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39" r:id="rId1"/>
  </p:sldMasterIdLst>
  <p:notesMasterIdLst>
    <p:notesMasterId r:id="rId37"/>
  </p:notesMasterIdLst>
  <p:handoutMasterIdLst>
    <p:handoutMasterId r:id="rId38"/>
  </p:handoutMasterIdLst>
  <p:sldIdLst>
    <p:sldId id="335" r:id="rId2"/>
    <p:sldId id="269" r:id="rId3"/>
    <p:sldId id="275" r:id="rId4"/>
    <p:sldId id="331" r:id="rId5"/>
    <p:sldId id="334" r:id="rId6"/>
    <p:sldId id="332" r:id="rId7"/>
    <p:sldId id="324" r:id="rId8"/>
    <p:sldId id="320" r:id="rId9"/>
    <p:sldId id="279" r:id="rId10"/>
    <p:sldId id="304" r:id="rId11"/>
    <p:sldId id="305" r:id="rId12"/>
    <p:sldId id="278" r:id="rId13"/>
    <p:sldId id="329" r:id="rId14"/>
    <p:sldId id="327" r:id="rId15"/>
    <p:sldId id="322" r:id="rId16"/>
    <p:sldId id="310" r:id="rId17"/>
    <p:sldId id="280" r:id="rId18"/>
    <p:sldId id="307" r:id="rId19"/>
    <p:sldId id="308" r:id="rId20"/>
    <p:sldId id="311" r:id="rId21"/>
    <p:sldId id="306" r:id="rId22"/>
    <p:sldId id="316" r:id="rId23"/>
    <p:sldId id="317" r:id="rId24"/>
    <p:sldId id="318" r:id="rId25"/>
    <p:sldId id="319" r:id="rId26"/>
    <p:sldId id="323" r:id="rId27"/>
    <p:sldId id="333" r:id="rId28"/>
    <p:sldId id="330" r:id="rId29"/>
    <p:sldId id="284" r:id="rId30"/>
    <p:sldId id="283" r:id="rId31"/>
    <p:sldId id="312" r:id="rId32"/>
    <p:sldId id="313" r:id="rId33"/>
    <p:sldId id="314" r:id="rId34"/>
    <p:sldId id="315" r:id="rId35"/>
    <p:sldId id="276" r:id="rId36"/>
  </p:sldIdLst>
  <p:sldSz cx="9906000" cy="6858000" type="A4"/>
  <p:notesSz cx="6807200" cy="9939338"/>
  <p:defaultTextStyle>
    <a:defPPr>
      <a:defRPr lang="ja-JP"/>
    </a:defPPr>
    <a:lvl1pPr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5pPr>
    <a:lvl6pPr marL="2286000" algn="l" defTabSz="914400" rtl="0" eaLnBrk="1" latinLnBrk="0" hangingPunct="1">
      <a:defRPr kern="1200">
        <a:solidFill>
          <a:schemeClr val="tx1"/>
        </a:solidFill>
        <a:latin typeface="Arial" charset="0"/>
        <a:ea typeface="ＭＳ Ｐゴシック" pitchFamily="50" charset="-128"/>
        <a:cs typeface="+mn-cs"/>
      </a:defRPr>
    </a:lvl6pPr>
    <a:lvl7pPr marL="2743200" algn="l" defTabSz="914400" rtl="0" eaLnBrk="1" latinLnBrk="0" hangingPunct="1">
      <a:defRPr kern="1200">
        <a:solidFill>
          <a:schemeClr val="tx1"/>
        </a:solidFill>
        <a:latin typeface="Arial" charset="0"/>
        <a:ea typeface="ＭＳ Ｐゴシック" pitchFamily="50" charset="-128"/>
        <a:cs typeface="+mn-cs"/>
      </a:defRPr>
    </a:lvl7pPr>
    <a:lvl8pPr marL="3200400" algn="l" defTabSz="914400" rtl="0" eaLnBrk="1" latinLnBrk="0" hangingPunct="1">
      <a:defRPr kern="1200">
        <a:solidFill>
          <a:schemeClr val="tx1"/>
        </a:solidFill>
        <a:latin typeface="Arial" charset="0"/>
        <a:ea typeface="ＭＳ Ｐゴシック" pitchFamily="50" charset="-128"/>
        <a:cs typeface="+mn-cs"/>
      </a:defRPr>
    </a:lvl8pPr>
    <a:lvl9pPr marL="3657600" algn="l" defTabSz="914400" rtl="0" eaLnBrk="1" latinLnBrk="0" hangingPunct="1">
      <a:defRPr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0033"/>
    <a:srgbClr val="FF3300"/>
    <a:srgbClr val="00006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44" autoAdjust="0"/>
    <p:restoredTop sz="89726" autoAdjust="0"/>
  </p:normalViewPr>
  <p:slideViewPr>
    <p:cSldViewPr>
      <p:cViewPr>
        <p:scale>
          <a:sx n="70" d="100"/>
          <a:sy n="70" d="100"/>
        </p:scale>
        <p:origin x="-2094" y="-456"/>
      </p:cViewPr>
      <p:guideLst>
        <p:guide orient="horz" pos="2160"/>
        <p:guide pos="3120"/>
      </p:guideLst>
    </p:cSldViewPr>
  </p:slideViewPr>
  <p:outlineViewPr>
    <p:cViewPr>
      <p:scale>
        <a:sx n="33" d="100"/>
        <a:sy n="33" d="100"/>
      </p:scale>
      <p:origin x="18"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p:scale>
          <a:sx n="100" d="100"/>
          <a:sy n="100" d="100"/>
        </p:scale>
        <p:origin x="-1650" y="-78"/>
      </p:cViewPr>
      <p:guideLst>
        <p:guide orient="horz" pos="3130"/>
        <p:guide pos="214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76200" y="247650"/>
            <a:ext cx="2949575" cy="1666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lvl1pPr defTabSz="915988" eaLnBrk="1" hangingPunct="1">
              <a:defRPr kumimoji="1" sz="900" i="1">
                <a:solidFill>
                  <a:srgbClr val="000066"/>
                </a:solidFill>
                <a:latin typeface="Times New Roman" pitchFamily="18" charset="0"/>
                <a:ea typeface="ＭＳ Ｐゴシック" pitchFamily="50" charset="-128"/>
              </a:defRPr>
            </a:lvl1pPr>
          </a:lstStyle>
          <a:p>
            <a:pPr>
              <a:defRPr/>
            </a:pPr>
            <a:endParaRPr lang="en-US" altLang="ja-JP"/>
          </a:p>
        </p:txBody>
      </p:sp>
      <p:sp>
        <p:nvSpPr>
          <p:cNvPr id="5123" name="Rectangle 3"/>
          <p:cNvSpPr>
            <a:spLocks noGrp="1" noChangeArrowheads="1"/>
          </p:cNvSpPr>
          <p:nvPr>
            <p:ph type="dt" sz="quarter" idx="1"/>
          </p:nvPr>
        </p:nvSpPr>
        <p:spPr bwMode="auto">
          <a:xfrm>
            <a:off x="5521325" y="165100"/>
            <a:ext cx="1135063" cy="3317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lvl1pPr algn="r" defTabSz="915988" eaLnBrk="1" hangingPunct="1">
              <a:defRPr kumimoji="1" sz="900" i="1">
                <a:solidFill>
                  <a:srgbClr val="000066"/>
                </a:solidFill>
                <a:latin typeface="Times New Roman" pitchFamily="18" charset="0"/>
                <a:ea typeface="ＭＳ Ｐゴシック" pitchFamily="50" charset="-128"/>
              </a:defRPr>
            </a:lvl1pPr>
          </a:lstStyle>
          <a:p>
            <a:pPr>
              <a:defRPr/>
            </a:pPr>
            <a:fld id="{DC6645F1-76DA-4F67-8B71-7AB38F8CD9A7}" type="datetime1">
              <a:rPr lang="ja-JP" altLang="en-US"/>
              <a:pPr>
                <a:defRPr/>
              </a:pPr>
              <a:t>2015/6/22</a:t>
            </a:fld>
            <a:endParaRPr lang="en-US" altLang="ja-JP"/>
          </a:p>
        </p:txBody>
      </p:sp>
      <p:sp>
        <p:nvSpPr>
          <p:cNvPr id="5124" name="Rectangle 4"/>
          <p:cNvSpPr>
            <a:spLocks noGrp="1" noChangeArrowheads="1"/>
          </p:cNvSpPr>
          <p:nvPr>
            <p:ph type="ftr" sz="quarter" idx="2"/>
          </p:nvPr>
        </p:nvSpPr>
        <p:spPr bwMode="auto">
          <a:xfrm>
            <a:off x="1135063" y="9193213"/>
            <a:ext cx="4764087" cy="249237"/>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i="1">
                <a:latin typeface="Times New Roman" pitchFamily="18" charset="0"/>
                <a:ea typeface="ＭＳ Ｐゴシック" pitchFamily="50" charset="-128"/>
              </a:defRPr>
            </a:lvl1pPr>
          </a:lstStyle>
          <a:p>
            <a:pPr>
              <a:defRPr/>
            </a:pPr>
            <a:r>
              <a:rPr lang="en-US" altLang="ja-JP"/>
              <a:t>Copyright　©　2008　********University   ********　 Prof.*******</a:t>
            </a:r>
          </a:p>
        </p:txBody>
      </p:sp>
      <p:sp>
        <p:nvSpPr>
          <p:cNvPr id="5125" name="Rectangle 5"/>
          <p:cNvSpPr>
            <a:spLocks noGrp="1" noChangeArrowheads="1"/>
          </p:cNvSpPr>
          <p:nvPr>
            <p:ph type="sldNum" sz="quarter" idx="3"/>
          </p:nvPr>
        </p:nvSpPr>
        <p:spPr bwMode="auto">
          <a:xfrm>
            <a:off x="3025775" y="9525000"/>
            <a:ext cx="830263" cy="249238"/>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i="1">
                <a:solidFill>
                  <a:srgbClr val="000066"/>
                </a:solidFill>
                <a:latin typeface="Times New Roman" pitchFamily="18" charset="0"/>
                <a:ea typeface="ＭＳ Ｐゴシック" pitchFamily="50" charset="-128"/>
              </a:defRPr>
            </a:lvl1pPr>
          </a:lstStyle>
          <a:p>
            <a:pPr>
              <a:defRPr/>
            </a:pPr>
            <a:fld id="{57491387-E8A0-4EEA-B47E-0AB14999E3F2}" type="slidenum">
              <a:rPr lang="en-US" altLang="ja-JP"/>
              <a:pPr>
                <a:defRPr/>
              </a:pPr>
              <a:t>&lt;#&gt;</a:t>
            </a:fld>
            <a:endParaRPr lang="en-US" altLang="ja-JP"/>
          </a:p>
        </p:txBody>
      </p:sp>
    </p:spTree>
    <p:extLst>
      <p:ext uri="{BB962C8B-B14F-4D97-AF65-F5344CB8AC3E}">
        <p14:creationId xmlns="" xmlns:p14="http://schemas.microsoft.com/office/powerpoint/2010/main" val="11549356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2" name="Rectangle 4"/>
          <p:cNvSpPr>
            <a:spLocks noGrp="1" noRot="1" noChangeAspect="1" noChangeArrowheads="1" noTextEdit="1"/>
          </p:cNvSpPr>
          <p:nvPr>
            <p:ph type="sldImg" idx="2"/>
          </p:nvPr>
        </p:nvSpPr>
        <p:spPr bwMode="auto">
          <a:xfrm>
            <a:off x="712788" y="746125"/>
            <a:ext cx="5381625" cy="37274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67296" y="4721225"/>
            <a:ext cx="5472608" cy="44719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3079" name="Rectangle 7"/>
          <p:cNvSpPr>
            <a:spLocks noGrp="1" noChangeArrowheads="1"/>
          </p:cNvSpPr>
          <p:nvPr>
            <p:ph type="sldNum" sz="quarter" idx="5"/>
          </p:nvPr>
        </p:nvSpPr>
        <p:spPr bwMode="auto">
          <a:xfrm>
            <a:off x="3025775" y="9525000"/>
            <a:ext cx="755650" cy="249238"/>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a:solidFill>
                  <a:srgbClr val="000066"/>
                </a:solidFill>
                <a:latin typeface="Times New Roman" pitchFamily="18" charset="0"/>
                <a:ea typeface="ＭＳ Ｐゴシック" pitchFamily="50" charset="-128"/>
              </a:defRPr>
            </a:lvl1pPr>
          </a:lstStyle>
          <a:p>
            <a:pPr>
              <a:defRPr/>
            </a:pPr>
            <a:fld id="{74954781-6F2D-4182-B0DA-FC7441F8952B}" type="slidenum">
              <a:rPr lang="en-US" altLang="ja-JP"/>
              <a:pPr>
                <a:defRPr/>
              </a:pPr>
              <a:t>&lt;#&gt;</a:t>
            </a:fld>
            <a:endParaRPr lang="en-US" altLang="ja-JP"/>
          </a:p>
        </p:txBody>
      </p:sp>
    </p:spTree>
    <p:extLst>
      <p:ext uri="{BB962C8B-B14F-4D97-AF65-F5344CB8AC3E}">
        <p14:creationId xmlns="" xmlns:p14="http://schemas.microsoft.com/office/powerpoint/2010/main" val="297885972"/>
      </p:ext>
    </p:extLst>
  </p:cSld>
  <p:clrMap bg1="lt1" tx1="dk1" bg2="lt2" tx2="dk2" accent1="accent1" accent2="accent2" accent3="accent3" accent4="accent4" accent5="accent5" accent6="accent6" hlink="hlink" folHlink="folHlink"/>
  <p:hf hdr="0"/>
  <p:notesStyle>
    <a:lvl1pPr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1pPr>
    <a:lvl2pPr marL="457200"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2pPr>
    <a:lvl3pPr marL="914400"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3pPr>
    <a:lvl4pPr marL="1371600"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4pPr>
    <a:lvl5pPr marL="1828800"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4C4994AB-E66A-4AA5-9597-5533FF9A8AE0}" type="slidenum">
              <a:rPr kumimoji="1" lang="en-US" altLang="ja-JP" sz="900">
                <a:solidFill>
                  <a:srgbClr val="000066"/>
                </a:solidFill>
                <a:latin typeface="Times New Roman" pitchFamily="18" charset="0"/>
              </a:rPr>
              <a:pPr algn="ctr" defTabSz="915988" eaLnBrk="1" hangingPunct="1"/>
              <a:t>1</a:t>
            </a:fld>
            <a:endParaRPr kumimoji="1" lang="en-US" altLang="ja-JP" sz="900">
              <a:solidFill>
                <a:srgbClr val="000066"/>
              </a:solidFill>
              <a:latin typeface="Times New Roman" pitchFamily="18" charset="0"/>
            </a:endParaRPr>
          </a:p>
        </p:txBody>
      </p:sp>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ノート プレースホルダ 2"/>
          <p:cNvSpPr>
            <a:spLocks noGrp="1"/>
          </p:cNvSpPr>
          <p:nvPr>
            <p:ph type="body" idx="1"/>
          </p:nvPr>
        </p:nvSpPr>
        <p:spPr/>
        <p:txBody>
          <a:bodyPr/>
          <a:lstStyle/>
          <a:p>
            <a:r>
              <a:rPr lang="ja-JP" altLang="en-US" smtClean="0"/>
              <a:t>ページタイトル：</a:t>
            </a:r>
          </a:p>
          <a:p>
            <a:r>
              <a:rPr lang="ja-JP" altLang="en-US" smtClean="0"/>
              <a:t>５．仕様書の作成方法　～仕様書の記載項目③～</a:t>
            </a:r>
          </a:p>
          <a:p>
            <a:endParaRPr lang="ja-JP" altLang="en-US" smtClean="0"/>
          </a:p>
          <a:p>
            <a:r>
              <a:rPr lang="ja-JP" altLang="en-US" smtClean="0"/>
              <a:t>◆このページのポイント</a:t>
            </a:r>
          </a:p>
          <a:p>
            <a:r>
              <a:rPr lang="ja-JP" altLang="en-US" smtClean="0"/>
              <a:t>「情報システムに係る政府調達の基本指針」における仕様書の記載事項を理解してもらう。</a:t>
            </a:r>
          </a:p>
          <a:p>
            <a:endParaRPr lang="en-US" altLang="ja-JP" smtClean="0"/>
          </a:p>
          <a:p>
            <a:r>
              <a:rPr lang="ja-JP" altLang="en-US" smtClean="0"/>
              <a:t>◆説明手順</a:t>
            </a:r>
          </a:p>
          <a:p>
            <a:r>
              <a:rPr lang="ja-JP" altLang="en-US" smtClean="0"/>
              <a:t>所用時間：２分</a:t>
            </a:r>
          </a:p>
          <a:p>
            <a:r>
              <a:rPr lang="ja-JP" altLang="en-US" smtClean="0"/>
              <a:t>・「９．移行要件定義」、「１０．運用要件定義」、「１１．保守要件定義」、「１２．作業体制及び方法」、「１３．特記事項」といった項目があり、これら４～１３までが非機能要件となる。</a:t>
            </a:r>
          </a:p>
          <a:p>
            <a:r>
              <a:rPr lang="ja-JP" altLang="en-US" smtClean="0"/>
              <a:t>・実際の分量としては「３．情報システムの要件」（機能要件）の部分のボリュームはかなり大きくなるが、項目としては非機能要件の項目も多いことがわかる。</a:t>
            </a:r>
            <a:endParaRPr lang="en-US" altLang="ja-JP" smtClean="0"/>
          </a:p>
          <a:p>
            <a:r>
              <a:rPr lang="ja-JP" altLang="en-US" smtClean="0"/>
              <a:t>・仕様書ではこれらのことが要件として示される。</a:t>
            </a:r>
            <a:endParaRPr lang="en-US" altLang="ja-JP" smtClean="0"/>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40966"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50ECE3E3-DC7E-45E7-9F2F-C9F881ADDB78}" type="slidenum">
              <a:rPr kumimoji="1" lang="en-US" altLang="ja-JP" sz="900">
                <a:solidFill>
                  <a:srgbClr val="000066"/>
                </a:solidFill>
                <a:latin typeface="Times New Roman" pitchFamily="18" charset="0"/>
              </a:rPr>
              <a:pPr algn="ctr" defTabSz="915988" eaLnBrk="1" hangingPunct="1"/>
              <a:t>10</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ノート プレースホルダ 2"/>
          <p:cNvSpPr>
            <a:spLocks noGrp="1"/>
          </p:cNvSpPr>
          <p:nvPr>
            <p:ph type="body" idx="1"/>
          </p:nvPr>
        </p:nvSpPr>
        <p:spPr/>
        <p:txBody>
          <a:bodyPr/>
          <a:lstStyle/>
          <a:p>
            <a:r>
              <a:rPr lang="ja-JP" altLang="en-US" smtClean="0"/>
              <a:t>ページタイトル：</a:t>
            </a:r>
          </a:p>
          <a:p>
            <a:r>
              <a:rPr lang="ja-JP" altLang="en-US" smtClean="0"/>
              <a:t>５．仕様書の作成方法　～参考：情報システムに係る政府調達の基本指針～</a:t>
            </a:r>
          </a:p>
          <a:p>
            <a:endParaRPr lang="ja-JP" altLang="en-US" smtClean="0"/>
          </a:p>
          <a:p>
            <a:r>
              <a:rPr lang="ja-JP" altLang="en-US" smtClean="0"/>
              <a:t>◆このページのポイント</a:t>
            </a:r>
          </a:p>
          <a:p>
            <a:r>
              <a:rPr lang="ja-JP" altLang="en-US" smtClean="0"/>
              <a:t>「情報システムに係る政府調達の基本指針」について理解してもらう。</a:t>
            </a:r>
          </a:p>
          <a:p>
            <a:endParaRPr lang="ja-JP" altLang="en-US" smtClean="0"/>
          </a:p>
          <a:p>
            <a:r>
              <a:rPr lang="ja-JP" altLang="en-US" smtClean="0"/>
              <a:t>◆説明手順</a:t>
            </a:r>
          </a:p>
          <a:p>
            <a:r>
              <a:rPr lang="ja-JP" altLang="en-US" smtClean="0"/>
              <a:t>所用時間：２分</a:t>
            </a:r>
          </a:p>
          <a:p>
            <a:r>
              <a:rPr lang="ja-JP" altLang="en-US" smtClean="0"/>
              <a:t>・先ほどから出ている「情報システムに係る政府調達の基本指針」は、政府調達を対象とした指針であり、自治体における調達は対象とはなっていない。</a:t>
            </a:r>
          </a:p>
          <a:p>
            <a:r>
              <a:rPr lang="ja-JP" altLang="en-US" smtClean="0"/>
              <a:t>・もともとは府省毎にバラバラだった調達手順やルールを政府全体で統一化し、透明性と公平性を向上しようという主旨のものである。</a:t>
            </a:r>
          </a:p>
          <a:p>
            <a:r>
              <a:rPr lang="ja-JP" altLang="en-US" smtClean="0"/>
              <a:t>・平成</a:t>
            </a:r>
            <a:r>
              <a:rPr lang="en-US" altLang="ja-JP" smtClean="0"/>
              <a:t>19</a:t>
            </a:r>
            <a:r>
              <a:rPr lang="ja-JP" altLang="en-US" smtClean="0"/>
              <a:t>年度より実施されており、政府調達に関係する事業者等は既にこの記載ルールのもとに作成された仕様書に慣れてきている。このルールが絶対とはいえないが実態的に定着・普及が進んでいるため、自治体においても参考とすべきである。</a:t>
            </a:r>
          </a:p>
          <a:p>
            <a:endParaRPr lang="ja-JP" altLang="en-US" smtClean="0"/>
          </a:p>
          <a:p>
            <a:r>
              <a:rPr lang="ja-JP" altLang="en-US" smtClean="0"/>
              <a:t>◆補足事項（スライド未掲載のデータやファクト等）</a:t>
            </a:r>
          </a:p>
          <a:p>
            <a:r>
              <a:rPr lang="ja-JP" altLang="en-US" smtClean="0"/>
              <a:t>情報システムに係る政府調達の基本指針（各府省情報化統括責任者（</a:t>
            </a:r>
            <a:r>
              <a:rPr lang="en-US" altLang="ja-JP" smtClean="0"/>
              <a:t>CIO</a:t>
            </a:r>
            <a:r>
              <a:rPr lang="ja-JP" altLang="en-US" smtClean="0"/>
              <a:t>）連絡会議決定）</a:t>
            </a:r>
            <a:endParaRPr lang="en-US" altLang="ja-JP" smtClean="0"/>
          </a:p>
          <a:p>
            <a:r>
              <a:rPr lang="ja-JP" altLang="en-US" smtClean="0"/>
              <a:t>（</a:t>
            </a:r>
            <a:r>
              <a:rPr lang="en-US" altLang="ja-JP" smtClean="0"/>
              <a:t>http://www.soumu.go.jp/main_content/000070266.pdf</a:t>
            </a:r>
            <a:r>
              <a:rPr lang="ja-JP" altLang="en-US" smtClean="0"/>
              <a:t>）</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37894"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3B3E16E0-638C-4B02-BE2C-C0C10550780E}" type="slidenum">
              <a:rPr kumimoji="1" lang="en-US" altLang="ja-JP" sz="900">
                <a:solidFill>
                  <a:srgbClr val="000066"/>
                </a:solidFill>
                <a:latin typeface="Times New Roman" pitchFamily="18" charset="0"/>
              </a:rPr>
              <a:pPr algn="ctr" defTabSz="915988" eaLnBrk="1" hangingPunct="1"/>
              <a:t>11</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ノート プレースホルダ 2"/>
          <p:cNvSpPr>
            <a:spLocks noGrp="1"/>
          </p:cNvSpPr>
          <p:nvPr>
            <p:ph type="body" idx="1"/>
          </p:nvPr>
        </p:nvSpPr>
        <p:spPr/>
        <p:txBody>
          <a:bodyPr/>
          <a:lstStyle/>
          <a:p>
            <a:r>
              <a:rPr lang="ja-JP" altLang="en-US" smtClean="0"/>
              <a:t>ページタイトル：</a:t>
            </a:r>
          </a:p>
          <a:p>
            <a:r>
              <a:rPr lang="ja-JP" altLang="en-US" smtClean="0"/>
              <a:t>５．仕様書の作成方法　～要件定義～</a:t>
            </a:r>
          </a:p>
          <a:p>
            <a:endParaRPr lang="ja-JP" altLang="en-US" smtClean="0"/>
          </a:p>
          <a:p>
            <a:r>
              <a:rPr lang="ja-JP" altLang="en-US" smtClean="0"/>
              <a:t>◆このページのポイント</a:t>
            </a:r>
          </a:p>
          <a:p>
            <a:r>
              <a:rPr lang="ja-JP" altLang="en-US" smtClean="0"/>
              <a:t>仕様書（要件定義）と</a:t>
            </a:r>
            <a:r>
              <a:rPr lang="en-US" altLang="ja-JP" smtClean="0"/>
              <a:t>EA</a:t>
            </a:r>
            <a:r>
              <a:rPr lang="ja-JP" altLang="en-US" smtClean="0"/>
              <a:t>ドキュメントの関係を理解してもらう。</a:t>
            </a:r>
          </a:p>
          <a:p>
            <a:endParaRPr lang="ja-JP" altLang="en-US" smtClean="0"/>
          </a:p>
          <a:p>
            <a:r>
              <a:rPr lang="ja-JP" altLang="en-US" smtClean="0"/>
              <a:t>◆説明手順</a:t>
            </a:r>
          </a:p>
          <a:p>
            <a:r>
              <a:rPr lang="ja-JP" altLang="en-US" smtClean="0"/>
              <a:t>所用時間：２分</a:t>
            </a:r>
          </a:p>
          <a:p>
            <a:r>
              <a:rPr lang="ja-JP" altLang="en-US" smtClean="0"/>
              <a:t>・機能要件の定義はＥＡドキュメントをベースに行うという点を説明してきた。具体的には</a:t>
            </a:r>
            <a:r>
              <a:rPr lang="en-US" altLang="ja-JP" smtClean="0"/>
              <a:t>DFD</a:t>
            </a:r>
            <a:r>
              <a:rPr lang="ja-JP" altLang="en-US" smtClean="0"/>
              <a:t>や</a:t>
            </a:r>
            <a:r>
              <a:rPr lang="en-US" altLang="ja-JP" smtClean="0"/>
              <a:t>WFA</a:t>
            </a:r>
            <a:r>
              <a:rPr lang="ja-JP" altLang="en-US" smtClean="0"/>
              <a:t>をもとに要件定義を行うことで要件の漏れを防ぐことができる。</a:t>
            </a:r>
          </a:p>
          <a:p>
            <a:r>
              <a:rPr lang="ja-JP" altLang="en-US" smtClean="0"/>
              <a:t>・ここでは</a:t>
            </a:r>
            <a:r>
              <a:rPr lang="en-US" altLang="ja-JP" smtClean="0"/>
              <a:t>WFA</a:t>
            </a:r>
            <a:r>
              <a:rPr lang="ja-JP" altLang="en-US" smtClean="0"/>
              <a:t>を使用する例を記載している。</a:t>
            </a:r>
            <a:r>
              <a:rPr lang="en-US" altLang="ja-JP" smtClean="0"/>
              <a:t>WFA</a:t>
            </a:r>
            <a:r>
              <a:rPr lang="ja-JP" altLang="en-US" smtClean="0"/>
              <a:t>では、利用者（職員）のフローとシステムのフローが記載されているが、そのうち利用者とシステムの間のフローとシステム間（内）のフローのやりとり（＝矢印）に注目し、それぞれの矢印部分においてシステムに求められる要件を定義していく。</a:t>
            </a:r>
          </a:p>
          <a:p>
            <a:r>
              <a:rPr lang="ja-JP" altLang="en-US" smtClean="0"/>
              <a:t>・とかく仕様書作成は、システムを頭にイメージしながらあれこれと書き起こしていく作業になりがちであるが、このように</a:t>
            </a:r>
            <a:r>
              <a:rPr lang="en-US" altLang="ja-JP" smtClean="0"/>
              <a:t>EA</a:t>
            </a:r>
            <a:r>
              <a:rPr lang="ja-JP" altLang="en-US" smtClean="0"/>
              <a:t>ドキュメントを基にすることで、漏れなく機能の要件を定義することができる。</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36870"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F9743890-8F1F-44D5-BE5C-06B86AFC4054}" type="slidenum">
              <a:rPr kumimoji="1" lang="en-US" altLang="ja-JP" sz="900">
                <a:solidFill>
                  <a:srgbClr val="000066"/>
                </a:solidFill>
                <a:latin typeface="Times New Roman" pitchFamily="18" charset="0"/>
              </a:rPr>
              <a:pPr algn="ctr" defTabSz="915988" eaLnBrk="1" hangingPunct="1"/>
              <a:t>12</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ノート プレースホルダ 2"/>
          <p:cNvSpPr>
            <a:spLocks noGrp="1"/>
          </p:cNvSpPr>
          <p:nvPr>
            <p:ph type="body" idx="1"/>
          </p:nvPr>
        </p:nvSpPr>
        <p:spPr/>
        <p:txBody>
          <a:bodyPr/>
          <a:lstStyle/>
          <a:p>
            <a:r>
              <a:rPr lang="ja-JP" altLang="en-US" smtClean="0"/>
              <a:t>ページタイトル：</a:t>
            </a:r>
          </a:p>
          <a:p>
            <a:r>
              <a:rPr lang="ja-JP" altLang="en-US" smtClean="0"/>
              <a:t>５．仕様書の作成方法　～仕様書作成のアプローチ～</a:t>
            </a:r>
          </a:p>
          <a:p>
            <a:endParaRPr lang="ja-JP" altLang="en-US" smtClean="0"/>
          </a:p>
          <a:p>
            <a:r>
              <a:rPr lang="ja-JP" altLang="en-US" smtClean="0"/>
              <a:t>◆このページのポイント</a:t>
            </a:r>
          </a:p>
          <a:p>
            <a:r>
              <a:rPr lang="en-US" altLang="ja-JP" smtClean="0"/>
              <a:t>EA</a:t>
            </a:r>
            <a:r>
              <a:rPr lang="ja-JP" altLang="en-US" smtClean="0"/>
              <a:t>ドキュメントを基に要件を定義する方法以外の作成方法についても理解してもらう。</a:t>
            </a:r>
          </a:p>
          <a:p>
            <a:endParaRPr lang="ja-JP" altLang="en-US" smtClean="0"/>
          </a:p>
          <a:p>
            <a:r>
              <a:rPr lang="ja-JP" altLang="en-US" smtClean="0"/>
              <a:t>◆説明手順</a:t>
            </a:r>
          </a:p>
          <a:p>
            <a:r>
              <a:rPr lang="ja-JP" altLang="en-US" smtClean="0"/>
              <a:t>所用時間：２分</a:t>
            </a:r>
          </a:p>
          <a:p>
            <a:r>
              <a:rPr lang="ja-JP" altLang="en-US" smtClean="0"/>
              <a:t>・</a:t>
            </a:r>
            <a:r>
              <a:rPr lang="en-US" altLang="ja-JP" smtClean="0"/>
              <a:t>EA</a:t>
            </a:r>
            <a:r>
              <a:rPr lang="ja-JP" altLang="en-US" smtClean="0"/>
              <a:t>ドキュメントをもとに要件を定義するのが本来の形ではあるが、実際にはより効率的に進める方策もある。</a:t>
            </a:r>
          </a:p>
          <a:p>
            <a:r>
              <a:rPr lang="ja-JP" altLang="en-US" smtClean="0"/>
              <a:t>・仕様書は通常公開されるものであるため、先行事例となる仕様書を入手することが可能である。これを参考にして仕様書を作成する方法もある。</a:t>
            </a:r>
          </a:p>
          <a:p>
            <a:r>
              <a:rPr lang="ja-JP" altLang="en-US" smtClean="0"/>
              <a:t>・また、あらかじめ概略を提示して技術情報を</a:t>
            </a:r>
            <a:r>
              <a:rPr lang="en-US" altLang="ja-JP" smtClean="0"/>
              <a:t>RFI</a:t>
            </a:r>
            <a:r>
              <a:rPr lang="ja-JP" altLang="en-US" smtClean="0"/>
              <a:t>という形で事業者から収集し、それを参考にして仕様書を作成する方法もある。</a:t>
            </a:r>
            <a:endParaRPr lang="en-US" altLang="ja-JP" smtClean="0"/>
          </a:p>
          <a:p>
            <a:r>
              <a:rPr lang="ja-JP" altLang="en-US" smtClean="0"/>
              <a:t>・いずれにおいても、これらの参考となる情報をそのまま引用するのではなく、十分に内容を吟味し、業務分析に基づいて求める要件を検討した上で仕様書を作成することが重要である。</a:t>
            </a:r>
          </a:p>
          <a:p>
            <a:endParaRPr lang="ja-JP" altLang="en-US" smtClean="0"/>
          </a:p>
          <a:p>
            <a:r>
              <a:rPr lang="ja-JP" altLang="en-US" smtClean="0"/>
              <a:t>◆補足事項（スライド未掲載のデータやファクト等）</a:t>
            </a:r>
          </a:p>
          <a:p>
            <a:r>
              <a:rPr lang="ja-JP" altLang="en-US" smtClean="0"/>
              <a:t>電子自治体構築の取組みについて（川口市）　・・・様々なシステムの仕様書を公開</a:t>
            </a:r>
            <a:endParaRPr lang="en-US" altLang="ja-JP" smtClean="0"/>
          </a:p>
          <a:p>
            <a:r>
              <a:rPr lang="ja-JP" altLang="en-US" smtClean="0"/>
              <a:t>（</a:t>
            </a:r>
            <a:r>
              <a:rPr lang="en-US" altLang="ja-JP" smtClean="0"/>
              <a:t>http://www.city.kawaguchi.lg.jp/kbn/04150034/04150034.html</a:t>
            </a:r>
            <a:r>
              <a:rPr lang="ja-JP" altLang="en-US" smtClean="0"/>
              <a:t>）</a:t>
            </a:r>
            <a:endParaRPr lang="en-US" altLang="ja-JP" smtClean="0"/>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37894"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3B3E16E0-638C-4B02-BE2C-C0C10550780E}" type="slidenum">
              <a:rPr kumimoji="1" lang="en-US" altLang="ja-JP" sz="900">
                <a:solidFill>
                  <a:srgbClr val="000066"/>
                </a:solidFill>
                <a:latin typeface="Times New Roman" pitchFamily="18" charset="0"/>
              </a:rPr>
              <a:pPr algn="ctr" defTabSz="915988" eaLnBrk="1" hangingPunct="1"/>
              <a:t>13</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ノート プレースホルダ 2"/>
          <p:cNvSpPr>
            <a:spLocks noGrp="1"/>
          </p:cNvSpPr>
          <p:nvPr>
            <p:ph type="body" idx="1"/>
          </p:nvPr>
        </p:nvSpPr>
        <p:spPr/>
        <p:txBody>
          <a:bodyPr/>
          <a:lstStyle/>
          <a:p>
            <a:r>
              <a:rPr lang="ja-JP" altLang="en-US" smtClean="0"/>
              <a:t>ページタイトル：</a:t>
            </a:r>
          </a:p>
          <a:p>
            <a:r>
              <a:rPr lang="ja-JP" altLang="en-US" smtClean="0"/>
              <a:t>６．良い仕様書／悪い仕様書　～ポイント～</a:t>
            </a:r>
            <a:endParaRPr lang="en-US" altLang="ja-JP" smtClean="0"/>
          </a:p>
          <a:p>
            <a:endParaRPr lang="ja-JP" altLang="en-US" smtClean="0"/>
          </a:p>
          <a:p>
            <a:r>
              <a:rPr lang="ja-JP" altLang="en-US" smtClean="0"/>
              <a:t>◆このページのポイント</a:t>
            </a:r>
          </a:p>
          <a:p>
            <a:r>
              <a:rPr lang="ja-JP" altLang="en-US" smtClean="0"/>
              <a:t>実際の「情報システムに係る政府調達の基本指針」に基づいた仕様書の記載の良し悪しについて理解してもらう。</a:t>
            </a:r>
          </a:p>
          <a:p>
            <a:endParaRPr lang="ja-JP" altLang="en-US" smtClean="0"/>
          </a:p>
          <a:p>
            <a:r>
              <a:rPr lang="ja-JP" altLang="en-US" smtClean="0"/>
              <a:t>◆説明手順</a:t>
            </a:r>
          </a:p>
          <a:p>
            <a:r>
              <a:rPr lang="ja-JP" altLang="en-US" smtClean="0"/>
              <a:t>所用時間：２分</a:t>
            </a:r>
          </a:p>
          <a:p>
            <a:r>
              <a:rPr lang="ja-JP" altLang="en-US" smtClean="0"/>
              <a:t>・ここからは実際にみられる要件定義の記載を例に、良い記載と悪い記載について紹介する。</a:t>
            </a:r>
            <a:endParaRPr lang="en-US" altLang="ja-JP" smtClean="0"/>
          </a:p>
          <a:p>
            <a:r>
              <a:rPr lang="ja-JP" altLang="en-US" smtClean="0"/>
              <a:t>・良し悪しの基準は前述の「情報システムに係る政府調達の基本指針」に基づいた仕様書の審査に即したものである。</a:t>
            </a:r>
            <a:endParaRPr lang="en-US" altLang="ja-JP" smtClean="0"/>
          </a:p>
          <a:p>
            <a:r>
              <a:rPr lang="ja-JP" altLang="en-US" smtClean="0"/>
              <a:t>・政府調達では厳しく審査されているため、原理主義的に感じる部分はあると思われるが、政府調達における厳格化の影響を受けて、事業者側の見る目も変わってきているため、記載の良し悪しを判断する観点については理解しておく必要がある。</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41990"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A72E1B80-E1C9-44AF-B9F1-F5FA0D7B14BB}" type="slidenum">
              <a:rPr kumimoji="1" lang="en-US" altLang="ja-JP" sz="900">
                <a:solidFill>
                  <a:srgbClr val="000066"/>
                </a:solidFill>
                <a:latin typeface="Times New Roman" pitchFamily="18" charset="0"/>
              </a:rPr>
              <a:pPr algn="ctr" defTabSz="915988" eaLnBrk="1" hangingPunct="1"/>
              <a:t>14</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ノート プレースホルダ 2"/>
          <p:cNvSpPr>
            <a:spLocks noGrp="1"/>
          </p:cNvSpPr>
          <p:nvPr>
            <p:ph type="body" idx="1"/>
          </p:nvPr>
        </p:nvSpPr>
        <p:spPr/>
        <p:txBody>
          <a:bodyPr/>
          <a:lstStyle/>
          <a:p>
            <a:r>
              <a:rPr lang="ja-JP" altLang="en-US" dirty="0" smtClean="0"/>
              <a:t>ページタイトル：</a:t>
            </a:r>
          </a:p>
          <a:p>
            <a:r>
              <a:rPr lang="ja-JP" altLang="en-US" dirty="0" smtClean="0"/>
              <a:t>６．良い仕様書／悪い仕様書　～記載時の留意点①～</a:t>
            </a:r>
          </a:p>
          <a:p>
            <a:endParaRPr lang="ja-JP" altLang="en-US" dirty="0" smtClean="0"/>
          </a:p>
          <a:p>
            <a:r>
              <a:rPr lang="ja-JP" altLang="en-US" dirty="0" smtClean="0"/>
              <a:t>◆このページのポイント</a:t>
            </a:r>
          </a:p>
          <a:p>
            <a:r>
              <a:rPr lang="ja-JP" altLang="en-US" dirty="0" smtClean="0"/>
              <a:t>実際の「情報システムに係る政府調達の基本指針」に基づいた仕様書の記載の良し悪しについて理解してもらう。</a:t>
            </a:r>
          </a:p>
          <a:p>
            <a:endParaRPr lang="ja-JP" altLang="en-US" dirty="0" smtClean="0"/>
          </a:p>
          <a:p>
            <a:r>
              <a:rPr lang="ja-JP" altLang="en-US" dirty="0" smtClean="0"/>
              <a:t>◆説明手順</a:t>
            </a:r>
          </a:p>
          <a:p>
            <a:r>
              <a:rPr lang="ja-JP" altLang="en-US" dirty="0" smtClean="0"/>
              <a:t>所用時間：２分</a:t>
            </a:r>
          </a:p>
          <a:p>
            <a:r>
              <a:rPr lang="ja-JP" altLang="en-US" dirty="0" smtClean="0"/>
              <a:t>・一つ目の観点は要件未定である。要件が明確になっていないと、事業者は最悪のケースも考えてリスクを積む必要があり、業者決定後もトラブルの根となる。</a:t>
            </a:r>
          </a:p>
          <a:p>
            <a:r>
              <a:rPr lang="ja-JP" altLang="en-US" dirty="0" smtClean="0"/>
              <a:t>・例えば、「要件定義については前述の調査の結果を踏まえて各支局の担当者と協議し決定」といった記載がみられる。これは現段階で要件が決定していないことが明らかであり、発注者側もそれを把握できていないことから、事業者からも高いリスクが想定される。</a:t>
            </a:r>
          </a:p>
          <a:p>
            <a:r>
              <a:rPr lang="ja-JP" altLang="en-US" smtClean="0"/>
              <a:t>・また「設置方法については各支局担当者の指示に従う」等の記載もよくみられる。これは発注者が事前に調査することを怠っているケースに多く、この場合も「実際に行ってみたら工事が必要だった」等という例もあり、事業者としてはそのようなことも想定せざるを得ない。</a:t>
            </a:r>
          </a:p>
          <a:p>
            <a:endParaRPr lang="ja-JP" altLang="en-US" dirty="0" smtClean="0"/>
          </a:p>
          <a:p>
            <a:r>
              <a:rPr lang="ja-JP" altLang="en-US" dirty="0" smtClean="0"/>
              <a:t>◆補足事項（スライド未掲載のデータやファクト等）</a:t>
            </a:r>
          </a:p>
          <a:p>
            <a:r>
              <a:rPr lang="ja-JP" altLang="en-US" dirty="0" smtClean="0"/>
              <a:t>特になし。</a:t>
            </a:r>
          </a:p>
          <a:p>
            <a:endParaRPr lang="ja-JP" altLang="en-US" dirty="0" smtClean="0"/>
          </a:p>
          <a:p>
            <a:r>
              <a:rPr lang="ja-JP" altLang="en-US" dirty="0" smtClean="0"/>
              <a:t>◆受講者への確認事項</a:t>
            </a:r>
          </a:p>
          <a:p>
            <a:r>
              <a:rPr lang="ja-JP" altLang="en-US" dirty="0" smtClean="0"/>
              <a:t>特になし。</a:t>
            </a:r>
          </a:p>
        </p:txBody>
      </p:sp>
      <p:sp>
        <p:nvSpPr>
          <p:cNvPr id="41990"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A72E1B80-E1C9-44AF-B9F1-F5FA0D7B14BB}" type="slidenum">
              <a:rPr kumimoji="1" lang="en-US" altLang="ja-JP" sz="900">
                <a:solidFill>
                  <a:srgbClr val="000066"/>
                </a:solidFill>
                <a:latin typeface="Times New Roman" pitchFamily="18" charset="0"/>
              </a:rPr>
              <a:pPr algn="ctr" defTabSz="915988" eaLnBrk="1" hangingPunct="1"/>
              <a:t>15</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ノート プレースホルダ 2"/>
          <p:cNvSpPr>
            <a:spLocks noGrp="1"/>
          </p:cNvSpPr>
          <p:nvPr>
            <p:ph type="body" idx="1"/>
          </p:nvPr>
        </p:nvSpPr>
        <p:spPr/>
        <p:txBody>
          <a:bodyPr/>
          <a:lstStyle/>
          <a:p>
            <a:r>
              <a:rPr lang="ja-JP" altLang="en-US" smtClean="0"/>
              <a:t>ページタイトル：</a:t>
            </a:r>
          </a:p>
          <a:p>
            <a:r>
              <a:rPr lang="ja-JP" altLang="en-US" smtClean="0"/>
              <a:t>６．良い仕様書／悪い仕様書　～記載時の留意点②～</a:t>
            </a:r>
          </a:p>
          <a:p>
            <a:endParaRPr lang="ja-JP" altLang="en-US" smtClean="0"/>
          </a:p>
          <a:p>
            <a:r>
              <a:rPr lang="ja-JP" altLang="en-US" smtClean="0"/>
              <a:t>◆このページのポイント</a:t>
            </a:r>
          </a:p>
          <a:p>
            <a:r>
              <a:rPr lang="ja-JP" altLang="en-US" smtClean="0"/>
              <a:t>実際の「情報システムに係る政府調達の基本指針」に基づいた仕様書の記載の良し悪しについて理解してもらう。</a:t>
            </a:r>
          </a:p>
          <a:p>
            <a:endParaRPr lang="ja-JP" altLang="en-US" smtClean="0"/>
          </a:p>
          <a:p>
            <a:r>
              <a:rPr lang="ja-JP" altLang="en-US" smtClean="0"/>
              <a:t>◆説明手順</a:t>
            </a:r>
          </a:p>
          <a:p>
            <a:r>
              <a:rPr lang="ja-JP" altLang="en-US" smtClean="0"/>
              <a:t>所用時間：２分</a:t>
            </a:r>
          </a:p>
          <a:p>
            <a:r>
              <a:rPr lang="ja-JP" altLang="en-US" smtClean="0"/>
              <a:t>・二つ目の観点は曖昧な記載である。要件の記載に曖昧さがあると、事業者が拡大解釈に備えてリスクを積む必要が生じる。</a:t>
            </a:r>
          </a:p>
          <a:p>
            <a:r>
              <a:rPr lang="ja-JP" altLang="en-US" smtClean="0"/>
              <a:t>・例えば「運用は自治体職員が行うが、受注者は自治体職員の運用にあたり支援を行う」といった記載が良くある。これは運用担当職員が庁内に確保されており、表向き運用を外注することができないが、実際には運用のスキルが不足している場合等にみられる。この場合、事業者としては、結果として運用と同様の作業をやらされることも想定しなければならない。</a:t>
            </a:r>
          </a:p>
          <a:p>
            <a:r>
              <a:rPr lang="ja-JP" altLang="en-US" smtClean="0"/>
              <a:t>・また「端末機器等に導入する」のような「等」を用いた記載もよく見られる。しかし、このように対象範囲が不明確になるような部分で用いると事業者にとってはリスクの対象となる。</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43014"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E9EF5BFE-738A-4BF2-9232-CCE5694BD4DD}" type="slidenum">
              <a:rPr kumimoji="1" lang="en-US" altLang="ja-JP" sz="900">
                <a:solidFill>
                  <a:srgbClr val="000066"/>
                </a:solidFill>
                <a:latin typeface="Times New Roman" pitchFamily="18" charset="0"/>
              </a:rPr>
              <a:pPr algn="ctr" defTabSz="915988" eaLnBrk="1" hangingPunct="1"/>
              <a:t>16</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ノート プレースホルダ 2"/>
          <p:cNvSpPr>
            <a:spLocks noGrp="1"/>
          </p:cNvSpPr>
          <p:nvPr>
            <p:ph type="body" idx="1"/>
          </p:nvPr>
        </p:nvSpPr>
        <p:spPr/>
        <p:txBody>
          <a:bodyPr/>
          <a:lstStyle/>
          <a:p>
            <a:r>
              <a:rPr lang="ja-JP" altLang="en-US" smtClean="0"/>
              <a:t>ページタイトル：</a:t>
            </a:r>
          </a:p>
          <a:p>
            <a:r>
              <a:rPr lang="ja-JP" altLang="en-US" smtClean="0"/>
              <a:t>６．良い仕様書／悪い仕様書　～記載時の留意点③～</a:t>
            </a:r>
          </a:p>
          <a:p>
            <a:endParaRPr lang="ja-JP" altLang="en-US" smtClean="0"/>
          </a:p>
          <a:p>
            <a:r>
              <a:rPr lang="ja-JP" altLang="en-US" smtClean="0"/>
              <a:t>◆このページのポイント</a:t>
            </a:r>
          </a:p>
          <a:p>
            <a:r>
              <a:rPr lang="ja-JP" altLang="en-US" smtClean="0"/>
              <a:t>実際の「情報システムに係る政府調達の基本指針」に基づいた仕様書の記載の良し悪しについて理解してもらう。</a:t>
            </a:r>
          </a:p>
          <a:p>
            <a:endParaRPr lang="ja-JP" altLang="en-US" smtClean="0"/>
          </a:p>
          <a:p>
            <a:r>
              <a:rPr lang="ja-JP" altLang="en-US" smtClean="0"/>
              <a:t>◆説明手順</a:t>
            </a:r>
          </a:p>
          <a:p>
            <a:r>
              <a:rPr lang="ja-JP" altLang="en-US" smtClean="0"/>
              <a:t>所用時間：２分</a:t>
            </a:r>
          </a:p>
          <a:p>
            <a:r>
              <a:rPr lang="ja-JP" altLang="en-US" smtClean="0"/>
              <a:t>（前ページの続き）</a:t>
            </a:r>
            <a:endParaRPr lang="en-US" altLang="ja-JP" smtClean="0"/>
          </a:p>
          <a:p>
            <a:r>
              <a:rPr lang="ja-JP" altLang="en-US" smtClean="0"/>
              <a:t>・同じく曖昧な記載の例として「５年以上又はそれと同等の経験」といった記載も見受けられる。しかしここでの「同等」の評価は難しく、実質的に事業者が「同等である」と申告すれば否定する基準がない。このため意図した水準の人材が割り当てられない可能性がある。</a:t>
            </a:r>
            <a:endParaRPr lang="en-US" altLang="ja-JP" smtClean="0"/>
          </a:p>
          <a:p>
            <a:r>
              <a:rPr lang="ja-JP" altLang="en-US" smtClean="0"/>
              <a:t>・また「・・・技術におけるデファクトスタンダードに準拠」といった記載も見受けられる。この「デファクトスタンダード」は市場において実質的に標準となっているものを指すが、明確な定義はなく、これも事業者が「当社の技術はデファクトスタンダードである」と言われれば断ることができない。</a:t>
            </a:r>
          </a:p>
          <a:p>
            <a:r>
              <a:rPr lang="ja-JP" altLang="en-US" smtClean="0"/>
              <a:t>・このように適否が判断できない要件は、要件としての意味がないため意図した要求にならないことがある。</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44038"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91A77C80-2E66-4645-A69C-D5171E4ABBF3}" type="slidenum">
              <a:rPr kumimoji="1" lang="en-US" altLang="ja-JP" sz="900">
                <a:solidFill>
                  <a:srgbClr val="000066"/>
                </a:solidFill>
                <a:latin typeface="Times New Roman" pitchFamily="18" charset="0"/>
              </a:rPr>
              <a:pPr algn="ctr" defTabSz="915988" eaLnBrk="1" hangingPunct="1"/>
              <a:t>17</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ノート プレースホルダ 2"/>
          <p:cNvSpPr>
            <a:spLocks noGrp="1"/>
          </p:cNvSpPr>
          <p:nvPr>
            <p:ph type="body" idx="1"/>
          </p:nvPr>
        </p:nvSpPr>
        <p:spPr/>
        <p:txBody>
          <a:bodyPr/>
          <a:lstStyle/>
          <a:p>
            <a:r>
              <a:rPr lang="ja-JP" altLang="en-US" smtClean="0"/>
              <a:t>ページタイトル：</a:t>
            </a:r>
          </a:p>
          <a:p>
            <a:r>
              <a:rPr lang="ja-JP" altLang="en-US" smtClean="0"/>
              <a:t>６．良い仕様書／悪い仕様書　～記載時の留意点④～</a:t>
            </a:r>
          </a:p>
          <a:p>
            <a:endParaRPr lang="ja-JP" altLang="en-US" smtClean="0"/>
          </a:p>
          <a:p>
            <a:r>
              <a:rPr lang="ja-JP" altLang="en-US" smtClean="0"/>
              <a:t>◆このページのポイント</a:t>
            </a:r>
          </a:p>
          <a:p>
            <a:r>
              <a:rPr lang="ja-JP" altLang="en-US" smtClean="0"/>
              <a:t>実際の「情報システムに係る政府調達の基本指針」に基づいた仕様書の記載の良し悪しについて理解してもらう。</a:t>
            </a:r>
          </a:p>
          <a:p>
            <a:endParaRPr lang="ja-JP" altLang="en-US" smtClean="0"/>
          </a:p>
          <a:p>
            <a:r>
              <a:rPr lang="ja-JP" altLang="en-US" smtClean="0"/>
              <a:t>◆説明手順</a:t>
            </a:r>
          </a:p>
          <a:p>
            <a:r>
              <a:rPr lang="ja-JP" altLang="en-US" smtClean="0"/>
              <a:t>所用時間：２分</a:t>
            </a:r>
          </a:p>
          <a:p>
            <a:r>
              <a:rPr lang="ja-JP" altLang="en-US" smtClean="0"/>
              <a:t>・三つ目の観点は製品指定である。政府調達では「公平性（競争性）」の観点から、必須な理由がない限りは製品を特定するような要件は記載せずに中立的な要件とすることとされている。</a:t>
            </a:r>
          </a:p>
          <a:p>
            <a:r>
              <a:rPr lang="ja-JP" altLang="en-US" smtClean="0"/>
              <a:t>・例えば「</a:t>
            </a:r>
            <a:r>
              <a:rPr lang="en-US" altLang="ja-JP" smtClean="0"/>
              <a:t>CPU</a:t>
            </a:r>
            <a:r>
              <a:rPr lang="ja-JP" altLang="en-US" smtClean="0"/>
              <a:t>は </a:t>
            </a:r>
            <a:r>
              <a:rPr lang="en-US" altLang="ja-JP" smtClean="0"/>
              <a:t>Intel Xeon X7542</a:t>
            </a:r>
            <a:r>
              <a:rPr lang="ja-JP" altLang="en-US" smtClean="0"/>
              <a:t> 又はそれと同等のもの」という記載が良くある。パソコン機器の</a:t>
            </a:r>
            <a:r>
              <a:rPr lang="en-US" altLang="ja-JP" smtClean="0"/>
              <a:t>CPU</a:t>
            </a:r>
            <a:r>
              <a:rPr lang="ja-JP" altLang="en-US" smtClean="0"/>
              <a:t>と異なり、サーバ機器については様々な事業者が様々な設計思想で供給しているため一概に「同等」というのは難しい。そのため</a:t>
            </a:r>
            <a:r>
              <a:rPr lang="en-US" altLang="ja-JP" smtClean="0"/>
              <a:t>SPECint_rate_2006</a:t>
            </a:r>
            <a:r>
              <a:rPr lang="ja-JP" altLang="en-US" smtClean="0"/>
              <a:t>等の、公開されているベンチマーク（評価値）で記載することが望ましい。</a:t>
            </a:r>
            <a:endParaRPr lang="en-US" altLang="ja-JP" smtClean="0"/>
          </a:p>
          <a:p>
            <a:r>
              <a:rPr lang="ja-JP" altLang="en-US" smtClean="0"/>
              <a:t>・また極めて技術的であるが、「ルーティングプロトコルは</a:t>
            </a:r>
            <a:r>
              <a:rPr lang="en-US" altLang="ja-JP" smtClean="0"/>
              <a:t>RIP</a:t>
            </a:r>
            <a:r>
              <a:rPr lang="ja-JP" altLang="en-US" smtClean="0"/>
              <a:t>、</a:t>
            </a:r>
            <a:r>
              <a:rPr lang="en-US" altLang="ja-JP" smtClean="0"/>
              <a:t>OSPF</a:t>
            </a:r>
            <a:r>
              <a:rPr lang="ja-JP" altLang="en-US" smtClean="0"/>
              <a:t>及び</a:t>
            </a:r>
            <a:r>
              <a:rPr lang="en-US" altLang="ja-JP" smtClean="0"/>
              <a:t>EIGRP</a:t>
            </a:r>
            <a:r>
              <a:rPr lang="ja-JP" altLang="en-US" smtClean="0"/>
              <a:t>に対応」といった具合に、業界では広く取り入れられているものの特定製品だけが保有する技術名（ここでは「</a:t>
            </a:r>
            <a:r>
              <a:rPr lang="en-US" altLang="ja-JP" smtClean="0"/>
              <a:t>EIGRP</a:t>
            </a:r>
            <a:r>
              <a:rPr lang="ja-JP" altLang="en-US" smtClean="0"/>
              <a:t>」が米シスコ社独自の技術）であることがある。</a:t>
            </a:r>
            <a:r>
              <a:rPr lang="en-US" altLang="ja-JP" smtClean="0"/>
              <a:t>RFI</a:t>
            </a:r>
            <a:r>
              <a:rPr lang="ja-JP" altLang="en-US" smtClean="0"/>
              <a:t>等で提示されたものを、そのまま貼り付けるとこのようなことが起こりやすいが、これも製品指定につながる記載と判断され、不当性を訴えられる可能性がある。</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4506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932BD029-3298-40E2-88DE-2475690B422B}" type="slidenum">
              <a:rPr kumimoji="1" lang="en-US" altLang="ja-JP" sz="900">
                <a:solidFill>
                  <a:srgbClr val="000066"/>
                </a:solidFill>
                <a:latin typeface="Times New Roman" pitchFamily="18" charset="0"/>
              </a:rPr>
              <a:pPr algn="ctr" defTabSz="915988" eaLnBrk="1" hangingPunct="1"/>
              <a:t>18</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ノート プレースホルダ 2"/>
          <p:cNvSpPr>
            <a:spLocks noGrp="1"/>
          </p:cNvSpPr>
          <p:nvPr>
            <p:ph type="body" idx="1"/>
          </p:nvPr>
        </p:nvSpPr>
        <p:spPr/>
        <p:txBody>
          <a:bodyPr/>
          <a:lstStyle/>
          <a:p>
            <a:r>
              <a:rPr lang="ja-JP" altLang="en-US" smtClean="0"/>
              <a:t>ページタイトル：</a:t>
            </a:r>
          </a:p>
          <a:p>
            <a:r>
              <a:rPr lang="ja-JP" altLang="en-US" smtClean="0"/>
              <a:t>６．良い仕様書／悪い仕様書　～記載時の留意点⑤～</a:t>
            </a:r>
          </a:p>
          <a:p>
            <a:endParaRPr lang="ja-JP" altLang="en-US" smtClean="0"/>
          </a:p>
          <a:p>
            <a:r>
              <a:rPr lang="ja-JP" altLang="en-US" smtClean="0"/>
              <a:t>◆このページのポイント</a:t>
            </a:r>
          </a:p>
          <a:p>
            <a:r>
              <a:rPr lang="ja-JP" altLang="en-US" smtClean="0"/>
              <a:t>実際の「情報システムに係る政府調達の基本指針」に基づいた仕様書の記載の良し悪しについて理解してもらう。</a:t>
            </a:r>
          </a:p>
          <a:p>
            <a:endParaRPr lang="ja-JP" altLang="en-US" smtClean="0"/>
          </a:p>
          <a:p>
            <a:r>
              <a:rPr lang="ja-JP" altLang="en-US" smtClean="0"/>
              <a:t>◆説明手順</a:t>
            </a:r>
          </a:p>
          <a:p>
            <a:r>
              <a:rPr lang="ja-JP" altLang="en-US" smtClean="0"/>
              <a:t>所用時間：２分</a:t>
            </a:r>
          </a:p>
          <a:p>
            <a:r>
              <a:rPr lang="ja-JP" altLang="en-US" smtClean="0"/>
              <a:t>・四つ目の観点は責任範囲の不適切性である。システム調達には様々な事業者が絡む場合もあり、その際は発注側は責任分界点を明確にすることが求められる。</a:t>
            </a:r>
          </a:p>
          <a:p>
            <a:r>
              <a:rPr lang="ja-JP" altLang="en-US" smtClean="0"/>
              <a:t>・例えば「本受注事業者は現行システムの運用事業者と調整し」等の記載が見受けられる。仮に実態としてこのような状態になるとしても、本受注事業者と現行システムの運用事業者との間には契約関係がない任意の関係となるため、応募事業者としては十分な協力が得られないリスクもある。</a:t>
            </a:r>
            <a:endParaRPr lang="en-US" altLang="ja-JP" smtClean="0"/>
          </a:p>
          <a:p>
            <a:r>
              <a:rPr lang="ja-JP" altLang="en-US" smtClean="0"/>
              <a:t>・また「</a:t>
            </a:r>
            <a:r>
              <a:rPr lang="en-US" altLang="ja-JP" smtClean="0"/>
              <a:t>OS</a:t>
            </a:r>
            <a:r>
              <a:rPr lang="ja-JP" altLang="en-US" smtClean="0"/>
              <a:t>のバージョンアップに対応できる上位互換性を有した設計」等の記載も見受けられる。</a:t>
            </a:r>
            <a:r>
              <a:rPr lang="en-US" altLang="ja-JP" smtClean="0"/>
              <a:t>OS</a:t>
            </a:r>
            <a:r>
              <a:rPr lang="ja-JP" altLang="en-US" smtClean="0"/>
              <a:t>のバージョンアップが既に公表されており技術情報が提供されている状況であれば問題ないが、明らかになっていないものに対応することは不可能であり、どれだけの役割が負わされているのかがこの要件から読み取ることができないため、事業者としては大きなリスクとなる。</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46086"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86883FBE-F7D6-4D27-9DA4-68E05B4BBF02}" type="slidenum">
              <a:rPr kumimoji="1" lang="en-US" altLang="ja-JP" sz="900">
                <a:solidFill>
                  <a:srgbClr val="000066"/>
                </a:solidFill>
                <a:latin typeface="Times New Roman" pitchFamily="18" charset="0"/>
              </a:rPr>
              <a:pPr algn="ctr" defTabSz="915988" eaLnBrk="1" hangingPunct="1"/>
              <a:t>19</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6"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586ECDCA-DF08-4240-A1B8-D8099A14C687}" type="slidenum">
              <a:rPr kumimoji="1" lang="en-US" altLang="ja-JP" sz="900">
                <a:solidFill>
                  <a:srgbClr val="000066"/>
                </a:solidFill>
                <a:latin typeface="Times New Roman" pitchFamily="18" charset="0"/>
              </a:rPr>
              <a:pPr algn="ctr" defTabSz="915988" eaLnBrk="1" hangingPunct="1"/>
              <a:t>2</a:t>
            </a:fld>
            <a:endParaRPr kumimoji="1" lang="en-US" altLang="ja-JP" sz="900">
              <a:solidFill>
                <a:srgbClr val="000066"/>
              </a:solidFill>
              <a:latin typeface="Times New Roman" pitchFamily="18" charset="0"/>
            </a:endParaRPr>
          </a:p>
        </p:txBody>
      </p:sp>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endParaRPr kumimoji="1"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ノート プレースホルダ 2"/>
          <p:cNvSpPr>
            <a:spLocks noGrp="1"/>
          </p:cNvSpPr>
          <p:nvPr>
            <p:ph type="body" idx="1"/>
          </p:nvPr>
        </p:nvSpPr>
        <p:spPr/>
        <p:txBody>
          <a:bodyPr/>
          <a:lstStyle/>
          <a:p>
            <a:r>
              <a:rPr lang="ja-JP" altLang="en-US" smtClean="0"/>
              <a:t>ページタイトル：</a:t>
            </a:r>
          </a:p>
          <a:p>
            <a:r>
              <a:rPr lang="ja-JP" altLang="en-US" smtClean="0"/>
              <a:t>６．良い仕様書／悪い仕様書　～記載時の留意点⑥～</a:t>
            </a:r>
          </a:p>
          <a:p>
            <a:endParaRPr lang="ja-JP" altLang="en-US" smtClean="0"/>
          </a:p>
          <a:p>
            <a:r>
              <a:rPr lang="ja-JP" altLang="en-US" smtClean="0"/>
              <a:t>◆このページのポイント</a:t>
            </a:r>
          </a:p>
          <a:p>
            <a:r>
              <a:rPr lang="ja-JP" altLang="en-US" smtClean="0"/>
              <a:t>実際の「情報システムに係る政府調達の基本指針」に基づいた仕様書の記載の良し悪しについて理解してもらう。</a:t>
            </a:r>
          </a:p>
          <a:p>
            <a:endParaRPr lang="ja-JP" altLang="en-US" smtClean="0"/>
          </a:p>
          <a:p>
            <a:r>
              <a:rPr lang="ja-JP" altLang="en-US" smtClean="0"/>
              <a:t>◆説明手順</a:t>
            </a:r>
          </a:p>
          <a:p>
            <a:r>
              <a:rPr lang="ja-JP" altLang="en-US" smtClean="0"/>
              <a:t>所用時間：２分</a:t>
            </a:r>
          </a:p>
          <a:p>
            <a:r>
              <a:rPr lang="ja-JP" altLang="en-US" smtClean="0"/>
              <a:t>・五つ目（最後）の観点は契約・会計ルールとの不整合である。会計ルールは国と地方でも若干異なり、さらに各自治体でも細かな差異があると考えられるが、当然仕様書の記載はそれに沿ったものである必要がある。</a:t>
            </a:r>
          </a:p>
          <a:p>
            <a:r>
              <a:rPr lang="ja-JP" altLang="en-US" smtClean="0"/>
              <a:t>・例えば「受注者は発注者の指示に従いチームメンバーの変更等を行うこと」といった記載が見受けられるが、請負契約の場合、要員の配置等は事業者側の裁量であるため変更を直接的に指示することはできない。</a:t>
            </a:r>
            <a:endParaRPr lang="en-US" altLang="ja-JP" smtClean="0"/>
          </a:p>
          <a:p>
            <a:r>
              <a:rPr lang="ja-JP" altLang="en-US" smtClean="0"/>
              <a:t>・また「業務完了後においても、本設計・開発事業者は技術的な問合せに対して</a:t>
            </a:r>
            <a:r>
              <a:rPr lang="en-US" altLang="ja-JP" smtClean="0"/>
              <a:t>24</a:t>
            </a:r>
            <a:r>
              <a:rPr lang="ja-JP" altLang="en-US" smtClean="0"/>
              <a:t>時間対応できる体制を構築」等という記載もある。いわゆる「作り逃げ」を懸念した要件だが、業務完了後等は契約関係がないため、契約上の瑕疵担保責任の範囲に留めるか、もしくは保守契約を結ぶことが本来の姿である。</a:t>
            </a:r>
          </a:p>
          <a:p>
            <a:r>
              <a:rPr lang="ja-JP" altLang="en-US" smtClean="0"/>
              <a:t>・以上が仕様書上でよく記載がある悪い例であり、これらの記載が結果として高額な見積や意図しない機能等に結びつくため、これらの観点に留意して仕様書の作成又はチェックを行って頂くとよい。</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47110"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6FF1F3DC-22E7-4740-A33C-EF6D13B91792}" type="slidenum">
              <a:rPr kumimoji="1" lang="en-US" altLang="ja-JP" sz="900">
                <a:solidFill>
                  <a:srgbClr val="000066"/>
                </a:solidFill>
                <a:latin typeface="Times New Roman" pitchFamily="18" charset="0"/>
              </a:rPr>
              <a:pPr algn="ctr" defTabSz="915988" eaLnBrk="1" hangingPunct="1"/>
              <a:t>20</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ノート プレースホルダ 2"/>
          <p:cNvSpPr>
            <a:spLocks noGrp="1"/>
          </p:cNvSpPr>
          <p:nvPr>
            <p:ph type="body" idx="1"/>
          </p:nvPr>
        </p:nvSpPr>
        <p:spPr/>
        <p:txBody>
          <a:bodyPr/>
          <a:lstStyle/>
          <a:p>
            <a:r>
              <a:rPr lang="ja-JP" altLang="en-US" dirty="0" smtClean="0"/>
              <a:t>ページタイトル：</a:t>
            </a:r>
          </a:p>
          <a:p>
            <a:r>
              <a:rPr lang="ja-JP" altLang="en-US" dirty="0" smtClean="0"/>
              <a:t>７．調達とコストの適正化　～ＩＴコスト適正化指針①～</a:t>
            </a:r>
          </a:p>
          <a:p>
            <a:endParaRPr lang="ja-JP" altLang="en-US" dirty="0" smtClean="0"/>
          </a:p>
          <a:p>
            <a:r>
              <a:rPr lang="ja-JP" altLang="en-US" dirty="0" smtClean="0"/>
              <a:t>◆このページのポイント</a:t>
            </a:r>
          </a:p>
          <a:p>
            <a:r>
              <a:rPr lang="ja-JP" altLang="en-US" dirty="0" smtClean="0"/>
              <a:t>調達コストの適正化を図るためのチェックポイントとして</a:t>
            </a:r>
            <a:r>
              <a:rPr lang="en-US" altLang="ja-JP" dirty="0" smtClean="0"/>
              <a:t>IT</a:t>
            </a:r>
            <a:r>
              <a:rPr lang="ja-JP" altLang="en-US" dirty="0" smtClean="0"/>
              <a:t>コスト適正化指針について理解してもらう。</a:t>
            </a:r>
          </a:p>
          <a:p>
            <a:endParaRPr lang="ja-JP" altLang="en-US" dirty="0" smtClean="0"/>
          </a:p>
          <a:p>
            <a:r>
              <a:rPr lang="ja-JP" altLang="en-US" dirty="0" smtClean="0"/>
              <a:t>◆説明手順</a:t>
            </a:r>
          </a:p>
          <a:p>
            <a:r>
              <a:rPr lang="ja-JP" altLang="en-US" dirty="0" smtClean="0"/>
              <a:t>所用時間：３分</a:t>
            </a:r>
          </a:p>
          <a:p>
            <a:r>
              <a:rPr lang="ja-JP" altLang="en-US" dirty="0" smtClean="0"/>
              <a:t>・ここからは仕様書策定以外の調達の一連の手続きのなかで重要となるコスト検討について説明する。</a:t>
            </a:r>
          </a:p>
          <a:p>
            <a:r>
              <a:rPr lang="ja-JP" altLang="en-US" dirty="0" smtClean="0"/>
              <a:t>・一つ目は、まず調達コストを下げるためのチェックポイントとして、政府が出している「</a:t>
            </a:r>
            <a:r>
              <a:rPr lang="en-US" altLang="ja-JP" dirty="0" smtClean="0"/>
              <a:t>IT</a:t>
            </a:r>
            <a:r>
              <a:rPr lang="ja-JP" altLang="en-US" dirty="0" smtClean="0"/>
              <a:t>コスト適正化指針」を参考として頂きたい。本指針は主に政府調達に係るものであるが、ここに挙げられている項目は、システム調達を行うにあたってのチェックポイントとして妥当なものである。</a:t>
            </a:r>
          </a:p>
          <a:p>
            <a:r>
              <a:rPr lang="ja-JP" altLang="en-US" dirty="0" smtClean="0"/>
              <a:t>・調達コストの適正化の観点からも、チェックしておくことが勧められる。</a:t>
            </a:r>
            <a:endParaRPr lang="en-US" altLang="ja-JP" dirty="0" smtClean="0"/>
          </a:p>
          <a:p>
            <a:r>
              <a:rPr lang="ja-JP" altLang="en-US" dirty="0" smtClean="0"/>
              <a:t>・なお、ここで挙げられている項目は基本的にシステム開発を想定したものであるが、図中で白塗となっている部分以外については自治体クラウド推進においても関係する内容であると考える。</a:t>
            </a:r>
            <a:endParaRPr lang="en-US" altLang="ja-JP" dirty="0" smtClean="0"/>
          </a:p>
          <a:p>
            <a:r>
              <a:rPr lang="ja-JP" altLang="en-US" dirty="0" smtClean="0"/>
              <a:t>・指針は７項目あり、「指針１：アプリケーションプログラム設計･開発に係る外部委託工数の削減」、「指針２：情報システムのアーキテクチャの見直し」・・・（次ページへ）</a:t>
            </a:r>
            <a:endParaRPr lang="en-US" altLang="ja-JP" dirty="0" smtClean="0"/>
          </a:p>
          <a:p>
            <a:r>
              <a:rPr lang="ja-JP" altLang="en-US" dirty="0" smtClean="0"/>
              <a:t>（時間に余裕があれば①、②・・・の項目も説明）</a:t>
            </a:r>
            <a:endParaRPr lang="en-US" altLang="ja-JP" dirty="0" smtClean="0"/>
          </a:p>
          <a:p>
            <a:endParaRPr lang="ja-JP" altLang="en-US" dirty="0" smtClean="0"/>
          </a:p>
          <a:p>
            <a:r>
              <a:rPr lang="ja-JP" altLang="en-US" dirty="0" smtClean="0"/>
              <a:t>◆補足事項（スライド未掲載のデータやファクト等）</a:t>
            </a:r>
          </a:p>
          <a:p>
            <a:r>
              <a:rPr lang="en-US" altLang="ja-JP" dirty="0" smtClean="0"/>
              <a:t>IT</a:t>
            </a:r>
            <a:r>
              <a:rPr lang="ja-JP" altLang="en-US" dirty="0" smtClean="0"/>
              <a:t>コスト適正化指針（政府情報システム刷新有識者会議）</a:t>
            </a:r>
            <a:endParaRPr lang="en-US" altLang="ja-JP" dirty="0" smtClean="0"/>
          </a:p>
          <a:p>
            <a:r>
              <a:rPr lang="ja-JP" altLang="en-US" dirty="0" smtClean="0"/>
              <a:t>（</a:t>
            </a:r>
            <a:r>
              <a:rPr lang="en-US" altLang="ja-JP" dirty="0" smtClean="0"/>
              <a:t>http://www.kantei.go.jp/jp/singi/it2/yuushikisha/itcost.pdf</a:t>
            </a:r>
            <a:r>
              <a:rPr lang="ja-JP" altLang="en-US" dirty="0" smtClean="0"/>
              <a:t>）</a:t>
            </a:r>
          </a:p>
          <a:p>
            <a:endParaRPr lang="ja-JP" altLang="en-US" dirty="0" smtClean="0"/>
          </a:p>
          <a:p>
            <a:r>
              <a:rPr lang="ja-JP" altLang="en-US" dirty="0" smtClean="0"/>
              <a:t>◆受講者への確認事項</a:t>
            </a:r>
          </a:p>
          <a:p>
            <a:r>
              <a:rPr lang="ja-JP" altLang="en-US" dirty="0" smtClean="0"/>
              <a:t>特になし。</a:t>
            </a:r>
          </a:p>
        </p:txBody>
      </p:sp>
      <p:sp>
        <p:nvSpPr>
          <p:cNvPr id="57350"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EABE0A69-09CE-4FC1-A84D-051115FA660C}" type="slidenum">
              <a:rPr kumimoji="1" lang="en-US" altLang="ja-JP" sz="900">
                <a:solidFill>
                  <a:srgbClr val="000066"/>
                </a:solidFill>
                <a:latin typeface="Times New Roman" pitchFamily="18" charset="0"/>
              </a:rPr>
              <a:pPr algn="ctr" defTabSz="915988" eaLnBrk="1" hangingPunct="1"/>
              <a:t>21</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ノート プレースホルダ 2"/>
          <p:cNvSpPr>
            <a:spLocks noGrp="1"/>
          </p:cNvSpPr>
          <p:nvPr>
            <p:ph type="body" idx="1"/>
          </p:nvPr>
        </p:nvSpPr>
        <p:spPr/>
        <p:txBody>
          <a:bodyPr/>
          <a:lstStyle/>
          <a:p>
            <a:r>
              <a:rPr lang="ja-JP" altLang="en-US" dirty="0" smtClean="0"/>
              <a:t>ページタイトル：</a:t>
            </a:r>
          </a:p>
          <a:p>
            <a:r>
              <a:rPr lang="ja-JP" altLang="en-US" dirty="0" smtClean="0"/>
              <a:t>７．調達とコストの適正化　～ＩＴコスト適正化指針②～</a:t>
            </a:r>
          </a:p>
          <a:p>
            <a:endParaRPr lang="ja-JP" altLang="en-US" dirty="0" smtClean="0"/>
          </a:p>
          <a:p>
            <a:r>
              <a:rPr lang="ja-JP" altLang="en-US" dirty="0" smtClean="0"/>
              <a:t>◆このページのポイント</a:t>
            </a:r>
          </a:p>
          <a:p>
            <a:r>
              <a:rPr lang="ja-JP" altLang="en-US" dirty="0" smtClean="0"/>
              <a:t>調達コストの適正化を図るためのチェックポイントとして</a:t>
            </a:r>
            <a:r>
              <a:rPr lang="en-US" altLang="ja-JP" dirty="0" smtClean="0"/>
              <a:t>IT</a:t>
            </a:r>
            <a:r>
              <a:rPr lang="ja-JP" altLang="en-US" dirty="0" smtClean="0"/>
              <a:t>コスト適正化指針について理解してもらう。</a:t>
            </a:r>
          </a:p>
          <a:p>
            <a:endParaRPr lang="en-US" altLang="ja-JP" dirty="0" smtClean="0"/>
          </a:p>
          <a:p>
            <a:r>
              <a:rPr lang="ja-JP" altLang="en-US" dirty="0" smtClean="0"/>
              <a:t>◆説明手順</a:t>
            </a:r>
          </a:p>
          <a:p>
            <a:r>
              <a:rPr lang="ja-JP" altLang="en-US" dirty="0" smtClean="0"/>
              <a:t>所用時間：１分</a:t>
            </a:r>
          </a:p>
          <a:p>
            <a:r>
              <a:rPr lang="ja-JP" altLang="en-US" dirty="0" smtClean="0"/>
              <a:t>（前ページの続き）</a:t>
            </a:r>
            <a:endParaRPr lang="en-US" altLang="ja-JP" dirty="0" smtClean="0"/>
          </a:p>
          <a:p>
            <a:r>
              <a:rPr lang="ja-JP" altLang="en-US" dirty="0" smtClean="0"/>
              <a:t>・「指針３：冗長化構成の見直し」、「指針４：情報システムのプラットフォームの見直し」・・・（次ページへ）</a:t>
            </a:r>
          </a:p>
          <a:p>
            <a:r>
              <a:rPr lang="ja-JP" altLang="en-US" dirty="0" smtClean="0"/>
              <a:t>（時間に余裕があれば①、②・・・の項目も説明）</a:t>
            </a:r>
            <a:endParaRPr lang="en-US" altLang="ja-JP" dirty="0" smtClean="0"/>
          </a:p>
          <a:p>
            <a:endParaRPr lang="ja-JP" altLang="en-US" dirty="0" smtClean="0"/>
          </a:p>
          <a:p>
            <a:r>
              <a:rPr lang="ja-JP" altLang="en-US" dirty="0" smtClean="0"/>
              <a:t>◆補足事項（スライド未掲載のデータやファクト等）</a:t>
            </a:r>
          </a:p>
          <a:p>
            <a:r>
              <a:rPr lang="ja-JP" altLang="en-US" dirty="0" smtClean="0"/>
              <a:t>特になし。</a:t>
            </a:r>
          </a:p>
          <a:p>
            <a:endParaRPr lang="ja-JP" altLang="en-US" dirty="0" smtClean="0"/>
          </a:p>
          <a:p>
            <a:r>
              <a:rPr lang="ja-JP" altLang="en-US" dirty="0" smtClean="0"/>
              <a:t>◆受講者への確認事項</a:t>
            </a:r>
          </a:p>
          <a:p>
            <a:r>
              <a:rPr lang="ja-JP" altLang="en-US" dirty="0" smtClean="0"/>
              <a:t>特になし。</a:t>
            </a:r>
          </a:p>
        </p:txBody>
      </p:sp>
      <p:sp>
        <p:nvSpPr>
          <p:cNvPr id="58374"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CC29EA41-1C26-4501-96B2-969AE44CA8B8}" type="slidenum">
              <a:rPr kumimoji="1" lang="en-US" altLang="ja-JP" sz="900">
                <a:solidFill>
                  <a:srgbClr val="000066"/>
                </a:solidFill>
                <a:latin typeface="Times New Roman" pitchFamily="18" charset="0"/>
              </a:rPr>
              <a:pPr algn="ctr" defTabSz="915988" eaLnBrk="1" hangingPunct="1"/>
              <a:t>22</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ノート プレースホルダ 2"/>
          <p:cNvSpPr>
            <a:spLocks noGrp="1"/>
          </p:cNvSpPr>
          <p:nvPr>
            <p:ph type="body" idx="1"/>
          </p:nvPr>
        </p:nvSpPr>
        <p:spPr/>
        <p:txBody>
          <a:bodyPr/>
          <a:lstStyle/>
          <a:p>
            <a:r>
              <a:rPr lang="ja-JP" altLang="en-US" dirty="0" smtClean="0"/>
              <a:t>ページタイトル：</a:t>
            </a:r>
          </a:p>
          <a:p>
            <a:r>
              <a:rPr lang="ja-JP" altLang="en-US" dirty="0" smtClean="0"/>
              <a:t>７．調達とコストの適正化　～ＩＴコスト適正化指針③～</a:t>
            </a:r>
          </a:p>
          <a:p>
            <a:endParaRPr lang="ja-JP" altLang="en-US" dirty="0" smtClean="0"/>
          </a:p>
          <a:p>
            <a:r>
              <a:rPr lang="ja-JP" altLang="en-US" dirty="0" smtClean="0"/>
              <a:t>◆このページのポイント</a:t>
            </a:r>
          </a:p>
          <a:p>
            <a:r>
              <a:rPr lang="ja-JP" altLang="en-US" dirty="0" smtClean="0"/>
              <a:t>調達コストの適正化を図るためのチェックポイントとして</a:t>
            </a:r>
            <a:r>
              <a:rPr lang="en-US" altLang="ja-JP" dirty="0" smtClean="0"/>
              <a:t>IT</a:t>
            </a:r>
            <a:r>
              <a:rPr lang="ja-JP" altLang="en-US" dirty="0" smtClean="0"/>
              <a:t>コスト適正化指針について理解してもらう。</a:t>
            </a:r>
          </a:p>
          <a:p>
            <a:endParaRPr lang="ja-JP" altLang="en-US" dirty="0" smtClean="0"/>
          </a:p>
          <a:p>
            <a:r>
              <a:rPr lang="ja-JP" altLang="en-US" dirty="0" smtClean="0"/>
              <a:t>◆説明手順</a:t>
            </a:r>
          </a:p>
          <a:p>
            <a:r>
              <a:rPr lang="ja-JP" altLang="en-US" dirty="0" smtClean="0"/>
              <a:t>所用時間：１分</a:t>
            </a:r>
          </a:p>
          <a:p>
            <a:r>
              <a:rPr lang="ja-JP" altLang="en-US" dirty="0" smtClean="0"/>
              <a:t>・「指針４：情報システムのプラットフォームの見直し（つづき）」・・・（次ページへ）</a:t>
            </a:r>
          </a:p>
          <a:p>
            <a:r>
              <a:rPr lang="ja-JP" altLang="en-US" dirty="0" smtClean="0"/>
              <a:t>（時間に余裕があれば①、②・・・の項目も説明）</a:t>
            </a:r>
            <a:endParaRPr lang="en-US" altLang="ja-JP" dirty="0" smtClean="0"/>
          </a:p>
          <a:p>
            <a:endParaRPr lang="ja-JP" altLang="en-US" dirty="0" smtClean="0"/>
          </a:p>
          <a:p>
            <a:r>
              <a:rPr lang="ja-JP" altLang="en-US" dirty="0" smtClean="0"/>
              <a:t>◆補足事項（スライド未掲載のデータやファクト等）</a:t>
            </a:r>
          </a:p>
          <a:p>
            <a:r>
              <a:rPr lang="ja-JP" altLang="en-US" dirty="0" smtClean="0"/>
              <a:t>特になし。</a:t>
            </a:r>
          </a:p>
          <a:p>
            <a:endParaRPr lang="ja-JP" altLang="en-US" dirty="0" smtClean="0"/>
          </a:p>
          <a:p>
            <a:r>
              <a:rPr lang="ja-JP" altLang="en-US" dirty="0" smtClean="0"/>
              <a:t>◆受講者への確認事項</a:t>
            </a:r>
          </a:p>
          <a:p>
            <a:r>
              <a:rPr lang="ja-JP" altLang="en-US" dirty="0" smtClean="0"/>
              <a:t>特になし。</a:t>
            </a:r>
          </a:p>
        </p:txBody>
      </p:sp>
      <p:sp>
        <p:nvSpPr>
          <p:cNvPr id="59398"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E228E7BA-BC2C-4745-8134-C06C5295A912}" type="slidenum">
              <a:rPr kumimoji="1" lang="en-US" altLang="ja-JP" sz="900">
                <a:solidFill>
                  <a:srgbClr val="000066"/>
                </a:solidFill>
                <a:latin typeface="Times New Roman" pitchFamily="18" charset="0"/>
              </a:rPr>
              <a:pPr algn="ctr" defTabSz="915988" eaLnBrk="1" hangingPunct="1"/>
              <a:t>23</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ノート プレースホルダ 2"/>
          <p:cNvSpPr>
            <a:spLocks noGrp="1"/>
          </p:cNvSpPr>
          <p:nvPr>
            <p:ph type="body" idx="1"/>
          </p:nvPr>
        </p:nvSpPr>
        <p:spPr/>
        <p:txBody>
          <a:bodyPr/>
          <a:lstStyle/>
          <a:p>
            <a:r>
              <a:rPr lang="ja-JP" altLang="en-US" dirty="0" smtClean="0"/>
              <a:t>ページタイトル：</a:t>
            </a:r>
          </a:p>
          <a:p>
            <a:r>
              <a:rPr lang="ja-JP" altLang="en-US" dirty="0" smtClean="0"/>
              <a:t>７．調達とコストの適正化　～ＩＴコスト適正化指針①～</a:t>
            </a:r>
          </a:p>
          <a:p>
            <a:endParaRPr lang="ja-JP" altLang="en-US" dirty="0" smtClean="0"/>
          </a:p>
          <a:p>
            <a:r>
              <a:rPr lang="ja-JP" altLang="en-US" dirty="0" smtClean="0"/>
              <a:t>◆このページのポイント</a:t>
            </a:r>
          </a:p>
          <a:p>
            <a:r>
              <a:rPr lang="ja-JP" altLang="en-US" dirty="0" smtClean="0"/>
              <a:t>調達コストの適正化を図るためのチェックポイントとして</a:t>
            </a:r>
            <a:r>
              <a:rPr lang="en-US" altLang="ja-JP" dirty="0" smtClean="0"/>
              <a:t>IT</a:t>
            </a:r>
            <a:r>
              <a:rPr lang="ja-JP" altLang="en-US" dirty="0" smtClean="0"/>
              <a:t>コスト適正化指針について理解してもらう。</a:t>
            </a:r>
          </a:p>
          <a:p>
            <a:endParaRPr lang="ja-JP" altLang="en-US" dirty="0" smtClean="0"/>
          </a:p>
          <a:p>
            <a:r>
              <a:rPr lang="ja-JP" altLang="en-US" dirty="0" smtClean="0"/>
              <a:t>◆説明手順</a:t>
            </a:r>
          </a:p>
          <a:p>
            <a:r>
              <a:rPr lang="ja-JP" altLang="en-US" dirty="0" smtClean="0"/>
              <a:t>所用時間：１分</a:t>
            </a:r>
          </a:p>
          <a:p>
            <a:r>
              <a:rPr lang="ja-JP" altLang="en-US" dirty="0" smtClean="0"/>
              <a:t>・「指針５：保守契約内容見直し」「指針６：運用における外部委託工数の削減」「指針７：情報システムの廃止及びソフトウェアライセンスの見直し」といった７項目が示されている。</a:t>
            </a:r>
            <a:endParaRPr lang="en-US" altLang="ja-JP" dirty="0" smtClean="0"/>
          </a:p>
          <a:p>
            <a:r>
              <a:rPr lang="ja-JP" altLang="en-US" dirty="0" smtClean="0"/>
              <a:t>・このうち、指針１、指針４の開発・保守環境、指針５、６、７については、クラウドの調達においても関係する可能性がある部分となる。</a:t>
            </a:r>
          </a:p>
          <a:p>
            <a:r>
              <a:rPr lang="ja-JP" altLang="en-US" dirty="0" smtClean="0"/>
              <a:t>（時間に余裕があれば①、②・・・の項目も説明）</a:t>
            </a:r>
            <a:endParaRPr lang="en-US" altLang="ja-JP" dirty="0" smtClean="0"/>
          </a:p>
          <a:p>
            <a:endParaRPr lang="ja-JP" altLang="en-US" dirty="0" smtClean="0"/>
          </a:p>
          <a:p>
            <a:r>
              <a:rPr lang="ja-JP" altLang="en-US" dirty="0" smtClean="0"/>
              <a:t>◆補足事項（スライド未掲載のデータやファクト等）</a:t>
            </a:r>
          </a:p>
          <a:p>
            <a:r>
              <a:rPr lang="ja-JP" altLang="en-US" dirty="0" smtClean="0"/>
              <a:t>特になし。</a:t>
            </a:r>
          </a:p>
          <a:p>
            <a:endParaRPr lang="ja-JP" altLang="en-US" dirty="0" smtClean="0"/>
          </a:p>
          <a:p>
            <a:r>
              <a:rPr lang="ja-JP" altLang="en-US" dirty="0" smtClean="0"/>
              <a:t>◆受講者への確認事項</a:t>
            </a:r>
          </a:p>
          <a:p>
            <a:r>
              <a:rPr lang="ja-JP" altLang="en-US" dirty="0" smtClean="0"/>
              <a:t>特になし。</a:t>
            </a:r>
          </a:p>
        </p:txBody>
      </p:sp>
      <p:sp>
        <p:nvSpPr>
          <p:cNvPr id="6042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637B817F-727D-4F3E-AEDA-A69A827E2A62}" type="slidenum">
              <a:rPr kumimoji="1" lang="en-US" altLang="ja-JP" sz="900">
                <a:solidFill>
                  <a:srgbClr val="000066"/>
                </a:solidFill>
                <a:latin typeface="Times New Roman" pitchFamily="18" charset="0"/>
              </a:rPr>
              <a:pPr algn="ctr" defTabSz="915988" eaLnBrk="1" hangingPunct="1"/>
              <a:t>24</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ノート プレースホルダ 2"/>
          <p:cNvSpPr>
            <a:spLocks noGrp="1"/>
          </p:cNvSpPr>
          <p:nvPr>
            <p:ph type="body" idx="1"/>
          </p:nvPr>
        </p:nvSpPr>
        <p:spPr/>
        <p:txBody>
          <a:bodyPr/>
          <a:lstStyle/>
          <a:p>
            <a:r>
              <a:rPr lang="ja-JP" altLang="en-US" dirty="0" smtClean="0"/>
              <a:t>ページタイトル：</a:t>
            </a:r>
          </a:p>
          <a:p>
            <a:r>
              <a:rPr lang="ja-JP" altLang="en-US" dirty="0" smtClean="0"/>
              <a:t>７．調達とコストの適正化　～新たな調達方式等～</a:t>
            </a:r>
          </a:p>
          <a:p>
            <a:endParaRPr lang="ja-JP" altLang="en-US" dirty="0" smtClean="0"/>
          </a:p>
          <a:p>
            <a:r>
              <a:rPr lang="ja-JP" altLang="en-US" dirty="0" smtClean="0"/>
              <a:t>◆このページのポイント</a:t>
            </a:r>
          </a:p>
          <a:p>
            <a:r>
              <a:rPr lang="ja-JP" altLang="en-US" dirty="0" smtClean="0"/>
              <a:t>競争的対話方式等、新たな調達方式が検討されていることについて理解してもらう。</a:t>
            </a:r>
            <a:endParaRPr lang="en-US" altLang="ja-JP" dirty="0" smtClean="0"/>
          </a:p>
          <a:p>
            <a:endParaRPr lang="ja-JP" altLang="en-US" dirty="0" smtClean="0"/>
          </a:p>
          <a:p>
            <a:r>
              <a:rPr lang="ja-JP" altLang="en-US" dirty="0" smtClean="0"/>
              <a:t>◆説明手順</a:t>
            </a:r>
          </a:p>
          <a:p>
            <a:r>
              <a:rPr lang="ja-JP" altLang="en-US" dirty="0" smtClean="0"/>
              <a:t>所用時間：３分</a:t>
            </a:r>
          </a:p>
          <a:p>
            <a:r>
              <a:rPr lang="ja-JP" altLang="en-US" dirty="0" smtClean="0"/>
              <a:t>・新たな調達方式として「競争的対話方式」が内閣府において検討が進められている。</a:t>
            </a:r>
          </a:p>
          <a:p>
            <a:r>
              <a:rPr lang="ja-JP" altLang="en-US" dirty="0" smtClean="0"/>
              <a:t>・本方式は主に</a:t>
            </a:r>
            <a:r>
              <a:rPr lang="en-US" altLang="ja-JP" dirty="0" smtClean="0"/>
              <a:t>PPP/PFI</a:t>
            </a:r>
            <a:r>
              <a:rPr lang="ja-JP" altLang="en-US" dirty="0" smtClean="0"/>
              <a:t>等での事業者選定において比較的用いられている方式であるが、情報システムの整備における活用も含めて検討が行われている。</a:t>
            </a:r>
          </a:p>
          <a:p>
            <a:r>
              <a:rPr lang="ja-JP" altLang="en-US" dirty="0" smtClean="0"/>
              <a:t>・本方式では、まず説明会に基づく参加表明書等の段階で候補を数者に絞り込み、それらの事業者と「競争的対話」というものを実施して提案内容の詳細検討を進め、最終提案書を提出させて審査し決定する。</a:t>
            </a:r>
            <a:endParaRPr lang="en-US" altLang="ja-JP" dirty="0" smtClean="0"/>
          </a:p>
          <a:p>
            <a:r>
              <a:rPr lang="ja-JP" altLang="en-US" dirty="0" smtClean="0"/>
              <a:t>・この「競争的対話」というところがポイントであり、この部分の透明性の確保等が主な検討事項となっている。例えば、当然事業者側は談合等も含め不正な競争を行ってはならないが、発注者側もＡ社提案を別のＢ社に紹介する等の「良いところ取り」を行ってはならない等がある。</a:t>
            </a:r>
            <a:endParaRPr lang="en-US" altLang="ja-JP" dirty="0" smtClean="0"/>
          </a:p>
          <a:p>
            <a:r>
              <a:rPr lang="ja-JP" altLang="en-US" dirty="0" smtClean="0"/>
              <a:t>・ここではあくまで参考であるが、このような動きがあることについても留意頂きたい。</a:t>
            </a:r>
          </a:p>
          <a:p>
            <a:endParaRPr lang="ja-JP" altLang="en-US" dirty="0" smtClean="0"/>
          </a:p>
          <a:p>
            <a:r>
              <a:rPr lang="ja-JP" altLang="en-US" dirty="0" smtClean="0"/>
              <a:t>◆補足事項（スライド未掲載のデータやファクト等）</a:t>
            </a:r>
          </a:p>
          <a:p>
            <a:r>
              <a:rPr lang="ja-JP" altLang="en-US" dirty="0" smtClean="0"/>
              <a:t>競争的対話方式の実施に係る基本的考え方（案）　（行政刷新会議公共サービス改革分科会）</a:t>
            </a:r>
          </a:p>
          <a:p>
            <a:r>
              <a:rPr lang="ja-JP" altLang="en-US" dirty="0" smtClean="0"/>
              <a:t>（</a:t>
            </a:r>
            <a:r>
              <a:rPr lang="en-US" altLang="ja-JP" dirty="0" smtClean="0"/>
              <a:t>http://www.cao.go.jp/sasshin/koukyo-service/dialogue/pdf/dialogue_basic.pdf</a:t>
            </a:r>
            <a:r>
              <a:rPr lang="ja-JP" altLang="en-US" dirty="0" smtClean="0"/>
              <a:t>）</a:t>
            </a:r>
          </a:p>
          <a:p>
            <a:endParaRPr lang="ja-JP" altLang="en-US" dirty="0" smtClean="0"/>
          </a:p>
          <a:p>
            <a:r>
              <a:rPr lang="ja-JP" altLang="en-US" dirty="0" smtClean="0"/>
              <a:t>◆受講者への確認事項</a:t>
            </a:r>
          </a:p>
          <a:p>
            <a:r>
              <a:rPr lang="ja-JP" altLang="en-US" dirty="0" smtClean="0"/>
              <a:t>特になし。</a:t>
            </a:r>
          </a:p>
        </p:txBody>
      </p:sp>
      <p:sp>
        <p:nvSpPr>
          <p:cNvPr id="6042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637B817F-727D-4F3E-AEDA-A69A827E2A62}" type="slidenum">
              <a:rPr kumimoji="1" lang="en-US" altLang="ja-JP" sz="900">
                <a:solidFill>
                  <a:srgbClr val="000066"/>
                </a:solidFill>
                <a:latin typeface="Times New Roman" pitchFamily="18" charset="0"/>
              </a:rPr>
              <a:pPr algn="ctr" defTabSz="915988" eaLnBrk="1" hangingPunct="1"/>
              <a:t>25</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ページタイトル：</a:t>
            </a:r>
          </a:p>
          <a:p>
            <a:r>
              <a:rPr lang="ja-JP" altLang="en-US" dirty="0" smtClean="0"/>
              <a:t>７．調達とコストの適正化　～</a:t>
            </a:r>
            <a:r>
              <a:rPr lang="en-US" altLang="ja-JP" b="1" dirty="0" smtClean="0">
                <a:latin typeface="HGPｺﾞｼｯｸM" pitchFamily="50" charset="-128"/>
                <a:ea typeface="HGPｺﾞｼｯｸM" pitchFamily="50" charset="-128"/>
              </a:rPr>
              <a:t>RFI</a:t>
            </a:r>
            <a:r>
              <a:rPr lang="ja-JP" altLang="en-US" b="1" dirty="0" smtClean="0">
                <a:latin typeface="HGPｺﾞｼｯｸM" pitchFamily="50" charset="-128"/>
                <a:ea typeface="HGPｺﾞｼｯｸM" pitchFamily="50" charset="-128"/>
              </a:rPr>
              <a:t>を調達ガイドラインに組み込んだ例　大阪府堺市</a:t>
            </a:r>
            <a:r>
              <a:rPr lang="ja-JP" altLang="en-US" dirty="0" smtClean="0"/>
              <a:t>～</a:t>
            </a:r>
          </a:p>
          <a:p>
            <a:endParaRPr lang="ja-JP" altLang="en-US" dirty="0" smtClean="0"/>
          </a:p>
          <a:p>
            <a:r>
              <a:rPr lang="ja-JP" altLang="en-US" dirty="0" smtClean="0"/>
              <a:t>◆このページのポイント</a:t>
            </a:r>
          </a:p>
          <a:p>
            <a:r>
              <a:rPr lang="ja-JP" altLang="en-US" dirty="0" smtClean="0"/>
              <a:t>競争的対話方式の考え方を盛り込んだ例として、堺市のガイドラインについて理解してもらう。</a:t>
            </a:r>
            <a:endParaRPr lang="en-US" altLang="ja-JP" dirty="0" smtClean="0"/>
          </a:p>
          <a:p>
            <a:endParaRPr lang="ja-JP" altLang="en-US" dirty="0" smtClean="0"/>
          </a:p>
          <a:p>
            <a:r>
              <a:rPr lang="ja-JP" altLang="en-US" dirty="0" smtClean="0"/>
              <a:t>◆説明手順</a:t>
            </a:r>
          </a:p>
          <a:p>
            <a:r>
              <a:rPr lang="ja-JP" altLang="en-US" dirty="0" smtClean="0"/>
              <a:t>所用時間：３分</a:t>
            </a:r>
          </a:p>
          <a:p>
            <a:r>
              <a:rPr lang="ja-JP" altLang="en-US" dirty="0" smtClean="0"/>
              <a:t>・大阪府堺市では、企画・調達ガイドラインを設定し、ＲＦＩを活用して競争的対話を強化している。</a:t>
            </a:r>
            <a:endParaRPr lang="en-US" altLang="ja-JP" dirty="0" smtClean="0"/>
          </a:p>
          <a:p>
            <a:r>
              <a:rPr lang="ja-JP" altLang="en-US" dirty="0" smtClean="0"/>
              <a:t>・ＲＦＩは標準モデルとして</a:t>
            </a:r>
            <a:r>
              <a:rPr lang="en-US" altLang="ja-JP" dirty="0" smtClean="0"/>
              <a:t>3</a:t>
            </a:r>
            <a:r>
              <a:rPr lang="ja-JP" altLang="en-US" dirty="0" smtClean="0"/>
              <a:t>回が設定されており、１、概要　２、機能の選定　３、見積となっている。</a:t>
            </a:r>
            <a:endParaRPr lang="en-US" altLang="ja-JP" dirty="0" smtClean="0"/>
          </a:p>
          <a:p>
            <a:r>
              <a:rPr lang="ja-JP" altLang="en-US" dirty="0" smtClean="0"/>
              <a:t>・期間はできるだけ早くおこなうこととしており、年度を意識せず、前倒しで行うことを推奨している。</a:t>
            </a:r>
            <a:endParaRPr lang="en-US" altLang="ja-JP" dirty="0" smtClean="0"/>
          </a:p>
          <a:p>
            <a:endParaRPr lang="ja-JP" altLang="en-US" dirty="0" smtClean="0"/>
          </a:p>
          <a:p>
            <a:r>
              <a:rPr lang="ja-JP" altLang="en-US" dirty="0" smtClean="0"/>
              <a:t>◆補足事項（スライド未掲載のデータやファクト等）</a:t>
            </a:r>
          </a:p>
          <a:p>
            <a:r>
              <a:rPr lang="ja-JP" altLang="en-US" dirty="0" smtClean="0"/>
              <a:t>特になし</a:t>
            </a:r>
            <a:endParaRPr lang="en-US" altLang="ja-JP" dirty="0" smtClean="0"/>
          </a:p>
          <a:p>
            <a:endParaRPr lang="ja-JP" altLang="en-US" dirty="0" smtClean="0"/>
          </a:p>
          <a:p>
            <a:r>
              <a:rPr lang="ja-JP" altLang="en-US" dirty="0" smtClean="0"/>
              <a:t>◆受講者への確認事項</a:t>
            </a:r>
          </a:p>
          <a:p>
            <a:r>
              <a:rPr lang="ja-JP" altLang="en-US" dirty="0" smtClean="0"/>
              <a:t>特になし。</a:t>
            </a:r>
          </a:p>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74954781-6F2D-4182-B0DA-FC7441F8952B}" type="slidenum">
              <a:rPr lang="en-US" altLang="ja-JP" smtClean="0"/>
              <a:pPr>
                <a:defRPr/>
              </a:pPr>
              <a:t>26</a:t>
            </a:fld>
            <a:endParaRPr lang="en-US" altLang="ja-JP"/>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ノート プレースホルダ 2"/>
          <p:cNvSpPr>
            <a:spLocks noGrp="1"/>
          </p:cNvSpPr>
          <p:nvPr>
            <p:ph type="body" idx="1"/>
          </p:nvPr>
        </p:nvSpPr>
        <p:spPr/>
        <p:txBody>
          <a:bodyPr/>
          <a:lstStyle/>
          <a:p>
            <a:r>
              <a:rPr lang="ja-JP" altLang="en-US" smtClean="0"/>
              <a:t>ページタイトル：</a:t>
            </a:r>
          </a:p>
          <a:p>
            <a:r>
              <a:rPr lang="ja-JP" altLang="en-US" smtClean="0"/>
              <a:t>８．コストの評価方法　～標準的な手法による積算～</a:t>
            </a:r>
          </a:p>
          <a:p>
            <a:endParaRPr lang="ja-JP" altLang="en-US" smtClean="0"/>
          </a:p>
          <a:p>
            <a:r>
              <a:rPr lang="ja-JP" altLang="en-US" smtClean="0"/>
              <a:t>◆このページのポイント</a:t>
            </a:r>
          </a:p>
          <a:p>
            <a:r>
              <a:rPr lang="ja-JP" altLang="en-US" smtClean="0"/>
              <a:t>情報システムのコスト積算の構造と難しさについて理解してもらう。</a:t>
            </a:r>
          </a:p>
          <a:p>
            <a:endParaRPr lang="ja-JP" altLang="en-US" smtClean="0"/>
          </a:p>
          <a:p>
            <a:r>
              <a:rPr lang="ja-JP" altLang="en-US" smtClean="0"/>
              <a:t>◆説明手順</a:t>
            </a:r>
          </a:p>
          <a:p>
            <a:r>
              <a:rPr lang="ja-JP" altLang="en-US" smtClean="0"/>
              <a:t>所用時間：３分</a:t>
            </a:r>
          </a:p>
          <a:p>
            <a:r>
              <a:rPr lang="ja-JP" altLang="en-US" smtClean="0"/>
              <a:t>・ここからは調達にあたってコストを積算する際の考え方について説明する。最初にシステム開発のコスト積算の構造について説明する。</a:t>
            </a:r>
            <a:endParaRPr lang="en-US" altLang="ja-JP" smtClean="0"/>
          </a:p>
          <a:p>
            <a:r>
              <a:rPr lang="ja-JP" altLang="en-US" smtClean="0"/>
              <a:t>・システム開発は役務であることから、基本的にコストは「工数</a:t>
            </a:r>
            <a:r>
              <a:rPr lang="en-US" altLang="ja-JP" smtClean="0"/>
              <a:t>×</a:t>
            </a:r>
            <a:r>
              <a:rPr lang="ja-JP" altLang="en-US" smtClean="0"/>
              <a:t>単価」で積算される。このうち単価となる</a:t>
            </a:r>
            <a:r>
              <a:rPr lang="en-US" altLang="ja-JP" smtClean="0"/>
              <a:t>SE</a:t>
            </a:r>
            <a:r>
              <a:rPr lang="ja-JP" altLang="en-US" smtClean="0"/>
              <a:t>等の人件費単価については、「月刊積算資料」や自治体独自の標準単価等、一定の基準は存在する。</a:t>
            </a:r>
            <a:endParaRPr lang="en-US" altLang="ja-JP" smtClean="0"/>
          </a:p>
          <a:p>
            <a:r>
              <a:rPr lang="ja-JP" altLang="en-US" smtClean="0"/>
              <a:t>・一方で問題となるのは工数である。システム開発の規模がベースとなるが、積算方法についてはそれだけで研究領域となるぐらい様々なアプローチがある。一般的なものとしては「積み上げ法」（開発量を一から積み上げ計算する方法）、「類推法」（同様のシステムから類推する方法）、「パラメトリック法」（さらに統計分布等により分析されたデータを活用する方法）がある。</a:t>
            </a:r>
          </a:p>
          <a:p>
            <a:r>
              <a:rPr lang="ja-JP" altLang="en-US" smtClean="0"/>
              <a:t>・但しいずれの場合もシステム毎の特性を踏まえ、事業者の経験等に基づく「係数」「変動要因」等の比率が乗じられるため、最終的な額については幅が発生する。</a:t>
            </a:r>
          </a:p>
          <a:p>
            <a:r>
              <a:rPr lang="ja-JP" altLang="en-US" smtClean="0"/>
              <a:t>・これを自治体で行おうとしても同じように大きな幅がでてしまうため、予算の根拠としては心許ないものとなる。そのため客観的な観点からも、参考見積を取得・評価して判断することが必要となる。</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5018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76799644-0A9B-4C6C-9006-3C8B33E45141}" type="slidenum">
              <a:rPr kumimoji="1" lang="en-US" altLang="ja-JP" sz="900">
                <a:solidFill>
                  <a:srgbClr val="000066"/>
                </a:solidFill>
                <a:latin typeface="Times New Roman" pitchFamily="18" charset="0"/>
              </a:rPr>
              <a:pPr algn="ctr" defTabSz="915988" eaLnBrk="1" hangingPunct="1"/>
              <a:t>27</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ノート プレースホルダ 2"/>
          <p:cNvSpPr>
            <a:spLocks noGrp="1"/>
          </p:cNvSpPr>
          <p:nvPr>
            <p:ph type="body" idx="1"/>
          </p:nvPr>
        </p:nvSpPr>
        <p:spPr/>
        <p:txBody>
          <a:bodyPr/>
          <a:lstStyle/>
          <a:p>
            <a:r>
              <a:rPr lang="ja-JP" altLang="en-US" smtClean="0"/>
              <a:t>ページタイトル：</a:t>
            </a:r>
          </a:p>
          <a:p>
            <a:r>
              <a:rPr lang="ja-JP" altLang="en-US" smtClean="0"/>
              <a:t>８．コストの評価方法　～参考見積の評価①～</a:t>
            </a:r>
          </a:p>
          <a:p>
            <a:endParaRPr lang="ja-JP" altLang="en-US" smtClean="0"/>
          </a:p>
          <a:p>
            <a:r>
              <a:rPr lang="ja-JP" altLang="en-US" smtClean="0"/>
              <a:t>◆このページのポイント</a:t>
            </a:r>
          </a:p>
          <a:p>
            <a:r>
              <a:rPr lang="ja-JP" altLang="en-US" smtClean="0"/>
              <a:t>ソフトウェアメトリックスの活用による参考見積の評価方法について理解してもらう。</a:t>
            </a:r>
          </a:p>
          <a:p>
            <a:endParaRPr lang="ja-JP" altLang="en-US" smtClean="0"/>
          </a:p>
          <a:p>
            <a:r>
              <a:rPr lang="ja-JP" altLang="en-US" smtClean="0"/>
              <a:t>◆説明手順</a:t>
            </a:r>
          </a:p>
          <a:p>
            <a:r>
              <a:rPr lang="ja-JP" altLang="en-US" smtClean="0"/>
              <a:t>所用時間：３分</a:t>
            </a:r>
          </a:p>
          <a:p>
            <a:r>
              <a:rPr lang="ja-JP" altLang="en-US" smtClean="0"/>
              <a:t>・ここからは調達にあたってコストを積算する際に参考見積を得る場合の評価方法について、ソフトウェアメトリックスを活用する方法について紹介する。</a:t>
            </a:r>
            <a:endParaRPr lang="en-US" altLang="ja-JP" smtClean="0"/>
          </a:p>
          <a:p>
            <a:r>
              <a:rPr lang="ja-JP" altLang="en-US" smtClean="0"/>
              <a:t>・ソフトウェアメトリックスとは様々なシステム開発プロジェクト（民間が主）について事例収集し、その実績を定量的に分析したものである。</a:t>
            </a:r>
          </a:p>
          <a:p>
            <a:r>
              <a:rPr lang="ja-JP" altLang="en-US" smtClean="0"/>
              <a:t>・具体的なソフトウェアメトリックスとしては２つあり、（独）情報処理推進機構（</a:t>
            </a:r>
            <a:r>
              <a:rPr lang="en-US" altLang="ja-JP" smtClean="0"/>
              <a:t>IPA</a:t>
            </a:r>
            <a:r>
              <a:rPr lang="ja-JP" altLang="en-US" smtClean="0"/>
              <a:t>）／ソフトウェアエンジニアリングセンターが出している「ソフトウェア開発データ白書」と（一社）日本情報システム・ユーザ協会（</a:t>
            </a:r>
            <a:r>
              <a:rPr lang="en-US" altLang="ja-JP" smtClean="0"/>
              <a:t>JUAS</a:t>
            </a:r>
            <a:r>
              <a:rPr lang="ja-JP" altLang="en-US" smtClean="0"/>
              <a:t>）が出している「ソフトウェアメトリックス」がある。違いは前者が事業者側に調査したもので、後者が発注者（ユーザ）側に調査したものである。</a:t>
            </a:r>
            <a:endParaRPr lang="en-US" altLang="ja-JP" smtClean="0"/>
          </a:p>
          <a:p>
            <a:r>
              <a:rPr lang="ja-JP" altLang="en-US" smtClean="0"/>
              <a:t>・ソフトウェアメトリックスを見ることで、多数の事例に基づいた標準値がわかることから、これと比較した評価が可能となる。</a:t>
            </a:r>
          </a:p>
          <a:p>
            <a:r>
              <a:rPr lang="ja-JP" altLang="en-US" smtClean="0"/>
              <a:t>・本講義では「工数と工期の妥当性」「開発５工程別の工期・工数の妥当性」「初期費用と稼働後の開発費用、保守費用の妥当性」「運用費用の内容の妥当性」の４つ評価の観点におけるソフトウェアメトリックスの活用について紹介する。</a:t>
            </a:r>
          </a:p>
          <a:p>
            <a:endParaRPr lang="ja-JP" altLang="en-US" smtClean="0"/>
          </a:p>
          <a:p>
            <a:r>
              <a:rPr lang="ja-JP" altLang="en-US" smtClean="0"/>
              <a:t>◆補足事項（スライド未掲載のデータやファクト等）</a:t>
            </a:r>
          </a:p>
          <a:p>
            <a:r>
              <a:rPr lang="ja-JP" altLang="en-US" smtClean="0"/>
              <a:t>「ソフトウェア開発データ白書」（（独）情報処理推進機構（</a:t>
            </a:r>
            <a:r>
              <a:rPr lang="en-US" altLang="ja-JP" smtClean="0"/>
              <a:t>IPA</a:t>
            </a:r>
            <a:r>
              <a:rPr lang="ja-JP" altLang="en-US" smtClean="0"/>
              <a:t>）／ソフトウェアエンジニアリングセンター）</a:t>
            </a:r>
            <a:endParaRPr lang="en-US" altLang="ja-JP" smtClean="0"/>
          </a:p>
          <a:p>
            <a:r>
              <a:rPr lang="ja-JP" altLang="en-US" smtClean="0"/>
              <a:t>「ソフトウェアメトリックス」（（一社）日本情報システム・ユーザ協会（</a:t>
            </a:r>
            <a:r>
              <a:rPr lang="en-US" altLang="ja-JP" smtClean="0"/>
              <a:t>JUAS</a:t>
            </a:r>
            <a:r>
              <a:rPr lang="ja-JP" altLang="en-US" smtClean="0"/>
              <a:t>））</a:t>
            </a:r>
            <a:endParaRPr lang="en-US" altLang="ja-JP" smtClean="0"/>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51206"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ED4F2680-3E00-49DB-81AC-E5B98BB47BAF}" type="slidenum">
              <a:rPr kumimoji="1" lang="en-US" altLang="ja-JP" sz="900">
                <a:solidFill>
                  <a:srgbClr val="000066"/>
                </a:solidFill>
                <a:latin typeface="Times New Roman" pitchFamily="18" charset="0"/>
              </a:rPr>
              <a:pPr algn="ctr" defTabSz="915988" eaLnBrk="1" hangingPunct="1"/>
              <a:t>28</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ノート プレースホルダ 2"/>
          <p:cNvSpPr>
            <a:spLocks noGrp="1"/>
          </p:cNvSpPr>
          <p:nvPr>
            <p:ph type="body" idx="1"/>
          </p:nvPr>
        </p:nvSpPr>
        <p:spPr/>
        <p:txBody>
          <a:bodyPr/>
          <a:lstStyle/>
          <a:p>
            <a:r>
              <a:rPr lang="ja-JP" altLang="en-US" smtClean="0"/>
              <a:t>ページタイトル：</a:t>
            </a:r>
          </a:p>
          <a:p>
            <a:r>
              <a:rPr lang="ja-JP" altLang="en-US" smtClean="0"/>
              <a:t>８．コストの評価方法　～参考見積の評価②～</a:t>
            </a:r>
          </a:p>
          <a:p>
            <a:endParaRPr lang="ja-JP" altLang="en-US" smtClean="0"/>
          </a:p>
          <a:p>
            <a:r>
              <a:rPr lang="ja-JP" altLang="en-US" smtClean="0"/>
              <a:t>◆このページのポイント</a:t>
            </a:r>
          </a:p>
          <a:p>
            <a:r>
              <a:rPr lang="ja-JP" altLang="en-US" smtClean="0"/>
              <a:t>ソフトウェアメトリックスの活用による参考見積の評価方法について理解してもらう。</a:t>
            </a:r>
          </a:p>
          <a:p>
            <a:endParaRPr lang="ja-JP" altLang="en-US" smtClean="0"/>
          </a:p>
          <a:p>
            <a:r>
              <a:rPr lang="ja-JP" altLang="en-US" smtClean="0"/>
              <a:t>◆説明手順</a:t>
            </a:r>
          </a:p>
          <a:p>
            <a:r>
              <a:rPr lang="ja-JP" altLang="en-US" smtClean="0"/>
              <a:t>所用時間：３分</a:t>
            </a:r>
          </a:p>
          <a:p>
            <a:r>
              <a:rPr lang="ja-JP" altLang="en-US" smtClean="0"/>
              <a:t>・「工数と工期の妥当性」の評価方法について説明する。</a:t>
            </a:r>
          </a:p>
          <a:p>
            <a:r>
              <a:rPr lang="ja-JP" altLang="en-US" smtClean="0"/>
              <a:t>・「ソフトウェア開発データ白書 </a:t>
            </a:r>
            <a:r>
              <a:rPr lang="en-US" altLang="ja-JP" smtClean="0"/>
              <a:t>2010-2011</a:t>
            </a:r>
            <a:r>
              <a:rPr lang="ja-JP" altLang="en-US" smtClean="0"/>
              <a:t>」では、図のようなグラフが掲載されている。これによると例えば工数が</a:t>
            </a:r>
            <a:r>
              <a:rPr lang="en-US" altLang="ja-JP" smtClean="0"/>
              <a:t>60,000</a:t>
            </a:r>
            <a:r>
              <a:rPr lang="ja-JP" altLang="en-US" smtClean="0"/>
              <a:t>人時（</a:t>
            </a:r>
            <a:r>
              <a:rPr lang="en-US" altLang="ja-JP" smtClean="0"/>
              <a:t>375</a:t>
            </a:r>
            <a:r>
              <a:rPr lang="ja-JP" altLang="en-US" smtClean="0"/>
              <a:t>人月）の場合、</a:t>
            </a:r>
            <a:r>
              <a:rPr lang="en-US" altLang="ja-JP" smtClean="0"/>
              <a:t>50%</a:t>
            </a:r>
            <a:r>
              <a:rPr lang="ja-JP" altLang="en-US" smtClean="0"/>
              <a:t>の確率で工数は</a:t>
            </a:r>
            <a:r>
              <a:rPr lang="en-US" altLang="ja-JP" smtClean="0"/>
              <a:t>9</a:t>
            </a:r>
            <a:r>
              <a:rPr lang="ja-JP" altLang="en-US" smtClean="0"/>
              <a:t>カ月から</a:t>
            </a:r>
            <a:r>
              <a:rPr lang="en-US" altLang="ja-JP" smtClean="0"/>
              <a:t>16</a:t>
            </a:r>
            <a:r>
              <a:rPr lang="ja-JP" altLang="en-US" smtClean="0"/>
              <a:t>カ月の範囲に</a:t>
            </a:r>
            <a:r>
              <a:rPr lang="en-US" altLang="ja-JP" smtClean="0"/>
              <a:t>50%</a:t>
            </a:r>
            <a:r>
              <a:rPr lang="ja-JP" altLang="en-US" smtClean="0"/>
              <a:t>の事例で収まることになる。</a:t>
            </a:r>
          </a:p>
          <a:p>
            <a:r>
              <a:rPr lang="ja-JP" altLang="en-US" smtClean="0"/>
              <a:t>・参考見積で提出された前提がこの範囲から外れている場合、何らかの理由が存在するべきと考えられることから、その点を事業者に確認することが望まれる。</a:t>
            </a:r>
            <a:endParaRPr lang="en-US" altLang="ja-JP" smtClean="0"/>
          </a:p>
          <a:p>
            <a:r>
              <a:rPr lang="ja-JP" altLang="en-US" smtClean="0"/>
              <a:t>・システムの特性上の問題や開発方法の問題、仕様の記載による問題等が存在する場合もあり、一概にこの範囲から超えるものが不適切ということではなく、その理由を把握することが重要である。場合によっては、要件や調達手法に問題があることもある。</a:t>
            </a:r>
            <a:endParaRPr lang="en-US" altLang="ja-JP" smtClean="0"/>
          </a:p>
          <a:p>
            <a:r>
              <a:rPr lang="ja-JP" altLang="en-US" smtClean="0"/>
              <a:t>・加えてこのような統計的なデータに基づいた指摘であることから、事業者側も妥当な説明が求められることとなる。</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52230"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474896B3-E314-4079-8230-2B32BCD53125}" type="slidenum">
              <a:rPr kumimoji="1" lang="en-US" altLang="ja-JP" sz="900">
                <a:solidFill>
                  <a:srgbClr val="000066"/>
                </a:solidFill>
                <a:latin typeface="Times New Roman" pitchFamily="18" charset="0"/>
              </a:rPr>
              <a:pPr algn="ctr" defTabSz="915988" eaLnBrk="1" hangingPunct="1"/>
              <a:t>29</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３．</a:t>
            </a:r>
            <a:r>
              <a:rPr lang="ja-JP" altLang="ja-JP" smtClean="0"/>
              <a:t>本講義の</a:t>
            </a:r>
            <a:r>
              <a:rPr lang="ja-JP" altLang="en-US" smtClean="0"/>
              <a:t>範囲</a:t>
            </a:r>
          </a:p>
          <a:p>
            <a:endParaRPr lang="ja-JP" altLang="en-US" smtClean="0"/>
          </a:p>
          <a:p>
            <a:r>
              <a:rPr lang="ja-JP" altLang="en-US" smtClean="0"/>
              <a:t>◆このページのポイント</a:t>
            </a:r>
          </a:p>
          <a:p>
            <a:r>
              <a:rPr lang="ja-JP" altLang="en-US" smtClean="0"/>
              <a:t>クラウド導入のプロセスのなかでの本講義の内容の関連性について理解してもらう。</a:t>
            </a:r>
            <a:endParaRPr lang="en-US" altLang="ja-JP" smtClean="0"/>
          </a:p>
          <a:p>
            <a:endParaRPr lang="ja-JP" altLang="en-US" smtClean="0"/>
          </a:p>
          <a:p>
            <a:r>
              <a:rPr lang="ja-JP" altLang="en-US" smtClean="0"/>
              <a:t>◆説明手順</a:t>
            </a:r>
          </a:p>
          <a:p>
            <a:r>
              <a:rPr lang="ja-JP" altLang="en-US" smtClean="0"/>
              <a:t>所用時間：１分</a:t>
            </a:r>
          </a:p>
          <a:p>
            <a:r>
              <a:rPr lang="ja-JP" altLang="en-US" smtClean="0"/>
              <a:t>・クラウド導入については</a:t>
            </a:r>
            <a:r>
              <a:rPr lang="en-US" altLang="ja-JP" smtClean="0"/>
              <a:t>3-2</a:t>
            </a:r>
            <a:r>
              <a:rPr lang="ja-JP" altLang="en-US" smtClean="0"/>
              <a:t>の講義で全体的な説明がされている。</a:t>
            </a:r>
          </a:p>
          <a:p>
            <a:r>
              <a:rPr lang="ja-JP" altLang="en-US" smtClean="0"/>
              <a:t>・本講義はクラウド導入の手順のなかで、図の赤枠で示される部分に関連している。</a:t>
            </a:r>
            <a:endParaRPr lang="en-US" altLang="ja-JP" smtClean="0"/>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35846"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586ECDCA-DF08-4240-A1B8-D8099A14C687}" type="slidenum">
              <a:rPr kumimoji="1" lang="en-US" altLang="ja-JP" sz="900">
                <a:solidFill>
                  <a:srgbClr val="000066"/>
                </a:solidFill>
                <a:latin typeface="Times New Roman" pitchFamily="18" charset="0"/>
              </a:rPr>
              <a:pPr algn="ctr" defTabSz="915988" eaLnBrk="1" hangingPunct="1"/>
              <a:t>3</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ノート プレースホルダ 2"/>
          <p:cNvSpPr>
            <a:spLocks noGrp="1"/>
          </p:cNvSpPr>
          <p:nvPr>
            <p:ph type="body" idx="1"/>
          </p:nvPr>
        </p:nvSpPr>
        <p:spPr/>
        <p:txBody>
          <a:bodyPr/>
          <a:lstStyle/>
          <a:p>
            <a:r>
              <a:rPr lang="ja-JP" altLang="en-US" smtClean="0"/>
              <a:t>ページタイトル：</a:t>
            </a:r>
          </a:p>
          <a:p>
            <a:r>
              <a:rPr lang="ja-JP" altLang="en-US" smtClean="0"/>
              <a:t>８．コストの評価方法　～参考見積の評価③～</a:t>
            </a:r>
          </a:p>
          <a:p>
            <a:endParaRPr lang="ja-JP" altLang="en-US" smtClean="0"/>
          </a:p>
          <a:p>
            <a:r>
              <a:rPr lang="ja-JP" altLang="en-US" smtClean="0"/>
              <a:t>◆このページのポイント</a:t>
            </a:r>
          </a:p>
          <a:p>
            <a:r>
              <a:rPr lang="ja-JP" altLang="en-US" smtClean="0"/>
              <a:t>ソフトウェアメトリックスの活用による参考見積の評価方法について理解してもらう。</a:t>
            </a:r>
          </a:p>
          <a:p>
            <a:endParaRPr lang="ja-JP" altLang="en-US" smtClean="0"/>
          </a:p>
          <a:p>
            <a:r>
              <a:rPr lang="ja-JP" altLang="en-US" smtClean="0"/>
              <a:t>◆説明手順</a:t>
            </a:r>
          </a:p>
          <a:p>
            <a:r>
              <a:rPr lang="ja-JP" altLang="en-US" smtClean="0"/>
              <a:t>所用時間：２分</a:t>
            </a:r>
          </a:p>
          <a:p>
            <a:r>
              <a:rPr lang="ja-JP" altLang="en-US" smtClean="0"/>
              <a:t>・同様に工数と工期に関して「ソフトウェアメトリックス調査</a:t>
            </a:r>
            <a:r>
              <a:rPr lang="en-US" altLang="ja-JP" smtClean="0"/>
              <a:t>2011</a:t>
            </a:r>
            <a:r>
              <a:rPr lang="ja-JP" altLang="en-US" smtClean="0"/>
              <a:t>」ではこのような表が示されている。</a:t>
            </a:r>
            <a:endParaRPr lang="en-US" altLang="ja-JP" smtClean="0"/>
          </a:p>
          <a:p>
            <a:r>
              <a:rPr lang="ja-JP" altLang="en-US" smtClean="0"/>
              <a:t>・先ほどと同様の規模の開発（</a:t>
            </a:r>
            <a:r>
              <a:rPr lang="en-US" altLang="ja-JP" smtClean="0"/>
              <a:t>60,000</a:t>
            </a:r>
            <a:r>
              <a:rPr lang="ja-JP" altLang="en-US" smtClean="0"/>
              <a:t>人時≒</a:t>
            </a:r>
            <a:r>
              <a:rPr lang="en-US" altLang="ja-JP" smtClean="0"/>
              <a:t>375</a:t>
            </a:r>
            <a:r>
              <a:rPr lang="ja-JP" altLang="en-US" smtClean="0"/>
              <a:t>人月）をみると、</a:t>
            </a:r>
            <a:r>
              <a:rPr lang="en-US" altLang="ja-JP" smtClean="0"/>
              <a:t>5</a:t>
            </a:r>
            <a:r>
              <a:rPr lang="ja-JP" altLang="en-US" smtClean="0"/>
              <a:t>ヶ月～</a:t>
            </a:r>
            <a:r>
              <a:rPr lang="en-US" altLang="ja-JP" smtClean="0"/>
              <a:t>20</a:t>
            </a:r>
            <a:r>
              <a:rPr lang="ja-JP" altLang="en-US" smtClean="0"/>
              <a:t>ヶ月未満の範囲で</a:t>
            </a:r>
            <a:r>
              <a:rPr lang="en-US" altLang="ja-JP" smtClean="0"/>
              <a:t>75%</a:t>
            </a:r>
            <a:r>
              <a:rPr lang="ja-JP" altLang="en-US" smtClean="0"/>
              <a:t>以上が、さらに</a:t>
            </a:r>
            <a:r>
              <a:rPr lang="en-US" altLang="ja-JP" smtClean="0"/>
              <a:t>5</a:t>
            </a:r>
            <a:r>
              <a:rPr lang="ja-JP" altLang="en-US" smtClean="0"/>
              <a:t>ヶ月～</a:t>
            </a:r>
            <a:r>
              <a:rPr lang="en-US" altLang="ja-JP" smtClean="0"/>
              <a:t>30</a:t>
            </a:r>
            <a:r>
              <a:rPr lang="ja-JP" altLang="en-US" smtClean="0"/>
              <a:t>ヶ月未満の範囲で</a:t>
            </a:r>
            <a:r>
              <a:rPr lang="en-US" altLang="ja-JP" smtClean="0"/>
              <a:t>95%</a:t>
            </a:r>
            <a:r>
              <a:rPr lang="ja-JP" altLang="en-US" smtClean="0"/>
              <a:t>の案件が収まっており、先ほどの「ソフトウェア開発データ白書 </a:t>
            </a:r>
            <a:r>
              <a:rPr lang="en-US" altLang="ja-JP" smtClean="0"/>
              <a:t>2010-2011</a:t>
            </a:r>
            <a:r>
              <a:rPr lang="ja-JP" altLang="en-US" smtClean="0"/>
              <a:t>」ともほぼ一致することがわかる。</a:t>
            </a:r>
          </a:p>
          <a:p>
            <a:r>
              <a:rPr lang="ja-JP" altLang="en-US" smtClean="0"/>
              <a:t>・このことからもソフトウェアメトリックスにおける数値は十分に普遍性があり、標準値として活用できるものであることが確認できる。</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53254"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81BE8C07-BF8C-42C7-845A-1CF4A479B819}" type="slidenum">
              <a:rPr kumimoji="1" lang="en-US" altLang="ja-JP" sz="900">
                <a:solidFill>
                  <a:srgbClr val="000066"/>
                </a:solidFill>
                <a:latin typeface="Times New Roman" pitchFamily="18" charset="0"/>
              </a:rPr>
              <a:pPr algn="ctr" defTabSz="915988" eaLnBrk="1" hangingPunct="1"/>
              <a:t>30</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ノート プレースホルダ 2"/>
          <p:cNvSpPr>
            <a:spLocks noGrp="1"/>
          </p:cNvSpPr>
          <p:nvPr>
            <p:ph type="body" idx="1"/>
          </p:nvPr>
        </p:nvSpPr>
        <p:spPr/>
        <p:txBody>
          <a:bodyPr/>
          <a:lstStyle/>
          <a:p>
            <a:r>
              <a:rPr lang="ja-JP" altLang="en-US" smtClean="0"/>
              <a:t>ページタイトル：</a:t>
            </a:r>
          </a:p>
          <a:p>
            <a:r>
              <a:rPr lang="ja-JP" altLang="en-US" smtClean="0"/>
              <a:t>８．コストの評価方法　～参考見積の評価④～</a:t>
            </a:r>
          </a:p>
          <a:p>
            <a:endParaRPr lang="ja-JP" altLang="en-US" smtClean="0"/>
          </a:p>
          <a:p>
            <a:r>
              <a:rPr lang="ja-JP" altLang="en-US" smtClean="0"/>
              <a:t>◆このページのポイント</a:t>
            </a:r>
          </a:p>
          <a:p>
            <a:r>
              <a:rPr lang="ja-JP" altLang="en-US" smtClean="0"/>
              <a:t>ソフトウェアメトリックスの活用による参考見積の評価方法について理解してもらう。</a:t>
            </a:r>
          </a:p>
          <a:p>
            <a:endParaRPr lang="ja-JP" altLang="en-US" smtClean="0"/>
          </a:p>
          <a:p>
            <a:r>
              <a:rPr lang="ja-JP" altLang="en-US" smtClean="0"/>
              <a:t>◆説明手順</a:t>
            </a:r>
          </a:p>
          <a:p>
            <a:r>
              <a:rPr lang="ja-JP" altLang="en-US" smtClean="0"/>
              <a:t>所用時間：２分</a:t>
            </a:r>
          </a:p>
          <a:p>
            <a:r>
              <a:rPr lang="ja-JP" altLang="en-US" smtClean="0"/>
              <a:t>・次に「開発５工程別の工期・工数の妥当性」の評価方法について説明する。</a:t>
            </a:r>
          </a:p>
          <a:p>
            <a:r>
              <a:rPr lang="ja-JP" altLang="en-US" smtClean="0"/>
              <a:t>・「ソフトウェア開発データ白書 </a:t>
            </a:r>
            <a:r>
              <a:rPr lang="en-US" altLang="ja-JP" smtClean="0"/>
              <a:t>2010-2011</a:t>
            </a:r>
            <a:r>
              <a:rPr lang="ja-JP" altLang="en-US" smtClean="0"/>
              <a:t>」及び「ソフトウェアメトリックス調査</a:t>
            </a:r>
            <a:r>
              <a:rPr lang="en-US" altLang="ja-JP" smtClean="0"/>
              <a:t>2011</a:t>
            </a:r>
            <a:r>
              <a:rPr lang="ja-JP" altLang="en-US" smtClean="0"/>
              <a:t>」ではこのようなデータが掲載されている。</a:t>
            </a:r>
          </a:p>
          <a:p>
            <a:r>
              <a:rPr lang="ja-JP" altLang="en-US" smtClean="0"/>
              <a:t>・開発５工程というのは「基本設計」「詳細設計」「（プログラムの）製作」「結合テスト」「総合テスト」というシステム開発における一連の工程を指しており、ここではそれぞれのバランスについて標準値が示されている。</a:t>
            </a:r>
          </a:p>
          <a:p>
            <a:r>
              <a:rPr lang="ja-JP" altLang="en-US" smtClean="0"/>
              <a:t>・ここでもテストに要する期間が標準値に対して長い等、バランスが標準値と異なる場合は事業者に確認しておくことが望ましい。</a:t>
            </a:r>
            <a:endParaRPr lang="en-US" altLang="ja-JP" smtClean="0"/>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54278"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BC3B19EA-EDE1-4C1B-A41A-83E170326637}" type="slidenum">
              <a:rPr kumimoji="1" lang="en-US" altLang="ja-JP" sz="900">
                <a:solidFill>
                  <a:srgbClr val="000066"/>
                </a:solidFill>
                <a:latin typeface="Times New Roman" pitchFamily="18" charset="0"/>
              </a:rPr>
              <a:pPr algn="ctr" defTabSz="915988" eaLnBrk="1" hangingPunct="1"/>
              <a:t>31</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ノート プレースホルダ 2"/>
          <p:cNvSpPr>
            <a:spLocks noGrp="1"/>
          </p:cNvSpPr>
          <p:nvPr>
            <p:ph type="body" idx="1"/>
          </p:nvPr>
        </p:nvSpPr>
        <p:spPr/>
        <p:txBody>
          <a:bodyPr/>
          <a:lstStyle/>
          <a:p>
            <a:r>
              <a:rPr lang="ja-JP" altLang="en-US" smtClean="0"/>
              <a:t>ページタイトル：</a:t>
            </a:r>
          </a:p>
          <a:p>
            <a:r>
              <a:rPr lang="ja-JP" altLang="en-US" smtClean="0"/>
              <a:t>８．コストの評価方法　～参考見積の評価⑤～</a:t>
            </a:r>
          </a:p>
          <a:p>
            <a:endParaRPr lang="ja-JP" altLang="en-US" smtClean="0"/>
          </a:p>
          <a:p>
            <a:r>
              <a:rPr lang="ja-JP" altLang="en-US" smtClean="0"/>
              <a:t>◆このページのポイント</a:t>
            </a:r>
          </a:p>
          <a:p>
            <a:r>
              <a:rPr lang="ja-JP" altLang="en-US" smtClean="0"/>
              <a:t>ソフトウェアメトリックスの活用による参考見積の評価方法について理解してもらう。</a:t>
            </a:r>
          </a:p>
          <a:p>
            <a:endParaRPr lang="ja-JP" altLang="en-US" smtClean="0"/>
          </a:p>
          <a:p>
            <a:r>
              <a:rPr lang="ja-JP" altLang="en-US" smtClean="0"/>
              <a:t>◆説明手順</a:t>
            </a:r>
          </a:p>
          <a:p>
            <a:r>
              <a:rPr lang="ja-JP" altLang="en-US" smtClean="0"/>
              <a:t>所用時間：２分</a:t>
            </a:r>
          </a:p>
          <a:p>
            <a:r>
              <a:rPr lang="ja-JP" altLang="en-US" smtClean="0"/>
              <a:t>・次に「初期費用と稼動後の開発費用、保守費用の妥当性」の評価方法について説明する。</a:t>
            </a:r>
          </a:p>
          <a:p>
            <a:r>
              <a:rPr lang="ja-JP" altLang="en-US" smtClean="0"/>
              <a:t>・稼動後の開発費用とは制度や体制の変更等による改修費用を指し、公共分野では保守費用に含められることも多い。</a:t>
            </a:r>
          </a:p>
          <a:p>
            <a:r>
              <a:rPr lang="ja-JP" altLang="en-US" smtClean="0"/>
              <a:t>・初期の開発費に対する改修や保守費用のバランスがデータで示されているため、保守費用の妥当性等を確認することができる。</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5530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83ED68F4-B793-4E2B-A324-FEB98B4AABBA}" type="slidenum">
              <a:rPr kumimoji="1" lang="en-US" altLang="ja-JP" sz="900">
                <a:solidFill>
                  <a:srgbClr val="000066"/>
                </a:solidFill>
                <a:latin typeface="Times New Roman" pitchFamily="18" charset="0"/>
              </a:rPr>
              <a:pPr algn="ctr" defTabSz="915988" eaLnBrk="1" hangingPunct="1"/>
              <a:t>32</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ノート プレースホルダ 2"/>
          <p:cNvSpPr>
            <a:spLocks noGrp="1"/>
          </p:cNvSpPr>
          <p:nvPr>
            <p:ph type="body" idx="1"/>
          </p:nvPr>
        </p:nvSpPr>
        <p:spPr/>
        <p:txBody>
          <a:bodyPr/>
          <a:lstStyle/>
          <a:p>
            <a:r>
              <a:rPr lang="ja-JP" altLang="en-US" smtClean="0"/>
              <a:t>ページタイトル：</a:t>
            </a:r>
          </a:p>
          <a:p>
            <a:r>
              <a:rPr lang="ja-JP" altLang="en-US" smtClean="0"/>
              <a:t>８．コストの評価方法　～参考見積の評価⑥～</a:t>
            </a:r>
          </a:p>
          <a:p>
            <a:endParaRPr lang="ja-JP" altLang="en-US" smtClean="0"/>
          </a:p>
          <a:p>
            <a:r>
              <a:rPr lang="ja-JP" altLang="en-US" smtClean="0"/>
              <a:t>◆このページのポイント</a:t>
            </a:r>
          </a:p>
          <a:p>
            <a:r>
              <a:rPr lang="ja-JP" altLang="en-US" smtClean="0"/>
              <a:t>ソフトウェアメトリックスの活用による参考見積の評価方法について理解してもらう。</a:t>
            </a:r>
          </a:p>
          <a:p>
            <a:endParaRPr lang="ja-JP" altLang="en-US" smtClean="0"/>
          </a:p>
          <a:p>
            <a:r>
              <a:rPr lang="ja-JP" altLang="en-US" smtClean="0"/>
              <a:t>◆説明手順</a:t>
            </a:r>
          </a:p>
          <a:p>
            <a:r>
              <a:rPr lang="ja-JP" altLang="en-US" smtClean="0"/>
              <a:t>所用時間：２分</a:t>
            </a:r>
          </a:p>
          <a:p>
            <a:r>
              <a:rPr lang="ja-JP" altLang="en-US" smtClean="0"/>
              <a:t>・最後に「運用費用の内容の妥当性」の評価方法について説明する。</a:t>
            </a:r>
          </a:p>
          <a:p>
            <a:r>
              <a:rPr lang="ja-JP" altLang="en-US" smtClean="0"/>
              <a:t>・これは運用費用について何の費用にどれだけ費やしたかというデータの平均値であり、運用費用の内訳を知る際の参考となる。</a:t>
            </a:r>
          </a:p>
          <a:p>
            <a:r>
              <a:rPr lang="ja-JP" altLang="en-US" smtClean="0"/>
              <a:t>・但し、本表はサンプル全体での平均であり、運用費用の内訳についてはシステムの方式により大きく異なる（例えば、クラウド委託費用はクラウドでなければ発生しない等）ことから、あくまで参考情報である。</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56326"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4A7C0F3C-06B8-4A78-BA8C-A2BE16CD8B86}" type="slidenum">
              <a:rPr kumimoji="1" lang="en-US" altLang="ja-JP" sz="900">
                <a:solidFill>
                  <a:srgbClr val="000066"/>
                </a:solidFill>
                <a:latin typeface="Times New Roman" pitchFamily="18" charset="0"/>
              </a:rPr>
              <a:pPr algn="ctr" defTabSz="915988" eaLnBrk="1" hangingPunct="1"/>
              <a:t>33</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70"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001B9746-06D6-47DB-BF14-F9C58B021E72}" type="slidenum">
              <a:rPr kumimoji="1" lang="en-US" altLang="ja-JP" sz="900">
                <a:solidFill>
                  <a:srgbClr val="000066"/>
                </a:solidFill>
                <a:latin typeface="Times New Roman" pitchFamily="18" charset="0"/>
              </a:rPr>
              <a:pPr algn="ctr" defTabSz="915988" eaLnBrk="1" hangingPunct="1"/>
              <a:t>34</a:t>
            </a:fld>
            <a:endParaRPr kumimoji="1" lang="en-US" altLang="ja-JP" sz="900">
              <a:solidFill>
                <a:srgbClr val="000066"/>
              </a:solidFill>
              <a:latin typeface="Times New Roman" pitchFamily="18" charset="0"/>
            </a:endParaRPr>
          </a:p>
        </p:txBody>
      </p:sp>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ノート プレースホルダ 2"/>
          <p:cNvSpPr>
            <a:spLocks noGrp="1"/>
          </p:cNvSpPr>
          <p:nvPr>
            <p:ph type="body" idx="1"/>
          </p:nvPr>
        </p:nvSpPr>
        <p:spPr/>
        <p:txBody>
          <a:bodyPr/>
          <a:lstStyle/>
          <a:p>
            <a:r>
              <a:rPr lang="ja-JP" altLang="en-US" dirty="0" smtClean="0"/>
              <a:t>ページタイトル：</a:t>
            </a:r>
          </a:p>
          <a:p>
            <a:r>
              <a:rPr lang="ja-JP" altLang="en-US" dirty="0" smtClean="0"/>
              <a:t>４．仕様書とは　～仕様書の役割～</a:t>
            </a:r>
            <a:endParaRPr lang="en-US" altLang="ja-JP" dirty="0" smtClean="0"/>
          </a:p>
          <a:p>
            <a:endParaRPr lang="ja-JP" altLang="en-US" dirty="0" smtClean="0"/>
          </a:p>
          <a:p>
            <a:r>
              <a:rPr lang="ja-JP" altLang="en-US" dirty="0" smtClean="0"/>
              <a:t>◆このページのポイント</a:t>
            </a:r>
          </a:p>
          <a:p>
            <a:r>
              <a:rPr lang="ja-JP" altLang="en-US" dirty="0" smtClean="0"/>
              <a:t>仕様書の役割について理解してもらう。</a:t>
            </a:r>
          </a:p>
          <a:p>
            <a:endParaRPr lang="ja-JP" altLang="en-US" dirty="0" smtClean="0"/>
          </a:p>
          <a:p>
            <a:r>
              <a:rPr lang="ja-JP" altLang="en-US" dirty="0" smtClean="0"/>
              <a:t>◆説明手順</a:t>
            </a:r>
          </a:p>
          <a:p>
            <a:r>
              <a:rPr lang="ja-JP" altLang="en-US" dirty="0" smtClean="0"/>
              <a:t>所用時間：３分</a:t>
            </a:r>
          </a:p>
          <a:p>
            <a:r>
              <a:rPr lang="ja-JP" altLang="en-US" dirty="0" smtClean="0"/>
              <a:t>・システム開発はオーダーメードであるので、欲しいものを入手するためには、仕様書を通じて何が欲しいかを正確に伝えなければならない。</a:t>
            </a:r>
            <a:endParaRPr lang="en-US" altLang="ja-JP" dirty="0" smtClean="0"/>
          </a:p>
          <a:p>
            <a:r>
              <a:rPr lang="ja-JP" altLang="en-US" dirty="0" smtClean="0"/>
              <a:t>・何をしたいのか等を明確にする。</a:t>
            </a:r>
            <a:endParaRPr lang="en-US" altLang="ja-JP" dirty="0" smtClean="0"/>
          </a:p>
          <a:p>
            <a:r>
              <a:rPr lang="ja-JP" altLang="en-US" dirty="0" smtClean="0"/>
              <a:t>・ニーズが明確であればあるほど出来上がったシステムはニーズに沿って使いやすいものができる、逆にいえば府明確であれば使いにくいことを説明</a:t>
            </a:r>
            <a:endParaRPr lang="en-US" altLang="ja-JP" dirty="0" smtClean="0"/>
          </a:p>
          <a:p>
            <a:endParaRPr lang="ja-JP" altLang="en-US" dirty="0" smtClean="0"/>
          </a:p>
          <a:p>
            <a:r>
              <a:rPr lang="ja-JP" altLang="en-US" dirty="0" smtClean="0"/>
              <a:t>◆補足事項（スライド未掲載のデータやファクト等）</a:t>
            </a:r>
          </a:p>
          <a:p>
            <a:r>
              <a:rPr lang="ja-JP" altLang="en-US" dirty="0" smtClean="0"/>
              <a:t>特になし。</a:t>
            </a:r>
          </a:p>
          <a:p>
            <a:endParaRPr lang="ja-JP" altLang="en-US" dirty="0" smtClean="0"/>
          </a:p>
          <a:p>
            <a:r>
              <a:rPr lang="ja-JP" altLang="en-US" dirty="0" smtClean="0"/>
              <a:t>◆受講者への確認事項</a:t>
            </a:r>
          </a:p>
          <a:p>
            <a:r>
              <a:rPr lang="ja-JP" altLang="en-US" dirty="0" smtClean="0"/>
              <a:t>特になし。</a:t>
            </a:r>
          </a:p>
        </p:txBody>
      </p:sp>
      <p:sp>
        <p:nvSpPr>
          <p:cNvPr id="36870" name="スライド番号プレースホルダ 5"/>
          <p:cNvSpPr txBox="1">
            <a:spLocks noGrp="1"/>
          </p:cNvSpPr>
          <p:nvPr/>
        </p:nvSpPr>
        <p:spPr bwMode="auto">
          <a:xfrm>
            <a:off x="3025776" y="9525000"/>
            <a:ext cx="755650" cy="249238"/>
          </a:xfrm>
          <a:prstGeom prst="rect">
            <a:avLst/>
          </a:prstGeom>
          <a:noFill/>
          <a:ln w="9525">
            <a:noFill/>
            <a:miter lim="800000"/>
            <a:headEnd/>
            <a:tailEnd/>
          </a:ln>
        </p:spPr>
        <p:txBody>
          <a:bodyPr lIns="91559" tIns="45779" rIns="91559" bIns="45779" anchor="b"/>
          <a:lstStyle/>
          <a:p>
            <a:pPr algn="ctr" defTabSz="915988" fontAlgn="base">
              <a:spcBef>
                <a:spcPct val="0"/>
              </a:spcBef>
              <a:spcAft>
                <a:spcPct val="0"/>
              </a:spcAft>
            </a:pPr>
            <a:fld id="{F9743890-8F1F-44D5-BE5C-06B86AFC4054}" type="slidenum">
              <a:rPr lang="en-US" altLang="ja-JP" sz="900">
                <a:solidFill>
                  <a:srgbClr val="000066"/>
                </a:solidFill>
                <a:latin typeface="Times New Roman" pitchFamily="18" charset="0"/>
              </a:rPr>
              <a:pPr algn="ctr" defTabSz="915988" fontAlgn="base">
                <a:spcBef>
                  <a:spcPct val="0"/>
                </a:spcBef>
                <a:spcAft>
                  <a:spcPct val="0"/>
                </a:spcAft>
              </a:pPr>
              <a:t>4</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5863"/>
          </a:xfr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ノート プレースホルダ 2"/>
          <p:cNvSpPr>
            <a:spLocks noGrp="1"/>
          </p:cNvSpPr>
          <p:nvPr>
            <p:ph type="body" idx="1"/>
          </p:nvPr>
        </p:nvSpPr>
        <p:spPr/>
        <p:txBody>
          <a:bodyPr/>
          <a:lstStyle/>
          <a:p>
            <a:r>
              <a:rPr lang="ja-JP" altLang="en-US" smtClean="0"/>
              <a:t>ページタイトル：</a:t>
            </a:r>
          </a:p>
          <a:p>
            <a:r>
              <a:rPr lang="ja-JP" altLang="en-US" smtClean="0"/>
              <a:t>４．仕様書とは　～作成プロセス～</a:t>
            </a:r>
          </a:p>
          <a:p>
            <a:endParaRPr lang="ja-JP" altLang="en-US" smtClean="0"/>
          </a:p>
          <a:p>
            <a:r>
              <a:rPr lang="ja-JP" altLang="en-US" smtClean="0"/>
              <a:t>◆このページのポイント</a:t>
            </a:r>
          </a:p>
          <a:p>
            <a:r>
              <a:rPr lang="ja-JP" altLang="en-US" smtClean="0"/>
              <a:t>仕様書作成のプロセスについて理解してもらう。</a:t>
            </a:r>
          </a:p>
          <a:p>
            <a:endParaRPr lang="ja-JP" altLang="en-US" smtClean="0"/>
          </a:p>
          <a:p>
            <a:r>
              <a:rPr lang="ja-JP" altLang="en-US" smtClean="0"/>
              <a:t>◆説明手順</a:t>
            </a:r>
          </a:p>
          <a:p>
            <a:r>
              <a:rPr lang="ja-JP" altLang="en-US" smtClean="0"/>
              <a:t>所用時間：２分</a:t>
            </a:r>
            <a:endParaRPr lang="en-US" altLang="ja-JP" smtClean="0"/>
          </a:p>
          <a:p>
            <a:r>
              <a:rPr lang="ja-JP" altLang="en-US" smtClean="0"/>
              <a:t>・仕様書は要件定義を行いそれを仕様書として作成するという手順で策定される。</a:t>
            </a:r>
            <a:endParaRPr lang="en-US" altLang="ja-JP" smtClean="0"/>
          </a:p>
          <a:p>
            <a:r>
              <a:rPr lang="ja-JP" altLang="en-US" smtClean="0"/>
              <a:t>・要件定義は</a:t>
            </a:r>
            <a:r>
              <a:rPr lang="en-US" altLang="ja-JP" smtClean="0"/>
              <a:t>EA</a:t>
            </a:r>
            <a:r>
              <a:rPr lang="ja-JP" altLang="en-US" smtClean="0"/>
              <a:t>ドキュメントをもとに行われる。その過程で</a:t>
            </a:r>
            <a:r>
              <a:rPr lang="en-US" altLang="ja-JP" smtClean="0"/>
              <a:t>RFI</a:t>
            </a:r>
            <a:r>
              <a:rPr lang="ja-JP" altLang="en-US" smtClean="0"/>
              <a:t>による技術情報や参考見積の取得等が行われる場合もある。</a:t>
            </a:r>
          </a:p>
          <a:p>
            <a:r>
              <a:rPr lang="ja-JP" altLang="en-US" smtClean="0"/>
              <a:t>・図はシステム開発を想定したフローであり、自治体によってはパッケージを調達することもあると思われる。パッケージの場合も要件定義までは同様で、その後ＲＦＩによって要件／要求仕様に対する適合性を調査してパッケージを選定し、選定した事業者と細かい仕様を詰めていくという流れが一般的である。</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受講者が情報担当者として「仕様書を書く立場」か「原課が書いた仕様書をチェックする立場」か、を聞く。</a:t>
            </a:r>
            <a:endParaRPr lang="en-US" altLang="ja-JP" smtClean="0"/>
          </a:p>
          <a:p>
            <a:r>
              <a:rPr lang="ja-JP" altLang="en-US" smtClean="0"/>
              <a:t>その上で、本講義については、それぞれの立場から翻訳しながら聴講頂くよう理解を促す。</a:t>
            </a:r>
            <a:endParaRPr lang="en-US" altLang="ja-JP" dirty="0" smtClean="0"/>
          </a:p>
        </p:txBody>
      </p:sp>
      <p:sp>
        <p:nvSpPr>
          <p:cNvPr id="49158"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943EF8BA-D821-4BAA-BB36-58CB3B4D62FF}" type="slidenum">
              <a:rPr kumimoji="1" lang="en-US" altLang="ja-JP" sz="900">
                <a:solidFill>
                  <a:srgbClr val="000066"/>
                </a:solidFill>
                <a:latin typeface="Times New Roman" pitchFamily="18" charset="0"/>
              </a:rPr>
              <a:pPr algn="ctr" defTabSz="915988" eaLnBrk="1" hangingPunct="1"/>
              <a:t>5</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ノート プレースホルダ 2"/>
          <p:cNvSpPr>
            <a:spLocks noGrp="1"/>
          </p:cNvSpPr>
          <p:nvPr>
            <p:ph type="body" idx="1"/>
          </p:nvPr>
        </p:nvSpPr>
        <p:spPr/>
        <p:txBody>
          <a:bodyPr/>
          <a:lstStyle/>
          <a:p>
            <a:r>
              <a:rPr lang="ja-JP" altLang="en-US" dirty="0" smtClean="0"/>
              <a:t>ページタイトル：</a:t>
            </a:r>
          </a:p>
          <a:p>
            <a:r>
              <a:rPr lang="ja-JP" altLang="en-US" dirty="0" smtClean="0"/>
              <a:t>４．仕様書とは　～仕様書の全体像～</a:t>
            </a:r>
            <a:endParaRPr lang="en-US" altLang="ja-JP" dirty="0" smtClean="0"/>
          </a:p>
          <a:p>
            <a:endParaRPr lang="ja-JP" altLang="en-US" dirty="0" smtClean="0"/>
          </a:p>
          <a:p>
            <a:r>
              <a:rPr lang="ja-JP" altLang="en-US" dirty="0" smtClean="0"/>
              <a:t>◆このページのポイント</a:t>
            </a:r>
          </a:p>
          <a:p>
            <a:r>
              <a:rPr lang="ja-JP" altLang="en-US" dirty="0" smtClean="0"/>
              <a:t>仕様書（要件定義）と</a:t>
            </a:r>
            <a:r>
              <a:rPr lang="en-US" altLang="ja-JP" dirty="0" smtClean="0"/>
              <a:t>EA</a:t>
            </a:r>
            <a:r>
              <a:rPr lang="ja-JP" altLang="en-US" dirty="0" smtClean="0"/>
              <a:t>ドキュメントの関係を理解してもらう。</a:t>
            </a:r>
          </a:p>
          <a:p>
            <a:endParaRPr lang="ja-JP" altLang="en-US" dirty="0" smtClean="0"/>
          </a:p>
          <a:p>
            <a:r>
              <a:rPr lang="ja-JP" altLang="en-US" dirty="0" smtClean="0"/>
              <a:t>◆説明手順</a:t>
            </a:r>
          </a:p>
          <a:p>
            <a:r>
              <a:rPr lang="ja-JP" altLang="en-US" dirty="0" smtClean="0"/>
              <a:t>所用時間：１分</a:t>
            </a:r>
            <a:endParaRPr lang="en-US" altLang="ja-JP" dirty="0" smtClean="0"/>
          </a:p>
          <a:p>
            <a:r>
              <a:rPr lang="ja-JP" altLang="en-US" dirty="0" smtClean="0"/>
              <a:t>・本来の仕様書の形態としては、仕様書本体に対して、</a:t>
            </a:r>
            <a:r>
              <a:rPr lang="en-US" altLang="ja-JP" dirty="0" smtClean="0"/>
              <a:t>EA</a:t>
            </a:r>
            <a:r>
              <a:rPr lang="ja-JP" altLang="en-US" dirty="0" smtClean="0"/>
              <a:t>ドキュメントを付属資料として添付する形がフルセットとなる。</a:t>
            </a:r>
            <a:endParaRPr lang="en-US" altLang="ja-JP" dirty="0" smtClean="0"/>
          </a:p>
          <a:p>
            <a:r>
              <a:rPr lang="ja-JP" altLang="en-US" dirty="0" smtClean="0"/>
              <a:t>・仕様書本体に記載される要件には機能要件と非機能要件があり、</a:t>
            </a:r>
            <a:r>
              <a:rPr lang="en-US" altLang="ja-JP" dirty="0" smtClean="0"/>
              <a:t>EA</a:t>
            </a:r>
            <a:r>
              <a:rPr lang="ja-JP" altLang="en-US" dirty="0" smtClean="0"/>
              <a:t>ドキュメントの結果からは機能要件が定義される。</a:t>
            </a:r>
          </a:p>
          <a:p>
            <a:endParaRPr lang="ja-JP" altLang="en-US" dirty="0" smtClean="0"/>
          </a:p>
          <a:p>
            <a:r>
              <a:rPr lang="ja-JP" altLang="en-US" dirty="0" smtClean="0"/>
              <a:t>◆補足事項（スライド未掲載のデータやファクト等）</a:t>
            </a:r>
          </a:p>
          <a:p>
            <a:r>
              <a:rPr lang="ja-JP" altLang="en-US" dirty="0" smtClean="0"/>
              <a:t>特になし。</a:t>
            </a:r>
          </a:p>
          <a:p>
            <a:endParaRPr lang="ja-JP" altLang="en-US" dirty="0" smtClean="0"/>
          </a:p>
          <a:p>
            <a:r>
              <a:rPr lang="ja-JP" altLang="en-US" dirty="0" smtClean="0"/>
              <a:t>◆受講者への確認事項</a:t>
            </a:r>
          </a:p>
          <a:p>
            <a:r>
              <a:rPr lang="ja-JP" altLang="en-US" dirty="0" smtClean="0"/>
              <a:t>特になし。</a:t>
            </a:r>
          </a:p>
        </p:txBody>
      </p:sp>
      <p:sp>
        <p:nvSpPr>
          <p:cNvPr id="49158"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943EF8BA-D821-4BAA-BB36-58CB3B4D62FF}" type="slidenum">
              <a:rPr kumimoji="1" lang="en-US" altLang="ja-JP" sz="900">
                <a:solidFill>
                  <a:srgbClr val="000066"/>
                </a:solidFill>
                <a:latin typeface="Times New Roman" pitchFamily="18" charset="0"/>
              </a:rPr>
              <a:pPr algn="ctr" defTabSz="915988" eaLnBrk="1" hangingPunct="1"/>
              <a:t>6</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ノート プレースホルダ 2"/>
          <p:cNvSpPr>
            <a:spLocks noGrp="1"/>
          </p:cNvSpPr>
          <p:nvPr>
            <p:ph type="body" idx="1"/>
          </p:nvPr>
        </p:nvSpPr>
        <p:spPr/>
        <p:txBody>
          <a:bodyPr/>
          <a:lstStyle/>
          <a:p>
            <a:r>
              <a:rPr lang="ja-JP" altLang="en-US" smtClean="0"/>
              <a:t>ページタイトル：</a:t>
            </a:r>
          </a:p>
          <a:p>
            <a:r>
              <a:rPr lang="ja-JP" altLang="en-US" smtClean="0"/>
              <a:t>５．仕様書の作成方法　～要件定義～</a:t>
            </a:r>
          </a:p>
          <a:p>
            <a:endParaRPr lang="ja-JP" altLang="en-US" smtClean="0"/>
          </a:p>
          <a:p>
            <a:r>
              <a:rPr lang="ja-JP" altLang="en-US" smtClean="0"/>
              <a:t>◆このページのポイント</a:t>
            </a:r>
            <a:endParaRPr lang="en-US" altLang="ja-JP" smtClean="0"/>
          </a:p>
          <a:p>
            <a:r>
              <a:rPr lang="ja-JP" altLang="en-US" smtClean="0"/>
              <a:t>仕様書（要件定義）と</a:t>
            </a:r>
            <a:r>
              <a:rPr lang="en-US" altLang="ja-JP" smtClean="0"/>
              <a:t>EA</a:t>
            </a:r>
            <a:r>
              <a:rPr lang="ja-JP" altLang="en-US" smtClean="0"/>
              <a:t>ドキュメントの関係、特に機能要件と非機能要件について理解してもらう。</a:t>
            </a:r>
          </a:p>
          <a:p>
            <a:endParaRPr lang="ja-JP" altLang="en-US" smtClean="0"/>
          </a:p>
          <a:p>
            <a:r>
              <a:rPr lang="ja-JP" altLang="en-US" smtClean="0"/>
              <a:t>◆説明手順</a:t>
            </a:r>
          </a:p>
          <a:p>
            <a:r>
              <a:rPr lang="ja-JP" altLang="en-US" smtClean="0"/>
              <a:t>所用時間：２分</a:t>
            </a:r>
          </a:p>
          <a:p>
            <a:r>
              <a:rPr lang="ja-JP" altLang="en-US" smtClean="0"/>
              <a:t>・機能要件とは、実現すべき機能のプロセス（処理、単に「機能」ともいう）、情報・データ、外部インターフェース等を記述している部分であり、</a:t>
            </a:r>
            <a:r>
              <a:rPr lang="en-US" altLang="ja-JP" smtClean="0"/>
              <a:t>EA</a:t>
            </a:r>
            <a:r>
              <a:rPr lang="ja-JP" altLang="en-US" smtClean="0"/>
              <a:t>ドキュメントの</a:t>
            </a:r>
            <a:r>
              <a:rPr lang="en-US" altLang="ja-JP" smtClean="0"/>
              <a:t>DFD</a:t>
            </a:r>
            <a:r>
              <a:rPr lang="ja-JP" altLang="en-US" smtClean="0"/>
              <a:t>や</a:t>
            </a:r>
            <a:r>
              <a:rPr lang="en-US" altLang="ja-JP" smtClean="0"/>
              <a:t>WFA</a:t>
            </a:r>
            <a:r>
              <a:rPr lang="ja-JP" altLang="en-US" smtClean="0"/>
              <a:t>を基に記載するものである。</a:t>
            </a:r>
          </a:p>
          <a:p>
            <a:r>
              <a:rPr lang="ja-JP" altLang="en-US" smtClean="0"/>
              <a:t>・一方、非機能要件とは、業務自体の特性や業務実施環境及び機能要件に基づき、必要な品質、技術、保守・運用等を定義するものである。</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36870"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F9743890-8F1F-44D5-BE5C-06B86AFC4054}" type="slidenum">
              <a:rPr kumimoji="1" lang="en-US" altLang="ja-JP" sz="900">
                <a:solidFill>
                  <a:srgbClr val="000066"/>
                </a:solidFill>
                <a:latin typeface="Times New Roman" pitchFamily="18" charset="0"/>
              </a:rPr>
              <a:pPr algn="ctr" defTabSz="915988" eaLnBrk="1" hangingPunct="1"/>
              <a:t>7</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ノート プレースホルダ 2"/>
          <p:cNvSpPr>
            <a:spLocks noGrp="1"/>
          </p:cNvSpPr>
          <p:nvPr>
            <p:ph type="body" idx="1"/>
          </p:nvPr>
        </p:nvSpPr>
        <p:spPr/>
        <p:txBody>
          <a:bodyPr/>
          <a:lstStyle/>
          <a:p>
            <a:r>
              <a:rPr lang="ja-JP" altLang="en-US" smtClean="0"/>
              <a:t>ページタイトル：</a:t>
            </a:r>
          </a:p>
          <a:p>
            <a:r>
              <a:rPr lang="ja-JP" altLang="en-US" smtClean="0"/>
              <a:t>５．仕様書の作成方法　～仕様書の記載項目①～</a:t>
            </a:r>
          </a:p>
          <a:p>
            <a:endParaRPr lang="ja-JP" altLang="en-US" smtClean="0"/>
          </a:p>
          <a:p>
            <a:r>
              <a:rPr lang="ja-JP" altLang="en-US" smtClean="0"/>
              <a:t>◆このページのポイント</a:t>
            </a:r>
          </a:p>
          <a:p>
            <a:r>
              <a:rPr lang="ja-JP" altLang="en-US" smtClean="0"/>
              <a:t>「情報システムに係る政府調達の基本指針」における仕様書の記載事項を理解してもらう。</a:t>
            </a:r>
          </a:p>
          <a:p>
            <a:endParaRPr lang="ja-JP" altLang="en-US" smtClean="0"/>
          </a:p>
          <a:p>
            <a:r>
              <a:rPr lang="ja-JP" altLang="en-US" smtClean="0"/>
              <a:t>◆説明手順</a:t>
            </a:r>
          </a:p>
          <a:p>
            <a:r>
              <a:rPr lang="ja-JP" altLang="en-US" smtClean="0"/>
              <a:t>所用時間：２分</a:t>
            </a:r>
          </a:p>
          <a:p>
            <a:r>
              <a:rPr lang="ja-JP" altLang="en-US" smtClean="0"/>
              <a:t>・一般に仕様書の記載フォーマットについては様々であり、規定や基準はない。ただし政府におけるシステム調達については「情報システムに係る政府調達の基本指針」が定められており、その中で仕様書の記載項目が定められている。</a:t>
            </a:r>
            <a:endParaRPr lang="en-US" altLang="ja-JP" smtClean="0"/>
          </a:p>
          <a:p>
            <a:r>
              <a:rPr lang="ja-JP" altLang="en-US" smtClean="0"/>
              <a:t>・それをみると導入部（１、２）は調達の概要であり、「３．情報システムの要件」となっている部分が機能要件となる。</a:t>
            </a:r>
          </a:p>
          <a:p>
            <a:r>
              <a:rPr lang="ja-JP" altLang="en-US" smtClean="0"/>
              <a:t>・さらに非機能要件として「 ４．性能・規模要件」・・・（次ページへ）</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38918"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F57C4016-4546-496F-8DFE-1CC64ACEE65F}" type="slidenum">
              <a:rPr kumimoji="1" lang="en-US" altLang="ja-JP" sz="900">
                <a:solidFill>
                  <a:srgbClr val="000066"/>
                </a:solidFill>
                <a:latin typeface="Times New Roman" pitchFamily="18" charset="0"/>
              </a:rPr>
              <a:pPr algn="ctr" defTabSz="915988" eaLnBrk="1" hangingPunct="1"/>
              <a:t>8</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ノート プレースホルダ 2"/>
          <p:cNvSpPr>
            <a:spLocks noGrp="1"/>
          </p:cNvSpPr>
          <p:nvPr>
            <p:ph type="body" idx="1"/>
          </p:nvPr>
        </p:nvSpPr>
        <p:spPr/>
        <p:txBody>
          <a:bodyPr/>
          <a:lstStyle/>
          <a:p>
            <a:r>
              <a:rPr lang="ja-JP" altLang="en-US" smtClean="0"/>
              <a:t>ページタイトル：</a:t>
            </a:r>
          </a:p>
          <a:p>
            <a:r>
              <a:rPr lang="ja-JP" altLang="en-US" smtClean="0"/>
              <a:t>５．仕様書の作成方法　～仕様書の記載項目②～</a:t>
            </a:r>
          </a:p>
          <a:p>
            <a:endParaRPr lang="ja-JP" altLang="en-US" smtClean="0"/>
          </a:p>
          <a:p>
            <a:r>
              <a:rPr lang="ja-JP" altLang="en-US" smtClean="0"/>
              <a:t>◆このページのポイント</a:t>
            </a:r>
          </a:p>
          <a:p>
            <a:r>
              <a:rPr lang="ja-JP" altLang="en-US" smtClean="0"/>
              <a:t>「情報システムに係る政府調達の基本指針」における仕様書の記載事項を理解してもらう。</a:t>
            </a:r>
          </a:p>
          <a:p>
            <a:endParaRPr lang="ja-JP" altLang="en-US" smtClean="0"/>
          </a:p>
          <a:p>
            <a:r>
              <a:rPr lang="ja-JP" altLang="en-US" smtClean="0"/>
              <a:t>◆説明手順</a:t>
            </a:r>
          </a:p>
          <a:p>
            <a:r>
              <a:rPr lang="ja-JP" altLang="en-US" smtClean="0"/>
              <a:t>所用時間：１分</a:t>
            </a:r>
          </a:p>
          <a:p>
            <a:r>
              <a:rPr lang="ja-JP" altLang="en-US" smtClean="0"/>
              <a:t>・「５．信頼性等要件」、「６．情報セキュリティ要件」、「７．情報システム稼働環境」、「８．テスト要件定義」に加え・・・（次ページへ）</a:t>
            </a:r>
          </a:p>
          <a:p>
            <a:r>
              <a:rPr lang="ja-JP" altLang="en-US" smtClean="0"/>
              <a:t>（各要件について具体的な内容の説明を加えてもよい）</a:t>
            </a:r>
            <a:endParaRPr lang="en-US" altLang="ja-JP" smtClean="0"/>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p>
          <a:p>
            <a:endParaRPr lang="en-US" altLang="ja-JP" smtClean="0"/>
          </a:p>
          <a:p>
            <a:endParaRPr lang="ja-JP" altLang="en-US" smtClean="0"/>
          </a:p>
          <a:p>
            <a:endParaRPr lang="ja-JP" altLang="en-US" dirty="0" smtClean="0"/>
          </a:p>
        </p:txBody>
      </p:sp>
      <p:sp>
        <p:nvSpPr>
          <p:cNvPr id="3994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3C381DD8-5B12-4DE3-931D-2A61980E8080}" type="slidenum">
              <a:rPr kumimoji="1" lang="en-US" altLang="ja-JP" sz="900">
                <a:solidFill>
                  <a:srgbClr val="000066"/>
                </a:solidFill>
                <a:latin typeface="Times New Roman" pitchFamily="18" charset="0"/>
              </a:rPr>
              <a:pPr algn="ctr" defTabSz="915988" eaLnBrk="1" hangingPunct="1"/>
              <a:t>9</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Rectangle 17"/>
          <p:cNvSpPr>
            <a:spLocks noChangeArrowheads="1"/>
          </p:cNvSpPr>
          <p:nvPr/>
        </p:nvSpPr>
        <p:spPr bwMode="auto">
          <a:xfrm>
            <a:off x="0" y="0"/>
            <a:ext cx="9906000" cy="3429000"/>
          </a:xfrm>
          <a:prstGeom prst="rect">
            <a:avLst/>
          </a:prstGeom>
          <a:gradFill flip="none" rotWithShape="1">
            <a:gsLst>
              <a:gs pos="0">
                <a:schemeClr val="bg1"/>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lgn="l" rtl="0" fontAlgn="base">
              <a:spcBef>
                <a:spcPct val="0"/>
              </a:spcBef>
              <a:spcAft>
                <a:spcPct val="0"/>
              </a:spcAft>
              <a:defRPr/>
            </a:pPr>
            <a:endParaRPr kumimoji="1" lang="ja-JP" altLang="en-US" sz="2400" kern="1200">
              <a:solidFill>
                <a:schemeClr val="lt1"/>
              </a:solidFill>
              <a:latin typeface="+mn-lt"/>
              <a:ea typeface="+mn-ea"/>
              <a:cs typeface="+mn-cs"/>
            </a:endParaRPr>
          </a:p>
        </p:txBody>
      </p:sp>
      <p:sp>
        <p:nvSpPr>
          <p:cNvPr id="65548" name="Rectangle 12"/>
          <p:cNvSpPr>
            <a:spLocks noGrp="1" noChangeArrowheads="1"/>
          </p:cNvSpPr>
          <p:nvPr>
            <p:ph type="ctrTitle"/>
          </p:nvPr>
        </p:nvSpPr>
        <p:spPr>
          <a:xfrm>
            <a:off x="247650" y="2209800"/>
            <a:ext cx="8420100" cy="1143000"/>
          </a:xfrm>
          <a:noFill/>
          <a:effectLst/>
        </p:spPr>
        <p:txBody>
          <a:bodyPr lIns="91440" anchor="b"/>
          <a:lstStyle>
            <a:lvl1pPr>
              <a:defRPr sz="4400"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Unicode MS" pitchFamily="50" charset="-128"/>
                <a:ea typeface="Arial Unicode MS" pitchFamily="50" charset="-128"/>
                <a:cs typeface="Arial Unicode MS" pitchFamily="50" charset="-128"/>
              </a:defRPr>
            </a:lvl1pPr>
          </a:lstStyle>
          <a:p>
            <a:r>
              <a:rPr lang="ja-JP" altLang="en-US" smtClean="0"/>
              <a:t>マスタ タイトルの書式設定</a:t>
            </a:r>
            <a:endParaRPr lang="ja-JP" altLang="en-US" dirty="0"/>
          </a:p>
        </p:txBody>
      </p:sp>
      <p:sp>
        <p:nvSpPr>
          <p:cNvPr id="65549" name="Rectangle 13"/>
          <p:cNvSpPr>
            <a:spLocks noGrp="1" noChangeArrowheads="1"/>
          </p:cNvSpPr>
          <p:nvPr>
            <p:ph type="subTitle" idx="1"/>
          </p:nvPr>
        </p:nvSpPr>
        <p:spPr>
          <a:xfrm>
            <a:off x="247650" y="4419600"/>
            <a:ext cx="6934200" cy="1752600"/>
          </a:xfrm>
        </p:spPr>
        <p:txBody>
          <a:bodyPr/>
          <a:lstStyle>
            <a:lvl1pPr marL="0" indent="0">
              <a:defRPr>
                <a:ln>
                  <a:solidFill>
                    <a:schemeClr val="tx1"/>
                  </a:solidFill>
                </a:ln>
                <a:solidFill>
                  <a:sysClr val="windowText" lastClr="000000"/>
                </a:solidFill>
                <a:latin typeface="MS UI Gothic" pitchFamily="50" charset="-128"/>
                <a:ea typeface="MS UI Gothic" pitchFamily="50" charset="-128"/>
              </a:defRPr>
            </a:lvl1pPr>
          </a:lstStyle>
          <a:p>
            <a:r>
              <a:rPr lang="ja-JP" altLang="en-US" smtClean="0"/>
              <a:t>マスタ サブタイトルの書式設定</a:t>
            </a:r>
            <a:endParaRPr lang="ja-JP" altLang="en-US"/>
          </a:p>
        </p:txBody>
      </p:sp>
      <p:sp>
        <p:nvSpPr>
          <p:cNvPr id="9" name="Rectangle 15"/>
          <p:cNvSpPr>
            <a:spLocks noGrp="1" noChangeArrowheads="1"/>
          </p:cNvSpPr>
          <p:nvPr>
            <p:ph type="ftr" sz="quarter" idx="11"/>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4-2 </a:t>
            </a:r>
            <a:r>
              <a:rPr lang="ja-JP" altLang="en-US" smtClean="0"/>
              <a:t>調達仕様書の作成とコストの適正化</a:t>
            </a:r>
            <a:endParaRPr lang="en-US" altLang="ja-JP"/>
          </a:p>
        </p:txBody>
      </p:sp>
      <p:sp>
        <p:nvSpPr>
          <p:cNvPr id="10" name="Rectangle 16"/>
          <p:cNvSpPr>
            <a:spLocks noGrp="1" noChangeArrowheads="1"/>
          </p:cNvSpPr>
          <p:nvPr>
            <p:ph type="sldNum" sz="quarter" idx="12"/>
          </p:nvPr>
        </p:nvSpPr>
        <p:spPr>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fontAlgn="base">
              <a:spcBef>
                <a:spcPct val="0"/>
              </a:spcBef>
              <a:spcAft>
                <a:spcPct val="0"/>
              </a:spcAft>
              <a:defRPr kumimoji="1" lang="en-US" altLang="ja-JP" sz="1200" kern="1200" smtClean="0">
                <a:solidFill>
                  <a:srgbClr val="000066"/>
                </a:solidFill>
                <a:latin typeface="Century" pitchFamily="18" charset="0"/>
                <a:ea typeface="+mj-ea"/>
                <a:cs typeface="+mn-cs"/>
              </a:defRPr>
            </a:lvl1pPr>
          </a:lstStyle>
          <a:p>
            <a:pPr>
              <a:defRPr/>
            </a:pPr>
            <a:fld id="{3840E991-1902-4F5D-BC1B-C736C754D889}" type="slidenum">
              <a:rPr lang="ja-JP" altLang="en-US" smtClean="0"/>
              <a:pPr>
                <a:defRPr/>
              </a:pPr>
              <a:t>&lt;#&gt;</a:t>
            </a:fld>
            <a:endParaRPr lang="en-US" altLang="ja-JP"/>
          </a:p>
        </p:txBody>
      </p:sp>
      <p:sp>
        <p:nvSpPr>
          <p:cNvPr id="11" name="Line 19"/>
          <p:cNvSpPr>
            <a:spLocks noChangeShapeType="1"/>
          </p:cNvSpPr>
          <p:nvPr/>
        </p:nvSpPr>
        <p:spPr bwMode="auto">
          <a:xfrm flipH="1">
            <a:off x="0" y="3437384"/>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12" name="Rectangle 20"/>
          <p:cNvSpPr>
            <a:spLocks noChangeArrowheads="1"/>
          </p:cNvSpPr>
          <p:nvPr/>
        </p:nvSpPr>
        <p:spPr bwMode="auto">
          <a:xfrm>
            <a:off x="-39555" y="3356992"/>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0ACD9549-F8AC-47E6-BA6C-7A7458508F8B}" type="slidenum">
              <a:rPr lang="ja-JP" altLang="en-US" smtClean="0"/>
              <a:pPr>
                <a:defRPr/>
              </a:pPr>
              <a:t>&lt;#&gt;</a:t>
            </a:fld>
            <a:endParaRPr lang="en-US" altLang="ja-JP"/>
          </a:p>
        </p:txBody>
      </p:sp>
      <p:sp>
        <p:nvSpPr>
          <p:cNvPr id="7"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4-2 </a:t>
            </a:r>
            <a:r>
              <a:rPr lang="ja-JP" altLang="en-US" smtClean="0"/>
              <a:t>調達仕様書の作成とコストの適正化</a:t>
            </a:r>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223125" y="541341"/>
            <a:ext cx="2270125" cy="559117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12750" y="541341"/>
            <a:ext cx="6645275" cy="559117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97017DB0-3906-49E9-9A0D-7CC514A185D4}" type="slidenum">
              <a:rPr lang="ja-JP" altLang="en-US" smtClean="0"/>
              <a:pPr>
                <a:defRPr/>
              </a:pPr>
              <a:t>&lt;#&gt;</a:t>
            </a:fld>
            <a:endParaRPr lang="en-US" altLang="ja-JP"/>
          </a:p>
        </p:txBody>
      </p:sp>
      <p:sp>
        <p:nvSpPr>
          <p:cNvPr id="7" name="Rectangle 15"/>
          <p:cNvSpPr txBox="1">
            <a:spLocks noChangeArrowheads="1"/>
          </p:cNvSpPr>
          <p:nvPr/>
        </p:nvSpPr>
        <p:spPr>
          <a:xfrm>
            <a:off x="3002785"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自治体における効果的な</a:t>
            </a: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スライド番号プレースホルダ 2"/>
          <p:cNvSpPr>
            <a:spLocks noGrp="1"/>
          </p:cNvSpPr>
          <p:nvPr>
            <p:ph type="sldNum" sz="quarter" idx="10"/>
          </p:nvPr>
        </p:nvSpPr>
        <p:spPr/>
        <p:txBody>
          <a:bodyPr/>
          <a:lstStyle/>
          <a:p>
            <a:pPr>
              <a:defRPr/>
            </a:pPr>
            <a:fld id="{54DF35A5-E515-498C-8D37-10BFDFBD0C15}" type="slidenum">
              <a:rPr lang="ja-JP" altLang="en-US" smtClean="0"/>
              <a:pPr>
                <a:defRPr/>
              </a:pPr>
              <a:t>&lt;#&gt;</a:t>
            </a:fld>
            <a:endParaRPr lang="en-US" altLang="ja-JP"/>
          </a:p>
        </p:txBody>
      </p:sp>
      <p:sp>
        <p:nvSpPr>
          <p:cNvPr id="4" name="フッター プレースホルダ 3"/>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ユーザー設定レイアウト">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0"/>
          </p:nvPr>
        </p:nvSpPr>
        <p:spPr/>
        <p:txBody>
          <a:bodyPr/>
          <a:lstStyle/>
          <a:p>
            <a:pPr>
              <a:defRPr/>
            </a:pPr>
            <a:fld id="{54DF35A5-E515-498C-8D37-10BFDFBD0C15}" type="slidenum">
              <a:rPr lang="ja-JP" altLang="en-US" smtClean="0"/>
              <a:pPr>
                <a:defRPr/>
              </a:pPr>
              <a:t>&lt;#&gt;</a:t>
            </a:fld>
            <a:endParaRPr lang="en-US" altLang="ja-JP"/>
          </a:p>
        </p:txBody>
      </p:sp>
      <p:sp>
        <p:nvSpPr>
          <p:cNvPr id="4" name="フッター プレースホルダ 3"/>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a:p>
        </p:txBody>
      </p:sp>
      <p:sp>
        <p:nvSpPr>
          <p:cNvPr id="5" name="タイトル 1"/>
          <p:cNvSpPr txBox="1">
            <a:spLocks/>
          </p:cNvSpPr>
          <p:nvPr/>
        </p:nvSpPr>
        <p:spPr bwMode="auto">
          <a:xfrm>
            <a:off x="428497" y="1268760"/>
            <a:ext cx="9080500" cy="830262"/>
          </a:xfrm>
          <a:prstGeom prst="rect">
            <a:avLst/>
          </a:prstGeom>
          <a:solidFill>
            <a:schemeClr val="bg1"/>
          </a:solidFill>
          <a:ln w="9525">
            <a:noFill/>
            <a:miter lim="800000"/>
            <a:headEnd/>
            <a:tailEnd/>
          </a:ln>
          <a:effectLst/>
        </p:spPr>
        <p:txBody>
          <a:bodyPr vert="horz" wrap="square" lIns="19800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0" cap="none" spc="0" normalizeH="0" baseline="0" noProof="0" dirty="0" smtClean="0">
                <a:ln>
                  <a:noFill/>
                </a:ln>
                <a:solidFill>
                  <a:schemeClr val="tx1"/>
                </a:solidFill>
                <a:effectLst/>
                <a:uLnTx/>
                <a:uFillTx/>
                <a:latin typeface="+mj-ea"/>
                <a:ea typeface="+mj-ea"/>
                <a:cs typeface="+mj-cs"/>
              </a:rPr>
              <a:t>マスタ タイトルの書式設定</a:t>
            </a:r>
            <a:endParaRPr kumimoji="1" lang="ja-JP" altLang="en-US" sz="1800" b="1" i="0" u="none" strike="noStrike" kern="0" cap="none" spc="0" normalizeH="0" baseline="0" noProof="0" dirty="0">
              <a:ln>
                <a:noFill/>
              </a:ln>
              <a:solidFill>
                <a:schemeClr val="tx1"/>
              </a:solidFill>
              <a:effectLst/>
              <a:uLnTx/>
              <a:uFillTx/>
              <a:latin typeface="+mj-ea"/>
              <a:ea typeface="+mj-ea"/>
              <a:cs typeface="+mj-cs"/>
            </a:endParaRPr>
          </a:p>
        </p:txBody>
      </p:sp>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sz="2800" b="1">
                <a:latin typeface="HGPｺﾞｼｯｸM" pitchFamily="50" charset="-128"/>
                <a:ea typeface="HGPｺﾞｼｯｸM" pitchFamily="50" charset="-128"/>
              </a:defRPr>
            </a:lvl1pPr>
          </a:lstStyle>
          <a:p>
            <a:r>
              <a:rPr lang="ja-JP" altLang="en-US" smtClean="0"/>
              <a:t>マスタ タイトルの書式設定</a:t>
            </a:r>
            <a:endParaRPr lang="ja-JP" altLang="en-US" dirty="0"/>
          </a:p>
        </p:txBody>
      </p:sp>
      <p:sp>
        <p:nvSpPr>
          <p:cNvPr id="3" name="コンテンツ プレースホルダ 2"/>
          <p:cNvSpPr>
            <a:spLocks noGrp="1"/>
          </p:cNvSpPr>
          <p:nvPr>
            <p:ph idx="1"/>
          </p:nvPr>
        </p:nvSpPr>
        <p:spPr/>
        <p:txBody>
          <a:bodyPr/>
          <a:lstStyle>
            <a:lvl1pPr>
              <a:defRPr>
                <a:latin typeface="+mj-lt"/>
              </a:defRPr>
            </a:lvl1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a:p>
        </p:txBody>
      </p:sp>
      <p:sp>
        <p:nvSpPr>
          <p:cNvPr id="6" name="Rectangle 16"/>
          <p:cNvSpPr>
            <a:spLocks noGrp="1" noChangeArrowheads="1"/>
          </p:cNvSpPr>
          <p:nvPr>
            <p:ph type="sldNum" sz="quarter" idx="12"/>
          </p:nvPr>
        </p:nvSpPr>
        <p:spPr>
          <a:ln/>
        </p:spPr>
        <p:txBody>
          <a:bodyPr/>
          <a:lstStyle>
            <a:lvl1pPr>
              <a:defRPr/>
            </a:lvl1pPr>
          </a:lstStyle>
          <a:p>
            <a:pPr>
              <a:defRPr/>
            </a:pPr>
            <a:fld id="{E2D66AD2-159A-4253-BF2C-5EE39F16C6A8}" type="slidenum">
              <a:rPr lang="ja-JP" altLang="en-US" smtClean="0"/>
              <a:pPr>
                <a:defRPr/>
              </a:pPr>
              <a:t>&lt;#&gt;</a:t>
            </a:fld>
            <a:endParaRPr lang="en-US" altLang="ja-JP"/>
          </a:p>
        </p:txBody>
      </p:sp>
      <p:sp>
        <p:nvSpPr>
          <p:cNvPr id="7" name="Rectangle 15"/>
          <p:cNvSpPr>
            <a:spLocks noGrp="1" noChangeArrowheads="1"/>
          </p:cNvSpPr>
          <p:nvPr>
            <p:ph type="ftr" sz="quarter" idx="11"/>
          </p:nvPr>
        </p:nvSpPr>
        <p:spPr>
          <a:xfrm>
            <a:off x="3002785" y="6417360"/>
            <a:ext cx="3900433" cy="252000"/>
          </a:xfrm>
          <a:prstGeom prst="rect">
            <a:avLst/>
          </a:prstGeom>
        </p:spPr>
        <p:txBody>
          <a:bodyPr anchor="ctr"/>
          <a:lstStyle>
            <a:lvl1pPr algn="ctr">
              <a:defRPr sz="1000" smtClean="0">
                <a:solidFill>
                  <a:schemeClr val="tx1"/>
                </a:solidFill>
                <a:latin typeface="+mn-ea"/>
                <a:ea typeface="+mn-ea"/>
              </a:defRPr>
            </a:lvl1pPr>
          </a:lstStyle>
          <a:p>
            <a:pPr>
              <a:defRPr/>
            </a:pPr>
            <a:r>
              <a:rPr lang="en-US" altLang="ja-JP" smtClean="0"/>
              <a:t>4-2 </a:t>
            </a:r>
            <a:r>
              <a:rPr lang="ja-JP" altLang="en-US" smtClean="0"/>
              <a:t>調達仕様書の作成とコストの適正化</a:t>
            </a:r>
            <a:endParaRPr lang="en-US" altLang="ja-JP" dirty="0"/>
          </a:p>
        </p:txBody>
      </p:sp>
      <p:sp>
        <p:nvSpPr>
          <p:cNvPr id="8" name="テキスト ボックス 7"/>
          <p:cNvSpPr txBox="1"/>
          <p:nvPr/>
        </p:nvSpPr>
        <p:spPr>
          <a:xfrm>
            <a:off x="428499" y="1268760"/>
            <a:ext cx="9049005" cy="369332"/>
          </a:xfrm>
          <a:prstGeom prst="rect">
            <a:avLst/>
          </a:prstGeom>
          <a:noFill/>
        </p:spPr>
        <p:txBody>
          <a:bodyPr wrap="square" rtlCol="0">
            <a:spAutoFit/>
          </a:bodyPr>
          <a:lstStyle/>
          <a:p>
            <a:endParaRPr kumimoji="1" lang="ja-JP" altLang="en-US" sz="1800" b="1" dirty="0">
              <a:solidFill>
                <a:schemeClr val="tx1"/>
              </a:solidFill>
              <a:latin typeface="+mn-ea"/>
              <a:ea typeface="+mn-e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3"/>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6" name="Rectangle 16"/>
          <p:cNvSpPr>
            <a:spLocks noGrp="1" noChangeArrowheads="1"/>
          </p:cNvSpPr>
          <p:nvPr>
            <p:ph type="sldNum" sz="quarter" idx="12"/>
          </p:nvPr>
        </p:nvSpPr>
        <p:spPr>
          <a:ln/>
        </p:spPr>
        <p:txBody>
          <a:bodyPr/>
          <a:lstStyle>
            <a:lvl1pPr>
              <a:defRPr/>
            </a:lvl1pPr>
          </a:lstStyle>
          <a:p>
            <a:pPr>
              <a:defRPr/>
            </a:pPr>
            <a:fld id="{F9DA5220-166B-4088-9C2E-4C2291554001}" type="slidenum">
              <a:rPr lang="ja-JP" altLang="en-US" smtClean="0"/>
              <a:pPr>
                <a:defRPr/>
              </a:pPr>
              <a:t>&lt;#&gt;</a:t>
            </a:fld>
            <a:endParaRPr lang="en-US" altLang="ja-JP"/>
          </a:p>
        </p:txBody>
      </p:sp>
      <p:sp>
        <p:nvSpPr>
          <p:cNvPr id="7" name="Rectangle 15"/>
          <p:cNvSpPr txBox="1">
            <a:spLocks noChangeArrowheads="1"/>
          </p:cNvSpPr>
          <p:nvPr/>
        </p:nvSpPr>
        <p:spPr>
          <a:xfrm>
            <a:off x="3002785"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自治体における効果的な</a:t>
            </a: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7773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699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16"/>
          <p:cNvSpPr>
            <a:spLocks noGrp="1" noChangeArrowheads="1"/>
          </p:cNvSpPr>
          <p:nvPr>
            <p:ph type="sldNum" sz="quarter" idx="12"/>
          </p:nvPr>
        </p:nvSpPr>
        <p:spPr>
          <a:ln/>
        </p:spPr>
        <p:txBody>
          <a:bodyPr/>
          <a:lstStyle>
            <a:lvl1pPr>
              <a:defRPr>
                <a:latin typeface="Century" pitchFamily="18" charset="0"/>
                <a:ea typeface="Meiryo UI" pitchFamily="50" charset="-128"/>
                <a:cs typeface="Meiryo UI" pitchFamily="50" charset="-128"/>
              </a:defRPr>
            </a:lvl1pPr>
          </a:lstStyle>
          <a:p>
            <a:pPr>
              <a:defRPr/>
            </a:pPr>
            <a:fld id="{A492CDFC-F583-44F9-929E-C771560BC7D6}"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4-2 </a:t>
            </a:r>
            <a:r>
              <a:rPr lang="ja-JP" altLang="en-US" smtClean="0"/>
              <a:t>調達仕様書の作成とコストの適正化</a:t>
            </a:r>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2"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9"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CEF7E54F-6FBE-4022-B567-BA052A65EA09}" type="slidenum">
              <a:rPr lang="ja-JP" altLang="en-US" smtClean="0"/>
              <a:pPr>
                <a:defRPr/>
              </a:pPr>
              <a:t>&lt;#&gt;</a:t>
            </a:fld>
            <a:endParaRPr lang="en-US" altLang="ja-JP"/>
          </a:p>
        </p:txBody>
      </p:sp>
      <p:sp>
        <p:nvSpPr>
          <p:cNvPr id="10" name="Rectangle 15"/>
          <p:cNvSpPr>
            <a:spLocks noGrp="1" noChangeArrowheads="1"/>
          </p:cNvSpPr>
          <p:nvPr>
            <p:ph type="ftr" sz="quarter" idx="1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4-2 </a:t>
            </a:r>
            <a:r>
              <a:rPr lang="ja-JP" altLang="en-US" smtClean="0"/>
              <a:t>調達仕様書の作成とコストの適正化</a:t>
            </a:r>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5"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6E362FE3-F3F0-4870-BB7D-7C0956F3D6A1}" type="slidenum">
              <a:rPr lang="ja-JP" altLang="en-US" smtClean="0"/>
              <a:pPr>
                <a:defRPr/>
              </a:pPr>
              <a:t>&lt;#&gt;</a:t>
            </a:fld>
            <a:endParaRPr lang="en-US" altLang="ja-JP"/>
          </a:p>
        </p:txBody>
      </p:sp>
      <p:sp>
        <p:nvSpPr>
          <p:cNvPr id="6"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4-2 </a:t>
            </a:r>
            <a:r>
              <a:rPr lang="ja-JP" altLang="en-US" smtClean="0"/>
              <a:t>調達仕様書の作成とコストの適正化</a:t>
            </a:r>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FA7F4791-C07A-4849-A71F-3EDAB69A4371}" type="slidenum">
              <a:rPr lang="ja-JP" altLang="en-US" smtClean="0"/>
              <a:pPr>
                <a:defRPr/>
              </a:pPr>
              <a:t>&lt;#&gt;</a:t>
            </a:fld>
            <a:endParaRPr lang="en-US" altLang="ja-JP"/>
          </a:p>
        </p:txBody>
      </p:sp>
      <p:sp>
        <p:nvSpPr>
          <p:cNvPr id="5"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4-2 </a:t>
            </a:r>
            <a:r>
              <a:rPr lang="ja-JP" altLang="en-US" smtClean="0"/>
              <a:t>調達仕様書の作成とコストの適正化</a:t>
            </a:r>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2" y="27305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18019333-4C50-4422-BB88-C5966B8B2F20}"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4-2 </a:t>
            </a:r>
            <a:r>
              <a:rPr lang="ja-JP" altLang="en-US" smtClean="0"/>
              <a:t>調達仕様書の作成とコストの適正化</a:t>
            </a:r>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26C45876-1B17-492B-8CAD-B87BD11100A8}"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4-2 </a:t>
            </a:r>
            <a:r>
              <a:rPr lang="ja-JP" altLang="en-US" smtClean="0"/>
              <a:t>調達仕様書の作成とコストの適正化</a:t>
            </a:r>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0" name="Rectangle 10"/>
          <p:cNvSpPr>
            <a:spLocks noGrp="1" noChangeArrowheads="1"/>
          </p:cNvSpPr>
          <p:nvPr>
            <p:ph type="body" idx="1"/>
          </p:nvPr>
        </p:nvSpPr>
        <p:spPr bwMode="auto">
          <a:xfrm>
            <a:off x="777346" y="1600200"/>
            <a:ext cx="8420100" cy="4532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dirty="0" smtClean="0"/>
              <a:t>マスタ テキストの書式設定</a:t>
            </a:r>
          </a:p>
          <a:p>
            <a:pPr lvl="1"/>
            <a:r>
              <a:rPr lang="ja-JP" altLang="en-US" dirty="0" smtClean="0"/>
              <a:t>第 2 レベル</a:t>
            </a:r>
          </a:p>
          <a:p>
            <a:pPr lvl="2"/>
            <a:r>
              <a:rPr lang="ja-JP" altLang="en-US" dirty="0" smtClean="0"/>
              <a:t>第 3 レベル</a:t>
            </a:r>
          </a:p>
          <a:p>
            <a:pPr lvl="3"/>
            <a:r>
              <a:rPr lang="ja-JP" altLang="en-US" dirty="0" smtClean="0"/>
              <a:t>第 4 レベル</a:t>
            </a:r>
          </a:p>
          <a:p>
            <a:pPr lvl="4"/>
            <a:r>
              <a:rPr lang="ja-JP" altLang="en-US" dirty="0" smtClean="0"/>
              <a:t>第 5 レベル</a:t>
            </a:r>
          </a:p>
        </p:txBody>
      </p:sp>
      <p:sp>
        <p:nvSpPr>
          <p:cNvPr id="64530" name="Rectangle 18"/>
          <p:cNvSpPr>
            <a:spLocks noChangeArrowheads="1"/>
          </p:cNvSpPr>
          <p:nvPr/>
        </p:nvSpPr>
        <p:spPr bwMode="auto">
          <a:xfrm>
            <a:off x="0" y="-27384"/>
            <a:ext cx="9906000" cy="304800"/>
          </a:xfrm>
          <a:prstGeom prst="rect">
            <a:avLst/>
          </a:prstGeom>
          <a:gradFill flip="none" rotWithShape="1">
            <a:gsLst>
              <a:gs pos="0">
                <a:schemeClr val="accent4">
                  <a:lumMod val="75000"/>
                  <a:shade val="30000"/>
                  <a:satMod val="115000"/>
                  <a:alpha val="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defRPr/>
            </a:pPr>
            <a:endParaRPr lang="ja-JP" altLang="en-US"/>
          </a:p>
        </p:txBody>
      </p:sp>
      <p:sp>
        <p:nvSpPr>
          <p:cNvPr id="64531" name="Line 19"/>
          <p:cNvSpPr>
            <a:spLocks noChangeShapeType="1"/>
          </p:cNvSpPr>
          <p:nvPr/>
        </p:nvSpPr>
        <p:spPr bwMode="auto">
          <a:xfrm flipH="1">
            <a:off x="0" y="1196752"/>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64532" name="Rectangle 20"/>
          <p:cNvSpPr>
            <a:spLocks noChangeArrowheads="1"/>
          </p:cNvSpPr>
          <p:nvPr/>
        </p:nvSpPr>
        <p:spPr bwMode="auto">
          <a:xfrm>
            <a:off x="-39555" y="1116360"/>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
        <p:nvSpPr>
          <p:cNvPr id="64528" name="Rectangle 16"/>
          <p:cNvSpPr>
            <a:spLocks noGrp="1" noChangeArrowheads="1"/>
          </p:cNvSpPr>
          <p:nvPr>
            <p:ph type="sldNum" sz="quarter" idx="4"/>
          </p:nvPr>
        </p:nvSpPr>
        <p:spPr bwMode="auto">
          <a:xfrm>
            <a:off x="7842250" y="6309320"/>
            <a:ext cx="206375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lang="ja-JP" altLang="en-US" sz="1200" kern="1200" smtClean="0">
                <a:solidFill>
                  <a:schemeClr val="tx1"/>
                </a:solidFill>
                <a:latin typeface="Century" pitchFamily="18" charset="0"/>
                <a:ea typeface="+mj-ea"/>
                <a:cs typeface="+mn-cs"/>
              </a:defRPr>
            </a:lvl1pPr>
          </a:lstStyle>
          <a:p>
            <a:pPr>
              <a:defRPr/>
            </a:pPr>
            <a:fld id="{54DF35A5-E515-498C-8D37-10BFDFBD0C15}" type="slidenum">
              <a:rPr lang="en-US" altLang="ja-JP" smtClean="0"/>
              <a:pPr>
                <a:defRPr/>
              </a:pPr>
              <a:t>&lt;#&gt;</a:t>
            </a:fld>
            <a:endParaRPr lang="ja-JP" altLang="en-US"/>
          </a:p>
        </p:txBody>
      </p:sp>
      <p:sp>
        <p:nvSpPr>
          <p:cNvPr id="12" name="Rectangle 15"/>
          <p:cNvSpPr>
            <a:spLocks noGrp="1" noChangeArrowheads="1"/>
          </p:cNvSpPr>
          <p:nvPr>
            <p:ph type="ftr" sz="quarter" idx="3"/>
          </p:nvPr>
        </p:nvSpPr>
        <p:spPr>
          <a:xfrm>
            <a:off x="3002785" y="6381328"/>
            <a:ext cx="3900433" cy="252000"/>
          </a:xfrm>
          <a:prstGeom prst="rect">
            <a:avLst/>
          </a:prstGeom>
        </p:spPr>
        <p:txBody>
          <a:bodyPr anchor="ctr"/>
          <a:lstStyle>
            <a:lvl1pPr algn="ctr">
              <a:defRPr sz="1000" smtClean="0">
                <a:solidFill>
                  <a:schemeClr val="tx1"/>
                </a:solidFill>
                <a:latin typeface="+mn-ea"/>
                <a:ea typeface="+mn-ea"/>
              </a:defRPr>
            </a:lvl1pPr>
          </a:lstStyle>
          <a:p>
            <a:pPr>
              <a:defRPr/>
            </a:pPr>
            <a:r>
              <a:rPr lang="en-US" altLang="ja-JP" smtClean="0"/>
              <a:t>4-2 </a:t>
            </a:r>
            <a:r>
              <a:rPr lang="ja-JP" altLang="en-US" smtClean="0"/>
              <a:t>調達仕様書の作成とコストの適正化</a:t>
            </a:r>
            <a:endParaRPr lang="en-US" altLang="ja-JP" dirty="0"/>
          </a:p>
        </p:txBody>
      </p:sp>
      <p:sp>
        <p:nvSpPr>
          <p:cNvPr id="64521" name="Rectangle 9"/>
          <p:cNvSpPr>
            <a:spLocks noGrp="1" noChangeArrowheads="1"/>
          </p:cNvSpPr>
          <p:nvPr>
            <p:ph type="title"/>
          </p:nvPr>
        </p:nvSpPr>
        <p:spPr bwMode="auto">
          <a:xfrm>
            <a:off x="344488" y="332656"/>
            <a:ext cx="9080500"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r>
              <a:rPr lang="ja-JP" altLang="en-US" dirty="0" smtClean="0"/>
              <a:t>マスタ タイトルの書式設定</a:t>
            </a:r>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Lst>
  <p:hf hdr="0" dt="0"/>
  <p:txStyles>
    <p:titleStyle>
      <a:lvl1pPr algn="l" rtl="0" eaLnBrk="1" fontAlgn="base" hangingPunct="1">
        <a:spcBef>
          <a:spcPct val="0"/>
        </a:spcBef>
        <a:spcAft>
          <a:spcPct val="0"/>
        </a:spcAft>
        <a:defRPr kumimoji="1" sz="2800" b="1">
          <a:solidFill>
            <a:schemeClr val="tx1"/>
          </a:solidFill>
          <a:latin typeface="HGPｺﾞｼｯｸM" pitchFamily="50" charset="-128"/>
          <a:ea typeface="HGPｺﾞｼｯｸM" pitchFamily="50" charset="-128"/>
          <a:cs typeface="+mj-cs"/>
        </a:defRPr>
      </a:lvl1pPr>
      <a:lvl2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2pPr>
      <a:lvl3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3pPr>
      <a:lvl4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4pPr>
      <a:lvl5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5pPr>
      <a:lvl6pPr marL="4572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6pPr>
      <a:lvl7pPr marL="9144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7pPr>
      <a:lvl8pPr marL="13716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8pPr>
      <a:lvl9pPr marL="18288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9pPr>
    </p:titleStyle>
    <p:bodyStyle>
      <a:lvl1pPr marL="342900" indent="-342900" algn="l" rtl="0" eaLnBrk="1" fontAlgn="base" hangingPunct="1">
        <a:spcBef>
          <a:spcPct val="20000"/>
        </a:spcBef>
        <a:spcAft>
          <a:spcPct val="0"/>
        </a:spcAft>
        <a:buClr>
          <a:schemeClr val="accent4"/>
        </a:buClr>
        <a:buSzPct val="60000"/>
        <a:buFont typeface="Wingdings" pitchFamily="2" charset="2"/>
        <a:buChar char="n"/>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4"/>
        </a:buClr>
        <a:buSzPct val="55000"/>
        <a:buFont typeface="Wingdings" pitchFamily="2" charset="2"/>
        <a:buChar char="n"/>
        <a:defRPr kumimoji="1" sz="2800">
          <a:solidFill>
            <a:schemeClr val="tx1"/>
          </a:solidFill>
          <a:latin typeface="Century" pitchFamily="18" charset="0"/>
          <a:ea typeface="+mn-ea"/>
        </a:defRPr>
      </a:lvl2pPr>
      <a:lvl3pPr marL="1143000" indent="-228600" algn="l" rtl="0" eaLnBrk="1" fontAlgn="base" hangingPunct="1">
        <a:spcBef>
          <a:spcPct val="20000"/>
        </a:spcBef>
        <a:spcAft>
          <a:spcPct val="0"/>
        </a:spcAft>
        <a:buClr>
          <a:schemeClr val="accent4"/>
        </a:buClr>
        <a:buSzPct val="50000"/>
        <a:buFont typeface="Wingdings" pitchFamily="2" charset="2"/>
        <a:buChar char="n"/>
        <a:defRPr kumimoji="1" sz="2400">
          <a:solidFill>
            <a:schemeClr val="tx1"/>
          </a:solidFill>
          <a:latin typeface="Century" pitchFamily="18" charset="0"/>
          <a:ea typeface="+mn-ea"/>
        </a:defRPr>
      </a:lvl3pPr>
      <a:lvl4pPr marL="1600200" indent="-228600" algn="l" rtl="0" eaLnBrk="1" fontAlgn="base" hangingPunct="1">
        <a:spcBef>
          <a:spcPct val="20000"/>
        </a:spcBef>
        <a:spcAft>
          <a:spcPct val="0"/>
        </a:spcAft>
        <a:buClr>
          <a:schemeClr val="accent4"/>
        </a:buClr>
        <a:buSzPct val="55000"/>
        <a:buFont typeface="Wingdings" pitchFamily="2" charset="2"/>
        <a:buChar char="n"/>
        <a:defRPr kumimoji="1" sz="2000">
          <a:solidFill>
            <a:schemeClr val="tx1"/>
          </a:solidFill>
          <a:latin typeface="Century" pitchFamily="18" charset="0"/>
          <a:ea typeface="+mn-ea"/>
        </a:defRPr>
      </a:lvl4pPr>
      <a:lvl5pPr marL="2057400" indent="-228600" algn="l" rtl="0" eaLnBrk="1" fontAlgn="base" hangingPunct="1">
        <a:spcBef>
          <a:spcPct val="20000"/>
        </a:spcBef>
        <a:spcAft>
          <a:spcPct val="0"/>
        </a:spcAft>
        <a:buClr>
          <a:schemeClr val="accent4"/>
        </a:buClr>
        <a:buSzPct val="50000"/>
        <a:buFont typeface="Wingdings" pitchFamily="2" charset="2"/>
        <a:buChar char="n"/>
        <a:defRPr kumimoji="1" sz="2000">
          <a:solidFill>
            <a:schemeClr val="tx1"/>
          </a:solidFill>
          <a:latin typeface="Century" pitchFamily="18" charset="0"/>
          <a:ea typeface="+mn-ea"/>
        </a:defRPr>
      </a:lvl5pPr>
      <a:lvl6pPr marL="25146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2"/>
          <p:cNvSpPr>
            <a:spLocks noGrp="1" noChangeArrowheads="1"/>
          </p:cNvSpPr>
          <p:nvPr>
            <p:ph type="ctrTitle"/>
          </p:nvPr>
        </p:nvSpPr>
        <p:spPr>
          <a:xfrm>
            <a:off x="247650" y="2706470"/>
            <a:ext cx="8420100" cy="646331"/>
          </a:xfrm>
        </p:spPr>
        <p:txBody>
          <a:bodyPr>
            <a:spAutoFit/>
          </a:bodyPr>
          <a:lstStyle/>
          <a:p>
            <a:r>
              <a:rPr kumimoji="0" lang="en-US" altLang="ja-JP" sz="3600" dirty="0" smtClean="0">
                <a:solidFill>
                  <a:srgbClr val="000066"/>
                </a:solidFill>
                <a:latin typeface="ＭＳ Ｐゴシック" pitchFamily="50" charset="-128"/>
                <a:ea typeface="ＭＳ Ｐゴシック" pitchFamily="50" charset="-128"/>
              </a:rPr>
              <a:t>4-2 </a:t>
            </a:r>
            <a:r>
              <a:rPr kumimoji="0" lang="ja-JP" altLang="en-US" sz="3600" dirty="0" smtClean="0">
                <a:solidFill>
                  <a:srgbClr val="000066"/>
                </a:solidFill>
                <a:latin typeface="ＭＳ Ｐゴシック" pitchFamily="50" charset="-128"/>
                <a:ea typeface="ＭＳ Ｐゴシック" pitchFamily="50" charset="-128"/>
              </a:rPr>
              <a:t>調達仕様書の作成とコストの適正化</a:t>
            </a:r>
            <a:endParaRPr kumimoji="0" lang="ja-JP" altLang="en-US" sz="3600" dirty="0" smtClean="0">
              <a:solidFill>
                <a:srgbClr val="000066"/>
              </a:solidFill>
              <a:latin typeface="MS UI Gothic" pitchFamily="50" charset="-128"/>
              <a:ea typeface="MS UI Gothic" pitchFamily="50"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921370" y="1341438"/>
            <a:ext cx="5111750" cy="4770437"/>
          </a:xfrm>
          <a:prstGeom prst="rect">
            <a:avLst/>
          </a:prstGeom>
          <a:solidFill>
            <a:schemeClr val="bg1">
              <a:lumMod val="85000"/>
            </a:schemeClr>
          </a:solidFill>
          <a:effectLst>
            <a:outerShdw blurRad="50800" dist="38100" dir="2700000" algn="tl" rotWithShape="0">
              <a:prstClr val="black">
                <a:alpha val="40000"/>
              </a:prstClr>
            </a:outerShdw>
          </a:effectLst>
        </p:spPr>
        <p:txBody>
          <a:bodyPr>
            <a:spAutoFit/>
          </a:bodyPr>
          <a:lstStyle/>
          <a:p>
            <a:pPr>
              <a:defRPr/>
            </a:pPr>
            <a:r>
              <a:rPr lang="ja-JP" altLang="en-US" sz="1600" dirty="0">
                <a:latin typeface="HGPｺﾞｼｯｸM" pitchFamily="50" charset="-128"/>
                <a:ea typeface="HGPｺﾞｼｯｸM" pitchFamily="50" charset="-128"/>
              </a:rPr>
              <a:t>５．信頼性等要件</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（１）信頼性要件</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（２）拡張性要件</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（３）上位互換性要件</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（４）システム中立性要件</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（５）事業継続性要件</a:t>
            </a:r>
            <a:endParaRPr lang="en-US" altLang="ja-JP" sz="1600" dirty="0">
              <a:latin typeface="HGPｺﾞｼｯｸM" pitchFamily="50" charset="-128"/>
              <a:ea typeface="HGPｺﾞｼｯｸM" pitchFamily="50" charset="-128"/>
            </a:endParaRPr>
          </a:p>
          <a:p>
            <a:pPr>
              <a:defRPr/>
            </a:pP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６．情報セキュリティ要件</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（１）権限要件</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（２）情報セキュリティ対策</a:t>
            </a:r>
            <a:endParaRPr lang="en-US" altLang="ja-JP" sz="1600" dirty="0">
              <a:latin typeface="HGPｺﾞｼｯｸM" pitchFamily="50" charset="-128"/>
              <a:ea typeface="HGPｺﾞｼｯｸM" pitchFamily="50" charset="-128"/>
            </a:endParaRPr>
          </a:p>
          <a:p>
            <a:pPr>
              <a:defRPr/>
            </a:pP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７．情報システム稼働環境</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（１）全体構成</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（２）ハードウェア構成</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（３）ソフトウェア構成</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（４）ネットワーク構成</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（５）アクセシビリティ要件</a:t>
            </a:r>
            <a:endParaRPr lang="en-US" altLang="ja-JP" sz="1600" dirty="0">
              <a:latin typeface="HGPｺﾞｼｯｸM" pitchFamily="50" charset="-128"/>
              <a:ea typeface="HGPｺﾞｼｯｸM" pitchFamily="50" charset="-128"/>
            </a:endParaRPr>
          </a:p>
          <a:p>
            <a:pPr>
              <a:defRPr/>
            </a:pP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８．テスト要件定義</a:t>
            </a:r>
            <a:endParaRPr lang="en-US" altLang="ja-JP" sz="1600" dirty="0">
              <a:latin typeface="HGPｺﾞｼｯｸM" pitchFamily="50" charset="-128"/>
              <a:ea typeface="HGPｺﾞｼｯｸM" pitchFamily="50" charset="-128"/>
            </a:endParaRPr>
          </a:p>
        </p:txBody>
      </p:sp>
      <p:sp>
        <p:nvSpPr>
          <p:cNvPr id="9220" name="線吹き出し 1 (枠付き) 4"/>
          <p:cNvSpPr>
            <a:spLocks/>
          </p:cNvSpPr>
          <p:nvPr/>
        </p:nvSpPr>
        <p:spPr bwMode="auto">
          <a:xfrm>
            <a:off x="4953000" y="3716342"/>
            <a:ext cx="4392613" cy="504825"/>
          </a:xfrm>
          <a:prstGeom prst="borderCallout1">
            <a:avLst>
              <a:gd name="adj1" fmla="val 14370"/>
              <a:gd name="adj2" fmla="val -796"/>
              <a:gd name="adj3" fmla="val 94361"/>
              <a:gd name="adj4" fmla="val -37390"/>
            </a:avLst>
          </a:prstGeom>
          <a:solidFill>
            <a:srgbClr val="FFCCCC"/>
          </a:solidFill>
          <a:ln w="9525" algn="ctr">
            <a:solidFill>
              <a:schemeClr val="tx1"/>
            </a:solidFill>
            <a:round/>
            <a:headEnd/>
            <a:tailEnd/>
          </a:ln>
        </p:spPr>
        <p:txBody>
          <a:bodyPr anchor="ctr"/>
          <a:lstStyle/>
          <a:p>
            <a:pPr eaLnBrk="1" hangingPunct="1"/>
            <a:r>
              <a:rPr kumimoji="1" lang="ja-JP" altLang="en-US" sz="1400" dirty="0">
                <a:latin typeface="HGPｺﾞｼｯｸM" pitchFamily="50" charset="-128"/>
                <a:ea typeface="HGPｺﾞｼｯｸM" pitchFamily="50" charset="-128"/>
              </a:rPr>
              <a:t>「日本の公共部門のコンピューター製品及びサービスの調達に関する措置について」に沿った</a:t>
            </a:r>
            <a:r>
              <a:rPr kumimoji="1" lang="ja-JP" altLang="en-US" sz="1400" dirty="0" smtClean="0">
                <a:latin typeface="HGPｺﾞｼｯｸM" pitchFamily="50" charset="-128"/>
                <a:ea typeface="HGPｺﾞｼｯｸM" pitchFamily="50" charset="-128"/>
              </a:rPr>
              <a:t>記載か</a:t>
            </a:r>
            <a:endParaRPr kumimoji="1" lang="en-US" altLang="ja-JP" sz="1400" dirty="0">
              <a:latin typeface="HGPｺﾞｼｯｸM" pitchFamily="50" charset="-128"/>
              <a:ea typeface="HGPｺﾞｼｯｸM" pitchFamily="50" charset="-128"/>
            </a:endParaRPr>
          </a:p>
        </p:txBody>
      </p:sp>
      <p:sp>
        <p:nvSpPr>
          <p:cNvPr id="9221" name="線吹き出し 1 (枠付き) 6"/>
          <p:cNvSpPr>
            <a:spLocks/>
          </p:cNvSpPr>
          <p:nvPr/>
        </p:nvSpPr>
        <p:spPr bwMode="auto">
          <a:xfrm>
            <a:off x="4953000" y="5229225"/>
            <a:ext cx="4392613" cy="503238"/>
          </a:xfrm>
          <a:prstGeom prst="borderCallout1">
            <a:avLst>
              <a:gd name="adj1" fmla="val 18750"/>
              <a:gd name="adj2" fmla="val -1514"/>
              <a:gd name="adj3" fmla="val -10647"/>
              <a:gd name="adj4" fmla="val -45177"/>
            </a:avLst>
          </a:prstGeom>
          <a:solidFill>
            <a:srgbClr val="FFCCCC"/>
          </a:solidFill>
          <a:ln w="9525" algn="ctr">
            <a:solidFill>
              <a:schemeClr val="tx1"/>
            </a:solidFill>
            <a:round/>
            <a:headEnd/>
            <a:tailEnd/>
          </a:ln>
        </p:spPr>
        <p:txBody>
          <a:bodyPr anchor="ctr"/>
          <a:lstStyle/>
          <a:p>
            <a:pPr eaLnBrk="1" hangingPunct="1"/>
            <a:r>
              <a:rPr kumimoji="1" lang="ja-JP" altLang="en-US" sz="1400">
                <a:latin typeface="HGPｺﾞｼｯｸM" pitchFamily="50" charset="-128"/>
                <a:ea typeface="HGPｺﾞｼｯｸM" pitchFamily="50" charset="-128"/>
              </a:rPr>
              <a:t>回線等を調達する場合は必要容量が明確になっているか、責任分界点が明確か</a:t>
            </a:r>
            <a:endParaRPr kumimoji="1" lang="en-US" altLang="ja-JP" sz="1400">
              <a:latin typeface="HGPｺﾞｼｯｸM" pitchFamily="50" charset="-128"/>
              <a:ea typeface="HGPｺﾞｼｯｸM" pitchFamily="50" charset="-128"/>
            </a:endParaRPr>
          </a:p>
        </p:txBody>
      </p:sp>
      <p:sp>
        <p:nvSpPr>
          <p:cNvPr id="9222" name="線吹き出し 1 (枠付き) 7"/>
          <p:cNvSpPr>
            <a:spLocks/>
          </p:cNvSpPr>
          <p:nvPr/>
        </p:nvSpPr>
        <p:spPr bwMode="auto">
          <a:xfrm>
            <a:off x="4953000" y="5805488"/>
            <a:ext cx="4392613" cy="360362"/>
          </a:xfrm>
          <a:prstGeom prst="borderCallout1">
            <a:avLst>
              <a:gd name="adj1" fmla="val 18750"/>
              <a:gd name="adj2" fmla="val -8333"/>
              <a:gd name="adj3" fmla="val 27876"/>
              <a:gd name="adj4" fmla="val -52714"/>
            </a:avLst>
          </a:prstGeom>
          <a:solidFill>
            <a:srgbClr val="FFCCCC"/>
          </a:solidFill>
          <a:ln w="9525" algn="ctr">
            <a:solidFill>
              <a:schemeClr val="tx1"/>
            </a:solidFill>
            <a:round/>
            <a:headEnd/>
            <a:tailEnd/>
          </a:ln>
        </p:spPr>
        <p:txBody>
          <a:bodyPr anchor="ctr"/>
          <a:lstStyle/>
          <a:p>
            <a:pPr eaLnBrk="1" hangingPunct="1"/>
            <a:r>
              <a:rPr kumimoji="1" lang="ja-JP" altLang="en-US" sz="1400">
                <a:latin typeface="HGPｺﾞｼｯｸM" pitchFamily="50" charset="-128"/>
                <a:ea typeface="HGPｺﾞｼｯｸM" pitchFamily="50" charset="-128"/>
              </a:rPr>
              <a:t>合否の判断基準が明確に示されているか</a:t>
            </a:r>
            <a:endParaRPr kumimoji="1" lang="en-US" altLang="ja-JP" sz="1400">
              <a:latin typeface="HGPｺﾞｼｯｸM" pitchFamily="50" charset="-128"/>
              <a:ea typeface="HGPｺﾞｼｯｸM" pitchFamily="50" charset="-128"/>
            </a:endParaRPr>
          </a:p>
        </p:txBody>
      </p:sp>
      <p:sp>
        <p:nvSpPr>
          <p:cNvPr id="9223" name="線吹き出し 1 (枠付き) 8"/>
          <p:cNvSpPr>
            <a:spLocks/>
          </p:cNvSpPr>
          <p:nvPr/>
        </p:nvSpPr>
        <p:spPr bwMode="auto">
          <a:xfrm>
            <a:off x="4953000" y="1412875"/>
            <a:ext cx="4392613" cy="503238"/>
          </a:xfrm>
          <a:prstGeom prst="borderCallout1">
            <a:avLst>
              <a:gd name="adj1" fmla="val 25005"/>
              <a:gd name="adj2" fmla="val -1870"/>
              <a:gd name="adj3" fmla="val 20328"/>
              <a:gd name="adj4" fmla="val -55488"/>
            </a:avLst>
          </a:prstGeom>
          <a:solidFill>
            <a:srgbClr val="FFCCCC"/>
          </a:solidFill>
          <a:ln w="9525" algn="ctr">
            <a:solidFill>
              <a:schemeClr val="tx1"/>
            </a:solidFill>
            <a:round/>
            <a:headEnd/>
            <a:tailEnd/>
          </a:ln>
        </p:spPr>
        <p:txBody>
          <a:bodyPr anchor="ctr"/>
          <a:lstStyle/>
          <a:p>
            <a:pPr eaLnBrk="1" hangingPunct="1"/>
            <a:r>
              <a:rPr kumimoji="1" lang="ja-JP" altLang="en-US" sz="1400">
                <a:latin typeface="HGPｺﾞｼｯｸM" pitchFamily="50" charset="-128"/>
                <a:ea typeface="HGPｺﾞｼｯｸM" pitchFamily="50" charset="-128"/>
              </a:rPr>
              <a:t>「速やかに」「極力」「可能な限り」といった不明確な基準ではなく、要件の達成／未達成が客観的に判断可能か</a:t>
            </a:r>
            <a:endParaRPr kumimoji="1" lang="en-US" altLang="ja-JP" sz="1400">
              <a:latin typeface="HGPｺﾞｼｯｸM" pitchFamily="50" charset="-128"/>
              <a:ea typeface="HGPｺﾞｼｯｸM" pitchFamily="50" charset="-128"/>
            </a:endParaRPr>
          </a:p>
        </p:txBody>
      </p:sp>
      <p:sp>
        <p:nvSpPr>
          <p:cNvPr id="9224" name="線吹き出し 1 (枠付き) 9"/>
          <p:cNvSpPr>
            <a:spLocks/>
          </p:cNvSpPr>
          <p:nvPr/>
        </p:nvSpPr>
        <p:spPr bwMode="auto">
          <a:xfrm>
            <a:off x="4953000" y="1989142"/>
            <a:ext cx="4392613" cy="503237"/>
          </a:xfrm>
          <a:prstGeom prst="borderCallout1">
            <a:avLst>
              <a:gd name="adj1" fmla="val 34389"/>
              <a:gd name="adj2" fmla="val -2588"/>
              <a:gd name="adj3" fmla="val -35035"/>
              <a:gd name="adj4" fmla="val -54876"/>
            </a:avLst>
          </a:prstGeom>
          <a:solidFill>
            <a:srgbClr val="FFCCCC"/>
          </a:solidFill>
          <a:ln w="9525" algn="ctr">
            <a:solidFill>
              <a:schemeClr val="tx1"/>
            </a:solidFill>
            <a:round/>
            <a:headEnd/>
            <a:tailEnd/>
          </a:ln>
        </p:spPr>
        <p:txBody>
          <a:bodyPr anchor="ctr"/>
          <a:lstStyle/>
          <a:p>
            <a:pPr eaLnBrk="1" hangingPunct="1"/>
            <a:r>
              <a:rPr kumimoji="1" lang="ja-JP" altLang="en-US" sz="1400" dirty="0">
                <a:latin typeface="HGPｺﾞｼｯｸM" pitchFamily="50" charset="-128"/>
                <a:ea typeface="HGPｺﾞｼｯｸM" pitchFamily="50" charset="-128"/>
              </a:rPr>
              <a:t>可用性と事業継続性要件、機密性と完全性等が正確に書き分けられている</a:t>
            </a:r>
            <a:r>
              <a:rPr kumimoji="1" lang="ja-JP" altLang="en-US" sz="1400" dirty="0" smtClean="0">
                <a:latin typeface="HGPｺﾞｼｯｸM" pitchFamily="50" charset="-128"/>
                <a:ea typeface="HGPｺﾞｼｯｸM" pitchFamily="50" charset="-128"/>
              </a:rPr>
              <a:t>か</a:t>
            </a:r>
            <a:endParaRPr kumimoji="1" lang="en-US" altLang="ja-JP" sz="1400" dirty="0">
              <a:latin typeface="HGPｺﾞｼｯｸM" pitchFamily="50" charset="-128"/>
              <a:ea typeface="HGPｺﾞｼｯｸM" pitchFamily="50" charset="-128"/>
            </a:endParaRPr>
          </a:p>
        </p:txBody>
      </p:sp>
      <p:sp>
        <p:nvSpPr>
          <p:cNvPr id="9225" name="線吹き出し 1 (枠付き) 10"/>
          <p:cNvSpPr>
            <a:spLocks/>
          </p:cNvSpPr>
          <p:nvPr/>
        </p:nvSpPr>
        <p:spPr bwMode="auto">
          <a:xfrm>
            <a:off x="4953000" y="3141667"/>
            <a:ext cx="4392613" cy="503237"/>
          </a:xfrm>
          <a:prstGeom prst="borderCallout1">
            <a:avLst>
              <a:gd name="adj1" fmla="val 21880"/>
              <a:gd name="adj2" fmla="val -2231"/>
              <a:gd name="adj3" fmla="val 20081"/>
              <a:gd name="adj4" fmla="val -41356"/>
            </a:avLst>
          </a:prstGeom>
          <a:solidFill>
            <a:srgbClr val="FFCCCC"/>
          </a:solidFill>
          <a:ln w="9525" algn="ctr">
            <a:solidFill>
              <a:schemeClr val="tx1"/>
            </a:solidFill>
            <a:round/>
            <a:headEnd/>
            <a:tailEnd/>
          </a:ln>
        </p:spPr>
        <p:txBody>
          <a:bodyPr anchor="ctr"/>
          <a:lstStyle/>
          <a:p>
            <a:pPr eaLnBrk="1" hangingPunct="1"/>
            <a:r>
              <a:rPr kumimoji="1" lang="ja-JP" altLang="en-US" sz="1400" dirty="0">
                <a:latin typeface="HGPｺﾞｼｯｸM" pitchFamily="50" charset="-128"/>
                <a:ea typeface="HGPｺﾞｼｯｸM" pitchFamily="50" charset="-128"/>
              </a:rPr>
              <a:t>セキュリティポリシー等、公開されていないものを参照するようなことが書かれていない</a:t>
            </a:r>
            <a:r>
              <a:rPr kumimoji="1" lang="ja-JP" altLang="en-US" sz="1400" dirty="0" smtClean="0">
                <a:latin typeface="HGPｺﾞｼｯｸM" pitchFamily="50" charset="-128"/>
                <a:ea typeface="HGPｺﾞｼｯｸM" pitchFamily="50" charset="-128"/>
              </a:rPr>
              <a:t>か</a:t>
            </a:r>
            <a:endParaRPr kumimoji="1" lang="en-US" altLang="ja-JP" sz="1400" dirty="0">
              <a:latin typeface="HGPｺﾞｼｯｸM" pitchFamily="50" charset="-128"/>
              <a:ea typeface="HGPｺﾞｼｯｸM" pitchFamily="50" charset="-128"/>
            </a:endParaRPr>
          </a:p>
        </p:txBody>
      </p:sp>
      <p:sp>
        <p:nvSpPr>
          <p:cNvPr id="9226" name="線吹き出し 1 (枠付き) 11"/>
          <p:cNvSpPr>
            <a:spLocks/>
          </p:cNvSpPr>
          <p:nvPr/>
        </p:nvSpPr>
        <p:spPr bwMode="auto">
          <a:xfrm>
            <a:off x="4953000" y="2565400"/>
            <a:ext cx="4392613" cy="503238"/>
          </a:xfrm>
          <a:prstGeom prst="borderCallout1">
            <a:avLst>
              <a:gd name="adj1" fmla="val 34389"/>
              <a:gd name="adj2" fmla="val -2588"/>
              <a:gd name="adj3" fmla="val 117123"/>
              <a:gd name="adj4" fmla="val -41220"/>
            </a:avLst>
          </a:prstGeom>
          <a:solidFill>
            <a:srgbClr val="FFCCCC"/>
          </a:solidFill>
          <a:ln w="9525" algn="ctr">
            <a:solidFill>
              <a:schemeClr val="tx1"/>
            </a:solidFill>
            <a:round/>
            <a:headEnd/>
            <a:tailEnd/>
          </a:ln>
        </p:spPr>
        <p:txBody>
          <a:bodyPr anchor="ctr"/>
          <a:lstStyle/>
          <a:p>
            <a:pPr eaLnBrk="1" hangingPunct="1"/>
            <a:r>
              <a:rPr kumimoji="1" lang="ja-JP" altLang="en-US" sz="1400" dirty="0">
                <a:latin typeface="HGPｺﾞｼｯｸM" pitchFamily="50" charset="-128"/>
                <a:ea typeface="HGPｺﾞｼｯｸM" pitchFamily="50" charset="-128"/>
              </a:rPr>
              <a:t>権限要件と情報セキュリティ対策が正確に書き分けられている</a:t>
            </a:r>
            <a:r>
              <a:rPr kumimoji="1" lang="ja-JP" altLang="en-US" sz="1400" dirty="0" smtClean="0">
                <a:latin typeface="HGPｺﾞｼｯｸM" pitchFamily="50" charset="-128"/>
                <a:ea typeface="HGPｺﾞｼｯｸM" pitchFamily="50" charset="-128"/>
              </a:rPr>
              <a:t>か</a:t>
            </a:r>
            <a:endParaRPr kumimoji="1" lang="en-US" altLang="ja-JP" sz="1400" dirty="0">
              <a:latin typeface="HGPｺﾞｼｯｸM" pitchFamily="50" charset="-128"/>
              <a:ea typeface="HGPｺﾞｼｯｸM" pitchFamily="50" charset="-128"/>
            </a:endParaRPr>
          </a:p>
        </p:txBody>
      </p:sp>
      <p:sp>
        <p:nvSpPr>
          <p:cNvPr id="9227" name="線吹き出し 1 (枠付き) 12"/>
          <p:cNvSpPr>
            <a:spLocks/>
          </p:cNvSpPr>
          <p:nvPr/>
        </p:nvSpPr>
        <p:spPr bwMode="auto">
          <a:xfrm>
            <a:off x="4953000" y="4292604"/>
            <a:ext cx="4392613" cy="504825"/>
          </a:xfrm>
          <a:prstGeom prst="borderCallout1">
            <a:avLst>
              <a:gd name="adj1" fmla="val 14370"/>
              <a:gd name="adj2" fmla="val -796"/>
              <a:gd name="adj3" fmla="val 81724"/>
              <a:gd name="adj4" fmla="val -44894"/>
            </a:avLst>
          </a:prstGeom>
          <a:solidFill>
            <a:srgbClr val="FFCCCC"/>
          </a:solidFill>
          <a:ln w="9525" algn="ctr">
            <a:solidFill>
              <a:schemeClr val="tx1"/>
            </a:solidFill>
            <a:round/>
            <a:headEnd/>
            <a:tailEnd/>
          </a:ln>
        </p:spPr>
        <p:txBody>
          <a:bodyPr anchor="ctr"/>
          <a:lstStyle/>
          <a:p>
            <a:pPr eaLnBrk="1" hangingPunct="1"/>
            <a:r>
              <a:rPr kumimoji="1" lang="ja-JP" altLang="en-US" sz="1400">
                <a:latin typeface="HGPｺﾞｼｯｸM" pitchFamily="50" charset="-128"/>
                <a:ea typeface="HGPｺﾞｼｯｸM" pitchFamily="50" charset="-128"/>
              </a:rPr>
              <a:t>製品指定になっていないか（製品指定の場合は合理的且つ客観的理由が記載されているか）</a:t>
            </a:r>
            <a:endParaRPr kumimoji="1" lang="en-US" altLang="ja-JP" sz="1400">
              <a:latin typeface="HGPｺﾞｼｯｸM" pitchFamily="50" charset="-128"/>
              <a:ea typeface="HGPｺﾞｼｯｸM" pitchFamily="50" charset="-128"/>
            </a:endParaRPr>
          </a:p>
        </p:txBody>
      </p:sp>
      <p:sp>
        <p:nvSpPr>
          <p:cNvPr id="9228" name="線吹き出し 1 (枠付き) 13"/>
          <p:cNvSpPr>
            <a:spLocks/>
          </p:cNvSpPr>
          <p:nvPr/>
        </p:nvSpPr>
        <p:spPr bwMode="auto">
          <a:xfrm>
            <a:off x="4953000" y="4868867"/>
            <a:ext cx="4392613" cy="288925"/>
          </a:xfrm>
          <a:prstGeom prst="borderCallout1">
            <a:avLst>
              <a:gd name="adj1" fmla="val 14370"/>
              <a:gd name="adj2" fmla="val -796"/>
              <a:gd name="adj3" fmla="val 10153"/>
              <a:gd name="adj4" fmla="val -46227"/>
            </a:avLst>
          </a:prstGeom>
          <a:solidFill>
            <a:srgbClr val="FFCCCC"/>
          </a:solidFill>
          <a:ln w="9525" algn="ctr">
            <a:solidFill>
              <a:schemeClr val="tx1"/>
            </a:solidFill>
            <a:round/>
            <a:headEnd/>
            <a:tailEnd/>
          </a:ln>
        </p:spPr>
        <p:txBody>
          <a:bodyPr anchor="ctr"/>
          <a:lstStyle/>
          <a:p>
            <a:pPr eaLnBrk="1" hangingPunct="1"/>
            <a:r>
              <a:rPr kumimoji="1" lang="ja-JP" altLang="en-US" sz="1400">
                <a:latin typeface="HGPｺﾞｼｯｸM" pitchFamily="50" charset="-128"/>
                <a:ea typeface="HGPｺﾞｼｯｸM" pitchFamily="50" charset="-128"/>
              </a:rPr>
              <a:t>特定社に有利となる製品の要件が含まれていないか</a:t>
            </a:r>
            <a:endParaRPr kumimoji="1" lang="en-US" altLang="ja-JP" sz="1400">
              <a:latin typeface="HGPｺﾞｼｯｸM" pitchFamily="50" charset="-128"/>
              <a:ea typeface="HGPｺﾞｼｯｸM" pitchFamily="50" charset="-128"/>
            </a:endParaRPr>
          </a:p>
        </p:txBody>
      </p:sp>
      <p:grpSp>
        <p:nvGrpSpPr>
          <p:cNvPr id="15" name="グループ化 14"/>
          <p:cNvGrpSpPr/>
          <p:nvPr/>
        </p:nvGrpSpPr>
        <p:grpSpPr>
          <a:xfrm>
            <a:off x="848545" y="1290026"/>
            <a:ext cx="3528392" cy="4896544"/>
            <a:chOff x="416496" y="1340768"/>
            <a:chExt cx="3528392" cy="4176464"/>
          </a:xfrm>
        </p:grpSpPr>
        <p:cxnSp>
          <p:nvCxnSpPr>
            <p:cNvPr id="13" name="直線コネクタ 12"/>
            <p:cNvCxnSpPr/>
            <p:nvPr/>
          </p:nvCxnSpPr>
          <p:spPr bwMode="auto">
            <a:xfrm>
              <a:off x="3944888" y="1340768"/>
              <a:ext cx="0" cy="4176464"/>
            </a:xfrm>
            <a:prstGeom prst="line">
              <a:avLst/>
            </a:prstGeom>
            <a:solidFill>
              <a:schemeClr val="accent1"/>
            </a:solidFill>
            <a:ln w="38100" cap="flat" cmpd="sng" algn="ctr">
              <a:solidFill>
                <a:srgbClr val="FF0000"/>
              </a:solidFill>
              <a:prstDash val="dash"/>
              <a:round/>
              <a:headEnd type="none" w="med" len="med"/>
              <a:tailEnd type="none" w="med" len="med"/>
            </a:ln>
            <a:effectLst>
              <a:prstShdw prst="shdw17" dist="17961" dir="2700000">
                <a:schemeClr val="bg2"/>
              </a:prstShdw>
            </a:effectLst>
          </p:spPr>
        </p:cxnSp>
        <p:cxnSp>
          <p:nvCxnSpPr>
            <p:cNvPr id="14" name="直線コネクタ 13"/>
            <p:cNvCxnSpPr/>
            <p:nvPr/>
          </p:nvCxnSpPr>
          <p:spPr bwMode="auto">
            <a:xfrm>
              <a:off x="416496" y="1340768"/>
              <a:ext cx="0" cy="4176464"/>
            </a:xfrm>
            <a:prstGeom prst="line">
              <a:avLst/>
            </a:prstGeom>
            <a:solidFill>
              <a:schemeClr val="accent1"/>
            </a:solidFill>
            <a:ln w="38100" cap="flat" cmpd="sng" algn="ctr">
              <a:solidFill>
                <a:srgbClr val="FF0000"/>
              </a:solidFill>
              <a:prstDash val="dash"/>
              <a:round/>
              <a:headEnd type="none" w="med" len="med"/>
              <a:tailEnd type="none" w="med" len="med"/>
            </a:ln>
            <a:effectLst>
              <a:prstShdw prst="shdw17" dist="17961" dir="2700000">
                <a:schemeClr val="bg2"/>
              </a:prstShdw>
            </a:effectLst>
          </p:spPr>
        </p:cxnSp>
      </p:grpSp>
      <p:sp>
        <p:nvSpPr>
          <p:cNvPr id="16" name="テキスト ボックス 15"/>
          <p:cNvSpPr txBox="1"/>
          <p:nvPr/>
        </p:nvSpPr>
        <p:spPr>
          <a:xfrm>
            <a:off x="416496" y="2996952"/>
            <a:ext cx="461665" cy="1230465"/>
          </a:xfrm>
          <a:prstGeom prst="rect">
            <a:avLst/>
          </a:prstGeom>
          <a:noFill/>
        </p:spPr>
        <p:txBody>
          <a:bodyPr vert="eaVert" wrap="none" rtlCol="0">
            <a:spAutoFit/>
          </a:bodyPr>
          <a:lstStyle/>
          <a:p>
            <a:r>
              <a:rPr kumimoji="1" lang="ja-JP" altLang="en-US" b="1" dirty="0" smtClean="0">
                <a:solidFill>
                  <a:srgbClr val="FF0000"/>
                </a:solidFill>
                <a:latin typeface="HGPｺﾞｼｯｸM" pitchFamily="50" charset="-128"/>
                <a:ea typeface="HGPｺﾞｼｯｸM" pitchFamily="50" charset="-128"/>
              </a:rPr>
              <a:t>非機能要件</a:t>
            </a:r>
            <a:endParaRPr kumimoji="1" lang="ja-JP" altLang="en-US" b="1" dirty="0">
              <a:solidFill>
                <a:srgbClr val="FF0000"/>
              </a:solidFill>
              <a:latin typeface="HGPｺﾞｼｯｸM" pitchFamily="50" charset="-128"/>
              <a:ea typeface="HGPｺﾞｼｯｸM" pitchFamily="50" charset="-128"/>
            </a:endParaRPr>
          </a:p>
        </p:txBody>
      </p:sp>
      <p:sp>
        <p:nvSpPr>
          <p:cNvPr id="2" name="タイトル 1"/>
          <p:cNvSpPr>
            <a:spLocks noGrp="1"/>
          </p:cNvSpPr>
          <p:nvPr>
            <p:ph type="title"/>
          </p:nvPr>
        </p:nvSpPr>
        <p:spPr/>
        <p:txBody>
          <a:bodyPr/>
          <a:lstStyle/>
          <a:p>
            <a:r>
              <a:rPr lang="ja-JP" altLang="en-US" dirty="0"/>
              <a:t>５</a:t>
            </a:r>
            <a:r>
              <a:rPr lang="ja-JP" altLang="en-US" dirty="0" smtClean="0"/>
              <a:t>．</a:t>
            </a:r>
            <a:r>
              <a:rPr lang="ja-JP" altLang="en-US" dirty="0"/>
              <a:t>仕様書の作成方法　</a:t>
            </a:r>
            <a:r>
              <a:rPr lang="ja-JP" altLang="en-US" sz="2400" dirty="0"/>
              <a:t>～仕様書の記載項目②～</a:t>
            </a:r>
            <a:endParaRPr kumimoji="1" lang="ja-JP" altLang="en-US" dirty="0"/>
          </a:p>
        </p:txBody>
      </p:sp>
      <p:sp>
        <p:nvSpPr>
          <p:cNvPr id="17" name="スライド番号プレースホルダ 16"/>
          <p:cNvSpPr>
            <a:spLocks noGrp="1"/>
          </p:cNvSpPr>
          <p:nvPr>
            <p:ph type="sldNum" sz="quarter" idx="12"/>
          </p:nvPr>
        </p:nvSpPr>
        <p:spPr/>
        <p:txBody>
          <a:bodyPr/>
          <a:lstStyle/>
          <a:p>
            <a:pPr>
              <a:defRPr/>
            </a:pPr>
            <a:fld id="{E2D66AD2-159A-4253-BF2C-5EE39F16C6A8}" type="slidenum">
              <a:rPr lang="ja-JP" altLang="en-US" smtClean="0"/>
              <a:pPr>
                <a:defRPr/>
              </a:pPr>
              <a:t>9</a:t>
            </a:fld>
            <a:endParaRPr lang="en-US" altLang="ja-JP"/>
          </a:p>
        </p:txBody>
      </p:sp>
      <p:sp>
        <p:nvSpPr>
          <p:cNvPr id="18" name="フッター プレースホルダ 17"/>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921370" y="1341438"/>
            <a:ext cx="5111750" cy="4584700"/>
          </a:xfrm>
          <a:prstGeom prst="rect">
            <a:avLst/>
          </a:prstGeom>
          <a:solidFill>
            <a:schemeClr val="bg1">
              <a:lumMod val="85000"/>
            </a:schemeClr>
          </a:solidFill>
          <a:effectLst>
            <a:outerShdw blurRad="50800" dist="38100" dir="2700000" algn="tl" rotWithShape="0">
              <a:prstClr val="black">
                <a:alpha val="40000"/>
              </a:prstClr>
            </a:outerShdw>
          </a:effectLst>
        </p:spPr>
        <p:txBody>
          <a:bodyPr>
            <a:spAutoFit/>
          </a:bodyPr>
          <a:lstStyle/>
          <a:p>
            <a:pPr>
              <a:defRPr/>
            </a:pPr>
            <a:r>
              <a:rPr lang="ja-JP" altLang="en-US" sz="1600" dirty="0">
                <a:latin typeface="HGPｺﾞｼｯｸM" pitchFamily="50" charset="-128"/>
                <a:ea typeface="HGPｺﾞｼｯｸM" pitchFamily="50" charset="-128"/>
              </a:rPr>
              <a:t>９．移行要件定義</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（１）移行に係る要件</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（２）教育に係る要件</a:t>
            </a:r>
            <a:endParaRPr lang="en-US" altLang="ja-JP" sz="1600" dirty="0">
              <a:latin typeface="HGPｺﾞｼｯｸM" pitchFamily="50" charset="-128"/>
              <a:ea typeface="HGPｺﾞｼｯｸM" pitchFamily="50" charset="-128"/>
            </a:endParaRPr>
          </a:p>
          <a:p>
            <a:pPr>
              <a:defRPr/>
            </a:pPr>
            <a:endParaRPr lang="en-US" altLang="ja-JP" sz="9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１０．運用要件定義</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（１）情報システムの操作・監視等要件</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（２）データ管理要件</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（３）運用施設・設備要件</a:t>
            </a:r>
            <a:endParaRPr lang="en-US" altLang="ja-JP" sz="1600" dirty="0">
              <a:latin typeface="HGPｺﾞｼｯｸM" pitchFamily="50" charset="-128"/>
              <a:ea typeface="HGPｺﾞｼｯｸM" pitchFamily="50" charset="-128"/>
            </a:endParaRPr>
          </a:p>
          <a:p>
            <a:pPr>
              <a:defRPr/>
            </a:pPr>
            <a:endParaRPr lang="en-US" altLang="ja-JP" sz="9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１１．保守要件定義</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（１）ソフトウェア保守要件</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（２）ハードウェア保守要件</a:t>
            </a:r>
            <a:endParaRPr lang="en-US" altLang="ja-JP" sz="1600" dirty="0">
              <a:latin typeface="HGPｺﾞｼｯｸM" pitchFamily="50" charset="-128"/>
              <a:ea typeface="HGPｺﾞｼｯｸM" pitchFamily="50" charset="-128"/>
            </a:endParaRPr>
          </a:p>
          <a:p>
            <a:pPr>
              <a:defRPr/>
            </a:pPr>
            <a:endParaRPr lang="en-US" altLang="ja-JP" sz="9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１２．作業体制及び方法</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（１）作業体制</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（２）開発方法</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（３）導入</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（４）瑕疵担保責任</a:t>
            </a:r>
            <a:endParaRPr lang="en-US" altLang="ja-JP" sz="1600" dirty="0">
              <a:latin typeface="HGPｺﾞｼｯｸM" pitchFamily="50" charset="-128"/>
              <a:ea typeface="HGPｺﾞｼｯｸM" pitchFamily="50" charset="-128"/>
            </a:endParaRPr>
          </a:p>
          <a:p>
            <a:pPr>
              <a:defRPr/>
            </a:pPr>
            <a:endParaRPr lang="en-US" altLang="ja-JP" sz="9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１３．特記事項</a:t>
            </a:r>
            <a:endParaRPr lang="en-US" altLang="ja-JP" sz="1600" dirty="0">
              <a:latin typeface="HGPｺﾞｼｯｸM" pitchFamily="50" charset="-128"/>
              <a:ea typeface="HGPｺﾞｼｯｸM" pitchFamily="50" charset="-128"/>
            </a:endParaRPr>
          </a:p>
        </p:txBody>
      </p:sp>
      <p:sp>
        <p:nvSpPr>
          <p:cNvPr id="10244" name="線吹き出し 1 (枠付き) 3"/>
          <p:cNvSpPr>
            <a:spLocks/>
          </p:cNvSpPr>
          <p:nvPr/>
        </p:nvSpPr>
        <p:spPr bwMode="auto">
          <a:xfrm>
            <a:off x="4953000" y="1412875"/>
            <a:ext cx="4392613" cy="431800"/>
          </a:xfrm>
          <a:prstGeom prst="borderCallout1">
            <a:avLst>
              <a:gd name="adj1" fmla="val 22398"/>
              <a:gd name="adj2" fmla="val -2588"/>
              <a:gd name="adj3" fmla="val 65060"/>
              <a:gd name="adj4" fmla="val -47441"/>
            </a:avLst>
          </a:prstGeom>
          <a:solidFill>
            <a:srgbClr val="FFCCCC"/>
          </a:solidFill>
          <a:ln w="9525" algn="ctr">
            <a:solidFill>
              <a:schemeClr val="tx1"/>
            </a:solidFill>
            <a:round/>
            <a:headEnd/>
            <a:tailEnd/>
          </a:ln>
        </p:spPr>
        <p:txBody>
          <a:bodyPr anchor="ctr"/>
          <a:lstStyle/>
          <a:p>
            <a:pPr eaLnBrk="1" hangingPunct="1"/>
            <a:r>
              <a:rPr kumimoji="1" lang="ja-JP" altLang="en-US" sz="1400">
                <a:latin typeface="HGPｺﾞｼｯｸM" pitchFamily="50" charset="-128"/>
                <a:ea typeface="HGPｺﾞｼｯｸM" pitchFamily="50" charset="-128"/>
              </a:rPr>
              <a:t>データの受け渡し方法やデータ移行時の補正の有無が記載されているか</a:t>
            </a:r>
          </a:p>
        </p:txBody>
      </p:sp>
      <p:sp>
        <p:nvSpPr>
          <p:cNvPr id="10245" name="線吹き出し 1 (枠付き) 4"/>
          <p:cNvSpPr>
            <a:spLocks/>
          </p:cNvSpPr>
          <p:nvPr/>
        </p:nvSpPr>
        <p:spPr bwMode="auto">
          <a:xfrm>
            <a:off x="4953000" y="2924179"/>
            <a:ext cx="4392613" cy="288925"/>
          </a:xfrm>
          <a:prstGeom prst="borderCallout1">
            <a:avLst>
              <a:gd name="adj1" fmla="val 13699"/>
              <a:gd name="adj2" fmla="val -2731"/>
              <a:gd name="adj3" fmla="val -197587"/>
              <a:gd name="adj4" fmla="val -50918"/>
            </a:avLst>
          </a:prstGeom>
          <a:solidFill>
            <a:srgbClr val="FFCCCC"/>
          </a:solidFill>
          <a:ln w="9525" algn="ctr">
            <a:solidFill>
              <a:schemeClr val="tx1"/>
            </a:solidFill>
            <a:round/>
            <a:headEnd/>
            <a:tailEnd/>
          </a:ln>
        </p:spPr>
        <p:txBody>
          <a:bodyPr anchor="ctr"/>
          <a:lstStyle/>
          <a:p>
            <a:r>
              <a:rPr lang="ja-JP" altLang="en-US" sz="1400">
                <a:latin typeface="HGPｺﾞｼｯｸM" pitchFamily="50" charset="-128"/>
                <a:ea typeface="HGPｺﾞｼｯｸM" pitchFamily="50" charset="-128"/>
              </a:rPr>
              <a:t>作業内容及び頻度が明確か</a:t>
            </a:r>
            <a:endParaRPr kumimoji="1" lang="en-US" altLang="ja-JP" sz="1400">
              <a:latin typeface="HGPｺﾞｼｯｸM" pitchFamily="50" charset="-128"/>
              <a:ea typeface="HGPｺﾞｼｯｸM" pitchFamily="50" charset="-128"/>
            </a:endParaRPr>
          </a:p>
        </p:txBody>
      </p:sp>
      <p:sp>
        <p:nvSpPr>
          <p:cNvPr id="10246" name="線吹き出し 1 (枠付き) 5"/>
          <p:cNvSpPr>
            <a:spLocks/>
          </p:cNvSpPr>
          <p:nvPr/>
        </p:nvSpPr>
        <p:spPr bwMode="auto">
          <a:xfrm>
            <a:off x="4953000" y="4292600"/>
            <a:ext cx="4392613" cy="431800"/>
          </a:xfrm>
          <a:prstGeom prst="borderCallout1">
            <a:avLst>
              <a:gd name="adj1" fmla="val 22398"/>
              <a:gd name="adj2" fmla="val -1514"/>
              <a:gd name="adj3" fmla="val -123413"/>
              <a:gd name="adj4" fmla="val -38485"/>
            </a:avLst>
          </a:prstGeom>
          <a:solidFill>
            <a:srgbClr val="FFCCCC"/>
          </a:solidFill>
          <a:ln w="9525" algn="ctr">
            <a:solidFill>
              <a:schemeClr val="tx1"/>
            </a:solidFill>
            <a:round/>
            <a:headEnd/>
            <a:tailEnd/>
          </a:ln>
        </p:spPr>
        <p:txBody>
          <a:bodyPr anchor="ctr"/>
          <a:lstStyle/>
          <a:p>
            <a:r>
              <a:rPr lang="ja-JP" altLang="en-US" sz="1400">
                <a:latin typeface="HGPｺﾞｼｯｸM" pitchFamily="50" charset="-128"/>
                <a:ea typeface="HGPｺﾞｼｯｸM" pitchFamily="50" charset="-128"/>
              </a:rPr>
              <a:t>既存事業者や設計・開発事業者以外にも対応可能なようアプリケーションの設計・仕様等が開示されているか</a:t>
            </a:r>
            <a:endParaRPr kumimoji="1" lang="en-US" altLang="ja-JP" sz="1400">
              <a:latin typeface="HGPｺﾞｼｯｸM" pitchFamily="50" charset="-128"/>
              <a:ea typeface="HGPｺﾞｼｯｸM" pitchFamily="50" charset="-128"/>
            </a:endParaRPr>
          </a:p>
        </p:txBody>
      </p:sp>
      <p:sp>
        <p:nvSpPr>
          <p:cNvPr id="10247" name="線吹き出し 1 (枠付き) 6"/>
          <p:cNvSpPr>
            <a:spLocks/>
          </p:cNvSpPr>
          <p:nvPr/>
        </p:nvSpPr>
        <p:spPr bwMode="auto">
          <a:xfrm>
            <a:off x="4953000" y="4765675"/>
            <a:ext cx="4392613" cy="431800"/>
          </a:xfrm>
          <a:prstGeom prst="borderCallout1">
            <a:avLst>
              <a:gd name="adj1" fmla="val 22398"/>
              <a:gd name="adj2" fmla="val -2231"/>
              <a:gd name="adj3" fmla="val -39306"/>
              <a:gd name="adj4" fmla="val -58468"/>
            </a:avLst>
          </a:prstGeom>
          <a:solidFill>
            <a:srgbClr val="FFCCCC"/>
          </a:solidFill>
          <a:ln w="9525" algn="ctr">
            <a:solidFill>
              <a:schemeClr val="tx1"/>
            </a:solidFill>
            <a:round/>
            <a:headEnd/>
            <a:tailEnd/>
          </a:ln>
        </p:spPr>
        <p:txBody>
          <a:bodyPr anchor="ctr"/>
          <a:lstStyle/>
          <a:p>
            <a:r>
              <a:rPr lang="ja-JP" altLang="en-US" sz="1400">
                <a:latin typeface="HGPｺﾞｼｯｸM" pitchFamily="50" charset="-128"/>
                <a:ea typeface="HGPｺﾞｼｯｸM" pitchFamily="50" charset="-128"/>
              </a:rPr>
              <a:t>保有すべき資格が明確に記載されているか（「～と同等の経験を有する」等の曖昧な基準になっていないか）</a:t>
            </a:r>
            <a:endParaRPr kumimoji="1" lang="en-US" altLang="ja-JP" sz="1400">
              <a:latin typeface="HGPｺﾞｼｯｸM" pitchFamily="50" charset="-128"/>
              <a:ea typeface="HGPｺﾞｼｯｸM" pitchFamily="50" charset="-128"/>
            </a:endParaRPr>
          </a:p>
        </p:txBody>
      </p:sp>
      <p:sp>
        <p:nvSpPr>
          <p:cNvPr id="10248" name="線吹き出し 1 (枠付き) 7"/>
          <p:cNvSpPr>
            <a:spLocks/>
          </p:cNvSpPr>
          <p:nvPr/>
        </p:nvSpPr>
        <p:spPr bwMode="auto">
          <a:xfrm>
            <a:off x="4953000" y="5589592"/>
            <a:ext cx="4392613" cy="287337"/>
          </a:xfrm>
          <a:prstGeom prst="borderCallout1">
            <a:avLst>
              <a:gd name="adj1" fmla="val 18750"/>
              <a:gd name="adj2" fmla="val -8333"/>
              <a:gd name="adj3" fmla="val 24926"/>
              <a:gd name="adj4" fmla="val -60175"/>
            </a:avLst>
          </a:prstGeom>
          <a:solidFill>
            <a:srgbClr val="FFCCCC"/>
          </a:solidFill>
          <a:ln w="9525" algn="ctr">
            <a:solidFill>
              <a:schemeClr val="tx1"/>
            </a:solidFill>
            <a:round/>
            <a:headEnd/>
            <a:tailEnd/>
          </a:ln>
        </p:spPr>
        <p:txBody>
          <a:bodyPr anchor="ctr"/>
          <a:lstStyle/>
          <a:p>
            <a:r>
              <a:rPr lang="ja-JP" altLang="en-US" sz="1400">
                <a:latin typeface="HGPｺﾞｼｯｸM" pitchFamily="50" charset="-128"/>
                <a:ea typeface="HGPｺﾞｼｯｸM" pitchFamily="50" charset="-128"/>
              </a:rPr>
              <a:t>必要な</a:t>
            </a:r>
            <a:r>
              <a:rPr kumimoji="1" lang="ja-JP" altLang="en-US" sz="1400">
                <a:latin typeface="HGPｺﾞｼｯｸM" pitchFamily="50" charset="-128"/>
                <a:ea typeface="HGPｺﾞｼｯｸM" pitchFamily="50" charset="-128"/>
              </a:rPr>
              <a:t>資料が開示されているか</a:t>
            </a:r>
            <a:endParaRPr kumimoji="1" lang="en-US" altLang="ja-JP" sz="1400">
              <a:latin typeface="HGPｺﾞｼｯｸM" pitchFamily="50" charset="-128"/>
              <a:ea typeface="HGPｺﾞｼｯｸM" pitchFamily="50" charset="-128"/>
            </a:endParaRPr>
          </a:p>
        </p:txBody>
      </p:sp>
      <p:sp>
        <p:nvSpPr>
          <p:cNvPr id="10249" name="線吹き出し 1 (枠付き) 9"/>
          <p:cNvSpPr>
            <a:spLocks/>
          </p:cNvSpPr>
          <p:nvPr/>
        </p:nvSpPr>
        <p:spPr bwMode="auto">
          <a:xfrm>
            <a:off x="4953000" y="1916117"/>
            <a:ext cx="4392613" cy="433387"/>
          </a:xfrm>
          <a:prstGeom prst="borderCallout1">
            <a:avLst>
              <a:gd name="adj1" fmla="val 18750"/>
              <a:gd name="adj2" fmla="val -2588"/>
              <a:gd name="adj3" fmla="val -30333"/>
              <a:gd name="adj4" fmla="val -47806"/>
            </a:avLst>
          </a:prstGeom>
          <a:solidFill>
            <a:srgbClr val="FFCCCC"/>
          </a:solidFill>
          <a:ln w="9525" algn="ctr">
            <a:solidFill>
              <a:schemeClr val="tx1"/>
            </a:solidFill>
            <a:round/>
            <a:headEnd/>
            <a:tailEnd/>
          </a:ln>
        </p:spPr>
        <p:txBody>
          <a:bodyPr anchor="ctr"/>
          <a:lstStyle/>
          <a:p>
            <a:pPr eaLnBrk="1" hangingPunct="1"/>
            <a:r>
              <a:rPr kumimoji="1" lang="ja-JP" altLang="en-US" sz="1400">
                <a:latin typeface="HGPｺﾞｼｯｸM" pitchFamily="50" charset="-128"/>
                <a:ea typeface="HGPｺﾞｼｯｸM" pitchFamily="50" charset="-128"/>
              </a:rPr>
              <a:t>受注者を介さずに、契約関係のない他の事業者と直接調整しなければならない内容になっていないか</a:t>
            </a:r>
          </a:p>
        </p:txBody>
      </p:sp>
      <p:sp>
        <p:nvSpPr>
          <p:cNvPr id="10250" name="線吹き出し 1 (枠付き) 10"/>
          <p:cNvSpPr>
            <a:spLocks/>
          </p:cNvSpPr>
          <p:nvPr/>
        </p:nvSpPr>
        <p:spPr bwMode="auto">
          <a:xfrm>
            <a:off x="4953000" y="2420938"/>
            <a:ext cx="4392613" cy="431800"/>
          </a:xfrm>
          <a:prstGeom prst="borderCallout1">
            <a:avLst>
              <a:gd name="adj1" fmla="val 15102"/>
              <a:gd name="adj2" fmla="val -2588"/>
              <a:gd name="adj3" fmla="val -131986"/>
              <a:gd name="adj4" fmla="val -47916"/>
            </a:avLst>
          </a:prstGeom>
          <a:solidFill>
            <a:srgbClr val="FFCCCC"/>
          </a:solidFill>
          <a:ln w="9525" algn="ctr">
            <a:solidFill>
              <a:schemeClr val="tx1"/>
            </a:solidFill>
            <a:round/>
            <a:headEnd/>
            <a:tailEnd/>
          </a:ln>
        </p:spPr>
        <p:txBody>
          <a:bodyPr anchor="ctr"/>
          <a:lstStyle/>
          <a:p>
            <a:pPr eaLnBrk="1" hangingPunct="1"/>
            <a:r>
              <a:rPr kumimoji="1" lang="ja-JP" altLang="en-US" sz="1400">
                <a:latin typeface="HGPｺﾞｼｯｸM" pitchFamily="50" charset="-128"/>
                <a:ea typeface="HGPｺﾞｼｯｸM" pitchFamily="50" charset="-128"/>
              </a:rPr>
              <a:t>調達範囲外の動作保証等、責任範囲として妥当ではない要件となっていないか</a:t>
            </a:r>
          </a:p>
        </p:txBody>
      </p:sp>
      <p:sp>
        <p:nvSpPr>
          <p:cNvPr id="10251" name="線吹き出し 1 (枠付き) 11"/>
          <p:cNvSpPr>
            <a:spLocks/>
          </p:cNvSpPr>
          <p:nvPr/>
        </p:nvSpPr>
        <p:spPr bwMode="auto">
          <a:xfrm>
            <a:off x="4953000" y="3284541"/>
            <a:ext cx="4392613" cy="288925"/>
          </a:xfrm>
          <a:prstGeom prst="borderCallout1">
            <a:avLst>
              <a:gd name="adj1" fmla="val 13699"/>
              <a:gd name="adj2" fmla="val -2731"/>
              <a:gd name="adj3" fmla="val -296296"/>
              <a:gd name="adj4" fmla="val -51411"/>
            </a:avLst>
          </a:prstGeom>
          <a:solidFill>
            <a:srgbClr val="FFCCCC"/>
          </a:solidFill>
          <a:ln w="9525" algn="ctr">
            <a:solidFill>
              <a:schemeClr val="tx1"/>
            </a:solidFill>
            <a:round/>
            <a:headEnd/>
            <a:tailEnd/>
          </a:ln>
        </p:spPr>
        <p:txBody>
          <a:bodyPr anchor="ctr"/>
          <a:lstStyle/>
          <a:p>
            <a:r>
              <a:rPr lang="ja-JP" altLang="en-US" sz="1400">
                <a:latin typeface="HGPｺﾞｼｯｸM" pitchFamily="50" charset="-128"/>
                <a:ea typeface="HGPｺﾞｼｯｸM" pitchFamily="50" charset="-128"/>
              </a:rPr>
              <a:t>運用以外の要件が含まれていないか</a:t>
            </a:r>
            <a:endParaRPr kumimoji="1" lang="en-US" altLang="ja-JP" sz="1400">
              <a:latin typeface="HGPｺﾞｼｯｸM" pitchFamily="50" charset="-128"/>
              <a:ea typeface="HGPｺﾞｼｯｸM" pitchFamily="50" charset="-128"/>
            </a:endParaRPr>
          </a:p>
        </p:txBody>
      </p:sp>
      <p:sp>
        <p:nvSpPr>
          <p:cNvPr id="10252" name="線吹き出し 1 (枠付き) 12"/>
          <p:cNvSpPr>
            <a:spLocks/>
          </p:cNvSpPr>
          <p:nvPr/>
        </p:nvSpPr>
        <p:spPr bwMode="auto">
          <a:xfrm>
            <a:off x="4953000" y="3629029"/>
            <a:ext cx="4392613" cy="288925"/>
          </a:xfrm>
          <a:prstGeom prst="borderCallout1">
            <a:avLst>
              <a:gd name="adj1" fmla="val 13699"/>
              <a:gd name="adj2" fmla="val -2731"/>
              <a:gd name="adj3" fmla="val -193816"/>
              <a:gd name="adj4" fmla="val -37734"/>
            </a:avLst>
          </a:prstGeom>
          <a:solidFill>
            <a:srgbClr val="FFCCCC"/>
          </a:solidFill>
          <a:ln w="9525" algn="ctr">
            <a:solidFill>
              <a:schemeClr val="tx1"/>
            </a:solidFill>
            <a:round/>
            <a:headEnd/>
            <a:tailEnd/>
          </a:ln>
        </p:spPr>
        <p:txBody>
          <a:bodyPr anchor="ctr"/>
          <a:lstStyle/>
          <a:p>
            <a:r>
              <a:rPr lang="ja-JP" altLang="en-US" sz="1400">
                <a:latin typeface="HGPｺﾞｼｯｸM" pitchFamily="50" charset="-128"/>
                <a:ea typeface="HGPｺﾞｼｯｸM" pitchFamily="50" charset="-128"/>
              </a:rPr>
              <a:t>特定社に有利な（特定施設に絞られる）要件がないか</a:t>
            </a:r>
            <a:endParaRPr kumimoji="1" lang="en-US" altLang="ja-JP" sz="1400">
              <a:latin typeface="HGPｺﾞｼｯｸM" pitchFamily="50" charset="-128"/>
              <a:ea typeface="HGPｺﾞｼｯｸM" pitchFamily="50" charset="-128"/>
            </a:endParaRPr>
          </a:p>
        </p:txBody>
      </p:sp>
      <p:sp>
        <p:nvSpPr>
          <p:cNvPr id="10253" name="線吹き出し 1 (枠付き) 13"/>
          <p:cNvSpPr>
            <a:spLocks/>
          </p:cNvSpPr>
          <p:nvPr/>
        </p:nvSpPr>
        <p:spPr bwMode="auto">
          <a:xfrm>
            <a:off x="4953000" y="3957642"/>
            <a:ext cx="4392613" cy="288925"/>
          </a:xfrm>
          <a:prstGeom prst="borderCallout1">
            <a:avLst>
              <a:gd name="adj1" fmla="val 29699"/>
              <a:gd name="adj2" fmla="val -1870"/>
              <a:gd name="adj3" fmla="val -164765"/>
              <a:gd name="adj4" fmla="val -51573"/>
            </a:avLst>
          </a:prstGeom>
          <a:solidFill>
            <a:srgbClr val="FFCCCC"/>
          </a:solidFill>
          <a:ln w="9525" algn="ctr">
            <a:solidFill>
              <a:schemeClr val="tx1"/>
            </a:solidFill>
            <a:round/>
            <a:headEnd/>
            <a:tailEnd/>
          </a:ln>
        </p:spPr>
        <p:txBody>
          <a:bodyPr anchor="ctr"/>
          <a:lstStyle/>
          <a:p>
            <a:r>
              <a:rPr lang="ja-JP" altLang="en-US" sz="1400">
                <a:latin typeface="HGPｺﾞｼｯｸM" pitchFamily="50" charset="-128"/>
                <a:ea typeface="HGPｺﾞｼｯｸM" pitchFamily="50" charset="-128"/>
              </a:rPr>
              <a:t>保守以外の要件が含まれていないか</a:t>
            </a:r>
            <a:endParaRPr kumimoji="1" lang="en-US" altLang="ja-JP" sz="1400">
              <a:latin typeface="HGPｺﾞｼｯｸM" pitchFamily="50" charset="-128"/>
              <a:ea typeface="HGPｺﾞｼｯｸM" pitchFamily="50" charset="-128"/>
            </a:endParaRPr>
          </a:p>
        </p:txBody>
      </p:sp>
      <p:sp>
        <p:nvSpPr>
          <p:cNvPr id="10254" name="線吹き出し 1 (枠付き) 14"/>
          <p:cNvSpPr>
            <a:spLocks/>
          </p:cNvSpPr>
          <p:nvPr/>
        </p:nvSpPr>
        <p:spPr bwMode="auto">
          <a:xfrm>
            <a:off x="4953000" y="2924179"/>
            <a:ext cx="4392613" cy="288925"/>
          </a:xfrm>
          <a:prstGeom prst="borderCallout1">
            <a:avLst>
              <a:gd name="adj1" fmla="val 40644"/>
              <a:gd name="adj2" fmla="val -3667"/>
              <a:gd name="adj3" fmla="val 157644"/>
              <a:gd name="adj4" fmla="val -51815"/>
            </a:avLst>
          </a:prstGeom>
          <a:solidFill>
            <a:srgbClr val="FFCCCC"/>
          </a:solidFill>
          <a:ln w="9525" algn="ctr">
            <a:solidFill>
              <a:schemeClr val="tx1"/>
            </a:solidFill>
            <a:round/>
            <a:headEnd/>
            <a:tailEnd/>
          </a:ln>
        </p:spPr>
        <p:txBody>
          <a:bodyPr anchor="ctr"/>
          <a:lstStyle/>
          <a:p>
            <a:r>
              <a:rPr lang="ja-JP" altLang="en-US" sz="1400">
                <a:latin typeface="HGPｺﾞｼｯｸM" pitchFamily="50" charset="-128"/>
                <a:ea typeface="HGPｺﾞｼｯｸM" pitchFamily="50" charset="-128"/>
              </a:rPr>
              <a:t>作業内容及び頻度が明確か</a:t>
            </a:r>
            <a:endParaRPr kumimoji="1" lang="en-US" altLang="ja-JP" sz="1400">
              <a:latin typeface="HGPｺﾞｼｯｸM" pitchFamily="50" charset="-128"/>
              <a:ea typeface="HGPｺﾞｼｯｸM" pitchFamily="50" charset="-128"/>
            </a:endParaRPr>
          </a:p>
        </p:txBody>
      </p:sp>
      <p:sp>
        <p:nvSpPr>
          <p:cNvPr id="10255" name="線吹き出し 1 (枠付き) 15"/>
          <p:cNvSpPr>
            <a:spLocks/>
          </p:cNvSpPr>
          <p:nvPr/>
        </p:nvSpPr>
        <p:spPr bwMode="auto">
          <a:xfrm>
            <a:off x="4953000" y="5238750"/>
            <a:ext cx="4392613" cy="287338"/>
          </a:xfrm>
          <a:prstGeom prst="borderCallout1">
            <a:avLst>
              <a:gd name="adj1" fmla="val 18750"/>
              <a:gd name="adj2" fmla="val -1870"/>
              <a:gd name="adj3" fmla="val 25078"/>
              <a:gd name="adj4" fmla="val -49352"/>
            </a:avLst>
          </a:prstGeom>
          <a:solidFill>
            <a:srgbClr val="FFCCCC"/>
          </a:solidFill>
          <a:ln w="9525" algn="ctr">
            <a:solidFill>
              <a:schemeClr val="tx1"/>
            </a:solidFill>
            <a:round/>
            <a:headEnd/>
            <a:tailEnd/>
          </a:ln>
        </p:spPr>
        <p:txBody>
          <a:bodyPr anchor="ctr"/>
          <a:lstStyle/>
          <a:p>
            <a:r>
              <a:rPr lang="ja-JP" altLang="en-US" sz="1400">
                <a:latin typeface="HGPｺﾞｼｯｸM" pitchFamily="50" charset="-128"/>
                <a:ea typeface="HGPｺﾞｼｯｸM" pitchFamily="50" charset="-128"/>
              </a:rPr>
              <a:t>瑕疵担保責任の範囲が妥当か</a:t>
            </a:r>
            <a:endParaRPr kumimoji="1" lang="en-US" altLang="ja-JP" sz="1400">
              <a:latin typeface="HGPｺﾞｼｯｸM" pitchFamily="50" charset="-128"/>
              <a:ea typeface="HGPｺﾞｼｯｸM" pitchFamily="50" charset="-128"/>
            </a:endParaRPr>
          </a:p>
        </p:txBody>
      </p:sp>
      <p:sp>
        <p:nvSpPr>
          <p:cNvPr id="10256" name="線吹き出し 1 (枠付き) 16"/>
          <p:cNvSpPr>
            <a:spLocks/>
          </p:cNvSpPr>
          <p:nvPr/>
        </p:nvSpPr>
        <p:spPr bwMode="auto">
          <a:xfrm>
            <a:off x="4953000" y="5949950"/>
            <a:ext cx="4392613" cy="242888"/>
          </a:xfrm>
          <a:prstGeom prst="borderCallout1">
            <a:avLst>
              <a:gd name="adj1" fmla="val 18750"/>
              <a:gd name="adj2" fmla="val -8333"/>
              <a:gd name="adj3" fmla="val -75333"/>
              <a:gd name="adj4" fmla="val -60286"/>
            </a:avLst>
          </a:prstGeom>
          <a:solidFill>
            <a:srgbClr val="FFCCCC"/>
          </a:solidFill>
          <a:ln w="9525" algn="ctr">
            <a:solidFill>
              <a:schemeClr val="tx1"/>
            </a:solidFill>
            <a:round/>
            <a:headEnd/>
            <a:tailEnd/>
          </a:ln>
        </p:spPr>
        <p:txBody>
          <a:bodyPr anchor="ctr"/>
          <a:lstStyle/>
          <a:p>
            <a:r>
              <a:rPr kumimoji="1" lang="ja-JP" altLang="en-US" sz="1400">
                <a:latin typeface="HGPｺﾞｼｯｸM" pitchFamily="50" charset="-128"/>
                <a:ea typeface="HGPｺﾞｼｯｸM" pitchFamily="50" charset="-128"/>
              </a:rPr>
              <a:t>過大な責任が課されていないか</a:t>
            </a:r>
            <a:endParaRPr kumimoji="1" lang="en-US" altLang="ja-JP" sz="1400">
              <a:latin typeface="HGPｺﾞｼｯｸM" pitchFamily="50" charset="-128"/>
              <a:ea typeface="HGPｺﾞｼｯｸM" pitchFamily="50" charset="-128"/>
            </a:endParaRPr>
          </a:p>
        </p:txBody>
      </p:sp>
      <p:sp>
        <p:nvSpPr>
          <p:cNvPr id="18" name="フリーフォーム 17"/>
          <p:cNvSpPr/>
          <p:nvPr/>
        </p:nvSpPr>
        <p:spPr bwMode="auto">
          <a:xfrm flipV="1">
            <a:off x="848545" y="1340768"/>
            <a:ext cx="3528392" cy="4536504"/>
          </a:xfrm>
          <a:custGeom>
            <a:avLst/>
            <a:gdLst>
              <a:gd name="connsiteX0" fmla="*/ 0 w 3540642"/>
              <a:gd name="connsiteY0" fmla="*/ 914400 h 914400"/>
              <a:gd name="connsiteX1" fmla="*/ 0 w 3540642"/>
              <a:gd name="connsiteY1" fmla="*/ 0 h 914400"/>
              <a:gd name="connsiteX2" fmla="*/ 3540642 w 3540642"/>
              <a:gd name="connsiteY2" fmla="*/ 0 h 914400"/>
              <a:gd name="connsiteX3" fmla="*/ 3519377 w 3540642"/>
              <a:gd name="connsiteY3" fmla="*/ 850605 h 914400"/>
              <a:gd name="connsiteX0" fmla="*/ 0 w 3540642"/>
              <a:gd name="connsiteY0" fmla="*/ 914400 h 936104"/>
              <a:gd name="connsiteX1" fmla="*/ 0 w 3540642"/>
              <a:gd name="connsiteY1" fmla="*/ 0 h 936104"/>
              <a:gd name="connsiteX2" fmla="*/ 3540642 w 3540642"/>
              <a:gd name="connsiteY2" fmla="*/ 0 h 936104"/>
              <a:gd name="connsiteX3" fmla="*/ 3528392 w 3540642"/>
              <a:gd name="connsiteY3" fmla="*/ 936104 h 936104"/>
              <a:gd name="connsiteX0" fmla="*/ 0 w 3540642"/>
              <a:gd name="connsiteY0" fmla="*/ 936104 h 936104"/>
              <a:gd name="connsiteX1" fmla="*/ 0 w 3540642"/>
              <a:gd name="connsiteY1" fmla="*/ 0 h 936104"/>
              <a:gd name="connsiteX2" fmla="*/ 3540642 w 3540642"/>
              <a:gd name="connsiteY2" fmla="*/ 0 h 936104"/>
              <a:gd name="connsiteX3" fmla="*/ 3528392 w 3540642"/>
              <a:gd name="connsiteY3" fmla="*/ 936104 h 936104"/>
              <a:gd name="connsiteX0" fmla="*/ 0 w 3540642"/>
              <a:gd name="connsiteY0" fmla="*/ 936104 h 936104"/>
              <a:gd name="connsiteX1" fmla="*/ 0 w 3540642"/>
              <a:gd name="connsiteY1" fmla="*/ 0 h 936104"/>
              <a:gd name="connsiteX2" fmla="*/ 3540642 w 3540642"/>
              <a:gd name="connsiteY2" fmla="*/ 0 h 936104"/>
              <a:gd name="connsiteX3" fmla="*/ 3528392 w 3540642"/>
              <a:gd name="connsiteY3" fmla="*/ 936104 h 936104"/>
              <a:gd name="connsiteX0" fmla="*/ 0 w 3528392"/>
              <a:gd name="connsiteY0" fmla="*/ 936104 h 936104"/>
              <a:gd name="connsiteX1" fmla="*/ 0 w 3528392"/>
              <a:gd name="connsiteY1" fmla="*/ 0 h 936104"/>
              <a:gd name="connsiteX2" fmla="*/ 3528392 w 3528392"/>
              <a:gd name="connsiteY2" fmla="*/ 0 h 936104"/>
              <a:gd name="connsiteX3" fmla="*/ 3528392 w 3528392"/>
              <a:gd name="connsiteY3" fmla="*/ 936104 h 936104"/>
            </a:gdLst>
            <a:ahLst/>
            <a:cxnLst>
              <a:cxn ang="0">
                <a:pos x="connsiteX0" y="connsiteY0"/>
              </a:cxn>
              <a:cxn ang="0">
                <a:pos x="connsiteX1" y="connsiteY1"/>
              </a:cxn>
              <a:cxn ang="0">
                <a:pos x="connsiteX2" y="connsiteY2"/>
              </a:cxn>
              <a:cxn ang="0">
                <a:pos x="connsiteX3" y="connsiteY3"/>
              </a:cxn>
            </a:cxnLst>
            <a:rect l="l" t="t" r="r" b="b"/>
            <a:pathLst>
              <a:path w="3528392" h="936104">
                <a:moveTo>
                  <a:pt x="0" y="936104"/>
                </a:moveTo>
                <a:lnTo>
                  <a:pt x="0" y="0"/>
                </a:lnTo>
                <a:lnTo>
                  <a:pt x="3528392" y="0"/>
                </a:lnTo>
                <a:lnTo>
                  <a:pt x="3528392" y="936104"/>
                </a:lnTo>
              </a:path>
            </a:pathLst>
          </a:custGeom>
          <a:noFill/>
          <a:ln w="38100" cap="flat" cmpd="sng" algn="ctr">
            <a:solidFill>
              <a:srgbClr val="FF0000"/>
            </a:solidFill>
            <a:prstDash val="dash"/>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4" name="テキスト ボックス 23"/>
          <p:cNvSpPr txBox="1"/>
          <p:nvPr/>
        </p:nvSpPr>
        <p:spPr>
          <a:xfrm>
            <a:off x="416496" y="2996952"/>
            <a:ext cx="461665" cy="1230465"/>
          </a:xfrm>
          <a:prstGeom prst="rect">
            <a:avLst/>
          </a:prstGeom>
          <a:noFill/>
        </p:spPr>
        <p:txBody>
          <a:bodyPr vert="eaVert" wrap="none" rtlCol="0">
            <a:spAutoFit/>
          </a:bodyPr>
          <a:lstStyle/>
          <a:p>
            <a:r>
              <a:rPr kumimoji="1" lang="ja-JP" altLang="en-US" b="1" dirty="0" smtClean="0">
                <a:solidFill>
                  <a:srgbClr val="FF0000"/>
                </a:solidFill>
                <a:latin typeface="HGPｺﾞｼｯｸM" pitchFamily="50" charset="-128"/>
                <a:ea typeface="HGPｺﾞｼｯｸM" pitchFamily="50" charset="-128"/>
              </a:rPr>
              <a:t>非機能要件</a:t>
            </a:r>
            <a:endParaRPr kumimoji="1" lang="ja-JP" altLang="en-US" b="1" dirty="0">
              <a:solidFill>
                <a:srgbClr val="FF0000"/>
              </a:solidFill>
              <a:latin typeface="HGPｺﾞｼｯｸM" pitchFamily="50" charset="-128"/>
              <a:ea typeface="HGPｺﾞｼｯｸM" pitchFamily="50" charset="-128"/>
            </a:endParaRPr>
          </a:p>
        </p:txBody>
      </p:sp>
      <p:sp>
        <p:nvSpPr>
          <p:cNvPr id="2" name="タイトル 1"/>
          <p:cNvSpPr>
            <a:spLocks noGrp="1"/>
          </p:cNvSpPr>
          <p:nvPr>
            <p:ph type="title"/>
          </p:nvPr>
        </p:nvSpPr>
        <p:spPr/>
        <p:txBody>
          <a:bodyPr/>
          <a:lstStyle/>
          <a:p>
            <a:r>
              <a:rPr lang="ja-JP" altLang="en-US" dirty="0"/>
              <a:t>５</a:t>
            </a:r>
            <a:r>
              <a:rPr lang="ja-JP" altLang="en-US" dirty="0" smtClean="0"/>
              <a:t>．</a:t>
            </a:r>
            <a:r>
              <a:rPr lang="ja-JP" altLang="en-US" dirty="0"/>
              <a:t>仕様書の作成方法　</a:t>
            </a:r>
            <a:r>
              <a:rPr lang="ja-JP" altLang="en-US" sz="2400" dirty="0"/>
              <a:t>～仕様書の記載項目③～</a:t>
            </a:r>
            <a:endParaRPr kumimoji="1" lang="ja-JP" altLang="en-US" dirty="0"/>
          </a:p>
        </p:txBody>
      </p:sp>
      <p:sp>
        <p:nvSpPr>
          <p:cNvPr id="19" name="スライド番号プレースホルダ 18"/>
          <p:cNvSpPr>
            <a:spLocks noGrp="1"/>
          </p:cNvSpPr>
          <p:nvPr>
            <p:ph type="sldNum" sz="quarter" idx="12"/>
          </p:nvPr>
        </p:nvSpPr>
        <p:spPr/>
        <p:txBody>
          <a:bodyPr/>
          <a:lstStyle/>
          <a:p>
            <a:pPr>
              <a:defRPr/>
            </a:pPr>
            <a:fld id="{E2D66AD2-159A-4253-BF2C-5EE39F16C6A8}" type="slidenum">
              <a:rPr lang="ja-JP" altLang="en-US" smtClean="0"/>
              <a:pPr>
                <a:defRPr/>
              </a:pPr>
              <a:t>10</a:t>
            </a:fld>
            <a:endParaRPr lang="en-US" altLang="ja-JP"/>
          </a:p>
        </p:txBody>
      </p:sp>
      <p:sp>
        <p:nvSpPr>
          <p:cNvPr id="20" name="フッター プレースホルダ 19"/>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５</a:t>
            </a:r>
            <a:r>
              <a:rPr lang="ja-JP" altLang="en-US" dirty="0" smtClean="0"/>
              <a:t>．</a:t>
            </a:r>
            <a:r>
              <a:rPr lang="ja-JP" altLang="en-US" dirty="0"/>
              <a:t>仕様書の作成方法　</a:t>
            </a:r>
            <a:r>
              <a:rPr lang="ja-JP" altLang="en-US" sz="1800" dirty="0"/>
              <a:t>～参考：情報システムに係る政府調達の基本指針～</a:t>
            </a:r>
            <a:endParaRPr kumimoji="1" lang="ja-JP" altLang="en-US" sz="1800" dirty="0"/>
          </a:p>
        </p:txBody>
      </p:sp>
      <p:sp>
        <p:nvSpPr>
          <p:cNvPr id="7171" name="Rectangle 3"/>
          <p:cNvSpPr>
            <a:spLocks noGrp="1" noChangeArrowheads="1"/>
          </p:cNvSpPr>
          <p:nvPr>
            <p:ph idx="1"/>
          </p:nvPr>
        </p:nvSpPr>
        <p:spPr bwMode="auto">
          <a:xfrm>
            <a:off x="495300" y="1341439"/>
            <a:ext cx="9066212" cy="4391025"/>
          </a:xfrm>
          <a:noFill/>
          <a:ln>
            <a:miter lim="800000"/>
            <a:headEnd/>
            <a:tailEnd/>
          </a:ln>
        </p:spPr>
        <p:txBody>
          <a:bodyPr vert="horz" wrap="square" lIns="91440" tIns="45720" rIns="91440" bIns="45720" numCol="1" anchor="t" anchorCtr="0" compatLnSpc="1">
            <a:prstTxWarp prst="textNoShape">
              <a:avLst/>
            </a:prstTxWarp>
          </a:bodyPr>
          <a:lstStyle/>
          <a:p>
            <a:r>
              <a:rPr lang="ja-JP" altLang="en-US" dirty="0" smtClean="0">
                <a:latin typeface="HGPｺﾞｼｯｸM" pitchFamily="50" charset="-128"/>
                <a:ea typeface="HGPｺﾞｼｯｸM" pitchFamily="50" charset="-128"/>
              </a:rPr>
              <a:t>「情報システムに係る政府調達の基本指針」</a:t>
            </a:r>
            <a:r>
              <a:rPr lang="ja-JP" altLang="en-US" sz="2400" dirty="0" smtClean="0">
                <a:latin typeface="HGPｺﾞｼｯｸM" pitchFamily="50" charset="-128"/>
                <a:ea typeface="HGPｺﾞｼｯｸM" pitchFamily="50" charset="-128"/>
              </a:rPr>
              <a:t>（</a:t>
            </a:r>
            <a:r>
              <a:rPr lang="en-US" altLang="ja-JP" sz="2400" dirty="0" smtClean="0">
                <a:latin typeface="HGPｺﾞｼｯｸM" pitchFamily="50" charset="-128"/>
                <a:ea typeface="HGPｺﾞｼｯｸM" pitchFamily="50" charset="-128"/>
              </a:rPr>
              <a:t>H19.3</a:t>
            </a:r>
            <a:r>
              <a:rPr lang="ja-JP" altLang="en-US" sz="2400" dirty="0" smtClean="0">
                <a:latin typeface="HGPｺﾞｼｯｸM" pitchFamily="50" charset="-128"/>
                <a:ea typeface="HGPｺﾞｼｯｸM" pitchFamily="50" charset="-128"/>
              </a:rPr>
              <a:t>）</a:t>
            </a:r>
          </a:p>
          <a:p>
            <a:pPr lvl="1"/>
            <a:r>
              <a:rPr lang="ja-JP" altLang="en-US" sz="2400" dirty="0" smtClean="0">
                <a:latin typeface="HGPｺﾞｼｯｸM" pitchFamily="50" charset="-128"/>
                <a:ea typeface="HGPｺﾞｼｯｸM" pitchFamily="50" charset="-128"/>
              </a:rPr>
              <a:t>情報システムの調達手続きについて統一ルールを制定</a:t>
            </a:r>
            <a:endParaRPr lang="en-US" altLang="ja-JP" sz="2400" dirty="0" smtClean="0">
              <a:latin typeface="HGPｺﾞｼｯｸM" pitchFamily="50" charset="-128"/>
              <a:ea typeface="HGPｺﾞｼｯｸM" pitchFamily="50" charset="-128"/>
            </a:endParaRPr>
          </a:p>
          <a:p>
            <a:pPr lvl="2"/>
            <a:r>
              <a:rPr lang="ja-JP" altLang="en-US" sz="1800" dirty="0" smtClean="0">
                <a:latin typeface="HGPｺﾞｼｯｸM" pitchFamily="50" charset="-128"/>
                <a:ea typeface="HGPｺﾞｼｯｸM" pitchFamily="50" charset="-128"/>
              </a:rPr>
              <a:t>総合評価落札方式をはじめとする評価方式の見直し</a:t>
            </a:r>
            <a:endParaRPr lang="en-US" altLang="ja-JP" sz="1800" dirty="0" smtClean="0">
              <a:latin typeface="HGPｺﾞｼｯｸM" pitchFamily="50" charset="-128"/>
              <a:ea typeface="HGPｺﾞｼｯｸM" pitchFamily="50" charset="-128"/>
            </a:endParaRPr>
          </a:p>
          <a:p>
            <a:pPr lvl="2"/>
            <a:r>
              <a:rPr lang="ja-JP" altLang="en-US" sz="1800" dirty="0" smtClean="0">
                <a:latin typeface="HGPｺﾞｼｯｸM" pitchFamily="50" charset="-128"/>
                <a:ea typeface="HGPｺﾞｼｯｸM" pitchFamily="50" charset="-128"/>
              </a:rPr>
              <a:t>競争入札参加資格審査制度をはじめとする入札参加制度の見直し</a:t>
            </a:r>
            <a:endParaRPr lang="en-US" altLang="ja-JP" sz="1800" dirty="0" smtClean="0">
              <a:latin typeface="HGPｺﾞｼｯｸM" pitchFamily="50" charset="-128"/>
              <a:ea typeface="HGPｺﾞｼｯｸM" pitchFamily="50" charset="-128"/>
            </a:endParaRPr>
          </a:p>
          <a:p>
            <a:pPr lvl="2"/>
            <a:r>
              <a:rPr lang="ja-JP" altLang="en-US" sz="1800" dirty="0" smtClean="0">
                <a:latin typeface="HGPｺﾞｼｯｸM" pitchFamily="50" charset="-128"/>
                <a:ea typeface="HGPｺﾞｼｯｸM" pitchFamily="50" charset="-128"/>
              </a:rPr>
              <a:t>調達管理の適正化</a:t>
            </a:r>
            <a:endParaRPr lang="en-US" altLang="ja-JP" sz="1800" dirty="0" smtClean="0">
              <a:latin typeface="HGPｺﾞｼｯｸM" pitchFamily="50" charset="-128"/>
              <a:ea typeface="HGPｺﾞｼｯｸM" pitchFamily="50" charset="-128"/>
            </a:endParaRPr>
          </a:p>
          <a:p>
            <a:pPr lvl="1"/>
            <a:r>
              <a:rPr lang="ja-JP" altLang="en-US" sz="2400" dirty="0" smtClean="0">
                <a:latin typeface="HGPｺﾞｼｯｸM" pitchFamily="50" charset="-128"/>
                <a:ea typeface="HGPｺﾞｼｯｸM" pitchFamily="50" charset="-128"/>
              </a:rPr>
              <a:t>キーワードは、「透明性」「公平性」</a:t>
            </a:r>
            <a:endParaRPr lang="en-US" altLang="ja-JP" sz="2400" dirty="0" smtClean="0">
              <a:latin typeface="HGPｺﾞｼｯｸM" pitchFamily="50" charset="-128"/>
              <a:ea typeface="HGPｺﾞｼｯｸM" pitchFamily="50" charset="-128"/>
            </a:endParaRPr>
          </a:p>
          <a:p>
            <a:pPr lvl="1"/>
            <a:r>
              <a:rPr lang="ja-JP" altLang="en-US" sz="2400" dirty="0" smtClean="0">
                <a:latin typeface="HGPｺﾞｼｯｸM" pitchFamily="50" charset="-128"/>
                <a:ea typeface="HGPｺﾞｼｯｸM" pitchFamily="50" charset="-128"/>
              </a:rPr>
              <a:t>特に調達仕様書については・・・</a:t>
            </a:r>
            <a:r>
              <a:rPr lang="en-US" altLang="ja-JP" dirty="0" smtClean="0">
                <a:latin typeface="HGPｺﾞｼｯｸM" pitchFamily="50" charset="-128"/>
                <a:ea typeface="HGPｺﾞｼｯｸM" pitchFamily="50" charset="-128"/>
              </a:rPr>
              <a:t/>
            </a:r>
            <a:br>
              <a:rPr lang="en-US" altLang="ja-JP" dirty="0" smtClean="0">
                <a:latin typeface="HGPｺﾞｼｯｸM" pitchFamily="50" charset="-128"/>
                <a:ea typeface="HGPｺﾞｼｯｸM" pitchFamily="50" charset="-128"/>
              </a:rPr>
            </a:br>
            <a:r>
              <a:rPr lang="ja-JP" altLang="en-US" sz="1800" dirty="0" smtClean="0">
                <a:latin typeface="HGPｺﾞｼｯｸM" pitchFamily="50" charset="-128"/>
                <a:ea typeface="HGPｺﾞｼｯｸM" pitchFamily="50" charset="-128"/>
              </a:rPr>
              <a:t>①二重三重のチェック（府省ＰＭＯ⇒ＣＩＯ補佐官、行政管理局）</a:t>
            </a:r>
            <a:r>
              <a:rPr lang="en-US" altLang="ja-JP" sz="1800" dirty="0" smtClean="0">
                <a:latin typeface="HGPｺﾞｼｯｸM" pitchFamily="50" charset="-128"/>
                <a:ea typeface="HGPｺﾞｼｯｸM" pitchFamily="50" charset="-128"/>
              </a:rPr>
              <a:t/>
            </a:r>
            <a:br>
              <a:rPr lang="en-US" altLang="ja-JP" sz="1800" dirty="0" smtClean="0">
                <a:latin typeface="HGPｺﾞｼｯｸM" pitchFamily="50" charset="-128"/>
                <a:ea typeface="HGPｺﾞｼｯｸM" pitchFamily="50" charset="-128"/>
              </a:rPr>
            </a:br>
            <a:r>
              <a:rPr lang="ja-JP" altLang="en-US" sz="1800" dirty="0" smtClean="0">
                <a:latin typeface="HGPｺﾞｼｯｸM" pitchFamily="50" charset="-128"/>
                <a:ea typeface="HGPｺﾞｼｯｸM" pitchFamily="50" charset="-128"/>
              </a:rPr>
              <a:t>②金額によって分離調達の原則化</a:t>
            </a:r>
            <a:r>
              <a:rPr lang="en-US" altLang="ja-JP" sz="1800" dirty="0" smtClean="0">
                <a:latin typeface="HGPｺﾞｼｯｸM" pitchFamily="50" charset="-128"/>
                <a:ea typeface="HGPｺﾞｼｯｸM" pitchFamily="50" charset="-128"/>
              </a:rPr>
              <a:t/>
            </a:r>
            <a:br>
              <a:rPr lang="en-US" altLang="ja-JP" sz="1800" dirty="0" smtClean="0">
                <a:latin typeface="HGPｺﾞｼｯｸM" pitchFamily="50" charset="-128"/>
                <a:ea typeface="HGPｺﾞｼｯｸM" pitchFamily="50" charset="-128"/>
              </a:rPr>
            </a:br>
            <a:r>
              <a:rPr lang="ja-JP" altLang="en-US" sz="1800" dirty="0" smtClean="0">
                <a:latin typeface="HGPｺﾞｼｯｸM" pitchFamily="50" charset="-128"/>
                <a:ea typeface="HGPｺﾞｼｯｸM" pitchFamily="50" charset="-128"/>
              </a:rPr>
              <a:t>③調達計画書を作成し調達スケジュールを公表</a:t>
            </a:r>
            <a:r>
              <a:rPr lang="en-US" altLang="ja-JP" sz="1800" dirty="0" smtClean="0">
                <a:latin typeface="HGPｺﾞｼｯｸM" pitchFamily="50" charset="-128"/>
                <a:ea typeface="HGPｺﾞｼｯｸM" pitchFamily="50" charset="-128"/>
              </a:rPr>
              <a:t/>
            </a:r>
            <a:br>
              <a:rPr lang="en-US" altLang="ja-JP" sz="1800" dirty="0" smtClean="0">
                <a:latin typeface="HGPｺﾞｼｯｸM" pitchFamily="50" charset="-128"/>
                <a:ea typeface="HGPｺﾞｼｯｸM" pitchFamily="50" charset="-128"/>
              </a:rPr>
            </a:br>
            <a:r>
              <a:rPr lang="ja-JP" altLang="en-US" sz="1800" dirty="0" smtClean="0">
                <a:latin typeface="HGPｺﾞｼｯｸM" pitchFamily="50" charset="-128"/>
                <a:ea typeface="HGPｺﾞｼｯｸM" pitchFamily="50" charset="-128"/>
              </a:rPr>
              <a:t>④記載項目についても規定</a:t>
            </a:r>
          </a:p>
          <a:p>
            <a:endParaRPr lang="ja-JP" altLang="en-US" dirty="0" smtClean="0">
              <a:latin typeface="HGPｺﾞｼｯｸM" pitchFamily="50" charset="-128"/>
              <a:ea typeface="HGPｺﾞｼｯｸM" pitchFamily="50" charset="-128"/>
            </a:endParaRPr>
          </a:p>
        </p:txBody>
      </p:sp>
      <p:sp>
        <p:nvSpPr>
          <p:cNvPr id="4" name="右矢印 3"/>
          <p:cNvSpPr/>
          <p:nvPr/>
        </p:nvSpPr>
        <p:spPr bwMode="auto">
          <a:xfrm>
            <a:off x="1497015" y="5516567"/>
            <a:ext cx="503237" cy="504825"/>
          </a:xfrm>
          <a:prstGeom prst="rightArrow">
            <a:avLst>
              <a:gd name="adj1" fmla="val 50000"/>
              <a:gd name="adj2" fmla="val 62511"/>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5" name="角丸四角形 4"/>
          <p:cNvSpPr/>
          <p:nvPr/>
        </p:nvSpPr>
        <p:spPr bwMode="auto">
          <a:xfrm>
            <a:off x="2144715" y="5373688"/>
            <a:ext cx="7416800" cy="792162"/>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defRPr/>
            </a:pPr>
            <a:r>
              <a:rPr lang="ja-JP" altLang="en-US" sz="2000" dirty="0">
                <a:solidFill>
                  <a:schemeClr val="tx1"/>
                </a:solidFill>
                <a:latin typeface="HGPｺﾞｼｯｸM" pitchFamily="50" charset="-128"/>
                <a:ea typeface="HGPｺﾞｼｯｸM" pitchFamily="50" charset="-128"/>
              </a:rPr>
              <a:t>自治体は対象外だが、政府調達に関わる関係者（事業者）では主流の考え方となっており、十分に参考にすべき</a:t>
            </a:r>
          </a:p>
        </p:txBody>
      </p:sp>
      <p:sp>
        <p:nvSpPr>
          <p:cNvPr id="6" name="スライド番号プレースホルダ 5"/>
          <p:cNvSpPr>
            <a:spLocks noGrp="1"/>
          </p:cNvSpPr>
          <p:nvPr>
            <p:ph type="sldNum" sz="quarter" idx="12"/>
          </p:nvPr>
        </p:nvSpPr>
        <p:spPr/>
        <p:txBody>
          <a:bodyPr/>
          <a:lstStyle/>
          <a:p>
            <a:pPr>
              <a:defRPr/>
            </a:pPr>
            <a:fld id="{E2D66AD2-159A-4253-BF2C-5EE39F16C6A8}" type="slidenum">
              <a:rPr lang="ja-JP" altLang="en-US" smtClean="0"/>
              <a:pPr>
                <a:defRPr/>
              </a:pPr>
              <a:t>11</a:t>
            </a:fld>
            <a:endParaRPr lang="en-US" altLang="ja-JP"/>
          </a:p>
        </p:txBody>
      </p:sp>
      <p:sp>
        <p:nvSpPr>
          <p:cNvPr id="7" name="フッター プレースホルダ 6"/>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59604" y="2564904"/>
            <a:ext cx="5605566" cy="339052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3" name="正方形/長方形 62"/>
          <p:cNvSpPr/>
          <p:nvPr/>
        </p:nvSpPr>
        <p:spPr bwMode="auto">
          <a:xfrm>
            <a:off x="7041234" y="3861052"/>
            <a:ext cx="2476579" cy="2304255"/>
          </a:xfrm>
          <a:prstGeom prst="rect">
            <a:avLst/>
          </a:prstGeom>
          <a:solidFill>
            <a:schemeClr val="bg1">
              <a:lumMod val="85000"/>
            </a:schemeClr>
          </a:soli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3" name="タイトル 2"/>
          <p:cNvSpPr>
            <a:spLocks noGrp="1"/>
          </p:cNvSpPr>
          <p:nvPr>
            <p:ph type="title"/>
          </p:nvPr>
        </p:nvSpPr>
        <p:spPr/>
        <p:txBody>
          <a:bodyPr/>
          <a:lstStyle/>
          <a:p>
            <a:r>
              <a:rPr lang="ja-JP" altLang="en-US" dirty="0"/>
              <a:t>５</a:t>
            </a:r>
            <a:r>
              <a:rPr lang="ja-JP" altLang="en-US" dirty="0" smtClean="0"/>
              <a:t>．</a:t>
            </a:r>
            <a:r>
              <a:rPr lang="ja-JP" altLang="en-US" dirty="0"/>
              <a:t>仕様書の作成方法　</a:t>
            </a:r>
            <a:r>
              <a:rPr lang="ja-JP" altLang="en-US" sz="2400" dirty="0"/>
              <a:t>～要件定義～</a:t>
            </a:r>
            <a:endParaRPr kumimoji="1" lang="ja-JP" altLang="en-US" sz="2400" dirty="0"/>
          </a:p>
        </p:txBody>
      </p:sp>
      <p:sp>
        <p:nvSpPr>
          <p:cNvPr id="6147" name="Rectangle 3"/>
          <p:cNvSpPr>
            <a:spLocks noGrp="1" noChangeArrowheads="1"/>
          </p:cNvSpPr>
          <p:nvPr>
            <p:ph idx="1"/>
          </p:nvPr>
        </p:nvSpPr>
        <p:spPr bwMode="auto">
          <a:xfrm>
            <a:off x="495300" y="1341439"/>
            <a:ext cx="8915400" cy="575394"/>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ea typeface="HGPｺﾞｼｯｸM" pitchFamily="50" charset="-128"/>
              </a:rPr>
              <a:t>機能要件の定義はＥＡドキュメントをベースに行う　⇒漏れを防ぐ</a:t>
            </a:r>
            <a:endParaRPr lang="en-US" altLang="ja-JP" sz="2400" dirty="0" smtClean="0">
              <a:latin typeface="HGPｺﾞｼｯｸM" pitchFamily="50" charset="-128"/>
              <a:ea typeface="HGPｺﾞｼｯｸM" pitchFamily="50" charset="-128"/>
            </a:endParaRPr>
          </a:p>
        </p:txBody>
      </p:sp>
      <p:sp>
        <p:nvSpPr>
          <p:cNvPr id="19" name="角丸四角形 18"/>
          <p:cNvSpPr/>
          <p:nvPr/>
        </p:nvSpPr>
        <p:spPr bwMode="auto">
          <a:xfrm>
            <a:off x="4664970" y="2492896"/>
            <a:ext cx="1739805" cy="3672408"/>
          </a:xfrm>
          <a:prstGeom prst="roundRect">
            <a:avLst/>
          </a:prstGeom>
          <a:noFill/>
          <a:ln w="57150">
            <a:solidFill>
              <a:srgbClr val="00B0F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0" name="ホームベース 19"/>
          <p:cNvSpPr/>
          <p:nvPr/>
        </p:nvSpPr>
        <p:spPr bwMode="auto">
          <a:xfrm rot="5400000">
            <a:off x="5385048" y="1700808"/>
            <a:ext cx="504056" cy="1224136"/>
          </a:xfrm>
          <a:prstGeom prst="homePlate">
            <a:avLst>
              <a:gd name="adj" fmla="val 32550"/>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10800000" scaled="1"/>
            <a:tileRect/>
          </a:gradFill>
          <a:ln w="9525" cap="flat" cmpd="sng" algn="ctr">
            <a:solidFill>
              <a:srgbClr val="00B0F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1" name="テキスト ボックス 20"/>
          <p:cNvSpPr txBox="1"/>
          <p:nvPr/>
        </p:nvSpPr>
        <p:spPr>
          <a:xfrm>
            <a:off x="5040231" y="2041684"/>
            <a:ext cx="1200970" cy="523220"/>
          </a:xfrm>
          <a:prstGeom prst="rect">
            <a:avLst/>
          </a:prstGeom>
          <a:noFill/>
        </p:spPr>
        <p:txBody>
          <a:bodyPr wrap="none" rtlCol="0">
            <a:spAutoFit/>
          </a:bodyPr>
          <a:lstStyle/>
          <a:p>
            <a:pPr algn="ctr"/>
            <a:r>
              <a:rPr kumimoji="1" lang="ja-JP" altLang="en-US" sz="1400" dirty="0" smtClean="0">
                <a:latin typeface="HGPｺﾞｼｯｸM" pitchFamily="50" charset="-128"/>
                <a:ea typeface="HGPｺﾞｼｯｸM" pitchFamily="50" charset="-128"/>
              </a:rPr>
              <a:t>対象システム</a:t>
            </a:r>
            <a:r>
              <a:rPr kumimoji="1" lang="en-US" altLang="ja-JP" sz="1400" dirty="0" smtClean="0">
                <a:latin typeface="HGPｺﾞｼｯｸM" pitchFamily="50" charset="-128"/>
                <a:ea typeface="HGPｺﾞｼｯｸM" pitchFamily="50" charset="-128"/>
              </a:rPr>
              <a:t/>
            </a:r>
            <a:br>
              <a:rPr kumimoji="1" lang="en-US" altLang="ja-JP" sz="1400" dirty="0" smtClean="0">
                <a:latin typeface="HGPｺﾞｼｯｸM" pitchFamily="50" charset="-128"/>
                <a:ea typeface="HGPｺﾞｼｯｸM" pitchFamily="50" charset="-128"/>
              </a:rPr>
            </a:br>
            <a:r>
              <a:rPr kumimoji="1" lang="ja-JP" altLang="en-US" sz="1400" dirty="0" smtClean="0">
                <a:latin typeface="HGPｺﾞｼｯｸM" pitchFamily="50" charset="-128"/>
                <a:ea typeface="HGPｺﾞｼｯｸM" pitchFamily="50" charset="-128"/>
              </a:rPr>
              <a:t>の欄</a:t>
            </a:r>
            <a:endParaRPr kumimoji="1" lang="ja-JP" altLang="en-US" sz="1400" dirty="0">
              <a:latin typeface="HGPｺﾞｼｯｸM" pitchFamily="50" charset="-128"/>
              <a:ea typeface="HGPｺﾞｼｯｸM" pitchFamily="50" charset="-128"/>
            </a:endParaRPr>
          </a:p>
        </p:txBody>
      </p:sp>
      <p:sp>
        <p:nvSpPr>
          <p:cNvPr id="24" name="円/楕円 23"/>
          <p:cNvSpPr/>
          <p:nvPr/>
        </p:nvSpPr>
        <p:spPr bwMode="auto">
          <a:xfrm>
            <a:off x="4448943" y="4365104"/>
            <a:ext cx="432049" cy="360040"/>
          </a:xfrm>
          <a:prstGeom prst="ellipse">
            <a:avLst/>
          </a:prstGeom>
          <a:noFill/>
          <a:ln w="28575"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5" name="円/楕円 24"/>
          <p:cNvSpPr/>
          <p:nvPr/>
        </p:nvSpPr>
        <p:spPr bwMode="auto">
          <a:xfrm>
            <a:off x="4448943" y="4725144"/>
            <a:ext cx="432049" cy="360040"/>
          </a:xfrm>
          <a:prstGeom prst="ellipse">
            <a:avLst/>
          </a:prstGeom>
          <a:noFill/>
          <a:ln w="28575"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6" name="円/楕円 25"/>
          <p:cNvSpPr/>
          <p:nvPr/>
        </p:nvSpPr>
        <p:spPr bwMode="auto">
          <a:xfrm>
            <a:off x="4448943" y="5301208"/>
            <a:ext cx="432049" cy="360040"/>
          </a:xfrm>
          <a:prstGeom prst="ellipse">
            <a:avLst/>
          </a:prstGeom>
          <a:noFill/>
          <a:ln w="28575"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7" name="テキスト ボックス 26"/>
          <p:cNvSpPr txBox="1"/>
          <p:nvPr/>
        </p:nvSpPr>
        <p:spPr>
          <a:xfrm>
            <a:off x="6404779" y="2465297"/>
            <a:ext cx="492443" cy="3700011"/>
          </a:xfrm>
          <a:prstGeom prst="rect">
            <a:avLst/>
          </a:prstGeom>
        </p:spPr>
        <p:style>
          <a:lnRef idx="1">
            <a:schemeClr val="accent2"/>
          </a:lnRef>
          <a:fillRef idx="2">
            <a:schemeClr val="accent2"/>
          </a:fillRef>
          <a:effectRef idx="1">
            <a:schemeClr val="accent2"/>
          </a:effectRef>
          <a:fontRef idx="minor">
            <a:schemeClr val="dk1"/>
          </a:fontRef>
        </p:style>
        <p:txBody>
          <a:bodyPr vert="eaVert" wrap="square" rtlCol="0">
            <a:spAutoFit/>
          </a:bodyPr>
          <a:lstStyle/>
          <a:p>
            <a:pPr algn="ctr"/>
            <a:r>
              <a:rPr kumimoji="1" lang="ja-JP" altLang="en-US" sz="2000" dirty="0" smtClean="0">
                <a:latin typeface="HGPｺﾞｼｯｸM" pitchFamily="50" charset="-128"/>
                <a:ea typeface="HGPｺﾞｼｯｸM" pitchFamily="50" charset="-128"/>
              </a:rPr>
              <a:t>システムに求める要望を記載</a:t>
            </a:r>
            <a:endParaRPr kumimoji="1" lang="ja-JP" altLang="en-US" sz="2000" dirty="0">
              <a:latin typeface="HGPｺﾞｼｯｸM" pitchFamily="50" charset="-128"/>
              <a:ea typeface="HGPｺﾞｼｯｸM" pitchFamily="50" charset="-128"/>
            </a:endParaRPr>
          </a:p>
        </p:txBody>
      </p:sp>
      <p:cxnSp>
        <p:nvCxnSpPr>
          <p:cNvPr id="36" name="直線矢印コネクタ 35"/>
          <p:cNvCxnSpPr/>
          <p:nvPr/>
        </p:nvCxnSpPr>
        <p:spPr bwMode="auto">
          <a:xfrm>
            <a:off x="4880995" y="4559862"/>
            <a:ext cx="1523781" cy="0"/>
          </a:xfrm>
          <a:prstGeom prst="straightConnector1">
            <a:avLst/>
          </a:prstGeom>
          <a:solidFill>
            <a:schemeClr val="accent1"/>
          </a:solidFill>
          <a:ln w="9525" cap="flat" cmpd="sng" algn="ctr">
            <a:solidFill>
              <a:srgbClr val="FF0000"/>
            </a:solidFill>
            <a:prstDash val="solid"/>
            <a:round/>
            <a:headEnd type="none" w="med" len="med"/>
            <a:tailEnd type="arrow"/>
          </a:ln>
          <a:effectLst>
            <a:prstShdw prst="shdw17" dist="17961" dir="2700000">
              <a:schemeClr val="bg2"/>
            </a:prstShdw>
          </a:effectLst>
        </p:spPr>
      </p:cxnSp>
      <p:cxnSp>
        <p:nvCxnSpPr>
          <p:cNvPr id="37" name="直線矢印コネクタ 36"/>
          <p:cNvCxnSpPr/>
          <p:nvPr/>
        </p:nvCxnSpPr>
        <p:spPr bwMode="auto">
          <a:xfrm>
            <a:off x="4880995" y="4901059"/>
            <a:ext cx="1523781" cy="0"/>
          </a:xfrm>
          <a:prstGeom prst="straightConnector1">
            <a:avLst/>
          </a:prstGeom>
          <a:solidFill>
            <a:schemeClr val="accent1"/>
          </a:solidFill>
          <a:ln w="9525" cap="flat" cmpd="sng" algn="ctr">
            <a:solidFill>
              <a:srgbClr val="FF0000"/>
            </a:solidFill>
            <a:prstDash val="solid"/>
            <a:round/>
            <a:headEnd type="none" w="med" len="med"/>
            <a:tailEnd type="arrow"/>
          </a:ln>
          <a:effectLst>
            <a:prstShdw prst="shdw17" dist="17961" dir="2700000">
              <a:schemeClr val="bg2"/>
            </a:prstShdw>
          </a:effectLst>
        </p:spPr>
      </p:cxnSp>
      <p:cxnSp>
        <p:nvCxnSpPr>
          <p:cNvPr id="38" name="直線矢印コネクタ 37"/>
          <p:cNvCxnSpPr/>
          <p:nvPr/>
        </p:nvCxnSpPr>
        <p:spPr bwMode="auto">
          <a:xfrm>
            <a:off x="4880995" y="5495966"/>
            <a:ext cx="1523781" cy="0"/>
          </a:xfrm>
          <a:prstGeom prst="straightConnector1">
            <a:avLst/>
          </a:prstGeom>
          <a:solidFill>
            <a:schemeClr val="accent1"/>
          </a:solidFill>
          <a:ln w="9525" cap="flat" cmpd="sng" algn="ctr">
            <a:solidFill>
              <a:srgbClr val="FF0000"/>
            </a:solidFill>
            <a:prstDash val="solid"/>
            <a:round/>
            <a:headEnd type="none" w="med" len="med"/>
            <a:tailEnd type="arrow"/>
          </a:ln>
          <a:effectLst>
            <a:prstShdw prst="shdw17" dist="17961" dir="2700000">
              <a:schemeClr val="bg2"/>
            </a:prstShdw>
          </a:effectLst>
        </p:spPr>
      </p:cxnSp>
      <p:sp>
        <p:nvSpPr>
          <p:cNvPr id="41" name="右矢印 40"/>
          <p:cNvSpPr/>
          <p:nvPr/>
        </p:nvSpPr>
        <p:spPr bwMode="auto">
          <a:xfrm>
            <a:off x="6969224" y="4437112"/>
            <a:ext cx="288032" cy="216024"/>
          </a:xfrm>
          <a:prstGeom prs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53" name="右矢印 52"/>
          <p:cNvSpPr/>
          <p:nvPr/>
        </p:nvSpPr>
        <p:spPr bwMode="auto">
          <a:xfrm>
            <a:off x="6969224" y="4797152"/>
            <a:ext cx="288032" cy="216024"/>
          </a:xfrm>
          <a:prstGeom prs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57" name="右矢印 56"/>
          <p:cNvSpPr/>
          <p:nvPr/>
        </p:nvSpPr>
        <p:spPr bwMode="auto">
          <a:xfrm>
            <a:off x="6969224" y="5382508"/>
            <a:ext cx="288032" cy="216024"/>
          </a:xfrm>
          <a:prstGeom prs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60" name="テキスト ボックス 59"/>
          <p:cNvSpPr txBox="1"/>
          <p:nvPr/>
        </p:nvSpPr>
        <p:spPr>
          <a:xfrm>
            <a:off x="7257258" y="4355812"/>
            <a:ext cx="2260555" cy="369332"/>
          </a:xfrm>
          <a:prstGeom prst="rect">
            <a:avLst/>
          </a:prstGeom>
          <a:noFill/>
        </p:spPr>
        <p:txBody>
          <a:bodyPr wrap="none" rtlCol="0">
            <a:spAutoFit/>
          </a:bodyPr>
          <a:lstStyle/>
          <a:p>
            <a:r>
              <a:rPr kumimoji="1" lang="ja-JP" altLang="en-US" dirty="0" smtClean="0">
                <a:latin typeface="HGPｺﾞｼｯｸM" pitchFamily="50" charset="-128"/>
                <a:ea typeface="HGPｺﾞｼｯｸM" pitchFamily="50" charset="-128"/>
              </a:rPr>
              <a:t>○○に対応すること。</a:t>
            </a:r>
            <a:endParaRPr kumimoji="1" lang="ja-JP" altLang="en-US" dirty="0">
              <a:latin typeface="HGPｺﾞｼｯｸM" pitchFamily="50" charset="-128"/>
              <a:ea typeface="HGPｺﾞｼｯｸM" pitchFamily="50" charset="-128"/>
            </a:endParaRPr>
          </a:p>
        </p:txBody>
      </p:sp>
      <p:sp>
        <p:nvSpPr>
          <p:cNvPr id="61" name="テキスト ボックス 60"/>
          <p:cNvSpPr txBox="1"/>
          <p:nvPr/>
        </p:nvSpPr>
        <p:spPr>
          <a:xfrm>
            <a:off x="7257256" y="4715852"/>
            <a:ext cx="1715534" cy="369332"/>
          </a:xfrm>
          <a:prstGeom prst="rect">
            <a:avLst/>
          </a:prstGeom>
          <a:noFill/>
        </p:spPr>
        <p:txBody>
          <a:bodyPr wrap="none" rtlCol="0">
            <a:spAutoFit/>
          </a:bodyPr>
          <a:lstStyle/>
          <a:p>
            <a:r>
              <a:rPr kumimoji="1" lang="ja-JP" altLang="en-US" dirty="0" smtClean="0">
                <a:latin typeface="HGPｺﾞｼｯｸM" pitchFamily="50" charset="-128"/>
                <a:ea typeface="HGPｺﾞｼｯｸM" pitchFamily="50" charset="-128"/>
              </a:rPr>
              <a:t>○○であること。</a:t>
            </a:r>
            <a:endParaRPr kumimoji="1" lang="ja-JP" altLang="en-US" dirty="0">
              <a:latin typeface="HGPｺﾞｼｯｸM" pitchFamily="50" charset="-128"/>
              <a:ea typeface="HGPｺﾞｼｯｸM" pitchFamily="50" charset="-128"/>
            </a:endParaRPr>
          </a:p>
        </p:txBody>
      </p:sp>
      <p:sp>
        <p:nvSpPr>
          <p:cNvPr id="62" name="テキスト ボックス 61"/>
          <p:cNvSpPr txBox="1"/>
          <p:nvPr/>
        </p:nvSpPr>
        <p:spPr>
          <a:xfrm>
            <a:off x="7257258" y="5301208"/>
            <a:ext cx="1369286" cy="369332"/>
          </a:xfrm>
          <a:prstGeom prst="rect">
            <a:avLst/>
          </a:prstGeom>
          <a:noFill/>
        </p:spPr>
        <p:txBody>
          <a:bodyPr wrap="none" rtlCol="0">
            <a:spAutoFit/>
          </a:bodyPr>
          <a:lstStyle/>
          <a:p>
            <a:r>
              <a:rPr kumimoji="1" lang="ja-JP" altLang="en-US" dirty="0" smtClean="0">
                <a:latin typeface="HGPｺﾞｼｯｸM" pitchFamily="50" charset="-128"/>
                <a:ea typeface="HGPｺﾞｼｯｸM" pitchFamily="50" charset="-128"/>
              </a:rPr>
              <a:t>○○なこと。</a:t>
            </a:r>
            <a:endParaRPr kumimoji="1" lang="ja-JP" altLang="en-US" dirty="0">
              <a:latin typeface="HGPｺﾞｼｯｸM" pitchFamily="50" charset="-128"/>
              <a:ea typeface="HGPｺﾞｼｯｸM" pitchFamily="50" charset="-128"/>
            </a:endParaRPr>
          </a:p>
        </p:txBody>
      </p:sp>
      <p:sp>
        <p:nvSpPr>
          <p:cNvPr id="30" name="ホームベース 29"/>
          <p:cNvSpPr/>
          <p:nvPr/>
        </p:nvSpPr>
        <p:spPr bwMode="auto">
          <a:xfrm rot="5400000">
            <a:off x="3584848" y="1412778"/>
            <a:ext cx="504056" cy="1800200"/>
          </a:xfrm>
          <a:prstGeom prst="homePlate">
            <a:avLst>
              <a:gd name="adj" fmla="val 32550"/>
            </a:avLst>
          </a:prstGeom>
          <a:ln>
            <a:solidFill>
              <a:schemeClr val="tx1">
                <a:lumMod val="50000"/>
                <a:lumOff val="50000"/>
              </a:schemeClr>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31" name="テキスト ボックス 30"/>
          <p:cNvSpPr txBox="1"/>
          <p:nvPr/>
        </p:nvSpPr>
        <p:spPr>
          <a:xfrm>
            <a:off x="2936776" y="2086366"/>
            <a:ext cx="1800200" cy="307777"/>
          </a:xfrm>
          <a:prstGeom prst="rect">
            <a:avLst/>
          </a:prstGeom>
          <a:noFill/>
        </p:spPr>
        <p:txBody>
          <a:bodyPr wrap="square" rtlCol="0">
            <a:spAutoFit/>
          </a:bodyPr>
          <a:lstStyle/>
          <a:p>
            <a:pPr algn="ctr"/>
            <a:r>
              <a:rPr kumimoji="1" lang="ja-JP" altLang="en-US" sz="1400" dirty="0" smtClean="0">
                <a:latin typeface="HGPｺﾞｼｯｸM" pitchFamily="50" charset="-128"/>
                <a:ea typeface="HGPｺﾞｼｯｸM" pitchFamily="50" charset="-128"/>
              </a:rPr>
              <a:t>対象業務のＷＦＡ</a:t>
            </a:r>
            <a:endParaRPr kumimoji="1" lang="ja-JP" altLang="en-US" sz="1400" dirty="0">
              <a:latin typeface="HGPｺﾞｼｯｸM" pitchFamily="50" charset="-128"/>
              <a:ea typeface="HGPｺﾞｼｯｸM" pitchFamily="50" charset="-128"/>
            </a:endParaRPr>
          </a:p>
        </p:txBody>
      </p:sp>
      <p:sp>
        <p:nvSpPr>
          <p:cNvPr id="32" name="テキスト ボックス 31"/>
          <p:cNvSpPr txBox="1"/>
          <p:nvPr/>
        </p:nvSpPr>
        <p:spPr>
          <a:xfrm>
            <a:off x="776537" y="1844824"/>
            <a:ext cx="1800200"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kumimoji="1" lang="ja-JP" altLang="en-US" sz="2000" dirty="0" smtClean="0">
                <a:solidFill>
                  <a:srgbClr val="000066"/>
                </a:solidFill>
                <a:latin typeface="HGPｺﾞｼｯｸM" pitchFamily="50" charset="-128"/>
                <a:ea typeface="HGPｺﾞｼｯｸM" pitchFamily="50" charset="-128"/>
              </a:rPr>
              <a:t>要件定義の例</a:t>
            </a:r>
            <a:endParaRPr kumimoji="1" lang="ja-JP" altLang="en-US" sz="2000" dirty="0">
              <a:solidFill>
                <a:srgbClr val="000066"/>
              </a:solidFill>
              <a:latin typeface="HGPｺﾞｼｯｸM" pitchFamily="50" charset="-128"/>
              <a:ea typeface="HGPｺﾞｼｯｸM" pitchFamily="50" charset="-128"/>
            </a:endParaRPr>
          </a:p>
        </p:txBody>
      </p:sp>
      <p:sp>
        <p:nvSpPr>
          <p:cNvPr id="2" name="テキスト ボックス 1"/>
          <p:cNvSpPr txBox="1"/>
          <p:nvPr/>
        </p:nvSpPr>
        <p:spPr>
          <a:xfrm>
            <a:off x="7113242" y="3276276"/>
            <a:ext cx="2592288" cy="584775"/>
          </a:xfrm>
          <a:prstGeom prst="rect">
            <a:avLst/>
          </a:prstGeom>
          <a:noFill/>
        </p:spPr>
        <p:txBody>
          <a:bodyPr wrap="square" rtlCol="0">
            <a:spAutoFit/>
          </a:bodyPr>
          <a:lstStyle/>
          <a:p>
            <a:r>
              <a:rPr kumimoji="1" lang="ja-JP" altLang="en-US" sz="1600" dirty="0" smtClean="0">
                <a:solidFill>
                  <a:srgbClr val="FF0000"/>
                </a:solidFill>
                <a:latin typeface="HGPｺﾞｼｯｸM" pitchFamily="50" charset="-128"/>
                <a:ea typeface="HGPｺﾞｼｯｸM" pitchFamily="50" charset="-128"/>
              </a:rPr>
              <a:t>抽象的な表現は極力避け、できるだけ具体的に記載</a:t>
            </a:r>
            <a:endParaRPr kumimoji="1" lang="ja-JP" altLang="en-US" sz="1600" dirty="0">
              <a:solidFill>
                <a:srgbClr val="FF0000"/>
              </a:solidFill>
              <a:latin typeface="HGPｺﾞｼｯｸM" pitchFamily="50" charset="-128"/>
              <a:ea typeface="HGPｺﾞｼｯｸM" pitchFamily="50" charset="-128"/>
            </a:endParaRPr>
          </a:p>
        </p:txBody>
      </p:sp>
      <p:sp>
        <p:nvSpPr>
          <p:cNvPr id="28" name="スライド番号プレースホルダ 27"/>
          <p:cNvSpPr>
            <a:spLocks noGrp="1"/>
          </p:cNvSpPr>
          <p:nvPr>
            <p:ph type="sldNum" sz="quarter" idx="12"/>
          </p:nvPr>
        </p:nvSpPr>
        <p:spPr/>
        <p:txBody>
          <a:bodyPr/>
          <a:lstStyle/>
          <a:p>
            <a:pPr>
              <a:defRPr/>
            </a:pPr>
            <a:fld id="{E2D66AD2-159A-4253-BF2C-5EE39F16C6A8}" type="slidenum">
              <a:rPr lang="ja-JP" altLang="en-US" smtClean="0"/>
              <a:pPr>
                <a:defRPr/>
              </a:pPr>
              <a:t>12</a:t>
            </a:fld>
            <a:endParaRPr lang="en-US" altLang="ja-JP"/>
          </a:p>
        </p:txBody>
      </p:sp>
      <p:sp>
        <p:nvSpPr>
          <p:cNvPr id="29" name="フッター プレースホルダ 28"/>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extLst>
      <p:ext uri="{BB962C8B-B14F-4D97-AF65-F5344CB8AC3E}">
        <p14:creationId xmlns="" xmlns:p14="http://schemas.microsoft.com/office/powerpoint/2010/main" val="36337131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５</a:t>
            </a:r>
            <a:r>
              <a:rPr lang="ja-JP" altLang="en-US" dirty="0" smtClean="0"/>
              <a:t>．</a:t>
            </a:r>
            <a:r>
              <a:rPr lang="ja-JP" altLang="en-US" dirty="0"/>
              <a:t>仕様書の作成方法　</a:t>
            </a:r>
            <a:r>
              <a:rPr lang="ja-JP" altLang="en-US" sz="2400" dirty="0"/>
              <a:t>～仕様書作成のアプローチ～</a:t>
            </a:r>
            <a:endParaRPr kumimoji="1" lang="ja-JP" altLang="en-US" sz="2400" dirty="0"/>
          </a:p>
        </p:txBody>
      </p:sp>
      <p:sp>
        <p:nvSpPr>
          <p:cNvPr id="7171" name="Rectangle 3"/>
          <p:cNvSpPr>
            <a:spLocks noGrp="1" noChangeArrowheads="1"/>
          </p:cNvSpPr>
          <p:nvPr>
            <p:ph idx="1"/>
          </p:nvPr>
        </p:nvSpPr>
        <p:spPr bwMode="auto">
          <a:xfrm>
            <a:off x="495300" y="1341439"/>
            <a:ext cx="8915400" cy="575394"/>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ea typeface="HGPｺﾞｼｯｸM" pitchFamily="50" charset="-128"/>
              </a:rPr>
              <a:t>先行事例の仕様書やＲＦＩ等を有効に活用する方策もある。</a:t>
            </a:r>
          </a:p>
        </p:txBody>
      </p:sp>
      <p:sp>
        <p:nvSpPr>
          <p:cNvPr id="21" name="正方形/長方形 20"/>
          <p:cNvSpPr/>
          <p:nvPr/>
        </p:nvSpPr>
        <p:spPr bwMode="auto">
          <a:xfrm>
            <a:off x="1122178" y="3501008"/>
            <a:ext cx="1901011" cy="1008112"/>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先行事例</a:t>
            </a:r>
            <a:r>
              <a:rPr kumimoji="0" lang="en-US" altLang="ja-JP" sz="1800" b="0" i="0" u="none" strike="noStrike" cap="none" normalizeH="0" baseline="30000" dirty="0" smtClean="0">
                <a:ln>
                  <a:noFill/>
                </a:ln>
                <a:solidFill>
                  <a:schemeClr val="tx1"/>
                </a:solidFill>
                <a:effectLst/>
                <a:latin typeface="HGPｺﾞｼｯｸM" pitchFamily="50" charset="-128"/>
                <a:ea typeface="HGPｺﾞｼｯｸM" pitchFamily="50" charset="-128"/>
              </a:rPr>
              <a:t>※</a:t>
            </a: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の</a:t>
            </a:r>
            <a:r>
              <a:rPr kumimoji="0" lang="en-US" altLang="ja-JP" sz="1800" b="0" i="0" u="none" strike="noStrike" cap="none" normalizeH="0" baseline="0" dirty="0" smtClean="0">
                <a:ln>
                  <a:noFill/>
                </a:ln>
                <a:solidFill>
                  <a:schemeClr val="tx1"/>
                </a:solidFill>
                <a:effectLst/>
                <a:latin typeface="HGPｺﾞｼｯｸM" pitchFamily="50" charset="-128"/>
                <a:ea typeface="HGPｺﾞｼｯｸM" pitchFamily="50" charset="-128"/>
              </a:rPr>
              <a:t/>
            </a:r>
            <a:br>
              <a:rPr kumimoji="0" lang="en-US" altLang="ja-JP" sz="1800" b="0" i="0" u="none" strike="noStrike" cap="none" normalizeH="0" baseline="0" dirty="0" smtClean="0">
                <a:ln>
                  <a:noFill/>
                </a:ln>
                <a:solidFill>
                  <a:schemeClr val="tx1"/>
                </a:solidFill>
                <a:effectLst/>
                <a:latin typeface="HGPｺﾞｼｯｸM" pitchFamily="50" charset="-128"/>
                <a:ea typeface="HGPｺﾞｼｯｸM" pitchFamily="50" charset="-128"/>
              </a:rPr>
            </a:b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仕様書を参考にする。</a:t>
            </a:r>
          </a:p>
        </p:txBody>
      </p:sp>
      <p:sp>
        <p:nvSpPr>
          <p:cNvPr id="22" name="正方形/長方形 21"/>
          <p:cNvSpPr/>
          <p:nvPr/>
        </p:nvSpPr>
        <p:spPr>
          <a:xfrm>
            <a:off x="3476838" y="5949282"/>
            <a:ext cx="6156684" cy="261610"/>
          </a:xfrm>
          <a:prstGeom prst="rect">
            <a:avLst/>
          </a:prstGeom>
        </p:spPr>
        <p:txBody>
          <a:bodyPr wrap="square">
            <a:spAutoFit/>
          </a:bodyPr>
          <a:lstStyle/>
          <a:p>
            <a:r>
              <a:rPr lang="en-US" altLang="ja-JP" sz="1100" dirty="0" smtClean="0">
                <a:latin typeface="HGPｺﾞｼｯｸM" pitchFamily="50" charset="-128"/>
                <a:ea typeface="HGPｺﾞｼｯｸM" pitchFamily="50" charset="-128"/>
              </a:rPr>
              <a:t>※</a:t>
            </a:r>
            <a:r>
              <a:rPr lang="ja-JP" altLang="en-US" sz="1100" dirty="0">
                <a:latin typeface="HGPｺﾞｼｯｸM" pitchFamily="50" charset="-128"/>
                <a:ea typeface="HGPｺﾞｼｯｸM" pitchFamily="50" charset="-128"/>
              </a:rPr>
              <a:t> </a:t>
            </a:r>
            <a:r>
              <a:rPr lang="ja-JP" altLang="en-US" sz="1100" dirty="0" smtClean="0">
                <a:latin typeface="HGPｺﾞｼｯｸM" pitchFamily="50" charset="-128"/>
                <a:ea typeface="HGPｺﾞｼｯｸM" pitchFamily="50" charset="-128"/>
              </a:rPr>
              <a:t>川口市</a:t>
            </a:r>
            <a:r>
              <a:rPr lang="ja-JP" altLang="en-US" sz="1100" dirty="0">
                <a:latin typeface="HGPｺﾞｼｯｸM" pitchFamily="50" charset="-128"/>
                <a:ea typeface="HGPｺﾞｼｯｸM" pitchFamily="50" charset="-128"/>
              </a:rPr>
              <a:t>で</a:t>
            </a:r>
            <a:r>
              <a:rPr lang="ja-JP" altLang="en-US" sz="1100" dirty="0" smtClean="0">
                <a:latin typeface="HGPｺﾞｼｯｸM" pitchFamily="50" charset="-128"/>
                <a:ea typeface="HGPｺﾞｼｯｸM" pitchFamily="50" charset="-128"/>
              </a:rPr>
              <a:t>は仕様書を一般公開　</a:t>
            </a:r>
            <a:r>
              <a:rPr lang="en-US" altLang="ja-JP" sz="1100" dirty="0" smtClean="0">
                <a:latin typeface="HGPｺﾞｼｯｸM" pitchFamily="50" charset="-128"/>
                <a:ea typeface="HGPｺﾞｼｯｸM" pitchFamily="50" charset="-128"/>
              </a:rPr>
              <a:t>http://www.city.kawaguchi.lg.jp/kbn/04150034/04150034.html</a:t>
            </a:r>
            <a:endParaRPr lang="ja-JP" altLang="en-US" sz="1100" dirty="0">
              <a:latin typeface="HGPｺﾞｼｯｸM" pitchFamily="50" charset="-128"/>
              <a:ea typeface="HGPｺﾞｼｯｸM" pitchFamily="50" charset="-128"/>
            </a:endParaRPr>
          </a:p>
        </p:txBody>
      </p:sp>
      <p:sp>
        <p:nvSpPr>
          <p:cNvPr id="23" name="円/楕円 22"/>
          <p:cNvSpPr/>
          <p:nvPr/>
        </p:nvSpPr>
        <p:spPr bwMode="auto">
          <a:xfrm>
            <a:off x="848543" y="3212976"/>
            <a:ext cx="432049" cy="432048"/>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2000" dirty="0" smtClean="0">
                <a:solidFill>
                  <a:schemeClr val="bg1"/>
                </a:solidFill>
                <a:latin typeface="HGPｺﾞｼｯｸM" pitchFamily="50" charset="-128"/>
                <a:ea typeface="HGPｺﾞｼｯｸM" pitchFamily="50" charset="-128"/>
              </a:rPr>
              <a:t>Ａ</a:t>
            </a:r>
            <a:endParaRPr kumimoji="0" lang="ja-JP" altLang="en-US" sz="2000" b="0" i="0" u="none" strike="noStrike" cap="none" normalizeH="0" baseline="0" dirty="0" smtClean="0">
              <a:ln>
                <a:noFill/>
              </a:ln>
              <a:solidFill>
                <a:schemeClr val="bg1"/>
              </a:solidFill>
              <a:effectLst/>
              <a:latin typeface="HGPｺﾞｼｯｸM" pitchFamily="50" charset="-128"/>
              <a:ea typeface="HGPｺﾞｼｯｸM" pitchFamily="50" charset="-128"/>
            </a:endParaRPr>
          </a:p>
        </p:txBody>
      </p:sp>
      <p:sp>
        <p:nvSpPr>
          <p:cNvPr id="24" name="正方形/長方形 23"/>
          <p:cNvSpPr/>
          <p:nvPr/>
        </p:nvSpPr>
        <p:spPr bwMode="auto">
          <a:xfrm>
            <a:off x="1122178" y="4869160"/>
            <a:ext cx="1901011" cy="1008112"/>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事業者から情報収集をする。</a:t>
            </a:r>
            <a:endParaRPr kumimoji="0" lang="en-US" altLang="ja-JP"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r>
              <a:rPr lang="ja-JP" altLang="en-US" dirty="0" smtClean="0">
                <a:solidFill>
                  <a:schemeClr val="tx1"/>
                </a:solidFill>
                <a:latin typeface="HGPｺﾞｼｯｸM" pitchFamily="50" charset="-128"/>
                <a:ea typeface="HGPｺﾞｼｯｸM" pitchFamily="50" charset="-128"/>
              </a:rPr>
              <a:t>（ＲＦＩ）</a:t>
            </a:r>
            <a:endParaRPr lang="en-US" altLang="ja-JP" dirty="0" smtClean="0">
              <a:solidFill>
                <a:schemeClr val="tx1"/>
              </a:solidFill>
              <a:latin typeface="HGPｺﾞｼｯｸM" pitchFamily="50" charset="-128"/>
              <a:ea typeface="HGPｺﾞｼｯｸM" pitchFamily="50" charset="-128"/>
            </a:endParaRPr>
          </a:p>
        </p:txBody>
      </p:sp>
      <p:sp>
        <p:nvSpPr>
          <p:cNvPr id="25" name="円/楕円 24"/>
          <p:cNvSpPr/>
          <p:nvPr/>
        </p:nvSpPr>
        <p:spPr bwMode="auto">
          <a:xfrm>
            <a:off x="848543" y="4581128"/>
            <a:ext cx="432049" cy="432048"/>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2000" dirty="0" smtClean="0">
                <a:solidFill>
                  <a:schemeClr val="bg1"/>
                </a:solidFill>
                <a:latin typeface="HGPｺﾞｼｯｸM" pitchFamily="50" charset="-128"/>
                <a:ea typeface="HGPｺﾞｼｯｸM" pitchFamily="50" charset="-128"/>
              </a:rPr>
              <a:t>Ｂ</a:t>
            </a:r>
            <a:endParaRPr kumimoji="0" lang="ja-JP" altLang="en-US" sz="2000" b="0" i="0" u="none" strike="noStrike" cap="none" normalizeH="0" baseline="0" dirty="0" smtClean="0">
              <a:ln>
                <a:noFill/>
              </a:ln>
              <a:solidFill>
                <a:schemeClr val="bg1"/>
              </a:solidFill>
              <a:effectLst/>
              <a:latin typeface="HGPｺﾞｼｯｸM" pitchFamily="50" charset="-128"/>
              <a:ea typeface="HGPｺﾞｼｯｸM" pitchFamily="50" charset="-128"/>
            </a:endParaRPr>
          </a:p>
        </p:txBody>
      </p:sp>
      <p:sp>
        <p:nvSpPr>
          <p:cNvPr id="26" name="ホームベース 25"/>
          <p:cNvSpPr/>
          <p:nvPr/>
        </p:nvSpPr>
        <p:spPr bwMode="auto">
          <a:xfrm>
            <a:off x="3152802" y="3501008"/>
            <a:ext cx="2232248" cy="1008112"/>
          </a:xfrm>
          <a:prstGeom prst="homePlate">
            <a:avLst>
              <a:gd name="adj" fmla="val 33388"/>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rgbClr val="330033"/>
                </a:solidFill>
                <a:effectLst/>
                <a:latin typeface="HGPｺﾞｼｯｸM" pitchFamily="50" charset="-128"/>
                <a:ea typeface="HGPｺﾞｼｯｸM" pitchFamily="50" charset="-128"/>
              </a:rPr>
              <a:t>参考仕様書の取得</a:t>
            </a:r>
          </a:p>
        </p:txBody>
      </p:sp>
      <p:sp>
        <p:nvSpPr>
          <p:cNvPr id="27" name="ホームベース 26"/>
          <p:cNvSpPr/>
          <p:nvPr/>
        </p:nvSpPr>
        <p:spPr bwMode="auto">
          <a:xfrm>
            <a:off x="3152802" y="4869160"/>
            <a:ext cx="1071736" cy="1008112"/>
          </a:xfrm>
          <a:prstGeom prst="homePlate">
            <a:avLst>
              <a:gd name="adj" fmla="val 33388"/>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ja-JP" altLang="en-US" dirty="0" smtClean="0">
                <a:solidFill>
                  <a:srgbClr val="330033"/>
                </a:solidFill>
                <a:latin typeface="HGPｺﾞｼｯｸM" pitchFamily="50" charset="-128"/>
                <a:ea typeface="HGPｺﾞｼｯｸM" pitchFamily="50" charset="-128"/>
              </a:rPr>
              <a:t>ＲＦＩ用資料の作成</a:t>
            </a:r>
            <a:endParaRPr kumimoji="0" lang="ja-JP" altLang="en-US" sz="1800" b="0" i="0" u="none" strike="noStrike" cap="none" normalizeH="0" baseline="0" dirty="0" smtClean="0">
              <a:ln>
                <a:noFill/>
              </a:ln>
              <a:solidFill>
                <a:srgbClr val="330033"/>
              </a:solidFill>
              <a:effectLst/>
              <a:latin typeface="HGPｺﾞｼｯｸM" pitchFamily="50" charset="-128"/>
              <a:ea typeface="HGPｺﾞｼｯｸM" pitchFamily="50" charset="-128"/>
            </a:endParaRPr>
          </a:p>
        </p:txBody>
      </p:sp>
      <p:sp>
        <p:nvSpPr>
          <p:cNvPr id="28" name="ホームベース 27"/>
          <p:cNvSpPr/>
          <p:nvPr/>
        </p:nvSpPr>
        <p:spPr bwMode="auto">
          <a:xfrm>
            <a:off x="4304930" y="4869160"/>
            <a:ext cx="1071736" cy="1008112"/>
          </a:xfrm>
          <a:prstGeom prst="homePlate">
            <a:avLst>
              <a:gd name="adj" fmla="val 33388"/>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ja-JP" altLang="en-US" dirty="0" smtClean="0">
                <a:solidFill>
                  <a:srgbClr val="330033"/>
                </a:solidFill>
                <a:latin typeface="HGPｺﾞｼｯｸM" pitchFamily="50" charset="-128"/>
                <a:ea typeface="HGPｺﾞｼｯｸM" pitchFamily="50" charset="-128"/>
              </a:rPr>
              <a:t>提案</a:t>
            </a:r>
            <a:endParaRPr lang="en-US" altLang="ja-JP" dirty="0" smtClean="0">
              <a:solidFill>
                <a:srgbClr val="330033"/>
              </a:solidFill>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r>
              <a:rPr lang="ja-JP" altLang="en-US" dirty="0" smtClean="0">
                <a:solidFill>
                  <a:srgbClr val="330033"/>
                </a:solidFill>
                <a:latin typeface="HGPｺﾞｼｯｸM" pitchFamily="50" charset="-128"/>
                <a:ea typeface="HGPｺﾞｼｯｸM" pitchFamily="50" charset="-128"/>
              </a:rPr>
              <a:t>募集</a:t>
            </a:r>
            <a:endParaRPr lang="en-US" altLang="ja-JP" dirty="0" smtClean="0">
              <a:solidFill>
                <a:srgbClr val="330033"/>
              </a:solidFill>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rgbClr val="330033"/>
                </a:solidFill>
                <a:effectLst/>
                <a:latin typeface="HGPｺﾞｼｯｸM" pitchFamily="50" charset="-128"/>
                <a:ea typeface="HGPｺﾞｼｯｸM" pitchFamily="50" charset="-128"/>
              </a:rPr>
              <a:t>（ＲＦＩ）</a:t>
            </a:r>
          </a:p>
        </p:txBody>
      </p:sp>
      <p:sp>
        <p:nvSpPr>
          <p:cNvPr id="29" name="ホームベース 28"/>
          <p:cNvSpPr/>
          <p:nvPr/>
        </p:nvSpPr>
        <p:spPr bwMode="auto">
          <a:xfrm>
            <a:off x="5457058" y="3501008"/>
            <a:ext cx="1512168" cy="2376264"/>
          </a:xfrm>
          <a:prstGeom prst="homePlate">
            <a:avLst>
              <a:gd name="adj" fmla="val 23749"/>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rgbClr val="330033"/>
                </a:solidFill>
                <a:effectLst/>
                <a:latin typeface="HGPｺﾞｼｯｸM" pitchFamily="50" charset="-128"/>
                <a:ea typeface="HGPｺﾞｼｯｸM" pitchFamily="50" charset="-128"/>
              </a:rPr>
              <a:t>内容の吟味</a:t>
            </a:r>
          </a:p>
        </p:txBody>
      </p:sp>
      <p:sp>
        <p:nvSpPr>
          <p:cNvPr id="30" name="ホームベース 29"/>
          <p:cNvSpPr/>
          <p:nvPr/>
        </p:nvSpPr>
        <p:spPr bwMode="auto">
          <a:xfrm>
            <a:off x="7113242" y="3501008"/>
            <a:ext cx="1800200" cy="2376264"/>
          </a:xfrm>
          <a:prstGeom prst="homePlate">
            <a:avLst>
              <a:gd name="adj" fmla="val 23749"/>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rgbClr val="330033"/>
                </a:solidFill>
                <a:effectLst/>
                <a:latin typeface="HGPｺﾞｼｯｸM" pitchFamily="50" charset="-128"/>
                <a:ea typeface="HGPｺﾞｼｯｸM" pitchFamily="50" charset="-128"/>
              </a:rPr>
              <a:t>仕様書の作成</a:t>
            </a:r>
          </a:p>
        </p:txBody>
      </p:sp>
      <p:sp>
        <p:nvSpPr>
          <p:cNvPr id="31" name="下矢印吹き出し 30"/>
          <p:cNvSpPr/>
          <p:nvPr/>
        </p:nvSpPr>
        <p:spPr bwMode="auto">
          <a:xfrm>
            <a:off x="4232922" y="1988840"/>
            <a:ext cx="3528392" cy="1512168"/>
          </a:xfrm>
          <a:prstGeom prst="downArrowCallout">
            <a:avLst>
              <a:gd name="adj1" fmla="val 7812"/>
              <a:gd name="adj2" fmla="val 10937"/>
              <a:gd name="adj3" fmla="val 13047"/>
              <a:gd name="adj4" fmla="val 77634"/>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ja-JP" altLang="en-US" dirty="0" smtClean="0">
                <a:solidFill>
                  <a:schemeClr val="bg1"/>
                </a:solidFill>
                <a:latin typeface="HGPｺﾞｼｯｸM" pitchFamily="50" charset="-128"/>
                <a:ea typeface="HGPｺﾞｼｯｸM" pitchFamily="50" charset="-128"/>
              </a:rPr>
              <a:t>業務分析結果と照らし合わせて、参考仕様書／ＲＦＩの内容を吟味　すること。</a:t>
            </a:r>
            <a:endParaRPr kumimoji="0" lang="ja-JP" altLang="en-US" sz="1800" b="0" i="0" u="none" strike="noStrike" cap="none" normalizeH="0" baseline="0" dirty="0" smtClean="0">
              <a:ln>
                <a:noFill/>
              </a:ln>
              <a:solidFill>
                <a:schemeClr val="bg1"/>
              </a:solidFill>
              <a:effectLst/>
              <a:latin typeface="HGPｺﾞｼｯｸM" pitchFamily="50" charset="-128"/>
              <a:ea typeface="HGPｺﾞｼｯｸM" pitchFamily="50" charset="-128"/>
            </a:endParaRPr>
          </a:p>
        </p:txBody>
      </p:sp>
      <p:sp>
        <p:nvSpPr>
          <p:cNvPr id="32" name="右矢印吹き出し 31"/>
          <p:cNvSpPr/>
          <p:nvPr/>
        </p:nvSpPr>
        <p:spPr bwMode="auto">
          <a:xfrm>
            <a:off x="1136578" y="1988840"/>
            <a:ext cx="3168352" cy="1152128"/>
          </a:xfrm>
          <a:prstGeom prst="rightArrowCallout">
            <a:avLst>
              <a:gd name="adj1" fmla="val 25000"/>
              <a:gd name="adj2" fmla="val 25000"/>
              <a:gd name="adj3" fmla="val 25000"/>
              <a:gd name="adj4" fmla="val 75876"/>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必ず業務分析は行う</a:t>
            </a:r>
          </a:p>
        </p:txBody>
      </p:sp>
      <p:sp>
        <p:nvSpPr>
          <p:cNvPr id="33" name="爆発 2 32"/>
          <p:cNvSpPr/>
          <p:nvPr/>
        </p:nvSpPr>
        <p:spPr bwMode="auto">
          <a:xfrm>
            <a:off x="7473280" y="2348880"/>
            <a:ext cx="1728192" cy="1080120"/>
          </a:xfrm>
          <a:prstGeom prst="irregularSeal2">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2800" b="0" i="0" u="none" strike="noStrike" cap="none" normalizeH="0" baseline="0" dirty="0" smtClean="0">
                <a:ln>
                  <a:noFill/>
                </a:ln>
                <a:solidFill>
                  <a:schemeClr val="tx1"/>
                </a:solidFill>
                <a:effectLst/>
                <a:latin typeface="HGPｺﾞｼｯｸM" pitchFamily="50" charset="-128"/>
                <a:ea typeface="HGPｺﾞｼｯｸM" pitchFamily="50" charset="-128"/>
              </a:rPr>
              <a:t>重要</a:t>
            </a:r>
          </a:p>
        </p:txBody>
      </p:sp>
      <p:sp>
        <p:nvSpPr>
          <p:cNvPr id="17" name="スライド番号プレースホルダ 16"/>
          <p:cNvSpPr>
            <a:spLocks noGrp="1"/>
          </p:cNvSpPr>
          <p:nvPr>
            <p:ph type="sldNum" sz="quarter" idx="12"/>
          </p:nvPr>
        </p:nvSpPr>
        <p:spPr/>
        <p:txBody>
          <a:bodyPr/>
          <a:lstStyle/>
          <a:p>
            <a:pPr>
              <a:defRPr/>
            </a:pPr>
            <a:fld id="{E2D66AD2-159A-4253-BF2C-5EE39F16C6A8}" type="slidenum">
              <a:rPr lang="ja-JP" altLang="en-US" smtClean="0"/>
              <a:pPr>
                <a:defRPr/>
              </a:pPr>
              <a:t>13</a:t>
            </a:fld>
            <a:endParaRPr lang="en-US" altLang="ja-JP"/>
          </a:p>
        </p:txBody>
      </p:sp>
      <p:sp>
        <p:nvSpPr>
          <p:cNvPr id="18" name="フッター プレースホルダ 17"/>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bwMode="auto">
          <a:xfrm>
            <a:off x="488504" y="5445222"/>
            <a:ext cx="9073008" cy="648072"/>
          </a:xfrm>
          <a:prstGeom prst="rect">
            <a:avLst/>
          </a:prstGeom>
          <a:solidFill>
            <a:schemeClr val="bg1"/>
          </a:solidFill>
          <a:ln>
            <a:solidFill>
              <a:schemeClr val="bg1">
                <a:lumMod val="85000"/>
              </a:schemeClr>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3" name="角丸四角形 22"/>
          <p:cNvSpPr/>
          <p:nvPr/>
        </p:nvSpPr>
        <p:spPr bwMode="auto">
          <a:xfrm>
            <a:off x="5673080" y="5517230"/>
            <a:ext cx="1656000" cy="504056"/>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2" name="角丸四角形 21"/>
          <p:cNvSpPr/>
          <p:nvPr/>
        </p:nvSpPr>
        <p:spPr bwMode="auto">
          <a:xfrm>
            <a:off x="3440834" y="5517230"/>
            <a:ext cx="1656000" cy="504056"/>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1" name="角丸四角形 20"/>
          <p:cNvSpPr/>
          <p:nvPr/>
        </p:nvSpPr>
        <p:spPr bwMode="auto">
          <a:xfrm>
            <a:off x="1280594" y="5517230"/>
            <a:ext cx="1656184" cy="504056"/>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 name="タイトル 1"/>
          <p:cNvSpPr>
            <a:spLocks noGrp="1"/>
          </p:cNvSpPr>
          <p:nvPr>
            <p:ph type="title"/>
          </p:nvPr>
        </p:nvSpPr>
        <p:spPr/>
        <p:txBody>
          <a:bodyPr/>
          <a:lstStyle/>
          <a:p>
            <a:r>
              <a:rPr lang="ja-JP" altLang="en-US" dirty="0"/>
              <a:t>６</a:t>
            </a:r>
            <a:r>
              <a:rPr lang="ja-JP" altLang="en-US" dirty="0" smtClean="0"/>
              <a:t>．</a:t>
            </a:r>
            <a:r>
              <a:rPr lang="ja-JP" altLang="en-US" dirty="0"/>
              <a:t>良い仕様書／悪い仕様書　</a:t>
            </a:r>
            <a:r>
              <a:rPr lang="ja-JP" altLang="en-US" sz="2400" dirty="0"/>
              <a:t>～ポイント～</a:t>
            </a:r>
            <a:endParaRPr kumimoji="1" lang="ja-JP" altLang="en-US" dirty="0"/>
          </a:p>
        </p:txBody>
      </p:sp>
      <p:sp>
        <p:nvSpPr>
          <p:cNvPr id="11268" name="Rectangle 3"/>
          <p:cNvSpPr>
            <a:spLocks noGrp="1" noChangeArrowheads="1"/>
          </p:cNvSpPr>
          <p:nvPr>
            <p:ph idx="1"/>
          </p:nvPr>
        </p:nvSpPr>
        <p:spPr bwMode="auto">
          <a:xfrm>
            <a:off x="495300" y="1196752"/>
            <a:ext cx="8915400" cy="4525963"/>
          </a:xfrm>
          <a:noFill/>
          <a:ln>
            <a:miter lim="800000"/>
            <a:headEnd/>
            <a:tailEnd/>
          </a:ln>
        </p:spPr>
        <p:txBody>
          <a:bodyPr vert="horz" wrap="square" lIns="91440" tIns="45720" rIns="91440" bIns="45720" numCol="1" anchor="t" anchorCtr="0" compatLnSpc="1">
            <a:prstTxWarp prst="textNoShape">
              <a:avLst/>
            </a:prstTxWarp>
          </a:bodyPr>
          <a:lstStyle/>
          <a:p>
            <a:r>
              <a:rPr lang="ja-JP" altLang="en-US" dirty="0" smtClean="0">
                <a:latin typeface="HGPｺﾞｼｯｸM" pitchFamily="50" charset="-128"/>
                <a:ea typeface="HGPｺﾞｼｯｸM" pitchFamily="50" charset="-128"/>
              </a:rPr>
              <a:t>仕様書作成のポイント</a:t>
            </a:r>
            <a:endParaRPr lang="en-US" altLang="ja-JP" dirty="0" smtClean="0">
              <a:latin typeface="HGPｺﾞｼｯｸM" pitchFamily="50" charset="-128"/>
              <a:ea typeface="HGPｺﾞｼｯｸM" pitchFamily="50" charset="-128"/>
            </a:endParaRPr>
          </a:p>
          <a:p>
            <a:pPr lvl="1"/>
            <a:r>
              <a:rPr lang="ja-JP" altLang="en-US" dirty="0" smtClean="0">
                <a:latin typeface="HGPｺﾞｼｯｸM" pitchFamily="50" charset="-128"/>
                <a:ea typeface="HGPｺﾞｼｯｸM" pitchFamily="50" charset="-128"/>
              </a:rPr>
              <a:t>明確性（透明性）の確保</a:t>
            </a:r>
            <a:endParaRPr lang="en-US" altLang="ja-JP" dirty="0" smtClean="0">
              <a:latin typeface="HGPｺﾞｼｯｸM" pitchFamily="50" charset="-128"/>
              <a:ea typeface="HGPｺﾞｼｯｸM" pitchFamily="50" charset="-128"/>
            </a:endParaRPr>
          </a:p>
          <a:p>
            <a:pPr lvl="2"/>
            <a:r>
              <a:rPr lang="ja-JP" altLang="en-US" sz="1800" dirty="0" smtClean="0">
                <a:latin typeface="HGPｺﾞｼｯｸM" pitchFamily="50" charset="-128"/>
                <a:ea typeface="HGPｺﾞｼｯｸM" pitchFamily="50" charset="-128"/>
              </a:rPr>
              <a:t>要件が明確化され必要な提案すべき事項が明確なこと</a:t>
            </a:r>
            <a:endParaRPr lang="en-US" altLang="ja-JP" sz="1800" dirty="0" smtClean="0">
              <a:latin typeface="HGPｺﾞｼｯｸM" pitchFamily="50" charset="-128"/>
              <a:ea typeface="HGPｺﾞｼｯｸM" pitchFamily="50" charset="-128"/>
            </a:endParaRPr>
          </a:p>
          <a:p>
            <a:pPr lvl="2"/>
            <a:r>
              <a:rPr lang="ja-JP" altLang="en-US" sz="1800" dirty="0" smtClean="0">
                <a:latin typeface="HGPｺﾞｼｯｸM" pitchFamily="50" charset="-128"/>
                <a:ea typeface="HGPｺﾞｼｯｸM" pitchFamily="50" charset="-128"/>
              </a:rPr>
              <a:t>解釈に差がなく提案者が同じ前提条件で提案できること</a:t>
            </a:r>
            <a:endParaRPr lang="en-US" altLang="ja-JP" sz="1800" dirty="0" smtClean="0">
              <a:latin typeface="HGPｺﾞｼｯｸM" pitchFamily="50" charset="-128"/>
              <a:ea typeface="HGPｺﾞｼｯｸM" pitchFamily="50" charset="-128"/>
            </a:endParaRPr>
          </a:p>
          <a:p>
            <a:pPr lvl="2"/>
            <a:r>
              <a:rPr lang="ja-JP" altLang="en-US" sz="1800" dirty="0" smtClean="0">
                <a:latin typeface="HGPｺﾞｼｯｸM" pitchFamily="50" charset="-128"/>
                <a:ea typeface="HGPｺﾞｼｯｸM" pitchFamily="50" charset="-128"/>
              </a:rPr>
              <a:t>必要な情報が提供され、十分な理解を踏まえて提案できること</a:t>
            </a:r>
            <a:endParaRPr lang="en-US" altLang="ja-JP" sz="1800" dirty="0" smtClean="0">
              <a:latin typeface="HGPｺﾞｼｯｸM" pitchFamily="50" charset="-128"/>
              <a:ea typeface="HGPｺﾞｼｯｸM" pitchFamily="50" charset="-128"/>
            </a:endParaRPr>
          </a:p>
          <a:p>
            <a:pPr lvl="1"/>
            <a:r>
              <a:rPr lang="ja-JP" altLang="en-US" dirty="0" smtClean="0">
                <a:latin typeface="HGPｺﾞｼｯｸM" pitchFamily="50" charset="-128"/>
                <a:ea typeface="HGPｺﾞｼｯｸM" pitchFamily="50" charset="-128"/>
              </a:rPr>
              <a:t>公平性（競争性）の確保</a:t>
            </a:r>
            <a:endParaRPr lang="en-US" altLang="ja-JP" dirty="0" smtClean="0">
              <a:latin typeface="HGPｺﾞｼｯｸM" pitchFamily="50" charset="-128"/>
              <a:ea typeface="HGPｺﾞｼｯｸM" pitchFamily="50" charset="-128"/>
            </a:endParaRPr>
          </a:p>
          <a:p>
            <a:pPr lvl="2"/>
            <a:r>
              <a:rPr lang="ja-JP" altLang="en-US" sz="1800" dirty="0" smtClean="0">
                <a:latin typeface="HGPｺﾞｼｯｸM" pitchFamily="50" charset="-128"/>
                <a:ea typeface="HGPｺﾞｼｯｸM" pitchFamily="50" charset="-128"/>
              </a:rPr>
              <a:t>特定の技術等に偏ることなく中立性が保たれていること</a:t>
            </a:r>
            <a:endParaRPr lang="en-US" altLang="ja-JP" sz="1800" dirty="0" smtClean="0">
              <a:latin typeface="HGPｺﾞｼｯｸM" pitchFamily="50" charset="-128"/>
              <a:ea typeface="HGPｺﾞｼｯｸM" pitchFamily="50" charset="-128"/>
            </a:endParaRPr>
          </a:p>
          <a:p>
            <a:pPr lvl="2"/>
            <a:r>
              <a:rPr lang="ja-JP" altLang="en-US" sz="1800" dirty="0" smtClean="0">
                <a:latin typeface="HGPｺﾞｼｯｸM" pitchFamily="50" charset="-128"/>
                <a:ea typeface="HGPｺﾞｼｯｸM" pitchFamily="50" charset="-128"/>
              </a:rPr>
              <a:t>価格や技術（提案内容）の優劣により評価されるようにその他の制約条件を受けないこと</a:t>
            </a:r>
            <a:endParaRPr lang="en-US" altLang="ja-JP" sz="1800" dirty="0" smtClean="0">
              <a:latin typeface="HGPｺﾞｼｯｸM" pitchFamily="50" charset="-128"/>
              <a:ea typeface="HGPｺﾞｼｯｸM" pitchFamily="50" charset="-128"/>
            </a:endParaRPr>
          </a:p>
          <a:p>
            <a:pPr lvl="2"/>
            <a:r>
              <a:rPr lang="ja-JP" altLang="en-US" sz="1800" dirty="0" smtClean="0">
                <a:latin typeface="HGPｺﾞｼｯｸM" pitchFamily="50" charset="-128"/>
                <a:ea typeface="HGPｺﾞｼｯｸM" pitchFamily="50" charset="-128"/>
              </a:rPr>
              <a:t>より幅広い事業者が参加できる条件となっていること</a:t>
            </a:r>
            <a:endParaRPr lang="en-US" altLang="ja-JP" sz="1800" dirty="0" smtClean="0">
              <a:latin typeface="HGPｺﾞｼｯｸM" pitchFamily="50" charset="-128"/>
              <a:ea typeface="HGPｺﾞｼｯｸM" pitchFamily="50" charset="-128"/>
            </a:endParaRPr>
          </a:p>
          <a:p>
            <a:pPr lvl="2"/>
            <a:endParaRPr lang="en-US" altLang="ja-JP" dirty="0" smtClean="0">
              <a:latin typeface="HGPｺﾞｼｯｸM" pitchFamily="50" charset="-128"/>
              <a:ea typeface="HGPｺﾞｼｯｸM" pitchFamily="50" charset="-128"/>
            </a:endParaRPr>
          </a:p>
        </p:txBody>
      </p:sp>
      <p:sp>
        <p:nvSpPr>
          <p:cNvPr id="24" name="二等辺三角形 23"/>
          <p:cNvSpPr/>
          <p:nvPr/>
        </p:nvSpPr>
        <p:spPr bwMode="auto">
          <a:xfrm flipV="1">
            <a:off x="3368824" y="5085182"/>
            <a:ext cx="2664296" cy="360040"/>
          </a:xfrm>
          <a:prstGeom prst="triangl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0" name="テキスト ボックス 19"/>
          <p:cNvSpPr txBox="1"/>
          <p:nvPr/>
        </p:nvSpPr>
        <p:spPr>
          <a:xfrm>
            <a:off x="488504" y="5549172"/>
            <a:ext cx="9073008" cy="461665"/>
          </a:xfrm>
          <a:prstGeom prst="rect">
            <a:avLst/>
          </a:prstGeom>
          <a:noFill/>
        </p:spPr>
        <p:txBody>
          <a:bodyPr wrap="square" rtlCol="0">
            <a:spAutoFit/>
          </a:bodyPr>
          <a:lstStyle/>
          <a:p>
            <a:r>
              <a:rPr kumimoji="1" lang="ja-JP" altLang="en-US" sz="2400" dirty="0" smtClean="0">
                <a:latin typeface="HGPｺﾞｼｯｸM" pitchFamily="50" charset="-128"/>
                <a:ea typeface="HGPｺﾞｼｯｸM" pitchFamily="50" charset="-128"/>
              </a:rPr>
              <a:t>全て　適切な品質　を　適切なコスト　で　適切な規模　調達するため</a:t>
            </a:r>
            <a:endParaRPr kumimoji="1" lang="ja-JP" altLang="en-US" sz="2400" dirty="0">
              <a:latin typeface="HGPｺﾞｼｯｸM" pitchFamily="50" charset="-128"/>
              <a:ea typeface="HGPｺﾞｼｯｸM" pitchFamily="50" charset="-128"/>
            </a:endParaRPr>
          </a:p>
        </p:txBody>
      </p:sp>
      <p:sp>
        <p:nvSpPr>
          <p:cNvPr id="10" name="スライド番号プレースホルダ 9"/>
          <p:cNvSpPr>
            <a:spLocks noGrp="1"/>
          </p:cNvSpPr>
          <p:nvPr>
            <p:ph type="sldNum" sz="quarter" idx="12"/>
          </p:nvPr>
        </p:nvSpPr>
        <p:spPr/>
        <p:txBody>
          <a:bodyPr/>
          <a:lstStyle/>
          <a:p>
            <a:pPr>
              <a:defRPr/>
            </a:pPr>
            <a:fld id="{E2D66AD2-159A-4253-BF2C-5EE39F16C6A8}" type="slidenum">
              <a:rPr lang="ja-JP" altLang="en-US" smtClean="0"/>
              <a:pPr>
                <a:defRPr/>
              </a:pPr>
              <a:t>14</a:t>
            </a:fld>
            <a:endParaRPr lang="en-US" altLang="ja-JP"/>
          </a:p>
        </p:txBody>
      </p:sp>
      <p:sp>
        <p:nvSpPr>
          <p:cNvPr id="11" name="フッター プレースホルダ 10"/>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角丸四角形 7"/>
          <p:cNvSpPr/>
          <p:nvPr/>
        </p:nvSpPr>
        <p:spPr bwMode="auto">
          <a:xfrm>
            <a:off x="7185027" y="4004597"/>
            <a:ext cx="2376488" cy="1944687"/>
          </a:xfrm>
          <a:prstGeom prst="roundRect">
            <a:avLst>
              <a:gd name="adj" fmla="val 5315"/>
            </a:avLst>
          </a:prstGeom>
          <a:no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修正案：</a:t>
            </a:r>
            <a:endParaRPr lang="en-US" altLang="ja-JP" dirty="0">
              <a:solidFill>
                <a:schemeClr val="tx1"/>
              </a:solidFill>
              <a:latin typeface="HGPｺﾞｼｯｸM" pitchFamily="50" charset="-128"/>
              <a:ea typeface="HGPｺﾞｼｯｸM" pitchFamily="50" charset="-128"/>
            </a:endParaRPr>
          </a:p>
          <a:p>
            <a:pPr>
              <a:defRPr/>
            </a:pPr>
            <a:r>
              <a:rPr lang="ja-JP" altLang="en-US" sz="1600" dirty="0">
                <a:solidFill>
                  <a:schemeClr val="tx1"/>
                </a:solidFill>
                <a:latin typeface="HGPｺﾞｼｯｸM" pitchFamily="50" charset="-128"/>
                <a:ea typeface="HGPｺﾞｼｯｸM" pitchFamily="50" charset="-128"/>
              </a:rPr>
              <a:t>各支局の設置方法について調査の上、仕様書に明記するか、個別の設置に必要な資材を受注者の負担としない内容にします。</a:t>
            </a:r>
          </a:p>
        </p:txBody>
      </p:sp>
      <p:sp>
        <p:nvSpPr>
          <p:cNvPr id="2" name="タイトル 1"/>
          <p:cNvSpPr>
            <a:spLocks noGrp="1"/>
          </p:cNvSpPr>
          <p:nvPr>
            <p:ph type="title"/>
          </p:nvPr>
        </p:nvSpPr>
        <p:spPr/>
        <p:txBody>
          <a:bodyPr/>
          <a:lstStyle/>
          <a:p>
            <a:r>
              <a:rPr lang="ja-JP" altLang="en-US" dirty="0"/>
              <a:t>６</a:t>
            </a:r>
            <a:r>
              <a:rPr lang="ja-JP" altLang="en-US" dirty="0" smtClean="0"/>
              <a:t>．</a:t>
            </a:r>
            <a:r>
              <a:rPr lang="ja-JP" altLang="en-US" dirty="0"/>
              <a:t>良い仕様書／悪い仕様書　</a:t>
            </a:r>
            <a:r>
              <a:rPr lang="ja-JP" altLang="en-US" sz="2400" dirty="0"/>
              <a:t>～記載時の留意点①～</a:t>
            </a:r>
            <a:endParaRPr kumimoji="1" lang="ja-JP" altLang="en-US" sz="2400" dirty="0"/>
          </a:p>
        </p:txBody>
      </p:sp>
      <p:sp>
        <p:nvSpPr>
          <p:cNvPr id="11268" name="Rectangle 3"/>
          <p:cNvSpPr>
            <a:spLocks noGrp="1" noChangeArrowheads="1"/>
          </p:cNvSpPr>
          <p:nvPr>
            <p:ph idx="1"/>
          </p:nvPr>
        </p:nvSpPr>
        <p:spPr bwMode="auto">
          <a:xfrm>
            <a:off x="495300" y="1341442"/>
            <a:ext cx="8915400" cy="503237"/>
          </a:xfrm>
          <a:noFill/>
          <a:ln>
            <a:miter lim="800000"/>
            <a:headEnd/>
            <a:tailEnd/>
          </a:ln>
        </p:spPr>
        <p:txBody>
          <a:bodyPr vert="horz" wrap="square" lIns="91440" tIns="45720" rIns="91440" bIns="45720" numCol="1" anchor="t" anchorCtr="0" compatLnSpc="1">
            <a:prstTxWarp prst="textNoShape">
              <a:avLst/>
            </a:prstTxWarp>
          </a:bodyPr>
          <a:lstStyle/>
          <a:p>
            <a:r>
              <a:rPr lang="ja-JP" altLang="en-US" dirty="0" smtClean="0">
                <a:latin typeface="HGPｺﾞｼｯｸM" pitchFamily="50" charset="-128"/>
                <a:ea typeface="HGPｺﾞｼｯｸM" pitchFamily="50" charset="-128"/>
              </a:rPr>
              <a:t>要件未定</a:t>
            </a:r>
          </a:p>
        </p:txBody>
      </p:sp>
      <p:sp>
        <p:nvSpPr>
          <p:cNvPr id="4" name="角丸四角形 3"/>
          <p:cNvSpPr/>
          <p:nvPr/>
        </p:nvSpPr>
        <p:spPr bwMode="auto">
          <a:xfrm>
            <a:off x="920752" y="4004597"/>
            <a:ext cx="3455988" cy="1944687"/>
          </a:xfrm>
          <a:prstGeom prst="roundRect">
            <a:avLst>
              <a:gd name="adj" fmla="val 8558"/>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記載例：</a:t>
            </a:r>
          </a:p>
        </p:txBody>
      </p:sp>
      <p:sp>
        <p:nvSpPr>
          <p:cNvPr id="11270" name="角丸四角形 4"/>
          <p:cNvSpPr>
            <a:spLocks noChangeArrowheads="1"/>
          </p:cNvSpPr>
          <p:nvPr/>
        </p:nvSpPr>
        <p:spPr bwMode="auto">
          <a:xfrm>
            <a:off x="992190" y="4437984"/>
            <a:ext cx="3313112" cy="1439863"/>
          </a:xfrm>
          <a:prstGeom prst="roundRect">
            <a:avLst>
              <a:gd name="adj" fmla="val 10903"/>
            </a:avLst>
          </a:prstGeom>
          <a:solidFill>
            <a:schemeClr val="bg1"/>
          </a:solidFill>
          <a:ln w="9525" algn="ctr">
            <a:noFill/>
            <a:round/>
            <a:headEnd/>
            <a:tailEnd/>
          </a:ln>
          <a:effectLst>
            <a:prstShdw prst="shdw17" dist="17961" dir="2700000">
              <a:schemeClr val="bg2"/>
            </a:prstShdw>
          </a:effectLst>
        </p:spPr>
        <p:txBody>
          <a:bodyPr/>
          <a:lstStyle/>
          <a:p>
            <a:r>
              <a:rPr lang="ja-JP" altLang="en-US" sz="1600" dirty="0">
                <a:latin typeface="HGPｺﾞｼｯｸM" pitchFamily="50" charset="-128"/>
                <a:ea typeface="HGPｺﾞｼｯｸM" pitchFamily="50" charset="-128"/>
              </a:rPr>
              <a:t>各支局の設置場所への設置方法については各支局担当者の指示に従うこと。</a:t>
            </a:r>
          </a:p>
        </p:txBody>
      </p:sp>
      <p:sp>
        <p:nvSpPr>
          <p:cNvPr id="6" name="右矢印 5"/>
          <p:cNvSpPr/>
          <p:nvPr/>
        </p:nvSpPr>
        <p:spPr bwMode="auto">
          <a:xfrm>
            <a:off x="6753225" y="4580855"/>
            <a:ext cx="503238" cy="865188"/>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7" name="四角形吹き出し 6"/>
          <p:cNvSpPr/>
          <p:nvPr/>
        </p:nvSpPr>
        <p:spPr bwMode="auto">
          <a:xfrm>
            <a:off x="4521200" y="4004597"/>
            <a:ext cx="2303464" cy="1944687"/>
          </a:xfrm>
          <a:prstGeom prst="wedgeRectCallout">
            <a:avLst>
              <a:gd name="adj1" fmla="val -59930"/>
              <a:gd name="adj2" fmla="val -54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en-US" altLang="ja-JP" sz="1400" dirty="0">
              <a:solidFill>
                <a:schemeClr val="tx1"/>
              </a:solidFill>
              <a:latin typeface="HGPｺﾞｼｯｸM" pitchFamily="50" charset="-128"/>
              <a:ea typeface="HGPｺﾞｼｯｸM" pitchFamily="50" charset="-128"/>
            </a:endParaRPr>
          </a:p>
          <a:p>
            <a:pPr>
              <a:defRPr/>
            </a:pPr>
            <a:endParaRPr lang="en-US" altLang="ja-JP" sz="1400" dirty="0">
              <a:solidFill>
                <a:schemeClr val="tx1"/>
              </a:solidFill>
              <a:latin typeface="HGPｺﾞｼｯｸM" pitchFamily="50" charset="-128"/>
              <a:ea typeface="HGPｺﾞｼｯｸM" pitchFamily="50" charset="-128"/>
            </a:endParaRPr>
          </a:p>
          <a:p>
            <a:pPr>
              <a:defRPr/>
            </a:pPr>
            <a:r>
              <a:rPr lang="ja-JP" altLang="en-US" sz="1400" dirty="0">
                <a:solidFill>
                  <a:schemeClr val="tx1"/>
                </a:solidFill>
                <a:latin typeface="HGPｺﾞｼｯｸM" pitchFamily="50" charset="-128"/>
                <a:ea typeface="HGPｺﾞｼｯｸM" pitchFamily="50" charset="-128"/>
              </a:rPr>
              <a:t>設置方法が明確でないため、設置に必要な資材を見積もること</a:t>
            </a:r>
            <a:r>
              <a:rPr lang="ja-JP" altLang="en-US" sz="1400" dirty="0" smtClean="0">
                <a:solidFill>
                  <a:schemeClr val="tx1"/>
                </a:solidFill>
                <a:latin typeface="HGPｺﾞｼｯｸM" pitchFamily="50" charset="-128"/>
                <a:ea typeface="HGPｺﾞｼｯｸM" pitchFamily="50" charset="-128"/>
              </a:rPr>
              <a:t>ができず、さらに指示</a:t>
            </a:r>
            <a:r>
              <a:rPr lang="ja-JP" altLang="en-US" sz="1400" dirty="0">
                <a:solidFill>
                  <a:schemeClr val="tx1"/>
                </a:solidFill>
                <a:latin typeface="HGPｺﾞｼｯｸM" pitchFamily="50" charset="-128"/>
                <a:ea typeface="HGPｺﾞｼｯｸM" pitchFamily="50" charset="-128"/>
              </a:rPr>
              <a:t>に従うこと（調整余地なし）になっているため、受注者にとってリスクを予知することができません。</a:t>
            </a:r>
          </a:p>
        </p:txBody>
      </p:sp>
      <p:sp>
        <p:nvSpPr>
          <p:cNvPr id="9" name="正方形/長方形 8"/>
          <p:cNvSpPr/>
          <p:nvPr/>
        </p:nvSpPr>
        <p:spPr bwMode="auto">
          <a:xfrm>
            <a:off x="4592640" y="4076750"/>
            <a:ext cx="2160587" cy="360362"/>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a:defRPr/>
            </a:pPr>
            <a:r>
              <a:rPr lang="ja-JP" altLang="en-US" sz="1600" b="1" dirty="0">
                <a:solidFill>
                  <a:schemeClr val="bg1"/>
                </a:solidFill>
                <a:latin typeface="HGPｺﾞｼｯｸM" pitchFamily="50" charset="-128"/>
                <a:ea typeface="HGPｺﾞｼｯｸM" pitchFamily="50" charset="-128"/>
              </a:rPr>
              <a:t>ポイント</a:t>
            </a:r>
          </a:p>
        </p:txBody>
      </p:sp>
      <p:sp>
        <p:nvSpPr>
          <p:cNvPr id="10" name="角丸四角形 9"/>
          <p:cNvSpPr/>
          <p:nvPr/>
        </p:nvSpPr>
        <p:spPr bwMode="auto">
          <a:xfrm>
            <a:off x="7185027" y="1916564"/>
            <a:ext cx="2376488" cy="1944687"/>
          </a:xfrm>
          <a:prstGeom prst="roundRect">
            <a:avLst>
              <a:gd name="adj" fmla="val 5315"/>
            </a:avLst>
          </a:prstGeom>
          <a:no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修正案：</a:t>
            </a:r>
            <a:endParaRPr lang="en-US" altLang="ja-JP" dirty="0">
              <a:solidFill>
                <a:schemeClr val="tx1"/>
              </a:solidFill>
              <a:latin typeface="HGPｺﾞｼｯｸM" pitchFamily="50" charset="-128"/>
              <a:ea typeface="HGPｺﾞｼｯｸM" pitchFamily="50" charset="-128"/>
            </a:endParaRPr>
          </a:p>
          <a:p>
            <a:pPr>
              <a:defRPr/>
            </a:pPr>
            <a:r>
              <a:rPr lang="ja-JP" altLang="en-US" sz="1600" dirty="0">
                <a:solidFill>
                  <a:schemeClr val="tx1"/>
                </a:solidFill>
                <a:latin typeface="HGPｺﾞｼｯｸM" pitchFamily="50" charset="-128"/>
                <a:ea typeface="HGPｺﾞｼｯｸM" pitchFamily="50" charset="-128"/>
              </a:rPr>
              <a:t>基本的には、要件定義を行った上で調達するようにします。そうでなければ、要件未定の部分において見積もるための暫定根拠を示します。</a:t>
            </a:r>
          </a:p>
        </p:txBody>
      </p:sp>
      <p:sp>
        <p:nvSpPr>
          <p:cNvPr id="11" name="角丸四角形 10"/>
          <p:cNvSpPr/>
          <p:nvPr/>
        </p:nvSpPr>
        <p:spPr bwMode="auto">
          <a:xfrm>
            <a:off x="920752" y="1916564"/>
            <a:ext cx="3455988" cy="1944687"/>
          </a:xfrm>
          <a:prstGeom prst="roundRect">
            <a:avLst>
              <a:gd name="adj" fmla="val 8558"/>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記載例：</a:t>
            </a:r>
          </a:p>
        </p:txBody>
      </p:sp>
      <p:sp>
        <p:nvSpPr>
          <p:cNvPr id="11276" name="角丸四角形 11"/>
          <p:cNvSpPr>
            <a:spLocks noChangeArrowheads="1"/>
          </p:cNvSpPr>
          <p:nvPr/>
        </p:nvSpPr>
        <p:spPr bwMode="auto">
          <a:xfrm>
            <a:off x="992190" y="2348360"/>
            <a:ext cx="3313112" cy="1439862"/>
          </a:xfrm>
          <a:prstGeom prst="roundRect">
            <a:avLst>
              <a:gd name="adj" fmla="val 10903"/>
            </a:avLst>
          </a:prstGeom>
          <a:solidFill>
            <a:schemeClr val="bg1"/>
          </a:solidFill>
          <a:ln w="9525" algn="ctr">
            <a:noFill/>
            <a:round/>
            <a:headEnd/>
            <a:tailEnd/>
          </a:ln>
          <a:effectLst>
            <a:prstShdw prst="shdw17" dist="17961" dir="2700000">
              <a:schemeClr val="bg2"/>
            </a:prstShdw>
          </a:effectLst>
        </p:spPr>
        <p:txBody>
          <a:bodyPr/>
          <a:lstStyle/>
          <a:p>
            <a:r>
              <a:rPr lang="ja-JP" altLang="en-US" sz="1600" dirty="0">
                <a:latin typeface="HGPｺﾞｼｯｸM" pitchFamily="50" charset="-128"/>
                <a:ea typeface="HGPｺﾞｼｯｸM" pitchFamily="50" charset="-128"/>
              </a:rPr>
              <a:t>（設計・開発業務で）</a:t>
            </a:r>
            <a:endParaRPr lang="en-US" altLang="ja-JP" sz="1600" dirty="0">
              <a:latin typeface="HGPｺﾞｼｯｸM" pitchFamily="50" charset="-128"/>
              <a:ea typeface="HGPｺﾞｼｯｸM" pitchFamily="50" charset="-128"/>
            </a:endParaRPr>
          </a:p>
          <a:p>
            <a:r>
              <a:rPr lang="ja-JP" altLang="en-US" sz="1600" dirty="0">
                <a:latin typeface="HGPｺﾞｼｯｸM" pitchFamily="50" charset="-128"/>
                <a:ea typeface="HGPｺﾞｼｯｸM" pitchFamily="50" charset="-128"/>
              </a:rPr>
              <a:t>詳細設計に必要な要件定義について</a:t>
            </a:r>
            <a:r>
              <a:rPr lang="ja-JP" altLang="en-US" sz="1600" dirty="0" smtClean="0">
                <a:latin typeface="HGPｺﾞｼｯｸM" pitchFamily="50" charset="-128"/>
                <a:ea typeface="HGPｺﾞｼｯｸM" pitchFamily="50" charset="-128"/>
              </a:rPr>
              <a:t>は前述の調査の</a:t>
            </a:r>
            <a:r>
              <a:rPr lang="ja-JP" altLang="en-US" sz="1600" dirty="0">
                <a:latin typeface="HGPｺﾞｼｯｸM" pitchFamily="50" charset="-128"/>
                <a:ea typeface="HGPｺﾞｼｯｸM" pitchFamily="50" charset="-128"/>
              </a:rPr>
              <a:t>結果を踏まえて各支局の担当者と協議し決定すること。</a:t>
            </a:r>
          </a:p>
        </p:txBody>
      </p:sp>
      <p:sp>
        <p:nvSpPr>
          <p:cNvPr id="13" name="右矢印 12"/>
          <p:cNvSpPr/>
          <p:nvPr/>
        </p:nvSpPr>
        <p:spPr bwMode="auto">
          <a:xfrm>
            <a:off x="6753225" y="2492822"/>
            <a:ext cx="503238" cy="863600"/>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4" name="四角形吹き出し 13"/>
          <p:cNvSpPr/>
          <p:nvPr/>
        </p:nvSpPr>
        <p:spPr bwMode="auto">
          <a:xfrm>
            <a:off x="4521200" y="1916564"/>
            <a:ext cx="2303464" cy="1944687"/>
          </a:xfrm>
          <a:prstGeom prst="wedgeRectCallout">
            <a:avLst>
              <a:gd name="adj1" fmla="val -59930"/>
              <a:gd name="adj2" fmla="val -54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en-US" altLang="ja-JP" sz="1400" dirty="0">
              <a:solidFill>
                <a:schemeClr val="tx1"/>
              </a:solidFill>
              <a:latin typeface="HGPｺﾞｼｯｸM" pitchFamily="50" charset="-128"/>
              <a:ea typeface="HGPｺﾞｼｯｸM" pitchFamily="50" charset="-128"/>
            </a:endParaRPr>
          </a:p>
          <a:p>
            <a:pPr>
              <a:defRPr/>
            </a:pPr>
            <a:endParaRPr lang="en-US" altLang="ja-JP" sz="1400" dirty="0">
              <a:solidFill>
                <a:schemeClr val="tx1"/>
              </a:solidFill>
              <a:latin typeface="HGPｺﾞｼｯｸM" pitchFamily="50" charset="-128"/>
              <a:ea typeface="HGPｺﾞｼｯｸM" pitchFamily="50" charset="-128"/>
            </a:endParaRPr>
          </a:p>
          <a:p>
            <a:pPr>
              <a:defRPr/>
            </a:pPr>
            <a:r>
              <a:rPr lang="ja-JP" altLang="en-US" sz="1400" dirty="0">
                <a:solidFill>
                  <a:schemeClr val="tx1"/>
                </a:solidFill>
                <a:latin typeface="HGPｺﾞｼｯｸM" pitchFamily="50" charset="-128"/>
                <a:ea typeface="HGPｺﾞｼｯｸM" pitchFamily="50" charset="-128"/>
              </a:rPr>
              <a:t>要件</a:t>
            </a:r>
            <a:r>
              <a:rPr lang="ja-JP" altLang="en-US" sz="1400" dirty="0" smtClean="0">
                <a:solidFill>
                  <a:schemeClr val="tx1"/>
                </a:solidFill>
                <a:latin typeface="HGPｺﾞｼｯｸM" pitchFamily="50" charset="-128"/>
                <a:ea typeface="HGPｺﾞｼｯｸM" pitchFamily="50" charset="-128"/>
              </a:rPr>
              <a:t>定義</a:t>
            </a:r>
            <a:r>
              <a:rPr lang="ja-JP" altLang="en-US" sz="1400" dirty="0">
                <a:solidFill>
                  <a:schemeClr val="tx1"/>
                </a:solidFill>
                <a:latin typeface="HGPｺﾞｼｯｸM" pitchFamily="50" charset="-128"/>
                <a:ea typeface="HGPｺﾞｼｯｸM" pitchFamily="50" charset="-128"/>
              </a:rPr>
              <a:t>から、</a:t>
            </a:r>
            <a:r>
              <a:rPr lang="ja-JP" altLang="en-US" sz="1400" dirty="0" smtClean="0">
                <a:solidFill>
                  <a:schemeClr val="tx1"/>
                </a:solidFill>
                <a:latin typeface="HGPｺﾞｼｯｸM" pitchFamily="50" charset="-128"/>
                <a:ea typeface="HGPｺﾞｼｯｸM" pitchFamily="50" charset="-128"/>
              </a:rPr>
              <a:t>本業務</a:t>
            </a:r>
            <a:r>
              <a:rPr lang="ja-JP" altLang="en-US" sz="1400" dirty="0">
                <a:solidFill>
                  <a:schemeClr val="tx1"/>
                </a:solidFill>
                <a:latin typeface="HGPｺﾞｼｯｸM" pitchFamily="50" charset="-128"/>
                <a:ea typeface="HGPｺﾞｼｯｸM" pitchFamily="50" charset="-128"/>
              </a:rPr>
              <a:t>の対象となっています。この場合、事業者は要件未定分のリスクを積む必要があり、内実を</a:t>
            </a:r>
            <a:r>
              <a:rPr lang="ja-JP" altLang="en-US" sz="1400" dirty="0" smtClean="0">
                <a:solidFill>
                  <a:schemeClr val="tx1"/>
                </a:solidFill>
                <a:latin typeface="HGPｺﾞｼｯｸM" pitchFamily="50" charset="-128"/>
                <a:ea typeface="HGPｺﾞｼｯｸM" pitchFamily="50" charset="-128"/>
              </a:rPr>
              <a:t>知る</a:t>
            </a:r>
            <a:r>
              <a:rPr lang="ja-JP" altLang="en-US" sz="1400" dirty="0">
                <a:solidFill>
                  <a:schemeClr val="tx1"/>
                </a:solidFill>
                <a:latin typeface="HGPｺﾞｼｯｸM" pitchFamily="50" charset="-128"/>
                <a:ea typeface="HGPｺﾞｼｯｸM" pitchFamily="50" charset="-128"/>
              </a:rPr>
              <a:t>現行事業者しか妥当な見積りができません。</a:t>
            </a:r>
          </a:p>
        </p:txBody>
      </p:sp>
      <p:sp>
        <p:nvSpPr>
          <p:cNvPr id="15" name="正方形/長方形 14"/>
          <p:cNvSpPr/>
          <p:nvPr/>
        </p:nvSpPr>
        <p:spPr bwMode="auto">
          <a:xfrm>
            <a:off x="4592640" y="1988001"/>
            <a:ext cx="2160587" cy="360363"/>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a:defRPr/>
            </a:pPr>
            <a:r>
              <a:rPr lang="ja-JP" altLang="en-US" sz="1600" b="1" dirty="0">
                <a:solidFill>
                  <a:schemeClr val="bg1"/>
                </a:solidFill>
                <a:latin typeface="HGPｺﾞｼｯｸM" pitchFamily="50" charset="-128"/>
                <a:ea typeface="HGPｺﾞｼｯｸM" pitchFamily="50" charset="-128"/>
              </a:rPr>
              <a:t>ポイント</a:t>
            </a:r>
          </a:p>
        </p:txBody>
      </p:sp>
      <p:sp>
        <p:nvSpPr>
          <p:cNvPr id="16" name="スライド番号プレースホルダ 15"/>
          <p:cNvSpPr>
            <a:spLocks noGrp="1"/>
          </p:cNvSpPr>
          <p:nvPr>
            <p:ph type="sldNum" sz="quarter" idx="12"/>
          </p:nvPr>
        </p:nvSpPr>
        <p:spPr/>
        <p:txBody>
          <a:bodyPr/>
          <a:lstStyle/>
          <a:p>
            <a:pPr>
              <a:defRPr/>
            </a:pPr>
            <a:fld id="{E2D66AD2-159A-4253-BF2C-5EE39F16C6A8}" type="slidenum">
              <a:rPr lang="ja-JP" altLang="en-US" smtClean="0"/>
              <a:pPr>
                <a:defRPr/>
              </a:pPr>
              <a:t>15</a:t>
            </a:fld>
            <a:endParaRPr lang="en-US" altLang="ja-JP"/>
          </a:p>
        </p:txBody>
      </p:sp>
      <p:sp>
        <p:nvSpPr>
          <p:cNvPr id="17" name="フッター プレースホルダ 16"/>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角丸四角形 7"/>
          <p:cNvSpPr/>
          <p:nvPr/>
        </p:nvSpPr>
        <p:spPr bwMode="auto">
          <a:xfrm>
            <a:off x="7185027" y="1916117"/>
            <a:ext cx="2376488" cy="1944687"/>
          </a:xfrm>
          <a:prstGeom prst="roundRect">
            <a:avLst>
              <a:gd name="adj" fmla="val 5315"/>
            </a:avLst>
          </a:prstGeom>
          <a:no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修正案：</a:t>
            </a:r>
            <a:endParaRPr lang="en-US" altLang="ja-JP" dirty="0">
              <a:solidFill>
                <a:schemeClr val="tx1"/>
              </a:solidFill>
              <a:latin typeface="HGPｺﾞｼｯｸM" pitchFamily="50" charset="-128"/>
              <a:ea typeface="HGPｺﾞｼｯｸM" pitchFamily="50" charset="-128"/>
            </a:endParaRPr>
          </a:p>
          <a:p>
            <a:pPr>
              <a:defRPr/>
            </a:pPr>
            <a:r>
              <a:rPr lang="ja-JP" altLang="en-US" sz="1600" dirty="0" smtClean="0">
                <a:solidFill>
                  <a:schemeClr val="tx1"/>
                </a:solidFill>
                <a:latin typeface="HGPｺﾞｼｯｸM" pitchFamily="50" charset="-128"/>
                <a:ea typeface="HGPｺﾞｼｯｸM" pitchFamily="50" charset="-128"/>
              </a:rPr>
              <a:t>「自治体職員の運用にあたり支援として技術的問合せに対する情報提供を行うこと。」といった記載にし、内容を明確化します。</a:t>
            </a:r>
            <a:endParaRPr lang="ja-JP" altLang="en-US" sz="1600" dirty="0">
              <a:solidFill>
                <a:schemeClr val="tx1"/>
              </a:solidFill>
              <a:latin typeface="HGPｺﾞｼｯｸM" pitchFamily="50" charset="-128"/>
              <a:ea typeface="HGPｺﾞｼｯｸM" pitchFamily="50" charset="-128"/>
            </a:endParaRPr>
          </a:p>
        </p:txBody>
      </p:sp>
      <p:sp>
        <p:nvSpPr>
          <p:cNvPr id="2" name="タイトル 1"/>
          <p:cNvSpPr>
            <a:spLocks noGrp="1"/>
          </p:cNvSpPr>
          <p:nvPr>
            <p:ph type="title"/>
          </p:nvPr>
        </p:nvSpPr>
        <p:spPr/>
        <p:txBody>
          <a:bodyPr/>
          <a:lstStyle/>
          <a:p>
            <a:r>
              <a:rPr lang="ja-JP" altLang="en-US" dirty="0"/>
              <a:t>６</a:t>
            </a:r>
            <a:r>
              <a:rPr lang="ja-JP" altLang="en-US" dirty="0" smtClean="0"/>
              <a:t>．</a:t>
            </a:r>
            <a:r>
              <a:rPr lang="ja-JP" altLang="en-US" dirty="0"/>
              <a:t>良い仕様書／悪い仕様書　</a:t>
            </a:r>
            <a:r>
              <a:rPr lang="ja-JP" altLang="en-US" sz="2400" dirty="0"/>
              <a:t>～記載時の留意点②～</a:t>
            </a:r>
            <a:endParaRPr kumimoji="1" lang="ja-JP" altLang="en-US" dirty="0"/>
          </a:p>
        </p:txBody>
      </p:sp>
      <p:sp>
        <p:nvSpPr>
          <p:cNvPr id="12292" name="Rectangle 3"/>
          <p:cNvSpPr>
            <a:spLocks noGrp="1" noChangeArrowheads="1"/>
          </p:cNvSpPr>
          <p:nvPr>
            <p:ph idx="1"/>
          </p:nvPr>
        </p:nvSpPr>
        <p:spPr bwMode="auto">
          <a:xfrm>
            <a:off x="495300" y="1341442"/>
            <a:ext cx="8915400" cy="503237"/>
          </a:xfrm>
          <a:noFill/>
          <a:ln>
            <a:miter lim="800000"/>
            <a:headEnd/>
            <a:tailEnd/>
          </a:ln>
        </p:spPr>
        <p:txBody>
          <a:bodyPr vert="horz" wrap="square" lIns="91440" tIns="45720" rIns="91440" bIns="45720" numCol="1" anchor="t" anchorCtr="0" compatLnSpc="1">
            <a:prstTxWarp prst="textNoShape">
              <a:avLst/>
            </a:prstTxWarp>
          </a:bodyPr>
          <a:lstStyle/>
          <a:p>
            <a:r>
              <a:rPr lang="ja-JP" altLang="en-US" dirty="0" smtClean="0">
                <a:latin typeface="HGPｺﾞｼｯｸM" pitchFamily="50" charset="-128"/>
                <a:ea typeface="HGPｺﾞｼｯｸM" pitchFamily="50" charset="-128"/>
              </a:rPr>
              <a:t>曖昧な記載（１）</a:t>
            </a:r>
          </a:p>
          <a:p>
            <a:endParaRPr lang="ja-JP" altLang="en-US" dirty="0" smtClean="0">
              <a:latin typeface="HGPｺﾞｼｯｸM" pitchFamily="50" charset="-128"/>
              <a:ea typeface="HGPｺﾞｼｯｸM" pitchFamily="50" charset="-128"/>
            </a:endParaRPr>
          </a:p>
        </p:txBody>
      </p:sp>
      <p:sp>
        <p:nvSpPr>
          <p:cNvPr id="4" name="角丸四角形 3"/>
          <p:cNvSpPr/>
          <p:nvPr/>
        </p:nvSpPr>
        <p:spPr bwMode="auto">
          <a:xfrm>
            <a:off x="920752" y="1916117"/>
            <a:ext cx="3455988" cy="1944687"/>
          </a:xfrm>
          <a:prstGeom prst="roundRect">
            <a:avLst>
              <a:gd name="adj" fmla="val 8558"/>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記載例：</a:t>
            </a:r>
          </a:p>
        </p:txBody>
      </p:sp>
      <p:sp>
        <p:nvSpPr>
          <p:cNvPr id="12294" name="角丸四角形 4"/>
          <p:cNvSpPr>
            <a:spLocks noChangeArrowheads="1"/>
          </p:cNvSpPr>
          <p:nvPr/>
        </p:nvSpPr>
        <p:spPr bwMode="auto">
          <a:xfrm>
            <a:off x="992190" y="2349504"/>
            <a:ext cx="3313112" cy="1439863"/>
          </a:xfrm>
          <a:prstGeom prst="roundRect">
            <a:avLst>
              <a:gd name="adj" fmla="val 10903"/>
            </a:avLst>
          </a:prstGeom>
          <a:solidFill>
            <a:schemeClr val="bg1"/>
          </a:solidFill>
          <a:ln w="9525" algn="ctr">
            <a:noFill/>
            <a:round/>
            <a:headEnd/>
            <a:tailEnd/>
          </a:ln>
          <a:effectLst>
            <a:prstShdw prst="shdw17" dist="17961" dir="2700000">
              <a:schemeClr val="bg2"/>
            </a:prstShdw>
          </a:effectLst>
        </p:spPr>
        <p:txBody>
          <a:bodyPr/>
          <a:lstStyle/>
          <a:p>
            <a:r>
              <a:rPr lang="ja-JP" altLang="en-US" sz="1600" dirty="0" smtClean="0">
                <a:latin typeface="HGPｺﾞｼｯｸM" pitchFamily="50" charset="-128"/>
                <a:ea typeface="HGPｺﾞｼｯｸM" pitchFamily="50" charset="-128"/>
              </a:rPr>
              <a:t>システムの運用は自治体職員が行うが、受注者は自治体職員の運用にあたり支援を行うこと。</a:t>
            </a:r>
            <a:endParaRPr lang="ja-JP" altLang="en-US" sz="1600" dirty="0">
              <a:latin typeface="HGPｺﾞｼｯｸM" pitchFamily="50" charset="-128"/>
              <a:ea typeface="HGPｺﾞｼｯｸM" pitchFamily="50" charset="-128"/>
            </a:endParaRPr>
          </a:p>
        </p:txBody>
      </p:sp>
      <p:sp>
        <p:nvSpPr>
          <p:cNvPr id="6" name="右矢印 5"/>
          <p:cNvSpPr/>
          <p:nvPr/>
        </p:nvSpPr>
        <p:spPr bwMode="auto">
          <a:xfrm>
            <a:off x="6753225" y="2492375"/>
            <a:ext cx="503238" cy="865188"/>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7" name="四角形吹き出し 6"/>
          <p:cNvSpPr/>
          <p:nvPr/>
        </p:nvSpPr>
        <p:spPr bwMode="auto">
          <a:xfrm>
            <a:off x="4521200" y="1916117"/>
            <a:ext cx="2303464" cy="1944687"/>
          </a:xfrm>
          <a:prstGeom prst="wedgeRectCallout">
            <a:avLst>
              <a:gd name="adj1" fmla="val -59930"/>
              <a:gd name="adj2" fmla="val -54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en-US" altLang="ja-JP" sz="1400" dirty="0">
              <a:solidFill>
                <a:schemeClr val="tx1"/>
              </a:solidFill>
              <a:latin typeface="HGPｺﾞｼｯｸM" pitchFamily="50" charset="-128"/>
              <a:ea typeface="HGPｺﾞｼｯｸM" pitchFamily="50" charset="-128"/>
            </a:endParaRPr>
          </a:p>
          <a:p>
            <a:pPr>
              <a:defRPr/>
            </a:pPr>
            <a:endParaRPr lang="en-US" altLang="ja-JP" sz="1400" dirty="0">
              <a:solidFill>
                <a:schemeClr val="tx1"/>
              </a:solidFill>
              <a:latin typeface="HGPｺﾞｼｯｸM" pitchFamily="50" charset="-128"/>
              <a:ea typeface="HGPｺﾞｼｯｸM" pitchFamily="50" charset="-128"/>
            </a:endParaRPr>
          </a:p>
          <a:p>
            <a:pPr>
              <a:defRPr/>
            </a:pPr>
            <a:r>
              <a:rPr lang="ja-JP" altLang="en-US" sz="1400" dirty="0" smtClean="0">
                <a:solidFill>
                  <a:schemeClr val="tx1"/>
                </a:solidFill>
                <a:latin typeface="HGPｺﾞｼｯｸM" pitchFamily="50" charset="-128"/>
                <a:ea typeface="HGPｺﾞｼｯｸM" pitchFamily="50" charset="-128"/>
              </a:rPr>
              <a:t>発注者側としては支援＝不明部分の問合せ程度という考えでも、事業者側は実質的に運用をさせられるリスクを考慮せざるを得ません。</a:t>
            </a:r>
          </a:p>
          <a:p>
            <a:pPr>
              <a:defRPr/>
            </a:pPr>
            <a:r>
              <a:rPr lang="ja-JP" altLang="en-US" sz="1400" dirty="0" smtClean="0">
                <a:solidFill>
                  <a:schemeClr val="tx1"/>
                </a:solidFill>
                <a:latin typeface="HGPｺﾞｼｯｸM" pitchFamily="50" charset="-128"/>
                <a:ea typeface="HGPｺﾞｼｯｸM" pitchFamily="50" charset="-128"/>
              </a:rPr>
              <a:t>何をやるのか明確にする必要があります。</a:t>
            </a:r>
            <a:endParaRPr lang="ja-JP" altLang="en-US" sz="1400" dirty="0">
              <a:solidFill>
                <a:schemeClr val="tx1"/>
              </a:solidFill>
              <a:latin typeface="HGPｺﾞｼｯｸM" pitchFamily="50" charset="-128"/>
              <a:ea typeface="HGPｺﾞｼｯｸM" pitchFamily="50" charset="-128"/>
            </a:endParaRPr>
          </a:p>
        </p:txBody>
      </p:sp>
      <p:sp>
        <p:nvSpPr>
          <p:cNvPr id="9" name="正方形/長方形 8"/>
          <p:cNvSpPr/>
          <p:nvPr/>
        </p:nvSpPr>
        <p:spPr bwMode="auto">
          <a:xfrm>
            <a:off x="4592640" y="1989138"/>
            <a:ext cx="2160587" cy="360362"/>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a:defRPr/>
            </a:pPr>
            <a:r>
              <a:rPr lang="ja-JP" altLang="en-US" sz="1600" b="1" dirty="0">
                <a:solidFill>
                  <a:schemeClr val="bg1"/>
                </a:solidFill>
                <a:latin typeface="HGPｺﾞｼｯｸM" pitchFamily="50" charset="-128"/>
                <a:ea typeface="HGPｺﾞｼｯｸM" pitchFamily="50" charset="-128"/>
              </a:rPr>
              <a:t>ポイント</a:t>
            </a:r>
          </a:p>
        </p:txBody>
      </p:sp>
      <p:sp>
        <p:nvSpPr>
          <p:cNvPr id="10" name="角丸四角形 9"/>
          <p:cNvSpPr/>
          <p:nvPr/>
        </p:nvSpPr>
        <p:spPr bwMode="auto">
          <a:xfrm>
            <a:off x="7185027" y="4005267"/>
            <a:ext cx="2376488" cy="1944687"/>
          </a:xfrm>
          <a:prstGeom prst="roundRect">
            <a:avLst>
              <a:gd name="adj" fmla="val 5315"/>
            </a:avLst>
          </a:prstGeom>
          <a:no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修正案：</a:t>
            </a:r>
            <a:endParaRPr lang="en-US" altLang="ja-JP" dirty="0">
              <a:solidFill>
                <a:schemeClr val="tx1"/>
              </a:solidFill>
              <a:latin typeface="HGPｺﾞｼｯｸM" pitchFamily="50" charset="-128"/>
              <a:ea typeface="HGPｺﾞｼｯｸM" pitchFamily="50" charset="-128"/>
            </a:endParaRPr>
          </a:p>
          <a:p>
            <a:pPr>
              <a:defRPr/>
            </a:pPr>
            <a:r>
              <a:rPr lang="ja-JP" altLang="en-US" sz="1600" dirty="0" smtClean="0">
                <a:solidFill>
                  <a:schemeClr val="tx1"/>
                </a:solidFill>
                <a:latin typeface="HGPｺﾞｼｯｸM" pitchFamily="50" charset="-128"/>
                <a:ea typeface="HGPｺﾞｼｯｸM" pitchFamily="50" charset="-128"/>
              </a:rPr>
              <a:t>「クライアントを別表１に示す端末機器に導入すること。」といった具合に内容を明確化します。</a:t>
            </a:r>
            <a:endParaRPr lang="en-US" altLang="ja-JP" sz="1600" dirty="0" smtClean="0">
              <a:solidFill>
                <a:schemeClr val="tx1"/>
              </a:solidFill>
              <a:latin typeface="HGPｺﾞｼｯｸM" pitchFamily="50" charset="-128"/>
              <a:ea typeface="HGPｺﾞｼｯｸM" pitchFamily="50" charset="-128"/>
            </a:endParaRPr>
          </a:p>
          <a:p>
            <a:pPr>
              <a:defRPr/>
            </a:pPr>
            <a:r>
              <a:rPr lang="ja-JP" altLang="en-US" sz="1600" dirty="0" smtClean="0">
                <a:solidFill>
                  <a:schemeClr val="tx1"/>
                </a:solidFill>
                <a:latin typeface="HGPｺﾞｼｯｸM" pitchFamily="50" charset="-128"/>
                <a:ea typeface="HGPｺﾞｼｯｸM" pitchFamily="50" charset="-128"/>
              </a:rPr>
              <a:t>（別表１には端末機器の仕様や台数を明記）</a:t>
            </a:r>
            <a:endParaRPr lang="ja-JP" altLang="en-US" sz="1600" dirty="0">
              <a:solidFill>
                <a:schemeClr val="tx1"/>
              </a:solidFill>
              <a:latin typeface="HGPｺﾞｼｯｸM" pitchFamily="50" charset="-128"/>
              <a:ea typeface="HGPｺﾞｼｯｸM" pitchFamily="50" charset="-128"/>
            </a:endParaRPr>
          </a:p>
        </p:txBody>
      </p:sp>
      <p:sp>
        <p:nvSpPr>
          <p:cNvPr id="11" name="角丸四角形 10"/>
          <p:cNvSpPr/>
          <p:nvPr/>
        </p:nvSpPr>
        <p:spPr bwMode="auto">
          <a:xfrm>
            <a:off x="920752" y="4005267"/>
            <a:ext cx="3455988" cy="1944687"/>
          </a:xfrm>
          <a:prstGeom prst="roundRect">
            <a:avLst>
              <a:gd name="adj" fmla="val 8558"/>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記載例：</a:t>
            </a:r>
          </a:p>
        </p:txBody>
      </p:sp>
      <p:sp>
        <p:nvSpPr>
          <p:cNvPr id="12300" name="角丸四角形 11"/>
          <p:cNvSpPr>
            <a:spLocks noChangeArrowheads="1"/>
          </p:cNvSpPr>
          <p:nvPr/>
        </p:nvSpPr>
        <p:spPr bwMode="auto">
          <a:xfrm>
            <a:off x="992190" y="4437063"/>
            <a:ext cx="3313112" cy="1439862"/>
          </a:xfrm>
          <a:prstGeom prst="roundRect">
            <a:avLst>
              <a:gd name="adj" fmla="val 10903"/>
            </a:avLst>
          </a:prstGeom>
          <a:solidFill>
            <a:schemeClr val="bg1"/>
          </a:solidFill>
          <a:ln w="9525" algn="ctr">
            <a:noFill/>
            <a:round/>
            <a:headEnd/>
            <a:tailEnd/>
          </a:ln>
          <a:effectLst>
            <a:prstShdw prst="shdw17" dist="17961" dir="2700000">
              <a:schemeClr val="bg2"/>
            </a:prstShdw>
          </a:effectLst>
        </p:spPr>
        <p:txBody>
          <a:bodyPr/>
          <a:lstStyle/>
          <a:p>
            <a:r>
              <a:rPr lang="ja-JP" altLang="en-US" sz="1600" dirty="0" smtClean="0">
                <a:latin typeface="HGPｺﾞｼｯｸM" pitchFamily="50" charset="-128"/>
                <a:ea typeface="HGPｺﾞｼｯｸM" pitchFamily="50" charset="-128"/>
              </a:rPr>
              <a:t>クライアントソフトを端末機器等に導入すること。</a:t>
            </a:r>
            <a:endParaRPr lang="ja-JP" altLang="en-US" sz="1600" dirty="0">
              <a:latin typeface="HGPｺﾞｼｯｸM" pitchFamily="50" charset="-128"/>
              <a:ea typeface="HGPｺﾞｼｯｸM" pitchFamily="50" charset="-128"/>
            </a:endParaRPr>
          </a:p>
        </p:txBody>
      </p:sp>
      <p:sp>
        <p:nvSpPr>
          <p:cNvPr id="13" name="右矢印 12"/>
          <p:cNvSpPr/>
          <p:nvPr/>
        </p:nvSpPr>
        <p:spPr bwMode="auto">
          <a:xfrm>
            <a:off x="6753225" y="4581525"/>
            <a:ext cx="503238" cy="863600"/>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4" name="四角形吹き出し 13"/>
          <p:cNvSpPr/>
          <p:nvPr/>
        </p:nvSpPr>
        <p:spPr bwMode="auto">
          <a:xfrm>
            <a:off x="4521200" y="4005267"/>
            <a:ext cx="2303464" cy="1944687"/>
          </a:xfrm>
          <a:prstGeom prst="wedgeRectCallout">
            <a:avLst>
              <a:gd name="adj1" fmla="val -59930"/>
              <a:gd name="adj2" fmla="val -54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en-US" altLang="ja-JP" sz="1400" dirty="0">
              <a:solidFill>
                <a:schemeClr val="tx1"/>
              </a:solidFill>
              <a:latin typeface="HGPｺﾞｼｯｸM" pitchFamily="50" charset="-128"/>
              <a:ea typeface="HGPｺﾞｼｯｸM" pitchFamily="50" charset="-128"/>
            </a:endParaRPr>
          </a:p>
          <a:p>
            <a:pPr>
              <a:defRPr/>
            </a:pPr>
            <a:endParaRPr lang="en-US" altLang="ja-JP" sz="1400" dirty="0">
              <a:solidFill>
                <a:schemeClr val="tx1"/>
              </a:solidFill>
              <a:latin typeface="HGPｺﾞｼｯｸM" pitchFamily="50" charset="-128"/>
              <a:ea typeface="HGPｺﾞｼｯｸM" pitchFamily="50" charset="-128"/>
            </a:endParaRPr>
          </a:p>
          <a:p>
            <a:pPr>
              <a:defRPr/>
            </a:pPr>
            <a:r>
              <a:rPr lang="ja-JP" altLang="en-US" sz="1400" dirty="0" smtClean="0">
                <a:solidFill>
                  <a:schemeClr val="tx1"/>
                </a:solidFill>
                <a:latin typeface="HGPｺﾞｼｯｸM" pitchFamily="50" charset="-128"/>
                <a:ea typeface="HGPｺﾞｼｯｸM" pitchFamily="50" charset="-128"/>
              </a:rPr>
              <a:t>「等」は良く使われる傾向がありますが、この場合の「等」は対象が曖昧になるため、業者としてはリスクを積む必要が発生します。</a:t>
            </a:r>
            <a:endParaRPr lang="en-US" altLang="ja-JP" sz="1400" dirty="0" smtClean="0">
              <a:solidFill>
                <a:schemeClr val="tx1"/>
              </a:solidFill>
              <a:latin typeface="HGPｺﾞｼｯｸM" pitchFamily="50" charset="-128"/>
              <a:ea typeface="HGPｺﾞｼｯｸM" pitchFamily="50" charset="-128"/>
            </a:endParaRPr>
          </a:p>
          <a:p>
            <a:pPr>
              <a:defRPr/>
            </a:pPr>
            <a:r>
              <a:rPr lang="ja-JP" altLang="en-US" sz="1400" dirty="0" smtClean="0">
                <a:solidFill>
                  <a:schemeClr val="tx1"/>
                </a:solidFill>
                <a:latin typeface="HGPｺﾞｼｯｸM" pitchFamily="50" charset="-128"/>
                <a:ea typeface="HGPｺﾞｼｯｸM" pitchFamily="50" charset="-128"/>
              </a:rPr>
              <a:t>「等」とはせずに明確な記載にする必要があります。</a:t>
            </a:r>
            <a:endParaRPr lang="ja-JP" altLang="en-US" sz="1400" dirty="0">
              <a:solidFill>
                <a:schemeClr val="tx1"/>
              </a:solidFill>
              <a:latin typeface="HGPｺﾞｼｯｸM" pitchFamily="50" charset="-128"/>
              <a:ea typeface="HGPｺﾞｼｯｸM" pitchFamily="50" charset="-128"/>
            </a:endParaRPr>
          </a:p>
        </p:txBody>
      </p:sp>
      <p:sp>
        <p:nvSpPr>
          <p:cNvPr id="15" name="正方形/長方形 14"/>
          <p:cNvSpPr/>
          <p:nvPr/>
        </p:nvSpPr>
        <p:spPr bwMode="auto">
          <a:xfrm>
            <a:off x="4592640" y="4076704"/>
            <a:ext cx="2160587" cy="360363"/>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a:defRPr/>
            </a:pPr>
            <a:r>
              <a:rPr lang="ja-JP" altLang="en-US" sz="1600" b="1" dirty="0">
                <a:solidFill>
                  <a:schemeClr val="bg1"/>
                </a:solidFill>
                <a:latin typeface="HGPｺﾞｼｯｸM" pitchFamily="50" charset="-128"/>
                <a:ea typeface="HGPｺﾞｼｯｸM" pitchFamily="50" charset="-128"/>
              </a:rPr>
              <a:t>ポイント</a:t>
            </a:r>
          </a:p>
        </p:txBody>
      </p:sp>
      <p:sp>
        <p:nvSpPr>
          <p:cNvPr id="16" name="スライド番号プレースホルダ 15"/>
          <p:cNvSpPr>
            <a:spLocks noGrp="1"/>
          </p:cNvSpPr>
          <p:nvPr>
            <p:ph type="sldNum" sz="quarter" idx="12"/>
          </p:nvPr>
        </p:nvSpPr>
        <p:spPr/>
        <p:txBody>
          <a:bodyPr/>
          <a:lstStyle/>
          <a:p>
            <a:pPr>
              <a:defRPr/>
            </a:pPr>
            <a:fld id="{E2D66AD2-159A-4253-BF2C-5EE39F16C6A8}" type="slidenum">
              <a:rPr lang="ja-JP" altLang="en-US" smtClean="0"/>
              <a:pPr>
                <a:defRPr/>
              </a:pPr>
              <a:t>16</a:t>
            </a:fld>
            <a:endParaRPr lang="en-US" altLang="ja-JP"/>
          </a:p>
        </p:txBody>
      </p:sp>
      <p:sp>
        <p:nvSpPr>
          <p:cNvPr id="17" name="フッター プレースホルダ 16"/>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角丸四角形 7"/>
          <p:cNvSpPr/>
          <p:nvPr/>
        </p:nvSpPr>
        <p:spPr bwMode="auto">
          <a:xfrm>
            <a:off x="7185027" y="1916117"/>
            <a:ext cx="2376488" cy="1944687"/>
          </a:xfrm>
          <a:prstGeom prst="roundRect">
            <a:avLst>
              <a:gd name="adj" fmla="val 5315"/>
            </a:avLst>
          </a:prstGeom>
          <a:no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修正案：</a:t>
            </a:r>
            <a:endParaRPr lang="en-US" altLang="ja-JP" dirty="0">
              <a:solidFill>
                <a:schemeClr val="tx1"/>
              </a:solidFill>
              <a:latin typeface="HGPｺﾞｼｯｸM" pitchFamily="50" charset="-128"/>
              <a:ea typeface="HGPｺﾞｼｯｸM" pitchFamily="50" charset="-128"/>
            </a:endParaRPr>
          </a:p>
          <a:p>
            <a:pPr>
              <a:defRPr/>
            </a:pPr>
            <a:r>
              <a:rPr lang="ja-JP" altLang="en-US" sz="1600" dirty="0" smtClean="0">
                <a:solidFill>
                  <a:schemeClr val="tx1"/>
                </a:solidFill>
                <a:latin typeface="HGPｺﾞｼｯｸM" pitchFamily="50" charset="-128"/>
                <a:ea typeface="HGPｺﾞｼｯｸM" pitchFamily="50" charset="-128"/>
              </a:rPr>
              <a:t>資格</a:t>
            </a:r>
            <a:r>
              <a:rPr lang="ja-JP" altLang="en-US" sz="1600" dirty="0">
                <a:solidFill>
                  <a:schemeClr val="tx1"/>
                </a:solidFill>
                <a:latin typeface="HGPｺﾞｼｯｸM" pitchFamily="50" charset="-128"/>
                <a:ea typeface="HGPｺﾞｼｯｸM" pitchFamily="50" charset="-128"/>
              </a:rPr>
              <a:t>要件</a:t>
            </a:r>
            <a:r>
              <a:rPr lang="ja-JP" altLang="en-US" sz="1600" dirty="0" smtClean="0">
                <a:solidFill>
                  <a:schemeClr val="tx1"/>
                </a:solidFill>
                <a:latin typeface="HGPｺﾞｼｯｸM" pitchFamily="50" charset="-128"/>
                <a:ea typeface="HGPｺﾞｼｯｸM" pitchFamily="50" charset="-128"/>
              </a:rPr>
              <a:t>や経験等、定性的な要件については「同等」等の記載は用いず、適否が明確になるような記載とします。</a:t>
            </a:r>
            <a:endParaRPr lang="ja-JP" altLang="en-US" sz="1600" dirty="0">
              <a:solidFill>
                <a:schemeClr val="tx1"/>
              </a:solidFill>
              <a:latin typeface="HGPｺﾞｼｯｸM" pitchFamily="50" charset="-128"/>
              <a:ea typeface="HGPｺﾞｼｯｸM" pitchFamily="50" charset="-128"/>
            </a:endParaRPr>
          </a:p>
        </p:txBody>
      </p:sp>
      <p:sp>
        <p:nvSpPr>
          <p:cNvPr id="2" name="タイトル 1"/>
          <p:cNvSpPr>
            <a:spLocks noGrp="1"/>
          </p:cNvSpPr>
          <p:nvPr>
            <p:ph type="title"/>
          </p:nvPr>
        </p:nvSpPr>
        <p:spPr/>
        <p:txBody>
          <a:bodyPr/>
          <a:lstStyle/>
          <a:p>
            <a:r>
              <a:rPr lang="ja-JP" altLang="en-US" dirty="0"/>
              <a:t>６</a:t>
            </a:r>
            <a:r>
              <a:rPr lang="ja-JP" altLang="en-US" dirty="0" smtClean="0"/>
              <a:t>．</a:t>
            </a:r>
            <a:r>
              <a:rPr lang="ja-JP" altLang="en-US" dirty="0"/>
              <a:t>良い仕様書／悪い仕様書　</a:t>
            </a:r>
            <a:r>
              <a:rPr lang="ja-JP" altLang="en-US" sz="2400" dirty="0"/>
              <a:t>～記載時の</a:t>
            </a:r>
            <a:r>
              <a:rPr lang="ja-JP" altLang="en-US" sz="2400" dirty="0" smtClean="0"/>
              <a:t>留意点③～</a:t>
            </a:r>
            <a:endParaRPr kumimoji="1" lang="ja-JP" altLang="en-US" dirty="0"/>
          </a:p>
        </p:txBody>
      </p:sp>
      <p:sp>
        <p:nvSpPr>
          <p:cNvPr id="13316" name="Rectangle 3"/>
          <p:cNvSpPr>
            <a:spLocks noGrp="1" noChangeArrowheads="1"/>
          </p:cNvSpPr>
          <p:nvPr>
            <p:ph idx="1"/>
          </p:nvPr>
        </p:nvSpPr>
        <p:spPr bwMode="auto">
          <a:xfrm>
            <a:off x="495300" y="1341442"/>
            <a:ext cx="8915400" cy="503237"/>
          </a:xfrm>
          <a:noFill/>
          <a:ln>
            <a:miter lim="800000"/>
            <a:headEnd/>
            <a:tailEnd/>
          </a:ln>
        </p:spPr>
        <p:txBody>
          <a:bodyPr vert="horz" wrap="square" lIns="91440" tIns="45720" rIns="91440" bIns="45720" numCol="1" anchor="t" anchorCtr="0" compatLnSpc="1">
            <a:prstTxWarp prst="textNoShape">
              <a:avLst/>
            </a:prstTxWarp>
          </a:bodyPr>
          <a:lstStyle/>
          <a:p>
            <a:r>
              <a:rPr lang="ja-JP" altLang="en-US" dirty="0" smtClean="0">
                <a:latin typeface="HGPｺﾞｼｯｸM" pitchFamily="50" charset="-128"/>
                <a:ea typeface="HGPｺﾞｼｯｸM" pitchFamily="50" charset="-128"/>
              </a:rPr>
              <a:t>曖昧な記載（２）</a:t>
            </a:r>
          </a:p>
          <a:p>
            <a:endParaRPr lang="ja-JP" altLang="en-US" dirty="0" smtClean="0">
              <a:latin typeface="HGPｺﾞｼｯｸM" pitchFamily="50" charset="-128"/>
              <a:ea typeface="HGPｺﾞｼｯｸM" pitchFamily="50" charset="-128"/>
            </a:endParaRPr>
          </a:p>
        </p:txBody>
      </p:sp>
      <p:sp>
        <p:nvSpPr>
          <p:cNvPr id="4" name="角丸四角形 3"/>
          <p:cNvSpPr/>
          <p:nvPr/>
        </p:nvSpPr>
        <p:spPr bwMode="auto">
          <a:xfrm>
            <a:off x="920752" y="1916117"/>
            <a:ext cx="3455988" cy="1944687"/>
          </a:xfrm>
          <a:prstGeom prst="roundRect">
            <a:avLst>
              <a:gd name="adj" fmla="val 8558"/>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記載例：</a:t>
            </a:r>
          </a:p>
        </p:txBody>
      </p:sp>
      <p:sp>
        <p:nvSpPr>
          <p:cNvPr id="13318" name="角丸四角形 4"/>
          <p:cNvSpPr>
            <a:spLocks noChangeArrowheads="1"/>
          </p:cNvSpPr>
          <p:nvPr/>
        </p:nvSpPr>
        <p:spPr bwMode="auto">
          <a:xfrm>
            <a:off x="992190" y="2349504"/>
            <a:ext cx="3313112" cy="1439863"/>
          </a:xfrm>
          <a:prstGeom prst="roundRect">
            <a:avLst>
              <a:gd name="adj" fmla="val 10903"/>
            </a:avLst>
          </a:prstGeom>
          <a:solidFill>
            <a:schemeClr val="bg1"/>
          </a:solidFill>
          <a:ln w="9525" algn="ctr">
            <a:noFill/>
            <a:round/>
            <a:headEnd/>
            <a:tailEnd/>
          </a:ln>
          <a:effectLst>
            <a:prstShdw prst="shdw17" dist="17961" dir="2700000">
              <a:schemeClr val="bg2"/>
            </a:prstShdw>
          </a:effectLst>
        </p:spPr>
        <p:txBody>
          <a:bodyPr/>
          <a:lstStyle/>
          <a:p>
            <a:r>
              <a:rPr lang="ja-JP" altLang="en-US" sz="1600" dirty="0" smtClean="0">
                <a:latin typeface="HGPｺﾞｼｯｸM" pitchFamily="50" charset="-128"/>
                <a:ea typeface="HGPｺﾞｼｯｸM" pitchFamily="50" charset="-128"/>
              </a:rPr>
              <a:t>統括責任者は自治体税務に係るシステム開発について５年以上又はそれと同等の経験を有すること。</a:t>
            </a:r>
            <a:endParaRPr lang="ja-JP" altLang="en-US" sz="1600" dirty="0">
              <a:latin typeface="HGPｺﾞｼｯｸM" pitchFamily="50" charset="-128"/>
              <a:ea typeface="HGPｺﾞｼｯｸM" pitchFamily="50" charset="-128"/>
            </a:endParaRPr>
          </a:p>
        </p:txBody>
      </p:sp>
      <p:sp>
        <p:nvSpPr>
          <p:cNvPr id="6" name="右矢印 5"/>
          <p:cNvSpPr/>
          <p:nvPr/>
        </p:nvSpPr>
        <p:spPr bwMode="auto">
          <a:xfrm>
            <a:off x="6753225" y="2492375"/>
            <a:ext cx="503238" cy="865188"/>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7" name="四角形吹き出し 6"/>
          <p:cNvSpPr/>
          <p:nvPr/>
        </p:nvSpPr>
        <p:spPr bwMode="auto">
          <a:xfrm>
            <a:off x="4521200" y="1916117"/>
            <a:ext cx="2303464" cy="1944687"/>
          </a:xfrm>
          <a:prstGeom prst="wedgeRectCallout">
            <a:avLst>
              <a:gd name="adj1" fmla="val -59930"/>
              <a:gd name="adj2" fmla="val -54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en-US" altLang="ja-JP" sz="1400" dirty="0">
              <a:solidFill>
                <a:schemeClr val="tx1"/>
              </a:solidFill>
              <a:latin typeface="HGPｺﾞｼｯｸM" pitchFamily="50" charset="-128"/>
              <a:ea typeface="HGPｺﾞｼｯｸM" pitchFamily="50" charset="-128"/>
            </a:endParaRPr>
          </a:p>
          <a:p>
            <a:pPr>
              <a:defRPr/>
            </a:pPr>
            <a:endParaRPr lang="en-US" altLang="ja-JP" sz="1400" dirty="0">
              <a:solidFill>
                <a:schemeClr val="tx1"/>
              </a:solidFill>
              <a:latin typeface="HGPｺﾞｼｯｸM" pitchFamily="50" charset="-128"/>
              <a:ea typeface="HGPｺﾞｼｯｸM" pitchFamily="50" charset="-128"/>
            </a:endParaRPr>
          </a:p>
          <a:p>
            <a:pPr>
              <a:defRPr/>
            </a:pPr>
            <a:r>
              <a:rPr lang="ja-JP" altLang="en-US" sz="1400" dirty="0">
                <a:solidFill>
                  <a:schemeClr val="tx1"/>
                </a:solidFill>
                <a:latin typeface="HGPｺﾞｼｯｸM" pitchFamily="50" charset="-128"/>
                <a:ea typeface="HGPｺﾞｼｯｸM" pitchFamily="50" charset="-128"/>
              </a:rPr>
              <a:t>何</a:t>
            </a:r>
            <a:r>
              <a:rPr lang="ja-JP" altLang="en-US" sz="1400" dirty="0" smtClean="0">
                <a:solidFill>
                  <a:schemeClr val="tx1"/>
                </a:solidFill>
                <a:latin typeface="HGPｺﾞｼｯｸM" pitchFamily="50" charset="-128"/>
                <a:ea typeface="HGPｺﾞｼｯｸM" pitchFamily="50" charset="-128"/>
              </a:rPr>
              <a:t>をもって「同等」と判断できるかが不明確です。</a:t>
            </a:r>
            <a:endParaRPr lang="en-US" altLang="ja-JP" sz="1400" dirty="0" smtClean="0">
              <a:solidFill>
                <a:schemeClr val="tx1"/>
              </a:solidFill>
              <a:latin typeface="HGPｺﾞｼｯｸM" pitchFamily="50" charset="-128"/>
              <a:ea typeface="HGPｺﾞｼｯｸM" pitchFamily="50" charset="-128"/>
            </a:endParaRPr>
          </a:p>
          <a:p>
            <a:pPr>
              <a:defRPr/>
            </a:pPr>
            <a:r>
              <a:rPr lang="ja-JP" altLang="en-US" sz="1400" dirty="0">
                <a:solidFill>
                  <a:schemeClr val="tx1"/>
                </a:solidFill>
                <a:latin typeface="HGPｺﾞｼｯｸM" pitchFamily="50" charset="-128"/>
                <a:ea typeface="HGPｺﾞｼｯｸM" pitchFamily="50" charset="-128"/>
              </a:rPr>
              <a:t>提案事</a:t>
            </a:r>
            <a:r>
              <a:rPr lang="ja-JP" altLang="en-US" sz="1400" dirty="0" smtClean="0">
                <a:solidFill>
                  <a:schemeClr val="tx1"/>
                </a:solidFill>
                <a:latin typeface="HGPｺﾞｼｯｸM" pitchFamily="50" charset="-128"/>
                <a:ea typeface="HGPｺﾞｼｯｸM" pitchFamily="50" charset="-128"/>
              </a:rPr>
              <a:t>業者も発注者も判断根拠がないため、要件として意味を持ちません。</a:t>
            </a:r>
            <a:endParaRPr lang="en-US" altLang="ja-JP" sz="1400" dirty="0" smtClean="0">
              <a:solidFill>
                <a:schemeClr val="tx1"/>
              </a:solidFill>
              <a:latin typeface="HGPｺﾞｼｯｸM" pitchFamily="50" charset="-128"/>
              <a:ea typeface="HGPｺﾞｼｯｸM" pitchFamily="50" charset="-128"/>
            </a:endParaRPr>
          </a:p>
        </p:txBody>
      </p:sp>
      <p:sp>
        <p:nvSpPr>
          <p:cNvPr id="9" name="正方形/長方形 8"/>
          <p:cNvSpPr/>
          <p:nvPr/>
        </p:nvSpPr>
        <p:spPr bwMode="auto">
          <a:xfrm>
            <a:off x="4592640" y="1989138"/>
            <a:ext cx="2160587" cy="360362"/>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a:defRPr/>
            </a:pPr>
            <a:r>
              <a:rPr lang="ja-JP" altLang="en-US" sz="1600" b="1" dirty="0">
                <a:solidFill>
                  <a:schemeClr val="bg1"/>
                </a:solidFill>
                <a:latin typeface="HGPｺﾞｼｯｸM" pitchFamily="50" charset="-128"/>
                <a:ea typeface="HGPｺﾞｼｯｸM" pitchFamily="50" charset="-128"/>
              </a:rPr>
              <a:t>ポイント</a:t>
            </a:r>
          </a:p>
        </p:txBody>
      </p:sp>
      <p:sp>
        <p:nvSpPr>
          <p:cNvPr id="10" name="角丸四角形 9"/>
          <p:cNvSpPr/>
          <p:nvPr/>
        </p:nvSpPr>
        <p:spPr bwMode="auto">
          <a:xfrm>
            <a:off x="7185027" y="4005267"/>
            <a:ext cx="2376488" cy="1944687"/>
          </a:xfrm>
          <a:prstGeom prst="roundRect">
            <a:avLst>
              <a:gd name="adj" fmla="val 5315"/>
            </a:avLst>
          </a:prstGeom>
          <a:no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修正案：</a:t>
            </a:r>
            <a:endParaRPr lang="en-US" altLang="ja-JP" dirty="0">
              <a:solidFill>
                <a:schemeClr val="tx1"/>
              </a:solidFill>
              <a:latin typeface="HGPｺﾞｼｯｸM" pitchFamily="50" charset="-128"/>
              <a:ea typeface="HGPｺﾞｼｯｸM" pitchFamily="50" charset="-128"/>
            </a:endParaRPr>
          </a:p>
          <a:p>
            <a:pPr>
              <a:defRPr/>
            </a:pPr>
            <a:r>
              <a:rPr lang="ja-JP" altLang="en-US" sz="1600" dirty="0" smtClean="0">
                <a:solidFill>
                  <a:schemeClr val="tx1"/>
                </a:solidFill>
                <a:latin typeface="HGPｺﾞｼｯｸM" pitchFamily="50" charset="-128"/>
                <a:ea typeface="HGPｺﾞｼｯｸM" pitchFamily="50" charset="-128"/>
              </a:rPr>
              <a:t>「</a:t>
            </a:r>
            <a:r>
              <a:rPr lang="en-US" altLang="ja-JP" sz="1600" dirty="0">
                <a:solidFill>
                  <a:schemeClr val="tx1"/>
                </a:solidFill>
                <a:latin typeface="HGPｺﾞｼｯｸM" pitchFamily="50" charset="-128"/>
                <a:ea typeface="HGPｺﾞｼｯｸM" pitchFamily="50" charset="-128"/>
              </a:rPr>
              <a:t>ITU</a:t>
            </a:r>
            <a:r>
              <a:rPr lang="ja-JP" altLang="en-US" sz="1600" dirty="0" err="1">
                <a:solidFill>
                  <a:schemeClr val="tx1"/>
                </a:solidFill>
                <a:latin typeface="HGPｺﾞｼｯｸM" pitchFamily="50" charset="-128"/>
                <a:ea typeface="HGPｺﾞｼｯｸM" pitchFamily="50" charset="-128"/>
              </a:rPr>
              <a:t>、</a:t>
            </a:r>
            <a:r>
              <a:rPr lang="en-US" altLang="ja-JP" sz="1600" dirty="0" smtClean="0">
                <a:solidFill>
                  <a:schemeClr val="tx1"/>
                </a:solidFill>
                <a:latin typeface="HGPｺﾞｼｯｸM" pitchFamily="50" charset="-128"/>
                <a:ea typeface="HGPｺﾞｼｯｸM" pitchFamily="50" charset="-128"/>
              </a:rPr>
              <a:t>ISO</a:t>
            </a:r>
            <a:r>
              <a:rPr lang="ja-JP" altLang="en-US" sz="1600" dirty="0" smtClean="0">
                <a:solidFill>
                  <a:schemeClr val="tx1"/>
                </a:solidFill>
                <a:latin typeface="HGPｺﾞｼｯｸM" pitchFamily="50" charset="-128"/>
                <a:ea typeface="HGPｺﾞｼｯｸM" pitchFamily="50" charset="-128"/>
              </a:rPr>
              <a:t>又は</a:t>
            </a:r>
            <a:r>
              <a:rPr lang="en-US" altLang="ja-JP" sz="1600" dirty="0" smtClean="0">
                <a:solidFill>
                  <a:schemeClr val="tx1"/>
                </a:solidFill>
                <a:latin typeface="HGPｺﾞｼｯｸM" pitchFamily="50" charset="-128"/>
                <a:ea typeface="HGPｺﾞｼｯｸM" pitchFamily="50" charset="-128"/>
              </a:rPr>
              <a:t>IEEE</a:t>
            </a:r>
            <a:r>
              <a:rPr lang="ja-JP" altLang="en-US" sz="1600" dirty="0" smtClean="0">
                <a:solidFill>
                  <a:schemeClr val="tx1"/>
                </a:solidFill>
                <a:latin typeface="HGPｺﾞｼｯｸM" pitchFamily="50" charset="-128"/>
                <a:ea typeface="HGPｺﾞｼｯｸM" pitchFamily="50" charset="-128"/>
              </a:rPr>
              <a:t>において標準化されたルーティング</a:t>
            </a:r>
            <a:r>
              <a:rPr lang="ja-JP" altLang="en-US" sz="1600" dirty="0">
                <a:solidFill>
                  <a:schemeClr val="tx1"/>
                </a:solidFill>
                <a:latin typeface="HGPｺﾞｼｯｸM" pitchFamily="50" charset="-128"/>
                <a:ea typeface="HGPｺﾞｼｯｸM" pitchFamily="50" charset="-128"/>
              </a:rPr>
              <a:t>技術</a:t>
            </a:r>
            <a:r>
              <a:rPr lang="ja-JP" altLang="en-US" sz="1600" dirty="0" smtClean="0">
                <a:solidFill>
                  <a:schemeClr val="tx1"/>
                </a:solidFill>
                <a:latin typeface="HGPｺﾞｼｯｸM" pitchFamily="50" charset="-128"/>
                <a:ea typeface="HGPｺﾞｼｯｸM" pitchFamily="50" charset="-128"/>
              </a:rPr>
              <a:t>に準拠</a:t>
            </a:r>
            <a:r>
              <a:rPr lang="ja-JP" altLang="en-US" sz="1600" dirty="0">
                <a:solidFill>
                  <a:schemeClr val="tx1"/>
                </a:solidFill>
                <a:latin typeface="HGPｺﾞｼｯｸM" pitchFamily="50" charset="-128"/>
                <a:ea typeface="HGPｺﾞｼｯｸM" pitchFamily="50" charset="-128"/>
              </a:rPr>
              <a:t>していること</a:t>
            </a:r>
            <a:r>
              <a:rPr lang="ja-JP" altLang="en-US" sz="1600" dirty="0" smtClean="0">
                <a:solidFill>
                  <a:schemeClr val="tx1"/>
                </a:solidFill>
                <a:latin typeface="HGPｺﾞｼｯｸM" pitchFamily="50" charset="-128"/>
                <a:ea typeface="HGPｺﾞｼｯｸM" pitchFamily="50" charset="-128"/>
              </a:rPr>
              <a:t>。」のように、標準化団体や規格名で具体的に要件を示します。</a:t>
            </a:r>
            <a:endParaRPr lang="ja-JP" altLang="en-US" sz="1600" dirty="0">
              <a:solidFill>
                <a:schemeClr val="tx1"/>
              </a:solidFill>
              <a:latin typeface="HGPｺﾞｼｯｸM" pitchFamily="50" charset="-128"/>
              <a:ea typeface="HGPｺﾞｼｯｸM" pitchFamily="50" charset="-128"/>
            </a:endParaRPr>
          </a:p>
        </p:txBody>
      </p:sp>
      <p:sp>
        <p:nvSpPr>
          <p:cNvPr id="11" name="角丸四角形 10"/>
          <p:cNvSpPr/>
          <p:nvPr/>
        </p:nvSpPr>
        <p:spPr bwMode="auto">
          <a:xfrm>
            <a:off x="920752" y="4005267"/>
            <a:ext cx="3455988" cy="1944687"/>
          </a:xfrm>
          <a:prstGeom prst="roundRect">
            <a:avLst>
              <a:gd name="adj" fmla="val 8558"/>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記載例：</a:t>
            </a:r>
          </a:p>
        </p:txBody>
      </p:sp>
      <p:sp>
        <p:nvSpPr>
          <p:cNvPr id="13324" name="角丸四角形 11"/>
          <p:cNvSpPr>
            <a:spLocks noChangeArrowheads="1"/>
          </p:cNvSpPr>
          <p:nvPr/>
        </p:nvSpPr>
        <p:spPr bwMode="auto">
          <a:xfrm>
            <a:off x="992190" y="4437063"/>
            <a:ext cx="3313112" cy="1439862"/>
          </a:xfrm>
          <a:prstGeom prst="roundRect">
            <a:avLst>
              <a:gd name="adj" fmla="val 10903"/>
            </a:avLst>
          </a:prstGeom>
          <a:solidFill>
            <a:schemeClr val="bg1"/>
          </a:solidFill>
          <a:ln w="9525" algn="ctr">
            <a:noFill/>
            <a:round/>
            <a:headEnd/>
            <a:tailEnd/>
          </a:ln>
          <a:effectLst>
            <a:prstShdw prst="shdw17" dist="17961" dir="2700000">
              <a:schemeClr val="bg2"/>
            </a:prstShdw>
          </a:effectLst>
        </p:spPr>
        <p:txBody>
          <a:bodyPr/>
          <a:lstStyle/>
          <a:p>
            <a:r>
              <a:rPr lang="en-US" altLang="ja-JP" sz="1600" dirty="0" smtClean="0">
                <a:latin typeface="HGPｺﾞｼｯｸM" pitchFamily="50" charset="-128"/>
                <a:ea typeface="HGPｺﾞｼｯｸM" pitchFamily="50" charset="-128"/>
              </a:rPr>
              <a:t>ITU</a:t>
            </a:r>
            <a:r>
              <a:rPr lang="ja-JP" altLang="en-US" sz="1600" dirty="0" err="1" smtClean="0">
                <a:latin typeface="HGPｺﾞｼｯｸM" pitchFamily="50" charset="-128"/>
                <a:ea typeface="HGPｺﾞｼｯｸM" pitchFamily="50" charset="-128"/>
              </a:rPr>
              <a:t>、</a:t>
            </a:r>
            <a:r>
              <a:rPr lang="en-US" altLang="ja-JP" sz="1600" dirty="0" smtClean="0">
                <a:latin typeface="HGPｺﾞｼｯｸM" pitchFamily="50" charset="-128"/>
                <a:ea typeface="HGPｺﾞｼｯｸM" pitchFamily="50" charset="-128"/>
              </a:rPr>
              <a:t>ISO</a:t>
            </a:r>
            <a:r>
              <a:rPr lang="ja-JP" altLang="en-US" sz="1600" dirty="0" err="1" smtClean="0">
                <a:latin typeface="HGPｺﾞｼｯｸM" pitchFamily="50" charset="-128"/>
                <a:ea typeface="HGPｺﾞｼｯｸM" pitchFamily="50" charset="-128"/>
              </a:rPr>
              <a:t>、</a:t>
            </a:r>
            <a:r>
              <a:rPr lang="en-US" altLang="ja-JP" sz="1600" dirty="0" smtClean="0">
                <a:latin typeface="HGPｺﾞｼｯｸM" pitchFamily="50" charset="-128"/>
                <a:ea typeface="HGPｺﾞｼｯｸM" pitchFamily="50" charset="-128"/>
              </a:rPr>
              <a:t>IEEE</a:t>
            </a:r>
            <a:r>
              <a:rPr lang="ja-JP" altLang="en-US" sz="1600" dirty="0">
                <a:latin typeface="HGPｺﾞｼｯｸM" pitchFamily="50" charset="-128"/>
                <a:ea typeface="HGPｺﾞｼｯｸM" pitchFamily="50" charset="-128"/>
              </a:rPr>
              <a:t>又</a:t>
            </a:r>
            <a:r>
              <a:rPr lang="ja-JP" altLang="en-US" sz="1600" dirty="0" smtClean="0">
                <a:latin typeface="HGPｺﾞｼｯｸM" pitchFamily="50" charset="-128"/>
                <a:ea typeface="HGPｺﾞｼｯｸM" pitchFamily="50" charset="-128"/>
              </a:rPr>
              <a:t>はルーティング技術におけるデファクトスタンダードに準拠していること。</a:t>
            </a:r>
            <a:endParaRPr lang="ja-JP" altLang="en-US" sz="1600" dirty="0">
              <a:latin typeface="HGPｺﾞｼｯｸM" pitchFamily="50" charset="-128"/>
              <a:ea typeface="HGPｺﾞｼｯｸM" pitchFamily="50" charset="-128"/>
            </a:endParaRPr>
          </a:p>
        </p:txBody>
      </p:sp>
      <p:sp>
        <p:nvSpPr>
          <p:cNvPr id="13" name="右矢印 12"/>
          <p:cNvSpPr/>
          <p:nvPr/>
        </p:nvSpPr>
        <p:spPr bwMode="auto">
          <a:xfrm>
            <a:off x="6753225" y="4581525"/>
            <a:ext cx="503238" cy="863600"/>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4" name="四角形吹き出し 13"/>
          <p:cNvSpPr/>
          <p:nvPr/>
        </p:nvSpPr>
        <p:spPr bwMode="auto">
          <a:xfrm>
            <a:off x="4521200" y="4005267"/>
            <a:ext cx="2303464" cy="1944687"/>
          </a:xfrm>
          <a:prstGeom prst="wedgeRectCallout">
            <a:avLst>
              <a:gd name="adj1" fmla="val -59930"/>
              <a:gd name="adj2" fmla="val -54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en-US" altLang="ja-JP" sz="1400" dirty="0">
              <a:solidFill>
                <a:schemeClr val="tx1"/>
              </a:solidFill>
              <a:latin typeface="HGPｺﾞｼｯｸM" pitchFamily="50" charset="-128"/>
              <a:ea typeface="HGPｺﾞｼｯｸM" pitchFamily="50" charset="-128"/>
            </a:endParaRPr>
          </a:p>
          <a:p>
            <a:pPr>
              <a:defRPr/>
            </a:pPr>
            <a:endParaRPr lang="en-US" altLang="ja-JP" sz="1400" dirty="0">
              <a:solidFill>
                <a:schemeClr val="tx1"/>
              </a:solidFill>
              <a:latin typeface="HGPｺﾞｼｯｸM" pitchFamily="50" charset="-128"/>
              <a:ea typeface="HGPｺﾞｼｯｸM" pitchFamily="50" charset="-128"/>
            </a:endParaRPr>
          </a:p>
          <a:p>
            <a:pPr>
              <a:defRPr/>
            </a:pPr>
            <a:r>
              <a:rPr lang="ja-JP" altLang="en-US" sz="1400" dirty="0" smtClean="0">
                <a:solidFill>
                  <a:schemeClr val="tx1"/>
                </a:solidFill>
                <a:latin typeface="HGPｺﾞｼｯｸM" pitchFamily="50" charset="-128"/>
                <a:ea typeface="HGPｺﾞｼｯｸM" pitchFamily="50" charset="-128"/>
              </a:rPr>
              <a:t>「デファクトスタンダード」については、定義が不明確なため、要件として適否の判断ができません。</a:t>
            </a:r>
            <a:endParaRPr lang="en-US" altLang="ja-JP" sz="1400" dirty="0" smtClean="0">
              <a:solidFill>
                <a:schemeClr val="tx1"/>
              </a:solidFill>
              <a:latin typeface="HGPｺﾞｼｯｸM" pitchFamily="50" charset="-128"/>
              <a:ea typeface="HGPｺﾞｼｯｸM" pitchFamily="50" charset="-128"/>
            </a:endParaRPr>
          </a:p>
        </p:txBody>
      </p:sp>
      <p:sp>
        <p:nvSpPr>
          <p:cNvPr id="15" name="正方形/長方形 14"/>
          <p:cNvSpPr/>
          <p:nvPr/>
        </p:nvSpPr>
        <p:spPr bwMode="auto">
          <a:xfrm>
            <a:off x="4592640" y="4076704"/>
            <a:ext cx="2160587" cy="360363"/>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a:defRPr/>
            </a:pPr>
            <a:r>
              <a:rPr lang="ja-JP" altLang="en-US" sz="1600" b="1" dirty="0">
                <a:solidFill>
                  <a:schemeClr val="bg1"/>
                </a:solidFill>
                <a:latin typeface="HGPｺﾞｼｯｸM" pitchFamily="50" charset="-128"/>
                <a:ea typeface="HGPｺﾞｼｯｸM" pitchFamily="50" charset="-128"/>
              </a:rPr>
              <a:t>ポイント</a:t>
            </a:r>
          </a:p>
        </p:txBody>
      </p:sp>
      <p:sp>
        <p:nvSpPr>
          <p:cNvPr id="16" name="スライド番号プレースホルダ 15"/>
          <p:cNvSpPr>
            <a:spLocks noGrp="1"/>
          </p:cNvSpPr>
          <p:nvPr>
            <p:ph type="sldNum" sz="quarter" idx="12"/>
          </p:nvPr>
        </p:nvSpPr>
        <p:spPr/>
        <p:txBody>
          <a:bodyPr/>
          <a:lstStyle/>
          <a:p>
            <a:pPr>
              <a:defRPr/>
            </a:pPr>
            <a:fld id="{E2D66AD2-159A-4253-BF2C-5EE39F16C6A8}" type="slidenum">
              <a:rPr lang="ja-JP" altLang="en-US" smtClean="0"/>
              <a:pPr>
                <a:defRPr/>
              </a:pPr>
              <a:t>17</a:t>
            </a:fld>
            <a:endParaRPr lang="en-US" altLang="ja-JP"/>
          </a:p>
        </p:txBody>
      </p:sp>
      <p:sp>
        <p:nvSpPr>
          <p:cNvPr id="17" name="フッター プレースホルダ 16"/>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角丸四角形 7"/>
          <p:cNvSpPr/>
          <p:nvPr/>
        </p:nvSpPr>
        <p:spPr bwMode="auto">
          <a:xfrm>
            <a:off x="7185027" y="3716962"/>
            <a:ext cx="2376488" cy="1728911"/>
          </a:xfrm>
          <a:prstGeom prst="roundRect">
            <a:avLst>
              <a:gd name="adj" fmla="val 5315"/>
            </a:avLst>
          </a:prstGeom>
          <a:no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修正案：</a:t>
            </a:r>
            <a:endParaRPr lang="en-US" altLang="ja-JP" dirty="0">
              <a:solidFill>
                <a:schemeClr val="tx1"/>
              </a:solidFill>
              <a:latin typeface="HGPｺﾞｼｯｸM" pitchFamily="50" charset="-128"/>
              <a:ea typeface="HGPｺﾞｼｯｸM" pitchFamily="50" charset="-128"/>
            </a:endParaRPr>
          </a:p>
          <a:p>
            <a:pPr>
              <a:defRPr/>
            </a:pPr>
            <a:r>
              <a:rPr lang="ja-JP" altLang="en-US" sz="1600" dirty="0" smtClean="0">
                <a:solidFill>
                  <a:schemeClr val="tx1"/>
                </a:solidFill>
                <a:latin typeface="HGPｺﾞｼｯｸM" pitchFamily="50" charset="-128"/>
                <a:ea typeface="HGPｺﾞｼｯｸM" pitchFamily="50" charset="-128"/>
              </a:rPr>
              <a:t>複数社が対応していることを確認してください。</a:t>
            </a:r>
            <a:r>
              <a:rPr lang="ja-JP" altLang="en-US" sz="1600" dirty="0">
                <a:solidFill>
                  <a:schemeClr val="tx1"/>
                </a:solidFill>
                <a:latin typeface="HGPｺﾞｼｯｸM" pitchFamily="50" charset="-128"/>
                <a:ea typeface="HGPｺﾞｼｯｸM" pitchFamily="50" charset="-128"/>
              </a:rPr>
              <a:t>また「経路情報の変更分のみを</a:t>
            </a:r>
            <a:r>
              <a:rPr lang="ja-JP" altLang="en-US" sz="1600" dirty="0" smtClean="0">
                <a:solidFill>
                  <a:schemeClr val="tx1"/>
                </a:solidFill>
                <a:latin typeface="HGPｺﾞｼｯｸM" pitchFamily="50" charset="-128"/>
                <a:ea typeface="HGPｺﾞｼｯｸM" pitchFamily="50" charset="-128"/>
              </a:rPr>
              <a:t>送信可能なこと」等、要件で記載してください。</a:t>
            </a:r>
            <a:endParaRPr lang="ja-JP" altLang="en-US" sz="1600" dirty="0">
              <a:solidFill>
                <a:schemeClr val="tx1"/>
              </a:solidFill>
              <a:latin typeface="HGPｺﾞｼｯｸM" pitchFamily="50" charset="-128"/>
              <a:ea typeface="HGPｺﾞｼｯｸM" pitchFamily="50" charset="-128"/>
            </a:endParaRPr>
          </a:p>
        </p:txBody>
      </p:sp>
      <p:sp>
        <p:nvSpPr>
          <p:cNvPr id="2" name="タイトル 1"/>
          <p:cNvSpPr>
            <a:spLocks noGrp="1"/>
          </p:cNvSpPr>
          <p:nvPr>
            <p:ph type="title"/>
          </p:nvPr>
        </p:nvSpPr>
        <p:spPr/>
        <p:txBody>
          <a:bodyPr/>
          <a:lstStyle/>
          <a:p>
            <a:r>
              <a:rPr lang="ja-JP" altLang="en-US" dirty="0"/>
              <a:t>６</a:t>
            </a:r>
            <a:r>
              <a:rPr lang="ja-JP" altLang="en-US" dirty="0" smtClean="0"/>
              <a:t>．</a:t>
            </a:r>
            <a:r>
              <a:rPr lang="ja-JP" altLang="en-US" dirty="0"/>
              <a:t>良い仕様書／悪い仕様書</a:t>
            </a:r>
            <a:r>
              <a:rPr lang="ja-JP" altLang="ja-JP" dirty="0"/>
              <a:t>　</a:t>
            </a:r>
            <a:r>
              <a:rPr lang="ja-JP" altLang="ja-JP" sz="2400" dirty="0"/>
              <a:t>～記載時の留意点</a:t>
            </a:r>
            <a:r>
              <a:rPr lang="ja-JP" altLang="en-US" sz="2400" dirty="0"/>
              <a:t>④</a:t>
            </a:r>
            <a:r>
              <a:rPr lang="ja-JP" altLang="ja-JP" sz="2400" dirty="0"/>
              <a:t>～</a:t>
            </a:r>
            <a:endParaRPr kumimoji="1" lang="ja-JP" altLang="en-US" sz="2400" dirty="0"/>
          </a:p>
        </p:txBody>
      </p:sp>
      <p:sp>
        <p:nvSpPr>
          <p:cNvPr id="14340" name="Rectangle 3"/>
          <p:cNvSpPr>
            <a:spLocks noGrp="1" noChangeArrowheads="1"/>
          </p:cNvSpPr>
          <p:nvPr>
            <p:ph idx="1"/>
          </p:nvPr>
        </p:nvSpPr>
        <p:spPr bwMode="auto">
          <a:xfrm>
            <a:off x="495300" y="1341442"/>
            <a:ext cx="8915400" cy="503237"/>
          </a:xfrm>
          <a:noFill/>
          <a:ln>
            <a:miter lim="800000"/>
            <a:headEnd/>
            <a:tailEnd/>
          </a:ln>
        </p:spPr>
        <p:txBody>
          <a:bodyPr vert="horz" wrap="square" lIns="91440" tIns="45720" rIns="91440" bIns="45720" numCol="1" anchor="t" anchorCtr="0" compatLnSpc="1">
            <a:prstTxWarp prst="textNoShape">
              <a:avLst/>
            </a:prstTxWarp>
          </a:bodyPr>
          <a:lstStyle/>
          <a:p>
            <a:r>
              <a:rPr lang="ja-JP" altLang="en-US" smtClean="0">
                <a:latin typeface="HGPｺﾞｼｯｸM" pitchFamily="50" charset="-128"/>
                <a:ea typeface="HGPｺﾞｼｯｸM" pitchFamily="50" charset="-128"/>
              </a:rPr>
              <a:t>製品指定</a:t>
            </a:r>
          </a:p>
        </p:txBody>
      </p:sp>
      <p:sp>
        <p:nvSpPr>
          <p:cNvPr id="4" name="角丸四角形 3"/>
          <p:cNvSpPr/>
          <p:nvPr/>
        </p:nvSpPr>
        <p:spPr bwMode="auto">
          <a:xfrm>
            <a:off x="920752" y="3716962"/>
            <a:ext cx="3455988" cy="1728911"/>
          </a:xfrm>
          <a:prstGeom prst="roundRect">
            <a:avLst>
              <a:gd name="adj" fmla="val 8558"/>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記載例：</a:t>
            </a:r>
          </a:p>
        </p:txBody>
      </p:sp>
      <p:sp>
        <p:nvSpPr>
          <p:cNvPr id="14342" name="角丸四角形 4"/>
          <p:cNvSpPr>
            <a:spLocks noChangeArrowheads="1"/>
          </p:cNvSpPr>
          <p:nvPr/>
        </p:nvSpPr>
        <p:spPr bwMode="auto">
          <a:xfrm>
            <a:off x="992190" y="4150346"/>
            <a:ext cx="3313112" cy="1223516"/>
          </a:xfrm>
          <a:prstGeom prst="roundRect">
            <a:avLst>
              <a:gd name="adj" fmla="val 10903"/>
            </a:avLst>
          </a:prstGeom>
          <a:solidFill>
            <a:schemeClr val="bg1"/>
          </a:solidFill>
          <a:ln w="9525" algn="ctr">
            <a:noFill/>
            <a:round/>
            <a:headEnd/>
            <a:tailEnd/>
          </a:ln>
          <a:effectLst>
            <a:prstShdw prst="shdw17" dist="17961" dir="2700000">
              <a:schemeClr val="bg2"/>
            </a:prstShdw>
          </a:effectLst>
        </p:spPr>
        <p:txBody>
          <a:bodyPr/>
          <a:lstStyle/>
          <a:p>
            <a:r>
              <a:rPr lang="ja-JP" altLang="en-US" sz="1600" dirty="0" smtClean="0">
                <a:latin typeface="HGPｺﾞｼｯｸM" pitchFamily="50" charset="-128"/>
                <a:ea typeface="HGPｺﾞｼｯｸM" pitchFamily="50" charset="-128"/>
              </a:rPr>
              <a:t>ルーティングプロトコルは</a:t>
            </a:r>
            <a:r>
              <a:rPr lang="en-US" altLang="ja-JP" sz="1600" dirty="0" smtClean="0">
                <a:latin typeface="HGPｺﾞｼｯｸM" pitchFamily="50" charset="-128"/>
                <a:ea typeface="HGPｺﾞｼｯｸM" pitchFamily="50" charset="-128"/>
              </a:rPr>
              <a:t>RIP</a:t>
            </a:r>
            <a:r>
              <a:rPr lang="ja-JP" altLang="en-US" sz="1600" dirty="0" err="1">
                <a:latin typeface="HGPｺﾞｼｯｸM" pitchFamily="50" charset="-128"/>
                <a:ea typeface="HGPｺﾞｼｯｸM" pitchFamily="50" charset="-128"/>
              </a:rPr>
              <a:t>、</a:t>
            </a:r>
            <a:r>
              <a:rPr lang="en-US" altLang="ja-JP" sz="1600" dirty="0" smtClean="0">
                <a:latin typeface="HGPｺﾞｼｯｸM" pitchFamily="50" charset="-128"/>
                <a:ea typeface="HGPｺﾞｼｯｸM" pitchFamily="50" charset="-128"/>
              </a:rPr>
              <a:t>OSPF</a:t>
            </a:r>
            <a:r>
              <a:rPr lang="ja-JP" altLang="en-US" sz="1600" dirty="0" smtClean="0">
                <a:latin typeface="HGPｺﾞｼｯｸM" pitchFamily="50" charset="-128"/>
                <a:ea typeface="HGPｺﾞｼｯｸM" pitchFamily="50" charset="-128"/>
              </a:rPr>
              <a:t>及び</a:t>
            </a:r>
            <a:r>
              <a:rPr lang="en-US" altLang="ja-JP" sz="1600" dirty="0" smtClean="0">
                <a:latin typeface="HGPｺﾞｼｯｸM" pitchFamily="50" charset="-128"/>
                <a:ea typeface="HGPｺﾞｼｯｸM" pitchFamily="50" charset="-128"/>
              </a:rPr>
              <a:t>EIGRP</a:t>
            </a:r>
            <a:r>
              <a:rPr lang="ja-JP" altLang="en-US" sz="1600" dirty="0" smtClean="0">
                <a:latin typeface="HGPｺﾞｼｯｸM" pitchFamily="50" charset="-128"/>
                <a:ea typeface="HGPｺﾞｼｯｸM" pitchFamily="50" charset="-128"/>
              </a:rPr>
              <a:t>に対応していること。</a:t>
            </a:r>
            <a:endParaRPr lang="ja-JP" altLang="en-US" sz="1600" dirty="0">
              <a:latin typeface="HGPｺﾞｼｯｸM" pitchFamily="50" charset="-128"/>
              <a:ea typeface="HGPｺﾞｼｯｸM" pitchFamily="50" charset="-128"/>
            </a:endParaRPr>
          </a:p>
        </p:txBody>
      </p:sp>
      <p:sp>
        <p:nvSpPr>
          <p:cNvPr id="6" name="右矢印 5"/>
          <p:cNvSpPr/>
          <p:nvPr/>
        </p:nvSpPr>
        <p:spPr bwMode="auto">
          <a:xfrm>
            <a:off x="6753225" y="4149725"/>
            <a:ext cx="503238" cy="865188"/>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7" name="四角形吹き出し 6"/>
          <p:cNvSpPr/>
          <p:nvPr/>
        </p:nvSpPr>
        <p:spPr bwMode="auto">
          <a:xfrm>
            <a:off x="4521200" y="3716962"/>
            <a:ext cx="2303464" cy="1727993"/>
          </a:xfrm>
          <a:prstGeom prst="wedgeRectCallout">
            <a:avLst>
              <a:gd name="adj1" fmla="val -59930"/>
              <a:gd name="adj2" fmla="val -54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en-US" altLang="ja-JP" sz="1400" dirty="0">
              <a:solidFill>
                <a:schemeClr val="tx1"/>
              </a:solidFill>
              <a:latin typeface="HGPｺﾞｼｯｸM" pitchFamily="50" charset="-128"/>
              <a:ea typeface="HGPｺﾞｼｯｸM" pitchFamily="50" charset="-128"/>
            </a:endParaRPr>
          </a:p>
          <a:p>
            <a:pPr>
              <a:defRPr/>
            </a:pPr>
            <a:endParaRPr lang="en-US" altLang="ja-JP" sz="1400" dirty="0">
              <a:solidFill>
                <a:schemeClr val="tx1"/>
              </a:solidFill>
              <a:latin typeface="HGPｺﾞｼｯｸM" pitchFamily="50" charset="-128"/>
              <a:ea typeface="HGPｺﾞｼｯｸM" pitchFamily="50" charset="-128"/>
            </a:endParaRPr>
          </a:p>
          <a:p>
            <a:pPr>
              <a:defRPr/>
            </a:pPr>
            <a:r>
              <a:rPr lang="en-US" altLang="ja-JP" sz="1400" dirty="0" smtClean="0">
                <a:solidFill>
                  <a:schemeClr val="tx1"/>
                </a:solidFill>
                <a:latin typeface="HGPｺﾞｼｯｸM" pitchFamily="50" charset="-128"/>
                <a:ea typeface="HGPｺﾞｼｯｸM" pitchFamily="50" charset="-128"/>
              </a:rPr>
              <a:t>EIGRP</a:t>
            </a:r>
            <a:r>
              <a:rPr lang="ja-JP" altLang="en-US" sz="1400" dirty="0" smtClean="0">
                <a:solidFill>
                  <a:schemeClr val="tx1"/>
                </a:solidFill>
                <a:latin typeface="HGPｺﾞｼｯｸM" pitchFamily="50" charset="-128"/>
                <a:ea typeface="HGPｺﾞｼｯｸM" pitchFamily="50" charset="-128"/>
              </a:rPr>
              <a:t>は特定社の製品でしか使われていないプロトコルであることから、特定社製品の指定となります。</a:t>
            </a:r>
            <a:endParaRPr lang="ja-JP" altLang="en-US" sz="1400" dirty="0">
              <a:solidFill>
                <a:schemeClr val="tx1"/>
              </a:solidFill>
              <a:latin typeface="HGPｺﾞｼｯｸM" pitchFamily="50" charset="-128"/>
              <a:ea typeface="HGPｺﾞｼｯｸM" pitchFamily="50" charset="-128"/>
            </a:endParaRPr>
          </a:p>
        </p:txBody>
      </p:sp>
      <p:sp>
        <p:nvSpPr>
          <p:cNvPr id="9" name="正方形/長方形 8"/>
          <p:cNvSpPr/>
          <p:nvPr/>
        </p:nvSpPr>
        <p:spPr bwMode="auto">
          <a:xfrm>
            <a:off x="4592640" y="3789983"/>
            <a:ext cx="2160587" cy="360362"/>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a:defRPr/>
            </a:pPr>
            <a:r>
              <a:rPr lang="ja-JP" altLang="en-US" sz="1600" b="1" dirty="0">
                <a:solidFill>
                  <a:schemeClr val="bg1"/>
                </a:solidFill>
                <a:latin typeface="HGPｺﾞｼｯｸM" pitchFamily="50" charset="-128"/>
                <a:ea typeface="HGPｺﾞｼｯｸM" pitchFamily="50" charset="-128"/>
              </a:rPr>
              <a:t>ポイント</a:t>
            </a:r>
          </a:p>
        </p:txBody>
      </p:sp>
      <p:sp>
        <p:nvSpPr>
          <p:cNvPr id="10" name="角丸四角形 9"/>
          <p:cNvSpPr/>
          <p:nvPr/>
        </p:nvSpPr>
        <p:spPr bwMode="auto">
          <a:xfrm>
            <a:off x="7185027" y="1917481"/>
            <a:ext cx="2376488" cy="1727993"/>
          </a:xfrm>
          <a:prstGeom prst="roundRect">
            <a:avLst>
              <a:gd name="adj" fmla="val 5315"/>
            </a:avLst>
          </a:prstGeom>
          <a:no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修正案：</a:t>
            </a:r>
            <a:endParaRPr lang="en-US" altLang="ja-JP" dirty="0">
              <a:solidFill>
                <a:schemeClr val="tx1"/>
              </a:solidFill>
              <a:latin typeface="HGPｺﾞｼｯｸM" pitchFamily="50" charset="-128"/>
              <a:ea typeface="HGPｺﾞｼｯｸM" pitchFamily="50" charset="-128"/>
            </a:endParaRPr>
          </a:p>
          <a:p>
            <a:pPr>
              <a:defRPr/>
            </a:pPr>
            <a:r>
              <a:rPr lang="en-US" altLang="ja-JP" sz="1600" dirty="0" smtClean="0">
                <a:solidFill>
                  <a:schemeClr val="tx1"/>
                </a:solidFill>
                <a:latin typeface="HGPｺﾞｼｯｸM" pitchFamily="50" charset="-128"/>
                <a:ea typeface="HGPｺﾞｼｯｸM" pitchFamily="50" charset="-128"/>
              </a:rPr>
              <a:t>CPU</a:t>
            </a:r>
            <a:r>
              <a:rPr lang="ja-JP" altLang="en-US" sz="1600" dirty="0" smtClean="0">
                <a:solidFill>
                  <a:schemeClr val="tx1"/>
                </a:solidFill>
                <a:latin typeface="HGPｺﾞｼｯｸM" pitchFamily="50" charset="-128"/>
                <a:ea typeface="HGPｺﾞｼｯｸM" pitchFamily="50" charset="-128"/>
              </a:rPr>
              <a:t>は</a:t>
            </a:r>
            <a:r>
              <a:rPr lang="en-US" altLang="ja-JP" sz="1600" dirty="0" smtClean="0">
                <a:solidFill>
                  <a:schemeClr val="tx1"/>
                </a:solidFill>
                <a:latin typeface="HGPｺﾞｼｯｸM" pitchFamily="50" charset="-128"/>
                <a:ea typeface="HGPｺﾞｼｯｸM" pitchFamily="50" charset="-128"/>
              </a:rPr>
              <a:t>SPECint_rate_</a:t>
            </a:r>
          </a:p>
          <a:p>
            <a:pPr>
              <a:defRPr/>
            </a:pPr>
            <a:r>
              <a:rPr lang="en-US" altLang="ja-JP" sz="1600" dirty="0" smtClean="0">
                <a:solidFill>
                  <a:schemeClr val="tx1"/>
                </a:solidFill>
                <a:latin typeface="HGPｺﾞｼｯｸM" pitchFamily="50" charset="-128"/>
                <a:ea typeface="HGPｺﾞｼｯｸM" pitchFamily="50" charset="-128"/>
              </a:rPr>
              <a:t>2006</a:t>
            </a:r>
            <a:r>
              <a:rPr lang="ja-JP" altLang="en-US" sz="1600" dirty="0" smtClean="0">
                <a:solidFill>
                  <a:schemeClr val="tx1"/>
                </a:solidFill>
                <a:latin typeface="HGPｺﾞｼｯｸM" pitchFamily="50" charset="-128"/>
                <a:ea typeface="HGPｺﾞｼｯｸM" pitchFamily="50" charset="-128"/>
              </a:rPr>
              <a:t>のベース値で</a:t>
            </a:r>
            <a:r>
              <a:rPr lang="en-US" altLang="ja-JP" sz="1600" dirty="0" smtClean="0">
                <a:solidFill>
                  <a:schemeClr val="tx1"/>
                </a:solidFill>
                <a:latin typeface="HGPｺﾞｼｯｸM" pitchFamily="50" charset="-128"/>
                <a:ea typeface="HGPｺﾞｼｯｸM" pitchFamily="50" charset="-128"/>
              </a:rPr>
              <a:t>7600</a:t>
            </a:r>
            <a:r>
              <a:rPr lang="ja-JP" altLang="en-US" sz="1600" dirty="0" smtClean="0">
                <a:solidFill>
                  <a:schemeClr val="tx1"/>
                </a:solidFill>
                <a:latin typeface="HGPｺﾞｼｯｸM" pitchFamily="50" charset="-128"/>
                <a:ea typeface="HGPｺﾞｼｯｸM" pitchFamily="50" charset="-128"/>
              </a:rPr>
              <a:t>以上、同ピーク値で</a:t>
            </a:r>
            <a:r>
              <a:rPr lang="en-US" altLang="ja-JP" sz="1600" dirty="0" smtClean="0">
                <a:solidFill>
                  <a:schemeClr val="tx1"/>
                </a:solidFill>
                <a:latin typeface="HGPｺﾞｼｯｸM" pitchFamily="50" charset="-128"/>
                <a:ea typeface="HGPｺﾞｼｯｸM" pitchFamily="50" charset="-128"/>
              </a:rPr>
              <a:t>8190</a:t>
            </a:r>
            <a:r>
              <a:rPr lang="ja-JP" altLang="en-US" sz="1600" dirty="0" smtClean="0">
                <a:solidFill>
                  <a:schemeClr val="tx1"/>
                </a:solidFill>
                <a:latin typeface="HGPｺﾞｼｯｸM" pitchFamily="50" charset="-128"/>
                <a:ea typeface="HGPｺﾞｼｯｸM" pitchFamily="50" charset="-128"/>
              </a:rPr>
              <a:t>以上とする。</a:t>
            </a:r>
            <a:r>
              <a:rPr lang="en-US" altLang="ja-JP" sz="1600" dirty="0" smtClean="0">
                <a:solidFill>
                  <a:schemeClr val="tx1"/>
                </a:solidFill>
                <a:latin typeface="HGPｺﾞｼｯｸM" pitchFamily="50" charset="-128"/>
                <a:ea typeface="HGPｺﾞｼｯｸM" pitchFamily="50" charset="-128"/>
              </a:rPr>
              <a:t> </a:t>
            </a:r>
            <a:endParaRPr lang="ja-JP" altLang="en-US" sz="1600" dirty="0">
              <a:solidFill>
                <a:schemeClr val="tx1"/>
              </a:solidFill>
              <a:latin typeface="HGPｺﾞｼｯｸM" pitchFamily="50" charset="-128"/>
              <a:ea typeface="HGPｺﾞｼｯｸM" pitchFamily="50" charset="-128"/>
            </a:endParaRPr>
          </a:p>
        </p:txBody>
      </p:sp>
      <p:sp>
        <p:nvSpPr>
          <p:cNvPr id="11" name="角丸四角形 10"/>
          <p:cNvSpPr/>
          <p:nvPr/>
        </p:nvSpPr>
        <p:spPr bwMode="auto">
          <a:xfrm>
            <a:off x="920752" y="1917481"/>
            <a:ext cx="3455988" cy="1727993"/>
          </a:xfrm>
          <a:prstGeom prst="roundRect">
            <a:avLst>
              <a:gd name="adj" fmla="val 8558"/>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記載例：</a:t>
            </a:r>
          </a:p>
        </p:txBody>
      </p:sp>
      <p:sp>
        <p:nvSpPr>
          <p:cNvPr id="14348" name="角丸四角形 11"/>
          <p:cNvSpPr>
            <a:spLocks noChangeArrowheads="1"/>
          </p:cNvSpPr>
          <p:nvPr/>
        </p:nvSpPr>
        <p:spPr bwMode="auto">
          <a:xfrm>
            <a:off x="992190" y="2349281"/>
            <a:ext cx="3313112" cy="1224185"/>
          </a:xfrm>
          <a:prstGeom prst="roundRect">
            <a:avLst>
              <a:gd name="adj" fmla="val 10903"/>
            </a:avLst>
          </a:prstGeom>
          <a:solidFill>
            <a:schemeClr val="bg1"/>
          </a:solidFill>
          <a:ln w="9525" algn="ctr">
            <a:noFill/>
            <a:round/>
            <a:headEnd/>
            <a:tailEnd/>
          </a:ln>
          <a:effectLst>
            <a:prstShdw prst="shdw17" dist="17961" dir="2700000">
              <a:schemeClr val="bg2"/>
            </a:prstShdw>
          </a:effectLst>
        </p:spPr>
        <p:txBody>
          <a:bodyPr/>
          <a:lstStyle/>
          <a:p>
            <a:r>
              <a:rPr lang="en-US" altLang="ja-JP" sz="1600" dirty="0" smtClean="0">
                <a:latin typeface="HGPｺﾞｼｯｸM" pitchFamily="50" charset="-128"/>
                <a:ea typeface="HGPｺﾞｼｯｸM" pitchFamily="50" charset="-128"/>
              </a:rPr>
              <a:t>CPU</a:t>
            </a:r>
            <a:r>
              <a:rPr lang="ja-JP" altLang="en-US" sz="1600" dirty="0" smtClean="0">
                <a:latin typeface="HGPｺﾞｼｯｸM" pitchFamily="50" charset="-128"/>
                <a:ea typeface="HGPｺﾞｼｯｸM" pitchFamily="50" charset="-128"/>
              </a:rPr>
              <a:t>は </a:t>
            </a:r>
            <a:r>
              <a:rPr lang="en-US" altLang="ja-JP" sz="1600" dirty="0" smtClean="0">
                <a:latin typeface="HGPｺﾞｼｯｸM" pitchFamily="50" charset="-128"/>
                <a:ea typeface="HGPｺﾞｼｯｸM" pitchFamily="50" charset="-128"/>
              </a:rPr>
              <a:t>Intel Xeon X7542</a:t>
            </a:r>
            <a:r>
              <a:rPr lang="ja-JP" altLang="en-US" sz="1600" dirty="0" smtClean="0">
                <a:latin typeface="HGPｺﾞｼｯｸM" pitchFamily="50" charset="-128"/>
                <a:ea typeface="HGPｺﾞｼｯｸM" pitchFamily="50" charset="-128"/>
              </a:rPr>
              <a:t> </a:t>
            </a:r>
            <a:r>
              <a:rPr lang="ja-JP" altLang="en-US" sz="1600" dirty="0">
                <a:latin typeface="HGPｺﾞｼｯｸM" pitchFamily="50" charset="-128"/>
                <a:ea typeface="HGPｺﾞｼｯｸM" pitchFamily="50" charset="-128"/>
              </a:rPr>
              <a:t>又</a:t>
            </a:r>
            <a:r>
              <a:rPr lang="ja-JP" altLang="en-US" sz="1600" dirty="0" smtClean="0">
                <a:latin typeface="HGPｺﾞｼｯｸM" pitchFamily="50" charset="-128"/>
                <a:ea typeface="HGPｺﾞｼｯｸM" pitchFamily="50" charset="-128"/>
              </a:rPr>
              <a:t>はそれと同等のものとする。</a:t>
            </a:r>
            <a:endParaRPr lang="ja-JP" altLang="en-US" sz="1600" dirty="0">
              <a:latin typeface="HGPｺﾞｼｯｸM" pitchFamily="50" charset="-128"/>
              <a:ea typeface="HGPｺﾞｼｯｸM" pitchFamily="50" charset="-128"/>
            </a:endParaRPr>
          </a:p>
        </p:txBody>
      </p:sp>
      <p:sp>
        <p:nvSpPr>
          <p:cNvPr id="13" name="右矢印 12"/>
          <p:cNvSpPr/>
          <p:nvPr/>
        </p:nvSpPr>
        <p:spPr bwMode="auto">
          <a:xfrm>
            <a:off x="6753225" y="2493739"/>
            <a:ext cx="503238" cy="863600"/>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4" name="四角形吹き出し 13"/>
          <p:cNvSpPr/>
          <p:nvPr/>
        </p:nvSpPr>
        <p:spPr bwMode="auto">
          <a:xfrm>
            <a:off x="4521200" y="1917481"/>
            <a:ext cx="2303464" cy="1727993"/>
          </a:xfrm>
          <a:prstGeom prst="wedgeRectCallout">
            <a:avLst>
              <a:gd name="adj1" fmla="val -59930"/>
              <a:gd name="adj2" fmla="val -54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en-US" altLang="ja-JP" sz="1400" dirty="0">
              <a:solidFill>
                <a:schemeClr val="tx1"/>
              </a:solidFill>
              <a:latin typeface="HGPｺﾞｼｯｸM" pitchFamily="50" charset="-128"/>
              <a:ea typeface="HGPｺﾞｼｯｸM" pitchFamily="50" charset="-128"/>
            </a:endParaRPr>
          </a:p>
          <a:p>
            <a:pPr>
              <a:defRPr/>
            </a:pPr>
            <a:endParaRPr lang="en-US" altLang="ja-JP" sz="1400" dirty="0">
              <a:solidFill>
                <a:schemeClr val="tx1"/>
              </a:solidFill>
              <a:latin typeface="HGPｺﾞｼｯｸM" pitchFamily="50" charset="-128"/>
              <a:ea typeface="HGPｺﾞｼｯｸM" pitchFamily="50" charset="-128"/>
            </a:endParaRPr>
          </a:p>
          <a:p>
            <a:pPr>
              <a:defRPr/>
            </a:pPr>
            <a:r>
              <a:rPr lang="ja-JP" altLang="en-US" sz="1400" dirty="0" smtClean="0">
                <a:solidFill>
                  <a:schemeClr val="tx1"/>
                </a:solidFill>
                <a:latin typeface="HGPｺﾞｼｯｸM" pitchFamily="50" charset="-128"/>
                <a:ea typeface="HGPｺﾞｼｯｸM" pitchFamily="50" charset="-128"/>
              </a:rPr>
              <a:t>良くある記載ですが、メーカ毎に設計が異なり「同等」であるかが評価できないものは、要件で記載します。</a:t>
            </a:r>
            <a:endParaRPr lang="en-US" altLang="ja-JP" sz="1400" dirty="0" smtClean="0">
              <a:solidFill>
                <a:schemeClr val="tx1"/>
              </a:solidFill>
              <a:latin typeface="HGPｺﾞｼｯｸM" pitchFamily="50" charset="-128"/>
              <a:ea typeface="HGPｺﾞｼｯｸM" pitchFamily="50" charset="-128"/>
            </a:endParaRPr>
          </a:p>
        </p:txBody>
      </p:sp>
      <p:sp>
        <p:nvSpPr>
          <p:cNvPr id="15" name="正方形/長方形 14"/>
          <p:cNvSpPr/>
          <p:nvPr/>
        </p:nvSpPr>
        <p:spPr bwMode="auto">
          <a:xfrm>
            <a:off x="4592640" y="1988918"/>
            <a:ext cx="2160587" cy="360363"/>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a:defRPr/>
            </a:pPr>
            <a:r>
              <a:rPr lang="ja-JP" altLang="en-US" sz="1600" b="1" dirty="0">
                <a:solidFill>
                  <a:schemeClr val="bg1"/>
                </a:solidFill>
                <a:latin typeface="HGPｺﾞｼｯｸM" pitchFamily="50" charset="-128"/>
                <a:ea typeface="HGPｺﾞｼｯｸM" pitchFamily="50" charset="-128"/>
              </a:rPr>
              <a:t>ポイント</a:t>
            </a:r>
          </a:p>
        </p:txBody>
      </p:sp>
      <p:sp>
        <p:nvSpPr>
          <p:cNvPr id="16" name="テキスト ボックス 15"/>
          <p:cNvSpPr txBox="1"/>
          <p:nvPr/>
        </p:nvSpPr>
        <p:spPr>
          <a:xfrm>
            <a:off x="488506" y="5445228"/>
            <a:ext cx="9145016" cy="830997"/>
          </a:xfrm>
          <a:prstGeom prst="rect">
            <a:avLst/>
          </a:prstGeom>
          <a:noFill/>
        </p:spPr>
        <p:txBody>
          <a:bodyPr wrap="square" rtlCol="0">
            <a:spAutoFit/>
          </a:bodyPr>
          <a:lstStyle/>
          <a:p>
            <a:pPr marL="180975" indent="-180975"/>
            <a:r>
              <a:rPr kumimoji="1" lang="en-US" altLang="ja-JP" sz="1600" dirty="0" smtClean="0">
                <a:latin typeface="HGPｺﾞｼｯｸM" pitchFamily="50" charset="-128"/>
                <a:ea typeface="HGPｺﾞｼｯｸM" pitchFamily="50" charset="-128"/>
              </a:rPr>
              <a:t>※</a:t>
            </a:r>
            <a:r>
              <a:rPr kumimoji="1" lang="ja-JP" altLang="en-US" sz="1600" dirty="0" smtClean="0">
                <a:latin typeface="HGPｺﾞｼｯｸM" pitchFamily="50" charset="-128"/>
                <a:ea typeface="HGPｺﾞｼｯｸM" pitchFamily="50" charset="-128"/>
              </a:rPr>
              <a:t>アプリケーションの動作要件によりＯＳを指定する必要がある等の客観的な理由により製品指定が必須となる場合は、製品名を正しく記載し、必要な理由を示しましょう。製品が複数の事業者で購入調達が可能でない場合は、調達を分離するのも一策です。</a:t>
            </a:r>
            <a:endParaRPr kumimoji="1" lang="ja-JP" altLang="en-US" sz="1600" dirty="0">
              <a:latin typeface="HGPｺﾞｼｯｸM" pitchFamily="50" charset="-128"/>
              <a:ea typeface="HGPｺﾞｼｯｸM" pitchFamily="50" charset="-128"/>
            </a:endParaRPr>
          </a:p>
        </p:txBody>
      </p:sp>
      <p:sp>
        <p:nvSpPr>
          <p:cNvPr id="17" name="スライド番号プレースホルダ 16"/>
          <p:cNvSpPr>
            <a:spLocks noGrp="1"/>
          </p:cNvSpPr>
          <p:nvPr>
            <p:ph type="sldNum" sz="quarter" idx="12"/>
          </p:nvPr>
        </p:nvSpPr>
        <p:spPr/>
        <p:txBody>
          <a:bodyPr/>
          <a:lstStyle/>
          <a:p>
            <a:pPr>
              <a:defRPr/>
            </a:pPr>
            <a:fld id="{E2D66AD2-159A-4253-BF2C-5EE39F16C6A8}" type="slidenum">
              <a:rPr lang="ja-JP" altLang="en-US" smtClean="0"/>
              <a:pPr>
                <a:defRPr/>
              </a:pPr>
              <a:t>18</a:t>
            </a:fld>
            <a:endParaRPr lang="en-US" altLang="ja-JP"/>
          </a:p>
        </p:txBody>
      </p:sp>
      <p:sp>
        <p:nvSpPr>
          <p:cNvPr id="18" name="フッター プレースホルダ 17"/>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a:t>１．本講義の学習</a:t>
            </a:r>
            <a:r>
              <a:rPr lang="ja-JP" altLang="ja-JP" dirty="0" smtClean="0"/>
              <a:t>目標</a:t>
            </a:r>
            <a:endParaRPr kumimoji="1" lang="ja-JP" altLang="en-US" dirty="0"/>
          </a:p>
        </p:txBody>
      </p:sp>
      <p:sp>
        <p:nvSpPr>
          <p:cNvPr id="4099" name="Rectangle 5"/>
          <p:cNvSpPr>
            <a:spLocks noGrp="1" noChangeArrowheads="1"/>
          </p:cNvSpPr>
          <p:nvPr>
            <p:ph idx="1"/>
          </p:nvPr>
        </p:nvSpPr>
        <p:spPr bwMode="auto">
          <a:xfrm>
            <a:off x="495300" y="1341442"/>
            <a:ext cx="8915400" cy="4784725"/>
          </a:xfrm>
          <a:noFill/>
          <a:ln>
            <a:miter lim="800000"/>
            <a:headEnd/>
            <a:tailEnd/>
          </a:ln>
        </p:spPr>
        <p:txBody>
          <a:bodyPr vert="horz" wrap="square" lIns="91440" tIns="45720" rIns="91440" bIns="45720" numCol="1" anchor="t" anchorCtr="0" compatLnSpc="1">
            <a:prstTxWarp prst="textNoShape">
              <a:avLst/>
            </a:prstTxWarp>
          </a:bodyPr>
          <a:lstStyle/>
          <a:p>
            <a:r>
              <a:rPr lang="ja-JP" altLang="en-US" dirty="0" smtClean="0">
                <a:latin typeface="HGPｺﾞｼｯｸM" pitchFamily="50" charset="-128"/>
                <a:ea typeface="HGPｺﾞｼｯｸM" pitchFamily="50" charset="-128"/>
              </a:rPr>
              <a:t>仕様書作成の役割（重要性）と作成プロセスについて理解できる。</a:t>
            </a:r>
            <a:endParaRPr lang="en-US" altLang="ja-JP" dirty="0" smtClean="0">
              <a:latin typeface="HGPｺﾞｼｯｸM" pitchFamily="50" charset="-128"/>
              <a:ea typeface="HGPｺﾞｼｯｸM" pitchFamily="50" charset="-128"/>
            </a:endParaRPr>
          </a:p>
          <a:p>
            <a:r>
              <a:rPr lang="ja-JP" altLang="en-US" dirty="0" smtClean="0">
                <a:latin typeface="HGPｺﾞｼｯｸM" pitchFamily="50" charset="-128"/>
                <a:ea typeface="HGPｺﾞｼｯｸM" pitchFamily="50" charset="-128"/>
              </a:rPr>
              <a:t>仕様書の記載項目について理解できる。</a:t>
            </a:r>
          </a:p>
          <a:p>
            <a:r>
              <a:rPr lang="ja-JP" altLang="en-US" dirty="0" smtClean="0">
                <a:latin typeface="HGPｺﾞｼｯｸM" pitchFamily="50" charset="-128"/>
                <a:ea typeface="HGPｺﾞｼｯｸM" pitchFamily="50" charset="-128"/>
              </a:rPr>
              <a:t>実際の記載内容から良い仕様書の記載方法等について理解できる。</a:t>
            </a:r>
            <a:endParaRPr lang="en-US" altLang="ja-JP" dirty="0" smtClean="0">
              <a:latin typeface="HGPｺﾞｼｯｸM" pitchFamily="50" charset="-128"/>
              <a:ea typeface="HGPｺﾞｼｯｸM" pitchFamily="50" charset="-128"/>
            </a:endParaRPr>
          </a:p>
          <a:p>
            <a:r>
              <a:rPr lang="ja-JP" altLang="en-US" dirty="0" smtClean="0">
                <a:latin typeface="HGPｺﾞｼｯｸM" pitchFamily="50" charset="-128"/>
                <a:ea typeface="HGPｺﾞｼｯｸM" pitchFamily="50" charset="-128"/>
              </a:rPr>
              <a:t>ＩＴコスト適正化指針等を踏まえ、ＩＴコストを抑えるためのチェックポイントについて理解できる。</a:t>
            </a:r>
          </a:p>
          <a:p>
            <a:r>
              <a:rPr lang="ja-JP" altLang="en-US" dirty="0" smtClean="0">
                <a:latin typeface="HGPｺﾞｼｯｸM" pitchFamily="50" charset="-128"/>
                <a:ea typeface="HGPｺﾞｼｯｸM" pitchFamily="50" charset="-128"/>
              </a:rPr>
              <a:t>整備費用（予算額）の積算に向けた参考見積等の評価方法について理解できる。</a:t>
            </a:r>
            <a:endParaRPr lang="en-US" altLang="ja-JP" dirty="0" smtClean="0">
              <a:latin typeface="HGPｺﾞｼｯｸM" pitchFamily="50" charset="-128"/>
              <a:ea typeface="HGPｺﾞｼｯｸM" pitchFamily="50" charset="-128"/>
            </a:endParaRPr>
          </a:p>
        </p:txBody>
      </p:sp>
      <p:sp>
        <p:nvSpPr>
          <p:cNvPr id="4" name="スライド番号プレースホルダ 3"/>
          <p:cNvSpPr>
            <a:spLocks noGrp="1"/>
          </p:cNvSpPr>
          <p:nvPr>
            <p:ph type="sldNum" sz="quarter" idx="12"/>
          </p:nvPr>
        </p:nvSpPr>
        <p:spPr/>
        <p:txBody>
          <a:bodyPr/>
          <a:lstStyle/>
          <a:p>
            <a:pPr>
              <a:defRPr/>
            </a:pPr>
            <a:fld id="{E2D66AD2-159A-4253-BF2C-5EE39F16C6A8}" type="slidenum">
              <a:rPr lang="ja-JP" altLang="en-US" smtClean="0"/>
              <a:pPr>
                <a:defRPr/>
              </a:pPr>
              <a:t>1</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６</a:t>
            </a:r>
            <a:r>
              <a:rPr lang="ja-JP" altLang="en-US" dirty="0" smtClean="0"/>
              <a:t>．</a:t>
            </a:r>
            <a:r>
              <a:rPr lang="ja-JP" altLang="en-US" dirty="0"/>
              <a:t>良い仕様書／悪い仕様書</a:t>
            </a:r>
            <a:r>
              <a:rPr lang="ja-JP" altLang="ja-JP" dirty="0"/>
              <a:t>　</a:t>
            </a:r>
            <a:r>
              <a:rPr lang="ja-JP" altLang="ja-JP" sz="2400" dirty="0"/>
              <a:t>～記載時の留意点</a:t>
            </a:r>
            <a:r>
              <a:rPr lang="ja-JP" altLang="en-US" sz="2400" dirty="0"/>
              <a:t>⑤</a:t>
            </a:r>
            <a:r>
              <a:rPr lang="ja-JP" altLang="ja-JP" sz="2400" dirty="0"/>
              <a:t>～</a:t>
            </a:r>
            <a:endParaRPr kumimoji="1" lang="ja-JP" altLang="en-US" sz="2400" dirty="0"/>
          </a:p>
        </p:txBody>
      </p:sp>
      <p:sp>
        <p:nvSpPr>
          <p:cNvPr id="15364" name="Rectangle 3"/>
          <p:cNvSpPr>
            <a:spLocks noGrp="1" noChangeArrowheads="1"/>
          </p:cNvSpPr>
          <p:nvPr>
            <p:ph idx="1"/>
          </p:nvPr>
        </p:nvSpPr>
        <p:spPr bwMode="auto">
          <a:xfrm>
            <a:off x="495300" y="1341442"/>
            <a:ext cx="8915400" cy="503237"/>
          </a:xfrm>
          <a:noFill/>
          <a:ln>
            <a:miter lim="800000"/>
            <a:headEnd/>
            <a:tailEnd/>
          </a:ln>
        </p:spPr>
        <p:txBody>
          <a:bodyPr vert="horz" wrap="square" lIns="91440" tIns="45720" rIns="91440" bIns="45720" numCol="1" anchor="t" anchorCtr="0" compatLnSpc="1">
            <a:prstTxWarp prst="textNoShape">
              <a:avLst/>
            </a:prstTxWarp>
          </a:bodyPr>
          <a:lstStyle/>
          <a:p>
            <a:r>
              <a:rPr lang="ja-JP" altLang="en-US" dirty="0" smtClean="0">
                <a:latin typeface="HGPｺﾞｼｯｸM" pitchFamily="50" charset="-128"/>
                <a:ea typeface="HGPｺﾞｼｯｸM" pitchFamily="50" charset="-128"/>
              </a:rPr>
              <a:t>責任範囲の不適切性</a:t>
            </a:r>
          </a:p>
        </p:txBody>
      </p:sp>
      <p:sp>
        <p:nvSpPr>
          <p:cNvPr id="10" name="角丸四角形 9"/>
          <p:cNvSpPr/>
          <p:nvPr/>
        </p:nvSpPr>
        <p:spPr bwMode="auto">
          <a:xfrm>
            <a:off x="7185027" y="4005267"/>
            <a:ext cx="2376488" cy="1944687"/>
          </a:xfrm>
          <a:prstGeom prst="roundRect">
            <a:avLst>
              <a:gd name="adj" fmla="val 5315"/>
            </a:avLst>
          </a:prstGeom>
          <a:no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Ins="0"/>
          <a:lstStyle/>
          <a:p>
            <a:pPr>
              <a:defRPr/>
            </a:pPr>
            <a:r>
              <a:rPr lang="ja-JP" altLang="en-US" dirty="0">
                <a:solidFill>
                  <a:schemeClr val="tx1"/>
                </a:solidFill>
                <a:latin typeface="HGPｺﾞｼｯｸM" pitchFamily="50" charset="-128"/>
                <a:ea typeface="HGPｺﾞｼｯｸM" pitchFamily="50" charset="-128"/>
              </a:rPr>
              <a:t>修正案：</a:t>
            </a:r>
            <a:endParaRPr lang="en-US" altLang="ja-JP" dirty="0">
              <a:solidFill>
                <a:schemeClr val="tx1"/>
              </a:solidFill>
              <a:latin typeface="HGPｺﾞｼｯｸM" pitchFamily="50" charset="-128"/>
              <a:ea typeface="HGPｺﾞｼｯｸM" pitchFamily="50" charset="-128"/>
            </a:endParaRPr>
          </a:p>
          <a:p>
            <a:pPr>
              <a:defRPr/>
            </a:pPr>
            <a:r>
              <a:rPr lang="ja-JP" altLang="en-US" sz="1600" dirty="0" smtClean="0">
                <a:solidFill>
                  <a:schemeClr val="tx1"/>
                </a:solidFill>
                <a:latin typeface="HGPｺﾞｼｯｸM" pitchFamily="50" charset="-128"/>
                <a:ea typeface="HGPｺﾞｼｯｸM" pitchFamily="50" charset="-128"/>
              </a:rPr>
              <a:t>基本的には保守で対応します。</a:t>
            </a:r>
            <a:endParaRPr lang="en-US" altLang="ja-JP" sz="1600" dirty="0" smtClean="0">
              <a:solidFill>
                <a:schemeClr val="tx1"/>
              </a:solidFill>
              <a:latin typeface="HGPｺﾞｼｯｸM" pitchFamily="50" charset="-128"/>
              <a:ea typeface="HGPｺﾞｼｯｸM" pitchFamily="50" charset="-128"/>
            </a:endParaRPr>
          </a:p>
          <a:p>
            <a:pPr>
              <a:defRPr/>
            </a:pPr>
            <a:r>
              <a:rPr lang="ja-JP" altLang="en-US" sz="1600" dirty="0" smtClean="0">
                <a:solidFill>
                  <a:schemeClr val="tx1"/>
                </a:solidFill>
                <a:latin typeface="HGPｺﾞｼｯｸM" pitchFamily="50" charset="-128"/>
                <a:ea typeface="HGPｺﾞｼｯｸM" pitchFamily="50" charset="-128"/>
              </a:rPr>
              <a:t>但し、既に開発版が入手可能等の場合は、当該バージョンへの対応を要件とすることは可能です。</a:t>
            </a:r>
            <a:endParaRPr lang="ja-JP" altLang="en-US" sz="1600" dirty="0">
              <a:solidFill>
                <a:schemeClr val="tx1"/>
              </a:solidFill>
              <a:latin typeface="HGPｺﾞｼｯｸM" pitchFamily="50" charset="-128"/>
              <a:ea typeface="HGPｺﾞｼｯｸM" pitchFamily="50" charset="-128"/>
            </a:endParaRPr>
          </a:p>
        </p:txBody>
      </p:sp>
      <p:sp>
        <p:nvSpPr>
          <p:cNvPr id="11" name="角丸四角形 10"/>
          <p:cNvSpPr/>
          <p:nvPr/>
        </p:nvSpPr>
        <p:spPr bwMode="auto">
          <a:xfrm>
            <a:off x="920752" y="4005267"/>
            <a:ext cx="3455988" cy="1944687"/>
          </a:xfrm>
          <a:prstGeom prst="roundRect">
            <a:avLst>
              <a:gd name="adj" fmla="val 8558"/>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記載例：</a:t>
            </a:r>
          </a:p>
        </p:txBody>
      </p:sp>
      <p:sp>
        <p:nvSpPr>
          <p:cNvPr id="15372" name="角丸四角形 11"/>
          <p:cNvSpPr>
            <a:spLocks noChangeArrowheads="1"/>
          </p:cNvSpPr>
          <p:nvPr/>
        </p:nvSpPr>
        <p:spPr bwMode="auto">
          <a:xfrm>
            <a:off x="992190" y="4437063"/>
            <a:ext cx="3313112" cy="1439862"/>
          </a:xfrm>
          <a:prstGeom prst="roundRect">
            <a:avLst>
              <a:gd name="adj" fmla="val 10903"/>
            </a:avLst>
          </a:prstGeom>
          <a:solidFill>
            <a:schemeClr val="bg1"/>
          </a:solidFill>
          <a:ln w="9525" algn="ctr">
            <a:noFill/>
            <a:round/>
            <a:headEnd/>
            <a:tailEnd/>
          </a:ln>
          <a:effectLst>
            <a:prstShdw prst="shdw17" dist="17961" dir="2700000">
              <a:schemeClr val="bg2"/>
            </a:prstShdw>
          </a:effectLst>
        </p:spPr>
        <p:txBody>
          <a:bodyPr/>
          <a:lstStyle/>
          <a:p>
            <a:r>
              <a:rPr lang="ja-JP" altLang="en-US" sz="1600" dirty="0" smtClean="0">
                <a:latin typeface="HGPｺﾞｼｯｸM" pitchFamily="50" charset="-128"/>
                <a:ea typeface="HGPｺﾞｼｯｸM" pitchFamily="50" charset="-128"/>
              </a:rPr>
              <a:t>将来の</a:t>
            </a:r>
            <a:r>
              <a:rPr lang="en-US" altLang="ja-JP" sz="1600" dirty="0" smtClean="0">
                <a:latin typeface="HGPｺﾞｼｯｸM" pitchFamily="50" charset="-128"/>
                <a:ea typeface="HGPｺﾞｼｯｸM" pitchFamily="50" charset="-128"/>
              </a:rPr>
              <a:t>OS</a:t>
            </a:r>
            <a:r>
              <a:rPr lang="ja-JP" altLang="en-US" sz="1600" dirty="0" smtClean="0">
                <a:latin typeface="HGPｺﾞｼｯｸM" pitchFamily="50" charset="-128"/>
                <a:ea typeface="HGPｺﾞｼｯｸM" pitchFamily="50" charset="-128"/>
              </a:rPr>
              <a:t>のバージョンアップに対応できる上位互換性を有した設計を行うこと。</a:t>
            </a:r>
            <a:endParaRPr lang="ja-JP" altLang="en-US" sz="1600" dirty="0">
              <a:latin typeface="HGPｺﾞｼｯｸM" pitchFamily="50" charset="-128"/>
              <a:ea typeface="HGPｺﾞｼｯｸM" pitchFamily="50" charset="-128"/>
            </a:endParaRPr>
          </a:p>
        </p:txBody>
      </p:sp>
      <p:sp>
        <p:nvSpPr>
          <p:cNvPr id="13" name="右矢印 12"/>
          <p:cNvSpPr/>
          <p:nvPr/>
        </p:nvSpPr>
        <p:spPr bwMode="auto">
          <a:xfrm>
            <a:off x="6753225" y="4581525"/>
            <a:ext cx="503238" cy="863600"/>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4" name="四角形吹き出し 13"/>
          <p:cNvSpPr/>
          <p:nvPr/>
        </p:nvSpPr>
        <p:spPr bwMode="auto">
          <a:xfrm>
            <a:off x="4521200" y="4005267"/>
            <a:ext cx="2303464" cy="1944687"/>
          </a:xfrm>
          <a:prstGeom prst="wedgeRectCallout">
            <a:avLst>
              <a:gd name="adj1" fmla="val -59930"/>
              <a:gd name="adj2" fmla="val -54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en-US" altLang="ja-JP" sz="1400" dirty="0">
              <a:solidFill>
                <a:schemeClr val="tx1"/>
              </a:solidFill>
              <a:latin typeface="HGPｺﾞｼｯｸM" pitchFamily="50" charset="-128"/>
              <a:ea typeface="HGPｺﾞｼｯｸM" pitchFamily="50" charset="-128"/>
            </a:endParaRPr>
          </a:p>
          <a:p>
            <a:pPr>
              <a:defRPr/>
            </a:pPr>
            <a:endParaRPr lang="en-US" altLang="ja-JP" sz="1400" dirty="0">
              <a:solidFill>
                <a:schemeClr val="tx1"/>
              </a:solidFill>
              <a:latin typeface="HGPｺﾞｼｯｸM" pitchFamily="50" charset="-128"/>
              <a:ea typeface="HGPｺﾞｼｯｸM" pitchFamily="50" charset="-128"/>
            </a:endParaRPr>
          </a:p>
          <a:p>
            <a:pPr>
              <a:defRPr/>
            </a:pPr>
            <a:r>
              <a:rPr lang="ja-JP" altLang="en-US" sz="1400" dirty="0" smtClean="0">
                <a:solidFill>
                  <a:schemeClr val="tx1"/>
                </a:solidFill>
                <a:latin typeface="HGPｺﾞｼｯｸM" pitchFamily="50" charset="-128"/>
                <a:ea typeface="HGPｺﾞｼｯｸM" pitchFamily="50" charset="-128"/>
              </a:rPr>
              <a:t>将来的な稼働環境の更新は予測不可能ですので、開発段階でそれらを見越した要件を設定することはできません。</a:t>
            </a:r>
            <a:endParaRPr lang="ja-JP" altLang="en-US" sz="1400" dirty="0">
              <a:solidFill>
                <a:schemeClr val="tx1"/>
              </a:solidFill>
              <a:latin typeface="HGPｺﾞｼｯｸM" pitchFamily="50" charset="-128"/>
              <a:ea typeface="HGPｺﾞｼｯｸM" pitchFamily="50" charset="-128"/>
            </a:endParaRPr>
          </a:p>
        </p:txBody>
      </p:sp>
      <p:sp>
        <p:nvSpPr>
          <p:cNvPr id="15" name="正方形/長方形 14"/>
          <p:cNvSpPr/>
          <p:nvPr/>
        </p:nvSpPr>
        <p:spPr bwMode="auto">
          <a:xfrm>
            <a:off x="4592640" y="4076704"/>
            <a:ext cx="2160587" cy="360363"/>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a:defRPr/>
            </a:pPr>
            <a:r>
              <a:rPr lang="ja-JP" altLang="en-US" sz="1600" b="1" dirty="0">
                <a:solidFill>
                  <a:schemeClr val="bg1"/>
                </a:solidFill>
                <a:latin typeface="HGPｺﾞｼｯｸM" pitchFamily="50" charset="-128"/>
                <a:ea typeface="HGPｺﾞｼｯｸM" pitchFamily="50" charset="-128"/>
              </a:rPr>
              <a:t>ポイント</a:t>
            </a:r>
          </a:p>
        </p:txBody>
      </p:sp>
      <p:sp>
        <p:nvSpPr>
          <p:cNvPr id="16" name="角丸四角形 15"/>
          <p:cNvSpPr/>
          <p:nvPr/>
        </p:nvSpPr>
        <p:spPr bwMode="auto">
          <a:xfrm>
            <a:off x="7185027" y="1916117"/>
            <a:ext cx="2376488" cy="1944687"/>
          </a:xfrm>
          <a:prstGeom prst="roundRect">
            <a:avLst>
              <a:gd name="adj" fmla="val 5315"/>
            </a:avLst>
          </a:prstGeom>
          <a:no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修正案：</a:t>
            </a:r>
            <a:endParaRPr lang="en-US" altLang="ja-JP" dirty="0">
              <a:solidFill>
                <a:schemeClr val="tx1"/>
              </a:solidFill>
              <a:latin typeface="HGPｺﾞｼｯｸM" pitchFamily="50" charset="-128"/>
              <a:ea typeface="HGPｺﾞｼｯｸM" pitchFamily="50" charset="-128"/>
            </a:endParaRPr>
          </a:p>
          <a:p>
            <a:pPr>
              <a:defRPr/>
            </a:pPr>
            <a:r>
              <a:rPr lang="ja-JP" altLang="en-US" sz="1600" dirty="0">
                <a:solidFill>
                  <a:schemeClr val="tx1"/>
                </a:solidFill>
                <a:latin typeface="HGPｺﾞｼｯｸM" pitchFamily="50" charset="-128"/>
                <a:ea typeface="HGPｺﾞｼｯｸM" pitchFamily="50" charset="-128"/>
              </a:rPr>
              <a:t>「本受注事業者は発注者を通じて現行システムの運用事業</a:t>
            </a:r>
            <a:r>
              <a:rPr lang="en-US" altLang="ja-JP" sz="1600" dirty="0">
                <a:solidFill>
                  <a:schemeClr val="tx1"/>
                </a:solidFill>
                <a:latin typeface="HGPｺﾞｼｯｸM" pitchFamily="50" charset="-128"/>
                <a:ea typeface="HGPｺﾞｼｯｸM" pitchFamily="50" charset="-128"/>
              </a:rPr>
              <a:t>…</a:t>
            </a:r>
            <a:r>
              <a:rPr lang="ja-JP" altLang="en-US" sz="1600" dirty="0">
                <a:solidFill>
                  <a:schemeClr val="tx1"/>
                </a:solidFill>
                <a:latin typeface="HGPｺﾞｼｯｸM" pitchFamily="50" charset="-128"/>
                <a:ea typeface="HGPｺﾞｼｯｸM" pitchFamily="50" charset="-128"/>
              </a:rPr>
              <a:t>」として発注者が責任をもって移行データを渡すようにします。</a:t>
            </a:r>
          </a:p>
        </p:txBody>
      </p:sp>
      <p:sp>
        <p:nvSpPr>
          <p:cNvPr id="17" name="角丸四角形 16"/>
          <p:cNvSpPr/>
          <p:nvPr/>
        </p:nvSpPr>
        <p:spPr bwMode="auto">
          <a:xfrm>
            <a:off x="920752" y="1916117"/>
            <a:ext cx="3455988" cy="1944687"/>
          </a:xfrm>
          <a:prstGeom prst="roundRect">
            <a:avLst>
              <a:gd name="adj" fmla="val 8558"/>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記載例：</a:t>
            </a:r>
          </a:p>
        </p:txBody>
      </p:sp>
      <p:sp>
        <p:nvSpPr>
          <p:cNvPr id="18" name="角丸四角形 4"/>
          <p:cNvSpPr>
            <a:spLocks noChangeArrowheads="1"/>
          </p:cNvSpPr>
          <p:nvPr/>
        </p:nvSpPr>
        <p:spPr bwMode="auto">
          <a:xfrm>
            <a:off x="992190" y="2349504"/>
            <a:ext cx="3313112" cy="1439863"/>
          </a:xfrm>
          <a:prstGeom prst="roundRect">
            <a:avLst>
              <a:gd name="adj" fmla="val 10903"/>
            </a:avLst>
          </a:prstGeom>
          <a:solidFill>
            <a:schemeClr val="bg1"/>
          </a:solidFill>
          <a:ln w="9525" algn="ctr">
            <a:noFill/>
            <a:round/>
            <a:headEnd/>
            <a:tailEnd/>
          </a:ln>
          <a:effectLst>
            <a:prstShdw prst="shdw17" dist="17961" dir="2700000">
              <a:schemeClr val="bg2"/>
            </a:prstShdw>
          </a:effectLst>
        </p:spPr>
        <p:txBody>
          <a:bodyPr/>
          <a:lstStyle/>
          <a:p>
            <a:r>
              <a:rPr lang="ja-JP" altLang="en-US" sz="1600" dirty="0">
                <a:latin typeface="HGPｺﾞｼｯｸM" pitchFamily="50" charset="-128"/>
                <a:ea typeface="HGPｺﾞｼｯｸM" pitchFamily="50" charset="-128"/>
              </a:rPr>
              <a:t>本受注事業者は現行システムの運用事業者と調整し、最新の下表に示す移行データを取得すること。</a:t>
            </a:r>
          </a:p>
        </p:txBody>
      </p:sp>
      <p:sp>
        <p:nvSpPr>
          <p:cNvPr id="19" name="右矢印 18"/>
          <p:cNvSpPr/>
          <p:nvPr/>
        </p:nvSpPr>
        <p:spPr bwMode="auto">
          <a:xfrm>
            <a:off x="6753225" y="2492375"/>
            <a:ext cx="503238" cy="865188"/>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20" name="四角形吹き出し 19"/>
          <p:cNvSpPr/>
          <p:nvPr/>
        </p:nvSpPr>
        <p:spPr bwMode="auto">
          <a:xfrm>
            <a:off x="4521200" y="1916117"/>
            <a:ext cx="2303464" cy="1944687"/>
          </a:xfrm>
          <a:prstGeom prst="wedgeRectCallout">
            <a:avLst>
              <a:gd name="adj1" fmla="val -59930"/>
              <a:gd name="adj2" fmla="val -54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en-US" altLang="ja-JP" sz="1400" dirty="0">
              <a:solidFill>
                <a:schemeClr val="tx1"/>
              </a:solidFill>
              <a:latin typeface="HGPｺﾞｼｯｸM" pitchFamily="50" charset="-128"/>
              <a:ea typeface="HGPｺﾞｼｯｸM" pitchFamily="50" charset="-128"/>
            </a:endParaRPr>
          </a:p>
          <a:p>
            <a:pPr>
              <a:defRPr/>
            </a:pPr>
            <a:endParaRPr lang="en-US" altLang="ja-JP" sz="1400" dirty="0">
              <a:solidFill>
                <a:schemeClr val="tx1"/>
              </a:solidFill>
              <a:latin typeface="HGPｺﾞｼｯｸM" pitchFamily="50" charset="-128"/>
              <a:ea typeface="HGPｺﾞｼｯｸM" pitchFamily="50" charset="-128"/>
            </a:endParaRPr>
          </a:p>
          <a:p>
            <a:pPr>
              <a:defRPr/>
            </a:pPr>
            <a:r>
              <a:rPr lang="ja-JP" altLang="en-US" sz="1400" dirty="0">
                <a:solidFill>
                  <a:schemeClr val="tx1"/>
                </a:solidFill>
                <a:latin typeface="HGPｺﾞｼｯｸM" pitchFamily="50" charset="-128"/>
                <a:ea typeface="HGPｺﾞｼｯｸM" pitchFamily="50" charset="-128"/>
              </a:rPr>
              <a:t>本受注事業者と現行システム運用事業者には契約関係はなく、本受注者の対応次第では、本受注事業者は費用を請求されたり等、業務に影響する事象が発生し得ます。</a:t>
            </a:r>
            <a:endParaRPr lang="en-US" altLang="ja-JP" sz="1400" dirty="0">
              <a:solidFill>
                <a:schemeClr val="tx1"/>
              </a:solidFill>
              <a:latin typeface="HGPｺﾞｼｯｸM" pitchFamily="50" charset="-128"/>
              <a:ea typeface="HGPｺﾞｼｯｸM" pitchFamily="50" charset="-128"/>
            </a:endParaRPr>
          </a:p>
        </p:txBody>
      </p:sp>
      <p:sp>
        <p:nvSpPr>
          <p:cNvPr id="21" name="正方形/長方形 20"/>
          <p:cNvSpPr/>
          <p:nvPr/>
        </p:nvSpPr>
        <p:spPr bwMode="auto">
          <a:xfrm>
            <a:off x="4592640" y="1989138"/>
            <a:ext cx="2160587" cy="360362"/>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a:defRPr/>
            </a:pPr>
            <a:r>
              <a:rPr lang="ja-JP" altLang="en-US" sz="1600" b="1" dirty="0">
                <a:solidFill>
                  <a:schemeClr val="bg1"/>
                </a:solidFill>
                <a:latin typeface="HGPｺﾞｼｯｸM" pitchFamily="50" charset="-128"/>
                <a:ea typeface="HGPｺﾞｼｯｸM" pitchFamily="50" charset="-128"/>
              </a:rPr>
              <a:t>ポイント</a:t>
            </a:r>
          </a:p>
        </p:txBody>
      </p:sp>
      <p:sp>
        <p:nvSpPr>
          <p:cNvPr id="22" name="スライド番号プレースホルダ 21"/>
          <p:cNvSpPr>
            <a:spLocks noGrp="1"/>
          </p:cNvSpPr>
          <p:nvPr>
            <p:ph type="sldNum" sz="quarter" idx="12"/>
          </p:nvPr>
        </p:nvSpPr>
        <p:spPr/>
        <p:txBody>
          <a:bodyPr/>
          <a:lstStyle/>
          <a:p>
            <a:pPr>
              <a:defRPr/>
            </a:pPr>
            <a:fld id="{E2D66AD2-159A-4253-BF2C-5EE39F16C6A8}" type="slidenum">
              <a:rPr lang="ja-JP" altLang="en-US" smtClean="0"/>
              <a:pPr>
                <a:defRPr/>
              </a:pPr>
              <a:t>19</a:t>
            </a:fld>
            <a:endParaRPr lang="en-US" altLang="ja-JP"/>
          </a:p>
        </p:txBody>
      </p:sp>
      <p:sp>
        <p:nvSpPr>
          <p:cNvPr id="23" name="フッター プレースホルダ 22"/>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角丸四角形 7"/>
          <p:cNvSpPr/>
          <p:nvPr/>
        </p:nvSpPr>
        <p:spPr bwMode="auto">
          <a:xfrm>
            <a:off x="7185027" y="1916117"/>
            <a:ext cx="2376488" cy="1944687"/>
          </a:xfrm>
          <a:prstGeom prst="roundRect">
            <a:avLst>
              <a:gd name="adj" fmla="val 5315"/>
            </a:avLst>
          </a:prstGeom>
          <a:no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修正案：</a:t>
            </a:r>
            <a:endParaRPr lang="en-US" altLang="ja-JP" dirty="0">
              <a:solidFill>
                <a:schemeClr val="tx1"/>
              </a:solidFill>
              <a:latin typeface="HGPｺﾞｼｯｸM" pitchFamily="50" charset="-128"/>
              <a:ea typeface="HGPｺﾞｼｯｸM" pitchFamily="50" charset="-128"/>
            </a:endParaRPr>
          </a:p>
          <a:p>
            <a:pPr>
              <a:defRPr/>
            </a:pPr>
            <a:r>
              <a:rPr lang="ja-JP" altLang="en-US" sz="1600" dirty="0" smtClean="0">
                <a:solidFill>
                  <a:schemeClr val="tx1"/>
                </a:solidFill>
                <a:latin typeface="HGPｺﾞｼｯｸM" pitchFamily="50" charset="-128"/>
                <a:ea typeface="HGPｺﾞｼｯｸM" pitchFamily="50" charset="-128"/>
              </a:rPr>
              <a:t>「遅延が発生した場合、受注者は発注者と協議の上、是正措置をとること」等、成果に対する指示で改善を</a:t>
            </a:r>
            <a:r>
              <a:rPr lang="ja-JP" altLang="en-US" sz="1600" dirty="0">
                <a:solidFill>
                  <a:schemeClr val="tx1"/>
                </a:solidFill>
                <a:latin typeface="HGPｺﾞｼｯｸM" pitchFamily="50" charset="-128"/>
                <a:ea typeface="HGPｺﾞｼｯｸM" pitchFamily="50" charset="-128"/>
              </a:rPr>
              <a:t>図るよう</a:t>
            </a:r>
            <a:r>
              <a:rPr lang="ja-JP" altLang="en-US" sz="1600" dirty="0" smtClean="0">
                <a:solidFill>
                  <a:schemeClr val="tx1"/>
                </a:solidFill>
                <a:latin typeface="HGPｺﾞｼｯｸM" pitchFamily="50" charset="-128"/>
                <a:ea typeface="HGPｺﾞｼｯｸM" pitchFamily="50" charset="-128"/>
              </a:rPr>
              <a:t>にします。</a:t>
            </a:r>
            <a:endParaRPr lang="ja-JP" altLang="en-US" sz="1600" dirty="0">
              <a:solidFill>
                <a:schemeClr val="tx1"/>
              </a:solidFill>
              <a:latin typeface="HGPｺﾞｼｯｸM" pitchFamily="50" charset="-128"/>
              <a:ea typeface="HGPｺﾞｼｯｸM" pitchFamily="50" charset="-128"/>
            </a:endParaRPr>
          </a:p>
        </p:txBody>
      </p:sp>
      <p:sp>
        <p:nvSpPr>
          <p:cNvPr id="2" name="タイトル 1"/>
          <p:cNvSpPr>
            <a:spLocks noGrp="1"/>
          </p:cNvSpPr>
          <p:nvPr>
            <p:ph type="title"/>
          </p:nvPr>
        </p:nvSpPr>
        <p:spPr/>
        <p:txBody>
          <a:bodyPr/>
          <a:lstStyle/>
          <a:p>
            <a:r>
              <a:rPr lang="ja-JP" altLang="en-US" dirty="0"/>
              <a:t>６</a:t>
            </a:r>
            <a:r>
              <a:rPr lang="ja-JP" altLang="en-US" dirty="0" smtClean="0"/>
              <a:t>．</a:t>
            </a:r>
            <a:r>
              <a:rPr lang="ja-JP" altLang="en-US" dirty="0"/>
              <a:t>良い仕様書／悪い仕様書</a:t>
            </a:r>
            <a:r>
              <a:rPr lang="ja-JP" altLang="ja-JP" dirty="0"/>
              <a:t>　</a:t>
            </a:r>
            <a:r>
              <a:rPr lang="ja-JP" altLang="ja-JP" sz="2400" dirty="0"/>
              <a:t>～記載時の留意点</a:t>
            </a:r>
            <a:r>
              <a:rPr lang="ja-JP" altLang="en-US" sz="2400" dirty="0"/>
              <a:t>⑥</a:t>
            </a:r>
            <a:r>
              <a:rPr lang="ja-JP" altLang="ja-JP" sz="2400" dirty="0"/>
              <a:t>～</a:t>
            </a:r>
            <a:endParaRPr kumimoji="1" lang="ja-JP" altLang="en-US" sz="2400" dirty="0"/>
          </a:p>
        </p:txBody>
      </p:sp>
      <p:sp>
        <p:nvSpPr>
          <p:cNvPr id="16388" name="Rectangle 3"/>
          <p:cNvSpPr>
            <a:spLocks noGrp="1" noChangeArrowheads="1"/>
          </p:cNvSpPr>
          <p:nvPr>
            <p:ph idx="1"/>
          </p:nvPr>
        </p:nvSpPr>
        <p:spPr bwMode="auto">
          <a:xfrm>
            <a:off x="495300" y="1341442"/>
            <a:ext cx="8915400" cy="503237"/>
          </a:xfrm>
          <a:noFill/>
          <a:ln>
            <a:miter lim="800000"/>
            <a:headEnd/>
            <a:tailEnd/>
          </a:ln>
        </p:spPr>
        <p:txBody>
          <a:bodyPr vert="horz" wrap="square" lIns="91440" tIns="45720" rIns="91440" bIns="45720" numCol="1" anchor="t" anchorCtr="0" compatLnSpc="1">
            <a:prstTxWarp prst="textNoShape">
              <a:avLst/>
            </a:prstTxWarp>
          </a:bodyPr>
          <a:lstStyle/>
          <a:p>
            <a:r>
              <a:rPr lang="ja-JP" altLang="en-US" smtClean="0">
                <a:latin typeface="HGPｺﾞｼｯｸM" pitchFamily="50" charset="-128"/>
                <a:ea typeface="HGPｺﾞｼｯｸM" pitchFamily="50" charset="-128"/>
              </a:rPr>
              <a:t>契約・会計ルールとの不整合</a:t>
            </a:r>
          </a:p>
          <a:p>
            <a:endParaRPr lang="ja-JP" altLang="en-US" smtClean="0">
              <a:latin typeface="HGPｺﾞｼｯｸM" pitchFamily="50" charset="-128"/>
              <a:ea typeface="HGPｺﾞｼｯｸM" pitchFamily="50" charset="-128"/>
            </a:endParaRPr>
          </a:p>
        </p:txBody>
      </p:sp>
      <p:sp>
        <p:nvSpPr>
          <p:cNvPr id="4" name="角丸四角形 3"/>
          <p:cNvSpPr/>
          <p:nvPr/>
        </p:nvSpPr>
        <p:spPr bwMode="auto">
          <a:xfrm>
            <a:off x="920752" y="1916117"/>
            <a:ext cx="3455988" cy="1944687"/>
          </a:xfrm>
          <a:prstGeom prst="roundRect">
            <a:avLst>
              <a:gd name="adj" fmla="val 8558"/>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記載例：</a:t>
            </a:r>
          </a:p>
        </p:txBody>
      </p:sp>
      <p:sp>
        <p:nvSpPr>
          <p:cNvPr id="16390" name="角丸四角形 4"/>
          <p:cNvSpPr>
            <a:spLocks noChangeArrowheads="1"/>
          </p:cNvSpPr>
          <p:nvPr/>
        </p:nvSpPr>
        <p:spPr bwMode="auto">
          <a:xfrm>
            <a:off x="992190" y="2349504"/>
            <a:ext cx="3313112" cy="1439863"/>
          </a:xfrm>
          <a:prstGeom prst="roundRect">
            <a:avLst>
              <a:gd name="adj" fmla="val 10903"/>
            </a:avLst>
          </a:prstGeom>
          <a:solidFill>
            <a:schemeClr val="bg1"/>
          </a:solidFill>
          <a:ln w="9525" algn="ctr">
            <a:noFill/>
            <a:round/>
            <a:headEnd/>
            <a:tailEnd/>
          </a:ln>
          <a:effectLst>
            <a:prstShdw prst="shdw17" dist="17961" dir="2700000">
              <a:schemeClr val="bg2"/>
            </a:prstShdw>
          </a:effectLst>
        </p:spPr>
        <p:txBody>
          <a:bodyPr/>
          <a:lstStyle/>
          <a:p>
            <a:r>
              <a:rPr lang="ja-JP" altLang="en-US" sz="1600" dirty="0" smtClean="0">
                <a:latin typeface="HGPｺﾞｼｯｸM" pitchFamily="50" charset="-128"/>
                <a:ea typeface="HGPｺﾞｼｯｸM" pitchFamily="50" charset="-128"/>
              </a:rPr>
              <a:t>進捗状況に遅延が発生した場合、受注者は発注者の指示に従いチームメンバーの変更等を行うこと。</a:t>
            </a:r>
            <a:endParaRPr lang="ja-JP" altLang="en-US" sz="1600" dirty="0">
              <a:latin typeface="HGPｺﾞｼｯｸM" pitchFamily="50" charset="-128"/>
              <a:ea typeface="HGPｺﾞｼｯｸM" pitchFamily="50" charset="-128"/>
            </a:endParaRPr>
          </a:p>
        </p:txBody>
      </p:sp>
      <p:sp>
        <p:nvSpPr>
          <p:cNvPr id="6" name="右矢印 5"/>
          <p:cNvSpPr/>
          <p:nvPr/>
        </p:nvSpPr>
        <p:spPr bwMode="auto">
          <a:xfrm>
            <a:off x="6753225" y="2492375"/>
            <a:ext cx="503238" cy="865188"/>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7" name="四角形吹き出し 6"/>
          <p:cNvSpPr/>
          <p:nvPr/>
        </p:nvSpPr>
        <p:spPr bwMode="auto">
          <a:xfrm>
            <a:off x="4521200" y="1916117"/>
            <a:ext cx="2303464" cy="1944687"/>
          </a:xfrm>
          <a:prstGeom prst="wedgeRectCallout">
            <a:avLst>
              <a:gd name="adj1" fmla="val -59930"/>
              <a:gd name="adj2" fmla="val -54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en-US" altLang="ja-JP" sz="1400" dirty="0">
              <a:solidFill>
                <a:schemeClr val="tx1"/>
              </a:solidFill>
              <a:latin typeface="HGPｺﾞｼｯｸM" pitchFamily="50" charset="-128"/>
              <a:ea typeface="HGPｺﾞｼｯｸM" pitchFamily="50" charset="-128"/>
            </a:endParaRPr>
          </a:p>
          <a:p>
            <a:pPr>
              <a:defRPr/>
            </a:pPr>
            <a:endParaRPr lang="en-US" altLang="ja-JP" sz="1400" dirty="0">
              <a:solidFill>
                <a:schemeClr val="tx1"/>
              </a:solidFill>
              <a:latin typeface="HGPｺﾞｼｯｸM" pitchFamily="50" charset="-128"/>
              <a:ea typeface="HGPｺﾞｼｯｸM" pitchFamily="50" charset="-128"/>
            </a:endParaRPr>
          </a:p>
          <a:p>
            <a:pPr>
              <a:defRPr/>
            </a:pPr>
            <a:r>
              <a:rPr lang="ja-JP" altLang="en-US" sz="1400" dirty="0" smtClean="0">
                <a:solidFill>
                  <a:schemeClr val="tx1"/>
                </a:solidFill>
                <a:latin typeface="HGPｺﾞｼｯｸM" pitchFamily="50" charset="-128"/>
                <a:ea typeface="HGPｺﾞｼｯｸM" pitchFamily="50" charset="-128"/>
              </a:rPr>
              <a:t>請負契約では、成果に対して指示することはできますが、内部の実施方法や人員について指示をすることはできません。</a:t>
            </a:r>
            <a:endParaRPr lang="en-US" altLang="ja-JP" sz="1400" dirty="0">
              <a:solidFill>
                <a:schemeClr val="tx1"/>
              </a:solidFill>
              <a:latin typeface="HGPｺﾞｼｯｸM" pitchFamily="50" charset="-128"/>
              <a:ea typeface="HGPｺﾞｼｯｸM" pitchFamily="50" charset="-128"/>
            </a:endParaRPr>
          </a:p>
        </p:txBody>
      </p:sp>
      <p:sp>
        <p:nvSpPr>
          <p:cNvPr id="9" name="正方形/長方形 8"/>
          <p:cNvSpPr/>
          <p:nvPr/>
        </p:nvSpPr>
        <p:spPr bwMode="auto">
          <a:xfrm>
            <a:off x="4592640" y="1989138"/>
            <a:ext cx="2160587" cy="360362"/>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a:defRPr/>
            </a:pPr>
            <a:r>
              <a:rPr lang="ja-JP" altLang="en-US" sz="1600" b="1" dirty="0">
                <a:solidFill>
                  <a:schemeClr val="bg1"/>
                </a:solidFill>
                <a:latin typeface="HGPｺﾞｼｯｸM" pitchFamily="50" charset="-128"/>
                <a:ea typeface="HGPｺﾞｼｯｸM" pitchFamily="50" charset="-128"/>
              </a:rPr>
              <a:t>ポイント</a:t>
            </a:r>
          </a:p>
        </p:txBody>
      </p:sp>
      <p:sp>
        <p:nvSpPr>
          <p:cNvPr id="10" name="角丸四角形 9"/>
          <p:cNvSpPr/>
          <p:nvPr/>
        </p:nvSpPr>
        <p:spPr bwMode="auto">
          <a:xfrm>
            <a:off x="7185248" y="4005064"/>
            <a:ext cx="2376264" cy="1944216"/>
          </a:xfrm>
          <a:prstGeom prst="roundRect">
            <a:avLst>
              <a:gd name="adj" fmla="val 5315"/>
            </a:avLst>
          </a:prstGeom>
          <a:no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修正案：</a:t>
            </a:r>
            <a:endParaRPr lang="en-US" altLang="ja-JP" dirty="0">
              <a:solidFill>
                <a:schemeClr val="tx1"/>
              </a:solidFill>
              <a:latin typeface="HGPｺﾞｼｯｸM" pitchFamily="50" charset="-128"/>
              <a:ea typeface="HGPｺﾞｼｯｸM" pitchFamily="50" charset="-128"/>
            </a:endParaRPr>
          </a:p>
          <a:p>
            <a:pPr>
              <a:defRPr/>
            </a:pPr>
            <a:r>
              <a:rPr lang="ja-JP" altLang="en-US" sz="1600" dirty="0">
                <a:solidFill>
                  <a:schemeClr val="tx1"/>
                </a:solidFill>
                <a:latin typeface="HGPｺﾞｼｯｸM" pitchFamily="50" charset="-128"/>
                <a:ea typeface="HGPｺﾞｼｯｸM" pitchFamily="50" charset="-128"/>
              </a:rPr>
              <a:t>「</a:t>
            </a:r>
            <a:r>
              <a:rPr lang="en-US" altLang="ja-JP" sz="1600" dirty="0">
                <a:solidFill>
                  <a:schemeClr val="tx1"/>
                </a:solidFill>
                <a:latin typeface="HGPｺﾞｼｯｸM" pitchFamily="50" charset="-128"/>
                <a:ea typeface="HGPｺﾞｼｯｸM" pitchFamily="50" charset="-128"/>
              </a:rPr>
              <a:t>…24</a:t>
            </a:r>
            <a:r>
              <a:rPr lang="ja-JP" altLang="en-US" sz="1600" dirty="0" smtClean="0">
                <a:solidFill>
                  <a:schemeClr val="tx1"/>
                </a:solidFill>
                <a:latin typeface="HGPｺﾞｼｯｸM" pitchFamily="50" charset="-128"/>
                <a:ea typeface="HGPｺﾞｼｯｸM" pitchFamily="50" charset="-128"/>
              </a:rPr>
              <a:t>時間受付できる問合せ先</a:t>
            </a:r>
            <a:r>
              <a:rPr lang="ja-JP" altLang="en-US" sz="1600" dirty="0">
                <a:solidFill>
                  <a:schemeClr val="tx1"/>
                </a:solidFill>
                <a:latin typeface="HGPｺﾞｼｯｸM" pitchFamily="50" charset="-128"/>
                <a:ea typeface="HGPｺﾞｼｯｸM" pitchFamily="50" charset="-128"/>
              </a:rPr>
              <a:t>を</a:t>
            </a:r>
            <a:r>
              <a:rPr lang="ja-JP" altLang="en-US" sz="1600" dirty="0" smtClean="0">
                <a:solidFill>
                  <a:schemeClr val="tx1"/>
                </a:solidFill>
                <a:latin typeface="HGPｺﾞｼｯｸM" pitchFamily="50" charset="-128"/>
                <a:ea typeface="HGPｺﾞｼｯｸM" pitchFamily="50" charset="-128"/>
              </a:rPr>
              <a:t>構築し、提示</a:t>
            </a:r>
            <a:r>
              <a:rPr lang="ja-JP" altLang="en-US" sz="1600" dirty="0">
                <a:solidFill>
                  <a:schemeClr val="tx1"/>
                </a:solidFill>
                <a:latin typeface="HGPｺﾞｼｯｸM" pitchFamily="50" charset="-128"/>
                <a:ea typeface="HGPｺﾞｼｯｸM" pitchFamily="50" charset="-128"/>
              </a:rPr>
              <a:t>する</a:t>
            </a:r>
            <a:r>
              <a:rPr lang="en-US" altLang="ja-JP" sz="1600" dirty="0">
                <a:solidFill>
                  <a:schemeClr val="tx1"/>
                </a:solidFill>
                <a:latin typeface="HGPｺﾞｼｯｸM" pitchFamily="50" charset="-128"/>
                <a:ea typeface="HGPｺﾞｼｯｸM" pitchFamily="50" charset="-128"/>
              </a:rPr>
              <a:t>…</a:t>
            </a:r>
            <a:r>
              <a:rPr lang="ja-JP" altLang="en-US" sz="1600" dirty="0">
                <a:solidFill>
                  <a:schemeClr val="tx1"/>
                </a:solidFill>
                <a:latin typeface="HGPｺﾞｼｯｸM" pitchFamily="50" charset="-128"/>
                <a:ea typeface="HGPｺﾞｼｯｸM" pitchFamily="50" charset="-128"/>
              </a:rPr>
              <a:t>」として体制構築を求めないか、又は、「対応できる体制」を保守にて調達します。</a:t>
            </a:r>
          </a:p>
        </p:txBody>
      </p:sp>
      <p:sp>
        <p:nvSpPr>
          <p:cNvPr id="11" name="角丸四角形 10"/>
          <p:cNvSpPr/>
          <p:nvPr/>
        </p:nvSpPr>
        <p:spPr bwMode="auto">
          <a:xfrm>
            <a:off x="920752" y="4005267"/>
            <a:ext cx="3455988" cy="1944687"/>
          </a:xfrm>
          <a:prstGeom prst="roundRect">
            <a:avLst>
              <a:gd name="adj" fmla="val 8558"/>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記載例：</a:t>
            </a:r>
          </a:p>
        </p:txBody>
      </p:sp>
      <p:sp>
        <p:nvSpPr>
          <p:cNvPr id="16396" name="角丸四角形 11"/>
          <p:cNvSpPr>
            <a:spLocks noChangeArrowheads="1"/>
          </p:cNvSpPr>
          <p:nvPr/>
        </p:nvSpPr>
        <p:spPr bwMode="auto">
          <a:xfrm>
            <a:off x="992190" y="4437063"/>
            <a:ext cx="3313112" cy="1439862"/>
          </a:xfrm>
          <a:prstGeom prst="roundRect">
            <a:avLst>
              <a:gd name="adj" fmla="val 10903"/>
            </a:avLst>
          </a:prstGeom>
          <a:solidFill>
            <a:schemeClr val="bg1"/>
          </a:solidFill>
          <a:ln w="9525" algn="ctr">
            <a:noFill/>
            <a:round/>
            <a:headEnd/>
            <a:tailEnd/>
          </a:ln>
          <a:effectLst>
            <a:prstShdw prst="shdw17" dist="17961" dir="2700000">
              <a:schemeClr val="bg2"/>
            </a:prstShdw>
          </a:effectLst>
        </p:spPr>
        <p:txBody>
          <a:bodyPr/>
          <a:lstStyle/>
          <a:p>
            <a:r>
              <a:rPr lang="ja-JP" altLang="en-US" sz="1600" dirty="0">
                <a:latin typeface="HGPｺﾞｼｯｸM" pitchFamily="50" charset="-128"/>
                <a:ea typeface="HGPｺﾞｼｯｸM" pitchFamily="50" charset="-128"/>
              </a:rPr>
              <a:t>業務完了後においても、本設計・開発事業者は技術的な問合せに対して</a:t>
            </a:r>
            <a:r>
              <a:rPr lang="en-US" altLang="ja-JP" sz="1600" dirty="0">
                <a:latin typeface="HGPｺﾞｼｯｸM" pitchFamily="50" charset="-128"/>
                <a:ea typeface="HGPｺﾞｼｯｸM" pitchFamily="50" charset="-128"/>
              </a:rPr>
              <a:t>24</a:t>
            </a:r>
            <a:r>
              <a:rPr lang="ja-JP" altLang="en-US" sz="1600" dirty="0">
                <a:latin typeface="HGPｺﾞｼｯｸM" pitchFamily="50" charset="-128"/>
                <a:ea typeface="HGPｺﾞｼｯｸM" pitchFamily="50" charset="-128"/>
              </a:rPr>
              <a:t>時間対応できる体制を構築すること。</a:t>
            </a:r>
          </a:p>
        </p:txBody>
      </p:sp>
      <p:sp>
        <p:nvSpPr>
          <p:cNvPr id="13" name="右矢印 12"/>
          <p:cNvSpPr/>
          <p:nvPr/>
        </p:nvSpPr>
        <p:spPr bwMode="auto">
          <a:xfrm>
            <a:off x="6753225" y="4581525"/>
            <a:ext cx="503238" cy="863600"/>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4" name="四角形吹き出し 13"/>
          <p:cNvSpPr/>
          <p:nvPr/>
        </p:nvSpPr>
        <p:spPr bwMode="auto">
          <a:xfrm>
            <a:off x="4521200" y="4005267"/>
            <a:ext cx="2303464" cy="1944687"/>
          </a:xfrm>
          <a:prstGeom prst="wedgeRectCallout">
            <a:avLst>
              <a:gd name="adj1" fmla="val -59930"/>
              <a:gd name="adj2" fmla="val -54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en-US" altLang="ja-JP" sz="1400" dirty="0">
              <a:solidFill>
                <a:schemeClr val="tx1"/>
              </a:solidFill>
              <a:latin typeface="HGPｺﾞｼｯｸM" pitchFamily="50" charset="-128"/>
              <a:ea typeface="HGPｺﾞｼｯｸM" pitchFamily="50" charset="-128"/>
            </a:endParaRPr>
          </a:p>
          <a:p>
            <a:pPr>
              <a:defRPr/>
            </a:pPr>
            <a:endParaRPr lang="en-US" altLang="ja-JP" sz="1400" dirty="0">
              <a:solidFill>
                <a:schemeClr val="tx1"/>
              </a:solidFill>
              <a:latin typeface="HGPｺﾞｼｯｸM" pitchFamily="50" charset="-128"/>
              <a:ea typeface="HGPｺﾞｼｯｸM" pitchFamily="50" charset="-128"/>
            </a:endParaRPr>
          </a:p>
          <a:p>
            <a:pPr>
              <a:defRPr/>
            </a:pPr>
            <a:r>
              <a:rPr lang="ja-JP" altLang="en-US" sz="1400" dirty="0">
                <a:solidFill>
                  <a:schemeClr val="tx1"/>
                </a:solidFill>
                <a:latin typeface="HGPｺﾞｼｯｸM" pitchFamily="50" charset="-128"/>
                <a:ea typeface="HGPｺﾞｼｯｸM" pitchFamily="50" charset="-128"/>
              </a:rPr>
              <a:t>業務完了をもって契約が終了すると思われますので、契約がない状態で、（元）受注者に対して体制等を求めることはできません。</a:t>
            </a:r>
          </a:p>
        </p:txBody>
      </p:sp>
      <p:sp>
        <p:nvSpPr>
          <p:cNvPr id="15" name="正方形/長方形 14"/>
          <p:cNvSpPr/>
          <p:nvPr/>
        </p:nvSpPr>
        <p:spPr bwMode="auto">
          <a:xfrm>
            <a:off x="4592640" y="4076704"/>
            <a:ext cx="2160587" cy="360363"/>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a:defRPr/>
            </a:pPr>
            <a:r>
              <a:rPr lang="ja-JP" altLang="en-US" sz="1600" b="1" dirty="0">
                <a:solidFill>
                  <a:schemeClr val="bg1"/>
                </a:solidFill>
                <a:latin typeface="HGPｺﾞｼｯｸM" pitchFamily="50" charset="-128"/>
                <a:ea typeface="HGPｺﾞｼｯｸM" pitchFamily="50" charset="-128"/>
              </a:rPr>
              <a:t>ポイント</a:t>
            </a:r>
          </a:p>
        </p:txBody>
      </p:sp>
      <p:sp>
        <p:nvSpPr>
          <p:cNvPr id="16" name="スライド番号プレースホルダ 15"/>
          <p:cNvSpPr>
            <a:spLocks noGrp="1"/>
          </p:cNvSpPr>
          <p:nvPr>
            <p:ph type="sldNum" sz="quarter" idx="12"/>
          </p:nvPr>
        </p:nvSpPr>
        <p:spPr/>
        <p:txBody>
          <a:bodyPr/>
          <a:lstStyle/>
          <a:p>
            <a:pPr>
              <a:defRPr/>
            </a:pPr>
            <a:fld id="{E2D66AD2-159A-4253-BF2C-5EE39F16C6A8}" type="slidenum">
              <a:rPr lang="ja-JP" altLang="en-US" smtClean="0"/>
              <a:pPr>
                <a:defRPr/>
              </a:pPr>
              <a:t>20</a:t>
            </a:fld>
            <a:endParaRPr lang="en-US" altLang="ja-JP"/>
          </a:p>
        </p:txBody>
      </p:sp>
      <p:sp>
        <p:nvSpPr>
          <p:cNvPr id="17" name="フッター プレースホルダ 16"/>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bwMode="auto">
          <a:xfrm>
            <a:off x="776288" y="3573463"/>
            <a:ext cx="8785225" cy="1295400"/>
          </a:xfrm>
          <a:prstGeom prst="roundRect">
            <a:avLst>
              <a:gd name="adj" fmla="val 5593"/>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eaLnBrk="1" hangingPunct="1">
              <a:defRPr/>
            </a:pPr>
            <a:endParaRPr kumimoji="1" lang="ja-JP" altLang="en-US">
              <a:solidFill>
                <a:schemeClr val="tx1"/>
              </a:solidFill>
              <a:latin typeface="HGPｺﾞｼｯｸM" pitchFamily="50" charset="-128"/>
              <a:ea typeface="HGPｺﾞｼｯｸM" pitchFamily="50" charset="-128"/>
            </a:endParaRPr>
          </a:p>
        </p:txBody>
      </p:sp>
      <p:sp>
        <p:nvSpPr>
          <p:cNvPr id="26628" name="テキスト ボックス 3"/>
          <p:cNvSpPr txBox="1">
            <a:spLocks noChangeArrowheads="1"/>
          </p:cNvSpPr>
          <p:nvPr/>
        </p:nvSpPr>
        <p:spPr bwMode="auto">
          <a:xfrm>
            <a:off x="776288" y="3573463"/>
            <a:ext cx="8785225" cy="400050"/>
          </a:xfrm>
          <a:prstGeom prst="rect">
            <a:avLst/>
          </a:prstGeom>
          <a:noFill/>
          <a:ln w="9525">
            <a:noFill/>
            <a:miter lim="800000"/>
            <a:headEnd/>
            <a:tailEnd/>
          </a:ln>
        </p:spPr>
        <p:txBody>
          <a:bodyPr>
            <a:spAutoFit/>
          </a:bodyPr>
          <a:lstStyle/>
          <a:p>
            <a:pPr marL="989013" indent="-989013"/>
            <a:r>
              <a:rPr kumimoji="1" lang="ja-JP" altLang="en-US" sz="2000" dirty="0">
                <a:latin typeface="HGPｺﾞｼｯｸM" pitchFamily="50" charset="-128"/>
                <a:ea typeface="HGPｺﾞｼｯｸM" pitchFamily="50" charset="-128"/>
              </a:rPr>
              <a:t>指針</a:t>
            </a:r>
            <a:r>
              <a:rPr lang="ja-JP" altLang="en-US" sz="2000" dirty="0">
                <a:latin typeface="HGPｺﾞｼｯｸM" pitchFamily="50" charset="-128"/>
                <a:ea typeface="HGPｺﾞｼｯｸM" pitchFamily="50" charset="-128"/>
              </a:rPr>
              <a:t>１：アプリケーションプログラム設計･開発に係る外部委託工数の削減</a:t>
            </a:r>
            <a:endParaRPr kumimoji="1" lang="ja-JP" altLang="en-US" sz="2000" dirty="0">
              <a:latin typeface="HGPｺﾞｼｯｸM" pitchFamily="50" charset="-128"/>
              <a:ea typeface="HGPｺﾞｼｯｸM" pitchFamily="50" charset="-128"/>
            </a:endParaRPr>
          </a:p>
        </p:txBody>
      </p:sp>
      <p:sp>
        <p:nvSpPr>
          <p:cNvPr id="26629" name="テキスト ボックス 4"/>
          <p:cNvSpPr txBox="1">
            <a:spLocks noChangeArrowheads="1"/>
          </p:cNvSpPr>
          <p:nvPr/>
        </p:nvSpPr>
        <p:spPr bwMode="auto">
          <a:xfrm>
            <a:off x="488950" y="1268416"/>
            <a:ext cx="2722220" cy="461665"/>
          </a:xfrm>
          <a:prstGeom prst="rect">
            <a:avLst/>
          </a:prstGeom>
          <a:noFill/>
          <a:ln w="9525">
            <a:noFill/>
            <a:miter lim="800000"/>
            <a:headEnd/>
            <a:tailEnd/>
          </a:ln>
        </p:spPr>
        <p:txBody>
          <a:bodyPr wrap="none">
            <a:spAutoFit/>
          </a:bodyPr>
          <a:lstStyle/>
          <a:p>
            <a:r>
              <a:rPr kumimoji="1" lang="ja-JP" altLang="en-US" sz="2400" dirty="0">
                <a:latin typeface="HGPｺﾞｼｯｸM" pitchFamily="50" charset="-128"/>
                <a:ea typeface="HGPｺﾞｼｯｸM" pitchFamily="50" charset="-128"/>
              </a:rPr>
              <a:t>ＩＴ</a:t>
            </a:r>
            <a:r>
              <a:rPr kumimoji="1" lang="ja-JP" altLang="en-US" sz="2400" dirty="0" smtClean="0">
                <a:latin typeface="HGPｺﾞｼｯｸM" pitchFamily="50" charset="-128"/>
                <a:ea typeface="HGPｺﾞｼｯｸM" pitchFamily="50" charset="-128"/>
              </a:rPr>
              <a:t>コスト適正化指針</a:t>
            </a:r>
            <a:endParaRPr kumimoji="1" lang="ja-JP" altLang="en-US" sz="2400" dirty="0">
              <a:latin typeface="HGPｺﾞｼｯｸM" pitchFamily="50" charset="-128"/>
              <a:ea typeface="HGPｺﾞｼｯｸM" pitchFamily="50" charset="-128"/>
            </a:endParaRPr>
          </a:p>
        </p:txBody>
      </p:sp>
      <p:sp>
        <p:nvSpPr>
          <p:cNvPr id="26630" name="テキスト ボックス 5"/>
          <p:cNvSpPr txBox="1">
            <a:spLocks noChangeArrowheads="1"/>
          </p:cNvSpPr>
          <p:nvPr/>
        </p:nvSpPr>
        <p:spPr bwMode="auto">
          <a:xfrm>
            <a:off x="3296816" y="1412776"/>
            <a:ext cx="5081840" cy="307777"/>
          </a:xfrm>
          <a:prstGeom prst="rect">
            <a:avLst/>
          </a:prstGeom>
          <a:noFill/>
          <a:ln w="9525">
            <a:noFill/>
            <a:miter lim="800000"/>
            <a:headEnd/>
            <a:tailEnd/>
          </a:ln>
        </p:spPr>
        <p:txBody>
          <a:bodyPr wrap="none">
            <a:spAutoFit/>
          </a:bodyPr>
          <a:lstStyle/>
          <a:p>
            <a:r>
              <a:rPr kumimoji="1" lang="ja-JP" altLang="en-US" sz="1400" dirty="0">
                <a:latin typeface="HGPｺﾞｼｯｸM" pitchFamily="50" charset="-128"/>
                <a:ea typeface="HGPｺﾞｼｯｸM" pitchFamily="50" charset="-128"/>
              </a:rPr>
              <a:t>（</a:t>
            </a:r>
            <a:r>
              <a:rPr lang="en-US" altLang="ja-JP" sz="1400" dirty="0">
                <a:latin typeface="HGPｺﾞｼｯｸM" pitchFamily="50" charset="-128"/>
                <a:ea typeface="HGPｺﾞｼｯｸM" pitchFamily="50" charset="-128"/>
              </a:rPr>
              <a:t> http://www.kantei.go.jp/jp/singi/it2/yuushikisha/itcost.pdf </a:t>
            </a:r>
            <a:r>
              <a:rPr kumimoji="1" lang="ja-JP" altLang="en-US" sz="1400" dirty="0">
                <a:latin typeface="HGPｺﾞｼｯｸM" pitchFamily="50" charset="-128"/>
                <a:ea typeface="HGPｺﾞｼｯｸM" pitchFamily="50" charset="-128"/>
              </a:rPr>
              <a:t>）</a:t>
            </a:r>
          </a:p>
        </p:txBody>
      </p:sp>
      <p:sp>
        <p:nvSpPr>
          <p:cNvPr id="26631" name="テキスト ボックス 6"/>
          <p:cNvSpPr txBox="1">
            <a:spLocks noChangeArrowheads="1"/>
          </p:cNvSpPr>
          <p:nvPr/>
        </p:nvSpPr>
        <p:spPr bwMode="auto">
          <a:xfrm>
            <a:off x="631825" y="1773242"/>
            <a:ext cx="8929689" cy="1322387"/>
          </a:xfrm>
          <a:prstGeom prst="rect">
            <a:avLst/>
          </a:prstGeom>
          <a:noFill/>
          <a:ln w="9525">
            <a:noFill/>
            <a:miter lim="800000"/>
            <a:headEnd/>
            <a:tailEnd/>
          </a:ln>
        </p:spPr>
        <p:txBody>
          <a:bodyPr wrap="square" rIns="72000">
            <a:spAutoFit/>
          </a:bodyPr>
          <a:lstStyle/>
          <a:p>
            <a:r>
              <a:rPr lang="ja-JP" altLang="en-US" sz="1600" dirty="0" smtClean="0">
                <a:latin typeface="HGPｺﾞｼｯｸM" pitchFamily="50" charset="-128"/>
                <a:ea typeface="HGPｺﾞｼｯｸM" pitchFamily="50" charset="-128"/>
              </a:rPr>
              <a:t>平成</a:t>
            </a:r>
            <a:r>
              <a:rPr lang="ja-JP" altLang="en-US" sz="1600" dirty="0">
                <a:latin typeface="HGPｺﾞｼｯｸM" pitchFamily="50" charset="-128"/>
                <a:ea typeface="HGPｺﾞｼｯｸM" pitchFamily="50" charset="-128"/>
              </a:rPr>
              <a:t>２４年８月９日に政府情報システム刷新有識者会議にて決定されたもので、ＩＴコストの低減に資する具体的な取組についてのチェックリストである。</a:t>
            </a:r>
            <a:endParaRPr lang="en-US" altLang="ja-JP" sz="1600" dirty="0">
              <a:latin typeface="HGPｺﾞｼｯｸM" pitchFamily="50" charset="-128"/>
              <a:ea typeface="HGPｺﾞｼｯｸM" pitchFamily="50" charset="-128"/>
            </a:endParaRPr>
          </a:p>
          <a:p>
            <a:r>
              <a:rPr lang="ja-JP" altLang="en-US" sz="1600" dirty="0">
                <a:latin typeface="HGPｺﾞｼｯｸM" pitchFamily="50" charset="-128"/>
                <a:ea typeface="HGPｺﾞｼｯｸM" pitchFamily="50" charset="-128"/>
              </a:rPr>
              <a:t>各府省</a:t>
            </a:r>
            <a:r>
              <a:rPr lang="en-US" altLang="ja-JP" sz="1600" dirty="0">
                <a:latin typeface="HGPｺﾞｼｯｸM" pitchFamily="50" charset="-128"/>
                <a:ea typeface="HGPｺﾞｼｯｸM" pitchFamily="50" charset="-128"/>
              </a:rPr>
              <a:t>CIO</a:t>
            </a:r>
            <a:r>
              <a:rPr lang="ja-JP" altLang="en-US" sz="1600" dirty="0">
                <a:latin typeface="HGPｺﾞｼｯｸM" pitchFamily="50" charset="-128"/>
                <a:ea typeface="HGPｺﾞｼｯｸM" pitchFamily="50" charset="-128"/>
              </a:rPr>
              <a:t>は、自府省のすべての情報システムについて、下記各指針の具体的取組事項の例の実施可否（既に実施済みか、今後実施するか、現時点で実施が適当でないか等）を整理し、府省全体と</a:t>
            </a:r>
            <a:r>
              <a:rPr lang="ja-JP" altLang="en-US" sz="1600" dirty="0" smtClean="0">
                <a:latin typeface="HGPｺﾞｼｯｸM" pitchFamily="50" charset="-128"/>
                <a:ea typeface="HGPｺﾞｼｯｸM" pitchFamily="50" charset="-128"/>
              </a:rPr>
              <a:t>して</a:t>
            </a:r>
            <a:r>
              <a:rPr lang="en-US" altLang="ja-JP" sz="1600" dirty="0" smtClean="0">
                <a:latin typeface="HGPｺﾞｼｯｸM" pitchFamily="50" charset="-128"/>
                <a:ea typeface="HGPｺﾞｼｯｸM" pitchFamily="50" charset="-128"/>
              </a:rPr>
              <a:t>､</a:t>
            </a:r>
            <a:r>
              <a:rPr lang="ja-JP" altLang="en-US" sz="1600" dirty="0" smtClean="0">
                <a:latin typeface="HGPｺﾞｼｯｸM" pitchFamily="50" charset="-128"/>
                <a:ea typeface="HGPｺﾞｼｯｸM" pitchFamily="50" charset="-128"/>
              </a:rPr>
              <a:t>本取組</a:t>
            </a:r>
            <a:r>
              <a:rPr lang="ja-JP" altLang="en-US" sz="1600" dirty="0">
                <a:latin typeface="HGPｺﾞｼｯｸM" pitchFamily="50" charset="-128"/>
                <a:ea typeface="HGPｺﾞｼｯｸM" pitchFamily="50" charset="-128"/>
              </a:rPr>
              <a:t>によるコスト低減等の効果の発現について把握・管理することとなる。</a:t>
            </a:r>
            <a:endParaRPr kumimoji="1" lang="ja-JP" altLang="en-US" sz="1600" dirty="0">
              <a:latin typeface="HGPｺﾞｼｯｸM" pitchFamily="50" charset="-128"/>
              <a:ea typeface="HGPｺﾞｼｯｸM" pitchFamily="50" charset="-128"/>
            </a:endParaRPr>
          </a:p>
        </p:txBody>
      </p:sp>
      <p:sp>
        <p:nvSpPr>
          <p:cNvPr id="26632" name="テキスト ボックス 7"/>
          <p:cNvSpPr txBox="1">
            <a:spLocks noChangeArrowheads="1"/>
          </p:cNvSpPr>
          <p:nvPr/>
        </p:nvSpPr>
        <p:spPr bwMode="auto">
          <a:xfrm>
            <a:off x="992189" y="3946525"/>
            <a:ext cx="7904163" cy="922338"/>
          </a:xfrm>
          <a:prstGeom prst="rect">
            <a:avLst/>
          </a:prstGeom>
          <a:noFill/>
          <a:ln w="9525">
            <a:noFill/>
            <a:miter lim="800000"/>
            <a:headEnd/>
            <a:tailEnd/>
          </a:ln>
        </p:spPr>
        <p:txBody>
          <a:bodyPr>
            <a:spAutoFit/>
          </a:bodyPr>
          <a:lstStyle/>
          <a:p>
            <a:pPr marL="265113" indent="-265113">
              <a:buFont typeface="ＭＳ Ｐゴシック" pitchFamily="50" charset="-128"/>
              <a:buAutoNum type="circleNumDbPlain"/>
            </a:pPr>
            <a:r>
              <a:rPr lang="en-US" altLang="ja-JP" dirty="0">
                <a:latin typeface="HGPｺﾞｼｯｸM" pitchFamily="50" charset="-128"/>
                <a:ea typeface="HGPｺﾞｼｯｸM" pitchFamily="50" charset="-128"/>
              </a:rPr>
              <a:t>EUC</a:t>
            </a:r>
            <a:r>
              <a:rPr lang="ja-JP" altLang="en-US" dirty="0">
                <a:latin typeface="HGPｺﾞｼｯｸM" pitchFamily="50" charset="-128"/>
                <a:ea typeface="HGPｺﾞｼｯｸM" pitchFamily="50" charset="-128"/>
              </a:rPr>
              <a:t>（</a:t>
            </a:r>
            <a:r>
              <a:rPr lang="en-US" altLang="ja-JP" dirty="0">
                <a:latin typeface="HGPｺﾞｼｯｸM" pitchFamily="50" charset="-128"/>
                <a:ea typeface="HGPｺﾞｼｯｸM" pitchFamily="50" charset="-128"/>
              </a:rPr>
              <a:t>End User Computing</a:t>
            </a:r>
            <a:r>
              <a:rPr lang="ja-JP" altLang="en-US" dirty="0">
                <a:latin typeface="HGPｺﾞｼｯｸM" pitchFamily="50" charset="-128"/>
                <a:ea typeface="HGPｺﾞｼｯｸM" pitchFamily="50" charset="-128"/>
              </a:rPr>
              <a:t>）の推進</a:t>
            </a:r>
          </a:p>
          <a:p>
            <a:pPr marL="265113" indent="-265113">
              <a:buFont typeface="ＭＳ Ｐゴシック" pitchFamily="50" charset="-128"/>
              <a:buAutoNum type="circleNumDbPlain"/>
            </a:pPr>
            <a:r>
              <a:rPr lang="ja-JP" altLang="en-US" dirty="0">
                <a:latin typeface="HGPｺﾞｼｯｸM" pitchFamily="50" charset="-128"/>
                <a:ea typeface="HGPｺﾞｼｯｸM" pitchFamily="50" charset="-128"/>
              </a:rPr>
              <a:t>プロトタイプ（試作）の活用</a:t>
            </a:r>
          </a:p>
          <a:p>
            <a:pPr marL="265113" indent="-265113">
              <a:buFont typeface="ＭＳ Ｐゴシック" pitchFamily="50" charset="-128"/>
              <a:buAutoNum type="circleNumDbPlain"/>
            </a:pPr>
            <a:r>
              <a:rPr lang="ja-JP" altLang="en-US" dirty="0">
                <a:latin typeface="HGPｺﾞｼｯｸM" pitchFamily="50" charset="-128"/>
                <a:ea typeface="HGPｺﾞｼｯｸM" pitchFamily="50" charset="-128"/>
              </a:rPr>
              <a:t>開発作業のピーク平準化</a:t>
            </a:r>
            <a:endParaRPr kumimoji="1" lang="ja-JP" altLang="en-US" dirty="0">
              <a:latin typeface="HGPｺﾞｼｯｸM" pitchFamily="50" charset="-128"/>
              <a:ea typeface="HGPｺﾞｼｯｸM" pitchFamily="50" charset="-128"/>
            </a:endParaRPr>
          </a:p>
        </p:txBody>
      </p:sp>
      <p:sp>
        <p:nvSpPr>
          <p:cNvPr id="9" name="角丸四角形 8"/>
          <p:cNvSpPr/>
          <p:nvPr/>
        </p:nvSpPr>
        <p:spPr bwMode="auto">
          <a:xfrm>
            <a:off x="776288" y="4941888"/>
            <a:ext cx="8785225" cy="1079500"/>
          </a:xfrm>
          <a:prstGeom prst="roundRect">
            <a:avLst>
              <a:gd name="adj" fmla="val 5593"/>
            </a:avLst>
          </a:prstGeom>
          <a:solidFill>
            <a:schemeClr val="bg1"/>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eaLnBrk="1" hangingPunct="1">
              <a:defRPr/>
            </a:pPr>
            <a:endParaRPr kumimoji="1" lang="ja-JP" altLang="en-US">
              <a:solidFill>
                <a:schemeClr val="tx1"/>
              </a:solidFill>
              <a:latin typeface="HGPｺﾞｼｯｸM" pitchFamily="50" charset="-128"/>
              <a:ea typeface="HGPｺﾞｼｯｸM" pitchFamily="50" charset="-128"/>
            </a:endParaRPr>
          </a:p>
        </p:txBody>
      </p:sp>
      <p:sp>
        <p:nvSpPr>
          <p:cNvPr id="26634" name="テキスト ボックス 9"/>
          <p:cNvSpPr txBox="1">
            <a:spLocks noChangeArrowheads="1"/>
          </p:cNvSpPr>
          <p:nvPr/>
        </p:nvSpPr>
        <p:spPr bwMode="auto">
          <a:xfrm>
            <a:off x="776288" y="4941888"/>
            <a:ext cx="8785225" cy="400050"/>
          </a:xfrm>
          <a:prstGeom prst="rect">
            <a:avLst/>
          </a:prstGeom>
          <a:noFill/>
          <a:ln w="9525">
            <a:noFill/>
            <a:miter lim="800000"/>
            <a:headEnd/>
            <a:tailEnd/>
          </a:ln>
        </p:spPr>
        <p:txBody>
          <a:bodyPr>
            <a:spAutoFit/>
          </a:bodyPr>
          <a:lstStyle/>
          <a:p>
            <a:pPr marL="989013" indent="-989013"/>
            <a:r>
              <a:rPr kumimoji="1" lang="ja-JP" altLang="en-US" sz="2000" dirty="0">
                <a:latin typeface="HGPｺﾞｼｯｸM" pitchFamily="50" charset="-128"/>
                <a:ea typeface="HGPｺﾞｼｯｸM" pitchFamily="50" charset="-128"/>
              </a:rPr>
              <a:t>指針２</a:t>
            </a:r>
            <a:r>
              <a:rPr lang="ja-JP" altLang="en-US" sz="2000" dirty="0">
                <a:latin typeface="HGPｺﾞｼｯｸM" pitchFamily="50" charset="-128"/>
                <a:ea typeface="HGPｺﾞｼｯｸM" pitchFamily="50" charset="-128"/>
              </a:rPr>
              <a:t>：情報システムのアーキテクチャの見直し</a:t>
            </a:r>
            <a:endParaRPr kumimoji="1" lang="ja-JP" altLang="en-US" sz="2000" dirty="0">
              <a:latin typeface="HGPｺﾞｼｯｸM" pitchFamily="50" charset="-128"/>
              <a:ea typeface="HGPｺﾞｼｯｸM" pitchFamily="50" charset="-128"/>
            </a:endParaRPr>
          </a:p>
        </p:txBody>
      </p:sp>
      <p:sp>
        <p:nvSpPr>
          <p:cNvPr id="26635" name="テキスト ボックス 10"/>
          <p:cNvSpPr txBox="1">
            <a:spLocks noChangeArrowheads="1"/>
          </p:cNvSpPr>
          <p:nvPr/>
        </p:nvSpPr>
        <p:spPr bwMode="auto">
          <a:xfrm>
            <a:off x="992189" y="5300664"/>
            <a:ext cx="7767637" cy="646331"/>
          </a:xfrm>
          <a:prstGeom prst="rect">
            <a:avLst/>
          </a:prstGeom>
          <a:noFill/>
          <a:ln w="9525">
            <a:noFill/>
            <a:miter lim="800000"/>
            <a:headEnd/>
            <a:tailEnd/>
          </a:ln>
        </p:spPr>
        <p:txBody>
          <a:bodyPr>
            <a:spAutoFit/>
          </a:bodyPr>
          <a:lstStyle/>
          <a:p>
            <a:pPr marL="265113" indent="-265113">
              <a:buFont typeface="ＭＳ Ｐゴシック" pitchFamily="50" charset="-128"/>
              <a:buAutoNum type="circleNumDbPlain"/>
            </a:pPr>
            <a:r>
              <a:rPr lang="ja-JP" altLang="en-US" dirty="0">
                <a:latin typeface="HGPｺﾞｼｯｸM" pitchFamily="50" charset="-128"/>
                <a:ea typeface="HGPｺﾞｼｯｸM" pitchFamily="50" charset="-128"/>
              </a:rPr>
              <a:t>メインフレーム型のシステムアーキテクチャを</a:t>
            </a:r>
            <a:r>
              <a:rPr lang="en-US" altLang="ja-JP" dirty="0">
                <a:latin typeface="HGPｺﾞｼｯｸM" pitchFamily="50" charset="-128"/>
                <a:ea typeface="HGPｺﾞｼｯｸM" pitchFamily="50" charset="-128"/>
              </a:rPr>
              <a:t>Web </a:t>
            </a:r>
            <a:r>
              <a:rPr lang="ja-JP" altLang="en-US" dirty="0">
                <a:latin typeface="HGPｺﾞｼｯｸM" pitchFamily="50" charset="-128"/>
                <a:ea typeface="HGPｺﾞｼｯｸM" pitchFamily="50" charset="-128"/>
              </a:rPr>
              <a:t>サーバ型等に変更</a:t>
            </a:r>
          </a:p>
          <a:p>
            <a:pPr marL="265113" indent="-265113">
              <a:buFont typeface="ＭＳ Ｐゴシック" pitchFamily="50" charset="-128"/>
              <a:buAutoNum type="circleNumDbPlain"/>
            </a:pPr>
            <a:r>
              <a:rPr lang="ja-JP" altLang="en-US" dirty="0">
                <a:latin typeface="HGPｺﾞｼｯｸM" pitchFamily="50" charset="-128"/>
                <a:ea typeface="HGPｺﾞｼｯｸM" pitchFamily="50" charset="-128"/>
              </a:rPr>
              <a:t>クライアントサーバ型のシステムアーキテクチャを</a:t>
            </a:r>
            <a:r>
              <a:rPr lang="en-US" altLang="ja-JP" dirty="0">
                <a:latin typeface="HGPｺﾞｼｯｸM" pitchFamily="50" charset="-128"/>
                <a:ea typeface="HGPｺﾞｼｯｸM" pitchFamily="50" charset="-128"/>
              </a:rPr>
              <a:t>Web </a:t>
            </a:r>
            <a:r>
              <a:rPr lang="ja-JP" altLang="en-US" dirty="0">
                <a:latin typeface="HGPｺﾞｼｯｸM" pitchFamily="50" charset="-128"/>
                <a:ea typeface="HGPｺﾞｼｯｸM" pitchFamily="50" charset="-128"/>
              </a:rPr>
              <a:t>サーバ型に変更</a:t>
            </a:r>
            <a:endParaRPr kumimoji="1" lang="ja-JP" altLang="en-US" dirty="0">
              <a:latin typeface="HGPｺﾞｼｯｸM" pitchFamily="50" charset="-128"/>
              <a:ea typeface="HGPｺﾞｼｯｸM" pitchFamily="50" charset="-128"/>
            </a:endParaRPr>
          </a:p>
        </p:txBody>
      </p:sp>
      <p:sp>
        <p:nvSpPr>
          <p:cNvPr id="26636" name="テキスト ボックス 11"/>
          <p:cNvSpPr txBox="1">
            <a:spLocks noChangeArrowheads="1"/>
          </p:cNvSpPr>
          <p:nvPr/>
        </p:nvSpPr>
        <p:spPr bwMode="auto">
          <a:xfrm>
            <a:off x="488952" y="3111504"/>
            <a:ext cx="4261103" cy="461665"/>
          </a:xfrm>
          <a:prstGeom prst="rect">
            <a:avLst/>
          </a:prstGeom>
          <a:noFill/>
          <a:ln w="9525">
            <a:noFill/>
            <a:miter lim="800000"/>
            <a:headEnd/>
            <a:tailEnd/>
          </a:ln>
        </p:spPr>
        <p:txBody>
          <a:bodyPr wrap="none">
            <a:spAutoFit/>
          </a:bodyPr>
          <a:lstStyle/>
          <a:p>
            <a:r>
              <a:rPr kumimoji="1" lang="ja-JP" altLang="en-US" sz="2400" dirty="0">
                <a:latin typeface="HGPｺﾞｼｯｸM" pitchFamily="50" charset="-128"/>
                <a:ea typeface="HGPｺﾞｼｯｸM" pitchFamily="50" charset="-128"/>
              </a:rPr>
              <a:t>＜ＩＴ</a:t>
            </a:r>
            <a:r>
              <a:rPr kumimoji="1" lang="ja-JP" altLang="en-US" sz="2400" dirty="0" smtClean="0">
                <a:latin typeface="HGPｺﾞｼｯｸM" pitchFamily="50" charset="-128"/>
                <a:ea typeface="HGPｺﾞｼｯｸM" pitchFamily="50" charset="-128"/>
              </a:rPr>
              <a:t>コスト適正化指針</a:t>
            </a:r>
            <a:r>
              <a:rPr kumimoji="1" lang="ja-JP" altLang="en-US" sz="2400" dirty="0">
                <a:latin typeface="HGPｺﾞｼｯｸM" pitchFamily="50" charset="-128"/>
                <a:ea typeface="HGPｺﾞｼｯｸM" pitchFamily="50" charset="-128"/>
              </a:rPr>
              <a:t>の内容＞</a:t>
            </a:r>
          </a:p>
        </p:txBody>
      </p:sp>
      <p:sp>
        <p:nvSpPr>
          <p:cNvPr id="13" name="角丸四角形 12"/>
          <p:cNvSpPr/>
          <p:nvPr/>
        </p:nvSpPr>
        <p:spPr bwMode="auto">
          <a:xfrm>
            <a:off x="5457057" y="3212976"/>
            <a:ext cx="864096" cy="288032"/>
          </a:xfrm>
          <a:prstGeom prst="roundRect">
            <a:avLst/>
          </a:prstGeom>
          <a:solidFill>
            <a:schemeClr val="bg1"/>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200" b="0" i="0" u="none" strike="noStrike" cap="none" normalizeH="0" baseline="0" dirty="0" smtClean="0">
                <a:ln>
                  <a:noFill/>
                </a:ln>
                <a:solidFill>
                  <a:schemeClr val="tx1"/>
                </a:solidFill>
                <a:effectLst/>
                <a:latin typeface="HGPｺﾞｼｯｸM" pitchFamily="50" charset="-128"/>
                <a:ea typeface="HGPｺﾞｼｯｸM" pitchFamily="50" charset="-128"/>
              </a:rPr>
              <a:t>　　　　　　　　　白塗部分はクラウドでは関係性が薄い部分</a:t>
            </a:r>
          </a:p>
        </p:txBody>
      </p:sp>
      <p:sp>
        <p:nvSpPr>
          <p:cNvPr id="2" name="タイトル 1"/>
          <p:cNvSpPr>
            <a:spLocks noGrp="1"/>
          </p:cNvSpPr>
          <p:nvPr>
            <p:ph type="title"/>
          </p:nvPr>
        </p:nvSpPr>
        <p:spPr/>
        <p:txBody>
          <a:bodyPr/>
          <a:lstStyle/>
          <a:p>
            <a:r>
              <a:rPr lang="ja-JP" altLang="en-US" dirty="0"/>
              <a:t>７</a:t>
            </a:r>
            <a:r>
              <a:rPr lang="ja-JP" altLang="en-US" dirty="0" smtClean="0"/>
              <a:t>．</a:t>
            </a:r>
            <a:r>
              <a:rPr lang="ja-JP" altLang="en-US" dirty="0"/>
              <a:t>調達とコストの適正化　</a:t>
            </a:r>
            <a:r>
              <a:rPr lang="ja-JP" altLang="en-US" sz="2400" dirty="0"/>
              <a:t>～ＩＴ</a:t>
            </a:r>
            <a:r>
              <a:rPr lang="ja-JP" altLang="en-US" sz="2400" dirty="0" smtClean="0"/>
              <a:t>コスト適正化指針</a:t>
            </a:r>
            <a:r>
              <a:rPr lang="ja-JP" altLang="en-US" sz="2400" dirty="0"/>
              <a:t>①～</a:t>
            </a:r>
            <a:endParaRPr kumimoji="1" lang="ja-JP" altLang="en-US" dirty="0"/>
          </a:p>
        </p:txBody>
      </p:sp>
      <p:sp>
        <p:nvSpPr>
          <p:cNvPr id="14" name="スライド番号プレースホルダ 13"/>
          <p:cNvSpPr>
            <a:spLocks noGrp="1"/>
          </p:cNvSpPr>
          <p:nvPr>
            <p:ph type="sldNum" sz="quarter" idx="12"/>
          </p:nvPr>
        </p:nvSpPr>
        <p:spPr/>
        <p:txBody>
          <a:bodyPr/>
          <a:lstStyle/>
          <a:p>
            <a:pPr>
              <a:defRPr/>
            </a:pPr>
            <a:fld id="{E2D66AD2-159A-4253-BF2C-5EE39F16C6A8}" type="slidenum">
              <a:rPr lang="ja-JP" altLang="en-US" smtClean="0"/>
              <a:pPr>
                <a:defRPr/>
              </a:pPr>
              <a:t>21</a:t>
            </a:fld>
            <a:endParaRPr lang="en-US" altLang="ja-JP"/>
          </a:p>
        </p:txBody>
      </p:sp>
      <p:sp>
        <p:nvSpPr>
          <p:cNvPr id="15" name="フッター プレースホルダ 14"/>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bwMode="auto">
          <a:xfrm>
            <a:off x="784225" y="1412875"/>
            <a:ext cx="8777288" cy="1511300"/>
          </a:xfrm>
          <a:prstGeom prst="roundRect">
            <a:avLst>
              <a:gd name="adj" fmla="val 5593"/>
            </a:avLst>
          </a:prstGeom>
          <a:solidFill>
            <a:schemeClr val="bg1"/>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eaLnBrk="1" hangingPunct="1">
              <a:defRPr/>
            </a:pPr>
            <a:endParaRPr kumimoji="1" lang="ja-JP" altLang="en-US">
              <a:solidFill>
                <a:schemeClr val="tx1"/>
              </a:solidFill>
              <a:latin typeface="HGPｺﾞｼｯｸM" pitchFamily="50" charset="-128"/>
              <a:ea typeface="HGPｺﾞｼｯｸM" pitchFamily="50" charset="-128"/>
            </a:endParaRPr>
          </a:p>
        </p:txBody>
      </p:sp>
      <p:sp>
        <p:nvSpPr>
          <p:cNvPr id="27652" name="テキスト ボックス 3"/>
          <p:cNvSpPr txBox="1">
            <a:spLocks noChangeArrowheads="1"/>
          </p:cNvSpPr>
          <p:nvPr/>
        </p:nvSpPr>
        <p:spPr bwMode="auto">
          <a:xfrm>
            <a:off x="784225" y="1412875"/>
            <a:ext cx="8064500" cy="400050"/>
          </a:xfrm>
          <a:prstGeom prst="rect">
            <a:avLst/>
          </a:prstGeom>
          <a:noFill/>
          <a:ln w="9525">
            <a:noFill/>
            <a:miter lim="800000"/>
            <a:headEnd/>
            <a:tailEnd/>
          </a:ln>
        </p:spPr>
        <p:txBody>
          <a:bodyPr>
            <a:spAutoFit/>
          </a:bodyPr>
          <a:lstStyle/>
          <a:p>
            <a:pPr marL="989013" indent="-989013"/>
            <a:r>
              <a:rPr kumimoji="1" lang="ja-JP" altLang="en-US" sz="2000" dirty="0">
                <a:latin typeface="HGPｺﾞｼｯｸM" pitchFamily="50" charset="-128"/>
                <a:ea typeface="HGPｺﾞｼｯｸM" pitchFamily="50" charset="-128"/>
              </a:rPr>
              <a:t>指針３</a:t>
            </a:r>
            <a:r>
              <a:rPr lang="ja-JP" altLang="en-US" sz="2000" dirty="0">
                <a:latin typeface="HGPｺﾞｼｯｸM" pitchFamily="50" charset="-128"/>
                <a:ea typeface="HGPｺﾞｼｯｸM" pitchFamily="50" charset="-128"/>
              </a:rPr>
              <a:t>：冗長化構成の見直し</a:t>
            </a:r>
            <a:endParaRPr kumimoji="1" lang="ja-JP" altLang="en-US" sz="2000" dirty="0">
              <a:latin typeface="HGPｺﾞｼｯｸM" pitchFamily="50" charset="-128"/>
              <a:ea typeface="HGPｺﾞｼｯｸM" pitchFamily="50" charset="-128"/>
            </a:endParaRPr>
          </a:p>
        </p:txBody>
      </p:sp>
      <p:sp>
        <p:nvSpPr>
          <p:cNvPr id="27653" name="テキスト ボックス 4"/>
          <p:cNvSpPr txBox="1">
            <a:spLocks noChangeArrowheads="1"/>
          </p:cNvSpPr>
          <p:nvPr/>
        </p:nvSpPr>
        <p:spPr bwMode="auto">
          <a:xfrm>
            <a:off x="1000128" y="1773238"/>
            <a:ext cx="7985125" cy="1200150"/>
          </a:xfrm>
          <a:prstGeom prst="rect">
            <a:avLst/>
          </a:prstGeom>
          <a:noFill/>
          <a:ln w="9525">
            <a:noFill/>
            <a:miter lim="800000"/>
            <a:headEnd/>
            <a:tailEnd/>
          </a:ln>
        </p:spPr>
        <p:txBody>
          <a:bodyPr>
            <a:spAutoFit/>
          </a:bodyPr>
          <a:lstStyle/>
          <a:p>
            <a:pPr marL="265113" indent="-265113">
              <a:buFont typeface="ＭＳ Ｐゴシック" pitchFamily="50" charset="-128"/>
              <a:buAutoNum type="circleNumDbPlain"/>
            </a:pPr>
            <a:r>
              <a:rPr lang="ja-JP" altLang="en-US" dirty="0">
                <a:latin typeface="HGPｺﾞｼｯｸM" pitchFamily="50" charset="-128"/>
                <a:ea typeface="HGPｺﾞｼｯｸM" pitchFamily="50" charset="-128"/>
              </a:rPr>
              <a:t>バックアップシステムの廃止</a:t>
            </a:r>
          </a:p>
          <a:p>
            <a:pPr marL="265113" indent="-265113">
              <a:buFont typeface="ＭＳ Ｐゴシック" pitchFamily="50" charset="-128"/>
              <a:buAutoNum type="circleNumDbPlain"/>
            </a:pPr>
            <a:r>
              <a:rPr lang="ja-JP" altLang="en-US" dirty="0">
                <a:latin typeface="HGPｺﾞｼｯｸM" pitchFamily="50" charset="-128"/>
                <a:ea typeface="HGPｺﾞｼｯｸM" pitchFamily="50" charset="-128"/>
              </a:rPr>
              <a:t>バックアップ回線の見直し</a:t>
            </a:r>
          </a:p>
          <a:p>
            <a:pPr marL="265113" indent="-265113">
              <a:buFont typeface="ＭＳ Ｐゴシック" pitchFamily="50" charset="-128"/>
              <a:buAutoNum type="circleNumDbPlain"/>
            </a:pPr>
            <a:r>
              <a:rPr lang="ja-JP" altLang="en-US" dirty="0">
                <a:latin typeface="HGPｺﾞｼｯｸM" pitchFamily="50" charset="-128"/>
                <a:ea typeface="HGPｺﾞｼｯｸM" pitchFamily="50" charset="-128"/>
              </a:rPr>
              <a:t>冗長化ネットワークの有効活用</a:t>
            </a:r>
          </a:p>
          <a:p>
            <a:pPr marL="265113" indent="-265113">
              <a:buFont typeface="ＭＳ Ｐゴシック" pitchFamily="50" charset="-128"/>
              <a:buAutoNum type="circleNumDbPlain"/>
            </a:pPr>
            <a:r>
              <a:rPr lang="ja-JP" altLang="en-US" dirty="0">
                <a:latin typeface="HGPｺﾞｼｯｸM" pitchFamily="50" charset="-128"/>
                <a:ea typeface="HGPｺﾞｼｯｸM" pitchFamily="50" charset="-128"/>
              </a:rPr>
              <a:t>待機系サーバの有効活用</a:t>
            </a:r>
            <a:endParaRPr kumimoji="1" lang="ja-JP" altLang="en-US" dirty="0">
              <a:latin typeface="HGPｺﾞｼｯｸM" pitchFamily="50" charset="-128"/>
              <a:ea typeface="HGPｺﾞｼｯｸM" pitchFamily="50" charset="-128"/>
            </a:endParaRPr>
          </a:p>
        </p:txBody>
      </p:sp>
      <p:sp>
        <p:nvSpPr>
          <p:cNvPr id="6" name="角丸四角形 5"/>
          <p:cNvSpPr/>
          <p:nvPr/>
        </p:nvSpPr>
        <p:spPr bwMode="auto">
          <a:xfrm>
            <a:off x="784225" y="2997200"/>
            <a:ext cx="8777288" cy="3024188"/>
          </a:xfrm>
          <a:prstGeom prst="roundRect">
            <a:avLst>
              <a:gd name="adj" fmla="val 2344"/>
            </a:avLst>
          </a:prstGeom>
          <a:solidFill>
            <a:schemeClr val="bg1"/>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eaLnBrk="1" hangingPunct="1">
              <a:defRPr/>
            </a:pPr>
            <a:endParaRPr kumimoji="1" lang="ja-JP" altLang="en-US">
              <a:solidFill>
                <a:schemeClr val="tx1"/>
              </a:solidFill>
              <a:latin typeface="HGPｺﾞｼｯｸM" pitchFamily="50" charset="-128"/>
              <a:ea typeface="HGPｺﾞｼｯｸM" pitchFamily="50" charset="-128"/>
            </a:endParaRPr>
          </a:p>
        </p:txBody>
      </p:sp>
      <p:sp>
        <p:nvSpPr>
          <p:cNvPr id="27655" name="テキスト ボックス 6"/>
          <p:cNvSpPr txBox="1">
            <a:spLocks noChangeArrowheads="1"/>
          </p:cNvSpPr>
          <p:nvPr/>
        </p:nvSpPr>
        <p:spPr bwMode="auto">
          <a:xfrm>
            <a:off x="784227" y="2997200"/>
            <a:ext cx="8077200" cy="400050"/>
          </a:xfrm>
          <a:prstGeom prst="rect">
            <a:avLst/>
          </a:prstGeom>
          <a:noFill/>
          <a:ln w="9525">
            <a:noFill/>
            <a:miter lim="800000"/>
            <a:headEnd/>
            <a:tailEnd/>
          </a:ln>
        </p:spPr>
        <p:txBody>
          <a:bodyPr>
            <a:spAutoFit/>
          </a:bodyPr>
          <a:lstStyle/>
          <a:p>
            <a:pPr marL="989013" indent="-989013"/>
            <a:r>
              <a:rPr kumimoji="1" lang="ja-JP" altLang="en-US" sz="2000" dirty="0">
                <a:latin typeface="HGPｺﾞｼｯｸM" pitchFamily="50" charset="-128"/>
                <a:ea typeface="HGPｺﾞｼｯｸM" pitchFamily="50" charset="-128"/>
              </a:rPr>
              <a:t>指針４</a:t>
            </a:r>
            <a:r>
              <a:rPr lang="ja-JP" altLang="en-US" sz="2000" dirty="0">
                <a:latin typeface="HGPｺﾞｼｯｸM" pitchFamily="50" charset="-128"/>
                <a:ea typeface="HGPｺﾞｼｯｸM" pitchFamily="50" charset="-128"/>
              </a:rPr>
              <a:t>：情報システムのプラットフォームの見直し</a:t>
            </a:r>
            <a:endParaRPr kumimoji="1" lang="ja-JP" altLang="en-US" sz="2000" dirty="0">
              <a:latin typeface="HGPｺﾞｼｯｸM" pitchFamily="50" charset="-128"/>
              <a:ea typeface="HGPｺﾞｼｯｸM" pitchFamily="50" charset="-128"/>
            </a:endParaRPr>
          </a:p>
        </p:txBody>
      </p:sp>
      <p:sp>
        <p:nvSpPr>
          <p:cNvPr id="27656" name="テキスト ボックス 7"/>
          <p:cNvSpPr txBox="1">
            <a:spLocks noChangeArrowheads="1"/>
          </p:cNvSpPr>
          <p:nvPr/>
        </p:nvSpPr>
        <p:spPr bwMode="auto">
          <a:xfrm>
            <a:off x="827088" y="3357563"/>
            <a:ext cx="8137526" cy="2584450"/>
          </a:xfrm>
          <a:prstGeom prst="rect">
            <a:avLst/>
          </a:prstGeom>
          <a:noFill/>
          <a:ln w="9525">
            <a:noFill/>
            <a:miter lim="800000"/>
            <a:headEnd/>
            <a:tailEnd/>
          </a:ln>
        </p:spPr>
        <p:txBody>
          <a:bodyPr>
            <a:spAutoFit/>
          </a:bodyPr>
          <a:lstStyle/>
          <a:p>
            <a:pPr marL="342900" indent="-342900">
              <a:buClr>
                <a:schemeClr val="accent2"/>
              </a:buClr>
            </a:pPr>
            <a:r>
              <a:rPr lang="en-US" altLang="ja-JP" dirty="0">
                <a:latin typeface="HGPｺﾞｼｯｸM" pitchFamily="50" charset="-128"/>
                <a:ea typeface="HGPｺﾞｼｯｸM" pitchFamily="50" charset="-128"/>
              </a:rPr>
              <a:t>【</a:t>
            </a:r>
            <a:r>
              <a:rPr lang="ja-JP" altLang="en-US" dirty="0">
                <a:latin typeface="HGPｺﾞｼｯｸM" pitchFamily="50" charset="-128"/>
                <a:ea typeface="HGPｺﾞｼｯｸM" pitchFamily="50" charset="-128"/>
              </a:rPr>
              <a:t>ハードウェア</a:t>
            </a:r>
            <a:r>
              <a:rPr lang="en-US" altLang="ja-JP" dirty="0">
                <a:latin typeface="HGPｺﾞｼｯｸM" pitchFamily="50" charset="-128"/>
                <a:ea typeface="HGPｺﾞｼｯｸM" pitchFamily="50" charset="-128"/>
              </a:rPr>
              <a:t>】</a:t>
            </a:r>
          </a:p>
          <a:p>
            <a:pPr marL="446088" lvl="1" indent="-242888">
              <a:buFont typeface="ＭＳ Ｐゴシック" pitchFamily="50" charset="-128"/>
              <a:buAutoNum type="circleNumDbPlain"/>
            </a:pPr>
            <a:r>
              <a:rPr lang="ja-JP" altLang="en-US" dirty="0">
                <a:latin typeface="HGPｺﾞｼｯｸM" pitchFamily="50" charset="-128"/>
                <a:ea typeface="HGPｺﾞｼｯｸM" pitchFamily="50" charset="-128"/>
              </a:rPr>
              <a:t>サーバの統合</a:t>
            </a:r>
          </a:p>
          <a:p>
            <a:pPr marL="446088" lvl="1" indent="-242888">
              <a:buFont typeface="ＭＳ Ｐゴシック" pitchFamily="50" charset="-128"/>
              <a:buAutoNum type="circleNumDbPlain"/>
            </a:pPr>
            <a:r>
              <a:rPr lang="ja-JP" altLang="en-US" dirty="0">
                <a:latin typeface="HGPｺﾞｼｯｸM" pitchFamily="50" charset="-128"/>
                <a:ea typeface="HGPｺﾞｼｯｸM" pitchFamily="50" charset="-128"/>
              </a:rPr>
              <a:t>サーバの設置拠点の統合</a:t>
            </a:r>
          </a:p>
          <a:p>
            <a:pPr marL="446088" lvl="1" indent="-242888">
              <a:buFont typeface="ＭＳ Ｐゴシック" pitchFamily="50" charset="-128"/>
              <a:buAutoNum type="circleNumDbPlain"/>
            </a:pPr>
            <a:r>
              <a:rPr lang="ja-JP" altLang="en-US" dirty="0">
                <a:latin typeface="HGPｺﾞｼｯｸM" pitchFamily="50" charset="-128"/>
                <a:ea typeface="HGPｺﾞｼｯｸM" pitchFamily="50" charset="-128"/>
              </a:rPr>
              <a:t>運用管理サーバの統合</a:t>
            </a:r>
          </a:p>
          <a:p>
            <a:pPr marL="446088" lvl="1" indent="-242888">
              <a:buFont typeface="ＭＳ Ｐゴシック" pitchFamily="50" charset="-128"/>
              <a:buAutoNum type="circleNumDbPlain"/>
            </a:pPr>
            <a:r>
              <a:rPr lang="ja-JP" altLang="en-US" dirty="0">
                <a:latin typeface="HGPｺﾞｼｯｸM" pitchFamily="50" charset="-128"/>
                <a:ea typeface="HGPｺﾞｼｯｸM" pitchFamily="50" charset="-128"/>
              </a:rPr>
              <a:t>ストレージの統合</a:t>
            </a:r>
          </a:p>
          <a:p>
            <a:pPr marL="446088" lvl="1" indent="-242888">
              <a:buFont typeface="ＭＳ Ｐゴシック" pitchFamily="50" charset="-128"/>
              <a:buAutoNum type="circleNumDbPlain"/>
            </a:pPr>
            <a:r>
              <a:rPr lang="ja-JP" altLang="en-US" dirty="0">
                <a:latin typeface="HGPｺﾞｼｯｸM" pitchFamily="50" charset="-128"/>
                <a:ea typeface="HGPｺﾞｼｯｸM" pitchFamily="50" charset="-128"/>
              </a:rPr>
              <a:t>特定システム専用機器の標準機器へのリプレース</a:t>
            </a:r>
          </a:p>
          <a:p>
            <a:pPr marL="446088" lvl="1" indent="-242888">
              <a:buFont typeface="ＭＳ Ｐゴシック" pitchFamily="50" charset="-128"/>
              <a:buAutoNum type="circleNumDbPlain"/>
            </a:pPr>
            <a:r>
              <a:rPr lang="ja-JP" altLang="en-US" dirty="0">
                <a:latin typeface="HGPｺﾞｼｯｸM" pitchFamily="50" charset="-128"/>
                <a:ea typeface="HGPｺﾞｼｯｸM" pitchFamily="50" charset="-128"/>
              </a:rPr>
              <a:t>専用機器の共用</a:t>
            </a:r>
          </a:p>
          <a:p>
            <a:pPr marL="446088" lvl="1" indent="-242888">
              <a:buFont typeface="ＭＳ Ｐゴシック" pitchFamily="50" charset="-128"/>
              <a:buAutoNum type="circleNumDbPlain"/>
            </a:pPr>
            <a:r>
              <a:rPr lang="ja-JP" altLang="en-US" dirty="0">
                <a:latin typeface="HGPｺﾞｼｯｸM" pitchFamily="50" charset="-128"/>
                <a:ea typeface="HGPｺﾞｼｯｸM" pitchFamily="50" charset="-128"/>
              </a:rPr>
              <a:t>特定システムの専用端末等の配置の最適化</a:t>
            </a:r>
          </a:p>
          <a:p>
            <a:pPr marL="446088" lvl="1" indent="-242888">
              <a:buFont typeface="ＭＳ Ｐゴシック" pitchFamily="50" charset="-128"/>
              <a:buAutoNum type="circleNumDbPlain"/>
            </a:pPr>
            <a:r>
              <a:rPr lang="ja-JP" altLang="en-US" dirty="0">
                <a:latin typeface="HGPｺﾞｼｯｸM" pitchFamily="50" charset="-128"/>
                <a:ea typeface="HGPｺﾞｼｯｸM" pitchFamily="50" charset="-128"/>
              </a:rPr>
              <a:t>システム管理対象データのスリム化</a:t>
            </a:r>
          </a:p>
        </p:txBody>
      </p:sp>
      <p:sp>
        <p:nvSpPr>
          <p:cNvPr id="2" name="タイトル 1"/>
          <p:cNvSpPr>
            <a:spLocks noGrp="1"/>
          </p:cNvSpPr>
          <p:nvPr>
            <p:ph type="title"/>
          </p:nvPr>
        </p:nvSpPr>
        <p:spPr/>
        <p:txBody>
          <a:bodyPr/>
          <a:lstStyle/>
          <a:p>
            <a:r>
              <a:rPr lang="ja-JP" altLang="en-US" dirty="0"/>
              <a:t>７</a:t>
            </a:r>
            <a:r>
              <a:rPr lang="ja-JP" altLang="en-US" dirty="0" smtClean="0"/>
              <a:t>．</a:t>
            </a:r>
            <a:r>
              <a:rPr lang="ja-JP" altLang="en-US" dirty="0"/>
              <a:t>調達とコストの適正化　</a:t>
            </a:r>
            <a:r>
              <a:rPr lang="ja-JP" altLang="en-US" sz="2400" dirty="0"/>
              <a:t>～ＩＴ</a:t>
            </a:r>
            <a:r>
              <a:rPr lang="ja-JP" altLang="en-US" sz="2400" dirty="0" smtClean="0"/>
              <a:t>コスト適正化指針</a:t>
            </a:r>
            <a:r>
              <a:rPr lang="ja-JP" altLang="en-US" sz="2400" dirty="0"/>
              <a:t>②～</a:t>
            </a:r>
            <a:endParaRPr kumimoji="1" lang="ja-JP" altLang="en-US" dirty="0"/>
          </a:p>
        </p:txBody>
      </p:sp>
      <p:sp>
        <p:nvSpPr>
          <p:cNvPr id="9" name="スライド番号プレースホルダ 8"/>
          <p:cNvSpPr>
            <a:spLocks noGrp="1"/>
          </p:cNvSpPr>
          <p:nvPr>
            <p:ph type="sldNum" sz="quarter" idx="12"/>
          </p:nvPr>
        </p:nvSpPr>
        <p:spPr/>
        <p:txBody>
          <a:bodyPr/>
          <a:lstStyle/>
          <a:p>
            <a:pPr>
              <a:defRPr/>
            </a:pPr>
            <a:fld id="{E2D66AD2-159A-4253-BF2C-5EE39F16C6A8}" type="slidenum">
              <a:rPr lang="ja-JP" altLang="en-US" smtClean="0"/>
              <a:pPr>
                <a:defRPr/>
              </a:pPr>
              <a:t>22</a:t>
            </a:fld>
            <a:endParaRPr lang="en-US" altLang="ja-JP"/>
          </a:p>
        </p:txBody>
      </p:sp>
      <p:sp>
        <p:nvSpPr>
          <p:cNvPr id="10" name="フッター プレースホルダ 9"/>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bwMode="auto">
          <a:xfrm>
            <a:off x="776288" y="1484317"/>
            <a:ext cx="8785225" cy="4537075"/>
          </a:xfrm>
          <a:prstGeom prst="roundRect">
            <a:avLst>
              <a:gd name="adj" fmla="val 2344"/>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eaLnBrk="1" hangingPunct="1">
              <a:defRPr/>
            </a:pPr>
            <a:endParaRPr kumimoji="1" lang="ja-JP" altLang="en-US">
              <a:solidFill>
                <a:schemeClr val="tx1"/>
              </a:solidFill>
              <a:latin typeface="HGPｺﾞｼｯｸM" pitchFamily="50" charset="-128"/>
              <a:ea typeface="HGPｺﾞｼｯｸM" pitchFamily="50" charset="-128"/>
            </a:endParaRPr>
          </a:p>
        </p:txBody>
      </p:sp>
      <p:sp>
        <p:nvSpPr>
          <p:cNvPr id="9" name="角丸四角形 8"/>
          <p:cNvSpPr/>
          <p:nvPr/>
        </p:nvSpPr>
        <p:spPr bwMode="auto">
          <a:xfrm>
            <a:off x="848544" y="1844824"/>
            <a:ext cx="8640960" cy="3168352"/>
          </a:xfrm>
          <a:prstGeom prst="roundRect">
            <a:avLst>
              <a:gd name="adj" fmla="val 3244"/>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8676" name="テキスト ボックス 4"/>
          <p:cNvSpPr txBox="1">
            <a:spLocks noChangeArrowheads="1"/>
          </p:cNvSpPr>
          <p:nvPr/>
        </p:nvSpPr>
        <p:spPr bwMode="auto">
          <a:xfrm>
            <a:off x="776288" y="1484313"/>
            <a:ext cx="8064500" cy="400050"/>
          </a:xfrm>
          <a:prstGeom prst="rect">
            <a:avLst/>
          </a:prstGeom>
          <a:noFill/>
          <a:ln w="9525">
            <a:noFill/>
            <a:miter lim="800000"/>
            <a:headEnd/>
            <a:tailEnd/>
          </a:ln>
        </p:spPr>
        <p:txBody>
          <a:bodyPr>
            <a:spAutoFit/>
          </a:bodyPr>
          <a:lstStyle/>
          <a:p>
            <a:pPr marL="989013" indent="-989013"/>
            <a:r>
              <a:rPr kumimoji="1" lang="ja-JP" altLang="en-US" sz="2000" dirty="0">
                <a:latin typeface="HGPｺﾞｼｯｸM" pitchFamily="50" charset="-128"/>
                <a:ea typeface="HGPｺﾞｼｯｸM" pitchFamily="50" charset="-128"/>
              </a:rPr>
              <a:t>指針４</a:t>
            </a:r>
            <a:r>
              <a:rPr lang="ja-JP" altLang="en-US" sz="2000" dirty="0">
                <a:latin typeface="HGPｺﾞｼｯｸM" pitchFamily="50" charset="-128"/>
                <a:ea typeface="HGPｺﾞｼｯｸM" pitchFamily="50" charset="-128"/>
              </a:rPr>
              <a:t>：情報システムのプラットフォームの見直し　（つづき）</a:t>
            </a:r>
            <a:endParaRPr kumimoji="1" lang="ja-JP" altLang="en-US" sz="2000" dirty="0">
              <a:latin typeface="HGPｺﾞｼｯｸM" pitchFamily="50" charset="-128"/>
              <a:ea typeface="HGPｺﾞｼｯｸM" pitchFamily="50" charset="-128"/>
            </a:endParaRPr>
          </a:p>
        </p:txBody>
      </p:sp>
      <p:sp>
        <p:nvSpPr>
          <p:cNvPr id="28677" name="テキスト ボックス 5"/>
          <p:cNvSpPr txBox="1">
            <a:spLocks noChangeArrowheads="1"/>
          </p:cNvSpPr>
          <p:nvPr/>
        </p:nvSpPr>
        <p:spPr bwMode="auto">
          <a:xfrm>
            <a:off x="992190" y="1844679"/>
            <a:ext cx="7705725" cy="923925"/>
          </a:xfrm>
          <a:prstGeom prst="rect">
            <a:avLst/>
          </a:prstGeom>
          <a:noFill/>
          <a:ln w="9525">
            <a:noFill/>
            <a:miter lim="800000"/>
            <a:headEnd/>
            <a:tailEnd/>
          </a:ln>
        </p:spPr>
        <p:txBody>
          <a:bodyPr>
            <a:spAutoFit/>
          </a:bodyPr>
          <a:lstStyle/>
          <a:p>
            <a:pPr marL="342900" indent="-342900">
              <a:buClr>
                <a:schemeClr val="accent2"/>
              </a:buClr>
            </a:pPr>
            <a:r>
              <a:rPr lang="en-US" altLang="ja-JP" dirty="0">
                <a:latin typeface="HGPｺﾞｼｯｸM" pitchFamily="50" charset="-128"/>
                <a:ea typeface="HGPｺﾞｼｯｸM" pitchFamily="50" charset="-128"/>
              </a:rPr>
              <a:t>【</a:t>
            </a:r>
            <a:r>
              <a:rPr lang="ja-JP" altLang="en-US" dirty="0">
                <a:latin typeface="HGPｺﾞｼｯｸM" pitchFamily="50" charset="-128"/>
                <a:ea typeface="HGPｺﾞｼｯｸM" pitchFamily="50" charset="-128"/>
              </a:rPr>
              <a:t>ミドルウェア</a:t>
            </a:r>
            <a:r>
              <a:rPr lang="en-US" altLang="ja-JP" dirty="0">
                <a:latin typeface="HGPｺﾞｼｯｸM" pitchFamily="50" charset="-128"/>
                <a:ea typeface="HGPｺﾞｼｯｸM" pitchFamily="50" charset="-128"/>
              </a:rPr>
              <a:t>】</a:t>
            </a:r>
          </a:p>
          <a:p>
            <a:pPr marL="446088" lvl="1" indent="-242888">
              <a:buFont typeface="ＭＳ Ｐゴシック" pitchFamily="50" charset="-128"/>
              <a:buAutoNum type="circleNumDbPlain"/>
            </a:pPr>
            <a:r>
              <a:rPr lang="ja-JP" altLang="en-US" dirty="0">
                <a:latin typeface="HGPｺﾞｼｯｸM" pitchFamily="50" charset="-128"/>
                <a:ea typeface="HGPｺﾞｼｯｸM" pitchFamily="50" charset="-128"/>
              </a:rPr>
              <a:t>ミドルウェアの集約化</a:t>
            </a:r>
          </a:p>
          <a:p>
            <a:pPr marL="446088" lvl="1" indent="-242888">
              <a:buFont typeface="ＭＳ Ｐゴシック" pitchFamily="50" charset="-128"/>
              <a:buAutoNum type="circleNumDbPlain"/>
            </a:pPr>
            <a:r>
              <a:rPr lang="ja-JP" altLang="en-US" dirty="0">
                <a:latin typeface="HGPｺﾞｼｯｸM" pitchFamily="50" charset="-128"/>
                <a:ea typeface="HGPｺﾞｼｯｸM" pitchFamily="50" charset="-128"/>
              </a:rPr>
              <a:t>オープンソースソフトウェアの活用</a:t>
            </a:r>
          </a:p>
        </p:txBody>
      </p:sp>
      <p:sp>
        <p:nvSpPr>
          <p:cNvPr id="28678" name="テキスト ボックス 6"/>
          <p:cNvSpPr txBox="1">
            <a:spLocks noChangeArrowheads="1"/>
          </p:cNvSpPr>
          <p:nvPr/>
        </p:nvSpPr>
        <p:spPr bwMode="auto">
          <a:xfrm>
            <a:off x="992190" y="2708275"/>
            <a:ext cx="7705725" cy="1201738"/>
          </a:xfrm>
          <a:prstGeom prst="rect">
            <a:avLst/>
          </a:prstGeom>
          <a:noFill/>
          <a:ln w="9525">
            <a:noFill/>
            <a:miter lim="800000"/>
            <a:headEnd/>
            <a:tailEnd/>
          </a:ln>
        </p:spPr>
        <p:txBody>
          <a:bodyPr>
            <a:spAutoFit/>
          </a:bodyPr>
          <a:lstStyle/>
          <a:p>
            <a:pPr marL="342900" indent="-342900">
              <a:buClr>
                <a:schemeClr val="accent2"/>
              </a:buClr>
            </a:pPr>
            <a:r>
              <a:rPr lang="en-US" altLang="ja-JP" dirty="0">
                <a:latin typeface="HGPｺﾞｼｯｸM" pitchFamily="50" charset="-128"/>
                <a:ea typeface="HGPｺﾞｼｯｸM" pitchFamily="50" charset="-128"/>
              </a:rPr>
              <a:t>【</a:t>
            </a:r>
            <a:r>
              <a:rPr lang="ja-JP" altLang="en-US" dirty="0">
                <a:latin typeface="HGPｺﾞｼｯｸM" pitchFamily="50" charset="-128"/>
                <a:ea typeface="HGPｺﾞｼｯｸM" pitchFamily="50" charset="-128"/>
              </a:rPr>
              <a:t>ネットワーク</a:t>
            </a:r>
            <a:r>
              <a:rPr lang="en-US" altLang="ja-JP" dirty="0">
                <a:latin typeface="HGPｺﾞｼｯｸM" pitchFamily="50" charset="-128"/>
                <a:ea typeface="HGPｺﾞｼｯｸM" pitchFamily="50" charset="-128"/>
              </a:rPr>
              <a:t>】</a:t>
            </a:r>
          </a:p>
          <a:p>
            <a:pPr marL="446088" lvl="1" indent="-242888">
              <a:buFont typeface="ＭＳ Ｐゴシック" pitchFamily="50" charset="-128"/>
              <a:buAutoNum type="circleNumDbPlain"/>
            </a:pPr>
            <a:r>
              <a:rPr lang="ja-JP" altLang="en-US" dirty="0">
                <a:latin typeface="HGPｺﾞｼｯｸM" pitchFamily="50" charset="-128"/>
                <a:ea typeface="HGPｺﾞｼｯｸM" pitchFamily="50" charset="-128"/>
              </a:rPr>
              <a:t>ネットワークの統合</a:t>
            </a:r>
          </a:p>
          <a:p>
            <a:pPr marL="446088" lvl="1" indent="-242888">
              <a:buFont typeface="ＭＳ Ｐゴシック" pitchFamily="50" charset="-128"/>
              <a:buAutoNum type="circleNumDbPlain"/>
            </a:pPr>
            <a:r>
              <a:rPr lang="ja-JP" altLang="en-US" dirty="0">
                <a:latin typeface="HGPｺﾞｼｯｸM" pitchFamily="50" charset="-128"/>
                <a:ea typeface="HGPｺﾞｼｯｸM" pitchFamily="50" charset="-128"/>
              </a:rPr>
              <a:t>ネットワークの回線容量の見直し</a:t>
            </a:r>
          </a:p>
          <a:p>
            <a:pPr marL="446088" lvl="1" indent="-242888">
              <a:buFont typeface="ＭＳ Ｐゴシック" pitchFamily="50" charset="-128"/>
              <a:buAutoNum type="circleNumDbPlain"/>
            </a:pPr>
            <a:r>
              <a:rPr lang="ja-JP" altLang="en-US" dirty="0">
                <a:latin typeface="HGPｺﾞｼｯｸM" pitchFamily="50" charset="-128"/>
                <a:ea typeface="HGPｺﾞｼｯｸM" pitchFamily="50" charset="-128"/>
              </a:rPr>
              <a:t>ネットワークの回線種別の変更</a:t>
            </a:r>
          </a:p>
        </p:txBody>
      </p:sp>
      <p:sp>
        <p:nvSpPr>
          <p:cNvPr id="28679" name="テキスト ボックス 7"/>
          <p:cNvSpPr txBox="1">
            <a:spLocks noChangeArrowheads="1"/>
          </p:cNvSpPr>
          <p:nvPr/>
        </p:nvSpPr>
        <p:spPr bwMode="auto">
          <a:xfrm>
            <a:off x="992190" y="3860800"/>
            <a:ext cx="7705725" cy="1200150"/>
          </a:xfrm>
          <a:prstGeom prst="rect">
            <a:avLst/>
          </a:prstGeom>
          <a:noFill/>
          <a:ln w="9525">
            <a:noFill/>
            <a:miter lim="800000"/>
            <a:headEnd/>
            <a:tailEnd/>
          </a:ln>
        </p:spPr>
        <p:txBody>
          <a:bodyPr>
            <a:spAutoFit/>
          </a:bodyPr>
          <a:lstStyle/>
          <a:p>
            <a:pPr marL="342900" indent="-342900">
              <a:buClr>
                <a:schemeClr val="accent2"/>
              </a:buClr>
            </a:pPr>
            <a:r>
              <a:rPr lang="en-US" altLang="ja-JP" dirty="0">
                <a:latin typeface="HGPｺﾞｼｯｸM" pitchFamily="50" charset="-128"/>
                <a:ea typeface="HGPｺﾞｼｯｸM" pitchFamily="50" charset="-128"/>
              </a:rPr>
              <a:t>【</a:t>
            </a:r>
            <a:r>
              <a:rPr lang="ja-JP" altLang="en-US" dirty="0" smtClean="0">
                <a:latin typeface="HGPｺﾞｼｯｸM" pitchFamily="50" charset="-128"/>
                <a:ea typeface="HGPｺﾞｼｯｸM" pitchFamily="50" charset="-128"/>
              </a:rPr>
              <a:t>データセンター</a:t>
            </a:r>
            <a:r>
              <a:rPr lang="en-US" altLang="ja-JP" dirty="0" smtClean="0">
                <a:latin typeface="HGPｺﾞｼｯｸM" pitchFamily="50" charset="-128"/>
                <a:ea typeface="HGPｺﾞｼｯｸM" pitchFamily="50" charset="-128"/>
              </a:rPr>
              <a:t>】</a:t>
            </a:r>
            <a:endParaRPr lang="en-US" altLang="ja-JP" dirty="0">
              <a:latin typeface="HGPｺﾞｼｯｸM" pitchFamily="50" charset="-128"/>
              <a:ea typeface="HGPｺﾞｼｯｸM" pitchFamily="50" charset="-128"/>
            </a:endParaRPr>
          </a:p>
          <a:p>
            <a:pPr marL="446088" lvl="1" indent="-242888">
              <a:buFont typeface="ＭＳ Ｐゴシック" pitchFamily="50" charset="-128"/>
              <a:buAutoNum type="circleNumDbPlain"/>
            </a:pPr>
            <a:r>
              <a:rPr lang="ja-JP" altLang="en-US" dirty="0">
                <a:latin typeface="HGPｺﾞｼｯｸM" pitchFamily="50" charset="-128"/>
                <a:ea typeface="HGPｺﾞｼｯｸM" pitchFamily="50" charset="-128"/>
              </a:rPr>
              <a:t>データセンターの統合</a:t>
            </a:r>
          </a:p>
          <a:p>
            <a:pPr marL="446088" lvl="1" indent="-242888">
              <a:buFont typeface="ＭＳ Ｐゴシック" pitchFamily="50" charset="-128"/>
              <a:buAutoNum type="circleNumDbPlain"/>
            </a:pPr>
            <a:r>
              <a:rPr lang="ja-JP" altLang="en-US" dirty="0">
                <a:latin typeface="HGPｺﾞｼｯｸM" pitchFamily="50" charset="-128"/>
                <a:ea typeface="HGPｺﾞｼｯｸM" pitchFamily="50" charset="-128"/>
              </a:rPr>
              <a:t>機器設置スペースの見直し</a:t>
            </a:r>
          </a:p>
          <a:p>
            <a:pPr marL="446088" lvl="1" indent="-242888">
              <a:buFont typeface="ＭＳ Ｐゴシック" pitchFamily="50" charset="-128"/>
              <a:buAutoNum type="circleNumDbPlain"/>
            </a:pPr>
            <a:r>
              <a:rPr lang="ja-JP" altLang="en-US" dirty="0">
                <a:latin typeface="HGPｺﾞｼｯｸM" pitchFamily="50" charset="-128"/>
                <a:ea typeface="HGPｺﾞｼｯｸM" pitchFamily="50" charset="-128"/>
              </a:rPr>
              <a:t>機器設置場所の条件の見直し</a:t>
            </a:r>
          </a:p>
        </p:txBody>
      </p:sp>
      <p:sp>
        <p:nvSpPr>
          <p:cNvPr id="28680" name="テキスト ボックス 8"/>
          <p:cNvSpPr txBox="1">
            <a:spLocks noChangeArrowheads="1"/>
          </p:cNvSpPr>
          <p:nvPr/>
        </p:nvSpPr>
        <p:spPr bwMode="auto">
          <a:xfrm>
            <a:off x="992190" y="5013329"/>
            <a:ext cx="7705725" cy="923925"/>
          </a:xfrm>
          <a:prstGeom prst="rect">
            <a:avLst/>
          </a:prstGeom>
          <a:noFill/>
          <a:ln w="9525">
            <a:noFill/>
            <a:miter lim="800000"/>
            <a:headEnd/>
            <a:tailEnd/>
          </a:ln>
        </p:spPr>
        <p:txBody>
          <a:bodyPr>
            <a:spAutoFit/>
          </a:bodyPr>
          <a:lstStyle/>
          <a:p>
            <a:pPr marL="342900" indent="-342900">
              <a:buClr>
                <a:schemeClr val="accent2"/>
              </a:buClr>
            </a:pPr>
            <a:r>
              <a:rPr lang="en-US" altLang="ja-JP" dirty="0">
                <a:latin typeface="HGPｺﾞｼｯｸM" pitchFamily="50" charset="-128"/>
                <a:ea typeface="HGPｺﾞｼｯｸM" pitchFamily="50" charset="-128"/>
              </a:rPr>
              <a:t>【</a:t>
            </a:r>
            <a:r>
              <a:rPr lang="ja-JP" altLang="en-US" dirty="0">
                <a:latin typeface="HGPｺﾞｼｯｸM" pitchFamily="50" charset="-128"/>
                <a:ea typeface="HGPｺﾞｼｯｸM" pitchFamily="50" charset="-128"/>
              </a:rPr>
              <a:t>開発・保守環境</a:t>
            </a:r>
            <a:r>
              <a:rPr lang="en-US" altLang="ja-JP" dirty="0">
                <a:latin typeface="HGPｺﾞｼｯｸM" pitchFamily="50" charset="-128"/>
                <a:ea typeface="HGPｺﾞｼｯｸM" pitchFamily="50" charset="-128"/>
              </a:rPr>
              <a:t>】</a:t>
            </a:r>
          </a:p>
          <a:p>
            <a:pPr marL="446088" lvl="1" indent="-242888">
              <a:buFont typeface="ＭＳ Ｐゴシック" pitchFamily="50" charset="-128"/>
              <a:buAutoNum type="circleNumDbPlain"/>
            </a:pPr>
            <a:r>
              <a:rPr lang="ja-JP" altLang="en-US" dirty="0">
                <a:latin typeface="HGPｺﾞｼｯｸM" pitchFamily="50" charset="-128"/>
                <a:ea typeface="HGPｺﾞｼｯｸM" pitchFamily="50" charset="-128"/>
              </a:rPr>
              <a:t>開発、保守環境リソースのピーク平準化</a:t>
            </a:r>
          </a:p>
          <a:p>
            <a:pPr marL="446088" lvl="1" indent="-242888">
              <a:buFont typeface="ＭＳ Ｐゴシック" pitchFamily="50" charset="-128"/>
              <a:buAutoNum type="circleNumDbPlain"/>
            </a:pPr>
            <a:r>
              <a:rPr lang="ja-JP" altLang="en-US" dirty="0">
                <a:latin typeface="HGPｺﾞｼｯｸM" pitchFamily="50" charset="-128"/>
                <a:ea typeface="HGPｺﾞｼｯｸM" pitchFamily="50" charset="-128"/>
              </a:rPr>
              <a:t>開発、保守用端末の配置の最適化</a:t>
            </a:r>
          </a:p>
        </p:txBody>
      </p:sp>
      <p:sp>
        <p:nvSpPr>
          <p:cNvPr id="2" name="タイトル 1"/>
          <p:cNvSpPr>
            <a:spLocks noGrp="1"/>
          </p:cNvSpPr>
          <p:nvPr>
            <p:ph type="title"/>
          </p:nvPr>
        </p:nvSpPr>
        <p:spPr/>
        <p:txBody>
          <a:bodyPr/>
          <a:lstStyle/>
          <a:p>
            <a:r>
              <a:rPr lang="ja-JP" altLang="en-US" dirty="0"/>
              <a:t>７</a:t>
            </a:r>
            <a:r>
              <a:rPr lang="ja-JP" altLang="en-US" dirty="0" smtClean="0"/>
              <a:t>．</a:t>
            </a:r>
            <a:r>
              <a:rPr lang="ja-JP" altLang="en-US" dirty="0"/>
              <a:t>調達とコストの適正化　</a:t>
            </a:r>
            <a:r>
              <a:rPr lang="ja-JP" altLang="en-US" sz="2400" dirty="0"/>
              <a:t>～ＩＴ</a:t>
            </a:r>
            <a:r>
              <a:rPr lang="ja-JP" altLang="en-US" sz="2400" dirty="0" smtClean="0"/>
              <a:t>コスト適正化指針③～</a:t>
            </a:r>
            <a:endParaRPr kumimoji="1" lang="ja-JP" altLang="en-US" dirty="0"/>
          </a:p>
        </p:txBody>
      </p:sp>
      <p:sp>
        <p:nvSpPr>
          <p:cNvPr id="10" name="スライド番号プレースホルダ 9"/>
          <p:cNvSpPr>
            <a:spLocks noGrp="1"/>
          </p:cNvSpPr>
          <p:nvPr>
            <p:ph type="sldNum" sz="quarter" idx="12"/>
          </p:nvPr>
        </p:nvSpPr>
        <p:spPr/>
        <p:txBody>
          <a:bodyPr/>
          <a:lstStyle/>
          <a:p>
            <a:pPr>
              <a:defRPr/>
            </a:pPr>
            <a:fld id="{E2D66AD2-159A-4253-BF2C-5EE39F16C6A8}" type="slidenum">
              <a:rPr lang="ja-JP" altLang="en-US" smtClean="0"/>
              <a:pPr>
                <a:defRPr/>
              </a:pPr>
              <a:t>23</a:t>
            </a:fld>
            <a:endParaRPr lang="en-US" altLang="ja-JP"/>
          </a:p>
        </p:txBody>
      </p:sp>
      <p:sp>
        <p:nvSpPr>
          <p:cNvPr id="11" name="フッター プレースホルダ 10"/>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bwMode="auto">
          <a:xfrm>
            <a:off x="776288" y="1412879"/>
            <a:ext cx="8785225" cy="1368053"/>
          </a:xfrm>
          <a:prstGeom prst="roundRect">
            <a:avLst>
              <a:gd name="adj" fmla="val 5593"/>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eaLnBrk="1" hangingPunct="1">
              <a:defRPr/>
            </a:pPr>
            <a:endParaRPr kumimoji="1" lang="ja-JP" altLang="en-US">
              <a:solidFill>
                <a:schemeClr val="tx1"/>
              </a:solidFill>
              <a:latin typeface="HGPｺﾞｼｯｸM" pitchFamily="50" charset="-128"/>
              <a:ea typeface="HGPｺﾞｼｯｸM" pitchFamily="50" charset="-128"/>
            </a:endParaRPr>
          </a:p>
        </p:txBody>
      </p:sp>
      <p:sp>
        <p:nvSpPr>
          <p:cNvPr id="29700" name="テキスト ボックス 4"/>
          <p:cNvSpPr txBox="1">
            <a:spLocks noChangeArrowheads="1"/>
          </p:cNvSpPr>
          <p:nvPr/>
        </p:nvSpPr>
        <p:spPr bwMode="auto">
          <a:xfrm>
            <a:off x="776288" y="1412875"/>
            <a:ext cx="8064500" cy="400050"/>
          </a:xfrm>
          <a:prstGeom prst="rect">
            <a:avLst/>
          </a:prstGeom>
          <a:noFill/>
          <a:ln w="9525">
            <a:noFill/>
            <a:miter lim="800000"/>
            <a:headEnd/>
            <a:tailEnd/>
          </a:ln>
        </p:spPr>
        <p:txBody>
          <a:bodyPr>
            <a:spAutoFit/>
          </a:bodyPr>
          <a:lstStyle/>
          <a:p>
            <a:pPr marL="989013" indent="-989013"/>
            <a:r>
              <a:rPr kumimoji="1" lang="ja-JP" altLang="en-US" sz="2000" dirty="0">
                <a:latin typeface="HGPｺﾞｼｯｸM" pitchFamily="50" charset="-128"/>
                <a:ea typeface="HGPｺﾞｼｯｸM" pitchFamily="50" charset="-128"/>
              </a:rPr>
              <a:t>指針５</a:t>
            </a:r>
            <a:r>
              <a:rPr lang="ja-JP" altLang="en-US" sz="2000" dirty="0">
                <a:latin typeface="HGPｺﾞｼｯｸM" pitchFamily="50" charset="-128"/>
                <a:ea typeface="HGPｺﾞｼｯｸM" pitchFamily="50" charset="-128"/>
              </a:rPr>
              <a:t>：保守契約内容見直し</a:t>
            </a:r>
            <a:endParaRPr kumimoji="1" lang="ja-JP" altLang="en-US" sz="2000" dirty="0">
              <a:latin typeface="HGPｺﾞｼｯｸM" pitchFamily="50" charset="-128"/>
              <a:ea typeface="HGPｺﾞｼｯｸM" pitchFamily="50" charset="-128"/>
            </a:endParaRPr>
          </a:p>
        </p:txBody>
      </p:sp>
      <p:sp>
        <p:nvSpPr>
          <p:cNvPr id="29701" name="テキスト ボックス 5"/>
          <p:cNvSpPr txBox="1">
            <a:spLocks noChangeArrowheads="1"/>
          </p:cNvSpPr>
          <p:nvPr/>
        </p:nvSpPr>
        <p:spPr bwMode="auto">
          <a:xfrm>
            <a:off x="992188" y="1773240"/>
            <a:ext cx="8569325" cy="923330"/>
          </a:xfrm>
          <a:prstGeom prst="rect">
            <a:avLst/>
          </a:prstGeom>
          <a:noFill/>
          <a:ln w="9525">
            <a:noFill/>
            <a:miter lim="800000"/>
            <a:headEnd/>
            <a:tailEnd/>
          </a:ln>
        </p:spPr>
        <p:txBody>
          <a:bodyPr>
            <a:spAutoFit/>
          </a:bodyPr>
          <a:lstStyle/>
          <a:p>
            <a:pPr marL="265113" indent="-265113">
              <a:buFont typeface="ＭＳ Ｐゴシック" pitchFamily="50" charset="-128"/>
              <a:buAutoNum type="circleNumDbPlain"/>
            </a:pPr>
            <a:r>
              <a:rPr lang="ja-JP" altLang="en-US" dirty="0">
                <a:latin typeface="HGPｺﾞｼｯｸM" pitchFamily="50" charset="-128"/>
                <a:ea typeface="HGPｺﾞｼｯｸM" pitchFamily="50" charset="-128"/>
              </a:rPr>
              <a:t>ネットワーク、ハードウェア、ミドルウェア、アプリケーションプログラムの保守条件の見直し（保守時間帯の短縮、保守実施方法の変更、障害対応の条件見直し等の検討）</a:t>
            </a:r>
          </a:p>
          <a:p>
            <a:pPr marL="265113" indent="-265113">
              <a:buFont typeface="ＭＳ Ｐゴシック" pitchFamily="50" charset="-128"/>
              <a:buAutoNum type="circleNumDbPlain"/>
            </a:pPr>
            <a:r>
              <a:rPr lang="ja-JP" altLang="en-US" dirty="0">
                <a:latin typeface="HGPｺﾞｼｯｸM" pitchFamily="50" charset="-128"/>
                <a:ea typeface="HGPｺﾞｼｯｸM" pitchFamily="50" charset="-128"/>
              </a:rPr>
              <a:t>レンタル契約の見直し（買取り又はリース契約等への変更の検討）</a:t>
            </a:r>
            <a:endParaRPr kumimoji="1" lang="ja-JP" altLang="en-US" dirty="0">
              <a:latin typeface="HGPｺﾞｼｯｸM" pitchFamily="50" charset="-128"/>
              <a:ea typeface="HGPｺﾞｼｯｸM" pitchFamily="50" charset="-128"/>
            </a:endParaRPr>
          </a:p>
        </p:txBody>
      </p:sp>
      <p:sp>
        <p:nvSpPr>
          <p:cNvPr id="7" name="角丸四角形 6"/>
          <p:cNvSpPr/>
          <p:nvPr/>
        </p:nvSpPr>
        <p:spPr bwMode="auto">
          <a:xfrm>
            <a:off x="776288" y="2889041"/>
            <a:ext cx="8785225" cy="1836103"/>
          </a:xfrm>
          <a:prstGeom prst="roundRect">
            <a:avLst>
              <a:gd name="adj" fmla="val 5593"/>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eaLnBrk="1" hangingPunct="1">
              <a:defRPr/>
            </a:pPr>
            <a:endParaRPr kumimoji="1" lang="ja-JP" altLang="en-US">
              <a:solidFill>
                <a:schemeClr val="tx1"/>
              </a:solidFill>
              <a:latin typeface="HGPｺﾞｼｯｸM" pitchFamily="50" charset="-128"/>
              <a:ea typeface="HGPｺﾞｼｯｸM" pitchFamily="50" charset="-128"/>
            </a:endParaRPr>
          </a:p>
        </p:txBody>
      </p:sp>
      <p:sp>
        <p:nvSpPr>
          <p:cNvPr id="29703" name="テキスト ボックス 7"/>
          <p:cNvSpPr txBox="1">
            <a:spLocks noChangeArrowheads="1"/>
          </p:cNvSpPr>
          <p:nvPr/>
        </p:nvSpPr>
        <p:spPr bwMode="auto">
          <a:xfrm>
            <a:off x="776288" y="2889041"/>
            <a:ext cx="8064500" cy="400050"/>
          </a:xfrm>
          <a:prstGeom prst="rect">
            <a:avLst/>
          </a:prstGeom>
          <a:noFill/>
          <a:ln w="9525">
            <a:noFill/>
            <a:miter lim="800000"/>
            <a:headEnd/>
            <a:tailEnd/>
          </a:ln>
        </p:spPr>
        <p:txBody>
          <a:bodyPr>
            <a:spAutoFit/>
          </a:bodyPr>
          <a:lstStyle/>
          <a:p>
            <a:pPr marL="989013" indent="-989013"/>
            <a:r>
              <a:rPr kumimoji="1" lang="ja-JP" altLang="en-US" sz="2000" dirty="0">
                <a:latin typeface="HGPｺﾞｼｯｸM" pitchFamily="50" charset="-128"/>
                <a:ea typeface="HGPｺﾞｼｯｸM" pitchFamily="50" charset="-128"/>
              </a:rPr>
              <a:t>指針６</a:t>
            </a:r>
            <a:r>
              <a:rPr lang="ja-JP" altLang="en-US" sz="2000" dirty="0">
                <a:latin typeface="HGPｺﾞｼｯｸM" pitchFamily="50" charset="-128"/>
                <a:ea typeface="HGPｺﾞｼｯｸM" pitchFamily="50" charset="-128"/>
              </a:rPr>
              <a:t>：運用における外部委託工数の削減</a:t>
            </a:r>
            <a:endParaRPr kumimoji="1" lang="ja-JP" altLang="en-US" sz="2000" dirty="0">
              <a:latin typeface="HGPｺﾞｼｯｸM" pitchFamily="50" charset="-128"/>
              <a:ea typeface="HGPｺﾞｼｯｸM" pitchFamily="50" charset="-128"/>
            </a:endParaRPr>
          </a:p>
        </p:txBody>
      </p:sp>
      <p:sp>
        <p:nvSpPr>
          <p:cNvPr id="29704" name="テキスト ボックス 8"/>
          <p:cNvSpPr txBox="1">
            <a:spLocks noChangeArrowheads="1"/>
          </p:cNvSpPr>
          <p:nvPr/>
        </p:nvSpPr>
        <p:spPr bwMode="auto">
          <a:xfrm>
            <a:off x="992189" y="3247816"/>
            <a:ext cx="7993260" cy="1477328"/>
          </a:xfrm>
          <a:prstGeom prst="rect">
            <a:avLst/>
          </a:prstGeom>
          <a:noFill/>
          <a:ln w="9525">
            <a:noFill/>
            <a:miter lim="800000"/>
            <a:headEnd/>
            <a:tailEnd/>
          </a:ln>
        </p:spPr>
        <p:txBody>
          <a:bodyPr wrap="square">
            <a:spAutoFit/>
          </a:bodyPr>
          <a:lstStyle/>
          <a:p>
            <a:pPr marL="265113" indent="-265113">
              <a:buFont typeface="ＭＳ Ｐゴシック" pitchFamily="50" charset="-128"/>
              <a:buAutoNum type="circleNumDbPlain"/>
            </a:pPr>
            <a:r>
              <a:rPr lang="ja-JP" altLang="en-US" dirty="0">
                <a:latin typeface="HGPｺﾞｼｯｸM" pitchFamily="50" charset="-128"/>
                <a:ea typeface="HGPｺﾞｼｯｸM" pitchFamily="50" charset="-128"/>
              </a:rPr>
              <a:t>システム運用に伴う各種監視業務の一元化等（政府共通プラットフォームへ</a:t>
            </a:r>
            <a:r>
              <a:rPr lang="ja-JP" altLang="en-US" dirty="0" smtClean="0">
                <a:latin typeface="HGPｺﾞｼｯｸM" pitchFamily="50" charset="-128"/>
                <a:ea typeface="HGPｺﾞｼｯｸM" pitchFamily="50" charset="-128"/>
              </a:rPr>
              <a:t>の</a:t>
            </a:r>
            <a:r>
              <a:rPr lang="ja-JP" altLang="en-US" dirty="0">
                <a:latin typeface="HGPｺﾞｼｯｸM" pitchFamily="50" charset="-128"/>
                <a:ea typeface="HGPｺﾞｼｯｸM" pitchFamily="50" charset="-128"/>
              </a:rPr>
              <a:t>移行</a:t>
            </a:r>
            <a:r>
              <a:rPr lang="ja-JP" altLang="en-US" dirty="0" smtClean="0">
                <a:latin typeface="HGPｺﾞｼｯｸM" pitchFamily="50" charset="-128"/>
                <a:ea typeface="HGPｺﾞｼｯｸM" pitchFamily="50" charset="-128"/>
              </a:rPr>
              <a:t>等</a:t>
            </a:r>
            <a:r>
              <a:rPr lang="ja-JP" altLang="en-US" dirty="0">
                <a:latin typeface="HGPｺﾞｼｯｸM" pitchFamily="50" charset="-128"/>
                <a:ea typeface="HGPｺﾞｼｯｸM" pitchFamily="50" charset="-128"/>
              </a:rPr>
              <a:t>）</a:t>
            </a:r>
          </a:p>
          <a:p>
            <a:pPr marL="265113" indent="-265113">
              <a:buFont typeface="ＭＳ Ｐゴシック" pitchFamily="50" charset="-128"/>
              <a:buAutoNum type="circleNumDbPlain"/>
            </a:pPr>
            <a:r>
              <a:rPr lang="ja-JP" altLang="en-US" dirty="0">
                <a:latin typeface="HGPｺﾞｼｯｸM" pitchFamily="50" charset="-128"/>
                <a:ea typeface="HGPｺﾞｼｯｸM" pitchFamily="50" charset="-128"/>
              </a:rPr>
              <a:t>作業体制見直し（運用要員削減の検討）</a:t>
            </a:r>
          </a:p>
          <a:p>
            <a:pPr marL="265113" indent="-265113">
              <a:buFont typeface="ＭＳ Ｐゴシック" pitchFamily="50" charset="-128"/>
              <a:buAutoNum type="circleNumDbPlain"/>
            </a:pPr>
            <a:r>
              <a:rPr lang="ja-JP" altLang="en-US" dirty="0">
                <a:latin typeface="HGPｺﾞｼｯｸM" pitchFamily="50" charset="-128"/>
                <a:ea typeface="HGPｺﾞｼｯｸM" pitchFamily="50" charset="-128"/>
              </a:rPr>
              <a:t>事後処理業務（帳票のカット、郵送等）の集約化</a:t>
            </a:r>
          </a:p>
          <a:p>
            <a:pPr marL="265113" indent="-265113">
              <a:buFont typeface="ＭＳ Ｐゴシック" pitchFamily="50" charset="-128"/>
              <a:buAutoNum type="circleNumDbPlain"/>
            </a:pPr>
            <a:r>
              <a:rPr lang="ja-JP" altLang="en-US" dirty="0">
                <a:latin typeface="HGPｺﾞｼｯｸM" pitchFamily="50" charset="-128"/>
                <a:ea typeface="HGPｺﾞｼｯｸM" pitchFamily="50" charset="-128"/>
              </a:rPr>
              <a:t>運用作業のピーク平準化</a:t>
            </a:r>
            <a:endParaRPr kumimoji="1" lang="ja-JP" altLang="en-US" dirty="0">
              <a:latin typeface="HGPｺﾞｼｯｸM" pitchFamily="50" charset="-128"/>
              <a:ea typeface="HGPｺﾞｼｯｸM" pitchFamily="50" charset="-128"/>
            </a:endParaRPr>
          </a:p>
        </p:txBody>
      </p:sp>
      <p:sp>
        <p:nvSpPr>
          <p:cNvPr id="10" name="角丸四角形 9"/>
          <p:cNvSpPr/>
          <p:nvPr/>
        </p:nvSpPr>
        <p:spPr bwMode="auto">
          <a:xfrm>
            <a:off x="776288" y="4797156"/>
            <a:ext cx="8785225" cy="1296987"/>
          </a:xfrm>
          <a:prstGeom prst="roundRect">
            <a:avLst>
              <a:gd name="adj" fmla="val 5593"/>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eaLnBrk="1" hangingPunct="1">
              <a:defRPr/>
            </a:pPr>
            <a:endParaRPr kumimoji="1" lang="ja-JP" altLang="en-US">
              <a:solidFill>
                <a:schemeClr val="tx1"/>
              </a:solidFill>
              <a:latin typeface="HGPｺﾞｼｯｸM" pitchFamily="50" charset="-128"/>
              <a:ea typeface="HGPｺﾞｼｯｸM" pitchFamily="50" charset="-128"/>
            </a:endParaRPr>
          </a:p>
        </p:txBody>
      </p:sp>
      <p:sp>
        <p:nvSpPr>
          <p:cNvPr id="29706" name="テキスト ボックス 10"/>
          <p:cNvSpPr txBox="1">
            <a:spLocks noChangeArrowheads="1"/>
          </p:cNvSpPr>
          <p:nvPr/>
        </p:nvSpPr>
        <p:spPr bwMode="auto">
          <a:xfrm>
            <a:off x="776288" y="4797152"/>
            <a:ext cx="8064500" cy="400050"/>
          </a:xfrm>
          <a:prstGeom prst="rect">
            <a:avLst/>
          </a:prstGeom>
          <a:noFill/>
          <a:ln w="9525">
            <a:noFill/>
            <a:miter lim="800000"/>
            <a:headEnd/>
            <a:tailEnd/>
          </a:ln>
        </p:spPr>
        <p:txBody>
          <a:bodyPr>
            <a:spAutoFit/>
          </a:bodyPr>
          <a:lstStyle/>
          <a:p>
            <a:pPr marL="989013" indent="-989013"/>
            <a:r>
              <a:rPr kumimoji="1" lang="ja-JP" altLang="en-US" sz="2000" dirty="0">
                <a:latin typeface="HGPｺﾞｼｯｸM" pitchFamily="50" charset="-128"/>
                <a:ea typeface="HGPｺﾞｼｯｸM" pitchFamily="50" charset="-128"/>
              </a:rPr>
              <a:t>指針７</a:t>
            </a:r>
            <a:r>
              <a:rPr lang="ja-JP" altLang="en-US" sz="2000" dirty="0">
                <a:latin typeface="HGPｺﾞｼｯｸM" pitchFamily="50" charset="-128"/>
                <a:ea typeface="HGPｺﾞｼｯｸM" pitchFamily="50" charset="-128"/>
              </a:rPr>
              <a:t>：情報システムの廃止及びソフトウェアライセンスの見直し</a:t>
            </a:r>
            <a:endParaRPr kumimoji="1" lang="ja-JP" altLang="en-US" sz="2000" dirty="0">
              <a:latin typeface="HGPｺﾞｼｯｸM" pitchFamily="50" charset="-128"/>
              <a:ea typeface="HGPｺﾞｼｯｸM" pitchFamily="50" charset="-128"/>
            </a:endParaRPr>
          </a:p>
        </p:txBody>
      </p:sp>
      <p:sp>
        <p:nvSpPr>
          <p:cNvPr id="29707" name="テキスト ボックス 11"/>
          <p:cNvSpPr txBox="1">
            <a:spLocks noChangeArrowheads="1"/>
          </p:cNvSpPr>
          <p:nvPr/>
        </p:nvSpPr>
        <p:spPr bwMode="auto">
          <a:xfrm>
            <a:off x="992188" y="5157518"/>
            <a:ext cx="8569325" cy="923925"/>
          </a:xfrm>
          <a:prstGeom prst="rect">
            <a:avLst/>
          </a:prstGeom>
          <a:noFill/>
          <a:ln w="9525">
            <a:noFill/>
            <a:miter lim="800000"/>
            <a:headEnd/>
            <a:tailEnd/>
          </a:ln>
        </p:spPr>
        <p:txBody>
          <a:bodyPr>
            <a:spAutoFit/>
          </a:bodyPr>
          <a:lstStyle/>
          <a:p>
            <a:pPr marL="265113" indent="-265113">
              <a:buFont typeface="ＭＳ Ｐゴシック" pitchFamily="50" charset="-128"/>
              <a:buAutoNum type="circleNumDbPlain"/>
            </a:pPr>
            <a:r>
              <a:rPr lang="ja-JP" altLang="en-US" dirty="0">
                <a:latin typeface="HGPｺﾞｼｯｸM" pitchFamily="50" charset="-128"/>
                <a:ea typeface="HGPｺﾞｼｯｸM" pitchFamily="50" charset="-128"/>
              </a:rPr>
              <a:t>利用頻度の低いアプリケーションプログラムの廃止</a:t>
            </a:r>
          </a:p>
          <a:p>
            <a:pPr marL="265113" indent="-265113">
              <a:buFont typeface="ＭＳ Ｐゴシック" pitchFamily="50" charset="-128"/>
              <a:buAutoNum type="circleNumDbPlain"/>
            </a:pPr>
            <a:r>
              <a:rPr lang="ja-JP" altLang="en-US" dirty="0">
                <a:latin typeface="HGPｺﾞｼｯｸM" pitchFamily="50" charset="-128"/>
                <a:ea typeface="HGPｺﾞｼｯｸM" pitchFamily="50" charset="-128"/>
              </a:rPr>
              <a:t>未利用ソフトソフトウェアの利用停止</a:t>
            </a:r>
          </a:p>
          <a:p>
            <a:pPr marL="265113" indent="-265113">
              <a:buFont typeface="ＭＳ Ｐゴシック" pitchFamily="50" charset="-128"/>
              <a:buAutoNum type="circleNumDbPlain"/>
            </a:pPr>
            <a:r>
              <a:rPr lang="ja-JP" altLang="en-US" dirty="0">
                <a:latin typeface="HGPｺﾞｼｯｸM" pitchFamily="50" charset="-128"/>
                <a:ea typeface="HGPｺﾞｼｯｸM" pitchFamily="50" charset="-128"/>
              </a:rPr>
              <a:t>ユーザ数減少時のライセンス課金への反映</a:t>
            </a:r>
            <a:endParaRPr kumimoji="1" lang="ja-JP" altLang="en-US" dirty="0">
              <a:latin typeface="HGPｺﾞｼｯｸM" pitchFamily="50" charset="-128"/>
              <a:ea typeface="HGPｺﾞｼｯｸM" pitchFamily="50" charset="-128"/>
            </a:endParaRPr>
          </a:p>
        </p:txBody>
      </p:sp>
      <p:sp>
        <p:nvSpPr>
          <p:cNvPr id="2" name="タイトル 1"/>
          <p:cNvSpPr>
            <a:spLocks noGrp="1"/>
          </p:cNvSpPr>
          <p:nvPr>
            <p:ph type="title"/>
          </p:nvPr>
        </p:nvSpPr>
        <p:spPr/>
        <p:txBody>
          <a:bodyPr/>
          <a:lstStyle/>
          <a:p>
            <a:r>
              <a:rPr lang="ja-JP" altLang="en-US" dirty="0"/>
              <a:t>７</a:t>
            </a:r>
            <a:r>
              <a:rPr lang="ja-JP" altLang="en-US" dirty="0" smtClean="0"/>
              <a:t>．</a:t>
            </a:r>
            <a:r>
              <a:rPr lang="ja-JP" altLang="en-US" dirty="0"/>
              <a:t>調達とコストの適正化　</a:t>
            </a:r>
            <a:r>
              <a:rPr lang="ja-JP" altLang="en-US" sz="2400" dirty="0"/>
              <a:t>～ＩＴ</a:t>
            </a:r>
            <a:r>
              <a:rPr lang="ja-JP" altLang="en-US" sz="2400" dirty="0" smtClean="0"/>
              <a:t>コスト適正化指針④～</a:t>
            </a:r>
            <a:endParaRPr kumimoji="1" lang="ja-JP" altLang="en-US" dirty="0"/>
          </a:p>
        </p:txBody>
      </p:sp>
      <p:sp>
        <p:nvSpPr>
          <p:cNvPr id="12" name="スライド番号プレースホルダ 11"/>
          <p:cNvSpPr>
            <a:spLocks noGrp="1"/>
          </p:cNvSpPr>
          <p:nvPr>
            <p:ph type="sldNum" sz="quarter" idx="12"/>
          </p:nvPr>
        </p:nvSpPr>
        <p:spPr/>
        <p:txBody>
          <a:bodyPr/>
          <a:lstStyle/>
          <a:p>
            <a:pPr>
              <a:defRPr/>
            </a:pPr>
            <a:fld id="{E2D66AD2-159A-4253-BF2C-5EE39F16C6A8}" type="slidenum">
              <a:rPr lang="ja-JP" altLang="en-US" smtClean="0"/>
              <a:pPr>
                <a:defRPr/>
              </a:pPr>
              <a:t>24</a:t>
            </a:fld>
            <a:endParaRPr lang="en-US" altLang="ja-JP"/>
          </a:p>
        </p:txBody>
      </p:sp>
      <p:sp>
        <p:nvSpPr>
          <p:cNvPr id="13" name="フッター プレースホルダ 12"/>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角丸四角形 11"/>
          <p:cNvSpPr/>
          <p:nvPr/>
        </p:nvSpPr>
        <p:spPr bwMode="auto">
          <a:xfrm>
            <a:off x="776536" y="2030651"/>
            <a:ext cx="504056" cy="1800200"/>
          </a:xfrm>
          <a:prstGeom prst="roundRect">
            <a:avLst>
              <a:gd name="adj" fmla="val 5000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eaVert"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bg1"/>
                </a:solidFill>
                <a:effectLst/>
                <a:latin typeface="HGPｺﾞｼｯｸM" pitchFamily="50" charset="-128"/>
                <a:ea typeface="HGPｺﾞｼｯｸM" pitchFamily="50" charset="-128"/>
              </a:rPr>
              <a:t>発注者</a:t>
            </a:r>
          </a:p>
        </p:txBody>
      </p:sp>
      <p:sp>
        <p:nvSpPr>
          <p:cNvPr id="13" name="角丸四角形 12"/>
          <p:cNvSpPr/>
          <p:nvPr/>
        </p:nvSpPr>
        <p:spPr bwMode="auto">
          <a:xfrm>
            <a:off x="776536" y="4118883"/>
            <a:ext cx="504056" cy="1800200"/>
          </a:xfrm>
          <a:prstGeom prst="roundRect">
            <a:avLst>
              <a:gd name="adj" fmla="val 50000"/>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eaVert"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bg1"/>
                </a:solidFill>
                <a:effectLst/>
                <a:latin typeface="HGPｺﾞｼｯｸM" pitchFamily="50" charset="-128"/>
                <a:ea typeface="HGPｺﾞｼｯｸM" pitchFamily="50" charset="-128"/>
              </a:rPr>
              <a:t>競争参加者</a:t>
            </a:r>
          </a:p>
        </p:txBody>
      </p:sp>
      <p:sp>
        <p:nvSpPr>
          <p:cNvPr id="14" name="角丸四角形 13"/>
          <p:cNvSpPr/>
          <p:nvPr/>
        </p:nvSpPr>
        <p:spPr bwMode="auto">
          <a:xfrm>
            <a:off x="1496615" y="2030651"/>
            <a:ext cx="432049" cy="1800200"/>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eaVert"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200" b="0" i="0" u="none" strike="noStrike" cap="none" normalizeH="0" baseline="0" dirty="0" smtClean="0">
                <a:ln>
                  <a:noFill/>
                </a:ln>
                <a:solidFill>
                  <a:schemeClr val="tx1"/>
                </a:solidFill>
                <a:effectLst/>
                <a:latin typeface="HGPｺﾞｼｯｸM" pitchFamily="50" charset="-128"/>
                <a:ea typeface="HGPｺﾞｼｯｸM" pitchFamily="50" charset="-128"/>
              </a:rPr>
              <a:t>調達計画・準備</a:t>
            </a:r>
          </a:p>
        </p:txBody>
      </p:sp>
      <p:sp>
        <p:nvSpPr>
          <p:cNvPr id="15" name="角丸四角形 14"/>
          <p:cNvSpPr/>
          <p:nvPr/>
        </p:nvSpPr>
        <p:spPr bwMode="auto">
          <a:xfrm>
            <a:off x="2288706" y="2030651"/>
            <a:ext cx="864096" cy="1800200"/>
          </a:xfrm>
          <a:prstGeom prst="roundRect">
            <a:avLst>
              <a:gd name="adj" fmla="val 9284"/>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eaVert"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200" b="0" i="0" u="none" strike="noStrike" cap="none" normalizeH="0" baseline="0" dirty="0" smtClean="0">
                <a:ln>
                  <a:noFill/>
                </a:ln>
                <a:solidFill>
                  <a:schemeClr val="tx1"/>
                </a:solidFill>
                <a:effectLst/>
                <a:latin typeface="HGPｺﾞｼｯｸM" pitchFamily="50" charset="-128"/>
                <a:ea typeface="HGPｺﾞｼｯｸM" pitchFamily="50" charset="-128"/>
              </a:rPr>
              <a:t>説明会の開催</a:t>
            </a:r>
            <a:endParaRPr kumimoji="0" lang="en-US" altLang="ja-JP" sz="12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200" b="0" i="0" u="none" strike="noStrike" cap="none" normalizeH="0" baseline="0" dirty="0" smtClean="0">
                <a:ln>
                  <a:noFill/>
                </a:ln>
                <a:solidFill>
                  <a:schemeClr val="tx1"/>
                </a:solidFill>
                <a:effectLst/>
                <a:latin typeface="HGPｺﾞｼｯｸM" pitchFamily="50" charset="-128"/>
                <a:ea typeface="HGPｺﾞｼｯｸM" pitchFamily="50" charset="-128"/>
              </a:rPr>
              <a:t>募集に係る関係書類の交付</a:t>
            </a:r>
            <a:endParaRPr kumimoji="0" lang="en-US" altLang="ja-JP" sz="12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200" b="0" i="0" u="none" strike="noStrike" cap="none" normalizeH="0" baseline="0" dirty="0" smtClean="0">
                <a:ln>
                  <a:noFill/>
                </a:ln>
                <a:solidFill>
                  <a:schemeClr val="tx1"/>
                </a:solidFill>
                <a:effectLst/>
                <a:latin typeface="HGPｺﾞｼｯｸM" pitchFamily="50" charset="-128"/>
                <a:ea typeface="HGPｺﾞｼｯｸM" pitchFamily="50" charset="-128"/>
              </a:rPr>
              <a:t>手続き開始の公示</a:t>
            </a:r>
            <a:endParaRPr kumimoji="0" lang="en-US" altLang="ja-JP" sz="12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6" name="右矢印 15"/>
          <p:cNvSpPr/>
          <p:nvPr/>
        </p:nvSpPr>
        <p:spPr bwMode="auto">
          <a:xfrm>
            <a:off x="2000674" y="2822739"/>
            <a:ext cx="216024" cy="216024"/>
          </a:xfrm>
          <a:prstGeom prst="rightArrow">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a:noFill/>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7" name="角丸四角形 16"/>
          <p:cNvSpPr/>
          <p:nvPr/>
        </p:nvSpPr>
        <p:spPr bwMode="auto">
          <a:xfrm>
            <a:off x="2864769" y="4046875"/>
            <a:ext cx="432049" cy="18002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eaVert"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1200" dirty="0" smtClean="0">
                <a:solidFill>
                  <a:schemeClr val="tx1"/>
                </a:solidFill>
                <a:latin typeface="HGPｺﾞｼｯｸM" pitchFamily="50" charset="-128"/>
                <a:ea typeface="HGPｺﾞｼｯｸM" pitchFamily="50" charset="-128"/>
              </a:rPr>
              <a:t>参加表明書等の作成・提出</a:t>
            </a:r>
            <a:endParaRPr kumimoji="0" lang="ja-JP" altLang="en-US" sz="12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8" name="曲折矢印 17"/>
          <p:cNvSpPr/>
          <p:nvPr/>
        </p:nvSpPr>
        <p:spPr bwMode="auto">
          <a:xfrm flipV="1">
            <a:off x="2504728" y="3902859"/>
            <a:ext cx="288032" cy="368424"/>
          </a:xfrm>
          <a:prstGeom prst="bentArrow">
            <a:avLst>
              <a:gd name="adj1" fmla="val 35761"/>
              <a:gd name="adj2" fmla="val 41142"/>
              <a:gd name="adj3" fmla="val 39348"/>
              <a:gd name="adj4" fmla="val 43749"/>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a:noFill/>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9" name="角丸四角形 18"/>
          <p:cNvSpPr/>
          <p:nvPr/>
        </p:nvSpPr>
        <p:spPr bwMode="auto">
          <a:xfrm>
            <a:off x="3368826" y="2030651"/>
            <a:ext cx="576064" cy="1800200"/>
          </a:xfrm>
          <a:prstGeom prst="roundRect">
            <a:avLst>
              <a:gd name="adj" fmla="val 9284"/>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eaVert"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200" b="0" i="0" u="none" strike="noStrike" cap="none" normalizeH="0" baseline="0" dirty="0" smtClean="0">
                <a:ln>
                  <a:noFill/>
                </a:ln>
                <a:solidFill>
                  <a:schemeClr val="tx1"/>
                </a:solidFill>
                <a:effectLst/>
                <a:latin typeface="HGPｺﾞｼｯｸM" pitchFamily="50" charset="-128"/>
                <a:ea typeface="HGPｺﾞｼｯｸM" pitchFamily="50" charset="-128"/>
              </a:rPr>
              <a:t>（３者程度への絞り込み）</a:t>
            </a:r>
            <a:endParaRPr kumimoji="0" lang="en-US" altLang="ja-JP" sz="12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200" b="0" i="0" u="none" strike="noStrike" cap="none" normalizeH="0" baseline="0" dirty="0" smtClean="0">
                <a:ln>
                  <a:noFill/>
                </a:ln>
                <a:solidFill>
                  <a:schemeClr val="tx1"/>
                </a:solidFill>
                <a:effectLst/>
                <a:latin typeface="HGPｺﾞｼｯｸM" pitchFamily="50" charset="-128"/>
                <a:ea typeface="HGPｺﾞｼｯｸM" pitchFamily="50" charset="-128"/>
              </a:rPr>
              <a:t>参加者選定・招請</a:t>
            </a:r>
            <a:endParaRPr kumimoji="0" lang="en-US" altLang="ja-JP" sz="12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1" name="角丸四角形 20"/>
          <p:cNvSpPr/>
          <p:nvPr/>
        </p:nvSpPr>
        <p:spPr bwMode="auto">
          <a:xfrm>
            <a:off x="4880993" y="2030651"/>
            <a:ext cx="432049" cy="3816424"/>
          </a:xfrm>
          <a:prstGeom prst="roundRect">
            <a:avLst/>
          </a:prstGeom>
          <a:gradFill flip="none" rotWithShape="1">
            <a:gsLst>
              <a:gs pos="0">
                <a:schemeClr val="accent2">
                  <a:tint val="50000"/>
                  <a:satMod val="300000"/>
                </a:schemeClr>
              </a:gs>
              <a:gs pos="35000">
                <a:schemeClr val="accent4">
                  <a:lumMod val="20000"/>
                  <a:lumOff val="80000"/>
                </a:schemeClr>
              </a:gs>
              <a:gs pos="100000">
                <a:schemeClr val="tx2">
                  <a:lumMod val="20000"/>
                  <a:lumOff val="80000"/>
                </a:schemeClr>
              </a:gs>
            </a:gsLst>
            <a:lin ang="5400000" scaled="1"/>
            <a:tileRect/>
          </a:gra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eaVert"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200" b="0" i="0" u="none" strike="noStrike" cap="none" normalizeH="0" baseline="0" dirty="0" smtClean="0">
                <a:ln>
                  <a:noFill/>
                </a:ln>
                <a:solidFill>
                  <a:schemeClr val="tx1"/>
                </a:solidFill>
                <a:effectLst/>
                <a:latin typeface="HGPｺﾞｼｯｸM" pitchFamily="50" charset="-128"/>
                <a:ea typeface="HGPｺﾞｼｯｸM" pitchFamily="50" charset="-128"/>
              </a:rPr>
              <a:t>競争的対話の実施</a:t>
            </a:r>
          </a:p>
        </p:txBody>
      </p:sp>
      <p:sp>
        <p:nvSpPr>
          <p:cNvPr id="22" name="右矢印 21"/>
          <p:cNvSpPr/>
          <p:nvPr/>
        </p:nvSpPr>
        <p:spPr bwMode="auto">
          <a:xfrm>
            <a:off x="4592960" y="4838963"/>
            <a:ext cx="216024" cy="216024"/>
          </a:xfrm>
          <a:prstGeom prst="rightArrow">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a:noFill/>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4" name="角丸四角形 23"/>
          <p:cNvSpPr/>
          <p:nvPr/>
        </p:nvSpPr>
        <p:spPr bwMode="auto">
          <a:xfrm>
            <a:off x="4088905" y="4046875"/>
            <a:ext cx="432049" cy="18002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eaVert"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1200" dirty="0" smtClean="0">
                <a:solidFill>
                  <a:schemeClr val="tx1"/>
                </a:solidFill>
                <a:latin typeface="HGPｺﾞｼｯｸM" pitchFamily="50" charset="-128"/>
                <a:ea typeface="HGPｺﾞｼｯｸM" pitchFamily="50" charset="-128"/>
              </a:rPr>
              <a:t>対話参加の確認</a:t>
            </a:r>
            <a:endParaRPr kumimoji="0" lang="ja-JP" altLang="en-US" sz="12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5" name="曲折矢印 24"/>
          <p:cNvSpPr/>
          <p:nvPr/>
        </p:nvSpPr>
        <p:spPr bwMode="auto">
          <a:xfrm rot="16200000" flipV="1">
            <a:off x="3332821" y="3938863"/>
            <a:ext cx="360040" cy="288032"/>
          </a:xfrm>
          <a:prstGeom prst="bentArrow">
            <a:avLst>
              <a:gd name="adj1" fmla="val 35761"/>
              <a:gd name="adj2" fmla="val 41142"/>
              <a:gd name="adj3" fmla="val 39348"/>
              <a:gd name="adj4" fmla="val 43749"/>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a:noFill/>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6" name="曲折矢印 25"/>
          <p:cNvSpPr/>
          <p:nvPr/>
        </p:nvSpPr>
        <p:spPr bwMode="auto">
          <a:xfrm flipV="1">
            <a:off x="3728864" y="3902859"/>
            <a:ext cx="288032" cy="368424"/>
          </a:xfrm>
          <a:prstGeom prst="bentArrow">
            <a:avLst>
              <a:gd name="adj1" fmla="val 35761"/>
              <a:gd name="adj2" fmla="val 41142"/>
              <a:gd name="adj3" fmla="val 39348"/>
              <a:gd name="adj4" fmla="val 43749"/>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a:noFill/>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8" name="角丸四角形 27"/>
          <p:cNvSpPr/>
          <p:nvPr/>
        </p:nvSpPr>
        <p:spPr bwMode="auto">
          <a:xfrm>
            <a:off x="5673080" y="2030651"/>
            <a:ext cx="648072" cy="1800200"/>
          </a:xfrm>
          <a:prstGeom prst="roundRect">
            <a:avLst>
              <a:gd name="adj" fmla="val 11745"/>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eaVert"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200" b="0" i="0" u="none" strike="noStrike" cap="none" normalizeH="0" baseline="0" dirty="0" smtClean="0">
                <a:ln>
                  <a:noFill/>
                </a:ln>
                <a:solidFill>
                  <a:schemeClr val="tx1"/>
                </a:solidFill>
                <a:effectLst/>
                <a:latin typeface="HGPｺﾞｼｯｸM" pitchFamily="50" charset="-128"/>
                <a:ea typeface="HGPｺﾞｼｯｸM" pitchFamily="50" charset="-128"/>
              </a:rPr>
              <a:t>最終提案書提出要請</a:t>
            </a:r>
            <a:endParaRPr kumimoji="0" lang="en-US" altLang="ja-JP" sz="12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200" b="0" i="0" u="none" strike="noStrike" cap="none" normalizeH="0" baseline="0" dirty="0" smtClean="0">
                <a:ln>
                  <a:noFill/>
                </a:ln>
                <a:solidFill>
                  <a:schemeClr val="tx1"/>
                </a:solidFill>
                <a:effectLst/>
                <a:latin typeface="HGPｺﾞｼｯｸM" pitchFamily="50" charset="-128"/>
                <a:ea typeface="HGPｺﾞｼｯｸM" pitchFamily="50" charset="-128"/>
              </a:rPr>
              <a:t>対話終了の宣言</a:t>
            </a:r>
          </a:p>
        </p:txBody>
      </p:sp>
      <p:sp>
        <p:nvSpPr>
          <p:cNvPr id="29" name="右矢印 28"/>
          <p:cNvSpPr/>
          <p:nvPr/>
        </p:nvSpPr>
        <p:spPr bwMode="auto">
          <a:xfrm>
            <a:off x="5385048" y="2822739"/>
            <a:ext cx="216024" cy="216024"/>
          </a:xfrm>
          <a:prstGeom prst="rightArrow">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a:noFill/>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30" name="角丸四角形 29"/>
          <p:cNvSpPr/>
          <p:nvPr/>
        </p:nvSpPr>
        <p:spPr bwMode="auto">
          <a:xfrm>
            <a:off x="6177135" y="4046875"/>
            <a:ext cx="432049" cy="18002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eaVert"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200" b="0" i="0" u="none" strike="noStrike" cap="none" normalizeH="0" baseline="0" dirty="0" smtClean="0">
                <a:ln>
                  <a:noFill/>
                </a:ln>
                <a:solidFill>
                  <a:schemeClr val="tx1"/>
                </a:solidFill>
                <a:effectLst/>
                <a:latin typeface="HGPｺﾞｼｯｸM" pitchFamily="50" charset="-128"/>
                <a:ea typeface="HGPｺﾞｼｯｸM" pitchFamily="50" charset="-128"/>
              </a:rPr>
              <a:t>最終提案書の作成・提出</a:t>
            </a:r>
          </a:p>
        </p:txBody>
      </p:sp>
      <p:sp>
        <p:nvSpPr>
          <p:cNvPr id="31" name="曲折矢印 30"/>
          <p:cNvSpPr/>
          <p:nvPr/>
        </p:nvSpPr>
        <p:spPr bwMode="auto">
          <a:xfrm flipV="1">
            <a:off x="5817096" y="3902859"/>
            <a:ext cx="288032" cy="368424"/>
          </a:xfrm>
          <a:prstGeom prst="bentArrow">
            <a:avLst>
              <a:gd name="adj1" fmla="val 35761"/>
              <a:gd name="adj2" fmla="val 41142"/>
              <a:gd name="adj3" fmla="val 39348"/>
              <a:gd name="adj4" fmla="val 43749"/>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a:noFill/>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32" name="曲折矢印 31"/>
          <p:cNvSpPr/>
          <p:nvPr/>
        </p:nvSpPr>
        <p:spPr bwMode="auto">
          <a:xfrm rot="16200000" flipV="1">
            <a:off x="6645188" y="3938863"/>
            <a:ext cx="360040" cy="288032"/>
          </a:xfrm>
          <a:prstGeom prst="bentArrow">
            <a:avLst>
              <a:gd name="adj1" fmla="val 35761"/>
              <a:gd name="adj2" fmla="val 41142"/>
              <a:gd name="adj3" fmla="val 39348"/>
              <a:gd name="adj4" fmla="val 43749"/>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a:noFill/>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33" name="角丸四角形 32"/>
          <p:cNvSpPr/>
          <p:nvPr/>
        </p:nvSpPr>
        <p:spPr bwMode="auto">
          <a:xfrm>
            <a:off x="6609185" y="2030651"/>
            <a:ext cx="432049" cy="1800200"/>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eaVert"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200" b="0" i="0" u="none" strike="noStrike" cap="none" normalizeH="0" baseline="0" dirty="0" smtClean="0">
                <a:ln>
                  <a:noFill/>
                </a:ln>
                <a:solidFill>
                  <a:schemeClr val="tx1"/>
                </a:solidFill>
                <a:effectLst/>
                <a:latin typeface="HGPｺﾞｼｯｸM" pitchFamily="50" charset="-128"/>
                <a:ea typeface="HGPｺﾞｼｯｸM" pitchFamily="50" charset="-128"/>
              </a:rPr>
              <a:t>最終審査</a:t>
            </a:r>
          </a:p>
        </p:txBody>
      </p:sp>
      <p:sp>
        <p:nvSpPr>
          <p:cNvPr id="34" name="角丸四角形 33"/>
          <p:cNvSpPr/>
          <p:nvPr/>
        </p:nvSpPr>
        <p:spPr bwMode="auto">
          <a:xfrm>
            <a:off x="7401271" y="2030651"/>
            <a:ext cx="432049" cy="3816424"/>
          </a:xfrm>
          <a:prstGeom prst="roundRect">
            <a:avLst/>
          </a:prstGeom>
          <a:gradFill flip="none" rotWithShape="1">
            <a:gsLst>
              <a:gs pos="0">
                <a:schemeClr val="accent2">
                  <a:tint val="50000"/>
                  <a:satMod val="300000"/>
                </a:schemeClr>
              </a:gs>
              <a:gs pos="35000">
                <a:schemeClr val="accent4">
                  <a:lumMod val="20000"/>
                  <a:lumOff val="80000"/>
                </a:schemeClr>
              </a:gs>
              <a:gs pos="100000">
                <a:schemeClr val="tx2">
                  <a:lumMod val="20000"/>
                  <a:lumOff val="80000"/>
                </a:schemeClr>
              </a:gs>
            </a:gsLst>
            <a:lin ang="5400000" scaled="1"/>
            <a:tileRect/>
          </a:gra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eaVert"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200" b="0" i="0" u="none" strike="noStrike" cap="none" normalizeH="0" baseline="0" dirty="0" smtClean="0">
                <a:ln>
                  <a:noFill/>
                </a:ln>
                <a:solidFill>
                  <a:schemeClr val="tx1"/>
                </a:solidFill>
                <a:effectLst/>
                <a:latin typeface="HGPｺﾞｼｯｸM" pitchFamily="50" charset="-128"/>
                <a:ea typeface="HGPｺﾞｼｯｸM" pitchFamily="50" charset="-128"/>
              </a:rPr>
              <a:t>最終審査後の確認・仕様の明確化・微調整</a:t>
            </a:r>
          </a:p>
        </p:txBody>
      </p:sp>
      <p:sp>
        <p:nvSpPr>
          <p:cNvPr id="35" name="右矢印 34"/>
          <p:cNvSpPr/>
          <p:nvPr/>
        </p:nvSpPr>
        <p:spPr bwMode="auto">
          <a:xfrm>
            <a:off x="7113242" y="2822739"/>
            <a:ext cx="216024" cy="216024"/>
          </a:xfrm>
          <a:prstGeom prst="rightArrow">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a:noFill/>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36" name="右矢印 35"/>
          <p:cNvSpPr/>
          <p:nvPr/>
        </p:nvSpPr>
        <p:spPr bwMode="auto">
          <a:xfrm>
            <a:off x="7905330" y="2822739"/>
            <a:ext cx="216024" cy="216024"/>
          </a:xfrm>
          <a:prstGeom prst="rightArrow">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a:noFill/>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37" name="角丸四角形 36"/>
          <p:cNvSpPr/>
          <p:nvPr/>
        </p:nvSpPr>
        <p:spPr bwMode="auto">
          <a:xfrm>
            <a:off x="8193359" y="2030651"/>
            <a:ext cx="432049" cy="1800200"/>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eaVert"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200" b="0" i="0" u="none" strike="noStrike" cap="none" normalizeH="0" baseline="0" dirty="0" smtClean="0">
                <a:ln>
                  <a:noFill/>
                </a:ln>
                <a:solidFill>
                  <a:schemeClr val="tx1"/>
                </a:solidFill>
                <a:effectLst/>
                <a:latin typeface="HGPｺﾞｼｯｸM" pitchFamily="50" charset="-128"/>
                <a:ea typeface="HGPｺﾞｼｯｸM" pitchFamily="50" charset="-128"/>
              </a:rPr>
              <a:t>契約相手先決定</a:t>
            </a:r>
          </a:p>
        </p:txBody>
      </p:sp>
      <p:sp>
        <p:nvSpPr>
          <p:cNvPr id="38" name="角丸四角形 37"/>
          <p:cNvSpPr/>
          <p:nvPr/>
        </p:nvSpPr>
        <p:spPr bwMode="auto">
          <a:xfrm>
            <a:off x="8985447" y="2030651"/>
            <a:ext cx="432049" cy="3816424"/>
          </a:xfrm>
          <a:prstGeom prst="roundRect">
            <a:avLst/>
          </a:prstGeom>
          <a:gradFill flip="none" rotWithShape="1">
            <a:gsLst>
              <a:gs pos="0">
                <a:schemeClr val="accent2">
                  <a:tint val="50000"/>
                  <a:satMod val="300000"/>
                </a:schemeClr>
              </a:gs>
              <a:gs pos="35000">
                <a:schemeClr val="accent4">
                  <a:lumMod val="20000"/>
                  <a:lumOff val="80000"/>
                </a:schemeClr>
              </a:gs>
              <a:gs pos="100000">
                <a:schemeClr val="tx2">
                  <a:lumMod val="20000"/>
                  <a:lumOff val="80000"/>
                </a:schemeClr>
              </a:gs>
            </a:gsLst>
            <a:lin ang="5400000" scaled="1"/>
            <a:tileRect/>
          </a:gra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eaVert"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200" b="0" i="0" u="none" strike="noStrike" cap="none" normalizeH="0" baseline="0" dirty="0" smtClean="0">
                <a:ln>
                  <a:noFill/>
                </a:ln>
                <a:solidFill>
                  <a:schemeClr val="tx1"/>
                </a:solidFill>
                <a:effectLst/>
                <a:latin typeface="HGPｺﾞｼｯｸM" pitchFamily="50" charset="-128"/>
                <a:ea typeface="HGPｺﾞｼｯｸM" pitchFamily="50" charset="-128"/>
              </a:rPr>
              <a:t>契約の締結</a:t>
            </a:r>
          </a:p>
        </p:txBody>
      </p:sp>
      <p:sp>
        <p:nvSpPr>
          <p:cNvPr id="39" name="右矢印 38"/>
          <p:cNvSpPr/>
          <p:nvPr/>
        </p:nvSpPr>
        <p:spPr bwMode="auto">
          <a:xfrm>
            <a:off x="8697418" y="2822739"/>
            <a:ext cx="216024" cy="216024"/>
          </a:xfrm>
          <a:prstGeom prst="rightArrow">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a:noFill/>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40" name="テキスト ボックス 39"/>
          <p:cNvSpPr txBox="1"/>
          <p:nvPr/>
        </p:nvSpPr>
        <p:spPr>
          <a:xfrm>
            <a:off x="3909757" y="3085841"/>
            <a:ext cx="323165" cy="879408"/>
          </a:xfrm>
          <a:prstGeom prst="rect">
            <a:avLst/>
          </a:prstGeom>
          <a:noFill/>
        </p:spPr>
        <p:txBody>
          <a:bodyPr vert="eaVert" wrap="none" rtlCol="0">
            <a:spAutoFit/>
          </a:bodyPr>
          <a:lstStyle/>
          <a:p>
            <a:r>
              <a:rPr kumimoji="1" lang="en-US" altLang="ja-JP" sz="900" dirty="0" smtClean="0">
                <a:latin typeface="HGPｺﾞｼｯｸM" pitchFamily="50" charset="-128"/>
                <a:ea typeface="HGPｺﾞｼｯｸM" pitchFamily="50" charset="-128"/>
              </a:rPr>
              <a:t>※</a:t>
            </a:r>
            <a:r>
              <a:rPr kumimoji="1" lang="ja-JP" altLang="en-US" sz="900" dirty="0" smtClean="0">
                <a:latin typeface="HGPｺﾞｼｯｸM" pitchFamily="50" charset="-128"/>
                <a:ea typeface="HGPｺﾞｼｯｸM" pitchFamily="50" charset="-128"/>
              </a:rPr>
              <a:t>選定の客観性</a:t>
            </a:r>
            <a:endParaRPr kumimoji="1" lang="ja-JP" altLang="en-US" sz="900" dirty="0">
              <a:latin typeface="HGPｺﾞｼｯｸM" pitchFamily="50" charset="-128"/>
              <a:ea typeface="HGPｺﾞｼｯｸM" pitchFamily="50" charset="-128"/>
            </a:endParaRPr>
          </a:p>
        </p:txBody>
      </p:sp>
      <p:sp>
        <p:nvSpPr>
          <p:cNvPr id="41" name="テキスト ボックス 40"/>
          <p:cNvSpPr txBox="1"/>
          <p:nvPr/>
        </p:nvSpPr>
        <p:spPr>
          <a:xfrm>
            <a:off x="7006101" y="3085841"/>
            <a:ext cx="323165" cy="879408"/>
          </a:xfrm>
          <a:prstGeom prst="rect">
            <a:avLst/>
          </a:prstGeom>
          <a:noFill/>
        </p:spPr>
        <p:txBody>
          <a:bodyPr vert="eaVert" wrap="none" rtlCol="0">
            <a:spAutoFit/>
          </a:bodyPr>
          <a:lstStyle/>
          <a:p>
            <a:r>
              <a:rPr kumimoji="1" lang="en-US" altLang="ja-JP" sz="900" dirty="0" smtClean="0">
                <a:latin typeface="HGPｺﾞｼｯｸM" pitchFamily="50" charset="-128"/>
                <a:ea typeface="HGPｺﾞｼｯｸM" pitchFamily="50" charset="-128"/>
              </a:rPr>
              <a:t>※</a:t>
            </a:r>
            <a:r>
              <a:rPr kumimoji="1" lang="ja-JP" altLang="en-US" sz="900" dirty="0" smtClean="0">
                <a:latin typeface="HGPｺﾞｼｯｸM" pitchFamily="50" charset="-128"/>
                <a:ea typeface="HGPｺﾞｼｯｸM" pitchFamily="50" charset="-128"/>
              </a:rPr>
              <a:t>審査の客観性</a:t>
            </a:r>
            <a:endParaRPr kumimoji="1" lang="ja-JP" altLang="en-US" sz="900" dirty="0">
              <a:latin typeface="HGPｺﾞｼｯｸM" pitchFamily="50" charset="-128"/>
              <a:ea typeface="HGPｺﾞｼｯｸM" pitchFamily="50" charset="-128"/>
            </a:endParaRPr>
          </a:p>
        </p:txBody>
      </p:sp>
      <p:sp>
        <p:nvSpPr>
          <p:cNvPr id="42" name="テキスト ボックス 41"/>
          <p:cNvSpPr txBox="1"/>
          <p:nvPr/>
        </p:nvSpPr>
        <p:spPr>
          <a:xfrm>
            <a:off x="8590277" y="3110771"/>
            <a:ext cx="323165" cy="994824"/>
          </a:xfrm>
          <a:prstGeom prst="rect">
            <a:avLst/>
          </a:prstGeom>
          <a:noFill/>
        </p:spPr>
        <p:txBody>
          <a:bodyPr vert="eaVert" wrap="none" rtlCol="0">
            <a:spAutoFit/>
          </a:bodyPr>
          <a:lstStyle/>
          <a:p>
            <a:r>
              <a:rPr kumimoji="1" lang="en-US" altLang="ja-JP" sz="900" dirty="0" smtClean="0">
                <a:latin typeface="HGPｺﾞｼｯｸM" pitchFamily="50" charset="-128"/>
                <a:ea typeface="HGPｺﾞｼｯｸM" pitchFamily="50" charset="-128"/>
              </a:rPr>
              <a:t>※</a:t>
            </a:r>
            <a:r>
              <a:rPr kumimoji="1" lang="ja-JP" altLang="en-US" sz="900" dirty="0" smtClean="0">
                <a:latin typeface="HGPｺﾞｼｯｸM" pitchFamily="50" charset="-128"/>
                <a:ea typeface="HGPｺﾞｼｯｸM" pitchFamily="50" charset="-128"/>
              </a:rPr>
              <a:t>選考過程の検証</a:t>
            </a:r>
            <a:endParaRPr kumimoji="1" lang="ja-JP" altLang="en-US" sz="900" dirty="0">
              <a:latin typeface="HGPｺﾞｼｯｸM" pitchFamily="50" charset="-128"/>
              <a:ea typeface="HGPｺﾞｼｯｸM" pitchFamily="50" charset="-128"/>
            </a:endParaRPr>
          </a:p>
        </p:txBody>
      </p:sp>
      <p:sp>
        <p:nvSpPr>
          <p:cNvPr id="43" name="テキスト ボックス 42"/>
          <p:cNvSpPr txBox="1"/>
          <p:nvPr/>
        </p:nvSpPr>
        <p:spPr>
          <a:xfrm>
            <a:off x="5313042" y="4550935"/>
            <a:ext cx="323165" cy="1220847"/>
          </a:xfrm>
          <a:prstGeom prst="rect">
            <a:avLst/>
          </a:prstGeom>
          <a:noFill/>
        </p:spPr>
        <p:txBody>
          <a:bodyPr vert="eaVert" wrap="none" rtlCol="0">
            <a:spAutoFit/>
          </a:bodyPr>
          <a:lstStyle/>
          <a:p>
            <a:r>
              <a:rPr kumimoji="1" lang="en-US" altLang="ja-JP" sz="900" dirty="0" smtClean="0">
                <a:latin typeface="HGPｺﾞｼｯｸM" pitchFamily="50" charset="-128"/>
                <a:ea typeface="HGPｺﾞｼｯｸM" pitchFamily="50" charset="-128"/>
              </a:rPr>
              <a:t>※</a:t>
            </a:r>
            <a:r>
              <a:rPr kumimoji="1" lang="ja-JP" altLang="en-US" sz="900" dirty="0" smtClean="0">
                <a:latin typeface="HGPｺﾞｼｯｸM" pitchFamily="50" charset="-128"/>
                <a:ea typeface="HGPｺﾞｼｯｸM" pitchFamily="50" charset="-128"/>
              </a:rPr>
              <a:t>対話手続きの透明性</a:t>
            </a:r>
            <a:endParaRPr kumimoji="1" lang="ja-JP" altLang="en-US" sz="900" dirty="0">
              <a:latin typeface="HGPｺﾞｼｯｸM" pitchFamily="50" charset="-128"/>
              <a:ea typeface="HGPｺﾞｼｯｸM" pitchFamily="50" charset="-128"/>
            </a:endParaRPr>
          </a:p>
        </p:txBody>
      </p:sp>
      <p:sp>
        <p:nvSpPr>
          <p:cNvPr id="44" name="テキスト ボックス 43"/>
          <p:cNvSpPr txBox="1"/>
          <p:nvPr/>
        </p:nvSpPr>
        <p:spPr>
          <a:xfrm>
            <a:off x="3296816" y="4309977"/>
            <a:ext cx="323165" cy="994824"/>
          </a:xfrm>
          <a:prstGeom prst="rect">
            <a:avLst/>
          </a:prstGeom>
          <a:noFill/>
        </p:spPr>
        <p:txBody>
          <a:bodyPr vert="eaVert" wrap="none" rtlCol="0">
            <a:spAutoFit/>
          </a:bodyPr>
          <a:lstStyle/>
          <a:p>
            <a:r>
              <a:rPr kumimoji="1" lang="en-US" altLang="ja-JP" sz="900" dirty="0" smtClean="0">
                <a:latin typeface="HGPｺﾞｼｯｸM" pitchFamily="50" charset="-128"/>
                <a:ea typeface="HGPｺﾞｼｯｸM" pitchFamily="50" charset="-128"/>
              </a:rPr>
              <a:t>※</a:t>
            </a:r>
            <a:r>
              <a:rPr kumimoji="1" lang="ja-JP" altLang="en-US" sz="900" dirty="0" smtClean="0">
                <a:latin typeface="HGPｺﾞｼｯｸM" pitchFamily="50" charset="-128"/>
                <a:ea typeface="HGPｺﾞｼｯｸM" pitchFamily="50" charset="-128"/>
              </a:rPr>
              <a:t>参加資格の確認</a:t>
            </a:r>
            <a:endParaRPr kumimoji="1" lang="ja-JP" altLang="en-US" sz="900" dirty="0">
              <a:latin typeface="HGPｺﾞｼｯｸM" pitchFamily="50" charset="-128"/>
              <a:ea typeface="HGPｺﾞｼｯｸM" pitchFamily="50" charset="-128"/>
            </a:endParaRPr>
          </a:p>
        </p:txBody>
      </p:sp>
      <p:sp>
        <p:nvSpPr>
          <p:cNvPr id="46" name="Rectangle 3"/>
          <p:cNvSpPr txBox="1">
            <a:spLocks noChangeArrowheads="1"/>
          </p:cNvSpPr>
          <p:nvPr/>
        </p:nvSpPr>
        <p:spPr bwMode="auto">
          <a:xfrm>
            <a:off x="495300" y="1341439"/>
            <a:ext cx="8915400" cy="791418"/>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n"/>
              <a:tabLst/>
              <a:defRPr/>
            </a:pPr>
            <a:r>
              <a:rPr kumimoji="1" lang="ja-JP" altLang="en-US" sz="2400" kern="0" dirty="0" smtClean="0">
                <a:solidFill>
                  <a:srgbClr val="000066"/>
                </a:solidFill>
                <a:latin typeface="HGPｺﾞｼｯｸM" pitchFamily="50" charset="-128"/>
                <a:ea typeface="HGPｺﾞｼｯｸM" pitchFamily="50" charset="-128"/>
              </a:rPr>
              <a:t>新たな調達方式として競争的対話方式が検討されている。</a:t>
            </a:r>
            <a:endParaRPr kumimoji="1" lang="ja-JP" altLang="en-US" sz="2400" b="0" i="0" u="none" strike="noStrike" kern="0" cap="none" spc="0" normalizeH="0" baseline="0" noProof="0" dirty="0" smtClean="0">
              <a:ln>
                <a:noFill/>
              </a:ln>
              <a:solidFill>
                <a:srgbClr val="000066"/>
              </a:solidFill>
              <a:effectLst/>
              <a:uLnTx/>
              <a:uFillTx/>
              <a:latin typeface="HGPｺﾞｼｯｸM" pitchFamily="50" charset="-128"/>
              <a:ea typeface="HGPｺﾞｼｯｸM" pitchFamily="50" charset="-128"/>
            </a:endParaRPr>
          </a:p>
        </p:txBody>
      </p:sp>
      <p:sp>
        <p:nvSpPr>
          <p:cNvPr id="47" name="正方形/長方形 46"/>
          <p:cNvSpPr/>
          <p:nvPr/>
        </p:nvSpPr>
        <p:spPr>
          <a:xfrm>
            <a:off x="4016896" y="5919087"/>
            <a:ext cx="5561138" cy="246221"/>
          </a:xfrm>
          <a:prstGeom prst="rect">
            <a:avLst/>
          </a:prstGeom>
        </p:spPr>
        <p:txBody>
          <a:bodyPr wrap="none">
            <a:spAutoFit/>
          </a:bodyPr>
          <a:lstStyle/>
          <a:p>
            <a:r>
              <a:rPr lang="ja-JP" altLang="en-US" sz="1000" dirty="0" smtClean="0">
                <a:latin typeface="HGPｺﾞｼｯｸM" pitchFamily="50" charset="-128"/>
                <a:ea typeface="HGPｺﾞｼｯｸM" pitchFamily="50" charset="-128"/>
              </a:rPr>
              <a:t>出典）「競争的</a:t>
            </a:r>
            <a:r>
              <a:rPr lang="ja-JP" altLang="en-US" sz="1000" dirty="0">
                <a:latin typeface="HGPｺﾞｼｯｸM" pitchFamily="50" charset="-128"/>
                <a:ea typeface="HGPｺﾞｼｯｸM" pitchFamily="50" charset="-128"/>
              </a:rPr>
              <a:t>対話方式の実施に係る基本的</a:t>
            </a:r>
            <a:r>
              <a:rPr lang="ja-JP" altLang="en-US" sz="1000" dirty="0" smtClean="0">
                <a:latin typeface="HGPｺﾞｼｯｸM" pitchFamily="50" charset="-128"/>
                <a:ea typeface="HGPｺﾞｼｯｸM" pitchFamily="50" charset="-128"/>
              </a:rPr>
              <a:t>考え方（案）」（行政刷新会議公共サービス改革分科会）</a:t>
            </a:r>
            <a:endParaRPr lang="ja-JP" altLang="en-US" sz="1000" dirty="0">
              <a:latin typeface="HGPｺﾞｼｯｸM" pitchFamily="50" charset="-128"/>
              <a:ea typeface="HGPｺﾞｼｯｸM" pitchFamily="50" charset="-128"/>
            </a:endParaRPr>
          </a:p>
        </p:txBody>
      </p:sp>
      <p:sp>
        <p:nvSpPr>
          <p:cNvPr id="2" name="タイトル 1"/>
          <p:cNvSpPr>
            <a:spLocks noGrp="1"/>
          </p:cNvSpPr>
          <p:nvPr>
            <p:ph type="title"/>
          </p:nvPr>
        </p:nvSpPr>
        <p:spPr/>
        <p:txBody>
          <a:bodyPr/>
          <a:lstStyle/>
          <a:p>
            <a:r>
              <a:rPr lang="ja-JP" altLang="en-US" dirty="0"/>
              <a:t>７</a:t>
            </a:r>
            <a:r>
              <a:rPr lang="ja-JP" altLang="en-US" dirty="0" smtClean="0"/>
              <a:t>．</a:t>
            </a:r>
            <a:r>
              <a:rPr lang="ja-JP" altLang="en-US" dirty="0"/>
              <a:t>調達とコストの適正化　</a:t>
            </a:r>
            <a:r>
              <a:rPr lang="ja-JP" altLang="en-US" sz="2400" dirty="0"/>
              <a:t>～新たな調達方式等～</a:t>
            </a:r>
            <a:endParaRPr kumimoji="1" lang="ja-JP" altLang="en-US" dirty="0"/>
          </a:p>
        </p:txBody>
      </p:sp>
      <p:sp>
        <p:nvSpPr>
          <p:cNvPr id="45" name="スライド番号プレースホルダ 44"/>
          <p:cNvSpPr>
            <a:spLocks noGrp="1"/>
          </p:cNvSpPr>
          <p:nvPr>
            <p:ph type="sldNum" sz="quarter" idx="12"/>
          </p:nvPr>
        </p:nvSpPr>
        <p:spPr/>
        <p:txBody>
          <a:bodyPr/>
          <a:lstStyle/>
          <a:p>
            <a:pPr>
              <a:defRPr/>
            </a:pPr>
            <a:fld id="{E2D66AD2-159A-4253-BF2C-5EE39F16C6A8}" type="slidenum">
              <a:rPr lang="ja-JP" altLang="en-US" smtClean="0"/>
              <a:pPr>
                <a:defRPr/>
              </a:pPr>
              <a:t>25</a:t>
            </a:fld>
            <a:endParaRPr lang="en-US" altLang="ja-JP"/>
          </a:p>
        </p:txBody>
      </p:sp>
      <p:sp>
        <p:nvSpPr>
          <p:cNvPr id="48" name="フッター プレースホルダ 47"/>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1" name="図 7"/>
          <p:cNvPicPr>
            <a:picLocks noChangeAspect="1" noChangeArrowheads="1"/>
          </p:cNvPicPr>
          <p:nvPr/>
        </p:nvPicPr>
        <p:blipFill>
          <a:blip r:embed="rId3" cstate="print"/>
          <a:srcRect/>
          <a:stretch>
            <a:fillRect/>
          </a:stretch>
        </p:blipFill>
        <p:spPr bwMode="auto">
          <a:xfrm>
            <a:off x="4448944" y="1196754"/>
            <a:ext cx="4536504" cy="5112661"/>
          </a:xfrm>
          <a:prstGeom prst="rect">
            <a:avLst/>
          </a:prstGeom>
          <a:solidFill>
            <a:schemeClr val="bg1"/>
          </a:solidFill>
          <a:ln w="9525">
            <a:noFill/>
            <a:miter lim="800000"/>
            <a:headEnd/>
            <a:tailEnd/>
          </a:ln>
        </p:spPr>
      </p:pic>
      <p:sp>
        <p:nvSpPr>
          <p:cNvPr id="7" name="角丸四角形 6"/>
          <p:cNvSpPr/>
          <p:nvPr/>
        </p:nvSpPr>
        <p:spPr bwMode="auto">
          <a:xfrm>
            <a:off x="344490" y="1700808"/>
            <a:ext cx="3672408" cy="4176464"/>
          </a:xfrm>
          <a:prstGeom prst="roundRect">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r>
              <a:rPr lang="ja-JP" altLang="en-US" dirty="0" smtClean="0">
                <a:solidFill>
                  <a:schemeClr val="bg1"/>
                </a:solidFill>
                <a:latin typeface="HGPｺﾞｼｯｸM" pitchFamily="50" charset="-128"/>
                <a:ea typeface="HGPｺﾞｼｯｸM" pitchFamily="50" charset="-128"/>
              </a:rPr>
              <a:t>大阪府堺市が平成</a:t>
            </a:r>
            <a:r>
              <a:rPr lang="en-US" altLang="ja-JP" dirty="0" smtClean="0">
                <a:solidFill>
                  <a:schemeClr val="bg1"/>
                </a:solidFill>
                <a:latin typeface="HGPｺﾞｼｯｸM" pitchFamily="50" charset="-128"/>
                <a:ea typeface="HGPｺﾞｼｯｸM" pitchFamily="50" charset="-128"/>
              </a:rPr>
              <a:t>26</a:t>
            </a:r>
            <a:r>
              <a:rPr lang="ja-JP" altLang="en-US" dirty="0" smtClean="0">
                <a:solidFill>
                  <a:schemeClr val="bg1"/>
                </a:solidFill>
                <a:latin typeface="HGPｺﾞｼｯｸM" pitchFamily="50" charset="-128"/>
                <a:ea typeface="HGPｺﾞｼｯｸM" pitchFamily="50" charset="-128"/>
              </a:rPr>
              <a:t>年度策定した「企画・調達ガイドライン」ではＲＦＩによるベンダーとのコミュニケーション、及び情報化推進課の強力な支援を打ち出している。</a:t>
            </a:r>
            <a:endParaRPr lang="en-US" altLang="ja-JP" dirty="0" smtClean="0">
              <a:solidFill>
                <a:schemeClr val="bg1"/>
              </a:solidFill>
              <a:latin typeface="HGPｺﾞｼｯｸM" pitchFamily="50" charset="-128"/>
              <a:ea typeface="HGPｺﾞｼｯｸM" pitchFamily="50" charset="-128"/>
            </a:endParaRPr>
          </a:p>
          <a:p>
            <a:r>
              <a:rPr lang="ja-JP" altLang="en-US" dirty="0" smtClean="0">
                <a:solidFill>
                  <a:schemeClr val="bg1"/>
                </a:solidFill>
                <a:latin typeface="HGPｺﾞｼｯｸM" pitchFamily="50" charset="-128"/>
                <a:ea typeface="HGPｺﾞｼｯｸM" pitchFamily="50" charset="-128"/>
              </a:rPr>
              <a:t>また見積の際には、</a:t>
            </a:r>
            <a:r>
              <a:rPr lang="en-US" altLang="ja-JP" dirty="0" smtClean="0">
                <a:solidFill>
                  <a:schemeClr val="bg1"/>
                </a:solidFill>
                <a:latin typeface="HGPｺﾞｼｯｸM" pitchFamily="50" charset="-128"/>
                <a:ea typeface="HGPｺﾞｼｯｸM" pitchFamily="50" charset="-128"/>
              </a:rPr>
              <a:t>IPA</a:t>
            </a:r>
            <a:r>
              <a:rPr lang="ja-JP" altLang="en-US" dirty="0" smtClean="0">
                <a:solidFill>
                  <a:schemeClr val="bg1"/>
                </a:solidFill>
                <a:latin typeface="HGPｺﾞｼｯｸM" pitchFamily="50" charset="-128"/>
                <a:ea typeface="HGPｺﾞｼｯｸM" pitchFamily="50" charset="-128"/>
              </a:rPr>
              <a:t>の非機能要件グレードを参考に、原課のシステムの量的な現状を調査し、評価した上で新規や見直しの調達時の判断のための参考資料として活用している。</a:t>
            </a:r>
            <a:endParaRPr lang="en-US" altLang="ja-JP" dirty="0">
              <a:solidFill>
                <a:schemeClr val="bg1"/>
              </a:solidFill>
              <a:latin typeface="HGPｺﾞｼｯｸM" pitchFamily="50" charset="-128"/>
              <a:ea typeface="HGPｺﾞｼｯｸM" pitchFamily="50" charset="-128"/>
            </a:endParaRPr>
          </a:p>
        </p:txBody>
      </p:sp>
      <p:sp>
        <p:nvSpPr>
          <p:cNvPr id="5" name="スライド番号プレースホルダ 4"/>
          <p:cNvSpPr>
            <a:spLocks noGrp="1"/>
          </p:cNvSpPr>
          <p:nvPr>
            <p:ph type="sldNum" sz="quarter" idx="12"/>
          </p:nvPr>
        </p:nvSpPr>
        <p:spPr/>
        <p:txBody>
          <a:bodyPr/>
          <a:lstStyle/>
          <a:p>
            <a:pPr>
              <a:defRPr/>
            </a:pPr>
            <a:fld id="{E2D66AD2-159A-4253-BF2C-5EE39F16C6A8}" type="slidenum">
              <a:rPr lang="ja-JP" altLang="en-US" smtClean="0"/>
              <a:pPr>
                <a:defRPr/>
              </a:pPr>
              <a:t>26</a:t>
            </a:fld>
            <a:endParaRPr lang="en-US" altLang="ja-JP"/>
          </a:p>
        </p:txBody>
      </p:sp>
      <p:sp>
        <p:nvSpPr>
          <p:cNvPr id="6" name="フッター プレースホルダ 5"/>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
        <p:nvSpPr>
          <p:cNvPr id="8" name="タイトル 1"/>
          <p:cNvSpPr txBox="1">
            <a:spLocks/>
          </p:cNvSpPr>
          <p:nvPr/>
        </p:nvSpPr>
        <p:spPr bwMode="auto">
          <a:xfrm>
            <a:off x="344488" y="332656"/>
            <a:ext cx="9561512"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eaLnBrk="1" hangingPunct="1"/>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７．調達とコストの適正化　</a:t>
            </a:r>
            <a:r>
              <a:rPr kumimoji="1" lang="ja-JP" altLang="en-US"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a:t>
            </a:r>
            <a:r>
              <a:rPr lang="en-US" altLang="ja-JP" b="1" dirty="0" smtClean="0">
                <a:latin typeface="HGPｺﾞｼｯｸM" pitchFamily="50" charset="-128"/>
                <a:ea typeface="HGPｺﾞｼｯｸM" pitchFamily="50" charset="-128"/>
              </a:rPr>
              <a:t>RFI</a:t>
            </a:r>
            <a:r>
              <a:rPr lang="ja-JP" altLang="en-US" b="1" dirty="0" smtClean="0">
                <a:latin typeface="HGPｺﾞｼｯｸM" pitchFamily="50" charset="-128"/>
                <a:ea typeface="HGPｺﾞｼｯｸM" pitchFamily="50" charset="-128"/>
              </a:rPr>
              <a:t>を調達ガイドラインに組み込んだ例　大阪府堺市</a:t>
            </a:r>
            <a:r>
              <a:rPr kumimoji="1" lang="ja-JP" altLang="en-US"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a:t>
            </a:r>
            <a:endParaRPr kumimoji="1" lang="ja-JP" altLang="en-US" b="1" i="0" u="none" strike="noStrike" kern="0" cap="none" spc="0" normalizeH="0" baseline="0" noProof="0" dirty="0">
              <a:ln>
                <a:noFill/>
              </a:ln>
              <a:solidFill>
                <a:schemeClr val="tx1"/>
              </a:solidFill>
              <a:effectLst/>
              <a:uLnTx/>
              <a:uFillTx/>
              <a:latin typeface="HGPｺﾞｼｯｸM" pitchFamily="50" charset="-128"/>
              <a:ea typeface="HGPｺﾞｼｯｸM" pitchFamily="50" charset="-128"/>
              <a:cs typeface="+mj-cs"/>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4881563" y="1937974"/>
            <a:ext cx="1655762" cy="431800"/>
          </a:xfrm>
          <a:prstGeom prst="rect">
            <a:avLst/>
          </a:prstGeom>
        </p:spPr>
        <p:style>
          <a:lnRef idx="1">
            <a:schemeClr val="accent2"/>
          </a:lnRef>
          <a:fillRef idx="2">
            <a:schemeClr val="accent2"/>
          </a:fillRef>
          <a:effectRef idx="1">
            <a:schemeClr val="accent2"/>
          </a:effectRef>
          <a:fontRef idx="minor">
            <a:schemeClr val="dk1"/>
          </a:fontRef>
        </p:style>
        <p:txBody>
          <a:bodyPr/>
          <a:lstStyle/>
          <a:p>
            <a:pPr algn="ctr">
              <a:defRPr/>
            </a:pPr>
            <a:r>
              <a:rPr kumimoji="1" lang="ja-JP" altLang="en-US" dirty="0">
                <a:latin typeface="HGPｺﾞｼｯｸM" pitchFamily="50" charset="-128"/>
                <a:ea typeface="HGPｺﾞｼｯｸM" pitchFamily="50" charset="-128"/>
              </a:rPr>
              <a:t>工数</a:t>
            </a:r>
          </a:p>
        </p:txBody>
      </p:sp>
      <p:sp>
        <p:nvSpPr>
          <p:cNvPr id="6" name="テキスト ボックス 5"/>
          <p:cNvSpPr txBox="1"/>
          <p:nvPr/>
        </p:nvSpPr>
        <p:spPr>
          <a:xfrm>
            <a:off x="7185027" y="1926862"/>
            <a:ext cx="1871663" cy="431800"/>
          </a:xfrm>
          <a:prstGeom prst="rect">
            <a:avLst/>
          </a:prstGeom>
        </p:spPr>
        <p:style>
          <a:lnRef idx="1">
            <a:schemeClr val="accent2"/>
          </a:lnRef>
          <a:fillRef idx="2">
            <a:schemeClr val="accent2"/>
          </a:fillRef>
          <a:effectRef idx="1">
            <a:schemeClr val="accent2"/>
          </a:effectRef>
          <a:fontRef idx="minor">
            <a:schemeClr val="dk1"/>
          </a:fontRef>
        </p:style>
        <p:txBody>
          <a:bodyPr/>
          <a:lstStyle/>
          <a:p>
            <a:pPr algn="ctr">
              <a:defRPr/>
            </a:pPr>
            <a:r>
              <a:rPr kumimoji="1" lang="ja-JP" altLang="en-US" dirty="0">
                <a:latin typeface="HGPｺﾞｼｯｸM" pitchFamily="50" charset="-128"/>
                <a:ea typeface="HGPｺﾞｼｯｸM" pitchFamily="50" charset="-128"/>
              </a:rPr>
              <a:t>単価</a:t>
            </a:r>
          </a:p>
        </p:txBody>
      </p:sp>
      <p:sp>
        <p:nvSpPr>
          <p:cNvPr id="7" name="乗算記号 6"/>
          <p:cNvSpPr/>
          <p:nvPr/>
        </p:nvSpPr>
        <p:spPr bwMode="auto">
          <a:xfrm>
            <a:off x="6537327" y="1772816"/>
            <a:ext cx="647700" cy="647700"/>
          </a:xfrm>
          <a:prstGeom prst="mathMultiply">
            <a:avLst>
              <a:gd name="adj1" fmla="val 10231"/>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lstStyle/>
          <a:p>
            <a:pPr algn="ctr" eaLnBrk="1" hangingPunct="1">
              <a:defRPr/>
            </a:pPr>
            <a:endParaRPr kumimoji="1" lang="ja-JP" altLang="en-US">
              <a:solidFill>
                <a:schemeClr val="tx1"/>
              </a:solidFill>
              <a:latin typeface="HGPｺﾞｼｯｸM" pitchFamily="50" charset="-128"/>
              <a:ea typeface="HGPｺﾞｼｯｸM" pitchFamily="50" charset="-128"/>
            </a:endParaRPr>
          </a:p>
        </p:txBody>
      </p:sp>
      <p:sp>
        <p:nvSpPr>
          <p:cNvPr id="8" name="四角形吹き出し 7"/>
          <p:cNvSpPr/>
          <p:nvPr/>
        </p:nvSpPr>
        <p:spPr bwMode="auto">
          <a:xfrm>
            <a:off x="7473282" y="2513173"/>
            <a:ext cx="2232247" cy="936725"/>
          </a:xfrm>
          <a:prstGeom prst="wedgeRectCallout">
            <a:avLst>
              <a:gd name="adj1" fmla="val -35085"/>
              <a:gd name="adj2" fmla="val -80613"/>
            </a:avLst>
          </a:prstGeom>
          <a:ln>
            <a:solidFill>
              <a:srgbClr val="FFC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nchor="ctr"/>
          <a:lstStyle/>
          <a:p>
            <a:pPr eaLnBrk="1" hangingPunct="1">
              <a:defRPr/>
            </a:pPr>
            <a:r>
              <a:rPr kumimoji="1" lang="ja-JP" altLang="en-US" sz="1400" dirty="0">
                <a:solidFill>
                  <a:schemeClr val="tx1"/>
                </a:solidFill>
                <a:latin typeface="HGPｺﾞｼｯｸM" pitchFamily="50" charset="-128"/>
                <a:ea typeface="HGPｺﾞｼｯｸM" pitchFamily="50" charset="-128"/>
              </a:rPr>
              <a:t>「月刊積算資料」（経済調査会）等の積算資料で標準単価について調査可能</a:t>
            </a:r>
          </a:p>
        </p:txBody>
      </p:sp>
      <p:sp>
        <p:nvSpPr>
          <p:cNvPr id="9" name="四角形吹き出し 8"/>
          <p:cNvSpPr/>
          <p:nvPr/>
        </p:nvSpPr>
        <p:spPr bwMode="auto">
          <a:xfrm>
            <a:off x="920750" y="2657632"/>
            <a:ext cx="6408738" cy="3507672"/>
          </a:xfrm>
          <a:prstGeom prst="wedgeRectCallout">
            <a:avLst>
              <a:gd name="adj1" fmla="val 34183"/>
              <a:gd name="adj2" fmla="val -60263"/>
            </a:avLst>
          </a:prstGeom>
          <a:ln>
            <a:solidFill>
              <a:srgbClr val="FFC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nchor="ctr"/>
          <a:lstStyle/>
          <a:p>
            <a:pPr eaLnBrk="1" hangingPunct="1">
              <a:defRPr/>
            </a:pPr>
            <a:endParaRPr kumimoji="1" lang="en-US" altLang="ja-JP" sz="1400" dirty="0">
              <a:solidFill>
                <a:schemeClr val="tx1"/>
              </a:solidFill>
              <a:latin typeface="HGPｺﾞｼｯｸM" pitchFamily="50" charset="-128"/>
              <a:ea typeface="HGPｺﾞｼｯｸM" pitchFamily="50" charset="-128"/>
            </a:endParaRPr>
          </a:p>
        </p:txBody>
      </p:sp>
      <p:sp>
        <p:nvSpPr>
          <p:cNvPr id="10" name="テキスト ボックス 9"/>
          <p:cNvSpPr txBox="1"/>
          <p:nvPr/>
        </p:nvSpPr>
        <p:spPr>
          <a:xfrm>
            <a:off x="476253" y="1907815"/>
            <a:ext cx="3712876" cy="461665"/>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pPr>
              <a:defRPr/>
            </a:pPr>
            <a:r>
              <a:rPr kumimoji="1" lang="ja-JP" altLang="en-US" sz="2400" dirty="0">
                <a:latin typeface="HGPｺﾞｼｯｸM" pitchFamily="50" charset="-128"/>
                <a:ea typeface="HGPｺﾞｼｯｸM" pitchFamily="50" charset="-128"/>
              </a:rPr>
              <a:t>システム（開発）の積算方法</a:t>
            </a:r>
          </a:p>
        </p:txBody>
      </p:sp>
      <p:sp>
        <p:nvSpPr>
          <p:cNvPr id="11" name="等号 10"/>
          <p:cNvSpPr/>
          <p:nvPr/>
        </p:nvSpPr>
        <p:spPr bwMode="auto">
          <a:xfrm>
            <a:off x="4305300" y="1953853"/>
            <a:ext cx="503238" cy="360363"/>
          </a:xfrm>
          <a:prstGeom prst="mathEqual">
            <a:avLst>
              <a:gd name="adj1" fmla="val 14660"/>
              <a:gd name="adj2" fmla="val 11760"/>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lstStyle/>
          <a:p>
            <a:pPr algn="ctr" eaLnBrk="1" hangingPunct="1">
              <a:defRPr/>
            </a:pPr>
            <a:endParaRPr kumimoji="1" lang="ja-JP" altLang="en-US">
              <a:solidFill>
                <a:schemeClr val="tx1"/>
              </a:solidFill>
              <a:latin typeface="HGPｺﾞｼｯｸM" pitchFamily="50" charset="-128"/>
              <a:ea typeface="HGPｺﾞｼｯｸM" pitchFamily="50" charset="-128"/>
            </a:endParaRPr>
          </a:p>
        </p:txBody>
      </p:sp>
      <p:sp>
        <p:nvSpPr>
          <p:cNvPr id="12" name="テキスト ボックス 11"/>
          <p:cNvSpPr txBox="1"/>
          <p:nvPr/>
        </p:nvSpPr>
        <p:spPr>
          <a:xfrm>
            <a:off x="3152775" y="2802094"/>
            <a:ext cx="1800225" cy="368300"/>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lang="ja-JP" altLang="en-US" dirty="0">
                <a:latin typeface="HGPｺﾞｼｯｸM" pitchFamily="50" charset="-128"/>
                <a:ea typeface="HGPｺﾞｼｯｸM" pitchFamily="50" charset="-128"/>
              </a:rPr>
              <a:t>規模</a:t>
            </a:r>
            <a:endParaRPr kumimoji="1" lang="ja-JP" altLang="en-US" dirty="0">
              <a:latin typeface="HGPｺﾞｼｯｸM" pitchFamily="50" charset="-128"/>
              <a:ea typeface="HGPｺﾞｼｯｸM" pitchFamily="50" charset="-128"/>
            </a:endParaRPr>
          </a:p>
        </p:txBody>
      </p:sp>
      <p:sp>
        <p:nvSpPr>
          <p:cNvPr id="13" name="等号 12"/>
          <p:cNvSpPr/>
          <p:nvPr/>
        </p:nvSpPr>
        <p:spPr bwMode="auto">
          <a:xfrm>
            <a:off x="1568450" y="2802094"/>
            <a:ext cx="368300" cy="350838"/>
          </a:xfrm>
          <a:prstGeom prst="mathEqual">
            <a:avLst>
              <a:gd name="adj1" fmla="val 8613"/>
              <a:gd name="adj2" fmla="val 29901"/>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lstStyle/>
          <a:p>
            <a:pPr algn="ctr" eaLnBrk="1" hangingPunct="1">
              <a:defRPr/>
            </a:pPr>
            <a:endParaRPr kumimoji="1" lang="ja-JP" altLang="en-US">
              <a:solidFill>
                <a:schemeClr val="tx1"/>
              </a:solidFill>
              <a:latin typeface="HGPｺﾞｼｯｸM" pitchFamily="50" charset="-128"/>
              <a:ea typeface="HGPｺﾞｼｯｸM" pitchFamily="50" charset="-128"/>
            </a:endParaRPr>
          </a:p>
        </p:txBody>
      </p:sp>
      <p:sp>
        <p:nvSpPr>
          <p:cNvPr id="14" name="乗算記号 13"/>
          <p:cNvSpPr/>
          <p:nvPr/>
        </p:nvSpPr>
        <p:spPr bwMode="auto">
          <a:xfrm>
            <a:off x="5097463" y="2802098"/>
            <a:ext cx="360362" cy="358775"/>
          </a:xfrm>
          <a:prstGeom prst="mathMultiply">
            <a:avLst>
              <a:gd name="adj1" fmla="val 10231"/>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lstStyle/>
          <a:p>
            <a:pPr algn="ctr" eaLnBrk="1" hangingPunct="1">
              <a:defRPr/>
            </a:pPr>
            <a:endParaRPr kumimoji="1" lang="ja-JP" altLang="en-US">
              <a:solidFill>
                <a:schemeClr val="tx1"/>
              </a:solidFill>
              <a:latin typeface="HGPｺﾞｼｯｸM" pitchFamily="50" charset="-128"/>
              <a:ea typeface="HGPｺﾞｼｯｸM" pitchFamily="50" charset="-128"/>
            </a:endParaRPr>
          </a:p>
        </p:txBody>
      </p:sp>
      <p:sp>
        <p:nvSpPr>
          <p:cNvPr id="15" name="乗算記号 14"/>
          <p:cNvSpPr/>
          <p:nvPr/>
        </p:nvSpPr>
        <p:spPr bwMode="auto">
          <a:xfrm>
            <a:off x="2649540" y="2802098"/>
            <a:ext cx="358775" cy="358775"/>
          </a:xfrm>
          <a:prstGeom prst="mathMultiply">
            <a:avLst>
              <a:gd name="adj1" fmla="val 10231"/>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lstStyle/>
          <a:p>
            <a:pPr algn="ctr" eaLnBrk="1" hangingPunct="1">
              <a:defRPr/>
            </a:pPr>
            <a:endParaRPr kumimoji="1" lang="ja-JP" altLang="en-US">
              <a:solidFill>
                <a:schemeClr val="tx1"/>
              </a:solidFill>
              <a:latin typeface="HGPｺﾞｼｯｸM" pitchFamily="50" charset="-128"/>
              <a:ea typeface="HGPｺﾞｼｯｸM" pitchFamily="50" charset="-128"/>
            </a:endParaRPr>
          </a:p>
        </p:txBody>
      </p:sp>
      <p:sp>
        <p:nvSpPr>
          <p:cNvPr id="16" name="テキスト ボックス 15"/>
          <p:cNvSpPr txBox="1"/>
          <p:nvPr/>
        </p:nvSpPr>
        <p:spPr>
          <a:xfrm>
            <a:off x="5600700" y="2802094"/>
            <a:ext cx="1223963" cy="368300"/>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kumimoji="1" lang="ja-JP" altLang="en-US" dirty="0">
                <a:latin typeface="HGPｺﾞｼｯｸM" pitchFamily="50" charset="-128"/>
                <a:ea typeface="HGPｺﾞｼｯｸM" pitchFamily="50" charset="-128"/>
              </a:rPr>
              <a:t>変動要因</a:t>
            </a:r>
          </a:p>
        </p:txBody>
      </p:sp>
      <p:sp>
        <p:nvSpPr>
          <p:cNvPr id="17" name="テキスト ボックス 16"/>
          <p:cNvSpPr txBox="1"/>
          <p:nvPr/>
        </p:nvSpPr>
        <p:spPr>
          <a:xfrm>
            <a:off x="2054721" y="2801475"/>
            <a:ext cx="594025" cy="360040"/>
          </a:xfrm>
          <a:prstGeom prst="rect">
            <a:avLst/>
          </a:prstGeom>
          <a:noFill/>
        </p:spPr>
        <p:txBody>
          <a:bodyPr anchor="ctr"/>
          <a:lstStyle/>
          <a:p>
            <a:pPr>
              <a:defRPr/>
            </a:pPr>
            <a:r>
              <a:rPr kumimoji="1" lang="en-US" altLang="ja-JP" sz="3600" b="1" spc="50" dirty="0">
                <a:ln w="12700" cmpd="sng">
                  <a:solidFill>
                    <a:schemeClr val="accent6">
                      <a:satMod val="120000"/>
                      <a:shade val="80000"/>
                    </a:schemeClr>
                  </a:solidFill>
                  <a:prstDash val="solid"/>
                </a:ln>
                <a:solidFill>
                  <a:schemeClr val="accent2">
                    <a:lumMod val="20000"/>
                    <a:lumOff val="80000"/>
                  </a:schemeClr>
                </a:solidFill>
                <a:effectLst>
                  <a:glow rad="53100">
                    <a:schemeClr val="accent6">
                      <a:satMod val="180000"/>
                      <a:alpha val="30000"/>
                    </a:schemeClr>
                  </a:glow>
                </a:effectLst>
                <a:latin typeface="HGPｺﾞｼｯｸM" pitchFamily="50" charset="-128"/>
                <a:ea typeface="HGPｺﾞｼｯｸM" pitchFamily="50" charset="-128"/>
              </a:rPr>
              <a:t>α</a:t>
            </a:r>
            <a:endParaRPr kumimoji="1" lang="ja-JP" altLang="en-US" sz="3600" b="1" spc="50" dirty="0">
              <a:ln w="12700" cmpd="sng">
                <a:solidFill>
                  <a:schemeClr val="accent6">
                    <a:satMod val="120000"/>
                    <a:shade val="80000"/>
                  </a:schemeClr>
                </a:solidFill>
                <a:prstDash val="solid"/>
              </a:ln>
              <a:solidFill>
                <a:schemeClr val="accent2">
                  <a:lumMod val="20000"/>
                  <a:lumOff val="80000"/>
                </a:schemeClr>
              </a:solidFill>
              <a:effectLst>
                <a:glow rad="53100">
                  <a:schemeClr val="accent6">
                    <a:satMod val="180000"/>
                    <a:alpha val="30000"/>
                  </a:schemeClr>
                </a:glow>
              </a:effectLst>
              <a:latin typeface="HGPｺﾞｼｯｸM" pitchFamily="50" charset="-128"/>
              <a:ea typeface="HGPｺﾞｼｯｸM" pitchFamily="50" charset="-128"/>
            </a:endParaRPr>
          </a:p>
        </p:txBody>
      </p:sp>
      <p:sp>
        <p:nvSpPr>
          <p:cNvPr id="19472" name="テキスト ボックス 17"/>
          <p:cNvSpPr txBox="1">
            <a:spLocks noChangeArrowheads="1"/>
          </p:cNvSpPr>
          <p:nvPr/>
        </p:nvSpPr>
        <p:spPr bwMode="auto">
          <a:xfrm>
            <a:off x="2054227" y="2657635"/>
            <a:ext cx="569387" cy="246221"/>
          </a:xfrm>
          <a:prstGeom prst="rect">
            <a:avLst/>
          </a:prstGeom>
          <a:noFill/>
          <a:ln w="9525">
            <a:noFill/>
            <a:miter lim="800000"/>
            <a:headEnd/>
            <a:tailEnd/>
          </a:ln>
        </p:spPr>
        <p:txBody>
          <a:bodyPr wrap="none">
            <a:spAutoFit/>
          </a:bodyPr>
          <a:lstStyle/>
          <a:p>
            <a:r>
              <a:rPr kumimoji="1" lang="ja-JP" altLang="en-US" sz="1000">
                <a:latin typeface="HGPｺﾞｼｯｸM" pitchFamily="50" charset="-128"/>
                <a:ea typeface="HGPｺﾞｼｯｸM" pitchFamily="50" charset="-128"/>
              </a:rPr>
              <a:t>（係数）</a:t>
            </a:r>
          </a:p>
        </p:txBody>
      </p:sp>
      <p:sp>
        <p:nvSpPr>
          <p:cNvPr id="19" name="テキスト ボックス 18"/>
          <p:cNvSpPr txBox="1"/>
          <p:nvPr/>
        </p:nvSpPr>
        <p:spPr>
          <a:xfrm>
            <a:off x="7833322" y="3593910"/>
            <a:ext cx="1800200" cy="156966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defRPr/>
            </a:pPr>
            <a:r>
              <a:rPr kumimoji="1" lang="ja-JP" altLang="en-US" sz="1600" dirty="0">
                <a:latin typeface="HGPｺﾞｼｯｸM" pitchFamily="50" charset="-128"/>
                <a:ea typeface="HGPｺﾞｼｯｸM" pitchFamily="50" charset="-128"/>
              </a:rPr>
              <a:t>実は</a:t>
            </a:r>
            <a:r>
              <a:rPr kumimoji="1" lang="en-US" altLang="ja-JP" sz="1600" dirty="0" smtClean="0">
                <a:latin typeface="HGPｺﾞｼｯｸM" pitchFamily="50" charset="-128"/>
                <a:ea typeface="HGPｺﾞｼｯｸM" pitchFamily="50" charset="-128"/>
              </a:rPr>
              <a:t>…</a:t>
            </a:r>
          </a:p>
          <a:p>
            <a:pPr>
              <a:defRPr/>
            </a:pPr>
            <a:r>
              <a:rPr kumimoji="1" lang="ja-JP" altLang="en-US" sz="1600" dirty="0" smtClean="0">
                <a:solidFill>
                  <a:srgbClr val="FF0000"/>
                </a:solidFill>
                <a:latin typeface="HGPｺﾞｼｯｸM" pitchFamily="50" charset="-128"/>
                <a:ea typeface="HGPｺﾞｼｯｸM" pitchFamily="50" charset="-128"/>
              </a:rPr>
              <a:t>システム</a:t>
            </a:r>
            <a:r>
              <a:rPr kumimoji="1" lang="ja-JP" altLang="en-US" sz="1600" dirty="0">
                <a:solidFill>
                  <a:srgbClr val="FF0000"/>
                </a:solidFill>
                <a:latin typeface="HGPｺﾞｼｯｸM" pitchFamily="50" charset="-128"/>
                <a:ea typeface="HGPｺﾞｼｯｸM" pitchFamily="50" charset="-128"/>
              </a:rPr>
              <a:t>開発者も正確に積算する</a:t>
            </a:r>
            <a:r>
              <a:rPr kumimoji="1" lang="ja-JP" altLang="en-US" sz="1600" dirty="0" smtClean="0">
                <a:solidFill>
                  <a:srgbClr val="FF0000"/>
                </a:solidFill>
                <a:latin typeface="HGPｺﾞｼｯｸM" pitchFamily="50" charset="-128"/>
                <a:ea typeface="HGPｺﾞｼｯｸM" pitchFamily="50" charset="-128"/>
              </a:rPr>
              <a:t>ことが困難であり、この結果だけで判断するのは難しい</a:t>
            </a:r>
            <a:endParaRPr kumimoji="1" lang="ja-JP" altLang="en-US" sz="1600" dirty="0">
              <a:solidFill>
                <a:srgbClr val="FF0000"/>
              </a:solidFill>
              <a:latin typeface="HGPｺﾞｼｯｸM" pitchFamily="50" charset="-128"/>
              <a:ea typeface="HGPｺﾞｼｯｸM" pitchFamily="50" charset="-128"/>
            </a:endParaRPr>
          </a:p>
        </p:txBody>
      </p:sp>
      <p:sp>
        <p:nvSpPr>
          <p:cNvPr id="20" name="下矢印 19"/>
          <p:cNvSpPr/>
          <p:nvPr/>
        </p:nvSpPr>
        <p:spPr bwMode="auto">
          <a:xfrm rot="16200000">
            <a:off x="6969127" y="3954050"/>
            <a:ext cx="576262" cy="1152129"/>
          </a:xfrm>
          <a:prstGeom prst="downArrow">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lstStyle/>
          <a:p>
            <a:pPr algn="ctr" eaLnBrk="1" hangingPunct="1">
              <a:defRPr/>
            </a:pPr>
            <a:endParaRPr kumimoji="1" lang="ja-JP" altLang="en-US">
              <a:solidFill>
                <a:schemeClr val="tx1"/>
              </a:solidFill>
              <a:latin typeface="HGPｺﾞｼｯｸM" pitchFamily="50" charset="-128"/>
              <a:ea typeface="HGPｺﾞｼｯｸM" pitchFamily="50" charset="-128"/>
            </a:endParaRPr>
          </a:p>
        </p:txBody>
      </p:sp>
      <p:sp>
        <p:nvSpPr>
          <p:cNvPr id="21" name="四角形吹き出し 20"/>
          <p:cNvSpPr/>
          <p:nvPr/>
        </p:nvSpPr>
        <p:spPr bwMode="auto">
          <a:xfrm>
            <a:off x="1752602" y="3938814"/>
            <a:ext cx="4968875" cy="2125244"/>
          </a:xfrm>
          <a:prstGeom prst="wedgeRectCallout">
            <a:avLst>
              <a:gd name="adj1" fmla="val -953"/>
              <a:gd name="adj2" fmla="val -85114"/>
            </a:avLst>
          </a:prstGeom>
          <a:solidFill>
            <a:schemeClr val="bg1"/>
          </a:solidFill>
          <a:ln>
            <a:solidFill>
              <a:schemeClr val="accent6"/>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eaLnBrk="1" hangingPunct="1">
              <a:defRPr/>
            </a:pPr>
            <a:endParaRPr kumimoji="1" lang="ja-JP" altLang="en-US">
              <a:solidFill>
                <a:schemeClr val="tx1"/>
              </a:solidFill>
              <a:latin typeface="HGPｺﾞｼｯｸM" pitchFamily="50" charset="-128"/>
              <a:ea typeface="HGPｺﾞｼｯｸM" pitchFamily="50" charset="-128"/>
            </a:endParaRPr>
          </a:p>
        </p:txBody>
      </p:sp>
      <p:sp>
        <p:nvSpPr>
          <p:cNvPr id="19476" name="テキスト ボックス 21"/>
          <p:cNvSpPr txBox="1">
            <a:spLocks noChangeArrowheads="1"/>
          </p:cNvSpPr>
          <p:nvPr/>
        </p:nvSpPr>
        <p:spPr bwMode="auto">
          <a:xfrm>
            <a:off x="4217990" y="3233895"/>
            <a:ext cx="2967479" cy="677108"/>
          </a:xfrm>
          <a:prstGeom prst="rect">
            <a:avLst/>
          </a:prstGeom>
          <a:noFill/>
          <a:ln w="9525">
            <a:noFill/>
            <a:miter lim="800000"/>
            <a:headEnd/>
            <a:tailEnd/>
          </a:ln>
        </p:spPr>
        <p:txBody>
          <a:bodyPr wrap="none">
            <a:spAutoFit/>
          </a:bodyPr>
          <a:lstStyle/>
          <a:p>
            <a:r>
              <a:rPr kumimoji="1" lang="ja-JP" altLang="en-US" sz="1400" dirty="0">
                <a:latin typeface="HGPｺﾞｼｯｸM" pitchFamily="50" charset="-128"/>
                <a:ea typeface="HGPｺﾞｼｯｸM" pitchFamily="50" charset="-128"/>
              </a:rPr>
              <a:t>例えば</a:t>
            </a:r>
            <a:r>
              <a:rPr kumimoji="1" lang="en-US" altLang="ja-JP" sz="1400" dirty="0">
                <a:latin typeface="HGPｺﾞｼｯｸM" pitchFamily="50" charset="-128"/>
                <a:ea typeface="HGPｺﾞｼｯｸM" pitchFamily="50" charset="-128"/>
              </a:rPr>
              <a:t>COCOMO</a:t>
            </a:r>
            <a:r>
              <a:rPr kumimoji="1" lang="ja-JP" altLang="en-US" sz="1400" dirty="0">
                <a:latin typeface="HGPｺﾞｼｯｸM" pitchFamily="50" charset="-128"/>
                <a:ea typeface="HGPｺﾞｼｯｸM" pitchFamily="50" charset="-128"/>
              </a:rPr>
              <a:t>モデルの場合：</a:t>
            </a:r>
            <a:endParaRPr kumimoji="1" lang="en-US" altLang="ja-JP" sz="1400" dirty="0">
              <a:latin typeface="HGPｺﾞｼｯｸM" pitchFamily="50" charset="-128"/>
              <a:ea typeface="HGPｺﾞｼｯｸM" pitchFamily="50" charset="-128"/>
            </a:endParaRPr>
          </a:p>
          <a:p>
            <a:r>
              <a:rPr kumimoji="1" lang="ja-JP" altLang="en-US" sz="1200" dirty="0">
                <a:latin typeface="HGPｺﾞｼｯｸM" pitchFamily="50" charset="-128"/>
                <a:ea typeface="HGPｺﾞｼｯｸM" pitchFamily="50" charset="-128"/>
              </a:rPr>
              <a:t>　工数（人月）</a:t>
            </a:r>
            <a:endParaRPr kumimoji="1" lang="en-US" altLang="ja-JP" sz="1200" dirty="0">
              <a:latin typeface="HGPｺﾞｼｯｸM" pitchFamily="50" charset="-128"/>
              <a:ea typeface="HGPｺﾞｼｯｸM" pitchFamily="50" charset="-128"/>
            </a:endParaRPr>
          </a:p>
          <a:p>
            <a:r>
              <a:rPr kumimoji="1" lang="ja-JP" altLang="en-US" sz="1200" dirty="0">
                <a:latin typeface="HGPｺﾞｼｯｸM" pitchFamily="50" charset="-128"/>
                <a:ea typeface="HGPｺﾞｼｯｸM" pitchFamily="50" charset="-128"/>
              </a:rPr>
              <a:t>　＝</a:t>
            </a:r>
            <a:r>
              <a:rPr kumimoji="1" lang="en-US" altLang="ja-JP" sz="1200" dirty="0">
                <a:latin typeface="HGPｺﾞｼｯｸM" pitchFamily="50" charset="-128"/>
                <a:ea typeface="HGPｺﾞｼｯｸM" pitchFamily="50" charset="-128"/>
              </a:rPr>
              <a:t>3.0×</a:t>
            </a:r>
            <a:r>
              <a:rPr kumimoji="1" lang="ja-JP" altLang="en-US" sz="1200" dirty="0">
                <a:latin typeface="HGPｺﾞｼｯｸM" pitchFamily="50" charset="-128"/>
                <a:ea typeface="HGPｺﾞｼｯｸM" pitchFamily="50" charset="-128"/>
              </a:rPr>
              <a:t>開発規模（</a:t>
            </a:r>
            <a:r>
              <a:rPr kumimoji="1" lang="en-US" altLang="ja-JP" sz="1200" dirty="0">
                <a:latin typeface="HGPｺﾞｼｯｸM" pitchFamily="50" charset="-128"/>
                <a:ea typeface="HGPｺﾞｼｯｸM" pitchFamily="50" charset="-128"/>
              </a:rPr>
              <a:t>SLOC</a:t>
            </a:r>
            <a:r>
              <a:rPr kumimoji="1" lang="ja-JP" altLang="en-US" sz="1200" dirty="0">
                <a:latin typeface="HGPｺﾞｼｯｸM" pitchFamily="50" charset="-128"/>
                <a:ea typeface="HGPｺﾞｼｯｸM" pitchFamily="50" charset="-128"/>
              </a:rPr>
              <a:t>）</a:t>
            </a:r>
            <a:r>
              <a:rPr kumimoji="1" lang="en-US" altLang="ja-JP" sz="1200" baseline="30000" dirty="0">
                <a:latin typeface="HGPｺﾞｼｯｸM" pitchFamily="50" charset="-128"/>
                <a:ea typeface="HGPｺﾞｼｯｸM" pitchFamily="50" charset="-128"/>
              </a:rPr>
              <a:t>1.12</a:t>
            </a:r>
            <a:r>
              <a:rPr kumimoji="1" lang="en-US" altLang="ja-JP" sz="1200" dirty="0">
                <a:latin typeface="HGPｺﾞｼｯｸM" pitchFamily="50" charset="-128"/>
                <a:ea typeface="HGPｺﾞｼｯｸM" pitchFamily="50" charset="-128"/>
              </a:rPr>
              <a:t>×</a:t>
            </a:r>
            <a:r>
              <a:rPr kumimoji="1" lang="ja-JP" altLang="en-US" sz="1200" dirty="0">
                <a:latin typeface="HGPｺﾞｼｯｸM" pitchFamily="50" charset="-128"/>
                <a:ea typeface="HGPｺﾞｼｯｸM" pitchFamily="50" charset="-128"/>
              </a:rPr>
              <a:t>調整係数</a:t>
            </a:r>
          </a:p>
        </p:txBody>
      </p:sp>
      <p:sp>
        <p:nvSpPr>
          <p:cNvPr id="23" name="テキスト ボックス 22"/>
          <p:cNvSpPr txBox="1"/>
          <p:nvPr/>
        </p:nvSpPr>
        <p:spPr>
          <a:xfrm>
            <a:off x="2649540" y="4026059"/>
            <a:ext cx="935037" cy="307975"/>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16200000" scaled="1"/>
            <a:tileRect/>
          </a:gradFill>
          <a:ln>
            <a:solidFill>
              <a:srgbClr val="FFC000"/>
            </a:solidFill>
          </a:ln>
        </p:spPr>
        <p:style>
          <a:lnRef idx="1">
            <a:schemeClr val="accent2"/>
          </a:lnRef>
          <a:fillRef idx="2">
            <a:schemeClr val="accent2"/>
          </a:fillRef>
          <a:effectRef idx="1">
            <a:schemeClr val="accent2"/>
          </a:effectRef>
          <a:fontRef idx="minor">
            <a:schemeClr val="dk1"/>
          </a:fontRef>
        </p:style>
        <p:txBody>
          <a:bodyPr>
            <a:spAutoFit/>
          </a:bodyPr>
          <a:lstStyle/>
          <a:p>
            <a:pPr>
              <a:defRPr/>
            </a:pPr>
            <a:r>
              <a:rPr kumimoji="1" lang="en-US" altLang="ja-JP" sz="1400" dirty="0">
                <a:latin typeface="HGPｺﾞｼｯｸM" pitchFamily="50" charset="-128"/>
                <a:ea typeface="HGPｺﾞｼｯｸM" pitchFamily="50" charset="-128"/>
              </a:rPr>
              <a:t>SLOC</a:t>
            </a:r>
            <a:endParaRPr kumimoji="1" lang="ja-JP" altLang="en-US" sz="1400" dirty="0">
              <a:latin typeface="HGPｺﾞｼｯｸM" pitchFamily="50" charset="-128"/>
              <a:ea typeface="HGPｺﾞｼｯｸM" pitchFamily="50" charset="-128"/>
            </a:endParaRPr>
          </a:p>
        </p:txBody>
      </p:sp>
      <p:sp>
        <p:nvSpPr>
          <p:cNvPr id="24" name="テキスト ボックス 23"/>
          <p:cNvSpPr txBox="1"/>
          <p:nvPr/>
        </p:nvSpPr>
        <p:spPr>
          <a:xfrm>
            <a:off x="3657602" y="4026059"/>
            <a:ext cx="1223963" cy="307975"/>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16200000" scaled="1"/>
            <a:tileRect/>
          </a:gradFill>
          <a:ln>
            <a:solidFill>
              <a:srgbClr val="FFC000"/>
            </a:solidFill>
          </a:ln>
        </p:spPr>
        <p:style>
          <a:lnRef idx="1">
            <a:schemeClr val="accent2"/>
          </a:lnRef>
          <a:fillRef idx="2">
            <a:schemeClr val="accent2"/>
          </a:fillRef>
          <a:effectRef idx="1">
            <a:schemeClr val="accent2"/>
          </a:effectRef>
          <a:fontRef idx="minor">
            <a:schemeClr val="dk1"/>
          </a:fontRef>
        </p:style>
        <p:txBody>
          <a:bodyPr>
            <a:spAutoFit/>
          </a:bodyPr>
          <a:lstStyle/>
          <a:p>
            <a:pPr>
              <a:defRPr/>
            </a:pPr>
            <a:r>
              <a:rPr lang="ja-JP" altLang="en-US" sz="1400" dirty="0">
                <a:latin typeface="HGPｺﾞｼｯｸM" pitchFamily="50" charset="-128"/>
                <a:ea typeface="HGPｺﾞｼｯｸM" pitchFamily="50" charset="-128"/>
              </a:rPr>
              <a:t>ステップ数</a:t>
            </a:r>
            <a:endParaRPr kumimoji="1" lang="ja-JP" altLang="en-US" sz="1400" dirty="0">
              <a:latin typeface="HGPｺﾞｼｯｸM" pitchFamily="50" charset="-128"/>
              <a:ea typeface="HGPｺﾞｼｯｸM" pitchFamily="50" charset="-128"/>
            </a:endParaRPr>
          </a:p>
        </p:txBody>
      </p:sp>
      <p:sp>
        <p:nvSpPr>
          <p:cNvPr id="25" name="テキスト ボックス 24"/>
          <p:cNvSpPr txBox="1"/>
          <p:nvPr/>
        </p:nvSpPr>
        <p:spPr>
          <a:xfrm>
            <a:off x="4953000" y="4026059"/>
            <a:ext cx="1584325" cy="307975"/>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16200000" scaled="1"/>
            <a:tileRect/>
          </a:gradFill>
          <a:ln>
            <a:solidFill>
              <a:srgbClr val="FFC000"/>
            </a:solidFill>
          </a:ln>
        </p:spPr>
        <p:style>
          <a:lnRef idx="1">
            <a:schemeClr val="accent2"/>
          </a:lnRef>
          <a:fillRef idx="2">
            <a:schemeClr val="accent2"/>
          </a:fillRef>
          <a:effectRef idx="1">
            <a:schemeClr val="accent2"/>
          </a:effectRef>
          <a:fontRef idx="minor">
            <a:schemeClr val="dk1"/>
          </a:fontRef>
        </p:style>
        <p:txBody>
          <a:bodyPr>
            <a:spAutoFit/>
          </a:bodyPr>
          <a:lstStyle/>
          <a:p>
            <a:pPr>
              <a:defRPr/>
            </a:pPr>
            <a:r>
              <a:rPr kumimoji="1" lang="ja-JP" altLang="en-US" sz="1400" dirty="0">
                <a:latin typeface="HGPｺﾞｼｯｸM" pitchFamily="50" charset="-128"/>
                <a:ea typeface="HGPｺﾞｼｯｸM" pitchFamily="50" charset="-128"/>
              </a:rPr>
              <a:t>データ項目数</a:t>
            </a:r>
          </a:p>
        </p:txBody>
      </p:sp>
      <p:sp>
        <p:nvSpPr>
          <p:cNvPr id="26" name="テキスト ボックス 25"/>
          <p:cNvSpPr txBox="1"/>
          <p:nvPr/>
        </p:nvSpPr>
        <p:spPr>
          <a:xfrm>
            <a:off x="2649537" y="4386419"/>
            <a:ext cx="1079501" cy="306388"/>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16200000" scaled="1"/>
            <a:tileRect/>
          </a:gradFill>
          <a:ln>
            <a:solidFill>
              <a:srgbClr val="FFC000"/>
            </a:solidFill>
          </a:ln>
        </p:spPr>
        <p:style>
          <a:lnRef idx="1">
            <a:schemeClr val="accent2"/>
          </a:lnRef>
          <a:fillRef idx="2">
            <a:schemeClr val="accent2"/>
          </a:fillRef>
          <a:effectRef idx="1">
            <a:schemeClr val="accent2"/>
          </a:effectRef>
          <a:fontRef idx="minor">
            <a:schemeClr val="dk1"/>
          </a:fontRef>
        </p:style>
        <p:txBody>
          <a:bodyPr>
            <a:spAutoFit/>
          </a:bodyPr>
          <a:lstStyle/>
          <a:p>
            <a:pPr>
              <a:defRPr/>
            </a:pPr>
            <a:r>
              <a:rPr kumimoji="1" lang="en-US" altLang="ja-JP" sz="1400" dirty="0">
                <a:latin typeface="HGPｺﾞｼｯｸM" pitchFamily="50" charset="-128"/>
                <a:ea typeface="HGPｺﾞｼｯｸM" pitchFamily="50" charset="-128"/>
              </a:rPr>
              <a:t>FP</a:t>
            </a:r>
            <a:r>
              <a:rPr kumimoji="1" lang="ja-JP" altLang="en-US" sz="1400" dirty="0">
                <a:latin typeface="HGPｺﾞｼｯｸM" pitchFamily="50" charset="-128"/>
                <a:ea typeface="HGPｺﾞｼｯｸM" pitchFamily="50" charset="-128"/>
              </a:rPr>
              <a:t>数</a:t>
            </a:r>
          </a:p>
        </p:txBody>
      </p:sp>
      <p:sp>
        <p:nvSpPr>
          <p:cNvPr id="27" name="テキスト ボックス 26"/>
          <p:cNvSpPr txBox="1"/>
          <p:nvPr/>
        </p:nvSpPr>
        <p:spPr>
          <a:xfrm>
            <a:off x="3800475" y="4386419"/>
            <a:ext cx="1368426" cy="306388"/>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16200000" scaled="1"/>
            <a:tileRect/>
          </a:gradFill>
          <a:ln>
            <a:solidFill>
              <a:srgbClr val="FFC000"/>
            </a:solidFill>
          </a:ln>
        </p:spPr>
        <p:style>
          <a:lnRef idx="1">
            <a:schemeClr val="accent2"/>
          </a:lnRef>
          <a:fillRef idx="2">
            <a:schemeClr val="accent2"/>
          </a:fillRef>
          <a:effectRef idx="1">
            <a:schemeClr val="accent2"/>
          </a:effectRef>
          <a:fontRef idx="minor">
            <a:schemeClr val="dk1"/>
          </a:fontRef>
        </p:style>
        <p:txBody>
          <a:bodyPr>
            <a:spAutoFit/>
          </a:bodyPr>
          <a:lstStyle/>
          <a:p>
            <a:pPr>
              <a:defRPr/>
            </a:pPr>
            <a:r>
              <a:rPr lang="ja-JP" altLang="en-US" sz="1400" dirty="0">
                <a:latin typeface="HGPｺﾞｼｯｸM" pitchFamily="50" charset="-128"/>
                <a:ea typeface="HGPｺﾞｼｯｸM" pitchFamily="50" charset="-128"/>
              </a:rPr>
              <a:t>画面・帳票数</a:t>
            </a:r>
            <a:endParaRPr kumimoji="1" lang="ja-JP" altLang="en-US" sz="1400" dirty="0">
              <a:latin typeface="HGPｺﾞｼｯｸM" pitchFamily="50" charset="-128"/>
              <a:ea typeface="HGPｺﾞｼｯｸM" pitchFamily="50" charset="-128"/>
            </a:endParaRPr>
          </a:p>
        </p:txBody>
      </p:sp>
      <p:cxnSp>
        <p:nvCxnSpPr>
          <p:cNvPr id="19482" name="直線コネクタ 27"/>
          <p:cNvCxnSpPr>
            <a:cxnSpLocks noChangeShapeType="1"/>
          </p:cNvCxnSpPr>
          <p:nvPr/>
        </p:nvCxnSpPr>
        <p:spPr bwMode="auto">
          <a:xfrm>
            <a:off x="5384802" y="4529294"/>
            <a:ext cx="1152525" cy="0"/>
          </a:xfrm>
          <a:prstGeom prst="line">
            <a:avLst/>
          </a:prstGeom>
          <a:noFill/>
          <a:ln w="76200" algn="ctr">
            <a:solidFill>
              <a:srgbClr val="FFC000"/>
            </a:solidFill>
            <a:prstDash val="sysDot"/>
            <a:round/>
            <a:headEnd/>
            <a:tailEnd/>
          </a:ln>
        </p:spPr>
      </p:cxnSp>
      <p:sp>
        <p:nvSpPr>
          <p:cNvPr id="29" name="右矢印 28"/>
          <p:cNvSpPr/>
          <p:nvPr/>
        </p:nvSpPr>
        <p:spPr bwMode="auto">
          <a:xfrm>
            <a:off x="1928813" y="5599269"/>
            <a:ext cx="360362" cy="287338"/>
          </a:xfrm>
          <a:prstGeom prst="rightArrow">
            <a:avLst/>
          </a:prstGeom>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wrap="none" anchor="ctr"/>
          <a:lstStyle/>
          <a:p>
            <a:pPr algn="ctr" eaLnBrk="1" hangingPunct="1">
              <a:defRPr/>
            </a:pPr>
            <a:endParaRPr kumimoji="1" lang="ja-JP" altLang="en-US">
              <a:solidFill>
                <a:schemeClr val="tx1"/>
              </a:solidFill>
              <a:latin typeface="HGPｺﾞｼｯｸM" pitchFamily="50" charset="-128"/>
              <a:ea typeface="HGPｺﾞｼｯｸM" pitchFamily="50" charset="-128"/>
            </a:endParaRPr>
          </a:p>
        </p:txBody>
      </p:sp>
      <p:sp>
        <p:nvSpPr>
          <p:cNvPr id="19484" name="テキスト ボックス 29"/>
          <p:cNvSpPr txBox="1">
            <a:spLocks noChangeArrowheads="1"/>
          </p:cNvSpPr>
          <p:nvPr/>
        </p:nvSpPr>
        <p:spPr bwMode="auto">
          <a:xfrm>
            <a:off x="2289177" y="5517232"/>
            <a:ext cx="4392613" cy="523220"/>
          </a:xfrm>
          <a:prstGeom prst="rect">
            <a:avLst/>
          </a:prstGeom>
          <a:noFill/>
          <a:ln w="9525">
            <a:noFill/>
            <a:miter lim="800000"/>
            <a:headEnd/>
            <a:tailEnd/>
          </a:ln>
        </p:spPr>
        <p:txBody>
          <a:bodyPr>
            <a:spAutoFit/>
          </a:bodyPr>
          <a:lstStyle/>
          <a:p>
            <a:r>
              <a:rPr kumimoji="1" lang="ja-JP" altLang="en-US" sz="1400" dirty="0">
                <a:latin typeface="HGPｺﾞｼｯｸM" pitchFamily="50" charset="-128"/>
                <a:ea typeface="HGPｺﾞｼｯｸM" pitchFamily="50" charset="-128"/>
              </a:rPr>
              <a:t>要件が明確でない段階では正確に把握することが</a:t>
            </a:r>
            <a:r>
              <a:rPr kumimoji="1" lang="ja-JP" altLang="en-US" sz="1400" dirty="0" smtClean="0">
                <a:latin typeface="HGPｺﾞｼｯｸM" pitchFamily="50" charset="-128"/>
                <a:ea typeface="HGPｺﾞｼｯｸM" pitchFamily="50" charset="-128"/>
              </a:rPr>
              <a:t>困難であり、積算結果にかなりの幅が生じることが多い</a:t>
            </a:r>
            <a:endParaRPr kumimoji="1" lang="ja-JP" altLang="en-US" sz="1400" dirty="0">
              <a:latin typeface="HGPｺﾞｼｯｸM" pitchFamily="50" charset="-128"/>
              <a:ea typeface="HGPｺﾞｼｯｸM" pitchFamily="50" charset="-128"/>
            </a:endParaRPr>
          </a:p>
        </p:txBody>
      </p:sp>
      <p:sp>
        <p:nvSpPr>
          <p:cNvPr id="19485" name="テキスト ボックス 30"/>
          <p:cNvSpPr txBox="1">
            <a:spLocks noChangeArrowheads="1"/>
          </p:cNvSpPr>
          <p:nvPr/>
        </p:nvSpPr>
        <p:spPr bwMode="auto">
          <a:xfrm>
            <a:off x="1784351" y="4168933"/>
            <a:ext cx="761747" cy="369332"/>
          </a:xfrm>
          <a:prstGeom prst="rect">
            <a:avLst/>
          </a:prstGeom>
          <a:noFill/>
          <a:ln w="9525">
            <a:noFill/>
            <a:miter lim="800000"/>
            <a:headEnd/>
            <a:tailEnd/>
          </a:ln>
        </p:spPr>
        <p:txBody>
          <a:bodyPr wrap="none">
            <a:spAutoFit/>
          </a:bodyPr>
          <a:lstStyle/>
          <a:p>
            <a:r>
              <a:rPr kumimoji="1" lang="ja-JP" altLang="en-US">
                <a:latin typeface="HGPｺﾞｼｯｸM" pitchFamily="50" charset="-128"/>
                <a:ea typeface="HGPｺﾞｼｯｸM" pitchFamily="50" charset="-128"/>
              </a:rPr>
              <a:t>単位：</a:t>
            </a:r>
          </a:p>
        </p:txBody>
      </p:sp>
      <p:sp>
        <p:nvSpPr>
          <p:cNvPr id="19486" name="テキスト ボックス 31"/>
          <p:cNvSpPr txBox="1">
            <a:spLocks noChangeArrowheads="1"/>
          </p:cNvSpPr>
          <p:nvPr/>
        </p:nvSpPr>
        <p:spPr bwMode="auto">
          <a:xfrm>
            <a:off x="1784351" y="4961094"/>
            <a:ext cx="761747" cy="369332"/>
          </a:xfrm>
          <a:prstGeom prst="rect">
            <a:avLst/>
          </a:prstGeom>
          <a:noFill/>
          <a:ln w="9525">
            <a:noFill/>
            <a:miter lim="800000"/>
            <a:headEnd/>
            <a:tailEnd/>
          </a:ln>
        </p:spPr>
        <p:txBody>
          <a:bodyPr wrap="none">
            <a:spAutoFit/>
          </a:bodyPr>
          <a:lstStyle/>
          <a:p>
            <a:r>
              <a:rPr kumimoji="1" lang="ja-JP" altLang="en-US">
                <a:latin typeface="HGPｺﾞｼｯｸM" pitchFamily="50" charset="-128"/>
                <a:ea typeface="HGPｺﾞｼｯｸM" pitchFamily="50" charset="-128"/>
              </a:rPr>
              <a:t>方法：</a:t>
            </a:r>
          </a:p>
        </p:txBody>
      </p:sp>
      <p:sp>
        <p:nvSpPr>
          <p:cNvPr id="33" name="テキスト ボックス 32"/>
          <p:cNvSpPr txBox="1"/>
          <p:nvPr/>
        </p:nvSpPr>
        <p:spPr>
          <a:xfrm>
            <a:off x="2649538" y="4818223"/>
            <a:ext cx="2159000" cy="307975"/>
          </a:xfrm>
          <a:prstGeom prst="rect">
            <a:avLst/>
          </a:prstGeom>
          <a:gradFill flip="none" rotWithShape="1">
            <a:gsLst>
              <a:gs pos="0">
                <a:schemeClr val="accent1">
                  <a:lumMod val="75000"/>
                  <a:tint val="66000"/>
                  <a:satMod val="160000"/>
                </a:schemeClr>
              </a:gs>
              <a:gs pos="50000">
                <a:schemeClr val="accent1">
                  <a:lumMod val="75000"/>
                  <a:tint val="44500"/>
                  <a:satMod val="160000"/>
                </a:schemeClr>
              </a:gs>
              <a:gs pos="100000">
                <a:schemeClr val="accent1">
                  <a:lumMod val="75000"/>
                  <a:tint val="23500"/>
                  <a:satMod val="160000"/>
                </a:schemeClr>
              </a:gs>
            </a:gsLst>
            <a:lin ang="5400000" scaled="1"/>
            <a:tileRect/>
          </a:gradFill>
          <a:ln>
            <a:solidFill>
              <a:schemeClr val="accent6"/>
            </a:solidFill>
          </a:ln>
        </p:spPr>
        <p:style>
          <a:lnRef idx="1">
            <a:schemeClr val="accent1"/>
          </a:lnRef>
          <a:fillRef idx="2">
            <a:schemeClr val="accent1"/>
          </a:fillRef>
          <a:effectRef idx="1">
            <a:schemeClr val="accent1"/>
          </a:effectRef>
          <a:fontRef idx="minor">
            <a:schemeClr val="dk1"/>
          </a:fontRef>
        </p:style>
        <p:txBody>
          <a:bodyPr>
            <a:spAutoFit/>
          </a:bodyPr>
          <a:lstStyle/>
          <a:p>
            <a:pPr>
              <a:defRPr/>
            </a:pPr>
            <a:r>
              <a:rPr kumimoji="1" lang="ja-JP" altLang="en-US" sz="1400" dirty="0">
                <a:latin typeface="HGPｺﾞｼｯｸM" pitchFamily="50" charset="-128"/>
                <a:ea typeface="HGPｺﾞｼｯｸM" pitchFamily="50" charset="-128"/>
              </a:rPr>
              <a:t>積み上げ法</a:t>
            </a:r>
          </a:p>
        </p:txBody>
      </p:sp>
      <p:sp>
        <p:nvSpPr>
          <p:cNvPr id="34" name="テキスト ボックス 33"/>
          <p:cNvSpPr txBox="1"/>
          <p:nvPr/>
        </p:nvSpPr>
        <p:spPr>
          <a:xfrm>
            <a:off x="4881563" y="4818223"/>
            <a:ext cx="1655762" cy="307975"/>
          </a:xfrm>
          <a:prstGeom prst="rect">
            <a:avLst/>
          </a:prstGeom>
          <a:gradFill flip="none" rotWithShape="1">
            <a:gsLst>
              <a:gs pos="0">
                <a:schemeClr val="accent1">
                  <a:lumMod val="75000"/>
                  <a:tint val="66000"/>
                  <a:satMod val="160000"/>
                </a:schemeClr>
              </a:gs>
              <a:gs pos="50000">
                <a:schemeClr val="accent1">
                  <a:lumMod val="75000"/>
                  <a:tint val="44500"/>
                  <a:satMod val="160000"/>
                </a:schemeClr>
              </a:gs>
              <a:gs pos="100000">
                <a:schemeClr val="accent1">
                  <a:lumMod val="75000"/>
                  <a:tint val="23500"/>
                  <a:satMod val="160000"/>
                </a:schemeClr>
              </a:gs>
            </a:gsLst>
            <a:lin ang="5400000" scaled="1"/>
            <a:tileRect/>
          </a:gradFill>
          <a:ln>
            <a:solidFill>
              <a:schemeClr val="accent6"/>
            </a:solidFill>
          </a:ln>
        </p:spPr>
        <p:style>
          <a:lnRef idx="1">
            <a:schemeClr val="accent1"/>
          </a:lnRef>
          <a:fillRef idx="2">
            <a:schemeClr val="accent1"/>
          </a:fillRef>
          <a:effectRef idx="1">
            <a:schemeClr val="accent1"/>
          </a:effectRef>
          <a:fontRef idx="minor">
            <a:schemeClr val="dk1"/>
          </a:fontRef>
        </p:style>
        <p:txBody>
          <a:bodyPr>
            <a:spAutoFit/>
          </a:bodyPr>
          <a:lstStyle/>
          <a:p>
            <a:pPr>
              <a:defRPr/>
            </a:pPr>
            <a:r>
              <a:rPr kumimoji="1" lang="ja-JP" altLang="en-US" sz="1400" dirty="0">
                <a:latin typeface="HGPｺﾞｼｯｸM" pitchFamily="50" charset="-128"/>
                <a:ea typeface="HGPｺﾞｼｯｸM" pitchFamily="50" charset="-128"/>
              </a:rPr>
              <a:t>類推法</a:t>
            </a:r>
          </a:p>
        </p:txBody>
      </p:sp>
      <p:sp>
        <p:nvSpPr>
          <p:cNvPr id="35" name="テキスト ボックス 34"/>
          <p:cNvSpPr txBox="1"/>
          <p:nvPr/>
        </p:nvSpPr>
        <p:spPr>
          <a:xfrm>
            <a:off x="2649538" y="5176998"/>
            <a:ext cx="1871662" cy="307975"/>
          </a:xfrm>
          <a:prstGeom prst="rect">
            <a:avLst/>
          </a:prstGeom>
          <a:gradFill flip="none" rotWithShape="1">
            <a:gsLst>
              <a:gs pos="0">
                <a:schemeClr val="accent1">
                  <a:lumMod val="75000"/>
                  <a:tint val="66000"/>
                  <a:satMod val="160000"/>
                </a:schemeClr>
              </a:gs>
              <a:gs pos="50000">
                <a:schemeClr val="accent1">
                  <a:lumMod val="75000"/>
                  <a:tint val="44500"/>
                  <a:satMod val="160000"/>
                </a:schemeClr>
              </a:gs>
              <a:gs pos="100000">
                <a:schemeClr val="accent1">
                  <a:lumMod val="75000"/>
                  <a:tint val="23500"/>
                  <a:satMod val="160000"/>
                </a:schemeClr>
              </a:gs>
            </a:gsLst>
            <a:lin ang="5400000" scaled="1"/>
            <a:tileRect/>
          </a:gradFill>
          <a:ln>
            <a:solidFill>
              <a:schemeClr val="accent6"/>
            </a:solidFill>
          </a:ln>
        </p:spPr>
        <p:style>
          <a:lnRef idx="1">
            <a:schemeClr val="accent1"/>
          </a:lnRef>
          <a:fillRef idx="2">
            <a:schemeClr val="accent1"/>
          </a:fillRef>
          <a:effectRef idx="1">
            <a:schemeClr val="accent1"/>
          </a:effectRef>
          <a:fontRef idx="minor">
            <a:schemeClr val="dk1"/>
          </a:fontRef>
        </p:style>
        <p:txBody>
          <a:bodyPr>
            <a:spAutoFit/>
          </a:bodyPr>
          <a:lstStyle/>
          <a:p>
            <a:pPr>
              <a:defRPr/>
            </a:pPr>
            <a:r>
              <a:rPr lang="ja-JP" altLang="en-US" sz="1400" dirty="0">
                <a:latin typeface="HGPｺﾞｼｯｸM" pitchFamily="50" charset="-128"/>
                <a:ea typeface="HGPｺﾞｼｯｸM" pitchFamily="50" charset="-128"/>
              </a:rPr>
              <a:t>パラメトリック法</a:t>
            </a:r>
            <a:endParaRPr kumimoji="1" lang="ja-JP" altLang="en-US" sz="1400" dirty="0">
              <a:latin typeface="HGPｺﾞｼｯｸM" pitchFamily="50" charset="-128"/>
              <a:ea typeface="HGPｺﾞｼｯｸM" pitchFamily="50" charset="-128"/>
            </a:endParaRPr>
          </a:p>
        </p:txBody>
      </p:sp>
      <p:cxnSp>
        <p:nvCxnSpPr>
          <p:cNvPr id="36" name="直線コネクタ 35"/>
          <p:cNvCxnSpPr/>
          <p:nvPr/>
        </p:nvCxnSpPr>
        <p:spPr bwMode="auto">
          <a:xfrm>
            <a:off x="4665663" y="5343682"/>
            <a:ext cx="1871662" cy="0"/>
          </a:xfrm>
          <a:prstGeom prst="line">
            <a:avLst/>
          </a:prstGeom>
          <a:solidFill>
            <a:schemeClr val="accent1"/>
          </a:solidFill>
          <a:ln w="76200" cap="flat" cmpd="sng" algn="ctr">
            <a:solidFill>
              <a:schemeClr val="accent6"/>
            </a:solidFill>
            <a:prstDash val="sysDot"/>
            <a:round/>
            <a:headEnd type="none" w="med" len="med"/>
            <a:tailEnd type="none" w="med" len="med"/>
          </a:ln>
          <a:effectLst/>
        </p:spPr>
      </p:cxnSp>
      <p:sp>
        <p:nvSpPr>
          <p:cNvPr id="37" name="Rectangle 3"/>
          <p:cNvSpPr txBox="1">
            <a:spLocks noChangeArrowheads="1"/>
          </p:cNvSpPr>
          <p:nvPr/>
        </p:nvSpPr>
        <p:spPr bwMode="auto">
          <a:xfrm>
            <a:off x="495300" y="1341439"/>
            <a:ext cx="8915400" cy="935434"/>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n"/>
              <a:tabLst/>
              <a:defRPr/>
            </a:pPr>
            <a:r>
              <a:rPr kumimoji="1" lang="ja-JP" altLang="en-US" sz="2000" b="0" i="0" u="none" strike="noStrike" kern="0" cap="none" spc="0" normalizeH="0" baseline="0" noProof="0" dirty="0" smtClean="0">
                <a:ln>
                  <a:noFill/>
                </a:ln>
                <a:solidFill>
                  <a:srgbClr val="000066"/>
                </a:solidFill>
                <a:effectLst/>
                <a:uLnTx/>
                <a:uFillTx/>
                <a:latin typeface="HGPｺﾞｼｯｸM" pitchFamily="50" charset="-128"/>
                <a:ea typeface="HGPｺﾞｼｯｸM" pitchFamily="50" charset="-128"/>
              </a:rPr>
              <a:t>機能要件等から工数等をはじき出し、単価、規模等と掛け合わせて積算</a:t>
            </a:r>
          </a:p>
        </p:txBody>
      </p:sp>
      <p:sp>
        <p:nvSpPr>
          <p:cNvPr id="38" name="下矢印 37"/>
          <p:cNvSpPr/>
          <p:nvPr/>
        </p:nvSpPr>
        <p:spPr bwMode="auto">
          <a:xfrm>
            <a:off x="8233755" y="5240647"/>
            <a:ext cx="999330" cy="297483"/>
          </a:xfrm>
          <a:prstGeom prst="downArrow">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lstStyle/>
          <a:p>
            <a:pPr algn="ctr" eaLnBrk="1" hangingPunct="1">
              <a:defRPr/>
            </a:pPr>
            <a:endParaRPr kumimoji="1" lang="ja-JP" altLang="en-US">
              <a:solidFill>
                <a:schemeClr val="tx1"/>
              </a:solidFill>
              <a:latin typeface="HGPｺﾞｼｯｸM" pitchFamily="50" charset="-128"/>
              <a:ea typeface="HGPｺﾞｼｯｸM" pitchFamily="50" charset="-128"/>
            </a:endParaRPr>
          </a:p>
        </p:txBody>
      </p:sp>
      <p:sp>
        <p:nvSpPr>
          <p:cNvPr id="39" name="テキスト ボックス 38"/>
          <p:cNvSpPr txBox="1"/>
          <p:nvPr/>
        </p:nvSpPr>
        <p:spPr>
          <a:xfrm>
            <a:off x="7833325" y="5654386"/>
            <a:ext cx="1800200" cy="369332"/>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pPr>
              <a:defRPr/>
            </a:pPr>
            <a:r>
              <a:rPr kumimoji="1" lang="ja-JP" altLang="en-US" u="sng" dirty="0" smtClean="0">
                <a:solidFill>
                  <a:schemeClr val="tx1"/>
                </a:solidFill>
                <a:latin typeface="HGPｺﾞｼｯｸM" pitchFamily="50" charset="-128"/>
                <a:ea typeface="HGPｺﾞｼｯｸM" pitchFamily="50" charset="-128"/>
              </a:rPr>
              <a:t>参考見積を評価</a:t>
            </a:r>
            <a:endParaRPr kumimoji="1" lang="ja-JP" altLang="en-US" u="sng" dirty="0">
              <a:solidFill>
                <a:schemeClr val="tx1"/>
              </a:solidFill>
              <a:latin typeface="HGPｺﾞｼｯｸM" pitchFamily="50" charset="-128"/>
              <a:ea typeface="HGPｺﾞｼｯｸM" pitchFamily="50" charset="-128"/>
            </a:endParaRPr>
          </a:p>
        </p:txBody>
      </p:sp>
      <p:sp>
        <p:nvSpPr>
          <p:cNvPr id="2" name="タイトル 1"/>
          <p:cNvSpPr>
            <a:spLocks noGrp="1"/>
          </p:cNvSpPr>
          <p:nvPr>
            <p:ph type="title"/>
          </p:nvPr>
        </p:nvSpPr>
        <p:spPr/>
        <p:txBody>
          <a:bodyPr/>
          <a:lstStyle/>
          <a:p>
            <a:r>
              <a:rPr lang="ja-JP" altLang="en-US" dirty="0"/>
              <a:t>８</a:t>
            </a:r>
            <a:r>
              <a:rPr lang="ja-JP" altLang="en-US" dirty="0" smtClean="0"/>
              <a:t>．</a:t>
            </a:r>
            <a:r>
              <a:rPr lang="ja-JP" altLang="en-US" dirty="0"/>
              <a:t>コストの評価方法　</a:t>
            </a:r>
            <a:r>
              <a:rPr lang="ja-JP" altLang="en-US" sz="2400" dirty="0"/>
              <a:t>～標準的な手法による積算～</a:t>
            </a:r>
            <a:endParaRPr kumimoji="1" lang="ja-JP" altLang="en-US" sz="2400" dirty="0"/>
          </a:p>
        </p:txBody>
      </p:sp>
      <p:sp>
        <p:nvSpPr>
          <p:cNvPr id="40" name="スライド番号プレースホルダ 39"/>
          <p:cNvSpPr>
            <a:spLocks noGrp="1"/>
          </p:cNvSpPr>
          <p:nvPr>
            <p:ph type="sldNum" sz="quarter" idx="12"/>
          </p:nvPr>
        </p:nvSpPr>
        <p:spPr/>
        <p:txBody>
          <a:bodyPr/>
          <a:lstStyle/>
          <a:p>
            <a:pPr>
              <a:defRPr/>
            </a:pPr>
            <a:fld id="{E2D66AD2-159A-4253-BF2C-5EE39F16C6A8}" type="slidenum">
              <a:rPr lang="ja-JP" altLang="en-US" smtClean="0"/>
              <a:pPr>
                <a:defRPr/>
              </a:pPr>
              <a:t>27</a:t>
            </a:fld>
            <a:endParaRPr lang="en-US" altLang="ja-JP"/>
          </a:p>
        </p:txBody>
      </p:sp>
      <p:sp>
        <p:nvSpPr>
          <p:cNvPr id="41" name="フッター プレースホルダ 40"/>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extLst>
      <p:ext uri="{BB962C8B-B14F-4D97-AF65-F5344CB8AC3E}">
        <p14:creationId xmlns="" xmlns:p14="http://schemas.microsoft.com/office/powerpoint/2010/main" val="23757932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８</a:t>
            </a:r>
            <a:r>
              <a:rPr lang="ja-JP" altLang="en-US" dirty="0" smtClean="0"/>
              <a:t>．</a:t>
            </a:r>
            <a:r>
              <a:rPr lang="ja-JP" altLang="en-US" dirty="0"/>
              <a:t>コストの評価方法　</a:t>
            </a:r>
            <a:r>
              <a:rPr lang="ja-JP" altLang="en-US" sz="2400" dirty="0"/>
              <a:t>～参考見積の評価①～</a:t>
            </a:r>
            <a:endParaRPr kumimoji="1" lang="ja-JP" altLang="en-US" dirty="0"/>
          </a:p>
        </p:txBody>
      </p:sp>
      <p:sp>
        <p:nvSpPr>
          <p:cNvPr id="20483" name="Rectangle 3"/>
          <p:cNvSpPr>
            <a:spLocks noGrp="1" noChangeArrowheads="1"/>
          </p:cNvSpPr>
          <p:nvPr>
            <p:ph idx="1"/>
          </p:nvPr>
        </p:nvSpPr>
        <p:spPr bwMode="auto">
          <a:xfrm>
            <a:off x="495300" y="1341442"/>
            <a:ext cx="8915400" cy="478472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000" dirty="0">
                <a:latin typeface="HGPｺﾞｼｯｸM" pitchFamily="50" charset="-128"/>
                <a:ea typeface="HGPｺﾞｼｯｸM" pitchFamily="50" charset="-128"/>
              </a:rPr>
              <a:t>参考見積の評価には、見積前提の妥当性をチェックするベンチマークを活用</a:t>
            </a:r>
          </a:p>
        </p:txBody>
      </p:sp>
      <p:sp>
        <p:nvSpPr>
          <p:cNvPr id="4" name="角丸四角形 3"/>
          <p:cNvSpPr/>
          <p:nvPr/>
        </p:nvSpPr>
        <p:spPr bwMode="auto">
          <a:xfrm>
            <a:off x="684213" y="1836738"/>
            <a:ext cx="6767512" cy="800100"/>
          </a:xfrm>
          <a:prstGeom prst="roundRect">
            <a:avLst>
              <a:gd name="adj" fmla="val 12730"/>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eaLnBrk="1" hangingPunct="1">
              <a:defRPr/>
            </a:pPr>
            <a:endParaRPr kumimoji="1" lang="ja-JP" altLang="en-US">
              <a:solidFill>
                <a:schemeClr val="tx1"/>
              </a:solidFill>
              <a:latin typeface="HGPｺﾞｼｯｸM" pitchFamily="50" charset="-128"/>
              <a:ea typeface="HGPｺﾞｼｯｸM" pitchFamily="50" charset="-128"/>
            </a:endParaRPr>
          </a:p>
        </p:txBody>
      </p:sp>
      <p:sp>
        <p:nvSpPr>
          <p:cNvPr id="20485" name="テキスト ボックス 4"/>
          <p:cNvSpPr txBox="1">
            <a:spLocks noChangeArrowheads="1"/>
          </p:cNvSpPr>
          <p:nvPr/>
        </p:nvSpPr>
        <p:spPr bwMode="auto">
          <a:xfrm>
            <a:off x="1258889" y="1836738"/>
            <a:ext cx="2207656" cy="369332"/>
          </a:xfrm>
          <a:prstGeom prst="rect">
            <a:avLst/>
          </a:prstGeom>
          <a:noFill/>
          <a:ln w="9525">
            <a:noFill/>
            <a:miter lim="800000"/>
            <a:headEnd/>
            <a:tailEnd/>
          </a:ln>
        </p:spPr>
        <p:txBody>
          <a:bodyPr wrap="none">
            <a:spAutoFit/>
          </a:bodyPr>
          <a:lstStyle/>
          <a:p>
            <a:r>
              <a:rPr kumimoji="1" lang="ja-JP" altLang="en-US" u="sng">
                <a:latin typeface="HGPｺﾞｼｯｸM" pitchFamily="50" charset="-128"/>
                <a:ea typeface="HGPｺﾞｼｯｸM" pitchFamily="50" charset="-128"/>
              </a:rPr>
              <a:t>工数と工期の妥当性</a:t>
            </a:r>
          </a:p>
        </p:txBody>
      </p:sp>
      <p:sp>
        <p:nvSpPr>
          <p:cNvPr id="20486" name="テキスト ボックス 5"/>
          <p:cNvSpPr txBox="1">
            <a:spLocks noChangeArrowheads="1"/>
          </p:cNvSpPr>
          <p:nvPr/>
        </p:nvSpPr>
        <p:spPr bwMode="auto">
          <a:xfrm>
            <a:off x="1331913" y="2112967"/>
            <a:ext cx="6119812" cy="523875"/>
          </a:xfrm>
          <a:prstGeom prst="rect">
            <a:avLst/>
          </a:prstGeom>
          <a:noFill/>
          <a:ln w="9525">
            <a:noFill/>
            <a:miter lim="800000"/>
            <a:headEnd/>
            <a:tailEnd/>
          </a:ln>
        </p:spPr>
        <p:txBody>
          <a:bodyPr>
            <a:spAutoFit/>
          </a:bodyPr>
          <a:lstStyle/>
          <a:p>
            <a:r>
              <a:rPr lang="ja-JP" altLang="en-US" sz="1400">
                <a:latin typeface="HGPｺﾞｼｯｸM" pitchFamily="50" charset="-128"/>
                <a:ea typeface="HGPｺﾞｼｯｸM" pitchFamily="50" charset="-128"/>
              </a:rPr>
              <a:t>開発５工程（基本設計・詳細設計・製作・結合テスト・総合テスト）における工数に対して工期が過剰に長く（短く）ないかを確認する。</a:t>
            </a:r>
            <a:endParaRPr kumimoji="1" lang="ja-JP" altLang="en-US" sz="1400">
              <a:latin typeface="HGPｺﾞｼｯｸM" pitchFamily="50" charset="-128"/>
              <a:ea typeface="HGPｺﾞｼｯｸM" pitchFamily="50" charset="-128"/>
            </a:endParaRPr>
          </a:p>
        </p:txBody>
      </p:sp>
      <p:sp>
        <p:nvSpPr>
          <p:cNvPr id="7" name="角丸四角形 6"/>
          <p:cNvSpPr/>
          <p:nvPr/>
        </p:nvSpPr>
        <p:spPr bwMode="auto">
          <a:xfrm>
            <a:off x="827090" y="1931992"/>
            <a:ext cx="431800" cy="479425"/>
          </a:xfrm>
          <a:prstGeom prst="round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wrap="none" anchor="ctr"/>
          <a:lstStyle/>
          <a:p>
            <a:pPr algn="ctr" eaLnBrk="1" hangingPunct="1">
              <a:defRPr/>
            </a:pPr>
            <a:r>
              <a:rPr kumimoji="1" lang="en-US" altLang="ja-JP" sz="2800" dirty="0">
                <a:solidFill>
                  <a:schemeClr val="bg1"/>
                </a:solidFill>
                <a:latin typeface="HGPｺﾞｼｯｸM" pitchFamily="50" charset="-128"/>
                <a:ea typeface="HGPｺﾞｼｯｸM" pitchFamily="50" charset="-128"/>
              </a:rPr>
              <a:t>1</a:t>
            </a:r>
            <a:endParaRPr kumimoji="1" lang="ja-JP" altLang="en-US" sz="2800" dirty="0">
              <a:solidFill>
                <a:schemeClr val="bg1"/>
              </a:solidFill>
              <a:latin typeface="HGPｺﾞｼｯｸM" pitchFamily="50" charset="-128"/>
              <a:ea typeface="HGPｺﾞｼｯｸM" pitchFamily="50" charset="-128"/>
            </a:endParaRPr>
          </a:p>
        </p:txBody>
      </p:sp>
      <p:sp>
        <p:nvSpPr>
          <p:cNvPr id="8" name="角丸四角形 7"/>
          <p:cNvSpPr/>
          <p:nvPr/>
        </p:nvSpPr>
        <p:spPr bwMode="auto">
          <a:xfrm>
            <a:off x="684213" y="2708275"/>
            <a:ext cx="6767512" cy="801688"/>
          </a:xfrm>
          <a:prstGeom prst="roundRect">
            <a:avLst>
              <a:gd name="adj" fmla="val 12730"/>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eaLnBrk="1" hangingPunct="1">
              <a:defRPr/>
            </a:pPr>
            <a:endParaRPr kumimoji="1" lang="ja-JP" altLang="en-US">
              <a:solidFill>
                <a:schemeClr val="tx1"/>
              </a:solidFill>
              <a:latin typeface="HGPｺﾞｼｯｸM" pitchFamily="50" charset="-128"/>
              <a:ea typeface="HGPｺﾞｼｯｸM" pitchFamily="50" charset="-128"/>
            </a:endParaRPr>
          </a:p>
        </p:txBody>
      </p:sp>
      <p:sp>
        <p:nvSpPr>
          <p:cNvPr id="20489" name="テキスト ボックス 8"/>
          <p:cNvSpPr txBox="1">
            <a:spLocks noChangeArrowheads="1"/>
          </p:cNvSpPr>
          <p:nvPr/>
        </p:nvSpPr>
        <p:spPr bwMode="auto">
          <a:xfrm>
            <a:off x="1258886" y="2708275"/>
            <a:ext cx="3688830" cy="369332"/>
          </a:xfrm>
          <a:prstGeom prst="rect">
            <a:avLst/>
          </a:prstGeom>
          <a:noFill/>
          <a:ln w="9525">
            <a:noFill/>
            <a:miter lim="800000"/>
            <a:headEnd/>
            <a:tailEnd/>
          </a:ln>
        </p:spPr>
        <p:txBody>
          <a:bodyPr wrap="none">
            <a:spAutoFit/>
          </a:bodyPr>
          <a:lstStyle/>
          <a:p>
            <a:r>
              <a:rPr kumimoji="1" lang="ja-JP" altLang="en-US" u="sng">
                <a:latin typeface="HGPｺﾞｼｯｸM" pitchFamily="50" charset="-128"/>
                <a:ea typeface="HGPｺﾞｼｯｸM" pitchFamily="50" charset="-128"/>
              </a:rPr>
              <a:t>開発５工程別の工期・工数の妥当性</a:t>
            </a:r>
          </a:p>
        </p:txBody>
      </p:sp>
      <p:sp>
        <p:nvSpPr>
          <p:cNvPr id="20490" name="テキスト ボックス 9"/>
          <p:cNvSpPr txBox="1">
            <a:spLocks noChangeArrowheads="1"/>
          </p:cNvSpPr>
          <p:nvPr/>
        </p:nvSpPr>
        <p:spPr bwMode="auto">
          <a:xfrm>
            <a:off x="1331913" y="2986092"/>
            <a:ext cx="6119812" cy="522287"/>
          </a:xfrm>
          <a:prstGeom prst="rect">
            <a:avLst/>
          </a:prstGeom>
          <a:noFill/>
          <a:ln w="9525">
            <a:noFill/>
            <a:miter lim="800000"/>
            <a:headEnd/>
            <a:tailEnd/>
          </a:ln>
        </p:spPr>
        <p:txBody>
          <a:bodyPr>
            <a:spAutoFit/>
          </a:bodyPr>
          <a:lstStyle/>
          <a:p>
            <a:r>
              <a:rPr lang="ja-JP" altLang="en-US" sz="1400">
                <a:latin typeface="HGPｺﾞｼｯｸM" pitchFamily="50" charset="-128"/>
                <a:ea typeface="HGPｺﾞｼｯｸM" pitchFamily="50" charset="-128"/>
              </a:rPr>
              <a:t>開発５工程の各々について、工期・工数の割合が妥当であるか（極端に試験が長い等がないか）を確認する。</a:t>
            </a:r>
            <a:endParaRPr kumimoji="1" lang="ja-JP" altLang="en-US" sz="1400">
              <a:latin typeface="HGPｺﾞｼｯｸM" pitchFamily="50" charset="-128"/>
              <a:ea typeface="HGPｺﾞｼｯｸM" pitchFamily="50" charset="-128"/>
            </a:endParaRPr>
          </a:p>
        </p:txBody>
      </p:sp>
      <p:sp>
        <p:nvSpPr>
          <p:cNvPr id="11" name="角丸四角形 10"/>
          <p:cNvSpPr/>
          <p:nvPr/>
        </p:nvSpPr>
        <p:spPr bwMode="auto">
          <a:xfrm>
            <a:off x="827090" y="2805117"/>
            <a:ext cx="431800" cy="479425"/>
          </a:xfrm>
          <a:prstGeom prst="round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wrap="none" anchor="ctr"/>
          <a:lstStyle/>
          <a:p>
            <a:pPr algn="ctr" eaLnBrk="1" hangingPunct="1">
              <a:defRPr/>
            </a:pPr>
            <a:r>
              <a:rPr lang="en-US" altLang="ja-JP" sz="2800" dirty="0">
                <a:solidFill>
                  <a:schemeClr val="bg1"/>
                </a:solidFill>
                <a:latin typeface="HGPｺﾞｼｯｸM" pitchFamily="50" charset="-128"/>
                <a:ea typeface="HGPｺﾞｼｯｸM" pitchFamily="50" charset="-128"/>
              </a:rPr>
              <a:t>2</a:t>
            </a:r>
            <a:endParaRPr kumimoji="1" lang="ja-JP" altLang="en-US" sz="2800" dirty="0">
              <a:solidFill>
                <a:schemeClr val="bg1"/>
              </a:solidFill>
              <a:latin typeface="HGPｺﾞｼｯｸM" pitchFamily="50" charset="-128"/>
              <a:ea typeface="HGPｺﾞｼｯｸM" pitchFamily="50" charset="-128"/>
            </a:endParaRPr>
          </a:p>
        </p:txBody>
      </p:sp>
      <p:sp>
        <p:nvSpPr>
          <p:cNvPr id="12" name="角丸四角形 11"/>
          <p:cNvSpPr/>
          <p:nvPr/>
        </p:nvSpPr>
        <p:spPr bwMode="auto">
          <a:xfrm>
            <a:off x="684213" y="3573463"/>
            <a:ext cx="6767512" cy="800100"/>
          </a:xfrm>
          <a:prstGeom prst="roundRect">
            <a:avLst>
              <a:gd name="adj" fmla="val 12730"/>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eaLnBrk="1" hangingPunct="1">
              <a:defRPr/>
            </a:pPr>
            <a:endParaRPr kumimoji="1" lang="ja-JP" altLang="en-US">
              <a:solidFill>
                <a:schemeClr val="tx1"/>
              </a:solidFill>
              <a:latin typeface="HGPｺﾞｼｯｸM" pitchFamily="50" charset="-128"/>
              <a:ea typeface="HGPｺﾞｼｯｸM" pitchFamily="50" charset="-128"/>
            </a:endParaRPr>
          </a:p>
        </p:txBody>
      </p:sp>
      <p:sp>
        <p:nvSpPr>
          <p:cNvPr id="20493" name="テキスト ボックス 12"/>
          <p:cNvSpPr txBox="1">
            <a:spLocks noChangeArrowheads="1"/>
          </p:cNvSpPr>
          <p:nvPr/>
        </p:nvSpPr>
        <p:spPr bwMode="auto">
          <a:xfrm>
            <a:off x="1258890" y="3573463"/>
            <a:ext cx="5131533" cy="369332"/>
          </a:xfrm>
          <a:prstGeom prst="rect">
            <a:avLst/>
          </a:prstGeom>
          <a:noFill/>
          <a:ln w="9525">
            <a:noFill/>
            <a:miter lim="800000"/>
            <a:headEnd/>
            <a:tailEnd/>
          </a:ln>
        </p:spPr>
        <p:txBody>
          <a:bodyPr wrap="none">
            <a:spAutoFit/>
          </a:bodyPr>
          <a:lstStyle/>
          <a:p>
            <a:r>
              <a:rPr kumimoji="1" lang="ja-JP" altLang="en-US" u="sng">
                <a:latin typeface="HGPｺﾞｼｯｸM" pitchFamily="50" charset="-128"/>
                <a:ea typeface="HGPｺﾞｼｯｸM" pitchFamily="50" charset="-128"/>
              </a:rPr>
              <a:t>初期費用と稼動後の開発費用、保守費用の妥当性</a:t>
            </a:r>
          </a:p>
        </p:txBody>
      </p:sp>
      <p:sp>
        <p:nvSpPr>
          <p:cNvPr id="20494" name="テキスト ボックス 13"/>
          <p:cNvSpPr txBox="1">
            <a:spLocks noChangeArrowheads="1"/>
          </p:cNvSpPr>
          <p:nvPr/>
        </p:nvSpPr>
        <p:spPr bwMode="auto">
          <a:xfrm>
            <a:off x="1331913" y="3849692"/>
            <a:ext cx="6119812" cy="523875"/>
          </a:xfrm>
          <a:prstGeom prst="rect">
            <a:avLst/>
          </a:prstGeom>
          <a:noFill/>
          <a:ln w="9525">
            <a:noFill/>
            <a:miter lim="800000"/>
            <a:headEnd/>
            <a:tailEnd/>
          </a:ln>
        </p:spPr>
        <p:txBody>
          <a:bodyPr>
            <a:spAutoFit/>
          </a:bodyPr>
          <a:lstStyle/>
          <a:p>
            <a:r>
              <a:rPr lang="ja-JP" altLang="en-US" sz="1400">
                <a:latin typeface="HGPｺﾞｼｯｸM" pitchFamily="50" charset="-128"/>
                <a:ea typeface="HGPｺﾞｼｯｸM" pitchFamily="50" charset="-128"/>
              </a:rPr>
              <a:t>初期費用に対して、稼働後に必要とされる開発、保守費用が過大でないかを確認する。</a:t>
            </a:r>
            <a:endParaRPr kumimoji="1" lang="ja-JP" altLang="en-US" sz="1400">
              <a:latin typeface="HGPｺﾞｼｯｸM" pitchFamily="50" charset="-128"/>
              <a:ea typeface="HGPｺﾞｼｯｸM" pitchFamily="50" charset="-128"/>
            </a:endParaRPr>
          </a:p>
        </p:txBody>
      </p:sp>
      <p:sp>
        <p:nvSpPr>
          <p:cNvPr id="15" name="角丸四角形 14"/>
          <p:cNvSpPr/>
          <p:nvPr/>
        </p:nvSpPr>
        <p:spPr bwMode="auto">
          <a:xfrm>
            <a:off x="827090" y="3668713"/>
            <a:ext cx="431800" cy="481012"/>
          </a:xfrm>
          <a:prstGeom prst="round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wrap="none" anchor="ctr"/>
          <a:lstStyle/>
          <a:p>
            <a:pPr algn="ctr" eaLnBrk="1" hangingPunct="1">
              <a:defRPr/>
            </a:pPr>
            <a:r>
              <a:rPr lang="en-US" altLang="ja-JP" sz="2800" dirty="0">
                <a:solidFill>
                  <a:schemeClr val="bg1"/>
                </a:solidFill>
                <a:latin typeface="HGPｺﾞｼｯｸM" pitchFamily="50" charset="-128"/>
                <a:ea typeface="HGPｺﾞｼｯｸM" pitchFamily="50" charset="-128"/>
              </a:rPr>
              <a:t>3</a:t>
            </a:r>
            <a:endParaRPr kumimoji="1" lang="ja-JP" altLang="en-US" sz="2800" dirty="0">
              <a:solidFill>
                <a:schemeClr val="bg1"/>
              </a:solidFill>
              <a:latin typeface="HGPｺﾞｼｯｸM" pitchFamily="50" charset="-128"/>
              <a:ea typeface="HGPｺﾞｼｯｸM" pitchFamily="50" charset="-128"/>
            </a:endParaRPr>
          </a:p>
        </p:txBody>
      </p:sp>
      <p:sp>
        <p:nvSpPr>
          <p:cNvPr id="21" name="角丸四角形 20"/>
          <p:cNvSpPr/>
          <p:nvPr/>
        </p:nvSpPr>
        <p:spPr bwMode="auto">
          <a:xfrm>
            <a:off x="684213" y="4437063"/>
            <a:ext cx="6767512" cy="647700"/>
          </a:xfrm>
          <a:prstGeom prst="roundRect">
            <a:avLst>
              <a:gd name="adj" fmla="val 12730"/>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eaLnBrk="1" hangingPunct="1">
              <a:defRPr/>
            </a:pPr>
            <a:endParaRPr kumimoji="1" lang="ja-JP" altLang="en-US">
              <a:solidFill>
                <a:schemeClr val="tx1"/>
              </a:solidFill>
              <a:latin typeface="HGPｺﾞｼｯｸM" pitchFamily="50" charset="-128"/>
              <a:ea typeface="HGPｺﾞｼｯｸM" pitchFamily="50" charset="-128"/>
            </a:endParaRPr>
          </a:p>
        </p:txBody>
      </p:sp>
      <p:sp>
        <p:nvSpPr>
          <p:cNvPr id="20502" name="テキスト ボックス 21"/>
          <p:cNvSpPr txBox="1">
            <a:spLocks noChangeArrowheads="1"/>
          </p:cNvSpPr>
          <p:nvPr/>
        </p:nvSpPr>
        <p:spPr bwMode="auto">
          <a:xfrm>
            <a:off x="1258889" y="4437064"/>
            <a:ext cx="2723823" cy="369332"/>
          </a:xfrm>
          <a:prstGeom prst="rect">
            <a:avLst/>
          </a:prstGeom>
          <a:noFill/>
          <a:ln w="9525">
            <a:noFill/>
            <a:miter lim="800000"/>
            <a:headEnd/>
            <a:tailEnd/>
          </a:ln>
        </p:spPr>
        <p:txBody>
          <a:bodyPr wrap="none">
            <a:spAutoFit/>
          </a:bodyPr>
          <a:lstStyle/>
          <a:p>
            <a:r>
              <a:rPr kumimoji="1" lang="ja-JP" altLang="en-US" u="sng">
                <a:latin typeface="HGPｺﾞｼｯｸM" pitchFamily="50" charset="-128"/>
                <a:ea typeface="HGPｺﾞｼｯｸM" pitchFamily="50" charset="-128"/>
              </a:rPr>
              <a:t>運用費用の内容の妥当性</a:t>
            </a:r>
          </a:p>
        </p:txBody>
      </p:sp>
      <p:sp>
        <p:nvSpPr>
          <p:cNvPr id="20503" name="テキスト ボックス 22"/>
          <p:cNvSpPr txBox="1">
            <a:spLocks noChangeArrowheads="1"/>
          </p:cNvSpPr>
          <p:nvPr/>
        </p:nvSpPr>
        <p:spPr bwMode="auto">
          <a:xfrm>
            <a:off x="1331913" y="4714875"/>
            <a:ext cx="6119812" cy="306388"/>
          </a:xfrm>
          <a:prstGeom prst="rect">
            <a:avLst/>
          </a:prstGeom>
          <a:noFill/>
          <a:ln w="9525">
            <a:noFill/>
            <a:miter lim="800000"/>
            <a:headEnd/>
            <a:tailEnd/>
          </a:ln>
        </p:spPr>
        <p:txBody>
          <a:bodyPr>
            <a:spAutoFit/>
          </a:bodyPr>
          <a:lstStyle/>
          <a:p>
            <a:r>
              <a:rPr lang="ja-JP" altLang="en-US" sz="1400">
                <a:latin typeface="HGPｺﾞｼｯｸM" pitchFamily="50" charset="-128"/>
                <a:ea typeface="HGPｺﾞｼｯｸM" pitchFamily="50" charset="-128"/>
              </a:rPr>
              <a:t>運用費用の内容の割合が妥当であるかを確認する。</a:t>
            </a:r>
            <a:endParaRPr kumimoji="1" lang="ja-JP" altLang="en-US" sz="1400">
              <a:latin typeface="HGPｺﾞｼｯｸM" pitchFamily="50" charset="-128"/>
              <a:ea typeface="HGPｺﾞｼｯｸM" pitchFamily="50" charset="-128"/>
            </a:endParaRPr>
          </a:p>
        </p:txBody>
      </p:sp>
      <p:sp>
        <p:nvSpPr>
          <p:cNvPr id="24" name="角丸四角形 23"/>
          <p:cNvSpPr/>
          <p:nvPr/>
        </p:nvSpPr>
        <p:spPr bwMode="auto">
          <a:xfrm>
            <a:off x="827090" y="4533904"/>
            <a:ext cx="431800" cy="479425"/>
          </a:xfrm>
          <a:prstGeom prst="round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wrap="none" anchor="ctr"/>
          <a:lstStyle/>
          <a:p>
            <a:pPr algn="ctr" eaLnBrk="1" hangingPunct="1">
              <a:defRPr/>
            </a:pPr>
            <a:r>
              <a:rPr kumimoji="1" lang="en-US" altLang="ja-JP" sz="2800" dirty="0">
                <a:solidFill>
                  <a:schemeClr val="bg1"/>
                </a:solidFill>
                <a:latin typeface="HGPｺﾞｼｯｸM" pitchFamily="50" charset="-128"/>
                <a:ea typeface="HGPｺﾞｼｯｸM" pitchFamily="50" charset="-128"/>
              </a:rPr>
              <a:t>4</a:t>
            </a:r>
            <a:endParaRPr kumimoji="1" lang="ja-JP" altLang="en-US" sz="2800" dirty="0">
              <a:solidFill>
                <a:schemeClr val="bg1"/>
              </a:solidFill>
              <a:latin typeface="HGPｺﾞｼｯｸM" pitchFamily="50" charset="-128"/>
              <a:ea typeface="HGPｺﾞｼｯｸM" pitchFamily="50" charset="-128"/>
            </a:endParaRPr>
          </a:p>
        </p:txBody>
      </p:sp>
      <p:sp>
        <p:nvSpPr>
          <p:cNvPr id="20505" name="右中かっこ 24"/>
          <p:cNvSpPr>
            <a:spLocks/>
          </p:cNvSpPr>
          <p:nvPr/>
        </p:nvSpPr>
        <p:spPr bwMode="auto">
          <a:xfrm>
            <a:off x="7596189" y="1844678"/>
            <a:ext cx="309563" cy="3313113"/>
          </a:xfrm>
          <a:prstGeom prst="rightBrace">
            <a:avLst>
              <a:gd name="adj1" fmla="val 8324"/>
              <a:gd name="adj2" fmla="val 50000"/>
            </a:avLst>
          </a:prstGeom>
          <a:noFill/>
          <a:ln w="9525" algn="ctr">
            <a:solidFill>
              <a:schemeClr val="tx1"/>
            </a:solidFill>
            <a:round/>
            <a:headEnd/>
            <a:tailEnd/>
          </a:ln>
        </p:spPr>
        <p:txBody>
          <a:bodyPr wrap="none" anchor="ctr"/>
          <a:lstStyle/>
          <a:p>
            <a:pPr algn="ctr" eaLnBrk="1" hangingPunct="1"/>
            <a:endParaRPr kumimoji="1" lang="ja-JP" altLang="en-US">
              <a:latin typeface="HGPｺﾞｼｯｸM" pitchFamily="50" charset="-128"/>
              <a:ea typeface="HGPｺﾞｼｯｸM" pitchFamily="50" charset="-128"/>
            </a:endParaRPr>
          </a:p>
        </p:txBody>
      </p:sp>
      <p:sp>
        <p:nvSpPr>
          <p:cNvPr id="26" name="テキスト ボックス 25"/>
          <p:cNvSpPr txBox="1"/>
          <p:nvPr/>
        </p:nvSpPr>
        <p:spPr>
          <a:xfrm>
            <a:off x="8111970" y="2276478"/>
            <a:ext cx="492443" cy="2331729"/>
          </a:xfrm>
          <a:prstGeom prst="rect">
            <a:avLst/>
          </a:prstGeom>
          <a:solidFill>
            <a:schemeClr val="bg1"/>
          </a:solidFill>
          <a:ln>
            <a:solidFill>
              <a:srgbClr val="FF0000"/>
            </a:solidFill>
          </a:ln>
        </p:spPr>
        <p:style>
          <a:lnRef idx="1">
            <a:schemeClr val="accent1"/>
          </a:lnRef>
          <a:fillRef idx="2">
            <a:schemeClr val="accent1"/>
          </a:fillRef>
          <a:effectRef idx="1">
            <a:schemeClr val="accent1"/>
          </a:effectRef>
          <a:fontRef idx="minor">
            <a:schemeClr val="dk1"/>
          </a:fontRef>
        </p:style>
        <p:txBody>
          <a:bodyPr vert="eaVert" wrap="none" anchor="ctr">
            <a:spAutoFit/>
          </a:bodyPr>
          <a:lstStyle/>
          <a:p>
            <a:pPr>
              <a:defRPr/>
            </a:pPr>
            <a:r>
              <a:rPr lang="ja-JP" altLang="en-US" sz="2000" dirty="0">
                <a:solidFill>
                  <a:srgbClr val="FF0000"/>
                </a:solidFill>
                <a:latin typeface="HGPｺﾞｼｯｸM" pitchFamily="50" charset="-128"/>
                <a:ea typeface="HGPｺﾞｼｯｸM" pitchFamily="50" charset="-128"/>
              </a:rPr>
              <a:t>標準値との比較評価</a:t>
            </a:r>
            <a:endParaRPr kumimoji="1" lang="ja-JP" altLang="en-US" sz="1200" dirty="0">
              <a:solidFill>
                <a:srgbClr val="FF0000"/>
              </a:solidFill>
              <a:latin typeface="HGPｺﾞｼｯｸM" pitchFamily="50" charset="-128"/>
              <a:ea typeface="HGPｺﾞｼｯｸM" pitchFamily="50" charset="-128"/>
            </a:endParaRPr>
          </a:p>
        </p:txBody>
      </p:sp>
      <p:sp>
        <p:nvSpPr>
          <p:cNvPr id="20507" name="正方形/長方形 26"/>
          <p:cNvSpPr>
            <a:spLocks noChangeArrowheads="1"/>
          </p:cNvSpPr>
          <p:nvPr/>
        </p:nvSpPr>
        <p:spPr bwMode="auto">
          <a:xfrm>
            <a:off x="7850190" y="4748216"/>
            <a:ext cx="1031051" cy="461665"/>
          </a:xfrm>
          <a:prstGeom prst="rect">
            <a:avLst/>
          </a:prstGeom>
          <a:noFill/>
          <a:ln w="9525">
            <a:noFill/>
            <a:miter lim="800000"/>
            <a:headEnd/>
            <a:tailEnd/>
          </a:ln>
        </p:spPr>
        <p:txBody>
          <a:bodyPr wrap="none">
            <a:spAutoFit/>
          </a:bodyPr>
          <a:lstStyle/>
          <a:p>
            <a:r>
              <a:rPr lang="ja-JP" altLang="en-US" sz="1200">
                <a:latin typeface="HGPｺﾞｼｯｸM" pitchFamily="50" charset="-128"/>
                <a:ea typeface="HGPｺﾞｼｯｸM" pitchFamily="50" charset="-128"/>
              </a:rPr>
              <a:t>（個別事情は</a:t>
            </a:r>
            <a:endParaRPr lang="en-US" altLang="ja-JP" sz="1200">
              <a:latin typeface="HGPｺﾞｼｯｸM" pitchFamily="50" charset="-128"/>
              <a:ea typeface="HGPｺﾞｼｯｸM" pitchFamily="50" charset="-128"/>
            </a:endParaRPr>
          </a:p>
          <a:p>
            <a:r>
              <a:rPr lang="ja-JP" altLang="en-US" sz="1200">
                <a:latin typeface="HGPｺﾞｼｯｸM" pitchFamily="50" charset="-128"/>
                <a:ea typeface="HGPｺﾞｼｯｸM" pitchFamily="50" charset="-128"/>
              </a:rPr>
              <a:t>　別途考慮）</a:t>
            </a:r>
          </a:p>
        </p:txBody>
      </p:sp>
      <p:sp>
        <p:nvSpPr>
          <p:cNvPr id="28" name="角丸四角形 27"/>
          <p:cNvSpPr/>
          <p:nvPr/>
        </p:nvSpPr>
        <p:spPr bwMode="auto">
          <a:xfrm>
            <a:off x="684213" y="5229225"/>
            <a:ext cx="8208962" cy="863600"/>
          </a:xfrm>
          <a:prstGeom prst="roundRect">
            <a:avLst>
              <a:gd name="adj" fmla="val 11745"/>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1" hangingPunct="1">
              <a:defRPr/>
            </a:pPr>
            <a:endParaRPr kumimoji="1" lang="ja-JP" altLang="en-US">
              <a:solidFill>
                <a:schemeClr val="tx1"/>
              </a:solidFill>
              <a:latin typeface="HGPｺﾞｼｯｸM" pitchFamily="50" charset="-128"/>
              <a:ea typeface="HGPｺﾞｼｯｸM" pitchFamily="50" charset="-128"/>
            </a:endParaRPr>
          </a:p>
        </p:txBody>
      </p:sp>
      <p:sp>
        <p:nvSpPr>
          <p:cNvPr id="29" name="テキスト ボックス 16"/>
          <p:cNvSpPr txBox="1">
            <a:spLocks noChangeArrowheads="1"/>
          </p:cNvSpPr>
          <p:nvPr/>
        </p:nvSpPr>
        <p:spPr bwMode="auto">
          <a:xfrm>
            <a:off x="684214" y="5229225"/>
            <a:ext cx="6845144" cy="400110"/>
          </a:xfrm>
          <a:prstGeom prst="rect">
            <a:avLst/>
          </a:prstGeom>
          <a:noFill/>
          <a:ln w="9525">
            <a:noFill/>
            <a:miter lim="800000"/>
            <a:headEnd/>
            <a:tailEnd/>
          </a:ln>
        </p:spPr>
        <p:txBody>
          <a:bodyPr wrap="none">
            <a:spAutoFit/>
          </a:bodyPr>
          <a:lstStyle/>
          <a:p>
            <a:r>
              <a:rPr kumimoji="1" lang="ja-JP" altLang="en-US" sz="2000" dirty="0">
                <a:solidFill>
                  <a:srgbClr val="FF0000"/>
                </a:solidFill>
                <a:latin typeface="HGPｺﾞｼｯｸM" pitchFamily="50" charset="-128"/>
                <a:ea typeface="HGPｺﾞｼｯｸM" pitchFamily="50" charset="-128"/>
              </a:rPr>
              <a:t>ソフトウェアメトリックスの</a:t>
            </a:r>
            <a:r>
              <a:rPr kumimoji="1" lang="ja-JP" altLang="en-US" sz="2000" dirty="0" smtClean="0">
                <a:solidFill>
                  <a:srgbClr val="FF0000"/>
                </a:solidFill>
                <a:latin typeface="HGPｺﾞｼｯｸM" pitchFamily="50" charset="-128"/>
                <a:ea typeface="HGPｺﾞｼｯｸM" pitchFamily="50" charset="-128"/>
              </a:rPr>
              <a:t>活用</a:t>
            </a:r>
            <a:r>
              <a:rPr kumimoji="1" lang="ja-JP" altLang="en-US" sz="2000" dirty="0" smtClean="0">
                <a:latin typeface="HGPｺﾞｼｯｸM" pitchFamily="50" charset="-128"/>
                <a:ea typeface="HGPｺﾞｼｯｸM" pitchFamily="50" charset="-128"/>
              </a:rPr>
              <a:t>　</a:t>
            </a:r>
            <a:r>
              <a:rPr kumimoji="1" lang="ja-JP" altLang="en-US" dirty="0">
                <a:latin typeface="HGPｺﾞｼｯｸM" pitchFamily="50" charset="-128"/>
                <a:ea typeface="HGPｺﾞｼｯｸM" pitchFamily="50" charset="-128"/>
              </a:rPr>
              <a:t>　　</a:t>
            </a:r>
            <a:r>
              <a:rPr lang="en-US" altLang="ja-JP" sz="1200" dirty="0">
                <a:latin typeface="HGPｺﾞｼｯｸM" pitchFamily="50" charset="-128"/>
                <a:ea typeface="HGPｺﾞｼｯｸM" pitchFamily="50" charset="-128"/>
              </a:rPr>
              <a:t>※</a:t>
            </a:r>
            <a:r>
              <a:rPr kumimoji="1" lang="ja-JP" altLang="en-US" sz="1200" dirty="0">
                <a:latin typeface="HGPｺﾞｼｯｸM" pitchFamily="50" charset="-128"/>
                <a:ea typeface="HGPｺﾞｼｯｸM" pitchFamily="50" charset="-128"/>
              </a:rPr>
              <a:t>事例をもとに開発プロセスを様々な視点で定量化</a:t>
            </a:r>
          </a:p>
        </p:txBody>
      </p:sp>
      <p:sp>
        <p:nvSpPr>
          <p:cNvPr id="30" name="テキスト ボックス 17"/>
          <p:cNvSpPr txBox="1">
            <a:spLocks noChangeArrowheads="1"/>
          </p:cNvSpPr>
          <p:nvPr/>
        </p:nvSpPr>
        <p:spPr bwMode="auto">
          <a:xfrm>
            <a:off x="900115" y="5516567"/>
            <a:ext cx="7993062" cy="585787"/>
          </a:xfrm>
          <a:prstGeom prst="rect">
            <a:avLst/>
          </a:prstGeom>
          <a:noFill/>
          <a:ln w="9525">
            <a:noFill/>
            <a:miter lim="800000"/>
            <a:headEnd/>
            <a:tailEnd/>
          </a:ln>
        </p:spPr>
        <p:txBody>
          <a:bodyPr>
            <a:spAutoFit/>
          </a:bodyPr>
          <a:lstStyle/>
          <a:p>
            <a:r>
              <a:rPr kumimoji="1" lang="ja-JP" altLang="en-US" sz="1600" dirty="0">
                <a:latin typeface="HGPｺﾞｼｯｸM" pitchFamily="50" charset="-128"/>
                <a:ea typeface="HGPｺﾞｼｯｸM" pitchFamily="50" charset="-128"/>
              </a:rPr>
              <a:t>「ソフトウェア開発データ白書」</a:t>
            </a:r>
            <a:r>
              <a:rPr kumimoji="1" lang="ja-JP" altLang="en-US" sz="1200" dirty="0" smtClean="0">
                <a:latin typeface="HGPｺﾞｼｯｸM" pitchFamily="50" charset="-128"/>
                <a:ea typeface="HGPｺﾞｼｯｸM" pitchFamily="50" charset="-128"/>
              </a:rPr>
              <a:t>（（独）情報処理推進機構</a:t>
            </a:r>
            <a:r>
              <a:rPr kumimoji="1" lang="ja-JP" altLang="en-US" sz="1200" dirty="0">
                <a:latin typeface="HGPｺﾞｼｯｸM" pitchFamily="50" charset="-128"/>
                <a:ea typeface="HGPｺﾞｼｯｸM" pitchFamily="50" charset="-128"/>
              </a:rPr>
              <a:t>（</a:t>
            </a:r>
            <a:r>
              <a:rPr kumimoji="1" lang="en-US" altLang="ja-JP" sz="1200" dirty="0">
                <a:latin typeface="HGPｺﾞｼｯｸM" pitchFamily="50" charset="-128"/>
                <a:ea typeface="HGPｺﾞｼｯｸM" pitchFamily="50" charset="-128"/>
              </a:rPr>
              <a:t>IPA</a:t>
            </a:r>
            <a:r>
              <a:rPr kumimoji="1" lang="ja-JP" altLang="en-US" sz="1200" dirty="0">
                <a:latin typeface="HGPｺﾞｼｯｸM" pitchFamily="50" charset="-128"/>
                <a:ea typeface="HGPｺﾞｼｯｸM" pitchFamily="50" charset="-128"/>
              </a:rPr>
              <a:t>）</a:t>
            </a:r>
            <a:r>
              <a:rPr lang="ja-JP" altLang="en-US" sz="1200" dirty="0">
                <a:latin typeface="HGPｺﾞｼｯｸM" pitchFamily="50" charset="-128"/>
                <a:ea typeface="HGPｺﾞｼｯｸM" pitchFamily="50" charset="-128"/>
              </a:rPr>
              <a:t>／ソフトウェアエンジニアリングセンター</a:t>
            </a:r>
            <a:r>
              <a:rPr kumimoji="1" lang="ja-JP" altLang="en-US" sz="1200" dirty="0">
                <a:latin typeface="HGPｺﾞｼｯｸM" pitchFamily="50" charset="-128"/>
                <a:ea typeface="HGPｺﾞｼｯｸM" pitchFamily="50" charset="-128"/>
              </a:rPr>
              <a:t>）</a:t>
            </a:r>
            <a:endParaRPr kumimoji="1" lang="en-US" altLang="ja-JP" sz="1200" dirty="0">
              <a:latin typeface="HGPｺﾞｼｯｸM" pitchFamily="50" charset="-128"/>
              <a:ea typeface="HGPｺﾞｼｯｸM" pitchFamily="50" charset="-128"/>
            </a:endParaRPr>
          </a:p>
          <a:p>
            <a:r>
              <a:rPr lang="ja-JP" altLang="en-US" sz="1600" dirty="0">
                <a:latin typeface="HGPｺﾞｼｯｸM" pitchFamily="50" charset="-128"/>
                <a:ea typeface="HGPｺﾞｼｯｸM" pitchFamily="50" charset="-128"/>
              </a:rPr>
              <a:t>「ソフトウェアメトリックス</a:t>
            </a:r>
            <a:r>
              <a:rPr lang="ja-JP" altLang="en-US" sz="1600" dirty="0" smtClean="0">
                <a:latin typeface="HGPｺﾞｼｯｸM" pitchFamily="50" charset="-128"/>
                <a:ea typeface="HGPｺﾞｼｯｸM" pitchFamily="50" charset="-128"/>
              </a:rPr>
              <a:t>」</a:t>
            </a:r>
            <a:r>
              <a:rPr lang="ja-JP" altLang="en-US" sz="1200" dirty="0" smtClean="0">
                <a:latin typeface="HGPｺﾞｼｯｸM" pitchFamily="50" charset="-128"/>
                <a:ea typeface="HGPｺﾞｼｯｸM" pitchFamily="50" charset="-128"/>
              </a:rPr>
              <a:t>（（一社）日本情報システム・ユーザ</a:t>
            </a:r>
            <a:r>
              <a:rPr lang="ja-JP" altLang="en-US" sz="1200" dirty="0">
                <a:latin typeface="HGPｺﾞｼｯｸM" pitchFamily="50" charset="-128"/>
                <a:ea typeface="HGPｺﾞｼｯｸM" pitchFamily="50" charset="-128"/>
              </a:rPr>
              <a:t>協会（</a:t>
            </a:r>
            <a:r>
              <a:rPr lang="en-US" altLang="ja-JP" sz="1200" dirty="0">
                <a:latin typeface="HGPｺﾞｼｯｸM" pitchFamily="50" charset="-128"/>
                <a:ea typeface="HGPｺﾞｼｯｸM" pitchFamily="50" charset="-128"/>
              </a:rPr>
              <a:t>JUAS</a:t>
            </a:r>
            <a:r>
              <a:rPr lang="ja-JP" altLang="en-US" sz="1200" dirty="0">
                <a:latin typeface="HGPｺﾞｼｯｸM" pitchFamily="50" charset="-128"/>
                <a:ea typeface="HGPｺﾞｼｯｸM" pitchFamily="50" charset="-128"/>
              </a:rPr>
              <a:t>））</a:t>
            </a:r>
            <a:endParaRPr kumimoji="1" lang="ja-JP" altLang="en-US" sz="1200" dirty="0">
              <a:latin typeface="HGPｺﾞｼｯｸM" pitchFamily="50" charset="-128"/>
              <a:ea typeface="HGPｺﾞｼｯｸM" pitchFamily="50" charset="-128"/>
            </a:endParaRPr>
          </a:p>
        </p:txBody>
      </p:sp>
      <p:sp>
        <p:nvSpPr>
          <p:cNvPr id="31" name="円形吹き出し 18"/>
          <p:cNvSpPr>
            <a:spLocks noChangeArrowheads="1"/>
          </p:cNvSpPr>
          <p:nvPr/>
        </p:nvSpPr>
        <p:spPr bwMode="auto">
          <a:xfrm>
            <a:off x="8194104" y="5157792"/>
            <a:ext cx="1295400" cy="574675"/>
          </a:xfrm>
          <a:prstGeom prst="wedgeEllipseCallout">
            <a:avLst>
              <a:gd name="adj1" fmla="val -54468"/>
              <a:gd name="adj2" fmla="val 34815"/>
            </a:avLst>
          </a:prstGeom>
          <a:solidFill>
            <a:schemeClr val="tx2">
              <a:lumMod val="60000"/>
              <a:lumOff val="40000"/>
            </a:schemeClr>
          </a:solidFill>
          <a:ln w="9525" algn="ctr">
            <a:solidFill>
              <a:schemeClr val="tx2">
                <a:lumMod val="75000"/>
              </a:schemeClr>
            </a:solidFill>
            <a:round/>
            <a:headEnd/>
            <a:tailEnd/>
          </a:ln>
        </p:spPr>
        <p:txBody>
          <a:bodyPr wrap="none" anchor="ctr"/>
          <a:lstStyle/>
          <a:p>
            <a:pPr algn="ctr" eaLnBrk="1" hangingPunct="1"/>
            <a:r>
              <a:rPr lang="ja-JP" altLang="en-US" sz="1200">
                <a:solidFill>
                  <a:schemeClr val="bg1"/>
                </a:solidFill>
                <a:latin typeface="HGPｺﾞｼｯｸM" pitchFamily="50" charset="-128"/>
                <a:ea typeface="HGPｺﾞｼｯｸM" pitchFamily="50" charset="-128"/>
              </a:rPr>
              <a:t>事業者側から</a:t>
            </a:r>
            <a:r>
              <a:rPr lang="en-US" altLang="ja-JP" sz="1200">
                <a:solidFill>
                  <a:schemeClr val="bg1"/>
                </a:solidFill>
                <a:latin typeface="HGPｺﾞｼｯｸM" pitchFamily="50" charset="-128"/>
                <a:ea typeface="HGPｺﾞｼｯｸM" pitchFamily="50" charset="-128"/>
              </a:rPr>
              <a:t/>
            </a:r>
            <a:br>
              <a:rPr lang="en-US" altLang="ja-JP" sz="1200">
                <a:solidFill>
                  <a:schemeClr val="bg1"/>
                </a:solidFill>
                <a:latin typeface="HGPｺﾞｼｯｸM" pitchFamily="50" charset="-128"/>
                <a:ea typeface="HGPｺﾞｼｯｸM" pitchFamily="50" charset="-128"/>
              </a:rPr>
            </a:br>
            <a:r>
              <a:rPr lang="ja-JP" altLang="en-US" sz="1200">
                <a:solidFill>
                  <a:schemeClr val="bg1"/>
                </a:solidFill>
                <a:latin typeface="HGPｺﾞｼｯｸM" pitchFamily="50" charset="-128"/>
                <a:ea typeface="HGPｺﾞｼｯｸM" pitchFamily="50" charset="-128"/>
              </a:rPr>
              <a:t>情報収集</a:t>
            </a:r>
            <a:endParaRPr kumimoji="1" lang="ja-JP" altLang="en-US" sz="1200">
              <a:solidFill>
                <a:schemeClr val="bg1"/>
              </a:solidFill>
              <a:latin typeface="HGPｺﾞｼｯｸM" pitchFamily="50" charset="-128"/>
              <a:ea typeface="HGPｺﾞｼｯｸM" pitchFamily="50" charset="-128"/>
            </a:endParaRPr>
          </a:p>
        </p:txBody>
      </p:sp>
      <p:sp>
        <p:nvSpPr>
          <p:cNvPr id="32" name="円形吹き出し 19"/>
          <p:cNvSpPr>
            <a:spLocks noChangeArrowheads="1"/>
          </p:cNvSpPr>
          <p:nvPr/>
        </p:nvSpPr>
        <p:spPr bwMode="auto">
          <a:xfrm>
            <a:off x="6753050" y="5853243"/>
            <a:ext cx="1944688" cy="326159"/>
          </a:xfrm>
          <a:prstGeom prst="wedgeEllipseCallout">
            <a:avLst>
              <a:gd name="adj1" fmla="val -60206"/>
              <a:gd name="adj2" fmla="val -16517"/>
            </a:avLst>
          </a:prstGeom>
          <a:solidFill>
            <a:schemeClr val="tx2">
              <a:lumMod val="60000"/>
              <a:lumOff val="40000"/>
            </a:schemeClr>
          </a:solidFill>
          <a:ln w="9525" algn="ctr">
            <a:solidFill>
              <a:schemeClr val="tx2">
                <a:lumMod val="75000"/>
              </a:schemeClr>
            </a:solidFill>
            <a:round/>
            <a:headEnd/>
            <a:tailEnd/>
          </a:ln>
        </p:spPr>
        <p:txBody>
          <a:bodyPr wrap="none" anchor="ctr"/>
          <a:lstStyle/>
          <a:p>
            <a:pPr algn="ctr" eaLnBrk="1" hangingPunct="1"/>
            <a:r>
              <a:rPr lang="ja-JP" altLang="en-US" sz="1200">
                <a:solidFill>
                  <a:schemeClr val="bg1"/>
                </a:solidFill>
                <a:latin typeface="HGPｺﾞｼｯｸM" pitchFamily="50" charset="-128"/>
                <a:ea typeface="HGPｺﾞｼｯｸM" pitchFamily="50" charset="-128"/>
              </a:rPr>
              <a:t>ユーザ側から情報収集</a:t>
            </a:r>
            <a:endParaRPr kumimoji="1" lang="ja-JP" altLang="en-US" sz="1200">
              <a:solidFill>
                <a:schemeClr val="bg1"/>
              </a:solidFill>
              <a:latin typeface="HGPｺﾞｼｯｸM" pitchFamily="50" charset="-128"/>
              <a:ea typeface="HGPｺﾞｼｯｸM" pitchFamily="50" charset="-128"/>
            </a:endParaRPr>
          </a:p>
        </p:txBody>
      </p:sp>
      <p:sp>
        <p:nvSpPr>
          <p:cNvPr id="33" name="スライド番号プレースホルダ 32"/>
          <p:cNvSpPr>
            <a:spLocks noGrp="1"/>
          </p:cNvSpPr>
          <p:nvPr>
            <p:ph type="sldNum" sz="quarter" idx="12"/>
          </p:nvPr>
        </p:nvSpPr>
        <p:spPr/>
        <p:txBody>
          <a:bodyPr/>
          <a:lstStyle/>
          <a:p>
            <a:pPr>
              <a:defRPr/>
            </a:pPr>
            <a:fld id="{E2D66AD2-159A-4253-BF2C-5EE39F16C6A8}" type="slidenum">
              <a:rPr lang="ja-JP" altLang="en-US" smtClean="0"/>
              <a:pPr>
                <a:defRPr/>
              </a:pPr>
              <a:t>28</a:t>
            </a:fld>
            <a:endParaRPr lang="en-US" altLang="ja-JP"/>
          </a:p>
        </p:txBody>
      </p:sp>
      <p:sp>
        <p:nvSpPr>
          <p:cNvPr id="34" name="フッター プレースホルダ 33"/>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a:t>２．本講義の構成</a:t>
            </a:r>
            <a:endParaRPr kumimoji="1" lang="ja-JP" altLang="en-US" dirty="0"/>
          </a:p>
        </p:txBody>
      </p:sp>
      <p:sp>
        <p:nvSpPr>
          <p:cNvPr id="5123" name="Rectangle 3"/>
          <p:cNvSpPr>
            <a:spLocks noGrp="1" noChangeArrowheads="1"/>
          </p:cNvSpPr>
          <p:nvPr>
            <p:ph idx="1"/>
          </p:nvPr>
        </p:nvSpPr>
        <p:spPr bwMode="auto">
          <a:xfrm>
            <a:off x="495300" y="1341442"/>
            <a:ext cx="8915400" cy="4784725"/>
          </a:xfrm>
          <a:noFill/>
          <a:ln>
            <a:miter lim="800000"/>
            <a:headEnd/>
            <a:tailEnd/>
          </a:ln>
        </p:spPr>
        <p:txBody>
          <a:bodyPr vert="horz" wrap="square" lIns="91440" tIns="45720" rIns="91440" bIns="45720" numCol="1" anchor="t" anchorCtr="0" compatLnSpc="1">
            <a:prstTxWarp prst="textNoShape">
              <a:avLst/>
            </a:prstTxWarp>
          </a:bodyPr>
          <a:lstStyle/>
          <a:p>
            <a:pPr>
              <a:spcBef>
                <a:spcPts val="400"/>
              </a:spcBef>
            </a:pPr>
            <a:r>
              <a:rPr lang="ja-JP" altLang="en-US" dirty="0" smtClean="0">
                <a:latin typeface="HGPｺﾞｼｯｸM" pitchFamily="50" charset="-128"/>
                <a:ea typeface="HGPｺﾞｼｯｸM" pitchFamily="50" charset="-128"/>
              </a:rPr>
              <a:t>仕様書とは</a:t>
            </a:r>
          </a:p>
          <a:p>
            <a:pPr lvl="1">
              <a:spcBef>
                <a:spcPts val="400"/>
              </a:spcBef>
            </a:pPr>
            <a:r>
              <a:rPr lang="ja-JP" altLang="en-US" sz="2000" dirty="0" smtClean="0">
                <a:latin typeface="HGPｺﾞｼｯｸM" pitchFamily="50" charset="-128"/>
                <a:ea typeface="HGPｺﾞｼｯｸM" pitchFamily="50" charset="-128"/>
              </a:rPr>
              <a:t>仕様書の役割</a:t>
            </a:r>
            <a:endParaRPr lang="en-US" altLang="ja-JP" sz="2000" dirty="0" smtClean="0">
              <a:latin typeface="HGPｺﾞｼｯｸM" pitchFamily="50" charset="-128"/>
              <a:ea typeface="HGPｺﾞｼｯｸM" pitchFamily="50" charset="-128"/>
            </a:endParaRPr>
          </a:p>
          <a:p>
            <a:pPr lvl="1">
              <a:spcBef>
                <a:spcPts val="400"/>
              </a:spcBef>
            </a:pPr>
            <a:r>
              <a:rPr lang="ja-JP" altLang="en-US" sz="2000" dirty="0" smtClean="0">
                <a:latin typeface="HGPｺﾞｼｯｸM" pitchFamily="50" charset="-128"/>
                <a:ea typeface="HGPｺﾞｼｯｸM" pitchFamily="50" charset="-128"/>
              </a:rPr>
              <a:t>仕様書策定のプロセス</a:t>
            </a:r>
            <a:endParaRPr lang="en-US" altLang="ja-JP" sz="2000" dirty="0" smtClean="0">
              <a:latin typeface="HGPｺﾞｼｯｸM" pitchFamily="50" charset="-128"/>
              <a:ea typeface="HGPｺﾞｼｯｸM" pitchFamily="50" charset="-128"/>
            </a:endParaRPr>
          </a:p>
          <a:p>
            <a:pPr lvl="1">
              <a:spcBef>
                <a:spcPts val="400"/>
              </a:spcBef>
            </a:pPr>
            <a:r>
              <a:rPr lang="ja-JP" altLang="en-US" sz="2000" dirty="0" smtClean="0">
                <a:latin typeface="HGPｺﾞｼｯｸM" pitchFamily="50" charset="-128"/>
                <a:ea typeface="HGPｺﾞｼｯｸM" pitchFamily="50" charset="-128"/>
              </a:rPr>
              <a:t>仕様書の記載項目</a:t>
            </a:r>
          </a:p>
          <a:p>
            <a:pPr>
              <a:spcBef>
                <a:spcPts val="400"/>
              </a:spcBef>
            </a:pPr>
            <a:r>
              <a:rPr lang="ja-JP" altLang="en-US" dirty="0" smtClean="0">
                <a:latin typeface="HGPｺﾞｼｯｸM" pitchFamily="50" charset="-128"/>
                <a:ea typeface="HGPｺﾞｼｯｸM" pitchFamily="50" charset="-128"/>
              </a:rPr>
              <a:t>良い仕様書／悪い仕様書</a:t>
            </a:r>
            <a:endParaRPr lang="en-US" altLang="ja-JP" dirty="0" smtClean="0">
              <a:latin typeface="HGPｺﾞｼｯｸM" pitchFamily="50" charset="-128"/>
              <a:ea typeface="HGPｺﾞｼｯｸM" pitchFamily="50" charset="-128"/>
            </a:endParaRPr>
          </a:p>
          <a:p>
            <a:pPr lvl="1">
              <a:spcBef>
                <a:spcPts val="400"/>
              </a:spcBef>
            </a:pPr>
            <a:r>
              <a:rPr lang="ja-JP" altLang="en-US" sz="2000" dirty="0" smtClean="0">
                <a:latin typeface="HGPｺﾞｼｯｸM" pitchFamily="50" charset="-128"/>
                <a:ea typeface="HGPｺﾞｼｯｸM" pitchFamily="50" charset="-128"/>
              </a:rPr>
              <a:t>実例からみる良い記載／悪い記載</a:t>
            </a:r>
            <a:endParaRPr lang="en-US" altLang="ja-JP" sz="2000" dirty="0" smtClean="0">
              <a:latin typeface="HGPｺﾞｼｯｸM" pitchFamily="50" charset="-128"/>
              <a:ea typeface="HGPｺﾞｼｯｸM" pitchFamily="50" charset="-128"/>
            </a:endParaRPr>
          </a:p>
          <a:p>
            <a:pPr>
              <a:spcBef>
                <a:spcPts val="400"/>
              </a:spcBef>
            </a:pPr>
            <a:r>
              <a:rPr lang="ja-JP" altLang="en-US" dirty="0" smtClean="0">
                <a:latin typeface="HGPｺﾞｼｯｸM" pitchFamily="50" charset="-128"/>
                <a:ea typeface="HGPｺﾞｼｯｸM" pitchFamily="50" charset="-128"/>
              </a:rPr>
              <a:t>コストの評価</a:t>
            </a:r>
            <a:endParaRPr lang="en-US" altLang="ja-JP" dirty="0" smtClean="0">
              <a:latin typeface="HGPｺﾞｼｯｸM" pitchFamily="50" charset="-128"/>
              <a:ea typeface="HGPｺﾞｼｯｸM" pitchFamily="50" charset="-128"/>
            </a:endParaRPr>
          </a:p>
          <a:p>
            <a:pPr lvl="1">
              <a:spcBef>
                <a:spcPts val="400"/>
              </a:spcBef>
            </a:pPr>
            <a:r>
              <a:rPr lang="ja-JP" altLang="en-US" sz="2000" dirty="0" smtClean="0">
                <a:latin typeface="HGPｺﾞｼｯｸM" pitchFamily="50" charset="-128"/>
                <a:ea typeface="HGPｺﾞｼｯｸM" pitchFamily="50" charset="-128"/>
              </a:rPr>
              <a:t>コストの積算</a:t>
            </a:r>
            <a:endParaRPr lang="en-US" altLang="ja-JP" sz="2000" dirty="0" smtClean="0">
              <a:latin typeface="HGPｺﾞｼｯｸM" pitchFamily="50" charset="-128"/>
              <a:ea typeface="HGPｺﾞｼｯｸM" pitchFamily="50" charset="-128"/>
            </a:endParaRPr>
          </a:p>
          <a:p>
            <a:pPr lvl="1">
              <a:spcBef>
                <a:spcPts val="400"/>
              </a:spcBef>
            </a:pPr>
            <a:r>
              <a:rPr lang="ja-JP" altLang="en-US" sz="2000" dirty="0" smtClean="0">
                <a:latin typeface="HGPｺﾞｼｯｸM" pitchFamily="50" charset="-128"/>
                <a:ea typeface="HGPｺﾞｼｯｸM" pitchFamily="50" charset="-128"/>
              </a:rPr>
              <a:t>ベンチマークによるコスト評価方法</a:t>
            </a:r>
            <a:endParaRPr lang="en-US" altLang="ja-JP" sz="2000" dirty="0" smtClean="0">
              <a:latin typeface="HGPｺﾞｼｯｸM" pitchFamily="50" charset="-128"/>
              <a:ea typeface="HGPｺﾞｼｯｸM" pitchFamily="50" charset="-128"/>
            </a:endParaRPr>
          </a:p>
          <a:p>
            <a:pPr>
              <a:spcBef>
                <a:spcPts val="400"/>
              </a:spcBef>
            </a:pPr>
            <a:r>
              <a:rPr lang="ja-JP" altLang="en-US" dirty="0" smtClean="0">
                <a:latin typeface="HGPｺﾞｼｯｸM" pitchFamily="50" charset="-128"/>
                <a:ea typeface="HGPｺﾞｼｯｸM" pitchFamily="50" charset="-128"/>
              </a:rPr>
              <a:t>調達とコストの適正化</a:t>
            </a:r>
            <a:endParaRPr lang="en-US" altLang="ja-JP" dirty="0" smtClean="0">
              <a:latin typeface="HGPｺﾞｼｯｸM" pitchFamily="50" charset="-128"/>
              <a:ea typeface="HGPｺﾞｼｯｸM" pitchFamily="50" charset="-128"/>
            </a:endParaRPr>
          </a:p>
          <a:p>
            <a:pPr lvl="1">
              <a:spcBef>
                <a:spcPts val="400"/>
              </a:spcBef>
            </a:pPr>
            <a:r>
              <a:rPr lang="ja-JP" altLang="en-US" sz="2000" dirty="0" smtClean="0">
                <a:latin typeface="HGPｺﾞｼｯｸM" pitchFamily="50" charset="-128"/>
                <a:ea typeface="HGPｺﾞｼｯｸM" pitchFamily="50" charset="-128"/>
              </a:rPr>
              <a:t>ＩＴコスト適正化指針</a:t>
            </a:r>
            <a:endParaRPr lang="en-US" altLang="ja-JP" sz="2000" dirty="0" smtClean="0">
              <a:latin typeface="HGPｺﾞｼｯｸM" pitchFamily="50" charset="-128"/>
              <a:ea typeface="HGPｺﾞｼｯｸM" pitchFamily="50" charset="-128"/>
            </a:endParaRPr>
          </a:p>
          <a:p>
            <a:pPr lvl="1">
              <a:spcBef>
                <a:spcPts val="400"/>
              </a:spcBef>
            </a:pPr>
            <a:r>
              <a:rPr lang="ja-JP" altLang="en-US" sz="2000" dirty="0" smtClean="0">
                <a:latin typeface="HGPｺﾞｼｯｸM" pitchFamily="50" charset="-128"/>
                <a:ea typeface="HGPｺﾞｼｯｸM" pitchFamily="50" charset="-128"/>
              </a:rPr>
              <a:t>新たな調達方式の検討</a:t>
            </a:r>
            <a:endParaRPr lang="en-US" altLang="ja-JP" sz="2000" dirty="0" smtClean="0">
              <a:latin typeface="HGPｺﾞｼｯｸM" pitchFamily="50" charset="-128"/>
              <a:ea typeface="HGPｺﾞｼｯｸM" pitchFamily="50" charset="-128"/>
            </a:endParaRPr>
          </a:p>
        </p:txBody>
      </p:sp>
      <p:sp>
        <p:nvSpPr>
          <p:cNvPr id="4" name="スライド番号プレースホルダ 3"/>
          <p:cNvSpPr>
            <a:spLocks noGrp="1"/>
          </p:cNvSpPr>
          <p:nvPr>
            <p:ph type="sldNum" sz="quarter" idx="12"/>
          </p:nvPr>
        </p:nvSpPr>
        <p:spPr/>
        <p:txBody>
          <a:bodyPr/>
          <a:lstStyle/>
          <a:p>
            <a:pPr>
              <a:defRPr/>
            </a:pPr>
            <a:fld id="{E2D66AD2-159A-4253-BF2C-5EE39F16C6A8}" type="slidenum">
              <a:rPr lang="ja-JP" altLang="en-US" smtClean="0"/>
              <a:pPr>
                <a:defRPr/>
              </a:pPr>
              <a:t>2</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テキスト ボックス 4"/>
          <p:cNvSpPr txBox="1">
            <a:spLocks noChangeArrowheads="1"/>
          </p:cNvSpPr>
          <p:nvPr/>
        </p:nvSpPr>
        <p:spPr bwMode="auto">
          <a:xfrm>
            <a:off x="482600" y="1238254"/>
            <a:ext cx="3246402" cy="461665"/>
          </a:xfrm>
          <a:prstGeom prst="rect">
            <a:avLst/>
          </a:prstGeom>
          <a:noFill/>
          <a:ln w="9525">
            <a:noFill/>
            <a:miter lim="800000"/>
            <a:headEnd/>
            <a:tailEnd/>
          </a:ln>
        </p:spPr>
        <p:txBody>
          <a:bodyPr wrap="none">
            <a:spAutoFit/>
          </a:bodyPr>
          <a:lstStyle/>
          <a:p>
            <a:r>
              <a:rPr kumimoji="1" lang="ja-JP" altLang="en-US" sz="2400">
                <a:latin typeface="HGPｺﾞｼｯｸM" pitchFamily="50" charset="-128"/>
                <a:ea typeface="HGPｺﾞｼｯｸM" pitchFamily="50" charset="-128"/>
              </a:rPr>
              <a:t>１）工数と工期の妥当性</a:t>
            </a:r>
          </a:p>
        </p:txBody>
      </p:sp>
      <p:sp>
        <p:nvSpPr>
          <p:cNvPr id="21508" name="テキスト ボックス 5"/>
          <p:cNvSpPr txBox="1">
            <a:spLocks noChangeArrowheads="1"/>
          </p:cNvSpPr>
          <p:nvPr/>
        </p:nvSpPr>
        <p:spPr bwMode="auto">
          <a:xfrm>
            <a:off x="849313" y="1628777"/>
            <a:ext cx="8640762" cy="646113"/>
          </a:xfrm>
          <a:prstGeom prst="rect">
            <a:avLst/>
          </a:prstGeom>
          <a:noFill/>
          <a:ln w="9525">
            <a:noFill/>
            <a:miter lim="800000"/>
            <a:headEnd/>
            <a:tailEnd/>
          </a:ln>
        </p:spPr>
        <p:txBody>
          <a:bodyPr>
            <a:spAutoFit/>
          </a:bodyPr>
          <a:lstStyle/>
          <a:p>
            <a:r>
              <a:rPr kumimoji="1" lang="en-US" altLang="ja-JP" dirty="0">
                <a:latin typeface="HGPｺﾞｼｯｸM" pitchFamily="50" charset="-128"/>
                <a:ea typeface="HGPｺﾞｼｯｸM" pitchFamily="50" charset="-128"/>
              </a:rPr>
              <a:t>IPA</a:t>
            </a:r>
            <a:r>
              <a:rPr kumimoji="1" lang="ja-JP" altLang="en-US" dirty="0">
                <a:latin typeface="HGPｺﾞｼｯｸM" pitchFamily="50" charset="-128"/>
                <a:ea typeface="HGPｺﾞｼｯｸM" pitchFamily="50" charset="-128"/>
              </a:rPr>
              <a:t>の資料では、例えば工数が</a:t>
            </a:r>
            <a:r>
              <a:rPr kumimoji="1" lang="en-US" altLang="ja-JP" dirty="0">
                <a:latin typeface="HGPｺﾞｼｯｸM" pitchFamily="50" charset="-128"/>
                <a:ea typeface="HGPｺﾞｼｯｸM" pitchFamily="50" charset="-128"/>
              </a:rPr>
              <a:t>60,000</a:t>
            </a:r>
            <a:r>
              <a:rPr kumimoji="1" lang="ja-JP" altLang="en-US" dirty="0">
                <a:latin typeface="HGPｺﾞｼｯｸM" pitchFamily="50" charset="-128"/>
                <a:ea typeface="HGPｺﾞｼｯｸM" pitchFamily="50" charset="-128"/>
              </a:rPr>
              <a:t>人時（</a:t>
            </a:r>
            <a:r>
              <a:rPr kumimoji="1" lang="en-US" altLang="ja-JP" dirty="0">
                <a:latin typeface="HGPｺﾞｼｯｸM" pitchFamily="50" charset="-128"/>
                <a:ea typeface="HGPｺﾞｼｯｸM" pitchFamily="50" charset="-128"/>
              </a:rPr>
              <a:t>375</a:t>
            </a:r>
            <a:r>
              <a:rPr kumimoji="1" lang="ja-JP" altLang="en-US" dirty="0">
                <a:latin typeface="HGPｺﾞｼｯｸM" pitchFamily="50" charset="-128"/>
                <a:ea typeface="HGPｺﾞｼｯｸM" pitchFamily="50" charset="-128"/>
              </a:rPr>
              <a:t>人月）の場合、</a:t>
            </a:r>
            <a:r>
              <a:rPr kumimoji="1" lang="en-US" altLang="ja-JP" dirty="0">
                <a:latin typeface="HGPｺﾞｼｯｸM" pitchFamily="50" charset="-128"/>
                <a:ea typeface="HGPｺﾞｼｯｸM" pitchFamily="50" charset="-128"/>
              </a:rPr>
              <a:t>50%</a:t>
            </a:r>
            <a:r>
              <a:rPr kumimoji="1" lang="ja-JP" altLang="en-US" dirty="0">
                <a:latin typeface="HGPｺﾞｼｯｸM" pitchFamily="50" charset="-128"/>
                <a:ea typeface="HGPｺﾞｼｯｸM" pitchFamily="50" charset="-128"/>
              </a:rPr>
              <a:t>の確率で工数は</a:t>
            </a:r>
            <a:r>
              <a:rPr kumimoji="1" lang="en-US" altLang="ja-JP" dirty="0">
                <a:latin typeface="HGPｺﾞｼｯｸM" pitchFamily="50" charset="-128"/>
                <a:ea typeface="HGPｺﾞｼｯｸM" pitchFamily="50" charset="-128"/>
              </a:rPr>
              <a:t>9</a:t>
            </a:r>
            <a:r>
              <a:rPr kumimoji="1" lang="ja-JP" altLang="en-US" dirty="0">
                <a:latin typeface="HGPｺﾞｼｯｸM" pitchFamily="50" charset="-128"/>
                <a:ea typeface="HGPｺﾞｼｯｸM" pitchFamily="50" charset="-128"/>
              </a:rPr>
              <a:t>カ月から</a:t>
            </a:r>
            <a:r>
              <a:rPr kumimoji="1" lang="en-US" altLang="ja-JP" dirty="0">
                <a:latin typeface="HGPｺﾞｼｯｸM" pitchFamily="50" charset="-128"/>
                <a:ea typeface="HGPｺﾞｼｯｸM" pitchFamily="50" charset="-128"/>
              </a:rPr>
              <a:t>16</a:t>
            </a:r>
            <a:r>
              <a:rPr kumimoji="1" lang="ja-JP" altLang="en-US" dirty="0">
                <a:latin typeface="HGPｺﾞｼｯｸM" pitchFamily="50" charset="-128"/>
                <a:ea typeface="HGPｺﾞｼｯｸM" pitchFamily="50" charset="-128"/>
              </a:rPr>
              <a:t>カ月の範囲に収まる。</a:t>
            </a:r>
          </a:p>
        </p:txBody>
      </p:sp>
      <p:pic>
        <p:nvPicPr>
          <p:cNvPr id="21509" name="Picture 2"/>
          <p:cNvPicPr>
            <a:picLocks noChangeAspect="1" noChangeArrowheads="1"/>
          </p:cNvPicPr>
          <p:nvPr/>
        </p:nvPicPr>
        <p:blipFill>
          <a:blip r:embed="rId3" cstate="print"/>
          <a:srcRect/>
          <a:stretch>
            <a:fillRect/>
          </a:stretch>
        </p:blipFill>
        <p:spPr bwMode="auto">
          <a:xfrm>
            <a:off x="1909763" y="2311402"/>
            <a:ext cx="5491162" cy="3535363"/>
          </a:xfrm>
          <a:prstGeom prst="rect">
            <a:avLst/>
          </a:prstGeom>
          <a:noFill/>
          <a:ln w="9525">
            <a:noFill/>
            <a:miter lim="800000"/>
            <a:headEnd/>
            <a:tailEnd/>
          </a:ln>
        </p:spPr>
      </p:pic>
      <p:cxnSp>
        <p:nvCxnSpPr>
          <p:cNvPr id="21510" name="直線コネクタ 7"/>
          <p:cNvCxnSpPr>
            <a:cxnSpLocks noChangeShapeType="1"/>
          </p:cNvCxnSpPr>
          <p:nvPr/>
        </p:nvCxnSpPr>
        <p:spPr bwMode="auto">
          <a:xfrm flipV="1">
            <a:off x="3368675" y="2678117"/>
            <a:ext cx="0" cy="2808287"/>
          </a:xfrm>
          <a:prstGeom prst="line">
            <a:avLst/>
          </a:prstGeom>
          <a:noFill/>
          <a:ln w="19050" algn="ctr">
            <a:solidFill>
              <a:srgbClr val="FF0000"/>
            </a:solidFill>
            <a:prstDash val="dash"/>
            <a:round/>
            <a:headEnd/>
            <a:tailEnd/>
          </a:ln>
        </p:spPr>
      </p:cxnSp>
      <p:sp>
        <p:nvSpPr>
          <p:cNvPr id="9" name="角丸四角形吹き出し 8"/>
          <p:cNvSpPr/>
          <p:nvPr/>
        </p:nvSpPr>
        <p:spPr bwMode="auto">
          <a:xfrm>
            <a:off x="3584577" y="2678117"/>
            <a:ext cx="1152525" cy="288925"/>
          </a:xfrm>
          <a:prstGeom prst="wedgeRoundRectCallout">
            <a:avLst>
              <a:gd name="adj1" fmla="val -67957"/>
              <a:gd name="adj2" fmla="val 32738"/>
              <a:gd name="adj3" fmla="val 16667"/>
            </a:avLst>
          </a:prstGeom>
          <a:solidFill>
            <a:schemeClr val="bg1"/>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eaLnBrk="1" hangingPunct="1">
              <a:defRPr/>
            </a:pPr>
            <a:r>
              <a:rPr kumimoji="1" lang="en-US" altLang="ja-JP" sz="1100" dirty="0">
                <a:solidFill>
                  <a:schemeClr val="tx1"/>
                </a:solidFill>
                <a:latin typeface="HGPｺﾞｼｯｸM" pitchFamily="50" charset="-128"/>
                <a:ea typeface="HGPｺﾞｼｯｸM" pitchFamily="50" charset="-128"/>
              </a:rPr>
              <a:t>60,000</a:t>
            </a:r>
            <a:r>
              <a:rPr kumimoji="1" lang="ja-JP" altLang="en-US" sz="1100" dirty="0">
                <a:solidFill>
                  <a:schemeClr val="tx1"/>
                </a:solidFill>
                <a:latin typeface="HGPｺﾞｼｯｸM" pitchFamily="50" charset="-128"/>
                <a:ea typeface="HGPｺﾞｼｯｸM" pitchFamily="50" charset="-128"/>
              </a:rPr>
              <a:t>人時</a:t>
            </a:r>
          </a:p>
        </p:txBody>
      </p:sp>
      <p:cxnSp>
        <p:nvCxnSpPr>
          <p:cNvPr id="21512" name="直線矢印コネクタ 9"/>
          <p:cNvCxnSpPr>
            <a:cxnSpLocks noChangeShapeType="1"/>
          </p:cNvCxnSpPr>
          <p:nvPr/>
        </p:nvCxnSpPr>
        <p:spPr bwMode="auto">
          <a:xfrm>
            <a:off x="3373438" y="4157667"/>
            <a:ext cx="0" cy="574675"/>
          </a:xfrm>
          <a:prstGeom prst="straightConnector1">
            <a:avLst/>
          </a:prstGeom>
          <a:noFill/>
          <a:ln w="28575" algn="ctr">
            <a:solidFill>
              <a:srgbClr val="FF0000"/>
            </a:solidFill>
            <a:round/>
            <a:headEnd type="arrow" w="med" len="med"/>
            <a:tailEnd type="arrow" w="med" len="med"/>
          </a:ln>
        </p:spPr>
      </p:cxnSp>
      <p:sp>
        <p:nvSpPr>
          <p:cNvPr id="21513" name="テキスト ボックス 10"/>
          <p:cNvSpPr txBox="1">
            <a:spLocks noChangeArrowheads="1"/>
          </p:cNvSpPr>
          <p:nvPr/>
        </p:nvSpPr>
        <p:spPr bwMode="auto">
          <a:xfrm>
            <a:off x="3368676" y="5846766"/>
            <a:ext cx="3906839" cy="246221"/>
          </a:xfrm>
          <a:prstGeom prst="rect">
            <a:avLst/>
          </a:prstGeom>
          <a:noFill/>
          <a:ln w="9525">
            <a:noFill/>
            <a:miter lim="800000"/>
            <a:headEnd/>
            <a:tailEnd/>
          </a:ln>
        </p:spPr>
        <p:txBody>
          <a:bodyPr wrap="none">
            <a:spAutoFit/>
          </a:bodyPr>
          <a:lstStyle/>
          <a:p>
            <a:r>
              <a:rPr lang="ja-JP" altLang="en-US" sz="1000" dirty="0">
                <a:latin typeface="HGPｺﾞｼｯｸM" pitchFamily="50" charset="-128"/>
                <a:ea typeface="HGPｺﾞｼｯｸM" pitchFamily="50" charset="-128"/>
              </a:rPr>
              <a:t>出典：「ソフトウェア開発データ白書 </a:t>
            </a:r>
            <a:r>
              <a:rPr lang="en-US" altLang="ja-JP" sz="1000" dirty="0">
                <a:latin typeface="HGPｺﾞｼｯｸM" pitchFamily="50" charset="-128"/>
                <a:ea typeface="HGPｺﾞｼｯｸM" pitchFamily="50" charset="-128"/>
              </a:rPr>
              <a:t>2010-2011</a:t>
            </a:r>
            <a:r>
              <a:rPr lang="ja-JP" altLang="en-US" sz="1000" dirty="0">
                <a:latin typeface="HGPｺﾞｼｯｸM" pitchFamily="50" charset="-128"/>
                <a:ea typeface="HGPｺﾞｼｯｸM" pitchFamily="50" charset="-128"/>
              </a:rPr>
              <a:t>」（情報処理推進機構）</a:t>
            </a:r>
            <a:endParaRPr kumimoji="1" lang="ja-JP" altLang="en-US" sz="1000" dirty="0">
              <a:latin typeface="HGPｺﾞｼｯｸM" pitchFamily="50" charset="-128"/>
              <a:ea typeface="HGPｺﾞｼｯｸM" pitchFamily="50" charset="-128"/>
            </a:endParaRPr>
          </a:p>
        </p:txBody>
      </p:sp>
      <p:sp>
        <p:nvSpPr>
          <p:cNvPr id="2" name="タイトル 1"/>
          <p:cNvSpPr>
            <a:spLocks noGrp="1"/>
          </p:cNvSpPr>
          <p:nvPr>
            <p:ph type="title"/>
          </p:nvPr>
        </p:nvSpPr>
        <p:spPr/>
        <p:txBody>
          <a:bodyPr/>
          <a:lstStyle/>
          <a:p>
            <a:r>
              <a:rPr lang="ja-JP" altLang="en-US" dirty="0"/>
              <a:t>８</a:t>
            </a:r>
            <a:r>
              <a:rPr lang="ja-JP" altLang="en-US" dirty="0" smtClean="0"/>
              <a:t>．</a:t>
            </a:r>
            <a:r>
              <a:rPr lang="ja-JP" altLang="en-US" dirty="0"/>
              <a:t>コストの評価方法　</a:t>
            </a:r>
            <a:r>
              <a:rPr lang="ja-JP" altLang="en-US" sz="2400" dirty="0"/>
              <a:t>～参考見積の</a:t>
            </a:r>
            <a:r>
              <a:rPr lang="ja-JP" altLang="en-US" sz="2400" dirty="0" smtClean="0"/>
              <a:t>評価②～</a:t>
            </a:r>
            <a:endParaRPr kumimoji="1" lang="ja-JP" altLang="en-US" dirty="0"/>
          </a:p>
        </p:txBody>
      </p:sp>
      <p:sp>
        <p:nvSpPr>
          <p:cNvPr id="10" name="スライド番号プレースホルダ 9"/>
          <p:cNvSpPr>
            <a:spLocks noGrp="1"/>
          </p:cNvSpPr>
          <p:nvPr>
            <p:ph type="sldNum" sz="quarter" idx="12"/>
          </p:nvPr>
        </p:nvSpPr>
        <p:spPr/>
        <p:txBody>
          <a:bodyPr/>
          <a:lstStyle/>
          <a:p>
            <a:pPr>
              <a:defRPr/>
            </a:pPr>
            <a:fld id="{E2D66AD2-159A-4253-BF2C-5EE39F16C6A8}" type="slidenum">
              <a:rPr lang="ja-JP" altLang="en-US" smtClean="0"/>
              <a:pPr>
                <a:defRPr/>
              </a:pPr>
              <a:t>29</a:t>
            </a:fld>
            <a:endParaRPr lang="en-US" altLang="ja-JP"/>
          </a:p>
        </p:txBody>
      </p:sp>
      <p:sp>
        <p:nvSpPr>
          <p:cNvPr id="11" name="フッター プレースホルダ 10"/>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テキスト ボックス 2"/>
          <p:cNvSpPr txBox="1">
            <a:spLocks noChangeArrowheads="1"/>
          </p:cNvSpPr>
          <p:nvPr/>
        </p:nvSpPr>
        <p:spPr bwMode="auto">
          <a:xfrm>
            <a:off x="755652" y="1341438"/>
            <a:ext cx="8734425" cy="646112"/>
          </a:xfrm>
          <a:prstGeom prst="rect">
            <a:avLst/>
          </a:prstGeom>
          <a:noFill/>
          <a:ln w="9525">
            <a:noFill/>
            <a:miter lim="800000"/>
            <a:headEnd/>
            <a:tailEnd/>
          </a:ln>
        </p:spPr>
        <p:txBody>
          <a:bodyPr>
            <a:spAutoFit/>
          </a:bodyPr>
          <a:lstStyle/>
          <a:p>
            <a:r>
              <a:rPr kumimoji="1" lang="en-US" altLang="ja-JP">
                <a:latin typeface="HGPｺﾞｼｯｸM" pitchFamily="50" charset="-128"/>
                <a:ea typeface="HGPｺﾞｼｯｸM" pitchFamily="50" charset="-128"/>
              </a:rPr>
              <a:t>JUAS</a:t>
            </a:r>
            <a:r>
              <a:rPr kumimoji="1" lang="ja-JP" altLang="en-US">
                <a:latin typeface="HGPｺﾞｼｯｸM" pitchFamily="50" charset="-128"/>
                <a:ea typeface="HGPｺﾞｼｯｸM" pitchFamily="50" charset="-128"/>
              </a:rPr>
              <a:t>の資料では、例えば工数が</a:t>
            </a:r>
            <a:r>
              <a:rPr kumimoji="1" lang="en-US" altLang="ja-JP">
                <a:latin typeface="HGPｺﾞｼｯｸM" pitchFamily="50" charset="-128"/>
                <a:ea typeface="HGPｺﾞｼｯｸM" pitchFamily="50" charset="-128"/>
              </a:rPr>
              <a:t>375</a:t>
            </a:r>
            <a:r>
              <a:rPr kumimoji="1" lang="ja-JP" altLang="en-US">
                <a:latin typeface="HGPｺﾞｼｯｸM" pitchFamily="50" charset="-128"/>
                <a:ea typeface="HGPｺﾞｼｯｸM" pitchFamily="50" charset="-128"/>
              </a:rPr>
              <a:t>人月（下記表の</a:t>
            </a:r>
            <a:r>
              <a:rPr kumimoji="1" lang="en-US" altLang="ja-JP">
                <a:latin typeface="HGPｺﾞｼｯｸM" pitchFamily="50" charset="-128"/>
                <a:ea typeface="HGPｺﾞｼｯｸM" pitchFamily="50" charset="-128"/>
              </a:rPr>
              <a:t>500</a:t>
            </a:r>
            <a:r>
              <a:rPr kumimoji="1" lang="ja-JP" altLang="en-US">
                <a:latin typeface="HGPｺﾞｼｯｸM" pitchFamily="50" charset="-128"/>
                <a:ea typeface="HGPｺﾞｼｯｸM" pitchFamily="50" charset="-128"/>
              </a:rPr>
              <a:t>人月未満に該当）の場合、</a:t>
            </a:r>
            <a:r>
              <a:rPr kumimoji="1" lang="en-US" altLang="ja-JP">
                <a:latin typeface="HGPｺﾞｼｯｸM" pitchFamily="50" charset="-128"/>
                <a:ea typeface="HGPｺﾞｼｯｸM" pitchFamily="50" charset="-128"/>
              </a:rPr>
              <a:t>95%</a:t>
            </a:r>
            <a:r>
              <a:rPr kumimoji="1" lang="ja-JP" altLang="en-US">
                <a:latin typeface="HGPｺﾞｼｯｸM" pitchFamily="50" charset="-128"/>
                <a:ea typeface="HGPｺﾞｼｯｸM" pitchFamily="50" charset="-128"/>
              </a:rPr>
              <a:t>の案件で、工期は</a:t>
            </a:r>
            <a:r>
              <a:rPr kumimoji="1" lang="en-US" altLang="ja-JP">
                <a:latin typeface="HGPｺﾞｼｯｸM" pitchFamily="50" charset="-128"/>
                <a:ea typeface="HGPｺﾞｼｯｸM" pitchFamily="50" charset="-128"/>
              </a:rPr>
              <a:t>5</a:t>
            </a:r>
            <a:r>
              <a:rPr lang="ja-JP" altLang="en-US">
                <a:latin typeface="HGPｺﾞｼｯｸM" pitchFamily="50" charset="-128"/>
                <a:ea typeface="HGPｺﾞｼｯｸM" pitchFamily="50" charset="-128"/>
              </a:rPr>
              <a:t>～</a:t>
            </a:r>
            <a:r>
              <a:rPr lang="en-US" altLang="ja-JP">
                <a:latin typeface="HGPｺﾞｼｯｸM" pitchFamily="50" charset="-128"/>
                <a:ea typeface="HGPｺﾞｼｯｸM" pitchFamily="50" charset="-128"/>
              </a:rPr>
              <a:t>30</a:t>
            </a:r>
            <a:r>
              <a:rPr lang="ja-JP" altLang="en-US">
                <a:latin typeface="HGPｺﾞｼｯｸM" pitchFamily="50" charset="-128"/>
                <a:ea typeface="HGPｺﾞｼｯｸM" pitchFamily="50" charset="-128"/>
              </a:rPr>
              <a:t>ヶ月の範囲となる</a:t>
            </a:r>
            <a:r>
              <a:rPr kumimoji="1" lang="ja-JP" altLang="en-US">
                <a:latin typeface="HGPｺﾞｼｯｸM" pitchFamily="50" charset="-128"/>
                <a:ea typeface="HGPｺﾞｼｯｸM" pitchFamily="50" charset="-128"/>
              </a:rPr>
              <a:t>。</a:t>
            </a:r>
          </a:p>
        </p:txBody>
      </p:sp>
      <p:sp>
        <p:nvSpPr>
          <p:cNvPr id="22532" name="テキスト ボックス 3"/>
          <p:cNvSpPr txBox="1">
            <a:spLocks noChangeArrowheads="1"/>
          </p:cNvSpPr>
          <p:nvPr/>
        </p:nvSpPr>
        <p:spPr bwMode="auto">
          <a:xfrm>
            <a:off x="5076825" y="5805488"/>
            <a:ext cx="2866490" cy="400110"/>
          </a:xfrm>
          <a:prstGeom prst="rect">
            <a:avLst/>
          </a:prstGeom>
          <a:noFill/>
          <a:ln w="9525">
            <a:noFill/>
            <a:miter lim="800000"/>
            <a:headEnd/>
            <a:tailEnd/>
          </a:ln>
        </p:spPr>
        <p:txBody>
          <a:bodyPr wrap="none">
            <a:spAutoFit/>
          </a:bodyPr>
          <a:lstStyle/>
          <a:p>
            <a:r>
              <a:rPr lang="ja-JP" altLang="en-US" sz="1000" dirty="0">
                <a:latin typeface="HGPｺﾞｼｯｸM" pitchFamily="50" charset="-128"/>
                <a:ea typeface="HGPｺﾞｼｯｸM" pitchFamily="50" charset="-128"/>
              </a:rPr>
              <a:t>出典：「ソフトウェアメトリックス調査</a:t>
            </a:r>
            <a:r>
              <a:rPr lang="en-US" altLang="ja-JP" sz="1000" dirty="0">
                <a:latin typeface="HGPｺﾞｼｯｸM" pitchFamily="50" charset="-128"/>
                <a:ea typeface="HGPｺﾞｼｯｸM" pitchFamily="50" charset="-128"/>
              </a:rPr>
              <a:t>2011</a:t>
            </a:r>
            <a:r>
              <a:rPr lang="ja-JP" altLang="en-US" sz="1000" dirty="0">
                <a:latin typeface="HGPｺﾞｼｯｸM" pitchFamily="50" charset="-128"/>
                <a:ea typeface="HGPｺﾞｼｯｸM" pitchFamily="50" charset="-128"/>
              </a:rPr>
              <a:t>」（</a:t>
            </a:r>
            <a:r>
              <a:rPr lang="en-US" altLang="ja-JP" sz="1000" dirty="0">
                <a:latin typeface="HGPｺﾞｼｯｸM" pitchFamily="50" charset="-128"/>
                <a:ea typeface="HGPｺﾞｼｯｸM" pitchFamily="50" charset="-128"/>
              </a:rPr>
              <a:t>JUAS</a:t>
            </a:r>
            <a:r>
              <a:rPr lang="ja-JP" altLang="en-US" sz="1000" dirty="0">
                <a:latin typeface="HGPｺﾞｼｯｸM" pitchFamily="50" charset="-128"/>
                <a:ea typeface="HGPｺﾞｼｯｸM" pitchFamily="50" charset="-128"/>
              </a:rPr>
              <a:t>） </a:t>
            </a:r>
            <a:endParaRPr lang="en-US" altLang="ja-JP" sz="1000" dirty="0">
              <a:latin typeface="HGPｺﾞｼｯｸM" pitchFamily="50" charset="-128"/>
              <a:ea typeface="HGPｺﾞｼｯｸM" pitchFamily="50" charset="-128"/>
            </a:endParaRPr>
          </a:p>
          <a:p>
            <a:r>
              <a:rPr lang="ja-JP" altLang="en-US" sz="1000" dirty="0">
                <a:latin typeface="HGPｺﾞｼｯｸM" pitchFamily="50" charset="-128"/>
                <a:ea typeface="HGPｺﾞｼｯｸM" pitchFamily="50" charset="-128"/>
              </a:rPr>
              <a:t>　　　　「図表</a:t>
            </a:r>
            <a:r>
              <a:rPr lang="en-US" altLang="ja-JP" sz="1000" dirty="0">
                <a:latin typeface="HGPｺﾞｼｯｸM" pitchFamily="50" charset="-128"/>
                <a:ea typeface="HGPｺﾞｼｯｸM" pitchFamily="50" charset="-128"/>
              </a:rPr>
              <a:t>6-3 </a:t>
            </a:r>
            <a:r>
              <a:rPr lang="ja-JP" altLang="en-US" sz="1000" dirty="0">
                <a:latin typeface="HGPｺﾞｼｯｸM" pitchFamily="50" charset="-128"/>
                <a:ea typeface="HGPｺﾞｼｯｸM" pitchFamily="50" charset="-128"/>
              </a:rPr>
              <a:t>規模と全体工数（人月）の関係」</a:t>
            </a:r>
            <a:endParaRPr kumimoji="1" lang="ja-JP" altLang="en-US" sz="1000" dirty="0">
              <a:latin typeface="HGPｺﾞｼｯｸM" pitchFamily="50" charset="-128"/>
              <a:ea typeface="HGPｺﾞｼｯｸM" pitchFamily="50" charset="-128"/>
            </a:endParaRPr>
          </a:p>
        </p:txBody>
      </p:sp>
      <p:graphicFrame>
        <p:nvGraphicFramePr>
          <p:cNvPr id="5" name="表 4"/>
          <p:cNvGraphicFramePr>
            <a:graphicFrameLocks noGrp="1"/>
          </p:cNvGraphicFramePr>
          <p:nvPr/>
        </p:nvGraphicFramePr>
        <p:xfrm>
          <a:off x="1403350" y="2060579"/>
          <a:ext cx="7121190" cy="3667401"/>
        </p:xfrm>
        <a:graphic>
          <a:graphicData uri="http://schemas.openxmlformats.org/drawingml/2006/table">
            <a:tbl>
              <a:tblPr>
                <a:tableStyleId>{5DA37D80-6434-44D0-A028-1B22A696006F}</a:tableStyleId>
              </a:tblPr>
              <a:tblGrid>
                <a:gridCol w="474746"/>
                <a:gridCol w="1194296"/>
                <a:gridCol w="478461"/>
                <a:gridCol w="478461"/>
                <a:gridCol w="478461"/>
                <a:gridCol w="478461"/>
                <a:gridCol w="478461"/>
                <a:gridCol w="478461"/>
                <a:gridCol w="478461"/>
                <a:gridCol w="478461"/>
                <a:gridCol w="478461"/>
                <a:gridCol w="478461"/>
                <a:gridCol w="667538"/>
              </a:tblGrid>
              <a:tr h="407489">
                <a:tc rowSpan="2" gridSpan="2">
                  <a:txBody>
                    <a:bodyPr/>
                    <a:lstStyle/>
                    <a:p>
                      <a:pPr algn="ctr"/>
                      <a:endParaRPr kumimoji="1" lang="ja-JP" altLang="en-US" sz="1200" dirty="0">
                        <a:latin typeface="HGPｺﾞｼｯｸM" pitchFamily="50" charset="-128"/>
                        <a:ea typeface="HGPｺﾞｼｯｸM" pitchFamily="50" charset="-128"/>
                      </a:endParaRPr>
                    </a:p>
                  </a:txBody>
                  <a:tcPr marL="0" marR="0" marT="50238" marB="50238" anchor="ctr"/>
                </a:tc>
                <a:tc rowSpan="2" hMerge="1">
                  <a:txBody>
                    <a:bodyPr/>
                    <a:lstStyle/>
                    <a:p>
                      <a:pPr algn="ctr"/>
                      <a:endParaRPr kumimoji="1" lang="ja-JP" altLang="en-US" sz="1100" dirty="0"/>
                    </a:p>
                  </a:txBody>
                  <a:tcPr marL="0" marR="0" anchor="ctr"/>
                </a:tc>
                <a:tc gridSpan="11">
                  <a:txBody>
                    <a:bodyPr/>
                    <a:lstStyle/>
                    <a:p>
                      <a:pPr algn="ctr"/>
                      <a:r>
                        <a:rPr kumimoji="1" lang="ja-JP" altLang="en-US" sz="1200" dirty="0" smtClean="0">
                          <a:latin typeface="HGPｺﾞｼｯｸM" pitchFamily="50" charset="-128"/>
                          <a:ea typeface="HGPｺﾞｼｯｸM" pitchFamily="50" charset="-128"/>
                        </a:rPr>
                        <a:t>全体工期（月）別</a:t>
                      </a:r>
                      <a:endParaRPr kumimoji="1" lang="en-US" altLang="ja-JP" sz="1200" dirty="0" smtClean="0">
                        <a:latin typeface="HGPｺﾞｼｯｸM" pitchFamily="50" charset="-128"/>
                        <a:ea typeface="HGPｺﾞｼｯｸM" pitchFamily="50" charset="-128"/>
                      </a:endParaRPr>
                    </a:p>
                  </a:txBody>
                  <a:tcPr marL="0" marR="0" marT="50238" marB="50238" anchor="ctr"/>
                </a:tc>
                <a:tc hMerge="1">
                  <a:txBody>
                    <a:bodyPr/>
                    <a:lstStyle/>
                    <a:p>
                      <a:pPr algn="ctr"/>
                      <a:endParaRPr kumimoji="1" lang="ja-JP" altLang="en-US" sz="1100" dirty="0"/>
                    </a:p>
                  </a:txBody>
                  <a:tcPr marL="0" marR="0" anchor="ctr"/>
                </a:tc>
                <a:tc hMerge="1">
                  <a:txBody>
                    <a:bodyPr/>
                    <a:lstStyle/>
                    <a:p>
                      <a:pPr algn="ctr"/>
                      <a:endParaRPr kumimoji="1" lang="ja-JP" altLang="en-US" sz="1100" dirty="0"/>
                    </a:p>
                  </a:txBody>
                  <a:tcPr marL="0" marR="0" anchor="ctr"/>
                </a:tc>
                <a:tc hMerge="1">
                  <a:txBody>
                    <a:bodyPr/>
                    <a:lstStyle/>
                    <a:p>
                      <a:pPr algn="ctr"/>
                      <a:endParaRPr kumimoji="1" lang="ja-JP" altLang="en-US" sz="1100"/>
                    </a:p>
                  </a:txBody>
                  <a:tcPr marL="0" marR="0" anchor="ctr"/>
                </a:tc>
                <a:tc hMerge="1">
                  <a:txBody>
                    <a:bodyPr/>
                    <a:lstStyle/>
                    <a:p>
                      <a:pPr algn="ctr"/>
                      <a:endParaRPr kumimoji="1" lang="ja-JP" altLang="en-US" sz="1100" dirty="0"/>
                    </a:p>
                  </a:txBody>
                  <a:tcPr marL="0" marR="0" anchor="ctr"/>
                </a:tc>
                <a:tc hMerge="1">
                  <a:txBody>
                    <a:bodyPr/>
                    <a:lstStyle/>
                    <a:p>
                      <a:pPr algn="ctr"/>
                      <a:endParaRPr kumimoji="1" lang="ja-JP" altLang="en-US" sz="1100" dirty="0"/>
                    </a:p>
                  </a:txBody>
                  <a:tcPr marL="0" marR="0" anchor="ctr"/>
                </a:tc>
                <a:tc hMerge="1">
                  <a:txBody>
                    <a:bodyPr/>
                    <a:lstStyle/>
                    <a:p>
                      <a:pPr algn="ctr"/>
                      <a:endParaRPr kumimoji="1" lang="ja-JP" altLang="en-US" sz="1100"/>
                    </a:p>
                  </a:txBody>
                  <a:tcPr marL="0" marR="0" anchor="ctr"/>
                </a:tc>
                <a:tc hMerge="1">
                  <a:txBody>
                    <a:bodyPr/>
                    <a:lstStyle/>
                    <a:p>
                      <a:pPr algn="ctr"/>
                      <a:endParaRPr kumimoji="1" lang="ja-JP" altLang="en-US" sz="1100" dirty="0"/>
                    </a:p>
                  </a:txBody>
                  <a:tcPr marL="0" marR="0" anchor="ctr"/>
                </a:tc>
                <a:tc hMerge="1">
                  <a:txBody>
                    <a:bodyPr/>
                    <a:lstStyle/>
                    <a:p>
                      <a:pPr algn="ctr"/>
                      <a:endParaRPr kumimoji="1" lang="ja-JP" altLang="en-US" sz="1100" dirty="0"/>
                    </a:p>
                  </a:txBody>
                  <a:tcPr marL="0" marR="0" anchor="ctr"/>
                </a:tc>
                <a:tc hMerge="1">
                  <a:txBody>
                    <a:bodyPr/>
                    <a:lstStyle/>
                    <a:p>
                      <a:pPr algn="ctr"/>
                      <a:endParaRPr kumimoji="1" lang="ja-JP" altLang="en-US" sz="1100" dirty="0"/>
                    </a:p>
                  </a:txBody>
                  <a:tcPr marL="0" marR="0" anchor="ctr"/>
                </a:tc>
                <a:tc hMerge="1">
                  <a:txBody>
                    <a:bodyPr/>
                    <a:lstStyle/>
                    <a:p>
                      <a:pPr algn="ctr"/>
                      <a:endParaRPr kumimoji="1" lang="ja-JP" altLang="en-US" sz="1100" dirty="0"/>
                    </a:p>
                  </a:txBody>
                  <a:tcPr marL="0" marR="0" anchor="ctr"/>
                </a:tc>
              </a:tr>
              <a:tr h="407489">
                <a:tc gridSpan="2" vMerge="1">
                  <a:txBody>
                    <a:bodyPr/>
                    <a:lstStyle/>
                    <a:p>
                      <a:pPr algn="ctr"/>
                      <a:endParaRPr kumimoji="1" lang="ja-JP" altLang="en-US" sz="1100" dirty="0"/>
                    </a:p>
                  </a:txBody>
                  <a:tcPr marL="0" marR="0" anchor="ctr"/>
                </a:tc>
                <a:tc hMerge="1" vMerge="1">
                  <a:txBody>
                    <a:bodyPr/>
                    <a:lstStyle/>
                    <a:p>
                      <a:pPr algn="ctr"/>
                      <a:endParaRPr kumimoji="1" lang="ja-JP" altLang="en-US" sz="1100" dirty="0"/>
                    </a:p>
                  </a:txBody>
                  <a:tcPr marL="0" marR="0" anchor="ctr"/>
                </a:tc>
                <a:tc>
                  <a:txBody>
                    <a:bodyPr/>
                    <a:lstStyle/>
                    <a:p>
                      <a:pPr algn="ctr"/>
                      <a:r>
                        <a:rPr kumimoji="1" lang="en-US" altLang="ja-JP" sz="1200" dirty="0" smtClean="0">
                          <a:latin typeface="HGPｺﾞｼｯｸM" pitchFamily="50" charset="-128"/>
                          <a:ea typeface="HGPｺﾞｼｯｸM" pitchFamily="50" charset="-128"/>
                        </a:rPr>
                        <a:t>&lt;5</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&lt;10</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&lt;15</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&lt;20</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&lt;25</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&lt;30</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&lt;35</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&lt;40</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&lt;45</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&gt;=45</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ja-JP" altLang="en-US" sz="1200" dirty="0" smtClean="0">
                          <a:latin typeface="HGPｺﾞｼｯｸM" pitchFamily="50" charset="-128"/>
                          <a:ea typeface="HGPｺﾞｼｯｸM" pitchFamily="50" charset="-128"/>
                        </a:rPr>
                        <a:t>計</a:t>
                      </a:r>
                      <a:endParaRPr kumimoji="1" lang="ja-JP" altLang="en-US" sz="1200" dirty="0">
                        <a:latin typeface="HGPｺﾞｼｯｸM" pitchFamily="50" charset="-128"/>
                        <a:ea typeface="HGPｺﾞｼｯｸM" pitchFamily="50" charset="-128"/>
                      </a:endParaRPr>
                    </a:p>
                  </a:txBody>
                  <a:tcPr marL="0" marR="0" marT="50238" marB="50238" anchor="ctr"/>
                </a:tc>
              </a:tr>
              <a:tr h="407489">
                <a:tc rowSpan="7">
                  <a:txBody>
                    <a:bodyPr/>
                    <a:lstStyle/>
                    <a:p>
                      <a:pPr algn="ctr"/>
                      <a:r>
                        <a:rPr kumimoji="1" lang="ja-JP" altLang="en-US" sz="1200" dirty="0" smtClean="0">
                          <a:latin typeface="HGPｺﾞｼｯｸM" pitchFamily="50" charset="-128"/>
                          <a:ea typeface="HGPｺﾞｼｯｸM" pitchFamily="50" charset="-128"/>
                        </a:rPr>
                        <a:t>規模別工数</a:t>
                      </a:r>
                      <a:endParaRPr kumimoji="1" lang="ja-JP" altLang="en-US" sz="1200" dirty="0">
                        <a:latin typeface="HGPｺﾞｼｯｸM" pitchFamily="50" charset="-128"/>
                        <a:ea typeface="HGPｺﾞｼｯｸM" pitchFamily="50" charset="-128"/>
                      </a:endParaRPr>
                    </a:p>
                  </a:txBody>
                  <a:tcPr marL="0" marR="0" marT="50238" marB="50238" vert="eaVert" anchor="ctr"/>
                </a:tc>
                <a:tc>
                  <a:txBody>
                    <a:bodyPr/>
                    <a:lstStyle/>
                    <a:p>
                      <a:pPr algn="ctr"/>
                      <a:r>
                        <a:rPr kumimoji="1" lang="en-US" altLang="ja-JP" sz="1200" dirty="0" smtClean="0">
                          <a:latin typeface="HGPｺﾞｼｯｸM" pitchFamily="50" charset="-128"/>
                          <a:ea typeface="HGPｺﾞｼｯｸM" pitchFamily="50" charset="-128"/>
                        </a:rPr>
                        <a:t>10</a:t>
                      </a:r>
                      <a:r>
                        <a:rPr kumimoji="1" lang="ja-JP" altLang="en-US" sz="1200" dirty="0" smtClean="0">
                          <a:latin typeface="HGPｺﾞｼｯｸM" pitchFamily="50" charset="-128"/>
                          <a:ea typeface="HGPｺﾞｼｯｸM" pitchFamily="50" charset="-128"/>
                        </a:rPr>
                        <a:t>人月未満</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18</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20</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3</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endParaRPr kumimoji="1" lang="ja-JP" altLang="en-US" sz="1200">
                        <a:latin typeface="HGPｺﾞｼｯｸM" pitchFamily="50" charset="-128"/>
                        <a:ea typeface="HGPｺﾞｼｯｸM" pitchFamily="50" charset="-128"/>
                      </a:endParaRPr>
                    </a:p>
                  </a:txBody>
                  <a:tcPr marL="0" marR="0" marT="50238" marB="50238" anchor="ctr"/>
                </a:tc>
                <a:tc>
                  <a:txBody>
                    <a:bodyPr/>
                    <a:lstStyle/>
                    <a:p>
                      <a:pPr algn="ctr"/>
                      <a:endParaRPr kumimoji="1" lang="ja-JP" altLang="en-US" sz="1200">
                        <a:latin typeface="HGPｺﾞｼｯｸM" pitchFamily="50" charset="-128"/>
                        <a:ea typeface="HGPｺﾞｼｯｸM" pitchFamily="50" charset="-128"/>
                      </a:endParaRPr>
                    </a:p>
                  </a:txBody>
                  <a:tcPr marL="0" marR="0" marT="50238" marB="50238" anchor="ctr"/>
                </a:tc>
                <a:tc>
                  <a:txBody>
                    <a:bodyPr/>
                    <a:lstStyle/>
                    <a:p>
                      <a:pPr algn="ctr"/>
                      <a:endParaRPr kumimoji="1" lang="ja-JP" altLang="en-US" sz="1200">
                        <a:latin typeface="HGPｺﾞｼｯｸM" pitchFamily="50" charset="-128"/>
                        <a:ea typeface="HGPｺﾞｼｯｸM" pitchFamily="50" charset="-128"/>
                      </a:endParaRPr>
                    </a:p>
                  </a:txBody>
                  <a:tcPr marL="0" marR="0" marT="50238" marB="50238" anchor="ctr"/>
                </a:tc>
                <a:tc>
                  <a:txBody>
                    <a:bodyPr/>
                    <a:lstStyle/>
                    <a:p>
                      <a:pPr algn="ctr"/>
                      <a:endParaRPr kumimoji="1" lang="ja-JP" altLang="en-US" sz="1200">
                        <a:latin typeface="HGPｺﾞｼｯｸM" pitchFamily="50" charset="-128"/>
                        <a:ea typeface="HGPｺﾞｼｯｸM" pitchFamily="50" charset="-128"/>
                      </a:endParaRPr>
                    </a:p>
                  </a:txBody>
                  <a:tcPr marL="0" marR="0" marT="50238" marB="50238" anchor="ctr"/>
                </a:tc>
                <a:tc>
                  <a:txBody>
                    <a:bodyPr/>
                    <a:lstStyle/>
                    <a:p>
                      <a:pPr algn="ct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endParaRPr kumimoji="1" lang="ja-JP" altLang="en-US" sz="1200">
                        <a:latin typeface="HGPｺﾞｼｯｸM" pitchFamily="50" charset="-128"/>
                        <a:ea typeface="HGPｺﾞｼｯｸM" pitchFamily="50" charset="-128"/>
                      </a:endParaRPr>
                    </a:p>
                  </a:txBody>
                  <a:tcPr marL="0" marR="0" marT="50238" marB="50238" anchor="ctr"/>
                </a:tc>
                <a:tc>
                  <a:txBody>
                    <a:bodyPr/>
                    <a:lstStyle/>
                    <a:p>
                      <a:pPr algn="ctr"/>
                      <a:endParaRPr kumimoji="1" lang="ja-JP" altLang="en-US" sz="120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41</a:t>
                      </a:r>
                      <a:endParaRPr kumimoji="1" lang="ja-JP" altLang="en-US" sz="1200" dirty="0">
                        <a:latin typeface="HGPｺﾞｼｯｸM" pitchFamily="50" charset="-128"/>
                        <a:ea typeface="HGPｺﾞｼｯｸM" pitchFamily="50" charset="-128"/>
                      </a:endParaRPr>
                    </a:p>
                  </a:txBody>
                  <a:tcPr marL="0" marR="0" marT="50238" marB="50238" anchor="ctr"/>
                </a:tc>
              </a:tr>
              <a:tr h="407489">
                <a:tc vMerge="1">
                  <a:txBody>
                    <a:bodyPr/>
                    <a:lstStyle/>
                    <a:p>
                      <a:pPr algn="ctr"/>
                      <a:endParaRPr kumimoji="1" lang="ja-JP" altLang="en-US" sz="1100" dirty="0"/>
                    </a:p>
                  </a:txBody>
                  <a:tcPr marL="0" marR="0" anchor="ctr"/>
                </a:tc>
                <a:tc>
                  <a:txBody>
                    <a:bodyPr/>
                    <a:lstStyle/>
                    <a:p>
                      <a:pPr algn="ctr"/>
                      <a:r>
                        <a:rPr kumimoji="1" lang="en-US" altLang="ja-JP" sz="1200" dirty="0" smtClean="0">
                          <a:latin typeface="HGPｺﾞｼｯｸM" pitchFamily="50" charset="-128"/>
                          <a:ea typeface="HGPｺﾞｼｯｸM" pitchFamily="50" charset="-128"/>
                        </a:rPr>
                        <a:t>50</a:t>
                      </a:r>
                      <a:r>
                        <a:rPr kumimoji="1" lang="ja-JP" altLang="en-US" sz="1200" dirty="0" smtClean="0">
                          <a:latin typeface="HGPｺﾞｼｯｸM" pitchFamily="50" charset="-128"/>
                          <a:ea typeface="HGPｺﾞｼｯｸM" pitchFamily="50" charset="-128"/>
                        </a:rPr>
                        <a:t>人月未満</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14</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102</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40</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8</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1</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1</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1</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1</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168</a:t>
                      </a:r>
                      <a:endParaRPr kumimoji="1" lang="ja-JP" altLang="en-US" sz="1200" dirty="0">
                        <a:latin typeface="HGPｺﾞｼｯｸM" pitchFamily="50" charset="-128"/>
                        <a:ea typeface="HGPｺﾞｼｯｸM" pitchFamily="50" charset="-128"/>
                      </a:endParaRPr>
                    </a:p>
                  </a:txBody>
                  <a:tcPr marL="0" marR="0" marT="50238" marB="50238" anchor="ctr"/>
                </a:tc>
              </a:tr>
              <a:tr h="407489">
                <a:tc vMerge="1">
                  <a:txBody>
                    <a:bodyPr/>
                    <a:lstStyle/>
                    <a:p>
                      <a:pPr algn="ctr"/>
                      <a:endParaRPr kumimoji="1" lang="ja-JP" altLang="en-US" sz="1100" dirty="0"/>
                    </a:p>
                  </a:txBody>
                  <a:tcPr marL="0" marR="0" anchor="ctr"/>
                </a:tc>
                <a:tc>
                  <a:txBody>
                    <a:bodyPr/>
                    <a:lstStyle/>
                    <a:p>
                      <a:pPr algn="ctr"/>
                      <a:r>
                        <a:rPr kumimoji="1" lang="en-US" altLang="ja-JP" sz="1200" dirty="0" smtClean="0">
                          <a:latin typeface="HGPｺﾞｼｯｸM" pitchFamily="50" charset="-128"/>
                          <a:ea typeface="HGPｺﾞｼｯｸM" pitchFamily="50" charset="-128"/>
                        </a:rPr>
                        <a:t>100</a:t>
                      </a:r>
                      <a:r>
                        <a:rPr kumimoji="1" lang="ja-JP" altLang="en-US" sz="1200" dirty="0" smtClean="0">
                          <a:latin typeface="HGPｺﾞｼｯｸM" pitchFamily="50" charset="-128"/>
                          <a:ea typeface="HGPｺﾞｼｯｸM" pitchFamily="50" charset="-128"/>
                        </a:rPr>
                        <a:t>人月未満</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2</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34</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40</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16</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2</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3</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97</a:t>
                      </a:r>
                      <a:endParaRPr kumimoji="1" lang="ja-JP" altLang="en-US" sz="1200" dirty="0">
                        <a:latin typeface="HGPｺﾞｼｯｸM" pitchFamily="50" charset="-128"/>
                        <a:ea typeface="HGPｺﾞｼｯｸM" pitchFamily="50" charset="-128"/>
                      </a:endParaRPr>
                    </a:p>
                  </a:txBody>
                  <a:tcPr marL="0" marR="0" marT="50238" marB="50238" anchor="ctr"/>
                </a:tc>
              </a:tr>
              <a:tr h="407489">
                <a:tc vMerge="1">
                  <a:txBody>
                    <a:bodyPr/>
                    <a:lstStyle/>
                    <a:p>
                      <a:pPr algn="ctr"/>
                      <a:endParaRPr kumimoji="1" lang="ja-JP" altLang="en-US" sz="1100" dirty="0"/>
                    </a:p>
                  </a:txBody>
                  <a:tcPr marL="0" marR="0" anchor="ctr"/>
                </a:tc>
                <a:tc>
                  <a:txBody>
                    <a:bodyPr/>
                    <a:lstStyle/>
                    <a:p>
                      <a:pPr algn="ctr"/>
                      <a:r>
                        <a:rPr kumimoji="1" lang="en-US" altLang="ja-JP" sz="1200" dirty="0" smtClean="0">
                          <a:latin typeface="HGPｺﾞｼｯｸM" pitchFamily="50" charset="-128"/>
                          <a:ea typeface="HGPｺﾞｼｯｸM" pitchFamily="50" charset="-128"/>
                        </a:rPr>
                        <a:t>500</a:t>
                      </a:r>
                      <a:r>
                        <a:rPr kumimoji="1" lang="ja-JP" altLang="en-US" sz="1200" dirty="0" smtClean="0">
                          <a:latin typeface="HGPｺﾞｼｯｸM" pitchFamily="50" charset="-128"/>
                          <a:ea typeface="HGPｺﾞｼｯｸM" pitchFamily="50" charset="-128"/>
                        </a:rPr>
                        <a:t>人月未満</a:t>
                      </a:r>
                      <a:endParaRPr kumimoji="1" lang="ja-JP" altLang="en-US" sz="1200" dirty="0">
                        <a:latin typeface="HGPｺﾞｼｯｸM" pitchFamily="50" charset="-128"/>
                        <a:ea typeface="HGPｺﾞｼｯｸM" pitchFamily="50" charset="-128"/>
                      </a:endParaRPr>
                    </a:p>
                  </a:txBody>
                  <a:tcPr marL="0" marR="0" marT="50238" marB="50238" anchor="ctr">
                    <a:solidFill>
                      <a:schemeClr val="accent2">
                        <a:lumMod val="40000"/>
                        <a:lumOff val="60000"/>
                      </a:schemeClr>
                    </a:solidFill>
                  </a:tcPr>
                </a:tc>
                <a:tc>
                  <a:txBody>
                    <a:bodyPr/>
                    <a:lstStyle/>
                    <a:p>
                      <a:pPr algn="ctr"/>
                      <a:r>
                        <a:rPr kumimoji="1" lang="en-US" altLang="ja-JP" sz="1200" dirty="0" smtClean="0">
                          <a:latin typeface="HGPｺﾞｼｯｸM" pitchFamily="50" charset="-128"/>
                          <a:ea typeface="HGPｺﾞｼｯｸM" pitchFamily="50" charset="-128"/>
                        </a:rPr>
                        <a:t>2</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32</a:t>
                      </a:r>
                      <a:endParaRPr kumimoji="1" lang="ja-JP" altLang="en-US" sz="1200" dirty="0">
                        <a:latin typeface="HGPｺﾞｼｯｸM" pitchFamily="50" charset="-128"/>
                        <a:ea typeface="HGPｺﾞｼｯｸM" pitchFamily="50" charset="-128"/>
                      </a:endParaRPr>
                    </a:p>
                  </a:txBody>
                  <a:tcPr marL="0" marR="0" marT="50238" marB="50238" anchor="ctr">
                    <a:solidFill>
                      <a:schemeClr val="accent2">
                        <a:lumMod val="40000"/>
                        <a:lumOff val="60000"/>
                      </a:schemeClr>
                    </a:solidFill>
                  </a:tcPr>
                </a:tc>
                <a:tc>
                  <a:txBody>
                    <a:bodyPr/>
                    <a:lstStyle/>
                    <a:p>
                      <a:pPr algn="ctr"/>
                      <a:r>
                        <a:rPr kumimoji="1" lang="en-US" altLang="ja-JP" sz="1200" dirty="0" smtClean="0">
                          <a:latin typeface="HGPｺﾞｼｯｸM" pitchFamily="50" charset="-128"/>
                          <a:ea typeface="HGPｺﾞｼｯｸM" pitchFamily="50" charset="-128"/>
                        </a:rPr>
                        <a:t>57</a:t>
                      </a:r>
                      <a:endParaRPr kumimoji="1" lang="ja-JP" altLang="en-US" sz="1200" dirty="0">
                        <a:latin typeface="HGPｺﾞｼｯｸM" pitchFamily="50" charset="-128"/>
                        <a:ea typeface="HGPｺﾞｼｯｸM" pitchFamily="50" charset="-128"/>
                      </a:endParaRPr>
                    </a:p>
                  </a:txBody>
                  <a:tcPr marL="0" marR="0" marT="50238" marB="50238" anchor="ctr">
                    <a:solidFill>
                      <a:schemeClr val="accent2">
                        <a:lumMod val="40000"/>
                        <a:lumOff val="60000"/>
                      </a:schemeClr>
                    </a:solidFill>
                  </a:tcPr>
                </a:tc>
                <a:tc>
                  <a:txBody>
                    <a:bodyPr/>
                    <a:lstStyle/>
                    <a:p>
                      <a:pPr algn="ctr"/>
                      <a:r>
                        <a:rPr kumimoji="1" lang="en-US" altLang="ja-JP" sz="1200" dirty="0" smtClean="0">
                          <a:latin typeface="HGPｺﾞｼｯｸM" pitchFamily="50" charset="-128"/>
                          <a:ea typeface="HGPｺﾞｼｯｸM" pitchFamily="50" charset="-128"/>
                        </a:rPr>
                        <a:t>37</a:t>
                      </a:r>
                      <a:endParaRPr kumimoji="1" lang="ja-JP" altLang="en-US" sz="1200" dirty="0">
                        <a:latin typeface="HGPｺﾞｼｯｸM" pitchFamily="50" charset="-128"/>
                        <a:ea typeface="HGPｺﾞｼｯｸM" pitchFamily="50" charset="-128"/>
                      </a:endParaRPr>
                    </a:p>
                  </a:txBody>
                  <a:tcPr marL="0" marR="0" marT="50238" marB="50238" anchor="ctr">
                    <a:solidFill>
                      <a:schemeClr val="accent2">
                        <a:lumMod val="40000"/>
                        <a:lumOff val="60000"/>
                      </a:schemeClr>
                    </a:solidFill>
                  </a:tcPr>
                </a:tc>
                <a:tc>
                  <a:txBody>
                    <a:bodyPr/>
                    <a:lstStyle/>
                    <a:p>
                      <a:pPr algn="ctr"/>
                      <a:r>
                        <a:rPr kumimoji="1" lang="en-US" altLang="ja-JP" sz="1200" dirty="0" smtClean="0">
                          <a:latin typeface="HGPｺﾞｼｯｸM" pitchFamily="50" charset="-128"/>
                          <a:ea typeface="HGPｺﾞｼｯｸM" pitchFamily="50" charset="-128"/>
                        </a:rPr>
                        <a:t>19</a:t>
                      </a:r>
                      <a:endParaRPr kumimoji="1" lang="ja-JP" altLang="en-US" sz="1200" dirty="0">
                        <a:latin typeface="HGPｺﾞｼｯｸM" pitchFamily="50" charset="-128"/>
                        <a:ea typeface="HGPｺﾞｼｯｸM" pitchFamily="50" charset="-128"/>
                      </a:endParaRPr>
                    </a:p>
                  </a:txBody>
                  <a:tcPr marL="0" marR="0" marT="50238" marB="50238" anchor="ctr">
                    <a:solidFill>
                      <a:schemeClr val="accent2">
                        <a:lumMod val="40000"/>
                        <a:lumOff val="60000"/>
                      </a:schemeClr>
                    </a:solidFill>
                  </a:tcPr>
                </a:tc>
                <a:tc>
                  <a:txBody>
                    <a:bodyPr/>
                    <a:lstStyle/>
                    <a:p>
                      <a:pPr algn="ctr"/>
                      <a:r>
                        <a:rPr kumimoji="1" lang="en-US" altLang="ja-JP" sz="1200" dirty="0" smtClean="0">
                          <a:latin typeface="HGPｺﾞｼｯｸM" pitchFamily="50" charset="-128"/>
                          <a:ea typeface="HGPｺﾞｼｯｸM" pitchFamily="50" charset="-128"/>
                        </a:rPr>
                        <a:t>11</a:t>
                      </a:r>
                      <a:endParaRPr kumimoji="1" lang="ja-JP" altLang="en-US" sz="1200" dirty="0">
                        <a:latin typeface="HGPｺﾞｼｯｸM" pitchFamily="50" charset="-128"/>
                        <a:ea typeface="HGPｺﾞｼｯｸM" pitchFamily="50" charset="-128"/>
                      </a:endParaRPr>
                    </a:p>
                  </a:txBody>
                  <a:tcPr marL="0" marR="0" marT="50238" marB="50238" anchor="ctr">
                    <a:solidFill>
                      <a:schemeClr val="accent2">
                        <a:lumMod val="40000"/>
                        <a:lumOff val="60000"/>
                      </a:schemeClr>
                    </a:solidFill>
                  </a:tcPr>
                </a:tc>
                <a:tc>
                  <a:txBody>
                    <a:bodyPr/>
                    <a:lstStyle/>
                    <a:p>
                      <a:pPr algn="ctr"/>
                      <a:r>
                        <a:rPr kumimoji="1" lang="en-US" altLang="ja-JP" sz="1200" dirty="0" smtClean="0">
                          <a:latin typeface="HGPｺﾞｼｯｸM" pitchFamily="50" charset="-128"/>
                          <a:ea typeface="HGPｺﾞｼｯｸM" pitchFamily="50" charset="-128"/>
                        </a:rPr>
                        <a:t>3</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3</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164</a:t>
                      </a:r>
                      <a:endParaRPr kumimoji="1" lang="ja-JP" altLang="en-US" sz="1200" dirty="0">
                        <a:latin typeface="HGPｺﾞｼｯｸM" pitchFamily="50" charset="-128"/>
                        <a:ea typeface="HGPｺﾞｼｯｸM" pitchFamily="50" charset="-128"/>
                      </a:endParaRPr>
                    </a:p>
                  </a:txBody>
                  <a:tcPr marL="0" marR="0" marT="50238" marB="50238" anchor="ctr"/>
                </a:tc>
              </a:tr>
              <a:tr h="407489">
                <a:tc vMerge="1">
                  <a:txBody>
                    <a:bodyPr/>
                    <a:lstStyle/>
                    <a:p>
                      <a:pPr algn="ctr"/>
                      <a:endParaRPr kumimoji="1" lang="ja-JP" altLang="en-US" sz="1100" dirty="0"/>
                    </a:p>
                  </a:txBody>
                  <a:tcPr marL="0" marR="0" anchor="ctr"/>
                </a:tc>
                <a:tc>
                  <a:txBody>
                    <a:bodyPr/>
                    <a:lstStyle/>
                    <a:p>
                      <a:pPr algn="ctr"/>
                      <a:r>
                        <a:rPr kumimoji="1" lang="en-US" altLang="ja-JP" sz="1200" dirty="0" smtClean="0">
                          <a:latin typeface="HGPｺﾞｼｯｸM" pitchFamily="50" charset="-128"/>
                          <a:ea typeface="HGPｺﾞｼｯｸM" pitchFamily="50" charset="-128"/>
                        </a:rPr>
                        <a:t>500</a:t>
                      </a:r>
                      <a:r>
                        <a:rPr kumimoji="1" lang="ja-JP" altLang="en-US" sz="1200" dirty="0" smtClean="0">
                          <a:latin typeface="HGPｺﾞｼｯｸM" pitchFamily="50" charset="-128"/>
                          <a:ea typeface="HGPｺﾞｼｯｸM" pitchFamily="50" charset="-128"/>
                        </a:rPr>
                        <a:t>人月以上</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3</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9</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4</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11</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10</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11</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4</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6</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58</a:t>
                      </a:r>
                      <a:endParaRPr kumimoji="1" lang="ja-JP" altLang="en-US" sz="1200" dirty="0">
                        <a:latin typeface="HGPｺﾞｼｯｸM" pitchFamily="50" charset="-128"/>
                        <a:ea typeface="HGPｺﾞｼｯｸM" pitchFamily="50" charset="-128"/>
                      </a:endParaRPr>
                    </a:p>
                  </a:txBody>
                  <a:tcPr marL="0" marR="0" marT="50238" marB="50238" anchor="ctr"/>
                </a:tc>
              </a:tr>
              <a:tr h="407489">
                <a:tc vMerge="1">
                  <a:txBody>
                    <a:bodyPr/>
                    <a:lstStyle/>
                    <a:p>
                      <a:pPr algn="ctr"/>
                      <a:endParaRPr kumimoji="1" lang="ja-JP" altLang="en-US" sz="1100" dirty="0"/>
                    </a:p>
                  </a:txBody>
                  <a:tcPr marL="0" marR="0" anchor="ctr"/>
                </a:tc>
                <a:tc>
                  <a:txBody>
                    <a:bodyPr/>
                    <a:lstStyle/>
                    <a:p>
                      <a:pPr algn="ctr"/>
                      <a:r>
                        <a:rPr kumimoji="1" lang="ja-JP" altLang="en-US" sz="1200" dirty="0" smtClean="0">
                          <a:latin typeface="HGPｺﾞｼｯｸM" pitchFamily="50" charset="-128"/>
                          <a:ea typeface="HGPｺﾞｼｯｸM" pitchFamily="50" charset="-128"/>
                        </a:rPr>
                        <a:t>未回答</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4</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21</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19</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7</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4</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3</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4</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1</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3</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5</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71</a:t>
                      </a:r>
                      <a:endParaRPr kumimoji="1" lang="ja-JP" altLang="en-US" sz="1200" dirty="0">
                        <a:latin typeface="HGPｺﾞｼｯｸM" pitchFamily="50" charset="-128"/>
                        <a:ea typeface="HGPｺﾞｼｯｸM" pitchFamily="50" charset="-128"/>
                      </a:endParaRPr>
                    </a:p>
                  </a:txBody>
                  <a:tcPr marL="0" marR="0" marT="50238" marB="50238" anchor="ctr"/>
                </a:tc>
              </a:tr>
              <a:tr h="407489">
                <a:tc vMerge="1">
                  <a:txBody>
                    <a:bodyPr/>
                    <a:lstStyle/>
                    <a:p>
                      <a:pPr algn="ctr"/>
                      <a:endParaRPr kumimoji="1" lang="ja-JP" altLang="en-US" sz="1100" dirty="0"/>
                    </a:p>
                  </a:txBody>
                  <a:tcPr marL="0" marR="0" anchor="ctr"/>
                </a:tc>
                <a:tc>
                  <a:txBody>
                    <a:bodyPr/>
                    <a:lstStyle/>
                    <a:p>
                      <a:pPr algn="ctr"/>
                      <a:r>
                        <a:rPr kumimoji="1" lang="ja-JP" altLang="en-US" sz="1200" dirty="0" smtClean="0">
                          <a:latin typeface="HGPｺﾞｼｯｸM" pitchFamily="50" charset="-128"/>
                          <a:ea typeface="HGPｺﾞｼｯｸM" pitchFamily="50" charset="-128"/>
                        </a:rPr>
                        <a:t>合計</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40</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212</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168</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72</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37</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25</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22</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8</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10</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5</a:t>
                      </a:r>
                      <a:endParaRPr kumimoji="1" lang="ja-JP" altLang="en-US" sz="1200" dirty="0">
                        <a:latin typeface="HGPｺﾞｼｯｸM" pitchFamily="50" charset="-128"/>
                        <a:ea typeface="HGPｺﾞｼｯｸM" pitchFamily="50" charset="-128"/>
                      </a:endParaRPr>
                    </a:p>
                  </a:txBody>
                  <a:tcPr marL="0" marR="0" marT="50238" marB="50238" anchor="ctr"/>
                </a:tc>
                <a:tc>
                  <a:txBody>
                    <a:bodyPr/>
                    <a:lstStyle/>
                    <a:p>
                      <a:pPr algn="ctr"/>
                      <a:r>
                        <a:rPr kumimoji="1" lang="en-US" altLang="ja-JP" sz="1200" dirty="0" smtClean="0">
                          <a:latin typeface="HGPｺﾞｼｯｸM" pitchFamily="50" charset="-128"/>
                          <a:ea typeface="HGPｺﾞｼｯｸM" pitchFamily="50" charset="-128"/>
                        </a:rPr>
                        <a:t>599</a:t>
                      </a:r>
                      <a:endParaRPr kumimoji="1" lang="ja-JP" altLang="en-US" sz="1200" dirty="0">
                        <a:latin typeface="HGPｺﾞｼｯｸM" pitchFamily="50" charset="-128"/>
                        <a:ea typeface="HGPｺﾞｼｯｸM" pitchFamily="50" charset="-128"/>
                      </a:endParaRPr>
                    </a:p>
                  </a:txBody>
                  <a:tcPr marL="0" marR="0" marT="50238" marB="50238" anchor="ctr"/>
                </a:tc>
              </a:tr>
            </a:tbl>
          </a:graphicData>
        </a:graphic>
      </p:graphicFrame>
      <p:sp>
        <p:nvSpPr>
          <p:cNvPr id="2" name="タイトル 1"/>
          <p:cNvSpPr>
            <a:spLocks noGrp="1"/>
          </p:cNvSpPr>
          <p:nvPr>
            <p:ph type="title"/>
          </p:nvPr>
        </p:nvSpPr>
        <p:spPr/>
        <p:txBody>
          <a:bodyPr/>
          <a:lstStyle/>
          <a:p>
            <a:r>
              <a:rPr lang="ja-JP" altLang="en-US" dirty="0"/>
              <a:t>８</a:t>
            </a:r>
            <a:r>
              <a:rPr lang="ja-JP" altLang="en-US" dirty="0" smtClean="0"/>
              <a:t>．</a:t>
            </a:r>
            <a:r>
              <a:rPr lang="ja-JP" altLang="en-US" dirty="0"/>
              <a:t>コストの評価方法　</a:t>
            </a:r>
            <a:r>
              <a:rPr lang="ja-JP" altLang="en-US" sz="2400" dirty="0"/>
              <a:t>～参考見積の</a:t>
            </a:r>
            <a:r>
              <a:rPr lang="ja-JP" altLang="en-US" sz="2400" dirty="0" smtClean="0"/>
              <a:t>評価③～</a:t>
            </a:r>
            <a:endParaRPr kumimoji="1" lang="ja-JP" altLang="en-US" dirty="0"/>
          </a:p>
        </p:txBody>
      </p:sp>
      <p:sp>
        <p:nvSpPr>
          <p:cNvPr id="6" name="スライド番号プレースホルダ 5"/>
          <p:cNvSpPr>
            <a:spLocks noGrp="1"/>
          </p:cNvSpPr>
          <p:nvPr>
            <p:ph type="sldNum" sz="quarter" idx="12"/>
          </p:nvPr>
        </p:nvSpPr>
        <p:spPr/>
        <p:txBody>
          <a:bodyPr/>
          <a:lstStyle/>
          <a:p>
            <a:pPr>
              <a:defRPr/>
            </a:pPr>
            <a:fld id="{E2D66AD2-159A-4253-BF2C-5EE39F16C6A8}" type="slidenum">
              <a:rPr lang="ja-JP" altLang="en-US" smtClean="0"/>
              <a:pPr>
                <a:defRPr/>
              </a:pPr>
              <a:t>30</a:t>
            </a:fld>
            <a:endParaRPr lang="en-US" altLang="ja-JP"/>
          </a:p>
        </p:txBody>
      </p:sp>
      <p:sp>
        <p:nvSpPr>
          <p:cNvPr id="7" name="フッター プレースホルダ 6"/>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テキスト ボックス 2"/>
          <p:cNvSpPr txBox="1">
            <a:spLocks noChangeArrowheads="1"/>
          </p:cNvSpPr>
          <p:nvPr/>
        </p:nvSpPr>
        <p:spPr bwMode="auto">
          <a:xfrm>
            <a:off x="488952" y="1268416"/>
            <a:ext cx="5221301" cy="461665"/>
          </a:xfrm>
          <a:prstGeom prst="rect">
            <a:avLst/>
          </a:prstGeom>
          <a:noFill/>
          <a:ln w="9525">
            <a:noFill/>
            <a:miter lim="800000"/>
            <a:headEnd/>
            <a:tailEnd/>
          </a:ln>
        </p:spPr>
        <p:txBody>
          <a:bodyPr wrap="none">
            <a:spAutoFit/>
          </a:bodyPr>
          <a:lstStyle/>
          <a:p>
            <a:r>
              <a:rPr lang="ja-JP" altLang="en-US" sz="2400" dirty="0">
                <a:latin typeface="HGPｺﾞｼｯｸM" pitchFamily="50" charset="-128"/>
                <a:ea typeface="HGPｺﾞｼｯｸM" pitchFamily="50" charset="-128"/>
              </a:rPr>
              <a:t>２</a:t>
            </a:r>
            <a:r>
              <a:rPr kumimoji="1" lang="ja-JP" altLang="en-US" sz="2400" dirty="0">
                <a:latin typeface="HGPｺﾞｼｯｸM" pitchFamily="50" charset="-128"/>
                <a:ea typeface="HGPｺﾞｼｯｸM" pitchFamily="50" charset="-128"/>
              </a:rPr>
              <a:t>）開発５</a:t>
            </a:r>
            <a:r>
              <a:rPr lang="ja-JP" altLang="en-US" sz="2400" dirty="0">
                <a:latin typeface="HGPｺﾞｼｯｸM" pitchFamily="50" charset="-128"/>
                <a:ea typeface="HGPｺﾞｼｯｸM" pitchFamily="50" charset="-128"/>
              </a:rPr>
              <a:t>工程別の工期・工数の妥当性</a:t>
            </a:r>
            <a:endParaRPr kumimoji="1" lang="ja-JP" altLang="en-US" sz="2400" dirty="0">
              <a:latin typeface="HGPｺﾞｼｯｸM" pitchFamily="50" charset="-128"/>
              <a:ea typeface="HGPｺﾞｼｯｸM" pitchFamily="50" charset="-128"/>
            </a:endParaRPr>
          </a:p>
        </p:txBody>
      </p:sp>
      <p:sp>
        <p:nvSpPr>
          <p:cNvPr id="23556" name="テキスト ボックス 3"/>
          <p:cNvSpPr txBox="1">
            <a:spLocks noChangeArrowheads="1"/>
          </p:cNvSpPr>
          <p:nvPr/>
        </p:nvSpPr>
        <p:spPr bwMode="auto">
          <a:xfrm>
            <a:off x="920751" y="1700213"/>
            <a:ext cx="7993063" cy="369887"/>
          </a:xfrm>
          <a:prstGeom prst="rect">
            <a:avLst/>
          </a:prstGeom>
          <a:noFill/>
          <a:ln w="9525">
            <a:noFill/>
            <a:miter lim="800000"/>
            <a:headEnd/>
            <a:tailEnd/>
          </a:ln>
        </p:spPr>
        <p:txBody>
          <a:bodyPr>
            <a:spAutoFit/>
          </a:bodyPr>
          <a:lstStyle/>
          <a:p>
            <a:r>
              <a:rPr kumimoji="1" lang="en-US" altLang="ja-JP">
                <a:latin typeface="HGPｺﾞｼｯｸM" pitchFamily="50" charset="-128"/>
                <a:ea typeface="HGPｺﾞｼｯｸM" pitchFamily="50" charset="-128"/>
              </a:rPr>
              <a:t>IPA</a:t>
            </a:r>
            <a:r>
              <a:rPr kumimoji="1" lang="ja-JP" altLang="en-US">
                <a:latin typeface="HGPｺﾞｼｯｸM" pitchFamily="50" charset="-128"/>
                <a:ea typeface="HGPｺﾞｼｯｸM" pitchFamily="50" charset="-128"/>
              </a:rPr>
              <a:t>の資料によると工数比率は以下のようにな</a:t>
            </a:r>
            <a:r>
              <a:rPr lang="ja-JP" altLang="en-US">
                <a:latin typeface="HGPｺﾞｼｯｸM" pitchFamily="50" charset="-128"/>
                <a:ea typeface="HGPｺﾞｼｯｸM" pitchFamily="50" charset="-128"/>
              </a:rPr>
              <a:t>る</a:t>
            </a:r>
            <a:r>
              <a:rPr kumimoji="1" lang="ja-JP" altLang="en-US">
                <a:latin typeface="HGPｺﾞｼｯｸM" pitchFamily="50" charset="-128"/>
                <a:ea typeface="HGPｺﾞｼｯｸM" pitchFamily="50" charset="-128"/>
              </a:rPr>
              <a:t>。</a:t>
            </a:r>
          </a:p>
        </p:txBody>
      </p:sp>
      <p:graphicFrame>
        <p:nvGraphicFramePr>
          <p:cNvPr id="5" name="表 4"/>
          <p:cNvGraphicFramePr>
            <a:graphicFrameLocks noGrp="1"/>
          </p:cNvGraphicFramePr>
          <p:nvPr/>
        </p:nvGraphicFramePr>
        <p:xfrm>
          <a:off x="1520826" y="2060575"/>
          <a:ext cx="6816080" cy="764640"/>
        </p:xfrm>
        <a:graphic>
          <a:graphicData uri="http://schemas.openxmlformats.org/drawingml/2006/table">
            <a:tbl>
              <a:tblPr>
                <a:tableStyleId>{5DA37D80-6434-44D0-A028-1B22A696006F}</a:tableStyleId>
              </a:tblPr>
              <a:tblGrid>
                <a:gridCol w="1736080"/>
                <a:gridCol w="1016000"/>
                <a:gridCol w="1016000"/>
                <a:gridCol w="1016000"/>
                <a:gridCol w="1016000"/>
                <a:gridCol w="1016000"/>
              </a:tblGrid>
              <a:tr h="0">
                <a:tc>
                  <a:txBody>
                    <a:bodyPr/>
                    <a:lstStyle/>
                    <a:p>
                      <a:pPr algn="ctr"/>
                      <a:r>
                        <a:rPr kumimoji="1" lang="ja-JP" altLang="en-US" sz="1200" dirty="0" smtClean="0">
                          <a:latin typeface="HGPｺﾞｼｯｸM" pitchFamily="50" charset="-128"/>
                          <a:ea typeface="HGPｺﾞｼｯｸM" pitchFamily="50" charset="-128"/>
                        </a:rPr>
                        <a:t>開発種別</a:t>
                      </a:r>
                      <a:endParaRPr kumimoji="1" lang="ja-JP" altLang="en-US" sz="1200" dirty="0">
                        <a:latin typeface="HGPｺﾞｼｯｸM" pitchFamily="50" charset="-128"/>
                        <a:ea typeface="HGPｺﾞｼｯｸM" pitchFamily="50" charset="-128"/>
                      </a:endParaRPr>
                    </a:p>
                  </a:txBody>
                  <a:tcPr marT="36000" marB="36000"/>
                </a:tc>
                <a:tc>
                  <a:txBody>
                    <a:bodyPr/>
                    <a:lstStyle/>
                    <a:p>
                      <a:pPr algn="ctr"/>
                      <a:r>
                        <a:rPr kumimoji="1" lang="ja-JP" altLang="en-US" sz="1200" dirty="0" smtClean="0">
                          <a:latin typeface="HGPｺﾞｼｯｸM" pitchFamily="50" charset="-128"/>
                          <a:ea typeface="HGPｺﾞｼｯｸM" pitchFamily="50" charset="-128"/>
                        </a:rPr>
                        <a:t>基本設計</a:t>
                      </a:r>
                      <a:endParaRPr kumimoji="1" lang="ja-JP" altLang="en-US" sz="1200" dirty="0">
                        <a:latin typeface="HGPｺﾞｼｯｸM" pitchFamily="50" charset="-128"/>
                        <a:ea typeface="HGPｺﾞｼｯｸM" pitchFamily="50" charset="-128"/>
                      </a:endParaRPr>
                    </a:p>
                  </a:txBody>
                  <a:tcPr marT="36000" marB="36000"/>
                </a:tc>
                <a:tc>
                  <a:txBody>
                    <a:bodyPr/>
                    <a:lstStyle/>
                    <a:p>
                      <a:pPr algn="ctr"/>
                      <a:r>
                        <a:rPr kumimoji="1" lang="ja-JP" altLang="en-US" sz="1200" dirty="0" smtClean="0">
                          <a:latin typeface="HGPｺﾞｼｯｸM" pitchFamily="50" charset="-128"/>
                          <a:ea typeface="HGPｺﾞｼｯｸM" pitchFamily="50" charset="-128"/>
                        </a:rPr>
                        <a:t>詳細設計</a:t>
                      </a:r>
                      <a:endParaRPr kumimoji="1" lang="ja-JP" altLang="en-US" sz="1200" dirty="0">
                        <a:latin typeface="HGPｺﾞｼｯｸM" pitchFamily="50" charset="-128"/>
                        <a:ea typeface="HGPｺﾞｼｯｸM" pitchFamily="50" charset="-128"/>
                      </a:endParaRPr>
                    </a:p>
                  </a:txBody>
                  <a:tcPr marT="36000" marB="36000"/>
                </a:tc>
                <a:tc>
                  <a:txBody>
                    <a:bodyPr/>
                    <a:lstStyle/>
                    <a:p>
                      <a:pPr algn="ctr"/>
                      <a:r>
                        <a:rPr kumimoji="1" lang="ja-JP" altLang="en-US" sz="1200" dirty="0" smtClean="0">
                          <a:latin typeface="HGPｺﾞｼｯｸM" pitchFamily="50" charset="-128"/>
                          <a:ea typeface="HGPｺﾞｼｯｸM" pitchFamily="50" charset="-128"/>
                        </a:rPr>
                        <a:t>製作</a:t>
                      </a:r>
                      <a:endParaRPr kumimoji="1" lang="ja-JP" altLang="en-US" sz="1200" dirty="0">
                        <a:latin typeface="HGPｺﾞｼｯｸM" pitchFamily="50" charset="-128"/>
                        <a:ea typeface="HGPｺﾞｼｯｸM" pitchFamily="50" charset="-128"/>
                      </a:endParaRPr>
                    </a:p>
                  </a:txBody>
                  <a:tcPr marT="36000" marB="36000"/>
                </a:tc>
                <a:tc>
                  <a:txBody>
                    <a:bodyPr/>
                    <a:lstStyle/>
                    <a:p>
                      <a:pPr algn="ctr"/>
                      <a:r>
                        <a:rPr kumimoji="1" lang="ja-JP" altLang="en-US" sz="1200" dirty="0" smtClean="0">
                          <a:latin typeface="HGPｺﾞｼｯｸM" pitchFamily="50" charset="-128"/>
                          <a:ea typeface="HGPｺﾞｼｯｸM" pitchFamily="50" charset="-128"/>
                        </a:rPr>
                        <a:t>結合テスト</a:t>
                      </a:r>
                      <a:endParaRPr kumimoji="1" lang="ja-JP" altLang="en-US" sz="1200" dirty="0">
                        <a:latin typeface="HGPｺﾞｼｯｸM" pitchFamily="50" charset="-128"/>
                        <a:ea typeface="HGPｺﾞｼｯｸM" pitchFamily="50" charset="-128"/>
                      </a:endParaRPr>
                    </a:p>
                  </a:txBody>
                  <a:tcPr marT="36000" marB="36000"/>
                </a:tc>
                <a:tc>
                  <a:txBody>
                    <a:bodyPr/>
                    <a:lstStyle/>
                    <a:p>
                      <a:pPr algn="ctr"/>
                      <a:r>
                        <a:rPr kumimoji="1" lang="ja-JP" altLang="en-US" sz="1200" dirty="0" smtClean="0">
                          <a:latin typeface="HGPｺﾞｼｯｸM" pitchFamily="50" charset="-128"/>
                          <a:ea typeface="HGPｺﾞｼｯｸM" pitchFamily="50" charset="-128"/>
                        </a:rPr>
                        <a:t>総合テスト</a:t>
                      </a:r>
                      <a:endParaRPr kumimoji="1" lang="ja-JP" altLang="en-US" sz="1200" dirty="0">
                        <a:latin typeface="HGPｺﾞｼｯｸM" pitchFamily="50" charset="-128"/>
                        <a:ea typeface="HGPｺﾞｼｯｸM" pitchFamily="50" charset="-128"/>
                      </a:endParaRPr>
                    </a:p>
                  </a:txBody>
                  <a:tcPr marT="36000" marB="36000"/>
                </a:tc>
              </a:tr>
              <a:tr h="0">
                <a:tc>
                  <a:txBody>
                    <a:bodyPr/>
                    <a:lstStyle/>
                    <a:p>
                      <a:pPr algn="ctr"/>
                      <a:r>
                        <a:rPr kumimoji="1" lang="ja-JP" altLang="en-US" sz="1200" dirty="0" smtClean="0">
                          <a:latin typeface="HGPｺﾞｼｯｸM" pitchFamily="50" charset="-128"/>
                          <a:ea typeface="HGPｺﾞｼｯｸM" pitchFamily="50" charset="-128"/>
                        </a:rPr>
                        <a:t>新規開発</a:t>
                      </a:r>
                      <a:endParaRPr kumimoji="1" lang="ja-JP" altLang="en-US" sz="1200" dirty="0">
                        <a:latin typeface="HGPｺﾞｼｯｸM" pitchFamily="50" charset="-128"/>
                        <a:ea typeface="HGPｺﾞｼｯｸM" pitchFamily="50" charset="-128"/>
                      </a:endParaRPr>
                    </a:p>
                  </a:txBody>
                  <a:tcPr marT="36000" marB="36000"/>
                </a:tc>
                <a:tc>
                  <a:txBody>
                    <a:bodyPr/>
                    <a:lstStyle/>
                    <a:p>
                      <a:pPr algn="r"/>
                      <a:r>
                        <a:rPr kumimoji="1" lang="en-US" altLang="ja-JP" sz="1200" dirty="0" smtClean="0">
                          <a:latin typeface="HGPｺﾞｼｯｸM" pitchFamily="50" charset="-128"/>
                          <a:ea typeface="HGPｺﾞｼｯｸM" pitchFamily="50" charset="-128"/>
                        </a:rPr>
                        <a:t>16.1%</a:t>
                      </a:r>
                      <a:endParaRPr kumimoji="1" lang="ja-JP" altLang="en-US" sz="1200" dirty="0">
                        <a:latin typeface="HGPｺﾞｼｯｸM" pitchFamily="50" charset="-128"/>
                        <a:ea typeface="HGPｺﾞｼｯｸM" pitchFamily="50" charset="-128"/>
                      </a:endParaRPr>
                    </a:p>
                  </a:txBody>
                  <a:tcPr marT="36000" marB="36000"/>
                </a:tc>
                <a:tc>
                  <a:txBody>
                    <a:bodyPr/>
                    <a:lstStyle/>
                    <a:p>
                      <a:pPr algn="r"/>
                      <a:r>
                        <a:rPr kumimoji="1" lang="en-US" altLang="ja-JP" sz="1200" dirty="0" smtClean="0">
                          <a:latin typeface="HGPｺﾞｼｯｸM" pitchFamily="50" charset="-128"/>
                          <a:ea typeface="HGPｺﾞｼｯｸM" pitchFamily="50" charset="-128"/>
                        </a:rPr>
                        <a:t>17.5%</a:t>
                      </a:r>
                      <a:endParaRPr kumimoji="1" lang="ja-JP" altLang="en-US" sz="1200" dirty="0">
                        <a:latin typeface="HGPｺﾞｼｯｸM" pitchFamily="50" charset="-128"/>
                        <a:ea typeface="HGPｺﾞｼｯｸM" pitchFamily="50" charset="-128"/>
                      </a:endParaRPr>
                    </a:p>
                  </a:txBody>
                  <a:tcPr marT="36000" marB="36000"/>
                </a:tc>
                <a:tc>
                  <a:txBody>
                    <a:bodyPr/>
                    <a:lstStyle/>
                    <a:p>
                      <a:pPr algn="r"/>
                      <a:r>
                        <a:rPr kumimoji="1" lang="en-US" altLang="ja-JP" sz="1200" dirty="0" smtClean="0">
                          <a:latin typeface="HGPｺﾞｼｯｸM" pitchFamily="50" charset="-128"/>
                          <a:ea typeface="HGPｺﾞｼｯｸM" pitchFamily="50" charset="-128"/>
                        </a:rPr>
                        <a:t>37.0%</a:t>
                      </a:r>
                      <a:endParaRPr kumimoji="1" lang="ja-JP" altLang="en-US" sz="1200" dirty="0">
                        <a:latin typeface="HGPｺﾞｼｯｸM" pitchFamily="50" charset="-128"/>
                        <a:ea typeface="HGPｺﾞｼｯｸM" pitchFamily="50" charset="-128"/>
                      </a:endParaRPr>
                    </a:p>
                  </a:txBody>
                  <a:tcPr marT="36000" marB="36000"/>
                </a:tc>
                <a:tc>
                  <a:txBody>
                    <a:bodyPr/>
                    <a:lstStyle/>
                    <a:p>
                      <a:pPr algn="r"/>
                      <a:r>
                        <a:rPr kumimoji="1" lang="en-US" altLang="ja-JP" sz="1200" dirty="0" smtClean="0">
                          <a:latin typeface="HGPｺﾞｼｯｸM" pitchFamily="50" charset="-128"/>
                          <a:ea typeface="HGPｺﾞｼｯｸM" pitchFamily="50" charset="-128"/>
                        </a:rPr>
                        <a:t>16.7%</a:t>
                      </a:r>
                      <a:endParaRPr kumimoji="1" lang="ja-JP" altLang="en-US" sz="1200" dirty="0">
                        <a:latin typeface="HGPｺﾞｼｯｸM" pitchFamily="50" charset="-128"/>
                        <a:ea typeface="HGPｺﾞｼｯｸM" pitchFamily="50" charset="-128"/>
                      </a:endParaRPr>
                    </a:p>
                  </a:txBody>
                  <a:tcPr marT="36000" marB="36000"/>
                </a:tc>
                <a:tc>
                  <a:txBody>
                    <a:bodyPr/>
                    <a:lstStyle/>
                    <a:p>
                      <a:pPr algn="r"/>
                      <a:r>
                        <a:rPr kumimoji="1" lang="en-US" altLang="ja-JP" sz="1200" dirty="0" smtClean="0">
                          <a:latin typeface="HGPｺﾞｼｯｸM" pitchFamily="50" charset="-128"/>
                          <a:ea typeface="HGPｺﾞｼｯｸM" pitchFamily="50" charset="-128"/>
                        </a:rPr>
                        <a:t>12.7%</a:t>
                      </a:r>
                      <a:endParaRPr kumimoji="1" lang="ja-JP" altLang="en-US" sz="1200" dirty="0">
                        <a:latin typeface="HGPｺﾞｼｯｸM" pitchFamily="50" charset="-128"/>
                        <a:ea typeface="HGPｺﾞｼｯｸM" pitchFamily="50" charset="-128"/>
                      </a:endParaRPr>
                    </a:p>
                  </a:txBody>
                  <a:tcPr marT="36000" marB="36000"/>
                </a:tc>
              </a:tr>
              <a:tr h="0">
                <a:tc>
                  <a:txBody>
                    <a:bodyPr/>
                    <a:lstStyle/>
                    <a:p>
                      <a:pPr algn="ctr"/>
                      <a:r>
                        <a:rPr kumimoji="1" lang="ja-JP" altLang="en-US" sz="1200" dirty="0" smtClean="0">
                          <a:latin typeface="HGPｺﾞｼｯｸM" pitchFamily="50" charset="-128"/>
                          <a:ea typeface="HGPｺﾞｼｯｸM" pitchFamily="50" charset="-128"/>
                        </a:rPr>
                        <a:t>改良開発</a:t>
                      </a:r>
                      <a:endParaRPr kumimoji="1" lang="ja-JP" altLang="en-US" sz="1200" dirty="0">
                        <a:latin typeface="HGPｺﾞｼｯｸM" pitchFamily="50" charset="-128"/>
                        <a:ea typeface="HGPｺﾞｼｯｸM" pitchFamily="50" charset="-128"/>
                      </a:endParaRPr>
                    </a:p>
                  </a:txBody>
                  <a:tcPr marT="36000" marB="36000"/>
                </a:tc>
                <a:tc>
                  <a:txBody>
                    <a:bodyPr/>
                    <a:lstStyle/>
                    <a:p>
                      <a:pPr algn="r"/>
                      <a:r>
                        <a:rPr kumimoji="1" lang="en-US" altLang="ja-JP" sz="1200" dirty="0" smtClean="0">
                          <a:latin typeface="HGPｺﾞｼｯｸM" pitchFamily="50" charset="-128"/>
                          <a:ea typeface="HGPｺﾞｼｯｸM" pitchFamily="50" charset="-128"/>
                        </a:rPr>
                        <a:t>14.7%</a:t>
                      </a:r>
                      <a:endParaRPr kumimoji="1" lang="ja-JP" altLang="en-US" sz="1200" dirty="0">
                        <a:latin typeface="HGPｺﾞｼｯｸM" pitchFamily="50" charset="-128"/>
                        <a:ea typeface="HGPｺﾞｼｯｸM" pitchFamily="50" charset="-128"/>
                      </a:endParaRPr>
                    </a:p>
                  </a:txBody>
                  <a:tcPr marT="36000" marB="36000"/>
                </a:tc>
                <a:tc>
                  <a:txBody>
                    <a:bodyPr/>
                    <a:lstStyle/>
                    <a:p>
                      <a:pPr algn="r"/>
                      <a:r>
                        <a:rPr kumimoji="1" lang="en-US" altLang="ja-JP" sz="1200" dirty="0" smtClean="0">
                          <a:latin typeface="HGPｺﾞｼｯｸM" pitchFamily="50" charset="-128"/>
                          <a:ea typeface="HGPｺﾞｼｯｸM" pitchFamily="50" charset="-128"/>
                        </a:rPr>
                        <a:t>16.7%</a:t>
                      </a:r>
                      <a:endParaRPr kumimoji="1" lang="ja-JP" altLang="en-US" sz="1200" dirty="0">
                        <a:latin typeface="HGPｺﾞｼｯｸM" pitchFamily="50" charset="-128"/>
                        <a:ea typeface="HGPｺﾞｼｯｸM" pitchFamily="50" charset="-128"/>
                      </a:endParaRPr>
                    </a:p>
                  </a:txBody>
                  <a:tcPr marT="36000" marB="36000"/>
                </a:tc>
                <a:tc>
                  <a:txBody>
                    <a:bodyPr/>
                    <a:lstStyle/>
                    <a:p>
                      <a:pPr algn="r"/>
                      <a:r>
                        <a:rPr kumimoji="1" lang="en-US" altLang="ja-JP" sz="1200" dirty="0" smtClean="0">
                          <a:latin typeface="HGPｺﾞｼｯｸM" pitchFamily="50" charset="-128"/>
                          <a:ea typeface="HGPｺﾞｼｯｸM" pitchFamily="50" charset="-128"/>
                        </a:rPr>
                        <a:t>35.3%</a:t>
                      </a:r>
                      <a:endParaRPr kumimoji="1" lang="ja-JP" altLang="en-US" sz="1200" dirty="0">
                        <a:latin typeface="HGPｺﾞｼｯｸM" pitchFamily="50" charset="-128"/>
                        <a:ea typeface="HGPｺﾞｼｯｸM" pitchFamily="50" charset="-128"/>
                      </a:endParaRPr>
                    </a:p>
                  </a:txBody>
                  <a:tcPr marT="36000" marB="36000"/>
                </a:tc>
                <a:tc>
                  <a:txBody>
                    <a:bodyPr/>
                    <a:lstStyle/>
                    <a:p>
                      <a:pPr algn="r"/>
                      <a:r>
                        <a:rPr kumimoji="1" lang="en-US" altLang="ja-JP" sz="1200" dirty="0" smtClean="0">
                          <a:latin typeface="HGPｺﾞｼｯｸM" pitchFamily="50" charset="-128"/>
                          <a:ea typeface="HGPｺﾞｼｯｸM" pitchFamily="50" charset="-128"/>
                        </a:rPr>
                        <a:t>18.1%</a:t>
                      </a:r>
                      <a:endParaRPr kumimoji="1" lang="ja-JP" altLang="en-US" sz="1200" dirty="0">
                        <a:latin typeface="HGPｺﾞｼｯｸM" pitchFamily="50" charset="-128"/>
                        <a:ea typeface="HGPｺﾞｼｯｸM" pitchFamily="50" charset="-128"/>
                      </a:endParaRPr>
                    </a:p>
                  </a:txBody>
                  <a:tcPr marT="36000" marB="36000"/>
                </a:tc>
                <a:tc>
                  <a:txBody>
                    <a:bodyPr/>
                    <a:lstStyle/>
                    <a:p>
                      <a:pPr algn="r"/>
                      <a:r>
                        <a:rPr kumimoji="1" lang="en-US" altLang="ja-JP" sz="1200" dirty="0" smtClean="0">
                          <a:latin typeface="HGPｺﾞｼｯｸM" pitchFamily="50" charset="-128"/>
                          <a:ea typeface="HGPｺﾞｼｯｸM" pitchFamily="50" charset="-128"/>
                        </a:rPr>
                        <a:t>15.2%</a:t>
                      </a:r>
                      <a:endParaRPr kumimoji="1" lang="ja-JP" altLang="en-US" sz="1200" dirty="0">
                        <a:latin typeface="HGPｺﾞｼｯｸM" pitchFamily="50" charset="-128"/>
                        <a:ea typeface="HGPｺﾞｼｯｸM" pitchFamily="50" charset="-128"/>
                      </a:endParaRPr>
                    </a:p>
                  </a:txBody>
                  <a:tcPr marT="36000" marB="36000"/>
                </a:tc>
              </a:tr>
            </a:tbl>
          </a:graphicData>
        </a:graphic>
      </p:graphicFrame>
      <p:sp>
        <p:nvSpPr>
          <p:cNvPr id="23587" name="大かっこ 5"/>
          <p:cNvSpPr>
            <a:spLocks noChangeArrowheads="1"/>
          </p:cNvSpPr>
          <p:nvPr/>
        </p:nvSpPr>
        <p:spPr bwMode="auto">
          <a:xfrm>
            <a:off x="2289177" y="2852738"/>
            <a:ext cx="6048375" cy="360362"/>
          </a:xfrm>
          <a:prstGeom prst="bracketPair">
            <a:avLst>
              <a:gd name="adj" fmla="val 16667"/>
            </a:avLst>
          </a:prstGeom>
          <a:noFill/>
          <a:ln w="9525" algn="ctr">
            <a:solidFill>
              <a:schemeClr val="tx1"/>
            </a:solidFill>
            <a:round/>
            <a:headEnd/>
            <a:tailEnd/>
          </a:ln>
        </p:spPr>
        <p:txBody>
          <a:bodyPr anchor="ctr"/>
          <a:lstStyle/>
          <a:p>
            <a:r>
              <a:rPr lang="ja-JP" altLang="en-US" sz="1000">
                <a:latin typeface="HGPｺﾞｼｯｸM" pitchFamily="50" charset="-128"/>
                <a:ea typeface="HGPｺﾞｼｯｸM" pitchFamily="50" charset="-128"/>
              </a:rPr>
              <a:t>「ソフトウェア開発データ白書 </a:t>
            </a:r>
            <a:r>
              <a:rPr lang="en-US" altLang="ja-JP" sz="1000">
                <a:latin typeface="HGPｺﾞｼｯｸM" pitchFamily="50" charset="-128"/>
                <a:ea typeface="HGPｺﾞｼｯｸM" pitchFamily="50" charset="-128"/>
              </a:rPr>
              <a:t>2010-2011</a:t>
            </a:r>
            <a:r>
              <a:rPr lang="ja-JP" altLang="en-US" sz="1000">
                <a:latin typeface="HGPｺﾞｼｯｸM" pitchFamily="50" charset="-128"/>
                <a:ea typeface="HGPｺﾞｼｯｸM" pitchFamily="50" charset="-128"/>
              </a:rPr>
              <a:t>」（情報処理推進機構）　「図表</a:t>
            </a:r>
            <a:r>
              <a:rPr lang="en-US" altLang="ja-JP" sz="1000">
                <a:latin typeface="HGPｺﾞｼｯｸM" pitchFamily="50" charset="-128"/>
                <a:ea typeface="HGPｺﾞｼｯｸM" pitchFamily="50" charset="-128"/>
              </a:rPr>
              <a:t>8-1-8 </a:t>
            </a:r>
            <a:r>
              <a:rPr lang="ja-JP" altLang="en-US" sz="1000">
                <a:latin typeface="HGPｺﾞｼｯｸM" pitchFamily="50" charset="-128"/>
                <a:ea typeface="HGPｺﾞｼｯｸM" pitchFamily="50" charset="-128"/>
              </a:rPr>
              <a:t>工程別の実績工数の比率の基本統計量（新規開発）」、 「図表</a:t>
            </a:r>
            <a:r>
              <a:rPr lang="en-US" altLang="ja-JP" sz="1000">
                <a:latin typeface="HGPｺﾞｼｯｸM" pitchFamily="50" charset="-128"/>
                <a:ea typeface="HGPｺﾞｼｯｸM" pitchFamily="50" charset="-128"/>
              </a:rPr>
              <a:t>8-1-11 </a:t>
            </a:r>
            <a:r>
              <a:rPr lang="ja-JP" altLang="en-US" sz="1000">
                <a:latin typeface="HGPｺﾞｼｯｸM" pitchFamily="50" charset="-128"/>
                <a:ea typeface="HGPｺﾞｼｯｸM" pitchFamily="50" charset="-128"/>
              </a:rPr>
              <a:t>工程別の実績工数の比率の基本統計量（改良開発）」からとりまとめ</a:t>
            </a:r>
          </a:p>
        </p:txBody>
      </p:sp>
      <p:sp>
        <p:nvSpPr>
          <p:cNvPr id="23588" name="テキスト ボックス 6"/>
          <p:cNvSpPr txBox="1">
            <a:spLocks noChangeArrowheads="1"/>
          </p:cNvSpPr>
          <p:nvPr/>
        </p:nvSpPr>
        <p:spPr bwMode="auto">
          <a:xfrm>
            <a:off x="920751" y="3213100"/>
            <a:ext cx="7993063" cy="369888"/>
          </a:xfrm>
          <a:prstGeom prst="rect">
            <a:avLst/>
          </a:prstGeom>
          <a:noFill/>
          <a:ln w="9525">
            <a:noFill/>
            <a:miter lim="800000"/>
            <a:headEnd/>
            <a:tailEnd/>
          </a:ln>
        </p:spPr>
        <p:txBody>
          <a:bodyPr>
            <a:spAutoFit/>
          </a:bodyPr>
          <a:lstStyle/>
          <a:p>
            <a:r>
              <a:rPr kumimoji="1" lang="en-US" altLang="ja-JP">
                <a:latin typeface="HGPｺﾞｼｯｸM" pitchFamily="50" charset="-128"/>
                <a:ea typeface="HGPｺﾞｼｯｸM" pitchFamily="50" charset="-128"/>
              </a:rPr>
              <a:t>JUAS</a:t>
            </a:r>
            <a:r>
              <a:rPr kumimoji="1" lang="ja-JP" altLang="en-US">
                <a:latin typeface="HGPｺﾞｼｯｸM" pitchFamily="50" charset="-128"/>
                <a:ea typeface="HGPｺﾞｼｯｸM" pitchFamily="50" charset="-128"/>
              </a:rPr>
              <a:t>の資料によると規模別の工数比率は以下のようにな</a:t>
            </a:r>
            <a:r>
              <a:rPr lang="ja-JP" altLang="en-US">
                <a:latin typeface="HGPｺﾞｼｯｸM" pitchFamily="50" charset="-128"/>
                <a:ea typeface="HGPｺﾞｼｯｸM" pitchFamily="50" charset="-128"/>
              </a:rPr>
              <a:t>る</a:t>
            </a:r>
            <a:r>
              <a:rPr kumimoji="1" lang="ja-JP" altLang="en-US">
                <a:latin typeface="HGPｺﾞｼｯｸM" pitchFamily="50" charset="-128"/>
                <a:ea typeface="HGPｺﾞｼｯｸM" pitchFamily="50" charset="-128"/>
              </a:rPr>
              <a:t>。</a:t>
            </a:r>
          </a:p>
        </p:txBody>
      </p:sp>
      <p:graphicFrame>
        <p:nvGraphicFramePr>
          <p:cNvPr id="8" name="表 7"/>
          <p:cNvGraphicFramePr>
            <a:graphicFrameLocks noGrp="1"/>
          </p:cNvGraphicFramePr>
          <p:nvPr/>
        </p:nvGraphicFramePr>
        <p:xfrm>
          <a:off x="1497015" y="3573467"/>
          <a:ext cx="6912768" cy="2412575"/>
        </p:xfrm>
        <a:graphic>
          <a:graphicData uri="http://schemas.openxmlformats.org/drawingml/2006/table">
            <a:tbl>
              <a:tblPr>
                <a:tableStyleId>{5DA37D80-6434-44D0-A028-1B22A696006F}</a:tableStyleId>
              </a:tblPr>
              <a:tblGrid>
                <a:gridCol w="1152128"/>
                <a:gridCol w="1656184"/>
                <a:gridCol w="648072"/>
                <a:gridCol w="1152128"/>
                <a:gridCol w="1152128"/>
                <a:gridCol w="1152128"/>
              </a:tblGrid>
              <a:tr h="223775">
                <a:tc>
                  <a:txBody>
                    <a:bodyPr/>
                    <a:lstStyle/>
                    <a:p>
                      <a:pPr algn="ctr"/>
                      <a:r>
                        <a:rPr kumimoji="1" lang="ja-JP" altLang="en-US" sz="1200" dirty="0" smtClean="0">
                          <a:latin typeface="HGPｺﾞｼｯｸM" pitchFamily="50" charset="-128"/>
                          <a:ea typeface="HGPｺﾞｼｯｸM" pitchFamily="50" charset="-128"/>
                        </a:rPr>
                        <a:t>規模</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ctr"/>
                      <a:r>
                        <a:rPr kumimoji="1" lang="ja-JP" altLang="en-US" sz="1200" dirty="0" smtClean="0">
                          <a:latin typeface="HGPｺﾞｼｯｸM" pitchFamily="50" charset="-128"/>
                          <a:ea typeface="HGPｺﾞｼｯｸM" pitchFamily="50" charset="-128"/>
                        </a:rPr>
                        <a:t>開発種別</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ctr"/>
                      <a:r>
                        <a:rPr kumimoji="1" lang="ja-JP" altLang="en-US" sz="1200" dirty="0" smtClean="0">
                          <a:latin typeface="HGPｺﾞｼｯｸM" pitchFamily="50" charset="-128"/>
                          <a:ea typeface="HGPｺﾞｼｯｸM" pitchFamily="50" charset="-128"/>
                        </a:rPr>
                        <a:t>件数</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ctr"/>
                      <a:r>
                        <a:rPr kumimoji="1" lang="ja-JP" altLang="en-US" sz="1200" dirty="0" smtClean="0">
                          <a:latin typeface="HGPｺﾞｼｯｸM" pitchFamily="50" charset="-128"/>
                          <a:ea typeface="HGPｺﾞｼｯｸM" pitchFamily="50" charset="-128"/>
                        </a:rPr>
                        <a:t>設計工程比</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ctr"/>
                      <a:r>
                        <a:rPr kumimoji="1" lang="ja-JP" altLang="en-US" sz="1200" dirty="0" smtClean="0">
                          <a:latin typeface="HGPｺﾞｼｯｸM" pitchFamily="50" charset="-128"/>
                          <a:ea typeface="HGPｺﾞｼｯｸM" pitchFamily="50" charset="-128"/>
                        </a:rPr>
                        <a:t>実装工程比</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ctr"/>
                      <a:r>
                        <a:rPr kumimoji="1" lang="ja-JP" altLang="en-US" sz="1200" dirty="0" smtClean="0">
                          <a:latin typeface="HGPｺﾞｼｯｸM" pitchFamily="50" charset="-128"/>
                          <a:ea typeface="HGPｺﾞｼｯｸM" pitchFamily="50" charset="-128"/>
                        </a:rPr>
                        <a:t>テスト工程比</a:t>
                      </a:r>
                      <a:endParaRPr kumimoji="1" lang="ja-JP" altLang="en-US" sz="1200" dirty="0">
                        <a:latin typeface="HGPｺﾞｼｯｸM" pitchFamily="50" charset="-128"/>
                        <a:ea typeface="HGPｺﾞｼｯｸM" pitchFamily="50" charset="-128"/>
                      </a:endParaRPr>
                    </a:p>
                  </a:txBody>
                  <a:tcPr marT="18000" marB="18000" anchor="ctr"/>
                </a:tc>
              </a:tr>
              <a:tr h="136040">
                <a:tc rowSpan="2">
                  <a:txBody>
                    <a:bodyPr/>
                    <a:lstStyle/>
                    <a:p>
                      <a:pPr algn="ctr"/>
                      <a:r>
                        <a:rPr kumimoji="1" lang="en-US" altLang="ja-JP" sz="1200" dirty="0" smtClean="0">
                          <a:latin typeface="HGPｺﾞｼｯｸM" pitchFamily="50" charset="-128"/>
                          <a:ea typeface="HGPｺﾞｼｯｸM" pitchFamily="50" charset="-128"/>
                        </a:rPr>
                        <a:t>10</a:t>
                      </a:r>
                      <a:r>
                        <a:rPr kumimoji="1" lang="ja-JP" altLang="en-US" sz="1200" dirty="0" smtClean="0">
                          <a:latin typeface="HGPｺﾞｼｯｸM" pitchFamily="50" charset="-128"/>
                          <a:ea typeface="HGPｺﾞｼｯｸM" pitchFamily="50" charset="-128"/>
                        </a:rPr>
                        <a:t>人月未満</a:t>
                      </a:r>
                      <a:endParaRPr kumimoji="1" lang="ja-JP" altLang="en-US" sz="1200" dirty="0">
                        <a:latin typeface="HGPｺﾞｼｯｸM" pitchFamily="50" charset="-128"/>
                        <a:ea typeface="HGPｺﾞｼｯｸM" pitchFamily="50" charset="-128"/>
                      </a:endParaRPr>
                    </a:p>
                  </a:txBody>
                  <a:tcPr marT="18000" marB="18000" anchor="ctr"/>
                </a:tc>
                <a:tc>
                  <a:txBody>
                    <a:bodyPr/>
                    <a:lstStyle/>
                    <a:p>
                      <a:r>
                        <a:rPr kumimoji="1" lang="ja-JP" altLang="en-US" sz="1200" dirty="0" smtClean="0">
                          <a:latin typeface="HGPｺﾞｼｯｸM" pitchFamily="50" charset="-128"/>
                          <a:ea typeface="HGPｺﾞｼｯｸM" pitchFamily="50" charset="-128"/>
                        </a:rPr>
                        <a:t>新規</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7</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30.54%</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39.90%</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29.56%</a:t>
                      </a:r>
                      <a:endParaRPr kumimoji="1" lang="ja-JP" altLang="en-US" sz="1200" dirty="0">
                        <a:latin typeface="HGPｺﾞｼｯｸM" pitchFamily="50" charset="-128"/>
                        <a:ea typeface="HGPｺﾞｼｯｸM" pitchFamily="50" charset="-128"/>
                      </a:endParaRPr>
                    </a:p>
                  </a:txBody>
                  <a:tcPr marT="18000" marB="18000" anchor="ctr"/>
                </a:tc>
              </a:tr>
              <a:tr h="136040">
                <a:tc vMerge="1">
                  <a:txBody>
                    <a:bodyPr/>
                    <a:lstStyle/>
                    <a:p>
                      <a:endParaRPr kumimoji="1" lang="ja-JP" altLang="en-US" sz="1200" dirty="0"/>
                    </a:p>
                  </a:txBody>
                  <a:tcPr marT="18000" marB="18000"/>
                </a:tc>
                <a:tc>
                  <a:txBody>
                    <a:bodyPr/>
                    <a:lstStyle/>
                    <a:p>
                      <a:r>
                        <a:rPr kumimoji="1" lang="ja-JP" altLang="en-US" sz="1200" dirty="0" smtClean="0">
                          <a:latin typeface="HGPｺﾞｼｯｸM" pitchFamily="50" charset="-128"/>
                          <a:ea typeface="HGPｺﾞｼｯｸM" pitchFamily="50" charset="-128"/>
                        </a:rPr>
                        <a:t>改修・再開発</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7</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21.47%</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47.24%</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31.29%</a:t>
                      </a:r>
                      <a:endParaRPr kumimoji="1" lang="ja-JP" altLang="en-US" sz="1200" dirty="0">
                        <a:latin typeface="HGPｺﾞｼｯｸM" pitchFamily="50" charset="-128"/>
                        <a:ea typeface="HGPｺﾞｼｯｸM" pitchFamily="50" charset="-128"/>
                      </a:endParaRPr>
                    </a:p>
                  </a:txBody>
                  <a:tcPr marT="18000" marB="18000" anchor="ctr"/>
                </a:tc>
              </a:tr>
              <a:tr h="136040">
                <a:tc rowSpan="2">
                  <a:txBody>
                    <a:bodyPr/>
                    <a:lstStyle/>
                    <a:p>
                      <a:pPr algn="ctr"/>
                      <a:r>
                        <a:rPr kumimoji="1" lang="en-US" altLang="ja-JP" sz="1200" dirty="0" smtClean="0">
                          <a:latin typeface="HGPｺﾞｼｯｸM" pitchFamily="50" charset="-128"/>
                          <a:ea typeface="HGPｺﾞｼｯｸM" pitchFamily="50" charset="-128"/>
                        </a:rPr>
                        <a:t>50</a:t>
                      </a:r>
                      <a:r>
                        <a:rPr kumimoji="1" lang="ja-JP" altLang="en-US" sz="1200" dirty="0" smtClean="0">
                          <a:latin typeface="HGPｺﾞｼｯｸM" pitchFamily="50" charset="-128"/>
                          <a:ea typeface="HGPｺﾞｼｯｸM" pitchFamily="50" charset="-128"/>
                        </a:rPr>
                        <a:t>人月未満</a:t>
                      </a:r>
                      <a:endParaRPr kumimoji="1" lang="ja-JP" altLang="en-US" sz="1200" dirty="0">
                        <a:latin typeface="HGPｺﾞｼｯｸM" pitchFamily="50" charset="-128"/>
                        <a:ea typeface="HGPｺﾞｼｯｸM" pitchFamily="50" charset="-128"/>
                      </a:endParaRPr>
                    </a:p>
                  </a:txBody>
                  <a:tcPr marT="18000" marB="18000" anchor="ctr"/>
                </a:tc>
                <a:tc>
                  <a:txBody>
                    <a:bodyPr/>
                    <a:lstStyle/>
                    <a:p>
                      <a:r>
                        <a:rPr kumimoji="1" lang="ja-JP" altLang="en-US" sz="1200" dirty="0" smtClean="0">
                          <a:latin typeface="HGPｺﾞｼｯｸM" pitchFamily="50" charset="-128"/>
                          <a:ea typeface="HGPｺﾞｼｯｸM" pitchFamily="50" charset="-128"/>
                        </a:rPr>
                        <a:t>新規</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61</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31.72%</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39.30%</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28.98%</a:t>
                      </a:r>
                      <a:endParaRPr kumimoji="1" lang="ja-JP" altLang="en-US" sz="1200" dirty="0">
                        <a:latin typeface="HGPｺﾞｼｯｸM" pitchFamily="50" charset="-128"/>
                        <a:ea typeface="HGPｺﾞｼｯｸM" pitchFamily="50" charset="-128"/>
                      </a:endParaRPr>
                    </a:p>
                  </a:txBody>
                  <a:tcPr marT="18000" marB="18000" anchor="ctr"/>
                </a:tc>
              </a:tr>
              <a:tr h="136040">
                <a:tc vMerge="1">
                  <a:txBody>
                    <a:bodyPr/>
                    <a:lstStyle/>
                    <a:p>
                      <a:endParaRPr kumimoji="1" lang="ja-JP" altLang="en-US" sz="1200" dirty="0"/>
                    </a:p>
                  </a:txBody>
                  <a:tcPr marT="18000" marB="18000"/>
                </a:tc>
                <a:tc>
                  <a:txBody>
                    <a:bodyPr/>
                    <a:lstStyle/>
                    <a:p>
                      <a:r>
                        <a:rPr kumimoji="1" lang="ja-JP" altLang="en-US" sz="1200" dirty="0" smtClean="0">
                          <a:latin typeface="HGPｺﾞｼｯｸM" pitchFamily="50" charset="-128"/>
                          <a:ea typeface="HGPｺﾞｼｯｸM" pitchFamily="50" charset="-128"/>
                        </a:rPr>
                        <a:t>改修・再開発</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42</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29.26%</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37.10%</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33.74%</a:t>
                      </a:r>
                      <a:endParaRPr kumimoji="1" lang="ja-JP" altLang="en-US" sz="1200" dirty="0">
                        <a:latin typeface="HGPｺﾞｼｯｸM" pitchFamily="50" charset="-128"/>
                        <a:ea typeface="HGPｺﾞｼｯｸM" pitchFamily="50" charset="-128"/>
                      </a:endParaRPr>
                    </a:p>
                  </a:txBody>
                  <a:tcPr marT="18000" marB="18000" anchor="ctr"/>
                </a:tc>
              </a:tr>
              <a:tr h="136040">
                <a:tc rowSpan="2">
                  <a:txBody>
                    <a:bodyPr/>
                    <a:lstStyle/>
                    <a:p>
                      <a:pPr algn="ctr"/>
                      <a:r>
                        <a:rPr kumimoji="1" lang="en-US" altLang="ja-JP" sz="1200" dirty="0" smtClean="0">
                          <a:latin typeface="HGPｺﾞｼｯｸM" pitchFamily="50" charset="-128"/>
                          <a:ea typeface="HGPｺﾞｼｯｸM" pitchFamily="50" charset="-128"/>
                        </a:rPr>
                        <a:t>100</a:t>
                      </a:r>
                      <a:r>
                        <a:rPr kumimoji="1" lang="ja-JP" altLang="en-US" sz="1200" dirty="0" smtClean="0">
                          <a:latin typeface="HGPｺﾞｼｯｸM" pitchFamily="50" charset="-128"/>
                          <a:ea typeface="HGPｺﾞｼｯｸM" pitchFamily="50" charset="-128"/>
                        </a:rPr>
                        <a:t>人月未満</a:t>
                      </a:r>
                      <a:endParaRPr kumimoji="1" lang="ja-JP" altLang="en-US" sz="1200" dirty="0">
                        <a:latin typeface="HGPｺﾞｼｯｸM" pitchFamily="50" charset="-128"/>
                        <a:ea typeface="HGPｺﾞｼｯｸM" pitchFamily="50" charset="-128"/>
                      </a:endParaRPr>
                    </a:p>
                  </a:txBody>
                  <a:tcPr marT="18000" marB="18000" anchor="ctr"/>
                </a:tc>
                <a:tc>
                  <a:txBody>
                    <a:bodyPr/>
                    <a:lstStyle/>
                    <a:p>
                      <a:r>
                        <a:rPr kumimoji="1" lang="ja-JP" altLang="en-US" sz="1200" dirty="0" smtClean="0">
                          <a:latin typeface="HGPｺﾞｼｯｸM" pitchFamily="50" charset="-128"/>
                          <a:ea typeface="HGPｺﾞｼｯｸM" pitchFamily="50" charset="-128"/>
                        </a:rPr>
                        <a:t>新規</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104</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30.60%</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38.49%</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30.90%</a:t>
                      </a:r>
                      <a:endParaRPr kumimoji="1" lang="ja-JP" altLang="en-US" sz="1200" dirty="0">
                        <a:latin typeface="HGPｺﾞｼｯｸM" pitchFamily="50" charset="-128"/>
                        <a:ea typeface="HGPｺﾞｼｯｸM" pitchFamily="50" charset="-128"/>
                      </a:endParaRPr>
                    </a:p>
                  </a:txBody>
                  <a:tcPr marT="18000" marB="18000" anchor="ctr"/>
                </a:tc>
              </a:tr>
              <a:tr h="136040">
                <a:tc vMerge="1">
                  <a:txBody>
                    <a:bodyPr/>
                    <a:lstStyle/>
                    <a:p>
                      <a:endParaRPr kumimoji="1" lang="ja-JP" altLang="en-US" sz="1200" dirty="0"/>
                    </a:p>
                  </a:txBody>
                  <a:tcPr marT="18000" marB="18000"/>
                </a:tc>
                <a:tc>
                  <a:txBody>
                    <a:bodyPr/>
                    <a:lstStyle/>
                    <a:p>
                      <a:r>
                        <a:rPr kumimoji="1" lang="ja-JP" altLang="en-US" sz="1200" dirty="0" smtClean="0">
                          <a:latin typeface="HGPｺﾞｼｯｸM" pitchFamily="50" charset="-128"/>
                          <a:ea typeface="HGPｺﾞｼｯｸM" pitchFamily="50" charset="-128"/>
                        </a:rPr>
                        <a:t>改修・再開発</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20</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33.24%</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38.15%</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28.61%</a:t>
                      </a:r>
                      <a:endParaRPr kumimoji="1" lang="ja-JP" altLang="en-US" sz="1200" dirty="0">
                        <a:latin typeface="HGPｺﾞｼｯｸM" pitchFamily="50" charset="-128"/>
                        <a:ea typeface="HGPｺﾞｼｯｸM" pitchFamily="50" charset="-128"/>
                      </a:endParaRPr>
                    </a:p>
                  </a:txBody>
                  <a:tcPr marT="18000" marB="18000" anchor="ctr"/>
                </a:tc>
              </a:tr>
              <a:tr h="136040">
                <a:tc rowSpan="2">
                  <a:txBody>
                    <a:bodyPr/>
                    <a:lstStyle/>
                    <a:p>
                      <a:pPr algn="ctr"/>
                      <a:r>
                        <a:rPr kumimoji="1" lang="en-US" altLang="ja-JP" sz="1200" dirty="0" smtClean="0">
                          <a:latin typeface="HGPｺﾞｼｯｸM" pitchFamily="50" charset="-128"/>
                          <a:ea typeface="HGPｺﾞｼｯｸM" pitchFamily="50" charset="-128"/>
                        </a:rPr>
                        <a:t>500</a:t>
                      </a:r>
                      <a:r>
                        <a:rPr kumimoji="1" lang="ja-JP" altLang="en-US" sz="1200" dirty="0" smtClean="0">
                          <a:latin typeface="HGPｺﾞｼｯｸM" pitchFamily="50" charset="-128"/>
                          <a:ea typeface="HGPｺﾞｼｯｸM" pitchFamily="50" charset="-128"/>
                        </a:rPr>
                        <a:t>人月未満</a:t>
                      </a:r>
                      <a:endParaRPr kumimoji="1" lang="ja-JP" altLang="en-US" sz="1200" dirty="0">
                        <a:latin typeface="HGPｺﾞｼｯｸM" pitchFamily="50" charset="-128"/>
                        <a:ea typeface="HGPｺﾞｼｯｸM" pitchFamily="50" charset="-128"/>
                      </a:endParaRPr>
                    </a:p>
                  </a:txBody>
                  <a:tcPr marT="18000" marB="18000" anchor="ctr"/>
                </a:tc>
                <a:tc>
                  <a:txBody>
                    <a:bodyPr/>
                    <a:lstStyle/>
                    <a:p>
                      <a:r>
                        <a:rPr kumimoji="1" lang="ja-JP" altLang="en-US" sz="1200" dirty="0" smtClean="0">
                          <a:latin typeface="HGPｺﾞｼｯｸM" pitchFamily="50" charset="-128"/>
                          <a:ea typeface="HGPｺﾞｼｯｸM" pitchFamily="50" charset="-128"/>
                        </a:rPr>
                        <a:t>新規</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2</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29.41%</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35.29%</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35.29%</a:t>
                      </a:r>
                      <a:endParaRPr kumimoji="1" lang="ja-JP" altLang="en-US" sz="1200" dirty="0">
                        <a:latin typeface="HGPｺﾞｼｯｸM" pitchFamily="50" charset="-128"/>
                        <a:ea typeface="HGPｺﾞｼｯｸM" pitchFamily="50" charset="-128"/>
                      </a:endParaRPr>
                    </a:p>
                  </a:txBody>
                  <a:tcPr marT="18000" marB="18000" anchor="ctr"/>
                </a:tc>
              </a:tr>
              <a:tr h="136040">
                <a:tc vMerge="1">
                  <a:txBody>
                    <a:bodyPr/>
                    <a:lstStyle/>
                    <a:p>
                      <a:endParaRPr kumimoji="1" lang="ja-JP" altLang="en-US" sz="1200" dirty="0"/>
                    </a:p>
                  </a:txBody>
                  <a:tcPr marT="18000" marB="18000"/>
                </a:tc>
                <a:tc>
                  <a:txBody>
                    <a:bodyPr/>
                    <a:lstStyle/>
                    <a:p>
                      <a:r>
                        <a:rPr kumimoji="1" lang="ja-JP" altLang="en-US" sz="1200" dirty="0" smtClean="0">
                          <a:latin typeface="HGPｺﾞｼｯｸM" pitchFamily="50" charset="-128"/>
                          <a:ea typeface="HGPｺﾞｼｯｸM" pitchFamily="50" charset="-128"/>
                        </a:rPr>
                        <a:t>改修・再開発</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53</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30.65%</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37.28%</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32.07%</a:t>
                      </a:r>
                      <a:endParaRPr kumimoji="1" lang="ja-JP" altLang="en-US" sz="1200" dirty="0">
                        <a:latin typeface="HGPｺﾞｼｯｸM" pitchFamily="50" charset="-128"/>
                        <a:ea typeface="HGPｺﾞｼｯｸM" pitchFamily="50" charset="-128"/>
                      </a:endParaRPr>
                    </a:p>
                  </a:txBody>
                  <a:tcPr marT="18000" marB="18000" anchor="ctr"/>
                </a:tc>
              </a:tr>
              <a:tr h="136040">
                <a:tc rowSpan="2">
                  <a:txBody>
                    <a:bodyPr/>
                    <a:lstStyle/>
                    <a:p>
                      <a:pPr algn="ctr"/>
                      <a:r>
                        <a:rPr kumimoji="1" lang="en-US" altLang="ja-JP" sz="1200" dirty="0" smtClean="0">
                          <a:latin typeface="HGPｺﾞｼｯｸM" pitchFamily="50" charset="-128"/>
                          <a:ea typeface="HGPｺﾞｼｯｸM" pitchFamily="50" charset="-128"/>
                        </a:rPr>
                        <a:t>500</a:t>
                      </a:r>
                      <a:r>
                        <a:rPr kumimoji="1" lang="ja-JP" altLang="en-US" sz="1200" dirty="0" smtClean="0">
                          <a:latin typeface="HGPｺﾞｼｯｸM" pitchFamily="50" charset="-128"/>
                          <a:ea typeface="HGPｺﾞｼｯｸM" pitchFamily="50" charset="-128"/>
                        </a:rPr>
                        <a:t>人月以上</a:t>
                      </a:r>
                      <a:endParaRPr kumimoji="1" lang="ja-JP" altLang="en-US" sz="1200" dirty="0">
                        <a:latin typeface="HGPｺﾞｼｯｸM" pitchFamily="50" charset="-128"/>
                        <a:ea typeface="HGPｺﾞｼｯｸM" pitchFamily="50" charset="-128"/>
                      </a:endParaRPr>
                    </a:p>
                  </a:txBody>
                  <a:tcPr marT="18000" marB="18000" anchor="ctr"/>
                </a:tc>
                <a:tc>
                  <a:txBody>
                    <a:bodyPr/>
                    <a:lstStyle/>
                    <a:p>
                      <a:r>
                        <a:rPr kumimoji="1" lang="ja-JP" altLang="en-US" sz="1200" dirty="0" smtClean="0">
                          <a:latin typeface="HGPｺﾞｼｯｸM" pitchFamily="50" charset="-128"/>
                          <a:ea typeface="HGPｺﾞｼｯｸM" pitchFamily="50" charset="-128"/>
                        </a:rPr>
                        <a:t>新規</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47</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33.71%</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38.61%</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27.67%</a:t>
                      </a:r>
                      <a:endParaRPr kumimoji="1" lang="ja-JP" altLang="en-US" sz="1200" dirty="0">
                        <a:latin typeface="HGPｺﾞｼｯｸM" pitchFamily="50" charset="-128"/>
                        <a:ea typeface="HGPｺﾞｼｯｸM" pitchFamily="50" charset="-128"/>
                      </a:endParaRPr>
                    </a:p>
                  </a:txBody>
                  <a:tcPr marT="18000" marB="18000" anchor="ctr"/>
                </a:tc>
              </a:tr>
              <a:tr h="136040">
                <a:tc vMerge="1">
                  <a:txBody>
                    <a:bodyPr/>
                    <a:lstStyle/>
                    <a:p>
                      <a:endParaRPr kumimoji="1" lang="ja-JP" altLang="en-US" sz="1200" dirty="0"/>
                    </a:p>
                  </a:txBody>
                  <a:tcPr marT="18000" marB="18000"/>
                </a:tc>
                <a:tc>
                  <a:txBody>
                    <a:bodyPr/>
                    <a:lstStyle/>
                    <a:p>
                      <a:r>
                        <a:rPr kumimoji="1" lang="ja-JP" altLang="en-US" sz="1200" dirty="0" smtClean="0">
                          <a:latin typeface="HGPｺﾞｼｯｸM" pitchFamily="50" charset="-128"/>
                          <a:ea typeface="HGPｺﾞｼｯｸM" pitchFamily="50" charset="-128"/>
                        </a:rPr>
                        <a:t>改修・再開発</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1</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18.75%</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31.25%</a:t>
                      </a:r>
                      <a:endParaRPr kumimoji="1" lang="ja-JP" altLang="en-US" sz="1200" dirty="0">
                        <a:latin typeface="HGPｺﾞｼｯｸM" pitchFamily="50" charset="-128"/>
                        <a:ea typeface="HGPｺﾞｼｯｸM" pitchFamily="50" charset="-128"/>
                      </a:endParaRPr>
                    </a:p>
                  </a:txBody>
                  <a:tcPr marT="18000" marB="18000" anchor="ctr"/>
                </a:tc>
                <a:tc>
                  <a:txBody>
                    <a:bodyPr/>
                    <a:lstStyle/>
                    <a:p>
                      <a:pPr algn="r"/>
                      <a:r>
                        <a:rPr kumimoji="1" lang="en-US" altLang="ja-JP" sz="1200" dirty="0" smtClean="0">
                          <a:latin typeface="HGPｺﾞｼｯｸM" pitchFamily="50" charset="-128"/>
                          <a:ea typeface="HGPｺﾞｼｯｸM" pitchFamily="50" charset="-128"/>
                        </a:rPr>
                        <a:t>50.00%</a:t>
                      </a:r>
                      <a:endParaRPr kumimoji="1" lang="ja-JP" altLang="en-US" sz="1200" dirty="0">
                        <a:latin typeface="HGPｺﾞｼｯｸM" pitchFamily="50" charset="-128"/>
                        <a:ea typeface="HGPｺﾞｼｯｸM" pitchFamily="50" charset="-128"/>
                      </a:endParaRPr>
                    </a:p>
                  </a:txBody>
                  <a:tcPr marT="18000" marB="18000" anchor="ctr"/>
                </a:tc>
              </a:tr>
            </a:tbl>
          </a:graphicData>
        </a:graphic>
      </p:graphicFrame>
      <p:sp>
        <p:nvSpPr>
          <p:cNvPr id="23670" name="テキスト ボックス 8"/>
          <p:cNvSpPr txBox="1">
            <a:spLocks noChangeArrowheads="1"/>
          </p:cNvSpPr>
          <p:nvPr/>
        </p:nvSpPr>
        <p:spPr bwMode="auto">
          <a:xfrm>
            <a:off x="2505077" y="5981704"/>
            <a:ext cx="6029215" cy="246221"/>
          </a:xfrm>
          <a:prstGeom prst="rect">
            <a:avLst/>
          </a:prstGeom>
          <a:noFill/>
          <a:ln w="9525">
            <a:noFill/>
            <a:miter lim="800000"/>
            <a:headEnd/>
            <a:tailEnd/>
          </a:ln>
        </p:spPr>
        <p:txBody>
          <a:bodyPr wrap="none">
            <a:spAutoFit/>
          </a:bodyPr>
          <a:lstStyle/>
          <a:p>
            <a:r>
              <a:rPr lang="ja-JP" altLang="en-US" sz="1000">
                <a:latin typeface="HGPｺﾞｼｯｸM" pitchFamily="50" charset="-128"/>
                <a:ea typeface="HGPｺﾞｼｯｸM" pitchFamily="50" charset="-128"/>
              </a:rPr>
              <a:t>出典：「ソフトウェアメトリックス調査</a:t>
            </a:r>
            <a:r>
              <a:rPr lang="en-US" altLang="ja-JP" sz="1000">
                <a:latin typeface="HGPｺﾞｼｯｸM" pitchFamily="50" charset="-128"/>
                <a:ea typeface="HGPｺﾞｼｯｸM" pitchFamily="50" charset="-128"/>
              </a:rPr>
              <a:t>2011</a:t>
            </a:r>
            <a:r>
              <a:rPr lang="ja-JP" altLang="en-US" sz="1000">
                <a:latin typeface="HGPｺﾞｼｯｸM" pitchFamily="50" charset="-128"/>
                <a:ea typeface="HGPｺﾞｼｯｸM" pitchFamily="50" charset="-128"/>
              </a:rPr>
              <a:t>」（</a:t>
            </a:r>
            <a:r>
              <a:rPr lang="en-US" altLang="ja-JP" sz="1000">
                <a:latin typeface="HGPｺﾞｼｯｸM" pitchFamily="50" charset="-128"/>
                <a:ea typeface="HGPｺﾞｼｯｸM" pitchFamily="50" charset="-128"/>
              </a:rPr>
              <a:t>JUAS</a:t>
            </a:r>
            <a:r>
              <a:rPr lang="ja-JP" altLang="en-US" sz="1000">
                <a:latin typeface="HGPｺﾞｼｯｸM" pitchFamily="50" charset="-128"/>
                <a:ea typeface="HGPｺﾞｼｯｸM" pitchFamily="50" charset="-128"/>
              </a:rPr>
              <a:t>） 　　「図表</a:t>
            </a:r>
            <a:r>
              <a:rPr lang="en-US" altLang="ja-JP" sz="1000">
                <a:latin typeface="HGPｺﾞｼｯｸM" pitchFamily="50" charset="-128"/>
                <a:ea typeface="HGPｺﾞｼｯｸM" pitchFamily="50" charset="-128"/>
              </a:rPr>
              <a:t>6-26 </a:t>
            </a:r>
            <a:r>
              <a:rPr lang="ja-JP" altLang="en-US" sz="1000">
                <a:latin typeface="HGPｺﾞｼｯｸM" pitchFamily="50" charset="-128"/>
                <a:ea typeface="HGPｺﾞｼｯｸM" pitchFamily="50" charset="-128"/>
              </a:rPr>
              <a:t>規模別フェーズ別新規改修区分工期費」より</a:t>
            </a:r>
            <a:endParaRPr kumimoji="1" lang="ja-JP" altLang="en-US" sz="1000">
              <a:latin typeface="HGPｺﾞｼｯｸM" pitchFamily="50" charset="-128"/>
              <a:ea typeface="HGPｺﾞｼｯｸM" pitchFamily="50" charset="-128"/>
            </a:endParaRPr>
          </a:p>
        </p:txBody>
      </p:sp>
      <p:sp>
        <p:nvSpPr>
          <p:cNvPr id="2" name="タイトル 1"/>
          <p:cNvSpPr>
            <a:spLocks noGrp="1"/>
          </p:cNvSpPr>
          <p:nvPr>
            <p:ph type="title"/>
          </p:nvPr>
        </p:nvSpPr>
        <p:spPr/>
        <p:txBody>
          <a:bodyPr/>
          <a:lstStyle/>
          <a:p>
            <a:r>
              <a:rPr lang="ja-JP" altLang="en-US" dirty="0"/>
              <a:t>８</a:t>
            </a:r>
            <a:r>
              <a:rPr lang="ja-JP" altLang="en-US" dirty="0" smtClean="0"/>
              <a:t>．</a:t>
            </a:r>
            <a:r>
              <a:rPr lang="ja-JP" altLang="en-US" dirty="0"/>
              <a:t>コストの評価方法　</a:t>
            </a:r>
            <a:r>
              <a:rPr lang="ja-JP" altLang="en-US" sz="2400" dirty="0"/>
              <a:t>～参考見積の評価④～</a:t>
            </a:r>
            <a:endParaRPr kumimoji="1" lang="ja-JP" altLang="en-US" dirty="0"/>
          </a:p>
        </p:txBody>
      </p:sp>
      <p:sp>
        <p:nvSpPr>
          <p:cNvPr id="10" name="スライド番号プレースホルダ 9"/>
          <p:cNvSpPr>
            <a:spLocks noGrp="1"/>
          </p:cNvSpPr>
          <p:nvPr>
            <p:ph type="sldNum" sz="quarter" idx="12"/>
          </p:nvPr>
        </p:nvSpPr>
        <p:spPr/>
        <p:txBody>
          <a:bodyPr/>
          <a:lstStyle/>
          <a:p>
            <a:pPr>
              <a:defRPr/>
            </a:pPr>
            <a:fld id="{E2D66AD2-159A-4253-BF2C-5EE39F16C6A8}" type="slidenum">
              <a:rPr lang="ja-JP" altLang="en-US" smtClean="0"/>
              <a:pPr>
                <a:defRPr/>
              </a:pPr>
              <a:t>31</a:t>
            </a:fld>
            <a:endParaRPr lang="en-US" altLang="ja-JP"/>
          </a:p>
        </p:txBody>
      </p:sp>
      <p:sp>
        <p:nvSpPr>
          <p:cNvPr id="11" name="フッター プレースホルダ 10"/>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テキスト ボックス 2"/>
          <p:cNvSpPr txBox="1">
            <a:spLocks noChangeArrowheads="1"/>
          </p:cNvSpPr>
          <p:nvPr/>
        </p:nvSpPr>
        <p:spPr bwMode="auto">
          <a:xfrm>
            <a:off x="488951" y="1258891"/>
            <a:ext cx="7144905" cy="461665"/>
          </a:xfrm>
          <a:prstGeom prst="rect">
            <a:avLst/>
          </a:prstGeom>
          <a:noFill/>
          <a:ln w="9525">
            <a:noFill/>
            <a:miter lim="800000"/>
            <a:headEnd/>
            <a:tailEnd/>
          </a:ln>
        </p:spPr>
        <p:txBody>
          <a:bodyPr wrap="none">
            <a:spAutoFit/>
          </a:bodyPr>
          <a:lstStyle/>
          <a:p>
            <a:r>
              <a:rPr lang="ja-JP" altLang="en-US" sz="2400" dirty="0">
                <a:latin typeface="HGPｺﾞｼｯｸM" pitchFamily="50" charset="-128"/>
                <a:ea typeface="HGPｺﾞｼｯｸM" pitchFamily="50" charset="-128"/>
              </a:rPr>
              <a:t>３）初期費用と稼動後の開発費用、保守費用の妥当性</a:t>
            </a:r>
          </a:p>
        </p:txBody>
      </p:sp>
      <p:sp>
        <p:nvSpPr>
          <p:cNvPr id="24580" name="テキスト ボックス 3"/>
          <p:cNvSpPr txBox="1">
            <a:spLocks noChangeArrowheads="1"/>
          </p:cNvSpPr>
          <p:nvPr/>
        </p:nvSpPr>
        <p:spPr bwMode="auto">
          <a:xfrm>
            <a:off x="849313" y="1628777"/>
            <a:ext cx="8640762" cy="646113"/>
          </a:xfrm>
          <a:prstGeom prst="rect">
            <a:avLst/>
          </a:prstGeom>
          <a:noFill/>
          <a:ln w="9525">
            <a:noFill/>
            <a:miter lim="800000"/>
            <a:headEnd/>
            <a:tailEnd/>
          </a:ln>
        </p:spPr>
        <p:txBody>
          <a:bodyPr>
            <a:spAutoFit/>
          </a:bodyPr>
          <a:lstStyle/>
          <a:p>
            <a:r>
              <a:rPr kumimoji="1" lang="en-US" altLang="ja-JP">
                <a:latin typeface="HGPｺﾞｼｯｸM" pitchFamily="50" charset="-128"/>
                <a:ea typeface="HGPｺﾞｼｯｸM" pitchFamily="50" charset="-128"/>
              </a:rPr>
              <a:t>JUAS</a:t>
            </a:r>
            <a:r>
              <a:rPr kumimoji="1" lang="ja-JP" altLang="en-US">
                <a:latin typeface="HGPｺﾞｼｯｸM" pitchFamily="50" charset="-128"/>
                <a:ea typeface="HGPｺﾞｼｯｸM" pitchFamily="50" charset="-128"/>
              </a:rPr>
              <a:t>の資料によると、初期開発費</a:t>
            </a:r>
            <a:r>
              <a:rPr kumimoji="1" lang="en-US" altLang="ja-JP">
                <a:latin typeface="HGPｺﾞｼｯｸM" pitchFamily="50" charset="-128"/>
                <a:ea typeface="HGPｺﾞｼｯｸM" pitchFamily="50" charset="-128"/>
              </a:rPr>
              <a:t>59,797</a:t>
            </a:r>
            <a:r>
              <a:rPr kumimoji="1" lang="ja-JP" altLang="en-US">
                <a:latin typeface="HGPｺﾞｼｯｸM" pitchFamily="50" charset="-128"/>
                <a:ea typeface="HGPｺﾞｼｯｸM" pitchFamily="50" charset="-128"/>
              </a:rPr>
              <a:t>万円（全体の平均値）とすると、移行後の開発費用と保守費用</a:t>
            </a:r>
            <a:r>
              <a:rPr lang="ja-JP" altLang="en-US">
                <a:latin typeface="HGPｺﾞｼｯｸM" pitchFamily="50" charset="-128"/>
                <a:ea typeface="HGPｺﾞｼｯｸM" pitchFamily="50" charset="-128"/>
              </a:rPr>
              <a:t>の平均値</a:t>
            </a:r>
            <a:r>
              <a:rPr kumimoji="1" lang="ja-JP" altLang="en-US">
                <a:latin typeface="HGPｺﾞｼｯｸM" pitchFamily="50" charset="-128"/>
                <a:ea typeface="HGPｺﾞｼｯｸM" pitchFamily="50" charset="-128"/>
              </a:rPr>
              <a:t>は以下のようにな</a:t>
            </a:r>
            <a:r>
              <a:rPr lang="ja-JP" altLang="en-US">
                <a:latin typeface="HGPｺﾞｼｯｸM" pitchFamily="50" charset="-128"/>
                <a:ea typeface="HGPｺﾞｼｯｸM" pitchFamily="50" charset="-128"/>
              </a:rPr>
              <a:t>る</a:t>
            </a:r>
            <a:r>
              <a:rPr kumimoji="1" lang="ja-JP" altLang="en-US">
                <a:latin typeface="HGPｺﾞｼｯｸM" pitchFamily="50" charset="-128"/>
                <a:ea typeface="HGPｺﾞｼｯｸM" pitchFamily="50" charset="-128"/>
              </a:rPr>
              <a:t>。</a:t>
            </a:r>
          </a:p>
        </p:txBody>
      </p:sp>
      <p:graphicFrame>
        <p:nvGraphicFramePr>
          <p:cNvPr id="5" name="表 4"/>
          <p:cNvGraphicFramePr>
            <a:graphicFrameLocks noGrp="1"/>
          </p:cNvGraphicFramePr>
          <p:nvPr>
            <p:extLst>
              <p:ext uri="{D42A27DB-BD31-4B8C-83A1-F6EECF244321}">
                <p14:modId xmlns="" xmlns:p14="http://schemas.microsoft.com/office/powerpoint/2010/main" val="16399685"/>
              </p:ext>
            </p:extLst>
          </p:nvPr>
        </p:nvGraphicFramePr>
        <p:xfrm>
          <a:off x="1352550" y="2368819"/>
          <a:ext cx="7488832" cy="3037840"/>
        </p:xfrm>
        <a:graphic>
          <a:graphicData uri="http://schemas.openxmlformats.org/drawingml/2006/table">
            <a:tbl>
              <a:tblPr>
                <a:tableStyleId>{5DA37D80-6434-44D0-A028-1B22A696006F}</a:tableStyleId>
              </a:tblPr>
              <a:tblGrid>
                <a:gridCol w="1152128"/>
                <a:gridCol w="2808312"/>
                <a:gridCol w="792088"/>
                <a:gridCol w="1755624"/>
                <a:gridCol w="980680"/>
              </a:tblGrid>
              <a:tr h="370840">
                <a:tc>
                  <a:txBody>
                    <a:bodyPr/>
                    <a:lstStyle/>
                    <a:p>
                      <a:pPr algn="ctr"/>
                      <a:r>
                        <a:rPr kumimoji="1" lang="ja-JP" altLang="en-US" sz="1400" dirty="0" smtClean="0">
                          <a:latin typeface="HGPｺﾞｼｯｸM" pitchFamily="50" charset="-128"/>
                          <a:ea typeface="HGPｺﾞｼｯｸM" pitchFamily="50" charset="-128"/>
                        </a:rPr>
                        <a:t>年度</a:t>
                      </a:r>
                      <a:endParaRPr kumimoji="1" lang="ja-JP" altLang="en-US" sz="1400" dirty="0">
                        <a:latin typeface="HGPｺﾞｼｯｸM" pitchFamily="50" charset="-128"/>
                        <a:ea typeface="HGPｺﾞｼｯｸM" pitchFamily="50" charset="-128"/>
                      </a:endParaRPr>
                    </a:p>
                  </a:txBody>
                  <a:tcPr anchor="ctr"/>
                </a:tc>
                <a:tc>
                  <a:txBody>
                    <a:bodyPr/>
                    <a:lstStyle/>
                    <a:p>
                      <a:pPr algn="ctr"/>
                      <a:r>
                        <a:rPr kumimoji="1" lang="ja-JP" altLang="en-US" sz="1400" dirty="0" smtClean="0">
                          <a:latin typeface="HGPｺﾞｼｯｸM" pitchFamily="50" charset="-128"/>
                          <a:ea typeface="HGPｺﾞｼｯｸM" pitchFamily="50" charset="-128"/>
                        </a:rPr>
                        <a:t>移行後開発費用（対初期開発費）</a:t>
                      </a:r>
                      <a:endParaRPr kumimoji="1" lang="ja-JP" altLang="en-US" sz="1400" dirty="0">
                        <a:latin typeface="HGPｺﾞｼｯｸM" pitchFamily="50" charset="-128"/>
                        <a:ea typeface="HGPｺﾞｼｯｸM" pitchFamily="50" charset="-128"/>
                      </a:endParaRPr>
                    </a:p>
                  </a:txBody>
                  <a:tcPr anchor="ctr">
                    <a:lnR w="12700" cap="flat" cmpd="sng" algn="ctr">
                      <a:solidFill>
                        <a:schemeClr val="accent2"/>
                      </a:solidFill>
                      <a:prstDash val="sysDot"/>
                      <a:round/>
                      <a:headEnd type="none" w="med" len="med"/>
                      <a:tailEnd type="none" w="med" len="med"/>
                    </a:lnR>
                  </a:tcPr>
                </a:tc>
                <a:tc>
                  <a:txBody>
                    <a:bodyPr/>
                    <a:lstStyle/>
                    <a:p>
                      <a:pPr algn="ctr"/>
                      <a:r>
                        <a:rPr kumimoji="1" lang="ja-JP" altLang="en-US" sz="1400" dirty="0" smtClean="0">
                          <a:latin typeface="HGPｺﾞｼｯｸM" pitchFamily="50" charset="-128"/>
                          <a:ea typeface="HGPｺﾞｼｯｸM" pitchFamily="50" charset="-128"/>
                        </a:rPr>
                        <a:t>データ</a:t>
                      </a:r>
                      <a:endParaRPr kumimoji="1" lang="en-US" altLang="ja-JP" sz="1400" dirty="0" smtClean="0">
                        <a:latin typeface="HGPｺﾞｼｯｸM" pitchFamily="50" charset="-128"/>
                        <a:ea typeface="HGPｺﾞｼｯｸM" pitchFamily="50" charset="-128"/>
                      </a:endParaRPr>
                    </a:p>
                    <a:p>
                      <a:pPr algn="ctr"/>
                      <a:r>
                        <a:rPr kumimoji="1" lang="ja-JP" altLang="en-US" sz="1400" dirty="0" smtClean="0">
                          <a:latin typeface="HGPｺﾞｼｯｸM" pitchFamily="50" charset="-128"/>
                          <a:ea typeface="HGPｺﾞｼｯｸM" pitchFamily="50" charset="-128"/>
                        </a:rPr>
                        <a:t>件数</a:t>
                      </a:r>
                      <a:endParaRPr kumimoji="1" lang="ja-JP" altLang="en-US" sz="1400" dirty="0">
                        <a:latin typeface="HGPｺﾞｼｯｸM" pitchFamily="50" charset="-128"/>
                        <a:ea typeface="HGPｺﾞｼｯｸM" pitchFamily="50" charset="-128"/>
                      </a:endParaRPr>
                    </a:p>
                  </a:txBody>
                  <a:tcPr anchor="ctr">
                    <a:lnL w="12700" cap="flat" cmpd="sng" algn="ctr">
                      <a:solidFill>
                        <a:schemeClr val="accent2"/>
                      </a:solidFill>
                      <a:prstDash val="sysDot"/>
                      <a:round/>
                      <a:headEnd type="none" w="med" len="med"/>
                      <a:tailEnd type="none" w="med" len="med"/>
                    </a:lnL>
                  </a:tcPr>
                </a:tc>
                <a:tc>
                  <a:txBody>
                    <a:bodyPr/>
                    <a:lstStyle/>
                    <a:p>
                      <a:pPr algn="ctr"/>
                      <a:r>
                        <a:rPr kumimoji="1" lang="ja-JP" altLang="en-US" sz="1400" dirty="0" smtClean="0">
                          <a:latin typeface="HGPｺﾞｼｯｸM" pitchFamily="50" charset="-128"/>
                          <a:ea typeface="HGPｺﾞｼｯｸM" pitchFamily="50" charset="-128"/>
                        </a:rPr>
                        <a:t>保守費用</a:t>
                      </a:r>
                      <a:endParaRPr kumimoji="1" lang="en-US" altLang="ja-JP" sz="1400" dirty="0" smtClean="0">
                        <a:latin typeface="HGPｺﾞｼｯｸM" pitchFamily="50" charset="-128"/>
                        <a:ea typeface="HGPｺﾞｼｯｸM"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HGPｺﾞｼｯｸM" pitchFamily="50" charset="-128"/>
                          <a:ea typeface="HGPｺﾞｼｯｸM" pitchFamily="50" charset="-128"/>
                        </a:rPr>
                        <a:t>（対初期開発費）</a:t>
                      </a:r>
                    </a:p>
                  </a:txBody>
                  <a:tcPr anchor="ctr">
                    <a:lnR w="12700" cap="flat" cmpd="sng" algn="ctr">
                      <a:solidFill>
                        <a:schemeClr val="accent2"/>
                      </a:solidFill>
                      <a:prstDash val="sysDot"/>
                      <a:round/>
                      <a:headEnd type="none" w="med" len="med"/>
                      <a:tailEnd type="none" w="med" len="med"/>
                    </a:lnR>
                  </a:tcPr>
                </a:tc>
                <a:tc>
                  <a:txBody>
                    <a:bodyPr/>
                    <a:lstStyle/>
                    <a:p>
                      <a:pPr algn="ctr"/>
                      <a:r>
                        <a:rPr kumimoji="1" lang="ja-JP" altLang="en-US" sz="1400" dirty="0" smtClean="0">
                          <a:latin typeface="HGPｺﾞｼｯｸM" pitchFamily="50" charset="-128"/>
                          <a:ea typeface="HGPｺﾞｼｯｸM" pitchFamily="50" charset="-128"/>
                        </a:rPr>
                        <a:t>データ</a:t>
                      </a:r>
                      <a:endParaRPr kumimoji="1" lang="en-US" altLang="ja-JP" sz="1400" dirty="0" smtClean="0">
                        <a:latin typeface="HGPｺﾞｼｯｸM" pitchFamily="50" charset="-128"/>
                        <a:ea typeface="HGPｺﾞｼｯｸM" pitchFamily="50" charset="-128"/>
                      </a:endParaRPr>
                    </a:p>
                    <a:p>
                      <a:pPr algn="ctr"/>
                      <a:r>
                        <a:rPr kumimoji="1" lang="ja-JP" altLang="en-US" sz="1400" dirty="0" smtClean="0">
                          <a:latin typeface="HGPｺﾞｼｯｸM" pitchFamily="50" charset="-128"/>
                          <a:ea typeface="HGPｺﾞｼｯｸM" pitchFamily="50" charset="-128"/>
                        </a:rPr>
                        <a:t>件数</a:t>
                      </a:r>
                      <a:endParaRPr kumimoji="1" lang="ja-JP" altLang="en-US" sz="1400" dirty="0">
                        <a:latin typeface="HGPｺﾞｼｯｸM" pitchFamily="50" charset="-128"/>
                        <a:ea typeface="HGPｺﾞｼｯｸM" pitchFamily="50" charset="-128"/>
                      </a:endParaRPr>
                    </a:p>
                  </a:txBody>
                  <a:tcPr anchor="ctr">
                    <a:lnL w="12700" cap="flat" cmpd="sng" algn="ctr">
                      <a:solidFill>
                        <a:schemeClr val="accent2"/>
                      </a:solidFill>
                      <a:prstDash val="sysDot"/>
                      <a:round/>
                      <a:headEnd type="none" w="med" len="med"/>
                      <a:tailEnd type="none" w="med" len="med"/>
                    </a:lnL>
                  </a:tcPr>
                </a:tc>
              </a:tr>
              <a:tr h="370840">
                <a:tc>
                  <a:txBody>
                    <a:bodyPr/>
                    <a:lstStyle/>
                    <a:p>
                      <a:pPr algn="ctr"/>
                      <a:r>
                        <a:rPr kumimoji="1" lang="ja-JP" altLang="en-US" sz="1400" dirty="0" smtClean="0">
                          <a:latin typeface="HGPｺﾞｼｯｸM" pitchFamily="50" charset="-128"/>
                          <a:ea typeface="HGPｺﾞｼｯｸM" pitchFamily="50" charset="-128"/>
                        </a:rPr>
                        <a:t>初年度</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12,993</a:t>
                      </a:r>
                      <a:r>
                        <a:rPr kumimoji="1" lang="ja-JP" altLang="en-US" sz="1400" dirty="0" smtClean="0">
                          <a:latin typeface="HGPｺﾞｼｯｸM" pitchFamily="50" charset="-128"/>
                          <a:ea typeface="HGPｺﾞｼｯｸM" pitchFamily="50" charset="-128"/>
                        </a:rPr>
                        <a:t>　</a:t>
                      </a:r>
                      <a:r>
                        <a:rPr kumimoji="1" lang="en-US" altLang="ja-JP" sz="1400" dirty="0" smtClean="0">
                          <a:latin typeface="HGPｺﾞｼｯｸM" pitchFamily="50" charset="-128"/>
                          <a:ea typeface="HGPｺﾞｼｯｸM" pitchFamily="50" charset="-128"/>
                        </a:rPr>
                        <a:t>(21.7%)</a:t>
                      </a:r>
                      <a:endParaRPr kumimoji="1" lang="ja-JP" altLang="en-US" sz="1400" dirty="0">
                        <a:latin typeface="HGPｺﾞｼｯｸM" pitchFamily="50" charset="-128"/>
                        <a:ea typeface="HGPｺﾞｼｯｸM" pitchFamily="50" charset="-128"/>
                      </a:endParaRPr>
                    </a:p>
                  </a:txBody>
                  <a:tcPr anchor="ctr">
                    <a:lnR w="12700" cap="flat" cmpd="sng" algn="ctr">
                      <a:solidFill>
                        <a:schemeClr val="accent2"/>
                      </a:solidFill>
                      <a:prstDash val="sysDot"/>
                      <a:round/>
                      <a:headEnd type="none" w="med" len="med"/>
                      <a:tailEnd type="none" w="med" len="med"/>
                    </a:lnR>
                  </a:tcPr>
                </a:tc>
                <a:tc>
                  <a:txBody>
                    <a:bodyPr/>
                    <a:lstStyle/>
                    <a:p>
                      <a:pPr algn="r"/>
                      <a:r>
                        <a:rPr kumimoji="1" lang="en-US" altLang="ja-JP" sz="1400" dirty="0" smtClean="0">
                          <a:latin typeface="HGPｺﾞｼｯｸM" pitchFamily="50" charset="-128"/>
                          <a:ea typeface="HGPｺﾞｼｯｸM" pitchFamily="50" charset="-128"/>
                        </a:rPr>
                        <a:t>158</a:t>
                      </a:r>
                      <a:endParaRPr kumimoji="1" lang="ja-JP" altLang="en-US" sz="1400" dirty="0">
                        <a:latin typeface="HGPｺﾞｼｯｸM" pitchFamily="50" charset="-128"/>
                        <a:ea typeface="HGPｺﾞｼｯｸM" pitchFamily="50" charset="-128"/>
                      </a:endParaRPr>
                    </a:p>
                  </a:txBody>
                  <a:tcPr anchor="ctr">
                    <a:lnL w="12700" cap="flat" cmpd="sng" algn="ctr">
                      <a:solidFill>
                        <a:schemeClr val="accent2"/>
                      </a:solidFill>
                      <a:prstDash val="sysDot"/>
                      <a:round/>
                      <a:headEnd type="none" w="med" len="med"/>
                      <a:tailEnd type="none" w="med" len="med"/>
                    </a:lnL>
                  </a:tcPr>
                </a:tc>
                <a:tc>
                  <a:txBody>
                    <a:bodyPr/>
                    <a:lstStyle/>
                    <a:p>
                      <a:pPr marL="446088" indent="0" algn="l"/>
                      <a:r>
                        <a:rPr kumimoji="1" lang="en-US" altLang="ja-JP" sz="1400" dirty="0" smtClean="0">
                          <a:latin typeface="HGPｺﾞｼｯｸM" pitchFamily="50" charset="-128"/>
                          <a:ea typeface="HGPｺﾞｼｯｸM" pitchFamily="50" charset="-128"/>
                        </a:rPr>
                        <a:t>5,077</a:t>
                      </a:r>
                      <a:r>
                        <a:rPr kumimoji="1" lang="ja-JP" altLang="en-US" sz="1400" dirty="0" smtClean="0">
                          <a:latin typeface="HGPｺﾞｼｯｸM" pitchFamily="50" charset="-128"/>
                          <a:ea typeface="HGPｺﾞｼｯｸM" pitchFamily="50" charset="-128"/>
                        </a:rPr>
                        <a:t>　</a:t>
                      </a:r>
                      <a:r>
                        <a:rPr kumimoji="1" lang="en-US" altLang="ja-JP" sz="1400" dirty="0" smtClean="0">
                          <a:latin typeface="HGPｺﾞｼｯｸM" pitchFamily="50" charset="-128"/>
                          <a:ea typeface="HGPｺﾞｼｯｸM" pitchFamily="50" charset="-128"/>
                        </a:rPr>
                        <a:t>(8.5%)</a:t>
                      </a:r>
                      <a:endParaRPr kumimoji="1" lang="ja-JP" altLang="en-US" sz="1400" dirty="0">
                        <a:latin typeface="HGPｺﾞｼｯｸM" pitchFamily="50" charset="-128"/>
                        <a:ea typeface="HGPｺﾞｼｯｸM" pitchFamily="50" charset="-128"/>
                      </a:endParaRPr>
                    </a:p>
                  </a:txBody>
                  <a:tcPr anchor="ctr">
                    <a:lnR w="12700" cap="flat" cmpd="sng" algn="ctr">
                      <a:solidFill>
                        <a:schemeClr val="accent2"/>
                      </a:solidFill>
                      <a:prstDash val="sysDot"/>
                      <a:round/>
                      <a:headEnd type="none" w="med" len="med"/>
                      <a:tailEnd type="none" w="med" len="med"/>
                    </a:lnR>
                  </a:tcPr>
                </a:tc>
                <a:tc>
                  <a:txBody>
                    <a:bodyPr/>
                    <a:lstStyle/>
                    <a:p>
                      <a:pPr algn="r"/>
                      <a:r>
                        <a:rPr kumimoji="1" lang="en-US" altLang="ja-JP" sz="1400" dirty="0" smtClean="0">
                          <a:latin typeface="HGPｺﾞｼｯｸM" pitchFamily="50" charset="-128"/>
                          <a:ea typeface="HGPｺﾞｼｯｸM" pitchFamily="50" charset="-128"/>
                        </a:rPr>
                        <a:t>216</a:t>
                      </a:r>
                      <a:endParaRPr kumimoji="1" lang="ja-JP" altLang="en-US" sz="1400" dirty="0">
                        <a:latin typeface="HGPｺﾞｼｯｸM" pitchFamily="50" charset="-128"/>
                        <a:ea typeface="HGPｺﾞｼｯｸM" pitchFamily="50" charset="-128"/>
                      </a:endParaRPr>
                    </a:p>
                  </a:txBody>
                  <a:tcPr anchor="ctr">
                    <a:lnL w="12700" cap="flat" cmpd="sng" algn="ctr">
                      <a:solidFill>
                        <a:schemeClr val="accent2"/>
                      </a:solidFill>
                      <a:prstDash val="sysDot"/>
                      <a:round/>
                      <a:headEnd type="none" w="med" len="med"/>
                      <a:tailEnd type="none" w="med" len="med"/>
                    </a:lnL>
                  </a:tcPr>
                </a:tc>
              </a:tr>
              <a:tr h="370840">
                <a:tc>
                  <a:txBody>
                    <a:bodyPr/>
                    <a:lstStyle/>
                    <a:p>
                      <a:pPr algn="ctr"/>
                      <a:r>
                        <a:rPr kumimoji="1" lang="ja-JP" altLang="en-US" sz="1400" dirty="0" smtClean="0">
                          <a:latin typeface="HGPｺﾞｼｯｸM" pitchFamily="50" charset="-128"/>
                          <a:ea typeface="HGPｺﾞｼｯｸM" pitchFamily="50" charset="-128"/>
                        </a:rPr>
                        <a:t>２年目</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10,164</a:t>
                      </a:r>
                      <a:r>
                        <a:rPr kumimoji="1" lang="ja-JP" altLang="en-US" sz="1400" dirty="0" smtClean="0">
                          <a:latin typeface="HGPｺﾞｼｯｸM" pitchFamily="50" charset="-128"/>
                          <a:ea typeface="HGPｺﾞｼｯｸM" pitchFamily="50" charset="-128"/>
                        </a:rPr>
                        <a:t>　</a:t>
                      </a:r>
                      <a:r>
                        <a:rPr kumimoji="1" lang="en-US" altLang="ja-JP" sz="1400" dirty="0" smtClean="0">
                          <a:latin typeface="HGPｺﾞｼｯｸM" pitchFamily="50" charset="-128"/>
                          <a:ea typeface="HGPｺﾞｼｯｸM" pitchFamily="50" charset="-128"/>
                        </a:rPr>
                        <a:t>(17.0%)</a:t>
                      </a:r>
                      <a:endParaRPr kumimoji="1" lang="ja-JP" altLang="en-US" sz="1400" dirty="0">
                        <a:latin typeface="HGPｺﾞｼｯｸM" pitchFamily="50" charset="-128"/>
                        <a:ea typeface="HGPｺﾞｼｯｸM" pitchFamily="50" charset="-128"/>
                      </a:endParaRPr>
                    </a:p>
                  </a:txBody>
                  <a:tcPr anchor="ctr">
                    <a:lnR w="12700" cap="flat" cmpd="sng" algn="ctr">
                      <a:solidFill>
                        <a:schemeClr val="accent2"/>
                      </a:solidFill>
                      <a:prstDash val="sysDot"/>
                      <a:round/>
                      <a:headEnd type="none" w="med" len="med"/>
                      <a:tailEnd type="none" w="med" len="med"/>
                    </a:lnR>
                  </a:tcPr>
                </a:tc>
                <a:tc>
                  <a:txBody>
                    <a:bodyPr/>
                    <a:lstStyle/>
                    <a:p>
                      <a:pPr algn="r"/>
                      <a:r>
                        <a:rPr kumimoji="1" lang="en-US" altLang="ja-JP" sz="1400" dirty="0" smtClean="0">
                          <a:latin typeface="HGPｺﾞｼｯｸM" pitchFamily="50" charset="-128"/>
                          <a:ea typeface="HGPｺﾞｼｯｸM" pitchFamily="50" charset="-128"/>
                        </a:rPr>
                        <a:t>124</a:t>
                      </a:r>
                      <a:endParaRPr kumimoji="1" lang="ja-JP" altLang="en-US" sz="1400" dirty="0">
                        <a:latin typeface="HGPｺﾞｼｯｸM" pitchFamily="50" charset="-128"/>
                        <a:ea typeface="HGPｺﾞｼｯｸM" pitchFamily="50" charset="-128"/>
                      </a:endParaRPr>
                    </a:p>
                  </a:txBody>
                  <a:tcPr anchor="ctr">
                    <a:lnL w="12700" cap="flat" cmpd="sng" algn="ctr">
                      <a:solidFill>
                        <a:schemeClr val="accent2"/>
                      </a:solidFill>
                      <a:prstDash val="sysDot"/>
                      <a:round/>
                      <a:headEnd type="none" w="med" len="med"/>
                      <a:tailEnd type="none" w="med" len="med"/>
                    </a:lnL>
                  </a:tcPr>
                </a:tc>
                <a:tc>
                  <a:txBody>
                    <a:bodyPr/>
                    <a:lstStyle/>
                    <a:p>
                      <a:pPr marL="446088" indent="0" algn="l"/>
                      <a:r>
                        <a:rPr kumimoji="1" lang="en-US" altLang="ja-JP" sz="1400" dirty="0" smtClean="0">
                          <a:latin typeface="HGPｺﾞｼｯｸM" pitchFamily="50" charset="-128"/>
                          <a:ea typeface="HGPｺﾞｼｯｸM" pitchFamily="50" charset="-128"/>
                        </a:rPr>
                        <a:t>4,949</a:t>
                      </a:r>
                      <a:r>
                        <a:rPr kumimoji="1" lang="ja-JP" altLang="en-US" sz="1400" dirty="0" smtClean="0">
                          <a:latin typeface="HGPｺﾞｼｯｸM" pitchFamily="50" charset="-128"/>
                          <a:ea typeface="HGPｺﾞｼｯｸM" pitchFamily="50" charset="-128"/>
                        </a:rPr>
                        <a:t>　</a:t>
                      </a:r>
                      <a:r>
                        <a:rPr kumimoji="1" lang="en-US" altLang="ja-JP" sz="1400" dirty="0" smtClean="0">
                          <a:latin typeface="HGPｺﾞｼｯｸM" pitchFamily="50" charset="-128"/>
                          <a:ea typeface="HGPｺﾞｼｯｸM" pitchFamily="50" charset="-128"/>
                        </a:rPr>
                        <a:t>(8.3%)</a:t>
                      </a:r>
                      <a:endParaRPr kumimoji="1" lang="ja-JP" altLang="en-US" sz="1400" dirty="0">
                        <a:latin typeface="HGPｺﾞｼｯｸM" pitchFamily="50" charset="-128"/>
                        <a:ea typeface="HGPｺﾞｼｯｸM" pitchFamily="50" charset="-128"/>
                      </a:endParaRPr>
                    </a:p>
                  </a:txBody>
                  <a:tcPr anchor="ctr">
                    <a:lnR w="12700" cap="flat" cmpd="sng" algn="ctr">
                      <a:solidFill>
                        <a:schemeClr val="accent2"/>
                      </a:solidFill>
                      <a:prstDash val="sysDot"/>
                      <a:round/>
                      <a:headEnd type="none" w="med" len="med"/>
                      <a:tailEnd type="none" w="med" len="med"/>
                    </a:lnR>
                  </a:tcPr>
                </a:tc>
                <a:tc>
                  <a:txBody>
                    <a:bodyPr/>
                    <a:lstStyle/>
                    <a:p>
                      <a:pPr algn="r"/>
                      <a:r>
                        <a:rPr kumimoji="1" lang="en-US" altLang="ja-JP" sz="1400" dirty="0" smtClean="0">
                          <a:latin typeface="HGPｺﾞｼｯｸM" pitchFamily="50" charset="-128"/>
                          <a:ea typeface="HGPｺﾞｼｯｸM" pitchFamily="50" charset="-128"/>
                        </a:rPr>
                        <a:t>180</a:t>
                      </a:r>
                      <a:endParaRPr kumimoji="1" lang="ja-JP" altLang="en-US" sz="1400" dirty="0">
                        <a:latin typeface="HGPｺﾞｼｯｸM" pitchFamily="50" charset="-128"/>
                        <a:ea typeface="HGPｺﾞｼｯｸM" pitchFamily="50" charset="-128"/>
                      </a:endParaRPr>
                    </a:p>
                  </a:txBody>
                  <a:tcPr anchor="ctr">
                    <a:lnL w="12700" cap="flat" cmpd="sng" algn="ctr">
                      <a:solidFill>
                        <a:schemeClr val="accent2"/>
                      </a:solidFill>
                      <a:prstDash val="sysDot"/>
                      <a:round/>
                      <a:headEnd type="none" w="med" len="med"/>
                      <a:tailEnd type="none" w="med" len="med"/>
                    </a:lnL>
                  </a:tcPr>
                </a:tc>
              </a:tr>
              <a:tr h="370840">
                <a:tc>
                  <a:txBody>
                    <a:bodyPr/>
                    <a:lstStyle/>
                    <a:p>
                      <a:pPr algn="ctr"/>
                      <a:r>
                        <a:rPr kumimoji="1" lang="ja-JP" altLang="en-US" sz="1400" dirty="0" smtClean="0">
                          <a:latin typeface="HGPｺﾞｼｯｸM" pitchFamily="50" charset="-128"/>
                          <a:ea typeface="HGPｺﾞｼｯｸM" pitchFamily="50" charset="-128"/>
                        </a:rPr>
                        <a:t>３年目</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10,558</a:t>
                      </a:r>
                      <a:r>
                        <a:rPr kumimoji="1" lang="ja-JP" altLang="en-US" sz="1400" dirty="0" smtClean="0">
                          <a:latin typeface="HGPｺﾞｼｯｸM" pitchFamily="50" charset="-128"/>
                          <a:ea typeface="HGPｺﾞｼｯｸM" pitchFamily="50" charset="-128"/>
                        </a:rPr>
                        <a:t>　</a:t>
                      </a:r>
                      <a:r>
                        <a:rPr kumimoji="1" lang="en-US" altLang="ja-JP" sz="1400" dirty="0" smtClean="0">
                          <a:latin typeface="HGPｺﾞｼｯｸM" pitchFamily="50" charset="-128"/>
                          <a:ea typeface="HGPｺﾞｼｯｸM" pitchFamily="50" charset="-128"/>
                        </a:rPr>
                        <a:t>(17.7%)</a:t>
                      </a:r>
                      <a:endParaRPr kumimoji="1" lang="ja-JP" altLang="en-US" sz="1400" dirty="0">
                        <a:latin typeface="HGPｺﾞｼｯｸM" pitchFamily="50" charset="-128"/>
                        <a:ea typeface="HGPｺﾞｼｯｸM" pitchFamily="50" charset="-128"/>
                      </a:endParaRPr>
                    </a:p>
                  </a:txBody>
                  <a:tcPr anchor="ctr">
                    <a:lnR w="12700" cap="flat" cmpd="sng" algn="ctr">
                      <a:solidFill>
                        <a:schemeClr val="accent2"/>
                      </a:solidFill>
                      <a:prstDash val="sysDot"/>
                      <a:round/>
                      <a:headEnd type="none" w="med" len="med"/>
                      <a:tailEnd type="none" w="med" len="med"/>
                    </a:lnR>
                  </a:tcPr>
                </a:tc>
                <a:tc>
                  <a:txBody>
                    <a:bodyPr/>
                    <a:lstStyle/>
                    <a:p>
                      <a:pPr algn="r"/>
                      <a:r>
                        <a:rPr kumimoji="1" lang="en-US" altLang="ja-JP" sz="1400" dirty="0" smtClean="0">
                          <a:latin typeface="HGPｺﾞｼｯｸM" pitchFamily="50" charset="-128"/>
                          <a:ea typeface="HGPｺﾞｼｯｸM" pitchFamily="50" charset="-128"/>
                        </a:rPr>
                        <a:t>90</a:t>
                      </a:r>
                      <a:endParaRPr kumimoji="1" lang="ja-JP" altLang="en-US" sz="1400" dirty="0">
                        <a:latin typeface="HGPｺﾞｼｯｸM" pitchFamily="50" charset="-128"/>
                        <a:ea typeface="HGPｺﾞｼｯｸM" pitchFamily="50" charset="-128"/>
                      </a:endParaRPr>
                    </a:p>
                  </a:txBody>
                  <a:tcPr anchor="ctr">
                    <a:lnL w="12700" cap="flat" cmpd="sng" algn="ctr">
                      <a:solidFill>
                        <a:schemeClr val="accent2"/>
                      </a:solidFill>
                      <a:prstDash val="sysDot"/>
                      <a:round/>
                      <a:headEnd type="none" w="med" len="med"/>
                      <a:tailEnd type="none" w="med" len="med"/>
                    </a:lnL>
                  </a:tcPr>
                </a:tc>
                <a:tc>
                  <a:txBody>
                    <a:bodyPr/>
                    <a:lstStyle/>
                    <a:p>
                      <a:pPr marL="446088" indent="0" algn="l"/>
                      <a:r>
                        <a:rPr kumimoji="1" lang="en-US" altLang="ja-JP" sz="1400" dirty="0" smtClean="0">
                          <a:latin typeface="HGPｺﾞｼｯｸM" pitchFamily="50" charset="-128"/>
                          <a:ea typeface="HGPｺﾞｼｯｸM" pitchFamily="50" charset="-128"/>
                        </a:rPr>
                        <a:t>5,729</a:t>
                      </a:r>
                      <a:r>
                        <a:rPr kumimoji="1" lang="ja-JP" altLang="en-US" sz="1400" dirty="0" smtClean="0">
                          <a:latin typeface="HGPｺﾞｼｯｸM" pitchFamily="50" charset="-128"/>
                          <a:ea typeface="HGPｺﾞｼｯｸM" pitchFamily="50" charset="-128"/>
                        </a:rPr>
                        <a:t>　</a:t>
                      </a:r>
                      <a:r>
                        <a:rPr kumimoji="1" lang="en-US" altLang="ja-JP" sz="1400" dirty="0" smtClean="0">
                          <a:latin typeface="HGPｺﾞｼｯｸM" pitchFamily="50" charset="-128"/>
                          <a:ea typeface="HGPｺﾞｼｯｸM" pitchFamily="50" charset="-128"/>
                        </a:rPr>
                        <a:t>(9.7%)</a:t>
                      </a:r>
                      <a:endParaRPr kumimoji="1" lang="ja-JP" altLang="en-US" sz="1400" dirty="0">
                        <a:latin typeface="HGPｺﾞｼｯｸM" pitchFamily="50" charset="-128"/>
                        <a:ea typeface="HGPｺﾞｼｯｸM" pitchFamily="50" charset="-128"/>
                      </a:endParaRPr>
                    </a:p>
                  </a:txBody>
                  <a:tcPr anchor="ctr">
                    <a:lnR w="12700" cap="flat" cmpd="sng" algn="ctr">
                      <a:solidFill>
                        <a:schemeClr val="accent2"/>
                      </a:solidFill>
                      <a:prstDash val="sysDot"/>
                      <a:round/>
                      <a:headEnd type="none" w="med" len="med"/>
                      <a:tailEnd type="none" w="med" len="med"/>
                    </a:lnR>
                  </a:tcPr>
                </a:tc>
                <a:tc>
                  <a:txBody>
                    <a:bodyPr/>
                    <a:lstStyle/>
                    <a:p>
                      <a:pPr algn="r"/>
                      <a:r>
                        <a:rPr kumimoji="1" lang="en-US" altLang="ja-JP" sz="1400" dirty="0" smtClean="0">
                          <a:latin typeface="HGPｺﾞｼｯｸM" pitchFamily="50" charset="-128"/>
                          <a:ea typeface="HGPｺﾞｼｯｸM" pitchFamily="50" charset="-128"/>
                        </a:rPr>
                        <a:t>144</a:t>
                      </a:r>
                      <a:endParaRPr kumimoji="1" lang="ja-JP" altLang="en-US" sz="1400" dirty="0">
                        <a:latin typeface="HGPｺﾞｼｯｸM" pitchFamily="50" charset="-128"/>
                        <a:ea typeface="HGPｺﾞｼｯｸM" pitchFamily="50" charset="-128"/>
                      </a:endParaRPr>
                    </a:p>
                  </a:txBody>
                  <a:tcPr anchor="ctr">
                    <a:lnL w="12700" cap="flat" cmpd="sng" algn="ctr">
                      <a:solidFill>
                        <a:schemeClr val="accent2"/>
                      </a:solidFill>
                      <a:prstDash val="sysDot"/>
                      <a:round/>
                      <a:headEnd type="none" w="med" len="med"/>
                      <a:tailEnd type="none" w="med" len="med"/>
                    </a:lnL>
                  </a:tcPr>
                </a:tc>
              </a:tr>
              <a:tr h="370840">
                <a:tc>
                  <a:txBody>
                    <a:bodyPr/>
                    <a:lstStyle/>
                    <a:p>
                      <a:pPr algn="ctr"/>
                      <a:r>
                        <a:rPr kumimoji="1" lang="ja-JP" altLang="en-US" sz="1400" dirty="0" smtClean="0">
                          <a:latin typeface="HGPｺﾞｼｯｸM" pitchFamily="50" charset="-128"/>
                          <a:ea typeface="HGPｺﾞｼｯｸM" pitchFamily="50" charset="-128"/>
                        </a:rPr>
                        <a:t>４年目</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7,004</a:t>
                      </a:r>
                      <a:r>
                        <a:rPr kumimoji="1" lang="ja-JP" altLang="en-US" sz="1400" dirty="0" smtClean="0">
                          <a:latin typeface="HGPｺﾞｼｯｸM" pitchFamily="50" charset="-128"/>
                          <a:ea typeface="HGPｺﾞｼｯｸM" pitchFamily="50" charset="-128"/>
                        </a:rPr>
                        <a:t>　</a:t>
                      </a:r>
                      <a:r>
                        <a:rPr kumimoji="1" lang="en-US" altLang="ja-JP" sz="1400" dirty="0" smtClean="0">
                          <a:latin typeface="HGPｺﾞｼｯｸM" pitchFamily="50" charset="-128"/>
                          <a:ea typeface="HGPｺﾞｼｯｸM" pitchFamily="50" charset="-128"/>
                        </a:rPr>
                        <a:t>(11.7%)</a:t>
                      </a:r>
                      <a:endParaRPr kumimoji="1" lang="ja-JP" altLang="en-US" sz="1400" dirty="0">
                        <a:latin typeface="HGPｺﾞｼｯｸM" pitchFamily="50" charset="-128"/>
                        <a:ea typeface="HGPｺﾞｼｯｸM" pitchFamily="50" charset="-128"/>
                      </a:endParaRPr>
                    </a:p>
                  </a:txBody>
                  <a:tcPr anchor="ctr">
                    <a:lnR w="12700" cap="flat" cmpd="sng" algn="ctr">
                      <a:solidFill>
                        <a:schemeClr val="accent2"/>
                      </a:solidFill>
                      <a:prstDash val="sysDot"/>
                      <a:round/>
                      <a:headEnd type="none" w="med" len="med"/>
                      <a:tailEnd type="none" w="med" len="med"/>
                    </a:lnR>
                  </a:tcPr>
                </a:tc>
                <a:tc>
                  <a:txBody>
                    <a:bodyPr/>
                    <a:lstStyle/>
                    <a:p>
                      <a:pPr algn="r"/>
                      <a:r>
                        <a:rPr kumimoji="1" lang="en-US" altLang="ja-JP" sz="1400" dirty="0" smtClean="0">
                          <a:latin typeface="HGPｺﾞｼｯｸM" pitchFamily="50" charset="-128"/>
                          <a:ea typeface="HGPｺﾞｼｯｸM" pitchFamily="50" charset="-128"/>
                        </a:rPr>
                        <a:t>64</a:t>
                      </a:r>
                      <a:endParaRPr kumimoji="1" lang="ja-JP" altLang="en-US" sz="1400" dirty="0">
                        <a:latin typeface="HGPｺﾞｼｯｸM" pitchFamily="50" charset="-128"/>
                        <a:ea typeface="HGPｺﾞｼｯｸM" pitchFamily="50" charset="-128"/>
                      </a:endParaRPr>
                    </a:p>
                  </a:txBody>
                  <a:tcPr anchor="ctr">
                    <a:lnL w="12700" cap="flat" cmpd="sng" algn="ctr">
                      <a:solidFill>
                        <a:schemeClr val="accent2"/>
                      </a:solidFill>
                      <a:prstDash val="sysDot"/>
                      <a:round/>
                      <a:headEnd type="none" w="med" len="med"/>
                      <a:tailEnd type="none" w="med" len="med"/>
                    </a:lnL>
                  </a:tcPr>
                </a:tc>
                <a:tc>
                  <a:txBody>
                    <a:bodyPr/>
                    <a:lstStyle/>
                    <a:p>
                      <a:pPr marL="446088" indent="0" algn="l"/>
                      <a:r>
                        <a:rPr kumimoji="1" lang="en-US" altLang="ja-JP" sz="1400" dirty="0" smtClean="0">
                          <a:latin typeface="HGPｺﾞｼｯｸM" pitchFamily="50" charset="-128"/>
                          <a:ea typeface="HGPｺﾞｼｯｸM" pitchFamily="50" charset="-128"/>
                        </a:rPr>
                        <a:t>5,819</a:t>
                      </a:r>
                      <a:r>
                        <a:rPr kumimoji="1" lang="ja-JP" altLang="en-US" sz="1400" dirty="0" smtClean="0">
                          <a:latin typeface="HGPｺﾞｼｯｸM" pitchFamily="50" charset="-128"/>
                          <a:ea typeface="HGPｺﾞｼｯｸM" pitchFamily="50" charset="-128"/>
                        </a:rPr>
                        <a:t>　</a:t>
                      </a:r>
                      <a:r>
                        <a:rPr kumimoji="1" lang="en-US" altLang="ja-JP" sz="1400" dirty="0" smtClean="0">
                          <a:latin typeface="HGPｺﾞｼｯｸM" pitchFamily="50" charset="-128"/>
                          <a:ea typeface="HGPｺﾞｼｯｸM" pitchFamily="50" charset="-128"/>
                        </a:rPr>
                        <a:t>(9.7%)</a:t>
                      </a:r>
                      <a:endParaRPr kumimoji="1" lang="ja-JP" altLang="en-US" sz="1400" dirty="0">
                        <a:latin typeface="HGPｺﾞｼｯｸM" pitchFamily="50" charset="-128"/>
                        <a:ea typeface="HGPｺﾞｼｯｸM" pitchFamily="50" charset="-128"/>
                      </a:endParaRPr>
                    </a:p>
                  </a:txBody>
                  <a:tcPr anchor="ctr">
                    <a:lnR w="12700" cap="flat" cmpd="sng" algn="ctr">
                      <a:solidFill>
                        <a:schemeClr val="accent2"/>
                      </a:solidFill>
                      <a:prstDash val="sysDot"/>
                      <a:round/>
                      <a:headEnd type="none" w="med" len="med"/>
                      <a:tailEnd type="none" w="med" len="med"/>
                    </a:lnR>
                  </a:tcPr>
                </a:tc>
                <a:tc>
                  <a:txBody>
                    <a:bodyPr/>
                    <a:lstStyle/>
                    <a:p>
                      <a:pPr algn="r"/>
                      <a:r>
                        <a:rPr kumimoji="1" lang="en-US" altLang="ja-JP" sz="1400" dirty="0" smtClean="0">
                          <a:latin typeface="HGPｺﾞｼｯｸM" pitchFamily="50" charset="-128"/>
                          <a:ea typeface="HGPｺﾞｼｯｸM" pitchFamily="50" charset="-128"/>
                        </a:rPr>
                        <a:t>110</a:t>
                      </a:r>
                      <a:endParaRPr kumimoji="1" lang="ja-JP" altLang="en-US" sz="1400" dirty="0">
                        <a:latin typeface="HGPｺﾞｼｯｸM" pitchFamily="50" charset="-128"/>
                        <a:ea typeface="HGPｺﾞｼｯｸM" pitchFamily="50" charset="-128"/>
                      </a:endParaRPr>
                    </a:p>
                  </a:txBody>
                  <a:tcPr anchor="ctr">
                    <a:lnL w="12700" cap="flat" cmpd="sng" algn="ctr">
                      <a:solidFill>
                        <a:schemeClr val="accent2"/>
                      </a:solidFill>
                      <a:prstDash val="sysDot"/>
                      <a:round/>
                      <a:headEnd type="none" w="med" len="med"/>
                      <a:tailEnd type="none" w="med" len="med"/>
                    </a:lnL>
                  </a:tcPr>
                </a:tc>
              </a:tr>
              <a:tr h="370840">
                <a:tc>
                  <a:txBody>
                    <a:bodyPr/>
                    <a:lstStyle/>
                    <a:p>
                      <a:pPr algn="ctr"/>
                      <a:r>
                        <a:rPr kumimoji="1" lang="ja-JP" altLang="en-US" sz="1400" dirty="0" smtClean="0">
                          <a:latin typeface="HGPｺﾞｼｯｸM" pitchFamily="50" charset="-128"/>
                          <a:ea typeface="HGPｺﾞｼｯｸM" pitchFamily="50" charset="-128"/>
                        </a:rPr>
                        <a:t>５年目</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7,559</a:t>
                      </a:r>
                      <a:r>
                        <a:rPr kumimoji="1" lang="ja-JP" altLang="en-US" sz="1400" dirty="0" smtClean="0">
                          <a:latin typeface="HGPｺﾞｼｯｸM" pitchFamily="50" charset="-128"/>
                          <a:ea typeface="HGPｺﾞｼｯｸM" pitchFamily="50" charset="-128"/>
                        </a:rPr>
                        <a:t>　</a:t>
                      </a:r>
                      <a:r>
                        <a:rPr kumimoji="1" lang="en-US" altLang="ja-JP" sz="1400" dirty="0" smtClean="0">
                          <a:latin typeface="HGPｺﾞｼｯｸM" pitchFamily="50" charset="-128"/>
                          <a:ea typeface="HGPｺﾞｼｯｸM" pitchFamily="50" charset="-128"/>
                        </a:rPr>
                        <a:t>(12.6%)</a:t>
                      </a:r>
                      <a:endParaRPr kumimoji="1" lang="ja-JP" altLang="en-US" sz="1400" dirty="0">
                        <a:latin typeface="HGPｺﾞｼｯｸM" pitchFamily="50" charset="-128"/>
                        <a:ea typeface="HGPｺﾞｼｯｸM" pitchFamily="50" charset="-128"/>
                      </a:endParaRPr>
                    </a:p>
                  </a:txBody>
                  <a:tcPr anchor="ctr">
                    <a:lnR w="12700" cap="flat" cmpd="sng" algn="ctr">
                      <a:solidFill>
                        <a:schemeClr val="accent2"/>
                      </a:solidFill>
                      <a:prstDash val="sysDot"/>
                      <a:round/>
                      <a:headEnd type="none" w="med" len="med"/>
                      <a:tailEnd type="none" w="med" len="med"/>
                    </a:lnR>
                  </a:tcPr>
                </a:tc>
                <a:tc>
                  <a:txBody>
                    <a:bodyPr/>
                    <a:lstStyle/>
                    <a:p>
                      <a:pPr algn="r"/>
                      <a:r>
                        <a:rPr kumimoji="1" lang="en-US" altLang="ja-JP" sz="1400" dirty="0" smtClean="0">
                          <a:latin typeface="HGPｺﾞｼｯｸM" pitchFamily="50" charset="-128"/>
                          <a:ea typeface="HGPｺﾞｼｯｸM" pitchFamily="50" charset="-128"/>
                        </a:rPr>
                        <a:t>48</a:t>
                      </a:r>
                      <a:endParaRPr kumimoji="1" lang="ja-JP" altLang="en-US" sz="1400" dirty="0">
                        <a:latin typeface="HGPｺﾞｼｯｸM" pitchFamily="50" charset="-128"/>
                        <a:ea typeface="HGPｺﾞｼｯｸM" pitchFamily="50" charset="-128"/>
                      </a:endParaRPr>
                    </a:p>
                  </a:txBody>
                  <a:tcPr anchor="ctr">
                    <a:lnL w="12700" cap="flat" cmpd="sng" algn="ctr">
                      <a:solidFill>
                        <a:schemeClr val="accent2"/>
                      </a:solidFill>
                      <a:prstDash val="sysDot"/>
                      <a:round/>
                      <a:headEnd type="none" w="med" len="med"/>
                      <a:tailEnd type="none" w="med" len="med"/>
                    </a:lnL>
                  </a:tcPr>
                </a:tc>
                <a:tc>
                  <a:txBody>
                    <a:bodyPr/>
                    <a:lstStyle/>
                    <a:p>
                      <a:pPr marL="446088" indent="0" algn="l"/>
                      <a:r>
                        <a:rPr kumimoji="1" lang="en-US" altLang="ja-JP" sz="1400" dirty="0" smtClean="0">
                          <a:latin typeface="HGPｺﾞｼｯｸM" pitchFamily="50" charset="-128"/>
                          <a:ea typeface="HGPｺﾞｼｯｸM" pitchFamily="50" charset="-128"/>
                        </a:rPr>
                        <a:t>6,751</a:t>
                      </a:r>
                      <a:r>
                        <a:rPr kumimoji="1" lang="ja-JP" altLang="en-US" sz="1400" dirty="0" smtClean="0">
                          <a:latin typeface="HGPｺﾞｼｯｸM" pitchFamily="50" charset="-128"/>
                          <a:ea typeface="HGPｺﾞｼｯｸM" pitchFamily="50" charset="-128"/>
                        </a:rPr>
                        <a:t>　</a:t>
                      </a:r>
                      <a:r>
                        <a:rPr kumimoji="1" lang="en-US" altLang="ja-JP" sz="1400" dirty="0" smtClean="0">
                          <a:latin typeface="HGPｺﾞｼｯｸM" pitchFamily="50" charset="-128"/>
                          <a:ea typeface="HGPｺﾞｼｯｸM" pitchFamily="50" charset="-128"/>
                        </a:rPr>
                        <a:t>(11.3%)</a:t>
                      </a:r>
                      <a:endParaRPr kumimoji="1" lang="ja-JP" altLang="en-US" sz="1400" dirty="0">
                        <a:latin typeface="HGPｺﾞｼｯｸM" pitchFamily="50" charset="-128"/>
                        <a:ea typeface="HGPｺﾞｼｯｸM" pitchFamily="50" charset="-128"/>
                      </a:endParaRPr>
                    </a:p>
                  </a:txBody>
                  <a:tcPr anchor="ctr">
                    <a:lnR w="12700" cap="flat" cmpd="sng" algn="ctr">
                      <a:solidFill>
                        <a:schemeClr val="accent2"/>
                      </a:solidFill>
                      <a:prstDash val="sysDot"/>
                      <a:round/>
                      <a:headEnd type="none" w="med" len="med"/>
                      <a:tailEnd type="none" w="med" len="med"/>
                    </a:lnR>
                  </a:tcPr>
                </a:tc>
                <a:tc>
                  <a:txBody>
                    <a:bodyPr/>
                    <a:lstStyle/>
                    <a:p>
                      <a:pPr algn="r"/>
                      <a:r>
                        <a:rPr kumimoji="1" lang="en-US" altLang="ja-JP" sz="1400" dirty="0" smtClean="0">
                          <a:latin typeface="HGPｺﾞｼｯｸM" pitchFamily="50" charset="-128"/>
                          <a:ea typeface="HGPｺﾞｼｯｸM" pitchFamily="50" charset="-128"/>
                        </a:rPr>
                        <a:t>91</a:t>
                      </a:r>
                      <a:endParaRPr kumimoji="1" lang="ja-JP" altLang="en-US" sz="1400" dirty="0">
                        <a:latin typeface="HGPｺﾞｼｯｸM" pitchFamily="50" charset="-128"/>
                        <a:ea typeface="HGPｺﾞｼｯｸM" pitchFamily="50" charset="-128"/>
                      </a:endParaRPr>
                    </a:p>
                  </a:txBody>
                  <a:tcPr anchor="ctr">
                    <a:lnL w="12700" cap="flat" cmpd="sng" algn="ctr">
                      <a:solidFill>
                        <a:schemeClr val="accent2"/>
                      </a:solidFill>
                      <a:prstDash val="sysDot"/>
                      <a:round/>
                      <a:headEnd type="none" w="med" len="med"/>
                      <a:tailEnd type="none" w="med" len="med"/>
                    </a:lnL>
                  </a:tcPr>
                </a:tc>
              </a:tr>
              <a:tr h="370840">
                <a:tc>
                  <a:txBody>
                    <a:bodyPr/>
                    <a:lstStyle/>
                    <a:p>
                      <a:pPr algn="ctr"/>
                      <a:r>
                        <a:rPr kumimoji="1" lang="ja-JP" altLang="en-US" sz="1400" dirty="0" smtClean="0">
                          <a:latin typeface="HGPｺﾞｼｯｸM" pitchFamily="50" charset="-128"/>
                          <a:ea typeface="HGPｺﾞｼｯｸM" pitchFamily="50" charset="-128"/>
                        </a:rPr>
                        <a:t>６年目</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7,946</a:t>
                      </a:r>
                      <a:r>
                        <a:rPr kumimoji="1" lang="ja-JP" altLang="en-US" sz="1400" dirty="0" smtClean="0">
                          <a:latin typeface="HGPｺﾞｼｯｸM" pitchFamily="50" charset="-128"/>
                          <a:ea typeface="HGPｺﾞｼｯｸM" pitchFamily="50" charset="-128"/>
                        </a:rPr>
                        <a:t>　</a:t>
                      </a:r>
                      <a:r>
                        <a:rPr kumimoji="1" lang="en-US" altLang="ja-JP" sz="1400" dirty="0" smtClean="0">
                          <a:latin typeface="HGPｺﾞｼｯｸM" pitchFamily="50" charset="-128"/>
                          <a:ea typeface="HGPｺﾞｼｯｸM" pitchFamily="50" charset="-128"/>
                        </a:rPr>
                        <a:t>(13.3%)</a:t>
                      </a:r>
                      <a:endParaRPr kumimoji="1" lang="ja-JP" altLang="en-US" sz="1400" dirty="0">
                        <a:latin typeface="HGPｺﾞｼｯｸM" pitchFamily="50" charset="-128"/>
                        <a:ea typeface="HGPｺﾞｼｯｸM" pitchFamily="50" charset="-128"/>
                      </a:endParaRPr>
                    </a:p>
                  </a:txBody>
                  <a:tcPr anchor="ctr">
                    <a:lnR w="12700" cap="flat" cmpd="sng" algn="ctr">
                      <a:solidFill>
                        <a:schemeClr val="accent2"/>
                      </a:solidFill>
                      <a:prstDash val="sysDot"/>
                      <a:round/>
                      <a:headEnd type="none" w="med" len="med"/>
                      <a:tailEnd type="none" w="med" len="med"/>
                    </a:lnR>
                  </a:tcPr>
                </a:tc>
                <a:tc>
                  <a:txBody>
                    <a:bodyPr/>
                    <a:lstStyle/>
                    <a:p>
                      <a:pPr algn="r"/>
                      <a:r>
                        <a:rPr kumimoji="1" lang="en-US" altLang="ja-JP" sz="1400" dirty="0" smtClean="0">
                          <a:latin typeface="HGPｺﾞｼｯｸM" pitchFamily="50" charset="-128"/>
                          <a:ea typeface="HGPｺﾞｼｯｸM" pitchFamily="50" charset="-128"/>
                        </a:rPr>
                        <a:t>48</a:t>
                      </a:r>
                      <a:endParaRPr kumimoji="1" lang="ja-JP" altLang="en-US" sz="1400" dirty="0">
                        <a:latin typeface="HGPｺﾞｼｯｸM" pitchFamily="50" charset="-128"/>
                        <a:ea typeface="HGPｺﾞｼｯｸM" pitchFamily="50" charset="-128"/>
                      </a:endParaRPr>
                    </a:p>
                  </a:txBody>
                  <a:tcPr anchor="ctr">
                    <a:lnL w="12700" cap="flat" cmpd="sng" algn="ctr">
                      <a:solidFill>
                        <a:schemeClr val="accent2"/>
                      </a:solidFill>
                      <a:prstDash val="sysDot"/>
                      <a:round/>
                      <a:headEnd type="none" w="med" len="med"/>
                      <a:tailEnd type="none" w="med" len="med"/>
                    </a:lnL>
                  </a:tcPr>
                </a:tc>
                <a:tc>
                  <a:txBody>
                    <a:bodyPr/>
                    <a:lstStyle/>
                    <a:p>
                      <a:pPr marL="446088" indent="0" algn="l"/>
                      <a:r>
                        <a:rPr kumimoji="1" lang="en-US" altLang="ja-JP" sz="1400" dirty="0" smtClean="0">
                          <a:latin typeface="HGPｺﾞｼｯｸM" pitchFamily="50" charset="-128"/>
                          <a:ea typeface="HGPｺﾞｼｯｸM" pitchFamily="50" charset="-128"/>
                        </a:rPr>
                        <a:t>7,201</a:t>
                      </a:r>
                      <a:r>
                        <a:rPr kumimoji="1" lang="ja-JP" altLang="en-US" sz="1400" dirty="0" smtClean="0">
                          <a:latin typeface="HGPｺﾞｼｯｸM" pitchFamily="50" charset="-128"/>
                          <a:ea typeface="HGPｺﾞｼｯｸM" pitchFamily="50" charset="-128"/>
                        </a:rPr>
                        <a:t>　</a:t>
                      </a:r>
                      <a:r>
                        <a:rPr kumimoji="1" lang="en-US" altLang="ja-JP" sz="1400" dirty="0" smtClean="0">
                          <a:latin typeface="HGPｺﾞｼｯｸM" pitchFamily="50" charset="-128"/>
                          <a:ea typeface="HGPｺﾞｼｯｸM" pitchFamily="50" charset="-128"/>
                        </a:rPr>
                        <a:t>(12.0%)</a:t>
                      </a:r>
                      <a:endParaRPr kumimoji="1" lang="ja-JP" altLang="en-US" sz="1400" dirty="0">
                        <a:latin typeface="HGPｺﾞｼｯｸM" pitchFamily="50" charset="-128"/>
                        <a:ea typeface="HGPｺﾞｼｯｸM" pitchFamily="50" charset="-128"/>
                      </a:endParaRPr>
                    </a:p>
                  </a:txBody>
                  <a:tcPr anchor="ctr">
                    <a:lnR w="12700" cap="flat" cmpd="sng" algn="ctr">
                      <a:solidFill>
                        <a:schemeClr val="accent2"/>
                      </a:solidFill>
                      <a:prstDash val="sysDot"/>
                      <a:round/>
                      <a:headEnd type="none" w="med" len="med"/>
                      <a:tailEnd type="none" w="med" len="med"/>
                    </a:lnR>
                  </a:tcPr>
                </a:tc>
                <a:tc>
                  <a:txBody>
                    <a:bodyPr/>
                    <a:lstStyle/>
                    <a:p>
                      <a:pPr algn="r"/>
                      <a:r>
                        <a:rPr kumimoji="1" lang="en-US" altLang="ja-JP" sz="1400" dirty="0" smtClean="0">
                          <a:latin typeface="HGPｺﾞｼｯｸM" pitchFamily="50" charset="-128"/>
                          <a:ea typeface="HGPｺﾞｼｯｸM" pitchFamily="50" charset="-128"/>
                        </a:rPr>
                        <a:t>91</a:t>
                      </a:r>
                      <a:endParaRPr kumimoji="1" lang="ja-JP" altLang="en-US" sz="1400" dirty="0">
                        <a:latin typeface="HGPｺﾞｼｯｸM" pitchFamily="50" charset="-128"/>
                        <a:ea typeface="HGPｺﾞｼｯｸM" pitchFamily="50" charset="-128"/>
                      </a:endParaRPr>
                    </a:p>
                  </a:txBody>
                  <a:tcPr anchor="ctr">
                    <a:lnL w="12700" cap="flat" cmpd="sng" algn="ctr">
                      <a:solidFill>
                        <a:schemeClr val="accent2"/>
                      </a:solidFill>
                      <a:prstDash val="sysDot"/>
                      <a:round/>
                      <a:headEnd type="none" w="med" len="med"/>
                      <a:tailEnd type="none" w="med" len="med"/>
                    </a:lnL>
                  </a:tcPr>
                </a:tc>
              </a:tr>
            </a:tbl>
          </a:graphicData>
        </a:graphic>
      </p:graphicFrame>
      <p:sp>
        <p:nvSpPr>
          <p:cNvPr id="24631" name="テキスト ボックス 5"/>
          <p:cNvSpPr txBox="1">
            <a:spLocks noChangeArrowheads="1"/>
          </p:cNvSpPr>
          <p:nvPr/>
        </p:nvSpPr>
        <p:spPr bwMode="auto">
          <a:xfrm>
            <a:off x="7810501" y="2060848"/>
            <a:ext cx="1031051" cy="276999"/>
          </a:xfrm>
          <a:prstGeom prst="rect">
            <a:avLst/>
          </a:prstGeom>
          <a:noFill/>
          <a:ln w="9525">
            <a:noFill/>
            <a:miter lim="800000"/>
            <a:headEnd/>
            <a:tailEnd/>
          </a:ln>
        </p:spPr>
        <p:txBody>
          <a:bodyPr wrap="none">
            <a:spAutoFit/>
          </a:bodyPr>
          <a:lstStyle/>
          <a:p>
            <a:r>
              <a:rPr lang="ja-JP" altLang="en-US" sz="1200">
                <a:latin typeface="HGPｺﾞｼｯｸM" pitchFamily="50" charset="-128"/>
                <a:ea typeface="HGPｺﾞｼｯｸM" pitchFamily="50" charset="-128"/>
              </a:rPr>
              <a:t>（単位：万円）</a:t>
            </a:r>
            <a:endParaRPr kumimoji="1" lang="ja-JP" altLang="en-US" sz="1200">
              <a:latin typeface="HGPｺﾞｼｯｸM" pitchFamily="50" charset="-128"/>
              <a:ea typeface="HGPｺﾞｼｯｸM" pitchFamily="50" charset="-128"/>
            </a:endParaRPr>
          </a:p>
        </p:txBody>
      </p:sp>
      <p:sp>
        <p:nvSpPr>
          <p:cNvPr id="24632" name="テキスト ボックス 6"/>
          <p:cNvSpPr txBox="1">
            <a:spLocks noChangeArrowheads="1"/>
          </p:cNvSpPr>
          <p:nvPr/>
        </p:nvSpPr>
        <p:spPr bwMode="auto">
          <a:xfrm>
            <a:off x="5817096" y="5543595"/>
            <a:ext cx="3073277" cy="553998"/>
          </a:xfrm>
          <a:prstGeom prst="rect">
            <a:avLst/>
          </a:prstGeom>
          <a:noFill/>
          <a:ln w="9525">
            <a:noFill/>
            <a:miter lim="800000"/>
            <a:headEnd/>
            <a:tailEnd/>
          </a:ln>
        </p:spPr>
        <p:txBody>
          <a:bodyPr wrap="none">
            <a:spAutoFit/>
          </a:bodyPr>
          <a:lstStyle/>
          <a:p>
            <a:r>
              <a:rPr lang="ja-JP" altLang="en-US" sz="1000" dirty="0">
                <a:latin typeface="HGPｺﾞｼｯｸM" pitchFamily="50" charset="-128"/>
                <a:ea typeface="HGPｺﾞｼｯｸM" pitchFamily="50" charset="-128"/>
              </a:rPr>
              <a:t>出典：「ソフトウェアメトリックス調査</a:t>
            </a:r>
            <a:r>
              <a:rPr lang="en-US" altLang="ja-JP" sz="1000" dirty="0">
                <a:latin typeface="HGPｺﾞｼｯｸM" pitchFamily="50" charset="-128"/>
                <a:ea typeface="HGPｺﾞｼｯｸM" pitchFamily="50" charset="-128"/>
              </a:rPr>
              <a:t>2011</a:t>
            </a:r>
            <a:r>
              <a:rPr lang="ja-JP" altLang="en-US" sz="1000" dirty="0">
                <a:latin typeface="HGPｺﾞｼｯｸM" pitchFamily="50" charset="-128"/>
                <a:ea typeface="HGPｺﾞｼｯｸM" pitchFamily="50" charset="-128"/>
              </a:rPr>
              <a:t>」（</a:t>
            </a:r>
            <a:r>
              <a:rPr lang="en-US" altLang="ja-JP" sz="1000" dirty="0">
                <a:latin typeface="HGPｺﾞｼｯｸM" pitchFamily="50" charset="-128"/>
                <a:ea typeface="HGPｺﾞｼｯｸM" pitchFamily="50" charset="-128"/>
              </a:rPr>
              <a:t>JUAS</a:t>
            </a:r>
            <a:r>
              <a:rPr lang="ja-JP" altLang="en-US" sz="1000" dirty="0">
                <a:latin typeface="HGPｺﾞｼｯｸM" pitchFamily="50" charset="-128"/>
                <a:ea typeface="HGPｺﾞｼｯｸM" pitchFamily="50" charset="-128"/>
              </a:rPr>
              <a:t>） </a:t>
            </a:r>
            <a:endParaRPr lang="en-US" altLang="ja-JP" sz="1000" dirty="0">
              <a:latin typeface="HGPｺﾞｼｯｸM" pitchFamily="50" charset="-128"/>
              <a:ea typeface="HGPｺﾞｼｯｸM" pitchFamily="50" charset="-128"/>
            </a:endParaRPr>
          </a:p>
          <a:p>
            <a:r>
              <a:rPr lang="ja-JP" altLang="en-US" sz="1000" dirty="0">
                <a:latin typeface="HGPｺﾞｼｯｸM" pitchFamily="50" charset="-128"/>
                <a:ea typeface="HGPｺﾞｼｯｸM" pitchFamily="50" charset="-128"/>
              </a:rPr>
              <a:t>　　　　「図表</a:t>
            </a:r>
            <a:r>
              <a:rPr lang="en-US" altLang="ja-JP" sz="1000" dirty="0">
                <a:latin typeface="HGPｺﾞｼｯｸM" pitchFamily="50" charset="-128"/>
                <a:ea typeface="HGPｺﾞｼｯｸM" pitchFamily="50" charset="-128"/>
              </a:rPr>
              <a:t>7-26 </a:t>
            </a:r>
            <a:r>
              <a:rPr lang="ja-JP" altLang="en-US" sz="1000" dirty="0">
                <a:latin typeface="HGPｺﾞｼｯｸM" pitchFamily="50" charset="-128"/>
                <a:ea typeface="HGPｺﾞｼｯｸM" pitchFamily="50" charset="-128"/>
              </a:rPr>
              <a:t>自社開発の稼働後の開発費用」、</a:t>
            </a:r>
            <a:endParaRPr lang="en-US" altLang="ja-JP" sz="1000" dirty="0">
              <a:latin typeface="HGPｺﾞｼｯｸM" pitchFamily="50" charset="-128"/>
              <a:ea typeface="HGPｺﾞｼｯｸM" pitchFamily="50" charset="-128"/>
            </a:endParaRPr>
          </a:p>
          <a:p>
            <a:r>
              <a:rPr lang="ja-JP" altLang="en-US" sz="1000" dirty="0">
                <a:latin typeface="HGPｺﾞｼｯｸM" pitchFamily="50" charset="-128"/>
                <a:ea typeface="HGPｺﾞｼｯｸM" pitchFamily="50" charset="-128"/>
              </a:rPr>
              <a:t>　　　　「図表</a:t>
            </a:r>
            <a:r>
              <a:rPr lang="en-US" altLang="ja-JP" sz="1000" dirty="0">
                <a:latin typeface="HGPｺﾞｼｯｸM" pitchFamily="50" charset="-128"/>
                <a:ea typeface="HGPｺﾞｼｯｸM" pitchFamily="50" charset="-128"/>
              </a:rPr>
              <a:t>7-27 </a:t>
            </a:r>
            <a:r>
              <a:rPr lang="ja-JP" altLang="en-US" sz="1000" dirty="0">
                <a:latin typeface="HGPｺﾞｼｯｸM" pitchFamily="50" charset="-128"/>
                <a:ea typeface="HGPｺﾞｼｯｸM" pitchFamily="50" charset="-128"/>
              </a:rPr>
              <a:t>自社開発の稼働後の保守費用」より</a:t>
            </a:r>
            <a:endParaRPr kumimoji="1" lang="ja-JP" altLang="en-US" sz="1000" dirty="0">
              <a:latin typeface="HGPｺﾞｼｯｸM" pitchFamily="50" charset="-128"/>
              <a:ea typeface="HGPｺﾞｼｯｸM" pitchFamily="50" charset="-128"/>
            </a:endParaRPr>
          </a:p>
        </p:txBody>
      </p:sp>
      <p:sp>
        <p:nvSpPr>
          <p:cNvPr id="2" name="タイトル 1"/>
          <p:cNvSpPr>
            <a:spLocks noGrp="1"/>
          </p:cNvSpPr>
          <p:nvPr>
            <p:ph type="title"/>
          </p:nvPr>
        </p:nvSpPr>
        <p:spPr/>
        <p:txBody>
          <a:bodyPr/>
          <a:lstStyle/>
          <a:p>
            <a:r>
              <a:rPr lang="ja-JP" altLang="en-US" dirty="0"/>
              <a:t>８</a:t>
            </a:r>
            <a:r>
              <a:rPr lang="ja-JP" altLang="en-US" dirty="0" smtClean="0"/>
              <a:t>．</a:t>
            </a:r>
            <a:r>
              <a:rPr lang="ja-JP" altLang="en-US" dirty="0"/>
              <a:t>コストの評価方法　</a:t>
            </a:r>
            <a:r>
              <a:rPr lang="ja-JP" altLang="en-US" sz="2400" dirty="0"/>
              <a:t>～参考見積の</a:t>
            </a:r>
            <a:r>
              <a:rPr lang="ja-JP" altLang="en-US" sz="2400" dirty="0" smtClean="0"/>
              <a:t>評価⑤～</a:t>
            </a:r>
            <a:endParaRPr kumimoji="1" lang="ja-JP" altLang="en-US" dirty="0"/>
          </a:p>
        </p:txBody>
      </p:sp>
      <p:sp>
        <p:nvSpPr>
          <p:cNvPr id="8" name="スライド番号プレースホルダ 7"/>
          <p:cNvSpPr>
            <a:spLocks noGrp="1"/>
          </p:cNvSpPr>
          <p:nvPr>
            <p:ph type="sldNum" sz="quarter" idx="12"/>
          </p:nvPr>
        </p:nvSpPr>
        <p:spPr/>
        <p:txBody>
          <a:bodyPr/>
          <a:lstStyle/>
          <a:p>
            <a:pPr>
              <a:defRPr/>
            </a:pPr>
            <a:fld id="{E2D66AD2-159A-4253-BF2C-5EE39F16C6A8}" type="slidenum">
              <a:rPr lang="ja-JP" altLang="en-US" smtClean="0"/>
              <a:pPr>
                <a:defRPr/>
              </a:pPr>
              <a:t>32</a:t>
            </a:fld>
            <a:endParaRPr lang="en-US" altLang="ja-JP"/>
          </a:p>
        </p:txBody>
      </p:sp>
      <p:sp>
        <p:nvSpPr>
          <p:cNvPr id="9" name="フッター プレースホルダ 8"/>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テキスト ボックス 2"/>
          <p:cNvSpPr txBox="1">
            <a:spLocks noChangeArrowheads="1"/>
          </p:cNvSpPr>
          <p:nvPr/>
        </p:nvSpPr>
        <p:spPr bwMode="auto">
          <a:xfrm>
            <a:off x="488951" y="1228729"/>
            <a:ext cx="3934090" cy="461665"/>
          </a:xfrm>
          <a:prstGeom prst="rect">
            <a:avLst/>
          </a:prstGeom>
          <a:noFill/>
          <a:ln w="9525">
            <a:noFill/>
            <a:miter lim="800000"/>
            <a:headEnd/>
            <a:tailEnd/>
          </a:ln>
        </p:spPr>
        <p:txBody>
          <a:bodyPr wrap="none">
            <a:spAutoFit/>
          </a:bodyPr>
          <a:lstStyle/>
          <a:p>
            <a:r>
              <a:rPr lang="ja-JP" altLang="en-US" sz="2400" dirty="0">
                <a:latin typeface="HGPｺﾞｼｯｸM" pitchFamily="50" charset="-128"/>
                <a:ea typeface="HGPｺﾞｼｯｸM" pitchFamily="50" charset="-128"/>
              </a:rPr>
              <a:t>４）運用費用の内容の妥当性</a:t>
            </a:r>
          </a:p>
        </p:txBody>
      </p:sp>
      <p:sp>
        <p:nvSpPr>
          <p:cNvPr id="25604" name="テキスト ボックス 3"/>
          <p:cNvSpPr txBox="1">
            <a:spLocks noChangeArrowheads="1"/>
          </p:cNvSpPr>
          <p:nvPr/>
        </p:nvSpPr>
        <p:spPr bwMode="auto">
          <a:xfrm>
            <a:off x="849313" y="1628777"/>
            <a:ext cx="8640762" cy="646113"/>
          </a:xfrm>
          <a:prstGeom prst="rect">
            <a:avLst/>
          </a:prstGeom>
          <a:noFill/>
          <a:ln w="9525">
            <a:noFill/>
            <a:miter lim="800000"/>
            <a:headEnd/>
            <a:tailEnd/>
          </a:ln>
        </p:spPr>
        <p:txBody>
          <a:bodyPr>
            <a:spAutoFit/>
          </a:bodyPr>
          <a:lstStyle/>
          <a:p>
            <a:r>
              <a:rPr kumimoji="1" lang="en-US" altLang="ja-JP">
                <a:latin typeface="HGPｺﾞｼｯｸM" pitchFamily="50" charset="-128"/>
                <a:ea typeface="HGPｺﾞｼｯｸM" pitchFamily="50" charset="-128"/>
              </a:rPr>
              <a:t>JUAS</a:t>
            </a:r>
            <a:r>
              <a:rPr kumimoji="1" lang="ja-JP" altLang="en-US">
                <a:latin typeface="HGPｺﾞｼｯｸM" pitchFamily="50" charset="-128"/>
                <a:ea typeface="HGPｺﾞｼｯｸM" pitchFamily="50" charset="-128"/>
              </a:rPr>
              <a:t>の資料によると、各企業の運用費における、内容内訳の平均値は以下のような比率となる。</a:t>
            </a:r>
          </a:p>
        </p:txBody>
      </p:sp>
      <p:graphicFrame>
        <p:nvGraphicFramePr>
          <p:cNvPr id="5" name="表 4"/>
          <p:cNvGraphicFramePr>
            <a:graphicFrameLocks noGrp="1"/>
          </p:cNvGraphicFramePr>
          <p:nvPr/>
        </p:nvGraphicFramePr>
        <p:xfrm>
          <a:off x="1928815" y="2312988"/>
          <a:ext cx="6480720" cy="3132340"/>
        </p:xfrm>
        <a:graphic>
          <a:graphicData uri="http://schemas.openxmlformats.org/drawingml/2006/table">
            <a:tbl>
              <a:tblPr>
                <a:tableStyleId>{5DA37D80-6434-44D0-A028-1B22A696006F}</a:tableStyleId>
              </a:tblPr>
              <a:tblGrid>
                <a:gridCol w="3746666"/>
                <a:gridCol w="1725942"/>
                <a:gridCol w="1008112"/>
              </a:tblGrid>
              <a:tr h="313234">
                <a:tc>
                  <a:txBody>
                    <a:bodyPr/>
                    <a:lstStyle/>
                    <a:p>
                      <a:pPr algn="ctr"/>
                      <a:r>
                        <a:rPr kumimoji="1" lang="ja-JP" altLang="en-US" sz="1400" dirty="0" smtClean="0">
                          <a:latin typeface="HGPｺﾞｼｯｸM" pitchFamily="50" charset="-128"/>
                          <a:ea typeface="HGPｺﾞｼｯｸM" pitchFamily="50" charset="-128"/>
                        </a:rPr>
                        <a:t>項目</a:t>
                      </a:r>
                      <a:endParaRPr kumimoji="1" lang="ja-JP" altLang="en-US" sz="1400" dirty="0">
                        <a:latin typeface="HGPｺﾞｼｯｸM" pitchFamily="50" charset="-128"/>
                        <a:ea typeface="HGPｺﾞｼｯｸM" pitchFamily="50" charset="-128"/>
                      </a:endParaRPr>
                    </a:p>
                  </a:txBody>
                  <a:tcPr anchor="ctr"/>
                </a:tc>
                <a:tc>
                  <a:txBody>
                    <a:bodyPr/>
                    <a:lstStyle/>
                    <a:p>
                      <a:pPr algn="ctr"/>
                      <a:r>
                        <a:rPr kumimoji="1" lang="ja-JP" altLang="en-US" sz="1400" dirty="0" smtClean="0">
                          <a:latin typeface="HGPｺﾞｼｯｸM" pitchFamily="50" charset="-128"/>
                          <a:ea typeface="HGPｺﾞｼｯｸM" pitchFamily="50" charset="-128"/>
                        </a:rPr>
                        <a:t>運用費（百万円）</a:t>
                      </a:r>
                      <a:endParaRPr kumimoji="1" lang="en-US" altLang="ja-JP" sz="1400" dirty="0" smtClean="0">
                        <a:latin typeface="HGPｺﾞｼｯｸM" pitchFamily="50" charset="-128"/>
                        <a:ea typeface="HGPｺﾞｼｯｸM" pitchFamily="50" charset="-128"/>
                      </a:endParaRPr>
                    </a:p>
                  </a:txBody>
                  <a:tcPr anchor="ctr"/>
                </a:tc>
                <a:tc>
                  <a:txBody>
                    <a:bodyPr/>
                    <a:lstStyle/>
                    <a:p>
                      <a:pPr algn="ctr"/>
                      <a:r>
                        <a:rPr kumimoji="1" lang="ja-JP" altLang="en-US" sz="1400" dirty="0" smtClean="0">
                          <a:latin typeface="HGPｺﾞｼｯｸM" pitchFamily="50" charset="-128"/>
                          <a:ea typeface="HGPｺﾞｼｯｸM" pitchFamily="50" charset="-128"/>
                        </a:rPr>
                        <a:t>全体比</a:t>
                      </a:r>
                      <a:endParaRPr kumimoji="1" lang="ja-JP" altLang="en-US" sz="1400" dirty="0">
                        <a:latin typeface="HGPｺﾞｼｯｸM" pitchFamily="50" charset="-128"/>
                        <a:ea typeface="HGPｺﾞｼｯｸM" pitchFamily="50" charset="-128"/>
                      </a:endParaRPr>
                    </a:p>
                  </a:txBody>
                  <a:tcPr anchor="ctr"/>
                </a:tc>
              </a:tr>
              <a:tr h="313234">
                <a:tc>
                  <a:txBody>
                    <a:bodyPr/>
                    <a:lstStyle/>
                    <a:p>
                      <a:pPr algn="l"/>
                      <a:r>
                        <a:rPr kumimoji="1" lang="ja-JP" altLang="en-US" sz="1400" dirty="0" smtClean="0">
                          <a:latin typeface="HGPｺﾞｼｯｸM" pitchFamily="50" charset="-128"/>
                          <a:ea typeface="HGPｺﾞｼｯｸM" pitchFamily="50" charset="-128"/>
                        </a:rPr>
                        <a:t>Ａ．ハードウェア費用</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1,417.9</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30.9%</a:t>
                      </a:r>
                      <a:endParaRPr kumimoji="1" lang="ja-JP" altLang="en-US" sz="1400" dirty="0">
                        <a:latin typeface="HGPｺﾞｼｯｸM" pitchFamily="50" charset="-128"/>
                        <a:ea typeface="HGPｺﾞｼｯｸM" pitchFamily="50" charset="-128"/>
                      </a:endParaRPr>
                    </a:p>
                  </a:txBody>
                  <a:tcPr anchor="ctr"/>
                </a:tc>
              </a:tr>
              <a:tr h="313234">
                <a:tc>
                  <a:txBody>
                    <a:bodyPr/>
                    <a:lstStyle/>
                    <a:p>
                      <a:pPr algn="l"/>
                      <a:r>
                        <a:rPr kumimoji="1" lang="ja-JP" altLang="en-US" sz="1400" dirty="0" smtClean="0">
                          <a:latin typeface="HGPｺﾞｼｯｸM" pitchFamily="50" charset="-128"/>
                          <a:ea typeface="HGPｺﾞｼｯｸM" pitchFamily="50" charset="-128"/>
                        </a:rPr>
                        <a:t>Ｂ．汎用的基盤ソフトウェア費用</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473.2</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10.3%</a:t>
                      </a:r>
                      <a:endParaRPr kumimoji="1" lang="ja-JP" altLang="en-US" sz="1400" dirty="0">
                        <a:latin typeface="HGPｺﾞｼｯｸM" pitchFamily="50" charset="-128"/>
                        <a:ea typeface="HGPｺﾞｼｯｸM" pitchFamily="50" charset="-128"/>
                      </a:endParaRPr>
                    </a:p>
                  </a:txBody>
                  <a:tcPr anchor="ctr"/>
                </a:tc>
              </a:tr>
              <a:tr h="313234">
                <a:tc>
                  <a:txBody>
                    <a:bodyPr/>
                    <a:lstStyle/>
                    <a:p>
                      <a:pPr algn="l"/>
                      <a:r>
                        <a:rPr kumimoji="1" lang="ja-JP" altLang="en-US" sz="1400" dirty="0" smtClean="0">
                          <a:latin typeface="HGPｺﾞｼｯｸM" pitchFamily="50" charset="-128"/>
                          <a:ea typeface="HGPｺﾞｼｯｸM" pitchFamily="50" charset="-128"/>
                        </a:rPr>
                        <a:t>Ｃ．社内人件費用</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369.0</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8.0%</a:t>
                      </a:r>
                      <a:endParaRPr kumimoji="1" lang="ja-JP" altLang="en-US" sz="1400" dirty="0">
                        <a:latin typeface="HGPｺﾞｼｯｸM" pitchFamily="50" charset="-128"/>
                        <a:ea typeface="HGPｺﾞｼｯｸM" pitchFamily="50" charset="-128"/>
                      </a:endParaRPr>
                    </a:p>
                  </a:txBody>
                  <a:tcPr anchor="ctr"/>
                </a:tc>
              </a:tr>
              <a:tr h="313234">
                <a:tc>
                  <a:txBody>
                    <a:bodyPr/>
                    <a:lstStyle/>
                    <a:p>
                      <a:pPr algn="l"/>
                      <a:r>
                        <a:rPr kumimoji="1" lang="ja-JP" altLang="en-US" sz="1400" dirty="0" smtClean="0">
                          <a:latin typeface="HGPｺﾞｼｯｸM" pitchFamily="50" charset="-128"/>
                          <a:ea typeface="HGPｺﾞｼｯｸM" pitchFamily="50" charset="-128"/>
                        </a:rPr>
                        <a:t>Ｄ．外部委託費用（ハードメンテナンス費）</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554.8</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12.1%</a:t>
                      </a:r>
                      <a:endParaRPr kumimoji="1" lang="ja-JP" altLang="en-US" sz="1400" dirty="0">
                        <a:latin typeface="HGPｺﾞｼｯｸM" pitchFamily="50" charset="-128"/>
                        <a:ea typeface="HGPｺﾞｼｯｸM" pitchFamily="50" charset="-128"/>
                      </a:endParaRPr>
                    </a:p>
                  </a:txBody>
                  <a:tcPr anchor="ctr"/>
                </a:tc>
              </a:tr>
              <a:tr h="313234">
                <a:tc>
                  <a:txBody>
                    <a:bodyPr/>
                    <a:lstStyle/>
                    <a:p>
                      <a:pPr algn="l"/>
                      <a:r>
                        <a:rPr kumimoji="1" lang="ja-JP" altLang="en-US" sz="1400" dirty="0" smtClean="0">
                          <a:latin typeface="HGPｺﾞｼｯｸM" pitchFamily="50" charset="-128"/>
                          <a:ea typeface="HGPｺﾞｼｯｸM" pitchFamily="50" charset="-128"/>
                        </a:rPr>
                        <a:t>Ｅ．外部委託費用（運用委託費）</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1,016.3</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22.1%</a:t>
                      </a:r>
                      <a:endParaRPr kumimoji="1" lang="ja-JP" altLang="en-US" sz="1400" dirty="0">
                        <a:latin typeface="HGPｺﾞｼｯｸM" pitchFamily="50" charset="-128"/>
                        <a:ea typeface="HGPｺﾞｼｯｸM" pitchFamily="50" charset="-128"/>
                      </a:endParaRPr>
                    </a:p>
                  </a:txBody>
                  <a:tcPr anchor="ctr"/>
                </a:tc>
              </a:tr>
              <a:tr h="313234">
                <a:tc>
                  <a:txBody>
                    <a:bodyPr/>
                    <a:lstStyle/>
                    <a:p>
                      <a:pPr algn="l"/>
                      <a:r>
                        <a:rPr kumimoji="1" lang="ja-JP" altLang="en-US" sz="1400" dirty="0" smtClean="0">
                          <a:latin typeface="HGPｺﾞｼｯｸM" pitchFamily="50" charset="-128"/>
                          <a:ea typeface="HGPｺﾞｼｯｸM" pitchFamily="50" charset="-128"/>
                        </a:rPr>
                        <a:t>Ｆ．クラウド委託費用</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55.1</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1.2%</a:t>
                      </a:r>
                      <a:endParaRPr kumimoji="1" lang="ja-JP" altLang="en-US" sz="1400" dirty="0">
                        <a:latin typeface="HGPｺﾞｼｯｸM" pitchFamily="50" charset="-128"/>
                        <a:ea typeface="HGPｺﾞｼｯｸM" pitchFamily="50" charset="-128"/>
                      </a:endParaRPr>
                    </a:p>
                  </a:txBody>
                  <a:tcPr anchor="ctr"/>
                </a:tc>
              </a:tr>
              <a:tr h="313234">
                <a:tc>
                  <a:txBody>
                    <a:bodyPr/>
                    <a:lstStyle/>
                    <a:p>
                      <a:pPr algn="l"/>
                      <a:r>
                        <a:rPr kumimoji="1" lang="ja-JP" altLang="en-US" sz="1400" dirty="0" smtClean="0">
                          <a:latin typeface="HGPｺﾞｼｯｸM" pitchFamily="50" charset="-128"/>
                          <a:ea typeface="HGPｺﾞｼｯｸM" pitchFamily="50" charset="-128"/>
                        </a:rPr>
                        <a:t>Ｇ．通信回線費用</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384.1</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8.4%</a:t>
                      </a:r>
                      <a:endParaRPr kumimoji="1" lang="ja-JP" altLang="en-US" sz="1400" dirty="0">
                        <a:latin typeface="HGPｺﾞｼｯｸM" pitchFamily="50" charset="-128"/>
                        <a:ea typeface="HGPｺﾞｼｯｸM" pitchFamily="50" charset="-128"/>
                      </a:endParaRPr>
                    </a:p>
                  </a:txBody>
                  <a:tcPr anchor="ctr"/>
                </a:tc>
              </a:tr>
              <a:tr h="313234">
                <a:tc>
                  <a:txBody>
                    <a:bodyPr/>
                    <a:lstStyle/>
                    <a:p>
                      <a:pPr algn="l"/>
                      <a:r>
                        <a:rPr kumimoji="1" lang="ja-JP" altLang="en-US" sz="1400" dirty="0" smtClean="0">
                          <a:latin typeface="HGPｺﾞｼｯｸM" pitchFamily="50" charset="-128"/>
                          <a:ea typeface="HGPｺﾞｼｯｸM" pitchFamily="50" charset="-128"/>
                        </a:rPr>
                        <a:t>Ｈ．その他の経費</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318.2</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6.9%</a:t>
                      </a:r>
                      <a:endParaRPr kumimoji="1" lang="ja-JP" altLang="en-US" sz="1400" dirty="0">
                        <a:latin typeface="HGPｺﾞｼｯｸM" pitchFamily="50" charset="-128"/>
                        <a:ea typeface="HGPｺﾞｼｯｸM" pitchFamily="50" charset="-128"/>
                      </a:endParaRPr>
                    </a:p>
                  </a:txBody>
                  <a:tcPr anchor="ctr"/>
                </a:tc>
              </a:tr>
              <a:tr h="313234">
                <a:tc>
                  <a:txBody>
                    <a:bodyPr/>
                    <a:lstStyle/>
                    <a:p>
                      <a:pPr algn="ctr"/>
                      <a:r>
                        <a:rPr kumimoji="1" lang="ja-JP" altLang="en-US" sz="1400" dirty="0" smtClean="0">
                          <a:latin typeface="HGPｺﾞｼｯｸM" pitchFamily="50" charset="-128"/>
                          <a:ea typeface="HGPｺﾞｼｯｸM" pitchFamily="50" charset="-128"/>
                        </a:rPr>
                        <a:t>合計</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4,588.7</a:t>
                      </a:r>
                      <a:endParaRPr kumimoji="1" lang="ja-JP" altLang="en-US" sz="1400" dirty="0">
                        <a:latin typeface="HGPｺﾞｼｯｸM" pitchFamily="50" charset="-128"/>
                        <a:ea typeface="HGPｺﾞｼｯｸM" pitchFamily="50" charset="-128"/>
                      </a:endParaRPr>
                    </a:p>
                  </a:txBody>
                  <a:tcPr anchor="ctr"/>
                </a:tc>
                <a:tc>
                  <a:txBody>
                    <a:bodyPr/>
                    <a:lstStyle/>
                    <a:p>
                      <a:pPr algn="r"/>
                      <a:r>
                        <a:rPr kumimoji="1" lang="en-US" altLang="ja-JP" sz="1400" dirty="0" smtClean="0">
                          <a:latin typeface="HGPｺﾞｼｯｸM" pitchFamily="50" charset="-128"/>
                          <a:ea typeface="HGPｺﾞｼｯｸM" pitchFamily="50" charset="-128"/>
                        </a:rPr>
                        <a:t>100.0%</a:t>
                      </a:r>
                      <a:endParaRPr kumimoji="1" lang="ja-JP" altLang="en-US" sz="1400" dirty="0">
                        <a:latin typeface="HGPｺﾞｼｯｸM" pitchFamily="50" charset="-128"/>
                        <a:ea typeface="HGPｺﾞｼｯｸM" pitchFamily="50" charset="-128"/>
                      </a:endParaRPr>
                    </a:p>
                  </a:txBody>
                  <a:tcPr anchor="ctr"/>
                </a:tc>
              </a:tr>
            </a:tbl>
          </a:graphicData>
        </a:graphic>
      </p:graphicFrame>
      <p:sp>
        <p:nvSpPr>
          <p:cNvPr id="25651" name="テキスト ボックス 5"/>
          <p:cNvSpPr txBox="1">
            <a:spLocks noChangeArrowheads="1"/>
          </p:cNvSpPr>
          <p:nvPr/>
        </p:nvSpPr>
        <p:spPr bwMode="auto">
          <a:xfrm>
            <a:off x="5543550" y="5476875"/>
            <a:ext cx="2866490" cy="400110"/>
          </a:xfrm>
          <a:prstGeom prst="rect">
            <a:avLst/>
          </a:prstGeom>
          <a:noFill/>
          <a:ln w="9525">
            <a:noFill/>
            <a:miter lim="800000"/>
            <a:headEnd/>
            <a:tailEnd/>
          </a:ln>
        </p:spPr>
        <p:txBody>
          <a:bodyPr wrap="none">
            <a:spAutoFit/>
          </a:bodyPr>
          <a:lstStyle/>
          <a:p>
            <a:r>
              <a:rPr lang="ja-JP" altLang="en-US" sz="1000">
                <a:latin typeface="HGPｺﾞｼｯｸM" pitchFamily="50" charset="-128"/>
                <a:ea typeface="HGPｺﾞｼｯｸM" pitchFamily="50" charset="-128"/>
              </a:rPr>
              <a:t>出典：「ソフトウェアメトリックス調査</a:t>
            </a:r>
            <a:r>
              <a:rPr lang="en-US" altLang="ja-JP" sz="1000">
                <a:latin typeface="HGPｺﾞｼｯｸM" pitchFamily="50" charset="-128"/>
                <a:ea typeface="HGPｺﾞｼｯｸM" pitchFamily="50" charset="-128"/>
              </a:rPr>
              <a:t>2011</a:t>
            </a:r>
            <a:r>
              <a:rPr lang="ja-JP" altLang="en-US" sz="1000">
                <a:latin typeface="HGPｺﾞｼｯｸM" pitchFamily="50" charset="-128"/>
                <a:ea typeface="HGPｺﾞｼｯｸM" pitchFamily="50" charset="-128"/>
              </a:rPr>
              <a:t>」（</a:t>
            </a:r>
            <a:r>
              <a:rPr lang="en-US" altLang="ja-JP" sz="1000">
                <a:latin typeface="HGPｺﾞｼｯｸM" pitchFamily="50" charset="-128"/>
                <a:ea typeface="HGPｺﾞｼｯｸM" pitchFamily="50" charset="-128"/>
              </a:rPr>
              <a:t>JUAS</a:t>
            </a:r>
            <a:r>
              <a:rPr lang="ja-JP" altLang="en-US" sz="1000">
                <a:latin typeface="HGPｺﾞｼｯｸM" pitchFamily="50" charset="-128"/>
                <a:ea typeface="HGPｺﾞｼｯｸM" pitchFamily="50" charset="-128"/>
              </a:rPr>
              <a:t>） </a:t>
            </a:r>
            <a:endParaRPr lang="en-US" altLang="ja-JP" sz="1000">
              <a:latin typeface="HGPｺﾞｼｯｸM" pitchFamily="50" charset="-128"/>
              <a:ea typeface="HGPｺﾞｼｯｸM" pitchFamily="50" charset="-128"/>
            </a:endParaRPr>
          </a:p>
          <a:p>
            <a:r>
              <a:rPr lang="ja-JP" altLang="en-US" sz="1000">
                <a:latin typeface="HGPｺﾞｼｯｸM" pitchFamily="50" charset="-128"/>
                <a:ea typeface="HGPｺﾞｼｯｸM" pitchFamily="50" charset="-128"/>
              </a:rPr>
              <a:t>　　　　「図表</a:t>
            </a:r>
            <a:r>
              <a:rPr lang="en-US" altLang="ja-JP" sz="1000">
                <a:latin typeface="HGPｺﾞｼｯｸM" pitchFamily="50" charset="-128"/>
                <a:ea typeface="HGPｺﾞｼｯｸM" pitchFamily="50" charset="-128"/>
              </a:rPr>
              <a:t>8-5 </a:t>
            </a:r>
            <a:r>
              <a:rPr lang="ja-JP" altLang="en-US" sz="1000">
                <a:latin typeface="HGPｺﾞｼｯｸM" pitchFamily="50" charset="-128"/>
                <a:ea typeface="HGPｺﾞｼｯｸM" pitchFamily="50" charset="-128"/>
              </a:rPr>
              <a:t>運用業務の費用概要」より</a:t>
            </a:r>
            <a:endParaRPr kumimoji="1" lang="ja-JP" altLang="en-US" sz="1000">
              <a:latin typeface="HGPｺﾞｼｯｸM" pitchFamily="50" charset="-128"/>
              <a:ea typeface="HGPｺﾞｼｯｸM" pitchFamily="50" charset="-128"/>
            </a:endParaRPr>
          </a:p>
        </p:txBody>
      </p:sp>
      <p:sp>
        <p:nvSpPr>
          <p:cNvPr id="2" name="タイトル 1"/>
          <p:cNvSpPr>
            <a:spLocks noGrp="1"/>
          </p:cNvSpPr>
          <p:nvPr>
            <p:ph type="title"/>
          </p:nvPr>
        </p:nvSpPr>
        <p:spPr/>
        <p:txBody>
          <a:bodyPr/>
          <a:lstStyle/>
          <a:p>
            <a:r>
              <a:rPr lang="ja-JP" altLang="en-US" dirty="0"/>
              <a:t>８</a:t>
            </a:r>
            <a:r>
              <a:rPr lang="ja-JP" altLang="en-US" dirty="0" smtClean="0"/>
              <a:t>．</a:t>
            </a:r>
            <a:r>
              <a:rPr lang="ja-JP" altLang="en-US" dirty="0"/>
              <a:t>コストの評価方法　</a:t>
            </a:r>
            <a:r>
              <a:rPr lang="ja-JP" altLang="en-US" sz="2400" dirty="0"/>
              <a:t>～参考見積の</a:t>
            </a:r>
            <a:r>
              <a:rPr lang="ja-JP" altLang="en-US" sz="2400" dirty="0" smtClean="0"/>
              <a:t>評価⑥～</a:t>
            </a:r>
            <a:endParaRPr kumimoji="1" lang="ja-JP" altLang="en-US" dirty="0"/>
          </a:p>
        </p:txBody>
      </p:sp>
      <p:sp>
        <p:nvSpPr>
          <p:cNvPr id="7" name="スライド番号プレースホルダ 6"/>
          <p:cNvSpPr>
            <a:spLocks noGrp="1"/>
          </p:cNvSpPr>
          <p:nvPr>
            <p:ph type="sldNum" sz="quarter" idx="12"/>
          </p:nvPr>
        </p:nvSpPr>
        <p:spPr/>
        <p:txBody>
          <a:bodyPr/>
          <a:lstStyle/>
          <a:p>
            <a:pPr>
              <a:defRPr/>
            </a:pPr>
            <a:fld id="{E2D66AD2-159A-4253-BF2C-5EE39F16C6A8}" type="slidenum">
              <a:rPr lang="ja-JP" altLang="en-US" smtClean="0"/>
              <a:pPr>
                <a:defRPr/>
              </a:pPr>
              <a:t>33</a:t>
            </a:fld>
            <a:endParaRPr lang="en-US" altLang="ja-JP"/>
          </a:p>
        </p:txBody>
      </p:sp>
      <p:sp>
        <p:nvSpPr>
          <p:cNvPr id="8" name="フッター プレースホルダ 7"/>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９</a:t>
            </a:r>
            <a:r>
              <a:rPr lang="ja-JP" altLang="ja-JP" dirty="0" smtClean="0"/>
              <a:t>．</a:t>
            </a:r>
            <a:r>
              <a:rPr lang="ja-JP" altLang="ja-JP" dirty="0"/>
              <a:t>本講義のまとめ</a:t>
            </a:r>
            <a:endParaRPr kumimoji="1" lang="ja-JP" altLang="en-US" dirty="0"/>
          </a:p>
        </p:txBody>
      </p:sp>
      <p:sp>
        <p:nvSpPr>
          <p:cNvPr id="31747" name="Rectangle 3"/>
          <p:cNvSpPr>
            <a:spLocks noGrp="1" noChangeArrowheads="1"/>
          </p:cNvSpPr>
          <p:nvPr>
            <p:ph idx="1"/>
          </p:nvPr>
        </p:nvSpPr>
        <p:spPr bwMode="auto">
          <a:xfrm>
            <a:off x="495300" y="1341442"/>
            <a:ext cx="8915400" cy="4784725"/>
          </a:xfrm>
          <a:noFill/>
          <a:ln>
            <a:miter lim="800000"/>
            <a:headEnd/>
            <a:tailEnd/>
          </a:ln>
        </p:spPr>
        <p:txBody>
          <a:bodyPr vert="horz" wrap="square" lIns="91440" tIns="45720" rIns="91440" bIns="45720" numCol="1" anchor="t" anchorCtr="0" compatLnSpc="1">
            <a:prstTxWarp prst="textNoShape">
              <a:avLst/>
            </a:prstTxWarp>
          </a:bodyPr>
          <a:lstStyle/>
          <a:p>
            <a:r>
              <a:rPr lang="ja-JP" altLang="en-US" dirty="0" smtClean="0">
                <a:latin typeface="HGPｺﾞｼｯｸM" pitchFamily="50" charset="-128"/>
                <a:ea typeface="HGPｺﾞｼｯｸM" pitchFamily="50" charset="-128"/>
              </a:rPr>
              <a:t>仕様書作成の役割（重要性）と作成プロセス</a:t>
            </a:r>
            <a:endParaRPr lang="en-US" altLang="ja-JP" dirty="0" smtClean="0">
              <a:latin typeface="HGPｺﾞｼｯｸM" pitchFamily="50" charset="-128"/>
              <a:ea typeface="HGPｺﾞｼｯｸM" pitchFamily="50" charset="-128"/>
            </a:endParaRPr>
          </a:p>
          <a:p>
            <a:pPr lvl="1"/>
            <a:r>
              <a:rPr lang="ja-JP" altLang="en-US" sz="2000" dirty="0" smtClean="0">
                <a:latin typeface="HGPｺﾞｼｯｸM" pitchFamily="50" charset="-128"/>
                <a:ea typeface="HGPｺﾞｼｯｸM" pitchFamily="50" charset="-128"/>
              </a:rPr>
              <a:t>役割　⇒ニーズを正確に伝える</a:t>
            </a:r>
            <a:endParaRPr lang="en-US" altLang="ja-JP" sz="2000" dirty="0" smtClean="0">
              <a:latin typeface="HGPｺﾞｼｯｸM" pitchFamily="50" charset="-128"/>
              <a:ea typeface="HGPｺﾞｼｯｸM" pitchFamily="50" charset="-128"/>
            </a:endParaRPr>
          </a:p>
          <a:p>
            <a:pPr lvl="1"/>
            <a:r>
              <a:rPr lang="ja-JP" altLang="en-US" sz="2000" dirty="0" smtClean="0">
                <a:latin typeface="HGPｺﾞｼｯｸM" pitchFamily="50" charset="-128"/>
                <a:ea typeface="HGPｺﾞｼｯｸM" pitchFamily="50" charset="-128"/>
              </a:rPr>
              <a:t>ポイントは「透明性」と「公平性」</a:t>
            </a:r>
            <a:endParaRPr lang="en-US" altLang="ja-JP" sz="2000" dirty="0" smtClean="0">
              <a:latin typeface="HGPｺﾞｼｯｸM" pitchFamily="50" charset="-128"/>
              <a:ea typeface="HGPｺﾞｼｯｸM" pitchFamily="50" charset="-128"/>
            </a:endParaRPr>
          </a:p>
          <a:p>
            <a:r>
              <a:rPr lang="ja-JP" altLang="en-US" dirty="0" smtClean="0">
                <a:latin typeface="HGPｺﾞｼｯｸM" pitchFamily="50" charset="-128"/>
                <a:ea typeface="HGPｺﾞｼｯｸM" pitchFamily="50" charset="-128"/>
              </a:rPr>
              <a:t>良い仕様書の記載方法（実際の記載内容）</a:t>
            </a:r>
            <a:endParaRPr lang="en-US" altLang="ja-JP" dirty="0" smtClean="0">
              <a:latin typeface="HGPｺﾞｼｯｸM" pitchFamily="50" charset="-128"/>
              <a:ea typeface="HGPｺﾞｼｯｸM" pitchFamily="50" charset="-128"/>
            </a:endParaRPr>
          </a:p>
          <a:p>
            <a:pPr lvl="1"/>
            <a:r>
              <a:rPr lang="ja-JP" altLang="en-US" sz="2000" dirty="0" smtClean="0">
                <a:latin typeface="HGPｺﾞｼｯｸM" pitchFamily="50" charset="-128"/>
                <a:ea typeface="HGPｺﾞｼｯｸM" pitchFamily="50" charset="-128"/>
              </a:rPr>
              <a:t>要件未定、曖昧な記載、製品指定、責任範囲、契約・会計ルールとの整合</a:t>
            </a:r>
            <a:endParaRPr lang="en-US" altLang="ja-JP" sz="2000" dirty="0" smtClean="0">
              <a:latin typeface="HGPｺﾞｼｯｸM" pitchFamily="50" charset="-128"/>
              <a:ea typeface="HGPｺﾞｼｯｸM" pitchFamily="50" charset="-128"/>
            </a:endParaRPr>
          </a:p>
          <a:p>
            <a:r>
              <a:rPr lang="ja-JP" altLang="en-US" dirty="0" smtClean="0">
                <a:latin typeface="HGPｺﾞｼｯｸM" pitchFamily="50" charset="-128"/>
                <a:ea typeface="HGPｺﾞｼｯｸM" pitchFamily="50" charset="-128"/>
              </a:rPr>
              <a:t>ＩＴコスト適正化指針</a:t>
            </a:r>
          </a:p>
          <a:p>
            <a:pPr lvl="1"/>
            <a:r>
              <a:rPr lang="en-US" altLang="ja-JP" sz="2000" dirty="0" smtClean="0">
                <a:latin typeface="HGPｺﾞｼｯｸM" pitchFamily="50" charset="-128"/>
                <a:ea typeface="HGPｺﾞｼｯｸM" pitchFamily="50" charset="-128"/>
              </a:rPr>
              <a:t>IT</a:t>
            </a:r>
            <a:r>
              <a:rPr lang="ja-JP" altLang="en-US" sz="2000" dirty="0" smtClean="0">
                <a:latin typeface="HGPｺﾞｼｯｸM" pitchFamily="50" charset="-128"/>
                <a:ea typeface="HGPｺﾞｼｯｸM" pitchFamily="50" charset="-128"/>
              </a:rPr>
              <a:t>コスト適正化指針に沿った再検討</a:t>
            </a:r>
            <a:endParaRPr lang="en-US" altLang="ja-JP" sz="2000" dirty="0" smtClean="0">
              <a:latin typeface="HGPｺﾞｼｯｸM" pitchFamily="50" charset="-128"/>
              <a:ea typeface="HGPｺﾞｼｯｸM" pitchFamily="50" charset="-128"/>
            </a:endParaRPr>
          </a:p>
          <a:p>
            <a:pPr lvl="1"/>
            <a:r>
              <a:rPr lang="ja-JP" altLang="en-US" sz="2000" dirty="0" smtClean="0">
                <a:latin typeface="HGPｺﾞｼｯｸM" pitchFamily="50" charset="-128"/>
                <a:ea typeface="HGPｺﾞｼｯｸM" pitchFamily="50" charset="-128"/>
              </a:rPr>
              <a:t>競争的対話方式による調達</a:t>
            </a:r>
            <a:endParaRPr lang="ja-JP" altLang="en-US" dirty="0" smtClean="0">
              <a:latin typeface="HGPｺﾞｼｯｸM" pitchFamily="50" charset="-128"/>
              <a:ea typeface="HGPｺﾞｼｯｸM" pitchFamily="50" charset="-128"/>
            </a:endParaRPr>
          </a:p>
          <a:p>
            <a:r>
              <a:rPr lang="ja-JP" altLang="en-US" dirty="0" smtClean="0">
                <a:latin typeface="HGPｺﾞｼｯｸM" pitchFamily="50" charset="-128"/>
                <a:ea typeface="HGPｺﾞｼｯｸM" pitchFamily="50" charset="-128"/>
              </a:rPr>
              <a:t>整備費用の積算に向けた参考見積等の評価方法</a:t>
            </a:r>
            <a:endParaRPr lang="en-US" altLang="ja-JP" dirty="0" smtClean="0">
              <a:latin typeface="HGPｺﾞｼｯｸM" pitchFamily="50" charset="-128"/>
              <a:ea typeface="HGPｺﾞｼｯｸM" pitchFamily="50" charset="-128"/>
            </a:endParaRPr>
          </a:p>
          <a:p>
            <a:pPr lvl="1"/>
            <a:r>
              <a:rPr lang="ja-JP" altLang="en-US" sz="2000" dirty="0" smtClean="0">
                <a:latin typeface="HGPｺﾞｼｯｸM" pitchFamily="50" charset="-128"/>
                <a:ea typeface="HGPｺﾞｼｯｸM" pitchFamily="50" charset="-128"/>
              </a:rPr>
              <a:t>開発者でも正確な積算は困難</a:t>
            </a:r>
            <a:r>
              <a:rPr lang="en-US" altLang="ja-JP" sz="2000" dirty="0" smtClean="0">
                <a:latin typeface="HGPｺﾞｼｯｸM" pitchFamily="50" charset="-128"/>
                <a:ea typeface="HGPｺﾞｼｯｸM" pitchFamily="50" charset="-128"/>
              </a:rPr>
              <a:t/>
            </a:r>
            <a:br>
              <a:rPr lang="en-US" altLang="ja-JP" sz="2000" dirty="0" smtClean="0">
                <a:latin typeface="HGPｺﾞｼｯｸM" pitchFamily="50" charset="-128"/>
                <a:ea typeface="HGPｺﾞｼｯｸM" pitchFamily="50" charset="-128"/>
              </a:rPr>
            </a:br>
            <a:r>
              <a:rPr lang="ja-JP" altLang="en-US" sz="2000" dirty="0" smtClean="0">
                <a:latin typeface="HGPｺﾞｼｯｸM" pitchFamily="50" charset="-128"/>
                <a:ea typeface="HGPｺﾞｼｯｸM" pitchFamily="50" charset="-128"/>
              </a:rPr>
              <a:t>　⇒参考見積の妥当性チェックは可能（ソフトウェアメトリックスの活用）</a:t>
            </a:r>
            <a:endParaRPr lang="ja-JP" altLang="en-US" dirty="0" smtClean="0">
              <a:latin typeface="HGPｺﾞｼｯｸM" pitchFamily="50" charset="-128"/>
              <a:ea typeface="HGPｺﾞｼｯｸM" pitchFamily="50" charset="-128"/>
            </a:endParaRPr>
          </a:p>
          <a:p>
            <a:pPr lvl="1">
              <a:buFont typeface="Wingdings" pitchFamily="2" charset="2"/>
              <a:buNone/>
            </a:pPr>
            <a:endParaRPr lang="ja-JP" altLang="en-US" dirty="0" smtClean="0">
              <a:latin typeface="HGPｺﾞｼｯｸM" pitchFamily="50" charset="-128"/>
              <a:ea typeface="HGPｺﾞｼｯｸM" pitchFamily="50" charset="-128"/>
            </a:endParaRPr>
          </a:p>
          <a:p>
            <a:endParaRPr lang="ja-JP" altLang="en-US" dirty="0" smtClean="0">
              <a:latin typeface="HGPｺﾞｼｯｸM" pitchFamily="50" charset="-128"/>
              <a:ea typeface="HGPｺﾞｼｯｸM" pitchFamily="50" charset="-128"/>
            </a:endParaRPr>
          </a:p>
        </p:txBody>
      </p:sp>
      <p:sp>
        <p:nvSpPr>
          <p:cNvPr id="4" name="スライド番号プレースホルダ 3"/>
          <p:cNvSpPr>
            <a:spLocks noGrp="1"/>
          </p:cNvSpPr>
          <p:nvPr>
            <p:ph type="sldNum" sz="quarter" idx="12"/>
          </p:nvPr>
        </p:nvSpPr>
        <p:spPr/>
        <p:txBody>
          <a:bodyPr/>
          <a:lstStyle/>
          <a:p>
            <a:pPr>
              <a:defRPr/>
            </a:pPr>
            <a:fld id="{E2D66AD2-159A-4253-BF2C-5EE39F16C6A8}" type="slidenum">
              <a:rPr lang="ja-JP" altLang="en-US" smtClean="0"/>
              <a:pPr>
                <a:defRPr/>
              </a:pPr>
              <a:t>34</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３</a:t>
            </a:r>
            <a:r>
              <a:rPr lang="ja-JP" altLang="ja-JP" dirty="0"/>
              <a:t>．本講義の</a:t>
            </a:r>
            <a:r>
              <a:rPr lang="ja-JP" altLang="en-US" dirty="0"/>
              <a:t>範囲</a:t>
            </a:r>
            <a:endParaRPr kumimoji="1" lang="ja-JP" altLang="en-US" dirty="0"/>
          </a:p>
        </p:txBody>
      </p:sp>
      <p:grpSp>
        <p:nvGrpSpPr>
          <p:cNvPr id="61" name="グループ化 2"/>
          <p:cNvGrpSpPr>
            <a:grpSpLocks/>
          </p:cNvGrpSpPr>
          <p:nvPr/>
        </p:nvGrpSpPr>
        <p:grpSpPr bwMode="auto">
          <a:xfrm>
            <a:off x="688977" y="1620838"/>
            <a:ext cx="8583613" cy="4427538"/>
            <a:chOff x="688975" y="1620044"/>
            <a:chExt cx="8583613" cy="4428332"/>
          </a:xfrm>
        </p:grpSpPr>
        <p:grpSp>
          <p:nvGrpSpPr>
            <p:cNvPr id="62" name="グループ化 3"/>
            <p:cNvGrpSpPr>
              <a:grpSpLocks/>
            </p:cNvGrpSpPr>
            <p:nvPr/>
          </p:nvGrpSpPr>
          <p:grpSpPr bwMode="auto">
            <a:xfrm>
              <a:off x="7256463" y="2051050"/>
              <a:ext cx="360362" cy="3495675"/>
              <a:chOff x="6985402" y="2106192"/>
              <a:chExt cx="359915" cy="3496336"/>
            </a:xfrm>
          </p:grpSpPr>
          <p:sp>
            <p:nvSpPr>
              <p:cNvPr id="104" name="二等辺三角形 103"/>
              <p:cNvSpPr/>
              <p:nvPr/>
            </p:nvSpPr>
            <p:spPr bwMode="auto">
              <a:xfrm rot="10800000">
                <a:off x="6985402" y="5464275"/>
                <a:ext cx="351988" cy="138163"/>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05" name="二等辺三角形 104"/>
              <p:cNvSpPr/>
              <p:nvPr/>
            </p:nvSpPr>
            <p:spPr bwMode="auto">
              <a:xfrm rot="10800000">
                <a:off x="6993329" y="2105475"/>
                <a:ext cx="351988" cy="138164"/>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06" name="二等辺三角形 105"/>
              <p:cNvSpPr/>
              <p:nvPr/>
            </p:nvSpPr>
            <p:spPr bwMode="auto">
              <a:xfrm rot="10800000">
                <a:off x="6985402" y="2664481"/>
                <a:ext cx="351988" cy="139751"/>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07" name="二等辺三角形 106"/>
              <p:cNvSpPr/>
              <p:nvPr/>
            </p:nvSpPr>
            <p:spPr bwMode="auto">
              <a:xfrm rot="10800000">
                <a:off x="6993329" y="3217134"/>
                <a:ext cx="351988" cy="138164"/>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08" name="二等辺三角形 107"/>
              <p:cNvSpPr/>
              <p:nvPr/>
            </p:nvSpPr>
            <p:spPr bwMode="auto">
              <a:xfrm rot="10800000">
                <a:off x="6993329" y="3771376"/>
                <a:ext cx="351988" cy="138163"/>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09" name="二等辺三角形 108"/>
              <p:cNvSpPr/>
              <p:nvPr/>
            </p:nvSpPr>
            <p:spPr bwMode="auto">
              <a:xfrm rot="10800000">
                <a:off x="6985402" y="4333559"/>
                <a:ext cx="351988" cy="138163"/>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10" name="二等辺三角形 109"/>
              <p:cNvSpPr/>
              <p:nvPr/>
            </p:nvSpPr>
            <p:spPr bwMode="auto">
              <a:xfrm rot="10800000">
                <a:off x="6993329" y="4903681"/>
                <a:ext cx="351988" cy="139751"/>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grpSp>
        <p:grpSp>
          <p:nvGrpSpPr>
            <p:cNvPr id="63" name="グループ化 2"/>
            <p:cNvGrpSpPr>
              <a:grpSpLocks/>
            </p:cNvGrpSpPr>
            <p:nvPr/>
          </p:nvGrpSpPr>
          <p:grpSpPr bwMode="auto">
            <a:xfrm>
              <a:off x="2851150" y="2563813"/>
              <a:ext cx="385763" cy="2974975"/>
              <a:chOff x="2600851" y="2618540"/>
              <a:chExt cx="385879" cy="2976296"/>
            </a:xfrm>
          </p:grpSpPr>
          <p:sp>
            <p:nvSpPr>
              <p:cNvPr id="98" name="二等辺三角形 97"/>
              <p:cNvSpPr/>
              <p:nvPr/>
            </p:nvSpPr>
            <p:spPr bwMode="auto">
              <a:xfrm rot="10800000">
                <a:off x="2634199" y="2617915"/>
                <a:ext cx="352531" cy="138198"/>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99" name="二等辺三角形 98"/>
              <p:cNvSpPr/>
              <p:nvPr/>
            </p:nvSpPr>
            <p:spPr bwMode="auto">
              <a:xfrm rot="10800000">
                <a:off x="2634199" y="3207244"/>
                <a:ext cx="352531" cy="139787"/>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00" name="二等辺三角形 99"/>
              <p:cNvSpPr/>
              <p:nvPr/>
            </p:nvSpPr>
            <p:spPr bwMode="auto">
              <a:xfrm rot="10800000">
                <a:off x="2634199" y="3769569"/>
                <a:ext cx="352531" cy="139787"/>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01" name="二等辺三角形 100"/>
              <p:cNvSpPr/>
              <p:nvPr/>
            </p:nvSpPr>
            <p:spPr bwMode="auto">
              <a:xfrm rot="10800000">
                <a:off x="2634199" y="4333483"/>
                <a:ext cx="352531" cy="138198"/>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02" name="二等辺三角形 101"/>
              <p:cNvSpPr/>
              <p:nvPr/>
            </p:nvSpPr>
            <p:spPr bwMode="auto">
              <a:xfrm rot="10800000">
                <a:off x="2634199" y="4895809"/>
                <a:ext cx="352531" cy="138198"/>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03" name="二等辺三角形 102"/>
              <p:cNvSpPr/>
              <p:nvPr/>
            </p:nvSpPr>
            <p:spPr bwMode="auto">
              <a:xfrm rot="10800000">
                <a:off x="2600851" y="5456545"/>
                <a:ext cx="352531" cy="138199"/>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grpSp>
        <p:sp>
          <p:nvSpPr>
            <p:cNvPr id="64" name="テキスト ボックス 63"/>
            <p:cNvSpPr txBox="1"/>
            <p:nvPr/>
          </p:nvSpPr>
          <p:spPr bwMode="auto">
            <a:xfrm>
              <a:off x="1208088" y="2140837"/>
              <a:ext cx="3671887" cy="422351"/>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1-1</a:t>
              </a:r>
              <a:r>
                <a:rPr kumimoji="1" lang="ja-JP" altLang="en-US" sz="1400" dirty="0">
                  <a:latin typeface="HGPｺﾞｼｯｸM" pitchFamily="50" charset="-128"/>
                  <a:ea typeface="HGPｺﾞｼｯｸM" pitchFamily="50" charset="-128"/>
                </a:rPr>
                <a:t>　推進体制の立ち上げ</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800" dirty="0">
                  <a:solidFill>
                    <a:srgbClr val="0033CC"/>
                  </a:solidFill>
                  <a:latin typeface="HGPｺﾞｼｯｸM" pitchFamily="50" charset="-128"/>
                  <a:ea typeface="HGPｺﾞｼｯｸM" pitchFamily="50" charset="-128"/>
                </a:rPr>
                <a:t>・合意形成、推進組織の形態、規約等の整備、役割分担、検討の予算</a:t>
              </a:r>
              <a:endParaRPr kumimoji="1" lang="ja-JP" altLang="en-US" sz="800" dirty="0">
                <a:solidFill>
                  <a:srgbClr val="0033CC"/>
                </a:solidFill>
                <a:latin typeface="HGPｺﾞｼｯｸM" pitchFamily="50" charset="-128"/>
                <a:ea typeface="HGPｺﾞｼｯｸM" pitchFamily="50" charset="-128"/>
              </a:endParaRPr>
            </a:p>
          </p:txBody>
        </p:sp>
        <p:sp>
          <p:nvSpPr>
            <p:cNvPr id="68" name="テキスト ボックス 67"/>
            <p:cNvSpPr txBox="1"/>
            <p:nvPr/>
          </p:nvSpPr>
          <p:spPr bwMode="auto">
            <a:xfrm>
              <a:off x="1208088" y="2734669"/>
              <a:ext cx="3671887" cy="414411"/>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1-2</a:t>
              </a:r>
              <a:r>
                <a:rPr kumimoji="1" lang="ja-JP" altLang="en-US" sz="1400" dirty="0">
                  <a:latin typeface="HGPｺﾞｼｯｸM" pitchFamily="50" charset="-128"/>
                  <a:ea typeface="HGPｺﾞｼｯｸM" pitchFamily="50" charset="-128"/>
                </a:rPr>
                <a:t>　現行システム概要調査</a:t>
              </a:r>
              <a:endParaRPr kumimoji="1" lang="en-US" altLang="ja-JP" sz="14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・現行システム内容、契約関連、経費、現行課題</a:t>
              </a:r>
              <a:endParaRPr kumimoji="1" lang="ja-JP" altLang="en-US" sz="1000" dirty="0">
                <a:solidFill>
                  <a:srgbClr val="0033CC"/>
                </a:solidFill>
                <a:latin typeface="HGPｺﾞｼｯｸM" pitchFamily="50" charset="-128"/>
                <a:ea typeface="HGPｺﾞｼｯｸM" pitchFamily="50" charset="-128"/>
              </a:endParaRPr>
            </a:p>
          </p:txBody>
        </p:sp>
        <p:sp>
          <p:nvSpPr>
            <p:cNvPr id="69" name="テキスト ボックス 68"/>
            <p:cNvSpPr txBox="1"/>
            <p:nvPr/>
          </p:nvSpPr>
          <p:spPr bwMode="auto">
            <a:xfrm>
              <a:off x="1208088" y="3293569"/>
              <a:ext cx="3671887" cy="420762"/>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lang="en-US" altLang="ja-JP" sz="1400" dirty="0">
                  <a:latin typeface="HGPｺﾞｼｯｸM" pitchFamily="50" charset="-128"/>
                  <a:ea typeface="HGPｺﾞｼｯｸM" pitchFamily="50" charset="-128"/>
                </a:rPr>
                <a:t>1-3</a:t>
              </a:r>
              <a:r>
                <a:rPr kumimoji="1" lang="ja-JP" altLang="en-US" sz="1400" dirty="0">
                  <a:latin typeface="HGPｺﾞｼｯｸM" pitchFamily="50" charset="-128"/>
                  <a:ea typeface="HGPｺﾞｼｯｸM" pitchFamily="50" charset="-128"/>
                </a:rPr>
                <a:t>　導入計画の策定</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800" dirty="0">
                  <a:solidFill>
                    <a:srgbClr val="0033CC"/>
                  </a:solidFill>
                  <a:latin typeface="HGPｺﾞｼｯｸM" pitchFamily="50" charset="-128"/>
                  <a:ea typeface="HGPｺﾞｼｯｸM" pitchFamily="50" charset="-128"/>
                </a:rPr>
                <a:t>・基本方針、対象範囲、クラウド形態、体制、費用負担、計画等策定</a:t>
              </a:r>
            </a:p>
          </p:txBody>
        </p:sp>
        <p:sp>
          <p:nvSpPr>
            <p:cNvPr id="70" name="テキスト ボックス 69"/>
            <p:cNvSpPr txBox="1"/>
            <p:nvPr/>
          </p:nvSpPr>
          <p:spPr bwMode="auto">
            <a:xfrm>
              <a:off x="1208088" y="3863583"/>
              <a:ext cx="3671887" cy="414412"/>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2-1</a:t>
              </a:r>
              <a:r>
                <a:rPr kumimoji="1" lang="ja-JP" altLang="en-US" sz="1400" dirty="0">
                  <a:latin typeface="HGPｺﾞｼｯｸM" pitchFamily="50" charset="-128"/>
                  <a:ea typeface="HGPｺﾞｼｯｸM" pitchFamily="50" charset="-128"/>
                </a:rPr>
                <a:t>　現行業務・システムの棚卸し</a:t>
              </a:r>
              <a:endParaRPr kumimoji="1" lang="en-US" altLang="ja-JP" sz="14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・システムの把握、業務分析、改善要望</a:t>
              </a:r>
              <a:endParaRPr kumimoji="1" lang="ja-JP" altLang="en-US" sz="1000" dirty="0">
                <a:solidFill>
                  <a:srgbClr val="0033CC"/>
                </a:solidFill>
                <a:latin typeface="HGPｺﾞｼｯｸM" pitchFamily="50" charset="-128"/>
                <a:ea typeface="HGPｺﾞｼｯｸM" pitchFamily="50" charset="-128"/>
              </a:endParaRPr>
            </a:p>
          </p:txBody>
        </p:sp>
        <p:sp>
          <p:nvSpPr>
            <p:cNvPr id="71" name="テキスト ボックス 70"/>
            <p:cNvSpPr txBox="1"/>
            <p:nvPr/>
          </p:nvSpPr>
          <p:spPr bwMode="auto">
            <a:xfrm>
              <a:off x="1208088" y="4427247"/>
              <a:ext cx="3671887" cy="413452"/>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2-2</a:t>
              </a:r>
              <a:r>
                <a:rPr kumimoji="1" lang="ja-JP" altLang="en-US" sz="1400" dirty="0">
                  <a:latin typeface="HGPｺﾞｼｯｸM" pitchFamily="50" charset="-128"/>
                  <a:ea typeface="HGPｺﾞｼｯｸM" pitchFamily="50" charset="-128"/>
                </a:rPr>
                <a:t>　業務標準化の検討</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700" dirty="0">
                  <a:solidFill>
                    <a:srgbClr val="0033CC"/>
                  </a:solidFill>
                  <a:latin typeface="HGPｺﾞｼｯｸM" pitchFamily="50" charset="-128"/>
                  <a:ea typeface="HGPｺﾞｼｯｸM" pitchFamily="50" charset="-128"/>
                </a:rPr>
                <a:t>・自治体間の業務プロセスの分析、カスタマイズ率を下げるための分析（ＦＩＴ</a:t>
              </a:r>
              <a:r>
                <a:rPr lang="en-US" altLang="ja-JP" sz="700" dirty="0">
                  <a:solidFill>
                    <a:srgbClr val="0033CC"/>
                  </a:solidFill>
                  <a:latin typeface="HGPｺﾞｼｯｸM" pitchFamily="50" charset="-128"/>
                  <a:ea typeface="HGPｺﾞｼｯｸM" pitchFamily="50" charset="-128"/>
                </a:rPr>
                <a:t>&amp;GAP</a:t>
              </a:r>
              <a:r>
                <a:rPr lang="ja-JP" altLang="en-US" sz="700" dirty="0">
                  <a:solidFill>
                    <a:srgbClr val="0033CC"/>
                  </a:solidFill>
                  <a:latin typeface="HGPｺﾞｼｯｸM" pitchFamily="50" charset="-128"/>
                  <a:ea typeface="HGPｺﾞｼｯｸM" pitchFamily="50" charset="-128"/>
                </a:rPr>
                <a:t>等）</a:t>
              </a:r>
              <a:endParaRPr kumimoji="1" lang="ja-JP" altLang="en-US" sz="800" dirty="0">
                <a:solidFill>
                  <a:srgbClr val="0033CC"/>
                </a:solidFill>
                <a:latin typeface="HGPｺﾞｼｯｸM" pitchFamily="50" charset="-128"/>
                <a:ea typeface="HGPｺﾞｼｯｸM" pitchFamily="50" charset="-128"/>
              </a:endParaRPr>
            </a:p>
          </p:txBody>
        </p:sp>
        <p:sp>
          <p:nvSpPr>
            <p:cNvPr id="72" name="テキスト ボックス 71"/>
            <p:cNvSpPr txBox="1"/>
            <p:nvPr/>
          </p:nvSpPr>
          <p:spPr bwMode="auto">
            <a:xfrm>
              <a:off x="1208088" y="4987735"/>
              <a:ext cx="3671887" cy="412824"/>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2-3</a:t>
              </a:r>
              <a:r>
                <a:rPr kumimoji="1" lang="ja-JP" altLang="en-US" sz="1400" dirty="0">
                  <a:latin typeface="HGPｺﾞｼｯｸM" pitchFamily="50" charset="-128"/>
                  <a:ea typeface="HGPｺﾞｼｯｸM" pitchFamily="50" charset="-128"/>
                </a:rPr>
                <a:t>　条例・規則等の影響調査・改正</a:t>
              </a:r>
              <a:endParaRPr kumimoji="1" lang="en-US" altLang="ja-JP" sz="14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・事務分掌（組織）、帳票・各種申請様式</a:t>
              </a:r>
              <a:endParaRPr kumimoji="1" lang="ja-JP" altLang="en-US" sz="1000" dirty="0">
                <a:solidFill>
                  <a:srgbClr val="0033CC"/>
                </a:solidFill>
                <a:latin typeface="HGPｺﾞｼｯｸM" pitchFamily="50" charset="-128"/>
                <a:ea typeface="HGPｺﾞｼｯｸM" pitchFamily="50" charset="-128"/>
              </a:endParaRPr>
            </a:p>
          </p:txBody>
        </p:sp>
        <p:sp>
          <p:nvSpPr>
            <p:cNvPr id="73" name="テキスト ボックス 72"/>
            <p:cNvSpPr txBox="1"/>
            <p:nvPr/>
          </p:nvSpPr>
          <p:spPr bwMode="auto">
            <a:xfrm>
              <a:off x="1208088" y="5538697"/>
              <a:ext cx="3671887" cy="422351"/>
            </a:xfrm>
            <a:prstGeom prst="rect">
              <a:avLst/>
            </a:prstGeom>
            <a:solidFill>
              <a:schemeClr val="bg1"/>
            </a:solidFill>
            <a:ln w="28575">
              <a:solidFill>
                <a:srgbClr val="FF0000"/>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2-4</a:t>
              </a:r>
              <a:r>
                <a:rPr kumimoji="1" lang="ja-JP" altLang="en-US" sz="1400" dirty="0">
                  <a:latin typeface="HGPｺﾞｼｯｸM" pitchFamily="50" charset="-128"/>
                  <a:ea typeface="HGPｺﾞｼｯｸM" pitchFamily="50" charset="-128"/>
                </a:rPr>
                <a:t>　新システム調達仕様書の作成</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800" dirty="0">
                  <a:solidFill>
                    <a:srgbClr val="0033CC"/>
                  </a:solidFill>
                  <a:latin typeface="HGPｺﾞｼｯｸM" pitchFamily="50" charset="-128"/>
                  <a:ea typeface="HGPｺﾞｼｯｸM" pitchFamily="50" charset="-128"/>
                </a:rPr>
                <a:t>・各種要件定義（機能・帳票・基盤・</a:t>
              </a:r>
              <a:r>
                <a:rPr lang="en-US" altLang="ja-JP" sz="800" dirty="0">
                  <a:solidFill>
                    <a:srgbClr val="0033CC"/>
                  </a:solidFill>
                  <a:latin typeface="HGPｺﾞｼｯｸM" pitchFamily="50" charset="-128"/>
                  <a:ea typeface="HGPｺﾞｼｯｸM" pitchFamily="50" charset="-128"/>
                </a:rPr>
                <a:t>data</a:t>
              </a:r>
              <a:r>
                <a:rPr lang="ja-JP" altLang="en-US" sz="800" dirty="0">
                  <a:solidFill>
                    <a:srgbClr val="0033CC"/>
                  </a:solidFill>
                  <a:latin typeface="HGPｺﾞｼｯｸM" pitchFamily="50" charset="-128"/>
                  <a:ea typeface="HGPｺﾞｼｯｸM" pitchFamily="50" charset="-128"/>
                </a:rPr>
                <a:t>移行・外部連携・保守）</a:t>
              </a:r>
              <a:endParaRPr kumimoji="1" lang="ja-JP" altLang="en-US" sz="800" dirty="0">
                <a:solidFill>
                  <a:srgbClr val="0033CC"/>
                </a:solidFill>
                <a:latin typeface="HGPｺﾞｼｯｸM" pitchFamily="50" charset="-128"/>
                <a:ea typeface="HGPｺﾞｼｯｸM" pitchFamily="50" charset="-128"/>
              </a:endParaRPr>
            </a:p>
          </p:txBody>
        </p:sp>
        <p:sp>
          <p:nvSpPr>
            <p:cNvPr id="74" name="テキスト ボックス 73"/>
            <p:cNvSpPr txBox="1"/>
            <p:nvPr/>
          </p:nvSpPr>
          <p:spPr bwMode="auto">
            <a:xfrm>
              <a:off x="5600700" y="2188471"/>
              <a:ext cx="3671888" cy="420762"/>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2-5</a:t>
              </a:r>
              <a:r>
                <a:rPr kumimoji="1" lang="ja-JP" altLang="en-US" sz="1400" dirty="0">
                  <a:latin typeface="HGPｺﾞｼｯｸM" pitchFamily="50" charset="-128"/>
                  <a:ea typeface="HGPｺﾞｼｯｸM" pitchFamily="50" charset="-128"/>
                </a:rPr>
                <a:t>　ベンダ選定、契約締結</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・選定委員会設置要綱、評価基準、契約書・</a:t>
              </a:r>
              <a:r>
                <a:rPr lang="en-US" altLang="ja-JP" sz="1050" dirty="0">
                  <a:solidFill>
                    <a:srgbClr val="0033CC"/>
                  </a:solidFill>
                  <a:latin typeface="HGPｺﾞｼｯｸM" pitchFamily="50" charset="-128"/>
                  <a:ea typeface="HGPｺﾞｼｯｸM" pitchFamily="50" charset="-128"/>
                </a:rPr>
                <a:t>SLA</a:t>
              </a:r>
              <a:endParaRPr kumimoji="1" lang="ja-JP" altLang="en-US" sz="1050" dirty="0">
                <a:solidFill>
                  <a:srgbClr val="0033CC"/>
                </a:solidFill>
                <a:latin typeface="HGPｺﾞｼｯｸM" pitchFamily="50" charset="-128"/>
                <a:ea typeface="HGPｺﾞｼｯｸM" pitchFamily="50" charset="-128"/>
              </a:endParaRPr>
            </a:p>
          </p:txBody>
        </p:sp>
        <p:sp>
          <p:nvSpPr>
            <p:cNvPr id="75" name="テキスト ボックス 74"/>
            <p:cNvSpPr txBox="1"/>
            <p:nvPr/>
          </p:nvSpPr>
          <p:spPr bwMode="auto">
            <a:xfrm>
              <a:off x="5600700" y="2747371"/>
              <a:ext cx="3671888" cy="414411"/>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solidFill>
                    <a:sysClr val="windowText" lastClr="000000"/>
                  </a:solidFill>
                  <a:latin typeface="HGPｺﾞｼｯｸM" pitchFamily="50" charset="-128"/>
                  <a:ea typeface="HGPｺﾞｼｯｸM" pitchFamily="50" charset="-128"/>
                </a:rPr>
                <a:t>3-1</a:t>
              </a:r>
              <a:r>
                <a:rPr kumimoji="1" lang="ja-JP" altLang="en-US" sz="1400" dirty="0">
                  <a:solidFill>
                    <a:sysClr val="windowText" lastClr="000000"/>
                  </a:solidFill>
                  <a:latin typeface="HGPｺﾞｼｯｸM" pitchFamily="50" charset="-128"/>
                  <a:ea typeface="HGPｺﾞｼｯｸM" pitchFamily="50" charset="-128"/>
                </a:rPr>
                <a:t>　システム設計</a:t>
              </a:r>
              <a:endParaRPr kumimoji="1" lang="en-US" altLang="ja-JP" sz="1400" dirty="0">
                <a:solidFill>
                  <a:sysClr val="windowText" lastClr="000000"/>
                </a:solidFill>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a:t>
              </a:r>
              <a:r>
                <a:rPr lang="en-US" altLang="ja-JP" sz="1000" dirty="0">
                  <a:solidFill>
                    <a:srgbClr val="0033CC"/>
                  </a:solidFill>
                  <a:latin typeface="HGPｺﾞｼｯｸM" pitchFamily="50" charset="-128"/>
                  <a:ea typeface="HGPｺﾞｼｯｸM" pitchFamily="50" charset="-128"/>
                </a:rPr>
                <a:t>2-4</a:t>
              </a:r>
              <a:r>
                <a:rPr lang="ja-JP" altLang="en-US" sz="1000" dirty="0">
                  <a:solidFill>
                    <a:srgbClr val="0033CC"/>
                  </a:solidFill>
                  <a:latin typeface="HGPｺﾞｼｯｸM" pitchFamily="50" charset="-128"/>
                  <a:ea typeface="HGPｺﾞｼｯｸM" pitchFamily="50" charset="-128"/>
                </a:rPr>
                <a:t>の要件個々における設計の実施、テスト、研修計画</a:t>
              </a:r>
              <a:endParaRPr kumimoji="1" lang="ja-JP" altLang="en-US" sz="1050" dirty="0">
                <a:solidFill>
                  <a:srgbClr val="0033CC"/>
                </a:solidFill>
                <a:latin typeface="HGPｺﾞｼｯｸM" pitchFamily="50" charset="-128"/>
                <a:ea typeface="HGPｺﾞｼｯｸM" pitchFamily="50" charset="-128"/>
              </a:endParaRPr>
            </a:p>
          </p:txBody>
        </p:sp>
        <p:sp>
          <p:nvSpPr>
            <p:cNvPr id="76" name="テキスト ボックス 75"/>
            <p:cNvSpPr txBox="1"/>
            <p:nvPr/>
          </p:nvSpPr>
          <p:spPr bwMode="auto">
            <a:xfrm>
              <a:off x="5600700" y="3299920"/>
              <a:ext cx="3671888" cy="412824"/>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lang="en-US" altLang="ja-JP" sz="1400" dirty="0">
                  <a:latin typeface="HGPｺﾞｼｯｸM" pitchFamily="50" charset="-128"/>
                  <a:ea typeface="HGPｺﾞｼｯｸM" pitchFamily="50" charset="-128"/>
                </a:rPr>
                <a:t>3-2</a:t>
              </a:r>
              <a:r>
                <a:rPr kumimoji="1" lang="ja-JP" altLang="en-US" sz="1400" dirty="0">
                  <a:latin typeface="HGPｺﾞｼｯｸM" pitchFamily="50" charset="-128"/>
                  <a:ea typeface="HGPｺﾞｼｯｸM" pitchFamily="50" charset="-128"/>
                </a:rPr>
                <a:t>　データ移行</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・作業分担、中間ファイルレイアウト、データクレンジング</a:t>
              </a:r>
              <a:endParaRPr kumimoji="1" lang="ja-JP" altLang="en-US" sz="1000" dirty="0">
                <a:solidFill>
                  <a:srgbClr val="0033CC"/>
                </a:solidFill>
                <a:latin typeface="HGPｺﾞｼｯｸM" pitchFamily="50" charset="-128"/>
                <a:ea typeface="HGPｺﾞｼｯｸM" pitchFamily="50" charset="-128"/>
              </a:endParaRPr>
            </a:p>
          </p:txBody>
        </p:sp>
        <p:sp>
          <p:nvSpPr>
            <p:cNvPr id="77" name="テキスト ボックス 76"/>
            <p:cNvSpPr txBox="1"/>
            <p:nvPr/>
          </p:nvSpPr>
          <p:spPr bwMode="auto">
            <a:xfrm>
              <a:off x="5600700" y="3854057"/>
              <a:ext cx="3671888" cy="422351"/>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3-3</a:t>
              </a:r>
              <a:r>
                <a:rPr kumimoji="1" lang="ja-JP" altLang="en-US" sz="1400" dirty="0">
                  <a:latin typeface="HGPｺﾞｼｯｸM" pitchFamily="50" charset="-128"/>
                  <a:ea typeface="HGPｺﾞｼｯｸM" pitchFamily="50" charset="-128"/>
                </a:rPr>
                <a:t>　テスト、研修</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・運用テスト、操作者研修の実施</a:t>
              </a:r>
              <a:endParaRPr kumimoji="1" lang="ja-JP" altLang="en-US" sz="1050" dirty="0">
                <a:solidFill>
                  <a:srgbClr val="0033CC"/>
                </a:solidFill>
                <a:latin typeface="HGPｺﾞｼｯｸM" pitchFamily="50" charset="-128"/>
                <a:ea typeface="HGPｺﾞｼｯｸM" pitchFamily="50" charset="-128"/>
              </a:endParaRPr>
            </a:p>
          </p:txBody>
        </p:sp>
        <p:sp>
          <p:nvSpPr>
            <p:cNvPr id="78" name="テキスト ボックス 77"/>
            <p:cNvSpPr txBox="1"/>
            <p:nvPr/>
          </p:nvSpPr>
          <p:spPr bwMode="auto">
            <a:xfrm>
              <a:off x="5600700" y="4428835"/>
              <a:ext cx="3671888" cy="420763"/>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4-1</a:t>
              </a:r>
              <a:r>
                <a:rPr kumimoji="1" lang="ja-JP" altLang="en-US" sz="1400" dirty="0">
                  <a:latin typeface="HGPｺﾞｼｯｸM" pitchFamily="50" charset="-128"/>
                  <a:ea typeface="HGPｺﾞｼｯｸM" pitchFamily="50" charset="-128"/>
                </a:rPr>
                <a:t>　サービスレベル評価</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a:t>
              </a:r>
              <a:r>
                <a:rPr lang="en-US" altLang="ja-JP" sz="1050" dirty="0">
                  <a:solidFill>
                    <a:srgbClr val="0033CC"/>
                  </a:solidFill>
                  <a:latin typeface="HGPｺﾞｼｯｸM" pitchFamily="50" charset="-128"/>
                  <a:ea typeface="HGPｺﾞｼｯｸM" pitchFamily="50" charset="-128"/>
                </a:rPr>
                <a:t>SLA</a:t>
              </a:r>
              <a:r>
                <a:rPr lang="ja-JP" altLang="en-US" sz="1050" dirty="0">
                  <a:solidFill>
                    <a:srgbClr val="0033CC"/>
                  </a:solidFill>
                  <a:latin typeface="HGPｺﾞｼｯｸM" pitchFamily="50" charset="-128"/>
                  <a:ea typeface="HGPｺﾞｼｯｸM" pitchFamily="50" charset="-128"/>
                </a:rPr>
                <a:t>に基づく評価の定期的な実施</a:t>
              </a:r>
              <a:endParaRPr kumimoji="1" lang="ja-JP" altLang="en-US" sz="1050" dirty="0">
                <a:solidFill>
                  <a:srgbClr val="0033CC"/>
                </a:solidFill>
                <a:latin typeface="HGPｺﾞｼｯｸM" pitchFamily="50" charset="-128"/>
                <a:ea typeface="HGPｺﾞｼｯｸM" pitchFamily="50" charset="-128"/>
              </a:endParaRPr>
            </a:p>
          </p:txBody>
        </p:sp>
        <p:sp>
          <p:nvSpPr>
            <p:cNvPr id="79" name="テキスト ボックス 78"/>
            <p:cNvSpPr txBox="1"/>
            <p:nvPr/>
          </p:nvSpPr>
          <p:spPr bwMode="auto">
            <a:xfrm>
              <a:off x="5600700" y="4987735"/>
              <a:ext cx="3671888" cy="420763"/>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4-2</a:t>
              </a:r>
              <a:r>
                <a:rPr kumimoji="1" lang="ja-JP" altLang="en-US" sz="1400" dirty="0">
                  <a:latin typeface="HGPｺﾞｼｯｸM" pitchFamily="50" charset="-128"/>
                  <a:ea typeface="HGPｺﾞｼｯｸM" pitchFamily="50" charset="-128"/>
                </a:rPr>
                <a:t>　法制度改正対応</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・機能強化／改修に係る適用評価、費用調整</a:t>
              </a:r>
              <a:endParaRPr kumimoji="1" lang="ja-JP" altLang="en-US" sz="1050" dirty="0">
                <a:solidFill>
                  <a:srgbClr val="0033CC"/>
                </a:solidFill>
                <a:latin typeface="HGPｺﾞｼｯｸM" pitchFamily="50" charset="-128"/>
                <a:ea typeface="HGPｺﾞｼｯｸM" pitchFamily="50" charset="-128"/>
              </a:endParaRPr>
            </a:p>
          </p:txBody>
        </p:sp>
        <p:sp>
          <p:nvSpPr>
            <p:cNvPr id="80" name="テキスト ボックス 79"/>
            <p:cNvSpPr txBox="1"/>
            <p:nvPr/>
          </p:nvSpPr>
          <p:spPr bwMode="auto">
            <a:xfrm>
              <a:off x="5600700" y="5546635"/>
              <a:ext cx="3671888" cy="420763"/>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solidFill>
                    <a:sysClr val="windowText" lastClr="000000"/>
                  </a:solidFill>
                  <a:latin typeface="HGPｺﾞｼｯｸM" pitchFamily="50" charset="-128"/>
                  <a:ea typeface="HGPｺﾞｼｯｸM" pitchFamily="50" charset="-128"/>
                </a:rPr>
                <a:t>4-3</a:t>
              </a:r>
              <a:r>
                <a:rPr kumimoji="1" lang="ja-JP" altLang="en-US" sz="1400" dirty="0">
                  <a:solidFill>
                    <a:sysClr val="windowText" lastClr="000000"/>
                  </a:solidFill>
                  <a:latin typeface="HGPｺﾞｼｯｸM" pitchFamily="50" charset="-128"/>
                  <a:ea typeface="HGPｺﾞｼｯｸM" pitchFamily="50" charset="-128"/>
                </a:rPr>
                <a:t>　サービス継続・切替</a:t>
              </a:r>
              <a:endParaRPr kumimoji="1" lang="en-US" altLang="ja-JP" sz="1400" dirty="0">
                <a:solidFill>
                  <a:sysClr val="windowText" lastClr="000000"/>
                </a:solidFill>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・サービス継続・切替の判断の実施</a:t>
              </a:r>
              <a:endParaRPr kumimoji="1" lang="ja-JP" altLang="en-US" sz="1050" dirty="0">
                <a:solidFill>
                  <a:srgbClr val="0033CC"/>
                </a:solidFill>
                <a:latin typeface="HGPｺﾞｼｯｸM" pitchFamily="50" charset="-128"/>
                <a:ea typeface="HGPｺﾞｼｯｸM" pitchFamily="50" charset="-128"/>
              </a:endParaRPr>
            </a:p>
          </p:txBody>
        </p:sp>
        <p:sp>
          <p:nvSpPr>
            <p:cNvPr id="81" name="正方形/長方形 80"/>
            <p:cNvSpPr/>
            <p:nvPr/>
          </p:nvSpPr>
          <p:spPr bwMode="auto">
            <a:xfrm>
              <a:off x="5737225" y="1642273"/>
              <a:ext cx="503238" cy="215939"/>
            </a:xfrm>
            <a:prstGeom prst="rect">
              <a:avLst/>
            </a:prstGeom>
            <a:solidFill>
              <a:schemeClr val="bg1"/>
            </a:solidFill>
            <a:ln w="19050">
              <a:solidFill>
                <a:schemeClr val="tx1">
                  <a:lumMod val="50000"/>
                  <a:lumOff val="50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a:defRPr/>
              </a:pPr>
              <a:endParaRPr lang="ja-JP" altLang="en-US" dirty="0">
                <a:solidFill>
                  <a:schemeClr val="tx1"/>
                </a:solidFill>
                <a:latin typeface="HGPｺﾞｼｯｸM" pitchFamily="50" charset="-128"/>
                <a:ea typeface="HGPｺﾞｼｯｸM" pitchFamily="50" charset="-128"/>
              </a:endParaRPr>
            </a:p>
          </p:txBody>
        </p:sp>
        <p:sp>
          <p:nvSpPr>
            <p:cNvPr id="82" name="テキスト ボックス 176"/>
            <p:cNvSpPr txBox="1">
              <a:spLocks noChangeArrowheads="1"/>
            </p:cNvSpPr>
            <p:nvPr/>
          </p:nvSpPr>
          <p:spPr bwMode="auto">
            <a:xfrm>
              <a:off x="6240463" y="1628775"/>
              <a:ext cx="1031051" cy="2616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ＭＳ Ｐゴシック" pitchFamily="50" charset="-128"/>
                </a:defRPr>
              </a:lvl1pPr>
              <a:lvl2pPr marL="742950" indent="-285750">
                <a:defRPr>
                  <a:solidFill>
                    <a:schemeClr val="tx1"/>
                  </a:solidFill>
                  <a:latin typeface="Arial" pitchFamily="34" charset="0"/>
                  <a:ea typeface="ＭＳ Ｐゴシック" pitchFamily="50" charset="-128"/>
                </a:defRPr>
              </a:lvl2pPr>
              <a:lvl3pPr marL="1143000" indent="-228600">
                <a:defRPr>
                  <a:solidFill>
                    <a:schemeClr val="tx1"/>
                  </a:solidFill>
                  <a:latin typeface="Arial" pitchFamily="34" charset="0"/>
                  <a:ea typeface="ＭＳ Ｐゴシック" pitchFamily="50" charset="-128"/>
                </a:defRPr>
              </a:lvl3pPr>
              <a:lvl4pPr marL="1600200" indent="-228600">
                <a:defRPr>
                  <a:solidFill>
                    <a:schemeClr val="tx1"/>
                  </a:solidFill>
                  <a:latin typeface="Arial" pitchFamily="34" charset="0"/>
                  <a:ea typeface="ＭＳ Ｐゴシック" pitchFamily="50" charset="-128"/>
                </a:defRPr>
              </a:lvl4pPr>
              <a:lvl5pPr marL="2057400" indent="-22860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r>
                <a:rPr kumimoji="1" lang="ja-JP" altLang="en-US" sz="1100">
                  <a:latin typeface="HGPｺﾞｼｯｸM" pitchFamily="50" charset="-128"/>
                  <a:ea typeface="HGPｺﾞｼｯｸM" pitchFamily="50" charset="-128"/>
                </a:rPr>
                <a:t>本研修の対象</a:t>
              </a:r>
            </a:p>
          </p:txBody>
        </p:sp>
        <p:sp>
          <p:nvSpPr>
            <p:cNvPr id="83" name="テキスト ボックス 82"/>
            <p:cNvSpPr txBox="1"/>
            <p:nvPr/>
          </p:nvSpPr>
          <p:spPr>
            <a:xfrm>
              <a:off x="1208088" y="1629571"/>
              <a:ext cx="3671887" cy="519205"/>
            </a:xfrm>
            <a:prstGeom prst="downArrowCallout">
              <a:avLst>
                <a:gd name="adj1" fmla="val 79572"/>
                <a:gd name="adj2" fmla="val 60682"/>
                <a:gd name="adj3" fmla="val 25000"/>
                <a:gd name="adj4" fmla="val 64977"/>
              </a:avLst>
            </a:prstGeom>
            <a:solidFill>
              <a:schemeClr val="bg1"/>
            </a:solidFill>
            <a:ln>
              <a:solidFill>
                <a:schemeClr val="tx1">
                  <a:lumMod val="50000"/>
                  <a:lumOff val="50000"/>
                </a:schemeClr>
              </a:solidFill>
            </a:ln>
            <a:effectLst>
              <a:outerShdw blurRad="50800" dist="38100" dir="2700000" algn="tl" rotWithShape="0">
                <a:prstClr val="black">
                  <a:alpha val="40000"/>
                </a:prstClr>
              </a:outerShdw>
            </a:effectLst>
          </p:spPr>
          <p:txBody>
            <a:bodyPr>
              <a:spAutoFit/>
            </a:bodyPr>
            <a:lstStyle/>
            <a:p>
              <a:pPr algn="ctr">
                <a:defRPr/>
              </a:pPr>
              <a:r>
                <a:rPr kumimoji="1" lang="en-US" altLang="ja-JP" sz="1600" dirty="0">
                  <a:latin typeface="HGPｺﾞｼｯｸM" pitchFamily="50" charset="-128"/>
                  <a:ea typeface="HGPｺﾞｼｯｸM" pitchFamily="50" charset="-128"/>
                </a:rPr>
                <a:t>Phase 0</a:t>
              </a:r>
              <a:r>
                <a:rPr kumimoji="1" lang="ja-JP" altLang="en-US" sz="1600" dirty="0">
                  <a:latin typeface="HGPｺﾞｼｯｸM" pitchFamily="50" charset="-128"/>
                  <a:ea typeface="HGPｺﾞｼｯｸM" pitchFamily="50" charset="-128"/>
                </a:rPr>
                <a:t>　</a:t>
              </a:r>
              <a:r>
                <a:rPr lang="ja-JP" altLang="en-US" sz="1600" dirty="0">
                  <a:latin typeface="HGPｺﾞｼｯｸM" pitchFamily="50" charset="-128"/>
                  <a:ea typeface="HGPｺﾞｼｯｸM" pitchFamily="50" charset="-128"/>
                </a:rPr>
                <a:t>事前検討</a:t>
              </a:r>
              <a:endParaRPr kumimoji="1" lang="en-US" altLang="ja-JP" sz="1600" dirty="0">
                <a:latin typeface="HGPｺﾞｼｯｸM" pitchFamily="50" charset="-128"/>
                <a:ea typeface="HGPｺﾞｼｯｸM" pitchFamily="50" charset="-128"/>
              </a:endParaRPr>
            </a:p>
          </p:txBody>
        </p:sp>
        <p:sp>
          <p:nvSpPr>
            <p:cNvPr id="84" name="ホームベース 83"/>
            <p:cNvSpPr/>
            <p:nvPr/>
          </p:nvSpPr>
          <p:spPr bwMode="auto">
            <a:xfrm rot="5400000">
              <a:off x="106216" y="2723597"/>
              <a:ext cx="1643357" cy="477838"/>
            </a:xfrm>
            <a:prstGeom prst="homePlate">
              <a:avLst>
                <a:gd name="adj" fmla="val 30952"/>
              </a:avLst>
            </a:prstGeom>
            <a:solidFill>
              <a:srgbClr val="99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85" name="ホームベース 84"/>
            <p:cNvSpPr/>
            <p:nvPr/>
          </p:nvSpPr>
          <p:spPr bwMode="auto">
            <a:xfrm rot="5400000">
              <a:off x="-178792" y="4704359"/>
              <a:ext cx="2211784" cy="476250"/>
            </a:xfrm>
            <a:prstGeom prst="homePlate">
              <a:avLst>
                <a:gd name="adj" fmla="val 30860"/>
              </a:avLst>
            </a:prstGeom>
            <a:solidFill>
              <a:srgbClr val="FF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86" name="ホームベース 85"/>
            <p:cNvSpPr/>
            <p:nvPr/>
          </p:nvSpPr>
          <p:spPr bwMode="auto">
            <a:xfrm rot="5400000">
              <a:off x="4478987" y="4986984"/>
              <a:ext cx="1621129" cy="479425"/>
            </a:xfrm>
            <a:prstGeom prst="homePlate">
              <a:avLst>
                <a:gd name="adj" fmla="val 27143"/>
              </a:avLst>
            </a:prstGeom>
            <a:solidFill>
              <a:srgbClr val="99FF66"/>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87" name="ホームベース 86"/>
            <p:cNvSpPr/>
            <p:nvPr/>
          </p:nvSpPr>
          <p:spPr bwMode="auto">
            <a:xfrm rot="5400000">
              <a:off x="4513122" y="3296787"/>
              <a:ext cx="1575082" cy="479425"/>
            </a:xfrm>
            <a:prstGeom prst="homePlate">
              <a:avLst>
                <a:gd name="adj" fmla="val 30952"/>
              </a:avLst>
            </a:prstGeom>
            <a:solidFill>
              <a:srgbClr val="FFCC66"/>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88" name="テキスト ボックス 87"/>
            <p:cNvSpPr txBox="1"/>
            <p:nvPr/>
          </p:nvSpPr>
          <p:spPr bwMode="auto">
            <a:xfrm rot="16200000">
              <a:off x="249909" y="2690828"/>
              <a:ext cx="1357556" cy="438582"/>
            </a:xfrm>
            <a:prstGeom prst="rect">
              <a:avLst/>
            </a:prstGeom>
            <a:noFill/>
          </p:spPr>
          <p:txBody>
            <a:bodyPr>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kumimoji="1" lang="en-US" altLang="ja-JP" sz="1050" dirty="0">
                  <a:latin typeface="HGPｺﾞｼｯｸM" pitchFamily="50" charset="-128"/>
                  <a:ea typeface="HGPｺﾞｼｯｸM" pitchFamily="50" charset="-128"/>
                </a:rPr>
                <a:t>1</a:t>
              </a:r>
            </a:p>
            <a:p>
              <a:pPr>
                <a:defRPr/>
              </a:pPr>
              <a:r>
                <a:rPr kumimoji="1" lang="ja-JP" altLang="en-US" sz="1200" dirty="0">
                  <a:latin typeface="HGPｺﾞｼｯｸM" pitchFamily="50" charset="-128"/>
                  <a:ea typeface="HGPｺﾞｼｯｸM" pitchFamily="50" charset="-128"/>
                </a:rPr>
                <a:t>計画立案</a:t>
              </a:r>
            </a:p>
          </p:txBody>
        </p:sp>
        <p:sp>
          <p:nvSpPr>
            <p:cNvPr id="89" name="テキスト ボックス 88"/>
            <p:cNvSpPr txBox="1"/>
            <p:nvPr/>
          </p:nvSpPr>
          <p:spPr bwMode="auto">
            <a:xfrm rot="16200000">
              <a:off x="215772" y="4974857"/>
              <a:ext cx="1422655" cy="438582"/>
            </a:xfrm>
            <a:prstGeom prst="rect">
              <a:avLst/>
            </a:prstGeom>
            <a:noFill/>
          </p:spPr>
          <p:txBody>
            <a:bodyPr>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a:latin typeface="HGPｺﾞｼｯｸM" pitchFamily="50" charset="-128"/>
                  <a:ea typeface="HGPｺﾞｼｯｸM" pitchFamily="50" charset="-128"/>
                </a:rPr>
                <a:t>2</a:t>
              </a:r>
            </a:p>
            <a:p>
              <a:pPr>
                <a:defRPr/>
              </a:pPr>
              <a:r>
                <a:rPr kumimoji="1" lang="ja-JP" altLang="en-US" sz="1200" dirty="0">
                  <a:latin typeface="HGPｺﾞｼｯｸM" pitchFamily="50" charset="-128"/>
                  <a:ea typeface="HGPｺﾞｼｯｸM" pitchFamily="50" charset="-128"/>
                </a:rPr>
                <a:t>仕様検討・調達</a:t>
              </a:r>
            </a:p>
          </p:txBody>
        </p:sp>
        <p:sp>
          <p:nvSpPr>
            <p:cNvPr id="90" name="テキスト ボックス 89"/>
            <p:cNvSpPr txBox="1"/>
            <p:nvPr/>
          </p:nvSpPr>
          <p:spPr bwMode="auto">
            <a:xfrm rot="16200000">
              <a:off x="4613150" y="3249728"/>
              <a:ext cx="1392487" cy="438582"/>
            </a:xfrm>
            <a:prstGeom prst="rect">
              <a:avLst/>
            </a:prstGeom>
            <a:noFill/>
          </p:spPr>
          <p:txBody>
            <a:bodyPr>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a:latin typeface="HGPｺﾞｼｯｸM" pitchFamily="50" charset="-128"/>
                  <a:ea typeface="HGPｺﾞｼｯｸM" pitchFamily="50" charset="-128"/>
                </a:rPr>
                <a:t>3</a:t>
              </a:r>
            </a:p>
            <a:p>
              <a:pPr>
                <a:defRPr/>
              </a:pPr>
              <a:r>
                <a:rPr kumimoji="1" lang="ja-JP" altLang="en-US" sz="1200" dirty="0">
                  <a:latin typeface="HGPｺﾞｼｯｸM" pitchFamily="50" charset="-128"/>
                  <a:ea typeface="HGPｺﾞｼｯｸM" pitchFamily="50" charset="-128"/>
                </a:rPr>
                <a:t>導入・移行</a:t>
              </a:r>
            </a:p>
          </p:txBody>
        </p:sp>
        <p:sp>
          <p:nvSpPr>
            <p:cNvPr id="91" name="テキスト ボックス 90"/>
            <p:cNvSpPr txBox="1"/>
            <p:nvPr/>
          </p:nvSpPr>
          <p:spPr bwMode="auto">
            <a:xfrm rot="16200000">
              <a:off x="4560755" y="4947865"/>
              <a:ext cx="1476640" cy="438582"/>
            </a:xfrm>
            <a:prstGeom prst="rect">
              <a:avLst/>
            </a:prstGeom>
            <a:noFill/>
          </p:spPr>
          <p:txBody>
            <a:bodyPr>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a:latin typeface="HGPｺﾞｼｯｸM" pitchFamily="50" charset="-128"/>
                  <a:ea typeface="HGPｺﾞｼｯｸM" pitchFamily="50" charset="-128"/>
                </a:rPr>
                <a:t>4</a:t>
              </a:r>
            </a:p>
            <a:p>
              <a:pPr>
                <a:defRPr/>
              </a:pPr>
              <a:r>
                <a:rPr kumimoji="1" lang="ja-JP" altLang="en-US" sz="1200" dirty="0">
                  <a:latin typeface="HGPｺﾞｼｯｸM" pitchFamily="50" charset="-128"/>
                  <a:ea typeface="HGPｺﾞｼｯｸM" pitchFamily="50" charset="-128"/>
                </a:rPr>
                <a:t>運用</a:t>
              </a:r>
            </a:p>
          </p:txBody>
        </p:sp>
        <p:sp>
          <p:nvSpPr>
            <p:cNvPr id="92" name="ホームベース 91"/>
            <p:cNvSpPr/>
            <p:nvPr/>
          </p:nvSpPr>
          <p:spPr bwMode="auto">
            <a:xfrm rot="5400000">
              <a:off x="4994219" y="2126590"/>
              <a:ext cx="628763" cy="476250"/>
            </a:xfrm>
            <a:prstGeom prst="homePlate">
              <a:avLst>
                <a:gd name="adj" fmla="val 30860"/>
              </a:avLst>
            </a:prstGeom>
            <a:solidFill>
              <a:srgbClr val="FF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93" name="テキスト ボックス 92"/>
            <p:cNvSpPr txBox="1"/>
            <p:nvPr/>
          </p:nvSpPr>
          <p:spPr bwMode="auto">
            <a:xfrm rot="16200000">
              <a:off x="4937430" y="2181090"/>
              <a:ext cx="742339" cy="161583"/>
            </a:xfrm>
            <a:prstGeom prst="rect">
              <a:avLst/>
            </a:prstGeom>
            <a:noFill/>
          </p:spPr>
          <p:txBody>
            <a:bodyPr wrap="square" lIns="90000" tIns="0" bIns="0">
              <a:spAutoFit/>
            </a:bodyPr>
            <a:lstStyle/>
            <a:p>
              <a:pPr>
                <a:defRPr/>
              </a:pPr>
              <a:r>
                <a:rPr kumimoji="1" lang="en-US" altLang="ja-JP" sz="1050" dirty="0" smtClean="0">
                  <a:latin typeface="HGPｺﾞｼｯｸM" pitchFamily="50" charset="-128"/>
                  <a:ea typeface="HGPｺﾞｼｯｸM" pitchFamily="50" charset="-128"/>
                </a:rPr>
                <a:t>Phase</a:t>
              </a:r>
              <a:r>
                <a:rPr lang="en-US" altLang="ja-JP" sz="1050" dirty="0" smtClean="0">
                  <a:latin typeface="HGPｺﾞｼｯｸM" pitchFamily="50" charset="-128"/>
                  <a:ea typeface="HGPｺﾞｼｯｸM" pitchFamily="50" charset="-128"/>
                </a:rPr>
                <a:t>2</a:t>
              </a:r>
              <a:endParaRPr kumimoji="1" lang="ja-JP" altLang="en-US" sz="1200" dirty="0">
                <a:latin typeface="HGPｺﾞｼｯｸM" pitchFamily="50" charset="-128"/>
                <a:ea typeface="HGPｺﾞｼｯｸM" pitchFamily="50" charset="-128"/>
              </a:endParaRPr>
            </a:p>
          </p:txBody>
        </p:sp>
        <p:sp>
          <p:nvSpPr>
            <p:cNvPr id="94" name="正方形/長方形 93"/>
            <p:cNvSpPr/>
            <p:nvPr/>
          </p:nvSpPr>
          <p:spPr bwMode="auto">
            <a:xfrm>
              <a:off x="7407275" y="1642273"/>
              <a:ext cx="503238" cy="215939"/>
            </a:xfrm>
            <a:prstGeom prst="rect">
              <a:avLst/>
            </a:prstGeom>
            <a:solidFill>
              <a:schemeClr val="bg1"/>
            </a:solidFill>
            <a:ln>
              <a:solidFill>
                <a:schemeClr val="tx1">
                  <a:lumMod val="50000"/>
                  <a:lumOff val="50000"/>
                </a:schemeClr>
              </a:solidFill>
              <a:prstDash val="dash"/>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a:defRPr/>
              </a:pPr>
              <a:endParaRPr lang="ja-JP" altLang="en-US" dirty="0">
                <a:solidFill>
                  <a:schemeClr val="tx1"/>
                </a:solidFill>
                <a:latin typeface="HGPｺﾞｼｯｸM" pitchFamily="50" charset="-128"/>
                <a:ea typeface="HGPｺﾞｼｯｸM" pitchFamily="50" charset="-128"/>
              </a:endParaRPr>
            </a:p>
          </p:txBody>
        </p:sp>
        <p:sp>
          <p:nvSpPr>
            <p:cNvPr id="95" name="テキスト ボックス 176"/>
            <p:cNvSpPr txBox="1">
              <a:spLocks noChangeArrowheads="1"/>
            </p:cNvSpPr>
            <p:nvPr/>
          </p:nvSpPr>
          <p:spPr bwMode="auto">
            <a:xfrm>
              <a:off x="7957889" y="1620044"/>
              <a:ext cx="1172116" cy="2616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ＭＳ Ｐゴシック" pitchFamily="50" charset="-128"/>
                </a:defRPr>
              </a:lvl1pPr>
              <a:lvl2pPr marL="742950" indent="-285750">
                <a:defRPr>
                  <a:solidFill>
                    <a:schemeClr val="tx1"/>
                  </a:solidFill>
                  <a:latin typeface="Arial" pitchFamily="34" charset="0"/>
                  <a:ea typeface="ＭＳ Ｐゴシック" pitchFamily="50" charset="-128"/>
                </a:defRPr>
              </a:lvl2pPr>
              <a:lvl3pPr marL="1143000" indent="-228600">
                <a:defRPr>
                  <a:solidFill>
                    <a:schemeClr val="tx1"/>
                  </a:solidFill>
                  <a:latin typeface="Arial" pitchFamily="34" charset="0"/>
                  <a:ea typeface="ＭＳ Ｐゴシック" pitchFamily="50" charset="-128"/>
                </a:defRPr>
              </a:lvl3pPr>
              <a:lvl4pPr marL="1600200" indent="-228600">
                <a:defRPr>
                  <a:solidFill>
                    <a:schemeClr val="tx1"/>
                  </a:solidFill>
                  <a:latin typeface="Arial" pitchFamily="34" charset="0"/>
                  <a:ea typeface="ＭＳ Ｐゴシック" pitchFamily="50" charset="-128"/>
                </a:defRPr>
              </a:lvl4pPr>
              <a:lvl5pPr marL="2057400" indent="-22860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r>
                <a:rPr kumimoji="1" lang="ja-JP" altLang="en-US" sz="1100">
                  <a:latin typeface="HGPｺﾞｼｯｸM" pitchFamily="50" charset="-128"/>
                  <a:ea typeface="HGPｺﾞｼｯｸM" pitchFamily="50" charset="-128"/>
                </a:rPr>
                <a:t>本研修の対象外</a:t>
              </a:r>
            </a:p>
          </p:txBody>
        </p:sp>
        <p:sp>
          <p:nvSpPr>
            <p:cNvPr id="96" name="上下矢印 95"/>
            <p:cNvSpPr/>
            <p:nvPr/>
          </p:nvSpPr>
          <p:spPr bwMode="auto">
            <a:xfrm>
              <a:off x="8840788" y="2748958"/>
              <a:ext cx="431800" cy="1527449"/>
            </a:xfrm>
            <a:prstGeom prst="upDown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97" name="テキスト ボックス 176"/>
            <p:cNvSpPr txBox="1">
              <a:spLocks noChangeArrowheads="1"/>
            </p:cNvSpPr>
            <p:nvPr/>
          </p:nvSpPr>
          <p:spPr bwMode="auto">
            <a:xfrm>
              <a:off x="8912910" y="2862263"/>
              <a:ext cx="323165" cy="12659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Arial" pitchFamily="34" charset="0"/>
                  <a:ea typeface="ＭＳ Ｐゴシック" pitchFamily="50" charset="-128"/>
                </a:defRPr>
              </a:lvl1pPr>
              <a:lvl2pPr marL="742950" indent="-285750">
                <a:defRPr>
                  <a:solidFill>
                    <a:schemeClr val="tx1"/>
                  </a:solidFill>
                  <a:latin typeface="Arial" pitchFamily="34" charset="0"/>
                  <a:ea typeface="ＭＳ Ｐゴシック" pitchFamily="50" charset="-128"/>
                </a:defRPr>
              </a:lvl2pPr>
              <a:lvl3pPr marL="1143000" indent="-228600">
                <a:defRPr>
                  <a:solidFill>
                    <a:schemeClr val="tx1"/>
                  </a:solidFill>
                  <a:latin typeface="Arial" pitchFamily="34" charset="0"/>
                  <a:ea typeface="ＭＳ Ｐゴシック" pitchFamily="50" charset="-128"/>
                </a:defRPr>
              </a:lvl3pPr>
              <a:lvl4pPr marL="1600200" indent="-228600">
                <a:defRPr>
                  <a:solidFill>
                    <a:schemeClr val="tx1"/>
                  </a:solidFill>
                  <a:latin typeface="Arial" pitchFamily="34" charset="0"/>
                  <a:ea typeface="ＭＳ Ｐゴシック" pitchFamily="50" charset="-128"/>
                </a:defRPr>
              </a:lvl4pPr>
              <a:lvl5pPr marL="2057400" indent="-22860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r>
                <a:rPr kumimoji="1" lang="ja-JP" altLang="en-US" sz="900">
                  <a:latin typeface="HGPｺﾞｼｯｸM" pitchFamily="50" charset="-128"/>
                  <a:ea typeface="HGPｺﾞｼｯｸM" pitchFamily="50" charset="-128"/>
                </a:rPr>
                <a:t>ベンダ等に依頼する範囲</a:t>
              </a:r>
            </a:p>
          </p:txBody>
        </p:sp>
      </p:grpSp>
      <p:sp>
        <p:nvSpPr>
          <p:cNvPr id="50" name="スライド番号プレースホルダ 49"/>
          <p:cNvSpPr>
            <a:spLocks noGrp="1"/>
          </p:cNvSpPr>
          <p:nvPr>
            <p:ph type="sldNum" sz="quarter" idx="12"/>
          </p:nvPr>
        </p:nvSpPr>
        <p:spPr/>
        <p:txBody>
          <a:bodyPr/>
          <a:lstStyle/>
          <a:p>
            <a:pPr>
              <a:defRPr/>
            </a:pPr>
            <a:fld id="{E2D66AD2-159A-4253-BF2C-5EE39F16C6A8}" type="slidenum">
              <a:rPr lang="ja-JP" altLang="en-US" smtClean="0"/>
              <a:pPr>
                <a:defRPr/>
              </a:pPr>
              <a:t>3</a:t>
            </a:fld>
            <a:endParaRPr lang="en-US" altLang="ja-JP"/>
          </a:p>
        </p:txBody>
      </p:sp>
      <p:sp>
        <p:nvSpPr>
          <p:cNvPr id="51" name="フッター プレースホルダ 50"/>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extLst>
      <p:ext uri="{BB962C8B-B14F-4D97-AF65-F5344CB8AC3E}">
        <p14:creationId xmlns="" xmlns:p14="http://schemas.microsoft.com/office/powerpoint/2010/main" val="14221574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idori-yoshikawa\Desktop\IMG_7022.JPG"/>
          <p:cNvPicPr>
            <a:picLocks noChangeAspect="1" noChangeArrowheads="1"/>
          </p:cNvPicPr>
          <p:nvPr/>
        </p:nvPicPr>
        <p:blipFill>
          <a:blip r:embed="rId3" cstate="print"/>
          <a:srcRect/>
          <a:stretch>
            <a:fillRect/>
          </a:stretch>
        </p:blipFill>
        <p:spPr bwMode="auto">
          <a:xfrm>
            <a:off x="3337090" y="1858394"/>
            <a:ext cx="2239981" cy="2794745"/>
          </a:xfrm>
          <a:prstGeom prst="rect">
            <a:avLst/>
          </a:prstGeom>
          <a:noFill/>
        </p:spPr>
      </p:pic>
      <p:sp>
        <p:nvSpPr>
          <p:cNvPr id="2" name="タイトル 1"/>
          <p:cNvSpPr>
            <a:spLocks noGrp="1"/>
          </p:cNvSpPr>
          <p:nvPr>
            <p:ph type="title"/>
          </p:nvPr>
        </p:nvSpPr>
        <p:spPr/>
        <p:txBody>
          <a:bodyPr/>
          <a:lstStyle/>
          <a:p>
            <a:r>
              <a:rPr lang="ja-JP" altLang="en-US" dirty="0" smtClean="0"/>
              <a:t>４．</a:t>
            </a:r>
            <a:r>
              <a:rPr lang="ja-JP" altLang="en-US" dirty="0"/>
              <a:t>仕様書とは　</a:t>
            </a:r>
            <a:r>
              <a:rPr lang="ja-JP" altLang="en-US" sz="2400" dirty="0"/>
              <a:t>～仕様書の役割～</a:t>
            </a:r>
            <a:endParaRPr kumimoji="1" lang="ja-JP" altLang="en-US" sz="2400" dirty="0"/>
          </a:p>
        </p:txBody>
      </p:sp>
      <p:sp>
        <p:nvSpPr>
          <p:cNvPr id="6147" name="Rectangle 3"/>
          <p:cNvSpPr>
            <a:spLocks noGrp="1" noChangeArrowheads="1"/>
          </p:cNvSpPr>
          <p:nvPr>
            <p:ph idx="1"/>
          </p:nvPr>
        </p:nvSpPr>
        <p:spPr bwMode="auto">
          <a:xfrm>
            <a:off x="495300" y="1341439"/>
            <a:ext cx="8915400" cy="575394"/>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solidFill>
                  <a:srgbClr val="FF0000"/>
                </a:solidFill>
                <a:latin typeface="HGPｺﾞｼｯｸM" pitchFamily="50" charset="-128"/>
                <a:ea typeface="HGPｺﾞｼｯｸM" pitchFamily="50" charset="-128"/>
              </a:rPr>
              <a:t>仕様書</a:t>
            </a:r>
            <a:r>
              <a:rPr lang="ja-JP" altLang="en-US" sz="2400" dirty="0">
                <a:solidFill>
                  <a:srgbClr val="FF0000"/>
                </a:solidFill>
                <a:latin typeface="HGPｺﾞｼｯｸM" pitchFamily="50" charset="-128"/>
                <a:ea typeface="HGPｺﾞｼｯｸM" pitchFamily="50" charset="-128"/>
              </a:rPr>
              <a:t>を通じてニーズの正確な伝達が</a:t>
            </a:r>
            <a:r>
              <a:rPr lang="ja-JP" altLang="en-US" sz="2400" dirty="0" smtClean="0">
                <a:solidFill>
                  <a:srgbClr val="FF0000"/>
                </a:solidFill>
                <a:latin typeface="HGPｺﾞｼｯｸM" pitchFamily="50" charset="-128"/>
                <a:ea typeface="HGPｺﾞｼｯｸM" pitchFamily="50" charset="-128"/>
              </a:rPr>
              <a:t>必要</a:t>
            </a:r>
            <a:endParaRPr lang="en-US" altLang="ja-JP" sz="2400" dirty="0">
              <a:solidFill>
                <a:srgbClr val="FF0000"/>
              </a:solidFill>
              <a:latin typeface="HGPｺﾞｼｯｸM" pitchFamily="50" charset="-128"/>
              <a:ea typeface="HGPｺﾞｼｯｸM" pitchFamily="50" charset="-128"/>
            </a:endParaRPr>
          </a:p>
        </p:txBody>
      </p:sp>
      <p:pic>
        <p:nvPicPr>
          <p:cNvPr id="1042" name="Picture 18" descr="http://2.bp.blogspot.com/-OWvoSnTlZBc/VOsJsvZNIRI/AAAAAAAArro/XgvmFDp75aI/s800/job_programmer.png"/>
          <p:cNvPicPr>
            <a:picLocks noChangeAspect="1" noChangeArrowheads="1"/>
          </p:cNvPicPr>
          <p:nvPr/>
        </p:nvPicPr>
        <p:blipFill>
          <a:blip r:embed="rId4" cstate="print"/>
          <a:srcRect/>
          <a:stretch>
            <a:fillRect/>
          </a:stretch>
        </p:blipFill>
        <p:spPr bwMode="auto">
          <a:xfrm>
            <a:off x="7185248" y="2060848"/>
            <a:ext cx="2435424" cy="1957472"/>
          </a:xfrm>
          <a:prstGeom prst="rect">
            <a:avLst/>
          </a:prstGeom>
          <a:noFill/>
        </p:spPr>
      </p:pic>
      <p:sp>
        <p:nvSpPr>
          <p:cNvPr id="71" name="右矢印 70"/>
          <p:cNvSpPr/>
          <p:nvPr/>
        </p:nvSpPr>
        <p:spPr bwMode="auto">
          <a:xfrm>
            <a:off x="6897219" y="2564904"/>
            <a:ext cx="360040" cy="1080120"/>
          </a:xfrm>
          <a:prstGeom prst="rightArrow">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kumimoji="0" lang="ja-JP" altLang="en-US">
              <a:solidFill>
                <a:prstClr val="black"/>
              </a:solidFill>
              <a:latin typeface="Arial" charset="0"/>
            </a:endParaRPr>
          </a:p>
        </p:txBody>
      </p:sp>
      <p:sp>
        <p:nvSpPr>
          <p:cNvPr id="72" name="テキスト ボックス 71"/>
          <p:cNvSpPr txBox="1"/>
          <p:nvPr/>
        </p:nvSpPr>
        <p:spPr>
          <a:xfrm>
            <a:off x="488505" y="2060854"/>
            <a:ext cx="2491388" cy="2585323"/>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pPr eaLnBrk="0" fontAlgn="base" hangingPunct="0">
              <a:spcBef>
                <a:spcPct val="0"/>
              </a:spcBef>
              <a:spcAft>
                <a:spcPct val="0"/>
              </a:spcAft>
            </a:pPr>
            <a:r>
              <a:rPr lang="ja-JP" altLang="en-US" dirty="0">
                <a:solidFill>
                  <a:prstClr val="black"/>
                </a:solidFill>
                <a:latin typeface="HGPｺﾞｼｯｸM" pitchFamily="50" charset="-128"/>
                <a:ea typeface="HGPｺﾞｼｯｸM" pitchFamily="50" charset="-128"/>
              </a:rPr>
              <a:t>◆何をしたいのか</a:t>
            </a:r>
            <a:endParaRPr lang="en-US" altLang="ja-JP" dirty="0">
              <a:solidFill>
                <a:prstClr val="black"/>
              </a:solidFill>
              <a:latin typeface="HGPｺﾞｼｯｸM" pitchFamily="50" charset="-128"/>
              <a:ea typeface="HGPｺﾞｼｯｸM" pitchFamily="50" charset="-128"/>
            </a:endParaRPr>
          </a:p>
          <a:p>
            <a:pPr eaLnBrk="0" fontAlgn="base" hangingPunct="0">
              <a:spcBef>
                <a:spcPct val="0"/>
              </a:spcBef>
              <a:spcAft>
                <a:spcPct val="0"/>
              </a:spcAft>
            </a:pPr>
            <a:r>
              <a:rPr lang="ja-JP" altLang="en-US" dirty="0">
                <a:solidFill>
                  <a:prstClr val="black"/>
                </a:solidFill>
                <a:latin typeface="HGPｺﾞｼｯｸM" pitchFamily="50" charset="-128"/>
                <a:ea typeface="HGPｺﾞｼｯｸM" pitchFamily="50" charset="-128"/>
              </a:rPr>
              <a:t>◆どう動かしたいのか</a:t>
            </a:r>
            <a:endParaRPr lang="en-US" altLang="ja-JP" dirty="0">
              <a:solidFill>
                <a:prstClr val="black"/>
              </a:solidFill>
              <a:latin typeface="HGPｺﾞｼｯｸM" pitchFamily="50" charset="-128"/>
              <a:ea typeface="HGPｺﾞｼｯｸM" pitchFamily="50" charset="-128"/>
            </a:endParaRPr>
          </a:p>
          <a:p>
            <a:pPr eaLnBrk="0" fontAlgn="base" hangingPunct="0">
              <a:spcBef>
                <a:spcPct val="0"/>
              </a:spcBef>
              <a:spcAft>
                <a:spcPct val="0"/>
              </a:spcAft>
            </a:pPr>
            <a:r>
              <a:rPr lang="ja-JP" altLang="en-US" dirty="0">
                <a:solidFill>
                  <a:prstClr val="black"/>
                </a:solidFill>
                <a:latin typeface="HGPｺﾞｼｯｸM" pitchFamily="50" charset="-128"/>
                <a:ea typeface="HGPｺﾞｼｯｸM" pitchFamily="50" charset="-128"/>
              </a:rPr>
              <a:t>◆対象は何か</a:t>
            </a:r>
            <a:endParaRPr lang="en-US" altLang="ja-JP" dirty="0">
              <a:solidFill>
                <a:prstClr val="black"/>
              </a:solidFill>
              <a:latin typeface="HGPｺﾞｼｯｸM" pitchFamily="50" charset="-128"/>
              <a:ea typeface="HGPｺﾞｼｯｸM" pitchFamily="50" charset="-128"/>
            </a:endParaRPr>
          </a:p>
          <a:p>
            <a:pPr eaLnBrk="0" fontAlgn="base" hangingPunct="0">
              <a:spcBef>
                <a:spcPct val="0"/>
              </a:spcBef>
              <a:spcAft>
                <a:spcPct val="0"/>
              </a:spcAft>
            </a:pPr>
            <a:r>
              <a:rPr lang="ja-JP" altLang="en-US" dirty="0">
                <a:solidFill>
                  <a:prstClr val="black"/>
                </a:solidFill>
                <a:latin typeface="HGPｺﾞｼｯｸM" pitchFamily="50" charset="-128"/>
                <a:ea typeface="HGPｺﾞｼｯｸM" pitchFamily="50" charset="-128"/>
              </a:rPr>
              <a:t>◆どのくらいの量</a:t>
            </a:r>
            <a:endParaRPr lang="en-US" altLang="ja-JP" dirty="0">
              <a:solidFill>
                <a:prstClr val="black"/>
              </a:solidFill>
              <a:latin typeface="HGPｺﾞｼｯｸM" pitchFamily="50" charset="-128"/>
              <a:ea typeface="HGPｺﾞｼｯｸM" pitchFamily="50" charset="-128"/>
            </a:endParaRPr>
          </a:p>
          <a:p>
            <a:pPr eaLnBrk="0" fontAlgn="base" hangingPunct="0">
              <a:spcBef>
                <a:spcPct val="0"/>
              </a:spcBef>
              <a:spcAft>
                <a:spcPct val="0"/>
              </a:spcAft>
            </a:pPr>
            <a:r>
              <a:rPr lang="ja-JP" altLang="en-US" dirty="0">
                <a:solidFill>
                  <a:prstClr val="black"/>
                </a:solidFill>
                <a:latin typeface="HGPｺﾞｼｯｸM" pitchFamily="50" charset="-128"/>
                <a:ea typeface="HGPｺﾞｼｯｸM" pitchFamily="50" charset="-128"/>
              </a:rPr>
              <a:t>◆いつ動かしたいのか</a:t>
            </a:r>
            <a:endParaRPr lang="en-US" altLang="ja-JP" dirty="0">
              <a:solidFill>
                <a:prstClr val="black"/>
              </a:solidFill>
              <a:latin typeface="HGPｺﾞｼｯｸM" pitchFamily="50" charset="-128"/>
              <a:ea typeface="HGPｺﾞｼｯｸM" pitchFamily="50" charset="-128"/>
            </a:endParaRPr>
          </a:p>
          <a:p>
            <a:pPr eaLnBrk="0" fontAlgn="base" hangingPunct="0">
              <a:spcBef>
                <a:spcPct val="0"/>
              </a:spcBef>
              <a:spcAft>
                <a:spcPct val="0"/>
              </a:spcAft>
            </a:pPr>
            <a:r>
              <a:rPr lang="ja-JP" altLang="en-US" dirty="0">
                <a:solidFill>
                  <a:prstClr val="black"/>
                </a:solidFill>
                <a:latin typeface="HGPｺﾞｼｯｸM" pitchFamily="50" charset="-128"/>
                <a:ea typeface="HGPｺﾞｼｯｸM" pitchFamily="50" charset="-128"/>
              </a:rPr>
              <a:t>◆何が困っているのか</a:t>
            </a:r>
            <a:endParaRPr lang="en-US" altLang="ja-JP" dirty="0">
              <a:solidFill>
                <a:prstClr val="black"/>
              </a:solidFill>
              <a:latin typeface="HGPｺﾞｼｯｸM" pitchFamily="50" charset="-128"/>
              <a:ea typeface="HGPｺﾞｼｯｸM" pitchFamily="50" charset="-128"/>
            </a:endParaRPr>
          </a:p>
          <a:p>
            <a:pPr eaLnBrk="0" fontAlgn="base" hangingPunct="0">
              <a:spcBef>
                <a:spcPct val="0"/>
              </a:spcBef>
              <a:spcAft>
                <a:spcPct val="0"/>
              </a:spcAft>
            </a:pPr>
            <a:r>
              <a:rPr lang="ja-JP" altLang="en-US" dirty="0">
                <a:solidFill>
                  <a:prstClr val="black"/>
                </a:solidFill>
                <a:latin typeface="HGPｺﾞｼｯｸM" pitchFamily="50" charset="-128"/>
                <a:ea typeface="HGPｺﾞｼｯｸM" pitchFamily="50" charset="-128"/>
              </a:rPr>
              <a:t>◆何を取り入れたいのか</a:t>
            </a:r>
            <a:endParaRPr lang="en-US" altLang="ja-JP" dirty="0">
              <a:solidFill>
                <a:prstClr val="black"/>
              </a:solidFill>
              <a:latin typeface="HGPｺﾞｼｯｸM" pitchFamily="50" charset="-128"/>
              <a:ea typeface="HGPｺﾞｼｯｸM" pitchFamily="50" charset="-128"/>
            </a:endParaRPr>
          </a:p>
          <a:p>
            <a:pPr eaLnBrk="0" fontAlgn="base" hangingPunct="0">
              <a:spcBef>
                <a:spcPct val="0"/>
              </a:spcBef>
              <a:spcAft>
                <a:spcPct val="0"/>
              </a:spcAft>
            </a:pPr>
            <a:r>
              <a:rPr lang="ja-JP" altLang="en-US" dirty="0">
                <a:solidFill>
                  <a:prstClr val="black"/>
                </a:solidFill>
                <a:latin typeface="HGPｺﾞｼｯｸM" pitchFamily="50" charset="-128"/>
                <a:ea typeface="HGPｺﾞｼｯｸM" pitchFamily="50" charset="-128"/>
              </a:rPr>
              <a:t>◆誰が使うのか</a:t>
            </a:r>
            <a:endParaRPr lang="en-US" altLang="ja-JP" dirty="0">
              <a:solidFill>
                <a:prstClr val="black"/>
              </a:solidFill>
              <a:latin typeface="HGPｺﾞｼｯｸM" pitchFamily="50" charset="-128"/>
              <a:ea typeface="HGPｺﾞｼｯｸM" pitchFamily="50" charset="-128"/>
            </a:endParaRPr>
          </a:p>
          <a:p>
            <a:pPr eaLnBrk="0" fontAlgn="base" hangingPunct="0">
              <a:spcBef>
                <a:spcPct val="0"/>
              </a:spcBef>
              <a:spcAft>
                <a:spcPct val="0"/>
              </a:spcAft>
            </a:pPr>
            <a:r>
              <a:rPr lang="ja-JP" altLang="en-US" dirty="0">
                <a:solidFill>
                  <a:prstClr val="black"/>
                </a:solidFill>
                <a:latin typeface="HGPｺﾞｼｯｸM" pitchFamily="50" charset="-128"/>
                <a:ea typeface="HGPｺﾞｼｯｸM" pitchFamily="50" charset="-128"/>
              </a:rPr>
              <a:t>・・・・・・</a:t>
            </a:r>
          </a:p>
        </p:txBody>
      </p:sp>
      <p:sp>
        <p:nvSpPr>
          <p:cNvPr id="1043" name="Documents"/>
          <p:cNvSpPr>
            <a:spLocks noEditPoints="1" noChangeArrowheads="1"/>
          </p:cNvSpPr>
          <p:nvPr/>
        </p:nvSpPr>
        <p:spPr bwMode="auto">
          <a:xfrm>
            <a:off x="5980363" y="2492896"/>
            <a:ext cx="772839" cy="1158726"/>
          </a:xfrm>
          <a:custGeom>
            <a:avLst/>
            <a:gdLst>
              <a:gd name="T0" fmla="*/ 0 w 21600"/>
              <a:gd name="T1" fmla="*/ 2800 h 21600"/>
              <a:gd name="T2" fmla="*/ 3468 w 21600"/>
              <a:gd name="T3" fmla="*/ 0 h 21600"/>
              <a:gd name="T4" fmla="*/ 21653 w 21600"/>
              <a:gd name="T5" fmla="*/ 18828 h 21600"/>
              <a:gd name="T6" fmla="*/ 19954 w 21600"/>
              <a:gd name="T7" fmla="*/ 20214 h 21600"/>
              <a:gd name="T8" fmla="*/ 18256 w 21600"/>
              <a:gd name="T9" fmla="*/ 21628 h 21600"/>
              <a:gd name="T10" fmla="*/ 19954 w 21600"/>
              <a:gd name="T11" fmla="*/ 1428 h 21600"/>
              <a:gd name="T12" fmla="*/ 18256 w 21600"/>
              <a:gd name="T13" fmla="*/ 2800 h 21600"/>
              <a:gd name="T14" fmla="*/ 1645 w 21600"/>
              <a:gd name="T15" fmla="*/ 1428 h 21600"/>
              <a:gd name="T16" fmla="*/ 21600 w 21600"/>
              <a:gd name="T17" fmla="*/ 0 h 21600"/>
              <a:gd name="T18" fmla="*/ 10800 w 21600"/>
              <a:gd name="T19" fmla="*/ 0 h 21600"/>
              <a:gd name="T20" fmla="*/ 0 w 21600"/>
              <a:gd name="T21" fmla="*/ 10800 h 21600"/>
              <a:gd name="T22" fmla="*/ 21600 w 21600"/>
              <a:gd name="T23" fmla="*/ 10800 h 21600"/>
              <a:gd name="T24" fmla="*/ 1645 w 21600"/>
              <a:gd name="T25" fmla="*/ 4171 h 21600"/>
              <a:gd name="T26" fmla="*/ 16522 w 21600"/>
              <a:gd name="T27" fmla="*/ 17314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21600" h="21600" extrusionOk="0">
                <a:moveTo>
                  <a:pt x="0" y="18014"/>
                </a:moveTo>
                <a:lnTo>
                  <a:pt x="0" y="2800"/>
                </a:lnTo>
                <a:lnTo>
                  <a:pt x="1645" y="2800"/>
                </a:lnTo>
                <a:lnTo>
                  <a:pt x="1645" y="1428"/>
                </a:lnTo>
                <a:lnTo>
                  <a:pt x="3468" y="1428"/>
                </a:lnTo>
                <a:lnTo>
                  <a:pt x="3468" y="0"/>
                </a:lnTo>
                <a:lnTo>
                  <a:pt x="21653" y="0"/>
                </a:lnTo>
                <a:lnTo>
                  <a:pt x="21653" y="18828"/>
                </a:lnTo>
                <a:lnTo>
                  <a:pt x="19954" y="18828"/>
                </a:lnTo>
                <a:lnTo>
                  <a:pt x="19954" y="20214"/>
                </a:lnTo>
                <a:lnTo>
                  <a:pt x="18256" y="20214"/>
                </a:lnTo>
                <a:lnTo>
                  <a:pt x="18256" y="21600"/>
                </a:lnTo>
                <a:lnTo>
                  <a:pt x="4434" y="21600"/>
                </a:lnTo>
                <a:lnTo>
                  <a:pt x="0" y="18014"/>
                </a:lnTo>
                <a:close/>
              </a:path>
              <a:path w="21600" h="21600" extrusionOk="0">
                <a:moveTo>
                  <a:pt x="3486" y="1428"/>
                </a:moveTo>
                <a:lnTo>
                  <a:pt x="19954" y="1428"/>
                </a:lnTo>
                <a:lnTo>
                  <a:pt x="19954" y="20214"/>
                </a:lnTo>
                <a:lnTo>
                  <a:pt x="18256" y="20214"/>
                </a:lnTo>
                <a:lnTo>
                  <a:pt x="18256" y="2800"/>
                </a:lnTo>
                <a:lnTo>
                  <a:pt x="1645" y="2800"/>
                </a:lnTo>
                <a:lnTo>
                  <a:pt x="1645" y="1428"/>
                </a:lnTo>
                <a:lnTo>
                  <a:pt x="3486" y="1428"/>
                </a:lnTo>
                <a:close/>
              </a:path>
              <a:path w="21600" h="21600" extrusionOk="0">
                <a:moveTo>
                  <a:pt x="0" y="18014"/>
                </a:moveTo>
                <a:lnTo>
                  <a:pt x="4434" y="18000"/>
                </a:lnTo>
                <a:lnTo>
                  <a:pt x="4434" y="21600"/>
                </a:lnTo>
                <a:lnTo>
                  <a:pt x="0" y="18014"/>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pPr>
            <a:endParaRPr kumimoji="0" lang="ja-JP" altLang="en-US" dirty="0">
              <a:solidFill>
                <a:prstClr val="black"/>
              </a:solidFill>
              <a:latin typeface="HGPｺﾞｼｯｸM" pitchFamily="50" charset="-128"/>
              <a:ea typeface="HGPｺﾞｼｯｸM" pitchFamily="50" charset="-128"/>
            </a:endParaRPr>
          </a:p>
        </p:txBody>
      </p:sp>
      <p:sp>
        <p:nvSpPr>
          <p:cNvPr id="73" name="右矢印 72"/>
          <p:cNvSpPr/>
          <p:nvPr/>
        </p:nvSpPr>
        <p:spPr bwMode="auto">
          <a:xfrm>
            <a:off x="5601072" y="2564904"/>
            <a:ext cx="360040" cy="1080120"/>
          </a:xfrm>
          <a:prstGeom prst="rightArrow">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kumimoji="0" lang="ja-JP" altLang="en-US">
              <a:solidFill>
                <a:prstClr val="black"/>
              </a:solidFill>
              <a:latin typeface="Arial" charset="0"/>
            </a:endParaRPr>
          </a:p>
        </p:txBody>
      </p:sp>
      <p:sp>
        <p:nvSpPr>
          <p:cNvPr id="74" name="テキスト ボックス 73"/>
          <p:cNvSpPr txBox="1"/>
          <p:nvPr/>
        </p:nvSpPr>
        <p:spPr>
          <a:xfrm>
            <a:off x="6105128" y="2708920"/>
            <a:ext cx="461665" cy="784830"/>
          </a:xfrm>
          <a:prstGeom prst="rect">
            <a:avLst/>
          </a:prstGeom>
          <a:noFill/>
        </p:spPr>
        <p:txBody>
          <a:bodyPr vert="eaVert" wrap="none" rtlCol="0">
            <a:spAutoFit/>
          </a:bodyPr>
          <a:lstStyle/>
          <a:p>
            <a:pPr eaLnBrk="0" fontAlgn="base" hangingPunct="0">
              <a:spcBef>
                <a:spcPct val="0"/>
              </a:spcBef>
              <a:spcAft>
                <a:spcPct val="0"/>
              </a:spcAft>
            </a:pPr>
            <a:r>
              <a:rPr lang="ja-JP" altLang="en-US" dirty="0">
                <a:solidFill>
                  <a:prstClr val="black"/>
                </a:solidFill>
                <a:latin typeface="HGPｺﾞｼｯｸM" pitchFamily="50" charset="-128"/>
                <a:ea typeface="HGPｺﾞｼｯｸM" pitchFamily="50" charset="-128"/>
              </a:rPr>
              <a:t>仕様書</a:t>
            </a:r>
          </a:p>
        </p:txBody>
      </p:sp>
      <p:sp>
        <p:nvSpPr>
          <p:cNvPr id="75" name="テキスト ボックス 74"/>
          <p:cNvSpPr txBox="1"/>
          <p:nvPr/>
        </p:nvSpPr>
        <p:spPr>
          <a:xfrm>
            <a:off x="2072680" y="4797153"/>
            <a:ext cx="6552728"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eaLnBrk="0" fontAlgn="base" hangingPunct="0">
              <a:spcBef>
                <a:spcPct val="0"/>
              </a:spcBef>
              <a:spcAft>
                <a:spcPct val="0"/>
              </a:spcAft>
            </a:pPr>
            <a:r>
              <a:rPr lang="ja-JP" altLang="en-US"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HGPｺﾞｼｯｸM" pitchFamily="50" charset="-128"/>
                <a:ea typeface="HGPｺﾞｼｯｸM" pitchFamily="50" charset="-128"/>
              </a:rPr>
              <a:t>ニーズが明確であればあるほど、出来上がったシステムは</a:t>
            </a:r>
            <a:endParaRPr lang="en-US" altLang="ja-JP"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HGPｺﾞｼｯｸM" pitchFamily="50" charset="-128"/>
              <a:ea typeface="HGPｺﾞｼｯｸM" pitchFamily="50" charset="-128"/>
            </a:endParaRPr>
          </a:p>
          <a:p>
            <a:pPr eaLnBrk="0" fontAlgn="base" hangingPunct="0">
              <a:spcBef>
                <a:spcPct val="0"/>
              </a:spcBef>
              <a:spcAft>
                <a:spcPct val="0"/>
              </a:spcAft>
            </a:pPr>
            <a:r>
              <a:rPr lang="ja-JP" altLang="en-US"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HGPｺﾞｼｯｸM" pitchFamily="50" charset="-128"/>
                <a:ea typeface="HGPｺﾞｼｯｸM" pitchFamily="50" charset="-128"/>
              </a:rPr>
              <a:t>使いやすいものとなる</a:t>
            </a:r>
            <a:endParaRPr lang="en-US" altLang="ja-JP"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HGPｺﾞｼｯｸM" pitchFamily="50" charset="-128"/>
              <a:ea typeface="HGPｺﾞｼｯｸM" pitchFamily="50" charset="-128"/>
            </a:endParaRPr>
          </a:p>
          <a:p>
            <a:pPr eaLnBrk="0" fontAlgn="base" hangingPunct="0">
              <a:spcBef>
                <a:spcPct val="0"/>
              </a:spcBef>
              <a:spcAft>
                <a:spcPct val="0"/>
              </a:spcAft>
            </a:pPr>
            <a:r>
              <a:rPr lang="ja-JP" altLang="en-US"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HGPｺﾞｼｯｸM" pitchFamily="50" charset="-128"/>
                <a:ea typeface="HGPｺﾞｼｯｸM" pitchFamily="50" charset="-128"/>
              </a:rPr>
              <a:t>⇒ニーズの不明確さが使いにくいシステムの原因</a:t>
            </a:r>
          </a:p>
        </p:txBody>
      </p:sp>
      <p:sp>
        <p:nvSpPr>
          <p:cNvPr id="77" name="テキスト ボックス 76"/>
          <p:cNvSpPr txBox="1"/>
          <p:nvPr/>
        </p:nvSpPr>
        <p:spPr>
          <a:xfrm>
            <a:off x="7401272" y="4005070"/>
            <a:ext cx="2016224" cy="646331"/>
          </a:xfrm>
          <a:prstGeom prst="rect">
            <a:avLst/>
          </a:prstGeom>
          <a:noFill/>
        </p:spPr>
        <p:txBody>
          <a:bodyPr wrap="square" rtlCol="0">
            <a:spAutoFit/>
          </a:bodyPr>
          <a:lstStyle/>
          <a:p>
            <a:pPr eaLnBrk="0" fontAlgn="base" hangingPunct="0">
              <a:spcBef>
                <a:spcPct val="0"/>
              </a:spcBef>
              <a:spcAft>
                <a:spcPct val="0"/>
              </a:spcAft>
            </a:pPr>
            <a:r>
              <a:rPr lang="ja-JP" altLang="en-US" dirty="0">
                <a:solidFill>
                  <a:prstClr val="black"/>
                </a:solidFill>
                <a:latin typeface="HGPｺﾞｼｯｸM" pitchFamily="50" charset="-128"/>
                <a:ea typeface="HGPｺﾞｼｯｸM" pitchFamily="50" charset="-128"/>
              </a:rPr>
              <a:t>仕様に沿った</a:t>
            </a:r>
            <a:endParaRPr lang="en-US" altLang="ja-JP" dirty="0">
              <a:solidFill>
                <a:prstClr val="black"/>
              </a:solidFill>
              <a:latin typeface="HGPｺﾞｼｯｸM" pitchFamily="50" charset="-128"/>
              <a:ea typeface="HGPｺﾞｼｯｸM" pitchFamily="50" charset="-128"/>
            </a:endParaRPr>
          </a:p>
          <a:p>
            <a:pPr eaLnBrk="0" fontAlgn="base" hangingPunct="0">
              <a:spcBef>
                <a:spcPct val="0"/>
              </a:spcBef>
              <a:spcAft>
                <a:spcPct val="0"/>
              </a:spcAft>
            </a:pPr>
            <a:r>
              <a:rPr lang="ja-JP" altLang="en-US" dirty="0">
                <a:solidFill>
                  <a:prstClr val="black"/>
                </a:solidFill>
                <a:latin typeface="HGPｺﾞｼｯｸM" pitchFamily="50" charset="-128"/>
                <a:ea typeface="HGPｺﾞｼｯｸM" pitchFamily="50" charset="-128"/>
              </a:rPr>
              <a:t>システム開発</a:t>
            </a:r>
          </a:p>
        </p:txBody>
      </p:sp>
      <p:sp>
        <p:nvSpPr>
          <p:cNvPr id="13" name="スライド番号プレースホルダ 12"/>
          <p:cNvSpPr>
            <a:spLocks noGrp="1"/>
          </p:cNvSpPr>
          <p:nvPr>
            <p:ph type="sldNum" sz="quarter" idx="12"/>
          </p:nvPr>
        </p:nvSpPr>
        <p:spPr/>
        <p:txBody>
          <a:bodyPr/>
          <a:lstStyle/>
          <a:p>
            <a:pPr>
              <a:defRPr/>
            </a:pPr>
            <a:fld id="{E2D66AD2-159A-4253-BF2C-5EE39F16C6A8}" type="slidenum">
              <a:rPr lang="ja-JP" altLang="en-US" smtClean="0"/>
              <a:pPr>
                <a:defRPr/>
              </a:pPr>
              <a:t>4</a:t>
            </a:fld>
            <a:endParaRPr lang="en-US" altLang="ja-JP"/>
          </a:p>
        </p:txBody>
      </p:sp>
      <p:sp>
        <p:nvSpPr>
          <p:cNvPr id="14" name="フッター プレースホルダ 13"/>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角丸四角形 28"/>
          <p:cNvSpPr/>
          <p:nvPr/>
        </p:nvSpPr>
        <p:spPr bwMode="auto">
          <a:xfrm>
            <a:off x="8913440" y="4653136"/>
            <a:ext cx="504056" cy="1440160"/>
          </a:xfrm>
          <a:prstGeom prst="roundRect">
            <a:avLst>
              <a:gd name="adj" fmla="val 50000"/>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eaVert"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bg1"/>
                </a:solidFill>
                <a:effectLst/>
                <a:latin typeface="HGPｺﾞｼｯｸM" pitchFamily="50" charset="-128"/>
                <a:ea typeface="HGPｺﾞｼｯｸM" pitchFamily="50" charset="-128"/>
              </a:rPr>
              <a:t>入札公告</a:t>
            </a:r>
          </a:p>
        </p:txBody>
      </p:sp>
      <p:sp>
        <p:nvSpPr>
          <p:cNvPr id="3" name="タイトル 2"/>
          <p:cNvSpPr>
            <a:spLocks noGrp="1"/>
          </p:cNvSpPr>
          <p:nvPr>
            <p:ph type="title"/>
          </p:nvPr>
        </p:nvSpPr>
        <p:spPr/>
        <p:txBody>
          <a:bodyPr/>
          <a:lstStyle/>
          <a:p>
            <a:r>
              <a:rPr lang="ja-JP" altLang="en-US" dirty="0"/>
              <a:t>４</a:t>
            </a:r>
            <a:r>
              <a:rPr lang="ja-JP" altLang="en-US" dirty="0" smtClean="0"/>
              <a:t>．</a:t>
            </a:r>
            <a:r>
              <a:rPr lang="ja-JP" altLang="en-US" dirty="0"/>
              <a:t>仕様書とは　</a:t>
            </a:r>
            <a:r>
              <a:rPr lang="ja-JP" altLang="en-US" sz="2400" dirty="0"/>
              <a:t>～作成プロセス～</a:t>
            </a:r>
            <a:endParaRPr kumimoji="1" lang="ja-JP" altLang="en-US" sz="2400" dirty="0"/>
          </a:p>
        </p:txBody>
      </p:sp>
      <p:sp>
        <p:nvSpPr>
          <p:cNvPr id="18435" name="Rectangle 3"/>
          <p:cNvSpPr>
            <a:spLocks noGrp="1" noChangeArrowheads="1"/>
          </p:cNvSpPr>
          <p:nvPr>
            <p:ph idx="1"/>
          </p:nvPr>
        </p:nvSpPr>
        <p:spPr bwMode="auto">
          <a:xfrm>
            <a:off x="495302" y="1412776"/>
            <a:ext cx="9066212" cy="647402"/>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000" dirty="0">
                <a:latin typeface="HGPｺﾞｼｯｸM" pitchFamily="50" charset="-128"/>
                <a:ea typeface="HGPｺﾞｼｯｸM" pitchFamily="50" charset="-128"/>
              </a:rPr>
              <a:t>業務</a:t>
            </a:r>
            <a:r>
              <a:rPr lang="ja-JP" altLang="en-US" sz="2000" dirty="0" smtClean="0">
                <a:latin typeface="HGPｺﾞｼｯｸM" pitchFamily="50" charset="-128"/>
                <a:ea typeface="HGPｺﾞｼｯｸM" pitchFamily="50" charset="-128"/>
              </a:rPr>
              <a:t>分析、業務標準化の検討結果を受けて、要件定義を行い仕様書を作成する。</a:t>
            </a:r>
            <a:endParaRPr lang="en-US" altLang="ja-JP" sz="2000" dirty="0" smtClean="0">
              <a:latin typeface="HGPｺﾞｼｯｸM" pitchFamily="50" charset="-128"/>
              <a:ea typeface="HGPｺﾞｼｯｸM" pitchFamily="50" charset="-128"/>
            </a:endParaRPr>
          </a:p>
        </p:txBody>
      </p:sp>
      <p:sp>
        <p:nvSpPr>
          <p:cNvPr id="4" name="ホームベース 3"/>
          <p:cNvSpPr/>
          <p:nvPr/>
        </p:nvSpPr>
        <p:spPr bwMode="auto">
          <a:xfrm>
            <a:off x="7041232" y="4653136"/>
            <a:ext cx="1872208" cy="1440160"/>
          </a:xfrm>
          <a:prstGeom prst="homePlate">
            <a:avLst>
              <a:gd name="adj" fmla="val 30677"/>
            </a:avLst>
          </a:prstGeom>
          <a:ln>
            <a:headEnd type="none" w="med" len="med"/>
            <a:tailEnd type="none" w="med" len="med"/>
          </a:ln>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Arial" charset="0"/>
              <a:ea typeface="ＭＳ Ｐゴシック" pitchFamily="50" charset="-128"/>
            </a:endParaRPr>
          </a:p>
        </p:txBody>
      </p:sp>
      <p:sp>
        <p:nvSpPr>
          <p:cNvPr id="7" name="ホームベース 6"/>
          <p:cNvSpPr/>
          <p:nvPr/>
        </p:nvSpPr>
        <p:spPr bwMode="auto">
          <a:xfrm>
            <a:off x="5385048" y="4653136"/>
            <a:ext cx="2160240" cy="1440160"/>
          </a:xfrm>
          <a:prstGeom prst="homePlate">
            <a:avLst>
              <a:gd name="adj" fmla="val 30677"/>
            </a:avLst>
          </a:prstGeom>
          <a:ln>
            <a:headEnd type="none" w="med" len="med"/>
            <a:tailEnd type="none" w="med" len="med"/>
          </a:ln>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Arial" charset="0"/>
              <a:ea typeface="ＭＳ Ｐゴシック" pitchFamily="50" charset="-128"/>
            </a:endParaRPr>
          </a:p>
        </p:txBody>
      </p:sp>
      <p:sp>
        <p:nvSpPr>
          <p:cNvPr id="8" name="ホームベース 7"/>
          <p:cNvSpPr/>
          <p:nvPr/>
        </p:nvSpPr>
        <p:spPr bwMode="auto">
          <a:xfrm>
            <a:off x="3944888" y="4653136"/>
            <a:ext cx="2160240" cy="1440160"/>
          </a:xfrm>
          <a:prstGeom prst="homePlate">
            <a:avLst>
              <a:gd name="adj" fmla="val 30677"/>
            </a:avLst>
          </a:prstGeom>
          <a:ln>
            <a:headEnd type="none" w="med" len="med"/>
            <a:tailEnd type="none" w="med" len="med"/>
          </a:ln>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Arial" charset="0"/>
              <a:ea typeface="ＭＳ Ｐゴシック" pitchFamily="50" charset="-128"/>
            </a:endParaRPr>
          </a:p>
        </p:txBody>
      </p:sp>
      <p:sp>
        <p:nvSpPr>
          <p:cNvPr id="9" name="ホームベース 8"/>
          <p:cNvSpPr/>
          <p:nvPr/>
        </p:nvSpPr>
        <p:spPr bwMode="auto">
          <a:xfrm>
            <a:off x="2432721" y="4653136"/>
            <a:ext cx="2160240" cy="1440160"/>
          </a:xfrm>
          <a:prstGeom prst="homePlate">
            <a:avLst>
              <a:gd name="adj" fmla="val 30677"/>
            </a:avLst>
          </a:prstGeom>
          <a:ln>
            <a:headEnd type="none" w="med" len="med"/>
            <a:tailEnd type="none" w="med" len="med"/>
          </a:ln>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3" name="テキスト ボックス 12"/>
          <p:cNvSpPr txBox="1"/>
          <p:nvPr/>
        </p:nvSpPr>
        <p:spPr>
          <a:xfrm>
            <a:off x="3224810" y="5178458"/>
            <a:ext cx="1512168" cy="369332"/>
          </a:xfrm>
          <a:prstGeom prst="rect">
            <a:avLst/>
          </a:prstGeom>
          <a:noFill/>
        </p:spPr>
        <p:txBody>
          <a:bodyPr wrap="square" rtlCol="0" anchor="ctr">
            <a:spAutoFit/>
          </a:bodyPr>
          <a:lstStyle/>
          <a:p>
            <a:r>
              <a:rPr kumimoji="1" lang="ja-JP" altLang="en-US" dirty="0" smtClean="0">
                <a:solidFill>
                  <a:schemeClr val="bg1"/>
                </a:solidFill>
              </a:rPr>
              <a:t>要件定義</a:t>
            </a:r>
            <a:endParaRPr kumimoji="1" lang="ja-JP" altLang="en-US" dirty="0">
              <a:solidFill>
                <a:schemeClr val="bg1"/>
              </a:solidFill>
            </a:endParaRPr>
          </a:p>
        </p:txBody>
      </p:sp>
      <p:sp>
        <p:nvSpPr>
          <p:cNvPr id="14" name="テキスト ボックス 13"/>
          <p:cNvSpPr txBox="1"/>
          <p:nvPr/>
        </p:nvSpPr>
        <p:spPr>
          <a:xfrm>
            <a:off x="4664969" y="5039963"/>
            <a:ext cx="1512168" cy="646331"/>
          </a:xfrm>
          <a:prstGeom prst="rect">
            <a:avLst/>
          </a:prstGeom>
          <a:noFill/>
        </p:spPr>
        <p:txBody>
          <a:bodyPr wrap="square" rtlCol="0" anchor="ctr">
            <a:spAutoFit/>
          </a:bodyPr>
          <a:lstStyle/>
          <a:p>
            <a:r>
              <a:rPr kumimoji="1" lang="ja-JP" altLang="en-US" dirty="0" smtClean="0">
                <a:solidFill>
                  <a:schemeClr val="bg1"/>
                </a:solidFill>
                <a:latin typeface="HGPｺﾞｼｯｸM" pitchFamily="50" charset="-128"/>
                <a:ea typeface="HGPｺﾞｼｯｸM" pitchFamily="50" charset="-128"/>
              </a:rPr>
              <a:t>仕様書案</a:t>
            </a:r>
            <a:endParaRPr kumimoji="1" lang="en-US" altLang="ja-JP" dirty="0" smtClean="0">
              <a:solidFill>
                <a:schemeClr val="bg1"/>
              </a:solidFill>
              <a:latin typeface="HGPｺﾞｼｯｸM" pitchFamily="50" charset="-128"/>
              <a:ea typeface="HGPｺﾞｼｯｸM" pitchFamily="50" charset="-128"/>
            </a:endParaRPr>
          </a:p>
          <a:p>
            <a:r>
              <a:rPr kumimoji="1" lang="ja-JP" altLang="en-US" dirty="0" smtClean="0">
                <a:solidFill>
                  <a:schemeClr val="bg1"/>
                </a:solidFill>
                <a:latin typeface="HGPｺﾞｼｯｸM" pitchFamily="50" charset="-128"/>
                <a:ea typeface="HGPｺﾞｼｯｸM" pitchFamily="50" charset="-128"/>
              </a:rPr>
              <a:t>策定</a:t>
            </a:r>
            <a:endParaRPr kumimoji="1" lang="ja-JP" altLang="en-US" dirty="0">
              <a:solidFill>
                <a:schemeClr val="bg1"/>
              </a:solidFill>
              <a:latin typeface="HGPｺﾞｼｯｸM" pitchFamily="50" charset="-128"/>
              <a:ea typeface="HGPｺﾞｼｯｸM" pitchFamily="50" charset="-128"/>
            </a:endParaRPr>
          </a:p>
        </p:txBody>
      </p:sp>
      <p:sp>
        <p:nvSpPr>
          <p:cNvPr id="15" name="テキスト ボックス 14"/>
          <p:cNvSpPr txBox="1"/>
          <p:nvPr/>
        </p:nvSpPr>
        <p:spPr>
          <a:xfrm>
            <a:off x="6033120" y="5013176"/>
            <a:ext cx="1512168" cy="369332"/>
          </a:xfrm>
          <a:prstGeom prst="rect">
            <a:avLst/>
          </a:prstGeom>
          <a:noFill/>
        </p:spPr>
        <p:txBody>
          <a:bodyPr wrap="square" rtlCol="0" anchor="ctr">
            <a:spAutoFit/>
          </a:bodyPr>
          <a:lstStyle/>
          <a:p>
            <a:r>
              <a:rPr kumimoji="1" lang="ja-JP" altLang="en-US" dirty="0" smtClean="0">
                <a:solidFill>
                  <a:schemeClr val="bg1"/>
                </a:solidFill>
                <a:latin typeface="HGPｺﾞｼｯｸM" pitchFamily="50" charset="-128"/>
                <a:ea typeface="HGPｺﾞｼｯｸM" pitchFamily="50" charset="-128"/>
              </a:rPr>
              <a:t>妥当性確認</a:t>
            </a:r>
            <a:endParaRPr kumimoji="1" lang="ja-JP" altLang="en-US" dirty="0">
              <a:solidFill>
                <a:schemeClr val="bg1"/>
              </a:solidFill>
              <a:latin typeface="HGPｺﾞｼｯｸM" pitchFamily="50" charset="-128"/>
              <a:ea typeface="HGPｺﾞｼｯｸM" pitchFamily="50" charset="-128"/>
            </a:endParaRPr>
          </a:p>
        </p:txBody>
      </p:sp>
      <p:sp>
        <p:nvSpPr>
          <p:cNvPr id="17" name="テキスト ボックス 16"/>
          <p:cNvSpPr txBox="1"/>
          <p:nvPr/>
        </p:nvSpPr>
        <p:spPr>
          <a:xfrm>
            <a:off x="7689304" y="5021120"/>
            <a:ext cx="1080120" cy="646331"/>
          </a:xfrm>
          <a:prstGeom prst="rect">
            <a:avLst/>
          </a:prstGeom>
          <a:noFill/>
        </p:spPr>
        <p:txBody>
          <a:bodyPr wrap="square" rtlCol="0" anchor="ctr">
            <a:spAutoFit/>
          </a:bodyPr>
          <a:lstStyle/>
          <a:p>
            <a:r>
              <a:rPr kumimoji="1" lang="ja-JP" altLang="en-US" dirty="0" smtClean="0">
                <a:solidFill>
                  <a:schemeClr val="bg1"/>
                </a:solidFill>
                <a:latin typeface="HGPｺﾞｼｯｸM" pitchFamily="50" charset="-128"/>
                <a:ea typeface="HGPｺﾞｼｯｸM" pitchFamily="50" charset="-128"/>
              </a:rPr>
              <a:t>仕様書</a:t>
            </a:r>
            <a:r>
              <a:rPr kumimoji="1" lang="en-US" altLang="ja-JP" dirty="0" smtClean="0">
                <a:solidFill>
                  <a:schemeClr val="bg1"/>
                </a:solidFill>
                <a:latin typeface="HGPｺﾞｼｯｸM" pitchFamily="50" charset="-128"/>
                <a:ea typeface="HGPｺﾞｼｯｸM" pitchFamily="50" charset="-128"/>
              </a:rPr>
              <a:t/>
            </a:r>
            <a:br>
              <a:rPr kumimoji="1" lang="en-US" altLang="ja-JP" dirty="0" smtClean="0">
                <a:solidFill>
                  <a:schemeClr val="bg1"/>
                </a:solidFill>
                <a:latin typeface="HGPｺﾞｼｯｸM" pitchFamily="50" charset="-128"/>
                <a:ea typeface="HGPｺﾞｼｯｸM" pitchFamily="50" charset="-128"/>
              </a:rPr>
            </a:br>
            <a:r>
              <a:rPr kumimoji="1" lang="ja-JP" altLang="en-US" dirty="0" smtClean="0">
                <a:solidFill>
                  <a:schemeClr val="bg1"/>
                </a:solidFill>
                <a:latin typeface="HGPｺﾞｼｯｸM" pitchFamily="50" charset="-128"/>
                <a:ea typeface="HGPｺﾞｼｯｸM" pitchFamily="50" charset="-128"/>
              </a:rPr>
              <a:t>修正</a:t>
            </a:r>
            <a:endParaRPr kumimoji="1" lang="ja-JP" altLang="en-US" dirty="0">
              <a:solidFill>
                <a:schemeClr val="bg1"/>
              </a:solidFill>
              <a:latin typeface="HGPｺﾞｼｯｸM" pitchFamily="50" charset="-128"/>
              <a:ea typeface="HGPｺﾞｼｯｸM" pitchFamily="50" charset="-128"/>
            </a:endParaRPr>
          </a:p>
        </p:txBody>
      </p:sp>
      <p:sp>
        <p:nvSpPr>
          <p:cNvPr id="19" name="下矢印吹き出し 18"/>
          <p:cNvSpPr/>
          <p:nvPr/>
        </p:nvSpPr>
        <p:spPr bwMode="auto">
          <a:xfrm>
            <a:off x="3152800" y="4077072"/>
            <a:ext cx="1224136" cy="792088"/>
          </a:xfrm>
          <a:prstGeom prst="downArrowCallout">
            <a:avLst>
              <a:gd name="adj1" fmla="val 25000"/>
              <a:gd name="adj2" fmla="val 25000"/>
              <a:gd name="adj3" fmla="val 25000"/>
              <a:gd name="adj4" fmla="val 69079"/>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600" b="0" i="0" u="none" strike="noStrike" cap="none" normalizeH="0" baseline="0" dirty="0" smtClean="0">
                <a:ln>
                  <a:noFill/>
                </a:ln>
                <a:solidFill>
                  <a:schemeClr val="tx1"/>
                </a:solidFill>
                <a:effectLst/>
                <a:latin typeface="HGPｺﾞｼｯｸM" pitchFamily="50" charset="-128"/>
                <a:ea typeface="HGPｺﾞｼｯｸM" pitchFamily="50" charset="-128"/>
              </a:rPr>
              <a:t>ＲＦＩ</a:t>
            </a:r>
            <a:endParaRPr kumimoji="0" lang="en-US" altLang="ja-JP" sz="16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600" b="0" i="0" u="none" strike="noStrike" cap="none" normalizeH="0" baseline="0" dirty="0" smtClean="0">
                <a:ln>
                  <a:noFill/>
                </a:ln>
                <a:solidFill>
                  <a:schemeClr val="tx1"/>
                </a:solidFill>
                <a:effectLst/>
                <a:latin typeface="HGPｺﾞｼｯｸM" pitchFamily="50" charset="-128"/>
                <a:ea typeface="HGPｺﾞｼｯｸM" pitchFamily="50" charset="-128"/>
              </a:rPr>
              <a:t>参考見積</a:t>
            </a:r>
          </a:p>
        </p:txBody>
      </p:sp>
      <p:sp>
        <p:nvSpPr>
          <p:cNvPr id="28" name="ホームベース 27"/>
          <p:cNvSpPr/>
          <p:nvPr/>
        </p:nvSpPr>
        <p:spPr bwMode="auto">
          <a:xfrm>
            <a:off x="920552" y="4653136"/>
            <a:ext cx="2160240" cy="1440160"/>
          </a:xfrm>
          <a:prstGeom prst="homePlate">
            <a:avLst>
              <a:gd name="adj" fmla="val 30677"/>
            </a:avLst>
          </a:prstGeom>
          <a:ln>
            <a:headEnd type="none" w="med" len="med"/>
            <a:tailEnd type="none" w="med" len="med"/>
          </a:ln>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Arial" charset="0"/>
              <a:ea typeface="ＭＳ Ｐゴシック" pitchFamily="50" charset="-128"/>
            </a:endParaRPr>
          </a:p>
        </p:txBody>
      </p:sp>
      <p:sp>
        <p:nvSpPr>
          <p:cNvPr id="12" name="テキスト ボックス 11"/>
          <p:cNvSpPr txBox="1"/>
          <p:nvPr/>
        </p:nvSpPr>
        <p:spPr>
          <a:xfrm>
            <a:off x="992560" y="4759408"/>
            <a:ext cx="1800200" cy="1200329"/>
          </a:xfrm>
          <a:prstGeom prst="rect">
            <a:avLst/>
          </a:prstGeom>
          <a:noFill/>
        </p:spPr>
        <p:txBody>
          <a:bodyPr wrap="square" rtlCol="0" anchor="ctr">
            <a:spAutoFit/>
          </a:bodyPr>
          <a:lstStyle/>
          <a:p>
            <a:r>
              <a:rPr kumimoji="1" lang="ja-JP" altLang="en-US" dirty="0" smtClean="0">
                <a:solidFill>
                  <a:schemeClr val="bg1"/>
                </a:solidFill>
                <a:latin typeface="HGPｺﾞｼｯｸM" pitchFamily="50" charset="-128"/>
                <a:ea typeface="HGPｺﾞｼｯｸM" pitchFamily="50" charset="-128"/>
              </a:rPr>
              <a:t>正確な</a:t>
            </a:r>
            <a:endParaRPr kumimoji="1" lang="en-US" altLang="ja-JP" dirty="0" smtClean="0">
              <a:solidFill>
                <a:schemeClr val="bg1"/>
              </a:solidFill>
              <a:latin typeface="HGPｺﾞｼｯｸM" pitchFamily="50" charset="-128"/>
              <a:ea typeface="HGPｺﾞｼｯｸM" pitchFamily="50" charset="-128"/>
            </a:endParaRPr>
          </a:p>
          <a:p>
            <a:r>
              <a:rPr kumimoji="1" lang="ja-JP" altLang="en-US" dirty="0" smtClean="0">
                <a:solidFill>
                  <a:schemeClr val="bg1"/>
                </a:solidFill>
                <a:latin typeface="HGPｺﾞｼｯｸM" pitchFamily="50" charset="-128"/>
                <a:ea typeface="HGPｺﾞｼｯｸM" pitchFamily="50" charset="-128"/>
              </a:rPr>
              <a:t>ＥＡ</a:t>
            </a:r>
            <a:endParaRPr kumimoji="1" lang="en-US" altLang="ja-JP" dirty="0" smtClean="0">
              <a:solidFill>
                <a:schemeClr val="bg1"/>
              </a:solidFill>
              <a:latin typeface="HGPｺﾞｼｯｸM" pitchFamily="50" charset="-128"/>
              <a:ea typeface="HGPｺﾞｼｯｸM" pitchFamily="50" charset="-128"/>
            </a:endParaRPr>
          </a:p>
          <a:p>
            <a:r>
              <a:rPr kumimoji="1" lang="ja-JP" altLang="en-US" dirty="0" smtClean="0">
                <a:solidFill>
                  <a:schemeClr val="bg1"/>
                </a:solidFill>
                <a:latin typeface="HGPｺﾞｼｯｸM" pitchFamily="50" charset="-128"/>
                <a:ea typeface="HGPｺﾞｼｯｸM" pitchFamily="50" charset="-128"/>
              </a:rPr>
              <a:t>ドキュメント</a:t>
            </a:r>
            <a:endParaRPr kumimoji="1" lang="en-US" altLang="ja-JP" dirty="0" smtClean="0">
              <a:solidFill>
                <a:schemeClr val="bg1"/>
              </a:solidFill>
              <a:latin typeface="HGPｺﾞｼｯｸM" pitchFamily="50" charset="-128"/>
              <a:ea typeface="HGPｺﾞｼｯｸM" pitchFamily="50" charset="-128"/>
            </a:endParaRPr>
          </a:p>
          <a:p>
            <a:r>
              <a:rPr kumimoji="1" lang="ja-JP" altLang="en-US" dirty="0" smtClean="0">
                <a:solidFill>
                  <a:schemeClr val="bg1"/>
                </a:solidFill>
                <a:latin typeface="HGPｺﾞｼｯｸM" pitchFamily="50" charset="-128"/>
                <a:ea typeface="HGPｺﾞｼｯｸM" pitchFamily="50" charset="-128"/>
              </a:rPr>
              <a:t>作成</a:t>
            </a:r>
            <a:endParaRPr kumimoji="1" lang="en-US" altLang="ja-JP" dirty="0" smtClean="0">
              <a:solidFill>
                <a:schemeClr val="bg1"/>
              </a:solidFill>
              <a:latin typeface="HGPｺﾞｼｯｸM" pitchFamily="50" charset="-128"/>
              <a:ea typeface="HGPｺﾞｼｯｸM" pitchFamily="50" charset="-128"/>
            </a:endParaRPr>
          </a:p>
        </p:txBody>
      </p:sp>
      <p:sp>
        <p:nvSpPr>
          <p:cNvPr id="30" name="下矢印吹き出し 29"/>
          <p:cNvSpPr/>
          <p:nvPr/>
        </p:nvSpPr>
        <p:spPr bwMode="auto">
          <a:xfrm>
            <a:off x="1712639" y="4077072"/>
            <a:ext cx="1368153" cy="792088"/>
          </a:xfrm>
          <a:prstGeom prst="downArrowCallout">
            <a:avLst>
              <a:gd name="adj1" fmla="val 25000"/>
              <a:gd name="adj2" fmla="val 25000"/>
              <a:gd name="adj3" fmla="val 25000"/>
              <a:gd name="adj4" fmla="val 69079"/>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smtClean="0">
                <a:ln>
                  <a:noFill/>
                </a:ln>
                <a:solidFill>
                  <a:schemeClr val="tx1"/>
                </a:solidFill>
                <a:effectLst/>
                <a:latin typeface="HGPｺﾞｼｯｸM" pitchFamily="50" charset="-128"/>
                <a:ea typeface="HGPｺﾞｼｯｸM" pitchFamily="50" charset="-128"/>
              </a:rPr>
              <a:t>要件定義調査</a:t>
            </a:r>
          </a:p>
        </p:txBody>
      </p:sp>
      <p:sp>
        <p:nvSpPr>
          <p:cNvPr id="20" name="Rectangle 3"/>
          <p:cNvSpPr txBox="1">
            <a:spLocks noChangeArrowheads="1"/>
          </p:cNvSpPr>
          <p:nvPr/>
        </p:nvSpPr>
        <p:spPr bwMode="auto">
          <a:xfrm>
            <a:off x="488504" y="2378308"/>
            <a:ext cx="8915400" cy="1410732"/>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n"/>
              <a:defRPr kumimoji="1" sz="2800">
                <a:solidFill>
                  <a:srgbClr val="000066"/>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p"/>
              <a:defRPr kumimoji="1" sz="2400">
                <a:solidFill>
                  <a:srgbClr val="000066"/>
                </a:solidFill>
                <a:latin typeface="+mn-lt"/>
                <a:ea typeface="+mn-ea"/>
              </a:defRPr>
            </a:lvl2pPr>
            <a:lvl3pPr marL="1143000" indent="-228600" algn="l" rtl="0" eaLnBrk="0" fontAlgn="base" hangingPunct="0">
              <a:spcBef>
                <a:spcPct val="20000"/>
              </a:spcBef>
              <a:spcAft>
                <a:spcPct val="0"/>
              </a:spcAft>
              <a:buFont typeface="Wingdings" pitchFamily="2" charset="2"/>
              <a:buChar char="l"/>
              <a:defRPr kumimoji="1" sz="2000">
                <a:solidFill>
                  <a:srgbClr val="000066"/>
                </a:solidFill>
                <a:latin typeface="+mn-lt"/>
                <a:ea typeface="+mn-ea"/>
              </a:defRPr>
            </a:lvl3pPr>
            <a:lvl4pPr marL="1600200" indent="-228600" algn="l" rtl="0" eaLnBrk="0" fontAlgn="base" hangingPunct="0">
              <a:spcBef>
                <a:spcPct val="20000"/>
              </a:spcBef>
              <a:spcAft>
                <a:spcPct val="0"/>
              </a:spcAft>
              <a:buChar char="–"/>
              <a:defRPr kumimoji="1" sz="1600">
                <a:solidFill>
                  <a:schemeClr val="tx1"/>
                </a:solidFill>
                <a:latin typeface="+mj-lt"/>
                <a:ea typeface="+mn-ea"/>
              </a:defRPr>
            </a:lvl4pPr>
            <a:lvl5pPr marL="2057400" indent="-228600" algn="l" rtl="0" eaLnBrk="0" fontAlgn="base" hangingPunct="0">
              <a:spcBef>
                <a:spcPct val="20000"/>
              </a:spcBef>
              <a:spcAft>
                <a:spcPct val="0"/>
              </a:spcAft>
              <a:buChar char="»"/>
              <a:defRPr kumimoji="1" sz="1600">
                <a:solidFill>
                  <a:schemeClr val="tx1"/>
                </a:solidFill>
                <a:latin typeface="+mj-lt"/>
                <a:ea typeface="+mn-ea"/>
              </a:defRPr>
            </a:lvl5pPr>
            <a:lvl6pPr marL="2514600" indent="-228600" algn="l" rtl="0" eaLnBrk="0" fontAlgn="base" hangingPunct="0">
              <a:spcBef>
                <a:spcPct val="20000"/>
              </a:spcBef>
              <a:spcAft>
                <a:spcPct val="0"/>
              </a:spcAft>
              <a:buChar char="»"/>
              <a:defRPr kumimoji="1" sz="1600">
                <a:solidFill>
                  <a:schemeClr val="tx1"/>
                </a:solidFill>
                <a:latin typeface="+mj-lt"/>
                <a:ea typeface="+mn-ea"/>
              </a:defRPr>
            </a:lvl6pPr>
            <a:lvl7pPr marL="2971800" indent="-228600" algn="l" rtl="0" eaLnBrk="0" fontAlgn="base" hangingPunct="0">
              <a:spcBef>
                <a:spcPct val="20000"/>
              </a:spcBef>
              <a:spcAft>
                <a:spcPct val="0"/>
              </a:spcAft>
              <a:buChar char="»"/>
              <a:defRPr kumimoji="1" sz="1600">
                <a:solidFill>
                  <a:schemeClr val="tx1"/>
                </a:solidFill>
                <a:latin typeface="+mj-lt"/>
                <a:ea typeface="+mn-ea"/>
              </a:defRPr>
            </a:lvl7pPr>
            <a:lvl8pPr marL="3429000" indent="-228600" algn="l" rtl="0" eaLnBrk="0" fontAlgn="base" hangingPunct="0">
              <a:spcBef>
                <a:spcPct val="20000"/>
              </a:spcBef>
              <a:spcAft>
                <a:spcPct val="0"/>
              </a:spcAft>
              <a:buChar char="»"/>
              <a:defRPr kumimoji="1" sz="1600">
                <a:solidFill>
                  <a:schemeClr val="tx1"/>
                </a:solidFill>
                <a:latin typeface="+mj-lt"/>
                <a:ea typeface="+mn-ea"/>
              </a:defRPr>
            </a:lvl8pPr>
            <a:lvl9pPr marL="3886200" indent="-228600" algn="l" rtl="0" eaLnBrk="0" fontAlgn="base" hangingPunct="0">
              <a:spcBef>
                <a:spcPct val="20000"/>
              </a:spcBef>
              <a:spcAft>
                <a:spcPct val="0"/>
              </a:spcAft>
              <a:buChar char="»"/>
              <a:defRPr kumimoji="1" sz="1600">
                <a:solidFill>
                  <a:schemeClr val="tx1"/>
                </a:solidFill>
                <a:latin typeface="+mj-lt"/>
                <a:ea typeface="+mn-ea"/>
              </a:defRPr>
            </a:lvl9pPr>
          </a:lstStyle>
          <a:p>
            <a:pPr lvl="1"/>
            <a:r>
              <a:rPr lang="ja-JP" altLang="en-US" sz="1800" dirty="0" smtClean="0">
                <a:latin typeface="HGPｺﾞｼｯｸM" pitchFamily="50" charset="-128"/>
                <a:ea typeface="HGPｺﾞｼｯｸM" pitchFamily="50" charset="-128"/>
              </a:rPr>
              <a:t>正確なＥＡドキュメント／要件定義調査　⇒結果に基づき要件定義</a:t>
            </a:r>
            <a:endParaRPr lang="en-US" altLang="ja-JP" sz="1800" dirty="0" smtClean="0">
              <a:latin typeface="HGPｺﾞｼｯｸM" pitchFamily="50" charset="-128"/>
              <a:ea typeface="HGPｺﾞｼｯｸM" pitchFamily="50" charset="-128"/>
            </a:endParaRPr>
          </a:p>
          <a:p>
            <a:pPr lvl="1"/>
            <a:r>
              <a:rPr lang="ja-JP" altLang="en-US" sz="1800" dirty="0" smtClean="0">
                <a:latin typeface="HGPｺﾞｼｯｸM" pitchFamily="50" charset="-128"/>
                <a:ea typeface="HGPｺﾞｼｯｸM" pitchFamily="50" charset="-128"/>
              </a:rPr>
              <a:t>要件定義が定まらない場合はＲＦＩ等で情報収集</a:t>
            </a:r>
            <a:endParaRPr lang="en-US" altLang="ja-JP" sz="1800" dirty="0" smtClean="0">
              <a:latin typeface="HGPｺﾞｼｯｸM" pitchFamily="50" charset="-128"/>
              <a:ea typeface="HGPｺﾞｼｯｸM" pitchFamily="50" charset="-128"/>
            </a:endParaRPr>
          </a:p>
          <a:p>
            <a:pPr lvl="1"/>
            <a:r>
              <a:rPr lang="ja-JP" altLang="en-US" sz="1800" dirty="0" smtClean="0">
                <a:latin typeface="HGPｺﾞｼｯｸM" pitchFamily="50" charset="-128"/>
                <a:ea typeface="HGPｺﾞｼｯｸM" pitchFamily="50" charset="-128"/>
              </a:rPr>
              <a:t>要件定義に基づいて仕様書案を作成</a:t>
            </a:r>
            <a:endParaRPr lang="en-US" altLang="ja-JP" sz="1800" dirty="0" smtClean="0">
              <a:latin typeface="HGPｺﾞｼｯｸM" pitchFamily="50" charset="-128"/>
              <a:ea typeface="HGPｺﾞｼｯｸM" pitchFamily="50" charset="-128"/>
            </a:endParaRPr>
          </a:p>
          <a:p>
            <a:pPr lvl="1"/>
            <a:r>
              <a:rPr lang="ja-JP" altLang="en-US" sz="1800" dirty="0" smtClean="0">
                <a:latin typeface="HGPｺﾞｼｯｸM" pitchFamily="50" charset="-128"/>
                <a:ea typeface="HGPｺﾞｼｯｸM" pitchFamily="50" charset="-128"/>
              </a:rPr>
              <a:t>パッケージの場合はＲＦＩで要件／要求仕様に対する適合性を調査して選定</a:t>
            </a:r>
            <a:endParaRPr lang="en-US" altLang="ja-JP" sz="1800" dirty="0" smtClean="0">
              <a:latin typeface="HGPｺﾞｼｯｸM" pitchFamily="50" charset="-128"/>
              <a:ea typeface="HGPｺﾞｼｯｸM" pitchFamily="50" charset="-128"/>
            </a:endParaRPr>
          </a:p>
          <a:p>
            <a:pPr lvl="1"/>
            <a:r>
              <a:rPr lang="ja-JP" altLang="en-US" sz="1800" dirty="0" smtClean="0">
                <a:latin typeface="HGPｺﾞｼｯｸM" pitchFamily="50" charset="-128"/>
                <a:ea typeface="HGPｺﾞｼｯｸM" pitchFamily="50" charset="-128"/>
              </a:rPr>
              <a:t>意見招請（</a:t>
            </a:r>
            <a:r>
              <a:rPr lang="en-US" altLang="ja-JP" sz="1800" dirty="0">
                <a:latin typeface="HGPｺﾞｼｯｸM" pitchFamily="50" charset="-128"/>
                <a:ea typeface="HGPｺﾞｼｯｸM" pitchFamily="50" charset="-128"/>
              </a:rPr>
              <a:t>RFC</a:t>
            </a:r>
            <a:r>
              <a:rPr lang="ja-JP" altLang="en-US" sz="1800" dirty="0" smtClean="0">
                <a:latin typeface="HGPｺﾞｼｯｸM" pitchFamily="50" charset="-128"/>
                <a:ea typeface="HGPｺﾞｼｯｸM" pitchFamily="50" charset="-128"/>
              </a:rPr>
              <a:t>）も品質向上の機会</a:t>
            </a:r>
            <a:r>
              <a:rPr lang="en-US" altLang="ja-JP" sz="1800" baseline="30000" dirty="0" smtClean="0">
                <a:latin typeface="HGPｺﾞｼｯｸM" pitchFamily="50" charset="-128"/>
                <a:ea typeface="HGPｺﾞｼｯｸM" pitchFamily="50" charset="-128"/>
              </a:rPr>
              <a:t>※</a:t>
            </a:r>
            <a:endParaRPr lang="ja-JP" altLang="en-US" sz="1800" dirty="0" smtClean="0">
              <a:latin typeface="HGPｺﾞｼｯｸM" pitchFamily="50" charset="-128"/>
              <a:ea typeface="HGPｺﾞｼｯｸM" pitchFamily="50" charset="-128"/>
            </a:endParaRPr>
          </a:p>
        </p:txBody>
      </p:sp>
      <p:sp>
        <p:nvSpPr>
          <p:cNvPr id="21" name="テキスト ボックス 20"/>
          <p:cNvSpPr txBox="1"/>
          <p:nvPr/>
        </p:nvSpPr>
        <p:spPr>
          <a:xfrm>
            <a:off x="776535" y="1916832"/>
            <a:ext cx="5112569"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kumimoji="1" lang="ja-JP" altLang="en-US" sz="2000" dirty="0" smtClean="0">
                <a:solidFill>
                  <a:srgbClr val="000066"/>
                </a:solidFill>
                <a:latin typeface="HGPｺﾞｼｯｸM" pitchFamily="50" charset="-128"/>
                <a:ea typeface="HGPｺﾞｼｯｸM" pitchFamily="50" charset="-128"/>
              </a:rPr>
              <a:t>要件定義及び仕様書作成のプロセス</a:t>
            </a:r>
            <a:endParaRPr kumimoji="1" lang="ja-JP" altLang="en-US" sz="2000" dirty="0">
              <a:solidFill>
                <a:srgbClr val="000066"/>
              </a:solidFill>
              <a:latin typeface="HGPｺﾞｼｯｸM" pitchFamily="50" charset="-128"/>
              <a:ea typeface="HGPｺﾞｼｯｸM" pitchFamily="50" charset="-128"/>
            </a:endParaRPr>
          </a:p>
        </p:txBody>
      </p:sp>
      <p:sp>
        <p:nvSpPr>
          <p:cNvPr id="6" name="山形 5"/>
          <p:cNvSpPr/>
          <p:nvPr/>
        </p:nvSpPr>
        <p:spPr bwMode="auto">
          <a:xfrm>
            <a:off x="6562228" y="5373216"/>
            <a:ext cx="1224136" cy="720080"/>
          </a:xfrm>
          <a:prstGeom prst="chevron">
            <a:avLst>
              <a:gd name="adj" fmla="val 34344"/>
            </a:avLst>
          </a:prstGeom>
          <a:solidFill>
            <a:schemeClr val="accent1">
              <a:lumMod val="60000"/>
              <a:lumOff val="40000"/>
            </a:schemeClr>
          </a:solidFill>
          <a:ln>
            <a:headEnd type="none" w="med" len="med"/>
            <a:tailEnd type="none" w="med" len="med"/>
          </a:ln>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Arial" charset="0"/>
              <a:ea typeface="ＭＳ Ｐゴシック" pitchFamily="50" charset="-128"/>
            </a:endParaRPr>
          </a:p>
        </p:txBody>
      </p:sp>
      <p:sp>
        <p:nvSpPr>
          <p:cNvPr id="16" name="テキスト ボックス 15"/>
          <p:cNvSpPr txBox="1"/>
          <p:nvPr/>
        </p:nvSpPr>
        <p:spPr>
          <a:xfrm>
            <a:off x="6897216" y="5416401"/>
            <a:ext cx="936104" cy="646331"/>
          </a:xfrm>
          <a:prstGeom prst="rect">
            <a:avLst/>
          </a:prstGeom>
          <a:noFill/>
        </p:spPr>
        <p:txBody>
          <a:bodyPr wrap="square" rtlCol="0" anchor="ctr">
            <a:spAutoFit/>
          </a:bodyPr>
          <a:lstStyle/>
          <a:p>
            <a:r>
              <a:rPr kumimoji="1" lang="ja-JP" altLang="en-US" dirty="0" smtClean="0">
                <a:solidFill>
                  <a:schemeClr val="bg1"/>
                </a:solidFill>
                <a:latin typeface="HGPｺﾞｼｯｸM" pitchFamily="50" charset="-128"/>
                <a:ea typeface="HGPｺﾞｼｯｸM" pitchFamily="50" charset="-128"/>
              </a:rPr>
              <a:t>意見</a:t>
            </a:r>
            <a:endParaRPr kumimoji="1" lang="en-US" altLang="ja-JP" dirty="0" smtClean="0">
              <a:solidFill>
                <a:schemeClr val="bg1"/>
              </a:solidFill>
              <a:latin typeface="HGPｺﾞｼｯｸM" pitchFamily="50" charset="-128"/>
              <a:ea typeface="HGPｺﾞｼｯｸM" pitchFamily="50" charset="-128"/>
            </a:endParaRPr>
          </a:p>
          <a:p>
            <a:r>
              <a:rPr kumimoji="1" lang="ja-JP" altLang="en-US" dirty="0" smtClean="0">
                <a:solidFill>
                  <a:schemeClr val="bg1"/>
                </a:solidFill>
                <a:latin typeface="HGPｺﾞｼｯｸM" pitchFamily="50" charset="-128"/>
                <a:ea typeface="HGPｺﾞｼｯｸM" pitchFamily="50" charset="-128"/>
              </a:rPr>
              <a:t>招請</a:t>
            </a:r>
            <a:endParaRPr kumimoji="1" lang="en-US" altLang="ja-JP" dirty="0" smtClean="0">
              <a:solidFill>
                <a:schemeClr val="bg1"/>
              </a:solidFill>
              <a:latin typeface="HGPｺﾞｼｯｸM" pitchFamily="50" charset="-128"/>
              <a:ea typeface="HGPｺﾞｼｯｸM" pitchFamily="50" charset="-128"/>
            </a:endParaRPr>
          </a:p>
        </p:txBody>
      </p:sp>
      <p:sp>
        <p:nvSpPr>
          <p:cNvPr id="2" name="正方形/長方形 1"/>
          <p:cNvSpPr/>
          <p:nvPr/>
        </p:nvSpPr>
        <p:spPr>
          <a:xfrm>
            <a:off x="6562229" y="3823156"/>
            <a:ext cx="2908549" cy="253916"/>
          </a:xfrm>
          <a:prstGeom prst="rect">
            <a:avLst/>
          </a:prstGeom>
        </p:spPr>
        <p:txBody>
          <a:bodyPr wrap="square">
            <a:spAutoFit/>
          </a:bodyPr>
          <a:lstStyle/>
          <a:p>
            <a:pPr marL="4763" lvl="1"/>
            <a:r>
              <a:rPr lang="en-US" altLang="ja-JP" sz="1050" dirty="0" smtClean="0">
                <a:solidFill>
                  <a:schemeClr val="tx2">
                    <a:lumMod val="50000"/>
                  </a:schemeClr>
                </a:solidFill>
                <a:latin typeface="HGPｺﾞｼｯｸM" pitchFamily="50" charset="-128"/>
                <a:ea typeface="HGPｺﾞｼｯｸM" pitchFamily="50" charset="-128"/>
              </a:rPr>
              <a:t>※</a:t>
            </a:r>
            <a:r>
              <a:rPr lang="ja-JP" altLang="en-US" sz="1050" dirty="0" smtClean="0">
                <a:solidFill>
                  <a:schemeClr val="tx2">
                    <a:lumMod val="50000"/>
                  </a:schemeClr>
                </a:solidFill>
                <a:latin typeface="HGPｺﾞｼｯｸM" pitchFamily="50" charset="-128"/>
                <a:ea typeface="HGPｺﾞｼｯｸM" pitchFamily="50" charset="-128"/>
              </a:rPr>
              <a:t>調達</a:t>
            </a:r>
            <a:r>
              <a:rPr lang="ja-JP" altLang="en-US" sz="1050" dirty="0">
                <a:solidFill>
                  <a:schemeClr val="tx2">
                    <a:lumMod val="50000"/>
                  </a:schemeClr>
                </a:solidFill>
                <a:latin typeface="HGPｺﾞｼｯｸM" pitchFamily="50" charset="-128"/>
                <a:ea typeface="HGPｺﾞｼｯｸM" pitchFamily="50" charset="-128"/>
              </a:rPr>
              <a:t>における公平性を担保することが</a:t>
            </a:r>
            <a:r>
              <a:rPr lang="ja-JP" altLang="en-US" sz="1050" dirty="0" smtClean="0">
                <a:solidFill>
                  <a:schemeClr val="tx2">
                    <a:lumMod val="50000"/>
                  </a:schemeClr>
                </a:solidFill>
                <a:latin typeface="HGPｺﾞｼｯｸM" pitchFamily="50" charset="-128"/>
                <a:ea typeface="HGPｺﾞｼｯｸM" pitchFamily="50" charset="-128"/>
              </a:rPr>
              <a:t>重要</a:t>
            </a:r>
            <a:endParaRPr lang="ja-JP" altLang="en-US" sz="1050" dirty="0">
              <a:solidFill>
                <a:schemeClr val="tx2">
                  <a:lumMod val="50000"/>
                </a:schemeClr>
              </a:solidFill>
              <a:latin typeface="HGPｺﾞｼｯｸM" pitchFamily="50" charset="-128"/>
              <a:ea typeface="HGPｺﾞｼｯｸM" pitchFamily="50" charset="-128"/>
            </a:endParaRPr>
          </a:p>
        </p:txBody>
      </p:sp>
      <p:sp>
        <p:nvSpPr>
          <p:cNvPr id="22" name="スライド番号プレースホルダ 21"/>
          <p:cNvSpPr>
            <a:spLocks noGrp="1"/>
          </p:cNvSpPr>
          <p:nvPr>
            <p:ph type="sldNum" sz="quarter" idx="12"/>
          </p:nvPr>
        </p:nvSpPr>
        <p:spPr/>
        <p:txBody>
          <a:bodyPr/>
          <a:lstStyle/>
          <a:p>
            <a:pPr>
              <a:defRPr/>
            </a:pPr>
            <a:fld id="{E2D66AD2-159A-4253-BF2C-5EE39F16C6A8}" type="slidenum">
              <a:rPr lang="ja-JP" altLang="en-US" smtClean="0"/>
              <a:pPr>
                <a:defRPr/>
              </a:pPr>
              <a:t>5</a:t>
            </a:fld>
            <a:endParaRPr lang="en-US" altLang="ja-JP"/>
          </a:p>
        </p:txBody>
      </p:sp>
      <p:sp>
        <p:nvSpPr>
          <p:cNvPr id="23" name="フッター プレースホルダ 22"/>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extLst>
      <p:ext uri="{BB962C8B-B14F-4D97-AF65-F5344CB8AC3E}">
        <p14:creationId xmlns="" xmlns:p14="http://schemas.microsoft.com/office/powerpoint/2010/main" val="5926039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メモ 32"/>
          <p:cNvSpPr/>
          <p:nvPr/>
        </p:nvSpPr>
        <p:spPr bwMode="auto">
          <a:xfrm>
            <a:off x="1208584" y="1988840"/>
            <a:ext cx="2592288" cy="4104456"/>
          </a:xfrm>
          <a:prstGeom prst="foldedCorner">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2400" b="0" i="0" u="none" strike="noStrike" cap="none" normalizeH="0" baseline="0" dirty="0" smtClean="0">
                <a:ln>
                  <a:noFill/>
                </a:ln>
                <a:solidFill>
                  <a:schemeClr val="tx1"/>
                </a:solidFill>
                <a:effectLst/>
                <a:latin typeface="HGPｺﾞｼｯｸM" pitchFamily="50" charset="-128"/>
                <a:ea typeface="HGPｺﾞｼｯｸM" pitchFamily="50" charset="-128"/>
              </a:rPr>
              <a:t>仕様書本体</a:t>
            </a:r>
          </a:p>
        </p:txBody>
      </p:sp>
      <p:sp>
        <p:nvSpPr>
          <p:cNvPr id="25" name="角丸四角形 24"/>
          <p:cNvSpPr/>
          <p:nvPr/>
        </p:nvSpPr>
        <p:spPr bwMode="auto">
          <a:xfrm>
            <a:off x="4232920" y="1988840"/>
            <a:ext cx="5112569" cy="4104456"/>
          </a:xfrm>
          <a:prstGeom prst="roundRect">
            <a:avLst>
              <a:gd name="adj" fmla="val 3016"/>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2000" b="0" i="0" u="none" strike="noStrike" cap="none" normalizeH="0" baseline="0" dirty="0" smtClean="0">
                <a:ln>
                  <a:noFill/>
                </a:ln>
                <a:solidFill>
                  <a:schemeClr val="tx1"/>
                </a:solidFill>
                <a:effectLst/>
                <a:latin typeface="HGPｺﾞｼｯｸM" pitchFamily="50" charset="-128"/>
                <a:ea typeface="HGPｺﾞｼｯｸM" pitchFamily="50" charset="-128"/>
              </a:rPr>
              <a:t>ＥＡドキュメント　（付属資料）</a:t>
            </a:r>
            <a:endParaRPr kumimoji="0" lang="en-US" altLang="ja-JP" sz="20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200" b="0" i="0" u="none" strike="noStrike" cap="none" normalizeH="0" baseline="0" dirty="0" smtClean="0">
                <a:ln>
                  <a:noFill/>
                </a:ln>
                <a:solidFill>
                  <a:schemeClr val="tx1"/>
                </a:solidFill>
                <a:effectLst/>
                <a:latin typeface="HGPｺﾞｼｯｸM" pitchFamily="50" charset="-128"/>
                <a:ea typeface="HGPｺﾞｼｯｸM" pitchFamily="50" charset="-128"/>
              </a:rPr>
              <a:t>　業務・システムの将来像を示す「設計図」</a:t>
            </a:r>
          </a:p>
        </p:txBody>
      </p:sp>
      <p:sp>
        <p:nvSpPr>
          <p:cNvPr id="26" name="角丸四角形 25"/>
          <p:cNvSpPr/>
          <p:nvPr/>
        </p:nvSpPr>
        <p:spPr bwMode="auto">
          <a:xfrm>
            <a:off x="4273029" y="4322572"/>
            <a:ext cx="5040560" cy="1728192"/>
          </a:xfrm>
          <a:prstGeom prst="roundRect">
            <a:avLst>
              <a:gd name="adj" fmla="val 6208"/>
            </a:avLst>
          </a:prstGeom>
          <a:solidFill>
            <a:schemeClr val="bg1"/>
          </a:solidFill>
          <a:ln>
            <a:noFill/>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7" name="正方形/長方形 26"/>
          <p:cNvSpPr/>
          <p:nvPr/>
        </p:nvSpPr>
        <p:spPr bwMode="auto">
          <a:xfrm>
            <a:off x="4275454" y="2564904"/>
            <a:ext cx="5040560" cy="237626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3" name="正方形/長方形 22"/>
          <p:cNvSpPr/>
          <p:nvPr/>
        </p:nvSpPr>
        <p:spPr bwMode="auto">
          <a:xfrm>
            <a:off x="4897760" y="3068960"/>
            <a:ext cx="4248472" cy="2880320"/>
          </a:xfrm>
          <a:prstGeom prst="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2" name="正方形/長方形 21"/>
          <p:cNvSpPr/>
          <p:nvPr/>
        </p:nvSpPr>
        <p:spPr bwMode="auto">
          <a:xfrm>
            <a:off x="4745361" y="2916560"/>
            <a:ext cx="4248472" cy="2880320"/>
          </a:xfrm>
          <a:prstGeom prst="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1" name="正方形/長方形 20"/>
          <p:cNvSpPr/>
          <p:nvPr/>
        </p:nvSpPr>
        <p:spPr bwMode="auto">
          <a:xfrm>
            <a:off x="4592960" y="2764160"/>
            <a:ext cx="4248472" cy="2880320"/>
          </a:xfrm>
          <a:prstGeom prst="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 name="タイトル 1"/>
          <p:cNvSpPr>
            <a:spLocks noGrp="1"/>
          </p:cNvSpPr>
          <p:nvPr>
            <p:ph type="title"/>
          </p:nvPr>
        </p:nvSpPr>
        <p:spPr/>
        <p:txBody>
          <a:bodyPr/>
          <a:lstStyle/>
          <a:p>
            <a:r>
              <a:rPr lang="ja-JP" altLang="en-US" dirty="0"/>
              <a:t>４</a:t>
            </a:r>
            <a:r>
              <a:rPr lang="ja-JP" altLang="en-US" dirty="0" smtClean="0"/>
              <a:t>．</a:t>
            </a:r>
            <a:r>
              <a:rPr lang="ja-JP" altLang="en-US" dirty="0"/>
              <a:t>仕様書とは　</a:t>
            </a:r>
            <a:r>
              <a:rPr lang="ja-JP" altLang="en-US" sz="2400" dirty="0"/>
              <a:t>～仕様書の全体像～</a:t>
            </a:r>
            <a:endParaRPr kumimoji="1" lang="ja-JP" altLang="en-US" sz="2400" dirty="0"/>
          </a:p>
        </p:txBody>
      </p:sp>
      <p:sp>
        <p:nvSpPr>
          <p:cNvPr id="18435" name="Rectangle 3"/>
          <p:cNvSpPr>
            <a:spLocks noGrp="1" noChangeArrowheads="1"/>
          </p:cNvSpPr>
          <p:nvPr>
            <p:ph idx="1"/>
          </p:nvPr>
        </p:nvSpPr>
        <p:spPr bwMode="auto">
          <a:xfrm>
            <a:off x="495300" y="1341439"/>
            <a:ext cx="8915400" cy="647402"/>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a:latin typeface="HGPｺﾞｼｯｸM" pitchFamily="50" charset="-128"/>
                <a:ea typeface="HGPｺﾞｼｯｸM" pitchFamily="50" charset="-128"/>
              </a:rPr>
              <a:t>仕様書は　仕様書本体　＋　ＥＡドキュメント　で構成される。</a:t>
            </a:r>
            <a:endParaRPr lang="en-US" altLang="ja-JP" sz="2400" dirty="0">
              <a:latin typeface="HGPｺﾞｼｯｸM" pitchFamily="50" charset="-128"/>
              <a:ea typeface="HGPｺﾞｼｯｸM" pitchFamily="50" charset="-128"/>
            </a:endParaRPr>
          </a:p>
        </p:txBody>
      </p:sp>
      <p:graphicFrame>
        <p:nvGraphicFramePr>
          <p:cNvPr id="20" name="表 19"/>
          <p:cNvGraphicFramePr>
            <a:graphicFrameLocks noGrp="1"/>
          </p:cNvGraphicFramePr>
          <p:nvPr/>
        </p:nvGraphicFramePr>
        <p:xfrm>
          <a:off x="4448946" y="2620144"/>
          <a:ext cx="4248473" cy="3048000"/>
        </p:xfrm>
        <a:graphic>
          <a:graphicData uri="http://schemas.openxmlformats.org/drawingml/2006/table">
            <a:tbl>
              <a:tblPr firstRow="1" bandRow="1">
                <a:tableStyleId>{5C22544A-7EE6-4342-B048-85BDC9FD1C3A}</a:tableStyleId>
              </a:tblPr>
              <a:tblGrid>
                <a:gridCol w="2088233"/>
                <a:gridCol w="2160240"/>
              </a:tblGrid>
              <a:tr h="0">
                <a:tc gridSpan="2">
                  <a:txBody>
                    <a:bodyPr/>
                    <a:lstStyle/>
                    <a:p>
                      <a:pPr algn="ctr"/>
                      <a:r>
                        <a:rPr kumimoji="1" lang="ja-JP" altLang="en-US" sz="1200" dirty="0" smtClean="0"/>
                        <a:t>ＥＡドキュメントの種類</a:t>
                      </a:r>
                      <a:endParaRPr kumimoji="1" lang="ja-JP" altLang="en-US" sz="1200" dirty="0"/>
                    </a:p>
                  </a:txBody>
                  <a:tcPr/>
                </a:tc>
                <a:tc hMerge="1">
                  <a:txBody>
                    <a:bodyPr/>
                    <a:lstStyle/>
                    <a:p>
                      <a:pPr algn="ctr"/>
                      <a:endParaRPr kumimoji="1" lang="ja-JP" altLang="en-US" sz="1200" dirty="0"/>
                    </a:p>
                  </a:txBody>
                  <a:tcPr/>
                </a:tc>
              </a:tr>
              <a:tr h="91414">
                <a:tc rowSpan="4">
                  <a:txBody>
                    <a:bodyPr/>
                    <a:lstStyle/>
                    <a:p>
                      <a:r>
                        <a:rPr kumimoji="1" lang="ja-JP" altLang="en-US" sz="1400" dirty="0" smtClean="0"/>
                        <a:t>政策・業務体系（</a:t>
                      </a:r>
                      <a:r>
                        <a:rPr kumimoji="1" lang="en-US" altLang="ja-JP" sz="1400" dirty="0" smtClean="0"/>
                        <a:t>BA</a:t>
                      </a:r>
                      <a:r>
                        <a:rPr kumimoji="1" lang="ja-JP" altLang="en-US" sz="1400" dirty="0" smtClean="0"/>
                        <a:t>）</a:t>
                      </a:r>
                      <a:endParaRPr kumimoji="1" lang="en-US" altLang="ja-JP" sz="1400" b="0" dirty="0" smtClean="0"/>
                    </a:p>
                  </a:txBody>
                  <a:tcPr/>
                </a:tc>
                <a:tc>
                  <a:txBody>
                    <a:bodyPr/>
                    <a:lstStyle/>
                    <a:p>
                      <a:pPr marL="0" algn="l" rtl="0" eaLnBrk="1" fontAlgn="ctr" latinLnBrk="0" hangingPunct="1">
                        <a:spcBef>
                          <a:spcPts val="0"/>
                        </a:spcBef>
                        <a:spcAft>
                          <a:spcPts val="0"/>
                        </a:spcAft>
                      </a:pPr>
                      <a:r>
                        <a:rPr kumimoji="1" lang="ja-JP" altLang="en-US" sz="1400" u="none" strike="noStrike" kern="1200" dirty="0"/>
                        <a:t>業務説明書</a:t>
                      </a:r>
                      <a:endParaRPr lang="ja-JP" altLang="en-US" sz="1400" b="0" i="0" u="none" strike="noStrike" dirty="0">
                        <a:latin typeface="Arial"/>
                      </a:endParaRPr>
                    </a:p>
                  </a:txBody>
                  <a:tcPr marL="8509" marR="8509" marT="0" marB="0" anchor="ctr"/>
                </a:tc>
              </a:tr>
              <a:tr h="91414">
                <a:tc vMerge="1">
                  <a:txBody>
                    <a:bodyPr/>
                    <a:lstStyle/>
                    <a:p>
                      <a:endParaRPr kumimoji="1" lang="ja-JP" altLang="en-US" sz="1400" b="0" dirty="0"/>
                    </a:p>
                  </a:txBody>
                  <a:tcPr/>
                </a:tc>
                <a:tc>
                  <a:txBody>
                    <a:bodyPr/>
                    <a:lstStyle/>
                    <a:p>
                      <a:pPr marL="0" algn="l" rtl="0" eaLnBrk="1" fontAlgn="ctr" latinLnBrk="0" hangingPunct="1">
                        <a:spcBef>
                          <a:spcPts val="0"/>
                        </a:spcBef>
                        <a:spcAft>
                          <a:spcPts val="0"/>
                        </a:spcAft>
                      </a:pPr>
                      <a:r>
                        <a:rPr kumimoji="1" lang="zh-TW" altLang="en-US" sz="1400" u="none" strike="noStrike" kern="1200" dirty="0"/>
                        <a:t>機能構成図（</a:t>
                      </a:r>
                      <a:r>
                        <a:rPr kumimoji="1" lang="en-US" altLang="zh-TW" sz="1400" u="none" strike="noStrike" kern="1200" dirty="0"/>
                        <a:t>DMM</a:t>
                      </a:r>
                      <a:r>
                        <a:rPr kumimoji="1" lang="zh-TW" altLang="en-US" sz="1400" u="none" strike="noStrike" kern="1200" dirty="0"/>
                        <a:t>）</a:t>
                      </a:r>
                      <a:endParaRPr lang="zh-TW" altLang="en-US" sz="1400" b="0" i="0" u="none" strike="noStrike" dirty="0">
                        <a:latin typeface="Arial"/>
                      </a:endParaRPr>
                    </a:p>
                  </a:txBody>
                  <a:tcPr marL="8509" marR="8509" marT="0" marB="0" anchor="ctr"/>
                </a:tc>
              </a:tr>
              <a:tr h="91414">
                <a:tc vMerge="1">
                  <a:txBody>
                    <a:bodyPr/>
                    <a:lstStyle/>
                    <a:p>
                      <a:endParaRPr kumimoji="1" lang="ja-JP" altLang="en-US" sz="1400" b="0" dirty="0"/>
                    </a:p>
                  </a:txBody>
                  <a:tcPr/>
                </a:tc>
                <a:tc>
                  <a:txBody>
                    <a:bodyPr/>
                    <a:lstStyle/>
                    <a:p>
                      <a:pPr marL="0" algn="l" rtl="0" eaLnBrk="1" fontAlgn="ctr" latinLnBrk="0" hangingPunct="1">
                        <a:spcBef>
                          <a:spcPts val="0"/>
                        </a:spcBef>
                        <a:spcAft>
                          <a:spcPts val="0"/>
                        </a:spcAft>
                      </a:pPr>
                      <a:r>
                        <a:rPr kumimoji="1" lang="zh-TW" altLang="en-US" sz="1400" u="none" strike="noStrike" kern="1200" dirty="0"/>
                        <a:t>機能情報関連図（</a:t>
                      </a:r>
                      <a:r>
                        <a:rPr kumimoji="1" lang="en-US" altLang="zh-TW" sz="1400" u="none" strike="noStrike" kern="1200" dirty="0"/>
                        <a:t>DFD</a:t>
                      </a:r>
                      <a:r>
                        <a:rPr kumimoji="1" lang="zh-TW" altLang="en-US" sz="1400" u="none" strike="noStrike" kern="1200" dirty="0"/>
                        <a:t>）</a:t>
                      </a:r>
                      <a:endParaRPr lang="zh-TW" altLang="en-US" sz="1400" b="0" i="0" u="none" strike="noStrike" dirty="0">
                        <a:latin typeface="Arial"/>
                      </a:endParaRPr>
                    </a:p>
                  </a:txBody>
                  <a:tcPr marL="8509" marR="8509" marT="0" marB="0" anchor="ctr"/>
                </a:tc>
              </a:tr>
              <a:tr h="91414">
                <a:tc vMerge="1">
                  <a:txBody>
                    <a:bodyPr/>
                    <a:lstStyle/>
                    <a:p>
                      <a:endParaRPr kumimoji="1" lang="ja-JP" altLang="en-US" sz="1400" b="0" dirty="0"/>
                    </a:p>
                  </a:txBody>
                  <a:tcPr/>
                </a:tc>
                <a:tc>
                  <a:txBody>
                    <a:bodyPr/>
                    <a:lstStyle/>
                    <a:p>
                      <a:pPr marL="0" algn="l" rtl="0" eaLnBrk="1" fontAlgn="ctr" latinLnBrk="0" hangingPunct="1">
                        <a:spcBef>
                          <a:spcPts val="0"/>
                        </a:spcBef>
                        <a:spcAft>
                          <a:spcPts val="0"/>
                        </a:spcAft>
                      </a:pPr>
                      <a:r>
                        <a:rPr kumimoji="1" lang="ja-JP" altLang="en-US" sz="1400" u="none" strike="noStrike" kern="1200" dirty="0" smtClean="0"/>
                        <a:t>業務流れ図（</a:t>
                      </a:r>
                      <a:r>
                        <a:rPr kumimoji="1" lang="en-US" altLang="ja-JP" sz="1400" u="none" strike="noStrike" kern="1200" dirty="0" smtClean="0"/>
                        <a:t>WFA</a:t>
                      </a:r>
                      <a:r>
                        <a:rPr kumimoji="1" lang="ja-JP" altLang="en-US" sz="1400" u="none" strike="noStrike" kern="1200" dirty="0" smtClean="0"/>
                        <a:t>）</a:t>
                      </a:r>
                      <a:endParaRPr lang="ja-JP" altLang="en-US" sz="1400" b="0" i="0" u="none" strike="noStrike" dirty="0">
                        <a:latin typeface="Arial"/>
                      </a:endParaRPr>
                    </a:p>
                  </a:txBody>
                  <a:tcPr marL="8509" marR="8509" marT="0" marB="0" anchor="ctr"/>
                </a:tc>
              </a:tr>
              <a:tr h="91414">
                <a:tc rowSpan="3">
                  <a:txBody>
                    <a:bodyPr/>
                    <a:lstStyle/>
                    <a:p>
                      <a:r>
                        <a:rPr kumimoji="1" lang="ja-JP" altLang="en-US" sz="1400" dirty="0" smtClean="0"/>
                        <a:t>データ体系（</a:t>
                      </a:r>
                      <a:r>
                        <a:rPr kumimoji="1" lang="en-US" altLang="ja-JP" sz="1400" dirty="0" smtClean="0"/>
                        <a:t>DA</a:t>
                      </a:r>
                      <a:r>
                        <a:rPr kumimoji="1" lang="ja-JP" altLang="en-US" sz="1400" dirty="0" smtClean="0"/>
                        <a:t>）</a:t>
                      </a:r>
                      <a:endParaRPr kumimoji="1" lang="ja-JP" altLang="en-US" sz="1400" b="0" dirty="0"/>
                    </a:p>
                  </a:txBody>
                  <a:tcPr/>
                </a:tc>
                <a:tc>
                  <a:txBody>
                    <a:bodyPr/>
                    <a:lstStyle/>
                    <a:p>
                      <a:pPr marL="0" algn="l" rtl="0" eaLnBrk="1" fontAlgn="ctr" latinLnBrk="0" hangingPunct="1">
                        <a:spcBef>
                          <a:spcPts val="0"/>
                        </a:spcBef>
                        <a:spcAft>
                          <a:spcPts val="0"/>
                        </a:spcAft>
                      </a:pPr>
                      <a:r>
                        <a:rPr kumimoji="1" lang="ja-JP" altLang="en-US" sz="1400" u="none" strike="noStrike" kern="1200" dirty="0"/>
                        <a:t>情報体系整理図（クラス図）</a:t>
                      </a:r>
                      <a:endParaRPr lang="ja-JP" altLang="en-US" sz="1400" b="0" i="0" u="none" strike="noStrike" dirty="0">
                        <a:latin typeface="Arial"/>
                      </a:endParaRPr>
                    </a:p>
                  </a:txBody>
                  <a:tcPr marL="8509" marR="8509" marT="0" marB="0" anchor="ctr"/>
                </a:tc>
              </a:tr>
              <a:tr h="91414">
                <a:tc vMerge="1">
                  <a:txBody>
                    <a:bodyPr/>
                    <a:lstStyle/>
                    <a:p>
                      <a:endParaRPr kumimoji="1" lang="ja-JP" altLang="en-US" sz="1400" b="0" dirty="0"/>
                    </a:p>
                  </a:txBody>
                  <a:tcPr/>
                </a:tc>
                <a:tc>
                  <a:txBody>
                    <a:bodyPr/>
                    <a:lstStyle/>
                    <a:p>
                      <a:pPr marL="0" algn="l" rtl="0" eaLnBrk="1" fontAlgn="ctr" latinLnBrk="0" hangingPunct="1">
                        <a:spcBef>
                          <a:spcPts val="0"/>
                        </a:spcBef>
                        <a:spcAft>
                          <a:spcPts val="0"/>
                        </a:spcAft>
                      </a:pPr>
                      <a:r>
                        <a:rPr kumimoji="1" lang="zh-TW" altLang="en-US" sz="1400" u="none" strike="noStrike" kern="1200" dirty="0"/>
                        <a:t>実体関連図（</a:t>
                      </a:r>
                      <a:r>
                        <a:rPr kumimoji="1" lang="en-US" altLang="zh-TW" sz="1400" u="none" strike="noStrike" kern="1200" dirty="0"/>
                        <a:t>ERD</a:t>
                      </a:r>
                      <a:r>
                        <a:rPr kumimoji="1" lang="zh-TW" altLang="en-US" sz="1400" u="none" strike="noStrike" kern="1200" dirty="0"/>
                        <a:t>）</a:t>
                      </a:r>
                      <a:endParaRPr lang="zh-TW" altLang="en-US" sz="1400" b="0" i="0" u="none" strike="noStrike" dirty="0">
                        <a:latin typeface="Arial"/>
                      </a:endParaRPr>
                    </a:p>
                  </a:txBody>
                  <a:tcPr marL="8509" marR="8509" marT="0" marB="0" anchor="ctr"/>
                </a:tc>
              </a:tr>
              <a:tr h="91414">
                <a:tc vMerge="1">
                  <a:txBody>
                    <a:bodyPr/>
                    <a:lstStyle/>
                    <a:p>
                      <a:endParaRPr kumimoji="1" lang="ja-JP" altLang="en-US" sz="1400" b="0" dirty="0"/>
                    </a:p>
                  </a:txBody>
                  <a:tcPr/>
                </a:tc>
                <a:tc>
                  <a:txBody>
                    <a:bodyPr/>
                    <a:lstStyle/>
                    <a:p>
                      <a:pPr marL="0" algn="l" rtl="0" eaLnBrk="1" fontAlgn="ctr" latinLnBrk="0" hangingPunct="1">
                        <a:spcBef>
                          <a:spcPts val="0"/>
                        </a:spcBef>
                        <a:spcAft>
                          <a:spcPts val="0"/>
                        </a:spcAft>
                      </a:pPr>
                      <a:r>
                        <a:rPr kumimoji="1" lang="ja-JP" altLang="en-US" sz="1400" u="none" strike="noStrike" kern="1200" dirty="0"/>
                        <a:t>データ定義表</a:t>
                      </a:r>
                      <a:endParaRPr lang="ja-JP" altLang="en-US" sz="1400" b="0" i="0" u="none" strike="noStrike" dirty="0">
                        <a:latin typeface="Arial"/>
                      </a:endParaRPr>
                    </a:p>
                  </a:txBody>
                  <a:tcPr marL="8509" marR="8509" marT="0" marB="0" anchor="ctr"/>
                </a:tc>
              </a:tr>
              <a:tr h="91414">
                <a:tc rowSpan="2">
                  <a:txBody>
                    <a:bodyPr/>
                    <a:lstStyle/>
                    <a:p>
                      <a:r>
                        <a:rPr kumimoji="1" lang="ja-JP" altLang="en-US" sz="1400" dirty="0" smtClean="0"/>
                        <a:t>適用処理体系（ＡＡ）</a:t>
                      </a:r>
                      <a:endParaRPr kumimoji="1" lang="ja-JP" altLang="en-US" sz="1400" b="0" dirty="0"/>
                    </a:p>
                  </a:txBody>
                  <a:tcPr/>
                </a:tc>
                <a:tc>
                  <a:txBody>
                    <a:bodyPr/>
                    <a:lstStyle/>
                    <a:p>
                      <a:pPr marL="0" algn="l" rtl="0" eaLnBrk="1" fontAlgn="ctr" latinLnBrk="0" hangingPunct="1">
                        <a:spcBef>
                          <a:spcPts val="0"/>
                        </a:spcBef>
                        <a:spcAft>
                          <a:spcPts val="0"/>
                        </a:spcAft>
                      </a:pPr>
                      <a:r>
                        <a:rPr kumimoji="1" lang="ja-JP" altLang="en-US" sz="1400" u="none" strike="noStrike" kern="1200" dirty="0"/>
                        <a:t>情報システム関連図</a:t>
                      </a:r>
                      <a:endParaRPr lang="ja-JP" altLang="en-US" sz="1400" b="0" i="0" u="none" strike="noStrike" dirty="0">
                        <a:latin typeface="Arial"/>
                      </a:endParaRPr>
                    </a:p>
                  </a:txBody>
                  <a:tcPr marL="8509" marR="8509" marT="0" marB="0" anchor="ctr"/>
                </a:tc>
              </a:tr>
              <a:tr h="114192">
                <a:tc vMerge="1">
                  <a:txBody>
                    <a:bodyPr/>
                    <a:lstStyle/>
                    <a:p>
                      <a:endParaRPr kumimoji="1" lang="ja-JP" altLang="en-US" sz="1400" b="0" dirty="0"/>
                    </a:p>
                  </a:txBody>
                  <a:tcPr/>
                </a:tc>
                <a:tc>
                  <a:txBody>
                    <a:bodyPr/>
                    <a:lstStyle/>
                    <a:p>
                      <a:pPr marL="0" algn="l" rtl="0" eaLnBrk="1" fontAlgn="ctr" latinLnBrk="0" hangingPunct="1">
                        <a:spcBef>
                          <a:spcPts val="0"/>
                        </a:spcBef>
                        <a:spcAft>
                          <a:spcPts val="0"/>
                        </a:spcAft>
                      </a:pPr>
                      <a:r>
                        <a:rPr kumimoji="1" lang="ja-JP" altLang="en-US" sz="1400" u="none" strike="noStrike" kern="1200" dirty="0"/>
                        <a:t>情報システム機能構成図</a:t>
                      </a:r>
                      <a:endParaRPr lang="ja-JP" altLang="en-US" sz="1400" b="0" i="0" u="none" strike="noStrike" dirty="0">
                        <a:latin typeface="Arial"/>
                      </a:endParaRPr>
                    </a:p>
                  </a:txBody>
                  <a:tcPr marL="8509" marR="8509" marT="0" marB="0" anchor="ctr"/>
                </a:tc>
              </a:tr>
              <a:tr h="91414">
                <a:tc rowSpan="3">
                  <a:txBody>
                    <a:bodyPr/>
                    <a:lstStyle/>
                    <a:p>
                      <a:r>
                        <a:rPr kumimoji="1" lang="ja-JP" altLang="en-US" sz="1400" dirty="0" smtClean="0"/>
                        <a:t>技術体系（ＴＡ）</a:t>
                      </a:r>
                      <a:endParaRPr kumimoji="1" lang="ja-JP" altLang="en-US" sz="1400" b="0" dirty="0"/>
                    </a:p>
                  </a:txBody>
                  <a:tcPr/>
                </a:tc>
                <a:tc>
                  <a:txBody>
                    <a:bodyPr/>
                    <a:lstStyle/>
                    <a:p>
                      <a:pPr marL="0" algn="l" rtl="0" eaLnBrk="1" fontAlgn="ctr" latinLnBrk="0" hangingPunct="1">
                        <a:spcBef>
                          <a:spcPts val="0"/>
                        </a:spcBef>
                        <a:spcAft>
                          <a:spcPts val="0"/>
                        </a:spcAft>
                      </a:pPr>
                      <a:r>
                        <a:rPr kumimoji="1" lang="ja-JP" altLang="en-US" sz="1400" u="none" strike="noStrike" kern="1200" dirty="0"/>
                        <a:t>ネットワーク構成図</a:t>
                      </a:r>
                      <a:endParaRPr lang="ja-JP" altLang="en-US" sz="1400" b="0" i="0" u="none" strike="noStrike" dirty="0">
                        <a:latin typeface="Arial"/>
                      </a:endParaRPr>
                    </a:p>
                  </a:txBody>
                  <a:tcPr marL="8509" marR="8509" marT="0" marB="0" anchor="ctr"/>
                </a:tc>
              </a:tr>
              <a:tr h="91414">
                <a:tc vMerge="1">
                  <a:txBody>
                    <a:bodyPr/>
                    <a:lstStyle/>
                    <a:p>
                      <a:endParaRPr kumimoji="1" lang="ja-JP" altLang="en-US" sz="1400" b="0" dirty="0"/>
                    </a:p>
                  </a:txBody>
                  <a:tcPr/>
                </a:tc>
                <a:tc>
                  <a:txBody>
                    <a:bodyPr/>
                    <a:lstStyle/>
                    <a:p>
                      <a:pPr marL="0" algn="l" rtl="0" eaLnBrk="1" fontAlgn="ctr" latinLnBrk="0" hangingPunct="1">
                        <a:spcBef>
                          <a:spcPts val="0"/>
                        </a:spcBef>
                        <a:spcAft>
                          <a:spcPts val="0"/>
                        </a:spcAft>
                      </a:pPr>
                      <a:r>
                        <a:rPr kumimoji="1" lang="ja-JP" altLang="en-US" sz="1400" u="none" strike="noStrike" kern="1200" dirty="0"/>
                        <a:t>ソフトウェア構成図</a:t>
                      </a:r>
                      <a:endParaRPr lang="ja-JP" altLang="en-US" sz="1400" b="0" i="0" u="none" strike="noStrike" dirty="0">
                        <a:latin typeface="Arial"/>
                      </a:endParaRPr>
                    </a:p>
                  </a:txBody>
                  <a:tcPr marL="8509" marR="8509" marT="0" marB="0" anchor="ctr"/>
                </a:tc>
              </a:tr>
              <a:tr h="91414">
                <a:tc vMerge="1">
                  <a:txBody>
                    <a:bodyPr/>
                    <a:lstStyle/>
                    <a:p>
                      <a:endParaRPr kumimoji="1" lang="ja-JP" altLang="en-US" sz="1400" b="0" dirty="0"/>
                    </a:p>
                  </a:txBody>
                  <a:tcPr/>
                </a:tc>
                <a:tc>
                  <a:txBody>
                    <a:bodyPr/>
                    <a:lstStyle/>
                    <a:p>
                      <a:pPr marL="0" algn="l" rtl="0" eaLnBrk="1" fontAlgn="ctr" latinLnBrk="0" hangingPunct="1">
                        <a:spcBef>
                          <a:spcPts val="0"/>
                        </a:spcBef>
                        <a:spcAft>
                          <a:spcPts val="0"/>
                        </a:spcAft>
                      </a:pPr>
                      <a:r>
                        <a:rPr kumimoji="1" lang="ja-JP" altLang="en-US" sz="1400" u="none" strike="noStrike" kern="1200" dirty="0"/>
                        <a:t>ハードウェア構成図</a:t>
                      </a:r>
                      <a:endParaRPr lang="ja-JP" altLang="en-US" sz="1400" b="0" i="0" u="none" strike="noStrike" dirty="0">
                        <a:latin typeface="Arial"/>
                      </a:endParaRPr>
                    </a:p>
                  </a:txBody>
                  <a:tcPr marL="8509" marR="8509" marT="0" marB="0" anchor="ctr"/>
                </a:tc>
              </a:tr>
            </a:tbl>
          </a:graphicData>
        </a:graphic>
      </p:graphicFrame>
      <p:sp>
        <p:nvSpPr>
          <p:cNvPr id="32" name="加算記号 31"/>
          <p:cNvSpPr/>
          <p:nvPr/>
        </p:nvSpPr>
        <p:spPr bwMode="auto">
          <a:xfrm>
            <a:off x="3512841" y="3501008"/>
            <a:ext cx="1008112" cy="1008112"/>
          </a:xfrm>
          <a:prstGeom prst="mathPlus">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34" name="角丸四角形 33"/>
          <p:cNvSpPr/>
          <p:nvPr/>
        </p:nvSpPr>
        <p:spPr bwMode="auto">
          <a:xfrm>
            <a:off x="1424608" y="2780928"/>
            <a:ext cx="2160240" cy="792088"/>
          </a:xfrm>
          <a:prstGeom prst="roundRect">
            <a:avLst/>
          </a:prstGeom>
          <a:solidFill>
            <a:schemeClr val="bg1"/>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機能要件</a:t>
            </a:r>
          </a:p>
        </p:txBody>
      </p:sp>
      <p:sp>
        <p:nvSpPr>
          <p:cNvPr id="35" name="角丸四角形 34"/>
          <p:cNvSpPr/>
          <p:nvPr/>
        </p:nvSpPr>
        <p:spPr bwMode="auto">
          <a:xfrm>
            <a:off x="1424608" y="3861048"/>
            <a:ext cx="2160240" cy="1800200"/>
          </a:xfrm>
          <a:prstGeom prst="roundRect">
            <a:avLst>
              <a:gd name="adj" fmla="val 6626"/>
            </a:avLst>
          </a:prstGeom>
          <a:solidFill>
            <a:schemeClr val="bg1"/>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dirty="0" smtClean="0">
                <a:solidFill>
                  <a:schemeClr val="tx1"/>
                </a:solidFill>
                <a:latin typeface="HGPｺﾞｼｯｸM" pitchFamily="50" charset="-128"/>
                <a:ea typeface="HGPｺﾞｼｯｸM" pitchFamily="50" charset="-128"/>
              </a:rPr>
              <a:t>非機能要件</a:t>
            </a: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36" name="下カーブ矢印 35"/>
          <p:cNvSpPr/>
          <p:nvPr/>
        </p:nvSpPr>
        <p:spPr bwMode="auto">
          <a:xfrm rot="21445962" flipH="1">
            <a:off x="3091323" y="2499401"/>
            <a:ext cx="1511705" cy="504056"/>
          </a:xfrm>
          <a:prstGeom prst="curvedDownArrow">
            <a:avLst>
              <a:gd name="adj1" fmla="val 27678"/>
              <a:gd name="adj2" fmla="val 50000"/>
              <a:gd name="adj3" fmla="val 54697"/>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37" name="加算記号 36"/>
          <p:cNvSpPr/>
          <p:nvPr/>
        </p:nvSpPr>
        <p:spPr bwMode="auto">
          <a:xfrm>
            <a:off x="2288704" y="3429000"/>
            <a:ext cx="567680" cy="567680"/>
          </a:xfrm>
          <a:prstGeom prst="mathPlus">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38" name="テキスト ボックス 37"/>
          <p:cNvSpPr txBox="1"/>
          <p:nvPr/>
        </p:nvSpPr>
        <p:spPr>
          <a:xfrm>
            <a:off x="3510996" y="2060852"/>
            <a:ext cx="865942" cy="461665"/>
          </a:xfrm>
          <a:prstGeom prst="rect">
            <a:avLst/>
          </a:prstGeom>
          <a:noFill/>
        </p:spPr>
        <p:txBody>
          <a:bodyPr wrap="none" rtlCol="0">
            <a:spAutoFit/>
          </a:bodyPr>
          <a:lstStyle/>
          <a:p>
            <a:pPr algn="ctr"/>
            <a:r>
              <a:rPr kumimoji="1" lang="ja-JP" altLang="en-US" sz="1200" dirty="0" smtClean="0">
                <a:latin typeface="HGPｺﾞｼｯｸM" pitchFamily="50" charset="-128"/>
                <a:ea typeface="HGPｺﾞｼｯｸM" pitchFamily="50" charset="-128"/>
              </a:rPr>
              <a:t>ＥＡの結果</a:t>
            </a:r>
            <a:r>
              <a:rPr kumimoji="1" lang="en-US" altLang="ja-JP" sz="1200" dirty="0" smtClean="0">
                <a:latin typeface="HGPｺﾞｼｯｸM" pitchFamily="50" charset="-128"/>
                <a:ea typeface="HGPｺﾞｼｯｸM" pitchFamily="50" charset="-128"/>
              </a:rPr>
              <a:t/>
            </a:r>
            <a:br>
              <a:rPr kumimoji="1" lang="en-US" altLang="ja-JP" sz="1200" dirty="0" smtClean="0">
                <a:latin typeface="HGPｺﾞｼｯｸM" pitchFamily="50" charset="-128"/>
                <a:ea typeface="HGPｺﾞｼｯｸM" pitchFamily="50" charset="-128"/>
              </a:rPr>
            </a:br>
            <a:r>
              <a:rPr kumimoji="1" lang="ja-JP" altLang="en-US" sz="1200" dirty="0" smtClean="0">
                <a:latin typeface="HGPｺﾞｼｯｸM" pitchFamily="50" charset="-128"/>
                <a:ea typeface="HGPｺﾞｼｯｸM" pitchFamily="50" charset="-128"/>
              </a:rPr>
              <a:t>から定義</a:t>
            </a:r>
            <a:endParaRPr kumimoji="1" lang="ja-JP" altLang="en-US" sz="1200" dirty="0">
              <a:latin typeface="HGPｺﾞｼｯｸM" pitchFamily="50" charset="-128"/>
              <a:ea typeface="HGPｺﾞｼｯｸM" pitchFamily="50" charset="-128"/>
            </a:endParaRPr>
          </a:p>
        </p:txBody>
      </p:sp>
      <p:sp>
        <p:nvSpPr>
          <p:cNvPr id="18" name="スライド番号プレースホルダ 17"/>
          <p:cNvSpPr>
            <a:spLocks noGrp="1"/>
          </p:cNvSpPr>
          <p:nvPr>
            <p:ph type="sldNum" sz="quarter" idx="12"/>
          </p:nvPr>
        </p:nvSpPr>
        <p:spPr/>
        <p:txBody>
          <a:bodyPr/>
          <a:lstStyle/>
          <a:p>
            <a:pPr>
              <a:defRPr/>
            </a:pPr>
            <a:fld id="{E2D66AD2-159A-4253-BF2C-5EE39F16C6A8}" type="slidenum">
              <a:rPr lang="ja-JP" altLang="en-US" smtClean="0"/>
              <a:pPr>
                <a:defRPr/>
              </a:pPr>
              <a:t>6</a:t>
            </a:fld>
            <a:endParaRPr lang="en-US" altLang="ja-JP"/>
          </a:p>
        </p:txBody>
      </p:sp>
      <p:sp>
        <p:nvSpPr>
          <p:cNvPr id="19" name="フッター プレースホルダ 18"/>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５</a:t>
            </a:r>
            <a:r>
              <a:rPr lang="ja-JP" altLang="en-US" dirty="0" smtClean="0"/>
              <a:t>．</a:t>
            </a:r>
            <a:r>
              <a:rPr lang="ja-JP" altLang="en-US" dirty="0"/>
              <a:t>仕様書の作成方法　</a:t>
            </a:r>
            <a:r>
              <a:rPr lang="ja-JP" altLang="en-US" sz="2400" dirty="0"/>
              <a:t>～要件定義～</a:t>
            </a:r>
            <a:endParaRPr kumimoji="1" lang="ja-JP" altLang="en-US" sz="2400" dirty="0"/>
          </a:p>
        </p:txBody>
      </p:sp>
      <p:sp>
        <p:nvSpPr>
          <p:cNvPr id="6147" name="Rectangle 3"/>
          <p:cNvSpPr>
            <a:spLocks noGrp="1" noChangeArrowheads="1"/>
          </p:cNvSpPr>
          <p:nvPr>
            <p:ph idx="1"/>
          </p:nvPr>
        </p:nvSpPr>
        <p:spPr bwMode="auto">
          <a:xfrm>
            <a:off x="495300" y="1341439"/>
            <a:ext cx="8915400" cy="575394"/>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ea typeface="HGPｺﾞｼｯｸM" pitchFamily="50" charset="-128"/>
              </a:rPr>
              <a:t>仕様書で要求する内容（要件）　⇒機能要件と非機能要件</a:t>
            </a:r>
            <a:endParaRPr lang="en-US" altLang="ja-JP" sz="2400" dirty="0" smtClean="0">
              <a:latin typeface="HGPｺﾞｼｯｸM" pitchFamily="50" charset="-128"/>
              <a:ea typeface="HGPｺﾞｼｯｸM" pitchFamily="50" charset="-128"/>
            </a:endParaRPr>
          </a:p>
        </p:txBody>
      </p:sp>
      <p:sp>
        <p:nvSpPr>
          <p:cNvPr id="42" name="角丸四角形 41"/>
          <p:cNvSpPr/>
          <p:nvPr/>
        </p:nvSpPr>
        <p:spPr bwMode="auto">
          <a:xfrm>
            <a:off x="3872880" y="2492896"/>
            <a:ext cx="2016224" cy="1224136"/>
          </a:xfrm>
          <a:prstGeom prst="roundRect">
            <a:avLst>
              <a:gd name="adj" fmla="val 9284"/>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機能要件</a:t>
            </a:r>
          </a:p>
        </p:txBody>
      </p:sp>
      <p:sp>
        <p:nvSpPr>
          <p:cNvPr id="43" name="角丸四角形 42"/>
          <p:cNvSpPr/>
          <p:nvPr/>
        </p:nvSpPr>
        <p:spPr bwMode="auto">
          <a:xfrm>
            <a:off x="3872880" y="3789040"/>
            <a:ext cx="2016224" cy="2088232"/>
          </a:xfrm>
          <a:prstGeom prst="roundRect">
            <a:avLst>
              <a:gd name="adj" fmla="val 5066"/>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dirty="0" smtClean="0">
                <a:solidFill>
                  <a:schemeClr val="tx1"/>
                </a:solidFill>
                <a:latin typeface="HGPｺﾞｼｯｸM" pitchFamily="50" charset="-128"/>
                <a:ea typeface="HGPｺﾞｼｯｸM" pitchFamily="50" charset="-128"/>
              </a:rPr>
              <a:t>非機能要件</a:t>
            </a: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44" name="角丸四角形 43"/>
          <p:cNvSpPr/>
          <p:nvPr/>
        </p:nvSpPr>
        <p:spPr bwMode="auto">
          <a:xfrm>
            <a:off x="5961112" y="2492896"/>
            <a:ext cx="3600400" cy="360040"/>
          </a:xfrm>
          <a:prstGeom prst="roundRect">
            <a:avLst>
              <a:gd name="adj" fmla="val 9284"/>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プロセス（処理）</a:t>
            </a:r>
          </a:p>
        </p:txBody>
      </p:sp>
      <p:sp>
        <p:nvSpPr>
          <p:cNvPr id="45" name="角丸四角形 44"/>
          <p:cNvSpPr/>
          <p:nvPr/>
        </p:nvSpPr>
        <p:spPr bwMode="auto">
          <a:xfrm>
            <a:off x="5961112" y="2924944"/>
            <a:ext cx="3600400" cy="360040"/>
          </a:xfrm>
          <a:prstGeom prst="roundRect">
            <a:avLst>
              <a:gd name="adj" fmla="val 9284"/>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情報・データ</a:t>
            </a:r>
          </a:p>
        </p:txBody>
      </p:sp>
      <p:sp>
        <p:nvSpPr>
          <p:cNvPr id="46" name="角丸四角形 45"/>
          <p:cNvSpPr/>
          <p:nvPr/>
        </p:nvSpPr>
        <p:spPr bwMode="auto">
          <a:xfrm>
            <a:off x="5961112" y="3356992"/>
            <a:ext cx="3600400" cy="360040"/>
          </a:xfrm>
          <a:prstGeom prst="roundRect">
            <a:avLst>
              <a:gd name="adj" fmla="val 9284"/>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ja-JP" altLang="en-US" dirty="0" smtClean="0">
                <a:solidFill>
                  <a:schemeClr val="tx1"/>
                </a:solidFill>
                <a:latin typeface="HGPｺﾞｼｯｸM" pitchFamily="50" charset="-128"/>
                <a:ea typeface="HGPｺﾞｼｯｸM" pitchFamily="50" charset="-128"/>
              </a:rPr>
              <a:t>外部</a:t>
            </a: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インタフェース</a:t>
            </a:r>
          </a:p>
        </p:txBody>
      </p:sp>
      <p:sp>
        <p:nvSpPr>
          <p:cNvPr id="47" name="角丸四角形 46"/>
          <p:cNvSpPr/>
          <p:nvPr/>
        </p:nvSpPr>
        <p:spPr bwMode="auto">
          <a:xfrm>
            <a:off x="5961112" y="4653136"/>
            <a:ext cx="504056" cy="1224136"/>
          </a:xfrm>
          <a:prstGeom prst="roundRect">
            <a:avLst>
              <a:gd name="adj" fmla="val 9284"/>
            </a:avLst>
          </a:prstGeom>
          <a:solidFill>
            <a:schemeClr val="bg1"/>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eaVert"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その他</a:t>
            </a:r>
          </a:p>
        </p:txBody>
      </p:sp>
      <p:sp>
        <p:nvSpPr>
          <p:cNvPr id="48" name="角丸四角形 47"/>
          <p:cNvSpPr/>
          <p:nvPr/>
        </p:nvSpPr>
        <p:spPr bwMode="auto">
          <a:xfrm>
            <a:off x="5961112" y="3789040"/>
            <a:ext cx="3600400" cy="360040"/>
          </a:xfrm>
          <a:prstGeom prst="roundRect">
            <a:avLst>
              <a:gd name="adj" fmla="val 9284"/>
            </a:avLst>
          </a:prstGeom>
          <a:solidFill>
            <a:schemeClr val="bg1"/>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品質（性能・拡張性、信頼性）</a:t>
            </a:r>
          </a:p>
        </p:txBody>
      </p:sp>
      <p:sp>
        <p:nvSpPr>
          <p:cNvPr id="49" name="角丸四角形 48"/>
          <p:cNvSpPr/>
          <p:nvPr/>
        </p:nvSpPr>
        <p:spPr bwMode="auto">
          <a:xfrm>
            <a:off x="5961112" y="4221088"/>
            <a:ext cx="3600400" cy="360040"/>
          </a:xfrm>
          <a:prstGeom prst="roundRect">
            <a:avLst>
              <a:gd name="adj" fmla="val 9284"/>
            </a:avLst>
          </a:prstGeom>
          <a:solidFill>
            <a:schemeClr val="bg1"/>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技術（稼働環境、セキュリティ）</a:t>
            </a:r>
          </a:p>
        </p:txBody>
      </p:sp>
      <p:sp>
        <p:nvSpPr>
          <p:cNvPr id="50" name="角丸四角形 49"/>
          <p:cNvSpPr/>
          <p:nvPr/>
        </p:nvSpPr>
        <p:spPr bwMode="auto">
          <a:xfrm>
            <a:off x="6537176" y="4653136"/>
            <a:ext cx="3024336" cy="360040"/>
          </a:xfrm>
          <a:prstGeom prst="roundRect">
            <a:avLst>
              <a:gd name="adj" fmla="val 9284"/>
            </a:avLst>
          </a:prstGeom>
          <a:solidFill>
            <a:schemeClr val="bg1"/>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保守・運用</a:t>
            </a:r>
          </a:p>
        </p:txBody>
      </p:sp>
      <p:sp>
        <p:nvSpPr>
          <p:cNvPr id="51" name="角丸四角形 50"/>
          <p:cNvSpPr/>
          <p:nvPr/>
        </p:nvSpPr>
        <p:spPr bwMode="auto">
          <a:xfrm>
            <a:off x="6537176" y="5085184"/>
            <a:ext cx="3024336" cy="360040"/>
          </a:xfrm>
          <a:prstGeom prst="roundRect">
            <a:avLst>
              <a:gd name="adj" fmla="val 9284"/>
            </a:avLst>
          </a:prstGeom>
          <a:solidFill>
            <a:schemeClr val="bg1"/>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移行</a:t>
            </a:r>
          </a:p>
        </p:txBody>
      </p:sp>
      <p:sp>
        <p:nvSpPr>
          <p:cNvPr id="52" name="角丸四角形 51"/>
          <p:cNvSpPr/>
          <p:nvPr/>
        </p:nvSpPr>
        <p:spPr bwMode="auto">
          <a:xfrm>
            <a:off x="6537176" y="5517232"/>
            <a:ext cx="3024336" cy="360040"/>
          </a:xfrm>
          <a:prstGeom prst="roundRect">
            <a:avLst>
              <a:gd name="adj" fmla="val 9284"/>
            </a:avLst>
          </a:prstGeom>
          <a:solidFill>
            <a:schemeClr val="bg1"/>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その他付帯作業等</a:t>
            </a:r>
          </a:p>
        </p:txBody>
      </p:sp>
      <p:sp>
        <p:nvSpPr>
          <p:cNvPr id="54" name="正方形/長方形 53"/>
          <p:cNvSpPr/>
          <p:nvPr/>
        </p:nvSpPr>
        <p:spPr bwMode="auto">
          <a:xfrm>
            <a:off x="3800872" y="1988840"/>
            <a:ext cx="5760640" cy="360040"/>
          </a:xfrm>
          <a:prstGeom prst="rect">
            <a:avLst/>
          </a:pr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path path="circle">
              <a:fillToRect l="50000" t="50000" r="50000" b="50000"/>
            </a:path>
            <a:tileRect/>
          </a:gradFill>
          <a:ln>
            <a:noFill/>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1" i="0" u="none" strike="noStrike" cap="none" normalizeH="0" baseline="0" dirty="0" smtClean="0">
                <a:ln>
                  <a:noFill/>
                </a:ln>
                <a:solidFill>
                  <a:schemeClr val="tx1"/>
                </a:solidFill>
                <a:effectLst/>
                <a:latin typeface="HGPｺﾞｼｯｸM" pitchFamily="50" charset="-128"/>
                <a:ea typeface="HGPｺﾞｼｯｸM" pitchFamily="50" charset="-128"/>
              </a:rPr>
              <a:t>要件の分類</a:t>
            </a:r>
          </a:p>
        </p:txBody>
      </p:sp>
      <p:sp>
        <p:nvSpPr>
          <p:cNvPr id="55" name="右矢印吹き出し 54"/>
          <p:cNvSpPr/>
          <p:nvPr/>
        </p:nvSpPr>
        <p:spPr bwMode="auto">
          <a:xfrm>
            <a:off x="632520" y="2492896"/>
            <a:ext cx="3312368" cy="1224136"/>
          </a:xfrm>
          <a:prstGeom prst="rightArrowCallout">
            <a:avLst>
              <a:gd name="adj1" fmla="val 25000"/>
              <a:gd name="adj2" fmla="val 25000"/>
              <a:gd name="adj3" fmla="val 25000"/>
              <a:gd name="adj4" fmla="val 81027"/>
            </a:avLst>
          </a:prstGeom>
          <a:solidFill>
            <a:schemeClr val="bg1"/>
          </a:solidFill>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ja-JP" sz="1800" b="0" i="0" u="none" strike="noStrike" cap="none" normalizeH="0" baseline="0" dirty="0" smtClean="0">
                <a:ln>
                  <a:noFill/>
                </a:ln>
                <a:solidFill>
                  <a:schemeClr val="tx1"/>
                </a:solidFill>
                <a:effectLst/>
                <a:latin typeface="HGPｺﾞｼｯｸM" pitchFamily="50" charset="-128"/>
                <a:ea typeface="HGPｺﾞｼｯｸM" pitchFamily="50" charset="-128"/>
              </a:rPr>
              <a:t>DFD</a:t>
            </a: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や</a:t>
            </a:r>
            <a:r>
              <a:rPr kumimoji="0" lang="en-US" altLang="ja-JP" sz="1800" b="0" i="0" u="none" strike="noStrike" cap="none" normalizeH="0" baseline="0" dirty="0" smtClean="0">
                <a:ln>
                  <a:noFill/>
                </a:ln>
                <a:solidFill>
                  <a:schemeClr val="tx1"/>
                </a:solidFill>
                <a:effectLst/>
                <a:latin typeface="HGPｺﾞｼｯｸM" pitchFamily="50" charset="-128"/>
                <a:ea typeface="HGPｺﾞｼｯｸM" pitchFamily="50" charset="-128"/>
              </a:rPr>
              <a:t>WFA</a:t>
            </a: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の分析に基づき、プロセス（処理）と情報・データと外部インタフェースを定義</a:t>
            </a:r>
          </a:p>
        </p:txBody>
      </p:sp>
      <p:sp>
        <p:nvSpPr>
          <p:cNvPr id="56" name="右矢印吹き出し 55"/>
          <p:cNvSpPr/>
          <p:nvPr/>
        </p:nvSpPr>
        <p:spPr bwMode="auto">
          <a:xfrm>
            <a:off x="632520" y="4221088"/>
            <a:ext cx="3312368" cy="1224136"/>
          </a:xfrm>
          <a:prstGeom prst="rightArrowCallout">
            <a:avLst>
              <a:gd name="adj1" fmla="val 25000"/>
              <a:gd name="adj2" fmla="val 25000"/>
              <a:gd name="adj3" fmla="val 25000"/>
              <a:gd name="adj4" fmla="val 81027"/>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業務自体の特性や業務実施環境及び機能要件に基づき、必要な品質、技術、保守・運用等を定義</a:t>
            </a:r>
          </a:p>
        </p:txBody>
      </p:sp>
      <p:sp>
        <p:nvSpPr>
          <p:cNvPr id="18" name="スライド番号プレースホルダ 17"/>
          <p:cNvSpPr>
            <a:spLocks noGrp="1"/>
          </p:cNvSpPr>
          <p:nvPr>
            <p:ph type="sldNum" sz="quarter" idx="12"/>
          </p:nvPr>
        </p:nvSpPr>
        <p:spPr/>
        <p:txBody>
          <a:bodyPr/>
          <a:lstStyle/>
          <a:p>
            <a:pPr>
              <a:defRPr/>
            </a:pPr>
            <a:fld id="{E2D66AD2-159A-4253-BF2C-5EE39F16C6A8}" type="slidenum">
              <a:rPr lang="ja-JP" altLang="en-US" smtClean="0"/>
              <a:pPr>
                <a:defRPr/>
              </a:pPr>
              <a:t>7</a:t>
            </a:fld>
            <a:endParaRPr lang="en-US" altLang="ja-JP"/>
          </a:p>
        </p:txBody>
      </p:sp>
      <p:sp>
        <p:nvSpPr>
          <p:cNvPr id="19" name="フッター プレースホルダ 18"/>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920873" y="1341438"/>
            <a:ext cx="5111750" cy="4770437"/>
          </a:xfrm>
          <a:prstGeom prst="rect">
            <a:avLst/>
          </a:prstGeom>
          <a:solidFill>
            <a:schemeClr val="bg1">
              <a:lumMod val="85000"/>
            </a:schemeClr>
          </a:solidFill>
          <a:effectLst>
            <a:outerShdw blurRad="50800" dist="38100" dir="2700000" algn="tl" rotWithShape="0">
              <a:prstClr val="black">
                <a:alpha val="40000"/>
              </a:prstClr>
            </a:outerShdw>
          </a:effectLst>
        </p:spPr>
        <p:txBody>
          <a:bodyPr>
            <a:spAutoFit/>
          </a:bodyPr>
          <a:lstStyle/>
          <a:p>
            <a:pPr>
              <a:defRPr/>
            </a:pPr>
            <a:r>
              <a:rPr lang="ja-JP" altLang="en-US" sz="1600" dirty="0">
                <a:latin typeface="HGPｺﾞｼｯｸM" pitchFamily="50" charset="-128"/>
                <a:ea typeface="HGPｺﾞｼｯｸM" pitchFamily="50" charset="-128"/>
              </a:rPr>
              <a:t>１．調達件名</a:t>
            </a:r>
            <a:endParaRPr lang="en-US" altLang="ja-JP" sz="1600" dirty="0">
              <a:latin typeface="HGPｺﾞｼｯｸM" pitchFamily="50" charset="-128"/>
              <a:ea typeface="HGPｺﾞｼｯｸM" pitchFamily="50" charset="-128"/>
            </a:endParaRPr>
          </a:p>
          <a:p>
            <a:pPr>
              <a:defRPr/>
            </a:pP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２．作業の概要</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（１）目的</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（２）用語の定義</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（３）業務の概要</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（４）情報システム化の範囲</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（５）作業内容・納入成果物</a:t>
            </a:r>
            <a:endParaRPr lang="en-US" altLang="ja-JP" sz="1600" dirty="0">
              <a:latin typeface="HGPｺﾞｼｯｸM" pitchFamily="50" charset="-128"/>
              <a:ea typeface="HGPｺﾞｼｯｸM" pitchFamily="50" charset="-128"/>
            </a:endParaRPr>
          </a:p>
          <a:p>
            <a:pPr>
              <a:defRPr/>
            </a:pP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３．情報システムの要件</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（１）機能要件</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（２）画面要件</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（３）帳票要件</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（４）情報・データ要件</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（５）</a:t>
            </a:r>
            <a:r>
              <a:rPr lang="ja-JP" altLang="en-US" sz="1600" dirty="0" smtClean="0">
                <a:latin typeface="HGPｺﾞｼｯｸM" pitchFamily="50" charset="-128"/>
                <a:ea typeface="HGPｺﾞｼｯｸM" pitchFamily="50" charset="-128"/>
              </a:rPr>
              <a:t>外部インタフェース要件</a:t>
            </a:r>
            <a:endParaRPr lang="en-US" altLang="ja-JP" sz="1600" dirty="0">
              <a:latin typeface="HGPｺﾞｼｯｸM" pitchFamily="50" charset="-128"/>
              <a:ea typeface="HGPｺﾞｼｯｸM" pitchFamily="50" charset="-128"/>
            </a:endParaRPr>
          </a:p>
          <a:p>
            <a:pPr>
              <a:defRPr/>
            </a:pP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４．性能・規模要件</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（１）規模要件</a:t>
            </a:r>
            <a:endParaRPr lang="en-US" altLang="ja-JP" sz="1600" dirty="0">
              <a:latin typeface="HGPｺﾞｼｯｸM" pitchFamily="50" charset="-128"/>
              <a:ea typeface="HGPｺﾞｼｯｸM" pitchFamily="50" charset="-128"/>
            </a:endParaRPr>
          </a:p>
          <a:p>
            <a:pPr>
              <a:defRPr/>
            </a:pPr>
            <a:r>
              <a:rPr lang="ja-JP" altLang="en-US" sz="1600" dirty="0">
                <a:latin typeface="HGPｺﾞｼｯｸM" pitchFamily="50" charset="-128"/>
                <a:ea typeface="HGPｺﾞｼｯｸM" pitchFamily="50" charset="-128"/>
              </a:rPr>
              <a:t>　（２）性能要件</a:t>
            </a:r>
            <a:endParaRPr lang="en-US" altLang="ja-JP" sz="1600" dirty="0">
              <a:latin typeface="HGPｺﾞｼｯｸM" pitchFamily="50" charset="-128"/>
              <a:ea typeface="HGPｺﾞｼｯｸM" pitchFamily="50" charset="-128"/>
            </a:endParaRPr>
          </a:p>
        </p:txBody>
      </p:sp>
      <p:sp>
        <p:nvSpPr>
          <p:cNvPr id="8196" name="線吹き出し 1 (枠付き) 6"/>
          <p:cNvSpPr>
            <a:spLocks/>
          </p:cNvSpPr>
          <p:nvPr/>
        </p:nvSpPr>
        <p:spPr bwMode="auto">
          <a:xfrm>
            <a:off x="5168901" y="1773238"/>
            <a:ext cx="4392613" cy="431800"/>
          </a:xfrm>
          <a:prstGeom prst="borderCallout1">
            <a:avLst>
              <a:gd name="adj1" fmla="val 47940"/>
              <a:gd name="adj2" fmla="val -1875"/>
              <a:gd name="adj3" fmla="val 54116"/>
              <a:gd name="adj4" fmla="val -63526"/>
            </a:avLst>
          </a:prstGeom>
          <a:solidFill>
            <a:srgbClr val="FFCCCC"/>
          </a:solidFill>
          <a:ln w="9525" algn="ctr">
            <a:solidFill>
              <a:schemeClr val="tx1"/>
            </a:solidFill>
            <a:round/>
            <a:headEnd/>
            <a:tailEnd/>
          </a:ln>
        </p:spPr>
        <p:txBody>
          <a:bodyPr anchor="ctr"/>
          <a:lstStyle/>
          <a:p>
            <a:pPr eaLnBrk="1" hangingPunct="1"/>
            <a:r>
              <a:rPr kumimoji="1" lang="ja-JP" altLang="en-US" sz="1400">
                <a:latin typeface="HGPｺﾞｼｯｸM" pitchFamily="50" charset="-128"/>
                <a:ea typeface="HGPｺﾞｼｯｸM" pitchFamily="50" charset="-128"/>
              </a:rPr>
              <a:t>対象とする作業の内容だけでなく、対象とする業務の概要についても記載</a:t>
            </a:r>
          </a:p>
        </p:txBody>
      </p:sp>
      <p:sp>
        <p:nvSpPr>
          <p:cNvPr id="8197" name="線吹き出し 1 (枠付き) 7"/>
          <p:cNvSpPr>
            <a:spLocks/>
          </p:cNvSpPr>
          <p:nvPr/>
        </p:nvSpPr>
        <p:spPr bwMode="auto">
          <a:xfrm>
            <a:off x="5168901" y="1391609"/>
            <a:ext cx="4392613" cy="287338"/>
          </a:xfrm>
          <a:prstGeom prst="borderCallout1">
            <a:avLst>
              <a:gd name="adj1" fmla="val 51593"/>
              <a:gd name="adj2" fmla="val -2231"/>
              <a:gd name="adj3" fmla="val 30398"/>
              <a:gd name="adj4" fmla="val -68188"/>
            </a:avLst>
          </a:prstGeom>
          <a:solidFill>
            <a:srgbClr val="FFCCCC"/>
          </a:solidFill>
          <a:ln w="9525" algn="ctr">
            <a:solidFill>
              <a:schemeClr val="tx1"/>
            </a:solidFill>
            <a:round/>
            <a:headEnd/>
            <a:tailEnd/>
          </a:ln>
        </p:spPr>
        <p:txBody>
          <a:bodyPr anchor="ctr"/>
          <a:lstStyle/>
          <a:p>
            <a:pPr eaLnBrk="1" hangingPunct="1"/>
            <a:r>
              <a:rPr kumimoji="1" lang="ja-JP" altLang="en-US" sz="1400" dirty="0">
                <a:latin typeface="HGPｺﾞｼｯｸM" pitchFamily="50" charset="-128"/>
                <a:ea typeface="HGPｺﾞｼｯｸM" pitchFamily="50" charset="-128"/>
              </a:rPr>
              <a:t>調達内容（調達に含まれる工程）が明確か</a:t>
            </a:r>
            <a:endParaRPr kumimoji="1" lang="en-US" altLang="ja-JP" sz="1400" dirty="0">
              <a:latin typeface="HGPｺﾞｼｯｸM" pitchFamily="50" charset="-128"/>
              <a:ea typeface="HGPｺﾞｼｯｸM" pitchFamily="50" charset="-128"/>
            </a:endParaRPr>
          </a:p>
        </p:txBody>
      </p:sp>
      <p:sp>
        <p:nvSpPr>
          <p:cNvPr id="8198" name="線吹き出し 1 (枠付き) 8"/>
          <p:cNvSpPr>
            <a:spLocks/>
          </p:cNvSpPr>
          <p:nvPr/>
        </p:nvSpPr>
        <p:spPr bwMode="auto">
          <a:xfrm>
            <a:off x="5168901" y="2276479"/>
            <a:ext cx="4392613" cy="504825"/>
          </a:xfrm>
          <a:prstGeom prst="borderCallout1">
            <a:avLst>
              <a:gd name="adj1" fmla="val 40644"/>
              <a:gd name="adj2" fmla="val -796"/>
              <a:gd name="adj3" fmla="val 183416"/>
              <a:gd name="adj4" fmla="val -38282"/>
            </a:avLst>
          </a:prstGeom>
          <a:solidFill>
            <a:srgbClr val="FFCCCC"/>
          </a:solidFill>
          <a:ln w="9525" algn="ctr">
            <a:solidFill>
              <a:schemeClr val="tx1"/>
            </a:solidFill>
            <a:round/>
            <a:headEnd/>
            <a:tailEnd/>
          </a:ln>
        </p:spPr>
        <p:txBody>
          <a:bodyPr anchor="ctr"/>
          <a:lstStyle/>
          <a:p>
            <a:pPr eaLnBrk="1" hangingPunct="1"/>
            <a:r>
              <a:rPr kumimoji="1" lang="ja-JP" altLang="en-US" sz="1400" dirty="0">
                <a:latin typeface="HGPｺﾞｼｯｸM" pitchFamily="50" charset="-128"/>
                <a:ea typeface="HGPｺﾞｼｯｸM" pitchFamily="50" charset="-128"/>
              </a:rPr>
              <a:t>納入期限、納入場所、納入成果物の数量</a:t>
            </a:r>
            <a:r>
              <a:rPr kumimoji="1" lang="ja-JP" altLang="en-US" sz="1400" dirty="0" smtClean="0">
                <a:latin typeface="HGPｺﾞｼｯｸM" pitchFamily="50" charset="-128"/>
                <a:ea typeface="HGPｺﾞｼｯｸM" pitchFamily="50" charset="-128"/>
              </a:rPr>
              <a:t>等が明確</a:t>
            </a:r>
            <a:r>
              <a:rPr kumimoji="1" lang="ja-JP" altLang="en-US" sz="1400" dirty="0">
                <a:latin typeface="HGPｺﾞｼｯｸM" pitchFamily="50" charset="-128"/>
                <a:ea typeface="HGPｺﾞｼｯｸM" pitchFamily="50" charset="-128"/>
              </a:rPr>
              <a:t>か</a:t>
            </a:r>
            <a:endParaRPr kumimoji="1" lang="en-US" altLang="ja-JP" sz="1400" dirty="0">
              <a:latin typeface="HGPｺﾞｼｯｸM" pitchFamily="50" charset="-128"/>
              <a:ea typeface="HGPｺﾞｼｯｸM" pitchFamily="50" charset="-128"/>
            </a:endParaRPr>
          </a:p>
          <a:p>
            <a:pPr eaLnBrk="1" hangingPunct="1"/>
            <a:r>
              <a:rPr kumimoji="1" lang="ja-JP" altLang="en-US" sz="1400" dirty="0">
                <a:latin typeface="HGPｺﾞｼｯｸM" pitchFamily="50" charset="-128"/>
                <a:ea typeface="HGPｺﾞｼｯｸM" pitchFamily="50" charset="-128"/>
              </a:rPr>
              <a:t>仕様書内で作成を求めているものが記載されているか</a:t>
            </a:r>
            <a:endParaRPr kumimoji="1" lang="en-US" altLang="ja-JP" sz="1400" dirty="0">
              <a:latin typeface="HGPｺﾞｼｯｸM" pitchFamily="50" charset="-128"/>
              <a:ea typeface="HGPｺﾞｼｯｸM" pitchFamily="50" charset="-128"/>
            </a:endParaRPr>
          </a:p>
        </p:txBody>
      </p:sp>
      <p:sp>
        <p:nvSpPr>
          <p:cNvPr id="8199" name="線吹き出し 1 (枠付き) 9"/>
          <p:cNvSpPr>
            <a:spLocks/>
          </p:cNvSpPr>
          <p:nvPr/>
        </p:nvSpPr>
        <p:spPr bwMode="auto">
          <a:xfrm>
            <a:off x="5168901" y="2852742"/>
            <a:ext cx="4392613" cy="504825"/>
          </a:xfrm>
          <a:prstGeom prst="borderCallout1">
            <a:avLst>
              <a:gd name="adj1" fmla="val 37514"/>
              <a:gd name="adj2" fmla="val -1514"/>
              <a:gd name="adj3" fmla="val 215718"/>
              <a:gd name="adj4" fmla="val -60137"/>
            </a:avLst>
          </a:prstGeom>
          <a:solidFill>
            <a:srgbClr val="FFCCCC"/>
          </a:solidFill>
          <a:ln w="9525" algn="ctr">
            <a:solidFill>
              <a:schemeClr val="tx1"/>
            </a:solidFill>
            <a:round/>
            <a:headEnd/>
            <a:tailEnd/>
          </a:ln>
        </p:spPr>
        <p:txBody>
          <a:bodyPr anchor="ctr"/>
          <a:lstStyle/>
          <a:p>
            <a:pPr eaLnBrk="1" hangingPunct="1"/>
            <a:r>
              <a:rPr kumimoji="1" lang="ja-JP" altLang="en-US" sz="1400">
                <a:latin typeface="HGPｺﾞｼｯｸM" pitchFamily="50" charset="-128"/>
                <a:ea typeface="HGPｺﾞｼｯｸM" pitchFamily="50" charset="-128"/>
              </a:rPr>
              <a:t>「等」「速やかに」といった基準が不明確な記載がないか</a:t>
            </a:r>
            <a:endParaRPr kumimoji="1" lang="en-US" altLang="ja-JP" sz="1400">
              <a:latin typeface="HGPｺﾞｼｯｸM" pitchFamily="50" charset="-128"/>
              <a:ea typeface="HGPｺﾞｼｯｸM" pitchFamily="50" charset="-128"/>
            </a:endParaRPr>
          </a:p>
          <a:p>
            <a:pPr eaLnBrk="1" hangingPunct="1"/>
            <a:r>
              <a:rPr kumimoji="1" lang="ja-JP" altLang="en-US" sz="1400">
                <a:latin typeface="HGPｺﾞｼｯｸM" pitchFamily="50" charset="-128"/>
                <a:ea typeface="HGPｺﾞｼｯｸM" pitchFamily="50" charset="-128"/>
              </a:rPr>
              <a:t>機能フローが完結しているか</a:t>
            </a:r>
            <a:endParaRPr kumimoji="1" lang="en-US" altLang="ja-JP" sz="1400">
              <a:latin typeface="HGPｺﾞｼｯｸM" pitchFamily="50" charset="-128"/>
              <a:ea typeface="HGPｺﾞｼｯｸM" pitchFamily="50" charset="-128"/>
            </a:endParaRPr>
          </a:p>
        </p:txBody>
      </p:sp>
      <p:sp>
        <p:nvSpPr>
          <p:cNvPr id="8200" name="線吹き出し 1 (枠付き) 10"/>
          <p:cNvSpPr>
            <a:spLocks/>
          </p:cNvSpPr>
          <p:nvPr/>
        </p:nvSpPr>
        <p:spPr bwMode="auto">
          <a:xfrm>
            <a:off x="5168901" y="3429000"/>
            <a:ext cx="4392613" cy="287338"/>
          </a:xfrm>
          <a:prstGeom prst="borderCallout1">
            <a:avLst>
              <a:gd name="adj1" fmla="val 46116"/>
              <a:gd name="adj2" fmla="val -1870"/>
              <a:gd name="adj3" fmla="val 267840"/>
              <a:gd name="adj4" fmla="val -60001"/>
            </a:avLst>
          </a:prstGeom>
          <a:solidFill>
            <a:srgbClr val="FFCCCC"/>
          </a:solidFill>
          <a:ln w="9525" algn="ctr">
            <a:solidFill>
              <a:schemeClr val="tx1"/>
            </a:solidFill>
            <a:round/>
            <a:headEnd/>
            <a:tailEnd/>
          </a:ln>
        </p:spPr>
        <p:txBody>
          <a:bodyPr anchor="ctr"/>
          <a:lstStyle/>
          <a:p>
            <a:pPr eaLnBrk="1" hangingPunct="1"/>
            <a:r>
              <a:rPr kumimoji="1" lang="ja-JP" altLang="en-US" sz="1400">
                <a:latin typeface="HGPｺﾞｼｯｸM" pitchFamily="50" charset="-128"/>
                <a:ea typeface="HGPｺﾞｼｯｸM" pitchFamily="50" charset="-128"/>
              </a:rPr>
              <a:t>画面イメージが明示されているか</a:t>
            </a:r>
            <a:endParaRPr kumimoji="1" lang="en-US" altLang="ja-JP" sz="1400">
              <a:latin typeface="HGPｺﾞｼｯｸM" pitchFamily="50" charset="-128"/>
              <a:ea typeface="HGPｺﾞｼｯｸM" pitchFamily="50" charset="-128"/>
            </a:endParaRPr>
          </a:p>
        </p:txBody>
      </p:sp>
      <p:sp>
        <p:nvSpPr>
          <p:cNvPr id="8201" name="線吹き出し 1 (枠付き) 11"/>
          <p:cNvSpPr>
            <a:spLocks/>
          </p:cNvSpPr>
          <p:nvPr/>
        </p:nvSpPr>
        <p:spPr bwMode="auto">
          <a:xfrm>
            <a:off x="5168901" y="3789367"/>
            <a:ext cx="4392613" cy="287337"/>
          </a:xfrm>
          <a:prstGeom prst="borderCallout1">
            <a:avLst>
              <a:gd name="adj1" fmla="val 40644"/>
              <a:gd name="adj2" fmla="val -1870"/>
              <a:gd name="adj3" fmla="val 218424"/>
              <a:gd name="adj4" fmla="val -60969"/>
            </a:avLst>
          </a:prstGeom>
          <a:solidFill>
            <a:srgbClr val="FFCCCC"/>
          </a:solidFill>
          <a:ln w="9525" algn="ctr">
            <a:solidFill>
              <a:schemeClr val="tx1"/>
            </a:solidFill>
            <a:round/>
            <a:headEnd/>
            <a:tailEnd/>
          </a:ln>
        </p:spPr>
        <p:txBody>
          <a:bodyPr anchor="ctr"/>
          <a:lstStyle/>
          <a:p>
            <a:pPr eaLnBrk="1" hangingPunct="1"/>
            <a:r>
              <a:rPr kumimoji="1" lang="ja-JP" altLang="en-US" sz="1400">
                <a:latin typeface="HGPｺﾞｼｯｸM" pitchFamily="50" charset="-128"/>
                <a:ea typeface="HGPｺﾞｼｯｸM" pitchFamily="50" charset="-128"/>
              </a:rPr>
              <a:t>帳票イメージが明示されているか</a:t>
            </a:r>
            <a:endParaRPr kumimoji="1" lang="en-US" altLang="ja-JP" sz="1400">
              <a:latin typeface="HGPｺﾞｼｯｸM" pitchFamily="50" charset="-128"/>
              <a:ea typeface="HGPｺﾞｼｯｸM" pitchFamily="50" charset="-128"/>
            </a:endParaRPr>
          </a:p>
        </p:txBody>
      </p:sp>
      <p:sp>
        <p:nvSpPr>
          <p:cNvPr id="8202" name="線吹き出し 1 (枠付き) 12"/>
          <p:cNvSpPr>
            <a:spLocks/>
          </p:cNvSpPr>
          <p:nvPr/>
        </p:nvSpPr>
        <p:spPr bwMode="auto">
          <a:xfrm>
            <a:off x="5168901" y="4149725"/>
            <a:ext cx="4392613" cy="287338"/>
          </a:xfrm>
          <a:prstGeom prst="borderCallout1">
            <a:avLst>
              <a:gd name="adj1" fmla="val 57065"/>
              <a:gd name="adj2" fmla="val -1153"/>
              <a:gd name="adj3" fmla="val 187357"/>
              <a:gd name="adj4" fmla="val -48550"/>
            </a:avLst>
          </a:prstGeom>
          <a:solidFill>
            <a:srgbClr val="FFCCCC"/>
          </a:solidFill>
          <a:ln w="9525" algn="ctr">
            <a:solidFill>
              <a:schemeClr val="tx1"/>
            </a:solidFill>
            <a:round/>
            <a:headEnd/>
            <a:tailEnd/>
          </a:ln>
        </p:spPr>
        <p:txBody>
          <a:bodyPr anchor="ctr"/>
          <a:lstStyle/>
          <a:p>
            <a:pPr eaLnBrk="1" hangingPunct="1"/>
            <a:r>
              <a:rPr kumimoji="1" lang="ja-JP" altLang="en-US" sz="1400">
                <a:latin typeface="HGPｺﾞｼｯｸM" pitchFamily="50" charset="-128"/>
                <a:ea typeface="HGPｺﾞｼｯｸM" pitchFamily="50" charset="-128"/>
              </a:rPr>
              <a:t>データ形式（項目、処理）が記載されているか</a:t>
            </a:r>
            <a:endParaRPr kumimoji="1" lang="en-US" altLang="ja-JP" sz="1400">
              <a:latin typeface="HGPｺﾞｼｯｸM" pitchFamily="50" charset="-128"/>
              <a:ea typeface="HGPｺﾞｼｯｸM" pitchFamily="50" charset="-128"/>
            </a:endParaRPr>
          </a:p>
        </p:txBody>
      </p:sp>
      <p:sp>
        <p:nvSpPr>
          <p:cNvPr id="8203" name="線吹き出し 1 (枠付き) 13"/>
          <p:cNvSpPr>
            <a:spLocks/>
          </p:cNvSpPr>
          <p:nvPr/>
        </p:nvSpPr>
        <p:spPr bwMode="auto">
          <a:xfrm>
            <a:off x="5168901" y="4497867"/>
            <a:ext cx="4392613" cy="649288"/>
          </a:xfrm>
          <a:prstGeom prst="borderCallout1">
            <a:avLst>
              <a:gd name="adj1" fmla="val 18750"/>
              <a:gd name="adj2" fmla="val -1514"/>
              <a:gd name="adj3" fmla="val 62163"/>
              <a:gd name="adj4" fmla="val -33492"/>
            </a:avLst>
          </a:prstGeom>
          <a:solidFill>
            <a:srgbClr val="FFCCCC"/>
          </a:solidFill>
          <a:ln w="9525" algn="ctr">
            <a:solidFill>
              <a:schemeClr val="tx1"/>
            </a:solidFill>
            <a:round/>
            <a:headEnd/>
            <a:tailEnd/>
          </a:ln>
        </p:spPr>
        <p:txBody>
          <a:bodyPr anchor="ctr"/>
          <a:lstStyle/>
          <a:p>
            <a:pPr eaLnBrk="1" hangingPunct="1"/>
            <a:r>
              <a:rPr kumimoji="1" lang="ja-JP" altLang="en-US" sz="1400">
                <a:latin typeface="HGPｺﾞｼｯｸM" pitchFamily="50" charset="-128"/>
                <a:ea typeface="HGPｺﾞｼｯｸM" pitchFamily="50" charset="-128"/>
              </a:rPr>
              <a:t>必要な</a:t>
            </a:r>
            <a:r>
              <a:rPr kumimoji="1" lang="en-US" altLang="ja-JP" sz="1400">
                <a:latin typeface="HGPｺﾞｼｯｸM" pitchFamily="50" charset="-128"/>
                <a:ea typeface="HGPｺﾞｼｯｸM" pitchFamily="50" charset="-128"/>
              </a:rPr>
              <a:t>I/F</a:t>
            </a:r>
            <a:r>
              <a:rPr kumimoji="1" lang="ja-JP" altLang="en-US" sz="1400">
                <a:latin typeface="HGPｺﾞｼｯｸM" pitchFamily="50" charset="-128"/>
                <a:ea typeface="HGPｺﾞｼｯｸM" pitchFamily="50" charset="-128"/>
              </a:rPr>
              <a:t>が明確になっているか</a:t>
            </a:r>
            <a:endParaRPr kumimoji="1" lang="en-US" altLang="ja-JP" sz="1400">
              <a:latin typeface="HGPｺﾞｼｯｸM" pitchFamily="50" charset="-128"/>
              <a:ea typeface="HGPｺﾞｼｯｸM" pitchFamily="50" charset="-128"/>
            </a:endParaRPr>
          </a:p>
          <a:p>
            <a:pPr eaLnBrk="1" hangingPunct="1"/>
            <a:r>
              <a:rPr kumimoji="1" lang="ja-JP" altLang="en-US" sz="1400">
                <a:latin typeface="HGPｺﾞｼｯｸM" pitchFamily="50" charset="-128"/>
                <a:ea typeface="HGPｺﾞｼｯｸM" pitchFamily="50" charset="-128"/>
              </a:rPr>
              <a:t>業務アプリケーションの中身を知っている者（既存事業者）しか分かり得ないような不明確な部分がないか</a:t>
            </a:r>
            <a:endParaRPr kumimoji="1" lang="en-US" altLang="ja-JP" sz="1400">
              <a:latin typeface="HGPｺﾞｼｯｸM" pitchFamily="50" charset="-128"/>
              <a:ea typeface="HGPｺﾞｼｯｸM" pitchFamily="50" charset="-128"/>
            </a:endParaRPr>
          </a:p>
        </p:txBody>
      </p:sp>
      <p:sp>
        <p:nvSpPr>
          <p:cNvPr id="8204" name="線吹き出し 1 (枠付き) 14"/>
          <p:cNvSpPr>
            <a:spLocks/>
          </p:cNvSpPr>
          <p:nvPr/>
        </p:nvSpPr>
        <p:spPr bwMode="auto">
          <a:xfrm>
            <a:off x="5168901" y="5207959"/>
            <a:ext cx="4392613" cy="287338"/>
          </a:xfrm>
          <a:prstGeom prst="borderCallout1">
            <a:avLst>
              <a:gd name="adj1" fmla="val 46116"/>
              <a:gd name="adj2" fmla="val -1153"/>
              <a:gd name="adj3" fmla="val 145343"/>
              <a:gd name="adj4" fmla="val -64244"/>
            </a:avLst>
          </a:prstGeom>
          <a:solidFill>
            <a:srgbClr val="FFCCCC"/>
          </a:solidFill>
          <a:ln w="9525" algn="ctr">
            <a:solidFill>
              <a:schemeClr val="tx1"/>
            </a:solidFill>
            <a:round/>
            <a:headEnd/>
            <a:tailEnd/>
          </a:ln>
        </p:spPr>
        <p:txBody>
          <a:bodyPr anchor="ctr"/>
          <a:lstStyle/>
          <a:p>
            <a:pPr eaLnBrk="1" hangingPunct="1"/>
            <a:r>
              <a:rPr kumimoji="1" lang="ja-JP" altLang="en-US" sz="1400">
                <a:latin typeface="HGPｺﾞｼｯｸM" pitchFamily="50" charset="-128"/>
                <a:ea typeface="HGPｺﾞｼｯｸM" pitchFamily="50" charset="-128"/>
              </a:rPr>
              <a:t>機器数、利用者数が定量的に記載されているか</a:t>
            </a:r>
            <a:endParaRPr kumimoji="1" lang="en-US" altLang="ja-JP" sz="1400">
              <a:latin typeface="HGPｺﾞｼｯｸM" pitchFamily="50" charset="-128"/>
              <a:ea typeface="HGPｺﾞｼｯｸM" pitchFamily="50" charset="-128"/>
            </a:endParaRPr>
          </a:p>
        </p:txBody>
      </p:sp>
      <p:sp>
        <p:nvSpPr>
          <p:cNvPr id="8205" name="線吹き出し 1 (枠付き) 15"/>
          <p:cNvSpPr>
            <a:spLocks/>
          </p:cNvSpPr>
          <p:nvPr/>
        </p:nvSpPr>
        <p:spPr bwMode="auto">
          <a:xfrm>
            <a:off x="5168901" y="5547059"/>
            <a:ext cx="4392613" cy="654053"/>
          </a:xfrm>
          <a:prstGeom prst="borderCallout1">
            <a:avLst>
              <a:gd name="adj1" fmla="val 29699"/>
              <a:gd name="adj2" fmla="val -1514"/>
              <a:gd name="adj3" fmla="val 56873"/>
              <a:gd name="adj4" fmla="val -63034"/>
            </a:avLst>
          </a:prstGeom>
          <a:solidFill>
            <a:srgbClr val="FFCCCC"/>
          </a:solidFill>
          <a:ln w="9525" algn="ctr">
            <a:solidFill>
              <a:schemeClr val="tx1"/>
            </a:solidFill>
            <a:round/>
            <a:headEnd/>
            <a:tailEnd/>
          </a:ln>
        </p:spPr>
        <p:txBody>
          <a:bodyPr anchor="ctr"/>
          <a:lstStyle/>
          <a:p>
            <a:pPr eaLnBrk="1" hangingPunct="1"/>
            <a:r>
              <a:rPr kumimoji="1" lang="ja-JP" altLang="en-US" sz="1400" dirty="0">
                <a:latin typeface="HGPｺﾞｼｯｸM" pitchFamily="50" charset="-128"/>
                <a:ea typeface="HGPｺﾞｼｯｸM" pitchFamily="50" charset="-128"/>
              </a:rPr>
              <a:t>処理能力、処理時間等が定量的に記載されているか</a:t>
            </a:r>
            <a:endParaRPr kumimoji="1" lang="en-US" altLang="ja-JP" sz="1400" dirty="0">
              <a:latin typeface="HGPｺﾞｼｯｸM" pitchFamily="50" charset="-128"/>
              <a:ea typeface="HGPｺﾞｼｯｸM" pitchFamily="50" charset="-128"/>
            </a:endParaRPr>
          </a:p>
          <a:p>
            <a:pPr eaLnBrk="1" hangingPunct="1"/>
            <a:r>
              <a:rPr kumimoji="1" lang="ja-JP" altLang="en-US" sz="1400" dirty="0">
                <a:latin typeface="HGPｺﾞｼｯｸM" pitchFamily="50" charset="-128"/>
                <a:ea typeface="HGPｺﾞｼｯｸM" pitchFamily="50" charset="-128"/>
              </a:rPr>
              <a:t>計測条件が</a:t>
            </a:r>
            <a:r>
              <a:rPr kumimoji="1" lang="ja-JP" altLang="en-US" sz="1400" dirty="0" smtClean="0">
                <a:latin typeface="HGPｺﾞｼｯｸM" pitchFamily="50" charset="-128"/>
                <a:ea typeface="HGPｺﾞｼｯｸM" pitchFamily="50" charset="-128"/>
              </a:rPr>
              <a:t>曖昧あるいは</a:t>
            </a:r>
            <a:r>
              <a:rPr kumimoji="1" lang="ja-JP" altLang="en-US" sz="1400" dirty="0">
                <a:latin typeface="HGPｺﾞｼｯｸM" pitchFamily="50" charset="-128"/>
                <a:ea typeface="HGPｺﾞｼｯｸM" pitchFamily="50" charset="-128"/>
              </a:rPr>
              <a:t>調達対象以外の要素が含まれていないか</a:t>
            </a:r>
            <a:endParaRPr kumimoji="1" lang="en-US" altLang="ja-JP" sz="1400" dirty="0">
              <a:latin typeface="HGPｺﾞｼｯｸM" pitchFamily="50" charset="-128"/>
              <a:ea typeface="HGPｺﾞｼｯｸM" pitchFamily="50" charset="-128"/>
            </a:endParaRPr>
          </a:p>
        </p:txBody>
      </p:sp>
      <p:sp>
        <p:nvSpPr>
          <p:cNvPr id="14" name="正方形/長方形 13"/>
          <p:cNvSpPr/>
          <p:nvPr/>
        </p:nvSpPr>
        <p:spPr bwMode="auto">
          <a:xfrm>
            <a:off x="848545" y="3573016"/>
            <a:ext cx="3528392" cy="1512168"/>
          </a:xfrm>
          <a:prstGeom prst="rect">
            <a:avLst/>
          </a:prstGeom>
          <a:noFill/>
          <a:ln w="38100" cap="flat" cmpd="sng" algn="ctr">
            <a:solidFill>
              <a:schemeClr val="accent1"/>
            </a:solidFill>
            <a:prstDash val="dash"/>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5" name="フリーフォーム 14"/>
          <p:cNvSpPr/>
          <p:nvPr/>
        </p:nvSpPr>
        <p:spPr bwMode="auto">
          <a:xfrm>
            <a:off x="848545" y="5229200"/>
            <a:ext cx="3528392" cy="936104"/>
          </a:xfrm>
          <a:custGeom>
            <a:avLst/>
            <a:gdLst>
              <a:gd name="connsiteX0" fmla="*/ 0 w 3540642"/>
              <a:gd name="connsiteY0" fmla="*/ 914400 h 914400"/>
              <a:gd name="connsiteX1" fmla="*/ 0 w 3540642"/>
              <a:gd name="connsiteY1" fmla="*/ 0 h 914400"/>
              <a:gd name="connsiteX2" fmla="*/ 3540642 w 3540642"/>
              <a:gd name="connsiteY2" fmla="*/ 0 h 914400"/>
              <a:gd name="connsiteX3" fmla="*/ 3519377 w 3540642"/>
              <a:gd name="connsiteY3" fmla="*/ 850605 h 914400"/>
              <a:gd name="connsiteX0" fmla="*/ 0 w 3540642"/>
              <a:gd name="connsiteY0" fmla="*/ 914400 h 936104"/>
              <a:gd name="connsiteX1" fmla="*/ 0 w 3540642"/>
              <a:gd name="connsiteY1" fmla="*/ 0 h 936104"/>
              <a:gd name="connsiteX2" fmla="*/ 3540642 w 3540642"/>
              <a:gd name="connsiteY2" fmla="*/ 0 h 936104"/>
              <a:gd name="connsiteX3" fmla="*/ 3528392 w 3540642"/>
              <a:gd name="connsiteY3" fmla="*/ 936104 h 936104"/>
              <a:gd name="connsiteX0" fmla="*/ 0 w 3540642"/>
              <a:gd name="connsiteY0" fmla="*/ 936104 h 936104"/>
              <a:gd name="connsiteX1" fmla="*/ 0 w 3540642"/>
              <a:gd name="connsiteY1" fmla="*/ 0 h 936104"/>
              <a:gd name="connsiteX2" fmla="*/ 3540642 w 3540642"/>
              <a:gd name="connsiteY2" fmla="*/ 0 h 936104"/>
              <a:gd name="connsiteX3" fmla="*/ 3528392 w 3540642"/>
              <a:gd name="connsiteY3" fmla="*/ 936104 h 936104"/>
              <a:gd name="connsiteX0" fmla="*/ 0 w 3540642"/>
              <a:gd name="connsiteY0" fmla="*/ 936104 h 936104"/>
              <a:gd name="connsiteX1" fmla="*/ 0 w 3540642"/>
              <a:gd name="connsiteY1" fmla="*/ 0 h 936104"/>
              <a:gd name="connsiteX2" fmla="*/ 3540642 w 3540642"/>
              <a:gd name="connsiteY2" fmla="*/ 0 h 936104"/>
              <a:gd name="connsiteX3" fmla="*/ 3528392 w 3540642"/>
              <a:gd name="connsiteY3" fmla="*/ 936104 h 936104"/>
              <a:gd name="connsiteX0" fmla="*/ 0 w 3528392"/>
              <a:gd name="connsiteY0" fmla="*/ 936104 h 936104"/>
              <a:gd name="connsiteX1" fmla="*/ 0 w 3528392"/>
              <a:gd name="connsiteY1" fmla="*/ 0 h 936104"/>
              <a:gd name="connsiteX2" fmla="*/ 3528392 w 3528392"/>
              <a:gd name="connsiteY2" fmla="*/ 0 h 936104"/>
              <a:gd name="connsiteX3" fmla="*/ 3528392 w 3528392"/>
              <a:gd name="connsiteY3" fmla="*/ 936104 h 936104"/>
            </a:gdLst>
            <a:ahLst/>
            <a:cxnLst>
              <a:cxn ang="0">
                <a:pos x="connsiteX0" y="connsiteY0"/>
              </a:cxn>
              <a:cxn ang="0">
                <a:pos x="connsiteX1" y="connsiteY1"/>
              </a:cxn>
              <a:cxn ang="0">
                <a:pos x="connsiteX2" y="connsiteY2"/>
              </a:cxn>
              <a:cxn ang="0">
                <a:pos x="connsiteX3" y="connsiteY3"/>
              </a:cxn>
            </a:cxnLst>
            <a:rect l="l" t="t" r="r" b="b"/>
            <a:pathLst>
              <a:path w="3528392" h="936104">
                <a:moveTo>
                  <a:pt x="0" y="936104"/>
                </a:moveTo>
                <a:lnTo>
                  <a:pt x="0" y="0"/>
                </a:lnTo>
                <a:lnTo>
                  <a:pt x="3528392" y="0"/>
                </a:lnTo>
                <a:lnTo>
                  <a:pt x="3528392" y="936104"/>
                </a:lnTo>
              </a:path>
            </a:pathLst>
          </a:custGeom>
          <a:noFill/>
          <a:ln w="38100" cap="flat" cmpd="sng" algn="ctr">
            <a:solidFill>
              <a:srgbClr val="FF0000"/>
            </a:solidFill>
            <a:prstDash val="dash"/>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6" name="テキスト ボックス 15"/>
          <p:cNvSpPr txBox="1"/>
          <p:nvPr/>
        </p:nvSpPr>
        <p:spPr>
          <a:xfrm>
            <a:off x="416496" y="3853501"/>
            <a:ext cx="461665" cy="1002839"/>
          </a:xfrm>
          <a:prstGeom prst="rect">
            <a:avLst/>
          </a:prstGeom>
          <a:noFill/>
        </p:spPr>
        <p:txBody>
          <a:bodyPr vert="eaVert" wrap="none" rtlCol="0">
            <a:spAutoFit/>
          </a:bodyPr>
          <a:lstStyle/>
          <a:p>
            <a:r>
              <a:rPr kumimoji="1" lang="ja-JP" altLang="en-US" b="1" dirty="0" smtClean="0">
                <a:solidFill>
                  <a:srgbClr val="0070C0"/>
                </a:solidFill>
                <a:latin typeface="HGPｺﾞｼｯｸM" pitchFamily="50" charset="-128"/>
                <a:ea typeface="HGPｺﾞｼｯｸM" pitchFamily="50" charset="-128"/>
              </a:rPr>
              <a:t>機能要件</a:t>
            </a:r>
            <a:endParaRPr kumimoji="1" lang="ja-JP" altLang="en-US" b="1" dirty="0">
              <a:solidFill>
                <a:srgbClr val="0070C0"/>
              </a:solidFill>
              <a:latin typeface="HGPｺﾞｼｯｸM" pitchFamily="50" charset="-128"/>
              <a:ea typeface="HGPｺﾞｼｯｸM" pitchFamily="50" charset="-128"/>
            </a:endParaRPr>
          </a:p>
        </p:txBody>
      </p:sp>
      <p:sp>
        <p:nvSpPr>
          <p:cNvPr id="17" name="テキスト ボックス 16"/>
          <p:cNvSpPr txBox="1"/>
          <p:nvPr/>
        </p:nvSpPr>
        <p:spPr>
          <a:xfrm>
            <a:off x="386881" y="5013180"/>
            <a:ext cx="461665" cy="1230465"/>
          </a:xfrm>
          <a:prstGeom prst="rect">
            <a:avLst/>
          </a:prstGeom>
          <a:noFill/>
        </p:spPr>
        <p:txBody>
          <a:bodyPr vert="eaVert" wrap="none" rtlCol="0">
            <a:spAutoFit/>
          </a:bodyPr>
          <a:lstStyle/>
          <a:p>
            <a:r>
              <a:rPr kumimoji="1" lang="ja-JP" altLang="en-US" b="1" dirty="0" smtClean="0">
                <a:solidFill>
                  <a:srgbClr val="FF0000"/>
                </a:solidFill>
                <a:latin typeface="HGPｺﾞｼｯｸM" pitchFamily="50" charset="-128"/>
                <a:ea typeface="HGPｺﾞｼｯｸM" pitchFamily="50" charset="-128"/>
              </a:rPr>
              <a:t>非機能要件</a:t>
            </a:r>
            <a:endParaRPr kumimoji="1" lang="ja-JP" altLang="en-US" b="1" dirty="0">
              <a:solidFill>
                <a:srgbClr val="FF0000"/>
              </a:solidFill>
              <a:latin typeface="HGPｺﾞｼｯｸM" pitchFamily="50" charset="-128"/>
              <a:ea typeface="HGPｺﾞｼｯｸM" pitchFamily="50" charset="-128"/>
            </a:endParaRPr>
          </a:p>
        </p:txBody>
      </p:sp>
      <p:sp>
        <p:nvSpPr>
          <p:cNvPr id="2" name="タイトル 1"/>
          <p:cNvSpPr>
            <a:spLocks noGrp="1"/>
          </p:cNvSpPr>
          <p:nvPr>
            <p:ph type="title"/>
          </p:nvPr>
        </p:nvSpPr>
        <p:spPr/>
        <p:txBody>
          <a:bodyPr/>
          <a:lstStyle/>
          <a:p>
            <a:r>
              <a:rPr lang="ja-JP" altLang="en-US" dirty="0"/>
              <a:t>５</a:t>
            </a:r>
            <a:r>
              <a:rPr lang="ja-JP" altLang="en-US" dirty="0" smtClean="0"/>
              <a:t>．</a:t>
            </a:r>
            <a:r>
              <a:rPr lang="ja-JP" altLang="en-US" dirty="0"/>
              <a:t>仕様書の作成方法　</a:t>
            </a:r>
            <a:r>
              <a:rPr lang="ja-JP" altLang="en-US" sz="2400" dirty="0"/>
              <a:t>～仕様書の記載項目①～</a:t>
            </a:r>
            <a:endParaRPr kumimoji="1" lang="ja-JP" altLang="en-US" dirty="0"/>
          </a:p>
        </p:txBody>
      </p:sp>
      <p:sp>
        <p:nvSpPr>
          <p:cNvPr id="18" name="スライド番号プレースホルダ 17"/>
          <p:cNvSpPr>
            <a:spLocks noGrp="1"/>
          </p:cNvSpPr>
          <p:nvPr>
            <p:ph type="sldNum" sz="quarter" idx="12"/>
          </p:nvPr>
        </p:nvSpPr>
        <p:spPr/>
        <p:txBody>
          <a:bodyPr/>
          <a:lstStyle/>
          <a:p>
            <a:pPr>
              <a:defRPr/>
            </a:pPr>
            <a:fld id="{E2D66AD2-159A-4253-BF2C-5EE39F16C6A8}" type="slidenum">
              <a:rPr lang="ja-JP" altLang="en-US" smtClean="0"/>
              <a:pPr>
                <a:defRPr/>
              </a:pPr>
              <a:t>8</a:t>
            </a:fld>
            <a:endParaRPr lang="en-US" altLang="ja-JP"/>
          </a:p>
        </p:txBody>
      </p:sp>
      <p:sp>
        <p:nvSpPr>
          <p:cNvPr id="19" name="フッター プレースホルダ 18"/>
          <p:cNvSpPr>
            <a:spLocks noGrp="1"/>
          </p:cNvSpPr>
          <p:nvPr>
            <p:ph type="ftr" sz="quarter" idx="11"/>
          </p:nvPr>
        </p:nvSpPr>
        <p:spPr/>
        <p:txBody>
          <a:bodyPr/>
          <a:lstStyle/>
          <a:p>
            <a:pPr>
              <a:defRPr/>
            </a:pPr>
            <a:r>
              <a:rPr lang="en-US" altLang="ja-JP" smtClean="0"/>
              <a:t>4-2 </a:t>
            </a:r>
            <a:r>
              <a:rPr lang="ja-JP" altLang="en-US" smtClean="0"/>
              <a:t>調達仕様書の作成とコストの適正化</a:t>
            </a:r>
            <a:endParaRPr lang="en-US" altLang="ja-JP"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half_green">
  <a:themeElements>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モジュール">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lnDef>
  </a:objectDefaults>
  <a:extraClrSchemeLst>
    <a:extraClrScheme>
      <a:clrScheme name="Office テーマ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Office テーマ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Office テーマ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Office テーマ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Office テーマ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Office テーマ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Office テーマ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【テンプレート】青ver</Template>
  <TotalTime>4941</TotalTime>
  <Words>5353</Words>
  <Application>Microsoft Office PowerPoint</Application>
  <PresentationFormat>A4 210 x 297 mm</PresentationFormat>
  <Paragraphs>1457</Paragraphs>
  <Slides>35</Slides>
  <Notes>34</Notes>
  <HiddenSlides>0</HiddenSlides>
  <MMClips>0</MMClips>
  <ScaleCrop>false</ScaleCrop>
  <HeadingPairs>
    <vt:vector size="4" baseType="variant">
      <vt:variant>
        <vt:lpstr>テーマ</vt:lpstr>
      </vt:variant>
      <vt:variant>
        <vt:i4>1</vt:i4>
      </vt:variant>
      <vt:variant>
        <vt:lpstr>スライド タイトル</vt:lpstr>
      </vt:variant>
      <vt:variant>
        <vt:i4>35</vt:i4>
      </vt:variant>
    </vt:vector>
  </HeadingPairs>
  <TitlesOfParts>
    <vt:vector size="36" baseType="lpstr">
      <vt:lpstr>half_green</vt:lpstr>
      <vt:lpstr>4-2 調達仕様書の作成とコストの適正化</vt:lpstr>
      <vt:lpstr>１．本講義の学習目標</vt:lpstr>
      <vt:lpstr>２．本講義の構成</vt:lpstr>
      <vt:lpstr>３．本講義の範囲</vt:lpstr>
      <vt:lpstr>４．仕様書とは　～仕様書の役割～</vt:lpstr>
      <vt:lpstr>４．仕様書とは　～作成プロセス～</vt:lpstr>
      <vt:lpstr>４．仕様書とは　～仕様書の全体像～</vt:lpstr>
      <vt:lpstr>５．仕様書の作成方法　～要件定義～</vt:lpstr>
      <vt:lpstr>５．仕様書の作成方法　～仕様書の記載項目①～</vt:lpstr>
      <vt:lpstr>５．仕様書の作成方法　～仕様書の記載項目②～</vt:lpstr>
      <vt:lpstr>５．仕様書の作成方法　～仕様書の記載項目③～</vt:lpstr>
      <vt:lpstr>５．仕様書の作成方法　～参考：情報システムに係る政府調達の基本指針～</vt:lpstr>
      <vt:lpstr>５．仕様書の作成方法　～要件定義～</vt:lpstr>
      <vt:lpstr>５．仕様書の作成方法　～仕様書作成のアプローチ～</vt:lpstr>
      <vt:lpstr>６．良い仕様書／悪い仕様書　～ポイント～</vt:lpstr>
      <vt:lpstr>６．良い仕様書／悪い仕様書　～記載時の留意点①～</vt:lpstr>
      <vt:lpstr>６．良い仕様書／悪い仕様書　～記載時の留意点②～</vt:lpstr>
      <vt:lpstr>６．良い仕様書／悪い仕様書　～記載時の留意点③～</vt:lpstr>
      <vt:lpstr>６．良い仕様書／悪い仕様書　～記載時の留意点④～</vt:lpstr>
      <vt:lpstr>６．良い仕様書／悪い仕様書　～記載時の留意点⑤～</vt:lpstr>
      <vt:lpstr>６．良い仕様書／悪い仕様書　～記載時の留意点⑥～</vt:lpstr>
      <vt:lpstr>７．調達とコストの適正化　～ＩＴコスト適正化指針①～</vt:lpstr>
      <vt:lpstr>７．調達とコストの適正化　～ＩＴコスト適正化指針②～</vt:lpstr>
      <vt:lpstr>７．調達とコストの適正化　～ＩＴコスト適正化指針③～</vt:lpstr>
      <vt:lpstr>７．調達とコストの適正化　～ＩＴコスト適正化指針④～</vt:lpstr>
      <vt:lpstr>７．調達とコストの適正化　～新たな調達方式等～</vt:lpstr>
      <vt:lpstr>スライド 26</vt:lpstr>
      <vt:lpstr>８．コストの評価方法　～標準的な手法による積算～</vt:lpstr>
      <vt:lpstr>８．コストの評価方法　～参考見積の評価①～</vt:lpstr>
      <vt:lpstr>８．コストの評価方法　～参考見積の評価②～</vt:lpstr>
      <vt:lpstr>８．コストの評価方法　～参考見積の評価③～</vt:lpstr>
      <vt:lpstr>８．コストの評価方法　～参考見積の評価④～</vt:lpstr>
      <vt:lpstr>８．コストの評価方法　～参考見積の評価⑤～</vt:lpstr>
      <vt:lpstr>８．コストの評価方法　～参考見積の評価⑥～</vt:lpstr>
      <vt:lpstr>９．本講義のまとめ</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4-2 調達仕様書の作成とコストの適正化</dc:title>
  <dc:creator>高村 弘史</dc:creator>
  <cp:lastModifiedBy>takamura</cp:lastModifiedBy>
  <cp:revision>23</cp:revision>
  <cp:lastPrinted>2013-03-28T10:26:57Z</cp:lastPrinted>
  <dcterms:created xsi:type="dcterms:W3CDTF">2008-12-09T14:04:54Z</dcterms:created>
  <dcterms:modified xsi:type="dcterms:W3CDTF">2015-06-22T01:18:03Z</dcterms:modified>
</cp:coreProperties>
</file>