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40" r:id="rId1"/>
  </p:sldMasterIdLst>
  <p:notesMasterIdLst>
    <p:notesMasterId r:id="rId37"/>
  </p:notesMasterIdLst>
  <p:handoutMasterIdLst>
    <p:handoutMasterId r:id="rId38"/>
  </p:handoutMasterIdLst>
  <p:sldIdLst>
    <p:sldId id="413" r:id="rId2"/>
    <p:sldId id="281" r:id="rId3"/>
    <p:sldId id="282" r:id="rId4"/>
    <p:sldId id="350" r:id="rId5"/>
    <p:sldId id="357" r:id="rId6"/>
    <p:sldId id="353" r:id="rId7"/>
    <p:sldId id="363" r:id="rId8"/>
    <p:sldId id="410" r:id="rId9"/>
    <p:sldId id="291" r:id="rId10"/>
    <p:sldId id="275" r:id="rId11"/>
    <p:sldId id="330" r:id="rId12"/>
    <p:sldId id="402" r:id="rId13"/>
    <p:sldId id="355" r:id="rId14"/>
    <p:sldId id="358" r:id="rId15"/>
    <p:sldId id="365" r:id="rId16"/>
    <p:sldId id="364" r:id="rId17"/>
    <p:sldId id="400" r:id="rId18"/>
    <p:sldId id="323" r:id="rId19"/>
    <p:sldId id="379" r:id="rId20"/>
    <p:sldId id="283" r:id="rId21"/>
    <p:sldId id="401" r:id="rId22"/>
    <p:sldId id="395" r:id="rId23"/>
    <p:sldId id="411" r:id="rId24"/>
    <p:sldId id="405" r:id="rId25"/>
    <p:sldId id="407" r:id="rId26"/>
    <p:sldId id="412" r:id="rId27"/>
    <p:sldId id="408" r:id="rId28"/>
    <p:sldId id="409" r:id="rId29"/>
    <p:sldId id="359" r:id="rId30"/>
    <p:sldId id="368" r:id="rId31"/>
    <p:sldId id="367" r:id="rId32"/>
    <p:sldId id="404" r:id="rId33"/>
    <p:sldId id="360" r:id="rId34"/>
    <p:sldId id="361" r:id="rId35"/>
    <p:sldId id="276" r:id="rId36"/>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pitchFamily="34" charset="0"/>
        <a:ea typeface="ＭＳ Ｐゴシック" pitchFamily="50" charset="-128"/>
        <a:cs typeface="+mn-cs"/>
      </a:defRPr>
    </a:lvl5pPr>
    <a:lvl6pPr marL="2286000" algn="l" defTabSz="914400" rtl="0" eaLnBrk="1" latinLnBrk="0" hangingPunct="1">
      <a:defRPr kern="1200">
        <a:solidFill>
          <a:schemeClr val="tx1"/>
        </a:solidFill>
        <a:latin typeface="Arial" pitchFamily="34" charset="0"/>
        <a:ea typeface="ＭＳ Ｐゴシック" pitchFamily="50" charset="-128"/>
        <a:cs typeface="+mn-cs"/>
      </a:defRPr>
    </a:lvl6pPr>
    <a:lvl7pPr marL="2743200" algn="l" defTabSz="914400" rtl="0" eaLnBrk="1" latinLnBrk="0" hangingPunct="1">
      <a:defRPr kern="1200">
        <a:solidFill>
          <a:schemeClr val="tx1"/>
        </a:solidFill>
        <a:latin typeface="Arial" pitchFamily="34" charset="0"/>
        <a:ea typeface="ＭＳ Ｐゴシック" pitchFamily="50" charset="-128"/>
        <a:cs typeface="+mn-cs"/>
      </a:defRPr>
    </a:lvl7pPr>
    <a:lvl8pPr marL="3200400" algn="l" defTabSz="914400" rtl="0" eaLnBrk="1" latinLnBrk="0" hangingPunct="1">
      <a:defRPr kern="1200">
        <a:solidFill>
          <a:schemeClr val="tx1"/>
        </a:solidFill>
        <a:latin typeface="Arial" pitchFamily="34" charset="0"/>
        <a:ea typeface="ＭＳ Ｐゴシック" pitchFamily="50" charset="-128"/>
        <a:cs typeface="+mn-cs"/>
      </a:defRPr>
    </a:lvl8pPr>
    <a:lvl9pPr marL="3657600" algn="l" defTabSz="914400" rtl="0" eaLnBrk="1" latinLnBrk="0" hangingPunct="1">
      <a:defRPr kern="1200">
        <a:solidFill>
          <a:schemeClr val="tx1"/>
        </a:solidFill>
        <a:latin typeface="Arial" pitchFamily="34"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C9F1FF"/>
    <a:srgbClr val="FFF0C1"/>
    <a:srgbClr val="DDDDDD"/>
    <a:srgbClr val="B9FFD9"/>
    <a:srgbClr val="D5F4FF"/>
    <a:srgbClr val="FFCCCC"/>
    <a:srgbClr val="BFBFBF"/>
    <a:srgbClr val="FFFFCC"/>
    <a:srgbClr val="FFE7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2" autoAdjust="0"/>
    <p:restoredTop sz="89315" autoAdjust="0"/>
  </p:normalViewPr>
  <p:slideViewPr>
    <p:cSldViewPr>
      <p:cViewPr>
        <p:scale>
          <a:sx n="90" d="100"/>
          <a:sy n="90" d="100"/>
        </p:scale>
        <p:origin x="-1344" y="3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4" d="100"/>
          <a:sy n="64" d="100"/>
        </p:scale>
        <p:origin x="-2910" y="-120"/>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__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______2.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Office_Excel_______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chart>
    <c:autoTitleDeleted val="1"/>
    <c:view3D>
      <c:rAngAx val="1"/>
    </c:view3D>
    <c:plotArea>
      <c:layout/>
      <c:bar3DChart>
        <c:barDir val="col"/>
        <c:grouping val="stacked"/>
        <c:ser>
          <c:idx val="0"/>
          <c:order val="0"/>
          <c:tx>
            <c:strRef>
              <c:f>Sheet1!$B$1</c:f>
              <c:strCache>
                <c:ptCount val="1"/>
                <c:pt idx="0">
                  <c:v>サービス基盤</c:v>
                </c:pt>
              </c:strCache>
            </c:strRef>
          </c:tx>
          <c:dLbls>
            <c:txPr>
              <a:bodyPr/>
              <a:lstStyle/>
              <a:p>
                <a:pPr>
                  <a:defRPr sz="1200">
                    <a:latin typeface="Arial Unicode MS" pitchFamily="50" charset="-128"/>
                    <a:ea typeface="Arial Unicode MS" pitchFamily="50" charset="-128"/>
                    <a:cs typeface="Arial Unicode MS" pitchFamily="50" charset="-128"/>
                  </a:defRPr>
                </a:pPr>
                <a:endParaRPr lang="ja-JP"/>
              </a:p>
            </c:txPr>
            <c:showVal val="1"/>
          </c:dLbls>
          <c:cat>
            <c:strRef>
              <c:f>Sheet1!$A$2:$A$8</c:f>
              <c:strCache>
                <c:ptCount val="7"/>
                <c:pt idx="0">
                  <c:v>2009年</c:v>
                </c:pt>
                <c:pt idx="1">
                  <c:v>2010年</c:v>
                </c:pt>
                <c:pt idx="2">
                  <c:v>2011年</c:v>
                </c:pt>
                <c:pt idx="3">
                  <c:v>2012年</c:v>
                </c:pt>
                <c:pt idx="4">
                  <c:v>2013年</c:v>
                </c:pt>
                <c:pt idx="5">
                  <c:v>2014年</c:v>
                </c:pt>
                <c:pt idx="6">
                  <c:v>2015年</c:v>
                </c:pt>
              </c:strCache>
            </c:strRef>
          </c:cat>
          <c:val>
            <c:numRef>
              <c:f>Sheet1!$B$2:$B$8</c:f>
              <c:numCache>
                <c:formatCode>General</c:formatCode>
                <c:ptCount val="7"/>
                <c:pt idx="0">
                  <c:v>26</c:v>
                </c:pt>
                <c:pt idx="1">
                  <c:v>55</c:v>
                </c:pt>
                <c:pt idx="2">
                  <c:v>60</c:v>
                </c:pt>
                <c:pt idx="3">
                  <c:v>70</c:v>
                </c:pt>
                <c:pt idx="4">
                  <c:v>80</c:v>
                </c:pt>
                <c:pt idx="5">
                  <c:v>92</c:v>
                </c:pt>
                <c:pt idx="6">
                  <c:v>106</c:v>
                </c:pt>
              </c:numCache>
            </c:numRef>
          </c:val>
        </c:ser>
        <c:ser>
          <c:idx val="1"/>
          <c:order val="1"/>
          <c:tx>
            <c:strRef>
              <c:f>Sheet1!$C$1</c:f>
              <c:strCache>
                <c:ptCount val="1"/>
                <c:pt idx="0">
                  <c:v>自治体業務</c:v>
                </c:pt>
              </c:strCache>
            </c:strRef>
          </c:tx>
          <c:dLbls>
            <c:txPr>
              <a:bodyPr/>
              <a:lstStyle/>
              <a:p>
                <a:pPr>
                  <a:defRPr sz="1200">
                    <a:latin typeface="Arial Unicode MS" pitchFamily="50" charset="-128"/>
                    <a:ea typeface="Arial Unicode MS" pitchFamily="50" charset="-128"/>
                    <a:cs typeface="Arial Unicode MS" pitchFamily="50" charset="-128"/>
                  </a:defRPr>
                </a:pPr>
                <a:endParaRPr lang="ja-JP"/>
              </a:p>
            </c:txPr>
            <c:showVal val="1"/>
          </c:dLbls>
          <c:cat>
            <c:strRef>
              <c:f>Sheet1!$A$2:$A$8</c:f>
              <c:strCache>
                <c:ptCount val="7"/>
                <c:pt idx="0">
                  <c:v>2009年</c:v>
                </c:pt>
                <c:pt idx="1">
                  <c:v>2010年</c:v>
                </c:pt>
                <c:pt idx="2">
                  <c:v>2011年</c:v>
                </c:pt>
                <c:pt idx="3">
                  <c:v>2012年</c:v>
                </c:pt>
                <c:pt idx="4">
                  <c:v>2013年</c:v>
                </c:pt>
                <c:pt idx="5">
                  <c:v>2014年</c:v>
                </c:pt>
                <c:pt idx="6">
                  <c:v>2015年</c:v>
                </c:pt>
              </c:strCache>
            </c:strRef>
          </c:cat>
          <c:val>
            <c:numRef>
              <c:f>Sheet1!$C$2:$C$8</c:f>
              <c:numCache>
                <c:formatCode>General</c:formatCode>
                <c:ptCount val="7"/>
                <c:pt idx="0">
                  <c:v>23</c:v>
                </c:pt>
                <c:pt idx="1">
                  <c:v>50</c:v>
                </c:pt>
                <c:pt idx="2">
                  <c:v>191</c:v>
                </c:pt>
                <c:pt idx="3">
                  <c:v>336</c:v>
                </c:pt>
                <c:pt idx="4">
                  <c:v>494</c:v>
                </c:pt>
                <c:pt idx="5">
                  <c:v>599</c:v>
                </c:pt>
                <c:pt idx="6">
                  <c:v>667</c:v>
                </c:pt>
              </c:numCache>
            </c:numRef>
          </c:val>
        </c:ser>
        <c:ser>
          <c:idx val="2"/>
          <c:order val="2"/>
          <c:tx>
            <c:strRef>
              <c:f>Sheet1!$D$1</c:f>
              <c:strCache>
                <c:ptCount val="1"/>
                <c:pt idx="0">
                  <c:v>GIS</c:v>
                </c:pt>
              </c:strCache>
            </c:strRef>
          </c:tx>
          <c:dLbls>
            <c:txPr>
              <a:bodyPr/>
              <a:lstStyle/>
              <a:p>
                <a:pPr>
                  <a:defRPr sz="1200">
                    <a:latin typeface="Arial Unicode MS" pitchFamily="50" charset="-128"/>
                    <a:ea typeface="Arial Unicode MS" pitchFamily="50" charset="-128"/>
                    <a:cs typeface="Arial Unicode MS" pitchFamily="50" charset="-128"/>
                  </a:defRPr>
                </a:pPr>
                <a:endParaRPr lang="ja-JP"/>
              </a:p>
            </c:txPr>
            <c:showVal val="1"/>
          </c:dLbls>
          <c:cat>
            <c:strRef>
              <c:f>Sheet1!$A$2:$A$8</c:f>
              <c:strCache>
                <c:ptCount val="7"/>
                <c:pt idx="0">
                  <c:v>2009年</c:v>
                </c:pt>
                <c:pt idx="1">
                  <c:v>2010年</c:v>
                </c:pt>
                <c:pt idx="2">
                  <c:v>2011年</c:v>
                </c:pt>
                <c:pt idx="3">
                  <c:v>2012年</c:v>
                </c:pt>
                <c:pt idx="4">
                  <c:v>2013年</c:v>
                </c:pt>
                <c:pt idx="5">
                  <c:v>2014年</c:v>
                </c:pt>
                <c:pt idx="6">
                  <c:v>2015年</c:v>
                </c:pt>
              </c:strCache>
            </c:strRef>
          </c:cat>
          <c:val>
            <c:numRef>
              <c:f>Sheet1!$D$2:$D$8</c:f>
              <c:numCache>
                <c:formatCode>General</c:formatCode>
                <c:ptCount val="7"/>
                <c:pt idx="0">
                  <c:v>1</c:v>
                </c:pt>
                <c:pt idx="1">
                  <c:v>10</c:v>
                </c:pt>
                <c:pt idx="2">
                  <c:v>18</c:v>
                </c:pt>
                <c:pt idx="3">
                  <c:v>23</c:v>
                </c:pt>
                <c:pt idx="4">
                  <c:v>31</c:v>
                </c:pt>
                <c:pt idx="5">
                  <c:v>37</c:v>
                </c:pt>
                <c:pt idx="6">
                  <c:v>52</c:v>
                </c:pt>
              </c:numCache>
            </c:numRef>
          </c:val>
        </c:ser>
        <c:ser>
          <c:idx val="3"/>
          <c:order val="3"/>
          <c:tx>
            <c:strRef>
              <c:f>Sheet1!$E$1</c:f>
              <c:strCache>
                <c:ptCount val="1"/>
                <c:pt idx="0">
                  <c:v>教育</c:v>
                </c:pt>
              </c:strCache>
            </c:strRef>
          </c:tx>
          <c:dLbls>
            <c:txPr>
              <a:bodyPr/>
              <a:lstStyle/>
              <a:p>
                <a:pPr>
                  <a:defRPr sz="1200">
                    <a:latin typeface="Arial Unicode MS" pitchFamily="50" charset="-128"/>
                    <a:ea typeface="Arial Unicode MS" pitchFamily="50" charset="-128"/>
                    <a:cs typeface="Arial Unicode MS" pitchFamily="50" charset="-128"/>
                  </a:defRPr>
                </a:pPr>
                <a:endParaRPr lang="ja-JP"/>
              </a:p>
            </c:txPr>
            <c:showVal val="1"/>
          </c:dLbls>
          <c:cat>
            <c:strRef>
              <c:f>Sheet1!$A$2:$A$8</c:f>
              <c:strCache>
                <c:ptCount val="7"/>
                <c:pt idx="0">
                  <c:v>2009年</c:v>
                </c:pt>
                <c:pt idx="1">
                  <c:v>2010年</c:v>
                </c:pt>
                <c:pt idx="2">
                  <c:v>2011年</c:v>
                </c:pt>
                <c:pt idx="3">
                  <c:v>2012年</c:v>
                </c:pt>
                <c:pt idx="4">
                  <c:v>2013年</c:v>
                </c:pt>
                <c:pt idx="5">
                  <c:v>2014年</c:v>
                </c:pt>
                <c:pt idx="6">
                  <c:v>2015年</c:v>
                </c:pt>
              </c:strCache>
            </c:strRef>
          </c:cat>
          <c:val>
            <c:numRef>
              <c:f>Sheet1!$E$2:$E$8</c:f>
              <c:numCache>
                <c:formatCode>General</c:formatCode>
                <c:ptCount val="7"/>
                <c:pt idx="4">
                  <c:v>24</c:v>
                </c:pt>
                <c:pt idx="5">
                  <c:v>40</c:v>
                </c:pt>
                <c:pt idx="6">
                  <c:v>60</c:v>
                </c:pt>
              </c:numCache>
            </c:numRef>
          </c:val>
        </c:ser>
        <c:ser>
          <c:idx val="4"/>
          <c:order val="4"/>
          <c:tx>
            <c:strRef>
              <c:f>Sheet1!$F$1</c:f>
              <c:strCache>
                <c:ptCount val="1"/>
                <c:pt idx="0">
                  <c:v>防災</c:v>
                </c:pt>
              </c:strCache>
            </c:strRef>
          </c:tx>
          <c:cat>
            <c:strRef>
              <c:f>Sheet1!$A$2:$A$8</c:f>
              <c:strCache>
                <c:ptCount val="7"/>
                <c:pt idx="0">
                  <c:v>2009年</c:v>
                </c:pt>
                <c:pt idx="1">
                  <c:v>2010年</c:v>
                </c:pt>
                <c:pt idx="2">
                  <c:v>2011年</c:v>
                </c:pt>
                <c:pt idx="3">
                  <c:v>2012年</c:v>
                </c:pt>
                <c:pt idx="4">
                  <c:v>2013年</c:v>
                </c:pt>
                <c:pt idx="5">
                  <c:v>2014年</c:v>
                </c:pt>
                <c:pt idx="6">
                  <c:v>2015年</c:v>
                </c:pt>
              </c:strCache>
            </c:strRef>
          </c:cat>
          <c:val>
            <c:numRef>
              <c:f>Sheet1!$F$2:$F$8</c:f>
              <c:numCache>
                <c:formatCode>General</c:formatCode>
                <c:ptCount val="7"/>
              </c:numCache>
            </c:numRef>
          </c:val>
        </c:ser>
        <c:dLbls>
          <c:showVal val="1"/>
        </c:dLbls>
        <c:gapWidth val="75"/>
        <c:shape val="box"/>
        <c:axId val="201179520"/>
        <c:axId val="201181056"/>
        <c:axId val="0"/>
      </c:bar3DChart>
      <c:catAx>
        <c:axId val="201179520"/>
        <c:scaling>
          <c:orientation val="minMax"/>
        </c:scaling>
        <c:axPos val="b"/>
        <c:majorTickMark val="none"/>
        <c:tickLblPos val="nextTo"/>
        <c:txPr>
          <a:bodyPr/>
          <a:lstStyle/>
          <a:p>
            <a:pPr>
              <a:defRPr sz="900"/>
            </a:pPr>
            <a:endParaRPr lang="ja-JP"/>
          </a:p>
        </c:txPr>
        <c:crossAx val="201181056"/>
        <c:crosses val="autoZero"/>
        <c:auto val="1"/>
        <c:lblAlgn val="ctr"/>
        <c:lblOffset val="100"/>
      </c:catAx>
      <c:valAx>
        <c:axId val="201181056"/>
        <c:scaling>
          <c:orientation val="minMax"/>
        </c:scaling>
        <c:axPos val="l"/>
        <c:majorGridlines/>
        <c:title>
          <c:tx>
            <c:rich>
              <a:bodyPr rot="-5400000" vert="horz"/>
              <a:lstStyle/>
              <a:p>
                <a:pPr>
                  <a:defRPr sz="1400">
                    <a:latin typeface="HGPｺﾞｼｯｸM" pitchFamily="50" charset="-128"/>
                    <a:ea typeface="HGPｺﾞｼｯｸM" pitchFamily="50" charset="-128"/>
                  </a:defRPr>
                </a:pPr>
                <a:r>
                  <a:rPr lang="ja-JP" altLang="en-US" sz="1400" dirty="0" smtClean="0">
                    <a:latin typeface="HGPｺﾞｼｯｸM" pitchFamily="50" charset="-128"/>
                    <a:ea typeface="HGPｺﾞｼｯｸM" pitchFamily="50" charset="-128"/>
                  </a:rPr>
                  <a:t>登録ユニット製品数</a:t>
                </a:r>
                <a:endParaRPr lang="ja-JP" altLang="en-US" sz="1400" dirty="0">
                  <a:latin typeface="HGPｺﾞｼｯｸM" pitchFamily="50" charset="-128"/>
                  <a:ea typeface="HGPｺﾞｼｯｸM" pitchFamily="50" charset="-128"/>
                </a:endParaRPr>
              </a:p>
            </c:rich>
          </c:tx>
          <c:layout/>
        </c:title>
        <c:numFmt formatCode="General" sourceLinked="1"/>
        <c:majorTickMark val="none"/>
        <c:tickLblPos val="nextTo"/>
        <c:txPr>
          <a:bodyPr/>
          <a:lstStyle/>
          <a:p>
            <a:pPr>
              <a:defRPr sz="900">
                <a:latin typeface="HGPｺﾞｼｯｸM" pitchFamily="50" charset="-128"/>
                <a:ea typeface="HGPｺﾞｼｯｸM" pitchFamily="50" charset="-128"/>
              </a:defRPr>
            </a:pPr>
            <a:endParaRPr lang="ja-JP"/>
          </a:p>
        </c:txPr>
        <c:crossAx val="201179520"/>
        <c:crosses val="autoZero"/>
        <c:crossBetween val="between"/>
        <c:majorUnit val="200"/>
      </c:valAx>
    </c:plotArea>
    <c:legend>
      <c:legendPos val="b"/>
      <c:layout>
        <c:manualLayout>
          <c:xMode val="edge"/>
          <c:yMode val="edge"/>
          <c:x val="8.0572588708781506E-2"/>
          <c:y val="0.88822643443658067"/>
          <c:w val="0.85023348660184705"/>
          <c:h val="7.1689635495046033E-2"/>
        </c:manualLayout>
      </c:layout>
      <c:txPr>
        <a:bodyPr/>
        <a:lstStyle/>
        <a:p>
          <a:pPr>
            <a:defRPr sz="1200"/>
          </a:pPr>
          <a:endParaRPr lang="ja-JP"/>
        </a:p>
      </c:txPr>
    </c:legend>
    <c:plotVisOnly val="1"/>
  </c:chart>
  <c:txPr>
    <a:bodyPr/>
    <a:lstStyle/>
    <a:p>
      <a:pPr>
        <a:defRPr sz="1800"/>
      </a:pPr>
      <a:endParaRPr lang="ja-JP"/>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9"/>
  <c:chart>
    <c:autoTitleDeleted val="1"/>
    <c:view3D>
      <c:rAngAx val="1"/>
    </c:view3D>
    <c:plotArea>
      <c:layout/>
      <c:bar3DChart>
        <c:barDir val="bar"/>
        <c:grouping val="stacked"/>
        <c:ser>
          <c:idx val="0"/>
          <c:order val="0"/>
          <c:tx>
            <c:strRef>
              <c:f>Sheet1!$B$1</c:f>
              <c:strCache>
                <c:ptCount val="1"/>
                <c:pt idx="0">
                  <c:v>列1</c:v>
                </c:pt>
              </c:strCache>
            </c:strRef>
          </c:tx>
          <c:spPr>
            <a:solidFill>
              <a:schemeClr val="accent2">
                <a:lumMod val="20000"/>
                <a:lumOff val="80000"/>
              </a:schemeClr>
            </a:solidFill>
            <a:ln>
              <a:solidFill>
                <a:schemeClr val="bg1">
                  <a:lumMod val="50000"/>
                </a:schemeClr>
              </a:solidFill>
            </a:ln>
          </c:spPr>
          <c:dPt>
            <c:idx val="3"/>
            <c:spPr>
              <a:solidFill>
                <a:schemeClr val="accent2">
                  <a:lumMod val="60000"/>
                  <a:lumOff val="40000"/>
                </a:schemeClr>
              </a:solidFill>
              <a:ln>
                <a:solidFill>
                  <a:schemeClr val="bg1">
                    <a:lumMod val="50000"/>
                  </a:schemeClr>
                </a:solidFill>
              </a:ln>
            </c:spPr>
          </c:dPt>
          <c:dLbls>
            <c:dLbl>
              <c:idx val="0"/>
              <c:layout/>
              <c:tx>
                <c:rich>
                  <a:bodyPr/>
                  <a:lstStyle/>
                  <a:p>
                    <a:r>
                      <a:rPr lang="en-US" altLang="en-US" b="1" dirty="0" smtClean="0"/>
                      <a:t>1549</a:t>
                    </a:r>
                    <a:r>
                      <a:rPr lang="en-US" altLang="ja-JP" b="0" dirty="0" smtClean="0"/>
                      <a:t>(</a:t>
                    </a:r>
                    <a:r>
                      <a:rPr lang="en-US" altLang="ja-JP" dirty="0" smtClean="0"/>
                      <a:t>89</a:t>
                    </a:r>
                    <a:r>
                      <a:rPr lang="ja-JP" altLang="en-US" dirty="0" smtClean="0"/>
                      <a:t>％</a:t>
                    </a:r>
                    <a:r>
                      <a:rPr lang="en-US" altLang="ja-JP" dirty="0" smtClean="0"/>
                      <a:t>)</a:t>
                    </a:r>
                    <a:endParaRPr lang="en-US" altLang="en-US" dirty="0"/>
                  </a:p>
                </c:rich>
              </c:tx>
              <c:showVal val="1"/>
            </c:dLbl>
            <c:dLbl>
              <c:idx val="1"/>
              <c:layout/>
              <c:tx>
                <c:rich>
                  <a:bodyPr/>
                  <a:lstStyle/>
                  <a:p>
                    <a:r>
                      <a:rPr lang="en-US" altLang="en-US" b="1" dirty="0" smtClean="0"/>
                      <a:t>1406</a:t>
                    </a:r>
                    <a:r>
                      <a:rPr lang="en-US" altLang="ja-JP" b="0" dirty="0" smtClean="0"/>
                      <a:t>(</a:t>
                    </a:r>
                    <a:r>
                      <a:rPr lang="en-US" altLang="ja-JP" dirty="0" smtClean="0"/>
                      <a:t>81</a:t>
                    </a:r>
                    <a:r>
                      <a:rPr lang="ja-JP" altLang="en-US" dirty="0" smtClean="0"/>
                      <a:t>％</a:t>
                    </a:r>
                    <a:r>
                      <a:rPr lang="en-US" altLang="ja-JP" dirty="0" smtClean="0"/>
                      <a:t>)</a:t>
                    </a:r>
                    <a:endParaRPr lang="en-US" altLang="en-US" dirty="0"/>
                  </a:p>
                </c:rich>
              </c:tx>
              <c:showVal val="1"/>
            </c:dLbl>
            <c:dLbl>
              <c:idx val="2"/>
              <c:layout/>
              <c:tx>
                <c:rich>
                  <a:bodyPr/>
                  <a:lstStyle/>
                  <a:p>
                    <a:r>
                      <a:rPr lang="en-US" altLang="en-US" b="1" dirty="0" smtClean="0"/>
                      <a:t>1446</a:t>
                    </a:r>
                    <a:r>
                      <a:rPr lang="en-US" altLang="ja-JP" b="0" dirty="0" smtClean="0"/>
                      <a:t>(</a:t>
                    </a:r>
                    <a:r>
                      <a:rPr lang="en-US" altLang="ja-JP" dirty="0" smtClean="0"/>
                      <a:t>83</a:t>
                    </a:r>
                    <a:r>
                      <a:rPr lang="ja-JP" altLang="en-US" dirty="0" smtClean="0"/>
                      <a:t>％</a:t>
                    </a:r>
                    <a:r>
                      <a:rPr lang="en-US" altLang="ja-JP" dirty="0" smtClean="0"/>
                      <a:t>)</a:t>
                    </a:r>
                    <a:endParaRPr lang="en-US" altLang="en-US" dirty="0"/>
                  </a:p>
                </c:rich>
              </c:tx>
              <c:showVal val="1"/>
            </c:dLbl>
            <c:dLbl>
              <c:idx val="3"/>
              <c:layout>
                <c:manualLayout>
                  <c:x val="2.5273591604232271E-3"/>
                  <c:y val="-8.2032228977141977E-3"/>
                </c:manualLayout>
              </c:layout>
              <c:tx>
                <c:rich>
                  <a:bodyPr/>
                  <a:lstStyle/>
                  <a:p>
                    <a:r>
                      <a:rPr lang="en-US" altLang="en-US" b="1" dirty="0" smtClean="0"/>
                      <a:t>1570</a:t>
                    </a:r>
                    <a:r>
                      <a:rPr lang="en-US" altLang="ja-JP" b="0" dirty="0" smtClean="0"/>
                      <a:t>(</a:t>
                    </a:r>
                    <a:r>
                      <a:rPr lang="en-US" altLang="ja-JP" dirty="0" smtClean="0"/>
                      <a:t>90</a:t>
                    </a:r>
                    <a:r>
                      <a:rPr lang="ja-JP" altLang="en-US" dirty="0" smtClean="0"/>
                      <a:t>％</a:t>
                    </a:r>
                    <a:r>
                      <a:rPr lang="en-US" altLang="ja-JP" dirty="0" smtClean="0"/>
                      <a:t>)</a:t>
                    </a:r>
                    <a:endParaRPr lang="en-US" altLang="en-US" dirty="0"/>
                  </a:p>
                </c:rich>
              </c:tx>
            </c:dLbl>
            <c:txPr>
              <a:bodyPr/>
              <a:lstStyle/>
              <a:p>
                <a:pPr>
                  <a:defRPr sz="1400">
                    <a:latin typeface="Arial Unicode MS" pitchFamily="50" charset="-128"/>
                    <a:ea typeface="Arial Unicode MS" pitchFamily="50" charset="-128"/>
                    <a:cs typeface="Arial Unicode MS" pitchFamily="50" charset="-128"/>
                  </a:defRPr>
                </a:pPr>
                <a:endParaRPr lang="ja-JP"/>
              </a:p>
            </c:txPr>
            <c:showVal val="1"/>
          </c:dLbls>
          <c:cat>
            <c:strRef>
              <c:f>Sheet1!$A$2:$A$5</c:f>
              <c:strCache>
                <c:ptCount val="4"/>
                <c:pt idx="0">
                  <c:v>福祉</c:v>
                </c:pt>
                <c:pt idx="1">
                  <c:v>地方税</c:v>
                </c:pt>
                <c:pt idx="2">
                  <c:v>住基</c:v>
                </c:pt>
                <c:pt idx="3">
                  <c:v>全体</c:v>
                </c:pt>
              </c:strCache>
            </c:strRef>
          </c:cat>
          <c:val>
            <c:numRef>
              <c:f>Sheet1!$B$2:$B$5</c:f>
              <c:numCache>
                <c:formatCode>General</c:formatCode>
                <c:ptCount val="4"/>
                <c:pt idx="0">
                  <c:v>1549</c:v>
                </c:pt>
                <c:pt idx="1">
                  <c:v>1406</c:v>
                </c:pt>
                <c:pt idx="2">
                  <c:v>1446</c:v>
                </c:pt>
                <c:pt idx="3">
                  <c:v>1570</c:v>
                </c:pt>
              </c:numCache>
            </c:numRef>
          </c:val>
        </c:ser>
        <c:shape val="box"/>
        <c:axId val="182265344"/>
        <c:axId val="182266880"/>
        <c:axId val="0"/>
      </c:bar3DChart>
      <c:catAx>
        <c:axId val="182265344"/>
        <c:scaling>
          <c:orientation val="minMax"/>
        </c:scaling>
        <c:axPos val="l"/>
        <c:majorGridlines/>
        <c:numFmt formatCode="General" sourceLinked="1"/>
        <c:tickLblPos val="nextTo"/>
        <c:txPr>
          <a:bodyPr/>
          <a:lstStyle/>
          <a:p>
            <a:pPr>
              <a:defRPr sz="1400">
                <a:latin typeface="HGPｺﾞｼｯｸM" pitchFamily="50" charset="-128"/>
                <a:ea typeface="HGPｺﾞｼｯｸM" pitchFamily="50" charset="-128"/>
              </a:defRPr>
            </a:pPr>
            <a:endParaRPr lang="ja-JP"/>
          </a:p>
        </c:txPr>
        <c:crossAx val="182266880"/>
        <c:crosses val="autoZero"/>
        <c:auto val="1"/>
        <c:lblAlgn val="ctr"/>
        <c:lblOffset val="100"/>
      </c:catAx>
      <c:valAx>
        <c:axId val="182266880"/>
        <c:scaling>
          <c:orientation val="minMax"/>
          <c:max val="1500"/>
          <c:min val="0"/>
        </c:scaling>
        <c:axPos val="b"/>
        <c:majorGridlines/>
        <c:numFmt formatCode="General" sourceLinked="1"/>
        <c:tickLblPos val="nextTo"/>
        <c:txPr>
          <a:bodyPr/>
          <a:lstStyle/>
          <a:p>
            <a:pPr>
              <a:defRPr sz="1200">
                <a:latin typeface="Arial Unicode MS" pitchFamily="50" charset="-128"/>
                <a:ea typeface="Arial Unicode MS" pitchFamily="50" charset="-128"/>
                <a:cs typeface="Arial Unicode MS" pitchFamily="50" charset="-128"/>
              </a:defRPr>
            </a:pPr>
            <a:endParaRPr lang="ja-JP"/>
          </a:p>
        </c:txPr>
        <c:crossAx val="182265344"/>
        <c:crosses val="autoZero"/>
        <c:crossBetween val="between"/>
      </c:valAx>
    </c:plotArea>
    <c:plotVisOnly val="1"/>
  </c:chart>
  <c:txPr>
    <a:bodyPr/>
    <a:lstStyle/>
    <a:p>
      <a:pPr>
        <a:defRPr sz="1800"/>
      </a:pPr>
      <a:endParaRPr lang="ja-JP"/>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chart>
    <c:autoTitleDeleted val="1"/>
    <c:view3D>
      <c:rAngAx val="1"/>
    </c:view3D>
    <c:plotArea>
      <c:layout/>
      <c:bar3DChart>
        <c:barDir val="bar"/>
        <c:grouping val="clustered"/>
        <c:ser>
          <c:idx val="0"/>
          <c:order val="0"/>
          <c:tx>
            <c:strRef>
              <c:f>Sheet1!$B$1</c:f>
              <c:strCache>
                <c:ptCount val="1"/>
                <c:pt idx="0">
                  <c:v>列1</c:v>
                </c:pt>
              </c:strCache>
            </c:strRef>
          </c:tx>
          <c:spPr>
            <a:solidFill>
              <a:schemeClr val="bg2"/>
            </a:solidFill>
            <a:ln>
              <a:solidFill>
                <a:schemeClr val="bg1">
                  <a:lumMod val="50000"/>
                </a:schemeClr>
              </a:solidFill>
            </a:ln>
          </c:spPr>
          <c:dLbls>
            <c:dLbl>
              <c:idx val="0"/>
              <c:layout>
                <c:manualLayout>
                  <c:x val="-0.19873662584609394"/>
                  <c:y val="0"/>
                </c:manualLayout>
              </c:layout>
              <c:showVal val="1"/>
            </c:dLbl>
            <c:dLbl>
              <c:idx val="1"/>
              <c:layout>
                <c:manualLayout>
                  <c:x val="-0.31852308526017853"/>
                  <c:y val="7.0547716920342403E-3"/>
                </c:manualLayout>
              </c:layout>
              <c:showVal val="1"/>
            </c:dLbl>
            <c:txPr>
              <a:bodyPr/>
              <a:lstStyle/>
              <a:p>
                <a:pPr>
                  <a:defRPr sz="1200" b="1">
                    <a:latin typeface="Arial Unicode MS" pitchFamily="50" charset="-128"/>
                    <a:ea typeface="Arial Unicode MS" pitchFamily="50" charset="-128"/>
                    <a:cs typeface="Arial Unicode MS" pitchFamily="50" charset="-128"/>
                  </a:defRPr>
                </a:pPr>
                <a:endParaRPr lang="ja-JP"/>
              </a:p>
            </c:txPr>
            <c:showVal val="1"/>
          </c:dLbls>
          <c:cat>
            <c:strRef>
              <c:f>Sheet1!$A$2:$A$3</c:f>
              <c:strCache>
                <c:ptCount val="2"/>
                <c:pt idx="0">
                  <c:v>稼動済
（N=557）</c:v>
                </c:pt>
                <c:pt idx="1">
                  <c:v>未稼働
（N=1165）</c:v>
                </c:pt>
              </c:strCache>
            </c:strRef>
          </c:cat>
          <c:val>
            <c:numRef>
              <c:f>Sheet1!$B$2:$B$3</c:f>
              <c:numCache>
                <c:formatCode>General</c:formatCode>
                <c:ptCount val="2"/>
                <c:pt idx="0">
                  <c:v>326.7</c:v>
                </c:pt>
                <c:pt idx="1">
                  <c:v>420.3</c:v>
                </c:pt>
              </c:numCache>
            </c:numRef>
          </c:val>
        </c:ser>
        <c:shape val="box"/>
        <c:axId val="182315648"/>
        <c:axId val="182317440"/>
        <c:axId val="0"/>
      </c:bar3DChart>
      <c:catAx>
        <c:axId val="182315648"/>
        <c:scaling>
          <c:orientation val="minMax"/>
        </c:scaling>
        <c:axPos val="l"/>
        <c:tickLblPos val="nextTo"/>
        <c:txPr>
          <a:bodyPr/>
          <a:lstStyle/>
          <a:p>
            <a:pPr>
              <a:defRPr sz="1200">
                <a:latin typeface="HGPｺﾞｼｯｸM" pitchFamily="50" charset="-128"/>
                <a:ea typeface="HGPｺﾞｼｯｸM" pitchFamily="50" charset="-128"/>
              </a:defRPr>
            </a:pPr>
            <a:endParaRPr lang="ja-JP"/>
          </a:p>
        </c:txPr>
        <c:crossAx val="182317440"/>
        <c:crosses val="autoZero"/>
        <c:auto val="1"/>
        <c:lblAlgn val="ctr"/>
        <c:lblOffset val="100"/>
      </c:catAx>
      <c:valAx>
        <c:axId val="182317440"/>
        <c:scaling>
          <c:orientation val="minMax"/>
          <c:max val="500"/>
          <c:min val="0"/>
        </c:scaling>
        <c:axPos val="b"/>
        <c:majorGridlines/>
        <c:numFmt formatCode="General" sourceLinked="1"/>
        <c:tickLblPos val="nextTo"/>
        <c:txPr>
          <a:bodyPr/>
          <a:lstStyle/>
          <a:p>
            <a:pPr>
              <a:defRPr sz="1200">
                <a:latin typeface="Arial Unicode MS" pitchFamily="50" charset="-128"/>
                <a:ea typeface="Arial Unicode MS" pitchFamily="50" charset="-128"/>
                <a:cs typeface="Arial Unicode MS" pitchFamily="50" charset="-128"/>
              </a:defRPr>
            </a:pPr>
            <a:endParaRPr lang="ja-JP"/>
          </a:p>
        </c:txPr>
        <c:crossAx val="182315648"/>
        <c:crosses val="autoZero"/>
        <c:crossBetween val="between"/>
        <c:majorUnit val="100"/>
      </c:valAx>
    </c:plotArea>
    <c:plotVisOnly val="1"/>
  </c:chart>
  <c:txPr>
    <a:bodyPr/>
    <a:lstStyle/>
    <a:p>
      <a:pPr>
        <a:defRPr sz="1800"/>
      </a:pPr>
      <a:endParaRPr lang="ja-JP"/>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0.67918</cdr:x>
      <cdr:y>0.37373</cdr:y>
    </cdr:from>
    <cdr:to>
      <cdr:x>0.75636</cdr:x>
      <cdr:y>0.53373</cdr:y>
    </cdr:to>
    <cdr:sp macro="" textlink="">
      <cdr:nvSpPr>
        <cdr:cNvPr id="3" name="直線矢印コネクタ 2"/>
        <cdr:cNvSpPr/>
      </cdr:nvSpPr>
      <cdr:spPr bwMode="auto">
        <a:xfrm xmlns:a="http://schemas.openxmlformats.org/drawingml/2006/main" flipH="1">
          <a:off x="3168352" y="672786"/>
          <a:ext cx="360040" cy="288032"/>
        </a:xfrm>
        <a:prstGeom xmlns:a="http://schemas.openxmlformats.org/drawingml/2006/main" prst="straightConnector1">
          <a:avLst/>
        </a:prstGeom>
        <a:solidFill xmlns:a="http://schemas.openxmlformats.org/drawingml/2006/main">
          <a:schemeClr val="accent1"/>
        </a:solidFill>
        <a:ln xmlns:a="http://schemas.openxmlformats.org/drawingml/2006/main" w="38100" cap="flat" cmpd="sng" algn="ctr">
          <a:solidFill>
            <a:srgbClr val="002060"/>
          </a:solidFill>
          <a:prstDash val="solid"/>
          <a:round/>
          <a:headEnd type="none" w="med" len="med"/>
          <a:tailEnd type="arrow"/>
        </a:ln>
        <a:effectLst xmlns:a="http://schemas.openxmlformats.org/drawingml/2006/main">
          <a:prstShdw prst="shdw17" dist="17961" dir="2700000">
            <a:schemeClr val="bg2"/>
          </a:prstShdw>
        </a:effectLst>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ja-JP"/>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5" name="Rectangle 5"/>
          <p:cNvSpPr>
            <a:spLocks noGrp="1" noChangeArrowheads="1"/>
          </p:cNvSpPr>
          <p:nvPr>
            <p:ph type="sldNum" sz="quarter" idx="3"/>
          </p:nvPr>
        </p:nvSpPr>
        <p:spPr bwMode="auto">
          <a:xfrm>
            <a:off x="3026481" y="9525000"/>
            <a:ext cx="828868"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0C63130E-EC52-4F42-983F-88CFC898A847}" type="slidenum">
              <a:rPr lang="en-US" altLang="ja-JP"/>
              <a:pPr>
                <a:defRPr/>
              </a:pPr>
              <a:t>&lt;#&gt;</a:t>
            </a:fld>
            <a:endParaRPr lang="en-US" altLang="ja-JP"/>
          </a:p>
        </p:txBody>
      </p:sp>
    </p:spTree>
    <p:extLst>
      <p:ext uri="{BB962C8B-B14F-4D97-AF65-F5344CB8AC3E}">
        <p14:creationId xmlns:p14="http://schemas.microsoft.com/office/powerpoint/2010/main" xmlns="" val="405374869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8"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7296" y="4721225"/>
            <a:ext cx="5472608"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6481" y="9525000"/>
            <a:ext cx="754239"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5ECB18E6-2FBE-44A6-B00E-B69F76ACD841}" type="slidenum">
              <a:rPr lang="en-US" altLang="ja-JP"/>
              <a:pPr>
                <a:defRPr/>
              </a:pPr>
              <a:t>&lt;#&gt;</a:t>
            </a:fld>
            <a:endParaRPr lang="en-US" altLang="ja-JP"/>
          </a:p>
        </p:txBody>
      </p:sp>
    </p:spTree>
    <p:extLst>
      <p:ext uri="{BB962C8B-B14F-4D97-AF65-F5344CB8AC3E}">
        <p14:creationId xmlns:p14="http://schemas.microsoft.com/office/powerpoint/2010/main" xmlns="" val="2638063162"/>
      </p:ext>
    </p:extLst>
  </p:cSld>
  <p:clrMap bg1="lt1" tx1="dk1" bg2="lt2" tx2="dk2" accent1="accent1" accent2="accent2" accent3="accent3" accent4="accent4" accent5="accent5" accent6="accent6" hlink="hlink" folHlink="folHlink"/>
  <p:hf hdr="0" ftr="0" dt="0"/>
  <p:notesStyle>
    <a:lvl1pPr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59C46312-354F-47FA-BB49-5D77D99AEE45}"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ノート プレースホルダ 2"/>
          <p:cNvSpPr>
            <a:spLocks noGrp="1"/>
          </p:cNvSpPr>
          <p:nvPr>
            <p:ph type="body" idx="1"/>
          </p:nvPr>
        </p:nvSpPr>
        <p:spPr/>
        <p:txBody>
          <a:bodyPr/>
          <a:lstStyle/>
          <a:p>
            <a:r>
              <a:rPr lang="ja-JP" altLang="en-US" dirty="0" smtClean="0"/>
              <a:t>ページタイトル：</a:t>
            </a:r>
          </a:p>
          <a:p>
            <a:r>
              <a:rPr lang="ja-JP" altLang="en-US" dirty="0" smtClean="0"/>
              <a:t>５．地域情報プラットフォームの構成</a:t>
            </a:r>
            <a:endParaRPr lang="en-US" altLang="ja-JP" dirty="0" smtClean="0"/>
          </a:p>
          <a:p>
            <a:r>
              <a:rPr lang="en-US" altLang="ja-JP" dirty="0" smtClean="0"/>
              <a:t>[2/10]</a:t>
            </a:r>
            <a:endParaRPr lang="ja-JP" altLang="en-US" dirty="0" smtClean="0"/>
          </a:p>
          <a:p>
            <a:endParaRPr lang="ja-JP" altLang="en-US" dirty="0" smtClean="0"/>
          </a:p>
          <a:p>
            <a:r>
              <a:rPr lang="ja-JP" altLang="en-US" dirty="0" smtClean="0"/>
              <a:t>◆このページのポイント</a:t>
            </a:r>
          </a:p>
          <a:p>
            <a:r>
              <a:rPr lang="ja-JP" altLang="en-US" dirty="0" smtClean="0"/>
              <a:t>地域情報プラットフォームの入門書として関係者が一読すべき文書であることを理解してもらう。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・「地域情報プラットフォーム基本説明書」は地域情報プラットフォームとは何かを記した入門書であり、関係者が最初に読むべき文書である。</a:t>
            </a:r>
          </a:p>
          <a:p>
            <a:r>
              <a:rPr lang="ja-JP" altLang="en-US" dirty="0" smtClean="0"/>
              <a:t>・内容的には、地域情報プラットフォームが必要とされる背景や地域情報プラットフォームを活用することの利点、そもそも地域情報プラットフォームとは何かという全体像を理解するための解説となっている。</a:t>
            </a:r>
          </a:p>
          <a:p>
            <a:r>
              <a:rPr lang="ja-JP" altLang="en-US" dirty="0" smtClean="0"/>
              <a:t>・具体的には、まず自治体運営に係る課題を示し、その解決策の１つとして地域情報プラットフォームを提案している。そしてその課題解決に向けて地域情報プラットフォームを導入することの利点や効果について解説している。さらに地域情報プラットフォームの全体体系やそれを構成する各仕様の解説、そしてこれまでの仕様体系策定の経緯や用語解説等からなる。</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地域情報プラットフォーム基本説明書</a:t>
            </a:r>
            <a:r>
              <a:rPr lang="en-US" altLang="ja-JP" dirty="0" err="1" smtClean="0"/>
              <a:t>V7.0</a:t>
            </a:r>
            <a:r>
              <a:rPr lang="en-US" altLang="ja-JP" dirty="0" smtClean="0"/>
              <a:t>(</a:t>
            </a:r>
            <a:r>
              <a:rPr lang="en-US" altLang="ja-JP" dirty="0" err="1" smtClean="0"/>
              <a:t>APPLIC</a:t>
            </a:r>
            <a:r>
              <a:rPr lang="en-US" altLang="ja-JP" dirty="0" smtClean="0"/>
              <a:t>-0001-2012)</a:t>
            </a:r>
          </a:p>
          <a:p>
            <a:r>
              <a:rPr lang="en-US" altLang="ja-JP" dirty="0" smtClean="0"/>
              <a:t>http://</a:t>
            </a:r>
            <a:r>
              <a:rPr lang="en-US" altLang="ja-JP" dirty="0" err="1" smtClean="0"/>
              <a:t>www.applic.or.jp</a:t>
            </a:r>
            <a:r>
              <a:rPr lang="en-US" altLang="ja-JP" dirty="0" smtClean="0"/>
              <a:t>/2012/tech/</a:t>
            </a:r>
            <a:r>
              <a:rPr lang="en-US" altLang="ja-JP" dirty="0" err="1" smtClean="0"/>
              <a:t>APPLIC</a:t>
            </a:r>
            <a:r>
              <a:rPr lang="en-US" altLang="ja-JP" dirty="0" smtClean="0"/>
              <a:t>-0001-</a:t>
            </a:r>
            <a:r>
              <a:rPr lang="en-US" altLang="ja-JP" dirty="0" err="1" smtClean="0"/>
              <a:t>2012.pdf</a:t>
            </a:r>
            <a:endParaRPr lang="en-US" altLang="ja-JP" dirty="0" smtClean="0"/>
          </a:p>
          <a:p>
            <a:endParaRPr lang="ja-JP" altLang="en-US" dirty="0" smtClean="0"/>
          </a:p>
          <a:p>
            <a:r>
              <a:rPr lang="ja-JP" altLang="en-US" dirty="0" smtClean="0"/>
              <a:t>◆受講者への確認事項</a:t>
            </a:r>
          </a:p>
          <a:p>
            <a:r>
              <a:rPr lang="ja-JP" altLang="en-US" dirty="0" smtClean="0"/>
              <a:t>特になし。</a:t>
            </a:r>
          </a:p>
        </p:txBody>
      </p:sp>
      <p:sp>
        <p:nvSpPr>
          <p:cNvPr id="43014"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50D729D-E39F-43EF-85D3-38A83A31438B}" type="slidenum">
              <a:rPr kumimoji="1" lang="en-US" altLang="ja-JP" sz="900">
                <a:solidFill>
                  <a:srgbClr val="000066"/>
                </a:solidFill>
                <a:latin typeface="Times New Roman" pitchFamily="18" charset="0"/>
              </a:rPr>
              <a:pPr algn="ctr" defTabSz="915988" eaLnBrk="1" hangingPunct="1"/>
              <a:t>10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５．地域情報プラットフォームの構成</a:t>
            </a:r>
            <a:endParaRPr lang="en-US" altLang="ja-JP" dirty="0" smtClean="0">
              <a:solidFill>
                <a:schemeClr val="tx1"/>
              </a:solidFill>
            </a:endParaRPr>
          </a:p>
          <a:p>
            <a:r>
              <a:rPr lang="en-US" altLang="ja-JP" dirty="0" smtClean="0">
                <a:solidFill>
                  <a:schemeClr val="tx1"/>
                </a:solidFill>
              </a:rPr>
              <a:t>[3/10]</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地域情報プラットフォーム基本説明書の内容について目次レベルで理解してもらう。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・地域情報プラットフォーム基本説明書の内容について、目次レベルでどのようなことが書かれているかを紹介する。</a:t>
            </a:r>
          </a:p>
          <a:p>
            <a:r>
              <a:rPr lang="ja-JP" altLang="en-US" dirty="0" smtClean="0">
                <a:solidFill>
                  <a:schemeClr val="tx1"/>
                </a:solidFill>
              </a:rPr>
              <a:t>・地域情報プラットフォーム基本説明書では、まず自治体の業務やシステムの課題について解説されている。システムの観点からの課題だけでなく、住民ニーズや財政逼迫にともなうコスト削減要求の高まり等も取り上げて解説している。</a:t>
            </a:r>
            <a:endParaRPr lang="en-US" altLang="ja-JP" dirty="0" smtClean="0">
              <a:solidFill>
                <a:schemeClr val="tx1"/>
              </a:solidFill>
            </a:endParaRPr>
          </a:p>
          <a:p>
            <a:r>
              <a:rPr lang="ja-JP" altLang="en-US" dirty="0" smtClean="0">
                <a:solidFill>
                  <a:schemeClr val="tx1"/>
                </a:solidFill>
              </a:rPr>
              <a:t>・</a:t>
            </a:r>
            <a:r>
              <a:rPr lang="ja-JP" altLang="en-US" dirty="0">
                <a:solidFill>
                  <a:schemeClr val="tx1"/>
                </a:solidFill>
              </a:rPr>
              <a:t>内容</a:t>
            </a:r>
            <a:r>
              <a:rPr lang="ja-JP" altLang="en-US" dirty="0" smtClean="0">
                <a:solidFill>
                  <a:schemeClr val="tx1"/>
                </a:solidFill>
              </a:rPr>
              <a:t>の</a:t>
            </a:r>
            <a:r>
              <a:rPr lang="ja-JP" altLang="en-US" dirty="0">
                <a:solidFill>
                  <a:schemeClr val="tx1"/>
                </a:solidFill>
              </a:rPr>
              <a:t>詳細</a:t>
            </a:r>
            <a:r>
              <a:rPr lang="ja-JP" altLang="en-US" dirty="0" smtClean="0">
                <a:solidFill>
                  <a:schemeClr val="tx1"/>
                </a:solidFill>
              </a:rPr>
              <a:t>に</a:t>
            </a:r>
            <a:r>
              <a:rPr lang="ja-JP" altLang="en-US" dirty="0">
                <a:solidFill>
                  <a:schemeClr val="tx1"/>
                </a:solidFill>
              </a:rPr>
              <a:t>ついては</a:t>
            </a:r>
            <a:r>
              <a:rPr lang="ja-JP" altLang="en-US" dirty="0" smtClean="0">
                <a:solidFill>
                  <a:schemeClr val="tx1"/>
                </a:solidFill>
              </a:rPr>
              <a:t>、</a:t>
            </a:r>
            <a:r>
              <a:rPr lang="en-US" altLang="ja-JP" dirty="0" err="1">
                <a:solidFill>
                  <a:schemeClr val="tx1"/>
                </a:solidFill>
              </a:rPr>
              <a:t>APPLIC</a:t>
            </a:r>
            <a:r>
              <a:rPr lang="ja-JP" altLang="en-US" dirty="0">
                <a:solidFill>
                  <a:schemeClr val="tx1"/>
                </a:solidFill>
              </a:rPr>
              <a:t>で文書そのものが公開されているので入手して内容を確認して欲しい。</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特にない。</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特にない。</a:t>
            </a:r>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11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５．地域情報プラットフォームの構成</a:t>
            </a:r>
            <a:endParaRPr lang="en-US" altLang="ja-JP" dirty="0" smtClean="0">
              <a:solidFill>
                <a:schemeClr val="tx1"/>
              </a:solidFill>
            </a:endParaRPr>
          </a:p>
          <a:p>
            <a:r>
              <a:rPr lang="en-US" altLang="ja-JP" dirty="0" smtClean="0">
                <a:solidFill>
                  <a:schemeClr val="tx1"/>
                </a:solidFill>
              </a:rPr>
              <a:t>[4/10]</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自治体業務アプリケーションユニットに係る業務間の連携について理解してもらう。</a:t>
            </a: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自治体業務アプリケーションユニット標準仕様」は自治体業務について定義したものであり、現在は２６の業務について業務ユニットという形で仕様が定義されている。また業務ユニット間の連携インタフェース等についても仕様が定義されている。</a:t>
            </a:r>
          </a:p>
          <a:p>
            <a:r>
              <a:rPr lang="ja-JP" altLang="en-US" dirty="0" smtClean="0">
                <a:solidFill>
                  <a:schemeClr val="tx1"/>
                </a:solidFill>
              </a:rPr>
              <a:t>・２６の業務ユニットは、それぞれ税関係、福祉関係、庶務業務関係というように大きく括ることが出来る。例えば収滞納管理は税関係と連携を持つ。また生活保護等は税・保険関係と連携を持つとともに、福祉関係とも連携を持つことになる。</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◆補足事項（スライド未掲載のデータやファクト等）</a:t>
            </a:r>
            <a:endParaRPr lang="en-US" altLang="ja-JP" dirty="0" smtClean="0">
              <a:solidFill>
                <a:schemeClr val="tx1"/>
              </a:solidFill>
            </a:endParaRPr>
          </a:p>
          <a:p>
            <a:r>
              <a:rPr lang="ja-JP" altLang="en-US" dirty="0" smtClean="0">
                <a:solidFill>
                  <a:schemeClr val="tx1"/>
                </a:solidFill>
              </a:rPr>
              <a:t>自治体業務アプリケーションユニット標準仕様</a:t>
            </a:r>
            <a:r>
              <a:rPr lang="en-US" altLang="ja-JP" dirty="0" err="1" smtClean="0">
                <a:solidFill>
                  <a:schemeClr val="tx1"/>
                </a:solidFill>
              </a:rPr>
              <a:t>V2.4</a:t>
            </a:r>
            <a:endParaRPr lang="en-US" altLang="ja-JP" dirty="0" smtClean="0">
              <a:solidFill>
                <a:schemeClr val="tx1"/>
              </a:solidFill>
            </a:endParaRP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/private/</a:t>
            </a:r>
            <a:r>
              <a:rPr lang="en-US" altLang="ja-JP" dirty="0" err="1" smtClean="0">
                <a:solidFill>
                  <a:schemeClr val="tx1"/>
                </a:solidFill>
              </a:rPr>
              <a:t>APPLIC</a:t>
            </a:r>
            <a:r>
              <a:rPr lang="en-US" altLang="ja-JP" dirty="0" smtClean="0">
                <a:solidFill>
                  <a:schemeClr val="tx1"/>
                </a:solidFill>
              </a:rPr>
              <a:t>/2012/</a:t>
            </a:r>
            <a:r>
              <a:rPr lang="en-US" altLang="ja-JP" dirty="0" err="1" smtClean="0">
                <a:solidFill>
                  <a:schemeClr val="tx1"/>
                </a:solidFill>
              </a:rPr>
              <a:t>APPLIC</a:t>
            </a:r>
            <a:r>
              <a:rPr lang="en-US" altLang="ja-JP" dirty="0" smtClean="0">
                <a:solidFill>
                  <a:schemeClr val="tx1"/>
                </a:solidFill>
              </a:rPr>
              <a:t>-0002-2012/</a:t>
            </a:r>
            <a:r>
              <a:rPr lang="en-US" altLang="ja-JP" dirty="0" err="1" smtClean="0">
                <a:solidFill>
                  <a:schemeClr val="tx1"/>
                </a:solidFill>
              </a:rPr>
              <a:t>APPLIC</a:t>
            </a:r>
            <a:r>
              <a:rPr lang="en-US" altLang="ja-JP" dirty="0" smtClean="0">
                <a:solidFill>
                  <a:schemeClr val="tx1"/>
                </a:solidFill>
              </a:rPr>
              <a:t>-0002-2012-02/</a:t>
            </a:r>
            <a:r>
              <a:rPr lang="en-US" altLang="ja-JP" dirty="0" err="1" smtClean="0">
                <a:solidFill>
                  <a:schemeClr val="tx1"/>
                </a:solidFill>
              </a:rPr>
              <a:t>index.html</a:t>
            </a:r>
            <a:r>
              <a:rPr lang="ja-JP" altLang="en-US" dirty="0" smtClean="0">
                <a:solidFill>
                  <a:schemeClr val="tx1"/>
                </a:solidFill>
              </a:rPr>
              <a:t>）</a:t>
            </a:r>
            <a:endParaRPr lang="en-US" altLang="ja-JP" dirty="0" smtClean="0">
              <a:solidFill>
                <a:schemeClr val="tx1"/>
              </a:solidFill>
            </a:endParaRPr>
          </a:p>
          <a:p>
            <a:r>
              <a:rPr lang="en-US" altLang="ja-JP" dirty="0" smtClean="0">
                <a:solidFill>
                  <a:schemeClr val="tx1"/>
                </a:solidFill>
              </a:rPr>
              <a:t>※</a:t>
            </a:r>
            <a:r>
              <a:rPr lang="ja-JP" altLang="en-US" dirty="0" smtClean="0">
                <a:solidFill>
                  <a:schemeClr val="tx1"/>
                </a:solidFill>
              </a:rPr>
              <a:t>上記は</a:t>
            </a:r>
            <a:r>
              <a:rPr lang="en-US" altLang="ja-JP" dirty="0" err="1" smtClean="0">
                <a:solidFill>
                  <a:schemeClr val="tx1"/>
                </a:solidFill>
              </a:rPr>
              <a:t>APPLIC</a:t>
            </a:r>
            <a:r>
              <a:rPr lang="ja-JP" altLang="en-US" dirty="0" smtClean="0">
                <a:solidFill>
                  <a:schemeClr val="tx1"/>
                </a:solidFill>
              </a:rPr>
              <a:t>会員のみ。非会員は</a:t>
            </a:r>
            <a:r>
              <a:rPr lang="en-US" altLang="ja-JP" dirty="0" smtClean="0">
                <a:solidFill>
                  <a:schemeClr val="tx1"/>
                </a:solidFill>
              </a:rPr>
              <a:t>2011</a:t>
            </a:r>
            <a:r>
              <a:rPr lang="ja-JP" altLang="en-US" dirty="0" smtClean="0">
                <a:solidFill>
                  <a:schemeClr val="tx1"/>
                </a:solidFill>
              </a:rPr>
              <a:t>年版を下記より取得可能</a:t>
            </a:r>
          </a:p>
          <a:p>
            <a:r>
              <a:rPr lang="ja-JP" altLang="en-US" dirty="0" smtClean="0">
                <a:solidFill>
                  <a:schemeClr val="tx1"/>
                </a:solidFill>
              </a:rPr>
              <a:t>自治体業務アプリケーションユニット標準仕様</a:t>
            </a:r>
            <a:r>
              <a:rPr lang="en-US" altLang="ja-JP" dirty="0" err="1" smtClean="0">
                <a:solidFill>
                  <a:schemeClr val="tx1"/>
                </a:solidFill>
              </a:rPr>
              <a:t>V2.3</a:t>
            </a:r>
            <a:endParaRPr lang="en-US" altLang="ja-JP" dirty="0" smtClean="0">
              <a:solidFill>
                <a:schemeClr val="tx1"/>
              </a:solidFill>
            </a:endParaRP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/2012/tech/</a:t>
            </a:r>
            <a:r>
              <a:rPr lang="en-US" altLang="ja-JP" dirty="0" err="1" smtClean="0">
                <a:solidFill>
                  <a:schemeClr val="tx1"/>
                </a:solidFill>
              </a:rPr>
              <a:t>APPLIC</a:t>
            </a:r>
            <a:r>
              <a:rPr lang="en-US" altLang="ja-JP" dirty="0" smtClean="0">
                <a:solidFill>
                  <a:schemeClr val="tx1"/>
                </a:solidFill>
              </a:rPr>
              <a:t>-0002-2011/</a:t>
            </a:r>
            <a:r>
              <a:rPr lang="en-US" altLang="ja-JP" dirty="0" err="1" smtClean="0">
                <a:solidFill>
                  <a:schemeClr val="tx1"/>
                </a:solidFill>
              </a:rPr>
              <a:t>APPLIC</a:t>
            </a:r>
            <a:r>
              <a:rPr lang="en-US" altLang="ja-JP" dirty="0" smtClean="0">
                <a:solidFill>
                  <a:schemeClr val="tx1"/>
                </a:solidFill>
              </a:rPr>
              <a:t>-0002-2011-02/</a:t>
            </a:r>
            <a:r>
              <a:rPr lang="en-US" altLang="ja-JP" dirty="0" err="1" smtClean="0">
                <a:solidFill>
                  <a:schemeClr val="tx1"/>
                </a:solidFill>
              </a:rPr>
              <a:t>index.html</a:t>
            </a:r>
            <a:r>
              <a:rPr lang="ja-JP" altLang="en-US" dirty="0" smtClean="0">
                <a:solidFill>
                  <a:schemeClr val="tx1"/>
                </a:solidFill>
              </a:rPr>
              <a:t>）</a:t>
            </a:r>
          </a:p>
          <a:p>
            <a:endParaRPr lang="ja-JP" altLang="en-US" dirty="0" smtClean="0">
              <a:solidFill>
                <a:schemeClr val="tx1"/>
              </a:solidFill>
            </a:endParaRP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特になし。</a:t>
            </a:r>
            <a:endParaRPr lang="ja-JP" altLang="en-US" dirty="0">
              <a:solidFill>
                <a:schemeClr val="tx1"/>
              </a:solidFill>
            </a:endParaRPr>
          </a:p>
        </p:txBody>
      </p:sp>
      <p:sp>
        <p:nvSpPr>
          <p:cNvPr id="37894"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25ACE2E9-E26D-4A6C-B7BE-041AD3FB49C3}" type="slidenum">
              <a:rPr kumimoji="1" lang="en-US" altLang="ja-JP" sz="900">
                <a:solidFill>
                  <a:srgbClr val="000066"/>
                </a:solidFill>
                <a:latin typeface="Times New Roman" pitchFamily="18" charset="0"/>
              </a:rPr>
              <a:pPr algn="ctr" defTabSz="915988" eaLnBrk="1" hangingPunct="1"/>
              <a:t>12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５．地域情報プラットフォームの構成</a:t>
            </a:r>
            <a:endParaRPr lang="en-US" altLang="ja-JP" dirty="0" smtClean="0">
              <a:solidFill>
                <a:schemeClr val="tx1"/>
              </a:solidFill>
            </a:endParaRPr>
          </a:p>
          <a:p>
            <a:r>
              <a:rPr lang="en-US" altLang="ja-JP" dirty="0" smtClean="0">
                <a:solidFill>
                  <a:schemeClr val="tx1"/>
                </a:solidFill>
              </a:rPr>
              <a:t>[5/10]</a:t>
            </a:r>
          </a:p>
          <a:p>
            <a:endParaRPr lang="en-US" altLang="ja-JP"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業務アプリケーションユニットに含まれる各ユニットの具体的な定義、記述について理解してもらう。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所用時間：３分</a:t>
            </a:r>
          </a:p>
          <a:p>
            <a:r>
              <a:rPr lang="ja-JP" altLang="en-US" dirty="0" smtClean="0">
                <a:solidFill>
                  <a:schemeClr val="tx1"/>
                </a:solidFill>
              </a:rPr>
              <a:t>・「自治体業務アプリケーションユニット標準仕様」の中で個々の業務ユニットがどのように規定されているかを説明する。</a:t>
            </a:r>
            <a:endParaRPr lang="en-US" altLang="ja-JP" dirty="0" smtClean="0">
              <a:solidFill>
                <a:schemeClr val="tx1"/>
              </a:solidFill>
            </a:endParaRPr>
          </a:p>
          <a:p>
            <a:r>
              <a:rPr lang="ja-JP" altLang="en-US" dirty="0" smtClean="0">
                <a:solidFill>
                  <a:schemeClr val="tx1"/>
                </a:solidFill>
              </a:rPr>
              <a:t>　</a:t>
            </a:r>
            <a:r>
              <a:rPr lang="en-US" altLang="ja-JP" dirty="0" smtClean="0">
                <a:solidFill>
                  <a:schemeClr val="tx1"/>
                </a:solidFill>
              </a:rPr>
              <a:t>※</a:t>
            </a:r>
            <a:r>
              <a:rPr lang="ja-JP" altLang="en-US" dirty="0" smtClean="0">
                <a:solidFill>
                  <a:schemeClr val="tx1"/>
                </a:solidFill>
              </a:rPr>
              <a:t>ここでは「住民基本台帳ユニット」の例を挙げている。</a:t>
            </a:r>
          </a:p>
          <a:p>
            <a:r>
              <a:rPr lang="ja-JP" altLang="en-US" dirty="0" smtClean="0">
                <a:solidFill>
                  <a:schemeClr val="tx1"/>
                </a:solidFill>
              </a:rPr>
              <a:t>・一番左は機能一覧で、住民基本台帳ユニットを構成する機能をリストアップし、その内容について説明している。</a:t>
            </a:r>
            <a:endParaRPr lang="en-US" altLang="ja-JP" dirty="0" smtClean="0">
              <a:solidFill>
                <a:schemeClr val="tx1"/>
              </a:solidFill>
            </a:endParaRPr>
          </a:p>
          <a:p>
            <a:r>
              <a:rPr lang="ja-JP" altLang="en-US" dirty="0" smtClean="0">
                <a:solidFill>
                  <a:schemeClr val="tx1"/>
                </a:solidFill>
              </a:rPr>
              <a:t>・次の機能構成図は機能の階層化構造を示した図である。１つの機能を階層的に分解して定義していく設計図である。</a:t>
            </a:r>
            <a:endParaRPr lang="en-US" altLang="ja-JP" dirty="0" smtClean="0">
              <a:solidFill>
                <a:schemeClr val="tx1"/>
              </a:solidFill>
            </a:endParaRPr>
          </a:p>
          <a:p>
            <a:r>
              <a:rPr lang="ja-JP" altLang="en-US" dirty="0" smtClean="0">
                <a:solidFill>
                  <a:schemeClr val="tx1"/>
                </a:solidFill>
              </a:rPr>
              <a:t>・次の</a:t>
            </a:r>
            <a:r>
              <a:rPr lang="zh-TW" altLang="en-US" dirty="0" smtClean="0">
                <a:solidFill>
                  <a:schemeClr val="tx1"/>
                </a:solidFill>
              </a:rPr>
              <a:t>機能情報関連図</a:t>
            </a:r>
            <a:r>
              <a:rPr lang="ja-JP" altLang="en-US" dirty="0" smtClean="0">
                <a:solidFill>
                  <a:schemeClr val="tx1"/>
                </a:solidFill>
              </a:rPr>
              <a:t>は機能構成図で洗い出した各機能間の情報のやり取りを示した図である。</a:t>
            </a:r>
            <a:endParaRPr lang="en-US" altLang="ja-JP" dirty="0" smtClean="0">
              <a:solidFill>
                <a:schemeClr val="tx1"/>
              </a:solidFill>
            </a:endParaRPr>
          </a:p>
          <a:p>
            <a:r>
              <a:rPr lang="ja-JP" altLang="en-US" dirty="0" smtClean="0">
                <a:solidFill>
                  <a:schemeClr val="tx1"/>
                </a:solidFill>
              </a:rPr>
              <a:t>・</a:t>
            </a:r>
            <a:r>
              <a:rPr lang="zh-TW" altLang="en-US" dirty="0" smtClean="0">
                <a:solidFill>
                  <a:schemeClr val="tx1"/>
                </a:solidFill>
              </a:rPr>
              <a:t>機能情報関連図</a:t>
            </a:r>
            <a:r>
              <a:rPr lang="ja-JP" altLang="en-US" dirty="0" smtClean="0">
                <a:solidFill>
                  <a:schemeClr val="tx1"/>
                </a:solidFill>
              </a:rPr>
              <a:t>に基づいて情報、データをキーに一覧表として整理することが出来る。データ項目レベルで各データの内容や様式、入出力関係を整理したものがインタフェース仕様となる。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endParaRPr lang="en-US" altLang="ja-JP" dirty="0" smtClean="0">
              <a:solidFill>
                <a:schemeClr val="tx1"/>
              </a:solidFill>
            </a:endParaRPr>
          </a:p>
          <a:p>
            <a:r>
              <a:rPr lang="ja-JP" altLang="en-US" dirty="0" smtClean="0">
                <a:solidFill>
                  <a:schemeClr val="tx1"/>
                </a:solidFill>
              </a:rPr>
              <a:t>特になし。</a:t>
            </a:r>
          </a:p>
          <a:p>
            <a:endParaRPr lang="ja-JP" altLang="en-US" dirty="0" smtClean="0">
              <a:solidFill>
                <a:schemeClr val="tx1"/>
              </a:solidFill>
            </a:endParaRP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特になし。</a:t>
            </a:r>
            <a:endParaRPr lang="ja-JP" altLang="en-US" dirty="0">
              <a:solidFill>
                <a:schemeClr val="tx1"/>
              </a:solidFill>
            </a:endParaRPr>
          </a:p>
        </p:txBody>
      </p:sp>
      <p:sp>
        <p:nvSpPr>
          <p:cNvPr id="39942"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04AD6B6F-9F18-49B6-A751-22716179744A}" type="slidenum">
              <a:rPr kumimoji="1" lang="en-US" altLang="ja-JP" sz="900">
                <a:solidFill>
                  <a:srgbClr val="000066"/>
                </a:solidFill>
                <a:latin typeface="Times New Roman" pitchFamily="18" charset="0"/>
              </a:rPr>
              <a:pPr algn="ctr" defTabSz="915988" eaLnBrk="1" hangingPunct="1"/>
              <a:t>13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ノート プレースホルダ 2"/>
          <p:cNvSpPr>
            <a:spLocks noGrp="1"/>
          </p:cNvSpPr>
          <p:nvPr>
            <p:ph type="body" idx="1"/>
          </p:nvPr>
        </p:nvSpPr>
        <p:spPr/>
        <p:txBody>
          <a:bodyPr/>
          <a:lstStyle/>
          <a:p>
            <a:r>
              <a:rPr lang="ja-JP" altLang="en-US" dirty="0" smtClean="0"/>
              <a:t>ページタイトル：</a:t>
            </a:r>
          </a:p>
          <a:p>
            <a:r>
              <a:rPr lang="ja-JP" altLang="en-US" dirty="0" smtClean="0"/>
              <a:t>５．地域情報プラットフォームの構成</a:t>
            </a:r>
            <a:endParaRPr lang="en-US" altLang="ja-JP" dirty="0" smtClean="0"/>
          </a:p>
          <a:p>
            <a:r>
              <a:rPr lang="en-US" altLang="ja-JP" dirty="0" smtClean="0"/>
              <a:t>[6/10]</a:t>
            </a:r>
          </a:p>
          <a:p>
            <a:endParaRPr lang="ja-JP" altLang="en-US" dirty="0" smtClean="0"/>
          </a:p>
          <a:p>
            <a:r>
              <a:rPr lang="ja-JP" altLang="en-US" dirty="0" smtClean="0"/>
              <a:t>◆このページのポイント</a:t>
            </a:r>
          </a:p>
          <a:p>
            <a:r>
              <a:rPr lang="ja-JP" altLang="en-US" dirty="0" smtClean="0"/>
              <a:t>業務アプリケーションユニットに含まれる各ユニットの具体的な定義、記述について理解してもらう。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所用時間：３分</a:t>
            </a:r>
          </a:p>
          <a:p>
            <a:r>
              <a:rPr lang="ja-JP" altLang="en-US" dirty="0" smtClean="0"/>
              <a:t>・前ページに引き続き、業務ユニットの規定内容について紹介する。</a:t>
            </a:r>
          </a:p>
          <a:p>
            <a:r>
              <a:rPr lang="ja-JP" altLang="en-US" dirty="0" smtClean="0"/>
              <a:t>・左の表がデータ一覧で、各業務のデータのうち、他の業務へ提供するデータを集約したものになる。実際にはこれらのデータはシステム間で送受信されて処理される。人間の目には表形式のデータが分かりやすいが、システム間では通常は</a:t>
            </a:r>
            <a:r>
              <a:rPr lang="en-US" altLang="ja-JP" dirty="0" smtClean="0"/>
              <a:t>XML</a:t>
            </a:r>
            <a:r>
              <a:rPr lang="ja-JP" altLang="en-US" dirty="0" smtClean="0"/>
              <a:t>という形式でデータのやり取りが行われる。</a:t>
            </a:r>
          </a:p>
          <a:p>
            <a:r>
              <a:rPr lang="ja-JP" altLang="en-US" dirty="0" smtClean="0"/>
              <a:t>・右の表がインタフェース一覧で、他の業務ユニットとのデータのやり取りを</a:t>
            </a:r>
            <a:r>
              <a:rPr lang="en-US" altLang="ja-JP" dirty="0" smtClean="0"/>
              <a:t>SOAP</a:t>
            </a:r>
            <a:r>
              <a:rPr lang="ja-JP" altLang="en-US" dirty="0" smtClean="0"/>
              <a:t>という方式に対応して整理したものになる。またこの定義にしたがったデータをシステム間で実際に</a:t>
            </a:r>
            <a:r>
              <a:rPr lang="en-US" altLang="ja-JP" dirty="0" smtClean="0"/>
              <a:t>XML</a:t>
            </a:r>
            <a:r>
              <a:rPr lang="ja-JP" altLang="en-US" dirty="0" smtClean="0"/>
              <a:t>データとして交換するため、データ交換の仕様や手順を定義したものが</a:t>
            </a:r>
            <a:r>
              <a:rPr lang="en-US" altLang="ja-JP" dirty="0" err="1" smtClean="0"/>
              <a:t>WSDL</a:t>
            </a:r>
            <a:r>
              <a:rPr lang="ja-JP" altLang="en-US" dirty="0" smtClean="0"/>
              <a:t>であり、これもワンセットで規定されている。</a:t>
            </a:r>
            <a:endParaRPr lang="en-US" altLang="ja-JP" dirty="0" smtClean="0"/>
          </a:p>
          <a:p>
            <a:r>
              <a:rPr lang="ja-JP" altLang="en-US" dirty="0" smtClean="0"/>
              <a:t>・このように、実際の各業務アプリケーションユニットは、システムとして実現するための様々な定義文書の形で規定されている。</a:t>
            </a:r>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endParaRPr lang="ja-JP" altLang="en-US" dirty="0" smtClean="0"/>
          </a:p>
          <a:p>
            <a:r>
              <a:rPr lang="ja-JP" altLang="en-US" dirty="0" smtClean="0"/>
              <a:t>◆受講者への確認事項</a:t>
            </a:r>
          </a:p>
          <a:p>
            <a:r>
              <a:rPr lang="ja-JP" altLang="en-US" dirty="0" smtClean="0"/>
              <a:t>特になし。</a:t>
            </a:r>
            <a:endParaRPr lang="ja-JP" altLang="en-US" dirty="0"/>
          </a:p>
        </p:txBody>
      </p:sp>
      <p:sp>
        <p:nvSpPr>
          <p:cNvPr id="40966"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E8D3A59F-0E0E-4E0F-88F4-171DCC04305E}" type="slidenum">
              <a:rPr kumimoji="1" lang="en-US" altLang="ja-JP" sz="900">
                <a:solidFill>
                  <a:srgbClr val="000066"/>
                </a:solidFill>
                <a:latin typeface="Times New Roman" pitchFamily="18" charset="0"/>
              </a:rPr>
              <a:pPr algn="ctr" defTabSz="915988" eaLnBrk="1" hangingPunct="1"/>
              <a:t>14</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ノート プレースホルダ 2"/>
          <p:cNvSpPr>
            <a:spLocks noGrp="1"/>
          </p:cNvSpPr>
          <p:nvPr>
            <p:ph type="body" idx="1"/>
          </p:nvPr>
        </p:nvSpPr>
        <p:spPr/>
        <p:txBody>
          <a:bodyPr/>
          <a:lstStyle/>
          <a:p>
            <a:r>
              <a:rPr lang="ja-JP" altLang="en-US" dirty="0" smtClean="0"/>
              <a:t>ページタイトル：</a:t>
            </a:r>
          </a:p>
          <a:p>
            <a:r>
              <a:rPr lang="ja-JP" altLang="en-US" dirty="0" smtClean="0"/>
              <a:t>５．地域情報プラットフォームの構成</a:t>
            </a:r>
            <a:endParaRPr lang="en-US" altLang="ja-JP" dirty="0" smtClean="0"/>
          </a:p>
          <a:p>
            <a:r>
              <a:rPr lang="en-US" altLang="ja-JP" dirty="0" smtClean="0"/>
              <a:t>[7/10]</a:t>
            </a:r>
          </a:p>
          <a:p>
            <a:endParaRPr lang="ja-JP" altLang="en-US" dirty="0" smtClean="0"/>
          </a:p>
          <a:p>
            <a:r>
              <a:rPr lang="ja-JP" altLang="en-US" dirty="0" smtClean="0"/>
              <a:t>◆このページのポイント</a:t>
            </a:r>
          </a:p>
          <a:p>
            <a:r>
              <a:rPr lang="ja-JP" altLang="en-US" dirty="0" smtClean="0"/>
              <a:t>アーキテクチャ標準仕様の内容について目次レベルで理解してもらう。</a:t>
            </a:r>
            <a:endParaRPr lang="en-US" altLang="ja-JP" dirty="0" smtClean="0"/>
          </a:p>
          <a:p>
            <a:endParaRPr lang="ja-JP" altLang="en-US" dirty="0" smtClean="0"/>
          </a:p>
          <a:p>
            <a:r>
              <a:rPr lang="ja-JP" altLang="en-US" dirty="0" smtClean="0"/>
              <a:t>◆説明手順</a:t>
            </a:r>
          </a:p>
          <a:p>
            <a:r>
              <a:rPr lang="ja-JP" altLang="en-US" dirty="0" smtClean="0"/>
              <a:t>所用時間：２分</a:t>
            </a:r>
          </a:p>
          <a:p>
            <a:r>
              <a:rPr lang="ja-JP" altLang="en-US" dirty="0" smtClean="0"/>
              <a:t>・アーキテクチャ標準仕様は、地域情報プラットフォームとして機能間の連携を実現する通信の仕様について定義している。</a:t>
            </a:r>
          </a:p>
          <a:p>
            <a:r>
              <a:rPr lang="ja-JP" altLang="en-US" dirty="0" smtClean="0"/>
              <a:t>・アーキテクチャ標準仕様の内容だが、冒頭に書かれているのは、地域情報プラットフォーム策定の背景等である。</a:t>
            </a:r>
          </a:p>
          <a:p>
            <a:r>
              <a:rPr lang="ja-JP" altLang="en-US" dirty="0" smtClean="0"/>
              <a:t>・次に地域情報プラットフォームのアーキテクチャモデル、即ち地域情報プラットフォームを形作るシステム的な構成や構造、あるいは技術的な構成や構造等の説明がある。</a:t>
            </a:r>
            <a:endParaRPr lang="en-US" altLang="ja-JP" dirty="0" smtClean="0"/>
          </a:p>
          <a:p>
            <a:r>
              <a:rPr lang="ja-JP" altLang="en-US" dirty="0" smtClean="0"/>
              <a:t>・アーキテクチャ標準仕様の文書は、他の文書に比べるとより技術的な文書となっており、地域情報プラットフォームの実現のために採用している技術の解説や技術間の関係構造の説明等も行っている。その他に用語集等も含まれている。</a:t>
            </a:r>
          </a:p>
          <a:p>
            <a:endParaRPr lang="ja-JP" altLang="en-US" dirty="0" smtClean="0"/>
          </a:p>
          <a:p>
            <a:r>
              <a:rPr lang="ja-JP" altLang="en-US" dirty="0" smtClean="0"/>
              <a:t>◆補足事項（スライド未掲載のデータやファクト等）</a:t>
            </a:r>
            <a:endParaRPr lang="en-US" altLang="ja-JP" dirty="0" smtClean="0"/>
          </a:p>
          <a:p>
            <a:r>
              <a:rPr lang="ja-JP" altLang="en-US" dirty="0" smtClean="0"/>
              <a:t>アーキテクチャ標準仕様</a:t>
            </a:r>
            <a:r>
              <a:rPr lang="en-US" altLang="ja-JP" dirty="0" err="1" smtClean="0"/>
              <a:t>V2.2</a:t>
            </a:r>
            <a:endParaRPr lang="en-US" altLang="ja-JP" dirty="0" smtClean="0"/>
          </a:p>
          <a:p>
            <a:r>
              <a:rPr lang="ja-JP" altLang="en-US" dirty="0" smtClean="0"/>
              <a:t>（</a:t>
            </a:r>
            <a:r>
              <a:rPr lang="en-US" altLang="ja-JP" dirty="0" smtClean="0"/>
              <a:t>http://</a:t>
            </a:r>
            <a:r>
              <a:rPr lang="en-US" altLang="ja-JP" dirty="0" err="1" smtClean="0"/>
              <a:t>www.applic.or.jp</a:t>
            </a:r>
            <a:r>
              <a:rPr lang="en-US" altLang="ja-JP" dirty="0" smtClean="0"/>
              <a:t>/private/</a:t>
            </a:r>
            <a:r>
              <a:rPr lang="en-US" altLang="ja-JP" dirty="0" err="1" smtClean="0"/>
              <a:t>APPLIC</a:t>
            </a:r>
            <a:r>
              <a:rPr lang="en-US" altLang="ja-JP" dirty="0" smtClean="0"/>
              <a:t>/2012/</a:t>
            </a:r>
            <a:r>
              <a:rPr lang="en-US" altLang="ja-JP" dirty="0" err="1" smtClean="0"/>
              <a:t>APPLIC</a:t>
            </a:r>
            <a:r>
              <a:rPr lang="en-US" altLang="ja-JP" dirty="0" smtClean="0"/>
              <a:t>-0002-2012/</a:t>
            </a:r>
            <a:r>
              <a:rPr lang="en-US" altLang="ja-JP" dirty="0" err="1" smtClean="0"/>
              <a:t>APPLIC</a:t>
            </a:r>
            <a:r>
              <a:rPr lang="en-US" altLang="ja-JP" dirty="0" smtClean="0"/>
              <a:t>-0002-2012-01/</a:t>
            </a:r>
            <a:r>
              <a:rPr lang="en-US" altLang="ja-JP" dirty="0" err="1" smtClean="0"/>
              <a:t>APPLIC</a:t>
            </a:r>
            <a:r>
              <a:rPr lang="en-US" altLang="ja-JP" dirty="0" smtClean="0"/>
              <a:t>-0002-2012-01-</a:t>
            </a:r>
            <a:r>
              <a:rPr lang="en-US" altLang="ja-JP" dirty="0" err="1" smtClean="0"/>
              <a:t>01arc.pdf</a:t>
            </a:r>
            <a:r>
              <a:rPr lang="ja-JP" altLang="en-US" dirty="0" smtClean="0"/>
              <a:t>）</a:t>
            </a:r>
            <a:endParaRPr lang="en-US" altLang="ja-JP" dirty="0" smtClean="0"/>
          </a:p>
          <a:p>
            <a:r>
              <a:rPr lang="en-US" altLang="ja-JP" dirty="0" smtClean="0"/>
              <a:t>※</a:t>
            </a:r>
            <a:r>
              <a:rPr lang="ja-JP" altLang="en-US" dirty="0" smtClean="0"/>
              <a:t>上記は</a:t>
            </a:r>
            <a:r>
              <a:rPr lang="en-US" altLang="ja-JP" dirty="0" err="1" smtClean="0"/>
              <a:t>APPLIC</a:t>
            </a:r>
            <a:r>
              <a:rPr lang="ja-JP" altLang="en-US" dirty="0" smtClean="0"/>
              <a:t>会員のみ（但し、自治体は非会員でも閲覧可能）。非会員は</a:t>
            </a:r>
            <a:r>
              <a:rPr lang="en-US" altLang="ja-JP" dirty="0" smtClean="0"/>
              <a:t>2011</a:t>
            </a:r>
            <a:r>
              <a:rPr lang="ja-JP" altLang="en-US" dirty="0" smtClean="0"/>
              <a:t>年版を下記より取得可能</a:t>
            </a:r>
          </a:p>
          <a:p>
            <a:r>
              <a:rPr lang="ja-JP" altLang="en-US" dirty="0" smtClean="0"/>
              <a:t>アーキテクチャ標準仕様</a:t>
            </a:r>
            <a:r>
              <a:rPr lang="en-US" altLang="ja-JP" dirty="0" err="1" smtClean="0"/>
              <a:t>V2.2</a:t>
            </a:r>
            <a:endParaRPr lang="en-US" altLang="ja-JP" dirty="0" smtClean="0"/>
          </a:p>
          <a:p>
            <a:r>
              <a:rPr lang="ja-JP" altLang="en-US" dirty="0" smtClean="0"/>
              <a:t>（</a:t>
            </a:r>
            <a:r>
              <a:rPr lang="en-US" altLang="ja-JP" dirty="0" smtClean="0"/>
              <a:t>http://</a:t>
            </a:r>
            <a:r>
              <a:rPr lang="en-US" altLang="ja-JP" dirty="0" err="1" smtClean="0"/>
              <a:t>www.applic.or.jp</a:t>
            </a:r>
            <a:r>
              <a:rPr lang="en-US" altLang="ja-JP" dirty="0" smtClean="0"/>
              <a:t>/2012/tech/</a:t>
            </a:r>
            <a:r>
              <a:rPr lang="en-US" altLang="ja-JP" dirty="0" err="1" smtClean="0"/>
              <a:t>APPLIC</a:t>
            </a:r>
            <a:r>
              <a:rPr lang="en-US" altLang="ja-JP" dirty="0" smtClean="0"/>
              <a:t>-0002-2011/</a:t>
            </a:r>
            <a:r>
              <a:rPr lang="en-US" altLang="ja-JP" dirty="0" err="1" smtClean="0"/>
              <a:t>APPLIC</a:t>
            </a:r>
            <a:r>
              <a:rPr lang="en-US" altLang="ja-JP" dirty="0" smtClean="0"/>
              <a:t>-0002-2011-01/</a:t>
            </a:r>
            <a:r>
              <a:rPr lang="en-US" altLang="ja-JP" dirty="0" err="1" smtClean="0"/>
              <a:t>APPLIC</a:t>
            </a:r>
            <a:r>
              <a:rPr lang="en-US" altLang="ja-JP" dirty="0" smtClean="0"/>
              <a:t>-0002-2011-01-</a:t>
            </a:r>
            <a:r>
              <a:rPr lang="en-US" altLang="ja-JP" dirty="0" err="1" smtClean="0"/>
              <a:t>01arc.pdf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36870"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5D718D91-13A7-42CB-8C8E-AE96EEF9E08E}" type="slidenum">
              <a:rPr kumimoji="1" lang="en-US" altLang="ja-JP" sz="900">
                <a:solidFill>
                  <a:srgbClr val="000066"/>
                </a:solidFill>
                <a:latin typeface="Times New Roman" pitchFamily="18" charset="0"/>
              </a:rPr>
              <a:pPr algn="ctr" defTabSz="915988" eaLnBrk="1" hangingPunct="1"/>
              <a:t>15</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smtClean="0"/>
              <a:t>ページタイトル：</a:t>
            </a:r>
          </a:p>
          <a:p>
            <a:r>
              <a:rPr lang="ja-JP" altLang="en-US" smtClean="0"/>
              <a:t>５．地域情報プラットフォームの構成</a:t>
            </a:r>
            <a:endParaRPr lang="en-US" altLang="ja-JP" smtClean="0"/>
          </a:p>
          <a:p>
            <a:r>
              <a:rPr lang="en-US" altLang="ja-JP" smtClean="0"/>
              <a:t>[8/10]</a:t>
            </a:r>
          </a:p>
          <a:p>
            <a:endParaRPr lang="ja-JP" altLang="en-US" smtClean="0"/>
          </a:p>
          <a:p>
            <a:r>
              <a:rPr lang="ja-JP" altLang="en-US" smtClean="0"/>
              <a:t>◆このページのポイント</a:t>
            </a:r>
          </a:p>
          <a:p>
            <a:r>
              <a:rPr lang="ja-JP" altLang="en-US" smtClean="0"/>
              <a:t>プラットフォーム通信標準仕様の内容について目次レベルで理解してもらう。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・プラットフォーム通信標準仕様は、地域情報プラットフォームとして機能間の連携を実現する通信の仕様について定義している。</a:t>
            </a:r>
          </a:p>
          <a:p>
            <a:r>
              <a:rPr lang="ja-JP" altLang="en-US" smtClean="0"/>
              <a:t>・内容としては、地域情報プラットフォームとして採用する通信技術や通信のための規定について、まず通信の基本的概念から説明している。いわゆるネットワーク通信のレベルでの規定の解説、ネットワーク上をやり取りされるデータについての表現形式等の解説、さらに機能の連携としてプロセスがどのように制御されるか等について解説をしている。</a:t>
            </a:r>
            <a:endParaRPr lang="en-US" altLang="ja-JP" smtClean="0"/>
          </a:p>
          <a:p>
            <a:endParaRPr lang="ja-JP" altLang="en-US" smtClean="0"/>
          </a:p>
          <a:p>
            <a:r>
              <a:rPr lang="ja-JP" altLang="en-US" smtClean="0"/>
              <a:t>◆補足事項（スライド未掲載のデータやファクト等）</a:t>
            </a:r>
          </a:p>
          <a:p>
            <a:r>
              <a:rPr lang="ja-JP" altLang="en-US" smtClean="0"/>
              <a:t>プラットフォーム通信標準仕様</a:t>
            </a:r>
            <a:r>
              <a:rPr lang="en-US" altLang="ja-JP" smtClean="0"/>
              <a:t>V2.3</a:t>
            </a:r>
          </a:p>
          <a:p>
            <a:r>
              <a:rPr lang="ja-JP" altLang="en-US" smtClean="0"/>
              <a:t>（</a:t>
            </a:r>
            <a:r>
              <a:rPr lang="en-US" altLang="ja-JP" smtClean="0"/>
              <a:t>http://www.applic.or.jp/private/APPLIC/2012/APPLIC-0002-2012/APPLIC-0002-2012-01/APPLIC-0002-2012-01-02plat.pdf</a:t>
            </a:r>
            <a:r>
              <a:rPr lang="ja-JP" altLang="en-US" smtClean="0"/>
              <a:t>）</a:t>
            </a:r>
            <a:endParaRPr lang="en-US" altLang="ja-JP" smtClean="0"/>
          </a:p>
          <a:p>
            <a:r>
              <a:rPr lang="en-US" altLang="ja-JP" smtClean="0"/>
              <a:t>※</a:t>
            </a:r>
            <a:r>
              <a:rPr lang="ja-JP" altLang="en-US" smtClean="0"/>
              <a:t>上記は</a:t>
            </a:r>
            <a:r>
              <a:rPr lang="en-US" altLang="ja-JP" smtClean="0"/>
              <a:t>APPLIC</a:t>
            </a:r>
            <a:r>
              <a:rPr lang="ja-JP" altLang="en-US" smtClean="0"/>
              <a:t>会員のみ（但し、自治体は非会員でも閲覧可能）。非会員は</a:t>
            </a:r>
            <a:r>
              <a:rPr lang="en-US" altLang="ja-JP" smtClean="0"/>
              <a:t>2011</a:t>
            </a:r>
            <a:r>
              <a:rPr lang="ja-JP" altLang="en-US" smtClean="0"/>
              <a:t>年版を下記より取得可能</a:t>
            </a:r>
          </a:p>
          <a:p>
            <a:r>
              <a:rPr lang="ja-JP" altLang="en-US" smtClean="0"/>
              <a:t>プラットフォーム通信標準仕様</a:t>
            </a:r>
            <a:r>
              <a:rPr lang="en-US" altLang="ja-JP" smtClean="0"/>
              <a:t>V2.2</a:t>
            </a:r>
          </a:p>
          <a:p>
            <a:r>
              <a:rPr lang="ja-JP" altLang="en-US" smtClean="0"/>
              <a:t>（</a:t>
            </a:r>
            <a:r>
              <a:rPr lang="en-US" altLang="ja-JP" smtClean="0"/>
              <a:t>http://www.applic.or.jp/2012/tech/APPLIC-0002-2011/APPLIC-0002-2011-01/APPLIC-0002-2011-01-02plat.pdf</a:t>
            </a:r>
            <a:r>
              <a:rPr lang="ja-JP" altLang="en-US" smtClean="0"/>
              <a:t>）</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16</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ノート プレースホルダ 2"/>
          <p:cNvSpPr>
            <a:spLocks noGrp="1"/>
          </p:cNvSpPr>
          <p:nvPr>
            <p:ph type="body" idx="1"/>
          </p:nvPr>
        </p:nvSpPr>
        <p:spPr/>
        <p:txBody>
          <a:bodyPr/>
          <a:lstStyle/>
          <a:p>
            <a:r>
              <a:rPr lang="ja-JP" altLang="en-US" smtClean="0"/>
              <a:t>ページタイトル：</a:t>
            </a:r>
          </a:p>
          <a:p>
            <a:r>
              <a:rPr lang="ja-JP" altLang="en-US" smtClean="0"/>
              <a:t>５．地域情報プラットフォームの構成</a:t>
            </a:r>
            <a:endParaRPr lang="en-US" altLang="ja-JP" smtClean="0"/>
          </a:p>
          <a:p>
            <a:r>
              <a:rPr lang="en-US" altLang="ja-JP" smtClean="0"/>
              <a:t>[9/10]</a:t>
            </a:r>
          </a:p>
          <a:p>
            <a:endParaRPr lang="ja-JP" altLang="en-US" smtClean="0"/>
          </a:p>
          <a:p>
            <a:r>
              <a:rPr lang="ja-JP" altLang="en-US" smtClean="0"/>
              <a:t>◆このページのポイント</a:t>
            </a:r>
          </a:p>
          <a:p>
            <a:r>
              <a:rPr lang="ja-JP" altLang="en-US" smtClean="0"/>
              <a:t>検討の必要な事項の解説や指針をまとめたものとして地域情報プラットフォームガイドラインについて理解してもらう。</a:t>
            </a:r>
          </a:p>
          <a:p>
            <a:endParaRPr lang="ja-JP" altLang="en-US" smtClean="0"/>
          </a:p>
          <a:p>
            <a:r>
              <a:rPr lang="ja-JP" altLang="en-US" smtClean="0"/>
              <a:t>◆説明手順</a:t>
            </a:r>
          </a:p>
          <a:p>
            <a:r>
              <a:rPr lang="ja-JP" altLang="en-US" smtClean="0"/>
              <a:t>所用時間：２分</a:t>
            </a:r>
          </a:p>
          <a:p>
            <a:r>
              <a:rPr lang="ja-JP" altLang="en-US" smtClean="0"/>
              <a:t>・地域情報プラットフォームに対応したシステムやサービスを導入する際に、自治体側が何をしなければいけないかを解説したもので、調達の担当者はこの内容をしっかりと理解しておいたほうが良いものである。</a:t>
            </a:r>
          </a:p>
          <a:p>
            <a:r>
              <a:rPr lang="ja-JP" altLang="en-US" smtClean="0"/>
              <a:t>・内容的には、システムの導入・構築にあたっての自治体の業務や組織、システム運用の方式、業務ユニットの導入順序やデータ移行方式等、自治体内で検討が必要な事項や内容、あるいは意思決定が必要な部分について解説している。</a:t>
            </a:r>
          </a:p>
          <a:p>
            <a:r>
              <a:rPr lang="ja-JP" altLang="en-US" smtClean="0"/>
              <a:t>・位置づけとしてはガイドラインという事になるので、実際には個別の仕様書と照らしあわせて参照していくことになる。</a:t>
            </a:r>
          </a:p>
          <a:p>
            <a:endParaRPr lang="ja-JP" altLang="en-US" smtClean="0"/>
          </a:p>
          <a:p>
            <a:r>
              <a:rPr lang="ja-JP" altLang="en-US" smtClean="0"/>
              <a:t>◆補足事項（スライド未掲載のデータやファクト等）</a:t>
            </a:r>
          </a:p>
          <a:p>
            <a:r>
              <a:rPr lang="ja-JP" altLang="en-US" smtClean="0"/>
              <a:t>地域情報プラットフォームガイドライン</a:t>
            </a:r>
            <a:r>
              <a:rPr lang="en-US" altLang="ja-JP" smtClean="0"/>
              <a:t>V2.5</a:t>
            </a:r>
            <a:r>
              <a:rPr lang="ja-JP" altLang="en-US" smtClean="0"/>
              <a:t>（「地域情報プラットフォーム標準仕様書</a:t>
            </a:r>
            <a:r>
              <a:rPr lang="en-US" altLang="ja-JP" smtClean="0"/>
              <a:t>(APPLIC-0002-2012)</a:t>
            </a:r>
            <a:r>
              <a:rPr lang="ja-JP" altLang="en-US" smtClean="0"/>
              <a:t>」ページ内）</a:t>
            </a:r>
          </a:p>
          <a:p>
            <a:r>
              <a:rPr lang="ja-JP" altLang="en-US" smtClean="0"/>
              <a:t>（</a:t>
            </a:r>
            <a:r>
              <a:rPr lang="en-US" altLang="ja-JP" smtClean="0"/>
              <a:t>http://www.applic.or.jp/private/APPLIC/2012/APPLIC-0002-2012/download.html</a:t>
            </a:r>
            <a:r>
              <a:rPr lang="ja-JP" altLang="en-US" smtClean="0"/>
              <a:t>）</a:t>
            </a:r>
            <a:endParaRPr lang="en-US" altLang="ja-JP" smtClean="0"/>
          </a:p>
          <a:p>
            <a:r>
              <a:rPr lang="en-US" altLang="ja-JP" smtClean="0"/>
              <a:t>※</a:t>
            </a:r>
            <a:r>
              <a:rPr lang="ja-JP" altLang="en-US" smtClean="0"/>
              <a:t>上記は</a:t>
            </a:r>
            <a:r>
              <a:rPr lang="en-US" altLang="ja-JP" smtClean="0"/>
              <a:t>APPLIC</a:t>
            </a:r>
            <a:r>
              <a:rPr lang="ja-JP" altLang="en-US" smtClean="0"/>
              <a:t>会員のみ。非会員は</a:t>
            </a:r>
            <a:r>
              <a:rPr lang="en-US" altLang="ja-JP" smtClean="0"/>
              <a:t>2011</a:t>
            </a:r>
            <a:r>
              <a:rPr lang="ja-JP" altLang="en-US" smtClean="0"/>
              <a:t>年版を下記より取得可能</a:t>
            </a:r>
          </a:p>
          <a:p>
            <a:r>
              <a:rPr lang="ja-JP" altLang="en-US" smtClean="0"/>
              <a:t>地域情報プラットフォームガイドライン</a:t>
            </a:r>
            <a:r>
              <a:rPr lang="en-US" altLang="ja-JP" smtClean="0"/>
              <a:t>V2.4</a:t>
            </a:r>
            <a:r>
              <a:rPr lang="ja-JP" altLang="en-US" smtClean="0"/>
              <a:t>（「地域情報プラットフォーム標準仕様書</a:t>
            </a:r>
            <a:r>
              <a:rPr lang="en-US" altLang="ja-JP" smtClean="0"/>
              <a:t>(APPLIC-0002-2011)</a:t>
            </a:r>
            <a:r>
              <a:rPr lang="ja-JP" altLang="en-US" smtClean="0"/>
              <a:t>」ページ内）</a:t>
            </a:r>
          </a:p>
          <a:p>
            <a:r>
              <a:rPr lang="ja-JP" altLang="en-US" smtClean="0"/>
              <a:t>（</a:t>
            </a:r>
            <a:r>
              <a:rPr lang="en-US" altLang="ja-JP" smtClean="0"/>
              <a:t>http://www.applic.or.jp/2012/tech/APPLIC-0002-2011/download.html</a:t>
            </a:r>
            <a:r>
              <a:rPr lang="ja-JP" altLang="en-US" smtClean="0"/>
              <a:t>）</a:t>
            </a:r>
            <a:endParaRPr lang="en-US" altLang="ja-JP" smtClean="0"/>
          </a:p>
          <a:p>
            <a:endParaRPr lang="ja-JP" altLang="en-US" smtClean="0"/>
          </a:p>
          <a:p>
            <a:r>
              <a:rPr lang="ja-JP" altLang="en-US" smtClean="0"/>
              <a:t>◆受講者への確認事項</a:t>
            </a:r>
            <a:endParaRPr lang="en-US" altLang="ja-JP" smtClean="0"/>
          </a:p>
          <a:p>
            <a:r>
              <a:rPr lang="ja-JP" altLang="en-US" smtClean="0"/>
              <a:t>特になし。</a:t>
            </a:r>
            <a:endParaRPr lang="ja-JP" altLang="en-US" dirty="0"/>
          </a:p>
        </p:txBody>
      </p:sp>
      <p:sp>
        <p:nvSpPr>
          <p:cNvPr id="41990"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06E03136-E9CA-4EE5-BD50-FC564B5D42C0}" type="slidenum">
              <a:rPr kumimoji="1" lang="en-US" altLang="ja-JP" sz="900">
                <a:solidFill>
                  <a:srgbClr val="000066"/>
                </a:solidFill>
                <a:latin typeface="Times New Roman" pitchFamily="18" charset="0"/>
              </a:rPr>
              <a:pPr algn="ctr" defTabSz="915988" eaLnBrk="1" hangingPunct="1"/>
              <a:t>17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ノート プレースホルダ 2"/>
          <p:cNvSpPr>
            <a:spLocks noGrp="1"/>
          </p:cNvSpPr>
          <p:nvPr>
            <p:ph type="body" idx="1"/>
          </p:nvPr>
        </p:nvSpPr>
        <p:spPr/>
        <p:txBody>
          <a:bodyPr/>
          <a:lstStyle/>
          <a:p>
            <a:r>
              <a:rPr lang="ja-JP" altLang="en-US" smtClean="0"/>
              <a:t>ページタイトル：</a:t>
            </a:r>
          </a:p>
          <a:p>
            <a:r>
              <a:rPr lang="ja-JP" altLang="en-US" smtClean="0"/>
              <a:t>５．地域情報プラットフォームの構成</a:t>
            </a:r>
            <a:endParaRPr lang="en-US" altLang="ja-JP" smtClean="0"/>
          </a:p>
          <a:p>
            <a:r>
              <a:rPr lang="en-US" altLang="ja-JP" smtClean="0"/>
              <a:t>[10/10]</a:t>
            </a:r>
          </a:p>
          <a:p>
            <a:endParaRPr lang="ja-JP" altLang="en-US" smtClean="0"/>
          </a:p>
          <a:p>
            <a:r>
              <a:rPr lang="ja-JP" altLang="en-US" smtClean="0"/>
              <a:t>◆このページのポイント</a:t>
            </a:r>
          </a:p>
          <a:p>
            <a:r>
              <a:rPr lang="ja-JP" altLang="en-US" smtClean="0"/>
              <a:t>地域情報プラットフォームガイドラインの内容について目次レベルで理解してもらう。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・地域情報プラットフォームガイドラインは、地域情報プラットフォームを理解する上での前提情報や考え方、方針等について解説している。</a:t>
            </a:r>
          </a:p>
          <a:p>
            <a:r>
              <a:rPr lang="ja-JP" altLang="en-US" smtClean="0"/>
              <a:t>・地域情報プラットフォームの調達・導入を進めるため、まず地域情報プラットフォームの基礎知識や基本要素の説明、さらに調達・導入のための基礎知識、体制の構築やその際の役割分担の考え方、移行計画の策定方法、その他の検討要素について解説している。</a:t>
            </a:r>
            <a:endParaRPr lang="en-US" altLang="ja-JP" smtClean="0"/>
          </a:p>
          <a:p>
            <a:r>
              <a:rPr lang="ja-JP" altLang="en-US" smtClean="0"/>
              <a:t>・さらに地域情報プラットフォームを構成する各機能や処理について、検討項目を細分化しての詳細な解説を行なっている。</a:t>
            </a:r>
            <a:endParaRPr lang="en-US" altLang="ja-JP" smtClean="0"/>
          </a:p>
          <a:p>
            <a:r>
              <a:rPr lang="ja-JP" altLang="en-US" smtClean="0"/>
              <a:t>・また最後に、地域情報プラットフォームの導入による成果や課題を幾つかのケースについて、ユースケースを例示して解説している。</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1990"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06E03136-E9CA-4EE5-BD50-FC564B5D42C0}" type="slidenum">
              <a:rPr kumimoji="1" lang="en-US" altLang="ja-JP" sz="900">
                <a:solidFill>
                  <a:srgbClr val="000066"/>
                </a:solidFill>
                <a:latin typeface="Times New Roman" pitchFamily="18" charset="0"/>
              </a:rPr>
              <a:pPr algn="ctr" defTabSz="915988" eaLnBrk="1" hangingPunct="1"/>
              <a:t>18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ノート プレースホルダ 2"/>
          <p:cNvSpPr>
            <a:spLocks noGrp="1"/>
          </p:cNvSpPr>
          <p:nvPr>
            <p:ph type="body" idx="1"/>
          </p:nvPr>
        </p:nvSpPr>
        <p:spPr/>
        <p:txBody>
          <a:bodyPr/>
          <a:lstStyle/>
          <a:p>
            <a:r>
              <a:rPr lang="ja-JP" altLang="en-US" smtClean="0"/>
              <a:t>ページタイトル：</a:t>
            </a:r>
          </a:p>
          <a:p>
            <a:r>
              <a:rPr lang="ja-JP" altLang="en-US" smtClean="0"/>
              <a:t>６．手引きの活用</a:t>
            </a:r>
            <a:endParaRPr lang="en-US" altLang="ja-JP" smtClean="0"/>
          </a:p>
          <a:p>
            <a:r>
              <a:rPr lang="en-US" altLang="ja-JP" smtClean="0"/>
              <a:t>[1/3]</a:t>
            </a:r>
            <a:endParaRPr lang="ja-JP" altLang="en-US" smtClean="0"/>
          </a:p>
          <a:p>
            <a:endParaRPr lang="ja-JP" altLang="en-US" smtClean="0"/>
          </a:p>
          <a:p>
            <a:r>
              <a:rPr lang="ja-JP" altLang="en-US" smtClean="0"/>
              <a:t>◆このページのポイント</a:t>
            </a:r>
          </a:p>
          <a:p>
            <a:r>
              <a:rPr lang="ja-JP" altLang="en-US" smtClean="0"/>
              <a:t>もう１つのガイダンス文書である手引き（手順の解説）について理解してもらう。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・「地域情報プラットフォームガイドライン」とともに、導入に向けたガイダンス文書として「地域情報プラットフォームを活用した 業務改善とシステム調達の手引き」が用意されている。ガイドラインが導入に向けて必要な検討内容についての解説なのに比べ、こちらは導入手順の解説となっており、両者を使い分けて参考にしていくと良い。</a:t>
            </a:r>
          </a:p>
          <a:p>
            <a:r>
              <a:rPr lang="ja-JP" altLang="en-US" smtClean="0"/>
              <a:t>・手引きでは、地域情報プラットフォーム導入の工程を</a:t>
            </a:r>
            <a:r>
              <a:rPr lang="en-US" altLang="ja-JP" smtClean="0"/>
              <a:t>(1)</a:t>
            </a:r>
            <a:r>
              <a:rPr lang="ja-JP" altLang="en-US" smtClean="0"/>
              <a:t>目的の明確化、</a:t>
            </a:r>
            <a:r>
              <a:rPr lang="en-US" altLang="ja-JP" smtClean="0"/>
              <a:t>(2)</a:t>
            </a:r>
            <a:r>
              <a:rPr lang="ja-JP" altLang="en-US" smtClean="0"/>
              <a:t>プロジェクト計画、</a:t>
            </a:r>
            <a:r>
              <a:rPr lang="en-US" altLang="ja-JP" smtClean="0"/>
              <a:t>(3)</a:t>
            </a:r>
            <a:r>
              <a:rPr lang="ja-JP" altLang="en-US" smtClean="0"/>
              <a:t>組織の設定、</a:t>
            </a:r>
            <a:r>
              <a:rPr lang="en-US" altLang="ja-JP" smtClean="0"/>
              <a:t>(4)</a:t>
            </a:r>
            <a:r>
              <a:rPr lang="ja-JP" altLang="en-US" smtClean="0"/>
              <a:t>現状整理・業務改善、</a:t>
            </a:r>
            <a:r>
              <a:rPr lang="en-US" altLang="ja-JP" smtClean="0"/>
              <a:t>(5)</a:t>
            </a:r>
            <a:r>
              <a:rPr lang="ja-JP" altLang="en-US" smtClean="0"/>
              <a:t>再構築方針、</a:t>
            </a:r>
            <a:r>
              <a:rPr lang="en-US" altLang="ja-JP" smtClean="0"/>
              <a:t>(6)</a:t>
            </a:r>
            <a:r>
              <a:rPr lang="ja-JP" altLang="en-US" smtClean="0"/>
              <a:t>調達方針の</a:t>
            </a:r>
            <a:r>
              <a:rPr lang="en-US" altLang="ja-JP" smtClean="0"/>
              <a:t>6</a:t>
            </a:r>
            <a:r>
              <a:rPr lang="ja-JP" altLang="en-US" smtClean="0"/>
              <a:t>工程に分けて、それぞれに必要な作業知識について解説している。</a:t>
            </a:r>
          </a:p>
          <a:p>
            <a:r>
              <a:rPr lang="ja-JP" altLang="en-US" smtClean="0"/>
              <a:t>・また、各自治体業務の内容や機能の分析、データの整理等をする際に、標準的な姿を参照情報として示しており、自治体独自処理等を考える際の比較材料として活用することについても書かれている。</a:t>
            </a:r>
          </a:p>
          <a:p>
            <a:endParaRPr lang="ja-JP" altLang="en-US" smtClean="0"/>
          </a:p>
          <a:p>
            <a:r>
              <a:rPr lang="ja-JP" altLang="en-US" smtClean="0"/>
              <a:t>◆補足事項（スライド未掲載のデータやファクト等）</a:t>
            </a:r>
          </a:p>
          <a:p>
            <a:r>
              <a:rPr lang="ja-JP" altLang="en-US" smtClean="0"/>
              <a:t>地域情報プラットフォームを活用した業務改善とシステム調達の手引き</a:t>
            </a:r>
          </a:p>
          <a:p>
            <a:r>
              <a:rPr lang="ja-JP" altLang="en-US" smtClean="0"/>
              <a:t>（</a:t>
            </a:r>
            <a:r>
              <a:rPr lang="en-US" altLang="ja-JP" smtClean="0"/>
              <a:t>http://www.applic.or.jp/ata.html</a:t>
            </a:r>
            <a:r>
              <a:rPr lang="ja-JP" altLang="en-US" smtClean="0"/>
              <a:t>）</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45062"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09F0DDE1-1459-4B7D-AC84-4150F1796E29}" type="slidenum">
              <a:rPr kumimoji="1" lang="en-US" altLang="ja-JP" sz="900">
                <a:solidFill>
                  <a:srgbClr val="000066"/>
                </a:solidFill>
                <a:latin typeface="Times New Roman" pitchFamily="18" charset="0"/>
              </a:rPr>
              <a:pPr algn="ctr" defTabSz="915988" eaLnBrk="1" hangingPunct="1"/>
              <a:t>19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F64B2138-586F-4571-AE47-E71CA34E2BF5}"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６．手引きの活用</a:t>
            </a:r>
            <a:endParaRPr lang="en-US" altLang="ja-JP" dirty="0" smtClean="0">
              <a:solidFill>
                <a:schemeClr val="tx1"/>
              </a:solidFill>
            </a:endParaRPr>
          </a:p>
          <a:p>
            <a:r>
              <a:rPr lang="en-US" altLang="ja-JP" dirty="0" smtClean="0">
                <a:solidFill>
                  <a:schemeClr val="tx1"/>
                </a:solidFill>
              </a:rPr>
              <a:t>[2/3]</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手引き（手順の解説）の内容について目次レベルで理解してもらう。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手引きの記述内容としては、他の文書と同様、地域情報プラットフォームの概要や必要性についての解説がまず書かれている。そして、手引きを実際に利用すると想定される場面を示し、それぞれの場面でのポイントとなる事項の解説をしている。また、地域情報プラットフォームの導入に合わせて業務改善を行うことが期待されるが、その際に考慮すべき課題やポイントについても解説している。</a:t>
            </a:r>
          </a:p>
          <a:p>
            <a:r>
              <a:rPr lang="ja-JP" altLang="en-US" dirty="0" smtClean="0">
                <a:solidFill>
                  <a:schemeClr val="tx1"/>
                </a:solidFill>
              </a:rPr>
              <a:t>・導入手順の解説に関しては、調達仕様書の策定に向けた各作業として、目的の明確化に始まり、プロジェクトの計画立案、組織体制の整備、業務改善に向けた現状整理、再構築方針の立案、そして調達計画の策定について具体的な解説をしてい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20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６．手引きの活用</a:t>
            </a:r>
            <a:endParaRPr lang="en-US" altLang="ja-JP" dirty="0" smtClean="0">
              <a:solidFill>
                <a:schemeClr val="tx1"/>
              </a:solidFill>
            </a:endParaRPr>
          </a:p>
          <a:p>
            <a:r>
              <a:rPr lang="en-US" altLang="ja-JP" dirty="0" smtClean="0">
                <a:solidFill>
                  <a:schemeClr val="tx1"/>
                </a:solidFill>
              </a:rPr>
              <a:t>[3/3]</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手引き（手順の解説）を活用する際の観点について理解してもらう。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地域情報プラットフォームの導入に向けて具体的な計画を作っていく際には、対象となる自治体の各業務について現状分析や整理を行なっていく必要がある。実際の作業としては機能要件の整理や具体的な業務フロー、データ項目等の再整理を行い、システムの設計に結びつけていく必要がある。その際も標準的な姿がどういうものなのかが分かれば、標準に対して対比的に考えていくことが可能であり参考となると考えられる。地域情報プラットフォームの標準的な仕様体系はその際の参照として活用していくと良い。</a:t>
            </a:r>
          </a:p>
          <a:p>
            <a:r>
              <a:rPr lang="ja-JP" altLang="en-US" dirty="0" smtClean="0">
                <a:solidFill>
                  <a:schemeClr val="tx1"/>
                </a:solidFill>
              </a:rPr>
              <a:t>・自治体によっては、ローカルルールや自治体独自の制度に基づく固有の処理手順等も多く存在しているだろう。それらの全てを標準化し、地域情報プラットフォームに合わせる必要はないが、標準と違う部分はどこで、どこまでなら標準化できるか等はコストを考える上でも重要であり、手引きでは、標準的な業務スタイルとの比較材料として地域情報プラットフォームを活用することを薦めてい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p>
        </p:txBody>
      </p:sp>
      <p:sp>
        <p:nvSpPr>
          <p:cNvPr id="46086"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D9996BF0-2FA0-4A0A-8938-501C95D1CDC3}" type="slidenum">
              <a:rPr kumimoji="1" lang="en-US" altLang="ja-JP" sz="900">
                <a:solidFill>
                  <a:srgbClr val="000066"/>
                </a:solidFill>
                <a:latin typeface="Times New Roman" pitchFamily="18" charset="0"/>
              </a:rPr>
              <a:pPr algn="ctr" defTabSz="915988" eaLnBrk="1" hangingPunct="1"/>
              <a:t>21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７．地域情報プラットフォームの現状</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地域情報プラットフォーム準拠製品が既に多数あることを理解してもらう。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endParaRPr lang="en-US" altLang="ja-JP" dirty="0" smtClean="0">
              <a:solidFill>
                <a:schemeClr val="tx1"/>
              </a:solidFill>
            </a:endParaRPr>
          </a:p>
          <a:p>
            <a:r>
              <a:rPr lang="ja-JP" altLang="en-US" dirty="0" smtClean="0">
                <a:solidFill>
                  <a:schemeClr val="tx1"/>
                </a:solidFill>
              </a:rPr>
              <a:t>・地域情報プラットフォーム準拠登録製品は８８７ユニット製品があり、順調に増加している。</a:t>
            </a:r>
            <a:endParaRPr lang="en-US" altLang="ja-JP" dirty="0" smtClean="0">
              <a:solidFill>
                <a:schemeClr val="tx1"/>
              </a:solidFill>
            </a:endParaRPr>
          </a:p>
          <a:p>
            <a:r>
              <a:rPr lang="ja-JP" altLang="en-US" dirty="0" smtClean="0">
                <a:solidFill>
                  <a:schemeClr val="tx1"/>
                </a:solidFill>
              </a:rPr>
              <a:t>・導入自治体は全体として</a:t>
            </a:r>
            <a:r>
              <a:rPr lang="en-US" altLang="ja-JP" dirty="0" smtClean="0">
                <a:solidFill>
                  <a:schemeClr val="tx1"/>
                </a:solidFill>
              </a:rPr>
              <a:t>1570</a:t>
            </a:r>
            <a:r>
              <a:rPr lang="ja-JP" altLang="en-US" dirty="0" smtClean="0">
                <a:solidFill>
                  <a:schemeClr val="tx1"/>
                </a:solidFill>
              </a:rPr>
              <a:t>団体に及んでいる。</a:t>
            </a:r>
            <a:endParaRPr lang="en-US" altLang="ja-JP" dirty="0" smtClean="0">
              <a:solidFill>
                <a:schemeClr val="tx1"/>
              </a:solidFill>
            </a:endParaRPr>
          </a:p>
          <a:p>
            <a:r>
              <a:rPr lang="ja-JP" altLang="en-US" dirty="0" smtClean="0">
                <a:solidFill>
                  <a:schemeClr val="tx1"/>
                </a:solidFill>
              </a:rPr>
              <a:t>・システムが対応していることを知らない自治体も多い。</a:t>
            </a:r>
            <a:endParaRPr lang="en-US" altLang="ja-JP" dirty="0" smtClean="0">
              <a:solidFill>
                <a:schemeClr val="tx1"/>
              </a:solidFill>
            </a:endParaRPr>
          </a:p>
          <a:p>
            <a:r>
              <a:rPr lang="ja-JP" altLang="en-US" dirty="0" smtClean="0">
                <a:solidFill>
                  <a:schemeClr val="tx1"/>
                </a:solidFill>
              </a:rPr>
              <a:t>・稼働自治体と非稼働自治体では、保守経費に差異がある。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準拠登録製品一覧表</a:t>
            </a: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a:t>
            </a:r>
            <a:r>
              <a:rPr lang="en-US" altLang="ja-JP" dirty="0" err="1" smtClean="0">
                <a:solidFill>
                  <a:schemeClr val="tx1"/>
                </a:solidFill>
              </a:rPr>
              <a:t>pf</a:t>
            </a:r>
            <a:r>
              <a:rPr lang="en-US" altLang="ja-JP" dirty="0" smtClean="0">
                <a:solidFill>
                  <a:schemeClr val="tx1"/>
                </a:solidFill>
              </a:rPr>
              <a:t>/entry/</a:t>
            </a:r>
            <a:r>
              <a:rPr lang="en-US" altLang="ja-JP" dirty="0" err="1" smtClean="0">
                <a:solidFill>
                  <a:schemeClr val="tx1"/>
                </a:solidFill>
              </a:rPr>
              <a:t>index.html</a:t>
            </a:r>
            <a:r>
              <a:rPr lang="ja-JP" altLang="en-US" dirty="0" smtClean="0">
                <a:solidFill>
                  <a:schemeClr val="tx1"/>
                </a:solidFill>
              </a:rPr>
              <a:t>）</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特になし。</a:t>
            </a:r>
            <a:endParaRPr lang="ja-JP" altLang="en-US" dirty="0">
              <a:solidFill>
                <a:schemeClr val="tx1"/>
              </a:solidFill>
            </a:endParaRPr>
          </a:p>
        </p:txBody>
      </p:sp>
      <p:sp>
        <p:nvSpPr>
          <p:cNvPr id="48134"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66B5450E-7673-408A-A388-67ECE31B72ED}" type="slidenum">
              <a:rPr kumimoji="1" lang="en-US" altLang="ja-JP" sz="900">
                <a:solidFill>
                  <a:srgbClr val="000066"/>
                </a:solidFill>
                <a:latin typeface="Times New Roman" pitchFamily="18" charset="0"/>
              </a:rPr>
              <a:pPr algn="ctr" defTabSz="915988" eaLnBrk="1" hangingPunct="1"/>
              <a:t>22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4" name="ノート プレースホルダー 3"/>
          <p:cNvSpPr>
            <a:spLocks noGrp="1"/>
          </p:cNvSpPr>
          <p:nvPr>
            <p:ph type="body" sz="quarter" idx="10"/>
          </p:nvPr>
        </p:nvSpPr>
        <p:spPr/>
        <p:txBody>
          <a:bodyPr/>
          <a:lstStyle/>
          <a:p>
            <a:r>
              <a:rPr lang="ja-JP" altLang="en-US" dirty="0" smtClean="0">
                <a:solidFill>
                  <a:schemeClr val="tx1"/>
                </a:solidFill>
              </a:rPr>
              <a:t>ページタイトル：</a:t>
            </a:r>
          </a:p>
          <a:p>
            <a:r>
              <a:rPr lang="ja-JP" altLang="en-US" dirty="0" smtClean="0">
                <a:solidFill>
                  <a:schemeClr val="tx1"/>
                </a:solidFill>
              </a:rPr>
              <a:t>７．地域情報プラットフォームの現状</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地域情報プラットフォームは今後の窓口サービスのためのシステム導入に貢献できることの理解</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・自治体の情報連携の導入状況をみると、導入しておらず、予定もない団体が４４．１％にのぼる</a:t>
            </a:r>
            <a:endParaRPr lang="en-US" altLang="ja-JP" dirty="0" smtClean="0">
              <a:solidFill>
                <a:schemeClr val="tx1"/>
              </a:solidFill>
            </a:endParaRPr>
          </a:p>
          <a:p>
            <a:r>
              <a:rPr lang="ja-JP" altLang="en-US" dirty="0" smtClean="0">
                <a:solidFill>
                  <a:schemeClr val="tx1"/>
                </a:solidFill>
              </a:rPr>
              <a:t>・提供ないし、提供予定のサービスは窓口総合サービスが多い。</a:t>
            </a:r>
            <a:endParaRPr lang="en-US" altLang="ja-JP" dirty="0" smtClean="0">
              <a:solidFill>
                <a:schemeClr val="tx1"/>
              </a:solidFill>
            </a:endParaRPr>
          </a:p>
          <a:p>
            <a:r>
              <a:rPr lang="ja-JP" altLang="en-US" dirty="0" smtClean="0">
                <a:solidFill>
                  <a:schemeClr val="tx1"/>
                </a:solidFill>
              </a:rPr>
              <a:t>・導入に否定的な理由として、財政面以外ではシステム理解職員の不在が挙げられている。</a:t>
            </a:r>
            <a:endParaRPr lang="en-US" altLang="ja-JP" dirty="0" smtClean="0">
              <a:solidFill>
                <a:schemeClr val="tx1"/>
              </a:solidFill>
            </a:endParaRPr>
          </a:p>
          <a:p>
            <a:r>
              <a:rPr lang="ja-JP" altLang="en-US" dirty="0" smtClean="0">
                <a:solidFill>
                  <a:schemeClr val="tx1"/>
                </a:solidFill>
              </a:rPr>
              <a:t>・地域情報プラットフォームは、標準としてまとめられているためシステム理解職員の不在を補完できる。</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準拠登録製品一覧表</a:t>
            </a:r>
          </a:p>
          <a:p>
            <a:r>
              <a:rPr lang="ja-JP" altLang="en-US" dirty="0" smtClean="0">
                <a:solidFill>
                  <a:schemeClr val="tx1"/>
                </a:solidFill>
              </a:rPr>
              <a:t>（</a:t>
            </a:r>
            <a:r>
              <a:rPr lang="en-US" altLang="ja-JP" dirty="0" smtClean="0">
                <a:solidFill>
                  <a:schemeClr val="tx1"/>
                </a:solidFill>
              </a:rPr>
              <a:t>http://www.applic.or.jp/pf/entry/index.html</a:t>
            </a:r>
            <a:r>
              <a:rPr lang="ja-JP" altLang="en-US" dirty="0" smtClean="0">
                <a:solidFill>
                  <a:schemeClr val="tx1"/>
                </a:solidFill>
              </a:rPr>
              <a:t>）</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特になし。</a:t>
            </a:r>
          </a:p>
          <a:p>
            <a:endParaRPr kumimoji="1" lang="ja-JP" altLang="en-US" dirty="0"/>
          </a:p>
        </p:txBody>
      </p:sp>
    </p:spTree>
    <p:extLst>
      <p:ext uri="{BB962C8B-B14F-4D97-AF65-F5344CB8AC3E}">
        <p14:creationId xmlns:p14="http://schemas.microsoft.com/office/powerpoint/2010/main" xmlns="" val="2603105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1200" y="744538"/>
            <a:ext cx="5384800" cy="3729037"/>
          </a:xfrm>
        </p:spPr>
      </p:sp>
      <p:sp>
        <p:nvSpPr>
          <p:cNvPr id="4" name="ノート プレースホルダー 3"/>
          <p:cNvSpPr>
            <a:spLocks noGrp="1"/>
          </p:cNvSpPr>
          <p:nvPr>
            <p:ph type="body" sz="quarter" idx="10"/>
          </p:nvPr>
        </p:nvSpPr>
        <p:spPr/>
        <p:txBody>
          <a:bodyPr/>
          <a:lstStyle/>
          <a:p>
            <a:r>
              <a:rPr lang="ja-JP" altLang="en-US" dirty="0" smtClean="0">
                <a:solidFill>
                  <a:schemeClr val="tx1"/>
                </a:solidFill>
              </a:rPr>
              <a:t>ページタイトル：</a:t>
            </a:r>
          </a:p>
          <a:p>
            <a:r>
              <a:rPr lang="ja-JP" altLang="en-US" dirty="0" smtClean="0">
                <a:solidFill>
                  <a:schemeClr val="tx1"/>
                </a:solidFill>
              </a:rPr>
              <a:t>７．地域情報プラットフォームの現状</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a:t>
            </a:r>
            <a:r>
              <a:rPr lang="en-US" altLang="ja-JP" dirty="0" smtClean="0">
                <a:solidFill>
                  <a:schemeClr val="tx1"/>
                </a:solidFill>
              </a:rPr>
              <a:t>3.0</a:t>
            </a:r>
            <a:r>
              <a:rPr lang="ja-JP" altLang="en-US" dirty="0" smtClean="0">
                <a:solidFill>
                  <a:schemeClr val="tx1"/>
                </a:solidFill>
              </a:rPr>
              <a:t>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・地域情報プラットフォームが番号制度に対応していることの説明。</a:t>
            </a:r>
            <a:endParaRPr lang="en-US" altLang="ja-JP" dirty="0" smtClean="0">
              <a:solidFill>
                <a:schemeClr val="tx1"/>
              </a:solidFill>
            </a:endParaRPr>
          </a:p>
          <a:p>
            <a:r>
              <a:rPr lang="ja-JP" altLang="en-US" dirty="0" smtClean="0">
                <a:solidFill>
                  <a:schemeClr val="tx1"/>
                </a:solidFill>
              </a:rPr>
              <a:t>・中間サーバとの連携にも完全対応している。</a:t>
            </a:r>
            <a:endParaRPr lang="en-US" altLang="ja-JP" dirty="0" smtClean="0">
              <a:solidFill>
                <a:schemeClr val="tx1"/>
              </a:solidFill>
            </a:endParaRPr>
          </a:p>
          <a:p>
            <a:r>
              <a:rPr lang="ja-JP" altLang="en-US" dirty="0" smtClean="0">
                <a:solidFill>
                  <a:schemeClr val="tx1"/>
                </a:solidFill>
              </a:rPr>
              <a:t>・</a:t>
            </a:r>
            <a:r>
              <a:rPr lang="en-US" altLang="ja-JP" dirty="0" smtClean="0">
                <a:solidFill>
                  <a:schemeClr val="tx1"/>
                </a:solidFill>
              </a:rPr>
              <a:t>Ver3.0</a:t>
            </a:r>
            <a:r>
              <a:rPr lang="ja-JP" altLang="en-US" dirty="0" smtClean="0">
                <a:solidFill>
                  <a:schemeClr val="tx1"/>
                </a:solidFill>
              </a:rPr>
              <a:t>としてリリースされていることの説明。</a:t>
            </a:r>
          </a:p>
          <a:p>
            <a:endParaRPr lang="en-US" altLang="ja-JP"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特になし。</a:t>
            </a:r>
          </a:p>
          <a:p>
            <a:endParaRPr kumimoji="1" lang="ja-JP" altLang="en-US" dirty="0"/>
          </a:p>
        </p:txBody>
      </p:sp>
    </p:spTree>
    <p:extLst>
      <p:ext uri="{BB962C8B-B14F-4D97-AF65-F5344CB8AC3E}">
        <p14:creationId xmlns:p14="http://schemas.microsoft.com/office/powerpoint/2010/main" xmlns="" val="39418591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r>
              <a:rPr lang="ja-JP" altLang="en-US" dirty="0" smtClean="0">
                <a:solidFill>
                  <a:srgbClr val="FF0000"/>
                </a:solidFill>
              </a:rPr>
              <a:t>ページタイトル：</a:t>
            </a:r>
          </a:p>
          <a:p>
            <a:r>
              <a:rPr lang="ja-JP" altLang="en-US" dirty="0" smtClean="0">
                <a:solidFill>
                  <a:schemeClr val="tx1"/>
                </a:solidFill>
              </a:rPr>
              <a:t>７．地域情報プラットフォームの現状</a:t>
            </a:r>
            <a:endParaRPr lang="en-US" altLang="ja-JP" dirty="0" smtClean="0">
              <a:solidFill>
                <a:schemeClr val="tx1"/>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①地域情報プラットフォーム３．０概要（</a:t>
            </a:r>
            <a:r>
              <a:rPr lang="en-US" altLang="ja-JP" dirty="0" smtClean="0">
                <a:solidFill>
                  <a:srgbClr val="FF0000"/>
                </a:solidFill>
              </a:rPr>
              <a:t>DMM</a:t>
            </a:r>
            <a:r>
              <a:rPr lang="ja-JP" altLang="en-US" dirty="0" smtClean="0">
                <a:solidFill>
                  <a:srgbClr val="FF0000"/>
                </a:solidFill>
              </a:rPr>
              <a:t>・</a:t>
            </a:r>
            <a:r>
              <a:rPr lang="en-US" altLang="ja-JP" dirty="0" smtClean="0">
                <a:solidFill>
                  <a:srgbClr val="FF0000"/>
                </a:solidFill>
              </a:rPr>
              <a:t>DFD</a:t>
            </a:r>
            <a:r>
              <a:rPr lang="ja-JP" altLang="en-US" dirty="0" smtClean="0">
                <a:solidFill>
                  <a:srgbClr val="FF0000"/>
                </a:solidFill>
              </a:rPr>
              <a:t>）</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実際の成果物としての赤字で連携部分が追加された</a:t>
            </a:r>
            <a:r>
              <a:rPr lang="en-US" altLang="ja-JP" dirty="0" smtClean="0">
                <a:solidFill>
                  <a:srgbClr val="FF0000"/>
                </a:solidFill>
              </a:rPr>
              <a:t>DMM</a:t>
            </a:r>
            <a:r>
              <a:rPr lang="ja-JP" altLang="en-US" dirty="0" smtClean="0">
                <a:solidFill>
                  <a:srgbClr val="FF0000"/>
                </a:solidFill>
              </a:rPr>
              <a:t>・ＤＦＤの説明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DMM</a:t>
            </a:r>
            <a:r>
              <a:rPr lang="ja-JP" altLang="en-US" dirty="0" smtClean="0">
                <a:solidFill>
                  <a:srgbClr val="FF0000"/>
                </a:solidFill>
              </a:rPr>
              <a:t>（機能構成図）に新たなファンクションが追加された事</a:t>
            </a:r>
            <a:endParaRPr lang="en-US" altLang="ja-JP" dirty="0" smtClean="0">
              <a:solidFill>
                <a:srgbClr val="FF0000"/>
              </a:solidFill>
            </a:endParaRPr>
          </a:p>
          <a:p>
            <a:r>
              <a:rPr lang="ja-JP" altLang="en-US" dirty="0" smtClean="0">
                <a:solidFill>
                  <a:srgbClr val="FF0000"/>
                </a:solidFill>
              </a:rPr>
              <a:t>・</a:t>
            </a:r>
            <a:r>
              <a:rPr lang="en-US" altLang="ja-JP" dirty="0" smtClean="0">
                <a:solidFill>
                  <a:srgbClr val="FF0000"/>
                </a:solidFill>
              </a:rPr>
              <a:t>DFD</a:t>
            </a:r>
            <a:r>
              <a:rPr lang="ja-JP" altLang="en-US" dirty="0" smtClean="0">
                <a:solidFill>
                  <a:srgbClr val="FF0000"/>
                </a:solidFill>
              </a:rPr>
              <a:t>（機能情報関連図）に同様の連携部分が追加されたことの説明</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06C884F1-D850-4AA6-8CF2-7534F1A7E3C4}" type="slidenum">
              <a:rPr smtClean="0">
                <a:solidFill>
                  <a:prstClr val="black"/>
                </a:solidFill>
                <a:ea typeface="ＭＳ Ｐゴシック"/>
              </a:rPr>
              <a:pPr/>
              <a:t>25</a:t>
            </a:fld>
            <a:endParaRPr>
              <a:solidFill>
                <a:prstClr val="black"/>
              </a:solidFill>
              <a:ea typeface="ＭＳ Ｐゴシック"/>
            </a:endParaRPr>
          </a:p>
        </p:txBody>
      </p:sp>
    </p:spTree>
    <p:extLst>
      <p:ext uri="{BB962C8B-B14F-4D97-AF65-F5344CB8AC3E}">
        <p14:creationId xmlns:p14="http://schemas.microsoft.com/office/powerpoint/2010/main" xmlns="" val="5009533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chemeClr val="tx1"/>
                </a:solidFill>
              </a:rPr>
              <a:t>７．地域情報プラットフォームの現状</a:t>
            </a:r>
            <a:endParaRPr lang="en-US" altLang="ja-JP" dirty="0" smtClean="0">
              <a:solidFill>
                <a:schemeClr val="tx1"/>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r>
              <a:rPr lang="ja-JP" altLang="en-US" dirty="0" smtClean="0">
                <a:solidFill>
                  <a:srgbClr val="FF0000"/>
                </a:solidFill>
              </a:rPr>
              <a:t>地域情報プラットフォームがすでに展開されていることを理解してもらう</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所用時間：２分</a:t>
            </a:r>
            <a:endParaRPr lang="en-US" altLang="ja-JP" dirty="0" smtClean="0">
              <a:solidFill>
                <a:srgbClr val="FF0000"/>
              </a:solidFill>
            </a:endParaRPr>
          </a:p>
          <a:p>
            <a:r>
              <a:rPr lang="ja-JP" altLang="en-US" dirty="0" smtClean="0">
                <a:solidFill>
                  <a:srgbClr val="FF0000"/>
                </a:solidFill>
              </a:rPr>
              <a:t>・別表</a:t>
            </a:r>
            <a:r>
              <a:rPr lang="en-US" altLang="ja-JP" dirty="0" smtClean="0">
                <a:solidFill>
                  <a:srgbClr val="FF0000"/>
                </a:solidFill>
              </a:rPr>
              <a:t>1</a:t>
            </a:r>
            <a:r>
              <a:rPr lang="ja-JP" altLang="en-US" dirty="0" smtClean="0">
                <a:solidFill>
                  <a:srgbClr val="FF0000"/>
                </a:solidFill>
              </a:rPr>
              <a:t>の時期</a:t>
            </a:r>
            <a:endParaRPr lang="en-US" altLang="ja-JP" dirty="0" smtClean="0">
              <a:solidFill>
                <a:srgbClr val="FF0000"/>
              </a:solidFill>
            </a:endParaRPr>
          </a:p>
          <a:p>
            <a:r>
              <a:rPr lang="ja-JP" altLang="en-US" dirty="0" smtClean="0">
                <a:solidFill>
                  <a:srgbClr val="FF0000"/>
                </a:solidFill>
              </a:rPr>
              <a:t>・別表</a:t>
            </a:r>
            <a:r>
              <a:rPr lang="en-US" altLang="ja-JP" dirty="0" smtClean="0">
                <a:solidFill>
                  <a:srgbClr val="FF0000"/>
                </a:solidFill>
              </a:rPr>
              <a:t>2</a:t>
            </a:r>
            <a:r>
              <a:rPr lang="ja-JP" altLang="en-US" dirty="0" smtClean="0">
                <a:solidFill>
                  <a:srgbClr val="FF0000"/>
                </a:solidFill>
              </a:rPr>
              <a:t>の時期</a:t>
            </a: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5ECB18E6-2FBE-44A6-B00E-B69F76ACD841}" type="slidenum">
              <a:rPr lang="en-US" altLang="ja-JP" smtClean="0"/>
              <a:pPr>
                <a:defRPr/>
              </a:pPr>
              <a:t>26</a:t>
            </a:fld>
            <a:endParaRPr lang="en-US" altLang="ja-JP"/>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r>
              <a:rPr lang="ja-JP" altLang="en-US" dirty="0" smtClean="0">
                <a:solidFill>
                  <a:srgbClr val="FF0000"/>
                </a:solidFill>
              </a:rPr>
              <a:t>ページタイトル：</a:t>
            </a:r>
          </a:p>
          <a:p>
            <a:r>
              <a:rPr lang="ja-JP" altLang="en-US" dirty="0" smtClean="0">
                <a:solidFill>
                  <a:schemeClr val="tx1"/>
                </a:solidFill>
              </a:rPr>
              <a:t>７．地域情報プラットフォームの現状</a:t>
            </a:r>
            <a:endParaRPr lang="en-US" altLang="ja-JP" dirty="0" smtClean="0">
              <a:solidFill>
                <a:schemeClr val="tx1"/>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endParaRPr lang="en-US" altLang="ja-JP" dirty="0" smtClean="0">
              <a:solidFill>
                <a:srgbClr val="FF0000"/>
              </a:solidFill>
            </a:endParaRPr>
          </a:p>
          <a:p>
            <a:r>
              <a:rPr lang="ja-JP" altLang="en-US" dirty="0" smtClean="0">
                <a:solidFill>
                  <a:srgbClr val="FF0000"/>
                </a:solidFill>
              </a:rPr>
              <a:t>◆このページのポイント</a:t>
            </a: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電子自治体の取り組みを加速するための</a:t>
            </a:r>
            <a:r>
              <a:rPr lang="en-US" altLang="ja-JP" dirty="0" smtClean="0">
                <a:solidFill>
                  <a:srgbClr val="FF0000"/>
                </a:solidFill>
              </a:rPr>
              <a:t>10</a:t>
            </a:r>
            <a:r>
              <a:rPr lang="ja-JP" altLang="en-US" dirty="0" smtClean="0">
                <a:solidFill>
                  <a:srgbClr val="FF0000"/>
                </a:solidFill>
              </a:rPr>
              <a:t>の指針の中で示されていることを説明</a:t>
            </a:r>
            <a:endParaRPr lang="en-US" altLang="ja-JP" dirty="0" smtClean="0">
              <a:solidFill>
                <a:srgbClr val="FF0000"/>
              </a:solidFill>
            </a:endParaRPr>
          </a:p>
          <a:p>
            <a:endParaRPr lang="ja-JP" altLang="en-US" dirty="0" smtClean="0">
              <a:solidFill>
                <a:srgbClr val="FF0000"/>
              </a:solidFill>
            </a:endParaRPr>
          </a:p>
          <a:p>
            <a:r>
              <a:rPr lang="ja-JP" altLang="en-US" dirty="0" smtClean="0">
                <a:solidFill>
                  <a:srgbClr val="FF0000"/>
                </a:solidFill>
              </a:rPr>
              <a:t>◆説明手順</a:t>
            </a:r>
            <a:endParaRPr lang="en-US" altLang="ja-JP" dirty="0" smtClean="0">
              <a:solidFill>
                <a:srgbClr val="FF0000"/>
              </a:solidFill>
            </a:endParaRPr>
          </a:p>
          <a:p>
            <a:r>
              <a:rPr lang="ja-JP" altLang="en-US" dirty="0" smtClean="0">
                <a:solidFill>
                  <a:srgbClr val="FF0000"/>
                </a:solidFill>
              </a:rPr>
              <a:t>所用時間：１分</a:t>
            </a:r>
            <a:endParaRPr lang="en-US" altLang="ja-JP" dirty="0" smtClean="0">
              <a:solidFill>
                <a:srgbClr val="FF0000"/>
              </a:solidFill>
            </a:endParaRPr>
          </a:p>
          <a:p>
            <a:endParaRPr lang="en-US" altLang="ja-JP" dirty="0" smtClean="0">
              <a:solidFill>
                <a:srgbClr val="FF0000"/>
              </a:solidFill>
            </a:endParaRPr>
          </a:p>
          <a:p>
            <a:r>
              <a:rPr lang="ja-JP" altLang="en-US" dirty="0" smtClean="0">
                <a:solidFill>
                  <a:srgbClr val="FF0000"/>
                </a:solidFill>
              </a:rPr>
              <a:t>・赤字部分の</a:t>
            </a:r>
            <a:r>
              <a:rPr lang="ja-JP" altLang="en-US" dirty="0" smtClean="0">
                <a:solidFill>
                  <a:srgbClr val="FF0000"/>
                </a:solidFill>
              </a:rPr>
              <a:t>説明</a:t>
            </a:r>
            <a:endParaRPr lang="en-US" altLang="ja-JP" dirty="0" smtClean="0">
              <a:solidFill>
                <a:srgbClr val="FF0000"/>
              </a:solidFill>
            </a:endParaRPr>
          </a:p>
          <a:p>
            <a:r>
              <a:rPr lang="ja-JP" altLang="en-US" dirty="0" smtClean="0">
                <a:solidFill>
                  <a:srgbClr val="FF0000"/>
                </a:solidFill>
              </a:rPr>
              <a:t>・指針として示されていることに留意。</a:t>
            </a:r>
            <a:endParaRPr lang="en-US" altLang="ja-JP" dirty="0" smtClean="0">
              <a:solidFill>
                <a:srgbClr val="FF0000"/>
              </a:solidFill>
            </a:endParaRPr>
          </a:p>
          <a:p>
            <a:endParaRPr lang="en-US" altLang="ja-JP" dirty="0" smtClean="0">
              <a:solidFill>
                <a:srgbClr val="FF0000"/>
              </a:solidFill>
            </a:endParaRP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solidFill>
                  <a:srgbClr val="FF0000"/>
                </a:solidFill>
              </a:rPr>
              <a:t>◆補足事項（スライド未掲載のデータやファクト等）</a:t>
            </a:r>
          </a:p>
          <a:p>
            <a:r>
              <a:rPr lang="ja-JP" altLang="en-US" dirty="0" smtClean="0">
                <a:solidFill>
                  <a:srgbClr val="FF0000"/>
                </a:solidFill>
              </a:rPr>
              <a:t>特になし。</a:t>
            </a:r>
          </a:p>
          <a:p>
            <a:endParaRPr lang="en-US" altLang="ja-JP" dirty="0" smtClean="0">
              <a:solidFill>
                <a:srgbClr val="FF0000"/>
              </a:solidFill>
            </a:endParaRPr>
          </a:p>
          <a:p>
            <a:r>
              <a:rPr lang="ja-JP" altLang="en-US" dirty="0" smtClean="0">
                <a:solidFill>
                  <a:srgbClr val="FF0000"/>
                </a:solidFill>
              </a:rPr>
              <a:t>◆受講者への確認事項</a:t>
            </a:r>
          </a:p>
          <a:p>
            <a:r>
              <a:rPr lang="ja-JP" altLang="en-US" dirty="0" smtClean="0">
                <a:solidFill>
                  <a:srgbClr val="FF0000"/>
                </a:solidFill>
              </a:rPr>
              <a:t>特になし。</a:t>
            </a:r>
            <a:endParaRPr lang="ja-JP" altLang="en-US" dirty="0" smtClean="0"/>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5ECB18E6-2FBE-44A6-B00E-B69F76ACD841}" type="slidenum">
              <a:rPr lang="en-US" altLang="ja-JP" smtClean="0"/>
              <a:pPr>
                <a:defRPr/>
              </a:pPr>
              <a:t>27</a:t>
            </a:fld>
            <a:endParaRPr lang="en-US" altLang="ja-JP"/>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ノート プレースホルダ 2"/>
          <p:cNvSpPr>
            <a:spLocks noGrp="1"/>
          </p:cNvSpPr>
          <p:nvPr>
            <p:ph type="body" idx="1"/>
          </p:nvPr>
        </p:nvSpPr>
        <p:spPr/>
        <p:txBody>
          <a:bodyPr/>
          <a:lstStyle/>
          <a:p>
            <a:r>
              <a:rPr lang="ja-JP" altLang="en-US" smtClean="0"/>
              <a:t>ページタイトル：</a:t>
            </a:r>
          </a:p>
          <a:p>
            <a:r>
              <a:rPr lang="ja-JP" altLang="en-US" smtClean="0"/>
              <a:t>８．地域情報プラットフォームの活用</a:t>
            </a:r>
            <a:endParaRPr lang="en-US" altLang="ja-JP" smtClean="0"/>
          </a:p>
          <a:p>
            <a:r>
              <a:rPr lang="en-US" altLang="ja-JP" smtClean="0"/>
              <a:t>[1/3]</a:t>
            </a:r>
          </a:p>
          <a:p>
            <a:endParaRPr lang="ja-JP" altLang="en-US" smtClean="0"/>
          </a:p>
          <a:p>
            <a:r>
              <a:rPr lang="ja-JP" altLang="en-US" smtClean="0"/>
              <a:t>◆このページのポイント</a:t>
            </a:r>
          </a:p>
          <a:p>
            <a:r>
              <a:rPr lang="ja-JP" altLang="en-US" smtClean="0"/>
              <a:t>地域情報プラットフォームを活用した全体最適化のイメージについて理解してもらう。</a:t>
            </a:r>
            <a:endParaRPr lang="en-US" altLang="ja-JP" smtClean="0"/>
          </a:p>
          <a:p>
            <a:endParaRPr lang="ja-JP" altLang="en-US" smtClean="0"/>
          </a:p>
          <a:p>
            <a:r>
              <a:rPr lang="ja-JP" altLang="en-US" smtClean="0"/>
              <a:t>◆説明手順</a:t>
            </a:r>
          </a:p>
          <a:p>
            <a:r>
              <a:rPr lang="ja-JP" altLang="en-US" smtClean="0"/>
              <a:t>所用時間：３分</a:t>
            </a:r>
          </a:p>
          <a:p>
            <a:r>
              <a:rPr lang="ja-JP" altLang="en-US" smtClean="0"/>
              <a:t>・ここまでで、地域情報プラットフォームが必要とされる背景やその概要、各仕様文書の内容、導入に向けての検討事項や手順、普及の状況等について説明してきた。ここではさらにその先にどういう活用があるのかを説明していく。</a:t>
            </a:r>
            <a:endParaRPr lang="en-US" altLang="ja-JP" smtClean="0"/>
          </a:p>
          <a:p>
            <a:r>
              <a:rPr lang="ja-JP" altLang="en-US" smtClean="0"/>
              <a:t>・最初に説明した課題とその解決策としての地域情報プラットフォームの再確認でもあるが、現在の自治体システムのイメージが左の図であり、個別に導入された様々なシステムが、お互いに連携出来ずにいる様子を示している。</a:t>
            </a:r>
          </a:p>
          <a:p>
            <a:r>
              <a:rPr lang="ja-JP" altLang="en-US" smtClean="0"/>
              <a:t>・これに対し、地域情報プラットフォームは右の図のように、各システムがシステムの体系としても、実際のネットワークの構造としても統合され、相互に連携して利用できる姿となっている。</a:t>
            </a:r>
            <a:endParaRPr lang="en-US" altLang="ja-JP" smtClean="0"/>
          </a:p>
          <a:p>
            <a:r>
              <a:rPr lang="ja-JP" altLang="en-US" smtClean="0"/>
              <a:t>・左の状態を右の状態にするには、システムとともに業務プロセスの標準化も進めることになる。現在、多くの自治体で最適化計画を作ったり、それに合わせたシステムの構築作業を行なっているが、その流れを推進するものとして地域情報プラットフォームを活用することが可能である。</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smtClean="0"/>
          </a:p>
        </p:txBody>
      </p:sp>
      <p:sp>
        <p:nvSpPr>
          <p:cNvPr id="34822"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583B564-48D6-4AD5-BFA1-78D99111A504}" type="slidenum">
              <a:rPr kumimoji="1" lang="en-US" altLang="ja-JP" sz="900">
                <a:solidFill>
                  <a:srgbClr val="000066"/>
                </a:solidFill>
                <a:latin typeface="Times New Roman" pitchFamily="18" charset="0"/>
              </a:rPr>
              <a:pPr algn="ctr" defTabSz="915988" eaLnBrk="1" hangingPunct="1"/>
              <a:t>28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p>
          <a:p>
            <a:r>
              <a:rPr lang="ja-JP" altLang="en-US" smtClean="0"/>
              <a:t>８．地域情報プラットフォームの活用</a:t>
            </a:r>
            <a:endParaRPr lang="en-US" altLang="ja-JP" smtClean="0"/>
          </a:p>
          <a:p>
            <a:r>
              <a:rPr lang="en-US" altLang="ja-JP" smtClean="0"/>
              <a:t>[2/3]</a:t>
            </a:r>
          </a:p>
          <a:p>
            <a:endParaRPr lang="ja-JP" altLang="en-US" smtClean="0"/>
          </a:p>
          <a:p>
            <a:r>
              <a:rPr lang="ja-JP" altLang="en-US" smtClean="0"/>
              <a:t>◆このページのポイント</a:t>
            </a:r>
          </a:p>
          <a:p>
            <a:r>
              <a:rPr lang="ja-JP" altLang="en-US" smtClean="0"/>
              <a:t>地域情報プラットフォームを活用した事例（粕屋町）について理解してもらう。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・具体的な活用事例を紹介する。</a:t>
            </a:r>
            <a:endParaRPr lang="en-US" altLang="ja-JP" smtClean="0"/>
          </a:p>
          <a:p>
            <a:r>
              <a:rPr lang="ja-JP" altLang="en-US" smtClean="0"/>
              <a:t>・１つめは福岡県粕屋町の事例である。地域情報プラットフォームに福岡県電子自治体共通化技術標準を組み合わせている。これにより、県内の他の採用自治体との連携を容易としている。</a:t>
            </a:r>
            <a:endParaRPr lang="en-US" altLang="ja-JP" smtClean="0"/>
          </a:p>
          <a:p>
            <a:r>
              <a:rPr lang="ja-JP" altLang="en-US" smtClean="0"/>
              <a:t>・さらに、鳩ヶ谷モデルに準拠した追加機能を実装している。これにより業務が鳩ヶ谷市の業務に合わせた形でカスタマイズされる形となっているが、既に整理された業務モデルを参考に自身の業務モデルを整理していくことで、行政事務の効率化を行っている。</a:t>
            </a:r>
          </a:p>
          <a:p>
            <a:r>
              <a:rPr lang="ja-JP" altLang="en-US" smtClean="0"/>
              <a:t>・このように、地域情報プラットフォームをベースに必要な物と追加してより使いやすい基盤として利用することが可能である。</a:t>
            </a:r>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特になし。</a:t>
            </a:r>
            <a:endParaRPr lang="ja-JP" altLang="en-US" dirty="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29</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ja-JP" smtClean="0"/>
              <a:t>本講義の</a:t>
            </a:r>
            <a:r>
              <a:rPr lang="ja-JP" altLang="en-US" smtClean="0"/>
              <a:t>範囲</a:t>
            </a:r>
          </a:p>
          <a:p>
            <a:endParaRPr lang="ja-JP" altLang="en-US" smtClean="0"/>
          </a:p>
          <a:p>
            <a:r>
              <a:rPr lang="ja-JP" altLang="en-US" smtClean="0"/>
              <a:t>◆このページのポイント</a:t>
            </a:r>
          </a:p>
          <a:p>
            <a:r>
              <a:rPr lang="ja-JP" altLang="en-US" smtClean="0"/>
              <a:t>クラウド導入のプロセスのなかでの本講義の内容の関連性について理解してもらう。</a:t>
            </a:r>
            <a:endParaRPr lang="en-US" altLang="ja-JP" smtClean="0"/>
          </a:p>
          <a:p>
            <a:endParaRPr lang="ja-JP" altLang="en-US" smtClean="0"/>
          </a:p>
          <a:p>
            <a:r>
              <a:rPr lang="ja-JP" altLang="en-US" smtClean="0"/>
              <a:t>◆説明手順</a:t>
            </a:r>
          </a:p>
          <a:p>
            <a:r>
              <a:rPr lang="ja-JP" altLang="en-US" smtClean="0"/>
              <a:t>所用時間：１分</a:t>
            </a:r>
          </a:p>
          <a:p>
            <a:r>
              <a:rPr lang="ja-JP" altLang="en-US" smtClean="0"/>
              <a:t>・クラウド導入については</a:t>
            </a:r>
            <a:r>
              <a:rPr lang="en-US" altLang="ja-JP" smtClean="0"/>
              <a:t>3-2</a:t>
            </a:r>
            <a:r>
              <a:rPr lang="ja-JP" altLang="en-US" smtClean="0"/>
              <a:t>の講義で全体的な説明がされている。</a:t>
            </a:r>
          </a:p>
          <a:p>
            <a:r>
              <a:rPr lang="ja-JP" altLang="en-US" smtClean="0"/>
              <a:t>・本講義はクラウド導入の手順のなかで、図の赤枠で示される部分に関連している。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en-US" smtClean="0"/>
              <a:t>特になし。</a:t>
            </a:r>
          </a:p>
          <a:p>
            <a:endParaRPr lang="ja-JP" altLang="en-US" smtClean="0"/>
          </a:p>
          <a:p>
            <a:endParaRPr lang="en-US" altLang="ja-JP" smtClean="0"/>
          </a:p>
          <a:p>
            <a:endParaRPr lang="ja-JP" altLang="en-US" smtClean="0"/>
          </a:p>
          <a:p>
            <a:endParaRPr lang="ja-JP" altLang="en-US" dirty="0"/>
          </a:p>
        </p:txBody>
      </p:sp>
      <p:sp>
        <p:nvSpPr>
          <p:cNvPr id="6" name="スライド番号プレースホルダー 5"/>
          <p:cNvSpPr>
            <a:spLocks noGrp="1"/>
          </p:cNvSpPr>
          <p:nvPr>
            <p:ph type="sldNum" sz="quarter" idx="12"/>
          </p:nvPr>
        </p:nvSpPr>
        <p:spPr/>
        <p:txBody>
          <a:bodyPr/>
          <a:lstStyle/>
          <a:p>
            <a:fld id="{5ECB18E6-2FBE-44A6-B00E-B69F76ACD841}" type="slidenum">
              <a:rPr lang="en-US" altLang="ja-JP" smtClean="0"/>
              <a:pPr/>
              <a:t>3</a:t>
            </a:fld>
            <a:endParaRPr lang="en-US" altLang="ja-JP"/>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28311897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８．地域情報プラットフォームの活用</a:t>
            </a:r>
            <a:endParaRPr lang="en-US" altLang="ja-JP" dirty="0" smtClean="0">
              <a:solidFill>
                <a:schemeClr val="tx1"/>
              </a:solidFill>
            </a:endParaRPr>
          </a:p>
          <a:p>
            <a:r>
              <a:rPr lang="en-US" altLang="ja-JP" dirty="0" smtClean="0">
                <a:solidFill>
                  <a:schemeClr val="tx1"/>
                </a:solidFill>
              </a:rPr>
              <a:t>[3/3]</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地域情報プラットフォームを活用した事例（北九州市）について理解してもらう。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・２つめは福岡県北九州市の例である。こちらは順次環境整備の例である。</a:t>
            </a:r>
          </a:p>
          <a:p>
            <a:r>
              <a:rPr lang="ja-JP" altLang="en-US" dirty="0" smtClean="0">
                <a:solidFill>
                  <a:schemeClr val="tx1"/>
                </a:solidFill>
              </a:rPr>
              <a:t>・準拠製品の供給状況や予算、開発期間等を考慮し、地域情報プラットフォームに完全準拠とはなっていないが、可能な範囲で入れられるものから入れるという方針で整備されているものであり、既に統合・連携効果の一部は享受しており、総合窓口も実現している。</a:t>
            </a:r>
            <a:endParaRPr lang="en-US" altLang="ja-JP" dirty="0" smtClean="0">
              <a:solidFill>
                <a:schemeClr val="tx1"/>
              </a:solidFill>
            </a:endParaRPr>
          </a:p>
          <a:p>
            <a:r>
              <a:rPr lang="ja-JP" altLang="en-US" dirty="0" smtClean="0">
                <a:solidFill>
                  <a:schemeClr val="tx1"/>
                </a:solidFill>
              </a:rPr>
              <a:t>・データベースとしては、統合データベースによるデータの統合化と個別のシステムやアプリケーションに保持しているデータ等が共存されており、将来的に地域情報プラットフォームへの準拠状レベルを</a:t>
            </a:r>
            <a:r>
              <a:rPr lang="ja-JP" altLang="en-US" dirty="0">
                <a:solidFill>
                  <a:schemeClr val="tx1"/>
                </a:solidFill>
              </a:rPr>
              <a:t>さらに</a:t>
            </a:r>
            <a:r>
              <a:rPr lang="ja-JP" altLang="en-US" dirty="0" smtClean="0">
                <a:solidFill>
                  <a:schemeClr val="tx1"/>
                </a:solidFill>
              </a:rPr>
              <a:t>高めていくことで、自治体間連携、自治体－民間連携等も実現して行きたいとしている。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p>
        </p:txBody>
      </p:sp>
      <p:sp>
        <p:nvSpPr>
          <p:cNvPr id="47110"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FA1EFD04-1293-4A3A-8955-EE2162F91295}" type="slidenum">
              <a:rPr kumimoji="1" lang="en-US" altLang="ja-JP" sz="900">
                <a:solidFill>
                  <a:srgbClr val="000066"/>
                </a:solidFill>
                <a:latin typeface="Times New Roman" pitchFamily="18" charset="0"/>
              </a:rPr>
              <a:pPr algn="ctr" defTabSz="915988" eaLnBrk="1" hangingPunct="1"/>
              <a:t>30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dirty="0" smtClean="0"/>
              <a:t>ページタイトル：</a:t>
            </a:r>
          </a:p>
          <a:p>
            <a:r>
              <a:rPr lang="ja-JP" altLang="en-US" dirty="0" smtClean="0"/>
              <a:t>９．地域情報プラットフォームの展開</a:t>
            </a:r>
            <a:endParaRPr lang="en-US" altLang="ja-JP" dirty="0" smtClean="0"/>
          </a:p>
          <a:p>
            <a:r>
              <a:rPr lang="en-US" altLang="ja-JP" dirty="0" smtClean="0"/>
              <a:t>[1/3]</a:t>
            </a:r>
          </a:p>
          <a:p>
            <a:endParaRPr lang="ja-JP" altLang="en-US" dirty="0" smtClean="0"/>
          </a:p>
          <a:p>
            <a:r>
              <a:rPr lang="ja-JP" altLang="en-US" dirty="0" smtClean="0"/>
              <a:t>◆このページのポイント</a:t>
            </a:r>
          </a:p>
          <a:p>
            <a:r>
              <a:rPr lang="ja-JP" altLang="en-US" dirty="0" smtClean="0"/>
              <a:t>地域情報プラットフォーム活用の現状と将来像について理解してもらう。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所用時間：２分</a:t>
            </a:r>
          </a:p>
          <a:p>
            <a:r>
              <a:rPr lang="ja-JP" altLang="en-US" dirty="0" smtClean="0"/>
              <a:t>・最後に地域情報プラットフォームの今後の展開イメージについて紹介する。</a:t>
            </a:r>
          </a:p>
          <a:p>
            <a:r>
              <a:rPr lang="ja-JP" altLang="en-US" dirty="0" smtClean="0"/>
              <a:t>・現在の地域情報プラットフォームは、自治体業務アプリケーションユニット標準仕様を中心に普及・展開が図られており、自治体内の業務の標準化や自治体内での業務連携の実現が中心的な軸になっている。</a:t>
            </a:r>
          </a:p>
          <a:p>
            <a:r>
              <a:rPr lang="ja-JP" altLang="en-US" dirty="0" smtClean="0"/>
              <a:t>・これに対し、地域情報プラットフォームの体系全体はより広い範囲での連携も含めており、将来的により広い範囲に各仕様が展開されていくことで、地域全体の情報化のプラットフォームとして活用されることが期待されている。</a:t>
            </a:r>
            <a:endParaRPr lang="en-US" altLang="ja-JP" dirty="0" smtClean="0"/>
          </a:p>
          <a:p>
            <a:r>
              <a:rPr lang="ja-JP" altLang="en-US" dirty="0" smtClean="0"/>
              <a:t>・これによって住民生活を情報化したり、行政の情報化に伴う行財政改革を実現したり、地域社会全体の情報化を実現したりすることが可能になる。</a:t>
            </a:r>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endParaRPr lang="ja-JP" altLang="en-US" dirty="0" smtClean="0"/>
          </a:p>
          <a:p>
            <a:r>
              <a:rPr lang="ja-JP" altLang="en-US" dirty="0" smtClean="0"/>
              <a:t>◆受講者への確認事項</a:t>
            </a:r>
          </a:p>
          <a:p>
            <a:r>
              <a:rPr lang="ja-JP" altLang="en-US" dirty="0" smtClean="0"/>
              <a:t>特になし。</a:t>
            </a:r>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31</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r>
              <a:rPr lang="ja-JP" altLang="en-US" dirty="0" smtClean="0"/>
              <a:t>ページタイトル：</a:t>
            </a:r>
          </a:p>
          <a:p>
            <a:r>
              <a:rPr lang="ja-JP" altLang="en-US" dirty="0" smtClean="0"/>
              <a:t>９．地域情報プラットフォームの展開</a:t>
            </a:r>
            <a:endParaRPr lang="en-US" altLang="ja-JP" dirty="0" smtClean="0"/>
          </a:p>
          <a:p>
            <a:r>
              <a:rPr lang="en-US" altLang="ja-JP" dirty="0" smtClean="0"/>
              <a:t>[2/3]</a:t>
            </a:r>
          </a:p>
          <a:p>
            <a:endParaRPr lang="ja-JP" altLang="en-US" dirty="0" smtClean="0"/>
          </a:p>
          <a:p>
            <a:r>
              <a:rPr lang="ja-JP" altLang="en-US" dirty="0" smtClean="0"/>
              <a:t>◆このページのポイント</a:t>
            </a:r>
          </a:p>
          <a:p>
            <a:r>
              <a:rPr lang="ja-JP" altLang="en-US" dirty="0" smtClean="0"/>
              <a:t>地域情報プラットフォーム活用の現状と将来像について理解してもらう。</a:t>
            </a:r>
            <a:endParaRPr lang="en-US" altLang="ja-JP" dirty="0" smtClean="0"/>
          </a:p>
          <a:p>
            <a:endParaRPr lang="ja-JP" altLang="en-US" dirty="0" smtClean="0"/>
          </a:p>
          <a:p>
            <a:r>
              <a:rPr lang="ja-JP" altLang="en-US" dirty="0" smtClean="0"/>
              <a:t>◆説明手順</a:t>
            </a:r>
          </a:p>
          <a:p>
            <a:r>
              <a:rPr lang="ja-JP" altLang="en-US" dirty="0" smtClean="0"/>
              <a:t>所用時間：２分</a:t>
            </a:r>
          </a:p>
          <a:p>
            <a:r>
              <a:rPr lang="ja-JP" altLang="en-US" dirty="0" smtClean="0"/>
              <a:t>・図は地域情報プラットフォームが社会のより広い範囲に展開して利用されていくイメージを示している。</a:t>
            </a:r>
          </a:p>
          <a:p>
            <a:r>
              <a:rPr lang="ja-JP" altLang="en-US" dirty="0" smtClean="0"/>
              <a:t>・現状では自治体内での利用、あるいは市民向け自治体サービスの利用が主だが、同じ自治体内でも公共企業等との連携ができることで、例えば引越しに伴って電気やガス等の手続きが同時に出来たり、市役所で税金の手続をすることだけで銀行からの自動引落しの処理が済んだりということが可能となる。</a:t>
            </a:r>
          </a:p>
          <a:p>
            <a:r>
              <a:rPr lang="ja-JP" altLang="en-US" dirty="0" smtClean="0"/>
              <a:t>・また地域情報プラットフォームを採用する他の自治体との間でも連携が容易となるため、１つの自治体を越えて、地域全体で自治体間や企業も含めた連携が可能となり、住民にとってより便利なサービスが期待される。</a:t>
            </a:r>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endParaRPr lang="ja-JP" altLang="en-US" dirty="0" smtClean="0"/>
          </a:p>
          <a:p>
            <a:r>
              <a:rPr lang="ja-JP" altLang="en-US" dirty="0" smtClean="0"/>
              <a:t>◆受講者への確認事項</a:t>
            </a:r>
          </a:p>
          <a:p>
            <a:r>
              <a:rPr lang="ja-JP" altLang="en-US" dirty="0" smtClean="0"/>
              <a:t>特になし。</a:t>
            </a:r>
          </a:p>
        </p:txBody>
      </p:sp>
      <p:sp>
        <p:nvSpPr>
          <p:cNvPr id="35846"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898F4959-B0A3-496D-8AEA-F3ADDC37ABBA}" type="slidenum">
              <a:rPr kumimoji="1" lang="en-US" altLang="ja-JP" sz="900">
                <a:solidFill>
                  <a:srgbClr val="000066"/>
                </a:solidFill>
                <a:latin typeface="Times New Roman" pitchFamily="18" charset="0"/>
              </a:rPr>
              <a:pPr algn="ctr" defTabSz="915988" eaLnBrk="1" hangingPunct="1"/>
              <a:t>32</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ノート プレースホルダ 2"/>
          <p:cNvSpPr>
            <a:spLocks noGrp="1"/>
          </p:cNvSpPr>
          <p:nvPr>
            <p:ph type="body" idx="1"/>
          </p:nvPr>
        </p:nvSpPr>
        <p:spPr/>
        <p:txBody>
          <a:bodyPr/>
          <a:lstStyle/>
          <a:p>
            <a:r>
              <a:rPr lang="ja-JP" altLang="en-US" dirty="0" smtClean="0">
                <a:solidFill>
                  <a:schemeClr val="tx1"/>
                </a:solidFill>
              </a:rPr>
              <a:t>ページタイトル：</a:t>
            </a:r>
            <a:r>
              <a:rPr lang="en-US" altLang="ja-JP" dirty="0" smtClean="0">
                <a:solidFill>
                  <a:schemeClr val="tx1"/>
                </a:solidFill>
              </a:rPr>
              <a:t/>
            </a:r>
            <a:br>
              <a:rPr lang="en-US" altLang="ja-JP" dirty="0" smtClean="0">
                <a:solidFill>
                  <a:schemeClr val="tx1"/>
                </a:solidFill>
              </a:rPr>
            </a:br>
            <a:r>
              <a:rPr lang="ja-JP" altLang="en-US" dirty="0" smtClean="0">
                <a:solidFill>
                  <a:schemeClr val="tx1"/>
                </a:solidFill>
              </a:rPr>
              <a:t>９．地域情報プラットフォームの展開</a:t>
            </a:r>
            <a:r>
              <a:rPr lang="en-US" altLang="ja-JP" dirty="0" smtClean="0">
                <a:solidFill>
                  <a:schemeClr val="tx1"/>
                </a:solidFill>
              </a:rPr>
              <a:t/>
            </a:r>
            <a:br>
              <a:rPr lang="en-US" altLang="ja-JP" dirty="0" smtClean="0">
                <a:solidFill>
                  <a:schemeClr val="tx1"/>
                </a:solidFill>
              </a:rPr>
            </a:br>
            <a:r>
              <a:rPr lang="en-US" altLang="ja-JP" dirty="0" smtClean="0">
                <a:solidFill>
                  <a:schemeClr val="tx1"/>
                </a:solidFill>
              </a:rPr>
              <a:t>[3/3]</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地域ＩＣＴサービスへの展開に向けた</a:t>
            </a:r>
            <a:r>
              <a:rPr lang="ja-JP" altLang="en-US" dirty="0">
                <a:solidFill>
                  <a:schemeClr val="tx1"/>
                </a:solidFill>
              </a:rPr>
              <a:t>各</a:t>
            </a:r>
            <a:r>
              <a:rPr lang="ja-JP" altLang="en-US" dirty="0" smtClean="0">
                <a:solidFill>
                  <a:schemeClr val="tx1"/>
                </a:solidFill>
              </a:rPr>
              <a:t>標準仕様について理解してもらう。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・地域情報プラットフォームにおける検討では、これらの地域ＩＣＴサービスへの展開に資する標準仕様についても検討を進めている。</a:t>
            </a:r>
            <a:endParaRPr lang="en-US" altLang="ja-JP" dirty="0" smtClean="0">
              <a:solidFill>
                <a:schemeClr val="tx1"/>
              </a:solidFill>
            </a:endParaRPr>
          </a:p>
          <a:p>
            <a:r>
              <a:rPr lang="ja-JP" altLang="en-US" dirty="0" smtClean="0">
                <a:solidFill>
                  <a:schemeClr val="tx1"/>
                </a:solidFill>
              </a:rPr>
              <a:t>・進められているテーマは「防災」「教育」「健康」の３分野と「</a:t>
            </a:r>
            <a:r>
              <a:rPr lang="en-US" altLang="ja-JP" dirty="0" smtClean="0">
                <a:solidFill>
                  <a:schemeClr val="tx1"/>
                </a:solidFill>
              </a:rPr>
              <a:t>GIS</a:t>
            </a:r>
            <a:r>
              <a:rPr lang="ja-JP" altLang="en-US" dirty="0" smtClean="0">
                <a:solidFill>
                  <a:schemeClr val="tx1"/>
                </a:solidFill>
              </a:rPr>
              <a:t>」との連携である。</a:t>
            </a:r>
          </a:p>
          <a:p>
            <a:r>
              <a:rPr lang="ja-JP" altLang="en-US" dirty="0" smtClean="0">
                <a:solidFill>
                  <a:schemeClr val="tx1"/>
                </a:solidFill>
              </a:rPr>
              <a:t>（時間に余裕があれば４つの標準仕様の解説文をそれぞれ読み上げてもよい）</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p>
        </p:txBody>
      </p:sp>
      <p:sp>
        <p:nvSpPr>
          <p:cNvPr id="32774"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66B34E3A-E424-4F2B-92EE-568934F46241}" type="slidenum">
              <a:rPr kumimoji="1" lang="en-US" altLang="ja-JP" sz="900">
                <a:solidFill>
                  <a:srgbClr val="000066"/>
                </a:solidFill>
                <a:latin typeface="Times New Roman" pitchFamily="18" charset="0"/>
              </a:rPr>
              <a:pPr algn="ctr" defTabSz="915988" eaLnBrk="1" hangingPunct="1"/>
              <a:t>33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3B5D64E6-D2A1-4052-B125-B0D6EC917F03}" type="slidenum">
              <a:rPr kumimoji="1" lang="en-US" altLang="ja-JP" sz="900">
                <a:solidFill>
                  <a:srgbClr val="000066"/>
                </a:solidFill>
                <a:latin typeface="Times New Roman" pitchFamily="18" charset="0"/>
              </a:rPr>
              <a:pPr algn="ctr" defTabSz="915988" eaLnBrk="1" hangingPunct="1"/>
              <a:t>34</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４．地域情報プラットフォームとは</a:t>
            </a:r>
            <a:endParaRPr lang="en-US" altLang="ja-JP" dirty="0" smtClean="0">
              <a:solidFill>
                <a:schemeClr val="tx1"/>
              </a:solidFill>
            </a:endParaRPr>
          </a:p>
          <a:p>
            <a:r>
              <a:rPr lang="en-US" altLang="ja-JP" dirty="0" smtClean="0">
                <a:solidFill>
                  <a:schemeClr val="tx1"/>
                </a:solidFill>
              </a:rPr>
              <a:t>[1/5]</a:t>
            </a:r>
            <a:endParaRPr lang="ja-JP" altLang="en-US" dirty="0" smtClean="0">
              <a:solidFill>
                <a:schemeClr val="tx1"/>
              </a:solidFill>
            </a:endParaRP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地域情報プラットフォームが必要とされる背景として、現状の多くの自治体の業務やシステムが抱える課題について理解してもらう。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endParaRPr lang="en-US" altLang="ja-JP" dirty="0" smtClean="0">
              <a:solidFill>
                <a:schemeClr val="tx1"/>
              </a:solidFill>
            </a:endParaRPr>
          </a:p>
          <a:p>
            <a:r>
              <a:rPr lang="ja-JP" altLang="en-US" dirty="0" smtClean="0">
                <a:solidFill>
                  <a:schemeClr val="tx1"/>
                </a:solidFill>
              </a:rPr>
              <a:t>・地域情報プラットフォームとは何か、なぜそれが必要なのかということについて説明する。</a:t>
            </a:r>
            <a:endParaRPr lang="en-US" altLang="ja-JP" dirty="0" smtClean="0">
              <a:solidFill>
                <a:schemeClr val="tx1"/>
              </a:solidFill>
            </a:endParaRPr>
          </a:p>
          <a:p>
            <a:r>
              <a:rPr lang="ja-JP" altLang="en-US" dirty="0" smtClean="0">
                <a:solidFill>
                  <a:schemeClr val="tx1"/>
                </a:solidFill>
              </a:rPr>
              <a:t>・最近では自治体業務やシステムの最適化について取り組みが増えているが、現実には多くの自治体で業務毎にシステムがバラバラに導入され、それぞれが個別システムとして動作して独立にデータを持っており、相互接続できないようなケースが多く存在している。また特定の機能が後から付加される等、増改築によって非常に入り組んだ複雑なものとなっているため、スパゲッティ状態と呼ばれることもある。</a:t>
            </a:r>
            <a:endParaRPr lang="en-US" altLang="ja-JP" dirty="0" smtClean="0">
              <a:solidFill>
                <a:schemeClr val="tx1"/>
              </a:solidFill>
            </a:endParaRPr>
          </a:p>
          <a:p>
            <a:r>
              <a:rPr lang="ja-JP" altLang="en-US" dirty="0" smtClean="0">
                <a:solidFill>
                  <a:schemeClr val="tx1"/>
                </a:solidFill>
              </a:rPr>
              <a:t>・このため同じデータが複数のシステムに重複して存在したり、更にシステム同士が連携できないためあるシステムでプリント出力したデータを別のシステムに改めて手入力したり等、非効率な状況が発生している。</a:t>
            </a:r>
          </a:p>
          <a:p>
            <a:r>
              <a:rPr lang="ja-JP" altLang="en-US" dirty="0" smtClean="0">
                <a:solidFill>
                  <a:schemeClr val="tx1"/>
                </a:solidFill>
              </a:rPr>
              <a:t>・また個別に開発・構築したシステムが多く、システムはベンダ任せの状態で自治体側担当者がシステムについて十分に理解できていないため、更新時に同じベンダに任せざるを得ず、いわゆるベンダロックインの状態になっているケースも多い。</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地域情報プラットフォームについて聞いたことがあるか、地域情報プラットフォームに業務で関わったことがあるかについて質問する。</a:t>
            </a:r>
            <a:endParaRPr lang="en-US" altLang="ja-JP" dirty="0" smtClean="0">
              <a:solidFill>
                <a:schemeClr val="tx1"/>
              </a:solidFill>
            </a:endParaRPr>
          </a:p>
          <a:p>
            <a:r>
              <a:rPr lang="ja-JP" altLang="en-US" dirty="0" smtClean="0">
                <a:solidFill>
                  <a:schemeClr val="tx1"/>
                </a:solidFill>
              </a:rPr>
              <a:t>（その結果、受講者全体のシステムへの関わり／理解状況によって、用語レベルの解説をより丁寧に加えたり等、説明の難易度を調節する。）</a:t>
            </a:r>
          </a:p>
        </p:txBody>
      </p:sp>
      <p:sp>
        <p:nvSpPr>
          <p:cNvPr id="30726"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8E288780-52A0-405F-9D7C-B231B736E64D}" type="slidenum">
              <a:rPr kumimoji="1" lang="en-US" altLang="ja-JP" sz="900">
                <a:solidFill>
                  <a:srgbClr val="000066"/>
                </a:solidFill>
                <a:latin typeface="Times New Roman" pitchFamily="18" charset="0"/>
              </a:rPr>
              <a:pPr algn="ctr" defTabSz="915988" eaLnBrk="1" hangingPunct="1"/>
              <a:t>4</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ノート プレースホルダ 2"/>
          <p:cNvSpPr>
            <a:spLocks noGrp="1"/>
          </p:cNvSpPr>
          <p:nvPr>
            <p:ph type="body" idx="1"/>
          </p:nvPr>
        </p:nvSpPr>
        <p:spPr/>
        <p:txBody>
          <a:bodyPr/>
          <a:lstStyle/>
          <a:p>
            <a:r>
              <a:rPr lang="ja-JP" altLang="en-US" dirty="0" smtClean="0"/>
              <a:t>ページタイトル：</a:t>
            </a:r>
          </a:p>
          <a:p>
            <a:r>
              <a:rPr lang="ja-JP" altLang="en-US" dirty="0" smtClean="0"/>
              <a:t>４．地域情報プラットフォームとは</a:t>
            </a:r>
            <a:endParaRPr lang="en-US" altLang="ja-JP" dirty="0" smtClean="0"/>
          </a:p>
          <a:p>
            <a:r>
              <a:rPr lang="en-US" altLang="ja-JP" dirty="0" smtClean="0"/>
              <a:t>[2/5]</a:t>
            </a:r>
          </a:p>
          <a:p>
            <a:endParaRPr lang="ja-JP" altLang="en-US" dirty="0" smtClean="0"/>
          </a:p>
          <a:p>
            <a:r>
              <a:rPr lang="ja-JP" altLang="en-US" dirty="0" smtClean="0"/>
              <a:t>◆このページのポイント</a:t>
            </a:r>
          </a:p>
          <a:p>
            <a:r>
              <a:rPr lang="ja-JP" altLang="en-US" dirty="0" smtClean="0"/>
              <a:t>システムの効率化や連携における課題解決策として、地域情報プラットフォームが提案されてきたことを理解してもらう。</a:t>
            </a:r>
            <a:endParaRPr lang="en-US" altLang="ja-JP" dirty="0" smtClean="0"/>
          </a:p>
          <a:p>
            <a:endParaRPr lang="ja-JP" altLang="en-US" dirty="0" smtClean="0"/>
          </a:p>
          <a:p>
            <a:r>
              <a:rPr lang="ja-JP" altLang="en-US" dirty="0" smtClean="0"/>
              <a:t>◆説明手順</a:t>
            </a:r>
          </a:p>
          <a:p>
            <a:r>
              <a:rPr lang="ja-JP" altLang="en-US" dirty="0" smtClean="0"/>
              <a:t>所用時間：３分</a:t>
            </a:r>
          </a:p>
          <a:p>
            <a:r>
              <a:rPr lang="ja-JP" altLang="en-US" dirty="0" smtClean="0"/>
              <a:t>・（前ページを受け）このような問題を解決するためには、システムの標準化、統一化により、システム間の連携が容易となるようにしていくことが重要である。</a:t>
            </a:r>
            <a:endParaRPr lang="en-US" altLang="ja-JP" dirty="0" smtClean="0"/>
          </a:p>
          <a:p>
            <a:r>
              <a:rPr lang="ja-JP" altLang="en-US" dirty="0" smtClean="0"/>
              <a:t>・データがシステム間を容易に連携して流れるようになれば、手入力によるデータの再入力が不要となったり、また統一的なデータベースを持つことにより各システムが常に最新の同じデータを取り扱うことが出来るようになったりする。</a:t>
            </a:r>
          </a:p>
          <a:p>
            <a:r>
              <a:rPr lang="ja-JP" altLang="en-US" dirty="0" smtClean="0"/>
              <a:t>・さらにシステムの標準化によりベンダによる違いをなくしていくことが出来るので、システム更新にあたってのベンダロックインをなくしていく等、調達コストの低減にもつながっていく。</a:t>
            </a:r>
            <a:endParaRPr lang="en-US" altLang="ja-JP" dirty="0" smtClean="0"/>
          </a:p>
          <a:p>
            <a:r>
              <a:rPr lang="ja-JP" altLang="en-US" dirty="0" smtClean="0"/>
              <a:t>・地域情報プラットフォームは、このような自治体業務やシステムを標準化するために策定されている。</a:t>
            </a:r>
            <a:endParaRPr lang="en-US" altLang="ja-JP" dirty="0" smtClean="0"/>
          </a:p>
          <a:p>
            <a:r>
              <a:rPr lang="ja-JP" altLang="en-US" dirty="0" smtClean="0"/>
              <a:t>・地域情報プラットフォームは、いわゆる標準仕様の体系という形で存在している。すなわち「地域情報プラットフォームは、様々なシステム間での電子情報のやりとり等の連携を可能にするために定めた、各システムが準拠すべき業務面や技術面のルール、標準仕様」ということである。この標準仕様に従ってシステムを構築していくことで、業務の標準化も促進され、システム間の連携が確保され、自治体業務の効率化が実現されていくものである。</a:t>
            </a:r>
            <a:endParaRPr lang="en-US" altLang="ja-JP" dirty="0" smtClean="0"/>
          </a:p>
          <a:p>
            <a:r>
              <a:rPr lang="ja-JP" altLang="en-US" dirty="0" smtClean="0"/>
              <a:t>・この地域情報プラットフォームの仕様体系は、一般財団法人全国地域情報化推進協会（</a:t>
            </a:r>
            <a:r>
              <a:rPr lang="en-US" altLang="ja-JP" dirty="0" err="1" smtClean="0"/>
              <a:t>APPLIC</a:t>
            </a:r>
            <a:r>
              <a:rPr lang="ja-JP" altLang="en-US" dirty="0" smtClean="0"/>
              <a:t>）において検討・策定され、メンテナンスされている。</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endParaRPr lang="ja-JP" altLang="en-US" dirty="0" smtClean="0"/>
          </a:p>
          <a:p>
            <a:r>
              <a:rPr lang="ja-JP" altLang="en-US" dirty="0" smtClean="0"/>
              <a:t>◆受講者への確認事項</a:t>
            </a:r>
          </a:p>
          <a:p>
            <a:r>
              <a:rPr lang="ja-JP" altLang="en-US" dirty="0" smtClean="0"/>
              <a:t>特になし。</a:t>
            </a:r>
            <a:endParaRPr lang="en-US" altLang="ja-JP" dirty="0" smtClean="0"/>
          </a:p>
        </p:txBody>
      </p:sp>
      <p:sp>
        <p:nvSpPr>
          <p:cNvPr id="31750"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7A8B8BFF-11E1-4397-B99F-743A338B9886}"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４．地域情報プラットフォームとは</a:t>
            </a:r>
            <a:endParaRPr lang="en-US" altLang="ja-JP" dirty="0" smtClean="0">
              <a:solidFill>
                <a:schemeClr val="tx1"/>
              </a:solidFill>
            </a:endParaRPr>
          </a:p>
          <a:p>
            <a:r>
              <a:rPr lang="en-US" altLang="ja-JP" dirty="0" smtClean="0">
                <a:solidFill>
                  <a:schemeClr val="tx1"/>
                </a:solidFill>
              </a:rPr>
              <a:t>[3/5]</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地域情報プラットフォームにより具体的にはどのような利点があるのかについて理解してもらう。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所用時間：次ページとあわせて５分</a:t>
            </a:r>
          </a:p>
          <a:p>
            <a:r>
              <a:rPr lang="ja-JP" altLang="en-US" dirty="0" smtClean="0">
                <a:solidFill>
                  <a:schemeClr val="tx1"/>
                </a:solidFill>
              </a:rPr>
              <a:t>・図は地域情報プラットフォームに対応した自治体システムの姿を示している。全体を通して共通的なサービスを行う基盤部分があり、個々の業務に対応したシステムはインタフェースによってそれぞれの違いを吸収する形で接続されている。</a:t>
            </a:r>
          </a:p>
          <a:p>
            <a:r>
              <a:rPr lang="ja-JP" altLang="en-US" dirty="0" smtClean="0">
                <a:solidFill>
                  <a:schemeClr val="tx1"/>
                </a:solidFill>
              </a:rPr>
              <a:t>・</a:t>
            </a:r>
            <a:r>
              <a:rPr lang="en-US" altLang="ja-JP" dirty="0" smtClean="0">
                <a:solidFill>
                  <a:schemeClr val="tx1"/>
                </a:solidFill>
              </a:rPr>
              <a:t>A</a:t>
            </a:r>
            <a:r>
              <a:rPr lang="ja-JP" altLang="en-US" dirty="0" smtClean="0">
                <a:solidFill>
                  <a:schemeClr val="tx1"/>
                </a:solidFill>
              </a:rPr>
              <a:t>市のように、各業務システムが１つの基盤のもとで連携し、各種業務が統合的に動作することで「①業務の効率化」が期待出来る。番号制度とも関係するが、例えば個人の住民税に関する業務処理が必要となったとき、住民資格の有無や住民であった期間を住民基本台帳システムで確認し、健康保険料の収納状況を国民健康保険システムで確認し、必要な情報をシステム間の連携で電子的に揃えて処理を行うことが出来るようになる。これまでは、住民が各窓口を回って必要な書類を揃えたり、職員が各システムからの出力伝票を集約したりする必要があったことが、全てシステムの中で閉じて実現することで業務処理は飛躍的に効率化する可能性がある。</a:t>
            </a:r>
          </a:p>
          <a:p>
            <a:r>
              <a:rPr lang="ja-JP" altLang="en-US" dirty="0" smtClean="0">
                <a:solidFill>
                  <a:schemeClr val="tx1"/>
                </a:solidFill>
              </a:rPr>
              <a:t>・また各種業務処理に対応したシステム仕様の標準化が図られることで、いろいろなベンダが共通のシステム仕様に基づいて業務システムを作ることが出来るようになる。これは個別業務システムのモジュール化を意味しており、同じ仕様に基づいて作られているシステムであれば、</a:t>
            </a:r>
            <a:r>
              <a:rPr lang="en-US" altLang="ja-JP" dirty="0" smtClean="0">
                <a:solidFill>
                  <a:schemeClr val="tx1"/>
                </a:solidFill>
              </a:rPr>
              <a:t>A</a:t>
            </a:r>
            <a:r>
              <a:rPr lang="ja-JP" altLang="en-US" dirty="0" smtClean="0">
                <a:solidFill>
                  <a:schemeClr val="tx1"/>
                </a:solidFill>
              </a:rPr>
              <a:t>ベンダのものでも、</a:t>
            </a:r>
            <a:r>
              <a:rPr lang="en-US" altLang="ja-JP" dirty="0" smtClean="0">
                <a:solidFill>
                  <a:schemeClr val="tx1"/>
                </a:solidFill>
              </a:rPr>
              <a:t>B</a:t>
            </a:r>
            <a:r>
              <a:rPr lang="ja-JP" altLang="en-US" dirty="0" smtClean="0">
                <a:solidFill>
                  <a:schemeClr val="tx1"/>
                </a:solidFill>
              </a:rPr>
              <a:t>ベンダのものでも、入れ替えが容易になるということである。即ちベンダ間での競争の確保が可能となり、ベンダロックインの状態に比べて調達に係る「②コスト削減」が期待できる。</a:t>
            </a:r>
            <a:endParaRPr lang="en-US" altLang="ja-JP" dirty="0" smtClean="0">
              <a:solidFill>
                <a:schemeClr val="tx1"/>
              </a:solidFill>
            </a:endParaRPr>
          </a:p>
          <a:p>
            <a:r>
              <a:rPr lang="ja-JP" altLang="en-US" dirty="0" smtClean="0">
                <a:solidFill>
                  <a:schemeClr val="tx1"/>
                </a:solidFill>
              </a:rPr>
              <a:t>・さらにシステム間の連携により電子的に必要な情報を揃えることが出来るようになれば、これまでのように住民がある手続のために複数の窓口を回る必要もなくなる。いわゆる総合窓口やポータルサイトでのワンストップサービスの提供が可能となり、「③住民の利便性向上」も期待出来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r>
              <a:rPr lang="ja-JP" altLang="en-US" smtClean="0"/>
              <a:t>ページタイトル：</a:t>
            </a:r>
          </a:p>
          <a:p>
            <a:r>
              <a:rPr lang="ja-JP" altLang="en-US" smtClean="0"/>
              <a:t>４．地域情報プラットフォームとは</a:t>
            </a:r>
            <a:endParaRPr lang="en-US" altLang="ja-JP" smtClean="0"/>
          </a:p>
          <a:p>
            <a:r>
              <a:rPr lang="en-US" altLang="ja-JP" smtClean="0"/>
              <a:t>[4/5]</a:t>
            </a:r>
          </a:p>
          <a:p>
            <a:endParaRPr lang="ja-JP" altLang="en-US" smtClean="0"/>
          </a:p>
          <a:p>
            <a:r>
              <a:rPr lang="ja-JP" altLang="en-US" smtClean="0"/>
              <a:t>◆このページのポイント</a:t>
            </a:r>
          </a:p>
          <a:p>
            <a:r>
              <a:rPr lang="ja-JP" altLang="en-US" smtClean="0"/>
              <a:t>地域情報プラットフォームにより具体的にはどのような利点があるのかについて理解してもらう。</a:t>
            </a:r>
            <a:endParaRPr lang="en-US" altLang="ja-JP" smtClean="0"/>
          </a:p>
          <a:p>
            <a:r>
              <a:rPr lang="ja-JP" altLang="en-US" smtClean="0"/>
              <a:t>（前ページスライドの再整理）。</a:t>
            </a:r>
            <a:endParaRPr lang="en-US" altLang="ja-JP" smtClean="0"/>
          </a:p>
          <a:p>
            <a:endParaRPr lang="ja-JP" altLang="en-US" smtClean="0"/>
          </a:p>
          <a:p>
            <a:r>
              <a:rPr lang="ja-JP" altLang="en-US" smtClean="0"/>
              <a:t>◆説明手順</a:t>
            </a:r>
          </a:p>
          <a:p>
            <a:r>
              <a:rPr lang="ja-JP" altLang="en-US" smtClean="0"/>
              <a:t>所用時間：前ページとあわせて５分</a:t>
            </a:r>
          </a:p>
          <a:p>
            <a:r>
              <a:rPr lang="ja-JP" altLang="en-US" smtClean="0"/>
              <a:t>・前ページの図に示した３つの効果を整理するとこのようになる。</a:t>
            </a:r>
          </a:p>
          <a:p>
            <a:r>
              <a:rPr lang="ja-JP" altLang="en-US" smtClean="0"/>
              <a:t>（理解度に鑑みてスライドを読み上げる形で再度説明する）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endParaRPr lang="en-US" altLang="ja-JP" smtClean="0"/>
          </a:p>
          <a:p>
            <a:endParaRPr lang="ja-JP" altLang="en-US" smtClean="0"/>
          </a:p>
          <a:p>
            <a:r>
              <a:rPr lang="ja-JP" altLang="en-US" smtClean="0"/>
              <a:t>◆受講者への確認事項</a:t>
            </a:r>
          </a:p>
          <a:p>
            <a:r>
              <a:rPr lang="ja-JP" altLang="en-US" smtClean="0"/>
              <a:t>受講者が実際に見聞き／体験した効率化、コスト削減、住民利便性向上の事例について質問する。</a:t>
            </a:r>
            <a:endParaRPr lang="en-US" altLang="ja-JP" smtClean="0"/>
          </a:p>
          <a:p>
            <a:r>
              <a:rPr lang="ja-JP" altLang="en-US" smtClean="0"/>
              <a:t>（１人でも２人でも、こんな例があったと簡単に発表してもらえると、それが地域情報プラットフォームによる直接的な効果の事例ではなかったとしても、講師が地域情報プラットフォームに置き換えてさらに講評を加えることで、その場にいる受講者全員にとって、地域情報プラットフォームの意義がより身近に感じられるようになる。）</a:t>
            </a:r>
            <a:endParaRPr lang="ja-JP" altLang="en-US" dirty="0" smtClean="0"/>
          </a:p>
        </p:txBody>
      </p:sp>
      <p:sp>
        <p:nvSpPr>
          <p:cNvPr id="3379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4C0DAD96-E438-43BE-A3FB-C06B573E3909}" type="slidenum">
              <a:rPr kumimoji="1" lang="en-US" altLang="ja-JP" sz="900">
                <a:solidFill>
                  <a:srgbClr val="000066"/>
                </a:solidFill>
                <a:latin typeface="Times New Roman" pitchFamily="18" charset="0"/>
              </a:rPr>
              <a:pPr algn="ctr" defTabSz="915988" eaLnBrk="1" hangingPunct="1"/>
              <a:t>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４．地域情報プラットフォームとは</a:t>
            </a:r>
            <a:endParaRPr lang="en-US" altLang="ja-JP" dirty="0" smtClean="0">
              <a:solidFill>
                <a:schemeClr val="tx1"/>
              </a:solidFill>
            </a:endParaRPr>
          </a:p>
          <a:p>
            <a:r>
              <a:rPr lang="en-US" altLang="ja-JP" dirty="0" smtClean="0">
                <a:solidFill>
                  <a:schemeClr val="tx1"/>
                </a:solidFill>
              </a:rPr>
              <a:t>[5/5]</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地域情報プラットフォームの導入上の特徴について理解してもらう。</a:t>
            </a:r>
            <a:endParaRPr lang="en-US" altLang="ja-JP" dirty="0" smtClean="0">
              <a:solidFill>
                <a:schemeClr val="tx1"/>
              </a:solidFill>
            </a:endParaRPr>
          </a:p>
          <a:p>
            <a:endParaRPr lang="en-US" altLang="ja-JP"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所用時間：３分</a:t>
            </a:r>
          </a:p>
          <a:p>
            <a:r>
              <a:rPr lang="ja-JP" altLang="en-US" dirty="0" smtClean="0">
                <a:solidFill>
                  <a:schemeClr val="tx1"/>
                </a:solidFill>
              </a:rPr>
              <a:t>・地域情報プラットフォームのシステム体系は、住民登録や税務、福祉事務等の個別の各業務に対応したアプリケーション群、アプリケーション間の連携を実現するための通信機能や管理機能のプラットフォーム部分、システム全体で統一して利用される統合データベース、そして認証や支払処理等の共通的な基盤アプリケーションから構成されている。</a:t>
            </a:r>
          </a:p>
          <a:p>
            <a:r>
              <a:rPr lang="ja-JP" altLang="en-US" dirty="0" smtClean="0">
                <a:solidFill>
                  <a:schemeClr val="tx1"/>
                </a:solidFill>
              </a:rPr>
              <a:t>・個々の要素は標準化や連携化に対応した作りになっているが、個別に利用することが可能な独立性も持っているので、全てが揃わないと使えないというものではない。つまり、必要な物を組み合わせて使うことが可能なようになっている。</a:t>
            </a:r>
            <a:endParaRPr lang="en-US" altLang="ja-JP" dirty="0" smtClean="0">
              <a:solidFill>
                <a:schemeClr val="tx1"/>
              </a:solidFill>
            </a:endParaRPr>
          </a:p>
          <a:p>
            <a:r>
              <a:rPr lang="ja-JP" altLang="en-US" dirty="0" smtClean="0">
                <a:solidFill>
                  <a:schemeClr val="tx1"/>
                </a:solidFill>
              </a:rPr>
              <a:t>・一方、自治体システムの更新を考えた時、全てのシステムを一斉に入れ替えるというのは非現実的である。通常はシステムによって導入時期、更新時期が異なっており、何年間か掛けて全体が入れ替わっていくという形となる。地域情報プラットフォームはこのような現実の更新サイクルを考慮し、全システムを一斉に地域情報プラットフォームに入れ替えるのではなく、各システムの更新に合わせて、順次地域情報プラットフォーム準拠のものに入れ替えていくという順次移行が可能である。</a:t>
            </a:r>
            <a:endParaRPr lang="en-US" altLang="ja-JP" dirty="0" smtClean="0">
              <a:solidFill>
                <a:schemeClr val="tx1"/>
              </a:solidFill>
            </a:endParaRPr>
          </a:p>
          <a:p>
            <a:r>
              <a:rPr lang="ja-JP" altLang="en-US" dirty="0" smtClean="0">
                <a:solidFill>
                  <a:schemeClr val="tx1"/>
                </a:solidFill>
              </a:rPr>
              <a:t>・なお各業務アプリに対して共通的に機能するプラットフォーム部分、あるいは統合データベース等は時期を定めて現行システムから切り出して統合化する必要がある。</a:t>
            </a:r>
            <a:endParaRPr lang="en-US" altLang="ja-JP" dirty="0" smtClean="0">
              <a:solidFill>
                <a:schemeClr val="tx1"/>
              </a:solidFill>
            </a:endParaRPr>
          </a:p>
          <a:p>
            <a:r>
              <a:rPr lang="ja-JP" altLang="en-US" dirty="0" smtClean="0">
                <a:solidFill>
                  <a:schemeClr val="tx1"/>
                </a:solidFill>
              </a:rPr>
              <a:t>・業務アプリ部分については、個別業務のモジュール化の概念により、ベンダを越えて入れ替えが可能である。</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特になし。</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◆受講者への確認事項</a:t>
            </a:r>
            <a:endParaRPr lang="en-US" altLang="ja-JP" dirty="0" smtClean="0">
              <a:solidFill>
                <a:schemeClr val="tx1"/>
              </a:solidFill>
            </a:endParaRPr>
          </a:p>
          <a:p>
            <a:r>
              <a:rPr lang="ja-JP" altLang="en-US" dirty="0" smtClean="0">
                <a:solidFill>
                  <a:schemeClr val="tx1"/>
                </a:solidFill>
              </a:rPr>
              <a:t>情報システム部門で把握していないシステムや、存在は知っていても事実上関わっていないような現場が独自に導入しているシステムはどのくらいあるかを質問する。</a:t>
            </a:r>
            <a:endParaRPr lang="en-US" altLang="ja-JP" dirty="0" smtClean="0">
              <a:solidFill>
                <a:schemeClr val="tx1"/>
              </a:solidFill>
            </a:endParaRPr>
          </a:p>
          <a:p>
            <a:r>
              <a:rPr lang="ja-JP" altLang="en-US" dirty="0" smtClean="0">
                <a:solidFill>
                  <a:schemeClr val="tx1"/>
                </a:solidFill>
              </a:rPr>
              <a:t>（ここでは回答内容が問題ではなく、そういうシステムの存在について注意喚起することが重要である。その上で、地域情報プラットフォームを導入するには、現場レベルにまでそういう存在を周知し、次期更新の際には地域情報プラットフォームへの統合可能性の検討をしてもらえるよう情報提供しておくことの必要性を説明する。）</a:t>
            </a:r>
            <a:endParaRPr lang="en-US" altLang="ja-JP" dirty="0" smtClean="0">
              <a:solidFill>
                <a:schemeClr val="tx1"/>
              </a:solidFill>
            </a:endParaRPr>
          </a:p>
        </p:txBody>
      </p:sp>
      <p:sp>
        <p:nvSpPr>
          <p:cNvPr id="4403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E8D13624-1A91-4242-8C82-56945A537559}" type="slidenum">
              <a:rPr kumimoji="1" lang="en-US" altLang="ja-JP" sz="900">
                <a:solidFill>
                  <a:srgbClr val="000066"/>
                </a:solidFill>
                <a:latin typeface="Times New Roman" pitchFamily="18" charset="0"/>
              </a:rPr>
              <a:pPr algn="ctr" defTabSz="915988" eaLnBrk="1" hangingPunct="1"/>
              <a:t>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ノート プレースホルダ 2"/>
          <p:cNvSpPr>
            <a:spLocks noGrp="1"/>
          </p:cNvSpPr>
          <p:nvPr>
            <p:ph type="body" idx="1"/>
          </p:nvPr>
        </p:nvSpPr>
        <p:spPr/>
        <p:txBody>
          <a:bodyPr/>
          <a:lstStyle/>
          <a:p>
            <a:r>
              <a:rPr lang="ja-JP" altLang="en-US" dirty="0" smtClean="0">
                <a:solidFill>
                  <a:schemeClr val="tx1"/>
                </a:solidFill>
              </a:rPr>
              <a:t>ページタイトル：</a:t>
            </a:r>
          </a:p>
          <a:p>
            <a:r>
              <a:rPr lang="ja-JP" altLang="en-US" dirty="0" smtClean="0">
                <a:solidFill>
                  <a:schemeClr val="tx1"/>
                </a:solidFill>
              </a:rPr>
              <a:t>５．地域情報プラットフォームの構成</a:t>
            </a:r>
            <a:endParaRPr lang="en-US" altLang="ja-JP" dirty="0" smtClean="0">
              <a:solidFill>
                <a:schemeClr val="tx1"/>
              </a:solidFill>
            </a:endParaRPr>
          </a:p>
          <a:p>
            <a:r>
              <a:rPr lang="en-US" altLang="ja-JP" dirty="0" smtClean="0">
                <a:solidFill>
                  <a:schemeClr val="tx1"/>
                </a:solidFill>
              </a:rPr>
              <a:t>[1/10]</a:t>
            </a:r>
          </a:p>
          <a:p>
            <a:endParaRPr lang="ja-JP" altLang="en-US" dirty="0" smtClean="0">
              <a:solidFill>
                <a:schemeClr val="tx1"/>
              </a:solidFill>
            </a:endParaRPr>
          </a:p>
          <a:p>
            <a:r>
              <a:rPr lang="ja-JP" altLang="en-US" dirty="0" smtClean="0">
                <a:solidFill>
                  <a:schemeClr val="tx1"/>
                </a:solidFill>
              </a:rPr>
              <a:t>◆このページのポイント</a:t>
            </a:r>
          </a:p>
          <a:p>
            <a:r>
              <a:rPr lang="ja-JP" altLang="en-US" dirty="0" smtClean="0">
                <a:solidFill>
                  <a:schemeClr val="tx1"/>
                </a:solidFill>
              </a:rPr>
              <a:t>地域情報プラットフォームの仕様体系の全体像について理解してもらう。</a:t>
            </a:r>
            <a:endParaRPr lang="en-US" altLang="ja-JP" dirty="0" smtClean="0">
              <a:solidFill>
                <a:schemeClr val="tx1"/>
              </a:solidFill>
            </a:endParaRPr>
          </a:p>
          <a:p>
            <a:endParaRPr lang="ja-JP" altLang="en-US" dirty="0" smtClean="0">
              <a:solidFill>
                <a:schemeClr val="tx1"/>
              </a:solidFill>
            </a:endParaRPr>
          </a:p>
          <a:p>
            <a:r>
              <a:rPr lang="ja-JP" altLang="en-US" dirty="0" smtClean="0">
                <a:solidFill>
                  <a:schemeClr val="tx1"/>
                </a:solidFill>
              </a:rPr>
              <a:t>◆説明手順</a:t>
            </a:r>
          </a:p>
          <a:p>
            <a:r>
              <a:rPr lang="ja-JP" altLang="en-US" dirty="0" smtClean="0">
                <a:solidFill>
                  <a:schemeClr val="tx1"/>
                </a:solidFill>
              </a:rPr>
              <a:t>所用時間：２分</a:t>
            </a:r>
          </a:p>
          <a:p>
            <a:r>
              <a:rPr lang="ja-JP" altLang="en-US" dirty="0" smtClean="0">
                <a:solidFill>
                  <a:schemeClr val="tx1"/>
                </a:solidFill>
              </a:rPr>
              <a:t>・地域情報プラットフォームは仕様の体系であることを説明したが、図はその全体構成を示している。</a:t>
            </a:r>
          </a:p>
          <a:p>
            <a:r>
              <a:rPr lang="ja-JP" altLang="en-US" dirty="0" smtClean="0">
                <a:solidFill>
                  <a:schemeClr val="tx1"/>
                </a:solidFill>
              </a:rPr>
              <a:t>・縦軸の青、緑、ピンクの色分類にあるように、標準仕様文書全体は「地域情報プラットフォーム標準仕様書」と「その他」の文書と「参考資料」からなる。それぞれがまた複数の文書からなっており、標準仕様書は各業務アプリケーションユニットの標準仕様を記した業務モデル標準関連文書と連携基盤部分の仕様について記したサービス協調技術標準関連文書、さらに自治体では自治体内の各種管理のために地図を多用するが、地図管理用の</a:t>
            </a:r>
            <a:r>
              <a:rPr lang="en-US" altLang="ja-JP" dirty="0" smtClean="0">
                <a:solidFill>
                  <a:schemeClr val="tx1"/>
                </a:solidFill>
              </a:rPr>
              <a:t>GIS</a:t>
            </a:r>
            <a:r>
              <a:rPr lang="ja-JP" altLang="en-US" dirty="0" smtClean="0">
                <a:solidFill>
                  <a:schemeClr val="tx1"/>
                </a:solidFill>
              </a:rPr>
              <a:t>共通サービス標準仕様、地域情報プラットフォームに対応したベンダ製品の準拠確認テスト仕様である地域情報プラットフォーム準拠確認及び相互接続確認仕様、そしてシステム導入のためのガイドラインからなっている。</a:t>
            </a:r>
            <a:endParaRPr lang="en-US" altLang="ja-JP" dirty="0" smtClean="0">
              <a:solidFill>
                <a:schemeClr val="tx1"/>
              </a:solidFill>
            </a:endParaRPr>
          </a:p>
          <a:p>
            <a:r>
              <a:rPr lang="ja-JP" altLang="en-US" dirty="0" smtClean="0">
                <a:solidFill>
                  <a:schemeClr val="tx1"/>
                </a:solidFill>
              </a:rPr>
              <a:t>・このように地域情報プラットフォームの仕様全体は幾つもの細分化された仕様の集合体として構成されており、この後は、地域情報プラットフォームの仕様全体から幾つかをピックアップし、５つの文書を取り上げて紹介していく。</a:t>
            </a:r>
          </a:p>
          <a:p>
            <a:endParaRPr lang="ja-JP" altLang="en-US" dirty="0" smtClean="0">
              <a:solidFill>
                <a:schemeClr val="tx1"/>
              </a:solidFill>
            </a:endParaRPr>
          </a:p>
          <a:p>
            <a:r>
              <a:rPr lang="ja-JP" altLang="en-US" dirty="0" smtClean="0">
                <a:solidFill>
                  <a:schemeClr val="tx1"/>
                </a:solidFill>
              </a:rPr>
              <a:t>◆補足事項（スライド未掲載のデータやファクト等）</a:t>
            </a:r>
          </a:p>
          <a:p>
            <a:r>
              <a:rPr lang="ja-JP" altLang="en-US" dirty="0" smtClean="0">
                <a:solidFill>
                  <a:schemeClr val="tx1"/>
                </a:solidFill>
              </a:rPr>
              <a:t>「地域情報プラットフォーム標準仕様書</a:t>
            </a:r>
            <a:r>
              <a:rPr lang="en-US" altLang="ja-JP" dirty="0" smtClean="0">
                <a:solidFill>
                  <a:schemeClr val="tx1"/>
                </a:solidFill>
              </a:rPr>
              <a:t>(</a:t>
            </a:r>
            <a:r>
              <a:rPr lang="en-US" altLang="ja-JP" dirty="0" err="1" smtClean="0">
                <a:solidFill>
                  <a:schemeClr val="tx1"/>
                </a:solidFill>
              </a:rPr>
              <a:t>APPLIC</a:t>
            </a:r>
            <a:r>
              <a:rPr lang="en-US" altLang="ja-JP" dirty="0" smtClean="0">
                <a:solidFill>
                  <a:schemeClr val="tx1"/>
                </a:solidFill>
              </a:rPr>
              <a:t>-0002-2012)</a:t>
            </a:r>
            <a:r>
              <a:rPr lang="ja-JP" altLang="en-US" dirty="0" smtClean="0">
                <a:solidFill>
                  <a:schemeClr val="tx1"/>
                </a:solidFill>
              </a:rPr>
              <a:t>」の体系</a:t>
            </a: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/private/</a:t>
            </a:r>
            <a:r>
              <a:rPr lang="en-US" altLang="ja-JP" dirty="0" err="1" smtClean="0">
                <a:solidFill>
                  <a:schemeClr val="tx1"/>
                </a:solidFill>
              </a:rPr>
              <a:t>APPLIC</a:t>
            </a:r>
            <a:r>
              <a:rPr lang="en-US" altLang="ja-JP" dirty="0" smtClean="0">
                <a:solidFill>
                  <a:schemeClr val="tx1"/>
                </a:solidFill>
              </a:rPr>
              <a:t>/2012/</a:t>
            </a:r>
            <a:r>
              <a:rPr lang="en-US" altLang="ja-JP" dirty="0" err="1" smtClean="0">
                <a:solidFill>
                  <a:schemeClr val="tx1"/>
                </a:solidFill>
              </a:rPr>
              <a:t>APPLIC</a:t>
            </a:r>
            <a:r>
              <a:rPr lang="en-US" altLang="ja-JP" dirty="0" smtClean="0">
                <a:solidFill>
                  <a:schemeClr val="tx1"/>
                </a:solidFill>
              </a:rPr>
              <a:t>-0002-2012/</a:t>
            </a:r>
            <a:r>
              <a:rPr lang="en-US" altLang="ja-JP" dirty="0" err="1" smtClean="0">
                <a:solidFill>
                  <a:schemeClr val="tx1"/>
                </a:solidFill>
              </a:rPr>
              <a:t>sysdoc_APPLIC</a:t>
            </a:r>
            <a:r>
              <a:rPr lang="en-US" altLang="ja-JP" dirty="0" smtClean="0">
                <a:solidFill>
                  <a:schemeClr val="tx1"/>
                </a:solidFill>
              </a:rPr>
              <a:t>-0002-</a:t>
            </a:r>
            <a:r>
              <a:rPr lang="en-US" altLang="ja-JP" dirty="0" err="1" smtClean="0">
                <a:solidFill>
                  <a:schemeClr val="tx1"/>
                </a:solidFill>
              </a:rPr>
              <a:t>2012.pdf</a:t>
            </a:r>
            <a:r>
              <a:rPr lang="ja-JP" altLang="en-US" dirty="0" smtClean="0">
                <a:solidFill>
                  <a:schemeClr val="tx1"/>
                </a:solidFill>
              </a:rPr>
              <a:t>）</a:t>
            </a:r>
            <a:endParaRPr lang="en-US" altLang="ja-JP" dirty="0" smtClean="0">
              <a:solidFill>
                <a:schemeClr val="tx1"/>
              </a:solidFill>
            </a:endParaRPr>
          </a:p>
          <a:p>
            <a:r>
              <a:rPr lang="en-US" altLang="ja-JP" dirty="0" smtClean="0">
                <a:solidFill>
                  <a:schemeClr val="tx1"/>
                </a:solidFill>
              </a:rPr>
              <a:t>※</a:t>
            </a:r>
            <a:r>
              <a:rPr lang="ja-JP" altLang="en-US" dirty="0" smtClean="0">
                <a:solidFill>
                  <a:schemeClr val="tx1"/>
                </a:solidFill>
              </a:rPr>
              <a:t>上記は</a:t>
            </a:r>
            <a:r>
              <a:rPr lang="en-US" altLang="ja-JP" dirty="0" err="1" smtClean="0">
                <a:solidFill>
                  <a:schemeClr val="tx1"/>
                </a:solidFill>
              </a:rPr>
              <a:t>APPLIC</a:t>
            </a:r>
            <a:r>
              <a:rPr lang="ja-JP" altLang="en-US" dirty="0" smtClean="0">
                <a:solidFill>
                  <a:schemeClr val="tx1"/>
                </a:solidFill>
              </a:rPr>
              <a:t>会員のみ（但し、地方自治体は非会員でも閲覧可能） 。非会員は</a:t>
            </a:r>
            <a:r>
              <a:rPr lang="en-US" altLang="ja-JP" dirty="0" smtClean="0">
                <a:solidFill>
                  <a:schemeClr val="tx1"/>
                </a:solidFill>
              </a:rPr>
              <a:t>2011</a:t>
            </a:r>
            <a:r>
              <a:rPr lang="ja-JP" altLang="en-US" dirty="0" smtClean="0">
                <a:solidFill>
                  <a:schemeClr val="tx1"/>
                </a:solidFill>
              </a:rPr>
              <a:t>年版を下記より取得可能。</a:t>
            </a:r>
          </a:p>
          <a:p>
            <a:r>
              <a:rPr lang="ja-JP" altLang="en-US" dirty="0" smtClean="0">
                <a:solidFill>
                  <a:schemeClr val="tx1"/>
                </a:solidFill>
              </a:rPr>
              <a:t>「地域情報プラットフォーム標準仕様書</a:t>
            </a:r>
            <a:r>
              <a:rPr lang="en-US" altLang="ja-JP" dirty="0" smtClean="0">
                <a:solidFill>
                  <a:schemeClr val="tx1"/>
                </a:solidFill>
              </a:rPr>
              <a:t>(</a:t>
            </a:r>
            <a:r>
              <a:rPr lang="en-US" altLang="ja-JP" dirty="0" err="1" smtClean="0">
                <a:solidFill>
                  <a:schemeClr val="tx1"/>
                </a:solidFill>
              </a:rPr>
              <a:t>APPLIC</a:t>
            </a:r>
            <a:r>
              <a:rPr lang="en-US" altLang="ja-JP" dirty="0" smtClean="0">
                <a:solidFill>
                  <a:schemeClr val="tx1"/>
                </a:solidFill>
              </a:rPr>
              <a:t>-0002-2011)</a:t>
            </a:r>
            <a:r>
              <a:rPr lang="ja-JP" altLang="en-US" dirty="0" smtClean="0">
                <a:solidFill>
                  <a:schemeClr val="tx1"/>
                </a:solidFill>
              </a:rPr>
              <a:t>」の体系</a:t>
            </a: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/2012/tech/</a:t>
            </a:r>
            <a:r>
              <a:rPr lang="en-US" altLang="ja-JP" dirty="0" err="1" smtClean="0">
                <a:solidFill>
                  <a:schemeClr val="tx1"/>
                </a:solidFill>
              </a:rPr>
              <a:t>APPLIC</a:t>
            </a:r>
            <a:r>
              <a:rPr lang="en-US" altLang="ja-JP" dirty="0" smtClean="0">
                <a:solidFill>
                  <a:schemeClr val="tx1"/>
                </a:solidFill>
              </a:rPr>
              <a:t>-0002-2011/</a:t>
            </a:r>
            <a:r>
              <a:rPr lang="en-US" altLang="ja-JP" dirty="0" err="1" smtClean="0">
                <a:solidFill>
                  <a:schemeClr val="tx1"/>
                </a:solidFill>
              </a:rPr>
              <a:t>sysdoc_APPLIC</a:t>
            </a:r>
            <a:r>
              <a:rPr lang="en-US" altLang="ja-JP" dirty="0" smtClean="0">
                <a:solidFill>
                  <a:schemeClr val="tx1"/>
                </a:solidFill>
              </a:rPr>
              <a:t>-0002-</a:t>
            </a:r>
            <a:r>
              <a:rPr lang="en-US" altLang="ja-JP" dirty="0" err="1" smtClean="0">
                <a:solidFill>
                  <a:schemeClr val="tx1"/>
                </a:solidFill>
              </a:rPr>
              <a:t>2011.pdf</a:t>
            </a:r>
            <a:r>
              <a:rPr lang="ja-JP" altLang="en-US" dirty="0" smtClean="0">
                <a:solidFill>
                  <a:schemeClr val="tx1"/>
                </a:solidFill>
              </a:rPr>
              <a:t>）</a:t>
            </a:r>
            <a:endParaRPr lang="en-US" altLang="ja-JP" dirty="0" smtClean="0">
              <a:solidFill>
                <a:schemeClr val="tx1"/>
              </a:solidFill>
            </a:endParaRPr>
          </a:p>
          <a:p>
            <a:r>
              <a:rPr lang="ja-JP" altLang="en-US" dirty="0" smtClean="0">
                <a:solidFill>
                  <a:schemeClr val="tx1"/>
                </a:solidFill>
              </a:rPr>
              <a:t>地域情報プラットフォーム標準仕様</a:t>
            </a:r>
            <a:endParaRPr lang="en-US" altLang="ja-JP" dirty="0" smtClean="0">
              <a:solidFill>
                <a:schemeClr val="tx1"/>
              </a:solidFill>
            </a:endParaRPr>
          </a:p>
          <a:p>
            <a:r>
              <a:rPr lang="ja-JP" altLang="en-US" dirty="0" smtClean="0">
                <a:solidFill>
                  <a:schemeClr val="tx1"/>
                </a:solidFill>
              </a:rPr>
              <a:t>（</a:t>
            </a:r>
            <a:r>
              <a:rPr lang="en-US" altLang="ja-JP" dirty="0" smtClean="0">
                <a:solidFill>
                  <a:schemeClr val="tx1"/>
                </a:solidFill>
              </a:rPr>
              <a:t>http://</a:t>
            </a:r>
            <a:r>
              <a:rPr lang="en-US" altLang="ja-JP" dirty="0" err="1" smtClean="0">
                <a:solidFill>
                  <a:schemeClr val="tx1"/>
                </a:solidFill>
              </a:rPr>
              <a:t>www.applic.or.jp</a:t>
            </a:r>
            <a:r>
              <a:rPr lang="en-US" altLang="ja-JP" dirty="0" smtClean="0">
                <a:solidFill>
                  <a:schemeClr val="tx1"/>
                </a:solidFill>
              </a:rPr>
              <a:t>/2012/tech/</a:t>
            </a:r>
            <a:r>
              <a:rPr lang="en-US" altLang="ja-JP" dirty="0" err="1" smtClean="0">
                <a:solidFill>
                  <a:schemeClr val="tx1"/>
                </a:solidFill>
              </a:rPr>
              <a:t>index.html</a:t>
            </a:r>
            <a:r>
              <a:rPr lang="ja-JP" altLang="en-US" dirty="0" smtClean="0">
                <a:solidFill>
                  <a:schemeClr val="tx1"/>
                </a:solidFill>
              </a:rPr>
              <a:t>）</a:t>
            </a:r>
            <a:endParaRPr lang="en-US" altLang="ja-JP" dirty="0" smtClean="0">
              <a:solidFill>
                <a:schemeClr val="tx1"/>
              </a:solidFill>
            </a:endParaRPr>
          </a:p>
          <a:p>
            <a:r>
              <a:rPr lang="en-US" altLang="ja-JP" dirty="0" smtClean="0">
                <a:solidFill>
                  <a:schemeClr val="tx1"/>
                </a:solidFill>
              </a:rPr>
              <a:t>※</a:t>
            </a:r>
            <a:r>
              <a:rPr lang="ja-JP" altLang="en-US" dirty="0" smtClean="0">
                <a:solidFill>
                  <a:schemeClr val="tx1"/>
                </a:solidFill>
              </a:rPr>
              <a:t>標準仕様各文書にアクセスするための入口となるページ</a:t>
            </a:r>
            <a:endParaRPr lang="en-US" altLang="ja-JP" dirty="0" smtClean="0">
              <a:solidFill>
                <a:schemeClr val="tx1"/>
              </a:solidFill>
            </a:endParaRPr>
          </a:p>
          <a:p>
            <a:endParaRPr lang="en-US" altLang="ja-JP" dirty="0" smtClean="0">
              <a:solidFill>
                <a:schemeClr val="tx1"/>
              </a:solidFill>
            </a:endParaRPr>
          </a:p>
          <a:p>
            <a:r>
              <a:rPr lang="ja-JP" altLang="en-US" dirty="0" smtClean="0">
                <a:solidFill>
                  <a:schemeClr val="tx1"/>
                </a:solidFill>
              </a:rPr>
              <a:t>◆受講者への確認事項</a:t>
            </a:r>
          </a:p>
          <a:p>
            <a:r>
              <a:rPr lang="ja-JP" altLang="en-US" dirty="0" smtClean="0">
                <a:solidFill>
                  <a:schemeClr val="tx1"/>
                </a:solidFill>
              </a:rPr>
              <a:t>特になし。</a:t>
            </a:r>
          </a:p>
        </p:txBody>
      </p:sp>
      <p:sp>
        <p:nvSpPr>
          <p:cNvPr id="38918" name="スライド番号プレースホルダ 5"/>
          <p:cNvSpPr txBox="1">
            <a:spLocks noGrp="1"/>
          </p:cNvSpPr>
          <p:nvPr/>
        </p:nvSpPr>
        <p:spPr bwMode="auto">
          <a:xfrm>
            <a:off x="3026481" y="9525000"/>
            <a:ext cx="754239" cy="249238"/>
          </a:xfrm>
          <a:prstGeom prst="rect">
            <a:avLst/>
          </a:prstGeom>
          <a:noFill/>
          <a:ln w="9525">
            <a:noFill/>
            <a:miter lim="800000"/>
            <a:headEnd/>
            <a:tailEnd/>
          </a:ln>
        </p:spPr>
        <p:txBody>
          <a:bodyPr lIns="91559" tIns="45779" rIns="91559" bIns="45779" anchor="b"/>
          <a:lstStyle/>
          <a:p>
            <a:pPr algn="ctr" defTabSz="915988" eaLnBrk="1" hangingPunct="1"/>
            <a:fld id="{66F81CC9-6B64-4A1C-8E37-C49F4301C934}" type="slidenum">
              <a:rPr kumimoji="1" lang="en-US" altLang="ja-JP" sz="900">
                <a:solidFill>
                  <a:srgbClr val="000066"/>
                </a:solidFill>
                <a:latin typeface="Times New Roman" pitchFamily="18" charset="0"/>
              </a:rPr>
              <a:pPr algn="ctr" defTabSz="915988" eaLnBrk="1" hangingPunct="1"/>
              <a:t>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E1F9E42A-433C-4869-9560-A828769D98F1}"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918B51E-B821-466E-9A60-248D26DC7509}"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918B51E-B821-466E-9A60-248D26DC7509}"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6918B51E-B821-466E-9A60-248D26DC7509}"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6918B51E-B821-466E-9A60-248D26DC7509}"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10400" y="333377"/>
            <a:ext cx="9086400" cy="485775"/>
          </a:xfrm>
          <a:prstGeom prst="rect">
            <a:avLst/>
          </a:prstGeom>
        </p:spPr>
        <p:txBody>
          <a:bodyPr lIns="0" anchor="ctr">
            <a:normAutofit/>
          </a:bodyPr>
          <a:lstStyle>
            <a:lvl1pPr>
              <a:defRPr sz="2400" b="1"/>
            </a:lvl1pPr>
          </a:lstStyle>
          <a:p>
            <a:r>
              <a:rPr kumimoji="1" lang="ja-JP" altLang="en-US" smtClean="0"/>
              <a:t>マスター タイトルの書式設定</a:t>
            </a:r>
            <a:endParaRPr kumimoji="1" lang="ja-JP" altLang="en-US" dirty="0"/>
          </a:p>
        </p:txBody>
      </p:sp>
      <p:sp>
        <p:nvSpPr>
          <p:cNvPr id="5" name="テキスト プレースホルダー 4"/>
          <p:cNvSpPr>
            <a:spLocks noGrp="1"/>
          </p:cNvSpPr>
          <p:nvPr>
            <p:ph type="body" sz="quarter" idx="10"/>
          </p:nvPr>
        </p:nvSpPr>
        <p:spPr>
          <a:xfrm>
            <a:off x="306492" y="1782900"/>
            <a:ext cx="9211582" cy="2191369"/>
          </a:xfrm>
          <a:prstGeom prst="rect">
            <a:avLst/>
          </a:prstGeom>
          <a:noFill/>
          <a:ln>
            <a:noFill/>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spAutoFit/>
          </a:bodyPr>
          <a:lstStyle>
            <a:lvl1pPr>
              <a:defRPr lang="ja-JP" altLang="en-US" dirty="0" smtClean="0"/>
            </a:lvl1pPr>
            <a:lvl2pPr>
              <a:defRPr lang="ja-JP" altLang="en-US" dirty="0" smtClean="0"/>
            </a:lvl2pPr>
            <a:lvl3pPr>
              <a:defRPr lang="ja-JP" altLang="en-US" dirty="0" smtClean="0"/>
            </a:lvl3pPr>
            <a:lvl4pPr>
              <a:defRPr lang="ja-JP" altLang="en-US" dirty="0" smtClean="0"/>
            </a:lvl4pPr>
            <a:lvl5pPr>
              <a:defRPr lang="ja-JP" altLang="en-US" dirty="0"/>
            </a:lvl5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dirty="0"/>
          </a:p>
        </p:txBody>
      </p:sp>
    </p:spTree>
    <p:extLst>
      <p:ext uri="{BB962C8B-B14F-4D97-AF65-F5344CB8AC3E}">
        <p14:creationId xmlns:p14="http://schemas.microsoft.com/office/powerpoint/2010/main" xmlns="" val="132658909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4488" y="332656"/>
            <a:ext cx="9080500" cy="830262"/>
          </a:xfrm>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F4539584-EA34-4FB3-84C9-55345A63A918}" type="slidenum">
              <a:rPr lang="ja-JP" altLang="en-US" smtClean="0"/>
              <a:pPr>
                <a:defRPr/>
              </a:pPr>
              <a:t>&lt;#&gt;</a:t>
            </a:fld>
            <a:endParaRPr lang="en-US" altLang="ja-JP"/>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AB251F0C-2C3A-4F3D-AE79-BD8774A1D444}"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4D247E7D-67BB-444C-9DDF-4562C51C9ABB}"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5979B100-7748-42E8-9CF7-0A1C9E7553BF}"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C2F0C622-8903-4244-99D2-0A2A912E4D5D}"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2AFB05A9-770B-4A71-AD24-042A2E7EBA82}"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918B51E-B821-466E-9A60-248D26DC7509}"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64896C3D-2F29-4EA1-93F4-5900C6C38FD4}"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6918B51E-B821-466E-9A60-248D26DC7509}" type="slidenum">
              <a:rPr lang="en-US" altLang="ja-JP" smtClean="0"/>
              <a:pPr>
                <a:defRPr/>
              </a:pPr>
              <a:t>&lt;#&gt;</a:t>
            </a:fld>
            <a:endParaRPr lang="en-US"/>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2-3 </a:t>
            </a:r>
            <a:r>
              <a:rPr lang="ja-JP" altLang="en-US" smtClean="0"/>
              <a:t>地域情報プラットフォームによる標準化</a:t>
            </a:r>
            <a:endParaRPr lang="en-US" altLang="ja-JP" dirty="0"/>
          </a:p>
        </p:txBody>
      </p:sp>
      <p:sp>
        <p:nvSpPr>
          <p:cNvPr id="64521" name="Rectangle 9"/>
          <p:cNvSpPr>
            <a:spLocks noGrp="1" noChangeArrowheads="1"/>
          </p:cNvSpPr>
          <p:nvPr>
            <p:ph type="title"/>
          </p:nvPr>
        </p:nvSpPr>
        <p:spPr bwMode="auto">
          <a:xfrm>
            <a:off x="350489" y="332656"/>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www.applic.or.jp/2013/tech/APPLIC-number-0000-2013.pdf"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0.emf"/></Relationships>
</file>

<file path=ppt/slides/_rels/slide26.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22.emf"/></Relationships>
</file>

<file path=ppt/slides/_rels/slide27.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8.wmf"/><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27.wmf"/><Relationship Id="rId5" Type="http://schemas.openxmlformats.org/officeDocument/2006/relationships/image" Target="../media/image26.wmf"/><Relationship Id="rId4" Type="http://schemas.openxmlformats.org/officeDocument/2006/relationships/image" Target="../media/image25.wmf"/></Relationships>
</file>

<file path=ppt/slides/_rels/slide3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36.wmf"/><Relationship Id="rId3" Type="http://schemas.openxmlformats.org/officeDocument/2006/relationships/image" Target="../media/image31.wmf"/><Relationship Id="rId7" Type="http://schemas.openxmlformats.org/officeDocument/2006/relationships/image" Target="../media/image35.wmf"/><Relationship Id="rId12" Type="http://schemas.openxmlformats.org/officeDocument/2006/relationships/image" Target="../media/image26.w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28.wmf"/><Relationship Id="rId5" Type="http://schemas.openxmlformats.org/officeDocument/2006/relationships/image" Target="../media/image33.wmf"/><Relationship Id="rId10" Type="http://schemas.openxmlformats.org/officeDocument/2006/relationships/image" Target="../media/image38.png"/><Relationship Id="rId4" Type="http://schemas.openxmlformats.org/officeDocument/2006/relationships/image" Target="../media/image32.wmf"/><Relationship Id="rId9" Type="http://schemas.openxmlformats.org/officeDocument/2006/relationships/image" Target="../media/image37.wmf"/></Relationships>
</file>

<file path=ppt/slides/_rels/slide3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image" Target="../media/image1.wmf"/><Relationship Id="rId7" Type="http://schemas.openxmlformats.org/officeDocument/2006/relationships/image" Target="../media/image5.wmf"/><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wmf"/><Relationship Id="rId11" Type="http://schemas.openxmlformats.org/officeDocument/2006/relationships/image" Target="../media/image9.wmf"/><Relationship Id="rId5" Type="http://schemas.openxmlformats.org/officeDocument/2006/relationships/image" Target="../media/image3.wmf"/><Relationship Id="rId10" Type="http://schemas.openxmlformats.org/officeDocument/2006/relationships/image" Target="../media/image8.wmf"/><Relationship Id="rId4" Type="http://schemas.openxmlformats.org/officeDocument/2006/relationships/image" Target="../media/image2.png"/><Relationship Id="rId9"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593782" cy="646331"/>
          </a:xfrm>
        </p:spPr>
        <p:txBody>
          <a:bodyPr wrap="square">
            <a:spAutoFit/>
          </a:bodyPr>
          <a:lstStyle/>
          <a:p>
            <a:r>
              <a:rPr kumimoji="0" lang="en-US" altLang="ja-JP" sz="3600" dirty="0" smtClean="0">
                <a:solidFill>
                  <a:srgbClr val="000066"/>
                </a:solidFill>
                <a:latin typeface="ＭＳ Ｐゴシック" pitchFamily="50" charset="-128"/>
                <a:ea typeface="ＭＳ Ｐゴシック" pitchFamily="50" charset="-128"/>
              </a:rPr>
              <a:t>2-3 </a:t>
            </a:r>
            <a:r>
              <a:rPr kumimoji="0" lang="ja-JP" altLang="en-US" sz="3600" dirty="0" smtClean="0">
                <a:solidFill>
                  <a:srgbClr val="000066"/>
                </a:solidFill>
                <a:latin typeface="ＭＳ Ｐゴシック" pitchFamily="50" charset="-128"/>
                <a:ea typeface="ＭＳ Ｐゴシック" pitchFamily="50" charset="-128"/>
              </a:rPr>
              <a:t>地域情報プラットフォームによる標準化</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Group 337"/>
          <p:cNvGraphicFramePr>
            <a:graphicFrameLocks noGrp="1"/>
          </p:cNvGraphicFramePr>
          <p:nvPr>
            <p:extLst>
              <p:ext uri="{D42A27DB-BD31-4B8C-83A1-F6EECF244321}">
                <p14:modId xmlns:p14="http://schemas.microsoft.com/office/powerpoint/2010/main" xmlns="" val="4101979734"/>
              </p:ext>
            </p:extLst>
          </p:nvPr>
        </p:nvGraphicFramePr>
        <p:xfrm>
          <a:off x="1568624" y="2348880"/>
          <a:ext cx="7777725" cy="3762060"/>
        </p:xfrm>
        <a:graphic>
          <a:graphicData uri="http://schemas.openxmlformats.org/drawingml/2006/table">
            <a:tbl>
              <a:tblPr/>
              <a:tblGrid>
                <a:gridCol w="602225"/>
                <a:gridCol w="3717925"/>
                <a:gridCol w="3457575"/>
              </a:tblGrid>
              <a:tr h="273694">
                <a:tc>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endParaRPr kumimoji="1" lang="ja-JP" altLang="en-US" sz="1200" b="0" i="0" u="none" strike="noStrike" cap="none" normalizeH="0" baseline="0" dirty="0" smtClean="0">
                        <a:ln>
                          <a:noFill/>
                        </a:ln>
                        <a:solidFill>
                          <a:srgbClr val="000066"/>
                        </a:solidFill>
                        <a:effectLst/>
                        <a:latin typeface="ＭＳ Ｐゴシック" charset="-128"/>
                        <a:ea typeface="ＭＳ Ｐゴシック" charset="-128"/>
                      </a:endParaRPr>
                    </a:p>
                  </a:txBody>
                  <a:tcPr marL="36000" marR="36000" marT="36000" marB="36000" vert="eaVert"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1" i="0" u="none" strike="noStrike" cap="none" normalizeH="0" baseline="0" dirty="0" smtClean="0">
                          <a:ln>
                            <a:noFill/>
                          </a:ln>
                          <a:solidFill>
                            <a:srgbClr val="000066"/>
                          </a:solidFill>
                          <a:effectLst/>
                          <a:latin typeface="ＭＳ Ｐゴシック" charset="-128"/>
                          <a:ea typeface="ＭＳ Ｐゴシック" charset="-128"/>
                        </a:rPr>
                        <a:t>業務モデル標準</a:t>
                      </a:r>
                    </a:p>
                  </a:txBody>
                  <a:tcPr marL="36000" marR="36000" marT="36000" marB="36000"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CCCC"/>
                    </a:solidFill>
                  </a:tcPr>
                </a:tc>
                <a:tc>
                  <a:txBody>
                    <a:bodyPr/>
                    <a:lstStyle/>
                    <a:p>
                      <a:pPr marL="0" marR="0" lvl="0" indent="0" algn="ctr"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1" i="0" u="none" strike="noStrike" cap="none" normalizeH="0" baseline="0" smtClean="0">
                          <a:ln>
                            <a:noFill/>
                          </a:ln>
                          <a:solidFill>
                            <a:srgbClr val="000066"/>
                          </a:solidFill>
                          <a:effectLst/>
                          <a:latin typeface="ＭＳ Ｐゴシック" charset="-128"/>
                          <a:ea typeface="ＭＳ Ｐゴシック" charset="-128"/>
                        </a:rPr>
                        <a:t>サービス協調技術標準</a:t>
                      </a:r>
                      <a:endParaRPr kumimoji="1" lang="en-US" altLang="ja-JP" sz="1200" b="1" i="0" u="none" strike="noStrike" cap="none" normalizeH="0" baseline="0" smtClean="0">
                        <a:ln>
                          <a:noFill/>
                        </a:ln>
                        <a:solidFill>
                          <a:srgbClr val="000066"/>
                        </a:solidFill>
                        <a:effectLst/>
                        <a:latin typeface="ＭＳ Ｐゴシック" charset="-128"/>
                        <a:ea typeface="ＭＳ Ｐゴシック" charset="-128"/>
                      </a:endParaRPr>
                    </a:p>
                  </a:txBody>
                  <a:tcPr marL="36000" marR="36000" marT="36000" marB="36000" horzOverflow="overflow">
                    <a:lnL w="28575"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CC"/>
                    </a:solidFill>
                  </a:tcPr>
                </a:tc>
              </a:tr>
              <a:tr h="1143092">
                <a:tc rowSpan="4">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0" i="0" u="none" strike="noStrike" cap="none" normalizeH="0" baseline="0" dirty="0" smtClean="0">
                          <a:ln>
                            <a:noFill/>
                          </a:ln>
                          <a:solidFill>
                            <a:srgbClr val="000066"/>
                          </a:solidFill>
                          <a:effectLst/>
                          <a:latin typeface="ＭＳ Ｐゴシック" charset="-128"/>
                          <a:ea typeface="ＭＳ Ｐゴシック" charset="-128"/>
                        </a:rPr>
                        <a:t>地域情報プラットフォーム標準仕様書</a:t>
                      </a:r>
                    </a:p>
                  </a:txBody>
                  <a:tcPr marL="36000" marR="36000" marT="0" marB="0" vert="eaVert"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CCFF"/>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800" b="0" i="0" u="none" strike="noStrike" cap="none" normalizeH="0" baseline="0" dirty="0" smtClean="0">
                          <a:ln>
                            <a:noFill/>
                          </a:ln>
                          <a:solidFill>
                            <a:srgbClr val="000066"/>
                          </a:solidFill>
                          <a:effectLst/>
                          <a:latin typeface="ＭＳ Ｐゴシック" charset="-128"/>
                          <a:ea typeface="ＭＳ Ｐゴシック" charset="-128"/>
                        </a:rPr>
                        <a:t>自治体及び民間が提供する地域情報サービスの連携に必要な業務アプリケーションユニットのインタフェース仕様</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ja-JP" altLang="en-US"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rPr>
                        <a:t>自治体業務アプリケーションユニット標準仕様</a:t>
                      </a:r>
                      <a:endParaRPr kumimoji="1" lang="en-US" altLang="ja-JP"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防災業務アプリケーションユニット標準仕様</a:t>
                      </a:r>
                      <a:endParaRPr kumimoji="1" lang="en-US" altLang="ja-JP" sz="1100" b="0" i="0" u="none" strike="noStrike" cap="none" normalizeH="0" baseline="0" dirty="0" smtClean="0">
                        <a:ln>
                          <a:noFill/>
                        </a:ln>
                        <a:solidFill>
                          <a:srgbClr val="FF3300"/>
                        </a:solidFill>
                        <a:effectLst/>
                        <a:latin typeface="ＭＳ Ｐゴシック" charset="-128"/>
                        <a:ea typeface="ＭＳ Ｐゴシック" charset="-128"/>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教育情報アプリケーションユニット標準仕様</a:t>
                      </a:r>
                      <a:endParaRPr kumimoji="1" lang="en-US" altLang="ja-JP" sz="1100" b="0" i="0" u="none" strike="noStrike" cap="none" normalizeH="0" baseline="0" dirty="0" smtClean="0">
                        <a:ln>
                          <a:noFill/>
                        </a:ln>
                        <a:solidFill>
                          <a:srgbClr val="FF3300"/>
                        </a:solidFill>
                        <a:effectLst/>
                        <a:latin typeface="ＭＳ Ｐゴシック" charset="-128"/>
                        <a:ea typeface="ＭＳ Ｐゴシック" charset="-128"/>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健康情報業務アプリケーションユニット標準仕様</a:t>
                      </a:r>
                    </a:p>
                  </a:txBody>
                  <a:tcPr marL="36000" marR="36000" marT="36000" marB="36000" horzOverflow="overflow">
                    <a:lnL w="285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CCCC"/>
                    </a:solidFill>
                  </a:tcPr>
                </a:tc>
                <a:tc>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800" b="0" i="0" u="none" strike="noStrike" cap="none" normalizeH="0" baseline="0" dirty="0" smtClean="0">
                          <a:ln>
                            <a:noFill/>
                          </a:ln>
                          <a:solidFill>
                            <a:srgbClr val="000066"/>
                          </a:solidFill>
                          <a:effectLst/>
                          <a:latin typeface="ＭＳ Ｐゴシック" charset="-128"/>
                          <a:ea typeface="ＭＳ Ｐゴシック" charset="-128"/>
                        </a:rPr>
                        <a:t>サービス連携を支える基盤アプリの諸要件・プロトコル等を取り決めた仕様</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ja-JP" altLang="en-US"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rPr>
                        <a:t>アーキテクチャ標準仕様</a:t>
                      </a:r>
                      <a:endParaRPr kumimoji="1" lang="en-US" altLang="ja-JP"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ja-JP" altLang="en-US"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rPr>
                        <a:t>プラットフォーム通信標準仕様</a:t>
                      </a:r>
                    </a:p>
                  </a:txBody>
                  <a:tcPr marL="36000" marR="36000" marT="36000" marB="36000" horzOverflow="overflow">
                    <a:lnL w="28575" cap="flat" cmpd="sng" algn="ctr">
                      <a:solidFill>
                        <a:schemeClr val="bg1"/>
                      </a:solidFill>
                      <a:prstDash val="solid"/>
                      <a:round/>
                      <a:headEnd type="none" w="med" len="med"/>
                      <a:tailEnd type="none" w="med" len="med"/>
                    </a:lnL>
                    <a:lnR cap="flat">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FFFFCC"/>
                    </a:solidFill>
                  </a:tcPr>
                </a:tc>
              </a:tr>
              <a:tr h="403050">
                <a:tc vMerge="1">
                  <a:txBody>
                    <a:bodyPr/>
                    <a:lstStyle/>
                    <a:p>
                      <a:endParaRPr kumimoji="1" lang="ja-JP" altLang="en-US"/>
                    </a:p>
                  </a:txBody>
                  <a:tcPr/>
                </a:tc>
                <a:tc gridSpan="2">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en-US" altLang="ja-JP" sz="800" b="0" i="0" u="none" strike="noStrike" cap="none" normalizeH="0" baseline="0" dirty="0" smtClean="0">
                          <a:ln>
                            <a:noFill/>
                          </a:ln>
                          <a:solidFill>
                            <a:srgbClr val="000066"/>
                          </a:solidFill>
                          <a:effectLst/>
                          <a:latin typeface="ＭＳ Ｐゴシック" charset="-128"/>
                          <a:ea typeface="ＭＳ Ｐゴシック" charset="-128"/>
                        </a:rPr>
                        <a:t>GIS</a:t>
                      </a:r>
                      <a:r>
                        <a:rPr kumimoji="1" lang="ja-JP" altLang="en-US" sz="800" b="0" i="0" u="none" strike="noStrike" cap="none" normalizeH="0" baseline="0" dirty="0" smtClean="0">
                          <a:ln>
                            <a:noFill/>
                          </a:ln>
                          <a:solidFill>
                            <a:srgbClr val="000066"/>
                          </a:solidFill>
                          <a:effectLst/>
                          <a:latin typeface="ＭＳ Ｐゴシック" charset="-128"/>
                          <a:ea typeface="ＭＳ Ｐゴシック" charset="-128"/>
                        </a:rPr>
                        <a:t>を活用した業務ユニット、アプリケーションを構築するための共通仕様</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en-US" altLang="ja-JP" sz="1100" b="0" i="0" u="none" strike="noStrike" cap="none" normalizeH="0" baseline="0" dirty="0" smtClean="0">
                          <a:ln>
                            <a:noFill/>
                          </a:ln>
                          <a:solidFill>
                            <a:srgbClr val="000066"/>
                          </a:solidFill>
                          <a:effectLst/>
                          <a:latin typeface="ＭＳ Ｐゴシック" charset="-128"/>
                          <a:ea typeface="ＭＳ Ｐゴシック" charset="-128"/>
                        </a:rPr>
                        <a:t>GIS</a:t>
                      </a: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共通サービス標準仕様</a:t>
                      </a:r>
                      <a:endParaRPr kumimoji="1" lang="ja-JP" altLang="en-US" sz="1000" b="0" i="0" u="none" strike="noStrike" cap="none" normalizeH="0" baseline="0" dirty="0" smtClean="0">
                        <a:ln>
                          <a:noFill/>
                        </a:ln>
                        <a:solidFill>
                          <a:srgbClr val="FF3300"/>
                        </a:solidFill>
                        <a:effectLst/>
                        <a:latin typeface="ＭＳ Ｐゴシック" charset="-128"/>
                        <a:ea typeface="ＭＳ Ｐゴシック" charset="-128"/>
                      </a:endParaRPr>
                    </a:p>
                  </a:txBody>
                  <a:tcPr marL="36000" marR="36000" marT="36000" marB="36000" anchor="ctr" horzOverflow="overflow">
                    <a:lnL w="28575" cap="flat" cmpd="sng" algn="ctr">
                      <a:solidFill>
                        <a:schemeClr val="bg1"/>
                      </a:solidFill>
                      <a:prstDash val="solid"/>
                      <a:round/>
                      <a:headEnd type="none" w="med" len="med"/>
                      <a:tailEnd type="none" w="med" len="med"/>
                    </a:lnL>
                    <a:lnR cap="flat">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33CCFF"/>
                    </a:solidFill>
                  </a:tcPr>
                </a:tc>
                <a:tc hMerge="1">
                  <a:txBody>
                    <a:bodyPr/>
                    <a:lstStyle/>
                    <a:p>
                      <a:endParaRPr kumimoji="1" lang="ja-JP" altLang="en-US"/>
                    </a:p>
                  </a:txBody>
                  <a:tcPr/>
                </a:tc>
              </a:tr>
              <a:tr h="403050">
                <a:tc vMerge="1">
                  <a:txBody>
                    <a:bodyPr/>
                    <a:lstStyle/>
                    <a:p>
                      <a:endParaRPr kumimoji="1" lang="ja-JP" altLang="en-US"/>
                    </a:p>
                  </a:txBody>
                  <a:tcPr/>
                </a:tc>
                <a:tc gridSpan="2">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800" b="0" i="0" u="none" strike="noStrike" cap="none" normalizeH="0" baseline="0" dirty="0" smtClean="0">
                          <a:ln>
                            <a:noFill/>
                          </a:ln>
                          <a:solidFill>
                            <a:srgbClr val="000066"/>
                          </a:solidFill>
                          <a:effectLst/>
                          <a:latin typeface="ＭＳ Ｐゴシック" charset="-128"/>
                          <a:ea typeface="ＭＳ Ｐゴシック" charset="-128"/>
                        </a:rPr>
                        <a:t>各種システム製品等の地域情報プラットフォーム準拠及び相互接続を確認する仕様</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地域情報プラットフォーム準拠確認及び相互接続確認仕様</a:t>
                      </a:r>
                      <a:endParaRPr kumimoji="1" lang="ja-JP" altLang="en-US" sz="1000" b="0" i="0" u="none" strike="noStrike" cap="none" normalizeH="0" baseline="0" dirty="0" smtClean="0">
                        <a:ln>
                          <a:noFill/>
                        </a:ln>
                        <a:solidFill>
                          <a:srgbClr val="FF3300"/>
                        </a:solidFill>
                        <a:effectLst/>
                        <a:latin typeface="ＭＳ Ｐゴシック" charset="-128"/>
                        <a:ea typeface="ＭＳ Ｐゴシック" charset="-128"/>
                      </a:endParaRPr>
                    </a:p>
                  </a:txBody>
                  <a:tcPr marL="36000" marR="36000" marT="36000" marB="36000" anchor="ctr" horzOverflow="overflow">
                    <a:lnL w="28575" cap="flat" cmpd="sng" algn="ctr">
                      <a:solidFill>
                        <a:schemeClr val="bg1"/>
                      </a:solidFill>
                      <a:prstDash val="solid"/>
                      <a:round/>
                      <a:headEnd type="none" w="med" len="med"/>
                      <a:tailEnd type="none" w="med" len="med"/>
                    </a:lnL>
                    <a:lnR cap="flat">
                      <a:noFill/>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C66"/>
                    </a:solidFill>
                  </a:tcPr>
                </a:tc>
                <a:tc hMerge="1">
                  <a:txBody>
                    <a:bodyPr/>
                    <a:lstStyle/>
                    <a:p>
                      <a:endParaRPr kumimoji="1" lang="ja-JP" altLang="en-US"/>
                    </a:p>
                  </a:txBody>
                  <a:tcPr/>
                </a:tc>
              </a:tr>
              <a:tr h="585427">
                <a:tc vMerge="1">
                  <a:txBody>
                    <a:bodyPr/>
                    <a:lstStyle/>
                    <a:p>
                      <a:endParaRPr kumimoji="1" lang="ja-JP" altLang="en-US"/>
                    </a:p>
                  </a:txBody>
                  <a:tcPr/>
                </a:tc>
                <a:tc gridSpan="2">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800" b="0" i="0" u="none" strike="noStrike" cap="none" normalizeH="0" baseline="0" dirty="0" smtClean="0">
                          <a:ln>
                            <a:noFill/>
                          </a:ln>
                          <a:solidFill>
                            <a:srgbClr val="000066"/>
                          </a:solidFill>
                          <a:effectLst/>
                          <a:latin typeface="ＭＳ Ｐゴシック" charset="-128"/>
                          <a:ea typeface="ＭＳ Ｐゴシック" charset="-128"/>
                        </a:rPr>
                        <a:t>仕様に準拠したサービス基盤および業務アプリケーションを導入する調達者向けに必要な事項をとりまとめたもの（指針）</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ja-JP" altLang="en-US"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rPr>
                        <a:t>地域情報プラットフォームガイドライン</a:t>
                      </a:r>
                      <a:endParaRPr kumimoji="1" lang="ja-JP" altLang="en-US" sz="10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endParaRPr>
                    </a:p>
                  </a:txBody>
                  <a:tcPr marL="36000" marR="36000" marT="36000" marB="36000" anchor="ctr" horzOverflow="overflow">
                    <a:lnL w="28575" cap="flat" cmpd="sng" algn="ctr">
                      <a:solidFill>
                        <a:schemeClr val="bg1"/>
                      </a:solidFill>
                      <a:prstDash val="solid"/>
                      <a:round/>
                      <a:headEnd type="none" w="med" len="med"/>
                      <a:tailEnd type="none" w="med" len="med"/>
                    </a:lnL>
                    <a:lnR cap="flat">
                      <a:noFill/>
                    </a:lnR>
                    <a:lnT w="1270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ECFF"/>
                    </a:solidFill>
                  </a:tcPr>
                </a:tc>
                <a:tc hMerge="1">
                  <a:txBody>
                    <a:bodyPr/>
                    <a:lstStyle/>
                    <a:p>
                      <a:endParaRPr kumimoji="1" lang="ja-JP" altLang="en-US"/>
                    </a:p>
                  </a:txBody>
                  <a:tcPr/>
                </a:tc>
              </a:tr>
              <a:tr h="504056">
                <a:tc>
                  <a:txBody>
                    <a:bodyPr/>
                    <a:lstStyle/>
                    <a:p>
                      <a:pPr marL="0" marR="0" lvl="0" indent="0" algn="ctr"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0" i="0" u="none" strike="noStrike" cap="none" normalizeH="0" baseline="0" dirty="0" smtClean="0">
                          <a:ln>
                            <a:noFill/>
                          </a:ln>
                          <a:solidFill>
                            <a:srgbClr val="000066"/>
                          </a:solidFill>
                          <a:effectLst/>
                          <a:latin typeface="ＭＳ Ｐゴシック" charset="-128"/>
                          <a:ea typeface="ＭＳ Ｐゴシック" charset="-128"/>
                        </a:rPr>
                        <a:t>その他</a:t>
                      </a:r>
                    </a:p>
                  </a:txBody>
                  <a:tcPr marL="36000" marR="36000" marT="0" marB="0" vert="eaVert"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FF66"/>
                    </a:solidFill>
                  </a:tcPr>
                </a:tc>
                <a:tc gridSpan="2">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a:t>
                      </a:r>
                      <a:r>
                        <a:rPr kumimoji="1" lang="ja-JP" altLang="en-US"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rPr>
                        <a:t>地域情報プラットフォーム基本説明書</a:t>
                      </a:r>
                      <a:endParaRPr kumimoji="1" lang="en-US" altLang="ja-JP" sz="1100" b="0" i="0" u="none" strike="noStrike" cap="none" normalizeH="0" baseline="0" dirty="0" smtClean="0">
                        <a:ln>
                          <a:noFill/>
                        </a:ln>
                        <a:solidFill>
                          <a:srgbClr val="FF0000"/>
                        </a:solidFill>
                        <a:effectLst/>
                        <a:uFill>
                          <a:solidFill>
                            <a:srgbClr val="FF0000"/>
                          </a:solidFill>
                        </a:uFill>
                        <a:latin typeface="ＭＳ Ｐゴシック" charset="-128"/>
                        <a:ea typeface="ＭＳ Ｐゴシック" charset="-128"/>
                      </a:endParaRP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地域情報プラットフォーム標準仕様運用規則</a:t>
                      </a:r>
                      <a:endParaRPr kumimoji="1" lang="ja-JP" altLang="en-US" sz="1100" b="0" i="0" u="none" strike="noStrike" cap="none" normalizeH="0" baseline="0" dirty="0" smtClean="0">
                        <a:ln>
                          <a:noFill/>
                        </a:ln>
                        <a:solidFill>
                          <a:srgbClr val="FF3300"/>
                        </a:solidFill>
                        <a:effectLst/>
                        <a:latin typeface="ＭＳ Ｐゴシック" charset="-128"/>
                        <a:ea typeface="ＭＳ Ｐゴシック" charset="-128"/>
                      </a:endParaRPr>
                    </a:p>
                  </a:txBody>
                  <a:tcPr marL="36000" marR="36000" marT="36000" marB="36000" anchor="ctr" horzOverflow="overflow">
                    <a:lnL w="28575" cap="flat" cmpd="sng" algn="ctr">
                      <a:solidFill>
                        <a:schemeClr val="bg1"/>
                      </a:solidFill>
                      <a:prstDash val="solid"/>
                      <a:round/>
                      <a:headEnd type="none" w="med" len="med"/>
                      <a:tailEnd type="none" w="med" len="med"/>
                    </a:lnL>
                    <a:lnR cap="flat">
                      <a:noFill/>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lnTlToBr>
                      <a:noFill/>
                    </a:lnTlToBr>
                    <a:lnBlToTr>
                      <a:noFill/>
                    </a:lnBlToTr>
                    <a:solidFill>
                      <a:srgbClr val="CCFF66"/>
                    </a:solidFill>
                  </a:tcPr>
                </a:tc>
                <a:tc hMerge="1">
                  <a:txBody>
                    <a:bodyPr/>
                    <a:lstStyle/>
                    <a:p>
                      <a:endParaRPr kumimoji="1" lang="ja-JP" altLang="en-US"/>
                    </a:p>
                  </a:txBody>
                  <a:tcPr/>
                </a:tc>
              </a:tr>
              <a:tr h="449691">
                <a:tc>
                  <a:txBody>
                    <a:bodyPr/>
                    <a:lstStyle/>
                    <a:p>
                      <a:pPr marL="0" marR="0" lvl="0" indent="0" algn="ctr"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0" i="0" u="none" strike="noStrike" cap="none" normalizeH="0" baseline="0" dirty="0" smtClean="0">
                          <a:ln>
                            <a:noFill/>
                          </a:ln>
                          <a:solidFill>
                            <a:srgbClr val="000066"/>
                          </a:solidFill>
                          <a:effectLst/>
                          <a:latin typeface="ＭＳ Ｐゴシック" charset="-128"/>
                          <a:ea typeface="ＭＳ Ｐゴシック" charset="-128"/>
                        </a:rPr>
                        <a:t>参考</a:t>
                      </a:r>
                    </a:p>
                    <a:p>
                      <a:pPr marL="0" marR="0" lvl="0" indent="0" algn="ctr" defTabSz="914400" rtl="0" eaLnBrk="0" fontAlgn="base" latinLnBrk="0" hangingPunct="0">
                        <a:lnSpc>
                          <a:spcPct val="100000"/>
                        </a:lnSpc>
                        <a:spcBef>
                          <a:spcPct val="20000"/>
                        </a:spcBef>
                        <a:spcAft>
                          <a:spcPct val="0"/>
                        </a:spcAft>
                        <a:buClrTx/>
                        <a:buSzTx/>
                        <a:buFont typeface="Wingdings" pitchFamily="2" charset="2"/>
                        <a:buNone/>
                        <a:tabLst/>
                      </a:pPr>
                      <a:r>
                        <a:rPr kumimoji="1" lang="ja-JP" altLang="en-US" sz="1200" b="0" i="0" u="none" strike="noStrike" cap="none" normalizeH="0" baseline="0" dirty="0" smtClean="0">
                          <a:ln>
                            <a:noFill/>
                          </a:ln>
                          <a:solidFill>
                            <a:srgbClr val="000066"/>
                          </a:solidFill>
                          <a:effectLst/>
                          <a:latin typeface="ＭＳ Ｐゴシック" charset="-128"/>
                          <a:ea typeface="ＭＳ Ｐゴシック" charset="-128"/>
                        </a:rPr>
                        <a:t>資料</a:t>
                      </a:r>
                    </a:p>
                  </a:txBody>
                  <a:tcPr marL="36000" marR="36000" marT="36000" marB="36000" vert="eaVert" anchor="ctr" horzOverflow="overflow">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CCC"/>
                    </a:solidFill>
                  </a:tcPr>
                </a:tc>
                <a:tc gridSpan="2">
                  <a:txBody>
                    <a:bodyPr/>
                    <a:lstStyle/>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地域情報プラットフォームガイドライン 技術解説 要約</a:t>
                      </a:r>
                    </a:p>
                    <a:p>
                      <a:pPr marL="0" marR="0" lvl="0" indent="0" algn="l" defTabSz="914400" rtl="0" eaLnBrk="0" fontAlgn="base" latinLnBrk="0" hangingPunct="0">
                        <a:lnSpc>
                          <a:spcPct val="100000"/>
                        </a:lnSpc>
                        <a:spcBef>
                          <a:spcPct val="20000"/>
                        </a:spcBef>
                        <a:spcAft>
                          <a:spcPct val="0"/>
                        </a:spcAft>
                        <a:buClrTx/>
                        <a:buSzTx/>
                        <a:buFont typeface="Wingdings" pitchFamily="2" charset="2"/>
                        <a:buChar char="n"/>
                        <a:tabLst/>
                      </a:pPr>
                      <a:r>
                        <a:rPr kumimoji="1" lang="ja-JP" altLang="en-US" sz="1100" b="0" i="0" u="none" strike="noStrike" cap="none" normalizeH="0" baseline="0" dirty="0" smtClean="0">
                          <a:ln>
                            <a:noFill/>
                          </a:ln>
                          <a:solidFill>
                            <a:srgbClr val="000066"/>
                          </a:solidFill>
                          <a:effectLst/>
                          <a:latin typeface="ＭＳ Ｐゴシック" charset="-128"/>
                          <a:ea typeface="ＭＳ Ｐゴシック" charset="-128"/>
                        </a:rPr>
                        <a:t>　地域情報プラットフォームにおけるＧＩＳ共通サービス基本提案書</a:t>
                      </a:r>
                    </a:p>
                  </a:txBody>
                  <a:tcPr marL="36000" marR="36000" marT="36000" marB="36000" anchor="ctr" horzOverflow="overflow">
                    <a:lnL w="28575" cap="flat" cmpd="sng" algn="ctr">
                      <a:solidFill>
                        <a:schemeClr val="bg1"/>
                      </a:solidFill>
                      <a:prstDash val="solid"/>
                      <a:round/>
                      <a:headEnd type="none" w="med" len="med"/>
                      <a:tailEnd type="none" w="med" len="med"/>
                    </a:lnL>
                    <a:lnR cap="flat">
                      <a:noFill/>
                    </a:lnR>
                    <a:lnT w="28575"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CCC"/>
                    </a:solidFill>
                  </a:tcPr>
                </a:tc>
                <a:tc hMerge="1">
                  <a:txBody>
                    <a:bodyPr/>
                    <a:lstStyle/>
                    <a:p>
                      <a:endParaRPr kumimoji="1" lang="ja-JP" altLang="en-US"/>
                    </a:p>
                  </a:txBody>
                  <a:tcPr/>
                </a:tc>
              </a:tr>
            </a:tbl>
          </a:graphicData>
        </a:graphic>
      </p:graphicFrame>
      <p:cxnSp>
        <p:nvCxnSpPr>
          <p:cNvPr id="18" name="直線コネクタ 17"/>
          <p:cNvCxnSpPr>
            <a:stCxn id="2" idx="1"/>
          </p:cNvCxnSpPr>
          <p:nvPr/>
        </p:nvCxnSpPr>
        <p:spPr bwMode="auto">
          <a:xfrm flipH="1" flipV="1">
            <a:off x="4597590" y="5285387"/>
            <a:ext cx="427418" cy="85633"/>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15363" name="Rectangle 3"/>
          <p:cNvSpPr>
            <a:spLocks noGrp="1" noChangeArrowheads="1"/>
          </p:cNvSpPr>
          <p:nvPr>
            <p:ph idx="1"/>
          </p:nvPr>
        </p:nvSpPr>
        <p:spPr bwMode="auto">
          <a:xfrm>
            <a:off x="495300" y="1341440"/>
            <a:ext cx="8915400" cy="719137"/>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地域情報プラットフォーム標準仕様文書体系（全体構成）</a:t>
            </a:r>
            <a:endParaRPr lang="en-US" altLang="ja-JP" sz="2400" dirty="0" smtClean="0">
              <a:latin typeface="HGPｺﾞｼｯｸM" pitchFamily="50" charset="-128"/>
              <a:ea typeface="HGPｺﾞｼｯｸM" pitchFamily="50" charset="-128"/>
            </a:endParaRPr>
          </a:p>
          <a:p>
            <a:pPr marL="400050" lvl="1" indent="0">
              <a:buNone/>
            </a:pPr>
            <a:r>
              <a:rPr lang="ja-JP" altLang="en-US" sz="1800" dirty="0">
                <a:latin typeface="HGPｺﾞｼｯｸM" pitchFamily="50" charset="-128"/>
                <a:ea typeface="HGPｺﾞｼｯｸM" pitchFamily="50" charset="-128"/>
              </a:rPr>
              <a:t>自治体業務</a:t>
            </a:r>
            <a:r>
              <a:rPr lang="ja-JP" altLang="en-US" sz="1800" dirty="0" smtClean="0">
                <a:latin typeface="HGPｺﾞｼｯｸM" pitchFamily="50" charset="-128"/>
                <a:ea typeface="HGPｺﾞｼｯｸM" pitchFamily="50" charset="-128"/>
              </a:rPr>
              <a:t>の知見抽出と標準化、実証による検証等を通じて、</a:t>
            </a:r>
            <a:r>
              <a:rPr lang="en-US" altLang="ja-JP" sz="1800" dirty="0" smtClean="0">
                <a:latin typeface="HGPｺﾞｼｯｸM" pitchFamily="50" charset="-128"/>
                <a:ea typeface="HGPｺﾞｼｯｸM" pitchFamily="50" charset="-128"/>
              </a:rPr>
              <a:t>APPLIC</a:t>
            </a:r>
            <a:r>
              <a:rPr lang="ja-JP" altLang="en-US" sz="1800" dirty="0" err="1" smtClean="0">
                <a:latin typeface="HGPｺﾞｼｯｸM" pitchFamily="50" charset="-128"/>
                <a:ea typeface="HGPｺﾞｼｯｸM" pitchFamily="50" charset="-128"/>
              </a:rPr>
              <a:t>にて</a:t>
            </a:r>
            <a:r>
              <a:rPr lang="ja-JP" altLang="en-US" sz="1800" dirty="0" smtClean="0">
                <a:latin typeface="HGPｺﾞｼｯｸM" pitchFamily="50" charset="-128"/>
                <a:ea typeface="HGPｺﾞｼｯｸM" pitchFamily="50" charset="-128"/>
              </a:rPr>
              <a:t>標準文書体系を整備</a:t>
            </a:r>
          </a:p>
          <a:p>
            <a:endParaRPr lang="ja-JP" altLang="en-US" sz="2400" dirty="0" smtClean="0">
              <a:latin typeface="HGPｺﾞｼｯｸM" pitchFamily="50" charset="-128"/>
              <a:ea typeface="HGPｺﾞｼｯｸM" pitchFamily="50" charset="-128"/>
            </a:endParaRPr>
          </a:p>
        </p:txBody>
      </p:sp>
      <p:sp>
        <p:nvSpPr>
          <p:cNvPr id="2" name="角丸四角形 1"/>
          <p:cNvSpPr/>
          <p:nvPr/>
        </p:nvSpPr>
        <p:spPr bwMode="auto">
          <a:xfrm>
            <a:off x="5025008" y="5154994"/>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①</a:t>
            </a:r>
          </a:p>
        </p:txBody>
      </p:sp>
      <p:sp>
        <p:nvSpPr>
          <p:cNvPr id="14" name="角丸四角形 13"/>
          <p:cNvSpPr/>
          <p:nvPr/>
        </p:nvSpPr>
        <p:spPr bwMode="auto">
          <a:xfrm>
            <a:off x="5163691" y="2852937"/>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②</a:t>
            </a:r>
          </a:p>
        </p:txBody>
      </p:sp>
      <p:sp>
        <p:nvSpPr>
          <p:cNvPr id="16" name="角丸四角形 15"/>
          <p:cNvSpPr/>
          <p:nvPr/>
        </p:nvSpPr>
        <p:spPr bwMode="auto">
          <a:xfrm>
            <a:off x="7329264" y="3212976"/>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④</a:t>
            </a:r>
          </a:p>
        </p:txBody>
      </p:sp>
      <p:grpSp>
        <p:nvGrpSpPr>
          <p:cNvPr id="6" name="グループ化 5"/>
          <p:cNvGrpSpPr/>
          <p:nvPr/>
        </p:nvGrpSpPr>
        <p:grpSpPr>
          <a:xfrm>
            <a:off x="7617296" y="2780928"/>
            <a:ext cx="885612" cy="432048"/>
            <a:chOff x="7739796" y="2708920"/>
            <a:chExt cx="885612" cy="432048"/>
          </a:xfrm>
        </p:grpSpPr>
        <p:sp>
          <p:nvSpPr>
            <p:cNvPr id="15" name="角丸四角形 14"/>
            <p:cNvSpPr/>
            <p:nvPr/>
          </p:nvSpPr>
          <p:spPr bwMode="auto">
            <a:xfrm>
              <a:off x="8121352" y="2708920"/>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③</a:t>
              </a:r>
            </a:p>
          </p:txBody>
        </p:sp>
        <p:cxnSp>
          <p:nvCxnSpPr>
            <p:cNvPr id="5" name="直線コネクタ 4"/>
            <p:cNvCxnSpPr/>
            <p:nvPr/>
          </p:nvCxnSpPr>
          <p:spPr bwMode="auto">
            <a:xfrm flipH="1" flipV="1">
              <a:off x="7739796" y="2809904"/>
              <a:ext cx="360040" cy="72008"/>
            </a:xfrm>
            <a:prstGeom prst="line">
              <a:avLst/>
            </a:prstGeom>
            <a:ln>
              <a:headEnd type="none" w="med" len="med"/>
              <a:tailEnd type="none" w="med" len="med"/>
            </a:ln>
          </p:spPr>
          <p:style>
            <a:lnRef idx="2">
              <a:schemeClr val="accent6"/>
            </a:lnRef>
            <a:fillRef idx="0">
              <a:schemeClr val="accent6"/>
            </a:fillRef>
            <a:effectRef idx="1">
              <a:schemeClr val="accent6"/>
            </a:effectRef>
            <a:fontRef idx="minor">
              <a:schemeClr val="tx1"/>
            </a:fontRef>
          </p:style>
        </p:cxnSp>
      </p:grpSp>
      <p:sp>
        <p:nvSpPr>
          <p:cNvPr id="17" name="角丸四角形 16"/>
          <p:cNvSpPr/>
          <p:nvPr/>
        </p:nvSpPr>
        <p:spPr bwMode="auto">
          <a:xfrm>
            <a:off x="4777610" y="4653137"/>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⑤</a:t>
            </a:r>
          </a:p>
        </p:txBody>
      </p:sp>
      <p:sp>
        <p:nvSpPr>
          <p:cNvPr id="3" name="角丸四角形吹き出し 2"/>
          <p:cNvSpPr/>
          <p:nvPr/>
        </p:nvSpPr>
        <p:spPr bwMode="auto">
          <a:xfrm>
            <a:off x="7138695" y="5395596"/>
            <a:ext cx="2232248" cy="432048"/>
          </a:xfrm>
          <a:prstGeom prst="wedgeRoundRectCallout">
            <a:avLst>
              <a:gd name="adj1" fmla="val -128194"/>
              <a:gd name="adj2" fmla="val -565971"/>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以降で概要を説明</a:t>
            </a:r>
          </a:p>
        </p:txBody>
      </p:sp>
      <p:sp>
        <p:nvSpPr>
          <p:cNvPr id="12" name="角丸四角形吹き出し 11"/>
          <p:cNvSpPr/>
          <p:nvPr/>
        </p:nvSpPr>
        <p:spPr bwMode="auto">
          <a:xfrm>
            <a:off x="7113241" y="5373217"/>
            <a:ext cx="2232248" cy="432048"/>
          </a:xfrm>
          <a:prstGeom prst="wedgeRoundRectCallout">
            <a:avLst>
              <a:gd name="adj1" fmla="val -138934"/>
              <a:gd name="adj2" fmla="val -175838"/>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以降で概要を説明</a:t>
            </a:r>
          </a:p>
        </p:txBody>
      </p:sp>
      <p:sp>
        <p:nvSpPr>
          <p:cNvPr id="13" name="角丸四角形吹き出し 12"/>
          <p:cNvSpPr/>
          <p:nvPr/>
        </p:nvSpPr>
        <p:spPr bwMode="auto">
          <a:xfrm>
            <a:off x="7113241" y="5373217"/>
            <a:ext cx="2232248" cy="432048"/>
          </a:xfrm>
          <a:prstGeom prst="wedgeRoundRectCallout">
            <a:avLst>
              <a:gd name="adj1" fmla="val -127088"/>
              <a:gd name="adj2" fmla="val -49824"/>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以降で概要を説明</a:t>
            </a:r>
          </a:p>
        </p:txBody>
      </p:sp>
      <p:sp>
        <p:nvSpPr>
          <p:cNvPr id="10" name="角丸四角形吹き出し 9"/>
          <p:cNvSpPr/>
          <p:nvPr/>
        </p:nvSpPr>
        <p:spPr bwMode="auto">
          <a:xfrm>
            <a:off x="7113241" y="5373217"/>
            <a:ext cx="2232248" cy="432048"/>
          </a:xfrm>
          <a:prstGeom prst="wedgeRoundRectCallout">
            <a:avLst>
              <a:gd name="adj1" fmla="val -36197"/>
              <a:gd name="adj2" fmla="val -476373"/>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以降で概要を説明</a:t>
            </a:r>
          </a:p>
        </p:txBody>
      </p:sp>
      <p:sp>
        <p:nvSpPr>
          <p:cNvPr id="20" name="角丸四角形吹き出し 19"/>
          <p:cNvSpPr/>
          <p:nvPr/>
        </p:nvSpPr>
        <p:spPr bwMode="auto">
          <a:xfrm>
            <a:off x="7113241" y="5373216"/>
            <a:ext cx="2232248" cy="432048"/>
          </a:xfrm>
          <a:prstGeom prst="wedgeRoundRectCallout">
            <a:avLst>
              <a:gd name="adj1" fmla="val -815"/>
              <a:gd name="adj2" fmla="val -542777"/>
              <a:gd name="adj3" fmla="val 1666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以降で概要を説明</a:t>
            </a:r>
          </a:p>
        </p:txBody>
      </p:sp>
      <p:sp>
        <p:nvSpPr>
          <p:cNvPr id="19" name="スライド番号プレースホルダ 18"/>
          <p:cNvSpPr>
            <a:spLocks noGrp="1"/>
          </p:cNvSpPr>
          <p:nvPr>
            <p:ph type="sldNum" sz="quarter" idx="12"/>
          </p:nvPr>
        </p:nvSpPr>
        <p:spPr/>
        <p:txBody>
          <a:bodyPr/>
          <a:lstStyle/>
          <a:p>
            <a:pPr>
              <a:defRPr/>
            </a:pPr>
            <a:fld id="{F4539584-EA34-4FB3-84C9-55345A63A918}" type="slidenum">
              <a:rPr lang="ja-JP" altLang="en-US" smtClean="0"/>
              <a:pPr>
                <a:defRPr/>
              </a:pPr>
              <a:t>9</a:t>
            </a:fld>
            <a:endParaRPr lang="en-US" altLang="ja-JP"/>
          </a:p>
        </p:txBody>
      </p:sp>
      <p:sp>
        <p:nvSpPr>
          <p:cNvPr id="21" name="フッター プレースホルダ 20"/>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22"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
          <p:cNvSpPr>
            <a:spLocks noGrp="1" noChangeArrowheads="1"/>
          </p:cNvSpPr>
          <p:nvPr>
            <p:ph idx="1"/>
          </p:nvPr>
        </p:nvSpPr>
        <p:spPr bwMode="auto">
          <a:xfrm>
            <a:off x="495300" y="1340768"/>
            <a:ext cx="8915400" cy="4281339"/>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a:latin typeface="HGPｺﾞｼｯｸM" pitchFamily="50" charset="-128"/>
                <a:ea typeface="HGPｺﾞｼｯｸM" pitchFamily="50" charset="-128"/>
              </a:rPr>
              <a:t> </a:t>
            </a:r>
            <a:r>
              <a:rPr lang="ja-JP" altLang="en-US" sz="2400" dirty="0" smtClean="0">
                <a:latin typeface="HGPｺﾞｼｯｸM" pitchFamily="50" charset="-128"/>
                <a:ea typeface="HGPｺﾞｼｯｸM" pitchFamily="50" charset="-128"/>
              </a:rPr>
              <a:t>地域情報プラットフォーム基本説明書</a:t>
            </a:r>
          </a:p>
          <a:p>
            <a:pPr lvl="1">
              <a:buSzPct val="80000"/>
            </a:pPr>
            <a:r>
              <a:rPr lang="ja-JP" altLang="en-US" sz="1800" dirty="0">
                <a:latin typeface="HGPｺﾞｼｯｸM" pitchFamily="50" charset="-128"/>
                <a:ea typeface="HGPｺﾞｼｯｸM" pitchFamily="50" charset="-128"/>
              </a:rPr>
              <a:t>地域情報</a:t>
            </a:r>
            <a:r>
              <a:rPr lang="ja-JP" altLang="en-US" sz="1800" dirty="0" smtClean="0">
                <a:latin typeface="HGPｺﾞｼｯｸM" pitchFamily="50" charset="-128"/>
                <a:ea typeface="HGPｺﾞｼｯｸM" pitchFamily="50" charset="-128"/>
              </a:rPr>
              <a:t>プラットフォームを導入するため</a:t>
            </a:r>
            <a:r>
              <a:rPr lang="ja-JP" altLang="en-US" sz="1800" dirty="0">
                <a:latin typeface="HGPｺﾞｼｯｸM" pitchFamily="50" charset="-128"/>
                <a:ea typeface="HGPｺﾞｼｯｸM" pitchFamily="50" charset="-128"/>
              </a:rPr>
              <a:t>の詳細知識というよりは</a:t>
            </a:r>
            <a:r>
              <a:rPr lang="ja-JP" altLang="en-US" sz="1800" dirty="0" smtClean="0">
                <a:latin typeface="HGPｺﾞｼｯｸM" pitchFamily="50" charset="-128"/>
                <a:ea typeface="HGPｺﾞｼｯｸM" pitchFamily="50" charset="-128"/>
              </a:rPr>
              <a:t>、自治体運営において地域</a:t>
            </a:r>
            <a:r>
              <a:rPr lang="ja-JP" altLang="en-US" sz="1800" dirty="0">
                <a:latin typeface="HGPｺﾞｼｯｸM" pitchFamily="50" charset="-128"/>
                <a:ea typeface="HGPｺﾞｼｯｸM" pitchFamily="50" charset="-128"/>
              </a:rPr>
              <a:t>情報プラットフォームが必要とされる背景やその利点</a:t>
            </a:r>
            <a:r>
              <a:rPr lang="ja-JP" altLang="en-US" sz="1800" dirty="0" smtClean="0">
                <a:latin typeface="HGPｺﾞｼｯｸM" pitchFamily="50" charset="-128"/>
                <a:ea typeface="HGPｺﾞｼｯｸM" pitchFamily="50" charset="-128"/>
              </a:rPr>
              <a:t>、そもそも地域</a:t>
            </a:r>
            <a:r>
              <a:rPr lang="ja-JP" altLang="en-US" sz="1800" dirty="0">
                <a:latin typeface="HGPｺﾞｼｯｸM" pitchFamily="50" charset="-128"/>
                <a:ea typeface="HGPｺﾞｼｯｸM" pitchFamily="50" charset="-128"/>
              </a:rPr>
              <a:t>情報プラットフォームとは何かという全体像を理解するための解説である</a:t>
            </a:r>
            <a:r>
              <a:rPr lang="ja-JP" altLang="en-US" sz="1800" dirty="0" smtClean="0">
                <a:latin typeface="HGPｺﾞｼｯｸM" pitchFamily="50" charset="-128"/>
                <a:ea typeface="HGPｺﾞｼｯｸM" pitchFamily="50" charset="-128"/>
              </a:rPr>
              <a:t>。</a:t>
            </a:r>
            <a:endParaRPr lang="en-US" altLang="ja-JP" sz="1800" dirty="0" smtClean="0">
              <a:latin typeface="HGPｺﾞｼｯｸM" pitchFamily="50" charset="-128"/>
              <a:ea typeface="HGPｺﾞｼｯｸM" pitchFamily="50" charset="-128"/>
            </a:endParaRPr>
          </a:p>
          <a:p>
            <a:pPr lvl="1">
              <a:buSzPct val="80000"/>
            </a:pPr>
            <a:r>
              <a:rPr lang="ja-JP" altLang="en-US" sz="1800" dirty="0" smtClean="0">
                <a:latin typeface="HGPｺﾞｼｯｸM" pitchFamily="50" charset="-128"/>
                <a:ea typeface="HGPｺﾞｼｯｸM" pitchFamily="50" charset="-128"/>
              </a:rPr>
              <a:t>具体的</a:t>
            </a:r>
            <a:r>
              <a:rPr lang="ja-JP" altLang="en-US" sz="1800" dirty="0">
                <a:latin typeface="HGPｺﾞｼｯｸM" pitchFamily="50" charset="-128"/>
                <a:ea typeface="HGPｺﾞｼｯｸM" pitchFamily="50" charset="-128"/>
              </a:rPr>
              <a:t>には以下</a:t>
            </a:r>
            <a:r>
              <a:rPr lang="ja-JP" altLang="en-US" sz="1800" dirty="0" smtClean="0">
                <a:latin typeface="HGPｺﾞｼｯｸM" pitchFamily="50" charset="-128"/>
                <a:ea typeface="HGPｺﾞｼｯｸM" pitchFamily="50" charset="-128"/>
              </a:rPr>
              <a:t>の内容</a:t>
            </a:r>
            <a:r>
              <a:rPr lang="ja-JP" altLang="en-US" sz="1800" dirty="0">
                <a:latin typeface="HGPｺﾞｼｯｸM" pitchFamily="50" charset="-128"/>
                <a:ea typeface="HGPｺﾞｼｯｸM" pitchFamily="50" charset="-128"/>
              </a:rPr>
              <a:t>を記載しており、地域情報プラットフォームを理解する上で、まず最初に読むべき内容が記載されている。</a:t>
            </a:r>
          </a:p>
          <a:p>
            <a:pPr lvl="2"/>
            <a:r>
              <a:rPr lang="ja-JP" altLang="en-US" sz="1800" dirty="0">
                <a:latin typeface="HGPｺﾞｼｯｸM" pitchFamily="50" charset="-128"/>
                <a:ea typeface="HGPｺﾞｼｯｸM" pitchFamily="50" charset="-128"/>
              </a:rPr>
              <a:t>なぜ地域情報プラットフォームが必要なのか、自治体運営に係る課題を示し、その解決方策の１つとして地域情報プラットフォームを提案</a:t>
            </a:r>
          </a:p>
          <a:p>
            <a:pPr lvl="2"/>
            <a:r>
              <a:rPr lang="ja-JP" altLang="en-US" sz="1800" dirty="0">
                <a:latin typeface="HGPｺﾞｼｯｸM" pitchFamily="50" charset="-128"/>
                <a:ea typeface="HGPｺﾞｼｯｸM" pitchFamily="50" charset="-128"/>
              </a:rPr>
              <a:t>自治体の課題解決に向けた地域情報</a:t>
            </a:r>
            <a:r>
              <a:rPr lang="ja-JP" altLang="en-US" sz="1800" dirty="0" smtClean="0">
                <a:latin typeface="HGPｺﾞｼｯｸM" pitchFamily="50" charset="-128"/>
                <a:ea typeface="HGPｺﾞｼｯｸM" pitchFamily="50" charset="-128"/>
              </a:rPr>
              <a:t>プラットフォーム導入の</a:t>
            </a:r>
            <a:r>
              <a:rPr lang="ja-JP" altLang="en-US" sz="1800" dirty="0">
                <a:latin typeface="HGPｺﾞｼｯｸM" pitchFamily="50" charset="-128"/>
                <a:ea typeface="HGPｺﾞｼｯｸM" pitchFamily="50" charset="-128"/>
              </a:rPr>
              <a:t>利点や効果について解説</a:t>
            </a:r>
          </a:p>
          <a:p>
            <a:pPr lvl="2"/>
            <a:r>
              <a:rPr lang="ja-JP" altLang="en-US" sz="1800" dirty="0">
                <a:latin typeface="HGPｺﾞｼｯｸM" pitchFamily="50" charset="-128"/>
                <a:ea typeface="HGPｺﾞｼｯｸM" pitchFamily="50" charset="-128"/>
              </a:rPr>
              <a:t>地域情報プラットフォーム</a:t>
            </a:r>
            <a:r>
              <a:rPr lang="ja-JP" altLang="en-US" sz="1800" dirty="0" smtClean="0">
                <a:latin typeface="HGPｺﾞｼｯｸM" pitchFamily="50" charset="-128"/>
                <a:ea typeface="HGPｺﾞｼｯｸM" pitchFamily="50" charset="-128"/>
              </a:rPr>
              <a:t>の全体体系説明及びそれ</a:t>
            </a:r>
            <a:r>
              <a:rPr lang="ja-JP" altLang="en-US" sz="1800" dirty="0">
                <a:latin typeface="HGPｺﾞｼｯｸM" pitchFamily="50" charset="-128"/>
                <a:ea typeface="HGPｺﾞｼｯｸM" pitchFamily="50" charset="-128"/>
              </a:rPr>
              <a:t>を構成する各文書の解説</a:t>
            </a:r>
          </a:p>
          <a:p>
            <a:pPr lvl="2"/>
            <a:r>
              <a:rPr lang="ja-JP" altLang="en-US" sz="1800" dirty="0">
                <a:latin typeface="HGPｺﾞｼｯｸM" pitchFamily="50" charset="-128"/>
                <a:ea typeface="HGPｺﾞｼｯｸM" pitchFamily="50" charset="-128"/>
              </a:rPr>
              <a:t>地域情報プラットフォーム策定に至る検討の経緯や関連政策動向、用語定義等の解説</a:t>
            </a:r>
            <a:endParaRPr lang="ja-JP" altLang="en-US" sz="1800" dirty="0" smtClean="0">
              <a:latin typeface="HGPｺﾞｼｯｸM" pitchFamily="50" charset="-128"/>
              <a:ea typeface="HGPｺﾞｼｯｸM" pitchFamily="50" charset="-128"/>
            </a:endParaRPr>
          </a:p>
        </p:txBody>
      </p:sp>
      <p:sp>
        <p:nvSpPr>
          <p:cNvPr id="4" name="角丸四角形 3"/>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Arial" charset="0"/>
                <a:ea typeface="ＭＳ Ｐゴシック" pitchFamily="50" charset="-128"/>
              </a:rPr>
              <a:t>①</a:t>
            </a:r>
          </a:p>
        </p:txBody>
      </p:sp>
      <p:sp>
        <p:nvSpPr>
          <p:cNvPr id="5" name="スライド番号プレースホルダ 4"/>
          <p:cNvSpPr>
            <a:spLocks noGrp="1"/>
          </p:cNvSpPr>
          <p:nvPr>
            <p:ph type="sldNum" sz="quarter" idx="12"/>
          </p:nvPr>
        </p:nvSpPr>
        <p:spPr/>
        <p:txBody>
          <a:bodyPr/>
          <a:lstStyle/>
          <a:p>
            <a:pPr>
              <a:defRPr/>
            </a:pPr>
            <a:fld id="{F4539584-EA34-4FB3-84C9-55345A63A918}" type="slidenum">
              <a:rPr lang="ja-JP" altLang="en-US" smtClean="0"/>
              <a:pPr>
                <a:defRPr/>
              </a:pPr>
              <a:t>10</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t> 地域</a:t>
            </a:r>
            <a:r>
              <a:rPr lang="ja-JP" altLang="en-US" sz="2400" dirty="0"/>
              <a:t>情報プラットフォーム基本</a:t>
            </a:r>
            <a:r>
              <a:rPr lang="ja-JP" altLang="en-US" sz="2400" dirty="0" smtClean="0"/>
              <a:t>説明書</a:t>
            </a:r>
            <a:endParaRPr lang="en-US" altLang="ja-JP" sz="2400" dirty="0" smtClean="0"/>
          </a:p>
        </p:txBody>
      </p:sp>
      <p:sp>
        <p:nvSpPr>
          <p:cNvPr id="2" name="テキスト ボックス 1"/>
          <p:cNvSpPr txBox="1"/>
          <p:nvPr/>
        </p:nvSpPr>
        <p:spPr>
          <a:xfrm>
            <a:off x="992560" y="1892146"/>
            <a:ext cx="3674404" cy="4201150"/>
          </a:xfrm>
          <a:prstGeom prst="rect">
            <a:avLst/>
          </a:prstGeom>
          <a:noFill/>
        </p:spPr>
        <p:txBody>
          <a:bodyPr wrap="none" rtlCol="0">
            <a:spAutoFit/>
          </a:bodyPr>
          <a:lstStyle/>
          <a:p>
            <a:pPr indent="-282575"/>
            <a:r>
              <a:rPr kumimoji="1" lang="ja-JP" altLang="en-US" sz="1000" dirty="0">
                <a:latin typeface="HGPｺﾞｼｯｸM" pitchFamily="50" charset="-128"/>
                <a:ea typeface="HGPｺﾞｼｯｸM" pitchFamily="50" charset="-128"/>
              </a:rPr>
              <a:t>１</a:t>
            </a:r>
            <a:r>
              <a:rPr kumimoji="1" lang="en-US" altLang="ja-JP" sz="1000" dirty="0">
                <a:latin typeface="HGPｺﾞｼｯｸM" pitchFamily="50" charset="-128"/>
                <a:ea typeface="HGPｺﾞｼｯｸM" pitchFamily="50" charset="-128"/>
              </a:rPr>
              <a:t>. </a:t>
            </a:r>
            <a:r>
              <a:rPr kumimoji="1" lang="ja-JP" altLang="en-US" sz="1000" dirty="0">
                <a:latin typeface="HGPｺﾞｼｯｸM" pitchFamily="50" charset="-128"/>
                <a:ea typeface="HGPｺﾞｼｯｸM" pitchFamily="50" charset="-128"/>
              </a:rPr>
              <a:t>はじめに</a:t>
            </a:r>
          </a:p>
          <a:p>
            <a:pPr marL="174625" lvl="1"/>
            <a:r>
              <a:rPr kumimoji="1" lang="ja-JP" altLang="en-US" sz="900" dirty="0">
                <a:latin typeface="HGPｺﾞｼｯｸM" pitchFamily="50" charset="-128"/>
                <a:ea typeface="HGPｺﾞｼｯｸM" pitchFamily="50" charset="-128"/>
              </a:rPr>
              <a:t>１</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１ 電子自治体化推進の背景</a:t>
            </a:r>
          </a:p>
          <a:p>
            <a:pPr indent="-282575"/>
            <a:r>
              <a:rPr kumimoji="1" lang="ja-JP" altLang="en-US" sz="1000" dirty="0">
                <a:latin typeface="HGPｺﾞｼｯｸM" pitchFamily="50" charset="-128"/>
                <a:ea typeface="HGPｺﾞｼｯｸM" pitchFamily="50" charset="-128"/>
              </a:rPr>
              <a:t>２</a:t>
            </a:r>
            <a:r>
              <a:rPr kumimoji="1" lang="en-US" altLang="ja-JP" sz="1000" dirty="0">
                <a:latin typeface="HGPｺﾞｼｯｸM" pitchFamily="50" charset="-128"/>
                <a:ea typeface="HGPｺﾞｼｯｸM" pitchFamily="50" charset="-128"/>
              </a:rPr>
              <a:t>. </a:t>
            </a:r>
            <a:r>
              <a:rPr kumimoji="1" lang="ja-JP" altLang="en-US" sz="1000" dirty="0">
                <a:latin typeface="HGPｺﾞｼｯｸM" pitchFamily="50" charset="-128"/>
                <a:ea typeface="HGPｺﾞｼｯｸM" pitchFamily="50" charset="-128"/>
              </a:rPr>
              <a:t>自治体における現状の課題</a:t>
            </a:r>
          </a:p>
          <a:p>
            <a:pPr marL="174625" lvl="1"/>
            <a:r>
              <a:rPr kumimoji="1" lang="ja-JP" altLang="en-US" sz="900" dirty="0">
                <a:latin typeface="HGPｺﾞｼｯｸM" pitchFamily="50" charset="-128"/>
                <a:ea typeface="HGPｺﾞｼｯｸM" pitchFamily="50" charset="-128"/>
              </a:rPr>
              <a:t>２</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１ 多様化する住民ニーズへの対応</a:t>
            </a:r>
          </a:p>
          <a:p>
            <a:pPr marL="174625" lvl="1"/>
            <a:r>
              <a:rPr kumimoji="1" lang="ja-JP" altLang="en-US" sz="900" dirty="0">
                <a:latin typeface="HGPｺﾞｼｯｸM" pitchFamily="50" charset="-128"/>
                <a:ea typeface="HGPｺﾞｼｯｸM" pitchFamily="50" charset="-128"/>
              </a:rPr>
              <a:t>２</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２ コストの削減</a:t>
            </a:r>
          </a:p>
          <a:p>
            <a:pPr marL="174625" lvl="1"/>
            <a:r>
              <a:rPr kumimoji="1" lang="ja-JP" altLang="en-US" sz="900" dirty="0">
                <a:latin typeface="HGPｺﾞｼｯｸM" pitchFamily="50" charset="-128"/>
                <a:ea typeface="HGPｺﾞｼｯｸM" pitchFamily="50" charset="-128"/>
              </a:rPr>
              <a:t>２</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３ 地域のＩＴ産業の活性化を通じた産業振興</a:t>
            </a:r>
          </a:p>
          <a:p>
            <a:pPr indent="-282575"/>
            <a:r>
              <a:rPr kumimoji="1" lang="ja-JP" altLang="en-US" sz="1000" dirty="0">
                <a:latin typeface="HGPｺﾞｼｯｸM" pitchFamily="50" charset="-128"/>
                <a:ea typeface="HGPｺﾞｼｯｸM" pitchFamily="50" charset="-128"/>
              </a:rPr>
              <a:t>３</a:t>
            </a:r>
            <a:r>
              <a:rPr kumimoji="1" lang="en-US" altLang="ja-JP" sz="1000" dirty="0">
                <a:latin typeface="HGPｺﾞｼｯｸM" pitchFamily="50" charset="-128"/>
                <a:ea typeface="HGPｺﾞｼｯｸM" pitchFamily="50" charset="-128"/>
              </a:rPr>
              <a:t>. </a:t>
            </a:r>
            <a:r>
              <a:rPr kumimoji="1" lang="ja-JP" altLang="en-US" sz="1000" dirty="0">
                <a:latin typeface="HGPｺﾞｼｯｸM" pitchFamily="50" charset="-128"/>
                <a:ea typeface="HGPｺﾞｼｯｸM" pitchFamily="50" charset="-128"/>
              </a:rPr>
              <a:t>課題の解決の方向性</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１ 地域情報プラットフォームによる解決</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２ 検討の経緯</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３ 地域情報プラットフォームによる課題解決の必然性</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４ 地域情報プラットフォームによる地域情報化のイメージ</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５ 地域情報プラットフォーム標準仕様の策定で実現可能になること</a:t>
            </a:r>
          </a:p>
          <a:p>
            <a:pPr marL="174625" lvl="1"/>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６ 自治体におけるレガシーシステム</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注</a:t>
            </a:r>
            <a:r>
              <a:rPr kumimoji="1" lang="en-US" altLang="ja-JP" sz="900" dirty="0">
                <a:latin typeface="HGPｺﾞｼｯｸM" pitchFamily="50" charset="-128"/>
                <a:ea typeface="HGPｺﾞｼｯｸM" pitchFamily="50" charset="-128"/>
              </a:rPr>
              <a:t>) </a:t>
            </a:r>
            <a:r>
              <a:rPr kumimoji="1" lang="ja-JP" altLang="en-US" sz="900" dirty="0">
                <a:latin typeface="HGPｺﾞｼｯｸM" pitchFamily="50" charset="-128"/>
                <a:ea typeface="HGPｺﾞｼｯｸM" pitchFamily="50" charset="-128"/>
              </a:rPr>
              <a:t>移行の基本的な考え方</a:t>
            </a:r>
          </a:p>
          <a:p>
            <a:pPr indent="-282575"/>
            <a:r>
              <a:rPr kumimoji="1" lang="ja-JP" altLang="en-US" sz="1000" dirty="0">
                <a:latin typeface="HGPｺﾞｼｯｸM" pitchFamily="50" charset="-128"/>
                <a:ea typeface="HGPｺﾞｼｯｸM" pitchFamily="50" charset="-128"/>
              </a:rPr>
              <a:t>４</a:t>
            </a:r>
            <a:r>
              <a:rPr kumimoji="1" lang="en-US" altLang="ja-JP" sz="1000" dirty="0">
                <a:latin typeface="HGPｺﾞｼｯｸM" pitchFamily="50" charset="-128"/>
                <a:ea typeface="HGPｺﾞｼｯｸM" pitchFamily="50" charset="-128"/>
              </a:rPr>
              <a:t>. </a:t>
            </a:r>
            <a:r>
              <a:rPr kumimoji="1" lang="ja-JP" altLang="en-US" sz="1000" dirty="0">
                <a:latin typeface="HGPｺﾞｼｯｸM" pitchFamily="50" charset="-128"/>
                <a:ea typeface="HGPｺﾞｼｯｸM" pitchFamily="50" charset="-128"/>
              </a:rPr>
              <a:t>地域情報プラットフォーム標準と指針</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１ 標準化のスコープと検討状況</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２ 地域情報プラットフォームイメージ</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３ 標準・指針体系</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４ 業務モデル標準概要</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５ サービス協調技術標準概要</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６ 準拠確認及び相互接続確認仕様概要</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７ </a:t>
            </a:r>
            <a:r>
              <a:rPr kumimoji="1" lang="en-US" altLang="ja-JP" sz="900" dirty="0">
                <a:latin typeface="HGPｺﾞｼｯｸM" pitchFamily="50" charset="-128"/>
                <a:ea typeface="HGPｺﾞｼｯｸM" pitchFamily="50" charset="-128"/>
              </a:rPr>
              <a:t>GIS</a:t>
            </a:r>
            <a:r>
              <a:rPr kumimoji="1" lang="ja-JP" altLang="en-US" sz="900" dirty="0">
                <a:latin typeface="HGPｺﾞｼｯｸM" pitchFamily="50" charset="-128"/>
                <a:ea typeface="HGPｺﾞｼｯｸM" pitchFamily="50" charset="-128"/>
              </a:rPr>
              <a:t>共通サービス標準仕様概要</a:t>
            </a:r>
          </a:p>
          <a:p>
            <a:pPr marL="174625" lvl="1"/>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８ 地域情報プラットフォームガイドライン</a:t>
            </a:r>
          </a:p>
          <a:p>
            <a:pPr indent="-282575"/>
            <a:r>
              <a:rPr kumimoji="1" lang="ja-JP" altLang="en-US" sz="1000" dirty="0">
                <a:latin typeface="HGPｺﾞｼｯｸM" pitchFamily="50" charset="-128"/>
                <a:ea typeface="HGPｺﾞｼｯｸM" pitchFamily="50" charset="-128"/>
              </a:rPr>
              <a:t>５</a:t>
            </a:r>
            <a:r>
              <a:rPr kumimoji="1" lang="en-US" altLang="ja-JP" sz="1000" dirty="0">
                <a:latin typeface="HGPｺﾞｼｯｸM" pitchFamily="50" charset="-128"/>
                <a:ea typeface="HGPｺﾞｼｯｸM" pitchFamily="50" charset="-128"/>
              </a:rPr>
              <a:t>. </a:t>
            </a:r>
            <a:r>
              <a:rPr kumimoji="1" lang="ja-JP" altLang="en-US" sz="1000" dirty="0">
                <a:latin typeface="HGPｺﾞｼｯｸM" pitchFamily="50" charset="-128"/>
                <a:ea typeface="HGPｺﾞｼｯｸM" pitchFamily="50" charset="-128"/>
              </a:rPr>
              <a:t>検討スケジュールと体制</a:t>
            </a:r>
          </a:p>
          <a:p>
            <a:pPr marL="174625" lvl="1"/>
            <a:r>
              <a:rPr kumimoji="1" lang="ja-JP" altLang="en-US" sz="900" dirty="0">
                <a:latin typeface="HGPｺﾞｼｯｸM" pitchFamily="50" charset="-128"/>
                <a:ea typeface="HGPｺﾞｼｯｸM" pitchFamily="50" charset="-128"/>
              </a:rPr>
              <a:t>５</a:t>
            </a:r>
            <a:r>
              <a:rPr kumimoji="1" lang="en-US" altLang="ja-JP" sz="900" dirty="0">
                <a:latin typeface="HGPｺﾞｼｯｸM" pitchFamily="50" charset="-128"/>
                <a:ea typeface="HGPｺﾞｼｯｸM" pitchFamily="50" charset="-128"/>
              </a:rPr>
              <a:t>.</a:t>
            </a:r>
            <a:r>
              <a:rPr kumimoji="1" lang="ja-JP" altLang="en-US" sz="900" dirty="0">
                <a:latin typeface="HGPｺﾞｼｯｸM" pitchFamily="50" charset="-128"/>
                <a:ea typeface="HGPｺﾞｼｯｸM" pitchFamily="50" charset="-128"/>
              </a:rPr>
              <a:t>１ 検討スケジュール</a:t>
            </a:r>
          </a:p>
          <a:p>
            <a:pPr indent="-282575"/>
            <a:r>
              <a:rPr kumimoji="1" lang="ja-JP" altLang="en-US" sz="1000" dirty="0">
                <a:latin typeface="HGPｺﾞｼｯｸM" pitchFamily="50" charset="-128"/>
                <a:ea typeface="HGPｺﾞｼｯｸM" pitchFamily="50" charset="-128"/>
              </a:rPr>
              <a:t>＜別添資料＞</a:t>
            </a:r>
          </a:p>
          <a:p>
            <a:pPr marL="174625" lvl="1"/>
            <a:r>
              <a:rPr kumimoji="1" lang="ja-JP" altLang="en-US" sz="900" dirty="0">
                <a:latin typeface="HGPｺﾞｼｯｸM" pitchFamily="50" charset="-128"/>
                <a:ea typeface="HGPｺﾞｼｯｸM" pitchFamily="50" charset="-128"/>
              </a:rPr>
              <a:t>１．国内・国際標準化動向</a:t>
            </a:r>
          </a:p>
          <a:p>
            <a:pPr marL="174625" lvl="1"/>
            <a:r>
              <a:rPr kumimoji="1" lang="ja-JP" altLang="en-US" sz="900" dirty="0">
                <a:latin typeface="HGPｺﾞｼｯｸM" pitchFamily="50" charset="-128"/>
                <a:ea typeface="HGPｺﾞｼｯｸM" pitchFamily="50" charset="-128"/>
              </a:rPr>
              <a:t>２．地域情報プラットフォームに関する政策動向</a:t>
            </a:r>
          </a:p>
          <a:p>
            <a:pPr marL="174625" lvl="1"/>
            <a:r>
              <a:rPr kumimoji="1" lang="ja-JP" altLang="en-US" sz="900" dirty="0">
                <a:latin typeface="HGPｺﾞｼｯｸM" pitchFamily="50" charset="-128"/>
                <a:ea typeface="HGPｺﾞｼｯｸM" pitchFamily="50" charset="-128"/>
              </a:rPr>
              <a:t>３．用語集</a:t>
            </a:r>
          </a:p>
          <a:p>
            <a:pPr marL="174625" lvl="1"/>
            <a:r>
              <a:rPr kumimoji="1" lang="ja-JP" altLang="en-US" sz="900" dirty="0">
                <a:latin typeface="HGPｺﾞｼｯｸM" pitchFamily="50" charset="-128"/>
                <a:ea typeface="HGPｺﾞｼｯｸM" pitchFamily="50" charset="-128"/>
              </a:rPr>
              <a:t>４．ワーキンググループ構成員名簿（</a:t>
            </a:r>
            <a:r>
              <a:rPr kumimoji="1" lang="en-US" altLang="ja-JP" sz="900" dirty="0">
                <a:latin typeface="HGPｺﾞｼｯｸM" pitchFamily="50" charset="-128"/>
                <a:ea typeface="HGPｺﾞｼｯｸM" pitchFamily="50" charset="-128"/>
              </a:rPr>
              <a:t>50</a:t>
            </a:r>
            <a:r>
              <a:rPr kumimoji="1" lang="ja-JP" altLang="en-US" sz="900" dirty="0">
                <a:latin typeface="HGPｺﾞｼｯｸM" pitchFamily="50" charset="-128"/>
                <a:ea typeface="HGPｺﾞｼｯｸM" pitchFamily="50" charset="-128"/>
              </a:rPr>
              <a:t>音順）</a:t>
            </a:r>
          </a:p>
        </p:txBody>
      </p:sp>
      <p:sp>
        <p:nvSpPr>
          <p:cNvPr id="6" name="右中かっこ 5"/>
          <p:cNvSpPr/>
          <p:nvPr/>
        </p:nvSpPr>
        <p:spPr bwMode="auto">
          <a:xfrm>
            <a:off x="4736976" y="2828250"/>
            <a:ext cx="288032" cy="936104"/>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 name="テキスト ボックス 6"/>
          <p:cNvSpPr txBox="1"/>
          <p:nvPr/>
        </p:nvSpPr>
        <p:spPr>
          <a:xfrm>
            <a:off x="5169024" y="3116284"/>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地域</a:t>
            </a:r>
            <a:r>
              <a:rPr kumimoji="1" lang="ja-JP" altLang="en-US" sz="1200" dirty="0">
                <a:latin typeface="HGPｺﾞｼｯｸM" pitchFamily="50" charset="-128"/>
                <a:ea typeface="HGPｺﾞｼｯｸM" pitchFamily="50" charset="-128"/>
              </a:rPr>
              <a:t>情報</a:t>
            </a:r>
            <a:r>
              <a:rPr kumimoji="1" lang="ja-JP" altLang="en-US" sz="1200" dirty="0" smtClean="0">
                <a:latin typeface="HGPｺﾞｼｯｸM" pitchFamily="50" charset="-128"/>
                <a:ea typeface="HGPｺﾞｼｯｸM" pitchFamily="50" charset="-128"/>
              </a:rPr>
              <a:t>プラットフォームによる課題解決の解説</a:t>
            </a:r>
            <a:endParaRPr kumimoji="1" lang="ja-JP" altLang="en-US" sz="1200" dirty="0">
              <a:latin typeface="HGPｺﾞｼｯｸM" pitchFamily="50" charset="-128"/>
              <a:ea typeface="HGPｺﾞｼｯｸM" pitchFamily="50" charset="-128"/>
            </a:endParaRPr>
          </a:p>
        </p:txBody>
      </p:sp>
      <p:sp>
        <p:nvSpPr>
          <p:cNvPr id="8" name="右中かっこ 7"/>
          <p:cNvSpPr/>
          <p:nvPr/>
        </p:nvSpPr>
        <p:spPr bwMode="auto">
          <a:xfrm>
            <a:off x="3800872" y="1964154"/>
            <a:ext cx="288032" cy="79208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9" name="テキスト ボックス 8"/>
          <p:cNvSpPr txBox="1"/>
          <p:nvPr/>
        </p:nvSpPr>
        <p:spPr>
          <a:xfrm>
            <a:off x="4232920" y="2180180"/>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自治体業務及びシステムの課題</a:t>
            </a:r>
            <a:endParaRPr kumimoji="1" lang="ja-JP" altLang="en-US" sz="1200" dirty="0">
              <a:latin typeface="HGPｺﾞｼｯｸM" pitchFamily="50" charset="-128"/>
              <a:ea typeface="HGPｺﾞｼｯｸM" pitchFamily="50" charset="-128"/>
            </a:endParaRPr>
          </a:p>
        </p:txBody>
      </p:sp>
      <p:sp>
        <p:nvSpPr>
          <p:cNvPr id="10" name="右中かっこ 9"/>
          <p:cNvSpPr/>
          <p:nvPr/>
        </p:nvSpPr>
        <p:spPr bwMode="auto">
          <a:xfrm>
            <a:off x="3800872" y="3836362"/>
            <a:ext cx="288032" cy="115212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1" name="テキスト ボックス 10"/>
          <p:cNvSpPr txBox="1"/>
          <p:nvPr/>
        </p:nvSpPr>
        <p:spPr>
          <a:xfrm>
            <a:off x="4232920" y="4268412"/>
            <a:ext cx="4392488" cy="276999"/>
          </a:xfrm>
          <a:prstGeom prst="rect">
            <a:avLst/>
          </a:prstGeom>
          <a:noFill/>
        </p:spPr>
        <p:txBody>
          <a:bodyPr wrap="square" rtlCol="0">
            <a:spAutoFit/>
          </a:bodyPr>
          <a:lstStyle/>
          <a:p>
            <a:r>
              <a:rPr kumimoji="1" lang="ja-JP" altLang="en-US" sz="1200" dirty="0">
                <a:latin typeface="HGPｺﾞｼｯｸM" pitchFamily="50" charset="-128"/>
                <a:ea typeface="HGPｺﾞｼｯｸM" pitchFamily="50" charset="-128"/>
              </a:rPr>
              <a:t>地域情報プラットフォーム</a:t>
            </a:r>
            <a:r>
              <a:rPr kumimoji="1" lang="ja-JP" altLang="en-US" sz="1200" dirty="0" smtClean="0">
                <a:latin typeface="HGPｺﾞｼｯｸM" pitchFamily="50" charset="-128"/>
                <a:ea typeface="HGPｺﾞｼｯｸM" pitchFamily="50" charset="-128"/>
              </a:rPr>
              <a:t>の概要解説</a:t>
            </a:r>
            <a:endParaRPr kumimoji="1" lang="ja-JP" altLang="en-US" sz="1200" dirty="0">
              <a:latin typeface="HGPｺﾞｼｯｸM" pitchFamily="50" charset="-128"/>
              <a:ea typeface="HGPｺﾞｼｯｸM" pitchFamily="50" charset="-128"/>
            </a:endParaRPr>
          </a:p>
        </p:txBody>
      </p:sp>
      <p:sp>
        <p:nvSpPr>
          <p:cNvPr id="12" name="右中かっこ 11"/>
          <p:cNvSpPr/>
          <p:nvPr/>
        </p:nvSpPr>
        <p:spPr bwMode="auto">
          <a:xfrm>
            <a:off x="3944888" y="5060498"/>
            <a:ext cx="288032" cy="288032"/>
          </a:xfrm>
          <a:prstGeom prst="rightBrace">
            <a:avLst>
              <a:gd name="adj1" fmla="val 17127"/>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12"/>
          <p:cNvSpPr txBox="1"/>
          <p:nvPr/>
        </p:nvSpPr>
        <p:spPr>
          <a:xfrm>
            <a:off x="4376936" y="5060500"/>
            <a:ext cx="4392488" cy="276999"/>
          </a:xfrm>
          <a:prstGeom prst="rect">
            <a:avLst/>
          </a:prstGeom>
          <a:noFill/>
        </p:spPr>
        <p:txBody>
          <a:bodyPr wrap="square" rtlCol="0">
            <a:spAutoFit/>
          </a:bodyPr>
          <a:lstStyle/>
          <a:p>
            <a:r>
              <a:rPr kumimoji="1" lang="ja-JP" altLang="en-US" sz="1200" dirty="0">
                <a:latin typeface="HGPｺﾞｼｯｸM" pitchFamily="50" charset="-128"/>
                <a:ea typeface="HGPｺﾞｼｯｸM" pitchFamily="50" charset="-128"/>
              </a:rPr>
              <a:t>地域情報プラットフォーム</a:t>
            </a:r>
            <a:r>
              <a:rPr kumimoji="1" lang="ja-JP" altLang="en-US" sz="1200" dirty="0" smtClean="0">
                <a:latin typeface="HGPｺﾞｼｯｸM" pitchFamily="50" charset="-128"/>
                <a:ea typeface="HGPｺﾞｼｯｸM" pitchFamily="50" charset="-128"/>
              </a:rPr>
              <a:t>のこれまでの検討の</a:t>
            </a:r>
            <a:r>
              <a:rPr kumimoji="1" lang="ja-JP" altLang="en-US" sz="1200" dirty="0">
                <a:latin typeface="HGPｺﾞｼｯｸM" pitchFamily="50" charset="-128"/>
                <a:ea typeface="HGPｺﾞｼｯｸM" pitchFamily="50" charset="-128"/>
              </a:rPr>
              <a:t>経緯</a:t>
            </a:r>
          </a:p>
        </p:txBody>
      </p:sp>
      <p:sp>
        <p:nvSpPr>
          <p:cNvPr id="14" name="角丸四角形 13"/>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Arial" charset="0"/>
                <a:ea typeface="ＭＳ Ｐゴシック" pitchFamily="50" charset="-128"/>
              </a:rPr>
              <a:t>①</a:t>
            </a:r>
          </a:p>
        </p:txBody>
      </p:sp>
      <p:sp>
        <p:nvSpPr>
          <p:cNvPr id="15" name="スライド番号プレースホルダ 14"/>
          <p:cNvSpPr>
            <a:spLocks noGrp="1"/>
          </p:cNvSpPr>
          <p:nvPr>
            <p:ph type="sldNum" sz="quarter" idx="12"/>
          </p:nvPr>
        </p:nvSpPr>
        <p:spPr/>
        <p:txBody>
          <a:bodyPr/>
          <a:lstStyle/>
          <a:p>
            <a:pPr>
              <a:defRPr/>
            </a:pPr>
            <a:fld id="{F4539584-EA34-4FB3-84C9-55345A63A918}" type="slidenum">
              <a:rPr lang="ja-JP" altLang="en-US" smtClean="0"/>
              <a:pPr>
                <a:defRPr/>
              </a:pPr>
              <a:t>11</a:t>
            </a:fld>
            <a:endParaRPr lang="en-US" altLang="ja-JP"/>
          </a:p>
        </p:txBody>
      </p:sp>
      <p:sp>
        <p:nvSpPr>
          <p:cNvPr id="16" name="フッター プレースホルダ 1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extLst>
      <p:ext uri="{BB962C8B-B14F-4D97-AF65-F5344CB8AC3E}">
        <p14:creationId xmlns:p14="http://schemas.microsoft.com/office/powerpoint/2010/main" xmlns="" val="38484828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5"/>
          <p:cNvSpPr>
            <a:spLocks noGrp="1" noChangeArrowheads="1"/>
          </p:cNvSpPr>
          <p:nvPr>
            <p:ph idx="1"/>
          </p:nvPr>
        </p:nvSpPr>
        <p:spPr bwMode="auto">
          <a:xfrm>
            <a:off x="495302" y="1341440"/>
            <a:ext cx="8994775"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 自治体業務アプリケーションユニット標準仕様</a:t>
            </a:r>
            <a:endParaRPr lang="en-US" altLang="ja-JP" sz="2400" dirty="0" smtClean="0">
              <a:latin typeface="HGPｺﾞｼｯｸM" pitchFamily="50" charset="-128"/>
              <a:ea typeface="HGPｺﾞｼｯｸM" pitchFamily="50" charset="-128"/>
            </a:endParaRPr>
          </a:p>
          <a:p>
            <a:pPr marL="400050" lvl="1" indent="0">
              <a:buNone/>
            </a:pPr>
            <a:r>
              <a:rPr lang="ja-JP" altLang="en-US" sz="1800" b="1" dirty="0" smtClean="0">
                <a:latin typeface="HGPｺﾞｼｯｸM" pitchFamily="50" charset="-128"/>
                <a:ea typeface="HGPｺﾞｼｯｸM" pitchFamily="50" charset="-128"/>
              </a:rPr>
              <a:t>平成１８年度以降、法改正等に対応して改定を続け、現在は２６の業務ユニットとそれらの間の連携インタフェース等からなる要素として標準化</a:t>
            </a:r>
          </a:p>
        </p:txBody>
      </p:sp>
      <p:sp>
        <p:nvSpPr>
          <p:cNvPr id="5" name="角丸四角形 4"/>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Arial" charset="0"/>
                <a:ea typeface="ＭＳ Ｐゴシック" pitchFamily="50" charset="-128"/>
              </a:rPr>
              <a:t>②</a:t>
            </a:r>
          </a:p>
        </p:txBody>
      </p:sp>
      <p:grpSp>
        <p:nvGrpSpPr>
          <p:cNvPr id="6" name="グループ化 5"/>
          <p:cNvGrpSpPr/>
          <p:nvPr/>
        </p:nvGrpSpPr>
        <p:grpSpPr>
          <a:xfrm>
            <a:off x="4013734" y="2497899"/>
            <a:ext cx="4971714" cy="3667407"/>
            <a:chOff x="1980452" y="1412776"/>
            <a:chExt cx="6249629" cy="4610067"/>
          </a:xfrm>
        </p:grpSpPr>
        <p:grpSp>
          <p:nvGrpSpPr>
            <p:cNvPr id="7" name="グループ化 6"/>
            <p:cNvGrpSpPr/>
            <p:nvPr/>
          </p:nvGrpSpPr>
          <p:grpSpPr>
            <a:xfrm>
              <a:off x="1980452" y="1412776"/>
              <a:ext cx="6249629" cy="4610067"/>
              <a:chOff x="1980452" y="1412776"/>
              <a:chExt cx="6249629" cy="4610067"/>
            </a:xfrm>
          </p:grpSpPr>
          <p:sp>
            <p:nvSpPr>
              <p:cNvPr id="21" name="角丸四角形 20"/>
              <p:cNvSpPr/>
              <p:nvPr/>
            </p:nvSpPr>
            <p:spPr bwMode="auto">
              <a:xfrm>
                <a:off x="5154256" y="1508354"/>
                <a:ext cx="792088" cy="360040"/>
              </a:xfrm>
              <a:prstGeom prst="roundRect">
                <a:avLst/>
              </a:prstGeom>
              <a:gradFill flip="none" rotWithShape="1">
                <a:gsLst>
                  <a:gs pos="0">
                    <a:srgbClr val="FFC000"/>
                  </a:gs>
                  <a:gs pos="50000">
                    <a:srgbClr val="FFF0C1"/>
                  </a:gs>
                  <a:gs pos="100000">
                    <a:srgbClr val="FFC00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(30)</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住登外管理</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grpSp>
            <p:nvGrpSpPr>
              <p:cNvPr id="22" name="グループ化 21"/>
              <p:cNvGrpSpPr/>
              <p:nvPr/>
            </p:nvGrpSpPr>
            <p:grpSpPr>
              <a:xfrm>
                <a:off x="2031176" y="2370308"/>
                <a:ext cx="2376264" cy="1478482"/>
                <a:chOff x="688184" y="912141"/>
                <a:chExt cx="2376264" cy="1478482"/>
              </a:xfrm>
            </p:grpSpPr>
            <p:sp>
              <p:nvSpPr>
                <p:cNvPr id="65" name="角丸四角形 64"/>
                <p:cNvSpPr/>
                <p:nvPr/>
              </p:nvSpPr>
              <p:spPr bwMode="auto">
                <a:xfrm>
                  <a:off x="688184" y="912141"/>
                  <a:ext cx="2376264" cy="1478482"/>
                </a:xfrm>
                <a:prstGeom prst="roundRect">
                  <a:avLst>
                    <a:gd name="adj" fmla="val 10213"/>
                  </a:avLst>
                </a:prstGeom>
                <a:no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6" name="角丸四角形 65"/>
                <p:cNvSpPr/>
                <p:nvPr/>
              </p:nvSpPr>
              <p:spPr bwMode="auto">
                <a:xfrm>
                  <a:off x="1359555" y="978221"/>
                  <a:ext cx="792088" cy="360040"/>
                </a:xfrm>
                <a:prstGeom prst="roundRect">
                  <a:avLst/>
                </a:prstGeom>
                <a:gradFill flip="none" rotWithShape="1">
                  <a:gsLst>
                    <a:gs pos="0">
                      <a:srgbClr val="92D050"/>
                    </a:gs>
                    <a:gs pos="50000">
                      <a:schemeClr val="accent3">
                        <a:lumMod val="20000"/>
                        <a:lumOff val="80000"/>
                      </a:schemeClr>
                    </a:gs>
                    <a:gs pos="100000">
                      <a:srgbClr val="92D05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(6)</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個人住民税</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7" name="角丸四角形 66"/>
                <p:cNvSpPr/>
                <p:nvPr/>
              </p:nvSpPr>
              <p:spPr bwMode="auto">
                <a:xfrm>
                  <a:off x="765052" y="1451271"/>
                  <a:ext cx="792088" cy="360040"/>
                </a:xfrm>
                <a:prstGeom prst="roundRect">
                  <a:avLst/>
                </a:prstGeom>
                <a:gradFill flip="none" rotWithShape="1">
                  <a:gsLst>
                    <a:gs pos="0">
                      <a:srgbClr val="92D050"/>
                    </a:gs>
                    <a:gs pos="50000">
                      <a:schemeClr val="accent3">
                        <a:lumMod val="20000"/>
                        <a:lumOff val="80000"/>
                      </a:schemeClr>
                    </a:gs>
                    <a:gs pos="100000">
                      <a:srgbClr val="92D05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(7)</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法人</a:t>
                  </a:r>
                  <a:r>
                    <a:rPr lang="ja-JP" altLang="en-US" sz="600" dirty="0" smtClean="0">
                      <a:latin typeface="HGPｺﾞｼｯｸM" pitchFamily="50" charset="-128"/>
                      <a:ea typeface="HGPｺﾞｼｯｸM" pitchFamily="50" charset="-128"/>
                    </a:rPr>
                    <a:t>住民税</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8" name="角丸四角形 67"/>
                <p:cNvSpPr/>
                <p:nvPr/>
              </p:nvSpPr>
              <p:spPr bwMode="auto">
                <a:xfrm>
                  <a:off x="1161096" y="1946943"/>
                  <a:ext cx="792088" cy="360040"/>
                </a:xfrm>
                <a:prstGeom prst="roundRect">
                  <a:avLst/>
                </a:prstGeom>
                <a:gradFill flip="none" rotWithShape="1">
                  <a:gsLst>
                    <a:gs pos="0">
                      <a:srgbClr val="92D050"/>
                    </a:gs>
                    <a:gs pos="50000">
                      <a:schemeClr val="accent3">
                        <a:lumMod val="20000"/>
                        <a:lumOff val="80000"/>
                      </a:schemeClr>
                    </a:gs>
                    <a:gs pos="100000">
                      <a:srgbClr val="92D05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(8)</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軽自動車</a:t>
                  </a:r>
                  <a:r>
                    <a:rPr lang="ja-JP" altLang="en-US" sz="600" dirty="0" smtClean="0">
                      <a:latin typeface="HGPｺﾞｼｯｸM" pitchFamily="50" charset="-128"/>
                      <a:ea typeface="HGPｺﾞｼｯｸM" pitchFamily="50" charset="-128"/>
                    </a:rPr>
                    <a:t>税</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9" name="角丸四角形 68"/>
                <p:cNvSpPr/>
                <p:nvPr/>
              </p:nvSpPr>
              <p:spPr bwMode="auto">
                <a:xfrm>
                  <a:off x="2056336" y="1811311"/>
                  <a:ext cx="792088" cy="360040"/>
                </a:xfrm>
                <a:prstGeom prst="roundRect">
                  <a:avLst/>
                </a:prstGeom>
                <a:gradFill flip="none" rotWithShape="1">
                  <a:gsLst>
                    <a:gs pos="0">
                      <a:srgbClr val="92D050"/>
                    </a:gs>
                    <a:gs pos="50000">
                      <a:schemeClr val="accent3">
                        <a:lumMod val="20000"/>
                        <a:lumOff val="80000"/>
                      </a:schemeClr>
                    </a:gs>
                    <a:gs pos="100000">
                      <a:srgbClr val="92D05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(5)</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固定資産</a:t>
                  </a:r>
                  <a:r>
                    <a:rPr lang="ja-JP" altLang="en-US" sz="600" dirty="0" smtClean="0">
                      <a:latin typeface="HGPｺﾞｼｯｸM" pitchFamily="50" charset="-128"/>
                      <a:ea typeface="HGPｺﾞｼｯｸM" pitchFamily="50" charset="-128"/>
                    </a:rPr>
                    <a:t>税</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70" name="角丸四角形 69"/>
                <p:cNvSpPr/>
                <p:nvPr/>
              </p:nvSpPr>
              <p:spPr bwMode="auto">
                <a:xfrm>
                  <a:off x="2151643" y="1351307"/>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(10)</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国民健康保険</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grpSp>
          <p:sp>
            <p:nvSpPr>
              <p:cNvPr id="23" name="角丸四角形 22"/>
              <p:cNvSpPr/>
              <p:nvPr/>
            </p:nvSpPr>
            <p:spPr bwMode="auto">
              <a:xfrm>
                <a:off x="2089549" y="5064295"/>
                <a:ext cx="792088" cy="360040"/>
              </a:xfrm>
              <a:prstGeom prst="roundRect">
                <a:avLst/>
              </a:prstGeom>
              <a:gradFill flip="none" rotWithShape="1">
                <a:gsLst>
                  <a:gs pos="0">
                    <a:srgbClr val="FFFF00"/>
                  </a:gs>
                  <a:gs pos="50000">
                    <a:srgbClr val="FFFFCC"/>
                  </a:gs>
                  <a:gs pos="100000">
                    <a:srgbClr val="FFFF0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(51)</a:t>
                </a: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rPr>
                  <a:t>庶務事務</a:t>
                </a:r>
              </a:p>
            </p:txBody>
          </p:sp>
          <p:sp>
            <p:nvSpPr>
              <p:cNvPr id="24" name="角丸四角形 23"/>
              <p:cNvSpPr/>
              <p:nvPr/>
            </p:nvSpPr>
            <p:spPr bwMode="auto">
              <a:xfrm>
                <a:off x="2089741" y="5578342"/>
                <a:ext cx="792088" cy="360040"/>
              </a:xfrm>
              <a:prstGeom prst="roundRect">
                <a:avLst/>
              </a:prstGeom>
              <a:gradFill flip="none" rotWithShape="1">
                <a:gsLst>
                  <a:gs pos="0">
                    <a:srgbClr val="FFFF00"/>
                  </a:gs>
                  <a:gs pos="50000">
                    <a:srgbClr val="FFFFCC"/>
                  </a:gs>
                  <a:gs pos="100000">
                    <a:srgbClr val="FFFF0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(53)</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文書管理</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5" name="角丸四角形 24"/>
              <p:cNvSpPr/>
              <p:nvPr/>
            </p:nvSpPr>
            <p:spPr bwMode="auto">
              <a:xfrm>
                <a:off x="3105818" y="5328163"/>
                <a:ext cx="792088" cy="360040"/>
              </a:xfrm>
              <a:prstGeom prst="roundRect">
                <a:avLst/>
              </a:prstGeom>
              <a:gradFill flip="none" rotWithShape="1">
                <a:gsLst>
                  <a:gs pos="0">
                    <a:srgbClr val="FFFF00"/>
                  </a:gs>
                  <a:gs pos="50000">
                    <a:srgbClr val="FFFFCC"/>
                  </a:gs>
                  <a:gs pos="100000">
                    <a:srgbClr val="FFFF0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(52)</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人事</a:t>
                </a:r>
                <a:r>
                  <a:rPr lang="ja-JP" altLang="en-US" sz="600" dirty="0" smtClean="0">
                    <a:latin typeface="HGPｺﾞｼｯｸM" pitchFamily="50" charset="-128"/>
                    <a:ea typeface="HGPｺﾞｼｯｸM" pitchFamily="50" charset="-128"/>
                  </a:rPr>
                  <a:t>給与</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6" name="角丸四角形 25"/>
              <p:cNvSpPr/>
              <p:nvPr/>
            </p:nvSpPr>
            <p:spPr bwMode="auto">
              <a:xfrm>
                <a:off x="3627915" y="4444184"/>
                <a:ext cx="792088" cy="360040"/>
              </a:xfrm>
              <a:prstGeom prst="roundRect">
                <a:avLst/>
              </a:prstGeom>
              <a:gradFill flip="none" rotWithShape="1">
                <a:gsLst>
                  <a:gs pos="0">
                    <a:schemeClr val="accent4">
                      <a:lumMod val="75000"/>
                    </a:schemeClr>
                  </a:gs>
                  <a:gs pos="50000">
                    <a:schemeClr val="accent4">
                      <a:lumMod val="20000"/>
                      <a:lumOff val="80000"/>
                    </a:schemeClr>
                  </a:gs>
                  <a:gs pos="100000">
                    <a:schemeClr val="accent4">
                      <a:lumMod val="7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(16)</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生活保護</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7" name="角丸四角形 26"/>
              <p:cNvSpPr/>
              <p:nvPr/>
            </p:nvSpPr>
            <p:spPr bwMode="auto">
              <a:xfrm>
                <a:off x="4509845" y="5328163"/>
                <a:ext cx="792088" cy="360040"/>
              </a:xfrm>
              <a:prstGeom prst="roundRect">
                <a:avLst/>
              </a:prstGeom>
              <a:gradFill flip="none" rotWithShape="1">
                <a:gsLst>
                  <a:gs pos="0">
                    <a:schemeClr val="accent6">
                      <a:lumMod val="75000"/>
                    </a:schemeClr>
                  </a:gs>
                  <a:gs pos="50000">
                    <a:schemeClr val="accent6">
                      <a:lumMod val="20000"/>
                      <a:lumOff val="80000"/>
                    </a:schemeClr>
                  </a:gs>
                  <a:gs pos="100000">
                    <a:schemeClr val="accent6">
                      <a:lumMod val="75000"/>
                    </a:schemeClr>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(50)</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財務会計</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8" name="角丸四角形 27"/>
              <p:cNvSpPr/>
              <p:nvPr/>
            </p:nvSpPr>
            <p:spPr bwMode="auto">
              <a:xfrm>
                <a:off x="4218152" y="1509213"/>
                <a:ext cx="792088" cy="360040"/>
              </a:xfrm>
              <a:prstGeom prst="roundRect">
                <a:avLst/>
              </a:prstGeom>
              <a:gradFill flip="none" rotWithShape="1">
                <a:gsLst>
                  <a:gs pos="0">
                    <a:srgbClr val="FFC000"/>
                  </a:gs>
                  <a:gs pos="50000">
                    <a:srgbClr val="FFF0C1"/>
                  </a:gs>
                  <a:gs pos="100000">
                    <a:srgbClr val="FFC00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45720" rIns="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住民基本台帳</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9" name="角丸四角形 28"/>
              <p:cNvSpPr/>
              <p:nvPr/>
            </p:nvSpPr>
            <p:spPr bwMode="auto">
              <a:xfrm>
                <a:off x="4046853" y="1412776"/>
                <a:ext cx="2043507" cy="596213"/>
              </a:xfrm>
              <a:prstGeom prst="roundRect">
                <a:avLst>
                  <a:gd name="adj" fmla="val 22216"/>
                </a:avLst>
              </a:prstGeom>
              <a:no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0" name="角丸四角形 29"/>
              <p:cNvSpPr/>
              <p:nvPr/>
            </p:nvSpPr>
            <p:spPr bwMode="auto">
              <a:xfrm>
                <a:off x="2504088" y="4164071"/>
                <a:ext cx="792088" cy="360040"/>
              </a:xfrm>
              <a:prstGeom prst="roundRect">
                <a:avLst/>
              </a:prstGeom>
              <a:gradFill flip="none" rotWithShape="1">
                <a:gsLst>
                  <a:gs pos="0">
                    <a:srgbClr val="00B050"/>
                  </a:gs>
                  <a:gs pos="50000">
                    <a:srgbClr val="B9FFD9"/>
                  </a:gs>
                  <a:gs pos="100000">
                    <a:srgbClr val="00B05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(9)</a:t>
                </a:r>
                <a:endParaRPr lang="en-US" altLang="ja-JP" sz="600" dirty="0">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rPr>
                  <a:t>収滞納管理</a:t>
                </a:r>
                <a:endPar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31" name="直線矢印コネクタ 30"/>
              <p:cNvCxnSpPr/>
              <p:nvPr/>
            </p:nvCxnSpPr>
            <p:spPr bwMode="auto">
              <a:xfrm flipV="1">
                <a:off x="2767600" y="3848790"/>
                <a:ext cx="0" cy="315281"/>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cxnSp>
            <p:nvCxnSpPr>
              <p:cNvPr id="32" name="直線矢印コネクタ 31"/>
              <p:cNvCxnSpPr/>
              <p:nvPr/>
            </p:nvCxnSpPr>
            <p:spPr bwMode="auto">
              <a:xfrm>
                <a:off x="2995319" y="3848790"/>
                <a:ext cx="0" cy="315281"/>
              </a:xfrm>
              <a:prstGeom prst="straightConnector1">
                <a:avLst/>
              </a:prstGeom>
              <a:solidFill>
                <a:schemeClr val="accent1"/>
              </a:solidFill>
              <a:ln w="38100" cap="flat" cmpd="sng" algn="ctr">
                <a:solidFill>
                  <a:schemeClr val="accent5">
                    <a:lumMod val="75000"/>
                  </a:schemeClr>
                </a:solidFill>
                <a:prstDash val="solid"/>
                <a:round/>
                <a:headEnd type="none" w="med" len="med"/>
                <a:tailEnd type="arrow"/>
              </a:ln>
              <a:effectLst>
                <a:prstShdw prst="shdw17" dist="17961" dir="2700000">
                  <a:schemeClr val="bg2"/>
                </a:prstShdw>
              </a:effectLst>
            </p:spPr>
          </p:cxnSp>
          <p:grpSp>
            <p:nvGrpSpPr>
              <p:cNvPr id="33" name="グループ化 32"/>
              <p:cNvGrpSpPr/>
              <p:nvPr/>
            </p:nvGrpSpPr>
            <p:grpSpPr>
              <a:xfrm>
                <a:off x="5028269" y="2370308"/>
                <a:ext cx="3103095" cy="2433916"/>
                <a:chOff x="5018258" y="1707915"/>
                <a:chExt cx="3103095" cy="2433916"/>
              </a:xfrm>
            </p:grpSpPr>
            <p:sp>
              <p:nvSpPr>
                <p:cNvPr id="47" name="角丸四角形 46"/>
                <p:cNvSpPr/>
                <p:nvPr/>
              </p:nvSpPr>
              <p:spPr bwMode="auto">
                <a:xfrm>
                  <a:off x="6753201" y="2253535"/>
                  <a:ext cx="1368152" cy="1485422"/>
                </a:xfrm>
                <a:prstGeom prst="roundRect">
                  <a:avLst>
                    <a:gd name="adj" fmla="val 8488"/>
                  </a:avLst>
                </a:prstGeom>
                <a:no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8" name="角丸四角形 47"/>
                <p:cNvSpPr/>
                <p:nvPr/>
              </p:nvSpPr>
              <p:spPr bwMode="auto">
                <a:xfrm>
                  <a:off x="5018258" y="1707915"/>
                  <a:ext cx="1944216" cy="2031041"/>
                </a:xfrm>
                <a:prstGeom prst="roundRect">
                  <a:avLst>
                    <a:gd name="adj" fmla="val 8488"/>
                  </a:avLst>
                </a:prstGeom>
                <a:solidFill>
                  <a:schemeClr val="bg1"/>
                </a:solid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9" name="角丸四角形 48"/>
                <p:cNvSpPr/>
                <p:nvPr/>
              </p:nvSpPr>
              <p:spPr bwMode="auto">
                <a:xfrm>
                  <a:off x="5058596" y="1794740"/>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(14)</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介護</a:t>
                  </a:r>
                  <a:r>
                    <a:rPr lang="ja-JP" altLang="en-US" sz="600" dirty="0" smtClean="0">
                      <a:latin typeface="HGPｺﾞｼｯｸM" pitchFamily="50" charset="-128"/>
                      <a:ea typeface="HGPｺﾞｼｯｸM" pitchFamily="50" charset="-128"/>
                    </a:rPr>
                    <a:t>保険</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0" name="角丸四角形 49"/>
                <p:cNvSpPr/>
                <p:nvPr/>
              </p:nvSpPr>
              <p:spPr bwMode="auto">
                <a:xfrm>
                  <a:off x="5058596" y="2290692"/>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(13)</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後期高齢者医療</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1" name="角丸四角形 50"/>
                <p:cNvSpPr/>
                <p:nvPr/>
              </p:nvSpPr>
              <p:spPr bwMode="auto">
                <a:xfrm>
                  <a:off x="5058596" y="2755008"/>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(17)</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乳幼児医療</a:t>
                  </a:r>
                  <a:endParaRPr lang="en-US" altLang="ja-JP" sz="600" dirty="0" smtClean="0">
                    <a:latin typeface="HGPｺﾞｼｯｸM" pitchFamily="50" charset="-128"/>
                    <a:ea typeface="HGPｺﾞｼｯｸM" pitchFamily="50" charset="-128"/>
                  </a:endParaRPr>
                </a:p>
              </p:txBody>
            </p:sp>
            <p:sp>
              <p:nvSpPr>
                <p:cNvPr id="52" name="角丸四角形 51"/>
                <p:cNvSpPr/>
                <p:nvPr/>
              </p:nvSpPr>
              <p:spPr bwMode="auto">
                <a:xfrm>
                  <a:off x="5058596" y="3269055"/>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(18)</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ひとり親医療</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3" name="角丸四角形 52"/>
                <p:cNvSpPr/>
                <p:nvPr/>
              </p:nvSpPr>
              <p:spPr bwMode="auto">
                <a:xfrm>
                  <a:off x="6105128" y="1794740"/>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(12)</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障害者</a:t>
                  </a:r>
                  <a:r>
                    <a:rPr lang="ja-JP" altLang="en-US" sz="600" dirty="0">
                      <a:latin typeface="HGPｺﾞｼｯｸM" pitchFamily="50" charset="-128"/>
                      <a:ea typeface="HGPｺﾞｼｯｸM" pitchFamily="50" charset="-128"/>
                    </a:rPr>
                    <a:t>福祉</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4" name="角丸四角形 53"/>
                <p:cNvSpPr/>
                <p:nvPr/>
              </p:nvSpPr>
              <p:spPr bwMode="auto">
                <a:xfrm>
                  <a:off x="7185248" y="3269055"/>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(19)</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健康</a:t>
                  </a:r>
                  <a:r>
                    <a:rPr lang="ja-JP" altLang="en-US" sz="600" dirty="0" smtClean="0">
                      <a:latin typeface="HGPｺﾞｼｯｸM" pitchFamily="50" charset="-128"/>
                      <a:ea typeface="HGPｺﾞｼｯｸM" pitchFamily="50" charset="-128"/>
                    </a:rPr>
                    <a:t>管理</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5" name="角丸四角形 54"/>
                <p:cNvSpPr/>
                <p:nvPr/>
              </p:nvSpPr>
              <p:spPr bwMode="auto">
                <a:xfrm>
                  <a:off x="7185248" y="1811311"/>
                  <a:ext cx="792088" cy="360040"/>
                </a:xfrm>
                <a:prstGeom prst="roundRect">
                  <a:avLst/>
                </a:prstGeom>
                <a:gradFill flip="none" rotWithShape="1">
                  <a:gsLst>
                    <a:gs pos="0">
                      <a:srgbClr val="00B0F0"/>
                    </a:gs>
                    <a:gs pos="50000">
                      <a:srgbClr val="D5F4FF"/>
                    </a:gs>
                    <a:gs pos="100000">
                      <a:srgbClr val="00B0F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(2)</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印鑑登録</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6" name="角丸四角形 55"/>
                <p:cNvSpPr/>
                <p:nvPr/>
              </p:nvSpPr>
              <p:spPr bwMode="auto">
                <a:xfrm>
                  <a:off x="7185248" y="2306983"/>
                  <a:ext cx="792088" cy="360040"/>
                </a:xfrm>
                <a:prstGeom prst="roundRect">
                  <a:avLst/>
                </a:prstGeom>
                <a:gradFill flip="none" rotWithShape="1">
                  <a:gsLst>
                    <a:gs pos="0">
                      <a:srgbClr val="00B0F0"/>
                    </a:gs>
                    <a:gs pos="50000">
                      <a:srgbClr val="D5F4FF"/>
                    </a:gs>
                    <a:gs pos="100000">
                      <a:srgbClr val="00B0F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(21)</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戸籍</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7" name="角丸四角形 56"/>
                <p:cNvSpPr/>
                <p:nvPr/>
              </p:nvSpPr>
              <p:spPr bwMode="auto">
                <a:xfrm>
                  <a:off x="7185248" y="2755008"/>
                  <a:ext cx="792088" cy="360040"/>
                </a:xfrm>
                <a:prstGeom prst="roundRect">
                  <a:avLst/>
                </a:prstGeom>
                <a:gradFill flip="none" rotWithShape="1">
                  <a:gsLst>
                    <a:gs pos="0">
                      <a:srgbClr val="00B0F0"/>
                    </a:gs>
                    <a:gs pos="50000">
                      <a:srgbClr val="D5F4FF"/>
                    </a:gs>
                    <a:gs pos="100000">
                      <a:srgbClr val="00B0F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(20)</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a:latin typeface="HGPｺﾞｼｯｸM" pitchFamily="50" charset="-128"/>
                      <a:ea typeface="HGPｺﾞｼｯｸM" pitchFamily="50" charset="-128"/>
                    </a:rPr>
                    <a:t>就学</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8" name="角丸四角形 57"/>
                <p:cNvSpPr/>
                <p:nvPr/>
              </p:nvSpPr>
              <p:spPr bwMode="auto">
                <a:xfrm>
                  <a:off x="7185248" y="3781791"/>
                  <a:ext cx="792088" cy="360040"/>
                </a:xfrm>
                <a:prstGeom prst="roundRect">
                  <a:avLst/>
                </a:prstGeom>
                <a:gradFill flip="none" rotWithShape="1">
                  <a:gsLst>
                    <a:gs pos="0">
                      <a:srgbClr val="00B0F0"/>
                    </a:gs>
                    <a:gs pos="50000">
                      <a:srgbClr val="D5F4FF"/>
                    </a:gs>
                    <a:gs pos="100000">
                      <a:srgbClr val="00B0F0"/>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45720" rIns="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(4)</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選挙人名簿管理</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9" name="正方形/長方形 58"/>
                <p:cNvSpPr/>
                <p:nvPr/>
              </p:nvSpPr>
              <p:spPr bwMode="auto">
                <a:xfrm>
                  <a:off x="6825208" y="2253536"/>
                  <a:ext cx="216024" cy="14854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0" name="角丸四角形 59"/>
                <p:cNvSpPr/>
                <p:nvPr/>
              </p:nvSpPr>
              <p:spPr bwMode="auto">
                <a:xfrm>
                  <a:off x="6105128" y="2306983"/>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(11)</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国民年金</a:t>
                  </a:r>
                  <a:endPar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1" name="角丸四角形 60"/>
                <p:cNvSpPr/>
                <p:nvPr/>
              </p:nvSpPr>
              <p:spPr bwMode="auto">
                <a:xfrm>
                  <a:off x="6105128" y="2755008"/>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(22)</a:t>
                  </a:r>
                </a:p>
                <a:p>
                  <a:pPr marL="0" marR="0" indent="0" algn="ctr" defTabSz="914400" rtl="0" eaLnBrk="0" fontAlgn="base" latinLnBrk="0" hangingPunct="0">
                    <a:lnSpc>
                      <a:spcPct val="100000"/>
                    </a:lnSpc>
                    <a:spcBef>
                      <a:spcPct val="0"/>
                    </a:spcBef>
                    <a:spcAft>
                      <a:spcPct val="0"/>
                    </a:spcAft>
                    <a:buClrTx/>
                    <a:buSzTx/>
                    <a:buFontTx/>
                    <a:buNone/>
                    <a:tabLst/>
                  </a:pPr>
                  <a:r>
                    <a:rPr lang="ja-JP" altLang="en-US" sz="600" dirty="0" smtClean="0">
                      <a:latin typeface="HGPｺﾞｼｯｸM" pitchFamily="50" charset="-128"/>
                      <a:ea typeface="HGPｺﾞｼｯｸM" pitchFamily="50" charset="-128"/>
                    </a:rPr>
                    <a:t>子ども手当</a:t>
                  </a:r>
                  <a:endParaRPr lang="en-US" altLang="ja-JP" sz="600" dirty="0" smtClean="0">
                    <a:latin typeface="HGPｺﾞｼｯｸM" pitchFamily="50" charset="-128"/>
                    <a:ea typeface="HGPｺﾞｼｯｸM" pitchFamily="50" charset="-128"/>
                  </a:endParaRPr>
                </a:p>
              </p:txBody>
            </p:sp>
            <p:sp>
              <p:nvSpPr>
                <p:cNvPr id="62" name="角丸四角形 61"/>
                <p:cNvSpPr/>
                <p:nvPr/>
              </p:nvSpPr>
              <p:spPr bwMode="auto">
                <a:xfrm>
                  <a:off x="6105128" y="3269055"/>
                  <a:ext cx="792088" cy="360040"/>
                </a:xfrm>
                <a:prstGeom prst="roundRect">
                  <a:avLst/>
                </a:prstGeom>
                <a:gradFill flip="none" rotWithShape="1">
                  <a:gsLst>
                    <a:gs pos="0">
                      <a:srgbClr val="FF99FF"/>
                    </a:gs>
                    <a:gs pos="50000">
                      <a:srgbClr val="FFE7FF"/>
                    </a:gs>
                    <a:gs pos="100000">
                      <a:srgbClr val="FF99FF"/>
                    </a:gs>
                  </a:gsLst>
                  <a:path path="circle">
                    <a:fillToRect l="100000" t="100000"/>
                  </a:path>
                  <a:tileRect r="-100000" b="-100000"/>
                </a:gra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smtClean="0">
                      <a:ln>
                        <a:noFill/>
                      </a:ln>
                      <a:solidFill>
                        <a:schemeClr val="tx1"/>
                      </a:solidFill>
                      <a:effectLst/>
                      <a:latin typeface="HGPｺﾞｼｯｸM" pitchFamily="50" charset="-128"/>
                      <a:ea typeface="HGPｺﾞｼｯｸM" pitchFamily="50" charset="-128"/>
                    </a:rPr>
                    <a:t>(15)</a:t>
                  </a: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600" b="0" i="0" u="none" strike="noStrike" cap="none" normalizeH="0" baseline="0" dirty="0" smtClean="0">
                      <a:ln>
                        <a:noFill/>
                      </a:ln>
                      <a:solidFill>
                        <a:schemeClr val="tx1"/>
                      </a:solidFill>
                      <a:effectLst/>
                      <a:latin typeface="HGPｺﾞｼｯｸM" pitchFamily="50" charset="-128"/>
                      <a:ea typeface="HGPｺﾞｼｯｸM" pitchFamily="50" charset="-128"/>
                    </a:rPr>
                    <a:t>児童手当</a:t>
                  </a:r>
                </a:p>
              </p:txBody>
            </p:sp>
            <p:cxnSp>
              <p:nvCxnSpPr>
                <p:cNvPr id="63" name="直線コネクタ 62"/>
                <p:cNvCxnSpPr/>
                <p:nvPr/>
              </p:nvCxnSpPr>
              <p:spPr bwMode="auto">
                <a:xfrm>
                  <a:off x="6818458" y="3737412"/>
                  <a:ext cx="288032" cy="0"/>
                </a:xfrm>
                <a:prstGeom prst="line">
                  <a:avLst/>
                </a:prstGeom>
                <a:solidFill>
                  <a:schemeClr val="accent1"/>
                </a:solidFill>
                <a:ln w="9525" cap="flat" cmpd="sng" algn="ctr">
                  <a:solidFill>
                    <a:srgbClr val="0070C0"/>
                  </a:solidFill>
                  <a:prstDash val="solid"/>
                  <a:round/>
                  <a:headEnd type="none" w="med" len="med"/>
                  <a:tailEnd type="none" w="med" len="med"/>
                </a:ln>
                <a:effectLst>
                  <a:prstShdw prst="shdw17" dist="17961" dir="2700000">
                    <a:schemeClr val="bg2"/>
                  </a:prstShdw>
                </a:effectLst>
              </p:spPr>
            </p:cxnSp>
            <p:cxnSp>
              <p:nvCxnSpPr>
                <p:cNvPr id="64" name="直線コネクタ 63"/>
                <p:cNvCxnSpPr/>
                <p:nvPr/>
              </p:nvCxnSpPr>
              <p:spPr bwMode="auto">
                <a:xfrm>
                  <a:off x="6962474" y="2252384"/>
                  <a:ext cx="288032" cy="0"/>
                </a:xfrm>
                <a:prstGeom prst="line">
                  <a:avLst/>
                </a:prstGeom>
                <a:solidFill>
                  <a:schemeClr val="accent1"/>
                </a:solidFill>
                <a:ln w="9525" cap="flat" cmpd="sng" algn="ctr">
                  <a:solidFill>
                    <a:srgbClr val="0070C0"/>
                  </a:solidFill>
                  <a:prstDash val="solid"/>
                  <a:round/>
                  <a:headEnd type="none" w="med" len="med"/>
                  <a:tailEnd type="none" w="med" len="med"/>
                </a:ln>
                <a:effectLst>
                  <a:prstShdw prst="shdw17" dist="17961" dir="2700000">
                    <a:schemeClr val="bg2"/>
                  </a:prstShdw>
                </a:effectLst>
              </p:spPr>
            </p:cxnSp>
          </p:grpSp>
          <p:cxnSp>
            <p:nvCxnSpPr>
              <p:cNvPr id="34" name="直線矢印コネクタ 33"/>
              <p:cNvCxnSpPr/>
              <p:nvPr/>
            </p:nvCxnSpPr>
            <p:spPr bwMode="auto">
              <a:xfrm>
                <a:off x="4420003" y="3079963"/>
                <a:ext cx="608267" cy="1151"/>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cxnSp>
            <p:nvCxnSpPr>
              <p:cNvPr id="35" name="直線矢印コネクタ 34"/>
              <p:cNvCxnSpPr/>
              <p:nvPr/>
            </p:nvCxnSpPr>
            <p:spPr bwMode="auto">
              <a:xfrm flipH="1">
                <a:off x="4420003" y="3269478"/>
                <a:ext cx="605722" cy="0"/>
              </a:xfrm>
              <a:prstGeom prst="straightConnector1">
                <a:avLst/>
              </a:prstGeom>
              <a:solidFill>
                <a:schemeClr val="accent1"/>
              </a:solidFill>
              <a:ln w="38100" cap="flat" cmpd="sng" algn="ctr">
                <a:solidFill>
                  <a:schemeClr val="accent5">
                    <a:lumMod val="75000"/>
                  </a:schemeClr>
                </a:solidFill>
                <a:prstDash val="solid"/>
                <a:round/>
                <a:headEnd type="none" w="med" len="med"/>
                <a:tailEnd type="arrow"/>
              </a:ln>
              <a:effectLst>
                <a:prstShdw prst="shdw17" dist="17961" dir="2700000">
                  <a:schemeClr val="bg2"/>
                </a:prstShdw>
              </a:effectLst>
            </p:spPr>
          </p:cxnSp>
          <p:cxnSp>
            <p:nvCxnSpPr>
              <p:cNvPr id="36" name="直線矢印コネクタ 35"/>
              <p:cNvCxnSpPr/>
              <p:nvPr/>
            </p:nvCxnSpPr>
            <p:spPr bwMode="auto">
              <a:xfrm flipV="1">
                <a:off x="3897906" y="3848790"/>
                <a:ext cx="0" cy="595394"/>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cxnSp>
            <p:nvCxnSpPr>
              <p:cNvPr id="37" name="直線矢印コネクタ 36"/>
              <p:cNvCxnSpPr/>
              <p:nvPr/>
            </p:nvCxnSpPr>
            <p:spPr bwMode="auto">
              <a:xfrm>
                <a:off x="4125625" y="3848790"/>
                <a:ext cx="0" cy="595394"/>
              </a:xfrm>
              <a:prstGeom prst="straightConnector1">
                <a:avLst/>
              </a:prstGeom>
              <a:solidFill>
                <a:schemeClr val="accent1"/>
              </a:solidFill>
              <a:ln w="38100" cap="flat" cmpd="sng" algn="ctr">
                <a:solidFill>
                  <a:schemeClr val="accent5">
                    <a:lumMod val="75000"/>
                  </a:schemeClr>
                </a:solidFill>
                <a:prstDash val="solid"/>
                <a:round/>
                <a:headEnd type="none" w="med" len="med"/>
                <a:tailEnd type="arrow"/>
              </a:ln>
              <a:effectLst>
                <a:prstShdw prst="shdw17" dist="17961" dir="2700000">
                  <a:schemeClr val="bg2"/>
                </a:prstShdw>
              </a:effectLst>
            </p:spPr>
          </p:cxnSp>
          <p:cxnSp>
            <p:nvCxnSpPr>
              <p:cNvPr id="38" name="カギ線コネクタ 37"/>
              <p:cNvCxnSpPr/>
              <p:nvPr/>
            </p:nvCxnSpPr>
            <p:spPr bwMode="auto">
              <a:xfrm flipV="1">
                <a:off x="4446698" y="4401350"/>
                <a:ext cx="918383" cy="216025"/>
              </a:xfrm>
              <a:prstGeom prst="bentConnector3">
                <a:avLst>
                  <a:gd name="adj1" fmla="val 100216"/>
                </a:avLst>
              </a:prstGeom>
              <a:solidFill>
                <a:schemeClr val="accent1"/>
              </a:solidFill>
              <a:ln w="38100" cap="flat" cmpd="sng" algn="ctr">
                <a:solidFill>
                  <a:srgbClr val="7030A0"/>
                </a:solidFill>
                <a:prstDash val="solid"/>
                <a:round/>
                <a:headEnd type="none" w="med" len="med"/>
                <a:tailEnd type="arrow" w="med" len="med"/>
              </a:ln>
              <a:effectLst>
                <a:prstShdw prst="shdw17" dist="17961" dir="2700000">
                  <a:schemeClr val="bg2"/>
                </a:prstShdw>
              </a:effectLst>
            </p:spPr>
          </p:cxnSp>
          <p:cxnSp>
            <p:nvCxnSpPr>
              <p:cNvPr id="39" name="カギ線コネクタ 38"/>
              <p:cNvCxnSpPr/>
              <p:nvPr/>
            </p:nvCxnSpPr>
            <p:spPr bwMode="auto">
              <a:xfrm flipV="1">
                <a:off x="4445426" y="4401350"/>
                <a:ext cx="1217790" cy="324511"/>
              </a:xfrm>
              <a:prstGeom prst="bentConnector3">
                <a:avLst>
                  <a:gd name="adj1" fmla="val 100928"/>
                </a:avLst>
              </a:prstGeom>
              <a:solidFill>
                <a:schemeClr val="accent1"/>
              </a:solidFill>
              <a:ln w="38100" cap="flat" cmpd="sng" algn="ctr">
                <a:solidFill>
                  <a:schemeClr val="accent5">
                    <a:lumMod val="75000"/>
                  </a:schemeClr>
                </a:solidFill>
                <a:prstDash val="solid"/>
                <a:round/>
                <a:headEnd type="arrow" w="med" len="med"/>
                <a:tailEnd type="none" w="med" len="med"/>
              </a:ln>
              <a:effectLst>
                <a:prstShdw prst="shdw17" dist="17961" dir="2700000">
                  <a:schemeClr val="bg2"/>
                </a:prstShdw>
              </a:effectLst>
            </p:spPr>
          </p:cxnSp>
          <p:sp>
            <p:nvSpPr>
              <p:cNvPr id="40" name="角丸四角形 39"/>
              <p:cNvSpPr/>
              <p:nvPr/>
            </p:nvSpPr>
            <p:spPr bwMode="auto">
              <a:xfrm>
                <a:off x="1985045" y="2309763"/>
                <a:ext cx="6245036" cy="2610384"/>
              </a:xfrm>
              <a:prstGeom prst="roundRect">
                <a:avLst>
                  <a:gd name="adj" fmla="val 6986"/>
                </a:avLst>
              </a:prstGeom>
              <a:no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cxnSp>
            <p:nvCxnSpPr>
              <p:cNvPr id="41" name="直線矢印コネクタ 40"/>
              <p:cNvCxnSpPr/>
              <p:nvPr/>
            </p:nvCxnSpPr>
            <p:spPr bwMode="auto">
              <a:xfrm flipV="1">
                <a:off x="4798006" y="4920147"/>
                <a:ext cx="0" cy="408017"/>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cxnSp>
            <p:nvCxnSpPr>
              <p:cNvPr id="42" name="直線矢印コネクタ 41"/>
              <p:cNvCxnSpPr/>
              <p:nvPr/>
            </p:nvCxnSpPr>
            <p:spPr bwMode="auto">
              <a:xfrm>
                <a:off x="5025725" y="4920147"/>
                <a:ext cx="0" cy="408016"/>
              </a:xfrm>
              <a:prstGeom prst="straightConnector1">
                <a:avLst/>
              </a:prstGeom>
              <a:solidFill>
                <a:schemeClr val="accent1"/>
              </a:solidFill>
              <a:ln w="38100" cap="flat" cmpd="sng" algn="ctr">
                <a:solidFill>
                  <a:schemeClr val="accent5">
                    <a:lumMod val="75000"/>
                  </a:schemeClr>
                </a:solidFill>
                <a:prstDash val="solid"/>
                <a:round/>
                <a:headEnd type="none" w="med" len="med"/>
                <a:tailEnd type="arrow"/>
              </a:ln>
              <a:effectLst>
                <a:prstShdw prst="shdw17" dist="17961" dir="2700000">
                  <a:schemeClr val="bg2"/>
                </a:prstShdw>
              </a:effectLst>
            </p:spPr>
          </p:cxnSp>
          <p:sp>
            <p:nvSpPr>
              <p:cNvPr id="43" name="角丸四角形 42"/>
              <p:cNvSpPr/>
              <p:nvPr/>
            </p:nvSpPr>
            <p:spPr bwMode="auto">
              <a:xfrm>
                <a:off x="1980452" y="4990699"/>
                <a:ext cx="2043507" cy="1032144"/>
              </a:xfrm>
              <a:prstGeom prst="roundRect">
                <a:avLst>
                  <a:gd name="adj" fmla="val 11431"/>
                </a:avLst>
              </a:prstGeom>
              <a:noFill/>
              <a:ln w="9525" cap="flat" cmpd="sng" algn="ctr">
                <a:solidFill>
                  <a:srgbClr val="0070C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6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cxnSp>
            <p:nvCxnSpPr>
              <p:cNvPr id="44" name="直線矢印コネクタ 43"/>
              <p:cNvCxnSpPr/>
              <p:nvPr/>
            </p:nvCxnSpPr>
            <p:spPr bwMode="auto">
              <a:xfrm flipV="1">
                <a:off x="4933491" y="1994482"/>
                <a:ext cx="0" cy="315281"/>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cxnSp>
            <p:nvCxnSpPr>
              <p:cNvPr id="45" name="直線矢印コネクタ 44"/>
              <p:cNvCxnSpPr/>
              <p:nvPr/>
            </p:nvCxnSpPr>
            <p:spPr bwMode="auto">
              <a:xfrm>
                <a:off x="5161210" y="1994482"/>
                <a:ext cx="0" cy="315281"/>
              </a:xfrm>
              <a:prstGeom prst="straightConnector1">
                <a:avLst/>
              </a:prstGeom>
              <a:solidFill>
                <a:schemeClr val="accent1"/>
              </a:solidFill>
              <a:ln w="38100" cap="flat" cmpd="sng" algn="ctr">
                <a:solidFill>
                  <a:schemeClr val="accent5">
                    <a:lumMod val="75000"/>
                  </a:schemeClr>
                </a:solidFill>
                <a:prstDash val="solid"/>
                <a:round/>
                <a:headEnd type="none" w="med" len="med"/>
                <a:tailEnd type="arrow"/>
              </a:ln>
              <a:effectLst>
                <a:prstShdw prst="shdw17" dist="17961" dir="2700000">
                  <a:schemeClr val="bg2"/>
                </a:prstShdw>
              </a:effectLst>
            </p:spPr>
          </p:cxnSp>
          <p:cxnSp>
            <p:nvCxnSpPr>
              <p:cNvPr id="46" name="直線矢印コネクタ 45"/>
              <p:cNvCxnSpPr/>
              <p:nvPr/>
            </p:nvCxnSpPr>
            <p:spPr bwMode="auto">
              <a:xfrm flipV="1">
                <a:off x="3511465" y="4920147"/>
                <a:ext cx="0" cy="385834"/>
              </a:xfrm>
              <a:prstGeom prst="straightConnector1">
                <a:avLst/>
              </a:prstGeom>
              <a:solidFill>
                <a:schemeClr val="accent1"/>
              </a:solidFill>
              <a:ln w="38100" cap="flat" cmpd="sng" algn="ctr">
                <a:solidFill>
                  <a:srgbClr val="7030A0"/>
                </a:solidFill>
                <a:prstDash val="solid"/>
                <a:round/>
                <a:headEnd type="none" w="med" len="med"/>
                <a:tailEnd type="arrow"/>
              </a:ln>
              <a:effectLst>
                <a:prstShdw prst="shdw17" dist="17961" dir="2700000">
                  <a:schemeClr val="bg2"/>
                </a:prstShdw>
              </a:effectLst>
            </p:spPr>
          </p:cxnSp>
        </p:grpSp>
        <p:sp>
          <p:nvSpPr>
            <p:cNvPr id="8" name="テキスト ボックス 7"/>
            <p:cNvSpPr txBox="1"/>
            <p:nvPr/>
          </p:nvSpPr>
          <p:spPr>
            <a:xfrm>
              <a:off x="2846949" y="2007938"/>
              <a:ext cx="2007378" cy="348198"/>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各業務で発生した住登外情報（</a:t>
              </a:r>
              <a:r>
                <a:rPr kumimoji="1" lang="en-US" altLang="ja-JP" sz="600" b="1" dirty="0" smtClean="0">
                  <a:latin typeface="HGPｺﾞｼｯｸM" pitchFamily="50" charset="-128"/>
                  <a:ea typeface="HGPｺﾞｼｯｸM" pitchFamily="50" charset="-128"/>
                </a:rPr>
                <a:t>5</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20</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30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戸籍届出情報（</a:t>
              </a:r>
              <a:r>
                <a:rPr kumimoji="1" lang="en-US" altLang="ja-JP" sz="600" b="1" dirty="0" smtClean="0">
                  <a:latin typeface="HGPｺﾞｼｯｸM" pitchFamily="50" charset="-128"/>
                  <a:ea typeface="HGPｺﾞｼｯｸM" pitchFamily="50" charset="-128"/>
                </a:rPr>
                <a:t>21</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a:t>
              </a:r>
              <a:r>
                <a:rPr kumimoji="1" lang="ja-JP" altLang="en-US" sz="600" b="1" dirty="0" smtClean="0">
                  <a:latin typeface="HGPｺﾞｼｯｸM" pitchFamily="50" charset="-128"/>
                  <a:ea typeface="HGPｺﾞｼｯｸM" pitchFamily="50" charset="-128"/>
                </a:rPr>
                <a:t>）</a:t>
              </a:r>
              <a:endParaRPr kumimoji="1" lang="ja-JP" altLang="en-US" sz="600" b="1" dirty="0">
                <a:latin typeface="HGPｺﾞｼｯｸM" pitchFamily="50" charset="-128"/>
                <a:ea typeface="HGPｺﾞｼｯｸM" pitchFamily="50" charset="-128"/>
              </a:endParaRPr>
            </a:p>
          </p:txBody>
        </p:sp>
        <p:sp>
          <p:nvSpPr>
            <p:cNvPr id="9" name="テキスト ボックス 8"/>
            <p:cNvSpPr txBox="1"/>
            <p:nvPr/>
          </p:nvSpPr>
          <p:spPr>
            <a:xfrm>
              <a:off x="5241033" y="2069492"/>
              <a:ext cx="1134867" cy="232132"/>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住基情報（</a:t>
              </a:r>
              <a:r>
                <a:rPr kumimoji="1" lang="en-US" altLang="ja-JP" sz="600" b="1" dirty="0" smtClean="0">
                  <a:latin typeface="HGPｺﾞｼｯｸM" pitchFamily="50" charset="-128"/>
                  <a:ea typeface="HGPｺﾞｼｯｸM" pitchFamily="50" charset="-128"/>
                </a:rPr>
                <a:t>1</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5</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22</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0" name="テキスト ボックス 9"/>
            <p:cNvSpPr txBox="1"/>
            <p:nvPr/>
          </p:nvSpPr>
          <p:spPr>
            <a:xfrm>
              <a:off x="1985045" y="3862379"/>
              <a:ext cx="820522" cy="348198"/>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収滞納情報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9</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5,6,8,10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1" name="テキスト ボックス 10"/>
            <p:cNvSpPr txBox="1"/>
            <p:nvPr/>
          </p:nvSpPr>
          <p:spPr>
            <a:xfrm>
              <a:off x="3988346" y="2504170"/>
              <a:ext cx="1203378" cy="348198"/>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個人</a:t>
              </a:r>
              <a:r>
                <a:rPr kumimoji="1" lang="ja-JP" altLang="en-US" sz="600" b="1" dirty="0">
                  <a:latin typeface="HGPｺﾞｼｯｸM" pitchFamily="50" charset="-128"/>
                  <a:ea typeface="HGPｺﾞｼｯｸM" pitchFamily="50" charset="-128"/>
                </a:rPr>
                <a:t>住民税</a:t>
              </a:r>
              <a:r>
                <a:rPr kumimoji="1" lang="ja-JP" altLang="en-US" sz="600" b="1" dirty="0" smtClean="0">
                  <a:latin typeface="HGPｺﾞｼｯｸM" pitchFamily="50" charset="-128"/>
                  <a:ea typeface="HGPｺﾞｼｯｸM" pitchFamily="50" charset="-128"/>
                </a:rPr>
                <a:t>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6</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11</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15,17,18,20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2" name="テキスト ボックス 11"/>
            <p:cNvSpPr txBox="1"/>
            <p:nvPr/>
          </p:nvSpPr>
          <p:spPr>
            <a:xfrm>
              <a:off x="4354037" y="3313125"/>
              <a:ext cx="812462" cy="812462"/>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後期高齢者</a:t>
              </a:r>
              <a:endParaRPr kumimoji="1" lang="en-US" altLang="ja-JP" sz="600" b="1" dirty="0" smtClean="0">
                <a:latin typeface="HGPｺﾞｼｯｸM" pitchFamily="50" charset="-128"/>
                <a:ea typeface="HGPｺﾞｼｯｸM" pitchFamily="50" charset="-128"/>
              </a:endParaRPr>
            </a:p>
            <a:p>
              <a:r>
                <a:rPr kumimoji="1" lang="ja-JP" altLang="en-US" sz="600" b="1" dirty="0">
                  <a:latin typeface="HGPｺﾞｼｯｸM" pitchFamily="50" charset="-128"/>
                  <a:ea typeface="HGPｺﾞｼｯｸM" pitchFamily="50" charset="-128"/>
                </a:rPr>
                <a:t>被保険者</a:t>
              </a:r>
              <a:r>
                <a:rPr kumimoji="1" lang="ja-JP" altLang="en-US" sz="600" b="1" dirty="0" smtClean="0">
                  <a:latin typeface="HGPｺﾞｼｯｸM" pitchFamily="50" charset="-128"/>
                  <a:ea typeface="HGPｺﾞｼｯｸM" pitchFamily="50" charset="-128"/>
                </a:rPr>
                <a:t>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13</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介護保険</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資格情報</a:t>
              </a:r>
              <a:endParaRPr kumimoji="1" lang="en-US" altLang="ja-JP" sz="600" b="1" dirty="0">
                <a:latin typeface="HGPｺﾞｼｯｸM" pitchFamily="50" charset="-128"/>
                <a:ea typeface="HGPｺﾞｼｯｸM" pitchFamily="50" charset="-128"/>
              </a:endParaRPr>
            </a:p>
            <a:p>
              <a:r>
                <a:rPr kumimoji="1" lang="ja-JP" altLang="en-US" sz="600" b="1" dirty="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14</a:t>
              </a:r>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10</a:t>
              </a:r>
              <a:r>
                <a:rPr kumimoji="1" lang="ja-JP" altLang="en-US" sz="600" b="1" dirty="0" smtClean="0">
                  <a:latin typeface="HGPｺﾞｼｯｸM" pitchFamily="50" charset="-128"/>
                  <a:ea typeface="HGPｺﾞｼｯｸM" pitchFamily="50" charset="-128"/>
                </a:rPr>
                <a:t>）</a:t>
              </a:r>
              <a:endParaRPr kumimoji="1" lang="en-US" altLang="ja-JP" sz="600" b="1" dirty="0">
                <a:latin typeface="HGPｺﾞｼｯｸM" pitchFamily="50" charset="-128"/>
                <a:ea typeface="HGPｺﾞｼｯｸM" pitchFamily="50" charset="-128"/>
              </a:endParaRPr>
            </a:p>
          </p:txBody>
        </p:sp>
        <p:sp>
          <p:nvSpPr>
            <p:cNvPr id="13" name="テキスト ボックス 12"/>
            <p:cNvSpPr txBox="1"/>
            <p:nvPr/>
          </p:nvSpPr>
          <p:spPr>
            <a:xfrm>
              <a:off x="3124865" y="4013989"/>
              <a:ext cx="812462" cy="348198"/>
            </a:xfrm>
            <a:prstGeom prst="rect">
              <a:avLst/>
            </a:prstGeom>
            <a:noFill/>
          </p:spPr>
          <p:txBody>
            <a:bodyPr wrap="none" rtlCol="0">
              <a:spAutoFit/>
            </a:bodyPr>
            <a:lstStyle/>
            <a:p>
              <a:r>
                <a:rPr kumimoji="1" lang="ja-JP" altLang="en-US" sz="600" b="1" dirty="0">
                  <a:latin typeface="HGPｺﾞｼｯｸM" pitchFamily="50" charset="-128"/>
                  <a:ea typeface="HGPｺﾞｼｯｸM" pitchFamily="50" charset="-128"/>
                </a:rPr>
                <a:t>生活保護</a:t>
              </a:r>
              <a:r>
                <a:rPr kumimoji="1" lang="ja-JP" altLang="en-US" sz="600" b="1" dirty="0" smtClean="0">
                  <a:latin typeface="HGPｺﾞｼｯｸM" pitchFamily="50" charset="-128"/>
                  <a:ea typeface="HGPｺﾞｼｯｸM" pitchFamily="50" charset="-128"/>
                </a:rPr>
                <a:t>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16</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6</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4" name="テキスト ボックス 13"/>
            <p:cNvSpPr txBox="1"/>
            <p:nvPr/>
          </p:nvSpPr>
          <p:spPr>
            <a:xfrm>
              <a:off x="4287955" y="4286668"/>
              <a:ext cx="1183228" cy="348198"/>
            </a:xfrm>
            <a:prstGeom prst="rect">
              <a:avLst/>
            </a:prstGeom>
            <a:noFill/>
          </p:spPr>
          <p:txBody>
            <a:bodyPr wrap="none" rtlCol="0">
              <a:spAutoFit/>
            </a:bodyPr>
            <a:lstStyle/>
            <a:p>
              <a:r>
                <a:rPr kumimoji="1" lang="ja-JP" altLang="en-US" sz="600" b="1" dirty="0">
                  <a:latin typeface="HGPｺﾞｼｯｸM" pitchFamily="50" charset="-128"/>
                  <a:ea typeface="HGPｺﾞｼｯｸM" pitchFamily="50" charset="-128"/>
                </a:rPr>
                <a:t>生活保護</a:t>
              </a:r>
              <a:r>
                <a:rPr kumimoji="1" lang="ja-JP" altLang="en-US" sz="600" b="1" dirty="0" smtClean="0">
                  <a:latin typeface="HGPｺﾞｼｯｸM" pitchFamily="50" charset="-128"/>
                  <a:ea typeface="HGPｺﾞｼｯｸM" pitchFamily="50" charset="-128"/>
                </a:rPr>
                <a:t>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16</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12,14,17,18,20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5" name="テキスト ボックス 14"/>
            <p:cNvSpPr txBox="1"/>
            <p:nvPr/>
          </p:nvSpPr>
          <p:spPr>
            <a:xfrm>
              <a:off x="5665318" y="4521895"/>
              <a:ext cx="1267859" cy="348198"/>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各手当情報（</a:t>
              </a:r>
              <a:r>
                <a:rPr kumimoji="1" lang="en-US" altLang="ja-JP" sz="600" b="1" dirty="0" smtClean="0">
                  <a:latin typeface="HGPｺﾞｼｯｸM" pitchFamily="50" charset="-128"/>
                  <a:ea typeface="HGPｺﾞｼｯｸM" pitchFamily="50" charset="-128"/>
                </a:rPr>
                <a:t>15,22</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16</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戸籍情報（</a:t>
              </a:r>
              <a:r>
                <a:rPr kumimoji="1" lang="en-US" altLang="ja-JP" sz="600" b="1" dirty="0">
                  <a:latin typeface="HGPｺﾞｼｯｸM" pitchFamily="50" charset="-128"/>
                  <a:ea typeface="HGPｺﾞｼｯｸM" pitchFamily="50" charset="-128"/>
                </a:rPr>
                <a:t>21</a:t>
              </a:r>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16</a:t>
              </a:r>
              <a:r>
                <a:rPr kumimoji="1" lang="ja-JP" altLang="en-US" sz="600" b="1" dirty="0" smtClean="0">
                  <a:latin typeface="HGPｺﾞｼｯｸM" pitchFamily="50" charset="-128"/>
                  <a:ea typeface="HGPｺﾞｼｯｸM" pitchFamily="50" charset="-128"/>
                </a:rPr>
                <a:t>）</a:t>
              </a:r>
              <a:endParaRPr kumimoji="1" lang="en-US" altLang="ja-JP" sz="600" b="1" dirty="0">
                <a:latin typeface="HGPｺﾞｼｯｸM" pitchFamily="50" charset="-128"/>
                <a:ea typeface="HGPｺﾞｼｯｸM" pitchFamily="50" charset="-128"/>
              </a:endParaRPr>
            </a:p>
          </p:txBody>
        </p:sp>
        <p:sp>
          <p:nvSpPr>
            <p:cNvPr id="16" name="テキスト ボックス 15"/>
            <p:cNvSpPr txBox="1"/>
            <p:nvPr/>
          </p:nvSpPr>
          <p:spPr>
            <a:xfrm>
              <a:off x="2314735" y="4766517"/>
              <a:ext cx="1296069" cy="348198"/>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給与所得者異動届出情報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52</a:t>
              </a:r>
              <a:r>
                <a:rPr kumimoji="1" lang="ja-JP" altLang="en-US" sz="600" b="1" dirty="0" smtClean="0">
                  <a:latin typeface="HGPｺﾞｼｯｸM" pitchFamily="50" charset="-128"/>
                  <a:ea typeface="HGPｺﾞｼｯｸM" pitchFamily="50" charset="-128"/>
                </a:rPr>
                <a:t>～</a:t>
              </a:r>
              <a:r>
                <a:rPr kumimoji="1" lang="en-US" altLang="ja-JP" sz="600" b="1" dirty="0">
                  <a:latin typeface="HGPｺﾞｼｯｸM" pitchFamily="50" charset="-128"/>
                  <a:ea typeface="HGPｺﾞｼｯｸM" pitchFamily="50" charset="-128"/>
                </a:rPr>
                <a:t>6</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7" name="テキスト ボックス 16"/>
            <p:cNvSpPr txBox="1"/>
            <p:nvPr/>
          </p:nvSpPr>
          <p:spPr>
            <a:xfrm>
              <a:off x="4100380" y="5063209"/>
              <a:ext cx="715741" cy="348198"/>
            </a:xfrm>
            <a:prstGeom prst="rect">
              <a:avLst/>
            </a:prstGeom>
            <a:noFill/>
          </p:spPr>
          <p:txBody>
            <a:bodyPr wrap="none" rtlCol="0">
              <a:spAutoFit/>
            </a:bodyPr>
            <a:lstStyle/>
            <a:p>
              <a:r>
                <a:rPr kumimoji="1" lang="ja-JP" altLang="en-US" sz="600" b="1" dirty="0">
                  <a:latin typeface="HGPｺﾞｼｯｸM" pitchFamily="50" charset="-128"/>
                  <a:ea typeface="HGPｺﾞｼｯｸM" pitchFamily="50" charset="-128"/>
                </a:rPr>
                <a:t>収納金</a:t>
              </a:r>
              <a:r>
                <a:rPr kumimoji="1" lang="ja-JP" altLang="en-US" sz="600" b="1" dirty="0" smtClean="0">
                  <a:latin typeface="HGPｺﾞｼｯｸM" pitchFamily="50" charset="-128"/>
                  <a:ea typeface="HGPｺﾞｼｯｸM" pitchFamily="50" charset="-128"/>
                </a:rPr>
                <a:t>情報</a:t>
              </a:r>
              <a:endParaRPr kumimoji="1" lang="en-US" altLang="ja-JP" sz="600" b="1" dirty="0" smtClean="0">
                <a:latin typeface="HGPｺﾞｼｯｸM" pitchFamily="50" charset="-128"/>
                <a:ea typeface="HGPｺﾞｼｯｸM" pitchFamily="50" charset="-128"/>
              </a:endParaRPr>
            </a:p>
            <a:p>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50</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9</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8" name="テキスト ボックス 17"/>
            <p:cNvSpPr txBox="1"/>
            <p:nvPr/>
          </p:nvSpPr>
          <p:spPr>
            <a:xfrm>
              <a:off x="5075833" y="5084896"/>
              <a:ext cx="1779678" cy="232132"/>
            </a:xfrm>
            <a:prstGeom prst="rect">
              <a:avLst/>
            </a:prstGeom>
            <a:noFill/>
          </p:spPr>
          <p:txBody>
            <a:bodyPr wrap="none" rtlCol="0">
              <a:spAutoFit/>
            </a:bodyPr>
            <a:lstStyle/>
            <a:p>
              <a:r>
                <a:rPr kumimoji="1" lang="ja-JP" altLang="en-US" sz="600" b="1" dirty="0" smtClean="0">
                  <a:latin typeface="HGPｺﾞｼｯｸM" pitchFamily="50" charset="-128"/>
                  <a:ea typeface="HGPｺﾞｼｯｸM" pitchFamily="50" charset="-128"/>
                </a:rPr>
                <a:t>支払情報（</a:t>
              </a:r>
              <a:r>
                <a:rPr kumimoji="1" lang="en-US" altLang="ja-JP" sz="600" b="1" dirty="0" smtClean="0">
                  <a:latin typeface="HGPｺﾞｼｯｸM" pitchFamily="50" charset="-128"/>
                  <a:ea typeface="HGPｺﾞｼｯｸM" pitchFamily="50" charset="-128"/>
                </a:rPr>
                <a:t>10,12,14</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16,20,22</a:t>
              </a:r>
              <a:r>
                <a:rPr kumimoji="1" lang="ja-JP" altLang="en-US" sz="600" b="1" dirty="0" smtClean="0">
                  <a:latin typeface="HGPｺﾞｼｯｸM" pitchFamily="50" charset="-128"/>
                  <a:ea typeface="HGPｺﾞｼｯｸM" pitchFamily="50" charset="-128"/>
                </a:rPr>
                <a:t>→</a:t>
              </a:r>
              <a:r>
                <a:rPr kumimoji="1" lang="en-US" altLang="ja-JP" sz="600" b="1" dirty="0" smtClean="0">
                  <a:latin typeface="HGPｺﾞｼｯｸM" pitchFamily="50" charset="-128"/>
                  <a:ea typeface="HGPｺﾞｼｯｸM" pitchFamily="50" charset="-128"/>
                </a:rPr>
                <a:t>50</a:t>
              </a:r>
              <a:r>
                <a:rPr kumimoji="1" lang="ja-JP" altLang="en-US" sz="600" b="1" dirty="0" smtClean="0">
                  <a:latin typeface="HGPｺﾞｼｯｸM" pitchFamily="50" charset="-128"/>
                  <a:ea typeface="HGPｺﾞｼｯｸM" pitchFamily="50" charset="-128"/>
                </a:rPr>
                <a:t>）</a:t>
              </a:r>
              <a:endParaRPr kumimoji="1" lang="en-US" altLang="ja-JP" sz="600" b="1" dirty="0" smtClean="0">
                <a:latin typeface="HGPｺﾞｼｯｸM" pitchFamily="50" charset="-128"/>
                <a:ea typeface="HGPｺﾞｼｯｸM" pitchFamily="50" charset="-128"/>
              </a:endParaRPr>
            </a:p>
          </p:txBody>
        </p:sp>
        <p:sp>
          <p:nvSpPr>
            <p:cNvPr id="19" name="テキスト ボックス 18"/>
            <p:cNvSpPr txBox="1"/>
            <p:nvPr/>
          </p:nvSpPr>
          <p:spPr>
            <a:xfrm>
              <a:off x="6123555" y="1565263"/>
              <a:ext cx="1942896" cy="270821"/>
            </a:xfrm>
            <a:prstGeom prst="rect">
              <a:avLst/>
            </a:prstGeom>
            <a:noFill/>
          </p:spPr>
          <p:txBody>
            <a:bodyPr wrap="none" rtlCol="0">
              <a:spAutoFit/>
            </a:bodyPr>
            <a:lstStyle/>
            <a:p>
              <a:r>
                <a:rPr kumimoji="1" lang="en-US" altLang="ja-JP" sz="800" dirty="0" smtClean="0">
                  <a:latin typeface="HGPｺﾞｼｯｸM" pitchFamily="50" charset="-128"/>
                  <a:ea typeface="HGPｺﾞｼｯｸM" pitchFamily="50" charset="-128"/>
                </a:rPr>
                <a:t>※</a:t>
              </a:r>
              <a:r>
                <a:rPr kumimoji="1" lang="ja-JP" altLang="en-US" sz="800" dirty="0" smtClean="0">
                  <a:latin typeface="HGPｺﾞｼｯｸM" pitchFamily="50" charset="-128"/>
                  <a:ea typeface="HGPｺﾞｼｯｸM" pitchFamily="50" charset="-128"/>
                </a:rPr>
                <a:t>括弧内の数字はユニット番号</a:t>
              </a:r>
              <a:endParaRPr kumimoji="1" lang="ja-JP" altLang="en-US" sz="800" dirty="0">
                <a:latin typeface="HGPｺﾞｼｯｸM" pitchFamily="50" charset="-128"/>
                <a:ea typeface="HGPｺﾞｼｯｸM" pitchFamily="50" charset="-128"/>
              </a:endParaRPr>
            </a:p>
          </p:txBody>
        </p:sp>
        <p:sp>
          <p:nvSpPr>
            <p:cNvPr id="20" name="テキスト ボックス 19"/>
            <p:cNvSpPr txBox="1"/>
            <p:nvPr/>
          </p:nvSpPr>
          <p:spPr>
            <a:xfrm>
              <a:off x="5083436" y="5710374"/>
              <a:ext cx="3087436" cy="309509"/>
            </a:xfrm>
            <a:prstGeom prst="rect">
              <a:avLst/>
            </a:prstGeom>
            <a:noFill/>
          </p:spPr>
          <p:txBody>
            <a:bodyPr wrap="none" rtlCol="0">
              <a:spAutoFit/>
            </a:bodyPr>
            <a:lstStyle/>
            <a:p>
              <a:r>
                <a:rPr kumimoji="1" lang="en-US" altLang="ja-JP" sz="1000" dirty="0" smtClean="0">
                  <a:latin typeface="HGPｺﾞｼｯｸM" pitchFamily="50" charset="-128"/>
                  <a:ea typeface="HGPｺﾞｼｯｸM" pitchFamily="50" charset="-128"/>
                </a:rPr>
                <a:t>※</a:t>
              </a:r>
              <a:r>
                <a:rPr kumimoji="1" lang="ja-JP" altLang="en-US" sz="1000" dirty="0" smtClean="0">
                  <a:latin typeface="HGPｺﾞｼｯｸM" pitchFamily="50" charset="-128"/>
                  <a:ea typeface="HGPｺﾞｼｯｸM" pitchFamily="50" charset="-128"/>
                </a:rPr>
                <a:t>機能ユニット間の関連とデータ連携の例</a:t>
              </a:r>
              <a:endParaRPr kumimoji="1" lang="ja-JP" altLang="en-US" sz="1000" dirty="0">
                <a:latin typeface="HGPｺﾞｼｯｸM" pitchFamily="50" charset="-128"/>
                <a:ea typeface="HGPｺﾞｼｯｸM" pitchFamily="50" charset="-128"/>
              </a:endParaRPr>
            </a:p>
          </p:txBody>
        </p:sp>
      </p:grpSp>
      <p:sp>
        <p:nvSpPr>
          <p:cNvPr id="71" name="四角形吹き出し 70"/>
          <p:cNvSpPr/>
          <p:nvPr/>
        </p:nvSpPr>
        <p:spPr bwMode="auto">
          <a:xfrm>
            <a:off x="992560" y="3861047"/>
            <a:ext cx="2520280" cy="2088233"/>
          </a:xfrm>
          <a:prstGeom prst="wedgeRectCallout">
            <a:avLst>
              <a:gd name="adj1" fmla="val 75671"/>
              <a:gd name="adj2" fmla="val -38425"/>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これら</a:t>
            </a:r>
            <a:r>
              <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rPr>
              <a:t>26</a:t>
            </a: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の業務ユニットにおいて標準形が</a:t>
            </a:r>
            <a:r>
              <a:rPr lang="ja-JP" altLang="en-US" dirty="0">
                <a:solidFill>
                  <a:schemeClr val="tx1"/>
                </a:solidFill>
                <a:latin typeface="HGPｺﾞｼｯｸM" pitchFamily="50" charset="-128"/>
                <a:ea typeface="HGPｺﾞｼｯｸM" pitchFamily="50" charset="-128"/>
              </a:rPr>
              <a:t>示されて</a:t>
            </a:r>
            <a:r>
              <a:rPr lang="ja-JP" altLang="en-US" dirty="0" smtClean="0">
                <a:solidFill>
                  <a:schemeClr val="tx1"/>
                </a:solidFill>
                <a:latin typeface="HGPｺﾞｼｯｸM" pitchFamily="50" charset="-128"/>
                <a:ea typeface="HGPｺﾞｼｯｸM" pitchFamily="50" charset="-128"/>
              </a:rPr>
              <a:t>いる。</a:t>
            </a:r>
            <a:endParaRPr lang="en-US" altLang="ja-JP" dirty="0" smtClean="0">
              <a:solidFill>
                <a:schemeClr val="tx1"/>
              </a:solidFill>
              <a:latin typeface="HGPｺﾞｼｯｸM" pitchFamily="50" charset="-128"/>
              <a:ea typeface="HGPｺﾞｼｯｸM" pitchFamily="50" charset="-128"/>
            </a:endParaRPr>
          </a:p>
          <a:p>
            <a:r>
              <a:rPr lang="ja-JP" altLang="en-US" dirty="0" smtClean="0">
                <a:solidFill>
                  <a:schemeClr val="tx1"/>
                </a:solidFill>
                <a:latin typeface="HGPｺﾞｼｯｸM" pitchFamily="50" charset="-128"/>
                <a:ea typeface="HGPｺﾞｼｯｸM" pitchFamily="50" charset="-128"/>
              </a:rPr>
              <a:t>⇒標準化のテンプレートとして活用可能</a:t>
            </a:r>
            <a:endParaRPr lang="en-US" altLang="ja-JP" dirty="0" smtClean="0">
              <a:solidFill>
                <a:schemeClr val="tx1"/>
              </a:solidFill>
              <a:latin typeface="HGPｺﾞｼｯｸM" pitchFamily="50" charset="-128"/>
              <a:ea typeface="HGPｺﾞｼｯｸM" pitchFamily="50" charset="-128"/>
            </a:endParaRPr>
          </a:p>
          <a:p>
            <a:r>
              <a:rPr lang="ja-JP" altLang="en-US" dirty="0" smtClean="0">
                <a:solidFill>
                  <a:schemeClr val="tx1"/>
                </a:solidFill>
                <a:latin typeface="HGPｺﾞｼｯｸM" pitchFamily="50" charset="-128"/>
                <a:ea typeface="HGPｺﾞｼｯｸM" pitchFamily="50" charset="-128"/>
              </a:rPr>
              <a:t>⇒マルチベンダ接続も可能</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72" name="スライド番号プレースホルダ 71"/>
          <p:cNvSpPr>
            <a:spLocks noGrp="1"/>
          </p:cNvSpPr>
          <p:nvPr>
            <p:ph type="sldNum" sz="quarter" idx="12"/>
          </p:nvPr>
        </p:nvSpPr>
        <p:spPr/>
        <p:txBody>
          <a:bodyPr/>
          <a:lstStyle/>
          <a:p>
            <a:pPr>
              <a:defRPr/>
            </a:pPr>
            <a:fld id="{F4539584-EA34-4FB3-84C9-55345A63A918}" type="slidenum">
              <a:rPr lang="ja-JP" altLang="en-US" smtClean="0"/>
              <a:pPr>
                <a:defRPr/>
              </a:pPr>
              <a:t>12</a:t>
            </a:fld>
            <a:endParaRPr lang="en-US" altLang="ja-JP"/>
          </a:p>
        </p:txBody>
      </p:sp>
      <p:sp>
        <p:nvSpPr>
          <p:cNvPr id="73" name="フッター プレースホルダ 72"/>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75"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101"/>
          <p:cNvGraphicFramePr>
            <a:graphicFrameLocks noGrp="1"/>
          </p:cNvGraphicFramePr>
          <p:nvPr>
            <p:extLst>
              <p:ext uri="{D42A27DB-BD31-4B8C-83A1-F6EECF244321}">
                <p14:modId xmlns:p14="http://schemas.microsoft.com/office/powerpoint/2010/main" xmlns="" val="3014288801"/>
              </p:ext>
            </p:extLst>
          </p:nvPr>
        </p:nvGraphicFramePr>
        <p:xfrm>
          <a:off x="488951" y="1930368"/>
          <a:ext cx="7848875" cy="850560"/>
        </p:xfrm>
        <a:graphic>
          <a:graphicData uri="http://schemas.openxmlformats.org/drawingml/2006/table">
            <a:tbl>
              <a:tblPr/>
              <a:tblGrid>
                <a:gridCol w="1057799"/>
                <a:gridCol w="1131847"/>
                <a:gridCol w="1131846"/>
                <a:gridCol w="1235191"/>
                <a:gridCol w="1142431"/>
                <a:gridCol w="1017915"/>
                <a:gridCol w="1131846"/>
              </a:tblGrid>
              <a:tr h="0">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smtClean="0">
                          <a:ln>
                            <a:noFill/>
                          </a:ln>
                          <a:solidFill>
                            <a:schemeClr val="bg1"/>
                          </a:solidFill>
                          <a:effectLst/>
                          <a:latin typeface="HGPｺﾞｼｯｸM" pitchFamily="50" charset="-128"/>
                          <a:ea typeface="HGPｺﾞｼｯｸM" pitchFamily="50" charset="-128"/>
                        </a:rPr>
                        <a:t>標準仕様書で標準化された情報システム（２６業務）　⇒自治体業務アプリケーションユニット</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rgbClr val="99CC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住民基本台帳</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個人住民税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国民健康保険</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介護保険</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ひとり親医療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住登外管理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文書管理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印鑑登録</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法人住民税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国民年金</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児童手当</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健康管理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財務会計</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子ども手当</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選挙人名簿管理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軽自動車税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障害者福祉</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生活保護</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就学</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庶務事務</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dirty="0" smtClean="0">
                        <a:ln>
                          <a:noFill/>
                        </a:ln>
                        <a:solidFill>
                          <a:schemeClr val="tx1"/>
                        </a:solidFill>
                        <a:effectLst/>
                        <a:latin typeface="Arial" pitchFamily="34" charset="0"/>
                        <a:ea typeface="FU明朝体" pitchFamily="17" charset="-128"/>
                      </a:endParaRP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w="12700" cap="flat" cmpd="sng" algn="ctr">
                      <a:solidFill>
                        <a:srgbClr val="99CC00"/>
                      </a:solidFill>
                      <a:prstDash val="solid"/>
                      <a:round/>
                      <a:headEnd type="none" w="med" len="med"/>
                      <a:tailEnd type="none" w="med" len="med"/>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固定資産税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収滞納管理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後期高齢者医療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乳幼児医療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戸籍</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人事給与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dirty="0" smtClean="0">
                        <a:ln>
                          <a:noFill/>
                        </a:ln>
                        <a:solidFill>
                          <a:schemeClr val="tx1"/>
                        </a:solidFill>
                        <a:effectLst/>
                        <a:latin typeface="Arial" pitchFamily="34" charset="0"/>
                        <a:ea typeface="FU明朝体" pitchFamily="17" charset="-128"/>
                      </a:endParaRP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w="12700" cap="flat" cmpd="sng" algn="ctr">
                      <a:solidFill>
                        <a:srgbClr val="99CC00"/>
                      </a:solidFill>
                      <a:prstDash val="solid"/>
                      <a:round/>
                      <a:headEnd type="none" w="med" len="med"/>
                      <a:tailEnd type="none" w="med" len="med"/>
                    </a:lnBlToTr>
                    <a:solidFill>
                      <a:schemeClr val="bg1"/>
                    </a:solidFill>
                  </a:tcPr>
                </a:tc>
              </a:tr>
            </a:tbl>
          </a:graphicData>
        </a:graphic>
      </p:graphicFrame>
      <p:sp>
        <p:nvSpPr>
          <p:cNvPr id="6" name="四角形吹き出し 5"/>
          <p:cNvSpPr/>
          <p:nvPr/>
        </p:nvSpPr>
        <p:spPr bwMode="auto">
          <a:xfrm>
            <a:off x="488950" y="2995637"/>
            <a:ext cx="9072564" cy="3168650"/>
          </a:xfrm>
          <a:prstGeom prst="wedgeRectCallout">
            <a:avLst>
              <a:gd name="adj1" fmla="val -40375"/>
              <a:gd name="adj2" fmla="val -5857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6434" name="テキスト ボックス 6"/>
          <p:cNvSpPr txBox="1">
            <a:spLocks noChangeArrowheads="1"/>
          </p:cNvSpPr>
          <p:nvPr/>
        </p:nvSpPr>
        <p:spPr bwMode="auto">
          <a:xfrm>
            <a:off x="488951" y="2995639"/>
            <a:ext cx="5168403" cy="276999"/>
          </a:xfrm>
          <a:prstGeom prst="rect">
            <a:avLst/>
          </a:prstGeom>
          <a:noFill/>
          <a:ln w="9525">
            <a:noFill/>
            <a:miter lim="800000"/>
            <a:headEnd/>
            <a:tailEnd/>
          </a:ln>
        </p:spPr>
        <p:txBody>
          <a:bodyPr wrap="none">
            <a:spAutoFit/>
          </a:bodyPr>
          <a:lstStyle/>
          <a:p>
            <a:r>
              <a:rPr kumimoji="1" lang="ja-JP" altLang="en-US" sz="1200">
                <a:latin typeface="HGPｺﾞｼｯｸM" pitchFamily="50" charset="-128"/>
                <a:ea typeface="HGPｺﾞｼｯｸM" pitchFamily="50" charset="-128"/>
              </a:rPr>
              <a:t>それぞれの業務アプリケーションユニット毎に以下を標準化・規定されている。</a:t>
            </a:r>
          </a:p>
        </p:txBody>
      </p:sp>
      <p:pic>
        <p:nvPicPr>
          <p:cNvPr id="8" name="Picture 2"/>
          <p:cNvPicPr>
            <a:picLocks noChangeAspect="1" noChangeArrowheads="1"/>
          </p:cNvPicPr>
          <p:nvPr/>
        </p:nvPicPr>
        <p:blipFill>
          <a:blip r:embed="rId3" cstate="print"/>
          <a:srcRect l="1341" t="3768" r="42823" b="15107"/>
          <a:stretch>
            <a:fillRect/>
          </a:stretch>
        </p:blipFill>
        <p:spPr bwMode="auto">
          <a:xfrm>
            <a:off x="631825" y="3935437"/>
            <a:ext cx="2089150" cy="2146300"/>
          </a:xfrm>
          <a:prstGeom prst="rect">
            <a:avLst/>
          </a:prstGeom>
          <a:noFill/>
          <a:ln>
            <a:noFill/>
          </a:ln>
          <a:effectLst>
            <a:prstShdw prst="shdw17" dist="17961" dir="2700000">
              <a:schemeClr val="accent1">
                <a:gamma/>
                <a:shade val="60000"/>
                <a:invGamma/>
              </a:schemeClr>
            </a:prstShdw>
          </a:effectLst>
          <a:extLst/>
        </p:spPr>
      </p:pic>
      <p:sp>
        <p:nvSpPr>
          <p:cNvPr id="16436" name="テキスト ボックス 8"/>
          <p:cNvSpPr txBox="1">
            <a:spLocks noChangeArrowheads="1"/>
          </p:cNvSpPr>
          <p:nvPr/>
        </p:nvSpPr>
        <p:spPr bwMode="auto">
          <a:xfrm>
            <a:off x="560389" y="3255989"/>
            <a:ext cx="1944687" cy="676275"/>
          </a:xfrm>
          <a:prstGeom prst="rect">
            <a:avLst/>
          </a:prstGeom>
          <a:noFill/>
          <a:ln w="9525">
            <a:noFill/>
            <a:miter lim="800000"/>
            <a:headEnd/>
            <a:tailEnd/>
          </a:ln>
        </p:spPr>
        <p:txBody>
          <a:bodyPr>
            <a:spAutoFit/>
          </a:bodyPr>
          <a:lstStyle/>
          <a:p>
            <a:r>
              <a:rPr kumimoji="1" lang="ja-JP" altLang="en-US" sz="1400" b="1" u="sng">
                <a:latin typeface="HGPｺﾞｼｯｸM" pitchFamily="50" charset="-128"/>
                <a:ea typeface="HGPｺﾞｼｯｸM" pitchFamily="50" charset="-128"/>
              </a:rPr>
              <a:t>機能一覧</a:t>
            </a:r>
            <a:endParaRPr kumimoji="1" lang="en-US" altLang="ja-JP" sz="1400" b="1" u="sng">
              <a:latin typeface="HGPｺﾞｼｯｸM" pitchFamily="50" charset="-128"/>
              <a:ea typeface="HGPｺﾞｼｯｸM" pitchFamily="50" charset="-128"/>
            </a:endParaRPr>
          </a:p>
          <a:p>
            <a:r>
              <a:rPr kumimoji="1" lang="ja-JP" altLang="en-US" sz="1200">
                <a:latin typeface="HGPｺﾞｼｯｸM" pitchFamily="50" charset="-128"/>
                <a:ea typeface="HGPｺﾞｼｯｸM" pitchFamily="50" charset="-128"/>
              </a:rPr>
              <a:t>⇒業務（サービス）の範囲の明確化</a:t>
            </a:r>
          </a:p>
        </p:txBody>
      </p:sp>
      <p:sp>
        <p:nvSpPr>
          <p:cNvPr id="16437" name="正方形/長方形 9"/>
          <p:cNvSpPr>
            <a:spLocks noChangeArrowheads="1"/>
          </p:cNvSpPr>
          <p:nvPr/>
        </p:nvSpPr>
        <p:spPr bwMode="auto">
          <a:xfrm>
            <a:off x="2720976" y="3255988"/>
            <a:ext cx="2016125" cy="492443"/>
          </a:xfrm>
          <a:prstGeom prst="rect">
            <a:avLst/>
          </a:prstGeom>
          <a:noFill/>
          <a:ln w="9525">
            <a:noFill/>
            <a:miter lim="800000"/>
            <a:headEnd/>
            <a:tailEnd/>
          </a:ln>
        </p:spPr>
        <p:txBody>
          <a:bodyPr>
            <a:spAutoFit/>
          </a:bodyPr>
          <a:lstStyle/>
          <a:p>
            <a:r>
              <a:rPr lang="ja-JP" altLang="en-US" sz="1400" b="1" u="sng">
                <a:latin typeface="HGPｺﾞｼｯｸM" pitchFamily="50" charset="-128"/>
                <a:ea typeface="HGPｺﾞｼｯｸM" pitchFamily="50" charset="-128"/>
              </a:rPr>
              <a:t>機能構成図（ＤＭＭ）</a:t>
            </a:r>
            <a:endParaRPr lang="en-US" altLang="ja-JP" sz="1400" b="1" u="sng">
              <a:latin typeface="HGPｺﾞｼｯｸM" pitchFamily="50" charset="-128"/>
              <a:ea typeface="HGPｺﾞｼｯｸM" pitchFamily="50" charset="-128"/>
            </a:endParaRPr>
          </a:p>
          <a:p>
            <a:r>
              <a:rPr lang="ja-JP" altLang="en-US" sz="1200">
                <a:latin typeface="HGPｺﾞｼｯｸM" pitchFamily="50" charset="-128"/>
                <a:ea typeface="HGPｺﾞｼｯｸM" pitchFamily="50" charset="-128"/>
              </a:rPr>
              <a:t>⇒各機能を階層化（明示化）</a:t>
            </a:r>
          </a:p>
        </p:txBody>
      </p:sp>
      <p:pic>
        <p:nvPicPr>
          <p:cNvPr id="11" name="Picture 2"/>
          <p:cNvPicPr>
            <a:picLocks noChangeAspect="1" noChangeArrowheads="1"/>
          </p:cNvPicPr>
          <p:nvPr/>
        </p:nvPicPr>
        <p:blipFill>
          <a:blip r:embed="rId4" cstate="print"/>
          <a:srcRect l="17666" r="15846"/>
          <a:stretch>
            <a:fillRect/>
          </a:stretch>
        </p:blipFill>
        <p:spPr bwMode="auto">
          <a:xfrm>
            <a:off x="2792413" y="3908450"/>
            <a:ext cx="1944687" cy="2184400"/>
          </a:xfrm>
          <a:prstGeom prst="rect">
            <a:avLst/>
          </a:prstGeom>
          <a:noFill/>
          <a:ln>
            <a:noFill/>
          </a:ln>
          <a:effectLst>
            <a:prstShdw prst="shdw17" dist="17961" dir="2700000">
              <a:schemeClr val="accent1">
                <a:gamma/>
                <a:shade val="60000"/>
                <a:invGamma/>
              </a:schemeClr>
            </a:prstShdw>
          </a:effectLst>
          <a:extLst/>
        </p:spPr>
      </p:pic>
      <p:sp>
        <p:nvSpPr>
          <p:cNvPr id="16439" name="正方形/長方形 11"/>
          <p:cNvSpPr>
            <a:spLocks noChangeArrowheads="1"/>
          </p:cNvSpPr>
          <p:nvPr/>
        </p:nvSpPr>
        <p:spPr bwMode="auto">
          <a:xfrm>
            <a:off x="4737101" y="3255988"/>
            <a:ext cx="2160588" cy="677108"/>
          </a:xfrm>
          <a:prstGeom prst="rect">
            <a:avLst/>
          </a:prstGeom>
          <a:noFill/>
          <a:ln w="9525">
            <a:noFill/>
            <a:miter lim="800000"/>
            <a:headEnd/>
            <a:tailEnd/>
          </a:ln>
        </p:spPr>
        <p:txBody>
          <a:bodyPr>
            <a:spAutoFit/>
          </a:bodyPr>
          <a:lstStyle/>
          <a:p>
            <a:r>
              <a:rPr lang="zh-TW" altLang="en-US" sz="1400" b="1" u="sng" dirty="0">
                <a:latin typeface="HGPｺﾞｼｯｸM" pitchFamily="50" charset="-128"/>
                <a:ea typeface="HGPｺﾞｼｯｸM" pitchFamily="50" charset="-128"/>
              </a:rPr>
              <a:t>機能情報関連図（ＤＦＤ）</a:t>
            </a:r>
          </a:p>
          <a:p>
            <a:r>
              <a:rPr lang="ja-JP" altLang="en-US" sz="1200" dirty="0">
                <a:latin typeface="HGPｺﾞｼｯｸM" pitchFamily="50" charset="-128"/>
                <a:ea typeface="HGPｺﾞｼｯｸM" pitchFamily="50" charset="-128"/>
              </a:rPr>
              <a:t>⇒他の業務ユニットとの情報の流れを各階層単位で明確化</a:t>
            </a:r>
          </a:p>
        </p:txBody>
      </p:sp>
      <p:pic>
        <p:nvPicPr>
          <p:cNvPr id="13" name="Picture 2"/>
          <p:cNvPicPr>
            <a:picLocks noChangeAspect="1" noChangeArrowheads="1"/>
          </p:cNvPicPr>
          <p:nvPr/>
        </p:nvPicPr>
        <p:blipFill>
          <a:blip r:embed="rId5" cstate="print"/>
          <a:srcRect l="17165" t="3728" r="18466" b="8899"/>
          <a:stretch>
            <a:fillRect/>
          </a:stretch>
        </p:blipFill>
        <p:spPr bwMode="auto">
          <a:xfrm>
            <a:off x="4808539" y="3932262"/>
            <a:ext cx="2160587" cy="2160588"/>
          </a:xfrm>
          <a:prstGeom prst="rect">
            <a:avLst/>
          </a:prstGeom>
          <a:noFill/>
          <a:ln>
            <a:noFill/>
          </a:ln>
          <a:effectLst>
            <a:prstShdw prst="shdw17" dist="17961" dir="2700000">
              <a:schemeClr val="accent1">
                <a:gamma/>
                <a:shade val="60000"/>
                <a:invGamma/>
              </a:schemeClr>
            </a:prstShdw>
          </a:effectLst>
          <a:extLst/>
        </p:spPr>
      </p:pic>
      <p:sp>
        <p:nvSpPr>
          <p:cNvPr id="16441" name="テキスト ボックス 13"/>
          <p:cNvSpPr txBox="1">
            <a:spLocks noChangeArrowheads="1"/>
          </p:cNvSpPr>
          <p:nvPr/>
        </p:nvSpPr>
        <p:spPr bwMode="auto">
          <a:xfrm>
            <a:off x="9279008" y="5156226"/>
            <a:ext cx="353943" cy="975588"/>
          </a:xfrm>
          <a:prstGeom prst="rect">
            <a:avLst/>
          </a:prstGeom>
          <a:noFill/>
          <a:ln w="9525">
            <a:noFill/>
            <a:miter lim="800000"/>
            <a:headEnd/>
            <a:tailEnd/>
          </a:ln>
        </p:spPr>
        <p:txBody>
          <a:bodyPr vert="eaVert" wrap="none">
            <a:spAutoFit/>
          </a:bodyPr>
          <a:lstStyle/>
          <a:p>
            <a:r>
              <a:rPr kumimoji="1" lang="ja-JP" altLang="en-US" sz="1100">
                <a:latin typeface="HGPｺﾞｼｯｸM" pitchFamily="50" charset="-128"/>
                <a:ea typeface="HGPｺﾞｼｯｸM" pitchFamily="50" charset="-128"/>
              </a:rPr>
              <a:t>次ページに続く</a:t>
            </a:r>
          </a:p>
        </p:txBody>
      </p:sp>
      <p:sp>
        <p:nvSpPr>
          <p:cNvPr id="16442" name="テキスト ボックス 14"/>
          <p:cNvSpPr txBox="1">
            <a:spLocks noChangeArrowheads="1"/>
          </p:cNvSpPr>
          <p:nvPr/>
        </p:nvSpPr>
        <p:spPr bwMode="auto">
          <a:xfrm>
            <a:off x="6969125" y="3255988"/>
            <a:ext cx="2305050" cy="677108"/>
          </a:xfrm>
          <a:prstGeom prst="rect">
            <a:avLst/>
          </a:prstGeom>
          <a:noFill/>
          <a:ln w="9525">
            <a:noFill/>
            <a:miter lim="800000"/>
            <a:headEnd/>
            <a:tailEnd/>
          </a:ln>
        </p:spPr>
        <p:txBody>
          <a:bodyPr>
            <a:spAutoFit/>
          </a:bodyPr>
          <a:lstStyle/>
          <a:p>
            <a:r>
              <a:rPr kumimoji="1" lang="ja-JP" altLang="en-US" sz="1400" b="1" u="sng" dirty="0" smtClean="0">
                <a:latin typeface="HGPｺﾞｼｯｸM" pitchFamily="50" charset="-128"/>
                <a:ea typeface="HGPｺﾞｼｯｸM" pitchFamily="50" charset="-128"/>
              </a:rPr>
              <a:t>インタフェース仕様</a:t>
            </a:r>
            <a:endParaRPr kumimoji="1" lang="en-US" altLang="ja-JP" sz="1400" b="1" u="sng" dirty="0">
              <a:latin typeface="HGPｺﾞｼｯｸM" pitchFamily="50" charset="-128"/>
              <a:ea typeface="HGPｺﾞｼｯｸM" pitchFamily="50" charset="-128"/>
            </a:endParaRPr>
          </a:p>
          <a:p>
            <a:r>
              <a:rPr kumimoji="1" lang="ja-JP" altLang="en-US" sz="1200" dirty="0">
                <a:latin typeface="HGPｺﾞｼｯｸM" pitchFamily="50" charset="-128"/>
                <a:ea typeface="HGPｺﾞｼｯｸM" pitchFamily="50" charset="-128"/>
              </a:rPr>
              <a:t>⇒ＤＦＤに基づき、データ項目レベルで入出力状況と併せ明細化</a:t>
            </a:r>
          </a:p>
        </p:txBody>
      </p:sp>
      <p:pic>
        <p:nvPicPr>
          <p:cNvPr id="16" name="Picture 2"/>
          <p:cNvPicPr>
            <a:picLocks noChangeAspect="1" noChangeArrowheads="1"/>
          </p:cNvPicPr>
          <p:nvPr/>
        </p:nvPicPr>
        <p:blipFill>
          <a:blip r:embed="rId6" cstate="print"/>
          <a:srcRect r="55637" b="40755"/>
          <a:stretch>
            <a:fillRect/>
          </a:stretch>
        </p:blipFill>
        <p:spPr bwMode="auto">
          <a:xfrm>
            <a:off x="7040563" y="3932262"/>
            <a:ext cx="2233612" cy="2160588"/>
          </a:xfrm>
          <a:prstGeom prst="rect">
            <a:avLst/>
          </a:prstGeom>
          <a:noFill/>
          <a:ln>
            <a:noFill/>
          </a:ln>
          <a:effectLst>
            <a:prstShdw prst="shdw17" dist="17961" dir="2700000">
              <a:schemeClr val="accent1">
                <a:gamma/>
                <a:shade val="60000"/>
                <a:invGamma/>
              </a:schemeClr>
            </a:prstShdw>
          </a:effectLst>
          <a:extLst/>
        </p:spPr>
      </p:pic>
      <p:sp>
        <p:nvSpPr>
          <p:cNvPr id="15" name="Rectangle 3"/>
          <p:cNvSpPr txBox="1">
            <a:spLocks noChangeArrowheads="1"/>
          </p:cNvSpPr>
          <p:nvPr/>
        </p:nvSpPr>
        <p:spPr bwMode="auto">
          <a:xfrm>
            <a:off x="488504" y="1341713"/>
            <a:ext cx="8915400" cy="719137"/>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400" dirty="0"/>
              <a:t> </a:t>
            </a:r>
            <a:r>
              <a:rPr lang="ja-JP" altLang="en-US" sz="2400" dirty="0" smtClean="0"/>
              <a:t>自治体業務アプリケーションユニット標準仕様の規定内容</a:t>
            </a:r>
            <a:endParaRPr lang="en-US" altLang="ja-JP" sz="2400" dirty="0" smtClean="0"/>
          </a:p>
        </p:txBody>
      </p:sp>
      <p:sp>
        <p:nvSpPr>
          <p:cNvPr id="17" name="角丸四角形 16"/>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a:solidFill>
                  <a:schemeClr val="bg1"/>
                </a:solidFill>
                <a:latin typeface="Arial" charset="0"/>
                <a:ea typeface="ＭＳ Ｐゴシック" pitchFamily="50" charset="-128"/>
              </a:rPr>
              <a:t>②</a:t>
            </a:r>
            <a:endParaRPr kumimoji="0" lang="ja-JP" altLang="en-US" sz="2000" b="0" i="0" u="none" strike="noStrike" cap="none" normalizeH="0" baseline="0" dirty="0" smtClean="0">
              <a:ln>
                <a:noFill/>
              </a:ln>
              <a:solidFill>
                <a:schemeClr val="bg1"/>
              </a:solidFill>
              <a:effectLst/>
              <a:latin typeface="Arial" charset="0"/>
              <a:ea typeface="ＭＳ Ｐゴシック" pitchFamily="50" charset="-128"/>
            </a:endParaRPr>
          </a:p>
        </p:txBody>
      </p:sp>
      <p:sp>
        <p:nvSpPr>
          <p:cNvPr id="18" name="スライド番号プレースホルダ 17"/>
          <p:cNvSpPr>
            <a:spLocks noGrp="1"/>
          </p:cNvSpPr>
          <p:nvPr>
            <p:ph type="sldNum" sz="quarter" idx="12"/>
          </p:nvPr>
        </p:nvSpPr>
        <p:spPr/>
        <p:txBody>
          <a:bodyPr/>
          <a:lstStyle/>
          <a:p>
            <a:pPr>
              <a:defRPr/>
            </a:pPr>
            <a:fld id="{F4539584-EA34-4FB3-84C9-55345A63A918}" type="slidenum">
              <a:rPr lang="ja-JP" altLang="en-US" smtClean="0"/>
              <a:pPr>
                <a:defRPr/>
              </a:pPr>
              <a:t>13</a:t>
            </a:fld>
            <a:endParaRPr lang="en-US" altLang="ja-JP"/>
          </a:p>
        </p:txBody>
      </p:sp>
      <p:sp>
        <p:nvSpPr>
          <p:cNvPr id="19" name="フッター プレースホルダ 18"/>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21"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Group 101"/>
          <p:cNvGraphicFramePr>
            <a:graphicFrameLocks noGrp="1"/>
          </p:cNvGraphicFramePr>
          <p:nvPr>
            <p:extLst>
              <p:ext uri="{D42A27DB-BD31-4B8C-83A1-F6EECF244321}">
                <p14:modId xmlns:p14="http://schemas.microsoft.com/office/powerpoint/2010/main" xmlns="" val="2655682262"/>
              </p:ext>
            </p:extLst>
          </p:nvPr>
        </p:nvGraphicFramePr>
        <p:xfrm>
          <a:off x="488951" y="1930368"/>
          <a:ext cx="7848875" cy="850560"/>
        </p:xfrm>
        <a:graphic>
          <a:graphicData uri="http://schemas.openxmlformats.org/drawingml/2006/table">
            <a:tbl>
              <a:tblPr/>
              <a:tblGrid>
                <a:gridCol w="1057799"/>
                <a:gridCol w="1131847"/>
                <a:gridCol w="1131846"/>
                <a:gridCol w="1235191"/>
                <a:gridCol w="1142431"/>
                <a:gridCol w="1017915"/>
                <a:gridCol w="1131846"/>
              </a:tblGrid>
              <a:tr h="0">
                <a:tc gridSpan="7">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1" i="0" u="none" strike="noStrike" cap="none" normalizeH="0" baseline="0" dirty="0" smtClean="0">
                          <a:ln>
                            <a:noFill/>
                          </a:ln>
                          <a:solidFill>
                            <a:schemeClr val="bg1"/>
                          </a:solidFill>
                          <a:effectLst/>
                          <a:latin typeface="HGPｺﾞｼｯｸM" pitchFamily="50" charset="-128"/>
                          <a:ea typeface="HGPｺﾞｼｯｸM" pitchFamily="50" charset="-128"/>
                        </a:rPr>
                        <a:t>標準仕様書で標準化された情報システム（２６業務）　⇒自治体業務アプリケーションユニット</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2D05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rgbClr val="99CC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住民基本台帳</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個人住民税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国民健康保険</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介護保険</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ひとり親医療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住登外管理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文書管理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印鑑登録</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法人住民税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国民年金</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児童手当</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健康管理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財務会計</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子ども手当</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選挙人名簿管理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軽自動車税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障害者福祉</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生活保護</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就学</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庶務事務</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dirty="0" smtClean="0">
                        <a:ln>
                          <a:noFill/>
                        </a:ln>
                        <a:solidFill>
                          <a:schemeClr val="tx1"/>
                        </a:solidFill>
                        <a:effectLst/>
                        <a:latin typeface="Arial" pitchFamily="34" charset="0"/>
                        <a:ea typeface="FU明朝体" pitchFamily="17" charset="-128"/>
                      </a:endParaRP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w="12700" cap="flat" cmpd="sng" algn="ctr">
                      <a:solidFill>
                        <a:srgbClr val="99CC00"/>
                      </a:solidFill>
                      <a:prstDash val="solid"/>
                      <a:round/>
                      <a:headEnd type="none" w="med" len="med"/>
                      <a:tailEnd type="none" w="med" len="med"/>
                    </a:lnBlToTr>
                    <a:solidFill>
                      <a:schemeClr val="bg1"/>
                    </a:solid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固定資産税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収滞納管理</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後期高齢者医療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乳幼児医療</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戸籍</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800" b="0" i="0" u="none" strike="noStrike" cap="none" normalizeH="0" baseline="0" dirty="0" smtClean="0">
                          <a:ln>
                            <a:noFill/>
                          </a:ln>
                          <a:solidFill>
                            <a:schemeClr val="tx1"/>
                          </a:solidFill>
                          <a:effectLst/>
                          <a:latin typeface="Arial" pitchFamily="34" charset="0"/>
                          <a:ea typeface="FU明朝体" pitchFamily="17" charset="-128"/>
                        </a:rPr>
                        <a:t>人事給与</a:t>
                      </a: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800" b="0" i="0" u="none" strike="noStrike" cap="none" normalizeH="0" baseline="0" dirty="0" smtClean="0">
                        <a:ln>
                          <a:noFill/>
                        </a:ln>
                        <a:solidFill>
                          <a:schemeClr val="tx1"/>
                        </a:solidFill>
                        <a:effectLst/>
                        <a:latin typeface="Arial" pitchFamily="34" charset="0"/>
                        <a:ea typeface="FU明朝体" pitchFamily="17" charset="-128"/>
                      </a:endParaRPr>
                    </a:p>
                  </a:txBody>
                  <a:tcPr marL="19500" marR="19500" marT="18000" marB="18000" horzOverflow="overflow">
                    <a:lnL w="12700" cap="flat" cmpd="sng" algn="ctr">
                      <a:solidFill>
                        <a:srgbClr val="99CC00"/>
                      </a:solidFill>
                      <a:prstDash val="solid"/>
                      <a:round/>
                      <a:headEnd type="none" w="med" len="med"/>
                      <a:tailEnd type="none" w="med" len="med"/>
                    </a:lnL>
                    <a:lnR w="12700" cap="flat" cmpd="sng" algn="ctr">
                      <a:solidFill>
                        <a:srgbClr val="99CC00"/>
                      </a:solidFill>
                      <a:prstDash val="solid"/>
                      <a:round/>
                      <a:headEnd type="none" w="med" len="med"/>
                      <a:tailEnd type="none" w="med" len="med"/>
                    </a:lnR>
                    <a:lnT w="12700" cap="flat" cmpd="sng" algn="ctr">
                      <a:solidFill>
                        <a:srgbClr val="99CC00"/>
                      </a:solidFill>
                      <a:prstDash val="solid"/>
                      <a:round/>
                      <a:headEnd type="none" w="med" len="med"/>
                      <a:tailEnd type="none" w="med" len="med"/>
                    </a:lnT>
                    <a:lnB w="12700" cap="flat" cmpd="sng" algn="ctr">
                      <a:solidFill>
                        <a:srgbClr val="99CC00"/>
                      </a:solidFill>
                      <a:prstDash val="solid"/>
                      <a:round/>
                      <a:headEnd type="none" w="med" len="med"/>
                      <a:tailEnd type="none" w="med" len="med"/>
                    </a:lnB>
                    <a:lnTlToBr>
                      <a:noFill/>
                    </a:lnTlToBr>
                    <a:lnBlToTr w="12700" cap="flat" cmpd="sng" algn="ctr">
                      <a:solidFill>
                        <a:srgbClr val="99CC00"/>
                      </a:solidFill>
                      <a:prstDash val="solid"/>
                      <a:round/>
                      <a:headEnd type="none" w="med" len="med"/>
                      <a:tailEnd type="none" w="med" len="med"/>
                    </a:lnBlToTr>
                    <a:solidFill>
                      <a:schemeClr val="bg1"/>
                    </a:solidFill>
                  </a:tcPr>
                </a:tc>
              </a:tr>
            </a:tbl>
          </a:graphicData>
        </a:graphic>
      </p:graphicFrame>
      <p:sp>
        <p:nvSpPr>
          <p:cNvPr id="6" name="四角形吹き出し 5"/>
          <p:cNvSpPr/>
          <p:nvPr/>
        </p:nvSpPr>
        <p:spPr bwMode="auto">
          <a:xfrm>
            <a:off x="488950" y="2996654"/>
            <a:ext cx="9072564" cy="3168650"/>
          </a:xfrm>
          <a:prstGeom prst="wedgeRectCallout">
            <a:avLst>
              <a:gd name="adj1" fmla="val -40375"/>
              <a:gd name="adj2" fmla="val -58573"/>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7458" name="テキスト ボックス 6"/>
          <p:cNvSpPr txBox="1">
            <a:spLocks noChangeArrowheads="1"/>
          </p:cNvSpPr>
          <p:nvPr/>
        </p:nvSpPr>
        <p:spPr bwMode="auto">
          <a:xfrm>
            <a:off x="488950" y="2996656"/>
            <a:ext cx="5747086" cy="276999"/>
          </a:xfrm>
          <a:prstGeom prst="rect">
            <a:avLst/>
          </a:prstGeom>
          <a:noFill/>
          <a:ln w="9525">
            <a:noFill/>
            <a:miter lim="800000"/>
            <a:headEnd/>
            <a:tailEnd/>
          </a:ln>
        </p:spPr>
        <p:txBody>
          <a:bodyPr wrap="none">
            <a:spAutoFit/>
          </a:bodyPr>
          <a:lstStyle/>
          <a:p>
            <a:r>
              <a:rPr kumimoji="1" lang="ja-JP" altLang="en-US" sz="1200">
                <a:latin typeface="HGPｺﾞｼｯｸM" pitchFamily="50" charset="-128"/>
                <a:ea typeface="HGPｺﾞｼｯｸM" pitchFamily="50" charset="-128"/>
              </a:rPr>
              <a:t>それぞれの業務アプリケーションユニット毎に以下を標準化・規定されている。（つづき）</a:t>
            </a:r>
          </a:p>
        </p:txBody>
      </p:sp>
      <p:sp>
        <p:nvSpPr>
          <p:cNvPr id="17459" name="正方形/長方形 9"/>
          <p:cNvSpPr>
            <a:spLocks noChangeArrowheads="1"/>
          </p:cNvSpPr>
          <p:nvPr/>
        </p:nvSpPr>
        <p:spPr bwMode="auto">
          <a:xfrm>
            <a:off x="588964" y="3257004"/>
            <a:ext cx="2492375" cy="677108"/>
          </a:xfrm>
          <a:prstGeom prst="rect">
            <a:avLst/>
          </a:prstGeom>
          <a:noFill/>
          <a:ln w="9525">
            <a:noFill/>
            <a:miter lim="800000"/>
            <a:headEnd/>
            <a:tailEnd/>
          </a:ln>
        </p:spPr>
        <p:txBody>
          <a:bodyPr>
            <a:spAutoFit/>
          </a:bodyPr>
          <a:lstStyle/>
          <a:p>
            <a:r>
              <a:rPr lang="ja-JP" altLang="en-US" sz="1400" b="1" u="sng">
                <a:latin typeface="HGPｺﾞｼｯｸM" pitchFamily="50" charset="-128"/>
                <a:ea typeface="HGPｺﾞｼｯｸM" pitchFamily="50" charset="-128"/>
              </a:rPr>
              <a:t>データ一覧</a:t>
            </a:r>
            <a:endParaRPr lang="en-US" altLang="ja-JP" sz="1400" b="1" u="sng">
              <a:latin typeface="HGPｺﾞｼｯｸM" pitchFamily="50" charset="-128"/>
              <a:ea typeface="HGPｺﾞｼｯｸM" pitchFamily="50" charset="-128"/>
            </a:endParaRPr>
          </a:p>
          <a:p>
            <a:r>
              <a:rPr lang="ja-JP" altLang="en-US" sz="1200">
                <a:latin typeface="HGPｺﾞｼｯｸM" pitchFamily="50" charset="-128"/>
                <a:ea typeface="HGPｺﾞｼｯｸM" pitchFamily="50" charset="-128"/>
              </a:rPr>
              <a:t>⇒各業務のデータにおいて、他の業務へ提供するデータを集約したもの</a:t>
            </a:r>
          </a:p>
        </p:txBody>
      </p:sp>
      <p:sp>
        <p:nvSpPr>
          <p:cNvPr id="17460" name="正方形/長方形 11"/>
          <p:cNvSpPr>
            <a:spLocks noChangeArrowheads="1"/>
          </p:cNvSpPr>
          <p:nvPr/>
        </p:nvSpPr>
        <p:spPr bwMode="auto">
          <a:xfrm>
            <a:off x="5097464" y="3257004"/>
            <a:ext cx="2447925" cy="676275"/>
          </a:xfrm>
          <a:prstGeom prst="rect">
            <a:avLst/>
          </a:prstGeom>
          <a:noFill/>
          <a:ln w="9525">
            <a:noFill/>
            <a:miter lim="800000"/>
            <a:headEnd/>
            <a:tailEnd/>
          </a:ln>
        </p:spPr>
        <p:txBody>
          <a:bodyPr>
            <a:spAutoFit/>
          </a:bodyPr>
          <a:lstStyle/>
          <a:p>
            <a:r>
              <a:rPr lang="ja-JP" altLang="en-US" sz="1400" b="1" u="sng" dirty="0" smtClean="0">
                <a:latin typeface="HGPｺﾞｼｯｸM" pitchFamily="50" charset="-128"/>
                <a:ea typeface="HGPｺﾞｼｯｸM" pitchFamily="50" charset="-128"/>
              </a:rPr>
              <a:t>インタフェース一覧</a:t>
            </a:r>
            <a:endParaRPr lang="zh-TW" altLang="en-US" sz="1400" b="1" u="sng" dirty="0">
              <a:latin typeface="HGPｺﾞｼｯｸM" pitchFamily="50" charset="-128"/>
              <a:ea typeface="HGPｺﾞｼｯｸM" pitchFamily="50" charset="-128"/>
            </a:endParaRPr>
          </a:p>
          <a:p>
            <a:r>
              <a:rPr lang="ja-JP" altLang="en-US" sz="1200" dirty="0">
                <a:latin typeface="HGPｺﾞｼｯｸM" pitchFamily="50" charset="-128"/>
                <a:ea typeface="HGPｺﾞｼｯｸM" pitchFamily="50" charset="-128"/>
              </a:rPr>
              <a:t>⇒他の業務ユニットとの情報の流れを各階層単位で明確化</a:t>
            </a:r>
          </a:p>
        </p:txBody>
      </p:sp>
      <p:pic>
        <p:nvPicPr>
          <p:cNvPr id="16" name="Picture 2"/>
          <p:cNvPicPr>
            <a:picLocks noChangeAspect="1" noChangeArrowheads="1"/>
          </p:cNvPicPr>
          <p:nvPr/>
        </p:nvPicPr>
        <p:blipFill>
          <a:blip r:embed="rId3" cstate="print"/>
          <a:srcRect r="26087" b="6818"/>
          <a:stretch>
            <a:fillRect/>
          </a:stretch>
        </p:blipFill>
        <p:spPr bwMode="auto">
          <a:xfrm>
            <a:off x="560389" y="3925344"/>
            <a:ext cx="2447925" cy="2168525"/>
          </a:xfrm>
          <a:prstGeom prst="rect">
            <a:avLst/>
          </a:prstGeom>
          <a:noFill/>
          <a:ln>
            <a:noFill/>
          </a:ln>
          <a:effectLst>
            <a:prstShdw prst="shdw17" dist="17961" dir="2700000">
              <a:schemeClr val="accent1">
                <a:gamma/>
                <a:shade val="60000"/>
                <a:invGamma/>
              </a:schemeClr>
            </a:prstShdw>
          </a:effectLst>
          <a:extLst/>
        </p:spPr>
      </p:pic>
      <p:pic>
        <p:nvPicPr>
          <p:cNvPr id="17" name="Picture 2"/>
          <p:cNvPicPr>
            <a:picLocks noChangeAspect="1" noChangeArrowheads="1"/>
          </p:cNvPicPr>
          <p:nvPr/>
        </p:nvPicPr>
        <p:blipFill>
          <a:blip r:embed="rId4" cstate="print"/>
          <a:srcRect r="29167" b="11319"/>
          <a:stretch>
            <a:fillRect/>
          </a:stretch>
        </p:blipFill>
        <p:spPr bwMode="auto">
          <a:xfrm>
            <a:off x="5097464" y="3933279"/>
            <a:ext cx="2447925" cy="2160588"/>
          </a:xfrm>
          <a:prstGeom prst="rect">
            <a:avLst/>
          </a:prstGeom>
          <a:noFill/>
          <a:ln>
            <a:noFill/>
          </a:ln>
          <a:effectLst>
            <a:prstShdw prst="shdw17" dist="17961" dir="2700000">
              <a:schemeClr val="accent1">
                <a:gamma/>
                <a:shade val="60000"/>
                <a:invGamma/>
              </a:schemeClr>
            </a:prstShdw>
          </a:effectLst>
          <a:extLst/>
        </p:spPr>
      </p:pic>
      <p:cxnSp>
        <p:nvCxnSpPr>
          <p:cNvPr id="17463" name="直線コネクタ 18"/>
          <p:cNvCxnSpPr>
            <a:cxnSpLocks noChangeShapeType="1"/>
          </p:cNvCxnSpPr>
          <p:nvPr/>
        </p:nvCxnSpPr>
        <p:spPr bwMode="auto">
          <a:xfrm>
            <a:off x="5024438" y="3357017"/>
            <a:ext cx="0" cy="2736850"/>
          </a:xfrm>
          <a:prstGeom prst="line">
            <a:avLst/>
          </a:prstGeom>
          <a:noFill/>
          <a:ln w="9525" algn="ctr">
            <a:solidFill>
              <a:schemeClr val="tx1"/>
            </a:solidFill>
            <a:round/>
            <a:headEnd/>
            <a:tailEnd/>
          </a:ln>
          <a:effectLst>
            <a:prstShdw prst="shdw17" dist="17961" dir="2700000">
              <a:schemeClr val="bg2"/>
            </a:prstShdw>
          </a:effectLst>
        </p:spPr>
      </p:cxnSp>
      <p:sp>
        <p:nvSpPr>
          <p:cNvPr id="20" name="二等辺三角形 19"/>
          <p:cNvSpPr/>
          <p:nvPr/>
        </p:nvSpPr>
        <p:spPr bwMode="auto">
          <a:xfrm rot="5400000">
            <a:off x="2972595" y="4689725"/>
            <a:ext cx="360363" cy="142875"/>
          </a:xfrm>
          <a:prstGeom prst="triangl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1" name="二等辺三角形 20"/>
          <p:cNvSpPr/>
          <p:nvPr/>
        </p:nvSpPr>
        <p:spPr bwMode="auto">
          <a:xfrm rot="5400000">
            <a:off x="7508877" y="4688930"/>
            <a:ext cx="360363" cy="144463"/>
          </a:xfrm>
          <a:prstGeom prst="triangl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22" name="角丸四角形 21"/>
          <p:cNvSpPr/>
          <p:nvPr/>
        </p:nvSpPr>
        <p:spPr>
          <a:xfrm>
            <a:off x="7832724" y="3933279"/>
            <a:ext cx="1657351" cy="2160588"/>
          </a:xfrm>
          <a:prstGeom prst="roundRect">
            <a:avLst>
              <a:gd name="adj" fmla="val 3609"/>
            </a:avLst>
          </a:prstGeom>
          <a:solidFill>
            <a:schemeClr val="accent6">
              <a:lumMod val="20000"/>
              <a:lumOff val="80000"/>
            </a:schemeClr>
          </a:solidFill>
          <a:ln>
            <a:solidFill>
              <a:srgbClr val="FFC000"/>
            </a:solidFill>
          </a:ln>
        </p:spPr>
        <p:txBody>
          <a:bodyPr/>
          <a:lstStyle/>
          <a:p>
            <a:pPr>
              <a:defRPr/>
            </a:pPr>
            <a:r>
              <a:rPr lang="en-US" altLang="ja-JP" sz="600" dirty="0">
                <a:latin typeface="HGPｺﾞｼｯｸM" pitchFamily="50" charset="-128"/>
                <a:ea typeface="HGPｺﾞｼｯｸM" pitchFamily="50" charset="-128"/>
              </a:rPr>
              <a:t>?xml version="1.0" encoding="UTF-8"?&gt;</a:t>
            </a:r>
          </a:p>
          <a:p>
            <a:pPr>
              <a:defRPr/>
            </a:pPr>
            <a:r>
              <a:rPr lang="en-US" altLang="ja-JP" sz="600" dirty="0">
                <a:latin typeface="HGPｺﾞｼｯｸM" pitchFamily="50" charset="-128"/>
                <a:ea typeface="HGPｺﾞｼｯｸM" pitchFamily="50" charset="-128"/>
              </a:rPr>
              <a:t>&lt;definitions</a:t>
            </a:r>
          </a:p>
          <a:p>
            <a:pPr>
              <a:defRPr/>
            </a:pPr>
            <a:r>
              <a:rPr lang="en-US" altLang="ja-JP" sz="600" dirty="0" err="1">
                <a:latin typeface="HGPｺﾞｼｯｸM" pitchFamily="50" charset="-128"/>
                <a:ea typeface="HGPｺﾞｼｯｸM" pitchFamily="50" charset="-128"/>
              </a:rPr>
              <a:t>targetNamespace</a:t>
            </a:r>
            <a:r>
              <a:rPr lang="en-US" altLang="ja-JP" sz="600" dirty="0">
                <a:latin typeface="HGPｺﾞｼｯｸM" pitchFamily="50" charset="-128"/>
                <a:ea typeface="HGPｺﾞｼｯｸM" pitchFamily="50" charset="-128"/>
              </a:rPr>
              <a:t>="urn:applic.or.jp:xmlns:wsdl:2008-01"</a:t>
            </a:r>
          </a:p>
          <a:p>
            <a:pPr>
              <a:defRPr/>
            </a:pPr>
            <a:r>
              <a:rPr lang="en-US" altLang="ja-JP" sz="600" dirty="0">
                <a:latin typeface="HGPｺﾞｼｯｸM" pitchFamily="50" charset="-128"/>
                <a:ea typeface="HGPｺﾞｼｯｸM" pitchFamily="50" charset="-128"/>
              </a:rPr>
              <a:t>xmlns:boss1-xsd="urn:applic.or.jp:xmlns:schema:2008-01"</a:t>
            </a:r>
          </a:p>
          <a:p>
            <a:pPr>
              <a:defRPr/>
            </a:pPr>
            <a:r>
              <a:rPr lang="en-US" altLang="ja-JP" sz="600" dirty="0">
                <a:latin typeface="HGPｺﾞｼｯｸM" pitchFamily="50" charset="-128"/>
                <a:ea typeface="HGPｺﾞｼｯｸM" pitchFamily="50" charset="-128"/>
              </a:rPr>
              <a:t>xmlns:boss1-wsdl="urn:applic.or.jp:xmlns:wsdl:2008-01"</a:t>
            </a:r>
          </a:p>
          <a:p>
            <a:pPr>
              <a:defRPr/>
            </a:pPr>
            <a:r>
              <a:rPr lang="en-US" altLang="ja-JP" sz="600" dirty="0" err="1">
                <a:latin typeface="HGPｺﾞｼｯｸM" pitchFamily="50" charset="-128"/>
                <a:ea typeface="HGPｺﾞｼｯｸM" pitchFamily="50" charset="-128"/>
              </a:rPr>
              <a:t>xmlns:xsd</a:t>
            </a:r>
            <a:r>
              <a:rPr lang="en-US" altLang="ja-JP" sz="600" dirty="0">
                <a:latin typeface="HGPｺﾞｼｯｸM" pitchFamily="50" charset="-128"/>
                <a:ea typeface="HGPｺﾞｼｯｸM" pitchFamily="50" charset="-128"/>
              </a:rPr>
              <a:t>="http://www.w3.org/2001/XMLSchema"</a:t>
            </a:r>
          </a:p>
          <a:p>
            <a:pPr>
              <a:defRPr/>
            </a:pPr>
            <a:r>
              <a:rPr lang="en-US" altLang="ja-JP" sz="600" dirty="0" err="1">
                <a:latin typeface="HGPｺﾞｼｯｸM" pitchFamily="50" charset="-128"/>
                <a:ea typeface="HGPｺﾞｼｯｸM" pitchFamily="50" charset="-128"/>
              </a:rPr>
              <a:t>xmlns</a:t>
            </a:r>
            <a:r>
              <a:rPr lang="en-US" altLang="ja-JP" sz="600" dirty="0">
                <a:latin typeface="HGPｺﾞｼｯｸM" pitchFamily="50" charset="-128"/>
                <a:ea typeface="HGPｺﾞｼｯｸM" pitchFamily="50" charset="-128"/>
              </a:rPr>
              <a:t>="http://schemas.xmlsoap.org/wsdl/"</a:t>
            </a:r>
          </a:p>
          <a:p>
            <a:pPr>
              <a:defRPr/>
            </a:pPr>
            <a:r>
              <a:rPr lang="en-US" altLang="ja-JP" sz="600" dirty="0" err="1">
                <a:latin typeface="HGPｺﾞｼｯｸM" pitchFamily="50" charset="-128"/>
                <a:ea typeface="HGPｺﾞｼｯｸM" pitchFamily="50" charset="-128"/>
              </a:rPr>
              <a:t>xmlns:wsdlsoap</a:t>
            </a:r>
            <a:r>
              <a:rPr lang="en-US" altLang="ja-JP" sz="600" dirty="0">
                <a:latin typeface="HGPｺﾞｼｯｸM" pitchFamily="50" charset="-128"/>
                <a:ea typeface="HGPｺﾞｼｯｸM" pitchFamily="50" charset="-128"/>
              </a:rPr>
              <a:t>="http://schemas.xmlsoap.org/wsdl/soap/"&gt;</a:t>
            </a:r>
          </a:p>
          <a:p>
            <a:pPr>
              <a:defRPr/>
            </a:pPr>
            <a:r>
              <a:rPr lang="en-US" altLang="ja-JP" sz="600" dirty="0">
                <a:latin typeface="HGPｺﾞｼｯｸM" pitchFamily="50" charset="-128"/>
                <a:ea typeface="HGPｺﾞｼｯｸM" pitchFamily="50" charset="-128"/>
              </a:rPr>
              <a:t>&lt;documentation&gt;</a:t>
            </a:r>
          </a:p>
          <a:p>
            <a:pPr>
              <a:defRPr/>
            </a:pPr>
            <a:r>
              <a:rPr lang="ja-JP" altLang="en-US" sz="600" dirty="0">
                <a:latin typeface="HGPｺﾞｼｯｸM" pitchFamily="50" charset="-128"/>
                <a:ea typeface="HGPｺﾞｼｯｸM" pitchFamily="50" charset="-128"/>
              </a:rPr>
              <a:t>本文書は「住民基本台帳ユニット」に関する</a:t>
            </a:r>
            <a:r>
              <a:rPr lang="en-US" altLang="ja-JP" sz="600" dirty="0">
                <a:latin typeface="HGPｺﾞｼｯｸM" pitchFamily="50" charset="-128"/>
                <a:ea typeface="HGPｺﾞｼｯｸM" pitchFamily="50" charset="-128"/>
              </a:rPr>
              <a:t>WSDL</a:t>
            </a:r>
            <a:r>
              <a:rPr lang="ja-JP" altLang="en-US" sz="600" dirty="0">
                <a:latin typeface="HGPｺﾞｼｯｸM" pitchFamily="50" charset="-128"/>
                <a:ea typeface="HGPｺﾞｼｯｸM" pitchFamily="50" charset="-128"/>
              </a:rPr>
              <a:t>定義である。</a:t>
            </a:r>
          </a:p>
          <a:p>
            <a:pPr>
              <a:defRPr/>
            </a:pPr>
            <a:r>
              <a:rPr lang="ja-JP" altLang="en-US" sz="600" dirty="0">
                <a:latin typeface="HGPｺﾞｼｯｸM" pitchFamily="50" charset="-128"/>
                <a:ea typeface="HGPｺﾞｼｯｸM" pitchFamily="50" charset="-128"/>
              </a:rPr>
              <a:t>管理主体：</a:t>
            </a:r>
            <a:r>
              <a:rPr lang="en-US" altLang="ja-JP" sz="600" dirty="0">
                <a:latin typeface="HGPｺﾞｼｯｸM" pitchFamily="50" charset="-128"/>
                <a:ea typeface="HGPｺﾞｼｯｸM" pitchFamily="50" charset="-128"/>
              </a:rPr>
              <a:t>APPLIC</a:t>
            </a:r>
          </a:p>
          <a:p>
            <a:pPr>
              <a:defRPr/>
            </a:pPr>
            <a:r>
              <a:rPr lang="ja-JP" altLang="en-US" sz="600" dirty="0">
                <a:latin typeface="HGPｺﾞｼｯｸM" pitchFamily="50" charset="-128"/>
                <a:ea typeface="HGPｺﾞｼｯｸM" pitchFamily="50" charset="-128"/>
              </a:rPr>
              <a:t>対象文書名：</a:t>
            </a:r>
            <a:r>
              <a:rPr lang="en-US" altLang="ja-JP" sz="600" dirty="0">
                <a:latin typeface="HGPｺﾞｼｯｸM" pitchFamily="50" charset="-128"/>
                <a:ea typeface="HGPｺﾞｼｯｸM" pitchFamily="50" charset="-128"/>
              </a:rPr>
              <a:t>lgxml01s-0200.wsdl</a:t>
            </a:r>
          </a:p>
          <a:p>
            <a:pPr>
              <a:defRPr/>
            </a:pPr>
            <a:r>
              <a:rPr lang="ja-JP" altLang="en-US" sz="600" dirty="0">
                <a:latin typeface="HGPｺﾞｼｯｸM" pitchFamily="50" charset="-128"/>
                <a:ea typeface="HGPｺﾞｼｯｸM" pitchFamily="50" charset="-128"/>
              </a:rPr>
              <a:t>バージョン：</a:t>
            </a:r>
            <a:r>
              <a:rPr lang="en-US" altLang="ja-JP" sz="600" dirty="0">
                <a:latin typeface="HGPｺﾞｼｯｸM" pitchFamily="50" charset="-128"/>
                <a:ea typeface="HGPｺﾞｼｯｸM" pitchFamily="50" charset="-128"/>
              </a:rPr>
              <a:t>V2.0</a:t>
            </a:r>
            <a:r>
              <a:rPr lang="ja-JP" altLang="en-US" sz="600" dirty="0">
                <a:latin typeface="HGPｺﾞｼｯｸM" pitchFamily="50" charset="-128"/>
                <a:ea typeface="HGPｺﾞｼｯｸM" pitchFamily="50" charset="-128"/>
              </a:rPr>
              <a:t>　</a:t>
            </a:r>
            <a:endParaRPr lang="en-US" altLang="ja-JP" sz="600" dirty="0">
              <a:latin typeface="HGPｺﾞｼｯｸM" pitchFamily="50" charset="-128"/>
              <a:ea typeface="HGPｺﾞｼｯｸM" pitchFamily="50" charset="-128"/>
            </a:endParaRPr>
          </a:p>
          <a:p>
            <a:pPr>
              <a:defRPr/>
            </a:pPr>
            <a:r>
              <a:rPr lang="ja-JP" altLang="en-US" sz="600" dirty="0">
                <a:latin typeface="HGPｺﾞｼｯｸM" pitchFamily="50" charset="-128"/>
                <a:ea typeface="HGPｺﾞｼｯｸM" pitchFamily="50" charset="-128"/>
              </a:rPr>
              <a:t>作成日：</a:t>
            </a:r>
            <a:r>
              <a:rPr lang="en-US" altLang="ja-JP" sz="600" dirty="0">
                <a:latin typeface="HGPｺﾞｼｯｸM" pitchFamily="50" charset="-128"/>
                <a:ea typeface="HGPｺﾞｼｯｸM" pitchFamily="50" charset="-128"/>
              </a:rPr>
              <a:t>2008/04/01</a:t>
            </a:r>
          </a:p>
        </p:txBody>
      </p:sp>
      <p:sp>
        <p:nvSpPr>
          <p:cNvPr id="23" name="角丸四角形 22"/>
          <p:cNvSpPr/>
          <p:nvPr/>
        </p:nvSpPr>
        <p:spPr>
          <a:xfrm>
            <a:off x="3297238" y="3933279"/>
            <a:ext cx="1655762" cy="2160588"/>
          </a:xfrm>
          <a:prstGeom prst="roundRect">
            <a:avLst>
              <a:gd name="adj" fmla="val 3609"/>
            </a:avLst>
          </a:prstGeom>
          <a:solidFill>
            <a:schemeClr val="accent6">
              <a:lumMod val="20000"/>
              <a:lumOff val="80000"/>
            </a:schemeClr>
          </a:solidFill>
          <a:ln>
            <a:solidFill>
              <a:srgbClr val="FFC000"/>
            </a:solidFill>
          </a:ln>
        </p:spPr>
        <p:txBody>
          <a:bodyPr/>
          <a:lstStyle/>
          <a:p>
            <a:pPr>
              <a:defRPr/>
            </a:pPr>
            <a:r>
              <a:rPr lang="en-US" altLang="ja-JP" sz="600" dirty="0">
                <a:latin typeface="HGPｺﾞｼｯｸM" pitchFamily="50" charset="-128"/>
                <a:ea typeface="HGPｺﾞｼｯｸM" pitchFamily="50" charset="-128"/>
              </a:rPr>
              <a:t>?xml version="1.0" encoding="UTF-8"?&gt;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xsd:schema</a:t>
            </a:r>
            <a:endParaRPr lang="en-US" altLang="ja-JP" sz="600" dirty="0">
              <a:latin typeface="HGPｺﾞｼｯｸM" pitchFamily="50" charset="-128"/>
              <a:ea typeface="HGPｺﾞｼｯｸM" pitchFamily="50" charset="-128"/>
            </a:endParaRPr>
          </a:p>
          <a:p>
            <a:pPr>
              <a:defRPr/>
            </a:pPr>
            <a:r>
              <a:rPr lang="en-US" altLang="ja-JP" sz="600" dirty="0" err="1">
                <a:latin typeface="HGPｺﾞｼｯｸM" pitchFamily="50" charset="-128"/>
                <a:ea typeface="HGPｺﾞｼｯｸM" pitchFamily="50" charset="-128"/>
              </a:rPr>
              <a:t>targetNamespace</a:t>
            </a:r>
            <a:r>
              <a:rPr lang="en-US" altLang="ja-JP" sz="600" dirty="0">
                <a:latin typeface="HGPｺﾞｼｯｸM" pitchFamily="50" charset="-128"/>
                <a:ea typeface="HGPｺﾞｼｯｸM" pitchFamily="50" charset="-128"/>
              </a:rPr>
              <a:t>="urn:applic.or.jp:xmlns:schema:2008-01"</a:t>
            </a:r>
          </a:p>
          <a:p>
            <a:pPr>
              <a:defRPr/>
            </a:pPr>
            <a:r>
              <a:rPr lang="en-US" altLang="ja-JP" sz="600" dirty="0" err="1">
                <a:latin typeface="HGPｺﾞｼｯｸM" pitchFamily="50" charset="-128"/>
                <a:ea typeface="HGPｺﾞｼｯｸM" pitchFamily="50" charset="-128"/>
              </a:rPr>
              <a:t>xmlns:xsd</a:t>
            </a:r>
            <a:r>
              <a:rPr lang="en-US" altLang="ja-JP" sz="600" dirty="0">
                <a:latin typeface="HGPｺﾞｼｯｸM" pitchFamily="50" charset="-128"/>
                <a:ea typeface="HGPｺﾞｼｯｸM" pitchFamily="50" charset="-128"/>
              </a:rPr>
              <a:t>="http://www.w3.org/2001/XMLSchema"</a:t>
            </a:r>
          </a:p>
          <a:p>
            <a:pPr>
              <a:defRPr/>
            </a:pPr>
            <a:r>
              <a:rPr lang="en-US" altLang="ja-JP" sz="600" dirty="0" err="1">
                <a:latin typeface="HGPｺﾞｼｯｸM" pitchFamily="50" charset="-128"/>
                <a:ea typeface="HGPｺﾞｼｯｸM" pitchFamily="50" charset="-128"/>
              </a:rPr>
              <a:t>xmlns:tns</a:t>
            </a:r>
            <a:r>
              <a:rPr lang="en-US" altLang="ja-JP" sz="600" dirty="0">
                <a:latin typeface="HGPｺﾞｼｯｸM" pitchFamily="50" charset="-128"/>
                <a:ea typeface="HGPｺﾞｼｯｸM" pitchFamily="50" charset="-128"/>
              </a:rPr>
              <a:t>="urn:applic.or.jp:xmlns:schema:2008-01"&gt;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xsd:annotation</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xsd:documentation</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xsd:annotation</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xsd:include</a:t>
            </a:r>
            <a:r>
              <a:rPr lang="en-US" altLang="ja-JP" sz="600" dirty="0">
                <a:latin typeface="HGPｺﾞｼｯｸM" pitchFamily="50" charset="-128"/>
                <a:ea typeface="HGPｺﾞｼｯｸM" pitchFamily="50" charset="-128"/>
              </a:rPr>
              <a:t> </a:t>
            </a:r>
            <a:r>
              <a:rPr lang="en-US" altLang="ja-JP" sz="600" dirty="0" err="1">
                <a:latin typeface="HGPｺﾞｼｯｸM" pitchFamily="50" charset="-128"/>
                <a:ea typeface="HGPｺﾞｼｯｸM" pitchFamily="50" charset="-128"/>
              </a:rPr>
              <a:t>schemaLocation</a:t>
            </a:r>
            <a:r>
              <a:rPr lang="en-US" altLang="ja-JP" sz="600" dirty="0">
                <a:latin typeface="HGPｺﾞｼｯｸM" pitchFamily="50" charset="-128"/>
                <a:ea typeface="HGPｺﾞｼｯｸM" pitchFamily="50" charset="-128"/>
              </a:rPr>
              <a:t>="http://www.applic.or.jp/APPLIC/XSD/2.0/lgxml00- 0200.xsd"/&gt;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xsd:complexType</a:t>
            </a:r>
            <a:r>
              <a:rPr lang="en-US" altLang="ja-JP" sz="600" dirty="0">
                <a:latin typeface="HGPｺﾞｼｯｸM" pitchFamily="50" charset="-128"/>
                <a:ea typeface="HGPｺﾞｼｯｸM" pitchFamily="50" charset="-128"/>
              </a:rPr>
              <a:t> name="</a:t>
            </a:r>
            <a:r>
              <a:rPr lang="ja-JP" altLang="en-US" sz="600" dirty="0">
                <a:latin typeface="HGPｺﾞｼｯｸM" pitchFamily="50" charset="-128"/>
                <a:ea typeface="HGPｺﾞｼｯｸM" pitchFamily="50" charset="-128"/>
              </a:rPr>
              <a:t>住基情報</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xsd:sequence</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xsd:element</a:t>
            </a:r>
            <a:r>
              <a:rPr lang="en-US" altLang="ja-JP" sz="600" dirty="0">
                <a:latin typeface="HGPｺﾞｼｯｸM" pitchFamily="50" charset="-128"/>
                <a:ea typeface="HGPｺﾞｼｯｸM" pitchFamily="50" charset="-128"/>
              </a:rPr>
              <a:t> name="</a:t>
            </a:r>
            <a:r>
              <a:rPr lang="ja-JP" altLang="en-US" sz="600" dirty="0">
                <a:latin typeface="HGPｺﾞｼｯｸM" pitchFamily="50" charset="-128"/>
                <a:ea typeface="HGPｺﾞｼｯｸM" pitchFamily="50" charset="-128"/>
              </a:rPr>
              <a:t>識別番号</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xsd:simpleType</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xsd:restriction</a:t>
            </a:r>
            <a:r>
              <a:rPr lang="en-US" altLang="ja-JP" sz="600" dirty="0">
                <a:latin typeface="HGPｺﾞｼｯｸM" pitchFamily="50" charset="-128"/>
                <a:ea typeface="HGPｺﾞｼｯｸM" pitchFamily="50" charset="-128"/>
              </a:rPr>
              <a:t> base="</a:t>
            </a:r>
            <a:r>
              <a:rPr lang="en-US" altLang="ja-JP" sz="600" dirty="0" err="1">
                <a:latin typeface="HGPｺﾞｼｯｸM" pitchFamily="50" charset="-128"/>
                <a:ea typeface="HGPｺﾞｼｯｸM" pitchFamily="50" charset="-128"/>
              </a:rPr>
              <a:t>xsd:string</a:t>
            </a:r>
            <a:r>
              <a:rPr lang="en-US" altLang="ja-JP" sz="600" dirty="0">
                <a:latin typeface="HGPｺﾞｼｯｸM" pitchFamily="50" charset="-128"/>
                <a:ea typeface="HGPｺﾞｼｯｸM" pitchFamily="50" charset="-128"/>
              </a:rPr>
              <a:t>"&gt;</a:t>
            </a:r>
          </a:p>
          <a:p>
            <a:pPr>
              <a:defRPr/>
            </a:pPr>
            <a:r>
              <a:rPr lang="en-US" altLang="ja-JP" sz="600" dirty="0">
                <a:latin typeface="HGPｺﾞｼｯｸM" pitchFamily="50" charset="-128"/>
                <a:ea typeface="HGPｺﾞｼｯｸM" pitchFamily="50" charset="-128"/>
              </a:rPr>
              <a:t>&lt;</a:t>
            </a:r>
            <a:r>
              <a:rPr lang="en-US" altLang="ja-JP" sz="600" dirty="0" err="1">
                <a:latin typeface="HGPｺﾞｼｯｸM" pitchFamily="50" charset="-128"/>
                <a:ea typeface="HGPｺﾞｼｯｸM" pitchFamily="50" charset="-128"/>
              </a:rPr>
              <a:t>xsd:maxLength</a:t>
            </a:r>
            <a:r>
              <a:rPr lang="en-US" altLang="ja-JP" sz="600" dirty="0">
                <a:latin typeface="HGPｺﾞｼｯｸM" pitchFamily="50" charset="-128"/>
                <a:ea typeface="HGPｺﾞｼｯｸM" pitchFamily="50" charset="-128"/>
              </a:rPr>
              <a:t> value="15"/&gt;</a:t>
            </a:r>
          </a:p>
        </p:txBody>
      </p:sp>
      <p:sp>
        <p:nvSpPr>
          <p:cNvPr id="17468" name="正方形/長方形 23"/>
          <p:cNvSpPr>
            <a:spLocks noChangeArrowheads="1"/>
          </p:cNvSpPr>
          <p:nvPr/>
        </p:nvSpPr>
        <p:spPr bwMode="auto">
          <a:xfrm>
            <a:off x="3297238" y="3257004"/>
            <a:ext cx="1655762" cy="676275"/>
          </a:xfrm>
          <a:prstGeom prst="rect">
            <a:avLst/>
          </a:prstGeom>
          <a:noFill/>
          <a:ln w="9525">
            <a:noFill/>
            <a:miter lim="800000"/>
            <a:headEnd/>
            <a:tailEnd/>
          </a:ln>
        </p:spPr>
        <p:txBody>
          <a:bodyPr>
            <a:spAutoFit/>
          </a:bodyPr>
          <a:lstStyle/>
          <a:p>
            <a:r>
              <a:rPr lang="ja-JP" altLang="en-US" sz="1400" b="1" u="sng">
                <a:latin typeface="HGPｺﾞｼｯｸM" pitchFamily="50" charset="-128"/>
                <a:ea typeface="HGPｺﾞｼｯｸM" pitchFamily="50" charset="-128"/>
              </a:rPr>
              <a:t>ＸＭＬスキーマ</a:t>
            </a:r>
            <a:endParaRPr lang="en-US" altLang="ja-JP" sz="1400" b="1" u="sng">
              <a:latin typeface="HGPｺﾞｼｯｸM" pitchFamily="50" charset="-128"/>
              <a:ea typeface="HGPｺﾞｼｯｸM" pitchFamily="50" charset="-128"/>
            </a:endParaRPr>
          </a:p>
          <a:p>
            <a:r>
              <a:rPr lang="ja-JP" altLang="en-US" sz="1200">
                <a:latin typeface="HGPｺﾞｼｯｸM" pitchFamily="50" charset="-128"/>
                <a:ea typeface="HGPｺﾞｼｯｸM" pitchFamily="50" charset="-128"/>
              </a:rPr>
              <a:t>⇒データ項目をＸＭＬ形式に変換したもの</a:t>
            </a:r>
          </a:p>
        </p:txBody>
      </p:sp>
      <p:sp>
        <p:nvSpPr>
          <p:cNvPr id="17469" name="正方形/長方形 24"/>
          <p:cNvSpPr>
            <a:spLocks noChangeArrowheads="1"/>
          </p:cNvSpPr>
          <p:nvPr/>
        </p:nvSpPr>
        <p:spPr bwMode="auto">
          <a:xfrm>
            <a:off x="7832725" y="3257004"/>
            <a:ext cx="1728788" cy="677108"/>
          </a:xfrm>
          <a:prstGeom prst="rect">
            <a:avLst/>
          </a:prstGeom>
          <a:noFill/>
          <a:ln w="9525">
            <a:noFill/>
            <a:miter lim="800000"/>
            <a:headEnd/>
            <a:tailEnd/>
          </a:ln>
        </p:spPr>
        <p:txBody>
          <a:bodyPr>
            <a:spAutoFit/>
          </a:bodyPr>
          <a:lstStyle/>
          <a:p>
            <a:r>
              <a:rPr lang="ja-JP" altLang="en-US" sz="1400" b="1" u="sng">
                <a:latin typeface="HGPｺﾞｼｯｸM" pitchFamily="50" charset="-128"/>
                <a:ea typeface="HGPｺﾞｼｯｸM" pitchFamily="50" charset="-128"/>
              </a:rPr>
              <a:t>ＷＳＤＬ定義</a:t>
            </a:r>
            <a:endParaRPr lang="en-US" altLang="ja-JP" sz="1400" b="1" u="sng">
              <a:latin typeface="HGPｺﾞｼｯｸM" pitchFamily="50" charset="-128"/>
              <a:ea typeface="HGPｺﾞｼｯｸM" pitchFamily="50" charset="-128"/>
            </a:endParaRPr>
          </a:p>
          <a:p>
            <a:r>
              <a:rPr lang="ja-JP" altLang="en-US" sz="1200">
                <a:latin typeface="HGPｺﾞｼｯｸM" pitchFamily="50" charset="-128"/>
                <a:ea typeface="HGPｺﾞｼｯｸM" pitchFamily="50" charset="-128"/>
              </a:rPr>
              <a:t>⇒インタフェース一覧をＷＳＤＬに変換したもの</a:t>
            </a:r>
          </a:p>
        </p:txBody>
      </p:sp>
      <p:sp>
        <p:nvSpPr>
          <p:cNvPr id="18" name="Rectangle 3"/>
          <p:cNvSpPr txBox="1">
            <a:spLocks noChangeArrowheads="1"/>
          </p:cNvSpPr>
          <p:nvPr/>
        </p:nvSpPr>
        <p:spPr bwMode="auto">
          <a:xfrm>
            <a:off x="488949" y="1341713"/>
            <a:ext cx="8915400" cy="719137"/>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400" dirty="0">
                <a:latin typeface="HGPｺﾞｼｯｸM" pitchFamily="50" charset="-128"/>
                <a:ea typeface="HGPｺﾞｼｯｸM" pitchFamily="50" charset="-128"/>
              </a:rPr>
              <a:t> </a:t>
            </a:r>
            <a:r>
              <a:rPr lang="ja-JP" altLang="en-US" sz="2400" dirty="0" smtClean="0">
                <a:latin typeface="HGPｺﾞｼｯｸM" pitchFamily="50" charset="-128"/>
                <a:ea typeface="HGPｺﾞｼｯｸM" pitchFamily="50" charset="-128"/>
              </a:rPr>
              <a:t>自治体業務アプリケーションユニット標準仕様の規定内容（続）</a:t>
            </a:r>
            <a:endParaRPr lang="en-US" altLang="ja-JP" sz="2400" dirty="0" smtClean="0">
              <a:latin typeface="HGPｺﾞｼｯｸM" pitchFamily="50" charset="-128"/>
              <a:ea typeface="HGPｺﾞｼｯｸM" pitchFamily="50" charset="-128"/>
            </a:endParaRPr>
          </a:p>
        </p:txBody>
      </p:sp>
      <p:sp>
        <p:nvSpPr>
          <p:cNvPr id="19" name="角丸四角形 18"/>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a:solidFill>
                  <a:schemeClr val="bg1"/>
                </a:solidFill>
                <a:latin typeface="HGPｺﾞｼｯｸM" pitchFamily="50" charset="-128"/>
                <a:ea typeface="HGPｺﾞｼｯｸM" pitchFamily="50" charset="-128"/>
              </a:rPr>
              <a:t>②</a:t>
            </a:r>
            <a:endPar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24" name="スライド番号プレースホルダ 23"/>
          <p:cNvSpPr>
            <a:spLocks noGrp="1"/>
          </p:cNvSpPr>
          <p:nvPr>
            <p:ph type="sldNum" sz="quarter" idx="12"/>
          </p:nvPr>
        </p:nvSpPr>
        <p:spPr/>
        <p:txBody>
          <a:bodyPr/>
          <a:lstStyle/>
          <a:p>
            <a:pPr>
              <a:defRPr/>
            </a:pPr>
            <a:fld id="{F4539584-EA34-4FB3-84C9-55345A63A918}" type="slidenum">
              <a:rPr lang="ja-JP" altLang="en-US" smtClean="0"/>
              <a:pPr>
                <a:defRPr/>
              </a:pPr>
              <a:t>14</a:t>
            </a:fld>
            <a:endParaRPr lang="en-US" altLang="ja-JP"/>
          </a:p>
        </p:txBody>
      </p:sp>
      <p:sp>
        <p:nvSpPr>
          <p:cNvPr id="25" name="フッター プレースホルダ 24"/>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27"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5"/>
          <p:cNvSpPr>
            <a:spLocks noGrp="1" noChangeArrowheads="1"/>
          </p:cNvSpPr>
          <p:nvPr>
            <p:ph idx="1"/>
          </p:nvPr>
        </p:nvSpPr>
        <p:spPr bwMode="auto">
          <a:xfrm>
            <a:off x="495302" y="1341440"/>
            <a:ext cx="8994775"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 アーキテクチャ標準仕様</a:t>
            </a:r>
            <a:endParaRPr lang="en-US" altLang="ja-JP" sz="2400" dirty="0" smtClean="0">
              <a:latin typeface="HGPｺﾞｼｯｸM" pitchFamily="50" charset="-128"/>
              <a:ea typeface="HGPｺﾞｼｯｸM" pitchFamily="50" charset="-128"/>
            </a:endParaRPr>
          </a:p>
        </p:txBody>
      </p:sp>
      <p:sp>
        <p:nvSpPr>
          <p:cNvPr id="127" name="角丸四角形 126"/>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a:solidFill>
                  <a:schemeClr val="bg1"/>
                </a:solidFill>
                <a:latin typeface="HGPｺﾞｼｯｸM" pitchFamily="50" charset="-128"/>
                <a:ea typeface="HGPｺﾞｼｯｸM" pitchFamily="50" charset="-128"/>
              </a:rPr>
              <a:t>③</a:t>
            </a:r>
            <a:endPar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2" name="テキスト ボックス 1"/>
          <p:cNvSpPr txBox="1"/>
          <p:nvPr/>
        </p:nvSpPr>
        <p:spPr>
          <a:xfrm>
            <a:off x="992562" y="1916833"/>
            <a:ext cx="3284874" cy="3816429"/>
          </a:xfrm>
          <a:prstGeom prst="rect">
            <a:avLst/>
          </a:prstGeom>
          <a:noFill/>
        </p:spPr>
        <p:txBody>
          <a:bodyPr wrap="none" rtlCol="0">
            <a:spAutoFit/>
          </a:bodyPr>
          <a:lstStyle/>
          <a:p>
            <a:r>
              <a:rPr kumimoji="1" lang="ja-JP" altLang="en-US" sz="1000" dirty="0">
                <a:latin typeface="HGPｺﾞｼｯｸM" pitchFamily="50" charset="-128"/>
                <a:ea typeface="HGPｺﾞｼｯｸM" pitchFamily="50" charset="-128"/>
              </a:rPr>
              <a:t>１．策定の背景</a:t>
            </a:r>
          </a:p>
          <a:p>
            <a:pPr marL="177800" lvl="1"/>
            <a:r>
              <a:rPr kumimoji="1" lang="ja-JP" altLang="en-US" sz="900" dirty="0">
                <a:latin typeface="HGPｺﾞｼｯｸM" pitchFamily="50" charset="-128"/>
                <a:ea typeface="HGPｺﾞｼｯｸM" pitchFamily="50" charset="-128"/>
              </a:rPr>
              <a:t>１．１　電子自治体の推進</a:t>
            </a:r>
          </a:p>
          <a:p>
            <a:pPr marL="177800" lvl="1"/>
            <a:r>
              <a:rPr kumimoji="1" lang="ja-JP" altLang="en-US" sz="900" dirty="0">
                <a:latin typeface="HGPｺﾞｼｯｸM" pitchFamily="50" charset="-128"/>
                <a:ea typeface="HGPｺﾞｼｯｸM" pitchFamily="50" charset="-128"/>
              </a:rPr>
              <a:t>１．２　ユビキタスネットワーク社会に向けての課題</a:t>
            </a:r>
          </a:p>
          <a:p>
            <a:r>
              <a:rPr kumimoji="1" lang="ja-JP" altLang="en-US" sz="1000" dirty="0">
                <a:latin typeface="HGPｺﾞｼｯｸM" pitchFamily="50" charset="-128"/>
                <a:ea typeface="HGPｺﾞｼｯｸM" pitchFamily="50" charset="-128"/>
              </a:rPr>
              <a:t>２．課題解決の方向性</a:t>
            </a:r>
          </a:p>
          <a:p>
            <a:r>
              <a:rPr kumimoji="1" lang="ja-JP" altLang="en-US" sz="1000" dirty="0">
                <a:latin typeface="HGPｺﾞｼｯｸM" pitchFamily="50" charset="-128"/>
                <a:ea typeface="HGPｺﾞｼｯｸM" pitchFamily="50" charset="-128"/>
              </a:rPr>
              <a:t>３．地域情報</a:t>
            </a:r>
            <a:r>
              <a:rPr kumimoji="1" lang="en-US" altLang="ja-JP" sz="1000" dirty="0">
                <a:latin typeface="HGPｺﾞｼｯｸM" pitchFamily="50" charset="-128"/>
                <a:ea typeface="HGPｺﾞｼｯｸM" pitchFamily="50" charset="-128"/>
              </a:rPr>
              <a:t>PF</a:t>
            </a:r>
            <a:r>
              <a:rPr kumimoji="1" lang="ja-JP" altLang="en-US" sz="1000" dirty="0">
                <a:latin typeface="HGPｺﾞｼｯｸM" pitchFamily="50" charset="-128"/>
                <a:ea typeface="HGPｺﾞｼｯｸM" pitchFamily="50" charset="-128"/>
              </a:rPr>
              <a:t>に求められる要件</a:t>
            </a:r>
          </a:p>
          <a:p>
            <a:pPr marL="177800" lvl="1"/>
            <a:r>
              <a:rPr kumimoji="1" lang="ja-JP" altLang="en-US" sz="900" dirty="0">
                <a:latin typeface="HGPｺﾞｼｯｸM" pitchFamily="50" charset="-128"/>
                <a:ea typeface="HGPｺﾞｼｯｸM" pitchFamily="50" charset="-128"/>
              </a:rPr>
              <a:t>３．１　地域情報</a:t>
            </a:r>
            <a:r>
              <a:rPr kumimoji="1" lang="en-US" altLang="ja-JP" sz="900" dirty="0">
                <a:latin typeface="HGPｺﾞｼｯｸM" pitchFamily="50" charset="-128"/>
                <a:ea typeface="HGPｺﾞｼｯｸM" pitchFamily="50" charset="-128"/>
              </a:rPr>
              <a:t>PF</a:t>
            </a:r>
            <a:r>
              <a:rPr kumimoji="1" lang="ja-JP" altLang="en-US" sz="900" dirty="0">
                <a:latin typeface="HGPｺﾞｼｯｸM" pitchFamily="50" charset="-128"/>
                <a:ea typeface="HGPｺﾞｼｯｸM" pitchFamily="50" charset="-128"/>
              </a:rPr>
              <a:t>の要件</a:t>
            </a:r>
          </a:p>
          <a:p>
            <a:r>
              <a:rPr kumimoji="1" lang="ja-JP" altLang="en-US" sz="1000" dirty="0">
                <a:latin typeface="HGPｺﾞｼｯｸM" pitchFamily="50" charset="-128"/>
                <a:ea typeface="HGPｺﾞｼｯｸM" pitchFamily="50" charset="-128"/>
              </a:rPr>
              <a:t>４．実現するためのアーキテクチャ</a:t>
            </a:r>
          </a:p>
          <a:p>
            <a:pPr marL="180975"/>
            <a:r>
              <a:rPr kumimoji="1" lang="ja-JP" altLang="en-US" sz="900" dirty="0">
                <a:latin typeface="HGPｺﾞｼｯｸM" pitchFamily="50" charset="-128"/>
                <a:ea typeface="HGPｺﾞｼｯｸM" pitchFamily="50" charset="-128"/>
              </a:rPr>
              <a:t>４．１　アーキテクチャ及び技術標準の採用方針</a:t>
            </a:r>
          </a:p>
          <a:p>
            <a:pPr marL="180975"/>
            <a:r>
              <a:rPr kumimoji="1" lang="ja-JP" altLang="en-US" sz="900" dirty="0">
                <a:latin typeface="HGPｺﾞｼｯｸM" pitchFamily="50" charset="-128"/>
                <a:ea typeface="HGPｺﾞｼｯｸM" pitchFamily="50" charset="-128"/>
              </a:rPr>
              <a:t>４．２　地域情報</a:t>
            </a:r>
            <a:r>
              <a:rPr kumimoji="1" lang="en-US" altLang="ja-JP" sz="900" dirty="0">
                <a:latin typeface="HGPｺﾞｼｯｸM" pitchFamily="50" charset="-128"/>
                <a:ea typeface="HGPｺﾞｼｯｸM" pitchFamily="50" charset="-128"/>
              </a:rPr>
              <a:t>PF</a:t>
            </a:r>
            <a:r>
              <a:rPr kumimoji="1" lang="ja-JP" altLang="en-US" sz="900" dirty="0">
                <a:latin typeface="HGPｺﾞｼｯｸM" pitchFamily="50" charset="-128"/>
                <a:ea typeface="HGPｺﾞｼｯｸM" pitchFamily="50" charset="-128"/>
              </a:rPr>
              <a:t>の全体アーキテクチャ</a:t>
            </a:r>
          </a:p>
          <a:p>
            <a:pPr marL="180975"/>
            <a:r>
              <a:rPr kumimoji="1" lang="ja-JP" altLang="en-US" sz="900" dirty="0">
                <a:latin typeface="HGPｺﾞｼｯｸM" pitchFamily="50" charset="-128"/>
                <a:ea typeface="HGPｺﾞｼｯｸM" pitchFamily="50" charset="-128"/>
              </a:rPr>
              <a:t>４．３　業務ユニット</a:t>
            </a:r>
          </a:p>
          <a:p>
            <a:pPr marL="180975"/>
            <a:r>
              <a:rPr kumimoji="1" lang="ja-JP" altLang="en-US" sz="900" dirty="0">
                <a:latin typeface="HGPｺﾞｼｯｸM" pitchFamily="50" charset="-128"/>
                <a:ea typeface="HGPｺﾞｼｯｸM" pitchFamily="50" charset="-128"/>
              </a:rPr>
              <a:t>４．４　開発</a:t>
            </a:r>
          </a:p>
          <a:p>
            <a:pPr marL="180975"/>
            <a:r>
              <a:rPr kumimoji="1" lang="ja-JP" altLang="en-US" sz="900" dirty="0">
                <a:latin typeface="HGPｺﾞｼｯｸM" pitchFamily="50" charset="-128"/>
                <a:ea typeface="HGPｺﾞｼｯｸM" pitchFamily="50" charset="-128"/>
              </a:rPr>
              <a:t>４．５　サービス基盤</a:t>
            </a:r>
          </a:p>
          <a:p>
            <a:pPr marL="180975"/>
            <a:r>
              <a:rPr kumimoji="1" lang="ja-JP" altLang="en-US" sz="900" dirty="0">
                <a:latin typeface="HGPｺﾞｼｯｸM" pitchFamily="50" charset="-128"/>
                <a:ea typeface="HGPｺﾞｼｯｸM" pitchFamily="50" charset="-128"/>
              </a:rPr>
              <a:t>４．６　地域情報</a:t>
            </a:r>
            <a:r>
              <a:rPr kumimoji="1" lang="en-US" altLang="ja-JP" sz="900" dirty="0">
                <a:latin typeface="HGPｺﾞｼｯｸM" pitchFamily="50" charset="-128"/>
                <a:ea typeface="HGPｺﾞｼｯｸM" pitchFamily="50" charset="-128"/>
              </a:rPr>
              <a:t>PF</a:t>
            </a:r>
            <a:r>
              <a:rPr kumimoji="1" lang="ja-JP" altLang="en-US" sz="900" dirty="0">
                <a:latin typeface="HGPｺﾞｼｯｸM" pitchFamily="50" charset="-128"/>
                <a:ea typeface="HGPｺﾞｼｯｸM" pitchFamily="50" charset="-128"/>
              </a:rPr>
              <a:t>の実装イメージ</a:t>
            </a:r>
          </a:p>
          <a:p>
            <a:r>
              <a:rPr kumimoji="1" lang="ja-JP" altLang="en-US" sz="1000" dirty="0">
                <a:latin typeface="HGPｺﾞｼｯｸM" pitchFamily="50" charset="-128"/>
                <a:ea typeface="HGPｺﾞｼｯｸM" pitchFamily="50" charset="-128"/>
              </a:rPr>
              <a:t>５．採用する技術標準</a:t>
            </a:r>
          </a:p>
          <a:p>
            <a:pPr marL="180975"/>
            <a:r>
              <a:rPr kumimoji="1" lang="ja-JP" altLang="en-US" sz="900" dirty="0">
                <a:latin typeface="HGPｺﾞｼｯｸM" pitchFamily="50" charset="-128"/>
                <a:ea typeface="HGPｺﾞｼｯｸM" pitchFamily="50" charset="-128"/>
              </a:rPr>
              <a:t>５．１　採用する標準</a:t>
            </a:r>
          </a:p>
          <a:p>
            <a:pPr marL="180975"/>
            <a:r>
              <a:rPr kumimoji="1" lang="ja-JP" altLang="en-US" sz="900" dirty="0">
                <a:latin typeface="HGPｺﾞｼｯｸM" pitchFamily="50" charset="-128"/>
                <a:ea typeface="HGPｺﾞｼｯｸM" pitchFamily="50" charset="-128"/>
              </a:rPr>
              <a:t>５．２　技術マップ</a:t>
            </a:r>
          </a:p>
          <a:p>
            <a:pPr marL="180975"/>
            <a:r>
              <a:rPr kumimoji="1" lang="ja-JP" altLang="en-US" sz="900" dirty="0">
                <a:latin typeface="HGPｺﾞｼｯｸM" pitchFamily="50" charset="-128"/>
                <a:ea typeface="HGPｺﾞｼｯｸM" pitchFamily="50" charset="-128"/>
              </a:rPr>
              <a:t>５．３　地域情報</a:t>
            </a:r>
            <a:r>
              <a:rPr kumimoji="1" lang="en-US" altLang="ja-JP" sz="900" dirty="0">
                <a:latin typeface="HGPｺﾞｼｯｸM" pitchFamily="50" charset="-128"/>
                <a:ea typeface="HGPｺﾞｼｯｸM" pitchFamily="50" charset="-128"/>
              </a:rPr>
              <a:t>PF</a:t>
            </a:r>
            <a:r>
              <a:rPr kumimoji="1" lang="ja-JP" altLang="en-US" sz="900" dirty="0">
                <a:latin typeface="HGPｺﾞｼｯｸM" pitchFamily="50" charset="-128"/>
                <a:ea typeface="HGPｺﾞｼｯｸM" pitchFamily="50" charset="-128"/>
              </a:rPr>
              <a:t>におけるオプションの考え方</a:t>
            </a:r>
          </a:p>
          <a:p>
            <a:r>
              <a:rPr kumimoji="1" lang="ja-JP" altLang="en-US" sz="1000" dirty="0">
                <a:latin typeface="HGPｺﾞｼｯｸM" pitchFamily="50" charset="-128"/>
                <a:ea typeface="HGPｺﾞｼｯｸM" pitchFamily="50" charset="-128"/>
              </a:rPr>
              <a:t>６．プラットフォーム通信に</a:t>
            </a:r>
            <a:r>
              <a:rPr kumimoji="1" lang="ja-JP" altLang="en-US" sz="1000" dirty="0" smtClean="0">
                <a:latin typeface="HGPｺﾞｼｯｸM" pitchFamily="50" charset="-128"/>
                <a:ea typeface="HGPｺﾞｼｯｸM" pitchFamily="50" charset="-128"/>
              </a:rPr>
              <a:t>おける</a:t>
            </a:r>
            <a:r>
              <a:rPr kumimoji="1" lang="en-US" altLang="ja-JP" sz="1000" dirty="0">
                <a:latin typeface="HGPｺﾞｼｯｸM" pitchFamily="50" charset="-128"/>
                <a:ea typeface="HGPｺﾞｼｯｸM" pitchFamily="50" charset="-128"/>
              </a:rPr>
              <a:t>MEP</a:t>
            </a:r>
            <a:r>
              <a:rPr kumimoji="1" lang="ja-JP" altLang="en-US" sz="1000" dirty="0">
                <a:latin typeface="HGPｺﾞｼｯｸM" pitchFamily="50" charset="-128"/>
                <a:ea typeface="HGPｺﾞｼｯｸM" pitchFamily="50" charset="-128"/>
              </a:rPr>
              <a:t>とエラー時の対応処理</a:t>
            </a:r>
          </a:p>
          <a:p>
            <a:r>
              <a:rPr kumimoji="1" lang="ja-JP" altLang="en-US" sz="1000" dirty="0">
                <a:latin typeface="HGPｺﾞｼｯｸM" pitchFamily="50" charset="-128"/>
                <a:ea typeface="HGPｺﾞｼｯｸM" pitchFamily="50" charset="-128"/>
              </a:rPr>
              <a:t>７．用語集</a:t>
            </a:r>
          </a:p>
          <a:p>
            <a:pPr marL="180975"/>
            <a:r>
              <a:rPr kumimoji="1" lang="ja-JP" altLang="en-US" sz="900" dirty="0">
                <a:latin typeface="HGPｺﾞｼｯｸM" pitchFamily="50" charset="-128"/>
                <a:ea typeface="HGPｺﾞｼｯｸM" pitchFamily="50" charset="-128"/>
              </a:rPr>
              <a:t>７．１　ユニット、システム等の考え方－用語の意義</a:t>
            </a:r>
          </a:p>
          <a:p>
            <a:pPr marL="180975"/>
            <a:r>
              <a:rPr kumimoji="1" lang="ja-JP" altLang="en-US" sz="900" dirty="0">
                <a:latin typeface="HGPｺﾞｼｯｸM" pitchFamily="50" charset="-128"/>
                <a:ea typeface="HGPｺﾞｼｯｸM" pitchFamily="50" charset="-128"/>
              </a:rPr>
              <a:t>７．２　ユニット、システム等の考え方－用語集</a:t>
            </a:r>
          </a:p>
          <a:p>
            <a:pPr marL="180975"/>
            <a:r>
              <a:rPr kumimoji="1" lang="ja-JP" altLang="en-US" sz="900" dirty="0">
                <a:latin typeface="HGPｺﾞｼｯｸM" pitchFamily="50" charset="-128"/>
                <a:ea typeface="HGPｺﾞｼｯｸM" pitchFamily="50" charset="-128"/>
              </a:rPr>
              <a:t>７．３　申請データ、様式の考え方－用語の意義</a:t>
            </a:r>
          </a:p>
          <a:p>
            <a:pPr marL="180975"/>
            <a:r>
              <a:rPr kumimoji="1" lang="ja-JP" altLang="en-US" sz="900" dirty="0">
                <a:latin typeface="HGPｺﾞｼｯｸM" pitchFamily="50" charset="-128"/>
                <a:ea typeface="HGPｺﾞｼｯｸM" pitchFamily="50" charset="-128"/>
              </a:rPr>
              <a:t>７．４　申請書の考え方－用語集</a:t>
            </a:r>
          </a:p>
          <a:p>
            <a:pPr marL="180975"/>
            <a:r>
              <a:rPr kumimoji="1" lang="ja-JP" altLang="en-US" sz="900" dirty="0">
                <a:latin typeface="HGPｺﾞｼｯｸM" pitchFamily="50" charset="-128"/>
                <a:ea typeface="HGPｺﾞｼｯｸM" pitchFamily="50" charset="-128"/>
              </a:rPr>
              <a:t>７．５　その他用語</a:t>
            </a:r>
          </a:p>
          <a:p>
            <a:pPr marL="180975"/>
            <a:r>
              <a:rPr kumimoji="1" lang="ja-JP" altLang="en-US" sz="900" dirty="0">
                <a:latin typeface="HGPｺﾞｼｯｸM" pitchFamily="50" charset="-128"/>
                <a:ea typeface="HGPｺﾞｼｯｸM" pitchFamily="50" charset="-128"/>
              </a:rPr>
              <a:t>７．６　差し替えの定義</a:t>
            </a:r>
          </a:p>
          <a:p>
            <a:endParaRPr kumimoji="1" lang="ja-JP" altLang="en-US" sz="1000" dirty="0">
              <a:latin typeface="HGPｺﾞｼｯｸM" pitchFamily="50" charset="-128"/>
              <a:ea typeface="HGPｺﾞｼｯｸM" pitchFamily="50" charset="-128"/>
            </a:endParaRPr>
          </a:p>
        </p:txBody>
      </p:sp>
      <p:sp>
        <p:nvSpPr>
          <p:cNvPr id="7" name="右中かっこ 6"/>
          <p:cNvSpPr/>
          <p:nvPr/>
        </p:nvSpPr>
        <p:spPr bwMode="auto">
          <a:xfrm>
            <a:off x="3944888" y="1988840"/>
            <a:ext cx="288032" cy="864096"/>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 name="テキスト ボックス 7"/>
          <p:cNvSpPr txBox="1"/>
          <p:nvPr/>
        </p:nvSpPr>
        <p:spPr>
          <a:xfrm>
            <a:off x="4376936" y="2276874"/>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自治体の課題、課題解決の方向性や必要要件</a:t>
            </a:r>
            <a:endParaRPr kumimoji="1" lang="ja-JP" altLang="en-US" sz="1200" dirty="0">
              <a:latin typeface="HGPｺﾞｼｯｸM" pitchFamily="50" charset="-128"/>
              <a:ea typeface="HGPｺﾞｼｯｸM" pitchFamily="50" charset="-128"/>
            </a:endParaRPr>
          </a:p>
        </p:txBody>
      </p:sp>
      <p:sp>
        <p:nvSpPr>
          <p:cNvPr id="9" name="右中かっこ 8"/>
          <p:cNvSpPr/>
          <p:nvPr/>
        </p:nvSpPr>
        <p:spPr bwMode="auto">
          <a:xfrm>
            <a:off x="4088904" y="2852936"/>
            <a:ext cx="288032" cy="1008112"/>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0" name="テキスト ボックス 9"/>
          <p:cNvSpPr txBox="1"/>
          <p:nvPr/>
        </p:nvSpPr>
        <p:spPr>
          <a:xfrm>
            <a:off x="4520952" y="3140970"/>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アーキテクチャモデルの説明と各機能の概要や動作の説明</a:t>
            </a:r>
            <a:endParaRPr kumimoji="1" lang="ja-JP" altLang="en-US" sz="1200" dirty="0">
              <a:latin typeface="HGPｺﾞｼｯｸM" pitchFamily="50" charset="-128"/>
              <a:ea typeface="HGPｺﾞｼｯｸM" pitchFamily="50" charset="-128"/>
            </a:endParaRPr>
          </a:p>
        </p:txBody>
      </p:sp>
      <p:sp>
        <p:nvSpPr>
          <p:cNvPr id="12" name="右中かっこ 11"/>
          <p:cNvSpPr/>
          <p:nvPr/>
        </p:nvSpPr>
        <p:spPr bwMode="auto">
          <a:xfrm>
            <a:off x="3944888" y="3861048"/>
            <a:ext cx="288032" cy="504056"/>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12"/>
          <p:cNvSpPr txBox="1"/>
          <p:nvPr/>
        </p:nvSpPr>
        <p:spPr>
          <a:xfrm>
            <a:off x="4376936" y="4005066"/>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採用技術マップの説明</a:t>
            </a:r>
            <a:endParaRPr kumimoji="1" lang="ja-JP" altLang="en-US" sz="1200" dirty="0">
              <a:latin typeface="HGPｺﾞｼｯｸM" pitchFamily="50" charset="-128"/>
              <a:ea typeface="HGPｺﾞｼｯｸM" pitchFamily="50" charset="-128"/>
            </a:endParaRPr>
          </a:p>
        </p:txBody>
      </p:sp>
      <p:sp>
        <p:nvSpPr>
          <p:cNvPr id="14" name="右中かっこ 13"/>
          <p:cNvSpPr/>
          <p:nvPr/>
        </p:nvSpPr>
        <p:spPr bwMode="auto">
          <a:xfrm>
            <a:off x="3944888" y="4581128"/>
            <a:ext cx="288032" cy="864096"/>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5" name="テキスト ボックス 14"/>
          <p:cNvSpPr txBox="1"/>
          <p:nvPr/>
        </p:nvSpPr>
        <p:spPr>
          <a:xfrm>
            <a:off x="4376936" y="4869162"/>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その他用語集</a:t>
            </a:r>
            <a:endParaRPr kumimoji="1" lang="ja-JP" altLang="en-US" sz="1200" dirty="0">
              <a:latin typeface="HGPｺﾞｼｯｸM" pitchFamily="50" charset="-128"/>
              <a:ea typeface="HGPｺﾞｼｯｸM" pitchFamily="50" charset="-128"/>
            </a:endParaRPr>
          </a:p>
        </p:txBody>
      </p:sp>
      <p:sp>
        <p:nvSpPr>
          <p:cNvPr id="16" name="スライド番号プレースホルダ 15"/>
          <p:cNvSpPr>
            <a:spLocks noGrp="1"/>
          </p:cNvSpPr>
          <p:nvPr>
            <p:ph type="sldNum" sz="quarter" idx="12"/>
          </p:nvPr>
        </p:nvSpPr>
        <p:spPr/>
        <p:txBody>
          <a:bodyPr/>
          <a:lstStyle/>
          <a:p>
            <a:pPr>
              <a:defRPr/>
            </a:pPr>
            <a:fld id="{F4539584-EA34-4FB3-84C9-55345A63A918}" type="slidenum">
              <a:rPr lang="ja-JP" altLang="en-US" smtClean="0"/>
              <a:pPr>
                <a:defRPr/>
              </a:pPr>
              <a:t>15</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9"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 プラットフォーム通信標準仕様</a:t>
            </a:r>
            <a:endParaRPr lang="en-US" altLang="ja-JP" sz="2400" dirty="0" smtClean="0">
              <a:latin typeface="HGPｺﾞｼｯｸM" pitchFamily="50" charset="-128"/>
              <a:ea typeface="HGPｺﾞｼｯｸM" pitchFamily="50" charset="-128"/>
            </a:endParaRPr>
          </a:p>
        </p:txBody>
      </p:sp>
      <p:sp>
        <p:nvSpPr>
          <p:cNvPr id="2" name="テキスト ボックス 1"/>
          <p:cNvSpPr txBox="1"/>
          <p:nvPr/>
        </p:nvSpPr>
        <p:spPr>
          <a:xfrm>
            <a:off x="992560" y="1988840"/>
            <a:ext cx="3597460" cy="4154984"/>
          </a:xfrm>
          <a:prstGeom prst="rect">
            <a:avLst/>
          </a:prstGeom>
          <a:noFill/>
        </p:spPr>
        <p:txBody>
          <a:bodyPr wrap="none" rtlCol="0">
            <a:spAutoFit/>
          </a:bodyPr>
          <a:lstStyle/>
          <a:p>
            <a:pPr indent="-282575"/>
            <a:r>
              <a:rPr kumimoji="1" lang="ja-JP" altLang="en-US" sz="900" dirty="0">
                <a:latin typeface="HGPｺﾞｼｯｸM" pitchFamily="50" charset="-128"/>
                <a:ea typeface="HGPｺﾞｼｯｸM" pitchFamily="50" charset="-128"/>
              </a:rPr>
              <a:t>１．プラットフォーム通信標準仕様とは</a:t>
            </a:r>
          </a:p>
          <a:p>
            <a:pPr indent="-282575"/>
            <a:r>
              <a:rPr kumimoji="1" lang="ja-JP" altLang="en-US" sz="900" dirty="0">
                <a:latin typeface="HGPｺﾞｼｯｸM" pitchFamily="50" charset="-128"/>
                <a:ea typeface="HGPｺﾞｼｯｸM" pitchFamily="50" charset="-128"/>
              </a:rPr>
              <a:t>２．プラットフォーム通信仕様</a:t>
            </a:r>
          </a:p>
          <a:p>
            <a:pPr marL="174625" lvl="1"/>
            <a:r>
              <a:rPr kumimoji="1" lang="ja-JP" altLang="en-US" sz="800" dirty="0">
                <a:latin typeface="HGPｺﾞｼｯｸM" pitchFamily="50" charset="-128"/>
                <a:ea typeface="HGPｺﾞｼｯｸM" pitchFamily="50" charset="-128"/>
              </a:rPr>
              <a:t>２．１ 通信プロトコルの階層</a:t>
            </a:r>
          </a:p>
          <a:p>
            <a:pPr marL="174625" lvl="1"/>
            <a:r>
              <a:rPr kumimoji="1" lang="ja-JP" altLang="en-US" sz="800" dirty="0">
                <a:latin typeface="HGPｺﾞｼｯｸM" pitchFamily="50" charset="-128"/>
                <a:ea typeface="HGPｺﾞｼｯｸM" pitchFamily="50" charset="-128"/>
              </a:rPr>
              <a:t>２．２ </a:t>
            </a:r>
            <a:r>
              <a:rPr kumimoji="1" lang="en-US" altLang="ja-JP" sz="800" dirty="0">
                <a:latin typeface="HGPｺﾞｼｯｸM" pitchFamily="50" charset="-128"/>
                <a:ea typeface="HGPｺﾞｼｯｸM" pitchFamily="50" charset="-128"/>
              </a:rPr>
              <a:t>HTTP </a:t>
            </a:r>
            <a:r>
              <a:rPr kumimoji="1" lang="ja-JP" altLang="en-US" sz="800" dirty="0">
                <a:latin typeface="HGPｺﾞｼｯｸM" pitchFamily="50" charset="-128"/>
                <a:ea typeface="HGPｺﾞｼｯｸM" pitchFamily="50" charset="-128"/>
              </a:rPr>
              <a:t>通信と通信セキュリティ</a:t>
            </a:r>
          </a:p>
          <a:p>
            <a:pPr marL="174625" lvl="1"/>
            <a:r>
              <a:rPr kumimoji="1" lang="ja-JP" altLang="en-US" sz="800" dirty="0">
                <a:latin typeface="HGPｺﾞｼｯｸM" pitchFamily="50" charset="-128"/>
                <a:ea typeface="HGPｺﾞｼｯｸM" pitchFamily="50" charset="-128"/>
              </a:rPr>
              <a:t>２．３ </a:t>
            </a:r>
            <a:r>
              <a:rPr kumimoji="1" lang="en-US" altLang="ja-JP" sz="800" dirty="0">
                <a:latin typeface="HGPｺﾞｼｯｸM" pitchFamily="50" charset="-128"/>
                <a:ea typeface="HGPｺﾞｼｯｸM" pitchFamily="50" charset="-128"/>
              </a:rPr>
              <a:t>SOAP </a:t>
            </a:r>
            <a:r>
              <a:rPr kumimoji="1" lang="ja-JP" altLang="en-US" sz="800" dirty="0">
                <a:latin typeface="HGPｺﾞｼｯｸM" pitchFamily="50" charset="-128"/>
                <a:ea typeface="HGPｺﾞｼｯｸM" pitchFamily="50" charset="-128"/>
              </a:rPr>
              <a:t>通信と通信モデル</a:t>
            </a:r>
          </a:p>
          <a:p>
            <a:pPr marL="174625" lvl="1"/>
            <a:r>
              <a:rPr kumimoji="1" lang="ja-JP" altLang="en-US" sz="800" dirty="0">
                <a:latin typeface="HGPｺﾞｼｯｸM" pitchFamily="50" charset="-128"/>
                <a:ea typeface="HGPｺﾞｼｯｸM" pitchFamily="50" charset="-128"/>
              </a:rPr>
              <a:t>２．４ 高信頼性通信機能</a:t>
            </a:r>
          </a:p>
          <a:p>
            <a:pPr indent="-282575"/>
            <a:r>
              <a:rPr kumimoji="1" lang="ja-JP" altLang="en-US" sz="900" dirty="0">
                <a:latin typeface="HGPｺﾞｼｯｸM" pitchFamily="50" charset="-128"/>
                <a:ea typeface="HGPｺﾞｼｯｸM" pitchFamily="50" charset="-128"/>
              </a:rPr>
              <a:t>３</a:t>
            </a:r>
            <a:r>
              <a:rPr kumimoji="1" lang="en-US" altLang="ja-JP" sz="900" dirty="0">
                <a:latin typeface="HGPｺﾞｼｯｸM" pitchFamily="50" charset="-128"/>
                <a:ea typeface="HGPｺﾞｼｯｸM" pitchFamily="50" charset="-128"/>
              </a:rPr>
              <a:t>. </a:t>
            </a:r>
            <a:r>
              <a:rPr kumimoji="1" lang="ja-JP" altLang="en-US" sz="900" dirty="0">
                <a:latin typeface="HGPｺﾞｼｯｸM" pitchFamily="50" charset="-128"/>
                <a:ea typeface="HGPｺﾞｼｯｸM" pitchFamily="50" charset="-128"/>
              </a:rPr>
              <a:t>プラットフォーム通信標準のメッセージ定義仕様</a:t>
            </a:r>
          </a:p>
          <a:p>
            <a:pPr marL="174625" lvl="1"/>
            <a:r>
              <a:rPr kumimoji="1" lang="ja-JP" altLang="en-US" sz="800" dirty="0">
                <a:latin typeface="HGPｺﾞｼｯｸM" pitchFamily="50" charset="-128"/>
                <a:ea typeface="HGPｺﾞｼｯｸM" pitchFamily="50" charset="-128"/>
              </a:rPr>
              <a:t>３．１ </a:t>
            </a:r>
            <a:r>
              <a:rPr kumimoji="1" lang="en-US" altLang="ja-JP" sz="800" dirty="0">
                <a:latin typeface="HGPｺﾞｼｯｸM" pitchFamily="50" charset="-128"/>
                <a:ea typeface="HGPｺﾞｼｯｸM" pitchFamily="50" charset="-128"/>
              </a:rPr>
              <a:t>XML </a:t>
            </a:r>
            <a:r>
              <a:rPr kumimoji="1" lang="ja-JP" altLang="en-US" sz="800" dirty="0">
                <a:latin typeface="HGPｺﾞｼｯｸM" pitchFamily="50" charset="-128"/>
                <a:ea typeface="HGPｺﾞｼｯｸM" pitchFamily="50" charset="-128"/>
              </a:rPr>
              <a:t>定義の策定方針</a:t>
            </a:r>
          </a:p>
          <a:p>
            <a:pPr marL="174625" lvl="1"/>
            <a:r>
              <a:rPr kumimoji="1" lang="ja-JP" altLang="en-US" sz="800" dirty="0">
                <a:latin typeface="HGPｺﾞｼｯｸM" pitchFamily="50" charset="-128"/>
                <a:ea typeface="HGPｺﾞｼｯｸM" pitchFamily="50" charset="-128"/>
              </a:rPr>
              <a:t>３．２ </a:t>
            </a:r>
            <a:r>
              <a:rPr kumimoji="1" lang="en-US" altLang="ja-JP" sz="800" dirty="0">
                <a:latin typeface="HGPｺﾞｼｯｸM" pitchFamily="50" charset="-128"/>
                <a:ea typeface="HGPｺﾞｼｯｸM" pitchFamily="50" charset="-128"/>
              </a:rPr>
              <a:t>XML </a:t>
            </a:r>
            <a:r>
              <a:rPr kumimoji="1" lang="ja-JP" altLang="en-US" sz="800" dirty="0">
                <a:latin typeface="HGPｺﾞｼｯｸM" pitchFamily="50" charset="-128"/>
                <a:ea typeface="HGPｺﾞｼｯｸM" pitchFamily="50" charset="-128"/>
              </a:rPr>
              <a:t>定義仕様</a:t>
            </a:r>
          </a:p>
          <a:p>
            <a:pPr marL="174625" lvl="1"/>
            <a:r>
              <a:rPr kumimoji="1" lang="ja-JP" altLang="en-US" sz="800" dirty="0">
                <a:latin typeface="HGPｺﾞｼｯｸM" pitchFamily="50" charset="-128"/>
                <a:ea typeface="HGPｺﾞｼｯｸM" pitchFamily="50" charset="-128"/>
              </a:rPr>
              <a:t>３．３ </a:t>
            </a:r>
            <a:r>
              <a:rPr kumimoji="1" lang="en-US" altLang="ja-JP" sz="800" dirty="0">
                <a:latin typeface="HGPｺﾞｼｯｸM" pitchFamily="50" charset="-128"/>
                <a:ea typeface="HGPｺﾞｼｯｸM" pitchFamily="50" charset="-128"/>
              </a:rPr>
              <a:t>WSDL </a:t>
            </a:r>
            <a:r>
              <a:rPr kumimoji="1" lang="ja-JP" altLang="en-US" sz="800" dirty="0">
                <a:latin typeface="HGPｺﾞｼｯｸM" pitchFamily="50" charset="-128"/>
                <a:ea typeface="HGPｺﾞｼｯｸM" pitchFamily="50" charset="-128"/>
              </a:rPr>
              <a:t>の</a:t>
            </a:r>
            <a:r>
              <a:rPr kumimoji="1" lang="en-US" altLang="ja-JP" sz="800" dirty="0">
                <a:latin typeface="HGPｺﾞｼｯｸM" pitchFamily="50" charset="-128"/>
                <a:ea typeface="HGPｺﾞｼｯｸM" pitchFamily="50" charset="-128"/>
              </a:rPr>
              <a:t>XML </a:t>
            </a:r>
            <a:r>
              <a:rPr kumimoji="1" lang="ja-JP" altLang="en-US" sz="800" dirty="0">
                <a:latin typeface="HGPｺﾞｼｯｸM" pitchFamily="50" charset="-128"/>
                <a:ea typeface="HGPｺﾞｼｯｸM" pitchFamily="50" charset="-128"/>
              </a:rPr>
              <a:t>定義記述要件</a:t>
            </a:r>
          </a:p>
          <a:p>
            <a:pPr indent="-282575"/>
            <a:r>
              <a:rPr kumimoji="1" lang="ja-JP" altLang="en-US" sz="900" dirty="0">
                <a:latin typeface="HGPｺﾞｼｯｸM" pitchFamily="50" charset="-128"/>
                <a:ea typeface="HGPｺﾞｼｯｸM" pitchFamily="50" charset="-128"/>
              </a:rPr>
              <a:t>４</a:t>
            </a:r>
            <a:r>
              <a:rPr kumimoji="1" lang="en-US" altLang="ja-JP" sz="900" dirty="0">
                <a:latin typeface="HGPｺﾞｼｯｸM" pitchFamily="50" charset="-128"/>
                <a:ea typeface="HGPｺﾞｼｯｸM" pitchFamily="50" charset="-128"/>
              </a:rPr>
              <a:t>. </a:t>
            </a:r>
            <a:r>
              <a:rPr kumimoji="1" lang="ja-JP" altLang="en-US" sz="900" dirty="0">
                <a:latin typeface="HGPｺﾞｼｯｸM" pitchFamily="50" charset="-128"/>
                <a:ea typeface="HGPｺﾞｼｯｸM" pitchFamily="50" charset="-128"/>
              </a:rPr>
              <a:t>プラットフォーム通信標準のビジネスプロセス制御定義仕様</a:t>
            </a:r>
          </a:p>
          <a:p>
            <a:pPr marL="174625" lvl="1"/>
            <a:r>
              <a:rPr kumimoji="1" lang="ja-JP" altLang="en-US" sz="800" dirty="0">
                <a:latin typeface="HGPｺﾞｼｯｸM" pitchFamily="50" charset="-128"/>
                <a:ea typeface="HGPｺﾞｼｯｸM" pitchFamily="50" charset="-128"/>
              </a:rPr>
              <a:t>４．１ 定義</a:t>
            </a:r>
          </a:p>
          <a:p>
            <a:pPr marL="174625" lvl="1"/>
            <a:r>
              <a:rPr kumimoji="1" lang="ja-JP" altLang="en-US" sz="800" dirty="0">
                <a:latin typeface="HGPｺﾞｼｯｸM" pitchFamily="50" charset="-128"/>
                <a:ea typeface="HGPｺﾞｼｯｸM" pitchFamily="50" charset="-128"/>
              </a:rPr>
              <a:t>４．２ プロセス制御手段に関する利用規定</a:t>
            </a:r>
          </a:p>
          <a:p>
            <a:pPr marL="174625" lvl="1"/>
            <a:r>
              <a:rPr kumimoji="1" lang="ja-JP" altLang="en-US" sz="800" dirty="0">
                <a:latin typeface="HGPｺﾞｼｯｸM" pitchFamily="50" charset="-128"/>
                <a:ea typeface="HGPｺﾞｼｯｸM" pitchFamily="50" charset="-128"/>
              </a:rPr>
              <a:t>４．３ ビジネスプロセス</a:t>
            </a:r>
            <a:r>
              <a:rPr kumimoji="1" lang="en-US" altLang="ja-JP" sz="800" dirty="0">
                <a:latin typeface="HGPｺﾞｼｯｸM" pitchFamily="50" charset="-128"/>
                <a:ea typeface="HGPｺﾞｼｯｸM" pitchFamily="50" charset="-128"/>
              </a:rPr>
              <a:t>(BP)</a:t>
            </a:r>
            <a:r>
              <a:rPr kumimoji="1" lang="ja-JP" altLang="en-US" sz="800" dirty="0">
                <a:latin typeface="HGPｺﾞｼｯｸM" pitchFamily="50" charset="-128"/>
                <a:ea typeface="HGPｺﾞｼｯｸM" pitchFamily="50" charset="-128"/>
              </a:rPr>
              <a:t>のフロー制御に関する規定</a:t>
            </a:r>
          </a:p>
          <a:p>
            <a:pPr marL="174625" lvl="1"/>
            <a:r>
              <a:rPr kumimoji="1" lang="ja-JP" altLang="en-US" sz="800" dirty="0">
                <a:latin typeface="HGPｺﾞｼｯｸM" pitchFamily="50" charset="-128"/>
                <a:ea typeface="HGPｺﾞｼｯｸM" pitchFamily="50" charset="-128"/>
              </a:rPr>
              <a:t>４．４ </a:t>
            </a:r>
            <a:r>
              <a:rPr kumimoji="1" lang="en-US" altLang="ja-JP" sz="800" dirty="0">
                <a:latin typeface="HGPｺﾞｼｯｸM" pitchFamily="50" charset="-128"/>
                <a:ea typeface="HGPｺﾞｼｯｸM" pitchFamily="50" charset="-128"/>
              </a:rPr>
              <a:t>WS-BPEL </a:t>
            </a:r>
            <a:r>
              <a:rPr kumimoji="1" lang="ja-JP" altLang="en-US" sz="800" dirty="0">
                <a:latin typeface="HGPｺﾞｼｯｸM" pitchFamily="50" charset="-128"/>
                <a:ea typeface="HGPｺﾞｼｯｸM" pitchFamily="50" charset="-128"/>
              </a:rPr>
              <a:t>の適用範囲、制約に関する規定</a:t>
            </a:r>
          </a:p>
          <a:p>
            <a:pPr marL="174625" lvl="1"/>
            <a:r>
              <a:rPr kumimoji="1" lang="ja-JP" altLang="en-US" sz="800" dirty="0">
                <a:latin typeface="HGPｺﾞｼｯｸM" pitchFamily="50" charset="-128"/>
                <a:ea typeface="HGPｺﾞｼｯｸM" pitchFamily="50" charset="-128"/>
              </a:rPr>
              <a:t>４．５ メッセージ交換パターンに対する</a:t>
            </a:r>
            <a:r>
              <a:rPr kumimoji="1" lang="en-US" altLang="ja-JP" sz="800" dirty="0">
                <a:latin typeface="HGPｺﾞｼｯｸM" pitchFamily="50" charset="-128"/>
                <a:ea typeface="HGPｺﾞｼｯｸM" pitchFamily="50" charset="-128"/>
              </a:rPr>
              <a:t>WS-BPEL </a:t>
            </a:r>
            <a:r>
              <a:rPr kumimoji="1" lang="ja-JP" altLang="en-US" sz="800" dirty="0">
                <a:latin typeface="HGPｺﾞｼｯｸM" pitchFamily="50" charset="-128"/>
                <a:ea typeface="HGPｺﾞｼｯｸM" pitchFamily="50" charset="-128"/>
              </a:rPr>
              <a:t>実装規定</a:t>
            </a:r>
          </a:p>
          <a:p>
            <a:pPr marL="174625" lvl="1"/>
            <a:r>
              <a:rPr kumimoji="1" lang="ja-JP" altLang="en-US" sz="800" dirty="0">
                <a:latin typeface="HGPｺﾞｼｯｸM" pitchFamily="50" charset="-128"/>
                <a:ea typeface="HGPｺﾞｼｯｸM" pitchFamily="50" charset="-128"/>
              </a:rPr>
              <a:t>４．６ 追加規定事項</a:t>
            </a:r>
          </a:p>
          <a:p>
            <a:pPr indent="-282575"/>
            <a:r>
              <a:rPr kumimoji="1" lang="ja-JP" altLang="en-US" sz="900" dirty="0">
                <a:latin typeface="HGPｺﾞｼｯｸM" pitchFamily="50" charset="-128"/>
                <a:ea typeface="HGPｺﾞｼｯｸM" pitchFamily="50" charset="-128"/>
              </a:rPr>
              <a:t>５．プラットフォーム通信標準における認証・認可・セキュリティ機能</a:t>
            </a:r>
          </a:p>
          <a:p>
            <a:pPr marL="174625" lvl="1"/>
            <a:r>
              <a:rPr kumimoji="1" lang="ja-JP" altLang="en-US" sz="800" dirty="0">
                <a:latin typeface="HGPｺﾞｼｯｸM" pitchFamily="50" charset="-128"/>
                <a:ea typeface="HGPｺﾞｼｯｸM" pitchFamily="50" charset="-128"/>
              </a:rPr>
              <a:t>５．１ 対象領域</a:t>
            </a:r>
          </a:p>
          <a:p>
            <a:pPr marL="174625" lvl="1"/>
            <a:r>
              <a:rPr kumimoji="1" lang="ja-JP" altLang="en-US" sz="800" dirty="0">
                <a:latin typeface="HGPｺﾞｼｯｸM" pitchFamily="50" charset="-128"/>
                <a:ea typeface="HGPｺﾞｼｯｸM" pitchFamily="50" charset="-128"/>
              </a:rPr>
              <a:t>５．２ 異なるサイト間におけるセキュリティ上の課題と対策技術</a:t>
            </a:r>
          </a:p>
          <a:p>
            <a:pPr marL="174625" lvl="1"/>
            <a:r>
              <a:rPr kumimoji="1" lang="ja-JP" altLang="en-US" sz="800" dirty="0">
                <a:latin typeface="HGPｺﾞｼｯｸM" pitchFamily="50" charset="-128"/>
                <a:ea typeface="HGPｺﾞｼｯｸM" pitchFamily="50" charset="-128"/>
              </a:rPr>
              <a:t>５．３ 異なるサイト間における認証・認可・セキュリティ仕様</a:t>
            </a:r>
          </a:p>
          <a:p>
            <a:pPr indent="-282575"/>
            <a:r>
              <a:rPr kumimoji="1" lang="ja-JP" altLang="en-US" sz="900" dirty="0">
                <a:latin typeface="HGPｺﾞｼｯｸM" pitchFamily="50" charset="-128"/>
                <a:ea typeface="HGPｺﾞｼｯｸM" pitchFamily="50" charset="-128"/>
              </a:rPr>
              <a:t>６．プラットフォーム通信機能における</a:t>
            </a:r>
            <a:r>
              <a:rPr kumimoji="1" lang="en-US" altLang="ja-JP" sz="900" dirty="0">
                <a:latin typeface="HGPｺﾞｼｯｸM" pitchFamily="50" charset="-128"/>
                <a:ea typeface="HGPｺﾞｼｯｸM" pitchFamily="50" charset="-128"/>
              </a:rPr>
              <a:t>MEP</a:t>
            </a:r>
            <a:r>
              <a:rPr kumimoji="1" lang="ja-JP" altLang="en-US" sz="900" dirty="0">
                <a:latin typeface="HGPｺﾞｼｯｸM" pitchFamily="50" charset="-128"/>
                <a:ea typeface="HGPｺﾞｼｯｸM" pitchFamily="50" charset="-128"/>
              </a:rPr>
              <a:t>と異常系処理</a:t>
            </a:r>
          </a:p>
          <a:p>
            <a:pPr marL="174625" lvl="1"/>
            <a:r>
              <a:rPr kumimoji="1" lang="ja-JP" altLang="en-US" sz="800" dirty="0">
                <a:latin typeface="HGPｺﾞｼｯｸM" pitchFamily="50" charset="-128"/>
                <a:ea typeface="HGPｺﾞｼｯｸM" pitchFamily="50" charset="-128"/>
              </a:rPr>
              <a:t>６．１ 概念、用語の定義</a:t>
            </a:r>
          </a:p>
          <a:p>
            <a:pPr marL="174625" lvl="1"/>
            <a:r>
              <a:rPr kumimoji="1" lang="ja-JP" altLang="en-US" sz="800" dirty="0">
                <a:latin typeface="HGPｺﾞｼｯｸM" pitchFamily="50" charset="-128"/>
                <a:ea typeface="HGPｺﾞｼｯｸM" pitchFamily="50" charset="-128"/>
              </a:rPr>
              <a:t>６．２ プラットフォーム通信機能における推奨メッセージ交換パターンの定義</a:t>
            </a:r>
          </a:p>
          <a:p>
            <a:pPr marL="174625" lvl="1"/>
            <a:r>
              <a:rPr kumimoji="1" lang="ja-JP" altLang="en-US" sz="800" dirty="0">
                <a:latin typeface="HGPｺﾞｼｯｸM" pitchFamily="50" charset="-128"/>
                <a:ea typeface="HGPｺﾞｼｯｸM" pitchFamily="50" charset="-128"/>
              </a:rPr>
              <a:t>６．３ プラットフォーム通信機能の通信障害とその検知方法定義</a:t>
            </a:r>
          </a:p>
          <a:p>
            <a:pPr marL="174625" lvl="1"/>
            <a:r>
              <a:rPr kumimoji="1" lang="ja-JP" altLang="en-US" sz="800" dirty="0">
                <a:latin typeface="HGPｺﾞｼｯｸM" pitchFamily="50" charset="-128"/>
                <a:ea typeface="HGPｺﾞｼｯｸM" pitchFamily="50" charset="-128"/>
              </a:rPr>
              <a:t>６．４ プラットフォーム通信機能における異常系処理</a:t>
            </a:r>
          </a:p>
          <a:p>
            <a:pPr marL="174625" lvl="1"/>
            <a:r>
              <a:rPr kumimoji="1" lang="ja-JP" altLang="en-US" sz="800" dirty="0">
                <a:latin typeface="HGPｺﾞｼｯｸM" pitchFamily="50" charset="-128"/>
                <a:ea typeface="HGPｺﾞｼｯｸM" pitchFamily="50" charset="-128"/>
              </a:rPr>
              <a:t>６．５ データ交換システムパターンと、メッセージ交換パターンの関係</a:t>
            </a:r>
          </a:p>
          <a:p>
            <a:pPr marL="174625" lvl="1"/>
            <a:r>
              <a:rPr kumimoji="1" lang="ja-JP" altLang="en-US" sz="800" dirty="0">
                <a:latin typeface="HGPｺﾞｼｯｸM" pitchFamily="50" charset="-128"/>
                <a:ea typeface="HGPｺﾞｼｯｸM" pitchFamily="50" charset="-128"/>
              </a:rPr>
              <a:t>６．６ その他の規定事項</a:t>
            </a:r>
          </a:p>
          <a:p>
            <a:pPr indent="-282575"/>
            <a:r>
              <a:rPr kumimoji="1" lang="ja-JP" altLang="en-US" sz="900" dirty="0">
                <a:latin typeface="HGPｺﾞｼｯｸM" pitchFamily="50" charset="-128"/>
                <a:ea typeface="HGPｺﾞｼｯｸM" pitchFamily="50" charset="-128"/>
              </a:rPr>
              <a:t>７．プラットフォーム通信仕様におけるメッセージ共通ヘッダ仕様</a:t>
            </a:r>
          </a:p>
          <a:p>
            <a:pPr marL="174625" lvl="1"/>
            <a:r>
              <a:rPr kumimoji="1" lang="ja-JP" altLang="en-US" sz="800" dirty="0">
                <a:latin typeface="HGPｺﾞｼｯｸM" pitchFamily="50" charset="-128"/>
                <a:ea typeface="HGPｺﾞｼｯｸM" pitchFamily="50" charset="-128"/>
              </a:rPr>
              <a:t>７．１ 共通ヘッダで規定するデータ項目</a:t>
            </a:r>
          </a:p>
          <a:p>
            <a:pPr marL="174625" lvl="1"/>
            <a:r>
              <a:rPr kumimoji="1" lang="ja-JP" altLang="en-US" sz="800" dirty="0">
                <a:latin typeface="HGPｺﾞｼｯｸM" pitchFamily="50" charset="-128"/>
                <a:ea typeface="HGPｺﾞｼｯｸM" pitchFamily="50" charset="-128"/>
              </a:rPr>
              <a:t>７．２ 共通ヘッダの各項目の設定方法</a:t>
            </a:r>
          </a:p>
          <a:p>
            <a:pPr indent="-282575"/>
            <a:r>
              <a:rPr kumimoji="1" lang="ja-JP" altLang="en-US" sz="900" dirty="0">
                <a:latin typeface="HGPｺﾞｼｯｸM" pitchFamily="50" charset="-128"/>
                <a:ea typeface="HGPｺﾞｼｯｸM" pitchFamily="50" charset="-128"/>
              </a:rPr>
              <a:t>付録１．ビジネス電文の例</a:t>
            </a:r>
          </a:p>
        </p:txBody>
      </p:sp>
      <p:sp>
        <p:nvSpPr>
          <p:cNvPr id="3" name="右中かっこ 2"/>
          <p:cNvSpPr/>
          <p:nvPr/>
        </p:nvSpPr>
        <p:spPr bwMode="auto">
          <a:xfrm>
            <a:off x="4736976" y="1916832"/>
            <a:ext cx="288032" cy="2232248"/>
          </a:xfrm>
          <a:prstGeom prst="rightBrace">
            <a:avLst>
              <a:gd name="adj1" fmla="val 44615"/>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 name="テキスト ボックス 3"/>
          <p:cNvSpPr txBox="1"/>
          <p:nvPr/>
        </p:nvSpPr>
        <p:spPr>
          <a:xfrm>
            <a:off x="5169025" y="2780930"/>
            <a:ext cx="4320480" cy="461665"/>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サービスを提供するコンピュータと利用するコンピュータ間の通信上の取り決めを規定</a:t>
            </a:r>
            <a:endParaRPr kumimoji="1" lang="ja-JP" altLang="en-US" sz="1200" dirty="0">
              <a:latin typeface="HGPｺﾞｼｯｸM" pitchFamily="50" charset="-128"/>
              <a:ea typeface="HGPｺﾞｼｯｸM" pitchFamily="50" charset="-128"/>
            </a:endParaRPr>
          </a:p>
        </p:txBody>
      </p:sp>
      <p:sp>
        <p:nvSpPr>
          <p:cNvPr id="8" name="右中かっこ 7"/>
          <p:cNvSpPr/>
          <p:nvPr/>
        </p:nvSpPr>
        <p:spPr bwMode="auto">
          <a:xfrm>
            <a:off x="4880992" y="4149080"/>
            <a:ext cx="288032" cy="504056"/>
          </a:xfrm>
          <a:prstGeom prst="rightBrace">
            <a:avLst>
              <a:gd name="adj1" fmla="val 25718"/>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9" name="テキスト ボックス 8"/>
          <p:cNvSpPr txBox="1"/>
          <p:nvPr/>
        </p:nvSpPr>
        <p:spPr>
          <a:xfrm>
            <a:off x="5313041" y="4293098"/>
            <a:ext cx="4320480"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連携時の認証のための取り決めを規定</a:t>
            </a:r>
            <a:endParaRPr kumimoji="1" lang="ja-JP" altLang="en-US" sz="1200" dirty="0">
              <a:latin typeface="HGPｺﾞｼｯｸM" pitchFamily="50" charset="-128"/>
              <a:ea typeface="HGPｺﾞｼｯｸM" pitchFamily="50" charset="-128"/>
            </a:endParaRPr>
          </a:p>
        </p:txBody>
      </p:sp>
      <p:sp>
        <p:nvSpPr>
          <p:cNvPr id="10" name="右中かっこ 9"/>
          <p:cNvSpPr/>
          <p:nvPr/>
        </p:nvSpPr>
        <p:spPr bwMode="auto">
          <a:xfrm>
            <a:off x="4736976" y="4653136"/>
            <a:ext cx="288032" cy="864096"/>
          </a:xfrm>
          <a:prstGeom prst="rightBrace">
            <a:avLst>
              <a:gd name="adj1" fmla="val 25718"/>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1" name="テキスト ボックス 10"/>
          <p:cNvSpPr txBox="1"/>
          <p:nvPr/>
        </p:nvSpPr>
        <p:spPr>
          <a:xfrm>
            <a:off x="5169025" y="4941170"/>
            <a:ext cx="4320480"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メッセージ交換パターンと異常系処理について規定</a:t>
            </a:r>
            <a:endParaRPr kumimoji="1" lang="ja-JP" altLang="en-US" sz="1200" dirty="0">
              <a:latin typeface="HGPｺﾞｼｯｸM" pitchFamily="50" charset="-128"/>
              <a:ea typeface="HGPｺﾞｼｯｸM" pitchFamily="50" charset="-128"/>
            </a:endParaRPr>
          </a:p>
        </p:txBody>
      </p:sp>
      <p:sp>
        <p:nvSpPr>
          <p:cNvPr id="12" name="右中かっこ 11"/>
          <p:cNvSpPr/>
          <p:nvPr/>
        </p:nvSpPr>
        <p:spPr bwMode="auto">
          <a:xfrm>
            <a:off x="4880992" y="5517232"/>
            <a:ext cx="288032" cy="432048"/>
          </a:xfrm>
          <a:prstGeom prst="rightBrace">
            <a:avLst>
              <a:gd name="adj1" fmla="val 25718"/>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12"/>
          <p:cNvSpPr txBox="1"/>
          <p:nvPr/>
        </p:nvSpPr>
        <p:spPr>
          <a:xfrm>
            <a:off x="5313041" y="5589242"/>
            <a:ext cx="4320480"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電子封筒方式の共通ヘッダ情報を規定</a:t>
            </a:r>
            <a:endParaRPr kumimoji="1" lang="ja-JP" altLang="en-US" sz="1200" dirty="0">
              <a:latin typeface="HGPｺﾞｼｯｸM" pitchFamily="50" charset="-128"/>
              <a:ea typeface="HGPｺﾞｼｯｸM" pitchFamily="50" charset="-128"/>
            </a:endParaRPr>
          </a:p>
        </p:txBody>
      </p:sp>
      <p:sp>
        <p:nvSpPr>
          <p:cNvPr id="15" name="角丸四角形 14"/>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2000" dirty="0">
                <a:solidFill>
                  <a:schemeClr val="bg1"/>
                </a:solidFill>
                <a:latin typeface="HGPｺﾞｼｯｸM" pitchFamily="50" charset="-128"/>
                <a:ea typeface="HGPｺﾞｼｯｸM" pitchFamily="50" charset="-128"/>
              </a:rPr>
              <a:t>④</a:t>
            </a:r>
            <a:endPar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14" name="スライド番号プレースホルダ 13"/>
          <p:cNvSpPr>
            <a:spLocks noGrp="1"/>
          </p:cNvSpPr>
          <p:nvPr>
            <p:ph type="sldNum" sz="quarter" idx="12"/>
          </p:nvPr>
        </p:nvSpPr>
        <p:spPr/>
        <p:txBody>
          <a:bodyPr/>
          <a:lstStyle/>
          <a:p>
            <a:pPr>
              <a:defRPr/>
            </a:pPr>
            <a:fld id="{F4539584-EA34-4FB3-84C9-55345A63A918}" type="slidenum">
              <a:rPr lang="ja-JP" altLang="en-US" smtClean="0"/>
              <a:pPr>
                <a:defRPr/>
              </a:pPr>
              <a:t>16</a:t>
            </a:fld>
            <a:endParaRPr lang="en-US" altLang="ja-JP"/>
          </a:p>
        </p:txBody>
      </p:sp>
      <p:sp>
        <p:nvSpPr>
          <p:cNvPr id="16" name="フッター プレースホルダ 1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9"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extLst>
      <p:ext uri="{BB962C8B-B14F-4D97-AF65-F5344CB8AC3E}">
        <p14:creationId xmlns:p14="http://schemas.microsoft.com/office/powerpoint/2010/main" xmlns="" val="3284736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bwMode="auto">
          <a:xfrm>
            <a:off x="495300" y="1341440"/>
            <a:ext cx="8681797"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 地域情報プラットフォームガイドライン</a:t>
            </a:r>
          </a:p>
          <a:p>
            <a:pPr lvl="1"/>
            <a:endParaRPr lang="en-US" altLang="ja-JP" sz="1800" dirty="0" smtClean="0">
              <a:latin typeface="HGPｺﾞｼｯｸM" pitchFamily="50" charset="-128"/>
              <a:ea typeface="HGPｺﾞｼｯｸM" pitchFamily="50" charset="-128"/>
            </a:endParaRPr>
          </a:p>
          <a:p>
            <a:r>
              <a:rPr lang="ja-JP" altLang="en-US" sz="2200" dirty="0" smtClean="0">
                <a:latin typeface="HGPｺﾞｼｯｸM" pitchFamily="50" charset="-128"/>
                <a:ea typeface="HGPｺﾞｼｯｸM" pitchFamily="50" charset="-128"/>
              </a:rPr>
              <a:t>地域情報プラットフォーム標準に基づくサービス基盤の調達・導入に際して、具体的に検討すべき事項や実施手順、調達仕様の作成に必要となる事項について解説し、地域情報プラットフォーム導入にあたっての指針をまとめたもの。</a:t>
            </a:r>
            <a:endParaRPr lang="en-US" altLang="ja-JP" sz="2200" dirty="0" smtClean="0">
              <a:latin typeface="HGPｺﾞｼｯｸM" pitchFamily="50" charset="-128"/>
              <a:ea typeface="HGPｺﾞｼｯｸM" pitchFamily="50" charset="-128"/>
            </a:endParaRPr>
          </a:p>
          <a:p>
            <a:endParaRPr lang="ja-JP" altLang="en-US" sz="2200" dirty="0" smtClean="0">
              <a:latin typeface="HGPｺﾞｼｯｸM" pitchFamily="50" charset="-128"/>
              <a:ea typeface="HGPｺﾞｼｯｸM" pitchFamily="50" charset="-128"/>
            </a:endParaRPr>
          </a:p>
          <a:p>
            <a:r>
              <a:rPr lang="ja-JP" altLang="en-US" sz="2200" dirty="0" smtClean="0">
                <a:latin typeface="HGPｺﾞｼｯｸM" pitchFamily="50" charset="-128"/>
                <a:ea typeface="HGPｺﾞｼｯｸM" pitchFamily="50" charset="-128"/>
              </a:rPr>
              <a:t>システム</a:t>
            </a:r>
            <a:r>
              <a:rPr lang="ja-JP" altLang="en-US" sz="2200" dirty="0">
                <a:latin typeface="HGPｺﾞｼｯｸM" pitchFamily="50" charset="-128"/>
                <a:ea typeface="HGPｺﾞｼｯｸM" pitchFamily="50" charset="-128"/>
              </a:rPr>
              <a:t>導入にあたり、自治体の業務、組織、システム運用方式、業務ユニット導入順序、データ移行方式等、地域情報プラットフォームの導入を計画している自治体で個々に検討、決定する必要のある部分について詳細に解説しており、各仕様書</a:t>
            </a:r>
            <a:r>
              <a:rPr lang="ja-JP" altLang="en-US" sz="2200" dirty="0" smtClean="0">
                <a:latin typeface="HGPｺﾞｼｯｸM" pitchFamily="50" charset="-128"/>
                <a:ea typeface="HGPｺﾞｼｯｸM" pitchFamily="50" charset="-128"/>
              </a:rPr>
              <a:t>と</a:t>
            </a:r>
            <a:r>
              <a:rPr lang="ja-JP" altLang="en-US" sz="2200" dirty="0">
                <a:latin typeface="HGPｺﾞｼｯｸM" pitchFamily="50" charset="-128"/>
                <a:ea typeface="HGPｺﾞｼｯｸM" pitchFamily="50" charset="-128"/>
              </a:rPr>
              <a:t>あわせて</a:t>
            </a:r>
            <a:r>
              <a:rPr lang="ja-JP" altLang="en-US" sz="2200" dirty="0" smtClean="0">
                <a:latin typeface="HGPｺﾞｼｯｸM" pitchFamily="50" charset="-128"/>
                <a:ea typeface="HGPｺﾞｼｯｸM" pitchFamily="50" charset="-128"/>
              </a:rPr>
              <a:t>参照</a:t>
            </a:r>
            <a:r>
              <a:rPr lang="ja-JP" altLang="en-US" sz="2200" dirty="0">
                <a:latin typeface="HGPｺﾞｼｯｸM" pitchFamily="50" charset="-128"/>
                <a:ea typeface="HGPｺﾞｼｯｸM" pitchFamily="50" charset="-128"/>
              </a:rPr>
              <a:t>することが推奨</a:t>
            </a:r>
            <a:r>
              <a:rPr lang="ja-JP" altLang="en-US" sz="2200" dirty="0" smtClean="0">
                <a:latin typeface="HGPｺﾞｼｯｸM" pitchFamily="50" charset="-128"/>
                <a:ea typeface="HGPｺﾞｼｯｸM" pitchFamily="50" charset="-128"/>
              </a:rPr>
              <a:t>される</a:t>
            </a:r>
            <a:r>
              <a:rPr lang="ja-JP" altLang="en-US" sz="2200" dirty="0">
                <a:latin typeface="HGPｺﾞｼｯｸM" pitchFamily="50" charset="-128"/>
                <a:ea typeface="HGPｺﾞｼｯｸM" pitchFamily="50" charset="-128"/>
              </a:rPr>
              <a:t>。</a:t>
            </a:r>
            <a:endParaRPr lang="en-US" altLang="ja-JP" sz="2200" dirty="0" smtClean="0">
              <a:latin typeface="HGPｺﾞｼｯｸM" pitchFamily="50" charset="-128"/>
              <a:ea typeface="HGPｺﾞｼｯｸM" pitchFamily="50" charset="-128"/>
            </a:endParaRPr>
          </a:p>
          <a:p>
            <a:endParaRPr lang="ja-JP" altLang="en-US" dirty="0" smtClean="0">
              <a:latin typeface="HGPｺﾞｼｯｸM" pitchFamily="50" charset="-128"/>
              <a:ea typeface="HGPｺﾞｼｯｸM" pitchFamily="50" charset="-128"/>
            </a:endParaRPr>
          </a:p>
        </p:txBody>
      </p:sp>
      <p:sp>
        <p:nvSpPr>
          <p:cNvPr id="4" name="角丸四角形 3"/>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⑤</a:t>
            </a:r>
          </a:p>
        </p:txBody>
      </p:sp>
      <p:sp>
        <p:nvSpPr>
          <p:cNvPr id="5" name="スライド番号プレースホルダ 4"/>
          <p:cNvSpPr>
            <a:spLocks noGrp="1"/>
          </p:cNvSpPr>
          <p:nvPr>
            <p:ph type="sldNum" sz="quarter" idx="12"/>
          </p:nvPr>
        </p:nvSpPr>
        <p:spPr/>
        <p:txBody>
          <a:bodyPr/>
          <a:lstStyle/>
          <a:p>
            <a:pPr>
              <a:defRPr/>
            </a:pPr>
            <a:fld id="{F4539584-EA34-4FB3-84C9-55345A63A918}" type="slidenum">
              <a:rPr lang="ja-JP" altLang="en-US" smtClean="0"/>
              <a:pPr>
                <a:defRPr/>
              </a:pPr>
              <a:t>17</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bwMode="auto">
          <a:xfrm>
            <a:off x="495300" y="1341440"/>
            <a:ext cx="8681797"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 地域情報プラットフォームガイドライン</a:t>
            </a:r>
          </a:p>
          <a:p>
            <a:pPr marL="457200" lvl="1" indent="0">
              <a:buNone/>
            </a:pPr>
            <a:r>
              <a:rPr lang="ja-JP" altLang="en-US" sz="1200" dirty="0" smtClean="0">
                <a:solidFill>
                  <a:schemeClr val="tx1"/>
                </a:solidFill>
                <a:latin typeface="HGPｺﾞｼｯｸM" pitchFamily="50" charset="-128"/>
                <a:ea typeface="HGPｺﾞｼｯｸM" pitchFamily="50" charset="-128"/>
              </a:rPr>
              <a:t>第１章 </a:t>
            </a:r>
            <a:r>
              <a:rPr lang="ja-JP" altLang="en-US" sz="1200" dirty="0">
                <a:solidFill>
                  <a:schemeClr val="tx1"/>
                </a:solidFill>
                <a:latin typeface="HGPｺﾞｼｯｸM" pitchFamily="50" charset="-128"/>
                <a:ea typeface="HGPｺﾞｼｯｸM" pitchFamily="50" charset="-128"/>
              </a:rPr>
              <a:t>本ガイドラインの前提</a:t>
            </a:r>
          </a:p>
          <a:p>
            <a:pPr marL="625475" lvl="1" indent="0">
              <a:buNone/>
            </a:pPr>
            <a:r>
              <a:rPr lang="ja-JP" altLang="en-US" sz="900" dirty="0">
                <a:solidFill>
                  <a:schemeClr val="tx1"/>
                </a:solidFill>
                <a:latin typeface="HGPｺﾞｼｯｸM" pitchFamily="50" charset="-128"/>
                <a:ea typeface="HGPｺﾞｼｯｸM" pitchFamily="50" charset="-128"/>
              </a:rPr>
              <a:t>１．１ 前提条件</a:t>
            </a:r>
          </a:p>
          <a:p>
            <a:pPr marL="625475" lvl="1" indent="0">
              <a:buNone/>
            </a:pPr>
            <a:r>
              <a:rPr lang="ja-JP" altLang="en-US" sz="900" dirty="0">
                <a:solidFill>
                  <a:schemeClr val="tx1"/>
                </a:solidFill>
                <a:latin typeface="HGPｺﾞｼｯｸM" pitchFamily="50" charset="-128"/>
                <a:ea typeface="HGPｺﾞｼｯｸM" pitchFamily="50" charset="-128"/>
              </a:rPr>
              <a:t>１．２ 法改正の考え方</a:t>
            </a:r>
          </a:p>
          <a:p>
            <a:pPr marL="457200" lvl="1" indent="0">
              <a:buNone/>
            </a:pPr>
            <a:r>
              <a:rPr lang="ja-JP" altLang="en-US" sz="1200" dirty="0">
                <a:solidFill>
                  <a:schemeClr val="tx1"/>
                </a:solidFill>
                <a:latin typeface="HGPｺﾞｼｯｸM" pitchFamily="50" charset="-128"/>
                <a:ea typeface="HGPｺﾞｼｯｸM" pitchFamily="50" charset="-128"/>
              </a:rPr>
              <a:t>第２章 調達仕様</a:t>
            </a:r>
          </a:p>
          <a:p>
            <a:pPr marL="625475" lvl="1" indent="0">
              <a:buNone/>
            </a:pPr>
            <a:r>
              <a:rPr lang="ja-JP" altLang="en-US" sz="900" dirty="0">
                <a:solidFill>
                  <a:schemeClr val="tx1"/>
                </a:solidFill>
                <a:latin typeface="HGPｺﾞｼｯｸM" pitchFamily="50" charset="-128"/>
                <a:ea typeface="HGPｺﾞｼｯｸM" pitchFamily="50" charset="-128"/>
              </a:rPr>
              <a:t>２．１ 地域情報プラットフォームの調達について</a:t>
            </a:r>
          </a:p>
          <a:p>
            <a:pPr marL="625475" lvl="1" indent="0">
              <a:buNone/>
            </a:pPr>
            <a:r>
              <a:rPr lang="ja-JP" altLang="en-US" sz="900" dirty="0">
                <a:solidFill>
                  <a:schemeClr val="tx1"/>
                </a:solidFill>
                <a:latin typeface="HGPｺﾞｼｯｸM" pitchFamily="50" charset="-128"/>
                <a:ea typeface="HGPｺﾞｼｯｸM" pitchFamily="50" charset="-128"/>
              </a:rPr>
              <a:t>２．２ サービス基盤の調達</a:t>
            </a:r>
          </a:p>
          <a:p>
            <a:pPr marL="625475" lvl="1" indent="0">
              <a:buNone/>
            </a:pPr>
            <a:r>
              <a:rPr lang="ja-JP" altLang="en-US" sz="900" dirty="0">
                <a:solidFill>
                  <a:schemeClr val="tx1"/>
                </a:solidFill>
                <a:latin typeface="HGPｺﾞｼｯｸM" pitchFamily="50" charset="-128"/>
                <a:ea typeface="HGPｺﾞｼｯｸM" pitchFamily="50" charset="-128"/>
              </a:rPr>
              <a:t>２．３ プラットフォーム仕様準拠業務ユニットの調達</a:t>
            </a:r>
          </a:p>
          <a:p>
            <a:pPr marL="625475" lvl="1" indent="0">
              <a:buNone/>
            </a:pPr>
            <a:r>
              <a:rPr lang="ja-JP" altLang="en-US" sz="900" dirty="0">
                <a:solidFill>
                  <a:schemeClr val="tx1"/>
                </a:solidFill>
                <a:latin typeface="HGPｺﾞｼｯｸM" pitchFamily="50" charset="-128"/>
                <a:ea typeface="HGPｺﾞｼｯｸM" pitchFamily="50" charset="-128"/>
              </a:rPr>
              <a:t>２．４ 導入体制</a:t>
            </a:r>
          </a:p>
          <a:p>
            <a:pPr marL="625475" lvl="1" indent="0">
              <a:buNone/>
            </a:pPr>
            <a:r>
              <a:rPr lang="ja-JP" altLang="en-US" sz="900" dirty="0">
                <a:solidFill>
                  <a:schemeClr val="tx1"/>
                </a:solidFill>
                <a:latin typeface="HGPｺﾞｼｯｸM" pitchFamily="50" charset="-128"/>
                <a:ea typeface="HGPｺﾞｼｯｸM" pitchFamily="50" charset="-128"/>
              </a:rPr>
              <a:t>２．５ 移行計画</a:t>
            </a:r>
          </a:p>
          <a:p>
            <a:pPr marL="457200" lvl="1" indent="0">
              <a:buNone/>
            </a:pPr>
            <a:r>
              <a:rPr lang="ja-JP" altLang="en-US" sz="1200" dirty="0">
                <a:solidFill>
                  <a:schemeClr val="tx1"/>
                </a:solidFill>
                <a:latin typeface="HGPｺﾞｼｯｸM" pitchFamily="50" charset="-128"/>
                <a:ea typeface="HGPｺﾞｼｯｸM" pitchFamily="50" charset="-128"/>
              </a:rPr>
              <a:t>第３章 技術解説</a:t>
            </a:r>
          </a:p>
          <a:p>
            <a:pPr marL="625475" lvl="1" indent="0">
              <a:buNone/>
            </a:pPr>
            <a:r>
              <a:rPr lang="ja-JP" altLang="en-US" sz="900" dirty="0">
                <a:solidFill>
                  <a:schemeClr val="tx1"/>
                </a:solidFill>
                <a:latin typeface="HGPｺﾞｼｯｸM" pitchFamily="50" charset="-128"/>
                <a:ea typeface="HGPｺﾞｼｯｸM" pitchFamily="50" charset="-128"/>
              </a:rPr>
              <a:t>３．１ </a:t>
            </a:r>
            <a:r>
              <a:rPr lang="en-US" altLang="ja-JP" sz="900" dirty="0">
                <a:solidFill>
                  <a:schemeClr val="tx1"/>
                </a:solidFill>
                <a:latin typeface="HGPｺﾞｼｯｸM" pitchFamily="50" charset="-128"/>
                <a:ea typeface="HGPｺﾞｼｯｸM" pitchFamily="50" charset="-128"/>
              </a:rPr>
              <a:t>PF </a:t>
            </a:r>
            <a:r>
              <a:rPr lang="ja-JP" altLang="en-US" sz="900" dirty="0">
                <a:solidFill>
                  <a:schemeClr val="tx1"/>
                </a:solidFill>
                <a:latin typeface="HGPｺﾞｼｯｸM" pitchFamily="50" charset="-128"/>
                <a:ea typeface="HGPｺﾞｼｯｸM" pitchFamily="50" charset="-128"/>
              </a:rPr>
              <a:t>通信機能</a:t>
            </a:r>
          </a:p>
          <a:p>
            <a:pPr marL="625475" lvl="1" indent="0">
              <a:buNone/>
            </a:pPr>
            <a:r>
              <a:rPr lang="ja-JP" altLang="en-US" sz="900" dirty="0">
                <a:solidFill>
                  <a:schemeClr val="tx1"/>
                </a:solidFill>
                <a:latin typeface="HGPｺﾞｼｯｸM" pitchFamily="50" charset="-128"/>
                <a:ea typeface="HGPｺﾞｼｯｸM" pitchFamily="50" charset="-128"/>
              </a:rPr>
              <a:t>３．２ 統合</a:t>
            </a:r>
            <a:r>
              <a:rPr lang="en-US" altLang="ja-JP" sz="900" dirty="0">
                <a:solidFill>
                  <a:schemeClr val="tx1"/>
                </a:solidFill>
                <a:latin typeface="HGPｺﾞｼｯｸM" pitchFamily="50" charset="-128"/>
                <a:ea typeface="HGPｺﾞｼｯｸM" pitchFamily="50" charset="-128"/>
              </a:rPr>
              <a:t>DB </a:t>
            </a:r>
            <a:r>
              <a:rPr lang="ja-JP" altLang="en-US" sz="900" dirty="0">
                <a:solidFill>
                  <a:schemeClr val="tx1"/>
                </a:solidFill>
                <a:latin typeface="HGPｺﾞｼｯｸM" pitchFamily="50" charset="-128"/>
                <a:ea typeface="HGPｺﾞｼｯｸM" pitchFamily="50" charset="-128"/>
              </a:rPr>
              <a:t>機能</a:t>
            </a:r>
          </a:p>
          <a:p>
            <a:pPr marL="625475" lvl="1" indent="0">
              <a:buNone/>
            </a:pPr>
            <a:r>
              <a:rPr lang="ja-JP" altLang="en-US" sz="900" dirty="0">
                <a:solidFill>
                  <a:schemeClr val="tx1"/>
                </a:solidFill>
                <a:latin typeface="HGPｺﾞｼｯｸM" pitchFamily="50" charset="-128"/>
                <a:ea typeface="HGPｺﾞｼｯｸM" pitchFamily="50" charset="-128"/>
              </a:rPr>
              <a:t>３．３ </a:t>
            </a:r>
            <a:r>
              <a:rPr lang="en-US" altLang="ja-JP" sz="900" dirty="0">
                <a:solidFill>
                  <a:schemeClr val="tx1"/>
                </a:solidFill>
                <a:latin typeface="HGPｺﾞｼｯｸM" pitchFamily="50" charset="-128"/>
                <a:ea typeface="HGPｺﾞｼｯｸM" pitchFamily="50" charset="-128"/>
              </a:rPr>
              <a:t>BPM</a:t>
            </a:r>
            <a:r>
              <a:rPr lang="ja-JP" altLang="en-US" sz="900" dirty="0">
                <a:solidFill>
                  <a:schemeClr val="tx1"/>
                </a:solidFill>
                <a:latin typeface="HGPｺﾞｼｯｸM" pitchFamily="50" charset="-128"/>
                <a:ea typeface="HGPｺﾞｼｯｸM" pitchFamily="50" charset="-128"/>
              </a:rPr>
              <a:t>機能</a:t>
            </a:r>
          </a:p>
          <a:p>
            <a:pPr marL="625475" lvl="1" indent="0">
              <a:buNone/>
            </a:pPr>
            <a:r>
              <a:rPr lang="ja-JP" altLang="en-US" sz="900" dirty="0">
                <a:solidFill>
                  <a:schemeClr val="tx1"/>
                </a:solidFill>
                <a:latin typeface="HGPｺﾞｼｯｸM" pitchFamily="50" charset="-128"/>
                <a:ea typeface="HGPｺﾞｼｯｸM" pitchFamily="50" charset="-128"/>
              </a:rPr>
              <a:t>３．４ セキュリティ</a:t>
            </a:r>
          </a:p>
          <a:p>
            <a:pPr marL="625475" lvl="1" indent="0">
              <a:buNone/>
            </a:pPr>
            <a:r>
              <a:rPr lang="ja-JP" altLang="en-US" sz="900" dirty="0">
                <a:solidFill>
                  <a:schemeClr val="tx1"/>
                </a:solidFill>
                <a:latin typeface="HGPｺﾞｼｯｸM" pitchFamily="50" charset="-128"/>
                <a:ea typeface="HGPｺﾞｼｯｸM" pitchFamily="50" charset="-128"/>
              </a:rPr>
              <a:t>３．５ </a:t>
            </a:r>
            <a:r>
              <a:rPr lang="en-US" altLang="ja-JP" sz="900" dirty="0">
                <a:solidFill>
                  <a:schemeClr val="tx1"/>
                </a:solidFill>
                <a:latin typeface="HGPｺﾞｼｯｸM" pitchFamily="50" charset="-128"/>
                <a:ea typeface="HGPｺﾞｼｯｸM" pitchFamily="50" charset="-128"/>
              </a:rPr>
              <a:t>PF </a:t>
            </a:r>
            <a:r>
              <a:rPr lang="ja-JP" altLang="en-US" sz="900" dirty="0">
                <a:solidFill>
                  <a:schemeClr val="tx1"/>
                </a:solidFill>
                <a:latin typeface="HGPｺﾞｼｯｸM" pitchFamily="50" charset="-128"/>
                <a:ea typeface="HGPｺﾞｼｯｸM" pitchFamily="50" charset="-128"/>
              </a:rPr>
              <a:t>共通機能 認証・認可・セキュリティ</a:t>
            </a:r>
          </a:p>
          <a:p>
            <a:pPr marL="625475" lvl="1" indent="0">
              <a:buNone/>
            </a:pPr>
            <a:r>
              <a:rPr lang="ja-JP" altLang="en-US" sz="900" dirty="0">
                <a:solidFill>
                  <a:schemeClr val="tx1"/>
                </a:solidFill>
                <a:latin typeface="HGPｺﾞｼｯｸM" pitchFamily="50" charset="-128"/>
                <a:ea typeface="HGPｺﾞｼｯｸM" pitchFamily="50" charset="-128"/>
              </a:rPr>
              <a:t>３．６ モニタリング機能</a:t>
            </a:r>
          </a:p>
          <a:p>
            <a:pPr marL="625475" lvl="1" indent="0">
              <a:buNone/>
            </a:pPr>
            <a:r>
              <a:rPr lang="ja-JP" altLang="en-US" sz="900" dirty="0">
                <a:solidFill>
                  <a:schemeClr val="tx1"/>
                </a:solidFill>
                <a:latin typeface="HGPｺﾞｼｯｸM" pitchFamily="50" charset="-128"/>
                <a:ea typeface="HGPｺﾞｼｯｸM" pitchFamily="50" charset="-128"/>
              </a:rPr>
              <a:t>３．７ </a:t>
            </a:r>
            <a:r>
              <a:rPr lang="en-US" altLang="ja-JP" sz="900" dirty="0">
                <a:solidFill>
                  <a:schemeClr val="tx1"/>
                </a:solidFill>
                <a:latin typeface="HGPｺﾞｼｯｸM" pitchFamily="50" charset="-128"/>
                <a:ea typeface="HGPｺﾞｼｯｸM" pitchFamily="50" charset="-128"/>
              </a:rPr>
              <a:t>PF </a:t>
            </a:r>
            <a:r>
              <a:rPr lang="ja-JP" altLang="en-US" sz="900" dirty="0">
                <a:solidFill>
                  <a:schemeClr val="tx1"/>
                </a:solidFill>
                <a:latin typeface="HGPｺﾞｼｯｸM" pitchFamily="50" charset="-128"/>
                <a:ea typeface="HGPｺﾞｼｯｸM" pitchFamily="50" charset="-128"/>
              </a:rPr>
              <a:t>共通機能（ユーティリティ機能）</a:t>
            </a:r>
          </a:p>
          <a:p>
            <a:pPr marL="625475" lvl="1" indent="0">
              <a:buNone/>
            </a:pPr>
            <a:r>
              <a:rPr lang="ja-JP" altLang="en-US" sz="900" dirty="0">
                <a:solidFill>
                  <a:schemeClr val="tx1"/>
                </a:solidFill>
                <a:latin typeface="HGPｺﾞｼｯｸM" pitchFamily="50" charset="-128"/>
                <a:ea typeface="HGPｺﾞｼｯｸM" pitchFamily="50" charset="-128"/>
              </a:rPr>
              <a:t>３．８ メッセージ交換パターンと異常系処理</a:t>
            </a:r>
          </a:p>
          <a:p>
            <a:pPr marL="457200" lvl="1" indent="0">
              <a:buNone/>
            </a:pPr>
            <a:r>
              <a:rPr lang="ja-JP" altLang="en-US" sz="1200" dirty="0">
                <a:solidFill>
                  <a:schemeClr val="tx1"/>
                </a:solidFill>
                <a:latin typeface="HGPｺﾞｼｯｸM" pitchFamily="50" charset="-128"/>
                <a:ea typeface="HGPｺﾞｼｯｸM" pitchFamily="50" charset="-128"/>
              </a:rPr>
              <a:t>第４章 ワンストップサービスの導入</a:t>
            </a:r>
          </a:p>
          <a:p>
            <a:pPr marL="625475" lvl="1" indent="0">
              <a:buNone/>
            </a:pPr>
            <a:r>
              <a:rPr lang="ja-JP" altLang="en-US" sz="900" dirty="0">
                <a:solidFill>
                  <a:schemeClr val="tx1"/>
                </a:solidFill>
                <a:latin typeface="HGPｺﾞｼｯｸM" pitchFamily="50" charset="-128"/>
                <a:ea typeface="HGPｺﾞｼｯｸM" pitchFamily="50" charset="-128"/>
              </a:rPr>
              <a:t>４．１ 自治体内を中心とした付加価値サービスの検討</a:t>
            </a:r>
          </a:p>
          <a:p>
            <a:pPr marL="625475" lvl="1" indent="0">
              <a:buNone/>
            </a:pPr>
            <a:r>
              <a:rPr lang="ja-JP" altLang="en-US" sz="900" dirty="0">
                <a:solidFill>
                  <a:schemeClr val="tx1"/>
                </a:solidFill>
                <a:latin typeface="HGPｺﾞｼｯｸM" pitchFamily="50" charset="-128"/>
                <a:ea typeface="HGPｺﾞｼｯｸM" pitchFamily="50" charset="-128"/>
              </a:rPr>
              <a:t>４．２ 自治体内ワンストップサービス、自治体間、官民連携サービスの検討</a:t>
            </a:r>
          </a:p>
          <a:p>
            <a:pPr marL="457200" lvl="1" indent="0">
              <a:buNone/>
            </a:pPr>
            <a:r>
              <a:rPr lang="ja-JP" altLang="en-US" sz="1200" dirty="0">
                <a:solidFill>
                  <a:schemeClr val="tx1"/>
                </a:solidFill>
                <a:latin typeface="HGPｺﾞｼｯｸM" pitchFamily="50" charset="-128"/>
                <a:ea typeface="HGPｺﾞｼｯｸM" pitchFamily="50" charset="-128"/>
              </a:rPr>
              <a:t>第５章 地域情報プラットフォーム関連事業の成果</a:t>
            </a:r>
          </a:p>
          <a:p>
            <a:pPr marL="625475" lvl="1" indent="0">
              <a:buNone/>
            </a:pPr>
            <a:r>
              <a:rPr lang="ja-JP" altLang="en-US" sz="900" dirty="0">
                <a:solidFill>
                  <a:schemeClr val="tx1"/>
                </a:solidFill>
                <a:latin typeface="HGPｺﾞｼｯｸM" pitchFamily="50" charset="-128"/>
                <a:ea typeface="HGPｺﾞｼｯｸM" pitchFamily="50" charset="-128"/>
              </a:rPr>
              <a:t>５．１ 地域情報プラットフォーム標準仕様の実現手段・課題の検討</a:t>
            </a:r>
          </a:p>
          <a:p>
            <a:pPr marL="625475" lvl="1" indent="0">
              <a:buNone/>
            </a:pPr>
            <a:r>
              <a:rPr lang="ja-JP" altLang="en-US" sz="900" dirty="0">
                <a:solidFill>
                  <a:schemeClr val="tx1"/>
                </a:solidFill>
                <a:latin typeface="HGPｺﾞｼｯｸM" pitchFamily="50" charset="-128"/>
                <a:ea typeface="HGPｺﾞｼｯｸM" pitchFamily="50" charset="-128"/>
              </a:rPr>
              <a:t>５．２ 取り組み事例</a:t>
            </a:r>
            <a:endParaRPr lang="ja-JP" altLang="en-US" sz="900" dirty="0" smtClean="0">
              <a:solidFill>
                <a:schemeClr val="tx1"/>
              </a:solidFill>
              <a:latin typeface="HGPｺﾞｼｯｸM" pitchFamily="50" charset="-128"/>
              <a:ea typeface="HGPｺﾞｼｯｸM" pitchFamily="50" charset="-128"/>
            </a:endParaRPr>
          </a:p>
        </p:txBody>
      </p:sp>
      <p:sp>
        <p:nvSpPr>
          <p:cNvPr id="2" name="右中かっこ 1"/>
          <p:cNvSpPr/>
          <p:nvPr/>
        </p:nvSpPr>
        <p:spPr bwMode="auto">
          <a:xfrm>
            <a:off x="3224808" y="1844824"/>
            <a:ext cx="288032" cy="43204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 name="テキスト ボックス 2"/>
          <p:cNvSpPr txBox="1"/>
          <p:nvPr/>
        </p:nvSpPr>
        <p:spPr>
          <a:xfrm>
            <a:off x="3538597" y="1922350"/>
            <a:ext cx="5503430" cy="276999"/>
          </a:xfrm>
          <a:prstGeom prst="rect">
            <a:avLst/>
          </a:prstGeom>
          <a:noFill/>
        </p:spPr>
        <p:txBody>
          <a:bodyPr wrap="none" rtlCol="0">
            <a:spAutoFit/>
          </a:bodyPr>
          <a:lstStyle/>
          <a:p>
            <a:r>
              <a:rPr kumimoji="1" lang="ja-JP" altLang="en-US" sz="1200" dirty="0" smtClean="0">
                <a:latin typeface="HGPｺﾞｼｯｸM" pitchFamily="50" charset="-128"/>
                <a:ea typeface="HGPｺﾞｼｯｸM" pitchFamily="50" charset="-128"/>
              </a:rPr>
              <a:t>地域情報プラットフォームについて理解する上での前提となる考え方や方針の説明</a:t>
            </a:r>
            <a:endParaRPr kumimoji="1" lang="ja-JP" altLang="en-US" sz="1200" dirty="0">
              <a:latin typeface="HGPｺﾞｼｯｸM" pitchFamily="50" charset="-128"/>
              <a:ea typeface="HGPｺﾞｼｯｸM" pitchFamily="50" charset="-128"/>
            </a:endParaRPr>
          </a:p>
        </p:txBody>
      </p:sp>
      <p:sp>
        <p:nvSpPr>
          <p:cNvPr id="7" name="右中かっこ 6"/>
          <p:cNvSpPr/>
          <p:nvPr/>
        </p:nvSpPr>
        <p:spPr bwMode="auto">
          <a:xfrm>
            <a:off x="3800872" y="2420888"/>
            <a:ext cx="288032" cy="936104"/>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 name="テキスト ボックス 7"/>
          <p:cNvSpPr txBox="1"/>
          <p:nvPr/>
        </p:nvSpPr>
        <p:spPr>
          <a:xfrm>
            <a:off x="4112862" y="2565776"/>
            <a:ext cx="5544617" cy="646331"/>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地域</a:t>
            </a:r>
            <a:r>
              <a:rPr kumimoji="1" lang="ja-JP" altLang="en-US" sz="1200" dirty="0">
                <a:latin typeface="HGPｺﾞｼｯｸM" pitchFamily="50" charset="-128"/>
                <a:ea typeface="HGPｺﾞｼｯｸM" pitchFamily="50" charset="-128"/>
              </a:rPr>
              <a:t>情報プラットフォームの基本知識や基本要素の説明、調達・導入にあたっての基本知識、導入体制の組み方と役割分担、移行計画策定の考え方・検討要素等について解説</a:t>
            </a:r>
          </a:p>
        </p:txBody>
      </p:sp>
      <p:sp>
        <p:nvSpPr>
          <p:cNvPr id="9" name="右中かっこ 8"/>
          <p:cNvSpPr/>
          <p:nvPr/>
        </p:nvSpPr>
        <p:spPr bwMode="auto">
          <a:xfrm>
            <a:off x="3824829" y="3429000"/>
            <a:ext cx="288032" cy="1440160"/>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0" name="テキスト ボックス 9"/>
          <p:cNvSpPr txBox="1"/>
          <p:nvPr/>
        </p:nvSpPr>
        <p:spPr>
          <a:xfrm>
            <a:off x="4112861" y="4010582"/>
            <a:ext cx="5544617"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各機能や処理について、検討項目を細分化しての詳細な解説</a:t>
            </a:r>
            <a:endParaRPr kumimoji="1" lang="ja-JP" altLang="en-US" sz="1200" dirty="0">
              <a:latin typeface="HGPｺﾞｼｯｸM" pitchFamily="50" charset="-128"/>
              <a:ea typeface="HGPｺﾞｼｯｸM" pitchFamily="50" charset="-128"/>
            </a:endParaRPr>
          </a:p>
        </p:txBody>
      </p:sp>
      <p:sp>
        <p:nvSpPr>
          <p:cNvPr id="11" name="右中かっこ 10"/>
          <p:cNvSpPr/>
          <p:nvPr/>
        </p:nvSpPr>
        <p:spPr bwMode="auto">
          <a:xfrm>
            <a:off x="4880992" y="5013176"/>
            <a:ext cx="288032" cy="43204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2" name="テキスト ボックス 11"/>
          <p:cNvSpPr txBox="1"/>
          <p:nvPr/>
        </p:nvSpPr>
        <p:spPr>
          <a:xfrm>
            <a:off x="5169026" y="4882307"/>
            <a:ext cx="4488453" cy="646331"/>
          </a:xfrm>
          <a:prstGeom prst="rect">
            <a:avLst/>
          </a:prstGeom>
          <a:noFill/>
        </p:spPr>
        <p:txBody>
          <a:bodyPr wrap="square" rtlCol="0">
            <a:spAutoFit/>
          </a:bodyPr>
          <a:lstStyle/>
          <a:p>
            <a:r>
              <a:rPr kumimoji="1" lang="ja-JP" altLang="en-US" sz="1200" dirty="0">
                <a:latin typeface="HGPｺﾞｼｯｸM" pitchFamily="50" charset="-128"/>
                <a:ea typeface="HGPｺﾞｼｯｸM" pitchFamily="50" charset="-128"/>
              </a:rPr>
              <a:t>地域情報プラットフォームの導入によって実現する付加価値サービス、ワンストップサービスについて、その仕組みや概念、パターンをモデル化し、業務フロー、データ連携</a:t>
            </a:r>
            <a:r>
              <a:rPr kumimoji="1" lang="ja-JP" altLang="en-US" sz="1200" dirty="0" smtClean="0">
                <a:latin typeface="HGPｺﾞｼｯｸM" pitchFamily="50" charset="-128"/>
                <a:ea typeface="HGPｺﾞｼｯｸM" pitchFamily="50" charset="-128"/>
              </a:rPr>
              <a:t>フロー等に</a:t>
            </a:r>
            <a:r>
              <a:rPr kumimoji="1" lang="ja-JP" altLang="en-US" sz="1200" dirty="0">
                <a:latin typeface="HGPｺﾞｼｯｸM" pitchFamily="50" charset="-128"/>
                <a:ea typeface="HGPｺﾞｼｯｸM" pitchFamily="50" charset="-128"/>
              </a:rPr>
              <a:t>基づいた解説</a:t>
            </a:r>
          </a:p>
        </p:txBody>
      </p:sp>
      <p:sp>
        <p:nvSpPr>
          <p:cNvPr id="13" name="右中かっこ 12"/>
          <p:cNvSpPr/>
          <p:nvPr/>
        </p:nvSpPr>
        <p:spPr bwMode="auto">
          <a:xfrm>
            <a:off x="4520952" y="5534658"/>
            <a:ext cx="288032" cy="43204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4" name="テキスト ボックス 13"/>
          <p:cNvSpPr txBox="1"/>
          <p:nvPr/>
        </p:nvSpPr>
        <p:spPr>
          <a:xfrm>
            <a:off x="4808985" y="5589242"/>
            <a:ext cx="4752529" cy="461665"/>
          </a:xfrm>
          <a:prstGeom prst="rect">
            <a:avLst/>
          </a:prstGeom>
          <a:noFill/>
        </p:spPr>
        <p:txBody>
          <a:bodyPr wrap="square" rtlCol="0">
            <a:spAutoFit/>
          </a:bodyPr>
          <a:lstStyle/>
          <a:p>
            <a:r>
              <a:rPr kumimoji="1" lang="ja-JP" altLang="en-US" sz="1200" dirty="0">
                <a:latin typeface="HGPｺﾞｼｯｸM" pitchFamily="50" charset="-128"/>
                <a:ea typeface="HGPｺﾞｼｯｸM" pitchFamily="50" charset="-128"/>
              </a:rPr>
              <a:t>地域情報プラットフォームの導入による成果や課題を幾つかのケースについてユースケースベースで解説</a:t>
            </a:r>
          </a:p>
        </p:txBody>
      </p:sp>
      <p:sp>
        <p:nvSpPr>
          <p:cNvPr id="15" name="角丸四角形 14"/>
          <p:cNvSpPr/>
          <p:nvPr/>
        </p:nvSpPr>
        <p:spPr bwMode="auto">
          <a:xfrm>
            <a:off x="416496" y="1340768"/>
            <a:ext cx="504056" cy="432048"/>
          </a:xfrm>
          <a:prstGeom prst="roundRect">
            <a:avLst/>
          </a:prstGeom>
          <a:ln w="28575">
            <a:solidFill>
              <a:schemeClr val="bg1"/>
            </a:solid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bg1"/>
                </a:solidFill>
                <a:effectLst/>
                <a:latin typeface="HGPｺﾞｼｯｸM" pitchFamily="50" charset="-128"/>
                <a:ea typeface="HGPｺﾞｼｯｸM" pitchFamily="50" charset="-128"/>
              </a:rPr>
              <a:t>⑤</a:t>
            </a:r>
          </a:p>
        </p:txBody>
      </p:sp>
      <p:sp>
        <p:nvSpPr>
          <p:cNvPr id="16" name="スライド番号プレースホルダ 15"/>
          <p:cNvSpPr>
            <a:spLocks noGrp="1"/>
          </p:cNvSpPr>
          <p:nvPr>
            <p:ph type="sldNum" sz="quarter" idx="12"/>
          </p:nvPr>
        </p:nvSpPr>
        <p:spPr/>
        <p:txBody>
          <a:bodyPr/>
          <a:lstStyle/>
          <a:p>
            <a:pPr>
              <a:defRPr/>
            </a:pPr>
            <a:fld id="{F4539584-EA34-4FB3-84C9-55345A63A918}" type="slidenum">
              <a:rPr lang="ja-JP" altLang="en-US" smtClean="0"/>
              <a:pPr>
                <a:defRPr/>
              </a:pPr>
              <a:t>18</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9"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５</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地域情報プラットフォームの構成</a:t>
            </a:r>
            <a:endParaRPr kumimoji="1" lang="ja-JP" altLang="ja-JP" sz="2800" b="1" kern="0" dirty="0" smtClean="0">
              <a:latin typeface="HGPｺﾞｼｯｸM" pitchFamily="50" charset="-128"/>
              <a:ea typeface="HGPｺﾞｼｯｸM" pitchFamily="50" charset="-128"/>
              <a:cs typeface="+mj-cs"/>
            </a:endParaRPr>
          </a:p>
        </p:txBody>
      </p:sp>
    </p:spTree>
    <p:extLst>
      <p:ext uri="{BB962C8B-B14F-4D97-AF65-F5344CB8AC3E}">
        <p14:creationId xmlns:p14="http://schemas.microsoft.com/office/powerpoint/2010/main" xmlns="" val="38003525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272480" y="1495326"/>
            <a:ext cx="9410700" cy="4525963"/>
          </a:xfrm>
        </p:spPr>
        <p:txBody>
          <a:bodyPr/>
          <a:lstStyle/>
          <a:p>
            <a:r>
              <a:rPr lang="ja-JP" altLang="en-US" sz="2800" dirty="0">
                <a:latin typeface="HGPｺﾞｼｯｸM" pitchFamily="50" charset="-128"/>
                <a:ea typeface="HGPｺﾞｼｯｸM" pitchFamily="50" charset="-128"/>
              </a:rPr>
              <a:t>地域情報プラットフォームの</a:t>
            </a:r>
            <a:r>
              <a:rPr lang="ja-JP" altLang="en-US" sz="2800" dirty="0" smtClean="0">
                <a:latin typeface="HGPｺﾞｼｯｸM" pitchFamily="50" charset="-128"/>
                <a:ea typeface="HGPｺﾞｼｯｸM" pitchFamily="50" charset="-128"/>
              </a:rPr>
              <a:t>概要について理解できる。</a:t>
            </a:r>
            <a:endParaRPr lang="en-US" altLang="ja-JP" sz="2800" dirty="0" smtClean="0">
              <a:latin typeface="HGPｺﾞｼｯｸM" pitchFamily="50" charset="-128"/>
              <a:ea typeface="HGPｺﾞｼｯｸM" pitchFamily="50" charset="-128"/>
            </a:endParaRPr>
          </a:p>
          <a:p>
            <a:pPr lvl="1"/>
            <a:r>
              <a:rPr lang="ja-JP" altLang="en-US" sz="2400" dirty="0">
                <a:latin typeface="HGPｺﾞｼｯｸM" pitchFamily="50" charset="-128"/>
                <a:ea typeface="HGPｺﾞｼｯｸM" pitchFamily="50" charset="-128"/>
              </a:rPr>
              <a:t>地域情報プラットフォームの背景や狙い、</a:t>
            </a:r>
            <a:r>
              <a:rPr lang="ja-JP" altLang="en-US" sz="2400" dirty="0" smtClean="0">
                <a:latin typeface="HGPｺﾞｼｯｸM" pitchFamily="50" charset="-128"/>
                <a:ea typeface="HGPｺﾞｼｯｸM" pitchFamily="50" charset="-128"/>
              </a:rPr>
              <a:t>利点について理解できる。</a:t>
            </a:r>
            <a:endParaRPr lang="en-US" altLang="ja-JP" sz="2400" dirty="0" smtClean="0">
              <a:latin typeface="HGPｺﾞｼｯｸM" pitchFamily="50" charset="-128"/>
              <a:ea typeface="HGPｺﾞｼｯｸM" pitchFamily="50" charset="-128"/>
            </a:endParaRPr>
          </a:p>
          <a:p>
            <a:pPr lvl="1"/>
            <a:r>
              <a:rPr lang="ja-JP" altLang="en-US" sz="2400" dirty="0">
                <a:latin typeface="HGPｺﾞｼｯｸM" pitchFamily="50" charset="-128"/>
                <a:ea typeface="HGPｺﾞｼｯｸM" pitchFamily="50" charset="-128"/>
              </a:rPr>
              <a:t>地域情報プラットフォームの構成や各要素の</a:t>
            </a:r>
            <a:r>
              <a:rPr lang="ja-JP" altLang="en-US" sz="2400" dirty="0" smtClean="0">
                <a:latin typeface="HGPｺﾞｼｯｸM" pitchFamily="50" charset="-128"/>
                <a:ea typeface="HGPｺﾞｼｯｸM" pitchFamily="50" charset="-128"/>
              </a:rPr>
              <a:t>概要について理解できる。</a:t>
            </a:r>
            <a:endParaRPr lang="en-US" altLang="ja-JP" sz="2400" dirty="0" smtClean="0">
              <a:latin typeface="HGPｺﾞｼｯｸM" pitchFamily="50" charset="-128"/>
              <a:ea typeface="HGPｺﾞｼｯｸM" pitchFamily="50" charset="-128"/>
            </a:endParaRPr>
          </a:p>
          <a:p>
            <a:pPr lvl="1"/>
            <a:r>
              <a:rPr lang="ja-JP" altLang="en-US" sz="2400" dirty="0">
                <a:latin typeface="HGPｺﾞｼｯｸM" pitchFamily="50" charset="-128"/>
                <a:ea typeface="HGPｺﾞｼｯｸM" pitchFamily="50" charset="-128"/>
              </a:rPr>
              <a:t>地域情報プラットフォーム導入のための手順</a:t>
            </a:r>
            <a:r>
              <a:rPr lang="ja-JP" altLang="en-US" sz="2400" dirty="0" smtClean="0">
                <a:latin typeface="HGPｺﾞｼｯｸM" pitchFamily="50" charset="-128"/>
                <a:ea typeface="HGPｺﾞｼｯｸM" pitchFamily="50" charset="-128"/>
              </a:rPr>
              <a:t>等について理解できる。</a:t>
            </a:r>
            <a:endParaRPr lang="en-US" altLang="ja-JP" sz="2400" dirty="0" smtClean="0">
              <a:latin typeface="HGPｺﾞｼｯｸM" pitchFamily="50" charset="-128"/>
              <a:ea typeface="HGPｺﾞｼｯｸM" pitchFamily="50" charset="-128"/>
            </a:endParaRPr>
          </a:p>
          <a:p>
            <a:r>
              <a:rPr lang="ja-JP" altLang="en-US" sz="2800" dirty="0">
                <a:latin typeface="HGPｺﾞｼｯｸM" pitchFamily="50" charset="-128"/>
                <a:ea typeface="HGPｺﾞｼｯｸM" pitchFamily="50" charset="-128"/>
              </a:rPr>
              <a:t>地域情報プラットフォームの活用方法に</a:t>
            </a:r>
            <a:r>
              <a:rPr lang="ja-JP" altLang="en-US" sz="2800" dirty="0" smtClean="0">
                <a:latin typeface="HGPｺﾞｼｯｸM" pitchFamily="50" charset="-128"/>
                <a:ea typeface="HGPｺﾞｼｯｸM" pitchFamily="50" charset="-128"/>
              </a:rPr>
              <a:t>関して理解できる。</a:t>
            </a:r>
            <a:endParaRPr lang="en-US" altLang="ja-JP" sz="2800" dirty="0" smtClean="0">
              <a:latin typeface="HGPｺﾞｼｯｸM" pitchFamily="50" charset="-128"/>
              <a:ea typeface="HGPｺﾞｼｯｸM" pitchFamily="50" charset="-128"/>
            </a:endParaRPr>
          </a:p>
          <a:p>
            <a:pPr lvl="1"/>
            <a:r>
              <a:rPr lang="ja-JP" altLang="en-US" sz="2400" dirty="0">
                <a:latin typeface="HGPｺﾞｼｯｸM" pitchFamily="50" charset="-128"/>
                <a:ea typeface="HGPｺﾞｼｯｸM" pitchFamily="50" charset="-128"/>
              </a:rPr>
              <a:t>実際の活用事例をもとにした活用ポイントや将来</a:t>
            </a:r>
            <a:r>
              <a:rPr lang="ja-JP" altLang="en-US" sz="2400" dirty="0" smtClean="0">
                <a:latin typeface="HGPｺﾞｼｯｸM" pitchFamily="50" charset="-128"/>
                <a:ea typeface="HGPｺﾞｼｯｸM" pitchFamily="50" charset="-128"/>
              </a:rPr>
              <a:t>展開について理解できる</a:t>
            </a:r>
            <a:r>
              <a:rPr lang="ja-JP" altLang="en-US" dirty="0" smtClean="0">
                <a:latin typeface="HGPｺﾞｼｯｸM" pitchFamily="50" charset="-128"/>
                <a:ea typeface="HGPｺﾞｼｯｸM" pitchFamily="50" charset="-128"/>
              </a:rPr>
              <a:t>。</a:t>
            </a:r>
            <a:endParaRPr kumimoji="1" lang="ja-JP" altLang="en-US" dirty="0">
              <a:latin typeface="HGPｺﾞｼｯｸM" pitchFamily="50" charset="-128"/>
              <a:ea typeface="HGPｺﾞｼｯｸM" pitchFamily="50" charset="-128"/>
            </a:endParaRPr>
          </a:p>
        </p:txBody>
      </p:sp>
      <p:sp>
        <p:nvSpPr>
          <p:cNvPr id="4"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ja-JP"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１．本講義の学習目標</a:t>
            </a:r>
          </a:p>
        </p:txBody>
      </p:sp>
      <p:sp>
        <p:nvSpPr>
          <p:cNvPr id="6" name="スライド番号プレースホルダ 5"/>
          <p:cNvSpPr>
            <a:spLocks noGrp="1"/>
          </p:cNvSpPr>
          <p:nvPr>
            <p:ph type="sldNum" sz="quarter" idx="12"/>
          </p:nvPr>
        </p:nvSpPr>
        <p:spPr/>
        <p:txBody>
          <a:bodyPr/>
          <a:lstStyle/>
          <a:p>
            <a:pPr>
              <a:defRPr/>
            </a:pPr>
            <a:fld id="{F4539584-EA34-4FB3-84C9-55345A63A918}" type="slidenum">
              <a:rPr lang="ja-JP" altLang="en-US" smtClean="0"/>
              <a:pPr>
                <a:defRPr/>
              </a:pPr>
              <a:t>1</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bwMode="auto">
          <a:xfrm>
            <a:off x="495300" y="1341440"/>
            <a:ext cx="913822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200" dirty="0">
                <a:latin typeface="HGPｺﾞｼｯｸM" pitchFamily="50" charset="-128"/>
                <a:ea typeface="HGPｺﾞｼｯｸM" pitchFamily="50" charset="-128"/>
              </a:rPr>
              <a:t>地域情報プラットフォームを活用した 業務改善とシステム調達の</a:t>
            </a:r>
            <a:r>
              <a:rPr lang="ja-JP" altLang="en-US" sz="2200" dirty="0" smtClean="0">
                <a:latin typeface="HGPｺﾞｼｯｸM" pitchFamily="50" charset="-128"/>
                <a:ea typeface="HGPｺﾞｼｯｸM" pitchFamily="50" charset="-128"/>
              </a:rPr>
              <a:t>手引き</a:t>
            </a:r>
            <a:endParaRPr lang="ja-JP" altLang="en-US" sz="2400" dirty="0" smtClean="0">
              <a:latin typeface="HGPｺﾞｼｯｸM" pitchFamily="50" charset="-128"/>
              <a:ea typeface="HGPｺﾞｼｯｸM" pitchFamily="50" charset="-128"/>
            </a:endParaRPr>
          </a:p>
          <a:p>
            <a:pPr lvl="1"/>
            <a:r>
              <a:rPr lang="ja-JP" altLang="en-US" sz="1800" dirty="0">
                <a:latin typeface="HGPｺﾞｼｯｸM" pitchFamily="50" charset="-128"/>
                <a:ea typeface="HGPｺﾞｼｯｸM" pitchFamily="50" charset="-128"/>
              </a:rPr>
              <a:t>「地域情報プラットフォームガイドライン</a:t>
            </a:r>
            <a:r>
              <a:rPr lang="ja-JP" altLang="en-US" sz="1800" dirty="0" smtClean="0">
                <a:latin typeface="HGPｺﾞｼｯｸM" pitchFamily="50" charset="-128"/>
                <a:ea typeface="HGPｺﾞｼｯｸM" pitchFamily="50" charset="-128"/>
              </a:rPr>
              <a:t>」とともに、地域情報プラットフォームを活用して業務改善やシステム調達プロセスに利用できる参考文書として用意されている。ガイドラインが導入検討にあたって</a:t>
            </a:r>
            <a:r>
              <a:rPr lang="ja-JP" altLang="en-US" sz="1800" dirty="0">
                <a:latin typeface="HGPｺﾞｼｯｸM" pitchFamily="50" charset="-128"/>
                <a:ea typeface="HGPｺﾞｼｯｸM" pitchFamily="50" charset="-128"/>
              </a:rPr>
              <a:t>の「内容の解説</a:t>
            </a:r>
            <a:r>
              <a:rPr lang="ja-JP" altLang="en-US" sz="1800" dirty="0" smtClean="0">
                <a:latin typeface="HGPｺﾞｼｯｸM" pitchFamily="50" charset="-128"/>
                <a:ea typeface="HGPｺﾞｼｯｸM" pitchFamily="50" charset="-128"/>
              </a:rPr>
              <a:t>」なのに比べ、こちらは「応用」となっており、必要に応じてガイドラインとともに使い分けて参照することが望ましい。</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主</a:t>
            </a:r>
            <a:r>
              <a:rPr lang="ja-JP" altLang="en-US" sz="1800" dirty="0">
                <a:latin typeface="HGPｺﾞｼｯｸM" pitchFamily="50" charset="-128"/>
                <a:ea typeface="HGPｺﾞｼｯｸM" pitchFamily="50" charset="-128"/>
              </a:rPr>
              <a:t>に、地域情報プラットフォーム導入のための工程について解説</a:t>
            </a:r>
            <a:r>
              <a:rPr lang="ja-JP" altLang="en-US" sz="1800" dirty="0" smtClean="0">
                <a:latin typeface="HGPｺﾞｼｯｸM" pitchFamily="50" charset="-128"/>
                <a:ea typeface="HGPｺﾞｼｯｸM" pitchFamily="50" charset="-128"/>
              </a:rPr>
              <a:t>してあり、全体</a:t>
            </a:r>
            <a:r>
              <a:rPr lang="ja-JP" altLang="en-US" sz="1800" dirty="0">
                <a:latin typeface="HGPｺﾞｼｯｸM" pitchFamily="50" charset="-128"/>
                <a:ea typeface="HGPｺﾞｼｯｸM" pitchFamily="50" charset="-128"/>
              </a:rPr>
              <a:t>を</a:t>
            </a:r>
            <a:r>
              <a:rPr lang="en-US" altLang="ja-JP" sz="1800" dirty="0">
                <a:latin typeface="HGPｺﾞｼｯｸM" pitchFamily="50" charset="-128"/>
                <a:ea typeface="HGPｺﾞｼｯｸM" pitchFamily="50" charset="-128"/>
              </a:rPr>
              <a:t>(1)</a:t>
            </a:r>
            <a:r>
              <a:rPr lang="ja-JP" altLang="en-US" sz="1800" dirty="0">
                <a:latin typeface="HGPｺﾞｼｯｸM" pitchFamily="50" charset="-128"/>
                <a:ea typeface="HGPｺﾞｼｯｸM" pitchFamily="50" charset="-128"/>
              </a:rPr>
              <a:t>目的の明確化、</a:t>
            </a:r>
            <a:r>
              <a:rPr lang="en-US" altLang="ja-JP" sz="1800" dirty="0">
                <a:latin typeface="HGPｺﾞｼｯｸM" pitchFamily="50" charset="-128"/>
                <a:ea typeface="HGPｺﾞｼｯｸM" pitchFamily="50" charset="-128"/>
              </a:rPr>
              <a:t>(2)</a:t>
            </a:r>
            <a:r>
              <a:rPr lang="ja-JP" altLang="en-US" sz="1800" dirty="0">
                <a:latin typeface="HGPｺﾞｼｯｸM" pitchFamily="50" charset="-128"/>
                <a:ea typeface="HGPｺﾞｼｯｸM" pitchFamily="50" charset="-128"/>
              </a:rPr>
              <a:t>プロジェクト計画、</a:t>
            </a:r>
            <a:r>
              <a:rPr lang="en-US" altLang="ja-JP" sz="1800" dirty="0">
                <a:latin typeface="HGPｺﾞｼｯｸM" pitchFamily="50" charset="-128"/>
                <a:ea typeface="HGPｺﾞｼｯｸM" pitchFamily="50" charset="-128"/>
              </a:rPr>
              <a:t>(3)</a:t>
            </a:r>
            <a:r>
              <a:rPr lang="ja-JP" altLang="en-US" sz="1800" dirty="0">
                <a:latin typeface="HGPｺﾞｼｯｸM" pitchFamily="50" charset="-128"/>
                <a:ea typeface="HGPｺﾞｼｯｸM" pitchFamily="50" charset="-128"/>
              </a:rPr>
              <a:t>組織の設定、</a:t>
            </a:r>
            <a:r>
              <a:rPr lang="en-US" altLang="ja-JP" sz="1800" dirty="0">
                <a:latin typeface="HGPｺﾞｼｯｸM" pitchFamily="50" charset="-128"/>
                <a:ea typeface="HGPｺﾞｼｯｸM" pitchFamily="50" charset="-128"/>
              </a:rPr>
              <a:t>(4)</a:t>
            </a:r>
            <a:r>
              <a:rPr lang="ja-JP" altLang="en-US" sz="1800" dirty="0">
                <a:latin typeface="HGPｺﾞｼｯｸM" pitchFamily="50" charset="-128"/>
                <a:ea typeface="HGPｺﾞｼｯｸM" pitchFamily="50" charset="-128"/>
              </a:rPr>
              <a:t>現状整理・業務改善、</a:t>
            </a:r>
            <a:r>
              <a:rPr lang="en-US" altLang="ja-JP" sz="1800" dirty="0">
                <a:latin typeface="HGPｺﾞｼｯｸM" pitchFamily="50" charset="-128"/>
                <a:ea typeface="HGPｺﾞｼｯｸM" pitchFamily="50" charset="-128"/>
              </a:rPr>
              <a:t>(5)</a:t>
            </a:r>
            <a:r>
              <a:rPr lang="ja-JP" altLang="en-US" sz="1800" dirty="0">
                <a:latin typeface="HGPｺﾞｼｯｸM" pitchFamily="50" charset="-128"/>
                <a:ea typeface="HGPｺﾞｼｯｸM" pitchFamily="50" charset="-128"/>
              </a:rPr>
              <a:t>再構築方針、</a:t>
            </a:r>
            <a:r>
              <a:rPr lang="en-US" altLang="ja-JP" sz="1800" dirty="0">
                <a:latin typeface="HGPｺﾞｼｯｸM" pitchFamily="50" charset="-128"/>
                <a:ea typeface="HGPｺﾞｼｯｸM" pitchFamily="50" charset="-128"/>
              </a:rPr>
              <a:t>(6)</a:t>
            </a:r>
            <a:r>
              <a:rPr lang="ja-JP" altLang="en-US" sz="1800" dirty="0">
                <a:latin typeface="HGPｺﾞｼｯｸM" pitchFamily="50" charset="-128"/>
                <a:ea typeface="HGPｺﾞｼｯｸM" pitchFamily="50" charset="-128"/>
              </a:rPr>
              <a:t>調達方針の</a:t>
            </a:r>
            <a:r>
              <a:rPr lang="en-US" altLang="ja-JP" sz="1800" dirty="0">
                <a:latin typeface="HGPｺﾞｼｯｸM" pitchFamily="50" charset="-128"/>
                <a:ea typeface="HGPｺﾞｼｯｸM" pitchFamily="50" charset="-128"/>
              </a:rPr>
              <a:t>6</a:t>
            </a:r>
            <a:r>
              <a:rPr lang="ja-JP" altLang="en-US" sz="1800" dirty="0">
                <a:latin typeface="HGPｺﾞｼｯｸM" pitchFamily="50" charset="-128"/>
                <a:ea typeface="HGPｺﾞｼｯｸM" pitchFamily="50" charset="-128"/>
              </a:rPr>
              <a:t>工程に分け</a:t>
            </a:r>
            <a:r>
              <a:rPr lang="ja-JP" altLang="en-US" sz="1800" dirty="0" smtClean="0">
                <a:latin typeface="HGPｺﾞｼｯｸM" pitchFamily="50" charset="-128"/>
                <a:ea typeface="HGPｺﾞｼｯｸM" pitchFamily="50" charset="-128"/>
              </a:rPr>
              <a:t>、ステップ</a:t>
            </a:r>
            <a:r>
              <a:rPr lang="ja-JP" altLang="en-US" sz="1800" dirty="0">
                <a:latin typeface="HGPｺﾞｼｯｸM" pitchFamily="50" charset="-128"/>
                <a:ea typeface="HGPｺﾞｼｯｸM" pitchFamily="50" charset="-128"/>
              </a:rPr>
              <a:t>毎に必要な作業知識について解説しているものである</a:t>
            </a:r>
            <a:r>
              <a:rPr lang="ja-JP" altLang="en-US" sz="1800" dirty="0" smtClean="0">
                <a:latin typeface="HGPｺﾞｼｯｸM" pitchFamily="50" charset="-128"/>
                <a:ea typeface="HGPｺﾞｼｯｸM" pitchFamily="50" charset="-128"/>
              </a:rPr>
              <a:t>。</a:t>
            </a:r>
            <a:endParaRPr lang="en-US" altLang="ja-JP" sz="1800" dirty="0" smtClean="0">
              <a:latin typeface="HGPｺﾞｼｯｸM" pitchFamily="50" charset="-128"/>
              <a:ea typeface="HGPｺﾞｼｯｸM" pitchFamily="50" charset="-128"/>
            </a:endParaRPr>
          </a:p>
          <a:p>
            <a:pPr lvl="1"/>
            <a:r>
              <a:rPr lang="ja-JP" altLang="en-US" sz="1800" dirty="0">
                <a:latin typeface="HGPｺﾞｼｯｸM" pitchFamily="50" charset="-128"/>
                <a:ea typeface="HGPｺﾞｼｯｸM" pitchFamily="50" charset="-128"/>
              </a:rPr>
              <a:t>各業務の具体的な内容や機能要件、業務間連携の具体的フロー、情報項目やその体系について整理を実施する際に、標準的な業務及びシステムの参照として地域情報プラットフォームを活用する。</a:t>
            </a:r>
          </a:p>
          <a:p>
            <a:pPr lvl="1"/>
            <a:r>
              <a:rPr lang="ja-JP" altLang="en-US" sz="1800" dirty="0">
                <a:latin typeface="HGPｺﾞｼｯｸM" pitchFamily="50" charset="-128"/>
                <a:ea typeface="HGPｺﾞｼｯｸM" pitchFamily="50" charset="-128"/>
              </a:rPr>
              <a:t>また自治体固有事項として、自治体独自の制度に基づく業務や要件、一括大量処理等について具体的な抽出を実施する。その際にも標準的な業務スタイルとの比較材料として地域情報プラットフォームを活用する。</a:t>
            </a:r>
            <a:endParaRPr lang="en-US" altLang="ja-JP" sz="1800" dirty="0" smtClean="0">
              <a:latin typeface="HGPｺﾞｼｯｸM" pitchFamily="50" charset="-128"/>
              <a:ea typeface="HGPｺﾞｼｯｸM" pitchFamily="50" charset="-128"/>
            </a:endParaRPr>
          </a:p>
          <a:p>
            <a:endParaRPr lang="ja-JP" altLang="en-US" sz="2200" dirty="0" smtClean="0">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pPr>
              <a:defRPr/>
            </a:pPr>
            <a:fld id="{F4539584-EA34-4FB3-84C9-55345A63A918}" type="slidenum">
              <a:rPr lang="ja-JP" altLang="en-US" smtClean="0"/>
              <a:pPr>
                <a:defRPr/>
              </a:pPr>
              <a:t>19</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手引きの活用</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200" dirty="0">
                <a:latin typeface="HGPｺﾞｼｯｸM" pitchFamily="50" charset="-128"/>
                <a:ea typeface="HGPｺﾞｼｯｸM" pitchFamily="50" charset="-128"/>
              </a:rPr>
              <a:t>地域情報プラットフォームを活用した 業務改善とシステム調達の手引き </a:t>
            </a:r>
          </a:p>
        </p:txBody>
      </p:sp>
      <p:sp>
        <p:nvSpPr>
          <p:cNvPr id="2" name="テキスト ボックス 1"/>
          <p:cNvSpPr txBox="1"/>
          <p:nvPr/>
        </p:nvSpPr>
        <p:spPr>
          <a:xfrm>
            <a:off x="1064569" y="1916834"/>
            <a:ext cx="4310795" cy="4216539"/>
          </a:xfrm>
          <a:prstGeom prst="rect">
            <a:avLst/>
          </a:prstGeom>
          <a:noFill/>
        </p:spPr>
        <p:txBody>
          <a:bodyPr wrap="none" rtlCol="0">
            <a:spAutoFit/>
          </a:bodyPr>
          <a:lstStyle/>
          <a:p>
            <a:r>
              <a:rPr kumimoji="1" lang="ja-JP" altLang="en-US" sz="1000" dirty="0">
                <a:latin typeface="HGPｺﾞｼｯｸM" pitchFamily="50" charset="-128"/>
                <a:ea typeface="HGPｺﾞｼｯｸM" pitchFamily="50" charset="-128"/>
              </a:rPr>
              <a:t>第１章　はじめに　～地域情報</a:t>
            </a:r>
            <a:r>
              <a:rPr kumimoji="1" lang="en-US" altLang="ja-JP" sz="1000" dirty="0">
                <a:latin typeface="HGPｺﾞｼｯｸM" pitchFamily="50" charset="-128"/>
                <a:ea typeface="HGPｺﾞｼｯｸM" pitchFamily="50" charset="-128"/>
              </a:rPr>
              <a:t>PF</a:t>
            </a:r>
            <a:r>
              <a:rPr kumimoji="1" lang="ja-JP" altLang="en-US" sz="1000" dirty="0">
                <a:latin typeface="HGPｺﾞｼｯｸM" pitchFamily="50" charset="-128"/>
                <a:ea typeface="HGPｺﾞｼｯｸM" pitchFamily="50" charset="-128"/>
              </a:rPr>
              <a:t>を真に活用するために必要なこと</a:t>
            </a:r>
          </a:p>
          <a:p>
            <a:r>
              <a:rPr kumimoji="1" lang="ja-JP" altLang="en-US" sz="800" dirty="0">
                <a:latin typeface="HGPｺﾞｼｯｸM" pitchFamily="50" charset="-128"/>
                <a:ea typeface="HGPｺﾞｼｯｸM" pitchFamily="50" charset="-128"/>
              </a:rPr>
              <a:t>　　１）クラウドコンピューティングの時代は利便性とリスクに対する利活用上の自己責任が強まる</a:t>
            </a:r>
          </a:p>
          <a:p>
            <a:r>
              <a:rPr kumimoji="1" lang="ja-JP" altLang="en-US" sz="800" dirty="0">
                <a:latin typeface="HGPｺﾞｼｯｸM" pitchFamily="50" charset="-128"/>
                <a:ea typeface="HGPｺﾞｼｯｸM" pitchFamily="50" charset="-128"/>
              </a:rPr>
              <a:t>　　２）地域情報</a:t>
            </a:r>
            <a:r>
              <a:rPr kumimoji="1" lang="en-US" altLang="ja-JP" sz="800" dirty="0">
                <a:latin typeface="HGPｺﾞｼｯｸM" pitchFamily="50" charset="-128"/>
                <a:ea typeface="HGPｺﾞｼｯｸM" pitchFamily="50" charset="-128"/>
              </a:rPr>
              <a:t>PF</a:t>
            </a:r>
            <a:r>
              <a:rPr kumimoji="1" lang="ja-JP" altLang="en-US" sz="800" dirty="0">
                <a:latin typeface="HGPｺﾞｼｯｸM" pitchFamily="50" charset="-128"/>
                <a:ea typeface="HGPｺﾞｼｯｸM" pitchFamily="50" charset="-128"/>
              </a:rPr>
              <a:t>とは何か、何が決められているのか</a:t>
            </a:r>
          </a:p>
          <a:p>
            <a:r>
              <a:rPr kumimoji="1" lang="ja-JP" altLang="en-US" sz="800" dirty="0">
                <a:latin typeface="HGPｺﾞｼｯｸM" pitchFamily="50" charset="-128"/>
                <a:ea typeface="HGPｺﾞｼｯｸM" pitchFamily="50" charset="-128"/>
              </a:rPr>
              <a:t>　　３）自治体クラウドにおける地域情報</a:t>
            </a:r>
            <a:r>
              <a:rPr kumimoji="1" lang="en-US" altLang="ja-JP" sz="800" dirty="0">
                <a:latin typeface="HGPｺﾞｼｯｸM" pitchFamily="50" charset="-128"/>
                <a:ea typeface="HGPｺﾞｼｯｸM" pitchFamily="50" charset="-128"/>
              </a:rPr>
              <a:t>PF</a:t>
            </a:r>
            <a:r>
              <a:rPr kumimoji="1" lang="ja-JP" altLang="en-US" sz="800" dirty="0">
                <a:latin typeface="HGPｺﾞｼｯｸM" pitchFamily="50" charset="-128"/>
                <a:ea typeface="HGPｺﾞｼｯｸM" pitchFamily="50" charset="-128"/>
              </a:rPr>
              <a:t>の活用</a:t>
            </a:r>
          </a:p>
          <a:p>
            <a:r>
              <a:rPr kumimoji="1" lang="ja-JP" altLang="en-US" sz="800" dirty="0">
                <a:latin typeface="HGPｺﾞｼｯｸM" pitchFamily="50" charset="-128"/>
                <a:ea typeface="HGPｺﾞｼｯｸM" pitchFamily="50" charset="-128"/>
              </a:rPr>
              <a:t>　　４）自治体クラウドや地域情報</a:t>
            </a:r>
            <a:r>
              <a:rPr kumimoji="1" lang="en-US" altLang="ja-JP" sz="800" dirty="0">
                <a:latin typeface="HGPｺﾞｼｯｸM" pitchFamily="50" charset="-128"/>
                <a:ea typeface="HGPｺﾞｼｯｸM" pitchFamily="50" charset="-128"/>
              </a:rPr>
              <a:t>PF</a:t>
            </a:r>
            <a:r>
              <a:rPr kumimoji="1" lang="ja-JP" altLang="en-US" sz="800" dirty="0">
                <a:latin typeface="HGPｺﾞｼｯｸM" pitchFamily="50" charset="-128"/>
                <a:ea typeface="HGPｺﾞｼｯｸM" pitchFamily="50" charset="-128"/>
              </a:rPr>
              <a:t>の導入（システム調達）における業務改善の重要性について</a:t>
            </a:r>
          </a:p>
          <a:p>
            <a:r>
              <a:rPr kumimoji="1" lang="ja-JP" altLang="en-US" sz="800" dirty="0">
                <a:latin typeface="HGPｺﾞｼｯｸM" pitchFamily="50" charset="-128"/>
                <a:ea typeface="HGPｺﾞｼｯｸM" pitchFamily="50" charset="-128"/>
              </a:rPr>
              <a:t>　　５）地域情報</a:t>
            </a:r>
            <a:r>
              <a:rPr kumimoji="1" lang="en-US" altLang="ja-JP" sz="800" dirty="0">
                <a:latin typeface="HGPｺﾞｼｯｸM" pitchFamily="50" charset="-128"/>
                <a:ea typeface="HGPｺﾞｼｯｸM" pitchFamily="50" charset="-128"/>
              </a:rPr>
              <a:t>PF</a:t>
            </a:r>
            <a:r>
              <a:rPr kumimoji="1" lang="ja-JP" altLang="en-US" sz="800" dirty="0">
                <a:latin typeface="HGPｺﾞｼｯｸM" pitchFamily="50" charset="-128"/>
                <a:ea typeface="HGPｺﾞｼｯｸM" pitchFamily="50" charset="-128"/>
              </a:rPr>
              <a:t>の効果的な導入において、業務はどの程度まで整理すればよいのか</a:t>
            </a:r>
          </a:p>
          <a:p>
            <a:r>
              <a:rPr kumimoji="1" lang="ja-JP" altLang="en-US" sz="1000" dirty="0">
                <a:latin typeface="HGPｺﾞｼｯｸM" pitchFamily="50" charset="-128"/>
                <a:ea typeface="HGPｺﾞｼｯｸM" pitchFamily="50" charset="-128"/>
              </a:rPr>
              <a:t>第２章　本手引きの使い方</a:t>
            </a:r>
          </a:p>
          <a:p>
            <a:r>
              <a:rPr kumimoji="1" lang="ja-JP" altLang="en-US" sz="800" dirty="0">
                <a:latin typeface="HGPｺﾞｼｯｸM" pitchFamily="50" charset="-128"/>
                <a:ea typeface="HGPｺﾞｼｯｸM" pitchFamily="50" charset="-128"/>
              </a:rPr>
              <a:t>　　１）本手引きのコンセプト</a:t>
            </a:r>
          </a:p>
          <a:p>
            <a:r>
              <a:rPr kumimoji="1" lang="ja-JP" altLang="en-US" sz="800" dirty="0">
                <a:latin typeface="HGPｺﾞｼｯｸM" pitchFamily="50" charset="-128"/>
                <a:ea typeface="HGPｺﾞｼｯｸM" pitchFamily="50" charset="-128"/>
              </a:rPr>
              <a:t>　　２）地域情報</a:t>
            </a:r>
            <a:r>
              <a:rPr kumimoji="1" lang="en-US" altLang="ja-JP" sz="800" dirty="0">
                <a:latin typeface="HGPｺﾞｼｯｸM" pitchFamily="50" charset="-128"/>
                <a:ea typeface="HGPｺﾞｼｯｸM" pitchFamily="50" charset="-128"/>
              </a:rPr>
              <a:t>PF</a:t>
            </a:r>
            <a:r>
              <a:rPr kumimoji="1" lang="ja-JP" altLang="en-US" sz="800" dirty="0">
                <a:latin typeface="HGPｺﾞｼｯｸM" pitchFamily="50" charset="-128"/>
                <a:ea typeface="HGPｺﾞｼｯｸM" pitchFamily="50" charset="-128"/>
              </a:rPr>
              <a:t>を業務分析にどう使うのか</a:t>
            </a:r>
          </a:p>
          <a:p>
            <a:r>
              <a:rPr kumimoji="1" lang="ja-JP" altLang="en-US" sz="800" dirty="0">
                <a:latin typeface="HGPｺﾞｼｯｸM" pitchFamily="50" charset="-128"/>
                <a:ea typeface="HGPｺﾞｼｯｸM" pitchFamily="50" charset="-128"/>
              </a:rPr>
              <a:t>　　３）利用者イメージ</a:t>
            </a:r>
          </a:p>
          <a:p>
            <a:r>
              <a:rPr kumimoji="1" lang="ja-JP" altLang="en-US" sz="800" dirty="0">
                <a:latin typeface="HGPｺﾞｼｯｸM" pitchFamily="50" charset="-128"/>
                <a:ea typeface="HGPｺﾞｼｯｸM" pitchFamily="50" charset="-128"/>
              </a:rPr>
              <a:t>　　４）想定される利用場面</a:t>
            </a:r>
          </a:p>
          <a:p>
            <a:r>
              <a:rPr kumimoji="1" lang="ja-JP" altLang="en-US" sz="800" dirty="0">
                <a:latin typeface="HGPｺﾞｼｯｸM" pitchFamily="50" charset="-128"/>
                <a:ea typeface="HGPｺﾞｼｯｸM" pitchFamily="50" charset="-128"/>
              </a:rPr>
              <a:t>　　５）調達に係る期間、投入資源について</a:t>
            </a:r>
          </a:p>
          <a:p>
            <a:r>
              <a:rPr kumimoji="1" lang="ja-JP" altLang="en-US" sz="800" dirty="0">
                <a:latin typeface="HGPｺﾞｼｯｸM" pitchFamily="50" charset="-128"/>
                <a:ea typeface="HGPｺﾞｼｯｸM" pitchFamily="50" charset="-128"/>
              </a:rPr>
              <a:t>　　６）業務継続計画（</a:t>
            </a:r>
            <a:r>
              <a:rPr kumimoji="1" lang="en-US" altLang="ja-JP" sz="800" dirty="0">
                <a:latin typeface="HGPｺﾞｼｯｸM" pitchFamily="50" charset="-128"/>
                <a:ea typeface="HGPｺﾞｼｯｸM" pitchFamily="50" charset="-128"/>
              </a:rPr>
              <a:t>BCP</a:t>
            </a:r>
            <a:r>
              <a:rPr kumimoji="1" lang="ja-JP" altLang="en-US" sz="800" dirty="0">
                <a:latin typeface="HGPｺﾞｼｯｸM" pitchFamily="50" charset="-128"/>
                <a:ea typeface="HGPｺﾞｼｯｸM" pitchFamily="50" charset="-128"/>
              </a:rPr>
              <a:t>）の策定</a:t>
            </a:r>
          </a:p>
          <a:p>
            <a:r>
              <a:rPr kumimoji="1" lang="ja-JP" altLang="en-US" sz="800" dirty="0">
                <a:latin typeface="HGPｺﾞｼｯｸM" pitchFamily="50" charset="-128"/>
                <a:ea typeface="HGPｺﾞｼｯｸM" pitchFamily="50" charset="-128"/>
              </a:rPr>
              <a:t>　　７）参考にすべきリファレンス</a:t>
            </a:r>
          </a:p>
          <a:p>
            <a:r>
              <a:rPr kumimoji="1" lang="ja-JP" altLang="en-US" sz="1000" dirty="0">
                <a:latin typeface="HGPｺﾞｼｯｸM" pitchFamily="50" charset="-128"/>
                <a:ea typeface="HGPｺﾞｼｯｸM" pitchFamily="50" charset="-128"/>
              </a:rPr>
              <a:t>第３章　業務改善を遂行する上での問題と課題</a:t>
            </a:r>
          </a:p>
          <a:p>
            <a:r>
              <a:rPr kumimoji="1" lang="ja-JP" altLang="en-US" sz="800" dirty="0">
                <a:latin typeface="HGPｺﾞｼｯｸM" pitchFamily="50" charset="-128"/>
                <a:ea typeface="HGPｺﾞｼｯｸM" pitchFamily="50" charset="-128"/>
              </a:rPr>
              <a:t>　　１）業務主管課に関する問題</a:t>
            </a:r>
          </a:p>
          <a:p>
            <a:r>
              <a:rPr kumimoji="1" lang="ja-JP" altLang="en-US" sz="800" dirty="0">
                <a:latin typeface="HGPｺﾞｼｯｸM" pitchFamily="50" charset="-128"/>
                <a:ea typeface="HGPｺﾞｼｯｸM" pitchFamily="50" charset="-128"/>
              </a:rPr>
              <a:t>　　２）情報主管部門に関する問題</a:t>
            </a:r>
          </a:p>
          <a:p>
            <a:r>
              <a:rPr kumimoji="1" lang="ja-JP" altLang="en-US" sz="800" dirty="0">
                <a:latin typeface="HGPｺﾞｼｯｸM" pitchFamily="50" charset="-128"/>
                <a:ea typeface="HGPｺﾞｼｯｸM" pitchFamily="50" charset="-128"/>
              </a:rPr>
              <a:t>　　３）ベンダに関する問題</a:t>
            </a:r>
          </a:p>
          <a:p>
            <a:r>
              <a:rPr kumimoji="1" lang="ja-JP" altLang="en-US" sz="800" dirty="0">
                <a:latin typeface="HGPｺﾞｼｯｸM" pitchFamily="50" charset="-128"/>
                <a:ea typeface="HGPｺﾞｼｯｸM" pitchFamily="50" charset="-128"/>
              </a:rPr>
              <a:t>　　４）</a:t>
            </a:r>
            <a:r>
              <a:rPr kumimoji="1" lang="en-US" altLang="ja-JP" sz="800" dirty="0">
                <a:latin typeface="HGPｺﾞｼｯｸM" pitchFamily="50" charset="-128"/>
                <a:ea typeface="HGPｺﾞｼｯｸM" pitchFamily="50" charset="-128"/>
              </a:rPr>
              <a:t>IT</a:t>
            </a:r>
            <a:r>
              <a:rPr kumimoji="1" lang="ja-JP" altLang="en-US" sz="800" dirty="0">
                <a:latin typeface="HGPｺﾞｼｯｸM" pitchFamily="50" charset="-128"/>
                <a:ea typeface="HGPｺﾞｼｯｸM" pitchFamily="50" charset="-128"/>
              </a:rPr>
              <a:t>ガバナンスに関する問題</a:t>
            </a:r>
          </a:p>
          <a:p>
            <a:r>
              <a:rPr kumimoji="1" lang="ja-JP" altLang="en-US" sz="800" dirty="0">
                <a:latin typeface="HGPｺﾞｼｯｸM" pitchFamily="50" charset="-128"/>
                <a:ea typeface="HGPｺﾞｼｯｸM" pitchFamily="50" charset="-128"/>
              </a:rPr>
              <a:t>　　５）法改正等外部環境に関する問題</a:t>
            </a:r>
          </a:p>
          <a:p>
            <a:r>
              <a:rPr kumimoji="1" lang="ja-JP" altLang="en-US" sz="1000" dirty="0">
                <a:latin typeface="HGPｺﾞｼｯｸM" pitchFamily="50" charset="-128"/>
                <a:ea typeface="HGPｺﾞｼｯｸM" pitchFamily="50" charset="-128"/>
              </a:rPr>
              <a:t>第４章　業務改善から仕様を作るまでの手順</a:t>
            </a:r>
          </a:p>
          <a:p>
            <a:r>
              <a:rPr kumimoji="1" lang="ja-JP" altLang="en-US" sz="800" dirty="0">
                <a:latin typeface="HGPｺﾞｼｯｸM" pitchFamily="50" charset="-128"/>
                <a:ea typeface="HGPｺﾞｼｯｸM" pitchFamily="50" charset="-128"/>
              </a:rPr>
              <a:t>　　全体概要</a:t>
            </a:r>
          </a:p>
          <a:p>
            <a:r>
              <a:rPr kumimoji="1" lang="ja-JP" altLang="en-US" sz="800" dirty="0">
                <a:latin typeface="HGPｺﾞｼｯｸM" pitchFamily="50" charset="-128"/>
                <a:ea typeface="HGPｺﾞｼｯｸM" pitchFamily="50" charset="-128"/>
              </a:rPr>
              <a:t>　　１）目的の明確化</a:t>
            </a:r>
          </a:p>
          <a:p>
            <a:r>
              <a:rPr kumimoji="1" lang="ja-JP" altLang="en-US" sz="800" dirty="0">
                <a:latin typeface="HGPｺﾞｼｯｸM" pitchFamily="50" charset="-128"/>
                <a:ea typeface="HGPｺﾞｼｯｸM" pitchFamily="50" charset="-128"/>
              </a:rPr>
              <a:t>　　２）プロジェクト計画</a:t>
            </a:r>
          </a:p>
          <a:p>
            <a:r>
              <a:rPr kumimoji="1" lang="ja-JP" altLang="en-US" sz="800" dirty="0">
                <a:latin typeface="HGPｺﾞｼｯｸM" pitchFamily="50" charset="-128"/>
                <a:ea typeface="HGPｺﾞｼｯｸM" pitchFamily="50" charset="-128"/>
              </a:rPr>
              <a:t>　　３）組織の設定</a:t>
            </a:r>
          </a:p>
          <a:p>
            <a:r>
              <a:rPr kumimoji="1" lang="ja-JP" altLang="en-US" sz="800" dirty="0">
                <a:latin typeface="HGPｺﾞｼｯｸM" pitchFamily="50" charset="-128"/>
                <a:ea typeface="HGPｺﾞｼｯｸM" pitchFamily="50" charset="-128"/>
              </a:rPr>
              <a:t>　　４）現状整理・業務改善</a:t>
            </a:r>
          </a:p>
          <a:p>
            <a:r>
              <a:rPr kumimoji="1" lang="ja-JP" altLang="en-US" sz="800" dirty="0">
                <a:latin typeface="HGPｺﾞｼｯｸM" pitchFamily="50" charset="-128"/>
                <a:ea typeface="HGPｺﾞｼｯｸM" pitchFamily="50" charset="-128"/>
              </a:rPr>
              <a:t>　　５）再構築方針（計画）の立案</a:t>
            </a:r>
          </a:p>
          <a:p>
            <a:r>
              <a:rPr kumimoji="1" lang="ja-JP" altLang="en-US" sz="800" dirty="0">
                <a:latin typeface="HGPｺﾞｼｯｸM" pitchFamily="50" charset="-128"/>
                <a:ea typeface="HGPｺﾞｼｯｸM" pitchFamily="50" charset="-128"/>
              </a:rPr>
              <a:t>　　６）調達計画の策定</a:t>
            </a:r>
          </a:p>
          <a:p>
            <a:r>
              <a:rPr kumimoji="1" lang="ja-JP" altLang="en-US" sz="1000" dirty="0">
                <a:latin typeface="HGPｺﾞｼｯｸM" pitchFamily="50" charset="-128"/>
                <a:ea typeface="HGPｺﾞｼｯｸM" pitchFamily="50" charset="-128"/>
              </a:rPr>
              <a:t>第５章　Ｑ＆Ａ</a:t>
            </a:r>
          </a:p>
          <a:p>
            <a:r>
              <a:rPr kumimoji="1" lang="ja-JP" altLang="en-US" sz="1000" dirty="0">
                <a:latin typeface="HGPｺﾞｼｯｸM" pitchFamily="50" charset="-128"/>
                <a:ea typeface="HGPｺﾞｼｯｸM" pitchFamily="50" charset="-128"/>
              </a:rPr>
              <a:t>第６章　事例紹介</a:t>
            </a:r>
          </a:p>
          <a:p>
            <a:r>
              <a:rPr kumimoji="1" lang="ja-JP" altLang="en-US" sz="800" dirty="0">
                <a:latin typeface="HGPｺﾞｼｯｸM" pitchFamily="50" charset="-128"/>
                <a:ea typeface="HGPｺﾞｼｯｸM" pitchFamily="50" charset="-128"/>
              </a:rPr>
              <a:t>　　１）吹田市（大阪府）</a:t>
            </a:r>
          </a:p>
          <a:p>
            <a:r>
              <a:rPr kumimoji="1" lang="ja-JP" altLang="en-US" sz="800" dirty="0">
                <a:latin typeface="HGPｺﾞｼｯｸM" pitchFamily="50" charset="-128"/>
                <a:ea typeface="HGPｺﾞｼｯｸM" pitchFamily="50" charset="-128"/>
              </a:rPr>
              <a:t>　　２）岸和田市（大阪府）</a:t>
            </a:r>
          </a:p>
        </p:txBody>
      </p:sp>
      <p:sp>
        <p:nvSpPr>
          <p:cNvPr id="6" name="右中かっこ 5"/>
          <p:cNvSpPr/>
          <p:nvPr/>
        </p:nvSpPr>
        <p:spPr bwMode="auto">
          <a:xfrm>
            <a:off x="3440832" y="5517232"/>
            <a:ext cx="288032" cy="576064"/>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 name="テキスト ボックス 6"/>
          <p:cNvSpPr txBox="1"/>
          <p:nvPr/>
        </p:nvSpPr>
        <p:spPr>
          <a:xfrm>
            <a:off x="3800872" y="5661250"/>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参考情報</a:t>
            </a:r>
            <a:endParaRPr kumimoji="1" lang="ja-JP" altLang="en-US" sz="1200" dirty="0">
              <a:latin typeface="HGPｺﾞｼｯｸM" pitchFamily="50" charset="-128"/>
              <a:ea typeface="HGPｺﾞｼｯｸM" pitchFamily="50" charset="-128"/>
            </a:endParaRPr>
          </a:p>
        </p:txBody>
      </p:sp>
      <p:sp>
        <p:nvSpPr>
          <p:cNvPr id="8" name="右中かっこ 7"/>
          <p:cNvSpPr/>
          <p:nvPr/>
        </p:nvSpPr>
        <p:spPr bwMode="auto">
          <a:xfrm>
            <a:off x="3872880" y="4509120"/>
            <a:ext cx="288032" cy="936104"/>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9" name="テキスト ボックス 8"/>
          <p:cNvSpPr txBox="1"/>
          <p:nvPr/>
        </p:nvSpPr>
        <p:spPr>
          <a:xfrm>
            <a:off x="4232920" y="4797154"/>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調達仕様策定に至る各手順の解説</a:t>
            </a:r>
            <a:endParaRPr kumimoji="1" lang="ja-JP" altLang="en-US" sz="1200" dirty="0">
              <a:latin typeface="HGPｺﾞｼｯｸM" pitchFamily="50" charset="-128"/>
              <a:ea typeface="HGPｺﾞｼｯｸM" pitchFamily="50" charset="-128"/>
            </a:endParaRPr>
          </a:p>
        </p:txBody>
      </p:sp>
      <p:sp>
        <p:nvSpPr>
          <p:cNvPr id="10" name="右中かっこ 9"/>
          <p:cNvSpPr/>
          <p:nvPr/>
        </p:nvSpPr>
        <p:spPr bwMode="auto">
          <a:xfrm>
            <a:off x="3872880" y="3789040"/>
            <a:ext cx="288032" cy="720080"/>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1" name="テキスト ボックス 10"/>
          <p:cNvSpPr txBox="1"/>
          <p:nvPr/>
        </p:nvSpPr>
        <p:spPr>
          <a:xfrm>
            <a:off x="4232920" y="4005066"/>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業務改善実施にあたって考慮すべき課題ポイント</a:t>
            </a:r>
            <a:endParaRPr kumimoji="1" lang="ja-JP" altLang="en-US" sz="1200" dirty="0">
              <a:latin typeface="HGPｺﾞｼｯｸM" pitchFamily="50" charset="-128"/>
              <a:ea typeface="HGPｺﾞｼｯｸM" pitchFamily="50" charset="-128"/>
            </a:endParaRPr>
          </a:p>
        </p:txBody>
      </p:sp>
      <p:sp>
        <p:nvSpPr>
          <p:cNvPr id="12" name="右中かっこ 11"/>
          <p:cNvSpPr/>
          <p:nvPr/>
        </p:nvSpPr>
        <p:spPr bwMode="auto">
          <a:xfrm>
            <a:off x="3872880" y="2780928"/>
            <a:ext cx="288032" cy="1008112"/>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12"/>
          <p:cNvSpPr txBox="1"/>
          <p:nvPr/>
        </p:nvSpPr>
        <p:spPr>
          <a:xfrm>
            <a:off x="4232920" y="3140970"/>
            <a:ext cx="4392488"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本書の利用場面とポイント</a:t>
            </a:r>
            <a:endParaRPr kumimoji="1" lang="ja-JP" altLang="en-US" sz="1200" dirty="0">
              <a:latin typeface="HGPｺﾞｼｯｸM" pitchFamily="50" charset="-128"/>
              <a:ea typeface="HGPｺﾞｼｯｸM" pitchFamily="50" charset="-128"/>
            </a:endParaRPr>
          </a:p>
        </p:txBody>
      </p:sp>
      <p:sp>
        <p:nvSpPr>
          <p:cNvPr id="14" name="右中かっこ 13"/>
          <p:cNvSpPr/>
          <p:nvPr/>
        </p:nvSpPr>
        <p:spPr bwMode="auto">
          <a:xfrm>
            <a:off x="5385048" y="1988840"/>
            <a:ext cx="288032" cy="792088"/>
          </a:xfrm>
          <a:prstGeom prst="rightBrace">
            <a:avLst>
              <a:gd name="adj1" fmla="val 20906"/>
              <a:gd name="adj2" fmla="val 50000"/>
            </a:avLst>
          </a:prstGeom>
          <a:noFill/>
          <a:ln w="1905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5" name="テキスト ボックス 14"/>
          <p:cNvSpPr txBox="1"/>
          <p:nvPr/>
        </p:nvSpPr>
        <p:spPr>
          <a:xfrm>
            <a:off x="5817096" y="2276874"/>
            <a:ext cx="3744416" cy="276999"/>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地域情報プラットフォームの概要、必要性の解説</a:t>
            </a:r>
            <a:endParaRPr kumimoji="1" lang="ja-JP" altLang="en-US" sz="1200" dirty="0">
              <a:latin typeface="HGPｺﾞｼｯｸM" pitchFamily="50" charset="-128"/>
              <a:ea typeface="HGPｺﾞｼｯｸM" pitchFamily="50" charset="-128"/>
            </a:endParaRPr>
          </a:p>
        </p:txBody>
      </p:sp>
      <p:sp>
        <p:nvSpPr>
          <p:cNvPr id="16" name="スライド番号プレースホルダ 15"/>
          <p:cNvSpPr>
            <a:spLocks noGrp="1"/>
          </p:cNvSpPr>
          <p:nvPr>
            <p:ph type="sldNum" sz="quarter" idx="12"/>
          </p:nvPr>
        </p:nvSpPr>
        <p:spPr/>
        <p:txBody>
          <a:bodyPr/>
          <a:lstStyle/>
          <a:p>
            <a:pPr>
              <a:defRPr/>
            </a:pPr>
            <a:fld id="{F4539584-EA34-4FB3-84C9-55345A63A918}" type="slidenum">
              <a:rPr lang="ja-JP" altLang="en-US" smtClean="0"/>
              <a:pPr>
                <a:defRPr/>
              </a:pPr>
              <a:t>20</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9"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手引きの活用</a:t>
            </a:r>
            <a:endParaRPr kumimoji="1" lang="ja-JP" altLang="en-US" sz="2800" b="1" kern="0" dirty="0" smtClean="0">
              <a:latin typeface="HGPｺﾞｼｯｸM" pitchFamily="50" charset="-128"/>
              <a:ea typeface="HGPｺﾞｼｯｸM" pitchFamily="50" charset="-128"/>
            </a:endParaRPr>
          </a:p>
        </p:txBody>
      </p:sp>
    </p:spTree>
    <p:extLst>
      <p:ext uri="{BB962C8B-B14F-4D97-AF65-F5344CB8AC3E}">
        <p14:creationId xmlns:p14="http://schemas.microsoft.com/office/powerpoint/2010/main" xmlns="" val="38484828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idx="1"/>
          </p:nvPr>
        </p:nvSpPr>
        <p:spPr bwMode="auto">
          <a:xfrm>
            <a:off x="495300" y="1341438"/>
            <a:ext cx="8915400" cy="1511300"/>
          </a:xfrm>
          <a:extLst/>
        </p:spPr>
        <p:txBody>
          <a:bodyPr vert="horz" wrap="square" lIns="91440" tIns="45720" rIns="91440" bIns="45720" numCol="1" anchor="t" anchorCtr="0" compatLnSpc="1">
            <a:prstTxWarp prst="textNoShape">
              <a:avLst/>
            </a:prstTxWarp>
          </a:bodyPr>
          <a:lstStyle/>
          <a:p>
            <a:pPr>
              <a:defRPr/>
            </a:pPr>
            <a:r>
              <a:rPr lang="ja-JP" altLang="en-US" sz="2400" dirty="0" smtClean="0">
                <a:latin typeface="HGPｺﾞｼｯｸM" pitchFamily="50" charset="-128"/>
                <a:ea typeface="HGPｺﾞｼｯｸM" pitchFamily="50" charset="-128"/>
              </a:rPr>
              <a:t>具体的な導入計画作りでの地域情報プラットフォームの考慮点</a:t>
            </a:r>
          </a:p>
        </p:txBody>
      </p:sp>
      <p:sp>
        <p:nvSpPr>
          <p:cNvPr id="127" name="Rectangle 3"/>
          <p:cNvSpPr txBox="1">
            <a:spLocks noChangeArrowheads="1"/>
          </p:cNvSpPr>
          <p:nvPr/>
        </p:nvSpPr>
        <p:spPr bwMode="auto">
          <a:xfrm>
            <a:off x="560513" y="1988842"/>
            <a:ext cx="8712968" cy="3199191"/>
          </a:xfrm>
          <a:prstGeom prst="rect">
            <a:avLst/>
          </a:prstGeom>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lvl="1">
              <a:defRPr/>
            </a:pPr>
            <a:r>
              <a:rPr lang="ja-JP" altLang="en-US" sz="1800" dirty="0" smtClean="0">
                <a:solidFill>
                  <a:schemeClr val="tx1"/>
                </a:solidFill>
                <a:latin typeface="HGPｺﾞｼｯｸM" pitchFamily="50" charset="-128"/>
                <a:ea typeface="HGPｺﾞｼｯｸM" pitchFamily="50" charset="-128"/>
              </a:rPr>
              <a:t>各業務の具体的な内容や機能要件、業務間連携の具体的フロー、情報項目やその体系について整理を実施</a:t>
            </a:r>
            <a:r>
              <a:rPr lang="ja-JP" altLang="en-US" sz="1800" dirty="0">
                <a:solidFill>
                  <a:schemeClr val="tx1"/>
                </a:solidFill>
                <a:latin typeface="HGPｺﾞｼｯｸM" pitchFamily="50" charset="-128"/>
                <a:ea typeface="HGPｺﾞｼｯｸM" pitchFamily="50" charset="-128"/>
              </a:rPr>
              <a:t>する際</a:t>
            </a:r>
            <a:r>
              <a:rPr lang="ja-JP" altLang="en-US" sz="1800" dirty="0" smtClean="0">
                <a:solidFill>
                  <a:schemeClr val="tx1"/>
                </a:solidFill>
                <a:latin typeface="HGPｺﾞｼｯｸM" pitchFamily="50" charset="-128"/>
                <a:ea typeface="HGPｺﾞｼｯｸM" pitchFamily="50" charset="-128"/>
              </a:rPr>
              <a:t>に、</a:t>
            </a:r>
            <a:r>
              <a:rPr lang="ja-JP" altLang="en-US" sz="1800" u="sng" dirty="0" smtClean="0">
                <a:solidFill>
                  <a:schemeClr val="tx1"/>
                </a:solidFill>
                <a:latin typeface="HGPｺﾞｼｯｸM" pitchFamily="50" charset="-128"/>
                <a:ea typeface="HGPｺﾞｼｯｸM" pitchFamily="50" charset="-128"/>
              </a:rPr>
              <a:t>標準的な業務及びシステムの参照として</a:t>
            </a:r>
            <a:r>
              <a:rPr lang="ja-JP" altLang="en-US" sz="1800" dirty="0" smtClean="0">
                <a:solidFill>
                  <a:schemeClr val="tx1"/>
                </a:solidFill>
                <a:latin typeface="HGPｺﾞｼｯｸM" pitchFamily="50" charset="-128"/>
                <a:ea typeface="HGPｺﾞｼｯｸM" pitchFamily="50" charset="-128"/>
              </a:rPr>
              <a:t>地域情報プラットフォームを活用する。</a:t>
            </a:r>
            <a:endParaRPr lang="en-US" altLang="ja-JP" sz="1800" dirty="0" smtClean="0">
              <a:solidFill>
                <a:schemeClr val="tx1"/>
              </a:solidFill>
              <a:latin typeface="HGPｺﾞｼｯｸM" pitchFamily="50" charset="-128"/>
              <a:ea typeface="HGPｺﾞｼｯｸM" pitchFamily="50" charset="-128"/>
            </a:endParaRPr>
          </a:p>
          <a:p>
            <a:pPr lvl="1">
              <a:defRPr/>
            </a:pPr>
            <a:r>
              <a:rPr lang="ja-JP" altLang="en-US" sz="1800" dirty="0" smtClean="0">
                <a:solidFill>
                  <a:schemeClr val="tx1"/>
                </a:solidFill>
                <a:latin typeface="HGPｺﾞｼｯｸM" pitchFamily="50" charset="-128"/>
                <a:ea typeface="HGPｺﾞｼｯｸM" pitchFamily="50" charset="-128"/>
              </a:rPr>
              <a:t>また自治体固有事項として、自治体独自の制度に基づく業務や要件、一括大量処理等について具体的な抽出を実施する。その際に</a:t>
            </a:r>
            <a:r>
              <a:rPr lang="ja-JP" altLang="en-US" sz="1800" u="sng" dirty="0" smtClean="0">
                <a:solidFill>
                  <a:schemeClr val="tx1"/>
                </a:solidFill>
                <a:latin typeface="HGPｺﾞｼｯｸM" pitchFamily="50" charset="-128"/>
                <a:ea typeface="HGPｺﾞｼｯｸM" pitchFamily="50" charset="-128"/>
              </a:rPr>
              <a:t>も標準的な業務スタイルとの比較材料として</a:t>
            </a:r>
            <a:r>
              <a:rPr lang="ja-JP" altLang="en-US" sz="1800" dirty="0" smtClean="0">
                <a:solidFill>
                  <a:schemeClr val="tx1"/>
                </a:solidFill>
                <a:latin typeface="HGPｺﾞｼｯｸM" pitchFamily="50" charset="-128"/>
                <a:ea typeface="HGPｺﾞｼｯｸM" pitchFamily="50" charset="-128"/>
              </a:rPr>
              <a:t>地域情報プラットフォームを活用する。</a:t>
            </a:r>
            <a:endParaRPr lang="en-US" altLang="ja-JP" sz="1800" dirty="0" smtClean="0">
              <a:solidFill>
                <a:schemeClr val="tx1"/>
              </a:solidFill>
              <a:latin typeface="HGPｺﾞｼｯｸM" pitchFamily="50" charset="-128"/>
              <a:ea typeface="HGPｺﾞｼｯｸM" pitchFamily="50" charset="-128"/>
            </a:endParaRPr>
          </a:p>
        </p:txBody>
      </p:sp>
      <p:sp>
        <p:nvSpPr>
          <p:cNvPr id="5" name="スライド番号プレースホルダ 4"/>
          <p:cNvSpPr>
            <a:spLocks noGrp="1"/>
          </p:cNvSpPr>
          <p:nvPr>
            <p:ph type="sldNum" sz="quarter" idx="12"/>
          </p:nvPr>
        </p:nvSpPr>
        <p:spPr/>
        <p:txBody>
          <a:bodyPr/>
          <a:lstStyle/>
          <a:p>
            <a:pPr>
              <a:defRPr/>
            </a:pPr>
            <a:fld id="{F4539584-EA34-4FB3-84C9-55345A63A918}" type="slidenum">
              <a:rPr lang="ja-JP" altLang="en-US" smtClean="0"/>
              <a:pPr>
                <a:defRPr/>
              </a:pPr>
              <a:t>21</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６</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手引きの活用</a:t>
            </a:r>
            <a:endParaRPr kumimoji="1" lang="ja-JP" altLang="en-US" sz="2800" b="1" kern="0" dirty="0" smtClean="0">
              <a:latin typeface="HGPｺﾞｼｯｸM" pitchFamily="50" charset="-128"/>
              <a:ea typeface="HGPｺﾞｼｯｸM" pitchFamily="50" charset="-128"/>
            </a:endParaRPr>
          </a:p>
        </p:txBody>
      </p:sp>
    </p:spTree>
    <p:extLst>
      <p:ext uri="{BB962C8B-B14F-4D97-AF65-F5344CB8AC3E}">
        <p14:creationId xmlns:p14="http://schemas.microsoft.com/office/powerpoint/2010/main" xmlns="" val="150374648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グループ化 19"/>
          <p:cNvGrpSpPr/>
          <p:nvPr/>
        </p:nvGrpSpPr>
        <p:grpSpPr>
          <a:xfrm>
            <a:off x="416497" y="1360511"/>
            <a:ext cx="4464496" cy="3168352"/>
            <a:chOff x="200472" y="1556792"/>
            <a:chExt cx="4680520" cy="4464496"/>
          </a:xfrm>
        </p:grpSpPr>
        <p:graphicFrame>
          <p:nvGraphicFramePr>
            <p:cNvPr id="4" name="グラフ 3"/>
            <p:cNvGraphicFramePr/>
            <p:nvPr/>
          </p:nvGraphicFramePr>
          <p:xfrm>
            <a:off x="200472" y="1556792"/>
            <a:ext cx="4680520" cy="4464496"/>
          </p:xfrm>
          <a:graphic>
            <a:graphicData uri="http://schemas.openxmlformats.org/drawingml/2006/chart">
              <c:chart xmlns:c="http://schemas.openxmlformats.org/drawingml/2006/chart" xmlns:r="http://schemas.openxmlformats.org/officeDocument/2006/relationships" r:id="rId3"/>
            </a:graphicData>
          </a:graphic>
        </p:graphicFrame>
        <p:sp>
          <p:nvSpPr>
            <p:cNvPr id="10" name="テキスト ボックス 9"/>
            <p:cNvSpPr txBox="1"/>
            <p:nvPr/>
          </p:nvSpPr>
          <p:spPr>
            <a:xfrm>
              <a:off x="1257363" y="4499301"/>
              <a:ext cx="432048" cy="390317"/>
            </a:xfrm>
            <a:prstGeom prst="rect">
              <a:avLst/>
            </a:prstGeom>
            <a:noFill/>
          </p:spPr>
          <p:txBody>
            <a:bodyPr wrap="square" rtlCol="0">
              <a:spAutoFit/>
            </a:bodyPr>
            <a:lstStyle/>
            <a:p>
              <a:pPr algn="ctr"/>
              <a:r>
                <a:rPr kumimoji="1" lang="en-US" altLang="ja-JP" sz="1200" b="1" dirty="0" smtClean="0"/>
                <a:t>50</a:t>
              </a:r>
              <a:endParaRPr kumimoji="1" lang="ja-JP" altLang="en-US" sz="1200" b="1" dirty="0"/>
            </a:p>
          </p:txBody>
        </p:sp>
        <p:sp>
          <p:nvSpPr>
            <p:cNvPr id="12" name="テキスト ボックス 11"/>
            <p:cNvSpPr txBox="1"/>
            <p:nvPr/>
          </p:nvSpPr>
          <p:spPr>
            <a:xfrm>
              <a:off x="1723271" y="4247140"/>
              <a:ext cx="432048" cy="650528"/>
            </a:xfrm>
            <a:prstGeom prst="rect">
              <a:avLst/>
            </a:prstGeom>
            <a:noFill/>
          </p:spPr>
          <p:txBody>
            <a:bodyPr wrap="square" rtlCol="0">
              <a:spAutoFit/>
            </a:bodyPr>
            <a:lstStyle/>
            <a:p>
              <a:pPr algn="ctr"/>
              <a:r>
                <a:rPr kumimoji="1" lang="en-US" altLang="ja-JP" sz="1200" b="1" dirty="0" smtClean="0"/>
                <a:t>115</a:t>
              </a:r>
              <a:endParaRPr kumimoji="1" lang="ja-JP" altLang="en-US" sz="1200" b="1" dirty="0"/>
            </a:p>
          </p:txBody>
        </p:sp>
        <p:sp>
          <p:nvSpPr>
            <p:cNvPr id="13" name="テキスト ボックス 12"/>
            <p:cNvSpPr txBox="1"/>
            <p:nvPr/>
          </p:nvSpPr>
          <p:spPr>
            <a:xfrm>
              <a:off x="2163271" y="3841276"/>
              <a:ext cx="504056" cy="390317"/>
            </a:xfrm>
            <a:prstGeom prst="rect">
              <a:avLst/>
            </a:prstGeom>
            <a:noFill/>
          </p:spPr>
          <p:txBody>
            <a:bodyPr wrap="square" rtlCol="0">
              <a:spAutoFit/>
            </a:bodyPr>
            <a:lstStyle/>
            <a:p>
              <a:pPr algn="ctr"/>
              <a:r>
                <a:rPr kumimoji="1" lang="en-US" altLang="ja-JP" sz="1200" b="1" dirty="0" smtClean="0"/>
                <a:t>269</a:t>
              </a:r>
              <a:endParaRPr kumimoji="1" lang="ja-JP" altLang="en-US" sz="1200" b="1" dirty="0"/>
            </a:p>
          </p:txBody>
        </p:sp>
        <p:sp>
          <p:nvSpPr>
            <p:cNvPr id="14" name="テキスト ボックス 13"/>
            <p:cNvSpPr txBox="1"/>
            <p:nvPr/>
          </p:nvSpPr>
          <p:spPr>
            <a:xfrm>
              <a:off x="2616222" y="3383177"/>
              <a:ext cx="504056" cy="390317"/>
            </a:xfrm>
            <a:prstGeom prst="rect">
              <a:avLst/>
            </a:prstGeom>
            <a:noFill/>
          </p:spPr>
          <p:txBody>
            <a:bodyPr wrap="square" rtlCol="0">
              <a:spAutoFit/>
            </a:bodyPr>
            <a:lstStyle/>
            <a:p>
              <a:pPr algn="ctr"/>
              <a:r>
                <a:rPr kumimoji="1" lang="en-US" altLang="ja-JP" sz="1200" b="1" dirty="0" smtClean="0"/>
                <a:t>429</a:t>
              </a:r>
              <a:endParaRPr kumimoji="1" lang="ja-JP" altLang="en-US" sz="1200" b="1" dirty="0"/>
            </a:p>
          </p:txBody>
        </p:sp>
        <p:sp>
          <p:nvSpPr>
            <p:cNvPr id="15" name="テキスト ボックス 14"/>
            <p:cNvSpPr txBox="1"/>
            <p:nvPr/>
          </p:nvSpPr>
          <p:spPr>
            <a:xfrm>
              <a:off x="3144668" y="2774382"/>
              <a:ext cx="504056" cy="390317"/>
            </a:xfrm>
            <a:prstGeom prst="rect">
              <a:avLst/>
            </a:prstGeom>
            <a:noFill/>
          </p:spPr>
          <p:txBody>
            <a:bodyPr wrap="square" rtlCol="0">
              <a:spAutoFit/>
            </a:bodyPr>
            <a:lstStyle/>
            <a:p>
              <a:pPr algn="ctr"/>
              <a:r>
                <a:rPr kumimoji="1" lang="en-US" altLang="ja-JP" sz="1200" b="1" dirty="0" smtClean="0"/>
                <a:t>629</a:t>
              </a:r>
              <a:endParaRPr kumimoji="1" lang="ja-JP" altLang="en-US" sz="1200" b="1" dirty="0"/>
            </a:p>
          </p:txBody>
        </p:sp>
        <p:sp>
          <p:nvSpPr>
            <p:cNvPr id="16" name="テキスト ボックス 15"/>
            <p:cNvSpPr txBox="1"/>
            <p:nvPr/>
          </p:nvSpPr>
          <p:spPr>
            <a:xfrm>
              <a:off x="3573950" y="2354113"/>
              <a:ext cx="504056" cy="390317"/>
            </a:xfrm>
            <a:prstGeom prst="rect">
              <a:avLst/>
            </a:prstGeom>
            <a:noFill/>
          </p:spPr>
          <p:txBody>
            <a:bodyPr wrap="square" rtlCol="0">
              <a:spAutoFit/>
            </a:bodyPr>
            <a:lstStyle/>
            <a:p>
              <a:pPr algn="ctr"/>
              <a:r>
                <a:rPr kumimoji="1" lang="en-US" altLang="ja-JP" sz="1200" b="1" dirty="0" smtClean="0"/>
                <a:t>769</a:t>
              </a:r>
              <a:endParaRPr kumimoji="1" lang="ja-JP" altLang="en-US" sz="1200" b="1" dirty="0"/>
            </a:p>
          </p:txBody>
        </p:sp>
        <p:sp>
          <p:nvSpPr>
            <p:cNvPr id="17" name="テキスト ボックス 16"/>
            <p:cNvSpPr txBox="1"/>
            <p:nvPr/>
          </p:nvSpPr>
          <p:spPr>
            <a:xfrm>
              <a:off x="4026904" y="2011885"/>
              <a:ext cx="504056" cy="390317"/>
            </a:xfrm>
            <a:prstGeom prst="rect">
              <a:avLst/>
            </a:prstGeom>
            <a:noFill/>
          </p:spPr>
          <p:txBody>
            <a:bodyPr wrap="square" rtlCol="0">
              <a:spAutoFit/>
            </a:bodyPr>
            <a:lstStyle/>
            <a:p>
              <a:pPr algn="ctr"/>
              <a:r>
                <a:rPr kumimoji="1" lang="en-US" altLang="ja-JP" sz="1200" b="1" dirty="0" smtClean="0"/>
                <a:t>887</a:t>
              </a:r>
              <a:endParaRPr kumimoji="1" lang="ja-JP" altLang="en-US" sz="1200" b="1" dirty="0"/>
            </a:p>
          </p:txBody>
        </p:sp>
      </p:grpSp>
      <p:sp>
        <p:nvSpPr>
          <p:cNvPr id="6" name="テキスト ボックス 5"/>
          <p:cNvSpPr txBox="1"/>
          <p:nvPr/>
        </p:nvSpPr>
        <p:spPr>
          <a:xfrm>
            <a:off x="416496" y="1327321"/>
            <a:ext cx="3600400" cy="307777"/>
          </a:xfrm>
          <a:prstGeom prst="rect">
            <a:avLst/>
          </a:prstGeom>
          <a:solidFill>
            <a:schemeClr val="bg1"/>
          </a:solidFill>
        </p:spPr>
        <p:txBody>
          <a:bodyPr wrap="square" rtlCol="0">
            <a:spAutoFit/>
          </a:bodyPr>
          <a:lstStyle/>
          <a:p>
            <a:pPr algn="ctr">
              <a:defRPr sz="1600" b="1" i="0" u="none" strike="noStrike" kern="1200" baseline="0">
                <a:solidFill>
                  <a:prstClr val="black"/>
                </a:solidFill>
                <a:latin typeface="HGPｺﾞｼｯｸM" pitchFamily="50" charset="-128"/>
                <a:ea typeface="HGPｺﾞｼｯｸM" pitchFamily="50" charset="-128"/>
                <a:cs typeface="+mn-cs"/>
              </a:defRPr>
            </a:pPr>
            <a:r>
              <a:rPr lang="ja-JP" altLang="en-US" sz="1400" dirty="0" smtClean="0">
                <a:solidFill>
                  <a:srgbClr val="002060"/>
                </a:solidFill>
                <a:latin typeface="HGPｺﾞｼｯｸM" pitchFamily="50" charset="-128"/>
                <a:ea typeface="HGPｺﾞｼｯｸM" pitchFamily="50" charset="-128"/>
              </a:rPr>
              <a:t>地域情報プラットフォーム準拠登録製品</a:t>
            </a:r>
            <a:endParaRPr kumimoji="1" lang="ja-JP" altLang="en-US" sz="1400" dirty="0">
              <a:solidFill>
                <a:srgbClr val="002060"/>
              </a:solidFill>
            </a:endParaRPr>
          </a:p>
        </p:txBody>
      </p:sp>
      <p:graphicFrame>
        <p:nvGraphicFramePr>
          <p:cNvPr id="22" name="グラフ 21"/>
          <p:cNvGraphicFramePr/>
          <p:nvPr/>
        </p:nvGraphicFramePr>
        <p:xfrm>
          <a:off x="4736976" y="1432519"/>
          <a:ext cx="5025008" cy="3096344"/>
        </p:xfrm>
        <a:graphic>
          <a:graphicData uri="http://schemas.openxmlformats.org/drawingml/2006/chart">
            <c:chart xmlns:c="http://schemas.openxmlformats.org/drawingml/2006/chart" xmlns:r="http://schemas.openxmlformats.org/officeDocument/2006/relationships" r:id="rId4"/>
          </a:graphicData>
        </a:graphic>
      </p:graphicFrame>
      <p:sp>
        <p:nvSpPr>
          <p:cNvPr id="23" name="テキスト ボックス 22"/>
          <p:cNvSpPr txBox="1"/>
          <p:nvPr/>
        </p:nvSpPr>
        <p:spPr>
          <a:xfrm>
            <a:off x="5385049" y="1288503"/>
            <a:ext cx="1800200" cy="338554"/>
          </a:xfrm>
          <a:prstGeom prst="rect">
            <a:avLst/>
          </a:prstGeom>
          <a:solidFill>
            <a:schemeClr val="bg1"/>
          </a:solidFill>
        </p:spPr>
        <p:txBody>
          <a:bodyPr wrap="square" rtlCol="0">
            <a:spAutoFit/>
          </a:bodyPr>
          <a:lstStyle/>
          <a:p>
            <a:pPr>
              <a:defRPr sz="1600" b="1" i="0" u="none" strike="noStrike" kern="1200" baseline="0">
                <a:solidFill>
                  <a:prstClr val="black"/>
                </a:solidFill>
                <a:latin typeface="HGPｺﾞｼｯｸM" pitchFamily="50" charset="-128"/>
                <a:ea typeface="HGPｺﾞｼｯｸM" pitchFamily="50" charset="-128"/>
                <a:cs typeface="+mn-cs"/>
              </a:defRPr>
            </a:pPr>
            <a:r>
              <a:rPr lang="ja-JP" altLang="en-US" sz="1600" dirty="0" smtClean="0">
                <a:solidFill>
                  <a:srgbClr val="002060"/>
                </a:solidFill>
                <a:latin typeface="HGPｺﾞｼｯｸM" pitchFamily="50" charset="-128"/>
                <a:ea typeface="HGPｺﾞｼｯｸM" pitchFamily="50" charset="-128"/>
              </a:rPr>
              <a:t>導入自治体数</a:t>
            </a:r>
            <a:endParaRPr kumimoji="1" lang="ja-JP" altLang="en-US" dirty="0">
              <a:solidFill>
                <a:srgbClr val="002060"/>
              </a:solidFill>
            </a:endParaRPr>
          </a:p>
        </p:txBody>
      </p:sp>
      <p:sp>
        <p:nvSpPr>
          <p:cNvPr id="25" name="テキスト ボックス 24"/>
          <p:cNvSpPr txBox="1"/>
          <p:nvPr/>
        </p:nvSpPr>
        <p:spPr>
          <a:xfrm>
            <a:off x="7257256" y="3865983"/>
            <a:ext cx="2648744" cy="230832"/>
          </a:xfrm>
          <a:prstGeom prst="rect">
            <a:avLst/>
          </a:prstGeom>
          <a:solidFill>
            <a:schemeClr val="bg1"/>
          </a:solidFill>
        </p:spPr>
        <p:txBody>
          <a:bodyPr wrap="square" rtlCol="0">
            <a:spAutoFit/>
          </a:bodyPr>
          <a:lstStyle/>
          <a:p>
            <a:pPr algn="r"/>
            <a:r>
              <a:rPr kumimoji="1" lang="en-US" altLang="ja-JP" sz="900" dirty="0" smtClean="0">
                <a:latin typeface="HGPｺﾞｼｯｸM" pitchFamily="50" charset="-128"/>
                <a:ea typeface="HGPｺﾞｼｯｸM" pitchFamily="50" charset="-128"/>
              </a:rPr>
              <a:t>※</a:t>
            </a:r>
            <a:r>
              <a:rPr kumimoji="1" lang="ja-JP" altLang="en-US" sz="900" dirty="0" smtClean="0">
                <a:latin typeface="HGPｺﾞｼｯｸM" pitchFamily="50" charset="-128"/>
                <a:ea typeface="HGPｺﾞｼｯｸM" pitchFamily="50" charset="-128"/>
              </a:rPr>
              <a:t>グラフ内％は、全国</a:t>
            </a:r>
            <a:r>
              <a:rPr kumimoji="1" lang="en-US" altLang="ja-JP" sz="900" dirty="0" smtClean="0">
                <a:latin typeface="HGPｺﾞｼｯｸM" pitchFamily="50" charset="-128"/>
                <a:ea typeface="HGPｺﾞｼｯｸM" pitchFamily="50" charset="-128"/>
              </a:rPr>
              <a:t>1742</a:t>
            </a:r>
            <a:r>
              <a:rPr kumimoji="1" lang="ja-JP" altLang="en-US" sz="900" dirty="0" smtClean="0">
                <a:latin typeface="HGPｺﾞｼｯｸM" pitchFamily="50" charset="-128"/>
                <a:ea typeface="HGPｺﾞｼｯｸM" pitchFamily="50" charset="-128"/>
              </a:rPr>
              <a:t>市町村を母数とした割合</a:t>
            </a:r>
            <a:endParaRPr kumimoji="1" lang="ja-JP" altLang="en-US" sz="900" dirty="0">
              <a:latin typeface="HGPｺﾞｼｯｸM" pitchFamily="50" charset="-128"/>
              <a:ea typeface="HGPｺﾞｼｯｸM" pitchFamily="50" charset="-128"/>
            </a:endParaRPr>
          </a:p>
        </p:txBody>
      </p:sp>
      <p:grpSp>
        <p:nvGrpSpPr>
          <p:cNvPr id="31" name="グループ化 30"/>
          <p:cNvGrpSpPr/>
          <p:nvPr/>
        </p:nvGrpSpPr>
        <p:grpSpPr>
          <a:xfrm>
            <a:off x="5097016" y="4576157"/>
            <a:ext cx="4680520" cy="1800200"/>
            <a:chOff x="5097016" y="4437112"/>
            <a:chExt cx="4680520" cy="1800200"/>
          </a:xfrm>
        </p:grpSpPr>
        <p:graphicFrame>
          <p:nvGraphicFramePr>
            <p:cNvPr id="27" name="グラフ 26"/>
            <p:cNvGraphicFramePr/>
            <p:nvPr/>
          </p:nvGraphicFramePr>
          <p:xfrm>
            <a:off x="5097016" y="4437112"/>
            <a:ext cx="4664968" cy="1800200"/>
          </p:xfrm>
          <a:graphic>
            <a:graphicData uri="http://schemas.openxmlformats.org/drawingml/2006/chart">
              <c:chart xmlns:c="http://schemas.openxmlformats.org/drawingml/2006/chart" xmlns:r="http://schemas.openxmlformats.org/officeDocument/2006/relationships" r:id="rId5"/>
            </a:graphicData>
          </a:graphic>
        </p:graphicFrame>
        <p:sp>
          <p:nvSpPr>
            <p:cNvPr id="28" name="テキスト ボックス 27"/>
            <p:cNvSpPr txBox="1"/>
            <p:nvPr/>
          </p:nvSpPr>
          <p:spPr>
            <a:xfrm>
              <a:off x="8913440" y="4575645"/>
              <a:ext cx="864096" cy="246221"/>
            </a:xfrm>
            <a:prstGeom prst="rect">
              <a:avLst/>
            </a:prstGeom>
            <a:solidFill>
              <a:schemeClr val="bg1"/>
            </a:solidFill>
          </p:spPr>
          <p:txBody>
            <a:bodyPr wrap="square" rtlCol="0">
              <a:spAutoFit/>
            </a:bodyPr>
            <a:lstStyle/>
            <a:p>
              <a:pPr algn="ctr"/>
              <a:r>
                <a:rPr kumimoji="1" lang="ja-JP" altLang="en-US" sz="1000" b="1" dirty="0" smtClean="0"/>
                <a:t>（円／一人）</a:t>
              </a:r>
              <a:endParaRPr kumimoji="1" lang="ja-JP" altLang="en-US" sz="1000" b="1" dirty="0"/>
            </a:p>
          </p:txBody>
        </p:sp>
        <p:sp>
          <p:nvSpPr>
            <p:cNvPr id="29" name="雲 28"/>
            <p:cNvSpPr/>
            <p:nvPr/>
          </p:nvSpPr>
          <p:spPr bwMode="auto">
            <a:xfrm>
              <a:off x="8553400" y="5109898"/>
              <a:ext cx="1135499" cy="720080"/>
            </a:xfrm>
            <a:prstGeom prst="cloud">
              <a:avLst/>
            </a:prstGeom>
            <a:solidFill>
              <a:schemeClr val="accent6">
                <a:lumMod val="60000"/>
                <a:lumOff val="40000"/>
              </a:schemeClr>
            </a:solidFill>
            <a:ln w="9525" cap="flat" cmpd="sng" algn="ctr">
              <a:solidFill>
                <a:srgbClr val="0000FF"/>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1400" b="0" i="0" u="none" strike="noStrike" cap="none" normalizeH="0" baseline="0" dirty="0" smtClean="0">
                  <a:ln>
                    <a:noFill/>
                  </a:ln>
                  <a:solidFill>
                    <a:schemeClr val="tx1"/>
                  </a:solidFill>
                  <a:effectLst/>
                  <a:latin typeface="Arial" charset="0"/>
                  <a:ea typeface="ＭＳ Ｐゴシック" pitchFamily="50" charset="-128"/>
                </a:rPr>
                <a:t>28.6</a:t>
              </a:r>
              <a:r>
                <a:rPr kumimoji="0" lang="ja-JP" altLang="en-US" sz="1400" b="0" i="0" u="none" strike="noStrike" cap="none" normalizeH="0" baseline="0" dirty="0" smtClean="0">
                  <a:ln>
                    <a:noFill/>
                  </a:ln>
                  <a:solidFill>
                    <a:schemeClr val="tx1"/>
                  </a:solidFill>
                  <a:effectLst/>
                  <a:latin typeface="Arial" charset="0"/>
                  <a:ea typeface="ＭＳ Ｐゴシック" pitchFamily="50" charset="-128"/>
                </a:rPr>
                <a:t>％</a:t>
              </a:r>
              <a:endParaRPr kumimoji="0" lang="en-US" altLang="ja-JP" sz="1400" b="0" i="0" u="none" strike="noStrike" cap="none" normalizeH="0" baseline="0" dirty="0" smtClean="0">
                <a:ln>
                  <a:noFill/>
                </a:ln>
                <a:solidFill>
                  <a:schemeClr val="tx1"/>
                </a:solidFill>
                <a:effectLst/>
                <a:latin typeface="Arial" charset="0"/>
                <a:ea typeface="ＭＳ Ｐゴシック"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1400" dirty="0" smtClean="0">
                  <a:latin typeface="Arial" charset="0"/>
                </a:rPr>
                <a:t>削減</a:t>
              </a:r>
              <a:endParaRPr kumimoji="0" lang="ja-JP" altLang="en-US" sz="1400" b="0" i="0" u="none" strike="noStrike" cap="none" normalizeH="0" baseline="0" dirty="0" smtClean="0">
                <a:ln>
                  <a:noFill/>
                </a:ln>
                <a:solidFill>
                  <a:schemeClr val="tx1"/>
                </a:solidFill>
                <a:effectLst/>
                <a:latin typeface="Arial" charset="0"/>
                <a:ea typeface="ＭＳ Ｐゴシック" pitchFamily="50" charset="-128"/>
              </a:endParaRPr>
            </a:p>
          </p:txBody>
        </p:sp>
      </p:grpSp>
      <p:sp>
        <p:nvSpPr>
          <p:cNvPr id="30" name="テキスト ボックス 29"/>
          <p:cNvSpPr txBox="1"/>
          <p:nvPr/>
        </p:nvSpPr>
        <p:spPr>
          <a:xfrm>
            <a:off x="5025008" y="4381620"/>
            <a:ext cx="4808984" cy="338554"/>
          </a:xfrm>
          <a:prstGeom prst="rect">
            <a:avLst/>
          </a:prstGeom>
          <a:solidFill>
            <a:schemeClr val="bg1"/>
          </a:solidFill>
        </p:spPr>
        <p:txBody>
          <a:bodyPr wrap="square" rtlCol="0">
            <a:spAutoFit/>
          </a:bodyPr>
          <a:lstStyle/>
          <a:p>
            <a:pPr algn="ctr">
              <a:defRPr sz="1600" b="1" i="0" u="none" strike="noStrike" kern="1200" baseline="0">
                <a:solidFill>
                  <a:prstClr val="black"/>
                </a:solidFill>
                <a:latin typeface="HGPｺﾞｼｯｸM" pitchFamily="50" charset="-128"/>
                <a:ea typeface="HGPｺﾞｼｯｸM" pitchFamily="50" charset="-128"/>
                <a:cs typeface="+mn-cs"/>
              </a:defRPr>
            </a:pPr>
            <a:r>
              <a:rPr lang="ja-JP" altLang="en-US" sz="1600" dirty="0" smtClean="0">
                <a:solidFill>
                  <a:srgbClr val="002060"/>
                </a:solidFill>
                <a:latin typeface="HGPｺﾞｼｯｸM" pitchFamily="50" charset="-128"/>
                <a:ea typeface="HGPｺﾞｼｯｸM" pitchFamily="50" charset="-128"/>
              </a:rPr>
              <a:t>稼動自治体と非稼動自治体における保守経費比較</a:t>
            </a:r>
            <a:endParaRPr kumimoji="1" lang="ja-JP" altLang="en-US" dirty="0">
              <a:solidFill>
                <a:srgbClr val="002060"/>
              </a:solidFill>
            </a:endParaRPr>
          </a:p>
        </p:txBody>
      </p:sp>
      <p:sp>
        <p:nvSpPr>
          <p:cNvPr id="32" name="スライド番号プレースホルダ 31"/>
          <p:cNvSpPr>
            <a:spLocks noGrp="1"/>
          </p:cNvSpPr>
          <p:nvPr>
            <p:ph type="sldNum" sz="quarter" idx="12"/>
          </p:nvPr>
        </p:nvSpPr>
        <p:spPr/>
        <p:txBody>
          <a:bodyPr/>
          <a:lstStyle/>
          <a:p>
            <a:pPr>
              <a:defRPr/>
            </a:pPr>
            <a:fld id="{F4539584-EA34-4FB3-84C9-55345A63A918}" type="slidenum">
              <a:rPr lang="ja-JP" altLang="en-US" smtClean="0"/>
              <a:pPr>
                <a:defRPr/>
              </a:pPr>
              <a:t>22</a:t>
            </a:fld>
            <a:endParaRPr lang="en-US" altLang="ja-JP"/>
          </a:p>
        </p:txBody>
      </p:sp>
      <p:sp>
        <p:nvSpPr>
          <p:cNvPr id="33" name="フッター プレースホルダ 32"/>
          <p:cNvSpPr>
            <a:spLocks noGrp="1"/>
          </p:cNvSpPr>
          <p:nvPr>
            <p:ph type="ftr" sz="quarter" idx="11"/>
          </p:nvPr>
        </p:nvSpPr>
        <p:spPr/>
        <p:txBody>
          <a:bodyPr/>
          <a:lstStyle/>
          <a:p>
            <a:pPr>
              <a:defRPr/>
            </a:pPr>
            <a:r>
              <a:rPr lang="en-US" altLang="ja-JP" dirty="0" smtClean="0"/>
              <a:t>2-3 </a:t>
            </a:r>
            <a:r>
              <a:rPr lang="ja-JP" altLang="en-US" dirty="0" smtClean="0"/>
              <a:t>地域情報プラットフォームによる標準化</a:t>
            </a:r>
            <a:endParaRPr lang="en-US" altLang="ja-JP" dirty="0"/>
          </a:p>
        </p:txBody>
      </p:sp>
      <p:sp>
        <p:nvSpPr>
          <p:cNvPr id="24"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７</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地域情報プラットフォームの現状</a:t>
            </a:r>
            <a:endParaRPr kumimoji="1" lang="ja-JP" altLang="en-US" sz="2800" b="1" kern="0" dirty="0" smtClean="0">
              <a:latin typeface="HGPｺﾞｼｯｸM" pitchFamily="50" charset="-128"/>
              <a:ea typeface="HGPｺﾞｼｯｸM" pitchFamily="50" charset="-128"/>
            </a:endParaRPr>
          </a:p>
        </p:txBody>
      </p:sp>
      <p:sp>
        <p:nvSpPr>
          <p:cNvPr id="21" name="テキスト ボックス 20"/>
          <p:cNvSpPr txBox="1"/>
          <p:nvPr/>
        </p:nvSpPr>
        <p:spPr>
          <a:xfrm>
            <a:off x="160641" y="4419784"/>
            <a:ext cx="4968552" cy="1754326"/>
          </a:xfrm>
          <a:prstGeom prst="rect">
            <a:avLst/>
          </a:prstGeom>
          <a:solidFill>
            <a:schemeClr val="bg2"/>
          </a:solidFill>
        </p:spPr>
        <p:txBody>
          <a:bodyPr wrap="square" rtlCol="0">
            <a:spAutoFit/>
          </a:bodyPr>
          <a:lstStyle/>
          <a:p>
            <a:r>
              <a:rPr kumimoji="1" lang="en-US" altLang="ja-JP" sz="1200" dirty="0" smtClean="0">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準拠登録状況</a:t>
            </a:r>
            <a:r>
              <a:rPr kumimoji="1" lang="en-US" altLang="ja-JP" sz="1200" dirty="0" smtClean="0">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平成</a:t>
            </a:r>
            <a:r>
              <a:rPr kumimoji="1" lang="en-US" altLang="ja-JP" sz="1200" dirty="0" smtClean="0">
                <a:latin typeface="HGPｺﾞｼｯｸM" pitchFamily="50" charset="-128"/>
                <a:ea typeface="HGPｺﾞｼｯｸM" pitchFamily="50" charset="-128"/>
              </a:rPr>
              <a:t>27</a:t>
            </a:r>
            <a:r>
              <a:rPr kumimoji="1" lang="ja-JP" altLang="en-US" sz="1200" dirty="0" smtClean="0">
                <a:latin typeface="HGPｺﾞｼｯｸM" pitchFamily="50" charset="-128"/>
                <a:ea typeface="HGPｺﾞｼｯｸM" pitchFamily="50" charset="-128"/>
              </a:rPr>
              <a:t>年</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月</a:t>
            </a:r>
            <a:r>
              <a:rPr kumimoji="1" lang="en-US" altLang="ja-JP" sz="1200" dirty="0" smtClean="0">
                <a:latin typeface="HGPｺﾞｼｯｸM" pitchFamily="50" charset="-128"/>
                <a:ea typeface="HGPｺﾞｼｯｸM" pitchFamily="50" charset="-128"/>
              </a:rPr>
              <a:t>31</a:t>
            </a:r>
            <a:r>
              <a:rPr kumimoji="1" lang="ja-JP" altLang="en-US" sz="1200" dirty="0" smtClean="0">
                <a:latin typeface="HGPｺﾞｼｯｸM" pitchFamily="50" charset="-128"/>
                <a:ea typeface="HGPｺﾞｼｯｸM" pitchFamily="50" charset="-128"/>
              </a:rPr>
              <a:t>日現在</a:t>
            </a:r>
            <a:r>
              <a:rPr kumimoji="1" lang="en-US" altLang="ja-JP" sz="1200" dirty="0" smtClean="0">
                <a:latin typeface="HGPｺﾞｼｯｸM" pitchFamily="50" charset="-128"/>
                <a:ea typeface="HGPｺﾞｼｯｸM" pitchFamily="50" charset="-128"/>
              </a:rPr>
              <a:t>)】</a:t>
            </a:r>
          </a:p>
          <a:p>
            <a:r>
              <a:rPr kumimoji="1" lang="ja-JP" altLang="en-US" sz="1200" b="1" dirty="0" smtClean="0">
                <a:latin typeface="HGPｺﾞｼｯｸM" pitchFamily="50" charset="-128"/>
                <a:ea typeface="HGPｺﾞｼｯｸM" pitchFamily="50" charset="-128"/>
              </a:rPr>
              <a:t>準拠ユニット製品総数</a:t>
            </a:r>
            <a:r>
              <a:rPr kumimoji="1" lang="en-US" altLang="ja-JP" sz="1200" b="1" dirty="0" smtClean="0">
                <a:latin typeface="HGPｺﾞｼｯｸM" pitchFamily="50" charset="-128"/>
                <a:ea typeface="HGPｺﾞｼｯｸM" pitchFamily="50" charset="-128"/>
              </a:rPr>
              <a:t>			887</a:t>
            </a:r>
            <a:r>
              <a:rPr kumimoji="1" lang="ja-JP" altLang="en-US" sz="1200" b="1" dirty="0" smtClean="0">
                <a:latin typeface="HGPｺﾞｼｯｸM" pitchFamily="50" charset="-128"/>
                <a:ea typeface="HGPｺﾞｼｯｸM" pitchFamily="50" charset="-128"/>
              </a:rPr>
              <a:t>ユニット製品</a:t>
            </a:r>
            <a:endParaRPr kumimoji="1" lang="en-US" altLang="ja-JP" sz="1200" b="1" dirty="0" smtClean="0">
              <a:latin typeface="HGPｺﾞｼｯｸM" pitchFamily="50" charset="-128"/>
              <a:ea typeface="HGPｺﾞｼｯｸM" pitchFamily="50" charset="-128"/>
            </a:endParaRPr>
          </a:p>
          <a:p>
            <a:endParaRPr kumimoji="1" lang="en-US" altLang="ja-JP" sz="1200" b="1"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＜内訳＞</a:t>
            </a:r>
            <a:r>
              <a:rPr kumimoji="1" lang="ja-JP" altLang="en-US" sz="1200" dirty="0" smtClean="0">
                <a:solidFill>
                  <a:schemeClr val="accent2"/>
                </a:solidFill>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自治体業務アプリケーションユニット</a:t>
            </a:r>
            <a:r>
              <a:rPr kumimoji="1" lang="en-US" altLang="ja-JP" sz="1200" dirty="0" smtClean="0">
                <a:latin typeface="HGPｺﾞｼｯｸM" pitchFamily="50" charset="-128"/>
                <a:ea typeface="HGPｺﾞｼｯｸM" pitchFamily="50" charset="-128"/>
              </a:rPr>
              <a:t>	667</a:t>
            </a:r>
            <a:r>
              <a:rPr kumimoji="1" lang="ja-JP" altLang="en-US" sz="1200" dirty="0" smtClean="0">
                <a:latin typeface="HGPｺﾞｼｯｸM" pitchFamily="50" charset="-128"/>
                <a:ea typeface="HGPｺﾞｼｯｸM" pitchFamily="50" charset="-128"/>
              </a:rPr>
              <a:t>ユニット製品</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a:t>
            </a:r>
            <a:r>
              <a:rPr kumimoji="1" lang="ja-JP" altLang="en-US" sz="1200" dirty="0" smtClean="0">
                <a:solidFill>
                  <a:schemeClr val="accent1"/>
                </a:solidFill>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サービス基盤</a:t>
            </a:r>
            <a:r>
              <a:rPr kumimoji="1" lang="en-US" altLang="ja-JP" sz="1200" dirty="0" smtClean="0">
                <a:latin typeface="HGPｺﾞｼｯｸM" pitchFamily="50" charset="-128"/>
                <a:ea typeface="HGPｺﾞｼｯｸM" pitchFamily="50" charset="-128"/>
              </a:rPr>
              <a:t>			106</a:t>
            </a:r>
            <a:r>
              <a:rPr kumimoji="1" lang="ja-JP" altLang="en-US" sz="1200" dirty="0" smtClean="0">
                <a:latin typeface="HGPｺﾞｼｯｸM" pitchFamily="50" charset="-128"/>
                <a:ea typeface="HGPｺﾞｼｯｸM" pitchFamily="50" charset="-128"/>
              </a:rPr>
              <a:t>ユニット製品</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a:t>
            </a:r>
            <a:r>
              <a:rPr kumimoji="1" lang="ja-JP" altLang="en-US" sz="1200" dirty="0" smtClean="0">
                <a:solidFill>
                  <a:schemeClr val="accent3"/>
                </a:solidFill>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GIS</a:t>
            </a:r>
            <a:r>
              <a:rPr kumimoji="1" lang="ja-JP" altLang="en-US" sz="1200" dirty="0" smtClean="0">
                <a:latin typeface="HGPｺﾞｼｯｸM" pitchFamily="50" charset="-128"/>
                <a:ea typeface="HGPｺﾞｼｯｸM" pitchFamily="50" charset="-128"/>
              </a:rPr>
              <a:t>ユニット</a:t>
            </a:r>
            <a:r>
              <a:rPr kumimoji="1" lang="en-US" altLang="ja-JP" sz="1200" dirty="0" smtClean="0">
                <a:latin typeface="HGPｺﾞｼｯｸM" pitchFamily="50" charset="-128"/>
                <a:ea typeface="HGPｺﾞｼｯｸM" pitchFamily="50" charset="-128"/>
              </a:rPr>
              <a:t>			52</a:t>
            </a:r>
            <a:r>
              <a:rPr kumimoji="1" lang="ja-JP" altLang="en-US" sz="1200" dirty="0" smtClean="0">
                <a:latin typeface="HGPｺﾞｼｯｸM" pitchFamily="50" charset="-128"/>
                <a:ea typeface="HGPｺﾞｼｯｸM" pitchFamily="50" charset="-128"/>
              </a:rPr>
              <a:t>ユニット製品</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a:t>
            </a:r>
            <a:r>
              <a:rPr kumimoji="1" lang="ja-JP" altLang="en-US" sz="1200" dirty="0" smtClean="0">
                <a:solidFill>
                  <a:schemeClr val="accent4"/>
                </a:solidFill>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教育情報アプリケーションユニット</a:t>
            </a:r>
            <a:r>
              <a:rPr kumimoji="1" lang="en-US" altLang="ja-JP" sz="1200" dirty="0" smtClean="0">
                <a:latin typeface="HGPｺﾞｼｯｸM" pitchFamily="50" charset="-128"/>
                <a:ea typeface="HGPｺﾞｼｯｸM" pitchFamily="50" charset="-128"/>
              </a:rPr>
              <a:t>	60</a:t>
            </a:r>
            <a:r>
              <a:rPr kumimoji="1" lang="ja-JP" altLang="en-US" sz="1200" dirty="0" smtClean="0">
                <a:latin typeface="HGPｺﾞｼｯｸM" pitchFamily="50" charset="-128"/>
                <a:ea typeface="HGPｺﾞｼｯｸM" pitchFamily="50" charset="-128"/>
              </a:rPr>
              <a:t>ユニット製品</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　　　　　</a:t>
            </a:r>
            <a:r>
              <a:rPr kumimoji="1" lang="ja-JP" altLang="en-US" sz="1200" dirty="0" smtClean="0">
                <a:solidFill>
                  <a:schemeClr val="accent5"/>
                </a:solidFill>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防災業務アプリケーションユニット</a:t>
            </a:r>
            <a:r>
              <a:rPr kumimoji="1" lang="en-US" altLang="ja-JP" sz="1200" dirty="0" smtClean="0">
                <a:latin typeface="HGPｺﾞｼｯｸM" pitchFamily="50" charset="-128"/>
                <a:ea typeface="HGPｺﾞｼｯｸM" pitchFamily="50" charset="-128"/>
              </a:rPr>
              <a:t>	2</a:t>
            </a:r>
            <a:r>
              <a:rPr kumimoji="1" lang="ja-JP" altLang="en-US" sz="1200" dirty="0" smtClean="0">
                <a:latin typeface="HGPｺﾞｼｯｸM" pitchFamily="50" charset="-128"/>
                <a:ea typeface="HGPｺﾞｼｯｸM" pitchFamily="50" charset="-128"/>
              </a:rPr>
              <a:t>ユニット製品</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登録企業数</a:t>
            </a:r>
            <a:r>
              <a:rPr kumimoji="1" lang="en-US" altLang="ja-JP" sz="1200" dirty="0" smtClean="0">
                <a:latin typeface="HGPｺﾞｼｯｸM" pitchFamily="50" charset="-128"/>
                <a:ea typeface="HGPｺﾞｼｯｸM" pitchFamily="50" charset="-128"/>
              </a:rPr>
              <a:t>				78</a:t>
            </a:r>
            <a:r>
              <a:rPr kumimoji="1" lang="ja-JP" altLang="en-US" sz="1200" dirty="0" smtClean="0">
                <a:latin typeface="HGPｺﾞｼｯｸM" pitchFamily="50" charset="-128"/>
                <a:ea typeface="HGPｺﾞｼｯｸM" pitchFamily="50" charset="-128"/>
              </a:rPr>
              <a:t>社</a:t>
            </a:r>
            <a:endParaRPr kumimoji="1" lang="ja-JP" altLang="en-US" dirty="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t="1435"/>
          <a:stretch>
            <a:fillRect/>
          </a:stretch>
        </p:blipFill>
        <p:spPr bwMode="auto">
          <a:xfrm>
            <a:off x="848544" y="1364729"/>
            <a:ext cx="7818462" cy="4944591"/>
          </a:xfrm>
          <a:prstGeom prst="rect">
            <a:avLst/>
          </a:prstGeom>
          <a:noFill/>
          <a:ln w="9525">
            <a:noFill/>
            <a:miter lim="800000"/>
            <a:headEnd/>
            <a:tailEnd/>
          </a:ln>
          <a:effectLst/>
        </p:spPr>
      </p:pic>
      <p:sp>
        <p:nvSpPr>
          <p:cNvPr id="4" name="タイトル 1"/>
          <p:cNvSpPr txBox="1">
            <a:spLocks/>
          </p:cNvSpPr>
          <p:nvPr/>
        </p:nvSpPr>
        <p:spPr>
          <a:xfrm>
            <a:off x="344488" y="260648"/>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eaLnBrk="1" hangingPunct="1"/>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７</a:t>
            </a:r>
            <a:r>
              <a:rPr kumimoji="1" lang="ja-JP"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a:t>
            </a:r>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地域情報プラットフォームの現状</a:t>
            </a:r>
            <a:endParaRPr kumimoji="1" lang="en-US"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endParaRPr>
          </a:p>
          <a:p>
            <a:pPr eaLnBrk="1" hangingPunct="1"/>
            <a:r>
              <a:rPr lang="ja-JP" altLang="en-US" sz="2400" b="1" dirty="0" smtClean="0">
                <a:latin typeface="HGPｺﾞｼｯｸM" pitchFamily="50" charset="-128"/>
                <a:ea typeface="HGPｺﾞｼｯｸM" pitchFamily="50" charset="-128"/>
              </a:rPr>
              <a:t>　　</a:t>
            </a:r>
            <a:r>
              <a:rPr lang="ja-JP" altLang="en-US" sz="2200" b="1" dirty="0" smtClean="0">
                <a:latin typeface="HGPｺﾞｼｯｸM" pitchFamily="50" charset="-128"/>
                <a:ea typeface="HGPｺﾞｼｯｸM" pitchFamily="50" charset="-128"/>
              </a:rPr>
              <a:t>庁内の情報連携基盤の導入状況（アンケート調査結果）</a:t>
            </a:r>
            <a:endParaRPr kumimoji="1" lang="ja-JP" altLang="en-US" sz="2200" b="1" i="0" u="none" strike="noStrike" kern="1200" cap="none" spc="0" normalizeH="0" baseline="0" noProof="0" dirty="0">
              <a:ln>
                <a:noFill/>
              </a:ln>
              <a:solidFill>
                <a:schemeClr val="tx1"/>
              </a:solidFill>
              <a:effectLst/>
              <a:uLnTx/>
              <a:uFillTx/>
              <a:latin typeface="HGPｺﾞｼｯｸM" pitchFamily="50" charset="-128"/>
              <a:ea typeface="HGPｺﾞｼｯｸM" pitchFamily="50" charset="-128"/>
              <a:cs typeface="+mn-cs"/>
            </a:endParaRPr>
          </a:p>
        </p:txBody>
      </p:sp>
      <p:sp>
        <p:nvSpPr>
          <p:cNvPr id="5" name="スライド番号プレースホルダ 4"/>
          <p:cNvSpPr>
            <a:spLocks noGrp="1"/>
          </p:cNvSpPr>
          <p:nvPr>
            <p:ph type="sldNum" sz="quarter" idx="12"/>
          </p:nvPr>
        </p:nvSpPr>
        <p:spPr/>
        <p:txBody>
          <a:bodyPr/>
          <a:lstStyle/>
          <a:p>
            <a:pPr>
              <a:defRPr/>
            </a:pPr>
            <a:fld id="{2AFB05A9-770B-4A71-AD24-042A2E7EBA82}" type="slidenum">
              <a:rPr lang="ja-JP" altLang="en-US" smtClean="0"/>
              <a:pPr>
                <a:defRPr/>
              </a:pPr>
              <a:t>23</a:t>
            </a:fld>
            <a:endParaRPr lang="en-US" altLang="ja-JP"/>
          </a:p>
        </p:txBody>
      </p:sp>
      <p:sp>
        <p:nvSpPr>
          <p:cNvPr id="7" name="フッター プレースホルダ 32"/>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Tree>
    <p:extLst>
      <p:ext uri="{BB962C8B-B14F-4D97-AF65-F5344CB8AC3E}">
        <p14:creationId xmlns:p14="http://schemas.microsoft.com/office/powerpoint/2010/main" xmlns="" val="2739990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ボックス 7"/>
          <p:cNvSpPr txBox="1"/>
          <p:nvPr/>
        </p:nvSpPr>
        <p:spPr>
          <a:xfrm>
            <a:off x="937822" y="6093296"/>
            <a:ext cx="8968178" cy="253916"/>
          </a:xfrm>
          <a:prstGeom prst="rect">
            <a:avLst/>
          </a:prstGeom>
          <a:noFill/>
        </p:spPr>
        <p:txBody>
          <a:bodyPr wrap="square" rtlCol="0">
            <a:spAutoFit/>
          </a:bodyPr>
          <a:lstStyle/>
          <a:p>
            <a:pPr algn="r" fontAlgn="auto">
              <a:spcBef>
                <a:spcPts val="0"/>
              </a:spcBef>
              <a:spcAft>
                <a:spcPts val="0"/>
              </a:spcAft>
            </a:pPr>
            <a:r>
              <a:rPr lang="ja-JP" altLang="en-US" sz="1050" dirty="0">
                <a:solidFill>
                  <a:prstClr val="black"/>
                </a:solidFill>
                <a:latin typeface="Calibri"/>
                <a:ea typeface="ＭＳ Ｐゴシック"/>
              </a:rPr>
              <a:t>出所：ＡＰＰＬＩＣにおける番号制度への対応について（</a:t>
            </a:r>
            <a:r>
              <a:rPr lang="en-US" altLang="ja-JP" sz="1050" dirty="0">
                <a:solidFill>
                  <a:prstClr val="black"/>
                </a:solidFill>
                <a:latin typeface="Calibri"/>
                <a:ea typeface="ＭＳ Ｐゴシック"/>
                <a:hlinkClick r:id="rId3"/>
              </a:rPr>
              <a:t>http://www.applic.or.jp/2013/tech/APPLIC-number-0000-2013.pdf</a:t>
            </a:r>
            <a:r>
              <a:rPr lang="ja-JP" altLang="en-US" sz="1050" dirty="0">
                <a:solidFill>
                  <a:prstClr val="black"/>
                </a:solidFill>
                <a:latin typeface="Calibri"/>
                <a:ea typeface="ＭＳ Ｐゴシック"/>
              </a:rPr>
              <a:t>）より作成</a:t>
            </a:r>
          </a:p>
        </p:txBody>
      </p:sp>
      <p:pic>
        <p:nvPicPr>
          <p:cNvPr id="4098" name="Picture 2"/>
          <p:cNvPicPr>
            <a:picLocks noChangeAspect="1" noChangeArrowheads="1"/>
          </p:cNvPicPr>
          <p:nvPr/>
        </p:nvPicPr>
        <p:blipFill>
          <a:blip r:embed="rId4" cstate="print"/>
          <a:srcRect/>
          <a:stretch>
            <a:fillRect/>
          </a:stretch>
        </p:blipFill>
        <p:spPr bwMode="auto">
          <a:xfrm>
            <a:off x="488504" y="1556792"/>
            <a:ext cx="7632848" cy="4564132"/>
          </a:xfrm>
          <a:prstGeom prst="rect">
            <a:avLst/>
          </a:prstGeom>
          <a:noFill/>
          <a:ln w="9525">
            <a:noFill/>
            <a:miter lim="800000"/>
            <a:headEnd/>
            <a:tailEnd/>
          </a:ln>
          <a:effectLst/>
        </p:spPr>
      </p:pic>
      <p:sp>
        <p:nvSpPr>
          <p:cNvPr id="5" name="テキスト ボックス 4"/>
          <p:cNvSpPr txBox="1"/>
          <p:nvPr/>
        </p:nvSpPr>
        <p:spPr>
          <a:xfrm>
            <a:off x="381869" y="1268760"/>
            <a:ext cx="3995068" cy="369332"/>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地域情報プラットフォーム</a:t>
            </a:r>
            <a:r>
              <a:rPr kumimoji="1" lang="en-US" altLang="ja-JP" dirty="0" smtClean="0">
                <a:latin typeface="HGPｺﾞｼｯｸM" pitchFamily="50" charset="-128"/>
                <a:ea typeface="HGPｺﾞｼｯｸM" pitchFamily="50" charset="-128"/>
              </a:rPr>
              <a:t>Ver3.0</a:t>
            </a:r>
            <a:r>
              <a:rPr kumimoji="1" lang="ja-JP" altLang="en-US" dirty="0" smtClean="0">
                <a:latin typeface="HGPｺﾞｼｯｸM" pitchFamily="50" charset="-128"/>
                <a:ea typeface="HGPｺﾞｼｯｸM" pitchFamily="50" charset="-128"/>
              </a:rPr>
              <a:t>の策定</a:t>
            </a:r>
            <a:endParaRPr kumimoji="1" lang="ja-JP" altLang="en-US" dirty="0">
              <a:latin typeface="HGPｺﾞｼｯｸM" pitchFamily="50" charset="-128"/>
              <a:ea typeface="HGPｺﾞｼｯｸM" pitchFamily="50" charset="-128"/>
            </a:endParaRPr>
          </a:p>
        </p:txBody>
      </p:sp>
      <p:sp>
        <p:nvSpPr>
          <p:cNvPr id="6"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eaLnBrk="1" hangingPunct="1"/>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７</a:t>
            </a:r>
            <a:r>
              <a:rPr kumimoji="1" lang="ja-JP"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a:t>
            </a:r>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地域情報プラットフォームの現状</a:t>
            </a:r>
            <a:endParaRPr kumimoji="1" lang="en-US"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endParaRPr>
          </a:p>
          <a:p>
            <a:r>
              <a:rPr lang="ja-JP" altLang="en-US" sz="2400" b="1" dirty="0" smtClean="0">
                <a:latin typeface="HGPｺﾞｼｯｸM" pitchFamily="50" charset="-128"/>
                <a:ea typeface="HGPｺﾞｼｯｸM" pitchFamily="50" charset="-128"/>
              </a:rPr>
              <a:t>　　</a:t>
            </a:r>
            <a:r>
              <a:rPr kumimoji="1" lang="ja-JP" altLang="en-US" sz="2200" b="1" dirty="0" smtClean="0">
                <a:latin typeface="HGPｺﾞｼｯｸM" pitchFamily="50" charset="-128"/>
                <a:ea typeface="HGPｺﾞｼｯｸM" pitchFamily="50" charset="-128"/>
              </a:rPr>
              <a:t>番号制度に対応した新たな地域情報プラットフォーム標準仕様の策定</a:t>
            </a:r>
          </a:p>
        </p:txBody>
      </p:sp>
      <p:sp>
        <p:nvSpPr>
          <p:cNvPr id="7" name="スライド番号プレースホルダ 6"/>
          <p:cNvSpPr>
            <a:spLocks noGrp="1"/>
          </p:cNvSpPr>
          <p:nvPr>
            <p:ph type="sldNum" sz="quarter" idx="12"/>
          </p:nvPr>
        </p:nvSpPr>
        <p:spPr/>
        <p:txBody>
          <a:bodyPr/>
          <a:lstStyle/>
          <a:p>
            <a:pPr>
              <a:defRPr/>
            </a:pPr>
            <a:fld id="{2AFB05A9-770B-4A71-AD24-042A2E7EBA82}" type="slidenum">
              <a:rPr lang="ja-JP" altLang="en-US" smtClean="0"/>
              <a:pPr>
                <a:defRPr/>
              </a:pPr>
              <a:t>24</a:t>
            </a:fld>
            <a:endParaRPr lang="en-US" altLang="ja-JP" dirty="0"/>
          </a:p>
        </p:txBody>
      </p:sp>
      <p:sp>
        <p:nvSpPr>
          <p:cNvPr id="11" name="フッター プレースホルダ 32"/>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Tree>
    <p:extLst>
      <p:ext uri="{BB962C8B-B14F-4D97-AF65-F5344CB8AC3E}">
        <p14:creationId xmlns:p14="http://schemas.microsoft.com/office/powerpoint/2010/main" xmlns="" val="375278477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84856" y="1288323"/>
            <a:ext cx="6351410" cy="400110"/>
          </a:xfrm>
          <a:prstGeom prst="rect">
            <a:avLst/>
          </a:prstGeom>
        </p:spPr>
        <p:txBody>
          <a:bodyPr wrap="square">
            <a:spAutoFit/>
          </a:bodyPr>
          <a:lstStyle/>
          <a:p>
            <a:r>
              <a:rPr lang="ja-JP" altLang="en-US" sz="2000" dirty="0" smtClean="0">
                <a:latin typeface="HGPｺﾞｼｯｸM" pitchFamily="50" charset="-128"/>
                <a:ea typeface="HGPｺﾞｼｯｸM" pitchFamily="50" charset="-128"/>
              </a:rPr>
              <a:t>ＤＭＭとＤＦＤに追加された連携機能</a:t>
            </a:r>
            <a:endParaRPr lang="ja-JP" altLang="en-US" sz="2000" dirty="0">
              <a:latin typeface="HGPｺﾞｼｯｸM" pitchFamily="50" charset="-128"/>
              <a:ea typeface="HGPｺﾞｼｯｸM" pitchFamily="50" charset="-128"/>
            </a:endParaRPr>
          </a:p>
        </p:txBody>
      </p:sp>
      <p:pic>
        <p:nvPicPr>
          <p:cNvPr id="14" name="図 13"/>
          <p:cNvPicPr>
            <a:picLocks noChangeAspect="1"/>
          </p:cNvPicPr>
          <p:nvPr/>
        </p:nvPicPr>
        <p:blipFill>
          <a:blip r:embed="rId3" cstate="print"/>
          <a:srcRect r="25674" b="23962"/>
          <a:stretch>
            <a:fillRect/>
          </a:stretch>
        </p:blipFill>
        <p:spPr>
          <a:xfrm>
            <a:off x="282222" y="1905585"/>
            <a:ext cx="5012268" cy="3253439"/>
          </a:xfrm>
          <a:prstGeom prst="rect">
            <a:avLst/>
          </a:prstGeom>
          <a:ln>
            <a:solidFill>
              <a:schemeClr val="tx1"/>
            </a:solidFill>
          </a:ln>
        </p:spPr>
      </p:pic>
      <p:pic>
        <p:nvPicPr>
          <p:cNvPr id="15" name="図 14"/>
          <p:cNvPicPr>
            <a:picLocks noChangeAspect="1"/>
          </p:cNvPicPr>
          <p:nvPr/>
        </p:nvPicPr>
        <p:blipFill>
          <a:blip r:embed="rId4" cstate="print"/>
          <a:stretch>
            <a:fillRect/>
          </a:stretch>
        </p:blipFill>
        <p:spPr>
          <a:xfrm>
            <a:off x="4199466" y="2444990"/>
            <a:ext cx="5509524" cy="3579368"/>
          </a:xfrm>
          <a:prstGeom prst="rect">
            <a:avLst/>
          </a:prstGeom>
        </p:spPr>
      </p:pic>
      <p:sp>
        <p:nvSpPr>
          <p:cNvPr id="16" name="テキスト ボックス 15"/>
          <p:cNvSpPr txBox="1"/>
          <p:nvPr/>
        </p:nvSpPr>
        <p:spPr>
          <a:xfrm>
            <a:off x="5000978" y="1524001"/>
            <a:ext cx="4570482" cy="646331"/>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kumimoji="1" lang="ja-JP" altLang="en-US" dirty="0" smtClean="0">
                <a:latin typeface="HGPｺﾞｼｯｸM" pitchFamily="50" charset="-128"/>
                <a:ea typeface="HGPｺﾞｼｯｸM" pitchFamily="50" charset="-128"/>
              </a:rPr>
              <a:t>従来の自治体内連携加えに新たに自治体間</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連携（別表２）の機能と情報を抽出</a:t>
            </a:r>
            <a:endParaRPr kumimoji="1" lang="ja-JP" altLang="en-US" dirty="0">
              <a:latin typeface="HGPｺﾞｼｯｸM" pitchFamily="50" charset="-128"/>
              <a:ea typeface="HGPｺﾞｼｯｸM" pitchFamily="50" charset="-128"/>
            </a:endParaRPr>
          </a:p>
        </p:txBody>
      </p:sp>
      <p:sp>
        <p:nvSpPr>
          <p:cNvPr id="13" name="フッター プレースホルダ 32"/>
          <p:cNvSpPr txBox="1">
            <a:spLocks/>
          </p:cNvSpPr>
          <p:nvPr/>
        </p:nvSpPr>
        <p:spPr>
          <a:xfrm>
            <a:off x="3002785" y="6417360"/>
            <a:ext cx="3900433" cy="252000"/>
          </a:xfrm>
          <a:prstGeom prst="rect">
            <a:avLst/>
          </a:prstGeom>
        </p:spPr>
        <p:txBody>
          <a:bodyPr anchor="ct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smtClean="0">
                <a:ln>
                  <a:noFill/>
                </a:ln>
                <a:solidFill>
                  <a:schemeClr val="tx1"/>
                </a:solidFill>
                <a:effectLst/>
                <a:uLnTx/>
                <a:uFillTx/>
                <a:latin typeface="+mj-ea"/>
                <a:ea typeface="+mj-ea"/>
                <a:cs typeface="+mn-cs"/>
              </a:rPr>
              <a:t>2-3 </a:t>
            </a:r>
            <a:r>
              <a:rPr kumimoji="0" lang="ja-JP" altLang="en-US" sz="1000" b="0" i="0" u="none" strike="noStrike" kern="1200" cap="none" spc="0" normalizeH="0" baseline="0" noProof="0" smtClean="0">
                <a:ln>
                  <a:noFill/>
                </a:ln>
                <a:solidFill>
                  <a:schemeClr val="tx1"/>
                </a:solidFill>
                <a:effectLst/>
                <a:uLnTx/>
                <a:uFillTx/>
                <a:latin typeface="+mj-ea"/>
                <a:ea typeface="+mj-ea"/>
                <a:cs typeface="+mn-cs"/>
              </a:rPr>
              <a:t>地域情報プラットフォームによる標準化</a:t>
            </a:r>
            <a:endParaRPr kumimoji="0" lang="en-US" altLang="ja-JP" sz="1000" b="0" i="0" u="none" strike="noStrike" kern="1200" cap="none" spc="0" normalizeH="0" baseline="0" noProof="0" dirty="0">
              <a:ln>
                <a:noFill/>
              </a:ln>
              <a:solidFill>
                <a:schemeClr val="tx1"/>
              </a:solidFill>
              <a:effectLst/>
              <a:uLnTx/>
              <a:uFillTx/>
              <a:latin typeface="+mj-ea"/>
              <a:ea typeface="+mj-ea"/>
              <a:cs typeface="+mn-cs"/>
            </a:endParaRPr>
          </a:p>
        </p:txBody>
      </p:sp>
      <p:sp>
        <p:nvSpPr>
          <p:cNvPr id="20" name="スライド番号プレースホルダ 6"/>
          <p:cNvSpPr txBox="1">
            <a:spLocks/>
          </p:cNvSpPr>
          <p:nvPr/>
        </p:nvSpPr>
        <p:spPr>
          <a:xfrm>
            <a:off x="7842250" y="6309320"/>
            <a:ext cx="2063750" cy="457200"/>
          </a:xfrm>
          <a:prstGeom prst="rect">
            <a:avLst/>
          </a:prstGeom>
        </p:spPr>
        <p:txBody>
          <a:bodyPr anchor="b"/>
          <a:lstStyle/>
          <a:p>
            <a:pPr marL="0" marR="0" lvl="0" indent="0" algn="r" defTabSz="914400" latinLnBrk="0">
              <a:lnSpc>
                <a:spcPct val="100000"/>
              </a:lnSpc>
              <a:buClrTx/>
              <a:buSzTx/>
              <a:buFontTx/>
              <a:buNone/>
              <a:tabLst/>
              <a:defRPr/>
            </a:pPr>
            <a:fld id="{2AFB05A9-770B-4A71-AD24-042A2E7EBA82}" type="slidenum">
              <a:rPr kumimoji="1" lang="ja-JP" altLang="en-US" sz="1200" smtClean="0">
                <a:solidFill>
                  <a:schemeClr val="bg1">
                    <a:lumMod val="50000"/>
                  </a:schemeClr>
                </a:solidFill>
                <a:latin typeface="Century" pitchFamily="18" charset="0"/>
                <a:ea typeface="+mj-ea"/>
              </a:rPr>
              <a:pPr marL="0" marR="0" lvl="0" indent="0" algn="r" defTabSz="914400" latinLnBrk="0">
                <a:lnSpc>
                  <a:spcPct val="100000"/>
                </a:lnSpc>
                <a:buClrTx/>
                <a:buSzTx/>
                <a:buFontTx/>
                <a:buNone/>
                <a:tabLst/>
                <a:defRPr/>
              </a:pPr>
              <a:t>25</a:t>
            </a:fld>
            <a:endParaRPr kumimoji="1" lang="en-US" altLang="ja-JP" sz="1200" dirty="0">
              <a:solidFill>
                <a:schemeClr val="bg1">
                  <a:lumMod val="50000"/>
                </a:schemeClr>
              </a:solidFill>
              <a:latin typeface="Century" pitchFamily="18" charset="0"/>
              <a:ea typeface="+mj-ea"/>
            </a:endParaRPr>
          </a:p>
        </p:txBody>
      </p:sp>
      <p:sp>
        <p:nvSpPr>
          <p:cNvPr id="10"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７</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地域情報プラットフォームの現状</a:t>
            </a:r>
            <a:endParaRPr kumimoji="1" lang="ja-JP" altLang="en-US" sz="2800" b="1" kern="0" dirty="0" smtClean="0">
              <a:latin typeface="HGPｺﾞｼｯｸM" pitchFamily="50" charset="-128"/>
              <a:ea typeface="HGPｺﾞｼｯｸM" pitchFamily="50" charset="-128"/>
            </a:endParaRPr>
          </a:p>
        </p:txBody>
      </p:sp>
    </p:spTree>
    <p:extLst>
      <p:ext uri="{BB962C8B-B14F-4D97-AF65-F5344CB8AC3E}">
        <p14:creationId xmlns:p14="http://schemas.microsoft.com/office/powerpoint/2010/main" xmlns="" val="124592784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a:spLocks noChangeArrowheads="1"/>
          </p:cNvSpPr>
          <p:nvPr/>
        </p:nvSpPr>
        <p:spPr bwMode="auto">
          <a:xfrm>
            <a:off x="299452" y="2204866"/>
            <a:ext cx="2960687" cy="339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defRPr kumimoji="1" sz="2200">
                <a:solidFill>
                  <a:schemeClr val="tx1"/>
                </a:solidFill>
                <a:latin typeface="Arial" panose="020B0604020202020204" pitchFamily="34" charset="0"/>
                <a:ea typeface="HGP創英角ｺﾞｼｯｸUB" panose="020B0900000000000000" pitchFamily="50" charset="-128"/>
              </a:defRPr>
            </a:lvl2pPr>
            <a:lvl3pPr marL="1143000" indent="-228600">
              <a:defRPr kumimoji="1" sz="2200">
                <a:solidFill>
                  <a:schemeClr val="tx1"/>
                </a:solidFill>
                <a:latin typeface="Arial" panose="020B0604020202020204" pitchFamily="34" charset="0"/>
                <a:ea typeface="HGP創英角ｺﾞｼｯｸUB" panose="020B0900000000000000" pitchFamily="50" charset="-128"/>
              </a:defRPr>
            </a:lvl3pPr>
            <a:lvl4pPr marL="1600200" indent="-228600">
              <a:defRPr kumimoji="1" sz="2200">
                <a:solidFill>
                  <a:schemeClr val="tx1"/>
                </a:solidFill>
                <a:latin typeface="Arial" panose="020B0604020202020204" pitchFamily="34" charset="0"/>
                <a:ea typeface="HGP創英角ｺﾞｼｯｸUB" panose="020B0900000000000000" pitchFamily="50" charset="-128"/>
              </a:defRPr>
            </a:lvl4pPr>
            <a:lvl5pPr marL="2057400" indent="-228600">
              <a:defRPr kumimoji="1" sz="2200">
                <a:solidFill>
                  <a:schemeClr val="tx1"/>
                </a:solidFill>
                <a:latin typeface="Arial" panose="020B0604020202020204" pitchFamily="34" charset="0"/>
                <a:ea typeface="HGP創英角ｺﾞｼｯｸUB" panose="020B0900000000000000" pitchFamily="50" charset="-128"/>
              </a:defRPr>
            </a:lvl5pPr>
            <a:lvl6pPr marL="2514600" indent="-228600" eaLnBrk="0" fontAlgn="base" hangingPunct="0">
              <a:spcBef>
                <a:spcPct val="0"/>
              </a:spcBef>
              <a:spcAft>
                <a:spcPct val="0"/>
              </a:spcAft>
              <a:defRPr kumimoji="1" sz="2200">
                <a:solidFill>
                  <a:schemeClr val="tx1"/>
                </a:solidFill>
                <a:latin typeface="Arial" panose="020B0604020202020204" pitchFamily="34" charset="0"/>
                <a:ea typeface="HGP創英角ｺﾞｼｯｸUB" panose="020B0900000000000000" pitchFamily="50" charset="-128"/>
              </a:defRPr>
            </a:lvl6pPr>
            <a:lvl7pPr marL="2971800" indent="-228600" eaLnBrk="0" fontAlgn="base" hangingPunct="0">
              <a:spcBef>
                <a:spcPct val="0"/>
              </a:spcBef>
              <a:spcAft>
                <a:spcPct val="0"/>
              </a:spcAft>
              <a:defRPr kumimoji="1" sz="2200">
                <a:solidFill>
                  <a:schemeClr val="tx1"/>
                </a:solidFill>
                <a:latin typeface="Arial" panose="020B0604020202020204" pitchFamily="34" charset="0"/>
                <a:ea typeface="HGP創英角ｺﾞｼｯｸUB" panose="020B0900000000000000" pitchFamily="50" charset="-128"/>
              </a:defRPr>
            </a:lvl7pPr>
            <a:lvl8pPr marL="3429000" indent="-228600" eaLnBrk="0" fontAlgn="base" hangingPunct="0">
              <a:spcBef>
                <a:spcPct val="0"/>
              </a:spcBef>
              <a:spcAft>
                <a:spcPct val="0"/>
              </a:spcAft>
              <a:defRPr kumimoji="1" sz="2200">
                <a:solidFill>
                  <a:schemeClr val="tx1"/>
                </a:solidFill>
                <a:latin typeface="Arial" panose="020B0604020202020204" pitchFamily="34" charset="0"/>
                <a:ea typeface="HGP創英角ｺﾞｼｯｸUB" panose="020B0900000000000000" pitchFamily="50" charset="-128"/>
              </a:defRPr>
            </a:lvl8pPr>
            <a:lvl9pPr marL="3886200" indent="-228600" eaLnBrk="0" fontAlgn="base" hangingPunct="0">
              <a:spcBef>
                <a:spcPct val="0"/>
              </a:spcBef>
              <a:spcAft>
                <a:spcPct val="0"/>
              </a:spcAft>
              <a:defRPr kumimoji="1" sz="2200">
                <a:solidFill>
                  <a:schemeClr val="tx1"/>
                </a:solidFill>
                <a:latin typeface="Arial" panose="020B0604020202020204" pitchFamily="34" charset="0"/>
                <a:ea typeface="HGP創英角ｺﾞｼｯｸUB" panose="020B0900000000000000" pitchFamily="50" charset="-128"/>
              </a:defRPr>
            </a:lvl9pPr>
          </a:lstStyle>
          <a:p>
            <a:r>
              <a:rPr lang="ja-JP" altLang="en-US" sz="1600" dirty="0" smtClean="0">
                <a:latin typeface="HGPｺﾞｼｯｸM" pitchFamily="50" charset="-128"/>
                <a:ea typeface="HGPｺﾞｼｯｸM" pitchFamily="50" charset="-128"/>
              </a:rPr>
              <a:t>対応スケジュール</a:t>
            </a:r>
            <a:endParaRPr lang="ja-JP" altLang="en-US" sz="1600" dirty="0">
              <a:latin typeface="HGPｺﾞｼｯｸM" pitchFamily="50" charset="-128"/>
              <a:ea typeface="HGPｺﾞｼｯｸM" pitchFamily="50" charset="-128"/>
            </a:endParaRPr>
          </a:p>
        </p:txBody>
      </p:sp>
      <p:grpSp>
        <p:nvGrpSpPr>
          <p:cNvPr id="4" name="グループ化 2"/>
          <p:cNvGrpSpPr>
            <a:grpSpLocks/>
          </p:cNvGrpSpPr>
          <p:nvPr/>
        </p:nvGrpSpPr>
        <p:grpSpPr bwMode="auto">
          <a:xfrm>
            <a:off x="443468" y="2482378"/>
            <a:ext cx="8353425" cy="3292475"/>
            <a:chOff x="395288" y="3789363"/>
            <a:chExt cx="8353425" cy="2952750"/>
          </a:xfrm>
        </p:grpSpPr>
        <p:pic>
          <p:nvPicPr>
            <p:cNvPr id="5" name="図 9"/>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95288" y="3789363"/>
              <a:ext cx="8353425" cy="29527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四角形吹き出し 5"/>
            <p:cNvSpPr/>
            <p:nvPr/>
          </p:nvSpPr>
          <p:spPr>
            <a:xfrm>
              <a:off x="1476375" y="4576763"/>
              <a:ext cx="2159000" cy="508000"/>
            </a:xfrm>
            <a:prstGeom prst="wedgeRectCallout">
              <a:avLst>
                <a:gd name="adj1" fmla="val 17453"/>
                <a:gd name="adj2" fmla="val 202824"/>
              </a:avLst>
            </a:prstGeom>
            <a:solidFill>
              <a:srgbClr val="FF9933"/>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smtClean="0">
                  <a:solidFill>
                    <a:schemeClr val="tx1"/>
                  </a:solidFill>
                  <a:latin typeface="HGPｺﾞｼｯｸM" pitchFamily="50" charset="-128"/>
                  <a:ea typeface="HGPｺﾞｼｯｸM" pitchFamily="50" charset="-128"/>
                </a:rPr>
                <a:t>個人番号の利用（別表１）</a:t>
              </a:r>
              <a:endParaRPr lang="ja-JP" altLang="en-US" sz="1400" dirty="0">
                <a:solidFill>
                  <a:schemeClr val="tx1"/>
                </a:solidFill>
                <a:latin typeface="HGPｺﾞｼｯｸM" pitchFamily="50" charset="-128"/>
                <a:ea typeface="HGPｺﾞｼｯｸM" pitchFamily="50" charset="-128"/>
              </a:endParaRPr>
            </a:p>
          </p:txBody>
        </p:sp>
        <p:sp>
          <p:nvSpPr>
            <p:cNvPr id="7" name="四角形吹き出し 6"/>
            <p:cNvSpPr/>
            <p:nvPr/>
          </p:nvSpPr>
          <p:spPr>
            <a:xfrm>
              <a:off x="5786438" y="5294313"/>
              <a:ext cx="2457450" cy="508000"/>
            </a:xfrm>
            <a:prstGeom prst="wedgeRectCallout">
              <a:avLst>
                <a:gd name="adj1" fmla="val -100520"/>
                <a:gd name="adj2" fmla="val 183114"/>
              </a:avLst>
            </a:prstGeom>
            <a:solidFill>
              <a:schemeClr val="accent1">
                <a:lumMod val="9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1400" dirty="0" smtClean="0">
                  <a:solidFill>
                    <a:schemeClr val="tx1"/>
                  </a:solidFill>
                  <a:latin typeface="HGPｺﾞｼｯｸM" pitchFamily="50" charset="-128"/>
                  <a:ea typeface="HGPｺﾞｼｯｸM" pitchFamily="50" charset="-128"/>
                </a:rPr>
                <a:t>特定個人情報の提供（別表２）</a:t>
              </a:r>
              <a:endParaRPr lang="ja-JP" altLang="en-US" sz="1400" dirty="0">
                <a:solidFill>
                  <a:schemeClr val="tx1"/>
                </a:solidFill>
                <a:latin typeface="HGPｺﾞｼｯｸM" pitchFamily="50" charset="-128"/>
                <a:ea typeface="HGPｺﾞｼｯｸM" pitchFamily="50" charset="-128"/>
              </a:endParaRPr>
            </a:p>
          </p:txBody>
        </p:sp>
      </p:grpSp>
      <p:sp>
        <p:nvSpPr>
          <p:cNvPr id="8" name="テキスト ボックス 2"/>
          <p:cNvSpPr txBox="1">
            <a:spLocks noChangeArrowheads="1"/>
          </p:cNvSpPr>
          <p:nvPr/>
        </p:nvSpPr>
        <p:spPr bwMode="auto">
          <a:xfrm>
            <a:off x="299452" y="1275215"/>
            <a:ext cx="7712368"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lgn="l" eaLnBrk="0" hangingPunct="0">
              <a:spcBef>
                <a:spcPct val="20000"/>
              </a:spcBef>
              <a:buClr>
                <a:schemeClr val="hlink"/>
              </a:buClr>
              <a:buFont typeface="Arial" panose="020B0604020202020204" pitchFamily="34" charset="0"/>
              <a:buChar cha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lgn="l" eaLnBrk="0" hangingPunct="0">
              <a:spcBef>
                <a:spcPct val="20000"/>
              </a:spcBef>
              <a:buClr>
                <a:schemeClr val="hlink"/>
              </a:buClr>
              <a:buFont typeface="Wingdings" panose="05000000000000000000" pitchFamily="2" charset="2"/>
              <a:buChar char="l"/>
              <a:defRPr kumimoji="1" sz="2000">
                <a:solidFill>
                  <a:schemeClr val="tx1"/>
                </a:solidFill>
                <a:latin typeface="Arial" panose="020B0604020202020204" pitchFamily="34" charset="0"/>
                <a:ea typeface="HGP創英角ｺﾞｼｯｸUB" panose="020B0900000000000000" pitchFamily="50" charset="-128"/>
              </a:defRPr>
            </a:lvl2pPr>
            <a:lvl3pPr marL="1143000" indent="-228600" algn="l" eaLnBrk="0" hangingPunct="0">
              <a:spcBef>
                <a:spcPct val="20000"/>
              </a:spcBef>
              <a:buClr>
                <a:schemeClr val="hlink"/>
              </a:buClr>
              <a:buFont typeface="Arial" panose="020B0604020202020204" pitchFamily="34" charset="0"/>
              <a:buChar char="•"/>
              <a:defRPr kumimoji="1">
                <a:solidFill>
                  <a:schemeClr val="tx1"/>
                </a:solidFill>
                <a:latin typeface="Arial" panose="020B0604020202020204" pitchFamily="34" charset="0"/>
                <a:ea typeface="HGP創英角ｺﾞｼｯｸUB" panose="020B0900000000000000" pitchFamily="50" charset="-128"/>
              </a:defRPr>
            </a:lvl3pPr>
            <a:lvl4pPr marL="1600200" indent="-228600" algn="l" eaLnBrk="0" hangingPunct="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ea typeface="HGP創英角ｺﾞｼｯｸUB" panose="020B0900000000000000"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FontTx/>
              <a:buNone/>
            </a:pPr>
            <a:r>
              <a:rPr lang="ja-JP" altLang="en-US" sz="2400" dirty="0" smtClean="0">
                <a:latin typeface="HGPｺﾞｼｯｸM" pitchFamily="50" charset="-128"/>
                <a:ea typeface="HGPｺﾞｼｯｸM" pitchFamily="50" charset="-128"/>
              </a:rPr>
              <a:t>個人</a:t>
            </a:r>
            <a:r>
              <a:rPr lang="ja-JP" altLang="en-US" sz="2400" dirty="0">
                <a:latin typeface="HGPｺﾞｼｯｸM" pitchFamily="50" charset="-128"/>
                <a:ea typeface="HGPｺﾞｼｯｸM" pitchFamily="50" charset="-128"/>
              </a:rPr>
              <a:t>番号</a:t>
            </a:r>
            <a:r>
              <a:rPr lang="ja-JP" altLang="en-US" sz="2400" dirty="0" smtClean="0">
                <a:latin typeface="HGPｺﾞｼｯｸM" pitchFamily="50" charset="-128"/>
                <a:ea typeface="HGPｺﾞｼｯｸM" pitchFamily="50" charset="-128"/>
              </a:rPr>
              <a:t>の利用（別表１）の対応を平成</a:t>
            </a:r>
            <a:r>
              <a:rPr lang="en-US" altLang="ja-JP" sz="2400" dirty="0" smtClean="0">
                <a:latin typeface="HGPｺﾞｼｯｸM" pitchFamily="50" charset="-128"/>
                <a:ea typeface="HGPｺﾞｼｯｸM" pitchFamily="50" charset="-128"/>
              </a:rPr>
              <a:t>25</a:t>
            </a:r>
            <a:r>
              <a:rPr lang="ja-JP" altLang="en-US" sz="2400" dirty="0" smtClean="0">
                <a:latin typeface="HGPｺﾞｼｯｸM" pitchFamily="50" charset="-128"/>
                <a:ea typeface="HGPｺﾞｼｯｸM" pitchFamily="50" charset="-128"/>
              </a:rPr>
              <a:t>年度に実施</a:t>
            </a:r>
            <a:endParaRPr lang="en-US" altLang="ja-JP" sz="2400" dirty="0" smtClean="0">
              <a:latin typeface="HGPｺﾞｼｯｸM" pitchFamily="50" charset="-128"/>
              <a:ea typeface="HGPｺﾞｼｯｸM" pitchFamily="50" charset="-128"/>
            </a:endParaRPr>
          </a:p>
          <a:p>
            <a:pPr eaLnBrk="1" hangingPunct="1">
              <a:spcBef>
                <a:spcPct val="0"/>
              </a:spcBef>
              <a:buClrTx/>
              <a:buFontTx/>
              <a:buNone/>
            </a:pPr>
            <a:r>
              <a:rPr lang="ja-JP" altLang="en-US" sz="2400" dirty="0" smtClean="0">
                <a:latin typeface="HGPｺﾞｼｯｸM" pitchFamily="50" charset="-128"/>
                <a:ea typeface="HGPｺﾞｼｯｸM" pitchFamily="50" charset="-128"/>
              </a:rPr>
              <a:t>特定個人</a:t>
            </a:r>
            <a:r>
              <a:rPr lang="ja-JP" altLang="en-US" sz="2400" dirty="0">
                <a:latin typeface="HGPｺﾞｼｯｸM" pitchFamily="50" charset="-128"/>
                <a:ea typeface="HGPｺﾞｼｯｸM" pitchFamily="50" charset="-128"/>
              </a:rPr>
              <a:t>情報</a:t>
            </a:r>
            <a:r>
              <a:rPr lang="ja-JP" altLang="en-US" sz="2400" dirty="0" smtClean="0">
                <a:latin typeface="HGPｺﾞｼｯｸM" pitchFamily="50" charset="-128"/>
                <a:ea typeface="HGPｺﾞｼｯｸM" pitchFamily="50" charset="-128"/>
              </a:rPr>
              <a:t>の提供（別表２）の対応を平成</a:t>
            </a:r>
            <a:r>
              <a:rPr lang="en-US" altLang="ja-JP" sz="2400" dirty="0" smtClean="0">
                <a:latin typeface="HGPｺﾞｼｯｸM" pitchFamily="50" charset="-128"/>
                <a:ea typeface="HGPｺﾞｼｯｸM" pitchFamily="50" charset="-128"/>
              </a:rPr>
              <a:t>26</a:t>
            </a:r>
            <a:r>
              <a:rPr lang="ja-JP" altLang="en-US" sz="2400" dirty="0" smtClean="0">
                <a:latin typeface="HGPｺﾞｼｯｸM" pitchFamily="50" charset="-128"/>
                <a:ea typeface="HGPｺﾞｼｯｸM" pitchFamily="50" charset="-128"/>
              </a:rPr>
              <a:t>年度に実施</a:t>
            </a:r>
            <a:endParaRPr lang="ja-JP" altLang="en-US" sz="2400" dirty="0">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12"/>
          </p:nvPr>
        </p:nvSpPr>
        <p:spPr/>
        <p:txBody>
          <a:bodyPr/>
          <a:lstStyle/>
          <a:p>
            <a:pPr>
              <a:defRPr/>
            </a:pPr>
            <a:fld id="{C2F0C622-8903-4244-99D2-0A2A912E4D5D}" type="slidenum">
              <a:rPr lang="ja-JP" altLang="en-US" smtClean="0"/>
              <a:pPr>
                <a:defRPr/>
              </a:pPr>
              <a:t>26</a:t>
            </a:fld>
            <a:endParaRPr lang="en-US" altLang="ja-JP" dirty="0"/>
          </a:p>
        </p:txBody>
      </p:sp>
      <p:sp>
        <p:nvSpPr>
          <p:cNvPr id="11" name="フッター プレースホルダ 32"/>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
        <p:nvSpPr>
          <p:cNvPr id="12"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eaLnBrk="1" hangingPunct="1"/>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７</a:t>
            </a:r>
            <a:r>
              <a:rPr kumimoji="1" lang="ja-JP"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a:t>
            </a:r>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地域情報プラットフォームの現状</a:t>
            </a:r>
            <a:endParaRPr kumimoji="1" lang="en-US"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endParaRPr>
          </a:p>
          <a:p>
            <a:r>
              <a:rPr lang="ja-JP" altLang="en-US" sz="2400" b="1" dirty="0" smtClean="0">
                <a:latin typeface="HGPｺﾞｼｯｸM" pitchFamily="50" charset="-128"/>
                <a:ea typeface="HGPｺﾞｼｯｸM" pitchFamily="50" charset="-128"/>
              </a:rPr>
              <a:t>　　</a:t>
            </a:r>
            <a:r>
              <a:rPr kumimoji="1" lang="ja-JP" altLang="en-US" sz="2200" b="1" kern="0" dirty="0" smtClean="0">
                <a:solidFill>
                  <a:prstClr val="black"/>
                </a:solidFill>
                <a:latin typeface="HGPｺﾞｼｯｸM" pitchFamily="50" charset="-128"/>
                <a:ea typeface="HGPｺﾞｼｯｸM" pitchFamily="50" charset="-128"/>
                <a:cs typeface="+mj-cs"/>
              </a:rPr>
              <a:t>番号制度対応スケジュール</a:t>
            </a:r>
            <a:endParaRPr kumimoji="1" lang="ja-JP" altLang="en-US" sz="2200" b="1"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ChangeArrowheads="1"/>
          </p:cNvSpPr>
          <p:nvPr/>
        </p:nvSpPr>
        <p:spPr bwMode="auto">
          <a:xfrm>
            <a:off x="1064568" y="1465736"/>
            <a:ext cx="7790582" cy="447675"/>
          </a:xfrm>
          <a:prstGeom prst="rect">
            <a:avLst/>
          </a:prstGeom>
          <a:solidFill>
            <a:srgbClr val="D8D8D8"/>
          </a:solidFill>
          <a:ln w="2857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Text Box 3"/>
          <p:cNvSpPr txBox="1">
            <a:spLocks noChangeArrowheads="1"/>
          </p:cNvSpPr>
          <p:nvPr/>
        </p:nvSpPr>
        <p:spPr bwMode="auto">
          <a:xfrm>
            <a:off x="1150293" y="1484786"/>
            <a:ext cx="7848874" cy="295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2400" b="1" i="0" u="none" strike="noStrike" cap="none" normalizeH="0" baseline="0" dirty="0" smtClean="0">
                <a:ln>
                  <a:noFill/>
                </a:ln>
                <a:solidFill>
                  <a:schemeClr val="tx1"/>
                </a:solidFill>
                <a:effectLst/>
                <a:latin typeface="Century" panose="02040604050505020304" pitchFamily="18" charset="0"/>
                <a:ea typeface="ＭＳ 明朝" panose="02020609040205080304" pitchFamily="17" charset="-128"/>
              </a:rPr>
              <a:t>電子自治体の取組みを加速するための１０の指針（抄）</a:t>
            </a:r>
            <a:endParaRPr kumimoji="0" lang="ja-JP" altLang="ja-JP" sz="2400" b="0" i="0" u="none" strike="noStrike" cap="none" normalizeH="0" baseline="0" dirty="0" smtClean="0">
              <a:ln>
                <a:noFill/>
              </a:ln>
              <a:solidFill>
                <a:schemeClr val="tx1"/>
              </a:solidFill>
              <a:effectLst/>
              <a:latin typeface="Arial" panose="020B0604020202020204" pitchFamily="34" charset="0"/>
            </a:endParaRPr>
          </a:p>
        </p:txBody>
      </p:sp>
      <p:sp>
        <p:nvSpPr>
          <p:cNvPr id="12" name="Rectangle 4"/>
          <p:cNvSpPr>
            <a:spLocks noChangeArrowheads="1"/>
          </p:cNvSpPr>
          <p:nvPr/>
        </p:nvSpPr>
        <p:spPr bwMode="auto">
          <a:xfrm>
            <a:off x="1064568" y="2060850"/>
            <a:ext cx="7790582" cy="3960439"/>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Text Box 5"/>
          <p:cNvSpPr txBox="1">
            <a:spLocks noChangeArrowheads="1"/>
          </p:cNvSpPr>
          <p:nvPr/>
        </p:nvSpPr>
        <p:spPr bwMode="auto">
          <a:xfrm>
            <a:off x="1208585" y="2194769"/>
            <a:ext cx="7560840" cy="3692599"/>
          </a:xfrm>
          <a:prstGeom prst="rect">
            <a:avLst/>
          </a:prstGeom>
          <a:solidFill>
            <a:srgbClr val="FFFFFF"/>
          </a:solidFill>
          <a:ln>
            <a:noFill/>
          </a:ln>
          <a:effectLst/>
          <a:extLs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ja-JP" sz="2000" b="1" i="0" u="sng" strike="noStrike" cap="none" normalizeH="0" baseline="0" dirty="0" smtClean="0">
                <a:ln>
                  <a:noFill/>
                </a:ln>
                <a:solidFill>
                  <a:schemeClr val="tx1"/>
                </a:solidFill>
                <a:effectLst/>
                <a:latin typeface="HG明朝E" pitchFamily="17" charset="-128"/>
                <a:ea typeface="HG明朝E" pitchFamily="17" charset="-128"/>
              </a:rPr>
              <a:t>【</a:t>
            </a:r>
            <a:r>
              <a:rPr kumimoji="0" lang="ja-JP" altLang="en-US" sz="2000" b="1" i="0" u="sng" strike="noStrike" cap="none" normalizeH="0" baseline="0" dirty="0" smtClean="0">
                <a:ln>
                  <a:noFill/>
                </a:ln>
                <a:solidFill>
                  <a:schemeClr val="tx1"/>
                </a:solidFill>
                <a:effectLst/>
                <a:latin typeface="HG明朝E" pitchFamily="17" charset="-128"/>
                <a:ea typeface="HG明朝E" pitchFamily="17" charset="-128"/>
              </a:rPr>
              <a:t>指針６</a:t>
            </a:r>
            <a:r>
              <a:rPr kumimoji="0" lang="en-US" altLang="ja-JP" sz="2000" b="1" i="0" u="sng" strike="noStrike" cap="none" normalizeH="0" baseline="0" dirty="0" smtClean="0">
                <a:ln>
                  <a:noFill/>
                </a:ln>
                <a:solidFill>
                  <a:schemeClr val="tx1"/>
                </a:solidFill>
                <a:effectLst/>
                <a:latin typeface="HG明朝E" pitchFamily="17" charset="-128"/>
                <a:ea typeface="HG明朝E" pitchFamily="17" charset="-128"/>
              </a:rPr>
              <a:t>】</a:t>
            </a:r>
            <a:r>
              <a:rPr kumimoji="0" lang="ja-JP" altLang="en-US" sz="2000" b="1" i="0" u="sng" strike="noStrike" cap="none" normalizeH="0" baseline="0" dirty="0" smtClean="0">
                <a:ln>
                  <a:noFill/>
                </a:ln>
                <a:solidFill>
                  <a:schemeClr val="tx1"/>
                </a:solidFill>
                <a:effectLst/>
                <a:latin typeface="HG明朝E" pitchFamily="17" charset="-128"/>
                <a:ea typeface="HG明朝E" pitchFamily="17" charset="-128"/>
              </a:rPr>
              <a:t>明確なＳＬＡの締結、中間標準レイアウトの活用等による最適な調達手法の検討</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smtClean="0">
              <a:ln>
                <a:noFill/>
              </a:ln>
              <a:solidFill>
                <a:schemeClr val="tx1"/>
              </a:solidFill>
              <a:effectLst/>
              <a:latin typeface="HG明朝E" pitchFamily="17" charset="-128"/>
              <a:ea typeface="HG明朝E" pitchFamily="17" charset="-12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smtClean="0">
                <a:ln>
                  <a:noFill/>
                </a:ln>
                <a:solidFill>
                  <a:schemeClr val="tx1"/>
                </a:solidFill>
                <a:effectLst/>
                <a:latin typeface="HG明朝E" pitchFamily="17" charset="-128"/>
                <a:ea typeface="HG明朝E" pitchFamily="17" charset="-128"/>
              </a:rPr>
              <a:t> </a:t>
            </a:r>
            <a:r>
              <a:rPr kumimoji="0" lang="ja-JP" altLang="en-US" sz="2000" b="0" i="0" u="none" strike="noStrike" cap="none" normalizeH="0" baseline="0" dirty="0" smtClean="0">
                <a:ln>
                  <a:noFill/>
                </a:ln>
                <a:solidFill>
                  <a:schemeClr val="tx1"/>
                </a:solidFill>
                <a:effectLst/>
                <a:latin typeface="HG明朝E" pitchFamily="17" charset="-128"/>
                <a:ea typeface="HG明朝E" pitchFamily="17" charset="-128"/>
              </a:rPr>
              <a:t>地方公共団体はクラウドベンダ選定の際に、サポート体制・セキュリティを含む業務に必要な非機能要件を十分に精査し、ベンダとの責任分界等を明確にしたＳＬＡを締結すること。</a:t>
            </a:r>
            <a:endParaRPr kumimoji="0" lang="en-US" altLang="ja-JP" sz="2000" b="0" i="0" u="none" strike="noStrike" cap="none" normalizeH="0" baseline="0" dirty="0" smtClean="0">
              <a:ln>
                <a:noFill/>
              </a:ln>
              <a:solidFill>
                <a:schemeClr val="tx1"/>
              </a:solidFill>
              <a:effectLst/>
              <a:latin typeface="HG明朝E" pitchFamily="17" charset="-128"/>
              <a:ea typeface="HG明朝E" pitchFamily="17" charset="-128"/>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ja-JP" altLang="en-US" sz="2000" b="0" i="0" u="none" strike="noStrike" cap="none" normalizeH="0" baseline="0" dirty="0" smtClean="0">
                <a:ln>
                  <a:noFill/>
                </a:ln>
                <a:solidFill>
                  <a:schemeClr val="tx1"/>
                </a:solidFill>
                <a:effectLst/>
                <a:latin typeface="HG明朝E" pitchFamily="17" charset="-128"/>
                <a:ea typeface="HG明朝E" pitchFamily="17" charset="-128"/>
              </a:rPr>
              <a:t> また、地方公共団体は、自治体クラウド等新規システムを調達する際、契約期間満了時に業務システムが保有する実データを総務省が公開する中間標準レイアウト仕様によりデータ提供する旨を調達仕様書へ明記するとともに、</a:t>
            </a:r>
            <a:r>
              <a:rPr kumimoji="0" lang="ja-JP" altLang="en-US" sz="2000" b="0" i="0" u="none" strike="noStrike" cap="none" normalizeH="0" baseline="0" dirty="0" smtClean="0">
                <a:ln>
                  <a:noFill/>
                </a:ln>
                <a:solidFill>
                  <a:srgbClr val="FF0000"/>
                </a:solidFill>
                <a:effectLst/>
                <a:latin typeface="HG明朝E" pitchFamily="17" charset="-128"/>
                <a:ea typeface="HG明朝E" pitchFamily="17" charset="-128"/>
              </a:rPr>
              <a:t>地域情報プラットフォームに準拠したシステムを導入することで、将来にわたる競争性を確保すること</a:t>
            </a:r>
            <a:r>
              <a:rPr kumimoji="0" lang="ja-JP" altLang="en-US" sz="2000" b="0" i="0" u="none" strike="noStrike" cap="none" normalizeH="0" baseline="0" dirty="0" smtClean="0">
                <a:ln>
                  <a:noFill/>
                </a:ln>
                <a:solidFill>
                  <a:schemeClr val="tx1"/>
                </a:solidFill>
                <a:effectLst/>
                <a:latin typeface="HG明朝E" pitchFamily="17" charset="-128"/>
                <a:ea typeface="HG明朝E" pitchFamily="17" charset="-128"/>
              </a:rPr>
              <a:t>。</a:t>
            </a:r>
            <a:endParaRPr kumimoji="0" lang="ja-JP" altLang="ja-JP" sz="2000" b="0" i="0" u="none" strike="noStrike" cap="none" normalizeH="0" baseline="0" dirty="0" smtClean="0">
              <a:ln>
                <a:noFill/>
              </a:ln>
              <a:solidFill>
                <a:schemeClr val="tx1"/>
              </a:solidFill>
              <a:effectLst/>
              <a:latin typeface="HG明朝E" pitchFamily="17" charset="-128"/>
              <a:ea typeface="HG明朝E" pitchFamily="17" charset="-128"/>
            </a:endParaRPr>
          </a:p>
        </p:txBody>
      </p:sp>
      <p:sp>
        <p:nvSpPr>
          <p:cNvPr id="7" name="スライド番号プレースホルダ 6"/>
          <p:cNvSpPr>
            <a:spLocks noGrp="1"/>
          </p:cNvSpPr>
          <p:nvPr>
            <p:ph type="sldNum" sz="quarter" idx="12"/>
          </p:nvPr>
        </p:nvSpPr>
        <p:spPr/>
        <p:txBody>
          <a:bodyPr/>
          <a:lstStyle/>
          <a:p>
            <a:pPr>
              <a:defRPr/>
            </a:pPr>
            <a:fld id="{C2F0C622-8903-4244-99D2-0A2A912E4D5D}" type="slidenum">
              <a:rPr lang="ja-JP" altLang="en-US" smtClean="0"/>
              <a:pPr>
                <a:defRPr/>
              </a:pPr>
              <a:t>27</a:t>
            </a:fld>
            <a:endParaRPr lang="en-US" altLang="ja-JP"/>
          </a:p>
        </p:txBody>
      </p:sp>
      <p:sp>
        <p:nvSpPr>
          <p:cNvPr id="9" name="フッター プレースホルダ 32"/>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
        <p:nvSpPr>
          <p:cNvPr id="15" name="タイトル 1"/>
          <p:cNvSpPr txBox="1">
            <a:spLocks/>
          </p:cNvSpPr>
          <p:nvPr/>
        </p:nvSpPr>
        <p:spPr>
          <a:xfrm>
            <a:off x="344488" y="260648"/>
            <a:ext cx="9561512"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eaLnBrk="1" hangingPunct="1"/>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７</a:t>
            </a:r>
            <a:r>
              <a:rPr kumimoji="1" lang="ja-JP"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a:t>
            </a:r>
            <a:r>
              <a:rPr kumimoji="1" lang="ja-JP" altLang="en-US"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rPr>
              <a:t>地域情報プラットフォームの現状</a:t>
            </a:r>
            <a:endParaRPr kumimoji="1" lang="en-US" altLang="ja-JP" sz="2800" b="1" i="0" u="none" strike="noStrike" kern="1200" cap="none" spc="0" normalizeH="0" baseline="0" noProof="0" dirty="0" smtClean="0">
              <a:ln>
                <a:noFill/>
              </a:ln>
              <a:solidFill>
                <a:schemeClr val="tx1"/>
              </a:solidFill>
              <a:effectLst/>
              <a:uLnTx/>
              <a:uFillTx/>
              <a:latin typeface="HGPｺﾞｼｯｸM" pitchFamily="50" charset="-128"/>
              <a:ea typeface="HGPｺﾞｼｯｸM" pitchFamily="50" charset="-128"/>
              <a:cs typeface="+mn-cs"/>
            </a:endParaRPr>
          </a:p>
          <a:p>
            <a:r>
              <a:rPr lang="ja-JP" altLang="en-US" sz="2400" b="1" dirty="0" smtClean="0">
                <a:latin typeface="HGPｺﾞｼｯｸM" pitchFamily="50" charset="-128"/>
                <a:ea typeface="HGPｺﾞｼｯｸM" pitchFamily="50" charset="-128"/>
              </a:rPr>
              <a:t>　　</a:t>
            </a:r>
            <a:r>
              <a:rPr kumimoji="1" lang="ja-JP" altLang="en-US" sz="2200" b="1" dirty="0" smtClean="0">
                <a:solidFill>
                  <a:prstClr val="black"/>
                </a:solidFill>
                <a:latin typeface="HGPｺﾞｼｯｸM" pitchFamily="50" charset="-128"/>
                <a:ea typeface="HGPｺﾞｼｯｸM" pitchFamily="50" charset="-128"/>
                <a:cs typeface="+mj-cs"/>
              </a:rPr>
              <a:t>電子自治体</a:t>
            </a:r>
            <a:r>
              <a:rPr kumimoji="1" lang="en-US" altLang="ja-JP" sz="2200" b="1" dirty="0" smtClean="0">
                <a:solidFill>
                  <a:prstClr val="black"/>
                </a:solidFill>
                <a:latin typeface="HGPｺﾞｼｯｸM" pitchFamily="50" charset="-128"/>
                <a:ea typeface="HGPｺﾞｼｯｸM" pitchFamily="50" charset="-128"/>
                <a:cs typeface="+mj-cs"/>
              </a:rPr>
              <a:t>10</a:t>
            </a:r>
            <a:r>
              <a:rPr kumimoji="1" lang="ja-JP" altLang="en-US" sz="2200" b="1" dirty="0" smtClean="0">
                <a:solidFill>
                  <a:prstClr val="black"/>
                </a:solidFill>
                <a:latin typeface="HGPｺﾞｼｯｸM" pitchFamily="50" charset="-128"/>
                <a:ea typeface="HGPｺﾞｼｯｸM" pitchFamily="50" charset="-128"/>
                <a:cs typeface="+mj-cs"/>
              </a:rPr>
              <a:t>の指針におけるクラウド推進</a:t>
            </a:r>
            <a:endParaRPr kumimoji="1" lang="ja-JP" altLang="en-US" sz="2200" b="1" dirty="0" smtClean="0">
              <a:latin typeface="HGPｺﾞｼｯｸM" pitchFamily="50" charset="-128"/>
              <a:ea typeface="HGPｺﾞｼｯｸM" pitchFamily="50"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5"/>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地域情報プラットフォームの活用による全体最適の推進</a:t>
            </a:r>
            <a:endParaRPr lang="en-US" altLang="ja-JP" sz="2400" dirty="0" smtClean="0">
              <a:latin typeface="HGPｺﾞｼｯｸM" pitchFamily="50" charset="-128"/>
              <a:ea typeface="HGPｺﾞｼｯｸM" pitchFamily="50" charset="-128"/>
            </a:endParaRPr>
          </a:p>
          <a:p>
            <a:pPr marL="400050" lvl="1" indent="0">
              <a:buNone/>
            </a:pPr>
            <a:r>
              <a:rPr lang="ja-JP" altLang="en-US" sz="1800" dirty="0">
                <a:latin typeface="HGPｺﾞｼｯｸM" pitchFamily="50" charset="-128"/>
                <a:ea typeface="HGPｺﾞｼｯｸM" pitchFamily="50" charset="-128"/>
              </a:rPr>
              <a:t>地域情報プラットフォーム</a:t>
            </a:r>
            <a:r>
              <a:rPr lang="ja-JP" altLang="en-US" sz="1800" dirty="0" smtClean="0">
                <a:latin typeface="HGPｺﾞｼｯｸM" pitchFamily="50" charset="-128"/>
                <a:ea typeface="HGPｺﾞｼｯｸM" pitchFamily="50" charset="-128"/>
              </a:rPr>
              <a:t>の活用により、システムと共に業務プロセスの標準化を進めることができ、関連する業務の全体での最適化が可能</a:t>
            </a:r>
          </a:p>
        </p:txBody>
      </p:sp>
      <p:sp>
        <p:nvSpPr>
          <p:cNvPr id="14" name="Text Box 473"/>
          <p:cNvSpPr txBox="1">
            <a:spLocks noChangeArrowheads="1"/>
          </p:cNvSpPr>
          <p:nvPr/>
        </p:nvSpPr>
        <p:spPr bwMode="auto">
          <a:xfrm>
            <a:off x="787033" y="2618993"/>
            <a:ext cx="2447925" cy="258532"/>
          </a:xfrm>
          <a:prstGeom prst="rect">
            <a:avLst/>
          </a:prstGeom>
          <a:noFill/>
          <a:ln>
            <a:noFill/>
          </a:ln>
          <a:effectLst>
            <a:prstShdw prst="shdw17" dist="17961" dir="2700000">
              <a:schemeClr val="accent1">
                <a:gamma/>
                <a:shade val="60000"/>
                <a:invGamma/>
              </a:schemeClr>
            </a:prstShdw>
          </a:effectLst>
          <a:extLst/>
        </p:spPr>
        <p:txBody>
          <a:bodyPr>
            <a:spAutoFit/>
          </a:bodyPr>
          <a:lstStyle/>
          <a:p>
            <a:pPr>
              <a:lnSpc>
                <a:spcPct val="90000"/>
              </a:lnSpc>
              <a:defRPr/>
            </a:pPr>
            <a:r>
              <a:rPr lang="ja-JP" altLang="en-US" sz="1200" b="1" dirty="0">
                <a:latin typeface="HGPｺﾞｼｯｸM" pitchFamily="50" charset="-128"/>
                <a:ea typeface="HGPｺﾞｼｯｸM" pitchFamily="50" charset="-128"/>
              </a:rPr>
              <a:t>現状の</a:t>
            </a:r>
            <a:r>
              <a:rPr lang="ja-JP" altLang="en-US" sz="1200" b="1" dirty="0" smtClean="0">
                <a:latin typeface="HGPｺﾞｼｯｸM" pitchFamily="50" charset="-128"/>
                <a:ea typeface="HGPｺﾞｼｯｸM" pitchFamily="50" charset="-128"/>
              </a:rPr>
              <a:t>システム</a:t>
            </a:r>
            <a:endParaRPr lang="en-US" altLang="ja-JP" sz="1200" b="1" dirty="0">
              <a:latin typeface="HGPｺﾞｼｯｸM" pitchFamily="50" charset="-128"/>
              <a:ea typeface="HGPｺﾞｼｯｸM" pitchFamily="50" charset="-128"/>
            </a:endParaRPr>
          </a:p>
        </p:txBody>
      </p:sp>
      <p:sp>
        <p:nvSpPr>
          <p:cNvPr id="15" name="Text Box 474"/>
          <p:cNvSpPr txBox="1">
            <a:spLocks noChangeArrowheads="1"/>
          </p:cNvSpPr>
          <p:nvPr/>
        </p:nvSpPr>
        <p:spPr bwMode="auto">
          <a:xfrm>
            <a:off x="5655659" y="2452793"/>
            <a:ext cx="2319337" cy="424732"/>
          </a:xfrm>
          <a:prstGeom prst="rect">
            <a:avLst/>
          </a:prstGeom>
          <a:noFill/>
          <a:ln>
            <a:noFill/>
          </a:ln>
          <a:effectLst>
            <a:prstShdw prst="shdw17" dist="17961" dir="2700000">
              <a:schemeClr val="accent1">
                <a:gamma/>
                <a:shade val="60000"/>
                <a:invGamma/>
              </a:schemeClr>
            </a:prstShdw>
          </a:effectLst>
          <a:extLst/>
        </p:spPr>
        <p:txBody>
          <a:bodyPr>
            <a:spAutoFit/>
          </a:bodyPr>
          <a:lstStyle/>
          <a:p>
            <a:pPr>
              <a:lnSpc>
                <a:spcPct val="90000"/>
              </a:lnSpc>
              <a:defRPr/>
            </a:pPr>
            <a:r>
              <a:rPr lang="ja-JP" altLang="en-US" sz="1200" b="1" dirty="0">
                <a:latin typeface="HGPｺﾞｼｯｸM" pitchFamily="50" charset="-128"/>
                <a:ea typeface="HGPｺﾞｼｯｸM" pitchFamily="50" charset="-128"/>
              </a:rPr>
              <a:t>地域情報</a:t>
            </a:r>
            <a:r>
              <a:rPr lang="ja-JP" altLang="en-US" sz="1200" b="1" dirty="0" smtClean="0">
                <a:latin typeface="HGPｺﾞｼｯｸM" pitchFamily="50" charset="-128"/>
                <a:ea typeface="HGPｺﾞｼｯｸM" pitchFamily="50" charset="-128"/>
              </a:rPr>
              <a:t>プラットフォームの活用による全体最適</a:t>
            </a:r>
            <a:endParaRPr lang="en-US" altLang="ja-JP" sz="1200" b="1" dirty="0">
              <a:latin typeface="HGPｺﾞｼｯｸM" pitchFamily="50" charset="-128"/>
              <a:ea typeface="HGPｺﾞｼｯｸM" pitchFamily="50" charset="-128"/>
            </a:endParaRPr>
          </a:p>
        </p:txBody>
      </p:sp>
      <p:sp>
        <p:nvSpPr>
          <p:cNvPr id="658" name="Text Box 473"/>
          <p:cNvSpPr txBox="1">
            <a:spLocks noChangeArrowheads="1"/>
          </p:cNvSpPr>
          <p:nvPr/>
        </p:nvSpPr>
        <p:spPr bwMode="auto">
          <a:xfrm>
            <a:off x="1172519" y="5479342"/>
            <a:ext cx="2772369" cy="507831"/>
          </a:xfrm>
          <a:prstGeom prst="rect">
            <a:avLst/>
          </a:prstGeom>
          <a:noFill/>
          <a:ln>
            <a:noFill/>
          </a:ln>
          <a:effectLst>
            <a:prstShdw prst="shdw17" dist="17961" dir="2700000">
              <a:schemeClr val="accent1">
                <a:gamma/>
                <a:shade val="60000"/>
                <a:invGamma/>
              </a:schemeClr>
            </a:prstShdw>
          </a:effectLst>
          <a:extLst/>
        </p:spPr>
        <p:txBody>
          <a:bodyPr wrap="square">
            <a:spAutoFit/>
          </a:bodyPr>
          <a:lstStyle/>
          <a:p>
            <a:pPr>
              <a:lnSpc>
                <a:spcPct val="90000"/>
              </a:lnSpc>
              <a:defRPr/>
            </a:pPr>
            <a:r>
              <a:rPr lang="ja-JP" altLang="en-US" sz="1000" dirty="0" smtClean="0">
                <a:latin typeface="HGPｺﾞｼｯｸM" pitchFamily="50" charset="-128"/>
                <a:ea typeface="HGPｺﾞｼｯｸM" pitchFamily="50" charset="-128"/>
              </a:rPr>
              <a:t>業務毎にシステムが別々で、レガシーシステム、オープンシステム等</a:t>
            </a:r>
            <a:r>
              <a:rPr lang="ja-JP" altLang="en-US" sz="1000" dirty="0">
                <a:latin typeface="HGPｺﾞｼｯｸM" pitchFamily="50" charset="-128"/>
                <a:ea typeface="HGPｺﾞｼｯｸM" pitchFamily="50" charset="-128"/>
              </a:rPr>
              <a:t>、様々なシステムが混在し、重要なデータ</a:t>
            </a:r>
            <a:r>
              <a:rPr lang="ja-JP" altLang="en-US" sz="1000" dirty="0" smtClean="0">
                <a:latin typeface="HGPｺﾞｼｯｸM" pitchFamily="50" charset="-128"/>
                <a:ea typeface="HGPｺﾞｼｯｸM" pitchFamily="50" charset="-128"/>
              </a:rPr>
              <a:t>も各システムに散在している</a:t>
            </a:r>
            <a:endParaRPr lang="ja-JP" altLang="en-US" sz="1000" dirty="0">
              <a:latin typeface="HGPｺﾞｼｯｸM" pitchFamily="50" charset="-128"/>
              <a:ea typeface="HGPｺﾞｼｯｸM" pitchFamily="50" charset="-128"/>
            </a:endParaRPr>
          </a:p>
        </p:txBody>
      </p:sp>
      <p:sp>
        <p:nvSpPr>
          <p:cNvPr id="659" name="Text Box 474"/>
          <p:cNvSpPr txBox="1">
            <a:spLocks noChangeArrowheads="1"/>
          </p:cNvSpPr>
          <p:nvPr/>
        </p:nvSpPr>
        <p:spPr bwMode="auto">
          <a:xfrm>
            <a:off x="6102914" y="5479342"/>
            <a:ext cx="2760528" cy="507831"/>
          </a:xfrm>
          <a:prstGeom prst="rect">
            <a:avLst/>
          </a:prstGeom>
          <a:noFill/>
          <a:ln>
            <a:noFill/>
          </a:ln>
          <a:effectLst>
            <a:prstShdw prst="shdw17" dist="17961" dir="2700000">
              <a:schemeClr val="accent1">
                <a:gamma/>
                <a:shade val="60000"/>
                <a:invGamma/>
              </a:schemeClr>
            </a:prstShdw>
          </a:effectLst>
          <a:extLst/>
        </p:spPr>
        <p:txBody>
          <a:bodyPr wrap="square">
            <a:spAutoFit/>
          </a:bodyPr>
          <a:lstStyle/>
          <a:p>
            <a:pPr>
              <a:lnSpc>
                <a:spcPct val="90000"/>
              </a:lnSpc>
              <a:defRPr/>
            </a:pPr>
            <a:r>
              <a:rPr lang="ja-JP" altLang="en-US" sz="1000" dirty="0" smtClean="0">
                <a:latin typeface="HGPｺﾞｼｯｸM" pitchFamily="50" charset="-128"/>
                <a:ea typeface="HGPｺﾞｼｯｸM" pitchFamily="50" charset="-128"/>
              </a:rPr>
              <a:t>データ</a:t>
            </a:r>
            <a:r>
              <a:rPr lang="ja-JP" altLang="en-US" sz="1000" dirty="0">
                <a:latin typeface="HGPｺﾞｼｯｸM" pitchFamily="50" charset="-128"/>
                <a:ea typeface="HGPｺﾞｼｯｸM" pitchFamily="50" charset="-128"/>
              </a:rPr>
              <a:t>は集約、一元化され、全てのシステムが協調し</a:t>
            </a:r>
            <a:r>
              <a:rPr lang="ja-JP" altLang="en-US" sz="1000" dirty="0" smtClean="0">
                <a:latin typeface="HGPｺﾞｼｯｸM" pitchFamily="50" charset="-128"/>
                <a:ea typeface="HGPｺﾞｼｯｸM" pitchFamily="50" charset="-128"/>
              </a:rPr>
              <a:t>、業務及びシステムの両面において全体</a:t>
            </a:r>
            <a:r>
              <a:rPr lang="ja-JP" altLang="en-US" sz="1000" dirty="0">
                <a:latin typeface="HGPｺﾞｼｯｸM" pitchFamily="50" charset="-128"/>
                <a:ea typeface="HGPｺﾞｼｯｸM" pitchFamily="50" charset="-128"/>
              </a:rPr>
              <a:t>最適化を実現</a:t>
            </a:r>
          </a:p>
        </p:txBody>
      </p:sp>
      <p:grpSp>
        <p:nvGrpSpPr>
          <p:cNvPr id="660" name="グループ化 659"/>
          <p:cNvGrpSpPr/>
          <p:nvPr/>
        </p:nvGrpSpPr>
        <p:grpSpPr>
          <a:xfrm>
            <a:off x="818172" y="2911900"/>
            <a:ext cx="3506750" cy="2501671"/>
            <a:chOff x="1408061" y="2650171"/>
            <a:chExt cx="3506750" cy="2501671"/>
          </a:xfrm>
        </p:grpSpPr>
        <p:sp>
          <p:nvSpPr>
            <p:cNvPr id="661" name="正方形/長方形 660"/>
            <p:cNvSpPr/>
            <p:nvPr/>
          </p:nvSpPr>
          <p:spPr bwMode="auto">
            <a:xfrm>
              <a:off x="1458427" y="2718301"/>
              <a:ext cx="3456384" cy="2433541"/>
            </a:xfrm>
            <a:prstGeom prst="rect">
              <a:avLst/>
            </a:prstGeom>
            <a:solidFill>
              <a:schemeClr val="bg1">
                <a:lumMod val="75000"/>
              </a:schemeClr>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62" name="正方形/長方形 661"/>
            <p:cNvSpPr/>
            <p:nvPr/>
          </p:nvSpPr>
          <p:spPr bwMode="auto">
            <a:xfrm>
              <a:off x="1408061" y="2650171"/>
              <a:ext cx="3456384" cy="2433541"/>
            </a:xfrm>
            <a:prstGeom prst="rect">
              <a:avLst/>
            </a:prstGeom>
            <a:solidFill>
              <a:srgbClr val="FFFFCC"/>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nvGrpSpPr>
            <p:cNvPr id="663" name="グループ化 662"/>
            <p:cNvGrpSpPr/>
            <p:nvPr/>
          </p:nvGrpSpPr>
          <p:grpSpPr>
            <a:xfrm>
              <a:off x="3514927" y="2835498"/>
              <a:ext cx="582469" cy="771602"/>
              <a:chOff x="3829586" y="1727737"/>
              <a:chExt cx="954432" cy="1264344"/>
            </a:xfrm>
          </p:grpSpPr>
          <p:pic>
            <p:nvPicPr>
              <p:cNvPr id="687"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9586"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pic>
            <p:nvPicPr>
              <p:cNvPr id="688"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55753"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sp>
            <p:nvSpPr>
              <p:cNvPr id="689" name="円柱 688"/>
              <p:cNvSpPr/>
              <p:nvPr/>
            </p:nvSpPr>
            <p:spPr bwMode="auto">
              <a:xfrm>
                <a:off x="4412055" y="2488025"/>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64" name="グループ化 663"/>
            <p:cNvGrpSpPr/>
            <p:nvPr/>
          </p:nvGrpSpPr>
          <p:grpSpPr>
            <a:xfrm>
              <a:off x="3870266" y="3988199"/>
              <a:ext cx="780489" cy="656450"/>
              <a:chOff x="3983431" y="3379196"/>
              <a:chExt cx="1209115" cy="1016956"/>
            </a:xfrm>
          </p:grpSpPr>
          <p:pic>
            <p:nvPicPr>
              <p:cNvPr id="684" name="Picture 12" descr="C:\Documents and Settings\9210359\Local Settings\Temporary Internet Files\Content.IE5\8T2V8P6Z\MC900434845[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83431" y="3379196"/>
                <a:ext cx="857250" cy="857250"/>
              </a:xfrm>
              <a:prstGeom prst="rect">
                <a:avLst/>
              </a:prstGeom>
              <a:noFill/>
              <a:extLst>
                <a:ext uri="{909E8E84-426E-40DD-AFC4-6F175D3DCCD1}">
                  <a14:hiddenFill xmlns:a14="http://schemas.microsoft.com/office/drawing/2010/main" xmlns="">
                    <a:solidFill>
                      <a:srgbClr val="FFFFFF"/>
                    </a:solidFill>
                  </a14:hiddenFill>
                </a:ext>
              </a:extLst>
            </p:spPr>
          </p:pic>
          <p:pic>
            <p:nvPicPr>
              <p:cNvPr id="685" name="Picture 12" descr="C:\Documents and Settings\9210359\Local Settings\Temporary Internet Files\Content.IE5\8T2V8P6Z\MC900434845[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35296" y="3516613"/>
                <a:ext cx="857250" cy="857250"/>
              </a:xfrm>
              <a:prstGeom prst="rect">
                <a:avLst/>
              </a:prstGeom>
              <a:noFill/>
              <a:extLst>
                <a:ext uri="{909E8E84-426E-40DD-AFC4-6F175D3DCCD1}">
                  <a14:hiddenFill xmlns:a14="http://schemas.microsoft.com/office/drawing/2010/main" xmlns="">
                    <a:solidFill>
                      <a:srgbClr val="FFFFFF"/>
                    </a:solidFill>
                  </a14:hiddenFill>
                </a:ext>
              </a:extLst>
            </p:spPr>
          </p:pic>
          <p:sp>
            <p:nvSpPr>
              <p:cNvPr id="686" name="円柱 685"/>
              <p:cNvSpPr/>
              <p:nvPr/>
            </p:nvSpPr>
            <p:spPr bwMode="auto">
              <a:xfrm>
                <a:off x="4577939" y="3892096"/>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65" name="グループ化 664"/>
            <p:cNvGrpSpPr/>
            <p:nvPr/>
          </p:nvGrpSpPr>
          <p:grpSpPr>
            <a:xfrm>
              <a:off x="1912996" y="2843342"/>
              <a:ext cx="607843" cy="690447"/>
              <a:chOff x="2265808" y="2078841"/>
              <a:chExt cx="868893" cy="986973"/>
            </a:xfrm>
          </p:grpSpPr>
          <p:pic>
            <p:nvPicPr>
              <p:cNvPr id="681"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65808" y="2078841"/>
                <a:ext cx="495607" cy="631555"/>
              </a:xfrm>
              <a:prstGeom prst="rect">
                <a:avLst/>
              </a:prstGeom>
              <a:noFill/>
              <a:extLst>
                <a:ext uri="{909E8E84-426E-40DD-AFC4-6F175D3DCCD1}">
                  <a14:hiddenFill xmlns:a14="http://schemas.microsoft.com/office/drawing/2010/main" xmlns="">
                    <a:solidFill>
                      <a:srgbClr val="FFFFFF"/>
                    </a:solidFill>
                  </a14:hiddenFill>
                </a:ext>
              </a:extLst>
            </p:spPr>
          </p:pic>
          <p:pic>
            <p:nvPicPr>
              <p:cNvPr id="682"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625848" y="2245981"/>
                <a:ext cx="495607" cy="631555"/>
              </a:xfrm>
              <a:prstGeom prst="rect">
                <a:avLst/>
              </a:prstGeom>
              <a:noFill/>
              <a:extLst>
                <a:ext uri="{909E8E84-426E-40DD-AFC4-6F175D3DCCD1}">
                  <a14:hiddenFill xmlns:a14="http://schemas.microsoft.com/office/drawing/2010/main" xmlns="">
                    <a:solidFill>
                      <a:srgbClr val="FFFFFF"/>
                    </a:solidFill>
                  </a14:hiddenFill>
                </a:ext>
              </a:extLst>
            </p:spPr>
          </p:pic>
          <p:sp>
            <p:nvSpPr>
              <p:cNvPr id="683" name="円柱 682"/>
              <p:cNvSpPr/>
              <p:nvPr/>
            </p:nvSpPr>
            <p:spPr bwMode="auto">
              <a:xfrm>
                <a:off x="2762738" y="2561758"/>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66" name="グループ化 665"/>
            <p:cNvGrpSpPr/>
            <p:nvPr/>
          </p:nvGrpSpPr>
          <p:grpSpPr>
            <a:xfrm>
              <a:off x="1662669" y="3935072"/>
              <a:ext cx="402224" cy="523307"/>
              <a:chOff x="1780984" y="3368789"/>
              <a:chExt cx="595938" cy="775335"/>
            </a:xfrm>
          </p:grpSpPr>
          <p:pic>
            <p:nvPicPr>
              <p:cNvPr id="679" name="Picture 11" descr="C:\Documents and Settings\9210359\Local Settings\Temporary Internet Files\Content.IE5\85YRSLQZ\MC900428969[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flipH="1">
                <a:off x="2000465" y="3368789"/>
                <a:ext cx="376457" cy="633762"/>
              </a:xfrm>
              <a:prstGeom prst="rect">
                <a:avLst/>
              </a:prstGeom>
              <a:noFill/>
              <a:extLst>
                <a:ext uri="{909E8E84-426E-40DD-AFC4-6F175D3DCCD1}">
                  <a14:hiddenFill xmlns:a14="http://schemas.microsoft.com/office/drawing/2010/main" xmlns="">
                    <a:solidFill>
                      <a:srgbClr val="FFFFFF"/>
                    </a:solidFill>
                  </a14:hiddenFill>
                </a:ext>
              </a:extLst>
            </p:spPr>
          </p:pic>
          <p:sp>
            <p:nvSpPr>
              <p:cNvPr id="680" name="円柱 679"/>
              <p:cNvSpPr/>
              <p:nvPr/>
            </p:nvSpPr>
            <p:spPr bwMode="auto">
              <a:xfrm>
                <a:off x="1780984" y="3640068"/>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67" name="グループ化 666"/>
            <p:cNvGrpSpPr/>
            <p:nvPr/>
          </p:nvGrpSpPr>
          <p:grpSpPr>
            <a:xfrm>
              <a:off x="3099761" y="4059183"/>
              <a:ext cx="322871" cy="520190"/>
              <a:chOff x="3320733" y="3576319"/>
              <a:chExt cx="508853" cy="819833"/>
            </a:xfrm>
          </p:grpSpPr>
          <p:pic>
            <p:nvPicPr>
              <p:cNvPr id="677"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320733" y="3576319"/>
                <a:ext cx="495607" cy="631555"/>
              </a:xfrm>
              <a:prstGeom prst="rect">
                <a:avLst/>
              </a:prstGeom>
              <a:noFill/>
              <a:extLst>
                <a:ext uri="{909E8E84-426E-40DD-AFC4-6F175D3DCCD1}">
                  <a14:hiddenFill xmlns:a14="http://schemas.microsoft.com/office/drawing/2010/main" xmlns="">
                    <a:solidFill>
                      <a:srgbClr val="FFFFFF"/>
                    </a:solidFill>
                  </a14:hiddenFill>
                </a:ext>
              </a:extLst>
            </p:spPr>
          </p:pic>
          <p:sp>
            <p:nvSpPr>
              <p:cNvPr id="678" name="円柱 677"/>
              <p:cNvSpPr/>
              <p:nvPr/>
            </p:nvSpPr>
            <p:spPr bwMode="auto">
              <a:xfrm>
                <a:off x="3457623" y="3892096"/>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cxnSp>
          <p:nvCxnSpPr>
            <p:cNvPr id="668" name="直線コネクタ 667"/>
            <p:cNvCxnSpPr/>
            <p:nvPr/>
          </p:nvCxnSpPr>
          <p:spPr bwMode="auto">
            <a:xfrm flipV="1">
              <a:off x="2201782" y="3380849"/>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69" name="直線コネクタ 668"/>
            <p:cNvCxnSpPr/>
            <p:nvPr/>
          </p:nvCxnSpPr>
          <p:spPr bwMode="auto">
            <a:xfrm flipV="1">
              <a:off x="3699842" y="3533789"/>
              <a:ext cx="0" cy="29956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0" name="直線コネクタ 669"/>
            <p:cNvCxnSpPr/>
            <p:nvPr/>
          </p:nvCxnSpPr>
          <p:spPr bwMode="auto">
            <a:xfrm flipV="1">
              <a:off x="1852223" y="4450141"/>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1" name="直線コネクタ 670"/>
            <p:cNvCxnSpPr/>
            <p:nvPr/>
          </p:nvCxnSpPr>
          <p:spPr bwMode="auto">
            <a:xfrm flipV="1">
              <a:off x="3167758" y="4446653"/>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2" name="直線コネクタ 671"/>
            <p:cNvCxnSpPr/>
            <p:nvPr/>
          </p:nvCxnSpPr>
          <p:spPr bwMode="auto">
            <a:xfrm flipV="1">
              <a:off x="4185326" y="4584095"/>
              <a:ext cx="0" cy="29956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3" name="直線コネクタ 672"/>
            <p:cNvCxnSpPr/>
            <p:nvPr/>
          </p:nvCxnSpPr>
          <p:spPr bwMode="auto">
            <a:xfrm>
              <a:off x="2907971" y="4883657"/>
              <a:ext cx="1860648"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4" name="直線コネクタ 673"/>
            <p:cNvCxnSpPr/>
            <p:nvPr/>
          </p:nvCxnSpPr>
          <p:spPr bwMode="auto">
            <a:xfrm>
              <a:off x="1912996" y="3827995"/>
              <a:ext cx="2035133"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5" name="直線コネクタ 674"/>
            <p:cNvCxnSpPr/>
            <p:nvPr/>
          </p:nvCxnSpPr>
          <p:spPr bwMode="auto">
            <a:xfrm>
              <a:off x="1554254" y="4883657"/>
              <a:ext cx="595938"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76" name="直線コネクタ 675"/>
            <p:cNvCxnSpPr/>
            <p:nvPr/>
          </p:nvCxnSpPr>
          <p:spPr bwMode="auto">
            <a:xfrm>
              <a:off x="2321794" y="4883657"/>
              <a:ext cx="480589" cy="0"/>
            </a:xfrm>
            <a:prstGeom prst="line">
              <a:avLst/>
            </a:prstGeom>
            <a:solidFill>
              <a:schemeClr val="accent1"/>
            </a:solidFill>
            <a:ln w="38100" cap="flat" cmpd="sng" algn="ctr">
              <a:solidFill>
                <a:schemeClr val="bg1">
                  <a:lumMod val="50000"/>
                </a:schemeClr>
              </a:solidFill>
              <a:prstDash val="sysDash"/>
              <a:round/>
              <a:headEnd type="none" w="med" len="med"/>
              <a:tailEnd type="none" w="med" len="med"/>
            </a:ln>
            <a:effectLst>
              <a:prstShdw prst="shdw17" dist="17961" dir="2700000">
                <a:schemeClr val="bg2"/>
              </a:prstShdw>
            </a:effectLst>
          </p:spPr>
        </p:cxnSp>
      </p:grpSp>
      <p:grpSp>
        <p:nvGrpSpPr>
          <p:cNvPr id="690" name="グループ化 689"/>
          <p:cNvGrpSpPr/>
          <p:nvPr/>
        </p:nvGrpSpPr>
        <p:grpSpPr>
          <a:xfrm>
            <a:off x="5682540" y="2886114"/>
            <a:ext cx="3532612" cy="2501671"/>
            <a:chOff x="5673080" y="2624385"/>
            <a:chExt cx="3532611" cy="2501671"/>
          </a:xfrm>
        </p:grpSpPr>
        <p:sp>
          <p:nvSpPr>
            <p:cNvPr id="691" name="正方形/長方形 690"/>
            <p:cNvSpPr/>
            <p:nvPr/>
          </p:nvSpPr>
          <p:spPr bwMode="auto">
            <a:xfrm>
              <a:off x="5723446" y="2692515"/>
              <a:ext cx="3456384" cy="2433541"/>
            </a:xfrm>
            <a:prstGeom prst="rect">
              <a:avLst/>
            </a:prstGeom>
            <a:solidFill>
              <a:schemeClr val="bg1">
                <a:lumMod val="75000"/>
              </a:schemeClr>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92" name="正方形/長方形 691"/>
            <p:cNvSpPr/>
            <p:nvPr/>
          </p:nvSpPr>
          <p:spPr bwMode="auto">
            <a:xfrm>
              <a:off x="5673080" y="2624385"/>
              <a:ext cx="3456384" cy="2433541"/>
            </a:xfrm>
            <a:prstGeom prst="rect">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nvGrpSpPr>
            <p:cNvPr id="693" name="グループ化 692"/>
            <p:cNvGrpSpPr/>
            <p:nvPr/>
          </p:nvGrpSpPr>
          <p:grpSpPr>
            <a:xfrm>
              <a:off x="6827229" y="4193572"/>
              <a:ext cx="582469" cy="771602"/>
              <a:chOff x="3829586" y="1727737"/>
              <a:chExt cx="954432" cy="1264344"/>
            </a:xfrm>
          </p:grpSpPr>
          <p:pic>
            <p:nvPicPr>
              <p:cNvPr id="707"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9586"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pic>
            <p:nvPicPr>
              <p:cNvPr id="708"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55753"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sp>
            <p:nvSpPr>
              <p:cNvPr id="709" name="円柱 708"/>
              <p:cNvSpPr/>
              <p:nvPr/>
            </p:nvSpPr>
            <p:spPr bwMode="auto">
              <a:xfrm>
                <a:off x="4412055" y="2488025"/>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pic>
          <p:nvPicPr>
            <p:cNvPr id="694"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178015" y="2817556"/>
              <a:ext cx="346707" cy="441811"/>
            </a:xfrm>
            <a:prstGeom prst="rect">
              <a:avLst/>
            </a:prstGeom>
            <a:noFill/>
            <a:extLst>
              <a:ext uri="{909E8E84-426E-40DD-AFC4-6F175D3DCCD1}">
                <a14:hiddenFill xmlns:a14="http://schemas.microsoft.com/office/drawing/2010/main" xmlns="">
                  <a:solidFill>
                    <a:srgbClr val="FFFFFF"/>
                  </a:solidFill>
                </a14:hiddenFill>
              </a:ext>
            </a:extLst>
          </p:spPr>
        </p:pic>
        <p:pic>
          <p:nvPicPr>
            <p:cNvPr id="695"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718347" y="2835498"/>
              <a:ext cx="346707" cy="44181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696" name="直線コネクタ 695"/>
            <p:cNvCxnSpPr/>
            <p:nvPr/>
          </p:nvCxnSpPr>
          <p:spPr bwMode="auto">
            <a:xfrm flipV="1">
              <a:off x="6369318" y="3338827"/>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97" name="直線コネクタ 696"/>
            <p:cNvCxnSpPr/>
            <p:nvPr/>
          </p:nvCxnSpPr>
          <p:spPr bwMode="auto">
            <a:xfrm>
              <a:off x="6178015" y="3802209"/>
              <a:ext cx="2591409"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pic>
          <p:nvPicPr>
            <p:cNvPr id="698"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278284" y="2854857"/>
              <a:ext cx="346707" cy="441811"/>
            </a:xfrm>
            <a:prstGeom prst="rect">
              <a:avLst/>
            </a:prstGeom>
            <a:noFill/>
            <a:extLst>
              <a:ext uri="{909E8E84-426E-40DD-AFC4-6F175D3DCCD1}">
                <a14:hiddenFill xmlns:a14="http://schemas.microsoft.com/office/drawing/2010/main" xmlns="">
                  <a:solidFill>
                    <a:srgbClr val="FFFFFF"/>
                  </a:solidFill>
                </a14:hiddenFill>
              </a:ext>
            </a:extLst>
          </p:spPr>
        </p:pic>
        <p:pic>
          <p:nvPicPr>
            <p:cNvPr id="699"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7858952" y="2863095"/>
              <a:ext cx="346707" cy="441811"/>
            </a:xfrm>
            <a:prstGeom prst="rect">
              <a:avLst/>
            </a:prstGeom>
            <a:noFill/>
            <a:extLst>
              <a:ext uri="{909E8E84-426E-40DD-AFC4-6F175D3DCCD1}">
                <a14:hiddenFill xmlns:a14="http://schemas.microsoft.com/office/drawing/2010/main" xmlns="">
                  <a:solidFill>
                    <a:srgbClr val="FFFFFF"/>
                  </a:solidFill>
                </a14:hiddenFill>
              </a:ext>
            </a:extLst>
          </p:spPr>
        </p:pic>
        <p:cxnSp>
          <p:nvCxnSpPr>
            <p:cNvPr id="700" name="直線コネクタ 699"/>
            <p:cNvCxnSpPr/>
            <p:nvPr/>
          </p:nvCxnSpPr>
          <p:spPr bwMode="auto">
            <a:xfrm flipV="1">
              <a:off x="6871100" y="3338827"/>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01" name="直線コネクタ 700"/>
            <p:cNvCxnSpPr/>
            <p:nvPr/>
          </p:nvCxnSpPr>
          <p:spPr bwMode="auto">
            <a:xfrm flipV="1">
              <a:off x="7451637" y="3338827"/>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02" name="直線コネクタ 701"/>
            <p:cNvCxnSpPr/>
            <p:nvPr/>
          </p:nvCxnSpPr>
          <p:spPr bwMode="auto">
            <a:xfrm flipV="1">
              <a:off x="8019943" y="3357480"/>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03" name="直線コネクタ 702"/>
            <p:cNvCxnSpPr/>
            <p:nvPr/>
          </p:nvCxnSpPr>
          <p:spPr bwMode="auto">
            <a:xfrm flipV="1">
              <a:off x="7068091" y="3827995"/>
              <a:ext cx="0" cy="335556"/>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sp>
          <p:nvSpPr>
            <p:cNvPr id="704" name="テキスト ボックス 703"/>
            <p:cNvSpPr txBox="1"/>
            <p:nvPr/>
          </p:nvSpPr>
          <p:spPr>
            <a:xfrm>
              <a:off x="7425206" y="4703564"/>
              <a:ext cx="1242648" cy="261610"/>
            </a:xfrm>
            <a:prstGeom prst="rect">
              <a:avLst/>
            </a:prstGeom>
            <a:noFill/>
          </p:spPr>
          <p:txBody>
            <a:bodyPr wrap="none" rtlCol="0">
              <a:spAutoFit/>
            </a:bodyPr>
            <a:lstStyle/>
            <a:p>
              <a:r>
                <a:rPr kumimoji="1" lang="ja-JP" altLang="en-US" sz="1100" dirty="0" smtClean="0">
                  <a:latin typeface="HGPｺﾞｼｯｸM" pitchFamily="50" charset="-128"/>
                  <a:ea typeface="HGPｺﾞｼｯｸM" pitchFamily="50" charset="-128"/>
                </a:rPr>
                <a:t>統合</a:t>
              </a:r>
              <a:r>
                <a:rPr kumimoji="1" lang="ja-JP" altLang="en-US" sz="1100" dirty="0">
                  <a:latin typeface="HGPｺﾞｼｯｸM" pitchFamily="50" charset="-128"/>
                  <a:ea typeface="HGPｺﾞｼｯｸM" pitchFamily="50" charset="-128"/>
                </a:rPr>
                <a:t>データベース</a:t>
              </a:r>
            </a:p>
          </p:txBody>
        </p:sp>
        <p:sp>
          <p:nvSpPr>
            <p:cNvPr id="705" name="テキスト ボックス 704"/>
            <p:cNvSpPr txBox="1"/>
            <p:nvPr/>
          </p:nvSpPr>
          <p:spPr>
            <a:xfrm>
              <a:off x="7477499" y="3834615"/>
              <a:ext cx="1728192" cy="430887"/>
            </a:xfrm>
            <a:prstGeom prst="rect">
              <a:avLst/>
            </a:prstGeom>
            <a:noFill/>
          </p:spPr>
          <p:txBody>
            <a:bodyPr wrap="square" rtlCol="0">
              <a:spAutoFit/>
            </a:bodyPr>
            <a:lstStyle/>
            <a:p>
              <a:r>
                <a:rPr kumimoji="1" lang="ja-JP" altLang="en-US" sz="1100" dirty="0" smtClean="0">
                  <a:latin typeface="HGPｺﾞｼｯｸM" pitchFamily="50" charset="-128"/>
                  <a:ea typeface="HGPｺﾞｼｯｸM" pitchFamily="50" charset="-128"/>
                </a:rPr>
                <a:t>地域情報プラットフォーム仕様に準拠した</a:t>
              </a:r>
              <a:r>
                <a:rPr kumimoji="1" lang="en-US" altLang="ja-JP" sz="1100" dirty="0" smtClean="0">
                  <a:latin typeface="HGPｺﾞｼｯｸM" pitchFamily="50" charset="-128"/>
                  <a:ea typeface="HGPｺﾞｼｯｸM" pitchFamily="50" charset="-128"/>
                </a:rPr>
                <a:t>I/F</a:t>
              </a:r>
              <a:endParaRPr kumimoji="1" lang="ja-JP" altLang="en-US" sz="1100" dirty="0">
                <a:latin typeface="HGPｺﾞｼｯｸM" pitchFamily="50" charset="-128"/>
                <a:ea typeface="HGPｺﾞｼｯｸM" pitchFamily="50" charset="-128"/>
              </a:endParaRPr>
            </a:p>
          </p:txBody>
        </p:sp>
        <p:sp>
          <p:nvSpPr>
            <p:cNvPr id="706" name="テキスト ボックス 705"/>
            <p:cNvSpPr txBox="1"/>
            <p:nvPr/>
          </p:nvSpPr>
          <p:spPr>
            <a:xfrm>
              <a:off x="8150594" y="3102902"/>
              <a:ext cx="1055097" cy="430887"/>
            </a:xfrm>
            <a:prstGeom prst="rect">
              <a:avLst/>
            </a:prstGeom>
            <a:noFill/>
          </p:spPr>
          <p:txBody>
            <a:bodyPr wrap="none" rtlCol="0">
              <a:spAutoFit/>
            </a:bodyPr>
            <a:lstStyle/>
            <a:p>
              <a:r>
                <a:rPr kumimoji="1" lang="ja-JP" altLang="en-US" sz="1100" dirty="0" smtClean="0">
                  <a:latin typeface="HGPｺﾞｼｯｸM" pitchFamily="50" charset="-128"/>
                  <a:ea typeface="HGPｺﾞｼｯｸM" pitchFamily="50" charset="-128"/>
                </a:rPr>
                <a:t>統一された</a:t>
              </a:r>
              <a:endParaRPr kumimoji="1" lang="en-US" altLang="ja-JP"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サーバスタック</a:t>
              </a:r>
              <a:endParaRPr kumimoji="1" lang="ja-JP" altLang="en-US" sz="1100" dirty="0">
                <a:latin typeface="HGPｺﾞｼｯｸM" pitchFamily="50" charset="-128"/>
                <a:ea typeface="HGPｺﾞｼｯｸM" pitchFamily="50" charset="-128"/>
              </a:endParaRPr>
            </a:p>
          </p:txBody>
        </p:sp>
      </p:grpSp>
      <p:sp>
        <p:nvSpPr>
          <p:cNvPr id="710" name="右矢印 709"/>
          <p:cNvSpPr/>
          <p:nvPr/>
        </p:nvSpPr>
        <p:spPr bwMode="auto">
          <a:xfrm>
            <a:off x="4530411" y="3826805"/>
            <a:ext cx="936104" cy="553092"/>
          </a:xfrm>
          <a:prstGeom prst="rightArrow">
            <a:avLst>
              <a:gd name="adj1" fmla="val 50000"/>
              <a:gd name="adj2" fmla="val 70852"/>
            </a:avLst>
          </a:prstGeom>
          <a:solidFill>
            <a:srgbClr val="FFCC99"/>
          </a:solidFill>
          <a:ln w="952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0" name="スライド番号プレースホルダ 59"/>
          <p:cNvSpPr>
            <a:spLocks noGrp="1"/>
          </p:cNvSpPr>
          <p:nvPr>
            <p:ph type="sldNum" sz="quarter" idx="12"/>
          </p:nvPr>
        </p:nvSpPr>
        <p:spPr/>
        <p:txBody>
          <a:bodyPr/>
          <a:lstStyle/>
          <a:p>
            <a:pPr>
              <a:defRPr/>
            </a:pPr>
            <a:fld id="{F4539584-EA34-4FB3-84C9-55345A63A918}" type="slidenum">
              <a:rPr lang="ja-JP" altLang="en-US" smtClean="0"/>
              <a:pPr>
                <a:defRPr/>
              </a:pPr>
              <a:t>28</a:t>
            </a:fld>
            <a:endParaRPr lang="en-US" altLang="ja-JP"/>
          </a:p>
        </p:txBody>
      </p:sp>
      <p:sp>
        <p:nvSpPr>
          <p:cNvPr id="61" name="フッター プレースホルダ 60"/>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62"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８</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地域情報プラットフォームの活用</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495300" y="1268762"/>
            <a:ext cx="8915400" cy="4525963"/>
          </a:xfrm>
        </p:spPr>
        <p:txBody>
          <a:bodyPr/>
          <a:lstStyle/>
          <a:p>
            <a:r>
              <a:rPr kumimoji="1" lang="ja-JP" altLang="en-US" sz="2400" dirty="0" smtClean="0">
                <a:latin typeface="HGPｺﾞｼｯｸM" pitchFamily="50" charset="-128"/>
                <a:ea typeface="HGPｺﾞｼｯｸM" pitchFamily="50" charset="-128"/>
              </a:rPr>
              <a:t>本講義の範囲</a:t>
            </a:r>
            <a:endParaRPr kumimoji="1" lang="en-US" altLang="ja-JP" sz="2400" dirty="0" smtClean="0">
              <a:latin typeface="HGPｺﾞｼｯｸM" pitchFamily="50" charset="-128"/>
              <a:ea typeface="HGPｺﾞｼｯｸM" pitchFamily="50" charset="-128"/>
            </a:endParaRPr>
          </a:p>
          <a:p>
            <a:r>
              <a:rPr lang="ja-JP" altLang="en-US" sz="2400" dirty="0">
                <a:latin typeface="HGPｺﾞｼｯｸM" pitchFamily="50" charset="-128"/>
                <a:ea typeface="HGPｺﾞｼｯｸM" pitchFamily="50" charset="-128"/>
              </a:rPr>
              <a:t>地域情報</a:t>
            </a:r>
            <a:r>
              <a:rPr lang="ja-JP" altLang="en-US" sz="2400" dirty="0" smtClean="0">
                <a:latin typeface="HGPｺﾞｼｯｸM" pitchFamily="50" charset="-128"/>
                <a:ea typeface="HGPｺﾞｼｯｸM" pitchFamily="50" charset="-128"/>
              </a:rPr>
              <a:t>プラットフォームとは</a:t>
            </a:r>
            <a:endParaRPr lang="en-US" altLang="ja-JP" sz="2400" dirty="0" smtClean="0">
              <a:latin typeface="HGPｺﾞｼｯｸM" pitchFamily="50" charset="-128"/>
              <a:ea typeface="HGPｺﾞｼｯｸM" pitchFamily="50" charset="-128"/>
            </a:endParaRPr>
          </a:p>
          <a:p>
            <a:r>
              <a:rPr kumimoji="1" lang="ja-JP" altLang="en-US" sz="2400" dirty="0" smtClean="0">
                <a:latin typeface="HGPｺﾞｼｯｸM" pitchFamily="50" charset="-128"/>
                <a:ea typeface="HGPｺﾞｼｯｸM" pitchFamily="50" charset="-128"/>
              </a:rPr>
              <a:t>地域情報プラットフォームの構成</a:t>
            </a:r>
            <a:endParaRPr kumimoji="1"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地域情報プラットフォーム基本説明書</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自治体</a:t>
            </a:r>
            <a:r>
              <a:rPr lang="ja-JP" altLang="en-US" sz="2000" dirty="0">
                <a:latin typeface="HGPｺﾞｼｯｸM" pitchFamily="50" charset="-128"/>
                <a:ea typeface="HGPｺﾞｼｯｸM" pitchFamily="50" charset="-128"/>
              </a:rPr>
              <a:t>業務アプリケーションユニット標準</a:t>
            </a:r>
            <a:r>
              <a:rPr lang="ja-JP" altLang="en-US" sz="2000" dirty="0" smtClean="0">
                <a:latin typeface="HGPｺﾞｼｯｸM" pitchFamily="50" charset="-128"/>
                <a:ea typeface="HGPｺﾞｼｯｸM" pitchFamily="50" charset="-128"/>
              </a:rPr>
              <a:t>仕様</a:t>
            </a:r>
            <a:endParaRPr lang="ja-JP" altLang="en-US" sz="2000" dirty="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アーキテクチャ</a:t>
            </a:r>
            <a:r>
              <a:rPr lang="ja-JP" altLang="en-US" sz="2000" dirty="0">
                <a:latin typeface="HGPｺﾞｼｯｸM" pitchFamily="50" charset="-128"/>
                <a:ea typeface="HGPｺﾞｼｯｸM" pitchFamily="50" charset="-128"/>
              </a:rPr>
              <a:t>標準仕様</a:t>
            </a:r>
          </a:p>
          <a:p>
            <a:pPr lvl="1"/>
            <a:r>
              <a:rPr lang="ja-JP" altLang="en-US" sz="2000" dirty="0" smtClean="0">
                <a:latin typeface="HGPｺﾞｼｯｸM" pitchFamily="50" charset="-128"/>
                <a:ea typeface="HGPｺﾞｼｯｸM" pitchFamily="50" charset="-128"/>
              </a:rPr>
              <a:t>プラットフォーム</a:t>
            </a:r>
            <a:r>
              <a:rPr lang="ja-JP" altLang="en-US" sz="2000" dirty="0">
                <a:latin typeface="HGPｺﾞｼｯｸM" pitchFamily="50" charset="-128"/>
                <a:ea typeface="HGPｺﾞｼｯｸM" pitchFamily="50" charset="-128"/>
              </a:rPr>
              <a:t>通信標準仕様</a:t>
            </a:r>
          </a:p>
          <a:p>
            <a:pPr lvl="1"/>
            <a:r>
              <a:rPr lang="ja-JP" altLang="en-US" sz="2000" dirty="0" smtClean="0">
                <a:latin typeface="HGPｺﾞｼｯｸM" pitchFamily="50" charset="-128"/>
                <a:ea typeface="HGPｺﾞｼｯｸM" pitchFamily="50" charset="-128"/>
              </a:rPr>
              <a:t>地域</a:t>
            </a:r>
            <a:r>
              <a:rPr lang="ja-JP" altLang="en-US" sz="2000" dirty="0">
                <a:latin typeface="HGPｺﾞｼｯｸM" pitchFamily="50" charset="-128"/>
                <a:ea typeface="HGPｺﾞｼｯｸM" pitchFamily="50" charset="-128"/>
              </a:rPr>
              <a:t>情報プラットフォームガイドライン</a:t>
            </a:r>
          </a:p>
          <a:p>
            <a:r>
              <a:rPr lang="ja-JP" altLang="en-US" sz="2400" dirty="0" smtClean="0">
                <a:latin typeface="HGPｺﾞｼｯｸM" pitchFamily="50" charset="-128"/>
                <a:ea typeface="HGPｺﾞｼｯｸM" pitchFamily="50" charset="-128"/>
              </a:rPr>
              <a:t>手引きの活用</a:t>
            </a:r>
            <a:endParaRPr lang="en-US" altLang="ja-JP" sz="2400" dirty="0" smtClean="0">
              <a:latin typeface="HGPｺﾞｼｯｸM" pitchFamily="50" charset="-128"/>
              <a:ea typeface="HGPｺﾞｼｯｸM" pitchFamily="50" charset="-128"/>
            </a:endParaRPr>
          </a:p>
          <a:p>
            <a:r>
              <a:rPr lang="ja-JP" altLang="en-US" sz="2400" dirty="0">
                <a:latin typeface="HGPｺﾞｼｯｸM" pitchFamily="50" charset="-128"/>
                <a:ea typeface="HGPｺﾞｼｯｸM" pitchFamily="50" charset="-128"/>
              </a:rPr>
              <a:t>地域</a:t>
            </a:r>
            <a:r>
              <a:rPr lang="ja-JP" altLang="en-US" sz="2400" dirty="0" smtClean="0">
                <a:latin typeface="HGPｺﾞｼｯｸM" pitchFamily="50" charset="-128"/>
                <a:ea typeface="HGPｺﾞｼｯｸM" pitchFamily="50" charset="-128"/>
              </a:rPr>
              <a:t>情報プラットフォームの普及状況</a:t>
            </a:r>
            <a:endParaRPr lang="en-US" altLang="ja-JP" sz="2400" dirty="0" smtClean="0">
              <a:latin typeface="HGPｺﾞｼｯｸM" pitchFamily="50" charset="-128"/>
              <a:ea typeface="HGPｺﾞｼｯｸM" pitchFamily="50" charset="-128"/>
            </a:endParaRPr>
          </a:p>
          <a:p>
            <a:r>
              <a:rPr lang="ja-JP" altLang="en-US" sz="2400" dirty="0">
                <a:latin typeface="HGPｺﾞｼｯｸM" pitchFamily="50" charset="-128"/>
                <a:ea typeface="HGPｺﾞｼｯｸM" pitchFamily="50" charset="-128"/>
              </a:rPr>
              <a:t>地域情報プラットフォーム</a:t>
            </a:r>
            <a:r>
              <a:rPr lang="ja-JP" altLang="en-US" sz="2400" dirty="0" smtClean="0">
                <a:latin typeface="HGPｺﾞｼｯｸM" pitchFamily="50" charset="-128"/>
                <a:ea typeface="HGPｺﾞｼｯｸM" pitchFamily="50" charset="-128"/>
              </a:rPr>
              <a:t>の活用</a:t>
            </a:r>
            <a:endParaRPr lang="en-US" altLang="ja-JP" sz="2400" dirty="0" smtClean="0">
              <a:latin typeface="HGPｺﾞｼｯｸM" pitchFamily="50" charset="-128"/>
              <a:ea typeface="HGPｺﾞｼｯｸM" pitchFamily="50" charset="-128"/>
            </a:endParaRPr>
          </a:p>
          <a:p>
            <a:r>
              <a:rPr lang="ja-JP" altLang="en-US" sz="2400" dirty="0">
                <a:latin typeface="HGPｺﾞｼｯｸM" pitchFamily="50" charset="-128"/>
                <a:ea typeface="HGPｺﾞｼｯｸM" pitchFamily="50" charset="-128"/>
              </a:rPr>
              <a:t>地域情報プラットフォーム</a:t>
            </a:r>
            <a:r>
              <a:rPr lang="ja-JP" altLang="en-US" sz="2400" dirty="0" smtClean="0">
                <a:latin typeface="HGPｺﾞｼｯｸM" pitchFamily="50" charset="-128"/>
                <a:ea typeface="HGPｺﾞｼｯｸM" pitchFamily="50" charset="-128"/>
              </a:rPr>
              <a:t>の展開</a:t>
            </a:r>
            <a:endParaRPr kumimoji="1" lang="ja-JP" altLang="en-US" sz="2400" dirty="0">
              <a:latin typeface="HGPｺﾞｼｯｸM" pitchFamily="50" charset="-128"/>
              <a:ea typeface="HGPｺﾞｼｯｸM" pitchFamily="50" charset="-128"/>
            </a:endParaRPr>
          </a:p>
        </p:txBody>
      </p:sp>
      <p:sp>
        <p:nvSpPr>
          <p:cNvPr id="4"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ja-JP" sz="2800" b="1" kern="0" dirty="0" smtClean="0">
                <a:latin typeface="HGPｺﾞｼｯｸM" pitchFamily="50" charset="-128"/>
                <a:ea typeface="HGPｺﾞｼｯｸM" pitchFamily="50" charset="-128"/>
                <a:cs typeface="+mj-cs"/>
              </a:rPr>
              <a:t>２．本講義の構成</a:t>
            </a:r>
          </a:p>
        </p:txBody>
      </p:sp>
      <p:sp>
        <p:nvSpPr>
          <p:cNvPr id="6" name="スライド番号プレースホルダ 5"/>
          <p:cNvSpPr>
            <a:spLocks noGrp="1"/>
          </p:cNvSpPr>
          <p:nvPr>
            <p:ph type="sldNum" sz="quarter" idx="12"/>
          </p:nvPr>
        </p:nvSpPr>
        <p:spPr/>
        <p:txBody>
          <a:bodyPr/>
          <a:lstStyle/>
          <a:p>
            <a:pPr>
              <a:defRPr/>
            </a:pPr>
            <a:fld id="{F4539584-EA34-4FB3-84C9-55345A63A918}" type="slidenum">
              <a:rPr lang="ja-JP" altLang="en-US" smtClean="0"/>
              <a:pPr>
                <a:defRPr/>
              </a:pPr>
              <a:t>2</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グループ化 12"/>
          <p:cNvGrpSpPr/>
          <p:nvPr/>
        </p:nvGrpSpPr>
        <p:grpSpPr>
          <a:xfrm>
            <a:off x="2000673" y="2996952"/>
            <a:ext cx="5331006" cy="3092804"/>
            <a:chOff x="990147" y="2309246"/>
            <a:chExt cx="5619038" cy="3259907"/>
          </a:xfrm>
        </p:grpSpPr>
        <p:sp>
          <p:nvSpPr>
            <p:cNvPr id="14" name="角丸四角形 13"/>
            <p:cNvSpPr/>
            <p:nvPr/>
          </p:nvSpPr>
          <p:spPr bwMode="auto">
            <a:xfrm>
              <a:off x="992561" y="4869160"/>
              <a:ext cx="5616624" cy="228400"/>
            </a:xfrm>
            <a:prstGeom prst="roundRect">
              <a:avLst/>
            </a:prstGeom>
            <a:solidFill>
              <a:schemeClr val="bg2">
                <a:lumMod val="75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ネットワーク</a:t>
              </a:r>
            </a:p>
          </p:txBody>
        </p:sp>
        <p:sp>
          <p:nvSpPr>
            <p:cNvPr id="16" name="角丸四角形 15"/>
            <p:cNvSpPr/>
            <p:nvPr/>
          </p:nvSpPr>
          <p:spPr bwMode="auto">
            <a:xfrm>
              <a:off x="990147" y="4596954"/>
              <a:ext cx="5616624" cy="228400"/>
            </a:xfrm>
            <a:prstGeom prst="roundRect">
              <a:avLst/>
            </a:prstGeom>
            <a:solidFill>
              <a:schemeClr val="accent6">
                <a:lumMod val="40000"/>
                <a:lumOff val="6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rPr>
                <a:t>J2FE Framework</a:t>
              </a:r>
              <a:endPar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7" name="角丸四角形 16"/>
            <p:cNvSpPr/>
            <p:nvPr/>
          </p:nvSpPr>
          <p:spPr bwMode="auto">
            <a:xfrm>
              <a:off x="992561" y="4335101"/>
              <a:ext cx="5616624" cy="228400"/>
            </a:xfrm>
            <a:prstGeom prst="roundRect">
              <a:avLst/>
            </a:prstGeom>
            <a:solidFill>
              <a:schemeClr val="accent5">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ja-JP" altLang="en-US" sz="900" dirty="0">
                  <a:solidFill>
                    <a:srgbClr val="C00000"/>
                  </a:solidFill>
                  <a:latin typeface="HGPｺﾞｼｯｸM" pitchFamily="50" charset="-128"/>
                  <a:ea typeface="HGPｺﾞｼｯｸM" pitchFamily="50" charset="-128"/>
                </a:rPr>
                <a:t>地域</a:t>
              </a:r>
              <a:r>
                <a:rPr lang="ja-JP" altLang="en-US" sz="900" dirty="0" smtClean="0">
                  <a:solidFill>
                    <a:srgbClr val="C00000"/>
                  </a:solidFill>
                  <a:latin typeface="HGPｺﾞｼｯｸM" pitchFamily="50" charset="-128"/>
                  <a:ea typeface="HGPｺﾞｼｯｸM" pitchFamily="50" charset="-128"/>
                </a:rPr>
                <a:t>情報プラットフォーム</a:t>
              </a:r>
              <a:r>
                <a:rPr lang="ja-JP" altLang="en-US" sz="900" dirty="0" smtClean="0">
                  <a:latin typeface="HGPｺﾞｼｯｸM" pitchFamily="50" charset="-128"/>
                  <a:ea typeface="HGPｺﾞｼｯｸM" pitchFamily="50" charset="-128"/>
                </a:rPr>
                <a:t>：システム連携基盤</a:t>
              </a:r>
              <a:r>
                <a:rPr lang="en-US" altLang="ja-JP" sz="900" dirty="0" smtClean="0">
                  <a:latin typeface="HGPｺﾞｼｯｸM" pitchFamily="50" charset="-128"/>
                  <a:ea typeface="HGPｺﾞｼｯｸM" pitchFamily="50" charset="-128"/>
                </a:rPr>
                <a:t>(</a:t>
              </a:r>
              <a:r>
                <a:rPr lang="ja-JP" altLang="en-US" sz="900" dirty="0" smtClean="0">
                  <a:solidFill>
                    <a:srgbClr val="C00000"/>
                  </a:solidFill>
                  <a:latin typeface="HGPｺﾞｼｯｸM" pitchFamily="50" charset="-128"/>
                  <a:ea typeface="HGPｺﾞｼｯｸM" pitchFamily="50" charset="-128"/>
                </a:rPr>
                <a:t>福岡県電子自治体共通化技術標準</a:t>
              </a:r>
              <a:r>
                <a:rPr lang="en-US" altLang="ja-JP" sz="900" dirty="0" smtClean="0">
                  <a:latin typeface="HGPｺﾞｼｯｸM" pitchFamily="50" charset="-128"/>
                  <a:ea typeface="HGPｺﾞｼｯｸM" pitchFamily="50" charset="-128"/>
                </a:rPr>
                <a:t>)</a:t>
              </a:r>
              <a:endPar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8" name="角丸四角形 17"/>
            <p:cNvSpPr/>
            <p:nvPr/>
          </p:nvSpPr>
          <p:spPr bwMode="auto">
            <a:xfrm>
              <a:off x="992561" y="4054770"/>
              <a:ext cx="5616624" cy="228400"/>
            </a:xfrm>
            <a:prstGeom prst="roundRect">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800" i="0" u="none" strike="noStrike" cap="none" normalizeH="0" baseline="0" dirty="0" smtClean="0">
                  <a:ln>
                    <a:noFill/>
                  </a:ln>
                  <a:solidFill>
                    <a:schemeClr val="tx1"/>
                  </a:solidFill>
                  <a:effectLst/>
                  <a:latin typeface="HGPｺﾞｼｯｸM" pitchFamily="50" charset="-128"/>
                  <a:ea typeface="HGPｺﾞｼｯｸM" pitchFamily="50" charset="-128"/>
                </a:rPr>
                <a:t>各種サービス機能</a:t>
              </a:r>
              <a:r>
                <a:rPr kumimoji="0" lang="en-US" altLang="ja-JP" sz="800" i="0" u="none" strike="noStrike" cap="none" normalizeH="0" baseline="0" dirty="0" smtClean="0">
                  <a:ln>
                    <a:noFill/>
                  </a:ln>
                  <a:solidFill>
                    <a:schemeClr val="tx1"/>
                  </a:solidFill>
                  <a:effectLst/>
                  <a:latin typeface="HGPｺﾞｼｯｸM" pitchFamily="50" charset="-128"/>
                  <a:ea typeface="HGPｺﾞｼｯｸM" pitchFamily="50" charset="-128"/>
                </a:rPr>
                <a:t>(</a:t>
              </a:r>
              <a:r>
                <a:rPr kumimoji="0" lang="ja-JP" altLang="en-US" sz="800" i="0" u="none" strike="noStrike" cap="none" normalizeH="0" baseline="0" dirty="0" smtClean="0">
                  <a:ln>
                    <a:noFill/>
                  </a:ln>
                  <a:solidFill>
                    <a:schemeClr val="tx1"/>
                  </a:solidFill>
                  <a:effectLst/>
                  <a:latin typeface="HGPｺﾞｼｯｸM" pitchFamily="50" charset="-128"/>
                  <a:ea typeface="HGPｺﾞｼｯｸM" pitchFamily="50" charset="-128"/>
                </a:rPr>
                <a:t>自治体情報、職員情報、シングルサインオン、ログ管理、</a:t>
              </a:r>
              <a:r>
                <a:rPr kumimoji="0" lang="en-US" altLang="ja-JP" sz="800" i="0" u="none" strike="noStrike" cap="none" normalizeH="0" baseline="0" dirty="0" smtClean="0">
                  <a:ln>
                    <a:noFill/>
                  </a:ln>
                  <a:solidFill>
                    <a:schemeClr val="tx1"/>
                  </a:solidFill>
                  <a:effectLst/>
                  <a:latin typeface="HGPｺﾞｼｯｸM" pitchFamily="50" charset="-128"/>
                  <a:ea typeface="HGPｺﾞｼｯｸM" pitchFamily="50" charset="-128"/>
                </a:rPr>
                <a:t>Web</a:t>
              </a:r>
              <a:r>
                <a:rPr lang="ja-JP" altLang="en-US" sz="800" dirty="0" smtClean="0">
                  <a:latin typeface="HGPｺﾞｼｯｸM" pitchFamily="50" charset="-128"/>
                  <a:ea typeface="HGPｺﾞｼｯｸM" pitchFamily="50" charset="-128"/>
                </a:rPr>
                <a:t>サービス、ファイル連携）</a:t>
              </a:r>
              <a:endParaRPr kumimoji="0" lang="ja-JP" altLang="en-US" sz="8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9" name="角丸四角形 18"/>
            <p:cNvSpPr/>
            <p:nvPr/>
          </p:nvSpPr>
          <p:spPr bwMode="auto">
            <a:xfrm>
              <a:off x="992560" y="3317358"/>
              <a:ext cx="3096344" cy="687706"/>
            </a:xfrm>
            <a:prstGeom prst="roundRect">
              <a:avLst>
                <a:gd name="adj" fmla="val 11331"/>
              </a:avLst>
            </a:prstGeom>
            <a:solidFill>
              <a:schemeClr val="tx2">
                <a:lumMod val="40000"/>
                <a:lumOff val="6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共通基盤に連携した追加機能（</a:t>
              </a:r>
              <a:r>
                <a:rPr kumimoji="0" lang="ja-JP" altLang="en-US" sz="900" i="0" u="none" strike="noStrike" cap="none" normalizeH="0" baseline="0" dirty="0" smtClean="0">
                  <a:ln>
                    <a:noFill/>
                  </a:ln>
                  <a:solidFill>
                    <a:srgbClr val="C00000"/>
                  </a:solidFill>
                  <a:effectLst/>
                  <a:latin typeface="HGPｺﾞｼｯｸM" pitchFamily="50" charset="-128"/>
                  <a:ea typeface="HGPｺﾞｼｯｸM" pitchFamily="50" charset="-128"/>
                </a:rPr>
                <a:t>鳩ヶ谷モデル</a:t>
              </a: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sz="900" dirty="0">
                  <a:latin typeface="HGPｺﾞｼｯｸM" pitchFamily="50" charset="-128"/>
                  <a:ea typeface="HGPｺﾞｼｯｸM" pitchFamily="50" charset="-128"/>
                </a:rPr>
                <a:t>共通</a:t>
              </a:r>
              <a:r>
                <a:rPr lang="ja-JP" altLang="en-US" sz="900" dirty="0" smtClean="0">
                  <a:latin typeface="HGPｺﾞｼｯｸM" pitchFamily="50" charset="-128"/>
                  <a:ea typeface="HGPｺﾞｼｯｸM" pitchFamily="50" charset="-128"/>
                </a:rPr>
                <a:t>情報（自治体情報、公印、認証文、職務代理、</a:t>
              </a:r>
              <a:r>
                <a:rPr lang="en-US" altLang="ja-JP" sz="900" dirty="0" smtClean="0">
                  <a:latin typeface="HGPｺﾞｼｯｸM" pitchFamily="50" charset="-128"/>
                  <a:ea typeface="HGPｺﾞｼｯｸM" pitchFamily="50" charset="-128"/>
                </a:rPr>
                <a:t>etc.</a:t>
              </a:r>
              <a:r>
                <a:rPr lang="ja-JP" altLang="en-US" sz="900" dirty="0" smtClean="0">
                  <a:latin typeface="HGPｺﾞｼｯｸM" pitchFamily="50" charset="-128"/>
                  <a:ea typeface="HGPｺﾞｼｯｸM" pitchFamily="50" charset="-128"/>
                </a:rPr>
                <a:t>）、機構情報、職員情報、アクセス権管理、端末稼働情報、バッチ処理、ジョブスケジュール、ログ管理</a:t>
              </a:r>
              <a:endPar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0" name="角丸四角形 19"/>
            <p:cNvSpPr/>
            <p:nvPr/>
          </p:nvSpPr>
          <p:spPr bwMode="auto">
            <a:xfrm>
              <a:off x="992559" y="3051192"/>
              <a:ext cx="3096345" cy="228400"/>
            </a:xfrm>
            <a:prstGeom prst="roundRect">
              <a:avLst/>
            </a:prstGeom>
            <a:solidFill>
              <a:schemeClr val="accent4">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統合データベース</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1" name="角丸四角形 20"/>
            <p:cNvSpPr/>
            <p:nvPr/>
          </p:nvSpPr>
          <p:spPr bwMode="auto">
            <a:xfrm>
              <a:off x="992560" y="2676351"/>
              <a:ext cx="971420" cy="320601"/>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個別</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データベース</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2" name="角丸四角形 21"/>
            <p:cNvSpPr/>
            <p:nvPr/>
          </p:nvSpPr>
          <p:spPr bwMode="auto">
            <a:xfrm>
              <a:off x="2000672" y="2676351"/>
              <a:ext cx="971421" cy="320601"/>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個別</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データベース</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3" name="角丸四角形 22"/>
            <p:cNvSpPr/>
            <p:nvPr/>
          </p:nvSpPr>
          <p:spPr bwMode="auto">
            <a:xfrm>
              <a:off x="992559" y="2309247"/>
              <a:ext cx="971420" cy="305608"/>
            </a:xfrm>
            <a:prstGeom prst="roundRect">
              <a:avLst/>
            </a:prstGeom>
            <a:solidFill>
              <a:srgbClr val="92D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住民情報系</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4" name="角丸四角形 23"/>
            <p:cNvSpPr/>
            <p:nvPr/>
          </p:nvSpPr>
          <p:spPr bwMode="auto">
            <a:xfrm>
              <a:off x="2000673" y="2309247"/>
              <a:ext cx="971420" cy="305608"/>
            </a:xfrm>
            <a:prstGeom prst="roundRect">
              <a:avLst/>
            </a:prstGeom>
            <a:solidFill>
              <a:srgbClr val="92D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税務教務系</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5" name="角丸四角形 24"/>
            <p:cNvSpPr/>
            <p:nvPr/>
          </p:nvSpPr>
          <p:spPr bwMode="auto">
            <a:xfrm>
              <a:off x="3315229" y="2309246"/>
              <a:ext cx="773675" cy="687705"/>
            </a:xfrm>
            <a:prstGeom prst="roundRect">
              <a:avLst>
                <a:gd name="adj" fmla="val 11251"/>
              </a:avLst>
            </a:prstGeom>
            <a:solidFill>
              <a:srgbClr val="92D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総合窓口</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システム</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6" name="テキスト ボックス 25"/>
            <p:cNvSpPr txBox="1"/>
            <p:nvPr/>
          </p:nvSpPr>
          <p:spPr>
            <a:xfrm>
              <a:off x="2936776" y="2368634"/>
              <a:ext cx="377121" cy="243304"/>
            </a:xfrm>
            <a:prstGeom prst="rect">
              <a:avLst/>
            </a:prstGeom>
            <a:noFill/>
          </p:spPr>
          <p:txBody>
            <a:bodyPr wrap="none" rtlCol="0">
              <a:spAutoFit/>
            </a:bodyPr>
            <a:lstStyle/>
            <a:p>
              <a:r>
                <a:rPr kumimoji="1" lang="ja-JP" altLang="en-US" sz="900" dirty="0" smtClean="0">
                  <a:latin typeface="HGPｺﾞｼｯｸM" pitchFamily="50" charset="-128"/>
                  <a:ea typeface="HGPｺﾞｼｯｸM" pitchFamily="50" charset="-128"/>
                </a:rPr>
                <a:t>・・・</a:t>
              </a:r>
              <a:endParaRPr kumimoji="1" lang="ja-JP" altLang="en-US" sz="900" dirty="0">
                <a:latin typeface="HGPｺﾞｼｯｸM" pitchFamily="50" charset="-128"/>
                <a:ea typeface="HGPｺﾞｼｯｸM" pitchFamily="50" charset="-128"/>
              </a:endParaRPr>
            </a:p>
          </p:txBody>
        </p:sp>
        <p:sp>
          <p:nvSpPr>
            <p:cNvPr id="27" name="角丸四角形 26"/>
            <p:cNvSpPr/>
            <p:nvPr/>
          </p:nvSpPr>
          <p:spPr bwMode="auto">
            <a:xfrm>
              <a:off x="5586236" y="3686120"/>
              <a:ext cx="1022948" cy="318944"/>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外部システム</a:t>
              </a:r>
              <a:endPar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rPr>
                <a:t>DB</a:t>
              </a:r>
            </a:p>
          </p:txBody>
        </p:sp>
        <p:sp>
          <p:nvSpPr>
            <p:cNvPr id="28" name="角丸四角形 27"/>
            <p:cNvSpPr/>
            <p:nvPr/>
          </p:nvSpPr>
          <p:spPr bwMode="auto">
            <a:xfrm>
              <a:off x="4135081" y="3686121"/>
              <a:ext cx="1022948" cy="318944"/>
            </a:xfrm>
            <a:prstGeom prst="roundRect">
              <a:avLst/>
            </a:prstGeom>
            <a:solidFill>
              <a:schemeClr val="accent2">
                <a:lumMod val="60000"/>
                <a:lumOff val="40000"/>
              </a:schemeClr>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900" i="0" u="none" strike="noStrike" cap="none" normalizeH="0" baseline="0" dirty="0" smtClean="0">
                  <a:ln>
                    <a:noFill/>
                  </a:ln>
                  <a:solidFill>
                    <a:schemeClr val="tx1"/>
                  </a:solidFill>
                  <a:effectLst/>
                  <a:latin typeface="HGPｺﾞｼｯｸM" pitchFamily="50" charset="-128"/>
                  <a:ea typeface="HGPｺﾞｼｯｸM" pitchFamily="50" charset="-128"/>
                </a:rPr>
                <a:t>他社アプリ</a:t>
              </a:r>
              <a:r>
                <a:rPr kumimoji="0" lang="en-US" altLang="ja-JP" sz="900" i="0" u="none" strike="noStrike" cap="none" normalizeH="0" baseline="0" dirty="0" smtClean="0">
                  <a:ln>
                    <a:noFill/>
                  </a:ln>
                  <a:solidFill>
                    <a:schemeClr val="tx1"/>
                  </a:solidFill>
                  <a:effectLst/>
                  <a:latin typeface="HGPｺﾞｼｯｸM" pitchFamily="50" charset="-128"/>
                  <a:ea typeface="HGPｺﾞｼｯｸM" pitchFamily="50" charset="-128"/>
                </a:rPr>
                <a:t>DB</a:t>
              </a:r>
            </a:p>
          </p:txBody>
        </p:sp>
        <p:sp>
          <p:nvSpPr>
            <p:cNvPr id="29" name="テキスト ボックス 28"/>
            <p:cNvSpPr txBox="1"/>
            <p:nvPr/>
          </p:nvSpPr>
          <p:spPr>
            <a:xfrm>
              <a:off x="5196535" y="3722482"/>
              <a:ext cx="377121" cy="243304"/>
            </a:xfrm>
            <a:prstGeom prst="rect">
              <a:avLst/>
            </a:prstGeom>
            <a:noFill/>
          </p:spPr>
          <p:txBody>
            <a:bodyPr wrap="none" rtlCol="0">
              <a:spAutoFit/>
            </a:bodyPr>
            <a:lstStyle/>
            <a:p>
              <a:r>
                <a:rPr kumimoji="1" lang="ja-JP" altLang="en-US" sz="900" dirty="0" smtClean="0">
                  <a:latin typeface="HGPｺﾞｼｯｸM" pitchFamily="50" charset="-128"/>
                  <a:ea typeface="HGPｺﾞｼｯｸM" pitchFamily="50" charset="-128"/>
                </a:rPr>
                <a:t>・・・</a:t>
              </a:r>
              <a:endParaRPr kumimoji="1" lang="ja-JP" altLang="en-US" sz="900" dirty="0">
                <a:latin typeface="HGPｺﾞｼｯｸM" pitchFamily="50" charset="-128"/>
                <a:ea typeface="HGPｺﾞｼｯｸM" pitchFamily="50" charset="-128"/>
              </a:endParaRPr>
            </a:p>
          </p:txBody>
        </p:sp>
        <p:pic>
          <p:nvPicPr>
            <p:cNvPr id="30" name="Picture 22" descr="C:\Documents and Settings\9210359\Local Settings\Temporary Internet Files\Content.IE5\GDY349QF\MC900292014[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356245" y="4952689"/>
              <a:ext cx="569080" cy="576405"/>
            </a:xfrm>
            <a:prstGeom prst="rect">
              <a:avLst/>
            </a:prstGeom>
            <a:noFill/>
            <a:extLst>
              <a:ext uri="{909E8E84-426E-40DD-AFC4-6F175D3DCCD1}">
                <a14:hiddenFill xmlns:a14="http://schemas.microsoft.com/office/drawing/2010/main" xmlns="">
                  <a:solidFill>
                    <a:srgbClr val="FFFFFF"/>
                  </a:solidFill>
                </a14:hiddenFill>
              </a:ext>
            </a:extLst>
          </p:spPr>
        </p:pic>
        <p:pic>
          <p:nvPicPr>
            <p:cNvPr id="31" name="Picture 24" descr="C:\Documents and Settings\9210359\Local Settings\Temporary Internet Files\Content.IE5\4DQ975Y1\MC900238282[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000673" y="4869160"/>
              <a:ext cx="734665" cy="642351"/>
            </a:xfrm>
            <a:prstGeom prst="rect">
              <a:avLst/>
            </a:prstGeom>
            <a:noFill/>
            <a:extLst>
              <a:ext uri="{909E8E84-426E-40DD-AFC4-6F175D3DCCD1}">
                <a14:hiddenFill xmlns:a14="http://schemas.microsoft.com/office/drawing/2010/main" xmlns="">
                  <a:solidFill>
                    <a:srgbClr val="FFFFFF"/>
                  </a:solidFill>
                </a14:hiddenFill>
              </a:ext>
            </a:extLst>
          </p:spPr>
        </p:pic>
        <p:pic>
          <p:nvPicPr>
            <p:cNvPr id="32" name="Picture 27" descr="C:\Documents and Settings\9210359\Local Settings\Temporary Internet Files\Content.IE5\CXG1IVGP\MC900281329[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891180" y="4885991"/>
              <a:ext cx="531888" cy="683162"/>
            </a:xfrm>
            <a:prstGeom prst="rect">
              <a:avLst/>
            </a:prstGeom>
            <a:noFill/>
            <a:extLst>
              <a:ext uri="{909E8E84-426E-40DD-AFC4-6F175D3DCCD1}">
                <a14:hiddenFill xmlns:a14="http://schemas.microsoft.com/office/drawing/2010/main" xmlns="">
                  <a:solidFill>
                    <a:srgbClr val="FFFFFF"/>
                  </a:solidFill>
                </a14:hiddenFill>
              </a:ext>
            </a:extLst>
          </p:spPr>
        </p:pic>
        <p:pic>
          <p:nvPicPr>
            <p:cNvPr id="33" name="Picture 5" descr="C:\Documents and Settings\9210359\Local Settings\Temporary Internet Files\Content.IE5\CTEZWXI7\MC900434949[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154139" y="4952110"/>
              <a:ext cx="648259" cy="467892"/>
            </a:xfrm>
            <a:prstGeom prst="rect">
              <a:avLst/>
            </a:prstGeom>
            <a:noFill/>
            <a:extLst>
              <a:ext uri="{909E8E84-426E-40DD-AFC4-6F175D3DCCD1}">
                <a14:hiddenFill xmlns:a14="http://schemas.microsoft.com/office/drawing/2010/main" xmlns="">
                  <a:solidFill>
                    <a:srgbClr val="FFFFFF"/>
                  </a:solidFill>
                </a14:hiddenFill>
              </a:ext>
            </a:extLst>
          </p:spPr>
        </p:pic>
        <p:pic>
          <p:nvPicPr>
            <p:cNvPr id="34" name="Picture 26" descr="C:\Program Files\Microsoft Office\MEDIA\CAGCAT10\j0195384.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5196535" y="4915788"/>
              <a:ext cx="600124" cy="612652"/>
            </a:xfrm>
            <a:prstGeom prst="rect">
              <a:avLst/>
            </a:prstGeom>
            <a:noFill/>
            <a:extLst>
              <a:ext uri="{909E8E84-426E-40DD-AFC4-6F175D3DCCD1}">
                <a14:hiddenFill xmlns:a14="http://schemas.microsoft.com/office/drawing/2010/main" xmlns="">
                  <a:solidFill>
                    <a:srgbClr val="FFFFFF"/>
                  </a:solidFill>
                </a14:hiddenFill>
              </a:ext>
            </a:extLst>
          </p:spPr>
        </p:pic>
      </p:grpSp>
      <p:sp>
        <p:nvSpPr>
          <p:cNvPr id="64" name="Rectangle 3"/>
          <p:cNvSpPr txBox="1">
            <a:spLocks noChangeArrowheads="1"/>
          </p:cNvSpPr>
          <p:nvPr/>
        </p:nvSpPr>
        <p:spPr bwMode="auto">
          <a:xfrm>
            <a:off x="495300" y="1341438"/>
            <a:ext cx="8915400" cy="1655514"/>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1" lang="ja-JP" altLang="en-US" sz="24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rPr>
              <a:t>活用事例　～粕屋町の場合～</a:t>
            </a:r>
            <a:endParaRPr kumimoji="1" lang="en-US" altLang="ja-JP" sz="24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endParaRPr>
          </a:p>
          <a:p>
            <a:pPr marL="800100" lvl="1" indent="-342900">
              <a:spcBef>
                <a:spcPct val="20000"/>
              </a:spcBef>
              <a:buFont typeface="Wingdings" pitchFamily="2" charset="2"/>
              <a:buChar char="n"/>
              <a:defRPr/>
            </a:pPr>
            <a:r>
              <a:rPr kumimoji="1" lang="ja-JP" altLang="en-US" sz="1200" b="1" kern="0" dirty="0">
                <a:solidFill>
                  <a:srgbClr val="000066"/>
                </a:solidFill>
                <a:latin typeface="HGPｺﾞｼｯｸM" pitchFamily="50" charset="-128"/>
                <a:ea typeface="HGPｺﾞｼｯｸM" pitchFamily="50" charset="-128"/>
              </a:rPr>
              <a:t>「地域情報プラットフォーム」</a:t>
            </a:r>
            <a:r>
              <a:rPr kumimoji="1" lang="ja-JP" altLang="en-US" sz="1200" kern="0" dirty="0">
                <a:solidFill>
                  <a:srgbClr val="000066"/>
                </a:solidFill>
                <a:latin typeface="HGPｺﾞｼｯｸM" pitchFamily="50" charset="-128"/>
                <a:ea typeface="HGPｺﾞｼｯｸM" pitchFamily="50" charset="-128"/>
              </a:rPr>
              <a:t>＋</a:t>
            </a:r>
            <a:r>
              <a:rPr kumimoji="1" lang="ja-JP" altLang="en-US" sz="1200" b="1" kern="0" dirty="0">
                <a:solidFill>
                  <a:srgbClr val="000066"/>
                </a:solidFill>
                <a:latin typeface="HGPｺﾞｼｯｸM" pitchFamily="50" charset="-128"/>
                <a:ea typeface="HGPｺﾞｼｯｸM" pitchFamily="50" charset="-128"/>
              </a:rPr>
              <a:t>「福岡県電子自治体共通化技術標準」</a:t>
            </a:r>
            <a:r>
              <a:rPr kumimoji="1" lang="ja-JP" altLang="en-US" sz="1200" kern="0" dirty="0">
                <a:solidFill>
                  <a:srgbClr val="000066"/>
                </a:solidFill>
                <a:latin typeface="HGPｺﾞｼｯｸM" pitchFamily="50" charset="-128"/>
                <a:ea typeface="HGPｺﾞｼｯｸM" pitchFamily="50" charset="-128"/>
              </a:rPr>
              <a:t>＋</a:t>
            </a:r>
            <a:r>
              <a:rPr kumimoji="1" lang="ja-JP" altLang="en-US" sz="1200" b="1" kern="0" dirty="0">
                <a:solidFill>
                  <a:srgbClr val="000066"/>
                </a:solidFill>
                <a:latin typeface="HGPｺﾞｼｯｸM" pitchFamily="50" charset="-128"/>
                <a:ea typeface="HGPｺﾞｼｯｸM" pitchFamily="50" charset="-128"/>
              </a:rPr>
              <a:t>「鳩ヶ谷モデル」</a:t>
            </a:r>
            <a:r>
              <a:rPr kumimoji="1" lang="ja-JP" altLang="en-US" sz="1200" kern="0" dirty="0">
                <a:solidFill>
                  <a:srgbClr val="000066"/>
                </a:solidFill>
                <a:latin typeface="HGPｺﾞｼｯｸM" pitchFamily="50" charset="-128"/>
                <a:ea typeface="HGPｺﾞｼｯｸM" pitchFamily="50" charset="-128"/>
              </a:rPr>
              <a:t>によるシステムの実現</a:t>
            </a:r>
          </a:p>
          <a:p>
            <a:pPr marL="800100" lvl="1" indent="-342900">
              <a:spcBef>
                <a:spcPct val="20000"/>
              </a:spcBef>
              <a:buFont typeface="Wingdings" pitchFamily="2" charset="2"/>
              <a:buChar char="n"/>
              <a:defRPr/>
            </a:pPr>
            <a:r>
              <a:rPr kumimoji="1" lang="ja-JP" altLang="en-US" sz="1200" kern="0" dirty="0">
                <a:solidFill>
                  <a:srgbClr val="000066"/>
                </a:solidFill>
                <a:latin typeface="HGPｺﾞｼｯｸM" pitchFamily="50" charset="-128"/>
                <a:ea typeface="HGPｺﾞｼｯｸM" pitchFamily="50" charset="-128"/>
              </a:rPr>
              <a:t>地域情報プラットフォームをベースに福岡県の電子自治体共通仕様を実装　</a:t>
            </a:r>
            <a:r>
              <a:rPr kumimoji="1" lang="ja-JP" altLang="en-US" sz="1200" kern="0" dirty="0" smtClean="0">
                <a:solidFill>
                  <a:srgbClr val="000066"/>
                </a:solidFill>
                <a:latin typeface="HGPｺﾞｼｯｸM" pitchFamily="50" charset="-128"/>
                <a:ea typeface="HGPｺﾞｼｯｸM" pitchFamily="50" charset="-128"/>
              </a:rPr>
              <a:t>⇒</a:t>
            </a:r>
            <a:r>
              <a:rPr kumimoji="1" lang="ja-JP" altLang="en-US" sz="1200" kern="0" dirty="0">
                <a:solidFill>
                  <a:srgbClr val="000066"/>
                </a:solidFill>
                <a:latin typeface="HGPｺﾞｼｯｸM" pitchFamily="50" charset="-128"/>
                <a:ea typeface="HGPｺﾞｼｯｸM" pitchFamily="50" charset="-128"/>
              </a:rPr>
              <a:t>　県内の採用自治体間の連携が容易</a:t>
            </a:r>
          </a:p>
          <a:p>
            <a:pPr marL="800100" lvl="1" indent="-342900">
              <a:spcBef>
                <a:spcPct val="20000"/>
              </a:spcBef>
              <a:buFont typeface="Wingdings" pitchFamily="2" charset="2"/>
              <a:buChar char="n"/>
              <a:defRPr/>
            </a:pPr>
            <a:r>
              <a:rPr kumimoji="1" lang="ja-JP" altLang="en-US" sz="1200" kern="0" dirty="0">
                <a:solidFill>
                  <a:srgbClr val="000066"/>
                </a:solidFill>
                <a:latin typeface="HGPｺﾞｼｯｸM" pitchFamily="50" charset="-128"/>
                <a:ea typeface="HGPｺﾞｼｯｸM" pitchFamily="50" charset="-128"/>
              </a:rPr>
              <a:t>鳩ヶ谷市独自の共通基盤連携追加機能を実装　 ⇒ 　鳩ヶ谷市の業務に合わせたカスタマイズ</a:t>
            </a:r>
          </a:p>
          <a:p>
            <a:pPr marL="800100" lvl="1" indent="-342900">
              <a:spcBef>
                <a:spcPct val="20000"/>
              </a:spcBef>
              <a:buFont typeface="Wingdings" pitchFamily="2" charset="2"/>
              <a:buChar char="n"/>
              <a:defRPr/>
            </a:pPr>
            <a:r>
              <a:rPr kumimoji="1" lang="ja-JP" altLang="en-US" sz="1200" kern="0" dirty="0">
                <a:solidFill>
                  <a:srgbClr val="000066"/>
                </a:solidFill>
                <a:latin typeface="HGPｺﾞｼｯｸM" pitchFamily="50" charset="-128"/>
                <a:ea typeface="HGPｺﾞｼｯｸM" pitchFamily="50" charset="-128"/>
              </a:rPr>
              <a:t>統合データベースを保持し、さらに個別データベース</a:t>
            </a:r>
            <a:r>
              <a:rPr kumimoji="1" lang="ja-JP" altLang="en-US" sz="1200" kern="0" dirty="0" smtClean="0">
                <a:solidFill>
                  <a:srgbClr val="000066"/>
                </a:solidFill>
                <a:latin typeface="HGPｺﾞｼｯｸM" pitchFamily="50" charset="-128"/>
                <a:ea typeface="HGPｺﾞｼｯｸM" pitchFamily="50" charset="-128"/>
              </a:rPr>
              <a:t>を</a:t>
            </a:r>
            <a:r>
              <a:rPr kumimoji="1" lang="ja-JP" altLang="en-US" sz="1200" kern="0" dirty="0">
                <a:solidFill>
                  <a:srgbClr val="000066"/>
                </a:solidFill>
                <a:latin typeface="HGPｺﾞｼｯｸM" pitchFamily="50" charset="-128"/>
                <a:ea typeface="HGPｺﾞｼｯｸM" pitchFamily="50" charset="-128"/>
              </a:rPr>
              <a:t>連携　 ⇒ 　統合</a:t>
            </a:r>
            <a:r>
              <a:rPr kumimoji="1" lang="en-US" altLang="ja-JP" sz="1200" kern="0" dirty="0">
                <a:solidFill>
                  <a:srgbClr val="000066"/>
                </a:solidFill>
                <a:latin typeface="HGPｺﾞｼｯｸM" pitchFamily="50" charset="-128"/>
                <a:ea typeface="HGPｺﾞｼｯｸM" pitchFamily="50" charset="-128"/>
              </a:rPr>
              <a:t>DB</a:t>
            </a:r>
            <a:r>
              <a:rPr kumimoji="1" lang="ja-JP" altLang="en-US" sz="1200" kern="0" dirty="0">
                <a:solidFill>
                  <a:srgbClr val="000066"/>
                </a:solidFill>
                <a:latin typeface="HGPｺﾞｼｯｸM" pitchFamily="50" charset="-128"/>
                <a:ea typeface="HGPｺﾞｼｯｸM" pitchFamily="50" charset="-128"/>
              </a:rPr>
              <a:t>による業務連携容易性の確保と個別</a:t>
            </a:r>
            <a:r>
              <a:rPr kumimoji="1" lang="en-US" altLang="ja-JP" sz="1200" kern="0" dirty="0">
                <a:solidFill>
                  <a:srgbClr val="000066"/>
                </a:solidFill>
                <a:latin typeface="HGPｺﾞｼｯｸM" pitchFamily="50" charset="-128"/>
                <a:ea typeface="HGPｺﾞｼｯｸM" pitchFamily="50" charset="-128"/>
              </a:rPr>
              <a:t>DB</a:t>
            </a:r>
            <a:r>
              <a:rPr kumimoji="1" lang="ja-JP" altLang="en-US" sz="1200" kern="0" dirty="0">
                <a:solidFill>
                  <a:srgbClr val="000066"/>
                </a:solidFill>
                <a:latin typeface="HGPｺﾞｼｯｸM" pitchFamily="50" charset="-128"/>
                <a:ea typeface="HGPｺﾞｼｯｸM" pitchFamily="50" charset="-128"/>
              </a:rPr>
              <a:t>による個別業務への対応を両立</a:t>
            </a:r>
            <a:endParaRPr kumimoji="1" lang="ja-JP" altLang="en-US" sz="12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endParaRPr>
          </a:p>
        </p:txBody>
      </p:sp>
      <p:sp>
        <p:nvSpPr>
          <p:cNvPr id="2" name="円/楕円 1"/>
          <p:cNvSpPr/>
          <p:nvPr/>
        </p:nvSpPr>
        <p:spPr bwMode="auto">
          <a:xfrm>
            <a:off x="2576737" y="4901666"/>
            <a:ext cx="1656184" cy="288032"/>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 name="円/楕円 5"/>
          <p:cNvSpPr/>
          <p:nvPr/>
        </p:nvSpPr>
        <p:spPr bwMode="auto">
          <a:xfrm>
            <a:off x="4529336" y="4891462"/>
            <a:ext cx="2295872" cy="288032"/>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 name="円/楕円 6"/>
          <p:cNvSpPr/>
          <p:nvPr/>
        </p:nvSpPr>
        <p:spPr bwMode="auto">
          <a:xfrm>
            <a:off x="2216696" y="3933056"/>
            <a:ext cx="2520280" cy="288032"/>
          </a:xfrm>
          <a:prstGeom prst="ellipse">
            <a:avLst/>
          </a:prstGeom>
          <a:noFill/>
          <a:ln w="28575"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 name="テキスト ボックス 2"/>
          <p:cNvSpPr txBox="1"/>
          <p:nvPr/>
        </p:nvSpPr>
        <p:spPr>
          <a:xfrm>
            <a:off x="6033120" y="3337249"/>
            <a:ext cx="1699504" cy="307777"/>
          </a:xfrm>
          <a:prstGeom prst="rect">
            <a:avLst/>
          </a:prstGeom>
          <a:noFill/>
        </p:spPr>
        <p:txBody>
          <a:bodyPr wrap="none" rtlCol="0">
            <a:spAutoFit/>
          </a:bodyPr>
          <a:lstStyle/>
          <a:p>
            <a:r>
              <a:rPr kumimoji="1" lang="ja-JP" altLang="en-US" sz="1400" b="1" dirty="0" smtClean="0">
                <a:effectLst>
                  <a:outerShdw blurRad="38100" dist="38100" dir="2700000" algn="tl">
                    <a:srgbClr val="000000">
                      <a:alpha val="43137"/>
                    </a:srgbClr>
                  </a:outerShdw>
                </a:effectLst>
                <a:latin typeface="HGPｺﾞｼｯｸM" pitchFamily="50" charset="-128"/>
                <a:ea typeface="HGPｺﾞｼｯｸM" pitchFamily="50" charset="-128"/>
              </a:rPr>
              <a:t>活用におけるポイント</a:t>
            </a:r>
            <a:endParaRPr kumimoji="1" lang="ja-JP" altLang="en-US" sz="1400" b="1" dirty="0">
              <a:effectLst>
                <a:outerShdw blurRad="38100" dist="38100" dir="2700000" algn="tl">
                  <a:srgbClr val="000000">
                    <a:alpha val="43137"/>
                  </a:srgbClr>
                </a:outerShdw>
              </a:effectLst>
              <a:latin typeface="HGPｺﾞｼｯｸM" pitchFamily="50" charset="-128"/>
              <a:ea typeface="HGPｺﾞｼｯｸM" pitchFamily="50" charset="-128"/>
            </a:endParaRPr>
          </a:p>
        </p:txBody>
      </p:sp>
      <p:cxnSp>
        <p:nvCxnSpPr>
          <p:cNvPr id="5" name="直線コネクタ 4"/>
          <p:cNvCxnSpPr>
            <a:stCxn id="7" idx="6"/>
          </p:cNvCxnSpPr>
          <p:nvPr/>
        </p:nvCxnSpPr>
        <p:spPr bwMode="auto">
          <a:xfrm flipV="1">
            <a:off x="4736977" y="3516778"/>
            <a:ext cx="1296144" cy="560294"/>
          </a:xfrm>
          <a:prstGeom prst="line">
            <a:avLst/>
          </a:prstGeom>
          <a:solidFill>
            <a:schemeClr val="accent1"/>
          </a:solidFill>
          <a:ln w="28575" cap="flat" cmpd="sng" algn="ctr">
            <a:solidFill>
              <a:srgbClr val="FF0000"/>
            </a:solidFill>
            <a:prstDash val="solid"/>
            <a:round/>
            <a:headEnd type="none" w="med" len="med"/>
            <a:tailEnd type="none" w="med" len="med"/>
          </a:ln>
          <a:effectLst>
            <a:prstShdw prst="shdw17" dist="17961" dir="2700000">
              <a:schemeClr val="bg2"/>
            </a:prstShdw>
          </a:effectLst>
        </p:spPr>
      </p:cxnSp>
      <p:cxnSp>
        <p:nvCxnSpPr>
          <p:cNvPr id="12" name="直線コネクタ 11"/>
          <p:cNvCxnSpPr>
            <a:stCxn id="2" idx="7"/>
          </p:cNvCxnSpPr>
          <p:nvPr/>
        </p:nvCxnSpPr>
        <p:spPr bwMode="auto">
          <a:xfrm flipV="1">
            <a:off x="3990378" y="3645026"/>
            <a:ext cx="2042743" cy="1298823"/>
          </a:xfrm>
          <a:prstGeom prst="line">
            <a:avLst/>
          </a:prstGeom>
          <a:solidFill>
            <a:schemeClr val="accent1"/>
          </a:solidFill>
          <a:ln w="28575" cap="flat" cmpd="sng" algn="ctr">
            <a:solidFill>
              <a:srgbClr val="FF0000"/>
            </a:solidFill>
            <a:prstDash val="solid"/>
            <a:round/>
            <a:headEnd type="none" w="med" len="med"/>
            <a:tailEnd type="none" w="med" len="med"/>
          </a:ln>
          <a:effectLst>
            <a:prstShdw prst="shdw17" dist="17961" dir="2700000">
              <a:schemeClr val="bg2"/>
            </a:prstShdw>
          </a:effectLst>
        </p:spPr>
      </p:cxnSp>
      <p:cxnSp>
        <p:nvCxnSpPr>
          <p:cNvPr id="15" name="直線コネクタ 14"/>
          <p:cNvCxnSpPr>
            <a:stCxn id="6" idx="0"/>
          </p:cNvCxnSpPr>
          <p:nvPr/>
        </p:nvCxnSpPr>
        <p:spPr bwMode="auto">
          <a:xfrm flipV="1">
            <a:off x="5677272" y="3669178"/>
            <a:ext cx="508248" cy="1222284"/>
          </a:xfrm>
          <a:prstGeom prst="line">
            <a:avLst/>
          </a:prstGeom>
          <a:solidFill>
            <a:schemeClr val="accent1"/>
          </a:solidFill>
          <a:ln w="28575" cap="flat" cmpd="sng" algn="ctr">
            <a:solidFill>
              <a:srgbClr val="FF0000"/>
            </a:solidFill>
            <a:prstDash val="solid"/>
            <a:round/>
            <a:headEnd type="none" w="med" len="med"/>
            <a:tailEnd type="none" w="med" len="med"/>
          </a:ln>
          <a:effectLst>
            <a:prstShdw prst="shdw17" dist="17961" dir="2700000">
              <a:schemeClr val="bg2"/>
            </a:prstShdw>
          </a:effectLst>
        </p:spPr>
      </p:cxnSp>
      <p:sp>
        <p:nvSpPr>
          <p:cNvPr id="35" name="スライド番号プレースホルダ 34"/>
          <p:cNvSpPr>
            <a:spLocks noGrp="1"/>
          </p:cNvSpPr>
          <p:nvPr>
            <p:ph type="sldNum" sz="quarter" idx="12"/>
          </p:nvPr>
        </p:nvSpPr>
        <p:spPr/>
        <p:txBody>
          <a:bodyPr/>
          <a:lstStyle/>
          <a:p>
            <a:pPr>
              <a:defRPr/>
            </a:pPr>
            <a:fld id="{C2F0C622-8903-4244-99D2-0A2A912E4D5D}" type="slidenum">
              <a:rPr lang="ja-JP" altLang="en-US" smtClean="0"/>
              <a:pPr>
                <a:defRPr/>
              </a:pPr>
              <a:t>29</a:t>
            </a:fld>
            <a:endParaRPr lang="en-US" altLang="ja-JP"/>
          </a:p>
        </p:txBody>
      </p:sp>
      <p:sp>
        <p:nvSpPr>
          <p:cNvPr id="37" name="フッター プレースホルダ 32"/>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
        <p:nvSpPr>
          <p:cNvPr id="3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８</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地域情報プラットフォームの活用</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ransition spd="slow">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idx="1"/>
          </p:nvPr>
        </p:nvSpPr>
        <p:spPr bwMode="auto">
          <a:xfrm>
            <a:off x="488505" y="1412776"/>
            <a:ext cx="9066212" cy="2015554"/>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活用事例　～北九州市の場合～</a:t>
            </a:r>
            <a:endParaRPr lang="en-US" altLang="ja-JP" sz="2400" dirty="0" smtClean="0">
              <a:latin typeface="HGPｺﾞｼｯｸM" pitchFamily="50" charset="-128"/>
              <a:ea typeface="HGPｺﾞｼｯｸM" pitchFamily="50" charset="-128"/>
            </a:endParaRPr>
          </a:p>
          <a:p>
            <a:pPr lvl="1"/>
            <a:r>
              <a:rPr lang="ja-JP" altLang="en-US" sz="1600" dirty="0">
                <a:latin typeface="HGPｺﾞｼｯｸM" pitchFamily="50" charset="-128"/>
                <a:ea typeface="HGPｺﾞｼｯｸM" pitchFamily="50" charset="-128"/>
              </a:rPr>
              <a:t>製品供給状況や予算、開発期間等から地域情報プラットフォーム完全準拠とはせず、可能な範囲で</a:t>
            </a:r>
            <a:r>
              <a:rPr lang="ja-JP" altLang="en-US" sz="1600" dirty="0" smtClean="0">
                <a:latin typeface="HGPｺﾞｼｯｸM" pitchFamily="50" charset="-128"/>
                <a:ea typeface="HGPｺﾞｼｯｸM" pitchFamily="50" charset="-128"/>
              </a:rPr>
              <a:t>対応</a:t>
            </a:r>
            <a:r>
              <a:rPr lang="ja-JP" altLang="en-US" sz="1600" dirty="0">
                <a:latin typeface="HGPｺﾞｼｯｸM" pitchFamily="50" charset="-128"/>
                <a:ea typeface="HGPｺﾞｼｯｸM" pitchFamily="50" charset="-128"/>
              </a:rPr>
              <a:t>、</a:t>
            </a:r>
            <a:r>
              <a:rPr lang="ja-JP" altLang="en-US" sz="1600" dirty="0">
                <a:solidFill>
                  <a:srgbClr val="FF0000"/>
                </a:solidFill>
                <a:latin typeface="HGPｺﾞｼｯｸM" pitchFamily="50" charset="-128"/>
                <a:ea typeface="HGPｺﾞｼｯｸM" pitchFamily="50" charset="-128"/>
              </a:rPr>
              <a:t>総合窓口も</a:t>
            </a:r>
            <a:r>
              <a:rPr lang="ja-JP" altLang="en-US" sz="1600" dirty="0" smtClean="0">
                <a:solidFill>
                  <a:srgbClr val="FF0000"/>
                </a:solidFill>
                <a:latin typeface="HGPｺﾞｼｯｸM" pitchFamily="50" charset="-128"/>
                <a:ea typeface="HGPｺﾞｼｯｸM" pitchFamily="50" charset="-128"/>
              </a:rPr>
              <a:t>実現</a:t>
            </a:r>
            <a:endParaRPr lang="ja-JP" altLang="en-US" sz="1600" dirty="0">
              <a:latin typeface="HGPｺﾞｼｯｸM" pitchFamily="50" charset="-128"/>
              <a:ea typeface="HGPｺﾞｼｯｸM" pitchFamily="50" charset="-128"/>
            </a:endParaRPr>
          </a:p>
          <a:p>
            <a:pPr lvl="1"/>
            <a:r>
              <a:rPr lang="ja-JP" altLang="en-US" sz="1600" dirty="0">
                <a:latin typeface="HGPｺﾞｼｯｸM" pitchFamily="50" charset="-128"/>
                <a:ea typeface="HGPｺﾞｼｯｸM" pitchFamily="50" charset="-128"/>
              </a:rPr>
              <a:t>将来の多様なシステム連携実現への柔軟性と拡張性は確保</a:t>
            </a:r>
          </a:p>
          <a:p>
            <a:pPr lvl="1"/>
            <a:r>
              <a:rPr lang="ja-JP" altLang="en-US" sz="1600" dirty="0">
                <a:latin typeface="HGPｺﾞｼｯｸM" pitchFamily="50" charset="-128"/>
                <a:ea typeface="HGPｺﾞｼｯｸM" pitchFamily="50" charset="-128"/>
              </a:rPr>
              <a:t>システム間連携に</a:t>
            </a:r>
            <a:r>
              <a:rPr lang="ja-JP" altLang="en-US" sz="1600" dirty="0" smtClean="0">
                <a:latin typeface="HGPｺﾞｼｯｸM" pitchFamily="50" charset="-128"/>
                <a:ea typeface="HGPｺﾞｼｯｸM" pitchFamily="50" charset="-128"/>
              </a:rPr>
              <a:t>より、</a:t>
            </a:r>
            <a:r>
              <a:rPr lang="ja-JP" altLang="en-US" sz="1600" dirty="0">
                <a:latin typeface="HGPｺﾞｼｯｸM" pitchFamily="50" charset="-128"/>
                <a:ea typeface="HGPｺﾞｼｯｸM" pitchFamily="50" charset="-128"/>
              </a:rPr>
              <a:t>自治体間連携、自治体－民間連携の実現が目標</a:t>
            </a:r>
            <a:endParaRPr lang="ja-JP" altLang="en-US" sz="1800" dirty="0" smtClean="0">
              <a:latin typeface="HGPｺﾞｼｯｸM" pitchFamily="50" charset="-128"/>
              <a:ea typeface="HGPｺﾞｼｯｸM" pitchFamily="50" charset="-128"/>
            </a:endParaRPr>
          </a:p>
        </p:txBody>
      </p:sp>
      <p:pic>
        <p:nvPicPr>
          <p:cNvPr id="1026" name="Picture 2"/>
          <p:cNvPicPr>
            <a:picLocks noChangeAspect="1" noChangeArrowheads="1"/>
          </p:cNvPicPr>
          <p:nvPr/>
        </p:nvPicPr>
        <p:blipFill>
          <a:blip r:embed="rId3" cstate="print"/>
          <a:srcRect/>
          <a:stretch>
            <a:fillRect/>
          </a:stretch>
        </p:blipFill>
        <p:spPr bwMode="auto">
          <a:xfrm>
            <a:off x="1496617" y="3068960"/>
            <a:ext cx="6305550" cy="3162300"/>
          </a:xfrm>
          <a:prstGeom prst="rect">
            <a:avLst/>
          </a:prstGeom>
          <a:noFill/>
          <a:ln w="9525">
            <a:noFill/>
            <a:miter lim="800000"/>
            <a:headEnd/>
            <a:tailEnd/>
          </a:ln>
          <a:effectLst/>
        </p:spPr>
      </p:pic>
      <p:sp>
        <p:nvSpPr>
          <p:cNvPr id="5" name="スライド番号プレースホルダ 4"/>
          <p:cNvSpPr>
            <a:spLocks noGrp="1"/>
          </p:cNvSpPr>
          <p:nvPr>
            <p:ph type="sldNum" sz="quarter" idx="12"/>
          </p:nvPr>
        </p:nvSpPr>
        <p:spPr/>
        <p:txBody>
          <a:bodyPr/>
          <a:lstStyle/>
          <a:p>
            <a:pPr>
              <a:defRPr/>
            </a:pPr>
            <a:fld id="{F4539584-EA34-4FB3-84C9-55345A63A918}" type="slidenum">
              <a:rPr lang="ja-JP" altLang="en-US" smtClean="0"/>
              <a:pPr>
                <a:defRPr/>
              </a:pPr>
              <a:t>30</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８</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地域情報プラットフォームの活用</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a:t>地域情報プラットフォーム</a:t>
            </a:r>
            <a:r>
              <a:rPr lang="ja-JP" altLang="en-US" sz="2400" dirty="0" smtClean="0"/>
              <a:t>の利用拡大に向けた将来像</a:t>
            </a:r>
            <a:endParaRPr lang="en-US" altLang="ja-JP" sz="2400" dirty="0" smtClean="0"/>
          </a:p>
          <a:p>
            <a:pPr marL="258763" lvl="1" indent="0">
              <a:buNone/>
            </a:pPr>
            <a:r>
              <a:rPr lang="ja-JP" altLang="en-US" sz="1600" dirty="0" smtClean="0"/>
              <a:t>現状では自治体内の事務やシステムの見直しによる業務の改善等、自治体業務アプリケーションユニット標準仕様を中心とした活用が主だが、広く地域情報化のプラットフォームとして今後の活用が期待される。</a:t>
            </a:r>
            <a:endParaRPr lang="en-US" altLang="ja-JP" sz="1600" dirty="0" smtClean="0"/>
          </a:p>
          <a:p>
            <a:pPr marL="685800" lvl="1"/>
            <a:endParaRPr lang="en-US" altLang="ja-JP" sz="1800" dirty="0" smtClean="0"/>
          </a:p>
        </p:txBody>
      </p:sp>
      <p:sp>
        <p:nvSpPr>
          <p:cNvPr id="4" name="正方形/長方形 3"/>
          <p:cNvSpPr/>
          <p:nvPr/>
        </p:nvSpPr>
        <p:spPr>
          <a:xfrm>
            <a:off x="6321153" y="5301208"/>
            <a:ext cx="3384376" cy="923330"/>
          </a:xfrm>
          <a:prstGeom prst="rect">
            <a:avLst/>
          </a:prstGeom>
        </p:spPr>
        <p:txBody>
          <a:bodyPr wrap="square">
            <a:spAutoFit/>
          </a:bodyPr>
          <a:lstStyle/>
          <a:p>
            <a:pPr marL="0" lvl="1"/>
            <a:r>
              <a:rPr lang="ja-JP" altLang="en-US" dirty="0"/>
              <a:t>業務サービス間の連携や情報の共通化により実現する新たな利用スタイル</a:t>
            </a:r>
            <a:endParaRPr lang="en-US" altLang="ja-JP" dirty="0"/>
          </a:p>
        </p:txBody>
      </p:sp>
      <p:pic>
        <p:nvPicPr>
          <p:cNvPr id="2050" name="Picture 2"/>
          <p:cNvPicPr>
            <a:picLocks noChangeAspect="1" noChangeArrowheads="1"/>
          </p:cNvPicPr>
          <p:nvPr/>
        </p:nvPicPr>
        <p:blipFill>
          <a:blip r:embed="rId3" cstate="print"/>
          <a:srcRect/>
          <a:stretch>
            <a:fillRect/>
          </a:stretch>
        </p:blipFill>
        <p:spPr bwMode="auto">
          <a:xfrm>
            <a:off x="609601" y="2636912"/>
            <a:ext cx="8686800" cy="3086100"/>
          </a:xfrm>
          <a:prstGeom prst="rect">
            <a:avLst/>
          </a:prstGeom>
          <a:noFill/>
          <a:ln w="9525">
            <a:noFill/>
            <a:miter lim="800000"/>
            <a:headEnd/>
            <a:tailEnd/>
          </a:ln>
          <a:effectLst/>
        </p:spPr>
      </p:pic>
      <p:sp>
        <p:nvSpPr>
          <p:cNvPr id="6" name="スライド番号プレースホルダ 5"/>
          <p:cNvSpPr>
            <a:spLocks noGrp="1"/>
          </p:cNvSpPr>
          <p:nvPr>
            <p:ph type="sldNum" sz="quarter" idx="12"/>
          </p:nvPr>
        </p:nvSpPr>
        <p:spPr/>
        <p:txBody>
          <a:bodyPr/>
          <a:lstStyle/>
          <a:p>
            <a:pPr>
              <a:defRPr/>
            </a:pPr>
            <a:fld id="{F4539584-EA34-4FB3-84C9-55345A63A918}" type="slidenum">
              <a:rPr lang="ja-JP" altLang="en-US" smtClean="0"/>
              <a:pPr>
                <a:defRPr/>
              </a:pPr>
              <a:t>31</a:t>
            </a:fld>
            <a:endParaRPr lang="en-US" altLang="ja-JP"/>
          </a:p>
        </p:txBody>
      </p:sp>
      <p:sp>
        <p:nvSpPr>
          <p:cNvPr id="7" name="フッター プレースホルダ 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地域情報プラットフォームの展開</a:t>
            </a:r>
            <a:endParaRPr kumimoji="1" lang="ja-JP" altLang="en-US" sz="2800" b="1" kern="0" dirty="0" smtClean="0">
              <a:latin typeface="HGPｺﾞｼｯｸM" pitchFamily="50" charset="-128"/>
              <a:ea typeface="HGPｺﾞｼｯｸM" pitchFamily="50" charset="-128"/>
            </a:endParaRPr>
          </a:p>
        </p:txBody>
      </p:sp>
    </p:spTree>
    <p:extLst>
      <p:ext uri="{BB962C8B-B14F-4D97-AF65-F5344CB8AC3E}">
        <p14:creationId xmlns:p14="http://schemas.microsoft.com/office/powerpoint/2010/main" xmlns="" val="384848282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グループ化 6"/>
          <p:cNvGrpSpPr/>
          <p:nvPr/>
        </p:nvGrpSpPr>
        <p:grpSpPr>
          <a:xfrm>
            <a:off x="720286" y="2564906"/>
            <a:ext cx="9057251" cy="3349329"/>
            <a:chOff x="713701" y="2420888"/>
            <a:chExt cx="9057251" cy="3349329"/>
          </a:xfrm>
        </p:grpSpPr>
        <p:grpSp>
          <p:nvGrpSpPr>
            <p:cNvPr id="8" name="グループ化 7"/>
            <p:cNvGrpSpPr/>
            <p:nvPr/>
          </p:nvGrpSpPr>
          <p:grpSpPr>
            <a:xfrm>
              <a:off x="713701" y="2420888"/>
              <a:ext cx="8535095" cy="3349329"/>
              <a:chOff x="713701" y="2420888"/>
              <a:chExt cx="8535095" cy="3349329"/>
            </a:xfrm>
          </p:grpSpPr>
          <p:sp>
            <p:nvSpPr>
              <p:cNvPr id="12" name="角丸四角形 11"/>
              <p:cNvSpPr/>
              <p:nvPr/>
            </p:nvSpPr>
            <p:spPr bwMode="auto">
              <a:xfrm>
                <a:off x="713701" y="2420888"/>
                <a:ext cx="7443645" cy="3349329"/>
              </a:xfrm>
              <a:prstGeom prst="roundRect">
                <a:avLst>
                  <a:gd name="adj" fmla="val 5277"/>
                </a:avLst>
              </a:prstGeom>
              <a:solidFill>
                <a:schemeClr val="accent6">
                  <a:lumMod val="20000"/>
                  <a:lumOff val="80000"/>
                </a:schemeClr>
              </a:solidFill>
              <a:ln w="9525" cap="flat" cmpd="sng" algn="ctr">
                <a:solidFill>
                  <a:srgbClr val="3333FF"/>
                </a:solidFill>
                <a:prstDash val="dash"/>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3" name="角丸四角形 12"/>
              <p:cNvSpPr/>
              <p:nvPr/>
            </p:nvSpPr>
            <p:spPr bwMode="auto">
              <a:xfrm>
                <a:off x="854014" y="3504430"/>
                <a:ext cx="4999690" cy="2084810"/>
              </a:xfrm>
              <a:prstGeom prst="roundRect">
                <a:avLst>
                  <a:gd name="adj" fmla="val 7281"/>
                </a:avLst>
              </a:prstGeom>
              <a:solidFill>
                <a:srgbClr val="FFFFCC"/>
              </a:solidFill>
              <a:ln w="9525" cap="flat" cmpd="sng" algn="ctr">
                <a:solidFill>
                  <a:srgbClr val="3333FF"/>
                </a:solidFill>
                <a:prstDash val="dash"/>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4" name="角丸四角形 13"/>
              <p:cNvSpPr/>
              <p:nvPr/>
            </p:nvSpPr>
            <p:spPr bwMode="auto">
              <a:xfrm>
                <a:off x="991444" y="4997081"/>
                <a:ext cx="8257351" cy="448143"/>
              </a:xfrm>
              <a:prstGeom prst="roundRect">
                <a:avLst/>
              </a:prstGeom>
              <a:solidFill>
                <a:schemeClr val="accent1">
                  <a:lumMod val="40000"/>
                  <a:lumOff val="60000"/>
                </a:schemeClr>
              </a:solidFill>
              <a:ln w="9525" cap="flat" cmpd="sng" algn="ctr">
                <a:solidFill>
                  <a:srgbClr val="3333FF"/>
                </a:solidFill>
                <a:prstDash val="dash"/>
                <a:round/>
                <a:headEnd type="none" w="med" len="med"/>
                <a:tailEnd type="none" w="med" len="med"/>
              </a:ln>
              <a:effectLst>
                <a:outerShdw blurRad="50800" dist="381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5" name="テキスト ボックス 14"/>
              <p:cNvSpPr txBox="1"/>
              <p:nvPr/>
            </p:nvSpPr>
            <p:spPr>
              <a:xfrm>
                <a:off x="3921653" y="5202026"/>
                <a:ext cx="2635658" cy="246221"/>
              </a:xfrm>
              <a:prstGeom prst="rect">
                <a:avLst/>
              </a:prstGeom>
              <a:noFill/>
            </p:spPr>
            <p:txBody>
              <a:bodyPr wrap="none" rtlCol="0">
                <a:spAutoFit/>
              </a:bodyPr>
              <a:lstStyle/>
              <a:p>
                <a:r>
                  <a:rPr kumimoji="1" lang="ja-JP" altLang="en-US" sz="1000" b="1" dirty="0" smtClean="0">
                    <a:solidFill>
                      <a:srgbClr val="FF0000"/>
                    </a:solidFill>
                    <a:effectLst>
                      <a:outerShdw blurRad="38100" dist="38100" dir="2700000" algn="tl">
                        <a:srgbClr val="000000">
                          <a:alpha val="43137"/>
                        </a:srgbClr>
                      </a:outerShdw>
                    </a:effectLst>
                  </a:rPr>
                  <a:t>社会基盤としての「地域情報プラットフォーム」</a:t>
                </a:r>
                <a:endParaRPr kumimoji="1" lang="ja-JP" altLang="en-US" sz="1000" b="1" dirty="0">
                  <a:solidFill>
                    <a:srgbClr val="FF0000"/>
                  </a:solidFill>
                  <a:effectLst>
                    <a:outerShdw blurRad="38100" dist="38100" dir="2700000" algn="tl">
                      <a:srgbClr val="000000">
                        <a:alpha val="43137"/>
                      </a:srgbClr>
                    </a:outerShdw>
                  </a:effectLst>
                </a:endParaRPr>
              </a:p>
            </p:txBody>
          </p:sp>
          <p:cxnSp>
            <p:nvCxnSpPr>
              <p:cNvPr id="16" name="直線コネクタ 15"/>
              <p:cNvCxnSpPr/>
              <p:nvPr/>
            </p:nvCxnSpPr>
            <p:spPr bwMode="auto">
              <a:xfrm>
                <a:off x="1411598" y="5157192"/>
                <a:ext cx="7429834" cy="0"/>
              </a:xfrm>
              <a:prstGeom prst="line">
                <a:avLst/>
              </a:prstGeom>
              <a:solidFill>
                <a:schemeClr val="accent1"/>
              </a:solidFill>
              <a:ln w="28575" cap="flat" cmpd="sng" algn="ctr">
                <a:solidFill>
                  <a:srgbClr val="FF0000"/>
                </a:solidFill>
                <a:prstDash val="solid"/>
                <a:round/>
                <a:headEnd type="none" w="med" len="med"/>
                <a:tailEnd type="none" w="med" len="med"/>
              </a:ln>
              <a:effectLst>
                <a:prstShdw prst="shdw17" dist="17961" dir="2700000">
                  <a:schemeClr val="bg2"/>
                </a:prstShdw>
              </a:effectLst>
            </p:spPr>
          </p:cxnSp>
          <p:cxnSp>
            <p:nvCxnSpPr>
              <p:cNvPr id="17" name="直線矢印コネクタ 16"/>
              <p:cNvCxnSpPr/>
              <p:nvPr/>
            </p:nvCxnSpPr>
            <p:spPr bwMode="auto">
              <a:xfrm flipV="1">
                <a:off x="1405282" y="478105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sp>
            <p:nvSpPr>
              <p:cNvPr id="18" name="テキスト ボックス 17"/>
              <p:cNvSpPr txBox="1"/>
              <p:nvPr/>
            </p:nvSpPr>
            <p:spPr>
              <a:xfrm>
                <a:off x="3050111" y="3492072"/>
                <a:ext cx="646331" cy="276999"/>
              </a:xfrm>
              <a:prstGeom prst="rect">
                <a:avLst/>
              </a:prstGeom>
              <a:noFill/>
            </p:spPr>
            <p:txBody>
              <a:bodyPr wrap="none" rtlCol="0">
                <a:spAutoFit/>
              </a:bodyPr>
              <a:lstStyle/>
              <a:p>
                <a:r>
                  <a:rPr kumimoji="1" lang="ja-JP" altLang="en-US" sz="1200" dirty="0" smtClean="0">
                    <a:solidFill>
                      <a:srgbClr val="3333FF"/>
                    </a:solidFill>
                  </a:rPr>
                  <a:t>自治体</a:t>
                </a:r>
                <a:endParaRPr kumimoji="1" lang="ja-JP" altLang="en-US" sz="1200" dirty="0">
                  <a:solidFill>
                    <a:srgbClr val="3333FF"/>
                  </a:solidFill>
                </a:endParaRPr>
              </a:p>
            </p:txBody>
          </p:sp>
          <p:sp>
            <p:nvSpPr>
              <p:cNvPr id="19" name="テキスト ボックス 18"/>
              <p:cNvSpPr txBox="1"/>
              <p:nvPr/>
            </p:nvSpPr>
            <p:spPr>
              <a:xfrm>
                <a:off x="991445" y="4577868"/>
                <a:ext cx="915635" cy="246221"/>
              </a:xfrm>
              <a:prstGeom prst="rect">
                <a:avLst/>
              </a:prstGeom>
              <a:noFill/>
            </p:spPr>
            <p:txBody>
              <a:bodyPr wrap="none" rtlCol="0">
                <a:spAutoFit/>
              </a:bodyPr>
              <a:lstStyle/>
              <a:p>
                <a:r>
                  <a:rPr kumimoji="1" lang="ja-JP" altLang="en-US" sz="1000" b="1" dirty="0" smtClean="0"/>
                  <a:t>地域ポータル</a:t>
                </a:r>
                <a:endParaRPr kumimoji="1" lang="ja-JP" altLang="en-US" sz="1000" b="1" dirty="0"/>
              </a:p>
            </p:txBody>
          </p:sp>
          <p:pic>
            <p:nvPicPr>
              <p:cNvPr id="20" name="Picture 5" descr="C:\Documents and Settings\9210359\Local Settings\Temporary Internet Files\Content.IE5\AF2NELA3\MC900434217[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90319" y="4034048"/>
                <a:ext cx="872730" cy="522133"/>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9" descr="C:\Documents and Settings\9210359\Local Settings\Temporary Internet Files\Content.IE5\S9URW9AN\MC900433582[1].wm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7266974" y="3995231"/>
                <a:ext cx="758357" cy="540935"/>
              </a:xfrm>
              <a:prstGeom prst="rect">
                <a:avLst/>
              </a:prstGeom>
              <a:noFill/>
              <a:extLst>
                <a:ext uri="{909E8E84-426E-40DD-AFC4-6F175D3DCCD1}">
                  <a14:hiddenFill xmlns:a14="http://schemas.microsoft.com/office/drawing/2010/main" xmlns="">
                    <a:solidFill>
                      <a:srgbClr val="FFFFFF"/>
                    </a:solidFill>
                  </a14:hiddenFill>
                </a:ext>
              </a:extLst>
            </p:spPr>
          </p:pic>
          <p:pic>
            <p:nvPicPr>
              <p:cNvPr id="22" name="Picture 11" descr="C:\Documents and Settings\9210359\Local Settings\Temporary Internet Files\Content.IE5\O1S74JOV\MC900202538[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41403" y="3646032"/>
                <a:ext cx="525015" cy="931834"/>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12" descr="C:\Documents and Settings\9210359\Local Settings\Temporary Internet Files\Content.IE5\CXG1IVGP\MC900441739[1].png"/>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945613" y="3769071"/>
                <a:ext cx="855330" cy="855330"/>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8" descr="C:\Documents and Settings\9210359\Local Settings\Temporary Internet Files\Content.IE5\O1S74JOV\MC900435149[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267674" y="4084557"/>
                <a:ext cx="981122" cy="471074"/>
              </a:xfrm>
              <a:prstGeom prst="rect">
                <a:avLst/>
              </a:prstGeom>
              <a:noFill/>
              <a:extLst>
                <a:ext uri="{909E8E84-426E-40DD-AFC4-6F175D3DCCD1}">
                  <a14:hiddenFill xmlns:a14="http://schemas.microsoft.com/office/drawing/2010/main" xmlns="">
                    <a:solidFill>
                      <a:srgbClr val="FFFFFF"/>
                    </a:solidFill>
                  </a14:hiddenFill>
                </a:ext>
              </a:extLst>
            </p:spPr>
          </p:pic>
          <p:pic>
            <p:nvPicPr>
              <p:cNvPr id="25" name="Picture 17" descr="C:\Documents and Settings\9210359\Local Settings\Temporary Internet Files\Content.IE5\SDI34DEF\MC900415452[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921653" y="3901496"/>
                <a:ext cx="970740" cy="658545"/>
              </a:xfrm>
              <a:prstGeom prst="rect">
                <a:avLst/>
              </a:prstGeom>
              <a:noFill/>
              <a:extLst>
                <a:ext uri="{909E8E84-426E-40DD-AFC4-6F175D3DCCD1}">
                  <a14:hiddenFill xmlns:a14="http://schemas.microsoft.com/office/drawing/2010/main" xmlns="">
                    <a:solidFill>
                      <a:srgbClr val="FFFFFF"/>
                    </a:solidFill>
                  </a14:hiddenFill>
                </a:ext>
              </a:extLst>
            </p:spPr>
          </p:pic>
          <p:pic>
            <p:nvPicPr>
              <p:cNvPr id="26" name="Picture 18" descr="C:\Documents and Settings\9210359\Local Settings\Temporary Internet Files\Content.IE5\GDY349QF\MC900236683[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5072285" y="3685407"/>
                <a:ext cx="543045" cy="814159"/>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8" descr="C:\Documents and Settings\9210359\Local Settings\Temporary Internet Files\Content.IE5\CTEZWXI7\MC900434847[1].png"/>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979550" y="3739654"/>
                <a:ext cx="873436" cy="873436"/>
              </a:xfrm>
              <a:prstGeom prst="rect">
                <a:avLst/>
              </a:prstGeom>
              <a:noFill/>
              <a:extLst>
                <a:ext uri="{909E8E84-426E-40DD-AFC4-6F175D3DCCD1}">
                  <a14:hiddenFill xmlns:a14="http://schemas.microsoft.com/office/drawing/2010/main" xmlns="">
                    <a:solidFill>
                      <a:srgbClr val="FFFFFF"/>
                    </a:solidFill>
                  </a14:hiddenFill>
                </a:ext>
              </a:extLst>
            </p:spPr>
          </p:pic>
          <p:pic>
            <p:nvPicPr>
              <p:cNvPr id="28" name="Picture 26" descr="C:\Program Files\Microsoft Office\MEDIA\CAGCAT10\j0195384.wmf"/>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flipH="1">
                <a:off x="1119289" y="2636912"/>
                <a:ext cx="593958" cy="595003"/>
              </a:xfrm>
              <a:prstGeom prst="rect">
                <a:avLst/>
              </a:prstGeom>
              <a:noFill/>
              <a:extLst>
                <a:ext uri="{909E8E84-426E-40DD-AFC4-6F175D3DCCD1}">
                  <a14:hiddenFill xmlns:a14="http://schemas.microsoft.com/office/drawing/2010/main" xmlns="">
                    <a:solidFill>
                      <a:srgbClr val="FFFFFF"/>
                    </a:solidFill>
                  </a14:hiddenFill>
                </a:ext>
              </a:extLst>
            </p:spPr>
          </p:pic>
          <p:pic>
            <p:nvPicPr>
              <p:cNvPr id="29" name="Picture 27" descr="C:\Documents and Settings\9210359\Local Settings\Temporary Internet Files\Content.IE5\CXG1IVGP\MC900281329[1].wmf"/>
              <p:cNvPicPr>
                <a:picLocks noChangeAspect="1" noChangeArrowheads="1"/>
              </p:cNvPicPr>
              <p:nvPr/>
            </p:nvPicPr>
            <p:blipFill>
              <a:blip r:embed="rId12" cstate="print">
                <a:extLst>
                  <a:ext uri="{28A0092B-C50C-407E-A947-70E740481C1C}">
                    <a14:useLocalDpi xmlns:a14="http://schemas.microsoft.com/office/drawing/2010/main" xmlns="" val="0"/>
                  </a:ext>
                </a:extLst>
              </a:blip>
              <a:srcRect/>
              <a:stretch>
                <a:fillRect/>
              </a:stretch>
            </p:blipFill>
            <p:spPr bwMode="auto">
              <a:xfrm>
                <a:off x="1301560" y="3794648"/>
                <a:ext cx="626104" cy="804175"/>
              </a:xfrm>
              <a:prstGeom prst="rect">
                <a:avLst/>
              </a:prstGeom>
              <a:noFill/>
              <a:extLst>
                <a:ext uri="{909E8E84-426E-40DD-AFC4-6F175D3DCCD1}">
                  <a14:hiddenFill xmlns:a14="http://schemas.microsoft.com/office/drawing/2010/main" xmlns="">
                    <a:solidFill>
                      <a:srgbClr val="FFFFFF"/>
                    </a:solidFill>
                  </a14:hiddenFill>
                </a:ext>
              </a:extLst>
            </p:spPr>
          </p:pic>
          <p:sp>
            <p:nvSpPr>
              <p:cNvPr id="30" name="テキスト ボックス 29"/>
              <p:cNvSpPr txBox="1"/>
              <p:nvPr/>
            </p:nvSpPr>
            <p:spPr>
              <a:xfrm>
                <a:off x="2219216" y="4577867"/>
                <a:ext cx="569387" cy="246221"/>
              </a:xfrm>
              <a:prstGeom prst="rect">
                <a:avLst/>
              </a:prstGeom>
              <a:noFill/>
            </p:spPr>
            <p:txBody>
              <a:bodyPr wrap="none" rtlCol="0">
                <a:spAutoFit/>
              </a:bodyPr>
              <a:lstStyle/>
              <a:p>
                <a:r>
                  <a:rPr kumimoji="1" lang="ja-JP" altLang="en-US" sz="1000" b="1" dirty="0" smtClean="0"/>
                  <a:t>自治体</a:t>
                </a:r>
                <a:endParaRPr kumimoji="1" lang="ja-JP" altLang="en-US" sz="1000" b="1" dirty="0"/>
              </a:p>
            </p:txBody>
          </p:sp>
          <p:sp>
            <p:nvSpPr>
              <p:cNvPr id="31" name="テキスト ボックス 30"/>
              <p:cNvSpPr txBox="1"/>
              <p:nvPr/>
            </p:nvSpPr>
            <p:spPr>
              <a:xfrm>
                <a:off x="2992404" y="4578105"/>
                <a:ext cx="761747" cy="246221"/>
              </a:xfrm>
              <a:prstGeom prst="rect">
                <a:avLst/>
              </a:prstGeom>
              <a:noFill/>
            </p:spPr>
            <p:txBody>
              <a:bodyPr wrap="none" rtlCol="0">
                <a:spAutoFit/>
              </a:bodyPr>
              <a:lstStyle/>
              <a:p>
                <a:r>
                  <a:rPr kumimoji="1" lang="ja-JP" altLang="en-US" sz="1000" b="1" dirty="0" smtClean="0"/>
                  <a:t>電気、ガス</a:t>
                </a:r>
                <a:endParaRPr kumimoji="1" lang="ja-JP" altLang="en-US" sz="1000" b="1" dirty="0"/>
              </a:p>
            </p:txBody>
          </p:sp>
          <p:sp>
            <p:nvSpPr>
              <p:cNvPr id="32" name="テキスト ボックス 31"/>
              <p:cNvSpPr txBox="1"/>
              <p:nvPr/>
            </p:nvSpPr>
            <p:spPr>
              <a:xfrm>
                <a:off x="4015729" y="4578105"/>
                <a:ext cx="782587" cy="246221"/>
              </a:xfrm>
              <a:prstGeom prst="rect">
                <a:avLst/>
              </a:prstGeom>
              <a:noFill/>
            </p:spPr>
            <p:txBody>
              <a:bodyPr wrap="none" rtlCol="0">
                <a:spAutoFit/>
              </a:bodyPr>
              <a:lstStyle/>
              <a:p>
                <a:r>
                  <a:rPr kumimoji="1" lang="ja-JP" altLang="en-US" sz="1000" b="1" dirty="0" smtClean="0"/>
                  <a:t>郵便、銀行</a:t>
                </a:r>
                <a:endParaRPr kumimoji="1" lang="ja-JP" altLang="en-US" sz="1000" b="1" dirty="0"/>
              </a:p>
            </p:txBody>
          </p:sp>
          <p:sp>
            <p:nvSpPr>
              <p:cNvPr id="33" name="テキスト ボックス 32"/>
              <p:cNvSpPr txBox="1"/>
              <p:nvPr/>
            </p:nvSpPr>
            <p:spPr>
              <a:xfrm>
                <a:off x="4994993" y="4578343"/>
                <a:ext cx="697627" cy="246221"/>
              </a:xfrm>
              <a:prstGeom prst="rect">
                <a:avLst/>
              </a:prstGeom>
              <a:noFill/>
            </p:spPr>
            <p:txBody>
              <a:bodyPr wrap="none" rtlCol="0">
                <a:spAutoFit/>
              </a:bodyPr>
              <a:lstStyle/>
              <a:p>
                <a:r>
                  <a:rPr kumimoji="1" lang="ja-JP" altLang="en-US" sz="1000" b="1" dirty="0" smtClean="0"/>
                  <a:t>公共企業</a:t>
                </a:r>
                <a:endParaRPr kumimoji="1" lang="ja-JP" altLang="en-US" sz="1000" b="1" dirty="0"/>
              </a:p>
            </p:txBody>
          </p:sp>
          <p:sp>
            <p:nvSpPr>
              <p:cNvPr id="34" name="テキスト ボックス 33"/>
              <p:cNvSpPr txBox="1"/>
              <p:nvPr/>
            </p:nvSpPr>
            <p:spPr>
              <a:xfrm>
                <a:off x="6277870" y="4577866"/>
                <a:ext cx="697627" cy="246221"/>
              </a:xfrm>
              <a:prstGeom prst="rect">
                <a:avLst/>
              </a:prstGeom>
              <a:noFill/>
            </p:spPr>
            <p:txBody>
              <a:bodyPr wrap="none" rtlCol="0">
                <a:spAutoFit/>
              </a:bodyPr>
              <a:lstStyle/>
              <a:p>
                <a:r>
                  <a:rPr kumimoji="1" lang="ja-JP" altLang="en-US" sz="1000" b="1" dirty="0" smtClean="0"/>
                  <a:t>他自治体</a:t>
                </a:r>
                <a:endParaRPr kumimoji="1" lang="ja-JP" altLang="en-US" sz="1000" b="1" dirty="0"/>
              </a:p>
            </p:txBody>
          </p:sp>
          <p:sp>
            <p:nvSpPr>
              <p:cNvPr id="35" name="テキスト ボックス 34"/>
              <p:cNvSpPr txBox="1"/>
              <p:nvPr/>
            </p:nvSpPr>
            <p:spPr>
              <a:xfrm>
                <a:off x="7297338" y="4578343"/>
                <a:ext cx="697627" cy="246221"/>
              </a:xfrm>
              <a:prstGeom prst="rect">
                <a:avLst/>
              </a:prstGeom>
              <a:noFill/>
            </p:spPr>
            <p:txBody>
              <a:bodyPr wrap="none" rtlCol="0">
                <a:spAutoFit/>
              </a:bodyPr>
              <a:lstStyle/>
              <a:p>
                <a:r>
                  <a:rPr kumimoji="1" lang="ja-JP" altLang="en-US" sz="1000" b="1" dirty="0" smtClean="0"/>
                  <a:t>民間企業</a:t>
                </a:r>
                <a:endParaRPr kumimoji="1" lang="ja-JP" altLang="en-US" sz="1000" b="1" dirty="0"/>
              </a:p>
            </p:txBody>
          </p:sp>
          <p:sp>
            <p:nvSpPr>
              <p:cNvPr id="36" name="テキスト ボックス 35"/>
              <p:cNvSpPr txBox="1"/>
              <p:nvPr/>
            </p:nvSpPr>
            <p:spPr>
              <a:xfrm>
                <a:off x="8409421" y="4578581"/>
                <a:ext cx="697627" cy="246221"/>
              </a:xfrm>
              <a:prstGeom prst="rect">
                <a:avLst/>
              </a:prstGeom>
              <a:noFill/>
            </p:spPr>
            <p:txBody>
              <a:bodyPr wrap="none" rtlCol="0">
                <a:spAutoFit/>
              </a:bodyPr>
              <a:lstStyle/>
              <a:p>
                <a:r>
                  <a:rPr kumimoji="1" lang="ja-JP" altLang="en-US" sz="1000" b="1" dirty="0" smtClean="0"/>
                  <a:t>民間企業</a:t>
                </a:r>
                <a:endParaRPr kumimoji="1" lang="ja-JP" altLang="en-US" sz="1000" b="1" dirty="0"/>
              </a:p>
            </p:txBody>
          </p:sp>
          <p:cxnSp>
            <p:nvCxnSpPr>
              <p:cNvPr id="37" name="直線矢印コネクタ 36"/>
              <p:cNvCxnSpPr/>
              <p:nvPr/>
            </p:nvCxnSpPr>
            <p:spPr bwMode="auto">
              <a:xfrm flipV="1">
                <a:off x="2509629" y="4779698"/>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38" name="直線矢印コネクタ 37"/>
              <p:cNvCxnSpPr/>
              <p:nvPr/>
            </p:nvCxnSpPr>
            <p:spPr bwMode="auto">
              <a:xfrm flipV="1">
                <a:off x="3373278" y="477969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39" name="直線矢印コネクタ 38"/>
              <p:cNvCxnSpPr/>
              <p:nvPr/>
            </p:nvCxnSpPr>
            <p:spPr bwMode="auto">
              <a:xfrm flipV="1">
                <a:off x="4421130" y="478105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40" name="直線矢印コネクタ 39"/>
              <p:cNvCxnSpPr/>
              <p:nvPr/>
            </p:nvCxnSpPr>
            <p:spPr bwMode="auto">
              <a:xfrm flipV="1">
                <a:off x="5343807" y="4779696"/>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41" name="直線矢印コネクタ 40"/>
              <p:cNvCxnSpPr/>
              <p:nvPr/>
            </p:nvCxnSpPr>
            <p:spPr bwMode="auto">
              <a:xfrm flipV="1">
                <a:off x="6626684" y="477554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42" name="直線矢印コネクタ 41"/>
              <p:cNvCxnSpPr/>
              <p:nvPr/>
            </p:nvCxnSpPr>
            <p:spPr bwMode="auto">
              <a:xfrm flipV="1">
                <a:off x="7646151" y="478105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cxnSp>
            <p:nvCxnSpPr>
              <p:cNvPr id="43" name="直線矢印コネクタ 42"/>
              <p:cNvCxnSpPr/>
              <p:nvPr/>
            </p:nvCxnSpPr>
            <p:spPr bwMode="auto">
              <a:xfrm flipV="1">
                <a:off x="8830373" y="4774797"/>
                <a:ext cx="0" cy="376135"/>
              </a:xfrm>
              <a:prstGeom prst="straightConnector1">
                <a:avLst/>
              </a:prstGeom>
              <a:solidFill>
                <a:schemeClr val="accent1"/>
              </a:solidFill>
              <a:ln w="28575" cap="flat" cmpd="sng" algn="ctr">
                <a:solidFill>
                  <a:srgbClr val="FF0000"/>
                </a:solidFill>
                <a:prstDash val="solid"/>
                <a:round/>
                <a:headEnd type="none" w="med" len="med"/>
                <a:tailEnd type="arrow"/>
              </a:ln>
              <a:effectLst>
                <a:prstShdw prst="shdw17" dist="17961" dir="2700000">
                  <a:schemeClr val="bg2"/>
                </a:prstShdw>
              </a:effectLst>
            </p:spPr>
          </p:cxnSp>
          <p:sp>
            <p:nvSpPr>
              <p:cNvPr id="44" name="テキスト ボックス 43"/>
              <p:cNvSpPr txBox="1"/>
              <p:nvPr/>
            </p:nvSpPr>
            <p:spPr>
              <a:xfrm>
                <a:off x="1713247" y="2795913"/>
                <a:ext cx="1415772" cy="276999"/>
              </a:xfrm>
              <a:prstGeom prst="rect">
                <a:avLst/>
              </a:prstGeom>
              <a:noFill/>
            </p:spPr>
            <p:txBody>
              <a:bodyPr wrap="none" rtlCol="0">
                <a:spAutoFit/>
              </a:bodyPr>
              <a:lstStyle/>
              <a:p>
                <a:r>
                  <a:rPr kumimoji="1" lang="ja-JP" altLang="en-US" sz="1200" dirty="0" smtClean="0">
                    <a:solidFill>
                      <a:srgbClr val="3333FF"/>
                    </a:solidFill>
                  </a:rPr>
                  <a:t>地域住民（利用者）</a:t>
                </a:r>
                <a:endParaRPr kumimoji="1" lang="ja-JP" altLang="en-US" sz="1200" dirty="0">
                  <a:solidFill>
                    <a:srgbClr val="3333FF"/>
                  </a:solidFill>
                </a:endParaRPr>
              </a:p>
            </p:txBody>
          </p:sp>
          <p:cxnSp>
            <p:nvCxnSpPr>
              <p:cNvPr id="45" name="直線矢印コネクタ 44"/>
              <p:cNvCxnSpPr/>
              <p:nvPr/>
            </p:nvCxnSpPr>
            <p:spPr bwMode="auto">
              <a:xfrm flipV="1">
                <a:off x="1405282" y="3231916"/>
                <a:ext cx="0" cy="507738"/>
              </a:xfrm>
              <a:prstGeom prst="straightConnector1">
                <a:avLst/>
              </a:prstGeom>
              <a:solidFill>
                <a:schemeClr val="accent1"/>
              </a:solidFill>
              <a:ln w="28575" cap="flat" cmpd="sng" algn="ctr">
                <a:solidFill>
                  <a:srgbClr val="FF0000"/>
                </a:solidFill>
                <a:prstDash val="solid"/>
                <a:round/>
                <a:headEnd type="arrow" w="med" len="med"/>
                <a:tailEnd type="none" w="med" len="med"/>
              </a:ln>
              <a:effectLst>
                <a:prstShdw prst="shdw17" dist="17961" dir="2700000">
                  <a:schemeClr val="bg2"/>
                </a:prstShdw>
              </a:effectLst>
            </p:spPr>
          </p:cxnSp>
          <p:sp>
            <p:nvSpPr>
              <p:cNvPr id="46" name="テキスト ボックス 45"/>
              <p:cNvSpPr txBox="1"/>
              <p:nvPr/>
            </p:nvSpPr>
            <p:spPr>
              <a:xfrm>
                <a:off x="4015729" y="2420888"/>
                <a:ext cx="492443" cy="276999"/>
              </a:xfrm>
              <a:prstGeom prst="rect">
                <a:avLst/>
              </a:prstGeom>
              <a:noFill/>
            </p:spPr>
            <p:txBody>
              <a:bodyPr wrap="none" rtlCol="0">
                <a:spAutoFit/>
              </a:bodyPr>
              <a:lstStyle/>
              <a:p>
                <a:r>
                  <a:rPr kumimoji="1" lang="ja-JP" altLang="en-US" sz="1200" dirty="0" smtClean="0">
                    <a:solidFill>
                      <a:srgbClr val="3333FF"/>
                    </a:solidFill>
                  </a:rPr>
                  <a:t>地域</a:t>
                </a:r>
                <a:endParaRPr kumimoji="1" lang="ja-JP" altLang="en-US" sz="1200" dirty="0">
                  <a:solidFill>
                    <a:srgbClr val="3333FF"/>
                  </a:solidFill>
                </a:endParaRPr>
              </a:p>
            </p:txBody>
          </p:sp>
        </p:grpSp>
        <p:sp>
          <p:nvSpPr>
            <p:cNvPr id="9" name="テキスト ボックス 8"/>
            <p:cNvSpPr txBox="1"/>
            <p:nvPr/>
          </p:nvSpPr>
          <p:spPr>
            <a:xfrm>
              <a:off x="2883824" y="3258209"/>
              <a:ext cx="2940228" cy="246221"/>
            </a:xfrm>
            <a:prstGeom prst="rect">
              <a:avLst/>
            </a:prstGeom>
            <a:noFill/>
          </p:spPr>
          <p:txBody>
            <a:bodyPr wrap="none" rtlCol="0">
              <a:spAutoFit/>
            </a:bodyPr>
            <a:lstStyle/>
            <a:p>
              <a:r>
                <a:rPr kumimoji="1" lang="ja-JP" altLang="en-US" sz="1000" dirty="0" smtClean="0"/>
                <a:t>例：転入手続きに伴う公共サービスの一括申し込み</a:t>
              </a:r>
              <a:endParaRPr kumimoji="1" lang="ja-JP" altLang="en-US" sz="1000" dirty="0"/>
            </a:p>
          </p:txBody>
        </p:sp>
        <p:sp>
          <p:nvSpPr>
            <p:cNvPr id="10" name="テキスト ボックス 9"/>
            <p:cNvSpPr txBox="1"/>
            <p:nvPr/>
          </p:nvSpPr>
          <p:spPr>
            <a:xfrm>
              <a:off x="5072285" y="2451666"/>
              <a:ext cx="3001143" cy="246221"/>
            </a:xfrm>
            <a:prstGeom prst="rect">
              <a:avLst/>
            </a:prstGeom>
            <a:noFill/>
          </p:spPr>
          <p:txBody>
            <a:bodyPr wrap="none" rtlCol="0">
              <a:spAutoFit/>
            </a:bodyPr>
            <a:lstStyle/>
            <a:p>
              <a:r>
                <a:rPr kumimoji="1" lang="ja-JP" altLang="en-US" sz="1000" dirty="0" smtClean="0"/>
                <a:t>例：転入出手続きの受け側自治体での一括申し込み</a:t>
              </a:r>
              <a:endParaRPr kumimoji="1" lang="ja-JP" altLang="en-US" sz="1000" dirty="0"/>
            </a:p>
          </p:txBody>
        </p:sp>
        <p:sp>
          <p:nvSpPr>
            <p:cNvPr id="11" name="テキスト ボックス 10"/>
            <p:cNvSpPr txBox="1"/>
            <p:nvPr/>
          </p:nvSpPr>
          <p:spPr>
            <a:xfrm>
              <a:off x="8162995" y="3538488"/>
              <a:ext cx="1607957" cy="553998"/>
            </a:xfrm>
            <a:prstGeom prst="rect">
              <a:avLst/>
            </a:prstGeom>
            <a:noFill/>
          </p:spPr>
          <p:txBody>
            <a:bodyPr wrap="square" rtlCol="0">
              <a:spAutoFit/>
            </a:bodyPr>
            <a:lstStyle/>
            <a:p>
              <a:pPr marL="180975" indent="-180975"/>
              <a:r>
                <a:rPr kumimoji="1" lang="ja-JP" altLang="en-US" sz="1000" dirty="0" smtClean="0"/>
                <a:t>例：公的認証、番号制度の利用による口座開設や福祉サービス利用</a:t>
              </a:r>
              <a:endParaRPr kumimoji="1" lang="ja-JP" altLang="en-US" sz="1000" dirty="0"/>
            </a:p>
          </p:txBody>
        </p:sp>
      </p:grpSp>
      <p:sp>
        <p:nvSpPr>
          <p:cNvPr id="2" name="コンテンツ プレースホルダー 1"/>
          <p:cNvSpPr>
            <a:spLocks noGrp="1"/>
          </p:cNvSpPr>
          <p:nvPr>
            <p:ph idx="1"/>
          </p:nvPr>
        </p:nvSpPr>
        <p:spPr>
          <a:xfrm>
            <a:off x="495300" y="1412776"/>
            <a:ext cx="8915400" cy="4525963"/>
          </a:xfrm>
        </p:spPr>
        <p:txBody>
          <a:bodyPr/>
          <a:lstStyle/>
          <a:p>
            <a:r>
              <a:rPr lang="ja-JP" altLang="en-US" sz="2000" dirty="0"/>
              <a:t>自治体が提供するサービスとその他の民間サービスが</a:t>
            </a:r>
            <a:r>
              <a:rPr lang="en-US" altLang="ja-JP" sz="2000" dirty="0"/>
              <a:t>ICT</a:t>
            </a:r>
            <a:r>
              <a:rPr lang="ja-JP" altLang="en-US" sz="2000" dirty="0"/>
              <a:t>を介して連携することに</a:t>
            </a:r>
            <a:r>
              <a:rPr lang="ja-JP" altLang="en-US" sz="2000" dirty="0" smtClean="0"/>
              <a:t>より新た</a:t>
            </a:r>
            <a:r>
              <a:rPr lang="ja-JP" altLang="en-US" sz="2000" dirty="0"/>
              <a:t>なサービスを実現（主に当該自治体を中心とした地域の住民向けに提供）</a:t>
            </a:r>
          </a:p>
          <a:p>
            <a:endParaRPr kumimoji="1" lang="ja-JP" altLang="en-US" dirty="0"/>
          </a:p>
        </p:txBody>
      </p:sp>
      <p:sp>
        <p:nvSpPr>
          <p:cNvPr id="47" name="スライド番号プレースホルダ 46"/>
          <p:cNvSpPr>
            <a:spLocks noGrp="1"/>
          </p:cNvSpPr>
          <p:nvPr>
            <p:ph type="sldNum" sz="quarter" idx="12"/>
          </p:nvPr>
        </p:nvSpPr>
        <p:spPr/>
        <p:txBody>
          <a:bodyPr/>
          <a:lstStyle/>
          <a:p>
            <a:pPr>
              <a:defRPr/>
            </a:pPr>
            <a:fld id="{F4539584-EA34-4FB3-84C9-55345A63A918}" type="slidenum">
              <a:rPr lang="ja-JP" altLang="en-US" smtClean="0"/>
              <a:pPr>
                <a:defRPr/>
              </a:pPr>
              <a:t>32</a:t>
            </a:fld>
            <a:endParaRPr lang="en-US" altLang="ja-JP"/>
          </a:p>
        </p:txBody>
      </p:sp>
      <p:sp>
        <p:nvSpPr>
          <p:cNvPr id="48" name="フッター プレースホルダ 47"/>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50"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地域情報プラットフォームの展開</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角丸四角形 119"/>
          <p:cNvSpPr/>
          <p:nvPr/>
        </p:nvSpPr>
        <p:spPr bwMode="auto">
          <a:xfrm>
            <a:off x="1196210" y="4001252"/>
            <a:ext cx="3888432" cy="2164052"/>
          </a:xfrm>
          <a:prstGeom prst="roundRect">
            <a:avLst>
              <a:gd name="adj" fmla="val 4866"/>
            </a:avLst>
          </a:prstGeom>
          <a:solidFill>
            <a:srgbClr val="DDDDDD"/>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23" name="角丸四角形 122"/>
          <p:cNvSpPr/>
          <p:nvPr/>
        </p:nvSpPr>
        <p:spPr bwMode="auto">
          <a:xfrm>
            <a:off x="5169023" y="4001252"/>
            <a:ext cx="3888432" cy="2164052"/>
          </a:xfrm>
          <a:prstGeom prst="roundRect">
            <a:avLst>
              <a:gd name="adj" fmla="val 4866"/>
            </a:avLst>
          </a:prstGeom>
          <a:solidFill>
            <a:srgbClr val="DDDDDD"/>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74" name="テキスト ボックス 173"/>
          <p:cNvSpPr txBox="1"/>
          <p:nvPr/>
        </p:nvSpPr>
        <p:spPr>
          <a:xfrm>
            <a:off x="6040576" y="5947176"/>
            <a:ext cx="719210" cy="276999"/>
          </a:xfrm>
          <a:prstGeom prst="rect">
            <a:avLst/>
          </a:prstGeom>
          <a:noFill/>
        </p:spPr>
        <p:txBody>
          <a:bodyPr wrap="square" rtlCol="0">
            <a:spAutoFit/>
          </a:bodyPr>
          <a:lstStyle/>
          <a:p>
            <a:pPr algn="ctr"/>
            <a:r>
              <a:rPr kumimoji="1" lang="ja-JP" altLang="en-US" sz="1200" dirty="0" smtClean="0"/>
              <a:t>標準化</a:t>
            </a:r>
            <a:endParaRPr kumimoji="1" lang="ja-JP" altLang="en-US" sz="1200" dirty="0"/>
          </a:p>
        </p:txBody>
      </p:sp>
      <p:pic>
        <p:nvPicPr>
          <p:cNvPr id="3074" name="Picture 2"/>
          <p:cNvPicPr>
            <a:picLocks noChangeAspect="1" noChangeArrowheads="1"/>
          </p:cNvPicPr>
          <p:nvPr/>
        </p:nvPicPr>
        <p:blipFill>
          <a:blip r:embed="rId3" cstate="print"/>
          <a:srcRect/>
          <a:stretch>
            <a:fillRect/>
          </a:stretch>
        </p:blipFill>
        <p:spPr bwMode="auto">
          <a:xfrm>
            <a:off x="466725" y="1226021"/>
            <a:ext cx="8972550" cy="4867275"/>
          </a:xfrm>
          <a:prstGeom prst="rect">
            <a:avLst/>
          </a:prstGeom>
          <a:noFill/>
          <a:ln w="9525">
            <a:noFill/>
            <a:miter lim="800000"/>
            <a:headEnd/>
            <a:tailEnd/>
          </a:ln>
          <a:effectLst/>
        </p:spPr>
      </p:pic>
      <p:sp>
        <p:nvSpPr>
          <p:cNvPr id="7" name="スライド番号プレースホルダ 6"/>
          <p:cNvSpPr>
            <a:spLocks noGrp="1"/>
          </p:cNvSpPr>
          <p:nvPr>
            <p:ph type="sldNum" sz="quarter" idx="12"/>
          </p:nvPr>
        </p:nvSpPr>
        <p:spPr/>
        <p:txBody>
          <a:bodyPr/>
          <a:lstStyle/>
          <a:p>
            <a:pPr>
              <a:defRPr/>
            </a:pPr>
            <a:fld id="{F4539584-EA34-4FB3-84C9-55345A63A918}" type="slidenum">
              <a:rPr lang="ja-JP" altLang="en-US" smtClean="0"/>
              <a:pPr>
                <a:defRPr/>
              </a:pPr>
              <a:t>33</a:t>
            </a:fld>
            <a:endParaRPr lang="en-US" altLang="ja-JP"/>
          </a:p>
        </p:txBody>
      </p:sp>
      <p:sp>
        <p:nvSpPr>
          <p:cNvPr id="9" name="フッター プレースホルダ 8"/>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11"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９</a:t>
            </a:r>
            <a:r>
              <a:rPr lang="ja-JP" altLang="ja-JP" sz="2800" b="1" dirty="0" smtClean="0">
                <a:latin typeface="HGPｺﾞｼｯｸM" pitchFamily="50" charset="-128"/>
                <a:ea typeface="HGPｺﾞｼｯｸM" pitchFamily="50" charset="-128"/>
              </a:rPr>
              <a:t>．</a:t>
            </a:r>
            <a:r>
              <a:rPr lang="ja-JP" altLang="en-US" sz="2800" b="1" dirty="0" smtClean="0">
                <a:latin typeface="HGPｺﾞｼｯｸM" pitchFamily="50" charset="-128"/>
                <a:ea typeface="HGPｺﾞｼｯｸM" pitchFamily="50" charset="-128"/>
              </a:rPr>
              <a:t>地域情報プラットフォームの展開</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smtClean="0">
                <a:latin typeface="HGPｺﾞｼｯｸM" pitchFamily="50" charset="-128"/>
                <a:ea typeface="HGPｺﾞｼｯｸM" pitchFamily="50" charset="-128"/>
              </a:rPr>
              <a:t>地域情報プラットフォームは地域情報化に係るアプリケーション間のインタフェースを標準化するものであり、これにより、以下の課題解決が期待される。</a:t>
            </a:r>
          </a:p>
          <a:p>
            <a:pPr lvl="1"/>
            <a:r>
              <a:rPr lang="ja-JP" altLang="en-US" sz="1800" dirty="0">
                <a:latin typeface="HGPｺﾞｼｯｸM" pitchFamily="50" charset="-128"/>
                <a:ea typeface="HGPｺﾞｼｯｸM" pitchFamily="50" charset="-128"/>
              </a:rPr>
              <a:t>業務の効率化：　業務処理の統合、共通サービス基盤の活用</a:t>
            </a:r>
          </a:p>
          <a:p>
            <a:pPr lvl="1"/>
            <a:r>
              <a:rPr lang="ja-JP" altLang="en-US" sz="1800" dirty="0">
                <a:latin typeface="HGPｺﾞｼｯｸM" pitchFamily="50" charset="-128"/>
                <a:ea typeface="HGPｺﾞｼｯｸM" pitchFamily="50" charset="-128"/>
              </a:rPr>
              <a:t>コスト削減：　仕様の標準化、モジュール化で、ベンダ間競争を確保</a:t>
            </a:r>
            <a:endParaRPr lang="en-US" altLang="ja-JP" sz="1800" dirty="0" smtClean="0">
              <a:latin typeface="HGPｺﾞｼｯｸM" pitchFamily="50" charset="-128"/>
              <a:ea typeface="HGPｺﾞｼｯｸM" pitchFamily="50" charset="-128"/>
            </a:endParaRPr>
          </a:p>
          <a:p>
            <a:pPr lvl="1">
              <a:tabLst>
                <a:tab pos="2867025" algn="l"/>
              </a:tabLst>
            </a:pPr>
            <a:r>
              <a:rPr lang="ja-JP" altLang="en-US" sz="1800" dirty="0">
                <a:latin typeface="HGPｺﾞｼｯｸM" pitchFamily="50" charset="-128"/>
                <a:ea typeface="HGPｺﾞｼｯｸM" pitchFamily="50" charset="-128"/>
              </a:rPr>
              <a:t>住民の利便性向上：　ポータルサイト・総合窓口経由でのワンストップサービスの実現</a:t>
            </a:r>
          </a:p>
          <a:p>
            <a:r>
              <a:rPr lang="ja-JP" altLang="en-US" sz="2000" dirty="0" smtClean="0">
                <a:latin typeface="HGPｺﾞｼｯｸM" pitchFamily="50" charset="-128"/>
                <a:ea typeface="HGPｺﾞｼｯｸM" pitchFamily="50" charset="-128"/>
              </a:rPr>
              <a:t>自治体業務アプリケーションユニットにおいて</a:t>
            </a:r>
            <a:r>
              <a:rPr lang="en-US" altLang="ja-JP" sz="2000" dirty="0" smtClean="0">
                <a:latin typeface="HGPｺﾞｼｯｸM" pitchFamily="50" charset="-128"/>
                <a:ea typeface="HGPｺﾞｼｯｸM" pitchFamily="50" charset="-128"/>
              </a:rPr>
              <a:t>26</a:t>
            </a:r>
            <a:r>
              <a:rPr lang="ja-JP" altLang="en-US" sz="2000" dirty="0" smtClean="0">
                <a:latin typeface="HGPｺﾞｼｯｸM" pitchFamily="50" charset="-128"/>
                <a:ea typeface="HGPｺﾞｼｯｸM" pitchFamily="50" charset="-128"/>
              </a:rPr>
              <a:t>の業務について体系化して</a:t>
            </a:r>
            <a:r>
              <a:rPr lang="ja-JP" altLang="en-US" sz="2000" dirty="0">
                <a:latin typeface="HGPｺﾞｼｯｸM" pitchFamily="50" charset="-128"/>
                <a:ea typeface="HGPｺﾞｼｯｸM" pitchFamily="50" charset="-128"/>
              </a:rPr>
              <a:t>あり、業務の連携等を含む業務</a:t>
            </a:r>
            <a:r>
              <a:rPr lang="ja-JP" altLang="en-US" sz="2000" dirty="0" smtClean="0">
                <a:latin typeface="HGPｺﾞｼｯｸM" pitchFamily="50" charset="-128"/>
                <a:ea typeface="HGPｺﾞｼｯｸM" pitchFamily="50" charset="-128"/>
              </a:rPr>
              <a:t>標準化のツールとして活用できる。</a:t>
            </a:r>
            <a:endParaRPr lang="en-US" altLang="ja-JP" sz="2000" dirty="0" smtClean="0">
              <a:latin typeface="HGPｺﾞｼｯｸM" pitchFamily="50" charset="-128"/>
              <a:ea typeface="HGPｺﾞｼｯｸM" pitchFamily="50" charset="-128"/>
            </a:endParaRPr>
          </a:p>
          <a:p>
            <a:r>
              <a:rPr lang="ja-JP" altLang="en-US" sz="2000" dirty="0">
                <a:latin typeface="HGPｺﾞｼｯｸM" pitchFamily="50" charset="-128"/>
                <a:ea typeface="HGPｺﾞｼｯｸM" pitchFamily="50" charset="-128"/>
              </a:rPr>
              <a:t>標準仕様類の他、ガイドや手引きとなる文書等も整備</a:t>
            </a:r>
            <a:r>
              <a:rPr lang="ja-JP" altLang="en-US" sz="2000" dirty="0" smtClean="0">
                <a:latin typeface="HGPｺﾞｼｯｸM" pitchFamily="50" charset="-128"/>
                <a:ea typeface="HGPｺﾞｼｯｸM" pitchFamily="50" charset="-128"/>
              </a:rPr>
              <a:t>されており、担当者</a:t>
            </a:r>
            <a:r>
              <a:rPr lang="ja-JP" altLang="en-US" sz="2000" dirty="0">
                <a:latin typeface="HGPｺﾞｼｯｸM" pitchFamily="50" charset="-128"/>
                <a:ea typeface="HGPｺﾞｼｯｸM" pitchFamily="50" charset="-128"/>
              </a:rPr>
              <a:t>のレベルに応じた参照が可能となっている</a:t>
            </a:r>
            <a:r>
              <a:rPr lang="ja-JP" altLang="en-US" sz="2000" dirty="0" smtClean="0">
                <a:latin typeface="HGPｺﾞｼｯｸM" pitchFamily="50" charset="-128"/>
                <a:ea typeface="HGPｺﾞｼｯｸM" pitchFamily="50" charset="-128"/>
              </a:rPr>
              <a:t>。</a:t>
            </a:r>
            <a:endParaRPr lang="en-US" altLang="ja-JP" sz="2000" dirty="0" smtClean="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番号制度に対応した</a:t>
            </a:r>
            <a:r>
              <a:rPr lang="en-US" altLang="ja-JP" sz="2000" dirty="0" smtClean="0">
                <a:latin typeface="HGPｺﾞｼｯｸM" pitchFamily="50" charset="-128"/>
                <a:ea typeface="HGPｺﾞｼｯｸM" pitchFamily="50" charset="-128"/>
              </a:rPr>
              <a:t>Ver3.0</a:t>
            </a:r>
            <a:r>
              <a:rPr lang="ja-JP" altLang="en-US" sz="2000" dirty="0" smtClean="0">
                <a:latin typeface="HGPｺﾞｼｯｸM" pitchFamily="50" charset="-128"/>
                <a:ea typeface="HGPｺﾞｼｯｸM" pitchFamily="50" charset="-128"/>
              </a:rPr>
              <a:t>が策定されている。</a:t>
            </a:r>
            <a:endParaRPr lang="ja-JP" altLang="en-US" sz="2000" dirty="0">
              <a:latin typeface="HGPｺﾞｼｯｸM" pitchFamily="50" charset="-128"/>
              <a:ea typeface="HGPｺﾞｼｯｸM" pitchFamily="50" charset="-128"/>
            </a:endParaRPr>
          </a:p>
          <a:p>
            <a:r>
              <a:rPr lang="ja-JP" altLang="en-US" sz="2000" dirty="0" smtClean="0">
                <a:latin typeface="HGPｺﾞｼｯｸM" pitchFamily="50" charset="-128"/>
                <a:ea typeface="HGPｺﾞｼｯｸM" pitchFamily="50" charset="-128"/>
              </a:rPr>
              <a:t>地域情報プラットフォームの将来的な活用として、防災分野、教育分野、健康分野、ＧＩＳ等、地域情報化への展開が期待される。</a:t>
            </a:r>
            <a:endParaRPr lang="en-US" altLang="ja-JP" sz="20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F4539584-EA34-4FB3-84C9-55345A63A918}" type="slidenum">
              <a:rPr lang="ja-JP" altLang="en-US" smtClean="0"/>
              <a:pPr>
                <a:defRPr/>
              </a:pPr>
              <a:t>34</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6"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１０</a:t>
            </a:r>
            <a:r>
              <a:rPr lang="ja-JP" altLang="ja-JP" sz="2800" b="1" dirty="0" smtClean="0">
                <a:latin typeface="HGPｺﾞｼｯｸM" pitchFamily="50" charset="-128"/>
                <a:ea typeface="HGPｺﾞｼｯｸM" pitchFamily="50" charset="-128"/>
              </a:rPr>
              <a:t>．本講義のまとめ</a:t>
            </a:r>
            <a:endParaRPr kumimoji="1" lang="ja-JP" altLang="en-US" sz="2800" b="1" kern="0" dirty="0" smtClean="0">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グループ化 2"/>
          <p:cNvGrpSpPr>
            <a:grpSpLocks/>
          </p:cNvGrpSpPr>
          <p:nvPr/>
        </p:nvGrpSpPr>
        <p:grpSpPr bwMode="auto">
          <a:xfrm>
            <a:off x="688976" y="1620838"/>
            <a:ext cx="8583613" cy="4427538"/>
            <a:chOff x="688975" y="1620044"/>
            <a:chExt cx="8583613" cy="4428332"/>
          </a:xfrm>
        </p:grpSpPr>
        <p:grpSp>
          <p:nvGrpSpPr>
            <p:cNvPr id="62" name="グループ化 3"/>
            <p:cNvGrpSpPr>
              <a:grpSpLocks/>
            </p:cNvGrpSpPr>
            <p:nvPr/>
          </p:nvGrpSpPr>
          <p:grpSpPr bwMode="auto">
            <a:xfrm>
              <a:off x="7256463" y="2051050"/>
              <a:ext cx="360362" cy="3495675"/>
              <a:chOff x="6985402" y="2106192"/>
              <a:chExt cx="359915" cy="3496336"/>
            </a:xfrm>
          </p:grpSpPr>
          <p:sp>
            <p:nvSpPr>
              <p:cNvPr id="157" name="二等辺三角形 156"/>
              <p:cNvSpPr/>
              <p:nvPr/>
            </p:nvSpPr>
            <p:spPr bwMode="auto">
              <a:xfrm rot="10800000">
                <a:off x="6985402" y="5464275"/>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8" name="二等辺三角形 157"/>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9" name="二等辺三角形 158"/>
              <p:cNvSpPr/>
              <p:nvPr/>
            </p:nvSpPr>
            <p:spPr bwMode="auto">
              <a:xfrm rot="10800000">
                <a:off x="6985402" y="26644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60" name="二等辺三角形 159"/>
              <p:cNvSpPr/>
              <p:nvPr/>
            </p:nvSpPr>
            <p:spPr bwMode="auto">
              <a:xfrm rot="10800000">
                <a:off x="6993329" y="3217134"/>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61" name="二等辺三角形 160"/>
              <p:cNvSpPr/>
              <p:nvPr/>
            </p:nvSpPr>
            <p:spPr bwMode="auto">
              <a:xfrm rot="10800000">
                <a:off x="6993329" y="37713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62" name="二等辺三角形 161"/>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63" name="二等辺三角形 162"/>
              <p:cNvSpPr/>
              <p:nvPr/>
            </p:nvSpPr>
            <p:spPr bwMode="auto">
              <a:xfrm rot="10800000">
                <a:off x="6993329" y="4903681"/>
                <a:ext cx="351988" cy="139751"/>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grpSp>
          <p:nvGrpSpPr>
            <p:cNvPr id="63" name="グループ化 2"/>
            <p:cNvGrpSpPr>
              <a:grpSpLocks/>
            </p:cNvGrpSpPr>
            <p:nvPr/>
          </p:nvGrpSpPr>
          <p:grpSpPr bwMode="auto">
            <a:xfrm>
              <a:off x="2851150" y="2563813"/>
              <a:ext cx="385763" cy="2974975"/>
              <a:chOff x="2600851" y="2618540"/>
              <a:chExt cx="385879" cy="2976296"/>
            </a:xfrm>
          </p:grpSpPr>
          <p:sp>
            <p:nvSpPr>
              <p:cNvPr id="151" name="二等辺三角形 150"/>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2" name="二等辺三角形 151"/>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3" name="二等辺三角形 152"/>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4" name="二等辺三角形 153"/>
              <p:cNvSpPr/>
              <p:nvPr/>
            </p:nvSpPr>
            <p:spPr bwMode="auto">
              <a:xfrm rot="10800000">
                <a:off x="2634199" y="4333483"/>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5" name="二等辺三角形 154"/>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6" name="二等辺三角形 155"/>
              <p:cNvSpPr/>
              <p:nvPr/>
            </p:nvSpPr>
            <p:spPr bwMode="auto">
              <a:xfrm rot="10800000">
                <a:off x="2600851" y="5456545"/>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grpSp>
        <p:sp>
          <p:nvSpPr>
            <p:cNvPr id="120" name="テキスト ボックス 119"/>
            <p:cNvSpPr txBox="1"/>
            <p:nvPr/>
          </p:nvSpPr>
          <p:spPr bwMode="auto">
            <a:xfrm>
              <a:off x="1208088" y="214083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121" name="テキスト ボックス 120"/>
            <p:cNvSpPr txBox="1"/>
            <p:nvPr/>
          </p:nvSpPr>
          <p:spPr bwMode="auto">
            <a:xfrm>
              <a:off x="1208088" y="2734669"/>
              <a:ext cx="3671887" cy="41441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122" name="テキスト ボックス 121"/>
            <p:cNvSpPr txBox="1"/>
            <p:nvPr/>
          </p:nvSpPr>
          <p:spPr bwMode="auto">
            <a:xfrm>
              <a:off x="1208088" y="3293569"/>
              <a:ext cx="3671887"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123" name="テキスト ボックス 122"/>
            <p:cNvSpPr txBox="1"/>
            <p:nvPr/>
          </p:nvSpPr>
          <p:spPr bwMode="auto">
            <a:xfrm>
              <a:off x="1208088" y="3863583"/>
              <a:ext cx="3671887" cy="41441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124" name="テキスト ボックス 123"/>
            <p:cNvSpPr txBox="1"/>
            <p:nvPr/>
          </p:nvSpPr>
          <p:spPr bwMode="auto">
            <a:xfrm>
              <a:off x="1208088" y="4427247"/>
              <a:ext cx="3671887" cy="412824"/>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125" name="テキスト ボックス 124"/>
            <p:cNvSpPr txBox="1"/>
            <p:nvPr/>
          </p:nvSpPr>
          <p:spPr bwMode="auto">
            <a:xfrm>
              <a:off x="1208088" y="4987735"/>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126" name="テキスト ボックス 125"/>
            <p:cNvSpPr txBox="1"/>
            <p:nvPr/>
          </p:nvSpPr>
          <p:spPr bwMode="auto">
            <a:xfrm>
              <a:off x="1208088" y="553869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127" name="テキスト ボックス 126"/>
            <p:cNvSpPr txBox="1"/>
            <p:nvPr/>
          </p:nvSpPr>
          <p:spPr bwMode="auto">
            <a:xfrm>
              <a:off x="5600700" y="2188471"/>
              <a:ext cx="3671888" cy="42076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128" name="テキスト ボックス 127"/>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129" name="テキスト ボックス 128"/>
            <p:cNvSpPr txBox="1"/>
            <p:nvPr/>
          </p:nvSpPr>
          <p:spPr bwMode="auto">
            <a:xfrm>
              <a:off x="5600700" y="3299920"/>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130" name="テキスト ボックス 129"/>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131" name="テキスト ボックス 130"/>
            <p:cNvSpPr txBox="1"/>
            <p:nvPr/>
          </p:nvSpPr>
          <p:spPr bwMode="auto">
            <a:xfrm>
              <a:off x="5600700" y="44288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132" name="テキスト ボックス 131"/>
            <p:cNvSpPr txBox="1"/>
            <p:nvPr/>
          </p:nvSpPr>
          <p:spPr bwMode="auto">
            <a:xfrm>
              <a:off x="5600700" y="49877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133" name="テキスト ボックス 132"/>
            <p:cNvSpPr txBox="1"/>
            <p:nvPr/>
          </p:nvSpPr>
          <p:spPr bwMode="auto">
            <a:xfrm>
              <a:off x="5600700" y="5546635"/>
              <a:ext cx="3671888" cy="420763"/>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134" name="正方形/長方形 133"/>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35" name="テキスト ボックス 176"/>
            <p:cNvSpPr txBox="1">
              <a:spLocks noChangeArrowheads="1"/>
            </p:cNvSpPr>
            <p:nvPr/>
          </p:nvSpPr>
          <p:spPr bwMode="auto">
            <a:xfrm>
              <a:off x="6240463" y="1628775"/>
              <a:ext cx="1031051" cy="2616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a:latin typeface="HGPｺﾞｼｯｸM" pitchFamily="50" charset="-128"/>
                  <a:ea typeface="HGPｺﾞｼｯｸM" pitchFamily="50" charset="-128"/>
                </a:rPr>
                <a:t>本研修の対象</a:t>
              </a:r>
            </a:p>
          </p:txBody>
        </p:sp>
        <p:sp>
          <p:nvSpPr>
            <p:cNvPr id="136" name="テキスト ボックス 135"/>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137" name="ホームベース 136"/>
            <p:cNvSpPr/>
            <p:nvPr/>
          </p:nvSpPr>
          <p:spPr bwMode="auto">
            <a:xfrm rot="5400000">
              <a:off x="106216"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38" name="ホームベース 137"/>
            <p:cNvSpPr/>
            <p:nvPr/>
          </p:nvSpPr>
          <p:spPr bwMode="auto">
            <a:xfrm rot="5400000">
              <a:off x="-178792"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39" name="ホームベース 138"/>
            <p:cNvSpPr/>
            <p:nvPr/>
          </p:nvSpPr>
          <p:spPr bwMode="auto">
            <a:xfrm rot="5400000">
              <a:off x="4478987"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40" name="ホームベース 139"/>
            <p:cNvSpPr/>
            <p:nvPr/>
          </p:nvSpPr>
          <p:spPr bwMode="auto">
            <a:xfrm rot="5400000">
              <a:off x="4513122" y="3296787"/>
              <a:ext cx="1575082"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41" name="テキスト ボックス 140"/>
            <p:cNvSpPr txBox="1"/>
            <p:nvPr/>
          </p:nvSpPr>
          <p:spPr bwMode="auto">
            <a:xfrm rot="16200000">
              <a:off x="249909" y="2690828"/>
              <a:ext cx="1357556"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a:latin typeface="HGPｺﾞｼｯｸM" pitchFamily="50" charset="-128"/>
                  <a:ea typeface="HGPｺﾞｼｯｸM" pitchFamily="50" charset="-128"/>
                </a:rPr>
                <a:t>1</a:t>
              </a:r>
            </a:p>
            <a:p>
              <a:pPr>
                <a:defRPr/>
              </a:pPr>
              <a:r>
                <a:rPr kumimoji="1" lang="ja-JP" altLang="en-US" sz="1200" dirty="0">
                  <a:latin typeface="HGPｺﾞｼｯｸM" pitchFamily="50" charset="-128"/>
                  <a:ea typeface="HGPｺﾞｼｯｸM" pitchFamily="50" charset="-128"/>
                </a:rPr>
                <a:t>計画立案</a:t>
              </a:r>
            </a:p>
          </p:txBody>
        </p:sp>
        <p:sp>
          <p:nvSpPr>
            <p:cNvPr id="142" name="テキスト ボックス 141"/>
            <p:cNvSpPr txBox="1"/>
            <p:nvPr/>
          </p:nvSpPr>
          <p:spPr bwMode="auto">
            <a:xfrm rot="16200000">
              <a:off x="215772" y="4974856"/>
              <a:ext cx="1422655"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143" name="テキスト ボックス 142"/>
            <p:cNvSpPr txBox="1"/>
            <p:nvPr/>
          </p:nvSpPr>
          <p:spPr bwMode="auto">
            <a:xfrm rot="16200000">
              <a:off x="4613150" y="3249728"/>
              <a:ext cx="139248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144" name="テキスト ボックス 143"/>
            <p:cNvSpPr txBox="1"/>
            <p:nvPr/>
          </p:nvSpPr>
          <p:spPr bwMode="auto">
            <a:xfrm rot="16200000">
              <a:off x="4560755" y="4947864"/>
              <a:ext cx="147664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4</a:t>
              </a:r>
            </a:p>
            <a:p>
              <a:pPr>
                <a:defRPr/>
              </a:pPr>
              <a:r>
                <a:rPr kumimoji="1" lang="ja-JP" altLang="en-US" sz="1200" dirty="0">
                  <a:latin typeface="HGPｺﾞｼｯｸM" pitchFamily="50" charset="-128"/>
                  <a:ea typeface="HGPｺﾞｼｯｸM" pitchFamily="50" charset="-128"/>
                </a:rPr>
                <a:t>運用</a:t>
              </a:r>
            </a:p>
          </p:txBody>
        </p:sp>
        <p:sp>
          <p:nvSpPr>
            <p:cNvPr id="145" name="ホームベース 144"/>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46" name="テキスト ボックス 145"/>
            <p:cNvSpPr txBox="1"/>
            <p:nvPr/>
          </p:nvSpPr>
          <p:spPr bwMode="auto">
            <a:xfrm rot="16200000">
              <a:off x="4937430" y="2181090"/>
              <a:ext cx="742339" cy="161583"/>
            </a:xfrm>
            <a:prstGeom prst="rect">
              <a:avLst/>
            </a:prstGeom>
            <a:noFill/>
          </p:spPr>
          <p:txBody>
            <a:bodyPr wrap="square" lIns="90000" tIns="0" bIns="0">
              <a:spAutoFit/>
            </a:bodyPr>
            <a:lstStyle/>
            <a:p>
              <a:pPr>
                <a:defRPr/>
              </a:pPr>
              <a:r>
                <a:rPr kumimoji="1" lang="en-US" altLang="ja-JP" sz="1050" dirty="0" smtClean="0">
                  <a:latin typeface="HGPｺﾞｼｯｸM" pitchFamily="50" charset="-128"/>
                  <a:ea typeface="HGPｺﾞｼｯｸM" pitchFamily="50" charset="-128"/>
                </a:rPr>
                <a:t>Phase</a:t>
              </a:r>
              <a:r>
                <a:rPr lang="en-US" altLang="ja-JP" sz="105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147" name="正方形/長方形 146"/>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48" name="テキスト ボックス 176"/>
            <p:cNvSpPr txBox="1">
              <a:spLocks noChangeArrowheads="1"/>
            </p:cNvSpPr>
            <p:nvPr/>
          </p:nvSpPr>
          <p:spPr bwMode="auto">
            <a:xfrm>
              <a:off x="7957889" y="1620044"/>
              <a:ext cx="1172116" cy="2616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a:latin typeface="HGPｺﾞｼｯｸM" pitchFamily="50" charset="-128"/>
                  <a:ea typeface="HGPｺﾞｼｯｸM" pitchFamily="50" charset="-128"/>
                </a:rPr>
                <a:t>本研修の対象外</a:t>
              </a:r>
            </a:p>
          </p:txBody>
        </p:sp>
        <p:sp>
          <p:nvSpPr>
            <p:cNvPr id="149" name="上下矢印 148"/>
            <p:cNvSpPr/>
            <p:nvPr/>
          </p:nvSpPr>
          <p:spPr bwMode="auto">
            <a:xfrm>
              <a:off x="8840788" y="2748958"/>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50" name="テキスト ボックス 176"/>
            <p:cNvSpPr txBox="1">
              <a:spLocks noChangeArrowheads="1"/>
            </p:cNvSpPr>
            <p:nvPr/>
          </p:nvSpPr>
          <p:spPr bwMode="auto">
            <a:xfrm>
              <a:off x="8912910" y="2862263"/>
              <a:ext cx="323165" cy="12659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900">
                  <a:latin typeface="HGPｺﾞｼｯｸM" pitchFamily="50" charset="-128"/>
                  <a:ea typeface="HGPｺﾞｼｯｸM" pitchFamily="50" charset="-128"/>
                </a:rPr>
                <a:t>ベンダ等に依頼する範囲</a:t>
              </a:r>
            </a:p>
          </p:txBody>
        </p:sp>
      </p:grpSp>
      <p:sp>
        <p:nvSpPr>
          <p:cNvPr id="50"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３．本講義の範囲</a:t>
            </a:r>
            <a:endParaRPr kumimoji="1" lang="ja-JP" altLang="ja-JP" sz="2800" b="1" kern="0" dirty="0" smtClean="0">
              <a:latin typeface="HGPｺﾞｼｯｸM" pitchFamily="50" charset="-128"/>
              <a:ea typeface="HGPｺﾞｼｯｸM" pitchFamily="50" charset="-128"/>
              <a:cs typeface="+mj-cs"/>
            </a:endParaRPr>
          </a:p>
        </p:txBody>
      </p:sp>
      <p:sp>
        <p:nvSpPr>
          <p:cNvPr id="52" name="スライド番号プレースホルダ 51"/>
          <p:cNvSpPr>
            <a:spLocks noGrp="1"/>
          </p:cNvSpPr>
          <p:nvPr>
            <p:ph type="sldNum" sz="quarter" idx="12"/>
          </p:nvPr>
        </p:nvSpPr>
        <p:spPr/>
        <p:txBody>
          <a:bodyPr/>
          <a:lstStyle/>
          <a:p>
            <a:pPr>
              <a:defRPr/>
            </a:pPr>
            <a:fld id="{F4539584-EA34-4FB3-84C9-55345A63A918}" type="slidenum">
              <a:rPr lang="ja-JP" altLang="en-US" smtClean="0"/>
              <a:pPr>
                <a:defRPr/>
              </a:pPr>
              <a:t>3</a:t>
            </a:fld>
            <a:endParaRPr lang="en-US" altLang="ja-JP"/>
          </a:p>
        </p:txBody>
      </p:sp>
      <p:sp>
        <p:nvSpPr>
          <p:cNvPr id="53" name="フッター プレースホルダ 52"/>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Rectangle 5"/>
          <p:cNvSpPr txBox="1">
            <a:spLocks noChangeArrowheads="1"/>
          </p:cNvSpPr>
          <p:nvPr/>
        </p:nvSpPr>
        <p:spPr bwMode="auto">
          <a:xfrm>
            <a:off x="495300" y="1341440"/>
            <a:ext cx="8915400" cy="574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000" dirty="0">
                <a:latin typeface="HGPｺﾞｼｯｸM" pitchFamily="50" charset="-128"/>
                <a:ea typeface="HGPｺﾞｼｯｸM" pitchFamily="50" charset="-128"/>
              </a:rPr>
              <a:t>多くの自治体システムは個別に開発されてきた経緯があり、連携が困難な状態</a:t>
            </a:r>
          </a:p>
        </p:txBody>
      </p:sp>
      <p:grpSp>
        <p:nvGrpSpPr>
          <p:cNvPr id="60" name="グループ化 99"/>
          <p:cNvGrpSpPr/>
          <p:nvPr/>
        </p:nvGrpSpPr>
        <p:grpSpPr>
          <a:xfrm>
            <a:off x="3541750" y="2900755"/>
            <a:ext cx="3506750" cy="2501671"/>
            <a:chOff x="1712640" y="1700808"/>
            <a:chExt cx="3506750" cy="2501671"/>
          </a:xfrm>
        </p:grpSpPr>
        <p:sp>
          <p:nvSpPr>
            <p:cNvPr id="61" name="正方形/長方形 60"/>
            <p:cNvSpPr/>
            <p:nvPr/>
          </p:nvSpPr>
          <p:spPr bwMode="auto">
            <a:xfrm>
              <a:off x="1763006" y="1768938"/>
              <a:ext cx="3456384" cy="2433541"/>
            </a:xfrm>
            <a:prstGeom prst="rect">
              <a:avLst/>
            </a:prstGeom>
            <a:solidFill>
              <a:schemeClr val="bg1">
                <a:lumMod val="75000"/>
              </a:schemeClr>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2" name="正方形/長方形 61"/>
            <p:cNvSpPr/>
            <p:nvPr/>
          </p:nvSpPr>
          <p:spPr bwMode="auto">
            <a:xfrm>
              <a:off x="1712640" y="1700808"/>
              <a:ext cx="3456384" cy="2433541"/>
            </a:xfrm>
            <a:prstGeom prst="rect">
              <a:avLst/>
            </a:prstGeom>
            <a:solidFill>
              <a:schemeClr val="bg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nvGrpSpPr>
            <p:cNvPr id="63" name="グループ化 102"/>
            <p:cNvGrpSpPr/>
            <p:nvPr/>
          </p:nvGrpSpPr>
          <p:grpSpPr>
            <a:xfrm>
              <a:off x="3819506" y="1886135"/>
              <a:ext cx="582469" cy="771602"/>
              <a:chOff x="3829586" y="1727737"/>
              <a:chExt cx="954432" cy="1264344"/>
            </a:xfrm>
          </p:grpSpPr>
          <p:pic>
            <p:nvPicPr>
              <p:cNvPr id="94"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29586"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pic>
            <p:nvPicPr>
              <p:cNvPr id="95" name="Picture 17" descr="C:\Documents and Settings\9210359\Local Settings\Temporary Internet Files\Content.IE5\G12Z09UN\MC900079210[1].wm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255753" y="1727737"/>
                <a:ext cx="427203" cy="1165256"/>
              </a:xfrm>
              <a:prstGeom prst="rect">
                <a:avLst/>
              </a:prstGeom>
              <a:noFill/>
              <a:extLst>
                <a:ext uri="{909E8E84-426E-40DD-AFC4-6F175D3DCCD1}">
                  <a14:hiddenFill xmlns:a14="http://schemas.microsoft.com/office/drawing/2010/main" xmlns="">
                    <a:solidFill>
                      <a:srgbClr val="FFFFFF"/>
                    </a:solidFill>
                  </a14:hiddenFill>
                </a:ext>
              </a:extLst>
            </p:spPr>
          </p:pic>
          <p:sp>
            <p:nvSpPr>
              <p:cNvPr id="96" name="円柱 95"/>
              <p:cNvSpPr/>
              <p:nvPr/>
            </p:nvSpPr>
            <p:spPr bwMode="auto">
              <a:xfrm>
                <a:off x="4412055" y="2488025"/>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4" name="グループ化 103"/>
            <p:cNvGrpSpPr/>
            <p:nvPr/>
          </p:nvGrpSpPr>
          <p:grpSpPr>
            <a:xfrm>
              <a:off x="4174845" y="3038836"/>
              <a:ext cx="780489" cy="656450"/>
              <a:chOff x="3983431" y="3379196"/>
              <a:chExt cx="1209115" cy="1016956"/>
            </a:xfrm>
          </p:grpSpPr>
          <p:pic>
            <p:nvPicPr>
              <p:cNvPr id="91" name="Picture 12" descr="C:\Documents and Settings\9210359\Local Settings\Temporary Internet Files\Content.IE5\8T2V8P6Z\MC900434845[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83431" y="3379196"/>
                <a:ext cx="857250" cy="857250"/>
              </a:xfrm>
              <a:prstGeom prst="rect">
                <a:avLst/>
              </a:prstGeom>
              <a:noFill/>
              <a:extLst>
                <a:ext uri="{909E8E84-426E-40DD-AFC4-6F175D3DCCD1}">
                  <a14:hiddenFill xmlns:a14="http://schemas.microsoft.com/office/drawing/2010/main" xmlns="">
                    <a:solidFill>
                      <a:srgbClr val="FFFFFF"/>
                    </a:solidFill>
                  </a14:hiddenFill>
                </a:ext>
              </a:extLst>
            </p:spPr>
          </p:pic>
          <p:pic>
            <p:nvPicPr>
              <p:cNvPr id="92" name="Picture 12" descr="C:\Documents and Settings\9210359\Local Settings\Temporary Internet Files\Content.IE5\8T2V8P6Z\MC900434845[1].pn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35296" y="3516613"/>
                <a:ext cx="857250" cy="857250"/>
              </a:xfrm>
              <a:prstGeom prst="rect">
                <a:avLst/>
              </a:prstGeom>
              <a:noFill/>
              <a:extLst>
                <a:ext uri="{909E8E84-426E-40DD-AFC4-6F175D3DCCD1}">
                  <a14:hiddenFill xmlns:a14="http://schemas.microsoft.com/office/drawing/2010/main" xmlns="">
                    <a:solidFill>
                      <a:srgbClr val="FFFFFF"/>
                    </a:solidFill>
                  </a14:hiddenFill>
                </a:ext>
              </a:extLst>
            </p:spPr>
          </p:pic>
          <p:sp>
            <p:nvSpPr>
              <p:cNvPr id="93" name="円柱 92"/>
              <p:cNvSpPr/>
              <p:nvPr/>
            </p:nvSpPr>
            <p:spPr bwMode="auto">
              <a:xfrm>
                <a:off x="4577939" y="3892096"/>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5" name="グループ化 104"/>
            <p:cNvGrpSpPr/>
            <p:nvPr/>
          </p:nvGrpSpPr>
          <p:grpSpPr>
            <a:xfrm>
              <a:off x="2217575" y="1893979"/>
              <a:ext cx="607843" cy="690447"/>
              <a:chOff x="2265808" y="2078841"/>
              <a:chExt cx="868893" cy="986973"/>
            </a:xfrm>
          </p:grpSpPr>
          <p:pic>
            <p:nvPicPr>
              <p:cNvPr id="88"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265808" y="2078841"/>
                <a:ext cx="495607" cy="631555"/>
              </a:xfrm>
              <a:prstGeom prst="rect">
                <a:avLst/>
              </a:prstGeom>
              <a:noFill/>
              <a:extLst>
                <a:ext uri="{909E8E84-426E-40DD-AFC4-6F175D3DCCD1}">
                  <a14:hiddenFill xmlns:a14="http://schemas.microsoft.com/office/drawing/2010/main" xmlns="">
                    <a:solidFill>
                      <a:srgbClr val="FFFFFF"/>
                    </a:solidFill>
                  </a14:hiddenFill>
                </a:ext>
              </a:extLst>
            </p:spPr>
          </p:pic>
          <p:pic>
            <p:nvPicPr>
              <p:cNvPr id="89"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625848" y="2245981"/>
                <a:ext cx="495607" cy="631555"/>
              </a:xfrm>
              <a:prstGeom prst="rect">
                <a:avLst/>
              </a:prstGeom>
              <a:noFill/>
              <a:extLst>
                <a:ext uri="{909E8E84-426E-40DD-AFC4-6F175D3DCCD1}">
                  <a14:hiddenFill xmlns:a14="http://schemas.microsoft.com/office/drawing/2010/main" xmlns="">
                    <a:solidFill>
                      <a:srgbClr val="FFFFFF"/>
                    </a:solidFill>
                  </a14:hiddenFill>
                </a:ext>
              </a:extLst>
            </p:spPr>
          </p:pic>
          <p:sp>
            <p:nvSpPr>
              <p:cNvPr id="90" name="円柱 89"/>
              <p:cNvSpPr/>
              <p:nvPr/>
            </p:nvSpPr>
            <p:spPr bwMode="auto">
              <a:xfrm>
                <a:off x="2762738" y="2561758"/>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6" name="グループ化 105"/>
            <p:cNvGrpSpPr/>
            <p:nvPr/>
          </p:nvGrpSpPr>
          <p:grpSpPr>
            <a:xfrm>
              <a:off x="1967248" y="2985709"/>
              <a:ext cx="402224" cy="523307"/>
              <a:chOff x="1780984" y="3368789"/>
              <a:chExt cx="595938" cy="775335"/>
            </a:xfrm>
          </p:grpSpPr>
          <p:pic>
            <p:nvPicPr>
              <p:cNvPr id="86" name="Picture 11" descr="C:\Documents and Settings\9210359\Local Settings\Temporary Internet Files\Content.IE5\85YRSLQZ\MC900428969[1].wmf"/>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flipH="1">
                <a:off x="2000465" y="3368789"/>
                <a:ext cx="376457" cy="633762"/>
              </a:xfrm>
              <a:prstGeom prst="rect">
                <a:avLst/>
              </a:prstGeom>
              <a:noFill/>
              <a:extLst>
                <a:ext uri="{909E8E84-426E-40DD-AFC4-6F175D3DCCD1}">
                  <a14:hiddenFill xmlns:a14="http://schemas.microsoft.com/office/drawing/2010/main" xmlns="">
                    <a:solidFill>
                      <a:srgbClr val="FFFFFF"/>
                    </a:solidFill>
                  </a14:hiddenFill>
                </a:ext>
              </a:extLst>
            </p:spPr>
          </p:pic>
          <p:sp>
            <p:nvSpPr>
              <p:cNvPr id="87" name="円柱 86"/>
              <p:cNvSpPr/>
              <p:nvPr/>
            </p:nvSpPr>
            <p:spPr bwMode="auto">
              <a:xfrm>
                <a:off x="1780984" y="3640068"/>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grpSp>
          <p:nvGrpSpPr>
            <p:cNvPr id="67" name="グループ化 106"/>
            <p:cNvGrpSpPr/>
            <p:nvPr/>
          </p:nvGrpSpPr>
          <p:grpSpPr>
            <a:xfrm>
              <a:off x="3404340" y="3109820"/>
              <a:ext cx="322871" cy="520190"/>
              <a:chOff x="3320733" y="3576319"/>
              <a:chExt cx="508853" cy="819833"/>
            </a:xfrm>
          </p:grpSpPr>
          <p:pic>
            <p:nvPicPr>
              <p:cNvPr id="84" name="Picture 7" descr="C:\Documents and Settings\9210359\Local Settings\Temporary Internet Files\Content.IE5\KH2VC9MJ\MC900428971[1].wmf"/>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320733" y="3576319"/>
                <a:ext cx="495607" cy="631555"/>
              </a:xfrm>
              <a:prstGeom prst="rect">
                <a:avLst/>
              </a:prstGeom>
              <a:noFill/>
              <a:extLst>
                <a:ext uri="{909E8E84-426E-40DD-AFC4-6F175D3DCCD1}">
                  <a14:hiddenFill xmlns:a14="http://schemas.microsoft.com/office/drawing/2010/main" xmlns="">
                    <a:solidFill>
                      <a:srgbClr val="FFFFFF"/>
                    </a:solidFill>
                  </a14:hiddenFill>
                </a:ext>
              </a:extLst>
            </p:spPr>
          </p:pic>
          <p:sp>
            <p:nvSpPr>
              <p:cNvPr id="85" name="円柱 84"/>
              <p:cNvSpPr/>
              <p:nvPr/>
            </p:nvSpPr>
            <p:spPr bwMode="auto">
              <a:xfrm>
                <a:off x="3457623" y="3892096"/>
                <a:ext cx="371963" cy="504056"/>
              </a:xfrm>
              <a:prstGeom prst="can">
                <a:avLst>
                  <a:gd name="adj" fmla="val 34865"/>
                </a:avLst>
              </a:prstGeom>
              <a:gradFill flip="none" rotWithShape="1">
                <a:gsLst>
                  <a:gs pos="0">
                    <a:schemeClr val="bg2">
                      <a:lumMod val="50000"/>
                      <a:tint val="66000"/>
                      <a:satMod val="160000"/>
                    </a:schemeClr>
                  </a:gs>
                  <a:gs pos="50000">
                    <a:schemeClr val="bg2">
                      <a:lumMod val="50000"/>
                      <a:tint val="44500"/>
                      <a:satMod val="160000"/>
                    </a:schemeClr>
                  </a:gs>
                  <a:gs pos="100000">
                    <a:schemeClr val="bg2">
                      <a:lumMod val="50000"/>
                      <a:tint val="23500"/>
                      <a:satMod val="160000"/>
                    </a:schemeClr>
                  </a:gs>
                </a:gsLst>
                <a:lin ang="10800000" scaled="1"/>
                <a:tileRect/>
              </a:gra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pSp>
        <p:cxnSp>
          <p:nvCxnSpPr>
            <p:cNvPr id="68" name="直線コネクタ 67"/>
            <p:cNvCxnSpPr/>
            <p:nvPr/>
          </p:nvCxnSpPr>
          <p:spPr bwMode="auto">
            <a:xfrm flipV="1">
              <a:off x="2506361" y="2431486"/>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69" name="直線コネクタ 68"/>
            <p:cNvCxnSpPr/>
            <p:nvPr/>
          </p:nvCxnSpPr>
          <p:spPr bwMode="auto">
            <a:xfrm flipV="1">
              <a:off x="4004421" y="2584426"/>
              <a:ext cx="0" cy="29956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0" name="直線コネクタ 69"/>
            <p:cNvCxnSpPr/>
            <p:nvPr/>
          </p:nvCxnSpPr>
          <p:spPr bwMode="auto">
            <a:xfrm flipV="1">
              <a:off x="2156802" y="3500778"/>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1" name="直線コネクタ 70"/>
            <p:cNvCxnSpPr/>
            <p:nvPr/>
          </p:nvCxnSpPr>
          <p:spPr bwMode="auto">
            <a:xfrm flipV="1">
              <a:off x="3472337" y="3497290"/>
              <a:ext cx="0" cy="45250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2" name="直線コネクタ 71"/>
            <p:cNvCxnSpPr/>
            <p:nvPr/>
          </p:nvCxnSpPr>
          <p:spPr bwMode="auto">
            <a:xfrm flipV="1">
              <a:off x="4489905" y="3634732"/>
              <a:ext cx="0" cy="299562"/>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3" name="直線コネクタ 72"/>
            <p:cNvCxnSpPr/>
            <p:nvPr/>
          </p:nvCxnSpPr>
          <p:spPr bwMode="auto">
            <a:xfrm>
              <a:off x="3212550" y="3934294"/>
              <a:ext cx="1860648"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4" name="直線コネクタ 73"/>
            <p:cNvCxnSpPr/>
            <p:nvPr/>
          </p:nvCxnSpPr>
          <p:spPr bwMode="auto">
            <a:xfrm>
              <a:off x="2217575" y="2878632"/>
              <a:ext cx="2035133"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75" name="直線コネクタ 74"/>
            <p:cNvCxnSpPr/>
            <p:nvPr/>
          </p:nvCxnSpPr>
          <p:spPr bwMode="auto">
            <a:xfrm>
              <a:off x="1858833" y="3934294"/>
              <a:ext cx="595938" cy="0"/>
            </a:xfrm>
            <a:prstGeom prst="line">
              <a:avLst/>
            </a:prstGeom>
            <a:solidFill>
              <a:schemeClr val="accent1"/>
            </a:solidFill>
            <a:ln w="38100"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sp>
          <p:nvSpPr>
            <p:cNvPr id="76" name="フリーフォーム 75"/>
            <p:cNvSpPr/>
            <p:nvPr/>
          </p:nvSpPr>
          <p:spPr bwMode="auto">
            <a:xfrm>
              <a:off x="2246102" y="2771321"/>
              <a:ext cx="626075" cy="667265"/>
            </a:xfrm>
            <a:custGeom>
              <a:avLst/>
              <a:gdLst>
                <a:gd name="connsiteX0" fmla="*/ 0 w 626075"/>
                <a:gd name="connsiteY0" fmla="*/ 667265 h 667265"/>
                <a:gd name="connsiteX1" fmla="*/ 560173 w 626075"/>
                <a:gd name="connsiteY1" fmla="*/ 420130 h 667265"/>
                <a:gd name="connsiteX2" fmla="*/ 593124 w 626075"/>
                <a:gd name="connsiteY2" fmla="*/ 0 h 667265"/>
              </a:gdLst>
              <a:ahLst/>
              <a:cxnLst>
                <a:cxn ang="0">
                  <a:pos x="connsiteX0" y="connsiteY0"/>
                </a:cxn>
                <a:cxn ang="0">
                  <a:pos x="connsiteX1" y="connsiteY1"/>
                </a:cxn>
                <a:cxn ang="0">
                  <a:pos x="connsiteX2" y="connsiteY2"/>
                </a:cxn>
              </a:cxnLst>
              <a:rect l="l" t="t" r="r" b="b"/>
              <a:pathLst>
                <a:path w="626075" h="667265">
                  <a:moveTo>
                    <a:pt x="0" y="667265"/>
                  </a:moveTo>
                  <a:cubicBezTo>
                    <a:pt x="230659" y="599303"/>
                    <a:pt x="461319" y="531341"/>
                    <a:pt x="560173" y="420130"/>
                  </a:cubicBezTo>
                  <a:cubicBezTo>
                    <a:pt x="659027" y="308919"/>
                    <a:pt x="626075" y="154459"/>
                    <a:pt x="593124" y="0"/>
                  </a:cubicBezTo>
                </a:path>
              </a:pathLst>
            </a:custGeom>
            <a:noFill/>
            <a:ln w="28575" cap="flat" cmpd="sng" algn="ctr">
              <a:solidFill>
                <a:srgbClr val="FF0000"/>
              </a:solidFill>
              <a:prstDash val="solid"/>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7" name="フリーフォーム 76"/>
            <p:cNvSpPr/>
            <p:nvPr/>
          </p:nvSpPr>
          <p:spPr bwMode="auto">
            <a:xfrm>
              <a:off x="2825418" y="2350122"/>
              <a:ext cx="1427289" cy="965393"/>
            </a:xfrm>
            <a:custGeom>
              <a:avLst/>
              <a:gdLst>
                <a:gd name="connsiteX0" fmla="*/ 0 w 1005016"/>
                <a:gd name="connsiteY0" fmla="*/ 0 h 873211"/>
                <a:gd name="connsiteX1" fmla="*/ 642551 w 1005016"/>
                <a:gd name="connsiteY1" fmla="*/ 378941 h 873211"/>
                <a:gd name="connsiteX2" fmla="*/ 1005016 w 1005016"/>
                <a:gd name="connsiteY2" fmla="*/ 873211 h 873211"/>
              </a:gdLst>
              <a:ahLst/>
              <a:cxnLst>
                <a:cxn ang="0">
                  <a:pos x="connsiteX0" y="connsiteY0"/>
                </a:cxn>
                <a:cxn ang="0">
                  <a:pos x="connsiteX1" y="connsiteY1"/>
                </a:cxn>
                <a:cxn ang="0">
                  <a:pos x="connsiteX2" y="connsiteY2"/>
                </a:cxn>
              </a:cxnLst>
              <a:rect l="l" t="t" r="r" b="b"/>
              <a:pathLst>
                <a:path w="1005016" h="873211">
                  <a:moveTo>
                    <a:pt x="0" y="0"/>
                  </a:moveTo>
                  <a:cubicBezTo>
                    <a:pt x="237524" y="116703"/>
                    <a:pt x="475048" y="233406"/>
                    <a:pt x="642551" y="378941"/>
                  </a:cubicBezTo>
                  <a:cubicBezTo>
                    <a:pt x="810054" y="524476"/>
                    <a:pt x="907535" y="698843"/>
                    <a:pt x="1005016" y="873211"/>
                  </a:cubicBezTo>
                </a:path>
              </a:pathLst>
            </a:custGeom>
            <a:noFill/>
            <a:ln w="28575" cap="flat" cmpd="sng" algn="ctr">
              <a:solidFill>
                <a:srgbClr val="FF0000"/>
              </a:solidFill>
              <a:prstDash val="solid"/>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8" name="フリーフォーム 77"/>
            <p:cNvSpPr/>
            <p:nvPr/>
          </p:nvSpPr>
          <p:spPr bwMode="auto">
            <a:xfrm>
              <a:off x="4401975" y="2584426"/>
              <a:ext cx="403019" cy="724929"/>
            </a:xfrm>
            <a:custGeom>
              <a:avLst/>
              <a:gdLst>
                <a:gd name="connsiteX0" fmla="*/ 0 w 403019"/>
                <a:gd name="connsiteY0" fmla="*/ 0 h 724929"/>
                <a:gd name="connsiteX1" fmla="*/ 395416 w 403019"/>
                <a:gd name="connsiteY1" fmla="*/ 403654 h 724929"/>
                <a:gd name="connsiteX2" fmla="*/ 222421 w 403019"/>
                <a:gd name="connsiteY2" fmla="*/ 724929 h 724929"/>
              </a:gdLst>
              <a:ahLst/>
              <a:cxnLst>
                <a:cxn ang="0">
                  <a:pos x="connsiteX0" y="connsiteY0"/>
                </a:cxn>
                <a:cxn ang="0">
                  <a:pos x="connsiteX1" y="connsiteY1"/>
                </a:cxn>
                <a:cxn ang="0">
                  <a:pos x="connsiteX2" y="connsiteY2"/>
                </a:cxn>
              </a:cxnLst>
              <a:rect l="l" t="t" r="r" b="b"/>
              <a:pathLst>
                <a:path w="403019" h="724929">
                  <a:moveTo>
                    <a:pt x="0" y="0"/>
                  </a:moveTo>
                  <a:cubicBezTo>
                    <a:pt x="179173" y="141416"/>
                    <a:pt x="358346" y="282833"/>
                    <a:pt x="395416" y="403654"/>
                  </a:cubicBezTo>
                  <a:cubicBezTo>
                    <a:pt x="432486" y="524475"/>
                    <a:pt x="327453" y="624702"/>
                    <a:pt x="222421" y="724929"/>
                  </a:cubicBezTo>
                </a:path>
              </a:pathLst>
            </a:custGeom>
            <a:noFill/>
            <a:ln w="28575" cap="flat" cmpd="sng" algn="ctr">
              <a:solidFill>
                <a:srgbClr val="FF0000"/>
              </a:solidFill>
              <a:prstDash val="solid"/>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79" name="フリーフォーム 78"/>
            <p:cNvSpPr/>
            <p:nvPr/>
          </p:nvSpPr>
          <p:spPr bwMode="auto">
            <a:xfrm>
              <a:off x="2246103" y="2597266"/>
              <a:ext cx="1928742" cy="943508"/>
            </a:xfrm>
            <a:custGeom>
              <a:avLst/>
              <a:gdLst>
                <a:gd name="connsiteX0" fmla="*/ 2232454 w 2232454"/>
                <a:gd name="connsiteY0" fmla="*/ 0 h 1191082"/>
                <a:gd name="connsiteX1" fmla="*/ 1243914 w 2232454"/>
                <a:gd name="connsiteY1" fmla="*/ 197708 h 1191082"/>
                <a:gd name="connsiteX2" fmla="*/ 815546 w 2232454"/>
                <a:gd name="connsiteY2" fmla="*/ 939113 h 1191082"/>
                <a:gd name="connsiteX3" fmla="*/ 403654 w 2232454"/>
                <a:gd name="connsiteY3" fmla="*/ 1178010 h 1191082"/>
                <a:gd name="connsiteX4" fmla="*/ 0 w 2232454"/>
                <a:gd name="connsiteY4" fmla="*/ 1161535 h 1191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2454" h="1191082">
                  <a:moveTo>
                    <a:pt x="2232454" y="0"/>
                  </a:moveTo>
                  <a:cubicBezTo>
                    <a:pt x="1856259" y="20594"/>
                    <a:pt x="1480065" y="41189"/>
                    <a:pt x="1243914" y="197708"/>
                  </a:cubicBezTo>
                  <a:cubicBezTo>
                    <a:pt x="1007763" y="354227"/>
                    <a:pt x="955589" y="775729"/>
                    <a:pt x="815546" y="939113"/>
                  </a:cubicBezTo>
                  <a:cubicBezTo>
                    <a:pt x="675503" y="1102497"/>
                    <a:pt x="539578" y="1140940"/>
                    <a:pt x="403654" y="1178010"/>
                  </a:cubicBezTo>
                  <a:cubicBezTo>
                    <a:pt x="267730" y="1215080"/>
                    <a:pt x="0" y="1161535"/>
                    <a:pt x="0" y="1161535"/>
                  </a:cubicBezTo>
                </a:path>
              </a:pathLst>
            </a:custGeom>
            <a:noFill/>
            <a:ln w="28575" cap="flat" cmpd="sng" algn="ctr">
              <a:solidFill>
                <a:srgbClr val="FF0000"/>
              </a:solidFill>
              <a:prstDash val="dashDot"/>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0" name="フリーフォーム 79"/>
            <p:cNvSpPr/>
            <p:nvPr/>
          </p:nvSpPr>
          <p:spPr bwMode="auto">
            <a:xfrm>
              <a:off x="2182996" y="3540774"/>
              <a:ext cx="2487827" cy="365534"/>
            </a:xfrm>
            <a:custGeom>
              <a:avLst/>
              <a:gdLst>
                <a:gd name="connsiteX0" fmla="*/ 0 w 2487827"/>
                <a:gd name="connsiteY0" fmla="*/ 0 h 731069"/>
                <a:gd name="connsiteX1" fmla="*/ 1400432 w 2487827"/>
                <a:gd name="connsiteY1" fmla="*/ 724930 h 731069"/>
                <a:gd name="connsiteX2" fmla="*/ 2487827 w 2487827"/>
                <a:gd name="connsiteY2" fmla="*/ 288324 h 731069"/>
              </a:gdLst>
              <a:ahLst/>
              <a:cxnLst>
                <a:cxn ang="0">
                  <a:pos x="connsiteX0" y="connsiteY0"/>
                </a:cxn>
                <a:cxn ang="0">
                  <a:pos x="connsiteX1" y="connsiteY1"/>
                </a:cxn>
                <a:cxn ang="0">
                  <a:pos x="connsiteX2" y="connsiteY2"/>
                </a:cxn>
              </a:cxnLst>
              <a:rect l="l" t="t" r="r" b="b"/>
              <a:pathLst>
                <a:path w="2487827" h="731069">
                  <a:moveTo>
                    <a:pt x="0" y="0"/>
                  </a:moveTo>
                  <a:cubicBezTo>
                    <a:pt x="492897" y="338438"/>
                    <a:pt x="985794" y="676876"/>
                    <a:pt x="1400432" y="724930"/>
                  </a:cubicBezTo>
                  <a:cubicBezTo>
                    <a:pt x="1815070" y="772984"/>
                    <a:pt x="2151448" y="530654"/>
                    <a:pt x="2487827" y="288324"/>
                  </a:cubicBezTo>
                </a:path>
              </a:pathLst>
            </a:custGeom>
            <a:noFill/>
            <a:ln w="28575" cap="flat" cmpd="sng" algn="ctr">
              <a:solidFill>
                <a:srgbClr val="3333FF"/>
              </a:solidFill>
              <a:prstDash val="solid"/>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1" name="フリーフォーム 80"/>
            <p:cNvSpPr/>
            <p:nvPr/>
          </p:nvSpPr>
          <p:spPr bwMode="auto">
            <a:xfrm>
              <a:off x="2161110" y="3613400"/>
              <a:ext cx="2546566" cy="435410"/>
            </a:xfrm>
            <a:custGeom>
              <a:avLst/>
              <a:gdLst>
                <a:gd name="connsiteX0" fmla="*/ 2784389 w 2784389"/>
                <a:gd name="connsiteY0" fmla="*/ 214184 h 870821"/>
                <a:gd name="connsiteX1" fmla="*/ 2141838 w 2784389"/>
                <a:gd name="connsiteY1" fmla="*/ 733168 h 870821"/>
                <a:gd name="connsiteX2" fmla="*/ 1235675 w 2784389"/>
                <a:gd name="connsiteY2" fmla="*/ 815546 h 870821"/>
                <a:gd name="connsiteX3" fmla="*/ 0 w 2784389"/>
                <a:gd name="connsiteY3" fmla="*/ 0 h 870821"/>
              </a:gdLst>
              <a:ahLst/>
              <a:cxnLst>
                <a:cxn ang="0">
                  <a:pos x="connsiteX0" y="connsiteY0"/>
                </a:cxn>
                <a:cxn ang="0">
                  <a:pos x="connsiteX1" y="connsiteY1"/>
                </a:cxn>
                <a:cxn ang="0">
                  <a:pos x="connsiteX2" y="connsiteY2"/>
                </a:cxn>
                <a:cxn ang="0">
                  <a:pos x="connsiteX3" y="connsiteY3"/>
                </a:cxn>
              </a:cxnLst>
              <a:rect l="l" t="t" r="r" b="b"/>
              <a:pathLst>
                <a:path w="2784389" h="870821">
                  <a:moveTo>
                    <a:pt x="2784389" y="214184"/>
                  </a:moveTo>
                  <a:cubicBezTo>
                    <a:pt x="2592173" y="423562"/>
                    <a:pt x="2399957" y="632941"/>
                    <a:pt x="2141838" y="733168"/>
                  </a:cubicBezTo>
                  <a:cubicBezTo>
                    <a:pt x="1883719" y="833395"/>
                    <a:pt x="1592648" y="937741"/>
                    <a:pt x="1235675" y="815546"/>
                  </a:cubicBezTo>
                  <a:cubicBezTo>
                    <a:pt x="878702" y="693351"/>
                    <a:pt x="439351" y="346675"/>
                    <a:pt x="0" y="0"/>
                  </a:cubicBezTo>
                </a:path>
              </a:pathLst>
            </a:custGeom>
            <a:noFill/>
            <a:ln w="28575" cap="flat" cmpd="sng" algn="ctr">
              <a:solidFill>
                <a:srgbClr val="FF0000"/>
              </a:solidFill>
              <a:prstDash val="sysDot"/>
              <a:round/>
              <a:headEnd type="none" w="med" len="med"/>
              <a:tailEnd type="arrow"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82" name="テキスト ボックス 81"/>
            <p:cNvSpPr txBox="1"/>
            <p:nvPr/>
          </p:nvSpPr>
          <p:spPr>
            <a:xfrm>
              <a:off x="2390928" y="3105193"/>
              <a:ext cx="442750" cy="400110"/>
            </a:xfrm>
            <a:prstGeom prst="rect">
              <a:avLst/>
            </a:prstGeom>
            <a:noFill/>
          </p:spPr>
          <p:txBody>
            <a:bodyPr wrap="none" rtlCol="0">
              <a:spAutoFit/>
            </a:bodyPr>
            <a:lstStyle/>
            <a:p>
              <a:r>
                <a:rPr kumimoji="1" lang="ja-JP" altLang="en-US" sz="2000" b="1" dirty="0" smtClean="0">
                  <a:solidFill>
                    <a:srgbClr val="C00000"/>
                  </a:solidFill>
                  <a:latin typeface="HGPｺﾞｼｯｸM" pitchFamily="50" charset="-128"/>
                  <a:ea typeface="HGPｺﾞｼｯｸM" pitchFamily="50" charset="-128"/>
                </a:rPr>
                <a:t>✕</a:t>
              </a:r>
              <a:endParaRPr kumimoji="1" lang="ja-JP" altLang="en-US" sz="2000" b="1" dirty="0">
                <a:solidFill>
                  <a:srgbClr val="C00000"/>
                </a:solidFill>
                <a:latin typeface="HGPｺﾞｼｯｸM" pitchFamily="50" charset="-128"/>
                <a:ea typeface="HGPｺﾞｼｯｸM" pitchFamily="50" charset="-128"/>
              </a:endParaRPr>
            </a:p>
          </p:txBody>
        </p:sp>
        <p:sp>
          <p:nvSpPr>
            <p:cNvPr id="83" name="テキスト ボックス 82"/>
            <p:cNvSpPr txBox="1"/>
            <p:nvPr/>
          </p:nvSpPr>
          <p:spPr>
            <a:xfrm>
              <a:off x="2747822" y="3734239"/>
              <a:ext cx="442750" cy="400110"/>
            </a:xfrm>
            <a:prstGeom prst="rect">
              <a:avLst/>
            </a:prstGeom>
            <a:noFill/>
          </p:spPr>
          <p:txBody>
            <a:bodyPr wrap="none" rtlCol="0">
              <a:spAutoFit/>
            </a:bodyPr>
            <a:lstStyle/>
            <a:p>
              <a:r>
                <a:rPr kumimoji="1" lang="ja-JP" altLang="en-US" sz="2000" b="1" dirty="0" smtClean="0">
                  <a:solidFill>
                    <a:srgbClr val="C00000"/>
                  </a:solidFill>
                  <a:latin typeface="HGPｺﾞｼｯｸM" pitchFamily="50" charset="-128"/>
                  <a:ea typeface="HGPｺﾞｼｯｸM" pitchFamily="50" charset="-128"/>
                </a:rPr>
                <a:t>✕</a:t>
              </a:r>
              <a:endParaRPr kumimoji="1" lang="ja-JP" altLang="en-US" sz="2000" b="1" dirty="0">
                <a:solidFill>
                  <a:srgbClr val="C00000"/>
                </a:solidFill>
                <a:latin typeface="HGPｺﾞｼｯｸM" pitchFamily="50" charset="-128"/>
                <a:ea typeface="HGPｺﾞｼｯｸM" pitchFamily="50" charset="-128"/>
              </a:endParaRPr>
            </a:p>
          </p:txBody>
        </p:sp>
      </p:grpSp>
      <p:cxnSp>
        <p:nvCxnSpPr>
          <p:cNvPr id="97" name="直線矢印コネクタ 13"/>
          <p:cNvCxnSpPr>
            <a:cxnSpLocks noChangeShapeType="1"/>
          </p:cNvCxnSpPr>
          <p:nvPr/>
        </p:nvCxnSpPr>
        <p:spPr bwMode="auto">
          <a:xfrm flipV="1">
            <a:off x="2792413" y="3492891"/>
            <a:ext cx="1254273" cy="125412"/>
          </a:xfrm>
          <a:prstGeom prst="straightConnector1">
            <a:avLst/>
          </a:prstGeom>
          <a:noFill/>
          <a:ln w="28575" algn="ctr">
            <a:solidFill>
              <a:srgbClr val="FF3300"/>
            </a:solidFill>
            <a:round/>
            <a:headEnd/>
            <a:tailEnd type="arrow" w="med" len="med"/>
          </a:ln>
          <a:effectLst>
            <a:prstShdw prst="shdw17" dist="17961" dir="2700000">
              <a:schemeClr val="bg2"/>
            </a:prstShdw>
          </a:effectLst>
        </p:spPr>
      </p:cxnSp>
      <p:cxnSp>
        <p:nvCxnSpPr>
          <p:cNvPr id="98" name="直線矢印コネクタ 14"/>
          <p:cNvCxnSpPr>
            <a:cxnSpLocks noChangeShapeType="1"/>
          </p:cNvCxnSpPr>
          <p:nvPr/>
        </p:nvCxnSpPr>
        <p:spPr bwMode="auto">
          <a:xfrm>
            <a:off x="2792414" y="3762766"/>
            <a:ext cx="1800225" cy="360362"/>
          </a:xfrm>
          <a:prstGeom prst="straightConnector1">
            <a:avLst/>
          </a:prstGeom>
          <a:noFill/>
          <a:ln w="28575" algn="ctr">
            <a:solidFill>
              <a:srgbClr val="FF3300"/>
            </a:solidFill>
            <a:round/>
            <a:headEnd/>
            <a:tailEnd type="arrow" w="med" len="med"/>
          </a:ln>
          <a:effectLst>
            <a:prstShdw prst="shdw17" dist="17961" dir="2700000">
              <a:schemeClr val="bg2"/>
            </a:prstShdw>
          </a:effectLst>
        </p:spPr>
      </p:cxnSp>
      <p:cxnSp>
        <p:nvCxnSpPr>
          <p:cNvPr id="99" name="直線矢印コネクタ 17"/>
          <p:cNvCxnSpPr>
            <a:cxnSpLocks noChangeShapeType="1"/>
          </p:cNvCxnSpPr>
          <p:nvPr/>
        </p:nvCxnSpPr>
        <p:spPr bwMode="auto">
          <a:xfrm>
            <a:off x="2720976" y="3905641"/>
            <a:ext cx="1075383" cy="576262"/>
          </a:xfrm>
          <a:prstGeom prst="straightConnector1">
            <a:avLst/>
          </a:prstGeom>
          <a:noFill/>
          <a:ln w="28575" algn="ctr">
            <a:solidFill>
              <a:srgbClr val="FF3300"/>
            </a:solidFill>
            <a:round/>
            <a:headEnd/>
            <a:tailEnd type="arrow" w="med" len="med"/>
          </a:ln>
          <a:effectLst>
            <a:prstShdw prst="shdw17" dist="17961" dir="2700000">
              <a:schemeClr val="bg2"/>
            </a:prstShdw>
          </a:effectLst>
        </p:spPr>
      </p:cxnSp>
      <p:cxnSp>
        <p:nvCxnSpPr>
          <p:cNvPr id="137" name="直線矢印コネクタ 19"/>
          <p:cNvCxnSpPr>
            <a:cxnSpLocks noChangeShapeType="1"/>
          </p:cNvCxnSpPr>
          <p:nvPr/>
        </p:nvCxnSpPr>
        <p:spPr bwMode="auto">
          <a:xfrm flipV="1">
            <a:off x="2662238" y="4662086"/>
            <a:ext cx="1066800" cy="34133"/>
          </a:xfrm>
          <a:prstGeom prst="straightConnector1">
            <a:avLst/>
          </a:prstGeom>
          <a:noFill/>
          <a:ln w="28575" algn="ctr">
            <a:solidFill>
              <a:srgbClr val="0070C0"/>
            </a:solidFill>
            <a:round/>
            <a:headEnd/>
            <a:tailEnd type="arrow" w="med" len="med"/>
          </a:ln>
          <a:effectLst>
            <a:prstShdw prst="shdw17" dist="17961" dir="2700000">
              <a:schemeClr val="bg2"/>
            </a:prstShdw>
          </a:effectLst>
        </p:spPr>
      </p:cxnSp>
      <p:cxnSp>
        <p:nvCxnSpPr>
          <p:cNvPr id="138" name="直線矢印コネクタ 22"/>
          <p:cNvCxnSpPr>
            <a:cxnSpLocks noChangeShapeType="1"/>
          </p:cNvCxnSpPr>
          <p:nvPr/>
        </p:nvCxnSpPr>
        <p:spPr bwMode="auto">
          <a:xfrm flipV="1">
            <a:off x="2649538" y="3618305"/>
            <a:ext cx="1511300" cy="936625"/>
          </a:xfrm>
          <a:prstGeom prst="straightConnector1">
            <a:avLst/>
          </a:prstGeom>
          <a:noFill/>
          <a:ln w="28575" algn="ctr">
            <a:solidFill>
              <a:srgbClr val="0070C0"/>
            </a:solidFill>
            <a:round/>
            <a:headEnd/>
            <a:tailEnd type="arrow" w="med" len="med"/>
          </a:ln>
          <a:effectLst>
            <a:prstShdw prst="shdw17" dist="17961" dir="2700000">
              <a:schemeClr val="bg2"/>
            </a:prstShdw>
          </a:effectLst>
        </p:spPr>
      </p:cxnSp>
      <p:sp>
        <p:nvSpPr>
          <p:cNvPr id="139" name="正方形/長方形 27"/>
          <p:cNvSpPr>
            <a:spLocks noChangeArrowheads="1"/>
          </p:cNvSpPr>
          <p:nvPr/>
        </p:nvSpPr>
        <p:spPr bwMode="auto">
          <a:xfrm>
            <a:off x="704851" y="4985142"/>
            <a:ext cx="2836900" cy="461665"/>
          </a:xfrm>
          <a:prstGeom prst="rect">
            <a:avLst/>
          </a:prstGeom>
          <a:noFill/>
          <a:ln w="9525">
            <a:noFill/>
            <a:miter lim="800000"/>
            <a:headEnd/>
            <a:tailEnd/>
          </a:ln>
        </p:spPr>
        <p:txBody>
          <a:bodyPr wrap="square">
            <a:spAutoFit/>
          </a:bodyPr>
          <a:lstStyle/>
          <a:p>
            <a:r>
              <a:rPr lang="ja-JP" altLang="en-US" sz="1200" dirty="0">
                <a:latin typeface="HGPｺﾞｼｯｸM" pitchFamily="50" charset="-128"/>
                <a:ea typeface="HGPｺﾞｼｯｸM" pitchFamily="50" charset="-128"/>
              </a:rPr>
              <a:t>共通的なデータを修正するにも</a:t>
            </a:r>
            <a:r>
              <a:rPr lang="ja-JP" altLang="en-US" sz="1200" dirty="0" smtClean="0">
                <a:latin typeface="HGPｺﾞｼｯｸM" pitchFamily="50" charset="-128"/>
                <a:ea typeface="HGPｺﾞｼｯｸM" pitchFamily="50" charset="-128"/>
              </a:rPr>
              <a:t>、様々なシステム</a:t>
            </a:r>
            <a:r>
              <a:rPr lang="ja-JP" altLang="en-US" sz="1200" dirty="0">
                <a:latin typeface="HGPｺﾞｼｯｸM" pitchFamily="50" charset="-128"/>
                <a:ea typeface="HGPｺﾞｼｯｸM" pitchFamily="50" charset="-128"/>
              </a:rPr>
              <a:t>にアクセスしデータ登録が必要</a:t>
            </a:r>
          </a:p>
        </p:txBody>
      </p:sp>
      <p:sp>
        <p:nvSpPr>
          <p:cNvPr id="140" name="右矢印 139"/>
          <p:cNvSpPr/>
          <p:nvPr/>
        </p:nvSpPr>
        <p:spPr bwMode="auto">
          <a:xfrm rot="1486920">
            <a:off x="6171838" y="3523480"/>
            <a:ext cx="1026248" cy="215900"/>
          </a:xfrm>
          <a:prstGeom prst="rightArrow">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cxnSp>
        <p:nvCxnSpPr>
          <p:cNvPr id="141" name="直線矢印コネクタ 32"/>
          <p:cNvCxnSpPr>
            <a:cxnSpLocks noChangeShapeType="1"/>
          </p:cNvCxnSpPr>
          <p:nvPr/>
        </p:nvCxnSpPr>
        <p:spPr bwMode="auto">
          <a:xfrm flipV="1">
            <a:off x="6681789" y="4262828"/>
            <a:ext cx="366712" cy="252632"/>
          </a:xfrm>
          <a:prstGeom prst="straightConnector1">
            <a:avLst/>
          </a:prstGeom>
          <a:noFill/>
          <a:ln w="9525" algn="ctr">
            <a:solidFill>
              <a:srgbClr val="FF0000"/>
            </a:solidFill>
            <a:prstDash val="dash"/>
            <a:round/>
            <a:headEnd/>
            <a:tailEnd type="arrow" w="med" len="med"/>
          </a:ln>
          <a:effectLst>
            <a:prstShdw prst="shdw17" dist="17961" dir="2700000">
              <a:schemeClr val="bg2"/>
            </a:prstShdw>
          </a:effectLst>
        </p:spPr>
      </p:cxnSp>
      <p:cxnSp>
        <p:nvCxnSpPr>
          <p:cNvPr id="143" name="直線矢印コネクタ 33"/>
          <p:cNvCxnSpPr>
            <a:cxnSpLocks noChangeShapeType="1"/>
          </p:cNvCxnSpPr>
          <p:nvPr/>
        </p:nvCxnSpPr>
        <p:spPr bwMode="auto">
          <a:xfrm>
            <a:off x="4798308" y="3550069"/>
            <a:ext cx="2250193" cy="573061"/>
          </a:xfrm>
          <a:prstGeom prst="straightConnector1">
            <a:avLst/>
          </a:prstGeom>
          <a:noFill/>
          <a:ln w="9525" algn="ctr">
            <a:solidFill>
              <a:srgbClr val="FF0000"/>
            </a:solidFill>
            <a:prstDash val="dash"/>
            <a:round/>
            <a:headEnd/>
            <a:tailEnd type="arrow" w="med" len="med"/>
          </a:ln>
          <a:effectLst>
            <a:prstShdw prst="shdw17" dist="17961" dir="2700000">
              <a:schemeClr val="bg2"/>
            </a:prstShdw>
          </a:effectLst>
        </p:spPr>
      </p:cxnSp>
      <p:sp>
        <p:nvSpPr>
          <p:cNvPr id="144" name="正方形/長方形 35"/>
          <p:cNvSpPr>
            <a:spLocks noChangeArrowheads="1"/>
          </p:cNvSpPr>
          <p:nvPr/>
        </p:nvSpPr>
        <p:spPr bwMode="auto">
          <a:xfrm>
            <a:off x="7113589" y="4986730"/>
            <a:ext cx="2519932" cy="461665"/>
          </a:xfrm>
          <a:prstGeom prst="rect">
            <a:avLst/>
          </a:prstGeom>
          <a:noFill/>
          <a:ln w="9525">
            <a:noFill/>
            <a:miter lim="800000"/>
            <a:headEnd/>
            <a:tailEnd/>
          </a:ln>
        </p:spPr>
        <p:txBody>
          <a:bodyPr wrap="square">
            <a:spAutoFit/>
          </a:bodyPr>
          <a:lstStyle/>
          <a:p>
            <a:r>
              <a:rPr lang="ja-JP" altLang="en-US" sz="1200" dirty="0">
                <a:latin typeface="HGPｺﾞｼｯｸM" pitchFamily="50" charset="-128"/>
                <a:ea typeface="HGPｺﾞｼｯｸM" pitchFamily="50" charset="-128"/>
              </a:rPr>
              <a:t>一部を切り出そうにも、</a:t>
            </a:r>
            <a:r>
              <a:rPr lang="ja-JP" altLang="en-US" sz="1200" dirty="0" smtClean="0">
                <a:latin typeface="HGPｺﾞｼｯｸM" pitchFamily="50" charset="-128"/>
                <a:ea typeface="HGPｺﾞｼｯｸM" pitchFamily="50" charset="-128"/>
              </a:rPr>
              <a:t>データ相互の関連</a:t>
            </a:r>
            <a:r>
              <a:rPr lang="ja-JP" altLang="en-US" sz="1200" dirty="0">
                <a:latin typeface="HGPｺﾞｼｯｸM" pitchFamily="50" charset="-128"/>
                <a:ea typeface="HGPｺﾞｼｯｸM" pitchFamily="50" charset="-128"/>
              </a:rPr>
              <a:t>が複雑で、自由が利かない。</a:t>
            </a:r>
          </a:p>
        </p:txBody>
      </p:sp>
      <p:sp>
        <p:nvSpPr>
          <p:cNvPr id="145" name="雲形吹き出し 144"/>
          <p:cNvSpPr/>
          <p:nvPr/>
        </p:nvSpPr>
        <p:spPr bwMode="auto">
          <a:xfrm>
            <a:off x="848570" y="2346923"/>
            <a:ext cx="2808287" cy="794047"/>
          </a:xfrm>
          <a:prstGeom prst="cloudCallout">
            <a:avLst>
              <a:gd name="adj1" fmla="val 22497"/>
              <a:gd name="adj2" fmla="val 52821"/>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a:defRPr/>
            </a:pPr>
            <a:r>
              <a:rPr lang="ja-JP" altLang="en-US" sz="1600" dirty="0">
                <a:solidFill>
                  <a:schemeClr val="tx1"/>
                </a:solidFill>
                <a:latin typeface="HGPｺﾞｼｯｸM" pitchFamily="50" charset="-128"/>
                <a:ea typeface="HGPｺﾞｼｯｸM" pitchFamily="50" charset="-128"/>
              </a:rPr>
              <a:t>自治体システム群は</a:t>
            </a:r>
            <a:endParaRPr lang="en-US" altLang="ja-JP" sz="1600" dirty="0">
              <a:solidFill>
                <a:schemeClr val="tx1"/>
              </a:solidFill>
              <a:latin typeface="HGPｺﾞｼｯｸM" pitchFamily="50" charset="-128"/>
              <a:ea typeface="HGPｺﾞｼｯｸM" pitchFamily="50" charset="-128"/>
            </a:endParaRPr>
          </a:p>
          <a:p>
            <a:pPr algn="ctr">
              <a:defRPr/>
            </a:pPr>
            <a:r>
              <a:rPr lang="ja-JP" altLang="en-US" sz="1600" dirty="0">
                <a:solidFill>
                  <a:schemeClr val="tx1"/>
                </a:solidFill>
                <a:latin typeface="HGPｺﾞｼｯｸM" pitchFamily="50" charset="-128"/>
                <a:ea typeface="HGPｺﾞｼｯｸM" pitchFamily="50" charset="-128"/>
              </a:rPr>
              <a:t>スパゲッティ状態</a:t>
            </a:r>
          </a:p>
        </p:txBody>
      </p:sp>
      <p:sp>
        <p:nvSpPr>
          <p:cNvPr id="146" name="雲形吹き出し 145"/>
          <p:cNvSpPr/>
          <p:nvPr/>
        </p:nvSpPr>
        <p:spPr bwMode="auto">
          <a:xfrm>
            <a:off x="3729038" y="2202907"/>
            <a:ext cx="2952750" cy="794047"/>
          </a:xfrm>
          <a:prstGeom prst="cloudCallout">
            <a:avLst>
              <a:gd name="adj1" fmla="val 16938"/>
              <a:gd name="adj2" fmla="val 59596"/>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a:defRPr/>
            </a:pPr>
            <a:r>
              <a:rPr lang="ja-JP" altLang="en-US" sz="1600" dirty="0" smtClean="0">
                <a:solidFill>
                  <a:schemeClr val="tx1"/>
                </a:solidFill>
                <a:latin typeface="HGPｺﾞｼｯｸM" pitchFamily="50" charset="-128"/>
                <a:ea typeface="HGPｺﾞｼｯｸM" pitchFamily="50" charset="-128"/>
              </a:rPr>
              <a:t>各システム毎にデータ交換</a:t>
            </a:r>
            <a:endParaRPr lang="en-US" altLang="ja-JP" sz="1600" dirty="0" smtClean="0">
              <a:solidFill>
                <a:schemeClr val="tx1"/>
              </a:solidFill>
              <a:latin typeface="HGPｺﾞｼｯｸM" pitchFamily="50" charset="-128"/>
              <a:ea typeface="HGPｺﾞｼｯｸM" pitchFamily="50" charset="-128"/>
            </a:endParaRPr>
          </a:p>
          <a:p>
            <a:pPr algn="ctr">
              <a:defRPr/>
            </a:pPr>
            <a:r>
              <a:rPr lang="ja-JP" altLang="en-US" sz="1600" dirty="0" smtClean="0">
                <a:solidFill>
                  <a:schemeClr val="tx1"/>
                </a:solidFill>
                <a:latin typeface="HGPｺﾞｼｯｸM" pitchFamily="50" charset="-128"/>
                <a:ea typeface="HGPｺﾞｼｯｸM" pitchFamily="50" charset="-128"/>
              </a:rPr>
              <a:t>仕様が異なる</a:t>
            </a:r>
            <a:r>
              <a:rPr lang="ja-JP" altLang="en-US" sz="1600" dirty="0">
                <a:solidFill>
                  <a:schemeClr val="tx1"/>
                </a:solidFill>
                <a:latin typeface="HGPｺﾞｼｯｸM" pitchFamily="50" charset="-128"/>
                <a:ea typeface="HGPｺﾞｼｯｸM" pitchFamily="50" charset="-128"/>
              </a:rPr>
              <a:t>（個別対応）</a:t>
            </a:r>
          </a:p>
        </p:txBody>
      </p:sp>
      <p:sp>
        <p:nvSpPr>
          <p:cNvPr id="147" name="雲形吹き出し 146"/>
          <p:cNvSpPr/>
          <p:nvPr/>
        </p:nvSpPr>
        <p:spPr bwMode="auto">
          <a:xfrm>
            <a:off x="6753200" y="2274915"/>
            <a:ext cx="2952750" cy="794047"/>
          </a:xfrm>
          <a:prstGeom prst="cloudCallout">
            <a:avLst>
              <a:gd name="adj1" fmla="val -12523"/>
              <a:gd name="adj2" fmla="val 62500"/>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a:defRPr/>
            </a:pPr>
            <a:r>
              <a:rPr lang="ja-JP" altLang="en-US" b="1" u="sng" dirty="0" smtClean="0">
                <a:solidFill>
                  <a:srgbClr val="FF0000"/>
                </a:solidFill>
                <a:latin typeface="HGPｺﾞｼｯｸM" pitchFamily="50" charset="-128"/>
                <a:ea typeface="HGPｺﾞｼｯｸM" pitchFamily="50" charset="-128"/>
              </a:rPr>
              <a:t>システム間の連携が困難</a:t>
            </a:r>
            <a:endParaRPr lang="ja-JP" altLang="en-US" b="1" u="sng" dirty="0">
              <a:solidFill>
                <a:srgbClr val="FF0000"/>
              </a:solidFill>
              <a:latin typeface="HGPｺﾞｼｯｸM" pitchFamily="50" charset="-128"/>
              <a:ea typeface="HGPｺﾞｼｯｸM" pitchFamily="50" charset="-128"/>
            </a:endParaRPr>
          </a:p>
        </p:txBody>
      </p:sp>
      <p:sp>
        <p:nvSpPr>
          <p:cNvPr id="148" name="AutoShape 55"/>
          <p:cNvSpPr>
            <a:spLocks noChangeArrowheads="1"/>
          </p:cNvSpPr>
          <p:nvPr/>
        </p:nvSpPr>
        <p:spPr bwMode="auto">
          <a:xfrm>
            <a:off x="495302" y="5448867"/>
            <a:ext cx="8994775" cy="716439"/>
          </a:xfrm>
          <a:prstGeom prst="roundRect">
            <a:avLst>
              <a:gd name="adj" fmla="val 16667"/>
            </a:avLst>
          </a:prstGeom>
          <a:ln>
            <a:headEnd/>
            <a:tailEn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a:solidFill>
                <a:srgbClr val="000000"/>
              </a:solidFill>
              <a:latin typeface="HGPｺﾞｼｯｸM" pitchFamily="50" charset="-128"/>
              <a:ea typeface="HGPｺﾞｼｯｸM" pitchFamily="50" charset="-128"/>
            </a:endParaRPr>
          </a:p>
        </p:txBody>
      </p:sp>
      <p:sp>
        <p:nvSpPr>
          <p:cNvPr id="149" name="Text Box 56"/>
          <p:cNvSpPr txBox="1">
            <a:spLocks noChangeArrowheads="1"/>
          </p:cNvSpPr>
          <p:nvPr/>
        </p:nvSpPr>
        <p:spPr bwMode="auto">
          <a:xfrm>
            <a:off x="495300" y="5426640"/>
            <a:ext cx="8994774" cy="738664"/>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wrap="square">
            <a:spAutoFit/>
          </a:bodyPr>
          <a:lstStyle/>
          <a:p>
            <a:pPr marL="92075" indent="-92075"/>
            <a:r>
              <a:rPr lang="ja-JP" altLang="en-US" sz="1400" dirty="0" smtClean="0">
                <a:solidFill>
                  <a:srgbClr val="000000"/>
                </a:solidFill>
                <a:latin typeface="HGPｺﾞｼｯｸM" pitchFamily="50" charset="-128"/>
                <a:ea typeface="HGPｺﾞｼｯｸM" pitchFamily="50" charset="-128"/>
              </a:rPr>
              <a:t>・現状のシステムを知る</a:t>
            </a:r>
            <a:r>
              <a:rPr lang="ja-JP" altLang="en-US" sz="1400" dirty="0" smtClean="0">
                <a:solidFill>
                  <a:srgbClr val="FF0000"/>
                </a:solidFill>
                <a:latin typeface="HGPｺﾞｼｯｸM" pitchFamily="50" charset="-128"/>
                <a:ea typeface="HGPｺﾞｼｯｸM" pitchFamily="50" charset="-128"/>
              </a:rPr>
              <a:t>特定ベンダと</a:t>
            </a:r>
            <a:r>
              <a:rPr lang="ja-JP" altLang="en-US" sz="1400" dirty="0">
                <a:solidFill>
                  <a:srgbClr val="FF0000"/>
                </a:solidFill>
                <a:latin typeface="HGPｺﾞｼｯｸM" pitchFamily="50" charset="-128"/>
                <a:ea typeface="HGPｺﾞｼｯｸM" pitchFamily="50" charset="-128"/>
              </a:rPr>
              <a:t>継続的に随意契約を結ばざるを</a:t>
            </a:r>
            <a:r>
              <a:rPr lang="ja-JP" altLang="en-US" sz="1400" dirty="0" smtClean="0">
                <a:solidFill>
                  <a:srgbClr val="FF0000"/>
                </a:solidFill>
                <a:latin typeface="HGPｺﾞｼｯｸM" pitchFamily="50" charset="-128"/>
                <a:ea typeface="HGPｺﾞｼｯｸM" pitchFamily="50" charset="-128"/>
              </a:rPr>
              <a:t>得ず、</a:t>
            </a:r>
            <a:r>
              <a:rPr lang="ja-JP" altLang="en-US" sz="1400" dirty="0">
                <a:solidFill>
                  <a:srgbClr val="FF0000"/>
                </a:solidFill>
                <a:latin typeface="HGPｺﾞｼｯｸM" pitchFamily="50" charset="-128"/>
                <a:ea typeface="HGPｺﾞｼｯｸM" pitchFamily="50" charset="-128"/>
              </a:rPr>
              <a:t>システム関係経費が</a:t>
            </a:r>
            <a:r>
              <a:rPr lang="ja-JP" altLang="en-US" sz="1400" dirty="0" smtClean="0">
                <a:solidFill>
                  <a:srgbClr val="FF0000"/>
                </a:solidFill>
                <a:latin typeface="HGPｺﾞｼｯｸM" pitchFamily="50" charset="-128"/>
                <a:ea typeface="HGPｺﾞｼｯｸM" pitchFamily="50" charset="-128"/>
              </a:rPr>
              <a:t>高止まり</a:t>
            </a:r>
            <a:endParaRPr lang="en-US" altLang="ja-JP" sz="1400" dirty="0">
              <a:solidFill>
                <a:srgbClr val="000000"/>
              </a:solidFill>
              <a:latin typeface="HGPｺﾞｼｯｸM" pitchFamily="50" charset="-128"/>
              <a:ea typeface="HGPｺﾞｼｯｸM" pitchFamily="50" charset="-128"/>
            </a:endParaRPr>
          </a:p>
          <a:p>
            <a:pPr marL="92075" indent="-92075"/>
            <a:r>
              <a:rPr lang="ja-JP" altLang="en-US" sz="1400" dirty="0">
                <a:solidFill>
                  <a:srgbClr val="000000"/>
                </a:solidFill>
                <a:latin typeface="HGPｺﾞｼｯｸM" pitchFamily="50" charset="-128"/>
                <a:ea typeface="HGPｺﾞｼｯｸM" pitchFamily="50" charset="-128"/>
              </a:rPr>
              <a:t>・</a:t>
            </a:r>
            <a:r>
              <a:rPr lang="ja-JP" altLang="en-US" sz="1400" dirty="0" smtClean="0">
                <a:solidFill>
                  <a:srgbClr val="000000"/>
                </a:solidFill>
                <a:latin typeface="HGPｺﾞｼｯｸM" pitchFamily="50" charset="-128"/>
                <a:ea typeface="HGPｺﾞｼｯｸM" pitchFamily="50" charset="-128"/>
              </a:rPr>
              <a:t>業務毎に</a:t>
            </a:r>
            <a:r>
              <a:rPr lang="ja-JP" altLang="en-US" sz="1400" dirty="0">
                <a:solidFill>
                  <a:srgbClr val="000000"/>
                </a:solidFill>
                <a:latin typeface="HGPｺﾞｼｯｸM" pitchFamily="50" charset="-128"/>
                <a:ea typeface="HGPｺﾞｼｯｸM" pitchFamily="50" charset="-128"/>
              </a:rPr>
              <a:t>システムを調達しており、</a:t>
            </a:r>
            <a:r>
              <a:rPr lang="ja-JP" altLang="en-US" sz="1400" dirty="0">
                <a:solidFill>
                  <a:srgbClr val="FF0000"/>
                </a:solidFill>
                <a:latin typeface="HGPｺﾞｼｯｸM" pitchFamily="50" charset="-128"/>
                <a:ea typeface="HGPｺﾞｼｯｸM" pitchFamily="50" charset="-128"/>
              </a:rPr>
              <a:t>システム間連携（業務処理の連携、データ共有）が困難であるため、業務が</a:t>
            </a:r>
            <a:r>
              <a:rPr lang="ja-JP" altLang="en-US" sz="1400" dirty="0" smtClean="0">
                <a:solidFill>
                  <a:srgbClr val="FF0000"/>
                </a:solidFill>
                <a:latin typeface="HGPｺﾞｼｯｸM" pitchFamily="50" charset="-128"/>
                <a:ea typeface="HGPｺﾞｼｯｸM" pitchFamily="50" charset="-128"/>
              </a:rPr>
              <a:t>非効率　</a:t>
            </a:r>
            <a:r>
              <a:rPr lang="ja-JP" altLang="en-US" sz="1400" dirty="0" smtClean="0">
                <a:latin typeface="HGPｺﾞｼｯｸM" pitchFamily="50" charset="-128"/>
                <a:ea typeface="HGPｺﾞｼｯｸM" pitchFamily="50" charset="-128"/>
              </a:rPr>
              <a:t>等</a:t>
            </a:r>
            <a:endParaRPr lang="en-US" altLang="ja-JP" sz="1400" dirty="0">
              <a:latin typeface="HGPｺﾞｼｯｸM" pitchFamily="50" charset="-128"/>
              <a:ea typeface="HGPｺﾞｼｯｸM" pitchFamily="50" charset="-128"/>
            </a:endParaRPr>
          </a:p>
        </p:txBody>
      </p:sp>
      <p:sp>
        <p:nvSpPr>
          <p:cNvPr id="150" name="正方形/長方形 149"/>
          <p:cNvSpPr/>
          <p:nvPr/>
        </p:nvSpPr>
        <p:spPr>
          <a:xfrm>
            <a:off x="880771" y="1844824"/>
            <a:ext cx="2366353" cy="369332"/>
          </a:xfrm>
          <a:prstGeom prst="rect">
            <a:avLst/>
          </a:prstGeom>
        </p:spPr>
        <p:style>
          <a:lnRef idx="1">
            <a:schemeClr val="accent3"/>
          </a:lnRef>
          <a:fillRef idx="2">
            <a:schemeClr val="accent3"/>
          </a:fillRef>
          <a:effectRef idx="1">
            <a:schemeClr val="accent3"/>
          </a:effectRef>
          <a:fontRef idx="minor">
            <a:schemeClr val="dk1"/>
          </a:fontRef>
        </p:style>
        <p:txBody>
          <a:bodyPr wrap="none">
            <a:spAutoFit/>
          </a:bodyPr>
          <a:lstStyle/>
          <a:p>
            <a:r>
              <a:rPr lang="ja-JP" altLang="en-US" dirty="0">
                <a:latin typeface="HGPｺﾞｼｯｸM" pitchFamily="50" charset="-128"/>
                <a:ea typeface="HGPｺﾞｼｯｸM" pitchFamily="50" charset="-128"/>
              </a:rPr>
              <a:t>自治体システムの現状</a:t>
            </a:r>
          </a:p>
        </p:txBody>
      </p:sp>
      <p:pic>
        <p:nvPicPr>
          <p:cNvPr id="151" name="Picture 2" descr="C:\Users\9610066\AppData\Local\Microsoft\Windows\Temporary Internet Files\Content.IE5\BL14DZTR\MC900428949[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053586" y="3133306"/>
            <a:ext cx="712775" cy="890169"/>
          </a:xfrm>
          <a:prstGeom prst="rect">
            <a:avLst/>
          </a:prstGeom>
          <a:noFill/>
          <a:extLst>
            <a:ext uri="{909E8E84-426E-40DD-AFC4-6F175D3DCCD1}">
              <a14:hiddenFill xmlns:a14="http://schemas.microsoft.com/office/drawing/2010/main" xmlns="">
                <a:solidFill>
                  <a:srgbClr val="FFFFFF"/>
                </a:solidFill>
              </a14:hiddenFill>
            </a:ext>
          </a:extLst>
        </p:spPr>
      </p:pic>
      <p:pic>
        <p:nvPicPr>
          <p:cNvPr id="152" name="Picture 2" descr="C:\Users\9610066\AppData\Local\Microsoft\Windows\Temporary Internet Files\Content.IE5\BL14DZTR\MC900428949[1].wmf"/>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928665" y="4051001"/>
            <a:ext cx="712775" cy="890169"/>
          </a:xfrm>
          <a:prstGeom prst="rect">
            <a:avLst/>
          </a:prstGeom>
          <a:noFill/>
          <a:extLst>
            <a:ext uri="{909E8E84-426E-40DD-AFC4-6F175D3DCCD1}">
              <a14:hiddenFill xmlns:a14="http://schemas.microsoft.com/office/drawing/2010/main" xmlns="">
                <a:solidFill>
                  <a:srgbClr val="FFFFFF"/>
                </a:solidFill>
              </a14:hiddenFill>
            </a:ext>
          </a:extLst>
        </p:spPr>
      </p:pic>
      <p:pic>
        <p:nvPicPr>
          <p:cNvPr id="153" name="Picture 3" descr="C:\Users\9610066\AppData\Local\Microsoft\Windows\Temporary Internet Files\Content.IE5\5DIDZX1E\MC900446382[1].wmf"/>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7048501" y="3168640"/>
            <a:ext cx="1736446" cy="1666037"/>
          </a:xfrm>
          <a:prstGeom prst="rect">
            <a:avLst/>
          </a:prstGeom>
          <a:noFill/>
          <a:extLst>
            <a:ext uri="{909E8E84-426E-40DD-AFC4-6F175D3DCCD1}">
              <a14:hiddenFill xmlns:a14="http://schemas.microsoft.com/office/drawing/2010/main" xmlns="">
                <a:solidFill>
                  <a:srgbClr val="FFFFFF"/>
                </a:solidFill>
              </a14:hiddenFill>
            </a:ext>
          </a:extLst>
        </p:spPr>
      </p:pic>
      <p:pic>
        <p:nvPicPr>
          <p:cNvPr id="154" name="Picture 4" descr="C:\Users\9610066\AppData\Local\Microsoft\Windows\Temporary Internet Files\Content.IE5\GNS1HEZ3\MC900390992[1].wmf"/>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1550666" y="3156098"/>
            <a:ext cx="502920" cy="879653"/>
          </a:xfrm>
          <a:prstGeom prst="rect">
            <a:avLst/>
          </a:prstGeom>
          <a:noFill/>
          <a:extLst>
            <a:ext uri="{909E8E84-426E-40DD-AFC4-6F175D3DCCD1}">
              <a14:hiddenFill xmlns:a14="http://schemas.microsoft.com/office/drawing/2010/main" xmlns="">
                <a:solidFill>
                  <a:srgbClr val="FFFFFF"/>
                </a:solidFill>
              </a14:hiddenFill>
            </a:ext>
          </a:extLst>
        </p:spPr>
      </p:pic>
      <p:pic>
        <p:nvPicPr>
          <p:cNvPr id="155" name="Picture 5" descr="C:\Users\9610066\AppData\Local\Microsoft\Windows\Temporary Internet Files\Content.IE5\BL14DZTR\MC900078739[1].wmf"/>
          <p:cNvPicPr>
            <a:picLocks noChangeAspect="1" noChangeArrowheads="1"/>
          </p:cNvPicPr>
          <p:nvPr/>
        </p:nvPicPr>
        <p:blipFill>
          <a:blip r:embed="rId10" cstate="print">
            <a:extLst>
              <a:ext uri="{28A0092B-C50C-407E-A947-70E740481C1C}">
                <a14:useLocalDpi xmlns:a14="http://schemas.microsoft.com/office/drawing/2010/main" xmlns="" val="0"/>
              </a:ext>
            </a:extLst>
          </a:blip>
          <a:srcRect/>
          <a:stretch>
            <a:fillRect/>
          </a:stretch>
        </p:blipFill>
        <p:spPr bwMode="auto">
          <a:xfrm>
            <a:off x="1061651" y="3580941"/>
            <a:ext cx="489015" cy="1023222"/>
          </a:xfrm>
          <a:prstGeom prst="rect">
            <a:avLst/>
          </a:prstGeom>
          <a:noFill/>
          <a:extLst>
            <a:ext uri="{909E8E84-426E-40DD-AFC4-6F175D3DCCD1}">
              <a14:hiddenFill xmlns:a14="http://schemas.microsoft.com/office/drawing/2010/main" xmlns="">
                <a:solidFill>
                  <a:srgbClr val="FFFFFF"/>
                </a:solidFill>
              </a14:hiddenFill>
            </a:ext>
          </a:extLst>
        </p:spPr>
      </p:pic>
      <p:pic>
        <p:nvPicPr>
          <p:cNvPr id="156" name="Picture 6" descr="C:\Users\9610066\AppData\Local\Microsoft\Windows\Temporary Internet Files\Content.IE5\25UD92PB\MC900078820[1].wmf"/>
          <p:cNvPicPr>
            <a:picLocks noChangeAspect="1" noChangeArrowheads="1"/>
          </p:cNvPicPr>
          <p:nvPr/>
        </p:nvPicPr>
        <p:blipFill>
          <a:blip r:embed="rId11" cstate="print">
            <a:extLst>
              <a:ext uri="{28A0092B-C50C-407E-A947-70E740481C1C}">
                <a14:useLocalDpi xmlns:a14="http://schemas.microsoft.com/office/drawing/2010/main" xmlns="" val="0"/>
              </a:ext>
            </a:extLst>
          </a:blip>
          <a:srcRect/>
          <a:stretch>
            <a:fillRect/>
          </a:stretch>
        </p:blipFill>
        <p:spPr bwMode="auto">
          <a:xfrm>
            <a:off x="1305518" y="3891060"/>
            <a:ext cx="923329" cy="1127756"/>
          </a:xfrm>
          <a:prstGeom prst="rect">
            <a:avLst/>
          </a:prstGeom>
          <a:noFill/>
          <a:extLst>
            <a:ext uri="{909E8E84-426E-40DD-AFC4-6F175D3DCCD1}">
              <a14:hiddenFill xmlns:a14="http://schemas.microsoft.com/office/drawing/2010/main" xmlns="">
                <a:solidFill>
                  <a:srgbClr val="FFFFFF"/>
                </a:solidFill>
              </a14:hiddenFill>
            </a:ext>
          </a:extLst>
        </p:spPr>
      </p:pic>
      <p:sp>
        <p:nvSpPr>
          <p:cNvPr id="100"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４</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地域情報プラットフォームとは</a:t>
            </a:r>
            <a:endParaRPr kumimoji="1" lang="ja-JP" altLang="ja-JP" sz="2800" b="1" kern="0" dirty="0" smtClean="0">
              <a:latin typeface="HGPｺﾞｼｯｸM" pitchFamily="50" charset="-128"/>
              <a:ea typeface="HGPｺﾞｼｯｸM" pitchFamily="50" charset="-128"/>
              <a:cs typeface="+mj-cs"/>
            </a:endParaRPr>
          </a:p>
        </p:txBody>
      </p:sp>
      <p:sp>
        <p:nvSpPr>
          <p:cNvPr id="102" name="スライド番号プレースホルダ 101"/>
          <p:cNvSpPr>
            <a:spLocks noGrp="1"/>
          </p:cNvSpPr>
          <p:nvPr>
            <p:ph type="sldNum" sz="quarter" idx="12"/>
          </p:nvPr>
        </p:nvSpPr>
        <p:spPr/>
        <p:txBody>
          <a:bodyPr/>
          <a:lstStyle/>
          <a:p>
            <a:pPr>
              <a:defRPr/>
            </a:pPr>
            <a:fld id="{F4539584-EA34-4FB3-84C9-55345A63A918}" type="slidenum">
              <a:rPr lang="ja-JP" altLang="en-US" smtClean="0"/>
              <a:pPr>
                <a:defRPr/>
              </a:pPr>
              <a:t>4</a:t>
            </a:fld>
            <a:endParaRPr lang="en-US" altLang="ja-JP"/>
          </a:p>
        </p:txBody>
      </p:sp>
      <p:sp>
        <p:nvSpPr>
          <p:cNvPr id="103" name="フッター プレースホルダ 102"/>
          <p:cNvSpPr>
            <a:spLocks noGrp="1"/>
          </p:cNvSpPr>
          <p:nvPr>
            <p:ph type="ftr" sz="quarter" idx="11"/>
          </p:nvPr>
        </p:nvSpPr>
        <p:spPr/>
        <p:txBody>
          <a:bodyPr/>
          <a:lstStyle/>
          <a:p>
            <a:pPr>
              <a:defRPr/>
            </a:pPr>
            <a:r>
              <a:rPr lang="en-US" altLang="ja-JP" dirty="0" smtClean="0"/>
              <a:t>2-3 </a:t>
            </a:r>
            <a:r>
              <a:rPr lang="ja-JP" altLang="en-US" dirty="0" smtClean="0"/>
              <a:t>地域情報プラットフォームによる標準化</a:t>
            </a:r>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5"/>
          <p:cNvSpPr txBox="1">
            <a:spLocks noChangeArrowheads="1"/>
          </p:cNvSpPr>
          <p:nvPr/>
        </p:nvSpPr>
        <p:spPr bwMode="auto">
          <a:xfrm>
            <a:off x="495300" y="1341440"/>
            <a:ext cx="8915400" cy="574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400" dirty="0">
                <a:latin typeface="HGPｺﾞｼｯｸM" pitchFamily="50" charset="-128"/>
                <a:ea typeface="HGPｺﾞｼｯｸM" pitchFamily="50" charset="-128"/>
              </a:rPr>
              <a:t>課題解決に向け標準仕様を策定　⇒地域情報プラットフォーム</a:t>
            </a:r>
            <a:endParaRPr lang="ja-JP" altLang="en-US" sz="2400" dirty="0" smtClean="0">
              <a:latin typeface="HGPｺﾞｼｯｸM" pitchFamily="50" charset="-128"/>
              <a:ea typeface="HGPｺﾞｼｯｸM" pitchFamily="50" charset="-128"/>
            </a:endParaRPr>
          </a:p>
        </p:txBody>
      </p:sp>
      <p:sp>
        <p:nvSpPr>
          <p:cNvPr id="30" name="角丸四角形 29"/>
          <p:cNvSpPr/>
          <p:nvPr/>
        </p:nvSpPr>
        <p:spPr bwMode="auto">
          <a:xfrm>
            <a:off x="5433669" y="5002107"/>
            <a:ext cx="2520950" cy="720725"/>
          </a:xfrm>
          <a:prstGeom prst="roundRect">
            <a:avLst/>
          </a:prstGeom>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cxnSp>
        <p:nvCxnSpPr>
          <p:cNvPr id="31" name="直線コネクタ 30"/>
          <p:cNvCxnSpPr/>
          <p:nvPr/>
        </p:nvCxnSpPr>
        <p:spPr bwMode="auto">
          <a:xfrm>
            <a:off x="7449794" y="5362469"/>
            <a:ext cx="0" cy="360363"/>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32" name="直線コネクタ 31"/>
          <p:cNvCxnSpPr/>
          <p:nvPr/>
        </p:nvCxnSpPr>
        <p:spPr bwMode="auto">
          <a:xfrm>
            <a:off x="6225831" y="5362469"/>
            <a:ext cx="0" cy="360363"/>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33" name="直線コネクタ 32"/>
          <p:cNvCxnSpPr/>
          <p:nvPr/>
        </p:nvCxnSpPr>
        <p:spPr bwMode="auto">
          <a:xfrm>
            <a:off x="6586194" y="5002105"/>
            <a:ext cx="0" cy="360362"/>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35" name="直線コネクタ 34"/>
          <p:cNvCxnSpPr/>
          <p:nvPr/>
        </p:nvCxnSpPr>
        <p:spPr bwMode="auto">
          <a:xfrm>
            <a:off x="7449794" y="5002105"/>
            <a:ext cx="0" cy="360362"/>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cxnSp>
        <p:nvCxnSpPr>
          <p:cNvPr id="36" name="直線コネクタ 35"/>
          <p:cNvCxnSpPr/>
          <p:nvPr/>
        </p:nvCxnSpPr>
        <p:spPr bwMode="auto">
          <a:xfrm>
            <a:off x="5794031" y="5002105"/>
            <a:ext cx="0" cy="360362"/>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sp>
        <p:nvSpPr>
          <p:cNvPr id="37" name="コンテンツ プレースホルダ 2"/>
          <p:cNvSpPr txBox="1">
            <a:spLocks/>
          </p:cNvSpPr>
          <p:nvPr/>
        </p:nvSpPr>
        <p:spPr>
          <a:xfrm>
            <a:off x="1704309" y="2147275"/>
            <a:ext cx="7848601" cy="2087563"/>
          </a:xfrm>
          <a:prstGeom prst="rect">
            <a:avLst/>
          </a:prstGeom>
        </p:spPr>
        <p:txBody>
          <a:bodyPr/>
          <a:lstStyle/>
          <a:p>
            <a:pPr marL="342900" indent="-342900">
              <a:spcBef>
                <a:spcPct val="20000"/>
              </a:spcBef>
              <a:buFont typeface="Arial" pitchFamily="34" charset="0"/>
              <a:buNone/>
              <a:defRPr/>
            </a:pPr>
            <a:r>
              <a:rPr lang="ja-JP" altLang="en-US" sz="1400" dirty="0">
                <a:latin typeface="HGPｺﾞｼｯｸM" pitchFamily="50" charset="-128"/>
                <a:ea typeface="HGPｺﾞｼｯｸM" pitchFamily="50" charset="-128"/>
              </a:rPr>
              <a:t>○　</a:t>
            </a:r>
            <a:r>
              <a:rPr lang="ja-JP" altLang="en-US" sz="1400" u="sng" dirty="0">
                <a:solidFill>
                  <a:srgbClr val="0070C0"/>
                </a:solidFill>
                <a:latin typeface="HGPｺﾞｼｯｸM" pitchFamily="50" charset="-128"/>
                <a:ea typeface="HGPｺﾞｼｯｸM" pitchFamily="50" charset="-128"/>
              </a:rPr>
              <a:t>地域情報プラットフォームとは、様々なシステム間の連携（電子情報のやりとり等）を可能にするために定めた、各システムが準拠すべき業務面や技術面のルール（標準仕様）</a:t>
            </a:r>
            <a:r>
              <a:rPr lang="ja-JP" altLang="en-US" sz="1400" dirty="0">
                <a:latin typeface="HGPｺﾞｼｯｸM" pitchFamily="50" charset="-128"/>
                <a:ea typeface="HGPｺﾞｼｯｸM" pitchFamily="50" charset="-128"/>
              </a:rPr>
              <a:t>。</a:t>
            </a: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r>
              <a:rPr lang="ja-JP" altLang="en-US" sz="1400" dirty="0">
                <a:latin typeface="HGPｺﾞｼｯｸM" pitchFamily="50" charset="-128"/>
                <a:ea typeface="HGPｺﾞｼｯｸM" pitchFamily="50" charset="-128"/>
              </a:rPr>
              <a:t>　　　　　（例）業務システムのデータ項目やインタフェースの標準、データ形式や通信手順の標準等</a:t>
            </a: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r>
              <a:rPr lang="ja-JP" altLang="en-US" sz="1400" dirty="0">
                <a:latin typeface="HGPｺﾞｼｯｸM" pitchFamily="50" charset="-128"/>
                <a:ea typeface="HGPｺﾞｼｯｸM" pitchFamily="50" charset="-128"/>
              </a:rPr>
              <a:t>　　・　これまでに、単独の地方公共団体内のシステム間連携に必要なルールを</a:t>
            </a:r>
            <a:r>
              <a:rPr lang="ja-JP" altLang="en-US" sz="1400" dirty="0" smtClean="0">
                <a:latin typeface="HGPｺﾞｼｯｸM" pitchFamily="50" charset="-128"/>
                <a:ea typeface="HGPｺﾞｼｯｸM" pitchFamily="50" charset="-128"/>
              </a:rPr>
              <a:t>策定済。</a:t>
            </a: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r>
              <a:rPr lang="ja-JP" altLang="en-US" sz="1400" dirty="0">
                <a:latin typeface="HGPｺﾞｼｯｸM" pitchFamily="50" charset="-128"/>
                <a:ea typeface="HGPｺﾞｼｯｸM" pitchFamily="50" charset="-128"/>
              </a:rPr>
              <a:t>　　・　</a:t>
            </a:r>
            <a:r>
              <a:rPr lang="ja-JP" altLang="en-US" sz="1400" u="sng" dirty="0" smtClean="0">
                <a:latin typeface="HGPｺﾞｼｯｸM" pitchFamily="50" charset="-128"/>
                <a:ea typeface="HGPｺﾞｼｯｸM" pitchFamily="50" charset="-128"/>
              </a:rPr>
              <a:t>さらに</a:t>
            </a:r>
            <a:r>
              <a:rPr lang="ja-JP" altLang="en-US" sz="1400" u="sng" dirty="0">
                <a:latin typeface="HGPｺﾞｼｯｸM" pitchFamily="50" charset="-128"/>
                <a:ea typeface="HGPｺﾞｼｯｸM" pitchFamily="50" charset="-128"/>
              </a:rPr>
              <a:t>、複数の地方公共団体間等におけるシステム間連携に必要なルールを策定中</a:t>
            </a:r>
            <a:r>
              <a:rPr lang="ja-JP" altLang="en-US" sz="1400" dirty="0">
                <a:latin typeface="HGPｺﾞｼｯｸM" pitchFamily="50" charset="-128"/>
                <a:ea typeface="HGPｺﾞｼｯｸM" pitchFamily="50" charset="-128"/>
              </a:rPr>
              <a:t>。</a:t>
            </a: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r>
              <a:rPr lang="ja-JP" altLang="en-US" sz="1400" dirty="0">
                <a:latin typeface="HGPｺﾞｼｯｸM" pitchFamily="50" charset="-128"/>
                <a:ea typeface="HGPｺﾞｼｯｸM" pitchFamily="50" charset="-128"/>
              </a:rPr>
              <a:t>○　地方公共団体においては、地域情報プラットフォームを活用したシステム再構築を行うことで、業務・システムの効率化が</a:t>
            </a:r>
            <a:r>
              <a:rPr lang="ja-JP" altLang="en-US" sz="1400" dirty="0" smtClean="0">
                <a:latin typeface="HGPｺﾞｼｯｸM" pitchFamily="50" charset="-128"/>
                <a:ea typeface="HGPｺﾞｼｯｸM" pitchFamily="50" charset="-128"/>
              </a:rPr>
              <a:t>実現可能。</a:t>
            </a:r>
            <a:endParaRPr lang="en-US" altLang="ja-JP" sz="1400" dirty="0">
              <a:latin typeface="HGPｺﾞｼｯｸM" pitchFamily="50" charset="-128"/>
              <a:ea typeface="HGPｺﾞｼｯｸM" pitchFamily="50" charset="-128"/>
            </a:endParaRPr>
          </a:p>
          <a:p>
            <a:pPr marL="266700" indent="-266700">
              <a:buFont typeface="Arial" pitchFamily="34" charset="0"/>
              <a:buNone/>
              <a:defRPr/>
            </a:pPr>
            <a:r>
              <a:rPr lang="ja-JP" altLang="en-US" sz="1400" dirty="0">
                <a:latin typeface="HGPｺﾞｼｯｸM" pitchFamily="50" charset="-128"/>
                <a:ea typeface="HGPｺﾞｼｯｸM" pitchFamily="50" charset="-128"/>
              </a:rPr>
              <a:t>○　一般財団法人全国地域情報化推進協会（</a:t>
            </a:r>
            <a:r>
              <a:rPr lang="en-US" altLang="ja-JP" sz="1400" dirty="0">
                <a:latin typeface="HGPｺﾞｼｯｸM" pitchFamily="50" charset="-128"/>
                <a:ea typeface="HGPｺﾞｼｯｸM" pitchFamily="50" charset="-128"/>
              </a:rPr>
              <a:t>APPLIC</a:t>
            </a:r>
            <a:r>
              <a:rPr lang="ja-JP" altLang="en-US" sz="1400" dirty="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において、「</a:t>
            </a:r>
            <a:r>
              <a:rPr lang="ja-JP" altLang="en-US" sz="1400" dirty="0">
                <a:latin typeface="HGPｺﾞｼｯｸM" pitchFamily="50" charset="-128"/>
                <a:ea typeface="HGPｺﾞｼｯｸM" pitchFamily="50" charset="-128"/>
              </a:rPr>
              <a:t>地域情報プラットフォーム標準仕様書」</a:t>
            </a:r>
            <a:r>
              <a:rPr lang="ja-JP" altLang="en-US" sz="1400" dirty="0" smtClean="0">
                <a:latin typeface="HGPｺﾞｼｯｸM" pitchFamily="50" charset="-128"/>
                <a:ea typeface="HGPｺﾞｼｯｸM" pitchFamily="50" charset="-128"/>
              </a:rPr>
              <a:t>と</a:t>
            </a:r>
            <a:r>
              <a:rPr lang="ja-JP" altLang="en-US" sz="1400" dirty="0">
                <a:latin typeface="HGPｺﾞｼｯｸM" pitchFamily="50" charset="-128"/>
                <a:ea typeface="HGPｺﾞｼｯｸM" pitchFamily="50" charset="-128"/>
              </a:rPr>
              <a:t>して策定され、</a:t>
            </a:r>
            <a:r>
              <a:rPr lang="ja-JP" altLang="en-US" sz="1400" dirty="0" smtClean="0">
                <a:latin typeface="HGPｺﾞｼｯｸM" pitchFamily="50" charset="-128"/>
                <a:ea typeface="HGPｺﾞｼｯｸM" pitchFamily="50" charset="-128"/>
              </a:rPr>
              <a:t>公開されている。</a:t>
            </a: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endParaRPr lang="en-US" altLang="ja-JP" sz="1400" dirty="0">
              <a:latin typeface="HGPｺﾞｼｯｸM" pitchFamily="50" charset="-128"/>
              <a:ea typeface="HGPｺﾞｼｯｸM" pitchFamily="50" charset="-128"/>
            </a:endParaRPr>
          </a:p>
          <a:p>
            <a:pPr marL="342900" indent="-342900">
              <a:spcBef>
                <a:spcPct val="20000"/>
              </a:spcBef>
              <a:buFont typeface="Arial" pitchFamily="34" charset="0"/>
              <a:buNone/>
              <a:defRPr/>
            </a:pPr>
            <a:endParaRPr lang="ja-JP" altLang="en-US" sz="1400" dirty="0">
              <a:latin typeface="HGPｺﾞｼｯｸM" pitchFamily="50" charset="-128"/>
              <a:ea typeface="HGPｺﾞｼｯｸM" pitchFamily="50" charset="-128"/>
            </a:endParaRPr>
          </a:p>
        </p:txBody>
      </p:sp>
      <p:sp>
        <p:nvSpPr>
          <p:cNvPr id="38" name="正方形/長方形 37"/>
          <p:cNvSpPr/>
          <p:nvPr/>
        </p:nvSpPr>
        <p:spPr>
          <a:xfrm>
            <a:off x="1704309" y="2008277"/>
            <a:ext cx="7848601" cy="2500845"/>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600" dirty="0">
              <a:latin typeface="HGPｺﾞｼｯｸM" pitchFamily="50" charset="-128"/>
              <a:ea typeface="HGPｺﾞｼｯｸM" pitchFamily="50" charset="-128"/>
            </a:endParaRPr>
          </a:p>
        </p:txBody>
      </p:sp>
      <p:sp>
        <p:nvSpPr>
          <p:cNvPr id="39" name="Rectangle 52"/>
          <p:cNvSpPr>
            <a:spLocks noChangeArrowheads="1"/>
          </p:cNvSpPr>
          <p:nvPr/>
        </p:nvSpPr>
        <p:spPr bwMode="auto">
          <a:xfrm>
            <a:off x="1775748" y="1772818"/>
            <a:ext cx="3744913" cy="35877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anchor="ctr"/>
          <a:lstStyle/>
          <a:p>
            <a:pPr>
              <a:defRPr/>
            </a:pPr>
            <a:r>
              <a:rPr lang="ja-JP" altLang="en-US" dirty="0">
                <a:solidFill>
                  <a:srgbClr val="000000"/>
                </a:solidFill>
                <a:latin typeface="HGPｺﾞｼｯｸM" pitchFamily="50" charset="-128"/>
                <a:ea typeface="HGPｺﾞｼｯｸM" pitchFamily="50" charset="-128"/>
              </a:rPr>
              <a:t>地域情報プラットフォームによる解決</a:t>
            </a:r>
          </a:p>
        </p:txBody>
      </p:sp>
      <p:sp>
        <p:nvSpPr>
          <p:cNvPr id="40" name="下矢印 39"/>
          <p:cNvSpPr/>
          <p:nvPr/>
        </p:nvSpPr>
        <p:spPr>
          <a:xfrm rot="16200000">
            <a:off x="-877092" y="3554782"/>
            <a:ext cx="4027487" cy="720725"/>
          </a:xfrm>
          <a:prstGeom prst="downArrow">
            <a:avLst>
              <a:gd name="adj1" fmla="val 71164"/>
              <a:gd name="adj2" fmla="val 50000"/>
            </a:avLst>
          </a:prstGeom>
          <a:solidFill>
            <a:srgbClr val="FF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anchor="ctr"/>
          <a:lstStyle/>
          <a:p>
            <a:pPr algn="ctr">
              <a:defRPr/>
            </a:pPr>
            <a:endParaRPr lang="ja-JP" altLang="en-US">
              <a:latin typeface="HGPｺﾞｼｯｸM" pitchFamily="50" charset="-128"/>
              <a:ea typeface="HGPｺﾞｼｯｸM" pitchFamily="50" charset="-128"/>
            </a:endParaRPr>
          </a:p>
        </p:txBody>
      </p:sp>
      <p:sp>
        <p:nvSpPr>
          <p:cNvPr id="41" name="Text Box 56"/>
          <p:cNvSpPr txBox="1">
            <a:spLocks noChangeArrowheads="1"/>
          </p:cNvSpPr>
          <p:nvPr/>
        </p:nvSpPr>
        <p:spPr bwMode="auto">
          <a:xfrm>
            <a:off x="732236" y="2615774"/>
            <a:ext cx="615553" cy="3168650"/>
          </a:xfrm>
          <a:prstGeom prst="rect">
            <a:avLst/>
          </a:prstGeom>
          <a:noFill/>
          <a:ln w="9525">
            <a:noFill/>
            <a:miter lim="800000"/>
            <a:headEnd/>
            <a:tailEnd/>
          </a:ln>
        </p:spPr>
        <p:txBody>
          <a:bodyPr vert="eaVert">
            <a:spAutoFit/>
          </a:bodyPr>
          <a:lstStyle/>
          <a:p>
            <a:r>
              <a:rPr lang="ja-JP" altLang="en-US" sz="1400">
                <a:solidFill>
                  <a:srgbClr val="FFFFFF"/>
                </a:solidFill>
                <a:latin typeface="HGPｺﾞｼｯｸM" pitchFamily="50" charset="-128"/>
                <a:ea typeface="HGPｺﾞｼｯｸM" pitchFamily="50" charset="-128"/>
              </a:rPr>
              <a:t>システム全体を効率化したい！</a:t>
            </a:r>
            <a:endParaRPr lang="en-US" altLang="ja-JP" sz="1400">
              <a:solidFill>
                <a:srgbClr val="FFFFFF"/>
              </a:solidFill>
              <a:latin typeface="HGPｺﾞｼｯｸM" pitchFamily="50" charset="-128"/>
              <a:ea typeface="HGPｺﾞｼｯｸM" pitchFamily="50" charset="-128"/>
            </a:endParaRPr>
          </a:p>
          <a:p>
            <a:r>
              <a:rPr lang="ja-JP" altLang="en-US" sz="1400">
                <a:solidFill>
                  <a:srgbClr val="FFFFFF"/>
                </a:solidFill>
                <a:latin typeface="HGPｺﾞｼｯｸM" pitchFamily="50" charset="-128"/>
                <a:ea typeface="HGPｺﾞｼｯｸM" pitchFamily="50" charset="-128"/>
              </a:rPr>
              <a:t>システム同士を連携したい！</a:t>
            </a:r>
            <a:endParaRPr lang="en-US" altLang="ja-JP" sz="1400">
              <a:solidFill>
                <a:srgbClr val="FFFFFF"/>
              </a:solidFill>
              <a:latin typeface="HGPｺﾞｼｯｸM" pitchFamily="50" charset="-128"/>
              <a:ea typeface="HGPｺﾞｼｯｸM" pitchFamily="50" charset="-128"/>
            </a:endParaRPr>
          </a:p>
        </p:txBody>
      </p:sp>
      <p:pic>
        <p:nvPicPr>
          <p:cNvPr id="42" name="Picture 9" descr="C:\Documents and Settings\9610066\Local Settings\Temporary Internet Files\Content.IE5\PV5VPJLA\MC900431637[1].PNG"/>
          <p:cNvPicPr>
            <a:picLocks noChangeAspect="1" noChangeArrowheads="1"/>
          </p:cNvPicPr>
          <p:nvPr/>
        </p:nvPicPr>
        <p:blipFill>
          <a:blip r:embed="rId3" cstate="print"/>
          <a:srcRect/>
          <a:stretch>
            <a:fillRect/>
          </a:stretch>
        </p:blipFill>
        <p:spPr bwMode="auto">
          <a:xfrm>
            <a:off x="5489232" y="4570305"/>
            <a:ext cx="576263" cy="576262"/>
          </a:xfrm>
          <a:prstGeom prst="rect">
            <a:avLst/>
          </a:prstGeom>
          <a:noFill/>
          <a:ln w="9525">
            <a:noFill/>
            <a:miter lim="800000"/>
            <a:headEnd/>
            <a:tailEnd/>
          </a:ln>
        </p:spPr>
      </p:pic>
      <p:pic>
        <p:nvPicPr>
          <p:cNvPr id="43" name="Picture 9" descr="C:\Documents and Settings\9610066\Local Settings\Temporary Internet Files\Content.IE5\PV5VPJLA\MC900431637[1].PNG"/>
          <p:cNvPicPr>
            <a:picLocks noChangeAspect="1" noChangeArrowheads="1"/>
          </p:cNvPicPr>
          <p:nvPr/>
        </p:nvPicPr>
        <p:blipFill>
          <a:blip r:embed="rId3" cstate="print"/>
          <a:srcRect/>
          <a:stretch>
            <a:fillRect/>
          </a:stretch>
        </p:blipFill>
        <p:spPr bwMode="auto">
          <a:xfrm>
            <a:off x="6352832" y="4570305"/>
            <a:ext cx="576263" cy="576262"/>
          </a:xfrm>
          <a:prstGeom prst="rect">
            <a:avLst/>
          </a:prstGeom>
          <a:noFill/>
          <a:ln w="9525">
            <a:noFill/>
            <a:miter lim="800000"/>
            <a:headEnd/>
            <a:tailEnd/>
          </a:ln>
        </p:spPr>
      </p:pic>
      <p:pic>
        <p:nvPicPr>
          <p:cNvPr id="44" name="Picture 9" descr="C:\Documents and Settings\9610066\Local Settings\Temporary Internet Files\Content.IE5\PV5VPJLA\MC900431637[1].PNG"/>
          <p:cNvPicPr>
            <a:picLocks noChangeAspect="1" noChangeArrowheads="1"/>
          </p:cNvPicPr>
          <p:nvPr/>
        </p:nvPicPr>
        <p:blipFill>
          <a:blip r:embed="rId3" cstate="print"/>
          <a:srcRect/>
          <a:stretch>
            <a:fillRect/>
          </a:stretch>
        </p:blipFill>
        <p:spPr bwMode="auto">
          <a:xfrm>
            <a:off x="7225957" y="4570305"/>
            <a:ext cx="576263" cy="576262"/>
          </a:xfrm>
          <a:prstGeom prst="rect">
            <a:avLst/>
          </a:prstGeom>
          <a:noFill/>
          <a:ln w="9525">
            <a:noFill/>
            <a:miter lim="800000"/>
            <a:headEnd/>
            <a:tailEnd/>
          </a:ln>
        </p:spPr>
      </p:pic>
      <p:pic>
        <p:nvPicPr>
          <p:cNvPr id="45" name="Picture 9" descr="C:\Documents and Settings\9610066\Local Settings\Temporary Internet Files\Content.IE5\PV5VPJLA\MC900431637[1].PNG"/>
          <p:cNvPicPr>
            <a:picLocks noChangeAspect="1" noChangeArrowheads="1"/>
          </p:cNvPicPr>
          <p:nvPr/>
        </p:nvPicPr>
        <p:blipFill>
          <a:blip r:embed="rId3" cstate="print"/>
          <a:srcRect/>
          <a:stretch>
            <a:fillRect/>
          </a:stretch>
        </p:blipFill>
        <p:spPr bwMode="auto">
          <a:xfrm>
            <a:off x="7218019" y="5578369"/>
            <a:ext cx="576262" cy="576263"/>
          </a:xfrm>
          <a:prstGeom prst="rect">
            <a:avLst/>
          </a:prstGeom>
          <a:noFill/>
          <a:ln w="9525">
            <a:noFill/>
            <a:miter lim="800000"/>
            <a:headEnd/>
            <a:tailEnd/>
          </a:ln>
        </p:spPr>
      </p:pic>
      <p:pic>
        <p:nvPicPr>
          <p:cNvPr id="46" name="Picture 9" descr="C:\Documents and Settings\9610066\Local Settings\Temporary Internet Files\Content.IE5\PV5VPJLA\MC900431637[1].PNG"/>
          <p:cNvPicPr>
            <a:picLocks noChangeAspect="1" noChangeArrowheads="1"/>
          </p:cNvPicPr>
          <p:nvPr/>
        </p:nvPicPr>
        <p:blipFill>
          <a:blip r:embed="rId4" cstate="print"/>
          <a:srcRect/>
          <a:stretch>
            <a:fillRect/>
          </a:stretch>
        </p:blipFill>
        <p:spPr bwMode="auto">
          <a:xfrm>
            <a:off x="5921032" y="5570432"/>
            <a:ext cx="576263" cy="574675"/>
          </a:xfrm>
          <a:prstGeom prst="rect">
            <a:avLst/>
          </a:prstGeom>
          <a:noFill/>
          <a:ln w="9525">
            <a:noFill/>
            <a:miter lim="800000"/>
            <a:headEnd/>
            <a:tailEnd/>
          </a:ln>
        </p:spPr>
      </p:pic>
      <p:cxnSp>
        <p:nvCxnSpPr>
          <p:cNvPr id="47" name="直線コネクタ 46"/>
          <p:cNvCxnSpPr/>
          <p:nvPr/>
        </p:nvCxnSpPr>
        <p:spPr bwMode="auto">
          <a:xfrm>
            <a:off x="5649569" y="5362467"/>
            <a:ext cx="2160587" cy="0"/>
          </a:xfrm>
          <a:prstGeom prst="line">
            <a:avLst/>
          </a:prstGeom>
          <a:solidFill>
            <a:schemeClr val="accent1"/>
          </a:solidFill>
          <a:ln w="28575" cap="flat" cmpd="sng" algn="ctr">
            <a:solidFill>
              <a:schemeClr val="bg1">
                <a:lumMod val="50000"/>
              </a:schemeClr>
            </a:solidFill>
            <a:prstDash val="solid"/>
            <a:round/>
            <a:headEnd type="none" w="med" len="med"/>
            <a:tailEnd type="none" w="med" len="med"/>
          </a:ln>
          <a:effectLst>
            <a:prstShdw prst="shdw17" dist="17961" dir="2700000">
              <a:schemeClr val="bg2"/>
            </a:prstShdw>
          </a:effectLst>
        </p:spPr>
      </p:cxnSp>
      <p:sp>
        <p:nvSpPr>
          <p:cNvPr id="48" name="テキスト ボックス 28"/>
          <p:cNvSpPr txBox="1">
            <a:spLocks noChangeArrowheads="1"/>
          </p:cNvSpPr>
          <p:nvPr/>
        </p:nvSpPr>
        <p:spPr bwMode="auto">
          <a:xfrm>
            <a:off x="5290795" y="4678257"/>
            <a:ext cx="862737" cy="276999"/>
          </a:xfrm>
          <a:prstGeom prst="rect">
            <a:avLst/>
          </a:prstGeom>
          <a:noFill/>
          <a:ln w="9525">
            <a:noFill/>
            <a:miter lim="800000"/>
            <a:headEnd/>
            <a:tailEnd/>
          </a:ln>
        </p:spPr>
        <p:txBody>
          <a:bodyPr wrap="none">
            <a:spAutoFit/>
          </a:bodyPr>
          <a:lstStyle/>
          <a:p>
            <a:r>
              <a:rPr kumimoji="1" lang="ja-JP" altLang="en-US" sz="1200" b="1" dirty="0">
                <a:effectLst>
                  <a:outerShdw blurRad="38100" dist="38100" dir="2700000" algn="tl">
                    <a:srgbClr val="000000">
                      <a:alpha val="43137"/>
                    </a:srgbClr>
                  </a:outerShdw>
                </a:effectLst>
                <a:latin typeface="HGPｺﾞｼｯｸM" pitchFamily="50" charset="-128"/>
                <a:ea typeface="HGPｺﾞｼｯｸM" pitchFamily="50" charset="-128"/>
              </a:rPr>
              <a:t>Ａシステム</a:t>
            </a:r>
          </a:p>
        </p:txBody>
      </p:sp>
      <p:sp>
        <p:nvSpPr>
          <p:cNvPr id="49" name="テキスト ボックス 29"/>
          <p:cNvSpPr txBox="1">
            <a:spLocks noChangeArrowheads="1"/>
          </p:cNvSpPr>
          <p:nvPr/>
        </p:nvSpPr>
        <p:spPr bwMode="auto">
          <a:xfrm>
            <a:off x="6154395" y="4678257"/>
            <a:ext cx="872355" cy="276999"/>
          </a:xfrm>
          <a:prstGeom prst="rect">
            <a:avLst/>
          </a:prstGeom>
          <a:noFill/>
          <a:ln w="9525">
            <a:noFill/>
            <a:miter lim="800000"/>
            <a:headEnd/>
            <a:tailEnd/>
          </a:ln>
        </p:spPr>
        <p:txBody>
          <a:bodyPr wrap="none">
            <a:spAutoFit/>
          </a:bodyPr>
          <a:lstStyle/>
          <a:p>
            <a:r>
              <a:rPr kumimoji="1" lang="ja-JP" altLang="en-US" sz="1200" b="1" dirty="0">
                <a:effectLst>
                  <a:outerShdw blurRad="38100" dist="38100" dir="2700000" algn="tl">
                    <a:srgbClr val="000000">
                      <a:alpha val="43137"/>
                    </a:srgbClr>
                  </a:outerShdw>
                </a:effectLst>
                <a:latin typeface="HGPｺﾞｼｯｸM" pitchFamily="50" charset="-128"/>
                <a:ea typeface="HGPｺﾞｼｯｸM" pitchFamily="50" charset="-128"/>
              </a:rPr>
              <a:t>Ｂシステム</a:t>
            </a:r>
          </a:p>
        </p:txBody>
      </p:sp>
      <p:sp>
        <p:nvSpPr>
          <p:cNvPr id="50" name="テキスト ボックス 30"/>
          <p:cNvSpPr txBox="1">
            <a:spLocks noChangeArrowheads="1"/>
          </p:cNvSpPr>
          <p:nvPr/>
        </p:nvSpPr>
        <p:spPr bwMode="auto">
          <a:xfrm>
            <a:off x="7091020" y="4678257"/>
            <a:ext cx="867545" cy="276999"/>
          </a:xfrm>
          <a:prstGeom prst="rect">
            <a:avLst/>
          </a:prstGeom>
          <a:noFill/>
          <a:ln w="9525">
            <a:noFill/>
            <a:miter lim="800000"/>
            <a:headEnd/>
            <a:tailEnd/>
          </a:ln>
        </p:spPr>
        <p:txBody>
          <a:bodyPr wrap="none">
            <a:spAutoFit/>
          </a:bodyPr>
          <a:lstStyle/>
          <a:p>
            <a:r>
              <a:rPr kumimoji="1" lang="ja-JP" altLang="en-US" sz="1200" b="1">
                <a:effectLst>
                  <a:outerShdw blurRad="38100" dist="38100" dir="2700000" algn="tl">
                    <a:srgbClr val="000000">
                      <a:alpha val="43137"/>
                    </a:srgbClr>
                  </a:outerShdw>
                </a:effectLst>
                <a:latin typeface="HGPｺﾞｼｯｸM" pitchFamily="50" charset="-128"/>
                <a:ea typeface="HGPｺﾞｼｯｸM" pitchFamily="50" charset="-128"/>
              </a:rPr>
              <a:t>Ｃシステム</a:t>
            </a:r>
          </a:p>
        </p:txBody>
      </p:sp>
      <p:sp>
        <p:nvSpPr>
          <p:cNvPr id="51" name="テキスト ボックス 31"/>
          <p:cNvSpPr txBox="1">
            <a:spLocks noChangeArrowheads="1"/>
          </p:cNvSpPr>
          <p:nvPr/>
        </p:nvSpPr>
        <p:spPr bwMode="auto">
          <a:xfrm>
            <a:off x="5722595" y="5805382"/>
            <a:ext cx="869149" cy="276999"/>
          </a:xfrm>
          <a:prstGeom prst="rect">
            <a:avLst/>
          </a:prstGeom>
          <a:noFill/>
          <a:ln w="9525">
            <a:noFill/>
            <a:miter lim="800000"/>
            <a:headEnd/>
            <a:tailEnd/>
          </a:ln>
        </p:spPr>
        <p:txBody>
          <a:bodyPr wrap="none">
            <a:spAutoFit/>
          </a:bodyPr>
          <a:lstStyle/>
          <a:p>
            <a:r>
              <a:rPr kumimoji="1" lang="ja-JP" altLang="en-US" sz="1200" b="1">
                <a:effectLst>
                  <a:outerShdw blurRad="38100" dist="38100" dir="2700000" algn="tl">
                    <a:srgbClr val="000000">
                      <a:alpha val="43137"/>
                    </a:srgbClr>
                  </a:outerShdw>
                </a:effectLst>
                <a:latin typeface="HGPｺﾞｼｯｸM" pitchFamily="50" charset="-128"/>
                <a:ea typeface="HGPｺﾞｼｯｸM" pitchFamily="50" charset="-128"/>
              </a:rPr>
              <a:t>Ｄシステム</a:t>
            </a:r>
          </a:p>
        </p:txBody>
      </p:sp>
      <p:sp>
        <p:nvSpPr>
          <p:cNvPr id="52" name="テキスト ボックス 32"/>
          <p:cNvSpPr txBox="1">
            <a:spLocks noChangeArrowheads="1"/>
          </p:cNvSpPr>
          <p:nvPr/>
        </p:nvSpPr>
        <p:spPr bwMode="auto">
          <a:xfrm>
            <a:off x="7019581" y="5805382"/>
            <a:ext cx="862737" cy="276999"/>
          </a:xfrm>
          <a:prstGeom prst="rect">
            <a:avLst/>
          </a:prstGeom>
          <a:noFill/>
          <a:ln w="9525">
            <a:noFill/>
            <a:miter lim="800000"/>
            <a:headEnd/>
            <a:tailEnd/>
          </a:ln>
        </p:spPr>
        <p:txBody>
          <a:bodyPr wrap="none">
            <a:spAutoFit/>
          </a:bodyPr>
          <a:lstStyle/>
          <a:p>
            <a:r>
              <a:rPr kumimoji="1" lang="ja-JP" altLang="en-US" sz="1200" b="1">
                <a:effectLst>
                  <a:outerShdw blurRad="38100" dist="38100" dir="2700000" algn="tl">
                    <a:srgbClr val="000000">
                      <a:alpha val="43137"/>
                    </a:srgbClr>
                  </a:outerShdw>
                </a:effectLst>
                <a:latin typeface="HGPｺﾞｼｯｸM" pitchFamily="50" charset="-128"/>
                <a:ea typeface="HGPｺﾞｼｯｸM" pitchFamily="50" charset="-128"/>
              </a:rPr>
              <a:t>Ｅシステム</a:t>
            </a:r>
          </a:p>
        </p:txBody>
      </p:sp>
      <p:sp>
        <p:nvSpPr>
          <p:cNvPr id="53" name="右矢印 52"/>
          <p:cNvSpPr/>
          <p:nvPr/>
        </p:nvSpPr>
        <p:spPr bwMode="auto">
          <a:xfrm>
            <a:off x="4498632" y="5219594"/>
            <a:ext cx="1008063" cy="360363"/>
          </a:xfrm>
          <a:prstGeom prst="right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54" name="テキスト ボックス 34"/>
          <p:cNvSpPr txBox="1">
            <a:spLocks noChangeArrowheads="1"/>
          </p:cNvSpPr>
          <p:nvPr/>
        </p:nvSpPr>
        <p:spPr bwMode="auto">
          <a:xfrm>
            <a:off x="1617320" y="5075130"/>
            <a:ext cx="2881312" cy="646112"/>
          </a:xfrm>
          <a:prstGeom prst="rect">
            <a:avLst/>
          </a:prstGeom>
          <a:noFill/>
          <a:ln w="9525">
            <a:noFill/>
            <a:miter lim="800000"/>
            <a:headEnd/>
            <a:tailEnd/>
          </a:ln>
        </p:spPr>
        <p:txBody>
          <a:bodyPr>
            <a:spAutoFit/>
          </a:bodyPr>
          <a:lstStyle/>
          <a:p>
            <a:r>
              <a:rPr kumimoji="1" lang="ja-JP" altLang="en-US" dirty="0">
                <a:latin typeface="HGPｺﾞｼｯｸM" pitchFamily="50" charset="-128"/>
                <a:ea typeface="HGPｺﾞｼｯｸM" pitchFamily="50" charset="-128"/>
              </a:rPr>
              <a:t>各業務・システム間の</a:t>
            </a:r>
            <a:r>
              <a:rPr kumimoji="1" lang="ja-JP" altLang="en-US" dirty="0" smtClean="0">
                <a:latin typeface="HGPｺﾞｼｯｸM" pitchFamily="50" charset="-128"/>
                <a:ea typeface="HGPｺﾞｼｯｸM" pitchFamily="50" charset="-128"/>
              </a:rPr>
              <a:t>インタフェース</a:t>
            </a:r>
            <a:r>
              <a:rPr kumimoji="1" lang="ja-JP" altLang="en-US" dirty="0">
                <a:latin typeface="HGPｺﾞｼｯｸM" pitchFamily="50" charset="-128"/>
                <a:ea typeface="HGPｺﾞｼｯｸM" pitchFamily="50" charset="-128"/>
              </a:rPr>
              <a:t>を標準化</a:t>
            </a:r>
          </a:p>
        </p:txBody>
      </p:sp>
      <p:sp>
        <p:nvSpPr>
          <p:cNvPr id="55" name="テキスト ボックス 54"/>
          <p:cNvSpPr txBox="1"/>
          <p:nvPr/>
        </p:nvSpPr>
        <p:spPr>
          <a:xfrm>
            <a:off x="8049345" y="5100857"/>
            <a:ext cx="1656184" cy="523220"/>
          </a:xfrm>
          <a:prstGeom prst="rect">
            <a:avLst/>
          </a:prstGeom>
          <a:noFill/>
        </p:spPr>
        <p:txBody>
          <a:bodyPr wrap="square" rtlCol="0">
            <a:spAutoFit/>
          </a:bodyPr>
          <a:lstStyle/>
          <a:p>
            <a:r>
              <a:rPr kumimoji="1" lang="ja-JP" altLang="en-US" sz="1400" dirty="0" smtClean="0">
                <a:latin typeface="HGPｺﾞｼｯｸM" pitchFamily="50" charset="-128"/>
                <a:ea typeface="HGPｺﾞｼｯｸM" pitchFamily="50" charset="-128"/>
              </a:rPr>
              <a:t>システムを越えた連携を容易に実現</a:t>
            </a:r>
            <a:endParaRPr kumimoji="1" lang="ja-JP" altLang="en-US" sz="1400" dirty="0">
              <a:latin typeface="HGPｺﾞｼｯｸM" pitchFamily="50" charset="-128"/>
              <a:ea typeface="HGPｺﾞｼｯｸM" pitchFamily="50" charset="-128"/>
            </a:endParaRPr>
          </a:p>
        </p:txBody>
      </p:sp>
      <p:sp>
        <p:nvSpPr>
          <p:cNvPr id="34" name="スライド番号プレースホルダ 33"/>
          <p:cNvSpPr>
            <a:spLocks noGrp="1"/>
          </p:cNvSpPr>
          <p:nvPr>
            <p:ph type="sldNum" sz="quarter" idx="12"/>
          </p:nvPr>
        </p:nvSpPr>
        <p:spPr/>
        <p:txBody>
          <a:bodyPr/>
          <a:lstStyle/>
          <a:p>
            <a:pPr>
              <a:defRPr/>
            </a:pPr>
            <a:fld id="{C2F0C622-8903-4244-99D2-0A2A912E4D5D}" type="slidenum">
              <a:rPr lang="ja-JP" altLang="en-US" smtClean="0"/>
              <a:pPr>
                <a:defRPr/>
              </a:pPr>
              <a:t>5</a:t>
            </a:fld>
            <a:endParaRPr lang="en-US" altLang="ja-JP"/>
          </a:p>
        </p:txBody>
      </p:sp>
      <p:sp>
        <p:nvSpPr>
          <p:cNvPr id="58" name="フッター プレースホルダ 102"/>
          <p:cNvSpPr>
            <a:spLocks noGrp="1"/>
          </p:cNvSpPr>
          <p:nvPr>
            <p:ph type="ftr" sz="quarter" idx="4294967295"/>
          </p:nvPr>
        </p:nvSpPr>
        <p:spPr>
          <a:xfrm>
            <a:off x="3002785" y="6417360"/>
            <a:ext cx="3900433" cy="252000"/>
          </a:xfrm>
          <a:prstGeom prst="rect">
            <a:avLst/>
          </a:prstGeom>
        </p:spPr>
        <p:txBody>
          <a:bodyPr/>
          <a:lstStyle/>
          <a:p>
            <a:pPr algn="ctr">
              <a:defRPr/>
            </a:pPr>
            <a:r>
              <a:rPr lang="en-US" altLang="ja-JP" sz="1000" dirty="0" smtClean="0">
                <a:latin typeface="+mj-ea"/>
                <a:ea typeface="+mj-ea"/>
              </a:rPr>
              <a:t>2-3 </a:t>
            </a:r>
            <a:r>
              <a:rPr lang="ja-JP" altLang="en-US" sz="1000" dirty="0" smtClean="0">
                <a:latin typeface="+mj-ea"/>
                <a:ea typeface="+mj-ea"/>
              </a:rPr>
              <a:t>地域情報プラットフォームによる標準化</a:t>
            </a:r>
            <a:endParaRPr lang="en-US" altLang="ja-JP" sz="1000" dirty="0">
              <a:latin typeface="+mj-ea"/>
              <a:ea typeface="+mj-ea"/>
            </a:endParaRPr>
          </a:p>
        </p:txBody>
      </p:sp>
      <p:sp>
        <p:nvSpPr>
          <p:cNvPr id="57"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４</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地域情報プラットフォームとは</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40"/>
            <a:ext cx="8994204" cy="57467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活用により期待される３つの効果</a:t>
            </a:r>
            <a:endParaRPr lang="en-US" altLang="ja-JP" sz="2400" dirty="0" smtClean="0">
              <a:latin typeface="HGPｺﾞｼｯｸM" pitchFamily="50" charset="-128"/>
              <a:ea typeface="HGPｺﾞｼｯｸM" pitchFamily="50" charset="-128"/>
            </a:endParaRPr>
          </a:p>
          <a:p>
            <a:pPr marL="400050" lvl="1" indent="0">
              <a:buNone/>
            </a:pPr>
            <a:r>
              <a:rPr lang="ja-JP" altLang="en-US" sz="1800" dirty="0" smtClean="0">
                <a:latin typeface="HGPｺﾞｼｯｸM" pitchFamily="50" charset="-128"/>
                <a:ea typeface="HGPｺﾞｼｯｸM" pitchFamily="50" charset="-128"/>
              </a:rPr>
              <a:t>業務やシステムが相互に連携しやすくなることで、①業務の効率化、②コスト削減、③住民の利便性向上の実現につながる。</a:t>
            </a:r>
          </a:p>
        </p:txBody>
      </p:sp>
      <p:pic>
        <p:nvPicPr>
          <p:cNvPr id="1026" name="Picture 2"/>
          <p:cNvPicPr>
            <a:picLocks noChangeAspect="1" noChangeArrowheads="1"/>
          </p:cNvPicPr>
          <p:nvPr/>
        </p:nvPicPr>
        <p:blipFill>
          <a:blip r:embed="rId3" cstate="print"/>
          <a:srcRect/>
          <a:stretch>
            <a:fillRect/>
          </a:stretch>
        </p:blipFill>
        <p:spPr bwMode="auto">
          <a:xfrm>
            <a:off x="1352601" y="2636912"/>
            <a:ext cx="7077075" cy="3324225"/>
          </a:xfrm>
          <a:prstGeom prst="rect">
            <a:avLst/>
          </a:prstGeom>
          <a:noFill/>
          <a:ln w="9525">
            <a:noFill/>
            <a:miter lim="800000"/>
            <a:headEnd/>
            <a:tailEnd/>
          </a:ln>
          <a:effectLst/>
        </p:spPr>
      </p:pic>
      <p:sp>
        <p:nvSpPr>
          <p:cNvPr id="5" name="スライド番号プレースホルダ 4"/>
          <p:cNvSpPr>
            <a:spLocks noGrp="1"/>
          </p:cNvSpPr>
          <p:nvPr>
            <p:ph type="sldNum" sz="quarter" idx="12"/>
          </p:nvPr>
        </p:nvSpPr>
        <p:spPr/>
        <p:txBody>
          <a:bodyPr/>
          <a:lstStyle/>
          <a:p>
            <a:pPr>
              <a:defRPr/>
            </a:pPr>
            <a:fld id="{F4539584-EA34-4FB3-84C9-55345A63A918}" type="slidenum">
              <a:rPr lang="ja-JP" altLang="en-US" smtClean="0"/>
              <a:pPr>
                <a:defRPr/>
              </a:pPr>
              <a:t>6</a:t>
            </a:fld>
            <a:endParaRPr lang="en-US" altLang="ja-JP"/>
          </a:p>
        </p:txBody>
      </p:sp>
      <p:sp>
        <p:nvSpPr>
          <p:cNvPr id="6" name="フッター プレースホルダ 5"/>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8"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４</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地域情報プラットフォームとは</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bwMode="auto">
          <a:xfrm>
            <a:off x="495300" y="1341438"/>
            <a:ext cx="8915400" cy="4823866"/>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a:latin typeface="HGPｺﾞｼｯｸM" pitchFamily="50" charset="-128"/>
                <a:ea typeface="HGPｺﾞｼｯｸM" pitchFamily="50" charset="-128"/>
              </a:rPr>
              <a:t>活用により期待される３つの</a:t>
            </a:r>
            <a:r>
              <a:rPr lang="ja-JP" altLang="en-US" sz="2400" dirty="0" smtClean="0">
                <a:latin typeface="HGPｺﾞｼｯｸM" pitchFamily="50" charset="-128"/>
                <a:ea typeface="HGPｺﾞｼｯｸM" pitchFamily="50" charset="-128"/>
              </a:rPr>
              <a:t>効果（続き）</a:t>
            </a:r>
            <a:endParaRPr lang="en-US" altLang="ja-JP" sz="2400" dirty="0">
              <a:latin typeface="HGPｺﾞｼｯｸM" pitchFamily="50" charset="-128"/>
              <a:ea typeface="HGPｺﾞｼｯｸM" pitchFamily="50" charset="-128"/>
            </a:endParaRPr>
          </a:p>
          <a:p>
            <a:pPr lvl="1" indent="-342900">
              <a:buFont typeface="+mj-ea"/>
              <a:buAutoNum type="circleNumDbPlain"/>
            </a:pPr>
            <a:endParaRPr lang="en-US" altLang="ja-JP" sz="1800" dirty="0" smtClean="0">
              <a:latin typeface="HGPｺﾞｼｯｸM" pitchFamily="50" charset="-128"/>
              <a:ea typeface="HGPｺﾞｼｯｸM" pitchFamily="50" charset="-128"/>
            </a:endParaRPr>
          </a:p>
          <a:p>
            <a:pPr lvl="1" indent="-342900">
              <a:buSzPct val="100000"/>
              <a:buFont typeface="+mj-ea"/>
              <a:buAutoNum type="circleNumDbPlain"/>
            </a:pPr>
            <a:r>
              <a:rPr lang="ja-JP" altLang="en-US" sz="1800" dirty="0" smtClean="0">
                <a:latin typeface="HGPｺﾞｼｯｸM" pitchFamily="50" charset="-128"/>
                <a:ea typeface="HGPｺﾞｼｯｸM" pitchFamily="50" charset="-128"/>
              </a:rPr>
              <a:t>業務の効率化</a:t>
            </a:r>
            <a:endParaRPr lang="en-US" altLang="ja-JP" sz="1800" dirty="0" smtClean="0">
              <a:latin typeface="HGPｺﾞｼｯｸM" pitchFamily="50" charset="-128"/>
              <a:ea typeface="HGPｺﾞｼｯｸM" pitchFamily="50" charset="-128"/>
            </a:endParaRPr>
          </a:p>
          <a:p>
            <a:pPr marL="1085850" lvl="2"/>
            <a:r>
              <a:rPr lang="ja-JP" altLang="en-US" sz="1400" dirty="0" smtClean="0">
                <a:latin typeface="HGPｺﾞｼｯｸM" pitchFamily="50" charset="-128"/>
                <a:ea typeface="HGPｺﾞｼｯｸM" pitchFamily="50" charset="-128"/>
              </a:rPr>
              <a:t>共通のサービス基盤の利用により、業務間の連携、データ共有を実現</a:t>
            </a:r>
            <a:endParaRPr lang="en-US" altLang="ja-JP" sz="1400" dirty="0" smtClean="0">
              <a:latin typeface="HGPｺﾞｼｯｸM" pitchFamily="50" charset="-128"/>
              <a:ea typeface="HGPｺﾞｼｯｸM" pitchFamily="50" charset="-128"/>
            </a:endParaRPr>
          </a:p>
          <a:p>
            <a:pPr marL="1085850" lvl="2"/>
            <a:r>
              <a:rPr lang="ja-JP" altLang="en-US" sz="1400" dirty="0">
                <a:latin typeface="HGPｺﾞｼｯｸM" pitchFamily="50" charset="-128"/>
                <a:ea typeface="HGPｺﾞｼｯｸM" pitchFamily="50" charset="-128"/>
              </a:rPr>
              <a:t>業務</a:t>
            </a:r>
            <a:r>
              <a:rPr lang="ja-JP" altLang="en-US" sz="1400" dirty="0" smtClean="0">
                <a:latin typeface="HGPｺﾞｼｯｸM" pitchFamily="50" charset="-128"/>
                <a:ea typeface="HGPｺﾞｼｯｸM" pitchFamily="50" charset="-128"/>
              </a:rPr>
              <a:t>の連携化、共有化、統合化により、無駄を排除し効率化を実現</a:t>
            </a:r>
            <a:endParaRPr lang="en-US" altLang="ja-JP" sz="1400" dirty="0" smtClean="0">
              <a:latin typeface="HGPｺﾞｼｯｸM" pitchFamily="50" charset="-128"/>
              <a:ea typeface="HGPｺﾞｼｯｸM" pitchFamily="50" charset="-128"/>
            </a:endParaRPr>
          </a:p>
          <a:p>
            <a:pPr marL="1085850" lvl="2"/>
            <a:r>
              <a:rPr lang="ja-JP" altLang="en-US" sz="1400" dirty="0" smtClean="0">
                <a:latin typeface="HGPｺﾞｼｯｸM" pitchFamily="50" charset="-128"/>
                <a:ea typeface="HGPｺﾞｼｯｸM" pitchFamily="50" charset="-128"/>
              </a:rPr>
              <a:t>機能単位で標準化された業務システムの導入により、重複する業務処理の統合化も可能</a:t>
            </a:r>
            <a:endParaRPr lang="en-US" altLang="ja-JP" sz="1400" dirty="0" smtClean="0">
              <a:latin typeface="HGPｺﾞｼｯｸM" pitchFamily="50" charset="-128"/>
              <a:ea typeface="HGPｺﾞｼｯｸM" pitchFamily="50" charset="-128"/>
            </a:endParaRPr>
          </a:p>
          <a:p>
            <a:pPr marL="1085850" lvl="2"/>
            <a:endParaRPr lang="en-US" altLang="ja-JP" sz="1400" dirty="0" smtClean="0">
              <a:latin typeface="HGPｺﾞｼｯｸM" pitchFamily="50" charset="-128"/>
              <a:ea typeface="HGPｺﾞｼｯｸM" pitchFamily="50" charset="-128"/>
            </a:endParaRPr>
          </a:p>
          <a:p>
            <a:pPr lvl="1" indent="-342900">
              <a:buSzPct val="100000"/>
              <a:buFont typeface="+mj-ea"/>
              <a:buAutoNum type="circleNumDbPlain"/>
            </a:pPr>
            <a:r>
              <a:rPr lang="ja-JP" altLang="en-US" sz="1800" dirty="0">
                <a:latin typeface="HGPｺﾞｼｯｸM" pitchFamily="50" charset="-128"/>
                <a:ea typeface="HGPｺﾞｼｯｸM" pitchFamily="50" charset="-128"/>
              </a:rPr>
              <a:t>コスト</a:t>
            </a:r>
            <a:r>
              <a:rPr lang="ja-JP" altLang="en-US" sz="1800" dirty="0" smtClean="0">
                <a:latin typeface="HGPｺﾞｼｯｸM" pitchFamily="50" charset="-128"/>
                <a:ea typeface="HGPｺﾞｼｯｸM" pitchFamily="50" charset="-128"/>
              </a:rPr>
              <a:t>削減</a:t>
            </a:r>
            <a:endParaRPr lang="en-US" altLang="ja-JP" sz="1800" dirty="0" smtClean="0">
              <a:latin typeface="HGPｺﾞｼｯｸM" pitchFamily="50" charset="-128"/>
              <a:ea typeface="HGPｺﾞｼｯｸM" pitchFamily="50" charset="-128"/>
            </a:endParaRPr>
          </a:p>
          <a:p>
            <a:pPr marL="1085850" lvl="2"/>
            <a:r>
              <a:rPr lang="ja-JP" altLang="en-US" sz="1400" dirty="0" smtClean="0">
                <a:latin typeface="HGPｺﾞｼｯｸM" pitchFamily="50" charset="-128"/>
                <a:ea typeface="HGPｺﾞｼｯｸM" pitchFamily="50" charset="-128"/>
              </a:rPr>
              <a:t>業務単位での仕様の標準化</a:t>
            </a:r>
            <a:r>
              <a:rPr lang="ja-JP" altLang="en-US" sz="1400" dirty="0">
                <a:latin typeface="HGPｺﾞｼｯｸM" pitchFamily="50" charset="-128"/>
                <a:ea typeface="HGPｺﾞｼｯｸM" pitchFamily="50" charset="-128"/>
              </a:rPr>
              <a:t>に</a:t>
            </a:r>
            <a:r>
              <a:rPr lang="ja-JP" altLang="en-US" sz="1400" dirty="0" smtClean="0">
                <a:latin typeface="HGPｺﾞｼｯｸM" pitchFamily="50" charset="-128"/>
                <a:ea typeface="HGPｺﾞｼｯｸM" pitchFamily="50" charset="-128"/>
              </a:rPr>
              <a:t>より、個別システムをモジュール化して、差し替えすることが容易に</a:t>
            </a:r>
            <a:endParaRPr lang="en-US" altLang="ja-JP" sz="1400" dirty="0" smtClean="0">
              <a:latin typeface="HGPｺﾞｼｯｸM" pitchFamily="50" charset="-128"/>
              <a:ea typeface="HGPｺﾞｼｯｸM" pitchFamily="50" charset="-128"/>
            </a:endParaRPr>
          </a:p>
          <a:p>
            <a:pPr marL="1085850" lvl="2"/>
            <a:r>
              <a:rPr lang="ja-JP" altLang="en-US" sz="1400" dirty="0" smtClean="0">
                <a:latin typeface="HGPｺﾞｼｯｸM" pitchFamily="50" charset="-128"/>
                <a:ea typeface="HGPｺﾞｼｯｸM" pitchFamily="50" charset="-128"/>
              </a:rPr>
              <a:t>個別システム単位で複数ベンダが参入することで、ベンダ間の競争を確保</a:t>
            </a:r>
            <a:endParaRPr lang="en-US" altLang="ja-JP" sz="1400" dirty="0" smtClean="0">
              <a:latin typeface="HGPｺﾞｼｯｸM" pitchFamily="50" charset="-128"/>
              <a:ea typeface="HGPｺﾞｼｯｸM" pitchFamily="50" charset="-128"/>
            </a:endParaRPr>
          </a:p>
          <a:p>
            <a:pPr marL="1085850" lvl="2"/>
            <a:endParaRPr lang="en-US" altLang="ja-JP" sz="1400" dirty="0" smtClean="0">
              <a:latin typeface="HGPｺﾞｼｯｸM" pitchFamily="50" charset="-128"/>
              <a:ea typeface="HGPｺﾞｼｯｸM" pitchFamily="50" charset="-128"/>
            </a:endParaRPr>
          </a:p>
          <a:p>
            <a:pPr lvl="1" indent="-342900">
              <a:buSzPct val="100000"/>
              <a:buFont typeface="+mj-ea"/>
              <a:buAutoNum type="circleNumDbPlain"/>
            </a:pPr>
            <a:r>
              <a:rPr lang="ja-JP" altLang="en-US" sz="1800" dirty="0" smtClean="0">
                <a:latin typeface="HGPｺﾞｼｯｸM" pitchFamily="50" charset="-128"/>
                <a:ea typeface="HGPｺﾞｼｯｸM" pitchFamily="50" charset="-128"/>
              </a:rPr>
              <a:t>住民の利便性向上</a:t>
            </a:r>
            <a:endParaRPr lang="en-US" altLang="ja-JP" sz="1800" dirty="0" smtClean="0">
              <a:latin typeface="HGPｺﾞｼｯｸM" pitchFamily="50" charset="-128"/>
              <a:ea typeface="HGPｺﾞｼｯｸM" pitchFamily="50" charset="-128"/>
            </a:endParaRPr>
          </a:p>
          <a:p>
            <a:pPr marL="1085850" lvl="2"/>
            <a:r>
              <a:rPr lang="ja-JP" altLang="en-US" sz="1400" dirty="0">
                <a:latin typeface="HGPｺﾞｼｯｸM" pitchFamily="50" charset="-128"/>
                <a:ea typeface="HGPｺﾞｼｯｸM" pitchFamily="50" charset="-128"/>
              </a:rPr>
              <a:t>システム間</a:t>
            </a:r>
            <a:r>
              <a:rPr lang="ja-JP" altLang="en-US" sz="1400" dirty="0" smtClean="0">
                <a:latin typeface="HGPｺﾞｼｯｸM" pitchFamily="50" charset="-128"/>
                <a:ea typeface="HGPｺﾞｼｯｸM" pitchFamily="50" charset="-128"/>
              </a:rPr>
              <a:t>の連携化により、ポータルサイト・総合窓口</a:t>
            </a:r>
            <a:r>
              <a:rPr lang="ja-JP" altLang="en-US" sz="1400" dirty="0">
                <a:latin typeface="HGPｺﾞｼｯｸM" pitchFamily="50" charset="-128"/>
                <a:ea typeface="HGPｺﾞｼｯｸM" pitchFamily="50" charset="-128"/>
              </a:rPr>
              <a:t>経由で</a:t>
            </a:r>
            <a:r>
              <a:rPr lang="ja-JP" altLang="en-US" sz="1400" dirty="0" smtClean="0">
                <a:latin typeface="HGPｺﾞｼｯｸM" pitchFamily="50" charset="-128"/>
                <a:ea typeface="HGPｺﾞｼｯｸM" pitchFamily="50" charset="-128"/>
              </a:rPr>
              <a:t>のワンストップサービス</a:t>
            </a:r>
            <a:r>
              <a:rPr lang="ja-JP" altLang="en-US" sz="1400" dirty="0">
                <a:latin typeface="HGPｺﾞｼｯｸM" pitchFamily="50" charset="-128"/>
                <a:ea typeface="HGPｺﾞｼｯｸM" pitchFamily="50" charset="-128"/>
              </a:rPr>
              <a:t>を</a:t>
            </a:r>
            <a:r>
              <a:rPr lang="ja-JP" altLang="en-US" sz="1400" dirty="0" smtClean="0">
                <a:latin typeface="HGPｺﾞｼｯｸM" pitchFamily="50" charset="-128"/>
                <a:ea typeface="HGPｺﾞｼｯｸM" pitchFamily="50" charset="-128"/>
              </a:rPr>
              <a:t>実現</a:t>
            </a:r>
            <a:endParaRPr lang="en-US" altLang="ja-JP" sz="1400" dirty="0" smtClean="0">
              <a:latin typeface="HGPｺﾞｼｯｸM" pitchFamily="50" charset="-128"/>
              <a:ea typeface="HGPｺﾞｼｯｸM" pitchFamily="50" charset="-128"/>
            </a:endParaRPr>
          </a:p>
          <a:p>
            <a:pPr marL="1085850" lvl="2"/>
            <a:r>
              <a:rPr lang="ja-JP" altLang="en-US" sz="1400" dirty="0" smtClean="0">
                <a:latin typeface="HGPｺﾞｼｯｸM" pitchFamily="50" charset="-128"/>
                <a:ea typeface="HGPｺﾞｼｯｸM" pitchFamily="50" charset="-128"/>
              </a:rPr>
              <a:t>住民が幾つもの窓口に立ち寄ることなく、１つの窓口で必要とするサービスを利用可能に</a:t>
            </a:r>
          </a:p>
        </p:txBody>
      </p:sp>
      <p:sp>
        <p:nvSpPr>
          <p:cNvPr id="4" name="スライド番号プレースホルダ 3"/>
          <p:cNvSpPr>
            <a:spLocks noGrp="1"/>
          </p:cNvSpPr>
          <p:nvPr>
            <p:ph type="sldNum" sz="quarter" idx="12"/>
          </p:nvPr>
        </p:nvSpPr>
        <p:spPr/>
        <p:txBody>
          <a:bodyPr/>
          <a:lstStyle/>
          <a:p>
            <a:pPr>
              <a:defRPr/>
            </a:pPr>
            <a:fld id="{F4539584-EA34-4FB3-84C9-55345A63A918}" type="slidenum">
              <a:rPr lang="ja-JP" altLang="en-US" smtClean="0"/>
              <a:pPr>
                <a:defRPr/>
              </a:pPr>
              <a:t>7</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7"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４</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地域情報プラットフォームとは</a:t>
            </a:r>
            <a:endParaRPr kumimoji="1" lang="ja-JP" altLang="ja-JP" sz="2800" b="1" kern="0" dirty="0" smtClean="0">
              <a:latin typeface="HGPｺﾞｼｯｸM" pitchFamily="50" charset="-128"/>
              <a:ea typeface="HGPｺﾞｼｯｸM" pitchFamily="50" charset="-128"/>
              <a:cs typeface="+mj-cs"/>
            </a:endParaRPr>
          </a:p>
        </p:txBody>
      </p:sp>
    </p:spTree>
    <p:extLst>
      <p:ext uri="{BB962C8B-B14F-4D97-AF65-F5344CB8AC3E}">
        <p14:creationId xmlns="" xmlns:p14="http://schemas.microsoft.com/office/powerpoint/2010/main" val="176610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5"/>
          <p:cNvSpPr>
            <a:spLocks noGrp="1" noChangeArrowheads="1"/>
          </p:cNvSpPr>
          <p:nvPr>
            <p:ph idx="1"/>
          </p:nvPr>
        </p:nvSpPr>
        <p:spPr bwMode="auto">
          <a:xfrm>
            <a:off x="495299" y="1268760"/>
            <a:ext cx="8974931" cy="148799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地域情報プラットフォームの</a:t>
            </a:r>
            <a:r>
              <a:rPr lang="ja-JP" altLang="en-US" sz="2400" dirty="0">
                <a:latin typeface="HGPｺﾞｼｯｸM" pitchFamily="50" charset="-128"/>
                <a:ea typeface="HGPｺﾞｼｯｸM" pitchFamily="50" charset="-128"/>
              </a:rPr>
              <a:t>特徴</a:t>
            </a:r>
            <a:endParaRPr lang="en-US" altLang="ja-JP" sz="2400" dirty="0" smtClean="0">
              <a:latin typeface="HGPｺﾞｼｯｸM" pitchFamily="50" charset="-128"/>
              <a:ea typeface="HGPｺﾞｼｯｸM" pitchFamily="50" charset="-128"/>
            </a:endParaRPr>
          </a:p>
          <a:p>
            <a:pPr lvl="1"/>
            <a:r>
              <a:rPr lang="ja-JP" altLang="en-US" sz="1800" dirty="0">
                <a:latin typeface="HGPｺﾞｼｯｸM" pitchFamily="50" charset="-128"/>
                <a:ea typeface="HGPｺﾞｼｯｸM" pitchFamily="50" charset="-128"/>
              </a:rPr>
              <a:t>一時期</a:t>
            </a:r>
            <a:r>
              <a:rPr lang="ja-JP" altLang="en-US" sz="1800" dirty="0" smtClean="0">
                <a:latin typeface="HGPｺﾞｼｯｸM" pitchFamily="50" charset="-128"/>
                <a:ea typeface="HGPｺﾞｼｯｸM" pitchFamily="50" charset="-128"/>
              </a:rPr>
              <a:t>に全システム体系を合わせる必要はな</a:t>
            </a:r>
            <a:r>
              <a:rPr lang="ja-JP" altLang="en-US" sz="1800" dirty="0">
                <a:latin typeface="HGPｺﾞｼｯｸM" pitchFamily="50" charset="-128"/>
                <a:ea typeface="HGPｺﾞｼｯｸM" pitchFamily="50" charset="-128"/>
              </a:rPr>
              <a:t>く</a:t>
            </a:r>
            <a:r>
              <a:rPr lang="ja-JP" altLang="en-US" sz="1800" dirty="0" smtClean="0">
                <a:latin typeface="HGPｺﾞｼｯｸM" pitchFamily="50" charset="-128"/>
                <a:ea typeface="HGPｺﾞｼｯｸM" pitchFamily="50" charset="-128"/>
              </a:rPr>
              <a:t>、システム更新に合わせて順次移行</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データ部分や共通基盤部分は現行システムから切り出して統合化する</a:t>
            </a:r>
            <a:endParaRPr lang="en-US" altLang="ja-JP" sz="1800" dirty="0" smtClean="0">
              <a:latin typeface="HGPｺﾞｼｯｸM" pitchFamily="50" charset="-128"/>
              <a:ea typeface="HGPｺﾞｼｯｸM" pitchFamily="50" charset="-128"/>
            </a:endParaRPr>
          </a:p>
          <a:p>
            <a:pPr lvl="1"/>
            <a:r>
              <a:rPr lang="ja-JP" altLang="en-US" sz="1800" dirty="0" smtClean="0">
                <a:latin typeface="HGPｺﾞｼｯｸM" pitchFamily="50" charset="-128"/>
                <a:ea typeface="HGPｺﾞｼｯｸM" pitchFamily="50" charset="-128"/>
              </a:rPr>
              <a:t>業務アプリ部分はモジュール概念により可能なものから順次移行・差し替えを実施</a:t>
            </a:r>
            <a:endParaRPr lang="ja-JP" altLang="en-US" dirty="0" smtClean="0">
              <a:latin typeface="HGPｺﾞｼｯｸM" pitchFamily="50" charset="-128"/>
              <a:ea typeface="HGPｺﾞｼｯｸM" pitchFamily="50" charset="-128"/>
            </a:endParaRPr>
          </a:p>
        </p:txBody>
      </p:sp>
      <p:grpSp>
        <p:nvGrpSpPr>
          <p:cNvPr id="109" name="グループ化 108"/>
          <p:cNvGrpSpPr/>
          <p:nvPr/>
        </p:nvGrpSpPr>
        <p:grpSpPr>
          <a:xfrm>
            <a:off x="435770" y="2751668"/>
            <a:ext cx="9053735" cy="3413636"/>
            <a:chOff x="416496" y="2829430"/>
            <a:chExt cx="9053735" cy="3413636"/>
          </a:xfrm>
        </p:grpSpPr>
        <p:sp>
          <p:nvSpPr>
            <p:cNvPr id="110" name="Line 232"/>
            <p:cNvSpPr>
              <a:spLocks noChangeShapeType="1"/>
            </p:cNvSpPr>
            <p:nvPr/>
          </p:nvSpPr>
          <p:spPr bwMode="auto">
            <a:xfrm>
              <a:off x="3974620" y="5283279"/>
              <a:ext cx="0" cy="360363"/>
            </a:xfrm>
            <a:prstGeom prst="line">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ja-JP" altLang="en-US">
                <a:latin typeface="HGPｺﾞｼｯｸM" pitchFamily="50" charset="-128"/>
                <a:ea typeface="HGPｺﾞｼｯｸM" pitchFamily="50" charset="-128"/>
              </a:endParaRPr>
            </a:p>
          </p:txBody>
        </p:sp>
        <p:sp>
          <p:nvSpPr>
            <p:cNvPr id="111" name="Line 233"/>
            <p:cNvSpPr>
              <a:spLocks noChangeShapeType="1"/>
            </p:cNvSpPr>
            <p:nvPr/>
          </p:nvSpPr>
          <p:spPr bwMode="auto">
            <a:xfrm>
              <a:off x="5270020" y="5283279"/>
              <a:ext cx="0" cy="360363"/>
            </a:xfrm>
            <a:prstGeom prst="line">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ja-JP" altLang="en-US">
                <a:latin typeface="HGPｺﾞｼｯｸM" pitchFamily="50" charset="-128"/>
                <a:ea typeface="HGPｺﾞｼｯｸM" pitchFamily="50" charset="-128"/>
              </a:endParaRPr>
            </a:p>
          </p:txBody>
        </p:sp>
        <p:sp>
          <p:nvSpPr>
            <p:cNvPr id="112" name="Rectangle 9"/>
            <p:cNvSpPr>
              <a:spLocks noChangeArrowheads="1"/>
            </p:cNvSpPr>
            <p:nvPr/>
          </p:nvSpPr>
          <p:spPr bwMode="auto">
            <a:xfrm>
              <a:off x="7670006" y="3733005"/>
              <a:ext cx="1800225" cy="1800225"/>
            </a:xfrm>
            <a:prstGeom prst="rect">
              <a:avLst/>
            </a:prstGeom>
            <a:solidFill>
              <a:srgbClr val="CCFFCC"/>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1000" b="1">
                  <a:latin typeface="HGPｺﾞｼｯｸM" pitchFamily="50" charset="-128"/>
                  <a:ea typeface="HGPｺﾞｼｯｸM" pitchFamily="50" charset="-128"/>
                </a:rPr>
                <a:t>職員ポータル</a:t>
              </a:r>
            </a:p>
          </p:txBody>
        </p:sp>
        <p:sp>
          <p:nvSpPr>
            <p:cNvPr id="113" name="Rectangle 8"/>
            <p:cNvSpPr>
              <a:spLocks noChangeArrowheads="1"/>
            </p:cNvSpPr>
            <p:nvPr/>
          </p:nvSpPr>
          <p:spPr bwMode="auto">
            <a:xfrm>
              <a:off x="2053431" y="2940843"/>
              <a:ext cx="3744913" cy="1152525"/>
            </a:xfrm>
            <a:prstGeom prst="rect">
              <a:avLst/>
            </a:prstGeom>
            <a:solidFill>
              <a:srgbClr val="FFFFCC"/>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sz="1200" b="1">
                <a:latin typeface="HGPｺﾞｼｯｸM" pitchFamily="50" charset="-128"/>
                <a:ea typeface="HGPｺﾞｼｯｸM" pitchFamily="50" charset="-128"/>
              </a:endParaRPr>
            </a:p>
          </p:txBody>
        </p:sp>
        <p:sp>
          <p:nvSpPr>
            <p:cNvPr id="114" name="Rectangle 29"/>
            <p:cNvSpPr>
              <a:spLocks noChangeArrowheads="1"/>
            </p:cNvSpPr>
            <p:nvPr/>
          </p:nvSpPr>
          <p:spPr bwMode="auto">
            <a:xfrm>
              <a:off x="4140994" y="3156743"/>
              <a:ext cx="1512888" cy="906463"/>
            </a:xfrm>
            <a:prstGeom prst="rect">
              <a:avLst/>
            </a:prstGeom>
            <a:solidFill>
              <a:srgbClr val="FFCC99"/>
            </a:solidFill>
            <a:ln w="9525" algn="ctr">
              <a:solidFill>
                <a:srgbClr val="000000"/>
              </a:solidFill>
              <a:prstDash val="dash"/>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grpSp>
          <p:nvGrpSpPr>
            <p:cNvPr id="115" name="Group 32"/>
            <p:cNvGrpSpPr>
              <a:grpSpLocks/>
            </p:cNvGrpSpPr>
            <p:nvPr/>
          </p:nvGrpSpPr>
          <p:grpSpPr bwMode="auto">
            <a:xfrm>
              <a:off x="4283869" y="3444081"/>
              <a:ext cx="1441450" cy="584200"/>
              <a:chOff x="2711" y="1842"/>
              <a:chExt cx="908" cy="368"/>
            </a:xfrm>
          </p:grpSpPr>
          <p:sp>
            <p:nvSpPr>
              <p:cNvPr id="206" name="Rectangle 18"/>
              <p:cNvSpPr>
                <a:spLocks noChangeArrowheads="1"/>
              </p:cNvSpPr>
              <p:nvPr/>
            </p:nvSpPr>
            <p:spPr bwMode="auto">
              <a:xfrm>
                <a:off x="2711"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電子申請</a:t>
                </a:r>
              </a:p>
            </p:txBody>
          </p:sp>
          <p:sp>
            <p:nvSpPr>
              <p:cNvPr id="207" name="Rectangle 19"/>
              <p:cNvSpPr>
                <a:spLocks noChangeArrowheads="1"/>
              </p:cNvSpPr>
              <p:nvPr/>
            </p:nvSpPr>
            <p:spPr bwMode="auto">
              <a:xfrm>
                <a:off x="2893"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文書管理</a:t>
                </a:r>
              </a:p>
            </p:txBody>
          </p:sp>
          <p:sp>
            <p:nvSpPr>
              <p:cNvPr id="208" name="Rectangle 20"/>
              <p:cNvSpPr>
                <a:spLocks noChangeArrowheads="1"/>
              </p:cNvSpPr>
              <p:nvPr/>
            </p:nvSpPr>
            <p:spPr bwMode="auto">
              <a:xfrm>
                <a:off x="3074"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dirty="0" smtClean="0">
                    <a:latin typeface="HGPｺﾞｼｯｸM" pitchFamily="50" charset="-128"/>
                    <a:ea typeface="HGPｺﾞｼｯｸM" pitchFamily="50" charset="-128"/>
                  </a:rPr>
                  <a:t>文書</a:t>
                </a:r>
                <a:r>
                  <a:rPr lang="en-US" altLang="ja-JP" sz="800" dirty="0" smtClean="0">
                    <a:latin typeface="HGPｺﾞｼｯｸM" pitchFamily="50" charset="-128"/>
                    <a:ea typeface="HGPｺﾞｼｯｸM" pitchFamily="50" charset="-128"/>
                  </a:rPr>
                  <a:t>k</a:t>
                </a:r>
                <a:r>
                  <a:rPr lang="ja-JP" altLang="en-US" sz="800" dirty="0" smtClean="0">
                    <a:latin typeface="HGPｺﾞｼｯｸM" pitchFamily="50" charset="-128"/>
                    <a:ea typeface="HGPｺﾞｼｯｸM" pitchFamily="50" charset="-128"/>
                  </a:rPr>
                  <a:t>決裁</a:t>
                </a:r>
                <a:endParaRPr lang="ja-JP" altLang="en-US" sz="800" dirty="0">
                  <a:latin typeface="HGPｺﾞｼｯｸM" pitchFamily="50" charset="-128"/>
                  <a:ea typeface="HGPｺﾞｼｯｸM" pitchFamily="50" charset="-128"/>
                </a:endParaRPr>
              </a:p>
            </p:txBody>
          </p:sp>
          <p:sp>
            <p:nvSpPr>
              <p:cNvPr id="209" name="Text Box 27"/>
              <p:cNvSpPr txBox="1">
                <a:spLocks noChangeArrowheads="1"/>
              </p:cNvSpPr>
              <p:nvPr/>
            </p:nvSpPr>
            <p:spPr bwMode="auto">
              <a:xfrm>
                <a:off x="3347" y="1979"/>
                <a:ext cx="272" cy="2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en-US" altLang="ja-JP" sz="1800">
                    <a:latin typeface="HGPｺﾞｼｯｸM" pitchFamily="50" charset="-128"/>
                    <a:ea typeface="HGPｺﾞｼｯｸM" pitchFamily="50" charset="-128"/>
                  </a:rPr>
                  <a:t>…</a:t>
                </a:r>
              </a:p>
            </p:txBody>
          </p:sp>
          <p:sp>
            <p:nvSpPr>
              <p:cNvPr id="210" name="Rectangle 21"/>
              <p:cNvSpPr>
                <a:spLocks noChangeArrowheads="1"/>
              </p:cNvSpPr>
              <p:nvPr/>
            </p:nvSpPr>
            <p:spPr bwMode="auto">
              <a:xfrm>
                <a:off x="3256"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情報公開</a:t>
                </a:r>
              </a:p>
            </p:txBody>
          </p:sp>
        </p:grpSp>
        <p:sp>
          <p:nvSpPr>
            <p:cNvPr id="116" name="Text Box 34"/>
            <p:cNvSpPr txBox="1">
              <a:spLocks noChangeArrowheads="1"/>
            </p:cNvSpPr>
            <p:nvPr/>
          </p:nvSpPr>
          <p:spPr bwMode="auto">
            <a:xfrm>
              <a:off x="4140994" y="3156743"/>
              <a:ext cx="1512888" cy="2143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800">
                  <a:latin typeface="HGPｺﾞｼｯｸM" pitchFamily="50" charset="-128"/>
                  <a:ea typeface="HGPｺﾞｼｯｸM" pitchFamily="50" charset="-128"/>
                </a:rPr>
                <a:t>業務共通アプリ</a:t>
              </a:r>
            </a:p>
          </p:txBody>
        </p:sp>
        <p:sp>
          <p:nvSpPr>
            <p:cNvPr id="117" name="Rectangle 28"/>
            <p:cNvSpPr>
              <a:spLocks noChangeArrowheads="1"/>
            </p:cNvSpPr>
            <p:nvPr/>
          </p:nvSpPr>
          <p:spPr bwMode="auto">
            <a:xfrm>
              <a:off x="2197894" y="3156743"/>
              <a:ext cx="1716088" cy="906463"/>
            </a:xfrm>
            <a:prstGeom prst="rect">
              <a:avLst/>
            </a:prstGeom>
            <a:solidFill>
              <a:srgbClr val="FFCC99"/>
            </a:solidFill>
            <a:ln w="9525" algn="ctr">
              <a:solidFill>
                <a:srgbClr val="000000"/>
              </a:solidFill>
              <a:prstDash val="dash"/>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18" name="Text Box 33"/>
            <p:cNvSpPr txBox="1">
              <a:spLocks noChangeArrowheads="1"/>
            </p:cNvSpPr>
            <p:nvPr/>
          </p:nvSpPr>
          <p:spPr bwMode="auto">
            <a:xfrm>
              <a:off x="2340769" y="3156743"/>
              <a:ext cx="1512888" cy="2143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800">
                  <a:latin typeface="HGPｺﾞｼｯｸM" pitchFamily="50" charset="-128"/>
                  <a:ea typeface="HGPｺﾞｼｯｸM" pitchFamily="50" charset="-128"/>
                </a:rPr>
                <a:t>個別業務アプリ</a:t>
              </a:r>
            </a:p>
          </p:txBody>
        </p:sp>
        <p:grpSp>
          <p:nvGrpSpPr>
            <p:cNvPr id="119" name="Group 37"/>
            <p:cNvGrpSpPr>
              <a:grpSpLocks/>
            </p:cNvGrpSpPr>
            <p:nvPr/>
          </p:nvGrpSpPr>
          <p:grpSpPr bwMode="auto">
            <a:xfrm>
              <a:off x="2124869" y="3258343"/>
              <a:ext cx="1223963" cy="769938"/>
              <a:chOff x="1396" y="1725"/>
              <a:chExt cx="771" cy="485"/>
            </a:xfrm>
          </p:grpSpPr>
          <p:grpSp>
            <p:nvGrpSpPr>
              <p:cNvPr id="200" name="Group 30"/>
              <p:cNvGrpSpPr>
                <a:grpSpLocks/>
              </p:cNvGrpSpPr>
              <p:nvPr/>
            </p:nvGrpSpPr>
            <p:grpSpPr bwMode="auto">
              <a:xfrm>
                <a:off x="1487" y="1842"/>
                <a:ext cx="680" cy="368"/>
                <a:chOff x="1487" y="1842"/>
                <a:chExt cx="680" cy="368"/>
              </a:xfrm>
            </p:grpSpPr>
            <p:sp>
              <p:nvSpPr>
                <p:cNvPr id="202" name="Rectangle 13"/>
                <p:cNvSpPr>
                  <a:spLocks noChangeArrowheads="1"/>
                </p:cNvSpPr>
                <p:nvPr/>
              </p:nvSpPr>
              <p:spPr bwMode="auto">
                <a:xfrm>
                  <a:off x="1487"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住民登録</a:t>
                  </a:r>
                </a:p>
              </p:txBody>
            </p:sp>
            <p:sp>
              <p:nvSpPr>
                <p:cNvPr id="203" name="Rectangle 14"/>
                <p:cNvSpPr>
                  <a:spLocks noChangeArrowheads="1"/>
                </p:cNvSpPr>
                <p:nvPr/>
              </p:nvSpPr>
              <p:spPr bwMode="auto">
                <a:xfrm>
                  <a:off x="1669"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税務</a:t>
                  </a:r>
                </a:p>
              </p:txBody>
            </p:sp>
            <p:sp>
              <p:nvSpPr>
                <p:cNvPr id="204" name="Text Box 25"/>
                <p:cNvSpPr txBox="1">
                  <a:spLocks noChangeArrowheads="1"/>
                </p:cNvSpPr>
                <p:nvPr/>
              </p:nvSpPr>
              <p:spPr bwMode="auto">
                <a:xfrm>
                  <a:off x="1895" y="1979"/>
                  <a:ext cx="272" cy="2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en-US" altLang="ja-JP" sz="1800">
                      <a:latin typeface="HGPｺﾞｼｯｸM" pitchFamily="50" charset="-128"/>
                      <a:ea typeface="HGPｺﾞｼｯｸM" pitchFamily="50" charset="-128"/>
                    </a:rPr>
                    <a:t>…</a:t>
                  </a:r>
                </a:p>
              </p:txBody>
            </p:sp>
            <p:sp>
              <p:nvSpPr>
                <p:cNvPr id="205" name="Rectangle 15"/>
                <p:cNvSpPr>
                  <a:spLocks noChangeArrowheads="1"/>
                </p:cNvSpPr>
                <p:nvPr/>
              </p:nvSpPr>
              <p:spPr bwMode="auto">
                <a:xfrm>
                  <a:off x="1850"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福祉</a:t>
                  </a:r>
                </a:p>
              </p:txBody>
            </p:sp>
          </p:grpSp>
          <p:sp>
            <p:nvSpPr>
              <p:cNvPr id="201" name="Text Box 35"/>
              <p:cNvSpPr txBox="1">
                <a:spLocks noChangeArrowheads="1"/>
              </p:cNvSpPr>
              <p:nvPr/>
            </p:nvSpPr>
            <p:spPr bwMode="auto">
              <a:xfrm>
                <a:off x="1396" y="1725"/>
                <a:ext cx="454" cy="1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800">
                    <a:latin typeface="HGPｺﾞｼｯｸM" pitchFamily="50" charset="-128"/>
                    <a:ea typeface="HGPｺﾞｼｯｸM" pitchFamily="50" charset="-128"/>
                  </a:rPr>
                  <a:t>＜業務系＞</a:t>
                </a:r>
              </a:p>
            </p:txBody>
          </p:sp>
        </p:grpSp>
        <p:grpSp>
          <p:nvGrpSpPr>
            <p:cNvPr id="120" name="Group 38"/>
            <p:cNvGrpSpPr>
              <a:grpSpLocks/>
            </p:cNvGrpSpPr>
            <p:nvPr/>
          </p:nvGrpSpPr>
          <p:grpSpPr bwMode="auto">
            <a:xfrm>
              <a:off x="3153569" y="3251993"/>
              <a:ext cx="915988" cy="776288"/>
              <a:chOff x="2044" y="1721"/>
              <a:chExt cx="577" cy="489"/>
            </a:xfrm>
          </p:grpSpPr>
          <p:grpSp>
            <p:nvGrpSpPr>
              <p:cNvPr id="195" name="Group 31"/>
              <p:cNvGrpSpPr>
                <a:grpSpLocks/>
              </p:cNvGrpSpPr>
              <p:nvPr/>
            </p:nvGrpSpPr>
            <p:grpSpPr bwMode="auto">
              <a:xfrm>
                <a:off x="2123" y="1842"/>
                <a:ext cx="498" cy="368"/>
                <a:chOff x="2123" y="1842"/>
                <a:chExt cx="498" cy="368"/>
              </a:xfrm>
            </p:grpSpPr>
            <p:sp>
              <p:nvSpPr>
                <p:cNvPr id="197" name="Rectangle 16"/>
                <p:cNvSpPr>
                  <a:spLocks noChangeArrowheads="1"/>
                </p:cNvSpPr>
                <p:nvPr/>
              </p:nvSpPr>
              <p:spPr bwMode="auto">
                <a:xfrm>
                  <a:off x="2123"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dirty="0">
                      <a:latin typeface="HGPｺﾞｼｯｸM" pitchFamily="50" charset="-128"/>
                      <a:ea typeface="HGPｺﾞｼｯｸM" pitchFamily="50" charset="-128"/>
                    </a:rPr>
                    <a:t>施設予約</a:t>
                  </a:r>
                </a:p>
              </p:txBody>
            </p:sp>
            <p:sp>
              <p:nvSpPr>
                <p:cNvPr id="198" name="Text Box 26"/>
                <p:cNvSpPr txBox="1">
                  <a:spLocks noChangeArrowheads="1"/>
                </p:cNvSpPr>
                <p:nvPr/>
              </p:nvSpPr>
              <p:spPr bwMode="auto">
                <a:xfrm>
                  <a:off x="2349" y="1979"/>
                  <a:ext cx="272" cy="23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en-US" altLang="ja-JP" sz="1800">
                      <a:latin typeface="HGPｺﾞｼｯｸM" pitchFamily="50" charset="-128"/>
                      <a:ea typeface="HGPｺﾞｼｯｸM" pitchFamily="50" charset="-128"/>
                    </a:rPr>
                    <a:t>…</a:t>
                  </a:r>
                </a:p>
              </p:txBody>
            </p:sp>
            <p:sp>
              <p:nvSpPr>
                <p:cNvPr id="199" name="Rectangle 17"/>
                <p:cNvSpPr>
                  <a:spLocks noChangeArrowheads="1"/>
                </p:cNvSpPr>
                <p:nvPr/>
              </p:nvSpPr>
              <p:spPr bwMode="auto">
                <a:xfrm>
                  <a:off x="2304" y="1842"/>
                  <a:ext cx="136" cy="3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防災</a:t>
                  </a:r>
                </a:p>
              </p:txBody>
            </p:sp>
          </p:grpSp>
          <p:sp>
            <p:nvSpPr>
              <p:cNvPr id="196" name="Text Box 36"/>
              <p:cNvSpPr txBox="1">
                <a:spLocks noChangeArrowheads="1"/>
              </p:cNvSpPr>
              <p:nvPr/>
            </p:nvSpPr>
            <p:spPr bwMode="auto">
              <a:xfrm>
                <a:off x="2044" y="1721"/>
                <a:ext cx="454" cy="13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800">
                    <a:latin typeface="HGPｺﾞｼｯｸM" pitchFamily="50" charset="-128"/>
                    <a:ea typeface="HGPｺﾞｼｯｸM" pitchFamily="50" charset="-128"/>
                  </a:rPr>
                  <a:t>＜情報系＞</a:t>
                </a:r>
              </a:p>
            </p:txBody>
          </p:sp>
        </p:grpSp>
        <p:sp>
          <p:nvSpPr>
            <p:cNvPr id="121" name="Text Box 41"/>
            <p:cNvSpPr txBox="1">
              <a:spLocks noChangeArrowheads="1"/>
            </p:cNvSpPr>
            <p:nvPr/>
          </p:nvSpPr>
          <p:spPr bwMode="auto">
            <a:xfrm>
              <a:off x="3277394" y="2940843"/>
              <a:ext cx="1368425" cy="2444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1000" b="1" dirty="0">
                  <a:latin typeface="HGPｺﾞｼｯｸM" pitchFamily="50" charset="-128"/>
                  <a:ea typeface="HGPｺﾞｼｯｸM" pitchFamily="50" charset="-128"/>
                </a:rPr>
                <a:t>業務アプリ群</a:t>
              </a:r>
            </a:p>
          </p:txBody>
        </p:sp>
        <p:sp>
          <p:nvSpPr>
            <p:cNvPr id="122" name="Rectangle 10"/>
            <p:cNvSpPr>
              <a:spLocks noChangeArrowheads="1"/>
            </p:cNvSpPr>
            <p:nvPr/>
          </p:nvSpPr>
          <p:spPr bwMode="auto">
            <a:xfrm>
              <a:off x="6158706" y="2940843"/>
              <a:ext cx="1296988" cy="1152525"/>
            </a:xfrm>
            <a:prstGeom prst="rect">
              <a:avLst/>
            </a:prstGeom>
            <a:solidFill>
              <a:srgbClr val="99CCFF"/>
            </a:solidFill>
            <a:ln w="6350"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sz="1200">
                <a:latin typeface="HGPｺﾞｼｯｸM" pitchFamily="50" charset="-128"/>
                <a:ea typeface="HGPｺﾞｼｯｸM" pitchFamily="50" charset="-128"/>
              </a:endParaRPr>
            </a:p>
          </p:txBody>
        </p:sp>
        <p:sp>
          <p:nvSpPr>
            <p:cNvPr id="123" name="Rectangle 22"/>
            <p:cNvSpPr>
              <a:spLocks noChangeArrowheads="1"/>
            </p:cNvSpPr>
            <p:nvPr/>
          </p:nvSpPr>
          <p:spPr bwMode="auto">
            <a:xfrm>
              <a:off x="6231731" y="3444081"/>
              <a:ext cx="215900" cy="5762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wrap="none" anchor="ctr"/>
            <a:lstStyle/>
            <a:p>
              <a:r>
                <a:rPr lang="ja-JP" altLang="en-US" sz="800">
                  <a:latin typeface="HGPｺﾞｼｯｸM" pitchFamily="50" charset="-128"/>
                  <a:ea typeface="HGPｺﾞｼｯｸM" pitchFamily="50" charset="-128"/>
                </a:rPr>
                <a:t>職員認証</a:t>
              </a:r>
            </a:p>
          </p:txBody>
        </p:sp>
        <p:sp>
          <p:nvSpPr>
            <p:cNvPr id="124" name="Rectangle 23"/>
            <p:cNvSpPr>
              <a:spLocks noChangeArrowheads="1"/>
            </p:cNvSpPr>
            <p:nvPr/>
          </p:nvSpPr>
          <p:spPr bwMode="auto">
            <a:xfrm>
              <a:off x="6520656" y="3444081"/>
              <a:ext cx="287338" cy="5762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anchor="ctr"/>
            <a:lstStyle/>
            <a:p>
              <a:r>
                <a:rPr lang="ja-JP" altLang="en-US" sz="800">
                  <a:latin typeface="HGPｺﾞｼｯｸM" pitchFamily="50" charset="-128"/>
                  <a:ea typeface="HGPｺﾞｼｯｸM" pitchFamily="50" charset="-128"/>
                </a:rPr>
                <a:t>公的個人認証</a:t>
              </a:r>
            </a:p>
          </p:txBody>
        </p:sp>
        <p:sp>
          <p:nvSpPr>
            <p:cNvPr id="125" name="Rectangle 24"/>
            <p:cNvSpPr>
              <a:spLocks noChangeArrowheads="1"/>
            </p:cNvSpPr>
            <p:nvPr/>
          </p:nvSpPr>
          <p:spPr bwMode="auto">
            <a:xfrm>
              <a:off x="6879431" y="3444081"/>
              <a:ext cx="287338" cy="576263"/>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anchor="ctr"/>
            <a:lstStyle/>
            <a:p>
              <a:r>
                <a:rPr lang="ja-JP" altLang="en-US" sz="800">
                  <a:latin typeface="HGPｺﾞｼｯｸM" pitchFamily="50" charset="-128"/>
                  <a:ea typeface="HGPｺﾞｼｯｸM" pitchFamily="50" charset="-128"/>
                </a:rPr>
                <a:t>マルチペイメント</a:t>
              </a:r>
            </a:p>
          </p:txBody>
        </p:sp>
        <p:sp>
          <p:nvSpPr>
            <p:cNvPr id="126" name="Text Box 43"/>
            <p:cNvSpPr txBox="1">
              <a:spLocks noChangeArrowheads="1"/>
            </p:cNvSpPr>
            <p:nvPr/>
          </p:nvSpPr>
          <p:spPr bwMode="auto">
            <a:xfrm>
              <a:off x="7095331" y="3733006"/>
              <a:ext cx="431800" cy="3667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en-US" altLang="ja-JP" sz="1800">
                  <a:latin typeface="HGPｺﾞｼｯｸM" pitchFamily="50" charset="-128"/>
                  <a:ea typeface="HGPｺﾞｼｯｸM" pitchFamily="50" charset="-128"/>
                </a:rPr>
                <a:t>…</a:t>
              </a:r>
            </a:p>
          </p:txBody>
        </p:sp>
        <p:sp>
          <p:nvSpPr>
            <p:cNvPr id="127" name="Text Box 45"/>
            <p:cNvSpPr txBox="1">
              <a:spLocks noChangeArrowheads="1"/>
            </p:cNvSpPr>
            <p:nvPr/>
          </p:nvSpPr>
          <p:spPr bwMode="auto">
            <a:xfrm>
              <a:off x="6231731" y="3012281"/>
              <a:ext cx="1152525" cy="24622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spcBef>
                  <a:spcPct val="50000"/>
                </a:spcBef>
              </a:pPr>
              <a:r>
                <a:rPr lang="ja-JP" altLang="en-US" sz="1000" b="1">
                  <a:latin typeface="HGPｺﾞｼｯｸM" pitchFamily="50" charset="-128"/>
                  <a:ea typeface="HGPｺﾞｼｯｸM" pitchFamily="50" charset="-128"/>
                </a:rPr>
                <a:t>共通基盤アプリ群</a:t>
              </a:r>
            </a:p>
          </p:txBody>
        </p:sp>
        <p:sp>
          <p:nvSpPr>
            <p:cNvPr id="128" name="Rectangle 84"/>
            <p:cNvSpPr>
              <a:spLocks noChangeArrowheads="1"/>
            </p:cNvSpPr>
            <p:nvPr/>
          </p:nvSpPr>
          <p:spPr bwMode="auto">
            <a:xfrm>
              <a:off x="3469795" y="5643642"/>
              <a:ext cx="1008062" cy="504825"/>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36000"/>
            <a:lstStyle/>
            <a:p>
              <a:r>
                <a:rPr lang="ja-JP" altLang="en-US" sz="1000" dirty="0">
                  <a:latin typeface="HGPｺﾞｼｯｸM" pitchFamily="50" charset="-128"/>
                  <a:ea typeface="HGPｺﾞｼｯｸM" pitchFamily="50" charset="-128"/>
                </a:rPr>
                <a:t>統合データベース</a:t>
              </a:r>
            </a:p>
          </p:txBody>
        </p:sp>
        <p:sp>
          <p:nvSpPr>
            <p:cNvPr id="129" name="AutoShape 85"/>
            <p:cNvSpPr>
              <a:spLocks noChangeArrowheads="1"/>
            </p:cNvSpPr>
            <p:nvPr/>
          </p:nvSpPr>
          <p:spPr bwMode="auto">
            <a:xfrm>
              <a:off x="3750782" y="5886530"/>
              <a:ext cx="503237" cy="215900"/>
            </a:xfrm>
            <a:prstGeom prst="can">
              <a:avLst>
                <a:gd name="adj" fmla="val 25000"/>
              </a:avLst>
            </a:prstGeom>
            <a:solidFill>
              <a:srgbClr val="FFFFFF"/>
            </a:solidFill>
            <a:ln w="9525">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30" name="Rectangle 88"/>
            <p:cNvSpPr>
              <a:spLocks noChangeArrowheads="1"/>
            </p:cNvSpPr>
            <p:nvPr/>
          </p:nvSpPr>
          <p:spPr bwMode="auto">
            <a:xfrm>
              <a:off x="4838220" y="5643642"/>
              <a:ext cx="1008062" cy="504825"/>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36000"/>
            <a:lstStyle/>
            <a:p>
              <a:r>
                <a:rPr lang="en-US" altLang="ja-JP" sz="1000" dirty="0">
                  <a:latin typeface="HGPｺﾞｼｯｸM" pitchFamily="50" charset="-128"/>
                  <a:ea typeface="HGPｺﾞｼｯｸM" pitchFamily="50" charset="-128"/>
                </a:rPr>
                <a:t>GIS</a:t>
              </a:r>
              <a:r>
                <a:rPr lang="ja-JP" altLang="en-US" sz="1000" dirty="0">
                  <a:latin typeface="HGPｺﾞｼｯｸM" pitchFamily="50" charset="-128"/>
                  <a:ea typeface="HGPｺﾞｼｯｸM" pitchFamily="50" charset="-128"/>
                </a:rPr>
                <a:t>データベース</a:t>
              </a:r>
            </a:p>
          </p:txBody>
        </p:sp>
        <p:sp>
          <p:nvSpPr>
            <p:cNvPr id="131" name="AutoShape 89"/>
            <p:cNvSpPr>
              <a:spLocks noChangeArrowheads="1"/>
            </p:cNvSpPr>
            <p:nvPr/>
          </p:nvSpPr>
          <p:spPr bwMode="auto">
            <a:xfrm>
              <a:off x="5119207" y="5886530"/>
              <a:ext cx="503237" cy="215900"/>
            </a:xfrm>
            <a:prstGeom prst="can">
              <a:avLst>
                <a:gd name="adj" fmla="val 25000"/>
              </a:avLst>
            </a:prstGeom>
            <a:solidFill>
              <a:srgbClr val="FFFFFF"/>
            </a:solidFill>
            <a:ln w="9525">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32" name="Text Box 190"/>
            <p:cNvSpPr txBox="1">
              <a:spLocks noChangeArrowheads="1"/>
            </p:cNvSpPr>
            <p:nvPr/>
          </p:nvSpPr>
          <p:spPr bwMode="auto">
            <a:xfrm>
              <a:off x="7743031" y="4020343"/>
              <a:ext cx="1655763" cy="652463"/>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lgn="l">
                <a:spcBef>
                  <a:spcPct val="50000"/>
                </a:spcBef>
              </a:pPr>
              <a:r>
                <a:rPr lang="ja-JP" altLang="en-US" sz="800" dirty="0">
                  <a:latin typeface="HGPｺﾞｼｯｸM" pitchFamily="50" charset="-128"/>
                  <a:ea typeface="HGPｺﾞｼｯｸM" pitchFamily="50" charset="-128"/>
                </a:rPr>
                <a:t>職員事務の</a:t>
              </a:r>
              <a:r>
                <a:rPr lang="ja-JP" altLang="en-US" sz="800" dirty="0" smtClean="0">
                  <a:latin typeface="HGPｺﾞｼｯｸM" pitchFamily="50" charset="-128"/>
                  <a:ea typeface="HGPｺﾞｼｯｸM" pitchFamily="50" charset="-128"/>
                </a:rPr>
                <a:t>ユーザインタフェースの</a:t>
              </a:r>
              <a:r>
                <a:rPr lang="ja-JP" altLang="en-US" sz="800" dirty="0">
                  <a:latin typeface="HGPｺﾞｼｯｸM" pitchFamily="50" charset="-128"/>
                  <a:ea typeface="HGPｺﾞｼｯｸM" pitchFamily="50" charset="-128"/>
                </a:rPr>
                <a:t>統一を実現</a:t>
              </a:r>
            </a:p>
            <a:p>
              <a:pPr algn="l">
                <a:spcBef>
                  <a:spcPct val="50000"/>
                </a:spcBef>
              </a:pPr>
              <a:r>
                <a:rPr lang="ja-JP" altLang="en-US" sz="800" dirty="0">
                  <a:latin typeface="HGPｺﾞｼｯｸM" pitchFamily="50" charset="-128"/>
                  <a:ea typeface="HGPｺﾞｼｯｸM" pitchFamily="50" charset="-128"/>
                </a:rPr>
                <a:t>権限に応じて必要な機能が利用可能に</a:t>
              </a:r>
            </a:p>
          </p:txBody>
        </p:sp>
        <p:sp>
          <p:nvSpPr>
            <p:cNvPr id="133" name="AutoShape 194"/>
            <p:cNvSpPr>
              <a:spLocks noChangeArrowheads="1"/>
            </p:cNvSpPr>
            <p:nvPr/>
          </p:nvSpPr>
          <p:spPr bwMode="auto">
            <a:xfrm rot="10800000" flipV="1">
              <a:off x="7743031" y="5244306"/>
              <a:ext cx="1152525" cy="215900"/>
            </a:xfrm>
            <a:prstGeom prst="rightArrowCallout">
              <a:avLst>
                <a:gd name="adj1" fmla="val 44120"/>
                <a:gd name="adj2" fmla="val 50000"/>
                <a:gd name="adj3" fmla="val 55137"/>
                <a:gd name="adj4" fmla="val 72315"/>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36000" anchor="ctr"/>
            <a:lstStyle/>
            <a:p>
              <a:r>
                <a:rPr lang="ja-JP" altLang="en-US" sz="800" dirty="0">
                  <a:latin typeface="HGPｺﾞｼｯｸM" pitchFamily="50" charset="-128"/>
                  <a:ea typeface="HGPｺﾞｼｯｸM" pitchFamily="50" charset="-128"/>
                </a:rPr>
                <a:t>一元的にアクセス</a:t>
              </a:r>
            </a:p>
          </p:txBody>
        </p:sp>
        <p:sp>
          <p:nvSpPr>
            <p:cNvPr id="134" name="Line 195"/>
            <p:cNvSpPr>
              <a:spLocks noChangeShapeType="1"/>
            </p:cNvSpPr>
            <p:nvPr/>
          </p:nvSpPr>
          <p:spPr bwMode="auto">
            <a:xfrm>
              <a:off x="1837531" y="5099843"/>
              <a:ext cx="5832475" cy="0"/>
            </a:xfrm>
            <a:prstGeom prst="line">
              <a:avLst/>
            </a:prstGeom>
            <a:noFill/>
            <a:ln w="762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p>
              <a:endParaRPr lang="ja-JP" altLang="en-US">
                <a:latin typeface="HGPｺﾞｼｯｸM" pitchFamily="50" charset="-128"/>
                <a:ea typeface="HGPｺﾞｼｯｸM" pitchFamily="50" charset="-128"/>
              </a:endParaRPr>
            </a:p>
          </p:txBody>
        </p:sp>
        <p:sp>
          <p:nvSpPr>
            <p:cNvPr id="135" name="Rectangle 196"/>
            <p:cNvSpPr>
              <a:spLocks noChangeArrowheads="1"/>
            </p:cNvSpPr>
            <p:nvPr/>
          </p:nvSpPr>
          <p:spPr bwMode="auto">
            <a:xfrm>
              <a:off x="4142581" y="5172868"/>
              <a:ext cx="504825" cy="2889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cxnSp>
          <p:nvCxnSpPr>
            <p:cNvPr id="136" name="AutoShape 197"/>
            <p:cNvCxnSpPr>
              <a:cxnSpLocks noChangeShapeType="1"/>
              <a:stCxn id="202" idx="2"/>
              <a:endCxn id="135" idx="0"/>
            </p:cNvCxnSpPr>
            <p:nvPr/>
          </p:nvCxnSpPr>
          <p:spPr bwMode="auto">
            <a:xfrm>
              <a:off x="2377281" y="4020343"/>
              <a:ext cx="2017713"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37" name="AutoShape 198"/>
            <p:cNvCxnSpPr>
              <a:cxnSpLocks noChangeShapeType="1"/>
              <a:stCxn id="203" idx="2"/>
              <a:endCxn id="135" idx="0"/>
            </p:cNvCxnSpPr>
            <p:nvPr/>
          </p:nvCxnSpPr>
          <p:spPr bwMode="auto">
            <a:xfrm>
              <a:off x="2666206" y="4020343"/>
              <a:ext cx="1728788"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38" name="AutoShape 199"/>
            <p:cNvCxnSpPr>
              <a:cxnSpLocks noChangeShapeType="1"/>
              <a:stCxn id="205" idx="2"/>
              <a:endCxn id="135" idx="0"/>
            </p:cNvCxnSpPr>
            <p:nvPr/>
          </p:nvCxnSpPr>
          <p:spPr bwMode="auto">
            <a:xfrm>
              <a:off x="2953544" y="4020343"/>
              <a:ext cx="1441450"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39" name="AutoShape 200"/>
            <p:cNvCxnSpPr>
              <a:cxnSpLocks noChangeShapeType="1"/>
              <a:stCxn id="197" idx="2"/>
              <a:endCxn id="135" idx="0"/>
            </p:cNvCxnSpPr>
            <p:nvPr/>
          </p:nvCxnSpPr>
          <p:spPr bwMode="auto">
            <a:xfrm>
              <a:off x="3386931" y="4020343"/>
              <a:ext cx="1008063"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0" name="AutoShape 201"/>
            <p:cNvCxnSpPr>
              <a:cxnSpLocks noChangeShapeType="1"/>
              <a:stCxn id="199" idx="2"/>
              <a:endCxn id="135" idx="0"/>
            </p:cNvCxnSpPr>
            <p:nvPr/>
          </p:nvCxnSpPr>
          <p:spPr bwMode="auto">
            <a:xfrm>
              <a:off x="3674269" y="4020343"/>
              <a:ext cx="720725"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1" name="AutoShape 202"/>
            <p:cNvCxnSpPr>
              <a:cxnSpLocks noChangeShapeType="1"/>
              <a:stCxn id="206" idx="2"/>
              <a:endCxn id="135" idx="0"/>
            </p:cNvCxnSpPr>
            <p:nvPr/>
          </p:nvCxnSpPr>
          <p:spPr bwMode="auto">
            <a:xfrm>
              <a:off x="4391819" y="4020343"/>
              <a:ext cx="3175"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2" name="AutoShape 203"/>
            <p:cNvCxnSpPr>
              <a:cxnSpLocks noChangeShapeType="1"/>
              <a:stCxn id="207" idx="2"/>
              <a:endCxn id="135" idx="0"/>
            </p:cNvCxnSpPr>
            <p:nvPr/>
          </p:nvCxnSpPr>
          <p:spPr bwMode="auto">
            <a:xfrm flipH="1">
              <a:off x="4394994" y="4020343"/>
              <a:ext cx="285750"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3" name="AutoShape 204"/>
            <p:cNvCxnSpPr>
              <a:cxnSpLocks noChangeShapeType="1"/>
              <a:stCxn id="210" idx="2"/>
              <a:endCxn id="135" idx="0"/>
            </p:cNvCxnSpPr>
            <p:nvPr/>
          </p:nvCxnSpPr>
          <p:spPr bwMode="auto">
            <a:xfrm flipH="1">
              <a:off x="4394994" y="4020343"/>
              <a:ext cx="862012"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4" name="AutoShape 205"/>
            <p:cNvCxnSpPr>
              <a:cxnSpLocks noChangeShapeType="1"/>
              <a:stCxn id="208" idx="2"/>
              <a:endCxn id="135" idx="0"/>
            </p:cNvCxnSpPr>
            <p:nvPr/>
          </p:nvCxnSpPr>
          <p:spPr bwMode="auto">
            <a:xfrm flipH="1">
              <a:off x="4394994" y="4020343"/>
              <a:ext cx="573087"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5" name="AutoShape 206"/>
            <p:cNvCxnSpPr>
              <a:cxnSpLocks noChangeShapeType="1"/>
              <a:stCxn id="123" idx="2"/>
              <a:endCxn id="135" idx="0"/>
            </p:cNvCxnSpPr>
            <p:nvPr/>
          </p:nvCxnSpPr>
          <p:spPr bwMode="auto">
            <a:xfrm flipH="1">
              <a:off x="4394994" y="4020343"/>
              <a:ext cx="1944687"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6" name="AutoShape 207"/>
            <p:cNvCxnSpPr>
              <a:cxnSpLocks noChangeShapeType="1"/>
              <a:stCxn id="124" idx="2"/>
              <a:endCxn id="135" idx="0"/>
            </p:cNvCxnSpPr>
            <p:nvPr/>
          </p:nvCxnSpPr>
          <p:spPr bwMode="auto">
            <a:xfrm flipH="1">
              <a:off x="4394994" y="4020343"/>
              <a:ext cx="2270125"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47" name="AutoShape 208"/>
            <p:cNvCxnSpPr>
              <a:cxnSpLocks noChangeShapeType="1"/>
              <a:stCxn id="125" idx="2"/>
              <a:endCxn id="135" idx="0"/>
            </p:cNvCxnSpPr>
            <p:nvPr/>
          </p:nvCxnSpPr>
          <p:spPr bwMode="auto">
            <a:xfrm flipH="1">
              <a:off x="4394994" y="4020343"/>
              <a:ext cx="2628900" cy="1152525"/>
            </a:xfrm>
            <a:prstGeom prst="straightConnector1">
              <a:avLst/>
            </a:prstGeom>
            <a:noFill/>
            <a:ln w="38100">
              <a:solidFill>
                <a:srgbClr val="000000"/>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sp>
          <p:nvSpPr>
            <p:cNvPr id="148" name="Rectangle 11"/>
            <p:cNvSpPr>
              <a:spLocks noChangeArrowheads="1"/>
            </p:cNvSpPr>
            <p:nvPr/>
          </p:nvSpPr>
          <p:spPr bwMode="auto">
            <a:xfrm>
              <a:off x="2053431" y="4164806"/>
              <a:ext cx="5400675" cy="1368425"/>
            </a:xfrm>
            <a:prstGeom prst="rect">
              <a:avLst/>
            </a:prstGeom>
            <a:solidFill>
              <a:srgbClr val="99CCFF">
                <a:alpha val="52000"/>
              </a:srgbClr>
            </a:solidFill>
            <a:ln w="6350"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49" name="Rectangle 47"/>
            <p:cNvSpPr>
              <a:spLocks noChangeArrowheads="1"/>
            </p:cNvSpPr>
            <p:nvPr/>
          </p:nvSpPr>
          <p:spPr bwMode="auto">
            <a:xfrm>
              <a:off x="2556669" y="4237831"/>
              <a:ext cx="4392613" cy="215900"/>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r>
                <a:rPr lang="ja-JP" altLang="en-US" sz="1000" dirty="0">
                  <a:latin typeface="HGPｺﾞｼｯｸM" pitchFamily="50" charset="-128"/>
                  <a:ea typeface="HGPｺﾞｼｯｸM" pitchFamily="50" charset="-128"/>
                </a:rPr>
                <a:t>プラットフォーム通信機能（連携アプリ、サービス基盤</a:t>
              </a:r>
              <a:r>
                <a:rPr lang="ja-JP" altLang="en-US" sz="1000" dirty="0" smtClean="0">
                  <a:latin typeface="HGPｺﾞｼｯｸM" pitchFamily="50" charset="-128"/>
                  <a:ea typeface="HGPｺﾞｼｯｸM" pitchFamily="50" charset="-128"/>
                </a:rPr>
                <a:t>連携インタフェース）</a:t>
              </a:r>
              <a:endParaRPr lang="ja-JP" altLang="en-US" sz="1000" dirty="0">
                <a:latin typeface="HGPｺﾞｼｯｸM" pitchFamily="50" charset="-128"/>
                <a:ea typeface="HGPｺﾞｼｯｸM" pitchFamily="50" charset="-128"/>
              </a:endParaRPr>
            </a:p>
          </p:txBody>
        </p:sp>
        <p:sp>
          <p:nvSpPr>
            <p:cNvPr id="150" name="Rectangle 48"/>
            <p:cNvSpPr>
              <a:spLocks noChangeArrowheads="1"/>
            </p:cNvSpPr>
            <p:nvPr/>
          </p:nvSpPr>
          <p:spPr bwMode="auto">
            <a:xfrm>
              <a:off x="2556669" y="4525169"/>
              <a:ext cx="4392613" cy="936625"/>
            </a:xfrm>
            <a:prstGeom prst="rect">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1000" dirty="0">
                  <a:latin typeface="HGPｺﾞｼｯｸM" pitchFamily="50" charset="-128"/>
                  <a:ea typeface="HGPｺﾞｼｯｸM" pitchFamily="50" charset="-128"/>
                </a:rPr>
                <a:t>業務プロセス管理機能（接続したシステム</a:t>
              </a:r>
              <a:r>
                <a:rPr lang="ja-JP" altLang="en-US" sz="1000" dirty="0" smtClean="0">
                  <a:latin typeface="HGPｺﾞｼｯｸM" pitchFamily="50" charset="-128"/>
                  <a:ea typeface="HGPｺﾞｼｯｸM" pitchFamily="50" charset="-128"/>
                </a:rPr>
                <a:t>を越えて順次</a:t>
              </a:r>
              <a:r>
                <a:rPr lang="ja-JP" altLang="en-US" sz="1000" dirty="0">
                  <a:latin typeface="HGPｺﾞｼｯｸM" pitchFamily="50" charset="-128"/>
                  <a:ea typeface="HGPｺﾞｼｯｸM" pitchFamily="50" charset="-128"/>
                </a:rPr>
                <a:t>情報処理を実施）</a:t>
              </a:r>
            </a:p>
          </p:txBody>
        </p:sp>
        <p:grpSp>
          <p:nvGrpSpPr>
            <p:cNvPr id="151" name="Group 62"/>
            <p:cNvGrpSpPr>
              <a:grpSpLocks/>
            </p:cNvGrpSpPr>
            <p:nvPr/>
          </p:nvGrpSpPr>
          <p:grpSpPr bwMode="auto">
            <a:xfrm>
              <a:off x="2756694" y="4741069"/>
              <a:ext cx="1223963" cy="681038"/>
              <a:chOff x="1749" y="2840"/>
              <a:chExt cx="771" cy="429"/>
            </a:xfrm>
          </p:grpSpPr>
          <p:sp>
            <p:nvSpPr>
              <p:cNvPr id="187" name="Oval 54"/>
              <p:cNvSpPr>
                <a:spLocks noChangeArrowheads="1"/>
              </p:cNvSpPr>
              <p:nvPr/>
            </p:nvSpPr>
            <p:spPr bwMode="auto">
              <a:xfrm>
                <a:off x="1985" y="2976"/>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8" name="Oval 55"/>
              <p:cNvSpPr>
                <a:spLocks noChangeArrowheads="1"/>
              </p:cNvSpPr>
              <p:nvPr/>
            </p:nvSpPr>
            <p:spPr bwMode="auto">
              <a:xfrm>
                <a:off x="2258" y="3067"/>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9" name="Oval 56"/>
              <p:cNvSpPr>
                <a:spLocks noChangeArrowheads="1"/>
              </p:cNvSpPr>
              <p:nvPr/>
            </p:nvSpPr>
            <p:spPr bwMode="auto">
              <a:xfrm>
                <a:off x="1805" y="3113"/>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90" name="Oval 57"/>
              <p:cNvSpPr>
                <a:spLocks noChangeArrowheads="1"/>
              </p:cNvSpPr>
              <p:nvPr/>
            </p:nvSpPr>
            <p:spPr bwMode="auto">
              <a:xfrm>
                <a:off x="2077" y="3158"/>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91" name="Rectangle 58"/>
              <p:cNvSpPr>
                <a:spLocks noChangeArrowheads="1"/>
              </p:cNvSpPr>
              <p:nvPr/>
            </p:nvSpPr>
            <p:spPr bwMode="auto">
              <a:xfrm>
                <a:off x="1749" y="2840"/>
                <a:ext cx="771" cy="429"/>
              </a:xfrm>
              <a:prstGeom prst="rect">
                <a:avLst/>
              </a:prstGeom>
              <a:noFill/>
              <a:ln w="9525" algn="ctr">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800">
                    <a:latin typeface="HGPｺﾞｼｯｸM" pitchFamily="50" charset="-128"/>
                    <a:ea typeface="HGPｺﾞｼｯｸM" pitchFamily="50" charset="-128"/>
                  </a:rPr>
                  <a:t>業務プロセス</a:t>
                </a:r>
                <a:r>
                  <a:rPr lang="en-US" altLang="ja-JP" sz="800">
                    <a:latin typeface="HGPｺﾞｼｯｸM" pitchFamily="50" charset="-128"/>
                    <a:ea typeface="HGPｺﾞｼｯｸM" pitchFamily="50" charset="-128"/>
                  </a:rPr>
                  <a:t>1</a:t>
                </a:r>
              </a:p>
            </p:txBody>
          </p:sp>
          <p:cxnSp>
            <p:nvCxnSpPr>
              <p:cNvPr id="192" name="AutoShape 59"/>
              <p:cNvCxnSpPr>
                <a:cxnSpLocks noChangeShapeType="1"/>
                <a:stCxn id="187" idx="4"/>
                <a:endCxn id="189" idx="0"/>
              </p:cNvCxnSpPr>
              <p:nvPr/>
            </p:nvCxnSpPr>
            <p:spPr bwMode="auto">
              <a:xfrm flipH="1">
                <a:off x="1918" y="3060"/>
                <a:ext cx="180" cy="5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93" name="AutoShape 60"/>
              <p:cNvCxnSpPr>
                <a:cxnSpLocks noChangeShapeType="1"/>
                <a:stCxn id="187" idx="4"/>
                <a:endCxn id="188" idx="2"/>
              </p:cNvCxnSpPr>
              <p:nvPr/>
            </p:nvCxnSpPr>
            <p:spPr bwMode="auto">
              <a:xfrm>
                <a:off x="2098" y="3060"/>
                <a:ext cx="160" cy="49"/>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94" name="AutoShape 61"/>
              <p:cNvCxnSpPr>
                <a:cxnSpLocks noChangeShapeType="1"/>
                <a:stCxn id="189" idx="4"/>
                <a:endCxn id="190" idx="2"/>
              </p:cNvCxnSpPr>
              <p:nvPr/>
            </p:nvCxnSpPr>
            <p:spPr bwMode="auto">
              <a:xfrm>
                <a:off x="1918" y="3197"/>
                <a:ext cx="159" cy="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grpSp>
        <p:grpSp>
          <p:nvGrpSpPr>
            <p:cNvPr id="152" name="Group 81"/>
            <p:cNvGrpSpPr>
              <a:grpSpLocks/>
            </p:cNvGrpSpPr>
            <p:nvPr/>
          </p:nvGrpSpPr>
          <p:grpSpPr bwMode="auto">
            <a:xfrm>
              <a:off x="4133057" y="4741069"/>
              <a:ext cx="1223963" cy="681038"/>
              <a:chOff x="2576" y="2840"/>
              <a:chExt cx="771" cy="429"/>
            </a:xfrm>
          </p:grpSpPr>
          <p:sp>
            <p:nvSpPr>
              <p:cNvPr id="179" name="Oval 64"/>
              <p:cNvSpPr>
                <a:spLocks noChangeArrowheads="1"/>
              </p:cNvSpPr>
              <p:nvPr/>
            </p:nvSpPr>
            <p:spPr bwMode="auto">
              <a:xfrm>
                <a:off x="2812" y="2976"/>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0" name="Oval 65"/>
              <p:cNvSpPr>
                <a:spLocks noChangeArrowheads="1"/>
              </p:cNvSpPr>
              <p:nvPr/>
            </p:nvSpPr>
            <p:spPr bwMode="auto">
              <a:xfrm>
                <a:off x="3085" y="3067"/>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1" name="Oval 66"/>
              <p:cNvSpPr>
                <a:spLocks noChangeArrowheads="1"/>
              </p:cNvSpPr>
              <p:nvPr/>
            </p:nvSpPr>
            <p:spPr bwMode="auto">
              <a:xfrm>
                <a:off x="2632" y="3113"/>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2" name="Oval 67"/>
              <p:cNvSpPr>
                <a:spLocks noChangeArrowheads="1"/>
              </p:cNvSpPr>
              <p:nvPr/>
            </p:nvSpPr>
            <p:spPr bwMode="auto">
              <a:xfrm>
                <a:off x="2904" y="3158"/>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83" name="Rectangle 68"/>
              <p:cNvSpPr>
                <a:spLocks noChangeArrowheads="1"/>
              </p:cNvSpPr>
              <p:nvPr/>
            </p:nvSpPr>
            <p:spPr bwMode="auto">
              <a:xfrm>
                <a:off x="2576" y="2840"/>
                <a:ext cx="771" cy="429"/>
              </a:xfrm>
              <a:prstGeom prst="rect">
                <a:avLst/>
              </a:prstGeom>
              <a:noFill/>
              <a:ln w="9525" algn="ctr">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800">
                    <a:latin typeface="HGPｺﾞｼｯｸM" pitchFamily="50" charset="-128"/>
                    <a:ea typeface="HGPｺﾞｼｯｸM" pitchFamily="50" charset="-128"/>
                  </a:rPr>
                  <a:t>業務プロセス</a:t>
                </a:r>
                <a:r>
                  <a:rPr lang="en-US" altLang="ja-JP" sz="800">
                    <a:latin typeface="HGPｺﾞｼｯｸM" pitchFamily="50" charset="-128"/>
                    <a:ea typeface="HGPｺﾞｼｯｸM" pitchFamily="50" charset="-128"/>
                  </a:rPr>
                  <a:t>2</a:t>
                </a:r>
              </a:p>
            </p:txBody>
          </p:sp>
          <p:cxnSp>
            <p:nvCxnSpPr>
              <p:cNvPr id="184" name="AutoShape 69"/>
              <p:cNvCxnSpPr>
                <a:cxnSpLocks noChangeShapeType="1"/>
                <a:stCxn id="180" idx="4"/>
                <a:endCxn id="182" idx="6"/>
              </p:cNvCxnSpPr>
              <p:nvPr/>
            </p:nvCxnSpPr>
            <p:spPr bwMode="auto">
              <a:xfrm flipH="1">
                <a:off x="3130" y="3151"/>
                <a:ext cx="68" cy="49"/>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85" name="AutoShape 70"/>
              <p:cNvCxnSpPr>
                <a:cxnSpLocks noChangeShapeType="1"/>
                <a:stCxn id="179" idx="4"/>
                <a:endCxn id="180" idx="2"/>
              </p:cNvCxnSpPr>
              <p:nvPr/>
            </p:nvCxnSpPr>
            <p:spPr bwMode="auto">
              <a:xfrm>
                <a:off x="2925" y="3060"/>
                <a:ext cx="160" cy="49"/>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86" name="AutoShape 71"/>
              <p:cNvCxnSpPr>
                <a:cxnSpLocks noChangeShapeType="1"/>
                <a:stCxn id="181" idx="4"/>
                <a:endCxn id="182" idx="2"/>
              </p:cNvCxnSpPr>
              <p:nvPr/>
            </p:nvCxnSpPr>
            <p:spPr bwMode="auto">
              <a:xfrm>
                <a:off x="2745" y="3197"/>
                <a:ext cx="159" cy="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grpSp>
        <p:grpSp>
          <p:nvGrpSpPr>
            <p:cNvPr id="153" name="Group 82"/>
            <p:cNvGrpSpPr>
              <a:grpSpLocks/>
            </p:cNvGrpSpPr>
            <p:nvPr/>
          </p:nvGrpSpPr>
          <p:grpSpPr bwMode="auto">
            <a:xfrm>
              <a:off x="5509419" y="4741069"/>
              <a:ext cx="1223963" cy="681038"/>
              <a:chOff x="3483" y="2840"/>
              <a:chExt cx="771" cy="429"/>
            </a:xfrm>
          </p:grpSpPr>
          <p:sp>
            <p:nvSpPr>
              <p:cNvPr id="171" name="Oval 73"/>
              <p:cNvSpPr>
                <a:spLocks noChangeArrowheads="1"/>
              </p:cNvSpPr>
              <p:nvPr/>
            </p:nvSpPr>
            <p:spPr bwMode="auto">
              <a:xfrm>
                <a:off x="3719" y="2976"/>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72" name="Oval 74"/>
              <p:cNvSpPr>
                <a:spLocks noChangeArrowheads="1"/>
              </p:cNvSpPr>
              <p:nvPr/>
            </p:nvSpPr>
            <p:spPr bwMode="auto">
              <a:xfrm>
                <a:off x="3992" y="3067"/>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73" name="Oval 75"/>
              <p:cNvSpPr>
                <a:spLocks noChangeArrowheads="1"/>
              </p:cNvSpPr>
              <p:nvPr/>
            </p:nvSpPr>
            <p:spPr bwMode="auto">
              <a:xfrm>
                <a:off x="3539" y="3113"/>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74" name="Oval 76"/>
              <p:cNvSpPr>
                <a:spLocks noChangeArrowheads="1"/>
              </p:cNvSpPr>
              <p:nvPr/>
            </p:nvSpPr>
            <p:spPr bwMode="auto">
              <a:xfrm>
                <a:off x="3811" y="3158"/>
                <a:ext cx="226" cy="84"/>
              </a:xfrm>
              <a:prstGeom prst="ellipse">
                <a:avLst/>
              </a:prstGeom>
              <a:solidFill>
                <a:srgbClr val="FFCC99"/>
              </a:solidFill>
              <a:ln w="9525" algn="ctr">
                <a:solidFill>
                  <a:srgbClr val="000000"/>
                </a:solidFill>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lstStyle/>
              <a:p>
                <a:endParaRPr lang="ja-JP" altLang="en-US">
                  <a:latin typeface="HGPｺﾞｼｯｸM" pitchFamily="50" charset="-128"/>
                  <a:ea typeface="HGPｺﾞｼｯｸM" pitchFamily="50" charset="-128"/>
                </a:endParaRPr>
              </a:p>
            </p:txBody>
          </p:sp>
          <p:sp>
            <p:nvSpPr>
              <p:cNvPr id="175" name="Rectangle 77"/>
              <p:cNvSpPr>
                <a:spLocks noChangeArrowheads="1"/>
              </p:cNvSpPr>
              <p:nvPr/>
            </p:nvSpPr>
            <p:spPr bwMode="auto">
              <a:xfrm>
                <a:off x="3483" y="2840"/>
                <a:ext cx="771" cy="429"/>
              </a:xfrm>
              <a:prstGeom prst="rect">
                <a:avLst/>
              </a:prstGeom>
              <a:noFill/>
              <a:ln w="9525" algn="ctr">
                <a:solidFill>
                  <a:srgbClr val="000000"/>
                </a:solidFill>
                <a:miter lim="800000"/>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800">
                    <a:latin typeface="HGPｺﾞｼｯｸM" pitchFamily="50" charset="-128"/>
                    <a:ea typeface="HGPｺﾞｼｯｸM" pitchFamily="50" charset="-128"/>
                  </a:rPr>
                  <a:t>業務プロセス</a:t>
                </a:r>
                <a:r>
                  <a:rPr lang="en-US" altLang="ja-JP" sz="800">
                    <a:latin typeface="HGPｺﾞｼｯｸM" pitchFamily="50" charset="-128"/>
                    <a:ea typeface="HGPｺﾞｼｯｸM" pitchFamily="50" charset="-128"/>
                  </a:rPr>
                  <a:t>3</a:t>
                </a:r>
              </a:p>
            </p:txBody>
          </p:sp>
          <p:cxnSp>
            <p:nvCxnSpPr>
              <p:cNvPr id="176" name="AutoShape 78"/>
              <p:cNvCxnSpPr>
                <a:cxnSpLocks noChangeShapeType="1"/>
                <a:stCxn id="171" idx="4"/>
                <a:endCxn id="173" idx="0"/>
              </p:cNvCxnSpPr>
              <p:nvPr/>
            </p:nvCxnSpPr>
            <p:spPr bwMode="auto">
              <a:xfrm flipH="1">
                <a:off x="3652" y="3060"/>
                <a:ext cx="180" cy="5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77" name="AutoShape 79"/>
              <p:cNvCxnSpPr>
                <a:cxnSpLocks noChangeShapeType="1"/>
                <a:stCxn id="172" idx="4"/>
                <a:endCxn id="174" idx="6"/>
              </p:cNvCxnSpPr>
              <p:nvPr/>
            </p:nvCxnSpPr>
            <p:spPr bwMode="auto">
              <a:xfrm flipH="1">
                <a:off x="4037" y="3151"/>
                <a:ext cx="68" cy="49"/>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cxnSp>
            <p:nvCxnSpPr>
              <p:cNvPr id="178" name="AutoShape 80"/>
              <p:cNvCxnSpPr>
                <a:cxnSpLocks noChangeShapeType="1"/>
                <a:stCxn id="173" idx="4"/>
                <a:endCxn id="174" idx="2"/>
              </p:cNvCxnSpPr>
              <p:nvPr/>
            </p:nvCxnSpPr>
            <p:spPr bwMode="auto">
              <a:xfrm>
                <a:off x="3652" y="3197"/>
                <a:ext cx="159" cy="3"/>
              </a:xfrm>
              <a:prstGeom prst="straightConnector1">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cxnSp>
        </p:grpSp>
        <p:sp>
          <p:nvSpPr>
            <p:cNvPr id="154" name="Text Box 213"/>
            <p:cNvSpPr txBox="1">
              <a:spLocks noChangeArrowheads="1"/>
            </p:cNvSpPr>
            <p:nvPr/>
          </p:nvSpPr>
          <p:spPr bwMode="auto">
            <a:xfrm>
              <a:off x="8820527" y="4812506"/>
              <a:ext cx="338554" cy="43338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a:spAutoFit/>
            </a:bodyPr>
            <a:lstStyle/>
            <a:p>
              <a:pPr>
                <a:spcBef>
                  <a:spcPct val="50000"/>
                </a:spcBef>
              </a:pPr>
              <a:r>
                <a:rPr lang="ja-JP" altLang="en-US" sz="1000" dirty="0">
                  <a:latin typeface="HGPｺﾞｼｯｸM" pitchFamily="50" charset="-128"/>
                  <a:ea typeface="HGPｺﾞｼｯｸM" pitchFamily="50" charset="-128"/>
                </a:rPr>
                <a:t>職員</a:t>
              </a:r>
            </a:p>
          </p:txBody>
        </p:sp>
        <p:sp>
          <p:nvSpPr>
            <p:cNvPr id="155" name="Rectangle 211"/>
            <p:cNvSpPr>
              <a:spLocks noChangeArrowheads="1"/>
            </p:cNvSpPr>
            <p:nvPr/>
          </p:nvSpPr>
          <p:spPr bwMode="auto">
            <a:xfrm>
              <a:off x="685006" y="3659981"/>
              <a:ext cx="1152525" cy="1873250"/>
            </a:xfrm>
            <a:prstGeom prst="rect">
              <a:avLst/>
            </a:prstGeom>
            <a:solidFill>
              <a:srgbClr val="CCFFCC"/>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r>
                <a:rPr lang="ja-JP" altLang="en-US" sz="1000" b="1" dirty="0">
                  <a:latin typeface="HGPｺﾞｼｯｸM" pitchFamily="50" charset="-128"/>
                  <a:ea typeface="HGPｺﾞｼｯｸM" pitchFamily="50" charset="-128"/>
                </a:rPr>
                <a:t>住民ポータル</a:t>
              </a:r>
            </a:p>
          </p:txBody>
        </p:sp>
        <p:sp>
          <p:nvSpPr>
            <p:cNvPr id="156" name="Text Box 189"/>
            <p:cNvSpPr txBox="1">
              <a:spLocks noChangeArrowheads="1"/>
            </p:cNvSpPr>
            <p:nvPr/>
          </p:nvSpPr>
          <p:spPr bwMode="auto">
            <a:xfrm>
              <a:off x="829469" y="3948906"/>
              <a:ext cx="863600" cy="468313"/>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a:spAutoFit/>
            </a:bodyPr>
            <a:lstStyle/>
            <a:p>
              <a:pPr algn="l">
                <a:spcBef>
                  <a:spcPct val="50000"/>
                </a:spcBef>
              </a:pPr>
              <a:r>
                <a:rPr lang="ja-JP" altLang="en-US" sz="800">
                  <a:latin typeface="HGPｺﾞｼｯｸM" pitchFamily="50" charset="-128"/>
                  <a:ea typeface="HGPｺﾞｼｯｸM" pitchFamily="50" charset="-128"/>
                </a:rPr>
                <a:t>住民サービスのワンストップ化を実現</a:t>
              </a:r>
            </a:p>
          </p:txBody>
        </p:sp>
        <p:sp>
          <p:nvSpPr>
            <p:cNvPr id="157" name="AutoShape 192"/>
            <p:cNvSpPr>
              <a:spLocks noChangeArrowheads="1"/>
            </p:cNvSpPr>
            <p:nvPr/>
          </p:nvSpPr>
          <p:spPr bwMode="auto">
            <a:xfrm>
              <a:off x="829469" y="5172869"/>
              <a:ext cx="1152525" cy="215900"/>
            </a:xfrm>
            <a:prstGeom prst="rightArrowCallout">
              <a:avLst>
                <a:gd name="adj1" fmla="val 44120"/>
                <a:gd name="adj2" fmla="val 50000"/>
                <a:gd name="adj3" fmla="val 55137"/>
                <a:gd name="adj4" fmla="val 72315"/>
              </a:avLst>
            </a:prstGeom>
            <a:solidFill>
              <a:srgbClr val="FFFFFF"/>
            </a:solidFill>
            <a:ln w="9525" algn="ctr">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36000" anchor="ctr"/>
            <a:lstStyle/>
            <a:p>
              <a:r>
                <a:rPr lang="ja-JP" altLang="en-US" sz="800">
                  <a:latin typeface="HGPｺﾞｼｯｸM" pitchFamily="50" charset="-128"/>
                  <a:ea typeface="HGPｺﾞｼｯｸM" pitchFamily="50" charset="-128"/>
                </a:rPr>
                <a:t>一元的にアクセス</a:t>
              </a:r>
            </a:p>
          </p:txBody>
        </p:sp>
        <p:sp>
          <p:nvSpPr>
            <p:cNvPr id="158" name="Text Box 212"/>
            <p:cNvSpPr txBox="1">
              <a:spLocks noChangeArrowheads="1"/>
            </p:cNvSpPr>
            <p:nvPr/>
          </p:nvSpPr>
          <p:spPr bwMode="auto">
            <a:xfrm>
              <a:off x="756026" y="4669631"/>
              <a:ext cx="338554" cy="3603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eaVert">
              <a:spAutoFit/>
            </a:bodyPr>
            <a:lstStyle/>
            <a:p>
              <a:pPr>
                <a:spcBef>
                  <a:spcPct val="50000"/>
                </a:spcBef>
              </a:pPr>
              <a:r>
                <a:rPr lang="ja-JP" altLang="en-US" sz="1000">
                  <a:latin typeface="HGPｺﾞｼｯｸM" pitchFamily="50" charset="-128"/>
                  <a:ea typeface="HGPｺﾞｼｯｸM" pitchFamily="50" charset="-128"/>
                </a:rPr>
                <a:t>住民</a:t>
              </a:r>
            </a:p>
          </p:txBody>
        </p:sp>
        <p:sp>
          <p:nvSpPr>
            <p:cNvPr id="159" name="Freeform 215"/>
            <p:cNvSpPr>
              <a:spLocks noChangeAspect="1" noEditPoints="1"/>
            </p:cNvSpPr>
            <p:nvPr/>
          </p:nvSpPr>
          <p:spPr bwMode="auto">
            <a:xfrm>
              <a:off x="1177592" y="4669038"/>
              <a:ext cx="417759" cy="359266"/>
            </a:xfrm>
            <a:custGeom>
              <a:avLst/>
              <a:gdLst>
                <a:gd name="T0" fmla="*/ 67 w 218"/>
                <a:gd name="T1" fmla="*/ 149 h 187"/>
                <a:gd name="T2" fmla="*/ 148 w 218"/>
                <a:gd name="T3" fmla="*/ 149 h 187"/>
                <a:gd name="T4" fmla="*/ 148 w 218"/>
                <a:gd name="T5" fmla="*/ 165 h 187"/>
                <a:gd name="T6" fmla="*/ 85 w 218"/>
                <a:gd name="T7" fmla="*/ 165 h 187"/>
                <a:gd name="T8" fmla="*/ 33 w 218"/>
                <a:gd name="T9" fmla="*/ 181 h 187"/>
                <a:gd name="T10" fmla="*/ 25 w 218"/>
                <a:gd name="T11" fmla="*/ 171 h 187"/>
                <a:gd name="T12" fmla="*/ 10 w 218"/>
                <a:gd name="T13" fmla="*/ 174 h 187"/>
                <a:gd name="T14" fmla="*/ 4 w 218"/>
                <a:gd name="T15" fmla="*/ 173 h 187"/>
                <a:gd name="T16" fmla="*/ 0 w 218"/>
                <a:gd name="T17" fmla="*/ 185 h 187"/>
                <a:gd name="T18" fmla="*/ 0 w 218"/>
                <a:gd name="T19" fmla="*/ 187 h 187"/>
                <a:gd name="T20" fmla="*/ 33 w 218"/>
                <a:gd name="T21" fmla="*/ 187 h 187"/>
                <a:gd name="T22" fmla="*/ 33 w 218"/>
                <a:gd name="T23" fmla="*/ 187 h 187"/>
                <a:gd name="T24" fmla="*/ 85 w 218"/>
                <a:gd name="T25" fmla="*/ 187 h 187"/>
                <a:gd name="T26" fmla="*/ 208 w 218"/>
                <a:gd name="T27" fmla="*/ 187 h 187"/>
                <a:gd name="T28" fmla="*/ 208 w 218"/>
                <a:gd name="T29" fmla="*/ 165 h 187"/>
                <a:gd name="T30" fmla="*/ 176 w 218"/>
                <a:gd name="T31" fmla="*/ 165 h 187"/>
                <a:gd name="T32" fmla="*/ 176 w 218"/>
                <a:gd name="T33" fmla="*/ 149 h 187"/>
                <a:gd name="T34" fmla="*/ 205 w 218"/>
                <a:gd name="T35" fmla="*/ 149 h 187"/>
                <a:gd name="T36" fmla="*/ 218 w 218"/>
                <a:gd name="T37" fmla="*/ 3 h 187"/>
                <a:gd name="T38" fmla="*/ 218 w 218"/>
                <a:gd name="T39" fmla="*/ 3 h 187"/>
                <a:gd name="T40" fmla="*/ 218 w 218"/>
                <a:gd name="T41" fmla="*/ 3 h 187"/>
                <a:gd name="T42" fmla="*/ 213 w 218"/>
                <a:gd name="T43" fmla="*/ 0 h 187"/>
                <a:gd name="T44" fmla="*/ 70 w 218"/>
                <a:gd name="T45" fmla="*/ 0 h 187"/>
                <a:gd name="T46" fmla="*/ 70 w 218"/>
                <a:gd name="T47" fmla="*/ 0 h 187"/>
                <a:gd name="T48" fmla="*/ 70 w 218"/>
                <a:gd name="T49" fmla="*/ 1 h 187"/>
                <a:gd name="T50" fmla="*/ 60 w 218"/>
                <a:gd name="T51" fmla="*/ 145 h 187"/>
                <a:gd name="T52" fmla="*/ 67 w 218"/>
                <a:gd name="T53" fmla="*/ 149 h 187"/>
                <a:gd name="T54" fmla="*/ 156 w 218"/>
                <a:gd name="T55" fmla="*/ 165 h 187"/>
                <a:gd name="T56" fmla="*/ 156 w 218"/>
                <a:gd name="T57" fmla="*/ 165 h 187"/>
                <a:gd name="T58" fmla="*/ 156 w 218"/>
                <a:gd name="T59" fmla="*/ 149 h 187"/>
                <a:gd name="T60" fmla="*/ 156 w 218"/>
                <a:gd name="T61" fmla="*/ 149 h 187"/>
                <a:gd name="T62" fmla="*/ 156 w 218"/>
                <a:gd name="T63" fmla="*/ 16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8" h="187">
                  <a:moveTo>
                    <a:pt x="67" y="149"/>
                  </a:moveTo>
                  <a:cubicBezTo>
                    <a:pt x="148" y="149"/>
                    <a:pt x="148" y="149"/>
                    <a:pt x="148" y="149"/>
                  </a:cubicBezTo>
                  <a:cubicBezTo>
                    <a:pt x="148" y="165"/>
                    <a:pt x="148" y="165"/>
                    <a:pt x="148" y="165"/>
                  </a:cubicBezTo>
                  <a:cubicBezTo>
                    <a:pt x="85" y="165"/>
                    <a:pt x="85" y="165"/>
                    <a:pt x="85" y="165"/>
                  </a:cubicBezTo>
                  <a:cubicBezTo>
                    <a:pt x="33" y="181"/>
                    <a:pt x="33" y="181"/>
                    <a:pt x="33" y="181"/>
                  </a:cubicBezTo>
                  <a:cubicBezTo>
                    <a:pt x="32" y="177"/>
                    <a:pt x="29" y="173"/>
                    <a:pt x="25" y="171"/>
                  </a:cubicBezTo>
                  <a:cubicBezTo>
                    <a:pt x="21" y="172"/>
                    <a:pt x="16" y="174"/>
                    <a:pt x="10" y="174"/>
                  </a:cubicBezTo>
                  <a:cubicBezTo>
                    <a:pt x="8" y="174"/>
                    <a:pt x="6" y="174"/>
                    <a:pt x="4" y="173"/>
                  </a:cubicBezTo>
                  <a:cubicBezTo>
                    <a:pt x="1" y="176"/>
                    <a:pt x="0" y="180"/>
                    <a:pt x="0" y="185"/>
                  </a:cubicBezTo>
                  <a:cubicBezTo>
                    <a:pt x="0" y="186"/>
                    <a:pt x="0" y="186"/>
                    <a:pt x="0" y="187"/>
                  </a:cubicBezTo>
                  <a:cubicBezTo>
                    <a:pt x="26" y="187"/>
                    <a:pt x="31" y="187"/>
                    <a:pt x="33" y="187"/>
                  </a:cubicBezTo>
                  <a:cubicBezTo>
                    <a:pt x="33" y="187"/>
                    <a:pt x="33" y="187"/>
                    <a:pt x="33" y="187"/>
                  </a:cubicBezTo>
                  <a:cubicBezTo>
                    <a:pt x="85" y="187"/>
                    <a:pt x="85" y="187"/>
                    <a:pt x="85" y="187"/>
                  </a:cubicBezTo>
                  <a:cubicBezTo>
                    <a:pt x="208" y="187"/>
                    <a:pt x="208" y="187"/>
                    <a:pt x="208" y="187"/>
                  </a:cubicBezTo>
                  <a:cubicBezTo>
                    <a:pt x="208" y="165"/>
                    <a:pt x="208" y="165"/>
                    <a:pt x="208" y="165"/>
                  </a:cubicBezTo>
                  <a:cubicBezTo>
                    <a:pt x="176" y="165"/>
                    <a:pt x="176" y="165"/>
                    <a:pt x="176" y="165"/>
                  </a:cubicBezTo>
                  <a:cubicBezTo>
                    <a:pt x="176" y="149"/>
                    <a:pt x="176" y="149"/>
                    <a:pt x="176" y="149"/>
                  </a:cubicBezTo>
                  <a:cubicBezTo>
                    <a:pt x="205" y="149"/>
                    <a:pt x="205" y="149"/>
                    <a:pt x="205" y="149"/>
                  </a:cubicBezTo>
                  <a:cubicBezTo>
                    <a:pt x="218" y="3"/>
                    <a:pt x="218" y="3"/>
                    <a:pt x="218" y="3"/>
                  </a:cubicBezTo>
                  <a:cubicBezTo>
                    <a:pt x="218" y="3"/>
                    <a:pt x="218" y="3"/>
                    <a:pt x="218" y="3"/>
                  </a:cubicBezTo>
                  <a:cubicBezTo>
                    <a:pt x="218" y="3"/>
                    <a:pt x="218" y="3"/>
                    <a:pt x="218" y="3"/>
                  </a:cubicBezTo>
                  <a:cubicBezTo>
                    <a:pt x="213" y="0"/>
                    <a:pt x="213" y="0"/>
                    <a:pt x="213" y="0"/>
                  </a:cubicBezTo>
                  <a:cubicBezTo>
                    <a:pt x="70" y="0"/>
                    <a:pt x="70" y="0"/>
                    <a:pt x="70" y="0"/>
                  </a:cubicBezTo>
                  <a:cubicBezTo>
                    <a:pt x="70" y="0"/>
                    <a:pt x="70" y="0"/>
                    <a:pt x="70" y="0"/>
                  </a:cubicBezTo>
                  <a:cubicBezTo>
                    <a:pt x="70" y="1"/>
                    <a:pt x="70" y="1"/>
                    <a:pt x="70" y="1"/>
                  </a:cubicBezTo>
                  <a:cubicBezTo>
                    <a:pt x="60" y="145"/>
                    <a:pt x="60" y="145"/>
                    <a:pt x="60" y="145"/>
                  </a:cubicBezTo>
                  <a:lnTo>
                    <a:pt x="67" y="149"/>
                  </a:lnTo>
                  <a:close/>
                  <a:moveTo>
                    <a:pt x="156" y="165"/>
                  </a:moveTo>
                  <a:cubicBezTo>
                    <a:pt x="156" y="165"/>
                    <a:pt x="156" y="165"/>
                    <a:pt x="156" y="165"/>
                  </a:cubicBezTo>
                  <a:cubicBezTo>
                    <a:pt x="156" y="149"/>
                    <a:pt x="156" y="149"/>
                    <a:pt x="156" y="149"/>
                  </a:cubicBezTo>
                  <a:cubicBezTo>
                    <a:pt x="156" y="149"/>
                    <a:pt x="156" y="149"/>
                    <a:pt x="156" y="149"/>
                  </a:cubicBezTo>
                  <a:lnTo>
                    <a:pt x="156" y="165"/>
                  </a:lnTo>
                  <a:close/>
                </a:path>
              </a:pathLst>
            </a:custGeom>
            <a:solidFill>
              <a:srgbClr val="647E9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0" name="Rectangle 216"/>
            <p:cNvSpPr>
              <a:spLocks noChangeAspect="1" noChangeArrowheads="1"/>
            </p:cNvSpPr>
            <p:nvPr/>
          </p:nvSpPr>
          <p:spPr bwMode="auto">
            <a:xfrm>
              <a:off x="1045369" y="5038058"/>
              <a:ext cx="554038" cy="28449"/>
            </a:xfrm>
            <a:prstGeom prst="rect">
              <a:avLst/>
            </a:prstGeom>
            <a:solidFill>
              <a:srgbClr val="647E9E"/>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1" name="Oval 217"/>
            <p:cNvSpPr>
              <a:spLocks noChangeAspect="1" noChangeArrowheads="1"/>
            </p:cNvSpPr>
            <p:nvPr/>
          </p:nvSpPr>
          <p:spPr bwMode="auto">
            <a:xfrm>
              <a:off x="1118375" y="4525169"/>
              <a:ext cx="160614" cy="160938"/>
            </a:xfrm>
            <a:prstGeom prst="ellipse">
              <a:avLst/>
            </a:prstGeom>
            <a:solidFill>
              <a:srgbClr val="647E9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2" name="Freeform 218"/>
            <p:cNvSpPr>
              <a:spLocks noChangeAspect="1"/>
            </p:cNvSpPr>
            <p:nvPr/>
          </p:nvSpPr>
          <p:spPr bwMode="auto">
            <a:xfrm>
              <a:off x="1045369" y="4703989"/>
              <a:ext cx="383690" cy="321877"/>
            </a:xfrm>
            <a:custGeom>
              <a:avLst/>
              <a:gdLst>
                <a:gd name="T0" fmla="*/ 9 w 200"/>
                <a:gd name="T1" fmla="*/ 164 h 168"/>
                <a:gd name="T2" fmla="*/ 27 w 200"/>
                <a:gd name="T3" fmla="*/ 168 h 168"/>
                <a:gd name="T4" fmla="*/ 65 w 200"/>
                <a:gd name="T5" fmla="*/ 168 h 168"/>
                <a:gd name="T6" fmla="*/ 65 w 200"/>
                <a:gd name="T7" fmla="*/ 166 h 168"/>
                <a:gd name="T8" fmla="*/ 70 w 200"/>
                <a:gd name="T9" fmla="*/ 152 h 168"/>
                <a:gd name="T10" fmla="*/ 72 w 200"/>
                <a:gd name="T11" fmla="*/ 151 h 168"/>
                <a:gd name="T12" fmla="*/ 74 w 200"/>
                <a:gd name="T13" fmla="*/ 151 h 168"/>
                <a:gd name="T14" fmla="*/ 79 w 200"/>
                <a:gd name="T15" fmla="*/ 152 h 168"/>
                <a:gd name="T16" fmla="*/ 92 w 200"/>
                <a:gd name="T17" fmla="*/ 149 h 168"/>
                <a:gd name="T18" fmla="*/ 94 w 200"/>
                <a:gd name="T19" fmla="*/ 148 h 168"/>
                <a:gd name="T20" fmla="*/ 96 w 200"/>
                <a:gd name="T21" fmla="*/ 149 h 168"/>
                <a:gd name="T22" fmla="*/ 97 w 200"/>
                <a:gd name="T23" fmla="*/ 150 h 168"/>
                <a:gd name="T24" fmla="*/ 80 w 200"/>
                <a:gd name="T25" fmla="*/ 133 h 168"/>
                <a:gd name="T26" fmla="*/ 27 w 200"/>
                <a:gd name="T27" fmla="*/ 133 h 168"/>
                <a:gd name="T28" fmla="*/ 27 w 200"/>
                <a:gd name="T29" fmla="*/ 45 h 168"/>
                <a:gd name="T30" fmla="*/ 31 w 200"/>
                <a:gd name="T31" fmla="*/ 45 h 168"/>
                <a:gd name="T32" fmla="*/ 31 w 200"/>
                <a:gd name="T33" fmla="*/ 129 h 168"/>
                <a:gd name="T34" fmla="*/ 80 w 200"/>
                <a:gd name="T35" fmla="*/ 129 h 168"/>
                <a:gd name="T36" fmla="*/ 102 w 200"/>
                <a:gd name="T37" fmla="*/ 150 h 168"/>
                <a:gd name="T38" fmla="*/ 101 w 200"/>
                <a:gd name="T39" fmla="*/ 153 h 168"/>
                <a:gd name="T40" fmla="*/ 104 w 200"/>
                <a:gd name="T41" fmla="*/ 158 h 168"/>
                <a:gd name="T42" fmla="*/ 118 w 200"/>
                <a:gd name="T43" fmla="*/ 153 h 168"/>
                <a:gd name="T44" fmla="*/ 118 w 200"/>
                <a:gd name="T45" fmla="*/ 44 h 168"/>
                <a:gd name="T46" fmla="*/ 122 w 200"/>
                <a:gd name="T47" fmla="*/ 44 h 168"/>
                <a:gd name="T48" fmla="*/ 122 w 200"/>
                <a:gd name="T49" fmla="*/ 152 h 168"/>
                <a:gd name="T50" fmla="*/ 153 w 200"/>
                <a:gd name="T51" fmla="*/ 142 h 168"/>
                <a:gd name="T52" fmla="*/ 170 w 200"/>
                <a:gd name="T53" fmla="*/ 142 h 168"/>
                <a:gd name="T54" fmla="*/ 195 w 200"/>
                <a:gd name="T55" fmla="*/ 142 h 168"/>
                <a:gd name="T56" fmla="*/ 200 w 200"/>
                <a:gd name="T57" fmla="*/ 142 h 168"/>
                <a:gd name="T58" fmla="*/ 193 w 200"/>
                <a:gd name="T59" fmla="*/ 134 h 168"/>
                <a:gd name="T60" fmla="*/ 134 w 200"/>
                <a:gd name="T61" fmla="*/ 134 h 168"/>
                <a:gd name="T62" fmla="*/ 124 w 200"/>
                <a:gd name="T63" fmla="*/ 129 h 168"/>
                <a:gd name="T64" fmla="*/ 133 w 200"/>
                <a:gd name="T65" fmla="*/ 15 h 168"/>
                <a:gd name="T66" fmla="*/ 108 w 200"/>
                <a:gd name="T67" fmla="*/ 0 h 168"/>
                <a:gd name="T68" fmla="*/ 101 w 200"/>
                <a:gd name="T69" fmla="*/ 0 h 168"/>
                <a:gd name="T70" fmla="*/ 88 w 200"/>
                <a:gd name="T71" fmla="*/ 0 h 168"/>
                <a:gd name="T72" fmla="*/ 73 w 200"/>
                <a:gd name="T73" fmla="*/ 0 h 168"/>
                <a:gd name="T74" fmla="*/ 54 w 200"/>
                <a:gd name="T75" fmla="*/ 0 h 168"/>
                <a:gd name="T76" fmla="*/ 34 w 200"/>
                <a:gd name="T77" fmla="*/ 0 h 168"/>
                <a:gd name="T78" fmla="*/ 0 w 200"/>
                <a:gd name="T79" fmla="*/ 35 h 168"/>
                <a:gd name="T80" fmla="*/ 0 w 200"/>
                <a:gd name="T81" fmla="*/ 147 h 168"/>
                <a:gd name="T82" fmla="*/ 9 w 200"/>
                <a:gd name="T83" fmla="*/ 1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168">
                  <a:moveTo>
                    <a:pt x="9" y="164"/>
                  </a:moveTo>
                  <a:cubicBezTo>
                    <a:pt x="15" y="167"/>
                    <a:pt x="24" y="168"/>
                    <a:pt x="27" y="168"/>
                  </a:cubicBezTo>
                  <a:cubicBezTo>
                    <a:pt x="29" y="168"/>
                    <a:pt x="50" y="168"/>
                    <a:pt x="65" y="168"/>
                  </a:cubicBezTo>
                  <a:cubicBezTo>
                    <a:pt x="65" y="168"/>
                    <a:pt x="65" y="167"/>
                    <a:pt x="65" y="166"/>
                  </a:cubicBezTo>
                  <a:cubicBezTo>
                    <a:pt x="65" y="161"/>
                    <a:pt x="67" y="156"/>
                    <a:pt x="70" y="152"/>
                  </a:cubicBezTo>
                  <a:cubicBezTo>
                    <a:pt x="72" y="151"/>
                    <a:pt x="72" y="151"/>
                    <a:pt x="72" y="151"/>
                  </a:cubicBezTo>
                  <a:cubicBezTo>
                    <a:pt x="74" y="151"/>
                    <a:pt x="74" y="151"/>
                    <a:pt x="74" y="151"/>
                  </a:cubicBezTo>
                  <a:cubicBezTo>
                    <a:pt x="76" y="151"/>
                    <a:pt x="77" y="152"/>
                    <a:pt x="79" y="152"/>
                  </a:cubicBezTo>
                  <a:cubicBezTo>
                    <a:pt x="84" y="152"/>
                    <a:pt x="89" y="150"/>
                    <a:pt x="92" y="149"/>
                  </a:cubicBezTo>
                  <a:cubicBezTo>
                    <a:pt x="94" y="148"/>
                    <a:pt x="94" y="148"/>
                    <a:pt x="94" y="148"/>
                  </a:cubicBezTo>
                  <a:cubicBezTo>
                    <a:pt x="96" y="149"/>
                    <a:pt x="96" y="149"/>
                    <a:pt x="96" y="149"/>
                  </a:cubicBezTo>
                  <a:cubicBezTo>
                    <a:pt x="96" y="149"/>
                    <a:pt x="97" y="150"/>
                    <a:pt x="97" y="150"/>
                  </a:cubicBezTo>
                  <a:cubicBezTo>
                    <a:pt x="97" y="140"/>
                    <a:pt x="89" y="133"/>
                    <a:pt x="80" y="133"/>
                  </a:cubicBezTo>
                  <a:cubicBezTo>
                    <a:pt x="27" y="133"/>
                    <a:pt x="27" y="133"/>
                    <a:pt x="27" y="133"/>
                  </a:cubicBezTo>
                  <a:cubicBezTo>
                    <a:pt x="27" y="90"/>
                    <a:pt x="27" y="45"/>
                    <a:pt x="27" y="45"/>
                  </a:cubicBezTo>
                  <a:cubicBezTo>
                    <a:pt x="31" y="45"/>
                    <a:pt x="31" y="45"/>
                    <a:pt x="31" y="45"/>
                  </a:cubicBezTo>
                  <a:cubicBezTo>
                    <a:pt x="31" y="45"/>
                    <a:pt x="31" y="87"/>
                    <a:pt x="31" y="129"/>
                  </a:cubicBezTo>
                  <a:cubicBezTo>
                    <a:pt x="80" y="129"/>
                    <a:pt x="80" y="129"/>
                    <a:pt x="80" y="129"/>
                  </a:cubicBezTo>
                  <a:cubicBezTo>
                    <a:pt x="92" y="129"/>
                    <a:pt x="102" y="138"/>
                    <a:pt x="102" y="150"/>
                  </a:cubicBezTo>
                  <a:cubicBezTo>
                    <a:pt x="102" y="151"/>
                    <a:pt x="101" y="152"/>
                    <a:pt x="101" y="153"/>
                  </a:cubicBezTo>
                  <a:cubicBezTo>
                    <a:pt x="102" y="155"/>
                    <a:pt x="103" y="156"/>
                    <a:pt x="104" y="158"/>
                  </a:cubicBezTo>
                  <a:cubicBezTo>
                    <a:pt x="118" y="153"/>
                    <a:pt x="118" y="153"/>
                    <a:pt x="118" y="153"/>
                  </a:cubicBezTo>
                  <a:cubicBezTo>
                    <a:pt x="118" y="44"/>
                    <a:pt x="118" y="44"/>
                    <a:pt x="118" y="44"/>
                  </a:cubicBezTo>
                  <a:cubicBezTo>
                    <a:pt x="122" y="44"/>
                    <a:pt x="122" y="44"/>
                    <a:pt x="122" y="44"/>
                  </a:cubicBezTo>
                  <a:cubicBezTo>
                    <a:pt x="122" y="152"/>
                    <a:pt x="122" y="152"/>
                    <a:pt x="122" y="152"/>
                  </a:cubicBezTo>
                  <a:cubicBezTo>
                    <a:pt x="153" y="142"/>
                    <a:pt x="153" y="142"/>
                    <a:pt x="153" y="142"/>
                  </a:cubicBezTo>
                  <a:cubicBezTo>
                    <a:pt x="160" y="142"/>
                    <a:pt x="165" y="142"/>
                    <a:pt x="170" y="142"/>
                  </a:cubicBezTo>
                  <a:cubicBezTo>
                    <a:pt x="184" y="142"/>
                    <a:pt x="191" y="142"/>
                    <a:pt x="195" y="142"/>
                  </a:cubicBezTo>
                  <a:cubicBezTo>
                    <a:pt x="200" y="142"/>
                    <a:pt x="200" y="142"/>
                    <a:pt x="200" y="142"/>
                  </a:cubicBezTo>
                  <a:cubicBezTo>
                    <a:pt x="199" y="138"/>
                    <a:pt x="196" y="135"/>
                    <a:pt x="193" y="134"/>
                  </a:cubicBezTo>
                  <a:cubicBezTo>
                    <a:pt x="134" y="134"/>
                    <a:pt x="134" y="134"/>
                    <a:pt x="134" y="134"/>
                  </a:cubicBezTo>
                  <a:cubicBezTo>
                    <a:pt x="124" y="129"/>
                    <a:pt x="124" y="129"/>
                    <a:pt x="124" y="129"/>
                  </a:cubicBezTo>
                  <a:cubicBezTo>
                    <a:pt x="133" y="15"/>
                    <a:pt x="133" y="15"/>
                    <a:pt x="133" y="15"/>
                  </a:cubicBezTo>
                  <a:cubicBezTo>
                    <a:pt x="128" y="5"/>
                    <a:pt x="119" y="0"/>
                    <a:pt x="108" y="0"/>
                  </a:cubicBezTo>
                  <a:cubicBezTo>
                    <a:pt x="106" y="0"/>
                    <a:pt x="103" y="0"/>
                    <a:pt x="101" y="0"/>
                  </a:cubicBezTo>
                  <a:cubicBezTo>
                    <a:pt x="97" y="0"/>
                    <a:pt x="93" y="0"/>
                    <a:pt x="88" y="0"/>
                  </a:cubicBezTo>
                  <a:cubicBezTo>
                    <a:pt x="84" y="0"/>
                    <a:pt x="78" y="0"/>
                    <a:pt x="73" y="0"/>
                  </a:cubicBezTo>
                  <a:cubicBezTo>
                    <a:pt x="67" y="0"/>
                    <a:pt x="60" y="0"/>
                    <a:pt x="54" y="0"/>
                  </a:cubicBezTo>
                  <a:cubicBezTo>
                    <a:pt x="46" y="0"/>
                    <a:pt x="39" y="0"/>
                    <a:pt x="34" y="0"/>
                  </a:cubicBezTo>
                  <a:cubicBezTo>
                    <a:pt x="15" y="0"/>
                    <a:pt x="0" y="13"/>
                    <a:pt x="0" y="35"/>
                  </a:cubicBezTo>
                  <a:cubicBezTo>
                    <a:pt x="0" y="36"/>
                    <a:pt x="0" y="147"/>
                    <a:pt x="0" y="147"/>
                  </a:cubicBezTo>
                  <a:cubicBezTo>
                    <a:pt x="0" y="155"/>
                    <a:pt x="4" y="160"/>
                    <a:pt x="9" y="164"/>
                  </a:cubicBezTo>
                  <a:close/>
                </a:path>
              </a:pathLst>
            </a:custGeom>
            <a:solidFill>
              <a:srgbClr val="647E9E"/>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3" name="Freeform 220"/>
            <p:cNvSpPr>
              <a:spLocks noChangeAspect="1" noEditPoints="1"/>
            </p:cNvSpPr>
            <p:nvPr/>
          </p:nvSpPr>
          <p:spPr bwMode="auto">
            <a:xfrm flipH="1">
              <a:off x="8178887" y="4811912"/>
              <a:ext cx="417759" cy="359266"/>
            </a:xfrm>
            <a:custGeom>
              <a:avLst/>
              <a:gdLst>
                <a:gd name="T0" fmla="*/ 67 w 218"/>
                <a:gd name="T1" fmla="*/ 149 h 187"/>
                <a:gd name="T2" fmla="*/ 148 w 218"/>
                <a:gd name="T3" fmla="*/ 149 h 187"/>
                <a:gd name="T4" fmla="*/ 148 w 218"/>
                <a:gd name="T5" fmla="*/ 165 h 187"/>
                <a:gd name="T6" fmla="*/ 85 w 218"/>
                <a:gd name="T7" fmla="*/ 165 h 187"/>
                <a:gd name="T8" fmla="*/ 33 w 218"/>
                <a:gd name="T9" fmla="*/ 181 h 187"/>
                <a:gd name="T10" fmla="*/ 25 w 218"/>
                <a:gd name="T11" fmla="*/ 171 h 187"/>
                <a:gd name="T12" fmla="*/ 10 w 218"/>
                <a:gd name="T13" fmla="*/ 174 h 187"/>
                <a:gd name="T14" fmla="*/ 4 w 218"/>
                <a:gd name="T15" fmla="*/ 173 h 187"/>
                <a:gd name="T16" fmla="*/ 0 w 218"/>
                <a:gd name="T17" fmla="*/ 185 h 187"/>
                <a:gd name="T18" fmla="*/ 0 w 218"/>
                <a:gd name="T19" fmla="*/ 187 h 187"/>
                <a:gd name="T20" fmla="*/ 33 w 218"/>
                <a:gd name="T21" fmla="*/ 187 h 187"/>
                <a:gd name="T22" fmla="*/ 33 w 218"/>
                <a:gd name="T23" fmla="*/ 187 h 187"/>
                <a:gd name="T24" fmla="*/ 85 w 218"/>
                <a:gd name="T25" fmla="*/ 187 h 187"/>
                <a:gd name="T26" fmla="*/ 208 w 218"/>
                <a:gd name="T27" fmla="*/ 187 h 187"/>
                <a:gd name="T28" fmla="*/ 208 w 218"/>
                <a:gd name="T29" fmla="*/ 165 h 187"/>
                <a:gd name="T30" fmla="*/ 176 w 218"/>
                <a:gd name="T31" fmla="*/ 165 h 187"/>
                <a:gd name="T32" fmla="*/ 176 w 218"/>
                <a:gd name="T33" fmla="*/ 149 h 187"/>
                <a:gd name="T34" fmla="*/ 205 w 218"/>
                <a:gd name="T35" fmla="*/ 149 h 187"/>
                <a:gd name="T36" fmla="*/ 218 w 218"/>
                <a:gd name="T37" fmla="*/ 3 h 187"/>
                <a:gd name="T38" fmla="*/ 218 w 218"/>
                <a:gd name="T39" fmla="*/ 3 h 187"/>
                <a:gd name="T40" fmla="*/ 218 w 218"/>
                <a:gd name="T41" fmla="*/ 3 h 187"/>
                <a:gd name="T42" fmla="*/ 213 w 218"/>
                <a:gd name="T43" fmla="*/ 0 h 187"/>
                <a:gd name="T44" fmla="*/ 70 w 218"/>
                <a:gd name="T45" fmla="*/ 0 h 187"/>
                <a:gd name="T46" fmla="*/ 70 w 218"/>
                <a:gd name="T47" fmla="*/ 0 h 187"/>
                <a:gd name="T48" fmla="*/ 70 w 218"/>
                <a:gd name="T49" fmla="*/ 1 h 187"/>
                <a:gd name="T50" fmla="*/ 60 w 218"/>
                <a:gd name="T51" fmla="*/ 145 h 187"/>
                <a:gd name="T52" fmla="*/ 67 w 218"/>
                <a:gd name="T53" fmla="*/ 149 h 187"/>
                <a:gd name="T54" fmla="*/ 156 w 218"/>
                <a:gd name="T55" fmla="*/ 165 h 187"/>
                <a:gd name="T56" fmla="*/ 156 w 218"/>
                <a:gd name="T57" fmla="*/ 165 h 187"/>
                <a:gd name="T58" fmla="*/ 156 w 218"/>
                <a:gd name="T59" fmla="*/ 149 h 187"/>
                <a:gd name="T60" fmla="*/ 156 w 218"/>
                <a:gd name="T61" fmla="*/ 149 h 187"/>
                <a:gd name="T62" fmla="*/ 156 w 218"/>
                <a:gd name="T63" fmla="*/ 165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18" h="187">
                  <a:moveTo>
                    <a:pt x="67" y="149"/>
                  </a:moveTo>
                  <a:cubicBezTo>
                    <a:pt x="148" y="149"/>
                    <a:pt x="148" y="149"/>
                    <a:pt x="148" y="149"/>
                  </a:cubicBezTo>
                  <a:cubicBezTo>
                    <a:pt x="148" y="165"/>
                    <a:pt x="148" y="165"/>
                    <a:pt x="148" y="165"/>
                  </a:cubicBezTo>
                  <a:cubicBezTo>
                    <a:pt x="85" y="165"/>
                    <a:pt x="85" y="165"/>
                    <a:pt x="85" y="165"/>
                  </a:cubicBezTo>
                  <a:cubicBezTo>
                    <a:pt x="33" y="181"/>
                    <a:pt x="33" y="181"/>
                    <a:pt x="33" y="181"/>
                  </a:cubicBezTo>
                  <a:cubicBezTo>
                    <a:pt x="32" y="177"/>
                    <a:pt x="29" y="173"/>
                    <a:pt x="25" y="171"/>
                  </a:cubicBezTo>
                  <a:cubicBezTo>
                    <a:pt x="21" y="172"/>
                    <a:pt x="16" y="174"/>
                    <a:pt x="10" y="174"/>
                  </a:cubicBezTo>
                  <a:cubicBezTo>
                    <a:pt x="8" y="174"/>
                    <a:pt x="6" y="174"/>
                    <a:pt x="4" y="173"/>
                  </a:cubicBezTo>
                  <a:cubicBezTo>
                    <a:pt x="1" y="176"/>
                    <a:pt x="0" y="180"/>
                    <a:pt x="0" y="185"/>
                  </a:cubicBezTo>
                  <a:cubicBezTo>
                    <a:pt x="0" y="186"/>
                    <a:pt x="0" y="186"/>
                    <a:pt x="0" y="187"/>
                  </a:cubicBezTo>
                  <a:cubicBezTo>
                    <a:pt x="26" y="187"/>
                    <a:pt x="31" y="187"/>
                    <a:pt x="33" y="187"/>
                  </a:cubicBezTo>
                  <a:cubicBezTo>
                    <a:pt x="33" y="187"/>
                    <a:pt x="33" y="187"/>
                    <a:pt x="33" y="187"/>
                  </a:cubicBezTo>
                  <a:cubicBezTo>
                    <a:pt x="85" y="187"/>
                    <a:pt x="85" y="187"/>
                    <a:pt x="85" y="187"/>
                  </a:cubicBezTo>
                  <a:cubicBezTo>
                    <a:pt x="208" y="187"/>
                    <a:pt x="208" y="187"/>
                    <a:pt x="208" y="187"/>
                  </a:cubicBezTo>
                  <a:cubicBezTo>
                    <a:pt x="208" y="165"/>
                    <a:pt x="208" y="165"/>
                    <a:pt x="208" y="165"/>
                  </a:cubicBezTo>
                  <a:cubicBezTo>
                    <a:pt x="176" y="165"/>
                    <a:pt x="176" y="165"/>
                    <a:pt x="176" y="165"/>
                  </a:cubicBezTo>
                  <a:cubicBezTo>
                    <a:pt x="176" y="149"/>
                    <a:pt x="176" y="149"/>
                    <a:pt x="176" y="149"/>
                  </a:cubicBezTo>
                  <a:cubicBezTo>
                    <a:pt x="205" y="149"/>
                    <a:pt x="205" y="149"/>
                    <a:pt x="205" y="149"/>
                  </a:cubicBezTo>
                  <a:cubicBezTo>
                    <a:pt x="218" y="3"/>
                    <a:pt x="218" y="3"/>
                    <a:pt x="218" y="3"/>
                  </a:cubicBezTo>
                  <a:cubicBezTo>
                    <a:pt x="218" y="3"/>
                    <a:pt x="218" y="3"/>
                    <a:pt x="218" y="3"/>
                  </a:cubicBezTo>
                  <a:cubicBezTo>
                    <a:pt x="218" y="3"/>
                    <a:pt x="218" y="3"/>
                    <a:pt x="218" y="3"/>
                  </a:cubicBezTo>
                  <a:cubicBezTo>
                    <a:pt x="213" y="0"/>
                    <a:pt x="213" y="0"/>
                    <a:pt x="213" y="0"/>
                  </a:cubicBezTo>
                  <a:cubicBezTo>
                    <a:pt x="70" y="0"/>
                    <a:pt x="70" y="0"/>
                    <a:pt x="70" y="0"/>
                  </a:cubicBezTo>
                  <a:cubicBezTo>
                    <a:pt x="70" y="0"/>
                    <a:pt x="70" y="0"/>
                    <a:pt x="70" y="0"/>
                  </a:cubicBezTo>
                  <a:cubicBezTo>
                    <a:pt x="70" y="1"/>
                    <a:pt x="70" y="1"/>
                    <a:pt x="70" y="1"/>
                  </a:cubicBezTo>
                  <a:cubicBezTo>
                    <a:pt x="60" y="145"/>
                    <a:pt x="60" y="145"/>
                    <a:pt x="60" y="145"/>
                  </a:cubicBezTo>
                  <a:lnTo>
                    <a:pt x="67" y="149"/>
                  </a:lnTo>
                  <a:close/>
                  <a:moveTo>
                    <a:pt x="156" y="165"/>
                  </a:moveTo>
                  <a:cubicBezTo>
                    <a:pt x="156" y="165"/>
                    <a:pt x="156" y="165"/>
                    <a:pt x="156" y="165"/>
                  </a:cubicBezTo>
                  <a:cubicBezTo>
                    <a:pt x="156" y="149"/>
                    <a:pt x="156" y="149"/>
                    <a:pt x="156" y="149"/>
                  </a:cubicBezTo>
                  <a:cubicBezTo>
                    <a:pt x="156" y="149"/>
                    <a:pt x="156" y="149"/>
                    <a:pt x="156" y="149"/>
                  </a:cubicBezTo>
                  <a:lnTo>
                    <a:pt x="156" y="165"/>
                  </a:ln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4" name="Rectangle 221"/>
            <p:cNvSpPr>
              <a:spLocks noChangeAspect="1" noChangeArrowheads="1"/>
            </p:cNvSpPr>
            <p:nvPr/>
          </p:nvSpPr>
          <p:spPr bwMode="auto">
            <a:xfrm flipH="1">
              <a:off x="8174831" y="5180932"/>
              <a:ext cx="554038" cy="28449"/>
            </a:xfrm>
            <a:prstGeom prst="rect">
              <a:avLst/>
            </a:prstGeom>
            <a:solidFill>
              <a:srgbClr val="80808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5" name="Oval 222"/>
            <p:cNvSpPr>
              <a:spLocks noChangeAspect="1" noChangeArrowheads="1"/>
            </p:cNvSpPr>
            <p:nvPr/>
          </p:nvSpPr>
          <p:spPr bwMode="auto">
            <a:xfrm flipH="1">
              <a:off x="8495248" y="4668043"/>
              <a:ext cx="160614" cy="160938"/>
            </a:xfrm>
            <a:prstGeom prst="ellipse">
              <a:avLst/>
            </a:pr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6" name="Freeform 223"/>
            <p:cNvSpPr>
              <a:spLocks noChangeAspect="1"/>
            </p:cNvSpPr>
            <p:nvPr/>
          </p:nvSpPr>
          <p:spPr bwMode="auto">
            <a:xfrm flipH="1">
              <a:off x="8345179" y="4846863"/>
              <a:ext cx="383690" cy="321877"/>
            </a:xfrm>
            <a:custGeom>
              <a:avLst/>
              <a:gdLst>
                <a:gd name="T0" fmla="*/ 9 w 200"/>
                <a:gd name="T1" fmla="*/ 164 h 168"/>
                <a:gd name="T2" fmla="*/ 27 w 200"/>
                <a:gd name="T3" fmla="*/ 168 h 168"/>
                <a:gd name="T4" fmla="*/ 65 w 200"/>
                <a:gd name="T5" fmla="*/ 168 h 168"/>
                <a:gd name="T6" fmla="*/ 65 w 200"/>
                <a:gd name="T7" fmla="*/ 166 h 168"/>
                <a:gd name="T8" fmla="*/ 70 w 200"/>
                <a:gd name="T9" fmla="*/ 152 h 168"/>
                <a:gd name="T10" fmla="*/ 72 w 200"/>
                <a:gd name="T11" fmla="*/ 151 h 168"/>
                <a:gd name="T12" fmla="*/ 74 w 200"/>
                <a:gd name="T13" fmla="*/ 151 h 168"/>
                <a:gd name="T14" fmla="*/ 79 w 200"/>
                <a:gd name="T15" fmla="*/ 152 h 168"/>
                <a:gd name="T16" fmla="*/ 92 w 200"/>
                <a:gd name="T17" fmla="*/ 149 h 168"/>
                <a:gd name="T18" fmla="*/ 94 w 200"/>
                <a:gd name="T19" fmla="*/ 148 h 168"/>
                <a:gd name="T20" fmla="*/ 96 w 200"/>
                <a:gd name="T21" fmla="*/ 149 h 168"/>
                <a:gd name="T22" fmla="*/ 97 w 200"/>
                <a:gd name="T23" fmla="*/ 150 h 168"/>
                <a:gd name="T24" fmla="*/ 80 w 200"/>
                <a:gd name="T25" fmla="*/ 133 h 168"/>
                <a:gd name="T26" fmla="*/ 27 w 200"/>
                <a:gd name="T27" fmla="*/ 133 h 168"/>
                <a:gd name="T28" fmla="*/ 27 w 200"/>
                <a:gd name="T29" fmla="*/ 45 h 168"/>
                <a:gd name="T30" fmla="*/ 31 w 200"/>
                <a:gd name="T31" fmla="*/ 45 h 168"/>
                <a:gd name="T32" fmla="*/ 31 w 200"/>
                <a:gd name="T33" fmla="*/ 129 h 168"/>
                <a:gd name="T34" fmla="*/ 80 w 200"/>
                <a:gd name="T35" fmla="*/ 129 h 168"/>
                <a:gd name="T36" fmla="*/ 102 w 200"/>
                <a:gd name="T37" fmla="*/ 150 h 168"/>
                <a:gd name="T38" fmla="*/ 101 w 200"/>
                <a:gd name="T39" fmla="*/ 153 h 168"/>
                <a:gd name="T40" fmla="*/ 104 w 200"/>
                <a:gd name="T41" fmla="*/ 158 h 168"/>
                <a:gd name="T42" fmla="*/ 118 w 200"/>
                <a:gd name="T43" fmla="*/ 153 h 168"/>
                <a:gd name="T44" fmla="*/ 118 w 200"/>
                <a:gd name="T45" fmla="*/ 44 h 168"/>
                <a:gd name="T46" fmla="*/ 122 w 200"/>
                <a:gd name="T47" fmla="*/ 44 h 168"/>
                <a:gd name="T48" fmla="*/ 122 w 200"/>
                <a:gd name="T49" fmla="*/ 152 h 168"/>
                <a:gd name="T50" fmla="*/ 153 w 200"/>
                <a:gd name="T51" fmla="*/ 142 h 168"/>
                <a:gd name="T52" fmla="*/ 170 w 200"/>
                <a:gd name="T53" fmla="*/ 142 h 168"/>
                <a:gd name="T54" fmla="*/ 195 w 200"/>
                <a:gd name="T55" fmla="*/ 142 h 168"/>
                <a:gd name="T56" fmla="*/ 200 w 200"/>
                <a:gd name="T57" fmla="*/ 142 h 168"/>
                <a:gd name="T58" fmla="*/ 193 w 200"/>
                <a:gd name="T59" fmla="*/ 134 h 168"/>
                <a:gd name="T60" fmla="*/ 134 w 200"/>
                <a:gd name="T61" fmla="*/ 134 h 168"/>
                <a:gd name="T62" fmla="*/ 124 w 200"/>
                <a:gd name="T63" fmla="*/ 129 h 168"/>
                <a:gd name="T64" fmla="*/ 133 w 200"/>
                <a:gd name="T65" fmla="*/ 15 h 168"/>
                <a:gd name="T66" fmla="*/ 108 w 200"/>
                <a:gd name="T67" fmla="*/ 0 h 168"/>
                <a:gd name="T68" fmla="*/ 101 w 200"/>
                <a:gd name="T69" fmla="*/ 0 h 168"/>
                <a:gd name="T70" fmla="*/ 88 w 200"/>
                <a:gd name="T71" fmla="*/ 0 h 168"/>
                <a:gd name="T72" fmla="*/ 73 w 200"/>
                <a:gd name="T73" fmla="*/ 0 h 168"/>
                <a:gd name="T74" fmla="*/ 54 w 200"/>
                <a:gd name="T75" fmla="*/ 0 h 168"/>
                <a:gd name="T76" fmla="*/ 34 w 200"/>
                <a:gd name="T77" fmla="*/ 0 h 168"/>
                <a:gd name="T78" fmla="*/ 0 w 200"/>
                <a:gd name="T79" fmla="*/ 35 h 168"/>
                <a:gd name="T80" fmla="*/ 0 w 200"/>
                <a:gd name="T81" fmla="*/ 147 h 168"/>
                <a:gd name="T82" fmla="*/ 9 w 200"/>
                <a:gd name="T83" fmla="*/ 16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0" h="168">
                  <a:moveTo>
                    <a:pt x="9" y="164"/>
                  </a:moveTo>
                  <a:cubicBezTo>
                    <a:pt x="15" y="167"/>
                    <a:pt x="24" y="168"/>
                    <a:pt x="27" y="168"/>
                  </a:cubicBezTo>
                  <a:cubicBezTo>
                    <a:pt x="29" y="168"/>
                    <a:pt x="50" y="168"/>
                    <a:pt x="65" y="168"/>
                  </a:cubicBezTo>
                  <a:cubicBezTo>
                    <a:pt x="65" y="168"/>
                    <a:pt x="65" y="167"/>
                    <a:pt x="65" y="166"/>
                  </a:cubicBezTo>
                  <a:cubicBezTo>
                    <a:pt x="65" y="161"/>
                    <a:pt x="67" y="156"/>
                    <a:pt x="70" y="152"/>
                  </a:cubicBezTo>
                  <a:cubicBezTo>
                    <a:pt x="72" y="151"/>
                    <a:pt x="72" y="151"/>
                    <a:pt x="72" y="151"/>
                  </a:cubicBezTo>
                  <a:cubicBezTo>
                    <a:pt x="74" y="151"/>
                    <a:pt x="74" y="151"/>
                    <a:pt x="74" y="151"/>
                  </a:cubicBezTo>
                  <a:cubicBezTo>
                    <a:pt x="76" y="151"/>
                    <a:pt x="77" y="152"/>
                    <a:pt x="79" y="152"/>
                  </a:cubicBezTo>
                  <a:cubicBezTo>
                    <a:pt x="84" y="152"/>
                    <a:pt x="89" y="150"/>
                    <a:pt x="92" y="149"/>
                  </a:cubicBezTo>
                  <a:cubicBezTo>
                    <a:pt x="94" y="148"/>
                    <a:pt x="94" y="148"/>
                    <a:pt x="94" y="148"/>
                  </a:cubicBezTo>
                  <a:cubicBezTo>
                    <a:pt x="96" y="149"/>
                    <a:pt x="96" y="149"/>
                    <a:pt x="96" y="149"/>
                  </a:cubicBezTo>
                  <a:cubicBezTo>
                    <a:pt x="96" y="149"/>
                    <a:pt x="97" y="150"/>
                    <a:pt x="97" y="150"/>
                  </a:cubicBezTo>
                  <a:cubicBezTo>
                    <a:pt x="97" y="140"/>
                    <a:pt x="89" y="133"/>
                    <a:pt x="80" y="133"/>
                  </a:cubicBezTo>
                  <a:cubicBezTo>
                    <a:pt x="27" y="133"/>
                    <a:pt x="27" y="133"/>
                    <a:pt x="27" y="133"/>
                  </a:cubicBezTo>
                  <a:cubicBezTo>
                    <a:pt x="27" y="90"/>
                    <a:pt x="27" y="45"/>
                    <a:pt x="27" y="45"/>
                  </a:cubicBezTo>
                  <a:cubicBezTo>
                    <a:pt x="31" y="45"/>
                    <a:pt x="31" y="45"/>
                    <a:pt x="31" y="45"/>
                  </a:cubicBezTo>
                  <a:cubicBezTo>
                    <a:pt x="31" y="45"/>
                    <a:pt x="31" y="87"/>
                    <a:pt x="31" y="129"/>
                  </a:cubicBezTo>
                  <a:cubicBezTo>
                    <a:pt x="80" y="129"/>
                    <a:pt x="80" y="129"/>
                    <a:pt x="80" y="129"/>
                  </a:cubicBezTo>
                  <a:cubicBezTo>
                    <a:pt x="92" y="129"/>
                    <a:pt x="102" y="138"/>
                    <a:pt x="102" y="150"/>
                  </a:cubicBezTo>
                  <a:cubicBezTo>
                    <a:pt x="102" y="151"/>
                    <a:pt x="101" y="152"/>
                    <a:pt x="101" y="153"/>
                  </a:cubicBezTo>
                  <a:cubicBezTo>
                    <a:pt x="102" y="155"/>
                    <a:pt x="103" y="156"/>
                    <a:pt x="104" y="158"/>
                  </a:cubicBezTo>
                  <a:cubicBezTo>
                    <a:pt x="118" y="153"/>
                    <a:pt x="118" y="153"/>
                    <a:pt x="118" y="153"/>
                  </a:cubicBezTo>
                  <a:cubicBezTo>
                    <a:pt x="118" y="44"/>
                    <a:pt x="118" y="44"/>
                    <a:pt x="118" y="44"/>
                  </a:cubicBezTo>
                  <a:cubicBezTo>
                    <a:pt x="122" y="44"/>
                    <a:pt x="122" y="44"/>
                    <a:pt x="122" y="44"/>
                  </a:cubicBezTo>
                  <a:cubicBezTo>
                    <a:pt x="122" y="152"/>
                    <a:pt x="122" y="152"/>
                    <a:pt x="122" y="152"/>
                  </a:cubicBezTo>
                  <a:cubicBezTo>
                    <a:pt x="153" y="142"/>
                    <a:pt x="153" y="142"/>
                    <a:pt x="153" y="142"/>
                  </a:cubicBezTo>
                  <a:cubicBezTo>
                    <a:pt x="160" y="142"/>
                    <a:pt x="165" y="142"/>
                    <a:pt x="170" y="142"/>
                  </a:cubicBezTo>
                  <a:cubicBezTo>
                    <a:pt x="184" y="142"/>
                    <a:pt x="191" y="142"/>
                    <a:pt x="195" y="142"/>
                  </a:cubicBezTo>
                  <a:cubicBezTo>
                    <a:pt x="200" y="142"/>
                    <a:pt x="200" y="142"/>
                    <a:pt x="200" y="142"/>
                  </a:cubicBezTo>
                  <a:cubicBezTo>
                    <a:pt x="199" y="138"/>
                    <a:pt x="196" y="135"/>
                    <a:pt x="193" y="134"/>
                  </a:cubicBezTo>
                  <a:cubicBezTo>
                    <a:pt x="134" y="134"/>
                    <a:pt x="134" y="134"/>
                    <a:pt x="134" y="134"/>
                  </a:cubicBezTo>
                  <a:cubicBezTo>
                    <a:pt x="124" y="129"/>
                    <a:pt x="124" y="129"/>
                    <a:pt x="124" y="129"/>
                  </a:cubicBezTo>
                  <a:cubicBezTo>
                    <a:pt x="133" y="15"/>
                    <a:pt x="133" y="15"/>
                    <a:pt x="133" y="15"/>
                  </a:cubicBezTo>
                  <a:cubicBezTo>
                    <a:pt x="128" y="5"/>
                    <a:pt x="119" y="0"/>
                    <a:pt x="108" y="0"/>
                  </a:cubicBezTo>
                  <a:cubicBezTo>
                    <a:pt x="106" y="0"/>
                    <a:pt x="103" y="0"/>
                    <a:pt x="101" y="0"/>
                  </a:cubicBezTo>
                  <a:cubicBezTo>
                    <a:pt x="97" y="0"/>
                    <a:pt x="93" y="0"/>
                    <a:pt x="88" y="0"/>
                  </a:cubicBezTo>
                  <a:cubicBezTo>
                    <a:pt x="84" y="0"/>
                    <a:pt x="78" y="0"/>
                    <a:pt x="73" y="0"/>
                  </a:cubicBezTo>
                  <a:cubicBezTo>
                    <a:pt x="67" y="0"/>
                    <a:pt x="60" y="0"/>
                    <a:pt x="54" y="0"/>
                  </a:cubicBezTo>
                  <a:cubicBezTo>
                    <a:pt x="46" y="0"/>
                    <a:pt x="39" y="0"/>
                    <a:pt x="34" y="0"/>
                  </a:cubicBezTo>
                  <a:cubicBezTo>
                    <a:pt x="15" y="0"/>
                    <a:pt x="0" y="13"/>
                    <a:pt x="0" y="35"/>
                  </a:cubicBezTo>
                  <a:cubicBezTo>
                    <a:pt x="0" y="36"/>
                    <a:pt x="0" y="147"/>
                    <a:pt x="0" y="147"/>
                  </a:cubicBezTo>
                  <a:cubicBezTo>
                    <a:pt x="0" y="155"/>
                    <a:pt x="4" y="160"/>
                    <a:pt x="9" y="164"/>
                  </a:cubicBezTo>
                  <a:close/>
                </a:path>
              </a:pathLst>
            </a:custGeom>
            <a:solidFill>
              <a:srgbClr val="80808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ja-JP" altLang="en-US">
                <a:latin typeface="HGPｺﾞｼｯｸM" pitchFamily="50" charset="-128"/>
                <a:ea typeface="HGPｺﾞｼｯｸM" pitchFamily="50" charset="-128"/>
              </a:endParaRPr>
            </a:p>
          </p:txBody>
        </p:sp>
        <p:sp>
          <p:nvSpPr>
            <p:cNvPr id="167" name="フリーフォーム 166"/>
            <p:cNvSpPr/>
            <p:nvPr/>
          </p:nvSpPr>
          <p:spPr bwMode="auto">
            <a:xfrm>
              <a:off x="2026080" y="3002093"/>
              <a:ext cx="5555105" cy="3240973"/>
            </a:xfrm>
            <a:custGeom>
              <a:avLst/>
              <a:gdLst>
                <a:gd name="connsiteX0" fmla="*/ 1142633 w 5555105"/>
                <a:gd name="connsiteY0" fmla="*/ 3136157 h 3240973"/>
                <a:gd name="connsiteX1" fmla="*/ 4166490 w 5555105"/>
                <a:gd name="connsiteY1" fmla="*/ 3127103 h 3240973"/>
                <a:gd name="connsiteX2" fmla="*/ 5415869 w 5555105"/>
                <a:gd name="connsiteY2" fmla="*/ 1778137 h 3240973"/>
                <a:gd name="connsiteX3" fmla="*/ 5406815 w 5555105"/>
                <a:gd name="connsiteY3" fmla="*/ 293368 h 3240973"/>
                <a:gd name="connsiteX4" fmla="*/ 4365667 w 5555105"/>
                <a:gd name="connsiteY4" fmla="*/ 57978 h 3240973"/>
                <a:gd name="connsiteX5" fmla="*/ 3885833 w 5555105"/>
                <a:gd name="connsiteY5" fmla="*/ 1035753 h 3240973"/>
                <a:gd name="connsiteX6" fmla="*/ 1061152 w 5555105"/>
                <a:gd name="connsiteY6" fmla="*/ 1216822 h 3240973"/>
                <a:gd name="connsiteX7" fmla="*/ 273500 w 5555105"/>
                <a:gd name="connsiteY7" fmla="*/ 1388838 h 3240973"/>
                <a:gd name="connsiteX8" fmla="*/ 1896 w 5555105"/>
                <a:gd name="connsiteY8" fmla="*/ 2004473 h 3240973"/>
                <a:gd name="connsiteX9" fmla="*/ 382142 w 5555105"/>
                <a:gd name="connsiteY9" fmla="*/ 2864553 h 3240973"/>
                <a:gd name="connsiteX10" fmla="*/ 1142633 w 5555105"/>
                <a:gd name="connsiteY10" fmla="*/ 3136157 h 3240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55105" h="3240973">
                  <a:moveTo>
                    <a:pt x="1142633" y="3136157"/>
                  </a:moveTo>
                  <a:cubicBezTo>
                    <a:pt x="1773358" y="3179915"/>
                    <a:pt x="3454284" y="3353440"/>
                    <a:pt x="4166490" y="3127103"/>
                  </a:cubicBezTo>
                  <a:cubicBezTo>
                    <a:pt x="4878696" y="2900766"/>
                    <a:pt x="5209148" y="2250426"/>
                    <a:pt x="5415869" y="1778137"/>
                  </a:cubicBezTo>
                  <a:cubicBezTo>
                    <a:pt x="5622590" y="1305848"/>
                    <a:pt x="5581849" y="580061"/>
                    <a:pt x="5406815" y="293368"/>
                  </a:cubicBezTo>
                  <a:cubicBezTo>
                    <a:pt x="5231781" y="6675"/>
                    <a:pt x="4619164" y="-65753"/>
                    <a:pt x="4365667" y="57978"/>
                  </a:cubicBezTo>
                  <a:cubicBezTo>
                    <a:pt x="4112170" y="181709"/>
                    <a:pt x="4436586" y="842612"/>
                    <a:pt x="3885833" y="1035753"/>
                  </a:cubicBezTo>
                  <a:cubicBezTo>
                    <a:pt x="3335081" y="1228894"/>
                    <a:pt x="1663208" y="1157974"/>
                    <a:pt x="1061152" y="1216822"/>
                  </a:cubicBezTo>
                  <a:cubicBezTo>
                    <a:pt x="459096" y="1275669"/>
                    <a:pt x="450043" y="1257563"/>
                    <a:pt x="273500" y="1388838"/>
                  </a:cubicBezTo>
                  <a:cubicBezTo>
                    <a:pt x="96957" y="1520113"/>
                    <a:pt x="-16211" y="1758521"/>
                    <a:pt x="1896" y="2004473"/>
                  </a:cubicBezTo>
                  <a:cubicBezTo>
                    <a:pt x="20003" y="2250425"/>
                    <a:pt x="187493" y="2675939"/>
                    <a:pt x="382142" y="2864553"/>
                  </a:cubicBezTo>
                  <a:cubicBezTo>
                    <a:pt x="576791" y="3053167"/>
                    <a:pt x="511908" y="3092399"/>
                    <a:pt x="1142633" y="3136157"/>
                  </a:cubicBezTo>
                  <a:close/>
                </a:path>
              </a:pathLst>
            </a:custGeom>
            <a:noFill/>
            <a:ln w="3810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68" name="フリーフォーム 167"/>
            <p:cNvSpPr/>
            <p:nvPr/>
          </p:nvSpPr>
          <p:spPr bwMode="auto">
            <a:xfrm>
              <a:off x="2008863" y="2829430"/>
              <a:ext cx="3921169" cy="1289625"/>
            </a:xfrm>
            <a:custGeom>
              <a:avLst/>
              <a:gdLst>
                <a:gd name="connsiteX0" fmla="*/ 462733 w 3921169"/>
                <a:gd name="connsiteY0" fmla="*/ 61369 h 1289625"/>
                <a:gd name="connsiteX1" fmla="*/ 46274 w 3921169"/>
                <a:gd name="connsiteY1" fmla="*/ 450668 h 1289625"/>
                <a:gd name="connsiteX2" fmla="*/ 145862 w 3921169"/>
                <a:gd name="connsiteY2" fmla="*/ 1039143 h 1289625"/>
                <a:gd name="connsiteX3" fmla="*/ 1250385 w 3921169"/>
                <a:gd name="connsiteY3" fmla="*/ 1274533 h 1289625"/>
                <a:gd name="connsiteX4" fmla="*/ 3432270 w 3921169"/>
                <a:gd name="connsiteY4" fmla="*/ 1202105 h 1289625"/>
                <a:gd name="connsiteX5" fmla="*/ 3921157 w 3921169"/>
                <a:gd name="connsiteY5" fmla="*/ 686058 h 1289625"/>
                <a:gd name="connsiteX6" fmla="*/ 3441323 w 3921169"/>
                <a:gd name="connsiteY6" fmla="*/ 124743 h 1289625"/>
                <a:gd name="connsiteX7" fmla="*/ 1875074 w 3921169"/>
                <a:gd name="connsiteY7" fmla="*/ 7048 h 1289625"/>
                <a:gd name="connsiteX8" fmla="*/ 462733 w 3921169"/>
                <a:gd name="connsiteY8" fmla="*/ 61369 h 1289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21169" h="1289625">
                  <a:moveTo>
                    <a:pt x="462733" y="61369"/>
                  </a:moveTo>
                  <a:cubicBezTo>
                    <a:pt x="157933" y="135306"/>
                    <a:pt x="99086" y="287706"/>
                    <a:pt x="46274" y="450668"/>
                  </a:cubicBezTo>
                  <a:cubicBezTo>
                    <a:pt x="-6538" y="613630"/>
                    <a:pt x="-54823" y="901832"/>
                    <a:pt x="145862" y="1039143"/>
                  </a:cubicBezTo>
                  <a:cubicBezTo>
                    <a:pt x="346547" y="1176454"/>
                    <a:pt x="702650" y="1247373"/>
                    <a:pt x="1250385" y="1274533"/>
                  </a:cubicBezTo>
                  <a:cubicBezTo>
                    <a:pt x="1798120" y="1301693"/>
                    <a:pt x="2987141" y="1300184"/>
                    <a:pt x="3432270" y="1202105"/>
                  </a:cubicBezTo>
                  <a:cubicBezTo>
                    <a:pt x="3877399" y="1104026"/>
                    <a:pt x="3919648" y="865618"/>
                    <a:pt x="3921157" y="686058"/>
                  </a:cubicBezTo>
                  <a:cubicBezTo>
                    <a:pt x="3922666" y="506498"/>
                    <a:pt x="3782337" y="237911"/>
                    <a:pt x="3441323" y="124743"/>
                  </a:cubicBezTo>
                  <a:cubicBezTo>
                    <a:pt x="3100309" y="11575"/>
                    <a:pt x="2376032" y="17610"/>
                    <a:pt x="1875074" y="7048"/>
                  </a:cubicBezTo>
                  <a:cubicBezTo>
                    <a:pt x="1374116" y="-3514"/>
                    <a:pt x="767533" y="-12568"/>
                    <a:pt x="462733" y="61369"/>
                  </a:cubicBezTo>
                  <a:close/>
                </a:path>
              </a:pathLst>
            </a:custGeom>
            <a:noFill/>
            <a:ln w="38100" cap="flat" cmpd="sng" algn="ctr">
              <a:solidFill>
                <a:srgbClr val="FF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69" name="テキスト ボックス 168"/>
            <p:cNvSpPr txBox="1"/>
            <p:nvPr/>
          </p:nvSpPr>
          <p:spPr>
            <a:xfrm>
              <a:off x="6753200" y="5661248"/>
              <a:ext cx="2708036" cy="461665"/>
            </a:xfrm>
            <a:prstGeom prst="rect">
              <a:avLst/>
            </a:prstGeom>
            <a:noFill/>
          </p:spPr>
          <p:txBody>
            <a:bodyPr wrap="square" rtlCol="0">
              <a:spAutoFit/>
            </a:bodyPr>
            <a:lstStyle/>
            <a:p>
              <a:r>
                <a:rPr kumimoji="1" lang="ja-JP" altLang="en-US" sz="1200" b="1" dirty="0" smtClean="0">
                  <a:effectLst>
                    <a:outerShdw blurRad="38100" dist="38100" dir="2700000" algn="tl">
                      <a:srgbClr val="000000">
                        <a:alpha val="43137"/>
                      </a:srgbClr>
                    </a:outerShdw>
                  </a:effectLst>
                  <a:latin typeface="HGPｺﾞｼｯｸM" pitchFamily="50" charset="-128"/>
                  <a:ea typeface="HGPｺﾞｼｯｸM" pitchFamily="50" charset="-128"/>
                </a:rPr>
                <a:t>共通部分は現行システムから切り出して差し替え</a:t>
              </a:r>
              <a:endParaRPr kumimoji="1" lang="ja-JP" altLang="en-US" sz="1200" b="1" dirty="0">
                <a:effectLst>
                  <a:outerShdw blurRad="38100" dist="38100" dir="2700000" algn="tl">
                    <a:srgbClr val="000000">
                      <a:alpha val="43137"/>
                    </a:srgbClr>
                  </a:outerShdw>
                </a:effectLst>
                <a:latin typeface="HGPｺﾞｼｯｸM" pitchFamily="50" charset="-128"/>
                <a:ea typeface="HGPｺﾞｼｯｸM" pitchFamily="50" charset="-128"/>
              </a:endParaRPr>
            </a:p>
          </p:txBody>
        </p:sp>
        <p:sp>
          <p:nvSpPr>
            <p:cNvPr id="170" name="テキスト ボックス 169"/>
            <p:cNvSpPr txBox="1"/>
            <p:nvPr/>
          </p:nvSpPr>
          <p:spPr>
            <a:xfrm>
              <a:off x="416496" y="2852936"/>
              <a:ext cx="1728192" cy="646331"/>
            </a:xfrm>
            <a:prstGeom prst="rect">
              <a:avLst/>
            </a:prstGeom>
            <a:noFill/>
          </p:spPr>
          <p:txBody>
            <a:bodyPr wrap="square" rtlCol="0">
              <a:spAutoFit/>
            </a:bodyPr>
            <a:lstStyle/>
            <a:p>
              <a:r>
                <a:rPr kumimoji="1" lang="ja-JP" altLang="en-US" sz="1200" b="1" dirty="0" smtClean="0">
                  <a:effectLst>
                    <a:outerShdw blurRad="38100" dist="38100" dir="2700000" algn="tl">
                      <a:srgbClr val="000000">
                        <a:alpha val="43137"/>
                      </a:srgbClr>
                    </a:outerShdw>
                  </a:effectLst>
                  <a:latin typeface="HGPｺﾞｼｯｸM" pitchFamily="50" charset="-128"/>
                  <a:ea typeface="HGPｺﾞｼｯｸM" pitchFamily="50" charset="-128"/>
                </a:rPr>
                <a:t>個別業務モジュールは更新時期に合わせて可能なものから導入</a:t>
              </a:r>
              <a:endParaRPr kumimoji="1" lang="ja-JP" altLang="en-US" sz="1200" b="1" dirty="0">
                <a:effectLst>
                  <a:outerShdw blurRad="38100" dist="38100" dir="2700000" algn="tl">
                    <a:srgbClr val="000000">
                      <a:alpha val="43137"/>
                    </a:srgbClr>
                  </a:outerShdw>
                </a:effectLst>
                <a:latin typeface="HGPｺﾞｼｯｸM" pitchFamily="50" charset="-128"/>
                <a:ea typeface="HGPｺﾞｼｯｸM" pitchFamily="50" charset="-128"/>
              </a:endParaRPr>
            </a:p>
          </p:txBody>
        </p:sp>
      </p:grpSp>
      <p:sp>
        <p:nvSpPr>
          <p:cNvPr id="106" name="スライド番号プレースホルダ 105"/>
          <p:cNvSpPr>
            <a:spLocks noGrp="1"/>
          </p:cNvSpPr>
          <p:nvPr>
            <p:ph type="sldNum" sz="quarter" idx="12"/>
          </p:nvPr>
        </p:nvSpPr>
        <p:spPr/>
        <p:txBody>
          <a:bodyPr/>
          <a:lstStyle/>
          <a:p>
            <a:pPr>
              <a:defRPr/>
            </a:pPr>
            <a:fld id="{F4539584-EA34-4FB3-84C9-55345A63A918}" type="slidenum">
              <a:rPr lang="ja-JP" altLang="en-US" smtClean="0"/>
              <a:pPr>
                <a:defRPr/>
              </a:pPr>
              <a:t>8</a:t>
            </a:fld>
            <a:endParaRPr lang="en-US" altLang="ja-JP"/>
          </a:p>
        </p:txBody>
      </p:sp>
      <p:sp>
        <p:nvSpPr>
          <p:cNvPr id="107" name="フッター プレースホルダ 106"/>
          <p:cNvSpPr>
            <a:spLocks noGrp="1"/>
          </p:cNvSpPr>
          <p:nvPr>
            <p:ph type="ftr" sz="quarter" idx="11"/>
          </p:nvPr>
        </p:nvSpPr>
        <p:spPr/>
        <p:txBody>
          <a:bodyPr/>
          <a:lstStyle/>
          <a:p>
            <a:pPr>
              <a:defRPr/>
            </a:pPr>
            <a:r>
              <a:rPr lang="en-US" altLang="ja-JP" smtClean="0"/>
              <a:t>2-3 </a:t>
            </a:r>
            <a:r>
              <a:rPr lang="ja-JP" altLang="en-US" smtClean="0"/>
              <a:t>地域情報プラットフォームによる標準化</a:t>
            </a:r>
            <a:endParaRPr lang="en-US" altLang="ja-JP"/>
          </a:p>
        </p:txBody>
      </p:sp>
      <p:sp>
        <p:nvSpPr>
          <p:cNvPr id="211"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kumimoji="1" lang="ja-JP" altLang="en-US" sz="2800" b="1" kern="0" dirty="0" smtClean="0">
                <a:solidFill>
                  <a:prstClr val="black"/>
                </a:solidFill>
                <a:latin typeface="HGPｺﾞｼｯｸM" pitchFamily="50" charset="-128"/>
                <a:ea typeface="HGPｺﾞｼｯｸM" pitchFamily="50" charset="-128"/>
                <a:cs typeface="+mj-cs"/>
              </a:rPr>
              <a:t>４</a:t>
            </a:r>
            <a:r>
              <a:rPr kumimoji="1" lang="ja-JP" altLang="ja-JP" sz="2800" b="1" kern="0" dirty="0" smtClean="0">
                <a:solidFill>
                  <a:prstClr val="black"/>
                </a:solidFill>
                <a:latin typeface="HGPｺﾞｼｯｸM" pitchFamily="50" charset="-128"/>
                <a:ea typeface="HGPｺﾞｼｯｸM" pitchFamily="50" charset="-128"/>
                <a:cs typeface="+mj-cs"/>
              </a:rPr>
              <a:t>．</a:t>
            </a:r>
            <a:r>
              <a:rPr kumimoji="1" lang="ja-JP" altLang="en-US" sz="2800" b="1" kern="0" dirty="0" smtClean="0">
                <a:solidFill>
                  <a:prstClr val="black"/>
                </a:solidFill>
                <a:latin typeface="HGPｺﾞｼｯｸM" pitchFamily="50" charset="-128"/>
                <a:ea typeface="HGPｺﾞｼｯｸM" pitchFamily="50" charset="-128"/>
                <a:cs typeface="+mj-cs"/>
              </a:rPr>
              <a:t>地域情報プラットフォームとは</a:t>
            </a:r>
            <a:endParaRPr kumimoji="1" lang="ja-JP" altLang="ja-JP" sz="2800" b="1" kern="0" dirty="0" smtClean="0">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8314</TotalTime>
  <Words>11483</Words>
  <Application>Microsoft Office PowerPoint</Application>
  <PresentationFormat>A4 210 x 297 mm</PresentationFormat>
  <Paragraphs>1418</Paragraphs>
  <Slides>35</Slides>
  <Notes>34</Notes>
  <HiddenSlides>0</HiddenSlides>
  <MMClips>0</MMClips>
  <ScaleCrop>false</ScaleCrop>
  <HeadingPairs>
    <vt:vector size="4" baseType="variant">
      <vt:variant>
        <vt:lpstr>テーマ</vt:lpstr>
      </vt:variant>
      <vt:variant>
        <vt:i4>1</vt:i4>
      </vt:variant>
      <vt:variant>
        <vt:lpstr>スライド タイトル</vt:lpstr>
      </vt:variant>
      <vt:variant>
        <vt:i4>35</vt:i4>
      </vt:variant>
    </vt:vector>
  </HeadingPairs>
  <TitlesOfParts>
    <vt:vector size="36" baseType="lpstr">
      <vt:lpstr>half_green</vt:lpstr>
      <vt:lpstr>2-3 地域情報プラットフォームによる標準化</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lpstr>スライド 26</vt:lpstr>
      <vt:lpstr>スライド 27</vt:lpstr>
      <vt:lpstr>スライド 28</vt:lpstr>
      <vt:lpstr>スライド 29</vt:lpstr>
      <vt:lpstr>スライド 30</vt:lpstr>
      <vt:lpstr>スライド 31</vt:lpstr>
      <vt:lpstr>スライド 32</vt:lpstr>
      <vt:lpstr>スライド 33</vt:lpstr>
      <vt:lpstr>スライド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2-3 地域情報プラットフォーム                                    による標準化</dc:title>
  <dc:creator>芳川 翠</dc:creator>
  <cp:lastModifiedBy>takamura</cp:lastModifiedBy>
  <cp:revision>42</cp:revision>
  <cp:lastPrinted>2013-03-28T06:28:11Z</cp:lastPrinted>
  <dcterms:created xsi:type="dcterms:W3CDTF">2008-12-09T14:04:54Z</dcterms:created>
  <dcterms:modified xsi:type="dcterms:W3CDTF">2015-06-22T01:20:56Z</dcterms:modified>
</cp:coreProperties>
</file>