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wmf" ContentType="image/x-wmf"/>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notesSlides/notesSlide21.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739" r:id="rId1"/>
  </p:sldMasterIdLst>
  <p:notesMasterIdLst>
    <p:notesMasterId r:id="rId30"/>
  </p:notesMasterIdLst>
  <p:handoutMasterIdLst>
    <p:handoutMasterId r:id="rId31"/>
  </p:handoutMasterIdLst>
  <p:sldIdLst>
    <p:sldId id="344" r:id="rId2"/>
    <p:sldId id="293" r:id="rId3"/>
    <p:sldId id="341" r:id="rId4"/>
    <p:sldId id="343" r:id="rId5"/>
    <p:sldId id="316" r:id="rId6"/>
    <p:sldId id="318" r:id="rId7"/>
    <p:sldId id="307" r:id="rId8"/>
    <p:sldId id="342" r:id="rId9"/>
    <p:sldId id="296" r:id="rId10"/>
    <p:sldId id="297" r:id="rId11"/>
    <p:sldId id="277" r:id="rId12"/>
    <p:sldId id="288" r:id="rId13"/>
    <p:sldId id="298" r:id="rId14"/>
    <p:sldId id="286" r:id="rId15"/>
    <p:sldId id="326" r:id="rId16"/>
    <p:sldId id="309" r:id="rId17"/>
    <p:sldId id="332" r:id="rId18"/>
    <p:sldId id="324" r:id="rId19"/>
    <p:sldId id="313" r:id="rId20"/>
    <p:sldId id="287" r:id="rId21"/>
    <p:sldId id="322" r:id="rId22"/>
    <p:sldId id="305" r:id="rId23"/>
    <p:sldId id="311" r:id="rId24"/>
    <p:sldId id="329" r:id="rId25"/>
    <p:sldId id="338" r:id="rId26"/>
    <p:sldId id="340" r:id="rId27"/>
    <p:sldId id="291" r:id="rId28"/>
    <p:sldId id="276" r:id="rId29"/>
  </p:sldIdLst>
  <p:sldSz cx="9906000" cy="6858000" type="A4"/>
  <p:notesSz cx="6807200" cy="9939338"/>
  <p:defaultTextStyle>
    <a:defPPr>
      <a:defRPr lang="ja-JP"/>
    </a:defPPr>
    <a:lvl1pPr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5pPr>
    <a:lvl6pPr marL="2286000" algn="l" defTabSz="914400" rtl="0" eaLnBrk="1" latinLnBrk="0" hangingPunct="1">
      <a:defRPr kern="1200">
        <a:solidFill>
          <a:schemeClr val="tx1"/>
        </a:solidFill>
        <a:latin typeface="Arial" charset="0"/>
        <a:ea typeface="ＭＳ Ｐゴシック" pitchFamily="50" charset="-128"/>
        <a:cs typeface="+mn-cs"/>
      </a:defRPr>
    </a:lvl6pPr>
    <a:lvl7pPr marL="2743200" algn="l" defTabSz="914400" rtl="0" eaLnBrk="1" latinLnBrk="0" hangingPunct="1">
      <a:defRPr kern="1200">
        <a:solidFill>
          <a:schemeClr val="tx1"/>
        </a:solidFill>
        <a:latin typeface="Arial" charset="0"/>
        <a:ea typeface="ＭＳ Ｐゴシック" pitchFamily="50" charset="-128"/>
        <a:cs typeface="+mn-cs"/>
      </a:defRPr>
    </a:lvl7pPr>
    <a:lvl8pPr marL="3200400" algn="l" defTabSz="914400" rtl="0" eaLnBrk="1" latinLnBrk="0" hangingPunct="1">
      <a:defRPr kern="1200">
        <a:solidFill>
          <a:schemeClr val="tx1"/>
        </a:solidFill>
        <a:latin typeface="Arial" charset="0"/>
        <a:ea typeface="ＭＳ Ｐゴシック" pitchFamily="50" charset="-128"/>
        <a:cs typeface="+mn-cs"/>
      </a:defRPr>
    </a:lvl8pPr>
    <a:lvl9pPr marL="3657600" algn="l" defTabSz="914400" rtl="0" eaLnBrk="1" latinLnBrk="0" hangingPunct="1">
      <a:defRPr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2E3F92"/>
    <a:srgbClr val="79FEFB"/>
    <a:srgbClr val="FF3300"/>
    <a:srgbClr val="330033"/>
    <a:srgbClr val="66CCFF"/>
    <a:srgbClr val="CCFFFF"/>
    <a:srgbClr val="00FFFF"/>
    <a:srgbClr val="CAF6DE"/>
    <a:srgbClr val="FFCCCC"/>
    <a:srgbClr val="CCC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0274" autoAdjust="0"/>
  </p:normalViewPr>
  <p:slideViewPr>
    <p:cSldViewPr>
      <p:cViewPr varScale="1">
        <p:scale>
          <a:sx n="87" d="100"/>
          <a:sy n="87" d="100"/>
        </p:scale>
        <p:origin x="-1272" y="-84"/>
      </p:cViewPr>
      <p:guideLst>
        <p:guide orient="horz" pos="2160"/>
        <p:guide orient="horz" pos="663"/>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1" d="100"/>
        <a:sy n="81" d="100"/>
      </p:scale>
      <p:origin x="0" y="3134"/>
    </p:cViewPr>
  </p:sorterViewPr>
  <p:notesViewPr>
    <p:cSldViewPr>
      <p:cViewPr>
        <p:scale>
          <a:sx n="100" d="100"/>
          <a:sy n="100" d="100"/>
        </p:scale>
        <p:origin x="-2598" y="2154"/>
      </p:cViewPr>
      <p:guideLst>
        <p:guide orient="horz" pos="3130"/>
        <p:guide pos="214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9A095F-9F0E-49BA-A4BA-DE14ED04D22B}"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kumimoji="1" lang="ja-JP" altLang="en-US"/>
        </a:p>
      </dgm:t>
    </dgm:pt>
    <dgm:pt modelId="{4A9E1928-F9AA-453D-8731-B784B09A5697}">
      <dgm:prSet phldrT="[テキスト]"/>
      <dgm:spPr>
        <a:solidFill>
          <a:schemeClr val="tx2">
            <a:lumMod val="40000"/>
            <a:lumOff val="60000"/>
          </a:schemeClr>
        </a:solidFill>
        <a:ln>
          <a:solidFill>
            <a:schemeClr val="accent1">
              <a:lumMod val="40000"/>
              <a:lumOff val="60000"/>
            </a:schemeClr>
          </a:solidFill>
        </a:ln>
      </dgm:spPr>
      <dgm:t>
        <a:bodyPr/>
        <a:lstStyle/>
        <a:p>
          <a:r>
            <a:rPr lang="ja-JP" altLang="en-US" dirty="0" smtClean="0">
              <a:solidFill>
                <a:schemeClr val="tx2">
                  <a:lumMod val="75000"/>
                </a:schemeClr>
              </a:solidFill>
            </a:rPr>
            <a:t>１．現状分析　</a:t>
          </a:r>
          <a:r>
            <a:rPr lang="ja-JP" altLang="en-US" dirty="0" smtClean="0"/>
            <a:t>－　</a:t>
          </a:r>
          <a:r>
            <a:rPr lang="ja-JP" altLang="en-US" dirty="0" smtClean="0">
              <a:solidFill>
                <a:srgbClr val="FFFF00"/>
              </a:solidFill>
            </a:rPr>
            <a:t>地域性・住民ニーズをつかむ</a:t>
          </a:r>
          <a:r>
            <a:rPr kumimoji="1" lang="ja-JP" altLang="en-US" dirty="0" smtClean="0"/>
            <a:t>　　　　　　　　　　　　　　　　　　　　　　　　　　　　　</a:t>
          </a:r>
          <a:endParaRPr kumimoji="1" lang="ja-JP" altLang="en-US" dirty="0">
            <a:solidFill>
              <a:srgbClr val="FFFF00"/>
            </a:solidFill>
          </a:endParaRPr>
        </a:p>
      </dgm:t>
    </dgm:pt>
    <dgm:pt modelId="{6DF61E86-ACC9-441F-9304-4178E3E4BA85}" type="parTrans" cxnId="{77F6C7B6-1123-4935-832B-084AE1039AB3}">
      <dgm:prSet/>
      <dgm:spPr/>
      <dgm:t>
        <a:bodyPr/>
        <a:lstStyle/>
        <a:p>
          <a:endParaRPr kumimoji="1" lang="ja-JP" altLang="en-US"/>
        </a:p>
      </dgm:t>
    </dgm:pt>
    <dgm:pt modelId="{60793FB9-85E5-43DD-B199-016DF5D721B5}" type="sibTrans" cxnId="{77F6C7B6-1123-4935-832B-084AE1039AB3}">
      <dgm:prSet/>
      <dgm:spPr/>
      <dgm:t>
        <a:bodyPr/>
        <a:lstStyle/>
        <a:p>
          <a:endParaRPr kumimoji="1" lang="ja-JP" altLang="en-US"/>
        </a:p>
      </dgm:t>
    </dgm:pt>
    <dgm:pt modelId="{3BED9165-7E29-47C3-82C6-B889846EAED9}">
      <dgm:prSet phldrT="[テキスト]"/>
      <dgm:spPr>
        <a:solidFill>
          <a:schemeClr val="tx2">
            <a:lumMod val="40000"/>
            <a:lumOff val="60000"/>
          </a:schemeClr>
        </a:solidFill>
        <a:ln>
          <a:solidFill>
            <a:schemeClr val="accent1">
              <a:lumMod val="40000"/>
              <a:lumOff val="60000"/>
            </a:schemeClr>
          </a:solidFill>
        </a:ln>
      </dgm:spPr>
      <dgm:t>
        <a:bodyPr/>
        <a:lstStyle/>
        <a:p>
          <a:r>
            <a:rPr lang="ja-JP" altLang="en-US" dirty="0" smtClean="0">
              <a:solidFill>
                <a:schemeClr val="tx2">
                  <a:lumMod val="75000"/>
                </a:schemeClr>
              </a:solidFill>
            </a:rPr>
            <a:t>２．総合窓口開設の準備</a:t>
          </a:r>
          <a:r>
            <a:rPr lang="ja-JP" altLang="en-US" dirty="0" smtClean="0"/>
            <a:t>　－　</a:t>
          </a:r>
          <a:r>
            <a:rPr lang="ja-JP" altLang="en-US" dirty="0" smtClean="0">
              <a:solidFill>
                <a:srgbClr val="FFFF00"/>
              </a:solidFill>
            </a:rPr>
            <a:t>推進体制</a:t>
          </a:r>
          <a:endParaRPr kumimoji="1" lang="ja-JP" altLang="en-US" dirty="0">
            <a:solidFill>
              <a:srgbClr val="FFFF00"/>
            </a:solidFill>
          </a:endParaRPr>
        </a:p>
      </dgm:t>
    </dgm:pt>
    <dgm:pt modelId="{F18BDC1D-8A43-4666-A97B-29F0A2E8A27D}" type="parTrans" cxnId="{B599D4F2-331C-4490-9928-017EC13DB8FC}">
      <dgm:prSet/>
      <dgm:spPr/>
      <dgm:t>
        <a:bodyPr/>
        <a:lstStyle/>
        <a:p>
          <a:endParaRPr kumimoji="1" lang="ja-JP" altLang="en-US"/>
        </a:p>
      </dgm:t>
    </dgm:pt>
    <dgm:pt modelId="{22F3D17E-5D02-456E-9AEA-544C37D7A763}" type="sibTrans" cxnId="{B599D4F2-331C-4490-9928-017EC13DB8FC}">
      <dgm:prSet/>
      <dgm:spPr/>
      <dgm:t>
        <a:bodyPr/>
        <a:lstStyle/>
        <a:p>
          <a:endParaRPr kumimoji="1" lang="ja-JP" altLang="en-US"/>
        </a:p>
      </dgm:t>
    </dgm:pt>
    <dgm:pt modelId="{ED3F603B-AF70-40DB-8076-06BF78280D2A}">
      <dgm:prSet phldrT="[テキスト]"/>
      <dgm:spPr>
        <a:solidFill>
          <a:schemeClr val="tx2">
            <a:lumMod val="40000"/>
            <a:lumOff val="60000"/>
          </a:schemeClr>
        </a:solidFill>
      </dgm:spPr>
      <dgm:t>
        <a:bodyPr/>
        <a:lstStyle/>
        <a:p>
          <a:r>
            <a:rPr lang="ja-JP" altLang="en-US" dirty="0" smtClean="0">
              <a:solidFill>
                <a:schemeClr val="tx2">
                  <a:lumMod val="75000"/>
                </a:schemeClr>
              </a:solidFill>
            </a:rPr>
            <a:t>３．窓口手続きを洗い出す</a:t>
          </a:r>
          <a:r>
            <a:rPr lang="ja-JP" altLang="en-US" dirty="0" smtClean="0"/>
            <a:t>　－　</a:t>
          </a:r>
          <a:r>
            <a:rPr lang="ja-JP" altLang="en-US" dirty="0" smtClean="0">
              <a:solidFill>
                <a:srgbClr val="FFFF00"/>
              </a:solidFill>
            </a:rPr>
            <a:t>住民視点の窓口サービスとは</a:t>
          </a:r>
          <a:endParaRPr kumimoji="1" lang="ja-JP" altLang="en-US" dirty="0">
            <a:solidFill>
              <a:srgbClr val="FFFF00"/>
            </a:solidFill>
          </a:endParaRPr>
        </a:p>
      </dgm:t>
    </dgm:pt>
    <dgm:pt modelId="{0801F2D7-7A15-47D7-B442-A22C8F8AF097}" type="parTrans" cxnId="{F6A0B092-76C9-4D3E-A2F3-01AFCDB426F1}">
      <dgm:prSet/>
      <dgm:spPr/>
      <dgm:t>
        <a:bodyPr/>
        <a:lstStyle/>
        <a:p>
          <a:endParaRPr kumimoji="1" lang="ja-JP" altLang="en-US"/>
        </a:p>
      </dgm:t>
    </dgm:pt>
    <dgm:pt modelId="{01AE5534-2CB9-4F08-9675-9F3C4B84C71F}" type="sibTrans" cxnId="{F6A0B092-76C9-4D3E-A2F3-01AFCDB426F1}">
      <dgm:prSet/>
      <dgm:spPr/>
      <dgm:t>
        <a:bodyPr/>
        <a:lstStyle/>
        <a:p>
          <a:endParaRPr kumimoji="1" lang="ja-JP" altLang="en-US"/>
        </a:p>
      </dgm:t>
    </dgm:pt>
    <dgm:pt modelId="{D8977588-609A-4DCE-9664-F6117794C7DE}">
      <dgm:prSet phldrT="[テキスト]"/>
      <dgm:spPr>
        <a:solidFill>
          <a:schemeClr val="tx2">
            <a:lumMod val="40000"/>
            <a:lumOff val="60000"/>
          </a:schemeClr>
        </a:solidFill>
      </dgm:spPr>
      <dgm:t>
        <a:bodyPr/>
        <a:lstStyle/>
        <a:p>
          <a:r>
            <a:rPr lang="ja-JP" altLang="en-US" dirty="0" smtClean="0">
              <a:solidFill>
                <a:schemeClr val="tx2">
                  <a:lumMod val="75000"/>
                </a:schemeClr>
              </a:solidFill>
            </a:rPr>
            <a:t>６．総合窓口運用期の留意点</a:t>
          </a:r>
          <a:r>
            <a:rPr lang="ja-JP" altLang="en-US" dirty="0" smtClean="0"/>
            <a:t>　－　</a:t>
          </a:r>
          <a:r>
            <a:rPr lang="ja-JP" altLang="en-US" dirty="0" smtClean="0">
              <a:solidFill>
                <a:srgbClr val="FFFF00"/>
              </a:solidFill>
            </a:rPr>
            <a:t>実効性を上げるためには</a:t>
          </a:r>
          <a:endParaRPr kumimoji="1" lang="ja-JP" altLang="en-US" dirty="0">
            <a:solidFill>
              <a:srgbClr val="FFFF00"/>
            </a:solidFill>
          </a:endParaRPr>
        </a:p>
      </dgm:t>
    </dgm:pt>
    <dgm:pt modelId="{58AF2113-95E1-4BD4-8385-40E5DD639F69}" type="parTrans" cxnId="{F85C16B5-9792-461D-97FE-39834FAE354D}">
      <dgm:prSet/>
      <dgm:spPr/>
      <dgm:t>
        <a:bodyPr/>
        <a:lstStyle/>
        <a:p>
          <a:endParaRPr kumimoji="1" lang="ja-JP" altLang="en-US"/>
        </a:p>
      </dgm:t>
    </dgm:pt>
    <dgm:pt modelId="{A74736F5-6A63-400A-8777-71EEF703A898}" type="sibTrans" cxnId="{F85C16B5-9792-461D-97FE-39834FAE354D}">
      <dgm:prSet/>
      <dgm:spPr/>
      <dgm:t>
        <a:bodyPr/>
        <a:lstStyle/>
        <a:p>
          <a:endParaRPr kumimoji="1" lang="ja-JP" altLang="en-US"/>
        </a:p>
      </dgm:t>
    </dgm:pt>
    <dgm:pt modelId="{481D6647-E5E8-46C7-A0DD-BCAE0146277A}">
      <dgm:prSet phldrT="[テキスト]"/>
      <dgm:spPr>
        <a:solidFill>
          <a:schemeClr val="tx2">
            <a:lumMod val="40000"/>
            <a:lumOff val="60000"/>
          </a:schemeClr>
        </a:solidFill>
      </dgm:spPr>
      <dgm:t>
        <a:bodyPr/>
        <a:lstStyle/>
        <a:p>
          <a:r>
            <a:rPr lang="ja-JP" altLang="en-US" dirty="0" smtClean="0">
              <a:solidFill>
                <a:schemeClr val="tx2">
                  <a:lumMod val="75000"/>
                </a:schemeClr>
              </a:solidFill>
            </a:rPr>
            <a:t>４．総合窓口モデルの決定</a:t>
          </a:r>
          <a:r>
            <a:rPr lang="ja-JP" altLang="en-US" dirty="0" smtClean="0"/>
            <a:t>　－　</a:t>
          </a:r>
          <a:r>
            <a:rPr lang="ja-JP" altLang="en-US" dirty="0" smtClean="0">
              <a:solidFill>
                <a:srgbClr val="FFFF00"/>
              </a:solidFill>
            </a:rPr>
            <a:t>進化できる総合窓口へ</a:t>
          </a:r>
          <a:endParaRPr kumimoji="1" lang="ja-JP" altLang="en-US" dirty="0">
            <a:solidFill>
              <a:srgbClr val="FFFF00"/>
            </a:solidFill>
          </a:endParaRPr>
        </a:p>
      </dgm:t>
    </dgm:pt>
    <dgm:pt modelId="{0F378956-6C03-4A99-BA43-059EE12FA223}" type="parTrans" cxnId="{E4DDF963-DE0C-49D7-85DD-50143250B6BC}">
      <dgm:prSet/>
      <dgm:spPr/>
      <dgm:t>
        <a:bodyPr/>
        <a:lstStyle/>
        <a:p>
          <a:endParaRPr kumimoji="1" lang="ja-JP" altLang="en-US"/>
        </a:p>
      </dgm:t>
    </dgm:pt>
    <dgm:pt modelId="{2FFC128C-EDA1-4E6E-9C50-BAC2EE202604}" type="sibTrans" cxnId="{E4DDF963-DE0C-49D7-85DD-50143250B6BC}">
      <dgm:prSet/>
      <dgm:spPr/>
      <dgm:t>
        <a:bodyPr/>
        <a:lstStyle/>
        <a:p>
          <a:endParaRPr kumimoji="1" lang="ja-JP" altLang="en-US"/>
        </a:p>
      </dgm:t>
    </dgm:pt>
    <dgm:pt modelId="{354F02D8-A19B-41C2-9E70-B6DC342FFDF7}">
      <dgm:prSet phldrT="[テキスト]"/>
      <dgm:spPr>
        <a:solidFill>
          <a:schemeClr val="tx2">
            <a:lumMod val="40000"/>
            <a:lumOff val="60000"/>
          </a:schemeClr>
        </a:solidFill>
      </dgm:spPr>
      <dgm:t>
        <a:bodyPr/>
        <a:lstStyle/>
        <a:p>
          <a:r>
            <a:rPr lang="ja-JP" altLang="en-US" dirty="0" smtClean="0">
              <a:solidFill>
                <a:schemeClr val="tx2">
                  <a:lumMod val="75000"/>
                </a:schemeClr>
              </a:solidFill>
            </a:rPr>
            <a:t>５．情報連携型モデルの効果</a:t>
          </a:r>
          <a:r>
            <a:rPr lang="ja-JP" altLang="en-US" dirty="0" smtClean="0"/>
            <a:t>　－</a:t>
          </a:r>
          <a:r>
            <a:rPr lang="ja-JP" altLang="en-US" dirty="0" smtClean="0">
              <a:solidFill>
                <a:srgbClr val="FFFF00"/>
              </a:solidFill>
            </a:rPr>
            <a:t>　地域情報</a:t>
          </a:r>
          <a:r>
            <a:rPr lang="en-US" altLang="ja-JP" dirty="0" smtClean="0">
              <a:solidFill>
                <a:srgbClr val="FFFF00"/>
              </a:solidFill>
            </a:rPr>
            <a:t>PF</a:t>
          </a:r>
          <a:r>
            <a:rPr lang="ja-JP" altLang="en-US" dirty="0" smtClean="0">
              <a:solidFill>
                <a:srgbClr val="FFFF00"/>
              </a:solidFill>
            </a:rPr>
            <a:t>導入の利点</a:t>
          </a:r>
          <a:endParaRPr kumimoji="1" lang="ja-JP" altLang="en-US" dirty="0">
            <a:solidFill>
              <a:srgbClr val="FFFF00"/>
            </a:solidFill>
          </a:endParaRPr>
        </a:p>
      </dgm:t>
    </dgm:pt>
    <dgm:pt modelId="{2E765030-A268-4018-9DC0-A41E71D88651}" type="parTrans" cxnId="{E361CDF2-E6FC-49F3-81EC-70BA9D80E13A}">
      <dgm:prSet/>
      <dgm:spPr/>
      <dgm:t>
        <a:bodyPr/>
        <a:lstStyle/>
        <a:p>
          <a:endParaRPr kumimoji="1" lang="ja-JP" altLang="en-US"/>
        </a:p>
      </dgm:t>
    </dgm:pt>
    <dgm:pt modelId="{767F26A0-8149-4868-A315-A440E321F0E8}" type="sibTrans" cxnId="{E361CDF2-E6FC-49F3-81EC-70BA9D80E13A}">
      <dgm:prSet/>
      <dgm:spPr/>
      <dgm:t>
        <a:bodyPr/>
        <a:lstStyle/>
        <a:p>
          <a:endParaRPr kumimoji="1" lang="ja-JP" altLang="en-US"/>
        </a:p>
      </dgm:t>
    </dgm:pt>
    <dgm:pt modelId="{8CCDA507-209A-42F8-9F10-46751ABF4E2E}" type="pres">
      <dgm:prSet presAssocID="{C29A095F-9F0E-49BA-A4BA-DE14ED04D22B}" presName="linear" presStyleCnt="0">
        <dgm:presLayoutVars>
          <dgm:dir/>
          <dgm:animLvl val="lvl"/>
          <dgm:resizeHandles val="exact"/>
        </dgm:presLayoutVars>
      </dgm:prSet>
      <dgm:spPr/>
      <dgm:t>
        <a:bodyPr/>
        <a:lstStyle/>
        <a:p>
          <a:endParaRPr kumimoji="1" lang="ja-JP" altLang="en-US"/>
        </a:p>
      </dgm:t>
    </dgm:pt>
    <dgm:pt modelId="{0D2FC368-79CA-4020-995F-A5546C90C714}" type="pres">
      <dgm:prSet presAssocID="{4A9E1928-F9AA-453D-8731-B784B09A5697}" presName="parentLin" presStyleCnt="0"/>
      <dgm:spPr/>
    </dgm:pt>
    <dgm:pt modelId="{579591F8-37D3-4D99-98CC-56E0C0A8CCDF}" type="pres">
      <dgm:prSet presAssocID="{4A9E1928-F9AA-453D-8731-B784B09A5697}" presName="parentLeftMargin" presStyleLbl="node1" presStyleIdx="0" presStyleCnt="6"/>
      <dgm:spPr/>
      <dgm:t>
        <a:bodyPr/>
        <a:lstStyle/>
        <a:p>
          <a:endParaRPr kumimoji="1" lang="ja-JP" altLang="en-US"/>
        </a:p>
      </dgm:t>
    </dgm:pt>
    <dgm:pt modelId="{225838C5-2BEC-4B0E-9736-FC6C83CB7AC9}" type="pres">
      <dgm:prSet presAssocID="{4A9E1928-F9AA-453D-8731-B784B09A5697}" presName="parentText" presStyleLbl="node1" presStyleIdx="0" presStyleCnt="6">
        <dgm:presLayoutVars>
          <dgm:chMax val="0"/>
          <dgm:bulletEnabled val="1"/>
        </dgm:presLayoutVars>
      </dgm:prSet>
      <dgm:spPr/>
      <dgm:t>
        <a:bodyPr/>
        <a:lstStyle/>
        <a:p>
          <a:endParaRPr kumimoji="1" lang="ja-JP" altLang="en-US"/>
        </a:p>
      </dgm:t>
    </dgm:pt>
    <dgm:pt modelId="{D5F930DF-BF37-4C53-A562-45F6443E6901}" type="pres">
      <dgm:prSet presAssocID="{4A9E1928-F9AA-453D-8731-B784B09A5697}" presName="negativeSpace" presStyleCnt="0"/>
      <dgm:spPr/>
    </dgm:pt>
    <dgm:pt modelId="{5D9A9449-D28B-4D67-A816-F28F2387F268}" type="pres">
      <dgm:prSet presAssocID="{4A9E1928-F9AA-453D-8731-B784B09A5697}" presName="childText" presStyleLbl="conFgAcc1" presStyleIdx="0" presStyleCnt="6">
        <dgm:presLayoutVars>
          <dgm:bulletEnabled val="1"/>
        </dgm:presLayoutVars>
      </dgm:prSet>
      <dgm:spPr/>
      <dgm:t>
        <a:bodyPr/>
        <a:lstStyle/>
        <a:p>
          <a:endParaRPr kumimoji="1" lang="ja-JP" altLang="en-US"/>
        </a:p>
      </dgm:t>
    </dgm:pt>
    <dgm:pt modelId="{5C5FB64F-1E6A-4087-8146-239D9EE46265}" type="pres">
      <dgm:prSet presAssocID="{60793FB9-85E5-43DD-B199-016DF5D721B5}" presName="spaceBetweenRectangles" presStyleCnt="0"/>
      <dgm:spPr/>
    </dgm:pt>
    <dgm:pt modelId="{AAE784D2-082A-4489-B24B-A063DC80E458}" type="pres">
      <dgm:prSet presAssocID="{3BED9165-7E29-47C3-82C6-B889846EAED9}" presName="parentLin" presStyleCnt="0"/>
      <dgm:spPr/>
    </dgm:pt>
    <dgm:pt modelId="{BCE805E5-A596-4033-999D-254714A98321}" type="pres">
      <dgm:prSet presAssocID="{3BED9165-7E29-47C3-82C6-B889846EAED9}" presName="parentLeftMargin" presStyleLbl="node1" presStyleIdx="0" presStyleCnt="6"/>
      <dgm:spPr/>
      <dgm:t>
        <a:bodyPr/>
        <a:lstStyle/>
        <a:p>
          <a:endParaRPr kumimoji="1" lang="ja-JP" altLang="en-US"/>
        </a:p>
      </dgm:t>
    </dgm:pt>
    <dgm:pt modelId="{CA598B8E-256A-436B-9134-6143354E5F33}" type="pres">
      <dgm:prSet presAssocID="{3BED9165-7E29-47C3-82C6-B889846EAED9}" presName="parentText" presStyleLbl="node1" presStyleIdx="1" presStyleCnt="6">
        <dgm:presLayoutVars>
          <dgm:chMax val="0"/>
          <dgm:bulletEnabled val="1"/>
        </dgm:presLayoutVars>
      </dgm:prSet>
      <dgm:spPr/>
      <dgm:t>
        <a:bodyPr/>
        <a:lstStyle/>
        <a:p>
          <a:endParaRPr kumimoji="1" lang="ja-JP" altLang="en-US"/>
        </a:p>
      </dgm:t>
    </dgm:pt>
    <dgm:pt modelId="{85B7C192-8907-4DE0-8CF9-F253FF19A61D}" type="pres">
      <dgm:prSet presAssocID="{3BED9165-7E29-47C3-82C6-B889846EAED9}" presName="negativeSpace" presStyleCnt="0"/>
      <dgm:spPr/>
    </dgm:pt>
    <dgm:pt modelId="{5F9133C9-4049-4FBB-81A5-7E6CDFB59505}" type="pres">
      <dgm:prSet presAssocID="{3BED9165-7E29-47C3-82C6-B889846EAED9}" presName="childText" presStyleLbl="conFgAcc1" presStyleIdx="1" presStyleCnt="6">
        <dgm:presLayoutVars>
          <dgm:bulletEnabled val="1"/>
        </dgm:presLayoutVars>
      </dgm:prSet>
      <dgm:spPr/>
    </dgm:pt>
    <dgm:pt modelId="{4AF82F32-3605-486B-BACB-83B4CE37E3C9}" type="pres">
      <dgm:prSet presAssocID="{22F3D17E-5D02-456E-9AEA-544C37D7A763}" presName="spaceBetweenRectangles" presStyleCnt="0"/>
      <dgm:spPr/>
    </dgm:pt>
    <dgm:pt modelId="{32A007B0-2289-4A51-A54A-3B3846F76A6E}" type="pres">
      <dgm:prSet presAssocID="{ED3F603B-AF70-40DB-8076-06BF78280D2A}" presName="parentLin" presStyleCnt="0"/>
      <dgm:spPr/>
    </dgm:pt>
    <dgm:pt modelId="{76FA9FAE-6A65-4064-BE82-B3BE2E1FAB86}" type="pres">
      <dgm:prSet presAssocID="{ED3F603B-AF70-40DB-8076-06BF78280D2A}" presName="parentLeftMargin" presStyleLbl="node1" presStyleIdx="1" presStyleCnt="6"/>
      <dgm:spPr/>
      <dgm:t>
        <a:bodyPr/>
        <a:lstStyle/>
        <a:p>
          <a:endParaRPr kumimoji="1" lang="ja-JP" altLang="en-US"/>
        </a:p>
      </dgm:t>
    </dgm:pt>
    <dgm:pt modelId="{40131A55-3614-43A8-91AD-602405398604}" type="pres">
      <dgm:prSet presAssocID="{ED3F603B-AF70-40DB-8076-06BF78280D2A}" presName="parentText" presStyleLbl="node1" presStyleIdx="2" presStyleCnt="6">
        <dgm:presLayoutVars>
          <dgm:chMax val="0"/>
          <dgm:bulletEnabled val="1"/>
        </dgm:presLayoutVars>
      </dgm:prSet>
      <dgm:spPr/>
      <dgm:t>
        <a:bodyPr/>
        <a:lstStyle/>
        <a:p>
          <a:endParaRPr kumimoji="1" lang="ja-JP" altLang="en-US"/>
        </a:p>
      </dgm:t>
    </dgm:pt>
    <dgm:pt modelId="{BCDC2577-FB71-4567-A179-AD8F7BB07350}" type="pres">
      <dgm:prSet presAssocID="{ED3F603B-AF70-40DB-8076-06BF78280D2A}" presName="negativeSpace" presStyleCnt="0"/>
      <dgm:spPr/>
    </dgm:pt>
    <dgm:pt modelId="{DE710DA4-5922-479B-91F7-2821EDBA2F95}" type="pres">
      <dgm:prSet presAssocID="{ED3F603B-AF70-40DB-8076-06BF78280D2A}" presName="childText" presStyleLbl="conFgAcc1" presStyleIdx="2" presStyleCnt="6">
        <dgm:presLayoutVars>
          <dgm:bulletEnabled val="1"/>
        </dgm:presLayoutVars>
      </dgm:prSet>
      <dgm:spPr/>
    </dgm:pt>
    <dgm:pt modelId="{F6599EA6-F16E-4BC1-975C-58A3D56792AC}" type="pres">
      <dgm:prSet presAssocID="{01AE5534-2CB9-4F08-9675-9F3C4B84C71F}" presName="spaceBetweenRectangles" presStyleCnt="0"/>
      <dgm:spPr/>
    </dgm:pt>
    <dgm:pt modelId="{B1B9C06B-0497-42F0-AC5B-40D88A5452D2}" type="pres">
      <dgm:prSet presAssocID="{481D6647-E5E8-46C7-A0DD-BCAE0146277A}" presName="parentLin" presStyleCnt="0"/>
      <dgm:spPr/>
    </dgm:pt>
    <dgm:pt modelId="{27A3131E-E75B-4BD0-BBBC-CA4B4E063482}" type="pres">
      <dgm:prSet presAssocID="{481D6647-E5E8-46C7-A0DD-BCAE0146277A}" presName="parentLeftMargin" presStyleLbl="node1" presStyleIdx="2" presStyleCnt="6"/>
      <dgm:spPr/>
      <dgm:t>
        <a:bodyPr/>
        <a:lstStyle/>
        <a:p>
          <a:endParaRPr kumimoji="1" lang="ja-JP" altLang="en-US"/>
        </a:p>
      </dgm:t>
    </dgm:pt>
    <dgm:pt modelId="{5398DF39-A81D-4066-B705-E82E3D26DCE2}" type="pres">
      <dgm:prSet presAssocID="{481D6647-E5E8-46C7-A0DD-BCAE0146277A}" presName="parentText" presStyleLbl="node1" presStyleIdx="3" presStyleCnt="6">
        <dgm:presLayoutVars>
          <dgm:chMax val="0"/>
          <dgm:bulletEnabled val="1"/>
        </dgm:presLayoutVars>
      </dgm:prSet>
      <dgm:spPr/>
      <dgm:t>
        <a:bodyPr/>
        <a:lstStyle/>
        <a:p>
          <a:endParaRPr kumimoji="1" lang="ja-JP" altLang="en-US"/>
        </a:p>
      </dgm:t>
    </dgm:pt>
    <dgm:pt modelId="{93D72CE8-3CD7-4E04-A632-112285365DF3}" type="pres">
      <dgm:prSet presAssocID="{481D6647-E5E8-46C7-A0DD-BCAE0146277A}" presName="negativeSpace" presStyleCnt="0"/>
      <dgm:spPr/>
    </dgm:pt>
    <dgm:pt modelId="{B249D08D-E1DF-44AE-8639-7E5CFB86DF18}" type="pres">
      <dgm:prSet presAssocID="{481D6647-E5E8-46C7-A0DD-BCAE0146277A}" presName="childText" presStyleLbl="conFgAcc1" presStyleIdx="3" presStyleCnt="6">
        <dgm:presLayoutVars>
          <dgm:bulletEnabled val="1"/>
        </dgm:presLayoutVars>
      </dgm:prSet>
      <dgm:spPr/>
    </dgm:pt>
    <dgm:pt modelId="{FFE72B36-F46A-4305-9CE7-A540222FF974}" type="pres">
      <dgm:prSet presAssocID="{2FFC128C-EDA1-4E6E-9C50-BAC2EE202604}" presName="spaceBetweenRectangles" presStyleCnt="0"/>
      <dgm:spPr/>
    </dgm:pt>
    <dgm:pt modelId="{5BA4896A-37BB-44AF-8858-BE4AC29C29A9}" type="pres">
      <dgm:prSet presAssocID="{354F02D8-A19B-41C2-9E70-B6DC342FFDF7}" presName="parentLin" presStyleCnt="0"/>
      <dgm:spPr/>
    </dgm:pt>
    <dgm:pt modelId="{76697378-3B0B-4BEC-AEA4-406133BFE388}" type="pres">
      <dgm:prSet presAssocID="{354F02D8-A19B-41C2-9E70-B6DC342FFDF7}" presName="parentLeftMargin" presStyleLbl="node1" presStyleIdx="3" presStyleCnt="6"/>
      <dgm:spPr/>
      <dgm:t>
        <a:bodyPr/>
        <a:lstStyle/>
        <a:p>
          <a:endParaRPr kumimoji="1" lang="ja-JP" altLang="en-US"/>
        </a:p>
      </dgm:t>
    </dgm:pt>
    <dgm:pt modelId="{D185BE69-9755-4325-98E4-17885C641283}" type="pres">
      <dgm:prSet presAssocID="{354F02D8-A19B-41C2-9E70-B6DC342FFDF7}" presName="parentText" presStyleLbl="node1" presStyleIdx="4" presStyleCnt="6">
        <dgm:presLayoutVars>
          <dgm:chMax val="0"/>
          <dgm:bulletEnabled val="1"/>
        </dgm:presLayoutVars>
      </dgm:prSet>
      <dgm:spPr/>
      <dgm:t>
        <a:bodyPr/>
        <a:lstStyle/>
        <a:p>
          <a:endParaRPr kumimoji="1" lang="ja-JP" altLang="en-US"/>
        </a:p>
      </dgm:t>
    </dgm:pt>
    <dgm:pt modelId="{62C239CE-63C9-452D-AFA0-71D8D2CFDE3C}" type="pres">
      <dgm:prSet presAssocID="{354F02D8-A19B-41C2-9E70-B6DC342FFDF7}" presName="negativeSpace" presStyleCnt="0"/>
      <dgm:spPr/>
    </dgm:pt>
    <dgm:pt modelId="{2BC3F476-92AA-4E95-A36B-DE312F6DA537}" type="pres">
      <dgm:prSet presAssocID="{354F02D8-A19B-41C2-9E70-B6DC342FFDF7}" presName="childText" presStyleLbl="conFgAcc1" presStyleIdx="4" presStyleCnt="6">
        <dgm:presLayoutVars>
          <dgm:bulletEnabled val="1"/>
        </dgm:presLayoutVars>
      </dgm:prSet>
      <dgm:spPr/>
    </dgm:pt>
    <dgm:pt modelId="{3779AAE6-654B-4A98-B163-BFDD8FE2AFF8}" type="pres">
      <dgm:prSet presAssocID="{767F26A0-8149-4868-A315-A440E321F0E8}" presName="spaceBetweenRectangles" presStyleCnt="0"/>
      <dgm:spPr/>
    </dgm:pt>
    <dgm:pt modelId="{D243A078-0ED3-4653-BD0B-D424885110E0}" type="pres">
      <dgm:prSet presAssocID="{D8977588-609A-4DCE-9664-F6117794C7DE}" presName="parentLin" presStyleCnt="0"/>
      <dgm:spPr/>
    </dgm:pt>
    <dgm:pt modelId="{2EB4325D-E5EF-4E19-B599-CE7DC62DA9D4}" type="pres">
      <dgm:prSet presAssocID="{D8977588-609A-4DCE-9664-F6117794C7DE}" presName="parentLeftMargin" presStyleLbl="node1" presStyleIdx="4" presStyleCnt="6"/>
      <dgm:spPr/>
      <dgm:t>
        <a:bodyPr/>
        <a:lstStyle/>
        <a:p>
          <a:endParaRPr kumimoji="1" lang="ja-JP" altLang="en-US"/>
        </a:p>
      </dgm:t>
    </dgm:pt>
    <dgm:pt modelId="{BB5AD017-1C6F-4D14-A86C-7B1673B843BD}" type="pres">
      <dgm:prSet presAssocID="{D8977588-609A-4DCE-9664-F6117794C7DE}" presName="parentText" presStyleLbl="node1" presStyleIdx="5" presStyleCnt="6">
        <dgm:presLayoutVars>
          <dgm:chMax val="0"/>
          <dgm:bulletEnabled val="1"/>
        </dgm:presLayoutVars>
      </dgm:prSet>
      <dgm:spPr/>
      <dgm:t>
        <a:bodyPr/>
        <a:lstStyle/>
        <a:p>
          <a:endParaRPr kumimoji="1" lang="ja-JP" altLang="en-US"/>
        </a:p>
      </dgm:t>
    </dgm:pt>
    <dgm:pt modelId="{3D0F5CA1-704A-4D32-8498-7D9E4EED81C0}" type="pres">
      <dgm:prSet presAssocID="{D8977588-609A-4DCE-9664-F6117794C7DE}" presName="negativeSpace" presStyleCnt="0"/>
      <dgm:spPr/>
    </dgm:pt>
    <dgm:pt modelId="{F77E76A4-3A48-453D-B870-9A5C30E35227}" type="pres">
      <dgm:prSet presAssocID="{D8977588-609A-4DCE-9664-F6117794C7DE}" presName="childText" presStyleLbl="conFgAcc1" presStyleIdx="5" presStyleCnt="6">
        <dgm:presLayoutVars>
          <dgm:bulletEnabled val="1"/>
        </dgm:presLayoutVars>
      </dgm:prSet>
      <dgm:spPr/>
    </dgm:pt>
  </dgm:ptLst>
  <dgm:cxnLst>
    <dgm:cxn modelId="{81F1C201-0866-4845-AA41-E5221DEB70CD}" type="presOf" srcId="{ED3F603B-AF70-40DB-8076-06BF78280D2A}" destId="{40131A55-3614-43A8-91AD-602405398604}" srcOrd="1" destOrd="0" presId="urn:microsoft.com/office/officeart/2005/8/layout/list1"/>
    <dgm:cxn modelId="{1F217CF9-BAAF-4D4A-AA0D-E8DAC62DE70E}" type="presOf" srcId="{4A9E1928-F9AA-453D-8731-B784B09A5697}" destId="{225838C5-2BEC-4B0E-9736-FC6C83CB7AC9}" srcOrd="1" destOrd="0" presId="urn:microsoft.com/office/officeart/2005/8/layout/list1"/>
    <dgm:cxn modelId="{F85C16B5-9792-461D-97FE-39834FAE354D}" srcId="{C29A095F-9F0E-49BA-A4BA-DE14ED04D22B}" destId="{D8977588-609A-4DCE-9664-F6117794C7DE}" srcOrd="5" destOrd="0" parTransId="{58AF2113-95E1-4BD4-8385-40E5DD639F69}" sibTransId="{A74736F5-6A63-400A-8777-71EEF703A898}"/>
    <dgm:cxn modelId="{5475E0CC-65B0-4F24-9887-752DE31C7B87}" type="presOf" srcId="{D8977588-609A-4DCE-9664-F6117794C7DE}" destId="{BB5AD017-1C6F-4D14-A86C-7B1673B843BD}" srcOrd="1" destOrd="0" presId="urn:microsoft.com/office/officeart/2005/8/layout/list1"/>
    <dgm:cxn modelId="{BCC0DD15-8438-4625-A021-9D95ECE1236B}" type="presOf" srcId="{481D6647-E5E8-46C7-A0DD-BCAE0146277A}" destId="{5398DF39-A81D-4066-B705-E82E3D26DCE2}" srcOrd="1" destOrd="0" presId="urn:microsoft.com/office/officeart/2005/8/layout/list1"/>
    <dgm:cxn modelId="{46332F11-F3F9-4B12-BCBB-68C4E601B100}" type="presOf" srcId="{354F02D8-A19B-41C2-9E70-B6DC342FFDF7}" destId="{D185BE69-9755-4325-98E4-17885C641283}" srcOrd="1" destOrd="0" presId="urn:microsoft.com/office/officeart/2005/8/layout/list1"/>
    <dgm:cxn modelId="{70398CC1-AF2B-4C31-858B-97F246B8C1A5}" type="presOf" srcId="{481D6647-E5E8-46C7-A0DD-BCAE0146277A}" destId="{27A3131E-E75B-4BD0-BBBC-CA4B4E063482}" srcOrd="0" destOrd="0" presId="urn:microsoft.com/office/officeart/2005/8/layout/list1"/>
    <dgm:cxn modelId="{B599D4F2-331C-4490-9928-017EC13DB8FC}" srcId="{C29A095F-9F0E-49BA-A4BA-DE14ED04D22B}" destId="{3BED9165-7E29-47C3-82C6-B889846EAED9}" srcOrd="1" destOrd="0" parTransId="{F18BDC1D-8A43-4666-A97B-29F0A2E8A27D}" sibTransId="{22F3D17E-5D02-456E-9AEA-544C37D7A763}"/>
    <dgm:cxn modelId="{E4DDF963-DE0C-49D7-85DD-50143250B6BC}" srcId="{C29A095F-9F0E-49BA-A4BA-DE14ED04D22B}" destId="{481D6647-E5E8-46C7-A0DD-BCAE0146277A}" srcOrd="3" destOrd="0" parTransId="{0F378956-6C03-4A99-BA43-059EE12FA223}" sibTransId="{2FFC128C-EDA1-4E6E-9C50-BAC2EE202604}"/>
    <dgm:cxn modelId="{E18C5A1E-1A12-4F6A-A9FB-1919D6C9A830}" type="presOf" srcId="{ED3F603B-AF70-40DB-8076-06BF78280D2A}" destId="{76FA9FAE-6A65-4064-BE82-B3BE2E1FAB86}" srcOrd="0" destOrd="0" presId="urn:microsoft.com/office/officeart/2005/8/layout/list1"/>
    <dgm:cxn modelId="{47D4AD9E-E9AE-4EEA-B1BE-EB353288802A}" type="presOf" srcId="{D8977588-609A-4DCE-9664-F6117794C7DE}" destId="{2EB4325D-E5EF-4E19-B599-CE7DC62DA9D4}" srcOrd="0" destOrd="0" presId="urn:microsoft.com/office/officeart/2005/8/layout/list1"/>
    <dgm:cxn modelId="{58361BFD-8E65-4610-AEC9-B00E912ED3CB}" type="presOf" srcId="{C29A095F-9F0E-49BA-A4BA-DE14ED04D22B}" destId="{8CCDA507-209A-42F8-9F10-46751ABF4E2E}" srcOrd="0" destOrd="0" presId="urn:microsoft.com/office/officeart/2005/8/layout/list1"/>
    <dgm:cxn modelId="{0ED9B0D7-4E74-4956-B901-6B0464AC2FE6}" type="presOf" srcId="{3BED9165-7E29-47C3-82C6-B889846EAED9}" destId="{BCE805E5-A596-4033-999D-254714A98321}" srcOrd="0" destOrd="0" presId="urn:microsoft.com/office/officeart/2005/8/layout/list1"/>
    <dgm:cxn modelId="{F6A0B092-76C9-4D3E-A2F3-01AFCDB426F1}" srcId="{C29A095F-9F0E-49BA-A4BA-DE14ED04D22B}" destId="{ED3F603B-AF70-40DB-8076-06BF78280D2A}" srcOrd="2" destOrd="0" parTransId="{0801F2D7-7A15-47D7-B442-A22C8F8AF097}" sibTransId="{01AE5534-2CB9-4F08-9675-9F3C4B84C71F}"/>
    <dgm:cxn modelId="{E6540796-DC02-403F-B31E-0B508B039B7E}" type="presOf" srcId="{354F02D8-A19B-41C2-9E70-B6DC342FFDF7}" destId="{76697378-3B0B-4BEC-AEA4-406133BFE388}" srcOrd="0" destOrd="0" presId="urn:microsoft.com/office/officeart/2005/8/layout/list1"/>
    <dgm:cxn modelId="{E361CDF2-E6FC-49F3-81EC-70BA9D80E13A}" srcId="{C29A095F-9F0E-49BA-A4BA-DE14ED04D22B}" destId="{354F02D8-A19B-41C2-9E70-B6DC342FFDF7}" srcOrd="4" destOrd="0" parTransId="{2E765030-A268-4018-9DC0-A41E71D88651}" sibTransId="{767F26A0-8149-4868-A315-A440E321F0E8}"/>
    <dgm:cxn modelId="{739D456F-41F5-4E72-B6F6-1D99DA16A5E4}" type="presOf" srcId="{3BED9165-7E29-47C3-82C6-B889846EAED9}" destId="{CA598B8E-256A-436B-9134-6143354E5F33}" srcOrd="1" destOrd="0" presId="urn:microsoft.com/office/officeart/2005/8/layout/list1"/>
    <dgm:cxn modelId="{7EA7E5C6-AC06-42B8-B915-C81B69126EA9}" type="presOf" srcId="{4A9E1928-F9AA-453D-8731-B784B09A5697}" destId="{579591F8-37D3-4D99-98CC-56E0C0A8CCDF}" srcOrd="0" destOrd="0" presId="urn:microsoft.com/office/officeart/2005/8/layout/list1"/>
    <dgm:cxn modelId="{77F6C7B6-1123-4935-832B-084AE1039AB3}" srcId="{C29A095F-9F0E-49BA-A4BA-DE14ED04D22B}" destId="{4A9E1928-F9AA-453D-8731-B784B09A5697}" srcOrd="0" destOrd="0" parTransId="{6DF61E86-ACC9-441F-9304-4178E3E4BA85}" sibTransId="{60793FB9-85E5-43DD-B199-016DF5D721B5}"/>
    <dgm:cxn modelId="{A392076D-160E-4511-81E3-66CF77B6266B}" type="presParOf" srcId="{8CCDA507-209A-42F8-9F10-46751ABF4E2E}" destId="{0D2FC368-79CA-4020-995F-A5546C90C714}" srcOrd="0" destOrd="0" presId="urn:microsoft.com/office/officeart/2005/8/layout/list1"/>
    <dgm:cxn modelId="{6AFCC424-8FB2-4737-A7FC-0D1BAB8EF4D1}" type="presParOf" srcId="{0D2FC368-79CA-4020-995F-A5546C90C714}" destId="{579591F8-37D3-4D99-98CC-56E0C0A8CCDF}" srcOrd="0" destOrd="0" presId="urn:microsoft.com/office/officeart/2005/8/layout/list1"/>
    <dgm:cxn modelId="{98B36183-F35F-40BD-9840-FF0AE0B8BDEA}" type="presParOf" srcId="{0D2FC368-79CA-4020-995F-A5546C90C714}" destId="{225838C5-2BEC-4B0E-9736-FC6C83CB7AC9}" srcOrd="1" destOrd="0" presId="urn:microsoft.com/office/officeart/2005/8/layout/list1"/>
    <dgm:cxn modelId="{1D7F712E-38FE-4A21-99A5-95CACF3E131C}" type="presParOf" srcId="{8CCDA507-209A-42F8-9F10-46751ABF4E2E}" destId="{D5F930DF-BF37-4C53-A562-45F6443E6901}" srcOrd="1" destOrd="0" presId="urn:microsoft.com/office/officeart/2005/8/layout/list1"/>
    <dgm:cxn modelId="{B0B079B1-0D7A-4419-819C-15C8556F3B39}" type="presParOf" srcId="{8CCDA507-209A-42F8-9F10-46751ABF4E2E}" destId="{5D9A9449-D28B-4D67-A816-F28F2387F268}" srcOrd="2" destOrd="0" presId="urn:microsoft.com/office/officeart/2005/8/layout/list1"/>
    <dgm:cxn modelId="{DAB73C57-70D6-464A-8E48-61A12E1246B1}" type="presParOf" srcId="{8CCDA507-209A-42F8-9F10-46751ABF4E2E}" destId="{5C5FB64F-1E6A-4087-8146-239D9EE46265}" srcOrd="3" destOrd="0" presId="urn:microsoft.com/office/officeart/2005/8/layout/list1"/>
    <dgm:cxn modelId="{B478036A-FDE9-4F92-8225-03C70A7C7B62}" type="presParOf" srcId="{8CCDA507-209A-42F8-9F10-46751ABF4E2E}" destId="{AAE784D2-082A-4489-B24B-A063DC80E458}" srcOrd="4" destOrd="0" presId="urn:microsoft.com/office/officeart/2005/8/layout/list1"/>
    <dgm:cxn modelId="{3AA438AC-DB2B-4477-92E5-80B3BBB8DAFC}" type="presParOf" srcId="{AAE784D2-082A-4489-B24B-A063DC80E458}" destId="{BCE805E5-A596-4033-999D-254714A98321}" srcOrd="0" destOrd="0" presId="urn:microsoft.com/office/officeart/2005/8/layout/list1"/>
    <dgm:cxn modelId="{FC19AD79-AC8E-420D-82EC-36B6CB069DF5}" type="presParOf" srcId="{AAE784D2-082A-4489-B24B-A063DC80E458}" destId="{CA598B8E-256A-436B-9134-6143354E5F33}" srcOrd="1" destOrd="0" presId="urn:microsoft.com/office/officeart/2005/8/layout/list1"/>
    <dgm:cxn modelId="{666010A0-769C-4F03-ACA0-3642DE7D7289}" type="presParOf" srcId="{8CCDA507-209A-42F8-9F10-46751ABF4E2E}" destId="{85B7C192-8907-4DE0-8CF9-F253FF19A61D}" srcOrd="5" destOrd="0" presId="urn:microsoft.com/office/officeart/2005/8/layout/list1"/>
    <dgm:cxn modelId="{24FB6042-5123-4974-AEA7-2E3B9B623B6D}" type="presParOf" srcId="{8CCDA507-209A-42F8-9F10-46751ABF4E2E}" destId="{5F9133C9-4049-4FBB-81A5-7E6CDFB59505}" srcOrd="6" destOrd="0" presId="urn:microsoft.com/office/officeart/2005/8/layout/list1"/>
    <dgm:cxn modelId="{8BFBB748-C180-48D1-91CA-2F5FA79DB1A9}" type="presParOf" srcId="{8CCDA507-209A-42F8-9F10-46751ABF4E2E}" destId="{4AF82F32-3605-486B-BACB-83B4CE37E3C9}" srcOrd="7" destOrd="0" presId="urn:microsoft.com/office/officeart/2005/8/layout/list1"/>
    <dgm:cxn modelId="{80D650A1-0DCB-4F7F-9C31-5ED68381BE6E}" type="presParOf" srcId="{8CCDA507-209A-42F8-9F10-46751ABF4E2E}" destId="{32A007B0-2289-4A51-A54A-3B3846F76A6E}" srcOrd="8" destOrd="0" presId="urn:microsoft.com/office/officeart/2005/8/layout/list1"/>
    <dgm:cxn modelId="{ED819807-A83D-4C4F-9D1E-555D01D9A1CA}" type="presParOf" srcId="{32A007B0-2289-4A51-A54A-3B3846F76A6E}" destId="{76FA9FAE-6A65-4064-BE82-B3BE2E1FAB86}" srcOrd="0" destOrd="0" presId="urn:microsoft.com/office/officeart/2005/8/layout/list1"/>
    <dgm:cxn modelId="{A7AEC9D4-32CF-41D0-8C0F-97DEF5765BE3}" type="presParOf" srcId="{32A007B0-2289-4A51-A54A-3B3846F76A6E}" destId="{40131A55-3614-43A8-91AD-602405398604}" srcOrd="1" destOrd="0" presId="urn:microsoft.com/office/officeart/2005/8/layout/list1"/>
    <dgm:cxn modelId="{ED713C98-4F21-4BD9-8777-66916C5FC22B}" type="presParOf" srcId="{8CCDA507-209A-42F8-9F10-46751ABF4E2E}" destId="{BCDC2577-FB71-4567-A179-AD8F7BB07350}" srcOrd="9" destOrd="0" presId="urn:microsoft.com/office/officeart/2005/8/layout/list1"/>
    <dgm:cxn modelId="{8D96F08A-E6F2-4FEF-8B1A-8DE2231B132F}" type="presParOf" srcId="{8CCDA507-209A-42F8-9F10-46751ABF4E2E}" destId="{DE710DA4-5922-479B-91F7-2821EDBA2F95}" srcOrd="10" destOrd="0" presId="urn:microsoft.com/office/officeart/2005/8/layout/list1"/>
    <dgm:cxn modelId="{FFCC430B-8FCB-4883-B87B-43D73820B39B}" type="presParOf" srcId="{8CCDA507-209A-42F8-9F10-46751ABF4E2E}" destId="{F6599EA6-F16E-4BC1-975C-58A3D56792AC}" srcOrd="11" destOrd="0" presId="urn:microsoft.com/office/officeart/2005/8/layout/list1"/>
    <dgm:cxn modelId="{08013886-411F-4CD6-B251-7EDF608BA0AF}" type="presParOf" srcId="{8CCDA507-209A-42F8-9F10-46751ABF4E2E}" destId="{B1B9C06B-0497-42F0-AC5B-40D88A5452D2}" srcOrd="12" destOrd="0" presId="urn:microsoft.com/office/officeart/2005/8/layout/list1"/>
    <dgm:cxn modelId="{14AADADD-27A6-40D2-B023-9E80787A724C}" type="presParOf" srcId="{B1B9C06B-0497-42F0-AC5B-40D88A5452D2}" destId="{27A3131E-E75B-4BD0-BBBC-CA4B4E063482}" srcOrd="0" destOrd="0" presId="urn:microsoft.com/office/officeart/2005/8/layout/list1"/>
    <dgm:cxn modelId="{59B8DB49-4B53-4CAC-9D00-6E81CDF87722}" type="presParOf" srcId="{B1B9C06B-0497-42F0-AC5B-40D88A5452D2}" destId="{5398DF39-A81D-4066-B705-E82E3D26DCE2}" srcOrd="1" destOrd="0" presId="urn:microsoft.com/office/officeart/2005/8/layout/list1"/>
    <dgm:cxn modelId="{F7B08F1D-3186-4079-90D5-BEB890502FB9}" type="presParOf" srcId="{8CCDA507-209A-42F8-9F10-46751ABF4E2E}" destId="{93D72CE8-3CD7-4E04-A632-112285365DF3}" srcOrd="13" destOrd="0" presId="urn:microsoft.com/office/officeart/2005/8/layout/list1"/>
    <dgm:cxn modelId="{AF04F661-DCD2-44E7-A46B-6360A75C0CCB}" type="presParOf" srcId="{8CCDA507-209A-42F8-9F10-46751ABF4E2E}" destId="{B249D08D-E1DF-44AE-8639-7E5CFB86DF18}" srcOrd="14" destOrd="0" presId="urn:microsoft.com/office/officeart/2005/8/layout/list1"/>
    <dgm:cxn modelId="{D0414F68-8AEF-48E4-B149-DEEA88753CCA}" type="presParOf" srcId="{8CCDA507-209A-42F8-9F10-46751ABF4E2E}" destId="{FFE72B36-F46A-4305-9CE7-A540222FF974}" srcOrd="15" destOrd="0" presId="urn:microsoft.com/office/officeart/2005/8/layout/list1"/>
    <dgm:cxn modelId="{27333D14-E299-4934-ADD0-0EB63E8577FA}" type="presParOf" srcId="{8CCDA507-209A-42F8-9F10-46751ABF4E2E}" destId="{5BA4896A-37BB-44AF-8858-BE4AC29C29A9}" srcOrd="16" destOrd="0" presId="urn:microsoft.com/office/officeart/2005/8/layout/list1"/>
    <dgm:cxn modelId="{16C0250A-E7A3-48C7-AC73-F1A181EBD301}" type="presParOf" srcId="{5BA4896A-37BB-44AF-8858-BE4AC29C29A9}" destId="{76697378-3B0B-4BEC-AEA4-406133BFE388}" srcOrd="0" destOrd="0" presId="urn:microsoft.com/office/officeart/2005/8/layout/list1"/>
    <dgm:cxn modelId="{0958307A-9662-4135-AC20-ACFA63DC827A}" type="presParOf" srcId="{5BA4896A-37BB-44AF-8858-BE4AC29C29A9}" destId="{D185BE69-9755-4325-98E4-17885C641283}" srcOrd="1" destOrd="0" presId="urn:microsoft.com/office/officeart/2005/8/layout/list1"/>
    <dgm:cxn modelId="{EF62B8F1-876B-4876-8B2D-0ECB460F9B3E}" type="presParOf" srcId="{8CCDA507-209A-42F8-9F10-46751ABF4E2E}" destId="{62C239CE-63C9-452D-AFA0-71D8D2CFDE3C}" srcOrd="17" destOrd="0" presId="urn:microsoft.com/office/officeart/2005/8/layout/list1"/>
    <dgm:cxn modelId="{3F8B74B2-5767-4315-9791-03325FE30688}" type="presParOf" srcId="{8CCDA507-209A-42F8-9F10-46751ABF4E2E}" destId="{2BC3F476-92AA-4E95-A36B-DE312F6DA537}" srcOrd="18" destOrd="0" presId="urn:microsoft.com/office/officeart/2005/8/layout/list1"/>
    <dgm:cxn modelId="{C5561B0B-ADC5-449A-8A4E-6B58D9C914D6}" type="presParOf" srcId="{8CCDA507-209A-42F8-9F10-46751ABF4E2E}" destId="{3779AAE6-654B-4A98-B163-BFDD8FE2AFF8}" srcOrd="19" destOrd="0" presId="urn:microsoft.com/office/officeart/2005/8/layout/list1"/>
    <dgm:cxn modelId="{84C8F428-E058-4F44-8011-D30B10BA116F}" type="presParOf" srcId="{8CCDA507-209A-42F8-9F10-46751ABF4E2E}" destId="{D243A078-0ED3-4653-BD0B-D424885110E0}" srcOrd="20" destOrd="0" presId="urn:microsoft.com/office/officeart/2005/8/layout/list1"/>
    <dgm:cxn modelId="{6C4FE11D-A4A4-45BB-8C14-464643C89E12}" type="presParOf" srcId="{D243A078-0ED3-4653-BD0B-D424885110E0}" destId="{2EB4325D-E5EF-4E19-B599-CE7DC62DA9D4}" srcOrd="0" destOrd="0" presId="urn:microsoft.com/office/officeart/2005/8/layout/list1"/>
    <dgm:cxn modelId="{7309F8BD-A1A4-4583-B2A0-BB55C5A034D5}" type="presParOf" srcId="{D243A078-0ED3-4653-BD0B-D424885110E0}" destId="{BB5AD017-1C6F-4D14-A86C-7B1673B843BD}" srcOrd="1" destOrd="0" presId="urn:microsoft.com/office/officeart/2005/8/layout/list1"/>
    <dgm:cxn modelId="{21218D10-359A-48C2-BA7A-EDDC6985471E}" type="presParOf" srcId="{8CCDA507-209A-42F8-9F10-46751ABF4E2E}" destId="{3D0F5CA1-704A-4D32-8498-7D9E4EED81C0}" srcOrd="21" destOrd="0" presId="urn:microsoft.com/office/officeart/2005/8/layout/list1"/>
    <dgm:cxn modelId="{E925F9C4-AC63-4C3A-9B1F-0FA80F61F4A2}" type="presParOf" srcId="{8CCDA507-209A-42F8-9F10-46751ABF4E2E}" destId="{F77E76A4-3A48-453D-B870-9A5C30E35227}" srcOrd="22"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4049E8-0CB7-4E5D-B5EE-E5C7EB9F7DB0}"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kumimoji="1" lang="ja-JP" altLang="en-US"/>
        </a:p>
      </dgm:t>
    </dgm:pt>
    <dgm:pt modelId="{729A2E1F-EB7E-4FBB-8E6D-50310E20CC02}">
      <dgm:prSet phldrT="[テキスト]" custT="1">
        <dgm:style>
          <a:lnRef idx="1">
            <a:schemeClr val="accent1"/>
          </a:lnRef>
          <a:fillRef idx="3">
            <a:schemeClr val="accent1"/>
          </a:fillRef>
          <a:effectRef idx="2">
            <a:schemeClr val="accent1"/>
          </a:effectRef>
          <a:fontRef idx="minor">
            <a:schemeClr val="lt1"/>
          </a:fontRef>
        </dgm:style>
      </dgm:prSet>
      <dgm:spPr/>
      <dgm:t>
        <a:bodyPr/>
        <a:lstStyle/>
        <a:p>
          <a:r>
            <a:rPr kumimoji="1" lang="ja-JP" altLang="en-US" sz="2400" b="1" dirty="0" smtClean="0">
              <a:latin typeface="HGPｺﾞｼｯｸM" pitchFamily="50" charset="-128"/>
              <a:ea typeface="HGPｺﾞｼｯｸM" pitchFamily="50" charset="-128"/>
            </a:rPr>
            <a:t>仮説モデル</a:t>
          </a:r>
          <a:endParaRPr kumimoji="1" lang="ja-JP" altLang="en-US" sz="2400" b="1" dirty="0">
            <a:latin typeface="HGPｺﾞｼｯｸM" pitchFamily="50" charset="-128"/>
            <a:ea typeface="HGPｺﾞｼｯｸM" pitchFamily="50" charset="-128"/>
          </a:endParaRPr>
        </a:p>
      </dgm:t>
    </dgm:pt>
    <dgm:pt modelId="{4D5046F7-23B3-479E-8E1D-0C8ABD07B06A}" type="parTrans" cxnId="{4F43A8D1-9971-458A-BBFA-8F9CF5B30F43}">
      <dgm:prSet/>
      <dgm:spPr/>
      <dgm:t>
        <a:bodyPr/>
        <a:lstStyle/>
        <a:p>
          <a:endParaRPr kumimoji="1" lang="ja-JP" altLang="en-US">
            <a:latin typeface="ＭＳ Ｐゴシック" pitchFamily="50" charset="-128"/>
            <a:ea typeface="ＭＳ Ｐゴシック" pitchFamily="50" charset="-128"/>
          </a:endParaRPr>
        </a:p>
      </dgm:t>
    </dgm:pt>
    <dgm:pt modelId="{09B998E6-9243-4CCD-8CBA-05050385158D}" type="sibTrans" cxnId="{4F43A8D1-9971-458A-BBFA-8F9CF5B30F43}">
      <dgm:prSet>
        <dgm:style>
          <a:lnRef idx="2">
            <a:schemeClr val="accent6">
              <a:shade val="50000"/>
            </a:schemeClr>
          </a:lnRef>
          <a:fillRef idx="1">
            <a:schemeClr val="accent6"/>
          </a:fillRef>
          <a:effectRef idx="0">
            <a:schemeClr val="accent6"/>
          </a:effectRef>
          <a:fontRef idx="minor">
            <a:schemeClr val="lt1"/>
          </a:fontRef>
        </dgm:style>
      </dgm:prSet>
      <dgm:spPr/>
      <dgm:t>
        <a:bodyPr/>
        <a:lstStyle/>
        <a:p>
          <a:endParaRPr kumimoji="1" lang="ja-JP" altLang="en-US">
            <a:latin typeface="ＭＳ Ｐゴシック" pitchFamily="50" charset="-128"/>
            <a:ea typeface="ＭＳ Ｐゴシック" pitchFamily="50" charset="-128"/>
          </a:endParaRPr>
        </a:p>
      </dgm:t>
    </dgm:pt>
    <dgm:pt modelId="{212E2576-4AFC-4E1B-9625-C6AC90124A89}">
      <dgm:prSet phldrT="[テキスト]" custT="1"/>
      <dgm:spPr/>
      <dgm:t>
        <a:bodyPr/>
        <a:lstStyle/>
        <a:p>
          <a:r>
            <a:rPr kumimoji="1" lang="ja-JP" altLang="en-US" sz="2000" b="0" dirty="0" smtClean="0">
              <a:latin typeface="HGPｺﾞｼｯｸM" pitchFamily="50" charset="-128"/>
              <a:ea typeface="HGPｺﾞｼｯｸM" pitchFamily="50" charset="-128"/>
            </a:rPr>
            <a:t>最終目標</a:t>
          </a:r>
          <a:endParaRPr kumimoji="1" lang="ja-JP" altLang="en-US" sz="2000" b="0" dirty="0">
            <a:latin typeface="HGPｺﾞｼｯｸM" pitchFamily="50" charset="-128"/>
            <a:ea typeface="HGPｺﾞｼｯｸM" pitchFamily="50" charset="-128"/>
          </a:endParaRPr>
        </a:p>
      </dgm:t>
    </dgm:pt>
    <dgm:pt modelId="{8564A23F-C26A-4425-A253-745561430EBF}" type="parTrans" cxnId="{5B2C28DA-F700-401B-82F0-026D4784A00F}">
      <dgm:prSet/>
      <dgm:spPr/>
      <dgm:t>
        <a:bodyPr/>
        <a:lstStyle/>
        <a:p>
          <a:endParaRPr kumimoji="1" lang="ja-JP" altLang="en-US">
            <a:latin typeface="ＭＳ Ｐゴシック" pitchFamily="50" charset="-128"/>
            <a:ea typeface="ＭＳ Ｐゴシック" pitchFamily="50" charset="-128"/>
          </a:endParaRPr>
        </a:p>
      </dgm:t>
    </dgm:pt>
    <dgm:pt modelId="{FB260922-4357-4F91-B267-94F24530FD24}" type="sibTrans" cxnId="{5B2C28DA-F700-401B-82F0-026D4784A00F}">
      <dgm:prSet/>
      <dgm:spPr/>
      <dgm:t>
        <a:bodyPr/>
        <a:lstStyle/>
        <a:p>
          <a:endParaRPr kumimoji="1" lang="ja-JP" altLang="en-US">
            <a:latin typeface="ＭＳ Ｐゴシック" pitchFamily="50" charset="-128"/>
            <a:ea typeface="ＭＳ Ｐゴシック" pitchFamily="50" charset="-128"/>
          </a:endParaRPr>
        </a:p>
      </dgm:t>
    </dgm:pt>
    <dgm:pt modelId="{37FF40BF-965C-4C62-A347-4ADA76AB1C2D}">
      <dgm:prSet phldrT="[テキスト]" custT="1">
        <dgm:style>
          <a:lnRef idx="1">
            <a:schemeClr val="accent1"/>
          </a:lnRef>
          <a:fillRef idx="3">
            <a:schemeClr val="accent1"/>
          </a:fillRef>
          <a:effectRef idx="2">
            <a:schemeClr val="accent1"/>
          </a:effectRef>
          <a:fontRef idx="minor">
            <a:schemeClr val="lt1"/>
          </a:fontRef>
        </dgm:style>
      </dgm:prSet>
      <dgm:spPr/>
      <dgm:t>
        <a:bodyPr/>
        <a:lstStyle/>
        <a:p>
          <a:endParaRPr kumimoji="1" lang="en-US" altLang="ja-JP" sz="2400" b="1" dirty="0" smtClean="0">
            <a:latin typeface="ＭＳ Ｐゴシック" pitchFamily="50" charset="-128"/>
            <a:ea typeface="ＭＳ Ｐゴシック" pitchFamily="50" charset="-128"/>
          </a:endParaRPr>
        </a:p>
        <a:p>
          <a:r>
            <a:rPr kumimoji="1" lang="ja-JP" altLang="en-US" sz="2400" b="1" dirty="0" smtClean="0">
              <a:latin typeface="ＭＳ Ｐゴシック" pitchFamily="50" charset="-128"/>
              <a:ea typeface="ＭＳ Ｐゴシック" pitchFamily="50" charset="-128"/>
            </a:rPr>
            <a:t>現状分析</a:t>
          </a:r>
          <a:endParaRPr kumimoji="1" lang="en-US" altLang="ja-JP" sz="2400" b="1" dirty="0" smtClean="0">
            <a:latin typeface="ＭＳ Ｐゴシック" pitchFamily="50" charset="-128"/>
            <a:ea typeface="ＭＳ Ｐゴシック" pitchFamily="50" charset="-128"/>
          </a:endParaRPr>
        </a:p>
        <a:p>
          <a:endParaRPr kumimoji="1" lang="ja-JP" altLang="en-US" sz="2000" b="1" dirty="0">
            <a:latin typeface="ＭＳ Ｐゴシック" pitchFamily="50" charset="-128"/>
            <a:ea typeface="ＭＳ Ｐゴシック" pitchFamily="50" charset="-128"/>
          </a:endParaRPr>
        </a:p>
      </dgm:t>
    </dgm:pt>
    <dgm:pt modelId="{0A390FF8-5E20-453E-8582-ABCD283792DE}" type="parTrans" cxnId="{7D750618-31E2-44A9-90ED-CC73829C2F9D}">
      <dgm:prSet/>
      <dgm:spPr/>
      <dgm:t>
        <a:bodyPr/>
        <a:lstStyle/>
        <a:p>
          <a:endParaRPr kumimoji="1" lang="ja-JP" altLang="en-US">
            <a:latin typeface="ＭＳ Ｐゴシック" pitchFamily="50" charset="-128"/>
            <a:ea typeface="ＭＳ Ｐゴシック" pitchFamily="50" charset="-128"/>
          </a:endParaRPr>
        </a:p>
      </dgm:t>
    </dgm:pt>
    <dgm:pt modelId="{7FBCE840-F12E-4288-A768-8D48BFF3A81C}" type="sibTrans" cxnId="{7D750618-31E2-44A9-90ED-CC73829C2F9D}">
      <dgm:prSet>
        <dgm:style>
          <a:lnRef idx="1">
            <a:schemeClr val="accent6"/>
          </a:lnRef>
          <a:fillRef idx="3">
            <a:schemeClr val="accent6"/>
          </a:fillRef>
          <a:effectRef idx="2">
            <a:schemeClr val="accent6"/>
          </a:effectRef>
          <a:fontRef idx="minor">
            <a:schemeClr val="lt1"/>
          </a:fontRef>
        </dgm:style>
      </dgm:prSet>
      <dgm:spPr/>
      <dgm:t>
        <a:bodyPr/>
        <a:lstStyle/>
        <a:p>
          <a:endParaRPr kumimoji="1" lang="ja-JP" altLang="en-US">
            <a:latin typeface="ＭＳ Ｐゴシック" pitchFamily="50" charset="-128"/>
            <a:ea typeface="ＭＳ Ｐゴシック" pitchFamily="50" charset="-128"/>
          </a:endParaRPr>
        </a:p>
      </dgm:t>
    </dgm:pt>
    <dgm:pt modelId="{57316341-BFDA-46A4-889D-83868D52C831}">
      <dgm:prSet phldrT="[テキスト]" custT="1"/>
      <dgm:spPr/>
      <dgm:t>
        <a:bodyPr anchor="ctr"/>
        <a:lstStyle/>
        <a:p>
          <a:r>
            <a:rPr kumimoji="1" lang="ja-JP" altLang="en-US" sz="2000" dirty="0" smtClean="0">
              <a:latin typeface="HGPｺﾞｼｯｸM" pitchFamily="50" charset="-128"/>
              <a:ea typeface="HGPｺﾞｼｯｸM" pitchFamily="50" charset="-128"/>
            </a:rPr>
            <a:t>たらいまわし</a:t>
          </a:r>
          <a:endParaRPr kumimoji="1" lang="ja-JP" altLang="en-US" sz="2000" dirty="0">
            <a:latin typeface="HGPｺﾞｼｯｸM" pitchFamily="50" charset="-128"/>
            <a:ea typeface="HGPｺﾞｼｯｸM" pitchFamily="50" charset="-128"/>
          </a:endParaRPr>
        </a:p>
      </dgm:t>
    </dgm:pt>
    <dgm:pt modelId="{C8FBED47-8AE2-4DAB-8232-2CA1D350D5B4}" type="parTrans" cxnId="{3AA7290A-1539-48C7-AFE8-4B03F1326642}">
      <dgm:prSet/>
      <dgm:spPr/>
      <dgm:t>
        <a:bodyPr/>
        <a:lstStyle/>
        <a:p>
          <a:endParaRPr kumimoji="1" lang="ja-JP" altLang="en-US">
            <a:latin typeface="ＭＳ Ｐゴシック" pitchFamily="50" charset="-128"/>
            <a:ea typeface="ＭＳ Ｐゴシック" pitchFamily="50" charset="-128"/>
          </a:endParaRPr>
        </a:p>
      </dgm:t>
    </dgm:pt>
    <dgm:pt modelId="{55379303-05BE-4E76-9FA5-A41D453C549E}" type="sibTrans" cxnId="{3AA7290A-1539-48C7-AFE8-4B03F1326642}">
      <dgm:prSet/>
      <dgm:spPr/>
      <dgm:t>
        <a:bodyPr/>
        <a:lstStyle/>
        <a:p>
          <a:endParaRPr kumimoji="1" lang="ja-JP" altLang="en-US">
            <a:latin typeface="ＭＳ Ｐゴシック" pitchFamily="50" charset="-128"/>
            <a:ea typeface="ＭＳ Ｐゴシック" pitchFamily="50" charset="-128"/>
          </a:endParaRPr>
        </a:p>
      </dgm:t>
    </dgm:pt>
    <dgm:pt modelId="{34605F23-8C9F-4F62-8F36-54EAE62229AA}">
      <dgm:prSet phldrT="[テキスト]" custT="1"/>
      <dgm:spPr/>
      <dgm:t>
        <a:bodyPr anchor="ctr"/>
        <a:lstStyle/>
        <a:p>
          <a:r>
            <a:rPr kumimoji="1" lang="ja-JP" altLang="en-US" sz="2000" dirty="0" smtClean="0">
              <a:latin typeface="HGPｺﾞｼｯｸM" pitchFamily="50" charset="-128"/>
              <a:ea typeface="HGPｺﾞｼｯｸM" pitchFamily="50" charset="-128"/>
            </a:rPr>
            <a:t>紙情報</a:t>
          </a:r>
          <a:endParaRPr kumimoji="1" lang="ja-JP" altLang="en-US" sz="2000" dirty="0">
            <a:latin typeface="HGPｺﾞｼｯｸM" pitchFamily="50" charset="-128"/>
            <a:ea typeface="HGPｺﾞｼｯｸM" pitchFamily="50" charset="-128"/>
          </a:endParaRPr>
        </a:p>
      </dgm:t>
    </dgm:pt>
    <dgm:pt modelId="{64EE8BB3-29DB-46B9-8E38-E59B78621E45}" type="parTrans" cxnId="{A9EA9E45-FEB7-42A8-9F83-6C99F167772A}">
      <dgm:prSet/>
      <dgm:spPr/>
      <dgm:t>
        <a:bodyPr/>
        <a:lstStyle/>
        <a:p>
          <a:endParaRPr kumimoji="1" lang="ja-JP" altLang="en-US">
            <a:latin typeface="ＭＳ Ｐゴシック" pitchFamily="50" charset="-128"/>
            <a:ea typeface="ＭＳ Ｐゴシック" pitchFamily="50" charset="-128"/>
          </a:endParaRPr>
        </a:p>
      </dgm:t>
    </dgm:pt>
    <dgm:pt modelId="{E07DB062-A5C0-4111-92D2-E60922CA5040}" type="sibTrans" cxnId="{A9EA9E45-FEB7-42A8-9F83-6C99F167772A}">
      <dgm:prSet/>
      <dgm:spPr/>
      <dgm:t>
        <a:bodyPr/>
        <a:lstStyle/>
        <a:p>
          <a:endParaRPr kumimoji="1" lang="ja-JP" altLang="en-US">
            <a:latin typeface="ＭＳ Ｐゴシック" pitchFamily="50" charset="-128"/>
            <a:ea typeface="ＭＳ Ｐゴシック" pitchFamily="50" charset="-128"/>
          </a:endParaRPr>
        </a:p>
      </dgm:t>
    </dgm:pt>
    <dgm:pt modelId="{57356C8F-752C-4DE5-BD03-4C500F44A9D0}">
      <dgm:prSet phldrT="[テキスト]" custT="1">
        <dgm:style>
          <a:lnRef idx="0">
            <a:schemeClr val="accent1"/>
          </a:lnRef>
          <a:fillRef idx="3">
            <a:schemeClr val="accent1"/>
          </a:fillRef>
          <a:effectRef idx="3">
            <a:schemeClr val="accent1"/>
          </a:effectRef>
          <a:fontRef idx="minor">
            <a:schemeClr val="lt1"/>
          </a:fontRef>
        </dgm:style>
      </dgm:prSet>
      <dgm:spPr/>
      <dgm:t>
        <a:bodyPr/>
        <a:lstStyle/>
        <a:p>
          <a:r>
            <a:rPr kumimoji="1" lang="ja-JP" altLang="en-US" sz="2400" b="1" dirty="0" smtClean="0">
              <a:latin typeface="ＭＳ Ｐゴシック" pitchFamily="50" charset="-128"/>
              <a:ea typeface="ＭＳ Ｐゴシック" pitchFamily="50" charset="-128"/>
            </a:rPr>
            <a:t>次期モデル</a:t>
          </a:r>
          <a:endParaRPr kumimoji="1" lang="ja-JP" altLang="en-US" sz="2400" b="1" dirty="0">
            <a:latin typeface="ＭＳ Ｐゴシック" pitchFamily="50" charset="-128"/>
            <a:ea typeface="ＭＳ Ｐゴシック" pitchFamily="50" charset="-128"/>
          </a:endParaRPr>
        </a:p>
      </dgm:t>
    </dgm:pt>
    <dgm:pt modelId="{32F836D1-FCBE-4C7D-8D0C-39F14A5B19F5}" type="parTrans" cxnId="{BAB339EB-0D58-4003-9653-94080787C480}">
      <dgm:prSet/>
      <dgm:spPr/>
      <dgm:t>
        <a:bodyPr/>
        <a:lstStyle/>
        <a:p>
          <a:endParaRPr kumimoji="1" lang="ja-JP" altLang="en-US">
            <a:latin typeface="ＭＳ Ｐゴシック" pitchFamily="50" charset="-128"/>
            <a:ea typeface="ＭＳ Ｐゴシック" pitchFamily="50" charset="-128"/>
          </a:endParaRPr>
        </a:p>
      </dgm:t>
    </dgm:pt>
    <dgm:pt modelId="{CD4DEE0D-959C-4E5B-BAB2-6AE8790BED12}" type="sibTrans" cxnId="{BAB339EB-0D58-4003-9653-94080787C480}">
      <dgm:prSet/>
      <dgm:spPr/>
      <dgm:t>
        <a:bodyPr/>
        <a:lstStyle/>
        <a:p>
          <a:endParaRPr kumimoji="1" lang="ja-JP" altLang="en-US">
            <a:latin typeface="ＭＳ Ｐゴシック" pitchFamily="50" charset="-128"/>
            <a:ea typeface="ＭＳ Ｐゴシック" pitchFamily="50" charset="-128"/>
          </a:endParaRPr>
        </a:p>
      </dgm:t>
    </dgm:pt>
    <dgm:pt modelId="{77519443-6D8B-4ED3-A8E0-8944BB6CF2A0}">
      <dgm:prSet phldrT="[テキスト]" custT="1"/>
      <dgm:spPr/>
      <dgm:t>
        <a:bodyPr/>
        <a:lstStyle/>
        <a:p>
          <a:r>
            <a:rPr kumimoji="1" lang="ja-JP" altLang="en-US" sz="2000" dirty="0" smtClean="0">
              <a:latin typeface="HGPｺﾞｼｯｸM" pitchFamily="50" charset="-128"/>
              <a:ea typeface="HGPｺﾞｼｯｸM" pitchFamily="50" charset="-128"/>
            </a:rPr>
            <a:t>住民満足度向上</a:t>
          </a:r>
          <a:endParaRPr kumimoji="1" lang="ja-JP" altLang="en-US" sz="2000" dirty="0">
            <a:latin typeface="HGPｺﾞｼｯｸM" pitchFamily="50" charset="-128"/>
            <a:ea typeface="HGPｺﾞｼｯｸM" pitchFamily="50" charset="-128"/>
          </a:endParaRPr>
        </a:p>
      </dgm:t>
    </dgm:pt>
    <dgm:pt modelId="{DBFED00B-CA4B-432E-B5E6-A1850845A261}" type="parTrans" cxnId="{91F1AE78-008D-4638-8130-41717F90DC54}">
      <dgm:prSet/>
      <dgm:spPr/>
      <dgm:t>
        <a:bodyPr/>
        <a:lstStyle/>
        <a:p>
          <a:endParaRPr kumimoji="1" lang="ja-JP" altLang="en-US">
            <a:latin typeface="ＭＳ Ｐゴシック" pitchFamily="50" charset="-128"/>
            <a:ea typeface="ＭＳ Ｐゴシック" pitchFamily="50" charset="-128"/>
          </a:endParaRPr>
        </a:p>
      </dgm:t>
    </dgm:pt>
    <dgm:pt modelId="{907FFD9D-206A-4F62-A0A7-71835ED09DF9}" type="sibTrans" cxnId="{91F1AE78-008D-4638-8130-41717F90DC54}">
      <dgm:prSet/>
      <dgm:spPr/>
      <dgm:t>
        <a:bodyPr/>
        <a:lstStyle/>
        <a:p>
          <a:endParaRPr kumimoji="1" lang="ja-JP" altLang="en-US">
            <a:latin typeface="ＭＳ Ｐゴシック" pitchFamily="50" charset="-128"/>
            <a:ea typeface="ＭＳ Ｐゴシック" pitchFamily="50" charset="-128"/>
          </a:endParaRPr>
        </a:p>
      </dgm:t>
    </dgm:pt>
    <dgm:pt modelId="{4C45CC56-2280-4CC0-9951-AAC4AFC4961F}">
      <dgm:prSet phldrT="[テキスト]" custT="1"/>
      <dgm:spPr/>
      <dgm:t>
        <a:bodyPr/>
        <a:lstStyle/>
        <a:p>
          <a:r>
            <a:rPr kumimoji="1" lang="ja-JP" altLang="en-US" sz="2000" dirty="0" smtClean="0">
              <a:latin typeface="HGPｺﾞｼｯｸM" pitchFamily="50" charset="-128"/>
              <a:ea typeface="HGPｺﾞｼｯｸM" pitchFamily="50" charset="-128"/>
            </a:rPr>
            <a:t>業務効率化</a:t>
          </a:r>
          <a:endParaRPr kumimoji="1" lang="ja-JP" altLang="en-US" sz="2000" dirty="0">
            <a:latin typeface="HGPｺﾞｼｯｸM" pitchFamily="50" charset="-128"/>
            <a:ea typeface="HGPｺﾞｼｯｸM" pitchFamily="50" charset="-128"/>
          </a:endParaRPr>
        </a:p>
      </dgm:t>
    </dgm:pt>
    <dgm:pt modelId="{ED8A5C02-023E-433A-AF35-2B0C1339C19D}" type="parTrans" cxnId="{DEE83E77-1CF1-4A5B-9F19-9D118B5E88AA}">
      <dgm:prSet/>
      <dgm:spPr/>
      <dgm:t>
        <a:bodyPr/>
        <a:lstStyle/>
        <a:p>
          <a:endParaRPr kumimoji="1" lang="ja-JP" altLang="en-US">
            <a:latin typeface="ＭＳ Ｐゴシック" pitchFamily="50" charset="-128"/>
            <a:ea typeface="ＭＳ Ｐゴシック" pitchFamily="50" charset="-128"/>
          </a:endParaRPr>
        </a:p>
      </dgm:t>
    </dgm:pt>
    <dgm:pt modelId="{F4D1CC3C-1B04-4421-92D2-A753561FD02F}" type="sibTrans" cxnId="{DEE83E77-1CF1-4A5B-9F19-9D118B5E88AA}">
      <dgm:prSet/>
      <dgm:spPr/>
      <dgm:t>
        <a:bodyPr/>
        <a:lstStyle/>
        <a:p>
          <a:endParaRPr kumimoji="1" lang="ja-JP" altLang="en-US">
            <a:latin typeface="ＭＳ Ｐゴシック" pitchFamily="50" charset="-128"/>
            <a:ea typeface="ＭＳ Ｐゴシック" pitchFamily="50" charset="-128"/>
          </a:endParaRPr>
        </a:p>
      </dgm:t>
    </dgm:pt>
    <dgm:pt modelId="{B6386725-4F42-4AD0-A984-3529F0210578}">
      <dgm:prSet phldrT="[テキスト]" custT="1"/>
      <dgm:spPr/>
      <dgm:t>
        <a:bodyPr/>
        <a:lstStyle/>
        <a:p>
          <a:r>
            <a:rPr kumimoji="1" lang="ja-JP" altLang="en-US" sz="2000" dirty="0" smtClean="0">
              <a:latin typeface="HGPｺﾞｼｯｸM" pitchFamily="50" charset="-128"/>
              <a:ea typeface="HGPｺﾞｼｯｸM" pitchFamily="50" charset="-128"/>
            </a:rPr>
            <a:t>重複の排除</a:t>
          </a:r>
          <a:endParaRPr kumimoji="1" lang="ja-JP" altLang="en-US" sz="2000" dirty="0">
            <a:latin typeface="HGPｺﾞｼｯｸM" pitchFamily="50" charset="-128"/>
            <a:ea typeface="HGPｺﾞｼｯｸM" pitchFamily="50" charset="-128"/>
          </a:endParaRPr>
        </a:p>
      </dgm:t>
    </dgm:pt>
    <dgm:pt modelId="{9058DCDD-51C5-4AA6-824F-A5C08CF036FA}" type="parTrans" cxnId="{3A401228-A4EF-4542-8446-2D0D44C383B3}">
      <dgm:prSet/>
      <dgm:spPr/>
      <dgm:t>
        <a:bodyPr/>
        <a:lstStyle/>
        <a:p>
          <a:endParaRPr kumimoji="1" lang="ja-JP" altLang="en-US">
            <a:latin typeface="ＭＳ Ｐゴシック" pitchFamily="50" charset="-128"/>
            <a:ea typeface="ＭＳ Ｐゴシック" pitchFamily="50" charset="-128"/>
          </a:endParaRPr>
        </a:p>
      </dgm:t>
    </dgm:pt>
    <dgm:pt modelId="{F07884B0-D34B-4D47-9E85-F7CADB767A79}" type="sibTrans" cxnId="{3A401228-A4EF-4542-8446-2D0D44C383B3}">
      <dgm:prSet/>
      <dgm:spPr/>
      <dgm:t>
        <a:bodyPr/>
        <a:lstStyle/>
        <a:p>
          <a:endParaRPr kumimoji="1" lang="ja-JP" altLang="en-US">
            <a:latin typeface="ＭＳ Ｐゴシック" pitchFamily="50" charset="-128"/>
            <a:ea typeface="ＭＳ Ｐゴシック" pitchFamily="50" charset="-128"/>
          </a:endParaRPr>
        </a:p>
      </dgm:t>
    </dgm:pt>
    <dgm:pt modelId="{CEC41C26-FDE1-43C2-A852-30063237054B}">
      <dgm:prSet phldrT="[テキスト]" custT="1"/>
      <dgm:spPr/>
      <dgm:t>
        <a:bodyPr anchor="ctr"/>
        <a:lstStyle/>
        <a:p>
          <a:r>
            <a:rPr kumimoji="1" lang="ja-JP" altLang="en-US" sz="2000" b="0" dirty="0" smtClean="0">
              <a:latin typeface="HGPｺﾞｼｯｸM" pitchFamily="50" charset="-128"/>
              <a:ea typeface="HGPｺﾞｼｯｸM" pitchFamily="50" charset="-128"/>
            </a:rPr>
            <a:t>重複処理　管理</a:t>
          </a:r>
          <a:endParaRPr kumimoji="1" lang="ja-JP" altLang="en-US" sz="2000" dirty="0">
            <a:latin typeface="HGPｺﾞｼｯｸM" pitchFamily="50" charset="-128"/>
            <a:ea typeface="HGPｺﾞｼｯｸM" pitchFamily="50" charset="-128"/>
          </a:endParaRPr>
        </a:p>
      </dgm:t>
    </dgm:pt>
    <dgm:pt modelId="{23C6B7BA-1867-476B-AE91-1312F92641B2}" type="parTrans" cxnId="{DF9DC620-EF04-4752-A18E-1152EDD16A6C}">
      <dgm:prSet/>
      <dgm:spPr/>
      <dgm:t>
        <a:bodyPr/>
        <a:lstStyle/>
        <a:p>
          <a:endParaRPr kumimoji="1" lang="ja-JP" altLang="en-US">
            <a:latin typeface="ＭＳ Ｐゴシック" pitchFamily="50" charset="-128"/>
            <a:ea typeface="ＭＳ Ｐゴシック" pitchFamily="50" charset="-128"/>
          </a:endParaRPr>
        </a:p>
      </dgm:t>
    </dgm:pt>
    <dgm:pt modelId="{AE058994-8A01-4534-AFF6-7087B2B4D735}" type="sibTrans" cxnId="{DF9DC620-EF04-4752-A18E-1152EDD16A6C}">
      <dgm:prSet/>
      <dgm:spPr/>
      <dgm:t>
        <a:bodyPr/>
        <a:lstStyle/>
        <a:p>
          <a:endParaRPr kumimoji="1" lang="ja-JP" altLang="en-US">
            <a:latin typeface="ＭＳ Ｐゴシック" pitchFamily="50" charset="-128"/>
            <a:ea typeface="ＭＳ Ｐゴシック" pitchFamily="50" charset="-128"/>
          </a:endParaRPr>
        </a:p>
      </dgm:t>
    </dgm:pt>
    <dgm:pt modelId="{F9DE9309-5477-4413-8FC0-C0AC572383F2}">
      <dgm:prSet phldrT="[テキスト]" custT="1"/>
      <dgm:spPr/>
      <dgm:t>
        <a:bodyPr anchor="ctr"/>
        <a:lstStyle/>
        <a:p>
          <a:r>
            <a:rPr kumimoji="1" lang="ja-JP" altLang="en-US" sz="2000" dirty="0" smtClean="0">
              <a:latin typeface="HGPｺﾞｼｯｸM" pitchFamily="50" charset="-128"/>
              <a:ea typeface="HGPｺﾞｼｯｸM" pitchFamily="50" charset="-128"/>
            </a:rPr>
            <a:t>重複入力</a:t>
          </a:r>
          <a:endParaRPr kumimoji="1" lang="ja-JP" altLang="en-US" sz="2000" dirty="0">
            <a:latin typeface="HGPｺﾞｼｯｸM" pitchFamily="50" charset="-128"/>
            <a:ea typeface="HGPｺﾞｼｯｸM" pitchFamily="50" charset="-128"/>
          </a:endParaRPr>
        </a:p>
      </dgm:t>
    </dgm:pt>
    <dgm:pt modelId="{8E2AC2A5-0B8C-49A8-B07E-37D19E9F6433}" type="parTrans" cxnId="{3CBCF216-5C5E-43C4-AEF7-E9BE148E2ED0}">
      <dgm:prSet/>
      <dgm:spPr/>
      <dgm:t>
        <a:bodyPr/>
        <a:lstStyle/>
        <a:p>
          <a:endParaRPr kumimoji="1" lang="ja-JP" altLang="en-US">
            <a:latin typeface="ＭＳ Ｐゴシック" pitchFamily="50" charset="-128"/>
            <a:ea typeface="ＭＳ Ｐゴシック" pitchFamily="50" charset="-128"/>
          </a:endParaRPr>
        </a:p>
      </dgm:t>
    </dgm:pt>
    <dgm:pt modelId="{B7147679-A2E1-425A-9B57-4A2877F8FD44}" type="sibTrans" cxnId="{3CBCF216-5C5E-43C4-AEF7-E9BE148E2ED0}">
      <dgm:prSet/>
      <dgm:spPr/>
      <dgm:t>
        <a:bodyPr/>
        <a:lstStyle/>
        <a:p>
          <a:endParaRPr kumimoji="1" lang="ja-JP" altLang="en-US">
            <a:latin typeface="ＭＳ Ｐゴシック" pitchFamily="50" charset="-128"/>
            <a:ea typeface="ＭＳ Ｐゴシック" pitchFamily="50" charset="-128"/>
          </a:endParaRPr>
        </a:p>
      </dgm:t>
    </dgm:pt>
    <dgm:pt modelId="{2398F65D-FD3C-4378-8EF7-1BC96EF3EF4B}">
      <dgm:prSet phldrT="[テキスト]" custT="1"/>
      <dgm:spPr/>
      <dgm:t>
        <a:bodyPr/>
        <a:lstStyle/>
        <a:p>
          <a:r>
            <a:rPr kumimoji="1" lang="ja-JP" altLang="en-US" sz="2400" b="1" dirty="0" smtClean="0">
              <a:latin typeface="HGPｺﾞｼｯｸM" pitchFamily="50" charset="-128"/>
              <a:ea typeface="HGPｺﾞｼｯｸM" pitchFamily="50" charset="-128"/>
            </a:rPr>
            <a:t>あるべき姿　　</a:t>
          </a:r>
          <a:endParaRPr kumimoji="1" lang="ja-JP" altLang="en-US" sz="2400" b="1" dirty="0">
            <a:latin typeface="HGPｺﾞｼｯｸM" pitchFamily="50" charset="-128"/>
            <a:ea typeface="HGPｺﾞｼｯｸM" pitchFamily="50" charset="-128"/>
          </a:endParaRPr>
        </a:p>
      </dgm:t>
    </dgm:pt>
    <dgm:pt modelId="{61DCE3B2-03E1-4C40-A22A-804E40BB9CFA}" type="parTrans" cxnId="{F6E3FB14-8693-499D-9763-345768DCC3EF}">
      <dgm:prSet/>
      <dgm:spPr/>
      <dgm:t>
        <a:bodyPr/>
        <a:lstStyle/>
        <a:p>
          <a:endParaRPr kumimoji="1" lang="ja-JP" altLang="en-US">
            <a:latin typeface="ＭＳ Ｐゴシック" pitchFamily="50" charset="-128"/>
            <a:ea typeface="ＭＳ Ｐゴシック" pitchFamily="50" charset="-128"/>
          </a:endParaRPr>
        </a:p>
      </dgm:t>
    </dgm:pt>
    <dgm:pt modelId="{9C13C036-333B-4A6B-BC4E-61842A6B1FB9}" type="sibTrans" cxnId="{F6E3FB14-8693-499D-9763-345768DCC3EF}">
      <dgm:prSet/>
      <dgm:spPr/>
      <dgm:t>
        <a:bodyPr/>
        <a:lstStyle/>
        <a:p>
          <a:endParaRPr kumimoji="1" lang="ja-JP" altLang="en-US">
            <a:latin typeface="ＭＳ Ｐゴシック" pitchFamily="50" charset="-128"/>
            <a:ea typeface="ＭＳ Ｐゴシック" pitchFamily="50" charset="-128"/>
          </a:endParaRPr>
        </a:p>
      </dgm:t>
    </dgm:pt>
    <dgm:pt modelId="{D5DD57F0-FD0F-48C2-8A6B-849CB32C30BC}">
      <dgm:prSet phldrT="[テキスト]" custT="1"/>
      <dgm:spPr/>
      <dgm:t>
        <a:bodyPr/>
        <a:lstStyle/>
        <a:p>
          <a:r>
            <a:rPr kumimoji="1" lang="ja-JP" altLang="en-US" sz="2000" b="0" dirty="0" smtClean="0">
              <a:latin typeface="HGPｺﾞｼｯｸM" pitchFamily="50" charset="-128"/>
              <a:ea typeface="HGPｺﾞｼｯｸM" pitchFamily="50" charset="-128"/>
            </a:rPr>
            <a:t>目的</a:t>
          </a:r>
          <a:endParaRPr kumimoji="1" lang="ja-JP" altLang="en-US" sz="2000" b="0" dirty="0">
            <a:latin typeface="HGPｺﾞｼｯｸM" pitchFamily="50" charset="-128"/>
            <a:ea typeface="HGPｺﾞｼｯｸM" pitchFamily="50" charset="-128"/>
          </a:endParaRPr>
        </a:p>
      </dgm:t>
    </dgm:pt>
    <dgm:pt modelId="{25F8EE85-1AE8-43B9-9EAC-F40BB6D112BB}" type="parTrans" cxnId="{7EC6EFE6-F5B4-4717-A03E-B444BD6CF4C0}">
      <dgm:prSet/>
      <dgm:spPr/>
      <dgm:t>
        <a:bodyPr/>
        <a:lstStyle/>
        <a:p>
          <a:endParaRPr kumimoji="1" lang="ja-JP" altLang="en-US">
            <a:latin typeface="ＭＳ Ｐゴシック" pitchFamily="50" charset="-128"/>
            <a:ea typeface="ＭＳ Ｐゴシック" pitchFamily="50" charset="-128"/>
          </a:endParaRPr>
        </a:p>
      </dgm:t>
    </dgm:pt>
    <dgm:pt modelId="{3933F533-D814-4336-84B3-1BC01247F2CE}" type="sibTrans" cxnId="{7EC6EFE6-F5B4-4717-A03E-B444BD6CF4C0}">
      <dgm:prSet/>
      <dgm:spPr/>
      <dgm:t>
        <a:bodyPr/>
        <a:lstStyle/>
        <a:p>
          <a:endParaRPr kumimoji="1" lang="ja-JP" altLang="en-US">
            <a:latin typeface="ＭＳ Ｐゴシック" pitchFamily="50" charset="-128"/>
            <a:ea typeface="ＭＳ Ｐゴシック" pitchFamily="50" charset="-128"/>
          </a:endParaRPr>
        </a:p>
      </dgm:t>
    </dgm:pt>
    <dgm:pt modelId="{68F99EA2-166A-44A0-94AF-E4D1A13F28E3}">
      <dgm:prSet phldrT="[テキスト]" custT="1"/>
      <dgm:spPr/>
      <dgm:t>
        <a:bodyPr/>
        <a:lstStyle/>
        <a:p>
          <a:r>
            <a:rPr kumimoji="1" lang="ja-JP" altLang="en-US" sz="2000" b="0" dirty="0" smtClean="0">
              <a:latin typeface="HGPｺﾞｼｯｸM" pitchFamily="50" charset="-128"/>
              <a:ea typeface="HGPｺﾞｼｯｸM" pitchFamily="50" charset="-128"/>
            </a:rPr>
            <a:t>法対応</a:t>
          </a:r>
          <a:endParaRPr kumimoji="1" lang="ja-JP" altLang="en-US" sz="2000" b="0" dirty="0">
            <a:latin typeface="HGPｺﾞｼｯｸM" pitchFamily="50" charset="-128"/>
            <a:ea typeface="HGPｺﾞｼｯｸM" pitchFamily="50" charset="-128"/>
          </a:endParaRPr>
        </a:p>
      </dgm:t>
    </dgm:pt>
    <dgm:pt modelId="{27EAB2E3-4494-46CE-BB8E-83BC2C5C43DE}" type="parTrans" cxnId="{B02DC4F9-8969-4A2D-80C4-1ABB8ED2196E}">
      <dgm:prSet/>
      <dgm:spPr/>
      <dgm:t>
        <a:bodyPr/>
        <a:lstStyle/>
        <a:p>
          <a:endParaRPr kumimoji="1" lang="ja-JP" altLang="en-US"/>
        </a:p>
      </dgm:t>
    </dgm:pt>
    <dgm:pt modelId="{315CC467-28A2-48FB-8D2E-2AD006A0A516}" type="sibTrans" cxnId="{B02DC4F9-8969-4A2D-80C4-1ABB8ED2196E}">
      <dgm:prSet/>
      <dgm:spPr/>
      <dgm:t>
        <a:bodyPr/>
        <a:lstStyle/>
        <a:p>
          <a:endParaRPr kumimoji="1" lang="ja-JP" altLang="en-US"/>
        </a:p>
      </dgm:t>
    </dgm:pt>
    <dgm:pt modelId="{949A1744-4031-483A-8AEF-C984242D497C}">
      <dgm:prSet phldrT="[テキスト]" custT="1"/>
      <dgm:spPr/>
      <dgm:t>
        <a:bodyPr anchor="ctr"/>
        <a:lstStyle/>
        <a:p>
          <a:r>
            <a:rPr kumimoji="1" lang="ja-JP" altLang="en-US" sz="2000" dirty="0" smtClean="0">
              <a:latin typeface="HGPｺﾞｼｯｸM" pitchFamily="50" charset="-128"/>
              <a:ea typeface="HGPｺﾞｼｯｸM" pitchFamily="50" charset="-128"/>
            </a:rPr>
            <a:t>別表事務</a:t>
          </a:r>
          <a:endParaRPr kumimoji="1" lang="ja-JP" altLang="en-US" sz="2000" dirty="0">
            <a:latin typeface="HGPｺﾞｼｯｸM" pitchFamily="50" charset="-128"/>
            <a:ea typeface="HGPｺﾞｼｯｸM" pitchFamily="50" charset="-128"/>
          </a:endParaRPr>
        </a:p>
      </dgm:t>
    </dgm:pt>
    <dgm:pt modelId="{6C7A4302-93F6-4590-9B58-6EFB7AB24A16}" type="parTrans" cxnId="{BC35EB88-E24E-4E46-BD92-79745665728A}">
      <dgm:prSet/>
      <dgm:spPr/>
      <dgm:t>
        <a:bodyPr/>
        <a:lstStyle/>
        <a:p>
          <a:endParaRPr kumimoji="1" lang="ja-JP" altLang="en-US"/>
        </a:p>
      </dgm:t>
    </dgm:pt>
    <dgm:pt modelId="{EAB1896F-C629-4156-A5AA-3FBFA03C25B5}" type="sibTrans" cxnId="{BC35EB88-E24E-4E46-BD92-79745665728A}">
      <dgm:prSet/>
      <dgm:spPr/>
      <dgm:t>
        <a:bodyPr/>
        <a:lstStyle/>
        <a:p>
          <a:endParaRPr kumimoji="1" lang="ja-JP" altLang="en-US"/>
        </a:p>
      </dgm:t>
    </dgm:pt>
    <dgm:pt modelId="{AB428B5F-B32E-49A0-9A3A-33D87096B1C1}">
      <dgm:prSet phldrT="[テキスト]" custT="1"/>
      <dgm:spPr/>
      <dgm:t>
        <a:bodyPr anchor="ctr"/>
        <a:lstStyle/>
        <a:p>
          <a:r>
            <a:rPr kumimoji="1" lang="ja-JP" altLang="en-US" sz="2000" dirty="0" smtClean="0">
              <a:latin typeface="HGPｺﾞｼｯｸM" pitchFamily="50" charset="-128"/>
              <a:ea typeface="HGPｺﾞｼｯｸM" pitchFamily="50" charset="-128"/>
            </a:rPr>
            <a:t>独自利用事務</a:t>
          </a:r>
          <a:endParaRPr kumimoji="1" lang="ja-JP" altLang="en-US" sz="2000" dirty="0">
            <a:latin typeface="HGPｺﾞｼｯｸM" pitchFamily="50" charset="-128"/>
            <a:ea typeface="HGPｺﾞｼｯｸM" pitchFamily="50" charset="-128"/>
          </a:endParaRPr>
        </a:p>
      </dgm:t>
    </dgm:pt>
    <dgm:pt modelId="{D939E3E2-2B7A-400E-A72C-7CE5088A304D}" type="parTrans" cxnId="{7DC82BA2-E947-4C48-84B4-B8061409FC39}">
      <dgm:prSet/>
      <dgm:spPr/>
      <dgm:t>
        <a:bodyPr/>
        <a:lstStyle/>
        <a:p>
          <a:endParaRPr kumimoji="1" lang="ja-JP" altLang="en-US"/>
        </a:p>
      </dgm:t>
    </dgm:pt>
    <dgm:pt modelId="{785C4E08-886A-4EBD-8965-DBC3F4966D4D}" type="sibTrans" cxnId="{7DC82BA2-E947-4C48-84B4-B8061409FC39}">
      <dgm:prSet/>
      <dgm:spPr/>
      <dgm:t>
        <a:bodyPr/>
        <a:lstStyle/>
        <a:p>
          <a:endParaRPr kumimoji="1" lang="ja-JP" altLang="en-US"/>
        </a:p>
      </dgm:t>
    </dgm:pt>
    <dgm:pt modelId="{4E185F0A-B3D7-44CF-9477-ED8F8D9F7B19}" type="pres">
      <dgm:prSet presAssocID="{504049E8-0CB7-4E5D-B5EE-E5C7EB9F7DB0}" presName="Name0" presStyleCnt="0">
        <dgm:presLayoutVars>
          <dgm:dir/>
          <dgm:animLvl val="lvl"/>
          <dgm:resizeHandles val="exact"/>
        </dgm:presLayoutVars>
      </dgm:prSet>
      <dgm:spPr/>
      <dgm:t>
        <a:bodyPr/>
        <a:lstStyle/>
        <a:p>
          <a:endParaRPr kumimoji="1" lang="ja-JP" altLang="en-US"/>
        </a:p>
      </dgm:t>
    </dgm:pt>
    <dgm:pt modelId="{724DB36D-42F6-4D32-98CB-1B828201ADAB}" type="pres">
      <dgm:prSet presAssocID="{504049E8-0CB7-4E5D-B5EE-E5C7EB9F7DB0}" presName="tSp" presStyleCnt="0"/>
      <dgm:spPr/>
    </dgm:pt>
    <dgm:pt modelId="{0271BBD6-6F2A-4ECD-B204-2EB13241192B}" type="pres">
      <dgm:prSet presAssocID="{504049E8-0CB7-4E5D-B5EE-E5C7EB9F7DB0}" presName="bSp" presStyleCnt="0"/>
      <dgm:spPr/>
    </dgm:pt>
    <dgm:pt modelId="{E9992426-F6F2-4D58-83F9-D78327A76603}" type="pres">
      <dgm:prSet presAssocID="{504049E8-0CB7-4E5D-B5EE-E5C7EB9F7DB0}" presName="process" presStyleCnt="0"/>
      <dgm:spPr/>
    </dgm:pt>
    <dgm:pt modelId="{460493A0-35DB-4950-AC86-2403A7E09F68}" type="pres">
      <dgm:prSet presAssocID="{729A2E1F-EB7E-4FBB-8E6D-50310E20CC02}" presName="composite1" presStyleCnt="0"/>
      <dgm:spPr/>
    </dgm:pt>
    <dgm:pt modelId="{3C66DC24-7999-40B7-8FCD-28C70D163F95}" type="pres">
      <dgm:prSet presAssocID="{729A2E1F-EB7E-4FBB-8E6D-50310E20CC02}" presName="dummyNode1" presStyleLbl="node1" presStyleIdx="0" presStyleCnt="3"/>
      <dgm:spPr/>
    </dgm:pt>
    <dgm:pt modelId="{F4347748-F6DB-44AC-8F03-BF689ED9E82D}" type="pres">
      <dgm:prSet presAssocID="{729A2E1F-EB7E-4FBB-8E6D-50310E20CC02}" presName="childNode1" presStyleLbl="bgAcc1" presStyleIdx="0" presStyleCnt="3" custScaleY="93640" custLinFactNeighborX="3174" custLinFactNeighborY="-15484">
        <dgm:presLayoutVars>
          <dgm:bulletEnabled val="1"/>
        </dgm:presLayoutVars>
      </dgm:prSet>
      <dgm:spPr/>
      <dgm:t>
        <a:bodyPr/>
        <a:lstStyle/>
        <a:p>
          <a:endParaRPr kumimoji="1" lang="ja-JP" altLang="en-US"/>
        </a:p>
      </dgm:t>
    </dgm:pt>
    <dgm:pt modelId="{1590A094-1ACC-470B-AC83-38579F1AFFBE}" type="pres">
      <dgm:prSet presAssocID="{729A2E1F-EB7E-4FBB-8E6D-50310E20CC02}" presName="childNode1tx" presStyleLbl="bgAcc1" presStyleIdx="0" presStyleCnt="3">
        <dgm:presLayoutVars>
          <dgm:bulletEnabled val="1"/>
        </dgm:presLayoutVars>
      </dgm:prSet>
      <dgm:spPr/>
      <dgm:t>
        <a:bodyPr/>
        <a:lstStyle/>
        <a:p>
          <a:endParaRPr kumimoji="1" lang="ja-JP" altLang="en-US"/>
        </a:p>
      </dgm:t>
    </dgm:pt>
    <dgm:pt modelId="{13DF58E8-7A9E-488F-95FF-A68DC89BEE99}" type="pres">
      <dgm:prSet presAssocID="{729A2E1F-EB7E-4FBB-8E6D-50310E20CC02}" presName="parentNode1" presStyleLbl="node1" presStyleIdx="0" presStyleCnt="3" custScaleX="92563" custScaleY="109457" custLinFactNeighborX="-17688" custLinFactNeighborY="22185">
        <dgm:presLayoutVars>
          <dgm:chMax val="1"/>
          <dgm:bulletEnabled val="1"/>
        </dgm:presLayoutVars>
      </dgm:prSet>
      <dgm:spPr/>
      <dgm:t>
        <a:bodyPr/>
        <a:lstStyle/>
        <a:p>
          <a:endParaRPr kumimoji="1" lang="ja-JP" altLang="en-US"/>
        </a:p>
      </dgm:t>
    </dgm:pt>
    <dgm:pt modelId="{4ABF270B-4FED-47E2-B0E2-E6EE74ED4862}" type="pres">
      <dgm:prSet presAssocID="{729A2E1F-EB7E-4FBB-8E6D-50310E20CC02}" presName="connSite1" presStyleCnt="0"/>
      <dgm:spPr/>
    </dgm:pt>
    <dgm:pt modelId="{1E267F1F-B6A0-44BD-AD6C-437BB4A5121E}" type="pres">
      <dgm:prSet presAssocID="{09B998E6-9243-4CCD-8CBA-05050385158D}" presName="Name9" presStyleLbl="sibTrans2D1" presStyleIdx="0" presStyleCnt="2"/>
      <dgm:spPr/>
      <dgm:t>
        <a:bodyPr/>
        <a:lstStyle/>
        <a:p>
          <a:endParaRPr kumimoji="1" lang="ja-JP" altLang="en-US"/>
        </a:p>
      </dgm:t>
    </dgm:pt>
    <dgm:pt modelId="{FF8DA1C5-F3A8-4918-A395-37A4755DAA8C}" type="pres">
      <dgm:prSet presAssocID="{37FF40BF-965C-4C62-A347-4ADA76AB1C2D}" presName="composite2" presStyleCnt="0"/>
      <dgm:spPr/>
    </dgm:pt>
    <dgm:pt modelId="{70A152AB-3AE9-4814-9531-6A911C45B6F3}" type="pres">
      <dgm:prSet presAssocID="{37FF40BF-965C-4C62-A347-4ADA76AB1C2D}" presName="dummyNode2" presStyleLbl="node1" presStyleIdx="0" presStyleCnt="3"/>
      <dgm:spPr/>
    </dgm:pt>
    <dgm:pt modelId="{92388B36-A5A5-436E-AB35-61D82680BD26}" type="pres">
      <dgm:prSet presAssocID="{37FF40BF-965C-4C62-A347-4ADA76AB1C2D}" presName="childNode2" presStyleLbl="bgAcc1" presStyleIdx="1" presStyleCnt="3" custScaleX="114153" custScaleY="141078">
        <dgm:presLayoutVars>
          <dgm:bulletEnabled val="1"/>
        </dgm:presLayoutVars>
      </dgm:prSet>
      <dgm:spPr/>
      <dgm:t>
        <a:bodyPr/>
        <a:lstStyle/>
        <a:p>
          <a:endParaRPr kumimoji="1" lang="ja-JP" altLang="en-US"/>
        </a:p>
      </dgm:t>
    </dgm:pt>
    <dgm:pt modelId="{5B4E0893-E6F9-4B17-B352-94A77A43F271}" type="pres">
      <dgm:prSet presAssocID="{37FF40BF-965C-4C62-A347-4ADA76AB1C2D}" presName="childNode2tx" presStyleLbl="bgAcc1" presStyleIdx="1" presStyleCnt="3">
        <dgm:presLayoutVars>
          <dgm:bulletEnabled val="1"/>
        </dgm:presLayoutVars>
      </dgm:prSet>
      <dgm:spPr/>
      <dgm:t>
        <a:bodyPr/>
        <a:lstStyle/>
        <a:p>
          <a:endParaRPr kumimoji="1" lang="ja-JP" altLang="en-US"/>
        </a:p>
      </dgm:t>
    </dgm:pt>
    <dgm:pt modelId="{E9D023B6-62FF-4CB5-81A5-6E37910C51FA}" type="pres">
      <dgm:prSet presAssocID="{37FF40BF-965C-4C62-A347-4ADA76AB1C2D}" presName="parentNode2" presStyleLbl="node1" presStyleIdx="1" presStyleCnt="3" custScaleY="71549" custLinFactNeighborX="-19205" custLinFactNeighborY="-27633">
        <dgm:presLayoutVars>
          <dgm:chMax val="0"/>
          <dgm:bulletEnabled val="1"/>
        </dgm:presLayoutVars>
      </dgm:prSet>
      <dgm:spPr/>
      <dgm:t>
        <a:bodyPr/>
        <a:lstStyle/>
        <a:p>
          <a:endParaRPr kumimoji="1" lang="ja-JP" altLang="en-US"/>
        </a:p>
      </dgm:t>
    </dgm:pt>
    <dgm:pt modelId="{7CBC585E-AB82-45DF-9622-4C6658AD632D}" type="pres">
      <dgm:prSet presAssocID="{37FF40BF-965C-4C62-A347-4ADA76AB1C2D}" presName="connSite2" presStyleCnt="0"/>
      <dgm:spPr/>
    </dgm:pt>
    <dgm:pt modelId="{D78508B8-9E06-41A1-9C5E-921D7C967D16}" type="pres">
      <dgm:prSet presAssocID="{7FBCE840-F12E-4288-A768-8D48BFF3A81C}" presName="Name18" presStyleLbl="sibTrans2D1" presStyleIdx="1" presStyleCnt="2" custLinFactNeighborX="17581" custLinFactNeighborY="13682"/>
      <dgm:spPr/>
      <dgm:t>
        <a:bodyPr/>
        <a:lstStyle/>
        <a:p>
          <a:endParaRPr kumimoji="1" lang="ja-JP" altLang="en-US"/>
        </a:p>
      </dgm:t>
    </dgm:pt>
    <dgm:pt modelId="{BE59E488-AFD2-4DD8-9009-A1FFA84A569C}" type="pres">
      <dgm:prSet presAssocID="{57356C8F-752C-4DE5-BD03-4C500F44A9D0}" presName="composite1" presStyleCnt="0"/>
      <dgm:spPr/>
    </dgm:pt>
    <dgm:pt modelId="{7B1C0451-9339-4C67-A4D3-D7E93D49B6A4}" type="pres">
      <dgm:prSet presAssocID="{57356C8F-752C-4DE5-BD03-4C500F44A9D0}" presName="dummyNode1" presStyleLbl="node1" presStyleIdx="1" presStyleCnt="3"/>
      <dgm:spPr/>
    </dgm:pt>
    <dgm:pt modelId="{049EB1FC-BEEE-45EB-BCB0-471F5D9B6885}" type="pres">
      <dgm:prSet presAssocID="{57356C8F-752C-4DE5-BD03-4C500F44A9D0}" presName="childNode1" presStyleLbl="bgAcc1" presStyleIdx="2" presStyleCnt="3" custScaleX="145447" custScaleY="85629" custLinFactNeighborX="-3356" custLinFactNeighborY="-20968">
        <dgm:presLayoutVars>
          <dgm:bulletEnabled val="1"/>
        </dgm:presLayoutVars>
      </dgm:prSet>
      <dgm:spPr/>
      <dgm:t>
        <a:bodyPr/>
        <a:lstStyle/>
        <a:p>
          <a:endParaRPr kumimoji="1" lang="ja-JP" altLang="en-US"/>
        </a:p>
      </dgm:t>
    </dgm:pt>
    <dgm:pt modelId="{23CECF96-FC75-4D1E-9346-D09A48825066}" type="pres">
      <dgm:prSet presAssocID="{57356C8F-752C-4DE5-BD03-4C500F44A9D0}" presName="childNode1tx" presStyleLbl="bgAcc1" presStyleIdx="2" presStyleCnt="3">
        <dgm:presLayoutVars>
          <dgm:bulletEnabled val="1"/>
        </dgm:presLayoutVars>
      </dgm:prSet>
      <dgm:spPr/>
      <dgm:t>
        <a:bodyPr/>
        <a:lstStyle/>
        <a:p>
          <a:endParaRPr kumimoji="1" lang="ja-JP" altLang="en-US"/>
        </a:p>
      </dgm:t>
    </dgm:pt>
    <dgm:pt modelId="{7908EB03-131C-4984-8ECD-7D98317DC403}" type="pres">
      <dgm:prSet presAssocID="{57356C8F-752C-4DE5-BD03-4C500F44A9D0}" presName="parentNode1" presStyleLbl="node1" presStyleIdx="2" presStyleCnt="3" custLinFactNeighborX="-16181" custLinFactNeighborY="-9851">
        <dgm:presLayoutVars>
          <dgm:chMax val="1"/>
          <dgm:bulletEnabled val="1"/>
        </dgm:presLayoutVars>
      </dgm:prSet>
      <dgm:spPr/>
      <dgm:t>
        <a:bodyPr/>
        <a:lstStyle/>
        <a:p>
          <a:endParaRPr kumimoji="1" lang="ja-JP" altLang="en-US"/>
        </a:p>
      </dgm:t>
    </dgm:pt>
    <dgm:pt modelId="{458A0B5B-CDA2-42F0-B160-9345BD808E03}" type="pres">
      <dgm:prSet presAssocID="{57356C8F-752C-4DE5-BD03-4C500F44A9D0}" presName="connSite1" presStyleCnt="0"/>
      <dgm:spPr/>
    </dgm:pt>
  </dgm:ptLst>
  <dgm:cxnLst>
    <dgm:cxn modelId="{FE02A738-EF23-4AEF-BA78-EAD1F015BA74}" type="presOf" srcId="{68F99EA2-166A-44A0-94AF-E4D1A13F28E3}" destId="{1590A094-1ACC-470B-AC83-38579F1AFFBE}" srcOrd="1" destOrd="2" presId="urn:microsoft.com/office/officeart/2005/8/layout/hProcess4"/>
    <dgm:cxn modelId="{3A401228-A4EF-4542-8446-2D0D44C383B3}" srcId="{57356C8F-752C-4DE5-BD03-4C500F44A9D0}" destId="{B6386725-4F42-4AD0-A984-3529F0210578}" srcOrd="2" destOrd="0" parTransId="{9058DCDD-51C5-4AA6-824F-A5C08CF036FA}" sibTransId="{F07884B0-D34B-4D47-9E85-F7CADB767A79}"/>
    <dgm:cxn modelId="{263B21FE-6E01-4497-946C-EB308A9FAEAC}" type="presOf" srcId="{AB428B5F-B32E-49A0-9A3A-33D87096B1C1}" destId="{5B4E0893-E6F9-4B17-B352-94A77A43F271}" srcOrd="1" destOrd="1" presId="urn:microsoft.com/office/officeart/2005/8/layout/hProcess4"/>
    <dgm:cxn modelId="{0E03A107-5AC9-43A1-B530-651C1F1B1D72}" type="presOf" srcId="{77519443-6D8B-4ED3-A8E0-8944BB6CF2A0}" destId="{049EB1FC-BEEE-45EB-BCB0-471F5D9B6885}" srcOrd="0" destOrd="0" presId="urn:microsoft.com/office/officeart/2005/8/layout/hProcess4"/>
    <dgm:cxn modelId="{18887676-A546-4D23-9855-1869A51C988A}" type="presOf" srcId="{729A2E1F-EB7E-4FBB-8E6D-50310E20CC02}" destId="{13DF58E8-7A9E-488F-95FF-A68DC89BEE99}" srcOrd="0" destOrd="0" presId="urn:microsoft.com/office/officeart/2005/8/layout/hProcess4"/>
    <dgm:cxn modelId="{0F6B652A-AF54-4A8C-8D41-21874AE65CE0}" type="presOf" srcId="{57316341-BFDA-46A4-889D-83868D52C831}" destId="{92388B36-A5A5-436E-AB35-61D82680BD26}" srcOrd="0" destOrd="2" presId="urn:microsoft.com/office/officeart/2005/8/layout/hProcess4"/>
    <dgm:cxn modelId="{BC35EB88-E24E-4E46-BD92-79745665728A}" srcId="{37FF40BF-965C-4C62-A347-4ADA76AB1C2D}" destId="{949A1744-4031-483A-8AEF-C984242D497C}" srcOrd="0" destOrd="0" parTransId="{6C7A4302-93F6-4590-9B58-6EFB7AB24A16}" sibTransId="{EAB1896F-C629-4156-A5AA-3FBFA03C25B5}"/>
    <dgm:cxn modelId="{7DC82BA2-E947-4C48-84B4-B8061409FC39}" srcId="{37FF40BF-965C-4C62-A347-4ADA76AB1C2D}" destId="{AB428B5F-B32E-49A0-9A3A-33D87096B1C1}" srcOrd="1" destOrd="0" parTransId="{D939E3E2-2B7A-400E-A72C-7CE5088A304D}" sibTransId="{785C4E08-886A-4EBD-8965-DBC3F4966D4D}"/>
    <dgm:cxn modelId="{2FA591D2-03F7-46AE-A113-48A484C83C7F}" type="presOf" srcId="{34605F23-8C9F-4F62-8F36-54EAE62229AA}" destId="{92388B36-A5A5-436E-AB35-61D82680BD26}" srcOrd="0" destOrd="3" presId="urn:microsoft.com/office/officeart/2005/8/layout/hProcess4"/>
    <dgm:cxn modelId="{A9EA9E45-FEB7-42A8-9F83-6C99F167772A}" srcId="{37FF40BF-965C-4C62-A347-4ADA76AB1C2D}" destId="{34605F23-8C9F-4F62-8F36-54EAE62229AA}" srcOrd="3" destOrd="0" parTransId="{64EE8BB3-29DB-46B9-8E38-E59B78621E45}" sibTransId="{E07DB062-A5C0-4111-92D2-E60922CA5040}"/>
    <dgm:cxn modelId="{4F43A8D1-9971-458A-BBFA-8F9CF5B30F43}" srcId="{504049E8-0CB7-4E5D-B5EE-E5C7EB9F7DB0}" destId="{729A2E1F-EB7E-4FBB-8E6D-50310E20CC02}" srcOrd="0" destOrd="0" parTransId="{4D5046F7-23B3-479E-8E1D-0C8ABD07B06A}" sibTransId="{09B998E6-9243-4CCD-8CBA-05050385158D}"/>
    <dgm:cxn modelId="{DEE83E77-1CF1-4A5B-9F19-9D118B5E88AA}" srcId="{57356C8F-752C-4DE5-BD03-4C500F44A9D0}" destId="{4C45CC56-2280-4CC0-9951-AAC4AFC4961F}" srcOrd="1" destOrd="0" parTransId="{ED8A5C02-023E-433A-AF35-2B0C1339C19D}" sibTransId="{F4D1CC3C-1B04-4421-92D2-A753561FD02F}"/>
    <dgm:cxn modelId="{7D750618-31E2-44A9-90ED-CC73829C2F9D}" srcId="{504049E8-0CB7-4E5D-B5EE-E5C7EB9F7DB0}" destId="{37FF40BF-965C-4C62-A347-4ADA76AB1C2D}" srcOrd="1" destOrd="0" parTransId="{0A390FF8-5E20-453E-8582-ABCD283792DE}" sibTransId="{7FBCE840-F12E-4288-A768-8D48BFF3A81C}"/>
    <dgm:cxn modelId="{37C76AAC-07BC-4B6E-A312-CBE38E5BE4DC}" type="presOf" srcId="{2398F65D-FD3C-4378-8EF7-1BC96EF3EF4B}" destId="{1590A094-1ACC-470B-AC83-38579F1AFFBE}" srcOrd="1" destOrd="3" presId="urn:microsoft.com/office/officeart/2005/8/layout/hProcess4"/>
    <dgm:cxn modelId="{5B2C28DA-F700-401B-82F0-026D4784A00F}" srcId="{729A2E1F-EB7E-4FBB-8E6D-50310E20CC02}" destId="{212E2576-4AFC-4E1B-9625-C6AC90124A89}" srcOrd="0" destOrd="0" parTransId="{8564A23F-C26A-4425-A253-745561430EBF}" sibTransId="{FB260922-4357-4F91-B267-94F24530FD24}"/>
    <dgm:cxn modelId="{F6E3FB14-8693-499D-9763-345768DCC3EF}" srcId="{729A2E1F-EB7E-4FBB-8E6D-50310E20CC02}" destId="{2398F65D-FD3C-4378-8EF7-1BC96EF3EF4B}" srcOrd="3" destOrd="0" parTransId="{61DCE3B2-03E1-4C40-A22A-804E40BB9CFA}" sibTransId="{9C13C036-333B-4A6B-BC4E-61842A6B1FB9}"/>
    <dgm:cxn modelId="{E19EFC2F-3A9E-48AF-A6BA-1ADC3A40A3E4}" type="presOf" srcId="{D5DD57F0-FD0F-48C2-8A6B-849CB32C30BC}" destId="{1590A094-1ACC-470B-AC83-38579F1AFFBE}" srcOrd="1" destOrd="1" presId="urn:microsoft.com/office/officeart/2005/8/layout/hProcess4"/>
    <dgm:cxn modelId="{1B9EE553-8465-4769-970F-EE52B5F52B34}" type="presOf" srcId="{68F99EA2-166A-44A0-94AF-E4D1A13F28E3}" destId="{F4347748-F6DB-44AC-8F03-BF689ED9E82D}" srcOrd="0" destOrd="2" presId="urn:microsoft.com/office/officeart/2005/8/layout/hProcess4"/>
    <dgm:cxn modelId="{5BAACA55-CB89-4DFC-8961-CB8900ED36FC}" type="presOf" srcId="{D5DD57F0-FD0F-48C2-8A6B-849CB32C30BC}" destId="{F4347748-F6DB-44AC-8F03-BF689ED9E82D}" srcOrd="0" destOrd="1" presId="urn:microsoft.com/office/officeart/2005/8/layout/hProcess4"/>
    <dgm:cxn modelId="{08979D03-729C-4EC3-9653-88A15A94ADD1}" type="presOf" srcId="{949A1744-4031-483A-8AEF-C984242D497C}" destId="{92388B36-A5A5-436E-AB35-61D82680BD26}" srcOrd="0" destOrd="0" presId="urn:microsoft.com/office/officeart/2005/8/layout/hProcess4"/>
    <dgm:cxn modelId="{4A3312F7-7D9E-4499-BADA-994195F12F4C}" type="presOf" srcId="{504049E8-0CB7-4E5D-B5EE-E5C7EB9F7DB0}" destId="{4E185F0A-B3D7-44CF-9477-ED8F8D9F7B19}" srcOrd="0" destOrd="0" presId="urn:microsoft.com/office/officeart/2005/8/layout/hProcess4"/>
    <dgm:cxn modelId="{24A92BFA-4272-49C4-9940-00F4890A1649}" type="presOf" srcId="{212E2576-4AFC-4E1B-9625-C6AC90124A89}" destId="{1590A094-1ACC-470B-AC83-38579F1AFFBE}" srcOrd="1" destOrd="0" presId="urn:microsoft.com/office/officeart/2005/8/layout/hProcess4"/>
    <dgm:cxn modelId="{0EDA4A48-18C6-4991-B303-53398CDCE38A}" type="presOf" srcId="{CEC41C26-FDE1-43C2-A852-30063237054B}" destId="{92388B36-A5A5-436E-AB35-61D82680BD26}" srcOrd="0" destOrd="5" presId="urn:microsoft.com/office/officeart/2005/8/layout/hProcess4"/>
    <dgm:cxn modelId="{FEC9CB58-B87F-4987-BEA1-EA29AD115E3D}" type="presOf" srcId="{4C45CC56-2280-4CC0-9951-AAC4AFC4961F}" destId="{23CECF96-FC75-4D1E-9346-D09A48825066}" srcOrd="1" destOrd="1" presId="urn:microsoft.com/office/officeart/2005/8/layout/hProcess4"/>
    <dgm:cxn modelId="{E29E4B72-07CD-4DE9-BE19-37EA8EB90941}" type="presOf" srcId="{4C45CC56-2280-4CC0-9951-AAC4AFC4961F}" destId="{049EB1FC-BEEE-45EB-BCB0-471F5D9B6885}" srcOrd="0" destOrd="1" presId="urn:microsoft.com/office/officeart/2005/8/layout/hProcess4"/>
    <dgm:cxn modelId="{E8DD4D5C-B4E6-4A1E-B761-5DD71B98B6F9}" type="presOf" srcId="{7FBCE840-F12E-4288-A768-8D48BFF3A81C}" destId="{D78508B8-9E06-41A1-9C5E-921D7C967D16}" srcOrd="0" destOrd="0" presId="urn:microsoft.com/office/officeart/2005/8/layout/hProcess4"/>
    <dgm:cxn modelId="{59969372-CD06-45D1-924E-729420F00593}" type="presOf" srcId="{949A1744-4031-483A-8AEF-C984242D497C}" destId="{5B4E0893-E6F9-4B17-B352-94A77A43F271}" srcOrd="1" destOrd="0" presId="urn:microsoft.com/office/officeart/2005/8/layout/hProcess4"/>
    <dgm:cxn modelId="{CBF1EE9A-09B7-4E85-89DB-EEFF58F4A368}" type="presOf" srcId="{34605F23-8C9F-4F62-8F36-54EAE62229AA}" destId="{5B4E0893-E6F9-4B17-B352-94A77A43F271}" srcOrd="1" destOrd="3" presId="urn:microsoft.com/office/officeart/2005/8/layout/hProcess4"/>
    <dgm:cxn modelId="{07DA8B5C-2A97-44DC-B8EF-75ED09C8EBA9}" type="presOf" srcId="{B6386725-4F42-4AD0-A984-3529F0210578}" destId="{049EB1FC-BEEE-45EB-BCB0-471F5D9B6885}" srcOrd="0" destOrd="2" presId="urn:microsoft.com/office/officeart/2005/8/layout/hProcess4"/>
    <dgm:cxn modelId="{FC5F7817-8188-4A77-BFF2-412F81757D64}" type="presOf" srcId="{37FF40BF-965C-4C62-A347-4ADA76AB1C2D}" destId="{E9D023B6-62FF-4CB5-81A5-6E37910C51FA}" srcOrd="0" destOrd="0" presId="urn:microsoft.com/office/officeart/2005/8/layout/hProcess4"/>
    <dgm:cxn modelId="{0C0D9039-F8F5-4219-8E3F-83AA8431A0B8}" type="presOf" srcId="{CEC41C26-FDE1-43C2-A852-30063237054B}" destId="{5B4E0893-E6F9-4B17-B352-94A77A43F271}" srcOrd="1" destOrd="5" presId="urn:microsoft.com/office/officeart/2005/8/layout/hProcess4"/>
    <dgm:cxn modelId="{0B1137D4-E79A-411C-A797-40CE20E0E2DA}" type="presOf" srcId="{57316341-BFDA-46A4-889D-83868D52C831}" destId="{5B4E0893-E6F9-4B17-B352-94A77A43F271}" srcOrd="1" destOrd="2" presId="urn:microsoft.com/office/officeart/2005/8/layout/hProcess4"/>
    <dgm:cxn modelId="{BAB339EB-0D58-4003-9653-94080787C480}" srcId="{504049E8-0CB7-4E5D-B5EE-E5C7EB9F7DB0}" destId="{57356C8F-752C-4DE5-BD03-4C500F44A9D0}" srcOrd="2" destOrd="0" parTransId="{32F836D1-FCBE-4C7D-8D0C-39F14A5B19F5}" sibTransId="{CD4DEE0D-959C-4E5B-BAB2-6AE8790BED12}"/>
    <dgm:cxn modelId="{B6BFBAC0-3707-4135-897B-53C2D592A052}" type="presOf" srcId="{57356C8F-752C-4DE5-BD03-4C500F44A9D0}" destId="{7908EB03-131C-4984-8ECD-7D98317DC403}" srcOrd="0" destOrd="0" presId="urn:microsoft.com/office/officeart/2005/8/layout/hProcess4"/>
    <dgm:cxn modelId="{B02DC4F9-8969-4A2D-80C4-1ABB8ED2196E}" srcId="{729A2E1F-EB7E-4FBB-8E6D-50310E20CC02}" destId="{68F99EA2-166A-44A0-94AF-E4D1A13F28E3}" srcOrd="2" destOrd="0" parTransId="{27EAB2E3-4494-46CE-BB8E-83BC2C5C43DE}" sibTransId="{315CC467-28A2-48FB-8D2E-2AD006A0A516}"/>
    <dgm:cxn modelId="{8BE0AA99-CC74-4989-83CE-E3A386F3DD2A}" type="presOf" srcId="{212E2576-4AFC-4E1B-9625-C6AC90124A89}" destId="{F4347748-F6DB-44AC-8F03-BF689ED9E82D}" srcOrd="0" destOrd="0" presId="urn:microsoft.com/office/officeart/2005/8/layout/hProcess4"/>
    <dgm:cxn modelId="{6A77804F-7DB6-4E83-9F8F-62860919A938}" type="presOf" srcId="{2398F65D-FD3C-4378-8EF7-1BC96EF3EF4B}" destId="{F4347748-F6DB-44AC-8F03-BF689ED9E82D}" srcOrd="0" destOrd="3" presId="urn:microsoft.com/office/officeart/2005/8/layout/hProcess4"/>
    <dgm:cxn modelId="{11825D6F-4FBD-45DE-BD5D-3C7583B9D698}" type="presOf" srcId="{F9DE9309-5477-4413-8FC0-C0AC572383F2}" destId="{5B4E0893-E6F9-4B17-B352-94A77A43F271}" srcOrd="1" destOrd="4" presId="urn:microsoft.com/office/officeart/2005/8/layout/hProcess4"/>
    <dgm:cxn modelId="{3AA7290A-1539-48C7-AFE8-4B03F1326642}" srcId="{37FF40BF-965C-4C62-A347-4ADA76AB1C2D}" destId="{57316341-BFDA-46A4-889D-83868D52C831}" srcOrd="2" destOrd="0" parTransId="{C8FBED47-8AE2-4DAB-8232-2CA1D350D5B4}" sibTransId="{55379303-05BE-4E76-9FA5-A41D453C549E}"/>
    <dgm:cxn modelId="{7EC6EFE6-F5B4-4717-A03E-B444BD6CF4C0}" srcId="{729A2E1F-EB7E-4FBB-8E6D-50310E20CC02}" destId="{D5DD57F0-FD0F-48C2-8A6B-849CB32C30BC}" srcOrd="1" destOrd="0" parTransId="{25F8EE85-1AE8-43B9-9EAC-F40BB6D112BB}" sibTransId="{3933F533-D814-4336-84B3-1BC01247F2CE}"/>
    <dgm:cxn modelId="{416F5048-1C67-4E66-AC69-3854BF51E44D}" type="presOf" srcId="{77519443-6D8B-4ED3-A8E0-8944BB6CF2A0}" destId="{23CECF96-FC75-4D1E-9346-D09A48825066}" srcOrd="1" destOrd="0" presId="urn:microsoft.com/office/officeart/2005/8/layout/hProcess4"/>
    <dgm:cxn modelId="{B4688C93-DBAE-4621-800D-71F9BE4A61CF}" type="presOf" srcId="{AB428B5F-B32E-49A0-9A3A-33D87096B1C1}" destId="{92388B36-A5A5-436E-AB35-61D82680BD26}" srcOrd="0" destOrd="1" presId="urn:microsoft.com/office/officeart/2005/8/layout/hProcess4"/>
    <dgm:cxn modelId="{C2B8422E-13BC-4654-854E-009FA58588F9}" type="presOf" srcId="{09B998E6-9243-4CCD-8CBA-05050385158D}" destId="{1E267F1F-B6A0-44BD-AD6C-437BB4A5121E}" srcOrd="0" destOrd="0" presId="urn:microsoft.com/office/officeart/2005/8/layout/hProcess4"/>
    <dgm:cxn modelId="{9C210FF9-9C6F-41EC-A852-ACB53C773EF4}" type="presOf" srcId="{F9DE9309-5477-4413-8FC0-C0AC572383F2}" destId="{92388B36-A5A5-436E-AB35-61D82680BD26}" srcOrd="0" destOrd="4" presId="urn:microsoft.com/office/officeart/2005/8/layout/hProcess4"/>
    <dgm:cxn modelId="{3CBCF216-5C5E-43C4-AEF7-E9BE148E2ED0}" srcId="{37FF40BF-965C-4C62-A347-4ADA76AB1C2D}" destId="{F9DE9309-5477-4413-8FC0-C0AC572383F2}" srcOrd="4" destOrd="0" parTransId="{8E2AC2A5-0B8C-49A8-B07E-37D19E9F6433}" sibTransId="{B7147679-A2E1-425A-9B57-4A2877F8FD44}"/>
    <dgm:cxn modelId="{DF9DC620-EF04-4752-A18E-1152EDD16A6C}" srcId="{37FF40BF-965C-4C62-A347-4ADA76AB1C2D}" destId="{CEC41C26-FDE1-43C2-A852-30063237054B}" srcOrd="5" destOrd="0" parTransId="{23C6B7BA-1867-476B-AE91-1312F92641B2}" sibTransId="{AE058994-8A01-4534-AFF6-7087B2B4D735}"/>
    <dgm:cxn modelId="{91F1AE78-008D-4638-8130-41717F90DC54}" srcId="{57356C8F-752C-4DE5-BD03-4C500F44A9D0}" destId="{77519443-6D8B-4ED3-A8E0-8944BB6CF2A0}" srcOrd="0" destOrd="0" parTransId="{DBFED00B-CA4B-432E-B5E6-A1850845A261}" sibTransId="{907FFD9D-206A-4F62-A0A7-71835ED09DF9}"/>
    <dgm:cxn modelId="{1E9D2688-CB75-45DA-AFF7-F43C4D98EE5B}" type="presOf" srcId="{B6386725-4F42-4AD0-A984-3529F0210578}" destId="{23CECF96-FC75-4D1E-9346-D09A48825066}" srcOrd="1" destOrd="2" presId="urn:microsoft.com/office/officeart/2005/8/layout/hProcess4"/>
    <dgm:cxn modelId="{538EF320-B7D6-4CFA-B28D-B2DC14D01AFC}" type="presParOf" srcId="{4E185F0A-B3D7-44CF-9477-ED8F8D9F7B19}" destId="{724DB36D-42F6-4D32-98CB-1B828201ADAB}" srcOrd="0" destOrd="0" presId="urn:microsoft.com/office/officeart/2005/8/layout/hProcess4"/>
    <dgm:cxn modelId="{12D7BE9B-A763-41B8-8EF2-24917E9A27E9}" type="presParOf" srcId="{4E185F0A-B3D7-44CF-9477-ED8F8D9F7B19}" destId="{0271BBD6-6F2A-4ECD-B204-2EB13241192B}" srcOrd="1" destOrd="0" presId="urn:microsoft.com/office/officeart/2005/8/layout/hProcess4"/>
    <dgm:cxn modelId="{FF2C7EE1-0C8B-4C08-8973-B363ED8BB8B0}" type="presParOf" srcId="{4E185F0A-B3D7-44CF-9477-ED8F8D9F7B19}" destId="{E9992426-F6F2-4D58-83F9-D78327A76603}" srcOrd="2" destOrd="0" presId="urn:microsoft.com/office/officeart/2005/8/layout/hProcess4"/>
    <dgm:cxn modelId="{F1920544-A81F-4F27-9F2D-BF00DC0CCE06}" type="presParOf" srcId="{E9992426-F6F2-4D58-83F9-D78327A76603}" destId="{460493A0-35DB-4950-AC86-2403A7E09F68}" srcOrd="0" destOrd="0" presId="urn:microsoft.com/office/officeart/2005/8/layout/hProcess4"/>
    <dgm:cxn modelId="{0A923E49-536B-4D69-819C-E8E30A324871}" type="presParOf" srcId="{460493A0-35DB-4950-AC86-2403A7E09F68}" destId="{3C66DC24-7999-40B7-8FCD-28C70D163F95}" srcOrd="0" destOrd="0" presId="urn:microsoft.com/office/officeart/2005/8/layout/hProcess4"/>
    <dgm:cxn modelId="{D1B900E8-AF8C-4F06-80F1-67DCAA1081D7}" type="presParOf" srcId="{460493A0-35DB-4950-AC86-2403A7E09F68}" destId="{F4347748-F6DB-44AC-8F03-BF689ED9E82D}" srcOrd="1" destOrd="0" presId="urn:microsoft.com/office/officeart/2005/8/layout/hProcess4"/>
    <dgm:cxn modelId="{16D43D37-3975-4635-8951-5FEAFA322A7D}" type="presParOf" srcId="{460493A0-35DB-4950-AC86-2403A7E09F68}" destId="{1590A094-1ACC-470B-AC83-38579F1AFFBE}" srcOrd="2" destOrd="0" presId="urn:microsoft.com/office/officeart/2005/8/layout/hProcess4"/>
    <dgm:cxn modelId="{40D6814D-3868-4241-9B9C-C9ACEA31B07F}" type="presParOf" srcId="{460493A0-35DB-4950-AC86-2403A7E09F68}" destId="{13DF58E8-7A9E-488F-95FF-A68DC89BEE99}" srcOrd="3" destOrd="0" presId="urn:microsoft.com/office/officeart/2005/8/layout/hProcess4"/>
    <dgm:cxn modelId="{A2DEA0F3-B8AB-4608-8264-80491CE20243}" type="presParOf" srcId="{460493A0-35DB-4950-AC86-2403A7E09F68}" destId="{4ABF270B-4FED-47E2-B0E2-E6EE74ED4862}" srcOrd="4" destOrd="0" presId="urn:microsoft.com/office/officeart/2005/8/layout/hProcess4"/>
    <dgm:cxn modelId="{4AC51C49-79F8-4A80-98A0-80834BDB08B6}" type="presParOf" srcId="{E9992426-F6F2-4D58-83F9-D78327A76603}" destId="{1E267F1F-B6A0-44BD-AD6C-437BB4A5121E}" srcOrd="1" destOrd="0" presId="urn:microsoft.com/office/officeart/2005/8/layout/hProcess4"/>
    <dgm:cxn modelId="{1DE8C323-C8D0-402B-97D6-3DB2A6091B0C}" type="presParOf" srcId="{E9992426-F6F2-4D58-83F9-D78327A76603}" destId="{FF8DA1C5-F3A8-4918-A395-37A4755DAA8C}" srcOrd="2" destOrd="0" presId="urn:microsoft.com/office/officeart/2005/8/layout/hProcess4"/>
    <dgm:cxn modelId="{4895FF99-2ADA-4094-A93E-4EF73FDD8509}" type="presParOf" srcId="{FF8DA1C5-F3A8-4918-A395-37A4755DAA8C}" destId="{70A152AB-3AE9-4814-9531-6A911C45B6F3}" srcOrd="0" destOrd="0" presId="urn:microsoft.com/office/officeart/2005/8/layout/hProcess4"/>
    <dgm:cxn modelId="{FBB57B5D-ED5F-429F-8F40-7BE703FF97EF}" type="presParOf" srcId="{FF8DA1C5-F3A8-4918-A395-37A4755DAA8C}" destId="{92388B36-A5A5-436E-AB35-61D82680BD26}" srcOrd="1" destOrd="0" presId="urn:microsoft.com/office/officeart/2005/8/layout/hProcess4"/>
    <dgm:cxn modelId="{CF418C22-324C-45B6-8172-B4D321273A58}" type="presParOf" srcId="{FF8DA1C5-F3A8-4918-A395-37A4755DAA8C}" destId="{5B4E0893-E6F9-4B17-B352-94A77A43F271}" srcOrd="2" destOrd="0" presId="urn:microsoft.com/office/officeart/2005/8/layout/hProcess4"/>
    <dgm:cxn modelId="{38E84CF7-D5D7-45F9-94E3-1BCCC0FC5261}" type="presParOf" srcId="{FF8DA1C5-F3A8-4918-A395-37A4755DAA8C}" destId="{E9D023B6-62FF-4CB5-81A5-6E37910C51FA}" srcOrd="3" destOrd="0" presId="urn:microsoft.com/office/officeart/2005/8/layout/hProcess4"/>
    <dgm:cxn modelId="{0651E738-67FF-46EB-B004-FA3DAF64090D}" type="presParOf" srcId="{FF8DA1C5-F3A8-4918-A395-37A4755DAA8C}" destId="{7CBC585E-AB82-45DF-9622-4C6658AD632D}" srcOrd="4" destOrd="0" presId="urn:microsoft.com/office/officeart/2005/8/layout/hProcess4"/>
    <dgm:cxn modelId="{D7E9E494-E684-4197-A98A-8A203A99BD5A}" type="presParOf" srcId="{E9992426-F6F2-4D58-83F9-D78327A76603}" destId="{D78508B8-9E06-41A1-9C5E-921D7C967D16}" srcOrd="3" destOrd="0" presId="urn:microsoft.com/office/officeart/2005/8/layout/hProcess4"/>
    <dgm:cxn modelId="{D1079B39-5975-475F-89D9-C9BB26042C98}" type="presParOf" srcId="{E9992426-F6F2-4D58-83F9-D78327A76603}" destId="{BE59E488-AFD2-4DD8-9009-A1FFA84A569C}" srcOrd="4" destOrd="0" presId="urn:microsoft.com/office/officeart/2005/8/layout/hProcess4"/>
    <dgm:cxn modelId="{510FF089-3CC0-4BC7-A008-1143FBA512CD}" type="presParOf" srcId="{BE59E488-AFD2-4DD8-9009-A1FFA84A569C}" destId="{7B1C0451-9339-4C67-A4D3-D7E93D49B6A4}" srcOrd="0" destOrd="0" presId="urn:microsoft.com/office/officeart/2005/8/layout/hProcess4"/>
    <dgm:cxn modelId="{02698BB0-6859-4073-A617-08C84F61CA86}" type="presParOf" srcId="{BE59E488-AFD2-4DD8-9009-A1FFA84A569C}" destId="{049EB1FC-BEEE-45EB-BCB0-471F5D9B6885}" srcOrd="1" destOrd="0" presId="urn:microsoft.com/office/officeart/2005/8/layout/hProcess4"/>
    <dgm:cxn modelId="{C39DE972-94D7-4424-A67F-DD4287925997}" type="presParOf" srcId="{BE59E488-AFD2-4DD8-9009-A1FFA84A569C}" destId="{23CECF96-FC75-4D1E-9346-D09A48825066}" srcOrd="2" destOrd="0" presId="urn:microsoft.com/office/officeart/2005/8/layout/hProcess4"/>
    <dgm:cxn modelId="{5088EC74-DE14-4598-9F77-A5F190BCD599}" type="presParOf" srcId="{BE59E488-AFD2-4DD8-9009-A1FFA84A569C}" destId="{7908EB03-131C-4984-8ECD-7D98317DC403}" srcOrd="3" destOrd="0" presId="urn:microsoft.com/office/officeart/2005/8/layout/hProcess4"/>
    <dgm:cxn modelId="{26DCF405-DCBA-415F-942B-2BF7F03EEE41}" type="presParOf" srcId="{BE59E488-AFD2-4DD8-9009-A1FFA84A569C}" destId="{458A0B5B-CDA2-42F0-B160-9345BD808E03}" srcOrd="4" destOrd="0" presId="urn:microsoft.com/office/officeart/2005/8/layout/hProcess4"/>
  </dgm:cxnLst>
  <dgm:bg>
    <a:solidFill>
      <a:schemeClr val="accent5">
        <a:lumMod val="20000"/>
        <a:lumOff val="80000"/>
      </a:schemeClr>
    </a:solid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6FC00B9-9C8F-4137-A9A6-CA16BFD2ADF1}" type="doc">
      <dgm:prSet loTypeId="urn:microsoft.com/office/officeart/2005/8/layout/target3" loCatId="relationship" qsTypeId="urn:microsoft.com/office/officeart/2005/8/quickstyle/simple2" qsCatId="simple" csTypeId="urn:microsoft.com/office/officeart/2005/8/colors/colorful5" csCatId="colorful" phldr="1"/>
      <dgm:spPr/>
      <dgm:t>
        <a:bodyPr/>
        <a:lstStyle/>
        <a:p>
          <a:endParaRPr kumimoji="1" lang="ja-JP" altLang="en-US"/>
        </a:p>
      </dgm:t>
    </dgm:pt>
    <dgm:pt modelId="{00412D19-6B88-4EFB-8074-42BDA783FC44}">
      <dgm:prSet phldrT="[テキスト]" custT="1"/>
      <dgm:spPr/>
      <dgm:t>
        <a:bodyPr/>
        <a:lstStyle/>
        <a:p>
          <a:pPr algn="l"/>
          <a:r>
            <a:rPr kumimoji="1" lang="ja-JP" altLang="en-US" sz="2800" dirty="0" smtClean="0">
              <a:latin typeface="HGPｺﾞｼｯｸM" pitchFamily="50" charset="-128"/>
              <a:ea typeface="HGPｺﾞｼｯｸM" pitchFamily="50" charset="-128"/>
            </a:rPr>
            <a:t>総合受付処理型</a:t>
          </a:r>
          <a:endParaRPr kumimoji="1" lang="ja-JP" altLang="en-US" sz="2800" dirty="0">
            <a:latin typeface="HGPｺﾞｼｯｸM" pitchFamily="50" charset="-128"/>
            <a:ea typeface="HGPｺﾞｼｯｸM" pitchFamily="50" charset="-128"/>
          </a:endParaRPr>
        </a:p>
      </dgm:t>
    </dgm:pt>
    <dgm:pt modelId="{C6D62726-0947-4111-8F72-9716AFCEE2E3}" type="parTrans" cxnId="{D62D39AB-6469-4269-A7A9-1111D407AEE1}">
      <dgm:prSet/>
      <dgm:spPr/>
      <dgm:t>
        <a:bodyPr/>
        <a:lstStyle/>
        <a:p>
          <a:endParaRPr kumimoji="1" lang="ja-JP" altLang="en-US"/>
        </a:p>
      </dgm:t>
    </dgm:pt>
    <dgm:pt modelId="{269FAA97-2CA2-4C38-894C-3504164B28E6}" type="sibTrans" cxnId="{D62D39AB-6469-4269-A7A9-1111D407AEE1}">
      <dgm:prSet/>
      <dgm:spPr/>
      <dgm:t>
        <a:bodyPr/>
        <a:lstStyle/>
        <a:p>
          <a:endParaRPr kumimoji="1" lang="ja-JP" altLang="en-US"/>
        </a:p>
      </dgm:t>
    </dgm:pt>
    <dgm:pt modelId="{11B893A7-559F-430F-9E80-1C2C9775B97B}">
      <dgm:prSet phldrT="[テキスト]" custT="1"/>
      <dgm:spPr/>
      <dgm:t>
        <a:bodyPr/>
        <a:lstStyle/>
        <a:p>
          <a:r>
            <a:rPr kumimoji="1" lang="ja-JP" altLang="en-US" sz="1800" b="1" dirty="0" smtClean="0">
              <a:latin typeface="HGPｺﾞｼｯｸM" pitchFamily="50" charset="-128"/>
              <a:ea typeface="HGPｺﾞｼｯｸM" pitchFamily="50" charset="-128"/>
            </a:rPr>
            <a:t>システム情報連携機能を活用して</a:t>
          </a:r>
          <a:r>
            <a:rPr kumimoji="1" lang="ja-JP" altLang="en-US" sz="1800" b="0" dirty="0" smtClean="0">
              <a:latin typeface="HGPｺﾞｼｯｸM" pitchFamily="50" charset="-128"/>
              <a:ea typeface="HGPｺﾞｼｯｸM" pitchFamily="50" charset="-128"/>
            </a:rPr>
            <a:t>一括処理</a:t>
          </a:r>
          <a:endParaRPr kumimoji="1" lang="ja-JP" altLang="en-US" sz="1800" b="0" dirty="0">
            <a:latin typeface="HGPｺﾞｼｯｸM" pitchFamily="50" charset="-128"/>
            <a:ea typeface="HGPｺﾞｼｯｸM" pitchFamily="50" charset="-128"/>
          </a:endParaRPr>
        </a:p>
      </dgm:t>
    </dgm:pt>
    <dgm:pt modelId="{DE180D4C-00AD-43B0-B386-61ED1D4A2E9F}" type="parTrans" cxnId="{544A928C-BD77-4FE0-8FFB-462AFA3041C8}">
      <dgm:prSet/>
      <dgm:spPr/>
      <dgm:t>
        <a:bodyPr/>
        <a:lstStyle/>
        <a:p>
          <a:endParaRPr kumimoji="1" lang="ja-JP" altLang="en-US"/>
        </a:p>
      </dgm:t>
    </dgm:pt>
    <dgm:pt modelId="{AFE0D823-1BEF-44AB-B025-57535B478D78}" type="sibTrans" cxnId="{544A928C-BD77-4FE0-8FFB-462AFA3041C8}">
      <dgm:prSet/>
      <dgm:spPr/>
      <dgm:t>
        <a:bodyPr/>
        <a:lstStyle/>
        <a:p>
          <a:endParaRPr kumimoji="1" lang="ja-JP" altLang="en-US"/>
        </a:p>
      </dgm:t>
    </dgm:pt>
    <dgm:pt modelId="{9029228A-FFE4-4014-A46F-E3B4B996055C}">
      <dgm:prSet phldrT="[テキスト]" custT="1"/>
      <dgm:spPr/>
      <dgm:t>
        <a:bodyPr/>
        <a:lstStyle/>
        <a:p>
          <a:r>
            <a:rPr kumimoji="1" lang="ja-JP" altLang="en-US" sz="1800" b="0" dirty="0" smtClean="0">
              <a:latin typeface="HGPｺﾞｼｯｸM" pitchFamily="50" charset="-128"/>
              <a:ea typeface="HGPｺﾞｼｯｸM" pitchFamily="50" charset="-128"/>
            </a:rPr>
            <a:t>必要となる情報をお知らせする窓口サービス</a:t>
          </a:r>
          <a:endParaRPr kumimoji="1" lang="ja-JP" altLang="en-US" sz="1800" b="0" dirty="0">
            <a:latin typeface="HGPｺﾞｼｯｸM" pitchFamily="50" charset="-128"/>
            <a:ea typeface="HGPｺﾞｼｯｸM" pitchFamily="50" charset="-128"/>
          </a:endParaRPr>
        </a:p>
      </dgm:t>
    </dgm:pt>
    <dgm:pt modelId="{879C5618-5E2E-46EB-8DA6-5A3ADA908AC5}" type="parTrans" cxnId="{E9DFFEB1-016F-45CA-A8DC-D1B917CA943F}">
      <dgm:prSet/>
      <dgm:spPr/>
      <dgm:t>
        <a:bodyPr/>
        <a:lstStyle/>
        <a:p>
          <a:endParaRPr kumimoji="1" lang="ja-JP" altLang="en-US"/>
        </a:p>
      </dgm:t>
    </dgm:pt>
    <dgm:pt modelId="{FC64349E-8510-4138-A2AA-D14BB3DDE0E1}" type="sibTrans" cxnId="{E9DFFEB1-016F-45CA-A8DC-D1B917CA943F}">
      <dgm:prSet/>
      <dgm:spPr/>
      <dgm:t>
        <a:bodyPr/>
        <a:lstStyle/>
        <a:p>
          <a:endParaRPr kumimoji="1" lang="ja-JP" altLang="en-US"/>
        </a:p>
      </dgm:t>
    </dgm:pt>
    <dgm:pt modelId="{DDA56AA1-DBF3-4CDE-9F02-B27CCC695326}">
      <dgm:prSet phldrT="[テキスト]" custT="1"/>
      <dgm:spPr/>
      <dgm:t>
        <a:bodyPr/>
        <a:lstStyle/>
        <a:p>
          <a:pPr algn="l"/>
          <a:endParaRPr kumimoji="1" lang="en-US" altLang="ja-JP" sz="2800" smtClean="0">
            <a:latin typeface="HGPｺﾞｼｯｸM" pitchFamily="50" charset="-128"/>
            <a:ea typeface="HGPｺﾞｼｯｸM" pitchFamily="50" charset="-128"/>
          </a:endParaRPr>
        </a:p>
        <a:p>
          <a:pPr algn="l"/>
          <a:r>
            <a:rPr kumimoji="1" lang="ja-JP" altLang="en-US" sz="2800" smtClean="0">
              <a:latin typeface="HGPｺﾞｼｯｸM" pitchFamily="50" charset="-128"/>
              <a:ea typeface="HGPｺﾞｼｯｸM" pitchFamily="50" charset="-128"/>
            </a:rPr>
            <a:t>総合受付型</a:t>
          </a:r>
          <a:endParaRPr kumimoji="1" lang="en-US" altLang="ja-JP" sz="2800" smtClean="0">
            <a:latin typeface="HGPｺﾞｼｯｸM" pitchFamily="50" charset="-128"/>
            <a:ea typeface="HGPｺﾞｼｯｸM" pitchFamily="50" charset="-128"/>
          </a:endParaRPr>
        </a:p>
        <a:p>
          <a:pPr algn="l"/>
          <a:r>
            <a:rPr kumimoji="1" lang="ja-JP" altLang="en-US" sz="2800" smtClean="0">
              <a:latin typeface="HGPｺﾞｼｯｸM" pitchFamily="50" charset="-128"/>
              <a:ea typeface="HGPｺﾞｼｯｸM" pitchFamily="50" charset="-128"/>
            </a:rPr>
            <a:t>（総合案内）</a:t>
          </a:r>
          <a:endParaRPr kumimoji="1" lang="ja-JP" altLang="en-US" sz="2800" dirty="0">
            <a:latin typeface="HGPｺﾞｼｯｸM" pitchFamily="50" charset="-128"/>
            <a:ea typeface="HGPｺﾞｼｯｸM" pitchFamily="50" charset="-128"/>
          </a:endParaRPr>
        </a:p>
      </dgm:t>
    </dgm:pt>
    <dgm:pt modelId="{56D33B28-FEE3-4522-A358-A5A4816809CD}" type="parTrans" cxnId="{2F7D5692-0EB7-4AF0-94AC-3AE6DBA0D5C9}">
      <dgm:prSet/>
      <dgm:spPr/>
      <dgm:t>
        <a:bodyPr/>
        <a:lstStyle/>
        <a:p>
          <a:endParaRPr kumimoji="1" lang="ja-JP" altLang="en-US"/>
        </a:p>
      </dgm:t>
    </dgm:pt>
    <dgm:pt modelId="{FC12965B-E1E0-4FC3-8521-D8CB210EB02E}" type="sibTrans" cxnId="{2F7D5692-0EB7-4AF0-94AC-3AE6DBA0D5C9}">
      <dgm:prSet/>
      <dgm:spPr/>
      <dgm:t>
        <a:bodyPr/>
        <a:lstStyle/>
        <a:p>
          <a:endParaRPr kumimoji="1" lang="ja-JP" altLang="en-US"/>
        </a:p>
      </dgm:t>
    </dgm:pt>
    <dgm:pt modelId="{533ABA8F-4FAA-4283-B9C3-CEE0885766FB}">
      <dgm:prSet phldrT="[テキスト]" custT="1"/>
      <dgm:spPr/>
      <dgm:t>
        <a:bodyPr/>
        <a:lstStyle/>
        <a:p>
          <a:r>
            <a:rPr kumimoji="1" lang="ja-JP" altLang="en-US" sz="1800" b="1" dirty="0" smtClean="0">
              <a:latin typeface="HGPｺﾞｼｯｸM" pitchFamily="50" charset="-128"/>
              <a:ea typeface="HGPｺﾞｼｯｸM" pitchFamily="50" charset="-128"/>
            </a:rPr>
            <a:t>システム総合照会機能を活用</a:t>
          </a:r>
          <a:r>
            <a:rPr kumimoji="1" lang="ja-JP" altLang="en-US" sz="1800" dirty="0" smtClean="0">
              <a:latin typeface="HGPｺﾞｼｯｸM" pitchFamily="50" charset="-128"/>
              <a:ea typeface="HGPｺﾞｼｯｸM" pitchFamily="50" charset="-128"/>
            </a:rPr>
            <a:t>して申請や手続きに対してひとつの窓口で受付のみを行う</a:t>
          </a:r>
          <a:endParaRPr kumimoji="1" lang="ja-JP" altLang="en-US" sz="1800" dirty="0">
            <a:latin typeface="HGPｺﾞｼｯｸM" pitchFamily="50" charset="-128"/>
            <a:ea typeface="HGPｺﾞｼｯｸM" pitchFamily="50" charset="-128"/>
          </a:endParaRPr>
        </a:p>
      </dgm:t>
    </dgm:pt>
    <dgm:pt modelId="{A314096B-F7E7-4EA5-B04E-F8B41E75EAA5}" type="parTrans" cxnId="{4189F335-E9F0-4FBF-9723-A884B1FA709E}">
      <dgm:prSet/>
      <dgm:spPr/>
      <dgm:t>
        <a:bodyPr/>
        <a:lstStyle/>
        <a:p>
          <a:endParaRPr kumimoji="1" lang="ja-JP" altLang="en-US"/>
        </a:p>
      </dgm:t>
    </dgm:pt>
    <dgm:pt modelId="{F35FE878-5A5A-4D6B-9C6D-42A89C0EF070}" type="sibTrans" cxnId="{4189F335-E9F0-4FBF-9723-A884B1FA709E}">
      <dgm:prSet/>
      <dgm:spPr/>
      <dgm:t>
        <a:bodyPr/>
        <a:lstStyle/>
        <a:p>
          <a:endParaRPr kumimoji="1" lang="ja-JP" altLang="en-US"/>
        </a:p>
      </dgm:t>
    </dgm:pt>
    <dgm:pt modelId="{49B706DC-380E-4AB0-93BA-47D712845819}">
      <dgm:prSet phldrT="[テキスト]" custT="1"/>
      <dgm:spPr/>
      <dgm:t>
        <a:bodyPr/>
        <a:lstStyle/>
        <a:p>
          <a:pPr algn="l"/>
          <a:r>
            <a:rPr kumimoji="1" lang="ja-JP" altLang="en-US" sz="2800" smtClean="0">
              <a:latin typeface="HGPｺﾞｼｯｸM" pitchFamily="50" charset="-128"/>
              <a:ea typeface="HGPｺﾞｼｯｸM" pitchFamily="50" charset="-128"/>
            </a:rPr>
            <a:t>証明書交付</a:t>
          </a:r>
          <a:endParaRPr kumimoji="1" lang="en-US" altLang="ja-JP" sz="2800" smtClean="0">
            <a:latin typeface="HGPｺﾞｼｯｸM" pitchFamily="50" charset="-128"/>
            <a:ea typeface="HGPｺﾞｼｯｸM" pitchFamily="50" charset="-128"/>
          </a:endParaRPr>
        </a:p>
        <a:p>
          <a:pPr algn="l"/>
          <a:r>
            <a:rPr kumimoji="1" lang="ja-JP" altLang="en-US" sz="2800" smtClean="0">
              <a:latin typeface="HGPｺﾞｼｯｸM" pitchFamily="50" charset="-128"/>
              <a:ea typeface="HGPｺﾞｼｯｸM" pitchFamily="50" charset="-128"/>
            </a:rPr>
            <a:t>統合窓口型</a:t>
          </a:r>
          <a:endParaRPr kumimoji="1" lang="ja-JP" altLang="en-US" sz="2800" dirty="0">
            <a:latin typeface="HGPｺﾞｼｯｸM" pitchFamily="50" charset="-128"/>
            <a:ea typeface="HGPｺﾞｼｯｸM" pitchFamily="50" charset="-128"/>
          </a:endParaRPr>
        </a:p>
      </dgm:t>
    </dgm:pt>
    <dgm:pt modelId="{0E37E61B-63E9-4781-8AB2-09DDE9394648}" type="parTrans" cxnId="{E46D5368-F2AF-4452-89F9-29F2A7271561}">
      <dgm:prSet/>
      <dgm:spPr/>
      <dgm:t>
        <a:bodyPr/>
        <a:lstStyle/>
        <a:p>
          <a:endParaRPr kumimoji="1" lang="ja-JP" altLang="en-US"/>
        </a:p>
      </dgm:t>
    </dgm:pt>
    <dgm:pt modelId="{E827F6DA-570D-4030-A2BA-1F8BC4C8D5CC}" type="sibTrans" cxnId="{E46D5368-F2AF-4452-89F9-29F2A7271561}">
      <dgm:prSet/>
      <dgm:spPr/>
      <dgm:t>
        <a:bodyPr/>
        <a:lstStyle/>
        <a:p>
          <a:endParaRPr kumimoji="1" lang="ja-JP" altLang="en-US"/>
        </a:p>
      </dgm:t>
    </dgm:pt>
    <dgm:pt modelId="{5D2FA1E7-7945-4116-B2F3-36491A0ADDF1}">
      <dgm:prSet phldrT="[テキスト]" custT="1"/>
      <dgm:spPr/>
      <dgm:t>
        <a:bodyPr/>
        <a:lstStyle/>
        <a:p>
          <a:r>
            <a:rPr kumimoji="1" lang="ja-JP" altLang="en-US" sz="1800" b="1" dirty="0" smtClean="0"/>
            <a:t>システム総合証明機能を活用</a:t>
          </a:r>
          <a:r>
            <a:rPr kumimoji="1" lang="ja-JP" altLang="en-US" sz="1800" dirty="0" smtClean="0"/>
            <a:t>して各種の公的証明書をひとつの窓口で一括して交付</a:t>
          </a:r>
          <a:endParaRPr kumimoji="1" lang="ja-JP" altLang="en-US" sz="1800" dirty="0"/>
        </a:p>
      </dgm:t>
    </dgm:pt>
    <dgm:pt modelId="{A5FCB341-C2D5-42DC-AA47-B34F25610E92}" type="parTrans" cxnId="{7771DAA4-08C6-40F1-A466-73D1D7F3D191}">
      <dgm:prSet/>
      <dgm:spPr/>
      <dgm:t>
        <a:bodyPr/>
        <a:lstStyle/>
        <a:p>
          <a:endParaRPr kumimoji="1" lang="ja-JP" altLang="en-US"/>
        </a:p>
      </dgm:t>
    </dgm:pt>
    <dgm:pt modelId="{644B8F28-6FA8-4DFD-A0DB-3DA82736F764}" type="sibTrans" cxnId="{7771DAA4-08C6-40F1-A466-73D1D7F3D191}">
      <dgm:prSet/>
      <dgm:spPr/>
      <dgm:t>
        <a:bodyPr/>
        <a:lstStyle/>
        <a:p>
          <a:endParaRPr kumimoji="1" lang="ja-JP" altLang="en-US"/>
        </a:p>
      </dgm:t>
    </dgm:pt>
    <dgm:pt modelId="{0E8A7C3A-80AE-40C9-AAFB-7F808D5D28E5}" type="pres">
      <dgm:prSet presAssocID="{66FC00B9-9C8F-4137-A9A6-CA16BFD2ADF1}" presName="Name0" presStyleCnt="0">
        <dgm:presLayoutVars>
          <dgm:chMax val="7"/>
          <dgm:dir/>
          <dgm:animLvl val="lvl"/>
          <dgm:resizeHandles val="exact"/>
        </dgm:presLayoutVars>
      </dgm:prSet>
      <dgm:spPr/>
      <dgm:t>
        <a:bodyPr/>
        <a:lstStyle/>
        <a:p>
          <a:endParaRPr kumimoji="1" lang="ja-JP" altLang="en-US"/>
        </a:p>
      </dgm:t>
    </dgm:pt>
    <dgm:pt modelId="{50CA88EC-5168-4AE0-AEB9-82233AF833ED}" type="pres">
      <dgm:prSet presAssocID="{00412D19-6B88-4EFB-8074-42BDA783FC44}" presName="circle1" presStyleLbl="node1" presStyleIdx="0" presStyleCnt="3"/>
      <dgm:spPr/>
      <dgm:t>
        <a:bodyPr/>
        <a:lstStyle/>
        <a:p>
          <a:endParaRPr kumimoji="1" lang="ja-JP" altLang="en-US"/>
        </a:p>
      </dgm:t>
    </dgm:pt>
    <dgm:pt modelId="{3F625666-7F2F-487A-BF87-2F0529A708D2}" type="pres">
      <dgm:prSet presAssocID="{00412D19-6B88-4EFB-8074-42BDA783FC44}" presName="space" presStyleCnt="0"/>
      <dgm:spPr/>
      <dgm:t>
        <a:bodyPr/>
        <a:lstStyle/>
        <a:p>
          <a:endParaRPr kumimoji="1" lang="ja-JP" altLang="en-US"/>
        </a:p>
      </dgm:t>
    </dgm:pt>
    <dgm:pt modelId="{52FD1D41-6B07-445A-A9B8-419581E95667}" type="pres">
      <dgm:prSet presAssocID="{00412D19-6B88-4EFB-8074-42BDA783FC44}" presName="rect1" presStyleLbl="alignAcc1" presStyleIdx="0" presStyleCnt="3"/>
      <dgm:spPr/>
      <dgm:t>
        <a:bodyPr/>
        <a:lstStyle/>
        <a:p>
          <a:endParaRPr kumimoji="1" lang="ja-JP" altLang="en-US"/>
        </a:p>
      </dgm:t>
    </dgm:pt>
    <dgm:pt modelId="{A609BD86-333A-4131-9CFB-E0A4F5D3DF87}" type="pres">
      <dgm:prSet presAssocID="{DDA56AA1-DBF3-4CDE-9F02-B27CCC695326}" presName="vertSpace2" presStyleLbl="node1" presStyleIdx="0" presStyleCnt="3"/>
      <dgm:spPr/>
      <dgm:t>
        <a:bodyPr/>
        <a:lstStyle/>
        <a:p>
          <a:endParaRPr kumimoji="1" lang="ja-JP" altLang="en-US"/>
        </a:p>
      </dgm:t>
    </dgm:pt>
    <dgm:pt modelId="{7744DAD1-FC33-4365-8C51-FDA1371D5414}" type="pres">
      <dgm:prSet presAssocID="{DDA56AA1-DBF3-4CDE-9F02-B27CCC695326}" presName="circle2" presStyleLbl="node1" presStyleIdx="1" presStyleCnt="3"/>
      <dgm:spPr/>
      <dgm:t>
        <a:bodyPr/>
        <a:lstStyle/>
        <a:p>
          <a:endParaRPr kumimoji="1" lang="ja-JP" altLang="en-US"/>
        </a:p>
      </dgm:t>
    </dgm:pt>
    <dgm:pt modelId="{1FC0EAEE-8C8F-4C3A-B927-E25C6A089CDE}" type="pres">
      <dgm:prSet presAssocID="{DDA56AA1-DBF3-4CDE-9F02-B27CCC695326}" presName="rect2" presStyleLbl="alignAcc1" presStyleIdx="1" presStyleCnt="3" custScaleX="100000" custScaleY="43269" custLinFactNeighborX="565" custLinFactNeighborY="-27182"/>
      <dgm:spPr/>
      <dgm:t>
        <a:bodyPr/>
        <a:lstStyle/>
        <a:p>
          <a:endParaRPr kumimoji="1" lang="ja-JP" altLang="en-US"/>
        </a:p>
      </dgm:t>
    </dgm:pt>
    <dgm:pt modelId="{B7F80975-F658-4CBF-AFC3-A786618F5AEF}" type="pres">
      <dgm:prSet presAssocID="{49B706DC-380E-4AB0-93BA-47D712845819}" presName="vertSpace3" presStyleLbl="node1" presStyleIdx="1" presStyleCnt="3"/>
      <dgm:spPr/>
      <dgm:t>
        <a:bodyPr/>
        <a:lstStyle/>
        <a:p>
          <a:endParaRPr kumimoji="1" lang="ja-JP" altLang="en-US"/>
        </a:p>
      </dgm:t>
    </dgm:pt>
    <dgm:pt modelId="{30126CEB-2E39-4387-AD36-FE3CFC8CE7BB}" type="pres">
      <dgm:prSet presAssocID="{49B706DC-380E-4AB0-93BA-47D712845819}" presName="circle3" presStyleLbl="node1" presStyleIdx="2" presStyleCnt="3"/>
      <dgm:spPr/>
      <dgm:t>
        <a:bodyPr/>
        <a:lstStyle/>
        <a:p>
          <a:endParaRPr kumimoji="1" lang="ja-JP" altLang="en-US"/>
        </a:p>
      </dgm:t>
    </dgm:pt>
    <dgm:pt modelId="{5C166224-5D1A-456C-AEC1-B82A2ACC709F}" type="pres">
      <dgm:prSet presAssocID="{49B706DC-380E-4AB0-93BA-47D712845819}" presName="rect3" presStyleLbl="alignAcc1" presStyleIdx="2" presStyleCnt="3" custLinFactNeighborX="-565" custLinFactNeighborY="0"/>
      <dgm:spPr/>
      <dgm:t>
        <a:bodyPr/>
        <a:lstStyle/>
        <a:p>
          <a:endParaRPr kumimoji="1" lang="ja-JP" altLang="en-US"/>
        </a:p>
      </dgm:t>
    </dgm:pt>
    <dgm:pt modelId="{C944446A-8872-4897-BC43-0762E51BD746}" type="pres">
      <dgm:prSet presAssocID="{00412D19-6B88-4EFB-8074-42BDA783FC44}" presName="rect1ParTx" presStyleLbl="alignAcc1" presStyleIdx="2" presStyleCnt="3">
        <dgm:presLayoutVars>
          <dgm:chMax val="1"/>
          <dgm:bulletEnabled val="1"/>
        </dgm:presLayoutVars>
      </dgm:prSet>
      <dgm:spPr/>
      <dgm:t>
        <a:bodyPr/>
        <a:lstStyle/>
        <a:p>
          <a:endParaRPr kumimoji="1" lang="ja-JP" altLang="en-US"/>
        </a:p>
      </dgm:t>
    </dgm:pt>
    <dgm:pt modelId="{8DAA1D93-8380-4111-8701-D8B433ADF687}" type="pres">
      <dgm:prSet presAssocID="{00412D19-6B88-4EFB-8074-42BDA783FC44}" presName="rect1ChTx" presStyleLbl="alignAcc1" presStyleIdx="2" presStyleCnt="3">
        <dgm:presLayoutVars>
          <dgm:bulletEnabled val="1"/>
        </dgm:presLayoutVars>
      </dgm:prSet>
      <dgm:spPr/>
      <dgm:t>
        <a:bodyPr/>
        <a:lstStyle/>
        <a:p>
          <a:endParaRPr kumimoji="1" lang="ja-JP" altLang="en-US"/>
        </a:p>
      </dgm:t>
    </dgm:pt>
    <dgm:pt modelId="{D9780CF9-1A5D-4571-AFBC-9853CE7936F5}" type="pres">
      <dgm:prSet presAssocID="{DDA56AA1-DBF3-4CDE-9F02-B27CCC695326}" presName="rect2ParTx" presStyleLbl="alignAcc1" presStyleIdx="2" presStyleCnt="3">
        <dgm:presLayoutVars>
          <dgm:chMax val="1"/>
          <dgm:bulletEnabled val="1"/>
        </dgm:presLayoutVars>
      </dgm:prSet>
      <dgm:spPr/>
      <dgm:t>
        <a:bodyPr/>
        <a:lstStyle/>
        <a:p>
          <a:endParaRPr kumimoji="1" lang="ja-JP" altLang="en-US"/>
        </a:p>
      </dgm:t>
    </dgm:pt>
    <dgm:pt modelId="{60427CE2-75C2-4DD6-BA35-863B6A533242}" type="pres">
      <dgm:prSet presAssocID="{DDA56AA1-DBF3-4CDE-9F02-B27CCC695326}" presName="rect2ChTx" presStyleLbl="alignAcc1" presStyleIdx="2" presStyleCnt="3" custScaleY="100000">
        <dgm:presLayoutVars>
          <dgm:bulletEnabled val="1"/>
        </dgm:presLayoutVars>
      </dgm:prSet>
      <dgm:spPr/>
      <dgm:t>
        <a:bodyPr/>
        <a:lstStyle/>
        <a:p>
          <a:endParaRPr kumimoji="1" lang="ja-JP" altLang="en-US"/>
        </a:p>
      </dgm:t>
    </dgm:pt>
    <dgm:pt modelId="{C4EFC23B-58DF-4DC1-A60B-DAC82D0B41D8}" type="pres">
      <dgm:prSet presAssocID="{49B706DC-380E-4AB0-93BA-47D712845819}" presName="rect3ParTx" presStyleLbl="alignAcc1" presStyleIdx="2" presStyleCnt="3">
        <dgm:presLayoutVars>
          <dgm:chMax val="1"/>
          <dgm:bulletEnabled val="1"/>
        </dgm:presLayoutVars>
      </dgm:prSet>
      <dgm:spPr/>
      <dgm:t>
        <a:bodyPr/>
        <a:lstStyle/>
        <a:p>
          <a:endParaRPr kumimoji="1" lang="ja-JP" altLang="en-US"/>
        </a:p>
      </dgm:t>
    </dgm:pt>
    <dgm:pt modelId="{E4B5D3E3-3083-4866-854C-41FEF5753576}" type="pres">
      <dgm:prSet presAssocID="{49B706DC-380E-4AB0-93BA-47D712845819}" presName="rect3ChTx" presStyleLbl="alignAcc1" presStyleIdx="2" presStyleCnt="3">
        <dgm:presLayoutVars>
          <dgm:bulletEnabled val="1"/>
        </dgm:presLayoutVars>
      </dgm:prSet>
      <dgm:spPr/>
      <dgm:t>
        <a:bodyPr/>
        <a:lstStyle/>
        <a:p>
          <a:endParaRPr kumimoji="1" lang="ja-JP" altLang="en-US"/>
        </a:p>
      </dgm:t>
    </dgm:pt>
  </dgm:ptLst>
  <dgm:cxnLst>
    <dgm:cxn modelId="{4189F335-E9F0-4FBF-9723-A884B1FA709E}" srcId="{DDA56AA1-DBF3-4CDE-9F02-B27CCC695326}" destId="{533ABA8F-4FAA-4283-B9C3-CEE0885766FB}" srcOrd="0" destOrd="0" parTransId="{A314096B-F7E7-4EA5-B04E-F8B41E75EAA5}" sibTransId="{F35FE878-5A5A-4D6B-9C6D-42A89C0EF070}"/>
    <dgm:cxn modelId="{06ECDAF4-AB81-4E6F-BCB5-A18D0968E681}" type="presOf" srcId="{00412D19-6B88-4EFB-8074-42BDA783FC44}" destId="{C944446A-8872-4897-BC43-0762E51BD746}" srcOrd="1" destOrd="0" presId="urn:microsoft.com/office/officeart/2005/8/layout/target3"/>
    <dgm:cxn modelId="{E9DFFEB1-016F-45CA-A8DC-D1B917CA943F}" srcId="{00412D19-6B88-4EFB-8074-42BDA783FC44}" destId="{9029228A-FFE4-4014-A46F-E3B4B996055C}" srcOrd="1" destOrd="0" parTransId="{879C5618-5E2E-46EB-8DA6-5A3ADA908AC5}" sibTransId="{FC64349E-8510-4138-A2AA-D14BB3DDE0E1}"/>
    <dgm:cxn modelId="{40AF4ADA-27D6-4D59-BB26-C6F7B4BAF655}" type="presOf" srcId="{9029228A-FFE4-4014-A46F-E3B4B996055C}" destId="{8DAA1D93-8380-4111-8701-D8B433ADF687}" srcOrd="0" destOrd="1" presId="urn:microsoft.com/office/officeart/2005/8/layout/target3"/>
    <dgm:cxn modelId="{7771DAA4-08C6-40F1-A466-73D1D7F3D191}" srcId="{49B706DC-380E-4AB0-93BA-47D712845819}" destId="{5D2FA1E7-7945-4116-B2F3-36491A0ADDF1}" srcOrd="0" destOrd="0" parTransId="{A5FCB341-C2D5-42DC-AA47-B34F25610E92}" sibTransId="{644B8F28-6FA8-4DFD-A0DB-3DA82736F764}"/>
    <dgm:cxn modelId="{544A928C-BD77-4FE0-8FFB-462AFA3041C8}" srcId="{00412D19-6B88-4EFB-8074-42BDA783FC44}" destId="{11B893A7-559F-430F-9E80-1C2C9775B97B}" srcOrd="0" destOrd="0" parTransId="{DE180D4C-00AD-43B0-B386-61ED1D4A2E9F}" sibTransId="{AFE0D823-1BEF-44AB-B025-57535B478D78}"/>
    <dgm:cxn modelId="{D62D39AB-6469-4269-A7A9-1111D407AEE1}" srcId="{66FC00B9-9C8F-4137-A9A6-CA16BFD2ADF1}" destId="{00412D19-6B88-4EFB-8074-42BDA783FC44}" srcOrd="0" destOrd="0" parTransId="{C6D62726-0947-4111-8F72-9716AFCEE2E3}" sibTransId="{269FAA97-2CA2-4C38-894C-3504164B28E6}"/>
    <dgm:cxn modelId="{C9A0AF7C-67AA-41E6-8353-861691BA2EDE}" type="presOf" srcId="{DDA56AA1-DBF3-4CDE-9F02-B27CCC695326}" destId="{D9780CF9-1A5D-4571-AFBC-9853CE7936F5}" srcOrd="1" destOrd="0" presId="urn:microsoft.com/office/officeart/2005/8/layout/target3"/>
    <dgm:cxn modelId="{3678D9C7-5442-4097-8018-CDAFC5C78451}" type="presOf" srcId="{00412D19-6B88-4EFB-8074-42BDA783FC44}" destId="{52FD1D41-6B07-445A-A9B8-419581E95667}" srcOrd="0" destOrd="0" presId="urn:microsoft.com/office/officeart/2005/8/layout/target3"/>
    <dgm:cxn modelId="{83B01153-D1A3-4DDB-9DFF-20D3F297B483}" type="presOf" srcId="{49B706DC-380E-4AB0-93BA-47D712845819}" destId="{5C166224-5D1A-456C-AEC1-B82A2ACC709F}" srcOrd="0" destOrd="0" presId="urn:microsoft.com/office/officeart/2005/8/layout/target3"/>
    <dgm:cxn modelId="{E46D5368-F2AF-4452-89F9-29F2A7271561}" srcId="{66FC00B9-9C8F-4137-A9A6-CA16BFD2ADF1}" destId="{49B706DC-380E-4AB0-93BA-47D712845819}" srcOrd="2" destOrd="0" parTransId="{0E37E61B-63E9-4781-8AB2-09DDE9394648}" sibTransId="{E827F6DA-570D-4030-A2BA-1F8BC4C8D5CC}"/>
    <dgm:cxn modelId="{948B84BF-C0C7-4075-90DF-A58C66AC1B85}" type="presOf" srcId="{66FC00B9-9C8F-4137-A9A6-CA16BFD2ADF1}" destId="{0E8A7C3A-80AE-40C9-AAFB-7F808D5D28E5}" srcOrd="0" destOrd="0" presId="urn:microsoft.com/office/officeart/2005/8/layout/target3"/>
    <dgm:cxn modelId="{0976778B-7A64-4FC2-BF80-A02CE57760AE}" type="presOf" srcId="{DDA56AA1-DBF3-4CDE-9F02-B27CCC695326}" destId="{1FC0EAEE-8C8F-4C3A-B927-E25C6A089CDE}" srcOrd="0" destOrd="0" presId="urn:microsoft.com/office/officeart/2005/8/layout/target3"/>
    <dgm:cxn modelId="{8982A579-E3A4-4061-93E5-15C47CE107C1}" type="presOf" srcId="{533ABA8F-4FAA-4283-B9C3-CEE0885766FB}" destId="{60427CE2-75C2-4DD6-BA35-863B6A533242}" srcOrd="0" destOrd="0" presId="urn:microsoft.com/office/officeart/2005/8/layout/target3"/>
    <dgm:cxn modelId="{2F7D5692-0EB7-4AF0-94AC-3AE6DBA0D5C9}" srcId="{66FC00B9-9C8F-4137-A9A6-CA16BFD2ADF1}" destId="{DDA56AA1-DBF3-4CDE-9F02-B27CCC695326}" srcOrd="1" destOrd="0" parTransId="{56D33B28-FEE3-4522-A358-A5A4816809CD}" sibTransId="{FC12965B-E1E0-4FC3-8521-D8CB210EB02E}"/>
    <dgm:cxn modelId="{CB4C807B-B6A4-456C-B9E4-47A5C7C22F44}" type="presOf" srcId="{5D2FA1E7-7945-4116-B2F3-36491A0ADDF1}" destId="{E4B5D3E3-3083-4866-854C-41FEF5753576}" srcOrd="0" destOrd="0" presId="urn:microsoft.com/office/officeart/2005/8/layout/target3"/>
    <dgm:cxn modelId="{CE25D62B-4F31-4E7A-B856-A0F984DCD64C}" type="presOf" srcId="{11B893A7-559F-430F-9E80-1C2C9775B97B}" destId="{8DAA1D93-8380-4111-8701-D8B433ADF687}" srcOrd="0" destOrd="0" presId="urn:microsoft.com/office/officeart/2005/8/layout/target3"/>
    <dgm:cxn modelId="{F1A76B13-DFD1-4624-A201-A35BE3C0AED4}" type="presOf" srcId="{49B706DC-380E-4AB0-93BA-47D712845819}" destId="{C4EFC23B-58DF-4DC1-A60B-DAC82D0B41D8}" srcOrd="1" destOrd="0" presId="urn:microsoft.com/office/officeart/2005/8/layout/target3"/>
    <dgm:cxn modelId="{3917D953-B3E8-42A2-8D07-119C5956F2E2}" type="presParOf" srcId="{0E8A7C3A-80AE-40C9-AAFB-7F808D5D28E5}" destId="{50CA88EC-5168-4AE0-AEB9-82233AF833ED}" srcOrd="0" destOrd="0" presId="urn:microsoft.com/office/officeart/2005/8/layout/target3"/>
    <dgm:cxn modelId="{0CC4D292-9462-456A-84F1-7E377BD6F453}" type="presParOf" srcId="{0E8A7C3A-80AE-40C9-AAFB-7F808D5D28E5}" destId="{3F625666-7F2F-487A-BF87-2F0529A708D2}" srcOrd="1" destOrd="0" presId="urn:microsoft.com/office/officeart/2005/8/layout/target3"/>
    <dgm:cxn modelId="{B849EEAB-9F78-4C75-9756-C5111D958386}" type="presParOf" srcId="{0E8A7C3A-80AE-40C9-AAFB-7F808D5D28E5}" destId="{52FD1D41-6B07-445A-A9B8-419581E95667}" srcOrd="2" destOrd="0" presId="urn:microsoft.com/office/officeart/2005/8/layout/target3"/>
    <dgm:cxn modelId="{F137ACC8-CBB6-461A-ACDA-6F72C666D252}" type="presParOf" srcId="{0E8A7C3A-80AE-40C9-AAFB-7F808D5D28E5}" destId="{A609BD86-333A-4131-9CFB-E0A4F5D3DF87}" srcOrd="3" destOrd="0" presId="urn:microsoft.com/office/officeart/2005/8/layout/target3"/>
    <dgm:cxn modelId="{26EEFA21-B0FB-4449-9F87-CE7634DAD063}" type="presParOf" srcId="{0E8A7C3A-80AE-40C9-AAFB-7F808D5D28E5}" destId="{7744DAD1-FC33-4365-8C51-FDA1371D5414}" srcOrd="4" destOrd="0" presId="urn:microsoft.com/office/officeart/2005/8/layout/target3"/>
    <dgm:cxn modelId="{A9E2C645-AB33-4630-B862-5DA0C5BE5CD0}" type="presParOf" srcId="{0E8A7C3A-80AE-40C9-AAFB-7F808D5D28E5}" destId="{1FC0EAEE-8C8F-4C3A-B927-E25C6A089CDE}" srcOrd="5" destOrd="0" presId="urn:microsoft.com/office/officeart/2005/8/layout/target3"/>
    <dgm:cxn modelId="{4FD202A1-8DED-4218-8D0F-9F3400AEB3A3}" type="presParOf" srcId="{0E8A7C3A-80AE-40C9-AAFB-7F808D5D28E5}" destId="{B7F80975-F658-4CBF-AFC3-A786618F5AEF}" srcOrd="6" destOrd="0" presId="urn:microsoft.com/office/officeart/2005/8/layout/target3"/>
    <dgm:cxn modelId="{48411D4F-EFB8-4048-8D2C-D4F10B22773D}" type="presParOf" srcId="{0E8A7C3A-80AE-40C9-AAFB-7F808D5D28E5}" destId="{30126CEB-2E39-4387-AD36-FE3CFC8CE7BB}" srcOrd="7" destOrd="0" presId="urn:microsoft.com/office/officeart/2005/8/layout/target3"/>
    <dgm:cxn modelId="{BCDBB3D7-83E7-49C6-9385-629A2D2054BC}" type="presParOf" srcId="{0E8A7C3A-80AE-40C9-AAFB-7F808D5D28E5}" destId="{5C166224-5D1A-456C-AEC1-B82A2ACC709F}" srcOrd="8" destOrd="0" presId="urn:microsoft.com/office/officeart/2005/8/layout/target3"/>
    <dgm:cxn modelId="{C59B2D39-8DA0-4CE9-845A-6CE45A7AC2FD}" type="presParOf" srcId="{0E8A7C3A-80AE-40C9-AAFB-7F808D5D28E5}" destId="{C944446A-8872-4897-BC43-0762E51BD746}" srcOrd="9" destOrd="0" presId="urn:microsoft.com/office/officeart/2005/8/layout/target3"/>
    <dgm:cxn modelId="{057A443F-8E45-4AF6-8F86-274662D3CA6D}" type="presParOf" srcId="{0E8A7C3A-80AE-40C9-AAFB-7F808D5D28E5}" destId="{8DAA1D93-8380-4111-8701-D8B433ADF687}" srcOrd="10" destOrd="0" presId="urn:microsoft.com/office/officeart/2005/8/layout/target3"/>
    <dgm:cxn modelId="{5529427C-A376-45F3-95E6-0900E19AD72C}" type="presParOf" srcId="{0E8A7C3A-80AE-40C9-AAFB-7F808D5D28E5}" destId="{D9780CF9-1A5D-4571-AFBC-9853CE7936F5}" srcOrd="11" destOrd="0" presId="urn:microsoft.com/office/officeart/2005/8/layout/target3"/>
    <dgm:cxn modelId="{B6B7B396-30EB-4391-AAE6-B1643FA22830}" type="presParOf" srcId="{0E8A7C3A-80AE-40C9-AAFB-7F808D5D28E5}" destId="{60427CE2-75C2-4DD6-BA35-863B6A533242}" srcOrd="12" destOrd="0" presId="urn:microsoft.com/office/officeart/2005/8/layout/target3"/>
    <dgm:cxn modelId="{D1E9A66F-2596-4FD7-A415-A75499798409}" type="presParOf" srcId="{0E8A7C3A-80AE-40C9-AAFB-7F808D5D28E5}" destId="{C4EFC23B-58DF-4DC1-A60B-DAC82D0B41D8}" srcOrd="13" destOrd="0" presId="urn:microsoft.com/office/officeart/2005/8/layout/target3"/>
    <dgm:cxn modelId="{907D1C5E-7030-43BC-A9DC-10AEEA75DE7B}" type="presParOf" srcId="{0E8A7C3A-80AE-40C9-AAFB-7F808D5D28E5}" destId="{E4B5D3E3-3083-4866-854C-41FEF5753576}" srcOrd="14" destOrd="0" presId="urn:microsoft.com/office/officeart/2005/8/layout/targe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D9A9449-D28B-4D67-A816-F28F2387F268}">
      <dsp:nvSpPr>
        <dsp:cNvPr id="0" name=""/>
        <dsp:cNvSpPr/>
      </dsp:nvSpPr>
      <dsp:spPr>
        <a:xfrm>
          <a:off x="0" y="486856"/>
          <a:ext cx="8420100" cy="378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25838C5-2BEC-4B0E-9736-FC6C83CB7AC9}">
      <dsp:nvSpPr>
        <dsp:cNvPr id="0" name=""/>
        <dsp:cNvSpPr/>
      </dsp:nvSpPr>
      <dsp:spPr>
        <a:xfrm>
          <a:off x="421005" y="265456"/>
          <a:ext cx="5894070" cy="442800"/>
        </a:xfrm>
        <a:prstGeom prst="roundRect">
          <a:avLst/>
        </a:prstGeom>
        <a:solidFill>
          <a:schemeClr val="tx2">
            <a:lumMod val="40000"/>
            <a:lumOff val="60000"/>
          </a:schemeClr>
        </a:solidFill>
        <a:ln w="25400" cap="flat" cmpd="sng" algn="ctr">
          <a:solidFill>
            <a:schemeClr val="accent1">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782" tIns="0" rIns="222782" bIns="0" numCol="1" spcCol="1270" anchor="ctr" anchorCtr="0">
          <a:noAutofit/>
        </a:bodyPr>
        <a:lstStyle/>
        <a:p>
          <a:pPr lvl="0" algn="l" defTabSz="666750">
            <a:lnSpc>
              <a:spcPct val="90000"/>
            </a:lnSpc>
            <a:spcBef>
              <a:spcPct val="0"/>
            </a:spcBef>
            <a:spcAft>
              <a:spcPct val="35000"/>
            </a:spcAft>
          </a:pPr>
          <a:r>
            <a:rPr lang="ja-JP" altLang="en-US" sz="1500" kern="1200" dirty="0" smtClean="0">
              <a:solidFill>
                <a:schemeClr val="tx2">
                  <a:lumMod val="75000"/>
                </a:schemeClr>
              </a:solidFill>
            </a:rPr>
            <a:t>１．現状分析　</a:t>
          </a:r>
          <a:r>
            <a:rPr lang="ja-JP" altLang="en-US" sz="1500" kern="1200" dirty="0" smtClean="0"/>
            <a:t>－　</a:t>
          </a:r>
          <a:r>
            <a:rPr lang="ja-JP" altLang="en-US" sz="1500" kern="1200" dirty="0" smtClean="0">
              <a:solidFill>
                <a:srgbClr val="FFFF00"/>
              </a:solidFill>
            </a:rPr>
            <a:t>地域性・住民ニーズをつかむ</a:t>
          </a:r>
          <a:r>
            <a:rPr kumimoji="1" lang="ja-JP" altLang="en-US" sz="1500" kern="1200" dirty="0" smtClean="0"/>
            <a:t>　　　　　　　　　　　　　　　　　　　　　　　　　　　　　</a:t>
          </a:r>
          <a:endParaRPr kumimoji="1" lang="ja-JP" altLang="en-US" sz="1500" kern="1200" dirty="0">
            <a:solidFill>
              <a:srgbClr val="FFFF00"/>
            </a:solidFill>
          </a:endParaRPr>
        </a:p>
      </dsp:txBody>
      <dsp:txXfrm>
        <a:off x="421005" y="265456"/>
        <a:ext cx="5894070" cy="442800"/>
      </dsp:txXfrm>
    </dsp:sp>
    <dsp:sp modelId="{5F9133C9-4049-4FBB-81A5-7E6CDFB59505}">
      <dsp:nvSpPr>
        <dsp:cNvPr id="0" name=""/>
        <dsp:cNvSpPr/>
      </dsp:nvSpPr>
      <dsp:spPr>
        <a:xfrm>
          <a:off x="0" y="1167256"/>
          <a:ext cx="8420100" cy="378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A598B8E-256A-436B-9134-6143354E5F33}">
      <dsp:nvSpPr>
        <dsp:cNvPr id="0" name=""/>
        <dsp:cNvSpPr/>
      </dsp:nvSpPr>
      <dsp:spPr>
        <a:xfrm>
          <a:off x="421005" y="945856"/>
          <a:ext cx="5894070" cy="442800"/>
        </a:xfrm>
        <a:prstGeom prst="roundRect">
          <a:avLst/>
        </a:prstGeom>
        <a:solidFill>
          <a:schemeClr val="tx2">
            <a:lumMod val="40000"/>
            <a:lumOff val="60000"/>
          </a:schemeClr>
        </a:solidFill>
        <a:ln w="25400" cap="flat" cmpd="sng" algn="ctr">
          <a:solidFill>
            <a:schemeClr val="accent1">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782" tIns="0" rIns="222782" bIns="0" numCol="1" spcCol="1270" anchor="ctr" anchorCtr="0">
          <a:noAutofit/>
        </a:bodyPr>
        <a:lstStyle/>
        <a:p>
          <a:pPr lvl="0" algn="l" defTabSz="666750">
            <a:lnSpc>
              <a:spcPct val="90000"/>
            </a:lnSpc>
            <a:spcBef>
              <a:spcPct val="0"/>
            </a:spcBef>
            <a:spcAft>
              <a:spcPct val="35000"/>
            </a:spcAft>
          </a:pPr>
          <a:r>
            <a:rPr lang="ja-JP" altLang="en-US" sz="1500" kern="1200" dirty="0" smtClean="0">
              <a:solidFill>
                <a:schemeClr val="tx2">
                  <a:lumMod val="75000"/>
                </a:schemeClr>
              </a:solidFill>
            </a:rPr>
            <a:t>２．総合窓口開設の準備</a:t>
          </a:r>
          <a:r>
            <a:rPr lang="ja-JP" altLang="en-US" sz="1500" kern="1200" dirty="0" smtClean="0"/>
            <a:t>　－　</a:t>
          </a:r>
          <a:r>
            <a:rPr lang="ja-JP" altLang="en-US" sz="1500" kern="1200" dirty="0" smtClean="0">
              <a:solidFill>
                <a:srgbClr val="FFFF00"/>
              </a:solidFill>
            </a:rPr>
            <a:t>推進体制</a:t>
          </a:r>
          <a:endParaRPr kumimoji="1" lang="ja-JP" altLang="en-US" sz="1500" kern="1200" dirty="0">
            <a:solidFill>
              <a:srgbClr val="FFFF00"/>
            </a:solidFill>
          </a:endParaRPr>
        </a:p>
      </dsp:txBody>
      <dsp:txXfrm>
        <a:off x="421005" y="945856"/>
        <a:ext cx="5894070" cy="442800"/>
      </dsp:txXfrm>
    </dsp:sp>
    <dsp:sp modelId="{DE710DA4-5922-479B-91F7-2821EDBA2F95}">
      <dsp:nvSpPr>
        <dsp:cNvPr id="0" name=""/>
        <dsp:cNvSpPr/>
      </dsp:nvSpPr>
      <dsp:spPr>
        <a:xfrm>
          <a:off x="0" y="1847656"/>
          <a:ext cx="8420100" cy="378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0131A55-3614-43A8-91AD-602405398604}">
      <dsp:nvSpPr>
        <dsp:cNvPr id="0" name=""/>
        <dsp:cNvSpPr/>
      </dsp:nvSpPr>
      <dsp:spPr>
        <a:xfrm>
          <a:off x="421005" y="1626256"/>
          <a:ext cx="5894070" cy="442800"/>
        </a:xfrm>
        <a:prstGeom prst="roundRect">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782" tIns="0" rIns="222782" bIns="0" numCol="1" spcCol="1270" anchor="ctr" anchorCtr="0">
          <a:noAutofit/>
        </a:bodyPr>
        <a:lstStyle/>
        <a:p>
          <a:pPr lvl="0" algn="l" defTabSz="666750">
            <a:lnSpc>
              <a:spcPct val="90000"/>
            </a:lnSpc>
            <a:spcBef>
              <a:spcPct val="0"/>
            </a:spcBef>
            <a:spcAft>
              <a:spcPct val="35000"/>
            </a:spcAft>
          </a:pPr>
          <a:r>
            <a:rPr lang="ja-JP" altLang="en-US" sz="1500" kern="1200" dirty="0" smtClean="0">
              <a:solidFill>
                <a:schemeClr val="tx2">
                  <a:lumMod val="75000"/>
                </a:schemeClr>
              </a:solidFill>
            </a:rPr>
            <a:t>３．窓口手続きを洗い出す</a:t>
          </a:r>
          <a:r>
            <a:rPr lang="ja-JP" altLang="en-US" sz="1500" kern="1200" dirty="0" smtClean="0"/>
            <a:t>　－　</a:t>
          </a:r>
          <a:r>
            <a:rPr lang="ja-JP" altLang="en-US" sz="1500" kern="1200" dirty="0" smtClean="0">
              <a:solidFill>
                <a:srgbClr val="FFFF00"/>
              </a:solidFill>
            </a:rPr>
            <a:t>住民視点の窓口サービスとは</a:t>
          </a:r>
          <a:endParaRPr kumimoji="1" lang="ja-JP" altLang="en-US" sz="1500" kern="1200" dirty="0">
            <a:solidFill>
              <a:srgbClr val="FFFF00"/>
            </a:solidFill>
          </a:endParaRPr>
        </a:p>
      </dsp:txBody>
      <dsp:txXfrm>
        <a:off x="421005" y="1626256"/>
        <a:ext cx="5894070" cy="442800"/>
      </dsp:txXfrm>
    </dsp:sp>
    <dsp:sp modelId="{B249D08D-E1DF-44AE-8639-7E5CFB86DF18}">
      <dsp:nvSpPr>
        <dsp:cNvPr id="0" name=""/>
        <dsp:cNvSpPr/>
      </dsp:nvSpPr>
      <dsp:spPr>
        <a:xfrm>
          <a:off x="0" y="2528056"/>
          <a:ext cx="8420100" cy="378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398DF39-A81D-4066-B705-E82E3D26DCE2}">
      <dsp:nvSpPr>
        <dsp:cNvPr id="0" name=""/>
        <dsp:cNvSpPr/>
      </dsp:nvSpPr>
      <dsp:spPr>
        <a:xfrm>
          <a:off x="421005" y="2306656"/>
          <a:ext cx="5894070" cy="442800"/>
        </a:xfrm>
        <a:prstGeom prst="roundRect">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782" tIns="0" rIns="222782" bIns="0" numCol="1" spcCol="1270" anchor="ctr" anchorCtr="0">
          <a:noAutofit/>
        </a:bodyPr>
        <a:lstStyle/>
        <a:p>
          <a:pPr lvl="0" algn="l" defTabSz="666750">
            <a:lnSpc>
              <a:spcPct val="90000"/>
            </a:lnSpc>
            <a:spcBef>
              <a:spcPct val="0"/>
            </a:spcBef>
            <a:spcAft>
              <a:spcPct val="35000"/>
            </a:spcAft>
          </a:pPr>
          <a:r>
            <a:rPr lang="ja-JP" altLang="en-US" sz="1500" kern="1200" dirty="0" smtClean="0">
              <a:solidFill>
                <a:schemeClr val="tx2">
                  <a:lumMod val="75000"/>
                </a:schemeClr>
              </a:solidFill>
            </a:rPr>
            <a:t>４．総合窓口モデルの決定</a:t>
          </a:r>
          <a:r>
            <a:rPr lang="ja-JP" altLang="en-US" sz="1500" kern="1200" dirty="0" smtClean="0"/>
            <a:t>　－　</a:t>
          </a:r>
          <a:r>
            <a:rPr lang="ja-JP" altLang="en-US" sz="1500" kern="1200" dirty="0" smtClean="0">
              <a:solidFill>
                <a:srgbClr val="FFFF00"/>
              </a:solidFill>
            </a:rPr>
            <a:t>進化できる総合窓口へ</a:t>
          </a:r>
          <a:endParaRPr kumimoji="1" lang="ja-JP" altLang="en-US" sz="1500" kern="1200" dirty="0">
            <a:solidFill>
              <a:srgbClr val="FFFF00"/>
            </a:solidFill>
          </a:endParaRPr>
        </a:p>
      </dsp:txBody>
      <dsp:txXfrm>
        <a:off x="421005" y="2306656"/>
        <a:ext cx="5894070" cy="442800"/>
      </dsp:txXfrm>
    </dsp:sp>
    <dsp:sp modelId="{2BC3F476-92AA-4E95-A36B-DE312F6DA537}">
      <dsp:nvSpPr>
        <dsp:cNvPr id="0" name=""/>
        <dsp:cNvSpPr/>
      </dsp:nvSpPr>
      <dsp:spPr>
        <a:xfrm>
          <a:off x="0" y="3208456"/>
          <a:ext cx="8420100" cy="378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185BE69-9755-4325-98E4-17885C641283}">
      <dsp:nvSpPr>
        <dsp:cNvPr id="0" name=""/>
        <dsp:cNvSpPr/>
      </dsp:nvSpPr>
      <dsp:spPr>
        <a:xfrm>
          <a:off x="421005" y="2987056"/>
          <a:ext cx="5894070" cy="442800"/>
        </a:xfrm>
        <a:prstGeom prst="roundRect">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782" tIns="0" rIns="222782" bIns="0" numCol="1" spcCol="1270" anchor="ctr" anchorCtr="0">
          <a:noAutofit/>
        </a:bodyPr>
        <a:lstStyle/>
        <a:p>
          <a:pPr lvl="0" algn="l" defTabSz="666750">
            <a:lnSpc>
              <a:spcPct val="90000"/>
            </a:lnSpc>
            <a:spcBef>
              <a:spcPct val="0"/>
            </a:spcBef>
            <a:spcAft>
              <a:spcPct val="35000"/>
            </a:spcAft>
          </a:pPr>
          <a:r>
            <a:rPr lang="ja-JP" altLang="en-US" sz="1500" kern="1200" dirty="0" smtClean="0">
              <a:solidFill>
                <a:schemeClr val="tx2">
                  <a:lumMod val="75000"/>
                </a:schemeClr>
              </a:solidFill>
            </a:rPr>
            <a:t>５．情報連携型モデルの効果</a:t>
          </a:r>
          <a:r>
            <a:rPr lang="ja-JP" altLang="en-US" sz="1500" kern="1200" dirty="0" smtClean="0"/>
            <a:t>　－</a:t>
          </a:r>
          <a:r>
            <a:rPr lang="ja-JP" altLang="en-US" sz="1500" kern="1200" dirty="0" smtClean="0">
              <a:solidFill>
                <a:srgbClr val="FFFF00"/>
              </a:solidFill>
            </a:rPr>
            <a:t>　地域情報</a:t>
          </a:r>
          <a:r>
            <a:rPr lang="en-US" altLang="ja-JP" sz="1500" kern="1200" dirty="0" smtClean="0">
              <a:solidFill>
                <a:srgbClr val="FFFF00"/>
              </a:solidFill>
            </a:rPr>
            <a:t>PF</a:t>
          </a:r>
          <a:r>
            <a:rPr lang="ja-JP" altLang="en-US" sz="1500" kern="1200" dirty="0" smtClean="0">
              <a:solidFill>
                <a:srgbClr val="FFFF00"/>
              </a:solidFill>
            </a:rPr>
            <a:t>導入の利点</a:t>
          </a:r>
          <a:endParaRPr kumimoji="1" lang="ja-JP" altLang="en-US" sz="1500" kern="1200" dirty="0">
            <a:solidFill>
              <a:srgbClr val="FFFF00"/>
            </a:solidFill>
          </a:endParaRPr>
        </a:p>
      </dsp:txBody>
      <dsp:txXfrm>
        <a:off x="421005" y="2987056"/>
        <a:ext cx="5894070" cy="442800"/>
      </dsp:txXfrm>
    </dsp:sp>
    <dsp:sp modelId="{F77E76A4-3A48-453D-B870-9A5C30E35227}">
      <dsp:nvSpPr>
        <dsp:cNvPr id="0" name=""/>
        <dsp:cNvSpPr/>
      </dsp:nvSpPr>
      <dsp:spPr>
        <a:xfrm>
          <a:off x="0" y="3888856"/>
          <a:ext cx="8420100" cy="378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B5AD017-1C6F-4D14-A86C-7B1673B843BD}">
      <dsp:nvSpPr>
        <dsp:cNvPr id="0" name=""/>
        <dsp:cNvSpPr/>
      </dsp:nvSpPr>
      <dsp:spPr>
        <a:xfrm>
          <a:off x="421005" y="3667456"/>
          <a:ext cx="5894070" cy="442800"/>
        </a:xfrm>
        <a:prstGeom prst="roundRect">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782" tIns="0" rIns="222782" bIns="0" numCol="1" spcCol="1270" anchor="ctr" anchorCtr="0">
          <a:noAutofit/>
        </a:bodyPr>
        <a:lstStyle/>
        <a:p>
          <a:pPr lvl="0" algn="l" defTabSz="666750">
            <a:lnSpc>
              <a:spcPct val="90000"/>
            </a:lnSpc>
            <a:spcBef>
              <a:spcPct val="0"/>
            </a:spcBef>
            <a:spcAft>
              <a:spcPct val="35000"/>
            </a:spcAft>
          </a:pPr>
          <a:r>
            <a:rPr lang="ja-JP" altLang="en-US" sz="1500" kern="1200" dirty="0" smtClean="0">
              <a:solidFill>
                <a:schemeClr val="tx2">
                  <a:lumMod val="75000"/>
                </a:schemeClr>
              </a:solidFill>
            </a:rPr>
            <a:t>６．総合窓口運用期の留意点</a:t>
          </a:r>
          <a:r>
            <a:rPr lang="ja-JP" altLang="en-US" sz="1500" kern="1200" dirty="0" smtClean="0"/>
            <a:t>　－　</a:t>
          </a:r>
          <a:r>
            <a:rPr lang="ja-JP" altLang="en-US" sz="1500" kern="1200" dirty="0" smtClean="0">
              <a:solidFill>
                <a:srgbClr val="FFFF00"/>
              </a:solidFill>
            </a:rPr>
            <a:t>実効性を上げるためには</a:t>
          </a:r>
          <a:endParaRPr kumimoji="1" lang="ja-JP" altLang="en-US" sz="1500" kern="1200" dirty="0">
            <a:solidFill>
              <a:srgbClr val="FFFF00"/>
            </a:solidFill>
          </a:endParaRPr>
        </a:p>
      </dsp:txBody>
      <dsp:txXfrm>
        <a:off x="421005" y="3667456"/>
        <a:ext cx="5894070" cy="4428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4347748-F6DB-44AC-8F03-BF689ED9E82D}">
      <dsp:nvSpPr>
        <dsp:cNvPr id="0" name=""/>
        <dsp:cNvSpPr/>
      </dsp:nvSpPr>
      <dsp:spPr>
        <a:xfrm>
          <a:off x="71548" y="1058368"/>
          <a:ext cx="2178858" cy="168280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28600" lvl="1" indent="-228600" algn="l" defTabSz="889000">
            <a:lnSpc>
              <a:spcPct val="90000"/>
            </a:lnSpc>
            <a:spcBef>
              <a:spcPct val="0"/>
            </a:spcBef>
            <a:spcAft>
              <a:spcPct val="15000"/>
            </a:spcAft>
            <a:buChar char="••"/>
          </a:pPr>
          <a:r>
            <a:rPr kumimoji="1" lang="ja-JP" altLang="en-US" sz="2000" b="0" kern="1200" dirty="0" smtClean="0">
              <a:latin typeface="HGPｺﾞｼｯｸM" pitchFamily="50" charset="-128"/>
              <a:ea typeface="HGPｺﾞｼｯｸM" pitchFamily="50" charset="-128"/>
            </a:rPr>
            <a:t>最終目標</a:t>
          </a:r>
          <a:endParaRPr kumimoji="1" lang="ja-JP" altLang="en-US" sz="2000" b="0" kern="1200" dirty="0">
            <a:latin typeface="HGPｺﾞｼｯｸM" pitchFamily="50" charset="-128"/>
            <a:ea typeface="HGPｺﾞｼｯｸM" pitchFamily="50" charset="-128"/>
          </a:endParaRPr>
        </a:p>
        <a:p>
          <a:pPr marL="228600" lvl="1" indent="-228600" algn="l" defTabSz="889000">
            <a:lnSpc>
              <a:spcPct val="90000"/>
            </a:lnSpc>
            <a:spcBef>
              <a:spcPct val="0"/>
            </a:spcBef>
            <a:spcAft>
              <a:spcPct val="15000"/>
            </a:spcAft>
            <a:buChar char="••"/>
          </a:pPr>
          <a:r>
            <a:rPr kumimoji="1" lang="ja-JP" altLang="en-US" sz="2000" b="0" kern="1200" dirty="0" smtClean="0">
              <a:latin typeface="HGPｺﾞｼｯｸM" pitchFamily="50" charset="-128"/>
              <a:ea typeface="HGPｺﾞｼｯｸM" pitchFamily="50" charset="-128"/>
            </a:rPr>
            <a:t>目的</a:t>
          </a:r>
          <a:endParaRPr kumimoji="1" lang="ja-JP" altLang="en-US" sz="2000" b="0" kern="1200" dirty="0">
            <a:latin typeface="HGPｺﾞｼｯｸM" pitchFamily="50" charset="-128"/>
            <a:ea typeface="HGPｺﾞｼｯｸM" pitchFamily="50" charset="-128"/>
          </a:endParaRPr>
        </a:p>
        <a:p>
          <a:pPr marL="228600" lvl="1" indent="-228600" algn="l" defTabSz="889000">
            <a:lnSpc>
              <a:spcPct val="90000"/>
            </a:lnSpc>
            <a:spcBef>
              <a:spcPct val="0"/>
            </a:spcBef>
            <a:spcAft>
              <a:spcPct val="15000"/>
            </a:spcAft>
            <a:buChar char="••"/>
          </a:pPr>
          <a:r>
            <a:rPr kumimoji="1" lang="ja-JP" altLang="en-US" sz="2000" b="0" kern="1200" dirty="0" smtClean="0">
              <a:latin typeface="HGPｺﾞｼｯｸM" pitchFamily="50" charset="-128"/>
              <a:ea typeface="HGPｺﾞｼｯｸM" pitchFamily="50" charset="-128"/>
            </a:rPr>
            <a:t>法対応</a:t>
          </a:r>
          <a:endParaRPr kumimoji="1" lang="ja-JP" altLang="en-US" sz="2000" b="0" kern="1200" dirty="0">
            <a:latin typeface="HGPｺﾞｼｯｸM" pitchFamily="50" charset="-128"/>
            <a:ea typeface="HGPｺﾞｼｯｸM" pitchFamily="50" charset="-128"/>
          </a:endParaRPr>
        </a:p>
        <a:p>
          <a:pPr marL="228600" lvl="1" indent="-228600" algn="l" defTabSz="1066800">
            <a:lnSpc>
              <a:spcPct val="90000"/>
            </a:lnSpc>
            <a:spcBef>
              <a:spcPct val="0"/>
            </a:spcBef>
            <a:spcAft>
              <a:spcPct val="15000"/>
            </a:spcAft>
            <a:buChar char="••"/>
          </a:pPr>
          <a:r>
            <a:rPr kumimoji="1" lang="ja-JP" altLang="en-US" sz="2400" b="1" kern="1200" dirty="0" smtClean="0">
              <a:latin typeface="HGPｺﾞｼｯｸM" pitchFamily="50" charset="-128"/>
              <a:ea typeface="HGPｺﾞｼｯｸM" pitchFamily="50" charset="-128"/>
            </a:rPr>
            <a:t>あるべき姿　　</a:t>
          </a:r>
          <a:endParaRPr kumimoji="1" lang="ja-JP" altLang="en-US" sz="2400" b="1" kern="1200" dirty="0">
            <a:latin typeface="HGPｺﾞｼｯｸM" pitchFamily="50" charset="-128"/>
            <a:ea typeface="HGPｺﾞｼｯｸM" pitchFamily="50" charset="-128"/>
          </a:endParaRPr>
        </a:p>
      </dsp:txBody>
      <dsp:txXfrm>
        <a:off x="71548" y="1058368"/>
        <a:ext cx="2178858" cy="1322205"/>
      </dsp:txXfrm>
    </dsp:sp>
    <dsp:sp modelId="{1E267F1F-B6A0-44BD-AD6C-437BB4A5121E}">
      <dsp:nvSpPr>
        <dsp:cNvPr id="0" name=""/>
        <dsp:cNvSpPr/>
      </dsp:nvSpPr>
      <dsp:spPr>
        <a:xfrm>
          <a:off x="786622" y="1378612"/>
          <a:ext cx="3000295" cy="3000295"/>
        </a:xfrm>
        <a:prstGeom prst="leftCircularArrow">
          <a:avLst>
            <a:gd name="adj1" fmla="val 2605"/>
            <a:gd name="adj2" fmla="val 316455"/>
            <a:gd name="adj3" fmla="val 1831357"/>
            <a:gd name="adj4" fmla="val 8763881"/>
            <a:gd name="adj5" fmla="val 3039"/>
          </a:avLst>
        </a:prstGeom>
        <a:solidFill>
          <a:schemeClr val="accent6"/>
        </a:solidFill>
        <a:ln w="25400" cap="flat" cmpd="sng" algn="ctr">
          <a:solidFill>
            <a:schemeClr val="accent6">
              <a:shade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sp>
    <dsp:sp modelId="{13DF58E8-7A9E-488F-95FF-A68DC89BEE99}">
      <dsp:nvSpPr>
        <dsp:cNvPr id="0" name=""/>
        <dsp:cNvSpPr/>
      </dsp:nvSpPr>
      <dsp:spPr>
        <a:xfrm>
          <a:off x="216026" y="2825940"/>
          <a:ext cx="1792725" cy="843023"/>
        </a:xfrm>
        <a:prstGeom prst="roundRect">
          <a:avLst>
            <a:gd name="adj" fmla="val 10000"/>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kumimoji="1" lang="ja-JP" altLang="en-US" sz="2400" b="1" kern="1200" dirty="0" smtClean="0">
              <a:latin typeface="HGPｺﾞｼｯｸM" pitchFamily="50" charset="-128"/>
              <a:ea typeface="HGPｺﾞｼｯｸM" pitchFamily="50" charset="-128"/>
            </a:rPr>
            <a:t>仮説モデル</a:t>
          </a:r>
          <a:endParaRPr kumimoji="1" lang="ja-JP" altLang="en-US" sz="2400" b="1" kern="1200" dirty="0">
            <a:latin typeface="HGPｺﾞｼｯｸM" pitchFamily="50" charset="-128"/>
            <a:ea typeface="HGPｺﾞｼｯｸM" pitchFamily="50" charset="-128"/>
          </a:endParaRPr>
        </a:p>
      </dsp:txBody>
      <dsp:txXfrm>
        <a:off x="216026" y="2825940"/>
        <a:ext cx="1792725" cy="843023"/>
      </dsp:txXfrm>
    </dsp:sp>
    <dsp:sp modelId="{92388B36-A5A5-436E-AB35-61D82680BD26}">
      <dsp:nvSpPr>
        <dsp:cNvPr id="0" name=""/>
        <dsp:cNvSpPr/>
      </dsp:nvSpPr>
      <dsp:spPr>
        <a:xfrm>
          <a:off x="2795498" y="925949"/>
          <a:ext cx="2487232" cy="2535316"/>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ctr" anchorCtr="0">
          <a:noAutofit/>
        </a:bodyPr>
        <a:lstStyle/>
        <a:p>
          <a:pPr marL="228600" lvl="1" indent="-228600" algn="l" defTabSz="889000">
            <a:lnSpc>
              <a:spcPct val="90000"/>
            </a:lnSpc>
            <a:spcBef>
              <a:spcPct val="0"/>
            </a:spcBef>
            <a:spcAft>
              <a:spcPct val="15000"/>
            </a:spcAft>
            <a:buChar char="••"/>
          </a:pPr>
          <a:r>
            <a:rPr kumimoji="1" lang="ja-JP" altLang="en-US" sz="2000" kern="1200" dirty="0" smtClean="0">
              <a:latin typeface="HGPｺﾞｼｯｸM" pitchFamily="50" charset="-128"/>
              <a:ea typeface="HGPｺﾞｼｯｸM" pitchFamily="50" charset="-128"/>
            </a:rPr>
            <a:t>別表事務</a:t>
          </a:r>
          <a:endParaRPr kumimoji="1" lang="ja-JP" altLang="en-US" sz="2000" kern="1200" dirty="0">
            <a:latin typeface="HGPｺﾞｼｯｸM" pitchFamily="50" charset="-128"/>
            <a:ea typeface="HGPｺﾞｼｯｸM" pitchFamily="50" charset="-128"/>
          </a:endParaRPr>
        </a:p>
        <a:p>
          <a:pPr marL="228600" lvl="1" indent="-228600" algn="l" defTabSz="889000">
            <a:lnSpc>
              <a:spcPct val="90000"/>
            </a:lnSpc>
            <a:spcBef>
              <a:spcPct val="0"/>
            </a:spcBef>
            <a:spcAft>
              <a:spcPct val="15000"/>
            </a:spcAft>
            <a:buChar char="••"/>
          </a:pPr>
          <a:r>
            <a:rPr kumimoji="1" lang="ja-JP" altLang="en-US" sz="2000" kern="1200" dirty="0" smtClean="0">
              <a:latin typeface="HGPｺﾞｼｯｸM" pitchFamily="50" charset="-128"/>
              <a:ea typeface="HGPｺﾞｼｯｸM" pitchFamily="50" charset="-128"/>
            </a:rPr>
            <a:t>独自利用事務</a:t>
          </a:r>
          <a:endParaRPr kumimoji="1" lang="ja-JP" altLang="en-US" sz="2000" kern="1200" dirty="0">
            <a:latin typeface="HGPｺﾞｼｯｸM" pitchFamily="50" charset="-128"/>
            <a:ea typeface="HGPｺﾞｼｯｸM" pitchFamily="50" charset="-128"/>
          </a:endParaRPr>
        </a:p>
        <a:p>
          <a:pPr marL="228600" lvl="1" indent="-228600" algn="l" defTabSz="889000">
            <a:lnSpc>
              <a:spcPct val="90000"/>
            </a:lnSpc>
            <a:spcBef>
              <a:spcPct val="0"/>
            </a:spcBef>
            <a:spcAft>
              <a:spcPct val="15000"/>
            </a:spcAft>
            <a:buChar char="••"/>
          </a:pPr>
          <a:r>
            <a:rPr kumimoji="1" lang="ja-JP" altLang="en-US" sz="2000" kern="1200" dirty="0" smtClean="0">
              <a:latin typeface="HGPｺﾞｼｯｸM" pitchFamily="50" charset="-128"/>
              <a:ea typeface="HGPｺﾞｼｯｸM" pitchFamily="50" charset="-128"/>
            </a:rPr>
            <a:t>たらいまわし</a:t>
          </a:r>
          <a:endParaRPr kumimoji="1" lang="ja-JP" altLang="en-US" sz="2000" kern="1200" dirty="0">
            <a:latin typeface="HGPｺﾞｼｯｸM" pitchFamily="50" charset="-128"/>
            <a:ea typeface="HGPｺﾞｼｯｸM" pitchFamily="50" charset="-128"/>
          </a:endParaRPr>
        </a:p>
        <a:p>
          <a:pPr marL="228600" lvl="1" indent="-228600" algn="l" defTabSz="889000">
            <a:lnSpc>
              <a:spcPct val="90000"/>
            </a:lnSpc>
            <a:spcBef>
              <a:spcPct val="0"/>
            </a:spcBef>
            <a:spcAft>
              <a:spcPct val="15000"/>
            </a:spcAft>
            <a:buChar char="••"/>
          </a:pPr>
          <a:r>
            <a:rPr kumimoji="1" lang="ja-JP" altLang="en-US" sz="2000" kern="1200" dirty="0" smtClean="0">
              <a:latin typeface="HGPｺﾞｼｯｸM" pitchFamily="50" charset="-128"/>
              <a:ea typeface="HGPｺﾞｼｯｸM" pitchFamily="50" charset="-128"/>
            </a:rPr>
            <a:t>紙情報</a:t>
          </a:r>
          <a:endParaRPr kumimoji="1" lang="ja-JP" altLang="en-US" sz="2000" kern="1200" dirty="0">
            <a:latin typeface="HGPｺﾞｼｯｸM" pitchFamily="50" charset="-128"/>
            <a:ea typeface="HGPｺﾞｼｯｸM" pitchFamily="50" charset="-128"/>
          </a:endParaRPr>
        </a:p>
        <a:p>
          <a:pPr marL="228600" lvl="1" indent="-228600" algn="l" defTabSz="889000">
            <a:lnSpc>
              <a:spcPct val="90000"/>
            </a:lnSpc>
            <a:spcBef>
              <a:spcPct val="0"/>
            </a:spcBef>
            <a:spcAft>
              <a:spcPct val="15000"/>
            </a:spcAft>
            <a:buChar char="••"/>
          </a:pPr>
          <a:r>
            <a:rPr kumimoji="1" lang="ja-JP" altLang="en-US" sz="2000" kern="1200" dirty="0" smtClean="0">
              <a:latin typeface="HGPｺﾞｼｯｸM" pitchFamily="50" charset="-128"/>
              <a:ea typeface="HGPｺﾞｼｯｸM" pitchFamily="50" charset="-128"/>
            </a:rPr>
            <a:t>重複入力</a:t>
          </a:r>
          <a:endParaRPr kumimoji="1" lang="ja-JP" altLang="en-US" sz="2000" kern="1200" dirty="0">
            <a:latin typeface="HGPｺﾞｼｯｸM" pitchFamily="50" charset="-128"/>
            <a:ea typeface="HGPｺﾞｼｯｸM" pitchFamily="50" charset="-128"/>
          </a:endParaRPr>
        </a:p>
        <a:p>
          <a:pPr marL="228600" lvl="1" indent="-228600" algn="l" defTabSz="889000">
            <a:lnSpc>
              <a:spcPct val="90000"/>
            </a:lnSpc>
            <a:spcBef>
              <a:spcPct val="0"/>
            </a:spcBef>
            <a:spcAft>
              <a:spcPct val="15000"/>
            </a:spcAft>
            <a:buChar char="••"/>
          </a:pPr>
          <a:r>
            <a:rPr kumimoji="1" lang="ja-JP" altLang="en-US" sz="2000" b="0" kern="1200" dirty="0" smtClean="0">
              <a:latin typeface="HGPｺﾞｼｯｸM" pitchFamily="50" charset="-128"/>
              <a:ea typeface="HGPｺﾞｼｯｸM" pitchFamily="50" charset="-128"/>
            </a:rPr>
            <a:t>重複処理　管理</a:t>
          </a:r>
          <a:endParaRPr kumimoji="1" lang="ja-JP" altLang="en-US" sz="2000" kern="1200" dirty="0">
            <a:latin typeface="HGPｺﾞｼｯｸM" pitchFamily="50" charset="-128"/>
            <a:ea typeface="HGPｺﾞｼｯｸM" pitchFamily="50" charset="-128"/>
          </a:endParaRPr>
        </a:p>
      </dsp:txBody>
      <dsp:txXfrm>
        <a:off x="2795498" y="1469231"/>
        <a:ext cx="2487232" cy="1992034"/>
      </dsp:txXfrm>
    </dsp:sp>
    <dsp:sp modelId="{D78508B8-9E06-41A1-9C5E-921D7C967D16}">
      <dsp:nvSpPr>
        <dsp:cNvPr id="0" name=""/>
        <dsp:cNvSpPr/>
      </dsp:nvSpPr>
      <dsp:spPr>
        <a:xfrm>
          <a:off x="4428081" y="205305"/>
          <a:ext cx="3626213" cy="3626213"/>
        </a:xfrm>
        <a:prstGeom prst="circularArrow">
          <a:avLst>
            <a:gd name="adj1" fmla="val 2155"/>
            <a:gd name="adj2" fmla="val 259126"/>
            <a:gd name="adj3" fmla="val 19257230"/>
            <a:gd name="adj4" fmla="val 12267378"/>
            <a:gd name="adj5" fmla="val 2514"/>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w="9525" cap="flat" cmpd="sng" algn="ctr">
          <a:solidFill>
            <a:schemeClr val="accent6">
              <a:shade val="95000"/>
              <a:satMod val="105000"/>
            </a:schemeClr>
          </a:solidFill>
          <a:prstDash val="solid"/>
        </a:ln>
        <a:effectLst>
          <a:outerShdw blurRad="40000" dist="23000" dir="5400000" rotWithShape="0">
            <a:srgbClr val="000000">
              <a:alpha val="35000"/>
            </a:srgbClr>
          </a:outerShdw>
        </a:effectLst>
      </dsp:spPr>
      <dsp:style>
        <a:lnRef idx="1">
          <a:schemeClr val="accent6"/>
        </a:lnRef>
        <a:fillRef idx="3">
          <a:schemeClr val="accent6"/>
        </a:fillRef>
        <a:effectRef idx="2">
          <a:schemeClr val="accent6"/>
        </a:effectRef>
        <a:fontRef idx="minor">
          <a:schemeClr val="lt1"/>
        </a:fontRef>
      </dsp:style>
    </dsp:sp>
    <dsp:sp modelId="{E9D023B6-62FF-4CB5-81A5-6E37910C51FA}">
      <dsp:nvSpPr>
        <dsp:cNvPr id="0" name=""/>
        <dsp:cNvSpPr/>
      </dsp:nvSpPr>
      <dsp:spPr>
        <a:xfrm>
          <a:off x="3061920" y="806700"/>
          <a:ext cx="1936762" cy="551060"/>
        </a:xfrm>
        <a:prstGeom prst="roundRect">
          <a:avLst>
            <a:gd name="adj" fmla="val 10000"/>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endParaRPr kumimoji="1" lang="en-US" altLang="ja-JP" sz="2400" b="1" kern="1200" dirty="0" smtClean="0">
            <a:latin typeface="ＭＳ Ｐゴシック" pitchFamily="50" charset="-128"/>
            <a:ea typeface="ＭＳ Ｐゴシック" pitchFamily="50" charset="-128"/>
          </a:endParaRPr>
        </a:p>
        <a:p>
          <a:pPr lvl="0" algn="ctr" defTabSz="1066800">
            <a:lnSpc>
              <a:spcPct val="90000"/>
            </a:lnSpc>
            <a:spcBef>
              <a:spcPct val="0"/>
            </a:spcBef>
            <a:spcAft>
              <a:spcPct val="35000"/>
            </a:spcAft>
          </a:pPr>
          <a:r>
            <a:rPr kumimoji="1" lang="ja-JP" altLang="en-US" sz="2400" b="1" kern="1200" dirty="0" smtClean="0">
              <a:latin typeface="ＭＳ Ｐゴシック" pitchFamily="50" charset="-128"/>
              <a:ea typeface="ＭＳ Ｐゴシック" pitchFamily="50" charset="-128"/>
            </a:rPr>
            <a:t>現状分析</a:t>
          </a:r>
          <a:endParaRPr kumimoji="1" lang="en-US" altLang="ja-JP" sz="2400" b="1" kern="1200" dirty="0" smtClean="0">
            <a:latin typeface="ＭＳ Ｐゴシック" pitchFamily="50" charset="-128"/>
            <a:ea typeface="ＭＳ Ｐゴシック" pitchFamily="50" charset="-128"/>
          </a:endParaRPr>
        </a:p>
        <a:p>
          <a:pPr lvl="0" algn="ctr" defTabSz="1066800">
            <a:lnSpc>
              <a:spcPct val="90000"/>
            </a:lnSpc>
            <a:spcBef>
              <a:spcPct val="0"/>
            </a:spcBef>
            <a:spcAft>
              <a:spcPct val="35000"/>
            </a:spcAft>
          </a:pPr>
          <a:endParaRPr kumimoji="1" lang="ja-JP" altLang="en-US" sz="2000" b="1" kern="1200" dirty="0">
            <a:latin typeface="ＭＳ Ｐゴシック" pitchFamily="50" charset="-128"/>
            <a:ea typeface="ＭＳ Ｐゴシック" pitchFamily="50" charset="-128"/>
          </a:endParaRPr>
        </a:p>
      </dsp:txBody>
      <dsp:txXfrm>
        <a:off x="3061920" y="806700"/>
        <a:ext cx="1936762" cy="551060"/>
      </dsp:txXfrm>
    </dsp:sp>
    <dsp:sp modelId="{049EB1FC-BEEE-45EB-BCB0-471F5D9B6885}">
      <dsp:nvSpPr>
        <dsp:cNvPr id="0" name=""/>
        <dsp:cNvSpPr/>
      </dsp:nvSpPr>
      <dsp:spPr>
        <a:xfrm>
          <a:off x="5669669" y="1050007"/>
          <a:ext cx="3169084" cy="153884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228600" lvl="1" indent="-228600" algn="l" defTabSz="889000">
            <a:lnSpc>
              <a:spcPct val="90000"/>
            </a:lnSpc>
            <a:spcBef>
              <a:spcPct val="0"/>
            </a:spcBef>
            <a:spcAft>
              <a:spcPct val="15000"/>
            </a:spcAft>
            <a:buChar char="••"/>
          </a:pPr>
          <a:r>
            <a:rPr kumimoji="1" lang="ja-JP" altLang="en-US" sz="2000" kern="1200" dirty="0" smtClean="0">
              <a:latin typeface="HGPｺﾞｼｯｸM" pitchFamily="50" charset="-128"/>
              <a:ea typeface="HGPｺﾞｼｯｸM" pitchFamily="50" charset="-128"/>
            </a:rPr>
            <a:t>住民満足度向上</a:t>
          </a:r>
          <a:endParaRPr kumimoji="1" lang="ja-JP" altLang="en-US" sz="2000" kern="1200" dirty="0">
            <a:latin typeface="HGPｺﾞｼｯｸM" pitchFamily="50" charset="-128"/>
            <a:ea typeface="HGPｺﾞｼｯｸM" pitchFamily="50" charset="-128"/>
          </a:endParaRPr>
        </a:p>
        <a:p>
          <a:pPr marL="228600" lvl="1" indent="-228600" algn="l" defTabSz="889000">
            <a:lnSpc>
              <a:spcPct val="90000"/>
            </a:lnSpc>
            <a:spcBef>
              <a:spcPct val="0"/>
            </a:spcBef>
            <a:spcAft>
              <a:spcPct val="15000"/>
            </a:spcAft>
            <a:buChar char="••"/>
          </a:pPr>
          <a:r>
            <a:rPr kumimoji="1" lang="ja-JP" altLang="en-US" sz="2000" kern="1200" dirty="0" smtClean="0">
              <a:latin typeface="HGPｺﾞｼｯｸM" pitchFamily="50" charset="-128"/>
              <a:ea typeface="HGPｺﾞｼｯｸM" pitchFamily="50" charset="-128"/>
            </a:rPr>
            <a:t>業務効率化</a:t>
          </a:r>
          <a:endParaRPr kumimoji="1" lang="ja-JP" altLang="en-US" sz="2000" kern="1200" dirty="0">
            <a:latin typeface="HGPｺﾞｼｯｸM" pitchFamily="50" charset="-128"/>
            <a:ea typeface="HGPｺﾞｼｯｸM" pitchFamily="50" charset="-128"/>
          </a:endParaRPr>
        </a:p>
        <a:p>
          <a:pPr marL="228600" lvl="1" indent="-228600" algn="l" defTabSz="889000">
            <a:lnSpc>
              <a:spcPct val="90000"/>
            </a:lnSpc>
            <a:spcBef>
              <a:spcPct val="0"/>
            </a:spcBef>
            <a:spcAft>
              <a:spcPct val="15000"/>
            </a:spcAft>
            <a:buChar char="••"/>
          </a:pPr>
          <a:r>
            <a:rPr kumimoji="1" lang="ja-JP" altLang="en-US" sz="2000" kern="1200" dirty="0" smtClean="0">
              <a:latin typeface="HGPｺﾞｼｯｸM" pitchFamily="50" charset="-128"/>
              <a:ea typeface="HGPｺﾞｼｯｸM" pitchFamily="50" charset="-128"/>
            </a:rPr>
            <a:t>重複の排除</a:t>
          </a:r>
          <a:endParaRPr kumimoji="1" lang="ja-JP" altLang="en-US" sz="2000" kern="1200" dirty="0">
            <a:latin typeface="HGPｺﾞｼｯｸM" pitchFamily="50" charset="-128"/>
            <a:ea typeface="HGPｺﾞｼｯｸM" pitchFamily="50" charset="-128"/>
          </a:endParaRPr>
        </a:p>
      </dsp:txBody>
      <dsp:txXfrm>
        <a:off x="5669669" y="1050007"/>
        <a:ext cx="3169084" cy="1209089"/>
      </dsp:txXfrm>
    </dsp:sp>
    <dsp:sp modelId="{7908EB03-131C-4984-8ECD-7D98317DC403}">
      <dsp:nvSpPr>
        <dsp:cNvPr id="0" name=""/>
        <dsp:cNvSpPr/>
      </dsp:nvSpPr>
      <dsp:spPr>
        <a:xfrm>
          <a:off x="6408708" y="2633830"/>
          <a:ext cx="1936762" cy="770186"/>
        </a:xfrm>
        <a:prstGeom prst="roundRect">
          <a:avLst>
            <a:gd name="adj" fmla="val 10000"/>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hemeClr val="accent1"/>
        </a:lnRef>
        <a:fillRef idx="3">
          <a:schemeClr val="accent1"/>
        </a:fillRef>
        <a:effectRef idx="3">
          <a:schemeClr val="accent1"/>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kumimoji="1" lang="ja-JP" altLang="en-US" sz="2400" b="1" kern="1200" dirty="0" smtClean="0">
              <a:latin typeface="ＭＳ Ｐゴシック" pitchFamily="50" charset="-128"/>
              <a:ea typeface="ＭＳ Ｐゴシック" pitchFamily="50" charset="-128"/>
            </a:rPr>
            <a:t>次期モデル</a:t>
          </a:r>
          <a:endParaRPr kumimoji="1" lang="ja-JP" altLang="en-US" sz="2400" b="1" kern="1200" dirty="0">
            <a:latin typeface="ＭＳ Ｐゴシック" pitchFamily="50" charset="-128"/>
            <a:ea typeface="ＭＳ Ｐゴシック" pitchFamily="50" charset="-128"/>
          </a:endParaRPr>
        </a:p>
      </dsp:txBody>
      <dsp:txXfrm>
        <a:off x="6408708" y="2633830"/>
        <a:ext cx="1936762" cy="77018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0CA88EC-5168-4AE0-AEB9-82233AF833ED}">
      <dsp:nvSpPr>
        <dsp:cNvPr id="0" name=""/>
        <dsp:cNvSpPr/>
      </dsp:nvSpPr>
      <dsp:spPr>
        <a:xfrm>
          <a:off x="0" y="0"/>
          <a:ext cx="4455855" cy="4455855"/>
        </a:xfrm>
        <a:prstGeom prst="pie">
          <a:avLst>
            <a:gd name="adj1" fmla="val 5400000"/>
            <a:gd name="adj2" fmla="val 16200000"/>
          </a:avLst>
        </a:prstGeom>
        <a:solidFill>
          <a:schemeClr val="accent5">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52FD1D41-6B07-445A-A9B8-419581E95667}">
      <dsp:nvSpPr>
        <dsp:cNvPr id="0" name=""/>
        <dsp:cNvSpPr/>
      </dsp:nvSpPr>
      <dsp:spPr>
        <a:xfrm>
          <a:off x="2227927" y="0"/>
          <a:ext cx="6341024" cy="4455855"/>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kumimoji="1" lang="ja-JP" altLang="en-US" sz="2800" kern="1200" dirty="0" smtClean="0">
              <a:latin typeface="HGPｺﾞｼｯｸM" pitchFamily="50" charset="-128"/>
              <a:ea typeface="HGPｺﾞｼｯｸM" pitchFamily="50" charset="-128"/>
            </a:rPr>
            <a:t>総合受付処理型</a:t>
          </a:r>
          <a:endParaRPr kumimoji="1" lang="ja-JP" altLang="en-US" sz="2800" kern="1200" dirty="0">
            <a:latin typeface="HGPｺﾞｼｯｸM" pitchFamily="50" charset="-128"/>
            <a:ea typeface="HGPｺﾞｼｯｸM" pitchFamily="50" charset="-128"/>
          </a:endParaRPr>
        </a:p>
      </dsp:txBody>
      <dsp:txXfrm>
        <a:off x="2227927" y="0"/>
        <a:ext cx="3170512" cy="1336759"/>
      </dsp:txXfrm>
    </dsp:sp>
    <dsp:sp modelId="{7744DAD1-FC33-4365-8C51-FDA1371D5414}">
      <dsp:nvSpPr>
        <dsp:cNvPr id="0" name=""/>
        <dsp:cNvSpPr/>
      </dsp:nvSpPr>
      <dsp:spPr>
        <a:xfrm>
          <a:off x="779776" y="1336759"/>
          <a:ext cx="2896302" cy="2896302"/>
        </a:xfrm>
        <a:prstGeom prst="pie">
          <a:avLst>
            <a:gd name="adj1" fmla="val 5400000"/>
            <a:gd name="adj2" fmla="val 16200000"/>
          </a:avLst>
        </a:prstGeom>
        <a:solidFill>
          <a:schemeClr val="accent5">
            <a:hueOff val="-1548258"/>
            <a:satOff val="15522"/>
            <a:lumOff val="-10784"/>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1FC0EAEE-8C8F-4C3A-B927-E25C6A089CDE}">
      <dsp:nvSpPr>
        <dsp:cNvPr id="0" name=""/>
        <dsp:cNvSpPr/>
      </dsp:nvSpPr>
      <dsp:spPr>
        <a:xfrm>
          <a:off x="2227927" y="1371037"/>
          <a:ext cx="6341024" cy="1253201"/>
        </a:xfrm>
        <a:prstGeom prst="rect">
          <a:avLst/>
        </a:prstGeom>
        <a:solidFill>
          <a:schemeClr val="lt1">
            <a:alpha val="90000"/>
            <a:hueOff val="0"/>
            <a:satOff val="0"/>
            <a:lumOff val="0"/>
            <a:alphaOff val="0"/>
          </a:schemeClr>
        </a:solidFill>
        <a:ln w="25400" cap="flat" cmpd="sng" algn="ctr">
          <a:solidFill>
            <a:schemeClr val="accent5">
              <a:hueOff val="-1548258"/>
              <a:satOff val="15522"/>
              <a:lumOff val="-1078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endParaRPr kumimoji="1" lang="en-US" altLang="ja-JP" sz="2800" kern="1200" smtClean="0">
            <a:latin typeface="HGPｺﾞｼｯｸM" pitchFamily="50" charset="-128"/>
            <a:ea typeface="HGPｺﾞｼｯｸM" pitchFamily="50" charset="-128"/>
          </a:endParaRPr>
        </a:p>
        <a:p>
          <a:pPr lvl="0" algn="l" defTabSz="1244600">
            <a:lnSpc>
              <a:spcPct val="90000"/>
            </a:lnSpc>
            <a:spcBef>
              <a:spcPct val="0"/>
            </a:spcBef>
            <a:spcAft>
              <a:spcPct val="35000"/>
            </a:spcAft>
          </a:pPr>
          <a:r>
            <a:rPr kumimoji="1" lang="ja-JP" altLang="en-US" sz="2800" kern="1200" smtClean="0">
              <a:latin typeface="HGPｺﾞｼｯｸM" pitchFamily="50" charset="-128"/>
              <a:ea typeface="HGPｺﾞｼｯｸM" pitchFamily="50" charset="-128"/>
            </a:rPr>
            <a:t>総合受付型</a:t>
          </a:r>
          <a:endParaRPr kumimoji="1" lang="en-US" altLang="ja-JP" sz="2800" kern="1200" smtClean="0">
            <a:latin typeface="HGPｺﾞｼｯｸM" pitchFamily="50" charset="-128"/>
            <a:ea typeface="HGPｺﾞｼｯｸM" pitchFamily="50" charset="-128"/>
          </a:endParaRPr>
        </a:p>
        <a:p>
          <a:pPr lvl="0" algn="l" defTabSz="1244600">
            <a:lnSpc>
              <a:spcPct val="90000"/>
            </a:lnSpc>
            <a:spcBef>
              <a:spcPct val="0"/>
            </a:spcBef>
            <a:spcAft>
              <a:spcPct val="35000"/>
            </a:spcAft>
          </a:pPr>
          <a:r>
            <a:rPr kumimoji="1" lang="ja-JP" altLang="en-US" sz="2800" kern="1200" smtClean="0">
              <a:latin typeface="HGPｺﾞｼｯｸM" pitchFamily="50" charset="-128"/>
              <a:ea typeface="HGPｺﾞｼｯｸM" pitchFamily="50" charset="-128"/>
            </a:rPr>
            <a:t>（総合案内）</a:t>
          </a:r>
          <a:endParaRPr kumimoji="1" lang="ja-JP" altLang="en-US" sz="2800" kern="1200" dirty="0">
            <a:latin typeface="HGPｺﾞｼｯｸM" pitchFamily="50" charset="-128"/>
            <a:ea typeface="HGPｺﾞｼｯｸM" pitchFamily="50" charset="-128"/>
          </a:endParaRPr>
        </a:p>
      </dsp:txBody>
      <dsp:txXfrm>
        <a:off x="2227927" y="1371037"/>
        <a:ext cx="3170512" cy="578400"/>
      </dsp:txXfrm>
    </dsp:sp>
    <dsp:sp modelId="{30126CEB-2E39-4387-AD36-FE3CFC8CE7BB}">
      <dsp:nvSpPr>
        <dsp:cNvPr id="0" name=""/>
        <dsp:cNvSpPr/>
      </dsp:nvSpPr>
      <dsp:spPr>
        <a:xfrm>
          <a:off x="1559549" y="2673514"/>
          <a:ext cx="1336755" cy="1336755"/>
        </a:xfrm>
        <a:prstGeom prst="pie">
          <a:avLst>
            <a:gd name="adj1" fmla="val 5400000"/>
            <a:gd name="adj2" fmla="val 16200000"/>
          </a:avLst>
        </a:prstGeom>
        <a:solidFill>
          <a:schemeClr val="accent5">
            <a:hueOff val="-3096517"/>
            <a:satOff val="31044"/>
            <a:lumOff val="-21569"/>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5C166224-5D1A-456C-AEC1-B82A2ACC709F}">
      <dsp:nvSpPr>
        <dsp:cNvPr id="0" name=""/>
        <dsp:cNvSpPr/>
      </dsp:nvSpPr>
      <dsp:spPr>
        <a:xfrm>
          <a:off x="2192100" y="2673514"/>
          <a:ext cx="6341024" cy="1336755"/>
        </a:xfrm>
        <a:prstGeom prst="rect">
          <a:avLst/>
        </a:prstGeom>
        <a:solidFill>
          <a:schemeClr val="lt1">
            <a:alpha val="90000"/>
            <a:hueOff val="0"/>
            <a:satOff val="0"/>
            <a:lumOff val="0"/>
            <a:alphaOff val="0"/>
          </a:schemeClr>
        </a:solidFill>
        <a:ln w="25400" cap="flat" cmpd="sng" algn="ctr">
          <a:solidFill>
            <a:schemeClr val="accent5">
              <a:hueOff val="-3096517"/>
              <a:satOff val="31044"/>
              <a:lumOff val="-215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l" defTabSz="1244600">
            <a:lnSpc>
              <a:spcPct val="90000"/>
            </a:lnSpc>
            <a:spcBef>
              <a:spcPct val="0"/>
            </a:spcBef>
            <a:spcAft>
              <a:spcPct val="35000"/>
            </a:spcAft>
          </a:pPr>
          <a:r>
            <a:rPr kumimoji="1" lang="ja-JP" altLang="en-US" sz="2800" kern="1200" smtClean="0">
              <a:latin typeface="HGPｺﾞｼｯｸM" pitchFamily="50" charset="-128"/>
              <a:ea typeface="HGPｺﾞｼｯｸM" pitchFamily="50" charset="-128"/>
            </a:rPr>
            <a:t>証明書交付</a:t>
          </a:r>
          <a:endParaRPr kumimoji="1" lang="en-US" altLang="ja-JP" sz="2800" kern="1200" smtClean="0">
            <a:latin typeface="HGPｺﾞｼｯｸM" pitchFamily="50" charset="-128"/>
            <a:ea typeface="HGPｺﾞｼｯｸM" pitchFamily="50" charset="-128"/>
          </a:endParaRPr>
        </a:p>
        <a:p>
          <a:pPr lvl="0" algn="l" defTabSz="1244600">
            <a:lnSpc>
              <a:spcPct val="90000"/>
            </a:lnSpc>
            <a:spcBef>
              <a:spcPct val="0"/>
            </a:spcBef>
            <a:spcAft>
              <a:spcPct val="35000"/>
            </a:spcAft>
          </a:pPr>
          <a:r>
            <a:rPr kumimoji="1" lang="ja-JP" altLang="en-US" sz="2800" kern="1200" smtClean="0">
              <a:latin typeface="HGPｺﾞｼｯｸM" pitchFamily="50" charset="-128"/>
              <a:ea typeface="HGPｺﾞｼｯｸM" pitchFamily="50" charset="-128"/>
            </a:rPr>
            <a:t>統合窓口型</a:t>
          </a:r>
          <a:endParaRPr kumimoji="1" lang="ja-JP" altLang="en-US" sz="2800" kern="1200" dirty="0">
            <a:latin typeface="HGPｺﾞｼｯｸM" pitchFamily="50" charset="-128"/>
            <a:ea typeface="HGPｺﾞｼｯｸM" pitchFamily="50" charset="-128"/>
          </a:endParaRPr>
        </a:p>
      </dsp:txBody>
      <dsp:txXfrm>
        <a:off x="2192100" y="2673514"/>
        <a:ext cx="3170512" cy="1336755"/>
      </dsp:txXfrm>
    </dsp:sp>
    <dsp:sp modelId="{8DAA1D93-8380-4111-8701-D8B433ADF687}">
      <dsp:nvSpPr>
        <dsp:cNvPr id="0" name=""/>
        <dsp:cNvSpPr/>
      </dsp:nvSpPr>
      <dsp:spPr>
        <a:xfrm>
          <a:off x="5398439" y="0"/>
          <a:ext cx="3170512" cy="1336759"/>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b="1" kern="1200" dirty="0" smtClean="0">
              <a:latin typeface="HGPｺﾞｼｯｸM" pitchFamily="50" charset="-128"/>
              <a:ea typeface="HGPｺﾞｼｯｸM" pitchFamily="50" charset="-128"/>
            </a:rPr>
            <a:t>システム情報連携機能を活用して</a:t>
          </a:r>
          <a:r>
            <a:rPr kumimoji="1" lang="ja-JP" altLang="en-US" sz="1800" b="0" kern="1200" dirty="0" smtClean="0">
              <a:latin typeface="HGPｺﾞｼｯｸM" pitchFamily="50" charset="-128"/>
              <a:ea typeface="HGPｺﾞｼｯｸM" pitchFamily="50" charset="-128"/>
            </a:rPr>
            <a:t>一括処理</a:t>
          </a:r>
          <a:endParaRPr kumimoji="1" lang="ja-JP" altLang="en-US" sz="1800" b="0" kern="1200" dirty="0">
            <a:latin typeface="HGPｺﾞｼｯｸM" pitchFamily="50" charset="-128"/>
            <a:ea typeface="HGPｺﾞｼｯｸM" pitchFamily="50" charset="-128"/>
          </a:endParaRPr>
        </a:p>
        <a:p>
          <a:pPr marL="171450" lvl="1" indent="-171450" algn="l" defTabSz="800100">
            <a:lnSpc>
              <a:spcPct val="90000"/>
            </a:lnSpc>
            <a:spcBef>
              <a:spcPct val="0"/>
            </a:spcBef>
            <a:spcAft>
              <a:spcPct val="15000"/>
            </a:spcAft>
            <a:buChar char="••"/>
          </a:pPr>
          <a:r>
            <a:rPr kumimoji="1" lang="ja-JP" altLang="en-US" sz="1800" b="0" kern="1200" dirty="0" smtClean="0">
              <a:latin typeface="HGPｺﾞｼｯｸM" pitchFamily="50" charset="-128"/>
              <a:ea typeface="HGPｺﾞｼｯｸM" pitchFamily="50" charset="-128"/>
            </a:rPr>
            <a:t>必要となる情報をお知らせする窓口サービス</a:t>
          </a:r>
          <a:endParaRPr kumimoji="1" lang="ja-JP" altLang="en-US" sz="1800" b="0" kern="1200" dirty="0">
            <a:latin typeface="HGPｺﾞｼｯｸM" pitchFamily="50" charset="-128"/>
            <a:ea typeface="HGPｺﾞｼｯｸM" pitchFamily="50" charset="-128"/>
          </a:endParaRPr>
        </a:p>
      </dsp:txBody>
      <dsp:txXfrm>
        <a:off x="5398439" y="0"/>
        <a:ext cx="3170512" cy="1336759"/>
      </dsp:txXfrm>
    </dsp:sp>
    <dsp:sp modelId="{60427CE2-75C2-4DD6-BA35-863B6A533242}">
      <dsp:nvSpPr>
        <dsp:cNvPr id="0" name=""/>
        <dsp:cNvSpPr/>
      </dsp:nvSpPr>
      <dsp:spPr>
        <a:xfrm>
          <a:off x="5398439" y="1336759"/>
          <a:ext cx="3170512" cy="1336754"/>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b="1" kern="1200" dirty="0" smtClean="0">
              <a:latin typeface="HGPｺﾞｼｯｸM" pitchFamily="50" charset="-128"/>
              <a:ea typeface="HGPｺﾞｼｯｸM" pitchFamily="50" charset="-128"/>
            </a:rPr>
            <a:t>システム総合照会機能を活用</a:t>
          </a:r>
          <a:r>
            <a:rPr kumimoji="1" lang="ja-JP" altLang="en-US" sz="1800" kern="1200" dirty="0" smtClean="0">
              <a:latin typeface="HGPｺﾞｼｯｸM" pitchFamily="50" charset="-128"/>
              <a:ea typeface="HGPｺﾞｼｯｸM" pitchFamily="50" charset="-128"/>
            </a:rPr>
            <a:t>して申請や手続きに対してひとつの窓口で受付のみを行う</a:t>
          </a:r>
          <a:endParaRPr kumimoji="1" lang="ja-JP" altLang="en-US" sz="1800" kern="1200" dirty="0">
            <a:latin typeface="HGPｺﾞｼｯｸM" pitchFamily="50" charset="-128"/>
            <a:ea typeface="HGPｺﾞｼｯｸM" pitchFamily="50" charset="-128"/>
          </a:endParaRPr>
        </a:p>
      </dsp:txBody>
      <dsp:txXfrm>
        <a:off x="5398439" y="1336759"/>
        <a:ext cx="3170512" cy="1336754"/>
      </dsp:txXfrm>
    </dsp:sp>
    <dsp:sp modelId="{E4B5D3E3-3083-4866-854C-41FEF5753576}">
      <dsp:nvSpPr>
        <dsp:cNvPr id="0" name=""/>
        <dsp:cNvSpPr/>
      </dsp:nvSpPr>
      <dsp:spPr>
        <a:xfrm>
          <a:off x="5398439" y="2673514"/>
          <a:ext cx="3170512" cy="1336755"/>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247650" tIns="247650" rIns="247650" bIns="247650" numCol="1" spcCol="1270" anchor="ctr" anchorCtr="0">
          <a:noAutofit/>
        </a:bodyPr>
        <a:lstStyle/>
        <a:p>
          <a:pPr marL="171450" lvl="1" indent="-171450" algn="l" defTabSz="800100">
            <a:lnSpc>
              <a:spcPct val="90000"/>
            </a:lnSpc>
            <a:spcBef>
              <a:spcPct val="0"/>
            </a:spcBef>
            <a:spcAft>
              <a:spcPct val="15000"/>
            </a:spcAft>
            <a:buChar char="••"/>
          </a:pPr>
          <a:r>
            <a:rPr kumimoji="1" lang="ja-JP" altLang="en-US" sz="1800" b="1" kern="1200" dirty="0" smtClean="0"/>
            <a:t>システム総合証明機能を活用</a:t>
          </a:r>
          <a:r>
            <a:rPr kumimoji="1" lang="ja-JP" altLang="en-US" sz="1800" kern="1200" dirty="0" smtClean="0"/>
            <a:t>して各種の公的証明書をひとつの窓口で一括して交付</a:t>
          </a:r>
          <a:endParaRPr kumimoji="1" lang="ja-JP" altLang="en-US" sz="1800" kern="1200" dirty="0"/>
        </a:p>
      </dsp:txBody>
      <dsp:txXfrm>
        <a:off x="5398439" y="2673514"/>
        <a:ext cx="3170512" cy="1336755"/>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76200" y="247650"/>
            <a:ext cx="2949575" cy="1666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lvl1pPr defTabSz="915988" eaLnBrk="1" hangingPunct="1">
              <a:defRPr kumimoji="1" sz="900" i="1">
                <a:solidFill>
                  <a:srgbClr val="000066"/>
                </a:solidFill>
                <a:latin typeface="Times New Roman" pitchFamily="18" charset="0"/>
                <a:ea typeface="ＭＳ Ｐゴシック" pitchFamily="50" charset="-128"/>
              </a:defRPr>
            </a:lvl1pPr>
          </a:lstStyle>
          <a:p>
            <a:pPr>
              <a:defRPr/>
            </a:pPr>
            <a:endParaRPr lang="en-US" altLang="ja-JP" dirty="0"/>
          </a:p>
        </p:txBody>
      </p:sp>
      <p:sp>
        <p:nvSpPr>
          <p:cNvPr id="5123" name="Rectangle 3"/>
          <p:cNvSpPr>
            <a:spLocks noGrp="1" noChangeArrowheads="1"/>
          </p:cNvSpPr>
          <p:nvPr>
            <p:ph type="dt" sz="quarter" idx="1"/>
          </p:nvPr>
        </p:nvSpPr>
        <p:spPr bwMode="auto">
          <a:xfrm>
            <a:off x="5521325" y="165100"/>
            <a:ext cx="1135063" cy="3317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lvl1pPr algn="r" defTabSz="915988" eaLnBrk="1" hangingPunct="1">
              <a:defRPr kumimoji="1" sz="900" i="1">
                <a:solidFill>
                  <a:srgbClr val="000066"/>
                </a:solidFill>
                <a:latin typeface="Times New Roman" pitchFamily="18" charset="0"/>
                <a:ea typeface="ＭＳ Ｐゴシック" pitchFamily="50" charset="-128"/>
              </a:defRPr>
            </a:lvl1pPr>
          </a:lstStyle>
          <a:p>
            <a:pPr>
              <a:defRPr/>
            </a:pPr>
            <a:fld id="{AFF8388A-CBA5-40B4-8A1E-94E66B54942E}" type="datetime1">
              <a:rPr lang="ja-JP" altLang="en-US" smtClean="0"/>
              <a:pPr>
                <a:defRPr/>
              </a:pPr>
              <a:t>2015/6/22</a:t>
            </a:fld>
            <a:endParaRPr lang="en-US" altLang="ja-JP" dirty="0"/>
          </a:p>
        </p:txBody>
      </p:sp>
      <p:sp>
        <p:nvSpPr>
          <p:cNvPr id="5124" name="Rectangle 4"/>
          <p:cNvSpPr>
            <a:spLocks noGrp="1" noChangeArrowheads="1"/>
          </p:cNvSpPr>
          <p:nvPr>
            <p:ph type="ftr" sz="quarter" idx="2"/>
          </p:nvPr>
        </p:nvSpPr>
        <p:spPr bwMode="auto">
          <a:xfrm>
            <a:off x="1135063" y="9193213"/>
            <a:ext cx="4764087" cy="249237"/>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i="1">
                <a:latin typeface="Times New Roman" pitchFamily="18" charset="0"/>
                <a:ea typeface="ＭＳ Ｐゴシック" pitchFamily="50" charset="-128"/>
              </a:defRPr>
            </a:lvl1pPr>
          </a:lstStyle>
          <a:p>
            <a:pPr>
              <a:defRPr/>
            </a:pPr>
            <a:r>
              <a:rPr lang="en-US" altLang="ja-JP" dirty="0"/>
              <a:t>Copyright　©　2008　********University   ********　 Prof.*******</a:t>
            </a:r>
          </a:p>
        </p:txBody>
      </p:sp>
      <p:sp>
        <p:nvSpPr>
          <p:cNvPr id="5125" name="Rectangle 5"/>
          <p:cNvSpPr>
            <a:spLocks noGrp="1" noChangeArrowheads="1"/>
          </p:cNvSpPr>
          <p:nvPr>
            <p:ph type="sldNum" sz="quarter" idx="3"/>
          </p:nvPr>
        </p:nvSpPr>
        <p:spPr bwMode="auto">
          <a:xfrm>
            <a:off x="3025775" y="9525000"/>
            <a:ext cx="830263" cy="249238"/>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i="1">
                <a:solidFill>
                  <a:srgbClr val="000066"/>
                </a:solidFill>
                <a:latin typeface="Times New Roman" pitchFamily="18" charset="0"/>
                <a:ea typeface="ＭＳ Ｐゴシック" pitchFamily="50" charset="-128"/>
              </a:defRPr>
            </a:lvl1pPr>
          </a:lstStyle>
          <a:p>
            <a:pPr>
              <a:defRPr/>
            </a:pPr>
            <a:fld id="{30A23A2D-7677-4CBA-AF19-A62EC50E034A}" type="slidenum">
              <a:rPr lang="en-US" altLang="ja-JP"/>
              <a:pPr>
                <a:defRPr/>
              </a:pPr>
              <a:t>&lt;#&gt;</a:t>
            </a:fld>
            <a:endParaRPr lang="en-US" altLang="ja-JP" dirty="0"/>
          </a:p>
        </p:txBody>
      </p:sp>
    </p:spTree>
    <p:extLst>
      <p:ext uri="{BB962C8B-B14F-4D97-AF65-F5344CB8AC3E}">
        <p14:creationId xmlns:p14="http://schemas.microsoft.com/office/powerpoint/2010/main" xmlns="" val="55568791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Rectangle 4"/>
          <p:cNvSpPr>
            <a:spLocks noGrp="1" noRot="1" noChangeAspect="1" noChangeArrowheads="1" noTextEdit="1"/>
          </p:cNvSpPr>
          <p:nvPr>
            <p:ph type="sldImg" idx="2"/>
          </p:nvPr>
        </p:nvSpPr>
        <p:spPr bwMode="auto">
          <a:xfrm>
            <a:off x="712788" y="746125"/>
            <a:ext cx="5381625" cy="372745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077" name="Rectangle 5"/>
          <p:cNvSpPr>
            <a:spLocks noGrp="1" noChangeArrowheads="1"/>
          </p:cNvSpPr>
          <p:nvPr>
            <p:ph type="body" sz="quarter" idx="3"/>
          </p:nvPr>
        </p:nvSpPr>
        <p:spPr bwMode="auto">
          <a:xfrm>
            <a:off x="667296" y="4721225"/>
            <a:ext cx="5472608" cy="44719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p>
        </p:txBody>
      </p:sp>
      <p:sp>
        <p:nvSpPr>
          <p:cNvPr id="3079" name="Rectangle 7"/>
          <p:cNvSpPr>
            <a:spLocks noGrp="1" noChangeArrowheads="1"/>
          </p:cNvSpPr>
          <p:nvPr>
            <p:ph type="sldNum" sz="quarter" idx="5"/>
          </p:nvPr>
        </p:nvSpPr>
        <p:spPr bwMode="auto">
          <a:xfrm>
            <a:off x="3025775" y="9525000"/>
            <a:ext cx="755650" cy="249238"/>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a:solidFill>
                  <a:srgbClr val="000066"/>
                </a:solidFill>
                <a:latin typeface="Times New Roman" pitchFamily="18" charset="0"/>
                <a:ea typeface="ＭＳ Ｐゴシック" pitchFamily="50" charset="-128"/>
              </a:defRPr>
            </a:lvl1pPr>
          </a:lstStyle>
          <a:p>
            <a:pPr>
              <a:defRPr/>
            </a:pPr>
            <a:fld id="{662B017A-3335-4ECE-88C9-B16C93DEA667}" type="slidenum">
              <a:rPr lang="en-US" altLang="ja-JP"/>
              <a:pPr>
                <a:defRPr/>
              </a:pPr>
              <a:t>&lt;#&gt;</a:t>
            </a:fld>
            <a:endParaRPr lang="en-US" altLang="ja-JP" dirty="0"/>
          </a:p>
        </p:txBody>
      </p:sp>
    </p:spTree>
    <p:extLst>
      <p:ext uri="{BB962C8B-B14F-4D97-AF65-F5344CB8AC3E}">
        <p14:creationId xmlns:p14="http://schemas.microsoft.com/office/powerpoint/2010/main" xmlns="" val="3855336383"/>
      </p:ext>
    </p:extLst>
  </p:cSld>
  <p:clrMap bg1="lt1" tx1="dk1" bg2="lt2" tx2="dk2" accent1="accent1" accent2="accent2" accent3="accent3" accent4="accent4" accent5="accent5" accent6="accent6" hlink="hlink" folHlink="folHlink"/>
  <p:hf hdr="0"/>
  <p:notesStyle>
    <a:lvl1pPr algn="l" rtl="0" fontAlgn="base">
      <a:spcBef>
        <a:spcPts val="0"/>
      </a:spcBef>
      <a:spcAft>
        <a:spcPct val="0"/>
      </a:spcAft>
      <a:defRPr kumimoji="1" sz="1050" kern="1200">
        <a:solidFill>
          <a:schemeClr val="tx1"/>
        </a:solidFill>
        <a:latin typeface="ＭＳ Ｐ明朝" pitchFamily="18" charset="-128"/>
        <a:ea typeface="ＭＳ Ｐ明朝" pitchFamily="18" charset="-128"/>
        <a:cs typeface="+mn-cs"/>
      </a:defRPr>
    </a:lvl1pPr>
    <a:lvl2pPr marL="457200" algn="l" rtl="0" fontAlgn="base">
      <a:spcBef>
        <a:spcPts val="0"/>
      </a:spcBef>
      <a:spcAft>
        <a:spcPct val="0"/>
      </a:spcAft>
      <a:defRPr kumimoji="1" sz="1050" kern="1200">
        <a:solidFill>
          <a:schemeClr val="tx1"/>
        </a:solidFill>
        <a:latin typeface="ＭＳ Ｐ明朝" pitchFamily="18" charset="-128"/>
        <a:ea typeface="ＭＳ Ｐ明朝" pitchFamily="18" charset="-128"/>
        <a:cs typeface="+mn-cs"/>
      </a:defRPr>
    </a:lvl2pPr>
    <a:lvl3pPr marL="914400" algn="l" rtl="0" fontAlgn="base">
      <a:spcBef>
        <a:spcPts val="0"/>
      </a:spcBef>
      <a:spcAft>
        <a:spcPct val="0"/>
      </a:spcAft>
      <a:defRPr kumimoji="1" sz="1050" kern="1200">
        <a:solidFill>
          <a:schemeClr val="tx1"/>
        </a:solidFill>
        <a:latin typeface="ＭＳ Ｐ明朝" pitchFamily="18" charset="-128"/>
        <a:ea typeface="ＭＳ Ｐ明朝" pitchFamily="18" charset="-128"/>
        <a:cs typeface="+mn-cs"/>
      </a:defRPr>
    </a:lvl3pPr>
    <a:lvl4pPr marL="1371600" algn="l" rtl="0" fontAlgn="base">
      <a:spcBef>
        <a:spcPts val="0"/>
      </a:spcBef>
      <a:spcAft>
        <a:spcPct val="0"/>
      </a:spcAft>
      <a:defRPr kumimoji="1" sz="1050" kern="1200">
        <a:solidFill>
          <a:schemeClr val="tx1"/>
        </a:solidFill>
        <a:latin typeface="ＭＳ Ｐ明朝" pitchFamily="18" charset="-128"/>
        <a:ea typeface="ＭＳ Ｐ明朝" pitchFamily="18" charset="-128"/>
        <a:cs typeface="+mn-cs"/>
      </a:defRPr>
    </a:lvl4pPr>
    <a:lvl5pPr marL="1828800" algn="l" rtl="0" fontAlgn="base">
      <a:spcBef>
        <a:spcPts val="0"/>
      </a:spcBef>
      <a:spcAft>
        <a:spcPct val="0"/>
      </a:spcAft>
      <a:defRPr kumimoji="1" sz="1050" kern="1200">
        <a:solidFill>
          <a:schemeClr val="tx1"/>
        </a:solidFill>
        <a:latin typeface="ＭＳ Ｐ明朝" pitchFamily="18" charset="-128"/>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0"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a:defRPr kumimoji="1" sz="2400">
                <a:solidFill>
                  <a:schemeClr val="tx1"/>
                </a:solidFill>
                <a:latin typeface="Times New Roman" pitchFamily="18" charset="0"/>
                <a:ea typeface="ＭＳ Ｐゴシック" pitchFamily="50" charset="-128"/>
              </a:defRPr>
            </a:lvl1pPr>
            <a:lvl2pPr marL="742950" indent="-285750" defTabSz="915988">
              <a:defRPr kumimoji="1" sz="2400">
                <a:solidFill>
                  <a:schemeClr val="tx1"/>
                </a:solidFill>
                <a:latin typeface="Times New Roman" pitchFamily="18" charset="0"/>
                <a:ea typeface="ＭＳ Ｐゴシック" pitchFamily="50" charset="-128"/>
              </a:defRPr>
            </a:lvl2pPr>
            <a:lvl3pPr marL="1143000" indent="-228600" defTabSz="915988">
              <a:defRPr kumimoji="1" sz="2400">
                <a:solidFill>
                  <a:schemeClr val="tx1"/>
                </a:solidFill>
                <a:latin typeface="Times New Roman" pitchFamily="18" charset="0"/>
                <a:ea typeface="ＭＳ Ｐゴシック" pitchFamily="50" charset="-128"/>
              </a:defRPr>
            </a:lvl3pPr>
            <a:lvl4pPr marL="1600200" indent="-228600" defTabSz="915988">
              <a:defRPr kumimoji="1" sz="2400">
                <a:solidFill>
                  <a:schemeClr val="tx1"/>
                </a:solidFill>
                <a:latin typeface="Times New Roman" pitchFamily="18" charset="0"/>
                <a:ea typeface="ＭＳ Ｐゴシック" pitchFamily="50" charset="-128"/>
              </a:defRPr>
            </a:lvl4pPr>
            <a:lvl5pPr marL="2057400" indent="-228600" defTabSz="915988">
              <a:defRPr kumimoji="1" sz="2400">
                <a:solidFill>
                  <a:schemeClr val="tx1"/>
                </a:solidFill>
                <a:latin typeface="Times New Roman" pitchFamily="18" charset="0"/>
                <a:ea typeface="ＭＳ Ｐゴシック" pitchFamily="50" charset="-128"/>
              </a:defRPr>
            </a:lvl5pPr>
            <a:lvl6pPr marL="25146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fld id="{A4919474-39A3-4596-9827-30655E8D9293}" type="slidenum">
              <a:rPr lang="en-US" altLang="ja-JP" sz="900">
                <a:solidFill>
                  <a:srgbClr val="000066"/>
                </a:solidFill>
              </a:rPr>
              <a:pPr algn="ctr" eaLnBrk="1" hangingPunct="1"/>
              <a:t>1</a:t>
            </a:fld>
            <a:endParaRPr lang="en-US" altLang="ja-JP" sz="900" dirty="0">
              <a:solidFill>
                <a:srgbClr val="000066"/>
              </a:solidFill>
            </a:endParaRPr>
          </a:p>
        </p:txBody>
      </p:sp>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7"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５．総合窓口モデルの決定プロセス　～現状分析～</a:t>
            </a:r>
            <a:endParaRPr lang="en-US" altLang="ja-JP" smtClean="0"/>
          </a:p>
          <a:p>
            <a:endParaRPr lang="en-US" altLang="ja-JP" smtClean="0"/>
          </a:p>
          <a:p>
            <a:r>
              <a:rPr lang="ja-JP" altLang="en-US" smtClean="0"/>
              <a:t>◆このページのポイント</a:t>
            </a:r>
            <a:endParaRPr lang="en-US" altLang="ja-JP" smtClean="0"/>
          </a:p>
          <a:p>
            <a:pPr lvl="0"/>
            <a:r>
              <a:rPr lang="ja-JP" altLang="ja-JP" smtClean="0"/>
              <a:t>具体例を提示する</a:t>
            </a:r>
            <a:r>
              <a:rPr lang="ja-JP" altLang="en-US" smtClean="0"/>
              <a:t>等により、プロジェクトの</a:t>
            </a:r>
            <a:r>
              <a:rPr lang="ja-JP" altLang="ja-JP" smtClean="0"/>
              <a:t>目的設定</a:t>
            </a:r>
            <a:r>
              <a:rPr lang="ja-JP" altLang="en-US" smtClean="0"/>
              <a:t>及びその目的の理解を得ることが重要であることを理解してもらう。</a:t>
            </a:r>
            <a:endParaRPr lang="en-US" altLang="ja-JP" smtClean="0"/>
          </a:p>
          <a:p>
            <a:pPr lvl="0"/>
            <a:r>
              <a:rPr lang="en-US" altLang="ja-JP" smtClean="0"/>
              <a:t> </a:t>
            </a:r>
            <a:endParaRPr lang="ja-JP" altLang="en-US" smtClean="0"/>
          </a:p>
          <a:p>
            <a:r>
              <a:rPr lang="ja-JP" altLang="en-US" smtClean="0"/>
              <a:t>◆説明手順 </a:t>
            </a:r>
            <a:endParaRPr lang="en-US" altLang="ja-JP" smtClean="0"/>
          </a:p>
          <a:p>
            <a:r>
              <a:rPr lang="ja-JP" altLang="en-US" smtClean="0"/>
              <a:t>所用時間：２分</a:t>
            </a:r>
            <a:endParaRPr lang="en-US" altLang="ja-JP" smtClean="0"/>
          </a:p>
          <a:p>
            <a:r>
              <a:rPr lang="ja-JP" altLang="en-US" smtClean="0"/>
              <a:t>・現状について、調査分析及びグラフ化（数値化）等により客観的なデータを可視化し、関係者に課題認識をもってもらうことが重要である。（＝共通認識の醸成が重要であり、さらにこれらのデータは計画後の議会や住民に対する説明の際の根拠にも活用できる。）</a:t>
            </a:r>
            <a:endParaRPr lang="en-US" altLang="ja-JP" smtClean="0"/>
          </a:p>
          <a:p>
            <a:r>
              <a:rPr lang="ja-JP" altLang="en-US" smtClean="0"/>
              <a:t>・総合窓口といってもサービスの範囲・質ともに自治体により様々である。住民の人口構造（人口の増減傾向、高齢者が多い／子育て世代が多い等）や地域性（山間地域、都市部等）等を考慮しつつ住民ニーズを踏まえて自分たちの自治体に合致した総合窓口モデルを検討することが重要である。</a:t>
            </a:r>
            <a:endParaRPr lang="en-US" altLang="ja-JP" smtClean="0"/>
          </a:p>
          <a:p>
            <a:endParaRPr lang="en-US" altLang="ja-JP" smtClean="0"/>
          </a:p>
          <a:p>
            <a:r>
              <a:rPr lang="ja-JP" altLang="en-US" smtClean="0"/>
              <a:t>◆補足事項（スライド未掲載のデータやファクト等）</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a:t>
            </a:r>
            <a:endParaRPr lang="en-US" altLang="ja-JP" smtClean="0"/>
          </a:p>
          <a:p>
            <a:r>
              <a:rPr lang="ja-JP" altLang="en-US" smtClean="0"/>
              <a:t>特になし。</a:t>
            </a:r>
            <a:endParaRPr lang="en-US" altLang="ja-JP" dirty="0" smtClean="0"/>
          </a:p>
        </p:txBody>
      </p:sp>
      <p:sp>
        <p:nvSpPr>
          <p:cNvPr id="180230"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a:defRPr kumimoji="1" sz="2400">
                <a:solidFill>
                  <a:schemeClr val="tx1"/>
                </a:solidFill>
                <a:latin typeface="Times New Roman" pitchFamily="18" charset="0"/>
                <a:ea typeface="ＭＳ Ｐゴシック" pitchFamily="50" charset="-128"/>
              </a:defRPr>
            </a:lvl1pPr>
            <a:lvl2pPr marL="742950" indent="-285750" defTabSz="915988">
              <a:defRPr kumimoji="1" sz="2400">
                <a:solidFill>
                  <a:schemeClr val="tx1"/>
                </a:solidFill>
                <a:latin typeface="Times New Roman" pitchFamily="18" charset="0"/>
                <a:ea typeface="ＭＳ Ｐゴシック" pitchFamily="50" charset="-128"/>
              </a:defRPr>
            </a:lvl2pPr>
            <a:lvl3pPr marL="1143000" indent="-228600" defTabSz="915988">
              <a:defRPr kumimoji="1" sz="2400">
                <a:solidFill>
                  <a:schemeClr val="tx1"/>
                </a:solidFill>
                <a:latin typeface="Times New Roman" pitchFamily="18" charset="0"/>
                <a:ea typeface="ＭＳ Ｐゴシック" pitchFamily="50" charset="-128"/>
              </a:defRPr>
            </a:lvl3pPr>
            <a:lvl4pPr marL="1600200" indent="-228600" defTabSz="915988">
              <a:defRPr kumimoji="1" sz="2400">
                <a:solidFill>
                  <a:schemeClr val="tx1"/>
                </a:solidFill>
                <a:latin typeface="Times New Roman" pitchFamily="18" charset="0"/>
                <a:ea typeface="ＭＳ Ｐゴシック" pitchFamily="50" charset="-128"/>
              </a:defRPr>
            </a:lvl4pPr>
            <a:lvl5pPr marL="2057400" indent="-228600" defTabSz="915988">
              <a:defRPr kumimoji="1" sz="2400">
                <a:solidFill>
                  <a:schemeClr val="tx1"/>
                </a:solidFill>
                <a:latin typeface="Times New Roman" pitchFamily="18" charset="0"/>
                <a:ea typeface="ＭＳ Ｐゴシック" pitchFamily="50" charset="-128"/>
              </a:defRPr>
            </a:lvl5pPr>
            <a:lvl6pPr marL="25146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fld id="{9A1F2C7B-FAD9-4611-AD41-2127B50121E6}" type="slidenum">
              <a:rPr lang="en-US" altLang="ja-JP" sz="900">
                <a:solidFill>
                  <a:srgbClr val="000066"/>
                </a:solidFill>
              </a:rPr>
              <a:pPr algn="ctr" eaLnBrk="1" hangingPunct="1"/>
              <a:t>10</a:t>
            </a:fld>
            <a:endParaRPr lang="en-US" altLang="ja-JP" sz="900" dirty="0">
              <a:solidFill>
                <a:srgbClr val="000066"/>
              </a:solidFill>
            </a:endParaRPr>
          </a:p>
        </p:txBody>
      </p:sp>
      <p:sp>
        <p:nvSpPr>
          <p:cNvPr id="5" name="スライド イメージ プレースホルダー 4"/>
          <p:cNvSpPr>
            <a:spLocks noGrp="1" noRot="1" noChangeAspect="1"/>
          </p:cNvSpPr>
          <p:nvPr>
            <p:ph type="sldImg"/>
          </p:nvPr>
        </p:nvSpPr>
        <p:spPr>
          <a:xfrm>
            <a:off x="712788" y="746125"/>
            <a:ext cx="5381625" cy="3727450"/>
          </a:xfr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7"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５．総合窓口モデルの決定プロセス　～業務改革（ＢＰＲ）①～</a:t>
            </a:r>
            <a:endParaRPr lang="en-US" altLang="ja-JP" smtClean="0"/>
          </a:p>
          <a:p>
            <a:endParaRPr lang="en-US" altLang="ja-JP" smtClean="0"/>
          </a:p>
          <a:p>
            <a:r>
              <a:rPr lang="ja-JP" altLang="en-US" smtClean="0"/>
              <a:t>◆このページのポイント</a:t>
            </a:r>
            <a:endParaRPr lang="en-US" altLang="ja-JP" smtClean="0"/>
          </a:p>
          <a:p>
            <a:pPr lvl="0"/>
            <a:r>
              <a:rPr lang="ja-JP" altLang="ja-JP" smtClean="0"/>
              <a:t>窓口サービス</a:t>
            </a:r>
            <a:r>
              <a:rPr lang="ja-JP" altLang="en-US" smtClean="0"/>
              <a:t>の</a:t>
            </a:r>
            <a:r>
              <a:rPr lang="ja-JP" altLang="ja-JP" smtClean="0"/>
              <a:t>洗い出し手法</a:t>
            </a:r>
            <a:r>
              <a:rPr lang="ja-JP" altLang="en-US" smtClean="0"/>
              <a:t>として、業務フローの作成について理解してもらう。</a:t>
            </a:r>
            <a:endParaRPr lang="en-US" altLang="ja-JP" smtClean="0"/>
          </a:p>
          <a:p>
            <a:endParaRPr lang="en-US" altLang="ja-JP" smtClean="0"/>
          </a:p>
          <a:p>
            <a:r>
              <a:rPr lang="ja-JP" altLang="en-US" smtClean="0"/>
              <a:t>◆説明手順 </a:t>
            </a:r>
            <a:endParaRPr lang="en-US" altLang="ja-JP" smtClean="0"/>
          </a:p>
          <a:p>
            <a:r>
              <a:rPr lang="ja-JP" altLang="en-US" smtClean="0"/>
              <a:t>所用時間：３分</a:t>
            </a:r>
            <a:endParaRPr lang="en-US" altLang="ja-JP" smtClean="0"/>
          </a:p>
          <a:p>
            <a:pPr lvl="0"/>
            <a:r>
              <a:rPr lang="ja-JP" altLang="en-US" smtClean="0"/>
              <a:t>・業務フローの作成により、無意識に進めている業務処理手順を可視化することが重要である。</a:t>
            </a:r>
            <a:endParaRPr lang="en-US" altLang="ja-JP" smtClean="0"/>
          </a:p>
          <a:p>
            <a:r>
              <a:rPr lang="ja-JP" altLang="en-US" smtClean="0"/>
              <a:t>・サービスの直接の担い手である窓口職員がやる気にならない限り実現できない。そのため総合窓口モデルを描くにあたり、住民窓口サービスの現場を検討の出発点とすることが重要である。</a:t>
            </a:r>
            <a:endParaRPr lang="en-US" altLang="ja-JP" smtClean="0"/>
          </a:p>
          <a:p>
            <a:r>
              <a:rPr lang="ja-JP" altLang="en-US" smtClean="0"/>
              <a:t>・業務処理プロセス、住民の動き、システムが支援できることとできないこと等を業務フローにより可視化することで、現場の職員の気付きを促す面でも効果が期待できる。また、業務フローは、リスク管理や事務引き継ぎの際にも役立つ。</a:t>
            </a:r>
            <a:endParaRPr lang="en-US" altLang="ja-JP" smtClean="0"/>
          </a:p>
          <a:p>
            <a:r>
              <a:rPr lang="ja-JP" altLang="en-US" smtClean="0"/>
              <a:t>・さらに住民の動線に気を取られがちであるが、事務室の動線設計も見落としがちなポイントで、職員の動線を見直すことで効率化が図れる。</a:t>
            </a:r>
            <a:endParaRPr lang="en-US" altLang="ja-JP" smtClean="0"/>
          </a:p>
          <a:p>
            <a:r>
              <a:rPr lang="ja-JP" altLang="en-US" smtClean="0"/>
              <a:t>・全体最適化を進めるにあたり、プロジェクト方針を通じて簡単明瞭なキーワードで、意識を共有することも成功要因のひとつである。</a:t>
            </a:r>
            <a:endParaRPr lang="en-US" altLang="ja-JP" smtClean="0"/>
          </a:p>
          <a:p>
            <a:r>
              <a:rPr lang="ja-JP" altLang="en-US" smtClean="0"/>
              <a:t>・クラウド及び番号制度の導入において、「住民視点」と「担い手の視点」を盛り込んだシステム再構築ができるかは、情報担当職員の力量が問われるところである。（単なるシステム更改で終わらせるとチャンスを逃すことになる）。</a:t>
            </a:r>
            <a:endParaRPr lang="en-US" altLang="ja-JP" smtClean="0"/>
          </a:p>
          <a:p>
            <a:endParaRPr lang="en-US" altLang="ja-JP" smtClean="0"/>
          </a:p>
          <a:p>
            <a:r>
              <a:rPr lang="ja-JP" altLang="en-US" smtClean="0"/>
              <a:t>◆補足事項（スライド未掲載のデータやファクト等） </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a:t>
            </a:r>
            <a:endParaRPr lang="en-US" altLang="ja-JP" smtClean="0"/>
          </a:p>
          <a:p>
            <a:r>
              <a:rPr lang="ja-JP" altLang="en-US" smtClean="0"/>
              <a:t>特になし。</a:t>
            </a:r>
            <a:endParaRPr lang="en-US" altLang="ja-JP" smtClean="0"/>
          </a:p>
          <a:p>
            <a:endParaRPr lang="en-US" altLang="ja-JP" smtClean="0"/>
          </a:p>
          <a:p>
            <a:r>
              <a:rPr lang="en-US" altLang="ja-JP" smtClean="0"/>
              <a:t> </a:t>
            </a:r>
            <a:endParaRPr lang="ja-JP" altLang="en-US" smtClean="0"/>
          </a:p>
          <a:p>
            <a:endParaRPr lang="en-US" altLang="ja-JP" smtClean="0"/>
          </a:p>
          <a:p>
            <a:endParaRPr lang="ja-JP" altLang="en-US" dirty="0" smtClean="0"/>
          </a:p>
        </p:txBody>
      </p:sp>
      <p:sp>
        <p:nvSpPr>
          <p:cNvPr id="180230"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a:defRPr kumimoji="1" sz="2400">
                <a:solidFill>
                  <a:schemeClr val="tx1"/>
                </a:solidFill>
                <a:latin typeface="Times New Roman" pitchFamily="18" charset="0"/>
                <a:ea typeface="ＭＳ Ｐゴシック" pitchFamily="50" charset="-128"/>
              </a:defRPr>
            </a:lvl1pPr>
            <a:lvl2pPr marL="742950" indent="-285750" defTabSz="915988">
              <a:defRPr kumimoji="1" sz="2400">
                <a:solidFill>
                  <a:schemeClr val="tx1"/>
                </a:solidFill>
                <a:latin typeface="Times New Roman" pitchFamily="18" charset="0"/>
                <a:ea typeface="ＭＳ Ｐゴシック" pitchFamily="50" charset="-128"/>
              </a:defRPr>
            </a:lvl2pPr>
            <a:lvl3pPr marL="1143000" indent="-228600" defTabSz="915988">
              <a:defRPr kumimoji="1" sz="2400">
                <a:solidFill>
                  <a:schemeClr val="tx1"/>
                </a:solidFill>
                <a:latin typeface="Times New Roman" pitchFamily="18" charset="0"/>
                <a:ea typeface="ＭＳ Ｐゴシック" pitchFamily="50" charset="-128"/>
              </a:defRPr>
            </a:lvl3pPr>
            <a:lvl4pPr marL="1600200" indent="-228600" defTabSz="915988">
              <a:defRPr kumimoji="1" sz="2400">
                <a:solidFill>
                  <a:schemeClr val="tx1"/>
                </a:solidFill>
                <a:latin typeface="Times New Roman" pitchFamily="18" charset="0"/>
                <a:ea typeface="ＭＳ Ｐゴシック" pitchFamily="50" charset="-128"/>
              </a:defRPr>
            </a:lvl4pPr>
            <a:lvl5pPr marL="2057400" indent="-228600" defTabSz="915988">
              <a:defRPr kumimoji="1" sz="2400">
                <a:solidFill>
                  <a:schemeClr val="tx1"/>
                </a:solidFill>
                <a:latin typeface="Times New Roman" pitchFamily="18" charset="0"/>
                <a:ea typeface="ＭＳ Ｐゴシック" pitchFamily="50" charset="-128"/>
              </a:defRPr>
            </a:lvl5pPr>
            <a:lvl6pPr marL="25146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fld id="{9A1F2C7B-FAD9-4611-AD41-2127B50121E6}" type="slidenum">
              <a:rPr lang="en-US" altLang="ja-JP" sz="900">
                <a:solidFill>
                  <a:srgbClr val="000066"/>
                </a:solidFill>
              </a:rPr>
              <a:pPr algn="ctr" eaLnBrk="1" hangingPunct="1"/>
              <a:t>11</a:t>
            </a:fld>
            <a:endParaRPr lang="en-US" altLang="ja-JP" sz="900" dirty="0">
              <a:solidFill>
                <a:srgbClr val="000066"/>
              </a:solidFill>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５．総合窓口モデルの決定プロセス　～業務改革（ＢＰＲ）②～</a:t>
            </a:r>
            <a:endParaRPr lang="en-US" altLang="ja-JP" smtClean="0"/>
          </a:p>
          <a:p>
            <a:endParaRPr lang="en-US" altLang="ja-JP" smtClean="0"/>
          </a:p>
          <a:p>
            <a:r>
              <a:rPr lang="ja-JP" altLang="en-US" smtClean="0"/>
              <a:t>◆このページのポイント </a:t>
            </a:r>
            <a:endParaRPr lang="en-US" altLang="ja-JP" smtClean="0"/>
          </a:p>
          <a:p>
            <a:r>
              <a:rPr lang="ja-JP" altLang="en-US" smtClean="0"/>
              <a:t>事務処理プロセスをかたまりでとらえて、業務プロセスの見直しを実施した方が理解を得られやすく改善効果を出しやすいということを理解する。</a:t>
            </a:r>
            <a:endParaRPr lang="en-US" altLang="ja-JP" smtClean="0"/>
          </a:p>
          <a:p>
            <a:endParaRPr lang="en-US" altLang="ja-JP" smtClean="0"/>
          </a:p>
          <a:p>
            <a:r>
              <a:rPr lang="ja-JP" altLang="en-US" smtClean="0"/>
              <a:t>◆説明手順 </a:t>
            </a:r>
            <a:endParaRPr lang="en-US" altLang="ja-JP" smtClean="0"/>
          </a:p>
          <a:p>
            <a:r>
              <a:rPr lang="ja-JP" altLang="en-US" smtClean="0"/>
              <a:t>所用時間：３分</a:t>
            </a:r>
            <a:endParaRPr lang="en-US" altLang="ja-JP" smtClean="0"/>
          </a:p>
          <a:p>
            <a:r>
              <a:rPr lang="ja-JP" altLang="en-US" smtClean="0"/>
              <a:t>・窓口サービスの事務処理プロセスを分析すると、例えば「申請」→「審査」→「決定」→・・・・といった、一連の典型的なながれをもつ事務処理の流れに分類できる。</a:t>
            </a:r>
            <a:endParaRPr lang="en-US" altLang="ja-JP" smtClean="0"/>
          </a:p>
          <a:p>
            <a:r>
              <a:rPr lang="ja-JP" altLang="en-US" smtClean="0"/>
              <a:t>・受付業務の多くは（誰でもできる）記載漏れのチェックである。また審査業務のうち形式的審査についてはシステムの総合照会機能が優れていれば、担当課でなくとも行える業務である。</a:t>
            </a:r>
            <a:endParaRPr lang="en-US" altLang="ja-JP" smtClean="0"/>
          </a:p>
          <a:p>
            <a:r>
              <a:rPr lang="ja-JP" altLang="en-US" smtClean="0"/>
              <a:t>・総合窓口を単に総合証明発行窓口としての機能に限定するのは自動交付機の機能と変わらない。</a:t>
            </a:r>
            <a:endParaRPr lang="en-US" altLang="ja-JP" smtClean="0"/>
          </a:p>
          <a:p>
            <a:r>
              <a:rPr lang="ja-JP" altLang="en-US" smtClean="0"/>
              <a:t>・窓口サービスとして求められることや住民満足度を考えると、総合窓口の対象業務範囲は少なくとも形式的審査までは対象と考えるべきである。形式的審査までが対象であったとしても、各業務において個別処理だった形式的審査が一括で行われることになるため、担い手側の負荷軽減が実現する。そのためには担い手側の認識を改めることができるかが重要となる。</a:t>
            </a:r>
            <a:endParaRPr lang="en-US" altLang="ja-JP" smtClean="0"/>
          </a:p>
          <a:p>
            <a:r>
              <a:rPr lang="ja-JP" altLang="en-US" smtClean="0"/>
              <a:t>・また実現のためには、現状の業務に個人情報を紐付け、庁内システムで住民個人（個人ＩＤ／識別番号）の情報連携を可能とすることによって、効率的なサービスモデルが実現できることを共有しつつ、システム再構築を進めることが重要となる。</a:t>
            </a:r>
            <a:endParaRPr lang="en-US" altLang="ja-JP" smtClean="0"/>
          </a:p>
          <a:p>
            <a:endParaRPr lang="en-US" altLang="ja-JP" smtClean="0"/>
          </a:p>
          <a:p>
            <a:r>
              <a:rPr lang="ja-JP" altLang="en-US" smtClean="0"/>
              <a:t>◆補足事項（スライド未掲載のデータやファクト等）</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 </a:t>
            </a:r>
            <a:endParaRPr lang="en-US" altLang="ja-JP" smtClean="0"/>
          </a:p>
          <a:p>
            <a:r>
              <a:rPr lang="ja-JP" altLang="en-US" smtClean="0"/>
              <a:t>特になし。</a:t>
            </a:r>
            <a:endParaRPr lang="en-US" altLang="ja-JP" smtClean="0"/>
          </a:p>
          <a:p>
            <a:endParaRPr lang="en-US" altLang="ja-JP" smtClean="0"/>
          </a:p>
          <a:p>
            <a:r>
              <a:rPr lang="en-US" altLang="ja-JP" smtClean="0"/>
              <a:t> </a:t>
            </a:r>
            <a:endParaRPr lang="ja-JP" altLang="en-US" dirty="0" smtClean="0"/>
          </a:p>
        </p:txBody>
      </p:sp>
      <p:sp>
        <p:nvSpPr>
          <p:cNvPr id="6" name="スライド番号プレースホルダ 5"/>
          <p:cNvSpPr>
            <a:spLocks noGrp="1"/>
          </p:cNvSpPr>
          <p:nvPr>
            <p:ph type="sldNum" sz="quarter" idx="12"/>
          </p:nvPr>
        </p:nvSpPr>
        <p:spPr/>
        <p:txBody>
          <a:bodyPr/>
          <a:lstStyle/>
          <a:p>
            <a:fld id="{662B017A-3335-4ECE-88C9-B16C93DEA667}" type="slidenum">
              <a:rPr lang="en-US" altLang="ja-JP" smtClean="0"/>
              <a:pPr/>
              <a:t>12</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7"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５．総合窓口モデルの決定プロセス　～業務改革（ＢＰＲ）③～</a:t>
            </a:r>
            <a:endParaRPr lang="en-US" altLang="ja-JP" smtClean="0"/>
          </a:p>
          <a:p>
            <a:endParaRPr lang="en-US" altLang="ja-JP" smtClean="0"/>
          </a:p>
          <a:p>
            <a:r>
              <a:rPr lang="ja-JP" altLang="en-US" smtClean="0"/>
              <a:t>◆このページのポイント</a:t>
            </a:r>
            <a:endParaRPr lang="en-US" altLang="ja-JP" smtClean="0"/>
          </a:p>
          <a:p>
            <a:r>
              <a:rPr lang="ja-JP" altLang="en-US" smtClean="0"/>
              <a:t>情報連携により、発生源で入力したデータを共有することの効率性を理解してもらう。</a:t>
            </a:r>
            <a:endParaRPr lang="en-US" altLang="ja-JP" smtClean="0"/>
          </a:p>
          <a:p>
            <a:endParaRPr lang="en-US" altLang="ja-JP" smtClean="0"/>
          </a:p>
          <a:p>
            <a:r>
              <a:rPr lang="ja-JP" altLang="en-US" smtClean="0"/>
              <a:t>◆説明手順 </a:t>
            </a:r>
            <a:endParaRPr lang="en-US" altLang="ja-JP" smtClean="0"/>
          </a:p>
          <a:p>
            <a:r>
              <a:rPr lang="ja-JP" altLang="en-US" smtClean="0"/>
              <a:t>所用時間：２分</a:t>
            </a:r>
            <a:endParaRPr lang="en-US" altLang="ja-JP" smtClean="0"/>
          </a:p>
          <a:p>
            <a:r>
              <a:rPr lang="ja-JP" altLang="en-US" smtClean="0"/>
              <a:t>・「重複の排除」というキーワードで業務プロセスを見直すと、住民側は、来庁目的の伝達にはじまり、記入項目やヒアリング等各課をまわらせられる度に同じことを何度も行っていることが判る。また職員側も、同じようにヒアリングや本人確認、システム検索、入力等で同じことを様々な部署で行っていることが判る。これらの重複を排除するだけでも相当な効率化が図れる。</a:t>
            </a:r>
            <a:endParaRPr lang="en-US" altLang="ja-JP" smtClean="0"/>
          </a:p>
          <a:p>
            <a:r>
              <a:rPr lang="ja-JP" altLang="en-US" smtClean="0"/>
              <a:t>・しかしながら、住民側の重複は同一人物なので不満に感じても、職員は入れ替わるため問題意識を感じにくい。</a:t>
            </a:r>
            <a:endParaRPr lang="en-US" altLang="ja-JP" smtClean="0"/>
          </a:p>
          <a:p>
            <a:r>
              <a:rPr lang="ja-JP" altLang="en-US" smtClean="0"/>
              <a:t>・庁内での情報連携実現に向け、</a:t>
            </a:r>
            <a:r>
              <a:rPr lang="ja-JP" altLang="ja-JP" smtClean="0"/>
              <a:t>組織の縦連携、横連携に向け、住民情報の結合、流通</a:t>
            </a:r>
            <a:r>
              <a:rPr lang="ja-JP" altLang="en-US" smtClean="0"/>
              <a:t>の実現手段として、地域情報プラットフォームを活用することも有効な手段である。</a:t>
            </a:r>
            <a:endParaRPr lang="en-US" altLang="ja-JP" smtClean="0"/>
          </a:p>
          <a:p>
            <a:pPr lvl="0"/>
            <a:endParaRPr lang="ja-JP" altLang="ja-JP" smtClean="0"/>
          </a:p>
          <a:p>
            <a:pPr lvl="0"/>
            <a:r>
              <a:rPr lang="ja-JP" altLang="en-US" smtClean="0"/>
              <a:t>◆補足事項（スライド未掲載のデータやファクト等） </a:t>
            </a:r>
            <a:endParaRPr lang="en-US" altLang="ja-JP" smtClean="0"/>
          </a:p>
          <a:p>
            <a:pPr lvl="0"/>
            <a:r>
              <a:rPr lang="ja-JP" altLang="en-US" smtClean="0"/>
              <a:t>特になし。</a:t>
            </a:r>
            <a:endParaRPr lang="en-US" altLang="ja-JP" smtClean="0"/>
          </a:p>
          <a:p>
            <a:pPr lvl="0"/>
            <a:endParaRPr lang="en-US" altLang="ja-JP" smtClean="0"/>
          </a:p>
          <a:p>
            <a:pPr lvl="0"/>
            <a:r>
              <a:rPr lang="ja-JP" altLang="en-US" smtClean="0"/>
              <a:t>◆受講者への確認事項 </a:t>
            </a:r>
            <a:endParaRPr lang="en-US" altLang="ja-JP" smtClean="0"/>
          </a:p>
          <a:p>
            <a:pPr lvl="0"/>
            <a:r>
              <a:rPr lang="ja-JP" altLang="en-US" smtClean="0"/>
              <a:t>特になし。</a:t>
            </a:r>
            <a:endParaRPr lang="en-US" altLang="ja-JP" dirty="0" smtClean="0"/>
          </a:p>
        </p:txBody>
      </p:sp>
      <p:sp>
        <p:nvSpPr>
          <p:cNvPr id="180230"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a:defRPr kumimoji="1" sz="2400">
                <a:solidFill>
                  <a:schemeClr val="tx1"/>
                </a:solidFill>
                <a:latin typeface="Times New Roman" pitchFamily="18" charset="0"/>
                <a:ea typeface="ＭＳ Ｐゴシック" pitchFamily="50" charset="-128"/>
              </a:defRPr>
            </a:lvl1pPr>
            <a:lvl2pPr marL="742950" indent="-285750" defTabSz="915988">
              <a:defRPr kumimoji="1" sz="2400">
                <a:solidFill>
                  <a:schemeClr val="tx1"/>
                </a:solidFill>
                <a:latin typeface="Times New Roman" pitchFamily="18" charset="0"/>
                <a:ea typeface="ＭＳ Ｐゴシック" pitchFamily="50" charset="-128"/>
              </a:defRPr>
            </a:lvl2pPr>
            <a:lvl3pPr marL="1143000" indent="-228600" defTabSz="915988">
              <a:defRPr kumimoji="1" sz="2400">
                <a:solidFill>
                  <a:schemeClr val="tx1"/>
                </a:solidFill>
                <a:latin typeface="Times New Roman" pitchFamily="18" charset="0"/>
                <a:ea typeface="ＭＳ Ｐゴシック" pitchFamily="50" charset="-128"/>
              </a:defRPr>
            </a:lvl3pPr>
            <a:lvl4pPr marL="1600200" indent="-228600" defTabSz="915988">
              <a:defRPr kumimoji="1" sz="2400">
                <a:solidFill>
                  <a:schemeClr val="tx1"/>
                </a:solidFill>
                <a:latin typeface="Times New Roman" pitchFamily="18" charset="0"/>
                <a:ea typeface="ＭＳ Ｐゴシック" pitchFamily="50" charset="-128"/>
              </a:defRPr>
            </a:lvl4pPr>
            <a:lvl5pPr marL="2057400" indent="-228600" defTabSz="915988">
              <a:defRPr kumimoji="1" sz="2400">
                <a:solidFill>
                  <a:schemeClr val="tx1"/>
                </a:solidFill>
                <a:latin typeface="Times New Roman" pitchFamily="18" charset="0"/>
                <a:ea typeface="ＭＳ Ｐゴシック" pitchFamily="50" charset="-128"/>
              </a:defRPr>
            </a:lvl5pPr>
            <a:lvl6pPr marL="25146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fld id="{9A1F2C7B-FAD9-4611-AD41-2127B50121E6}" type="slidenum">
              <a:rPr lang="en-US" altLang="ja-JP" sz="900">
                <a:solidFill>
                  <a:srgbClr val="000066"/>
                </a:solidFill>
              </a:rPr>
              <a:pPr algn="ctr" eaLnBrk="1" hangingPunct="1"/>
              <a:t>13</a:t>
            </a:fld>
            <a:endParaRPr lang="en-US" altLang="ja-JP" sz="900" dirty="0">
              <a:solidFill>
                <a:srgbClr val="000066"/>
              </a:solidFill>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smtClean="0"/>
              <a:t>ページタイトル：</a:t>
            </a:r>
            <a:endParaRPr lang="en-US" altLang="ja-JP" smtClean="0"/>
          </a:p>
          <a:p>
            <a:r>
              <a:rPr lang="ja-JP" altLang="en-US" smtClean="0"/>
              <a:t>５．総合窓口モデルの決定プロセス　～モデルの考え方～</a:t>
            </a:r>
            <a:endParaRPr lang="en-US" altLang="ja-JP" smtClean="0"/>
          </a:p>
          <a:p>
            <a:endParaRPr lang="en-US" altLang="ja-JP" smtClean="0"/>
          </a:p>
          <a:p>
            <a:r>
              <a:rPr lang="ja-JP" altLang="en-US" smtClean="0"/>
              <a:t>◆このページのポイント </a:t>
            </a:r>
            <a:endParaRPr lang="en-US" altLang="ja-JP" smtClean="0"/>
          </a:p>
          <a:p>
            <a:r>
              <a:rPr lang="ja-JP" altLang="en-US" smtClean="0"/>
              <a:t>講義前半のまとめとして、総合窓口に関するポイントを理解してもらう。</a:t>
            </a:r>
            <a:endParaRPr lang="en-US" altLang="ja-JP" smtClean="0"/>
          </a:p>
          <a:p>
            <a:r>
              <a:rPr lang="ja-JP" altLang="en-US" smtClean="0"/>
              <a:t>　</a:t>
            </a:r>
            <a:endParaRPr lang="en-US" altLang="ja-JP" smtClean="0"/>
          </a:p>
          <a:p>
            <a:r>
              <a:rPr lang="ja-JP" altLang="en-US" smtClean="0"/>
              <a:t>◆説明手順 </a:t>
            </a:r>
            <a:endParaRPr lang="en-US" altLang="ja-JP" smtClean="0"/>
          </a:p>
          <a:p>
            <a:r>
              <a:rPr lang="ja-JP" altLang="en-US" smtClean="0"/>
              <a:t>所用時間：２分</a:t>
            </a:r>
            <a:endParaRPr lang="en-US" altLang="ja-JP" smtClean="0"/>
          </a:p>
          <a:p>
            <a:r>
              <a:rPr lang="ja-JP" altLang="en-US" smtClean="0"/>
              <a:t>・住民視点を取り入れた総合窓口モデルの実現を考えると、現状の窓口サービスの提供における縦割り組織の弊害は大きい。この解決手段として情報システムの有効活用がある。</a:t>
            </a:r>
            <a:endParaRPr lang="en-US" altLang="ja-JP" smtClean="0"/>
          </a:p>
          <a:p>
            <a:r>
              <a:rPr lang="ja-JP" altLang="en-US" smtClean="0"/>
              <a:t>・システムの情報連携を進めることで、発生源で入力した住民情報の活用ができ、重複の排除等の効率化が実現できる。</a:t>
            </a:r>
            <a:endParaRPr lang="en-US" altLang="ja-JP" smtClean="0"/>
          </a:p>
          <a:p>
            <a:r>
              <a:rPr lang="ja-JP" altLang="en-US" smtClean="0"/>
              <a:t>・また情報連携により、ワンストップサービスに加えてお知らせするサービス（プロアクティブ型サービス）も可能となり、サービスの質的向上も図れる。</a:t>
            </a:r>
            <a:endParaRPr lang="en-US" altLang="ja-JP" smtClean="0"/>
          </a:p>
          <a:p>
            <a:r>
              <a:rPr lang="ja-JP" altLang="en-US" smtClean="0"/>
              <a:t>・この場合の注意点として、一元的な権限管理が必要となることに留意しておく。</a:t>
            </a:r>
            <a:endParaRPr lang="en-US" altLang="ja-JP" smtClean="0"/>
          </a:p>
          <a:p>
            <a:endParaRPr lang="en-US" altLang="ja-JP" smtClean="0"/>
          </a:p>
          <a:p>
            <a:r>
              <a:rPr lang="ja-JP" altLang="en-US" smtClean="0"/>
              <a:t>◆補足事項（スライド未掲載のデータやファクト等）</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 </a:t>
            </a:r>
            <a:endParaRPr lang="en-US" altLang="ja-JP" smtClean="0"/>
          </a:p>
          <a:p>
            <a:r>
              <a:rPr lang="ja-JP" altLang="en-US" smtClean="0"/>
              <a:t>特になし。</a:t>
            </a:r>
            <a:endParaRPr lang="en-US" altLang="ja-JP" dirty="0" smtClean="0"/>
          </a:p>
        </p:txBody>
      </p:sp>
      <p:sp>
        <p:nvSpPr>
          <p:cNvPr id="5" name="スライド番号プレースホルダー 4"/>
          <p:cNvSpPr>
            <a:spLocks noGrp="1"/>
          </p:cNvSpPr>
          <p:nvPr>
            <p:ph type="sldNum" sz="quarter" idx="11"/>
          </p:nvPr>
        </p:nvSpPr>
        <p:spPr/>
        <p:txBody>
          <a:bodyPr/>
          <a:lstStyle/>
          <a:p>
            <a:fld id="{662B017A-3335-4ECE-88C9-B16C93DEA667}" type="slidenum">
              <a:rPr lang="en-US" altLang="ja-JP" smtClean="0"/>
              <a:pPr/>
              <a:t>14</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17402605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 2"/>
          <p:cNvSpPr>
            <a:spLocks noGrp="1"/>
          </p:cNvSpPr>
          <p:nvPr>
            <p:ph type="body" idx="1"/>
          </p:nvPr>
        </p:nvSpPr>
        <p:spPr/>
        <p:txBody>
          <a:bodyPr/>
          <a:lstStyle/>
          <a:p>
            <a:r>
              <a:rPr lang="ja-JP" altLang="en-US" smtClean="0"/>
              <a:t>ページタイトル： </a:t>
            </a:r>
            <a:endParaRPr lang="en-US" altLang="ja-JP" smtClean="0"/>
          </a:p>
          <a:p>
            <a:r>
              <a:rPr lang="ja-JP" altLang="en-US" smtClean="0"/>
              <a:t>５．総合窓口モデルの決定プロセス　～従来型モデル～</a:t>
            </a:r>
            <a:endParaRPr lang="en-US" altLang="ja-JP" smtClean="0"/>
          </a:p>
          <a:p>
            <a:endParaRPr lang="en-US" altLang="ja-JP" smtClean="0"/>
          </a:p>
          <a:p>
            <a:r>
              <a:rPr lang="ja-JP" altLang="en-US" smtClean="0"/>
              <a:t>◆このページのポイント </a:t>
            </a:r>
            <a:endParaRPr lang="en-US" altLang="ja-JP" smtClean="0"/>
          </a:p>
          <a:p>
            <a:r>
              <a:rPr lang="ja-JP" altLang="en-US" smtClean="0"/>
              <a:t>総合窓口の形式として、従来型のモデルについて理解してもらう。</a:t>
            </a:r>
            <a:endParaRPr lang="en-US" altLang="ja-JP" smtClean="0"/>
          </a:p>
          <a:p>
            <a:endParaRPr lang="en-US" altLang="ja-JP" smtClean="0"/>
          </a:p>
          <a:p>
            <a:r>
              <a:rPr lang="ja-JP" altLang="en-US" smtClean="0"/>
              <a:t>◆説明手順 </a:t>
            </a:r>
            <a:endParaRPr lang="en-US" altLang="ja-JP" smtClean="0"/>
          </a:p>
          <a:p>
            <a:r>
              <a:rPr lang="ja-JP" altLang="en-US" smtClean="0"/>
              <a:t>所用時間：２分</a:t>
            </a:r>
            <a:endParaRPr lang="en-US" altLang="ja-JP" smtClean="0"/>
          </a:p>
          <a:p>
            <a:r>
              <a:rPr lang="ja-JP" altLang="en-US" smtClean="0"/>
              <a:t>・総合窓口での取り扱い範囲は自治体により大きく異なり定義は難しいが、人員配置からみると形式は大きく二つに分かれる。</a:t>
            </a:r>
            <a:endParaRPr lang="en-US" altLang="ja-JP" smtClean="0"/>
          </a:p>
          <a:p>
            <a:r>
              <a:rPr lang="ja-JP" altLang="en-US" smtClean="0"/>
              <a:t>・一点目の一線式は比較的小規模自治体に多く、窓口人材の資質に依存するため、サービスの質が保ちにくいという欠点がある。とはいえ、小規模自治体では事実上の総合窓口サービスをすでに実施しているともいえる。</a:t>
            </a:r>
            <a:endParaRPr lang="en-US" altLang="ja-JP" smtClean="0"/>
          </a:p>
          <a:p>
            <a:r>
              <a:rPr lang="ja-JP" altLang="en-US" smtClean="0"/>
              <a:t>・二線式、三線式は中規模、大規模自治体に多い形式であり、マンパワーを必要とすることに留意しなければならない。</a:t>
            </a:r>
            <a:endParaRPr lang="en-US" altLang="ja-JP" smtClean="0"/>
          </a:p>
          <a:p>
            <a:r>
              <a:rPr lang="ja-JP" altLang="en-US" smtClean="0"/>
              <a:t>・従来は業務個別処理方式であったが、システムを活用して並行処理したり事務集中センター等を設置して集中処理方式を導入したりすることで、業務効率化だけでなくコストの削減も図れる。</a:t>
            </a:r>
            <a:endParaRPr lang="en-US" altLang="ja-JP" smtClean="0"/>
          </a:p>
          <a:p>
            <a:endParaRPr lang="en-US" altLang="ja-JP" smtClean="0"/>
          </a:p>
          <a:p>
            <a:r>
              <a:rPr lang="ja-JP" altLang="en-US" smtClean="0"/>
              <a:t>◆補足事項（スライド未掲載のデータやファクト等） </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a:t>
            </a:r>
            <a:endParaRPr lang="en-US" altLang="ja-JP" smtClean="0"/>
          </a:p>
          <a:p>
            <a:r>
              <a:rPr lang="ja-JP" altLang="en-US" smtClean="0"/>
              <a:t>特になし。</a:t>
            </a:r>
            <a:endParaRPr lang="en-US" altLang="ja-JP" dirty="0" smtClean="0"/>
          </a:p>
        </p:txBody>
      </p:sp>
      <p:sp>
        <p:nvSpPr>
          <p:cNvPr id="6" name="スライド番号プレースホルダ 5"/>
          <p:cNvSpPr>
            <a:spLocks noGrp="1"/>
          </p:cNvSpPr>
          <p:nvPr>
            <p:ph type="sldNum" sz="quarter" idx="12"/>
          </p:nvPr>
        </p:nvSpPr>
        <p:spPr/>
        <p:txBody>
          <a:bodyPr/>
          <a:lstStyle/>
          <a:p>
            <a:fld id="{662B017A-3335-4ECE-88C9-B16C93DEA667}" type="slidenum">
              <a:rPr lang="en-US" altLang="ja-JP" smtClean="0"/>
              <a:pPr/>
              <a:t>15</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smtClean="0"/>
              <a:t>ページタイトル：</a:t>
            </a:r>
            <a:endParaRPr lang="en-US" altLang="ja-JP" smtClean="0"/>
          </a:p>
          <a:p>
            <a:r>
              <a:rPr lang="ja-JP" altLang="en-US" smtClean="0"/>
              <a:t>５．総合窓口モデルの決定プロセス　～情報システム活用形態～</a:t>
            </a:r>
            <a:endParaRPr lang="en-US" altLang="ja-JP" smtClean="0"/>
          </a:p>
          <a:p>
            <a:endParaRPr lang="en-US" altLang="ja-JP" smtClean="0"/>
          </a:p>
          <a:p>
            <a:r>
              <a:rPr lang="ja-JP" altLang="en-US" smtClean="0"/>
              <a:t>◆このページのポイント </a:t>
            </a:r>
            <a:endParaRPr lang="en-US" altLang="ja-JP" smtClean="0"/>
          </a:p>
          <a:p>
            <a:r>
              <a:rPr lang="ja-JP" altLang="en-US" smtClean="0"/>
              <a:t>情報システムの活用形態での総合窓口の分類について理解してもらう。</a:t>
            </a:r>
            <a:endParaRPr lang="en-US" altLang="ja-JP" smtClean="0"/>
          </a:p>
          <a:p>
            <a:r>
              <a:rPr lang="ja-JP" altLang="en-US" smtClean="0"/>
              <a:t>　</a:t>
            </a:r>
            <a:endParaRPr lang="en-US" altLang="ja-JP" smtClean="0"/>
          </a:p>
          <a:p>
            <a:r>
              <a:rPr lang="ja-JP" altLang="en-US" smtClean="0"/>
              <a:t>◆説明手順 </a:t>
            </a:r>
            <a:endParaRPr lang="en-US" altLang="ja-JP" smtClean="0"/>
          </a:p>
          <a:p>
            <a:r>
              <a:rPr lang="ja-JP" altLang="en-US" smtClean="0"/>
              <a:t>所用時間：３分</a:t>
            </a:r>
            <a:endParaRPr lang="en-US" altLang="ja-JP" smtClean="0"/>
          </a:p>
          <a:p>
            <a:r>
              <a:rPr lang="ja-JP" altLang="en-US" smtClean="0"/>
              <a:t>・総合窓口モデルは、情報システムの活用形態からとらえると大きく３つの分類（証明書交付総合窓口型、総合受付型、総合受付処理型）ができる。</a:t>
            </a:r>
            <a:endParaRPr lang="en-US" altLang="ja-JP" smtClean="0"/>
          </a:p>
          <a:p>
            <a:r>
              <a:rPr lang="ja-JP" altLang="en-US" smtClean="0"/>
              <a:t>・どこまでの機能を次期システムに求めるかという判断が必要となるが、あらかじめ準備しておきつつ、スモールスタートして徐々に拡大していくという考え方が現実的である。</a:t>
            </a:r>
            <a:endParaRPr lang="en-US" altLang="ja-JP" smtClean="0"/>
          </a:p>
          <a:p>
            <a:r>
              <a:rPr lang="ja-JP" altLang="en-US" smtClean="0"/>
              <a:t>・ここで注意しなければならないのは、後から機能を拡大しようとするとシステム改修経費が多くかかり、全く使用しない機能を備えておくことはコストの無駄となる。</a:t>
            </a:r>
            <a:endParaRPr lang="en-US" altLang="ja-JP" smtClean="0"/>
          </a:p>
          <a:p>
            <a:r>
              <a:rPr lang="ja-JP" altLang="en-US" smtClean="0"/>
              <a:t>・最終モデルを予め描いておいて、システムに求める機能仕様を現場から要求してもらうことが重要である。</a:t>
            </a:r>
            <a:endParaRPr lang="en-US" altLang="ja-JP" smtClean="0"/>
          </a:p>
          <a:p>
            <a:endParaRPr lang="en-US" altLang="ja-JP" smtClean="0"/>
          </a:p>
          <a:p>
            <a:r>
              <a:rPr lang="ja-JP" altLang="en-US" smtClean="0"/>
              <a:t>◆補足事項（スライド未掲載のデータやファクト等） </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 </a:t>
            </a:r>
            <a:endParaRPr lang="en-US" altLang="ja-JP" smtClean="0"/>
          </a:p>
          <a:p>
            <a:r>
              <a:rPr lang="ja-JP" altLang="en-US" smtClean="0"/>
              <a:t>特になし。</a:t>
            </a:r>
            <a:r>
              <a:rPr lang="en-US" altLang="ja-JP" smtClean="0"/>
              <a:t> </a:t>
            </a:r>
            <a:endParaRPr lang="ja-JP" altLang="en-US" dirty="0"/>
          </a:p>
        </p:txBody>
      </p:sp>
      <p:sp>
        <p:nvSpPr>
          <p:cNvPr id="5" name="スライド番号プレースホルダー 4"/>
          <p:cNvSpPr>
            <a:spLocks noGrp="1"/>
          </p:cNvSpPr>
          <p:nvPr>
            <p:ph type="sldNum" sz="quarter" idx="11"/>
          </p:nvPr>
        </p:nvSpPr>
        <p:spPr/>
        <p:txBody>
          <a:bodyPr/>
          <a:lstStyle/>
          <a:p>
            <a:fld id="{662B017A-3335-4ECE-88C9-B16C93DEA667}" type="slidenum">
              <a:rPr lang="en-US" altLang="ja-JP" smtClean="0"/>
              <a:pPr/>
              <a:t>16</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4745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smtClean="0"/>
              <a:t>ページタイトル：</a:t>
            </a:r>
            <a:endParaRPr lang="en-US" altLang="ja-JP" smtClean="0"/>
          </a:p>
          <a:p>
            <a:r>
              <a:rPr lang="ja-JP" altLang="en-US" smtClean="0"/>
              <a:t>５、総合窓口モデルの決定プロセス　～総合窓口での取扱業務範囲～</a:t>
            </a:r>
            <a:endParaRPr lang="en-US" altLang="ja-JP" smtClean="0"/>
          </a:p>
          <a:p>
            <a:endParaRPr lang="en-US" altLang="ja-JP" smtClean="0"/>
          </a:p>
          <a:p>
            <a:r>
              <a:rPr lang="ja-JP" altLang="en-US" smtClean="0"/>
              <a:t>◆このページのポイント </a:t>
            </a:r>
            <a:endParaRPr lang="en-US" altLang="ja-JP" smtClean="0"/>
          </a:p>
          <a:p>
            <a:r>
              <a:rPr lang="ja-JP" altLang="en-US" smtClean="0"/>
              <a:t>取扱い業務範囲での総合窓口の分類について理解してもらう。</a:t>
            </a:r>
            <a:endParaRPr lang="en-US" altLang="ja-JP" smtClean="0"/>
          </a:p>
          <a:p>
            <a:endParaRPr lang="en-US" altLang="ja-JP" smtClean="0"/>
          </a:p>
          <a:p>
            <a:r>
              <a:rPr lang="ja-JP" altLang="en-US" smtClean="0"/>
              <a:t>◆説明手順 </a:t>
            </a:r>
            <a:endParaRPr lang="en-US" altLang="ja-JP" smtClean="0"/>
          </a:p>
          <a:p>
            <a:r>
              <a:rPr lang="ja-JP" altLang="en-US" smtClean="0"/>
              <a:t>所用時間：３分</a:t>
            </a:r>
            <a:endParaRPr lang="en-US" altLang="ja-JP" smtClean="0"/>
          </a:p>
          <a:p>
            <a:r>
              <a:rPr lang="ja-JP" altLang="en-US" smtClean="0"/>
              <a:t>・総合窓口での取り扱い範囲を住民視点とサービスの担い手である職員の視点からみると、比較的効果がみえやすい。</a:t>
            </a:r>
            <a:endParaRPr lang="en-US" altLang="ja-JP" smtClean="0"/>
          </a:p>
          <a:p>
            <a:r>
              <a:rPr lang="ja-JP" altLang="en-US" smtClean="0"/>
              <a:t>・自分たちが目指す総合窓口の実現において支障となる要因を洗い出し、克服できるか否かで総合窓口の範囲を決定していくことができる。システム機能により可能となるようなものについては、システム更新時に機能要求として組み込むとよい。</a:t>
            </a:r>
            <a:endParaRPr lang="en-US" altLang="ja-JP" smtClean="0"/>
          </a:p>
          <a:p>
            <a:r>
              <a:rPr lang="ja-JP" altLang="en-US" smtClean="0"/>
              <a:t>・インテリジェント型の導入が好ましいが、まずはどういうことができれば可能になるかを、現状にとらわれることなく検討を進めていくことが進め方のうえで重要である。皆が共有できることによって効果が得られるので上流過程が重要である。</a:t>
            </a:r>
            <a:endParaRPr lang="en-US" altLang="ja-JP" smtClean="0"/>
          </a:p>
          <a:p>
            <a:endParaRPr lang="en-US" altLang="ja-JP" smtClean="0"/>
          </a:p>
          <a:p>
            <a:r>
              <a:rPr lang="ja-JP" altLang="en-US" smtClean="0"/>
              <a:t>◆補足事項（スライド未掲載のデータやファクト等）</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a:t>
            </a:r>
            <a:endParaRPr lang="en-US" altLang="ja-JP" smtClean="0"/>
          </a:p>
          <a:p>
            <a:r>
              <a:rPr lang="ja-JP" altLang="en-US" smtClean="0"/>
              <a:t>特になし。</a:t>
            </a:r>
            <a:endParaRPr lang="en-US" altLang="ja-JP" dirty="0" smtClean="0"/>
          </a:p>
        </p:txBody>
      </p:sp>
      <p:sp>
        <p:nvSpPr>
          <p:cNvPr id="5" name="スライド番号プレースホルダー 4"/>
          <p:cNvSpPr>
            <a:spLocks noGrp="1"/>
          </p:cNvSpPr>
          <p:nvPr>
            <p:ph type="sldNum" sz="quarter" idx="11"/>
          </p:nvPr>
        </p:nvSpPr>
        <p:spPr/>
        <p:txBody>
          <a:bodyPr/>
          <a:lstStyle/>
          <a:p>
            <a:fld id="{662B017A-3335-4ECE-88C9-B16C93DEA667}" type="slidenum">
              <a:rPr lang="en-US" altLang="ja-JP" smtClean="0"/>
              <a:pPr/>
              <a:t>17</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35525332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５．総合窓口モデルの決定プロセス　～対象範囲と目標（効果の継続性）～</a:t>
            </a:r>
            <a:endParaRPr lang="en-US" altLang="ja-JP" smtClean="0"/>
          </a:p>
          <a:p>
            <a:endParaRPr lang="en-US" altLang="ja-JP" smtClean="0"/>
          </a:p>
          <a:p>
            <a:r>
              <a:rPr lang="ja-JP" altLang="en-US" smtClean="0"/>
              <a:t>◆このページのポイント</a:t>
            </a:r>
            <a:endParaRPr lang="en-US" altLang="ja-JP" smtClean="0"/>
          </a:p>
          <a:p>
            <a:r>
              <a:rPr lang="ja-JP" altLang="en-US" smtClean="0"/>
              <a:t>福岡県において調査した結果を基に総合窓口の対象範囲について理解してもらう。</a:t>
            </a:r>
            <a:endParaRPr lang="en-US" altLang="ja-JP" smtClean="0"/>
          </a:p>
          <a:p>
            <a:r>
              <a:rPr lang="ja-JP" altLang="en-US" smtClean="0"/>
              <a:t> （福岡県粕屋町公表資料より）</a:t>
            </a:r>
            <a:endParaRPr lang="en-US" altLang="ja-JP" smtClean="0"/>
          </a:p>
          <a:p>
            <a:endParaRPr lang="en-US" altLang="ja-JP" smtClean="0"/>
          </a:p>
          <a:p>
            <a:r>
              <a:rPr lang="ja-JP" altLang="en-US" smtClean="0"/>
              <a:t>◆説明手順 </a:t>
            </a:r>
            <a:endParaRPr lang="en-US" altLang="ja-JP" smtClean="0"/>
          </a:p>
          <a:p>
            <a:r>
              <a:rPr lang="ja-JP" altLang="en-US" smtClean="0"/>
              <a:t>所用時間：５分</a:t>
            </a:r>
            <a:endParaRPr lang="en-US" altLang="ja-JP" smtClean="0"/>
          </a:p>
          <a:p>
            <a:r>
              <a:rPr lang="ja-JP" altLang="en-US" smtClean="0"/>
              <a:t>・図は福岡県下の７団体（人口規模２０万人の中核都市から３万人以下の町まで）で調査した結果である。</a:t>
            </a:r>
            <a:endParaRPr lang="en-US" altLang="ja-JP" smtClean="0"/>
          </a:p>
          <a:p>
            <a:r>
              <a:rPr lang="ja-JP" altLang="en-US" smtClean="0"/>
              <a:t>・①は窓口に申請（届け出）された書類について形式的審査で終えるものである。</a:t>
            </a:r>
            <a:endParaRPr lang="en-US" altLang="ja-JP" smtClean="0"/>
          </a:p>
          <a:p>
            <a:r>
              <a:rPr lang="ja-JP" altLang="en-US" smtClean="0"/>
              <a:t>・②は、窓口に申請（届け出）された書類について内容審査（税情報や福祉情報等）が必要な手続きである。</a:t>
            </a:r>
            <a:endParaRPr lang="en-US" altLang="ja-JP" smtClean="0"/>
          </a:p>
          <a:p>
            <a:r>
              <a:rPr lang="ja-JP" altLang="en-US" smtClean="0"/>
              <a:t>・③は、レアケースで、全体の６パーセントである。</a:t>
            </a:r>
            <a:endParaRPr lang="en-US" altLang="ja-JP" smtClean="0"/>
          </a:p>
          <a:p>
            <a:r>
              <a:rPr lang="ja-JP" altLang="en-US" smtClean="0"/>
              <a:t>（</a:t>
            </a:r>
            <a:r>
              <a:rPr lang="en-US" altLang="ja-JP" smtClean="0"/>
              <a:t>※</a:t>
            </a:r>
            <a:r>
              <a:rPr lang="ja-JP" altLang="en-US" smtClean="0"/>
              <a:t>総合窓口サービスができない理由として、このようなレアケースばかりが取り上げられて論議になることが多い。）</a:t>
            </a:r>
            <a:endParaRPr lang="en-US" altLang="ja-JP" smtClean="0"/>
          </a:p>
          <a:p>
            <a:r>
              <a:rPr lang="ja-JP" altLang="en-US" smtClean="0"/>
              <a:t>・④は、直接窓口サービス受付には関係しないバックオフィスが行う内部事務である。</a:t>
            </a:r>
            <a:endParaRPr lang="en-US" altLang="ja-JP" smtClean="0"/>
          </a:p>
          <a:p>
            <a:r>
              <a:rPr lang="ja-JP" altLang="en-US" smtClean="0"/>
              <a:t>・総合窓口モデルを決定する場合、この①の範囲まで対象にすると導入効果が大きく、効果の継続性を狙える。</a:t>
            </a:r>
            <a:endParaRPr lang="en-US" altLang="ja-JP" smtClean="0"/>
          </a:p>
          <a:p>
            <a:r>
              <a:rPr lang="ja-JP" altLang="en-US" smtClean="0"/>
              <a:t>　</a:t>
            </a:r>
            <a:endParaRPr lang="en-US" altLang="ja-JP" smtClean="0"/>
          </a:p>
          <a:p>
            <a:r>
              <a:rPr lang="ja-JP" altLang="en-US" smtClean="0"/>
              <a:t>◆補足事項（スライド未掲載のデータやファクト等）</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a:t>
            </a:r>
            <a:endParaRPr lang="en-US" altLang="ja-JP" smtClean="0"/>
          </a:p>
          <a:p>
            <a:r>
              <a:rPr lang="ja-JP" altLang="en-US" smtClean="0"/>
              <a:t>特になし。 </a:t>
            </a:r>
            <a:r>
              <a:rPr lang="en-US" altLang="ja-JP" smtClean="0"/>
              <a:t> </a:t>
            </a:r>
            <a:endParaRPr lang="ja-JP" altLang="en-US" dirty="0"/>
          </a:p>
        </p:txBody>
      </p:sp>
      <p:sp>
        <p:nvSpPr>
          <p:cNvPr id="6" name="スライド番号プレースホルダ 5"/>
          <p:cNvSpPr>
            <a:spLocks noGrp="1"/>
          </p:cNvSpPr>
          <p:nvPr>
            <p:ph type="sldNum" sz="quarter" idx="12"/>
          </p:nvPr>
        </p:nvSpPr>
        <p:spPr/>
        <p:txBody>
          <a:bodyPr/>
          <a:lstStyle/>
          <a:p>
            <a:fld id="{662B017A-3335-4ECE-88C9-B16C93DEA667}" type="slidenum">
              <a:rPr lang="en-US" altLang="ja-JP" smtClean="0"/>
              <a:pPr/>
              <a:t>18</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7" name="ノート プレースホルダ 2"/>
          <p:cNvSpPr>
            <a:spLocks noGrp="1"/>
          </p:cNvSpPr>
          <p:nvPr>
            <p:ph type="body" idx="1"/>
          </p:nvPr>
        </p:nvSpPr>
        <p:spPr/>
        <p:txBody>
          <a:bodyPr/>
          <a:lstStyle/>
          <a:p>
            <a:r>
              <a:rPr lang="ja-JP" altLang="en-US" dirty="0" smtClean="0"/>
              <a:t>ページタイトル：</a:t>
            </a:r>
            <a:endParaRPr lang="en-US" altLang="ja-JP" dirty="0" smtClean="0"/>
          </a:p>
          <a:p>
            <a:r>
              <a:rPr lang="ja-JP" altLang="en-US" dirty="0" smtClean="0"/>
              <a:t>５．総合窓口モデルの決定プロセス　～モデルの決定～</a:t>
            </a:r>
            <a:endParaRPr lang="en-US" altLang="ja-JP" dirty="0" smtClean="0"/>
          </a:p>
          <a:p>
            <a:endParaRPr lang="en-US" altLang="ja-JP" dirty="0" smtClean="0"/>
          </a:p>
          <a:p>
            <a:r>
              <a:rPr lang="ja-JP" altLang="en-US" dirty="0" smtClean="0"/>
              <a:t>◆このページのポイント </a:t>
            </a:r>
            <a:endParaRPr lang="en-US" altLang="ja-JP" dirty="0" smtClean="0"/>
          </a:p>
          <a:p>
            <a:r>
              <a:rPr lang="ja-JP" altLang="en-US" dirty="0" smtClean="0"/>
              <a:t>総合窓口の導入についてのまとめとして理解してもらう。</a:t>
            </a:r>
            <a:endParaRPr lang="en-US" altLang="ja-JP" dirty="0" smtClean="0"/>
          </a:p>
          <a:p>
            <a:r>
              <a:rPr lang="ja-JP" altLang="en-US" dirty="0" smtClean="0"/>
              <a:t>　　</a:t>
            </a:r>
            <a:endParaRPr lang="en-US" altLang="ja-JP" dirty="0" smtClean="0"/>
          </a:p>
          <a:p>
            <a:r>
              <a:rPr lang="ja-JP" altLang="en-US" dirty="0" smtClean="0"/>
              <a:t>◆説明手順 </a:t>
            </a:r>
            <a:endParaRPr lang="en-US" altLang="ja-JP" dirty="0" smtClean="0"/>
          </a:p>
          <a:p>
            <a:r>
              <a:rPr lang="ja-JP" altLang="en-US" dirty="0" smtClean="0"/>
              <a:t>所用時間：３分</a:t>
            </a:r>
            <a:endParaRPr lang="en-US" altLang="ja-JP" dirty="0" smtClean="0"/>
          </a:p>
          <a:p>
            <a:r>
              <a:rPr lang="ja-JP" altLang="en-US" dirty="0" smtClean="0"/>
              <a:t>・ 住民窓口サービスの検討を、住民視点から出発して、担い手である窓口現場の課題解決に繋げるモデルを描くためには、</a:t>
            </a:r>
            <a:r>
              <a:rPr lang="ja-JP" altLang="ja-JP" dirty="0" smtClean="0"/>
              <a:t>総合窓口について各コンセプトを明確に理解し、実現を阻む要因を考慮</a:t>
            </a:r>
            <a:r>
              <a:rPr lang="ja-JP" altLang="en-US" dirty="0" smtClean="0"/>
              <a:t>しながら（フット＆ギャップを埋めながら）皆を巻き込んで</a:t>
            </a:r>
            <a:r>
              <a:rPr lang="ja-JP" altLang="ja-JP" dirty="0" smtClean="0"/>
              <a:t>目指すモデル</a:t>
            </a:r>
            <a:r>
              <a:rPr lang="ja-JP" altLang="en-US" dirty="0" smtClean="0"/>
              <a:t>に向けて取り組むことが重要である</a:t>
            </a:r>
            <a:r>
              <a:rPr lang="ja-JP" altLang="ja-JP" dirty="0" smtClean="0"/>
              <a:t>。</a:t>
            </a:r>
            <a:endParaRPr lang="en-US" altLang="ja-JP" dirty="0" smtClean="0"/>
          </a:p>
          <a:p>
            <a:r>
              <a:rPr lang="ja-JP" altLang="en-US" dirty="0" smtClean="0"/>
              <a:t>・住民視点の窓口サービスの効果を継続させるためには、進化できる総合窓口を目指す方が実現への近道といえる。</a:t>
            </a:r>
            <a:endParaRPr lang="en-US" altLang="ja-JP" dirty="0" smtClean="0"/>
          </a:p>
          <a:p>
            <a:r>
              <a:rPr lang="ja-JP" altLang="en-US" dirty="0" smtClean="0"/>
              <a:t>・プロジェクトで削減できた経営コスト（時間、経費、マンパワー）は質的向上に投入投下すると担い手のモチベーションアップにもサービスの質向上にも繋がる。</a:t>
            </a:r>
          </a:p>
          <a:p>
            <a:r>
              <a:rPr lang="ja-JP" altLang="en-US" dirty="0" smtClean="0"/>
              <a:t>・システムの情報連携機能をうまく活用できないと、担い手の負担が増加することとなり、ひいてはサービスの質低下につながりやすい。</a:t>
            </a:r>
            <a:endParaRPr lang="en-US" altLang="ja-JP" dirty="0" smtClean="0"/>
          </a:p>
          <a:p>
            <a:r>
              <a:rPr lang="ja-JP" altLang="en-US" dirty="0" smtClean="0"/>
              <a:t>・目指すモデルのイメージ（あるべき姿）が明確でなければ、プロジェクトが上手くいっているかどうかの判断ができず、成り行きに流されてしまうことが懸念される。</a:t>
            </a:r>
            <a:endParaRPr lang="en-US" altLang="ja-JP" dirty="0" smtClean="0"/>
          </a:p>
          <a:p>
            <a:endParaRPr lang="en-US" altLang="ja-JP" dirty="0" smtClean="0"/>
          </a:p>
          <a:p>
            <a:r>
              <a:rPr lang="ja-JP" altLang="en-US" dirty="0" smtClean="0"/>
              <a:t>◆補足事項（スライド未掲載のデータやファクト等） </a:t>
            </a:r>
            <a:endParaRPr lang="en-US" altLang="ja-JP" dirty="0" smtClean="0"/>
          </a:p>
          <a:p>
            <a:r>
              <a:rPr lang="ja-JP" altLang="en-US" dirty="0" smtClean="0"/>
              <a:t>特になし。</a:t>
            </a:r>
            <a:endParaRPr lang="en-US" altLang="ja-JP" dirty="0" smtClean="0"/>
          </a:p>
          <a:p>
            <a:endParaRPr lang="en-US" altLang="ja-JP" dirty="0" smtClean="0"/>
          </a:p>
          <a:p>
            <a:r>
              <a:rPr lang="ja-JP" altLang="en-US" dirty="0" smtClean="0"/>
              <a:t>◆受講者への確認事項</a:t>
            </a:r>
            <a:endParaRPr lang="en-US" altLang="ja-JP" dirty="0" smtClean="0"/>
          </a:p>
          <a:p>
            <a:r>
              <a:rPr lang="ja-JP" altLang="en-US" dirty="0" smtClean="0"/>
              <a:t>特になし。</a:t>
            </a:r>
            <a:endParaRPr lang="en-US" altLang="ja-JP" dirty="0" smtClean="0"/>
          </a:p>
        </p:txBody>
      </p:sp>
      <p:sp>
        <p:nvSpPr>
          <p:cNvPr id="180230"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a:defRPr kumimoji="1" sz="2400">
                <a:solidFill>
                  <a:schemeClr val="tx1"/>
                </a:solidFill>
                <a:latin typeface="Times New Roman" pitchFamily="18" charset="0"/>
                <a:ea typeface="ＭＳ Ｐゴシック" pitchFamily="50" charset="-128"/>
              </a:defRPr>
            </a:lvl1pPr>
            <a:lvl2pPr marL="742950" indent="-285750" defTabSz="915988">
              <a:defRPr kumimoji="1" sz="2400">
                <a:solidFill>
                  <a:schemeClr val="tx1"/>
                </a:solidFill>
                <a:latin typeface="Times New Roman" pitchFamily="18" charset="0"/>
                <a:ea typeface="ＭＳ Ｐゴシック" pitchFamily="50" charset="-128"/>
              </a:defRPr>
            </a:lvl2pPr>
            <a:lvl3pPr marL="1143000" indent="-228600" defTabSz="915988">
              <a:defRPr kumimoji="1" sz="2400">
                <a:solidFill>
                  <a:schemeClr val="tx1"/>
                </a:solidFill>
                <a:latin typeface="Times New Roman" pitchFamily="18" charset="0"/>
                <a:ea typeface="ＭＳ Ｐゴシック" pitchFamily="50" charset="-128"/>
              </a:defRPr>
            </a:lvl3pPr>
            <a:lvl4pPr marL="1600200" indent="-228600" defTabSz="915988">
              <a:defRPr kumimoji="1" sz="2400">
                <a:solidFill>
                  <a:schemeClr val="tx1"/>
                </a:solidFill>
                <a:latin typeface="Times New Roman" pitchFamily="18" charset="0"/>
                <a:ea typeface="ＭＳ Ｐゴシック" pitchFamily="50" charset="-128"/>
              </a:defRPr>
            </a:lvl4pPr>
            <a:lvl5pPr marL="2057400" indent="-228600" defTabSz="915988">
              <a:defRPr kumimoji="1" sz="2400">
                <a:solidFill>
                  <a:schemeClr val="tx1"/>
                </a:solidFill>
                <a:latin typeface="Times New Roman" pitchFamily="18" charset="0"/>
                <a:ea typeface="ＭＳ Ｐゴシック" pitchFamily="50" charset="-128"/>
              </a:defRPr>
            </a:lvl5pPr>
            <a:lvl6pPr marL="25146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fld id="{9A1F2C7B-FAD9-4611-AD41-2127B50121E6}" type="slidenum">
              <a:rPr lang="en-US" altLang="ja-JP" sz="900">
                <a:solidFill>
                  <a:srgbClr val="000066"/>
                </a:solidFill>
              </a:rPr>
              <a:pPr algn="ctr" eaLnBrk="1" hangingPunct="1"/>
              <a:t>19</a:t>
            </a:fld>
            <a:endParaRPr lang="en-US" altLang="ja-JP" sz="900" dirty="0">
              <a:solidFill>
                <a:srgbClr val="000066"/>
              </a:solidFill>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スライド イメージ プレースホルダ 1"/>
          <p:cNvSpPr>
            <a:spLocks noGrp="1" noRot="1" noChangeAspect="1" noTextEdit="1"/>
          </p:cNvSpPr>
          <p:nvPr>
            <p:ph type="sldImg"/>
          </p:nvPr>
        </p:nvSpPr>
        <p:spPr>
          <a:xfrm>
            <a:off x="712788" y="746125"/>
            <a:ext cx="5381625" cy="3727450"/>
          </a:xfrm>
          <a:ln/>
        </p:spPr>
      </p:sp>
      <p:sp>
        <p:nvSpPr>
          <p:cNvPr id="176131" name="ノート プレースホルダ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ja-JP" altLang="en-US" dirty="0" smtClean="0"/>
          </a:p>
        </p:txBody>
      </p:sp>
      <p:sp>
        <p:nvSpPr>
          <p:cNvPr id="176134"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a:defRPr kumimoji="1" sz="2400">
                <a:solidFill>
                  <a:schemeClr val="tx1"/>
                </a:solidFill>
                <a:latin typeface="Times New Roman" pitchFamily="18" charset="0"/>
                <a:ea typeface="ＭＳ Ｐゴシック" pitchFamily="50" charset="-128"/>
              </a:defRPr>
            </a:lvl1pPr>
            <a:lvl2pPr marL="742950" indent="-285750" defTabSz="915988">
              <a:defRPr kumimoji="1" sz="2400">
                <a:solidFill>
                  <a:schemeClr val="tx1"/>
                </a:solidFill>
                <a:latin typeface="Times New Roman" pitchFamily="18" charset="0"/>
                <a:ea typeface="ＭＳ Ｐゴシック" pitchFamily="50" charset="-128"/>
              </a:defRPr>
            </a:lvl2pPr>
            <a:lvl3pPr marL="1143000" indent="-228600" defTabSz="915988">
              <a:defRPr kumimoji="1" sz="2400">
                <a:solidFill>
                  <a:schemeClr val="tx1"/>
                </a:solidFill>
                <a:latin typeface="Times New Roman" pitchFamily="18" charset="0"/>
                <a:ea typeface="ＭＳ Ｐゴシック" pitchFamily="50" charset="-128"/>
              </a:defRPr>
            </a:lvl3pPr>
            <a:lvl4pPr marL="1600200" indent="-228600" defTabSz="915988">
              <a:defRPr kumimoji="1" sz="2400">
                <a:solidFill>
                  <a:schemeClr val="tx1"/>
                </a:solidFill>
                <a:latin typeface="Times New Roman" pitchFamily="18" charset="0"/>
                <a:ea typeface="ＭＳ Ｐゴシック" pitchFamily="50" charset="-128"/>
              </a:defRPr>
            </a:lvl4pPr>
            <a:lvl5pPr marL="2057400" indent="-228600" defTabSz="915988">
              <a:defRPr kumimoji="1" sz="2400">
                <a:solidFill>
                  <a:schemeClr val="tx1"/>
                </a:solidFill>
                <a:latin typeface="Times New Roman" pitchFamily="18" charset="0"/>
                <a:ea typeface="ＭＳ Ｐゴシック" pitchFamily="50" charset="-128"/>
              </a:defRPr>
            </a:lvl5pPr>
            <a:lvl6pPr marL="25146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fld id="{E079873A-5092-4F83-88D8-6996E126AD52}" type="slidenum">
              <a:rPr lang="en-US" altLang="ja-JP" sz="900">
                <a:solidFill>
                  <a:srgbClr val="000066"/>
                </a:solidFill>
              </a:rPr>
              <a:pPr algn="ctr" eaLnBrk="1" hangingPunct="1"/>
              <a:t>2</a:t>
            </a:fld>
            <a:endParaRPr lang="en-US" altLang="ja-JP" sz="900" dirty="0">
              <a:solidFill>
                <a:srgbClr val="000066"/>
              </a:solidFil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６．事例紹介　～小規模自治体の場合（福岡県粕屋町）～</a:t>
            </a:r>
            <a:endParaRPr lang="en-US" altLang="ja-JP" smtClean="0"/>
          </a:p>
          <a:p>
            <a:endParaRPr lang="en-US" altLang="ja-JP" smtClean="0"/>
          </a:p>
          <a:p>
            <a:r>
              <a:rPr lang="ja-JP" altLang="en-US" smtClean="0"/>
              <a:t>◆このページのポイント </a:t>
            </a:r>
            <a:endParaRPr lang="en-US" altLang="ja-JP" smtClean="0"/>
          </a:p>
          <a:p>
            <a:r>
              <a:rPr lang="ja-JP" altLang="en-US" smtClean="0"/>
              <a:t>先進事例の紹介として福岡県粕屋町の事例を紹介する。</a:t>
            </a:r>
            <a:endParaRPr lang="en-US" altLang="ja-JP" smtClean="0"/>
          </a:p>
          <a:p>
            <a:endParaRPr lang="en-US" altLang="ja-JP" smtClean="0"/>
          </a:p>
          <a:p>
            <a:r>
              <a:rPr lang="ja-JP" altLang="en-US" smtClean="0"/>
              <a:t>◆説明手順</a:t>
            </a:r>
            <a:endParaRPr lang="en-US" altLang="ja-JP" smtClean="0"/>
          </a:p>
          <a:p>
            <a:r>
              <a:rPr lang="ja-JP" altLang="en-US" smtClean="0"/>
              <a:t>所用時間：２分</a:t>
            </a:r>
            <a:endParaRPr lang="en-US" altLang="ja-JP" smtClean="0"/>
          </a:p>
          <a:p>
            <a:r>
              <a:rPr lang="ja-JP" altLang="en-US" smtClean="0"/>
              <a:t>（福岡県粕屋町公表資料より）</a:t>
            </a:r>
            <a:endParaRPr lang="en-US" altLang="ja-JP" smtClean="0"/>
          </a:p>
          <a:p>
            <a:r>
              <a:rPr lang="ja-JP" altLang="en-US" smtClean="0"/>
              <a:t>・この事例の場合、福岡県粕屋町（人口</a:t>
            </a:r>
            <a:r>
              <a:rPr lang="en-US" altLang="ja-JP" smtClean="0"/>
              <a:t>43,000</a:t>
            </a:r>
            <a:r>
              <a:rPr lang="ja-JP" altLang="en-US" smtClean="0"/>
              <a:t>人）全職員が目的（目標）を共有できることが重要であった。</a:t>
            </a:r>
            <a:endParaRPr lang="en-US" altLang="ja-JP" smtClean="0"/>
          </a:p>
          <a:p>
            <a:r>
              <a:rPr lang="ja-JP" altLang="en-US" smtClean="0"/>
              <a:t>・粕屋町における最終的な目標は「①町民の利便性と満足度の向上」である。そのために「②簡素で効率的な行政運営」を実現する手段として総合窓口サービスに取り組むこととし、その実現のために「③合理的な投資による効果的な</a:t>
            </a:r>
            <a:r>
              <a:rPr lang="en-US" altLang="ja-JP" smtClean="0"/>
              <a:t>ICT</a:t>
            </a:r>
            <a:r>
              <a:rPr lang="ja-JP" altLang="en-US" smtClean="0"/>
              <a:t>活用」を進めた。</a:t>
            </a:r>
          </a:p>
          <a:p>
            <a:endParaRPr lang="en-US" altLang="ja-JP" smtClean="0"/>
          </a:p>
          <a:p>
            <a:r>
              <a:rPr lang="ja-JP" altLang="en-US" smtClean="0"/>
              <a:t>◆補足事項（スライド未掲載のデータやファクト等）</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 </a:t>
            </a:r>
            <a:endParaRPr lang="en-US" altLang="ja-JP" smtClean="0"/>
          </a:p>
          <a:p>
            <a:r>
              <a:rPr lang="ja-JP" altLang="en-US" smtClean="0"/>
              <a:t>特になし。</a:t>
            </a:r>
            <a:r>
              <a:rPr lang="en-US" altLang="ja-JP" smtClean="0"/>
              <a:t> </a:t>
            </a:r>
            <a:endParaRPr lang="en-US" altLang="ja-JP" dirty="0" smtClean="0"/>
          </a:p>
        </p:txBody>
      </p:sp>
      <p:sp>
        <p:nvSpPr>
          <p:cNvPr id="6" name="スライド番号プレースホルダ 5"/>
          <p:cNvSpPr>
            <a:spLocks noGrp="1"/>
          </p:cNvSpPr>
          <p:nvPr>
            <p:ph type="sldNum" sz="quarter" idx="12"/>
          </p:nvPr>
        </p:nvSpPr>
        <p:spPr/>
        <p:txBody>
          <a:bodyPr/>
          <a:lstStyle/>
          <a:p>
            <a:fld id="{662B017A-3335-4ECE-88C9-B16C93DEA667}" type="slidenum">
              <a:rPr lang="en-US" altLang="ja-JP" smtClean="0"/>
              <a:pPr/>
              <a:t>20</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p:txBody>
          <a:bodyPr/>
          <a:lstStyle/>
          <a:p>
            <a:fld id="{31C25CAC-09AB-4B28-A34F-F0CFE19053C5}" type="slidenum">
              <a:rPr lang="en-US" altLang="ja-JP" smtClean="0"/>
              <a:pPr/>
              <a:t>21</a:t>
            </a:fld>
            <a:endParaRPr lang="en-US" altLang="ja-JP" dirty="0" smtClean="0"/>
          </a:p>
        </p:txBody>
      </p:sp>
      <p:sp>
        <p:nvSpPr>
          <p:cNvPr id="38916"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６．事例紹介　～小規模自治体の場合（福岡県粕屋町）～</a:t>
            </a:r>
            <a:endParaRPr lang="en-US" altLang="ja-JP" smtClean="0"/>
          </a:p>
          <a:p>
            <a:endParaRPr lang="en-US" altLang="ja-JP" smtClean="0"/>
          </a:p>
          <a:p>
            <a:r>
              <a:rPr lang="ja-JP" altLang="en-US" smtClean="0"/>
              <a:t>◆このページのポイント </a:t>
            </a:r>
            <a:endParaRPr lang="en-US" altLang="ja-JP" smtClean="0"/>
          </a:p>
          <a:p>
            <a:r>
              <a:rPr lang="ja-JP" altLang="en-US" smtClean="0"/>
              <a:t>先進事例の紹介として福岡県粕屋町の事例を紹介する。</a:t>
            </a:r>
            <a:endParaRPr lang="en-US" altLang="ja-JP" smtClean="0"/>
          </a:p>
          <a:p>
            <a:endParaRPr lang="en-US" altLang="ja-JP" smtClean="0"/>
          </a:p>
          <a:p>
            <a:r>
              <a:rPr lang="ja-JP" altLang="en-US" smtClean="0"/>
              <a:t>◆説明手順</a:t>
            </a:r>
            <a:endParaRPr lang="en-US" altLang="ja-JP" smtClean="0"/>
          </a:p>
          <a:p>
            <a:r>
              <a:rPr lang="ja-JP" altLang="en-US" smtClean="0"/>
              <a:t>所用時間：３分</a:t>
            </a:r>
            <a:endParaRPr lang="en-US" altLang="ja-JP" smtClean="0"/>
          </a:p>
          <a:p>
            <a:r>
              <a:rPr lang="ja-JP" altLang="en-US" smtClean="0"/>
              <a:t>・粕屋町ではシステムの情報連携を共通基盤（地域情報プラットフォーム）を活用した総合受付処理方式の総合窓口サービスを実現している。</a:t>
            </a:r>
            <a:endParaRPr lang="en-US" altLang="ja-JP" smtClean="0"/>
          </a:p>
          <a:p>
            <a:r>
              <a:rPr lang="ja-JP" altLang="en-US" smtClean="0"/>
              <a:t>・カウンターの内外の動線設計の見直しを踏まえてフロア改修を行っている。目的別サインとカラー誘導によりわかりやすく効率的な窓口設計を、職員とベンダの協働で実施している。</a:t>
            </a:r>
            <a:endParaRPr lang="en-US" altLang="ja-JP" smtClean="0"/>
          </a:p>
          <a:p>
            <a:r>
              <a:rPr lang="ja-JP" altLang="en-US" smtClean="0"/>
              <a:t>・システムの最適化が実現できても、住民は見えないため理解しにくくプロジェクト効果が見えない。その成果の見せる化、総合窓口サービス開始の見せる化としてもフロアの改修は効果的である。</a:t>
            </a:r>
            <a:endParaRPr lang="en-US" altLang="ja-JP" smtClean="0"/>
          </a:p>
          <a:p>
            <a:endParaRPr lang="en-US" altLang="ja-JP" smtClean="0"/>
          </a:p>
          <a:p>
            <a:r>
              <a:rPr lang="ja-JP" altLang="en-US" smtClean="0"/>
              <a:t>◆補足事項（スライド未掲載のデータやファクト等）</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 </a:t>
            </a:r>
            <a:endParaRPr lang="en-US" altLang="ja-JP" smtClean="0"/>
          </a:p>
          <a:p>
            <a:r>
              <a:rPr lang="ja-JP" altLang="en-US" smtClean="0"/>
              <a:t>特になし。</a:t>
            </a:r>
            <a:endParaRPr lang="en-US" altLang="ja-JP" dirty="0" smtClean="0"/>
          </a:p>
        </p:txBody>
      </p:sp>
      <p:sp>
        <p:nvSpPr>
          <p:cNvPr id="4" name="スライド イメージ プレースホルダー 3"/>
          <p:cNvSpPr>
            <a:spLocks noGrp="1" noRot="1" noChangeAspect="1"/>
          </p:cNvSpPr>
          <p:nvPr>
            <p:ph type="sldImg"/>
          </p:nvPr>
        </p:nvSpPr>
        <p:spPr>
          <a:xfrm>
            <a:off x="712788" y="746125"/>
            <a:ext cx="5381625" cy="3727450"/>
          </a:xfr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６．事例紹介　～小規模自治体の場合（福岡県粕屋町）～</a:t>
            </a:r>
            <a:endParaRPr lang="en-US" altLang="ja-JP" smtClean="0"/>
          </a:p>
          <a:p>
            <a:endParaRPr lang="en-US" altLang="ja-JP" smtClean="0"/>
          </a:p>
          <a:p>
            <a:r>
              <a:rPr lang="ja-JP" altLang="en-US" smtClean="0"/>
              <a:t>◆このページのポイント </a:t>
            </a:r>
            <a:endParaRPr lang="en-US" altLang="ja-JP" smtClean="0"/>
          </a:p>
          <a:p>
            <a:r>
              <a:rPr lang="ja-JP" altLang="en-US" smtClean="0"/>
              <a:t>先進事例の紹介として福岡県粕屋町の事例を紹介する。</a:t>
            </a:r>
            <a:endParaRPr lang="en-US" altLang="ja-JP" smtClean="0"/>
          </a:p>
          <a:p>
            <a:endParaRPr lang="en-US" altLang="ja-JP" smtClean="0"/>
          </a:p>
          <a:p>
            <a:r>
              <a:rPr lang="ja-JP" altLang="en-US" smtClean="0"/>
              <a:t>◆説明手順</a:t>
            </a:r>
            <a:endParaRPr lang="en-US" altLang="ja-JP" smtClean="0"/>
          </a:p>
          <a:p>
            <a:r>
              <a:rPr lang="ja-JP" altLang="en-US" smtClean="0"/>
              <a:t>所用時間：２分</a:t>
            </a:r>
            <a:endParaRPr lang="en-US" altLang="ja-JP" smtClean="0"/>
          </a:p>
          <a:p>
            <a:r>
              <a:rPr lang="ja-JP" altLang="en-US" smtClean="0"/>
              <a:t>・プロジェクトを進めていくにあたり、通常の１．５倍のスピードで進むという意識を持った方が改革は成功しやすい。</a:t>
            </a:r>
            <a:endParaRPr lang="en-US" altLang="ja-JP" smtClean="0"/>
          </a:p>
          <a:p>
            <a:r>
              <a:rPr lang="ja-JP" altLang="en-US" smtClean="0"/>
              <a:t>・じっくり慎重に進めると、だらけて意識低下を招きやすい。ただし、改革はタイミングが重要で、急いてばかりでも失敗する。スピード感とベストなタイミングで動くことが成功につながる。</a:t>
            </a:r>
            <a:endParaRPr lang="en-US" altLang="ja-JP" smtClean="0"/>
          </a:p>
          <a:p>
            <a:r>
              <a:rPr lang="ja-JP" altLang="en-US" smtClean="0"/>
              <a:t>　</a:t>
            </a:r>
            <a:endParaRPr lang="en-US" altLang="ja-JP" smtClean="0"/>
          </a:p>
          <a:p>
            <a:r>
              <a:rPr lang="ja-JP" altLang="en-US" smtClean="0"/>
              <a:t>◆補足事項（スライド未掲載のデータやファクト等）</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 </a:t>
            </a:r>
            <a:endParaRPr lang="en-US" altLang="ja-JP" smtClean="0"/>
          </a:p>
          <a:p>
            <a:r>
              <a:rPr lang="ja-JP" altLang="en-US" smtClean="0"/>
              <a:t>特になし。</a:t>
            </a:r>
            <a:endParaRPr lang="en-US" altLang="ja-JP" dirty="0" smtClean="0"/>
          </a:p>
        </p:txBody>
      </p:sp>
      <p:sp>
        <p:nvSpPr>
          <p:cNvPr id="6" name="スライド番号プレースホルダ 5"/>
          <p:cNvSpPr>
            <a:spLocks noGrp="1"/>
          </p:cNvSpPr>
          <p:nvPr>
            <p:ph type="sldNum" sz="quarter" idx="12"/>
          </p:nvPr>
        </p:nvSpPr>
        <p:spPr/>
        <p:txBody>
          <a:bodyPr/>
          <a:lstStyle/>
          <a:p>
            <a:fld id="{662B017A-3335-4ECE-88C9-B16C93DEA667}" type="slidenum">
              <a:rPr lang="en-US" altLang="ja-JP" smtClean="0"/>
              <a:pPr/>
              <a:t>22</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smtClean="0"/>
              <a:t>ページタイトル：</a:t>
            </a:r>
            <a:endParaRPr lang="en-US" altLang="ja-JP" smtClean="0"/>
          </a:p>
          <a:p>
            <a:r>
              <a:rPr lang="ja-JP" altLang="en-US" smtClean="0"/>
              <a:t>６．事例紹介　～大規模自治体の場合（北九州市（政令市））～</a:t>
            </a:r>
            <a:endParaRPr lang="en-US" altLang="ja-JP" smtClean="0"/>
          </a:p>
          <a:p>
            <a:endParaRPr lang="en-US" altLang="ja-JP" smtClean="0"/>
          </a:p>
          <a:p>
            <a:r>
              <a:rPr lang="ja-JP" altLang="en-US" smtClean="0"/>
              <a:t>◆このページのポイント </a:t>
            </a:r>
            <a:endParaRPr lang="en-US" altLang="ja-JP" smtClean="0"/>
          </a:p>
          <a:p>
            <a:r>
              <a:rPr lang="ja-JP" altLang="en-US" smtClean="0"/>
              <a:t>先進事例の紹介として福岡県北九州市の事例を紹介する。</a:t>
            </a:r>
            <a:endParaRPr lang="en-US" altLang="ja-JP" smtClean="0"/>
          </a:p>
          <a:p>
            <a:endParaRPr lang="en-US" altLang="ja-JP" smtClean="0"/>
          </a:p>
          <a:p>
            <a:r>
              <a:rPr lang="ja-JP" altLang="en-US" smtClean="0"/>
              <a:t>◆説明手順</a:t>
            </a:r>
            <a:endParaRPr lang="en-US" altLang="ja-JP" smtClean="0"/>
          </a:p>
          <a:p>
            <a:r>
              <a:rPr lang="ja-JP" altLang="en-US" smtClean="0"/>
              <a:t>所用時間：２分</a:t>
            </a:r>
            <a:endParaRPr lang="en-US" altLang="ja-JP" smtClean="0"/>
          </a:p>
          <a:p>
            <a:r>
              <a:rPr lang="ja-JP" altLang="en-US" smtClean="0"/>
              <a:t>・情報システムを活用し、総合窓口サービス開始を機に各区役所での入力の事務処理を区政事務センターで集約して行うことで事務の効率化を図っている。</a:t>
            </a:r>
            <a:endParaRPr lang="en-US" altLang="ja-JP" smtClean="0"/>
          </a:p>
          <a:p>
            <a:r>
              <a:rPr lang="ja-JP" altLang="en-US" smtClean="0"/>
              <a:t>・人口規模が大きく来庁者が多い自治体では効果的な取り組み例である。</a:t>
            </a:r>
            <a:endParaRPr lang="en-US" altLang="ja-JP" smtClean="0"/>
          </a:p>
          <a:p>
            <a:endParaRPr lang="en-US" altLang="ja-JP" smtClean="0"/>
          </a:p>
          <a:p>
            <a:r>
              <a:rPr lang="ja-JP" altLang="en-US" smtClean="0"/>
              <a:t>◆補足事項（スライド未掲載のデータやファクト等）</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 </a:t>
            </a:r>
            <a:endParaRPr lang="en-US" altLang="ja-JP" smtClean="0"/>
          </a:p>
          <a:p>
            <a:r>
              <a:rPr lang="ja-JP" altLang="en-US" smtClean="0"/>
              <a:t>特になし。</a:t>
            </a:r>
            <a:r>
              <a:rPr lang="en-US" altLang="ja-JP" smtClean="0"/>
              <a:t> </a:t>
            </a:r>
            <a:endParaRPr lang="en-US" altLang="ja-JP" dirty="0" smtClean="0"/>
          </a:p>
        </p:txBody>
      </p:sp>
      <p:sp>
        <p:nvSpPr>
          <p:cNvPr id="5" name="スライド番号プレースホルダー 4"/>
          <p:cNvSpPr>
            <a:spLocks noGrp="1"/>
          </p:cNvSpPr>
          <p:nvPr>
            <p:ph type="sldNum" sz="quarter" idx="11"/>
          </p:nvPr>
        </p:nvSpPr>
        <p:spPr/>
        <p:txBody>
          <a:bodyPr/>
          <a:lstStyle/>
          <a:p>
            <a:fld id="{662B017A-3335-4ECE-88C9-B16C93DEA667}" type="slidenum">
              <a:rPr lang="en-US" altLang="ja-JP" smtClean="0"/>
              <a:pPr/>
              <a:t>23</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8209492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dirty="0" smtClean="0"/>
              <a:t>ページタイトル：</a:t>
            </a:r>
            <a:endParaRPr lang="en-US" altLang="ja-JP" dirty="0" smtClean="0"/>
          </a:p>
          <a:p>
            <a:r>
              <a:rPr lang="ja-JP" altLang="en-US" dirty="0" smtClean="0"/>
              <a:t>６．事例紹介　～大規模自治体の場合（北九州市（政令市））～</a:t>
            </a:r>
            <a:endParaRPr lang="en-US" altLang="ja-JP" dirty="0" smtClean="0"/>
          </a:p>
          <a:p>
            <a:endParaRPr lang="en-US" altLang="ja-JP" dirty="0" smtClean="0"/>
          </a:p>
          <a:p>
            <a:r>
              <a:rPr lang="ja-JP" altLang="en-US" dirty="0" smtClean="0"/>
              <a:t>◆このページのポイント </a:t>
            </a:r>
            <a:endParaRPr lang="en-US" altLang="ja-JP" dirty="0" smtClean="0"/>
          </a:p>
          <a:p>
            <a:r>
              <a:rPr lang="ja-JP" altLang="en-US" dirty="0" smtClean="0"/>
              <a:t>先進事例の紹介として福岡県北九州市の事例を紹介する。</a:t>
            </a:r>
            <a:endParaRPr lang="en-US" altLang="ja-JP" dirty="0" smtClean="0"/>
          </a:p>
          <a:p>
            <a:endParaRPr lang="en-US" altLang="ja-JP" dirty="0" smtClean="0"/>
          </a:p>
          <a:p>
            <a:r>
              <a:rPr lang="ja-JP" altLang="en-US" dirty="0" smtClean="0"/>
              <a:t>◆説明手順 </a:t>
            </a:r>
            <a:endParaRPr lang="en-US" altLang="ja-JP" dirty="0" smtClean="0"/>
          </a:p>
          <a:p>
            <a:r>
              <a:rPr lang="ja-JP" altLang="en-US" dirty="0" smtClean="0"/>
              <a:t>所用時間：３分</a:t>
            </a:r>
            <a:endParaRPr lang="en-US" altLang="ja-JP" dirty="0" smtClean="0"/>
          </a:p>
          <a:p>
            <a:r>
              <a:rPr lang="ja-JP" altLang="en-US" dirty="0" smtClean="0"/>
              <a:t>・本例は政令市の事例であるが、大規模自治体であってもシステムを活用した総合窓口サービスの提供が実現可能であることを示す例である。</a:t>
            </a:r>
            <a:endParaRPr lang="en-US" altLang="ja-JP" dirty="0" smtClean="0"/>
          </a:p>
          <a:p>
            <a:r>
              <a:rPr lang="ja-JP" altLang="en-US" dirty="0" smtClean="0"/>
              <a:t>・ライフイベントに伴う国民年金課、健康福祉課の一部の手続きを市民課総合窓口サービスで取り扱うことからスタートしている。今後、総合窓口での取り扱い範囲を広げる（進化させる）ことが可能なようにシステムは構築されている。</a:t>
            </a:r>
            <a:endParaRPr lang="en-US" altLang="ja-JP" dirty="0" smtClean="0"/>
          </a:p>
          <a:p>
            <a:r>
              <a:rPr lang="ja-JP" altLang="en-US" dirty="0" smtClean="0"/>
              <a:t>・先ずは優先度（ニーズや取扱い件数）が高い手続きからスタートすると導入しやすく、住民サービス向上への効果が期待できる。</a:t>
            </a:r>
            <a:endParaRPr lang="en-US" altLang="ja-JP" dirty="0" smtClean="0"/>
          </a:p>
          <a:p>
            <a:r>
              <a:rPr lang="ja-JP" altLang="en-US" dirty="0" smtClean="0"/>
              <a:t>・総合窓口サービスの導入や対象範囲を広げていくためには、現場で直接住民に接している窓口職員の意識改革が必要となる。北九州市の場合、取扱い件数も従事者数も多い中で総合窓口</a:t>
            </a:r>
            <a:r>
              <a:rPr lang="ja-JP" altLang="en-US" smtClean="0"/>
              <a:t>サービスの提供</a:t>
            </a:r>
            <a:r>
              <a:rPr lang="ja-JP" altLang="en-US" dirty="0" smtClean="0"/>
              <a:t>を実現できた例として参考となる。</a:t>
            </a:r>
            <a:endParaRPr lang="en-US" altLang="ja-JP" dirty="0" smtClean="0"/>
          </a:p>
          <a:p>
            <a:r>
              <a:rPr lang="ja-JP" altLang="en-US" dirty="0" smtClean="0"/>
              <a:t>・留意点として、当然ながらシステム間の情報を繋ぐこと（情報連携）が効率化の鍵となる。</a:t>
            </a:r>
            <a:endParaRPr lang="en-US" altLang="ja-JP" dirty="0" smtClean="0"/>
          </a:p>
          <a:p>
            <a:endParaRPr lang="en-US" altLang="ja-JP" dirty="0" smtClean="0"/>
          </a:p>
          <a:p>
            <a:r>
              <a:rPr lang="ja-JP" altLang="en-US" dirty="0" smtClean="0"/>
              <a:t>◆補足事項（スライド未掲載のデータやファクト等）</a:t>
            </a:r>
            <a:endParaRPr lang="en-US" altLang="ja-JP" dirty="0" smtClean="0"/>
          </a:p>
          <a:p>
            <a:r>
              <a:rPr lang="ja-JP" altLang="en-US" dirty="0" smtClean="0"/>
              <a:t>特になし。</a:t>
            </a:r>
            <a:endParaRPr lang="en-US" altLang="ja-JP" dirty="0" smtClean="0"/>
          </a:p>
          <a:p>
            <a:endParaRPr lang="en-US" altLang="ja-JP" dirty="0" smtClean="0"/>
          </a:p>
          <a:p>
            <a:r>
              <a:rPr lang="ja-JP" altLang="en-US" dirty="0" smtClean="0"/>
              <a:t>◆受講者への確認事項 </a:t>
            </a:r>
            <a:endParaRPr lang="en-US" altLang="ja-JP" dirty="0" smtClean="0"/>
          </a:p>
          <a:p>
            <a:r>
              <a:rPr lang="ja-JP" altLang="en-US" dirty="0" smtClean="0"/>
              <a:t>特になし。</a:t>
            </a:r>
            <a:endParaRPr lang="en-US" altLang="ja-JP" dirty="0" smtClean="0"/>
          </a:p>
        </p:txBody>
      </p:sp>
      <p:sp>
        <p:nvSpPr>
          <p:cNvPr id="5" name="スライド番号プレースホルダー 4"/>
          <p:cNvSpPr>
            <a:spLocks noGrp="1"/>
          </p:cNvSpPr>
          <p:nvPr>
            <p:ph type="sldNum" sz="quarter" idx="11"/>
          </p:nvPr>
        </p:nvSpPr>
        <p:spPr/>
        <p:txBody>
          <a:bodyPr/>
          <a:lstStyle/>
          <a:p>
            <a:fld id="{662B017A-3335-4ECE-88C9-B16C93DEA667}" type="slidenum">
              <a:rPr lang="en-US" altLang="ja-JP" smtClean="0"/>
              <a:pPr/>
              <a:t>24</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17230539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smtClean="0"/>
              <a:t>ページタイトル：</a:t>
            </a:r>
            <a:endParaRPr lang="en-US" altLang="ja-JP" smtClean="0"/>
          </a:p>
          <a:p>
            <a:r>
              <a:rPr lang="ja-JP" altLang="en-US" smtClean="0"/>
              <a:t>６．事例紹介　～大規模自治体の場合（北九州市（政令市））～</a:t>
            </a:r>
            <a:endParaRPr lang="en-US" altLang="ja-JP" smtClean="0"/>
          </a:p>
          <a:p>
            <a:endParaRPr lang="en-US" altLang="ja-JP" smtClean="0"/>
          </a:p>
          <a:p>
            <a:r>
              <a:rPr lang="ja-JP" altLang="en-US" smtClean="0"/>
              <a:t>◆このページのポイント </a:t>
            </a:r>
            <a:endParaRPr lang="en-US" altLang="ja-JP" smtClean="0"/>
          </a:p>
          <a:p>
            <a:r>
              <a:rPr lang="ja-JP" altLang="en-US" smtClean="0"/>
              <a:t>先進事例の紹介として福岡県北九州市の事例を紹介する。</a:t>
            </a:r>
            <a:endParaRPr lang="en-US" altLang="ja-JP" smtClean="0"/>
          </a:p>
          <a:p>
            <a:endParaRPr lang="en-US" altLang="ja-JP" smtClean="0"/>
          </a:p>
          <a:p>
            <a:r>
              <a:rPr lang="ja-JP" altLang="en-US" smtClean="0"/>
              <a:t>◆説明手順</a:t>
            </a:r>
            <a:endParaRPr lang="en-US" altLang="ja-JP" smtClean="0"/>
          </a:p>
          <a:p>
            <a:r>
              <a:rPr lang="ja-JP" altLang="en-US" smtClean="0"/>
              <a:t>所用時間：１分</a:t>
            </a:r>
            <a:endParaRPr lang="en-US" altLang="ja-JP" smtClean="0"/>
          </a:p>
          <a:p>
            <a:r>
              <a:rPr lang="ja-JP" altLang="en-US" smtClean="0"/>
              <a:t>・粕屋町の例と同様に北九州市もシステム再編と同時に総合窓口サービスに向けてフロアの改修を行っている。</a:t>
            </a:r>
            <a:endParaRPr lang="en-US" altLang="ja-JP" smtClean="0"/>
          </a:p>
          <a:p>
            <a:r>
              <a:rPr lang="ja-JP" altLang="en-US" smtClean="0"/>
              <a:t>・動線設計が上手くできると、住民も職員も時間短縮が可能となる。</a:t>
            </a:r>
            <a:endParaRPr lang="en-US" altLang="ja-JP" smtClean="0"/>
          </a:p>
          <a:p>
            <a:r>
              <a:rPr lang="ja-JP" altLang="en-US" smtClean="0"/>
              <a:t>・案内サインは来庁者が迷わず移動できるので住民目線で判りやすい表示を心がける。</a:t>
            </a:r>
            <a:endParaRPr lang="en-US" altLang="ja-JP" smtClean="0"/>
          </a:p>
          <a:p>
            <a:endParaRPr lang="en-US" altLang="ja-JP" smtClean="0"/>
          </a:p>
          <a:p>
            <a:r>
              <a:rPr lang="ja-JP" altLang="en-US" smtClean="0"/>
              <a:t>◆補足事項（スライド未掲載のデータやファクト等）</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 </a:t>
            </a:r>
            <a:endParaRPr lang="en-US" altLang="ja-JP" smtClean="0"/>
          </a:p>
          <a:p>
            <a:r>
              <a:rPr lang="ja-JP" altLang="en-US" smtClean="0"/>
              <a:t>特になし。</a:t>
            </a:r>
            <a:endParaRPr lang="en-US" altLang="ja-JP" dirty="0" smtClean="0"/>
          </a:p>
        </p:txBody>
      </p:sp>
      <p:sp>
        <p:nvSpPr>
          <p:cNvPr id="5" name="スライド番号プレースホルダー 4"/>
          <p:cNvSpPr>
            <a:spLocks noGrp="1"/>
          </p:cNvSpPr>
          <p:nvPr>
            <p:ph type="sldNum" sz="quarter" idx="11"/>
          </p:nvPr>
        </p:nvSpPr>
        <p:spPr/>
        <p:txBody>
          <a:bodyPr/>
          <a:lstStyle/>
          <a:p>
            <a:fld id="{662B017A-3335-4ECE-88C9-B16C93DEA667}" type="slidenum">
              <a:rPr lang="en-US" altLang="ja-JP" smtClean="0"/>
              <a:pPr/>
              <a:t>25</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14909888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7"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７．総合窓口運用の留意点</a:t>
            </a:r>
            <a:endParaRPr lang="en-US" altLang="ja-JP" smtClean="0"/>
          </a:p>
          <a:p>
            <a:endParaRPr lang="en-US" altLang="ja-JP" smtClean="0"/>
          </a:p>
          <a:p>
            <a:r>
              <a:rPr lang="ja-JP" altLang="en-US" smtClean="0"/>
              <a:t>◆このページのポイント</a:t>
            </a:r>
            <a:endParaRPr lang="en-US" altLang="ja-JP" smtClean="0"/>
          </a:p>
          <a:p>
            <a:r>
              <a:rPr lang="ja-JP" altLang="en-US" smtClean="0"/>
              <a:t>情報担当職員の役割として、システム稼働後の実効性の確認について理解してもらう。</a:t>
            </a:r>
            <a:endParaRPr lang="en-US" altLang="ja-JP" smtClean="0"/>
          </a:p>
          <a:p>
            <a:endParaRPr lang="en-US" altLang="ja-JP" smtClean="0"/>
          </a:p>
          <a:p>
            <a:r>
              <a:rPr lang="ja-JP" altLang="en-US" smtClean="0"/>
              <a:t>◆説明手順 </a:t>
            </a:r>
            <a:endParaRPr lang="en-US" altLang="ja-JP" smtClean="0"/>
          </a:p>
          <a:p>
            <a:r>
              <a:rPr lang="ja-JP" altLang="en-US" smtClean="0"/>
              <a:t>所用時間：２分</a:t>
            </a:r>
            <a:endParaRPr lang="en-US" altLang="ja-JP" smtClean="0"/>
          </a:p>
          <a:p>
            <a:r>
              <a:rPr lang="ja-JP" altLang="en-US" smtClean="0"/>
              <a:t>・情報担当職員はシステム構築が目的になりがちであるが、住民視点のサービスは構築を終えてからがスタートである。ツールである情報システムを現場が上手く活用できるよう、運用期に入ってもサポートしていく必要がある。</a:t>
            </a:r>
            <a:endParaRPr lang="en-US" altLang="ja-JP" smtClean="0"/>
          </a:p>
          <a:p>
            <a:r>
              <a:rPr lang="ja-JP" altLang="en-US" smtClean="0"/>
              <a:t>・自分たちが考えたモデル（仮説）が実際どうなったかを繰り返し検証することで住民サービスの質向上につながる。</a:t>
            </a:r>
            <a:endParaRPr lang="en-US" altLang="ja-JP" smtClean="0"/>
          </a:p>
          <a:p>
            <a:r>
              <a:rPr lang="ja-JP" altLang="en-US" smtClean="0"/>
              <a:t>・現場でのＯＪＴと、担い手の改善意識（モチベーション）の維持について、工夫が必要である。（例：来庁者満足度アンケートの実施等）</a:t>
            </a:r>
            <a:endParaRPr lang="en-US" altLang="ja-JP" smtClean="0"/>
          </a:p>
          <a:p>
            <a:endParaRPr lang="en-US" altLang="ja-JP" smtClean="0"/>
          </a:p>
          <a:p>
            <a:r>
              <a:rPr lang="ja-JP" altLang="en-US" smtClean="0"/>
              <a:t>◆補足事項（スライド未掲載のデータやファクト等）</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 </a:t>
            </a:r>
            <a:endParaRPr lang="en-US" altLang="ja-JP" smtClean="0"/>
          </a:p>
          <a:p>
            <a:r>
              <a:rPr lang="ja-JP" altLang="en-US" smtClean="0"/>
              <a:t>特になし。</a:t>
            </a:r>
            <a:endParaRPr lang="en-US" altLang="ja-JP" dirty="0" smtClean="0"/>
          </a:p>
        </p:txBody>
      </p:sp>
      <p:sp>
        <p:nvSpPr>
          <p:cNvPr id="180230"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a:defRPr kumimoji="1" sz="2400">
                <a:solidFill>
                  <a:schemeClr val="tx1"/>
                </a:solidFill>
                <a:latin typeface="Times New Roman" pitchFamily="18" charset="0"/>
                <a:ea typeface="ＭＳ Ｐゴシック" pitchFamily="50" charset="-128"/>
              </a:defRPr>
            </a:lvl1pPr>
            <a:lvl2pPr marL="742950" indent="-285750" defTabSz="915988">
              <a:defRPr kumimoji="1" sz="2400">
                <a:solidFill>
                  <a:schemeClr val="tx1"/>
                </a:solidFill>
                <a:latin typeface="Times New Roman" pitchFamily="18" charset="0"/>
                <a:ea typeface="ＭＳ Ｐゴシック" pitchFamily="50" charset="-128"/>
              </a:defRPr>
            </a:lvl2pPr>
            <a:lvl3pPr marL="1143000" indent="-228600" defTabSz="915988">
              <a:defRPr kumimoji="1" sz="2400">
                <a:solidFill>
                  <a:schemeClr val="tx1"/>
                </a:solidFill>
                <a:latin typeface="Times New Roman" pitchFamily="18" charset="0"/>
                <a:ea typeface="ＭＳ Ｐゴシック" pitchFamily="50" charset="-128"/>
              </a:defRPr>
            </a:lvl3pPr>
            <a:lvl4pPr marL="1600200" indent="-228600" defTabSz="915988">
              <a:defRPr kumimoji="1" sz="2400">
                <a:solidFill>
                  <a:schemeClr val="tx1"/>
                </a:solidFill>
                <a:latin typeface="Times New Roman" pitchFamily="18" charset="0"/>
                <a:ea typeface="ＭＳ Ｐゴシック" pitchFamily="50" charset="-128"/>
              </a:defRPr>
            </a:lvl4pPr>
            <a:lvl5pPr marL="2057400" indent="-228600" defTabSz="915988">
              <a:defRPr kumimoji="1" sz="2400">
                <a:solidFill>
                  <a:schemeClr val="tx1"/>
                </a:solidFill>
                <a:latin typeface="Times New Roman" pitchFamily="18" charset="0"/>
                <a:ea typeface="ＭＳ Ｐゴシック" pitchFamily="50" charset="-128"/>
              </a:defRPr>
            </a:lvl5pPr>
            <a:lvl6pPr marL="25146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fld id="{9A1F2C7B-FAD9-4611-AD41-2127B50121E6}" type="slidenum">
              <a:rPr lang="en-US" altLang="ja-JP" sz="900">
                <a:solidFill>
                  <a:srgbClr val="000066"/>
                </a:solidFill>
              </a:rPr>
              <a:pPr algn="ctr" eaLnBrk="1" hangingPunct="1"/>
              <a:t>26</a:t>
            </a:fld>
            <a:endParaRPr lang="en-US" altLang="ja-JP" sz="900" dirty="0">
              <a:solidFill>
                <a:srgbClr val="000066"/>
              </a:solidFill>
            </a:endParaRPr>
          </a:p>
        </p:txBody>
      </p:sp>
      <p:sp>
        <p:nvSpPr>
          <p:cNvPr id="3" name="スライド イメージ プレースホルダー 2"/>
          <p:cNvSpPr>
            <a:spLocks noGrp="1" noRot="1" noChangeAspect="1"/>
          </p:cNvSpPr>
          <p:nvPr>
            <p:ph type="sldImg"/>
          </p:nvPr>
        </p:nvSpPr>
        <p:spPr>
          <a:xfrm>
            <a:off x="712788" y="746125"/>
            <a:ext cx="5381625" cy="3727450"/>
          </a:xfr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82"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559" tIns="45779" rIns="91559" bIns="45779" anchor="b"/>
          <a:lstStyle>
            <a:lvl1pPr defTabSz="915988">
              <a:defRPr kumimoji="1" sz="2400">
                <a:solidFill>
                  <a:schemeClr val="tx1"/>
                </a:solidFill>
                <a:latin typeface="Times New Roman" pitchFamily="18" charset="0"/>
                <a:ea typeface="ＭＳ Ｐゴシック" pitchFamily="50" charset="-128"/>
              </a:defRPr>
            </a:lvl1pPr>
            <a:lvl2pPr marL="742950" indent="-285750" defTabSz="915988">
              <a:defRPr kumimoji="1" sz="2400">
                <a:solidFill>
                  <a:schemeClr val="tx1"/>
                </a:solidFill>
                <a:latin typeface="Times New Roman" pitchFamily="18" charset="0"/>
                <a:ea typeface="ＭＳ Ｐゴシック" pitchFamily="50" charset="-128"/>
              </a:defRPr>
            </a:lvl2pPr>
            <a:lvl3pPr marL="1143000" indent="-228600" defTabSz="915988">
              <a:defRPr kumimoji="1" sz="2400">
                <a:solidFill>
                  <a:schemeClr val="tx1"/>
                </a:solidFill>
                <a:latin typeface="Times New Roman" pitchFamily="18" charset="0"/>
                <a:ea typeface="ＭＳ Ｐゴシック" pitchFamily="50" charset="-128"/>
              </a:defRPr>
            </a:lvl3pPr>
            <a:lvl4pPr marL="1600200" indent="-228600" defTabSz="915988">
              <a:defRPr kumimoji="1" sz="2400">
                <a:solidFill>
                  <a:schemeClr val="tx1"/>
                </a:solidFill>
                <a:latin typeface="Times New Roman" pitchFamily="18" charset="0"/>
                <a:ea typeface="ＭＳ Ｐゴシック" pitchFamily="50" charset="-128"/>
              </a:defRPr>
            </a:lvl4pPr>
            <a:lvl5pPr marL="2057400" indent="-228600" defTabSz="915988">
              <a:defRPr kumimoji="1" sz="2400">
                <a:solidFill>
                  <a:schemeClr val="tx1"/>
                </a:solidFill>
                <a:latin typeface="Times New Roman" pitchFamily="18" charset="0"/>
                <a:ea typeface="ＭＳ Ｐゴシック" pitchFamily="50" charset="-128"/>
              </a:defRPr>
            </a:lvl5pPr>
            <a:lvl6pPr marL="25146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6pPr>
            <a:lvl7pPr marL="29718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7pPr>
            <a:lvl8pPr marL="34290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8pPr>
            <a:lvl9pPr marL="3886200" indent="-228600" defTabSz="915988" eaLnBrk="0" fontAlgn="base" hangingPunct="0">
              <a:spcBef>
                <a:spcPct val="0"/>
              </a:spcBef>
              <a:spcAft>
                <a:spcPct val="0"/>
              </a:spcAft>
              <a:defRPr kumimoji="1" sz="2400">
                <a:solidFill>
                  <a:schemeClr val="tx1"/>
                </a:solidFill>
                <a:latin typeface="Times New Roman" pitchFamily="18" charset="0"/>
                <a:ea typeface="ＭＳ Ｐゴシック" pitchFamily="50" charset="-128"/>
              </a:defRPr>
            </a:lvl9pPr>
          </a:lstStyle>
          <a:p>
            <a:pPr algn="ctr" eaLnBrk="1" hangingPunct="1"/>
            <a:fld id="{10B14ACE-ECFB-4BF5-A6A6-BA7F122F1821}" type="slidenum">
              <a:rPr lang="en-US" altLang="ja-JP" sz="900">
                <a:solidFill>
                  <a:srgbClr val="000066"/>
                </a:solidFill>
              </a:rPr>
              <a:pPr algn="ctr" eaLnBrk="1" hangingPunct="1"/>
              <a:t>27</a:t>
            </a:fld>
            <a:endParaRPr lang="en-US" altLang="ja-JP" sz="900" dirty="0">
              <a:solidFill>
                <a:srgbClr val="000066"/>
              </a:solidFill>
            </a:endParaRPr>
          </a:p>
        </p:txBody>
      </p:sp>
      <p:sp>
        <p:nvSpPr>
          <p:cNvPr id="2" name="スライド イメージ プレースホルダー 1"/>
          <p:cNvSpPr>
            <a:spLocks noGrp="1" noRot="1" noChangeAspect="1"/>
          </p:cNvSpPr>
          <p:nvPr>
            <p:ph type="sldImg"/>
          </p:nvPr>
        </p:nvSpPr>
        <p:spPr>
          <a:xfrm>
            <a:off x="712788" y="746125"/>
            <a:ext cx="5381625" cy="3727450"/>
          </a:xfrm>
        </p:spPr>
      </p:sp>
      <p:sp>
        <p:nvSpPr>
          <p:cNvPr id="3" name="ノート プレースホルダー 2"/>
          <p:cNvSpPr>
            <a:spLocks noGrp="1"/>
          </p:cNvSpPr>
          <p:nvPr>
            <p:ph type="body" idx="1"/>
          </p:nvPr>
        </p:nvSpPr>
        <p:spPr/>
        <p:txBody>
          <a:bodyPr/>
          <a:lstStyle/>
          <a:p>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dirty="0" smtClean="0"/>
              <a:t>ページタイトル：</a:t>
            </a:r>
            <a:endParaRPr lang="en-US" altLang="ja-JP" dirty="0" smtClean="0"/>
          </a:p>
          <a:p>
            <a:r>
              <a:rPr lang="ja-JP" altLang="en-US" dirty="0" smtClean="0"/>
              <a:t>３．</a:t>
            </a:r>
            <a:r>
              <a:rPr lang="ja-JP" altLang="en-US" dirty="0" smtClean="0"/>
              <a:t>組織横断的発想の必要性</a:t>
            </a:r>
            <a:endParaRPr lang="en-US" altLang="ja-JP" dirty="0" smtClean="0"/>
          </a:p>
          <a:p>
            <a:endParaRPr lang="en-US" altLang="ja-JP" dirty="0" smtClean="0"/>
          </a:p>
          <a:p>
            <a:r>
              <a:rPr lang="ja-JP" altLang="en-US" dirty="0" smtClean="0"/>
              <a:t>◆このページのポイント </a:t>
            </a:r>
            <a:endParaRPr lang="en-US" altLang="ja-JP" dirty="0" smtClean="0"/>
          </a:p>
          <a:p>
            <a:r>
              <a:rPr lang="ja-JP" altLang="en-US" dirty="0" smtClean="0"/>
              <a:t>戦略的な発想（戦術⇒施策、戦法⇒手段）に基づき、ゼロから考え直すことが肝要であることを理解してもらう。</a:t>
            </a:r>
            <a:endParaRPr lang="en-US" altLang="ja-JP" dirty="0" smtClean="0"/>
          </a:p>
          <a:p>
            <a:endParaRPr lang="en-US" altLang="ja-JP" dirty="0" smtClean="0"/>
          </a:p>
          <a:p>
            <a:r>
              <a:rPr lang="ja-JP" altLang="en-US" dirty="0" smtClean="0"/>
              <a:t>◆説明手順 </a:t>
            </a:r>
            <a:endParaRPr lang="en-US" altLang="ja-JP" dirty="0" smtClean="0"/>
          </a:p>
          <a:p>
            <a:r>
              <a:rPr lang="ja-JP" altLang="en-US" dirty="0" smtClean="0"/>
              <a:t>所用時間：３分</a:t>
            </a:r>
            <a:endParaRPr lang="en-US" altLang="ja-JP" dirty="0" smtClean="0"/>
          </a:p>
          <a:p>
            <a:r>
              <a:rPr lang="ja-JP" altLang="en-US" dirty="0" smtClean="0"/>
              <a:t>・住民視点で窓口サービスを組み立て直すことが成功の秘訣であり、そのためには</a:t>
            </a:r>
            <a:r>
              <a:rPr lang="en-US" altLang="ja-JP" dirty="0" smtClean="0"/>
              <a:t>BPR(</a:t>
            </a:r>
            <a:r>
              <a:rPr lang="ja-JP" altLang="en-US" dirty="0" smtClean="0"/>
              <a:t>業務改革）の取り組みが重要となる。特に、ここで課題を共有し、職員が自分たちで業務プロセスを見直し可視化していくことが効果的である（当事者意識と気付きを醸成）。</a:t>
            </a:r>
            <a:endParaRPr lang="en-US" altLang="ja-JP" dirty="0" smtClean="0"/>
          </a:p>
          <a:p>
            <a:r>
              <a:rPr lang="ja-JP" altLang="en-US" dirty="0" smtClean="0"/>
              <a:t>・外部支援者への丸投げ、セクト主義により自分の担当ばかりに目を向けるといったことをせず、原課職員と連携を深め、手段決定の当事者として参画してもらうことが重要である。</a:t>
            </a:r>
            <a:endParaRPr lang="en-US" altLang="ja-JP" dirty="0" smtClean="0"/>
          </a:p>
          <a:p>
            <a:r>
              <a:rPr lang="ja-JP" altLang="en-US" dirty="0" smtClean="0"/>
              <a:t>・他の事例の良い面ばかりに目がいきがちであり、見通しも楽観的に考えたくなる。しかし悪い面や悲観的に考え直す等、物事を「悪魔」と「天使」の両側からの視点で見る思考をもつことが重要である。常に最悪の場合を想定し対策を考えておけば、大きな取り組みでも挑む勇気が湧いてくるものである。</a:t>
            </a:r>
            <a:endParaRPr lang="en-US" altLang="ja-JP" dirty="0" smtClean="0"/>
          </a:p>
          <a:p>
            <a:endParaRPr lang="en-US" altLang="ja-JP" dirty="0" smtClean="0"/>
          </a:p>
          <a:p>
            <a:r>
              <a:rPr lang="ja-JP" altLang="en-US" dirty="0" smtClean="0"/>
              <a:t> ◆補足事項（スライド未掲載のデータやファクト等） </a:t>
            </a:r>
            <a:endParaRPr lang="en-US" altLang="ja-JP" dirty="0" smtClean="0"/>
          </a:p>
          <a:p>
            <a:r>
              <a:rPr lang="ja-JP" altLang="en-US" dirty="0" smtClean="0"/>
              <a:t>特になし。</a:t>
            </a:r>
            <a:endParaRPr lang="en-US" altLang="ja-JP" dirty="0" smtClean="0"/>
          </a:p>
          <a:p>
            <a:endParaRPr lang="en-US" altLang="ja-JP" dirty="0" smtClean="0"/>
          </a:p>
          <a:p>
            <a:r>
              <a:rPr lang="ja-JP" altLang="en-US" dirty="0" smtClean="0"/>
              <a:t>◆受講者への確認事項</a:t>
            </a:r>
            <a:endParaRPr lang="en-US" altLang="ja-JP" dirty="0" smtClean="0"/>
          </a:p>
          <a:p>
            <a:r>
              <a:rPr lang="ja-JP" altLang="en-US" dirty="0" smtClean="0"/>
              <a:t>特になし。</a:t>
            </a:r>
            <a:endParaRPr lang="en-US" altLang="ja-JP" dirty="0" smtClean="0"/>
          </a:p>
          <a:p>
            <a:r>
              <a:rPr lang="en-US" altLang="ja-JP" dirty="0" smtClean="0"/>
              <a:t> </a:t>
            </a:r>
            <a:endParaRPr lang="ja-JP" altLang="en-US" dirty="0"/>
          </a:p>
        </p:txBody>
      </p:sp>
      <p:sp>
        <p:nvSpPr>
          <p:cNvPr id="5" name="スライド番号プレースホルダー 4"/>
          <p:cNvSpPr>
            <a:spLocks noGrp="1"/>
          </p:cNvSpPr>
          <p:nvPr>
            <p:ph type="sldNum" sz="quarter" idx="11"/>
          </p:nvPr>
        </p:nvSpPr>
        <p:spPr/>
        <p:txBody>
          <a:bodyPr/>
          <a:lstStyle/>
          <a:p>
            <a:fld id="{662B017A-3335-4ECE-88C9-B16C93DEA667}" type="slidenum">
              <a:rPr lang="en-US" altLang="ja-JP" smtClean="0"/>
              <a:pPr/>
              <a:t>3</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19237515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dirty="0" smtClean="0"/>
              <a:t>ページタイトル：</a:t>
            </a:r>
            <a:endParaRPr lang="en-US" altLang="ja-JP" dirty="0" smtClean="0"/>
          </a:p>
          <a:p>
            <a:r>
              <a:rPr lang="ja-JP" altLang="en-US" dirty="0" smtClean="0"/>
              <a:t>３．組織横断的発想の必要性</a:t>
            </a:r>
            <a:endParaRPr lang="en-US" altLang="ja-JP" dirty="0" smtClean="0"/>
          </a:p>
          <a:p>
            <a:endParaRPr lang="en-US" altLang="ja-JP" dirty="0" smtClean="0"/>
          </a:p>
          <a:p>
            <a:r>
              <a:rPr lang="ja-JP" altLang="en-US" dirty="0" smtClean="0"/>
              <a:t>◆このページのポイント </a:t>
            </a:r>
            <a:endParaRPr lang="en-US" altLang="ja-JP" dirty="0" smtClean="0"/>
          </a:p>
          <a:p>
            <a:r>
              <a:rPr lang="ja-JP" altLang="en-US" dirty="0" smtClean="0"/>
              <a:t>組織横断的</a:t>
            </a:r>
            <a:r>
              <a:rPr lang="ja-JP" altLang="en-US" dirty="0" smtClean="0"/>
              <a:t>な発想（戦術⇒施策、戦法⇒手段）に基づき、ゼロから考え直すことが肝要であることを理解してもらう。</a:t>
            </a:r>
            <a:endParaRPr lang="en-US" altLang="ja-JP" dirty="0" smtClean="0"/>
          </a:p>
          <a:p>
            <a:endParaRPr lang="en-US" altLang="ja-JP" dirty="0" smtClean="0"/>
          </a:p>
          <a:p>
            <a:r>
              <a:rPr lang="ja-JP" altLang="en-US" dirty="0" smtClean="0"/>
              <a:t>◆説明手順 </a:t>
            </a:r>
            <a:endParaRPr lang="en-US" altLang="ja-JP" dirty="0" smtClean="0"/>
          </a:p>
          <a:p>
            <a:r>
              <a:rPr lang="ja-JP" altLang="en-US" dirty="0" smtClean="0"/>
              <a:t>所用時間：３分</a:t>
            </a:r>
            <a:endParaRPr lang="en-US" altLang="ja-JP" dirty="0" smtClean="0"/>
          </a:p>
          <a:p>
            <a:r>
              <a:rPr lang="ja-JP" altLang="en-US" dirty="0" smtClean="0"/>
              <a:t>・住民視点で窓口サービスを組み立て直すことが成功の秘訣であり、そのためには</a:t>
            </a:r>
            <a:r>
              <a:rPr lang="en-US" altLang="ja-JP" dirty="0" smtClean="0"/>
              <a:t>BPR(</a:t>
            </a:r>
            <a:r>
              <a:rPr lang="ja-JP" altLang="en-US" dirty="0" smtClean="0"/>
              <a:t>業務改革）の取り組みが重要となる。特に、ここで課題を共有し、職員が自分たちで業務プロセスを見直し可視化していくことが効果的である（当事者意識と気付きを醸成）。</a:t>
            </a:r>
            <a:endParaRPr lang="en-US" altLang="ja-JP" dirty="0" smtClean="0"/>
          </a:p>
          <a:p>
            <a:r>
              <a:rPr lang="ja-JP" altLang="en-US" dirty="0" smtClean="0"/>
              <a:t>・外部支援者への丸投げ、セクト主義により自分の担当ばかりに目を向けるといったことをせず、原課職員と連携を深め、手段決定の当事者として参画してもらうことが重要である。</a:t>
            </a:r>
            <a:endParaRPr lang="en-US" altLang="ja-JP" dirty="0" smtClean="0"/>
          </a:p>
          <a:p>
            <a:r>
              <a:rPr lang="ja-JP" altLang="en-US" dirty="0" smtClean="0"/>
              <a:t>・他の事例の良い面ばかりに目がいきがちであり、見通しも楽観的に考えたくなる。しかし悪い面や悲観的に考え直す等、物事を「悪魔」と「天使」の両側からの視点で見る思考をもつことが重要である。常に最悪の場合を想定し対策を考えておけば、大きな取り組みでも挑む勇気が湧いてくるものである。</a:t>
            </a:r>
            <a:endParaRPr lang="en-US" altLang="ja-JP" dirty="0" smtClean="0"/>
          </a:p>
          <a:p>
            <a:endParaRPr lang="en-US" altLang="ja-JP" dirty="0" smtClean="0"/>
          </a:p>
          <a:p>
            <a:r>
              <a:rPr lang="ja-JP" altLang="en-US" dirty="0" smtClean="0"/>
              <a:t> ◆補足事項（スライド未掲載のデータやファクト等） </a:t>
            </a:r>
            <a:endParaRPr lang="en-US" altLang="ja-JP" dirty="0" smtClean="0"/>
          </a:p>
          <a:p>
            <a:r>
              <a:rPr lang="ja-JP" altLang="en-US" dirty="0" smtClean="0"/>
              <a:t>特になし。</a:t>
            </a:r>
            <a:endParaRPr lang="en-US" altLang="ja-JP" dirty="0" smtClean="0"/>
          </a:p>
          <a:p>
            <a:endParaRPr lang="en-US" altLang="ja-JP" dirty="0" smtClean="0"/>
          </a:p>
          <a:p>
            <a:r>
              <a:rPr lang="ja-JP" altLang="en-US" dirty="0" smtClean="0"/>
              <a:t>◆受講者への確認事項</a:t>
            </a:r>
            <a:endParaRPr lang="en-US" altLang="ja-JP" dirty="0" smtClean="0"/>
          </a:p>
          <a:p>
            <a:r>
              <a:rPr lang="ja-JP" altLang="en-US" dirty="0" smtClean="0"/>
              <a:t>特になし。</a:t>
            </a:r>
            <a:endParaRPr lang="en-US" altLang="ja-JP" dirty="0" smtClean="0"/>
          </a:p>
          <a:p>
            <a:r>
              <a:rPr lang="en-US" altLang="ja-JP" dirty="0" smtClean="0"/>
              <a:t> </a:t>
            </a:r>
            <a:endParaRPr lang="ja-JP" altLang="en-US" dirty="0"/>
          </a:p>
        </p:txBody>
      </p:sp>
      <p:sp>
        <p:nvSpPr>
          <p:cNvPr id="5" name="スライド番号プレースホルダー 4"/>
          <p:cNvSpPr>
            <a:spLocks noGrp="1"/>
          </p:cNvSpPr>
          <p:nvPr>
            <p:ph type="sldNum" sz="quarter" idx="11"/>
          </p:nvPr>
        </p:nvSpPr>
        <p:spPr/>
        <p:txBody>
          <a:bodyPr/>
          <a:lstStyle/>
          <a:p>
            <a:fld id="{662B017A-3335-4ECE-88C9-B16C93DEA667}" type="slidenum">
              <a:rPr lang="en-US" altLang="ja-JP" smtClean="0"/>
              <a:pPr/>
              <a:t>4</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19237515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dirty="0" smtClean="0"/>
              <a:t>ページタイトル：</a:t>
            </a:r>
            <a:endParaRPr lang="en-US" altLang="ja-JP" dirty="0" smtClean="0"/>
          </a:p>
          <a:p>
            <a:r>
              <a:rPr lang="ja-JP" altLang="en-US" dirty="0" smtClean="0"/>
              <a:t>４．組織横断的発想の必要性　～背景①　窓口業務に関する背景～</a:t>
            </a:r>
            <a:endParaRPr lang="en-US" altLang="ja-JP" dirty="0" smtClean="0"/>
          </a:p>
          <a:p>
            <a:endParaRPr lang="en-US" altLang="ja-JP" dirty="0" smtClean="0"/>
          </a:p>
          <a:p>
            <a:r>
              <a:rPr lang="ja-JP" altLang="en-US" dirty="0" smtClean="0"/>
              <a:t>◆このページのポイント</a:t>
            </a:r>
            <a:endParaRPr lang="en-US" altLang="ja-JP" dirty="0" smtClean="0"/>
          </a:p>
          <a:p>
            <a:r>
              <a:rPr lang="ja-JP" altLang="en-US" dirty="0" smtClean="0"/>
              <a:t>今後は情報連携により「お知らせする窓口サービス（プロアクティブ型）」を目指す時代であることを理解してもらう。</a:t>
            </a:r>
            <a:endParaRPr lang="en-US" altLang="ja-JP" dirty="0" smtClean="0"/>
          </a:p>
          <a:p>
            <a:endParaRPr lang="en-US" altLang="ja-JP" dirty="0" smtClean="0"/>
          </a:p>
          <a:p>
            <a:r>
              <a:rPr lang="ja-JP" altLang="en-US" dirty="0" smtClean="0"/>
              <a:t>◆説明手順 </a:t>
            </a:r>
            <a:endParaRPr lang="en-US" altLang="ja-JP" dirty="0" smtClean="0"/>
          </a:p>
          <a:p>
            <a:r>
              <a:rPr lang="ja-JP" altLang="en-US" dirty="0" smtClean="0"/>
              <a:t>所用時間：２分</a:t>
            </a:r>
            <a:endParaRPr lang="en-US" altLang="ja-JP" dirty="0" smtClean="0"/>
          </a:p>
          <a:p>
            <a:r>
              <a:rPr lang="ja-JP" altLang="en-US" dirty="0" smtClean="0"/>
              <a:t>・かつて紙台帳で管理していた住民情報は現在は電子化されており、データを活用する時代となった。</a:t>
            </a:r>
            <a:endParaRPr lang="en-US" altLang="ja-JP" dirty="0" smtClean="0"/>
          </a:p>
          <a:p>
            <a:r>
              <a:rPr lang="ja-JP" altLang="en-US" dirty="0" smtClean="0"/>
              <a:t>・そのようなデータ活用の時代において、庁内外の閲覧制度や申請主義について、原課等に疑問を投げかけることにより、必要性を改めて考えるような意識の転換が必要である。</a:t>
            </a:r>
            <a:endParaRPr lang="en-US" altLang="ja-JP" dirty="0" smtClean="0"/>
          </a:p>
          <a:p>
            <a:r>
              <a:rPr lang="ja-JP" altLang="en-US" dirty="0" smtClean="0"/>
              <a:t>・カウンターの中（担い手側）だけでなく、カウンターの外（住民側）の導線や手続きプロセスについても見直せるものであることに気付くことが重要である。</a:t>
            </a:r>
            <a:endParaRPr lang="en-US" altLang="ja-JP" dirty="0" smtClean="0"/>
          </a:p>
          <a:p>
            <a:endParaRPr lang="en-US" altLang="ja-JP" dirty="0" smtClean="0"/>
          </a:p>
          <a:p>
            <a:r>
              <a:rPr lang="ja-JP" altLang="en-US" dirty="0" smtClean="0"/>
              <a:t>◆補足事項（スライド未掲載のデータやファクト等） </a:t>
            </a:r>
            <a:endParaRPr lang="en-US" altLang="ja-JP" dirty="0" smtClean="0"/>
          </a:p>
          <a:p>
            <a:r>
              <a:rPr lang="ja-JP" altLang="en-US" dirty="0" smtClean="0"/>
              <a:t>特になし。</a:t>
            </a:r>
            <a:endParaRPr lang="en-US" altLang="ja-JP" dirty="0" smtClean="0"/>
          </a:p>
          <a:p>
            <a:endParaRPr lang="en-US" altLang="ja-JP" dirty="0" smtClean="0"/>
          </a:p>
          <a:p>
            <a:r>
              <a:rPr lang="ja-JP" altLang="en-US" dirty="0" smtClean="0"/>
              <a:t>◆受講者への確認事項 </a:t>
            </a:r>
            <a:endParaRPr lang="en-US" altLang="ja-JP" dirty="0" smtClean="0"/>
          </a:p>
          <a:p>
            <a:r>
              <a:rPr lang="ja-JP" altLang="en-US" dirty="0" smtClean="0"/>
              <a:t>特になし。</a:t>
            </a:r>
            <a:endParaRPr lang="en-US" altLang="ja-JP" dirty="0" smtClean="0"/>
          </a:p>
          <a:p>
            <a:endParaRPr lang="en-US" altLang="ja-JP" dirty="0" smtClean="0"/>
          </a:p>
        </p:txBody>
      </p:sp>
      <p:sp>
        <p:nvSpPr>
          <p:cNvPr id="5" name="スライド番号プレースホルダー 4"/>
          <p:cNvSpPr>
            <a:spLocks noGrp="1"/>
          </p:cNvSpPr>
          <p:nvPr>
            <p:ph type="sldNum" sz="quarter" idx="11"/>
          </p:nvPr>
        </p:nvSpPr>
        <p:spPr/>
        <p:txBody>
          <a:bodyPr/>
          <a:lstStyle/>
          <a:p>
            <a:fld id="{662B017A-3335-4ECE-88C9-B16C93DEA667}" type="slidenum">
              <a:rPr lang="en-US" altLang="ja-JP" smtClean="0"/>
              <a:pPr/>
              <a:t>5</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24890368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 2"/>
          <p:cNvSpPr>
            <a:spLocks noGrp="1"/>
          </p:cNvSpPr>
          <p:nvPr>
            <p:ph type="body" idx="1"/>
          </p:nvPr>
        </p:nvSpPr>
        <p:spPr/>
        <p:txBody>
          <a:bodyPr/>
          <a:lstStyle/>
          <a:p>
            <a:r>
              <a:rPr lang="ja-JP" altLang="en-US" dirty="0" smtClean="0"/>
              <a:t>ページタイトル：</a:t>
            </a:r>
            <a:endParaRPr lang="en-US" altLang="ja-JP" dirty="0" smtClean="0"/>
          </a:p>
          <a:p>
            <a:r>
              <a:rPr lang="ja-JP" altLang="en-US" dirty="0" smtClean="0"/>
              <a:t>４．組織横断的発想の必要性　～背景②　社会的背景～</a:t>
            </a:r>
            <a:endParaRPr lang="en-US" altLang="ja-JP" dirty="0" smtClean="0"/>
          </a:p>
          <a:p>
            <a:endParaRPr lang="en-US" altLang="ja-JP" dirty="0" smtClean="0"/>
          </a:p>
          <a:p>
            <a:r>
              <a:rPr lang="ja-JP" altLang="en-US" dirty="0" smtClean="0"/>
              <a:t>◆このページのポイント </a:t>
            </a:r>
            <a:endParaRPr lang="en-US" altLang="ja-JP" dirty="0" smtClean="0"/>
          </a:p>
          <a:p>
            <a:r>
              <a:rPr lang="ja-JP" altLang="en-US" dirty="0" smtClean="0"/>
              <a:t>組織横断的</a:t>
            </a:r>
            <a:r>
              <a:rPr lang="ja-JP" altLang="en-US" dirty="0" smtClean="0"/>
              <a:t>に経営資源（ヒト・モノ・カネ・時間・情報）を投入再配分することの重要性を理解してもらう。</a:t>
            </a:r>
          </a:p>
          <a:p>
            <a:endParaRPr lang="en-US" altLang="ja-JP" dirty="0" smtClean="0"/>
          </a:p>
          <a:p>
            <a:r>
              <a:rPr lang="ja-JP" altLang="en-US" dirty="0" smtClean="0"/>
              <a:t>◆説明手順 </a:t>
            </a:r>
            <a:endParaRPr lang="en-US" altLang="ja-JP" dirty="0" smtClean="0"/>
          </a:p>
          <a:p>
            <a:r>
              <a:rPr lang="ja-JP" altLang="en-US" dirty="0" smtClean="0"/>
              <a:t>所用時間：３分</a:t>
            </a:r>
            <a:endParaRPr lang="en-US" altLang="ja-JP" dirty="0" smtClean="0"/>
          </a:p>
          <a:p>
            <a:r>
              <a:rPr lang="ja-JP" altLang="en-US" dirty="0" smtClean="0"/>
              <a:t>・これまでの行政運営は、過去の延長線上にあり、過去の経験に基づき修正改善するという対応で課題解決できていた。</a:t>
            </a:r>
            <a:endParaRPr lang="en-US" altLang="ja-JP" dirty="0" smtClean="0"/>
          </a:p>
          <a:p>
            <a:r>
              <a:rPr lang="ja-JP" altLang="en-US" dirty="0" smtClean="0"/>
              <a:t>・そのため事業をすることが目的となっており、プロセス（過程）を重要視する傾向があった。今着手できない課題は、先送りすることで解決できていた。</a:t>
            </a:r>
            <a:endParaRPr lang="en-US" altLang="ja-JP" dirty="0" smtClean="0"/>
          </a:p>
          <a:p>
            <a:r>
              <a:rPr lang="ja-JP" altLang="en-US" dirty="0" smtClean="0"/>
              <a:t>・これからの行政運営は、かつて経験したことがない時代（少子高齢化、人口減少、景気低迷・・・）に直面しており、自治体が行う事業においても確実に成果を求められる時代になった（アウトカム重視＝説明責任）。</a:t>
            </a:r>
            <a:endParaRPr lang="en-US" altLang="ja-JP" dirty="0" smtClean="0"/>
          </a:p>
          <a:p>
            <a:r>
              <a:rPr lang="ja-JP" altLang="en-US" dirty="0" smtClean="0"/>
              <a:t>・右肩下がりの時代であるため税収は伸びず、一方で社会保障費は膨らむ方向にあり、先送りすれば益々実現性が低くなる。財政がひっ迫するなかで多様な住民ニーズに応えるためには、やりかたを改める必要がある。</a:t>
            </a:r>
            <a:endParaRPr lang="en-US" altLang="ja-JP" dirty="0" smtClean="0"/>
          </a:p>
          <a:p>
            <a:r>
              <a:rPr lang="ja-JP" altLang="en-US" dirty="0" smtClean="0"/>
              <a:t>・「あれもこれも」はできなくなっており、行政分野においても「あれかこれか」（選択と集中）という判断が必要となる。</a:t>
            </a:r>
            <a:endParaRPr lang="en-US" altLang="ja-JP" dirty="0" smtClean="0"/>
          </a:p>
          <a:p>
            <a:r>
              <a:rPr lang="ja-JP" altLang="en-US" dirty="0" smtClean="0"/>
              <a:t>・番号法対応を契機としてとらえ、組織横断的に住民のライフスタイルに沿ったサービス提供を目指すことが重要となる。</a:t>
            </a:r>
            <a:endParaRPr lang="en-US" altLang="ja-JP" dirty="0" smtClean="0"/>
          </a:p>
          <a:p>
            <a:endParaRPr lang="en-US" altLang="ja-JP" dirty="0" smtClean="0"/>
          </a:p>
          <a:p>
            <a:r>
              <a:rPr lang="ja-JP" altLang="en-US" dirty="0" smtClean="0"/>
              <a:t> ◆補足事項（スライド未掲載のデータやファクト等） </a:t>
            </a:r>
            <a:endParaRPr lang="en-US" altLang="ja-JP" dirty="0" smtClean="0"/>
          </a:p>
          <a:p>
            <a:r>
              <a:rPr lang="ja-JP" altLang="en-US" dirty="0" smtClean="0"/>
              <a:t>特になし。</a:t>
            </a:r>
            <a:endParaRPr lang="en-US" altLang="ja-JP" dirty="0" smtClean="0"/>
          </a:p>
          <a:p>
            <a:endParaRPr lang="en-US" altLang="ja-JP" dirty="0" smtClean="0"/>
          </a:p>
          <a:p>
            <a:r>
              <a:rPr lang="ja-JP" altLang="en-US" dirty="0" smtClean="0"/>
              <a:t>◆受講者への確認事項</a:t>
            </a:r>
            <a:endParaRPr lang="en-US" altLang="ja-JP" dirty="0" smtClean="0"/>
          </a:p>
          <a:p>
            <a:r>
              <a:rPr lang="ja-JP" altLang="en-US" dirty="0" smtClean="0"/>
              <a:t>特になし。</a:t>
            </a:r>
            <a:endParaRPr lang="en-US" altLang="ja-JP" dirty="0" smtClean="0"/>
          </a:p>
        </p:txBody>
      </p:sp>
      <p:sp>
        <p:nvSpPr>
          <p:cNvPr id="6" name="スライド番号プレースホルダ 5"/>
          <p:cNvSpPr>
            <a:spLocks noGrp="1"/>
          </p:cNvSpPr>
          <p:nvPr>
            <p:ph type="sldNum" sz="quarter" idx="12"/>
          </p:nvPr>
        </p:nvSpPr>
        <p:spPr/>
        <p:txBody>
          <a:bodyPr/>
          <a:lstStyle/>
          <a:p>
            <a:fld id="{662B017A-3335-4ECE-88C9-B16C93DEA667}" type="slidenum">
              <a:rPr lang="en-US" altLang="ja-JP" smtClean="0"/>
              <a:pPr/>
              <a:t>6</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dirty="0" smtClean="0"/>
              <a:t>ページタイトル：</a:t>
            </a:r>
            <a:endParaRPr lang="en-US" altLang="ja-JP" dirty="0" smtClean="0"/>
          </a:p>
          <a:p>
            <a:r>
              <a:rPr lang="ja-JP" altLang="en-US" dirty="0" smtClean="0"/>
              <a:t>５．総合窓口モデルの決定プロセス</a:t>
            </a:r>
            <a:endParaRPr lang="en-US" altLang="ja-JP" dirty="0" smtClean="0"/>
          </a:p>
          <a:p>
            <a:endParaRPr lang="en-US" altLang="ja-JP" dirty="0" smtClean="0"/>
          </a:p>
          <a:p>
            <a:r>
              <a:rPr lang="ja-JP" altLang="en-US" dirty="0" smtClean="0"/>
              <a:t>◆このページのポイント</a:t>
            </a:r>
            <a:endParaRPr lang="en-US" altLang="ja-JP" dirty="0" smtClean="0"/>
          </a:p>
          <a:p>
            <a:r>
              <a:rPr lang="ja-JP" altLang="en-US" dirty="0" smtClean="0"/>
              <a:t>自治体にあった総合窓口の実現のために上流過程が重要であり、その成功プロセスとポイントを理解してもらう。</a:t>
            </a:r>
            <a:endParaRPr lang="en-US" altLang="ja-JP" dirty="0" smtClean="0"/>
          </a:p>
          <a:p>
            <a:endParaRPr lang="en-US" altLang="ja-JP" dirty="0" smtClean="0"/>
          </a:p>
          <a:p>
            <a:r>
              <a:rPr lang="ja-JP" altLang="en-US" dirty="0" smtClean="0"/>
              <a:t>◆説明手順 </a:t>
            </a:r>
            <a:endParaRPr lang="en-US" altLang="ja-JP" dirty="0" smtClean="0"/>
          </a:p>
          <a:p>
            <a:r>
              <a:rPr lang="ja-JP" altLang="en-US" dirty="0" smtClean="0"/>
              <a:t>所用時間：３分</a:t>
            </a:r>
            <a:endParaRPr lang="en-US" altLang="ja-JP" dirty="0" smtClean="0"/>
          </a:p>
          <a:p>
            <a:r>
              <a:rPr lang="ja-JP" altLang="en-US" dirty="0" smtClean="0"/>
              <a:t>・１．足元である現状をしっかり調査分析し、自分たちの地域性や統計情報分析、住民ニーズ等の調査を行い中長期期的な視点をもって課題をしっかり見極めることが重要であり、結果効果的な取り組みとなる。</a:t>
            </a:r>
            <a:endParaRPr lang="en-US" altLang="ja-JP" dirty="0" smtClean="0"/>
          </a:p>
          <a:p>
            <a:r>
              <a:rPr lang="ja-JP" altLang="en-US" dirty="0" smtClean="0"/>
              <a:t>・２．効率的にプロジェクトを進めて、目的を達成するためには推進体制をうまく組むことが重要である。特に、役職、考え方が異なるメンバーで組むことが肝要である。</a:t>
            </a:r>
            <a:endParaRPr lang="en-US" altLang="ja-JP" dirty="0" smtClean="0"/>
          </a:p>
          <a:p>
            <a:r>
              <a:rPr lang="ja-JP" altLang="en-US" dirty="0" smtClean="0"/>
              <a:t>・３．窓口手続きを、住民視点で整理することがポイントである。</a:t>
            </a:r>
            <a:endParaRPr lang="en-US" altLang="ja-JP" dirty="0" smtClean="0"/>
          </a:p>
          <a:p>
            <a:r>
              <a:rPr lang="ja-JP" altLang="en-US" dirty="0" smtClean="0"/>
              <a:t>・４．目指す最終形の総合窓口を関係者で共有する。少しジャンプすれば届く実現可能な目標を達成し続けて（小さな成功体験の繰り返し）、完成型に到達するような目標設定が有効で、また住民ニーズや状況の変化にも柔軟に対応できる。</a:t>
            </a:r>
            <a:endParaRPr lang="en-US" altLang="ja-JP" dirty="0" smtClean="0"/>
          </a:p>
          <a:p>
            <a:r>
              <a:rPr lang="ja-JP" altLang="en-US" dirty="0" smtClean="0"/>
              <a:t>・５．庁内情報連携モデルとしてシステムを構築した方が機能的にもコスト的にも有効である。リアルタイムでの情報更新が必要になるため、統合データベースの活用が現実的である。</a:t>
            </a:r>
            <a:endParaRPr lang="en-US" altLang="ja-JP" dirty="0" smtClean="0"/>
          </a:p>
          <a:p>
            <a:r>
              <a:rPr lang="ja-JP" altLang="en-US" dirty="0" smtClean="0"/>
              <a:t>・６．総合窓口はシステムが稼働して終わるわけでなく、そこからが始まりであることを十分に認識する必要がある。現状維持思考は担い手のモチベーションの低下を招きやすい。効果が継続し範囲が拡大していくように改善意識が途絶えないような工夫をする必要がある。　</a:t>
            </a:r>
            <a:endParaRPr lang="en-US" altLang="ja-JP" dirty="0" smtClean="0"/>
          </a:p>
          <a:p>
            <a:endParaRPr lang="en-US" altLang="ja-JP" dirty="0" smtClean="0"/>
          </a:p>
          <a:p>
            <a:r>
              <a:rPr lang="ja-JP" altLang="en-US" dirty="0" smtClean="0"/>
              <a:t>◆補足事項（スライド未掲載のデータやファクト等）</a:t>
            </a:r>
            <a:endParaRPr lang="en-US" altLang="ja-JP" dirty="0" smtClean="0"/>
          </a:p>
          <a:p>
            <a:r>
              <a:rPr lang="ja-JP" altLang="en-US" dirty="0" smtClean="0"/>
              <a:t>特になし。</a:t>
            </a:r>
            <a:endParaRPr lang="en-US" altLang="ja-JP" dirty="0" smtClean="0"/>
          </a:p>
          <a:p>
            <a:endParaRPr lang="en-US" altLang="ja-JP" dirty="0" smtClean="0"/>
          </a:p>
          <a:p>
            <a:r>
              <a:rPr lang="ja-JP" altLang="en-US" dirty="0" smtClean="0"/>
              <a:t>◆受講者への確認事項</a:t>
            </a:r>
            <a:endParaRPr lang="en-US" altLang="ja-JP" dirty="0" smtClean="0"/>
          </a:p>
          <a:p>
            <a:r>
              <a:rPr lang="ja-JP" altLang="en-US" dirty="0" smtClean="0"/>
              <a:t>特になし。</a:t>
            </a:r>
            <a:endParaRPr lang="en-US" altLang="ja-JP" dirty="0" smtClean="0"/>
          </a:p>
          <a:p>
            <a:endParaRPr lang="en-US" altLang="ja-JP" dirty="0" smtClean="0"/>
          </a:p>
        </p:txBody>
      </p:sp>
      <p:sp>
        <p:nvSpPr>
          <p:cNvPr id="5" name="スライド番号プレースホルダー 4"/>
          <p:cNvSpPr>
            <a:spLocks noGrp="1"/>
          </p:cNvSpPr>
          <p:nvPr>
            <p:ph type="sldNum" sz="quarter" idx="11"/>
          </p:nvPr>
        </p:nvSpPr>
        <p:spPr/>
        <p:txBody>
          <a:bodyPr/>
          <a:lstStyle/>
          <a:p>
            <a:fld id="{662B017A-3335-4ECE-88C9-B16C93DEA667}" type="slidenum">
              <a:rPr lang="en-US" altLang="ja-JP" smtClean="0"/>
              <a:pPr/>
              <a:t>7</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extLst>
      <p:ext uri="{BB962C8B-B14F-4D97-AF65-F5344CB8AC3E}">
        <p14:creationId xmlns:p14="http://schemas.microsoft.com/office/powerpoint/2010/main" xmlns="" val="26178394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５．総合窓口モデルの決定プロセス</a:t>
            </a:r>
            <a:endParaRPr lang="en-US" altLang="ja-JP" smtClean="0"/>
          </a:p>
          <a:p>
            <a:endParaRPr lang="en-US" altLang="ja-JP" smtClean="0"/>
          </a:p>
          <a:p>
            <a:r>
              <a:rPr lang="ja-JP" altLang="en-US" smtClean="0"/>
              <a:t>◆このページのポイント </a:t>
            </a:r>
            <a:endParaRPr lang="en-US" altLang="ja-JP" smtClean="0"/>
          </a:p>
          <a:p>
            <a:r>
              <a:rPr lang="ja-JP" altLang="en-US" smtClean="0"/>
              <a:t>総合窓口モデルを考える場合の効果的な決定プロセスについて理解してもらう。</a:t>
            </a:r>
            <a:endParaRPr lang="en-US" altLang="ja-JP" smtClean="0"/>
          </a:p>
          <a:p>
            <a:endParaRPr lang="en-US" altLang="ja-JP" smtClean="0"/>
          </a:p>
          <a:p>
            <a:r>
              <a:rPr lang="ja-JP" altLang="en-US" smtClean="0"/>
              <a:t>◆説明手順 </a:t>
            </a:r>
            <a:endParaRPr lang="en-US" altLang="ja-JP" smtClean="0"/>
          </a:p>
          <a:p>
            <a:r>
              <a:rPr lang="ja-JP" altLang="en-US" smtClean="0"/>
              <a:t>所用時間：３分</a:t>
            </a:r>
            <a:endParaRPr lang="en-US" altLang="ja-JP" smtClean="0"/>
          </a:p>
          <a:p>
            <a:r>
              <a:rPr lang="ja-JP" altLang="en-US" smtClean="0"/>
              <a:t>・ステップ１：　まず、法的な制約等を一切考慮せずにあるべき姿である</a:t>
            </a:r>
            <a:r>
              <a:rPr lang="en-US" altLang="ja-JP" smtClean="0"/>
              <a:t>ToBe</a:t>
            </a:r>
            <a:r>
              <a:rPr lang="ja-JP" altLang="en-US" smtClean="0"/>
              <a:t>モデル（仮説モデル）を考えてみる。この場合行財政改革を同時に推進するという視点（＝コスト削減やサービス向上、業務効率化）を視野に入れてモデルを組み立てることが重要である。</a:t>
            </a:r>
            <a:endParaRPr lang="en-US" altLang="ja-JP" smtClean="0"/>
          </a:p>
          <a:p>
            <a:r>
              <a:rPr lang="ja-JP" altLang="en-US" smtClean="0"/>
              <a:t>・ステップ２：　次に担い手視点、住民視点、経営的視点の３つの視点で現状の課題を洗い出す。この作業はその業務を直接担当している職員が行うことが肝要である。業務フローを作成することにより可視化でき、「何に時間がかかっているのか？」「何が煩雑なのか？」「住民のクレームが多いことは？」等に着目して課題抽出を進めることが重要である。</a:t>
            </a:r>
            <a:endParaRPr lang="en-US" altLang="ja-JP" smtClean="0"/>
          </a:p>
          <a:p>
            <a:r>
              <a:rPr lang="ja-JP" altLang="en-US" smtClean="0"/>
              <a:t>・ステップ３：　仮説モデルと現状のギャップを見て、コストやマンパワー、環境等の条件を考慮して目指す次期モデルを決定する。この場合、少し無理かなと思うレベルを想定することが成功の鍵である（経験は人をつくる）。</a:t>
            </a:r>
            <a:endParaRPr lang="en-US" altLang="ja-JP" smtClean="0"/>
          </a:p>
          <a:p>
            <a:r>
              <a:rPr lang="ja-JP" altLang="en-US" smtClean="0"/>
              <a:t>　　</a:t>
            </a:r>
            <a:endParaRPr lang="en-US" altLang="ja-JP" smtClean="0"/>
          </a:p>
          <a:p>
            <a:r>
              <a:rPr lang="ja-JP" altLang="en-US" smtClean="0"/>
              <a:t>◆補足事項（スライド未掲載のデータやファクト等）</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a:t>
            </a:r>
            <a:endParaRPr lang="en-US" altLang="ja-JP" smtClean="0"/>
          </a:p>
          <a:p>
            <a:r>
              <a:rPr lang="ja-JP" altLang="en-US" smtClean="0"/>
              <a:t>特になし。</a:t>
            </a:r>
            <a:endParaRPr lang="en-US" altLang="ja-JP" smtClean="0"/>
          </a:p>
          <a:p>
            <a:endParaRPr lang="en-US" altLang="ja-JP" smtClean="0"/>
          </a:p>
          <a:p>
            <a:r>
              <a:rPr lang="en-US" altLang="ja-JP" smtClean="0"/>
              <a:t> </a:t>
            </a:r>
            <a:endParaRPr lang="ja-JP" altLang="en-US" dirty="0" smtClean="0"/>
          </a:p>
        </p:txBody>
      </p:sp>
      <p:sp>
        <p:nvSpPr>
          <p:cNvPr id="6" name="スライド番号プレースホルダ 5"/>
          <p:cNvSpPr>
            <a:spLocks noGrp="1"/>
          </p:cNvSpPr>
          <p:nvPr>
            <p:ph type="sldNum" sz="quarter" idx="12"/>
          </p:nvPr>
        </p:nvSpPr>
        <p:spPr/>
        <p:txBody>
          <a:bodyPr/>
          <a:lstStyle/>
          <a:p>
            <a:fld id="{662B017A-3335-4ECE-88C9-B16C93DEA667}" type="slidenum">
              <a:rPr lang="en-US" altLang="ja-JP" smtClean="0"/>
              <a:pPr/>
              <a:t>8</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 2"/>
          <p:cNvSpPr>
            <a:spLocks noGrp="1"/>
          </p:cNvSpPr>
          <p:nvPr>
            <p:ph type="body" idx="1"/>
          </p:nvPr>
        </p:nvSpPr>
        <p:spPr/>
        <p:txBody>
          <a:bodyPr/>
          <a:lstStyle/>
          <a:p>
            <a:r>
              <a:rPr lang="ja-JP" altLang="en-US" smtClean="0"/>
              <a:t>ページタイトル：</a:t>
            </a:r>
            <a:endParaRPr lang="en-US" altLang="ja-JP" smtClean="0"/>
          </a:p>
          <a:p>
            <a:r>
              <a:rPr lang="ja-JP" altLang="en-US" smtClean="0"/>
              <a:t>５．総合窓口モデルの決定プロセス　～着手にあたって～</a:t>
            </a:r>
            <a:endParaRPr lang="en-US" altLang="ja-JP" smtClean="0"/>
          </a:p>
          <a:p>
            <a:endParaRPr lang="en-US" altLang="ja-JP" smtClean="0"/>
          </a:p>
          <a:p>
            <a:r>
              <a:rPr lang="ja-JP" altLang="en-US" smtClean="0"/>
              <a:t>◆このページのポイント </a:t>
            </a:r>
            <a:endParaRPr lang="en-US" altLang="ja-JP" smtClean="0"/>
          </a:p>
          <a:p>
            <a:r>
              <a:rPr lang="ja-JP" altLang="en-US" smtClean="0"/>
              <a:t>総合窓口モデルの検討にあたり、効率的に進めるための手順について理解してもらう。</a:t>
            </a:r>
            <a:endParaRPr lang="en-US" altLang="ja-JP" smtClean="0"/>
          </a:p>
          <a:p>
            <a:endParaRPr lang="en-US" altLang="ja-JP" smtClean="0"/>
          </a:p>
          <a:p>
            <a:r>
              <a:rPr lang="ja-JP" altLang="en-US" smtClean="0"/>
              <a:t>◆説明手順</a:t>
            </a:r>
            <a:endParaRPr lang="en-US" altLang="ja-JP" smtClean="0"/>
          </a:p>
          <a:p>
            <a:r>
              <a:rPr lang="ja-JP" altLang="en-US" smtClean="0"/>
              <a:t>所用時間：３分</a:t>
            </a:r>
            <a:endParaRPr lang="en-US" altLang="ja-JP" smtClean="0"/>
          </a:p>
          <a:p>
            <a:r>
              <a:rPr lang="ja-JP" altLang="en-US" smtClean="0"/>
              <a:t>・総合窓口モデルの検討にあたり、自治体の環境、マンパワー、投入コスト等のリソースを考え、期待する効果の優先順位を決めておくことが求められる。</a:t>
            </a:r>
            <a:endParaRPr lang="en-US" altLang="ja-JP" smtClean="0"/>
          </a:p>
          <a:p>
            <a:r>
              <a:rPr lang="ja-JP" altLang="en-US" smtClean="0"/>
              <a:t>・役割分担、意思決定の組織、タイミングを明確にした体制を組むことが重要である。</a:t>
            </a:r>
            <a:endParaRPr lang="en-US" altLang="ja-JP" smtClean="0"/>
          </a:p>
          <a:p>
            <a:r>
              <a:rPr lang="ja-JP" altLang="en-US" smtClean="0"/>
              <a:t>・窓口業務（手続き）の洗い出し作業においては、洗い出しに加えて今後のモデルを意識した整理となるような項目を含めて、テンプレート等を作成して各原課に依頼する。</a:t>
            </a:r>
            <a:endParaRPr lang="en-US" altLang="ja-JP" smtClean="0"/>
          </a:p>
          <a:p>
            <a:r>
              <a:rPr lang="ja-JP" altLang="en-US" smtClean="0"/>
              <a:t>・集計対象範囲を広げ過ぎないこと。（結果的に無駄な作業になると原課職員のやる気を削ぐ。⇒モチベーションの低下を誘発する）</a:t>
            </a:r>
            <a:endParaRPr lang="en-US" altLang="ja-JP" smtClean="0"/>
          </a:p>
          <a:p>
            <a:endParaRPr lang="en-US" altLang="ja-JP" smtClean="0"/>
          </a:p>
          <a:p>
            <a:r>
              <a:rPr lang="ja-JP" altLang="en-US" smtClean="0"/>
              <a:t>◆補足事項（スライド未掲載のデータやファクト等）</a:t>
            </a:r>
            <a:endParaRPr lang="en-US" altLang="ja-JP" smtClean="0"/>
          </a:p>
          <a:p>
            <a:r>
              <a:rPr lang="ja-JP" altLang="en-US" smtClean="0"/>
              <a:t>特になし。</a:t>
            </a:r>
            <a:endParaRPr lang="en-US" altLang="ja-JP" smtClean="0"/>
          </a:p>
          <a:p>
            <a:endParaRPr lang="en-US" altLang="ja-JP" smtClean="0"/>
          </a:p>
          <a:p>
            <a:r>
              <a:rPr lang="ja-JP" altLang="en-US" smtClean="0"/>
              <a:t>◆受講者への確認事項</a:t>
            </a:r>
            <a:endParaRPr lang="en-US" altLang="ja-JP" smtClean="0"/>
          </a:p>
          <a:p>
            <a:r>
              <a:rPr lang="ja-JP" altLang="en-US" smtClean="0"/>
              <a:t>特になし。</a:t>
            </a:r>
            <a:endParaRPr lang="en-US" altLang="ja-JP" smtClean="0"/>
          </a:p>
          <a:p>
            <a:endParaRPr lang="en-US" altLang="ja-JP" smtClean="0"/>
          </a:p>
          <a:p>
            <a:r>
              <a:rPr lang="en-US" altLang="ja-JP" smtClean="0"/>
              <a:t> </a:t>
            </a:r>
            <a:endParaRPr lang="ja-JP" altLang="en-US" smtClean="0"/>
          </a:p>
          <a:p>
            <a:r>
              <a:rPr lang="en-US" altLang="ja-JP" smtClean="0"/>
              <a:t> </a:t>
            </a:r>
            <a:endParaRPr lang="ja-JP" altLang="en-US" smtClean="0"/>
          </a:p>
          <a:p>
            <a:endParaRPr lang="ja-JP" altLang="en-US" dirty="0"/>
          </a:p>
        </p:txBody>
      </p:sp>
      <p:sp>
        <p:nvSpPr>
          <p:cNvPr id="6" name="スライド番号プレースホルダ 5"/>
          <p:cNvSpPr>
            <a:spLocks noGrp="1"/>
          </p:cNvSpPr>
          <p:nvPr>
            <p:ph type="sldNum" sz="quarter" idx="12"/>
          </p:nvPr>
        </p:nvSpPr>
        <p:spPr/>
        <p:txBody>
          <a:bodyPr/>
          <a:lstStyle/>
          <a:p>
            <a:fld id="{662B017A-3335-4ECE-88C9-B16C93DEA667}" type="slidenum">
              <a:rPr lang="en-US" altLang="ja-JP" smtClean="0"/>
              <a:pPr/>
              <a:t>9</a:t>
            </a:fld>
            <a:endParaRPr lang="en-US" altLang="ja-JP" dirty="0"/>
          </a:p>
        </p:txBody>
      </p:sp>
      <p:sp>
        <p:nvSpPr>
          <p:cNvPr id="7" name="スライド イメージ プレースホルダー 6"/>
          <p:cNvSpPr>
            <a:spLocks noGrp="1" noRot="1" noChangeAspect="1"/>
          </p:cNvSpPr>
          <p:nvPr>
            <p:ph type="sldImg"/>
          </p:nvPr>
        </p:nvSpPr>
        <p:spPr>
          <a:xfrm>
            <a:off x="712788" y="746125"/>
            <a:ext cx="5381625" cy="3727450"/>
          </a:xfr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Rectangle 17"/>
          <p:cNvSpPr>
            <a:spLocks noChangeArrowheads="1"/>
          </p:cNvSpPr>
          <p:nvPr/>
        </p:nvSpPr>
        <p:spPr bwMode="auto">
          <a:xfrm>
            <a:off x="0" y="0"/>
            <a:ext cx="9906000" cy="3429000"/>
          </a:xfrm>
          <a:prstGeom prst="rect">
            <a:avLst/>
          </a:prstGeom>
          <a:gradFill flip="none" rotWithShape="1">
            <a:gsLst>
              <a:gs pos="0">
                <a:schemeClr val="bg1"/>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lgn="l" rtl="0" fontAlgn="base">
              <a:spcBef>
                <a:spcPct val="0"/>
              </a:spcBef>
              <a:spcAft>
                <a:spcPct val="0"/>
              </a:spcAft>
              <a:defRPr/>
            </a:pPr>
            <a:endParaRPr kumimoji="1" lang="ja-JP" altLang="en-US" sz="2400" kern="1200">
              <a:solidFill>
                <a:schemeClr val="lt1"/>
              </a:solidFill>
              <a:latin typeface="+mn-lt"/>
              <a:ea typeface="+mn-ea"/>
              <a:cs typeface="+mn-cs"/>
            </a:endParaRPr>
          </a:p>
        </p:txBody>
      </p:sp>
      <p:sp>
        <p:nvSpPr>
          <p:cNvPr id="65548" name="Rectangle 12"/>
          <p:cNvSpPr>
            <a:spLocks noGrp="1" noChangeArrowheads="1"/>
          </p:cNvSpPr>
          <p:nvPr>
            <p:ph type="ctrTitle"/>
          </p:nvPr>
        </p:nvSpPr>
        <p:spPr>
          <a:xfrm>
            <a:off x="247650" y="2209800"/>
            <a:ext cx="8420100" cy="1143000"/>
          </a:xfrm>
          <a:noFill/>
          <a:effectLst/>
        </p:spPr>
        <p:txBody>
          <a:bodyPr lIns="91440" anchor="b"/>
          <a:lstStyle>
            <a:lvl1pPr>
              <a:defRPr sz="4400"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Unicode MS" pitchFamily="50" charset="-128"/>
                <a:ea typeface="Arial Unicode MS" pitchFamily="50" charset="-128"/>
                <a:cs typeface="Arial Unicode MS" pitchFamily="50" charset="-128"/>
              </a:defRPr>
            </a:lvl1pPr>
          </a:lstStyle>
          <a:p>
            <a:r>
              <a:rPr lang="ja-JP" altLang="en-US" smtClean="0"/>
              <a:t>マスタ タイトルの書式設定</a:t>
            </a:r>
            <a:endParaRPr lang="ja-JP" altLang="en-US" dirty="0"/>
          </a:p>
        </p:txBody>
      </p:sp>
      <p:sp>
        <p:nvSpPr>
          <p:cNvPr id="65549" name="Rectangle 13"/>
          <p:cNvSpPr>
            <a:spLocks noGrp="1" noChangeArrowheads="1"/>
          </p:cNvSpPr>
          <p:nvPr>
            <p:ph type="subTitle" idx="1"/>
          </p:nvPr>
        </p:nvSpPr>
        <p:spPr>
          <a:xfrm>
            <a:off x="247650" y="4419600"/>
            <a:ext cx="6934200" cy="1752600"/>
          </a:xfrm>
        </p:spPr>
        <p:txBody>
          <a:bodyPr/>
          <a:lstStyle>
            <a:lvl1pPr marL="0" indent="0">
              <a:defRPr>
                <a:ln>
                  <a:solidFill>
                    <a:schemeClr val="tx1"/>
                  </a:solidFill>
                </a:ln>
                <a:solidFill>
                  <a:sysClr val="windowText" lastClr="000000"/>
                </a:solidFill>
                <a:latin typeface="MS UI Gothic" pitchFamily="50" charset="-128"/>
                <a:ea typeface="MS UI Gothic" pitchFamily="50" charset="-128"/>
              </a:defRPr>
            </a:lvl1pPr>
          </a:lstStyle>
          <a:p>
            <a:r>
              <a:rPr lang="ja-JP" altLang="en-US" smtClean="0"/>
              <a:t>マスタ サブタイトルの書式設定</a:t>
            </a:r>
            <a:endParaRPr lang="ja-JP" altLang="en-US"/>
          </a:p>
        </p:txBody>
      </p:sp>
      <p:sp>
        <p:nvSpPr>
          <p:cNvPr id="9" name="Rectangle 15"/>
          <p:cNvSpPr>
            <a:spLocks noGrp="1" noChangeArrowheads="1"/>
          </p:cNvSpPr>
          <p:nvPr>
            <p:ph type="ftr" sz="quarter" idx="11"/>
          </p:nvPr>
        </p:nvSpPr>
        <p:spPr>
          <a:xfrm>
            <a:off x="3002785" y="6606000"/>
            <a:ext cx="3900433" cy="252000"/>
          </a:xfrm>
          <a:prstGeom prst="rect">
            <a:avLst/>
          </a:prstGeom>
        </p:spPr>
        <p:txBody>
          <a:bodyPr anchor="ctr"/>
          <a:lstStyle>
            <a:lvl1pPr algn="ctr">
              <a:defRPr sz="1000" smtClean="0">
                <a:latin typeface="+mj-ea"/>
                <a:ea typeface="+mj-ea"/>
              </a:defRPr>
            </a:lvl1pPr>
          </a:lstStyle>
          <a:p>
            <a:r>
              <a:rPr lang="en-US" altLang="ja-JP" smtClean="0"/>
              <a:t>1-3  </a:t>
            </a:r>
            <a:r>
              <a:rPr lang="ja-JP" altLang="en-US" smtClean="0"/>
              <a:t>住民視点の窓口サービスの実現</a:t>
            </a:r>
            <a:endParaRPr lang="en-US" altLang="ja-JP" dirty="0"/>
          </a:p>
        </p:txBody>
      </p:sp>
      <p:sp>
        <p:nvSpPr>
          <p:cNvPr id="10" name="Rectangle 16"/>
          <p:cNvSpPr>
            <a:spLocks noGrp="1" noChangeArrowheads="1"/>
          </p:cNvSpPr>
          <p:nvPr>
            <p:ph type="sldNum" sz="quarter" idx="12"/>
          </p:nvPr>
        </p:nvSpPr>
        <p:spPr>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fontAlgn="base">
              <a:spcBef>
                <a:spcPct val="0"/>
              </a:spcBef>
              <a:spcAft>
                <a:spcPct val="0"/>
              </a:spcAft>
              <a:defRPr kumimoji="1" lang="en-US" altLang="ja-JP" sz="1200" kern="1200" smtClean="0">
                <a:solidFill>
                  <a:srgbClr val="000066"/>
                </a:solidFill>
                <a:latin typeface="Century" pitchFamily="18" charset="0"/>
                <a:ea typeface="+mj-ea"/>
                <a:cs typeface="+mn-cs"/>
              </a:defRPr>
            </a:lvl1pPr>
          </a:lstStyle>
          <a:p>
            <a:fld id="{C7D52A4A-0CC0-4CD7-A642-2D04A201C99E}" type="slidenum">
              <a:rPr lang="ja-JP" altLang="en-US" smtClean="0"/>
              <a:pPr/>
              <a:t>&lt;#&gt;</a:t>
            </a:fld>
            <a:endParaRPr lang="en-US" altLang="ja-JP" dirty="0"/>
          </a:p>
        </p:txBody>
      </p:sp>
      <p:sp>
        <p:nvSpPr>
          <p:cNvPr id="11" name="Line 19"/>
          <p:cNvSpPr>
            <a:spLocks noChangeShapeType="1"/>
          </p:cNvSpPr>
          <p:nvPr/>
        </p:nvSpPr>
        <p:spPr bwMode="auto">
          <a:xfrm flipH="1">
            <a:off x="0" y="3437384"/>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12" name="Rectangle 20"/>
          <p:cNvSpPr>
            <a:spLocks noChangeArrowheads="1"/>
          </p:cNvSpPr>
          <p:nvPr/>
        </p:nvSpPr>
        <p:spPr bwMode="auto">
          <a:xfrm>
            <a:off x="-39555" y="3356992"/>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fld id="{2FD6A9E3-C2B7-488D-99A2-B5F263FD1EDB}" type="slidenum">
              <a:rPr lang="ja-JP" altLang="en-US" smtClean="0"/>
              <a:pPr/>
              <a:t>&lt;#&gt;</a:t>
            </a:fld>
            <a:endParaRPr lang="en-US" altLang="ja-JP" dirty="0"/>
          </a:p>
        </p:txBody>
      </p:sp>
      <p:sp>
        <p:nvSpPr>
          <p:cNvPr id="7"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r>
              <a:rPr lang="en-US" altLang="ja-JP" smtClean="0"/>
              <a:t>1-3  </a:t>
            </a:r>
            <a:r>
              <a:rPr lang="ja-JP" altLang="en-US" smtClean="0"/>
              <a:t>住民視点の窓口サービスの実現</a:t>
            </a:r>
            <a:endParaRPr lang="en-US" altLang="ja-JP"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223125" y="541341"/>
            <a:ext cx="2270125" cy="559117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12750" y="541341"/>
            <a:ext cx="6645275" cy="559117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fld id="{2FD6A9E3-C2B7-488D-99A2-B5F263FD1EDB}" type="slidenum">
              <a:rPr lang="ja-JP" altLang="en-US" smtClean="0"/>
              <a:pPr/>
              <a:t>&lt;#&gt;</a:t>
            </a:fld>
            <a:endParaRPr lang="en-US" altLang="ja-JP" dirty="0"/>
          </a:p>
        </p:txBody>
      </p:sp>
      <p:sp>
        <p:nvSpPr>
          <p:cNvPr id="7" name="Rectangle 15"/>
          <p:cNvSpPr txBox="1">
            <a:spLocks noChangeArrowheads="1"/>
          </p:cNvSpPr>
          <p:nvPr/>
        </p:nvSpPr>
        <p:spPr>
          <a:xfrm>
            <a:off x="3002785"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自治体における効果的な</a:t>
            </a: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スライド番号プレースホルダ 2"/>
          <p:cNvSpPr>
            <a:spLocks noGrp="1"/>
          </p:cNvSpPr>
          <p:nvPr>
            <p:ph type="sldNum" sz="quarter" idx="10"/>
          </p:nvPr>
        </p:nvSpPr>
        <p:spPr/>
        <p:txBody>
          <a:bodyPr/>
          <a:lstStyle/>
          <a:p>
            <a:fld id="{2FD6A9E3-C2B7-488D-99A2-B5F263FD1EDB}" type="slidenum">
              <a:rPr lang="ja-JP" altLang="en-US" smtClean="0"/>
              <a:pPr/>
              <a:t>&lt;#&gt;</a:t>
            </a:fld>
            <a:endParaRPr lang="en-US" altLang="ja-JP" dirty="0"/>
          </a:p>
        </p:txBody>
      </p:sp>
      <p:sp>
        <p:nvSpPr>
          <p:cNvPr id="4" name="フッター プレースホルダ 3"/>
          <p:cNvSpPr>
            <a:spLocks noGrp="1"/>
          </p:cNvSpPr>
          <p:nvPr>
            <p:ph type="ftr" sz="quarter" idx="11"/>
          </p:nvPr>
        </p:nvSpPr>
        <p:spPr/>
        <p:txBody>
          <a:bodyPr/>
          <a:lstStyle/>
          <a:p>
            <a:r>
              <a:rPr lang="en-US" altLang="ja-JP" smtClean="0"/>
              <a:t>1-3  </a:t>
            </a:r>
            <a:r>
              <a:rPr lang="ja-JP" altLang="en-US" smtClean="0"/>
              <a:t>住民視点の窓口サービスの実現</a:t>
            </a:r>
            <a:endParaRPr lang="en-US" altLang="ja-JP"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ユーザー設定レイアウト">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0"/>
          </p:nvPr>
        </p:nvSpPr>
        <p:spPr/>
        <p:txBody>
          <a:bodyPr/>
          <a:lstStyle/>
          <a:p>
            <a:fld id="{2FD6A9E3-C2B7-488D-99A2-B5F263FD1EDB}" type="slidenum">
              <a:rPr lang="ja-JP" altLang="en-US" smtClean="0"/>
              <a:pPr/>
              <a:t>&lt;#&gt;</a:t>
            </a:fld>
            <a:endParaRPr lang="en-US" altLang="ja-JP" dirty="0"/>
          </a:p>
        </p:txBody>
      </p:sp>
      <p:sp>
        <p:nvSpPr>
          <p:cNvPr id="4" name="フッター プレースホルダ 3"/>
          <p:cNvSpPr>
            <a:spLocks noGrp="1"/>
          </p:cNvSpPr>
          <p:nvPr>
            <p:ph type="ftr" sz="quarter" idx="11"/>
          </p:nvPr>
        </p:nvSpPr>
        <p:spPr/>
        <p:txBody>
          <a:bodyPr/>
          <a:lstStyle/>
          <a:p>
            <a:r>
              <a:rPr lang="en-US" altLang="ja-JP" smtClean="0"/>
              <a:t>1-3  </a:t>
            </a:r>
            <a:r>
              <a:rPr lang="ja-JP" altLang="en-US" smtClean="0"/>
              <a:t>住民視点の窓口サービスの実現</a:t>
            </a:r>
            <a:endParaRPr lang="en-US" altLang="ja-JP" dirty="0"/>
          </a:p>
        </p:txBody>
      </p:sp>
      <p:sp>
        <p:nvSpPr>
          <p:cNvPr id="5" name="タイトル 1"/>
          <p:cNvSpPr txBox="1">
            <a:spLocks/>
          </p:cNvSpPr>
          <p:nvPr/>
        </p:nvSpPr>
        <p:spPr bwMode="auto">
          <a:xfrm>
            <a:off x="428497" y="1268760"/>
            <a:ext cx="9080500" cy="830262"/>
          </a:xfrm>
          <a:prstGeom prst="rect">
            <a:avLst/>
          </a:prstGeom>
          <a:solidFill>
            <a:schemeClr val="bg1"/>
          </a:solidFill>
          <a:ln w="9525">
            <a:noFill/>
            <a:miter lim="800000"/>
            <a:headEnd/>
            <a:tailEnd/>
          </a:ln>
          <a:effectLst/>
        </p:spPr>
        <p:txBody>
          <a:bodyPr vert="horz" wrap="square" lIns="19800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0" cap="none" spc="0" normalizeH="0" baseline="0" noProof="0" dirty="0" smtClean="0">
                <a:ln>
                  <a:noFill/>
                </a:ln>
                <a:solidFill>
                  <a:schemeClr val="tx1"/>
                </a:solidFill>
                <a:effectLst/>
                <a:uLnTx/>
                <a:uFillTx/>
                <a:latin typeface="+mj-ea"/>
                <a:ea typeface="+mj-ea"/>
                <a:cs typeface="+mj-cs"/>
              </a:rPr>
              <a:t>マスタ タイトルの書式設定</a:t>
            </a:r>
            <a:endParaRPr kumimoji="1" lang="ja-JP" altLang="en-US" sz="1800" b="1" i="0" u="none" strike="noStrike" kern="0" cap="none" spc="0" normalizeH="0" baseline="0" noProof="0" dirty="0">
              <a:ln>
                <a:noFill/>
              </a:ln>
              <a:solidFill>
                <a:schemeClr val="tx1"/>
              </a:solidFill>
              <a:effectLst/>
              <a:uLnTx/>
              <a:uFillTx/>
              <a:latin typeface="+mj-ea"/>
              <a:ea typeface="+mj-ea"/>
              <a:cs typeface="+mj-cs"/>
            </a:endParaRPr>
          </a:p>
        </p:txBody>
      </p:sp>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sz="2800" b="1">
                <a:latin typeface="HGPｺﾞｼｯｸM" pitchFamily="50" charset="-128"/>
                <a:ea typeface="HGPｺﾞｼｯｸM" pitchFamily="50" charset="-128"/>
              </a:defRPr>
            </a:lvl1pPr>
          </a:lstStyle>
          <a:p>
            <a:r>
              <a:rPr lang="ja-JP" altLang="en-US" dirty="0" smtClean="0"/>
              <a:t>マスタ タイトルの書式設定</a:t>
            </a:r>
            <a:endParaRPr lang="ja-JP" altLang="en-US" dirty="0"/>
          </a:p>
        </p:txBody>
      </p:sp>
      <p:sp>
        <p:nvSpPr>
          <p:cNvPr id="3" name="コンテンツ プレースホルダ 2"/>
          <p:cNvSpPr>
            <a:spLocks noGrp="1"/>
          </p:cNvSpPr>
          <p:nvPr>
            <p:ph idx="1"/>
          </p:nvPr>
        </p:nvSpPr>
        <p:spPr/>
        <p:txBody>
          <a:bodyPr/>
          <a:lstStyle>
            <a:lvl1pPr>
              <a:defRPr>
                <a:latin typeface="+mj-lt"/>
              </a:defRPr>
            </a:lvl1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dirty="0"/>
          </a:p>
        </p:txBody>
      </p:sp>
      <p:sp>
        <p:nvSpPr>
          <p:cNvPr id="6" name="Rectangle 16"/>
          <p:cNvSpPr>
            <a:spLocks noGrp="1" noChangeArrowheads="1"/>
          </p:cNvSpPr>
          <p:nvPr>
            <p:ph type="sldNum" sz="quarter" idx="12"/>
          </p:nvPr>
        </p:nvSpPr>
        <p:spPr>
          <a:ln/>
        </p:spPr>
        <p:txBody>
          <a:bodyPr/>
          <a:lstStyle>
            <a:lvl1pPr>
              <a:defRPr>
                <a:solidFill>
                  <a:schemeClr val="bg1">
                    <a:lumMod val="50000"/>
                  </a:schemeClr>
                </a:solidFill>
              </a:defRPr>
            </a:lvl1pPr>
          </a:lstStyle>
          <a:p>
            <a:fld id="{8EDC12F3-E265-4EA4-8231-EBF85ED9DCFF}" type="slidenum">
              <a:rPr lang="en-US" altLang="ja-JP" smtClean="0"/>
              <a:pPr/>
              <a:t>&lt;#&gt;</a:t>
            </a:fld>
            <a:endParaRPr lang="ja-JP" altLang="en-US" dirty="0"/>
          </a:p>
        </p:txBody>
      </p:sp>
      <p:sp>
        <p:nvSpPr>
          <p:cNvPr id="7" name="Rectangle 15"/>
          <p:cNvSpPr>
            <a:spLocks noGrp="1" noChangeArrowheads="1"/>
          </p:cNvSpPr>
          <p:nvPr>
            <p:ph type="ftr" sz="quarter" idx="11"/>
          </p:nvPr>
        </p:nvSpPr>
        <p:spPr>
          <a:xfrm>
            <a:off x="3002785" y="6417360"/>
            <a:ext cx="3900433" cy="252000"/>
          </a:xfrm>
          <a:prstGeom prst="rect">
            <a:avLst/>
          </a:prstGeom>
        </p:spPr>
        <p:txBody>
          <a:bodyPr anchor="ctr"/>
          <a:lstStyle>
            <a:lvl1pPr algn="ctr">
              <a:defRPr sz="1000" smtClean="0">
                <a:solidFill>
                  <a:schemeClr val="bg1">
                    <a:lumMod val="50000"/>
                  </a:schemeClr>
                </a:solidFill>
                <a:latin typeface="+mj-ea"/>
                <a:ea typeface="+mj-ea"/>
              </a:defRPr>
            </a:lvl1pPr>
          </a:lstStyle>
          <a:p>
            <a:r>
              <a:rPr lang="en-US" altLang="ja-JP" smtClean="0"/>
              <a:t>1-3  </a:t>
            </a:r>
            <a:r>
              <a:rPr lang="ja-JP" altLang="en-US" smtClean="0"/>
              <a:t>住民視点の窓口サービスの実現</a:t>
            </a:r>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3"/>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6" name="Rectangle 16"/>
          <p:cNvSpPr>
            <a:spLocks noGrp="1" noChangeArrowheads="1"/>
          </p:cNvSpPr>
          <p:nvPr>
            <p:ph type="sldNum" sz="quarter" idx="12"/>
          </p:nvPr>
        </p:nvSpPr>
        <p:spPr>
          <a:ln/>
        </p:spPr>
        <p:txBody>
          <a:bodyPr/>
          <a:lstStyle>
            <a:lvl1pPr>
              <a:defRPr/>
            </a:lvl1pPr>
          </a:lstStyle>
          <a:p>
            <a:fld id="{058EF7E8-CB4F-49AE-AAC3-133ECF786E31}" type="slidenum">
              <a:rPr lang="ja-JP" altLang="en-US" smtClean="0"/>
              <a:pPr/>
              <a:t>&lt;#&gt;</a:t>
            </a:fld>
            <a:endParaRPr lang="en-US" altLang="ja-JP" dirty="0"/>
          </a:p>
        </p:txBody>
      </p:sp>
      <p:sp>
        <p:nvSpPr>
          <p:cNvPr id="7" name="Rectangle 15"/>
          <p:cNvSpPr txBox="1">
            <a:spLocks noChangeArrowheads="1"/>
          </p:cNvSpPr>
          <p:nvPr/>
        </p:nvSpPr>
        <p:spPr>
          <a:xfrm>
            <a:off x="3002785"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自治体における効果的な</a:t>
            </a: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7773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699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16"/>
          <p:cNvSpPr>
            <a:spLocks noGrp="1" noChangeArrowheads="1"/>
          </p:cNvSpPr>
          <p:nvPr>
            <p:ph type="sldNum" sz="quarter" idx="12"/>
          </p:nvPr>
        </p:nvSpPr>
        <p:spPr>
          <a:ln/>
        </p:spPr>
        <p:txBody>
          <a:bodyPr/>
          <a:lstStyle>
            <a:lvl1pPr>
              <a:defRPr>
                <a:latin typeface="Century" pitchFamily="18" charset="0"/>
                <a:ea typeface="Meiryo UI" pitchFamily="50" charset="-128"/>
                <a:cs typeface="Meiryo UI" pitchFamily="50" charset="-128"/>
              </a:defRPr>
            </a:lvl1pPr>
          </a:lstStyle>
          <a:p>
            <a:fld id="{D8094260-B2E3-463F-A0A4-8147FB737ED1}" type="slidenum">
              <a:rPr lang="ja-JP" altLang="en-US" smtClean="0"/>
              <a:pPr/>
              <a:t>&lt;#&gt;</a:t>
            </a:fld>
            <a:endParaRPr lang="en-US" altLang="ja-JP" dirty="0"/>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r>
              <a:rPr lang="en-US" altLang="ja-JP" smtClean="0"/>
              <a:t>1-3  </a:t>
            </a:r>
            <a:r>
              <a:rPr lang="ja-JP" altLang="en-US" smtClean="0"/>
              <a:t>住民視点の窓口サービスの実現</a:t>
            </a:r>
            <a:endParaRPr lang="en-US" altLang="ja-JP"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2"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9" name="Rectangle 16"/>
          <p:cNvSpPr>
            <a:spLocks noGrp="1" noChangeArrowheads="1"/>
          </p:cNvSpPr>
          <p:nvPr>
            <p:ph type="sldNum" sz="quarter" idx="12"/>
          </p:nvPr>
        </p:nvSpPr>
        <p:spPr>
          <a:ln/>
        </p:spPr>
        <p:txBody>
          <a:bodyPr/>
          <a:lstStyle>
            <a:lvl1pPr>
              <a:defRPr>
                <a:latin typeface="Century" pitchFamily="18" charset="0"/>
              </a:defRPr>
            </a:lvl1pPr>
          </a:lstStyle>
          <a:p>
            <a:fld id="{BEB71D5F-3CE8-480C-9D55-AE3E5C396356}" type="slidenum">
              <a:rPr lang="ja-JP" altLang="en-US" smtClean="0"/>
              <a:pPr/>
              <a:t>&lt;#&gt;</a:t>
            </a:fld>
            <a:endParaRPr lang="en-US" altLang="ja-JP" dirty="0"/>
          </a:p>
        </p:txBody>
      </p:sp>
      <p:sp>
        <p:nvSpPr>
          <p:cNvPr id="10" name="Rectangle 15"/>
          <p:cNvSpPr>
            <a:spLocks noGrp="1" noChangeArrowheads="1"/>
          </p:cNvSpPr>
          <p:nvPr>
            <p:ph type="ftr" sz="quarter" idx="13"/>
          </p:nvPr>
        </p:nvSpPr>
        <p:spPr>
          <a:xfrm>
            <a:off x="3002785" y="6606000"/>
            <a:ext cx="3900433" cy="252000"/>
          </a:xfrm>
          <a:prstGeom prst="rect">
            <a:avLst/>
          </a:prstGeom>
        </p:spPr>
        <p:txBody>
          <a:bodyPr anchor="ctr"/>
          <a:lstStyle>
            <a:lvl1pPr algn="ctr">
              <a:defRPr sz="1000" smtClean="0">
                <a:latin typeface="+mj-ea"/>
                <a:ea typeface="+mj-ea"/>
              </a:defRPr>
            </a:lvl1pPr>
          </a:lstStyle>
          <a:p>
            <a:r>
              <a:rPr lang="en-US" altLang="ja-JP" smtClean="0"/>
              <a:t>1-3  </a:t>
            </a:r>
            <a:r>
              <a:rPr lang="ja-JP" altLang="en-US" smtClean="0"/>
              <a:t>住民視点の窓口サービスの実現</a:t>
            </a:r>
            <a:endParaRPr lang="en-US" altLang="ja-JP"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5" name="Rectangle 16"/>
          <p:cNvSpPr>
            <a:spLocks noGrp="1" noChangeArrowheads="1"/>
          </p:cNvSpPr>
          <p:nvPr>
            <p:ph type="sldNum" sz="quarter" idx="12"/>
          </p:nvPr>
        </p:nvSpPr>
        <p:spPr>
          <a:ln/>
        </p:spPr>
        <p:txBody>
          <a:bodyPr/>
          <a:lstStyle>
            <a:lvl1pPr>
              <a:defRPr>
                <a:latin typeface="Century" pitchFamily="18" charset="0"/>
              </a:defRPr>
            </a:lvl1pPr>
          </a:lstStyle>
          <a:p>
            <a:fld id="{1D5F7F24-DF41-4ABB-BA37-10B0EB844D2D}" type="slidenum">
              <a:rPr lang="ja-JP" altLang="en-US" smtClean="0"/>
              <a:pPr/>
              <a:t>&lt;#&gt;</a:t>
            </a:fld>
            <a:endParaRPr lang="en-US" altLang="ja-JP" dirty="0"/>
          </a:p>
        </p:txBody>
      </p:sp>
      <p:sp>
        <p:nvSpPr>
          <p:cNvPr id="6"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r>
              <a:rPr lang="en-US" altLang="ja-JP" smtClean="0"/>
              <a:t>1-3  </a:t>
            </a:r>
            <a:r>
              <a:rPr lang="ja-JP" altLang="en-US" smtClean="0"/>
              <a:t>住民視点の窓口サービスの実現</a:t>
            </a:r>
            <a:endParaRPr lang="en-US" altLang="ja-JP"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Rectangle 16"/>
          <p:cNvSpPr>
            <a:spLocks noGrp="1" noChangeArrowheads="1"/>
          </p:cNvSpPr>
          <p:nvPr>
            <p:ph type="sldNum" sz="quarter" idx="12"/>
          </p:nvPr>
        </p:nvSpPr>
        <p:spPr>
          <a:ln/>
        </p:spPr>
        <p:txBody>
          <a:bodyPr/>
          <a:lstStyle>
            <a:lvl1pPr>
              <a:defRPr>
                <a:latin typeface="Century" pitchFamily="18" charset="0"/>
              </a:defRPr>
            </a:lvl1pPr>
          </a:lstStyle>
          <a:p>
            <a:fld id="{7F00FA89-2F5B-41BB-9956-085015B84B41}" type="slidenum">
              <a:rPr lang="ja-JP" altLang="en-US" smtClean="0"/>
              <a:pPr/>
              <a:t>&lt;#&gt;</a:t>
            </a:fld>
            <a:endParaRPr lang="en-US" altLang="ja-JP" dirty="0"/>
          </a:p>
        </p:txBody>
      </p:sp>
      <p:sp>
        <p:nvSpPr>
          <p:cNvPr id="5"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r>
              <a:rPr lang="en-US" altLang="ja-JP" smtClean="0"/>
              <a:t>1-3  </a:t>
            </a:r>
            <a:r>
              <a:rPr lang="ja-JP" altLang="en-US" smtClean="0"/>
              <a:t>住民視点の窓口サービスの実現</a:t>
            </a:r>
            <a:endParaRPr lang="en-US" altLang="ja-JP"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2" y="27305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fld id="{2FD6A9E3-C2B7-488D-99A2-B5F263FD1EDB}" type="slidenum">
              <a:rPr lang="ja-JP" altLang="en-US" smtClean="0"/>
              <a:pPr/>
              <a:t>&lt;#&gt;</a:t>
            </a:fld>
            <a:endParaRPr lang="en-US" altLang="ja-JP" dirty="0"/>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r>
              <a:rPr lang="en-US" altLang="ja-JP" smtClean="0"/>
              <a:t>1-3  </a:t>
            </a:r>
            <a:r>
              <a:rPr lang="ja-JP" altLang="en-US" smtClean="0"/>
              <a:t>住民視点の窓口サービスの実現</a:t>
            </a:r>
            <a:endParaRPr lang="en-US" altLang="ja-JP"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fld id="{0BEEB809-CECF-4353-ABD3-B248D4E4BC09}" type="slidenum">
              <a:rPr lang="ja-JP" altLang="en-US" smtClean="0"/>
              <a:pPr/>
              <a:t>&lt;#&gt;</a:t>
            </a:fld>
            <a:endParaRPr lang="en-US" altLang="ja-JP" dirty="0"/>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r>
              <a:rPr lang="en-US" altLang="ja-JP" smtClean="0"/>
              <a:t>1-3  </a:t>
            </a:r>
            <a:r>
              <a:rPr lang="ja-JP" altLang="en-US" smtClean="0"/>
              <a:t>住民視点の窓口サービスの実現</a:t>
            </a:r>
            <a:endParaRPr lang="en-US" altLang="ja-JP"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0" name="Rectangle 10"/>
          <p:cNvSpPr>
            <a:spLocks noGrp="1" noChangeArrowheads="1"/>
          </p:cNvSpPr>
          <p:nvPr>
            <p:ph type="body" idx="1"/>
          </p:nvPr>
        </p:nvSpPr>
        <p:spPr bwMode="auto">
          <a:xfrm>
            <a:off x="777346" y="1600200"/>
            <a:ext cx="8420100" cy="4532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dirty="0" smtClean="0"/>
              <a:t>マスタ テキストの書式設定</a:t>
            </a:r>
          </a:p>
          <a:p>
            <a:pPr lvl="1"/>
            <a:r>
              <a:rPr lang="ja-JP" altLang="en-US" dirty="0" smtClean="0"/>
              <a:t>第 2 レベル</a:t>
            </a:r>
          </a:p>
          <a:p>
            <a:pPr lvl="2"/>
            <a:r>
              <a:rPr lang="ja-JP" altLang="en-US" dirty="0" smtClean="0"/>
              <a:t>第 3 レベル</a:t>
            </a:r>
          </a:p>
          <a:p>
            <a:pPr lvl="3"/>
            <a:r>
              <a:rPr lang="ja-JP" altLang="en-US" dirty="0" smtClean="0"/>
              <a:t>第 4 レベル</a:t>
            </a:r>
          </a:p>
          <a:p>
            <a:pPr lvl="4"/>
            <a:r>
              <a:rPr lang="ja-JP" altLang="en-US" dirty="0" smtClean="0"/>
              <a:t>第 5 レベル</a:t>
            </a:r>
          </a:p>
        </p:txBody>
      </p:sp>
      <p:sp>
        <p:nvSpPr>
          <p:cNvPr id="64530" name="Rectangle 18"/>
          <p:cNvSpPr>
            <a:spLocks noChangeArrowheads="1"/>
          </p:cNvSpPr>
          <p:nvPr/>
        </p:nvSpPr>
        <p:spPr bwMode="auto">
          <a:xfrm>
            <a:off x="0" y="-27384"/>
            <a:ext cx="9906000" cy="304800"/>
          </a:xfrm>
          <a:prstGeom prst="rect">
            <a:avLst/>
          </a:prstGeom>
          <a:gradFill flip="none" rotWithShape="1">
            <a:gsLst>
              <a:gs pos="0">
                <a:schemeClr val="accent4">
                  <a:lumMod val="75000"/>
                  <a:shade val="30000"/>
                  <a:satMod val="115000"/>
                  <a:alpha val="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defRPr/>
            </a:pPr>
            <a:endParaRPr lang="ja-JP" altLang="en-US"/>
          </a:p>
        </p:txBody>
      </p:sp>
      <p:sp>
        <p:nvSpPr>
          <p:cNvPr id="64531" name="Line 19"/>
          <p:cNvSpPr>
            <a:spLocks noChangeShapeType="1"/>
          </p:cNvSpPr>
          <p:nvPr/>
        </p:nvSpPr>
        <p:spPr bwMode="auto">
          <a:xfrm flipH="1">
            <a:off x="0" y="1196752"/>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64532" name="Rectangle 20"/>
          <p:cNvSpPr>
            <a:spLocks noChangeArrowheads="1"/>
          </p:cNvSpPr>
          <p:nvPr/>
        </p:nvSpPr>
        <p:spPr bwMode="auto">
          <a:xfrm>
            <a:off x="-39555" y="1116360"/>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
        <p:nvSpPr>
          <p:cNvPr id="64528" name="Rectangle 16"/>
          <p:cNvSpPr>
            <a:spLocks noGrp="1" noChangeArrowheads="1"/>
          </p:cNvSpPr>
          <p:nvPr>
            <p:ph type="sldNum" sz="quarter" idx="4"/>
          </p:nvPr>
        </p:nvSpPr>
        <p:spPr bwMode="auto">
          <a:xfrm>
            <a:off x="7842250" y="6309320"/>
            <a:ext cx="206375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lang="ja-JP" altLang="en-US" sz="1200" kern="1200" smtClean="0">
                <a:solidFill>
                  <a:schemeClr val="bg1">
                    <a:lumMod val="50000"/>
                  </a:schemeClr>
                </a:solidFill>
                <a:latin typeface="Century" pitchFamily="18" charset="0"/>
                <a:ea typeface="+mj-ea"/>
                <a:cs typeface="+mn-cs"/>
              </a:defRPr>
            </a:lvl1pPr>
          </a:lstStyle>
          <a:p>
            <a:fld id="{2FD6A9E3-C2B7-488D-99A2-B5F263FD1EDB}" type="slidenum">
              <a:rPr lang="en-US" altLang="ja-JP" smtClean="0"/>
              <a:pPr/>
              <a:t>&lt;#&gt;</a:t>
            </a:fld>
            <a:endParaRPr lang="ja-JP" altLang="en-US" dirty="0"/>
          </a:p>
        </p:txBody>
      </p:sp>
      <p:sp>
        <p:nvSpPr>
          <p:cNvPr id="12" name="Rectangle 15"/>
          <p:cNvSpPr>
            <a:spLocks noGrp="1" noChangeArrowheads="1"/>
          </p:cNvSpPr>
          <p:nvPr>
            <p:ph type="ftr" sz="quarter" idx="3"/>
          </p:nvPr>
        </p:nvSpPr>
        <p:spPr>
          <a:xfrm>
            <a:off x="3002785" y="6381328"/>
            <a:ext cx="3900433" cy="252000"/>
          </a:xfrm>
          <a:prstGeom prst="rect">
            <a:avLst/>
          </a:prstGeom>
        </p:spPr>
        <p:txBody>
          <a:bodyPr anchor="ctr"/>
          <a:lstStyle>
            <a:lvl1pPr algn="ctr">
              <a:defRPr sz="1000" smtClean="0">
                <a:solidFill>
                  <a:schemeClr val="bg1">
                    <a:lumMod val="50000"/>
                  </a:schemeClr>
                </a:solidFill>
                <a:latin typeface="+mn-ea"/>
                <a:ea typeface="+mn-ea"/>
              </a:defRPr>
            </a:lvl1pPr>
          </a:lstStyle>
          <a:p>
            <a:r>
              <a:rPr lang="en-US" altLang="ja-JP" smtClean="0"/>
              <a:t>1-3  </a:t>
            </a:r>
            <a:r>
              <a:rPr lang="ja-JP" altLang="en-US" smtClean="0"/>
              <a:t>住民視点の窓口サービスの実現</a:t>
            </a:r>
            <a:endParaRPr lang="en-US" altLang="ja-JP" dirty="0"/>
          </a:p>
        </p:txBody>
      </p:sp>
      <p:sp>
        <p:nvSpPr>
          <p:cNvPr id="64521" name="Rectangle 9"/>
          <p:cNvSpPr>
            <a:spLocks noGrp="1" noChangeArrowheads="1"/>
          </p:cNvSpPr>
          <p:nvPr>
            <p:ph type="title"/>
          </p:nvPr>
        </p:nvSpPr>
        <p:spPr bwMode="auto">
          <a:xfrm>
            <a:off x="350489" y="366490"/>
            <a:ext cx="9080500"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r>
              <a:rPr lang="ja-JP" altLang="en-US" dirty="0" smtClean="0"/>
              <a:t>マスタ タイトルの書式設定</a:t>
            </a:r>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Lst>
  <p:hf hdr="0" dt="0"/>
  <p:txStyles>
    <p:titleStyle>
      <a:lvl1pPr algn="l" rtl="0" eaLnBrk="1" fontAlgn="base" hangingPunct="1">
        <a:spcBef>
          <a:spcPct val="0"/>
        </a:spcBef>
        <a:spcAft>
          <a:spcPct val="0"/>
        </a:spcAft>
        <a:defRPr kumimoji="1" sz="2800" b="1">
          <a:solidFill>
            <a:schemeClr val="tx1"/>
          </a:solidFill>
          <a:latin typeface="HGPｺﾞｼｯｸM" pitchFamily="50" charset="-128"/>
          <a:ea typeface="HGPｺﾞｼｯｸM" pitchFamily="50" charset="-128"/>
          <a:cs typeface="+mj-cs"/>
        </a:defRPr>
      </a:lvl1pPr>
      <a:lvl2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2pPr>
      <a:lvl3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3pPr>
      <a:lvl4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4pPr>
      <a:lvl5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5pPr>
      <a:lvl6pPr marL="4572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6pPr>
      <a:lvl7pPr marL="9144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7pPr>
      <a:lvl8pPr marL="13716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8pPr>
      <a:lvl9pPr marL="18288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9pPr>
    </p:titleStyle>
    <p:bodyStyle>
      <a:lvl1pPr marL="342900" indent="-342900" algn="l" rtl="0" eaLnBrk="1" fontAlgn="base" hangingPunct="1">
        <a:spcBef>
          <a:spcPct val="20000"/>
        </a:spcBef>
        <a:spcAft>
          <a:spcPct val="0"/>
        </a:spcAft>
        <a:buClr>
          <a:schemeClr val="accent4"/>
        </a:buClr>
        <a:buSzPct val="60000"/>
        <a:buFont typeface="Wingdings" pitchFamily="2" charset="2"/>
        <a:buChar char="n"/>
        <a:defRPr kumimoji="1" sz="3200">
          <a:solidFill>
            <a:schemeClr val="tx1"/>
          </a:solidFill>
          <a:latin typeface="HGPｺﾞｼｯｸM" pitchFamily="50" charset="-128"/>
          <a:ea typeface="HGPｺﾞｼｯｸM" pitchFamily="50" charset="-128"/>
          <a:cs typeface="+mn-cs"/>
        </a:defRPr>
      </a:lvl1pPr>
      <a:lvl2pPr marL="742950" indent="-285750" algn="l" rtl="0" eaLnBrk="1" fontAlgn="base" hangingPunct="1">
        <a:spcBef>
          <a:spcPct val="20000"/>
        </a:spcBef>
        <a:spcAft>
          <a:spcPct val="0"/>
        </a:spcAft>
        <a:buClr>
          <a:schemeClr val="accent4"/>
        </a:buClr>
        <a:buSzPct val="55000"/>
        <a:buFont typeface="Wingdings" pitchFamily="2" charset="2"/>
        <a:buChar char="n"/>
        <a:defRPr kumimoji="1" sz="2800">
          <a:solidFill>
            <a:schemeClr val="tx1"/>
          </a:solidFill>
          <a:latin typeface="HGPｺﾞｼｯｸM" pitchFamily="50" charset="-128"/>
          <a:ea typeface="HGPｺﾞｼｯｸM" pitchFamily="50" charset="-128"/>
        </a:defRPr>
      </a:lvl2pPr>
      <a:lvl3pPr marL="1143000" indent="-228600" algn="l" rtl="0" eaLnBrk="1" fontAlgn="base" hangingPunct="1">
        <a:spcBef>
          <a:spcPct val="20000"/>
        </a:spcBef>
        <a:spcAft>
          <a:spcPct val="0"/>
        </a:spcAft>
        <a:buClr>
          <a:schemeClr val="accent4"/>
        </a:buClr>
        <a:buSzPct val="50000"/>
        <a:buFont typeface="Wingdings" pitchFamily="2" charset="2"/>
        <a:buChar char="n"/>
        <a:defRPr kumimoji="1" sz="2400">
          <a:solidFill>
            <a:schemeClr val="tx1"/>
          </a:solidFill>
          <a:latin typeface="HGPｺﾞｼｯｸM" pitchFamily="50" charset="-128"/>
          <a:ea typeface="HGPｺﾞｼｯｸM" pitchFamily="50" charset="-128"/>
        </a:defRPr>
      </a:lvl3pPr>
      <a:lvl4pPr marL="1600200" indent="-228600" algn="l" rtl="0" eaLnBrk="1" fontAlgn="base" hangingPunct="1">
        <a:spcBef>
          <a:spcPct val="20000"/>
        </a:spcBef>
        <a:spcAft>
          <a:spcPct val="0"/>
        </a:spcAft>
        <a:buClr>
          <a:schemeClr val="accent4"/>
        </a:buClr>
        <a:buSzPct val="55000"/>
        <a:buFont typeface="Wingdings" pitchFamily="2" charset="2"/>
        <a:buChar char="n"/>
        <a:defRPr kumimoji="1" sz="2000">
          <a:solidFill>
            <a:schemeClr val="tx1"/>
          </a:solidFill>
          <a:latin typeface="HGPｺﾞｼｯｸM" pitchFamily="50" charset="-128"/>
          <a:ea typeface="HGPｺﾞｼｯｸM" pitchFamily="50" charset="-128"/>
        </a:defRPr>
      </a:lvl4pPr>
      <a:lvl5pPr marL="2057400" indent="-228600" algn="l" rtl="0" eaLnBrk="1" fontAlgn="base" hangingPunct="1">
        <a:spcBef>
          <a:spcPct val="20000"/>
        </a:spcBef>
        <a:spcAft>
          <a:spcPct val="0"/>
        </a:spcAft>
        <a:buClr>
          <a:schemeClr val="accent4"/>
        </a:buClr>
        <a:buSzPct val="50000"/>
        <a:buFont typeface="Wingdings" pitchFamily="2" charset="2"/>
        <a:buChar char="n"/>
        <a:defRPr kumimoji="1" sz="2000">
          <a:solidFill>
            <a:schemeClr val="tx1"/>
          </a:solidFill>
          <a:latin typeface="HGPｺﾞｼｯｸM" pitchFamily="50" charset="-128"/>
          <a:ea typeface="HGPｺﾞｼｯｸM" pitchFamily="50" charset="-128"/>
        </a:defRPr>
      </a:lvl5pPr>
      <a:lvl6pPr marL="25146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wmf"/><Relationship Id="rId4" Type="http://schemas.openxmlformats.org/officeDocument/2006/relationships/image" Target="../media/image3.wmf"/></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2"/>
          <p:cNvSpPr>
            <a:spLocks noGrp="1" noChangeArrowheads="1"/>
          </p:cNvSpPr>
          <p:nvPr>
            <p:ph type="ctrTitle"/>
          </p:nvPr>
        </p:nvSpPr>
        <p:spPr>
          <a:xfrm>
            <a:off x="247650" y="2706470"/>
            <a:ext cx="8420100" cy="646331"/>
          </a:xfrm>
        </p:spPr>
        <p:txBody>
          <a:bodyPr>
            <a:spAutoFit/>
          </a:bodyPr>
          <a:lstStyle/>
          <a:p>
            <a:r>
              <a:rPr kumimoji="0" lang="en-US" altLang="ja-JP" sz="3600" dirty="0" smtClean="0">
                <a:solidFill>
                  <a:srgbClr val="000066"/>
                </a:solidFill>
                <a:latin typeface="MS UI Gothic" pitchFamily="50" charset="-128"/>
                <a:ea typeface="MS UI Gothic" pitchFamily="50" charset="-128"/>
              </a:rPr>
              <a:t>1-3  </a:t>
            </a:r>
            <a:r>
              <a:rPr kumimoji="0" lang="ja-JP" altLang="en-US" sz="3600" dirty="0" smtClean="0">
                <a:solidFill>
                  <a:srgbClr val="000066"/>
                </a:solidFill>
                <a:latin typeface="MS UI Gothic" pitchFamily="50" charset="-128"/>
                <a:ea typeface="MS UI Gothic" pitchFamily="50" charset="-128"/>
              </a:rPr>
              <a:t>住民視点の窓口サービスの実現</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ja-JP" altLang="en-US" dirty="0"/>
              <a:t>５</a:t>
            </a:r>
            <a:r>
              <a:rPr lang="ja-JP" altLang="en-US" dirty="0" smtClean="0"/>
              <a:t>．総合窓口モデルの決定プロセス　</a:t>
            </a:r>
            <a:r>
              <a:rPr lang="ja-JP" altLang="en-US" sz="2400" dirty="0" smtClean="0"/>
              <a:t>～</a:t>
            </a:r>
            <a:r>
              <a:rPr lang="ja-JP" altLang="en-US" sz="2400" dirty="0"/>
              <a:t>着手にあたって</a:t>
            </a:r>
            <a:r>
              <a:rPr lang="ja-JP" altLang="en-US" sz="2400" dirty="0" smtClean="0"/>
              <a:t>～</a:t>
            </a:r>
            <a:endParaRPr kumimoji="1" lang="ja-JP" altLang="en-US" sz="2400" dirty="0"/>
          </a:p>
        </p:txBody>
      </p:sp>
      <p:sp>
        <p:nvSpPr>
          <p:cNvPr id="3" name="コンテンツ プレースホルダ 2"/>
          <p:cNvSpPr>
            <a:spLocks noGrp="1"/>
          </p:cNvSpPr>
          <p:nvPr>
            <p:ph idx="1"/>
          </p:nvPr>
        </p:nvSpPr>
        <p:spPr>
          <a:xfrm>
            <a:off x="447220" y="1238816"/>
            <a:ext cx="8915400" cy="5214520"/>
          </a:xfrm>
        </p:spPr>
        <p:txBody>
          <a:bodyPr/>
          <a:lstStyle/>
          <a:p>
            <a:pPr>
              <a:lnSpc>
                <a:spcPct val="150000"/>
              </a:lnSpc>
            </a:pPr>
            <a:r>
              <a:rPr lang="ja-JP" altLang="en-US" sz="2800" dirty="0">
                <a:latin typeface="HGPｺﾞｼｯｸM" pitchFamily="50" charset="-128"/>
              </a:rPr>
              <a:t>着手する前に決めること</a:t>
            </a:r>
            <a:endParaRPr lang="en-US" altLang="ja-JP" sz="2800" dirty="0">
              <a:latin typeface="HGPｺﾞｼｯｸM" pitchFamily="50" charset="-128"/>
            </a:endParaRPr>
          </a:p>
          <a:p>
            <a:pPr lvl="1"/>
            <a:r>
              <a:rPr lang="ja-JP" altLang="en-US" sz="2400" dirty="0"/>
              <a:t>達成する効果を得る優先順位は？　（費用対効果の検討）</a:t>
            </a:r>
            <a:endParaRPr lang="en-US" altLang="ja-JP" sz="2400" dirty="0"/>
          </a:p>
          <a:p>
            <a:pPr lvl="1"/>
            <a:r>
              <a:rPr lang="ja-JP" altLang="en-US" sz="2400" dirty="0"/>
              <a:t>作業は誰が？いつ？どのタイミングで？（意思決定）</a:t>
            </a:r>
            <a:endParaRPr lang="en-US" altLang="ja-JP" sz="2400" dirty="0"/>
          </a:p>
          <a:p>
            <a:pPr>
              <a:lnSpc>
                <a:spcPct val="150000"/>
              </a:lnSpc>
              <a:buNone/>
            </a:pPr>
            <a:r>
              <a:rPr lang="ja-JP" altLang="en-US" sz="2800" dirty="0">
                <a:latin typeface="HGPｺﾞｼｯｸM" pitchFamily="50" charset="-128"/>
              </a:rPr>
              <a:t>１．</a:t>
            </a:r>
            <a:r>
              <a:rPr lang="ja-JP" altLang="ja-JP" sz="2800" dirty="0">
                <a:latin typeface="HGPｺﾞｼｯｸM" pitchFamily="50" charset="-128"/>
              </a:rPr>
              <a:t>窓口業務の洗い出しをする。</a:t>
            </a:r>
            <a:endParaRPr lang="en-US" altLang="ja-JP" sz="2800" dirty="0">
              <a:latin typeface="HGPｺﾞｼｯｸM" pitchFamily="50" charset="-128"/>
            </a:endParaRPr>
          </a:p>
          <a:p>
            <a:pPr>
              <a:buNone/>
            </a:pPr>
            <a:r>
              <a:rPr lang="ja-JP" altLang="en-US" sz="2800" dirty="0">
                <a:latin typeface="HGPｺﾞｼｯｸM" pitchFamily="50" charset="-128"/>
              </a:rPr>
              <a:t>２</a:t>
            </a:r>
            <a:r>
              <a:rPr lang="ja-JP" altLang="en-US" sz="2800" dirty="0" smtClean="0">
                <a:latin typeface="HGPｺﾞｼｯｸM" pitchFamily="50" charset="-128"/>
              </a:rPr>
              <a:t>．それを来庁</a:t>
            </a:r>
            <a:r>
              <a:rPr lang="ja-JP" altLang="en-US" sz="2800" dirty="0">
                <a:latin typeface="HGPｺﾞｼｯｸM" pitchFamily="50" charset="-128"/>
              </a:rPr>
              <a:t>目的で整理する。</a:t>
            </a:r>
            <a:endParaRPr lang="ja-JP" altLang="ja-JP" sz="2800" dirty="0">
              <a:latin typeface="HGPｺﾞｼｯｸM" pitchFamily="50" charset="-128"/>
            </a:endParaRPr>
          </a:p>
          <a:p>
            <a:pPr lvl="1">
              <a:buFont typeface="Wingdings" pitchFamily="2" charset="2"/>
              <a:buChar char="l"/>
            </a:pPr>
            <a:r>
              <a:rPr lang="ja-JP" altLang="ja-JP" sz="2400" b="1" dirty="0"/>
              <a:t>申請・届出</a:t>
            </a:r>
            <a:r>
              <a:rPr lang="ja-JP" altLang="en-US" sz="2400" b="1" dirty="0"/>
              <a:t>・手続</a:t>
            </a:r>
            <a:r>
              <a:rPr lang="ja-JP" altLang="en-US" b="1" dirty="0"/>
              <a:t>　</a:t>
            </a:r>
            <a:r>
              <a:rPr lang="ja-JP" altLang="en-US" sz="2000" dirty="0"/>
              <a:t>　　　　</a:t>
            </a:r>
            <a:r>
              <a:rPr lang="ja-JP" altLang="en-US" sz="2000" i="1" dirty="0">
                <a:solidFill>
                  <a:srgbClr val="FF3300"/>
                </a:solidFill>
              </a:rPr>
              <a:t>住民視点</a:t>
            </a:r>
            <a:endParaRPr lang="en-US" altLang="ja-JP" sz="2000" i="1" dirty="0">
              <a:solidFill>
                <a:srgbClr val="FF3300"/>
              </a:solidFill>
            </a:endParaRPr>
          </a:p>
          <a:p>
            <a:pPr marL="457200" lvl="1" indent="0">
              <a:buNone/>
            </a:pPr>
            <a:r>
              <a:rPr lang="en-US" altLang="ja-JP" sz="2000" b="1" dirty="0">
                <a:solidFill>
                  <a:srgbClr val="FF0000"/>
                </a:solidFill>
              </a:rPr>
              <a:t>※</a:t>
            </a:r>
            <a:r>
              <a:rPr lang="ja-JP" altLang="en-US" sz="2000" b="1" dirty="0">
                <a:solidFill>
                  <a:schemeClr val="accent4">
                    <a:lumMod val="95000"/>
                    <a:lumOff val="5000"/>
                  </a:schemeClr>
                </a:solidFill>
              </a:rPr>
              <a:t>集めて区別するのではなく</a:t>
            </a:r>
            <a:endParaRPr lang="en-US" altLang="ja-JP" sz="2000" b="1" dirty="0">
              <a:solidFill>
                <a:schemeClr val="accent4">
                  <a:lumMod val="95000"/>
                  <a:lumOff val="5000"/>
                </a:schemeClr>
              </a:solidFill>
            </a:endParaRPr>
          </a:p>
          <a:p>
            <a:pPr marL="457200" lvl="1" indent="0">
              <a:buNone/>
            </a:pPr>
            <a:r>
              <a:rPr lang="ja-JP" altLang="en-US" sz="2000" b="1" dirty="0">
                <a:solidFill>
                  <a:schemeClr val="accent4">
                    <a:lumMod val="95000"/>
                    <a:lumOff val="5000"/>
                  </a:schemeClr>
                </a:solidFill>
              </a:rPr>
              <a:t>　　　　　　　　　区別しながら整理する</a:t>
            </a:r>
            <a:endParaRPr lang="en-US" altLang="ja-JP" sz="2000" b="1" dirty="0">
              <a:solidFill>
                <a:schemeClr val="accent4">
                  <a:lumMod val="95000"/>
                  <a:lumOff val="5000"/>
                </a:schemeClr>
              </a:solidFill>
            </a:endParaRPr>
          </a:p>
          <a:p>
            <a:pPr lvl="1">
              <a:lnSpc>
                <a:spcPct val="150000"/>
              </a:lnSpc>
              <a:buFont typeface="Wingdings" pitchFamily="2" charset="2"/>
              <a:buChar char="l"/>
            </a:pPr>
            <a:r>
              <a:rPr lang="ja-JP" altLang="ja-JP" sz="2000" dirty="0"/>
              <a:t>相談、情報</a:t>
            </a:r>
            <a:r>
              <a:rPr lang="ja-JP" altLang="en-US" sz="2000" dirty="0"/>
              <a:t>入手、</a:t>
            </a:r>
            <a:r>
              <a:rPr lang="ja-JP" altLang="ja-JP" sz="2000" dirty="0"/>
              <a:t>要望、苦情</a:t>
            </a:r>
            <a:r>
              <a:rPr lang="ja-JP" altLang="en-US" sz="2000" dirty="0"/>
              <a:t>、</a:t>
            </a:r>
            <a:r>
              <a:rPr lang="ja-JP" altLang="ja-JP" sz="2000" dirty="0"/>
              <a:t>納入、</a:t>
            </a:r>
            <a:r>
              <a:rPr lang="ja-JP" altLang="ja-JP" sz="2000" dirty="0" smtClean="0"/>
              <a:t>提出</a:t>
            </a:r>
            <a:endParaRPr lang="en-US" altLang="ja-JP" sz="2000" dirty="0"/>
          </a:p>
        </p:txBody>
      </p:sp>
      <p:sp>
        <p:nvSpPr>
          <p:cNvPr id="17" name="四角形吹き出し 16"/>
          <p:cNvSpPr/>
          <p:nvPr/>
        </p:nvSpPr>
        <p:spPr bwMode="auto">
          <a:xfrm>
            <a:off x="5817096" y="5536913"/>
            <a:ext cx="2664296" cy="612648"/>
          </a:xfrm>
          <a:prstGeom prst="wedgeRectCallout">
            <a:avLst>
              <a:gd name="adj1" fmla="val -59581"/>
              <a:gd name="adj2" fmla="val -252356"/>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例）・処理プロセス分類</a:t>
            </a:r>
            <a:endParaRPr kumimoji="0" lang="en-US" altLang="ja-JP"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r>
              <a:rPr lang="ja-JP" altLang="en-US" dirty="0" smtClean="0">
                <a:solidFill>
                  <a:schemeClr val="tx1"/>
                </a:solidFill>
                <a:latin typeface="HGPｺﾞｼｯｸM" pitchFamily="50" charset="-128"/>
                <a:ea typeface="HGPｺﾞｼｯｸM" pitchFamily="50" charset="-128"/>
              </a:rPr>
              <a:t>　 　・ライフイベント分類等</a:t>
            </a: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9" name="直方体 18"/>
          <p:cNvSpPr/>
          <p:nvPr/>
        </p:nvSpPr>
        <p:spPr bwMode="auto">
          <a:xfrm>
            <a:off x="8265368" y="4236841"/>
            <a:ext cx="1224136" cy="862828"/>
          </a:xfrm>
          <a:prstGeom prst="cub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要審査</a:t>
            </a:r>
            <a:endParaRPr kumimoji="0" lang="en-US" altLang="ja-JP"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r>
              <a:rPr lang="ja-JP" altLang="en-US" dirty="0" smtClean="0">
                <a:solidFill>
                  <a:schemeClr val="tx1"/>
                </a:solidFill>
                <a:latin typeface="HGPｺﾞｼｯｸM" pitchFamily="50" charset="-128"/>
                <a:ea typeface="HGPｺﾞｼｯｸM" pitchFamily="50" charset="-128"/>
              </a:rPr>
              <a:t>後処理</a:t>
            </a: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0" name="直方体 19"/>
          <p:cNvSpPr/>
          <p:nvPr/>
        </p:nvSpPr>
        <p:spPr bwMode="auto">
          <a:xfrm>
            <a:off x="6609184" y="3140970"/>
            <a:ext cx="1152128" cy="878581"/>
          </a:xfrm>
          <a:prstGeom prst="cub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証明書交付</a:t>
            </a:r>
          </a:p>
        </p:txBody>
      </p:sp>
      <p:sp>
        <p:nvSpPr>
          <p:cNvPr id="21" name="直方体 20"/>
          <p:cNvSpPr/>
          <p:nvPr/>
        </p:nvSpPr>
        <p:spPr bwMode="auto">
          <a:xfrm>
            <a:off x="6986266" y="4635958"/>
            <a:ext cx="991070" cy="823753"/>
          </a:xfrm>
          <a:prstGeom prst="cub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提出のみ</a:t>
            </a:r>
          </a:p>
        </p:txBody>
      </p:sp>
      <p:sp>
        <p:nvSpPr>
          <p:cNvPr id="23" name="直方体 22"/>
          <p:cNvSpPr/>
          <p:nvPr/>
        </p:nvSpPr>
        <p:spPr bwMode="auto">
          <a:xfrm>
            <a:off x="8193361" y="3244191"/>
            <a:ext cx="1112773" cy="919374"/>
          </a:xfrm>
          <a:prstGeom prst="cube">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ja-JP" altLang="en-US" dirty="0" smtClean="0">
                <a:solidFill>
                  <a:schemeClr val="tx1"/>
                </a:solidFill>
                <a:latin typeface="HGPｺﾞｼｯｸM" pitchFamily="50" charset="-128"/>
                <a:ea typeface="HGPｺﾞｼｯｸM" pitchFamily="50" charset="-128"/>
              </a:rPr>
              <a:t>即時</a:t>
            </a:r>
            <a:endParaRPr lang="en-US" altLang="ja-JP" dirty="0" smtClean="0">
              <a:solidFill>
                <a:schemeClr val="tx1"/>
              </a:solidFill>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r>
              <a:rPr lang="ja-JP" altLang="en-US" dirty="0" smtClean="0">
                <a:solidFill>
                  <a:schemeClr val="tx1"/>
                </a:solidFill>
                <a:latin typeface="HGPｺﾞｼｯｸM" pitchFamily="50" charset="-128"/>
                <a:ea typeface="HGPｺﾞｼｯｸM" pitchFamily="50" charset="-128"/>
              </a:rPr>
              <a:t>処理可</a:t>
            </a: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cxnSp>
        <p:nvCxnSpPr>
          <p:cNvPr id="24" name="直線矢印コネクタ 23"/>
          <p:cNvCxnSpPr/>
          <p:nvPr/>
        </p:nvCxnSpPr>
        <p:spPr bwMode="auto">
          <a:xfrm>
            <a:off x="3687434" y="4365104"/>
            <a:ext cx="545487" cy="0"/>
          </a:xfrm>
          <a:prstGeom prst="straightConnector1">
            <a:avLst/>
          </a:prstGeom>
          <a:solidFill>
            <a:schemeClr val="accent1"/>
          </a:solidFill>
          <a:ln w="9525" cap="flat" cmpd="sng" algn="ctr">
            <a:solidFill>
              <a:schemeClr val="tx1"/>
            </a:solidFill>
            <a:prstDash val="solid"/>
            <a:round/>
            <a:headEnd type="none" w="med" len="med"/>
            <a:tailEnd type="arrow"/>
          </a:ln>
          <a:effectLst>
            <a:prstShdw prst="shdw17" dist="17961" dir="2700000">
              <a:schemeClr val="bg2"/>
            </a:prstShdw>
          </a:effectLst>
        </p:spPr>
      </p:cxnSp>
      <p:cxnSp>
        <p:nvCxnSpPr>
          <p:cNvPr id="25" name="直線矢印コネクタ 24"/>
          <p:cNvCxnSpPr>
            <a:stCxn id="31" idx="6"/>
            <a:endCxn id="21" idx="2"/>
          </p:cNvCxnSpPr>
          <p:nvPr/>
        </p:nvCxnSpPr>
        <p:spPr bwMode="auto">
          <a:xfrm>
            <a:off x="5673080" y="4307659"/>
            <a:ext cx="1313186" cy="843145"/>
          </a:xfrm>
          <a:prstGeom prst="straightConnector1">
            <a:avLst/>
          </a:prstGeom>
          <a:solidFill>
            <a:schemeClr val="accent1"/>
          </a:solidFill>
          <a:ln w="9525" cap="flat" cmpd="sng" algn="ctr">
            <a:solidFill>
              <a:schemeClr val="tx1"/>
            </a:solidFill>
            <a:prstDash val="solid"/>
            <a:round/>
            <a:headEnd type="none" w="med" len="med"/>
            <a:tailEnd type="arrow"/>
          </a:ln>
          <a:effectLst>
            <a:prstShdw prst="shdw17" dist="17961" dir="2700000">
              <a:schemeClr val="bg2"/>
            </a:prstShdw>
          </a:effectLst>
        </p:spPr>
      </p:cxnSp>
      <p:cxnSp>
        <p:nvCxnSpPr>
          <p:cNvPr id="27" name="直線矢印コネクタ 26"/>
          <p:cNvCxnSpPr>
            <a:stCxn id="31" idx="6"/>
            <a:endCxn id="20" idx="2"/>
          </p:cNvCxnSpPr>
          <p:nvPr/>
        </p:nvCxnSpPr>
        <p:spPr bwMode="auto">
          <a:xfrm flipV="1">
            <a:off x="5673080" y="3690081"/>
            <a:ext cx="936104" cy="617576"/>
          </a:xfrm>
          <a:prstGeom prst="straightConnector1">
            <a:avLst/>
          </a:prstGeom>
          <a:solidFill>
            <a:schemeClr val="accent1"/>
          </a:solidFill>
          <a:ln w="9525" cap="flat" cmpd="sng" algn="ctr">
            <a:solidFill>
              <a:schemeClr val="tx1"/>
            </a:solidFill>
            <a:prstDash val="solid"/>
            <a:round/>
            <a:headEnd type="none" w="med" len="med"/>
            <a:tailEnd type="arrow"/>
          </a:ln>
          <a:effectLst>
            <a:prstShdw prst="shdw17" dist="17961" dir="2700000">
              <a:schemeClr val="bg2"/>
            </a:prstShdw>
          </a:effectLst>
        </p:spPr>
      </p:cxnSp>
      <p:cxnSp>
        <p:nvCxnSpPr>
          <p:cNvPr id="28" name="直線矢印コネクタ 27"/>
          <p:cNvCxnSpPr>
            <a:stCxn id="31" idx="6"/>
            <a:endCxn id="19" idx="2"/>
          </p:cNvCxnSpPr>
          <p:nvPr/>
        </p:nvCxnSpPr>
        <p:spPr bwMode="auto">
          <a:xfrm>
            <a:off x="5673080" y="4307657"/>
            <a:ext cx="2592288" cy="468452"/>
          </a:xfrm>
          <a:prstGeom prst="straightConnector1">
            <a:avLst/>
          </a:prstGeom>
          <a:solidFill>
            <a:schemeClr val="accent1"/>
          </a:solidFill>
          <a:ln w="9525" cap="flat" cmpd="sng" algn="ctr">
            <a:solidFill>
              <a:schemeClr val="tx1"/>
            </a:solidFill>
            <a:prstDash val="solid"/>
            <a:round/>
            <a:headEnd type="none" w="med" len="med"/>
            <a:tailEnd type="arrow"/>
          </a:ln>
          <a:effectLst>
            <a:prstShdw prst="shdw17" dist="17961" dir="2700000">
              <a:schemeClr val="bg2"/>
            </a:prstShdw>
          </a:effectLst>
        </p:spPr>
      </p:cxnSp>
      <p:sp>
        <p:nvSpPr>
          <p:cNvPr id="31" name="円/楕円 30"/>
          <p:cNvSpPr/>
          <p:nvPr/>
        </p:nvSpPr>
        <p:spPr bwMode="auto">
          <a:xfrm>
            <a:off x="5444481" y="4163565"/>
            <a:ext cx="228600" cy="288184"/>
          </a:xfrm>
          <a:prstGeom prst="ellipse">
            <a:avLst/>
          </a:prstGeom>
          <a:solidFill>
            <a:schemeClr val="accent1"/>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cxnSp>
        <p:nvCxnSpPr>
          <p:cNvPr id="18" name="直線矢印コネクタ 17"/>
          <p:cNvCxnSpPr>
            <a:stCxn id="31" idx="6"/>
            <a:endCxn id="23" idx="2"/>
          </p:cNvCxnSpPr>
          <p:nvPr/>
        </p:nvCxnSpPr>
        <p:spPr bwMode="auto">
          <a:xfrm flipV="1">
            <a:off x="5673080" y="3818802"/>
            <a:ext cx="2520280" cy="488857"/>
          </a:xfrm>
          <a:prstGeom prst="straightConnector1">
            <a:avLst/>
          </a:prstGeom>
          <a:solidFill>
            <a:schemeClr val="accent1"/>
          </a:solidFill>
          <a:ln w="9525" cap="flat" cmpd="sng" algn="ctr">
            <a:solidFill>
              <a:schemeClr val="tx1"/>
            </a:solidFill>
            <a:prstDash val="solid"/>
            <a:round/>
            <a:headEnd type="none" w="med" len="med"/>
            <a:tailEnd type="arrow"/>
          </a:ln>
          <a:effectLst>
            <a:prstShdw prst="shdw17" dist="17961" dir="2700000">
              <a:schemeClr val="bg2"/>
            </a:prstShdw>
          </a:effectLst>
        </p:spPr>
      </p:cxnSp>
      <p:sp>
        <p:nvSpPr>
          <p:cNvPr id="15" name="スライド番号プレースホルダ 14"/>
          <p:cNvSpPr>
            <a:spLocks noGrp="1"/>
          </p:cNvSpPr>
          <p:nvPr>
            <p:ph type="sldNum" sz="quarter" idx="12"/>
          </p:nvPr>
        </p:nvSpPr>
        <p:spPr/>
        <p:txBody>
          <a:bodyPr/>
          <a:lstStyle/>
          <a:p>
            <a:fld id="{8EDC12F3-E265-4EA4-8231-EBF85ED9DCFF}" type="slidenum">
              <a:rPr lang="en-US" altLang="ja-JP" smtClean="0"/>
              <a:pPr/>
              <a:t>9</a:t>
            </a:fld>
            <a:endParaRPr lang="ja-JP" altLang="en-US" dirty="0"/>
          </a:p>
        </p:txBody>
      </p:sp>
      <p:sp>
        <p:nvSpPr>
          <p:cNvPr id="16" name="フッター プレースホルダ 15"/>
          <p:cNvSpPr>
            <a:spLocks noGrp="1"/>
          </p:cNvSpPr>
          <p:nvPr>
            <p:ph type="ftr" sz="quarter" idx="11"/>
          </p:nvPr>
        </p:nvSpPr>
        <p:spPr/>
        <p:txBody>
          <a:bodyPr/>
          <a:lstStyle/>
          <a:p>
            <a:r>
              <a:rPr lang="en-US" altLang="ja-JP" smtClean="0"/>
              <a:t>1-3  </a:t>
            </a:r>
            <a:r>
              <a:rPr lang="ja-JP" altLang="en-US" smtClean="0"/>
              <a:t>住民視点の窓口サービスの実現</a:t>
            </a:r>
            <a:endParaRPr lang="en-US" altLang="ja-JP"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５．総合窓口モデルの決定プロセス　</a:t>
            </a:r>
            <a:r>
              <a:rPr lang="ja-JP" altLang="en-US" sz="2400" dirty="0"/>
              <a:t>～現状</a:t>
            </a:r>
            <a:r>
              <a:rPr lang="ja-JP" altLang="en-US" sz="2400" dirty="0" smtClean="0"/>
              <a:t>分析～</a:t>
            </a:r>
            <a:endParaRPr kumimoji="1" lang="ja-JP" altLang="en-US" sz="2400" dirty="0"/>
          </a:p>
        </p:txBody>
      </p:sp>
      <p:sp>
        <p:nvSpPr>
          <p:cNvPr id="179203" name="Rectangle 3"/>
          <p:cNvSpPr>
            <a:spLocks noGrp="1" noChangeArrowheads="1"/>
          </p:cNvSpPr>
          <p:nvPr>
            <p:ph idx="1"/>
          </p:nvPr>
        </p:nvSpPr>
        <p:spPr bwMode="auto">
          <a:xfrm>
            <a:off x="416496" y="1196752"/>
            <a:ext cx="8994204" cy="5112568"/>
          </a:xfrm>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lnSpc>
                <a:spcPct val="150000"/>
              </a:lnSpc>
              <a:buNone/>
            </a:pPr>
            <a:r>
              <a:rPr lang="ja-JP" altLang="en-US" sz="2800" dirty="0" smtClean="0">
                <a:solidFill>
                  <a:schemeClr val="accent1">
                    <a:lumMod val="75000"/>
                  </a:schemeClr>
                </a:solidFill>
                <a:latin typeface="HGPｺﾞｼｯｸM" pitchFamily="50" charset="-128"/>
              </a:rPr>
              <a:t>地域性・住民ニーズをつかむ</a:t>
            </a:r>
          </a:p>
          <a:p>
            <a:pPr marL="457200" lvl="1" indent="0">
              <a:lnSpc>
                <a:spcPct val="150000"/>
              </a:lnSpc>
              <a:buNone/>
            </a:pPr>
            <a:r>
              <a:rPr lang="ja-JP" altLang="en-US" sz="2400" dirty="0" smtClean="0"/>
              <a:t>①「</a:t>
            </a:r>
            <a:r>
              <a:rPr lang="ja-JP" altLang="ja-JP" sz="2400" dirty="0" smtClean="0"/>
              <a:t>社会的な要因</a:t>
            </a:r>
            <a:r>
              <a:rPr lang="ja-JP" altLang="en-US" sz="2400" dirty="0" smtClean="0"/>
              <a:t>」</a:t>
            </a:r>
            <a:r>
              <a:rPr lang="ja-JP" altLang="ja-JP" sz="2400" dirty="0" smtClean="0"/>
              <a:t>・</a:t>
            </a:r>
            <a:r>
              <a:rPr lang="ja-JP" altLang="en-US" sz="2400" dirty="0" smtClean="0"/>
              <a:t>「</a:t>
            </a:r>
            <a:r>
              <a:rPr lang="ja-JP" altLang="ja-JP" sz="2400" dirty="0" smtClean="0"/>
              <a:t>住民視点</a:t>
            </a:r>
            <a:r>
              <a:rPr lang="ja-JP" altLang="en-US" sz="2400" dirty="0" smtClean="0"/>
              <a:t>」</a:t>
            </a:r>
            <a:r>
              <a:rPr lang="ja-JP" altLang="ja-JP" sz="2400" dirty="0" smtClean="0"/>
              <a:t>・</a:t>
            </a:r>
            <a:r>
              <a:rPr lang="ja-JP" altLang="en-US" sz="2400" dirty="0" smtClean="0"/>
              <a:t>「</a:t>
            </a:r>
            <a:r>
              <a:rPr lang="ja-JP" altLang="ja-JP" sz="2400" dirty="0" smtClean="0"/>
              <a:t>現場視点</a:t>
            </a:r>
            <a:r>
              <a:rPr lang="ja-JP" altLang="en-US" sz="2400" dirty="0" smtClean="0"/>
              <a:t>」</a:t>
            </a:r>
            <a:r>
              <a:rPr lang="ja-JP" altLang="ja-JP" sz="2400" dirty="0" smtClean="0"/>
              <a:t>の現状と課題</a:t>
            </a:r>
            <a:r>
              <a:rPr lang="ja-JP" altLang="en-US" sz="2400" dirty="0" smtClean="0"/>
              <a:t>を視る</a:t>
            </a:r>
            <a:endParaRPr lang="en-US" altLang="ja-JP" sz="2400" dirty="0" smtClean="0"/>
          </a:p>
          <a:p>
            <a:pPr marL="457200" lvl="1" indent="0">
              <a:buNone/>
            </a:pPr>
            <a:r>
              <a:rPr lang="ja-JP" altLang="en-US" sz="2400" dirty="0" smtClean="0"/>
              <a:t>②すでにある</a:t>
            </a:r>
            <a:r>
              <a:rPr lang="ja-JP" altLang="ja-JP" sz="2400" dirty="0" smtClean="0"/>
              <a:t>統計</a:t>
            </a:r>
            <a:r>
              <a:rPr lang="ja-JP" altLang="en-US" sz="2400" dirty="0" smtClean="0"/>
              <a:t>情報（人口動態調査や年報等）</a:t>
            </a:r>
            <a:r>
              <a:rPr lang="ja-JP" altLang="ja-JP" sz="2400" dirty="0" smtClean="0"/>
              <a:t>から</a:t>
            </a:r>
            <a:r>
              <a:rPr lang="ja-JP" altLang="en-US" sz="2400" dirty="0" smtClean="0"/>
              <a:t>分析を行う　　　　　　　　　　　　　　　</a:t>
            </a:r>
            <a:endParaRPr lang="en-US" altLang="ja-JP" sz="2400" dirty="0" smtClean="0"/>
          </a:p>
          <a:p>
            <a:pPr marL="457200" lvl="1" indent="0">
              <a:buNone/>
            </a:pPr>
            <a:r>
              <a:rPr lang="ja-JP" altLang="en-US" sz="2400" dirty="0" smtClean="0"/>
              <a:t>　　　グラフ化する。　関係者にイメージを促す（見せる化）　</a:t>
            </a:r>
            <a:endParaRPr lang="en-US" altLang="ja-JP" sz="2400" dirty="0" smtClean="0"/>
          </a:p>
          <a:p>
            <a:pPr marL="457200" lvl="1" indent="0">
              <a:buNone/>
            </a:pPr>
            <a:r>
              <a:rPr lang="en-US" altLang="ja-JP" sz="2400" dirty="0" smtClean="0"/>
              <a:t>			</a:t>
            </a:r>
            <a:r>
              <a:rPr lang="ja-JP" altLang="en-US" sz="1800" dirty="0" smtClean="0"/>
              <a:t>⇒　論理的に説明し関係者の納得（</a:t>
            </a:r>
            <a:r>
              <a:rPr lang="en-US" altLang="ja-JP" sz="1800" dirty="0" smtClean="0"/>
              <a:t>PJ</a:t>
            </a:r>
            <a:r>
              <a:rPr lang="ja-JP" altLang="en-US" sz="1800" dirty="0" smtClean="0"/>
              <a:t>の合意）を得るため</a:t>
            </a:r>
            <a:endParaRPr lang="en-US" altLang="ja-JP" sz="1800" dirty="0" smtClean="0"/>
          </a:p>
          <a:p>
            <a:pPr marL="457200" lvl="1" indent="0">
              <a:buNone/>
            </a:pPr>
            <a:r>
              <a:rPr lang="ja-JP" altLang="en-US" sz="2400" dirty="0" smtClean="0"/>
              <a:t>③住民アンケート、来庁者アンケート、意識調査等を実施する。</a:t>
            </a:r>
            <a:endParaRPr lang="en-US" altLang="ja-JP" sz="2400" dirty="0" smtClean="0"/>
          </a:p>
          <a:p>
            <a:pPr lvl="1">
              <a:buNone/>
            </a:pPr>
            <a:r>
              <a:rPr lang="en-US" altLang="ja-JP" dirty="0" smtClean="0"/>
              <a:t>				</a:t>
            </a:r>
            <a:r>
              <a:rPr lang="ja-JP" altLang="en-US" sz="1800" dirty="0" smtClean="0"/>
              <a:t>⇒　客観的データでニーズを探り、関係者に動機づける</a:t>
            </a:r>
            <a:r>
              <a:rPr lang="ja-JP" altLang="en-US" dirty="0" smtClean="0"/>
              <a:t>　　　</a:t>
            </a:r>
            <a:r>
              <a:rPr lang="ja-JP" altLang="en-US" sz="1600" dirty="0" smtClean="0">
                <a:solidFill>
                  <a:srgbClr val="FF3300"/>
                </a:solidFill>
              </a:rPr>
              <a:t>注）</a:t>
            </a:r>
            <a:r>
              <a:rPr lang="ja-JP" altLang="en-US" sz="1600" dirty="0" smtClean="0"/>
              <a:t>アンケート数値だけにとらわれない。平均値は</a:t>
            </a:r>
            <a:r>
              <a:rPr lang="en-US" altLang="ja-JP" sz="1600" dirty="0" smtClean="0"/>
              <a:t>×</a:t>
            </a:r>
            <a:r>
              <a:rPr lang="ja-JP" altLang="en-US" sz="1600" dirty="0" smtClean="0"/>
              <a:t>　アンケートの作り方、結果報告に工夫</a:t>
            </a:r>
          </a:p>
          <a:p>
            <a:pPr lvl="1">
              <a:buNone/>
            </a:pPr>
            <a:r>
              <a:rPr lang="ja-JP" altLang="en-US" dirty="0" smtClean="0"/>
              <a:t>　　　</a:t>
            </a:r>
            <a:endParaRPr lang="ja-JP" altLang="ja-JP" dirty="0" smtClean="0"/>
          </a:p>
          <a:p>
            <a:endParaRPr lang="ja-JP" altLang="en-US" dirty="0">
              <a:latin typeface="HGPｺﾞｼｯｸM" pitchFamily="50" charset="-128"/>
            </a:endParaRPr>
          </a:p>
        </p:txBody>
      </p:sp>
      <p:sp>
        <p:nvSpPr>
          <p:cNvPr id="5" name="横巻き 4"/>
          <p:cNvSpPr/>
          <p:nvPr/>
        </p:nvSpPr>
        <p:spPr bwMode="auto">
          <a:xfrm>
            <a:off x="992560" y="5085184"/>
            <a:ext cx="8136904" cy="1080120"/>
          </a:xfrm>
          <a:prstGeom prst="horizontalScroll">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r>
              <a:rPr lang="ja-JP" altLang="en-US" dirty="0" smtClean="0">
                <a:latin typeface="HGPｺﾞｼｯｸM" pitchFamily="50" charset="-128"/>
                <a:ea typeface="HGPｺﾞｼｯｸM" pitchFamily="50" charset="-128"/>
              </a:rPr>
              <a:t>　　</a:t>
            </a:r>
            <a:r>
              <a:rPr lang="ja-JP" altLang="en-US" sz="2400" b="1" dirty="0" smtClean="0">
                <a:solidFill>
                  <a:srgbClr val="002060"/>
                </a:solidFill>
                <a:latin typeface="HGPｺﾞｼｯｸM" pitchFamily="50" charset="-128"/>
                <a:ea typeface="HGPｺﾞｼｯｸM" pitchFamily="50" charset="-128"/>
              </a:rPr>
              <a:t>自分たちのまちを視て、</a:t>
            </a:r>
            <a:endParaRPr lang="en-US" altLang="ja-JP" sz="2400" b="1" dirty="0" smtClean="0">
              <a:solidFill>
                <a:srgbClr val="002060"/>
              </a:solidFill>
              <a:latin typeface="HGPｺﾞｼｯｸM" pitchFamily="50" charset="-128"/>
              <a:ea typeface="HGPｺﾞｼｯｸM" pitchFamily="50" charset="-128"/>
            </a:endParaRPr>
          </a:p>
          <a:p>
            <a:r>
              <a:rPr lang="ja-JP" altLang="en-US" sz="2400" b="1" dirty="0" smtClean="0">
                <a:solidFill>
                  <a:srgbClr val="002060"/>
                </a:solidFill>
                <a:latin typeface="HGPｺﾞｼｯｸM" pitchFamily="50" charset="-128"/>
                <a:ea typeface="HGPｺﾞｼｯｸM" pitchFamily="50" charset="-128"/>
              </a:rPr>
              <a:t>　　　　自分たちの自治体にあった総合窓口を描く　（実効性）</a:t>
            </a:r>
            <a:endParaRPr kumimoji="0" lang="ja-JP" altLang="en-US" sz="2400" b="1" i="0" u="none" strike="noStrike" cap="none" normalizeH="0" baseline="0" dirty="0" smtClean="0">
              <a:ln>
                <a:noFill/>
              </a:ln>
              <a:solidFill>
                <a:srgbClr val="002060"/>
              </a:solidFill>
              <a:effectLst/>
              <a:latin typeface="HGPｺﾞｼｯｸM" pitchFamily="50" charset="-128"/>
              <a:ea typeface="HGPｺﾞｼｯｸM" pitchFamily="50" charset="-128"/>
            </a:endParaRPr>
          </a:p>
        </p:txBody>
      </p:sp>
      <p:sp>
        <p:nvSpPr>
          <p:cNvPr id="6" name="スライド番号プレースホルダ 5"/>
          <p:cNvSpPr>
            <a:spLocks noGrp="1"/>
          </p:cNvSpPr>
          <p:nvPr>
            <p:ph type="sldNum" sz="quarter" idx="12"/>
          </p:nvPr>
        </p:nvSpPr>
        <p:spPr/>
        <p:txBody>
          <a:bodyPr/>
          <a:lstStyle/>
          <a:p>
            <a:fld id="{8EDC12F3-E265-4EA4-8231-EBF85ED9DCFF}" type="slidenum">
              <a:rPr lang="en-US" altLang="ja-JP" smtClean="0"/>
              <a:pPr/>
              <a:t>10</a:t>
            </a:fld>
            <a:endParaRPr lang="ja-JP" altLang="en-US" dirty="0"/>
          </a:p>
        </p:txBody>
      </p:sp>
      <p:sp>
        <p:nvSpPr>
          <p:cNvPr id="7" name="フッター プレースホルダ 6"/>
          <p:cNvSpPr>
            <a:spLocks noGrp="1"/>
          </p:cNvSpPr>
          <p:nvPr>
            <p:ph type="ftr" sz="quarter" idx="11"/>
          </p:nvPr>
        </p:nvSpPr>
        <p:spPr/>
        <p:txBody>
          <a:bodyPr/>
          <a:lstStyle/>
          <a:p>
            <a:r>
              <a:rPr lang="en-US" altLang="ja-JP" dirty="0" smtClean="0"/>
              <a:t>1-3  </a:t>
            </a:r>
            <a:r>
              <a:rPr lang="ja-JP" altLang="en-US" dirty="0" smtClean="0"/>
              <a:t>住民視点の窓口サービスの実現</a:t>
            </a:r>
            <a:endParaRPr lang="en-US" altLang="ja-JP"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dirty="0"/>
              <a:t>５．総合窓口モデルの決定プロセス　</a:t>
            </a:r>
            <a:r>
              <a:rPr lang="ja-JP" altLang="en-US" sz="2400" dirty="0"/>
              <a:t>～業務改革（ＢＰＲ）①～</a:t>
            </a:r>
            <a:endParaRPr kumimoji="1" lang="ja-JP" altLang="en-US" dirty="0"/>
          </a:p>
        </p:txBody>
      </p:sp>
      <p:sp>
        <p:nvSpPr>
          <p:cNvPr id="179203" name="Rectangle 3"/>
          <p:cNvSpPr>
            <a:spLocks noGrp="1" noChangeArrowheads="1"/>
          </p:cNvSpPr>
          <p:nvPr>
            <p:ph idx="1"/>
          </p:nvPr>
        </p:nvSpPr>
        <p:spPr bwMode="auto">
          <a:xfrm>
            <a:off x="495300" y="1268760"/>
            <a:ext cx="8915400" cy="4857403"/>
          </a:xfrm>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indent="0">
              <a:buNone/>
            </a:pPr>
            <a:r>
              <a:rPr lang="ja-JP" altLang="en-US" sz="2800" dirty="0">
                <a:latin typeface="HGPｺﾞｼｯｸM" pitchFamily="50" charset="-128"/>
              </a:rPr>
              <a:t>①業務プロセスの可視化</a:t>
            </a:r>
            <a:r>
              <a:rPr lang="ja-JP" altLang="en-US" dirty="0">
                <a:latin typeface="HGPｺﾞｼｯｸM" pitchFamily="50" charset="-128"/>
              </a:rPr>
              <a:t>　　</a:t>
            </a:r>
            <a:endParaRPr lang="en-US" altLang="ja-JP" dirty="0">
              <a:latin typeface="HGPｺﾞｼｯｸM" pitchFamily="50" charset="-128"/>
            </a:endParaRPr>
          </a:p>
          <a:p>
            <a:pPr marL="256032" lvl="1" indent="0">
              <a:buFont typeface="Wingdings" pitchFamily="2" charset="2"/>
              <a:buChar char="ü"/>
            </a:pPr>
            <a:r>
              <a:rPr lang="ja-JP" altLang="en-US" sz="2400" dirty="0" smtClean="0"/>
              <a:t>　 重複を視る　⇒　</a:t>
            </a:r>
            <a:r>
              <a:rPr lang="ja-JP" altLang="en-US" sz="2400" b="1" dirty="0" smtClean="0">
                <a:solidFill>
                  <a:srgbClr val="FF0000"/>
                </a:solidFill>
              </a:rPr>
              <a:t>業務フロー作成</a:t>
            </a:r>
            <a:r>
              <a:rPr lang="ja-JP" altLang="en-US" sz="2400" b="1" dirty="0" smtClean="0"/>
              <a:t>　（可視化）</a:t>
            </a:r>
            <a:endParaRPr lang="en-US" altLang="ja-JP" sz="2400" b="1" dirty="0" smtClean="0"/>
          </a:p>
          <a:p>
            <a:pPr marL="256032" lvl="1" indent="0">
              <a:buFont typeface="Wingdings" pitchFamily="2" charset="2"/>
              <a:buChar char="ü"/>
            </a:pPr>
            <a:r>
              <a:rPr lang="ja-JP" altLang="en-US" sz="2400" dirty="0" smtClean="0"/>
              <a:t>　 住民ニーズを反映させる　　不満　　不快　　不便　　の解消　　</a:t>
            </a:r>
            <a:endParaRPr lang="en-US" altLang="ja-JP" sz="2400" dirty="0" smtClean="0"/>
          </a:p>
          <a:p>
            <a:pPr marL="256032" lvl="1" indent="0">
              <a:buFont typeface="Wingdings" pitchFamily="2" charset="2"/>
              <a:buChar char="ü"/>
            </a:pPr>
            <a:r>
              <a:rPr lang="ja-JP" altLang="en-US" sz="2400" dirty="0" smtClean="0"/>
              <a:t>　 なりきって考える　住民動線観察　ニーズ要因を解く</a:t>
            </a:r>
            <a:endParaRPr lang="en-US" altLang="ja-JP" sz="2400" dirty="0" smtClean="0"/>
          </a:p>
          <a:p>
            <a:pPr marL="0" indent="0">
              <a:buNone/>
            </a:pPr>
            <a:r>
              <a:rPr lang="ja-JP" altLang="en-US" sz="2800" dirty="0" smtClean="0">
                <a:latin typeface="HGPｺﾞｼｯｸM" pitchFamily="50" charset="-128"/>
              </a:rPr>
              <a:t>②現場担い手側の課題を視る　</a:t>
            </a:r>
            <a:endParaRPr lang="en-US" altLang="ja-JP" sz="2800" dirty="0" smtClean="0">
              <a:latin typeface="HGPｺﾞｼｯｸM" pitchFamily="50" charset="-128"/>
            </a:endParaRPr>
          </a:p>
          <a:p>
            <a:pPr lvl="1">
              <a:buFont typeface="Wingdings" pitchFamily="2" charset="2"/>
              <a:buChar char="Ø"/>
            </a:pPr>
            <a:r>
              <a:rPr lang="ja-JP" altLang="en-US" sz="2400" dirty="0"/>
              <a:t>　業務処理負荷（どこに時間がかかっているのか）</a:t>
            </a:r>
            <a:endParaRPr lang="en-US" altLang="ja-JP" sz="2400" dirty="0"/>
          </a:p>
          <a:p>
            <a:pPr lvl="1">
              <a:buFont typeface="Wingdings" pitchFamily="2" charset="2"/>
              <a:buChar char="Ø"/>
            </a:pPr>
            <a:r>
              <a:rPr lang="ja-JP" altLang="en-US" sz="2400" dirty="0"/>
              <a:t>　事務室・職員の動線　　　</a:t>
            </a:r>
            <a:endParaRPr lang="en-US" altLang="ja-JP" sz="2400" dirty="0"/>
          </a:p>
          <a:p>
            <a:pPr lvl="1">
              <a:buFont typeface="Wingdings" pitchFamily="2" charset="2"/>
              <a:buChar char="Ø"/>
            </a:pPr>
            <a:r>
              <a:rPr lang="ja-JP" altLang="en-US" sz="2400" dirty="0"/>
              <a:t>　全体最適化を意識した改善要望の整理</a:t>
            </a:r>
            <a:endParaRPr lang="en-US" altLang="ja-JP" sz="2400" dirty="0"/>
          </a:p>
        </p:txBody>
      </p:sp>
      <p:sp>
        <p:nvSpPr>
          <p:cNvPr id="5" name="横巻き 4"/>
          <p:cNvSpPr/>
          <p:nvPr/>
        </p:nvSpPr>
        <p:spPr bwMode="auto">
          <a:xfrm>
            <a:off x="1280592" y="4941168"/>
            <a:ext cx="7992888" cy="1152128"/>
          </a:xfrm>
          <a:prstGeom prst="horizontalScroll">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r>
              <a:rPr lang="ja-JP" altLang="en-US" dirty="0" smtClean="0">
                <a:solidFill>
                  <a:srgbClr val="FF0000"/>
                </a:solidFill>
                <a:latin typeface="HGPｺﾞｼｯｸM" pitchFamily="50" charset="-128"/>
                <a:ea typeface="HGPｺﾞｼｯｸM" pitchFamily="50" charset="-128"/>
              </a:rPr>
              <a:t>　</a:t>
            </a:r>
            <a:r>
              <a:rPr lang="en-US" altLang="ja-JP" dirty="0" smtClean="0">
                <a:solidFill>
                  <a:srgbClr val="FF0000"/>
                </a:solidFill>
                <a:latin typeface="HGPｺﾞｼｯｸM" pitchFamily="50" charset="-128"/>
                <a:ea typeface="HGPｺﾞｼｯｸM" pitchFamily="50" charset="-128"/>
              </a:rPr>
              <a:t>※</a:t>
            </a:r>
            <a:r>
              <a:rPr lang="ja-JP" altLang="en-US" sz="2400" b="1" dirty="0" smtClean="0">
                <a:solidFill>
                  <a:srgbClr val="000066"/>
                </a:solidFill>
                <a:latin typeface="HGPｺﾞｼｯｸM" pitchFamily="50" charset="-128"/>
                <a:ea typeface="HGPｺﾞｼｯｸM" pitchFamily="50" charset="-128"/>
              </a:rPr>
              <a:t>情報システムで解決できること、できないことの仕分け</a:t>
            </a:r>
            <a:endParaRPr lang="en-US" altLang="ja-JP" sz="2400" b="1" dirty="0" smtClean="0">
              <a:solidFill>
                <a:srgbClr val="000066"/>
              </a:solidFill>
              <a:latin typeface="HGPｺﾞｼｯｸM" pitchFamily="50" charset="-128"/>
              <a:ea typeface="HGPｺﾞｼｯｸM" pitchFamily="50" charset="-128"/>
            </a:endParaRPr>
          </a:p>
          <a:p>
            <a:r>
              <a:rPr lang="ja-JP" altLang="en-US" sz="2400" b="1" dirty="0" smtClean="0">
                <a:solidFill>
                  <a:srgbClr val="000066"/>
                </a:solidFill>
                <a:latin typeface="HGPｺﾞｼｯｸM" pitchFamily="50" charset="-128"/>
                <a:ea typeface="HGPｺﾞｼｯｸM" pitchFamily="50" charset="-128"/>
              </a:rPr>
              <a:t>　　　⇒　サービス向上＆業務の効率化の実現のカギ</a:t>
            </a:r>
            <a:endParaRPr kumimoji="0" lang="ja-JP" altLang="en-US" sz="2400" b="1" i="0" u="none" strike="noStrike" cap="none" normalizeH="0" baseline="0" dirty="0" smtClean="0">
              <a:ln>
                <a:noFill/>
              </a:ln>
              <a:solidFill>
                <a:srgbClr val="000066"/>
              </a:solidFill>
              <a:effectLst/>
              <a:latin typeface="HGPｺﾞｼｯｸM" pitchFamily="50" charset="-128"/>
              <a:ea typeface="HGPｺﾞｼｯｸM" pitchFamily="50" charset="-128"/>
            </a:endParaRPr>
          </a:p>
        </p:txBody>
      </p:sp>
      <p:sp>
        <p:nvSpPr>
          <p:cNvPr id="6" name="スライド番号プレースホルダ 5"/>
          <p:cNvSpPr>
            <a:spLocks noGrp="1"/>
          </p:cNvSpPr>
          <p:nvPr>
            <p:ph type="sldNum" sz="quarter" idx="12"/>
          </p:nvPr>
        </p:nvSpPr>
        <p:spPr/>
        <p:txBody>
          <a:bodyPr/>
          <a:lstStyle/>
          <a:p>
            <a:fld id="{8EDC12F3-E265-4EA4-8231-EBF85ED9DCFF}" type="slidenum">
              <a:rPr lang="en-US" altLang="ja-JP" smtClean="0"/>
              <a:pPr/>
              <a:t>11</a:t>
            </a:fld>
            <a:endParaRPr lang="ja-JP" altLang="en-US" dirty="0"/>
          </a:p>
        </p:txBody>
      </p:sp>
      <p:sp>
        <p:nvSpPr>
          <p:cNvPr id="7" name="フッター プレースホルダ 6"/>
          <p:cNvSpPr>
            <a:spLocks noGrp="1"/>
          </p:cNvSpPr>
          <p:nvPr>
            <p:ph type="ftr" sz="quarter" idx="11"/>
          </p:nvPr>
        </p:nvSpPr>
        <p:spPr/>
        <p:txBody>
          <a:bodyPr/>
          <a:lstStyle/>
          <a:p>
            <a:r>
              <a:rPr lang="en-US" altLang="ja-JP" smtClean="0"/>
              <a:t>1-3  </a:t>
            </a:r>
            <a:r>
              <a:rPr lang="ja-JP" altLang="en-US" smtClean="0"/>
              <a:t>住民視点の窓口サービスの実現</a:t>
            </a:r>
            <a:endParaRPr lang="en-US" altLang="ja-JP"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５．総合窓口モデルの決定プロセス　</a:t>
            </a:r>
            <a:r>
              <a:rPr lang="ja-JP" altLang="en-US" sz="2400" dirty="0"/>
              <a:t>～業務改革（ＢＰＲ</a:t>
            </a:r>
            <a:r>
              <a:rPr lang="ja-JP" altLang="en-US" sz="2400" dirty="0" smtClean="0"/>
              <a:t>）②～</a:t>
            </a:r>
            <a:endParaRPr kumimoji="1" lang="ja-JP" altLang="en-US" dirty="0"/>
          </a:p>
        </p:txBody>
      </p:sp>
      <p:sp>
        <p:nvSpPr>
          <p:cNvPr id="3" name="コンテンツ プレースホルダ 2"/>
          <p:cNvSpPr>
            <a:spLocks noGrp="1"/>
          </p:cNvSpPr>
          <p:nvPr>
            <p:ph idx="1"/>
          </p:nvPr>
        </p:nvSpPr>
        <p:spPr>
          <a:xfrm>
            <a:off x="430088" y="1412776"/>
            <a:ext cx="8915400" cy="4680520"/>
          </a:xfrm>
        </p:spPr>
        <p:txBody>
          <a:bodyPr/>
          <a:lstStyle/>
          <a:p>
            <a:pPr lvl="0"/>
            <a:r>
              <a:rPr lang="ja-JP" altLang="ja-JP" dirty="0">
                <a:latin typeface="HGPｺﾞｼｯｸM" pitchFamily="50" charset="-128"/>
              </a:rPr>
              <a:t>事務処理</a:t>
            </a:r>
            <a:r>
              <a:rPr lang="ja-JP" altLang="en-US" dirty="0">
                <a:latin typeface="HGPｺﾞｼｯｸM" pitchFamily="50" charset="-128"/>
              </a:rPr>
              <a:t>の流れを視る</a:t>
            </a:r>
            <a:endParaRPr lang="en-US" altLang="ja-JP" dirty="0">
              <a:latin typeface="HGPｺﾞｼｯｸM" pitchFamily="50" charset="-128"/>
            </a:endParaRPr>
          </a:p>
          <a:p>
            <a:pPr>
              <a:buNone/>
            </a:pPr>
            <a:r>
              <a:rPr lang="ja-JP" altLang="en-US" sz="2400" dirty="0">
                <a:latin typeface="HGPｺﾞｼｯｸM" pitchFamily="50" charset="-128"/>
              </a:rPr>
              <a:t>　　</a:t>
            </a:r>
            <a:r>
              <a:rPr lang="ja-JP" altLang="ja-JP" sz="2400" b="1" dirty="0">
                <a:latin typeface="HGPｺﾞｼｯｸM" pitchFamily="50" charset="-128"/>
              </a:rPr>
              <a:t>申請</a:t>
            </a:r>
            <a:r>
              <a:rPr lang="ja-JP" altLang="ja-JP" sz="2400" dirty="0">
                <a:latin typeface="HGPｺﾞｼｯｸM" pitchFamily="50" charset="-128"/>
              </a:rPr>
              <a:t>　</a:t>
            </a:r>
            <a:r>
              <a:rPr lang="ja-JP" altLang="en-US" sz="2400" dirty="0">
                <a:latin typeface="HGPｺﾞｼｯｸM" pitchFamily="50" charset="-128"/>
              </a:rPr>
              <a:t>⇒</a:t>
            </a:r>
            <a:r>
              <a:rPr lang="ja-JP" altLang="ja-JP" sz="2400" dirty="0">
                <a:latin typeface="HGPｺﾞｼｯｸM" pitchFamily="50" charset="-128"/>
              </a:rPr>
              <a:t>　</a:t>
            </a:r>
            <a:r>
              <a:rPr lang="ja-JP" altLang="ja-JP" sz="2400" i="1" dirty="0">
                <a:solidFill>
                  <a:srgbClr val="FF0000"/>
                </a:solidFill>
                <a:latin typeface="HGPｺﾞｼｯｸM" pitchFamily="50" charset="-128"/>
              </a:rPr>
              <a:t>審査</a:t>
            </a:r>
            <a:r>
              <a:rPr lang="ja-JP" altLang="ja-JP" sz="2400" dirty="0">
                <a:solidFill>
                  <a:srgbClr val="FF0000"/>
                </a:solidFill>
                <a:latin typeface="HGPｺﾞｼｯｸM" pitchFamily="50" charset="-128"/>
              </a:rPr>
              <a:t>　</a:t>
            </a:r>
            <a:r>
              <a:rPr lang="ja-JP" altLang="ja-JP" sz="2400" dirty="0">
                <a:latin typeface="HGPｺﾞｼｯｸM" pitchFamily="50" charset="-128"/>
              </a:rPr>
              <a:t>→　</a:t>
            </a:r>
            <a:r>
              <a:rPr lang="ja-JP" altLang="ja-JP" sz="2400" b="1" dirty="0">
                <a:solidFill>
                  <a:srgbClr val="0070C0"/>
                </a:solidFill>
                <a:latin typeface="HGPｺﾞｼｯｸM" pitchFamily="50" charset="-128"/>
              </a:rPr>
              <a:t>決定</a:t>
            </a:r>
            <a:r>
              <a:rPr lang="ja-JP" altLang="ja-JP" sz="2400" dirty="0">
                <a:latin typeface="HGPｺﾞｼｯｸM" pitchFamily="50" charset="-128"/>
              </a:rPr>
              <a:t>　→　交付・通知　→　（賦課</a:t>
            </a:r>
            <a:r>
              <a:rPr lang="ja-JP" altLang="en-US" sz="2400" dirty="0">
                <a:latin typeface="HGPｺﾞｼｯｸM" pitchFamily="50" charset="-128"/>
              </a:rPr>
              <a:t>・徴収</a:t>
            </a:r>
            <a:r>
              <a:rPr lang="ja-JP" altLang="ja-JP" sz="2400" dirty="0">
                <a:latin typeface="HGPｺﾞｼｯｸM" pitchFamily="50" charset="-128"/>
              </a:rPr>
              <a:t>）</a:t>
            </a:r>
            <a:endParaRPr lang="en-US" altLang="ja-JP" sz="2400" dirty="0">
              <a:latin typeface="HGPｺﾞｼｯｸM" pitchFamily="50" charset="-128"/>
            </a:endParaRPr>
          </a:p>
          <a:p>
            <a:pPr>
              <a:buNone/>
            </a:pPr>
            <a:r>
              <a:rPr lang="ja-JP" altLang="en-US" sz="2000" dirty="0">
                <a:latin typeface="HGPｺﾞｼｯｸM" pitchFamily="50" charset="-128"/>
              </a:rPr>
              <a:t>　　　　　</a:t>
            </a:r>
            <a:r>
              <a:rPr lang="ja-JP" altLang="en-US" sz="2000" i="1" dirty="0">
                <a:latin typeface="HGPｺﾞｼｯｸM" pitchFamily="50" charset="-128"/>
              </a:rPr>
              <a:t>　</a:t>
            </a:r>
            <a:r>
              <a:rPr lang="ja-JP" altLang="en-US" sz="2000" i="1" dirty="0">
                <a:solidFill>
                  <a:srgbClr val="FF0000"/>
                </a:solidFill>
                <a:latin typeface="HGPｺﾞｼｯｸM" pitchFamily="50" charset="-128"/>
              </a:rPr>
              <a:t>＜形式的審査＞ｏｒ＜内容審査＞</a:t>
            </a:r>
            <a:r>
              <a:rPr lang="ja-JP" altLang="ja-JP" sz="2000" i="1" dirty="0">
                <a:latin typeface="HGPｺﾞｼｯｸM" pitchFamily="50" charset="-128"/>
              </a:rPr>
              <a:t>　　</a:t>
            </a:r>
            <a:r>
              <a:rPr lang="ja-JP" altLang="en-US" sz="2000" i="1" dirty="0">
                <a:latin typeface="HGPｺﾞｼｯｸM" pitchFamily="50" charset="-128"/>
              </a:rPr>
              <a:t>　　　　　　</a:t>
            </a:r>
            <a:r>
              <a:rPr lang="ja-JP" altLang="en-US" sz="2000" b="1" i="1" dirty="0">
                <a:solidFill>
                  <a:srgbClr val="0070C0"/>
                </a:solidFill>
                <a:latin typeface="HGPｺﾞｼｯｸM" pitchFamily="50" charset="-128"/>
              </a:rPr>
              <a:t>即時決定ｏｒ後日通知</a:t>
            </a:r>
            <a:endParaRPr lang="en-US" altLang="ja-JP" sz="2000" b="1" i="1" dirty="0">
              <a:solidFill>
                <a:srgbClr val="0070C0"/>
              </a:solidFill>
              <a:latin typeface="HGPｺﾞｼｯｸM" pitchFamily="50" charset="-128"/>
            </a:endParaRPr>
          </a:p>
          <a:p>
            <a:pPr>
              <a:buNone/>
            </a:pPr>
            <a:r>
              <a:rPr lang="ja-JP" altLang="en-US" sz="2000" i="1" dirty="0">
                <a:latin typeface="HGPｺﾞｼｯｸM" pitchFamily="50" charset="-128"/>
              </a:rPr>
              <a:t>　　　　　　　　　　　　　　　　　　　　　　　</a:t>
            </a:r>
            <a:r>
              <a:rPr lang="ja-JP" altLang="ja-JP" sz="2000" i="1" dirty="0">
                <a:latin typeface="HGPｺﾞｼｯｸM" pitchFamily="50" charset="-128"/>
              </a:rPr>
              <a:t>　　</a:t>
            </a:r>
            <a:r>
              <a:rPr lang="ja-JP" altLang="ja-JP" sz="2000" dirty="0">
                <a:latin typeface="HGPｺﾞｼｯｸM" pitchFamily="50" charset="-128"/>
              </a:rPr>
              <a:t>　　　　</a:t>
            </a:r>
            <a:r>
              <a:rPr lang="ja-JP" altLang="en-US" sz="2000" i="1" dirty="0">
                <a:solidFill>
                  <a:srgbClr val="FF0000"/>
                </a:solidFill>
                <a:latin typeface="HGPｺﾞｼｯｸM" pitchFamily="50" charset="-128"/>
              </a:rPr>
              <a:t>資格審査・税情報調査・世帯調査</a:t>
            </a:r>
            <a:r>
              <a:rPr lang="ja-JP" altLang="ja-JP" sz="2000" dirty="0">
                <a:latin typeface="HGPｺﾞｼｯｸM" pitchFamily="50" charset="-128"/>
              </a:rPr>
              <a:t>　　　　　　　　　　</a:t>
            </a:r>
          </a:p>
          <a:p>
            <a:pPr>
              <a:buNone/>
            </a:pPr>
            <a:r>
              <a:rPr lang="ja-JP" altLang="en-US" dirty="0">
                <a:latin typeface="HGPｺﾞｼｯｸM" pitchFamily="50" charset="-128"/>
              </a:rPr>
              <a:t>　　</a:t>
            </a:r>
            <a:r>
              <a:rPr lang="ja-JP" altLang="ja-JP" sz="2800" b="1" dirty="0">
                <a:latin typeface="HGPｺﾞｼｯｸM" pitchFamily="50" charset="-128"/>
              </a:rPr>
              <a:t>届出</a:t>
            </a:r>
            <a:r>
              <a:rPr lang="ja-JP" altLang="ja-JP" sz="2800" dirty="0">
                <a:latin typeface="HGPｺﾞｼｯｸM" pitchFamily="50" charset="-128"/>
              </a:rPr>
              <a:t>　</a:t>
            </a:r>
            <a:r>
              <a:rPr lang="ja-JP" altLang="en-US" sz="2800" dirty="0">
                <a:latin typeface="HGPｺﾞｼｯｸM" pitchFamily="50" charset="-128"/>
              </a:rPr>
              <a:t>⇒</a:t>
            </a:r>
            <a:r>
              <a:rPr lang="ja-JP" altLang="ja-JP" sz="2800" dirty="0">
                <a:latin typeface="HGPｺﾞｼｯｸM" pitchFamily="50" charset="-128"/>
              </a:rPr>
              <a:t>　受付　→　説明　→　</a:t>
            </a:r>
            <a:r>
              <a:rPr lang="ja-JP" altLang="ja-JP" sz="2800" b="1" dirty="0">
                <a:latin typeface="HGPｺﾞｼｯｸM" pitchFamily="50" charset="-128"/>
              </a:rPr>
              <a:t>情報提供</a:t>
            </a:r>
            <a:endParaRPr lang="en-US" altLang="ja-JP" sz="2800" dirty="0">
              <a:latin typeface="HGPｺﾞｼｯｸM" pitchFamily="50" charset="-128"/>
            </a:endParaRPr>
          </a:p>
          <a:p>
            <a:pPr>
              <a:buNone/>
            </a:pPr>
            <a:r>
              <a:rPr lang="ja-JP" altLang="en-US" sz="2800" b="1" dirty="0">
                <a:latin typeface="HGPｺﾞｼｯｸM" pitchFamily="50" charset="-128"/>
              </a:rPr>
              <a:t>　　</a:t>
            </a:r>
            <a:r>
              <a:rPr lang="ja-JP" altLang="ja-JP" sz="2800" b="1" dirty="0">
                <a:latin typeface="HGPｺﾞｼｯｸM" pitchFamily="50" charset="-128"/>
              </a:rPr>
              <a:t>相談</a:t>
            </a:r>
            <a:r>
              <a:rPr lang="ja-JP" altLang="en-US" sz="2800" b="1" dirty="0">
                <a:latin typeface="HGPｺﾞｼｯｸM" pitchFamily="50" charset="-128"/>
              </a:rPr>
              <a:t>　⇒</a:t>
            </a:r>
            <a:r>
              <a:rPr lang="ja-JP" altLang="ja-JP" sz="2800" dirty="0">
                <a:latin typeface="HGPｺﾞｼｯｸM" pitchFamily="50" charset="-128"/>
              </a:rPr>
              <a:t>　確認　→</a:t>
            </a:r>
            <a:r>
              <a:rPr lang="ja-JP" altLang="en-US" sz="2800" dirty="0">
                <a:latin typeface="HGPｺﾞｼｯｸM" pitchFamily="50" charset="-128"/>
              </a:rPr>
              <a:t>　</a:t>
            </a:r>
            <a:r>
              <a:rPr lang="ja-JP" altLang="en-US" sz="2800" b="1" dirty="0">
                <a:latin typeface="HGPｺﾞｼｯｸM" pitchFamily="50" charset="-128"/>
              </a:rPr>
              <a:t>情報提供</a:t>
            </a:r>
            <a:r>
              <a:rPr lang="ja-JP" altLang="en-US" sz="2800" dirty="0">
                <a:latin typeface="HGPｺﾞｼｯｸM" pitchFamily="50" charset="-128"/>
              </a:rPr>
              <a:t>　⇒</a:t>
            </a:r>
            <a:r>
              <a:rPr lang="ja-JP" altLang="ja-JP" sz="2800" dirty="0">
                <a:latin typeface="HGPｺﾞｼｯｸM" pitchFamily="50" charset="-128"/>
              </a:rPr>
              <a:t>　申請</a:t>
            </a:r>
            <a:r>
              <a:rPr lang="ja-JP" altLang="en-US" sz="2800" dirty="0">
                <a:latin typeface="HGPｺﾞｼｯｸM" pitchFamily="50" charset="-128"/>
              </a:rPr>
              <a:t>に進む・・・</a:t>
            </a:r>
            <a:r>
              <a:rPr lang="ja-JP" altLang="ja-JP" sz="2800" dirty="0">
                <a:latin typeface="HGPｺﾞｼｯｸM" pitchFamily="50" charset="-128"/>
              </a:rPr>
              <a:t>　</a:t>
            </a:r>
          </a:p>
          <a:p>
            <a:pPr>
              <a:buNone/>
            </a:pPr>
            <a:r>
              <a:rPr lang="ja-JP" altLang="en-US" sz="2800" dirty="0">
                <a:latin typeface="HGPｺﾞｼｯｸM" pitchFamily="50" charset="-128"/>
              </a:rPr>
              <a:t>　</a:t>
            </a:r>
            <a:r>
              <a:rPr lang="ja-JP" altLang="ja-JP" sz="2800" dirty="0">
                <a:latin typeface="HGPｺﾞｼｯｸM" pitchFamily="50" charset="-128"/>
              </a:rPr>
              <a:t>　</a:t>
            </a:r>
            <a:r>
              <a:rPr lang="ja-JP" altLang="ja-JP" sz="2800" b="1" dirty="0">
                <a:latin typeface="HGPｺﾞｼｯｸM" pitchFamily="50" charset="-128"/>
              </a:rPr>
              <a:t>提出</a:t>
            </a:r>
            <a:r>
              <a:rPr lang="ja-JP" altLang="en-US" sz="2800" b="1" dirty="0">
                <a:latin typeface="HGPｺﾞｼｯｸM" pitchFamily="50" charset="-128"/>
              </a:rPr>
              <a:t>　⇒</a:t>
            </a:r>
            <a:r>
              <a:rPr lang="ja-JP" altLang="ja-JP" sz="2800" dirty="0">
                <a:latin typeface="HGPｺﾞｼｯｸM" pitchFamily="50" charset="-128"/>
              </a:rPr>
              <a:t>　確認</a:t>
            </a:r>
            <a:r>
              <a:rPr lang="ja-JP" altLang="en-US" sz="2800" dirty="0">
                <a:latin typeface="HGPｺﾞｼｯｸM" pitchFamily="50" charset="-128"/>
              </a:rPr>
              <a:t>　→　受領</a:t>
            </a:r>
            <a:r>
              <a:rPr lang="ja-JP" altLang="ja-JP" sz="2800" dirty="0">
                <a:latin typeface="HGPｺﾞｼｯｸM" pitchFamily="50" charset="-128"/>
              </a:rPr>
              <a:t>　　　　　　　</a:t>
            </a:r>
          </a:p>
          <a:p>
            <a:pPr>
              <a:buNone/>
            </a:pPr>
            <a:endParaRPr lang="ja-JP" altLang="en-US" dirty="0">
              <a:latin typeface="HGPｺﾞｼｯｸM" pitchFamily="50" charset="-128"/>
            </a:endParaRPr>
          </a:p>
        </p:txBody>
      </p:sp>
      <p:sp>
        <p:nvSpPr>
          <p:cNvPr id="4" name="横巻き 3"/>
          <p:cNvSpPr/>
          <p:nvPr/>
        </p:nvSpPr>
        <p:spPr bwMode="auto">
          <a:xfrm>
            <a:off x="1928664" y="4581128"/>
            <a:ext cx="6768752" cy="1584176"/>
          </a:xfrm>
          <a:prstGeom prst="horizontalScroll">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r>
              <a:rPr lang="en-US" altLang="ja-JP" b="1" dirty="0" smtClean="0">
                <a:solidFill>
                  <a:srgbClr val="FF0000"/>
                </a:solidFill>
                <a:latin typeface="HGPｺﾞｼｯｸM" pitchFamily="50" charset="-128"/>
                <a:ea typeface="HGPｺﾞｼｯｸM" pitchFamily="50" charset="-128"/>
              </a:rPr>
              <a:t>※</a:t>
            </a:r>
            <a:r>
              <a:rPr lang="ja-JP" altLang="en-US" sz="2000" b="1" dirty="0" smtClean="0">
                <a:solidFill>
                  <a:srgbClr val="330033"/>
                </a:solidFill>
                <a:latin typeface="HGPｺﾞｼｯｸM" pitchFamily="50" charset="-128"/>
                <a:ea typeface="HGPｺﾞｼｯｸM" pitchFamily="50" charset="-128"/>
              </a:rPr>
              <a:t>情報連携</a:t>
            </a:r>
            <a:r>
              <a:rPr lang="ja-JP" altLang="en-US" sz="2000" b="1" dirty="0" smtClean="0">
                <a:solidFill>
                  <a:srgbClr val="000066"/>
                </a:solidFill>
                <a:latin typeface="HGPｺﾞｼｯｸM" pitchFamily="50" charset="-128"/>
                <a:ea typeface="HGPｺﾞｼｯｸM" pitchFamily="50" charset="-128"/>
              </a:rPr>
              <a:t>（システム利活用）を導入すると</a:t>
            </a:r>
            <a:endParaRPr lang="en-US" altLang="ja-JP" sz="2000" b="1" dirty="0" smtClean="0">
              <a:solidFill>
                <a:srgbClr val="000066"/>
              </a:solidFill>
              <a:latin typeface="HGPｺﾞｼｯｸM" pitchFamily="50" charset="-128"/>
              <a:ea typeface="HGPｺﾞｼｯｸM" pitchFamily="50" charset="-128"/>
            </a:endParaRPr>
          </a:p>
          <a:p>
            <a:r>
              <a:rPr lang="ja-JP" altLang="en-US" sz="2000" b="1" dirty="0" smtClean="0">
                <a:solidFill>
                  <a:srgbClr val="000066"/>
                </a:solidFill>
                <a:latin typeface="HGPｺﾞｼｯｸM" pitchFamily="50" charset="-128"/>
                <a:ea typeface="HGPｺﾞｼｯｸM" pitchFamily="50" charset="-128"/>
              </a:rPr>
              <a:t>　　　　必ずしも担当課（係）の窓口でなければ</a:t>
            </a:r>
            <a:endParaRPr lang="en-US" altLang="ja-JP" sz="2000" b="1" dirty="0" smtClean="0">
              <a:solidFill>
                <a:srgbClr val="000066"/>
              </a:solidFill>
              <a:latin typeface="HGPｺﾞｼｯｸM" pitchFamily="50" charset="-128"/>
              <a:ea typeface="HGPｺﾞｼｯｸM" pitchFamily="50" charset="-128"/>
            </a:endParaRPr>
          </a:p>
          <a:p>
            <a:r>
              <a:rPr lang="ja-JP" altLang="en-US" sz="2000" b="1" dirty="0">
                <a:solidFill>
                  <a:srgbClr val="000066"/>
                </a:solidFill>
                <a:latin typeface="HGPｺﾞｼｯｸM" pitchFamily="50" charset="-128"/>
                <a:ea typeface="HGPｺﾞｼｯｸM" pitchFamily="50" charset="-128"/>
              </a:rPr>
              <a:t>　</a:t>
            </a:r>
            <a:r>
              <a:rPr lang="ja-JP" altLang="en-US" sz="2000" b="1" dirty="0" smtClean="0">
                <a:solidFill>
                  <a:srgbClr val="000066"/>
                </a:solidFill>
                <a:latin typeface="HGPｺﾞｼｯｸM" pitchFamily="50" charset="-128"/>
                <a:ea typeface="HGPｺﾞｼｯｸM" pitchFamily="50" charset="-128"/>
              </a:rPr>
              <a:t>　　　できないとは限らない　　　</a:t>
            </a:r>
            <a:r>
              <a:rPr lang="ja-JP" altLang="en-US" sz="2000" b="1" i="1" dirty="0" smtClean="0">
                <a:solidFill>
                  <a:srgbClr val="000066"/>
                </a:solidFill>
                <a:latin typeface="HGPｺﾞｼｯｸM" pitchFamily="50" charset="-128"/>
                <a:ea typeface="HGPｺﾞｼｯｸM" pitchFamily="50" charset="-128"/>
              </a:rPr>
              <a:t>　</a:t>
            </a:r>
            <a:endParaRPr lang="ja-JP" altLang="en-US" i="1" dirty="0" smtClean="0">
              <a:solidFill>
                <a:srgbClr val="000066"/>
              </a:solidFill>
              <a:latin typeface="HGPｺﾞｼｯｸM" pitchFamily="50" charset="-128"/>
              <a:ea typeface="HGPｺﾞｼｯｸM" pitchFamily="50" charset="-128"/>
            </a:endParaRPr>
          </a:p>
        </p:txBody>
      </p:sp>
      <p:cxnSp>
        <p:nvCxnSpPr>
          <p:cNvPr id="7" name="カギ線コネクタ 6"/>
          <p:cNvCxnSpPr/>
          <p:nvPr/>
        </p:nvCxnSpPr>
        <p:spPr bwMode="auto">
          <a:xfrm>
            <a:off x="5097017" y="2600329"/>
            <a:ext cx="360040" cy="308685"/>
          </a:xfrm>
          <a:prstGeom prst="bentConnector3">
            <a:avLst/>
          </a:prstGeom>
          <a:solidFill>
            <a:schemeClr val="accent1"/>
          </a:solidFill>
          <a:ln w="9525" cap="flat" cmpd="sng" algn="ctr">
            <a:solidFill>
              <a:schemeClr val="tx1"/>
            </a:solidFill>
            <a:prstDash val="solid"/>
            <a:round/>
            <a:headEnd type="none" w="med" len="med"/>
            <a:tailEnd type="arrow"/>
          </a:ln>
          <a:effectLst>
            <a:prstShdw prst="shdw17" dist="17961" dir="2700000">
              <a:schemeClr val="bg2"/>
            </a:prstShdw>
          </a:effectLst>
        </p:spPr>
      </p:cxnSp>
      <p:cxnSp>
        <p:nvCxnSpPr>
          <p:cNvPr id="21" name="直線矢印コネクタ 20"/>
          <p:cNvCxnSpPr/>
          <p:nvPr/>
        </p:nvCxnSpPr>
        <p:spPr bwMode="auto">
          <a:xfrm>
            <a:off x="5097017" y="2541154"/>
            <a:ext cx="1296144" cy="0"/>
          </a:xfrm>
          <a:prstGeom prst="straightConnector1">
            <a:avLst/>
          </a:prstGeom>
          <a:solidFill>
            <a:schemeClr val="accent1"/>
          </a:solidFill>
          <a:ln w="9525" cap="flat" cmpd="sng" algn="ctr">
            <a:solidFill>
              <a:schemeClr val="tx1"/>
            </a:solidFill>
            <a:prstDash val="solid"/>
            <a:round/>
            <a:headEnd type="none" w="med" len="med"/>
            <a:tailEnd type="arrow"/>
          </a:ln>
          <a:effectLst>
            <a:prstShdw prst="shdw17" dist="17961" dir="2700000">
              <a:schemeClr val="bg2"/>
            </a:prstShdw>
          </a:effectLst>
        </p:spPr>
      </p:cxnSp>
      <p:sp>
        <p:nvSpPr>
          <p:cNvPr id="6" name="爆発 2 5"/>
          <p:cNvSpPr/>
          <p:nvPr/>
        </p:nvSpPr>
        <p:spPr bwMode="auto">
          <a:xfrm>
            <a:off x="7113241" y="4575868"/>
            <a:ext cx="2592288" cy="1589437"/>
          </a:xfrm>
          <a:prstGeom prst="irregularSeal2">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 name="正方形/長方形 1"/>
          <p:cNvSpPr/>
          <p:nvPr/>
        </p:nvSpPr>
        <p:spPr>
          <a:xfrm>
            <a:off x="7682974" y="4953942"/>
            <a:ext cx="1662514" cy="923330"/>
          </a:xfrm>
          <a:prstGeom prst="rect">
            <a:avLst/>
          </a:prstGeom>
        </p:spPr>
        <p:txBody>
          <a:bodyPr wrap="square">
            <a:spAutoFit/>
          </a:bodyPr>
          <a:lstStyle/>
          <a:p>
            <a:r>
              <a:rPr lang="ja-JP" altLang="en-US" dirty="0" smtClean="0">
                <a:solidFill>
                  <a:srgbClr val="000066"/>
                </a:solidFill>
                <a:latin typeface="HGPｺﾞｼｯｸM" pitchFamily="50" charset="-128"/>
                <a:ea typeface="HGPｺﾞｼｯｸM" pitchFamily="50" charset="-128"/>
              </a:rPr>
              <a:t>個人特定、</a:t>
            </a:r>
            <a:endParaRPr lang="en-US" altLang="ja-JP" dirty="0" smtClean="0">
              <a:solidFill>
                <a:srgbClr val="000066"/>
              </a:solidFill>
              <a:latin typeface="HGPｺﾞｼｯｸM" pitchFamily="50" charset="-128"/>
              <a:ea typeface="HGPｺﾞｼｯｸM" pitchFamily="50" charset="-128"/>
            </a:endParaRPr>
          </a:p>
          <a:p>
            <a:r>
              <a:rPr lang="ja-JP" altLang="en-US" dirty="0" smtClean="0">
                <a:solidFill>
                  <a:srgbClr val="000066"/>
                </a:solidFill>
                <a:latin typeface="HGPｺﾞｼｯｸM" pitchFamily="50" charset="-128"/>
                <a:ea typeface="HGPｺﾞｼｯｸM" pitchFamily="50" charset="-128"/>
              </a:rPr>
              <a:t>職員</a:t>
            </a:r>
            <a:r>
              <a:rPr lang="ja-JP" altLang="en-US" dirty="0">
                <a:solidFill>
                  <a:srgbClr val="000066"/>
                </a:solidFill>
                <a:latin typeface="HGPｺﾞｼｯｸM" pitchFamily="50" charset="-128"/>
                <a:ea typeface="HGPｺﾞｼｯｸM" pitchFamily="50" charset="-128"/>
              </a:rPr>
              <a:t>権限</a:t>
            </a:r>
            <a:r>
              <a:rPr lang="ja-JP" altLang="en-US" dirty="0" smtClean="0">
                <a:solidFill>
                  <a:srgbClr val="000066"/>
                </a:solidFill>
                <a:latin typeface="HGPｺﾞｼｯｸM" pitchFamily="50" charset="-128"/>
                <a:ea typeface="HGPｺﾞｼｯｸM" pitchFamily="50" charset="-128"/>
              </a:rPr>
              <a:t>管理が重要</a:t>
            </a:r>
            <a:endParaRPr lang="ja-JP" altLang="en-US" dirty="0">
              <a:solidFill>
                <a:srgbClr val="000066"/>
              </a:solidFill>
              <a:latin typeface="HGPｺﾞｼｯｸM" pitchFamily="50" charset="-128"/>
              <a:ea typeface="HGPｺﾞｼｯｸM" pitchFamily="50" charset="-128"/>
            </a:endParaRPr>
          </a:p>
        </p:txBody>
      </p:sp>
      <p:sp>
        <p:nvSpPr>
          <p:cNvPr id="9" name="スライド番号プレースホルダ 8"/>
          <p:cNvSpPr>
            <a:spLocks noGrp="1"/>
          </p:cNvSpPr>
          <p:nvPr>
            <p:ph type="sldNum" sz="quarter" idx="12"/>
          </p:nvPr>
        </p:nvSpPr>
        <p:spPr/>
        <p:txBody>
          <a:bodyPr/>
          <a:lstStyle/>
          <a:p>
            <a:fld id="{8EDC12F3-E265-4EA4-8231-EBF85ED9DCFF}" type="slidenum">
              <a:rPr lang="en-US" altLang="ja-JP" smtClean="0"/>
              <a:pPr/>
              <a:t>12</a:t>
            </a:fld>
            <a:endParaRPr lang="ja-JP" altLang="en-US" dirty="0"/>
          </a:p>
        </p:txBody>
      </p:sp>
      <p:sp>
        <p:nvSpPr>
          <p:cNvPr id="10" name="フッター プレースホルダ 9"/>
          <p:cNvSpPr>
            <a:spLocks noGrp="1"/>
          </p:cNvSpPr>
          <p:nvPr>
            <p:ph type="ftr" sz="quarter" idx="11"/>
          </p:nvPr>
        </p:nvSpPr>
        <p:spPr/>
        <p:txBody>
          <a:bodyPr/>
          <a:lstStyle/>
          <a:p>
            <a:r>
              <a:rPr lang="en-US" altLang="ja-JP" smtClean="0"/>
              <a:t>1-3  </a:t>
            </a:r>
            <a:r>
              <a:rPr lang="ja-JP" altLang="en-US" smtClean="0"/>
              <a:t>住民視点の窓口サービスの実現</a:t>
            </a:r>
            <a:endParaRPr lang="en-US" altLang="ja-JP"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レーム 3"/>
          <p:cNvSpPr/>
          <p:nvPr/>
        </p:nvSpPr>
        <p:spPr bwMode="auto">
          <a:xfrm>
            <a:off x="4376936" y="2218611"/>
            <a:ext cx="2520280" cy="864096"/>
          </a:xfrm>
          <a:prstGeom prst="fram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3" name="線吹き出し 1 (枠付き) 12"/>
          <p:cNvSpPr/>
          <p:nvPr/>
        </p:nvSpPr>
        <p:spPr bwMode="auto">
          <a:xfrm>
            <a:off x="6177137" y="3356992"/>
            <a:ext cx="1876891" cy="612648"/>
          </a:xfrm>
          <a:prstGeom prst="borderCallout1">
            <a:avLst>
              <a:gd name="adj1" fmla="val -4206"/>
              <a:gd name="adj2" fmla="val -1363"/>
              <a:gd name="adj3" fmla="val -43914"/>
              <a:gd name="adj4" fmla="val -14666"/>
            </a:avLst>
          </a:prstGeom>
          <a:solidFill>
            <a:schemeClr val="accent5">
              <a:lumMod val="20000"/>
              <a:lumOff val="8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285750" marR="0" indent="-285750" algn="l" defTabSz="914400" rtl="0" eaLnBrk="0" fontAlgn="base" latinLnBrk="0" hangingPunct="0">
              <a:lnSpc>
                <a:spcPct val="100000"/>
              </a:lnSpc>
              <a:spcBef>
                <a:spcPct val="0"/>
              </a:spcBef>
              <a:spcAft>
                <a:spcPct val="0"/>
              </a:spcAft>
              <a:buClrTx/>
              <a:buSzTx/>
              <a:buFont typeface="Wingdings" pitchFamily="2" charset="2"/>
              <a:buChar char="ü"/>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住民の重複</a:t>
            </a:r>
            <a:endParaRPr kumimoji="0" lang="en-US" altLang="ja-JP"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285750" marR="0" indent="-285750" algn="l" defTabSz="914400" rtl="0" eaLnBrk="0" fontAlgn="base" latinLnBrk="0" hangingPunct="0">
              <a:lnSpc>
                <a:spcPct val="100000"/>
              </a:lnSpc>
              <a:spcBef>
                <a:spcPct val="0"/>
              </a:spcBef>
              <a:spcAft>
                <a:spcPct val="0"/>
              </a:spcAft>
              <a:buClrTx/>
              <a:buSzTx/>
              <a:buFont typeface="Wingdings" pitchFamily="2" charset="2"/>
              <a:buChar char="ü"/>
              <a:tabLst/>
            </a:pPr>
            <a:r>
              <a:rPr lang="ja-JP" altLang="en-US" dirty="0" smtClean="0">
                <a:latin typeface="HGPｺﾞｼｯｸM" pitchFamily="50" charset="-128"/>
                <a:ea typeface="HGPｺﾞｼｯｸM" pitchFamily="50" charset="-128"/>
              </a:rPr>
              <a:t>職員の重複</a:t>
            </a: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 name="タイトル 1"/>
          <p:cNvSpPr>
            <a:spLocks noGrp="1"/>
          </p:cNvSpPr>
          <p:nvPr>
            <p:ph type="title"/>
          </p:nvPr>
        </p:nvSpPr>
        <p:spPr/>
        <p:txBody>
          <a:bodyPr/>
          <a:lstStyle/>
          <a:p>
            <a:r>
              <a:rPr lang="ja-JP" altLang="en-US" dirty="0"/>
              <a:t>５．総合窓口モデルの決定プロセス　</a:t>
            </a:r>
            <a:r>
              <a:rPr lang="ja-JP" altLang="en-US" sz="2400" dirty="0"/>
              <a:t>～業務改革（ＢＰＲ</a:t>
            </a:r>
            <a:r>
              <a:rPr lang="ja-JP" altLang="en-US" sz="2400" dirty="0" smtClean="0"/>
              <a:t>）③～</a:t>
            </a:r>
            <a:endParaRPr kumimoji="1" lang="ja-JP" altLang="en-US" dirty="0"/>
          </a:p>
        </p:txBody>
      </p:sp>
      <p:sp>
        <p:nvSpPr>
          <p:cNvPr id="179203" name="Rectangle 3"/>
          <p:cNvSpPr>
            <a:spLocks noGrp="1" noChangeArrowheads="1"/>
          </p:cNvSpPr>
          <p:nvPr>
            <p:ph idx="1"/>
          </p:nvPr>
        </p:nvSpPr>
        <p:spPr bwMode="auto">
          <a:xfrm>
            <a:off x="362716" y="1412778"/>
            <a:ext cx="8915400" cy="4824535"/>
          </a:xfrm>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en-US" altLang="ja-JP" dirty="0" smtClean="0">
                <a:latin typeface="HGPｺﾞｼｯｸM" pitchFamily="50" charset="-128"/>
              </a:rPr>
              <a:t> </a:t>
            </a:r>
            <a:r>
              <a:rPr lang="ja-JP" altLang="en-US" sz="2400" dirty="0" smtClean="0">
                <a:latin typeface="HGPｺﾞｼｯｸM" pitchFamily="50" charset="-128"/>
              </a:rPr>
              <a:t>発生源の情報</a:t>
            </a:r>
            <a:r>
              <a:rPr lang="ja-JP" altLang="en-US" sz="2400" dirty="0">
                <a:latin typeface="HGPｺﾞｼｯｸM" pitchFamily="50" charset="-128"/>
              </a:rPr>
              <a:t>を業務処理に直接</a:t>
            </a:r>
            <a:r>
              <a:rPr lang="ja-JP" altLang="en-US" sz="2400" dirty="0" smtClean="0">
                <a:latin typeface="HGPｺﾞｼｯｸM" pitchFamily="50" charset="-128"/>
              </a:rPr>
              <a:t>活用することにより </a:t>
            </a:r>
            <a:endParaRPr lang="en-US" altLang="ja-JP" sz="2400" dirty="0" smtClean="0">
              <a:latin typeface="HGPｺﾞｼｯｸM" pitchFamily="50" charset="-128"/>
            </a:endParaRPr>
          </a:p>
          <a:p>
            <a:pPr marL="0" indent="0">
              <a:buNone/>
            </a:pPr>
            <a:r>
              <a:rPr lang="ja-JP" altLang="en-US" sz="2400" dirty="0" smtClean="0">
                <a:latin typeface="HGPｺﾞｼｯｸM" pitchFamily="50" charset="-128"/>
              </a:rPr>
              <a:t>　＜コスト削減＞</a:t>
            </a:r>
            <a:endParaRPr lang="en-US" altLang="ja-JP" sz="2400" dirty="0" smtClean="0">
              <a:latin typeface="HGPｺﾞｼｯｸM" pitchFamily="50" charset="-128"/>
            </a:endParaRPr>
          </a:p>
          <a:p>
            <a:pPr marL="0" indent="0">
              <a:buNone/>
            </a:pPr>
            <a:r>
              <a:rPr lang="ja-JP" altLang="en-US" sz="2400" dirty="0" smtClean="0">
                <a:latin typeface="HGPｺﾞｼｯｸM" pitchFamily="50" charset="-128"/>
              </a:rPr>
              <a:t>　＜業務処理の 効率化＞　　　　 </a:t>
            </a:r>
            <a:r>
              <a:rPr lang="ja-JP" altLang="en-US" dirty="0" smtClean="0">
                <a:latin typeface="HGPｺﾞｼｯｸM" pitchFamily="50" charset="-128"/>
              </a:rPr>
              <a:t>重複の排除</a:t>
            </a:r>
            <a:r>
              <a:rPr lang="ja-JP" altLang="en-US" sz="2400" dirty="0" smtClean="0">
                <a:latin typeface="HGPｺﾞｼｯｸM" pitchFamily="50" charset="-128"/>
              </a:rPr>
              <a:t>　　　が図れる</a:t>
            </a:r>
            <a:endParaRPr lang="en-US" altLang="ja-JP" sz="2400" dirty="0" smtClean="0">
              <a:latin typeface="HGPｺﾞｼｯｸM" pitchFamily="50" charset="-128"/>
            </a:endParaRPr>
          </a:p>
          <a:p>
            <a:pPr marL="0" indent="0">
              <a:buNone/>
            </a:pPr>
            <a:r>
              <a:rPr lang="ja-JP" altLang="en-US" sz="2400" dirty="0" smtClean="0">
                <a:latin typeface="HGPｺﾞｼｯｸM" pitchFamily="50" charset="-128"/>
              </a:rPr>
              <a:t>　＜総合窓口サービス＞</a:t>
            </a:r>
            <a:endParaRPr lang="en-US" altLang="ja-JP" sz="2400" dirty="0" smtClean="0">
              <a:latin typeface="HGPｺﾞｼｯｸM" pitchFamily="50" charset="-128"/>
            </a:endParaRPr>
          </a:p>
          <a:p>
            <a:pPr marL="0" indent="0">
              <a:buNone/>
            </a:pPr>
            <a:endParaRPr lang="en-US" altLang="ja-JP" sz="2400" dirty="0" smtClean="0">
              <a:latin typeface="HGPｺﾞｼｯｸM" pitchFamily="50" charset="-128"/>
            </a:endParaRPr>
          </a:p>
          <a:p>
            <a:pPr marL="0" indent="0">
              <a:buNone/>
            </a:pPr>
            <a:r>
              <a:rPr lang="ja-JP" altLang="en-US" sz="2400" dirty="0" smtClean="0">
                <a:latin typeface="HGPｺﾞｼｯｸM" pitchFamily="50" charset="-128"/>
              </a:rPr>
              <a:t>そのためには、庁内組織間の情報連携と　　　　　　　　　　　　　　　　電子データを流通させる共通基盤が必要　</a:t>
            </a:r>
            <a:endParaRPr lang="en-US" altLang="ja-JP" sz="2400" dirty="0" smtClean="0">
              <a:latin typeface="HGPｺﾞｼｯｸM" pitchFamily="50" charset="-128"/>
            </a:endParaRPr>
          </a:p>
          <a:p>
            <a:pPr marL="0" indent="0">
              <a:buNone/>
            </a:pPr>
            <a:r>
              <a:rPr lang="ja-JP" altLang="en-US" sz="1800" dirty="0" smtClean="0">
                <a:latin typeface="HGPｺﾞｼｯｸM" pitchFamily="50" charset="-128"/>
              </a:rPr>
              <a:t>　　　　　　　　　　　　　　　　　　　　　　　　　　　　</a:t>
            </a:r>
            <a:endParaRPr lang="en-US" altLang="ja-JP" sz="1800" dirty="0" smtClean="0">
              <a:latin typeface="HGPｺﾞｼｯｸM" pitchFamily="50" charset="-128"/>
            </a:endParaRPr>
          </a:p>
          <a:p>
            <a:pPr marL="0" indent="0">
              <a:buNone/>
            </a:pPr>
            <a:r>
              <a:rPr lang="ja-JP" altLang="en-US" sz="2400" dirty="0" smtClean="0">
                <a:latin typeface="HGPｺﾞｼｯｸM" pitchFamily="50" charset="-128"/>
              </a:rPr>
              <a:t>　</a:t>
            </a:r>
            <a:endParaRPr lang="en-US" altLang="ja-JP" sz="800" dirty="0" smtClean="0">
              <a:latin typeface="HGPｺﾞｼｯｸM" pitchFamily="50" charset="-128"/>
            </a:endParaRPr>
          </a:p>
          <a:p>
            <a:pPr marL="0" indent="0">
              <a:buNone/>
            </a:pPr>
            <a:r>
              <a:rPr lang="ja-JP" altLang="en-US" sz="2400" dirty="0" smtClean="0">
                <a:latin typeface="HGPｺﾞｼｯｸM" pitchFamily="50" charset="-128"/>
              </a:rPr>
              <a:t>　　</a:t>
            </a:r>
            <a:r>
              <a:rPr lang="ja-JP" altLang="en-US" dirty="0" smtClean="0">
                <a:latin typeface="HGPｺﾞｼｯｸM" pitchFamily="50" charset="-128"/>
              </a:rPr>
              <a:t>　　　　　</a:t>
            </a:r>
            <a:r>
              <a:rPr lang="ja-JP" altLang="en-US" dirty="0">
                <a:latin typeface="HGPｺﾞｼｯｸM" pitchFamily="50" charset="-128"/>
              </a:rPr>
              <a:t>　</a:t>
            </a:r>
            <a:r>
              <a:rPr lang="ja-JP" altLang="en-US" dirty="0" smtClean="0">
                <a:latin typeface="HGPｺﾞｼｯｸM" pitchFamily="50" charset="-128"/>
              </a:rPr>
              <a:t>　　　　　　　　　　　　　　　　　　　　　　　　　</a:t>
            </a:r>
            <a:endParaRPr lang="en-US" altLang="ja-JP" dirty="0" smtClean="0">
              <a:latin typeface="HGPｺﾞｼｯｸM" pitchFamily="50" charset="-128"/>
            </a:endParaRPr>
          </a:p>
          <a:p>
            <a:pPr marL="0" indent="0">
              <a:buNone/>
            </a:pPr>
            <a:endParaRPr lang="en-US" altLang="ja-JP" dirty="0">
              <a:latin typeface="HGPｺﾞｼｯｸM" pitchFamily="50" charset="-128"/>
            </a:endParaRPr>
          </a:p>
        </p:txBody>
      </p:sp>
      <p:sp>
        <p:nvSpPr>
          <p:cNvPr id="3" name="右中かっこ 2"/>
          <p:cNvSpPr/>
          <p:nvPr/>
        </p:nvSpPr>
        <p:spPr bwMode="auto">
          <a:xfrm>
            <a:off x="4088904" y="1996683"/>
            <a:ext cx="155448" cy="1504327"/>
          </a:xfrm>
          <a:prstGeom prst="rightBrace">
            <a:avLst/>
          </a:prstGeom>
          <a:ln>
            <a:headEnd type="none" w="med" len="med"/>
            <a:tailEnd type="none" w="med" len="med"/>
          </a:ln>
        </p:spPr>
        <p:style>
          <a:lnRef idx="2">
            <a:schemeClr val="dk1"/>
          </a:lnRef>
          <a:fillRef idx="0">
            <a:schemeClr val="dk1"/>
          </a:fillRef>
          <a:effectRef idx="1">
            <a:schemeClr val="dk1"/>
          </a:effectRef>
          <a:fontRef idx="minor">
            <a:schemeClr val="tx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7" name="フレーム 6"/>
          <p:cNvSpPr/>
          <p:nvPr/>
        </p:nvSpPr>
        <p:spPr bwMode="auto">
          <a:xfrm>
            <a:off x="314314" y="5157194"/>
            <a:ext cx="5564195" cy="889913"/>
          </a:xfrm>
          <a:prstGeom prst="fram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algn="ctr"/>
            <a:r>
              <a:rPr kumimoji="1" lang="ja-JP" altLang="en-US" sz="2400" kern="0" dirty="0" smtClean="0">
                <a:solidFill>
                  <a:prstClr val="black"/>
                </a:solidFill>
                <a:latin typeface="HGPｺﾞｼｯｸM" pitchFamily="50" charset="-128"/>
                <a:ea typeface="HGPｺﾞｼｯｸM" pitchFamily="50" charset="-128"/>
              </a:rPr>
              <a:t>地域情報プラットフォームの利点</a:t>
            </a: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6" name="上矢印 15"/>
          <p:cNvSpPr/>
          <p:nvPr/>
        </p:nvSpPr>
        <p:spPr bwMode="auto">
          <a:xfrm>
            <a:off x="3800872" y="4683993"/>
            <a:ext cx="432049" cy="385857"/>
          </a:xfrm>
          <a:prstGeom prst="upArrow">
            <a:avLst>
              <a:gd name="adj1" fmla="val 43814"/>
              <a:gd name="adj2" fmla="val 50000"/>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6" name="上矢印 5"/>
          <p:cNvSpPr/>
          <p:nvPr/>
        </p:nvSpPr>
        <p:spPr bwMode="auto">
          <a:xfrm rot="16200000" flipV="1">
            <a:off x="6014814" y="5350121"/>
            <a:ext cx="339665" cy="504056"/>
          </a:xfrm>
          <a:prstGeom prst="upArrow">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7" name="1 つの角を丸めた四角形 16"/>
          <p:cNvSpPr/>
          <p:nvPr/>
        </p:nvSpPr>
        <p:spPr bwMode="auto">
          <a:xfrm>
            <a:off x="6681192" y="5154603"/>
            <a:ext cx="2020906" cy="964510"/>
          </a:xfrm>
          <a:prstGeom prst="round1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285750" marR="0" indent="-28575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標準化を目的</a:t>
            </a:r>
            <a:endParaRPr kumimoji="0" lang="en-US" altLang="ja-JP"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285750" marR="0" indent="-285750" algn="l" defTabSz="914400" rtl="0" eaLnBrk="0" fontAlgn="base" latinLnBrk="0" hangingPunct="0">
              <a:lnSpc>
                <a:spcPct val="100000"/>
              </a:lnSpc>
              <a:spcBef>
                <a:spcPct val="0"/>
              </a:spcBef>
              <a:spcAft>
                <a:spcPct val="0"/>
              </a:spcAft>
              <a:buClrTx/>
              <a:buSzTx/>
              <a:buFont typeface="Wingdings" pitchFamily="2" charset="2"/>
              <a:buChar char="Ø"/>
              <a:tabLst/>
            </a:pPr>
            <a:r>
              <a:rPr lang="ja-JP" altLang="en-US" dirty="0" smtClean="0">
                <a:solidFill>
                  <a:schemeClr val="tx1"/>
                </a:solidFill>
                <a:latin typeface="HGPｺﾞｼｯｸM" pitchFamily="50" charset="-128"/>
                <a:ea typeface="HGPｺﾞｼｯｸM" pitchFamily="50" charset="-128"/>
              </a:rPr>
              <a:t>仕様が公開</a:t>
            </a:r>
            <a:endParaRPr lang="en-US" altLang="ja-JP" dirty="0" smtClean="0">
              <a:solidFill>
                <a:schemeClr val="tx1"/>
              </a:solidFill>
              <a:latin typeface="HGPｺﾞｼｯｸM" pitchFamily="50" charset="-128"/>
              <a:ea typeface="HGPｺﾞｼｯｸM" pitchFamily="50" charset="-128"/>
            </a:endParaRPr>
          </a:p>
          <a:p>
            <a:pPr marL="285750" marR="0" indent="-285750" algn="l" defTabSz="914400" rtl="0" eaLnBrk="0" fontAlgn="base" latinLnBrk="0" hangingPunct="0">
              <a:lnSpc>
                <a:spcPct val="100000"/>
              </a:lnSpc>
              <a:spcBef>
                <a:spcPct val="0"/>
              </a:spcBef>
              <a:spcAft>
                <a:spcPct val="0"/>
              </a:spcAft>
              <a:buClrTx/>
              <a:buSzTx/>
              <a:buFont typeface="Wingdings" pitchFamily="2" charset="2"/>
              <a:buChar char="Ø"/>
              <a:tabLst/>
            </a:pPr>
            <a:r>
              <a:rPr lang="ja-JP" altLang="en-US" dirty="0" smtClean="0">
                <a:solidFill>
                  <a:schemeClr val="tx1"/>
                </a:solidFill>
                <a:latin typeface="HGPｺﾞｼｯｸM" pitchFamily="50" charset="-128"/>
                <a:ea typeface="HGPｺﾞｼｯｸM" pitchFamily="50" charset="-128"/>
              </a:rPr>
              <a:t>マルチベンダ可</a:t>
            </a:r>
            <a:endParaRPr lang="en-US" altLang="ja-JP" dirty="0" smtClean="0">
              <a:solidFill>
                <a:schemeClr val="tx1"/>
              </a:solidFill>
              <a:latin typeface="HGPｺﾞｼｯｸM" pitchFamily="50" charset="-128"/>
              <a:ea typeface="HGPｺﾞｼｯｸM" pitchFamily="50" charset="-128"/>
            </a:endParaRPr>
          </a:p>
          <a:p>
            <a:pPr marL="285750" marR="0" indent="-285750" algn="l" defTabSz="914400" rtl="0" eaLnBrk="0" fontAlgn="base" latinLnBrk="0" hangingPunct="0">
              <a:lnSpc>
                <a:spcPct val="100000"/>
              </a:lnSpc>
              <a:spcBef>
                <a:spcPct val="0"/>
              </a:spcBef>
              <a:spcAft>
                <a:spcPct val="0"/>
              </a:spcAft>
              <a:buClrTx/>
              <a:buSzTx/>
              <a:buFont typeface="Wingdings" pitchFamily="2" charset="2"/>
              <a:buChar char="Ø"/>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1" name="角丸四角形吹き出し 10"/>
          <p:cNvSpPr/>
          <p:nvPr/>
        </p:nvSpPr>
        <p:spPr bwMode="auto">
          <a:xfrm>
            <a:off x="6897217" y="4005064"/>
            <a:ext cx="2880320" cy="920768"/>
          </a:xfrm>
          <a:prstGeom prst="wedgeRoundRectCallout">
            <a:avLst>
              <a:gd name="adj1" fmla="val -58983"/>
              <a:gd name="adj2" fmla="val -56544"/>
              <a:gd name="adj3" fmla="val 16667"/>
            </a:avLst>
          </a:prstGeom>
          <a:solidFill>
            <a:schemeClr val="bg1"/>
          </a:solidFill>
          <a:ln w="9525" cap="flat" cmpd="sng" algn="ctr">
            <a:solidFill>
              <a:schemeClr val="bg1">
                <a:lumMod val="65000"/>
              </a:schemeClr>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400" i="0" u="none" strike="noStrike" cap="none" normalizeH="0" baseline="0" dirty="0" smtClean="0">
                <a:ln>
                  <a:noFill/>
                </a:ln>
                <a:solidFill>
                  <a:schemeClr val="tx1"/>
                </a:solidFill>
                <a:effectLst/>
                <a:latin typeface="HGPｺﾞｼｯｸM" pitchFamily="50" charset="-128"/>
                <a:ea typeface="HGPｺﾞｼｯｸM" pitchFamily="50" charset="-128"/>
              </a:rPr>
              <a:t>例）                   </a:t>
            </a:r>
            <a:endParaRPr kumimoji="0" lang="en-US" altLang="ja-JP" sz="140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r>
              <a:rPr lang="ja-JP" altLang="en-US" sz="1200" dirty="0" smtClean="0">
                <a:latin typeface="HGPｺﾞｼｯｸM" pitchFamily="50" charset="-128"/>
                <a:ea typeface="HGPｺﾞｼｯｸM" pitchFamily="50" charset="-128"/>
              </a:rPr>
              <a:t>記載</a:t>
            </a:r>
            <a:r>
              <a:rPr lang="ja-JP" altLang="en-US" sz="1200" dirty="0">
                <a:latin typeface="HGPｺﾞｼｯｸM" pitchFamily="50" charset="-128"/>
                <a:ea typeface="HGPｺﾞｼｯｸM" pitchFamily="50" charset="-128"/>
              </a:rPr>
              <a:t>事項</a:t>
            </a:r>
            <a:r>
              <a:rPr lang="ja-JP" altLang="en-US" sz="1200" dirty="0" smtClean="0">
                <a:latin typeface="HGPｺﾞｼｯｸM" pitchFamily="50" charset="-128"/>
                <a:ea typeface="HGPｺﾞｼｯｸM" pitchFamily="50" charset="-128"/>
              </a:rPr>
              <a:t>の重複削除で、住民が記載する手間を排除　＋　それを見守る職員の時間も排除</a:t>
            </a:r>
            <a:endParaRPr kumimoji="0" lang="ja-JP" altLang="en-US" sz="120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2" name="スライド番号プレースホルダ 11"/>
          <p:cNvSpPr>
            <a:spLocks noGrp="1"/>
          </p:cNvSpPr>
          <p:nvPr>
            <p:ph type="sldNum" sz="quarter" idx="12"/>
          </p:nvPr>
        </p:nvSpPr>
        <p:spPr/>
        <p:txBody>
          <a:bodyPr/>
          <a:lstStyle/>
          <a:p>
            <a:fld id="{8EDC12F3-E265-4EA4-8231-EBF85ED9DCFF}" type="slidenum">
              <a:rPr lang="en-US" altLang="ja-JP" smtClean="0"/>
              <a:pPr/>
              <a:t>13</a:t>
            </a:fld>
            <a:endParaRPr lang="ja-JP" altLang="en-US" dirty="0"/>
          </a:p>
        </p:txBody>
      </p:sp>
      <p:sp>
        <p:nvSpPr>
          <p:cNvPr id="14" name="フッター プレースホルダ 13"/>
          <p:cNvSpPr>
            <a:spLocks noGrp="1"/>
          </p:cNvSpPr>
          <p:nvPr>
            <p:ph type="ftr" sz="quarter" idx="11"/>
          </p:nvPr>
        </p:nvSpPr>
        <p:spPr/>
        <p:txBody>
          <a:bodyPr/>
          <a:lstStyle/>
          <a:p>
            <a:r>
              <a:rPr lang="en-US" altLang="ja-JP" smtClean="0"/>
              <a:t>1-3  </a:t>
            </a:r>
            <a:r>
              <a:rPr lang="ja-JP" altLang="en-US" smtClean="0"/>
              <a:t>住民視点の窓口サービスの実現</a:t>
            </a:r>
            <a:endParaRPr lang="en-US" altLang="ja-JP"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6"/>
          <p:cNvGrpSpPr/>
          <p:nvPr/>
        </p:nvGrpSpPr>
        <p:grpSpPr>
          <a:xfrm>
            <a:off x="128464" y="1844826"/>
            <a:ext cx="9433048" cy="4124025"/>
            <a:chOff x="458497" y="1959386"/>
            <a:chExt cx="8937915" cy="4124025"/>
          </a:xfrm>
        </p:grpSpPr>
        <p:sp>
          <p:nvSpPr>
            <p:cNvPr id="5" name="アーチ 4"/>
            <p:cNvSpPr/>
            <p:nvPr/>
          </p:nvSpPr>
          <p:spPr>
            <a:xfrm>
              <a:off x="458497" y="1959386"/>
              <a:ext cx="1970954" cy="4124025"/>
            </a:xfrm>
            <a:prstGeom prst="blockArc">
              <a:avLst>
                <a:gd name="adj1" fmla="val 16593103"/>
                <a:gd name="adj2" fmla="val 5862711"/>
                <a:gd name="adj3" fmla="val 0"/>
              </a:avLst>
            </a:prstGeom>
          </p:spPr>
          <p:style>
            <a:lnRef idx="2">
              <a:schemeClr val="accent2">
                <a:shade val="60000"/>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6" name="フリーフォーム 5"/>
            <p:cNvSpPr/>
            <p:nvPr/>
          </p:nvSpPr>
          <p:spPr>
            <a:xfrm>
              <a:off x="2159538" y="2250517"/>
              <a:ext cx="7236874" cy="872263"/>
            </a:xfrm>
            <a:custGeom>
              <a:avLst/>
              <a:gdLst>
                <a:gd name="connsiteX0" fmla="*/ 0 w 7100418"/>
                <a:gd name="connsiteY0" fmla="*/ 0 h 697811"/>
                <a:gd name="connsiteX1" fmla="*/ 7100418 w 7100418"/>
                <a:gd name="connsiteY1" fmla="*/ 0 h 697811"/>
                <a:gd name="connsiteX2" fmla="*/ 7100418 w 7100418"/>
                <a:gd name="connsiteY2" fmla="*/ 697811 h 697811"/>
                <a:gd name="connsiteX3" fmla="*/ 0 w 7100418"/>
                <a:gd name="connsiteY3" fmla="*/ 697811 h 697811"/>
                <a:gd name="connsiteX4" fmla="*/ 0 w 7100418"/>
                <a:gd name="connsiteY4" fmla="*/ 0 h 6978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00418" h="697811">
                  <a:moveTo>
                    <a:pt x="0" y="0"/>
                  </a:moveTo>
                  <a:lnTo>
                    <a:pt x="7100418" y="0"/>
                  </a:lnTo>
                  <a:lnTo>
                    <a:pt x="7100418" y="697811"/>
                  </a:lnTo>
                  <a:lnTo>
                    <a:pt x="0" y="697811"/>
                  </a:lnTo>
                  <a:lnTo>
                    <a:pt x="0" y="0"/>
                  </a:lnTo>
                  <a:close/>
                </a:path>
              </a:pathLst>
            </a:custGeom>
            <a:solidFill>
              <a:schemeClr val="bg1"/>
            </a:solidFill>
            <a:scene3d>
              <a:camera prst="orthographicFront"/>
              <a:lightRig rig="flat" dir="t"/>
            </a:scene3d>
            <a:sp3d prstMaterial="dkEdge">
              <a:bevelT w="8200" h="38100"/>
            </a:sp3d>
          </p:spPr>
          <p:style>
            <a:lnRef idx="0">
              <a:schemeClr val="accent2">
                <a:shade val="80000"/>
                <a:hueOff val="0"/>
                <a:satOff val="0"/>
                <a:lumOff val="0"/>
                <a:alphaOff val="0"/>
              </a:schemeClr>
            </a:lnRef>
            <a:fillRef idx="2">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spcFirstLastPara="0" vert="horz" wrap="square" lIns="553887" tIns="50800" rIns="50800" bIns="50800" numCol="1" spcCol="1270" anchor="ctr" anchorCtr="0">
              <a:noAutofit/>
            </a:bodyPr>
            <a:lstStyle/>
            <a:p>
              <a:pPr lvl="0" algn="l" defTabSz="889000">
                <a:lnSpc>
                  <a:spcPct val="90000"/>
                </a:lnSpc>
                <a:spcBef>
                  <a:spcPct val="0"/>
                </a:spcBef>
                <a:spcAft>
                  <a:spcPct val="35000"/>
                </a:spcAft>
              </a:pPr>
              <a:r>
                <a:rPr kumimoji="1" lang="ja-JP" altLang="en-US" sz="2000" b="1" kern="1200" dirty="0" smtClean="0">
                  <a:latin typeface="HGPｺﾞｼｯｸM" pitchFamily="50" charset="-128"/>
                  <a:ea typeface="HGPｺﾞｼｯｸM" pitchFamily="50" charset="-128"/>
                </a:rPr>
                <a:t>発生源が入力した住民情報連携</a:t>
              </a:r>
              <a:endParaRPr kumimoji="1" lang="en-US" altLang="ja-JP" sz="2000" b="1" kern="1200" dirty="0" smtClean="0">
                <a:latin typeface="HGPｺﾞｼｯｸM" pitchFamily="50" charset="-128"/>
                <a:ea typeface="HGPｺﾞｼｯｸM" pitchFamily="50" charset="-128"/>
              </a:endParaRPr>
            </a:p>
            <a:p>
              <a:pPr lvl="0" algn="l" defTabSz="889000">
                <a:lnSpc>
                  <a:spcPct val="90000"/>
                </a:lnSpc>
                <a:spcBef>
                  <a:spcPct val="0"/>
                </a:spcBef>
                <a:spcAft>
                  <a:spcPct val="35000"/>
                </a:spcAft>
              </a:pPr>
              <a:r>
                <a:rPr kumimoji="1" lang="ja-JP" altLang="en-US" sz="2000" b="1" kern="1200" dirty="0" smtClean="0">
                  <a:latin typeface="HGPｺﾞｼｯｸM" pitchFamily="50" charset="-128"/>
                  <a:ea typeface="HGPｺﾞｼｯｸM" pitchFamily="50" charset="-128"/>
                </a:rPr>
                <a:t>リアルタイムでのデータ更新・情報活用が可能</a:t>
              </a:r>
              <a:endParaRPr kumimoji="1" lang="ja-JP" altLang="en-US" sz="2000" b="1" kern="1200" dirty="0">
                <a:latin typeface="HGPｺﾞｼｯｸM" pitchFamily="50" charset="-128"/>
                <a:ea typeface="HGPｺﾞｼｯｸM" pitchFamily="50" charset="-128"/>
              </a:endParaRPr>
            </a:p>
          </p:txBody>
        </p:sp>
        <p:sp>
          <p:nvSpPr>
            <p:cNvPr id="7" name="円/楕円 6"/>
            <p:cNvSpPr/>
            <p:nvPr/>
          </p:nvSpPr>
          <p:spPr>
            <a:xfrm>
              <a:off x="1723406" y="2250518"/>
              <a:ext cx="872263" cy="872263"/>
            </a:xfrm>
            <a:prstGeom prst="ellipse">
              <a:avLst/>
            </a:prstGeom>
          </p:spPr>
          <p:style>
            <a:lnRef idx="1">
              <a:schemeClr val="accent4"/>
            </a:lnRef>
            <a:fillRef idx="2">
              <a:schemeClr val="accent4"/>
            </a:fillRef>
            <a:effectRef idx="1">
              <a:schemeClr val="accent4"/>
            </a:effectRef>
            <a:fontRef idx="minor">
              <a:schemeClr val="dk1">
                <a:hueOff val="0"/>
                <a:satOff val="0"/>
                <a:lumOff val="0"/>
                <a:alphaOff val="0"/>
              </a:schemeClr>
            </a:fontRef>
          </p:style>
        </p:sp>
        <p:sp>
          <p:nvSpPr>
            <p:cNvPr id="8" name="フリーフォーム 7"/>
            <p:cNvSpPr/>
            <p:nvPr/>
          </p:nvSpPr>
          <p:spPr>
            <a:xfrm>
              <a:off x="2465296" y="3297234"/>
              <a:ext cx="6931116" cy="872264"/>
            </a:xfrm>
            <a:custGeom>
              <a:avLst/>
              <a:gdLst>
                <a:gd name="connsiteX0" fmla="*/ 0 w 6742556"/>
                <a:gd name="connsiteY0" fmla="*/ 0 h 697811"/>
                <a:gd name="connsiteX1" fmla="*/ 6742556 w 6742556"/>
                <a:gd name="connsiteY1" fmla="*/ 0 h 697811"/>
                <a:gd name="connsiteX2" fmla="*/ 6742556 w 6742556"/>
                <a:gd name="connsiteY2" fmla="*/ 697811 h 697811"/>
                <a:gd name="connsiteX3" fmla="*/ 0 w 6742556"/>
                <a:gd name="connsiteY3" fmla="*/ 697811 h 697811"/>
                <a:gd name="connsiteX4" fmla="*/ 0 w 6742556"/>
                <a:gd name="connsiteY4" fmla="*/ 0 h 6978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42556" h="697811">
                  <a:moveTo>
                    <a:pt x="0" y="0"/>
                  </a:moveTo>
                  <a:lnTo>
                    <a:pt x="6742556" y="0"/>
                  </a:lnTo>
                  <a:lnTo>
                    <a:pt x="6742556" y="697811"/>
                  </a:lnTo>
                  <a:lnTo>
                    <a:pt x="0" y="697811"/>
                  </a:lnTo>
                  <a:lnTo>
                    <a:pt x="0" y="0"/>
                  </a:lnTo>
                  <a:close/>
                </a:path>
              </a:pathLst>
            </a:custGeom>
            <a:solidFill>
              <a:schemeClr val="bg1"/>
            </a:solidFill>
            <a:scene3d>
              <a:camera prst="orthographicFront"/>
              <a:lightRig rig="flat" dir="t"/>
            </a:scene3d>
            <a:sp3d prstMaterial="dkEdge">
              <a:bevelT w="8200" h="38100"/>
            </a:sp3d>
          </p:spPr>
          <p:style>
            <a:lnRef idx="0">
              <a:schemeClr val="accent2">
                <a:shade val="80000"/>
                <a:hueOff val="0"/>
                <a:satOff val="0"/>
                <a:lumOff val="0"/>
                <a:alphaOff val="0"/>
              </a:schemeClr>
            </a:lnRef>
            <a:fillRef idx="2">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spcFirstLastPara="0" vert="horz" wrap="square" lIns="553887" tIns="40640" rIns="40640" bIns="40640" numCol="1" spcCol="1270" anchor="ctr" anchorCtr="0">
              <a:noAutofit/>
            </a:bodyPr>
            <a:lstStyle/>
            <a:p>
              <a:pPr lvl="0" algn="l" defTabSz="711200">
                <a:lnSpc>
                  <a:spcPct val="90000"/>
                </a:lnSpc>
                <a:spcBef>
                  <a:spcPct val="0"/>
                </a:spcBef>
                <a:spcAft>
                  <a:spcPts val="0"/>
                </a:spcAft>
              </a:pPr>
              <a:r>
                <a:rPr kumimoji="1" lang="ja-JP" altLang="en-US" sz="2000" b="1" kern="1200" dirty="0" smtClean="0">
                  <a:latin typeface="HGPｺﾞｼｯｸM" pitchFamily="50" charset="-128"/>
                  <a:ea typeface="HGPｺﾞｼｯｸM" pitchFamily="50" charset="-128"/>
                </a:rPr>
                <a:t>住民に対する重複ヒアリング、重複記載の排除</a:t>
              </a:r>
              <a:endParaRPr kumimoji="1" lang="en-US" altLang="ja-JP" sz="2000" b="1" kern="1200" dirty="0" smtClean="0">
                <a:latin typeface="HGPｺﾞｼｯｸM" pitchFamily="50" charset="-128"/>
                <a:ea typeface="HGPｺﾞｼｯｸM" pitchFamily="50" charset="-128"/>
              </a:endParaRPr>
            </a:p>
            <a:p>
              <a:pPr lvl="0" algn="l" defTabSz="711200">
                <a:lnSpc>
                  <a:spcPct val="90000"/>
                </a:lnSpc>
                <a:spcBef>
                  <a:spcPct val="0"/>
                </a:spcBef>
                <a:spcAft>
                  <a:spcPts val="0"/>
                </a:spcAft>
              </a:pPr>
              <a:r>
                <a:rPr kumimoji="1" lang="ja-JP" altLang="en-US" sz="2000" b="1" kern="1200" dirty="0" smtClean="0">
                  <a:latin typeface="HGPｺﾞｼｯｸM" pitchFamily="50" charset="-128"/>
                  <a:ea typeface="HGPｺﾞｼｯｸM" pitchFamily="50" charset="-128"/>
                </a:rPr>
                <a:t>職員の重複処理の排除　</a:t>
              </a:r>
              <a:endParaRPr kumimoji="1" lang="en-US" altLang="ja-JP" sz="2000" b="1" kern="1200" dirty="0" smtClean="0">
                <a:latin typeface="HGPｺﾞｼｯｸM" pitchFamily="50" charset="-128"/>
                <a:ea typeface="HGPｺﾞｼｯｸM" pitchFamily="50" charset="-128"/>
              </a:endParaRPr>
            </a:p>
            <a:p>
              <a:pPr lvl="0" algn="l" defTabSz="711200">
                <a:lnSpc>
                  <a:spcPct val="90000"/>
                </a:lnSpc>
                <a:spcBef>
                  <a:spcPct val="0"/>
                </a:spcBef>
                <a:spcAft>
                  <a:spcPts val="0"/>
                </a:spcAft>
              </a:pPr>
              <a:r>
                <a:rPr kumimoji="1" lang="ja-JP" altLang="en-US" sz="2000" b="1" kern="1200" dirty="0" smtClean="0">
                  <a:latin typeface="HGPｺﾞｼｯｸM" pitchFamily="50" charset="-128"/>
                  <a:ea typeface="HGPｺﾞｼｯｸM" pitchFamily="50" charset="-128"/>
                </a:rPr>
                <a:t>時間短縮、効率的な業務処理、ワンストップサービスの実現</a:t>
              </a:r>
              <a:endParaRPr kumimoji="1" lang="ja-JP" altLang="en-US" b="1" kern="1200" dirty="0">
                <a:latin typeface="HGPｺﾞｼｯｸM" pitchFamily="50" charset="-128"/>
                <a:ea typeface="HGPｺﾞｼｯｸM" pitchFamily="50" charset="-128"/>
              </a:endParaRPr>
            </a:p>
          </p:txBody>
        </p:sp>
        <p:sp>
          <p:nvSpPr>
            <p:cNvPr id="9" name="円/楕円 8"/>
            <p:cNvSpPr/>
            <p:nvPr/>
          </p:nvSpPr>
          <p:spPr>
            <a:xfrm>
              <a:off x="1977061" y="3297234"/>
              <a:ext cx="872263" cy="872263"/>
            </a:xfrm>
            <a:prstGeom prst="ellipse">
              <a:avLst/>
            </a:prstGeom>
          </p:spPr>
          <p:style>
            <a:lnRef idx="2">
              <a:schemeClr val="accent5">
                <a:shade val="50000"/>
              </a:schemeClr>
            </a:lnRef>
            <a:fillRef idx="1">
              <a:schemeClr val="accent5"/>
            </a:fillRef>
            <a:effectRef idx="0">
              <a:schemeClr val="accent5"/>
            </a:effectRef>
            <a:fontRef idx="minor">
              <a:schemeClr val="dk1">
                <a:hueOff val="0"/>
                <a:satOff val="0"/>
                <a:lumOff val="0"/>
                <a:alphaOff val="0"/>
              </a:schemeClr>
            </a:fontRef>
          </p:style>
        </p:sp>
        <p:sp>
          <p:nvSpPr>
            <p:cNvPr id="10" name="フリーフォーム 9"/>
            <p:cNvSpPr/>
            <p:nvPr/>
          </p:nvSpPr>
          <p:spPr>
            <a:xfrm>
              <a:off x="2197382" y="4364193"/>
              <a:ext cx="7199030" cy="852021"/>
            </a:xfrm>
            <a:custGeom>
              <a:avLst/>
              <a:gdLst>
                <a:gd name="connsiteX0" fmla="*/ 0 w 7258118"/>
                <a:gd name="connsiteY0" fmla="*/ 0 h 911787"/>
                <a:gd name="connsiteX1" fmla="*/ 7258118 w 7258118"/>
                <a:gd name="connsiteY1" fmla="*/ 0 h 911787"/>
                <a:gd name="connsiteX2" fmla="*/ 7258118 w 7258118"/>
                <a:gd name="connsiteY2" fmla="*/ 911787 h 911787"/>
                <a:gd name="connsiteX3" fmla="*/ 0 w 7258118"/>
                <a:gd name="connsiteY3" fmla="*/ 911787 h 911787"/>
                <a:gd name="connsiteX4" fmla="*/ 0 w 7258118"/>
                <a:gd name="connsiteY4" fmla="*/ 0 h 9117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58118" h="911787">
                  <a:moveTo>
                    <a:pt x="0" y="0"/>
                  </a:moveTo>
                  <a:lnTo>
                    <a:pt x="7258118" y="0"/>
                  </a:lnTo>
                  <a:lnTo>
                    <a:pt x="7258118" y="911787"/>
                  </a:lnTo>
                  <a:lnTo>
                    <a:pt x="0" y="911787"/>
                  </a:lnTo>
                  <a:lnTo>
                    <a:pt x="0" y="0"/>
                  </a:lnTo>
                  <a:close/>
                </a:path>
              </a:pathLst>
            </a:custGeom>
            <a:solidFill>
              <a:schemeClr val="bg1"/>
            </a:solidFill>
            <a:scene3d>
              <a:camera prst="orthographicFront"/>
              <a:lightRig rig="flat" dir="t"/>
            </a:scene3d>
            <a:sp3d prstMaterial="dkEdge">
              <a:bevelT w="8200" h="38100"/>
            </a:sp3d>
          </p:spPr>
          <p:style>
            <a:lnRef idx="0">
              <a:schemeClr val="accent2">
                <a:shade val="80000"/>
                <a:hueOff val="0"/>
                <a:satOff val="0"/>
                <a:lumOff val="0"/>
                <a:alphaOff val="0"/>
              </a:schemeClr>
            </a:lnRef>
            <a:fillRef idx="2">
              <a:schemeClr val="lt1">
                <a:hueOff val="0"/>
                <a:satOff val="0"/>
                <a:lumOff val="0"/>
                <a:alphaOff val="0"/>
              </a:schemeClr>
            </a:fillRef>
            <a:effectRef idx="1">
              <a:schemeClr val="lt1">
                <a:hueOff val="0"/>
                <a:satOff val="0"/>
                <a:lumOff val="0"/>
                <a:alphaOff val="0"/>
              </a:schemeClr>
            </a:effectRef>
            <a:fontRef idx="minor">
              <a:schemeClr val="dk1">
                <a:hueOff val="0"/>
                <a:satOff val="0"/>
                <a:lumOff val="0"/>
                <a:alphaOff val="0"/>
              </a:schemeClr>
            </a:fontRef>
          </p:style>
          <p:txBody>
            <a:bodyPr spcFirstLastPara="0" vert="horz" wrap="square" lIns="504000" tIns="40640" rIns="40640" bIns="40640" numCol="1" spcCol="1270" anchor="ctr" anchorCtr="0">
              <a:noAutofit/>
            </a:bodyPr>
            <a:lstStyle/>
            <a:p>
              <a:pPr lvl="0" algn="l" defTabSz="711200">
                <a:lnSpc>
                  <a:spcPct val="90000"/>
                </a:lnSpc>
                <a:spcBef>
                  <a:spcPct val="0"/>
                </a:spcBef>
                <a:spcAft>
                  <a:spcPct val="35000"/>
                </a:spcAft>
              </a:pPr>
              <a:r>
                <a:rPr kumimoji="1" lang="ja-JP" altLang="en-US" sz="2000" b="1" kern="1200" dirty="0" smtClean="0">
                  <a:latin typeface="HGPｺﾞｼｯｸM" pitchFamily="50" charset="-128"/>
                  <a:ea typeface="HGPｺﾞｼｯｸM" pitchFamily="50" charset="-128"/>
                </a:rPr>
                <a:t>総合証明交付、総合案内、総合受付に加えて</a:t>
              </a:r>
              <a:endParaRPr kumimoji="1" lang="en-US" altLang="ja-JP" sz="2000" b="1" kern="1200" dirty="0" smtClean="0">
                <a:latin typeface="HGPｺﾞｼｯｸM" pitchFamily="50" charset="-128"/>
                <a:ea typeface="HGPｺﾞｼｯｸM" pitchFamily="50" charset="-128"/>
              </a:endParaRPr>
            </a:p>
            <a:p>
              <a:pPr lvl="0" algn="l" defTabSz="711200">
                <a:lnSpc>
                  <a:spcPct val="90000"/>
                </a:lnSpc>
                <a:spcBef>
                  <a:spcPct val="0"/>
                </a:spcBef>
                <a:spcAft>
                  <a:spcPct val="35000"/>
                </a:spcAft>
              </a:pPr>
              <a:r>
                <a:rPr kumimoji="1" lang="ja-JP" altLang="en-US" sz="2000" b="1" kern="1200" dirty="0" smtClean="0">
                  <a:latin typeface="HGPｺﾞｼｯｸM" pitchFamily="50" charset="-128"/>
                  <a:ea typeface="HGPｺﾞｼｯｸM" pitchFamily="50" charset="-128"/>
                </a:rPr>
                <a:t>情報連携による、お知らせするサービス（プロアクティブ型）が可能</a:t>
              </a:r>
              <a:endParaRPr kumimoji="1" lang="ja-JP" altLang="en-US" sz="2000" b="1" kern="1200" dirty="0">
                <a:latin typeface="HGPｺﾞｼｯｸM" pitchFamily="50" charset="-128"/>
                <a:ea typeface="HGPｺﾞｼｯｸM" pitchFamily="50" charset="-128"/>
              </a:endParaRPr>
            </a:p>
          </p:txBody>
        </p:sp>
        <p:sp>
          <p:nvSpPr>
            <p:cNvPr id="11" name="円/楕円 10"/>
            <p:cNvSpPr/>
            <p:nvPr/>
          </p:nvSpPr>
          <p:spPr>
            <a:xfrm>
              <a:off x="1723406" y="4343951"/>
              <a:ext cx="872263" cy="872263"/>
            </a:xfrm>
            <a:prstGeom prst="ellipse">
              <a:avLst/>
            </a:prstGeom>
          </p:spPr>
          <p:style>
            <a:lnRef idx="1">
              <a:schemeClr val="accent2"/>
            </a:lnRef>
            <a:fillRef idx="2">
              <a:schemeClr val="accent2"/>
            </a:fillRef>
            <a:effectRef idx="1">
              <a:schemeClr val="accent2"/>
            </a:effectRef>
            <a:fontRef idx="minor">
              <a:schemeClr val="dk1">
                <a:hueOff val="0"/>
                <a:satOff val="0"/>
                <a:lumOff val="0"/>
                <a:alphaOff val="0"/>
              </a:schemeClr>
            </a:fontRef>
          </p:style>
        </p:sp>
      </p:grpSp>
      <p:sp>
        <p:nvSpPr>
          <p:cNvPr id="12" name="正方形/長方形 11"/>
          <p:cNvSpPr/>
          <p:nvPr/>
        </p:nvSpPr>
        <p:spPr bwMode="auto">
          <a:xfrm>
            <a:off x="704527" y="1412776"/>
            <a:ext cx="8856985" cy="432048"/>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285750" marR="0" indent="-285750" algn="l" defTabSz="914400" rtl="0" eaLnBrk="0" fontAlgn="base" latinLnBrk="0" hangingPunct="0">
              <a:lnSpc>
                <a:spcPct val="100000"/>
              </a:lnSpc>
              <a:spcBef>
                <a:spcPct val="0"/>
              </a:spcBef>
              <a:spcAft>
                <a:spcPct val="0"/>
              </a:spcAft>
              <a:buClrTx/>
              <a:buSzTx/>
              <a:buFont typeface="Wingdings" pitchFamily="2" charset="2"/>
              <a:buChar char="n"/>
              <a:tabLst/>
            </a:pPr>
            <a:r>
              <a:rPr kumimoji="0" lang="ja-JP" altLang="en-US" sz="2400" b="1" i="0" u="none" strike="noStrike" cap="none" normalizeH="0" baseline="0" dirty="0" smtClean="0">
                <a:ln>
                  <a:noFill/>
                </a:ln>
                <a:solidFill>
                  <a:srgbClr val="002060"/>
                </a:solidFill>
                <a:effectLst/>
                <a:latin typeface="HGPｺﾞｼｯｸM" pitchFamily="50" charset="-128"/>
                <a:ea typeface="HGPｺﾞｼｯｸM" pitchFamily="50" charset="-128"/>
              </a:rPr>
              <a:t>情報システムが窓口サービスにおける</a:t>
            </a:r>
            <a:r>
              <a:rPr kumimoji="0" lang="ja-JP" altLang="en-US" sz="2400" b="1" i="0" u="none" strike="noStrike" cap="none" normalizeH="0" baseline="0" dirty="0" smtClean="0">
                <a:ln>
                  <a:noFill/>
                </a:ln>
                <a:solidFill>
                  <a:srgbClr val="FF0000"/>
                </a:solidFill>
                <a:effectLst/>
                <a:latin typeface="HGPｺﾞｼｯｸM" pitchFamily="50" charset="-128"/>
                <a:ea typeface="HGPｺﾞｼｯｸM" pitchFamily="50" charset="-128"/>
              </a:rPr>
              <a:t>縦割り組織の弊害を解消</a:t>
            </a:r>
          </a:p>
        </p:txBody>
      </p:sp>
      <p:sp>
        <p:nvSpPr>
          <p:cNvPr id="13" name="円/楕円 12"/>
          <p:cNvSpPr/>
          <p:nvPr/>
        </p:nvSpPr>
        <p:spPr bwMode="auto">
          <a:xfrm>
            <a:off x="488504" y="5250904"/>
            <a:ext cx="2685945" cy="770384"/>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一元的な</a:t>
            </a:r>
            <a:endParaRPr kumimoji="0" lang="en-US" altLang="ja-JP"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rPr>
              <a:t>権限管理が必要</a:t>
            </a:r>
            <a:endParaRPr kumimoji="0" lang="en-US" altLang="ja-JP"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3" name="タイトル 2"/>
          <p:cNvSpPr>
            <a:spLocks noGrp="1"/>
          </p:cNvSpPr>
          <p:nvPr>
            <p:ph type="title"/>
          </p:nvPr>
        </p:nvSpPr>
        <p:spPr/>
        <p:txBody>
          <a:bodyPr anchor="ctr"/>
          <a:lstStyle/>
          <a:p>
            <a:r>
              <a:rPr lang="ja-JP" altLang="en-US" dirty="0"/>
              <a:t>５．総合窓口モデルの決定</a:t>
            </a:r>
            <a:r>
              <a:rPr lang="ja-JP" altLang="en-US" dirty="0" smtClean="0"/>
              <a:t>プロセス　</a:t>
            </a:r>
            <a:r>
              <a:rPr lang="ja-JP" altLang="en-US" sz="2400" dirty="0" smtClean="0"/>
              <a:t>～モデルの考え方～</a:t>
            </a:r>
            <a:endParaRPr kumimoji="1" lang="ja-JP" altLang="en-US" sz="2400" dirty="0"/>
          </a:p>
        </p:txBody>
      </p:sp>
      <p:sp>
        <p:nvSpPr>
          <p:cNvPr id="14" name="スライド番号プレースホルダ 13"/>
          <p:cNvSpPr>
            <a:spLocks noGrp="1"/>
          </p:cNvSpPr>
          <p:nvPr>
            <p:ph type="sldNum" sz="quarter" idx="12"/>
          </p:nvPr>
        </p:nvSpPr>
        <p:spPr/>
        <p:txBody>
          <a:bodyPr/>
          <a:lstStyle/>
          <a:p>
            <a:fld id="{1D5F7F24-DF41-4ABB-BA37-10B0EB844D2D}" type="slidenum">
              <a:rPr lang="ja-JP" altLang="en-US" smtClean="0"/>
              <a:pPr/>
              <a:t>14</a:t>
            </a:fld>
            <a:endParaRPr lang="en-US" altLang="ja-JP" dirty="0"/>
          </a:p>
        </p:txBody>
      </p:sp>
      <p:sp>
        <p:nvSpPr>
          <p:cNvPr id="16" name="フッター プレースホルダ 51"/>
          <p:cNvSpPr txBox="1">
            <a:spLocks/>
          </p:cNvSpPr>
          <p:nvPr/>
        </p:nvSpPr>
        <p:spPr>
          <a:xfrm>
            <a:off x="3002785" y="6417360"/>
            <a:ext cx="3900433" cy="252000"/>
          </a:xfrm>
          <a:prstGeom prst="rect">
            <a:avLst/>
          </a:prstGeom>
        </p:spPr>
        <p:txBody>
          <a:bodyPr/>
          <a:lstStyle/>
          <a:p>
            <a:pPr marL="0" marR="0" lvl="0" indent="0" algn="ctr" defTabSz="914400" latinLnBrk="0">
              <a:lnSpc>
                <a:spcPct val="100000"/>
              </a:lnSpc>
              <a:buClrTx/>
              <a:buSzTx/>
              <a:buFontTx/>
              <a:buNone/>
              <a:tabLst/>
              <a:defRPr/>
            </a:pPr>
            <a:r>
              <a:rPr lang="en-US" altLang="ja-JP" sz="1000" dirty="0" smtClean="0">
                <a:solidFill>
                  <a:schemeClr val="bg1">
                    <a:lumMod val="50000"/>
                  </a:schemeClr>
                </a:solidFill>
                <a:latin typeface="+mj-ea"/>
                <a:ea typeface="+mj-ea"/>
              </a:rPr>
              <a:t>1-3  </a:t>
            </a:r>
            <a:r>
              <a:rPr lang="ja-JP" altLang="en-US" sz="1000" dirty="0" smtClean="0">
                <a:solidFill>
                  <a:schemeClr val="bg1">
                    <a:lumMod val="50000"/>
                  </a:schemeClr>
                </a:solidFill>
                <a:latin typeface="+mj-ea"/>
                <a:ea typeface="+mj-ea"/>
              </a:rPr>
              <a:t>住民視点の窓口サービスの実現</a:t>
            </a:r>
            <a:endParaRPr lang="en-US" altLang="ja-JP" sz="1000" dirty="0">
              <a:solidFill>
                <a:schemeClr val="bg1">
                  <a:lumMod val="50000"/>
                </a:schemeClr>
              </a:solidFill>
              <a:latin typeface="+mj-ea"/>
              <a:ea typeface="+mj-ea"/>
            </a:endParaRPr>
          </a:p>
        </p:txBody>
      </p:sp>
    </p:spTree>
    <p:extLst>
      <p:ext uri="{BB962C8B-B14F-4D97-AF65-F5344CB8AC3E}">
        <p14:creationId xmlns:p14="http://schemas.microsoft.com/office/powerpoint/2010/main" xmlns="" val="34369375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p:txBody>
          <a:bodyPr/>
          <a:lstStyle/>
          <a:p>
            <a:r>
              <a:rPr lang="ja-JP" altLang="en-US" dirty="0"/>
              <a:t>５．総合窓口モデルの決定</a:t>
            </a:r>
            <a:r>
              <a:rPr lang="ja-JP" altLang="en-US" dirty="0" smtClean="0"/>
              <a:t>プロセス　</a:t>
            </a:r>
            <a:r>
              <a:rPr lang="ja-JP" altLang="en-US" sz="2400" dirty="0" smtClean="0"/>
              <a:t>～従来型モデル～</a:t>
            </a:r>
            <a:endParaRPr kumimoji="1" lang="ja-JP" altLang="en-US" sz="2400" dirty="0"/>
          </a:p>
        </p:txBody>
      </p:sp>
      <p:graphicFrame>
        <p:nvGraphicFramePr>
          <p:cNvPr id="7" name="コンテンツ プレースホルダ 6"/>
          <p:cNvGraphicFramePr>
            <a:graphicFrameLocks noGrp="1"/>
          </p:cNvGraphicFramePr>
          <p:nvPr>
            <p:ph idx="1"/>
            <p:extLst>
              <p:ext uri="{D42A27DB-BD31-4B8C-83A1-F6EECF244321}">
                <p14:modId xmlns:p14="http://schemas.microsoft.com/office/powerpoint/2010/main" xmlns="" val="494418684"/>
              </p:ext>
            </p:extLst>
          </p:nvPr>
        </p:nvGraphicFramePr>
        <p:xfrm>
          <a:off x="495301" y="1397919"/>
          <a:ext cx="8916686" cy="396240"/>
        </p:xfrm>
        <a:graphic>
          <a:graphicData uri="http://schemas.openxmlformats.org/drawingml/2006/table">
            <a:tbl>
              <a:tblPr/>
              <a:tblGrid>
                <a:gridCol w="1217340"/>
                <a:gridCol w="1656184"/>
                <a:gridCol w="1800200"/>
                <a:gridCol w="2016224"/>
                <a:gridCol w="2226738"/>
              </a:tblGrid>
              <a:tr h="0">
                <a:tc>
                  <a:txBody>
                    <a:bodyPr/>
                    <a:lstStyle/>
                    <a:p>
                      <a:pPr marL="0" marR="0" lvl="0" indent="0" algn="l" defTabSz="914400" rtl="0" eaLnBrk="1" fontAlgn="base" latinLnBrk="0" hangingPunct="1">
                        <a:lnSpc>
                          <a:spcPct val="100000"/>
                        </a:lnSpc>
                        <a:spcBef>
                          <a:spcPct val="0"/>
                        </a:spcBef>
                        <a:spcAft>
                          <a:spcPct val="25000"/>
                        </a:spcAft>
                        <a:buClrTx/>
                        <a:buSzPct val="70000"/>
                        <a:buFontTx/>
                        <a:buNone/>
                        <a:tabLst/>
                      </a:pPr>
                      <a:r>
                        <a:rPr kumimoji="1" lang="ja-JP" altLang="en-US" sz="2000" b="0" i="0" u="none" strike="noStrike" cap="none" normalizeH="0" baseline="0" dirty="0" smtClean="0">
                          <a:ln>
                            <a:noFill/>
                          </a:ln>
                          <a:solidFill>
                            <a:schemeClr val="tx1"/>
                          </a:solidFill>
                          <a:effectLst/>
                          <a:latin typeface="HGPｺﾞｼｯｸM" pitchFamily="50" charset="-128"/>
                          <a:ea typeface="HGPｺﾞｼｯｸM" pitchFamily="50" charset="-128"/>
                        </a:rPr>
                        <a:t>窓口形式</a:t>
                      </a:r>
                    </a:p>
                  </a:txBody>
                  <a:tcPr marL="93578" marR="9357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79FEFB"/>
                    </a:solidFill>
                  </a:tcPr>
                </a:tc>
                <a:tc>
                  <a:txBody>
                    <a:bodyPr/>
                    <a:lstStyle/>
                    <a:p>
                      <a:pPr marL="0" marR="0" lvl="0" indent="0" algn="ctr" defTabSz="914400" rtl="0" eaLnBrk="1" fontAlgn="base" latinLnBrk="0" hangingPunct="1">
                        <a:lnSpc>
                          <a:spcPct val="100000"/>
                        </a:lnSpc>
                        <a:spcBef>
                          <a:spcPct val="0"/>
                        </a:spcBef>
                        <a:spcAft>
                          <a:spcPct val="25000"/>
                        </a:spcAft>
                        <a:buClrTx/>
                        <a:buSzPct val="70000"/>
                        <a:buFontTx/>
                        <a:buNone/>
                        <a:tabLst/>
                      </a:pPr>
                      <a:r>
                        <a:rPr kumimoji="1" lang="ja-JP" altLang="en-US" sz="2000" b="0" i="0" u="none" strike="noStrike" cap="none" normalizeH="0" baseline="0" dirty="0" smtClean="0">
                          <a:ln>
                            <a:noFill/>
                          </a:ln>
                          <a:solidFill>
                            <a:schemeClr val="tx1"/>
                          </a:solidFill>
                          <a:effectLst/>
                          <a:latin typeface="HGPｺﾞｼｯｸM" pitchFamily="50" charset="-128"/>
                          <a:ea typeface="HGPｺﾞｼｯｸM" pitchFamily="50" charset="-128"/>
                        </a:rPr>
                        <a:t>方式</a:t>
                      </a:r>
                    </a:p>
                  </a:txBody>
                  <a:tcPr marL="93578" marR="9357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79FEFB"/>
                    </a:solidFill>
                  </a:tcPr>
                </a:tc>
                <a:tc>
                  <a:txBody>
                    <a:bodyPr/>
                    <a:lstStyle/>
                    <a:p>
                      <a:pPr marL="0" marR="0" lvl="0" indent="0" algn="ctr" defTabSz="914400" rtl="0" eaLnBrk="1" fontAlgn="base" latinLnBrk="0" hangingPunct="1">
                        <a:lnSpc>
                          <a:spcPct val="100000"/>
                        </a:lnSpc>
                        <a:spcBef>
                          <a:spcPct val="0"/>
                        </a:spcBef>
                        <a:spcAft>
                          <a:spcPct val="25000"/>
                        </a:spcAft>
                        <a:buClrTx/>
                        <a:buSzPct val="70000"/>
                        <a:buFontTx/>
                        <a:buNone/>
                        <a:tabLst/>
                      </a:pPr>
                      <a:r>
                        <a:rPr kumimoji="1" lang="ja-JP" altLang="en-US" sz="2000" b="0" i="0" u="none" strike="noStrike" cap="none" normalizeH="0" baseline="0" dirty="0" smtClean="0">
                          <a:ln>
                            <a:noFill/>
                          </a:ln>
                          <a:solidFill>
                            <a:schemeClr val="tx1"/>
                          </a:solidFill>
                          <a:effectLst/>
                          <a:latin typeface="HGPｺﾞｼｯｸM" pitchFamily="50" charset="-128"/>
                          <a:ea typeface="HGPｺﾞｼｯｸM" pitchFamily="50" charset="-128"/>
                        </a:rPr>
                        <a:t>メリット</a:t>
                      </a:r>
                    </a:p>
                  </a:txBody>
                  <a:tcPr marL="93578" marR="9357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79FEFB"/>
                    </a:solidFill>
                  </a:tcPr>
                </a:tc>
                <a:tc>
                  <a:txBody>
                    <a:bodyPr/>
                    <a:lstStyle/>
                    <a:p>
                      <a:pPr marL="0" marR="0" lvl="0" indent="0" algn="ctr" defTabSz="914400" rtl="0" eaLnBrk="1" fontAlgn="base" latinLnBrk="0" hangingPunct="1">
                        <a:lnSpc>
                          <a:spcPct val="100000"/>
                        </a:lnSpc>
                        <a:spcBef>
                          <a:spcPct val="0"/>
                        </a:spcBef>
                        <a:spcAft>
                          <a:spcPct val="25000"/>
                        </a:spcAft>
                        <a:buClrTx/>
                        <a:buSzPct val="70000"/>
                        <a:buFontTx/>
                        <a:buNone/>
                        <a:tabLst/>
                      </a:pPr>
                      <a:r>
                        <a:rPr kumimoji="1" lang="ja-JP" altLang="en-US" sz="2000" b="0" i="0" u="none" strike="noStrike" cap="none" normalizeH="0" baseline="0" dirty="0" smtClean="0">
                          <a:ln>
                            <a:noFill/>
                          </a:ln>
                          <a:solidFill>
                            <a:schemeClr val="tx1"/>
                          </a:solidFill>
                          <a:effectLst/>
                          <a:latin typeface="HGPｺﾞｼｯｸM" pitchFamily="50" charset="-128"/>
                          <a:ea typeface="HGPｺﾞｼｯｸM" pitchFamily="50" charset="-128"/>
                        </a:rPr>
                        <a:t>デメリット</a:t>
                      </a:r>
                    </a:p>
                  </a:txBody>
                  <a:tcPr marL="93578" marR="9357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79FEFB"/>
                    </a:solidFill>
                  </a:tcPr>
                </a:tc>
                <a:tc>
                  <a:txBody>
                    <a:bodyPr/>
                    <a:lstStyle/>
                    <a:p>
                      <a:pPr marL="0" marR="0" lvl="0" indent="0" algn="ctr" defTabSz="914400" rtl="0" eaLnBrk="1" fontAlgn="base" latinLnBrk="0" hangingPunct="1">
                        <a:lnSpc>
                          <a:spcPct val="100000"/>
                        </a:lnSpc>
                        <a:spcBef>
                          <a:spcPct val="0"/>
                        </a:spcBef>
                        <a:spcAft>
                          <a:spcPct val="25000"/>
                        </a:spcAft>
                        <a:buClrTx/>
                        <a:buSzPct val="70000"/>
                        <a:buFontTx/>
                        <a:buNone/>
                        <a:tabLst/>
                      </a:pPr>
                      <a:r>
                        <a:rPr kumimoji="1" lang="ja-JP" altLang="en-US" sz="2000" b="0" i="0" u="none" strike="noStrike" cap="none" normalizeH="0" baseline="0" dirty="0" smtClean="0">
                          <a:ln>
                            <a:noFill/>
                          </a:ln>
                          <a:solidFill>
                            <a:schemeClr val="tx1"/>
                          </a:solidFill>
                          <a:effectLst/>
                          <a:latin typeface="HGPｺﾞｼｯｸM" pitchFamily="50" charset="-128"/>
                          <a:ea typeface="HGPｺﾞｼｯｸM" pitchFamily="50" charset="-128"/>
                        </a:rPr>
                        <a:t>形態のイメージ</a:t>
                      </a:r>
                    </a:p>
                  </a:txBody>
                  <a:tcPr marL="93578" marR="9357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79FEFB"/>
                    </a:solidFill>
                  </a:tcPr>
                </a:tc>
              </a:tr>
            </a:tbl>
          </a:graphicData>
        </a:graphic>
      </p:graphicFrame>
      <p:sp>
        <p:nvSpPr>
          <p:cNvPr id="8" name="正方形/長方形 7"/>
          <p:cNvSpPr/>
          <p:nvPr/>
        </p:nvSpPr>
        <p:spPr>
          <a:xfrm>
            <a:off x="7816453" y="2301974"/>
            <a:ext cx="309563" cy="928688"/>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10" name="二等辺三角形 9"/>
          <p:cNvSpPr/>
          <p:nvPr/>
        </p:nvSpPr>
        <p:spPr>
          <a:xfrm>
            <a:off x="7506893" y="2722662"/>
            <a:ext cx="154781" cy="214312"/>
          </a:xfrm>
          <a:prstGeom prst="triangle">
            <a:avLst/>
          </a:prstGeom>
          <a:solidFill>
            <a:schemeClr val="accent5">
              <a:lumMod val="40000"/>
              <a:lumOff val="6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15" name="二等辺三角形 14"/>
          <p:cNvSpPr/>
          <p:nvPr/>
        </p:nvSpPr>
        <p:spPr>
          <a:xfrm>
            <a:off x="8280799" y="2730602"/>
            <a:ext cx="154781" cy="214313"/>
          </a:xfrm>
          <a:prstGeom prst="triangle">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14" name="円/楕円 13"/>
          <p:cNvSpPr/>
          <p:nvPr/>
        </p:nvSpPr>
        <p:spPr>
          <a:xfrm>
            <a:off x="8280799" y="2659165"/>
            <a:ext cx="154781" cy="142875"/>
          </a:xfrm>
          <a:prstGeom prst="ellipse">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9" name="円/楕円 8"/>
          <p:cNvSpPr/>
          <p:nvPr/>
        </p:nvSpPr>
        <p:spPr>
          <a:xfrm>
            <a:off x="7506893" y="2651227"/>
            <a:ext cx="154781" cy="142875"/>
          </a:xfrm>
          <a:prstGeom prst="ellipse">
            <a:avLst/>
          </a:prstGeom>
          <a:solidFill>
            <a:schemeClr val="accent5">
              <a:lumMod val="40000"/>
              <a:lumOff val="6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16" name="正方形/長方形 15"/>
          <p:cNvSpPr/>
          <p:nvPr/>
        </p:nvSpPr>
        <p:spPr>
          <a:xfrm>
            <a:off x="8745143" y="2290862"/>
            <a:ext cx="386953" cy="214312"/>
          </a:xfrm>
          <a:prstGeom prst="rect">
            <a:avLst/>
          </a:prstGeom>
          <a:solidFill>
            <a:schemeClr val="accent2">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17" name="正方形/長方形 16"/>
          <p:cNvSpPr/>
          <p:nvPr/>
        </p:nvSpPr>
        <p:spPr>
          <a:xfrm>
            <a:off x="8745143" y="2548037"/>
            <a:ext cx="386953" cy="214312"/>
          </a:xfrm>
          <a:prstGeom prst="rect">
            <a:avLst/>
          </a:prstGeom>
          <a:solidFill>
            <a:schemeClr val="accent1">
              <a:lumMod val="40000"/>
              <a:lumOff val="6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18" name="正方形/長方形 17"/>
          <p:cNvSpPr/>
          <p:nvPr/>
        </p:nvSpPr>
        <p:spPr>
          <a:xfrm>
            <a:off x="8745143" y="2806802"/>
            <a:ext cx="386953" cy="214313"/>
          </a:xfrm>
          <a:prstGeom prst="rect">
            <a:avLst/>
          </a:prstGeom>
          <a:solidFill>
            <a:schemeClr val="accent3">
              <a:lumMod val="40000"/>
              <a:lumOff val="6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19" name="正方形/長方形 18"/>
          <p:cNvSpPr/>
          <p:nvPr/>
        </p:nvSpPr>
        <p:spPr>
          <a:xfrm>
            <a:off x="8745143" y="3067152"/>
            <a:ext cx="386953" cy="214313"/>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cxnSp>
        <p:nvCxnSpPr>
          <p:cNvPr id="21" name="直線矢印コネクタ 20"/>
          <p:cNvCxnSpPr/>
          <p:nvPr/>
        </p:nvCxnSpPr>
        <p:spPr>
          <a:xfrm rot="5400000" flipH="1" flipV="1">
            <a:off x="8486181" y="2400202"/>
            <a:ext cx="285750" cy="232172"/>
          </a:xfrm>
          <a:prstGeom prst="straightConnector1">
            <a:avLst/>
          </a:prstGeom>
          <a:ln w="25400">
            <a:solidFill>
              <a:srgbClr val="FF0000"/>
            </a:solidFill>
            <a:tailEnd type="arrow"/>
          </a:ln>
          <a:effectLst>
            <a:outerShdw blurRad="76200" dist="12700" dir="2700000" sy="-23000" kx="-8004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a:endCxn id="17" idx="1"/>
          </p:cNvCxnSpPr>
          <p:nvPr/>
        </p:nvCxnSpPr>
        <p:spPr>
          <a:xfrm flipV="1">
            <a:off x="8512971" y="2654399"/>
            <a:ext cx="232172" cy="76200"/>
          </a:xfrm>
          <a:prstGeom prst="straightConnector1">
            <a:avLst/>
          </a:prstGeom>
          <a:ln w="25400">
            <a:solidFill>
              <a:srgbClr val="FF0000"/>
            </a:solidFill>
            <a:tailEnd type="arrow"/>
          </a:ln>
          <a:effectLst>
            <a:outerShdw blurRad="76200" dist="12700" dir="2700000" sy="-23000" kx="-8004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a:endCxn id="18" idx="1"/>
          </p:cNvCxnSpPr>
          <p:nvPr/>
        </p:nvCxnSpPr>
        <p:spPr>
          <a:xfrm>
            <a:off x="8512971" y="2802037"/>
            <a:ext cx="232172" cy="112712"/>
          </a:xfrm>
          <a:prstGeom prst="straightConnector1">
            <a:avLst/>
          </a:prstGeom>
          <a:ln w="25400">
            <a:solidFill>
              <a:srgbClr val="FF0000"/>
            </a:solidFill>
            <a:tailEnd type="arrow"/>
          </a:ln>
          <a:effectLst>
            <a:outerShdw blurRad="76200" dist="12700" dir="2700000" sy="-23000" kx="-8004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a:endCxn id="19" idx="1"/>
          </p:cNvCxnSpPr>
          <p:nvPr/>
        </p:nvCxnSpPr>
        <p:spPr>
          <a:xfrm rot="16200000" flipH="1">
            <a:off x="8513963" y="2943921"/>
            <a:ext cx="230187" cy="232172"/>
          </a:xfrm>
          <a:prstGeom prst="straightConnector1">
            <a:avLst/>
          </a:prstGeom>
          <a:ln w="25400">
            <a:solidFill>
              <a:srgbClr val="FF0000"/>
            </a:solidFill>
            <a:tailEnd type="arrow"/>
          </a:ln>
          <a:effectLst>
            <a:outerShdw blurRad="76200" dist="12700" dir="2700000" sy="-23000" kx="-800400" algn="bl" rotWithShape="0">
              <a:prstClr val="black">
                <a:alpha val="20000"/>
              </a:prstClr>
            </a:outerShdw>
          </a:effectLst>
        </p:spPr>
        <p:style>
          <a:lnRef idx="1">
            <a:schemeClr val="accent1"/>
          </a:lnRef>
          <a:fillRef idx="0">
            <a:schemeClr val="accent1"/>
          </a:fillRef>
          <a:effectRef idx="0">
            <a:schemeClr val="accent1"/>
          </a:effectRef>
          <a:fontRef idx="minor">
            <a:schemeClr val="tx1"/>
          </a:fontRef>
        </p:style>
      </p:cxnSp>
      <p:sp>
        <p:nvSpPr>
          <p:cNvPr id="28" name="正方形/長方形 27"/>
          <p:cNvSpPr/>
          <p:nvPr/>
        </p:nvSpPr>
        <p:spPr>
          <a:xfrm>
            <a:off x="7584283" y="4308574"/>
            <a:ext cx="232172" cy="693738"/>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29" name="二等辺三角形 28"/>
          <p:cNvSpPr/>
          <p:nvPr/>
        </p:nvSpPr>
        <p:spPr>
          <a:xfrm>
            <a:off x="7352112" y="4565752"/>
            <a:ext cx="154781" cy="214313"/>
          </a:xfrm>
          <a:prstGeom prst="triangle">
            <a:avLst/>
          </a:prstGeom>
          <a:solidFill>
            <a:schemeClr val="accent5">
              <a:lumMod val="60000"/>
              <a:lumOff val="4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30" name="二等辺三角形 29"/>
          <p:cNvSpPr/>
          <p:nvPr/>
        </p:nvSpPr>
        <p:spPr>
          <a:xfrm>
            <a:off x="7816455" y="4573687"/>
            <a:ext cx="154781" cy="214312"/>
          </a:xfrm>
          <a:prstGeom prst="triangle">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31" name="円/楕円 30"/>
          <p:cNvSpPr/>
          <p:nvPr/>
        </p:nvSpPr>
        <p:spPr>
          <a:xfrm>
            <a:off x="7816455" y="4502252"/>
            <a:ext cx="154781" cy="142875"/>
          </a:xfrm>
          <a:prstGeom prst="ellipse">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32" name="円/楕円 31"/>
          <p:cNvSpPr/>
          <p:nvPr/>
        </p:nvSpPr>
        <p:spPr>
          <a:xfrm>
            <a:off x="7352112" y="4494315"/>
            <a:ext cx="154781" cy="142875"/>
          </a:xfrm>
          <a:prstGeom prst="ellipse">
            <a:avLst/>
          </a:prstGeom>
          <a:solidFill>
            <a:schemeClr val="accent5">
              <a:lumMod val="60000"/>
              <a:lumOff val="4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33" name="正方形/長方形 32"/>
          <p:cNvSpPr/>
          <p:nvPr/>
        </p:nvSpPr>
        <p:spPr>
          <a:xfrm>
            <a:off x="8822531" y="4024412"/>
            <a:ext cx="386954" cy="214312"/>
          </a:xfrm>
          <a:prstGeom prst="rect">
            <a:avLst/>
          </a:prstGeom>
          <a:solidFill>
            <a:schemeClr val="accent2">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34" name="正方形/長方形 33"/>
          <p:cNvSpPr/>
          <p:nvPr/>
        </p:nvSpPr>
        <p:spPr>
          <a:xfrm>
            <a:off x="8822531" y="4373662"/>
            <a:ext cx="386954" cy="214312"/>
          </a:xfrm>
          <a:prstGeom prst="rect">
            <a:avLst/>
          </a:prstGeom>
          <a:solidFill>
            <a:schemeClr val="accent1">
              <a:lumMod val="40000"/>
              <a:lumOff val="6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35" name="正方形/長方形 34"/>
          <p:cNvSpPr/>
          <p:nvPr/>
        </p:nvSpPr>
        <p:spPr>
          <a:xfrm>
            <a:off x="8822531" y="4730852"/>
            <a:ext cx="386954" cy="214313"/>
          </a:xfrm>
          <a:prstGeom prst="rect">
            <a:avLst/>
          </a:prstGeom>
          <a:solidFill>
            <a:schemeClr val="accent3">
              <a:lumMod val="40000"/>
              <a:lumOff val="6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36" name="正方形/長方形 35"/>
          <p:cNvSpPr/>
          <p:nvPr/>
        </p:nvSpPr>
        <p:spPr>
          <a:xfrm>
            <a:off x="8822531" y="5088037"/>
            <a:ext cx="386954" cy="214312"/>
          </a:xfrm>
          <a:prstGeom prst="rect">
            <a:avLst/>
          </a:prstGeom>
          <a:solidFill>
            <a:schemeClr val="accent6">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41" name="正方形/長方形 40"/>
          <p:cNvSpPr/>
          <p:nvPr/>
        </p:nvSpPr>
        <p:spPr>
          <a:xfrm>
            <a:off x="8203408" y="3802162"/>
            <a:ext cx="232172" cy="1643062"/>
          </a:xfrm>
          <a:prstGeom prst="rect">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42" name="二等辺三角形 41"/>
          <p:cNvSpPr/>
          <p:nvPr/>
        </p:nvSpPr>
        <p:spPr>
          <a:xfrm>
            <a:off x="8435580" y="4016477"/>
            <a:ext cx="154781" cy="214313"/>
          </a:xfrm>
          <a:prstGeom prst="triangle">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43" name="円/楕円 42"/>
          <p:cNvSpPr/>
          <p:nvPr/>
        </p:nvSpPr>
        <p:spPr>
          <a:xfrm>
            <a:off x="8435580" y="3945038"/>
            <a:ext cx="154781" cy="142875"/>
          </a:xfrm>
          <a:prstGeom prst="ellipse">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44" name="二等辺三角形 43"/>
          <p:cNvSpPr/>
          <p:nvPr/>
        </p:nvSpPr>
        <p:spPr>
          <a:xfrm>
            <a:off x="8435580" y="4373662"/>
            <a:ext cx="154781" cy="214312"/>
          </a:xfrm>
          <a:prstGeom prst="triangle">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45" name="円/楕円 44"/>
          <p:cNvSpPr/>
          <p:nvPr/>
        </p:nvSpPr>
        <p:spPr>
          <a:xfrm>
            <a:off x="8435580" y="4302227"/>
            <a:ext cx="154781" cy="142875"/>
          </a:xfrm>
          <a:prstGeom prst="ellipse">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46" name="二等辺三角形 45"/>
          <p:cNvSpPr/>
          <p:nvPr/>
        </p:nvSpPr>
        <p:spPr>
          <a:xfrm>
            <a:off x="8435580" y="4730852"/>
            <a:ext cx="154781" cy="214313"/>
          </a:xfrm>
          <a:prstGeom prst="triangle">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47" name="円/楕円 46"/>
          <p:cNvSpPr/>
          <p:nvPr/>
        </p:nvSpPr>
        <p:spPr>
          <a:xfrm>
            <a:off x="8435580" y="4659415"/>
            <a:ext cx="154781" cy="142875"/>
          </a:xfrm>
          <a:prstGeom prst="ellipse">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48" name="二等辺三角形 47"/>
          <p:cNvSpPr/>
          <p:nvPr/>
        </p:nvSpPr>
        <p:spPr>
          <a:xfrm>
            <a:off x="8435580" y="5088037"/>
            <a:ext cx="154781" cy="214312"/>
          </a:xfrm>
          <a:prstGeom prst="triangle">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49" name="円/楕円 48"/>
          <p:cNvSpPr/>
          <p:nvPr/>
        </p:nvSpPr>
        <p:spPr>
          <a:xfrm>
            <a:off x="8435580" y="5016602"/>
            <a:ext cx="154781" cy="142875"/>
          </a:xfrm>
          <a:prstGeom prst="ellipse">
            <a:avLst/>
          </a:prstGeom>
          <a:solidFill>
            <a:srgbClr val="FFC000"/>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sp>
        <p:nvSpPr>
          <p:cNvPr id="53" name="右矢印 52"/>
          <p:cNvSpPr/>
          <p:nvPr/>
        </p:nvSpPr>
        <p:spPr>
          <a:xfrm>
            <a:off x="8021108" y="4527652"/>
            <a:ext cx="309563" cy="214313"/>
          </a:xfrm>
          <a:prstGeom prst="rightArrow">
            <a:avLst/>
          </a:prstGeom>
          <a:solidFill>
            <a:srgbClr val="FF0000"/>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sz="1800" b="0" dirty="0">
              <a:latin typeface="HGPｺﾞｼｯｸM" pitchFamily="50" charset="-128"/>
              <a:ea typeface="HGPｺﾞｼｯｸM" pitchFamily="50" charset="-128"/>
            </a:endParaRPr>
          </a:p>
        </p:txBody>
      </p:sp>
      <p:cxnSp>
        <p:nvCxnSpPr>
          <p:cNvPr id="57" name="直線矢印コネクタ 56"/>
          <p:cNvCxnSpPr/>
          <p:nvPr/>
        </p:nvCxnSpPr>
        <p:spPr>
          <a:xfrm>
            <a:off x="8590360" y="4132365"/>
            <a:ext cx="232171" cy="1587"/>
          </a:xfrm>
          <a:prstGeom prst="straightConnector1">
            <a:avLst/>
          </a:prstGeom>
          <a:ln w="25400">
            <a:solidFill>
              <a:srgbClr val="FF0000"/>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3" name="直線矢印コネクタ 62"/>
          <p:cNvCxnSpPr/>
          <p:nvPr/>
        </p:nvCxnSpPr>
        <p:spPr>
          <a:xfrm>
            <a:off x="8590360" y="4489549"/>
            <a:ext cx="232171" cy="1588"/>
          </a:xfrm>
          <a:prstGeom prst="straightConnector1">
            <a:avLst/>
          </a:prstGeom>
          <a:ln w="25400">
            <a:solidFill>
              <a:srgbClr val="FF0000"/>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4" name="直線矢印コネクタ 63"/>
          <p:cNvCxnSpPr/>
          <p:nvPr/>
        </p:nvCxnSpPr>
        <p:spPr>
          <a:xfrm>
            <a:off x="8590360" y="4837215"/>
            <a:ext cx="232171" cy="1587"/>
          </a:xfrm>
          <a:prstGeom prst="straightConnector1">
            <a:avLst/>
          </a:prstGeom>
          <a:ln w="25400">
            <a:solidFill>
              <a:srgbClr val="FF0000"/>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5" name="直線矢印コネクタ 64"/>
          <p:cNvCxnSpPr/>
          <p:nvPr/>
        </p:nvCxnSpPr>
        <p:spPr>
          <a:xfrm>
            <a:off x="8590360" y="5194399"/>
            <a:ext cx="232171" cy="1588"/>
          </a:xfrm>
          <a:prstGeom prst="straightConnector1">
            <a:avLst/>
          </a:prstGeom>
          <a:ln w="25400">
            <a:solidFill>
              <a:srgbClr val="FF0000"/>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aphicFrame>
        <p:nvGraphicFramePr>
          <p:cNvPr id="50" name="Group 90"/>
          <p:cNvGraphicFramePr>
            <a:graphicFrameLocks noGrp="1"/>
          </p:cNvGraphicFramePr>
          <p:nvPr>
            <p:extLst>
              <p:ext uri="{D42A27DB-BD31-4B8C-83A1-F6EECF244321}">
                <p14:modId xmlns:p14="http://schemas.microsoft.com/office/powerpoint/2010/main" xmlns="" val="4075570831"/>
              </p:ext>
            </p:extLst>
          </p:nvPr>
        </p:nvGraphicFramePr>
        <p:xfrm>
          <a:off x="482502" y="1844824"/>
          <a:ext cx="8934993" cy="4128164"/>
        </p:xfrm>
        <a:graphic>
          <a:graphicData uri="http://schemas.openxmlformats.org/drawingml/2006/table">
            <a:tbl>
              <a:tblPr/>
              <a:tblGrid>
                <a:gridCol w="1230139"/>
                <a:gridCol w="1656184"/>
                <a:gridCol w="1804549"/>
                <a:gridCol w="2011873"/>
                <a:gridCol w="2232248"/>
              </a:tblGrid>
              <a:tr h="1728192">
                <a:tc>
                  <a:txBody>
                    <a:bodyPr/>
                    <a:lstStyle/>
                    <a:p>
                      <a:pPr marL="0" marR="0" lvl="0" indent="0" algn="l" defTabSz="914400" rtl="0" eaLnBrk="1" fontAlgn="base" latinLnBrk="0" hangingPunct="1">
                        <a:lnSpc>
                          <a:spcPct val="100000"/>
                        </a:lnSpc>
                        <a:spcBef>
                          <a:spcPct val="0"/>
                        </a:spcBef>
                        <a:spcAft>
                          <a:spcPct val="25000"/>
                        </a:spcAft>
                        <a:buClrTx/>
                        <a:buSzPct val="70000"/>
                        <a:buFontTx/>
                        <a:buNone/>
                        <a:tabLst/>
                      </a:pPr>
                      <a:r>
                        <a:rPr kumimoji="1" lang="ja-JP" altLang="en-US" sz="2000" b="1" i="0" u="none" strike="noStrike" cap="none" normalizeH="0" baseline="0" dirty="0" smtClean="0">
                          <a:ln>
                            <a:noFill/>
                          </a:ln>
                          <a:solidFill>
                            <a:srgbClr val="000000"/>
                          </a:solidFill>
                          <a:effectLst/>
                          <a:latin typeface="HGPｺﾞｼｯｸM" pitchFamily="50" charset="-128"/>
                          <a:ea typeface="HGPｺﾞｼｯｸM" pitchFamily="50" charset="-128"/>
                        </a:rPr>
                        <a:t>一線式</a:t>
                      </a:r>
                      <a:endParaRPr kumimoji="1" lang="en-US" altLang="ja-JP" sz="2000" b="1" i="0" u="none" strike="noStrike" cap="none" normalizeH="0" baseline="0" dirty="0" smtClean="0">
                        <a:ln>
                          <a:noFill/>
                        </a:ln>
                        <a:solidFill>
                          <a:srgbClr val="000000"/>
                        </a:solidFill>
                        <a:effectLst/>
                        <a:latin typeface="HGPｺﾞｼｯｸM" pitchFamily="50" charset="-128"/>
                        <a:ea typeface="HGPｺﾞｼｯｸM" pitchFamily="50" charset="-128"/>
                      </a:endParaRP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25000"/>
                        </a:spcAft>
                        <a:buClrTx/>
                        <a:buSzPct val="70000"/>
                        <a:buFontTx/>
                        <a:buNone/>
                        <a:tabLst/>
                      </a:pPr>
                      <a:r>
                        <a:rPr kumimoji="1" lang="ja-JP" altLang="en-US" sz="1500" b="1" i="0" u="none" strike="noStrike" cap="none" normalizeH="0" baseline="0" dirty="0" smtClean="0">
                          <a:ln>
                            <a:noFill/>
                          </a:ln>
                          <a:solidFill>
                            <a:srgbClr val="000000"/>
                          </a:solidFill>
                          <a:effectLst/>
                          <a:latin typeface="HGPｺﾞｼｯｸM" pitchFamily="50" charset="-128"/>
                          <a:ea typeface="HGPｺﾞｼｯｸM" pitchFamily="50" charset="-128"/>
                        </a:rPr>
                        <a:t>一人の職員が複数の処理を行う方式</a:t>
                      </a: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122238" marR="0" lvl="0" indent="-122238" algn="l" defTabSz="914400" rtl="0" eaLnBrk="1" fontAlgn="base" latinLnBrk="0" hangingPunct="1">
                        <a:lnSpc>
                          <a:spcPct val="100000"/>
                        </a:lnSpc>
                        <a:spcBef>
                          <a:spcPct val="0"/>
                        </a:spcBef>
                        <a:spcAft>
                          <a:spcPct val="25000"/>
                        </a:spcAft>
                        <a:buClrTx/>
                        <a:buSzPct val="70000"/>
                        <a:buFontTx/>
                        <a:buNone/>
                        <a:tabLst/>
                      </a:pPr>
                      <a:r>
                        <a:rPr kumimoji="1" lang="ja-JP" altLang="en-US" sz="1500" b="1" i="0" u="none" strike="noStrike" cap="none" normalizeH="0" baseline="0" dirty="0" smtClean="0">
                          <a:ln>
                            <a:noFill/>
                          </a:ln>
                          <a:solidFill>
                            <a:srgbClr val="000000"/>
                          </a:solidFill>
                          <a:effectLst/>
                          <a:latin typeface="HGPｺﾞｼｯｸM" pitchFamily="50" charset="-128"/>
                          <a:ea typeface="HGPｺﾞｼｯｸM" pitchFamily="50" charset="-128"/>
                        </a:rPr>
                        <a:t>・住民が、一箇所で手続きを行い、説明を受けることができる</a:t>
                      </a: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2" indent="0" algn="l" defTabSz="914400" rtl="0" eaLnBrk="1" fontAlgn="base" latinLnBrk="0" hangingPunct="1">
                        <a:lnSpc>
                          <a:spcPct val="100000"/>
                        </a:lnSpc>
                        <a:spcBef>
                          <a:spcPct val="0"/>
                        </a:spcBef>
                        <a:spcAft>
                          <a:spcPct val="25000"/>
                        </a:spcAft>
                        <a:buClrTx/>
                        <a:buSzPct val="70000"/>
                        <a:buFontTx/>
                        <a:buNone/>
                        <a:tabLst/>
                      </a:pPr>
                      <a:r>
                        <a:rPr kumimoji="1" lang="ja-JP" altLang="en-US" sz="1500" b="1" i="0" u="none" strike="noStrike" cap="none" normalizeH="0" baseline="0" dirty="0" smtClean="0">
                          <a:ln>
                            <a:noFill/>
                          </a:ln>
                          <a:solidFill>
                            <a:srgbClr val="000000"/>
                          </a:solidFill>
                          <a:effectLst/>
                          <a:latin typeface="HGPｺﾞｼｯｸM" pitchFamily="50" charset="-128"/>
                          <a:ea typeface="HGPｺﾞｼｯｸM" pitchFamily="50" charset="-128"/>
                        </a:rPr>
                        <a:t>エキスパート職員の確保の必要性</a:t>
                      </a:r>
                      <a:endParaRPr kumimoji="1" lang="en-US" altLang="ja-JP" sz="1500" b="1" i="0" u="none" strike="noStrike" cap="none" normalizeH="0" baseline="0" dirty="0" smtClean="0">
                        <a:ln>
                          <a:noFill/>
                        </a:ln>
                        <a:solidFill>
                          <a:srgbClr val="000000"/>
                        </a:solidFill>
                        <a:effectLst/>
                        <a:latin typeface="HGPｺﾞｼｯｸM" pitchFamily="50" charset="-128"/>
                        <a:ea typeface="HGPｺﾞｼｯｸM" pitchFamily="50" charset="-128"/>
                      </a:endParaRPr>
                    </a:p>
                    <a:p>
                      <a:pPr marL="0" marR="0" lvl="2" indent="0" algn="l" defTabSz="914400" rtl="0" eaLnBrk="1" fontAlgn="base" latinLnBrk="0" hangingPunct="1">
                        <a:lnSpc>
                          <a:spcPct val="100000"/>
                        </a:lnSpc>
                        <a:spcBef>
                          <a:spcPct val="0"/>
                        </a:spcBef>
                        <a:spcAft>
                          <a:spcPct val="25000"/>
                        </a:spcAft>
                        <a:buClrTx/>
                        <a:buSzPct val="70000"/>
                        <a:buFontTx/>
                        <a:buNone/>
                        <a:tabLst/>
                      </a:pPr>
                      <a:r>
                        <a:rPr kumimoji="1" lang="ja-JP" altLang="en-US" sz="1500" b="1" i="0" u="none" strike="noStrike" cap="none" normalizeH="0" baseline="0" dirty="0" smtClean="0">
                          <a:ln>
                            <a:noFill/>
                          </a:ln>
                          <a:solidFill>
                            <a:srgbClr val="000000"/>
                          </a:solidFill>
                          <a:effectLst/>
                          <a:latin typeface="HGPｺﾞｼｯｸM" pitchFamily="50" charset="-128"/>
                          <a:ea typeface="HGPｺﾞｼｯｸM" pitchFamily="50" charset="-128"/>
                        </a:rPr>
                        <a:t>すべての処理を熟知した職員が必要となり、職員の育成や人員配置の柔軟性に課題</a:t>
                      </a: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25000"/>
                        </a:spcAft>
                        <a:buClrTx/>
                        <a:buSzPct val="70000"/>
                        <a:buFontTx/>
                        <a:buNone/>
                        <a:tabLst/>
                      </a:pPr>
                      <a:endParaRPr kumimoji="1" lang="en-US" altLang="ja-JP" sz="1000" b="1" i="0" u="none" strike="noStrike" cap="none" normalizeH="0" baseline="0" dirty="0" smtClean="0">
                        <a:ln>
                          <a:noFill/>
                        </a:ln>
                        <a:solidFill>
                          <a:srgbClr val="006600"/>
                        </a:solidFill>
                        <a:effectLst/>
                        <a:latin typeface="ＭＳ Ｐゴシック" pitchFamily="50" charset="-128"/>
                        <a:ea typeface="ＭＳ Ｐゴシック" pitchFamily="50" charset="-128"/>
                      </a:endParaRPr>
                    </a:p>
                    <a:p>
                      <a:pPr marL="0" marR="0" lvl="0" indent="0" algn="l" defTabSz="914400" rtl="0" eaLnBrk="1" fontAlgn="base" latinLnBrk="0" hangingPunct="1">
                        <a:lnSpc>
                          <a:spcPct val="100000"/>
                        </a:lnSpc>
                        <a:spcBef>
                          <a:spcPct val="0"/>
                        </a:spcBef>
                        <a:spcAft>
                          <a:spcPct val="25000"/>
                        </a:spcAft>
                        <a:buClrTx/>
                        <a:buSzPct val="70000"/>
                        <a:buFontTx/>
                        <a:buNone/>
                        <a:tabLst/>
                      </a:pPr>
                      <a:endParaRPr kumimoji="1" lang="en-US" altLang="ja-JP" sz="1000" b="1" i="0" u="none" strike="noStrike" cap="none" normalizeH="0" baseline="0" dirty="0" smtClean="0">
                        <a:ln>
                          <a:noFill/>
                        </a:ln>
                        <a:solidFill>
                          <a:srgbClr val="006600"/>
                        </a:solidFill>
                        <a:effectLst/>
                        <a:latin typeface="ＭＳ Ｐゴシック" pitchFamily="50" charset="-128"/>
                        <a:ea typeface="ＭＳ Ｐゴシック" pitchFamily="50" charset="-128"/>
                      </a:endParaRPr>
                    </a:p>
                    <a:p>
                      <a:pPr marL="0" marR="0" lvl="0" indent="0" algn="l" defTabSz="914400" rtl="0" eaLnBrk="1" fontAlgn="base" latinLnBrk="0" hangingPunct="1">
                        <a:lnSpc>
                          <a:spcPct val="100000"/>
                        </a:lnSpc>
                        <a:spcBef>
                          <a:spcPct val="0"/>
                        </a:spcBef>
                        <a:spcAft>
                          <a:spcPct val="25000"/>
                        </a:spcAft>
                        <a:buClrTx/>
                        <a:buSzPct val="70000"/>
                        <a:buFontTx/>
                        <a:buNone/>
                        <a:tabLst/>
                      </a:pPr>
                      <a:endParaRPr kumimoji="1" lang="en-US" altLang="ja-JP" sz="1000" b="1" i="0" u="none" strike="noStrike" cap="none" normalizeH="0" baseline="0" dirty="0" smtClean="0">
                        <a:ln>
                          <a:noFill/>
                        </a:ln>
                        <a:solidFill>
                          <a:srgbClr val="006600"/>
                        </a:solidFill>
                        <a:effectLst/>
                        <a:latin typeface="ＭＳ Ｐゴシック" pitchFamily="50" charset="-128"/>
                        <a:ea typeface="ＭＳ Ｐゴシック" pitchFamily="50" charset="-128"/>
                      </a:endParaRPr>
                    </a:p>
                    <a:p>
                      <a:pPr marL="0" marR="0" lvl="0" indent="0" algn="l" defTabSz="914400" rtl="0" eaLnBrk="1" fontAlgn="base" latinLnBrk="0" hangingPunct="1">
                        <a:lnSpc>
                          <a:spcPct val="100000"/>
                        </a:lnSpc>
                        <a:spcBef>
                          <a:spcPct val="0"/>
                        </a:spcBef>
                        <a:spcAft>
                          <a:spcPct val="25000"/>
                        </a:spcAft>
                        <a:buClrTx/>
                        <a:buSzPct val="70000"/>
                        <a:buFontTx/>
                        <a:buNone/>
                        <a:tabLst/>
                      </a:pPr>
                      <a:endParaRPr kumimoji="1" lang="ja-JP" altLang="en-US" sz="1000" b="1" i="0" u="none" strike="noStrike" cap="none" normalizeH="0" baseline="0" dirty="0" smtClean="0">
                        <a:ln>
                          <a:noFill/>
                        </a:ln>
                        <a:solidFill>
                          <a:srgbClr val="006600"/>
                        </a:solidFill>
                        <a:effectLst/>
                        <a:latin typeface="ＭＳ Ｐゴシック" pitchFamily="50" charset="-128"/>
                        <a:ea typeface="ＭＳ Ｐゴシック" pitchFamily="50" charset="-128"/>
                      </a:endParaRP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399972">
                <a:tc>
                  <a:txBody>
                    <a:bodyPr/>
                    <a:lstStyle/>
                    <a:p>
                      <a:pPr marL="0" marR="0" lvl="0" indent="0" algn="l" defTabSz="914400" rtl="0" eaLnBrk="1" fontAlgn="base" latinLnBrk="0" hangingPunct="1">
                        <a:lnSpc>
                          <a:spcPct val="100000"/>
                        </a:lnSpc>
                        <a:spcBef>
                          <a:spcPct val="0"/>
                        </a:spcBef>
                        <a:spcAft>
                          <a:spcPct val="25000"/>
                        </a:spcAft>
                        <a:buClrTx/>
                        <a:buSzPct val="70000"/>
                        <a:buFontTx/>
                        <a:buNone/>
                        <a:tabLst/>
                      </a:pPr>
                      <a:r>
                        <a:rPr kumimoji="1" lang="ja-JP" altLang="en-US" sz="1800" b="1" i="0" u="none" strike="noStrike" cap="none" normalizeH="0" baseline="0" dirty="0" smtClean="0">
                          <a:ln>
                            <a:noFill/>
                          </a:ln>
                          <a:solidFill>
                            <a:srgbClr val="000000"/>
                          </a:solidFill>
                          <a:effectLst/>
                          <a:latin typeface="HGPｺﾞｼｯｸM" pitchFamily="50" charset="-128"/>
                          <a:ea typeface="HGPｺﾞｼｯｸM" pitchFamily="50" charset="-128"/>
                        </a:rPr>
                        <a:t>二線式</a:t>
                      </a:r>
                      <a:endParaRPr kumimoji="1" lang="en-US" altLang="ja-JP" sz="1800" b="1" i="0" u="none" strike="noStrike" cap="none" normalizeH="0" baseline="0" dirty="0" smtClean="0">
                        <a:ln>
                          <a:noFill/>
                        </a:ln>
                        <a:solidFill>
                          <a:srgbClr val="000000"/>
                        </a:solidFill>
                        <a:effectLst/>
                        <a:latin typeface="HGPｺﾞｼｯｸM" pitchFamily="50" charset="-128"/>
                        <a:ea typeface="HGPｺﾞｼｯｸM" pitchFamily="50" charset="-128"/>
                      </a:endParaRPr>
                    </a:p>
                    <a:p>
                      <a:pPr marL="0" marR="0" lvl="0" indent="0" algn="l" defTabSz="914400" rtl="0" eaLnBrk="1" fontAlgn="base" latinLnBrk="0" hangingPunct="1">
                        <a:lnSpc>
                          <a:spcPct val="100000"/>
                        </a:lnSpc>
                        <a:spcBef>
                          <a:spcPct val="0"/>
                        </a:spcBef>
                        <a:spcAft>
                          <a:spcPct val="25000"/>
                        </a:spcAft>
                        <a:buClrTx/>
                        <a:buSzPct val="70000"/>
                        <a:buFontTx/>
                        <a:buNone/>
                        <a:tabLst/>
                      </a:pPr>
                      <a:r>
                        <a:rPr kumimoji="1" lang="ja-JP" altLang="en-US" sz="1800" b="1" i="0" u="none" strike="noStrike" cap="none" normalizeH="0" baseline="0" dirty="0" smtClean="0">
                          <a:ln>
                            <a:noFill/>
                          </a:ln>
                          <a:solidFill>
                            <a:srgbClr val="000000"/>
                          </a:solidFill>
                          <a:effectLst/>
                          <a:latin typeface="HGPｺﾞｼｯｸM" pitchFamily="50" charset="-128"/>
                          <a:ea typeface="HGPｺﾞｼｯｸM" pitchFamily="50" charset="-128"/>
                        </a:rPr>
                        <a:t>三線式</a:t>
                      </a:r>
                      <a:endParaRPr kumimoji="1" lang="en-US" altLang="ja-JP" sz="1800" b="1" i="0" u="none" strike="noStrike" cap="none" normalizeH="0" baseline="0" dirty="0" smtClean="0">
                        <a:ln>
                          <a:noFill/>
                        </a:ln>
                        <a:solidFill>
                          <a:srgbClr val="000000"/>
                        </a:solidFill>
                        <a:effectLst/>
                        <a:latin typeface="HGPｺﾞｼｯｸM" pitchFamily="50" charset="-128"/>
                        <a:ea typeface="HGPｺﾞｼｯｸM" pitchFamily="50" charset="-128"/>
                      </a:endParaRP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5000"/>
                        </a:spcAft>
                        <a:buClrTx/>
                        <a:buSzPct val="70000"/>
                        <a:buFontTx/>
                        <a:buNone/>
                        <a:tabLst/>
                      </a:pPr>
                      <a:r>
                        <a:rPr kumimoji="1" lang="ja-JP" altLang="en-US" sz="1500" b="1" i="0" u="none" strike="noStrike" cap="none" normalizeH="0" baseline="0" dirty="0" smtClean="0">
                          <a:ln>
                            <a:noFill/>
                          </a:ln>
                          <a:solidFill>
                            <a:srgbClr val="000000"/>
                          </a:solidFill>
                          <a:effectLst/>
                          <a:latin typeface="HGPｺﾞｼｯｸM" pitchFamily="50" charset="-128"/>
                          <a:ea typeface="HGPｺﾞｼｯｸM" pitchFamily="50" charset="-128"/>
                        </a:rPr>
                        <a:t>受付と処理を分離</a:t>
                      </a:r>
                      <a:endParaRPr kumimoji="1" lang="en-US" altLang="ja-JP" sz="1500" b="1" i="0" u="none" strike="noStrike" cap="none" normalizeH="0" baseline="0" dirty="0" smtClean="0">
                        <a:ln>
                          <a:noFill/>
                        </a:ln>
                        <a:solidFill>
                          <a:srgbClr val="000000"/>
                        </a:solidFill>
                        <a:effectLst/>
                        <a:latin typeface="HGPｺﾞｼｯｸM" pitchFamily="50" charset="-128"/>
                        <a:ea typeface="HGPｺﾞｼｯｸM" pitchFamily="50" charset="-128"/>
                      </a:endParaRPr>
                    </a:p>
                    <a:p>
                      <a:pPr marL="0" marR="0" lvl="0" indent="0" algn="l" defTabSz="914400" rtl="0" eaLnBrk="1" fontAlgn="base" latinLnBrk="0" hangingPunct="1">
                        <a:lnSpc>
                          <a:spcPct val="100000"/>
                        </a:lnSpc>
                        <a:spcBef>
                          <a:spcPct val="0"/>
                        </a:spcBef>
                        <a:spcAft>
                          <a:spcPct val="25000"/>
                        </a:spcAft>
                        <a:buClrTx/>
                        <a:buSzPct val="70000"/>
                        <a:buFontTx/>
                        <a:buNone/>
                        <a:tabLst/>
                      </a:pPr>
                      <a:endParaRPr kumimoji="1" lang="en-US" altLang="ja-JP" sz="1500" b="1" i="0" u="none" strike="noStrike" cap="none" normalizeH="0" baseline="0" dirty="0" smtClean="0">
                        <a:ln>
                          <a:noFill/>
                        </a:ln>
                        <a:solidFill>
                          <a:srgbClr val="000000"/>
                        </a:solidFill>
                        <a:effectLst/>
                        <a:latin typeface="HGPｺﾞｼｯｸM" pitchFamily="50" charset="-128"/>
                        <a:ea typeface="HGPｺﾞｼｯｸM" pitchFamily="50" charset="-128"/>
                      </a:endParaRPr>
                    </a:p>
                    <a:p>
                      <a:pPr marL="0" marR="0" lvl="0" indent="0" algn="l" defTabSz="914400" rtl="0" eaLnBrk="1" fontAlgn="base" latinLnBrk="0" hangingPunct="1">
                        <a:lnSpc>
                          <a:spcPct val="100000"/>
                        </a:lnSpc>
                        <a:spcBef>
                          <a:spcPct val="0"/>
                        </a:spcBef>
                        <a:spcAft>
                          <a:spcPct val="25000"/>
                        </a:spcAft>
                        <a:buClrTx/>
                        <a:buSzPct val="70000"/>
                        <a:buFontTx/>
                        <a:buNone/>
                        <a:tabLst/>
                      </a:pPr>
                      <a:r>
                        <a:rPr kumimoji="1" lang="ja-JP" altLang="en-US" sz="1500" b="1" i="0" u="none" strike="noStrike" cap="none" normalizeH="0" baseline="0" dirty="0" smtClean="0">
                          <a:ln>
                            <a:noFill/>
                          </a:ln>
                          <a:solidFill>
                            <a:srgbClr val="000000"/>
                          </a:solidFill>
                          <a:effectLst/>
                          <a:latin typeface="HGPｺﾞｼｯｸM" pitchFamily="50" charset="-128"/>
                          <a:ea typeface="HGPｺﾞｼｯｸM" pitchFamily="50" charset="-128"/>
                        </a:rPr>
                        <a:t>総合窓口で一括受付し、後方の担当部署の職員が処理を行う方式</a:t>
                      </a: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09538" marR="0" lvl="0" indent="-109538" algn="l" defTabSz="914400" rtl="0" eaLnBrk="1" fontAlgn="base" latinLnBrk="0" hangingPunct="1">
                        <a:lnSpc>
                          <a:spcPct val="100000"/>
                        </a:lnSpc>
                        <a:spcBef>
                          <a:spcPct val="0"/>
                        </a:spcBef>
                        <a:spcAft>
                          <a:spcPct val="25000"/>
                        </a:spcAft>
                        <a:buClrTx/>
                        <a:buSzPct val="70000"/>
                        <a:buFontTx/>
                        <a:buNone/>
                        <a:tabLst/>
                      </a:pPr>
                      <a:r>
                        <a:rPr kumimoji="1" lang="ja-JP" altLang="en-US" sz="1500" b="1" i="0" u="none" strike="noStrike" cap="none" normalizeH="0" baseline="0" dirty="0" smtClean="0">
                          <a:ln>
                            <a:noFill/>
                          </a:ln>
                          <a:solidFill>
                            <a:srgbClr val="000000"/>
                          </a:solidFill>
                          <a:effectLst/>
                          <a:latin typeface="HGPｺﾞｼｯｸM" pitchFamily="50" charset="-128"/>
                          <a:ea typeface="HGPｺﾞｼｯｸM" pitchFamily="50" charset="-128"/>
                        </a:rPr>
                        <a:t>・受付までの時間を短縮できる</a:t>
                      </a:r>
                      <a:endParaRPr kumimoji="1" lang="en-US" altLang="ja-JP" sz="1500" b="1" i="0" u="none" strike="noStrike" kern="1200" cap="none" normalizeH="0" baseline="0" dirty="0" smtClean="0">
                        <a:ln>
                          <a:noFill/>
                        </a:ln>
                        <a:solidFill>
                          <a:srgbClr val="000000"/>
                        </a:solidFill>
                        <a:effectLst/>
                        <a:latin typeface="HGPｺﾞｼｯｸM" pitchFamily="50" charset="-128"/>
                        <a:ea typeface="HGPｺﾞｼｯｸM" pitchFamily="50" charset="-128"/>
                        <a:cs typeface="+mn-cs"/>
                      </a:endParaRPr>
                    </a:p>
                    <a:p>
                      <a:pPr marL="109538" marR="0" lvl="0" indent="-109538" algn="l" defTabSz="914400" rtl="0" eaLnBrk="1" fontAlgn="base" latinLnBrk="0" hangingPunct="1">
                        <a:lnSpc>
                          <a:spcPct val="100000"/>
                        </a:lnSpc>
                        <a:spcBef>
                          <a:spcPct val="0"/>
                        </a:spcBef>
                        <a:spcAft>
                          <a:spcPct val="25000"/>
                        </a:spcAft>
                        <a:buClrTx/>
                        <a:buSzPct val="70000"/>
                        <a:buFontTx/>
                        <a:buNone/>
                        <a:tabLst/>
                      </a:pPr>
                      <a:r>
                        <a:rPr kumimoji="1" lang="ja-JP" altLang="en-US" sz="1500" b="1" i="0" u="none" strike="noStrike" cap="none" normalizeH="0" baseline="0" dirty="0" smtClean="0">
                          <a:ln>
                            <a:noFill/>
                          </a:ln>
                          <a:solidFill>
                            <a:srgbClr val="000000"/>
                          </a:solidFill>
                          <a:effectLst/>
                          <a:latin typeface="HGPｺﾞｼｯｸM" pitchFamily="50" charset="-128"/>
                          <a:ea typeface="HGPｺﾞｼｯｸM" pitchFamily="50" charset="-128"/>
                        </a:rPr>
                        <a:t>・分業により処理を効率化できる</a:t>
                      </a:r>
                      <a:endParaRPr kumimoji="1" lang="ja-JP" altLang="en-US" sz="1500" b="1" i="0" u="none" strike="noStrike" kern="1200" cap="none" normalizeH="0" baseline="0" dirty="0" smtClean="0">
                        <a:ln>
                          <a:noFill/>
                        </a:ln>
                        <a:solidFill>
                          <a:srgbClr val="000000"/>
                        </a:solidFill>
                        <a:effectLst/>
                        <a:latin typeface="HGPｺﾞｼｯｸM" pitchFamily="50" charset="-128"/>
                        <a:ea typeface="HGPｺﾞｼｯｸM" pitchFamily="50" charset="-128"/>
                        <a:cs typeface="+mn-cs"/>
                      </a:endParaRP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5000"/>
                        </a:spcAft>
                        <a:buClrTx/>
                        <a:buSzPct val="70000"/>
                        <a:buFontTx/>
                        <a:buNone/>
                        <a:tabLst/>
                      </a:pPr>
                      <a:r>
                        <a:rPr kumimoji="1" lang="ja-JP" altLang="en-US" sz="1500" b="1" i="0" u="none" strike="noStrike" cap="none" normalizeH="0" baseline="0" dirty="0" smtClean="0">
                          <a:ln>
                            <a:noFill/>
                          </a:ln>
                          <a:solidFill>
                            <a:srgbClr val="000000"/>
                          </a:solidFill>
                          <a:effectLst/>
                          <a:latin typeface="HGPｺﾞｼｯｸM" pitchFamily="50" charset="-128"/>
                          <a:ea typeface="HGPｺﾞｼｯｸM" pitchFamily="50" charset="-128"/>
                        </a:rPr>
                        <a:t>職員を総合窓口と各課の窓口に二重配備する必要がある</a:t>
                      </a:r>
                      <a:endParaRPr kumimoji="1" lang="en-US" altLang="ja-JP" sz="1500" b="1" i="0" u="none" strike="noStrike" cap="none" normalizeH="0" baseline="0" dirty="0" smtClean="0">
                        <a:ln>
                          <a:noFill/>
                        </a:ln>
                        <a:solidFill>
                          <a:srgbClr val="000000"/>
                        </a:solidFill>
                        <a:effectLst/>
                        <a:latin typeface="HGPｺﾞｼｯｸM" pitchFamily="50" charset="-128"/>
                        <a:ea typeface="HGPｺﾞｼｯｸM" pitchFamily="50" charset="-128"/>
                      </a:endParaRPr>
                    </a:p>
                    <a:p>
                      <a:pPr marL="122238" marR="0" lvl="0" indent="-122238" algn="l" defTabSz="914400" rtl="0" eaLnBrk="1" fontAlgn="base" latinLnBrk="0" hangingPunct="1">
                        <a:lnSpc>
                          <a:spcPct val="100000"/>
                        </a:lnSpc>
                        <a:spcBef>
                          <a:spcPct val="0"/>
                        </a:spcBef>
                        <a:spcAft>
                          <a:spcPct val="25000"/>
                        </a:spcAft>
                        <a:buClrTx/>
                        <a:buSzPct val="70000"/>
                        <a:buFontTx/>
                        <a:buNone/>
                        <a:tabLst/>
                      </a:pPr>
                      <a:r>
                        <a:rPr kumimoji="1" lang="ja-JP" altLang="en-US" sz="1500" b="1" i="0" u="none" strike="noStrike" cap="none" normalizeH="0" baseline="0" dirty="0" smtClean="0">
                          <a:ln>
                            <a:noFill/>
                          </a:ln>
                          <a:solidFill>
                            <a:srgbClr val="000000"/>
                          </a:solidFill>
                          <a:effectLst/>
                          <a:latin typeface="HGPｺﾞｼｯｸM" pitchFamily="50" charset="-128"/>
                          <a:ea typeface="HGPｺﾞｼｯｸM" pitchFamily="50" charset="-128"/>
                        </a:rPr>
                        <a:t>（担い手のマンパワ－確保、業務知識の伝授）</a:t>
                      </a:r>
                      <a:endParaRPr kumimoji="1" lang="en-US" altLang="ja-JP" sz="1500" b="1" i="0" u="none" strike="noStrike" cap="none" normalizeH="0" baseline="0" dirty="0" smtClean="0">
                        <a:ln>
                          <a:noFill/>
                        </a:ln>
                        <a:solidFill>
                          <a:srgbClr val="000000"/>
                        </a:solidFill>
                        <a:effectLst/>
                        <a:latin typeface="HGPｺﾞｼｯｸM" pitchFamily="50" charset="-128"/>
                        <a:ea typeface="HGPｺﾞｼｯｸM" pitchFamily="50" charset="-128"/>
                      </a:endParaRPr>
                    </a:p>
                    <a:p>
                      <a:pPr marL="0" marR="0" lvl="0" indent="0" algn="l" defTabSz="914400" rtl="0" eaLnBrk="1" fontAlgn="base" latinLnBrk="0" hangingPunct="1">
                        <a:lnSpc>
                          <a:spcPct val="100000"/>
                        </a:lnSpc>
                        <a:spcBef>
                          <a:spcPct val="0"/>
                        </a:spcBef>
                        <a:spcAft>
                          <a:spcPct val="25000"/>
                        </a:spcAft>
                        <a:buClrTx/>
                        <a:buSzPct val="70000"/>
                        <a:buFontTx/>
                        <a:buNone/>
                        <a:tabLst/>
                      </a:pPr>
                      <a:r>
                        <a:rPr kumimoji="1" lang="ja-JP" altLang="en-US" sz="1500" b="1" i="0" u="none" strike="noStrike" cap="none" normalizeH="0" baseline="0" dirty="0" smtClean="0">
                          <a:ln>
                            <a:noFill/>
                          </a:ln>
                          <a:solidFill>
                            <a:srgbClr val="000000"/>
                          </a:solidFill>
                          <a:effectLst/>
                          <a:latin typeface="HGPｺﾞｼｯｸM" pitchFamily="50" charset="-128"/>
                          <a:ea typeface="HGPｺﾞｼｯｸM" pitchFamily="50" charset="-128"/>
                        </a:rPr>
                        <a:t>ヒアリング不足のため原課側で再度確認することもある</a:t>
                      </a: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25000"/>
                        </a:spcAft>
                        <a:buClrTx/>
                        <a:buSzPct val="70000"/>
                        <a:buFontTx/>
                        <a:buNone/>
                        <a:tabLst/>
                      </a:pPr>
                      <a:endParaRPr kumimoji="1" lang="en-US" altLang="ja-JP" sz="1000" b="1" i="0" u="none" strike="noStrike" cap="none" normalizeH="0" baseline="0" dirty="0" smtClean="0">
                        <a:ln>
                          <a:noFill/>
                        </a:ln>
                        <a:solidFill>
                          <a:srgbClr val="006600"/>
                        </a:solidFill>
                        <a:effectLst/>
                        <a:latin typeface="ＭＳ Ｐゴシック" pitchFamily="50" charset="-128"/>
                        <a:ea typeface="ＭＳ Ｐゴシック" pitchFamily="50" charset="-128"/>
                      </a:endParaRPr>
                    </a:p>
                    <a:p>
                      <a:pPr marL="0" marR="0" lvl="0" indent="0" algn="l" defTabSz="914400" rtl="0" eaLnBrk="1" fontAlgn="base" latinLnBrk="0" hangingPunct="1">
                        <a:lnSpc>
                          <a:spcPct val="100000"/>
                        </a:lnSpc>
                        <a:spcBef>
                          <a:spcPct val="0"/>
                        </a:spcBef>
                        <a:spcAft>
                          <a:spcPct val="25000"/>
                        </a:spcAft>
                        <a:buClrTx/>
                        <a:buSzPct val="70000"/>
                        <a:buFontTx/>
                        <a:buNone/>
                        <a:tabLst/>
                      </a:pPr>
                      <a:endParaRPr kumimoji="1" lang="en-US" altLang="ja-JP" sz="1000" b="1" i="0" u="none" strike="noStrike" cap="none" normalizeH="0" baseline="0" dirty="0" smtClean="0">
                        <a:ln>
                          <a:noFill/>
                        </a:ln>
                        <a:solidFill>
                          <a:srgbClr val="006600"/>
                        </a:solidFill>
                        <a:effectLst/>
                        <a:latin typeface="ＭＳ Ｐゴシック" pitchFamily="50" charset="-128"/>
                        <a:ea typeface="ＭＳ Ｐゴシック" pitchFamily="50" charset="-128"/>
                      </a:endParaRPr>
                    </a:p>
                    <a:p>
                      <a:pPr marL="0" marR="0" lvl="0" indent="0" algn="l" defTabSz="914400" rtl="0" eaLnBrk="1" fontAlgn="base" latinLnBrk="0" hangingPunct="1">
                        <a:lnSpc>
                          <a:spcPct val="100000"/>
                        </a:lnSpc>
                        <a:spcBef>
                          <a:spcPct val="0"/>
                        </a:spcBef>
                        <a:spcAft>
                          <a:spcPct val="25000"/>
                        </a:spcAft>
                        <a:buClrTx/>
                        <a:buSzPct val="70000"/>
                        <a:buFontTx/>
                        <a:buNone/>
                        <a:tabLst/>
                      </a:pPr>
                      <a:endParaRPr kumimoji="1" lang="en-US" altLang="ja-JP" sz="1000" b="1" i="0" u="none" strike="noStrike" cap="none" normalizeH="0" baseline="0" dirty="0" smtClean="0">
                        <a:ln>
                          <a:noFill/>
                        </a:ln>
                        <a:solidFill>
                          <a:srgbClr val="006600"/>
                        </a:solidFill>
                        <a:effectLst/>
                        <a:latin typeface="ＭＳ Ｐゴシック" pitchFamily="50" charset="-128"/>
                        <a:ea typeface="ＭＳ Ｐゴシック" pitchFamily="50" charset="-128"/>
                      </a:endParaRPr>
                    </a:p>
                    <a:p>
                      <a:pPr marL="0" marR="0" lvl="0" indent="0" algn="l" defTabSz="914400" rtl="0" eaLnBrk="1" fontAlgn="base" latinLnBrk="0" hangingPunct="1">
                        <a:lnSpc>
                          <a:spcPct val="100000"/>
                        </a:lnSpc>
                        <a:spcBef>
                          <a:spcPct val="0"/>
                        </a:spcBef>
                        <a:spcAft>
                          <a:spcPct val="25000"/>
                        </a:spcAft>
                        <a:buClrTx/>
                        <a:buSzPct val="70000"/>
                        <a:buFontTx/>
                        <a:buNone/>
                        <a:tabLst/>
                      </a:pPr>
                      <a:endParaRPr kumimoji="1" lang="en-US" altLang="ja-JP" sz="1000" b="1" i="0" u="none" strike="noStrike" cap="none" normalizeH="0" baseline="0" dirty="0" smtClean="0">
                        <a:ln>
                          <a:noFill/>
                        </a:ln>
                        <a:solidFill>
                          <a:srgbClr val="006600"/>
                        </a:solidFill>
                        <a:effectLst/>
                        <a:latin typeface="ＭＳ Ｐゴシック" pitchFamily="50" charset="-128"/>
                        <a:ea typeface="ＭＳ Ｐゴシック" pitchFamily="50" charset="-128"/>
                      </a:endParaRPr>
                    </a:p>
                    <a:p>
                      <a:pPr marL="0" marR="0" lvl="0" indent="0" algn="l" defTabSz="914400" rtl="0" eaLnBrk="1" fontAlgn="base" latinLnBrk="0" hangingPunct="1">
                        <a:lnSpc>
                          <a:spcPct val="100000"/>
                        </a:lnSpc>
                        <a:spcBef>
                          <a:spcPct val="0"/>
                        </a:spcBef>
                        <a:spcAft>
                          <a:spcPct val="25000"/>
                        </a:spcAft>
                        <a:buClrTx/>
                        <a:buSzPct val="70000"/>
                        <a:buFontTx/>
                        <a:buNone/>
                        <a:tabLst/>
                      </a:pPr>
                      <a:endParaRPr kumimoji="1" lang="en-US" altLang="ja-JP" sz="1000" b="1" i="0" u="none" strike="noStrike" cap="none" normalizeH="0" baseline="0" dirty="0" smtClean="0">
                        <a:ln>
                          <a:noFill/>
                        </a:ln>
                        <a:solidFill>
                          <a:srgbClr val="006600"/>
                        </a:solidFill>
                        <a:effectLst/>
                        <a:latin typeface="ＭＳ Ｐゴシック" pitchFamily="50" charset="-128"/>
                        <a:ea typeface="ＭＳ Ｐゴシック" pitchFamily="50" charset="-128"/>
                      </a:endParaRPr>
                    </a:p>
                    <a:p>
                      <a:pPr marL="0" marR="0" lvl="0" indent="0" algn="l" defTabSz="914400" rtl="0" eaLnBrk="1" fontAlgn="base" latinLnBrk="0" hangingPunct="1">
                        <a:lnSpc>
                          <a:spcPct val="100000"/>
                        </a:lnSpc>
                        <a:spcBef>
                          <a:spcPct val="0"/>
                        </a:spcBef>
                        <a:spcAft>
                          <a:spcPct val="25000"/>
                        </a:spcAft>
                        <a:buClrTx/>
                        <a:buSzPct val="70000"/>
                        <a:buFontTx/>
                        <a:buNone/>
                        <a:tabLst/>
                      </a:pPr>
                      <a:endParaRPr kumimoji="1" lang="ja-JP" altLang="en-US" sz="1000" b="1" i="0" u="none" strike="noStrike" cap="none" normalizeH="0" baseline="0" dirty="0" smtClean="0">
                        <a:ln>
                          <a:noFill/>
                        </a:ln>
                        <a:solidFill>
                          <a:srgbClr val="006600"/>
                        </a:solidFill>
                        <a:effectLst/>
                        <a:latin typeface="ＭＳ Ｐゴシック" pitchFamily="50" charset="-128"/>
                        <a:ea typeface="ＭＳ Ｐゴシック" pitchFamily="50" charset="-128"/>
                      </a:endParaRPr>
                    </a:p>
                  </a:txBody>
                  <a:tcPr marL="99060" marR="9906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1" name="スライド番号プレースホルダ 50"/>
          <p:cNvSpPr>
            <a:spLocks noGrp="1"/>
          </p:cNvSpPr>
          <p:nvPr>
            <p:ph type="sldNum" sz="quarter" idx="12"/>
          </p:nvPr>
        </p:nvSpPr>
        <p:spPr/>
        <p:txBody>
          <a:bodyPr/>
          <a:lstStyle/>
          <a:p>
            <a:fld id="{8EDC12F3-E265-4EA4-8231-EBF85ED9DCFF}" type="slidenum">
              <a:rPr lang="en-US" altLang="ja-JP" smtClean="0"/>
              <a:pPr/>
              <a:t>15</a:t>
            </a:fld>
            <a:endParaRPr lang="ja-JP" altLang="en-US" dirty="0"/>
          </a:p>
        </p:txBody>
      </p:sp>
      <p:sp>
        <p:nvSpPr>
          <p:cNvPr id="52" name="フッター プレースホルダ 51"/>
          <p:cNvSpPr>
            <a:spLocks noGrp="1"/>
          </p:cNvSpPr>
          <p:nvPr>
            <p:ph type="ftr" sz="quarter" idx="11"/>
          </p:nvPr>
        </p:nvSpPr>
        <p:spPr/>
        <p:txBody>
          <a:bodyPr/>
          <a:lstStyle/>
          <a:p>
            <a:r>
              <a:rPr lang="en-US" altLang="ja-JP" dirty="0" smtClean="0"/>
              <a:t>1-3  </a:t>
            </a:r>
            <a:r>
              <a:rPr lang="ja-JP" altLang="en-US" dirty="0" smtClean="0"/>
              <a:t>住民視点の窓口サービスの実現</a:t>
            </a:r>
            <a:endParaRPr lang="en-US" altLang="ja-JP"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図表 2"/>
          <p:cNvGraphicFramePr/>
          <p:nvPr>
            <p:extLst>
              <p:ext uri="{D42A27DB-BD31-4B8C-83A1-F6EECF244321}">
                <p14:modId xmlns:p14="http://schemas.microsoft.com/office/powerpoint/2010/main" xmlns="" val="4033190222"/>
              </p:ext>
            </p:extLst>
          </p:nvPr>
        </p:nvGraphicFramePr>
        <p:xfrm>
          <a:off x="632521" y="1556794"/>
          <a:ext cx="8568952" cy="445585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タイトル 7"/>
          <p:cNvSpPr>
            <a:spLocks noGrp="1"/>
          </p:cNvSpPr>
          <p:nvPr>
            <p:ph type="title"/>
          </p:nvPr>
        </p:nvSpPr>
        <p:spPr>
          <a:xfrm>
            <a:off x="350488" y="366490"/>
            <a:ext cx="9555511" cy="830262"/>
          </a:xfrm>
        </p:spPr>
        <p:txBody>
          <a:bodyPr/>
          <a:lstStyle/>
          <a:p>
            <a:r>
              <a:rPr lang="ja-JP" altLang="en-US" dirty="0"/>
              <a:t>５．総合窓口モデルの決定プロセス　</a:t>
            </a:r>
            <a:r>
              <a:rPr lang="ja-JP" altLang="en-US" sz="2400" dirty="0" smtClean="0"/>
              <a:t>～情報システム活用形態～</a:t>
            </a:r>
            <a:endParaRPr kumimoji="1" lang="ja-JP" altLang="en-US" sz="2400" dirty="0"/>
          </a:p>
        </p:txBody>
      </p:sp>
      <p:sp>
        <p:nvSpPr>
          <p:cNvPr id="4" name="スライド番号プレースホルダ 3"/>
          <p:cNvSpPr>
            <a:spLocks noGrp="1"/>
          </p:cNvSpPr>
          <p:nvPr>
            <p:ph type="sldNum" sz="quarter" idx="12"/>
          </p:nvPr>
        </p:nvSpPr>
        <p:spPr/>
        <p:txBody>
          <a:bodyPr/>
          <a:lstStyle/>
          <a:p>
            <a:fld id="{8EDC12F3-E265-4EA4-8231-EBF85ED9DCFF}" type="slidenum">
              <a:rPr lang="en-US" altLang="ja-JP" smtClean="0"/>
              <a:pPr/>
              <a:t>16</a:t>
            </a:fld>
            <a:endParaRPr lang="ja-JP" altLang="en-US" dirty="0"/>
          </a:p>
        </p:txBody>
      </p:sp>
      <p:sp>
        <p:nvSpPr>
          <p:cNvPr id="5" name="フッター プレースホルダ 4"/>
          <p:cNvSpPr>
            <a:spLocks noGrp="1"/>
          </p:cNvSpPr>
          <p:nvPr>
            <p:ph type="ftr" sz="quarter" idx="11"/>
          </p:nvPr>
        </p:nvSpPr>
        <p:spPr/>
        <p:txBody>
          <a:bodyPr/>
          <a:lstStyle/>
          <a:p>
            <a:r>
              <a:rPr lang="en-US" altLang="ja-JP" smtClean="0"/>
              <a:t>1-3  </a:t>
            </a:r>
            <a:r>
              <a:rPr lang="ja-JP" altLang="en-US" smtClean="0"/>
              <a:t>住民視点の窓口サービスの実現</a:t>
            </a:r>
            <a:endParaRPr lang="en-US" altLang="ja-JP" dirty="0"/>
          </a:p>
        </p:txBody>
      </p:sp>
    </p:spTree>
    <p:extLst>
      <p:ext uri="{BB962C8B-B14F-4D97-AF65-F5344CB8AC3E}">
        <p14:creationId xmlns:p14="http://schemas.microsoft.com/office/powerpoint/2010/main" xmlns="" val="2955661575"/>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350489" y="366490"/>
            <a:ext cx="9555512" cy="830262"/>
          </a:xfrm>
        </p:spPr>
        <p:txBody>
          <a:bodyPr/>
          <a:lstStyle/>
          <a:p>
            <a:r>
              <a:rPr lang="ja-JP" altLang="en-US" dirty="0"/>
              <a:t>５．総合窓口モデルの決定プロセス　</a:t>
            </a:r>
            <a:r>
              <a:rPr lang="ja-JP" altLang="en-US" sz="2000" dirty="0"/>
              <a:t>～総合窓口での取扱業務範囲～</a:t>
            </a:r>
            <a:endParaRPr kumimoji="1" lang="ja-JP" altLang="en-US" sz="2000" dirty="0"/>
          </a:p>
        </p:txBody>
      </p:sp>
      <p:graphicFrame>
        <p:nvGraphicFramePr>
          <p:cNvPr id="10" name="コンテンツ プレースホルダ 9"/>
          <p:cNvGraphicFramePr>
            <a:graphicFrameLocks noGrp="1"/>
          </p:cNvGraphicFramePr>
          <p:nvPr>
            <p:ph idx="1"/>
            <p:extLst>
              <p:ext uri="{D42A27DB-BD31-4B8C-83A1-F6EECF244321}">
                <p14:modId xmlns:p14="http://schemas.microsoft.com/office/powerpoint/2010/main" xmlns="" val="729349024"/>
              </p:ext>
            </p:extLst>
          </p:nvPr>
        </p:nvGraphicFramePr>
        <p:xfrm>
          <a:off x="440500" y="1468720"/>
          <a:ext cx="9049005" cy="4480560"/>
        </p:xfrm>
        <a:graphic>
          <a:graphicData uri="http://schemas.openxmlformats.org/drawingml/2006/table">
            <a:tbl>
              <a:tblPr firstRow="1" bandRow="1">
                <a:tableStyleId>{5C22544A-7EE6-4342-B048-85BDC9FD1C3A}</a:tableStyleId>
              </a:tblPr>
              <a:tblGrid>
                <a:gridCol w="2262251"/>
                <a:gridCol w="2262251"/>
                <a:gridCol w="2418269"/>
                <a:gridCol w="2106234"/>
              </a:tblGrid>
              <a:tr h="144016">
                <a:tc>
                  <a:txBody>
                    <a:bodyPr/>
                    <a:lstStyle/>
                    <a:p>
                      <a:r>
                        <a:rPr kumimoji="1" lang="ja-JP" altLang="en-US" dirty="0" smtClean="0">
                          <a:latin typeface="HGPｺﾞｼｯｸM" pitchFamily="50" charset="-128"/>
                          <a:ea typeface="HGPｺﾞｼｯｸM" pitchFamily="50" charset="-128"/>
                        </a:rPr>
                        <a:t>　総合窓口の業務</a:t>
                      </a:r>
                      <a:endParaRPr kumimoji="1" lang="ja-JP" altLang="en-US" dirty="0">
                        <a:latin typeface="HGPｺﾞｼｯｸM" pitchFamily="50" charset="-128"/>
                        <a:ea typeface="HGPｺﾞｼｯｸM" pitchFamily="50" charset="-128"/>
                      </a:endParaRPr>
                    </a:p>
                  </a:txBody>
                  <a:tcPr marL="99060" marR="99060" anchor="ctr"/>
                </a:tc>
                <a:tc>
                  <a:txBody>
                    <a:bodyPr/>
                    <a:lstStyle/>
                    <a:p>
                      <a:pPr lvl="1"/>
                      <a:r>
                        <a:rPr kumimoji="1" lang="ja-JP" altLang="en-US" dirty="0" smtClean="0">
                          <a:latin typeface="HGPｺﾞｼｯｸM" pitchFamily="50" charset="-128"/>
                          <a:ea typeface="HGPｺﾞｼｯｸM" pitchFamily="50" charset="-128"/>
                        </a:rPr>
                        <a:t>　　概　要</a:t>
                      </a:r>
                      <a:endParaRPr kumimoji="1" lang="ja-JP" altLang="en-US" dirty="0">
                        <a:latin typeface="HGPｺﾞｼｯｸM" pitchFamily="50" charset="-128"/>
                        <a:ea typeface="HGPｺﾞｼｯｸM" pitchFamily="50" charset="-128"/>
                      </a:endParaRPr>
                    </a:p>
                  </a:txBody>
                  <a:tcPr marL="99060" marR="99060" anchor="ctr"/>
                </a:tc>
                <a:tc>
                  <a:txBody>
                    <a:bodyPr/>
                    <a:lstStyle/>
                    <a:p>
                      <a:r>
                        <a:rPr kumimoji="1" lang="ja-JP" altLang="en-US" dirty="0" smtClean="0">
                          <a:latin typeface="HGPｺﾞｼｯｸM" pitchFamily="50" charset="-128"/>
                          <a:ea typeface="HGPｺﾞｼｯｸM" pitchFamily="50" charset="-128"/>
                        </a:rPr>
                        <a:t>　　　住民の視点</a:t>
                      </a:r>
                      <a:endParaRPr kumimoji="1" lang="ja-JP" altLang="en-US" dirty="0">
                        <a:latin typeface="HGPｺﾞｼｯｸM" pitchFamily="50" charset="-128"/>
                        <a:ea typeface="HGPｺﾞｼｯｸM" pitchFamily="50" charset="-128"/>
                      </a:endParaRPr>
                    </a:p>
                  </a:txBody>
                  <a:tcPr marL="99060" marR="99060" anchor="ctr"/>
                </a:tc>
                <a:tc>
                  <a:txBody>
                    <a:bodyPr/>
                    <a:lstStyle/>
                    <a:p>
                      <a:r>
                        <a:rPr kumimoji="1" lang="ja-JP" altLang="en-US" dirty="0" smtClean="0">
                          <a:latin typeface="HGPｺﾞｼｯｸM" pitchFamily="50" charset="-128"/>
                          <a:ea typeface="HGPｺﾞｼｯｸM" pitchFamily="50" charset="-128"/>
                        </a:rPr>
                        <a:t>　職員の視点</a:t>
                      </a:r>
                      <a:endParaRPr kumimoji="1" lang="ja-JP" altLang="en-US" dirty="0">
                        <a:latin typeface="HGPｺﾞｼｯｸM" pitchFamily="50" charset="-128"/>
                        <a:ea typeface="HGPｺﾞｼｯｸM" pitchFamily="50" charset="-128"/>
                      </a:endParaRPr>
                    </a:p>
                  </a:txBody>
                  <a:tcPr marL="99060" marR="99060" anchor="ctr"/>
                </a:tc>
              </a:tr>
              <a:tr h="1151598">
                <a:tc>
                  <a:txBody>
                    <a:bodyPr/>
                    <a:lstStyle/>
                    <a:p>
                      <a:endParaRPr kumimoji="1" lang="en-US" altLang="ja-JP" dirty="0" smtClean="0">
                        <a:latin typeface="HGPｺﾞｼｯｸM" pitchFamily="50" charset="-128"/>
                        <a:ea typeface="HGPｺﾞｼｯｸM" pitchFamily="50" charset="-128"/>
                      </a:endParaRPr>
                    </a:p>
                    <a:p>
                      <a:r>
                        <a:rPr kumimoji="1" lang="ja-JP" altLang="en-US" sz="2000" dirty="0" smtClean="0">
                          <a:latin typeface="HGPｺﾞｼｯｸM" pitchFamily="50" charset="-128"/>
                          <a:ea typeface="HGPｺﾞｼｯｸM" pitchFamily="50" charset="-128"/>
                        </a:rPr>
                        <a:t>証明書交付窓口</a:t>
                      </a:r>
                      <a:endParaRPr kumimoji="1" lang="ja-JP" altLang="en-US" sz="2000" b="0" dirty="0">
                        <a:latin typeface="HGPｺﾞｼｯｸM" pitchFamily="50" charset="-128"/>
                        <a:ea typeface="HGPｺﾞｼｯｸM" pitchFamily="50" charset="-128"/>
                      </a:endParaRPr>
                    </a:p>
                  </a:txBody>
                  <a:tcPr marL="99060" marR="99060"/>
                </a:tc>
                <a:tc>
                  <a:txBody>
                    <a:bodyPr/>
                    <a:lstStyle/>
                    <a:p>
                      <a:endParaRPr kumimoji="1" lang="en-US" altLang="ja-JP" dirty="0" smtClean="0">
                        <a:latin typeface="HGPｺﾞｼｯｸM" pitchFamily="50" charset="-128"/>
                        <a:ea typeface="HGPｺﾞｼｯｸM" pitchFamily="50" charset="-128"/>
                      </a:endParaRPr>
                    </a:p>
                    <a:p>
                      <a:r>
                        <a:rPr kumimoji="1" lang="ja-JP" altLang="en-US" dirty="0" smtClean="0">
                          <a:latin typeface="HGPｺﾞｼｯｸM" pitchFamily="50" charset="-128"/>
                          <a:ea typeface="HGPｺﾞｼｯｸM" pitchFamily="50" charset="-128"/>
                        </a:rPr>
                        <a:t>証明書一括交付</a:t>
                      </a:r>
                      <a:endParaRPr kumimoji="1" lang="en-US" altLang="ja-JP" dirty="0" smtClean="0">
                        <a:latin typeface="HGPｺﾞｼｯｸM" pitchFamily="50" charset="-128"/>
                        <a:ea typeface="HGPｺﾞｼｯｸM" pitchFamily="50" charset="-128"/>
                      </a:endParaRPr>
                    </a:p>
                    <a:p>
                      <a:r>
                        <a:rPr kumimoji="1" lang="ja-JP" altLang="en-US" dirty="0" smtClean="0">
                          <a:latin typeface="HGPｺﾞｼｯｸM" pitchFamily="50" charset="-128"/>
                          <a:ea typeface="HGPｺﾞｼｯｸM" pitchFamily="50" charset="-128"/>
                        </a:rPr>
                        <a:t>住基・印鑑・戸籍税関係　他</a:t>
                      </a:r>
                      <a:endParaRPr kumimoji="1" lang="en-US" altLang="ja-JP" dirty="0" smtClean="0">
                        <a:latin typeface="HGPｺﾞｼｯｸM" pitchFamily="50" charset="-128"/>
                        <a:ea typeface="HGPｺﾞｼｯｸM" pitchFamily="50" charset="-128"/>
                      </a:endParaRPr>
                    </a:p>
                    <a:p>
                      <a:endParaRPr kumimoji="1" lang="ja-JP" altLang="en-US" dirty="0">
                        <a:latin typeface="HGPｺﾞｼｯｸM" pitchFamily="50" charset="-128"/>
                        <a:ea typeface="HGPｺﾞｼｯｸM" pitchFamily="50" charset="-128"/>
                      </a:endParaRPr>
                    </a:p>
                  </a:txBody>
                  <a:tcPr marL="99060" marR="99060"/>
                </a:tc>
                <a:tc>
                  <a:txBody>
                    <a:bodyPr/>
                    <a:lstStyle/>
                    <a:p>
                      <a:endParaRPr kumimoji="1" lang="en-US" altLang="ja-JP" dirty="0" smtClean="0">
                        <a:latin typeface="HGPｺﾞｼｯｸM" pitchFamily="50" charset="-128"/>
                        <a:ea typeface="HGPｺﾞｼｯｸM" pitchFamily="50" charset="-128"/>
                      </a:endParaRPr>
                    </a:p>
                    <a:p>
                      <a:r>
                        <a:rPr kumimoji="1" lang="ja-JP" altLang="en-US" dirty="0" smtClean="0">
                          <a:latin typeface="HGPｺﾞｼｯｸM" pitchFamily="50" charset="-128"/>
                          <a:ea typeface="HGPｺﾞｼｯｸM" pitchFamily="50" charset="-128"/>
                        </a:rPr>
                        <a:t>証明書を１つの窓口で入手でき便利</a:t>
                      </a:r>
                      <a:endParaRPr kumimoji="1" lang="ja-JP" altLang="en-US" dirty="0">
                        <a:latin typeface="HGPｺﾞｼｯｸM" pitchFamily="50" charset="-128"/>
                        <a:ea typeface="HGPｺﾞｼｯｸM" pitchFamily="50" charset="-128"/>
                      </a:endParaRPr>
                    </a:p>
                  </a:txBody>
                  <a:tcPr marL="99060" marR="99060"/>
                </a:tc>
                <a:tc>
                  <a:txBody>
                    <a:bodyPr/>
                    <a:lstStyle/>
                    <a:p>
                      <a:endParaRPr kumimoji="1" lang="en-US" altLang="ja-JP" dirty="0" smtClean="0">
                        <a:latin typeface="HGPｺﾞｼｯｸM" pitchFamily="50" charset="-128"/>
                        <a:ea typeface="HGPｺﾞｼｯｸM" pitchFamily="50" charset="-128"/>
                      </a:endParaRPr>
                    </a:p>
                    <a:p>
                      <a:r>
                        <a:rPr kumimoji="1" lang="ja-JP" altLang="en-US" dirty="0" smtClean="0">
                          <a:latin typeface="HGPｺﾞｼｯｸM" pitchFamily="50" charset="-128"/>
                          <a:ea typeface="HGPｺﾞｼｯｸM" pitchFamily="50" charset="-128"/>
                        </a:rPr>
                        <a:t>　自動交付機</a:t>
                      </a:r>
                      <a:endParaRPr kumimoji="1" lang="en-US" altLang="ja-JP" dirty="0" smtClean="0">
                        <a:latin typeface="HGPｺﾞｼｯｸM" pitchFamily="50" charset="-128"/>
                        <a:ea typeface="HGPｺﾞｼｯｸM" pitchFamily="50" charset="-128"/>
                      </a:endParaRPr>
                    </a:p>
                    <a:p>
                      <a:r>
                        <a:rPr kumimoji="1" lang="ja-JP" altLang="en-US" dirty="0" smtClean="0">
                          <a:latin typeface="HGPｺﾞｼｯｸM" pitchFamily="50" charset="-128"/>
                          <a:ea typeface="HGPｺﾞｼｯｸM" pitchFamily="50" charset="-128"/>
                        </a:rPr>
                        <a:t>　電子申請</a:t>
                      </a:r>
                      <a:endParaRPr kumimoji="1" lang="en-US" altLang="ja-JP" dirty="0" smtClean="0">
                        <a:latin typeface="HGPｺﾞｼｯｸM" pitchFamily="50" charset="-128"/>
                        <a:ea typeface="HGPｺﾞｼｯｸM" pitchFamily="50" charset="-128"/>
                      </a:endParaRPr>
                    </a:p>
                    <a:p>
                      <a:r>
                        <a:rPr kumimoji="1" lang="ja-JP" altLang="en-US" dirty="0" smtClean="0">
                          <a:latin typeface="HGPｺﾞｼｯｸM" pitchFamily="50" charset="-128"/>
                          <a:ea typeface="HGPｺﾞｼｯｸM" pitchFamily="50" charset="-128"/>
                        </a:rPr>
                        <a:t>　証明書は不要</a:t>
                      </a:r>
                      <a:endParaRPr kumimoji="1" lang="ja-JP" altLang="en-US" dirty="0">
                        <a:latin typeface="HGPｺﾞｼｯｸM" pitchFamily="50" charset="-128"/>
                        <a:ea typeface="HGPｺﾞｼｯｸM" pitchFamily="50" charset="-128"/>
                      </a:endParaRPr>
                    </a:p>
                  </a:txBody>
                  <a:tcPr marL="99060" marR="99060"/>
                </a:tc>
              </a:tr>
              <a:tr h="839707">
                <a:tc>
                  <a:txBody>
                    <a:bodyPr/>
                    <a:lstStyle/>
                    <a:p>
                      <a:r>
                        <a:rPr kumimoji="1" lang="ja-JP" altLang="en-US" sz="2400" dirty="0" smtClean="0">
                          <a:latin typeface="HGPｺﾞｼｯｸM" pitchFamily="50" charset="-128"/>
                          <a:ea typeface="HGPｺﾞｼｯｸM" pitchFamily="50" charset="-128"/>
                        </a:rPr>
                        <a:t>総合受付型</a:t>
                      </a:r>
                      <a:endParaRPr kumimoji="1" lang="en-US" altLang="ja-JP" sz="2400" dirty="0" smtClean="0">
                        <a:latin typeface="HGPｺﾞｼｯｸM" pitchFamily="50" charset="-128"/>
                        <a:ea typeface="HGPｺﾞｼｯｸM" pitchFamily="50" charset="-128"/>
                      </a:endParaRPr>
                    </a:p>
                    <a:p>
                      <a:r>
                        <a:rPr kumimoji="1" lang="ja-JP" altLang="en-US" sz="2000" dirty="0" smtClean="0">
                          <a:latin typeface="HGPｺﾞｼｯｸM" pitchFamily="50" charset="-128"/>
                          <a:ea typeface="HGPｺﾞｼｯｸM" pitchFamily="50" charset="-128"/>
                        </a:rPr>
                        <a:t>バックオフィス　　</a:t>
                      </a:r>
                      <a:endParaRPr kumimoji="1" lang="en-US" altLang="ja-JP" sz="2000" dirty="0" smtClean="0">
                        <a:latin typeface="HGPｺﾞｼｯｸM" pitchFamily="50" charset="-128"/>
                        <a:ea typeface="HGPｺﾞｼｯｸM" pitchFamily="50" charset="-128"/>
                      </a:endParaRPr>
                    </a:p>
                    <a:p>
                      <a:r>
                        <a:rPr kumimoji="1" lang="ja-JP" altLang="en-US" sz="2000" dirty="0" smtClean="0">
                          <a:latin typeface="HGPｺﾞｼｯｸM" pitchFamily="50" charset="-128"/>
                          <a:ea typeface="HGPｺﾞｼｯｸM" pitchFamily="50" charset="-128"/>
                        </a:rPr>
                        <a:t>　　　処理方式</a:t>
                      </a:r>
                      <a:endParaRPr kumimoji="1" lang="ja-JP" altLang="en-US" sz="2000" b="1" dirty="0">
                        <a:latin typeface="HGPｺﾞｼｯｸM" pitchFamily="50" charset="-128"/>
                        <a:ea typeface="HGPｺﾞｼｯｸM" pitchFamily="50" charset="-128"/>
                      </a:endParaRPr>
                    </a:p>
                  </a:txBody>
                  <a:tcPr marL="99060" marR="99060"/>
                </a:tc>
                <a:tc>
                  <a:txBody>
                    <a:bodyPr/>
                    <a:lstStyle/>
                    <a:p>
                      <a:r>
                        <a:rPr kumimoji="1" lang="ja-JP" altLang="en-US" dirty="0" smtClean="0">
                          <a:latin typeface="HGPｺﾞｼｯｸM" pitchFamily="50" charset="-128"/>
                          <a:ea typeface="HGPｺﾞｼｯｸM" pitchFamily="50" charset="-128"/>
                        </a:rPr>
                        <a:t>受付業務の集約　　　業務担当が個別に処理し受付に戻す</a:t>
                      </a:r>
                      <a:endParaRPr kumimoji="1" lang="ja-JP" altLang="en-US" dirty="0">
                        <a:latin typeface="HGPｺﾞｼｯｸM" pitchFamily="50" charset="-128"/>
                        <a:ea typeface="HGPｺﾞｼｯｸM" pitchFamily="50" charset="-128"/>
                      </a:endParaRPr>
                    </a:p>
                  </a:txBody>
                  <a:tcPr marL="99060" marR="99060"/>
                </a:tc>
                <a:tc>
                  <a:txBody>
                    <a:bodyPr/>
                    <a:lstStyle/>
                    <a:p>
                      <a:r>
                        <a:rPr kumimoji="1" lang="ja-JP" altLang="en-US" dirty="0" smtClean="0">
                          <a:latin typeface="HGPｺﾞｼｯｸM" pitchFamily="50" charset="-128"/>
                          <a:ea typeface="HGPｺﾞｼｯｸM" pitchFamily="50" charset="-128"/>
                        </a:rPr>
                        <a:t>対応時間は短縮</a:t>
                      </a:r>
                      <a:endParaRPr kumimoji="1" lang="en-US" altLang="ja-JP" dirty="0" smtClean="0">
                        <a:latin typeface="HGPｺﾞｼｯｸM" pitchFamily="50" charset="-128"/>
                        <a:ea typeface="HGPｺﾞｼｯｸM" pitchFamily="50" charset="-128"/>
                      </a:endParaRPr>
                    </a:p>
                    <a:p>
                      <a:r>
                        <a:rPr kumimoji="1" lang="ja-JP" altLang="en-US" dirty="0" smtClean="0">
                          <a:latin typeface="HGPｺﾞｼｯｸM" pitchFamily="50" charset="-128"/>
                          <a:ea typeface="HGPｺﾞｼｯｸM" pitchFamily="50" charset="-128"/>
                        </a:rPr>
                        <a:t>待ち時間の変化なし</a:t>
                      </a:r>
                      <a:endParaRPr kumimoji="1" lang="ja-JP" altLang="en-US" dirty="0">
                        <a:latin typeface="HGPｺﾞｼｯｸM" pitchFamily="50" charset="-128"/>
                        <a:ea typeface="HGPｺﾞｼｯｸM" pitchFamily="50" charset="-128"/>
                      </a:endParaRPr>
                    </a:p>
                  </a:txBody>
                  <a:tcPr marL="99060" marR="99060"/>
                </a:tc>
                <a:tc>
                  <a:txBody>
                    <a:bodyPr/>
                    <a:lstStyle/>
                    <a:p>
                      <a:r>
                        <a:rPr kumimoji="1" lang="ja-JP" altLang="en-US" dirty="0" smtClean="0">
                          <a:latin typeface="HGPｺﾞｼｯｸM" pitchFamily="50" charset="-128"/>
                          <a:ea typeface="HGPｺﾞｼｯｸM" pitchFamily="50" charset="-128"/>
                        </a:rPr>
                        <a:t>処理プロセス・</a:t>
                      </a:r>
                      <a:endParaRPr kumimoji="1" lang="en-US" altLang="ja-JP" dirty="0" smtClean="0">
                        <a:latin typeface="HGPｺﾞｼｯｸM" pitchFamily="50" charset="-128"/>
                        <a:ea typeface="HGPｺﾞｼｯｸM" pitchFamily="50" charset="-128"/>
                      </a:endParaRPr>
                    </a:p>
                    <a:p>
                      <a:r>
                        <a:rPr kumimoji="1" lang="ja-JP" altLang="en-US" dirty="0" smtClean="0">
                          <a:latin typeface="HGPｺﾞｼｯｸM" pitchFamily="50" charset="-128"/>
                          <a:ea typeface="HGPｺﾞｼｯｸM" pitchFamily="50" charset="-128"/>
                        </a:rPr>
                        <a:t>時間の変化なし</a:t>
                      </a:r>
                      <a:endParaRPr kumimoji="1" lang="en-US" altLang="ja-JP" dirty="0" smtClean="0">
                        <a:latin typeface="HGPｺﾞｼｯｸM" pitchFamily="50" charset="-128"/>
                        <a:ea typeface="HGPｺﾞｼｯｸM" pitchFamily="50" charset="-128"/>
                      </a:endParaRPr>
                    </a:p>
                  </a:txBody>
                  <a:tcPr marL="99060" marR="99060"/>
                </a:tc>
              </a:tr>
              <a:tr h="1393302">
                <a:tc>
                  <a:txBody>
                    <a:bodyPr/>
                    <a:lstStyle/>
                    <a:p>
                      <a:endParaRPr kumimoji="1" lang="en-US" altLang="ja-JP" dirty="0" smtClean="0">
                        <a:latin typeface="HGPｺﾞｼｯｸM" pitchFamily="50" charset="-128"/>
                        <a:ea typeface="HGPｺﾞｼｯｸM" pitchFamily="50" charset="-128"/>
                      </a:endParaRPr>
                    </a:p>
                    <a:p>
                      <a:r>
                        <a:rPr kumimoji="1" lang="ja-JP" altLang="en-US" sz="2000" dirty="0" smtClean="0">
                          <a:latin typeface="HGPｺﾞｼｯｸM" pitchFamily="50" charset="-128"/>
                          <a:ea typeface="HGPｺﾞｼｯｸM" pitchFamily="50" charset="-128"/>
                        </a:rPr>
                        <a:t>インテリジェント型</a:t>
                      </a:r>
                      <a:endParaRPr kumimoji="1" lang="en-US" altLang="ja-JP" sz="2000" dirty="0" smtClean="0">
                        <a:latin typeface="HGPｺﾞｼｯｸM" pitchFamily="50" charset="-128"/>
                        <a:ea typeface="HGPｺﾞｼｯｸM" pitchFamily="50" charset="-128"/>
                      </a:endParaRPr>
                    </a:p>
                    <a:p>
                      <a:r>
                        <a:rPr kumimoji="1" lang="ja-JP" altLang="en-US" sz="2000" dirty="0" smtClean="0">
                          <a:latin typeface="HGPｺﾞｼｯｸM" pitchFamily="50" charset="-128"/>
                          <a:ea typeface="HGPｺﾞｼｯｸM" pitchFamily="50" charset="-128"/>
                        </a:rPr>
                        <a:t>総合処理方式</a:t>
                      </a:r>
                      <a:endParaRPr kumimoji="1" lang="en-US" altLang="ja-JP" sz="2000" dirty="0" smtClean="0">
                        <a:latin typeface="HGPｺﾞｼｯｸM" pitchFamily="50" charset="-128"/>
                        <a:ea typeface="HGPｺﾞｼｯｸM" pitchFamily="50" charset="-128"/>
                      </a:endParaRPr>
                    </a:p>
                    <a:p>
                      <a:r>
                        <a:rPr kumimoji="1" lang="ja-JP" altLang="en-US" sz="2000" dirty="0" smtClean="0">
                          <a:latin typeface="HGPｺﾞｼｯｸM" pitchFamily="50" charset="-128"/>
                          <a:ea typeface="HGPｺﾞｼｯｸM" pitchFamily="50" charset="-128"/>
                        </a:rPr>
                        <a:t>　　　　</a:t>
                      </a:r>
                      <a:endParaRPr kumimoji="1" lang="en-US" altLang="ja-JP" sz="2000" dirty="0" smtClean="0">
                        <a:latin typeface="HGPｺﾞｼｯｸM" pitchFamily="50" charset="-128"/>
                        <a:ea typeface="HGPｺﾞｼｯｸM" pitchFamily="50" charset="-128"/>
                      </a:endParaRPr>
                    </a:p>
                    <a:p>
                      <a:r>
                        <a:rPr kumimoji="1" lang="ja-JP" altLang="en-US" sz="2000" dirty="0" smtClean="0">
                          <a:latin typeface="HGPｺﾞｼｯｸM" pitchFamily="50" charset="-128"/>
                          <a:ea typeface="HGPｺﾞｼｯｸM" pitchFamily="50" charset="-128"/>
                        </a:rPr>
                        <a:t>　　</a:t>
                      </a:r>
                      <a:endParaRPr kumimoji="1" lang="ja-JP" altLang="en-US" sz="2000" dirty="0">
                        <a:latin typeface="HGPｺﾞｼｯｸM" pitchFamily="50" charset="-128"/>
                        <a:ea typeface="HGPｺﾞｼｯｸM" pitchFamily="50" charset="-128"/>
                      </a:endParaRPr>
                    </a:p>
                  </a:txBody>
                  <a:tcPr marL="99060" marR="99060"/>
                </a:tc>
                <a:tc>
                  <a:txBody>
                    <a:bodyPr/>
                    <a:lstStyle/>
                    <a:p>
                      <a:endParaRPr kumimoji="1" lang="en-US" altLang="ja-JP" dirty="0" smtClean="0">
                        <a:latin typeface="HGPｺﾞｼｯｸM" pitchFamily="50" charset="-128"/>
                        <a:ea typeface="HGPｺﾞｼｯｸM" pitchFamily="50" charset="-128"/>
                      </a:endParaRPr>
                    </a:p>
                    <a:p>
                      <a:r>
                        <a:rPr kumimoji="1" lang="ja-JP" altLang="en-US" dirty="0" smtClean="0">
                          <a:latin typeface="HGPｺﾞｼｯｸM" pitchFamily="50" charset="-128"/>
                          <a:ea typeface="HGPｺﾞｼｯｸM" pitchFamily="50" charset="-128"/>
                        </a:rPr>
                        <a:t>総合受付⇒総合処理、情報連携基盤を活用してワンストップ</a:t>
                      </a:r>
                      <a:endParaRPr kumimoji="1" lang="ja-JP" altLang="en-US" b="1" dirty="0">
                        <a:latin typeface="HGPｺﾞｼｯｸM" pitchFamily="50" charset="-128"/>
                        <a:ea typeface="HGPｺﾞｼｯｸM" pitchFamily="50" charset="-128"/>
                      </a:endParaRPr>
                    </a:p>
                  </a:txBody>
                  <a:tcPr marL="99060" marR="99060"/>
                </a:tc>
                <a:tc>
                  <a:txBody>
                    <a:bodyPr/>
                    <a:lstStyle/>
                    <a:p>
                      <a:endParaRPr kumimoji="1" lang="en-US" altLang="ja-JP" dirty="0" smtClean="0">
                        <a:latin typeface="HGPｺﾞｼｯｸM" pitchFamily="50" charset="-128"/>
                        <a:ea typeface="HGPｺﾞｼｯｸM" pitchFamily="50" charset="-128"/>
                      </a:endParaRPr>
                    </a:p>
                    <a:p>
                      <a:r>
                        <a:rPr kumimoji="1" lang="ja-JP" altLang="en-US" dirty="0" smtClean="0">
                          <a:latin typeface="HGPｺﾞｼｯｸM" pitchFamily="50" charset="-128"/>
                          <a:ea typeface="HGPｺﾞｼｯｸM" pitchFamily="50" charset="-128"/>
                        </a:rPr>
                        <a:t>来庁目的に応じた手続きが一括で可能</a:t>
                      </a:r>
                      <a:endParaRPr kumimoji="1" lang="en-US" altLang="ja-JP" dirty="0" smtClean="0">
                        <a:latin typeface="HGPｺﾞｼｯｸM" pitchFamily="50" charset="-128"/>
                        <a:ea typeface="HGPｺﾞｼｯｸM" pitchFamily="50" charset="-128"/>
                      </a:endParaRPr>
                    </a:p>
                    <a:p>
                      <a:r>
                        <a:rPr kumimoji="1" lang="ja-JP" altLang="en-US" dirty="0" smtClean="0">
                          <a:latin typeface="HGPｺﾞｼｯｸM" pitchFamily="50" charset="-128"/>
                          <a:ea typeface="HGPｺﾞｼｯｸM" pitchFamily="50" charset="-128"/>
                        </a:rPr>
                        <a:t>わかりやすい／時間短縮</a:t>
                      </a:r>
                      <a:endParaRPr kumimoji="1" lang="ja-JP" altLang="en-US" dirty="0">
                        <a:latin typeface="HGPｺﾞｼｯｸM" pitchFamily="50" charset="-128"/>
                        <a:ea typeface="HGPｺﾞｼｯｸM" pitchFamily="50" charset="-128"/>
                      </a:endParaRPr>
                    </a:p>
                  </a:txBody>
                  <a:tcPr marL="99060" marR="99060"/>
                </a:tc>
                <a:tc>
                  <a:txBody>
                    <a:bodyPr/>
                    <a:lstStyle/>
                    <a:p>
                      <a:endParaRPr kumimoji="1" lang="en-US" altLang="ja-JP" dirty="0" smtClean="0">
                        <a:latin typeface="HGPｺﾞｼｯｸM" pitchFamily="50" charset="-128"/>
                        <a:ea typeface="HGPｺﾞｼｯｸM" pitchFamily="50" charset="-128"/>
                      </a:endParaRPr>
                    </a:p>
                    <a:p>
                      <a:r>
                        <a:rPr kumimoji="1" lang="ja-JP" altLang="en-US" dirty="0" smtClean="0">
                          <a:latin typeface="HGPｺﾞｼｯｸM" pitchFamily="50" charset="-128"/>
                          <a:ea typeface="HGPｺﾞｼｯｸM" pitchFamily="50" charset="-128"/>
                        </a:rPr>
                        <a:t>重複受付しない</a:t>
                      </a:r>
                      <a:endParaRPr kumimoji="1" lang="en-US" altLang="ja-JP" dirty="0" smtClean="0">
                        <a:latin typeface="HGPｺﾞｼｯｸM" pitchFamily="50" charset="-128"/>
                        <a:ea typeface="HGPｺﾞｼｯｸM" pitchFamily="50" charset="-128"/>
                      </a:endParaRPr>
                    </a:p>
                    <a:p>
                      <a:r>
                        <a:rPr kumimoji="1" lang="ja-JP" altLang="en-US" dirty="0" smtClean="0">
                          <a:latin typeface="HGPｺﾞｼｯｸM" pitchFamily="50" charset="-128"/>
                          <a:ea typeface="HGPｺﾞｼｯｸM" pitchFamily="50" charset="-128"/>
                        </a:rPr>
                        <a:t>重複処理排除による業務処理／</a:t>
                      </a:r>
                      <a:endParaRPr kumimoji="1" lang="en-US" altLang="ja-JP" dirty="0" smtClean="0">
                        <a:latin typeface="HGPｺﾞｼｯｸM" pitchFamily="50" charset="-128"/>
                        <a:ea typeface="HGPｺﾞｼｯｸM" pitchFamily="50" charset="-128"/>
                      </a:endParaRPr>
                    </a:p>
                    <a:p>
                      <a:r>
                        <a:rPr kumimoji="1" lang="ja-JP" altLang="en-US" dirty="0" smtClean="0">
                          <a:latin typeface="HGPｺﾞｼｯｸM" pitchFamily="50" charset="-128"/>
                          <a:ea typeface="HGPｺﾞｼｯｸM" pitchFamily="50" charset="-128"/>
                        </a:rPr>
                        <a:t>時間短縮</a:t>
                      </a:r>
                      <a:endParaRPr kumimoji="1" lang="ja-JP" altLang="en-US" dirty="0">
                        <a:latin typeface="HGPｺﾞｼｯｸM" pitchFamily="50" charset="-128"/>
                        <a:ea typeface="HGPｺﾞｼｯｸM" pitchFamily="50" charset="-128"/>
                      </a:endParaRPr>
                    </a:p>
                  </a:txBody>
                  <a:tcPr marL="99060" marR="99060"/>
                </a:tc>
              </a:tr>
            </a:tbl>
          </a:graphicData>
        </a:graphic>
      </p:graphicFrame>
      <p:sp>
        <p:nvSpPr>
          <p:cNvPr id="4" name="スライド番号プレースホルダ 3"/>
          <p:cNvSpPr>
            <a:spLocks noGrp="1"/>
          </p:cNvSpPr>
          <p:nvPr>
            <p:ph type="sldNum" sz="quarter" idx="12"/>
          </p:nvPr>
        </p:nvSpPr>
        <p:spPr/>
        <p:txBody>
          <a:bodyPr/>
          <a:lstStyle/>
          <a:p>
            <a:fld id="{8EDC12F3-E265-4EA4-8231-EBF85ED9DCFF}" type="slidenum">
              <a:rPr lang="en-US" altLang="ja-JP" smtClean="0"/>
              <a:pPr/>
              <a:t>17</a:t>
            </a:fld>
            <a:endParaRPr lang="ja-JP" altLang="en-US" dirty="0"/>
          </a:p>
        </p:txBody>
      </p:sp>
      <p:sp>
        <p:nvSpPr>
          <p:cNvPr id="5" name="フッター プレースホルダ 4"/>
          <p:cNvSpPr>
            <a:spLocks noGrp="1"/>
          </p:cNvSpPr>
          <p:nvPr>
            <p:ph type="ftr" sz="quarter" idx="11"/>
          </p:nvPr>
        </p:nvSpPr>
        <p:spPr/>
        <p:txBody>
          <a:bodyPr/>
          <a:lstStyle/>
          <a:p>
            <a:r>
              <a:rPr lang="en-US" altLang="ja-JP" smtClean="0"/>
              <a:t>1-3  </a:t>
            </a:r>
            <a:r>
              <a:rPr lang="ja-JP" altLang="en-US" smtClean="0"/>
              <a:t>住民視点の窓口サービスの実現</a:t>
            </a:r>
            <a:endParaRPr lang="en-US" altLang="ja-JP" dirty="0"/>
          </a:p>
        </p:txBody>
      </p:sp>
    </p:spTree>
    <p:extLst>
      <p:ext uri="{BB962C8B-B14F-4D97-AF65-F5344CB8AC3E}">
        <p14:creationId xmlns:p14="http://schemas.microsoft.com/office/powerpoint/2010/main" xmlns="" val="1580880739"/>
      </p:ext>
    </p:extLst>
  </p:cSld>
  <p:clrMapOvr>
    <a:masterClrMapping/>
  </p:clrMapOvr>
  <p:transition spd="slow">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50488" y="366490"/>
            <a:ext cx="9555511" cy="830262"/>
          </a:xfrm>
        </p:spPr>
        <p:txBody>
          <a:bodyPr/>
          <a:lstStyle/>
          <a:p>
            <a:r>
              <a:rPr lang="ja-JP" altLang="en-US" dirty="0"/>
              <a:t>５．総合窓口モデルの決定</a:t>
            </a:r>
            <a:r>
              <a:rPr lang="ja-JP" altLang="en-US" dirty="0" smtClean="0"/>
              <a:t>プロセス</a:t>
            </a:r>
            <a:r>
              <a:rPr lang="ja-JP" altLang="en-US" sz="1200" dirty="0" smtClean="0"/>
              <a:t>　</a:t>
            </a:r>
            <a:r>
              <a:rPr lang="ja-JP" altLang="en-US" sz="2000" dirty="0" smtClean="0"/>
              <a:t>～</a:t>
            </a:r>
            <a:r>
              <a:rPr lang="ja-JP" altLang="en-US" sz="2000" dirty="0"/>
              <a:t>対象範囲と目標（効果の</a:t>
            </a:r>
            <a:r>
              <a:rPr lang="ja-JP" altLang="en-US" sz="2000" dirty="0" smtClean="0"/>
              <a:t>継続性</a:t>
            </a:r>
            <a:r>
              <a:rPr lang="en-US" altLang="ja-JP" sz="2000" dirty="0" smtClean="0"/>
              <a:t>)</a:t>
            </a:r>
            <a:r>
              <a:rPr lang="ja-JP" altLang="en-US" sz="2000" dirty="0" smtClean="0"/>
              <a:t>～</a:t>
            </a:r>
            <a:endParaRPr kumimoji="1" lang="ja-JP" altLang="en-US" sz="2000" dirty="0"/>
          </a:p>
        </p:txBody>
      </p:sp>
      <p:sp>
        <p:nvSpPr>
          <p:cNvPr id="36868" name="Rectangle 3"/>
          <p:cNvSpPr>
            <a:spLocks noGrp="1" noChangeArrowheads="1"/>
          </p:cNvSpPr>
          <p:nvPr>
            <p:ph idx="1"/>
          </p:nvPr>
        </p:nvSpPr>
        <p:spPr>
          <a:xfrm>
            <a:off x="495300" y="1340770"/>
            <a:ext cx="8915400" cy="4680519"/>
          </a:xfrm>
        </p:spPr>
        <p:txBody>
          <a:bodyPr/>
          <a:lstStyle/>
          <a:p>
            <a:pPr eaLnBrk="1" hangingPunct="1">
              <a:buFont typeface="Wingdings" pitchFamily="2" charset="2"/>
              <a:buNone/>
            </a:pPr>
            <a:r>
              <a:rPr lang="ja-JP" altLang="en-US" sz="2400" dirty="0" smtClean="0"/>
              <a:t>総合窓口の対象範囲</a:t>
            </a:r>
            <a:endParaRPr lang="ja-JP" altLang="ja-JP" sz="2400" dirty="0" smtClean="0"/>
          </a:p>
        </p:txBody>
      </p:sp>
      <p:pic>
        <p:nvPicPr>
          <p:cNvPr id="36869" name="Picture 4"/>
          <p:cNvPicPr>
            <a:picLocks noChangeAspect="1" noChangeArrowheads="1"/>
          </p:cNvPicPr>
          <p:nvPr/>
        </p:nvPicPr>
        <p:blipFill>
          <a:blip r:embed="rId3" cstate="print"/>
          <a:srcRect/>
          <a:stretch>
            <a:fillRect/>
          </a:stretch>
        </p:blipFill>
        <p:spPr bwMode="auto">
          <a:xfrm>
            <a:off x="560513" y="1628800"/>
            <a:ext cx="8784976" cy="4176464"/>
          </a:xfrm>
          <a:prstGeom prst="rect">
            <a:avLst/>
          </a:prstGeom>
          <a:noFill/>
          <a:ln w="9525">
            <a:noFill/>
            <a:miter lim="800000"/>
            <a:headEnd/>
            <a:tailEnd/>
          </a:ln>
        </p:spPr>
      </p:pic>
      <p:sp>
        <p:nvSpPr>
          <p:cNvPr id="5" name="スライド番号プレースホルダ 4"/>
          <p:cNvSpPr>
            <a:spLocks noGrp="1"/>
          </p:cNvSpPr>
          <p:nvPr>
            <p:ph type="sldNum" sz="quarter" idx="12"/>
          </p:nvPr>
        </p:nvSpPr>
        <p:spPr/>
        <p:txBody>
          <a:bodyPr/>
          <a:lstStyle/>
          <a:p>
            <a:fld id="{8EDC12F3-E265-4EA4-8231-EBF85ED9DCFF}" type="slidenum">
              <a:rPr lang="en-US" altLang="ja-JP" smtClean="0"/>
              <a:pPr/>
              <a:t>18</a:t>
            </a:fld>
            <a:endParaRPr lang="ja-JP" altLang="en-US" dirty="0"/>
          </a:p>
        </p:txBody>
      </p:sp>
      <p:sp>
        <p:nvSpPr>
          <p:cNvPr id="6" name="フッター プレースホルダ 5"/>
          <p:cNvSpPr>
            <a:spLocks noGrp="1"/>
          </p:cNvSpPr>
          <p:nvPr>
            <p:ph type="ftr" sz="quarter" idx="11"/>
          </p:nvPr>
        </p:nvSpPr>
        <p:spPr/>
        <p:txBody>
          <a:bodyPr/>
          <a:lstStyle/>
          <a:p>
            <a:r>
              <a:rPr lang="en-US" altLang="ja-JP" smtClean="0"/>
              <a:t>1-3  </a:t>
            </a:r>
            <a:r>
              <a:rPr lang="ja-JP" altLang="en-US" smtClean="0"/>
              <a:t>住民視点の窓口サービスの実現</a:t>
            </a:r>
            <a:endParaRPr lang="en-US" altLang="ja-JP"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a:latin typeface="HGPｺﾞｼｯｸM" pitchFamily="50" charset="-128"/>
                <a:ea typeface="HGPｺﾞｼｯｸM" pitchFamily="50" charset="-128"/>
              </a:rPr>
              <a:t>１．本講義の学習目標</a:t>
            </a:r>
            <a:endParaRPr kumimoji="1" lang="ja-JP" altLang="en-US" dirty="0">
              <a:latin typeface="HGPｺﾞｼｯｸM" pitchFamily="50" charset="-128"/>
              <a:ea typeface="HGPｺﾞｼｯｸM" pitchFamily="50" charset="-128"/>
            </a:endParaRPr>
          </a:p>
        </p:txBody>
      </p:sp>
      <p:sp>
        <p:nvSpPr>
          <p:cNvPr id="20485" name="Rectangle 5"/>
          <p:cNvSpPr>
            <a:spLocks noGrp="1" noChangeArrowheads="1"/>
          </p:cNvSpPr>
          <p:nvPr>
            <p:ph idx="1"/>
          </p:nvPr>
        </p:nvSpPr>
        <p:spPr bwMode="auto">
          <a:xfrm>
            <a:off x="495300" y="1340768"/>
            <a:ext cx="8915400" cy="4896544"/>
          </a:xfrm>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lnSpc>
                <a:spcPct val="150000"/>
              </a:lnSpc>
            </a:pPr>
            <a:r>
              <a:rPr lang="ja-JP" altLang="en-US" sz="2000" dirty="0" smtClean="0">
                <a:latin typeface="HGPｺﾞｼｯｸM" pitchFamily="50" charset="-128"/>
              </a:rPr>
              <a:t>自治体の強みとなる組織横断的発想の取り組みとして住民サービスの例である総合窓口の例について理解できる。</a:t>
            </a:r>
            <a:endParaRPr lang="en-US" altLang="ja-JP" sz="2000" dirty="0" smtClean="0">
              <a:latin typeface="HGPｺﾞｼｯｸM" pitchFamily="50" charset="-128"/>
            </a:endParaRPr>
          </a:p>
          <a:p>
            <a:pPr lvl="0">
              <a:lnSpc>
                <a:spcPct val="150000"/>
              </a:lnSpc>
            </a:pPr>
            <a:r>
              <a:rPr lang="ja-JP" altLang="en-US" sz="2000" dirty="0" smtClean="0">
                <a:latin typeface="HGPｺﾞｼｯｸM" pitchFamily="50" charset="-128"/>
              </a:rPr>
              <a:t>ＩＣＴを利活用した総合窓口開設の事例から、共通化</a:t>
            </a:r>
            <a:r>
              <a:rPr lang="ja-JP" altLang="en-US" sz="2000" dirty="0">
                <a:latin typeface="HGPｺﾞｼｯｸM" pitchFamily="50" charset="-128"/>
              </a:rPr>
              <a:t>及び</a:t>
            </a:r>
            <a:r>
              <a:rPr lang="ja-JP" altLang="en-US" sz="2000" dirty="0" smtClean="0">
                <a:latin typeface="HGPｺﾞｼｯｸM" pitchFamily="50" charset="-128"/>
              </a:rPr>
              <a:t>標準化を進めることで業務プロセスの見直し、人材育成、組織力向上等を可能とする実践的方策について理解できる。</a:t>
            </a:r>
            <a:endParaRPr lang="en-US" altLang="ja-JP" sz="2000" dirty="0" smtClean="0">
              <a:latin typeface="HGPｺﾞｼｯｸM" pitchFamily="50" charset="-128"/>
            </a:endParaRPr>
          </a:p>
          <a:p>
            <a:pPr>
              <a:lnSpc>
                <a:spcPct val="150000"/>
              </a:lnSpc>
            </a:pPr>
            <a:r>
              <a:rPr lang="ja-JP" altLang="ja-JP" sz="2000" dirty="0" smtClean="0">
                <a:latin typeface="HGPｺﾞｼｯｸM" pitchFamily="50" charset="-128"/>
              </a:rPr>
              <a:t>住民視点の</a:t>
            </a:r>
            <a:r>
              <a:rPr lang="ja-JP" altLang="en-US" sz="2000" dirty="0" smtClean="0">
                <a:latin typeface="HGPｺﾞｼｯｸM" pitchFamily="50" charset="-128"/>
              </a:rPr>
              <a:t>総合窓口サービスを実現するための、効果的且つ効率的なプロジェクトの進め方や手法を理解できる。</a:t>
            </a:r>
            <a:endParaRPr lang="en-US" altLang="ja-JP" sz="2000" dirty="0" smtClean="0">
              <a:latin typeface="HGPｺﾞｼｯｸM" pitchFamily="50" charset="-128"/>
            </a:endParaRPr>
          </a:p>
          <a:p>
            <a:pPr>
              <a:lnSpc>
                <a:spcPct val="150000"/>
              </a:lnSpc>
            </a:pPr>
            <a:r>
              <a:rPr lang="ja-JP" altLang="en-US" sz="2000" dirty="0">
                <a:latin typeface="HGPｺﾞｼｯｸM" pitchFamily="50" charset="-128"/>
              </a:rPr>
              <a:t>各</a:t>
            </a:r>
            <a:r>
              <a:rPr lang="ja-JP" altLang="ja-JP" sz="2000" dirty="0">
                <a:latin typeface="HGPｺﾞｼｯｸM" pitchFamily="50" charset="-128"/>
              </a:rPr>
              <a:t>自治体にあった総合</a:t>
            </a:r>
            <a:r>
              <a:rPr lang="ja-JP" altLang="ja-JP" sz="2000" dirty="0" smtClean="0">
                <a:latin typeface="HGPｺﾞｼｯｸM" pitchFamily="50" charset="-128"/>
              </a:rPr>
              <a:t>窓口</a:t>
            </a:r>
            <a:r>
              <a:rPr lang="ja-JP" altLang="en-US" sz="2000" dirty="0" smtClean="0">
                <a:latin typeface="HGPｺﾞｼｯｸM" pitchFamily="50" charset="-128"/>
              </a:rPr>
              <a:t>を検討するにあたり、</a:t>
            </a:r>
            <a:r>
              <a:rPr lang="ja-JP" altLang="ja-JP" sz="2000" dirty="0" smtClean="0">
                <a:latin typeface="HGPｺﾞｼｯｸM" pitchFamily="50" charset="-128"/>
              </a:rPr>
              <a:t>総合窓口</a:t>
            </a:r>
            <a:r>
              <a:rPr lang="ja-JP" altLang="en-US" sz="2000" dirty="0" smtClean="0">
                <a:latin typeface="HGPｺﾞｼｯｸM" pitchFamily="50" charset="-128"/>
              </a:rPr>
              <a:t>開設に</a:t>
            </a:r>
            <a:r>
              <a:rPr lang="ja-JP" altLang="ja-JP" sz="2000" dirty="0" smtClean="0">
                <a:latin typeface="HGPｺﾞｼｯｸM" pitchFamily="50" charset="-128"/>
              </a:rPr>
              <a:t>必要な要件</a:t>
            </a:r>
            <a:r>
              <a:rPr lang="ja-JP" altLang="en-US" sz="2000" dirty="0" smtClean="0">
                <a:latin typeface="HGPｺﾞｼｯｸM" pitchFamily="50" charset="-128"/>
              </a:rPr>
              <a:t>及び</a:t>
            </a:r>
            <a:r>
              <a:rPr lang="ja-JP" altLang="ja-JP" sz="2000" dirty="0" smtClean="0">
                <a:latin typeface="HGPｺﾞｼｯｸM" pitchFamily="50" charset="-128"/>
              </a:rPr>
              <a:t>総合窓口の形態</a:t>
            </a:r>
            <a:r>
              <a:rPr lang="ja-JP" altLang="en-US" sz="2000" dirty="0">
                <a:latin typeface="HGPｺﾞｼｯｸM" pitchFamily="50" charset="-128"/>
              </a:rPr>
              <a:t>と</a:t>
            </a:r>
            <a:r>
              <a:rPr lang="ja-JP" altLang="ja-JP" sz="2000" dirty="0" smtClean="0">
                <a:latin typeface="HGPｺﾞｼｯｸM" pitchFamily="50" charset="-128"/>
              </a:rPr>
              <a:t>効果</a:t>
            </a:r>
            <a:r>
              <a:rPr lang="ja-JP" altLang="en-US" sz="2000" dirty="0" smtClean="0">
                <a:latin typeface="HGPｺﾞｼｯｸM" pitchFamily="50" charset="-128"/>
              </a:rPr>
              <a:t>を理解できる</a:t>
            </a:r>
            <a:r>
              <a:rPr lang="ja-JP" altLang="ja-JP" sz="2000" dirty="0" smtClean="0">
                <a:latin typeface="HGPｺﾞｼｯｸM" pitchFamily="50" charset="-128"/>
              </a:rPr>
              <a:t>。</a:t>
            </a:r>
          </a:p>
        </p:txBody>
      </p:sp>
      <p:sp>
        <p:nvSpPr>
          <p:cNvPr id="4" name="スライド番号プレースホルダ 3"/>
          <p:cNvSpPr>
            <a:spLocks noGrp="1"/>
          </p:cNvSpPr>
          <p:nvPr>
            <p:ph type="sldNum" sz="quarter" idx="12"/>
          </p:nvPr>
        </p:nvSpPr>
        <p:spPr/>
        <p:txBody>
          <a:bodyPr/>
          <a:lstStyle/>
          <a:p>
            <a:fld id="{8EDC12F3-E265-4EA4-8231-EBF85ED9DCFF}" type="slidenum">
              <a:rPr lang="en-US" altLang="ja-JP" smtClean="0"/>
              <a:pPr/>
              <a:t>1</a:t>
            </a:fld>
            <a:endParaRPr lang="ja-JP" altLang="en-US" dirty="0"/>
          </a:p>
        </p:txBody>
      </p:sp>
      <p:sp>
        <p:nvSpPr>
          <p:cNvPr id="5" name="フッター プレースホルダ 4"/>
          <p:cNvSpPr>
            <a:spLocks noGrp="1"/>
          </p:cNvSpPr>
          <p:nvPr>
            <p:ph type="ftr" sz="quarter" idx="11"/>
          </p:nvPr>
        </p:nvSpPr>
        <p:spPr/>
        <p:txBody>
          <a:bodyPr/>
          <a:lstStyle/>
          <a:p>
            <a:r>
              <a:rPr lang="en-US" altLang="ja-JP" smtClean="0"/>
              <a:t>1-3  </a:t>
            </a:r>
            <a:r>
              <a:rPr lang="ja-JP" altLang="en-US" smtClean="0"/>
              <a:t>住民視点の窓口サービスの実現</a:t>
            </a:r>
            <a:endParaRPr lang="en-US" altLang="ja-JP"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bwMode="auto">
          <a:xfrm>
            <a:off x="848544" y="1828479"/>
            <a:ext cx="8352928" cy="1888555"/>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4" name="タイトル 3"/>
          <p:cNvSpPr>
            <a:spLocks noGrp="1"/>
          </p:cNvSpPr>
          <p:nvPr>
            <p:ph type="title"/>
          </p:nvPr>
        </p:nvSpPr>
        <p:spPr/>
        <p:txBody>
          <a:bodyPr/>
          <a:lstStyle/>
          <a:p>
            <a:r>
              <a:rPr lang="ja-JP" altLang="en-US" dirty="0"/>
              <a:t>５．総合窓口モデルの決定プロセス　</a:t>
            </a:r>
            <a:r>
              <a:rPr lang="ja-JP" altLang="en-US" sz="2400" dirty="0" smtClean="0"/>
              <a:t>～モデルの決定～</a:t>
            </a:r>
            <a:endParaRPr kumimoji="1" lang="ja-JP" altLang="en-US" dirty="0"/>
          </a:p>
        </p:txBody>
      </p:sp>
      <p:sp>
        <p:nvSpPr>
          <p:cNvPr id="179203" name="Rectangle 3"/>
          <p:cNvSpPr>
            <a:spLocks noGrp="1" noChangeArrowheads="1"/>
          </p:cNvSpPr>
          <p:nvPr>
            <p:ph idx="1"/>
          </p:nvPr>
        </p:nvSpPr>
        <p:spPr bwMode="auto">
          <a:xfrm>
            <a:off x="495300" y="1341440"/>
            <a:ext cx="8915400" cy="4784725"/>
          </a:xfrm>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ja-JP" altLang="en-US" sz="2800" dirty="0" smtClean="0">
                <a:latin typeface="HGPｺﾞｼｯｸM" pitchFamily="50" charset="-128"/>
              </a:rPr>
              <a:t>進化できる総合窓口へ</a:t>
            </a:r>
          </a:p>
          <a:p>
            <a:pPr lvl="1"/>
            <a:r>
              <a:rPr lang="ja-JP" altLang="ja-JP" sz="2400" dirty="0" smtClean="0"/>
              <a:t>総合窓口</a:t>
            </a:r>
            <a:r>
              <a:rPr lang="ja-JP" altLang="en-US" sz="2400" dirty="0" smtClean="0"/>
              <a:t>の種類を理解する　（深堀りして視る）</a:t>
            </a:r>
            <a:endParaRPr lang="en-US" altLang="ja-JP" sz="2400" dirty="0" smtClean="0"/>
          </a:p>
          <a:p>
            <a:pPr lvl="1"/>
            <a:r>
              <a:rPr lang="ja-JP" altLang="en-US" sz="2400" dirty="0" smtClean="0"/>
              <a:t>ｗｉｎ－ｗｉｎモデルを描く　（全体を俯瞰した視点）</a:t>
            </a:r>
            <a:endParaRPr lang="ja-JP" altLang="ja-JP" sz="2400" dirty="0" smtClean="0"/>
          </a:p>
          <a:p>
            <a:pPr lvl="1"/>
            <a:r>
              <a:rPr lang="ja-JP" altLang="en-US" sz="2400" dirty="0" smtClean="0"/>
              <a:t>注意点①現状の手続きをベースに考えない</a:t>
            </a:r>
            <a:endParaRPr lang="en-US" altLang="ja-JP" sz="2400" dirty="0" smtClean="0"/>
          </a:p>
          <a:p>
            <a:pPr lvl="1"/>
            <a:r>
              <a:rPr lang="ja-JP" altLang="en-US" sz="2400" dirty="0" smtClean="0"/>
              <a:t>注意点②現行の組織・業務処理プロセスにとらわれない</a:t>
            </a:r>
            <a:endParaRPr lang="en-US" altLang="ja-JP" sz="2400" dirty="0" smtClean="0"/>
          </a:p>
          <a:p>
            <a:r>
              <a:rPr lang="ja-JP" altLang="en-US" sz="2800" dirty="0" smtClean="0">
                <a:latin typeface="HGPｺﾞｼｯｸM" pitchFamily="50" charset="-128"/>
              </a:rPr>
              <a:t>中心となるコンセプト決定（目的の明確化）</a:t>
            </a:r>
            <a:endParaRPr lang="en-US" altLang="ja-JP" sz="2800" dirty="0" smtClean="0">
              <a:latin typeface="HGPｺﾞｼｯｸM" pitchFamily="50" charset="-128"/>
            </a:endParaRPr>
          </a:p>
          <a:p>
            <a:r>
              <a:rPr lang="ja-JP" altLang="en-US" sz="2800" dirty="0" smtClean="0">
                <a:latin typeface="HGPｺﾞｼｯｸM" pitchFamily="50" charset="-128"/>
              </a:rPr>
              <a:t>ポンチ絵を描く　（目標の共有化）</a:t>
            </a:r>
            <a:endParaRPr lang="en-US" altLang="ja-JP" sz="2800" dirty="0" smtClean="0">
              <a:latin typeface="HGPｺﾞｼｯｸM" pitchFamily="50" charset="-128"/>
            </a:endParaRPr>
          </a:p>
          <a:p>
            <a:r>
              <a:rPr lang="ja-JP" altLang="en-US" sz="2800" dirty="0" smtClean="0">
                <a:latin typeface="HGPｺﾞｼｯｸM" pitchFamily="50" charset="-128"/>
              </a:rPr>
              <a:t>自分たちで削減したコストにより、投入投下を可能に</a:t>
            </a:r>
            <a:endParaRPr lang="en-US" altLang="ja-JP" sz="2800" dirty="0" smtClean="0">
              <a:latin typeface="HGPｺﾞｼｯｸM" pitchFamily="50" charset="-128"/>
            </a:endParaRPr>
          </a:p>
          <a:p>
            <a:pPr marL="0" indent="0">
              <a:buNone/>
            </a:pPr>
            <a:r>
              <a:rPr lang="ja-JP" altLang="en-US" sz="2800" dirty="0">
                <a:latin typeface="HGPｺﾞｼｯｸM" pitchFamily="50" charset="-128"/>
              </a:rPr>
              <a:t>　</a:t>
            </a:r>
            <a:r>
              <a:rPr lang="ja-JP" altLang="en-US" sz="2800" dirty="0" smtClean="0">
                <a:latin typeface="HGPｺﾞｼｯｸM" pitchFamily="50" charset="-128"/>
              </a:rPr>
              <a:t>       　（効果・成果のインセンティブ）</a:t>
            </a:r>
            <a:endParaRPr lang="en-US" altLang="ja-JP" sz="2800" dirty="0" smtClean="0">
              <a:latin typeface="HGPｺﾞｼｯｸM" pitchFamily="50" charset="-128"/>
            </a:endParaRPr>
          </a:p>
          <a:p>
            <a:endParaRPr lang="en-US" altLang="ja-JP" dirty="0" smtClean="0">
              <a:latin typeface="HGPｺﾞｼｯｸM" pitchFamily="50" charset="-128"/>
            </a:endParaRPr>
          </a:p>
          <a:p>
            <a:pPr>
              <a:buNone/>
            </a:pPr>
            <a:endParaRPr lang="ja-JP" altLang="en-US" dirty="0">
              <a:latin typeface="HGPｺﾞｼｯｸM" pitchFamily="50" charset="-128"/>
            </a:endParaRPr>
          </a:p>
        </p:txBody>
      </p:sp>
      <p:sp>
        <p:nvSpPr>
          <p:cNvPr id="5" name="角丸四角形吹き出し 4"/>
          <p:cNvSpPr/>
          <p:nvPr/>
        </p:nvSpPr>
        <p:spPr bwMode="auto">
          <a:xfrm>
            <a:off x="6609184" y="5589240"/>
            <a:ext cx="2880320" cy="576064"/>
          </a:xfrm>
          <a:prstGeom prst="wedgeRoundRectCallout">
            <a:avLst>
              <a:gd name="adj1" fmla="val -64509"/>
              <a:gd name="adj2" fmla="val -52798"/>
              <a:gd name="adj3" fmla="val 16667"/>
            </a:avLst>
          </a:prstGeom>
          <a:solidFill>
            <a:schemeClr val="bg1"/>
          </a:solidFill>
          <a:ln w="9525" cap="flat" cmpd="sng" algn="ctr">
            <a:solidFill>
              <a:schemeClr val="bg1">
                <a:lumMod val="65000"/>
              </a:schemeClr>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ja-JP" altLang="en-US" sz="1400" b="0" i="0" u="none" strike="noStrike" cap="none" normalizeH="0" baseline="0" dirty="0" smtClean="0">
                <a:ln>
                  <a:noFill/>
                </a:ln>
                <a:solidFill>
                  <a:schemeClr val="tx1"/>
                </a:solidFill>
                <a:effectLst/>
                <a:latin typeface="HGPｺﾞｼｯｸM" pitchFamily="50" charset="-128"/>
                <a:ea typeface="HGPｺﾞｼｯｸM" pitchFamily="50" charset="-128"/>
              </a:rPr>
              <a:t>例）粕屋町では、目標以上の削減分はフロア改修等に再投資</a:t>
            </a:r>
            <a:endParaRPr kumimoji="0" lang="en-US" altLang="ja-JP" sz="14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6" name="スライド番号プレースホルダ 5"/>
          <p:cNvSpPr>
            <a:spLocks noGrp="1"/>
          </p:cNvSpPr>
          <p:nvPr>
            <p:ph type="sldNum" sz="quarter" idx="12"/>
          </p:nvPr>
        </p:nvSpPr>
        <p:spPr/>
        <p:txBody>
          <a:bodyPr/>
          <a:lstStyle/>
          <a:p>
            <a:fld id="{8EDC12F3-E265-4EA4-8231-EBF85ED9DCFF}" type="slidenum">
              <a:rPr lang="en-US" altLang="ja-JP" smtClean="0"/>
              <a:pPr/>
              <a:t>19</a:t>
            </a:fld>
            <a:endParaRPr lang="ja-JP" altLang="en-US" dirty="0"/>
          </a:p>
        </p:txBody>
      </p:sp>
      <p:sp>
        <p:nvSpPr>
          <p:cNvPr id="7" name="フッター プレースホルダ 6"/>
          <p:cNvSpPr>
            <a:spLocks noGrp="1"/>
          </p:cNvSpPr>
          <p:nvPr>
            <p:ph type="ftr" sz="quarter" idx="11"/>
          </p:nvPr>
        </p:nvSpPr>
        <p:spPr/>
        <p:txBody>
          <a:bodyPr/>
          <a:lstStyle/>
          <a:p>
            <a:r>
              <a:rPr lang="en-US" altLang="ja-JP" dirty="0" smtClean="0"/>
              <a:t>1-3  </a:t>
            </a:r>
            <a:r>
              <a:rPr lang="ja-JP" altLang="en-US" dirty="0" smtClean="0"/>
              <a:t>住民視点の窓口サービスの実現</a:t>
            </a:r>
            <a:endParaRPr lang="en-US" altLang="ja-JP"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右矢印 8"/>
          <p:cNvSpPr/>
          <p:nvPr/>
        </p:nvSpPr>
        <p:spPr>
          <a:xfrm rot="19879600">
            <a:off x="2863438" y="2500306"/>
            <a:ext cx="3095647" cy="500066"/>
          </a:xfrm>
          <a:prstGeom prst="rightArrow">
            <a:avLst/>
          </a:prstGeom>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ja-JP" altLang="en-US" dirty="0">
              <a:latin typeface="HGPｺﾞｼｯｸM" pitchFamily="50" charset="-128"/>
              <a:ea typeface="HGPｺﾞｼｯｸM" pitchFamily="50" charset="-128"/>
            </a:endParaRPr>
          </a:p>
        </p:txBody>
      </p:sp>
      <p:pic>
        <p:nvPicPr>
          <p:cNvPr id="15364" name="Picture 2" descr="C:\Users\habu\AppData\Local\Microsoft\Windows\Temporary Internet Files\Content.IE5\NSP780NN\MCj04339420000[1].png"/>
          <p:cNvPicPr>
            <a:picLocks noChangeAspect="1" noChangeArrowheads="1"/>
          </p:cNvPicPr>
          <p:nvPr/>
        </p:nvPicPr>
        <p:blipFill>
          <a:blip r:embed="rId3" cstate="print"/>
          <a:srcRect/>
          <a:stretch>
            <a:fillRect/>
          </a:stretch>
        </p:blipFill>
        <p:spPr bwMode="auto">
          <a:xfrm>
            <a:off x="2013877" y="2930528"/>
            <a:ext cx="1351756" cy="1249363"/>
          </a:xfrm>
          <a:prstGeom prst="rect">
            <a:avLst/>
          </a:prstGeom>
          <a:noFill/>
          <a:ln w="9525">
            <a:noFill/>
            <a:miter lim="800000"/>
            <a:headEnd/>
            <a:tailEnd/>
          </a:ln>
        </p:spPr>
      </p:pic>
      <p:pic>
        <p:nvPicPr>
          <p:cNvPr id="15365" name="Picture 7" descr="C:\Users\habu\AppData\Local\Microsoft\Windows\Temporary Internet Files\Content.IE5\ZOTQFE0F\MCj04292730000[1].wmf"/>
          <p:cNvPicPr>
            <a:picLocks noChangeAspect="1" noChangeArrowheads="1"/>
          </p:cNvPicPr>
          <p:nvPr/>
        </p:nvPicPr>
        <p:blipFill>
          <a:blip r:embed="rId4" cstate="print"/>
          <a:srcRect/>
          <a:stretch>
            <a:fillRect/>
          </a:stretch>
        </p:blipFill>
        <p:spPr bwMode="auto">
          <a:xfrm>
            <a:off x="5262564" y="1315541"/>
            <a:ext cx="1497939" cy="1249363"/>
          </a:xfrm>
          <a:prstGeom prst="rect">
            <a:avLst/>
          </a:prstGeom>
          <a:noFill/>
          <a:ln w="9525">
            <a:noFill/>
            <a:miter lim="800000"/>
            <a:headEnd/>
            <a:tailEnd/>
          </a:ln>
        </p:spPr>
      </p:pic>
      <p:pic>
        <p:nvPicPr>
          <p:cNvPr id="15366" name="Picture 14" descr="C:\Users\habu\AppData\Local\Microsoft\Windows\Temporary Internet Files\Content.IE5\RYRALMY1\MCj04289130000[1].wmf"/>
          <p:cNvPicPr>
            <a:picLocks noChangeAspect="1" noChangeArrowheads="1"/>
          </p:cNvPicPr>
          <p:nvPr/>
        </p:nvPicPr>
        <p:blipFill>
          <a:blip r:embed="rId5" cstate="print"/>
          <a:srcRect/>
          <a:stretch>
            <a:fillRect/>
          </a:stretch>
        </p:blipFill>
        <p:spPr bwMode="auto">
          <a:xfrm>
            <a:off x="3938324" y="2205041"/>
            <a:ext cx="935567" cy="720725"/>
          </a:xfrm>
          <a:prstGeom prst="rect">
            <a:avLst/>
          </a:prstGeom>
          <a:noFill/>
          <a:ln w="9525">
            <a:noFill/>
            <a:miter lim="800000"/>
            <a:headEnd/>
            <a:tailEnd/>
          </a:ln>
        </p:spPr>
      </p:pic>
      <p:pic>
        <p:nvPicPr>
          <p:cNvPr id="15367" name="Picture 15" descr="C:\Users\habu\AppData\Local\Microsoft\Windows\Temporary Internet Files\Content.IE5\4BUHXPOR\MCj04326210000[1].png"/>
          <p:cNvPicPr>
            <a:picLocks noChangeAspect="1" noChangeArrowheads="1"/>
          </p:cNvPicPr>
          <p:nvPr/>
        </p:nvPicPr>
        <p:blipFill>
          <a:blip r:embed="rId6" cstate="print"/>
          <a:srcRect/>
          <a:stretch>
            <a:fillRect/>
          </a:stretch>
        </p:blipFill>
        <p:spPr bwMode="auto">
          <a:xfrm>
            <a:off x="1442906" y="3573463"/>
            <a:ext cx="1006078" cy="855662"/>
          </a:xfrm>
          <a:prstGeom prst="rect">
            <a:avLst/>
          </a:prstGeom>
          <a:noFill/>
          <a:ln w="9525">
            <a:noFill/>
            <a:miter lim="800000"/>
            <a:headEnd/>
            <a:tailEnd/>
          </a:ln>
        </p:spPr>
      </p:pic>
      <p:sp>
        <p:nvSpPr>
          <p:cNvPr id="10" name="右矢印 9"/>
          <p:cNvSpPr/>
          <p:nvPr/>
        </p:nvSpPr>
        <p:spPr>
          <a:xfrm rot="12530201">
            <a:off x="2337803" y="4730049"/>
            <a:ext cx="3095647" cy="500066"/>
          </a:xfrm>
          <a:prstGeom prst="rightArrow">
            <a:avLst/>
          </a:prstGeom>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ja-JP" altLang="en-US" dirty="0">
              <a:latin typeface="HGPｺﾞｼｯｸM" pitchFamily="50" charset="-128"/>
              <a:ea typeface="HGPｺﾞｼｯｸM" pitchFamily="50" charset="-128"/>
            </a:endParaRPr>
          </a:p>
        </p:txBody>
      </p:sp>
      <p:pic>
        <p:nvPicPr>
          <p:cNvPr id="15371" name="Picture 4" descr="C:\Users\habu\Documents\プレゼン用イラスト\MS_Servers\SQL sm.png"/>
          <p:cNvPicPr>
            <a:picLocks noChangeAspect="1" noChangeArrowheads="1"/>
          </p:cNvPicPr>
          <p:nvPr/>
        </p:nvPicPr>
        <p:blipFill>
          <a:blip r:embed="rId7" cstate="print"/>
          <a:srcRect/>
          <a:stretch>
            <a:fillRect/>
          </a:stretch>
        </p:blipFill>
        <p:spPr bwMode="auto">
          <a:xfrm>
            <a:off x="4953002" y="4941168"/>
            <a:ext cx="925248" cy="1255712"/>
          </a:xfrm>
          <a:prstGeom prst="rect">
            <a:avLst/>
          </a:prstGeom>
          <a:noFill/>
          <a:ln w="9525">
            <a:noFill/>
            <a:miter lim="800000"/>
            <a:headEnd/>
            <a:tailEnd/>
          </a:ln>
        </p:spPr>
      </p:pic>
      <p:sp>
        <p:nvSpPr>
          <p:cNvPr id="15" name="右矢印 14"/>
          <p:cNvSpPr/>
          <p:nvPr/>
        </p:nvSpPr>
        <p:spPr>
          <a:xfrm rot="10800000">
            <a:off x="5961112" y="5589240"/>
            <a:ext cx="2073459" cy="500066"/>
          </a:xfrm>
          <a:prstGeom prst="rightArrow">
            <a:avLst/>
          </a:prstGeom>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ja-JP" altLang="en-US" dirty="0">
              <a:latin typeface="HGPｺﾞｼｯｸM" pitchFamily="50" charset="-128"/>
              <a:ea typeface="HGPｺﾞｼｯｸM" pitchFamily="50" charset="-128"/>
            </a:endParaRPr>
          </a:p>
        </p:txBody>
      </p:sp>
      <p:pic>
        <p:nvPicPr>
          <p:cNvPr id="15375" name="Picture 7" descr="C:\Users\habu\AppData\Local\Microsoft\Windows\Temporary Internet Files\Content.IE5\ML9EP9QF\MCj02309870000[1].wmf"/>
          <p:cNvPicPr>
            <a:picLocks noChangeAspect="1" noChangeArrowheads="1"/>
          </p:cNvPicPr>
          <p:nvPr/>
        </p:nvPicPr>
        <p:blipFill>
          <a:blip r:embed="rId8" cstate="print"/>
          <a:srcRect/>
          <a:stretch>
            <a:fillRect/>
          </a:stretch>
        </p:blipFill>
        <p:spPr bwMode="auto">
          <a:xfrm>
            <a:off x="7617297" y="4941168"/>
            <a:ext cx="1857375" cy="1263650"/>
          </a:xfrm>
          <a:prstGeom prst="rect">
            <a:avLst/>
          </a:prstGeom>
          <a:noFill/>
          <a:ln w="9525">
            <a:noFill/>
            <a:miter lim="800000"/>
            <a:headEnd/>
            <a:tailEnd/>
          </a:ln>
        </p:spPr>
      </p:pic>
      <p:sp>
        <p:nvSpPr>
          <p:cNvPr id="16" name="線吹き出し 3 (枠付き) 15"/>
          <p:cNvSpPr/>
          <p:nvPr/>
        </p:nvSpPr>
        <p:spPr>
          <a:xfrm>
            <a:off x="7450139" y="4076700"/>
            <a:ext cx="2089547" cy="571500"/>
          </a:xfrm>
          <a:prstGeom prst="borderCallout3">
            <a:avLst>
              <a:gd name="adj1" fmla="val 18750"/>
              <a:gd name="adj2" fmla="val -8333"/>
              <a:gd name="adj3" fmla="val 18750"/>
              <a:gd name="adj4" fmla="val -16667"/>
              <a:gd name="adj5" fmla="val 100000"/>
              <a:gd name="adj6" fmla="val -16667"/>
              <a:gd name="adj7" fmla="val 207629"/>
              <a:gd name="adj8" fmla="val 34136"/>
            </a:avLst>
          </a:prstGeom>
          <a:ln w="6350"/>
        </p:spPr>
        <p:style>
          <a:lnRef idx="2">
            <a:schemeClr val="accent2"/>
          </a:lnRef>
          <a:fillRef idx="1">
            <a:schemeClr val="lt1"/>
          </a:fillRef>
          <a:effectRef idx="0">
            <a:schemeClr val="accent2"/>
          </a:effectRef>
          <a:fontRef idx="minor">
            <a:schemeClr val="dk1"/>
          </a:fontRef>
        </p:style>
        <p:txBody>
          <a:bodyPr anchor="ctr"/>
          <a:lstStyle/>
          <a:p>
            <a:pPr algn="ctr"/>
            <a:endParaRPr lang="ja-JP" altLang="en-US" sz="1400" dirty="0">
              <a:solidFill>
                <a:srgbClr val="000000"/>
              </a:solidFill>
              <a:latin typeface="HGPｺﾞｼｯｸM" pitchFamily="50" charset="-128"/>
              <a:ea typeface="HGPｺﾞｼｯｸM" pitchFamily="50" charset="-128"/>
            </a:endParaRPr>
          </a:p>
          <a:p>
            <a:pPr algn="ctr"/>
            <a:r>
              <a:rPr lang="ja-JP" altLang="en-US" sz="1400" dirty="0">
                <a:solidFill>
                  <a:srgbClr val="000000"/>
                </a:solidFill>
                <a:latin typeface="HGPｺﾞｼｯｸM" pitchFamily="50" charset="-128"/>
                <a:ea typeface="HGPｺﾞｼｯｸM" pitchFamily="50" charset="-128"/>
              </a:rPr>
              <a:t>サービスを向上させ</a:t>
            </a:r>
          </a:p>
          <a:p>
            <a:pPr algn="ctr"/>
            <a:r>
              <a:rPr lang="ja-JP" altLang="en-US" sz="1400" dirty="0">
                <a:solidFill>
                  <a:srgbClr val="000000"/>
                </a:solidFill>
                <a:latin typeface="HGPｺﾞｼｯｸM" pitchFamily="50" charset="-128"/>
                <a:ea typeface="HGPｺﾞｼｯｸM" pitchFamily="50" charset="-128"/>
              </a:rPr>
              <a:t>コストを縮減する</a:t>
            </a:r>
          </a:p>
          <a:p>
            <a:pPr algn="ctr"/>
            <a:r>
              <a:rPr lang="ja-JP" altLang="en-US" sz="1400" dirty="0">
                <a:solidFill>
                  <a:srgbClr val="000000"/>
                </a:solidFill>
                <a:latin typeface="HGPｺﾞｼｯｸM" pitchFamily="50" charset="-128"/>
                <a:ea typeface="HGPｺﾞｼｯｸM" pitchFamily="50" charset="-128"/>
              </a:rPr>
              <a:t>　　　</a:t>
            </a:r>
          </a:p>
        </p:txBody>
      </p:sp>
      <p:sp>
        <p:nvSpPr>
          <p:cNvPr id="18" name="線吹き出し 2 (枠付き) 17"/>
          <p:cNvSpPr/>
          <p:nvPr/>
        </p:nvSpPr>
        <p:spPr>
          <a:xfrm flipH="1">
            <a:off x="992560" y="5665242"/>
            <a:ext cx="3250406" cy="500062"/>
          </a:xfrm>
          <a:prstGeom prst="borderCallout2">
            <a:avLst>
              <a:gd name="adj1" fmla="val 75892"/>
              <a:gd name="adj2" fmla="val -6200"/>
              <a:gd name="adj3" fmla="val 75892"/>
              <a:gd name="adj4" fmla="val -17200"/>
              <a:gd name="adj5" fmla="val -22737"/>
              <a:gd name="adj6" fmla="val -27137"/>
            </a:avLst>
          </a:prstGeom>
          <a:ln w="6350"/>
        </p:spPr>
        <p:style>
          <a:lnRef idx="2">
            <a:schemeClr val="accent2"/>
          </a:lnRef>
          <a:fillRef idx="1">
            <a:schemeClr val="lt1"/>
          </a:fillRef>
          <a:effectRef idx="0">
            <a:schemeClr val="accent2"/>
          </a:effectRef>
          <a:fontRef idx="minor">
            <a:schemeClr val="dk1"/>
          </a:fontRef>
        </p:style>
        <p:txBody>
          <a:bodyPr anchor="ctr"/>
          <a:lstStyle/>
          <a:p>
            <a:pPr algn="ctr"/>
            <a:r>
              <a:rPr lang="ja-JP" altLang="en-US" sz="1400" dirty="0">
                <a:solidFill>
                  <a:srgbClr val="000000"/>
                </a:solidFill>
                <a:latin typeface="HGPｺﾞｼｯｸM" pitchFamily="50" charset="-128"/>
                <a:ea typeface="HGPｺﾞｼｯｸM" pitchFamily="50" charset="-128"/>
              </a:rPr>
              <a:t>地域情報プラットフォーム</a:t>
            </a:r>
          </a:p>
          <a:p>
            <a:pPr algn="ctr"/>
            <a:r>
              <a:rPr lang="ja-JP" altLang="en-US" sz="1400" dirty="0">
                <a:solidFill>
                  <a:srgbClr val="000000"/>
                </a:solidFill>
                <a:latin typeface="HGPｺﾞｼｯｸM" pitchFamily="50" charset="-128"/>
                <a:ea typeface="HGPｺﾞｼｯｸM" pitchFamily="50" charset="-128"/>
              </a:rPr>
              <a:t>（共通基盤）システム導入</a:t>
            </a:r>
          </a:p>
        </p:txBody>
      </p:sp>
      <p:sp>
        <p:nvSpPr>
          <p:cNvPr id="19" name="線吹き出し 2 (枠付き) 18"/>
          <p:cNvSpPr>
            <a:spLocks/>
          </p:cNvSpPr>
          <p:nvPr/>
        </p:nvSpPr>
        <p:spPr bwMode="auto">
          <a:xfrm flipH="1">
            <a:off x="416496" y="5013328"/>
            <a:ext cx="2331732" cy="500063"/>
          </a:xfrm>
          <a:prstGeom prst="borderCallout2">
            <a:avLst>
              <a:gd name="adj1" fmla="val 22856"/>
              <a:gd name="adj2" fmla="val -3236"/>
              <a:gd name="adj3" fmla="val 22856"/>
              <a:gd name="adj4" fmla="val -3236"/>
              <a:gd name="adj5" fmla="val 158727"/>
              <a:gd name="adj6" fmla="val -154278"/>
            </a:avLst>
          </a:prstGeom>
          <a:solidFill>
            <a:schemeClr val="bg1"/>
          </a:solidFill>
          <a:ln w="6350" algn="ctr">
            <a:solidFill>
              <a:schemeClr val="accent2"/>
            </a:solidFill>
            <a:miter lim="800000"/>
            <a:headEnd/>
            <a:tailEnd/>
          </a:ln>
        </p:spPr>
        <p:txBody>
          <a:bodyPr anchor="ctr"/>
          <a:lstStyle/>
          <a:p>
            <a:pPr algn="ctr"/>
            <a:r>
              <a:rPr lang="ja-JP" altLang="en-US" sz="1400" dirty="0">
                <a:solidFill>
                  <a:srgbClr val="000000"/>
                </a:solidFill>
                <a:latin typeface="HGPｺﾞｼｯｸM" pitchFamily="50" charset="-128"/>
                <a:ea typeface="HGPｺﾞｼｯｸM" pitchFamily="50" charset="-128"/>
              </a:rPr>
              <a:t>共通化・標準化</a:t>
            </a:r>
          </a:p>
          <a:p>
            <a:pPr algn="ctr"/>
            <a:r>
              <a:rPr lang="ja-JP" altLang="en-US" sz="1400" dirty="0">
                <a:solidFill>
                  <a:srgbClr val="000000"/>
                </a:solidFill>
                <a:latin typeface="HGPｺﾞｼｯｸM" pitchFamily="50" charset="-128"/>
                <a:ea typeface="HGPｺﾞｼｯｸM" pitchFamily="50" charset="-128"/>
              </a:rPr>
              <a:t>業務プロセスの見直し</a:t>
            </a:r>
          </a:p>
        </p:txBody>
      </p:sp>
      <p:sp>
        <p:nvSpPr>
          <p:cNvPr id="21" name="線吹き出し 2 (枠付き) 20"/>
          <p:cNvSpPr>
            <a:spLocks/>
          </p:cNvSpPr>
          <p:nvPr/>
        </p:nvSpPr>
        <p:spPr bwMode="auto">
          <a:xfrm>
            <a:off x="5673081" y="2492896"/>
            <a:ext cx="2376264" cy="681038"/>
          </a:xfrm>
          <a:prstGeom prst="borderCallout2">
            <a:avLst>
              <a:gd name="adj1" fmla="val 16782"/>
              <a:gd name="adj2" fmla="val -2801"/>
              <a:gd name="adj3" fmla="val 16782"/>
              <a:gd name="adj4" fmla="val -2801"/>
              <a:gd name="adj5" fmla="val 23777"/>
              <a:gd name="adj6" fmla="val -40169"/>
            </a:avLst>
          </a:prstGeom>
          <a:solidFill>
            <a:schemeClr val="bg1"/>
          </a:solidFill>
          <a:ln w="6350" algn="ctr">
            <a:solidFill>
              <a:schemeClr val="accent2"/>
            </a:solidFill>
            <a:miter lim="800000"/>
            <a:headEnd/>
            <a:tailEnd/>
          </a:ln>
        </p:spPr>
        <p:txBody>
          <a:bodyPr anchor="ctr"/>
          <a:lstStyle/>
          <a:p>
            <a:pPr algn="ctr"/>
            <a:r>
              <a:rPr lang="ja-JP" altLang="en-US" sz="1400" dirty="0">
                <a:solidFill>
                  <a:srgbClr val="000000"/>
                </a:solidFill>
                <a:latin typeface="HGPｺﾞｼｯｸM" pitchFamily="50" charset="-128"/>
                <a:ea typeface="HGPｺﾞｼｯｸM" pitchFamily="50" charset="-128"/>
              </a:rPr>
              <a:t>質の高い、安心して頂けるサービスを提供できる</a:t>
            </a:r>
          </a:p>
        </p:txBody>
      </p:sp>
      <p:sp>
        <p:nvSpPr>
          <p:cNvPr id="22" name="線吹き出し 2 (枠付き) 21"/>
          <p:cNvSpPr>
            <a:spLocks/>
          </p:cNvSpPr>
          <p:nvPr/>
        </p:nvSpPr>
        <p:spPr bwMode="auto">
          <a:xfrm>
            <a:off x="4016896" y="3429000"/>
            <a:ext cx="2918487" cy="792162"/>
          </a:xfrm>
          <a:prstGeom prst="borderCallout2">
            <a:avLst>
              <a:gd name="adj1" fmla="val 14431"/>
              <a:gd name="adj2" fmla="val -2829"/>
              <a:gd name="adj3" fmla="val 14431"/>
              <a:gd name="adj4" fmla="val -12727"/>
              <a:gd name="adj5" fmla="val 3407"/>
              <a:gd name="adj6" fmla="val -32588"/>
            </a:avLst>
          </a:prstGeom>
          <a:solidFill>
            <a:schemeClr val="bg1"/>
          </a:solidFill>
          <a:ln w="6350" algn="ctr">
            <a:solidFill>
              <a:schemeClr val="accent2"/>
            </a:solidFill>
            <a:miter lim="800000"/>
            <a:headEnd/>
            <a:tailEnd/>
          </a:ln>
          <a:effectLst>
            <a:glow rad="101600">
              <a:schemeClr val="accent6">
                <a:satMod val="175000"/>
                <a:alpha val="40000"/>
              </a:schemeClr>
            </a:glow>
          </a:effectLst>
        </p:spPr>
        <p:txBody>
          <a:bodyPr anchor="ctr"/>
          <a:lstStyle/>
          <a:p>
            <a:pPr algn="ctr"/>
            <a:r>
              <a:rPr lang="ja-JP" altLang="en-US" sz="2400" b="1" dirty="0">
                <a:solidFill>
                  <a:schemeClr val="accent6">
                    <a:lumMod val="50000"/>
                  </a:schemeClr>
                </a:solidFill>
                <a:latin typeface="HGPｺﾞｼｯｸM" pitchFamily="50" charset="-128"/>
                <a:ea typeface="HGPｺﾞｼｯｸM" pitchFamily="50" charset="-128"/>
              </a:rPr>
              <a:t>総合窓口サービス</a:t>
            </a:r>
          </a:p>
        </p:txBody>
      </p:sp>
      <p:sp>
        <p:nvSpPr>
          <p:cNvPr id="23" name="円形吹き出し 22"/>
          <p:cNvSpPr/>
          <p:nvPr/>
        </p:nvSpPr>
        <p:spPr>
          <a:xfrm>
            <a:off x="6465168" y="1419622"/>
            <a:ext cx="2166938" cy="857250"/>
          </a:xfrm>
          <a:prstGeom prst="wedgeEllipseCallout">
            <a:avLst>
              <a:gd name="adj1" fmla="val -50833"/>
              <a:gd name="adj2" fmla="val 48056"/>
            </a:avLst>
          </a:prstGeom>
          <a:ln w="9525">
            <a:solidFill>
              <a:schemeClr val="tx1"/>
            </a:solidFill>
          </a:ln>
        </p:spPr>
        <p:style>
          <a:lnRef idx="2">
            <a:schemeClr val="accent2"/>
          </a:lnRef>
          <a:fillRef idx="1">
            <a:schemeClr val="lt1"/>
          </a:fillRef>
          <a:effectRef idx="0">
            <a:schemeClr val="accent2"/>
          </a:effectRef>
          <a:fontRef idx="minor">
            <a:schemeClr val="dk1"/>
          </a:fontRef>
        </p:style>
        <p:txBody>
          <a:bodyPr anchor="ctr"/>
          <a:lstStyle/>
          <a:p>
            <a:pPr algn="ctr"/>
            <a:r>
              <a:rPr lang="ja-JP" altLang="en-US" sz="1400" dirty="0">
                <a:solidFill>
                  <a:srgbClr val="000000"/>
                </a:solidFill>
                <a:latin typeface="HGPｺﾞｼｯｸM" pitchFamily="50" charset="-128"/>
                <a:ea typeface="HGPｺﾞｼｯｸM" pitchFamily="50" charset="-128"/>
              </a:rPr>
              <a:t>不安・不満・不便がなくなったぁ！</a:t>
            </a:r>
          </a:p>
        </p:txBody>
      </p:sp>
      <p:sp>
        <p:nvSpPr>
          <p:cNvPr id="24" name="円形吹き出し 23"/>
          <p:cNvSpPr/>
          <p:nvPr/>
        </p:nvSpPr>
        <p:spPr>
          <a:xfrm>
            <a:off x="386954" y="2000253"/>
            <a:ext cx="3018234" cy="714375"/>
          </a:xfrm>
          <a:prstGeom prst="wedgeEllipseCallout">
            <a:avLst>
              <a:gd name="adj1" fmla="val 19887"/>
              <a:gd name="adj2" fmla="val 88056"/>
            </a:avLst>
          </a:prstGeom>
          <a:ln w="9525">
            <a:solidFill>
              <a:schemeClr val="tx1"/>
            </a:solidFill>
          </a:ln>
        </p:spPr>
        <p:style>
          <a:lnRef idx="2">
            <a:schemeClr val="accent2"/>
          </a:lnRef>
          <a:fillRef idx="1">
            <a:schemeClr val="lt1"/>
          </a:fillRef>
          <a:effectRef idx="0">
            <a:schemeClr val="accent2"/>
          </a:effectRef>
          <a:fontRef idx="minor">
            <a:schemeClr val="dk1"/>
          </a:fontRef>
        </p:style>
        <p:txBody>
          <a:bodyPr anchor="ctr"/>
          <a:lstStyle/>
          <a:p>
            <a:pPr algn="ctr"/>
            <a:r>
              <a:rPr lang="ja-JP" altLang="en-US" sz="1400" dirty="0">
                <a:solidFill>
                  <a:srgbClr val="000000"/>
                </a:solidFill>
                <a:latin typeface="HGPｺﾞｼｯｸM" pitchFamily="50" charset="-128"/>
                <a:ea typeface="HGPｺﾞｼｯｸM" pitchFamily="50" charset="-128"/>
              </a:rPr>
              <a:t>業務の効率化</a:t>
            </a:r>
          </a:p>
        </p:txBody>
      </p:sp>
      <p:sp>
        <p:nvSpPr>
          <p:cNvPr id="25" name="雲形吹き出し 24"/>
          <p:cNvSpPr/>
          <p:nvPr/>
        </p:nvSpPr>
        <p:spPr>
          <a:xfrm>
            <a:off x="507341" y="2781303"/>
            <a:ext cx="1625203" cy="500063"/>
          </a:xfrm>
          <a:prstGeom prst="cloudCallout">
            <a:avLst>
              <a:gd name="adj1" fmla="val 50277"/>
              <a:gd name="adj2" fmla="val 70119"/>
            </a:avLst>
          </a:prstGeom>
          <a:ln w="9525">
            <a:solidFill>
              <a:schemeClr val="tx1"/>
            </a:solidFill>
          </a:ln>
        </p:spPr>
        <p:style>
          <a:lnRef idx="2">
            <a:schemeClr val="accent1"/>
          </a:lnRef>
          <a:fillRef idx="1">
            <a:schemeClr val="lt1"/>
          </a:fillRef>
          <a:effectRef idx="0">
            <a:schemeClr val="accent1"/>
          </a:effectRef>
          <a:fontRef idx="minor">
            <a:schemeClr val="dk1"/>
          </a:fontRef>
        </p:style>
        <p:txBody>
          <a:bodyPr anchor="ctr"/>
          <a:lstStyle/>
          <a:p>
            <a:pPr algn="ctr"/>
            <a:r>
              <a:rPr lang="ja-JP" altLang="en-US" sz="1200" dirty="0">
                <a:solidFill>
                  <a:srgbClr val="000000"/>
                </a:solidFill>
                <a:latin typeface="HGPｺﾞｼｯｸM" pitchFamily="50" charset="-128"/>
                <a:ea typeface="HGPｺﾞｼｯｸM" pitchFamily="50" charset="-128"/>
              </a:rPr>
              <a:t>業務処理の負荷軽減</a:t>
            </a:r>
          </a:p>
        </p:txBody>
      </p:sp>
      <p:sp>
        <p:nvSpPr>
          <p:cNvPr id="27" name="円/楕円 26"/>
          <p:cNvSpPr/>
          <p:nvPr/>
        </p:nvSpPr>
        <p:spPr>
          <a:xfrm>
            <a:off x="7977337" y="2068837"/>
            <a:ext cx="1800200" cy="1000125"/>
          </a:xfrm>
          <a:prstGeom prst="ellipse">
            <a:avLst/>
          </a:prstGeom>
          <a:solidFill>
            <a:srgbClr val="FFCCCC"/>
          </a:solidFill>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ja-JP" altLang="en-US" sz="1400" dirty="0">
                <a:latin typeface="HGPｺﾞｼｯｸM" pitchFamily="50" charset="-128"/>
                <a:ea typeface="HGPｺﾞｼｯｸM" pitchFamily="50" charset="-128"/>
              </a:rPr>
              <a:t>①町民の</a:t>
            </a:r>
            <a:endParaRPr lang="en-US" altLang="ja-JP" sz="1400" dirty="0">
              <a:latin typeface="HGPｺﾞｼｯｸM" pitchFamily="50" charset="-128"/>
              <a:ea typeface="HGPｺﾞｼｯｸM" pitchFamily="50" charset="-128"/>
            </a:endParaRPr>
          </a:p>
          <a:p>
            <a:pPr algn="ctr" fontAlgn="auto">
              <a:spcBef>
                <a:spcPts val="0"/>
              </a:spcBef>
              <a:spcAft>
                <a:spcPts val="0"/>
              </a:spcAft>
              <a:defRPr/>
            </a:pPr>
            <a:r>
              <a:rPr lang="ja-JP" altLang="en-US" sz="1400" dirty="0">
                <a:latin typeface="HGPｺﾞｼｯｸM" pitchFamily="50" charset="-128"/>
                <a:ea typeface="HGPｺﾞｼｯｸM" pitchFamily="50" charset="-128"/>
              </a:rPr>
              <a:t>利便性と</a:t>
            </a:r>
            <a:endParaRPr lang="en-US" altLang="ja-JP" sz="1400" dirty="0">
              <a:latin typeface="HGPｺﾞｼｯｸM" pitchFamily="50" charset="-128"/>
              <a:ea typeface="HGPｺﾞｼｯｸM" pitchFamily="50" charset="-128"/>
            </a:endParaRPr>
          </a:p>
          <a:p>
            <a:pPr algn="ctr" fontAlgn="auto">
              <a:spcBef>
                <a:spcPts val="0"/>
              </a:spcBef>
              <a:spcAft>
                <a:spcPts val="0"/>
              </a:spcAft>
              <a:defRPr/>
            </a:pPr>
            <a:r>
              <a:rPr lang="ja-JP" altLang="en-US" sz="1400" dirty="0">
                <a:latin typeface="HGPｺﾞｼｯｸM" pitchFamily="50" charset="-128"/>
                <a:ea typeface="HGPｺﾞｼｯｸM" pitchFamily="50" charset="-128"/>
              </a:rPr>
              <a:t>満足度の向上</a:t>
            </a:r>
          </a:p>
        </p:txBody>
      </p:sp>
      <p:sp>
        <p:nvSpPr>
          <p:cNvPr id="28" name="円/楕円 27"/>
          <p:cNvSpPr/>
          <p:nvPr/>
        </p:nvSpPr>
        <p:spPr>
          <a:xfrm>
            <a:off x="272482" y="3789363"/>
            <a:ext cx="1507505" cy="785812"/>
          </a:xfrm>
          <a:prstGeom prst="ellipse">
            <a:avLst/>
          </a:prstGeom>
          <a:solidFill>
            <a:srgbClr val="CCFFFF"/>
          </a:solidFill>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ja-JP" altLang="en-US" sz="1400" dirty="0">
                <a:solidFill>
                  <a:prstClr val="black"/>
                </a:solidFill>
                <a:latin typeface="HGPｺﾞｼｯｸM" pitchFamily="50" charset="-128"/>
                <a:ea typeface="HGPｺﾞｼｯｸM" pitchFamily="50" charset="-128"/>
              </a:rPr>
              <a:t>②簡素で</a:t>
            </a:r>
            <a:endParaRPr lang="en-US" altLang="ja-JP" sz="1400" dirty="0">
              <a:solidFill>
                <a:prstClr val="black"/>
              </a:solidFill>
              <a:latin typeface="HGPｺﾞｼｯｸM" pitchFamily="50" charset="-128"/>
              <a:ea typeface="HGPｺﾞｼｯｸM" pitchFamily="50" charset="-128"/>
            </a:endParaRPr>
          </a:p>
          <a:p>
            <a:pPr algn="ctr" fontAlgn="auto">
              <a:spcBef>
                <a:spcPts val="0"/>
              </a:spcBef>
              <a:spcAft>
                <a:spcPts val="0"/>
              </a:spcAft>
              <a:defRPr/>
            </a:pPr>
            <a:r>
              <a:rPr lang="ja-JP" altLang="en-US" sz="1400" dirty="0">
                <a:solidFill>
                  <a:prstClr val="black"/>
                </a:solidFill>
                <a:latin typeface="HGPｺﾞｼｯｸM" pitchFamily="50" charset="-128"/>
                <a:ea typeface="HGPｺﾞｼｯｸM" pitchFamily="50" charset="-128"/>
              </a:rPr>
              <a:t>効率的な</a:t>
            </a:r>
            <a:endParaRPr lang="en-US" altLang="ja-JP" sz="1400" dirty="0">
              <a:solidFill>
                <a:prstClr val="black"/>
              </a:solidFill>
              <a:latin typeface="HGPｺﾞｼｯｸM" pitchFamily="50" charset="-128"/>
              <a:ea typeface="HGPｺﾞｼｯｸM" pitchFamily="50" charset="-128"/>
            </a:endParaRPr>
          </a:p>
          <a:p>
            <a:pPr algn="ctr" fontAlgn="auto">
              <a:spcBef>
                <a:spcPts val="0"/>
              </a:spcBef>
              <a:spcAft>
                <a:spcPts val="0"/>
              </a:spcAft>
              <a:defRPr/>
            </a:pPr>
            <a:r>
              <a:rPr lang="ja-JP" altLang="en-US" sz="1400" dirty="0">
                <a:solidFill>
                  <a:prstClr val="black"/>
                </a:solidFill>
                <a:latin typeface="HGPｺﾞｼｯｸM" pitchFamily="50" charset="-128"/>
                <a:ea typeface="HGPｺﾞｼｯｸM" pitchFamily="50" charset="-128"/>
              </a:rPr>
              <a:t>行政運営</a:t>
            </a:r>
          </a:p>
        </p:txBody>
      </p:sp>
      <p:sp>
        <p:nvSpPr>
          <p:cNvPr id="29" name="円/楕円 28"/>
          <p:cNvSpPr/>
          <p:nvPr/>
        </p:nvSpPr>
        <p:spPr>
          <a:xfrm>
            <a:off x="4953000" y="4357691"/>
            <a:ext cx="1934766" cy="1000125"/>
          </a:xfrm>
          <a:prstGeom prst="ellipse">
            <a:avLst/>
          </a:prstGeom>
          <a:solidFill>
            <a:srgbClr val="CAF6DE"/>
          </a:solidFill>
        </p:spPr>
        <p:style>
          <a:lnRef idx="1">
            <a:schemeClr val="accent4"/>
          </a:lnRef>
          <a:fillRef idx="2">
            <a:schemeClr val="accent4"/>
          </a:fillRef>
          <a:effectRef idx="1">
            <a:schemeClr val="accent4"/>
          </a:effectRef>
          <a:fontRef idx="minor">
            <a:schemeClr val="dk1"/>
          </a:fontRef>
        </p:style>
        <p:txBody>
          <a:bodyPr anchor="ctr"/>
          <a:lstStyle/>
          <a:p>
            <a:pPr algn="ctr" fontAlgn="auto">
              <a:spcBef>
                <a:spcPts val="0"/>
              </a:spcBef>
              <a:spcAft>
                <a:spcPts val="0"/>
              </a:spcAft>
              <a:defRPr/>
            </a:pPr>
            <a:r>
              <a:rPr lang="ja-JP" altLang="en-US" sz="1400" dirty="0">
                <a:solidFill>
                  <a:prstClr val="black"/>
                </a:solidFill>
                <a:latin typeface="HGPｺﾞｼｯｸM" pitchFamily="50" charset="-128"/>
                <a:ea typeface="HGPｺﾞｼｯｸM" pitchFamily="50" charset="-128"/>
              </a:rPr>
              <a:t>③合理的な</a:t>
            </a:r>
            <a:endParaRPr lang="en-US" altLang="ja-JP" sz="1400" dirty="0">
              <a:solidFill>
                <a:prstClr val="black"/>
              </a:solidFill>
              <a:latin typeface="HGPｺﾞｼｯｸM" pitchFamily="50" charset="-128"/>
              <a:ea typeface="HGPｺﾞｼｯｸM" pitchFamily="50" charset="-128"/>
            </a:endParaRPr>
          </a:p>
          <a:p>
            <a:pPr algn="ctr" fontAlgn="auto">
              <a:spcBef>
                <a:spcPts val="0"/>
              </a:spcBef>
              <a:spcAft>
                <a:spcPts val="0"/>
              </a:spcAft>
              <a:defRPr/>
            </a:pPr>
            <a:r>
              <a:rPr lang="ja-JP" altLang="en-US" sz="1400" dirty="0">
                <a:solidFill>
                  <a:prstClr val="black"/>
                </a:solidFill>
                <a:latin typeface="HGPｺﾞｼｯｸM" pitchFamily="50" charset="-128"/>
                <a:ea typeface="HGPｺﾞｼｯｸM" pitchFamily="50" charset="-128"/>
              </a:rPr>
              <a:t>投資による</a:t>
            </a:r>
            <a:endParaRPr lang="en-US" altLang="ja-JP" sz="1400" dirty="0">
              <a:solidFill>
                <a:prstClr val="black"/>
              </a:solidFill>
              <a:latin typeface="HGPｺﾞｼｯｸM" pitchFamily="50" charset="-128"/>
              <a:ea typeface="HGPｺﾞｼｯｸM" pitchFamily="50" charset="-128"/>
            </a:endParaRPr>
          </a:p>
          <a:p>
            <a:pPr algn="ctr" fontAlgn="auto">
              <a:spcBef>
                <a:spcPts val="0"/>
              </a:spcBef>
              <a:spcAft>
                <a:spcPts val="0"/>
              </a:spcAft>
              <a:defRPr/>
            </a:pPr>
            <a:r>
              <a:rPr lang="ja-JP" altLang="en-US" sz="1400" dirty="0">
                <a:solidFill>
                  <a:prstClr val="black"/>
                </a:solidFill>
                <a:latin typeface="HGPｺﾞｼｯｸM" pitchFamily="50" charset="-128"/>
                <a:ea typeface="HGPｺﾞｼｯｸM" pitchFamily="50" charset="-128"/>
              </a:rPr>
              <a:t>効果的な</a:t>
            </a:r>
            <a:endParaRPr lang="en-US" altLang="ja-JP" sz="1400" dirty="0">
              <a:solidFill>
                <a:prstClr val="black"/>
              </a:solidFill>
              <a:latin typeface="HGPｺﾞｼｯｸM" pitchFamily="50" charset="-128"/>
              <a:ea typeface="HGPｺﾞｼｯｸM" pitchFamily="50" charset="-128"/>
            </a:endParaRPr>
          </a:p>
          <a:p>
            <a:pPr algn="ctr" fontAlgn="auto">
              <a:spcBef>
                <a:spcPts val="0"/>
              </a:spcBef>
              <a:spcAft>
                <a:spcPts val="0"/>
              </a:spcAft>
              <a:defRPr/>
            </a:pPr>
            <a:r>
              <a:rPr lang="en-US" altLang="ja-JP" sz="1400" dirty="0">
                <a:solidFill>
                  <a:prstClr val="black"/>
                </a:solidFill>
                <a:latin typeface="HGPｺﾞｼｯｸM" pitchFamily="50" charset="-128"/>
                <a:ea typeface="HGPｺﾞｼｯｸM" pitchFamily="50" charset="-128"/>
              </a:rPr>
              <a:t>ICT</a:t>
            </a:r>
            <a:r>
              <a:rPr lang="ja-JP" altLang="en-US" sz="1400" dirty="0">
                <a:solidFill>
                  <a:prstClr val="black"/>
                </a:solidFill>
                <a:latin typeface="HGPｺﾞｼｯｸM" pitchFamily="50" charset="-128"/>
                <a:ea typeface="HGPｺﾞｼｯｸM" pitchFamily="50" charset="-128"/>
              </a:rPr>
              <a:t>活用</a:t>
            </a:r>
          </a:p>
        </p:txBody>
      </p:sp>
      <p:pic>
        <p:nvPicPr>
          <p:cNvPr id="15390" name="Picture 2" descr="C:\Users\habu\AppData\Local\Microsoft\Windows\Temporary Internet Files\Content.IE5\NSP780NN\MCj04339420000[1].png"/>
          <p:cNvPicPr>
            <a:picLocks noChangeAspect="1" noChangeArrowheads="1"/>
          </p:cNvPicPr>
          <p:nvPr/>
        </p:nvPicPr>
        <p:blipFill>
          <a:blip r:embed="rId3" cstate="print"/>
          <a:srcRect/>
          <a:stretch>
            <a:fillRect/>
          </a:stretch>
        </p:blipFill>
        <p:spPr bwMode="auto">
          <a:xfrm>
            <a:off x="1988081" y="2924176"/>
            <a:ext cx="1351756" cy="1249363"/>
          </a:xfrm>
          <a:prstGeom prst="rect">
            <a:avLst/>
          </a:prstGeom>
          <a:noFill/>
          <a:ln w="9525">
            <a:noFill/>
            <a:miter lim="800000"/>
            <a:headEnd/>
            <a:tailEnd/>
          </a:ln>
        </p:spPr>
      </p:pic>
      <p:sp>
        <p:nvSpPr>
          <p:cNvPr id="2" name="正方形/長方形 1"/>
          <p:cNvSpPr/>
          <p:nvPr/>
        </p:nvSpPr>
        <p:spPr>
          <a:xfrm>
            <a:off x="434371" y="1365828"/>
            <a:ext cx="7758990" cy="461665"/>
          </a:xfrm>
          <a:prstGeom prst="rect">
            <a:avLst/>
          </a:prstGeom>
        </p:spPr>
        <p:txBody>
          <a:bodyPr wrap="square">
            <a:spAutoFit/>
          </a:bodyPr>
          <a:lstStyle/>
          <a:p>
            <a:r>
              <a:rPr lang="en-US" altLang="ja-JP" sz="2400" dirty="0" smtClean="0">
                <a:latin typeface="HGPｺﾞｼｯｸM" pitchFamily="50" charset="-128"/>
                <a:ea typeface="HGPｺﾞｼｯｸM" pitchFamily="50" charset="-128"/>
              </a:rPr>
              <a:t>【</a:t>
            </a:r>
            <a:r>
              <a:rPr lang="ja-JP" altLang="en-US" sz="2400" dirty="0" smtClean="0">
                <a:latin typeface="HGPｺﾞｼｯｸM" pitchFamily="50" charset="-128"/>
                <a:ea typeface="HGPｺﾞｼｯｸM" pitchFamily="50" charset="-128"/>
              </a:rPr>
              <a:t>総合</a:t>
            </a:r>
            <a:r>
              <a:rPr lang="ja-JP" altLang="en-US" sz="2400" dirty="0">
                <a:latin typeface="HGPｺﾞｼｯｸM" pitchFamily="50" charset="-128"/>
                <a:ea typeface="HGPｺﾞｼｯｸM" pitchFamily="50" charset="-128"/>
              </a:rPr>
              <a:t>窓口の</a:t>
            </a:r>
            <a:r>
              <a:rPr lang="ja-JP" altLang="en-US" sz="2400" dirty="0" smtClean="0">
                <a:latin typeface="HGPｺﾞｼｯｸM" pitchFamily="50" charset="-128"/>
                <a:ea typeface="HGPｺﾞｼｯｸM" pitchFamily="50" charset="-128"/>
              </a:rPr>
              <a:t>目標</a:t>
            </a:r>
            <a:r>
              <a:rPr lang="en-US" altLang="ja-JP" sz="2400" dirty="0" smtClean="0">
                <a:latin typeface="HGPｺﾞｼｯｸM" pitchFamily="50" charset="-128"/>
                <a:ea typeface="HGPｺﾞｼｯｸM" pitchFamily="50" charset="-128"/>
              </a:rPr>
              <a:t>】</a:t>
            </a:r>
            <a:endParaRPr lang="ja-JP" altLang="en-US" sz="1400" dirty="0">
              <a:latin typeface="HGPｺﾞｼｯｸM" pitchFamily="50" charset="-128"/>
              <a:ea typeface="HGPｺﾞｼｯｸM" pitchFamily="50" charset="-128"/>
            </a:endParaRPr>
          </a:p>
        </p:txBody>
      </p:sp>
      <p:sp>
        <p:nvSpPr>
          <p:cNvPr id="4" name="タイトル 3"/>
          <p:cNvSpPr>
            <a:spLocks noGrp="1"/>
          </p:cNvSpPr>
          <p:nvPr>
            <p:ph type="title"/>
          </p:nvPr>
        </p:nvSpPr>
        <p:spPr/>
        <p:txBody>
          <a:bodyPr/>
          <a:lstStyle/>
          <a:p>
            <a:r>
              <a:rPr lang="ja-JP" altLang="en-US" dirty="0"/>
              <a:t>６．事例紹介　</a:t>
            </a:r>
            <a:r>
              <a:rPr lang="ja-JP" altLang="en-US" sz="2400" dirty="0"/>
              <a:t>～小規模自治体の場合（福岡県粕屋町）～</a:t>
            </a:r>
            <a:endParaRPr kumimoji="1" lang="ja-JP" altLang="en-US" sz="2400" dirty="0"/>
          </a:p>
        </p:txBody>
      </p:sp>
      <p:sp>
        <p:nvSpPr>
          <p:cNvPr id="26" name="スライド番号プレースホルダ 25"/>
          <p:cNvSpPr>
            <a:spLocks noGrp="1"/>
          </p:cNvSpPr>
          <p:nvPr>
            <p:ph type="sldNum" sz="quarter" idx="12"/>
          </p:nvPr>
        </p:nvSpPr>
        <p:spPr/>
        <p:txBody>
          <a:bodyPr/>
          <a:lstStyle/>
          <a:p>
            <a:fld id="{8EDC12F3-E265-4EA4-8231-EBF85ED9DCFF}" type="slidenum">
              <a:rPr lang="en-US" altLang="ja-JP" smtClean="0">
                <a:latin typeface="HGPｺﾞｼｯｸM" pitchFamily="50" charset="-128"/>
                <a:ea typeface="HGPｺﾞｼｯｸM" pitchFamily="50" charset="-128"/>
              </a:rPr>
              <a:pPr/>
              <a:t>20</a:t>
            </a:fld>
            <a:endParaRPr lang="ja-JP" altLang="en-US" dirty="0">
              <a:latin typeface="HGPｺﾞｼｯｸM" pitchFamily="50" charset="-128"/>
              <a:ea typeface="HGPｺﾞｼｯｸM" pitchFamily="50" charset="-128"/>
            </a:endParaRPr>
          </a:p>
        </p:txBody>
      </p:sp>
      <p:sp>
        <p:nvSpPr>
          <p:cNvPr id="30" name="フッター プレースホルダ 29"/>
          <p:cNvSpPr>
            <a:spLocks noGrp="1"/>
          </p:cNvSpPr>
          <p:nvPr>
            <p:ph type="ftr" sz="quarter" idx="11"/>
          </p:nvPr>
        </p:nvSpPr>
        <p:spPr/>
        <p:txBody>
          <a:bodyPr/>
          <a:lstStyle/>
          <a:p>
            <a:r>
              <a:rPr lang="en-US" altLang="ja-JP" smtClean="0">
                <a:latin typeface="HGPｺﾞｼｯｸM" pitchFamily="50" charset="-128"/>
                <a:ea typeface="HGPｺﾞｼｯｸM" pitchFamily="50" charset="-128"/>
              </a:rPr>
              <a:t>1-3  </a:t>
            </a:r>
            <a:r>
              <a:rPr lang="ja-JP" altLang="en-US" smtClean="0">
                <a:latin typeface="HGPｺﾞｼｯｸM" pitchFamily="50" charset="-128"/>
                <a:ea typeface="HGPｺﾞｼｯｸM" pitchFamily="50" charset="-128"/>
              </a:rPr>
              <a:t>住民視点の窓口サービスの実現</a:t>
            </a:r>
            <a:endParaRPr lang="en-US" altLang="ja-JP" dirty="0">
              <a:latin typeface="HGPｺﾞｼｯｸM" pitchFamily="50" charset="-128"/>
              <a:ea typeface="HGPｺﾞｼｯｸM" pitchFamily="50" charset="-128"/>
            </a:endParaRPr>
          </a:p>
        </p:txBody>
      </p:sp>
    </p:spTree>
    <p:extLst>
      <p:ext uri="{BB962C8B-B14F-4D97-AF65-F5344CB8AC3E}">
        <p14:creationId xmlns:p14="http://schemas.microsoft.com/office/powerpoint/2010/main" xmlns="" val="14504914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1506" name="Picture 27"/>
          <p:cNvPicPr>
            <a:picLocks noChangeAspect="1" noChangeArrowheads="1"/>
          </p:cNvPicPr>
          <p:nvPr/>
        </p:nvPicPr>
        <p:blipFill rotWithShape="1">
          <a:blip r:embed="rId3" cstate="print"/>
          <a:srcRect l="2832" r="1422" b="2576"/>
          <a:stretch/>
        </p:blipFill>
        <p:spPr bwMode="auto">
          <a:xfrm>
            <a:off x="776536" y="1702586"/>
            <a:ext cx="8135470" cy="4462718"/>
          </a:xfrm>
          <a:prstGeom prst="rect">
            <a:avLst/>
          </a:prstGeom>
          <a:noFill/>
          <a:ln w="9525">
            <a:noFill/>
            <a:miter lim="800000"/>
            <a:headEnd/>
            <a:tailEnd/>
          </a:ln>
        </p:spPr>
      </p:pic>
      <p:sp>
        <p:nvSpPr>
          <p:cNvPr id="3" name="正方形/長方形 2"/>
          <p:cNvSpPr/>
          <p:nvPr/>
        </p:nvSpPr>
        <p:spPr>
          <a:xfrm>
            <a:off x="632521" y="1268762"/>
            <a:ext cx="3868367" cy="461665"/>
          </a:xfrm>
          <a:prstGeom prst="rect">
            <a:avLst/>
          </a:prstGeom>
        </p:spPr>
        <p:txBody>
          <a:bodyPr wrap="none">
            <a:spAutoFit/>
          </a:bodyPr>
          <a:lstStyle/>
          <a:p>
            <a:r>
              <a:rPr lang="en-US" altLang="ja-JP" sz="2400" dirty="0" smtClean="0">
                <a:latin typeface="HGPｺﾞｼｯｸM" pitchFamily="50" charset="-128"/>
                <a:ea typeface="HGPｺﾞｼｯｸM" pitchFamily="50" charset="-128"/>
              </a:rPr>
              <a:t>【</a:t>
            </a:r>
            <a:r>
              <a:rPr lang="ja-JP" altLang="en-US" sz="2400" dirty="0" smtClean="0">
                <a:latin typeface="HGPｺﾞｼｯｸM" pitchFamily="50" charset="-128"/>
                <a:ea typeface="HGPｺﾞｼｯｸM" pitchFamily="50" charset="-128"/>
              </a:rPr>
              <a:t>インテリジェント型</a:t>
            </a:r>
            <a:r>
              <a:rPr lang="ja-JP" altLang="en-US" sz="2400" dirty="0">
                <a:latin typeface="HGPｺﾞｼｯｸM" pitchFamily="50" charset="-128"/>
                <a:ea typeface="HGPｺﾞｼｯｸM" pitchFamily="50" charset="-128"/>
              </a:rPr>
              <a:t>総合</a:t>
            </a:r>
            <a:r>
              <a:rPr lang="ja-JP" altLang="en-US" sz="2400" dirty="0" smtClean="0">
                <a:latin typeface="HGPｺﾞｼｯｸM" pitchFamily="50" charset="-128"/>
                <a:ea typeface="HGPｺﾞｼｯｸM" pitchFamily="50" charset="-128"/>
              </a:rPr>
              <a:t>窓口</a:t>
            </a:r>
            <a:r>
              <a:rPr lang="en-US" altLang="ja-JP" sz="2400" dirty="0" smtClean="0">
                <a:latin typeface="HGPｺﾞｼｯｸM" pitchFamily="50" charset="-128"/>
                <a:ea typeface="HGPｺﾞｼｯｸM" pitchFamily="50" charset="-128"/>
              </a:rPr>
              <a:t>】</a:t>
            </a:r>
            <a:endParaRPr lang="ja-JP" altLang="en-US" sz="2400" dirty="0">
              <a:latin typeface="HGPｺﾞｼｯｸM" pitchFamily="50" charset="-128"/>
              <a:ea typeface="HGPｺﾞｼｯｸM" pitchFamily="50" charset="-128"/>
            </a:endParaRPr>
          </a:p>
        </p:txBody>
      </p:sp>
      <p:sp>
        <p:nvSpPr>
          <p:cNvPr id="2" name="タイトル 1"/>
          <p:cNvSpPr>
            <a:spLocks noGrp="1"/>
          </p:cNvSpPr>
          <p:nvPr>
            <p:ph type="title"/>
          </p:nvPr>
        </p:nvSpPr>
        <p:spPr/>
        <p:txBody>
          <a:bodyPr/>
          <a:lstStyle/>
          <a:p>
            <a:r>
              <a:rPr lang="ja-JP" altLang="en-US" dirty="0"/>
              <a:t>６．事例紹介　</a:t>
            </a:r>
            <a:r>
              <a:rPr lang="ja-JP" altLang="en-US" sz="2400" dirty="0"/>
              <a:t>～小規模自治体の場合（福岡県粕屋町）～</a:t>
            </a:r>
            <a:endParaRPr kumimoji="1" lang="ja-JP" altLang="en-US" dirty="0"/>
          </a:p>
        </p:txBody>
      </p:sp>
      <p:sp>
        <p:nvSpPr>
          <p:cNvPr id="6" name="角丸四角形吹き出し 5"/>
          <p:cNvSpPr/>
          <p:nvPr/>
        </p:nvSpPr>
        <p:spPr>
          <a:xfrm>
            <a:off x="5539681" y="1470254"/>
            <a:ext cx="3949824" cy="374571"/>
          </a:xfrm>
          <a:prstGeom prst="wedgeRoundRectCallout">
            <a:avLst>
              <a:gd name="adj1" fmla="val -56336"/>
              <a:gd name="adj2" fmla="val 33402"/>
              <a:gd name="adj3" fmla="val 16667"/>
            </a:avLst>
          </a:prstGeom>
          <a:solidFill>
            <a:schemeClr val="bg1"/>
          </a:solidFill>
          <a:ln>
            <a:solidFill>
              <a:schemeClr val="bg1">
                <a:lumMod val="65000"/>
              </a:schemeClr>
            </a:solidFill>
          </a:ln>
        </p:spPr>
        <p:txBody>
          <a:bodyPr wrap="square">
            <a:spAutoFit/>
          </a:bodyPr>
          <a:lstStyle/>
          <a:p>
            <a:r>
              <a:rPr lang="ja-JP" altLang="en-US" sz="1600" dirty="0" smtClean="0">
                <a:solidFill>
                  <a:srgbClr val="000066"/>
                </a:solidFill>
                <a:latin typeface="HGPｺﾞｼｯｸM" pitchFamily="50" charset="-128"/>
                <a:ea typeface="HGPｺﾞｼｯｸM" pitchFamily="50" charset="-128"/>
              </a:rPr>
              <a:t>フロア改修は変化の「見せる化」にも効果大</a:t>
            </a:r>
            <a:endParaRPr lang="ja-JP" altLang="en-US" sz="1600" dirty="0">
              <a:solidFill>
                <a:srgbClr val="000066"/>
              </a:solidFill>
              <a:latin typeface="HGPｺﾞｼｯｸM" pitchFamily="50" charset="-128"/>
              <a:ea typeface="HGPｺﾞｼｯｸM" pitchFamily="50" charset="-128"/>
            </a:endParaRPr>
          </a:p>
        </p:txBody>
      </p:sp>
      <p:sp>
        <p:nvSpPr>
          <p:cNvPr id="7" name="スライド番号プレースホルダ 6"/>
          <p:cNvSpPr>
            <a:spLocks noGrp="1"/>
          </p:cNvSpPr>
          <p:nvPr>
            <p:ph type="sldNum" sz="quarter" idx="12"/>
          </p:nvPr>
        </p:nvSpPr>
        <p:spPr/>
        <p:txBody>
          <a:bodyPr/>
          <a:lstStyle/>
          <a:p>
            <a:fld id="{8EDC12F3-E265-4EA4-8231-EBF85ED9DCFF}" type="slidenum">
              <a:rPr lang="en-US" altLang="ja-JP" smtClean="0"/>
              <a:pPr/>
              <a:t>21</a:t>
            </a:fld>
            <a:endParaRPr lang="ja-JP" altLang="en-US" dirty="0"/>
          </a:p>
        </p:txBody>
      </p:sp>
      <p:sp>
        <p:nvSpPr>
          <p:cNvPr id="8" name="フッター プレースホルダ 7"/>
          <p:cNvSpPr>
            <a:spLocks noGrp="1"/>
          </p:cNvSpPr>
          <p:nvPr>
            <p:ph type="ftr" sz="quarter" idx="11"/>
          </p:nvPr>
        </p:nvSpPr>
        <p:spPr/>
        <p:txBody>
          <a:bodyPr/>
          <a:lstStyle/>
          <a:p>
            <a:r>
              <a:rPr lang="en-US" altLang="ja-JP" smtClean="0"/>
              <a:t>1-3  </a:t>
            </a:r>
            <a:r>
              <a:rPr lang="ja-JP" altLang="en-US" smtClean="0"/>
              <a:t>住民視点の窓口サービスの実現</a:t>
            </a:r>
            <a:endParaRPr lang="en-US" altLang="ja-JP"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６．事例紹介　</a:t>
            </a:r>
            <a:r>
              <a:rPr lang="ja-JP" altLang="en-US" sz="2400" dirty="0"/>
              <a:t>～小規模自治体の場合（福岡県粕屋町）～</a:t>
            </a:r>
            <a:endParaRPr kumimoji="1" lang="ja-JP" altLang="en-US" dirty="0"/>
          </a:p>
        </p:txBody>
      </p:sp>
      <p:sp>
        <p:nvSpPr>
          <p:cNvPr id="3" name="コンテンツ プレースホルダ 2"/>
          <p:cNvSpPr>
            <a:spLocks noGrp="1"/>
          </p:cNvSpPr>
          <p:nvPr>
            <p:ph idx="1"/>
          </p:nvPr>
        </p:nvSpPr>
        <p:spPr>
          <a:xfrm>
            <a:off x="2295500" y="1916832"/>
            <a:ext cx="7338020" cy="4320480"/>
          </a:xfrm>
        </p:spPr>
        <p:txBody>
          <a:bodyPr/>
          <a:lstStyle/>
          <a:p>
            <a:pPr marL="0" indent="0">
              <a:spcBef>
                <a:spcPts val="0"/>
              </a:spcBef>
              <a:buNone/>
            </a:pPr>
            <a:r>
              <a:rPr lang="ja-JP" altLang="en-US" sz="1100" dirty="0" smtClean="0">
                <a:latin typeface="HGPｺﾞｼｯｸM" pitchFamily="50" charset="-128"/>
              </a:rPr>
              <a:t>平成２０年</a:t>
            </a:r>
            <a:r>
              <a:rPr lang="en-US" altLang="ja-JP" sz="1100" dirty="0" smtClean="0">
                <a:latin typeface="HGPｺﾞｼｯｸM" pitchFamily="50" charset="-128"/>
              </a:rPr>
              <a:t>	</a:t>
            </a:r>
            <a:r>
              <a:rPr lang="ja-JP" altLang="ja-JP" sz="1100" dirty="0" smtClean="0">
                <a:latin typeface="HGPｺﾞｼｯｸM" pitchFamily="50" charset="-128"/>
              </a:rPr>
              <a:t>７月</a:t>
            </a:r>
            <a:r>
              <a:rPr lang="en-US" altLang="ja-JP" sz="1100" dirty="0" smtClean="0">
                <a:latin typeface="HGPｺﾞｼｯｸM" pitchFamily="50" charset="-128"/>
              </a:rPr>
              <a:t>	</a:t>
            </a:r>
            <a:r>
              <a:rPr lang="ja-JP" altLang="ja-JP" sz="1100" b="1" dirty="0" smtClean="0">
                <a:latin typeface="HGPｺﾞｼｯｸM" pitchFamily="50" charset="-128"/>
              </a:rPr>
              <a:t>職員研修会</a:t>
            </a:r>
            <a:r>
              <a:rPr lang="ja-JP" altLang="ja-JP" sz="1100" dirty="0" smtClean="0">
                <a:latin typeface="HGPｺﾞｼｯｸM" pitchFamily="50" charset="-128"/>
              </a:rPr>
              <a:t>―情報セキュリティ研修（全職員対象）</a:t>
            </a:r>
            <a:r>
              <a:rPr lang="en-US" altLang="ja-JP" sz="1100" dirty="0" smtClean="0">
                <a:latin typeface="HGPｺﾞｼｯｸM" pitchFamily="50" charset="-128"/>
              </a:rPr>
              <a:t>   </a:t>
            </a:r>
            <a:r>
              <a:rPr lang="ja-JP" altLang="ja-JP" sz="1100" dirty="0" smtClean="0">
                <a:latin typeface="HGPｺﾞｼｯｸM" pitchFamily="50" charset="-128"/>
              </a:rPr>
              <a:t>粕屋町電子自治体構築推進</a:t>
            </a:r>
            <a:r>
              <a:rPr lang="ja-JP" altLang="ja-JP" sz="1100" b="1" dirty="0" smtClean="0">
                <a:latin typeface="HGPｺﾞｼｯｸM" pitchFamily="50" charset="-128"/>
              </a:rPr>
              <a:t>方針決定</a:t>
            </a:r>
            <a:endParaRPr lang="en-US" altLang="ja-JP" sz="1100" b="1" dirty="0" smtClean="0">
              <a:latin typeface="HGPｺﾞｼｯｸM" pitchFamily="50" charset="-128"/>
            </a:endParaRPr>
          </a:p>
          <a:p>
            <a:pPr>
              <a:spcBef>
                <a:spcPts val="0"/>
              </a:spcBef>
              <a:buNone/>
            </a:pPr>
            <a:r>
              <a:rPr lang="ja-JP" altLang="en-US" sz="1100" b="1" dirty="0" smtClean="0">
                <a:latin typeface="HGPｺﾞｼｯｸM" pitchFamily="50" charset="-128"/>
              </a:rPr>
              <a:t>　　</a:t>
            </a:r>
            <a:r>
              <a:rPr lang="ja-JP" altLang="en-US" sz="1100" b="1" dirty="0">
                <a:latin typeface="HGPｺﾞｼｯｸM" pitchFamily="50" charset="-128"/>
              </a:rPr>
              <a:t>　</a:t>
            </a:r>
            <a:r>
              <a:rPr lang="ja-JP" altLang="en-US" sz="1100" b="1" dirty="0" smtClean="0">
                <a:latin typeface="HGPｺﾞｼｯｸM" pitchFamily="50" charset="-128"/>
              </a:rPr>
              <a:t>　　 </a:t>
            </a:r>
            <a:r>
              <a:rPr lang="en-US" altLang="ja-JP" sz="1100" b="1" dirty="0" smtClean="0">
                <a:latin typeface="HGPｺﾞｼｯｸM" pitchFamily="50" charset="-128"/>
              </a:rPr>
              <a:t>	</a:t>
            </a:r>
            <a:r>
              <a:rPr lang="ja-JP" altLang="en-US" sz="1100" dirty="0" smtClean="0">
                <a:latin typeface="HGPｺﾞｼｯｸM" pitchFamily="50" charset="-128"/>
              </a:rPr>
              <a:t>８月</a:t>
            </a:r>
            <a:r>
              <a:rPr lang="en-US" altLang="ja-JP" sz="1100" dirty="0" smtClean="0">
                <a:latin typeface="HGPｺﾞｼｯｸM" pitchFamily="50" charset="-128"/>
              </a:rPr>
              <a:t>	</a:t>
            </a:r>
            <a:r>
              <a:rPr lang="ja-JP" altLang="en-US" sz="1100" dirty="0" smtClean="0">
                <a:latin typeface="HGPｺﾞｼｯｸM" pitchFamily="50" charset="-128"/>
              </a:rPr>
              <a:t>議会総務委員会視察（鳩ケ谷市）</a:t>
            </a:r>
            <a:endParaRPr lang="ja-JP" altLang="ja-JP" sz="1100" dirty="0" smtClean="0">
              <a:latin typeface="HGPｺﾞｼｯｸM" pitchFamily="50" charset="-128"/>
            </a:endParaRPr>
          </a:p>
          <a:p>
            <a:pPr>
              <a:spcBef>
                <a:spcPts val="0"/>
              </a:spcBef>
              <a:buNone/>
            </a:pPr>
            <a:r>
              <a:rPr lang="en-US" altLang="ja-JP" sz="1100" dirty="0" smtClean="0">
                <a:latin typeface="HGPｺﾞｼｯｸM" pitchFamily="50" charset="-128"/>
              </a:rPr>
              <a:t>             	</a:t>
            </a:r>
            <a:r>
              <a:rPr lang="ja-JP" altLang="ja-JP" sz="1100" dirty="0" smtClean="0">
                <a:latin typeface="HGPｺﾞｼｯｸM" pitchFamily="50" charset="-128"/>
              </a:rPr>
              <a:t>９月</a:t>
            </a:r>
            <a:r>
              <a:rPr lang="en-US" altLang="ja-JP" sz="1100" dirty="0" smtClean="0">
                <a:latin typeface="HGPｺﾞｼｯｸM" pitchFamily="50" charset="-128"/>
              </a:rPr>
              <a:t>	</a:t>
            </a:r>
            <a:r>
              <a:rPr lang="ja-JP" altLang="ja-JP" sz="1100" dirty="0" smtClean="0">
                <a:latin typeface="HGPｺﾞｼｯｸM" pitchFamily="50" charset="-128"/>
              </a:rPr>
              <a:t>新総合行政システム経費</a:t>
            </a:r>
            <a:r>
              <a:rPr lang="ja-JP" altLang="ja-JP" sz="1100" b="1" dirty="0" smtClean="0">
                <a:latin typeface="HGPｺﾞｼｯｸM" pitchFamily="50" charset="-128"/>
              </a:rPr>
              <a:t>予算要求　債務負担行為</a:t>
            </a:r>
            <a:r>
              <a:rPr lang="ja-JP" altLang="ja-JP" sz="1100" dirty="0" smtClean="0">
                <a:latin typeface="HGPｺﾞｼｯｸM" pitchFamily="50" charset="-128"/>
              </a:rPr>
              <a:t>９月議会上程、議決</a:t>
            </a:r>
          </a:p>
          <a:p>
            <a:pPr>
              <a:spcBef>
                <a:spcPts val="0"/>
              </a:spcBef>
              <a:buNone/>
            </a:pPr>
            <a:r>
              <a:rPr lang="en-US" altLang="ja-JP" sz="1100" dirty="0" smtClean="0">
                <a:latin typeface="HGPｺﾞｼｯｸM" pitchFamily="50" charset="-128"/>
              </a:rPr>
              <a:t>                     	</a:t>
            </a:r>
            <a:r>
              <a:rPr lang="ja-JP" altLang="ja-JP" sz="1100" dirty="0" smtClean="0">
                <a:latin typeface="HGPｺﾞｼｯｸM" pitchFamily="50" charset="-128"/>
              </a:rPr>
              <a:t>全庁的な</a:t>
            </a:r>
            <a:r>
              <a:rPr lang="ja-JP" altLang="ja-JP" sz="1100" b="1" dirty="0" smtClean="0">
                <a:latin typeface="HGPｺﾞｼｯｸM" pitchFamily="50" charset="-128"/>
              </a:rPr>
              <a:t>推進体制確立</a:t>
            </a:r>
            <a:r>
              <a:rPr lang="ja-JP" altLang="ja-JP" sz="1100" dirty="0" smtClean="0">
                <a:latin typeface="HGPｺﾞｼｯｸM" pitchFamily="50" charset="-128"/>
              </a:rPr>
              <a:t>　粕屋町電子自治体構築推進会議設置要綱制定　</a:t>
            </a:r>
          </a:p>
          <a:p>
            <a:pPr>
              <a:spcBef>
                <a:spcPts val="0"/>
              </a:spcBef>
              <a:buNone/>
            </a:pPr>
            <a:r>
              <a:rPr lang="en-US" altLang="ja-JP" sz="1100" dirty="0" smtClean="0">
                <a:latin typeface="HGPｺﾞｼｯｸM" pitchFamily="50" charset="-128"/>
              </a:rPr>
              <a:t>                     	</a:t>
            </a:r>
            <a:r>
              <a:rPr lang="ja-JP" altLang="ja-JP" sz="1100" dirty="0" smtClean="0">
                <a:latin typeface="HGPｺﾞｼｯｸM" pitchFamily="50" charset="-128"/>
              </a:rPr>
              <a:t>（会議体―粕屋町電子自治体構築推進会議・構築幹事会・作業部会）</a:t>
            </a:r>
          </a:p>
          <a:p>
            <a:pPr>
              <a:spcBef>
                <a:spcPts val="0"/>
              </a:spcBef>
              <a:buNone/>
            </a:pPr>
            <a:r>
              <a:rPr lang="en-US" altLang="ja-JP" sz="1100" dirty="0" smtClean="0">
                <a:latin typeface="HGPｺﾞｼｯｸM" pitchFamily="50" charset="-128"/>
              </a:rPr>
              <a:t>          	10</a:t>
            </a:r>
            <a:r>
              <a:rPr lang="ja-JP" altLang="ja-JP" sz="1100" dirty="0" smtClean="0">
                <a:latin typeface="HGPｺﾞｼｯｸM" pitchFamily="50" charset="-128"/>
              </a:rPr>
              <a:t>月</a:t>
            </a:r>
            <a:r>
              <a:rPr lang="en-US" altLang="ja-JP" sz="1100" dirty="0" smtClean="0">
                <a:latin typeface="HGPｺﾞｼｯｸM" pitchFamily="50" charset="-128"/>
              </a:rPr>
              <a:t>	</a:t>
            </a:r>
            <a:r>
              <a:rPr lang="ja-JP" altLang="ja-JP" sz="1100" b="1" dirty="0" smtClean="0">
                <a:latin typeface="HGPｺﾞｼｯｸM" pitchFamily="50" charset="-128"/>
              </a:rPr>
              <a:t>仕様書作成</a:t>
            </a:r>
            <a:r>
              <a:rPr lang="ja-JP" altLang="ja-JP" sz="1100" dirty="0" smtClean="0">
                <a:latin typeface="HGPｺﾞｼｯｸM" pitchFamily="50" charset="-128"/>
              </a:rPr>
              <a:t>―現場職員によるシステム機能要件定義書作成</a:t>
            </a:r>
          </a:p>
          <a:p>
            <a:pPr>
              <a:spcBef>
                <a:spcPts val="0"/>
              </a:spcBef>
              <a:buNone/>
            </a:pPr>
            <a:r>
              <a:rPr lang="en-US" altLang="ja-JP" sz="1100" dirty="0" smtClean="0">
                <a:latin typeface="HGPｺﾞｼｯｸM" pitchFamily="50" charset="-128"/>
              </a:rPr>
              <a:t>          	11</a:t>
            </a:r>
            <a:r>
              <a:rPr lang="ja-JP" altLang="ja-JP" sz="1100" dirty="0" smtClean="0">
                <a:latin typeface="HGPｺﾞｼｯｸM" pitchFamily="50" charset="-128"/>
              </a:rPr>
              <a:t>月</a:t>
            </a:r>
            <a:r>
              <a:rPr lang="en-US" altLang="ja-JP" sz="1100" dirty="0" smtClean="0">
                <a:latin typeface="HGPｺﾞｼｯｸM" pitchFamily="50" charset="-128"/>
              </a:rPr>
              <a:t>	 </a:t>
            </a:r>
            <a:r>
              <a:rPr lang="ja-JP" altLang="ja-JP" sz="1100" b="1" dirty="0" smtClean="0">
                <a:latin typeface="HGPｺﾞｼｯｸM" pitchFamily="50" charset="-128"/>
              </a:rPr>
              <a:t>新総合行政システム調達</a:t>
            </a:r>
            <a:r>
              <a:rPr lang="ja-JP" altLang="ja-JP" sz="1100" dirty="0" smtClean="0">
                <a:latin typeface="HGPｺﾞｼｯｸM" pitchFamily="50" charset="-128"/>
              </a:rPr>
              <a:t>　分割発注（住民情報系、税務業務系、福祉業務系、総合窓口）</a:t>
            </a:r>
          </a:p>
          <a:p>
            <a:pPr>
              <a:spcBef>
                <a:spcPts val="0"/>
              </a:spcBef>
              <a:buNone/>
            </a:pPr>
            <a:r>
              <a:rPr lang="en-US" altLang="ja-JP" sz="1100" b="1" dirty="0" smtClean="0">
                <a:latin typeface="HGPｺﾞｼｯｸM" pitchFamily="50" charset="-128"/>
              </a:rPr>
              <a:t>          		</a:t>
            </a:r>
            <a:r>
              <a:rPr lang="ja-JP" altLang="ja-JP" sz="1100" b="1" dirty="0" smtClean="0">
                <a:latin typeface="HGPｺﾞｼｯｸM" pitchFamily="50" charset="-128"/>
              </a:rPr>
              <a:t>入札公告（一般競争入札　総合評価方式）</a:t>
            </a:r>
            <a:r>
              <a:rPr lang="ja-JP" altLang="en-US" sz="1100" b="1" dirty="0" smtClean="0">
                <a:latin typeface="HGPｺﾞｼｯｸM" pitchFamily="50" charset="-128"/>
              </a:rPr>
              <a:t>　</a:t>
            </a:r>
            <a:endParaRPr lang="en-US" altLang="ja-JP" sz="1100" b="1" dirty="0" smtClean="0">
              <a:latin typeface="HGPｺﾞｼｯｸM" pitchFamily="50" charset="-128"/>
            </a:endParaRPr>
          </a:p>
          <a:p>
            <a:pPr>
              <a:spcBef>
                <a:spcPts val="0"/>
              </a:spcBef>
              <a:buNone/>
            </a:pPr>
            <a:r>
              <a:rPr lang="ja-JP" altLang="en-US" sz="1100" b="1" dirty="0" smtClean="0">
                <a:latin typeface="HGPｺﾞｼｯｸM" pitchFamily="50" charset="-128"/>
              </a:rPr>
              <a:t>　　　　　　　　　　　　</a:t>
            </a:r>
            <a:r>
              <a:rPr lang="ja-JP" altLang="en-US" sz="1100" b="1" dirty="0">
                <a:latin typeface="HGPｺﾞｼｯｸM" pitchFamily="50" charset="-128"/>
              </a:rPr>
              <a:t> </a:t>
            </a:r>
            <a:r>
              <a:rPr lang="en-US" altLang="ja-JP" sz="1100" b="1" dirty="0" smtClean="0">
                <a:latin typeface="HGPｺﾞｼｯｸM" pitchFamily="50" charset="-128"/>
              </a:rPr>
              <a:t>	</a:t>
            </a:r>
            <a:r>
              <a:rPr lang="ja-JP" altLang="ja-JP" sz="1100" dirty="0" smtClean="0">
                <a:latin typeface="HGPｺﾞｼｯｸM" pitchFamily="50" charset="-128"/>
              </a:rPr>
              <a:t>システムデモ（採点者―推進会議・構築幹事会・作業部会）</a:t>
            </a:r>
          </a:p>
          <a:p>
            <a:pPr>
              <a:spcBef>
                <a:spcPts val="0"/>
              </a:spcBef>
              <a:buNone/>
            </a:pPr>
            <a:r>
              <a:rPr lang="en-US" altLang="ja-JP" sz="1100" dirty="0" smtClean="0">
                <a:latin typeface="HGPｺﾞｼｯｸM" pitchFamily="50" charset="-128"/>
              </a:rPr>
              <a:t>                            	</a:t>
            </a:r>
            <a:r>
              <a:rPr lang="ja-JP" altLang="ja-JP" sz="1100" dirty="0" smtClean="0">
                <a:latin typeface="HGPｺﾞｼｯｸM" pitchFamily="50" charset="-128"/>
              </a:rPr>
              <a:t>提案プレゼンテーションの実施（採点者―推進会議・構築幹事会・作業部会）</a:t>
            </a:r>
          </a:p>
          <a:p>
            <a:pPr>
              <a:spcBef>
                <a:spcPts val="0"/>
              </a:spcBef>
              <a:buNone/>
            </a:pPr>
            <a:r>
              <a:rPr lang="en-US" altLang="ja-JP" sz="1100" dirty="0" smtClean="0">
                <a:latin typeface="HGPｺﾞｼｯｸM" pitchFamily="50" charset="-128"/>
              </a:rPr>
              <a:t>          	12</a:t>
            </a:r>
            <a:r>
              <a:rPr lang="ja-JP" altLang="ja-JP" sz="1100" dirty="0" smtClean="0">
                <a:latin typeface="HGPｺﾞｼｯｸM" pitchFamily="50" charset="-128"/>
              </a:rPr>
              <a:t>月</a:t>
            </a:r>
            <a:r>
              <a:rPr lang="en-US" altLang="ja-JP" sz="1100" dirty="0" smtClean="0">
                <a:latin typeface="HGPｺﾞｼｯｸM" pitchFamily="50" charset="-128"/>
              </a:rPr>
              <a:t>	</a:t>
            </a:r>
            <a:r>
              <a:rPr lang="ja-JP" altLang="ja-JP" sz="1100" b="1" dirty="0" smtClean="0">
                <a:latin typeface="HGPｺﾞｼｯｸM" pitchFamily="50" charset="-128"/>
              </a:rPr>
              <a:t>職員研修会</a:t>
            </a:r>
            <a:r>
              <a:rPr lang="ja-JP" altLang="ja-JP" sz="1100" dirty="0" smtClean="0">
                <a:latin typeface="HGPｺﾞｼｯｸM" pitchFamily="50" charset="-128"/>
              </a:rPr>
              <a:t>―地域情報</a:t>
            </a:r>
            <a:r>
              <a:rPr lang="en-US" altLang="ja-JP" sz="1100" dirty="0" smtClean="0">
                <a:latin typeface="HGPｺﾞｼｯｸM" pitchFamily="50" charset="-128"/>
              </a:rPr>
              <a:t>PF</a:t>
            </a:r>
            <a:r>
              <a:rPr lang="ja-JP" altLang="ja-JP" sz="1100" dirty="0" smtClean="0">
                <a:latin typeface="HGPｺﾞｼｯｸM" pitchFamily="50" charset="-128"/>
              </a:rPr>
              <a:t>研修（全職員対象）</a:t>
            </a:r>
          </a:p>
          <a:p>
            <a:pPr>
              <a:spcBef>
                <a:spcPts val="0"/>
              </a:spcBef>
              <a:buNone/>
            </a:pPr>
            <a:r>
              <a:rPr lang="en-US" altLang="ja-JP" sz="1100" dirty="0" smtClean="0">
                <a:latin typeface="HGPｺﾞｼｯｸM" pitchFamily="50" charset="-128"/>
              </a:rPr>
              <a:t>                            	 </a:t>
            </a:r>
            <a:r>
              <a:rPr lang="ja-JP" altLang="ja-JP" sz="1100" dirty="0" smtClean="0">
                <a:latin typeface="HGPｺﾞｼｯｸM" pitchFamily="50" charset="-128"/>
              </a:rPr>
              <a:t>新総合行政システム</a:t>
            </a:r>
            <a:r>
              <a:rPr lang="ja-JP" altLang="ja-JP" sz="1100" b="1" dirty="0" smtClean="0">
                <a:latin typeface="HGPｺﾞｼｯｸM" pitchFamily="50" charset="-128"/>
              </a:rPr>
              <a:t>提案書評価</a:t>
            </a:r>
            <a:r>
              <a:rPr lang="ja-JP" altLang="ja-JP" sz="1100" dirty="0" smtClean="0">
                <a:latin typeface="HGPｺﾞｼｯｸM" pitchFamily="50" charset="-128"/>
              </a:rPr>
              <a:t>（評価者―推進会議・構築幹事会・事務局）</a:t>
            </a:r>
          </a:p>
          <a:p>
            <a:pPr>
              <a:spcBef>
                <a:spcPts val="0"/>
              </a:spcBef>
              <a:buNone/>
            </a:pPr>
            <a:r>
              <a:rPr lang="en-US" altLang="ja-JP" sz="1100" dirty="0" smtClean="0">
                <a:latin typeface="HGPｺﾞｼｯｸM" pitchFamily="50" charset="-128"/>
              </a:rPr>
              <a:t>                                	</a:t>
            </a:r>
            <a:r>
              <a:rPr lang="ja-JP" altLang="ja-JP" sz="1100" dirty="0" smtClean="0">
                <a:latin typeface="HGPｺﾞｼｯｸM" pitchFamily="50" charset="-128"/>
              </a:rPr>
              <a:t>・</a:t>
            </a:r>
            <a:r>
              <a:rPr lang="ja-JP" altLang="ja-JP" sz="1100" b="1" dirty="0" smtClean="0">
                <a:latin typeface="HGPｺﾞｼｯｸM" pitchFamily="50" charset="-128"/>
              </a:rPr>
              <a:t>内部審査会</a:t>
            </a:r>
            <a:r>
              <a:rPr lang="ja-JP" altLang="ja-JP" sz="1100" dirty="0" smtClean="0">
                <a:latin typeface="HGPｺﾞｼｯｸM" pitchFamily="50" charset="-128"/>
              </a:rPr>
              <a:t>（内部審査員による技術点の採点）、</a:t>
            </a:r>
            <a:r>
              <a:rPr lang="ja-JP" altLang="ja-JP" sz="1100" b="1" dirty="0" smtClean="0">
                <a:latin typeface="HGPｺﾞｼｯｸM" pitchFamily="50" charset="-128"/>
              </a:rPr>
              <a:t>開札会</a:t>
            </a:r>
            <a:r>
              <a:rPr lang="ja-JP" altLang="ja-JP" sz="1100" dirty="0" smtClean="0">
                <a:latin typeface="HGPｺﾞｼｯｸM" pitchFamily="50" charset="-128"/>
              </a:rPr>
              <a:t>（価格点の採点）の実施</a:t>
            </a:r>
          </a:p>
          <a:p>
            <a:pPr>
              <a:spcBef>
                <a:spcPts val="0"/>
              </a:spcBef>
              <a:buNone/>
            </a:pPr>
            <a:r>
              <a:rPr lang="en-US" altLang="ja-JP" sz="1100" dirty="0" smtClean="0">
                <a:latin typeface="HGPｺﾞｼｯｸM" pitchFamily="50" charset="-128"/>
              </a:rPr>
              <a:t>                                	</a:t>
            </a:r>
            <a:r>
              <a:rPr lang="ja-JP" altLang="ja-JP" sz="1100" dirty="0" smtClean="0">
                <a:latin typeface="HGPｺﾞｼｯｸM" pitchFamily="50" charset="-128"/>
              </a:rPr>
              <a:t>・</a:t>
            </a:r>
            <a:r>
              <a:rPr lang="ja-JP" altLang="ja-JP" sz="1100" b="1" dirty="0" smtClean="0">
                <a:latin typeface="HGPｺﾞｼｯｸM" pitchFamily="50" charset="-128"/>
              </a:rPr>
              <a:t>外部審査会</a:t>
            </a:r>
            <a:r>
              <a:rPr lang="ja-JP" altLang="ja-JP" sz="1100" dirty="0" smtClean="0">
                <a:latin typeface="HGPｺﾞｼｯｸM" pitchFamily="50" charset="-128"/>
              </a:rPr>
              <a:t>（外部審査員による庁内採点結果の判定）→　</a:t>
            </a:r>
            <a:r>
              <a:rPr lang="ja-JP" altLang="ja-JP" sz="1100" b="1" dirty="0" smtClean="0">
                <a:latin typeface="HGPｺﾞｼｯｸM" pitchFamily="50" charset="-128"/>
              </a:rPr>
              <a:t>決定</a:t>
            </a:r>
            <a:r>
              <a:rPr lang="en-US" altLang="ja-JP" sz="1100" b="1" dirty="0" smtClean="0">
                <a:latin typeface="HGPｺﾞｼｯｸM" pitchFamily="50" charset="-128"/>
              </a:rPr>
              <a:t>     </a:t>
            </a:r>
          </a:p>
          <a:p>
            <a:pPr>
              <a:spcBef>
                <a:spcPts val="0"/>
              </a:spcBef>
              <a:buNone/>
            </a:pPr>
            <a:r>
              <a:rPr lang="ja-JP" altLang="en-US" sz="1100" b="1" dirty="0" smtClean="0">
                <a:latin typeface="HGPｺﾞｼｯｸM" pitchFamily="50" charset="-128"/>
              </a:rPr>
              <a:t>　　　　　　　　　　　　　　　　　　　　　　　　　　　</a:t>
            </a:r>
            <a:r>
              <a:rPr lang="en-US" altLang="ja-JP" sz="1100" b="1" dirty="0" smtClean="0">
                <a:latin typeface="HGPｺﾞｼｯｸM" pitchFamily="50" charset="-128"/>
              </a:rPr>
              <a:t>  </a:t>
            </a:r>
            <a:r>
              <a:rPr lang="ja-JP" altLang="ja-JP" sz="1100" dirty="0" smtClean="0">
                <a:latin typeface="HGPｺﾞｼｯｸM" pitchFamily="50" charset="-128"/>
              </a:rPr>
              <a:t>（福祉業務系システムは失格につき不成立）</a:t>
            </a:r>
            <a:endParaRPr lang="en-US" altLang="ja-JP" sz="1100" dirty="0" smtClean="0">
              <a:latin typeface="HGPｺﾞｼｯｸM" pitchFamily="50" charset="-128"/>
            </a:endParaRPr>
          </a:p>
          <a:p>
            <a:pPr marL="0" indent="0">
              <a:spcBef>
                <a:spcPts val="0"/>
              </a:spcBef>
              <a:buNone/>
            </a:pPr>
            <a:r>
              <a:rPr lang="ja-JP" altLang="en-US" sz="1100" dirty="0" smtClean="0">
                <a:latin typeface="HGPｺﾞｼｯｸM" pitchFamily="50" charset="-128"/>
              </a:rPr>
              <a:t> 平成２１年</a:t>
            </a:r>
            <a:r>
              <a:rPr lang="en-US" altLang="ja-JP" sz="1100" dirty="0" smtClean="0">
                <a:latin typeface="HGPｺﾞｼｯｸM" pitchFamily="50" charset="-128"/>
              </a:rPr>
              <a:t>	</a:t>
            </a:r>
            <a:r>
              <a:rPr lang="ja-JP" altLang="en-US" sz="1100" dirty="0" smtClean="0">
                <a:latin typeface="HGPｺﾞｼｯｸM" pitchFamily="50" charset="-128"/>
              </a:rPr>
              <a:t>１月</a:t>
            </a:r>
            <a:r>
              <a:rPr lang="en-US" altLang="ja-JP" sz="1100" dirty="0" smtClean="0">
                <a:latin typeface="HGPｺﾞｼｯｸM" pitchFamily="50" charset="-128"/>
              </a:rPr>
              <a:t>	</a:t>
            </a:r>
            <a:r>
              <a:rPr lang="ja-JP" altLang="ja-JP" sz="1100" dirty="0" smtClean="0">
                <a:latin typeface="HGPｺﾞｼｯｸM" pitchFamily="50" charset="-128"/>
              </a:rPr>
              <a:t>新総合行政システム構築業務に関する</a:t>
            </a:r>
            <a:r>
              <a:rPr lang="ja-JP" altLang="ja-JP" sz="1100" b="1" dirty="0" smtClean="0">
                <a:latin typeface="HGPｺﾞｼｯｸM" pitchFamily="50" charset="-128"/>
              </a:rPr>
              <a:t>基本合意書締結</a:t>
            </a:r>
            <a:endParaRPr lang="ja-JP" altLang="ja-JP" sz="1100" dirty="0" smtClean="0">
              <a:latin typeface="HGPｺﾞｼｯｸM" pitchFamily="50" charset="-128"/>
            </a:endParaRPr>
          </a:p>
          <a:p>
            <a:pPr>
              <a:spcBef>
                <a:spcPts val="0"/>
              </a:spcBef>
              <a:buNone/>
            </a:pPr>
            <a:r>
              <a:rPr lang="en-US" altLang="ja-JP" sz="1100" b="1" dirty="0" smtClean="0">
                <a:latin typeface="HGPｺﾞｼｯｸM" pitchFamily="50" charset="-128"/>
              </a:rPr>
              <a:t>                     	</a:t>
            </a:r>
            <a:r>
              <a:rPr lang="ja-JP" altLang="ja-JP" sz="1100" b="1" dirty="0" smtClean="0">
                <a:latin typeface="HGPｺﾞｼｯｸM" pitchFamily="50" charset="-128"/>
              </a:rPr>
              <a:t>機能要求書事前検証作業</a:t>
            </a:r>
            <a:r>
              <a:rPr lang="ja-JP" altLang="ja-JP" sz="1100" dirty="0" smtClean="0">
                <a:latin typeface="HGPｺﾞｼｯｸM" pitchFamily="50" charset="-128"/>
              </a:rPr>
              <a:t>の実施（原課職員による確認及び合意）</a:t>
            </a:r>
          </a:p>
          <a:p>
            <a:pPr>
              <a:spcBef>
                <a:spcPts val="0"/>
              </a:spcBef>
              <a:buNone/>
            </a:pPr>
            <a:r>
              <a:rPr lang="en-US" altLang="ja-JP" sz="1100" dirty="0" smtClean="0">
                <a:latin typeface="HGPｺﾞｼｯｸM" pitchFamily="50" charset="-128"/>
              </a:rPr>
              <a:t>                      	</a:t>
            </a:r>
            <a:r>
              <a:rPr lang="ja-JP" altLang="ja-JP" sz="1100" dirty="0" smtClean="0">
                <a:latin typeface="HGPｺﾞｼｯｸM" pitchFamily="50" charset="-128"/>
              </a:rPr>
              <a:t>ネットワーク再構築（庁内</a:t>
            </a:r>
            <a:r>
              <a:rPr lang="en-US" altLang="ja-JP" sz="1100" dirty="0" smtClean="0">
                <a:latin typeface="HGPｺﾞｼｯｸM" pitchFamily="50" charset="-128"/>
              </a:rPr>
              <a:t>LAN</a:t>
            </a:r>
            <a:r>
              <a:rPr lang="ja-JP" altLang="ja-JP" sz="1100" dirty="0" smtClean="0">
                <a:latin typeface="HGPｺﾞｼｯｸM" pitchFamily="50" charset="-128"/>
              </a:rPr>
              <a:t>及びイントラネット）に向けた</a:t>
            </a:r>
            <a:r>
              <a:rPr lang="ja-JP" altLang="ja-JP" sz="1100" b="1" dirty="0" smtClean="0">
                <a:latin typeface="HGPｺﾞｼｯｸM" pitchFamily="50" charset="-128"/>
              </a:rPr>
              <a:t>仕様書作成</a:t>
            </a:r>
            <a:endParaRPr lang="ja-JP" altLang="ja-JP" sz="1100" dirty="0" smtClean="0">
              <a:latin typeface="HGPｺﾞｼｯｸM" pitchFamily="50" charset="-128"/>
            </a:endParaRPr>
          </a:p>
          <a:p>
            <a:pPr>
              <a:spcBef>
                <a:spcPts val="0"/>
              </a:spcBef>
              <a:buNone/>
            </a:pPr>
            <a:r>
              <a:rPr lang="en-US" altLang="ja-JP" sz="1100" b="1" dirty="0" smtClean="0">
                <a:latin typeface="HGPｺﾞｼｯｸM" pitchFamily="50" charset="-128"/>
              </a:rPr>
              <a:t>                     	</a:t>
            </a:r>
            <a:r>
              <a:rPr lang="ja-JP" altLang="ja-JP" sz="1100" b="1" dirty="0" smtClean="0">
                <a:latin typeface="HGPｺﾞｼｯｸM" pitchFamily="50" charset="-128"/>
              </a:rPr>
              <a:t>九州大学との福祉業務に関する共同研究</a:t>
            </a:r>
            <a:r>
              <a:rPr lang="ja-JP" altLang="ja-JP" sz="1100" dirty="0" smtClean="0">
                <a:latin typeface="HGPｺﾞｼｯｸM" pitchFamily="50" charset="-128"/>
              </a:rPr>
              <a:t>実施（～３月）</a:t>
            </a:r>
            <a:endParaRPr lang="en-US" altLang="ja-JP" sz="1100" dirty="0" smtClean="0">
              <a:latin typeface="HGPｺﾞｼｯｸM" pitchFamily="50" charset="-128"/>
            </a:endParaRPr>
          </a:p>
          <a:p>
            <a:pPr>
              <a:spcBef>
                <a:spcPts val="0"/>
              </a:spcBef>
              <a:buNone/>
            </a:pPr>
            <a:r>
              <a:rPr lang="en-US" altLang="ja-JP" sz="1100" dirty="0" smtClean="0">
                <a:latin typeface="HGPｺﾞｼｯｸM" pitchFamily="50" charset="-128"/>
              </a:rPr>
              <a:t>                                	</a:t>
            </a:r>
            <a:r>
              <a:rPr lang="ja-JP" altLang="ja-JP" sz="1100" dirty="0" smtClean="0">
                <a:latin typeface="HGPｺﾞｼｯｸM" pitchFamily="50" charset="-128"/>
              </a:rPr>
              <a:t>「共通基盤導入を前提とした福祉業務システムモデルに向けて」</a:t>
            </a:r>
            <a:endParaRPr lang="en-US" altLang="ja-JP" sz="1100" dirty="0" smtClean="0">
              <a:latin typeface="HGPｺﾞｼｯｸM" pitchFamily="50" charset="-128"/>
            </a:endParaRPr>
          </a:p>
          <a:p>
            <a:pPr>
              <a:spcBef>
                <a:spcPts val="0"/>
              </a:spcBef>
              <a:buNone/>
            </a:pPr>
            <a:r>
              <a:rPr lang="en-US" altLang="ja-JP" sz="1100" dirty="0" smtClean="0">
                <a:latin typeface="HGPｺﾞｼｯｸM" pitchFamily="50" charset="-128"/>
              </a:rPr>
              <a:t>                                  	</a:t>
            </a:r>
            <a:r>
              <a:rPr lang="ja-JP" altLang="ja-JP" sz="1100" dirty="0" smtClean="0">
                <a:latin typeface="HGPｺﾞｼｯｸM" pitchFamily="50" charset="-128"/>
              </a:rPr>
              <a:t>～情報データ・システム機能・業務フローの共通化・汎用化に向けた分析～</a:t>
            </a:r>
          </a:p>
          <a:p>
            <a:pPr>
              <a:spcBef>
                <a:spcPts val="0"/>
              </a:spcBef>
              <a:buNone/>
            </a:pPr>
            <a:r>
              <a:rPr lang="ja-JP" altLang="ja-JP" sz="1100" dirty="0" smtClean="0">
                <a:latin typeface="HGPｺﾞｼｯｸM" pitchFamily="50" charset="-128"/>
              </a:rPr>
              <a:t>　</a:t>
            </a:r>
            <a:r>
              <a:rPr lang="en-US" altLang="ja-JP" sz="1100" dirty="0" smtClean="0">
                <a:latin typeface="HGPｺﾞｼｯｸM" pitchFamily="50" charset="-128"/>
              </a:rPr>
              <a:t>          	</a:t>
            </a:r>
            <a:r>
              <a:rPr lang="ja-JP" altLang="ja-JP" sz="1100" dirty="0" smtClean="0">
                <a:latin typeface="HGPｺﾞｼｯｸM" pitchFamily="50" charset="-128"/>
              </a:rPr>
              <a:t>２月</a:t>
            </a:r>
            <a:r>
              <a:rPr lang="en-US" altLang="ja-JP" sz="1100" dirty="0" smtClean="0">
                <a:latin typeface="HGPｺﾞｼｯｸM" pitchFamily="50" charset="-128"/>
              </a:rPr>
              <a:t>  </a:t>
            </a:r>
            <a:r>
              <a:rPr lang="ja-JP" altLang="en-US" sz="1100" dirty="0" smtClean="0">
                <a:latin typeface="HGPｺﾞｼｯｸM" pitchFamily="50" charset="-128"/>
              </a:rPr>
              <a:t>　</a:t>
            </a:r>
            <a:r>
              <a:rPr lang="en-US" altLang="ja-JP" sz="1100" dirty="0" smtClean="0">
                <a:latin typeface="HGPｺﾞｼｯｸM" pitchFamily="50" charset="-128"/>
              </a:rPr>
              <a:t>	</a:t>
            </a:r>
            <a:r>
              <a:rPr lang="ja-JP" altLang="ja-JP" sz="1100" dirty="0" smtClean="0">
                <a:latin typeface="HGPｺﾞｼｯｸM" pitchFamily="50" charset="-128"/>
              </a:rPr>
              <a:t>福祉業務系システム再調達に向けた現場職員によるシステム機能要件定義書再作成</a:t>
            </a:r>
          </a:p>
          <a:p>
            <a:pPr>
              <a:spcBef>
                <a:spcPts val="0"/>
              </a:spcBef>
              <a:buNone/>
            </a:pPr>
            <a:r>
              <a:rPr lang="en-US" altLang="ja-JP" sz="1100" b="1" dirty="0" smtClean="0">
                <a:latin typeface="HGPｺﾞｼｯｸM" pitchFamily="50" charset="-128"/>
              </a:rPr>
              <a:t>                    	</a:t>
            </a:r>
            <a:r>
              <a:rPr lang="ja-JP" altLang="ja-JP" sz="1100" b="1" dirty="0" smtClean="0">
                <a:latin typeface="HGPｺﾞｼｯｸM" pitchFamily="50" charset="-128"/>
              </a:rPr>
              <a:t>ネットワーク再構築調達</a:t>
            </a:r>
            <a:r>
              <a:rPr lang="ja-JP" altLang="ja-JP" sz="1100" dirty="0" smtClean="0">
                <a:latin typeface="HGPｺﾞｼｯｸM" pitchFamily="50" charset="-128"/>
              </a:rPr>
              <a:t>（公募）</a:t>
            </a:r>
          </a:p>
          <a:p>
            <a:pPr>
              <a:spcBef>
                <a:spcPts val="0"/>
              </a:spcBef>
              <a:buNone/>
            </a:pPr>
            <a:r>
              <a:rPr lang="en-US" altLang="ja-JP" sz="1100" dirty="0" smtClean="0">
                <a:latin typeface="HGPｺﾞｼｯｸM" pitchFamily="50" charset="-128"/>
              </a:rPr>
              <a:t>            	</a:t>
            </a:r>
            <a:r>
              <a:rPr lang="ja-JP" altLang="ja-JP" sz="1100" dirty="0" smtClean="0">
                <a:latin typeface="HGPｺﾞｼｯｸM" pitchFamily="50" charset="-128"/>
              </a:rPr>
              <a:t>３月</a:t>
            </a:r>
            <a:r>
              <a:rPr lang="en-US" altLang="ja-JP" sz="1100" dirty="0" smtClean="0">
                <a:latin typeface="HGPｺﾞｼｯｸM" pitchFamily="50" charset="-128"/>
              </a:rPr>
              <a:t> </a:t>
            </a:r>
            <a:r>
              <a:rPr lang="ja-JP" altLang="en-US" sz="1100" dirty="0" smtClean="0">
                <a:latin typeface="HGPｺﾞｼｯｸM" pitchFamily="50" charset="-128"/>
              </a:rPr>
              <a:t>　</a:t>
            </a:r>
            <a:r>
              <a:rPr lang="en-US" altLang="ja-JP" sz="1100" dirty="0" smtClean="0">
                <a:latin typeface="HGPｺﾞｼｯｸM" pitchFamily="50" charset="-128"/>
              </a:rPr>
              <a:t>	</a:t>
            </a:r>
            <a:r>
              <a:rPr lang="ja-JP" altLang="ja-JP" sz="1100" dirty="0" smtClean="0">
                <a:latin typeface="HGPｺﾞｼｯｸM" pitchFamily="50" charset="-128"/>
              </a:rPr>
              <a:t>福祉業務系システム再調達（公募）　</a:t>
            </a:r>
            <a:r>
              <a:rPr lang="ja-JP" altLang="en-US" sz="1100" dirty="0" smtClean="0">
                <a:latin typeface="HGPｺﾞｼｯｸM" pitchFamily="50" charset="-128"/>
              </a:rPr>
              <a:t>　　　　　　　　　　　　　　　　　　　　</a:t>
            </a:r>
            <a:endParaRPr lang="en-US" altLang="ja-JP" sz="1100" dirty="0" smtClean="0">
              <a:latin typeface="HGPｺﾞｼｯｸM" pitchFamily="50" charset="-128"/>
            </a:endParaRPr>
          </a:p>
          <a:p>
            <a:pPr>
              <a:spcBef>
                <a:spcPts val="0"/>
              </a:spcBef>
              <a:buNone/>
            </a:pPr>
            <a:r>
              <a:rPr lang="en-US" altLang="ja-JP" sz="1100" dirty="0" smtClean="0">
                <a:latin typeface="HGPｺﾞｼｯｸM" pitchFamily="50" charset="-128"/>
              </a:rPr>
              <a:t>						</a:t>
            </a:r>
            <a:r>
              <a:rPr lang="ja-JP" altLang="en-US" sz="1100" dirty="0" smtClean="0">
                <a:latin typeface="HGPｺﾞｼｯｸM" pitchFamily="50" charset="-128"/>
              </a:rPr>
              <a:t>　（粕屋町ｉ公開資料より抜粋）</a:t>
            </a:r>
            <a:endParaRPr lang="ja-JP" altLang="ja-JP" sz="1100" dirty="0" smtClean="0">
              <a:latin typeface="HGPｺﾞｼｯｸM" pitchFamily="50" charset="-128"/>
            </a:endParaRPr>
          </a:p>
        </p:txBody>
      </p:sp>
      <p:sp>
        <p:nvSpPr>
          <p:cNvPr id="9" name="円/楕円 8"/>
          <p:cNvSpPr/>
          <p:nvPr/>
        </p:nvSpPr>
        <p:spPr bwMode="auto">
          <a:xfrm>
            <a:off x="416496" y="2060848"/>
            <a:ext cx="1728192" cy="589156"/>
          </a:xfrm>
          <a:prstGeom prst="ellipse">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i="0" u="none" strike="noStrike" normalizeH="0" baseline="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HGPｺﾞｼｯｸM" pitchFamily="50" charset="-128"/>
                <a:ea typeface="HGPｺﾞｼｯｸM" pitchFamily="50" charset="-128"/>
              </a:rPr>
              <a:t>人・組織</a:t>
            </a:r>
          </a:p>
        </p:txBody>
      </p:sp>
      <p:sp>
        <p:nvSpPr>
          <p:cNvPr id="10" name="円/楕円 9"/>
          <p:cNvSpPr/>
          <p:nvPr/>
        </p:nvSpPr>
        <p:spPr bwMode="auto">
          <a:xfrm>
            <a:off x="416497" y="2852936"/>
            <a:ext cx="1800200" cy="589156"/>
          </a:xfrm>
          <a:prstGeom prst="ellipse">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i="0" u="none" strike="noStrike" normalizeH="0" baseline="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HGPｺﾞｼｯｸM" pitchFamily="50" charset="-128"/>
                <a:ea typeface="HGPｺﾞｼｯｸM" pitchFamily="50" charset="-128"/>
              </a:rPr>
              <a:t>議会・予算</a:t>
            </a:r>
          </a:p>
        </p:txBody>
      </p:sp>
      <p:sp>
        <p:nvSpPr>
          <p:cNvPr id="11" name="円/楕円 10"/>
          <p:cNvSpPr/>
          <p:nvPr/>
        </p:nvSpPr>
        <p:spPr bwMode="auto">
          <a:xfrm>
            <a:off x="416496" y="3603007"/>
            <a:ext cx="1728192" cy="648072"/>
          </a:xfrm>
          <a:prstGeom prst="ellipse">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i="0" u="none" strike="noStrike" normalizeH="0" baseline="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HGPｺﾞｼｯｸM" pitchFamily="50" charset="-128"/>
                <a:ea typeface="HGPｺﾞｼｯｸM" pitchFamily="50" charset="-128"/>
              </a:rPr>
              <a:t>　ＢＰＲ</a:t>
            </a:r>
          </a:p>
        </p:txBody>
      </p:sp>
      <p:sp>
        <p:nvSpPr>
          <p:cNvPr id="12" name="円/楕円 11"/>
          <p:cNvSpPr/>
          <p:nvPr/>
        </p:nvSpPr>
        <p:spPr bwMode="auto">
          <a:xfrm>
            <a:off x="416496" y="4391288"/>
            <a:ext cx="1706488" cy="706988"/>
          </a:xfrm>
          <a:prstGeom prst="ellipse">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i="0" u="none" strike="noStrike" normalizeH="0" baseline="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HGPｺﾞｼｯｸM" pitchFamily="50" charset="-128"/>
                <a:ea typeface="HGPｺﾞｼｯｸM" pitchFamily="50" charset="-128"/>
              </a:rPr>
              <a:t>情報</a:t>
            </a:r>
            <a:endParaRPr kumimoji="0" lang="en-US" altLang="ja-JP" sz="1800" i="0" u="none" strike="noStrike" normalizeH="0" baseline="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HGPｺﾞｼｯｸM" pitchFamily="50" charset="-128"/>
              <a:ea typeface="HGPｺﾞｼｯｸM" pitchFamily="50" charset="-128"/>
            </a:endParaRPr>
          </a:p>
          <a:p>
            <a:pPr marL="0" marR="0" indent="0" algn="ctr" defTabSz="914400" rtl="0" eaLnBrk="0" fontAlgn="base" latinLnBrk="0" hangingPunct="0">
              <a:lnSpc>
                <a:spcPct val="100000"/>
              </a:lnSpc>
              <a:spcBef>
                <a:spcPct val="0"/>
              </a:spcBef>
              <a:spcAft>
                <a:spcPct val="0"/>
              </a:spcAft>
              <a:buClrTx/>
              <a:buSzTx/>
              <a:buFontTx/>
              <a:buNone/>
              <a:tabLst/>
            </a:pPr>
            <a:r>
              <a:rPr lang="ja-JP" alt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HGPｺﾞｼｯｸM" pitchFamily="50" charset="-128"/>
                <a:ea typeface="HGPｺﾞｼｯｸM" pitchFamily="50" charset="-128"/>
              </a:rPr>
              <a:t>　</a:t>
            </a:r>
            <a:r>
              <a:rPr kumimoji="0" lang="ja-JP" altLang="en-US" sz="1800" i="0" u="none" strike="noStrike" normalizeH="0" baseline="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HGPｺﾞｼｯｸM" pitchFamily="50" charset="-128"/>
                <a:ea typeface="HGPｺﾞｼｯｸM" pitchFamily="50" charset="-128"/>
              </a:rPr>
              <a:t>システム</a:t>
            </a:r>
          </a:p>
        </p:txBody>
      </p:sp>
      <p:sp>
        <p:nvSpPr>
          <p:cNvPr id="13" name="円/楕円 12"/>
          <p:cNvSpPr/>
          <p:nvPr/>
        </p:nvSpPr>
        <p:spPr bwMode="auto">
          <a:xfrm>
            <a:off x="416497" y="5229200"/>
            <a:ext cx="1800200" cy="648072"/>
          </a:xfrm>
          <a:prstGeom prst="ellipse">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i="0" u="none" strike="noStrike" normalizeH="0" baseline="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HGPｺﾞｼｯｸM" pitchFamily="50" charset="-128"/>
                <a:ea typeface="HGPｺﾞｼｯｸM" pitchFamily="50" charset="-128"/>
              </a:rPr>
              <a:t>庁舎フロア</a:t>
            </a:r>
          </a:p>
        </p:txBody>
      </p:sp>
      <p:sp>
        <p:nvSpPr>
          <p:cNvPr id="4" name="正方形/長方形 3"/>
          <p:cNvSpPr/>
          <p:nvPr/>
        </p:nvSpPr>
        <p:spPr>
          <a:xfrm>
            <a:off x="416496" y="1340769"/>
            <a:ext cx="9073008" cy="461665"/>
          </a:xfrm>
          <a:prstGeom prst="rect">
            <a:avLst/>
          </a:prstGeom>
        </p:spPr>
        <p:txBody>
          <a:bodyPr wrap="square">
            <a:spAutoFit/>
          </a:bodyPr>
          <a:lstStyle/>
          <a:p>
            <a:r>
              <a:rPr lang="en-US" altLang="ja-JP" sz="2400" dirty="0" smtClean="0">
                <a:latin typeface="HGPｺﾞｼｯｸM" pitchFamily="50" charset="-128"/>
                <a:ea typeface="HGPｺﾞｼｯｸM" pitchFamily="50" charset="-128"/>
              </a:rPr>
              <a:t>【</a:t>
            </a:r>
            <a:r>
              <a:rPr lang="ja-JP" altLang="en-US" sz="2400" dirty="0" smtClean="0">
                <a:latin typeface="HGPｺﾞｼｯｸM" pitchFamily="50" charset="-128"/>
                <a:ea typeface="HGPｺﾞｼｯｸM" pitchFamily="50" charset="-128"/>
              </a:rPr>
              <a:t>プロジェクト</a:t>
            </a:r>
            <a:r>
              <a:rPr lang="ja-JP" altLang="en-US" sz="2400" dirty="0">
                <a:latin typeface="HGPｺﾞｼｯｸM" pitchFamily="50" charset="-128"/>
                <a:ea typeface="HGPｺﾞｼｯｸM" pitchFamily="50" charset="-128"/>
              </a:rPr>
              <a:t>推進 </a:t>
            </a:r>
            <a:r>
              <a:rPr lang="ja-JP" altLang="en-US" sz="2400" dirty="0" smtClean="0">
                <a:latin typeface="HGPｺﾞｼｯｸM" pitchFamily="50" charset="-128"/>
                <a:ea typeface="HGPｺﾞｼｯｸM" pitchFamily="50" charset="-128"/>
              </a:rPr>
              <a:t>プロセス</a:t>
            </a:r>
            <a:r>
              <a:rPr lang="en-US" altLang="ja-JP" sz="2400" dirty="0" smtClean="0">
                <a:latin typeface="HGPｺﾞｼｯｸM" pitchFamily="50" charset="-128"/>
                <a:ea typeface="HGPｺﾞｼｯｸM" pitchFamily="50" charset="-128"/>
              </a:rPr>
              <a:t>】</a:t>
            </a:r>
            <a:r>
              <a:rPr lang="ja-JP" altLang="en-US" sz="2400" dirty="0" smtClean="0">
                <a:latin typeface="HGPｺﾞｼｯｸM" pitchFamily="50" charset="-128"/>
                <a:ea typeface="HGPｺﾞｼｯｸM" pitchFamily="50" charset="-128"/>
              </a:rPr>
              <a:t>　　</a:t>
            </a:r>
            <a:r>
              <a:rPr lang="ja-JP" altLang="ja-JP" b="1" dirty="0" smtClean="0">
                <a:latin typeface="HGPｺﾞｼｯｸM" pitchFamily="50" charset="-128"/>
                <a:ea typeface="HGPｺﾞｼｯｸM" pitchFamily="50" charset="-128"/>
              </a:rPr>
              <a:t>～</a:t>
            </a:r>
            <a:r>
              <a:rPr lang="ja-JP" altLang="ja-JP" b="1" dirty="0">
                <a:latin typeface="HGPｺﾞｼｯｸM" pitchFamily="50" charset="-128"/>
                <a:ea typeface="HGPｺﾞｼｯｸM" pitchFamily="50" charset="-128"/>
              </a:rPr>
              <a:t>粕屋町の</a:t>
            </a:r>
            <a:r>
              <a:rPr lang="ja-JP" altLang="en-US" b="1" dirty="0">
                <a:latin typeface="HGPｺﾞｼｯｸM" pitchFamily="50" charset="-128"/>
                <a:ea typeface="HGPｺﾞｼｯｸM" pitchFamily="50" charset="-128"/>
              </a:rPr>
              <a:t>システム調達　平成２０年度の</a:t>
            </a:r>
            <a:r>
              <a:rPr lang="ja-JP" altLang="ja-JP" b="1" dirty="0">
                <a:latin typeface="HGPｺﾞｼｯｸM" pitchFamily="50" charset="-128"/>
                <a:ea typeface="HGPｺﾞｼｯｸM" pitchFamily="50" charset="-128"/>
              </a:rPr>
              <a:t>概要</a:t>
            </a:r>
            <a:r>
              <a:rPr lang="ja-JP" altLang="en-US" b="1" dirty="0" smtClean="0">
                <a:latin typeface="HGPｺﾞｼｯｸM" pitchFamily="50" charset="-128"/>
                <a:ea typeface="HGPｺﾞｼｯｸM" pitchFamily="50" charset="-128"/>
              </a:rPr>
              <a:t>～</a:t>
            </a:r>
            <a:endParaRPr lang="ja-JP" altLang="en-US" dirty="0">
              <a:latin typeface="HGPｺﾞｼｯｸM" pitchFamily="50" charset="-128"/>
              <a:ea typeface="HGPｺﾞｼｯｸM" pitchFamily="50" charset="-128"/>
            </a:endParaRPr>
          </a:p>
        </p:txBody>
      </p:sp>
      <p:sp>
        <p:nvSpPr>
          <p:cNvPr id="14" name="スライド番号プレースホルダ 13"/>
          <p:cNvSpPr>
            <a:spLocks noGrp="1"/>
          </p:cNvSpPr>
          <p:nvPr>
            <p:ph type="sldNum" sz="quarter" idx="12"/>
          </p:nvPr>
        </p:nvSpPr>
        <p:spPr/>
        <p:txBody>
          <a:bodyPr/>
          <a:lstStyle/>
          <a:p>
            <a:fld id="{8EDC12F3-E265-4EA4-8231-EBF85ED9DCFF}" type="slidenum">
              <a:rPr lang="en-US" altLang="ja-JP" smtClean="0"/>
              <a:pPr/>
              <a:t>22</a:t>
            </a:fld>
            <a:endParaRPr lang="ja-JP" altLang="en-US" dirty="0"/>
          </a:p>
        </p:txBody>
      </p:sp>
      <p:sp>
        <p:nvSpPr>
          <p:cNvPr id="15" name="フッター プレースホルダ 14"/>
          <p:cNvSpPr>
            <a:spLocks noGrp="1"/>
          </p:cNvSpPr>
          <p:nvPr>
            <p:ph type="ftr" sz="quarter" idx="11"/>
          </p:nvPr>
        </p:nvSpPr>
        <p:spPr/>
        <p:txBody>
          <a:bodyPr/>
          <a:lstStyle/>
          <a:p>
            <a:r>
              <a:rPr lang="en-US" altLang="ja-JP" smtClean="0"/>
              <a:t>1-3  </a:t>
            </a:r>
            <a:r>
              <a:rPr lang="ja-JP" altLang="en-US" smtClean="0"/>
              <a:t>住民視点の窓口サービスの実現</a:t>
            </a:r>
            <a:endParaRPr lang="en-US" altLang="ja-JP"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101"/>
          <p:cNvSpPr txBox="1">
            <a:spLocks noChangeArrowheads="1"/>
          </p:cNvSpPr>
          <p:nvPr/>
        </p:nvSpPr>
        <p:spPr bwMode="auto">
          <a:xfrm>
            <a:off x="704280" y="1654391"/>
            <a:ext cx="8569201" cy="780761"/>
          </a:xfrm>
          <a:prstGeom prst="rect">
            <a:avLst/>
          </a:prstGeom>
          <a:noFill/>
          <a:ln w="9525">
            <a:noFill/>
            <a:miter lim="800000"/>
            <a:headEnd/>
            <a:tailEnd/>
          </a:ln>
          <a:effectLst/>
        </p:spPr>
        <p:txBody>
          <a:bodyPr/>
          <a:lstStyle/>
          <a:p>
            <a:pPr algn="l">
              <a:defRPr/>
            </a:pPr>
            <a:r>
              <a:rPr lang="ja-JP" altLang="en-US" dirty="0" smtClean="0">
                <a:latin typeface="HGPｺﾞｼｯｸM" pitchFamily="50" charset="-128"/>
                <a:ea typeface="HGPｺﾞｼｯｸM" pitchFamily="50" charset="-128"/>
              </a:rPr>
              <a:t>　各区役</a:t>
            </a:r>
            <a:r>
              <a:rPr lang="ja-JP" altLang="en-US" dirty="0">
                <a:latin typeface="HGPｺﾞｼｯｸM" pitchFamily="50" charset="-128"/>
                <a:ea typeface="HGPｺﾞｼｯｸM" pitchFamily="50" charset="-128"/>
              </a:rPr>
              <a:t>所内の業務分担を見直すとともに</a:t>
            </a:r>
            <a:r>
              <a:rPr lang="ja-JP" altLang="en-US" dirty="0" smtClean="0">
                <a:latin typeface="HGPｺﾞｼｯｸM" pitchFamily="50" charset="-128"/>
                <a:ea typeface="HGPｺﾞｼｯｸM" pitchFamily="50" charset="-128"/>
              </a:rPr>
              <a:t>、７区役所９出張所のデータ</a:t>
            </a:r>
            <a:r>
              <a:rPr lang="ja-JP" altLang="en-US" dirty="0">
                <a:latin typeface="HGPｺﾞｼｯｸM" pitchFamily="50" charset="-128"/>
                <a:ea typeface="HGPｺﾞｼｯｸM" pitchFamily="50" charset="-128"/>
              </a:rPr>
              <a:t>入力等の</a:t>
            </a:r>
            <a:r>
              <a:rPr lang="ja-JP" altLang="en-US" dirty="0" smtClean="0">
                <a:latin typeface="HGPｺﾞｼｯｸM" pitchFamily="50" charset="-128"/>
                <a:ea typeface="HGPｺﾞｼｯｸM" pitchFamily="50" charset="-128"/>
              </a:rPr>
              <a:t>事務を小倉北区</a:t>
            </a:r>
            <a:r>
              <a:rPr lang="ja-JP" altLang="en-US" dirty="0">
                <a:latin typeface="HGPｺﾞｼｯｸM" pitchFamily="50" charset="-128"/>
                <a:ea typeface="HGPｺﾞｼｯｸM" pitchFamily="50" charset="-128"/>
              </a:rPr>
              <a:t>役所</a:t>
            </a:r>
            <a:r>
              <a:rPr lang="ja-JP" altLang="en-US" dirty="0" smtClean="0">
                <a:latin typeface="HGPｺﾞｼｯｸM" pitchFamily="50" charset="-128"/>
                <a:ea typeface="HGPｺﾞｼｯｸM" pitchFamily="50" charset="-128"/>
              </a:rPr>
              <a:t>庁舎内</a:t>
            </a:r>
            <a:r>
              <a:rPr lang="ja-JP" altLang="en-US" dirty="0">
                <a:latin typeface="HGPｺﾞｼｯｸM" pitchFamily="50" charset="-128"/>
                <a:ea typeface="HGPｺﾞｼｯｸM" pitchFamily="50" charset="-128"/>
              </a:rPr>
              <a:t>に</a:t>
            </a:r>
            <a:r>
              <a:rPr lang="ja-JP" altLang="en-US" dirty="0" smtClean="0">
                <a:latin typeface="HGPｺﾞｼｯｸM" pitchFamily="50" charset="-128"/>
                <a:ea typeface="HGPｺﾞｼｯｸM" pitchFamily="50" charset="-128"/>
              </a:rPr>
              <a:t>新設した</a:t>
            </a:r>
            <a:r>
              <a:rPr lang="ja-JP" altLang="en-US" b="1" u="sng" dirty="0" smtClean="0">
                <a:latin typeface="HGPｺﾞｼｯｸM" pitchFamily="50" charset="-128"/>
                <a:ea typeface="HGPｺﾞｼｯｸM" pitchFamily="50" charset="-128"/>
              </a:rPr>
              <a:t>区政</a:t>
            </a:r>
            <a:r>
              <a:rPr lang="ja-JP" altLang="en-US" b="1" u="sng" dirty="0">
                <a:latin typeface="HGPｺﾞｼｯｸM" pitchFamily="50" charset="-128"/>
                <a:ea typeface="HGPｺﾞｼｯｸM" pitchFamily="50" charset="-128"/>
              </a:rPr>
              <a:t>事務センター</a:t>
            </a:r>
            <a:r>
              <a:rPr lang="ja-JP" altLang="en-US" dirty="0">
                <a:latin typeface="HGPｺﾞｼｯｸM" pitchFamily="50" charset="-128"/>
                <a:ea typeface="HGPｺﾞｼｯｸM" pitchFamily="50" charset="-128"/>
              </a:rPr>
              <a:t>に</a:t>
            </a:r>
            <a:r>
              <a:rPr lang="ja-JP" altLang="en-US" dirty="0" smtClean="0">
                <a:latin typeface="HGPｺﾞｼｯｸM" pitchFamily="50" charset="-128"/>
                <a:ea typeface="HGPｺﾞｼｯｸM" pitchFamily="50" charset="-128"/>
              </a:rPr>
              <a:t>集約し、事務</a:t>
            </a:r>
            <a:r>
              <a:rPr lang="ja-JP" altLang="en-US" dirty="0">
                <a:latin typeface="HGPｺﾞｼｯｸM" pitchFamily="50" charset="-128"/>
                <a:ea typeface="HGPｺﾞｼｯｸM" pitchFamily="50" charset="-128"/>
              </a:rPr>
              <a:t>の効率化</a:t>
            </a:r>
            <a:r>
              <a:rPr lang="ja-JP" altLang="en-US" dirty="0" smtClean="0">
                <a:latin typeface="HGPｺﾞｼｯｸM" pitchFamily="50" charset="-128"/>
                <a:ea typeface="HGPｺﾞｼｯｸM" pitchFamily="50" charset="-128"/>
              </a:rPr>
              <a:t>を実現</a:t>
            </a:r>
            <a:endParaRPr lang="ja-JP" altLang="en-US" b="1" dirty="0">
              <a:solidFill>
                <a:srgbClr val="FF0000"/>
              </a:solidFill>
              <a:effectLst>
                <a:outerShdw blurRad="38100" dist="38100" dir="2700000" algn="tl">
                  <a:srgbClr val="C0C0C0"/>
                </a:outerShdw>
              </a:effectLst>
              <a:latin typeface="HGPｺﾞｼｯｸM" pitchFamily="50" charset="-128"/>
              <a:ea typeface="HGPｺﾞｼｯｸM" pitchFamily="50" charset="-128"/>
            </a:endParaRPr>
          </a:p>
        </p:txBody>
      </p:sp>
      <p:sp>
        <p:nvSpPr>
          <p:cNvPr id="6" name="Rectangle 42"/>
          <p:cNvSpPr txBox="1">
            <a:spLocks noChangeArrowheads="1"/>
          </p:cNvSpPr>
          <p:nvPr/>
        </p:nvSpPr>
        <p:spPr>
          <a:xfrm>
            <a:off x="720353" y="1268762"/>
            <a:ext cx="8193088" cy="481013"/>
          </a:xfrm>
          <a:prstGeom prst="rect">
            <a:avLst/>
          </a:prstGeom>
          <a:noFill/>
        </p:spPr>
        <p:txBody>
          <a:bodyPr vert="horz" anchor="ctr">
            <a:normAutofit fontScale="92500" lnSpcReduction="10000"/>
            <a:scene3d>
              <a:camera prst="orthographicFront"/>
              <a:lightRig rig="soft" dir="t"/>
            </a:scene3d>
            <a:sp3d prstMaterial="softEdge">
              <a:bevelT w="25400" h="25400"/>
            </a:sp3d>
          </a:bodyPr>
          <a:lstStyle>
            <a:lvl1pPr algn="l" rtl="0" eaLnBrk="1" latinLnBrk="0" hangingPunct="1">
              <a:spcBef>
                <a:spcPct val="0"/>
              </a:spcBef>
              <a:buNone/>
              <a:defRPr kumimoji="1"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ja-JP" altLang="en-US" sz="2800" dirty="0" smtClean="0">
                <a:latin typeface="HGPｺﾞｼｯｸM" pitchFamily="50" charset="-128"/>
                <a:ea typeface="HGPｺﾞｼｯｸM" pitchFamily="50" charset="-128"/>
              </a:rPr>
              <a:t>北九州市のワンストップサービス</a:t>
            </a:r>
          </a:p>
        </p:txBody>
      </p:sp>
      <p:pic>
        <p:nvPicPr>
          <p:cNvPr id="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366504" y="2440173"/>
            <a:ext cx="7305386" cy="36847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タイトル 2"/>
          <p:cNvSpPr>
            <a:spLocks noGrp="1"/>
          </p:cNvSpPr>
          <p:nvPr>
            <p:ph type="title"/>
          </p:nvPr>
        </p:nvSpPr>
        <p:spPr/>
        <p:txBody>
          <a:bodyPr/>
          <a:lstStyle/>
          <a:p>
            <a:r>
              <a:rPr lang="ja-JP" altLang="en-US" dirty="0"/>
              <a:t>６．事例紹介　</a:t>
            </a:r>
            <a:r>
              <a:rPr lang="ja-JP" altLang="en-US" sz="2400" dirty="0" smtClean="0"/>
              <a:t>～大規模</a:t>
            </a:r>
            <a:r>
              <a:rPr lang="ja-JP" altLang="en-US" sz="2400" dirty="0"/>
              <a:t>自治体の場合（北九州市（政令市））～</a:t>
            </a:r>
            <a:endParaRPr kumimoji="1" lang="ja-JP" altLang="en-US" dirty="0"/>
          </a:p>
        </p:txBody>
      </p:sp>
      <p:sp>
        <p:nvSpPr>
          <p:cNvPr id="8" name="スライド番号プレースホルダ 7"/>
          <p:cNvSpPr>
            <a:spLocks noGrp="1"/>
          </p:cNvSpPr>
          <p:nvPr>
            <p:ph type="sldNum" sz="quarter" idx="12"/>
          </p:nvPr>
        </p:nvSpPr>
        <p:spPr/>
        <p:txBody>
          <a:bodyPr/>
          <a:lstStyle/>
          <a:p>
            <a:fld id="{8EDC12F3-E265-4EA4-8231-EBF85ED9DCFF}" type="slidenum">
              <a:rPr lang="en-US" altLang="ja-JP" smtClean="0"/>
              <a:pPr/>
              <a:t>23</a:t>
            </a:fld>
            <a:endParaRPr lang="ja-JP" altLang="en-US" dirty="0"/>
          </a:p>
        </p:txBody>
      </p:sp>
      <p:sp>
        <p:nvSpPr>
          <p:cNvPr id="9" name="フッター プレースホルダ 8"/>
          <p:cNvSpPr>
            <a:spLocks noGrp="1"/>
          </p:cNvSpPr>
          <p:nvPr>
            <p:ph type="ftr" sz="quarter" idx="11"/>
          </p:nvPr>
        </p:nvSpPr>
        <p:spPr/>
        <p:txBody>
          <a:bodyPr/>
          <a:lstStyle/>
          <a:p>
            <a:r>
              <a:rPr lang="en-US" altLang="ja-JP" smtClean="0"/>
              <a:t>1-3  </a:t>
            </a:r>
            <a:r>
              <a:rPr lang="ja-JP" altLang="en-US" smtClean="0"/>
              <a:t>住民視点の窓口サービスの実現</a:t>
            </a:r>
            <a:endParaRPr lang="en-US" altLang="ja-JP" dirty="0"/>
          </a:p>
        </p:txBody>
      </p:sp>
    </p:spTree>
    <p:extLst>
      <p:ext uri="{BB962C8B-B14F-4D97-AF65-F5344CB8AC3E}">
        <p14:creationId xmlns:p14="http://schemas.microsoft.com/office/powerpoint/2010/main" xmlns="" val="33672332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2"/>
          <p:cNvSpPr txBox="1">
            <a:spLocks noChangeArrowheads="1"/>
          </p:cNvSpPr>
          <p:nvPr/>
        </p:nvSpPr>
        <p:spPr bwMode="auto">
          <a:xfrm>
            <a:off x="7908073" y="2724556"/>
            <a:ext cx="1362075" cy="287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8890" rIns="74295" bIns="8890"/>
          <a:lstStyle>
            <a:lvl1pPr eaLnBrk="0" hangingPunct="0">
              <a:defRPr sz="1200">
                <a:solidFill>
                  <a:schemeClr val="tx1"/>
                </a:solidFill>
                <a:latin typeface="ＭＳ Ｐゴシック" charset="-128"/>
                <a:ea typeface="ＭＳ Ｐゴシック" charset="-128"/>
              </a:defRPr>
            </a:lvl1pPr>
            <a:lvl2pPr marL="742950" indent="-285750" eaLnBrk="0" hangingPunct="0">
              <a:defRPr sz="1200">
                <a:solidFill>
                  <a:schemeClr val="tx1"/>
                </a:solidFill>
                <a:latin typeface="ＭＳ Ｐゴシック" charset="-128"/>
                <a:ea typeface="ＭＳ Ｐゴシック" charset="-128"/>
              </a:defRPr>
            </a:lvl2pPr>
            <a:lvl3pPr marL="1143000" indent="-228600" eaLnBrk="0" hangingPunct="0">
              <a:defRPr sz="1200">
                <a:solidFill>
                  <a:schemeClr val="tx1"/>
                </a:solidFill>
                <a:latin typeface="ＭＳ Ｐゴシック" charset="-128"/>
                <a:ea typeface="ＭＳ Ｐゴシック" charset="-128"/>
              </a:defRPr>
            </a:lvl3pPr>
            <a:lvl4pPr marL="1600200" indent="-228600" eaLnBrk="0" hangingPunct="0">
              <a:defRPr sz="1200">
                <a:solidFill>
                  <a:schemeClr val="tx1"/>
                </a:solidFill>
                <a:latin typeface="ＭＳ Ｐゴシック" charset="-128"/>
                <a:ea typeface="ＭＳ Ｐゴシック" charset="-128"/>
              </a:defRPr>
            </a:lvl4pPr>
            <a:lvl5pPr marL="2057400" indent="-228600" eaLnBrk="0" hangingPunct="0">
              <a:defRPr sz="1200">
                <a:solidFill>
                  <a:schemeClr val="tx1"/>
                </a:solidFill>
                <a:latin typeface="ＭＳ Ｐゴシック" charset="-128"/>
                <a:ea typeface="ＭＳ Ｐゴシック" charset="-128"/>
              </a:defRPr>
            </a:lvl5pPr>
            <a:lvl6pPr marL="25146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6pPr>
            <a:lvl7pPr marL="29718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7pPr>
            <a:lvl8pPr marL="34290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8pPr>
            <a:lvl9pPr marL="38862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9pPr>
          </a:lstStyle>
          <a:p>
            <a:pPr algn="just" eaLnBrk="1" hangingPunct="1"/>
            <a:r>
              <a:rPr lang="ja-JP" altLang="en-US" sz="1400" dirty="0">
                <a:latin typeface="HGPｺﾞｼｯｸM" pitchFamily="50" charset="-128"/>
                <a:ea typeface="HGPｺﾞｼｯｸM" pitchFamily="50" charset="-128"/>
              </a:rPr>
              <a:t>・国民健康保険</a:t>
            </a:r>
          </a:p>
        </p:txBody>
      </p:sp>
      <p:sp>
        <p:nvSpPr>
          <p:cNvPr id="9" name="AutoShape 3"/>
          <p:cNvSpPr>
            <a:spLocks noChangeArrowheads="1"/>
          </p:cNvSpPr>
          <p:nvPr/>
        </p:nvSpPr>
        <p:spPr bwMode="auto">
          <a:xfrm>
            <a:off x="5758225" y="1596798"/>
            <a:ext cx="3690938" cy="2036763"/>
          </a:xfrm>
          <a:prstGeom prst="roundRect">
            <a:avLst>
              <a:gd name="adj" fmla="val 10157"/>
            </a:avLst>
          </a:prstGeom>
          <a:noFill/>
          <a:ln w="9525">
            <a:solidFill>
              <a:srgbClr val="000000"/>
            </a:solidFill>
            <a:round/>
            <a:headEnd/>
            <a:tailEnd/>
          </a:ln>
          <a:extLst>
            <a:ext uri="{909E8E84-426E-40DD-AFC4-6F175D3DCCD1}">
              <a14:hiddenFill xmlns:a14="http://schemas.microsoft.com/office/drawing/2010/main" xmlns="">
                <a:solidFill>
                  <a:srgbClr val="C0C0C0"/>
                </a:solidFill>
              </a14:hiddenFill>
            </a:ext>
          </a:extLst>
        </p:spPr>
        <p:txBody>
          <a:bodyPr lIns="74295" tIns="8890" rIns="74295" bIns="8890"/>
          <a:lstStyle/>
          <a:p>
            <a:endParaRPr lang="ja-JP" altLang="en-US" dirty="0">
              <a:latin typeface="HGPｺﾞｼｯｸM" pitchFamily="50" charset="-128"/>
              <a:ea typeface="HGPｺﾞｼｯｸM" pitchFamily="50" charset="-128"/>
            </a:endParaRPr>
          </a:p>
        </p:txBody>
      </p:sp>
      <p:sp>
        <p:nvSpPr>
          <p:cNvPr id="10" name="AutoShape 4"/>
          <p:cNvSpPr>
            <a:spLocks noChangeArrowheads="1"/>
          </p:cNvSpPr>
          <p:nvPr/>
        </p:nvSpPr>
        <p:spPr bwMode="auto">
          <a:xfrm>
            <a:off x="6302372" y="2178455"/>
            <a:ext cx="1404000" cy="324000"/>
          </a:xfrm>
          <a:prstGeom prst="roundRect">
            <a:avLst>
              <a:gd name="adj" fmla="val 16667"/>
            </a:avLst>
          </a:prstGeom>
          <a:solidFill>
            <a:srgbClr val="FFFF99"/>
          </a:solidFill>
          <a:ln w="9525">
            <a:solidFill>
              <a:srgbClr val="000000"/>
            </a:solidFill>
            <a:round/>
            <a:headEnd/>
            <a:tailEnd/>
          </a:ln>
          <a:effectLst/>
          <a:extLst>
            <a:ext uri="{AF507438-7753-43E0-B8FC-AC1667EBCBE1}">
              <a14:hiddenEffects xmlns:a14="http://schemas.microsoft.com/office/drawing/2010/main" xmlns="">
                <a:effectLst>
                  <a:outerShdw dist="71842" dir="2700000" algn="ctr" rotWithShape="0">
                    <a:srgbClr val="969696"/>
                  </a:outerShdw>
                </a:effectLst>
              </a14:hiddenEffects>
            </a:ext>
          </a:extLst>
        </p:spPr>
        <p:txBody>
          <a:bodyPr lIns="74295" tIns="0" rIns="74295" bIns="0"/>
          <a:lstStyle/>
          <a:p>
            <a:r>
              <a:rPr lang="ja-JP" altLang="en-US" b="1" dirty="0">
                <a:latin typeface="HGPｺﾞｼｯｸM" pitchFamily="50" charset="-128"/>
                <a:ea typeface="HGPｺﾞｼｯｸM" pitchFamily="50" charset="-128"/>
              </a:rPr>
              <a:t>市　民　課</a:t>
            </a:r>
            <a:endParaRPr lang="ja-JP" altLang="en-US" sz="1400" dirty="0">
              <a:latin typeface="HGPｺﾞｼｯｸM" pitchFamily="50" charset="-128"/>
              <a:ea typeface="HGPｺﾞｼｯｸM" pitchFamily="50" charset="-128"/>
            </a:endParaRPr>
          </a:p>
        </p:txBody>
      </p:sp>
      <p:sp>
        <p:nvSpPr>
          <p:cNvPr id="11" name="AutoShape 5"/>
          <p:cNvSpPr>
            <a:spLocks noChangeArrowheads="1"/>
          </p:cNvSpPr>
          <p:nvPr/>
        </p:nvSpPr>
        <p:spPr bwMode="auto">
          <a:xfrm>
            <a:off x="6420212" y="1457098"/>
            <a:ext cx="2312767" cy="290513"/>
          </a:xfrm>
          <a:prstGeom prst="roundRect">
            <a:avLst>
              <a:gd name="adj" fmla="val 28259"/>
            </a:avLst>
          </a:prstGeom>
          <a:solidFill>
            <a:srgbClr val="FFFFFF"/>
          </a:solidFill>
          <a:ln w="9525">
            <a:solidFill>
              <a:srgbClr val="000000"/>
            </a:solidFill>
            <a:round/>
            <a:headEnd/>
            <a:tailEnd/>
          </a:ln>
          <a:effectLst/>
          <a:extLst>
            <a:ext uri="{AF507438-7753-43E0-B8FC-AC1667EBCBE1}">
              <a14:hiddenEffects xmlns:a14="http://schemas.microsoft.com/office/drawing/2010/main" xmlns="">
                <a:effectLst>
                  <a:outerShdw dist="71842" dir="2700000" algn="ctr" rotWithShape="0">
                    <a:srgbClr val="C0C0C0"/>
                  </a:outerShdw>
                </a:effectLst>
              </a14:hiddenEffects>
            </a:ext>
          </a:extLst>
        </p:spPr>
        <p:txBody>
          <a:bodyPr lIns="74295" tIns="18000" rIns="74295" bIns="27000" anchor="ctr" anchorCtr="0"/>
          <a:lstStyle/>
          <a:p>
            <a:r>
              <a:rPr lang="ja-JP" altLang="en-US" sz="1600" b="1" dirty="0">
                <a:latin typeface="HGPｺﾞｼｯｸM" pitchFamily="50" charset="-128"/>
                <a:ea typeface="HGPｺﾞｼｯｸM" pitchFamily="50" charset="-128"/>
              </a:rPr>
              <a:t>子どもが生まれた場合</a:t>
            </a:r>
          </a:p>
        </p:txBody>
      </p:sp>
      <p:sp>
        <p:nvSpPr>
          <p:cNvPr id="12" name="AutoShape 6"/>
          <p:cNvSpPr>
            <a:spLocks noChangeArrowheads="1"/>
          </p:cNvSpPr>
          <p:nvPr/>
        </p:nvSpPr>
        <p:spPr bwMode="auto">
          <a:xfrm>
            <a:off x="6302372" y="2701695"/>
            <a:ext cx="1404000" cy="324000"/>
          </a:xfrm>
          <a:prstGeom prst="roundRect">
            <a:avLst>
              <a:gd name="adj" fmla="val 16667"/>
            </a:avLst>
          </a:prstGeom>
          <a:solidFill>
            <a:srgbClr val="CCFFCC"/>
          </a:solidFill>
          <a:ln w="9525">
            <a:solidFill>
              <a:srgbClr val="000000"/>
            </a:solidFill>
            <a:round/>
            <a:headEnd/>
            <a:tailEnd/>
          </a:ln>
          <a:effectLst/>
          <a:extLst>
            <a:ext uri="{AF507438-7753-43E0-B8FC-AC1667EBCBE1}">
              <a14:hiddenEffects xmlns:a14="http://schemas.microsoft.com/office/drawing/2010/main" xmlns="">
                <a:effectLst>
                  <a:outerShdw dist="71842" dir="2700000" algn="ctr" rotWithShape="0">
                    <a:srgbClr val="808080"/>
                  </a:outerShdw>
                </a:effectLst>
              </a14:hiddenEffects>
            </a:ext>
          </a:extLst>
        </p:spPr>
        <p:txBody>
          <a:bodyPr lIns="74295" tIns="0" rIns="74295" bIns="0"/>
          <a:lstStyle/>
          <a:p>
            <a:r>
              <a:rPr lang="ja-JP" altLang="en-US" b="1" dirty="0">
                <a:latin typeface="HGPｺﾞｼｯｸM" pitchFamily="50" charset="-128"/>
                <a:ea typeface="HGPｺﾞｼｯｸM" pitchFamily="50" charset="-128"/>
              </a:rPr>
              <a:t>国保年金課</a:t>
            </a:r>
            <a:endParaRPr lang="ja-JP" altLang="en-US" sz="1400" dirty="0">
              <a:latin typeface="HGPｺﾞｼｯｸM" pitchFamily="50" charset="-128"/>
              <a:ea typeface="HGPｺﾞｼｯｸM" pitchFamily="50" charset="-128"/>
            </a:endParaRPr>
          </a:p>
        </p:txBody>
      </p:sp>
      <p:sp>
        <p:nvSpPr>
          <p:cNvPr id="13" name="AutoShape 7"/>
          <p:cNvSpPr>
            <a:spLocks noChangeArrowheads="1"/>
          </p:cNvSpPr>
          <p:nvPr/>
        </p:nvSpPr>
        <p:spPr bwMode="auto">
          <a:xfrm>
            <a:off x="6302372" y="3239540"/>
            <a:ext cx="1404000" cy="324000"/>
          </a:xfrm>
          <a:prstGeom prst="roundRect">
            <a:avLst>
              <a:gd name="adj" fmla="val 16667"/>
            </a:avLst>
          </a:prstGeom>
          <a:solidFill>
            <a:srgbClr val="FFCC99"/>
          </a:solidFill>
          <a:ln w="9525">
            <a:solidFill>
              <a:srgbClr val="000000"/>
            </a:solidFill>
            <a:round/>
            <a:headEnd/>
            <a:tailEnd/>
          </a:ln>
          <a:effectLst/>
          <a:extLst>
            <a:ext uri="{AF507438-7753-43E0-B8FC-AC1667EBCBE1}">
              <a14:hiddenEffects xmlns:a14="http://schemas.microsoft.com/office/drawing/2010/main" xmlns="">
                <a:effectLst>
                  <a:outerShdw dist="71842" dir="2700000" algn="ctr" rotWithShape="0">
                    <a:srgbClr val="969696"/>
                  </a:outerShdw>
                </a:effectLst>
              </a14:hiddenEffects>
            </a:ext>
          </a:extLst>
        </p:spPr>
        <p:txBody>
          <a:bodyPr lIns="74295" tIns="0" rIns="74295" bIns="0"/>
          <a:lstStyle/>
          <a:p>
            <a:r>
              <a:rPr lang="ja-JP" altLang="en-US" b="1" dirty="0">
                <a:latin typeface="HGPｺﾞｼｯｸM" pitchFamily="50" charset="-128"/>
                <a:ea typeface="HGPｺﾞｼｯｸM" pitchFamily="50" charset="-128"/>
              </a:rPr>
              <a:t>保健福祉課</a:t>
            </a:r>
            <a:endParaRPr lang="ja-JP" altLang="en-US" sz="1400" dirty="0">
              <a:latin typeface="HGPｺﾞｼｯｸM" pitchFamily="50" charset="-128"/>
              <a:ea typeface="HGPｺﾞｼｯｸM" pitchFamily="50" charset="-128"/>
            </a:endParaRPr>
          </a:p>
        </p:txBody>
      </p:sp>
      <p:sp>
        <p:nvSpPr>
          <p:cNvPr id="14" name="Text Box 8"/>
          <p:cNvSpPr txBox="1">
            <a:spLocks noChangeArrowheads="1"/>
          </p:cNvSpPr>
          <p:nvPr/>
        </p:nvSpPr>
        <p:spPr bwMode="auto">
          <a:xfrm>
            <a:off x="7900136" y="2206081"/>
            <a:ext cx="842962" cy="257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8890" rIns="0" bIns="8890"/>
          <a:lstStyle>
            <a:lvl1pPr eaLnBrk="0" hangingPunct="0">
              <a:defRPr sz="1200">
                <a:solidFill>
                  <a:schemeClr val="tx1"/>
                </a:solidFill>
                <a:latin typeface="ＭＳ Ｐゴシック" charset="-128"/>
                <a:ea typeface="ＭＳ Ｐゴシック" charset="-128"/>
              </a:defRPr>
            </a:lvl1pPr>
            <a:lvl2pPr marL="742950" indent="-285750" eaLnBrk="0" hangingPunct="0">
              <a:defRPr sz="1200">
                <a:solidFill>
                  <a:schemeClr val="tx1"/>
                </a:solidFill>
                <a:latin typeface="ＭＳ Ｐゴシック" charset="-128"/>
                <a:ea typeface="ＭＳ Ｐゴシック" charset="-128"/>
              </a:defRPr>
            </a:lvl2pPr>
            <a:lvl3pPr marL="1143000" indent="-228600" eaLnBrk="0" hangingPunct="0">
              <a:defRPr sz="1200">
                <a:solidFill>
                  <a:schemeClr val="tx1"/>
                </a:solidFill>
                <a:latin typeface="ＭＳ Ｐゴシック" charset="-128"/>
                <a:ea typeface="ＭＳ Ｐゴシック" charset="-128"/>
              </a:defRPr>
            </a:lvl3pPr>
            <a:lvl4pPr marL="1600200" indent="-228600" eaLnBrk="0" hangingPunct="0">
              <a:defRPr sz="1200">
                <a:solidFill>
                  <a:schemeClr val="tx1"/>
                </a:solidFill>
                <a:latin typeface="ＭＳ Ｐゴシック" charset="-128"/>
                <a:ea typeface="ＭＳ Ｐゴシック" charset="-128"/>
              </a:defRPr>
            </a:lvl4pPr>
            <a:lvl5pPr marL="2057400" indent="-228600" eaLnBrk="0" hangingPunct="0">
              <a:defRPr sz="1200">
                <a:solidFill>
                  <a:schemeClr val="tx1"/>
                </a:solidFill>
                <a:latin typeface="ＭＳ Ｐゴシック" charset="-128"/>
                <a:ea typeface="ＭＳ Ｐゴシック" charset="-128"/>
              </a:defRPr>
            </a:lvl5pPr>
            <a:lvl6pPr marL="25146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6pPr>
            <a:lvl7pPr marL="29718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7pPr>
            <a:lvl8pPr marL="34290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8pPr>
            <a:lvl9pPr marL="38862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9pPr>
          </a:lstStyle>
          <a:p>
            <a:pPr algn="just" eaLnBrk="1" hangingPunct="1"/>
            <a:r>
              <a:rPr lang="ja-JP" altLang="en-US" sz="1400" dirty="0">
                <a:latin typeface="HGPｺﾞｼｯｸM" pitchFamily="50" charset="-128"/>
                <a:ea typeface="HGPｺﾞｼｯｸM" pitchFamily="50" charset="-128"/>
              </a:rPr>
              <a:t>・出生届</a:t>
            </a:r>
          </a:p>
        </p:txBody>
      </p:sp>
      <p:sp>
        <p:nvSpPr>
          <p:cNvPr id="15" name="AutoShape 9"/>
          <p:cNvSpPr>
            <a:spLocks noChangeArrowheads="1"/>
          </p:cNvSpPr>
          <p:nvPr/>
        </p:nvSpPr>
        <p:spPr bwMode="auto">
          <a:xfrm>
            <a:off x="6068957" y="2269896"/>
            <a:ext cx="162000" cy="576000"/>
          </a:xfrm>
          <a:prstGeom prst="curvedRightArrow">
            <a:avLst>
              <a:gd name="adj1" fmla="val 100000"/>
              <a:gd name="adj2" fmla="val 200000"/>
              <a:gd name="adj3" fmla="val 33333"/>
            </a:avLst>
          </a:prstGeom>
          <a:solidFill>
            <a:srgbClr val="FFFFFF"/>
          </a:solidFill>
          <a:ln w="9525">
            <a:solidFill>
              <a:srgbClr val="000000"/>
            </a:solidFill>
            <a:miter lim="800000"/>
            <a:headEnd/>
            <a:tailEnd/>
          </a:ln>
        </p:spPr>
        <p:txBody>
          <a:bodyPr lIns="74295" tIns="8890" rIns="74295" bIns="8890"/>
          <a:lstStyle/>
          <a:p>
            <a:endParaRPr lang="ja-JP" altLang="en-US" dirty="0">
              <a:latin typeface="HGPｺﾞｼｯｸM" pitchFamily="50" charset="-128"/>
              <a:ea typeface="HGPｺﾞｼｯｸM" pitchFamily="50" charset="-128"/>
            </a:endParaRPr>
          </a:p>
        </p:txBody>
      </p:sp>
      <p:sp>
        <p:nvSpPr>
          <p:cNvPr id="16" name="Text Box 10"/>
          <p:cNvSpPr txBox="1">
            <a:spLocks noChangeArrowheads="1"/>
          </p:cNvSpPr>
          <p:nvPr/>
        </p:nvSpPr>
        <p:spPr bwMode="auto">
          <a:xfrm>
            <a:off x="6184944" y="1836828"/>
            <a:ext cx="2916883" cy="265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4295" tIns="8890" rIns="74295" bIns="8890"/>
          <a:lstStyle>
            <a:lvl1pPr eaLnBrk="0" hangingPunct="0">
              <a:defRPr sz="1200">
                <a:solidFill>
                  <a:schemeClr val="tx1"/>
                </a:solidFill>
                <a:latin typeface="ＭＳ Ｐゴシック" charset="-128"/>
                <a:ea typeface="ＭＳ Ｐゴシック" charset="-128"/>
              </a:defRPr>
            </a:lvl1pPr>
            <a:lvl2pPr marL="742950" indent="-285750" eaLnBrk="0" hangingPunct="0">
              <a:defRPr sz="1200">
                <a:solidFill>
                  <a:schemeClr val="tx1"/>
                </a:solidFill>
                <a:latin typeface="ＭＳ Ｐゴシック" charset="-128"/>
                <a:ea typeface="ＭＳ Ｐゴシック" charset="-128"/>
              </a:defRPr>
            </a:lvl2pPr>
            <a:lvl3pPr marL="1143000" indent="-228600" eaLnBrk="0" hangingPunct="0">
              <a:defRPr sz="1200">
                <a:solidFill>
                  <a:schemeClr val="tx1"/>
                </a:solidFill>
                <a:latin typeface="ＭＳ Ｐゴシック" charset="-128"/>
                <a:ea typeface="ＭＳ Ｐゴシック" charset="-128"/>
              </a:defRPr>
            </a:lvl3pPr>
            <a:lvl4pPr marL="1600200" indent="-228600" eaLnBrk="0" hangingPunct="0">
              <a:defRPr sz="1200">
                <a:solidFill>
                  <a:schemeClr val="tx1"/>
                </a:solidFill>
                <a:latin typeface="ＭＳ Ｐゴシック" charset="-128"/>
                <a:ea typeface="ＭＳ Ｐゴシック" charset="-128"/>
              </a:defRPr>
            </a:lvl4pPr>
            <a:lvl5pPr marL="2057400" indent="-228600" eaLnBrk="0" hangingPunct="0">
              <a:defRPr sz="1200">
                <a:solidFill>
                  <a:schemeClr val="tx1"/>
                </a:solidFill>
                <a:latin typeface="ＭＳ Ｐゴシック" charset="-128"/>
                <a:ea typeface="ＭＳ Ｐゴシック" charset="-128"/>
              </a:defRPr>
            </a:lvl5pPr>
            <a:lvl6pPr marL="25146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6pPr>
            <a:lvl7pPr marL="29718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7pPr>
            <a:lvl8pPr marL="34290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8pPr>
            <a:lvl9pPr marL="38862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9pPr>
          </a:lstStyle>
          <a:p>
            <a:pPr eaLnBrk="1" hangingPunct="1"/>
            <a:r>
              <a:rPr lang="ja-JP" altLang="en-US" sz="1600" i="1" dirty="0">
                <a:latin typeface="HGPｺﾞｼｯｸM" pitchFamily="50" charset="-128"/>
                <a:ea typeface="HGPｺﾞｼｯｸM" pitchFamily="50" charset="-128"/>
              </a:rPr>
              <a:t>３つの窓口で４つの手続き</a:t>
            </a:r>
            <a:endParaRPr lang="ja-JP" altLang="en-US" sz="1600" dirty="0">
              <a:latin typeface="HGPｺﾞｼｯｸM" pitchFamily="50" charset="-128"/>
              <a:ea typeface="HGPｺﾞｼｯｸM" pitchFamily="50" charset="-128"/>
            </a:endParaRPr>
          </a:p>
        </p:txBody>
      </p:sp>
      <p:sp>
        <p:nvSpPr>
          <p:cNvPr id="17" name="AutoShape 11"/>
          <p:cNvSpPr>
            <a:spLocks noChangeArrowheads="1"/>
          </p:cNvSpPr>
          <p:nvPr/>
        </p:nvSpPr>
        <p:spPr bwMode="auto">
          <a:xfrm>
            <a:off x="6068957" y="2925008"/>
            <a:ext cx="162000" cy="576000"/>
          </a:xfrm>
          <a:prstGeom prst="curvedRightArrow">
            <a:avLst>
              <a:gd name="adj1" fmla="val 100000"/>
              <a:gd name="adj2" fmla="val 200000"/>
              <a:gd name="adj3" fmla="val 33333"/>
            </a:avLst>
          </a:prstGeom>
          <a:solidFill>
            <a:srgbClr val="FFFFFF"/>
          </a:solidFill>
          <a:ln w="9525">
            <a:solidFill>
              <a:srgbClr val="000000"/>
            </a:solidFill>
            <a:miter lim="800000"/>
            <a:headEnd/>
            <a:tailEnd/>
          </a:ln>
        </p:spPr>
        <p:txBody>
          <a:bodyPr lIns="74295" tIns="8890" rIns="74295" bIns="8890"/>
          <a:lstStyle/>
          <a:p>
            <a:endParaRPr lang="ja-JP" altLang="en-US" dirty="0">
              <a:latin typeface="HGPｺﾞｼｯｸM" pitchFamily="50" charset="-128"/>
              <a:ea typeface="HGPｺﾞｼｯｸM" pitchFamily="50" charset="-128"/>
            </a:endParaRPr>
          </a:p>
        </p:txBody>
      </p:sp>
      <p:sp>
        <p:nvSpPr>
          <p:cNvPr id="18" name="Text Box 12"/>
          <p:cNvSpPr txBox="1">
            <a:spLocks noChangeArrowheads="1"/>
          </p:cNvSpPr>
          <p:nvPr/>
        </p:nvSpPr>
        <p:spPr bwMode="auto">
          <a:xfrm>
            <a:off x="7911248" y="3119528"/>
            <a:ext cx="1430338" cy="582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8890" rIns="74295" bIns="8890"/>
          <a:lstStyle>
            <a:lvl1pPr eaLnBrk="0" hangingPunct="0">
              <a:defRPr sz="1200">
                <a:solidFill>
                  <a:schemeClr val="tx1"/>
                </a:solidFill>
                <a:latin typeface="ＭＳ Ｐゴシック" charset="-128"/>
                <a:ea typeface="ＭＳ Ｐゴシック" charset="-128"/>
              </a:defRPr>
            </a:lvl1pPr>
            <a:lvl2pPr marL="742950" indent="-285750" eaLnBrk="0" hangingPunct="0">
              <a:defRPr sz="1200">
                <a:solidFill>
                  <a:schemeClr val="tx1"/>
                </a:solidFill>
                <a:latin typeface="ＭＳ Ｐゴシック" charset="-128"/>
                <a:ea typeface="ＭＳ Ｐゴシック" charset="-128"/>
              </a:defRPr>
            </a:lvl2pPr>
            <a:lvl3pPr marL="1143000" indent="-228600" eaLnBrk="0" hangingPunct="0">
              <a:defRPr sz="1200">
                <a:solidFill>
                  <a:schemeClr val="tx1"/>
                </a:solidFill>
                <a:latin typeface="ＭＳ Ｐゴシック" charset="-128"/>
                <a:ea typeface="ＭＳ Ｐゴシック" charset="-128"/>
              </a:defRPr>
            </a:lvl3pPr>
            <a:lvl4pPr marL="1600200" indent="-228600" eaLnBrk="0" hangingPunct="0">
              <a:defRPr sz="1200">
                <a:solidFill>
                  <a:schemeClr val="tx1"/>
                </a:solidFill>
                <a:latin typeface="ＭＳ Ｐゴシック" charset="-128"/>
                <a:ea typeface="ＭＳ Ｐゴシック" charset="-128"/>
              </a:defRPr>
            </a:lvl4pPr>
            <a:lvl5pPr marL="2057400" indent="-228600" eaLnBrk="0" hangingPunct="0">
              <a:defRPr sz="1200">
                <a:solidFill>
                  <a:schemeClr val="tx1"/>
                </a:solidFill>
                <a:latin typeface="ＭＳ Ｐゴシック" charset="-128"/>
                <a:ea typeface="ＭＳ Ｐゴシック" charset="-128"/>
              </a:defRPr>
            </a:lvl5pPr>
            <a:lvl6pPr marL="25146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6pPr>
            <a:lvl7pPr marL="29718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7pPr>
            <a:lvl8pPr marL="34290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8pPr>
            <a:lvl9pPr marL="38862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9pPr>
          </a:lstStyle>
          <a:p>
            <a:pPr algn="just" eaLnBrk="1" hangingPunct="1">
              <a:lnSpc>
                <a:spcPct val="120000"/>
              </a:lnSpc>
            </a:pPr>
            <a:r>
              <a:rPr lang="ja-JP" altLang="en-US" sz="1400" dirty="0">
                <a:latin typeface="HGPｺﾞｼｯｸM" pitchFamily="50" charset="-128"/>
                <a:ea typeface="HGPｺﾞｼｯｸM" pitchFamily="50" charset="-128"/>
              </a:rPr>
              <a:t>・乳幼児医療</a:t>
            </a:r>
          </a:p>
          <a:p>
            <a:pPr algn="just" eaLnBrk="1" hangingPunct="1">
              <a:lnSpc>
                <a:spcPct val="120000"/>
              </a:lnSpc>
            </a:pPr>
            <a:r>
              <a:rPr lang="ja-JP" altLang="en-US" sz="1400" dirty="0">
                <a:latin typeface="HGPｺﾞｼｯｸM" pitchFamily="50" charset="-128"/>
                <a:ea typeface="HGPｺﾞｼｯｸM" pitchFamily="50" charset="-128"/>
              </a:rPr>
              <a:t>・児童手当</a:t>
            </a:r>
          </a:p>
        </p:txBody>
      </p:sp>
      <p:sp>
        <p:nvSpPr>
          <p:cNvPr id="19" name="Text Box 13"/>
          <p:cNvSpPr txBox="1">
            <a:spLocks noChangeArrowheads="1"/>
          </p:cNvSpPr>
          <p:nvPr/>
        </p:nvSpPr>
        <p:spPr bwMode="auto">
          <a:xfrm>
            <a:off x="4043708" y="3270658"/>
            <a:ext cx="998538" cy="276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8890" rIns="74295" bIns="8890"/>
          <a:lstStyle>
            <a:lvl1pPr eaLnBrk="0" hangingPunct="0">
              <a:defRPr sz="1200">
                <a:solidFill>
                  <a:schemeClr val="tx1"/>
                </a:solidFill>
                <a:latin typeface="ＭＳ Ｐゴシック" charset="-128"/>
                <a:ea typeface="ＭＳ Ｐゴシック" charset="-128"/>
              </a:defRPr>
            </a:lvl1pPr>
            <a:lvl2pPr marL="742950" indent="-285750" eaLnBrk="0" hangingPunct="0">
              <a:defRPr sz="1200">
                <a:solidFill>
                  <a:schemeClr val="tx1"/>
                </a:solidFill>
                <a:latin typeface="ＭＳ Ｐゴシック" charset="-128"/>
                <a:ea typeface="ＭＳ Ｐゴシック" charset="-128"/>
              </a:defRPr>
            </a:lvl2pPr>
            <a:lvl3pPr marL="1143000" indent="-228600" eaLnBrk="0" hangingPunct="0">
              <a:defRPr sz="1200">
                <a:solidFill>
                  <a:schemeClr val="tx1"/>
                </a:solidFill>
                <a:latin typeface="ＭＳ Ｐゴシック" charset="-128"/>
                <a:ea typeface="ＭＳ Ｐゴシック" charset="-128"/>
              </a:defRPr>
            </a:lvl3pPr>
            <a:lvl4pPr marL="1600200" indent="-228600" eaLnBrk="0" hangingPunct="0">
              <a:defRPr sz="1200">
                <a:solidFill>
                  <a:schemeClr val="tx1"/>
                </a:solidFill>
                <a:latin typeface="ＭＳ Ｐゴシック" charset="-128"/>
                <a:ea typeface="ＭＳ Ｐゴシック" charset="-128"/>
              </a:defRPr>
            </a:lvl4pPr>
            <a:lvl5pPr marL="2057400" indent="-228600" eaLnBrk="0" hangingPunct="0">
              <a:defRPr sz="1200">
                <a:solidFill>
                  <a:schemeClr val="tx1"/>
                </a:solidFill>
                <a:latin typeface="ＭＳ Ｐゴシック" charset="-128"/>
                <a:ea typeface="ＭＳ Ｐゴシック" charset="-128"/>
              </a:defRPr>
            </a:lvl5pPr>
            <a:lvl6pPr marL="25146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6pPr>
            <a:lvl7pPr marL="29718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7pPr>
            <a:lvl8pPr marL="34290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8pPr>
            <a:lvl9pPr marL="38862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9pPr>
          </a:lstStyle>
          <a:p>
            <a:pPr algn="just" eaLnBrk="1" hangingPunct="1"/>
            <a:r>
              <a:rPr lang="ja-JP" altLang="en-US" sz="1400" dirty="0">
                <a:latin typeface="HGPｺﾞｼｯｸM" pitchFamily="50" charset="-128"/>
                <a:ea typeface="HGPｺﾞｼｯｸM" pitchFamily="50" charset="-128"/>
              </a:rPr>
              <a:t>・介護保険</a:t>
            </a:r>
            <a:endParaRPr lang="ja-JP" altLang="en-US" sz="1600" dirty="0">
              <a:latin typeface="HGPｺﾞｼｯｸM" pitchFamily="50" charset="-128"/>
              <a:ea typeface="HGPｺﾞｼｯｸM" pitchFamily="50" charset="-128"/>
            </a:endParaRPr>
          </a:p>
        </p:txBody>
      </p:sp>
      <p:sp>
        <p:nvSpPr>
          <p:cNvPr id="20" name="Text Box 14"/>
          <p:cNvSpPr txBox="1">
            <a:spLocks noChangeArrowheads="1"/>
          </p:cNvSpPr>
          <p:nvPr/>
        </p:nvSpPr>
        <p:spPr bwMode="auto">
          <a:xfrm>
            <a:off x="4031008" y="2632164"/>
            <a:ext cx="1501775" cy="487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8890" rIns="74295" bIns="8890"/>
          <a:lstStyle>
            <a:lvl1pPr eaLnBrk="0" hangingPunct="0">
              <a:defRPr sz="1200">
                <a:solidFill>
                  <a:schemeClr val="tx1"/>
                </a:solidFill>
                <a:latin typeface="ＭＳ Ｐゴシック" charset="-128"/>
                <a:ea typeface="ＭＳ Ｐゴシック" charset="-128"/>
              </a:defRPr>
            </a:lvl1pPr>
            <a:lvl2pPr marL="742950" indent="-285750" eaLnBrk="0" hangingPunct="0">
              <a:defRPr sz="1200">
                <a:solidFill>
                  <a:schemeClr val="tx1"/>
                </a:solidFill>
                <a:latin typeface="ＭＳ Ｐゴシック" charset="-128"/>
                <a:ea typeface="ＭＳ Ｐゴシック" charset="-128"/>
              </a:defRPr>
            </a:lvl2pPr>
            <a:lvl3pPr marL="1143000" indent="-228600" eaLnBrk="0" hangingPunct="0">
              <a:defRPr sz="1200">
                <a:solidFill>
                  <a:schemeClr val="tx1"/>
                </a:solidFill>
                <a:latin typeface="ＭＳ Ｐゴシック" charset="-128"/>
                <a:ea typeface="ＭＳ Ｐゴシック" charset="-128"/>
              </a:defRPr>
            </a:lvl3pPr>
            <a:lvl4pPr marL="1600200" indent="-228600" eaLnBrk="0" hangingPunct="0">
              <a:defRPr sz="1200">
                <a:solidFill>
                  <a:schemeClr val="tx1"/>
                </a:solidFill>
                <a:latin typeface="ＭＳ Ｐゴシック" charset="-128"/>
                <a:ea typeface="ＭＳ Ｐゴシック" charset="-128"/>
              </a:defRPr>
            </a:lvl4pPr>
            <a:lvl5pPr marL="2057400" indent="-228600" eaLnBrk="0" hangingPunct="0">
              <a:defRPr sz="1200">
                <a:solidFill>
                  <a:schemeClr val="tx1"/>
                </a:solidFill>
                <a:latin typeface="ＭＳ Ｐゴシック" charset="-128"/>
                <a:ea typeface="ＭＳ Ｐゴシック" charset="-128"/>
              </a:defRPr>
            </a:lvl5pPr>
            <a:lvl6pPr marL="25146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6pPr>
            <a:lvl7pPr marL="29718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7pPr>
            <a:lvl8pPr marL="34290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8pPr>
            <a:lvl9pPr marL="38862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9pPr>
          </a:lstStyle>
          <a:p>
            <a:pPr algn="just" eaLnBrk="1" hangingPunct="1"/>
            <a:r>
              <a:rPr lang="ja-JP" altLang="en-US" sz="1400" dirty="0">
                <a:latin typeface="HGPｺﾞｼｯｸM" pitchFamily="50" charset="-128"/>
                <a:ea typeface="HGPｺﾞｼｯｸM" pitchFamily="50" charset="-128"/>
              </a:rPr>
              <a:t>・後期高齢者医療</a:t>
            </a:r>
          </a:p>
          <a:p>
            <a:pPr algn="just" eaLnBrk="1" hangingPunct="1"/>
            <a:r>
              <a:rPr lang="ja-JP" altLang="en-US" sz="1400" dirty="0">
                <a:latin typeface="HGPｺﾞｼｯｸM" pitchFamily="50" charset="-128"/>
                <a:ea typeface="HGPｺﾞｼｯｸM" pitchFamily="50" charset="-128"/>
              </a:rPr>
              <a:t>・国民年金</a:t>
            </a:r>
            <a:endParaRPr lang="ja-JP" altLang="en-US" sz="1600" dirty="0">
              <a:latin typeface="HGPｺﾞｼｯｸM" pitchFamily="50" charset="-128"/>
              <a:ea typeface="HGPｺﾞｼｯｸM" pitchFamily="50" charset="-128"/>
            </a:endParaRPr>
          </a:p>
        </p:txBody>
      </p:sp>
      <p:sp>
        <p:nvSpPr>
          <p:cNvPr id="21" name="AutoShape 15"/>
          <p:cNvSpPr>
            <a:spLocks noChangeArrowheads="1"/>
          </p:cNvSpPr>
          <p:nvPr/>
        </p:nvSpPr>
        <p:spPr bwMode="auto">
          <a:xfrm>
            <a:off x="1870120" y="1584098"/>
            <a:ext cx="3686175" cy="2049463"/>
          </a:xfrm>
          <a:prstGeom prst="roundRect">
            <a:avLst>
              <a:gd name="adj" fmla="val 10157"/>
            </a:avLst>
          </a:prstGeom>
          <a:noFill/>
          <a:ln w="9525">
            <a:solidFill>
              <a:srgbClr val="000000"/>
            </a:solidFill>
            <a:round/>
            <a:headEnd/>
            <a:tailEnd/>
          </a:ln>
          <a:extLst>
            <a:ext uri="{909E8E84-426E-40DD-AFC4-6F175D3DCCD1}">
              <a14:hiddenFill xmlns:a14="http://schemas.microsoft.com/office/drawing/2010/main" xmlns="">
                <a:solidFill>
                  <a:srgbClr val="C0C0C0"/>
                </a:solidFill>
              </a14:hiddenFill>
            </a:ext>
          </a:extLst>
        </p:spPr>
        <p:txBody>
          <a:bodyPr lIns="74295" tIns="8890" rIns="74295" bIns="8890"/>
          <a:lstStyle/>
          <a:p>
            <a:endParaRPr lang="ja-JP" altLang="en-US" dirty="0">
              <a:latin typeface="HGPｺﾞｼｯｸM" pitchFamily="50" charset="-128"/>
              <a:ea typeface="HGPｺﾞｼｯｸM" pitchFamily="50" charset="-128"/>
            </a:endParaRPr>
          </a:p>
        </p:txBody>
      </p:sp>
      <p:sp>
        <p:nvSpPr>
          <p:cNvPr id="22" name="AutoShape 16"/>
          <p:cNvSpPr>
            <a:spLocks noChangeArrowheads="1"/>
          </p:cNvSpPr>
          <p:nvPr/>
        </p:nvSpPr>
        <p:spPr bwMode="auto">
          <a:xfrm>
            <a:off x="2402057" y="2179359"/>
            <a:ext cx="1404000" cy="324000"/>
          </a:xfrm>
          <a:prstGeom prst="roundRect">
            <a:avLst>
              <a:gd name="adj" fmla="val 16667"/>
            </a:avLst>
          </a:prstGeom>
          <a:solidFill>
            <a:srgbClr val="FFFF99"/>
          </a:solidFill>
          <a:ln w="9525">
            <a:solidFill>
              <a:srgbClr val="000000"/>
            </a:solidFill>
            <a:round/>
            <a:headEnd/>
            <a:tailEnd/>
          </a:ln>
          <a:effectLst/>
          <a:extLst>
            <a:ext uri="{AF507438-7753-43E0-B8FC-AC1667EBCBE1}">
              <a14:hiddenEffects xmlns:a14="http://schemas.microsoft.com/office/drawing/2010/main" xmlns="">
                <a:effectLst>
                  <a:outerShdw dist="71842" dir="2700000" algn="ctr" rotWithShape="0">
                    <a:srgbClr val="808080"/>
                  </a:outerShdw>
                </a:effectLst>
              </a14:hiddenEffects>
            </a:ext>
          </a:extLst>
        </p:spPr>
        <p:txBody>
          <a:bodyPr lIns="75600" tIns="0" rIns="74295" bIns="0"/>
          <a:lstStyle/>
          <a:p>
            <a:r>
              <a:rPr lang="ja-JP" altLang="en-US" b="1" dirty="0">
                <a:latin typeface="HGPｺﾞｼｯｸM" pitchFamily="50" charset="-128"/>
                <a:ea typeface="HGPｺﾞｼｯｸM" pitchFamily="50" charset="-128"/>
              </a:rPr>
              <a:t>市　民　課</a:t>
            </a:r>
            <a:endParaRPr lang="ja-JP" altLang="en-US" sz="1400" dirty="0">
              <a:latin typeface="HGPｺﾞｼｯｸM" pitchFamily="50" charset="-128"/>
              <a:ea typeface="HGPｺﾞｼｯｸM" pitchFamily="50" charset="-128"/>
            </a:endParaRPr>
          </a:p>
        </p:txBody>
      </p:sp>
      <p:sp>
        <p:nvSpPr>
          <p:cNvPr id="23" name="AutoShape 17"/>
          <p:cNvSpPr>
            <a:spLocks noChangeArrowheads="1"/>
          </p:cNvSpPr>
          <p:nvPr/>
        </p:nvSpPr>
        <p:spPr bwMode="auto">
          <a:xfrm>
            <a:off x="2044304" y="1457096"/>
            <a:ext cx="3352083" cy="292100"/>
          </a:xfrm>
          <a:prstGeom prst="roundRect">
            <a:avLst>
              <a:gd name="adj" fmla="val 28259"/>
            </a:avLst>
          </a:prstGeom>
          <a:solidFill>
            <a:srgbClr val="FFFFFF"/>
          </a:solidFill>
          <a:ln w="9525">
            <a:solidFill>
              <a:srgbClr val="000000"/>
            </a:solidFill>
            <a:round/>
            <a:headEnd/>
            <a:tailEnd/>
          </a:ln>
          <a:effectLst/>
          <a:extLst>
            <a:ext uri="{AF507438-7753-43E0-B8FC-AC1667EBCBE1}">
              <a14:hiddenEffects xmlns:a14="http://schemas.microsoft.com/office/drawing/2010/main" xmlns="">
                <a:effectLst>
                  <a:outerShdw dist="71842" dir="2700000" algn="ctr" rotWithShape="0">
                    <a:srgbClr val="808080"/>
                  </a:outerShdw>
                </a:effectLst>
              </a14:hiddenEffects>
            </a:ext>
          </a:extLst>
        </p:spPr>
        <p:txBody>
          <a:bodyPr lIns="74295" tIns="18000" rIns="74295" bIns="27000" anchor="ctr" anchorCtr="0"/>
          <a:lstStyle/>
          <a:p>
            <a:r>
              <a:rPr lang="ja-JP" altLang="en-US" sz="1600" b="1" dirty="0">
                <a:latin typeface="HGPｺﾞｼｯｸM" pitchFamily="50" charset="-128"/>
                <a:ea typeface="HGPｺﾞｼｯｸM" pitchFamily="50" charset="-128"/>
              </a:rPr>
              <a:t>高齢者</a:t>
            </a:r>
            <a:r>
              <a:rPr lang="en-US" altLang="ja-JP" sz="1600" b="1" dirty="0">
                <a:latin typeface="HGPｺﾞｼｯｸM" pitchFamily="50" charset="-128"/>
                <a:ea typeface="HGPｺﾞｼｯｸM" pitchFamily="50" charset="-128"/>
              </a:rPr>
              <a:t>(75</a:t>
            </a:r>
            <a:r>
              <a:rPr lang="ja-JP" altLang="en-US" sz="1600" b="1" dirty="0">
                <a:latin typeface="HGPｺﾞｼｯｸM" pitchFamily="50" charset="-128"/>
                <a:ea typeface="HGPｺﾞｼｯｸM" pitchFamily="50" charset="-128"/>
              </a:rPr>
              <a:t>歳以上</a:t>
            </a:r>
            <a:r>
              <a:rPr lang="en-US" altLang="ja-JP" sz="1600" b="1" dirty="0">
                <a:latin typeface="HGPｺﾞｼｯｸM" pitchFamily="50" charset="-128"/>
                <a:ea typeface="HGPｺﾞｼｯｸM" pitchFamily="50" charset="-128"/>
              </a:rPr>
              <a:t>)</a:t>
            </a:r>
            <a:r>
              <a:rPr lang="ja-JP" altLang="en-US" sz="1600" b="1" dirty="0">
                <a:latin typeface="HGPｺﾞｼｯｸM" pitchFamily="50" charset="-128"/>
                <a:ea typeface="HGPｺﾞｼｯｸM" pitchFamily="50" charset="-128"/>
              </a:rPr>
              <a:t>が引越した場合</a:t>
            </a:r>
          </a:p>
        </p:txBody>
      </p:sp>
      <p:sp>
        <p:nvSpPr>
          <p:cNvPr id="24" name="AutoShape 18"/>
          <p:cNvSpPr>
            <a:spLocks noChangeArrowheads="1"/>
          </p:cNvSpPr>
          <p:nvPr/>
        </p:nvSpPr>
        <p:spPr bwMode="auto">
          <a:xfrm>
            <a:off x="2411308" y="2705456"/>
            <a:ext cx="1404000" cy="324000"/>
          </a:xfrm>
          <a:prstGeom prst="roundRect">
            <a:avLst>
              <a:gd name="adj" fmla="val 16667"/>
            </a:avLst>
          </a:prstGeom>
          <a:solidFill>
            <a:srgbClr val="CCFFCC"/>
          </a:solidFill>
          <a:ln w="9525">
            <a:solidFill>
              <a:srgbClr val="000000"/>
            </a:solidFill>
            <a:round/>
            <a:headEnd/>
            <a:tailEnd/>
          </a:ln>
          <a:effectLst/>
          <a:extLst>
            <a:ext uri="{AF507438-7753-43E0-B8FC-AC1667EBCBE1}">
              <a14:hiddenEffects xmlns:a14="http://schemas.microsoft.com/office/drawing/2010/main" xmlns="">
                <a:effectLst>
                  <a:outerShdw dist="71842" dir="2700000" algn="ctr" rotWithShape="0">
                    <a:srgbClr val="808080"/>
                  </a:outerShdw>
                </a:effectLst>
              </a14:hiddenEffects>
            </a:ext>
          </a:extLst>
        </p:spPr>
        <p:txBody>
          <a:bodyPr lIns="74295" tIns="0" rIns="74295" bIns="0"/>
          <a:lstStyle/>
          <a:p>
            <a:r>
              <a:rPr lang="ja-JP" altLang="en-US" b="1" dirty="0">
                <a:latin typeface="HGPｺﾞｼｯｸM" pitchFamily="50" charset="-128"/>
                <a:ea typeface="HGPｺﾞｼｯｸM" pitchFamily="50" charset="-128"/>
              </a:rPr>
              <a:t>国保年金課</a:t>
            </a:r>
            <a:endParaRPr lang="ja-JP" altLang="en-US" sz="1400" dirty="0">
              <a:latin typeface="HGPｺﾞｼｯｸM" pitchFamily="50" charset="-128"/>
              <a:ea typeface="HGPｺﾞｼｯｸM" pitchFamily="50" charset="-128"/>
            </a:endParaRPr>
          </a:p>
        </p:txBody>
      </p:sp>
      <p:sp>
        <p:nvSpPr>
          <p:cNvPr id="25" name="AutoShape 19"/>
          <p:cNvSpPr>
            <a:spLocks noChangeArrowheads="1"/>
          </p:cNvSpPr>
          <p:nvPr/>
        </p:nvSpPr>
        <p:spPr bwMode="auto">
          <a:xfrm>
            <a:off x="2407608" y="3241396"/>
            <a:ext cx="1404000" cy="324000"/>
          </a:xfrm>
          <a:prstGeom prst="roundRect">
            <a:avLst>
              <a:gd name="adj" fmla="val 16667"/>
            </a:avLst>
          </a:prstGeom>
          <a:solidFill>
            <a:srgbClr val="FFCC99"/>
          </a:solidFill>
          <a:ln w="9525">
            <a:solidFill>
              <a:srgbClr val="000000"/>
            </a:solidFill>
            <a:round/>
            <a:headEnd/>
            <a:tailEnd/>
          </a:ln>
          <a:effectLst/>
          <a:extLst>
            <a:ext uri="{AF507438-7753-43E0-B8FC-AC1667EBCBE1}">
              <a14:hiddenEffects xmlns:a14="http://schemas.microsoft.com/office/drawing/2010/main" xmlns="">
                <a:effectLst>
                  <a:outerShdw dist="71842" dir="2700000" algn="ctr" rotWithShape="0">
                    <a:srgbClr val="808080"/>
                  </a:outerShdw>
                </a:effectLst>
              </a14:hiddenEffects>
            </a:ext>
          </a:extLst>
        </p:spPr>
        <p:txBody>
          <a:bodyPr lIns="74295" tIns="0" rIns="74295" bIns="0"/>
          <a:lstStyle/>
          <a:p>
            <a:r>
              <a:rPr lang="ja-JP" altLang="en-US" b="1" dirty="0">
                <a:latin typeface="HGPｺﾞｼｯｸM" pitchFamily="50" charset="-128"/>
                <a:ea typeface="HGPｺﾞｼｯｸM" pitchFamily="50" charset="-128"/>
              </a:rPr>
              <a:t>保健福祉課</a:t>
            </a:r>
            <a:endParaRPr lang="ja-JP" altLang="en-US" sz="1400" dirty="0">
              <a:latin typeface="HGPｺﾞｼｯｸM" pitchFamily="50" charset="-128"/>
              <a:ea typeface="HGPｺﾞｼｯｸM" pitchFamily="50" charset="-128"/>
            </a:endParaRPr>
          </a:p>
        </p:txBody>
      </p:sp>
      <p:sp>
        <p:nvSpPr>
          <p:cNvPr id="26" name="Text Box 20"/>
          <p:cNvSpPr txBox="1">
            <a:spLocks noChangeArrowheads="1"/>
          </p:cNvSpPr>
          <p:nvPr/>
        </p:nvSpPr>
        <p:spPr bwMode="auto">
          <a:xfrm>
            <a:off x="4056407" y="2208938"/>
            <a:ext cx="1470025" cy="2016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8890" rIns="0" bIns="8890"/>
          <a:lstStyle>
            <a:lvl1pPr eaLnBrk="0" hangingPunct="0">
              <a:defRPr sz="1200">
                <a:solidFill>
                  <a:schemeClr val="tx1"/>
                </a:solidFill>
                <a:latin typeface="ＭＳ Ｐゴシック" charset="-128"/>
                <a:ea typeface="ＭＳ Ｐゴシック" charset="-128"/>
              </a:defRPr>
            </a:lvl1pPr>
            <a:lvl2pPr marL="742950" indent="-285750" eaLnBrk="0" hangingPunct="0">
              <a:defRPr sz="1200">
                <a:solidFill>
                  <a:schemeClr val="tx1"/>
                </a:solidFill>
                <a:latin typeface="ＭＳ Ｐゴシック" charset="-128"/>
                <a:ea typeface="ＭＳ Ｐゴシック" charset="-128"/>
              </a:defRPr>
            </a:lvl2pPr>
            <a:lvl3pPr marL="1143000" indent="-228600" eaLnBrk="0" hangingPunct="0">
              <a:defRPr sz="1200">
                <a:solidFill>
                  <a:schemeClr val="tx1"/>
                </a:solidFill>
                <a:latin typeface="ＭＳ Ｐゴシック" charset="-128"/>
                <a:ea typeface="ＭＳ Ｐゴシック" charset="-128"/>
              </a:defRPr>
            </a:lvl3pPr>
            <a:lvl4pPr marL="1600200" indent="-228600" eaLnBrk="0" hangingPunct="0">
              <a:defRPr sz="1200">
                <a:solidFill>
                  <a:schemeClr val="tx1"/>
                </a:solidFill>
                <a:latin typeface="ＭＳ Ｐゴシック" charset="-128"/>
                <a:ea typeface="ＭＳ Ｐゴシック" charset="-128"/>
              </a:defRPr>
            </a:lvl4pPr>
            <a:lvl5pPr marL="2057400" indent="-228600" eaLnBrk="0" hangingPunct="0">
              <a:defRPr sz="1200">
                <a:solidFill>
                  <a:schemeClr val="tx1"/>
                </a:solidFill>
                <a:latin typeface="ＭＳ Ｐゴシック" charset="-128"/>
                <a:ea typeface="ＭＳ Ｐゴシック" charset="-128"/>
              </a:defRPr>
            </a:lvl5pPr>
            <a:lvl6pPr marL="25146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6pPr>
            <a:lvl7pPr marL="29718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7pPr>
            <a:lvl8pPr marL="34290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8pPr>
            <a:lvl9pPr marL="38862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9pPr>
          </a:lstStyle>
          <a:p>
            <a:pPr algn="just" eaLnBrk="1" hangingPunct="1"/>
            <a:r>
              <a:rPr lang="ja-JP" altLang="en-US" sz="1400" dirty="0">
                <a:latin typeface="HGPｺﾞｼｯｸM" pitchFamily="50" charset="-128"/>
                <a:ea typeface="HGPｺﾞｼｯｸM" pitchFamily="50" charset="-128"/>
              </a:rPr>
              <a:t>・住民異動届</a:t>
            </a:r>
            <a:endParaRPr lang="ja-JP" altLang="en-US" sz="1600" dirty="0">
              <a:latin typeface="HGPｺﾞｼｯｸM" pitchFamily="50" charset="-128"/>
              <a:ea typeface="HGPｺﾞｼｯｸM" pitchFamily="50" charset="-128"/>
            </a:endParaRPr>
          </a:p>
        </p:txBody>
      </p:sp>
      <p:sp>
        <p:nvSpPr>
          <p:cNvPr id="27" name="AutoShape 21"/>
          <p:cNvSpPr>
            <a:spLocks noChangeArrowheads="1"/>
          </p:cNvSpPr>
          <p:nvPr/>
        </p:nvSpPr>
        <p:spPr bwMode="auto">
          <a:xfrm>
            <a:off x="2186033" y="2276872"/>
            <a:ext cx="160337" cy="576000"/>
          </a:xfrm>
          <a:prstGeom prst="curvedRightArrow">
            <a:avLst>
              <a:gd name="adj1" fmla="val 72673"/>
              <a:gd name="adj2" fmla="val 145347"/>
              <a:gd name="adj3" fmla="val 33333"/>
            </a:avLst>
          </a:prstGeom>
          <a:solidFill>
            <a:srgbClr val="FFFFFF"/>
          </a:solidFill>
          <a:ln w="9525">
            <a:solidFill>
              <a:srgbClr val="000000"/>
            </a:solidFill>
            <a:miter lim="800000"/>
            <a:headEnd/>
            <a:tailEnd/>
          </a:ln>
        </p:spPr>
        <p:txBody>
          <a:bodyPr lIns="74295" tIns="8890" rIns="74295" bIns="8890"/>
          <a:lstStyle/>
          <a:p>
            <a:endParaRPr lang="ja-JP" altLang="en-US" dirty="0">
              <a:latin typeface="HGPｺﾞｼｯｸM" pitchFamily="50" charset="-128"/>
              <a:ea typeface="HGPｺﾞｼｯｸM" pitchFamily="50" charset="-128"/>
            </a:endParaRPr>
          </a:p>
        </p:txBody>
      </p:sp>
      <p:sp>
        <p:nvSpPr>
          <p:cNvPr id="28" name="Text Box 22"/>
          <p:cNvSpPr txBox="1">
            <a:spLocks noChangeArrowheads="1"/>
          </p:cNvSpPr>
          <p:nvPr/>
        </p:nvSpPr>
        <p:spPr bwMode="auto">
          <a:xfrm>
            <a:off x="2279377" y="1837779"/>
            <a:ext cx="2749550" cy="265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4295" tIns="8890" rIns="74295" bIns="8890"/>
          <a:lstStyle>
            <a:lvl1pPr eaLnBrk="0" hangingPunct="0">
              <a:defRPr sz="1200">
                <a:solidFill>
                  <a:schemeClr val="tx1"/>
                </a:solidFill>
                <a:latin typeface="ＭＳ Ｐゴシック" charset="-128"/>
                <a:ea typeface="ＭＳ Ｐゴシック" charset="-128"/>
              </a:defRPr>
            </a:lvl1pPr>
            <a:lvl2pPr marL="742950" indent="-285750" eaLnBrk="0" hangingPunct="0">
              <a:defRPr sz="1200">
                <a:solidFill>
                  <a:schemeClr val="tx1"/>
                </a:solidFill>
                <a:latin typeface="ＭＳ Ｐゴシック" charset="-128"/>
                <a:ea typeface="ＭＳ Ｐゴシック" charset="-128"/>
              </a:defRPr>
            </a:lvl2pPr>
            <a:lvl3pPr marL="1143000" indent="-228600" eaLnBrk="0" hangingPunct="0">
              <a:defRPr sz="1200">
                <a:solidFill>
                  <a:schemeClr val="tx1"/>
                </a:solidFill>
                <a:latin typeface="ＭＳ Ｐゴシック" charset="-128"/>
                <a:ea typeface="ＭＳ Ｐゴシック" charset="-128"/>
              </a:defRPr>
            </a:lvl3pPr>
            <a:lvl4pPr marL="1600200" indent="-228600" eaLnBrk="0" hangingPunct="0">
              <a:defRPr sz="1200">
                <a:solidFill>
                  <a:schemeClr val="tx1"/>
                </a:solidFill>
                <a:latin typeface="ＭＳ Ｐゴシック" charset="-128"/>
                <a:ea typeface="ＭＳ Ｐゴシック" charset="-128"/>
              </a:defRPr>
            </a:lvl4pPr>
            <a:lvl5pPr marL="2057400" indent="-228600" eaLnBrk="0" hangingPunct="0">
              <a:defRPr sz="1200">
                <a:solidFill>
                  <a:schemeClr val="tx1"/>
                </a:solidFill>
                <a:latin typeface="ＭＳ Ｐゴシック" charset="-128"/>
                <a:ea typeface="ＭＳ Ｐゴシック" charset="-128"/>
              </a:defRPr>
            </a:lvl5pPr>
            <a:lvl6pPr marL="25146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6pPr>
            <a:lvl7pPr marL="29718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7pPr>
            <a:lvl8pPr marL="34290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8pPr>
            <a:lvl9pPr marL="38862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9pPr>
          </a:lstStyle>
          <a:p>
            <a:pPr eaLnBrk="1" hangingPunct="1"/>
            <a:r>
              <a:rPr lang="ja-JP" altLang="en-US" sz="1600" i="1" dirty="0">
                <a:latin typeface="HGPｺﾞｼｯｸM" pitchFamily="50" charset="-128"/>
                <a:ea typeface="HGPｺﾞｼｯｸM" pitchFamily="50" charset="-128"/>
              </a:rPr>
              <a:t>３つの窓口で４つの手続き</a:t>
            </a:r>
            <a:endParaRPr lang="ja-JP" altLang="en-US" sz="1600" dirty="0">
              <a:latin typeface="HGPｺﾞｼｯｸM" pitchFamily="50" charset="-128"/>
              <a:ea typeface="HGPｺﾞｼｯｸM" pitchFamily="50" charset="-128"/>
            </a:endParaRPr>
          </a:p>
        </p:txBody>
      </p:sp>
      <p:sp>
        <p:nvSpPr>
          <p:cNvPr id="29" name="AutoShape 23"/>
          <p:cNvSpPr>
            <a:spLocks noChangeArrowheads="1"/>
          </p:cNvSpPr>
          <p:nvPr/>
        </p:nvSpPr>
        <p:spPr bwMode="auto">
          <a:xfrm>
            <a:off x="2186032" y="2925008"/>
            <a:ext cx="162000" cy="576000"/>
          </a:xfrm>
          <a:prstGeom prst="curvedRightArrow">
            <a:avLst>
              <a:gd name="adj1" fmla="val 94444"/>
              <a:gd name="adj2" fmla="val 188889"/>
              <a:gd name="adj3" fmla="val 33333"/>
            </a:avLst>
          </a:prstGeom>
          <a:solidFill>
            <a:srgbClr val="FFFFFF"/>
          </a:solidFill>
          <a:ln w="9525">
            <a:solidFill>
              <a:srgbClr val="000000"/>
            </a:solidFill>
            <a:miter lim="800000"/>
            <a:headEnd/>
            <a:tailEnd/>
          </a:ln>
        </p:spPr>
        <p:txBody>
          <a:bodyPr lIns="74295" tIns="8890" rIns="74295" bIns="8890"/>
          <a:lstStyle/>
          <a:p>
            <a:endParaRPr lang="ja-JP" altLang="en-US" dirty="0">
              <a:latin typeface="HGPｺﾞｼｯｸM" pitchFamily="50" charset="-128"/>
              <a:ea typeface="HGPｺﾞｼｯｸM" pitchFamily="50" charset="-128"/>
            </a:endParaRPr>
          </a:p>
        </p:txBody>
      </p:sp>
      <p:sp>
        <p:nvSpPr>
          <p:cNvPr id="30" name="AutoShape 24"/>
          <p:cNvSpPr>
            <a:spLocks noChangeArrowheads="1"/>
          </p:cNvSpPr>
          <p:nvPr/>
        </p:nvSpPr>
        <p:spPr bwMode="auto">
          <a:xfrm rot="5400000">
            <a:off x="3255062" y="3895204"/>
            <a:ext cx="558800" cy="381000"/>
          </a:xfrm>
          <a:prstGeom prst="rightArrow">
            <a:avLst>
              <a:gd name="adj1" fmla="val 53926"/>
              <a:gd name="adj2" fmla="val 67949"/>
            </a:avLst>
          </a:prstGeom>
          <a:noFill/>
          <a:ln w="9525">
            <a:solidFill>
              <a:srgbClr val="000000"/>
            </a:solidFill>
            <a:miter lim="800000"/>
            <a:headEnd/>
            <a:tailEnd/>
          </a:ln>
          <a:effectLst/>
          <a:extLst>
            <a:ext uri="{909E8E84-426E-40DD-AFC4-6F175D3DCCD1}">
              <a14:hiddenFill xmlns:a14="http://schemas.microsoft.com/office/drawing/2010/main" xmlns="">
                <a:solidFill>
                  <a:srgbClr val="C0C0C0"/>
                </a:solidFill>
              </a14:hiddenFill>
            </a:ext>
            <a:ext uri="{AF507438-7753-43E0-B8FC-AC1667EBCBE1}">
              <a14:hiddenEffects xmlns:a14="http://schemas.microsoft.com/office/drawing/2010/main" xmlns="">
                <a:effectLst>
                  <a:outerShdw dist="35921" dir="2700000" algn="ctr" rotWithShape="0">
                    <a:srgbClr val="969696"/>
                  </a:outerShdw>
                </a:effectLst>
              </a14:hiddenEffects>
            </a:ext>
          </a:extLst>
        </p:spPr>
        <p:txBody>
          <a:bodyPr lIns="74295" tIns="8890" rIns="74295" bIns="8890"/>
          <a:lstStyle/>
          <a:p>
            <a:endParaRPr lang="ja-JP" altLang="en-US" dirty="0">
              <a:latin typeface="HGPｺﾞｼｯｸM" pitchFamily="50" charset="-128"/>
              <a:ea typeface="HGPｺﾞｼｯｸM" pitchFamily="50" charset="-128"/>
            </a:endParaRPr>
          </a:p>
        </p:txBody>
      </p:sp>
      <p:sp>
        <p:nvSpPr>
          <p:cNvPr id="31" name="AutoShape 26"/>
          <p:cNvSpPr>
            <a:spLocks noChangeArrowheads="1"/>
          </p:cNvSpPr>
          <p:nvPr/>
        </p:nvSpPr>
        <p:spPr bwMode="auto">
          <a:xfrm>
            <a:off x="1870120" y="4452965"/>
            <a:ext cx="3014404" cy="1068387"/>
          </a:xfrm>
          <a:prstGeom prst="roundRect">
            <a:avLst>
              <a:gd name="adj" fmla="val 21722"/>
            </a:avLst>
          </a:prstGeom>
          <a:gradFill>
            <a:gsLst>
              <a:gs pos="0">
                <a:srgbClr val="FF00FF"/>
              </a:gs>
              <a:gs pos="50000">
                <a:srgbClr val="FFFFFF"/>
              </a:gs>
              <a:gs pos="100000">
                <a:srgbClr val="FF00FF"/>
              </a:gs>
            </a:gsLst>
            <a:lin ang="5400000" scaled="1"/>
          </a:gradFill>
          <a:ln w="9525">
            <a:solidFill>
              <a:srgbClr val="000000"/>
            </a:solidFill>
            <a:round/>
            <a:headEnd/>
            <a:tailEnd/>
          </a:ln>
          <a:extLst/>
        </p:spPr>
        <p:txBody>
          <a:bodyPr lIns="74295" tIns="8890" rIns="74295" bIns="8890"/>
          <a:lstStyle/>
          <a:p>
            <a:endParaRPr lang="ja-JP" altLang="en-US" dirty="0">
              <a:latin typeface="HGPｺﾞｼｯｸM" pitchFamily="50" charset="-128"/>
              <a:ea typeface="HGPｺﾞｼｯｸM" pitchFamily="50" charset="-128"/>
            </a:endParaRPr>
          </a:p>
        </p:txBody>
      </p:sp>
      <p:sp>
        <p:nvSpPr>
          <p:cNvPr id="32" name="AutoShape 27"/>
          <p:cNvSpPr>
            <a:spLocks noChangeArrowheads="1"/>
          </p:cNvSpPr>
          <p:nvPr/>
        </p:nvSpPr>
        <p:spPr bwMode="auto">
          <a:xfrm>
            <a:off x="2556058" y="5043986"/>
            <a:ext cx="1692000" cy="335091"/>
          </a:xfrm>
          <a:prstGeom prst="roundRect">
            <a:avLst>
              <a:gd name="adj" fmla="val 16667"/>
            </a:avLst>
          </a:prstGeom>
          <a:solidFill>
            <a:srgbClr val="FFFF99"/>
          </a:solidFill>
          <a:ln w="9525">
            <a:solidFill>
              <a:srgbClr val="000000"/>
            </a:solidFill>
            <a:round/>
            <a:headEnd/>
            <a:tailEnd/>
          </a:ln>
          <a:effectLst/>
          <a:extLst>
            <a:ext uri="{AF507438-7753-43E0-B8FC-AC1667EBCBE1}">
              <a14:hiddenEffects xmlns:a14="http://schemas.microsoft.com/office/drawing/2010/main" xmlns="">
                <a:effectLst>
                  <a:outerShdw dist="107763" dir="2700000" algn="ctr" rotWithShape="0">
                    <a:srgbClr val="969696"/>
                  </a:outerShdw>
                </a:effectLst>
              </a14:hiddenEffects>
            </a:ext>
          </a:extLst>
        </p:spPr>
        <p:txBody>
          <a:bodyPr lIns="36000" tIns="0" rIns="36000" bIns="0" anchor="ctr" anchorCtr="0"/>
          <a:lstStyle/>
          <a:p>
            <a:r>
              <a:rPr lang="ja-JP" altLang="en-US" b="1" dirty="0">
                <a:latin typeface="HGPｺﾞｼｯｸM" pitchFamily="50" charset="-128"/>
                <a:ea typeface="HGPｺﾞｼｯｸM" pitchFamily="50" charset="-128"/>
              </a:rPr>
              <a:t> </a:t>
            </a:r>
            <a:r>
              <a:rPr lang="ja-JP" altLang="en-US" b="1" dirty="0" smtClean="0">
                <a:latin typeface="HGPｺﾞｼｯｸM" pitchFamily="50" charset="-128"/>
                <a:ea typeface="HGPｺﾞｼｯｸM" pitchFamily="50" charset="-128"/>
              </a:rPr>
              <a:t> 市</a:t>
            </a:r>
            <a:r>
              <a:rPr lang="ja-JP" altLang="en-US" b="1" dirty="0">
                <a:latin typeface="HGPｺﾞｼｯｸM" pitchFamily="50" charset="-128"/>
                <a:ea typeface="HGPｺﾞｼｯｸM" pitchFamily="50" charset="-128"/>
              </a:rPr>
              <a:t>　民　課</a:t>
            </a:r>
            <a:endParaRPr lang="ja-JP" altLang="en-US" dirty="0">
              <a:latin typeface="HGPｺﾞｼｯｸM" pitchFamily="50" charset="-128"/>
              <a:ea typeface="HGPｺﾞｼｯｸM" pitchFamily="50" charset="-128"/>
            </a:endParaRPr>
          </a:p>
        </p:txBody>
      </p:sp>
      <p:sp>
        <p:nvSpPr>
          <p:cNvPr id="33" name="Text Box 28"/>
          <p:cNvSpPr txBox="1">
            <a:spLocks noChangeArrowheads="1"/>
          </p:cNvSpPr>
          <p:nvPr/>
        </p:nvSpPr>
        <p:spPr bwMode="auto">
          <a:xfrm>
            <a:off x="1865510" y="4613418"/>
            <a:ext cx="3016752" cy="3768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4295" tIns="8890" rIns="74295" bIns="8890"/>
          <a:lstStyle>
            <a:lvl1pPr eaLnBrk="0" hangingPunct="0">
              <a:defRPr sz="1200">
                <a:solidFill>
                  <a:schemeClr val="tx1"/>
                </a:solidFill>
                <a:latin typeface="ＭＳ Ｐゴシック" charset="-128"/>
                <a:ea typeface="ＭＳ Ｐゴシック" charset="-128"/>
              </a:defRPr>
            </a:lvl1pPr>
            <a:lvl2pPr marL="742950" indent="-285750" eaLnBrk="0" hangingPunct="0">
              <a:defRPr sz="1200">
                <a:solidFill>
                  <a:schemeClr val="tx1"/>
                </a:solidFill>
                <a:latin typeface="ＭＳ Ｐゴシック" charset="-128"/>
                <a:ea typeface="ＭＳ Ｐゴシック" charset="-128"/>
              </a:defRPr>
            </a:lvl2pPr>
            <a:lvl3pPr marL="1143000" indent="-228600" eaLnBrk="0" hangingPunct="0">
              <a:defRPr sz="1200">
                <a:solidFill>
                  <a:schemeClr val="tx1"/>
                </a:solidFill>
                <a:latin typeface="ＭＳ Ｐゴシック" charset="-128"/>
                <a:ea typeface="ＭＳ Ｐゴシック" charset="-128"/>
              </a:defRPr>
            </a:lvl3pPr>
            <a:lvl4pPr marL="1600200" indent="-228600" eaLnBrk="0" hangingPunct="0">
              <a:defRPr sz="1200">
                <a:solidFill>
                  <a:schemeClr val="tx1"/>
                </a:solidFill>
                <a:latin typeface="ＭＳ Ｐゴシック" charset="-128"/>
                <a:ea typeface="ＭＳ Ｐゴシック" charset="-128"/>
              </a:defRPr>
            </a:lvl4pPr>
            <a:lvl5pPr marL="2057400" indent="-228600" eaLnBrk="0" hangingPunct="0">
              <a:defRPr sz="1200">
                <a:solidFill>
                  <a:schemeClr val="tx1"/>
                </a:solidFill>
                <a:latin typeface="ＭＳ Ｐゴシック" charset="-128"/>
                <a:ea typeface="ＭＳ Ｐゴシック" charset="-128"/>
              </a:defRPr>
            </a:lvl5pPr>
            <a:lvl6pPr marL="25146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6pPr>
            <a:lvl7pPr marL="29718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7pPr>
            <a:lvl8pPr marL="34290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8pPr>
            <a:lvl9pPr marL="38862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9pPr>
          </a:lstStyle>
          <a:p>
            <a:pPr eaLnBrk="1" hangingPunct="1"/>
            <a:r>
              <a:rPr lang="ja-JP" altLang="en-US" sz="1800" b="1" i="1" dirty="0">
                <a:latin typeface="HGPｺﾞｼｯｸM" pitchFamily="50" charset="-128"/>
                <a:ea typeface="HGPｺﾞｼｯｸM" pitchFamily="50" charset="-128"/>
              </a:rPr>
              <a:t>１つの窓口で複数の手続き</a:t>
            </a:r>
          </a:p>
          <a:p>
            <a:pPr algn="just" eaLnBrk="1" hangingPunct="1"/>
            <a:endParaRPr lang="ja-JP" altLang="en-US" sz="1800" b="1" dirty="0">
              <a:latin typeface="HGPｺﾞｼｯｸM" pitchFamily="50" charset="-128"/>
              <a:ea typeface="HGPｺﾞｼｯｸM" pitchFamily="50" charset="-128"/>
            </a:endParaRPr>
          </a:p>
          <a:p>
            <a:pPr eaLnBrk="1" hangingPunct="1"/>
            <a:endParaRPr lang="ja-JP" altLang="en-US" sz="1800" b="1" dirty="0">
              <a:latin typeface="HGPｺﾞｼｯｸM" pitchFamily="50" charset="-128"/>
              <a:ea typeface="HGPｺﾞｼｯｸM" pitchFamily="50" charset="-128"/>
            </a:endParaRPr>
          </a:p>
        </p:txBody>
      </p:sp>
      <p:sp>
        <p:nvSpPr>
          <p:cNvPr id="34" name="AutoShape 30"/>
          <p:cNvSpPr>
            <a:spLocks noChangeArrowheads="1"/>
          </p:cNvSpPr>
          <p:nvPr/>
        </p:nvSpPr>
        <p:spPr bwMode="auto">
          <a:xfrm rot="3902623">
            <a:off x="4756657" y="3108372"/>
            <a:ext cx="400050" cy="1736725"/>
          </a:xfrm>
          <a:prstGeom prst="downArrow">
            <a:avLst>
              <a:gd name="adj1" fmla="val 28620"/>
              <a:gd name="adj2" fmla="val 185690"/>
            </a:avLst>
          </a:prstGeom>
          <a:noFill/>
          <a:ln w="9525">
            <a:solidFill>
              <a:srgbClr val="000000"/>
            </a:solidFill>
            <a:miter lim="800000"/>
            <a:headEnd/>
            <a:tailEnd/>
          </a:ln>
          <a:extLst>
            <a:ext uri="{909E8E84-426E-40DD-AFC4-6F175D3DCCD1}">
              <a14:hiddenFill xmlns:a14="http://schemas.microsoft.com/office/drawing/2010/main" xmlns="">
                <a:solidFill>
                  <a:srgbClr val="C0C0C0"/>
                </a:solidFill>
              </a14:hiddenFill>
            </a:ext>
          </a:extLst>
        </p:spPr>
        <p:txBody>
          <a:bodyPr lIns="74295" tIns="8890" rIns="74295" bIns="8890"/>
          <a:lstStyle/>
          <a:p>
            <a:endParaRPr lang="ja-JP" altLang="en-US" dirty="0">
              <a:latin typeface="HGPｺﾞｼｯｸM" pitchFamily="50" charset="-128"/>
              <a:ea typeface="HGPｺﾞｼｯｸM" pitchFamily="50" charset="-128"/>
            </a:endParaRPr>
          </a:p>
        </p:txBody>
      </p:sp>
      <p:sp>
        <p:nvSpPr>
          <p:cNvPr id="35" name="Text Box 31"/>
          <p:cNvSpPr txBox="1">
            <a:spLocks noChangeArrowheads="1"/>
          </p:cNvSpPr>
          <p:nvPr/>
        </p:nvSpPr>
        <p:spPr bwMode="auto">
          <a:xfrm>
            <a:off x="5385969" y="5880965"/>
            <a:ext cx="3771900" cy="342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74295" tIns="8890" rIns="74295" bIns="8890"/>
          <a:lstStyle>
            <a:lvl1pPr eaLnBrk="0" hangingPunct="0">
              <a:defRPr sz="1200">
                <a:solidFill>
                  <a:schemeClr val="tx1"/>
                </a:solidFill>
                <a:latin typeface="ＭＳ Ｐゴシック" charset="-128"/>
                <a:ea typeface="ＭＳ Ｐゴシック" charset="-128"/>
              </a:defRPr>
            </a:lvl1pPr>
            <a:lvl2pPr marL="742950" indent="-285750" eaLnBrk="0" hangingPunct="0">
              <a:defRPr sz="1200">
                <a:solidFill>
                  <a:schemeClr val="tx1"/>
                </a:solidFill>
                <a:latin typeface="ＭＳ Ｐゴシック" charset="-128"/>
                <a:ea typeface="ＭＳ Ｐゴシック" charset="-128"/>
              </a:defRPr>
            </a:lvl2pPr>
            <a:lvl3pPr marL="1143000" indent="-228600" eaLnBrk="0" hangingPunct="0">
              <a:defRPr sz="1200">
                <a:solidFill>
                  <a:schemeClr val="tx1"/>
                </a:solidFill>
                <a:latin typeface="ＭＳ Ｐゴシック" charset="-128"/>
                <a:ea typeface="ＭＳ Ｐゴシック" charset="-128"/>
              </a:defRPr>
            </a:lvl3pPr>
            <a:lvl4pPr marL="1600200" indent="-228600" eaLnBrk="0" hangingPunct="0">
              <a:defRPr sz="1200">
                <a:solidFill>
                  <a:schemeClr val="tx1"/>
                </a:solidFill>
                <a:latin typeface="ＭＳ Ｐゴシック" charset="-128"/>
                <a:ea typeface="ＭＳ Ｐゴシック" charset="-128"/>
              </a:defRPr>
            </a:lvl4pPr>
            <a:lvl5pPr marL="2057400" indent="-228600" eaLnBrk="0" hangingPunct="0">
              <a:defRPr sz="1200">
                <a:solidFill>
                  <a:schemeClr val="tx1"/>
                </a:solidFill>
                <a:latin typeface="ＭＳ Ｐゴシック" charset="-128"/>
                <a:ea typeface="ＭＳ Ｐゴシック" charset="-128"/>
              </a:defRPr>
            </a:lvl5pPr>
            <a:lvl6pPr marL="25146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6pPr>
            <a:lvl7pPr marL="29718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7pPr>
            <a:lvl8pPr marL="34290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8pPr>
            <a:lvl9pPr marL="38862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9pPr>
          </a:lstStyle>
          <a:p>
            <a:pPr algn="just" eaLnBrk="1" hangingPunct="1"/>
            <a:r>
              <a:rPr lang="en-US" altLang="ja-JP" dirty="0">
                <a:latin typeface="HGPｺﾞｼｯｸM" pitchFamily="50" charset="-128"/>
                <a:ea typeface="HGPｺﾞｼｯｸM" pitchFamily="50" charset="-128"/>
              </a:rPr>
              <a:t>※ </a:t>
            </a:r>
            <a:r>
              <a:rPr lang="ja-JP" altLang="en-US" dirty="0">
                <a:latin typeface="HGPｺﾞｼｯｸM" pitchFamily="50" charset="-128"/>
                <a:ea typeface="HGPｺﾞｼｯｸM" pitchFamily="50" charset="-128"/>
              </a:rPr>
              <a:t>相談等が必要な手続きは各所管課で行う。</a:t>
            </a:r>
          </a:p>
        </p:txBody>
      </p:sp>
      <p:sp>
        <p:nvSpPr>
          <p:cNvPr id="36" name="Text Box 32"/>
          <p:cNvSpPr txBox="1">
            <a:spLocks noChangeArrowheads="1"/>
          </p:cNvSpPr>
          <p:nvPr/>
        </p:nvSpPr>
        <p:spPr bwMode="auto">
          <a:xfrm>
            <a:off x="7873158" y="4452962"/>
            <a:ext cx="1701800" cy="1347788"/>
          </a:xfrm>
          <a:prstGeom prst="rect">
            <a:avLst/>
          </a:prstGeom>
          <a:noFill/>
          <a:ln w="9525">
            <a:solidFill>
              <a:srgbClr val="000000"/>
            </a:solidFill>
            <a:prstDash val="sysDot"/>
            <a:miter lim="800000"/>
            <a:headEnd/>
            <a:tailEnd/>
          </a:ln>
          <a:extLst>
            <a:ext uri="{909E8E84-426E-40DD-AFC4-6F175D3DCCD1}">
              <a14:hiddenFill xmlns:a14="http://schemas.microsoft.com/office/drawing/2010/main" xmlns="">
                <a:solidFill>
                  <a:srgbClr val="FFFFFF"/>
                </a:solidFill>
              </a14:hiddenFill>
            </a:ext>
          </a:extLst>
        </p:spPr>
        <p:txBody>
          <a:bodyPr lIns="0" tIns="8890" rIns="74295" bIns="8890"/>
          <a:lstStyle>
            <a:lvl1pPr eaLnBrk="0" hangingPunct="0">
              <a:defRPr sz="1200">
                <a:solidFill>
                  <a:schemeClr val="tx1"/>
                </a:solidFill>
                <a:latin typeface="ＭＳ Ｐゴシック" charset="-128"/>
                <a:ea typeface="ＭＳ Ｐゴシック" charset="-128"/>
              </a:defRPr>
            </a:lvl1pPr>
            <a:lvl2pPr marL="742950" indent="-285750" eaLnBrk="0" hangingPunct="0">
              <a:defRPr sz="1200">
                <a:solidFill>
                  <a:schemeClr val="tx1"/>
                </a:solidFill>
                <a:latin typeface="ＭＳ Ｐゴシック" charset="-128"/>
                <a:ea typeface="ＭＳ Ｐゴシック" charset="-128"/>
              </a:defRPr>
            </a:lvl2pPr>
            <a:lvl3pPr marL="1143000" indent="-228600" eaLnBrk="0" hangingPunct="0">
              <a:defRPr sz="1200">
                <a:solidFill>
                  <a:schemeClr val="tx1"/>
                </a:solidFill>
                <a:latin typeface="ＭＳ Ｐゴシック" charset="-128"/>
                <a:ea typeface="ＭＳ Ｐゴシック" charset="-128"/>
              </a:defRPr>
            </a:lvl3pPr>
            <a:lvl4pPr marL="1600200" indent="-228600" eaLnBrk="0" hangingPunct="0">
              <a:defRPr sz="1200">
                <a:solidFill>
                  <a:schemeClr val="tx1"/>
                </a:solidFill>
                <a:latin typeface="ＭＳ Ｐゴシック" charset="-128"/>
                <a:ea typeface="ＭＳ Ｐゴシック" charset="-128"/>
              </a:defRPr>
            </a:lvl4pPr>
            <a:lvl5pPr marL="2057400" indent="-228600" eaLnBrk="0" hangingPunct="0">
              <a:defRPr sz="1200">
                <a:solidFill>
                  <a:schemeClr val="tx1"/>
                </a:solidFill>
                <a:latin typeface="ＭＳ Ｐゴシック" charset="-128"/>
                <a:ea typeface="ＭＳ Ｐゴシック" charset="-128"/>
              </a:defRPr>
            </a:lvl5pPr>
            <a:lvl6pPr marL="25146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6pPr>
            <a:lvl7pPr marL="29718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7pPr>
            <a:lvl8pPr marL="34290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8pPr>
            <a:lvl9pPr marL="38862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9pPr>
          </a:lstStyle>
          <a:p>
            <a:pPr algn="just" eaLnBrk="1" hangingPunct="1">
              <a:lnSpc>
                <a:spcPct val="120000"/>
              </a:lnSpc>
            </a:pPr>
            <a:r>
              <a:rPr lang="ja-JP" altLang="en-US" sz="1400" b="1" dirty="0" smtClean="0">
                <a:latin typeface="HGPｺﾞｼｯｸM" pitchFamily="50" charset="-128"/>
                <a:ea typeface="HGPｺﾞｼｯｸM" pitchFamily="50" charset="-128"/>
              </a:rPr>
              <a:t> ≪</a:t>
            </a:r>
            <a:r>
              <a:rPr lang="ja-JP" altLang="en-US" sz="1400" b="1" dirty="0">
                <a:latin typeface="HGPｺﾞｼｯｸM" pitchFamily="50" charset="-128"/>
                <a:ea typeface="HGPｺﾞｼｯｸM" pitchFamily="50" charset="-128"/>
              </a:rPr>
              <a:t>保健福祉業務≫</a:t>
            </a:r>
          </a:p>
          <a:p>
            <a:pPr algn="just" eaLnBrk="1" hangingPunct="1">
              <a:lnSpc>
                <a:spcPct val="120000"/>
              </a:lnSpc>
            </a:pPr>
            <a:r>
              <a:rPr lang="ja-JP" altLang="en-US" dirty="0" smtClean="0">
                <a:latin typeface="HGPｺﾞｼｯｸM" pitchFamily="50" charset="-128"/>
                <a:ea typeface="HGPｺﾞｼｯｸM" pitchFamily="50" charset="-128"/>
              </a:rPr>
              <a:t>  ・</a:t>
            </a:r>
            <a:r>
              <a:rPr lang="ja-JP" altLang="en-US" dirty="0">
                <a:latin typeface="HGPｺﾞｼｯｸM" pitchFamily="50" charset="-128"/>
                <a:ea typeface="HGPｺﾞｼｯｸM" pitchFamily="50" charset="-128"/>
              </a:rPr>
              <a:t>国民健康保険</a:t>
            </a:r>
          </a:p>
          <a:p>
            <a:pPr algn="just" eaLnBrk="1" hangingPunct="1">
              <a:lnSpc>
                <a:spcPct val="120000"/>
              </a:lnSpc>
            </a:pPr>
            <a:r>
              <a:rPr lang="ja-JP" altLang="en-US" dirty="0" smtClean="0">
                <a:latin typeface="HGPｺﾞｼｯｸM" pitchFamily="50" charset="-128"/>
                <a:ea typeface="HGPｺﾞｼｯｸM" pitchFamily="50" charset="-128"/>
              </a:rPr>
              <a:t>  ・</a:t>
            </a:r>
            <a:r>
              <a:rPr lang="ja-JP" altLang="en-US" dirty="0">
                <a:latin typeface="HGPｺﾞｼｯｸM" pitchFamily="50" charset="-128"/>
                <a:ea typeface="HGPｺﾞｼｯｸM" pitchFamily="50" charset="-128"/>
              </a:rPr>
              <a:t>乳幼児医療</a:t>
            </a:r>
          </a:p>
          <a:p>
            <a:pPr algn="just" eaLnBrk="1" hangingPunct="1">
              <a:lnSpc>
                <a:spcPct val="120000"/>
              </a:lnSpc>
            </a:pPr>
            <a:r>
              <a:rPr lang="ja-JP" altLang="en-US" dirty="0" smtClean="0">
                <a:latin typeface="HGPｺﾞｼｯｸM" pitchFamily="50" charset="-128"/>
                <a:ea typeface="HGPｺﾞｼｯｸM" pitchFamily="50" charset="-128"/>
              </a:rPr>
              <a:t>  ・</a:t>
            </a:r>
            <a:r>
              <a:rPr lang="ja-JP" altLang="en-US" dirty="0">
                <a:latin typeface="HGPｺﾞｼｯｸM" pitchFamily="50" charset="-128"/>
                <a:ea typeface="HGPｺﾞｼｯｸM" pitchFamily="50" charset="-128"/>
              </a:rPr>
              <a:t>介護保険</a:t>
            </a:r>
          </a:p>
          <a:p>
            <a:pPr algn="just" eaLnBrk="1" hangingPunct="1">
              <a:lnSpc>
                <a:spcPct val="120000"/>
              </a:lnSpc>
            </a:pPr>
            <a:r>
              <a:rPr lang="ja-JP" altLang="en-US" dirty="0" smtClean="0">
                <a:latin typeface="HGPｺﾞｼｯｸM" pitchFamily="50" charset="-128"/>
                <a:ea typeface="HGPｺﾞｼｯｸM" pitchFamily="50" charset="-128"/>
              </a:rPr>
              <a:t>  ・</a:t>
            </a:r>
            <a:r>
              <a:rPr lang="ja-JP" altLang="en-US" dirty="0">
                <a:latin typeface="HGPｺﾞｼｯｸM" pitchFamily="50" charset="-128"/>
                <a:ea typeface="HGPｺﾞｼｯｸM" pitchFamily="50" charset="-128"/>
              </a:rPr>
              <a:t>後期高齢者医療</a:t>
            </a:r>
          </a:p>
          <a:p>
            <a:pPr algn="just" eaLnBrk="1" hangingPunct="1">
              <a:lnSpc>
                <a:spcPct val="120000"/>
              </a:lnSpc>
            </a:pPr>
            <a:r>
              <a:rPr lang="ja-JP" altLang="en-US" dirty="0" smtClean="0">
                <a:latin typeface="HGPｺﾞｼｯｸM" pitchFamily="50" charset="-128"/>
                <a:ea typeface="HGPｺﾞｼｯｸM" pitchFamily="50" charset="-128"/>
              </a:rPr>
              <a:t>  ・</a:t>
            </a:r>
            <a:r>
              <a:rPr lang="ja-JP" altLang="en-US" dirty="0">
                <a:latin typeface="HGPｺﾞｼｯｸM" pitchFamily="50" charset="-128"/>
                <a:ea typeface="HGPｺﾞｼｯｸM" pitchFamily="50" charset="-128"/>
              </a:rPr>
              <a:t>児童手当</a:t>
            </a:r>
          </a:p>
        </p:txBody>
      </p:sp>
      <p:sp>
        <p:nvSpPr>
          <p:cNvPr id="37" name="Text Box 33"/>
          <p:cNvSpPr txBox="1">
            <a:spLocks noChangeArrowheads="1"/>
          </p:cNvSpPr>
          <p:nvPr/>
        </p:nvSpPr>
        <p:spPr bwMode="auto">
          <a:xfrm>
            <a:off x="5448721" y="4433914"/>
            <a:ext cx="1957668" cy="1336675"/>
          </a:xfrm>
          <a:prstGeom prst="rect">
            <a:avLst/>
          </a:prstGeom>
          <a:noFill/>
          <a:ln w="9525">
            <a:solidFill>
              <a:srgbClr val="000000"/>
            </a:solidFill>
            <a:prstDash val="sysDot"/>
            <a:miter lim="800000"/>
            <a:headEnd/>
            <a:tailEnd/>
          </a:ln>
          <a:extLst>
            <a:ext uri="{909E8E84-426E-40DD-AFC4-6F175D3DCCD1}">
              <a14:hiddenFill xmlns:a14="http://schemas.microsoft.com/office/drawing/2010/main" xmlns="">
                <a:solidFill>
                  <a:srgbClr val="FFFFFF"/>
                </a:solidFill>
              </a14:hiddenFill>
            </a:ext>
          </a:extLst>
        </p:spPr>
        <p:txBody>
          <a:bodyPr lIns="0" tIns="8890" rIns="74295" bIns="8890"/>
          <a:lstStyle>
            <a:lvl1pPr eaLnBrk="0" hangingPunct="0">
              <a:defRPr sz="1200">
                <a:solidFill>
                  <a:schemeClr val="tx1"/>
                </a:solidFill>
                <a:latin typeface="ＭＳ Ｐゴシック" charset="-128"/>
                <a:ea typeface="ＭＳ Ｐゴシック" charset="-128"/>
              </a:defRPr>
            </a:lvl1pPr>
            <a:lvl2pPr marL="742950" indent="-285750" eaLnBrk="0" hangingPunct="0">
              <a:defRPr sz="1200">
                <a:solidFill>
                  <a:schemeClr val="tx1"/>
                </a:solidFill>
                <a:latin typeface="ＭＳ Ｐゴシック" charset="-128"/>
                <a:ea typeface="ＭＳ Ｐゴシック" charset="-128"/>
              </a:defRPr>
            </a:lvl2pPr>
            <a:lvl3pPr marL="1143000" indent="-228600" eaLnBrk="0" hangingPunct="0">
              <a:defRPr sz="1200">
                <a:solidFill>
                  <a:schemeClr val="tx1"/>
                </a:solidFill>
                <a:latin typeface="ＭＳ Ｐゴシック" charset="-128"/>
                <a:ea typeface="ＭＳ Ｐゴシック" charset="-128"/>
              </a:defRPr>
            </a:lvl3pPr>
            <a:lvl4pPr marL="1600200" indent="-228600" eaLnBrk="0" hangingPunct="0">
              <a:defRPr sz="1200">
                <a:solidFill>
                  <a:schemeClr val="tx1"/>
                </a:solidFill>
                <a:latin typeface="ＭＳ Ｐゴシック" charset="-128"/>
                <a:ea typeface="ＭＳ Ｐゴシック" charset="-128"/>
              </a:defRPr>
            </a:lvl4pPr>
            <a:lvl5pPr marL="2057400" indent="-228600" eaLnBrk="0" hangingPunct="0">
              <a:defRPr sz="1200">
                <a:solidFill>
                  <a:schemeClr val="tx1"/>
                </a:solidFill>
                <a:latin typeface="ＭＳ Ｐゴシック" charset="-128"/>
                <a:ea typeface="ＭＳ Ｐゴシック" charset="-128"/>
              </a:defRPr>
            </a:lvl5pPr>
            <a:lvl6pPr marL="25146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6pPr>
            <a:lvl7pPr marL="29718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7pPr>
            <a:lvl8pPr marL="34290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8pPr>
            <a:lvl9pPr marL="38862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9pPr>
          </a:lstStyle>
          <a:p>
            <a:pPr algn="just" eaLnBrk="1" hangingPunct="1">
              <a:lnSpc>
                <a:spcPct val="120000"/>
              </a:lnSpc>
            </a:pPr>
            <a:r>
              <a:rPr lang="ja-JP" altLang="en-US" sz="1400" b="1" dirty="0" smtClean="0">
                <a:latin typeface="HGPｺﾞｼｯｸM" pitchFamily="50" charset="-128"/>
                <a:ea typeface="HGPｺﾞｼｯｸM" pitchFamily="50" charset="-128"/>
              </a:rPr>
              <a:t> ≪</a:t>
            </a:r>
            <a:r>
              <a:rPr lang="ja-JP" altLang="en-US" sz="1400" b="1" dirty="0">
                <a:latin typeface="HGPｺﾞｼｯｸM" pitchFamily="50" charset="-128"/>
                <a:ea typeface="HGPｺﾞｼｯｸM" pitchFamily="50" charset="-128"/>
              </a:rPr>
              <a:t>住民異動の手続き≫</a:t>
            </a:r>
          </a:p>
          <a:p>
            <a:pPr algn="just" eaLnBrk="1" hangingPunct="1">
              <a:lnSpc>
                <a:spcPct val="120000"/>
              </a:lnSpc>
            </a:pPr>
            <a:r>
              <a:rPr lang="ja-JP" altLang="en-US" dirty="0">
                <a:latin typeface="HGPｺﾞｼｯｸM" pitchFamily="50" charset="-128"/>
                <a:ea typeface="HGPｺﾞｼｯｸM" pitchFamily="50" charset="-128"/>
              </a:rPr>
              <a:t>　引越し（転入、転出、</a:t>
            </a:r>
          </a:p>
          <a:p>
            <a:pPr algn="just" eaLnBrk="1" hangingPunct="1">
              <a:lnSpc>
                <a:spcPct val="120000"/>
              </a:lnSpc>
            </a:pPr>
            <a:r>
              <a:rPr lang="ja-JP" altLang="en-US" dirty="0">
                <a:latin typeface="HGPｺﾞｼｯｸM" pitchFamily="50" charset="-128"/>
                <a:ea typeface="HGPｺﾞｼｯｸM" pitchFamily="50" charset="-128"/>
              </a:rPr>
              <a:t>　転居、区間異動）</a:t>
            </a:r>
          </a:p>
          <a:p>
            <a:pPr algn="just" eaLnBrk="1" hangingPunct="1">
              <a:lnSpc>
                <a:spcPct val="120000"/>
              </a:lnSpc>
            </a:pPr>
            <a:r>
              <a:rPr lang="ja-JP" altLang="en-US" sz="1400" b="1" dirty="0" smtClean="0">
                <a:latin typeface="HGPｺﾞｼｯｸM" pitchFamily="50" charset="-128"/>
                <a:ea typeface="HGPｺﾞｼｯｸM" pitchFamily="50" charset="-128"/>
              </a:rPr>
              <a:t> ≪</a:t>
            </a:r>
            <a:r>
              <a:rPr lang="ja-JP" altLang="en-US" sz="1400" b="1" dirty="0">
                <a:latin typeface="HGPｺﾞｼｯｸM" pitchFamily="50" charset="-128"/>
                <a:ea typeface="HGPｺﾞｼｯｸM" pitchFamily="50" charset="-128"/>
              </a:rPr>
              <a:t>戸籍の届出≫</a:t>
            </a:r>
          </a:p>
          <a:p>
            <a:pPr algn="just" eaLnBrk="1" hangingPunct="1">
              <a:lnSpc>
                <a:spcPct val="120000"/>
              </a:lnSpc>
            </a:pPr>
            <a:r>
              <a:rPr lang="ja-JP" altLang="en-US" dirty="0">
                <a:latin typeface="HGPｺﾞｼｯｸM" pitchFamily="50" charset="-128"/>
                <a:ea typeface="HGPｺﾞｼｯｸM" pitchFamily="50" charset="-128"/>
              </a:rPr>
              <a:t>　出生、死亡、婚姻、離婚</a:t>
            </a:r>
          </a:p>
          <a:p>
            <a:pPr eaLnBrk="1" hangingPunct="1"/>
            <a:endParaRPr lang="ja-JP" altLang="en-US" dirty="0">
              <a:latin typeface="HGPｺﾞｼｯｸM" pitchFamily="50" charset="-128"/>
              <a:ea typeface="HGPｺﾞｼｯｸM" pitchFamily="50" charset="-128"/>
            </a:endParaRPr>
          </a:p>
        </p:txBody>
      </p:sp>
      <p:sp>
        <p:nvSpPr>
          <p:cNvPr id="38" name="Text Box 34"/>
          <p:cNvSpPr txBox="1">
            <a:spLocks noChangeArrowheads="1"/>
          </p:cNvSpPr>
          <p:nvPr/>
        </p:nvSpPr>
        <p:spPr bwMode="auto">
          <a:xfrm>
            <a:off x="7428165" y="4906989"/>
            <a:ext cx="536575" cy="398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eaVert" lIns="74295" tIns="8890" rIns="74295" bIns="8890"/>
          <a:lstStyle>
            <a:lvl1pPr eaLnBrk="0" hangingPunct="0">
              <a:defRPr sz="1200">
                <a:solidFill>
                  <a:schemeClr val="tx1"/>
                </a:solidFill>
                <a:latin typeface="ＭＳ Ｐゴシック" charset="-128"/>
                <a:ea typeface="ＭＳ Ｐゴシック" charset="-128"/>
              </a:defRPr>
            </a:lvl1pPr>
            <a:lvl2pPr marL="742950" indent="-285750" eaLnBrk="0" hangingPunct="0">
              <a:defRPr sz="1200">
                <a:solidFill>
                  <a:schemeClr val="tx1"/>
                </a:solidFill>
                <a:latin typeface="ＭＳ Ｐゴシック" charset="-128"/>
                <a:ea typeface="ＭＳ Ｐゴシック" charset="-128"/>
              </a:defRPr>
            </a:lvl2pPr>
            <a:lvl3pPr marL="1143000" indent="-228600" eaLnBrk="0" hangingPunct="0">
              <a:defRPr sz="1200">
                <a:solidFill>
                  <a:schemeClr val="tx1"/>
                </a:solidFill>
                <a:latin typeface="ＭＳ Ｐゴシック" charset="-128"/>
                <a:ea typeface="ＭＳ Ｐゴシック" charset="-128"/>
              </a:defRPr>
            </a:lvl3pPr>
            <a:lvl4pPr marL="1600200" indent="-228600" eaLnBrk="0" hangingPunct="0">
              <a:defRPr sz="1200">
                <a:solidFill>
                  <a:schemeClr val="tx1"/>
                </a:solidFill>
                <a:latin typeface="ＭＳ Ｐゴシック" charset="-128"/>
                <a:ea typeface="ＭＳ Ｐゴシック" charset="-128"/>
              </a:defRPr>
            </a:lvl4pPr>
            <a:lvl5pPr marL="2057400" indent="-228600" eaLnBrk="0" hangingPunct="0">
              <a:defRPr sz="1200">
                <a:solidFill>
                  <a:schemeClr val="tx1"/>
                </a:solidFill>
                <a:latin typeface="ＭＳ Ｐゴシック" charset="-128"/>
                <a:ea typeface="ＭＳ Ｐゴシック" charset="-128"/>
              </a:defRPr>
            </a:lvl5pPr>
            <a:lvl6pPr marL="25146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6pPr>
            <a:lvl7pPr marL="29718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7pPr>
            <a:lvl8pPr marL="34290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8pPr>
            <a:lvl9pPr marL="3886200" indent="-228600" algn="ctr" eaLnBrk="0" fontAlgn="base" hangingPunct="0">
              <a:lnSpc>
                <a:spcPct val="104000"/>
              </a:lnSpc>
              <a:spcBef>
                <a:spcPct val="20000"/>
              </a:spcBef>
              <a:spcAft>
                <a:spcPct val="0"/>
              </a:spcAft>
              <a:buClr>
                <a:schemeClr val="accent1"/>
              </a:buClr>
              <a:buFont typeface="Wingdings" pitchFamily="2" charset="2"/>
              <a:defRPr sz="1200">
                <a:solidFill>
                  <a:schemeClr val="tx1"/>
                </a:solidFill>
                <a:latin typeface="ＭＳ Ｐゴシック" charset="-128"/>
                <a:ea typeface="ＭＳ Ｐゴシック" charset="-128"/>
              </a:defRPr>
            </a:lvl9pPr>
          </a:lstStyle>
          <a:p>
            <a:pPr algn="just" eaLnBrk="1" hangingPunct="1"/>
            <a:r>
              <a:rPr lang="ja-JP" altLang="en-US" sz="2800" b="1" dirty="0">
                <a:latin typeface="HGPｺﾞｼｯｸM" pitchFamily="50" charset="-128"/>
                <a:ea typeface="HGPｺﾞｼｯｸM" pitchFamily="50" charset="-128"/>
              </a:rPr>
              <a:t>＋</a:t>
            </a:r>
            <a:endParaRPr lang="ja-JP" altLang="en-US" sz="2800" dirty="0">
              <a:latin typeface="HGPｺﾞｼｯｸM" pitchFamily="50" charset="-128"/>
              <a:ea typeface="HGPｺﾞｼｯｸM" pitchFamily="50" charset="-128"/>
            </a:endParaRPr>
          </a:p>
        </p:txBody>
      </p:sp>
      <p:sp>
        <p:nvSpPr>
          <p:cNvPr id="39" name="AutoShape 35"/>
          <p:cNvSpPr>
            <a:spLocks noChangeArrowheads="1"/>
          </p:cNvSpPr>
          <p:nvPr/>
        </p:nvSpPr>
        <p:spPr bwMode="auto">
          <a:xfrm>
            <a:off x="5221709" y="4294868"/>
            <a:ext cx="4483819" cy="1807975"/>
          </a:xfrm>
          <a:prstGeom prst="roundRect">
            <a:avLst>
              <a:gd name="adj" fmla="val 8824"/>
            </a:avLst>
          </a:prstGeom>
          <a:noFill/>
          <a:ln w="9525">
            <a:solidFill>
              <a:srgbClr val="000000"/>
            </a:solidFill>
            <a:prstDash val="dash"/>
            <a:round/>
            <a:headEnd/>
            <a:tailEnd/>
          </a:ln>
          <a:extLst>
            <a:ext uri="{909E8E84-426E-40DD-AFC4-6F175D3DCCD1}">
              <a14:hiddenFill xmlns:a14="http://schemas.microsoft.com/office/drawing/2010/main" xmlns="">
                <a:solidFill>
                  <a:srgbClr val="FFFFFF"/>
                </a:solidFill>
              </a14:hiddenFill>
            </a:ext>
          </a:extLst>
        </p:spPr>
        <p:txBody>
          <a:bodyPr lIns="74295" tIns="8890" rIns="74295" bIns="8890"/>
          <a:lstStyle/>
          <a:p>
            <a:endParaRPr lang="ja-JP" altLang="en-US" dirty="0">
              <a:latin typeface="HGPｺﾞｼｯｸM" pitchFamily="50" charset="-128"/>
              <a:ea typeface="HGPｺﾞｼｯｸM" pitchFamily="50" charset="-128"/>
            </a:endParaRPr>
          </a:p>
        </p:txBody>
      </p:sp>
      <p:sp>
        <p:nvSpPr>
          <p:cNvPr id="40" name="Line 36"/>
          <p:cNvSpPr>
            <a:spLocks noChangeShapeType="1"/>
          </p:cNvSpPr>
          <p:nvPr/>
        </p:nvSpPr>
        <p:spPr bwMode="auto">
          <a:xfrm>
            <a:off x="4884523" y="5003825"/>
            <a:ext cx="329247" cy="0"/>
          </a:xfrm>
          <a:prstGeom prst="line">
            <a:avLst/>
          </a:prstGeom>
          <a:noFill/>
          <a:ln w="9525">
            <a:solidFill>
              <a:srgbClr val="000000"/>
            </a:solidFill>
            <a:prstDash val="dash"/>
            <a:round/>
            <a:headEnd/>
            <a:tailEnd/>
          </a:ln>
          <a:extLst>
            <a:ext uri="{909E8E84-426E-40DD-AFC4-6F175D3DCCD1}">
              <a14:hiddenFill xmlns:a14="http://schemas.microsoft.com/office/drawing/2010/main" xmlns="">
                <a:noFill/>
              </a14:hiddenFill>
            </a:ext>
          </a:extLst>
        </p:spPr>
        <p:txBody>
          <a:bodyPr lIns="74295" tIns="8890" rIns="74295" bIns="8890"/>
          <a:lstStyle/>
          <a:p>
            <a:endParaRPr lang="ja-JP" altLang="en-US" dirty="0">
              <a:latin typeface="HGPｺﾞｼｯｸM" pitchFamily="50" charset="-128"/>
              <a:ea typeface="HGPｺﾞｼｯｸM" pitchFamily="50" charset="-128"/>
            </a:endParaRPr>
          </a:p>
        </p:txBody>
      </p:sp>
      <p:sp>
        <p:nvSpPr>
          <p:cNvPr id="41" name="円/楕円 40"/>
          <p:cNvSpPr/>
          <p:nvPr/>
        </p:nvSpPr>
        <p:spPr bwMode="auto">
          <a:xfrm>
            <a:off x="7756479" y="3714525"/>
            <a:ext cx="1944001" cy="540000"/>
          </a:xfrm>
          <a:prstGeom prst="ellipse">
            <a:avLst/>
          </a:prstGeom>
          <a:gradFill rotWithShape="1">
            <a:gsLst>
              <a:gs pos="0">
                <a:srgbClr val="FFC000"/>
              </a:gs>
              <a:gs pos="31000">
                <a:srgbClr val="FFFF00"/>
              </a:gs>
              <a:gs pos="100000">
                <a:srgbClr val="FFFF66"/>
              </a:gs>
            </a:gsLst>
            <a:lin ang="16200000" scaled="1"/>
          </a:gradFill>
          <a:ln w="9525" cap="flat" cmpd="sng" algn="ctr">
            <a:solidFill>
              <a:srgbClr val="4F81BD">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wrap="none" lIns="0" tIns="0" rIns="0" bIns="0" anchor="ctr"/>
          <a:lstStyle>
            <a:defPPr>
              <a:defRPr lang="ja-JP"/>
            </a:defPPr>
            <a:lvl1pPr algn="l" rtl="0" fontAlgn="base">
              <a:spcBef>
                <a:spcPct val="0"/>
              </a:spcBef>
              <a:spcAft>
                <a:spcPct val="0"/>
              </a:spcAft>
              <a:defRPr kumimoji="1" sz="3600" b="1" kern="1200">
                <a:solidFill>
                  <a:schemeClr val="dk1"/>
                </a:solidFill>
                <a:latin typeface="+mn-lt"/>
                <a:ea typeface="+mn-ea"/>
                <a:cs typeface="+mn-cs"/>
              </a:defRPr>
            </a:lvl1pPr>
            <a:lvl2pPr marL="457200" algn="l" rtl="0" fontAlgn="base">
              <a:spcBef>
                <a:spcPct val="0"/>
              </a:spcBef>
              <a:spcAft>
                <a:spcPct val="0"/>
              </a:spcAft>
              <a:defRPr kumimoji="1" sz="3600" b="1" kern="1200">
                <a:solidFill>
                  <a:schemeClr val="dk1"/>
                </a:solidFill>
                <a:latin typeface="+mn-lt"/>
                <a:ea typeface="+mn-ea"/>
                <a:cs typeface="+mn-cs"/>
              </a:defRPr>
            </a:lvl2pPr>
            <a:lvl3pPr marL="914400" algn="l" rtl="0" fontAlgn="base">
              <a:spcBef>
                <a:spcPct val="0"/>
              </a:spcBef>
              <a:spcAft>
                <a:spcPct val="0"/>
              </a:spcAft>
              <a:defRPr kumimoji="1" sz="3600" b="1" kern="1200">
                <a:solidFill>
                  <a:schemeClr val="dk1"/>
                </a:solidFill>
                <a:latin typeface="+mn-lt"/>
                <a:ea typeface="+mn-ea"/>
                <a:cs typeface="+mn-cs"/>
              </a:defRPr>
            </a:lvl3pPr>
            <a:lvl4pPr marL="1371600" algn="l" rtl="0" fontAlgn="base">
              <a:spcBef>
                <a:spcPct val="0"/>
              </a:spcBef>
              <a:spcAft>
                <a:spcPct val="0"/>
              </a:spcAft>
              <a:defRPr kumimoji="1" sz="3600" b="1" kern="1200">
                <a:solidFill>
                  <a:schemeClr val="dk1"/>
                </a:solidFill>
                <a:latin typeface="+mn-lt"/>
                <a:ea typeface="+mn-ea"/>
                <a:cs typeface="+mn-cs"/>
              </a:defRPr>
            </a:lvl4pPr>
            <a:lvl5pPr marL="1828800" algn="l" rtl="0" fontAlgn="base">
              <a:spcBef>
                <a:spcPct val="0"/>
              </a:spcBef>
              <a:spcAft>
                <a:spcPct val="0"/>
              </a:spcAft>
              <a:defRPr kumimoji="1" sz="3600" b="1" kern="1200">
                <a:solidFill>
                  <a:schemeClr val="dk1"/>
                </a:solidFill>
                <a:latin typeface="+mn-lt"/>
                <a:ea typeface="+mn-ea"/>
                <a:cs typeface="+mn-cs"/>
              </a:defRPr>
            </a:lvl5pPr>
            <a:lvl6pPr marL="2286000" algn="l" defTabSz="914400" rtl="0" eaLnBrk="1" latinLnBrk="0" hangingPunct="1">
              <a:defRPr kumimoji="1" sz="3600" b="1" kern="1200">
                <a:solidFill>
                  <a:schemeClr val="dk1"/>
                </a:solidFill>
                <a:latin typeface="+mn-lt"/>
                <a:ea typeface="+mn-ea"/>
                <a:cs typeface="+mn-cs"/>
              </a:defRPr>
            </a:lvl6pPr>
            <a:lvl7pPr marL="2743200" algn="l" defTabSz="914400" rtl="0" eaLnBrk="1" latinLnBrk="0" hangingPunct="1">
              <a:defRPr kumimoji="1" sz="3600" b="1" kern="1200">
                <a:solidFill>
                  <a:schemeClr val="dk1"/>
                </a:solidFill>
                <a:latin typeface="+mn-lt"/>
                <a:ea typeface="+mn-ea"/>
                <a:cs typeface="+mn-cs"/>
              </a:defRPr>
            </a:lvl7pPr>
            <a:lvl8pPr marL="3200400" algn="l" defTabSz="914400" rtl="0" eaLnBrk="1" latinLnBrk="0" hangingPunct="1">
              <a:defRPr kumimoji="1" sz="3600" b="1" kern="1200">
                <a:solidFill>
                  <a:schemeClr val="dk1"/>
                </a:solidFill>
                <a:latin typeface="+mn-lt"/>
                <a:ea typeface="+mn-ea"/>
                <a:cs typeface="+mn-cs"/>
              </a:defRPr>
            </a:lvl8pPr>
            <a:lvl9pPr marL="3657600" algn="l" defTabSz="914400" rtl="0" eaLnBrk="1" latinLnBrk="0" hangingPunct="1">
              <a:defRPr kumimoji="1" sz="3600" b="1" kern="1200">
                <a:solidFill>
                  <a:schemeClr val="dk1"/>
                </a:solidFill>
                <a:latin typeface="+mn-lt"/>
                <a:ea typeface="+mn-ea"/>
                <a:cs typeface="+mn-cs"/>
              </a:defRPr>
            </a:lvl9pPr>
          </a:lstStyle>
          <a:p>
            <a:pPr algn="ctr" eaLnBrk="0" hangingPunct="0">
              <a:defRPr/>
            </a:pPr>
            <a:r>
              <a:rPr kumimoji="0" lang="ja-JP" altLang="en-US" sz="1200" u="sng" dirty="0" smtClean="0">
                <a:solidFill>
                  <a:srgbClr val="FF0000"/>
                </a:solidFill>
                <a:latin typeface="HGPｺﾞｼｯｸM" pitchFamily="50" charset="-128"/>
                <a:ea typeface="HGPｺﾞｼｯｸM" pitchFamily="50" charset="-128"/>
              </a:rPr>
              <a:t>効果的、効率的な</a:t>
            </a:r>
            <a:endParaRPr kumimoji="0" lang="en-US" altLang="ja-JP" sz="1200" u="sng" dirty="0" smtClean="0">
              <a:solidFill>
                <a:srgbClr val="FF0000"/>
              </a:solidFill>
              <a:latin typeface="HGPｺﾞｼｯｸM" pitchFamily="50" charset="-128"/>
              <a:ea typeface="HGPｺﾞｼｯｸM" pitchFamily="50" charset="-128"/>
            </a:endParaRPr>
          </a:p>
          <a:p>
            <a:pPr algn="ctr" eaLnBrk="0" hangingPunct="0">
              <a:defRPr/>
            </a:pPr>
            <a:r>
              <a:rPr kumimoji="0" lang="ja-JP" altLang="en-US" sz="1200" u="sng" dirty="0" smtClean="0">
                <a:solidFill>
                  <a:srgbClr val="FF0000"/>
                </a:solidFill>
                <a:latin typeface="HGPｺﾞｼｯｸM" pitchFamily="50" charset="-128"/>
                <a:ea typeface="HGPｺﾞｼｯｸM" pitchFamily="50" charset="-128"/>
              </a:rPr>
              <a:t>行政サービスの提供</a:t>
            </a:r>
            <a:endParaRPr kumimoji="0" lang="en-US" altLang="ja-JP" sz="1200" u="sng" dirty="0" smtClean="0">
              <a:solidFill>
                <a:srgbClr val="FF0000"/>
              </a:solidFill>
              <a:latin typeface="HGPｺﾞｼｯｸM" pitchFamily="50" charset="-128"/>
              <a:ea typeface="HGPｺﾞｼｯｸM" pitchFamily="50" charset="-128"/>
            </a:endParaRPr>
          </a:p>
        </p:txBody>
      </p:sp>
      <p:sp>
        <p:nvSpPr>
          <p:cNvPr id="42" name="円/楕円 41"/>
          <p:cNvSpPr/>
          <p:nvPr/>
        </p:nvSpPr>
        <p:spPr bwMode="auto">
          <a:xfrm>
            <a:off x="2102001" y="5630077"/>
            <a:ext cx="3060000" cy="540000"/>
          </a:xfrm>
          <a:prstGeom prst="ellipse">
            <a:avLst/>
          </a:prstGeom>
          <a:gradFill rotWithShape="1">
            <a:gsLst>
              <a:gs pos="0">
                <a:srgbClr val="FFC000"/>
              </a:gs>
              <a:gs pos="31000">
                <a:srgbClr val="FFFF00"/>
              </a:gs>
              <a:gs pos="100000">
                <a:srgbClr val="FFFF66"/>
              </a:gs>
            </a:gsLst>
            <a:lin ang="16200000" scaled="1"/>
          </a:gradFill>
          <a:ln w="9525" cap="flat" cmpd="sng" algn="ctr">
            <a:solidFill>
              <a:srgbClr val="4F81BD">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wrap="none" lIns="0" tIns="0" rIns="0" bIns="0" anchor="ctr"/>
          <a:lstStyle>
            <a:defPPr>
              <a:defRPr lang="ja-JP"/>
            </a:defPPr>
            <a:lvl1pPr algn="l" rtl="0" fontAlgn="base">
              <a:spcBef>
                <a:spcPct val="0"/>
              </a:spcBef>
              <a:spcAft>
                <a:spcPct val="0"/>
              </a:spcAft>
              <a:defRPr kumimoji="1" sz="3600" b="1" kern="1200">
                <a:solidFill>
                  <a:schemeClr val="dk1"/>
                </a:solidFill>
                <a:latin typeface="+mn-lt"/>
                <a:ea typeface="+mn-ea"/>
                <a:cs typeface="+mn-cs"/>
              </a:defRPr>
            </a:lvl1pPr>
            <a:lvl2pPr marL="457200" algn="l" rtl="0" fontAlgn="base">
              <a:spcBef>
                <a:spcPct val="0"/>
              </a:spcBef>
              <a:spcAft>
                <a:spcPct val="0"/>
              </a:spcAft>
              <a:defRPr kumimoji="1" sz="3600" b="1" kern="1200">
                <a:solidFill>
                  <a:schemeClr val="dk1"/>
                </a:solidFill>
                <a:latin typeface="+mn-lt"/>
                <a:ea typeface="+mn-ea"/>
                <a:cs typeface="+mn-cs"/>
              </a:defRPr>
            </a:lvl2pPr>
            <a:lvl3pPr marL="914400" algn="l" rtl="0" fontAlgn="base">
              <a:spcBef>
                <a:spcPct val="0"/>
              </a:spcBef>
              <a:spcAft>
                <a:spcPct val="0"/>
              </a:spcAft>
              <a:defRPr kumimoji="1" sz="3600" b="1" kern="1200">
                <a:solidFill>
                  <a:schemeClr val="dk1"/>
                </a:solidFill>
                <a:latin typeface="+mn-lt"/>
                <a:ea typeface="+mn-ea"/>
                <a:cs typeface="+mn-cs"/>
              </a:defRPr>
            </a:lvl3pPr>
            <a:lvl4pPr marL="1371600" algn="l" rtl="0" fontAlgn="base">
              <a:spcBef>
                <a:spcPct val="0"/>
              </a:spcBef>
              <a:spcAft>
                <a:spcPct val="0"/>
              </a:spcAft>
              <a:defRPr kumimoji="1" sz="3600" b="1" kern="1200">
                <a:solidFill>
                  <a:schemeClr val="dk1"/>
                </a:solidFill>
                <a:latin typeface="+mn-lt"/>
                <a:ea typeface="+mn-ea"/>
                <a:cs typeface="+mn-cs"/>
              </a:defRPr>
            </a:lvl4pPr>
            <a:lvl5pPr marL="1828800" algn="l" rtl="0" fontAlgn="base">
              <a:spcBef>
                <a:spcPct val="0"/>
              </a:spcBef>
              <a:spcAft>
                <a:spcPct val="0"/>
              </a:spcAft>
              <a:defRPr kumimoji="1" sz="3600" b="1" kern="1200">
                <a:solidFill>
                  <a:schemeClr val="dk1"/>
                </a:solidFill>
                <a:latin typeface="+mn-lt"/>
                <a:ea typeface="+mn-ea"/>
                <a:cs typeface="+mn-cs"/>
              </a:defRPr>
            </a:lvl5pPr>
            <a:lvl6pPr marL="2286000" algn="l" defTabSz="914400" rtl="0" eaLnBrk="1" latinLnBrk="0" hangingPunct="1">
              <a:defRPr kumimoji="1" sz="3600" b="1" kern="1200">
                <a:solidFill>
                  <a:schemeClr val="dk1"/>
                </a:solidFill>
                <a:latin typeface="+mn-lt"/>
                <a:ea typeface="+mn-ea"/>
                <a:cs typeface="+mn-cs"/>
              </a:defRPr>
            </a:lvl6pPr>
            <a:lvl7pPr marL="2743200" algn="l" defTabSz="914400" rtl="0" eaLnBrk="1" latinLnBrk="0" hangingPunct="1">
              <a:defRPr kumimoji="1" sz="3600" b="1" kern="1200">
                <a:solidFill>
                  <a:schemeClr val="dk1"/>
                </a:solidFill>
                <a:latin typeface="+mn-lt"/>
                <a:ea typeface="+mn-ea"/>
                <a:cs typeface="+mn-cs"/>
              </a:defRPr>
            </a:lvl7pPr>
            <a:lvl8pPr marL="3200400" algn="l" defTabSz="914400" rtl="0" eaLnBrk="1" latinLnBrk="0" hangingPunct="1">
              <a:defRPr kumimoji="1" sz="3600" b="1" kern="1200">
                <a:solidFill>
                  <a:schemeClr val="dk1"/>
                </a:solidFill>
                <a:latin typeface="+mn-lt"/>
                <a:ea typeface="+mn-ea"/>
                <a:cs typeface="+mn-cs"/>
              </a:defRPr>
            </a:lvl8pPr>
            <a:lvl9pPr marL="3657600" algn="l" defTabSz="914400" rtl="0" eaLnBrk="1" latinLnBrk="0" hangingPunct="1">
              <a:defRPr kumimoji="1" sz="3600" b="1" kern="1200">
                <a:solidFill>
                  <a:schemeClr val="dk1"/>
                </a:solidFill>
                <a:latin typeface="+mn-lt"/>
                <a:ea typeface="+mn-ea"/>
                <a:cs typeface="+mn-cs"/>
              </a:defRPr>
            </a:lvl9pPr>
          </a:lstStyle>
          <a:p>
            <a:pPr algn="ctr" eaLnBrk="0" hangingPunct="0">
              <a:defRPr/>
            </a:pPr>
            <a:r>
              <a:rPr kumimoji="0" lang="ja-JP" altLang="en-US" sz="1200" u="sng" dirty="0" smtClean="0">
                <a:solidFill>
                  <a:srgbClr val="FF0000"/>
                </a:solidFill>
                <a:latin typeface="HGPｺﾞｼｯｸM" pitchFamily="50" charset="-128"/>
                <a:ea typeface="HGPｺﾞｼｯｸM" pitchFamily="50" charset="-128"/>
              </a:rPr>
              <a:t>市民の視点に立った</a:t>
            </a:r>
            <a:endParaRPr kumimoji="0" lang="en-US" altLang="ja-JP" sz="1200" u="sng" dirty="0" smtClean="0">
              <a:solidFill>
                <a:srgbClr val="FF0000"/>
              </a:solidFill>
              <a:latin typeface="HGPｺﾞｼｯｸM" pitchFamily="50" charset="-128"/>
              <a:ea typeface="HGPｺﾞｼｯｸM" pitchFamily="50" charset="-128"/>
            </a:endParaRPr>
          </a:p>
          <a:p>
            <a:pPr algn="ctr" eaLnBrk="0" hangingPunct="0">
              <a:defRPr/>
            </a:pPr>
            <a:r>
              <a:rPr kumimoji="0" lang="ja-JP" altLang="en-US" sz="1200" u="sng" dirty="0">
                <a:solidFill>
                  <a:srgbClr val="FF0000"/>
                </a:solidFill>
                <a:latin typeface="HGPｺﾞｼｯｸM" pitchFamily="50" charset="-128"/>
                <a:ea typeface="HGPｺﾞｼｯｸM" pitchFamily="50" charset="-128"/>
              </a:rPr>
              <a:t>市民</a:t>
            </a:r>
            <a:r>
              <a:rPr kumimoji="0" lang="ja-JP" altLang="en-US" sz="1200" u="sng" dirty="0" smtClean="0">
                <a:solidFill>
                  <a:srgbClr val="FF0000"/>
                </a:solidFill>
                <a:latin typeface="HGPｺﾞｼｯｸM" pitchFamily="50" charset="-128"/>
                <a:ea typeface="HGPｺﾞｼｯｸM" pitchFamily="50" charset="-128"/>
              </a:rPr>
              <a:t>に喜ばれるサービスの提供</a:t>
            </a:r>
            <a:endParaRPr kumimoji="0" lang="en-US" altLang="ja-JP" sz="1200" u="sng" dirty="0" smtClean="0">
              <a:solidFill>
                <a:srgbClr val="FF0000"/>
              </a:solidFill>
              <a:latin typeface="HGPｺﾞｼｯｸM" pitchFamily="50" charset="-128"/>
              <a:ea typeface="HGPｺﾞｼｯｸM" pitchFamily="50" charset="-128"/>
            </a:endParaRPr>
          </a:p>
        </p:txBody>
      </p:sp>
      <p:sp>
        <p:nvSpPr>
          <p:cNvPr id="43" name="AutoShape 39"/>
          <p:cNvSpPr>
            <a:spLocks noChangeArrowheads="1"/>
          </p:cNvSpPr>
          <p:nvPr/>
        </p:nvSpPr>
        <p:spPr bwMode="auto">
          <a:xfrm>
            <a:off x="297669" y="2116672"/>
            <a:ext cx="1483078" cy="1115251"/>
          </a:xfrm>
          <a:prstGeom prst="roundRect">
            <a:avLst>
              <a:gd name="adj" fmla="val 16667"/>
            </a:avLst>
          </a:prstGeom>
          <a:gradFill rotWithShape="1">
            <a:gsLst>
              <a:gs pos="0">
                <a:srgbClr val="339966"/>
              </a:gs>
              <a:gs pos="50000">
                <a:srgbClr val="FFFFFF"/>
              </a:gs>
              <a:gs pos="100000">
                <a:srgbClr val="339966"/>
              </a:gs>
            </a:gsLst>
            <a:lin ang="5400000" scaled="1"/>
          </a:gradFill>
          <a:ln w="9525">
            <a:solidFill>
              <a:srgbClr val="000000"/>
            </a:solidFill>
            <a:round/>
            <a:headEnd/>
            <a:tailEnd/>
          </a:ln>
          <a:effectLst/>
        </p:spPr>
        <p:txBody>
          <a:bodyPr wrap="none"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ja-JP" altLang="en-US" sz="1800" b="1" i="0" u="none" strike="noStrike" kern="0" cap="none" spc="0" normalizeH="0" baseline="0" noProof="0" dirty="0">
                <a:ln>
                  <a:noFill/>
                </a:ln>
                <a:solidFill>
                  <a:sysClr val="windowText" lastClr="000000"/>
                </a:solidFill>
                <a:effectLst/>
                <a:uLnTx/>
                <a:uFillTx/>
                <a:latin typeface="HGPｺﾞｼｯｸM" pitchFamily="50" charset="-128"/>
                <a:ea typeface="HGPｺﾞｼｯｸM" pitchFamily="50" charset="-128"/>
              </a:rPr>
              <a:t>従前</a:t>
            </a:r>
            <a:r>
              <a:rPr kumimoji="0" lang="ja-JP" altLang="en-US" sz="1800" b="1"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の</a:t>
            </a:r>
            <a:endParaRPr kumimoji="0" lang="en-US" altLang="ja-JP" sz="1800" b="1"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ja-JP" altLang="en-US" sz="1800" b="1"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区</a:t>
            </a:r>
            <a:r>
              <a:rPr kumimoji="0" lang="ja-JP" altLang="en-US" sz="1800" b="1" i="0" u="none" strike="noStrike" kern="0" cap="none" spc="0" normalizeH="0" baseline="0" noProof="0" dirty="0">
                <a:ln>
                  <a:noFill/>
                </a:ln>
                <a:solidFill>
                  <a:sysClr val="windowText" lastClr="000000"/>
                </a:solidFill>
                <a:effectLst/>
                <a:uLnTx/>
                <a:uFillTx/>
                <a:latin typeface="HGPｺﾞｼｯｸM" pitchFamily="50" charset="-128"/>
                <a:ea typeface="HGPｺﾞｼｯｸM" pitchFamily="50" charset="-128"/>
              </a:rPr>
              <a:t>役所</a:t>
            </a:r>
          </a:p>
        </p:txBody>
      </p:sp>
      <p:sp>
        <p:nvSpPr>
          <p:cNvPr id="44" name="AutoShape 40"/>
          <p:cNvSpPr>
            <a:spLocks noChangeArrowheads="1"/>
          </p:cNvSpPr>
          <p:nvPr/>
        </p:nvSpPr>
        <p:spPr bwMode="auto">
          <a:xfrm>
            <a:off x="284130" y="4452963"/>
            <a:ext cx="1496616" cy="1082490"/>
          </a:xfrm>
          <a:prstGeom prst="roundRect">
            <a:avLst>
              <a:gd name="adj" fmla="val 16667"/>
            </a:avLst>
          </a:prstGeom>
          <a:gradFill rotWithShape="1">
            <a:gsLst>
              <a:gs pos="0">
                <a:srgbClr val="9999FF"/>
              </a:gs>
              <a:gs pos="50000">
                <a:srgbClr val="FFFFFF">
                  <a:alpha val="94000"/>
                </a:srgbClr>
              </a:gs>
              <a:gs pos="100000">
                <a:srgbClr val="9999FF"/>
              </a:gs>
            </a:gsLst>
            <a:lin ang="5400000" scaled="1"/>
          </a:gradFill>
          <a:ln w="9525">
            <a:solidFill>
              <a:srgbClr val="000000"/>
            </a:solidFill>
            <a:round/>
            <a:headEnd/>
            <a:tailEnd/>
          </a:ln>
          <a:effectLst/>
        </p:spPr>
        <p:txBody>
          <a:bodyPr wrap="none"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ja-JP" altLang="en-US" sz="1800" b="1"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ワンストップ</a:t>
            </a:r>
            <a:endParaRPr kumimoji="0" lang="en-US" altLang="ja-JP" sz="1800" b="1"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ja-JP" altLang="en-US" sz="1800" b="1"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サービス</a:t>
            </a:r>
            <a:endParaRPr kumimoji="0" lang="en-US" altLang="ja-JP" sz="1800" b="1"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a:p>
            <a:pPr marL="0" marR="0" lvl="0" indent="0" algn="ctr" defTabSz="914400" eaLnBrk="0" fontAlgn="auto" latinLnBrk="0" hangingPunct="0">
              <a:lnSpc>
                <a:spcPct val="100000"/>
              </a:lnSpc>
              <a:spcBef>
                <a:spcPts val="0"/>
              </a:spcBef>
              <a:spcAft>
                <a:spcPts val="0"/>
              </a:spcAft>
              <a:buClrTx/>
              <a:buSzTx/>
              <a:buFontTx/>
              <a:buNone/>
              <a:tabLst/>
              <a:defRPr/>
            </a:pPr>
            <a:r>
              <a:rPr kumimoji="0" lang="ja-JP" altLang="en-US" sz="1800" b="1"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開始後</a:t>
            </a:r>
            <a:endParaRPr kumimoji="0" lang="ja-JP" altLang="en-US" sz="1800" b="1" i="0" u="none" strike="noStrike" kern="0" cap="none" spc="0" normalizeH="0" baseline="0" noProof="0" dirty="0">
              <a:ln>
                <a:noFill/>
              </a:ln>
              <a:solidFill>
                <a:sysClr val="windowText" lastClr="000000"/>
              </a:solidFill>
              <a:effectLst/>
              <a:uLnTx/>
              <a:uFillTx/>
              <a:latin typeface="HGPｺﾞｼｯｸM" pitchFamily="50" charset="-128"/>
              <a:ea typeface="HGPｺﾞｼｯｸM" pitchFamily="50" charset="-128"/>
            </a:endParaRPr>
          </a:p>
        </p:txBody>
      </p:sp>
      <p:sp>
        <p:nvSpPr>
          <p:cNvPr id="3" name="タイトル 2"/>
          <p:cNvSpPr>
            <a:spLocks noGrp="1"/>
          </p:cNvSpPr>
          <p:nvPr>
            <p:ph type="title"/>
          </p:nvPr>
        </p:nvSpPr>
        <p:spPr/>
        <p:txBody>
          <a:bodyPr/>
          <a:lstStyle/>
          <a:p>
            <a:r>
              <a:rPr lang="ja-JP" altLang="en-US" dirty="0"/>
              <a:t>６．事例紹介　</a:t>
            </a:r>
            <a:r>
              <a:rPr lang="ja-JP" altLang="en-US" sz="2400" dirty="0"/>
              <a:t>～大規模自治体の場合（北九州市（政令市））～</a:t>
            </a:r>
            <a:endParaRPr kumimoji="1" lang="ja-JP" altLang="en-US" sz="2400" dirty="0"/>
          </a:p>
        </p:txBody>
      </p:sp>
      <p:sp>
        <p:nvSpPr>
          <p:cNvPr id="45" name="スライド番号プレースホルダ 44"/>
          <p:cNvSpPr>
            <a:spLocks noGrp="1"/>
          </p:cNvSpPr>
          <p:nvPr>
            <p:ph type="sldNum" sz="quarter" idx="12"/>
          </p:nvPr>
        </p:nvSpPr>
        <p:spPr/>
        <p:txBody>
          <a:bodyPr/>
          <a:lstStyle/>
          <a:p>
            <a:fld id="{8EDC12F3-E265-4EA4-8231-EBF85ED9DCFF}" type="slidenum">
              <a:rPr lang="en-US" altLang="ja-JP" smtClean="0"/>
              <a:pPr/>
              <a:t>24</a:t>
            </a:fld>
            <a:endParaRPr lang="ja-JP" altLang="en-US" dirty="0"/>
          </a:p>
        </p:txBody>
      </p:sp>
      <p:sp>
        <p:nvSpPr>
          <p:cNvPr id="46" name="フッター プレースホルダ 45"/>
          <p:cNvSpPr>
            <a:spLocks noGrp="1"/>
          </p:cNvSpPr>
          <p:nvPr>
            <p:ph type="ftr" sz="quarter" idx="11"/>
          </p:nvPr>
        </p:nvSpPr>
        <p:spPr/>
        <p:txBody>
          <a:bodyPr/>
          <a:lstStyle/>
          <a:p>
            <a:r>
              <a:rPr lang="en-US" altLang="ja-JP" smtClean="0"/>
              <a:t>1-3  </a:t>
            </a:r>
            <a:r>
              <a:rPr lang="ja-JP" altLang="en-US" smtClean="0"/>
              <a:t>住民視点の窓口サービスの実現</a:t>
            </a:r>
            <a:endParaRPr lang="en-US" altLang="ja-JP" dirty="0"/>
          </a:p>
        </p:txBody>
      </p:sp>
    </p:spTree>
    <p:extLst>
      <p:ext uri="{BB962C8B-B14F-4D97-AF65-F5344CB8AC3E}">
        <p14:creationId xmlns:p14="http://schemas.microsoft.com/office/powerpoint/2010/main" xmlns="" val="2475439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dissolve">
                                      <p:cBhvr>
                                        <p:cTn id="7" dur="500"/>
                                        <p:tgtEl>
                                          <p:spTgt spid="44"/>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dissolve">
                                      <p:cBhvr>
                                        <p:cTn id="11" dur="500"/>
                                        <p:tgtEl>
                                          <p:spTgt spid="30"/>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dissolve">
                                      <p:cBhvr>
                                        <p:cTn id="15" dur="500"/>
                                        <p:tgtEl>
                                          <p:spTgt spid="34"/>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dissolve">
                                      <p:cBhvr>
                                        <p:cTn id="19" dur="500"/>
                                        <p:tgtEl>
                                          <p:spTgt spid="31"/>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dissolve">
                                      <p:cBhvr>
                                        <p:cTn id="22" dur="500"/>
                                        <p:tgtEl>
                                          <p:spTgt spid="32"/>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33"/>
                                        </p:tgtEl>
                                        <p:attrNameLst>
                                          <p:attrName>style.visibility</p:attrName>
                                        </p:attrNameLst>
                                      </p:cBhvr>
                                      <p:to>
                                        <p:strVal val="visible"/>
                                      </p:to>
                                    </p:set>
                                    <p:animEffect transition="in" filter="dissolve">
                                      <p:cBhvr>
                                        <p:cTn id="25" dur="500"/>
                                        <p:tgtEl>
                                          <p:spTgt spid="33"/>
                                        </p:tgtEl>
                                      </p:cBhvr>
                                    </p:animEffect>
                                  </p:childTnLst>
                                </p:cTn>
                              </p:par>
                              <p:par>
                                <p:cTn id="26" presetID="2" presetClass="entr" presetSubtype="4" fill="hold" grpId="0" nodeType="with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500" fill="hold"/>
                                        <p:tgtEl>
                                          <p:spTgt spid="40"/>
                                        </p:tgtEl>
                                        <p:attrNameLst>
                                          <p:attrName>ppt_x</p:attrName>
                                        </p:attrNameLst>
                                      </p:cBhvr>
                                      <p:tavLst>
                                        <p:tav tm="0">
                                          <p:val>
                                            <p:strVal val="#ppt_x"/>
                                          </p:val>
                                        </p:tav>
                                        <p:tav tm="100000">
                                          <p:val>
                                            <p:strVal val="#ppt_x"/>
                                          </p:val>
                                        </p:tav>
                                      </p:tavLst>
                                    </p:anim>
                                    <p:anim calcmode="lin" valueType="num">
                                      <p:cBhvr additive="base">
                                        <p:cTn id="29" dur="500" fill="hold"/>
                                        <p:tgtEl>
                                          <p:spTgt spid="4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39"/>
                                        </p:tgtEl>
                                        <p:attrNameLst>
                                          <p:attrName>style.visibility</p:attrName>
                                        </p:attrNameLst>
                                      </p:cBhvr>
                                      <p:to>
                                        <p:strVal val="visible"/>
                                      </p:to>
                                    </p:set>
                                    <p:anim calcmode="lin" valueType="num">
                                      <p:cBhvr additive="base">
                                        <p:cTn id="32" dur="500" fill="hold"/>
                                        <p:tgtEl>
                                          <p:spTgt spid="39"/>
                                        </p:tgtEl>
                                        <p:attrNameLst>
                                          <p:attrName>ppt_x</p:attrName>
                                        </p:attrNameLst>
                                      </p:cBhvr>
                                      <p:tavLst>
                                        <p:tav tm="0">
                                          <p:val>
                                            <p:strVal val="#ppt_x"/>
                                          </p:val>
                                        </p:tav>
                                        <p:tav tm="100000">
                                          <p:val>
                                            <p:strVal val="#ppt_x"/>
                                          </p:val>
                                        </p:tav>
                                      </p:tavLst>
                                    </p:anim>
                                    <p:anim calcmode="lin" valueType="num">
                                      <p:cBhvr additive="base">
                                        <p:cTn id="33" dur="500" fill="hold"/>
                                        <p:tgtEl>
                                          <p:spTgt spid="39"/>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additive="base">
                                        <p:cTn id="36" dur="500" fill="hold"/>
                                        <p:tgtEl>
                                          <p:spTgt spid="37"/>
                                        </p:tgtEl>
                                        <p:attrNameLst>
                                          <p:attrName>ppt_x</p:attrName>
                                        </p:attrNameLst>
                                      </p:cBhvr>
                                      <p:tavLst>
                                        <p:tav tm="0">
                                          <p:val>
                                            <p:strVal val="#ppt_x"/>
                                          </p:val>
                                        </p:tav>
                                        <p:tav tm="100000">
                                          <p:val>
                                            <p:strVal val="#ppt_x"/>
                                          </p:val>
                                        </p:tav>
                                      </p:tavLst>
                                    </p:anim>
                                    <p:anim calcmode="lin" valueType="num">
                                      <p:cBhvr additive="base">
                                        <p:cTn id="37" dur="500" fill="hold"/>
                                        <p:tgtEl>
                                          <p:spTgt spid="3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38"/>
                                        </p:tgtEl>
                                        <p:attrNameLst>
                                          <p:attrName>style.visibility</p:attrName>
                                        </p:attrNameLst>
                                      </p:cBhvr>
                                      <p:to>
                                        <p:strVal val="visible"/>
                                      </p:to>
                                    </p:set>
                                    <p:anim calcmode="lin" valueType="num">
                                      <p:cBhvr additive="base">
                                        <p:cTn id="40" dur="500" fill="hold"/>
                                        <p:tgtEl>
                                          <p:spTgt spid="38"/>
                                        </p:tgtEl>
                                        <p:attrNameLst>
                                          <p:attrName>ppt_x</p:attrName>
                                        </p:attrNameLst>
                                      </p:cBhvr>
                                      <p:tavLst>
                                        <p:tav tm="0">
                                          <p:val>
                                            <p:strVal val="#ppt_x"/>
                                          </p:val>
                                        </p:tav>
                                        <p:tav tm="100000">
                                          <p:val>
                                            <p:strVal val="#ppt_x"/>
                                          </p:val>
                                        </p:tav>
                                      </p:tavLst>
                                    </p:anim>
                                    <p:anim calcmode="lin" valueType="num">
                                      <p:cBhvr additive="base">
                                        <p:cTn id="41" dur="500" fill="hold"/>
                                        <p:tgtEl>
                                          <p:spTgt spid="3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500" fill="hold"/>
                                        <p:tgtEl>
                                          <p:spTgt spid="36"/>
                                        </p:tgtEl>
                                        <p:attrNameLst>
                                          <p:attrName>ppt_x</p:attrName>
                                        </p:attrNameLst>
                                      </p:cBhvr>
                                      <p:tavLst>
                                        <p:tav tm="0">
                                          <p:val>
                                            <p:strVal val="#ppt_x"/>
                                          </p:val>
                                        </p:tav>
                                        <p:tav tm="100000">
                                          <p:val>
                                            <p:strVal val="#ppt_x"/>
                                          </p:val>
                                        </p:tav>
                                      </p:tavLst>
                                    </p:anim>
                                    <p:anim calcmode="lin" valueType="num">
                                      <p:cBhvr additive="base">
                                        <p:cTn id="45" dur="500" fill="hold"/>
                                        <p:tgtEl>
                                          <p:spTgt spid="36"/>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additive="base">
                                        <p:cTn id="48" dur="500" fill="hold"/>
                                        <p:tgtEl>
                                          <p:spTgt spid="35"/>
                                        </p:tgtEl>
                                        <p:attrNameLst>
                                          <p:attrName>ppt_x</p:attrName>
                                        </p:attrNameLst>
                                      </p:cBhvr>
                                      <p:tavLst>
                                        <p:tav tm="0">
                                          <p:val>
                                            <p:strVal val="#ppt_x"/>
                                          </p:val>
                                        </p:tav>
                                        <p:tav tm="100000">
                                          <p:val>
                                            <p:strVal val="#ppt_x"/>
                                          </p:val>
                                        </p:tav>
                                      </p:tavLst>
                                    </p:anim>
                                    <p:anim calcmode="lin" valueType="num">
                                      <p:cBhvr additive="base">
                                        <p:cTn id="49" dur="500" fill="hold"/>
                                        <p:tgtEl>
                                          <p:spTgt spid="35"/>
                                        </p:tgtEl>
                                        <p:attrNameLst>
                                          <p:attrName>ppt_y</p:attrName>
                                        </p:attrNameLst>
                                      </p:cBhvr>
                                      <p:tavLst>
                                        <p:tav tm="0">
                                          <p:val>
                                            <p:strVal val="1+#ppt_h/2"/>
                                          </p:val>
                                        </p:tav>
                                        <p:tav tm="100000">
                                          <p:val>
                                            <p:strVal val="#ppt_y"/>
                                          </p:val>
                                        </p:tav>
                                      </p:tavLst>
                                    </p:anim>
                                  </p:childTnLst>
                                </p:cTn>
                              </p:par>
                            </p:childTnLst>
                          </p:cTn>
                        </p:par>
                        <p:par>
                          <p:cTn id="50" fill="hold">
                            <p:stCondLst>
                              <p:cond delay="2000"/>
                            </p:stCondLst>
                            <p:childTnLst>
                              <p:par>
                                <p:cTn id="51" presetID="10" presetClass="entr" presetSubtype="0" fill="hold" grpId="0" nodeType="afterEffect">
                                  <p:stCondLst>
                                    <p:cond delay="50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childTnLst>
                                </p:cTn>
                              </p:par>
                            </p:childTnLst>
                          </p:cTn>
                        </p:par>
                        <p:par>
                          <p:cTn id="54" fill="hold">
                            <p:stCondLst>
                              <p:cond delay="3000"/>
                            </p:stCondLst>
                            <p:childTnLst>
                              <p:par>
                                <p:cTn id="55" presetID="10" presetClass="entr" presetSubtype="0" fill="hold" grpId="0" nodeType="afterEffect">
                                  <p:stCondLst>
                                    <p:cond delay="500"/>
                                  </p:stCondLst>
                                  <p:childTnLst>
                                    <p:set>
                                      <p:cBhvr>
                                        <p:cTn id="56" dur="1" fill="hold">
                                          <p:stCondLst>
                                            <p:cond delay="0"/>
                                          </p:stCondLst>
                                        </p:cTn>
                                        <p:tgtEl>
                                          <p:spTgt spid="41"/>
                                        </p:tgtEl>
                                        <p:attrNameLst>
                                          <p:attrName>style.visibility</p:attrName>
                                        </p:attrNameLst>
                                      </p:cBhvr>
                                      <p:to>
                                        <p:strVal val="visible"/>
                                      </p:to>
                                    </p:set>
                                    <p:animEffect transition="in" filter="fade">
                                      <p:cBhvr>
                                        <p:cTn id="5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p:bldP spid="34" grpId="0" animBg="1"/>
      <p:bldP spid="35" grpId="0"/>
      <p:bldP spid="36" grpId="0" animBg="1"/>
      <p:bldP spid="37" grpId="0" animBg="1"/>
      <p:bldP spid="38" grpId="0"/>
      <p:bldP spid="39" grpId="0" animBg="1"/>
      <p:bldP spid="40" grpId="0" animBg="1"/>
      <p:bldP spid="41" grpId="0" animBg="1"/>
      <p:bldP spid="42" grpId="0" animBg="1"/>
      <p:bldP spid="4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9" descr="kokurakita_002hs"/>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16496" y="1395215"/>
            <a:ext cx="5776888" cy="30418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4" name="グループ化 3"/>
          <p:cNvGrpSpPr/>
          <p:nvPr/>
        </p:nvGrpSpPr>
        <p:grpSpPr>
          <a:xfrm>
            <a:off x="4321201" y="3933057"/>
            <a:ext cx="4736255" cy="2074896"/>
            <a:chOff x="4393209" y="3963194"/>
            <a:chExt cx="4952279" cy="2131589"/>
          </a:xfrm>
        </p:grpSpPr>
        <p:pic>
          <p:nvPicPr>
            <p:cNvPr id="5" name="Picture 11" descr="kokurakita_005hs"/>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393209" y="3963194"/>
              <a:ext cx="4891484" cy="213158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ctangle 12"/>
            <p:cNvSpPr>
              <a:spLocks noChangeArrowheads="1"/>
            </p:cNvSpPr>
            <p:nvPr/>
          </p:nvSpPr>
          <p:spPr bwMode="auto">
            <a:xfrm>
              <a:off x="7340476" y="5701049"/>
              <a:ext cx="2005012" cy="381664"/>
            </a:xfrm>
            <a:prstGeom prst="rect">
              <a:avLst/>
            </a:prstGeom>
            <a:solidFill>
              <a:schemeClr val="bg1"/>
            </a:solidFill>
            <a:ln>
              <a:noFill/>
            </a:ln>
            <a:effectLst/>
            <a:extLst>
              <a:ext uri="{91240B29-F687-4F45-9708-019B960494DF}">
                <a14:hiddenLine xmlns:a14="http://schemas.microsoft.com/office/drawing/2010/main" xmlns="" w="635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2000" tIns="46800" rIns="72000" bIns="46800" anchor="ctr">
              <a:spAutoFit/>
            </a:bodyPr>
            <a:lstStyle/>
            <a:p>
              <a:endParaRPr lang="ja-JP" altLang="en-US" dirty="0">
                <a:latin typeface="HGPｺﾞｼｯｸM" pitchFamily="50" charset="-128"/>
                <a:ea typeface="HGPｺﾞｼｯｸM" pitchFamily="50" charset="-128"/>
              </a:endParaRPr>
            </a:p>
          </p:txBody>
        </p:sp>
        <p:sp>
          <p:nvSpPr>
            <p:cNvPr id="7" name="Rectangle 13"/>
            <p:cNvSpPr>
              <a:spLocks noChangeArrowheads="1"/>
            </p:cNvSpPr>
            <p:nvPr/>
          </p:nvSpPr>
          <p:spPr bwMode="auto">
            <a:xfrm>
              <a:off x="4437558" y="4018326"/>
              <a:ext cx="1379538" cy="381664"/>
            </a:xfrm>
            <a:prstGeom prst="rect">
              <a:avLst/>
            </a:prstGeom>
            <a:solidFill>
              <a:schemeClr val="bg1"/>
            </a:solidFill>
            <a:ln>
              <a:noFill/>
            </a:ln>
            <a:effectLst/>
            <a:extLst>
              <a:ext uri="{91240B29-F687-4F45-9708-019B960494DF}">
                <a14:hiddenLine xmlns:a14="http://schemas.microsoft.com/office/drawing/2010/main" xmlns="" w="635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72000" tIns="46800" rIns="72000" bIns="46800" anchor="ctr">
              <a:spAutoFit/>
            </a:bodyPr>
            <a:lstStyle/>
            <a:p>
              <a:endParaRPr lang="ja-JP" altLang="en-US" dirty="0">
                <a:latin typeface="HGPｺﾞｼｯｸM" pitchFamily="50" charset="-128"/>
                <a:ea typeface="HGPｺﾞｼｯｸM" pitchFamily="50" charset="-128"/>
              </a:endParaRPr>
            </a:p>
          </p:txBody>
        </p:sp>
      </p:grpSp>
      <p:pic>
        <p:nvPicPr>
          <p:cNvPr id="8" name="Picture 7" descr="kokurakita_026hs"/>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6465168" y="1948805"/>
            <a:ext cx="3142185" cy="16242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9" name="Picture 9" descr="kokurakita_028hs"/>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632520" y="4653136"/>
            <a:ext cx="2552700" cy="131841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円/楕円 9"/>
          <p:cNvSpPr/>
          <p:nvPr/>
        </p:nvSpPr>
        <p:spPr bwMode="auto">
          <a:xfrm>
            <a:off x="3872880" y="3825104"/>
            <a:ext cx="1944001" cy="540000"/>
          </a:xfrm>
          <a:prstGeom prst="ellipse">
            <a:avLst/>
          </a:prstGeom>
          <a:gradFill rotWithShape="1">
            <a:gsLst>
              <a:gs pos="0">
                <a:srgbClr val="FFC000"/>
              </a:gs>
              <a:gs pos="31000">
                <a:srgbClr val="FFFF00"/>
              </a:gs>
              <a:gs pos="100000">
                <a:srgbClr val="FFFF66"/>
              </a:gs>
            </a:gsLst>
            <a:lin ang="16200000" scaled="1"/>
          </a:gradFill>
          <a:ln w="9525" cap="flat" cmpd="sng" algn="ctr">
            <a:solidFill>
              <a:srgbClr val="4F81BD">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wrap="none" lIns="0" tIns="0" rIns="0" bIns="0" anchor="ctr"/>
          <a:lstStyle>
            <a:defPPr>
              <a:defRPr lang="ja-JP"/>
            </a:defPPr>
            <a:lvl1pPr algn="l" rtl="0" fontAlgn="base">
              <a:spcBef>
                <a:spcPct val="0"/>
              </a:spcBef>
              <a:spcAft>
                <a:spcPct val="0"/>
              </a:spcAft>
              <a:defRPr kumimoji="1" sz="3600" b="1" kern="1200">
                <a:solidFill>
                  <a:schemeClr val="dk1"/>
                </a:solidFill>
                <a:latin typeface="+mn-lt"/>
                <a:ea typeface="+mn-ea"/>
                <a:cs typeface="+mn-cs"/>
              </a:defRPr>
            </a:lvl1pPr>
            <a:lvl2pPr marL="457200" algn="l" rtl="0" fontAlgn="base">
              <a:spcBef>
                <a:spcPct val="0"/>
              </a:spcBef>
              <a:spcAft>
                <a:spcPct val="0"/>
              </a:spcAft>
              <a:defRPr kumimoji="1" sz="3600" b="1" kern="1200">
                <a:solidFill>
                  <a:schemeClr val="dk1"/>
                </a:solidFill>
                <a:latin typeface="+mn-lt"/>
                <a:ea typeface="+mn-ea"/>
                <a:cs typeface="+mn-cs"/>
              </a:defRPr>
            </a:lvl2pPr>
            <a:lvl3pPr marL="914400" algn="l" rtl="0" fontAlgn="base">
              <a:spcBef>
                <a:spcPct val="0"/>
              </a:spcBef>
              <a:spcAft>
                <a:spcPct val="0"/>
              </a:spcAft>
              <a:defRPr kumimoji="1" sz="3600" b="1" kern="1200">
                <a:solidFill>
                  <a:schemeClr val="dk1"/>
                </a:solidFill>
                <a:latin typeface="+mn-lt"/>
                <a:ea typeface="+mn-ea"/>
                <a:cs typeface="+mn-cs"/>
              </a:defRPr>
            </a:lvl3pPr>
            <a:lvl4pPr marL="1371600" algn="l" rtl="0" fontAlgn="base">
              <a:spcBef>
                <a:spcPct val="0"/>
              </a:spcBef>
              <a:spcAft>
                <a:spcPct val="0"/>
              </a:spcAft>
              <a:defRPr kumimoji="1" sz="3600" b="1" kern="1200">
                <a:solidFill>
                  <a:schemeClr val="dk1"/>
                </a:solidFill>
                <a:latin typeface="+mn-lt"/>
                <a:ea typeface="+mn-ea"/>
                <a:cs typeface="+mn-cs"/>
              </a:defRPr>
            </a:lvl4pPr>
            <a:lvl5pPr marL="1828800" algn="l" rtl="0" fontAlgn="base">
              <a:spcBef>
                <a:spcPct val="0"/>
              </a:spcBef>
              <a:spcAft>
                <a:spcPct val="0"/>
              </a:spcAft>
              <a:defRPr kumimoji="1" sz="3600" b="1" kern="1200">
                <a:solidFill>
                  <a:schemeClr val="dk1"/>
                </a:solidFill>
                <a:latin typeface="+mn-lt"/>
                <a:ea typeface="+mn-ea"/>
                <a:cs typeface="+mn-cs"/>
              </a:defRPr>
            </a:lvl5pPr>
            <a:lvl6pPr marL="2286000" algn="l" defTabSz="914400" rtl="0" eaLnBrk="1" latinLnBrk="0" hangingPunct="1">
              <a:defRPr kumimoji="1" sz="3600" b="1" kern="1200">
                <a:solidFill>
                  <a:schemeClr val="dk1"/>
                </a:solidFill>
                <a:latin typeface="+mn-lt"/>
                <a:ea typeface="+mn-ea"/>
                <a:cs typeface="+mn-cs"/>
              </a:defRPr>
            </a:lvl6pPr>
            <a:lvl7pPr marL="2743200" algn="l" defTabSz="914400" rtl="0" eaLnBrk="1" latinLnBrk="0" hangingPunct="1">
              <a:defRPr kumimoji="1" sz="3600" b="1" kern="1200">
                <a:solidFill>
                  <a:schemeClr val="dk1"/>
                </a:solidFill>
                <a:latin typeface="+mn-lt"/>
                <a:ea typeface="+mn-ea"/>
                <a:cs typeface="+mn-cs"/>
              </a:defRPr>
            </a:lvl7pPr>
            <a:lvl8pPr marL="3200400" algn="l" defTabSz="914400" rtl="0" eaLnBrk="1" latinLnBrk="0" hangingPunct="1">
              <a:defRPr kumimoji="1" sz="3600" b="1" kern="1200">
                <a:solidFill>
                  <a:schemeClr val="dk1"/>
                </a:solidFill>
                <a:latin typeface="+mn-lt"/>
                <a:ea typeface="+mn-ea"/>
                <a:cs typeface="+mn-cs"/>
              </a:defRPr>
            </a:lvl8pPr>
            <a:lvl9pPr marL="3657600" algn="l" defTabSz="914400" rtl="0" eaLnBrk="1" latinLnBrk="0" hangingPunct="1">
              <a:defRPr kumimoji="1" sz="3600" b="1" kern="1200">
                <a:solidFill>
                  <a:schemeClr val="dk1"/>
                </a:solidFill>
                <a:latin typeface="+mn-lt"/>
                <a:ea typeface="+mn-ea"/>
                <a:cs typeface="+mn-cs"/>
              </a:defRPr>
            </a:lvl9pPr>
          </a:lstStyle>
          <a:p>
            <a:pPr algn="ctr" eaLnBrk="0" hangingPunct="0">
              <a:defRPr/>
            </a:pPr>
            <a:r>
              <a:rPr kumimoji="0" lang="ja-JP" altLang="en-US" sz="1400" u="sng" dirty="0" smtClean="0">
                <a:solidFill>
                  <a:srgbClr val="FF0000"/>
                </a:solidFill>
                <a:latin typeface="HGPｺﾞｼｯｸM" pitchFamily="50" charset="-128"/>
                <a:ea typeface="HGPｺﾞｼｯｸM" pitchFamily="50" charset="-128"/>
              </a:rPr>
              <a:t>分かりやすいフロア</a:t>
            </a:r>
            <a:endParaRPr kumimoji="0" lang="en-US" altLang="ja-JP" sz="1400" u="sng" dirty="0" smtClean="0">
              <a:solidFill>
                <a:srgbClr val="FF0000"/>
              </a:solidFill>
              <a:latin typeface="HGPｺﾞｼｯｸM" pitchFamily="50" charset="-128"/>
              <a:ea typeface="HGPｺﾞｼｯｸM" pitchFamily="50" charset="-128"/>
            </a:endParaRPr>
          </a:p>
        </p:txBody>
      </p:sp>
      <p:sp>
        <p:nvSpPr>
          <p:cNvPr id="11" name="円/楕円 10"/>
          <p:cNvSpPr/>
          <p:nvPr/>
        </p:nvSpPr>
        <p:spPr bwMode="auto">
          <a:xfrm>
            <a:off x="3212527" y="5589073"/>
            <a:ext cx="1740473" cy="540000"/>
          </a:xfrm>
          <a:prstGeom prst="ellipse">
            <a:avLst/>
          </a:prstGeom>
          <a:gradFill rotWithShape="1">
            <a:gsLst>
              <a:gs pos="0">
                <a:srgbClr val="FFC000"/>
              </a:gs>
              <a:gs pos="31000">
                <a:srgbClr val="FFFF00"/>
              </a:gs>
              <a:gs pos="100000">
                <a:srgbClr val="FFFF66"/>
              </a:gs>
            </a:gsLst>
            <a:lin ang="16200000" scaled="1"/>
          </a:gradFill>
          <a:ln w="9525" cap="flat" cmpd="sng" algn="ctr">
            <a:solidFill>
              <a:srgbClr val="4F81BD">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wrap="none" lIns="0" tIns="0" rIns="0" bIns="0" anchor="ctr"/>
          <a:lstStyle>
            <a:defPPr>
              <a:defRPr lang="ja-JP"/>
            </a:defPPr>
            <a:lvl1pPr algn="l" rtl="0" fontAlgn="base">
              <a:spcBef>
                <a:spcPct val="0"/>
              </a:spcBef>
              <a:spcAft>
                <a:spcPct val="0"/>
              </a:spcAft>
              <a:defRPr kumimoji="1" sz="3600" b="1" kern="1200">
                <a:solidFill>
                  <a:schemeClr val="dk1"/>
                </a:solidFill>
                <a:latin typeface="+mn-lt"/>
                <a:ea typeface="+mn-ea"/>
                <a:cs typeface="+mn-cs"/>
              </a:defRPr>
            </a:lvl1pPr>
            <a:lvl2pPr marL="457200" algn="l" rtl="0" fontAlgn="base">
              <a:spcBef>
                <a:spcPct val="0"/>
              </a:spcBef>
              <a:spcAft>
                <a:spcPct val="0"/>
              </a:spcAft>
              <a:defRPr kumimoji="1" sz="3600" b="1" kern="1200">
                <a:solidFill>
                  <a:schemeClr val="dk1"/>
                </a:solidFill>
                <a:latin typeface="+mn-lt"/>
                <a:ea typeface="+mn-ea"/>
                <a:cs typeface="+mn-cs"/>
              </a:defRPr>
            </a:lvl2pPr>
            <a:lvl3pPr marL="914400" algn="l" rtl="0" fontAlgn="base">
              <a:spcBef>
                <a:spcPct val="0"/>
              </a:spcBef>
              <a:spcAft>
                <a:spcPct val="0"/>
              </a:spcAft>
              <a:defRPr kumimoji="1" sz="3600" b="1" kern="1200">
                <a:solidFill>
                  <a:schemeClr val="dk1"/>
                </a:solidFill>
                <a:latin typeface="+mn-lt"/>
                <a:ea typeface="+mn-ea"/>
                <a:cs typeface="+mn-cs"/>
              </a:defRPr>
            </a:lvl3pPr>
            <a:lvl4pPr marL="1371600" algn="l" rtl="0" fontAlgn="base">
              <a:spcBef>
                <a:spcPct val="0"/>
              </a:spcBef>
              <a:spcAft>
                <a:spcPct val="0"/>
              </a:spcAft>
              <a:defRPr kumimoji="1" sz="3600" b="1" kern="1200">
                <a:solidFill>
                  <a:schemeClr val="dk1"/>
                </a:solidFill>
                <a:latin typeface="+mn-lt"/>
                <a:ea typeface="+mn-ea"/>
                <a:cs typeface="+mn-cs"/>
              </a:defRPr>
            </a:lvl4pPr>
            <a:lvl5pPr marL="1828800" algn="l" rtl="0" fontAlgn="base">
              <a:spcBef>
                <a:spcPct val="0"/>
              </a:spcBef>
              <a:spcAft>
                <a:spcPct val="0"/>
              </a:spcAft>
              <a:defRPr kumimoji="1" sz="3600" b="1" kern="1200">
                <a:solidFill>
                  <a:schemeClr val="dk1"/>
                </a:solidFill>
                <a:latin typeface="+mn-lt"/>
                <a:ea typeface="+mn-ea"/>
                <a:cs typeface="+mn-cs"/>
              </a:defRPr>
            </a:lvl5pPr>
            <a:lvl6pPr marL="2286000" algn="l" defTabSz="914400" rtl="0" eaLnBrk="1" latinLnBrk="0" hangingPunct="1">
              <a:defRPr kumimoji="1" sz="3600" b="1" kern="1200">
                <a:solidFill>
                  <a:schemeClr val="dk1"/>
                </a:solidFill>
                <a:latin typeface="+mn-lt"/>
                <a:ea typeface="+mn-ea"/>
                <a:cs typeface="+mn-cs"/>
              </a:defRPr>
            </a:lvl6pPr>
            <a:lvl7pPr marL="2743200" algn="l" defTabSz="914400" rtl="0" eaLnBrk="1" latinLnBrk="0" hangingPunct="1">
              <a:defRPr kumimoji="1" sz="3600" b="1" kern="1200">
                <a:solidFill>
                  <a:schemeClr val="dk1"/>
                </a:solidFill>
                <a:latin typeface="+mn-lt"/>
                <a:ea typeface="+mn-ea"/>
                <a:cs typeface="+mn-cs"/>
              </a:defRPr>
            </a:lvl7pPr>
            <a:lvl8pPr marL="3200400" algn="l" defTabSz="914400" rtl="0" eaLnBrk="1" latinLnBrk="0" hangingPunct="1">
              <a:defRPr kumimoji="1" sz="3600" b="1" kern="1200">
                <a:solidFill>
                  <a:schemeClr val="dk1"/>
                </a:solidFill>
                <a:latin typeface="+mn-lt"/>
                <a:ea typeface="+mn-ea"/>
                <a:cs typeface="+mn-cs"/>
              </a:defRPr>
            </a:lvl8pPr>
            <a:lvl9pPr marL="3657600" algn="l" defTabSz="914400" rtl="0" eaLnBrk="1" latinLnBrk="0" hangingPunct="1">
              <a:defRPr kumimoji="1" sz="3600" b="1" kern="1200">
                <a:solidFill>
                  <a:schemeClr val="dk1"/>
                </a:solidFill>
                <a:latin typeface="+mn-lt"/>
                <a:ea typeface="+mn-ea"/>
                <a:cs typeface="+mn-cs"/>
              </a:defRPr>
            </a:lvl9pPr>
          </a:lstStyle>
          <a:p>
            <a:pPr algn="ctr" eaLnBrk="0" hangingPunct="0">
              <a:defRPr/>
            </a:pPr>
            <a:r>
              <a:rPr kumimoji="0" lang="ja-JP" altLang="en-US" sz="1400" u="sng" dirty="0" smtClean="0">
                <a:solidFill>
                  <a:srgbClr val="FF0000"/>
                </a:solidFill>
                <a:latin typeface="HGPｺﾞｼｯｸM" pitchFamily="50" charset="-128"/>
                <a:ea typeface="HGPｺﾞｼｯｸM" pitchFamily="50" charset="-128"/>
              </a:rPr>
              <a:t>心地よい窓口</a:t>
            </a:r>
            <a:endParaRPr kumimoji="0" lang="en-US" altLang="ja-JP" sz="1400" u="sng" dirty="0" smtClean="0">
              <a:solidFill>
                <a:srgbClr val="FF0000"/>
              </a:solidFill>
              <a:latin typeface="HGPｺﾞｼｯｸM" pitchFamily="50" charset="-128"/>
              <a:ea typeface="HGPｺﾞｼｯｸM" pitchFamily="50" charset="-128"/>
            </a:endParaRPr>
          </a:p>
        </p:txBody>
      </p:sp>
      <p:sp>
        <p:nvSpPr>
          <p:cNvPr id="12" name="AutoShape 40"/>
          <p:cNvSpPr>
            <a:spLocks noChangeArrowheads="1"/>
          </p:cNvSpPr>
          <p:nvPr/>
        </p:nvSpPr>
        <p:spPr bwMode="auto">
          <a:xfrm>
            <a:off x="6924982" y="1474787"/>
            <a:ext cx="2160240" cy="337901"/>
          </a:xfrm>
          <a:prstGeom prst="roundRect">
            <a:avLst>
              <a:gd name="adj" fmla="val 16667"/>
            </a:avLst>
          </a:prstGeom>
          <a:gradFill rotWithShape="1">
            <a:gsLst>
              <a:gs pos="0">
                <a:srgbClr val="9999FF"/>
              </a:gs>
              <a:gs pos="50000">
                <a:srgbClr val="FFFFFF">
                  <a:alpha val="94000"/>
                </a:srgbClr>
              </a:gs>
              <a:gs pos="100000">
                <a:srgbClr val="9999FF"/>
              </a:gs>
            </a:gsLst>
            <a:lin ang="5400000" scaled="1"/>
          </a:gradFill>
          <a:ln w="9525">
            <a:solidFill>
              <a:srgbClr val="000000"/>
            </a:solidFill>
            <a:round/>
            <a:headEnd/>
            <a:tailEnd/>
          </a:ln>
          <a:effectLst/>
        </p:spPr>
        <p:txBody>
          <a:bodyPr wrap="none" anchor="ct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ja-JP" altLang="en-US" sz="1800" b="1"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小倉北区役所</a:t>
            </a:r>
            <a:endParaRPr kumimoji="0" lang="ja-JP" altLang="en-US" sz="1800" b="1" i="0" u="none" strike="noStrike" kern="0" cap="none" spc="0" normalizeH="0" baseline="0" noProof="0" dirty="0">
              <a:ln>
                <a:noFill/>
              </a:ln>
              <a:solidFill>
                <a:sysClr val="windowText" lastClr="000000"/>
              </a:solidFill>
              <a:effectLst/>
              <a:uLnTx/>
              <a:uFillTx/>
              <a:latin typeface="HGPｺﾞｼｯｸM" pitchFamily="50" charset="-128"/>
              <a:ea typeface="HGPｺﾞｼｯｸM" pitchFamily="50" charset="-128"/>
            </a:endParaRPr>
          </a:p>
        </p:txBody>
      </p:sp>
      <p:grpSp>
        <p:nvGrpSpPr>
          <p:cNvPr id="13" name="グループ化 12"/>
          <p:cNvGrpSpPr/>
          <p:nvPr/>
        </p:nvGrpSpPr>
        <p:grpSpPr>
          <a:xfrm>
            <a:off x="6705978" y="5180054"/>
            <a:ext cx="3200023" cy="1020981"/>
            <a:chOff x="6705977" y="5180052"/>
            <a:chExt cx="3200023" cy="1020981"/>
          </a:xfrm>
        </p:grpSpPr>
        <p:pic>
          <p:nvPicPr>
            <p:cNvPr id="14" name="Picture 70" descr="jimuL"/>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899271" y="5335677"/>
              <a:ext cx="809625" cy="8096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 name="AutoShape 69"/>
            <p:cNvSpPr>
              <a:spLocks noChangeArrowheads="1"/>
            </p:cNvSpPr>
            <p:nvPr/>
          </p:nvSpPr>
          <p:spPr bwMode="auto">
            <a:xfrm>
              <a:off x="6705977" y="5380836"/>
              <a:ext cx="1257745" cy="785738"/>
            </a:xfrm>
            <a:prstGeom prst="wedgeRoundRectCallout">
              <a:avLst>
                <a:gd name="adj1" fmla="val 61486"/>
                <a:gd name="adj2" fmla="val 10630"/>
                <a:gd name="adj3" fmla="val 16667"/>
              </a:avLst>
            </a:prstGeom>
            <a:solidFill>
              <a:schemeClr val="bg1"/>
            </a:solidFill>
            <a:ln w="12700" algn="ctr">
              <a:solidFill>
                <a:schemeClr val="tx1"/>
              </a:solidFill>
              <a:miter lim="800000"/>
              <a:headEnd/>
              <a:tailEnd/>
            </a:ln>
            <a:effectLst>
              <a:outerShdw dist="35921" dir="2700000" algn="ctr" rotWithShape="0">
                <a:srgbClr val="D9D9D9"/>
              </a:outerShdw>
            </a:effectLst>
          </p:spPr>
          <p:txBody>
            <a:bodyPr lIns="72000" tIns="46800" rIns="36000" bIns="46800" anchor="ctr"/>
            <a:lstStyle>
              <a:defPPr>
                <a:defRPr lang="en-US"/>
              </a:defPPr>
              <a:lvl1pPr algn="ctr" rtl="0" fontAlgn="base">
                <a:lnSpc>
                  <a:spcPct val="104000"/>
                </a:lnSpc>
                <a:spcBef>
                  <a:spcPct val="20000"/>
                </a:spcBef>
                <a:spcAft>
                  <a:spcPct val="0"/>
                </a:spcAft>
                <a:buClr>
                  <a:schemeClr val="accent1"/>
                </a:buClr>
                <a:buFont typeface="Wingdings" pitchFamily="2" charset="2"/>
                <a:defRPr sz="1200" kern="1200">
                  <a:solidFill>
                    <a:schemeClr val="tx1"/>
                  </a:solidFill>
                  <a:latin typeface="ＭＳ Ｐゴシック" pitchFamily="50" charset="-128"/>
                  <a:ea typeface="ＭＳ Ｐゴシック" pitchFamily="50" charset="-128"/>
                  <a:cs typeface="Arial" charset="0"/>
                </a:defRPr>
              </a:lvl1pPr>
              <a:lvl2pPr marL="457200" algn="ctr" rtl="0" fontAlgn="base">
                <a:lnSpc>
                  <a:spcPct val="104000"/>
                </a:lnSpc>
                <a:spcBef>
                  <a:spcPct val="20000"/>
                </a:spcBef>
                <a:spcAft>
                  <a:spcPct val="0"/>
                </a:spcAft>
                <a:buClr>
                  <a:schemeClr val="accent1"/>
                </a:buClr>
                <a:buFont typeface="Wingdings" pitchFamily="2" charset="2"/>
                <a:defRPr sz="1200" kern="1200">
                  <a:solidFill>
                    <a:schemeClr val="tx1"/>
                  </a:solidFill>
                  <a:latin typeface="ＭＳ Ｐゴシック" pitchFamily="50" charset="-128"/>
                  <a:ea typeface="ＭＳ Ｐゴシック" pitchFamily="50" charset="-128"/>
                  <a:cs typeface="Arial" charset="0"/>
                </a:defRPr>
              </a:lvl2pPr>
              <a:lvl3pPr marL="914400" algn="ctr" rtl="0" fontAlgn="base">
                <a:lnSpc>
                  <a:spcPct val="104000"/>
                </a:lnSpc>
                <a:spcBef>
                  <a:spcPct val="20000"/>
                </a:spcBef>
                <a:spcAft>
                  <a:spcPct val="0"/>
                </a:spcAft>
                <a:buClr>
                  <a:schemeClr val="accent1"/>
                </a:buClr>
                <a:buFont typeface="Wingdings" pitchFamily="2" charset="2"/>
                <a:defRPr sz="1200" kern="1200">
                  <a:solidFill>
                    <a:schemeClr val="tx1"/>
                  </a:solidFill>
                  <a:latin typeface="ＭＳ Ｐゴシック" pitchFamily="50" charset="-128"/>
                  <a:ea typeface="ＭＳ Ｐゴシック" pitchFamily="50" charset="-128"/>
                  <a:cs typeface="Arial" charset="0"/>
                </a:defRPr>
              </a:lvl3pPr>
              <a:lvl4pPr marL="1371600" algn="ctr" rtl="0" fontAlgn="base">
                <a:lnSpc>
                  <a:spcPct val="104000"/>
                </a:lnSpc>
                <a:spcBef>
                  <a:spcPct val="20000"/>
                </a:spcBef>
                <a:spcAft>
                  <a:spcPct val="0"/>
                </a:spcAft>
                <a:buClr>
                  <a:schemeClr val="accent1"/>
                </a:buClr>
                <a:buFont typeface="Wingdings" pitchFamily="2" charset="2"/>
                <a:defRPr sz="1200" kern="1200">
                  <a:solidFill>
                    <a:schemeClr val="tx1"/>
                  </a:solidFill>
                  <a:latin typeface="ＭＳ Ｐゴシック" pitchFamily="50" charset="-128"/>
                  <a:ea typeface="ＭＳ Ｐゴシック" pitchFamily="50" charset="-128"/>
                  <a:cs typeface="Arial" charset="0"/>
                </a:defRPr>
              </a:lvl4pPr>
              <a:lvl5pPr marL="1828800" algn="ctr" rtl="0" fontAlgn="base">
                <a:lnSpc>
                  <a:spcPct val="104000"/>
                </a:lnSpc>
                <a:spcBef>
                  <a:spcPct val="20000"/>
                </a:spcBef>
                <a:spcAft>
                  <a:spcPct val="0"/>
                </a:spcAft>
                <a:buClr>
                  <a:schemeClr val="accent1"/>
                </a:buClr>
                <a:buFont typeface="Wingdings" pitchFamily="2" charset="2"/>
                <a:defRPr sz="1200" kern="1200">
                  <a:solidFill>
                    <a:schemeClr val="tx1"/>
                  </a:solidFill>
                  <a:latin typeface="ＭＳ Ｐゴシック" pitchFamily="50" charset="-128"/>
                  <a:ea typeface="ＭＳ Ｐゴシック" pitchFamily="50" charset="-128"/>
                  <a:cs typeface="Arial" charset="0"/>
                </a:defRPr>
              </a:lvl5pPr>
              <a:lvl6pPr marL="2286000" algn="l" defTabSz="914400" rtl="0" eaLnBrk="1" latinLnBrk="0" hangingPunct="1">
                <a:defRPr sz="1200" kern="1200">
                  <a:solidFill>
                    <a:schemeClr val="tx1"/>
                  </a:solidFill>
                  <a:latin typeface="ＭＳ Ｐゴシック" pitchFamily="50" charset="-128"/>
                  <a:ea typeface="ＭＳ Ｐゴシック" pitchFamily="50" charset="-128"/>
                  <a:cs typeface="Arial" charset="0"/>
                </a:defRPr>
              </a:lvl6pPr>
              <a:lvl7pPr marL="2743200" algn="l" defTabSz="914400" rtl="0" eaLnBrk="1" latinLnBrk="0" hangingPunct="1">
                <a:defRPr sz="1200" kern="1200">
                  <a:solidFill>
                    <a:schemeClr val="tx1"/>
                  </a:solidFill>
                  <a:latin typeface="ＭＳ Ｐゴシック" pitchFamily="50" charset="-128"/>
                  <a:ea typeface="ＭＳ Ｐゴシック" pitchFamily="50" charset="-128"/>
                  <a:cs typeface="Arial" charset="0"/>
                </a:defRPr>
              </a:lvl7pPr>
              <a:lvl8pPr marL="3200400" algn="l" defTabSz="914400" rtl="0" eaLnBrk="1" latinLnBrk="0" hangingPunct="1">
                <a:defRPr sz="1200" kern="1200">
                  <a:solidFill>
                    <a:schemeClr val="tx1"/>
                  </a:solidFill>
                  <a:latin typeface="ＭＳ Ｐゴシック" pitchFamily="50" charset="-128"/>
                  <a:ea typeface="ＭＳ Ｐゴシック" pitchFamily="50" charset="-128"/>
                  <a:cs typeface="Arial" charset="0"/>
                </a:defRPr>
              </a:lvl8pPr>
              <a:lvl9pPr marL="3657600" algn="l" defTabSz="914400" rtl="0" eaLnBrk="1" latinLnBrk="0" hangingPunct="1">
                <a:defRPr sz="1200" kern="1200">
                  <a:solidFill>
                    <a:schemeClr val="tx1"/>
                  </a:solidFill>
                  <a:latin typeface="ＭＳ Ｐゴシック" pitchFamily="50" charset="-128"/>
                  <a:ea typeface="ＭＳ Ｐゴシック" pitchFamily="50" charset="-128"/>
                  <a:cs typeface="Arial" charset="0"/>
                </a:defRPr>
              </a:lvl9pPr>
            </a:lstStyle>
            <a:p>
              <a:pPr algn="l"/>
              <a:r>
                <a:rPr lang="ja-JP" altLang="en-US" sz="1100" dirty="0">
                  <a:latin typeface="HGPｺﾞｼｯｸM" pitchFamily="50" charset="-128"/>
                  <a:ea typeface="HGPｺﾞｼｯｸM" pitchFamily="50" charset="-128"/>
                </a:rPr>
                <a:t>書き方について、ご不明な点はございませんか</a:t>
              </a:r>
              <a:r>
                <a:rPr lang="ja-JP" altLang="en-US" sz="1100" dirty="0" smtClean="0">
                  <a:latin typeface="HGPｺﾞｼｯｸM" pitchFamily="50" charset="-128"/>
                  <a:ea typeface="HGPｺﾞｼｯｸM" pitchFamily="50" charset="-128"/>
                </a:rPr>
                <a:t>？</a:t>
              </a:r>
              <a:endParaRPr lang="en-US" altLang="ja-JP" sz="1100" dirty="0" smtClean="0">
                <a:latin typeface="HGPｺﾞｼｯｸM" pitchFamily="50" charset="-128"/>
                <a:ea typeface="HGPｺﾞｼｯｸM" pitchFamily="50" charset="-128"/>
              </a:endParaRPr>
            </a:p>
            <a:p>
              <a:pPr algn="l"/>
              <a:r>
                <a:rPr lang="ja-JP" altLang="en-US" sz="1100" dirty="0" smtClean="0">
                  <a:latin typeface="HGPｺﾞｼｯｸM" pitchFamily="50" charset="-128"/>
                  <a:ea typeface="HGPｺﾞｼｯｸM" pitchFamily="50" charset="-128"/>
                </a:rPr>
                <a:t>（</a:t>
              </a:r>
              <a:r>
                <a:rPr lang="ja-JP" altLang="en-US" sz="1100" dirty="0">
                  <a:latin typeface="HGPｺﾞｼｯｸM" pitchFamily="50" charset="-128"/>
                  <a:ea typeface="HGPｺﾞｼｯｸM" pitchFamily="50" charset="-128"/>
                </a:rPr>
                <a:t>記載指導）</a:t>
              </a:r>
            </a:p>
          </p:txBody>
        </p:sp>
        <p:sp>
          <p:nvSpPr>
            <p:cNvPr id="16" name="AutoShape 91"/>
            <p:cNvSpPr>
              <a:spLocks noChangeArrowheads="1"/>
            </p:cNvSpPr>
            <p:nvPr/>
          </p:nvSpPr>
          <p:spPr bwMode="auto">
            <a:xfrm>
              <a:off x="8615552" y="5180052"/>
              <a:ext cx="1052761" cy="653255"/>
            </a:xfrm>
            <a:prstGeom prst="wedgeRoundRectCallout">
              <a:avLst>
                <a:gd name="adj1" fmla="val -61310"/>
                <a:gd name="adj2" fmla="val 33116"/>
                <a:gd name="adj3" fmla="val 16667"/>
              </a:avLst>
            </a:prstGeom>
            <a:solidFill>
              <a:schemeClr val="bg1"/>
            </a:solidFill>
            <a:ln w="12700" algn="ctr">
              <a:solidFill>
                <a:schemeClr val="tx1"/>
              </a:solidFill>
              <a:miter lim="800000"/>
              <a:headEnd/>
              <a:tailEnd/>
            </a:ln>
            <a:effectLst>
              <a:outerShdw dist="35921" dir="2700000" algn="ctr" rotWithShape="0">
                <a:srgbClr val="D9D9D9"/>
              </a:outerShdw>
            </a:effectLst>
          </p:spPr>
          <p:txBody>
            <a:bodyPr lIns="72000" tIns="46800" rIns="36000" bIns="46800" anchor="ctr"/>
            <a:lstStyle>
              <a:defPPr>
                <a:defRPr lang="en-US"/>
              </a:defPPr>
              <a:lvl1pPr algn="ctr" rtl="0" fontAlgn="base">
                <a:lnSpc>
                  <a:spcPct val="104000"/>
                </a:lnSpc>
                <a:spcBef>
                  <a:spcPct val="20000"/>
                </a:spcBef>
                <a:spcAft>
                  <a:spcPct val="0"/>
                </a:spcAft>
                <a:buClr>
                  <a:schemeClr val="accent1"/>
                </a:buClr>
                <a:buFont typeface="Wingdings" pitchFamily="2" charset="2"/>
                <a:defRPr sz="1200" kern="1200">
                  <a:solidFill>
                    <a:schemeClr val="tx1"/>
                  </a:solidFill>
                  <a:latin typeface="ＭＳ Ｐゴシック" pitchFamily="50" charset="-128"/>
                  <a:ea typeface="ＭＳ Ｐゴシック" pitchFamily="50" charset="-128"/>
                  <a:cs typeface="Arial" charset="0"/>
                </a:defRPr>
              </a:lvl1pPr>
              <a:lvl2pPr marL="457200" algn="ctr" rtl="0" fontAlgn="base">
                <a:lnSpc>
                  <a:spcPct val="104000"/>
                </a:lnSpc>
                <a:spcBef>
                  <a:spcPct val="20000"/>
                </a:spcBef>
                <a:spcAft>
                  <a:spcPct val="0"/>
                </a:spcAft>
                <a:buClr>
                  <a:schemeClr val="accent1"/>
                </a:buClr>
                <a:buFont typeface="Wingdings" pitchFamily="2" charset="2"/>
                <a:defRPr sz="1200" kern="1200">
                  <a:solidFill>
                    <a:schemeClr val="tx1"/>
                  </a:solidFill>
                  <a:latin typeface="ＭＳ Ｐゴシック" pitchFamily="50" charset="-128"/>
                  <a:ea typeface="ＭＳ Ｐゴシック" pitchFamily="50" charset="-128"/>
                  <a:cs typeface="Arial" charset="0"/>
                </a:defRPr>
              </a:lvl2pPr>
              <a:lvl3pPr marL="914400" algn="ctr" rtl="0" fontAlgn="base">
                <a:lnSpc>
                  <a:spcPct val="104000"/>
                </a:lnSpc>
                <a:spcBef>
                  <a:spcPct val="20000"/>
                </a:spcBef>
                <a:spcAft>
                  <a:spcPct val="0"/>
                </a:spcAft>
                <a:buClr>
                  <a:schemeClr val="accent1"/>
                </a:buClr>
                <a:buFont typeface="Wingdings" pitchFamily="2" charset="2"/>
                <a:defRPr sz="1200" kern="1200">
                  <a:solidFill>
                    <a:schemeClr val="tx1"/>
                  </a:solidFill>
                  <a:latin typeface="ＭＳ Ｐゴシック" pitchFamily="50" charset="-128"/>
                  <a:ea typeface="ＭＳ Ｐゴシック" pitchFamily="50" charset="-128"/>
                  <a:cs typeface="Arial" charset="0"/>
                </a:defRPr>
              </a:lvl3pPr>
              <a:lvl4pPr marL="1371600" algn="ctr" rtl="0" fontAlgn="base">
                <a:lnSpc>
                  <a:spcPct val="104000"/>
                </a:lnSpc>
                <a:spcBef>
                  <a:spcPct val="20000"/>
                </a:spcBef>
                <a:spcAft>
                  <a:spcPct val="0"/>
                </a:spcAft>
                <a:buClr>
                  <a:schemeClr val="accent1"/>
                </a:buClr>
                <a:buFont typeface="Wingdings" pitchFamily="2" charset="2"/>
                <a:defRPr sz="1200" kern="1200">
                  <a:solidFill>
                    <a:schemeClr val="tx1"/>
                  </a:solidFill>
                  <a:latin typeface="ＭＳ Ｐゴシック" pitchFamily="50" charset="-128"/>
                  <a:ea typeface="ＭＳ Ｐゴシック" pitchFamily="50" charset="-128"/>
                  <a:cs typeface="Arial" charset="0"/>
                </a:defRPr>
              </a:lvl4pPr>
              <a:lvl5pPr marL="1828800" algn="ctr" rtl="0" fontAlgn="base">
                <a:lnSpc>
                  <a:spcPct val="104000"/>
                </a:lnSpc>
                <a:spcBef>
                  <a:spcPct val="20000"/>
                </a:spcBef>
                <a:spcAft>
                  <a:spcPct val="0"/>
                </a:spcAft>
                <a:buClr>
                  <a:schemeClr val="accent1"/>
                </a:buClr>
                <a:buFont typeface="Wingdings" pitchFamily="2" charset="2"/>
                <a:defRPr sz="1200" kern="1200">
                  <a:solidFill>
                    <a:schemeClr val="tx1"/>
                  </a:solidFill>
                  <a:latin typeface="ＭＳ Ｐゴシック" pitchFamily="50" charset="-128"/>
                  <a:ea typeface="ＭＳ Ｐゴシック" pitchFamily="50" charset="-128"/>
                  <a:cs typeface="Arial" charset="0"/>
                </a:defRPr>
              </a:lvl5pPr>
              <a:lvl6pPr marL="2286000" algn="l" defTabSz="914400" rtl="0" eaLnBrk="1" latinLnBrk="0" hangingPunct="1">
                <a:defRPr sz="1200" kern="1200">
                  <a:solidFill>
                    <a:schemeClr val="tx1"/>
                  </a:solidFill>
                  <a:latin typeface="ＭＳ Ｐゴシック" pitchFamily="50" charset="-128"/>
                  <a:ea typeface="ＭＳ Ｐゴシック" pitchFamily="50" charset="-128"/>
                  <a:cs typeface="Arial" charset="0"/>
                </a:defRPr>
              </a:lvl6pPr>
              <a:lvl7pPr marL="2743200" algn="l" defTabSz="914400" rtl="0" eaLnBrk="1" latinLnBrk="0" hangingPunct="1">
                <a:defRPr sz="1200" kern="1200">
                  <a:solidFill>
                    <a:schemeClr val="tx1"/>
                  </a:solidFill>
                  <a:latin typeface="ＭＳ Ｐゴシック" pitchFamily="50" charset="-128"/>
                  <a:ea typeface="ＭＳ Ｐゴシック" pitchFamily="50" charset="-128"/>
                  <a:cs typeface="Arial" charset="0"/>
                </a:defRPr>
              </a:lvl7pPr>
              <a:lvl8pPr marL="3200400" algn="l" defTabSz="914400" rtl="0" eaLnBrk="1" latinLnBrk="0" hangingPunct="1">
                <a:defRPr sz="1200" kern="1200">
                  <a:solidFill>
                    <a:schemeClr val="tx1"/>
                  </a:solidFill>
                  <a:latin typeface="ＭＳ Ｐゴシック" pitchFamily="50" charset="-128"/>
                  <a:ea typeface="ＭＳ Ｐゴシック" pitchFamily="50" charset="-128"/>
                  <a:cs typeface="Arial" charset="0"/>
                </a:defRPr>
              </a:lvl8pPr>
              <a:lvl9pPr marL="3657600" algn="l" defTabSz="914400" rtl="0" eaLnBrk="1" latinLnBrk="0" hangingPunct="1">
                <a:defRPr sz="1200" kern="1200">
                  <a:solidFill>
                    <a:schemeClr val="tx1"/>
                  </a:solidFill>
                  <a:latin typeface="ＭＳ Ｐゴシック" pitchFamily="50" charset="-128"/>
                  <a:ea typeface="ＭＳ Ｐゴシック" pitchFamily="50" charset="-128"/>
                  <a:cs typeface="Arial" charset="0"/>
                </a:defRPr>
              </a:lvl9pPr>
            </a:lstStyle>
            <a:p>
              <a:pPr algn="l"/>
              <a:r>
                <a:rPr lang="ja-JP" altLang="en-US" sz="1100" dirty="0">
                  <a:latin typeface="HGPｺﾞｼｯｸM" pitchFamily="50" charset="-128"/>
                  <a:ea typeface="HGPｺﾞｼｯｸM" pitchFamily="50" charset="-128"/>
                </a:rPr>
                <a:t>番号札をお取りになってお待ちください。</a:t>
              </a:r>
            </a:p>
          </p:txBody>
        </p:sp>
        <p:sp>
          <p:nvSpPr>
            <p:cNvPr id="17" name="Text Box 68"/>
            <p:cNvSpPr txBox="1">
              <a:spLocks noChangeArrowheads="1"/>
            </p:cNvSpPr>
            <p:nvPr/>
          </p:nvSpPr>
          <p:spPr bwMode="auto">
            <a:xfrm>
              <a:off x="8411716" y="5914479"/>
              <a:ext cx="1494284" cy="286554"/>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2700"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90000" tIns="46800" rIns="90000" bIns="46800">
              <a:spAutoFit/>
            </a:bodyPr>
            <a:lstStyle>
              <a:defPPr>
                <a:defRPr lang="en-US"/>
              </a:defPPr>
              <a:lvl1pPr algn="ctr" rtl="0" fontAlgn="base">
                <a:lnSpc>
                  <a:spcPct val="104000"/>
                </a:lnSpc>
                <a:spcBef>
                  <a:spcPct val="20000"/>
                </a:spcBef>
                <a:spcAft>
                  <a:spcPct val="0"/>
                </a:spcAft>
                <a:buClr>
                  <a:schemeClr val="accent1"/>
                </a:buClr>
                <a:buFont typeface="Wingdings" pitchFamily="2" charset="2"/>
                <a:defRPr sz="1200" kern="1200">
                  <a:solidFill>
                    <a:schemeClr val="tx1"/>
                  </a:solidFill>
                  <a:latin typeface="ＭＳ Ｐゴシック" pitchFamily="50" charset="-128"/>
                  <a:ea typeface="ＭＳ Ｐゴシック" pitchFamily="50" charset="-128"/>
                  <a:cs typeface="Arial" charset="0"/>
                </a:defRPr>
              </a:lvl1pPr>
              <a:lvl2pPr marL="457200" algn="ctr" rtl="0" fontAlgn="base">
                <a:lnSpc>
                  <a:spcPct val="104000"/>
                </a:lnSpc>
                <a:spcBef>
                  <a:spcPct val="20000"/>
                </a:spcBef>
                <a:spcAft>
                  <a:spcPct val="0"/>
                </a:spcAft>
                <a:buClr>
                  <a:schemeClr val="accent1"/>
                </a:buClr>
                <a:buFont typeface="Wingdings" pitchFamily="2" charset="2"/>
                <a:defRPr sz="1200" kern="1200">
                  <a:solidFill>
                    <a:schemeClr val="tx1"/>
                  </a:solidFill>
                  <a:latin typeface="ＭＳ Ｐゴシック" pitchFamily="50" charset="-128"/>
                  <a:ea typeface="ＭＳ Ｐゴシック" pitchFamily="50" charset="-128"/>
                  <a:cs typeface="Arial" charset="0"/>
                </a:defRPr>
              </a:lvl2pPr>
              <a:lvl3pPr marL="914400" algn="ctr" rtl="0" fontAlgn="base">
                <a:lnSpc>
                  <a:spcPct val="104000"/>
                </a:lnSpc>
                <a:spcBef>
                  <a:spcPct val="20000"/>
                </a:spcBef>
                <a:spcAft>
                  <a:spcPct val="0"/>
                </a:spcAft>
                <a:buClr>
                  <a:schemeClr val="accent1"/>
                </a:buClr>
                <a:buFont typeface="Wingdings" pitchFamily="2" charset="2"/>
                <a:defRPr sz="1200" kern="1200">
                  <a:solidFill>
                    <a:schemeClr val="tx1"/>
                  </a:solidFill>
                  <a:latin typeface="ＭＳ Ｐゴシック" pitchFamily="50" charset="-128"/>
                  <a:ea typeface="ＭＳ Ｐゴシック" pitchFamily="50" charset="-128"/>
                  <a:cs typeface="Arial" charset="0"/>
                </a:defRPr>
              </a:lvl3pPr>
              <a:lvl4pPr marL="1371600" algn="ctr" rtl="0" fontAlgn="base">
                <a:lnSpc>
                  <a:spcPct val="104000"/>
                </a:lnSpc>
                <a:spcBef>
                  <a:spcPct val="20000"/>
                </a:spcBef>
                <a:spcAft>
                  <a:spcPct val="0"/>
                </a:spcAft>
                <a:buClr>
                  <a:schemeClr val="accent1"/>
                </a:buClr>
                <a:buFont typeface="Wingdings" pitchFamily="2" charset="2"/>
                <a:defRPr sz="1200" kern="1200">
                  <a:solidFill>
                    <a:schemeClr val="tx1"/>
                  </a:solidFill>
                  <a:latin typeface="ＭＳ Ｐゴシック" pitchFamily="50" charset="-128"/>
                  <a:ea typeface="ＭＳ Ｐゴシック" pitchFamily="50" charset="-128"/>
                  <a:cs typeface="Arial" charset="0"/>
                </a:defRPr>
              </a:lvl4pPr>
              <a:lvl5pPr marL="1828800" algn="ctr" rtl="0" fontAlgn="base">
                <a:lnSpc>
                  <a:spcPct val="104000"/>
                </a:lnSpc>
                <a:spcBef>
                  <a:spcPct val="20000"/>
                </a:spcBef>
                <a:spcAft>
                  <a:spcPct val="0"/>
                </a:spcAft>
                <a:buClr>
                  <a:schemeClr val="accent1"/>
                </a:buClr>
                <a:buFont typeface="Wingdings" pitchFamily="2" charset="2"/>
                <a:defRPr sz="1200" kern="1200">
                  <a:solidFill>
                    <a:schemeClr val="tx1"/>
                  </a:solidFill>
                  <a:latin typeface="ＭＳ Ｐゴシック" pitchFamily="50" charset="-128"/>
                  <a:ea typeface="ＭＳ Ｐゴシック" pitchFamily="50" charset="-128"/>
                  <a:cs typeface="Arial" charset="0"/>
                </a:defRPr>
              </a:lvl5pPr>
              <a:lvl6pPr marL="2286000" algn="l" defTabSz="914400" rtl="0" eaLnBrk="1" latinLnBrk="0" hangingPunct="1">
                <a:defRPr sz="1200" kern="1200">
                  <a:solidFill>
                    <a:schemeClr val="tx1"/>
                  </a:solidFill>
                  <a:latin typeface="ＭＳ Ｐゴシック" pitchFamily="50" charset="-128"/>
                  <a:ea typeface="ＭＳ Ｐゴシック" pitchFamily="50" charset="-128"/>
                  <a:cs typeface="Arial" charset="0"/>
                </a:defRPr>
              </a:lvl6pPr>
              <a:lvl7pPr marL="2743200" algn="l" defTabSz="914400" rtl="0" eaLnBrk="1" latinLnBrk="0" hangingPunct="1">
                <a:defRPr sz="1200" kern="1200">
                  <a:solidFill>
                    <a:schemeClr val="tx1"/>
                  </a:solidFill>
                  <a:latin typeface="ＭＳ Ｐゴシック" pitchFamily="50" charset="-128"/>
                  <a:ea typeface="ＭＳ Ｐゴシック" pitchFamily="50" charset="-128"/>
                  <a:cs typeface="Arial" charset="0"/>
                </a:defRPr>
              </a:lvl7pPr>
              <a:lvl8pPr marL="3200400" algn="l" defTabSz="914400" rtl="0" eaLnBrk="1" latinLnBrk="0" hangingPunct="1">
                <a:defRPr sz="1200" kern="1200">
                  <a:solidFill>
                    <a:schemeClr val="tx1"/>
                  </a:solidFill>
                  <a:latin typeface="ＭＳ Ｐゴシック" pitchFamily="50" charset="-128"/>
                  <a:ea typeface="ＭＳ Ｐゴシック" pitchFamily="50" charset="-128"/>
                  <a:cs typeface="Arial" charset="0"/>
                </a:defRPr>
              </a:lvl8pPr>
              <a:lvl9pPr marL="3657600" algn="l" defTabSz="914400" rtl="0" eaLnBrk="1" latinLnBrk="0" hangingPunct="1">
                <a:defRPr sz="1200" kern="1200">
                  <a:solidFill>
                    <a:schemeClr val="tx1"/>
                  </a:solidFill>
                  <a:latin typeface="ＭＳ Ｐゴシック" pitchFamily="50" charset="-128"/>
                  <a:ea typeface="ＭＳ Ｐゴシック" pitchFamily="50" charset="-128"/>
                  <a:cs typeface="Arial" charset="0"/>
                </a:defRPr>
              </a:lvl9pPr>
            </a:lstStyle>
            <a:p>
              <a:pPr algn="l" eaLnBrk="1" hangingPunct="1"/>
              <a:r>
                <a:rPr lang="ja-JP" altLang="en-US" b="1" u="sng" dirty="0">
                  <a:solidFill>
                    <a:srgbClr val="FF0000"/>
                  </a:solidFill>
                  <a:latin typeface="HGPｺﾞｼｯｸM" pitchFamily="50" charset="-128"/>
                  <a:ea typeface="HGPｺﾞｼｯｸM" pitchFamily="50" charset="-128"/>
                </a:rPr>
                <a:t>フロアマネージャー</a:t>
              </a:r>
            </a:p>
          </p:txBody>
        </p:sp>
      </p:grpSp>
      <p:sp>
        <p:nvSpPr>
          <p:cNvPr id="18" name="タイトル 17"/>
          <p:cNvSpPr>
            <a:spLocks noGrp="1"/>
          </p:cNvSpPr>
          <p:nvPr>
            <p:ph type="title"/>
          </p:nvPr>
        </p:nvSpPr>
        <p:spPr/>
        <p:txBody>
          <a:bodyPr/>
          <a:lstStyle/>
          <a:p>
            <a:r>
              <a:rPr lang="ja-JP" altLang="en-US" dirty="0"/>
              <a:t>６．事例紹介　</a:t>
            </a:r>
            <a:r>
              <a:rPr lang="ja-JP" altLang="en-US" sz="2400" dirty="0"/>
              <a:t>～大規模自治体の場合（北九州市（政令市））～</a:t>
            </a:r>
            <a:endParaRPr kumimoji="1" lang="ja-JP" altLang="en-US" dirty="0"/>
          </a:p>
        </p:txBody>
      </p:sp>
      <p:sp>
        <p:nvSpPr>
          <p:cNvPr id="19" name="スライド番号プレースホルダ 18"/>
          <p:cNvSpPr>
            <a:spLocks noGrp="1"/>
          </p:cNvSpPr>
          <p:nvPr>
            <p:ph type="sldNum" sz="quarter" idx="12"/>
          </p:nvPr>
        </p:nvSpPr>
        <p:spPr/>
        <p:txBody>
          <a:bodyPr/>
          <a:lstStyle/>
          <a:p>
            <a:fld id="{8EDC12F3-E265-4EA4-8231-EBF85ED9DCFF}" type="slidenum">
              <a:rPr lang="en-US" altLang="ja-JP" smtClean="0"/>
              <a:pPr/>
              <a:t>25</a:t>
            </a:fld>
            <a:endParaRPr lang="ja-JP" altLang="en-US" dirty="0"/>
          </a:p>
        </p:txBody>
      </p:sp>
      <p:sp>
        <p:nvSpPr>
          <p:cNvPr id="20" name="フッター プレースホルダ 19"/>
          <p:cNvSpPr>
            <a:spLocks noGrp="1"/>
          </p:cNvSpPr>
          <p:nvPr>
            <p:ph type="ftr" sz="quarter" idx="11"/>
          </p:nvPr>
        </p:nvSpPr>
        <p:spPr/>
        <p:txBody>
          <a:bodyPr/>
          <a:lstStyle/>
          <a:p>
            <a:r>
              <a:rPr lang="en-US" altLang="ja-JP" smtClean="0"/>
              <a:t>1-3  </a:t>
            </a:r>
            <a:r>
              <a:rPr lang="ja-JP" altLang="en-US" smtClean="0"/>
              <a:t>住民視点の窓口サービスの実現</a:t>
            </a:r>
            <a:endParaRPr lang="en-US" altLang="ja-JP" dirty="0"/>
          </a:p>
        </p:txBody>
      </p:sp>
    </p:spTree>
    <p:extLst>
      <p:ext uri="{BB962C8B-B14F-4D97-AF65-F5344CB8AC3E}">
        <p14:creationId xmlns:p14="http://schemas.microsoft.com/office/powerpoint/2010/main" xmlns="" val="1195414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2000"/>
                            </p:stCondLst>
                            <p:childTnLst>
                              <p:par>
                                <p:cTn id="13" presetID="10" presetClass="entr" presetSubtype="0" fill="hold" nodeType="afterEffect">
                                  <p:stCondLst>
                                    <p:cond delay="50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７．</a:t>
            </a:r>
            <a:r>
              <a:rPr lang="ja-JP" altLang="en-US" dirty="0"/>
              <a:t>総合窓口運用の留意点</a:t>
            </a:r>
            <a:endParaRPr kumimoji="1" lang="ja-JP" altLang="en-US" dirty="0"/>
          </a:p>
        </p:txBody>
      </p:sp>
      <p:sp>
        <p:nvSpPr>
          <p:cNvPr id="179203" name="Rectangle 3"/>
          <p:cNvSpPr>
            <a:spLocks noGrp="1" noChangeArrowheads="1"/>
          </p:cNvSpPr>
          <p:nvPr>
            <p:ph idx="1"/>
          </p:nvPr>
        </p:nvSpPr>
        <p:spPr bwMode="auto">
          <a:xfrm>
            <a:off x="495300" y="1341440"/>
            <a:ext cx="8915400" cy="4784725"/>
          </a:xfrm>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ja-JP" altLang="en-US" sz="2800" dirty="0" smtClean="0">
                <a:latin typeface="HGPｺﾞｼｯｸM" pitchFamily="50" charset="-128"/>
              </a:rPr>
              <a:t>実効性を上げるためには</a:t>
            </a:r>
          </a:p>
          <a:p>
            <a:pPr lvl="1"/>
            <a:r>
              <a:rPr lang="ja-JP" altLang="en-US" sz="2400" dirty="0" smtClean="0"/>
              <a:t>実際に総合窓口を運用しながら体得　⇒改善＆対象範囲拡大</a:t>
            </a:r>
            <a:endParaRPr lang="en-US" altLang="ja-JP" sz="2400" dirty="0" smtClean="0"/>
          </a:p>
          <a:p>
            <a:pPr lvl="1"/>
            <a:r>
              <a:rPr lang="ja-JP" altLang="en-US" sz="2400" dirty="0" smtClean="0"/>
              <a:t>担い手全員が理屈だけにとらわれずに</a:t>
            </a:r>
            <a:endParaRPr lang="en-US" altLang="ja-JP" sz="2400" dirty="0" smtClean="0"/>
          </a:p>
          <a:p>
            <a:pPr lvl="1">
              <a:buNone/>
            </a:pPr>
            <a:r>
              <a:rPr lang="en-US" altLang="ja-JP" sz="2400" dirty="0" smtClean="0"/>
              <a:t>   </a:t>
            </a:r>
            <a:r>
              <a:rPr lang="ja-JP" altLang="en-US" sz="2400" dirty="0" smtClean="0"/>
              <a:t>直感的に良いと思ったこともどんどん取り入れよう</a:t>
            </a:r>
            <a:endParaRPr lang="en-US" altLang="ja-JP" sz="2400" dirty="0" smtClean="0"/>
          </a:p>
          <a:p>
            <a:r>
              <a:rPr lang="ja-JP" altLang="en-US" sz="2800" dirty="0" smtClean="0">
                <a:latin typeface="HGPｺﾞｼｯｸM" pitchFamily="50" charset="-128"/>
              </a:rPr>
              <a:t>コツを教える（イメージを実践に）　　</a:t>
            </a:r>
            <a:endParaRPr lang="en-US" altLang="ja-JP" sz="2800" dirty="0" smtClean="0">
              <a:latin typeface="HGPｺﾞｼｯｸM" pitchFamily="50" charset="-128"/>
            </a:endParaRPr>
          </a:p>
          <a:p>
            <a:r>
              <a:rPr lang="ja-JP" altLang="en-US" sz="2800" dirty="0" smtClean="0">
                <a:latin typeface="HGPｺﾞｼｯｸM" pitchFamily="50" charset="-128"/>
              </a:rPr>
              <a:t>現場と共に仮説を検証　⇒　修正　⇒　再検証</a:t>
            </a:r>
            <a:endParaRPr lang="en-US" altLang="ja-JP" sz="2800" dirty="0" smtClean="0">
              <a:latin typeface="HGPｺﾞｼｯｸM" pitchFamily="50" charset="-128"/>
            </a:endParaRPr>
          </a:p>
          <a:p>
            <a:r>
              <a:rPr lang="ja-JP" altLang="en-US" sz="2800" dirty="0" smtClean="0">
                <a:latin typeface="HGPｺﾞｼｯｸM" pitchFamily="50" charset="-128"/>
              </a:rPr>
              <a:t>ＯＪＴ　ナレッジマネジメント</a:t>
            </a:r>
            <a:endParaRPr lang="en-US" altLang="ja-JP" sz="2800" dirty="0" smtClean="0">
              <a:latin typeface="HGPｺﾞｼｯｸM" pitchFamily="50" charset="-128"/>
            </a:endParaRPr>
          </a:p>
          <a:p>
            <a:pPr>
              <a:buNone/>
            </a:pPr>
            <a:r>
              <a:rPr lang="en-US" altLang="ja-JP" sz="2800" dirty="0" smtClean="0">
                <a:latin typeface="HGPｺﾞｼｯｸM" pitchFamily="50" charset="-128"/>
              </a:rPr>
              <a:t> </a:t>
            </a:r>
            <a:r>
              <a:rPr lang="ja-JP" altLang="en-US" sz="2800" dirty="0" smtClean="0">
                <a:latin typeface="HGPｺﾞｼｯｸM" pitchFamily="50" charset="-128"/>
              </a:rPr>
              <a:t>　（日々の業務改善、育成、知識の蓄積と再利用）</a:t>
            </a:r>
            <a:endParaRPr lang="ja-JP" altLang="en-US" sz="2800" dirty="0">
              <a:latin typeface="HGPｺﾞｼｯｸM" pitchFamily="50" charset="-128"/>
            </a:endParaRPr>
          </a:p>
          <a:p>
            <a:endParaRPr lang="ja-JP" altLang="en-US" dirty="0">
              <a:latin typeface="HGPｺﾞｼｯｸM" pitchFamily="50" charset="-128"/>
            </a:endParaRPr>
          </a:p>
        </p:txBody>
      </p:sp>
      <p:sp>
        <p:nvSpPr>
          <p:cNvPr id="4" name="スライド番号プレースホルダ 3"/>
          <p:cNvSpPr>
            <a:spLocks noGrp="1"/>
          </p:cNvSpPr>
          <p:nvPr>
            <p:ph type="sldNum" sz="quarter" idx="12"/>
          </p:nvPr>
        </p:nvSpPr>
        <p:spPr/>
        <p:txBody>
          <a:bodyPr/>
          <a:lstStyle/>
          <a:p>
            <a:fld id="{8EDC12F3-E265-4EA4-8231-EBF85ED9DCFF}" type="slidenum">
              <a:rPr lang="en-US" altLang="ja-JP" smtClean="0"/>
              <a:pPr/>
              <a:t>26</a:t>
            </a:fld>
            <a:endParaRPr lang="ja-JP" altLang="en-US" dirty="0"/>
          </a:p>
        </p:txBody>
      </p:sp>
      <p:sp>
        <p:nvSpPr>
          <p:cNvPr id="5" name="フッター プレースホルダ 4"/>
          <p:cNvSpPr>
            <a:spLocks noGrp="1"/>
          </p:cNvSpPr>
          <p:nvPr>
            <p:ph type="ftr" sz="quarter" idx="11"/>
          </p:nvPr>
        </p:nvSpPr>
        <p:spPr/>
        <p:txBody>
          <a:bodyPr/>
          <a:lstStyle/>
          <a:p>
            <a:r>
              <a:rPr lang="en-US" altLang="ja-JP" smtClean="0"/>
              <a:t>1-3  </a:t>
            </a:r>
            <a:r>
              <a:rPr lang="ja-JP" altLang="en-US" smtClean="0"/>
              <a:t>住民視点の窓口サービスの実現</a:t>
            </a:r>
            <a:endParaRPr lang="en-US" altLang="ja-JP"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８．</a:t>
            </a:r>
            <a:r>
              <a:rPr lang="ja-JP" altLang="ja-JP" dirty="0"/>
              <a:t>本講義のまとめ</a:t>
            </a:r>
            <a:endParaRPr kumimoji="1" lang="ja-JP" altLang="en-US" dirty="0"/>
          </a:p>
        </p:txBody>
      </p:sp>
      <p:sp>
        <p:nvSpPr>
          <p:cNvPr id="177155" name="Rectangle 3"/>
          <p:cNvSpPr>
            <a:spLocks noGrp="1" noChangeArrowheads="1"/>
          </p:cNvSpPr>
          <p:nvPr>
            <p:ph idx="1"/>
          </p:nvPr>
        </p:nvSpPr>
        <p:spPr bwMode="auto">
          <a:xfrm>
            <a:off x="495300" y="1340768"/>
            <a:ext cx="8915400" cy="4968552"/>
          </a:xfrm>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ja-JP" altLang="en-US" dirty="0" smtClean="0"/>
              <a:t>総合窓口担当者に求められる役割</a:t>
            </a:r>
            <a:endParaRPr lang="en-US" altLang="ja-JP" dirty="0" smtClean="0"/>
          </a:p>
          <a:p>
            <a:pPr marL="806450" lvl="1" indent="-349250">
              <a:spcBef>
                <a:spcPts val="1800"/>
              </a:spcBef>
              <a:buNone/>
            </a:pPr>
            <a:r>
              <a:rPr lang="ja-JP" altLang="en-US" sz="2400" dirty="0" smtClean="0"/>
              <a:t>◆組織横断的発想が必要</a:t>
            </a:r>
            <a:endParaRPr lang="en-US" altLang="ja-JP" sz="2400" dirty="0" smtClean="0"/>
          </a:p>
          <a:p>
            <a:pPr marL="806450" lvl="1" indent="-349250">
              <a:spcBef>
                <a:spcPts val="1800"/>
              </a:spcBef>
              <a:buNone/>
            </a:pPr>
            <a:r>
              <a:rPr lang="ja-JP" altLang="en-US" sz="2400" dirty="0" smtClean="0"/>
              <a:t>◆論理性に、かつトップ（首長）の方針に裏づけられた</a:t>
            </a:r>
            <a:r>
              <a:rPr lang="en-US" altLang="ja-JP" sz="2400" dirty="0" smtClean="0"/>
              <a:t/>
            </a:r>
            <a:br>
              <a:rPr lang="en-US" altLang="ja-JP" sz="2400" dirty="0" smtClean="0"/>
            </a:br>
            <a:r>
              <a:rPr lang="ja-JP" altLang="en-US" sz="2400" dirty="0" smtClean="0"/>
              <a:t>　　　　　　　プロジェクトのシナリオを描くことが先ず必要</a:t>
            </a:r>
            <a:endParaRPr lang="en-US" altLang="ja-JP" sz="2400" dirty="0" smtClean="0"/>
          </a:p>
          <a:p>
            <a:pPr marL="806450" lvl="1" indent="-349250">
              <a:spcBef>
                <a:spcPts val="1800"/>
              </a:spcBef>
              <a:buNone/>
            </a:pPr>
            <a:r>
              <a:rPr lang="ja-JP" altLang="en-US" sz="2400" dirty="0" smtClean="0"/>
              <a:t>◆現場の担当者を巻き込み、現状分析を経て住民視点で実現モ　デルを分かりやすく見える化し、関係者で共有することが重要</a:t>
            </a:r>
            <a:endParaRPr lang="en-US" altLang="ja-JP" sz="2400" dirty="0" smtClean="0"/>
          </a:p>
          <a:p>
            <a:pPr marL="806450" lvl="1" indent="-349250">
              <a:spcBef>
                <a:spcPts val="1800"/>
              </a:spcBef>
              <a:buNone/>
            </a:pPr>
            <a:r>
              <a:rPr lang="ja-JP" altLang="en-US" sz="2400" dirty="0" smtClean="0"/>
              <a:t>◆</a:t>
            </a:r>
            <a:r>
              <a:rPr lang="ja-JP" altLang="en-US" sz="2400" dirty="0"/>
              <a:t>プロジェクト</a:t>
            </a:r>
            <a:r>
              <a:rPr lang="ja-JP" altLang="en-US" sz="2400" dirty="0" smtClean="0"/>
              <a:t>を進める中で、様々な問題に直面するが、</a:t>
            </a:r>
            <a:r>
              <a:rPr lang="en-US" altLang="ja-JP" sz="2400" dirty="0"/>
              <a:t/>
            </a:r>
            <a:br>
              <a:rPr lang="en-US" altLang="ja-JP" sz="2400" dirty="0"/>
            </a:br>
            <a:r>
              <a:rPr lang="ja-JP" altLang="en-US" sz="2400" u="sng" dirty="0" smtClean="0"/>
              <a:t>絶対にぶれてはいけない</a:t>
            </a:r>
            <a:r>
              <a:rPr lang="ja-JP" altLang="en-US" sz="2400" dirty="0" smtClean="0"/>
              <a:t>（不退転の姿勢を示す）</a:t>
            </a:r>
            <a:endParaRPr lang="en-US" altLang="ja-JP" sz="2400" dirty="0" smtClean="0"/>
          </a:p>
          <a:p>
            <a:pPr marL="806450" lvl="1" indent="-349250">
              <a:spcBef>
                <a:spcPts val="1800"/>
              </a:spcBef>
              <a:buNone/>
            </a:pPr>
            <a:r>
              <a:rPr lang="ja-JP" altLang="en-US" sz="2400" dirty="0" smtClean="0"/>
              <a:t>◆どんな場合でも決断力を発揮することが成功の鍵</a:t>
            </a:r>
            <a:endParaRPr lang="en-US" altLang="ja-JP" sz="2400" dirty="0" smtClean="0"/>
          </a:p>
          <a:p>
            <a:pPr lvl="1"/>
            <a:endParaRPr lang="en-US" altLang="ja-JP" dirty="0" smtClean="0"/>
          </a:p>
          <a:p>
            <a:pPr lvl="1">
              <a:buNone/>
            </a:pPr>
            <a:endParaRPr lang="ja-JP" altLang="en-US" dirty="0"/>
          </a:p>
          <a:p>
            <a:pPr lvl="1"/>
            <a:endParaRPr lang="ja-JP" altLang="en-US" dirty="0"/>
          </a:p>
          <a:p>
            <a:pPr lvl="1"/>
            <a:endParaRPr lang="ja-JP" altLang="en-US" dirty="0"/>
          </a:p>
          <a:p>
            <a:pPr lvl="1">
              <a:buFont typeface="Wingdings" pitchFamily="2" charset="2"/>
              <a:buNone/>
            </a:pPr>
            <a:endParaRPr lang="ja-JP" altLang="en-US" dirty="0"/>
          </a:p>
          <a:p>
            <a:endParaRPr lang="ja-JP" altLang="en-US" dirty="0"/>
          </a:p>
        </p:txBody>
      </p:sp>
      <p:sp>
        <p:nvSpPr>
          <p:cNvPr id="4" name="スライド番号プレースホルダ 3"/>
          <p:cNvSpPr>
            <a:spLocks noGrp="1"/>
          </p:cNvSpPr>
          <p:nvPr>
            <p:ph type="sldNum" sz="quarter" idx="12"/>
          </p:nvPr>
        </p:nvSpPr>
        <p:spPr/>
        <p:txBody>
          <a:bodyPr/>
          <a:lstStyle/>
          <a:p>
            <a:fld id="{8EDC12F3-E265-4EA4-8231-EBF85ED9DCFF}" type="slidenum">
              <a:rPr lang="en-US" altLang="ja-JP" smtClean="0"/>
              <a:pPr/>
              <a:t>27</a:t>
            </a:fld>
            <a:endParaRPr lang="ja-JP" altLang="en-US" dirty="0"/>
          </a:p>
        </p:txBody>
      </p:sp>
      <p:sp>
        <p:nvSpPr>
          <p:cNvPr id="5" name="フッター プレースホルダ 4"/>
          <p:cNvSpPr>
            <a:spLocks noGrp="1"/>
          </p:cNvSpPr>
          <p:nvPr>
            <p:ph type="ftr" sz="quarter" idx="11"/>
          </p:nvPr>
        </p:nvSpPr>
        <p:spPr/>
        <p:txBody>
          <a:bodyPr/>
          <a:lstStyle/>
          <a:p>
            <a:r>
              <a:rPr lang="en-US" altLang="ja-JP" smtClean="0"/>
              <a:t>1-3  </a:t>
            </a:r>
            <a:r>
              <a:rPr lang="ja-JP" altLang="en-US" smtClean="0"/>
              <a:t>住民視点の窓口サービスの実現</a:t>
            </a:r>
            <a:endParaRPr lang="en-US" altLang="ja-JP"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ja-JP" dirty="0">
                <a:latin typeface="HGPｺﾞｼｯｸM" pitchFamily="50" charset="-128"/>
                <a:ea typeface="HGPｺﾞｼｯｸM" pitchFamily="50" charset="-128"/>
              </a:rPr>
              <a:t>２．本講義の構成</a:t>
            </a:r>
            <a:endParaRPr kumimoji="1" lang="ja-JP" altLang="en-US" dirty="0">
              <a:latin typeface="HGPｺﾞｼｯｸM" pitchFamily="50" charset="-128"/>
              <a:ea typeface="HGPｺﾞｼｯｸM" pitchFamily="50" charset="-128"/>
            </a:endParaRPr>
          </a:p>
        </p:txBody>
      </p:sp>
      <p:sp>
        <p:nvSpPr>
          <p:cNvPr id="175107" name="Rectangle 3"/>
          <p:cNvSpPr>
            <a:spLocks noGrp="1" noChangeArrowheads="1"/>
          </p:cNvSpPr>
          <p:nvPr>
            <p:ph idx="1"/>
          </p:nvPr>
        </p:nvSpPr>
        <p:spPr bwMode="auto">
          <a:xfrm>
            <a:off x="488504" y="1340768"/>
            <a:ext cx="9217024" cy="4896544"/>
          </a:xfrm>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r>
              <a:rPr lang="ja-JP" altLang="en-US" sz="2800" dirty="0" smtClean="0">
                <a:latin typeface="HGPｺﾞｼｯｸM" pitchFamily="50" charset="-128"/>
              </a:rPr>
              <a:t>組織横断的発想の必要性</a:t>
            </a:r>
            <a:endParaRPr lang="en-US" altLang="ja-JP" sz="2800" dirty="0" smtClean="0">
              <a:latin typeface="HGPｺﾞｼｯｸM" pitchFamily="50" charset="-128"/>
            </a:endParaRPr>
          </a:p>
          <a:p>
            <a:r>
              <a:rPr lang="ja-JP" altLang="en-US" sz="2800" dirty="0">
                <a:latin typeface="HGPｺﾞｼｯｸM" pitchFamily="50" charset="-128"/>
              </a:rPr>
              <a:t>総合</a:t>
            </a:r>
            <a:r>
              <a:rPr lang="ja-JP" altLang="en-US" sz="2800" dirty="0" smtClean="0">
                <a:latin typeface="HGPｺﾞｼｯｸM" pitchFamily="50" charset="-128"/>
              </a:rPr>
              <a:t>窓口モデルの決定プロセス</a:t>
            </a:r>
            <a:endParaRPr lang="en-US" altLang="ja-JP" sz="2800" dirty="0" smtClean="0">
              <a:latin typeface="HGPｺﾞｼｯｸM" pitchFamily="50" charset="-128"/>
            </a:endParaRPr>
          </a:p>
          <a:p>
            <a:pPr lvl="1"/>
            <a:r>
              <a:rPr lang="ja-JP" altLang="en-US" sz="2400" dirty="0"/>
              <a:t>現状</a:t>
            </a:r>
            <a:r>
              <a:rPr lang="ja-JP" altLang="en-US" sz="2400" dirty="0" smtClean="0"/>
              <a:t>分析</a:t>
            </a:r>
            <a:endParaRPr lang="en-US" altLang="ja-JP" sz="2400" dirty="0" smtClean="0"/>
          </a:p>
          <a:p>
            <a:pPr lvl="1"/>
            <a:r>
              <a:rPr lang="ja-JP" altLang="en-US" sz="2400" dirty="0"/>
              <a:t>業務</a:t>
            </a:r>
            <a:r>
              <a:rPr lang="ja-JP" altLang="en-US" sz="2400" dirty="0" smtClean="0"/>
              <a:t>改革（ＢＰＲ）</a:t>
            </a:r>
            <a:endParaRPr lang="en-US" altLang="ja-JP" sz="2400" dirty="0" smtClean="0"/>
          </a:p>
          <a:p>
            <a:pPr lvl="1"/>
            <a:r>
              <a:rPr lang="ja-JP" altLang="en-US" sz="2400" dirty="0"/>
              <a:t>総合</a:t>
            </a:r>
            <a:r>
              <a:rPr lang="ja-JP" altLang="en-US" sz="2400" dirty="0" smtClean="0"/>
              <a:t>窓口モデル</a:t>
            </a:r>
            <a:endParaRPr lang="en-US" altLang="ja-JP" sz="2400" dirty="0" smtClean="0"/>
          </a:p>
          <a:p>
            <a:pPr lvl="1"/>
            <a:r>
              <a:rPr lang="ja-JP" altLang="en-US" sz="2400" dirty="0"/>
              <a:t>総合</a:t>
            </a:r>
            <a:r>
              <a:rPr lang="ja-JP" altLang="en-US" sz="2400" dirty="0" smtClean="0"/>
              <a:t>窓口モデルの決定</a:t>
            </a:r>
            <a:endParaRPr lang="en-US" altLang="ja-JP" sz="2400" dirty="0" smtClean="0"/>
          </a:p>
          <a:p>
            <a:r>
              <a:rPr lang="ja-JP" altLang="en-US" sz="2800" dirty="0" smtClean="0">
                <a:latin typeface="HGPｺﾞｼｯｸM" pitchFamily="50" charset="-128"/>
              </a:rPr>
              <a:t>事例紹介</a:t>
            </a:r>
            <a:endParaRPr lang="en-US" altLang="ja-JP" sz="2800" dirty="0" smtClean="0">
              <a:latin typeface="HGPｺﾞｼｯｸM" pitchFamily="50" charset="-128"/>
            </a:endParaRPr>
          </a:p>
          <a:p>
            <a:pPr lvl="1"/>
            <a:r>
              <a:rPr lang="ja-JP" altLang="en-US" sz="2400" dirty="0"/>
              <a:t>小規模</a:t>
            </a:r>
            <a:r>
              <a:rPr lang="ja-JP" altLang="en-US" sz="2400" dirty="0" smtClean="0"/>
              <a:t>自治体　福岡県粕屋町</a:t>
            </a:r>
            <a:endParaRPr lang="en-US" altLang="ja-JP" sz="2400" dirty="0" smtClean="0"/>
          </a:p>
          <a:p>
            <a:pPr lvl="1"/>
            <a:r>
              <a:rPr lang="ja-JP" altLang="en-US" sz="2400" dirty="0"/>
              <a:t>大規模</a:t>
            </a:r>
            <a:r>
              <a:rPr lang="ja-JP" altLang="en-US" sz="2400" dirty="0" smtClean="0"/>
              <a:t>自治体　北九州市（政令市）</a:t>
            </a:r>
            <a:endParaRPr lang="en-US" altLang="ja-JP" sz="2400" dirty="0" smtClean="0"/>
          </a:p>
          <a:p>
            <a:r>
              <a:rPr lang="ja-JP" altLang="en-US" sz="2800" dirty="0" smtClean="0">
                <a:latin typeface="HGPｺﾞｼｯｸM" pitchFamily="50" charset="-128"/>
              </a:rPr>
              <a:t>総合窓口運用の留意点</a:t>
            </a:r>
            <a:endParaRPr lang="en-US" altLang="ja-JP" sz="2800" dirty="0" smtClean="0">
              <a:latin typeface="HGPｺﾞｼｯｸM" pitchFamily="50" charset="-128"/>
            </a:endParaRPr>
          </a:p>
          <a:p>
            <a:endParaRPr lang="ja-JP" altLang="en-US" dirty="0">
              <a:latin typeface="HGPｺﾞｼｯｸM" pitchFamily="50" charset="-128"/>
            </a:endParaRPr>
          </a:p>
        </p:txBody>
      </p:sp>
      <p:sp>
        <p:nvSpPr>
          <p:cNvPr id="4" name="スライド番号プレースホルダ 3"/>
          <p:cNvSpPr>
            <a:spLocks noGrp="1"/>
          </p:cNvSpPr>
          <p:nvPr>
            <p:ph type="sldNum" sz="quarter" idx="12"/>
          </p:nvPr>
        </p:nvSpPr>
        <p:spPr/>
        <p:txBody>
          <a:bodyPr/>
          <a:lstStyle/>
          <a:p>
            <a:fld id="{8EDC12F3-E265-4EA4-8231-EBF85ED9DCFF}" type="slidenum">
              <a:rPr lang="en-US" altLang="ja-JP" smtClean="0"/>
              <a:pPr/>
              <a:t>2</a:t>
            </a:fld>
            <a:endParaRPr lang="ja-JP" altLang="en-US" dirty="0"/>
          </a:p>
        </p:txBody>
      </p:sp>
      <p:sp>
        <p:nvSpPr>
          <p:cNvPr id="5" name="フッター プレースホルダ 4"/>
          <p:cNvSpPr>
            <a:spLocks noGrp="1"/>
          </p:cNvSpPr>
          <p:nvPr>
            <p:ph type="ftr" sz="quarter" idx="11"/>
          </p:nvPr>
        </p:nvSpPr>
        <p:spPr/>
        <p:txBody>
          <a:bodyPr/>
          <a:lstStyle/>
          <a:p>
            <a:r>
              <a:rPr lang="en-US" altLang="ja-JP" smtClean="0"/>
              <a:t>1-3  </a:t>
            </a:r>
            <a:r>
              <a:rPr lang="ja-JP" altLang="en-US" smtClean="0"/>
              <a:t>住民視点の窓口サービスの実現</a:t>
            </a:r>
            <a:endParaRPr lang="en-US" altLang="ja-JP" dirty="0"/>
          </a:p>
        </p:txBody>
      </p:sp>
    </p:spTree>
    <p:extLst>
      <p:ext uri="{BB962C8B-B14F-4D97-AF65-F5344CB8AC3E}">
        <p14:creationId xmlns:p14="http://schemas.microsoft.com/office/powerpoint/2010/main" xmlns="" val="26062975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smtClean="0"/>
              <a:t>３</a:t>
            </a:r>
            <a:r>
              <a:rPr kumimoji="1" lang="ja-JP" altLang="en-US" dirty="0" smtClean="0">
                <a:latin typeface="HGPｺﾞｼｯｸM" pitchFamily="50" charset="-128"/>
                <a:ea typeface="HGPｺﾞｼｯｸM" pitchFamily="50" charset="-128"/>
              </a:rPr>
              <a:t>．組織</a:t>
            </a:r>
            <a:r>
              <a:rPr lang="ja-JP" altLang="en-US" dirty="0" smtClean="0">
                <a:latin typeface="HGPｺﾞｼｯｸM" pitchFamily="50" charset="-128"/>
                <a:ea typeface="HGPｺﾞｼｯｸM" pitchFamily="50" charset="-128"/>
              </a:rPr>
              <a:t>横断的</a:t>
            </a:r>
            <a:r>
              <a:rPr kumimoji="1" lang="ja-JP" altLang="en-US" dirty="0" smtClean="0">
                <a:latin typeface="HGPｺﾞｼｯｸM" pitchFamily="50" charset="-128"/>
                <a:ea typeface="HGPｺﾞｼｯｸM" pitchFamily="50" charset="-128"/>
              </a:rPr>
              <a:t>発想の必要性</a:t>
            </a:r>
            <a:endParaRPr kumimoji="1" lang="ja-JP" altLang="en-US" dirty="0">
              <a:latin typeface="HGPｺﾞｼｯｸM" pitchFamily="50" charset="-128"/>
              <a:ea typeface="HGPｺﾞｼｯｸM" pitchFamily="50" charset="-128"/>
            </a:endParaRPr>
          </a:p>
        </p:txBody>
      </p:sp>
      <p:sp>
        <p:nvSpPr>
          <p:cNvPr id="3" name="コンテンツ プレースホルダー 2"/>
          <p:cNvSpPr>
            <a:spLocks noGrp="1"/>
          </p:cNvSpPr>
          <p:nvPr>
            <p:ph idx="1"/>
          </p:nvPr>
        </p:nvSpPr>
        <p:spPr>
          <a:xfrm>
            <a:off x="495301" y="1412777"/>
            <a:ext cx="9066212" cy="3456384"/>
          </a:xfrm>
        </p:spPr>
        <p:txBody>
          <a:bodyPr/>
          <a:lstStyle/>
          <a:p>
            <a:pPr marL="0" indent="0">
              <a:buNone/>
            </a:pPr>
            <a:r>
              <a:rPr lang="ja-JP" altLang="en-US" b="1" dirty="0" smtClean="0">
                <a:latin typeface="HGPｺﾞｼｯｸM" pitchFamily="50" charset="-128"/>
              </a:rPr>
              <a:t>組織横断的な発想</a:t>
            </a:r>
            <a:r>
              <a:rPr lang="ja-JP" altLang="en-US" b="1" dirty="0">
                <a:latin typeface="HGPｺﾞｼｯｸM" pitchFamily="50" charset="-128"/>
              </a:rPr>
              <a:t>が必要となる理由</a:t>
            </a:r>
            <a:endParaRPr lang="en-US" altLang="ja-JP" b="1" dirty="0">
              <a:latin typeface="HGPｺﾞｼｯｸM" pitchFamily="50" charset="-128"/>
            </a:endParaRPr>
          </a:p>
          <a:p>
            <a:pPr lvl="1">
              <a:buFont typeface="Wingdings" pitchFamily="2" charset="2"/>
              <a:buChar char="Ø"/>
            </a:pPr>
            <a:r>
              <a:rPr lang="ja-JP" altLang="en-US" dirty="0" smtClean="0"/>
              <a:t>単独自治体、単独業務の</a:t>
            </a:r>
            <a:r>
              <a:rPr lang="ja-JP" altLang="en-US" dirty="0"/>
              <a:t>財政的・人的な制約の強まり</a:t>
            </a:r>
            <a:endParaRPr lang="en-US" altLang="ja-JP" dirty="0"/>
          </a:p>
          <a:p>
            <a:pPr lvl="1">
              <a:buFont typeface="Wingdings" pitchFamily="2" charset="2"/>
              <a:buChar char="Ø"/>
            </a:pPr>
            <a:r>
              <a:rPr lang="ja-JP" altLang="en-US" dirty="0"/>
              <a:t>住民ニーズの多様化により行政サービスの設計が難しい</a:t>
            </a:r>
            <a:endParaRPr lang="en-US" altLang="ja-JP" dirty="0"/>
          </a:p>
          <a:p>
            <a:pPr lvl="1">
              <a:buFont typeface="Wingdings" pitchFamily="2" charset="2"/>
              <a:buChar char="Ø"/>
            </a:pPr>
            <a:r>
              <a:rPr lang="ja-JP" altLang="en-US" dirty="0"/>
              <a:t>住民満足度の低下　</a:t>
            </a:r>
            <a:endParaRPr lang="en-US" altLang="ja-JP" dirty="0" smtClean="0"/>
          </a:p>
          <a:p>
            <a:pPr lvl="1">
              <a:buNone/>
            </a:pPr>
            <a:r>
              <a:rPr lang="ja-JP" altLang="en-US" dirty="0"/>
              <a:t>　</a:t>
            </a:r>
            <a:endParaRPr lang="en-US" altLang="ja-JP" dirty="0"/>
          </a:p>
          <a:p>
            <a:pPr>
              <a:buFont typeface="Wingdings" pitchFamily="2" charset="2"/>
              <a:buChar char="Ø"/>
            </a:pPr>
            <a:r>
              <a:rPr lang="ja-JP" altLang="en-US" dirty="0" smtClean="0">
                <a:latin typeface="HGPｺﾞｼｯｸM" pitchFamily="50" charset="-128"/>
              </a:rPr>
              <a:t>立ちはだかる </a:t>
            </a:r>
            <a:r>
              <a:rPr lang="en-US" altLang="ja-JP" dirty="0" smtClean="0">
                <a:latin typeface="HGPｺﾞｼｯｸM" pitchFamily="50" charset="-128"/>
              </a:rPr>
              <a:t>『</a:t>
            </a:r>
            <a:r>
              <a:rPr lang="ja-JP" altLang="en-US" dirty="0">
                <a:latin typeface="HGPｺﾞｼｯｸM" pitchFamily="50" charset="-128"/>
              </a:rPr>
              <a:t>組織の壁</a:t>
            </a:r>
            <a:r>
              <a:rPr lang="en-US" altLang="ja-JP" dirty="0">
                <a:latin typeface="HGPｺﾞｼｯｸM" pitchFamily="50" charset="-128"/>
              </a:rPr>
              <a:t>』 </a:t>
            </a:r>
            <a:r>
              <a:rPr lang="ja-JP" altLang="en-US" dirty="0">
                <a:latin typeface="HGPｺﾞｼｯｸM" pitchFamily="50" charset="-128"/>
              </a:rPr>
              <a:t>・ </a:t>
            </a:r>
            <a:r>
              <a:rPr lang="en-US" altLang="ja-JP" dirty="0">
                <a:latin typeface="HGPｺﾞｼｯｸM" pitchFamily="50" charset="-128"/>
              </a:rPr>
              <a:t>『</a:t>
            </a:r>
            <a:r>
              <a:rPr lang="ja-JP" altLang="en-US" dirty="0">
                <a:latin typeface="HGPｺﾞｼｯｸM" pitchFamily="50" charset="-128"/>
              </a:rPr>
              <a:t>意識の壁</a:t>
            </a:r>
            <a:r>
              <a:rPr lang="en-US" altLang="ja-JP" dirty="0">
                <a:latin typeface="HGPｺﾞｼｯｸM" pitchFamily="50" charset="-128"/>
              </a:rPr>
              <a:t>』 </a:t>
            </a:r>
            <a:r>
              <a:rPr lang="ja-JP" altLang="en-US" dirty="0">
                <a:latin typeface="HGPｺﾞｼｯｸM" pitchFamily="50" charset="-128"/>
              </a:rPr>
              <a:t>・ </a:t>
            </a:r>
            <a:r>
              <a:rPr lang="en-US" altLang="ja-JP" dirty="0">
                <a:latin typeface="HGPｺﾞｼｯｸM" pitchFamily="50" charset="-128"/>
              </a:rPr>
              <a:t>『</a:t>
            </a:r>
            <a:r>
              <a:rPr lang="ja-JP" altLang="en-US" dirty="0">
                <a:latin typeface="HGPｺﾞｼｯｸM" pitchFamily="50" charset="-128"/>
              </a:rPr>
              <a:t>予算の壁</a:t>
            </a:r>
            <a:r>
              <a:rPr lang="en-US" altLang="ja-JP" dirty="0">
                <a:latin typeface="HGPｺﾞｼｯｸM" pitchFamily="50" charset="-128"/>
              </a:rPr>
              <a:t>』</a:t>
            </a:r>
          </a:p>
          <a:p>
            <a:pPr marL="0" indent="0">
              <a:buNone/>
            </a:pPr>
            <a:r>
              <a:rPr lang="ja-JP" altLang="en-US" sz="2000" b="1" dirty="0">
                <a:latin typeface="HGPｺﾞｼｯｸM" pitchFamily="50" charset="-128"/>
              </a:rPr>
              <a:t>　　</a:t>
            </a:r>
            <a:r>
              <a:rPr lang="ja-JP" altLang="en-US" sz="2000" b="1" dirty="0" smtClean="0">
                <a:latin typeface="HGPｺﾞｼｯｸM" pitchFamily="50" charset="-128"/>
              </a:rPr>
              <a:t>　</a:t>
            </a:r>
            <a:r>
              <a:rPr lang="ja-JP" altLang="en-US" sz="2000" b="1" dirty="0">
                <a:latin typeface="HGPｺﾞｼｯｸM" pitchFamily="50" charset="-128"/>
              </a:rPr>
              <a:t>　</a:t>
            </a:r>
            <a:r>
              <a:rPr lang="en-US" altLang="ja-JP" sz="2000" b="1" dirty="0">
                <a:latin typeface="HGPｺﾞｼｯｸM" pitchFamily="50" charset="-128"/>
              </a:rPr>
              <a:t>&lt;</a:t>
            </a:r>
            <a:r>
              <a:rPr lang="ja-JP" altLang="en-US" sz="2000" b="1" dirty="0">
                <a:latin typeface="HGPｺﾞｼｯｸM" pitchFamily="50" charset="-128"/>
              </a:rPr>
              <a:t>課題が共有されていない  ・ 当事者意識の欠落  ・ 見えない</a:t>
            </a:r>
            <a:r>
              <a:rPr lang="en-US" altLang="ja-JP" sz="2000" b="1" dirty="0" smtClean="0">
                <a:latin typeface="HGPｺﾞｼｯｸM" pitchFamily="50" charset="-128"/>
              </a:rPr>
              <a:t>&gt;</a:t>
            </a:r>
          </a:p>
          <a:p>
            <a:pPr marL="0" indent="0">
              <a:buNone/>
            </a:pPr>
            <a:endParaRPr lang="en-US" altLang="ja-JP" sz="2000" b="1" dirty="0" smtClean="0">
              <a:latin typeface="HGPｺﾞｼｯｸM" pitchFamily="50" charset="-128"/>
            </a:endParaRPr>
          </a:p>
        </p:txBody>
      </p:sp>
      <p:sp>
        <p:nvSpPr>
          <p:cNvPr id="4" name="スライド番号プレースホルダ 3"/>
          <p:cNvSpPr>
            <a:spLocks noGrp="1"/>
          </p:cNvSpPr>
          <p:nvPr>
            <p:ph type="sldNum" sz="quarter" idx="12"/>
          </p:nvPr>
        </p:nvSpPr>
        <p:spPr/>
        <p:txBody>
          <a:bodyPr/>
          <a:lstStyle/>
          <a:p>
            <a:fld id="{8EDC12F3-E265-4EA4-8231-EBF85ED9DCFF}" type="slidenum">
              <a:rPr lang="en-US" altLang="ja-JP" smtClean="0"/>
              <a:pPr/>
              <a:t>3</a:t>
            </a:fld>
            <a:endParaRPr lang="ja-JP" altLang="en-US" dirty="0"/>
          </a:p>
        </p:txBody>
      </p:sp>
      <p:sp>
        <p:nvSpPr>
          <p:cNvPr id="6" name="フッター プレースホルダ 5"/>
          <p:cNvSpPr>
            <a:spLocks noGrp="1"/>
          </p:cNvSpPr>
          <p:nvPr>
            <p:ph type="ftr" sz="quarter" idx="11"/>
          </p:nvPr>
        </p:nvSpPr>
        <p:spPr/>
        <p:txBody>
          <a:bodyPr/>
          <a:lstStyle/>
          <a:p>
            <a:r>
              <a:rPr lang="en-US" altLang="ja-JP" smtClean="0"/>
              <a:t>1-3  </a:t>
            </a:r>
            <a:r>
              <a:rPr lang="ja-JP" altLang="en-US" smtClean="0"/>
              <a:t>住民視点の窓口サービスの実現</a:t>
            </a:r>
            <a:endParaRPr lang="en-US" altLang="ja-JP" dirty="0"/>
          </a:p>
        </p:txBody>
      </p:sp>
    </p:spTree>
    <p:extLst>
      <p:ext uri="{BB962C8B-B14F-4D97-AF65-F5344CB8AC3E}">
        <p14:creationId xmlns:p14="http://schemas.microsoft.com/office/powerpoint/2010/main" xmlns="" val="25940396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３</a:t>
            </a:r>
            <a:r>
              <a:rPr kumimoji="1" lang="ja-JP" altLang="en-US" dirty="0" smtClean="0">
                <a:latin typeface="HGPｺﾞｼｯｸM" pitchFamily="50" charset="-128"/>
                <a:ea typeface="HGPｺﾞｼｯｸM" pitchFamily="50" charset="-128"/>
              </a:rPr>
              <a:t>．組織</a:t>
            </a:r>
            <a:r>
              <a:rPr lang="ja-JP" altLang="en-US" dirty="0" smtClean="0">
                <a:latin typeface="HGPｺﾞｼｯｸM" pitchFamily="50" charset="-128"/>
                <a:ea typeface="HGPｺﾞｼｯｸM" pitchFamily="50" charset="-128"/>
              </a:rPr>
              <a:t>横断的</a:t>
            </a:r>
            <a:r>
              <a:rPr kumimoji="1" lang="ja-JP" altLang="en-US" dirty="0" smtClean="0">
                <a:latin typeface="HGPｺﾞｼｯｸM" pitchFamily="50" charset="-128"/>
                <a:ea typeface="HGPｺﾞｼｯｸM" pitchFamily="50" charset="-128"/>
              </a:rPr>
              <a:t>発想の必要性</a:t>
            </a:r>
            <a:endParaRPr kumimoji="1" lang="ja-JP" altLang="en-US" dirty="0">
              <a:latin typeface="HGPｺﾞｼｯｸM" pitchFamily="50" charset="-128"/>
              <a:ea typeface="HGPｺﾞｼｯｸM" pitchFamily="50" charset="-128"/>
            </a:endParaRPr>
          </a:p>
        </p:txBody>
      </p:sp>
      <p:sp>
        <p:nvSpPr>
          <p:cNvPr id="3" name="コンテンツ プレースホルダー 2"/>
          <p:cNvSpPr>
            <a:spLocks noGrp="1"/>
          </p:cNvSpPr>
          <p:nvPr>
            <p:ph idx="1"/>
          </p:nvPr>
        </p:nvSpPr>
        <p:spPr>
          <a:xfrm>
            <a:off x="495301" y="1412776"/>
            <a:ext cx="9066212" cy="3456384"/>
          </a:xfrm>
        </p:spPr>
        <p:txBody>
          <a:bodyPr/>
          <a:lstStyle/>
          <a:p>
            <a:pPr>
              <a:buNone/>
            </a:pPr>
            <a:r>
              <a:rPr lang="ja-JP" altLang="en-US" sz="2400" b="1" dirty="0" smtClean="0">
                <a:solidFill>
                  <a:schemeClr val="tx1"/>
                </a:solidFill>
              </a:rPr>
              <a:t>組織横断的な発想をするためには、</a:t>
            </a:r>
            <a:r>
              <a:rPr lang="ja-JP" altLang="en-US" sz="2400" b="1" dirty="0" smtClean="0">
                <a:solidFill>
                  <a:srgbClr val="FF0000"/>
                </a:solidFill>
              </a:rPr>
              <a:t>住民</a:t>
            </a:r>
            <a:r>
              <a:rPr lang="ja-JP" altLang="en-US" sz="2400" b="1" dirty="0">
                <a:solidFill>
                  <a:srgbClr val="FF0000"/>
                </a:solidFill>
              </a:rPr>
              <a:t>視点で手続きを組み立てなおすことが</a:t>
            </a:r>
            <a:r>
              <a:rPr lang="ja-JP" altLang="en-US" sz="2400" b="1" dirty="0" smtClean="0">
                <a:solidFill>
                  <a:srgbClr val="FF0000"/>
                </a:solidFill>
              </a:rPr>
              <a:t>必要＝</a:t>
            </a:r>
            <a:r>
              <a:rPr lang="ja-JP" altLang="en-US" sz="2400" b="1" dirty="0">
                <a:solidFill>
                  <a:srgbClr val="FF0000"/>
                </a:solidFill>
              </a:rPr>
              <a:t>業務プロセスの見直し（ＢＰＲ）</a:t>
            </a:r>
            <a:endParaRPr lang="en-US" altLang="ja-JP" sz="2400" b="1" dirty="0">
              <a:solidFill>
                <a:srgbClr val="FF0000"/>
              </a:solidFill>
            </a:endParaRPr>
          </a:p>
          <a:p>
            <a:pPr lvl="1">
              <a:buFont typeface="Wingdings" pitchFamily="2" charset="2"/>
              <a:buChar char="Ø"/>
            </a:pPr>
            <a:r>
              <a:rPr lang="ja-JP" altLang="en-US" sz="2400" dirty="0" smtClean="0"/>
              <a:t>ＢＰＲとは（ビジネスプロセスリエンジニアリング＝業務プロセス再設計）の略で、部門間業務にまたがる共通機能をくくりだして共同化するための設計をすること</a:t>
            </a:r>
            <a:endParaRPr lang="en-US" altLang="ja-JP" sz="2400" dirty="0" smtClean="0"/>
          </a:p>
          <a:p>
            <a:pPr lvl="1">
              <a:buFont typeface="Wingdings" pitchFamily="2" charset="2"/>
              <a:buChar char="Ø"/>
            </a:pPr>
            <a:r>
              <a:rPr lang="ja-JP" altLang="en-US" sz="2400" dirty="0" smtClean="0"/>
              <a:t>共同化したものを標準化とし、対応するパッケージで利用することでシステム資源の重複を極小化する</a:t>
            </a:r>
            <a:endParaRPr lang="en-US" altLang="ja-JP" sz="2400" dirty="0" smtClean="0"/>
          </a:p>
          <a:p>
            <a:pPr lvl="1">
              <a:buFont typeface="Wingdings" pitchFamily="2" charset="2"/>
              <a:buChar char="Ø"/>
            </a:pPr>
            <a:r>
              <a:rPr lang="ja-JP" altLang="en-US" sz="2400" dirty="0" smtClean="0"/>
              <a:t>共通機能をくくりだす業務は、番号法に即して連携する業務や住民のライフサイクルに有益な業務を候補として選定する</a:t>
            </a:r>
            <a:endParaRPr lang="en-US" altLang="ja-JP" sz="2400" dirty="0" smtClean="0"/>
          </a:p>
          <a:p>
            <a:pPr lvl="1">
              <a:buFont typeface="Wingdings" pitchFamily="2" charset="2"/>
              <a:buChar char="Ø"/>
            </a:pPr>
            <a:r>
              <a:rPr lang="ja-JP" altLang="en-US" sz="2400" dirty="0" smtClean="0"/>
              <a:t>良い面と悪い面を両方考え、実際にできることから始めていく</a:t>
            </a:r>
            <a:endParaRPr lang="en-US" altLang="ja-JP" sz="2400" dirty="0" smtClean="0"/>
          </a:p>
          <a:p>
            <a:pPr lvl="1">
              <a:buFont typeface="Wingdings" pitchFamily="2" charset="2"/>
              <a:buChar char="Ø"/>
            </a:pPr>
            <a:r>
              <a:rPr lang="ja-JP" altLang="en-US" sz="2400" dirty="0" smtClean="0"/>
              <a:t>当事者意識を持つ</a:t>
            </a:r>
            <a:r>
              <a:rPr lang="ja-JP" altLang="en-US" sz="2400" dirty="0"/>
              <a:t>　</a:t>
            </a:r>
          </a:p>
          <a:p>
            <a:pPr marL="0" indent="0">
              <a:buNone/>
            </a:pPr>
            <a:r>
              <a:rPr lang="ja-JP" altLang="en-US" dirty="0"/>
              <a:t>　</a:t>
            </a:r>
            <a:endParaRPr lang="en-US" altLang="ja-JP" dirty="0"/>
          </a:p>
        </p:txBody>
      </p:sp>
      <p:sp>
        <p:nvSpPr>
          <p:cNvPr id="4" name="スライド番号プレースホルダ 3"/>
          <p:cNvSpPr>
            <a:spLocks noGrp="1"/>
          </p:cNvSpPr>
          <p:nvPr>
            <p:ph type="sldNum" sz="quarter" idx="12"/>
          </p:nvPr>
        </p:nvSpPr>
        <p:spPr/>
        <p:txBody>
          <a:bodyPr/>
          <a:lstStyle/>
          <a:p>
            <a:fld id="{8EDC12F3-E265-4EA4-8231-EBF85ED9DCFF}" type="slidenum">
              <a:rPr lang="en-US" altLang="ja-JP" smtClean="0"/>
              <a:pPr/>
              <a:t>4</a:t>
            </a:fld>
            <a:endParaRPr lang="ja-JP" altLang="en-US" dirty="0"/>
          </a:p>
        </p:txBody>
      </p:sp>
      <p:sp>
        <p:nvSpPr>
          <p:cNvPr id="6" name="フッター プレースホルダ 5"/>
          <p:cNvSpPr>
            <a:spLocks noGrp="1"/>
          </p:cNvSpPr>
          <p:nvPr>
            <p:ph type="ftr" sz="quarter" idx="11"/>
          </p:nvPr>
        </p:nvSpPr>
        <p:spPr/>
        <p:txBody>
          <a:bodyPr/>
          <a:lstStyle/>
          <a:p>
            <a:r>
              <a:rPr lang="en-US" altLang="ja-JP" smtClean="0"/>
              <a:t>1-3  </a:t>
            </a:r>
            <a:r>
              <a:rPr lang="ja-JP" altLang="en-US" smtClean="0"/>
              <a:t>住民視点の窓口サービスの実現</a:t>
            </a:r>
            <a:endParaRPr lang="en-US" altLang="ja-JP" dirty="0"/>
          </a:p>
        </p:txBody>
      </p:sp>
    </p:spTree>
    <p:extLst>
      <p:ext uri="{BB962C8B-B14F-4D97-AF65-F5344CB8AC3E}">
        <p14:creationId xmlns:p14="http://schemas.microsoft.com/office/powerpoint/2010/main" xmlns="" val="25940396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50488" y="366490"/>
            <a:ext cx="9555511" cy="830262"/>
          </a:xfrm>
        </p:spPr>
        <p:txBody>
          <a:bodyPr anchor="ctr"/>
          <a:lstStyle/>
          <a:p>
            <a:r>
              <a:rPr lang="ja-JP" altLang="en-US" dirty="0">
                <a:latin typeface="HGPｺﾞｼｯｸM" pitchFamily="50" charset="-128"/>
                <a:ea typeface="HGPｺﾞｼｯｸM" pitchFamily="50" charset="-128"/>
              </a:rPr>
              <a:t>４</a:t>
            </a:r>
            <a:r>
              <a:rPr lang="ja-JP" altLang="en-US" dirty="0" smtClean="0">
                <a:latin typeface="HGPｺﾞｼｯｸM" pitchFamily="50" charset="-128"/>
                <a:ea typeface="HGPｺﾞｼｯｸM" pitchFamily="50" charset="-128"/>
              </a:rPr>
              <a:t>．組織横断的発想の必要性 </a:t>
            </a:r>
            <a:r>
              <a:rPr lang="ja-JP" altLang="en-US" sz="2400" dirty="0" smtClean="0">
                <a:latin typeface="HGPｺﾞｼｯｸM" pitchFamily="50" charset="-128"/>
                <a:ea typeface="HGPｺﾞｼｯｸM" pitchFamily="50" charset="-128"/>
              </a:rPr>
              <a:t>～背景①窓口業務の情報連携～</a:t>
            </a:r>
            <a:endParaRPr kumimoji="1" lang="ja-JP" altLang="en-US" sz="2400" dirty="0">
              <a:latin typeface="HGPｺﾞｼｯｸM" pitchFamily="50" charset="-128"/>
              <a:ea typeface="HGPｺﾞｼｯｸM" pitchFamily="50" charset="-128"/>
            </a:endParaRPr>
          </a:p>
        </p:txBody>
      </p:sp>
      <p:sp>
        <p:nvSpPr>
          <p:cNvPr id="3" name="コンテンツ プレースホルダー 2"/>
          <p:cNvSpPr>
            <a:spLocks noGrp="1"/>
          </p:cNvSpPr>
          <p:nvPr>
            <p:ph idx="1"/>
          </p:nvPr>
        </p:nvSpPr>
        <p:spPr>
          <a:xfrm>
            <a:off x="495300" y="1484786"/>
            <a:ext cx="9138220" cy="4525963"/>
          </a:xfrm>
        </p:spPr>
        <p:txBody>
          <a:bodyPr/>
          <a:lstStyle/>
          <a:p>
            <a:pPr marL="0" indent="0">
              <a:buNone/>
            </a:pPr>
            <a:r>
              <a:rPr lang="en-US" altLang="ja-JP" sz="1800" dirty="0">
                <a:solidFill>
                  <a:srgbClr val="330033"/>
                </a:solidFill>
                <a:latin typeface="HGPｺﾞｼｯｸM" pitchFamily="50" charset="-128"/>
              </a:rPr>
              <a:t>【</a:t>
            </a:r>
            <a:r>
              <a:rPr lang="ja-JP" altLang="en-US" sz="1800" dirty="0">
                <a:solidFill>
                  <a:srgbClr val="330033"/>
                </a:solidFill>
                <a:latin typeface="HGPｺﾞｼｯｸM" pitchFamily="50" charset="-128"/>
              </a:rPr>
              <a:t>窓口形態</a:t>
            </a:r>
            <a:r>
              <a:rPr lang="en-US" altLang="ja-JP" sz="1800" dirty="0">
                <a:solidFill>
                  <a:srgbClr val="330033"/>
                </a:solidFill>
                <a:latin typeface="HGPｺﾞｼｯｸM" pitchFamily="50" charset="-128"/>
              </a:rPr>
              <a:t>】</a:t>
            </a:r>
            <a:r>
              <a:rPr lang="ja-JP" altLang="en-US" sz="1800" dirty="0">
                <a:solidFill>
                  <a:srgbClr val="330033"/>
                </a:solidFill>
                <a:latin typeface="HGPｺﾞｼｯｸM" pitchFamily="50" charset="-128"/>
              </a:rPr>
              <a:t>　</a:t>
            </a:r>
            <a:endParaRPr lang="en-US" altLang="ja-JP" sz="1800" dirty="0" smtClean="0">
              <a:solidFill>
                <a:srgbClr val="330033"/>
              </a:solidFill>
              <a:latin typeface="HGPｺﾞｼｯｸM" pitchFamily="50" charset="-128"/>
            </a:endParaRPr>
          </a:p>
          <a:p>
            <a:pPr marL="150813" indent="0">
              <a:buNone/>
            </a:pPr>
            <a:r>
              <a:rPr lang="ja-JP" altLang="ja-JP" sz="1600" dirty="0" smtClean="0">
                <a:solidFill>
                  <a:srgbClr val="330033"/>
                </a:solidFill>
                <a:latin typeface="HGPｺﾞｼｯｸM" pitchFamily="50" charset="-128"/>
              </a:rPr>
              <a:t>ほとんど</a:t>
            </a:r>
            <a:r>
              <a:rPr lang="ja-JP" altLang="ja-JP" sz="1600" dirty="0">
                <a:solidFill>
                  <a:srgbClr val="330033"/>
                </a:solidFill>
                <a:latin typeface="HGPｺﾞｼｯｸM" pitchFamily="50" charset="-128"/>
              </a:rPr>
              <a:t>の自治体</a:t>
            </a:r>
            <a:r>
              <a:rPr lang="ja-JP" altLang="en-US" sz="1600" dirty="0">
                <a:solidFill>
                  <a:srgbClr val="330033"/>
                </a:solidFill>
                <a:latin typeface="HGPｺﾞｼｯｸM" pitchFamily="50" charset="-128"/>
              </a:rPr>
              <a:t>で</a:t>
            </a:r>
            <a:r>
              <a:rPr lang="ja-JP" altLang="ja-JP" sz="1600" dirty="0">
                <a:solidFill>
                  <a:srgbClr val="330033"/>
                </a:solidFill>
                <a:latin typeface="HGPｺﾞｼｯｸM" pitchFamily="50" charset="-128"/>
              </a:rPr>
              <a:t>は、縦割り</a:t>
            </a:r>
            <a:r>
              <a:rPr lang="ja-JP" altLang="en-US" sz="1600" dirty="0" smtClean="0">
                <a:solidFill>
                  <a:srgbClr val="330033"/>
                </a:solidFill>
                <a:latin typeface="HGPｺﾞｼｯｸM" pitchFamily="50" charset="-128"/>
              </a:rPr>
              <a:t>で業務単位の</a:t>
            </a:r>
            <a:r>
              <a:rPr lang="ja-JP" altLang="ja-JP" sz="1600" dirty="0" smtClean="0">
                <a:solidFill>
                  <a:srgbClr val="330033"/>
                </a:solidFill>
                <a:latin typeface="HGPｺﾞｼｯｸM" pitchFamily="50" charset="-128"/>
              </a:rPr>
              <a:t>専門</a:t>
            </a:r>
            <a:r>
              <a:rPr lang="ja-JP" altLang="ja-JP" sz="1600" dirty="0">
                <a:solidFill>
                  <a:srgbClr val="330033"/>
                </a:solidFill>
                <a:latin typeface="HGPｺﾞｼｯｸM" pitchFamily="50" charset="-128"/>
              </a:rPr>
              <a:t>窓口</a:t>
            </a:r>
            <a:r>
              <a:rPr lang="ja-JP" altLang="ja-JP" sz="1600" dirty="0" smtClean="0">
                <a:solidFill>
                  <a:srgbClr val="330033"/>
                </a:solidFill>
                <a:latin typeface="HGPｺﾞｼｯｸM" pitchFamily="50" charset="-128"/>
              </a:rPr>
              <a:t>ごとに</a:t>
            </a:r>
            <a:r>
              <a:rPr lang="ja-JP" altLang="ja-JP" sz="1600" dirty="0">
                <a:solidFill>
                  <a:srgbClr val="330033"/>
                </a:solidFill>
                <a:latin typeface="HGPｺﾞｼｯｸM" pitchFamily="50" charset="-128"/>
              </a:rPr>
              <a:t>住民</a:t>
            </a:r>
            <a:r>
              <a:rPr lang="ja-JP" altLang="ja-JP" sz="1600" dirty="0" smtClean="0">
                <a:solidFill>
                  <a:srgbClr val="330033"/>
                </a:solidFill>
                <a:latin typeface="HGPｺﾞｼｯｸM" pitchFamily="50" charset="-128"/>
              </a:rPr>
              <a:t>サービス</a:t>
            </a:r>
            <a:r>
              <a:rPr lang="ja-JP" altLang="ja-JP" sz="1600" dirty="0">
                <a:solidFill>
                  <a:srgbClr val="330033"/>
                </a:solidFill>
                <a:latin typeface="HGPｺﾞｼｯｸM" pitchFamily="50" charset="-128"/>
              </a:rPr>
              <a:t>が</a:t>
            </a:r>
            <a:r>
              <a:rPr lang="ja-JP" altLang="en-US" sz="1600" dirty="0" smtClean="0">
                <a:solidFill>
                  <a:srgbClr val="330033"/>
                </a:solidFill>
                <a:latin typeface="HGPｺﾞｼｯｸM" pitchFamily="50" charset="-128"/>
              </a:rPr>
              <a:t>提供されている。</a:t>
            </a:r>
            <a:endParaRPr lang="en-US" altLang="ja-JP" sz="1600" dirty="0">
              <a:solidFill>
                <a:srgbClr val="330033"/>
              </a:solidFill>
              <a:latin typeface="HGPｺﾞｼｯｸM" pitchFamily="50" charset="-128"/>
            </a:endParaRPr>
          </a:p>
          <a:p>
            <a:pPr marL="150813" indent="0">
              <a:buNone/>
            </a:pPr>
            <a:r>
              <a:rPr lang="ja-JP" altLang="ja-JP" sz="1600" dirty="0" smtClean="0">
                <a:solidFill>
                  <a:srgbClr val="330033"/>
                </a:solidFill>
                <a:latin typeface="HGPｺﾞｼｯｸM" pitchFamily="50" charset="-128"/>
              </a:rPr>
              <a:t>これ</a:t>
            </a:r>
            <a:r>
              <a:rPr lang="ja-JP" altLang="ja-JP" sz="1600" dirty="0">
                <a:solidFill>
                  <a:srgbClr val="330033"/>
                </a:solidFill>
                <a:latin typeface="HGPｺﾞｼｯｸM" pitchFamily="50" charset="-128"/>
              </a:rPr>
              <a:t>は</a:t>
            </a:r>
            <a:r>
              <a:rPr lang="ja-JP" altLang="en-US" sz="1600" dirty="0">
                <a:solidFill>
                  <a:srgbClr val="330033"/>
                </a:solidFill>
                <a:latin typeface="HGPｺﾞｼｯｸM" pitchFamily="50" charset="-128"/>
              </a:rPr>
              <a:t>専門性を</a:t>
            </a:r>
            <a:r>
              <a:rPr lang="ja-JP" altLang="ja-JP" sz="1600" dirty="0">
                <a:solidFill>
                  <a:srgbClr val="330033"/>
                </a:solidFill>
                <a:latin typeface="HGPｺﾞｼｯｸM" pitchFamily="50" charset="-128"/>
              </a:rPr>
              <a:t>発揮し</a:t>
            </a:r>
            <a:r>
              <a:rPr lang="ja-JP" altLang="ja-JP" sz="1600" dirty="0" smtClean="0">
                <a:solidFill>
                  <a:srgbClr val="330033"/>
                </a:solidFill>
                <a:latin typeface="HGPｺﾞｼｯｸM" pitchFamily="50" charset="-128"/>
              </a:rPr>
              <a:t>、的確</a:t>
            </a:r>
            <a:r>
              <a:rPr lang="ja-JP" altLang="en-US" sz="1600" dirty="0">
                <a:solidFill>
                  <a:srgbClr val="330033"/>
                </a:solidFill>
                <a:latin typeface="HGPｺﾞｼｯｸM" pitchFamily="50" charset="-128"/>
              </a:rPr>
              <a:t>かつ迅速</a:t>
            </a:r>
            <a:r>
              <a:rPr lang="ja-JP" altLang="en-US" sz="1600" dirty="0" smtClean="0">
                <a:solidFill>
                  <a:srgbClr val="330033"/>
                </a:solidFill>
                <a:latin typeface="HGPｺﾞｼｯｸM" pitchFamily="50" charset="-128"/>
              </a:rPr>
              <a:t>に</a:t>
            </a:r>
            <a:r>
              <a:rPr lang="ja-JP" altLang="ja-JP" sz="1600" dirty="0" smtClean="0">
                <a:solidFill>
                  <a:srgbClr val="330033"/>
                </a:solidFill>
                <a:latin typeface="HGPｺﾞｼｯｸM" pitchFamily="50" charset="-128"/>
              </a:rPr>
              <a:t>サービスを提供するためで</a:t>
            </a:r>
            <a:r>
              <a:rPr lang="ja-JP" altLang="en-US" sz="1600" dirty="0" smtClean="0">
                <a:solidFill>
                  <a:srgbClr val="330033"/>
                </a:solidFill>
                <a:latin typeface="HGPｺﾞｼｯｸM" pitchFamily="50" charset="-128"/>
              </a:rPr>
              <a:t>ある。</a:t>
            </a:r>
            <a:endParaRPr lang="en-US" altLang="ja-JP" sz="1600" dirty="0">
              <a:solidFill>
                <a:srgbClr val="330033"/>
              </a:solidFill>
              <a:latin typeface="HGPｺﾞｼｯｸM" pitchFamily="50" charset="-128"/>
            </a:endParaRPr>
          </a:p>
          <a:p>
            <a:pPr marL="0" indent="0">
              <a:buNone/>
            </a:pPr>
            <a:r>
              <a:rPr lang="en-US" altLang="ja-JP" sz="1800" dirty="0" smtClean="0">
                <a:solidFill>
                  <a:srgbClr val="330033"/>
                </a:solidFill>
                <a:latin typeface="HGPｺﾞｼｯｸM" pitchFamily="50" charset="-128"/>
              </a:rPr>
              <a:t>【</a:t>
            </a:r>
            <a:r>
              <a:rPr lang="ja-JP" altLang="en-US" sz="1800" dirty="0">
                <a:solidFill>
                  <a:srgbClr val="330033"/>
                </a:solidFill>
                <a:latin typeface="HGPｺﾞｼｯｸM" pitchFamily="50" charset="-128"/>
              </a:rPr>
              <a:t>住民</a:t>
            </a:r>
            <a:r>
              <a:rPr lang="ja-JP" altLang="ja-JP" sz="1800" dirty="0" smtClean="0">
                <a:solidFill>
                  <a:srgbClr val="330033"/>
                </a:solidFill>
                <a:latin typeface="HGPｺﾞｼｯｸM" pitchFamily="50" charset="-128"/>
              </a:rPr>
              <a:t>情報</a:t>
            </a:r>
            <a:r>
              <a:rPr lang="ja-JP" altLang="en-US" sz="1800" dirty="0" smtClean="0">
                <a:solidFill>
                  <a:srgbClr val="330033"/>
                </a:solidFill>
                <a:latin typeface="HGPｺﾞｼｯｸM" pitchFamily="50" charset="-128"/>
              </a:rPr>
              <a:t>の管理</a:t>
            </a:r>
            <a:r>
              <a:rPr lang="en-US" altLang="ja-JP" sz="1800" dirty="0" smtClean="0">
                <a:solidFill>
                  <a:srgbClr val="330033"/>
                </a:solidFill>
                <a:latin typeface="HGPｺﾞｼｯｸM" pitchFamily="50" charset="-128"/>
              </a:rPr>
              <a:t>】</a:t>
            </a:r>
            <a:r>
              <a:rPr lang="ja-JP" altLang="en-US" sz="1600" dirty="0">
                <a:solidFill>
                  <a:srgbClr val="330033"/>
                </a:solidFill>
                <a:latin typeface="HGPｺﾞｼｯｸM" pitchFamily="50" charset="-128"/>
              </a:rPr>
              <a:t>　</a:t>
            </a:r>
            <a:endParaRPr lang="en-US" altLang="ja-JP" sz="1600" dirty="0" smtClean="0">
              <a:solidFill>
                <a:srgbClr val="330033"/>
              </a:solidFill>
              <a:latin typeface="HGPｺﾞｼｯｸM" pitchFamily="50" charset="-128"/>
            </a:endParaRPr>
          </a:p>
          <a:p>
            <a:pPr marL="150813" indent="0">
              <a:buNone/>
            </a:pPr>
            <a:r>
              <a:rPr lang="ja-JP" altLang="en-US" sz="1600" dirty="0" smtClean="0">
                <a:solidFill>
                  <a:srgbClr val="330033"/>
                </a:solidFill>
                <a:latin typeface="HGPｺﾞｼｯｸM" pitchFamily="50" charset="-128"/>
              </a:rPr>
              <a:t>かつては業務</a:t>
            </a:r>
            <a:r>
              <a:rPr lang="ja-JP" altLang="en-US" sz="1600" dirty="0">
                <a:solidFill>
                  <a:srgbClr val="330033"/>
                </a:solidFill>
                <a:latin typeface="HGPｺﾞｼｯｸM" pitchFamily="50" charset="-128"/>
              </a:rPr>
              <a:t>・目的ごとに担当課において紙</a:t>
            </a:r>
            <a:r>
              <a:rPr lang="ja-JP" altLang="ja-JP" sz="1600" dirty="0">
                <a:solidFill>
                  <a:srgbClr val="330033"/>
                </a:solidFill>
                <a:latin typeface="HGPｺﾞｼｯｸM" pitchFamily="50" charset="-128"/>
              </a:rPr>
              <a:t>台帳</a:t>
            </a:r>
            <a:r>
              <a:rPr lang="ja-JP" altLang="en-US" sz="1600" dirty="0">
                <a:solidFill>
                  <a:srgbClr val="330033"/>
                </a:solidFill>
                <a:latin typeface="HGPｺﾞｼｯｸM" pitchFamily="50" charset="-128"/>
              </a:rPr>
              <a:t>で</a:t>
            </a:r>
            <a:r>
              <a:rPr lang="ja-JP" altLang="ja-JP" sz="1600" dirty="0">
                <a:solidFill>
                  <a:srgbClr val="330033"/>
                </a:solidFill>
                <a:latin typeface="HGPｺﾞｼｯｸM" pitchFamily="50" charset="-128"/>
              </a:rPr>
              <a:t>管理</a:t>
            </a:r>
            <a:r>
              <a:rPr lang="ja-JP" altLang="en-US" sz="1600" dirty="0" smtClean="0">
                <a:solidFill>
                  <a:srgbClr val="330033"/>
                </a:solidFill>
                <a:latin typeface="HGPｺﾞｼｯｸM" pitchFamily="50" charset="-128"/>
              </a:rPr>
              <a:t>し、庁内</a:t>
            </a:r>
            <a:r>
              <a:rPr lang="ja-JP" altLang="en-US" sz="1600" dirty="0">
                <a:solidFill>
                  <a:srgbClr val="330033"/>
                </a:solidFill>
                <a:latin typeface="HGPｺﾞｼｯｸM" pitchFamily="50" charset="-128"/>
              </a:rPr>
              <a:t>の</a:t>
            </a:r>
            <a:r>
              <a:rPr lang="ja-JP" altLang="ja-JP" sz="1600" dirty="0" smtClean="0">
                <a:solidFill>
                  <a:srgbClr val="330033"/>
                </a:solidFill>
                <a:latin typeface="HGPｺﾞｼｯｸM" pitchFamily="50" charset="-128"/>
              </a:rPr>
              <a:t>情報共有</a:t>
            </a:r>
            <a:r>
              <a:rPr lang="ja-JP" altLang="en-US" sz="1600" dirty="0" smtClean="0">
                <a:solidFill>
                  <a:srgbClr val="330033"/>
                </a:solidFill>
                <a:latin typeface="HGPｺﾞｼｯｸM" pitchFamily="50" charset="-128"/>
              </a:rPr>
              <a:t>手段は担当課に出向いて紙</a:t>
            </a:r>
            <a:r>
              <a:rPr lang="ja-JP" altLang="ja-JP" sz="1600" dirty="0">
                <a:solidFill>
                  <a:srgbClr val="330033"/>
                </a:solidFill>
                <a:latin typeface="HGPｺﾞｼｯｸM" pitchFamily="50" charset="-128"/>
              </a:rPr>
              <a:t>台帳を</a:t>
            </a:r>
            <a:r>
              <a:rPr lang="ja-JP" altLang="ja-JP" sz="1600" dirty="0" smtClean="0">
                <a:solidFill>
                  <a:srgbClr val="330033"/>
                </a:solidFill>
                <a:latin typeface="HGPｺﾞｼｯｸM" pitchFamily="50" charset="-128"/>
              </a:rPr>
              <a:t>閲覧</a:t>
            </a:r>
            <a:r>
              <a:rPr lang="ja-JP" altLang="ja-JP" sz="1600" dirty="0">
                <a:solidFill>
                  <a:srgbClr val="330033"/>
                </a:solidFill>
                <a:latin typeface="HGPｺﾞｼｯｸM" pitchFamily="50" charset="-128"/>
              </a:rPr>
              <a:t>するという手順で</a:t>
            </a:r>
            <a:r>
              <a:rPr lang="ja-JP" altLang="en-US" sz="1600" dirty="0" smtClean="0">
                <a:solidFill>
                  <a:srgbClr val="330033"/>
                </a:solidFill>
                <a:latin typeface="HGPｺﾞｼｯｸM" pitchFamily="50" charset="-128"/>
              </a:rPr>
              <a:t>あった。</a:t>
            </a:r>
            <a:r>
              <a:rPr lang="ja-JP" altLang="en-US" sz="1600" dirty="0">
                <a:solidFill>
                  <a:srgbClr val="330033"/>
                </a:solidFill>
                <a:latin typeface="HGPｺﾞｼｯｸM" pitchFamily="50" charset="-128"/>
              </a:rPr>
              <a:t>　</a:t>
            </a:r>
            <a:endParaRPr lang="en-US" altLang="ja-JP" sz="1600" dirty="0">
              <a:solidFill>
                <a:srgbClr val="330033"/>
              </a:solidFill>
              <a:latin typeface="HGPｺﾞｼｯｸM" pitchFamily="50" charset="-128"/>
            </a:endParaRPr>
          </a:p>
          <a:p>
            <a:pPr marL="150813" indent="0">
              <a:buNone/>
            </a:pPr>
            <a:r>
              <a:rPr lang="ja-JP" altLang="en-US" sz="1600" dirty="0" smtClean="0">
                <a:solidFill>
                  <a:srgbClr val="330033"/>
                </a:solidFill>
                <a:latin typeface="HGPｺﾞｼｯｸM" pitchFamily="50" charset="-128"/>
              </a:rPr>
              <a:t>情報システムが導入され情報は電子化された。重複管理を行うことが容易になったが、個別最適化と度重なる法</a:t>
            </a:r>
            <a:r>
              <a:rPr lang="ja-JP" altLang="en-US" sz="1600" dirty="0">
                <a:solidFill>
                  <a:srgbClr val="330033"/>
                </a:solidFill>
                <a:latin typeface="HGPｺﾞｼｯｸM" pitchFamily="50" charset="-128"/>
              </a:rPr>
              <a:t>改正のなかで重複管理</a:t>
            </a:r>
            <a:r>
              <a:rPr lang="ja-JP" altLang="en-US" sz="1600" dirty="0" smtClean="0">
                <a:solidFill>
                  <a:srgbClr val="330033"/>
                </a:solidFill>
                <a:latin typeface="HGPｺﾞｼｯｸM" pitchFamily="50" charset="-128"/>
              </a:rPr>
              <a:t>された結果、システムは肥大化し、また重複処理も多い。</a:t>
            </a:r>
            <a:endParaRPr lang="en-US" altLang="ja-JP" sz="1600" dirty="0">
              <a:solidFill>
                <a:srgbClr val="330033"/>
              </a:solidFill>
              <a:latin typeface="HGPｺﾞｼｯｸM" pitchFamily="50" charset="-128"/>
            </a:endParaRPr>
          </a:p>
          <a:p>
            <a:pPr marL="0" indent="0">
              <a:buNone/>
            </a:pPr>
            <a:r>
              <a:rPr lang="en-US" altLang="ja-JP" sz="1800" dirty="0" smtClean="0">
                <a:solidFill>
                  <a:srgbClr val="330033"/>
                </a:solidFill>
                <a:latin typeface="HGPｺﾞｼｯｸM" pitchFamily="50" charset="-128"/>
              </a:rPr>
              <a:t>【</a:t>
            </a:r>
            <a:r>
              <a:rPr lang="ja-JP" altLang="en-US" sz="1800" dirty="0">
                <a:solidFill>
                  <a:srgbClr val="330033"/>
                </a:solidFill>
                <a:latin typeface="HGPｺﾞｼｯｸM" pitchFamily="50" charset="-128"/>
              </a:rPr>
              <a:t>申請主義</a:t>
            </a:r>
            <a:r>
              <a:rPr lang="en-US" altLang="ja-JP" sz="1800" dirty="0">
                <a:solidFill>
                  <a:srgbClr val="330033"/>
                </a:solidFill>
                <a:latin typeface="HGPｺﾞｼｯｸM" pitchFamily="50" charset="-128"/>
              </a:rPr>
              <a:t>】</a:t>
            </a:r>
            <a:r>
              <a:rPr lang="ja-JP" altLang="en-US" sz="1800" dirty="0">
                <a:solidFill>
                  <a:srgbClr val="330033"/>
                </a:solidFill>
                <a:latin typeface="HGPｺﾞｼｯｸM" pitchFamily="50" charset="-128"/>
              </a:rPr>
              <a:t>　</a:t>
            </a:r>
            <a:endParaRPr lang="en-US" altLang="ja-JP" sz="1800" dirty="0" smtClean="0">
              <a:solidFill>
                <a:srgbClr val="330033"/>
              </a:solidFill>
              <a:latin typeface="HGPｺﾞｼｯｸM" pitchFamily="50" charset="-128"/>
            </a:endParaRPr>
          </a:p>
          <a:p>
            <a:pPr marL="150813" indent="0">
              <a:buNone/>
            </a:pPr>
            <a:r>
              <a:rPr lang="ja-JP" altLang="en-US" sz="1600" dirty="0" smtClean="0">
                <a:solidFill>
                  <a:srgbClr val="330033"/>
                </a:solidFill>
                <a:latin typeface="HGPｺﾞｼｯｸM" pitchFamily="50" charset="-128"/>
              </a:rPr>
              <a:t>紙</a:t>
            </a:r>
            <a:r>
              <a:rPr lang="ja-JP" altLang="en-US" sz="1600" dirty="0">
                <a:solidFill>
                  <a:srgbClr val="330033"/>
                </a:solidFill>
                <a:latin typeface="HGPｺﾞｼｯｸM" pitchFamily="50" charset="-128"/>
              </a:rPr>
              <a:t>による情報伝達手段の時代は、</a:t>
            </a:r>
            <a:r>
              <a:rPr lang="ja-JP" altLang="en-US" sz="1600" dirty="0" smtClean="0">
                <a:solidFill>
                  <a:srgbClr val="330033"/>
                </a:solidFill>
                <a:latin typeface="HGPｺﾞｼｯｸM" pitchFamily="50" charset="-128"/>
              </a:rPr>
              <a:t>手続きに</a:t>
            </a:r>
            <a:r>
              <a:rPr lang="ja-JP" altLang="en-US" sz="1600" dirty="0">
                <a:solidFill>
                  <a:srgbClr val="330033"/>
                </a:solidFill>
                <a:latin typeface="HGPｺﾞｼｯｸM" pitchFamily="50" charset="-128"/>
              </a:rPr>
              <a:t>際し不足する</a:t>
            </a:r>
            <a:r>
              <a:rPr lang="ja-JP" altLang="ja-JP" sz="1600" dirty="0">
                <a:solidFill>
                  <a:srgbClr val="330033"/>
                </a:solidFill>
                <a:latin typeface="HGPｺﾞｼｯｸM" pitchFamily="50" charset="-128"/>
              </a:rPr>
              <a:t>自分の情報</a:t>
            </a:r>
            <a:r>
              <a:rPr lang="ja-JP" altLang="en-US" sz="1600" dirty="0">
                <a:solidFill>
                  <a:srgbClr val="330033"/>
                </a:solidFill>
                <a:latin typeface="HGPｺﾞｼｯｸM" pitchFamily="50" charset="-128"/>
              </a:rPr>
              <a:t>は申請者</a:t>
            </a:r>
            <a:r>
              <a:rPr lang="ja-JP" altLang="en-US" sz="1600" dirty="0" smtClean="0">
                <a:solidFill>
                  <a:srgbClr val="330033"/>
                </a:solidFill>
                <a:latin typeface="HGPｺﾞｼｯｸM" pitchFamily="50" charset="-128"/>
              </a:rPr>
              <a:t>が必要な情報（証明）</a:t>
            </a:r>
            <a:r>
              <a:rPr lang="en-US" altLang="ja-JP" sz="1600" dirty="0" smtClean="0">
                <a:solidFill>
                  <a:srgbClr val="330033"/>
                </a:solidFill>
                <a:latin typeface="HGPｺﾞｼｯｸM" pitchFamily="50" charset="-128"/>
              </a:rPr>
              <a:t/>
            </a:r>
            <a:br>
              <a:rPr lang="en-US" altLang="ja-JP" sz="1600" dirty="0" smtClean="0">
                <a:solidFill>
                  <a:srgbClr val="330033"/>
                </a:solidFill>
                <a:latin typeface="HGPｺﾞｼｯｸM" pitchFamily="50" charset="-128"/>
              </a:rPr>
            </a:br>
            <a:r>
              <a:rPr lang="ja-JP" altLang="en-US" sz="1600" dirty="0" smtClean="0">
                <a:solidFill>
                  <a:srgbClr val="330033"/>
                </a:solidFill>
                <a:latin typeface="HGPｺﾞｼｯｸM" pitchFamily="50" charset="-128"/>
              </a:rPr>
              <a:t>を取得持参し、申し出に基づき手続き申請をした。これは、申し出がない限り窓口では</a:t>
            </a:r>
            <a:r>
              <a:rPr lang="ja-JP" altLang="ja-JP" sz="1600" dirty="0" smtClean="0">
                <a:solidFill>
                  <a:srgbClr val="330033"/>
                </a:solidFill>
                <a:latin typeface="HGPｺﾞｼｯｸM" pitchFamily="50" charset="-128"/>
              </a:rPr>
              <a:t>知るすべ</a:t>
            </a:r>
            <a:r>
              <a:rPr lang="ja-JP" altLang="en-US" sz="1600" dirty="0">
                <a:solidFill>
                  <a:srgbClr val="330033"/>
                </a:solidFill>
                <a:latin typeface="HGPｺﾞｼｯｸM" pitchFamily="50" charset="-128"/>
              </a:rPr>
              <a:t>が</a:t>
            </a:r>
            <a:r>
              <a:rPr lang="ja-JP" altLang="ja-JP" sz="1600" dirty="0">
                <a:solidFill>
                  <a:srgbClr val="330033"/>
                </a:solidFill>
                <a:latin typeface="HGPｺﾞｼｯｸM" pitchFamily="50" charset="-128"/>
              </a:rPr>
              <a:t>な</a:t>
            </a:r>
            <a:r>
              <a:rPr lang="ja-JP" altLang="en-US" sz="1600" dirty="0">
                <a:solidFill>
                  <a:srgbClr val="330033"/>
                </a:solidFill>
                <a:latin typeface="HGPｺﾞｼｯｸM" pitchFamily="50" charset="-128"/>
              </a:rPr>
              <a:t>く、申請主義</a:t>
            </a:r>
            <a:r>
              <a:rPr lang="ja-JP" altLang="ja-JP" sz="1600" dirty="0">
                <a:solidFill>
                  <a:srgbClr val="330033"/>
                </a:solidFill>
                <a:latin typeface="HGPｺﾞｼｯｸM" pitchFamily="50" charset="-128"/>
              </a:rPr>
              <a:t>に</a:t>
            </a:r>
            <a:r>
              <a:rPr lang="ja-JP" altLang="ja-JP" sz="1600" dirty="0" smtClean="0">
                <a:solidFill>
                  <a:srgbClr val="330033"/>
                </a:solidFill>
                <a:latin typeface="HGPｺﾞｼｯｸM" pitchFamily="50" charset="-128"/>
              </a:rPr>
              <a:t>な</a:t>
            </a:r>
            <a:r>
              <a:rPr lang="ja-JP" altLang="en-US" sz="1600" dirty="0" smtClean="0">
                <a:solidFill>
                  <a:srgbClr val="330033"/>
                </a:solidFill>
                <a:latin typeface="HGPｺﾞｼｯｸM" pitchFamily="50" charset="-128"/>
              </a:rPr>
              <a:t>らざるを得なかった。</a:t>
            </a:r>
            <a:endParaRPr lang="en-US" altLang="ja-JP" sz="1600" dirty="0">
              <a:solidFill>
                <a:srgbClr val="330033"/>
              </a:solidFill>
              <a:latin typeface="HGPｺﾞｼｯｸM" pitchFamily="50" charset="-128"/>
            </a:endParaRPr>
          </a:p>
          <a:p>
            <a:endParaRPr lang="en-US" altLang="ja-JP" sz="1600" dirty="0">
              <a:latin typeface="HGPｺﾞｼｯｸM" pitchFamily="50" charset="-128"/>
            </a:endParaRPr>
          </a:p>
          <a:p>
            <a:pPr marL="0" indent="0">
              <a:buNone/>
            </a:pPr>
            <a:endParaRPr lang="en-US" altLang="ja-JP" sz="1600" b="1" dirty="0" smtClean="0">
              <a:solidFill>
                <a:srgbClr val="0070C0"/>
              </a:solidFill>
              <a:latin typeface="HGPｺﾞｼｯｸM" pitchFamily="50" charset="-128"/>
            </a:endParaRPr>
          </a:p>
          <a:p>
            <a:pPr marL="0" indent="0">
              <a:buNone/>
            </a:pPr>
            <a:endParaRPr lang="en-US" altLang="ja-JP" sz="1600" b="1" dirty="0">
              <a:solidFill>
                <a:srgbClr val="0070C0"/>
              </a:solidFill>
              <a:latin typeface="HGPｺﾞｼｯｸM" pitchFamily="50" charset="-128"/>
            </a:endParaRPr>
          </a:p>
          <a:p>
            <a:endParaRPr kumimoji="1" lang="ja-JP" altLang="en-US" sz="1600" dirty="0">
              <a:latin typeface="HGPｺﾞｼｯｸM" pitchFamily="50" charset="-128"/>
            </a:endParaRPr>
          </a:p>
        </p:txBody>
      </p:sp>
      <p:sp>
        <p:nvSpPr>
          <p:cNvPr id="4" name="角丸四角形 3"/>
          <p:cNvSpPr/>
          <p:nvPr/>
        </p:nvSpPr>
        <p:spPr bwMode="auto">
          <a:xfrm>
            <a:off x="488504" y="5301208"/>
            <a:ext cx="8928992" cy="720080"/>
          </a:xfrm>
          <a:prstGeom prst="roundRect">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rtlCol="0" anchor="t" anchorCtr="0" compatLnSpc="1">
            <a:prstTxWarp prst="textNoShape">
              <a:avLst/>
            </a:prstTxWarp>
          </a:bodyPr>
          <a:lstStyle/>
          <a:p>
            <a:pPr marL="0" indent="0" algn="ctr">
              <a:buNone/>
            </a:pPr>
            <a:r>
              <a:rPr lang="ja-JP" altLang="ja-JP" b="1" dirty="0" smtClean="0">
                <a:solidFill>
                  <a:srgbClr val="0070C0"/>
                </a:solidFill>
                <a:latin typeface="HGPｺﾞｼｯｸM" pitchFamily="50" charset="-128"/>
                <a:ea typeface="HGPｺﾞｼｯｸM" pitchFamily="50" charset="-128"/>
              </a:rPr>
              <a:t>紙管理</a:t>
            </a:r>
            <a:r>
              <a:rPr lang="ja-JP" altLang="en-US" b="1" dirty="0" smtClean="0">
                <a:solidFill>
                  <a:srgbClr val="0070C0"/>
                </a:solidFill>
                <a:latin typeface="HGPｺﾞｼｯｸM" pitchFamily="50" charset="-128"/>
                <a:ea typeface="HGPｺﾞｼｯｸM" pitchFamily="50" charset="-128"/>
              </a:rPr>
              <a:t>の</a:t>
            </a:r>
            <a:r>
              <a:rPr lang="ja-JP" altLang="ja-JP" b="1" dirty="0" smtClean="0">
                <a:solidFill>
                  <a:srgbClr val="0070C0"/>
                </a:solidFill>
                <a:latin typeface="HGPｺﾞｼｯｸM" pitchFamily="50" charset="-128"/>
                <a:ea typeface="HGPｺﾞｼｯｸM" pitchFamily="50" charset="-128"/>
              </a:rPr>
              <a:t>情報</a:t>
            </a:r>
            <a:r>
              <a:rPr lang="ja-JP" altLang="ja-JP" b="1" dirty="0">
                <a:solidFill>
                  <a:srgbClr val="0070C0"/>
                </a:solidFill>
                <a:latin typeface="HGPｺﾞｼｯｸM" pitchFamily="50" charset="-128"/>
                <a:ea typeface="HGPｺﾞｼｯｸM" pitchFamily="50" charset="-128"/>
              </a:rPr>
              <a:t>は、電子データ化されデジタル情報に</a:t>
            </a:r>
            <a:r>
              <a:rPr lang="ja-JP" altLang="en-US" b="1" dirty="0">
                <a:solidFill>
                  <a:srgbClr val="0070C0"/>
                </a:solidFill>
                <a:latin typeface="HGPｺﾞｼｯｸM" pitchFamily="50" charset="-128"/>
                <a:ea typeface="HGPｺﾞｼｯｸM" pitchFamily="50" charset="-128"/>
              </a:rPr>
              <a:t>より処理する時代に</a:t>
            </a:r>
            <a:r>
              <a:rPr lang="ja-JP" altLang="en-US" b="1" dirty="0" smtClean="0">
                <a:solidFill>
                  <a:srgbClr val="0070C0"/>
                </a:solidFill>
                <a:latin typeface="HGPｺﾞｼｯｸM" pitchFamily="50" charset="-128"/>
                <a:ea typeface="HGPｺﾞｼｯｸM" pitchFamily="50" charset="-128"/>
              </a:rPr>
              <a:t>なった今、</a:t>
            </a:r>
            <a:endParaRPr lang="en-US" altLang="ja-JP" b="1" dirty="0" smtClean="0">
              <a:solidFill>
                <a:srgbClr val="0070C0"/>
              </a:solidFill>
              <a:latin typeface="HGPｺﾞｼｯｸM" pitchFamily="50" charset="-128"/>
              <a:ea typeface="HGPｺﾞｼｯｸM" pitchFamily="50" charset="-128"/>
            </a:endParaRPr>
          </a:p>
          <a:p>
            <a:pPr marL="0" indent="0" algn="ctr">
              <a:buNone/>
            </a:pPr>
            <a:r>
              <a:rPr lang="ja-JP" altLang="en-US" b="1" dirty="0" smtClean="0">
                <a:solidFill>
                  <a:srgbClr val="0070C0"/>
                </a:solidFill>
                <a:latin typeface="HGPｺﾞｼｯｸM" pitchFamily="50" charset="-128"/>
                <a:ea typeface="HGPｺﾞｼｯｸM" pitchFamily="50" charset="-128"/>
              </a:rPr>
              <a:t>情報連携により住民視点の窓口サービスへと、新しい一歩を踏み出そう！</a:t>
            </a:r>
            <a:endParaRPr lang="ja-JP" altLang="ja-JP" dirty="0">
              <a:solidFill>
                <a:srgbClr val="0070C0"/>
              </a:solidFill>
              <a:latin typeface="HGPｺﾞｼｯｸM" pitchFamily="50" charset="-128"/>
              <a:ea typeface="HGPｺﾞｼｯｸM" pitchFamily="50" charset="-128"/>
            </a:endParaRPr>
          </a:p>
        </p:txBody>
      </p:sp>
      <p:sp>
        <p:nvSpPr>
          <p:cNvPr id="5" name="スライド番号プレースホルダ 4"/>
          <p:cNvSpPr>
            <a:spLocks noGrp="1"/>
          </p:cNvSpPr>
          <p:nvPr>
            <p:ph type="sldNum" sz="quarter" idx="12"/>
          </p:nvPr>
        </p:nvSpPr>
        <p:spPr/>
        <p:txBody>
          <a:bodyPr/>
          <a:lstStyle/>
          <a:p>
            <a:fld id="{8EDC12F3-E265-4EA4-8231-EBF85ED9DCFF}" type="slidenum">
              <a:rPr lang="en-US" altLang="ja-JP" smtClean="0"/>
              <a:pPr/>
              <a:t>5</a:t>
            </a:fld>
            <a:endParaRPr lang="ja-JP" altLang="en-US" dirty="0"/>
          </a:p>
        </p:txBody>
      </p:sp>
      <p:sp>
        <p:nvSpPr>
          <p:cNvPr id="6" name="フッター プレースホルダ 5"/>
          <p:cNvSpPr>
            <a:spLocks noGrp="1"/>
          </p:cNvSpPr>
          <p:nvPr>
            <p:ph type="ftr" sz="quarter" idx="11"/>
          </p:nvPr>
        </p:nvSpPr>
        <p:spPr/>
        <p:txBody>
          <a:bodyPr/>
          <a:lstStyle/>
          <a:p>
            <a:r>
              <a:rPr lang="en-US" altLang="ja-JP" smtClean="0"/>
              <a:t>1-3  </a:t>
            </a:r>
            <a:r>
              <a:rPr lang="ja-JP" altLang="en-US" smtClean="0"/>
              <a:t>住民視点の窓口サービスの実現</a:t>
            </a:r>
            <a:endParaRPr lang="en-US" altLang="ja-JP" dirty="0"/>
          </a:p>
        </p:txBody>
      </p:sp>
    </p:spTree>
    <p:extLst>
      <p:ext uri="{BB962C8B-B14F-4D97-AF65-F5344CB8AC3E}">
        <p14:creationId xmlns:p14="http://schemas.microsoft.com/office/powerpoint/2010/main" xmlns="" val="42288437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正方形/長方形 47"/>
          <p:cNvSpPr/>
          <p:nvPr/>
        </p:nvSpPr>
        <p:spPr bwMode="auto">
          <a:xfrm>
            <a:off x="632521" y="5157192"/>
            <a:ext cx="7128792" cy="1080120"/>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ln>
            <a:no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none" lIns="91440" tIns="45720" rIns="91440" bIns="45720" numCol="1" rtlCol="0" anchor="ctr" anchorCtr="0" compatLnSpc="1">
            <a:prstTxWarp prst="textNoShape">
              <a:avLst/>
            </a:prstTxWarp>
          </a:bodyPr>
          <a:lstStyle/>
          <a:p>
            <a:pPr algn="ctr" eaLnBrk="0" hangingPunct="0"/>
            <a:endParaRPr kumimoji="0" lang="ja-JP" altLang="en-US" sz="1800" b="0" dirty="0" smtClean="0">
              <a:solidFill>
                <a:prstClr val="black"/>
              </a:solidFill>
              <a:latin typeface="HGPｺﾞｼｯｸM" pitchFamily="50" charset="-128"/>
              <a:ea typeface="HGPｺﾞｼｯｸM" pitchFamily="50" charset="-128"/>
            </a:endParaRPr>
          </a:p>
        </p:txBody>
      </p:sp>
      <p:sp>
        <p:nvSpPr>
          <p:cNvPr id="15" name="正方形/長方形 14"/>
          <p:cNvSpPr/>
          <p:nvPr/>
        </p:nvSpPr>
        <p:spPr bwMode="auto">
          <a:xfrm>
            <a:off x="632521" y="3933056"/>
            <a:ext cx="7128792" cy="1080120"/>
          </a:xfrm>
          <a:prstGeom prst="rect">
            <a:avLst/>
          </a:prstGeom>
          <a:ln>
            <a:no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none" lIns="91440" tIns="45720" rIns="91440" bIns="45720" numCol="1" rtlCol="0" anchor="ctr" anchorCtr="0" compatLnSpc="1">
            <a:prstTxWarp prst="textNoShape">
              <a:avLst/>
            </a:prstTxWarp>
          </a:bodyPr>
          <a:lstStyle/>
          <a:p>
            <a:pPr algn="ctr" eaLnBrk="0" hangingPunct="0"/>
            <a:endParaRPr kumimoji="0" lang="ja-JP" altLang="en-US" sz="1800" b="0" dirty="0" smtClean="0">
              <a:solidFill>
                <a:prstClr val="black"/>
              </a:solidFill>
              <a:latin typeface="HGPｺﾞｼｯｸM" pitchFamily="50" charset="-128"/>
              <a:ea typeface="HGPｺﾞｼｯｸM" pitchFamily="50" charset="-128"/>
            </a:endParaRPr>
          </a:p>
        </p:txBody>
      </p:sp>
      <p:sp>
        <p:nvSpPr>
          <p:cNvPr id="16" name="正方形/長方形 15"/>
          <p:cNvSpPr/>
          <p:nvPr/>
        </p:nvSpPr>
        <p:spPr bwMode="auto">
          <a:xfrm>
            <a:off x="632521" y="1556792"/>
            <a:ext cx="7128792" cy="2160240"/>
          </a:xfrm>
          <a:prstGeom prst="rect">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bodyPr>
          <a:lstStyle/>
          <a:p>
            <a:pPr algn="ctr" eaLnBrk="0" hangingPunct="0"/>
            <a:endParaRPr kumimoji="0" lang="ja-JP" altLang="en-US" sz="1800" b="0" dirty="0" smtClean="0">
              <a:solidFill>
                <a:prstClr val="black"/>
              </a:solidFill>
              <a:latin typeface="HGPｺﾞｼｯｸM" pitchFamily="50" charset="-128"/>
              <a:ea typeface="HGPｺﾞｼｯｸM" pitchFamily="50" charset="-128"/>
            </a:endParaRPr>
          </a:p>
        </p:txBody>
      </p:sp>
      <p:sp>
        <p:nvSpPr>
          <p:cNvPr id="17" name="円/楕円 16"/>
          <p:cNvSpPr/>
          <p:nvPr/>
        </p:nvSpPr>
        <p:spPr bwMode="auto">
          <a:xfrm>
            <a:off x="4953000" y="2492895"/>
            <a:ext cx="2664296" cy="1019730"/>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kumimoji="0" lang="ja-JP" altLang="en-US" sz="2400" b="0" dirty="0" smtClean="0">
                <a:solidFill>
                  <a:prstClr val="black"/>
                </a:solidFill>
                <a:latin typeface="HGPｺﾞｼｯｸM" pitchFamily="50" charset="-128"/>
                <a:ea typeface="HGPｺﾞｼｯｸM" pitchFamily="50" charset="-128"/>
              </a:rPr>
              <a:t>業務品質の確保</a:t>
            </a:r>
            <a:endParaRPr kumimoji="0" lang="en-US" altLang="ja-JP" sz="2400" b="0" dirty="0" smtClean="0">
              <a:solidFill>
                <a:prstClr val="black"/>
              </a:solidFill>
              <a:latin typeface="HGPｺﾞｼｯｸM" pitchFamily="50" charset="-128"/>
              <a:ea typeface="HGPｺﾞｼｯｸM" pitchFamily="50" charset="-128"/>
            </a:endParaRPr>
          </a:p>
          <a:p>
            <a:pPr algn="ctr" eaLnBrk="0" hangingPunct="0">
              <a:defRPr/>
            </a:pPr>
            <a:r>
              <a:rPr kumimoji="0" lang="ja-JP" altLang="en-US" sz="1400" b="0" dirty="0" smtClean="0">
                <a:solidFill>
                  <a:prstClr val="black"/>
                </a:solidFill>
                <a:latin typeface="HGPｺﾞｼｯｸM" pitchFamily="50" charset="-128"/>
                <a:ea typeface="HGPｺﾞｼｯｸM" pitchFamily="50" charset="-128"/>
              </a:rPr>
              <a:t>（正確性、安全性、継続性等）</a:t>
            </a:r>
            <a:endParaRPr kumimoji="0" lang="ja-JP" altLang="en-US" sz="1400" b="0" dirty="0">
              <a:solidFill>
                <a:prstClr val="black"/>
              </a:solidFill>
              <a:latin typeface="HGPｺﾞｼｯｸM" pitchFamily="50" charset="-128"/>
              <a:ea typeface="HGPｺﾞｼｯｸM" pitchFamily="50" charset="-128"/>
            </a:endParaRPr>
          </a:p>
        </p:txBody>
      </p:sp>
      <p:sp>
        <p:nvSpPr>
          <p:cNvPr id="18" name="円/楕円 17"/>
          <p:cNvSpPr/>
          <p:nvPr/>
        </p:nvSpPr>
        <p:spPr bwMode="auto">
          <a:xfrm>
            <a:off x="2863344" y="1761197"/>
            <a:ext cx="2664296" cy="1019730"/>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kumimoji="0" lang="ja-JP" altLang="en-US" sz="2400" b="0" dirty="0" smtClean="0">
                <a:solidFill>
                  <a:prstClr val="black"/>
                </a:solidFill>
                <a:latin typeface="HGPｺﾞｼｯｸM" pitchFamily="50" charset="-128"/>
                <a:ea typeface="HGPｺﾞｼｯｸM" pitchFamily="50" charset="-128"/>
              </a:rPr>
              <a:t>業務の効率化</a:t>
            </a:r>
            <a:endParaRPr kumimoji="0" lang="en-US" altLang="ja-JP" sz="2400" b="0" dirty="0" smtClean="0">
              <a:solidFill>
                <a:prstClr val="black"/>
              </a:solidFill>
              <a:latin typeface="HGPｺﾞｼｯｸM" pitchFamily="50" charset="-128"/>
              <a:ea typeface="HGPｺﾞｼｯｸM" pitchFamily="50" charset="-128"/>
            </a:endParaRPr>
          </a:p>
        </p:txBody>
      </p:sp>
      <p:sp>
        <p:nvSpPr>
          <p:cNvPr id="19" name="角丸四角形 18"/>
          <p:cNvSpPr/>
          <p:nvPr/>
        </p:nvSpPr>
        <p:spPr bwMode="auto">
          <a:xfrm>
            <a:off x="2287455" y="4077072"/>
            <a:ext cx="3816424" cy="792088"/>
          </a:xfrm>
          <a:prstGeom prst="roundRect">
            <a:avLst>
              <a:gd name="adj" fmla="val 37193"/>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lIns="0" tIns="0" rIns="0" bIns="0" anchor="ctr"/>
          <a:lstStyle/>
          <a:p>
            <a:pPr algn="ctr" eaLnBrk="0" hangingPunct="0">
              <a:defRPr/>
            </a:pPr>
            <a:r>
              <a:rPr kumimoji="0" lang="ja-JP" altLang="en-US" sz="2400" b="0" dirty="0" smtClean="0">
                <a:solidFill>
                  <a:prstClr val="black"/>
                </a:solidFill>
                <a:latin typeface="HGPｺﾞｼｯｸM" pitchFamily="50" charset="-128"/>
                <a:ea typeface="HGPｺﾞｼｯｸM" pitchFamily="50" charset="-128"/>
              </a:rPr>
              <a:t>番号法対応を踏まえた</a:t>
            </a:r>
            <a:endParaRPr kumimoji="0" lang="en-US" altLang="ja-JP" sz="2400" b="0" dirty="0" smtClean="0">
              <a:solidFill>
                <a:prstClr val="black"/>
              </a:solidFill>
              <a:latin typeface="HGPｺﾞｼｯｸM" pitchFamily="50" charset="-128"/>
              <a:ea typeface="HGPｺﾞｼｯｸM" pitchFamily="50" charset="-128"/>
            </a:endParaRPr>
          </a:p>
          <a:p>
            <a:pPr algn="ctr" eaLnBrk="0" hangingPunct="0">
              <a:defRPr/>
            </a:pPr>
            <a:r>
              <a:rPr kumimoji="0" lang="ja-JP" altLang="en-US" sz="2400" b="0" dirty="0" smtClean="0">
                <a:solidFill>
                  <a:prstClr val="black"/>
                </a:solidFill>
                <a:latin typeface="HGPｺﾞｼｯｸM" pitchFamily="50" charset="-128"/>
                <a:ea typeface="HGPｺﾞｼｯｸM" pitchFamily="50" charset="-128"/>
              </a:rPr>
              <a:t>住民満足度の向上等</a:t>
            </a:r>
            <a:endParaRPr kumimoji="0" lang="ja-JP" altLang="en-US" sz="2400" b="0" dirty="0">
              <a:solidFill>
                <a:prstClr val="black"/>
              </a:solidFill>
              <a:latin typeface="HGPｺﾞｼｯｸM" pitchFamily="50" charset="-128"/>
              <a:ea typeface="HGPｺﾞｼｯｸM" pitchFamily="50" charset="-128"/>
            </a:endParaRPr>
          </a:p>
        </p:txBody>
      </p:sp>
      <p:sp>
        <p:nvSpPr>
          <p:cNvPr id="20" name="円/楕円 19"/>
          <p:cNvSpPr/>
          <p:nvPr/>
        </p:nvSpPr>
        <p:spPr bwMode="auto">
          <a:xfrm>
            <a:off x="777786" y="2492895"/>
            <a:ext cx="2663046" cy="1019730"/>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kumimoji="0" lang="ja-JP" altLang="en-US" sz="2400" b="0" dirty="0" smtClean="0">
                <a:solidFill>
                  <a:prstClr val="black"/>
                </a:solidFill>
                <a:latin typeface="HGPｺﾞｼｯｸM" pitchFamily="50" charset="-128"/>
                <a:ea typeface="HGPｺﾞｼｯｸM" pitchFamily="50" charset="-128"/>
              </a:rPr>
              <a:t>経費の適正化</a:t>
            </a:r>
            <a:endParaRPr kumimoji="0" lang="en-US" altLang="ja-JP" sz="2400" b="0" dirty="0" smtClean="0">
              <a:solidFill>
                <a:prstClr val="black"/>
              </a:solidFill>
              <a:latin typeface="HGPｺﾞｼｯｸM" pitchFamily="50" charset="-128"/>
              <a:ea typeface="HGPｺﾞｼｯｸM" pitchFamily="50" charset="-128"/>
            </a:endParaRPr>
          </a:p>
          <a:p>
            <a:pPr algn="ctr" eaLnBrk="0" hangingPunct="0">
              <a:defRPr/>
            </a:pPr>
            <a:r>
              <a:rPr kumimoji="0" lang="ja-JP" altLang="en-US" sz="1400" b="0" dirty="0" smtClean="0">
                <a:solidFill>
                  <a:prstClr val="black"/>
                </a:solidFill>
                <a:latin typeface="HGPｺﾞｼｯｸM" pitchFamily="50" charset="-128"/>
                <a:ea typeface="HGPｺﾞｼｯｸM" pitchFamily="50" charset="-128"/>
              </a:rPr>
              <a:t>（コスト削減／費用対効果）</a:t>
            </a:r>
            <a:endParaRPr kumimoji="0" lang="ja-JP" altLang="en-US" sz="1400" b="0" dirty="0">
              <a:solidFill>
                <a:prstClr val="black"/>
              </a:solidFill>
              <a:latin typeface="HGPｺﾞｼｯｸM" pitchFamily="50" charset="-128"/>
              <a:ea typeface="HGPｺﾞｼｯｸM" pitchFamily="50" charset="-128"/>
            </a:endParaRPr>
          </a:p>
        </p:txBody>
      </p:sp>
      <p:sp>
        <p:nvSpPr>
          <p:cNvPr id="34" name="正方形/長方形 33"/>
          <p:cNvSpPr/>
          <p:nvPr/>
        </p:nvSpPr>
        <p:spPr bwMode="auto">
          <a:xfrm>
            <a:off x="4087654" y="4077073"/>
            <a:ext cx="216024" cy="791573"/>
          </a:xfrm>
          <a:prstGeom prst="rect">
            <a:avLst/>
          </a:prstGeom>
          <a:noFill/>
          <a:ln>
            <a:no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algn="ctr" eaLnBrk="0" hangingPunct="0"/>
            <a:endParaRPr kumimoji="0" lang="ja-JP" altLang="en-US" sz="1800" b="0" dirty="0" smtClean="0">
              <a:solidFill>
                <a:prstClr val="black"/>
              </a:solidFill>
              <a:latin typeface="HGPｺﾞｼｯｸM" pitchFamily="50" charset="-128"/>
              <a:ea typeface="HGPｺﾞｼｯｸM" pitchFamily="50" charset="-128"/>
            </a:endParaRPr>
          </a:p>
        </p:txBody>
      </p:sp>
      <p:sp>
        <p:nvSpPr>
          <p:cNvPr id="35" name="正方形/長方形 34"/>
          <p:cNvSpPr/>
          <p:nvPr/>
        </p:nvSpPr>
        <p:spPr bwMode="auto">
          <a:xfrm>
            <a:off x="4303678" y="4077073"/>
            <a:ext cx="216024" cy="791573"/>
          </a:xfrm>
          <a:prstGeom prst="rect">
            <a:avLst/>
          </a:prstGeom>
          <a:noFill/>
          <a:ln>
            <a:no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algn="ctr" eaLnBrk="0" hangingPunct="0"/>
            <a:endParaRPr kumimoji="0" lang="ja-JP" altLang="en-US" sz="1800" b="0" dirty="0" smtClean="0">
              <a:solidFill>
                <a:prstClr val="black"/>
              </a:solidFill>
              <a:latin typeface="HGPｺﾞｼｯｸM" pitchFamily="50" charset="-128"/>
              <a:ea typeface="HGPｺﾞｼｯｸM" pitchFamily="50" charset="-128"/>
            </a:endParaRPr>
          </a:p>
        </p:txBody>
      </p:sp>
      <p:sp>
        <p:nvSpPr>
          <p:cNvPr id="36" name="正方形/長方形 35"/>
          <p:cNvSpPr/>
          <p:nvPr/>
        </p:nvSpPr>
        <p:spPr bwMode="auto">
          <a:xfrm>
            <a:off x="3871629" y="4077073"/>
            <a:ext cx="216024" cy="791573"/>
          </a:xfrm>
          <a:prstGeom prst="rect">
            <a:avLst/>
          </a:prstGeom>
          <a:noFill/>
          <a:ln>
            <a:no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algn="ctr" eaLnBrk="0" hangingPunct="0"/>
            <a:endParaRPr kumimoji="0" lang="ja-JP" altLang="en-US" sz="1800" b="0" dirty="0" smtClean="0">
              <a:solidFill>
                <a:prstClr val="black"/>
              </a:solidFill>
              <a:latin typeface="HGPｺﾞｼｯｸM" pitchFamily="50" charset="-128"/>
              <a:ea typeface="HGPｺﾞｼｯｸM" pitchFamily="50" charset="-128"/>
            </a:endParaRPr>
          </a:p>
        </p:txBody>
      </p:sp>
      <p:cxnSp>
        <p:nvCxnSpPr>
          <p:cNvPr id="37" name="図形 22"/>
          <p:cNvCxnSpPr>
            <a:stCxn id="17" idx="2"/>
            <a:endCxn id="35" idx="0"/>
          </p:cNvCxnSpPr>
          <p:nvPr/>
        </p:nvCxnSpPr>
        <p:spPr bwMode="auto">
          <a:xfrm rot="10800000" flipV="1">
            <a:off x="4411691" y="3002761"/>
            <a:ext cx="541311" cy="1074311"/>
          </a:xfrm>
          <a:prstGeom prst="curvedConnector2">
            <a:avLst/>
          </a:prstGeom>
          <a:solidFill>
            <a:schemeClr val="accent1"/>
          </a:solidFill>
          <a:ln w="152400" cap="flat" cmpd="sng" algn="ctr">
            <a:solidFill>
              <a:schemeClr val="accent2">
                <a:lumMod val="50000"/>
              </a:schemeClr>
            </a:solidFill>
            <a:prstDash val="solid"/>
            <a:round/>
            <a:headEnd type="none" w="med" len="med"/>
            <a:tailEnd type="stealth" w="sm" len="sm"/>
          </a:ln>
          <a:effectLst>
            <a:prstShdw prst="shdw17" dist="17961" dir="2700000">
              <a:schemeClr val="bg2"/>
            </a:prstShdw>
          </a:effectLst>
        </p:spPr>
      </p:cxnSp>
      <p:cxnSp>
        <p:nvCxnSpPr>
          <p:cNvPr id="38" name="図形 23"/>
          <p:cNvCxnSpPr>
            <a:stCxn id="20" idx="6"/>
            <a:endCxn id="36" idx="0"/>
          </p:cNvCxnSpPr>
          <p:nvPr/>
        </p:nvCxnSpPr>
        <p:spPr bwMode="auto">
          <a:xfrm>
            <a:off x="3440832" y="3002762"/>
            <a:ext cx="538809" cy="1074311"/>
          </a:xfrm>
          <a:prstGeom prst="curvedConnector2">
            <a:avLst/>
          </a:prstGeom>
          <a:solidFill>
            <a:schemeClr val="accent1"/>
          </a:solidFill>
          <a:ln w="152400" cap="flat" cmpd="sng" algn="ctr">
            <a:solidFill>
              <a:schemeClr val="accent2">
                <a:lumMod val="50000"/>
              </a:schemeClr>
            </a:solidFill>
            <a:prstDash val="solid"/>
            <a:round/>
            <a:headEnd type="none" w="med" len="med"/>
            <a:tailEnd type="stealth" w="sm" len="sm"/>
          </a:ln>
          <a:effectLst>
            <a:prstShdw prst="shdw17" dist="17961" dir="2700000">
              <a:schemeClr val="bg2"/>
            </a:prstShdw>
          </a:effectLst>
        </p:spPr>
      </p:cxnSp>
      <p:cxnSp>
        <p:nvCxnSpPr>
          <p:cNvPr id="39" name="図形 26"/>
          <p:cNvCxnSpPr>
            <a:stCxn id="18" idx="4"/>
            <a:endCxn id="34" idx="0"/>
          </p:cNvCxnSpPr>
          <p:nvPr/>
        </p:nvCxnSpPr>
        <p:spPr bwMode="auto">
          <a:xfrm rot="16200000" flipH="1">
            <a:off x="3547506" y="3428913"/>
            <a:ext cx="1296144" cy="173"/>
          </a:xfrm>
          <a:prstGeom prst="curvedConnector3">
            <a:avLst>
              <a:gd name="adj1" fmla="val 50000"/>
            </a:avLst>
          </a:prstGeom>
          <a:solidFill>
            <a:schemeClr val="accent1"/>
          </a:solidFill>
          <a:ln w="152400" cap="flat" cmpd="sng" algn="ctr">
            <a:solidFill>
              <a:schemeClr val="accent2">
                <a:lumMod val="50000"/>
              </a:schemeClr>
            </a:solidFill>
            <a:prstDash val="solid"/>
            <a:round/>
            <a:headEnd type="none" w="med" len="med"/>
            <a:tailEnd type="stealth" w="sm" len="sm"/>
          </a:ln>
          <a:effectLst>
            <a:prstShdw prst="shdw17" dist="17961" dir="2700000">
              <a:schemeClr val="bg2"/>
            </a:prstShdw>
          </a:effectLst>
        </p:spPr>
      </p:cxnSp>
      <p:sp>
        <p:nvSpPr>
          <p:cNvPr id="40" name="テキスト ボックス 39"/>
          <p:cNvSpPr txBox="1"/>
          <p:nvPr/>
        </p:nvSpPr>
        <p:spPr>
          <a:xfrm>
            <a:off x="3608833" y="3070702"/>
            <a:ext cx="1196160" cy="584775"/>
          </a:xfrm>
          <a:prstGeom prst="rect">
            <a:avLst/>
          </a:prstGeom>
          <a:solidFill>
            <a:schemeClr val="accent2">
              <a:lumMod val="75000"/>
            </a:schemeClr>
          </a:solidFill>
        </p:spPr>
        <p:txBody>
          <a:bodyPr wrap="none">
            <a:spAutoFit/>
          </a:bodyPr>
          <a:lstStyle/>
          <a:p>
            <a:pPr algn="ctr" eaLnBrk="0" hangingPunct="0">
              <a:defRPr/>
            </a:pPr>
            <a:r>
              <a:rPr lang="ja-JP" altLang="en-US" sz="1600" b="0" dirty="0">
                <a:solidFill>
                  <a:prstClr val="white"/>
                </a:solidFill>
                <a:effectLst>
                  <a:outerShdw blurRad="38100" dist="38100" dir="2700000" algn="tl">
                    <a:srgbClr val="000000">
                      <a:alpha val="43137"/>
                    </a:srgbClr>
                  </a:outerShdw>
                </a:effectLst>
                <a:latin typeface="HGPｺﾞｼｯｸM" pitchFamily="50" charset="-128"/>
                <a:ea typeface="HGPｺﾞｼｯｸM" pitchFamily="50" charset="-128"/>
              </a:rPr>
              <a:t>相反せず</a:t>
            </a:r>
            <a:r>
              <a:rPr lang="ja-JP" altLang="en-US" sz="1600" b="0" dirty="0" smtClean="0">
                <a:solidFill>
                  <a:prstClr val="white"/>
                </a:solidFill>
                <a:effectLst>
                  <a:outerShdw blurRad="38100" dist="38100" dir="2700000" algn="tl">
                    <a:srgbClr val="000000">
                      <a:alpha val="43137"/>
                    </a:srgbClr>
                  </a:outerShdw>
                </a:effectLst>
                <a:latin typeface="HGPｺﾞｼｯｸM" pitchFamily="50" charset="-128"/>
                <a:ea typeface="HGPｺﾞｼｯｸM" pitchFamily="50" charset="-128"/>
              </a:rPr>
              <a:t>に</a:t>
            </a:r>
            <a:endParaRPr lang="en-US" altLang="ja-JP" sz="1600" b="0" dirty="0" smtClean="0">
              <a:solidFill>
                <a:prstClr val="white"/>
              </a:solidFill>
              <a:effectLst>
                <a:outerShdw blurRad="38100" dist="38100" dir="2700000" algn="tl">
                  <a:srgbClr val="000000">
                    <a:alpha val="43137"/>
                  </a:srgbClr>
                </a:outerShdw>
              </a:effectLst>
              <a:latin typeface="HGPｺﾞｼｯｸM" pitchFamily="50" charset="-128"/>
              <a:ea typeface="HGPｺﾞｼｯｸM" pitchFamily="50" charset="-128"/>
            </a:endParaRPr>
          </a:p>
          <a:p>
            <a:pPr algn="ctr" eaLnBrk="0" hangingPunct="0">
              <a:defRPr/>
            </a:pPr>
            <a:r>
              <a:rPr lang="ja-JP" altLang="en-US" sz="1600" b="0" dirty="0" smtClean="0">
                <a:solidFill>
                  <a:prstClr val="white"/>
                </a:solidFill>
                <a:effectLst>
                  <a:outerShdw blurRad="38100" dist="38100" dir="2700000" algn="tl">
                    <a:srgbClr val="000000">
                      <a:alpha val="43137"/>
                    </a:srgbClr>
                  </a:outerShdw>
                </a:effectLst>
                <a:latin typeface="HGPｺﾞｼｯｸM" pitchFamily="50" charset="-128"/>
                <a:ea typeface="HGPｺﾞｼｯｸM" pitchFamily="50" charset="-128"/>
              </a:rPr>
              <a:t>実現可能</a:t>
            </a:r>
            <a:endParaRPr lang="ja-JP" altLang="en-US" sz="1600" b="0" dirty="0">
              <a:solidFill>
                <a:prstClr val="white"/>
              </a:solidFill>
              <a:effectLst>
                <a:outerShdw blurRad="38100" dist="38100" dir="2700000" algn="tl">
                  <a:srgbClr val="000000">
                    <a:alpha val="43137"/>
                  </a:srgbClr>
                </a:outerShdw>
              </a:effectLst>
              <a:latin typeface="HGPｺﾞｼｯｸM" pitchFamily="50" charset="-128"/>
              <a:ea typeface="HGPｺﾞｼｯｸM" pitchFamily="50" charset="-128"/>
            </a:endParaRPr>
          </a:p>
        </p:txBody>
      </p:sp>
      <p:sp>
        <p:nvSpPr>
          <p:cNvPr id="41" name="テキスト ボックス 40"/>
          <p:cNvSpPr txBox="1"/>
          <p:nvPr/>
        </p:nvSpPr>
        <p:spPr>
          <a:xfrm>
            <a:off x="692727" y="1625984"/>
            <a:ext cx="947906" cy="817245"/>
          </a:xfrm>
          <a:prstGeom prst="roundRect">
            <a:avLst/>
          </a:prstGeom>
          <a:solidFill>
            <a:schemeClr val="bg1"/>
          </a:solidFill>
        </p:spPr>
        <p:style>
          <a:lnRef idx="1">
            <a:schemeClr val="accent1"/>
          </a:lnRef>
          <a:fillRef idx="2">
            <a:schemeClr val="accent1"/>
          </a:fillRef>
          <a:effectRef idx="1">
            <a:schemeClr val="accent1"/>
          </a:effectRef>
          <a:fontRef idx="minor">
            <a:schemeClr val="dk1"/>
          </a:fontRef>
        </p:style>
        <p:txBody>
          <a:bodyPr wrap="square" lIns="36000" tIns="0" rIns="36000" bIns="0" rtlCol="0">
            <a:spAutoFit/>
          </a:bodyPr>
          <a:lstStyle/>
          <a:p>
            <a:pPr algn="ctr" eaLnBrk="0" hangingPunct="0"/>
            <a:r>
              <a:rPr lang="ja-JP" altLang="en-US" sz="2400" b="0" dirty="0" smtClean="0">
                <a:solidFill>
                  <a:prstClr val="black"/>
                </a:solidFill>
                <a:latin typeface="HGPｺﾞｼｯｸM" pitchFamily="50" charset="-128"/>
                <a:ea typeface="HGPｺﾞｼｯｸM" pitchFamily="50" charset="-128"/>
              </a:rPr>
              <a:t>個別目的</a:t>
            </a:r>
            <a:endParaRPr lang="ja-JP" altLang="en-US" sz="2400" b="0" dirty="0">
              <a:solidFill>
                <a:prstClr val="black"/>
              </a:solidFill>
              <a:latin typeface="HGPｺﾞｼｯｸM" pitchFamily="50" charset="-128"/>
              <a:ea typeface="HGPｺﾞｼｯｸM" pitchFamily="50" charset="-128"/>
            </a:endParaRPr>
          </a:p>
        </p:txBody>
      </p:sp>
      <p:sp>
        <p:nvSpPr>
          <p:cNvPr id="42" name="テキスト ボックス 41"/>
          <p:cNvSpPr txBox="1"/>
          <p:nvPr/>
        </p:nvSpPr>
        <p:spPr>
          <a:xfrm>
            <a:off x="704529" y="4066050"/>
            <a:ext cx="1008111" cy="817245"/>
          </a:xfrm>
          <a:prstGeom prst="roundRect">
            <a:avLst/>
          </a:prstGeom>
          <a:solidFill>
            <a:schemeClr val="bg1"/>
          </a:solidFill>
        </p:spPr>
        <p:style>
          <a:lnRef idx="1">
            <a:schemeClr val="accent1"/>
          </a:lnRef>
          <a:fillRef idx="2">
            <a:schemeClr val="accent1"/>
          </a:fillRef>
          <a:effectRef idx="1">
            <a:schemeClr val="accent1"/>
          </a:effectRef>
          <a:fontRef idx="minor">
            <a:schemeClr val="dk1"/>
          </a:fontRef>
        </p:style>
        <p:txBody>
          <a:bodyPr wrap="square" lIns="36000" tIns="0" rIns="36000" bIns="0" rtlCol="0">
            <a:spAutoFit/>
          </a:bodyPr>
          <a:lstStyle/>
          <a:p>
            <a:pPr algn="ctr" eaLnBrk="0" hangingPunct="0"/>
            <a:r>
              <a:rPr lang="ja-JP" altLang="en-US" sz="2400" b="0" dirty="0" smtClean="0">
                <a:solidFill>
                  <a:prstClr val="black"/>
                </a:solidFill>
                <a:latin typeface="HGPｺﾞｼｯｸM" pitchFamily="50" charset="-128"/>
                <a:ea typeface="HGPｺﾞｼｯｸM" pitchFamily="50" charset="-128"/>
              </a:rPr>
              <a:t>情報連携</a:t>
            </a:r>
            <a:endParaRPr lang="ja-JP" altLang="en-US" sz="2400" b="0" dirty="0">
              <a:solidFill>
                <a:prstClr val="black"/>
              </a:solidFill>
              <a:latin typeface="HGPｺﾞｼｯｸM" pitchFamily="50" charset="-128"/>
              <a:ea typeface="HGPｺﾞｼｯｸM" pitchFamily="50" charset="-128"/>
            </a:endParaRPr>
          </a:p>
        </p:txBody>
      </p:sp>
      <p:sp>
        <p:nvSpPr>
          <p:cNvPr id="43" name="二等辺三角形 42"/>
          <p:cNvSpPr/>
          <p:nvPr/>
        </p:nvSpPr>
        <p:spPr bwMode="auto">
          <a:xfrm rot="5400000">
            <a:off x="6753200" y="3068962"/>
            <a:ext cx="2736304" cy="432047"/>
          </a:xfrm>
          <a:prstGeom prst="triangl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algn="ctr" eaLnBrk="0" hangingPunct="0"/>
            <a:endParaRPr kumimoji="0" lang="ja-JP" altLang="en-US" sz="1800" b="0" dirty="0" smtClean="0">
              <a:solidFill>
                <a:prstClr val="black"/>
              </a:solidFill>
              <a:latin typeface="HGPｺﾞｼｯｸM" pitchFamily="50" charset="-128"/>
              <a:ea typeface="HGPｺﾞｼｯｸM" pitchFamily="50" charset="-128"/>
            </a:endParaRPr>
          </a:p>
        </p:txBody>
      </p:sp>
      <p:sp>
        <p:nvSpPr>
          <p:cNvPr id="44" name="テキスト ボックス 43"/>
          <p:cNvSpPr txBox="1"/>
          <p:nvPr/>
        </p:nvSpPr>
        <p:spPr>
          <a:xfrm>
            <a:off x="8481392" y="1556792"/>
            <a:ext cx="1008112" cy="3456384"/>
          </a:xfrm>
          <a:prstGeom prst="roundRect">
            <a:avLst>
              <a:gd name="adj" fmla="val 50000"/>
            </a:avLst>
          </a:prstGeom>
        </p:spPr>
        <p:style>
          <a:lnRef idx="1">
            <a:schemeClr val="accent2"/>
          </a:lnRef>
          <a:fillRef idx="2">
            <a:schemeClr val="accent2"/>
          </a:fillRef>
          <a:effectRef idx="1">
            <a:schemeClr val="accent2"/>
          </a:effectRef>
          <a:fontRef idx="minor">
            <a:schemeClr val="dk1"/>
          </a:fontRef>
        </p:style>
        <p:txBody>
          <a:bodyPr vert="eaVert" wrap="none" rtlCol="0" anchor="ctr" anchorCtr="0">
            <a:noAutofit/>
          </a:bodyPr>
          <a:lstStyle/>
          <a:p>
            <a:pPr algn="ctr" eaLnBrk="0" hangingPunct="0"/>
            <a:r>
              <a:rPr lang="ja-JP" altLang="en-US" sz="2000" dirty="0" smtClean="0">
                <a:solidFill>
                  <a:prstClr val="black"/>
                </a:solidFill>
                <a:latin typeface="HGPｺﾞｼｯｸM" pitchFamily="50" charset="-128"/>
                <a:ea typeface="HGPｺﾞｼｯｸM" pitchFamily="50" charset="-128"/>
              </a:rPr>
              <a:t>業務分析や標準化等による</a:t>
            </a:r>
            <a:endParaRPr lang="en-US" altLang="ja-JP" sz="2000" dirty="0" smtClean="0">
              <a:solidFill>
                <a:prstClr val="black"/>
              </a:solidFill>
              <a:latin typeface="HGPｺﾞｼｯｸM" pitchFamily="50" charset="-128"/>
              <a:ea typeface="HGPｺﾞｼｯｸM" pitchFamily="50" charset="-128"/>
            </a:endParaRPr>
          </a:p>
          <a:p>
            <a:pPr algn="ctr" eaLnBrk="0" hangingPunct="0"/>
            <a:r>
              <a:rPr lang="ja-JP" altLang="en-US" sz="2000" dirty="0" smtClean="0">
                <a:solidFill>
                  <a:prstClr val="black"/>
                </a:solidFill>
                <a:latin typeface="HGPｺﾞｼｯｸM" pitchFamily="50" charset="-128"/>
                <a:ea typeface="HGPｺﾞｼｯｸM" pitchFamily="50" charset="-128"/>
              </a:rPr>
              <a:t>最適化推進</a:t>
            </a:r>
            <a:endParaRPr lang="en-US" altLang="ja-JP" sz="2000" dirty="0" smtClean="0">
              <a:solidFill>
                <a:prstClr val="black"/>
              </a:solidFill>
              <a:latin typeface="HGPｺﾞｼｯｸM" pitchFamily="50" charset="-128"/>
              <a:ea typeface="HGPｺﾞｼｯｸM" pitchFamily="50" charset="-128"/>
            </a:endParaRPr>
          </a:p>
          <a:p>
            <a:pPr algn="ctr" eaLnBrk="0" hangingPunct="0"/>
            <a:r>
              <a:rPr lang="ja-JP" altLang="en-US" sz="2000" dirty="0" smtClean="0">
                <a:solidFill>
                  <a:prstClr val="black"/>
                </a:solidFill>
                <a:latin typeface="HGPｺﾞｼｯｸM" pitchFamily="50" charset="-128"/>
                <a:ea typeface="HGPｺﾞｼｯｸM" pitchFamily="50" charset="-128"/>
              </a:rPr>
              <a:t>（業務・システム最適化）</a:t>
            </a:r>
            <a:endParaRPr lang="ja-JP" altLang="en-US" sz="2000" dirty="0">
              <a:solidFill>
                <a:prstClr val="black"/>
              </a:solidFill>
              <a:latin typeface="HGPｺﾞｼｯｸM" pitchFamily="50" charset="-128"/>
              <a:ea typeface="HGPｺﾞｼｯｸM" pitchFamily="50" charset="-128"/>
            </a:endParaRPr>
          </a:p>
        </p:txBody>
      </p:sp>
      <p:sp>
        <p:nvSpPr>
          <p:cNvPr id="45" name="テキスト ボックス 44"/>
          <p:cNvSpPr txBox="1"/>
          <p:nvPr/>
        </p:nvSpPr>
        <p:spPr>
          <a:xfrm>
            <a:off x="7905328" y="3068960"/>
            <a:ext cx="400110" cy="451406"/>
          </a:xfrm>
          <a:prstGeom prst="rect">
            <a:avLst/>
          </a:prstGeom>
          <a:noFill/>
        </p:spPr>
        <p:txBody>
          <a:bodyPr vert="eaVert" wrap="none" rtlCol="0">
            <a:spAutoFit/>
          </a:bodyPr>
          <a:lstStyle/>
          <a:p>
            <a:pPr eaLnBrk="0" hangingPunct="0"/>
            <a:r>
              <a:rPr lang="ja-JP" altLang="en-US" sz="1400" b="0" dirty="0" smtClean="0">
                <a:solidFill>
                  <a:prstClr val="white"/>
                </a:solidFill>
                <a:latin typeface="HGPｺﾞｼｯｸM" pitchFamily="50" charset="-128"/>
                <a:ea typeface="HGPｺﾞｼｯｸM" pitchFamily="50" charset="-128"/>
              </a:rPr>
              <a:t>手法</a:t>
            </a:r>
            <a:endParaRPr lang="ja-JP" altLang="en-US" sz="1400" b="0" dirty="0">
              <a:solidFill>
                <a:prstClr val="white"/>
              </a:solidFill>
              <a:latin typeface="HGPｺﾞｼｯｸM" pitchFamily="50" charset="-128"/>
              <a:ea typeface="HGPｺﾞｼｯｸM" pitchFamily="50" charset="-128"/>
            </a:endParaRPr>
          </a:p>
        </p:txBody>
      </p:sp>
      <p:sp>
        <p:nvSpPr>
          <p:cNvPr id="46" name="下矢印 45"/>
          <p:cNvSpPr/>
          <p:nvPr/>
        </p:nvSpPr>
        <p:spPr bwMode="auto">
          <a:xfrm>
            <a:off x="3584848" y="4941168"/>
            <a:ext cx="1224136" cy="432048"/>
          </a:xfrm>
          <a:prstGeom prst="downArrow">
            <a:avLst/>
          </a:prstGeom>
          <a:solidFill>
            <a:schemeClr val="accent2">
              <a:lumMod val="75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47" name="角丸四角形 46"/>
          <p:cNvSpPr/>
          <p:nvPr/>
        </p:nvSpPr>
        <p:spPr bwMode="auto">
          <a:xfrm>
            <a:off x="2288705" y="5373216"/>
            <a:ext cx="3816424" cy="792088"/>
          </a:xfrm>
          <a:prstGeom prst="roundRect">
            <a:avLst>
              <a:gd name="adj" fmla="val 37193"/>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lIns="0" tIns="0" rIns="0" bIns="0" anchor="ctr"/>
          <a:lstStyle/>
          <a:p>
            <a:pPr algn="ctr" eaLnBrk="0" hangingPunct="0">
              <a:defRPr/>
            </a:pPr>
            <a:r>
              <a:rPr kumimoji="0" lang="ja-JP" altLang="en-US" sz="2400" b="0" dirty="0" smtClean="0">
                <a:solidFill>
                  <a:prstClr val="black"/>
                </a:solidFill>
                <a:latin typeface="HGPｺﾞｼｯｸM" pitchFamily="50" charset="-128"/>
                <a:ea typeface="HGPｺﾞｼｯｸM" pitchFamily="50" charset="-128"/>
              </a:rPr>
              <a:t>住民のライフスタイルに</a:t>
            </a:r>
            <a:endParaRPr kumimoji="0" lang="en-US" altLang="ja-JP" sz="2400" b="0" dirty="0" smtClean="0">
              <a:solidFill>
                <a:prstClr val="black"/>
              </a:solidFill>
              <a:latin typeface="HGPｺﾞｼｯｸM" pitchFamily="50" charset="-128"/>
              <a:ea typeface="HGPｺﾞｼｯｸM" pitchFamily="50" charset="-128"/>
            </a:endParaRPr>
          </a:p>
          <a:p>
            <a:pPr algn="ctr" eaLnBrk="0" hangingPunct="0">
              <a:defRPr/>
            </a:pPr>
            <a:r>
              <a:rPr lang="ja-JP" altLang="en-US" sz="2400" dirty="0" smtClean="0">
                <a:solidFill>
                  <a:prstClr val="black"/>
                </a:solidFill>
                <a:latin typeface="HGPｺﾞｼｯｸM" pitchFamily="50" charset="-128"/>
                <a:ea typeface="HGPｺﾞｼｯｸM" pitchFamily="50" charset="-128"/>
              </a:rPr>
              <a:t>沿ったサービス提供</a:t>
            </a:r>
            <a:endParaRPr kumimoji="0" lang="ja-JP" altLang="en-US" sz="2400" b="0" dirty="0">
              <a:solidFill>
                <a:prstClr val="black"/>
              </a:solidFill>
              <a:latin typeface="HGPｺﾞｼｯｸM" pitchFamily="50" charset="-128"/>
              <a:ea typeface="HGPｺﾞｼｯｸM" pitchFamily="50" charset="-128"/>
            </a:endParaRPr>
          </a:p>
        </p:txBody>
      </p:sp>
      <p:sp>
        <p:nvSpPr>
          <p:cNvPr id="49" name="角丸四角形 48"/>
          <p:cNvSpPr/>
          <p:nvPr/>
        </p:nvSpPr>
        <p:spPr bwMode="auto">
          <a:xfrm>
            <a:off x="7401273" y="5373216"/>
            <a:ext cx="2319808" cy="792088"/>
          </a:xfrm>
          <a:prstGeom prst="roundRect">
            <a:avLst>
              <a:gd name="adj" fmla="val 37193"/>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wrap="none" lIns="0" tIns="0" rIns="0" bIns="0" anchor="ctr"/>
          <a:lstStyle/>
          <a:p>
            <a:pPr algn="ctr" eaLnBrk="0" hangingPunct="0">
              <a:defRPr/>
            </a:pPr>
            <a:r>
              <a:rPr kumimoji="0" lang="ja-JP" altLang="en-US" sz="2400" b="0" dirty="0" smtClean="0">
                <a:solidFill>
                  <a:prstClr val="black"/>
                </a:solidFill>
                <a:latin typeface="HGPｺﾞｼｯｸM" pitchFamily="50" charset="-128"/>
                <a:ea typeface="HGPｺﾞｼｯｸM" pitchFamily="50" charset="-128"/>
              </a:rPr>
              <a:t>組織横断的な</a:t>
            </a:r>
            <a:endParaRPr kumimoji="0" lang="en-US" altLang="ja-JP" sz="2400" b="0" dirty="0" smtClean="0">
              <a:solidFill>
                <a:prstClr val="black"/>
              </a:solidFill>
              <a:latin typeface="HGPｺﾞｼｯｸM" pitchFamily="50" charset="-128"/>
              <a:ea typeface="HGPｺﾞｼｯｸM" pitchFamily="50" charset="-128"/>
            </a:endParaRPr>
          </a:p>
          <a:p>
            <a:pPr algn="ctr" eaLnBrk="0" hangingPunct="0">
              <a:defRPr/>
            </a:pPr>
            <a:r>
              <a:rPr lang="ja-JP" altLang="en-US" sz="2400" dirty="0" smtClean="0">
                <a:solidFill>
                  <a:prstClr val="black"/>
                </a:solidFill>
                <a:latin typeface="HGPｺﾞｼｯｸM" pitchFamily="50" charset="-128"/>
                <a:ea typeface="HGPｺﾞｼｯｸM" pitchFamily="50" charset="-128"/>
              </a:rPr>
              <a:t>発想での対処</a:t>
            </a:r>
            <a:endParaRPr kumimoji="0" lang="ja-JP" altLang="en-US" sz="2400" b="0" dirty="0">
              <a:solidFill>
                <a:prstClr val="black"/>
              </a:solidFill>
              <a:latin typeface="HGPｺﾞｼｯｸM" pitchFamily="50" charset="-128"/>
              <a:ea typeface="HGPｺﾞｼｯｸM" pitchFamily="50" charset="-128"/>
            </a:endParaRPr>
          </a:p>
        </p:txBody>
      </p:sp>
      <p:sp>
        <p:nvSpPr>
          <p:cNvPr id="50" name="二等辺三角形 49"/>
          <p:cNvSpPr/>
          <p:nvPr/>
        </p:nvSpPr>
        <p:spPr bwMode="auto">
          <a:xfrm>
            <a:off x="8625408" y="4941168"/>
            <a:ext cx="720080" cy="360040"/>
          </a:xfrm>
          <a:prstGeom prst="triangle">
            <a:avLst/>
          </a:prstGeom>
          <a:solidFill>
            <a:schemeClr val="accent2">
              <a:lumMod val="75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51" name="二等辺三角形 50"/>
          <p:cNvSpPr/>
          <p:nvPr/>
        </p:nvSpPr>
        <p:spPr bwMode="auto">
          <a:xfrm rot="16200000">
            <a:off x="6861212" y="5625245"/>
            <a:ext cx="720080" cy="360040"/>
          </a:xfrm>
          <a:prstGeom prst="triangle">
            <a:avLst/>
          </a:prstGeom>
          <a:solidFill>
            <a:schemeClr val="accent2">
              <a:lumMod val="75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HGPｺﾞｼｯｸM" pitchFamily="50" charset="-128"/>
              <a:ea typeface="HGPｺﾞｼｯｸM" pitchFamily="50" charset="-128"/>
            </a:endParaRPr>
          </a:p>
        </p:txBody>
      </p:sp>
      <p:sp>
        <p:nvSpPr>
          <p:cNvPr id="52" name="テキスト ボックス 51"/>
          <p:cNvSpPr txBox="1"/>
          <p:nvPr/>
        </p:nvSpPr>
        <p:spPr>
          <a:xfrm>
            <a:off x="704529" y="5301210"/>
            <a:ext cx="1008111" cy="817245"/>
          </a:xfrm>
          <a:prstGeom prst="roundRect">
            <a:avLst/>
          </a:prstGeom>
          <a:solidFill>
            <a:schemeClr val="bg1"/>
          </a:solidFill>
        </p:spPr>
        <p:style>
          <a:lnRef idx="1">
            <a:schemeClr val="accent1"/>
          </a:lnRef>
          <a:fillRef idx="2">
            <a:schemeClr val="accent1"/>
          </a:fillRef>
          <a:effectRef idx="1">
            <a:schemeClr val="accent1"/>
          </a:effectRef>
          <a:fontRef idx="minor">
            <a:schemeClr val="dk1"/>
          </a:fontRef>
        </p:style>
        <p:txBody>
          <a:bodyPr wrap="square" lIns="36000" tIns="0" rIns="36000" bIns="0" rtlCol="0">
            <a:spAutoFit/>
          </a:bodyPr>
          <a:lstStyle/>
          <a:p>
            <a:pPr algn="ctr" eaLnBrk="0" hangingPunct="0"/>
            <a:r>
              <a:rPr lang="ja-JP" altLang="en-US" sz="2400" b="0" dirty="0" smtClean="0">
                <a:solidFill>
                  <a:prstClr val="black"/>
                </a:solidFill>
                <a:latin typeface="HGPｺﾞｼｯｸM" pitchFamily="50" charset="-128"/>
                <a:ea typeface="HGPｺﾞｼｯｸM" pitchFamily="50" charset="-128"/>
              </a:rPr>
              <a:t>サービス</a:t>
            </a:r>
            <a:endParaRPr lang="ja-JP" altLang="en-US" sz="2400" b="0" dirty="0">
              <a:solidFill>
                <a:prstClr val="black"/>
              </a:solidFill>
              <a:latin typeface="HGPｺﾞｼｯｸM" pitchFamily="50" charset="-128"/>
              <a:ea typeface="HGPｺﾞｼｯｸM" pitchFamily="50" charset="-128"/>
            </a:endParaRPr>
          </a:p>
        </p:txBody>
      </p:sp>
      <p:sp>
        <p:nvSpPr>
          <p:cNvPr id="53" name="テキスト ボックス 52"/>
          <p:cNvSpPr txBox="1"/>
          <p:nvPr/>
        </p:nvSpPr>
        <p:spPr>
          <a:xfrm>
            <a:off x="5745088" y="6237314"/>
            <a:ext cx="1223412" cy="276999"/>
          </a:xfrm>
          <a:prstGeom prst="rect">
            <a:avLst/>
          </a:prstGeom>
          <a:noFill/>
        </p:spPr>
        <p:txBody>
          <a:bodyPr wrap="none" rtlCol="0">
            <a:spAutoFit/>
          </a:bodyPr>
          <a:lstStyle/>
          <a:p>
            <a:r>
              <a:rPr kumimoji="1" lang="en-US" altLang="ja-JP" sz="1200" dirty="0" smtClean="0">
                <a:latin typeface="HGPｺﾞｼｯｸM" pitchFamily="50" charset="-128"/>
                <a:ea typeface="HGPｺﾞｼｯｸM" pitchFamily="50" charset="-128"/>
              </a:rPr>
              <a:t>※</a:t>
            </a:r>
            <a:r>
              <a:rPr kumimoji="1" lang="ja-JP" altLang="en-US" sz="1200" dirty="0" smtClean="0">
                <a:latin typeface="HGPｺﾞｼｯｸM" pitchFamily="50" charset="-128"/>
                <a:ea typeface="HGPｺﾞｼｯｸM" pitchFamily="50" charset="-128"/>
              </a:rPr>
              <a:t>講座</a:t>
            </a:r>
            <a:r>
              <a:rPr kumimoji="1" lang="en-US" altLang="ja-JP" sz="1200" dirty="0" smtClean="0">
                <a:latin typeface="HGPｺﾞｼｯｸM" pitchFamily="50" charset="-128"/>
                <a:ea typeface="HGPｺﾞｼｯｸM" pitchFamily="50" charset="-128"/>
              </a:rPr>
              <a:t>1-2</a:t>
            </a:r>
            <a:r>
              <a:rPr kumimoji="1" lang="ja-JP" altLang="en-US" sz="1200" dirty="0" smtClean="0">
                <a:latin typeface="HGPｺﾞｼｯｸM" pitchFamily="50" charset="-128"/>
                <a:ea typeface="HGPｺﾞｼｯｸM" pitchFamily="50" charset="-128"/>
              </a:rPr>
              <a:t>参照</a:t>
            </a:r>
            <a:endParaRPr kumimoji="1" lang="ja-JP" altLang="en-US" sz="1200" dirty="0">
              <a:latin typeface="HGPｺﾞｼｯｸM" pitchFamily="50" charset="-128"/>
              <a:ea typeface="HGPｺﾞｼｯｸM" pitchFamily="50" charset="-128"/>
            </a:endParaRPr>
          </a:p>
        </p:txBody>
      </p:sp>
      <p:sp>
        <p:nvSpPr>
          <p:cNvPr id="29" name="スライド番号プレースホルダ 28"/>
          <p:cNvSpPr>
            <a:spLocks noGrp="1"/>
          </p:cNvSpPr>
          <p:nvPr>
            <p:ph type="sldNum" sz="quarter" idx="12"/>
          </p:nvPr>
        </p:nvSpPr>
        <p:spPr/>
        <p:txBody>
          <a:bodyPr/>
          <a:lstStyle/>
          <a:p>
            <a:fld id="{1D5F7F24-DF41-4ABB-BA37-10B0EB844D2D}" type="slidenum">
              <a:rPr lang="ja-JP" altLang="en-US" smtClean="0"/>
              <a:pPr/>
              <a:t>6</a:t>
            </a:fld>
            <a:endParaRPr lang="en-US" altLang="ja-JP" dirty="0"/>
          </a:p>
        </p:txBody>
      </p:sp>
      <p:sp>
        <p:nvSpPr>
          <p:cNvPr id="31" name="タイトル 1"/>
          <p:cNvSpPr txBox="1">
            <a:spLocks/>
          </p:cNvSpPr>
          <p:nvPr/>
        </p:nvSpPr>
        <p:spPr bwMode="auto">
          <a:xfrm>
            <a:off x="350488" y="366490"/>
            <a:ext cx="9555511"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eaLnBrk="1" hangingPunct="1"/>
            <a:r>
              <a:rPr kumimoji="1" lang="ja-JP" altLang="en-US" sz="2800" b="1" i="0" u="none" strike="noStrike" kern="0" cap="none" spc="0" normalizeH="0" baseline="0" noProof="0" dirty="0" smtClean="0">
                <a:ln>
                  <a:noFill/>
                </a:ln>
                <a:solidFill>
                  <a:schemeClr val="tx1"/>
                </a:solidFill>
                <a:effectLst/>
                <a:uLnTx/>
                <a:uFillTx/>
                <a:latin typeface="HGPｺﾞｼｯｸM" pitchFamily="50" charset="-128"/>
                <a:ea typeface="HGPｺﾞｼｯｸM" pitchFamily="50" charset="-128"/>
                <a:cs typeface="+mj-cs"/>
              </a:rPr>
              <a:t>４．組織横断的発想の必要性 </a:t>
            </a:r>
            <a:r>
              <a:rPr kumimoji="1" lang="ja-JP" altLang="en-US" sz="2400" b="1" kern="0" dirty="0" smtClean="0">
                <a:solidFill>
                  <a:prstClr val="black"/>
                </a:solidFill>
                <a:latin typeface="HGPｺﾞｼｯｸM" pitchFamily="50" charset="-128"/>
                <a:ea typeface="HGPｺﾞｼｯｸM" pitchFamily="50" charset="-128"/>
                <a:cs typeface="+mj-cs"/>
              </a:rPr>
              <a:t>～背景②社会的要請～</a:t>
            </a:r>
            <a:endParaRPr kumimoji="1" lang="ja-JP" altLang="en-US" sz="2400" b="1" i="0" u="none" strike="noStrike" kern="0" cap="none" spc="0" normalizeH="0" baseline="0" noProof="0" dirty="0">
              <a:ln>
                <a:noFill/>
              </a:ln>
              <a:solidFill>
                <a:schemeClr val="tx1"/>
              </a:solidFill>
              <a:effectLst/>
              <a:uLnTx/>
              <a:uFillTx/>
              <a:latin typeface="HGPｺﾞｼｯｸM" pitchFamily="50" charset="-128"/>
              <a:ea typeface="HGPｺﾞｼｯｸM" pitchFamily="50" charset="-128"/>
              <a:cs typeface="+mj-cs"/>
            </a:endParaRPr>
          </a:p>
        </p:txBody>
      </p:sp>
      <p:sp>
        <p:nvSpPr>
          <p:cNvPr id="33" name="フッター プレースホルダ 5"/>
          <p:cNvSpPr txBox="1">
            <a:spLocks/>
          </p:cNvSpPr>
          <p:nvPr/>
        </p:nvSpPr>
        <p:spPr>
          <a:xfrm>
            <a:off x="3002785" y="6417360"/>
            <a:ext cx="3900433" cy="252000"/>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altLang="ja-JP" sz="1000" b="0" i="0" u="none" strike="noStrike" kern="1200" cap="none" spc="0" normalizeH="0" baseline="0" noProof="0" dirty="0" smtClean="0">
                <a:ln>
                  <a:noFill/>
                </a:ln>
                <a:solidFill>
                  <a:schemeClr val="bg1">
                    <a:lumMod val="50000"/>
                  </a:schemeClr>
                </a:solidFill>
                <a:effectLst/>
                <a:uLnTx/>
                <a:uFillTx/>
                <a:latin typeface="+mj-ea"/>
                <a:ea typeface="+mj-ea"/>
                <a:cs typeface="+mn-cs"/>
              </a:rPr>
              <a:t>1-3  </a:t>
            </a:r>
            <a:r>
              <a:rPr kumimoji="0" lang="ja-JP" altLang="en-US" sz="1000" b="0" i="0" u="none" strike="noStrike" kern="1200" cap="none" spc="0" normalizeH="0" baseline="0" noProof="0" dirty="0" smtClean="0">
                <a:ln>
                  <a:noFill/>
                </a:ln>
                <a:solidFill>
                  <a:schemeClr val="bg1">
                    <a:lumMod val="50000"/>
                  </a:schemeClr>
                </a:solidFill>
                <a:effectLst/>
                <a:uLnTx/>
                <a:uFillTx/>
                <a:latin typeface="+mj-ea"/>
                <a:ea typeface="+mj-ea"/>
                <a:cs typeface="+mn-cs"/>
              </a:rPr>
              <a:t>住民視点の窓口サービスの実現</a:t>
            </a:r>
            <a:endParaRPr kumimoji="0" lang="en-US" altLang="ja-JP" sz="1000" b="0" i="0" u="none" strike="noStrike" kern="1200" cap="none" spc="0" normalizeH="0" baseline="0" noProof="0" dirty="0">
              <a:ln>
                <a:noFill/>
              </a:ln>
              <a:solidFill>
                <a:schemeClr val="bg1">
                  <a:lumMod val="50000"/>
                </a:schemeClr>
              </a:solidFill>
              <a:effectLst/>
              <a:uLnTx/>
              <a:uFillTx/>
              <a:latin typeface="+mj-ea"/>
              <a:ea typeface="+mj-ea"/>
              <a:cs typeface="+mn-cs"/>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５．総合窓口モデルの決定プロセス</a:t>
            </a:r>
            <a:endParaRPr kumimoji="1" lang="ja-JP" altLang="en-US" dirty="0"/>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xmlns="" val="1374735881"/>
              </p:ext>
            </p:extLst>
          </p:nvPr>
        </p:nvGraphicFramePr>
        <p:xfrm>
          <a:off x="777875" y="1600200"/>
          <a:ext cx="8420100" cy="45323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スライド番号プレースホルダ 3"/>
          <p:cNvSpPr>
            <a:spLocks noGrp="1"/>
          </p:cNvSpPr>
          <p:nvPr>
            <p:ph type="sldNum" sz="quarter" idx="12"/>
          </p:nvPr>
        </p:nvSpPr>
        <p:spPr/>
        <p:txBody>
          <a:bodyPr/>
          <a:lstStyle/>
          <a:p>
            <a:fld id="{8EDC12F3-E265-4EA4-8231-EBF85ED9DCFF}" type="slidenum">
              <a:rPr lang="en-US" altLang="ja-JP" smtClean="0"/>
              <a:pPr/>
              <a:t>7</a:t>
            </a:fld>
            <a:endParaRPr lang="ja-JP" altLang="en-US" dirty="0"/>
          </a:p>
        </p:txBody>
      </p:sp>
      <p:sp>
        <p:nvSpPr>
          <p:cNvPr id="6" name="フッター プレースホルダ 5"/>
          <p:cNvSpPr>
            <a:spLocks noGrp="1"/>
          </p:cNvSpPr>
          <p:nvPr>
            <p:ph type="ftr" sz="quarter" idx="11"/>
          </p:nvPr>
        </p:nvSpPr>
        <p:spPr/>
        <p:txBody>
          <a:bodyPr/>
          <a:lstStyle/>
          <a:p>
            <a:r>
              <a:rPr lang="en-US" altLang="ja-JP" dirty="0" smtClean="0"/>
              <a:t>1-3  </a:t>
            </a:r>
            <a:r>
              <a:rPr lang="ja-JP" altLang="en-US" dirty="0" smtClean="0"/>
              <a:t>住民視点の窓口サービスの実現</a:t>
            </a:r>
            <a:endParaRPr lang="en-US" altLang="ja-JP" dirty="0"/>
          </a:p>
        </p:txBody>
      </p:sp>
    </p:spTree>
    <p:extLst>
      <p:ext uri="{BB962C8B-B14F-4D97-AF65-F5344CB8AC3E}">
        <p14:creationId xmlns:p14="http://schemas.microsoft.com/office/powerpoint/2010/main" xmlns="" val="16057795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ja-JP" altLang="en-US" dirty="0"/>
              <a:t>５．総合窓口モデルの決定プロセス</a:t>
            </a:r>
            <a:endParaRPr kumimoji="1" lang="ja-JP" altLang="en-US" dirty="0"/>
          </a:p>
        </p:txBody>
      </p:sp>
      <p:sp>
        <p:nvSpPr>
          <p:cNvPr id="3" name="コンテンツ プレースホルダ 2"/>
          <p:cNvSpPr>
            <a:spLocks noGrp="1"/>
          </p:cNvSpPr>
          <p:nvPr>
            <p:ph idx="1"/>
          </p:nvPr>
        </p:nvSpPr>
        <p:spPr/>
        <p:txBody>
          <a:bodyPr/>
          <a:lstStyle/>
          <a:p>
            <a:pPr>
              <a:buNone/>
            </a:pPr>
            <a:endParaRPr lang="en-US" altLang="ja-JP" dirty="0" smtClean="0">
              <a:latin typeface="HGPｺﾞｼｯｸM" pitchFamily="50" charset="-128"/>
            </a:endParaRPr>
          </a:p>
          <a:p>
            <a:pPr>
              <a:buNone/>
            </a:pPr>
            <a:endParaRPr kumimoji="1" lang="ja-JP" altLang="en-US" dirty="0">
              <a:latin typeface="HGPｺﾞｼｯｸM" pitchFamily="50" charset="-128"/>
            </a:endParaRPr>
          </a:p>
        </p:txBody>
      </p:sp>
      <p:sp>
        <p:nvSpPr>
          <p:cNvPr id="13" name="Rectangle 3"/>
          <p:cNvSpPr txBox="1">
            <a:spLocks noChangeArrowheads="1"/>
          </p:cNvSpPr>
          <p:nvPr/>
        </p:nvSpPr>
        <p:spPr bwMode="auto">
          <a:xfrm>
            <a:off x="495300" y="1323151"/>
            <a:ext cx="8915400" cy="648072"/>
          </a:xfrm>
          <a:prstGeom prst="rect">
            <a:avLst/>
          </a:prstGeom>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 typeface="Wingdings" pitchFamily="2" charset="2"/>
              <a:buChar char="n"/>
              <a:tabLst/>
              <a:defRPr/>
            </a:pPr>
            <a:r>
              <a:rPr kumimoji="1" lang="ja-JP" altLang="en-US" sz="2400" kern="0" dirty="0" smtClean="0">
                <a:solidFill>
                  <a:srgbClr val="000066"/>
                </a:solidFill>
                <a:latin typeface="HGPｺﾞｼｯｸM" pitchFamily="50" charset="-128"/>
                <a:ea typeface="HGPｺﾞｼｯｸM" pitchFamily="50" charset="-128"/>
              </a:rPr>
              <a:t>あるべき姿を描き、現状を視て、目指すモデルを見極める</a:t>
            </a:r>
            <a:endParaRPr kumimoji="1" lang="ja-JP" altLang="en-US" sz="2400" b="0" i="0" u="none" strike="noStrike" kern="0" cap="none" spc="0" normalizeH="0" baseline="0" noProof="0" dirty="0" smtClean="0">
              <a:ln>
                <a:noFill/>
              </a:ln>
              <a:solidFill>
                <a:srgbClr val="000066"/>
              </a:solidFill>
              <a:effectLst/>
              <a:uLnTx/>
              <a:uFillTx/>
              <a:latin typeface="HGPｺﾞｼｯｸM" pitchFamily="50" charset="-128"/>
              <a:ea typeface="HGPｺﾞｼｯｸM" pitchFamily="50" charset="-128"/>
            </a:endParaRPr>
          </a:p>
        </p:txBody>
      </p:sp>
      <p:graphicFrame>
        <p:nvGraphicFramePr>
          <p:cNvPr id="12" name="図表 11"/>
          <p:cNvGraphicFramePr/>
          <p:nvPr>
            <p:extLst>
              <p:ext uri="{D42A27DB-BD31-4B8C-83A1-F6EECF244321}">
                <p14:modId xmlns:p14="http://schemas.microsoft.com/office/powerpoint/2010/main" xmlns="" val="1838607524"/>
              </p:ext>
            </p:extLst>
          </p:nvPr>
        </p:nvGraphicFramePr>
        <p:xfrm>
          <a:off x="560513" y="1776265"/>
          <a:ext cx="8914268" cy="43924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雲形吹き出し 13"/>
          <p:cNvSpPr/>
          <p:nvPr/>
        </p:nvSpPr>
        <p:spPr bwMode="auto">
          <a:xfrm>
            <a:off x="4304928" y="5340081"/>
            <a:ext cx="1728192" cy="612648"/>
          </a:xfrm>
          <a:prstGeom prst="cloudCallout">
            <a:avLst>
              <a:gd name="adj1" fmla="val -31733"/>
              <a:gd name="adj2" fmla="val -72125"/>
            </a:avLst>
          </a:prstGeom>
          <a:solidFill>
            <a:srgbClr val="00FFFF"/>
          </a:solidFill>
          <a:ln>
            <a:solidFill>
              <a:srgbClr val="2E3F92"/>
            </a:solidFill>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ja-JP" b="1" i="0" u="none" strike="noStrike" cap="none" normalizeH="0" baseline="0" dirty="0" smtClean="0">
                <a:ln>
                  <a:noFill/>
                </a:ln>
                <a:solidFill>
                  <a:srgbClr val="FF3300"/>
                </a:solidFill>
                <a:effectLst/>
                <a:latin typeface="HGPｺﾞｼｯｸM" pitchFamily="50" charset="-128"/>
                <a:ea typeface="HGPｺﾞｼｯｸM" pitchFamily="50" charset="-128"/>
              </a:rPr>
              <a:t>※</a:t>
            </a:r>
            <a:r>
              <a:rPr kumimoji="0" lang="ja-JP" altLang="en-US" b="1" i="0" u="none" strike="noStrike" cap="none" normalizeH="0" baseline="0" dirty="0" smtClean="0">
                <a:ln>
                  <a:noFill/>
                </a:ln>
                <a:solidFill>
                  <a:schemeClr val="tx1"/>
                </a:solidFill>
                <a:effectLst/>
                <a:latin typeface="HGPｺﾞｼｯｸM" pitchFamily="50" charset="-128"/>
                <a:ea typeface="HGPｺﾞｼｯｸM" pitchFamily="50" charset="-128"/>
              </a:rPr>
              <a:t>気付き</a:t>
            </a:r>
          </a:p>
        </p:txBody>
      </p:sp>
      <p:sp>
        <p:nvSpPr>
          <p:cNvPr id="15" name="角丸四角形吹き出し 14"/>
          <p:cNvSpPr/>
          <p:nvPr/>
        </p:nvSpPr>
        <p:spPr bwMode="auto">
          <a:xfrm>
            <a:off x="3152802" y="1776265"/>
            <a:ext cx="2520278" cy="684656"/>
          </a:xfrm>
          <a:prstGeom prst="wedgeRoundRectCallout">
            <a:avLst>
              <a:gd name="adj1" fmla="val 59141"/>
              <a:gd name="adj2" fmla="val 38509"/>
              <a:gd name="adj3" fmla="val 16667"/>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altLang="ja-JP" sz="1800" b="0" i="0" u="none" strike="noStrike" cap="none" normalizeH="0" baseline="0" dirty="0" smtClean="0">
                <a:ln>
                  <a:noFill/>
                </a:ln>
                <a:solidFill>
                  <a:srgbClr val="FF0000"/>
                </a:solidFill>
                <a:effectLst/>
                <a:latin typeface="HGPｺﾞｼｯｸM" pitchFamily="50" charset="-128"/>
                <a:ea typeface="HGPｺﾞｼｯｸM" pitchFamily="50" charset="-128"/>
              </a:rPr>
              <a:t>※</a:t>
            </a:r>
            <a:r>
              <a:rPr kumimoji="0" lang="ja-JP" altLang="en-US" sz="1800" b="1" i="0" u="none" strike="noStrike" cap="none" normalizeH="0" baseline="0" dirty="0" smtClean="0">
                <a:ln>
                  <a:noFill/>
                </a:ln>
                <a:solidFill>
                  <a:schemeClr val="tx1"/>
                </a:solidFill>
                <a:effectLst/>
                <a:latin typeface="HGPｺﾞｼｯｸM" pitchFamily="50" charset="-128"/>
                <a:ea typeface="HGPｺﾞｼｯｸM" pitchFamily="50" charset="-128"/>
              </a:rPr>
              <a:t>担当部署の職員　</a:t>
            </a:r>
            <a:endParaRPr kumimoji="0" lang="en-US" altLang="ja-JP" sz="1800" b="1"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0" marR="0" indent="0" algn="l" defTabSz="914400" rtl="0" eaLnBrk="0" fontAlgn="base" latinLnBrk="0" hangingPunct="0">
              <a:lnSpc>
                <a:spcPct val="100000"/>
              </a:lnSpc>
              <a:spcBef>
                <a:spcPct val="0"/>
              </a:spcBef>
              <a:spcAft>
                <a:spcPct val="0"/>
              </a:spcAft>
              <a:buClrTx/>
              <a:buSzTx/>
              <a:buFontTx/>
              <a:buNone/>
              <a:tabLst/>
            </a:pPr>
            <a:r>
              <a:rPr lang="ja-JP" altLang="en-US" b="1" dirty="0" smtClean="0">
                <a:solidFill>
                  <a:schemeClr val="tx1"/>
                </a:solidFill>
                <a:latin typeface="HGPｺﾞｼｯｸM" pitchFamily="50" charset="-128"/>
                <a:ea typeface="HGPｺﾞｼｯｸM" pitchFamily="50" charset="-128"/>
              </a:rPr>
              <a:t>　　</a:t>
            </a:r>
            <a:r>
              <a:rPr kumimoji="0" lang="ja-JP" altLang="en-US" sz="1800" b="1" i="0" u="none" strike="noStrike" cap="none" normalizeH="0" baseline="0" dirty="0" smtClean="0">
                <a:ln>
                  <a:noFill/>
                </a:ln>
                <a:solidFill>
                  <a:schemeClr val="tx1"/>
                </a:solidFill>
                <a:effectLst/>
                <a:latin typeface="HGPｺﾞｼｯｸM" pitchFamily="50" charset="-128"/>
                <a:ea typeface="HGPｺﾞｼｯｸM" pitchFamily="50" charset="-128"/>
              </a:rPr>
              <a:t>が行うことが重要</a:t>
            </a:r>
          </a:p>
        </p:txBody>
      </p:sp>
      <p:sp>
        <p:nvSpPr>
          <p:cNvPr id="16" name="角丸四角形 15"/>
          <p:cNvSpPr/>
          <p:nvPr/>
        </p:nvSpPr>
        <p:spPr bwMode="auto">
          <a:xfrm>
            <a:off x="6177136" y="5232649"/>
            <a:ext cx="3233564" cy="720080"/>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b" anchorCtr="0" compatLnSpc="1">
            <a:prstTxWarp prst="textNoShape">
              <a:avLst/>
            </a:prstTxWarp>
          </a:bodyPr>
          <a:lstStyle/>
          <a:p>
            <a:pPr lvl="0"/>
            <a:endParaRPr kumimoji="1" lang="ja-JP" altLang="en-US" dirty="0">
              <a:latin typeface="HGPｺﾞｼｯｸM" pitchFamily="50" charset="-128"/>
              <a:ea typeface="HGPｺﾞｼｯｸM" pitchFamily="50" charset="-128"/>
            </a:endParaRPr>
          </a:p>
          <a:p>
            <a:pPr lvl="0"/>
            <a:r>
              <a:rPr kumimoji="1" lang="en-US" altLang="ja-JP" dirty="0" smtClean="0">
                <a:solidFill>
                  <a:srgbClr val="FF0000"/>
                </a:solidFill>
                <a:latin typeface="HGPｺﾞｼｯｸM" pitchFamily="50" charset="-128"/>
                <a:ea typeface="HGPｺﾞｼｯｸM" pitchFamily="50" charset="-128"/>
              </a:rPr>
              <a:t>※</a:t>
            </a:r>
            <a:r>
              <a:rPr kumimoji="1" lang="ja-JP" altLang="en-US" dirty="0" smtClean="0">
                <a:latin typeface="HGPｺﾞｼｯｸM" pitchFamily="50" charset="-128"/>
                <a:ea typeface="HGPｺﾞｼｯｸM" pitchFamily="50" charset="-128"/>
              </a:rPr>
              <a:t>システム機能要件書に反映</a:t>
            </a:r>
            <a:endParaRPr kumimoji="1" lang="en-US" altLang="ja-JP" dirty="0" smtClean="0">
              <a:latin typeface="HGPｺﾞｼｯｸM" pitchFamily="50" charset="-128"/>
              <a:ea typeface="HGPｺﾞｼｯｸM" pitchFamily="50" charset="-128"/>
            </a:endParaRPr>
          </a:p>
          <a:p>
            <a:pPr lvl="0"/>
            <a:r>
              <a:rPr kumimoji="1" lang="ja-JP" altLang="en-US" dirty="0" smtClean="0">
                <a:latin typeface="HGPｺﾞｼｯｸM" pitchFamily="50" charset="-128"/>
                <a:ea typeface="HGPｺﾞｼｯｸM" pitchFamily="50" charset="-128"/>
              </a:rPr>
              <a:t>　させる</a:t>
            </a:r>
            <a:endParaRPr kumimoji="1" lang="ja-JP" altLang="en-US" dirty="0">
              <a:latin typeface="HGPｺﾞｼｯｸM" pitchFamily="50" charset="-128"/>
              <a:ea typeface="HGPｺﾞｼｯｸM" pitchFamily="50" charset="-128"/>
            </a:endParaRPr>
          </a:p>
        </p:txBody>
      </p:sp>
      <p:sp>
        <p:nvSpPr>
          <p:cNvPr id="17" name="角丸四角形 16"/>
          <p:cNvSpPr/>
          <p:nvPr/>
        </p:nvSpPr>
        <p:spPr bwMode="auto">
          <a:xfrm>
            <a:off x="632520" y="1776267"/>
            <a:ext cx="2160240" cy="865047"/>
          </a:xfrm>
          <a:prstGeom prst="roundRect">
            <a:avLst/>
          </a:prstGeom>
          <a:solidFill>
            <a:srgbClr val="CAF6DE"/>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lvl="0"/>
            <a:r>
              <a:rPr kumimoji="1" lang="ja-JP" altLang="en-US" b="1" dirty="0" smtClean="0">
                <a:latin typeface="HGPｺﾞｼｯｸM" pitchFamily="50" charset="-128"/>
                <a:ea typeface="HGPｺﾞｼｯｸM" pitchFamily="50" charset="-128"/>
              </a:rPr>
              <a:t>行</a:t>
            </a:r>
            <a:r>
              <a:rPr kumimoji="1" lang="ja-JP" altLang="en-US" b="1" dirty="0">
                <a:latin typeface="HGPｺﾞｼｯｸM" pitchFamily="50" charset="-128"/>
                <a:ea typeface="HGPｺﾞｼｯｸM" pitchFamily="50" charset="-128"/>
              </a:rPr>
              <a:t>財政</a:t>
            </a:r>
            <a:r>
              <a:rPr kumimoji="1" lang="ja-JP" altLang="en-US" b="1" dirty="0" smtClean="0">
                <a:latin typeface="HGPｺﾞｼｯｸM" pitchFamily="50" charset="-128"/>
                <a:ea typeface="HGPｺﾞｼｯｸM" pitchFamily="50" charset="-128"/>
              </a:rPr>
              <a:t>改革の推進</a:t>
            </a:r>
            <a:endParaRPr kumimoji="1" lang="ja-JP" altLang="en-US" sz="1600" b="1" dirty="0">
              <a:latin typeface="HGPｺﾞｼｯｸM" pitchFamily="50" charset="-128"/>
              <a:ea typeface="HGPｺﾞｼｯｸM" pitchFamily="50" charset="-128"/>
            </a:endParaRPr>
          </a:p>
        </p:txBody>
      </p:sp>
      <p:sp>
        <p:nvSpPr>
          <p:cNvPr id="18" name="角丸四角形 17"/>
          <p:cNvSpPr/>
          <p:nvPr/>
        </p:nvSpPr>
        <p:spPr bwMode="auto">
          <a:xfrm>
            <a:off x="6356777" y="1844826"/>
            <a:ext cx="1187224" cy="572615"/>
          </a:xfrm>
          <a:prstGeom prst="roundRect">
            <a:avLst>
              <a:gd name="adj" fmla="val 5000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altLang="ja-JP" sz="2400" b="1" i="0" u="none" strike="noStrike" cap="none" normalizeH="0" baseline="0" dirty="0" smtClean="0">
                <a:ln>
                  <a:noFill/>
                </a:ln>
                <a:solidFill>
                  <a:schemeClr val="bg1"/>
                </a:solidFill>
                <a:effectLst/>
                <a:latin typeface="HGPｺﾞｼｯｸM" pitchFamily="50" charset="-128"/>
                <a:ea typeface="HGPｺﾞｼｯｸM" pitchFamily="50" charset="-128"/>
              </a:rPr>
              <a:t>BPR</a:t>
            </a:r>
            <a:endParaRPr kumimoji="0" lang="ja-JP" altLang="en-US" sz="2400" b="1" i="0" u="none" strike="noStrike" cap="none" normalizeH="0" baseline="0" dirty="0" smtClean="0">
              <a:ln>
                <a:noFill/>
              </a:ln>
              <a:solidFill>
                <a:schemeClr val="bg1"/>
              </a:solidFill>
              <a:effectLst/>
              <a:latin typeface="HGPｺﾞｼｯｸM" pitchFamily="50" charset="-128"/>
              <a:ea typeface="HGPｺﾞｼｯｸM" pitchFamily="50" charset="-128"/>
            </a:endParaRPr>
          </a:p>
        </p:txBody>
      </p:sp>
      <p:sp>
        <p:nvSpPr>
          <p:cNvPr id="19" name="角丸四角形 18"/>
          <p:cNvSpPr/>
          <p:nvPr/>
        </p:nvSpPr>
        <p:spPr>
          <a:xfrm>
            <a:off x="7977337" y="3792489"/>
            <a:ext cx="1346448" cy="504056"/>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b="1" dirty="0" smtClean="0">
                <a:latin typeface="HGPｺﾞｼｯｸM" pitchFamily="50" charset="-128"/>
                <a:ea typeface="HGPｺﾞｼｯｸM" pitchFamily="50" charset="-128"/>
              </a:rPr>
              <a:t>コスト削減</a:t>
            </a:r>
            <a:endParaRPr kumimoji="1" lang="ja-JP" altLang="en-US" b="1" dirty="0">
              <a:latin typeface="HGPｺﾞｼｯｸM" pitchFamily="50" charset="-128"/>
              <a:ea typeface="HGPｺﾞｼｯｸM" pitchFamily="50" charset="-128"/>
            </a:endParaRPr>
          </a:p>
        </p:txBody>
      </p:sp>
      <p:sp>
        <p:nvSpPr>
          <p:cNvPr id="20" name="スライド番号プレースホルダ 19"/>
          <p:cNvSpPr>
            <a:spLocks noGrp="1"/>
          </p:cNvSpPr>
          <p:nvPr>
            <p:ph type="sldNum" sz="quarter" idx="12"/>
          </p:nvPr>
        </p:nvSpPr>
        <p:spPr/>
        <p:txBody>
          <a:bodyPr/>
          <a:lstStyle/>
          <a:p>
            <a:fld id="{8EDC12F3-E265-4EA4-8231-EBF85ED9DCFF}" type="slidenum">
              <a:rPr lang="en-US" altLang="ja-JP" smtClean="0"/>
              <a:pPr/>
              <a:t>8</a:t>
            </a:fld>
            <a:endParaRPr lang="ja-JP" altLang="en-US" dirty="0"/>
          </a:p>
        </p:txBody>
      </p:sp>
      <p:sp>
        <p:nvSpPr>
          <p:cNvPr id="21" name="フッター プレースホルダ 20"/>
          <p:cNvSpPr>
            <a:spLocks noGrp="1"/>
          </p:cNvSpPr>
          <p:nvPr>
            <p:ph type="ftr" sz="quarter" idx="11"/>
          </p:nvPr>
        </p:nvSpPr>
        <p:spPr/>
        <p:txBody>
          <a:bodyPr/>
          <a:lstStyle/>
          <a:p>
            <a:r>
              <a:rPr lang="en-US" altLang="ja-JP" smtClean="0"/>
              <a:t>1-3  </a:t>
            </a:r>
            <a:r>
              <a:rPr lang="ja-JP" altLang="en-US" smtClean="0"/>
              <a:t>住民視点の窓口サービスの実現</a:t>
            </a:r>
            <a:endParaRPr lang="en-US" altLang="ja-JP"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half_green">
  <a:themeElements>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モジュール">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lnDef>
  </a:objectDefaults>
  <a:extraClrSchemeLst>
    <a:extraClrScheme>
      <a:clrScheme name="Office テーマ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Office テーマ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Office テーマ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Office テーマ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Office テーマ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Office テーマ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Office テーマ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【テンプレート】青ver</Template>
  <TotalTime>7353</TotalTime>
  <Words>3190</Words>
  <Application>Microsoft Office PowerPoint</Application>
  <PresentationFormat>A4 210 x 297 mm</PresentationFormat>
  <Paragraphs>930</Paragraphs>
  <Slides>28</Slides>
  <Notes>27</Notes>
  <HiddenSlides>0</HiddenSlides>
  <MMClips>0</MMClips>
  <ScaleCrop>false</ScaleCrop>
  <HeadingPairs>
    <vt:vector size="4" baseType="variant">
      <vt:variant>
        <vt:lpstr>テーマ</vt:lpstr>
      </vt:variant>
      <vt:variant>
        <vt:i4>1</vt:i4>
      </vt:variant>
      <vt:variant>
        <vt:lpstr>スライド タイトル</vt:lpstr>
      </vt:variant>
      <vt:variant>
        <vt:i4>28</vt:i4>
      </vt:variant>
    </vt:vector>
  </HeadingPairs>
  <TitlesOfParts>
    <vt:vector size="29" baseType="lpstr">
      <vt:lpstr>half_green</vt:lpstr>
      <vt:lpstr>1-3  住民視点の窓口サービスの実現</vt:lpstr>
      <vt:lpstr>１．本講義の学習目標</vt:lpstr>
      <vt:lpstr>２．本講義の構成</vt:lpstr>
      <vt:lpstr>３．組織横断的発想の必要性</vt:lpstr>
      <vt:lpstr>３．組織横断的発想の必要性</vt:lpstr>
      <vt:lpstr>４．組織横断的発想の必要性 ～背景①窓口業務の情報連携～</vt:lpstr>
      <vt:lpstr>スライド 6</vt:lpstr>
      <vt:lpstr>５．総合窓口モデルの決定プロセス</vt:lpstr>
      <vt:lpstr>５．総合窓口モデルの決定プロセス</vt:lpstr>
      <vt:lpstr>５．総合窓口モデルの決定プロセス　～着手にあたって～</vt:lpstr>
      <vt:lpstr>５．総合窓口モデルの決定プロセス　～現状分析～</vt:lpstr>
      <vt:lpstr>５．総合窓口モデルの決定プロセス　～業務改革（ＢＰＲ）①～</vt:lpstr>
      <vt:lpstr>５．総合窓口モデルの決定プロセス　～業務改革（ＢＰＲ）②～</vt:lpstr>
      <vt:lpstr>５．総合窓口モデルの決定プロセス　～業務改革（ＢＰＲ）③～</vt:lpstr>
      <vt:lpstr>５．総合窓口モデルの決定プロセス　～モデルの考え方～</vt:lpstr>
      <vt:lpstr>５．総合窓口モデルの決定プロセス　～従来型モデル～</vt:lpstr>
      <vt:lpstr>５．総合窓口モデルの決定プロセス　～情報システム活用形態～</vt:lpstr>
      <vt:lpstr>５．総合窓口モデルの決定プロセス　～総合窓口での取扱業務範囲～</vt:lpstr>
      <vt:lpstr>５．総合窓口モデルの決定プロセス　～対象範囲と目標（効果の継続性)～</vt:lpstr>
      <vt:lpstr>５．総合窓口モデルの決定プロセス　～モデルの決定～</vt:lpstr>
      <vt:lpstr>６．事例紹介　～小規模自治体の場合（福岡県粕屋町）～</vt:lpstr>
      <vt:lpstr>６．事例紹介　～小規模自治体の場合（福岡県粕屋町）～</vt:lpstr>
      <vt:lpstr>６．事例紹介　～小規模自治体の場合（福岡県粕屋町）～</vt:lpstr>
      <vt:lpstr>６．事例紹介　～大規模自治体の場合（北九州市（政令市））～</vt:lpstr>
      <vt:lpstr>６．事例紹介　～大規模自治体の場合（北九州市（政令市））～</vt:lpstr>
      <vt:lpstr>６．事例紹介　～大規模自治体の場合（北九州市（政令市））～</vt:lpstr>
      <vt:lpstr>７．総合窓口運用の留意点</vt:lpstr>
      <vt:lpstr>８．本講義のまとめ</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1-3  住民視点の窓口サービスの実現</dc:title>
  <dc:creator>高村 弘史</dc:creator>
  <cp:lastModifiedBy>takamura</cp:lastModifiedBy>
  <cp:revision>14</cp:revision>
  <cp:lastPrinted>2013-03-28T05:08:11Z</cp:lastPrinted>
  <dcterms:created xsi:type="dcterms:W3CDTF">2008-12-09T14:04:54Z</dcterms:created>
  <dcterms:modified xsi:type="dcterms:W3CDTF">2015-06-22T00:01:11Z</dcterms:modified>
</cp:coreProperties>
</file>