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bookmarkIdSeed="2">
  <p:sldMasterIdLst>
    <p:sldMasterId id="2147483739" r:id="rId1"/>
  </p:sldMasterIdLst>
  <p:notesMasterIdLst>
    <p:notesMasterId r:id="rId24"/>
  </p:notesMasterIdLst>
  <p:handoutMasterIdLst>
    <p:handoutMasterId r:id="rId25"/>
  </p:handoutMasterIdLst>
  <p:sldIdLst>
    <p:sldId id="349" r:id="rId2"/>
    <p:sldId id="269" r:id="rId3"/>
    <p:sldId id="275" r:id="rId4"/>
    <p:sldId id="310" r:id="rId5"/>
    <p:sldId id="277" r:id="rId6"/>
    <p:sldId id="318" r:id="rId7"/>
    <p:sldId id="321" r:id="rId8"/>
    <p:sldId id="344" r:id="rId9"/>
    <p:sldId id="345" r:id="rId10"/>
    <p:sldId id="346" r:id="rId11"/>
    <p:sldId id="347" r:id="rId12"/>
    <p:sldId id="299" r:id="rId13"/>
    <p:sldId id="279" r:id="rId14"/>
    <p:sldId id="340" r:id="rId15"/>
    <p:sldId id="341" r:id="rId16"/>
    <p:sldId id="278" r:id="rId17"/>
    <p:sldId id="343" r:id="rId18"/>
    <p:sldId id="323" r:id="rId19"/>
    <p:sldId id="282" r:id="rId20"/>
    <p:sldId id="348" r:id="rId21"/>
    <p:sldId id="333" r:id="rId22"/>
    <p:sldId id="276" r:id="rId23"/>
  </p:sldIdLst>
  <p:sldSz cx="9906000" cy="6858000" type="A4"/>
  <p:notesSz cx="6807200" cy="9939338"/>
  <p:defaultTextStyle>
    <a:defPPr>
      <a:defRPr lang="ja-JP"/>
    </a:defPPr>
    <a:lvl1pPr algn="l" rtl="0" eaLnBrk="0" fontAlgn="base" hangingPunct="0">
      <a:spcBef>
        <a:spcPct val="0"/>
      </a:spcBef>
      <a:spcAft>
        <a:spcPct val="0"/>
      </a:spcAft>
      <a:defRPr kern="1200">
        <a:solidFill>
          <a:schemeClr val="tx1"/>
        </a:solidFill>
        <a:latin typeface="Arial" charset="0"/>
        <a:ea typeface="ＭＳ Ｐゴシック" pitchFamily="50" charset="-128"/>
        <a:cs typeface="+mn-cs"/>
      </a:defRPr>
    </a:lvl1pPr>
    <a:lvl2pPr marL="457200" algn="l" rtl="0" eaLnBrk="0" fontAlgn="base" hangingPunct="0">
      <a:spcBef>
        <a:spcPct val="0"/>
      </a:spcBef>
      <a:spcAft>
        <a:spcPct val="0"/>
      </a:spcAft>
      <a:defRPr kern="1200">
        <a:solidFill>
          <a:schemeClr val="tx1"/>
        </a:solidFill>
        <a:latin typeface="Arial" charset="0"/>
        <a:ea typeface="ＭＳ Ｐゴシック" pitchFamily="50" charset="-128"/>
        <a:cs typeface="+mn-cs"/>
      </a:defRPr>
    </a:lvl2pPr>
    <a:lvl3pPr marL="914400" algn="l" rtl="0" eaLnBrk="0" fontAlgn="base" hangingPunct="0">
      <a:spcBef>
        <a:spcPct val="0"/>
      </a:spcBef>
      <a:spcAft>
        <a:spcPct val="0"/>
      </a:spcAft>
      <a:defRPr kern="1200">
        <a:solidFill>
          <a:schemeClr val="tx1"/>
        </a:solidFill>
        <a:latin typeface="Arial" charset="0"/>
        <a:ea typeface="ＭＳ Ｐゴシック" pitchFamily="50" charset="-128"/>
        <a:cs typeface="+mn-cs"/>
      </a:defRPr>
    </a:lvl3pPr>
    <a:lvl4pPr marL="1371600" algn="l" rtl="0" eaLnBrk="0" fontAlgn="base" hangingPunct="0">
      <a:spcBef>
        <a:spcPct val="0"/>
      </a:spcBef>
      <a:spcAft>
        <a:spcPct val="0"/>
      </a:spcAft>
      <a:defRPr kern="1200">
        <a:solidFill>
          <a:schemeClr val="tx1"/>
        </a:solidFill>
        <a:latin typeface="Arial" charset="0"/>
        <a:ea typeface="ＭＳ Ｐゴシック" pitchFamily="50" charset="-128"/>
        <a:cs typeface="+mn-cs"/>
      </a:defRPr>
    </a:lvl4pPr>
    <a:lvl5pPr marL="1828800" algn="l" rtl="0" eaLnBrk="0" fontAlgn="base" hangingPunct="0">
      <a:spcBef>
        <a:spcPct val="0"/>
      </a:spcBef>
      <a:spcAft>
        <a:spcPct val="0"/>
      </a:spcAft>
      <a:defRPr kern="1200">
        <a:solidFill>
          <a:schemeClr val="tx1"/>
        </a:solidFill>
        <a:latin typeface="Arial" charset="0"/>
        <a:ea typeface="ＭＳ Ｐゴシック" pitchFamily="50" charset="-128"/>
        <a:cs typeface="+mn-cs"/>
      </a:defRPr>
    </a:lvl5pPr>
    <a:lvl6pPr marL="2286000" algn="l" defTabSz="914400" rtl="0" eaLnBrk="1" latinLnBrk="0" hangingPunct="1">
      <a:defRPr kern="1200">
        <a:solidFill>
          <a:schemeClr val="tx1"/>
        </a:solidFill>
        <a:latin typeface="Arial" charset="0"/>
        <a:ea typeface="ＭＳ Ｐゴシック" pitchFamily="50" charset="-128"/>
        <a:cs typeface="+mn-cs"/>
      </a:defRPr>
    </a:lvl6pPr>
    <a:lvl7pPr marL="2743200" algn="l" defTabSz="914400" rtl="0" eaLnBrk="1" latinLnBrk="0" hangingPunct="1">
      <a:defRPr kern="1200">
        <a:solidFill>
          <a:schemeClr val="tx1"/>
        </a:solidFill>
        <a:latin typeface="Arial" charset="0"/>
        <a:ea typeface="ＭＳ Ｐゴシック" pitchFamily="50" charset="-128"/>
        <a:cs typeface="+mn-cs"/>
      </a:defRPr>
    </a:lvl7pPr>
    <a:lvl8pPr marL="3200400" algn="l" defTabSz="914400" rtl="0" eaLnBrk="1" latinLnBrk="0" hangingPunct="1">
      <a:defRPr kern="1200">
        <a:solidFill>
          <a:schemeClr val="tx1"/>
        </a:solidFill>
        <a:latin typeface="Arial" charset="0"/>
        <a:ea typeface="ＭＳ Ｐゴシック" pitchFamily="50" charset="-128"/>
        <a:cs typeface="+mn-cs"/>
      </a:defRPr>
    </a:lvl8pPr>
    <a:lvl9pPr marL="3657600" algn="l" defTabSz="914400" rtl="0" eaLnBrk="1" latinLnBrk="0" hangingPunct="1">
      <a:defRPr kern="1200">
        <a:solidFill>
          <a:schemeClr val="tx1"/>
        </a:solidFill>
        <a:latin typeface="Arial" charset="0"/>
        <a:ea typeface="ＭＳ Ｐゴシック" pitchFamily="50"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DDDDDD"/>
    <a:srgbClr val="CCFFCC"/>
    <a:srgbClr val="FF9933"/>
    <a:srgbClr val="FFCC66"/>
    <a:srgbClr val="330033"/>
    <a:srgbClr val="000066"/>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2838BEF-8BB2-4498-84A7-C5851F593DF1}" styleName="中間スタイル 4 - アクセント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69CF1AB2-1976-4502-BF36-3FF5EA218861}" styleName="中間スタイル 4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5422" autoAdjust="0"/>
    <p:restoredTop sz="96575" autoAdjust="0"/>
  </p:normalViewPr>
  <p:slideViewPr>
    <p:cSldViewPr snapToGrid="0">
      <p:cViewPr varScale="1">
        <p:scale>
          <a:sx n="94" d="100"/>
          <a:sy n="94" d="100"/>
        </p:scale>
        <p:origin x="-1542" y="-90"/>
      </p:cViewPr>
      <p:guideLst>
        <p:guide orient="horz" pos="2160"/>
        <p:guide pos="3120"/>
      </p:guideLst>
    </p:cSldViewPr>
  </p:slideViewPr>
  <p:outlineViewPr>
    <p:cViewPr>
      <p:scale>
        <a:sx n="33" d="100"/>
        <a:sy n="33" d="100"/>
      </p:scale>
      <p:origin x="12" y="1758"/>
    </p:cViewPr>
  </p:outlineViewPr>
  <p:notesTextViewPr>
    <p:cViewPr>
      <p:scale>
        <a:sx n="100" d="100"/>
        <a:sy n="100" d="100"/>
      </p:scale>
      <p:origin x="0" y="0"/>
    </p:cViewPr>
  </p:notesTextViewPr>
  <p:sorterViewPr>
    <p:cViewPr>
      <p:scale>
        <a:sx n="66" d="100"/>
        <a:sy n="66" d="100"/>
      </p:scale>
      <p:origin x="0" y="0"/>
    </p:cViewPr>
  </p:sorterViewPr>
  <p:notesViewPr>
    <p:cSldViewPr snapToGrid="0" showGuides="1">
      <p:cViewPr>
        <p:scale>
          <a:sx n="100" d="100"/>
          <a:sy n="100" d="100"/>
        </p:scale>
        <p:origin x="-2598" y="-78"/>
      </p:cViewPr>
      <p:guideLst>
        <p:guide orient="horz" pos="3130"/>
        <p:guide pos="2144"/>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76200" y="247650"/>
            <a:ext cx="2949575" cy="166688"/>
          </a:xfrm>
          <a:prstGeom prst="rect">
            <a:avLst/>
          </a:prstGeom>
          <a:noFill/>
          <a:ln w="9525">
            <a:noFill/>
            <a:miter lim="800000"/>
            <a:headEnd/>
            <a:tailEnd/>
          </a:ln>
        </p:spPr>
        <p:txBody>
          <a:bodyPr vert="horz" wrap="square" lIns="91559" tIns="45779" rIns="91559" bIns="45779" numCol="1" anchor="t" anchorCtr="0" compatLnSpc="1">
            <a:prstTxWarp prst="textNoShape">
              <a:avLst/>
            </a:prstTxWarp>
          </a:bodyPr>
          <a:lstStyle>
            <a:lvl1pPr defTabSz="915988" eaLnBrk="1" hangingPunct="1">
              <a:defRPr kumimoji="1" sz="900" i="1">
                <a:solidFill>
                  <a:srgbClr val="000066"/>
                </a:solidFill>
                <a:latin typeface="Times New Roman" pitchFamily="18" charset="0"/>
                <a:ea typeface="ＭＳ Ｐゴシック" pitchFamily="50" charset="-128"/>
              </a:defRPr>
            </a:lvl1pPr>
          </a:lstStyle>
          <a:p>
            <a:pPr>
              <a:defRPr/>
            </a:pPr>
            <a:endParaRPr lang="en-US" altLang="ja-JP"/>
          </a:p>
        </p:txBody>
      </p:sp>
      <p:sp>
        <p:nvSpPr>
          <p:cNvPr id="5123" name="Rectangle 3"/>
          <p:cNvSpPr>
            <a:spLocks noGrp="1" noChangeArrowheads="1"/>
          </p:cNvSpPr>
          <p:nvPr>
            <p:ph type="dt" sz="quarter" idx="1"/>
          </p:nvPr>
        </p:nvSpPr>
        <p:spPr bwMode="auto">
          <a:xfrm>
            <a:off x="5521325" y="165100"/>
            <a:ext cx="1135063" cy="331788"/>
          </a:xfrm>
          <a:prstGeom prst="rect">
            <a:avLst/>
          </a:prstGeom>
          <a:noFill/>
          <a:ln w="9525">
            <a:noFill/>
            <a:miter lim="800000"/>
            <a:headEnd/>
            <a:tailEnd/>
          </a:ln>
        </p:spPr>
        <p:txBody>
          <a:bodyPr vert="horz" wrap="square" lIns="91559" tIns="45779" rIns="91559" bIns="45779" numCol="1" anchor="t" anchorCtr="0" compatLnSpc="1">
            <a:prstTxWarp prst="textNoShape">
              <a:avLst/>
            </a:prstTxWarp>
          </a:bodyPr>
          <a:lstStyle>
            <a:lvl1pPr algn="r" defTabSz="915988" eaLnBrk="1" hangingPunct="1">
              <a:defRPr kumimoji="1" sz="900" i="1">
                <a:solidFill>
                  <a:srgbClr val="000066"/>
                </a:solidFill>
                <a:latin typeface="Times New Roman" pitchFamily="18" charset="0"/>
                <a:ea typeface="ＭＳ Ｐゴシック" pitchFamily="50" charset="-128"/>
              </a:defRPr>
            </a:lvl1pPr>
          </a:lstStyle>
          <a:p>
            <a:pPr>
              <a:defRPr/>
            </a:pPr>
            <a:fld id="{889416E2-F1E2-4D6C-B22E-1758A5CC97D7}" type="datetime1">
              <a:rPr lang="ja-JP" altLang="en-US"/>
              <a:pPr>
                <a:defRPr/>
              </a:pPr>
              <a:t>2015/6/22</a:t>
            </a:fld>
            <a:endParaRPr lang="en-US" altLang="ja-JP"/>
          </a:p>
        </p:txBody>
      </p:sp>
      <p:sp>
        <p:nvSpPr>
          <p:cNvPr id="5124" name="Rectangle 4"/>
          <p:cNvSpPr>
            <a:spLocks noGrp="1" noChangeArrowheads="1"/>
          </p:cNvSpPr>
          <p:nvPr>
            <p:ph type="ftr" sz="quarter" idx="2"/>
          </p:nvPr>
        </p:nvSpPr>
        <p:spPr bwMode="auto">
          <a:xfrm>
            <a:off x="1135063" y="9193213"/>
            <a:ext cx="4764087" cy="249237"/>
          </a:xfrm>
          <a:prstGeom prst="rect">
            <a:avLst/>
          </a:prstGeom>
          <a:noFill/>
          <a:ln w="9525">
            <a:noFill/>
            <a:miter lim="800000"/>
            <a:headEnd/>
            <a:tailEnd/>
          </a:ln>
        </p:spPr>
        <p:txBody>
          <a:bodyPr vert="horz" wrap="square" lIns="91559" tIns="45779" rIns="91559" bIns="45779" numCol="1" anchor="b" anchorCtr="0" compatLnSpc="1">
            <a:prstTxWarp prst="textNoShape">
              <a:avLst/>
            </a:prstTxWarp>
          </a:bodyPr>
          <a:lstStyle>
            <a:lvl1pPr algn="ctr" defTabSz="915988" eaLnBrk="1" hangingPunct="1">
              <a:defRPr kumimoji="1" sz="900" i="1">
                <a:latin typeface="Times New Roman" pitchFamily="18" charset="0"/>
                <a:ea typeface="ＭＳ Ｐゴシック" pitchFamily="50" charset="-128"/>
              </a:defRPr>
            </a:lvl1pPr>
          </a:lstStyle>
          <a:p>
            <a:pPr>
              <a:defRPr/>
            </a:pPr>
            <a:r>
              <a:rPr lang="en-US" altLang="ja-JP"/>
              <a:t>Copyright　©　2008　********University   ********　 Prof.*******</a:t>
            </a:r>
          </a:p>
        </p:txBody>
      </p:sp>
      <p:sp>
        <p:nvSpPr>
          <p:cNvPr id="5125" name="Rectangle 5"/>
          <p:cNvSpPr>
            <a:spLocks noGrp="1" noChangeArrowheads="1"/>
          </p:cNvSpPr>
          <p:nvPr>
            <p:ph type="sldNum" sz="quarter" idx="3"/>
          </p:nvPr>
        </p:nvSpPr>
        <p:spPr bwMode="auto">
          <a:xfrm>
            <a:off x="3025775" y="9525000"/>
            <a:ext cx="830263" cy="249238"/>
          </a:xfrm>
          <a:prstGeom prst="rect">
            <a:avLst/>
          </a:prstGeom>
          <a:noFill/>
          <a:ln w="9525">
            <a:noFill/>
            <a:miter lim="800000"/>
            <a:headEnd/>
            <a:tailEnd/>
          </a:ln>
        </p:spPr>
        <p:txBody>
          <a:bodyPr vert="horz" wrap="square" lIns="91559" tIns="45779" rIns="91559" bIns="45779" numCol="1" anchor="b" anchorCtr="0" compatLnSpc="1">
            <a:prstTxWarp prst="textNoShape">
              <a:avLst/>
            </a:prstTxWarp>
          </a:bodyPr>
          <a:lstStyle>
            <a:lvl1pPr algn="ctr" defTabSz="915988" eaLnBrk="1" hangingPunct="1">
              <a:defRPr kumimoji="1" sz="900" i="1">
                <a:solidFill>
                  <a:srgbClr val="000066"/>
                </a:solidFill>
                <a:latin typeface="Times New Roman" pitchFamily="18" charset="0"/>
                <a:ea typeface="ＭＳ Ｐゴシック" pitchFamily="50" charset="-128"/>
              </a:defRPr>
            </a:lvl1pPr>
          </a:lstStyle>
          <a:p>
            <a:pPr>
              <a:defRPr/>
            </a:pPr>
            <a:fld id="{AF35F828-9C12-48E4-AD14-0221676F0DFF}" type="slidenum">
              <a:rPr lang="en-US" altLang="ja-JP"/>
              <a:pPr>
                <a:defRPr/>
              </a:pPr>
              <a:t>&lt;#&gt;</a:t>
            </a:fld>
            <a:endParaRPr lang="en-US" altLang="ja-JP"/>
          </a:p>
        </p:txBody>
      </p:sp>
    </p:spTree>
    <p:extLst>
      <p:ext uri="{BB962C8B-B14F-4D97-AF65-F5344CB8AC3E}">
        <p14:creationId xmlns="" xmlns:p14="http://schemas.microsoft.com/office/powerpoint/2010/main" val="40366448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24" name="Rectangle 4"/>
          <p:cNvSpPr>
            <a:spLocks noGrp="1" noRot="1" noChangeAspect="1" noChangeArrowheads="1" noTextEdit="1"/>
          </p:cNvSpPr>
          <p:nvPr>
            <p:ph type="sldImg" idx="2"/>
          </p:nvPr>
        </p:nvSpPr>
        <p:spPr bwMode="auto">
          <a:xfrm>
            <a:off x="712788" y="738188"/>
            <a:ext cx="5381625" cy="3727450"/>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667296" y="4753645"/>
            <a:ext cx="5472608" cy="4680520"/>
          </a:xfrm>
          <a:prstGeom prst="rect">
            <a:avLst/>
          </a:prstGeom>
          <a:noFill/>
          <a:ln w="9525">
            <a:noFill/>
            <a:miter lim="800000"/>
            <a:headEnd/>
            <a:tailEnd/>
          </a:ln>
        </p:spPr>
        <p:txBody>
          <a:bodyPr vert="horz" wrap="square" lIns="91559" tIns="45779" rIns="91559" bIns="45779" numCol="1" anchor="t" anchorCtr="0" compatLnSpc="1">
            <a:prstTxWarp prst="textNoShape">
              <a:avLst/>
            </a:prstTxWarp>
          </a:bodyPr>
          <a:lstStyle/>
          <a:p>
            <a:pPr lvl="0"/>
            <a:r>
              <a:rPr lang="ja-JP" altLang="en-US" noProof="0" smtClean="0"/>
              <a:t>マスタ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p>
        </p:txBody>
      </p:sp>
      <p:sp>
        <p:nvSpPr>
          <p:cNvPr id="3079" name="Rectangle 7"/>
          <p:cNvSpPr>
            <a:spLocks noGrp="1" noChangeArrowheads="1"/>
          </p:cNvSpPr>
          <p:nvPr>
            <p:ph type="sldNum" sz="quarter" idx="5"/>
          </p:nvPr>
        </p:nvSpPr>
        <p:spPr bwMode="auto">
          <a:xfrm>
            <a:off x="3025775" y="9525000"/>
            <a:ext cx="755650" cy="249238"/>
          </a:xfrm>
          <a:prstGeom prst="rect">
            <a:avLst/>
          </a:prstGeom>
          <a:noFill/>
          <a:ln w="9525">
            <a:noFill/>
            <a:miter lim="800000"/>
            <a:headEnd/>
            <a:tailEnd/>
          </a:ln>
        </p:spPr>
        <p:txBody>
          <a:bodyPr vert="horz" wrap="square" lIns="91559" tIns="45779" rIns="91559" bIns="45779" numCol="1" anchor="b" anchorCtr="0" compatLnSpc="1">
            <a:prstTxWarp prst="textNoShape">
              <a:avLst/>
            </a:prstTxWarp>
          </a:bodyPr>
          <a:lstStyle>
            <a:lvl1pPr algn="ctr" defTabSz="915988" eaLnBrk="1" hangingPunct="1">
              <a:defRPr kumimoji="1" sz="900">
                <a:solidFill>
                  <a:srgbClr val="000066"/>
                </a:solidFill>
                <a:latin typeface="Times New Roman" pitchFamily="18" charset="0"/>
                <a:ea typeface="ＭＳ Ｐゴシック" pitchFamily="50" charset="-128"/>
              </a:defRPr>
            </a:lvl1pPr>
          </a:lstStyle>
          <a:p>
            <a:pPr>
              <a:defRPr/>
            </a:pPr>
            <a:fld id="{295342D2-881E-46F1-998C-902802691DA9}" type="slidenum">
              <a:rPr lang="en-US" altLang="ja-JP"/>
              <a:pPr>
                <a:defRPr/>
              </a:pPr>
              <a:t>&lt;#&gt;</a:t>
            </a:fld>
            <a:endParaRPr lang="en-US" altLang="ja-JP"/>
          </a:p>
        </p:txBody>
      </p:sp>
    </p:spTree>
    <p:extLst>
      <p:ext uri="{BB962C8B-B14F-4D97-AF65-F5344CB8AC3E}">
        <p14:creationId xmlns="" xmlns:p14="http://schemas.microsoft.com/office/powerpoint/2010/main" val="2022602707"/>
      </p:ext>
    </p:extLst>
  </p:cSld>
  <p:clrMap bg1="lt1" tx1="dk1" bg2="lt2" tx2="dk2" accent1="accent1" accent2="accent2" accent3="accent3" accent4="accent4" accent5="accent5" accent6="accent6" hlink="hlink" folHlink="folHlink"/>
  <p:hf hdr="0"/>
  <p:notesStyle>
    <a:lvl1pPr algn="l" rtl="0" eaLnBrk="0" fontAlgn="base" hangingPunct="0">
      <a:spcBef>
        <a:spcPts val="0"/>
      </a:spcBef>
      <a:spcAft>
        <a:spcPct val="0"/>
      </a:spcAft>
      <a:defRPr kumimoji="1" sz="1050" kern="1200">
        <a:solidFill>
          <a:schemeClr val="tx1"/>
        </a:solidFill>
        <a:latin typeface="ＭＳ Ｐ明朝" pitchFamily="18" charset="-128"/>
        <a:ea typeface="ＭＳ Ｐ明朝" pitchFamily="18" charset="-128"/>
        <a:cs typeface="+mn-cs"/>
      </a:defRPr>
    </a:lvl1pPr>
    <a:lvl2pPr marL="457200" algn="l" rtl="0" eaLnBrk="0" fontAlgn="base" hangingPunct="0">
      <a:spcBef>
        <a:spcPts val="0"/>
      </a:spcBef>
      <a:spcAft>
        <a:spcPct val="0"/>
      </a:spcAft>
      <a:defRPr kumimoji="1" sz="1050" kern="1200">
        <a:solidFill>
          <a:schemeClr val="tx1"/>
        </a:solidFill>
        <a:latin typeface="ＭＳ Ｐ明朝" pitchFamily="18" charset="-128"/>
        <a:ea typeface="ＭＳ Ｐ明朝" pitchFamily="18" charset="-128"/>
        <a:cs typeface="+mn-cs"/>
      </a:defRPr>
    </a:lvl2pPr>
    <a:lvl3pPr marL="914400" algn="l" rtl="0" eaLnBrk="0" fontAlgn="base" hangingPunct="0">
      <a:spcBef>
        <a:spcPts val="0"/>
      </a:spcBef>
      <a:spcAft>
        <a:spcPct val="0"/>
      </a:spcAft>
      <a:defRPr kumimoji="1" sz="1050" kern="1200">
        <a:solidFill>
          <a:schemeClr val="tx1"/>
        </a:solidFill>
        <a:latin typeface="ＭＳ Ｐ明朝" pitchFamily="18" charset="-128"/>
        <a:ea typeface="ＭＳ Ｐ明朝" pitchFamily="18" charset="-128"/>
        <a:cs typeface="+mn-cs"/>
      </a:defRPr>
    </a:lvl3pPr>
    <a:lvl4pPr marL="1371600" algn="l" rtl="0" eaLnBrk="0" fontAlgn="base" hangingPunct="0">
      <a:spcBef>
        <a:spcPts val="0"/>
      </a:spcBef>
      <a:spcAft>
        <a:spcPct val="0"/>
      </a:spcAft>
      <a:defRPr kumimoji="1" sz="1050" kern="1200">
        <a:solidFill>
          <a:schemeClr val="tx1"/>
        </a:solidFill>
        <a:latin typeface="ＭＳ Ｐ明朝" pitchFamily="18" charset="-128"/>
        <a:ea typeface="ＭＳ Ｐ明朝" pitchFamily="18" charset="-128"/>
        <a:cs typeface="+mn-cs"/>
      </a:defRPr>
    </a:lvl4pPr>
    <a:lvl5pPr marL="1828800" algn="l" rtl="0" eaLnBrk="0" fontAlgn="base" hangingPunct="0">
      <a:spcBef>
        <a:spcPts val="0"/>
      </a:spcBef>
      <a:spcAft>
        <a:spcPct val="0"/>
      </a:spcAft>
      <a:defRPr kumimoji="1" sz="1050" kern="1200">
        <a:solidFill>
          <a:schemeClr val="tx1"/>
        </a:solidFill>
        <a:latin typeface="ＭＳ Ｐ明朝" pitchFamily="18" charset="-128"/>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4"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9" tIns="45779" rIns="91559" bIns="45779" anchor="b"/>
          <a:lstStyle/>
          <a:p>
            <a:pPr algn="ctr" defTabSz="915988" eaLnBrk="1" hangingPunct="1"/>
            <a:fld id="{D2596EB6-841D-4AAC-ADC7-1AE5CBC92AEB}" type="slidenum">
              <a:rPr kumimoji="1" lang="en-US" altLang="ja-JP" sz="900">
                <a:solidFill>
                  <a:srgbClr val="000066"/>
                </a:solidFill>
                <a:latin typeface="Times New Roman" pitchFamily="18" charset="0"/>
              </a:rPr>
              <a:pPr algn="ctr" defTabSz="915988" eaLnBrk="1" hangingPunct="1"/>
              <a:t>1</a:t>
            </a:fld>
            <a:endParaRPr kumimoji="1" lang="en-US" altLang="ja-JP" sz="900">
              <a:solidFill>
                <a:srgbClr val="000066"/>
              </a:solidFill>
              <a:latin typeface="Times New Roman" pitchFamily="18" charset="0"/>
            </a:endParaRPr>
          </a:p>
        </p:txBody>
      </p:sp>
      <p:sp>
        <p:nvSpPr>
          <p:cNvPr id="4" name="スライド イメージ プレースホルダー 3"/>
          <p:cNvSpPr>
            <a:spLocks noGrp="1" noRot="1" noChangeAspect="1"/>
          </p:cNvSpPr>
          <p:nvPr>
            <p:ph type="sldImg"/>
          </p:nvPr>
        </p:nvSpPr>
        <p:spPr>
          <a:xfrm>
            <a:off x="712788" y="738188"/>
            <a:ext cx="5381625" cy="3727450"/>
          </a:xfrm>
        </p:spPr>
      </p:sp>
      <p:sp>
        <p:nvSpPr>
          <p:cNvPr id="5" name="ノート プレースホルダー 4"/>
          <p:cNvSpPr>
            <a:spLocks noGrp="1"/>
          </p:cNvSpPr>
          <p:nvPr>
            <p:ph type="body" idx="1"/>
          </p:nvPr>
        </p:nvSpPr>
        <p:spPr/>
        <p:txBody>
          <a:bodyPr/>
          <a:lstStyle/>
          <a:p>
            <a:endParaRPr kumimoji="1" lang="ja-JP" alt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ノート プレースホルダ 2"/>
          <p:cNvSpPr>
            <a:spLocks noGrp="1"/>
          </p:cNvSpPr>
          <p:nvPr>
            <p:ph type="body" idx="1"/>
          </p:nvPr>
        </p:nvSpPr>
        <p:spPr/>
        <p:txBody>
          <a:bodyPr/>
          <a:lstStyle/>
          <a:p>
            <a:r>
              <a:rPr lang="ja-JP" altLang="en-US" dirty="0" smtClean="0"/>
              <a:t>ページタイトル：</a:t>
            </a:r>
          </a:p>
          <a:p>
            <a:r>
              <a:rPr lang="ja-JP" altLang="en-US" dirty="0" smtClean="0"/>
              <a:t>４．自治体クラウドとは　～なぜ自治体クラウドなのか～</a:t>
            </a:r>
            <a:endParaRPr lang="en-US" altLang="ja-JP" dirty="0" smtClean="0"/>
          </a:p>
          <a:p>
            <a:r>
              <a:rPr lang="en-US" altLang="ja-JP" dirty="0" smtClean="0"/>
              <a:t>[3/3]</a:t>
            </a:r>
          </a:p>
          <a:p>
            <a:endParaRPr lang="ja-JP" altLang="en-US" dirty="0" smtClean="0"/>
          </a:p>
          <a:p>
            <a:r>
              <a:rPr lang="ja-JP" altLang="en-US" dirty="0" smtClean="0"/>
              <a:t>◆このページのポイント</a:t>
            </a:r>
          </a:p>
          <a:p>
            <a:r>
              <a:rPr lang="ja-JP" altLang="en-US" dirty="0" smtClean="0"/>
              <a:t>自治体クラウドの３つの利点について理解してもらう。</a:t>
            </a:r>
          </a:p>
          <a:p>
            <a:endParaRPr lang="ja-JP" altLang="en-US" dirty="0" smtClean="0"/>
          </a:p>
          <a:p>
            <a:r>
              <a:rPr lang="ja-JP" altLang="en-US" dirty="0" smtClean="0"/>
              <a:t>◆説明手順</a:t>
            </a:r>
          </a:p>
          <a:p>
            <a:r>
              <a:rPr lang="ja-JP" altLang="en-US" dirty="0" smtClean="0"/>
              <a:t>所用時間：３分</a:t>
            </a:r>
            <a:endParaRPr lang="en-US" altLang="ja-JP" dirty="0" smtClean="0"/>
          </a:p>
          <a:p>
            <a:r>
              <a:rPr lang="ja-JP" altLang="en-US" dirty="0" smtClean="0"/>
              <a:t>・主な利点の三つ目は情報システムの堅牢性（事業継続性）の向上である。</a:t>
            </a:r>
            <a:endParaRPr lang="en-US" altLang="ja-JP" dirty="0" smtClean="0"/>
          </a:p>
          <a:p>
            <a:r>
              <a:rPr lang="ja-JP" altLang="en-US" dirty="0" smtClean="0"/>
              <a:t>・自庁内に整備されている場合、障害発生により停止しないようにするためには全面的な冗長性が必要となり、さらに冗長性を有していたとしても実際に東日本大震災でもあったとおり、庁舎ごと破壊されてしまう場合もある。</a:t>
            </a:r>
            <a:endParaRPr lang="en-US" altLang="ja-JP" dirty="0" smtClean="0"/>
          </a:p>
          <a:p>
            <a:r>
              <a:rPr lang="ja-JP" altLang="en-US" dirty="0" smtClean="0"/>
              <a:t>・自治体クラウドの場合、データ本体はバックアップや冗長化する必要があるが、サーバについては一部に障害が発生しても、柔軟にリソースを再分配することができるため、より高い冗長性を確保することができる。</a:t>
            </a:r>
            <a:endParaRPr lang="en-US" altLang="ja-JP" dirty="0" smtClean="0"/>
          </a:p>
          <a:p>
            <a:r>
              <a:rPr lang="ja-JP" altLang="en-US" dirty="0" smtClean="0"/>
              <a:t>・またデータセンターも複数に跨ることもできるため、局所的な災害等に対してもリスクを分散させることができる。</a:t>
            </a:r>
            <a:endParaRPr lang="en-US" altLang="ja-JP" dirty="0" smtClean="0"/>
          </a:p>
          <a:p>
            <a:r>
              <a:rPr lang="ja-JP" altLang="en-US" dirty="0" smtClean="0"/>
              <a:t>・もともとデータセンターに置かれるだけでも堅牢性は上がるが、さらにクラウドの冗長性により障害発生確率の低減や単一機器の故障による障害を回避できる。</a:t>
            </a:r>
            <a:endParaRPr lang="en-US" altLang="ja-JP" dirty="0" smtClean="0"/>
          </a:p>
          <a:p>
            <a:endParaRPr lang="ja-JP" altLang="en-US" dirty="0" smtClean="0"/>
          </a:p>
          <a:p>
            <a:r>
              <a:rPr lang="ja-JP" altLang="en-US" dirty="0" smtClean="0"/>
              <a:t>◆補足事項（スライド未掲載のデータやファクト等）</a:t>
            </a:r>
          </a:p>
          <a:p>
            <a:r>
              <a:rPr lang="ja-JP" altLang="en-US" dirty="0" smtClean="0"/>
              <a:t>特になし。</a:t>
            </a:r>
          </a:p>
          <a:p>
            <a:endParaRPr lang="ja-JP" altLang="en-US" dirty="0" smtClean="0"/>
          </a:p>
          <a:p>
            <a:r>
              <a:rPr lang="ja-JP" altLang="en-US" dirty="0" smtClean="0"/>
              <a:t>◆受講者への確認事項</a:t>
            </a:r>
          </a:p>
          <a:p>
            <a:r>
              <a:rPr lang="ja-JP" altLang="en-US" dirty="0" smtClean="0"/>
              <a:t>特になし。</a:t>
            </a:r>
          </a:p>
          <a:p>
            <a:endParaRPr lang="ja-JP" altLang="en-US" dirty="0" smtClean="0"/>
          </a:p>
          <a:p>
            <a:endParaRPr lang="en-US" altLang="ja-JP" dirty="0" smtClean="0"/>
          </a:p>
        </p:txBody>
      </p:sp>
      <p:sp>
        <p:nvSpPr>
          <p:cNvPr id="47110" name="スライド番号プレースホルダ 5"/>
          <p:cNvSpPr txBox="1">
            <a:spLocks noGrp="1"/>
          </p:cNvSpPr>
          <p:nvPr/>
        </p:nvSpPr>
        <p:spPr bwMode="auto">
          <a:xfrm>
            <a:off x="3025775" y="9525000"/>
            <a:ext cx="755650" cy="2492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559" tIns="45779" rIns="91559" bIns="45779" anchor="b"/>
          <a:lstStyle>
            <a:lvl1pPr defTabSz="915988" eaLnBrk="0" hangingPunct="0">
              <a:defRPr kumimoji="1">
                <a:solidFill>
                  <a:schemeClr val="tx1"/>
                </a:solidFill>
                <a:latin typeface="Arial" charset="0"/>
                <a:ea typeface="ＭＳ Ｐゴシック" pitchFamily="50" charset="-128"/>
              </a:defRPr>
            </a:lvl1pPr>
            <a:lvl2pPr marL="742950" indent="-285750" defTabSz="915988" eaLnBrk="0" hangingPunct="0">
              <a:defRPr kumimoji="1">
                <a:solidFill>
                  <a:schemeClr val="tx1"/>
                </a:solidFill>
                <a:latin typeface="Arial" charset="0"/>
                <a:ea typeface="ＭＳ Ｐゴシック" pitchFamily="50" charset="-128"/>
              </a:defRPr>
            </a:lvl2pPr>
            <a:lvl3pPr marL="1143000" indent="-228600" defTabSz="915988" eaLnBrk="0" hangingPunct="0">
              <a:defRPr kumimoji="1">
                <a:solidFill>
                  <a:schemeClr val="tx1"/>
                </a:solidFill>
                <a:latin typeface="Arial" charset="0"/>
                <a:ea typeface="ＭＳ Ｐゴシック" pitchFamily="50" charset="-128"/>
              </a:defRPr>
            </a:lvl3pPr>
            <a:lvl4pPr marL="1600200" indent="-228600" defTabSz="915988" eaLnBrk="0" hangingPunct="0">
              <a:defRPr kumimoji="1">
                <a:solidFill>
                  <a:schemeClr val="tx1"/>
                </a:solidFill>
                <a:latin typeface="Arial" charset="0"/>
                <a:ea typeface="ＭＳ Ｐゴシック" pitchFamily="50" charset="-128"/>
              </a:defRPr>
            </a:lvl4pPr>
            <a:lvl5pPr marL="2057400" indent="-228600" defTabSz="915988" eaLnBrk="0" hangingPunct="0">
              <a:defRPr kumimoji="1">
                <a:solidFill>
                  <a:schemeClr val="tx1"/>
                </a:solidFill>
                <a:latin typeface="Arial" charset="0"/>
                <a:ea typeface="ＭＳ Ｐゴシック" pitchFamily="50" charset="-128"/>
              </a:defRPr>
            </a:lvl5pPr>
            <a:lvl6pPr marL="25146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ctr" eaLnBrk="1" hangingPunct="1"/>
            <a:fld id="{C1497953-A983-4ADE-8A84-FF60B96C79B0}" type="slidenum">
              <a:rPr lang="en-US" altLang="ja-JP" sz="900">
                <a:solidFill>
                  <a:srgbClr val="000066"/>
                </a:solidFill>
                <a:latin typeface="Times New Roman" pitchFamily="18" charset="0"/>
              </a:rPr>
              <a:pPr algn="ctr" eaLnBrk="1" hangingPunct="1"/>
              <a:t>10</a:t>
            </a:fld>
            <a:endParaRPr lang="en-US" altLang="ja-JP" sz="900">
              <a:solidFill>
                <a:srgbClr val="000066"/>
              </a:solidFill>
              <a:latin typeface="Times New Roman" pitchFamily="18" charset="0"/>
            </a:endParaRPr>
          </a:p>
        </p:txBody>
      </p:sp>
      <p:sp>
        <p:nvSpPr>
          <p:cNvPr id="3" name="スライド イメージ プレースホルダー 2"/>
          <p:cNvSpPr>
            <a:spLocks noGrp="1" noRot="1" noChangeAspect="1"/>
          </p:cNvSpPr>
          <p:nvPr>
            <p:ph type="sldImg"/>
          </p:nvPr>
        </p:nvSpPr>
        <p:spPr>
          <a:xfrm>
            <a:off x="712788" y="738188"/>
            <a:ext cx="5381625" cy="3727450"/>
          </a:xfr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スライド イメージ プレースホルダ 1"/>
          <p:cNvSpPr>
            <a:spLocks noGrp="1" noRot="1" noChangeAspect="1" noTextEdit="1"/>
          </p:cNvSpPr>
          <p:nvPr>
            <p:ph type="sldImg"/>
          </p:nvPr>
        </p:nvSpPr>
        <p:spPr>
          <a:xfrm>
            <a:off x="712788" y="738188"/>
            <a:ext cx="5381625" cy="3727450"/>
          </a:xfrm>
          <a:ln/>
        </p:spPr>
      </p:sp>
      <p:sp>
        <p:nvSpPr>
          <p:cNvPr id="37891" name="ノート プレースホルダ 2"/>
          <p:cNvSpPr>
            <a:spLocks noGrp="1"/>
          </p:cNvSpPr>
          <p:nvPr>
            <p:ph type="body" idx="1"/>
          </p:nvPr>
        </p:nvSpPr>
        <p:spPr>
          <a:noFill/>
          <a:ln/>
        </p:spPr>
        <p:txBody>
          <a:bodyPr/>
          <a:lstStyle/>
          <a:p>
            <a:pPr eaLnBrk="1" hangingPunct="1"/>
            <a:r>
              <a:rPr lang="ja-JP" altLang="en-US" dirty="0" smtClean="0">
                <a:latin typeface="ＭＳ Ｐ明朝" pitchFamily="18" charset="-128"/>
              </a:rPr>
              <a:t>ページタイトル：</a:t>
            </a:r>
            <a:endParaRPr lang="en-US" altLang="ja-JP" dirty="0" smtClean="0">
              <a:latin typeface="ＭＳ Ｐ明朝" pitchFamily="18" charset="-128"/>
            </a:endParaRPr>
          </a:p>
          <a:p>
            <a:pPr eaLnBrk="1" hangingPunct="1"/>
            <a:r>
              <a:rPr lang="ja-JP" altLang="en-US" dirty="0" smtClean="0">
                <a:latin typeface="ＭＳ Ｐ明朝" pitchFamily="18" charset="-128"/>
              </a:rPr>
              <a:t>３．自治体におけるＩＣＴ利活用</a:t>
            </a:r>
            <a:endParaRPr lang="en-US" altLang="ja-JP" dirty="0" smtClean="0">
              <a:latin typeface="ＭＳ Ｐ明朝" pitchFamily="18" charset="-128"/>
            </a:endParaRPr>
          </a:p>
          <a:p>
            <a:pPr eaLnBrk="1" hangingPunct="1"/>
            <a:r>
              <a:rPr lang="en-US" altLang="ja-JP" dirty="0" smtClean="0">
                <a:latin typeface="ＭＳ Ｐ明朝" pitchFamily="18" charset="-128"/>
              </a:rPr>
              <a:t>[</a:t>
            </a:r>
            <a:r>
              <a:rPr lang="ja-JP" altLang="en-US" dirty="0" smtClean="0">
                <a:latin typeface="ＭＳ Ｐ明朝" pitchFamily="18" charset="-128"/>
              </a:rPr>
              <a:t>まとめ</a:t>
            </a:r>
            <a:r>
              <a:rPr lang="en-US" altLang="ja-JP" dirty="0" smtClean="0">
                <a:latin typeface="ＭＳ Ｐ明朝" pitchFamily="18" charset="-128"/>
              </a:rPr>
              <a:t>]</a:t>
            </a:r>
            <a:endParaRPr lang="ja-JP" altLang="en-US" dirty="0" smtClean="0">
              <a:latin typeface="ＭＳ Ｐ明朝" pitchFamily="18" charset="-128"/>
            </a:endParaRPr>
          </a:p>
          <a:p>
            <a:pPr eaLnBrk="1" hangingPunct="1"/>
            <a:endParaRPr lang="ja-JP" altLang="en-US" dirty="0" smtClean="0">
              <a:latin typeface="ＭＳ Ｐ明朝" pitchFamily="18" charset="-128"/>
            </a:endParaRPr>
          </a:p>
          <a:p>
            <a:pPr eaLnBrk="1" hangingPunct="1"/>
            <a:r>
              <a:rPr lang="ja-JP" altLang="en-US" dirty="0" smtClean="0">
                <a:latin typeface="ＭＳ Ｐ明朝" pitchFamily="18" charset="-128"/>
              </a:rPr>
              <a:t>◆このページのポイント</a:t>
            </a:r>
            <a:endParaRPr lang="en-US" altLang="ja-JP" dirty="0" smtClean="0">
              <a:latin typeface="ＭＳ Ｐ明朝" pitchFamily="18" charset="-128"/>
            </a:endParaRPr>
          </a:p>
          <a:p>
            <a:pPr eaLnBrk="1" hangingPunct="1"/>
            <a:r>
              <a:rPr lang="ja-JP" altLang="en-US" dirty="0" smtClean="0">
                <a:latin typeface="ＭＳ Ｐ明朝" pitchFamily="18" charset="-128"/>
              </a:rPr>
              <a:t>ＩＣＴ利活用において重要である目的について、個別目的と最終目的の関係を理解してもらう。</a:t>
            </a:r>
          </a:p>
          <a:p>
            <a:pPr eaLnBrk="1" hangingPunct="1"/>
            <a:endParaRPr lang="ja-JP" altLang="en-US" dirty="0" smtClean="0">
              <a:latin typeface="ＭＳ Ｐ明朝" pitchFamily="18" charset="-128"/>
            </a:endParaRPr>
          </a:p>
          <a:p>
            <a:pPr eaLnBrk="1" hangingPunct="1"/>
            <a:r>
              <a:rPr lang="ja-JP" altLang="en-US" dirty="0" smtClean="0">
                <a:latin typeface="ＭＳ Ｐ明朝" pitchFamily="18" charset="-128"/>
              </a:rPr>
              <a:t>◆説明手順</a:t>
            </a:r>
          </a:p>
          <a:p>
            <a:pPr eaLnBrk="1" hangingPunct="1"/>
            <a:r>
              <a:rPr lang="ja-JP" altLang="en-US" dirty="0" smtClean="0">
                <a:latin typeface="ＭＳ Ｐ明朝" pitchFamily="18" charset="-128"/>
              </a:rPr>
              <a:t>所用時間：３分</a:t>
            </a:r>
          </a:p>
          <a:p>
            <a:pPr eaLnBrk="1" hangingPunct="1"/>
            <a:r>
              <a:rPr lang="ja-JP" altLang="en-US" dirty="0" smtClean="0">
                <a:latin typeface="ＭＳ Ｐ明朝" pitchFamily="18" charset="-128"/>
              </a:rPr>
              <a:t>・自治体における</a:t>
            </a:r>
            <a:r>
              <a:rPr lang="en-US" altLang="ja-JP" dirty="0" smtClean="0">
                <a:latin typeface="ＭＳ Ｐ明朝" pitchFamily="18" charset="-128"/>
              </a:rPr>
              <a:t>ICT</a:t>
            </a:r>
            <a:r>
              <a:rPr lang="ja-JP" altLang="en-US" dirty="0" smtClean="0">
                <a:latin typeface="ＭＳ Ｐ明朝" pitchFamily="18" charset="-128"/>
              </a:rPr>
              <a:t>の導入・利活用は目的達成（ニーズの実現）への手段の一つであり、まずその「目的」を認識することが重要である。</a:t>
            </a:r>
          </a:p>
          <a:p>
            <a:pPr eaLnBrk="1" hangingPunct="1"/>
            <a:r>
              <a:rPr lang="ja-JP" altLang="en-US" dirty="0" smtClean="0">
                <a:latin typeface="ＭＳ Ｐ明朝" pitchFamily="18" charset="-128"/>
              </a:rPr>
              <a:t>・これまでの整理に基づくと</a:t>
            </a:r>
            <a:r>
              <a:rPr lang="ja-JP" altLang="en-US" dirty="0" smtClean="0">
                <a:latin typeface="ＭＳ Ｐ明朝" pitchFamily="18" charset="-128"/>
              </a:rPr>
              <a:t>、個別目的</a:t>
            </a:r>
            <a:r>
              <a:rPr lang="ja-JP" altLang="en-US" dirty="0" smtClean="0">
                <a:latin typeface="ＭＳ Ｐ明朝" pitchFamily="18" charset="-128"/>
              </a:rPr>
              <a:t>としては、まず「業務の効率化」「経費の適正化」「業務品質の確保」という個別目的がある。</a:t>
            </a:r>
            <a:endParaRPr lang="en-US" altLang="ja-JP" dirty="0" smtClean="0">
              <a:latin typeface="ＭＳ Ｐ明朝" pitchFamily="18" charset="-128"/>
            </a:endParaRPr>
          </a:p>
          <a:p>
            <a:pPr eaLnBrk="1" hangingPunct="1"/>
            <a:r>
              <a:rPr lang="ja-JP" altLang="en-US" dirty="0" smtClean="0">
                <a:latin typeface="ＭＳ Ｐ明朝" pitchFamily="18" charset="-128"/>
              </a:rPr>
              <a:t>・時折これらについては、どれかを重視すればどれかを犠牲にするというような、相反するものとして語られるが、これを相反しないように</a:t>
            </a:r>
            <a:r>
              <a:rPr lang="ja-JP" altLang="en-US" dirty="0" smtClean="0">
                <a:latin typeface="ＭＳ Ｐ明朝" pitchFamily="18" charset="-128"/>
              </a:rPr>
              <a:t>実現し、かつ、情報連携を進め、自治体</a:t>
            </a:r>
            <a:r>
              <a:rPr lang="ja-JP" altLang="en-US" dirty="0" smtClean="0">
                <a:latin typeface="ＭＳ Ｐ明朝" pitchFamily="18" charset="-128"/>
              </a:rPr>
              <a:t>としての最終目的である「住民満足度の向上」を、</a:t>
            </a:r>
            <a:r>
              <a:rPr lang="en-US" altLang="ja-JP" dirty="0" smtClean="0">
                <a:latin typeface="ＭＳ Ｐ明朝" pitchFamily="18" charset="-128"/>
              </a:rPr>
              <a:t>ICT</a:t>
            </a:r>
            <a:r>
              <a:rPr lang="ja-JP" altLang="en-US" dirty="0" smtClean="0">
                <a:latin typeface="ＭＳ Ｐ明朝" pitchFamily="18" charset="-128"/>
              </a:rPr>
              <a:t>利活用により図る</a:t>
            </a:r>
            <a:r>
              <a:rPr lang="ja-JP" altLang="en-US" dirty="0" smtClean="0">
                <a:latin typeface="ＭＳ Ｐ明朝" pitchFamily="18" charset="-128"/>
              </a:rPr>
              <a:t>ことを目指すべきである。</a:t>
            </a:r>
            <a:endParaRPr lang="en-US" altLang="ja-JP" dirty="0" smtClean="0">
              <a:latin typeface="ＭＳ Ｐ明朝" pitchFamily="18" charset="-128"/>
            </a:endParaRPr>
          </a:p>
          <a:p>
            <a:pPr eaLnBrk="1" hangingPunct="1"/>
            <a:r>
              <a:rPr lang="ja-JP" altLang="en-US" dirty="0" smtClean="0">
                <a:latin typeface="ＭＳ Ｐ明朝" pitchFamily="18" charset="-128"/>
              </a:rPr>
              <a:t>・そのための手法として、業務・システム全体の最適化が重要となる。</a:t>
            </a:r>
          </a:p>
          <a:p>
            <a:pPr eaLnBrk="1" hangingPunct="1"/>
            <a:endParaRPr lang="ja-JP" altLang="en-US" dirty="0" smtClean="0">
              <a:latin typeface="ＭＳ Ｐ明朝" pitchFamily="18" charset="-128"/>
            </a:endParaRPr>
          </a:p>
          <a:p>
            <a:pPr eaLnBrk="1" hangingPunct="1"/>
            <a:r>
              <a:rPr lang="ja-JP" altLang="en-US" dirty="0" smtClean="0">
                <a:latin typeface="ＭＳ Ｐ明朝" pitchFamily="18" charset="-128"/>
              </a:rPr>
              <a:t>◆補足事項（スライド未掲載のデータやファクト等）</a:t>
            </a:r>
          </a:p>
          <a:p>
            <a:pPr marL="0" marR="0" indent="0" algn="l" defTabSz="914400" rtl="0" eaLnBrk="1" fontAlgn="base" latinLnBrk="0" hangingPunct="1">
              <a:lnSpc>
                <a:spcPct val="100000"/>
              </a:lnSpc>
              <a:spcBef>
                <a:spcPts val="0"/>
              </a:spcBef>
              <a:spcAft>
                <a:spcPct val="0"/>
              </a:spcAft>
              <a:buClrTx/>
              <a:buSzTx/>
              <a:buFontTx/>
              <a:buNone/>
              <a:tabLst/>
              <a:defRPr/>
            </a:pPr>
            <a:r>
              <a:rPr lang="ja-JP" altLang="en-US" dirty="0" smtClean="0">
                <a:latin typeface="ＭＳ Ｐ明朝" pitchFamily="18" charset="-128"/>
              </a:rPr>
              <a:t>この枠組みは本研修全体を通じて前提とする。</a:t>
            </a:r>
          </a:p>
          <a:p>
            <a:pPr eaLnBrk="1" hangingPunct="1"/>
            <a:endParaRPr lang="ja-JP" altLang="en-US" dirty="0" smtClean="0">
              <a:latin typeface="ＭＳ Ｐ明朝" pitchFamily="18" charset="-128"/>
            </a:endParaRPr>
          </a:p>
          <a:p>
            <a:pPr eaLnBrk="1" hangingPunct="1"/>
            <a:r>
              <a:rPr lang="ja-JP" altLang="en-US" dirty="0" smtClean="0">
                <a:latin typeface="ＭＳ Ｐ明朝" pitchFamily="18" charset="-128"/>
              </a:rPr>
              <a:t>◆受講者への確認事項</a:t>
            </a:r>
          </a:p>
          <a:p>
            <a:pPr eaLnBrk="1" hangingPunct="1"/>
            <a:r>
              <a:rPr lang="ja-JP" altLang="en-US" dirty="0" smtClean="0">
                <a:latin typeface="ＭＳ Ｐ明朝" pitchFamily="18" charset="-128"/>
              </a:rPr>
              <a:t>特になし。</a:t>
            </a:r>
            <a:endParaRPr lang="en-US" altLang="ja-JP" dirty="0" smtClean="0">
              <a:latin typeface="ＭＳ Ｐ明朝" pitchFamily="18" charset="-128"/>
            </a:endParaRPr>
          </a:p>
          <a:p>
            <a:pPr eaLnBrk="1" hangingPunct="1"/>
            <a:endParaRPr lang="ja-JP" altLang="en-US" dirty="0" smtClean="0">
              <a:latin typeface="ＭＳ Ｐ明朝" pitchFamily="18" charset="-128"/>
            </a:endParaRPr>
          </a:p>
        </p:txBody>
      </p:sp>
      <p:sp>
        <p:nvSpPr>
          <p:cNvPr id="37894"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9" tIns="45779" rIns="91559" bIns="45779" anchor="b"/>
          <a:lstStyle/>
          <a:p>
            <a:pPr algn="ctr" defTabSz="915988" eaLnBrk="1" hangingPunct="1"/>
            <a:fld id="{E1EE0228-3E20-4E47-AC92-0BF4ECD085D9}" type="slidenum">
              <a:rPr kumimoji="1" lang="en-US" altLang="ja-JP" sz="900">
                <a:solidFill>
                  <a:srgbClr val="000066"/>
                </a:solidFill>
                <a:latin typeface="Times New Roman" pitchFamily="18" charset="0"/>
              </a:rPr>
              <a:pPr algn="ctr" defTabSz="915988" eaLnBrk="1" hangingPunct="1"/>
              <a:t>11</a:t>
            </a:fld>
            <a:endParaRPr kumimoji="1" lang="en-US" altLang="ja-JP" sz="900">
              <a:solidFill>
                <a:srgbClr val="000066"/>
              </a:solidFill>
              <a:latin typeface="Times New Roman" pitchFamily="18"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スライド イメージ プレースホルダ 1"/>
          <p:cNvSpPr>
            <a:spLocks noGrp="1" noRot="1" noChangeAspect="1" noTextEdit="1"/>
          </p:cNvSpPr>
          <p:nvPr>
            <p:ph type="sldImg"/>
          </p:nvPr>
        </p:nvSpPr>
        <p:spPr>
          <a:xfrm>
            <a:off x="712788" y="738188"/>
            <a:ext cx="5381625" cy="3727450"/>
          </a:xfrm>
          <a:ln/>
        </p:spPr>
      </p:sp>
      <p:sp>
        <p:nvSpPr>
          <p:cNvPr id="39939" name="ノート プレースホルダ 2"/>
          <p:cNvSpPr>
            <a:spLocks noGrp="1"/>
          </p:cNvSpPr>
          <p:nvPr>
            <p:ph type="body" idx="1"/>
          </p:nvPr>
        </p:nvSpPr>
        <p:spPr>
          <a:noFill/>
          <a:ln/>
        </p:spPr>
        <p:txBody>
          <a:bodyPr/>
          <a:lstStyle/>
          <a:p>
            <a:pPr eaLnBrk="1" hangingPunct="1"/>
            <a:r>
              <a:rPr lang="ja-JP" altLang="en-US" dirty="0" smtClean="0">
                <a:latin typeface="ＭＳ Ｐ明朝" pitchFamily="18" charset="-128"/>
              </a:rPr>
              <a:t>ページタイトル：</a:t>
            </a:r>
            <a:endParaRPr lang="en-US" altLang="ja-JP" dirty="0" smtClean="0">
              <a:latin typeface="ＭＳ Ｐ明朝" pitchFamily="18" charset="-128"/>
            </a:endParaRPr>
          </a:p>
          <a:p>
            <a:pPr eaLnBrk="1" hangingPunct="1"/>
            <a:r>
              <a:rPr lang="ja-JP" altLang="en-US" dirty="0" smtClean="0">
                <a:latin typeface="ＭＳ Ｐ明朝" pitchFamily="18" charset="-128"/>
              </a:rPr>
              <a:t>４．自治体における業務・システムの</a:t>
            </a:r>
            <a:r>
              <a:rPr lang="ja-JP" altLang="en-US" dirty="0" smtClean="0">
                <a:latin typeface="ＭＳ Ｐ明朝" pitchFamily="18" charset="-128"/>
              </a:rPr>
              <a:t>最適化</a:t>
            </a:r>
            <a:endParaRPr lang="en-US" altLang="ja-JP" dirty="0" smtClean="0">
              <a:latin typeface="ＭＳ Ｐ明朝" pitchFamily="18" charset="-128"/>
            </a:endParaRPr>
          </a:p>
          <a:p>
            <a:pPr eaLnBrk="1" hangingPunct="1"/>
            <a:endParaRPr lang="ja-JP" altLang="en-US" dirty="0" smtClean="0">
              <a:latin typeface="ＭＳ Ｐ明朝" pitchFamily="18" charset="-128"/>
            </a:endParaRPr>
          </a:p>
          <a:p>
            <a:pPr eaLnBrk="1" hangingPunct="1"/>
            <a:r>
              <a:rPr lang="ja-JP" altLang="en-US" dirty="0" smtClean="0">
                <a:latin typeface="ＭＳ Ｐ明朝" pitchFamily="18" charset="-128"/>
              </a:rPr>
              <a:t>◆このページのポイント</a:t>
            </a:r>
          </a:p>
          <a:p>
            <a:pPr eaLnBrk="1" hangingPunct="1"/>
            <a:r>
              <a:rPr lang="ja-JP" altLang="en-US" dirty="0" smtClean="0">
                <a:latin typeface="ＭＳ Ｐ明朝" pitchFamily="18" charset="-128"/>
              </a:rPr>
              <a:t>業務・システムの最適化の概念、考え方について理解してもらう。</a:t>
            </a:r>
            <a:endParaRPr lang="en-US" altLang="ja-JP" dirty="0" smtClean="0">
              <a:latin typeface="ＭＳ Ｐ明朝" pitchFamily="18" charset="-128"/>
            </a:endParaRPr>
          </a:p>
          <a:p>
            <a:pPr eaLnBrk="1" hangingPunct="1"/>
            <a:endParaRPr lang="ja-JP" altLang="en-US" dirty="0" smtClean="0">
              <a:latin typeface="ＭＳ Ｐ明朝" pitchFamily="18" charset="-128"/>
            </a:endParaRPr>
          </a:p>
          <a:p>
            <a:pPr eaLnBrk="1" hangingPunct="1"/>
            <a:r>
              <a:rPr lang="ja-JP" altLang="en-US" dirty="0" smtClean="0">
                <a:latin typeface="ＭＳ Ｐ明朝" pitchFamily="18" charset="-128"/>
              </a:rPr>
              <a:t>◆説明手順</a:t>
            </a:r>
          </a:p>
          <a:p>
            <a:pPr eaLnBrk="1" hangingPunct="1"/>
            <a:r>
              <a:rPr lang="ja-JP" altLang="en-US" dirty="0" smtClean="0">
                <a:latin typeface="ＭＳ Ｐ明朝" pitchFamily="18" charset="-128"/>
              </a:rPr>
              <a:t>所用時間：４分</a:t>
            </a:r>
          </a:p>
          <a:p>
            <a:pPr eaLnBrk="1" hangingPunct="1"/>
            <a:r>
              <a:rPr lang="ja-JP" altLang="en-US" dirty="0" smtClean="0">
                <a:latin typeface="ＭＳ Ｐ明朝" pitchFamily="18" charset="-128"/>
              </a:rPr>
              <a:t>・業務・システムの最適化については、政府のシステムを対象に重点的に進められており、政府の情報システム整備の際に「業務・システム最適化指針（ガイドライン）」に基づいて、業務・システム最適化のプロセスを踏むことが義務付けられている。</a:t>
            </a:r>
          </a:p>
          <a:p>
            <a:pPr eaLnBrk="1" hangingPunct="1"/>
            <a:r>
              <a:rPr lang="ja-JP" altLang="en-US" dirty="0" smtClean="0">
                <a:latin typeface="ＭＳ Ｐ明朝" pitchFamily="18" charset="-128"/>
              </a:rPr>
              <a:t>・自治体のシステムはこの対象とはなっていないが、最適化の考え方は同じである。</a:t>
            </a:r>
            <a:endParaRPr lang="en-US" altLang="ja-JP" dirty="0" smtClean="0">
              <a:latin typeface="ＭＳ Ｐ明朝" pitchFamily="18" charset="-128"/>
            </a:endParaRPr>
          </a:p>
          <a:p>
            <a:pPr eaLnBrk="1" hangingPunct="1"/>
            <a:r>
              <a:rPr lang="ja-JP" altLang="en-US" dirty="0" smtClean="0">
                <a:latin typeface="ＭＳ Ｐ明朝" pitchFamily="18" charset="-128"/>
              </a:rPr>
              <a:t>・「業務・システムの最適化」の具体的な方策としては「窓口の集約化」「アウトソーシング（外部委託）」「決裁の簡略化」「レガシーシステムの見直し」「システムの一元化」「ネットワークの統合化」「データの標準化」等がある。</a:t>
            </a:r>
            <a:endParaRPr lang="en-US" altLang="ja-JP" dirty="0" smtClean="0">
              <a:latin typeface="ＭＳ Ｐ明朝" pitchFamily="18" charset="-128"/>
            </a:endParaRPr>
          </a:p>
          <a:p>
            <a:pPr eaLnBrk="1" hangingPunct="1"/>
            <a:r>
              <a:rPr lang="ja-JP" altLang="en-US" dirty="0" smtClean="0">
                <a:latin typeface="ＭＳ Ｐ明朝" pitchFamily="18" charset="-128"/>
              </a:rPr>
              <a:t>（時間的余裕を考慮して上記の個々の方策について説明する。）</a:t>
            </a:r>
            <a:endParaRPr lang="en-US" altLang="ja-JP" dirty="0" smtClean="0">
              <a:latin typeface="ＭＳ Ｐ明朝" pitchFamily="18" charset="-128"/>
            </a:endParaRPr>
          </a:p>
          <a:p>
            <a:pPr eaLnBrk="1" hangingPunct="1"/>
            <a:r>
              <a:rPr lang="ja-JP" altLang="en-US" dirty="0" smtClean="0">
                <a:latin typeface="ＭＳ Ｐ明朝" pitchFamily="18" charset="-128"/>
              </a:rPr>
              <a:t>・これらの方策により、最適化前と最適化後で効果を出すことが業務・システムの最適化であり、システム最適化だけでなく、業務についても最適化を図るという点が重要なポイントである。</a:t>
            </a:r>
            <a:endParaRPr lang="en-US" altLang="ja-JP" dirty="0" smtClean="0">
              <a:latin typeface="ＭＳ Ｐ明朝" pitchFamily="18" charset="-128"/>
            </a:endParaRPr>
          </a:p>
          <a:p>
            <a:pPr eaLnBrk="1" hangingPunct="1"/>
            <a:endParaRPr lang="ja-JP" altLang="en-US" dirty="0" smtClean="0">
              <a:latin typeface="ＭＳ Ｐ明朝" pitchFamily="18" charset="-128"/>
            </a:endParaRPr>
          </a:p>
          <a:p>
            <a:pPr eaLnBrk="1" hangingPunct="1"/>
            <a:r>
              <a:rPr lang="ja-JP" altLang="en-US" dirty="0" smtClean="0">
                <a:latin typeface="ＭＳ Ｐ明朝" pitchFamily="18" charset="-128"/>
              </a:rPr>
              <a:t>◆補足事項（スライド未掲載のデータやファクト等）</a:t>
            </a:r>
          </a:p>
          <a:p>
            <a:pPr eaLnBrk="1" hangingPunct="1"/>
            <a:r>
              <a:rPr lang="ja-JP" altLang="en-US" dirty="0" smtClean="0">
                <a:latin typeface="ＭＳ Ｐ明朝" pitchFamily="18" charset="-128"/>
              </a:rPr>
              <a:t>・「業務・システム最適化指針（ガイドライン）」（</a:t>
            </a:r>
            <a:r>
              <a:rPr lang="zh-TW" altLang="en-US" dirty="0" smtClean="0">
                <a:latin typeface="ＭＳ Ｐ明朝" pitchFamily="18" charset="-128"/>
              </a:rPr>
              <a:t>各府省情報化統括責任者（</a:t>
            </a:r>
            <a:r>
              <a:rPr lang="en-US" altLang="zh-TW" dirty="0" smtClean="0">
                <a:latin typeface="ＭＳ Ｐ明朝" pitchFamily="18" charset="-128"/>
              </a:rPr>
              <a:t>CIO</a:t>
            </a:r>
            <a:r>
              <a:rPr lang="zh-TW" altLang="en-US" dirty="0" smtClean="0">
                <a:latin typeface="ＭＳ Ｐ明朝" pitchFamily="18" charset="-128"/>
              </a:rPr>
              <a:t>）連絡会議決定</a:t>
            </a:r>
            <a:r>
              <a:rPr lang="ja-JP" altLang="en-US" dirty="0" smtClean="0">
                <a:latin typeface="ＭＳ Ｐ明朝" pitchFamily="18" charset="-128"/>
              </a:rPr>
              <a:t>）</a:t>
            </a:r>
            <a:endParaRPr lang="en-US" altLang="ja-JP" dirty="0" smtClean="0">
              <a:latin typeface="ＭＳ Ｐ明朝" pitchFamily="18" charset="-128"/>
            </a:endParaRPr>
          </a:p>
          <a:p>
            <a:pPr eaLnBrk="1" hangingPunct="1"/>
            <a:r>
              <a:rPr lang="ja-JP" altLang="en-US" dirty="0" smtClean="0">
                <a:latin typeface="ＭＳ Ｐ明朝" pitchFamily="18" charset="-128"/>
              </a:rPr>
              <a:t>　（</a:t>
            </a:r>
            <a:r>
              <a:rPr lang="en-US" altLang="ja-JP" dirty="0" smtClean="0">
                <a:latin typeface="ＭＳ Ｐ明朝" pitchFamily="18" charset="-128"/>
              </a:rPr>
              <a:t>http://www.soumu.go.jp/main_sosiki/gyoukan/kanri/a_01-02.html</a:t>
            </a:r>
            <a:r>
              <a:rPr lang="ja-JP" altLang="en-US" dirty="0" smtClean="0">
                <a:latin typeface="ＭＳ Ｐ明朝" pitchFamily="18" charset="-128"/>
              </a:rPr>
              <a:t>　内にリンク）</a:t>
            </a:r>
          </a:p>
          <a:p>
            <a:pPr eaLnBrk="1" hangingPunct="1"/>
            <a:endParaRPr lang="ja-JP" altLang="en-US" dirty="0" smtClean="0">
              <a:latin typeface="ＭＳ Ｐ明朝" pitchFamily="18" charset="-128"/>
            </a:endParaRPr>
          </a:p>
          <a:p>
            <a:pPr eaLnBrk="1" hangingPunct="1"/>
            <a:r>
              <a:rPr lang="ja-JP" altLang="en-US" dirty="0" smtClean="0">
                <a:latin typeface="ＭＳ Ｐ明朝" pitchFamily="18" charset="-128"/>
              </a:rPr>
              <a:t>◆受講者への確認事項</a:t>
            </a:r>
          </a:p>
          <a:p>
            <a:pPr eaLnBrk="1" hangingPunct="1"/>
            <a:r>
              <a:rPr lang="ja-JP" altLang="en-US" dirty="0" smtClean="0">
                <a:latin typeface="ＭＳ Ｐ明朝" pitchFamily="18" charset="-128"/>
              </a:rPr>
              <a:t>特になし。</a:t>
            </a:r>
          </a:p>
        </p:txBody>
      </p:sp>
      <p:sp>
        <p:nvSpPr>
          <p:cNvPr id="39942"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9" tIns="45779" rIns="91559" bIns="45779" anchor="b"/>
          <a:lstStyle/>
          <a:p>
            <a:pPr algn="ctr" defTabSz="915988" eaLnBrk="1" hangingPunct="1"/>
            <a:fld id="{8FCA8C9B-AC9F-43E4-A25D-A55D182421B1}" type="slidenum">
              <a:rPr kumimoji="1" lang="en-US" altLang="ja-JP" sz="900">
                <a:solidFill>
                  <a:srgbClr val="000066"/>
                </a:solidFill>
                <a:latin typeface="Times New Roman" pitchFamily="18" charset="0"/>
              </a:rPr>
              <a:pPr algn="ctr" defTabSz="915988" eaLnBrk="1" hangingPunct="1"/>
              <a:t>12</a:t>
            </a:fld>
            <a:endParaRPr kumimoji="1" lang="en-US" altLang="ja-JP" sz="900">
              <a:solidFill>
                <a:srgbClr val="000066"/>
              </a:solidFill>
              <a:latin typeface="Times New Roman" pitchFamily="18"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ノート プレースホルダ 2"/>
          <p:cNvSpPr>
            <a:spLocks noGrp="1"/>
          </p:cNvSpPr>
          <p:nvPr>
            <p:ph type="body" idx="1"/>
          </p:nvPr>
        </p:nvSpPr>
        <p:spPr/>
        <p:txBody>
          <a:bodyPr/>
          <a:lstStyle/>
          <a:p>
            <a:r>
              <a:rPr lang="ja-JP" altLang="en-US" dirty="0" smtClean="0"/>
              <a:t>ページタイトル：</a:t>
            </a:r>
            <a:endParaRPr lang="en-US" altLang="ja-JP" dirty="0" smtClean="0"/>
          </a:p>
          <a:p>
            <a:r>
              <a:rPr lang="ja-JP" altLang="en-US" dirty="0" smtClean="0"/>
              <a:t>５．</a:t>
            </a:r>
            <a:r>
              <a:rPr lang="ja-JP" altLang="en-US" dirty="0" smtClean="0"/>
              <a:t>番号制度の概要</a:t>
            </a:r>
            <a:endParaRPr lang="en-US" altLang="ja-JP" dirty="0" smtClean="0"/>
          </a:p>
          <a:p>
            <a:r>
              <a:rPr lang="en-US" altLang="ja-JP" dirty="0" smtClean="0"/>
              <a:t>[1/2]</a:t>
            </a:r>
          </a:p>
          <a:p>
            <a:endParaRPr lang="ja-JP" altLang="en-US" dirty="0" smtClean="0"/>
          </a:p>
          <a:p>
            <a:r>
              <a:rPr lang="ja-JP" altLang="en-US" dirty="0" smtClean="0"/>
              <a:t>◆このページのポイント</a:t>
            </a:r>
          </a:p>
          <a:p>
            <a:r>
              <a:rPr lang="ja-JP" altLang="en-US" dirty="0" smtClean="0"/>
              <a:t>本研修のテーマの一つである番号制度の概要について概略を理解してもらう。</a:t>
            </a:r>
          </a:p>
          <a:p>
            <a:endParaRPr lang="ja-JP" altLang="en-US" dirty="0" smtClean="0"/>
          </a:p>
          <a:p>
            <a:r>
              <a:rPr lang="ja-JP" altLang="en-US" dirty="0" smtClean="0"/>
              <a:t>◆説明手順</a:t>
            </a:r>
          </a:p>
          <a:p>
            <a:r>
              <a:rPr lang="ja-JP" altLang="en-US" dirty="0" smtClean="0"/>
              <a:t>所用時間：４分</a:t>
            </a:r>
          </a:p>
          <a:p>
            <a:r>
              <a:rPr lang="ja-JP" altLang="en-US" dirty="0" smtClean="0"/>
              <a:t>・番号制度に関する詳細については</a:t>
            </a:r>
            <a:r>
              <a:rPr lang="en-US" altLang="ja-JP" dirty="0" smtClean="0"/>
              <a:t>3-3</a:t>
            </a:r>
            <a:r>
              <a:rPr lang="ja-JP" altLang="en-US" dirty="0" smtClean="0"/>
              <a:t>及び</a:t>
            </a:r>
            <a:r>
              <a:rPr lang="en-US" altLang="ja-JP" dirty="0" smtClean="0"/>
              <a:t>3-4</a:t>
            </a:r>
            <a:r>
              <a:rPr lang="ja-JP" altLang="en-US" dirty="0" smtClean="0"/>
              <a:t>の講義において取り扱うが、ここでは概略を説明する。</a:t>
            </a:r>
            <a:endParaRPr lang="en-US" altLang="ja-JP" dirty="0" smtClean="0"/>
          </a:p>
          <a:p>
            <a:r>
              <a:rPr lang="ja-JP" altLang="en-US" dirty="0" smtClean="0"/>
              <a:t>・番号制度は「国や地方公共団体などが国民一人ひとりの情報を的確に把握し、国民が国や地方公共団体などのサービスを利用するための手段」として導入が想定されている。</a:t>
            </a:r>
            <a:endParaRPr lang="en-US" altLang="ja-JP" dirty="0" smtClean="0"/>
          </a:p>
          <a:p>
            <a:r>
              <a:rPr lang="ja-JP" altLang="en-US" dirty="0" smtClean="0"/>
              <a:t>・対象となる分野</a:t>
            </a:r>
            <a:r>
              <a:rPr lang="ja-JP" altLang="en-US" dirty="0" smtClean="0"/>
              <a:t>は「社会保障分野」「年金分野」「医療分野」「税務分野」等で、いわゆる「税と社会保障の一体改革」と直結する分野となる</a:t>
            </a:r>
            <a:r>
              <a:rPr lang="ja-JP" altLang="en-US" dirty="0" smtClean="0"/>
              <a:t>。</a:t>
            </a:r>
            <a:endParaRPr lang="en-US" altLang="ja-JP" dirty="0" smtClean="0"/>
          </a:p>
          <a:p>
            <a:r>
              <a:rPr lang="ja-JP" altLang="en-US" dirty="0" smtClean="0"/>
              <a:t>・その他防災分野もあげられる。</a:t>
            </a:r>
            <a:endParaRPr lang="ja-JP" altLang="en-US" dirty="0" smtClean="0"/>
          </a:p>
          <a:p>
            <a:r>
              <a:rPr lang="ja-JP" altLang="en-US" dirty="0" smtClean="0"/>
              <a:t>・主な活用方策としては、当該分野において、個人の特定と紐づく情報の収集効率を上げることによる当該分野での事務の効率化と正確化、あるいは番号を基にした情報連携による申請や届け出等における書類添付の削減や手続きの軽減等が挙げられる。</a:t>
            </a:r>
          </a:p>
          <a:p>
            <a:endParaRPr lang="ja-JP" altLang="en-US" dirty="0" smtClean="0"/>
          </a:p>
          <a:p>
            <a:r>
              <a:rPr lang="ja-JP" altLang="en-US" dirty="0" smtClean="0"/>
              <a:t>◆補足事項（スライド未掲載のデータやファクト等）</a:t>
            </a:r>
            <a:endParaRPr lang="en-US" altLang="ja-JP" dirty="0" smtClean="0"/>
          </a:p>
          <a:p>
            <a:r>
              <a:rPr lang="ja-JP" altLang="en-US" dirty="0" smtClean="0"/>
              <a:t>内閣官房ホームページ内　社会保障・税番号制度</a:t>
            </a:r>
          </a:p>
          <a:p>
            <a:r>
              <a:rPr lang="ja-JP" altLang="en-US" dirty="0" smtClean="0"/>
              <a:t>（</a:t>
            </a:r>
            <a:r>
              <a:rPr lang="en-US" altLang="ja-JP" dirty="0" smtClean="0"/>
              <a:t>http://www.cas.go.jp/jp/seisaku/bangoseido/index.html</a:t>
            </a:r>
            <a:r>
              <a:rPr lang="ja-JP" altLang="en-US" dirty="0" smtClean="0"/>
              <a:t>）</a:t>
            </a:r>
            <a:endParaRPr lang="en-US" altLang="ja-JP" dirty="0" smtClean="0"/>
          </a:p>
          <a:p>
            <a:r>
              <a:rPr lang="ja-JP" altLang="en-US" dirty="0" smtClean="0"/>
              <a:t>マイナンバー（社会保障・税番号制度）　リーフレット　（番号制度創設推進本部）</a:t>
            </a:r>
            <a:endParaRPr lang="en-US" altLang="ja-JP" dirty="0" smtClean="0"/>
          </a:p>
          <a:p>
            <a:r>
              <a:rPr lang="ja-JP" altLang="en-US" dirty="0" smtClean="0"/>
              <a:t>（</a:t>
            </a:r>
            <a:r>
              <a:rPr lang="en-US" altLang="ja-JP" dirty="0" smtClean="0"/>
              <a:t>http://www.cas.go.jp/jp/seisaku/mynumber/symposium/chiba/siryou4.pdf</a:t>
            </a:r>
            <a:r>
              <a:rPr lang="ja-JP" altLang="en-US" dirty="0" smtClean="0"/>
              <a:t>）</a:t>
            </a:r>
          </a:p>
          <a:p>
            <a:endParaRPr lang="ja-JP" altLang="en-US" dirty="0" smtClean="0"/>
          </a:p>
          <a:p>
            <a:r>
              <a:rPr lang="ja-JP" altLang="en-US" dirty="0" smtClean="0"/>
              <a:t>◆受講者への確認事項</a:t>
            </a:r>
          </a:p>
          <a:p>
            <a:r>
              <a:rPr lang="ja-JP" altLang="en-US" dirty="0" smtClean="0"/>
              <a:t>特になし。</a:t>
            </a:r>
          </a:p>
        </p:txBody>
      </p:sp>
      <p:sp>
        <p:nvSpPr>
          <p:cNvPr id="48134"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9" tIns="45779" rIns="91559" bIns="45779" anchor="b"/>
          <a:lstStyle/>
          <a:p>
            <a:pPr algn="ctr" defTabSz="915988" eaLnBrk="1" hangingPunct="1"/>
            <a:fld id="{6AA4012E-3215-4499-B62C-B1D0D14F8758}" type="slidenum">
              <a:rPr kumimoji="1" lang="en-US" altLang="ja-JP" sz="900">
                <a:solidFill>
                  <a:srgbClr val="000066"/>
                </a:solidFill>
                <a:latin typeface="Times New Roman" pitchFamily="18" charset="0"/>
              </a:rPr>
              <a:pPr algn="ctr" defTabSz="915988" eaLnBrk="1" hangingPunct="1"/>
              <a:t>13</a:t>
            </a:fld>
            <a:endParaRPr kumimoji="1" lang="en-US" altLang="ja-JP" sz="900">
              <a:solidFill>
                <a:srgbClr val="000066"/>
              </a:solidFill>
              <a:latin typeface="Times New Roman" pitchFamily="18" charset="0"/>
            </a:endParaRPr>
          </a:p>
        </p:txBody>
      </p:sp>
      <p:sp>
        <p:nvSpPr>
          <p:cNvPr id="5" name="スライド イメージ プレースホルダー 4"/>
          <p:cNvSpPr>
            <a:spLocks noGrp="1" noRot="1" noChangeAspect="1"/>
          </p:cNvSpPr>
          <p:nvPr>
            <p:ph type="sldImg"/>
          </p:nvPr>
        </p:nvSpPr>
        <p:spPr>
          <a:xfrm>
            <a:off x="712788" y="738188"/>
            <a:ext cx="5381625" cy="3727450"/>
          </a:xfr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ノート プレースホルダ 2"/>
          <p:cNvSpPr>
            <a:spLocks noGrp="1"/>
          </p:cNvSpPr>
          <p:nvPr>
            <p:ph type="body" idx="1"/>
          </p:nvPr>
        </p:nvSpPr>
        <p:spPr/>
        <p:txBody>
          <a:bodyPr/>
          <a:lstStyle/>
          <a:p>
            <a:r>
              <a:rPr lang="ja-JP" altLang="en-US" dirty="0" smtClean="0"/>
              <a:t>ページタイトル：</a:t>
            </a:r>
            <a:endParaRPr lang="en-US" altLang="ja-JP" dirty="0" smtClean="0"/>
          </a:p>
          <a:p>
            <a:r>
              <a:rPr lang="ja-JP" altLang="en-US" dirty="0" smtClean="0"/>
              <a:t>５．</a:t>
            </a:r>
            <a:r>
              <a:rPr lang="ja-JP" altLang="en-US" dirty="0" smtClean="0"/>
              <a:t>番号制度の概要</a:t>
            </a:r>
            <a:endParaRPr lang="en-US" altLang="ja-JP" dirty="0" smtClean="0"/>
          </a:p>
          <a:p>
            <a:r>
              <a:rPr lang="en-US" altLang="ja-JP" dirty="0" smtClean="0"/>
              <a:t>[2/2]</a:t>
            </a:r>
          </a:p>
          <a:p>
            <a:endParaRPr lang="ja-JP" altLang="en-US" dirty="0" smtClean="0"/>
          </a:p>
          <a:p>
            <a:r>
              <a:rPr lang="ja-JP" altLang="en-US" dirty="0" smtClean="0"/>
              <a:t>◆このページのポイント</a:t>
            </a:r>
          </a:p>
          <a:p>
            <a:r>
              <a:rPr lang="ja-JP" altLang="en-US" dirty="0" smtClean="0"/>
              <a:t>本研修のテーマの一つである番号制度の概要について概略を理解してもらう。</a:t>
            </a:r>
          </a:p>
          <a:p>
            <a:r>
              <a:rPr lang="ja-JP" altLang="en-US" dirty="0" smtClean="0"/>
              <a:t>（特に自治体において対応が必要な点を強調する。）</a:t>
            </a:r>
          </a:p>
          <a:p>
            <a:endParaRPr lang="ja-JP" altLang="en-US" dirty="0" smtClean="0"/>
          </a:p>
          <a:p>
            <a:r>
              <a:rPr lang="ja-JP" altLang="en-US" dirty="0" smtClean="0"/>
              <a:t>◆説明手順</a:t>
            </a:r>
          </a:p>
          <a:p>
            <a:r>
              <a:rPr lang="ja-JP" altLang="en-US" dirty="0" smtClean="0"/>
              <a:t>所用時間：４分</a:t>
            </a:r>
          </a:p>
          <a:p>
            <a:r>
              <a:rPr lang="ja-JP" altLang="en-US" dirty="0" smtClean="0"/>
              <a:t>・番号</a:t>
            </a:r>
            <a:r>
              <a:rPr lang="ja-JP" altLang="en-US" dirty="0" smtClean="0"/>
              <a:t>制度が導入された場合に、自治体の情報企画セクションにおいて必要とされる対応は大きく４つある。</a:t>
            </a:r>
            <a:endParaRPr lang="en-US" altLang="ja-JP" dirty="0" smtClean="0"/>
          </a:p>
          <a:p>
            <a:r>
              <a:rPr lang="ja-JP" altLang="en-US" dirty="0" smtClean="0"/>
              <a:t>・１つめは住基システム、地方税システム、宛名システム、福祉関連システム等の関連する業務における、番号を活用した事務に対応させるためのシステム改修であり、主に以下のシステムについて対象になると考えられる。</a:t>
            </a:r>
            <a:endParaRPr lang="en-US" altLang="ja-JP" dirty="0" smtClean="0"/>
          </a:p>
          <a:p>
            <a:r>
              <a:rPr lang="ja-JP" altLang="en-US" dirty="0" smtClean="0"/>
              <a:t>　　Ａ．番号を導入する番号制度そのものに係る業務：　住基システム、住基ネットシステム、宛名システム</a:t>
            </a:r>
            <a:endParaRPr lang="en-US" altLang="ja-JP" dirty="0" smtClean="0"/>
          </a:p>
          <a:p>
            <a:r>
              <a:rPr lang="ja-JP" altLang="en-US" dirty="0" smtClean="0"/>
              <a:t>　　Ｂ．番号により情報連携する社会保障・税における個人番号の活用業務：　個人市民税システム、自動車税システム、国民健康保険システム等</a:t>
            </a:r>
            <a:endParaRPr lang="en-US" altLang="ja-JP" dirty="0" smtClean="0"/>
          </a:p>
          <a:p>
            <a:r>
              <a:rPr lang="ja-JP" altLang="en-US" dirty="0" smtClean="0"/>
              <a:t>　　Ｃ．雇用主の立場から個人番号を扱う業務：　給与システム、健保システム、共済システム等</a:t>
            </a:r>
          </a:p>
          <a:p>
            <a:r>
              <a:rPr lang="ja-JP" altLang="en-US" dirty="0" smtClean="0"/>
              <a:t>・２つめは情報連携をするための中間サーバの導入であるが、国と自治体との役割分担等について</a:t>
            </a:r>
            <a:r>
              <a:rPr lang="ja-JP" altLang="en-US" dirty="0" smtClean="0"/>
              <a:t>は前者が環境を用意し、後者が利用することとなっている。</a:t>
            </a:r>
            <a:endParaRPr lang="ja-JP" altLang="en-US" dirty="0" smtClean="0"/>
          </a:p>
          <a:p>
            <a:r>
              <a:rPr lang="ja-JP" altLang="en-US" dirty="0" smtClean="0"/>
              <a:t>・３つめ</a:t>
            </a:r>
            <a:r>
              <a:rPr lang="ja-JP" altLang="en-US" dirty="0" smtClean="0"/>
              <a:t>は特定個人情報の適正な取り扱いのためのガイドラインと特定個人情報保護評価のように安全管理措置を実施することである。</a:t>
            </a:r>
            <a:endParaRPr lang="en-US" altLang="ja-JP" dirty="0" smtClean="0"/>
          </a:p>
          <a:p>
            <a:r>
              <a:rPr lang="ja-JP" altLang="en-US" dirty="0" smtClean="0"/>
              <a:t>・４つめは個人情報保護条例について、現状の内容によっては番号を使用した事務及び情報連携を行うために改正が必要である。</a:t>
            </a:r>
          </a:p>
          <a:p>
            <a:endParaRPr lang="ja-JP" altLang="en-US" dirty="0" smtClean="0"/>
          </a:p>
          <a:p>
            <a:r>
              <a:rPr lang="ja-JP" altLang="en-US" dirty="0" smtClean="0"/>
              <a:t>◆補足事項（スライド未掲載のデータやファクト等）</a:t>
            </a:r>
          </a:p>
          <a:p>
            <a:r>
              <a:rPr lang="ja-JP" altLang="en-US" dirty="0" smtClean="0"/>
              <a:t>特になし。</a:t>
            </a:r>
            <a:endParaRPr lang="en-US" altLang="ja-JP" dirty="0" smtClean="0"/>
          </a:p>
          <a:p>
            <a:r>
              <a:rPr lang="ja-JP" altLang="en-US" dirty="0" smtClean="0"/>
              <a:t>（講義</a:t>
            </a:r>
            <a:r>
              <a:rPr lang="en-US" altLang="ja-JP" dirty="0" smtClean="0"/>
              <a:t>3-3</a:t>
            </a:r>
            <a:r>
              <a:rPr lang="ja-JP" altLang="en-US" dirty="0" err="1" smtClean="0"/>
              <a:t>、</a:t>
            </a:r>
            <a:r>
              <a:rPr lang="en-US" altLang="ja-JP" dirty="0" smtClean="0"/>
              <a:t>3-4</a:t>
            </a:r>
            <a:r>
              <a:rPr lang="ja-JP" altLang="en-US" dirty="0" smtClean="0"/>
              <a:t>参照</a:t>
            </a:r>
            <a:r>
              <a:rPr lang="ja-JP" altLang="en-US" dirty="0" smtClean="0"/>
              <a:t>）</a:t>
            </a:r>
          </a:p>
          <a:p>
            <a:endParaRPr lang="ja-JP" altLang="en-US" dirty="0" smtClean="0"/>
          </a:p>
          <a:p>
            <a:r>
              <a:rPr lang="ja-JP" altLang="en-US" dirty="0" smtClean="0"/>
              <a:t>◆受講者への確認事項</a:t>
            </a:r>
          </a:p>
          <a:p>
            <a:r>
              <a:rPr lang="ja-JP" altLang="en-US" dirty="0" smtClean="0"/>
              <a:t>特になし。</a:t>
            </a:r>
            <a:endParaRPr lang="en-US" altLang="ja-JP" dirty="0" smtClean="0"/>
          </a:p>
          <a:p>
            <a:endParaRPr lang="ja-JP" altLang="en-US" dirty="0" smtClean="0"/>
          </a:p>
        </p:txBody>
      </p:sp>
      <p:sp>
        <p:nvSpPr>
          <p:cNvPr id="48134"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9" tIns="45779" rIns="91559" bIns="45779" anchor="b"/>
          <a:lstStyle/>
          <a:p>
            <a:pPr algn="ctr" defTabSz="915988" eaLnBrk="1" hangingPunct="1"/>
            <a:fld id="{6AA4012E-3215-4499-B62C-B1D0D14F8758}" type="slidenum">
              <a:rPr kumimoji="1" lang="en-US" altLang="ja-JP" sz="900">
                <a:solidFill>
                  <a:srgbClr val="000066"/>
                </a:solidFill>
                <a:latin typeface="Times New Roman" pitchFamily="18" charset="0"/>
              </a:rPr>
              <a:pPr algn="ctr" defTabSz="915988" eaLnBrk="1" hangingPunct="1"/>
              <a:t>14</a:t>
            </a:fld>
            <a:endParaRPr kumimoji="1" lang="en-US" altLang="ja-JP" sz="900">
              <a:solidFill>
                <a:srgbClr val="000066"/>
              </a:solidFill>
              <a:latin typeface="Times New Roman" pitchFamily="18" charset="0"/>
            </a:endParaRPr>
          </a:p>
        </p:txBody>
      </p:sp>
      <p:sp>
        <p:nvSpPr>
          <p:cNvPr id="5" name="スライド イメージ プレースホルダー 4"/>
          <p:cNvSpPr>
            <a:spLocks noGrp="1" noRot="1" noChangeAspect="1"/>
          </p:cNvSpPr>
          <p:nvPr>
            <p:ph type="sldImg"/>
          </p:nvPr>
        </p:nvSpPr>
        <p:spPr>
          <a:xfrm>
            <a:off x="712788" y="738188"/>
            <a:ext cx="5381625" cy="3727450"/>
          </a:xfr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スライド イメージ プレースホルダ 1"/>
          <p:cNvSpPr>
            <a:spLocks noGrp="1" noRot="1" noChangeAspect="1" noTextEdit="1"/>
          </p:cNvSpPr>
          <p:nvPr>
            <p:ph type="sldImg"/>
          </p:nvPr>
        </p:nvSpPr>
        <p:spPr>
          <a:xfrm>
            <a:off x="712788" y="738188"/>
            <a:ext cx="5381625" cy="3727450"/>
          </a:xfrm>
          <a:ln/>
        </p:spPr>
      </p:sp>
      <p:sp>
        <p:nvSpPr>
          <p:cNvPr id="38915" name="ノート プレースホルダ 2"/>
          <p:cNvSpPr>
            <a:spLocks noGrp="1"/>
          </p:cNvSpPr>
          <p:nvPr>
            <p:ph type="body" idx="1"/>
          </p:nvPr>
        </p:nvSpPr>
        <p:spPr>
          <a:noFill/>
          <a:ln/>
        </p:spPr>
        <p:txBody>
          <a:bodyPr/>
          <a:lstStyle/>
          <a:p>
            <a:pPr eaLnBrk="1" hangingPunct="1"/>
            <a:r>
              <a:rPr lang="ja-JP" altLang="en-US" dirty="0" smtClean="0">
                <a:latin typeface="ＭＳ Ｐ明朝" pitchFamily="18" charset="-128"/>
              </a:rPr>
              <a:t>ページタイトル：</a:t>
            </a:r>
            <a:endParaRPr lang="en-US" altLang="ja-JP" dirty="0" smtClean="0">
              <a:latin typeface="ＭＳ Ｐ明朝" pitchFamily="18" charset="-128"/>
            </a:endParaRPr>
          </a:p>
          <a:p>
            <a:pPr eaLnBrk="1" hangingPunct="1"/>
            <a:r>
              <a:rPr lang="ja-JP" altLang="en-US" dirty="0" smtClean="0">
                <a:latin typeface="ＭＳ Ｐ明朝" pitchFamily="18" charset="-128"/>
              </a:rPr>
              <a:t>５．</a:t>
            </a:r>
            <a:r>
              <a:rPr lang="ja-JP" altLang="en-US" dirty="0" smtClean="0">
                <a:latin typeface="ＭＳ Ｐ明朝" pitchFamily="18" charset="-128"/>
              </a:rPr>
              <a:t>自治体における業務・システムの</a:t>
            </a:r>
            <a:r>
              <a:rPr lang="ja-JP" altLang="en-US" dirty="0" smtClean="0">
                <a:latin typeface="ＭＳ Ｐ明朝" pitchFamily="18" charset="-128"/>
              </a:rPr>
              <a:t>最適化</a:t>
            </a:r>
            <a:endParaRPr lang="ja-JP" altLang="en-US" dirty="0" smtClean="0">
              <a:latin typeface="ＭＳ Ｐ明朝" pitchFamily="18" charset="-128"/>
            </a:endParaRPr>
          </a:p>
          <a:p>
            <a:pPr eaLnBrk="1" hangingPunct="1"/>
            <a:endParaRPr lang="ja-JP" altLang="en-US" dirty="0" smtClean="0">
              <a:latin typeface="ＭＳ Ｐ明朝" pitchFamily="18" charset="-128"/>
            </a:endParaRPr>
          </a:p>
          <a:p>
            <a:pPr eaLnBrk="1" hangingPunct="1"/>
            <a:r>
              <a:rPr lang="ja-JP" altLang="en-US" dirty="0" smtClean="0">
                <a:latin typeface="ＭＳ Ｐ明朝" pitchFamily="18" charset="-128"/>
              </a:rPr>
              <a:t>◆このページのポイント</a:t>
            </a:r>
          </a:p>
          <a:p>
            <a:pPr eaLnBrk="1" hangingPunct="1"/>
            <a:r>
              <a:rPr lang="ja-JP" altLang="en-US" dirty="0" smtClean="0">
                <a:latin typeface="ＭＳ Ｐ明朝" pitchFamily="18" charset="-128"/>
              </a:rPr>
              <a:t>自治体クラウドの</a:t>
            </a:r>
            <a:r>
              <a:rPr lang="ja-JP" altLang="en-US" dirty="0" smtClean="0">
                <a:latin typeface="ＭＳ Ｐ明朝" pitchFamily="18" charset="-128"/>
              </a:rPr>
              <a:t>導入について、番号法を踏まえた住民満足向上の有効な手段とし、前提となる業務</a:t>
            </a:r>
            <a:r>
              <a:rPr lang="ja-JP" altLang="en-US" dirty="0" smtClean="0">
                <a:latin typeface="ＭＳ Ｐ明朝" pitchFamily="18" charset="-128"/>
              </a:rPr>
              <a:t>・システムの最適化</a:t>
            </a:r>
            <a:r>
              <a:rPr lang="ja-JP" altLang="en-US" dirty="0" smtClean="0">
                <a:latin typeface="ＭＳ Ｐ明朝" pitchFamily="18" charset="-128"/>
              </a:rPr>
              <a:t>の必要性について</a:t>
            </a:r>
            <a:r>
              <a:rPr lang="ja-JP" altLang="en-US" dirty="0" smtClean="0">
                <a:latin typeface="ＭＳ Ｐ明朝" pitchFamily="18" charset="-128"/>
              </a:rPr>
              <a:t>理解してもらう</a:t>
            </a:r>
            <a:r>
              <a:rPr lang="ja-JP" altLang="en-US" dirty="0" smtClean="0">
                <a:latin typeface="ＭＳ Ｐ明朝" pitchFamily="18" charset="-128"/>
              </a:rPr>
              <a:t>。</a:t>
            </a:r>
            <a:endParaRPr lang="ja-JP" altLang="en-US" dirty="0" smtClean="0">
              <a:latin typeface="ＭＳ Ｐ明朝" pitchFamily="18" charset="-128"/>
            </a:endParaRPr>
          </a:p>
          <a:p>
            <a:pPr eaLnBrk="1" hangingPunct="1"/>
            <a:r>
              <a:rPr lang="en-US" altLang="ja-JP" dirty="0" smtClean="0">
                <a:latin typeface="ＭＳ Ｐ明朝" pitchFamily="18" charset="-128"/>
              </a:rPr>
              <a:t> </a:t>
            </a:r>
            <a:endParaRPr lang="ja-JP" altLang="en-US" dirty="0" smtClean="0">
              <a:latin typeface="ＭＳ Ｐ明朝" pitchFamily="18" charset="-128"/>
            </a:endParaRPr>
          </a:p>
          <a:p>
            <a:pPr eaLnBrk="1" hangingPunct="1"/>
            <a:r>
              <a:rPr lang="ja-JP" altLang="en-US" dirty="0" smtClean="0">
                <a:latin typeface="ＭＳ Ｐ明朝" pitchFamily="18" charset="-128"/>
              </a:rPr>
              <a:t>◆説明手順</a:t>
            </a:r>
          </a:p>
          <a:p>
            <a:pPr eaLnBrk="1" hangingPunct="1"/>
            <a:r>
              <a:rPr lang="ja-JP" altLang="en-US" dirty="0" smtClean="0">
                <a:latin typeface="ＭＳ Ｐ明朝" pitchFamily="18" charset="-128"/>
              </a:rPr>
              <a:t>所用時間：３分</a:t>
            </a:r>
          </a:p>
          <a:p>
            <a:pPr eaLnBrk="1" hangingPunct="1"/>
            <a:r>
              <a:rPr lang="ja-JP" altLang="en-US" dirty="0" smtClean="0">
                <a:latin typeface="ＭＳ Ｐ明朝" pitchFamily="18" charset="-128"/>
              </a:rPr>
              <a:t>・今回のテーマである自治体クラウドにおいても、導入の目的に沿って最適な効果を生むためには「過程」が重要となる。</a:t>
            </a:r>
            <a:endParaRPr lang="en-US" altLang="ja-JP" dirty="0" smtClean="0">
              <a:latin typeface="ＭＳ Ｐ明朝" pitchFamily="18" charset="-128"/>
            </a:endParaRPr>
          </a:p>
          <a:p>
            <a:pPr eaLnBrk="1" hangingPunct="1"/>
            <a:r>
              <a:rPr lang="ja-JP" altLang="en-US" dirty="0" smtClean="0">
                <a:latin typeface="ＭＳ Ｐ明朝" pitchFamily="18" charset="-128"/>
              </a:rPr>
              <a:t>・業務</a:t>
            </a:r>
            <a:r>
              <a:rPr lang="ja-JP" altLang="en-US" dirty="0" smtClean="0">
                <a:latin typeface="ＭＳ Ｐ明朝" pitchFamily="18" charset="-128"/>
              </a:rPr>
              <a:t>・システムの最適化の方策は、主に「業務の効率化」と「経費の適正化」を進めるための手段であり、これらの方策を推進することでこの２つの目的を相反せずに実現可能である。</a:t>
            </a:r>
            <a:endParaRPr lang="en-US" altLang="ja-JP" dirty="0" smtClean="0">
              <a:latin typeface="ＭＳ Ｐ明朝" pitchFamily="18" charset="-128"/>
            </a:endParaRPr>
          </a:p>
          <a:p>
            <a:pPr eaLnBrk="1" hangingPunct="1"/>
            <a:r>
              <a:rPr lang="ja-JP" altLang="en-US" dirty="0" smtClean="0">
                <a:latin typeface="ＭＳ Ｐ明朝" pitchFamily="18" charset="-128"/>
              </a:rPr>
              <a:t>・一方で、業務品質の確保の観点では、本当に重要な「品質」を明確にした上で、業務・システムの最適化の実施内容を取捨選択することで、相反せずに３つの目的を進めることが可能である。</a:t>
            </a:r>
          </a:p>
          <a:p>
            <a:pPr eaLnBrk="1" hangingPunct="1"/>
            <a:r>
              <a:rPr lang="ja-JP" altLang="en-US" dirty="0" smtClean="0">
                <a:latin typeface="ＭＳ Ｐ明朝" pitchFamily="18" charset="-128"/>
              </a:rPr>
              <a:t>・加えて自治体内／自治体間での業務連携の推進によって、さらなる業務・システムの最適化を図ることが可能であり、さらなる効果の増大が期待できる。</a:t>
            </a:r>
          </a:p>
          <a:p>
            <a:pPr eaLnBrk="1" hangingPunct="1"/>
            <a:endParaRPr lang="ja-JP" altLang="en-US" dirty="0" smtClean="0">
              <a:latin typeface="ＭＳ Ｐ明朝" pitchFamily="18" charset="-128"/>
            </a:endParaRPr>
          </a:p>
          <a:p>
            <a:pPr eaLnBrk="1" hangingPunct="1"/>
            <a:r>
              <a:rPr lang="ja-JP" altLang="en-US" dirty="0" smtClean="0">
                <a:latin typeface="ＭＳ Ｐ明朝" pitchFamily="18" charset="-128"/>
              </a:rPr>
              <a:t>◆補足事項（スライド未掲載のデータやファクト等）</a:t>
            </a:r>
          </a:p>
          <a:p>
            <a:pPr eaLnBrk="1" hangingPunct="1"/>
            <a:r>
              <a:rPr lang="ja-JP" altLang="en-US" dirty="0" smtClean="0">
                <a:latin typeface="ＭＳ Ｐ明朝" pitchFamily="18" charset="-128"/>
              </a:rPr>
              <a:t>特になし。</a:t>
            </a:r>
          </a:p>
          <a:p>
            <a:pPr eaLnBrk="1" hangingPunct="1"/>
            <a:endParaRPr lang="ja-JP" altLang="en-US" dirty="0" smtClean="0">
              <a:latin typeface="ＭＳ Ｐ明朝" pitchFamily="18" charset="-128"/>
            </a:endParaRPr>
          </a:p>
          <a:p>
            <a:pPr eaLnBrk="1" hangingPunct="1"/>
            <a:r>
              <a:rPr lang="ja-JP" altLang="en-US" dirty="0" smtClean="0">
                <a:latin typeface="ＭＳ Ｐ明朝" pitchFamily="18" charset="-128"/>
              </a:rPr>
              <a:t>◆受講者への確認事項</a:t>
            </a:r>
          </a:p>
          <a:p>
            <a:pPr eaLnBrk="1" hangingPunct="1"/>
            <a:r>
              <a:rPr lang="ja-JP" altLang="en-US" dirty="0" smtClean="0">
                <a:latin typeface="ＭＳ Ｐ明朝" pitchFamily="18" charset="-128"/>
              </a:rPr>
              <a:t>特になし。</a:t>
            </a:r>
          </a:p>
        </p:txBody>
      </p:sp>
      <p:sp>
        <p:nvSpPr>
          <p:cNvPr id="38918"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9" tIns="45779" rIns="91559" bIns="45779" anchor="b"/>
          <a:lstStyle/>
          <a:p>
            <a:pPr algn="ctr" defTabSz="915988" eaLnBrk="1" hangingPunct="1"/>
            <a:fld id="{CF988915-5FD5-4087-BBEC-4ACCA1489ABF}" type="slidenum">
              <a:rPr kumimoji="1" lang="en-US" altLang="ja-JP" sz="900">
                <a:solidFill>
                  <a:srgbClr val="000066"/>
                </a:solidFill>
                <a:latin typeface="Times New Roman" pitchFamily="18" charset="0"/>
              </a:rPr>
              <a:pPr algn="ctr" defTabSz="915988" eaLnBrk="1" hangingPunct="1"/>
              <a:t>15</a:t>
            </a:fld>
            <a:endParaRPr kumimoji="1" lang="en-US" altLang="ja-JP" sz="900">
              <a:solidFill>
                <a:srgbClr val="000066"/>
              </a:solidFill>
              <a:latin typeface="Times New Roman" pitchFamily="18"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ja-JP" altLang="en-US" dirty="0" smtClean="0"/>
              <a:t>ページタイトル：</a:t>
            </a:r>
          </a:p>
          <a:p>
            <a:r>
              <a:rPr lang="ja-JP" altLang="en-US" dirty="0" smtClean="0"/>
              <a:t>５．自治体クラウド導入と業務連携推進　～導入プロセス～</a:t>
            </a:r>
            <a:endParaRPr lang="en-US" altLang="ja-JP" dirty="0" smtClean="0"/>
          </a:p>
          <a:p>
            <a:endParaRPr lang="ja-JP" altLang="en-US" dirty="0" smtClean="0"/>
          </a:p>
          <a:p>
            <a:r>
              <a:rPr lang="ja-JP" altLang="en-US" dirty="0" smtClean="0"/>
              <a:t>◆このページのポイント</a:t>
            </a:r>
          </a:p>
          <a:p>
            <a:r>
              <a:rPr lang="ja-JP" altLang="en-US" dirty="0" smtClean="0"/>
              <a:t>自治体クラウド推進の手順を簡易に説明する。</a:t>
            </a:r>
          </a:p>
          <a:p>
            <a:endParaRPr lang="ja-JP" altLang="en-US" dirty="0" smtClean="0"/>
          </a:p>
          <a:p>
            <a:r>
              <a:rPr lang="ja-JP" altLang="en-US" dirty="0" smtClean="0"/>
              <a:t>◆説明手順</a:t>
            </a:r>
          </a:p>
          <a:p>
            <a:r>
              <a:rPr lang="ja-JP" altLang="en-US" dirty="0" smtClean="0"/>
              <a:t>所用時間：４分</a:t>
            </a:r>
          </a:p>
          <a:p>
            <a:r>
              <a:rPr lang="ja-JP" altLang="en-US" dirty="0" smtClean="0"/>
              <a:t>・自治体クラウド導入の手順について、詳細は</a:t>
            </a:r>
            <a:r>
              <a:rPr lang="en-US" altLang="ja-JP" dirty="0" smtClean="0"/>
              <a:t>3-2</a:t>
            </a:r>
            <a:r>
              <a:rPr lang="ja-JP" altLang="en-US" dirty="0" smtClean="0"/>
              <a:t>の講義において取り扱う。</a:t>
            </a:r>
          </a:p>
          <a:p>
            <a:r>
              <a:rPr lang="ja-JP" altLang="en-US" dirty="0" smtClean="0"/>
              <a:t>・全体としては４つのフェーズに整理でき、本研修では導入までの３つのフェーズ（フェーズ１～フェーズ３）を対象としている。</a:t>
            </a:r>
            <a:endParaRPr lang="en-US" altLang="ja-JP" dirty="0" smtClean="0"/>
          </a:p>
          <a:p>
            <a:r>
              <a:rPr lang="ja-JP" altLang="en-US" dirty="0" smtClean="0"/>
              <a:t>・図のうち、実線で描かれた枠が自治体において実施する範囲であり、破線で描かれた枠は一般的に事業者等に依頼する範囲である。</a:t>
            </a:r>
            <a:endParaRPr lang="en-US" altLang="ja-JP" dirty="0" smtClean="0"/>
          </a:p>
          <a:p>
            <a:r>
              <a:rPr lang="ja-JP" altLang="en-US" dirty="0" smtClean="0"/>
              <a:t>・さらに</a:t>
            </a:r>
            <a:r>
              <a:rPr lang="en-US" altLang="ja-JP" dirty="0" smtClean="0"/>
              <a:t>3-2</a:t>
            </a:r>
            <a:r>
              <a:rPr lang="ja-JP" altLang="en-US" dirty="0" smtClean="0"/>
              <a:t>の講義だけでなく、本研修における次の講義で、自治体クラウド導入の各手順に関係する説明を行っている。</a:t>
            </a:r>
            <a:endParaRPr lang="en-US" altLang="ja-JP" dirty="0" smtClean="0"/>
          </a:p>
          <a:p>
            <a:r>
              <a:rPr lang="ja-JP" altLang="en-US" dirty="0" smtClean="0"/>
              <a:t>　　「</a:t>
            </a:r>
            <a:r>
              <a:rPr lang="en-US" altLang="ja-JP" dirty="0" smtClean="0"/>
              <a:t>1-1</a:t>
            </a:r>
            <a:r>
              <a:rPr lang="ja-JP" altLang="en-US" dirty="0" smtClean="0"/>
              <a:t>　推進体制の立ち上げ」→</a:t>
            </a:r>
            <a:r>
              <a:rPr lang="en-US" altLang="ja-JP" dirty="0" smtClean="0"/>
              <a:t>2-1</a:t>
            </a:r>
            <a:r>
              <a:rPr lang="ja-JP" altLang="en-US" dirty="0" smtClean="0"/>
              <a:t>の講義</a:t>
            </a:r>
            <a:endParaRPr lang="en-US" altLang="ja-JP" dirty="0" smtClean="0"/>
          </a:p>
          <a:p>
            <a:r>
              <a:rPr lang="ja-JP" altLang="en-US" dirty="0" smtClean="0"/>
              <a:t>　　「</a:t>
            </a:r>
            <a:r>
              <a:rPr lang="en-US" altLang="ja-JP" dirty="0" smtClean="0"/>
              <a:t>1-2</a:t>
            </a:r>
            <a:r>
              <a:rPr lang="ja-JP" altLang="en-US" dirty="0" smtClean="0"/>
              <a:t>　現行システム概要調査」→</a:t>
            </a:r>
            <a:r>
              <a:rPr lang="en-US" altLang="ja-JP" dirty="0" smtClean="0"/>
              <a:t>1-4</a:t>
            </a:r>
            <a:r>
              <a:rPr lang="ja-JP" altLang="en-US" dirty="0" smtClean="0"/>
              <a:t>及び</a:t>
            </a:r>
            <a:r>
              <a:rPr lang="en-US" altLang="ja-JP" dirty="0" smtClean="0"/>
              <a:t>4-1</a:t>
            </a:r>
            <a:r>
              <a:rPr lang="ja-JP" altLang="en-US" dirty="0" smtClean="0"/>
              <a:t>の講義</a:t>
            </a:r>
            <a:endParaRPr lang="en-US" altLang="ja-JP" dirty="0" smtClean="0"/>
          </a:p>
          <a:p>
            <a:r>
              <a:rPr lang="ja-JP" altLang="en-US" dirty="0" smtClean="0"/>
              <a:t>　　「</a:t>
            </a:r>
            <a:r>
              <a:rPr lang="en-US" altLang="ja-JP" dirty="0" smtClean="0"/>
              <a:t>2-1</a:t>
            </a:r>
            <a:r>
              <a:rPr lang="ja-JP" altLang="en-US" dirty="0" smtClean="0"/>
              <a:t>　現行業務・システムの棚卸し」→</a:t>
            </a:r>
            <a:r>
              <a:rPr lang="en-US" altLang="ja-JP" dirty="0" smtClean="0"/>
              <a:t>4-1</a:t>
            </a:r>
            <a:r>
              <a:rPr lang="ja-JP" altLang="en-US" dirty="0" smtClean="0"/>
              <a:t>の講義</a:t>
            </a:r>
            <a:endParaRPr lang="en-US" altLang="ja-JP" dirty="0" smtClean="0"/>
          </a:p>
          <a:p>
            <a:r>
              <a:rPr lang="ja-JP" altLang="en-US" dirty="0" smtClean="0"/>
              <a:t>　　「</a:t>
            </a:r>
            <a:r>
              <a:rPr lang="en-US" altLang="ja-JP" dirty="0" smtClean="0"/>
              <a:t>2-2</a:t>
            </a:r>
            <a:r>
              <a:rPr lang="ja-JP" altLang="en-US" dirty="0" smtClean="0"/>
              <a:t>　業務標準化の検討」→</a:t>
            </a:r>
            <a:r>
              <a:rPr lang="en-US" altLang="ja-JP" dirty="0" smtClean="0"/>
              <a:t>2-2</a:t>
            </a:r>
            <a:r>
              <a:rPr lang="ja-JP" altLang="en-US" dirty="0" smtClean="0"/>
              <a:t>及び</a:t>
            </a:r>
            <a:r>
              <a:rPr lang="en-US" altLang="ja-JP" dirty="0" smtClean="0"/>
              <a:t>2-3</a:t>
            </a:r>
            <a:r>
              <a:rPr lang="ja-JP" altLang="en-US" dirty="0" smtClean="0"/>
              <a:t>の講義</a:t>
            </a:r>
            <a:endParaRPr lang="en-US" altLang="ja-JP" dirty="0" smtClean="0"/>
          </a:p>
          <a:p>
            <a:r>
              <a:rPr lang="ja-JP" altLang="en-US" dirty="0" smtClean="0"/>
              <a:t>　　「</a:t>
            </a:r>
            <a:r>
              <a:rPr lang="en-US" altLang="ja-JP" dirty="0" smtClean="0"/>
              <a:t>2-4</a:t>
            </a:r>
            <a:r>
              <a:rPr lang="ja-JP" altLang="en-US" dirty="0" smtClean="0"/>
              <a:t>　新システム調達仕様書の作成」→</a:t>
            </a:r>
            <a:r>
              <a:rPr lang="en-US" altLang="ja-JP" dirty="0" smtClean="0"/>
              <a:t>4-2</a:t>
            </a:r>
            <a:r>
              <a:rPr lang="ja-JP" altLang="en-US" dirty="0" smtClean="0"/>
              <a:t>の講義</a:t>
            </a:r>
            <a:endParaRPr lang="en-US" altLang="ja-JP" dirty="0" smtClean="0"/>
          </a:p>
          <a:p>
            <a:r>
              <a:rPr lang="ja-JP" altLang="en-US" dirty="0" smtClean="0"/>
              <a:t>　　「</a:t>
            </a:r>
            <a:r>
              <a:rPr lang="en-US" altLang="ja-JP" dirty="0" smtClean="0"/>
              <a:t>3-2</a:t>
            </a:r>
            <a:r>
              <a:rPr lang="ja-JP" altLang="en-US" dirty="0" smtClean="0"/>
              <a:t>　データ移行」→</a:t>
            </a:r>
            <a:r>
              <a:rPr lang="en-US" altLang="ja-JP" dirty="0" smtClean="0"/>
              <a:t>2-4</a:t>
            </a:r>
            <a:r>
              <a:rPr lang="ja-JP" altLang="en-US" dirty="0" smtClean="0"/>
              <a:t>の講義</a:t>
            </a:r>
            <a:endParaRPr lang="en-US" altLang="ja-JP" dirty="0" smtClean="0"/>
          </a:p>
          <a:p>
            <a:endParaRPr lang="ja-JP" altLang="en-US" dirty="0" smtClean="0"/>
          </a:p>
          <a:p>
            <a:r>
              <a:rPr lang="ja-JP" altLang="en-US" dirty="0" smtClean="0"/>
              <a:t>◆補足事項（スライド未掲載のデータやファクト等）</a:t>
            </a:r>
          </a:p>
          <a:p>
            <a:r>
              <a:rPr lang="ja-JP" altLang="en-US" dirty="0" smtClean="0"/>
              <a:t>「地方公共団体におけるクラウド導入の取組み」（財団法人地方自治情報センター（</a:t>
            </a:r>
            <a:r>
              <a:rPr lang="en-US" altLang="ja-JP" dirty="0" smtClean="0"/>
              <a:t>LASDEC</a:t>
            </a:r>
            <a:r>
              <a:rPr lang="ja-JP" altLang="en-US" dirty="0" smtClean="0"/>
              <a:t>））</a:t>
            </a:r>
            <a:endParaRPr lang="en-US" altLang="ja-JP" dirty="0" smtClean="0"/>
          </a:p>
          <a:p>
            <a:r>
              <a:rPr lang="ja-JP" altLang="en-US" dirty="0" smtClean="0"/>
              <a:t>（</a:t>
            </a:r>
            <a:r>
              <a:rPr lang="en-US" altLang="ja-JP" dirty="0" smtClean="0"/>
              <a:t>https://www.lasdec.or.jp/cms/9,26589,21.html</a:t>
            </a:r>
            <a:r>
              <a:rPr lang="ja-JP" altLang="en-US" dirty="0" smtClean="0"/>
              <a:t>）</a:t>
            </a:r>
          </a:p>
          <a:p>
            <a:endParaRPr lang="ja-JP" altLang="en-US" dirty="0" smtClean="0"/>
          </a:p>
          <a:p>
            <a:r>
              <a:rPr lang="ja-JP" altLang="en-US" dirty="0" smtClean="0"/>
              <a:t>◆受講者への確認事項</a:t>
            </a:r>
          </a:p>
          <a:p>
            <a:r>
              <a:rPr lang="ja-JP" altLang="en-US" dirty="0" smtClean="0"/>
              <a:t>特になし。</a:t>
            </a:r>
          </a:p>
          <a:p>
            <a:endParaRPr lang="ja-JP" altLang="en-US" dirty="0" smtClean="0"/>
          </a:p>
          <a:p>
            <a:endParaRPr lang="en-US" altLang="ja-JP" dirty="0" smtClean="0"/>
          </a:p>
        </p:txBody>
      </p:sp>
      <p:sp>
        <p:nvSpPr>
          <p:cNvPr id="6" name="スライド番号プレースホルダー 5"/>
          <p:cNvSpPr>
            <a:spLocks noGrp="1"/>
          </p:cNvSpPr>
          <p:nvPr>
            <p:ph type="sldNum" sz="quarter" idx="12"/>
          </p:nvPr>
        </p:nvSpPr>
        <p:spPr/>
        <p:txBody>
          <a:bodyPr/>
          <a:lstStyle/>
          <a:p>
            <a:fld id="{295342D2-881E-46F1-998C-902802691DA9}" type="slidenum">
              <a:rPr lang="en-US" altLang="ja-JP" smtClean="0"/>
              <a:pPr/>
              <a:t>16</a:t>
            </a:fld>
            <a:endParaRPr lang="en-US" altLang="ja-JP"/>
          </a:p>
        </p:txBody>
      </p:sp>
      <p:sp>
        <p:nvSpPr>
          <p:cNvPr id="10" name="スライド イメージ プレースホルダー 9"/>
          <p:cNvSpPr>
            <a:spLocks noGrp="1" noRot="1" noChangeAspect="1"/>
          </p:cNvSpPr>
          <p:nvPr>
            <p:ph type="sldImg"/>
          </p:nvPr>
        </p:nvSpPr>
        <p:spPr>
          <a:xfrm>
            <a:off x="712788" y="738188"/>
            <a:ext cx="5381625" cy="3727450"/>
          </a:xfrm>
        </p:spPr>
      </p:sp>
    </p:spTree>
    <p:extLst>
      <p:ext uri="{BB962C8B-B14F-4D97-AF65-F5344CB8AC3E}">
        <p14:creationId xmlns="" xmlns:p14="http://schemas.microsoft.com/office/powerpoint/2010/main" val="213926712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ノート プレースホルダ 2"/>
          <p:cNvSpPr>
            <a:spLocks noGrp="1"/>
          </p:cNvSpPr>
          <p:nvPr>
            <p:ph type="body" idx="1"/>
          </p:nvPr>
        </p:nvSpPr>
        <p:spPr/>
        <p:txBody>
          <a:bodyPr/>
          <a:lstStyle/>
          <a:p>
            <a:r>
              <a:rPr lang="ja-JP" altLang="en-US" dirty="0" smtClean="0"/>
              <a:t>ページタイトル：</a:t>
            </a:r>
          </a:p>
          <a:p>
            <a:r>
              <a:rPr lang="ja-JP" altLang="en-US" dirty="0" smtClean="0"/>
              <a:t>６．</a:t>
            </a:r>
            <a:r>
              <a:rPr lang="ja-JP" altLang="en-US" dirty="0" smtClean="0"/>
              <a:t>自治体クラウド導入と業務連携推進　～推進支援策①～</a:t>
            </a:r>
            <a:endParaRPr lang="en-US" altLang="ja-JP" dirty="0" smtClean="0"/>
          </a:p>
          <a:p>
            <a:endParaRPr lang="ja-JP" altLang="en-US" dirty="0" smtClean="0"/>
          </a:p>
          <a:p>
            <a:r>
              <a:rPr lang="ja-JP" altLang="en-US" dirty="0" smtClean="0"/>
              <a:t>◆このページのポイント</a:t>
            </a:r>
          </a:p>
          <a:p>
            <a:r>
              <a:rPr lang="ja-JP" altLang="en-US" dirty="0" smtClean="0"/>
              <a:t>全体最適化を進めるためのツールとして進められている基盤整備について理解してもらう。</a:t>
            </a:r>
            <a:endParaRPr lang="en-US" altLang="ja-JP" dirty="0" smtClean="0"/>
          </a:p>
          <a:p>
            <a:r>
              <a:rPr lang="ja-JP" altLang="en-US" dirty="0" smtClean="0"/>
              <a:t>（あくまでツールであることを強調する。）</a:t>
            </a:r>
            <a:endParaRPr lang="en-US" altLang="ja-JP" dirty="0" smtClean="0"/>
          </a:p>
          <a:p>
            <a:endParaRPr lang="ja-JP" altLang="en-US" dirty="0" smtClean="0"/>
          </a:p>
          <a:p>
            <a:r>
              <a:rPr lang="ja-JP" altLang="en-US" dirty="0" smtClean="0"/>
              <a:t>◆説明手順</a:t>
            </a:r>
          </a:p>
          <a:p>
            <a:r>
              <a:rPr lang="ja-JP" altLang="en-US" dirty="0" smtClean="0"/>
              <a:t>所用時間：４分</a:t>
            </a:r>
          </a:p>
          <a:p>
            <a:r>
              <a:rPr lang="ja-JP" altLang="en-US" dirty="0" smtClean="0"/>
              <a:t>・総務省はじめ、政府全体で自治体の情報化に資する情報システム基盤の整備が行われている。</a:t>
            </a:r>
          </a:p>
          <a:p>
            <a:r>
              <a:rPr lang="ja-JP" altLang="en-US" dirty="0" smtClean="0"/>
              <a:t>・具体的な取り組みとしては、平成</a:t>
            </a:r>
            <a:r>
              <a:rPr lang="en-US" altLang="ja-JP" dirty="0" smtClean="0"/>
              <a:t>13</a:t>
            </a:r>
            <a:r>
              <a:rPr lang="ja-JP" altLang="en-US" dirty="0" smtClean="0"/>
              <a:t>年度に行政に活用するネットワーク基盤として総合行政ネットワーク（</a:t>
            </a:r>
            <a:r>
              <a:rPr lang="en-US" altLang="ja-JP" dirty="0" smtClean="0"/>
              <a:t>LGWAN</a:t>
            </a:r>
            <a:r>
              <a:rPr lang="ja-JP" altLang="en-US" dirty="0" smtClean="0"/>
              <a:t>）を整備、平成</a:t>
            </a:r>
            <a:r>
              <a:rPr lang="en-US" altLang="ja-JP" dirty="0" smtClean="0"/>
              <a:t>15</a:t>
            </a:r>
            <a:r>
              <a:rPr lang="ja-JP" altLang="en-US" dirty="0" smtClean="0"/>
              <a:t>年度には公的個人認証サービスが整備された。</a:t>
            </a:r>
            <a:endParaRPr lang="en-US" altLang="ja-JP" dirty="0" smtClean="0"/>
          </a:p>
          <a:p>
            <a:r>
              <a:rPr lang="ja-JP" altLang="en-US" dirty="0" smtClean="0"/>
              <a:t>・平成</a:t>
            </a:r>
            <a:r>
              <a:rPr lang="en-US" altLang="ja-JP" dirty="0" smtClean="0"/>
              <a:t>18</a:t>
            </a:r>
            <a:r>
              <a:rPr lang="ja-JP" altLang="en-US" dirty="0" smtClean="0"/>
              <a:t>年度には連携の基盤として、地域情報プラットフォームが策定されている。</a:t>
            </a:r>
          </a:p>
          <a:p>
            <a:r>
              <a:rPr lang="ja-JP" altLang="en-US" dirty="0" smtClean="0"/>
              <a:t>・平成</a:t>
            </a:r>
            <a:r>
              <a:rPr lang="en-US" altLang="ja-JP" dirty="0" smtClean="0"/>
              <a:t>21</a:t>
            </a:r>
            <a:r>
              <a:rPr lang="ja-JP" altLang="en-US" dirty="0" smtClean="0"/>
              <a:t>年度からは自治体クラウド開発実証実験が行われるなど、自治体クラウドへの取り組みが進められている。</a:t>
            </a:r>
          </a:p>
          <a:p>
            <a:endParaRPr lang="ja-JP" altLang="en-US" dirty="0" smtClean="0"/>
          </a:p>
          <a:p>
            <a:r>
              <a:rPr lang="ja-JP" altLang="en-US" dirty="0" smtClean="0"/>
              <a:t>◆補足事項（スライド未掲載のデータやファクト等）</a:t>
            </a:r>
          </a:p>
          <a:p>
            <a:r>
              <a:rPr lang="ja-JP" altLang="en-US" dirty="0" smtClean="0"/>
              <a:t>総合行政ネットワーク（</a:t>
            </a:r>
            <a:r>
              <a:rPr lang="en-US" altLang="ja-JP" dirty="0" smtClean="0"/>
              <a:t>https://www.lasdec.or.jp/cms/15.html</a:t>
            </a:r>
            <a:r>
              <a:rPr lang="ja-JP" altLang="en-US" dirty="0" smtClean="0"/>
              <a:t>）</a:t>
            </a:r>
            <a:endParaRPr lang="en-US" altLang="ja-JP" dirty="0" smtClean="0"/>
          </a:p>
          <a:p>
            <a:r>
              <a:rPr lang="ja-JP" altLang="en-US" dirty="0" smtClean="0"/>
              <a:t>公的個人認証サービス（</a:t>
            </a:r>
            <a:r>
              <a:rPr lang="en-US" altLang="ja-JP" dirty="0" smtClean="0"/>
              <a:t>http://www.jpki.go.jp/</a:t>
            </a:r>
            <a:r>
              <a:rPr lang="ja-JP" altLang="en-US" dirty="0" smtClean="0"/>
              <a:t>）</a:t>
            </a:r>
            <a:endParaRPr lang="en-US" altLang="ja-JP" dirty="0" smtClean="0"/>
          </a:p>
          <a:p>
            <a:r>
              <a:rPr lang="ja-JP" altLang="en-US" dirty="0" smtClean="0"/>
              <a:t>地域情報プラットフォーム（</a:t>
            </a:r>
            <a:r>
              <a:rPr lang="en-US" altLang="ja-JP" dirty="0" smtClean="0"/>
              <a:t>http://www.applic.or.jp/index.html</a:t>
            </a:r>
            <a:r>
              <a:rPr lang="ja-JP" altLang="en-US" dirty="0" smtClean="0"/>
              <a:t>）</a:t>
            </a:r>
            <a:endParaRPr lang="en-US" altLang="ja-JP" dirty="0" smtClean="0"/>
          </a:p>
          <a:p>
            <a:r>
              <a:rPr lang="ja-JP" altLang="en-US" dirty="0" smtClean="0"/>
              <a:t>自治体クラウド開発実証事業（</a:t>
            </a:r>
            <a:r>
              <a:rPr lang="en-US" altLang="ja-JP" dirty="0" smtClean="0"/>
              <a:t>http://www.soumu.go.jp/main_sosiki/jichi_gyousei/c-gyousei/lg-cloud/49032.html</a:t>
            </a:r>
            <a:r>
              <a:rPr lang="ja-JP" altLang="en-US" dirty="0" smtClean="0"/>
              <a:t>）</a:t>
            </a:r>
          </a:p>
          <a:p>
            <a:endParaRPr lang="ja-JP" altLang="en-US" dirty="0" smtClean="0"/>
          </a:p>
          <a:p>
            <a:r>
              <a:rPr lang="ja-JP" altLang="en-US" dirty="0" smtClean="0"/>
              <a:t>◆受講者への確認事項</a:t>
            </a:r>
          </a:p>
          <a:p>
            <a:r>
              <a:rPr lang="ja-JP" altLang="en-US" dirty="0" smtClean="0"/>
              <a:t>特になし。</a:t>
            </a:r>
          </a:p>
          <a:p>
            <a:endParaRPr lang="ja-JP" altLang="en-US" dirty="0" smtClean="0"/>
          </a:p>
          <a:p>
            <a:endParaRPr lang="en-US" altLang="ja-JP" dirty="0" smtClean="0"/>
          </a:p>
          <a:p>
            <a:endParaRPr lang="en-US" altLang="ja-JP" dirty="0" smtClean="0"/>
          </a:p>
        </p:txBody>
      </p:sp>
      <p:sp>
        <p:nvSpPr>
          <p:cNvPr id="47110"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9" tIns="45779" rIns="91559" bIns="45779" anchor="b"/>
          <a:lstStyle/>
          <a:p>
            <a:pPr algn="ctr" defTabSz="915988" eaLnBrk="1" hangingPunct="1"/>
            <a:fld id="{FBD516B0-66AC-4227-A5A3-5DF2842AA415}" type="slidenum">
              <a:rPr kumimoji="1" lang="en-US" altLang="ja-JP" sz="900">
                <a:solidFill>
                  <a:srgbClr val="000066"/>
                </a:solidFill>
                <a:latin typeface="Times New Roman" pitchFamily="18" charset="0"/>
              </a:rPr>
              <a:pPr algn="ctr" defTabSz="915988" eaLnBrk="1" hangingPunct="1"/>
              <a:t>17</a:t>
            </a:fld>
            <a:endParaRPr kumimoji="1" lang="en-US" altLang="ja-JP" sz="900">
              <a:solidFill>
                <a:srgbClr val="000066"/>
              </a:solidFill>
              <a:latin typeface="Times New Roman" pitchFamily="18" charset="0"/>
            </a:endParaRPr>
          </a:p>
        </p:txBody>
      </p:sp>
      <p:sp>
        <p:nvSpPr>
          <p:cNvPr id="3" name="スライド イメージ プレースホルダー 2"/>
          <p:cNvSpPr>
            <a:spLocks noGrp="1" noRot="1" noChangeAspect="1"/>
          </p:cNvSpPr>
          <p:nvPr>
            <p:ph type="sldImg"/>
          </p:nvPr>
        </p:nvSpPr>
        <p:spPr>
          <a:xfrm>
            <a:off x="712788" y="738188"/>
            <a:ext cx="5381625" cy="3727450"/>
          </a:xfr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ノート プレースホルダ 2"/>
          <p:cNvSpPr>
            <a:spLocks noGrp="1"/>
          </p:cNvSpPr>
          <p:nvPr>
            <p:ph type="body" idx="1"/>
          </p:nvPr>
        </p:nvSpPr>
        <p:spPr/>
        <p:txBody>
          <a:bodyPr/>
          <a:lstStyle/>
          <a:p>
            <a:r>
              <a:rPr lang="ja-JP" altLang="en-US" dirty="0" smtClean="0"/>
              <a:t>ページタイトル：</a:t>
            </a:r>
          </a:p>
          <a:p>
            <a:r>
              <a:rPr lang="ja-JP" altLang="en-US" dirty="0" smtClean="0"/>
              <a:t>６．</a:t>
            </a:r>
            <a:r>
              <a:rPr lang="ja-JP" altLang="en-US" dirty="0" smtClean="0"/>
              <a:t>自治体クラウド導入と業務連携推進　～推進支援策②～</a:t>
            </a:r>
            <a:endParaRPr lang="en-US" altLang="ja-JP" dirty="0" smtClean="0"/>
          </a:p>
          <a:p>
            <a:endParaRPr lang="ja-JP" altLang="en-US" dirty="0" smtClean="0"/>
          </a:p>
          <a:p>
            <a:r>
              <a:rPr lang="ja-JP" altLang="en-US" dirty="0" smtClean="0"/>
              <a:t>◆このページのポイント</a:t>
            </a:r>
          </a:p>
          <a:p>
            <a:r>
              <a:rPr lang="ja-JP" altLang="en-US" dirty="0" smtClean="0"/>
              <a:t>全体最適化を進めるためのツールとして進められている基盤整備について理解してもらう。</a:t>
            </a:r>
            <a:endParaRPr lang="en-US" altLang="ja-JP" dirty="0" smtClean="0"/>
          </a:p>
          <a:p>
            <a:r>
              <a:rPr lang="ja-JP" altLang="en-US" dirty="0" smtClean="0"/>
              <a:t>（あくまでツールであることを強調する。）</a:t>
            </a:r>
            <a:endParaRPr lang="en-US" altLang="ja-JP" dirty="0" smtClean="0"/>
          </a:p>
          <a:p>
            <a:endParaRPr lang="ja-JP" altLang="en-US" dirty="0" smtClean="0"/>
          </a:p>
          <a:p>
            <a:r>
              <a:rPr lang="ja-JP" altLang="en-US" dirty="0" smtClean="0"/>
              <a:t>◆説明手順</a:t>
            </a:r>
          </a:p>
          <a:p>
            <a:r>
              <a:rPr lang="ja-JP" altLang="en-US" dirty="0" smtClean="0"/>
              <a:t>所用時間：３分</a:t>
            </a:r>
            <a:endParaRPr lang="en-US" altLang="ja-JP" dirty="0" smtClean="0"/>
          </a:p>
          <a:p>
            <a:r>
              <a:rPr lang="ja-JP" altLang="en-US" dirty="0" smtClean="0"/>
              <a:t>・平成</a:t>
            </a:r>
            <a:r>
              <a:rPr lang="en-US" altLang="ja-JP" dirty="0" smtClean="0"/>
              <a:t>22</a:t>
            </a:r>
            <a:r>
              <a:rPr lang="ja-JP" altLang="en-US" dirty="0" smtClean="0"/>
              <a:t>年度には自治体クラウドのサービス利用にも関連する地方公共団体における</a:t>
            </a:r>
            <a:r>
              <a:rPr lang="en-US" altLang="ja-JP" dirty="0" smtClean="0"/>
              <a:t>ASP</a:t>
            </a:r>
            <a:r>
              <a:rPr lang="ja-JP" altLang="en-US" dirty="0" smtClean="0"/>
              <a:t>・</a:t>
            </a:r>
            <a:r>
              <a:rPr lang="en-US" altLang="ja-JP" dirty="0" err="1" smtClean="0"/>
              <a:t>SaaS</a:t>
            </a:r>
            <a:r>
              <a:rPr lang="ja-JP" altLang="en-US" dirty="0" smtClean="0"/>
              <a:t>の導入活用ガイドラインが策定された。また同じく平成</a:t>
            </a:r>
            <a:r>
              <a:rPr lang="en-US" altLang="ja-JP" dirty="0" smtClean="0"/>
              <a:t>22</a:t>
            </a:r>
            <a:r>
              <a:rPr lang="ja-JP" altLang="en-US" dirty="0" smtClean="0"/>
              <a:t>年度に経済産業省で文字情報基盤が整備されている</a:t>
            </a:r>
            <a:r>
              <a:rPr lang="ja-JP" altLang="en-US" dirty="0" smtClean="0"/>
              <a:t>。</a:t>
            </a:r>
            <a:endParaRPr lang="en-US" altLang="ja-JP" dirty="0" smtClean="0"/>
          </a:p>
          <a:p>
            <a:r>
              <a:rPr lang="ja-JP" altLang="en-US" dirty="0" smtClean="0"/>
              <a:t>・平成</a:t>
            </a:r>
            <a:r>
              <a:rPr lang="en-US" altLang="ja-JP" dirty="0" smtClean="0"/>
              <a:t>25</a:t>
            </a:r>
            <a:r>
              <a:rPr lang="ja-JP" altLang="en-US" dirty="0" smtClean="0"/>
              <a:t>年度は番号制度の支援策事業が実施されている。</a:t>
            </a:r>
            <a:endParaRPr lang="ja-JP" altLang="en-US" dirty="0" smtClean="0"/>
          </a:p>
          <a:p>
            <a:r>
              <a:rPr lang="ja-JP" altLang="en-US" dirty="0" smtClean="0"/>
              <a:t>・様々な基盤整備等が進められているが、これらは自治体業務・システム最適化のための「パーツ」である。</a:t>
            </a:r>
          </a:p>
          <a:p>
            <a:r>
              <a:rPr lang="ja-JP" altLang="en-US" dirty="0" smtClean="0"/>
              <a:t>・これらを漏れなく導入すること自体が目的ではなく、状況や必要性に応じて活用することが重要である。</a:t>
            </a:r>
          </a:p>
          <a:p>
            <a:endParaRPr lang="ja-JP" altLang="en-US" dirty="0" smtClean="0"/>
          </a:p>
          <a:p>
            <a:r>
              <a:rPr lang="ja-JP" altLang="en-US" dirty="0" smtClean="0"/>
              <a:t>◆補足事項（スライド未掲載のデータやファクト等）</a:t>
            </a:r>
          </a:p>
          <a:p>
            <a:r>
              <a:rPr lang="ja-JP" altLang="en-US" dirty="0" smtClean="0"/>
              <a:t>地方公共団体における</a:t>
            </a:r>
            <a:r>
              <a:rPr lang="en-US" altLang="ja-JP" dirty="0" smtClean="0"/>
              <a:t>ASP</a:t>
            </a:r>
            <a:r>
              <a:rPr lang="ja-JP" altLang="en-US" dirty="0" smtClean="0"/>
              <a:t>･</a:t>
            </a:r>
            <a:r>
              <a:rPr lang="en-US" altLang="ja-JP" dirty="0" err="1" smtClean="0"/>
              <a:t>SaaS</a:t>
            </a:r>
            <a:r>
              <a:rPr lang="ja-JP" altLang="en-US" dirty="0" smtClean="0"/>
              <a:t>導入活用ガイドライン</a:t>
            </a:r>
            <a:endParaRPr lang="en-US" altLang="ja-JP" dirty="0" smtClean="0"/>
          </a:p>
          <a:p>
            <a:r>
              <a:rPr lang="ja-JP" altLang="en-US" dirty="0" smtClean="0"/>
              <a:t>（</a:t>
            </a:r>
            <a:r>
              <a:rPr lang="en-US" altLang="ja-JP" dirty="0" smtClean="0"/>
              <a:t>http://www.soumu.go.jp/menu_news/s-news/02gyosei07_000026.html</a:t>
            </a:r>
            <a:r>
              <a:rPr lang="ja-JP" altLang="en-US" dirty="0" smtClean="0"/>
              <a:t>）</a:t>
            </a:r>
          </a:p>
          <a:p>
            <a:r>
              <a:rPr lang="ja-JP" altLang="en-US" dirty="0" smtClean="0"/>
              <a:t>文字情報基盤構築事業</a:t>
            </a:r>
            <a:endParaRPr lang="en-US" altLang="ja-JP" dirty="0" smtClean="0"/>
          </a:p>
          <a:p>
            <a:r>
              <a:rPr lang="ja-JP" altLang="en-US" dirty="0" smtClean="0"/>
              <a:t>（</a:t>
            </a:r>
            <a:r>
              <a:rPr lang="en-US" altLang="ja-JP" dirty="0" smtClean="0"/>
              <a:t>http://ossipedia.ipa.go.jp/ipamjfont/</a:t>
            </a:r>
            <a:r>
              <a:rPr lang="ja-JP" altLang="en-US" dirty="0" smtClean="0"/>
              <a:t>）</a:t>
            </a:r>
            <a:endParaRPr lang="en-US" altLang="ja-JP" dirty="0" smtClean="0"/>
          </a:p>
          <a:p>
            <a:r>
              <a:rPr lang="ja-JP" altLang="en-US" dirty="0" smtClean="0"/>
              <a:t>外字の実態調査に係る調査報告書等</a:t>
            </a:r>
            <a:endParaRPr lang="en-US" altLang="ja-JP" dirty="0" smtClean="0"/>
          </a:p>
          <a:p>
            <a:r>
              <a:rPr lang="ja-JP" altLang="en-US" dirty="0" smtClean="0"/>
              <a:t>（</a:t>
            </a:r>
            <a:r>
              <a:rPr lang="en-US" altLang="ja-JP" dirty="0" smtClean="0"/>
              <a:t>http://www.soumu.go.jp/main_sosiki/jichi_gyousei/c-gyousei/lg-cloud/02kiban07_03000021.html</a:t>
            </a:r>
            <a:r>
              <a:rPr lang="ja-JP" altLang="en-US" dirty="0" smtClean="0"/>
              <a:t>）</a:t>
            </a:r>
            <a:endParaRPr lang="en-US" altLang="ja-JP" dirty="0" smtClean="0"/>
          </a:p>
          <a:p>
            <a:r>
              <a:rPr lang="ja-JP" altLang="en-US" dirty="0" smtClean="0"/>
              <a:t>自治体クラウドの円滑なデータ移行等に関する研究会とりまとめ</a:t>
            </a:r>
            <a:endParaRPr lang="en-US" altLang="ja-JP" dirty="0" smtClean="0"/>
          </a:p>
          <a:p>
            <a:r>
              <a:rPr lang="ja-JP" altLang="en-US" dirty="0" smtClean="0"/>
              <a:t>（</a:t>
            </a:r>
            <a:r>
              <a:rPr lang="en-US" altLang="ja-JP" dirty="0" smtClean="0"/>
              <a:t>http://www.soumu.go.jp/main_sosiki/jichi_gyousei/c-gyousei/lg-cloud/02kiban07_03000026.html</a:t>
            </a:r>
            <a:r>
              <a:rPr lang="ja-JP" altLang="en-US" dirty="0" smtClean="0"/>
              <a:t>）</a:t>
            </a:r>
          </a:p>
          <a:p>
            <a:endParaRPr lang="ja-JP" altLang="en-US" dirty="0" smtClean="0"/>
          </a:p>
          <a:p>
            <a:r>
              <a:rPr lang="ja-JP" altLang="en-US" dirty="0" smtClean="0"/>
              <a:t>◆受講者への確認事項</a:t>
            </a:r>
          </a:p>
          <a:p>
            <a:r>
              <a:rPr lang="ja-JP" altLang="en-US" dirty="0" smtClean="0"/>
              <a:t>特になし。</a:t>
            </a:r>
          </a:p>
          <a:p>
            <a:endParaRPr lang="ja-JP" altLang="en-US" dirty="0" smtClean="0"/>
          </a:p>
          <a:p>
            <a:endParaRPr lang="en-US" altLang="ja-JP" dirty="0" smtClean="0"/>
          </a:p>
        </p:txBody>
      </p:sp>
      <p:sp>
        <p:nvSpPr>
          <p:cNvPr id="48134"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9" tIns="45779" rIns="91559" bIns="45779" anchor="b"/>
          <a:lstStyle/>
          <a:p>
            <a:pPr algn="ctr" defTabSz="915988" eaLnBrk="1" hangingPunct="1"/>
            <a:fld id="{6AA4012E-3215-4499-B62C-B1D0D14F8758}" type="slidenum">
              <a:rPr kumimoji="1" lang="en-US" altLang="ja-JP" sz="900">
                <a:solidFill>
                  <a:srgbClr val="000066"/>
                </a:solidFill>
                <a:latin typeface="Times New Roman" pitchFamily="18" charset="0"/>
              </a:rPr>
              <a:pPr algn="ctr" defTabSz="915988" eaLnBrk="1" hangingPunct="1"/>
              <a:t>18</a:t>
            </a:fld>
            <a:endParaRPr kumimoji="1" lang="en-US" altLang="ja-JP" sz="900">
              <a:solidFill>
                <a:srgbClr val="000066"/>
              </a:solidFill>
              <a:latin typeface="Times New Roman" pitchFamily="18" charset="0"/>
            </a:endParaRPr>
          </a:p>
        </p:txBody>
      </p:sp>
      <p:sp>
        <p:nvSpPr>
          <p:cNvPr id="3" name="スライド イメージ プレースホルダー 2"/>
          <p:cNvSpPr>
            <a:spLocks noGrp="1" noRot="1" noChangeAspect="1"/>
          </p:cNvSpPr>
          <p:nvPr>
            <p:ph type="sldImg"/>
          </p:nvPr>
        </p:nvSpPr>
        <p:spPr>
          <a:xfrm>
            <a:off x="712788" y="738188"/>
            <a:ext cx="5381625" cy="3727450"/>
          </a:xfr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ノート プレースホルダ 2"/>
          <p:cNvSpPr>
            <a:spLocks noGrp="1"/>
          </p:cNvSpPr>
          <p:nvPr>
            <p:ph type="body" idx="1"/>
          </p:nvPr>
        </p:nvSpPr>
        <p:spPr/>
        <p:txBody>
          <a:bodyPr/>
          <a:lstStyle/>
          <a:p>
            <a:r>
              <a:rPr lang="ja-JP" altLang="en-US" dirty="0" smtClean="0"/>
              <a:t>ページタイトル：</a:t>
            </a:r>
          </a:p>
          <a:p>
            <a:r>
              <a:rPr lang="ja-JP" altLang="en-US" dirty="0" smtClean="0"/>
              <a:t>６．</a:t>
            </a:r>
            <a:r>
              <a:rPr lang="ja-JP" altLang="en-US" dirty="0" smtClean="0"/>
              <a:t>自治体クラウド導入と業務連携推進　～推進支援策②～</a:t>
            </a:r>
            <a:endParaRPr lang="en-US" altLang="ja-JP" dirty="0" smtClean="0"/>
          </a:p>
          <a:p>
            <a:endParaRPr lang="ja-JP" altLang="en-US" dirty="0" smtClean="0"/>
          </a:p>
          <a:p>
            <a:r>
              <a:rPr lang="ja-JP" altLang="en-US" dirty="0" smtClean="0"/>
              <a:t>◆このページのポイント</a:t>
            </a:r>
          </a:p>
          <a:p>
            <a:r>
              <a:rPr lang="ja-JP" altLang="en-US" dirty="0" smtClean="0"/>
              <a:t>全体最適化を進めるためのツールとして進められている基盤整備について理解してもらう。</a:t>
            </a:r>
            <a:endParaRPr lang="en-US" altLang="ja-JP" dirty="0" smtClean="0"/>
          </a:p>
          <a:p>
            <a:r>
              <a:rPr lang="ja-JP" altLang="en-US" dirty="0" smtClean="0"/>
              <a:t>（あくまでツールであることを強調する。）</a:t>
            </a:r>
            <a:endParaRPr lang="en-US" altLang="ja-JP" dirty="0" smtClean="0"/>
          </a:p>
          <a:p>
            <a:endParaRPr lang="ja-JP" altLang="en-US" dirty="0" smtClean="0"/>
          </a:p>
          <a:p>
            <a:r>
              <a:rPr lang="ja-JP" altLang="en-US" dirty="0" smtClean="0"/>
              <a:t>◆説明手順</a:t>
            </a:r>
          </a:p>
          <a:p>
            <a:r>
              <a:rPr lang="ja-JP" altLang="en-US" dirty="0" smtClean="0"/>
              <a:t>所用時間：３分</a:t>
            </a:r>
            <a:endParaRPr lang="en-US" altLang="ja-JP" dirty="0" smtClean="0"/>
          </a:p>
          <a:p>
            <a:r>
              <a:rPr lang="ja-JP" altLang="en-US" dirty="0" smtClean="0"/>
              <a:t>・平成</a:t>
            </a:r>
            <a:r>
              <a:rPr lang="en-US" altLang="ja-JP" dirty="0" smtClean="0"/>
              <a:t>22</a:t>
            </a:r>
            <a:r>
              <a:rPr lang="ja-JP" altLang="en-US" dirty="0" smtClean="0"/>
              <a:t>年度には自治体クラウドのサービス利用にも関連する地方公共団体における</a:t>
            </a:r>
            <a:r>
              <a:rPr lang="en-US" altLang="ja-JP" dirty="0" smtClean="0"/>
              <a:t>ASP</a:t>
            </a:r>
            <a:r>
              <a:rPr lang="ja-JP" altLang="en-US" dirty="0" smtClean="0"/>
              <a:t>・</a:t>
            </a:r>
            <a:r>
              <a:rPr lang="en-US" altLang="ja-JP" dirty="0" err="1" smtClean="0"/>
              <a:t>SaaS</a:t>
            </a:r>
            <a:r>
              <a:rPr lang="ja-JP" altLang="en-US" dirty="0" smtClean="0"/>
              <a:t>の導入活用ガイドラインが策定された。また同じく平成</a:t>
            </a:r>
            <a:r>
              <a:rPr lang="en-US" altLang="ja-JP" dirty="0" smtClean="0"/>
              <a:t>22</a:t>
            </a:r>
            <a:r>
              <a:rPr lang="ja-JP" altLang="en-US" dirty="0" smtClean="0"/>
              <a:t>年度に経済産業省で文字情報基盤が整備されている。</a:t>
            </a:r>
          </a:p>
          <a:p>
            <a:r>
              <a:rPr lang="ja-JP" altLang="en-US" dirty="0" smtClean="0"/>
              <a:t>・様々な基盤整備等が進められているが、これらは自治体業務・システム最適化のための「パーツ」である。</a:t>
            </a:r>
          </a:p>
          <a:p>
            <a:r>
              <a:rPr lang="ja-JP" altLang="en-US" dirty="0" smtClean="0"/>
              <a:t>・これらを漏れなく導入すること自体が目的ではなく、状況や必要性に応じて活用することが重要である。</a:t>
            </a:r>
          </a:p>
          <a:p>
            <a:endParaRPr lang="ja-JP" altLang="en-US" dirty="0" smtClean="0"/>
          </a:p>
          <a:p>
            <a:r>
              <a:rPr lang="ja-JP" altLang="en-US" dirty="0" smtClean="0"/>
              <a:t>◆補足事項（スライド未掲載のデータやファクト等）</a:t>
            </a:r>
          </a:p>
          <a:p>
            <a:r>
              <a:rPr lang="ja-JP" altLang="en-US" dirty="0" smtClean="0"/>
              <a:t>地方公共団体における</a:t>
            </a:r>
            <a:r>
              <a:rPr lang="en-US" altLang="ja-JP" dirty="0" smtClean="0"/>
              <a:t>ASP</a:t>
            </a:r>
            <a:r>
              <a:rPr lang="ja-JP" altLang="en-US" dirty="0" smtClean="0"/>
              <a:t>･</a:t>
            </a:r>
            <a:r>
              <a:rPr lang="en-US" altLang="ja-JP" dirty="0" err="1" smtClean="0"/>
              <a:t>SaaS</a:t>
            </a:r>
            <a:r>
              <a:rPr lang="ja-JP" altLang="en-US" dirty="0" smtClean="0"/>
              <a:t>導入活用ガイドライン</a:t>
            </a:r>
            <a:endParaRPr lang="en-US" altLang="ja-JP" dirty="0" smtClean="0"/>
          </a:p>
          <a:p>
            <a:r>
              <a:rPr lang="ja-JP" altLang="en-US" dirty="0" smtClean="0"/>
              <a:t>（</a:t>
            </a:r>
            <a:r>
              <a:rPr lang="en-US" altLang="ja-JP" dirty="0" smtClean="0"/>
              <a:t>http://www.soumu.go.jp/menu_news/s-news/02gyosei07_000026.html</a:t>
            </a:r>
            <a:r>
              <a:rPr lang="ja-JP" altLang="en-US" dirty="0" smtClean="0"/>
              <a:t>）</a:t>
            </a:r>
          </a:p>
          <a:p>
            <a:r>
              <a:rPr lang="ja-JP" altLang="en-US" dirty="0" smtClean="0"/>
              <a:t>文字情報基盤構築事業</a:t>
            </a:r>
            <a:endParaRPr lang="en-US" altLang="ja-JP" dirty="0" smtClean="0"/>
          </a:p>
          <a:p>
            <a:r>
              <a:rPr lang="ja-JP" altLang="en-US" dirty="0" smtClean="0"/>
              <a:t>（</a:t>
            </a:r>
            <a:r>
              <a:rPr lang="en-US" altLang="ja-JP" dirty="0" smtClean="0"/>
              <a:t>http://ossipedia.ipa.go.jp/ipamjfont/</a:t>
            </a:r>
            <a:r>
              <a:rPr lang="ja-JP" altLang="en-US" dirty="0" smtClean="0"/>
              <a:t>）</a:t>
            </a:r>
            <a:endParaRPr lang="en-US" altLang="ja-JP" dirty="0" smtClean="0"/>
          </a:p>
          <a:p>
            <a:r>
              <a:rPr lang="ja-JP" altLang="en-US" dirty="0" smtClean="0"/>
              <a:t>外字の実態調査に係る調査報告書等</a:t>
            </a:r>
            <a:endParaRPr lang="en-US" altLang="ja-JP" dirty="0" smtClean="0"/>
          </a:p>
          <a:p>
            <a:r>
              <a:rPr lang="ja-JP" altLang="en-US" dirty="0" smtClean="0"/>
              <a:t>（</a:t>
            </a:r>
            <a:r>
              <a:rPr lang="en-US" altLang="ja-JP" dirty="0" smtClean="0"/>
              <a:t>http://www.soumu.go.jp/main_sosiki/jichi_gyousei/c-gyousei/lg-cloud/02kiban07_03000021.html</a:t>
            </a:r>
            <a:r>
              <a:rPr lang="ja-JP" altLang="en-US" dirty="0" smtClean="0"/>
              <a:t>）</a:t>
            </a:r>
            <a:endParaRPr lang="en-US" altLang="ja-JP" dirty="0" smtClean="0"/>
          </a:p>
          <a:p>
            <a:r>
              <a:rPr lang="ja-JP" altLang="en-US" dirty="0" smtClean="0"/>
              <a:t>自治体クラウドの円滑なデータ移行等に関する研究会とりまとめ</a:t>
            </a:r>
            <a:endParaRPr lang="en-US" altLang="ja-JP" dirty="0" smtClean="0"/>
          </a:p>
          <a:p>
            <a:r>
              <a:rPr lang="ja-JP" altLang="en-US" dirty="0" smtClean="0"/>
              <a:t>（</a:t>
            </a:r>
            <a:r>
              <a:rPr lang="en-US" altLang="ja-JP" dirty="0" smtClean="0"/>
              <a:t>http://www.soumu.go.jp/main_sosiki/jichi_gyousei/c-gyousei/lg-cloud/02kiban07_03000026.html</a:t>
            </a:r>
            <a:r>
              <a:rPr lang="ja-JP" altLang="en-US" dirty="0" smtClean="0"/>
              <a:t>）</a:t>
            </a:r>
          </a:p>
          <a:p>
            <a:endParaRPr lang="ja-JP" altLang="en-US" dirty="0" smtClean="0"/>
          </a:p>
          <a:p>
            <a:r>
              <a:rPr lang="ja-JP" altLang="en-US" dirty="0" smtClean="0"/>
              <a:t>◆受講者への確認事項</a:t>
            </a:r>
          </a:p>
          <a:p>
            <a:r>
              <a:rPr lang="ja-JP" altLang="en-US" dirty="0" smtClean="0"/>
              <a:t>特になし。</a:t>
            </a:r>
          </a:p>
          <a:p>
            <a:endParaRPr lang="ja-JP" altLang="en-US" dirty="0" smtClean="0"/>
          </a:p>
          <a:p>
            <a:endParaRPr lang="en-US" altLang="ja-JP" dirty="0" smtClean="0"/>
          </a:p>
        </p:txBody>
      </p:sp>
      <p:sp>
        <p:nvSpPr>
          <p:cNvPr id="48134"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9" tIns="45779" rIns="91559" bIns="45779" anchor="b"/>
          <a:lstStyle/>
          <a:p>
            <a:pPr algn="ctr" defTabSz="915988" eaLnBrk="1" hangingPunct="1"/>
            <a:fld id="{6AA4012E-3215-4499-B62C-B1D0D14F8758}" type="slidenum">
              <a:rPr kumimoji="1" lang="en-US" altLang="ja-JP" sz="900">
                <a:solidFill>
                  <a:srgbClr val="000066"/>
                </a:solidFill>
                <a:latin typeface="Times New Roman" pitchFamily="18" charset="0"/>
              </a:rPr>
              <a:pPr algn="ctr" defTabSz="915988" eaLnBrk="1" hangingPunct="1"/>
              <a:t>19</a:t>
            </a:fld>
            <a:endParaRPr kumimoji="1" lang="en-US" altLang="ja-JP" sz="900">
              <a:solidFill>
                <a:srgbClr val="000066"/>
              </a:solidFill>
              <a:latin typeface="Times New Roman" pitchFamily="18" charset="0"/>
            </a:endParaRPr>
          </a:p>
        </p:txBody>
      </p:sp>
      <p:sp>
        <p:nvSpPr>
          <p:cNvPr id="3" name="スライド イメージ プレースホルダー 2"/>
          <p:cNvSpPr>
            <a:spLocks noGrp="1" noRot="1" noChangeAspect="1"/>
          </p:cNvSpPr>
          <p:nvPr>
            <p:ph type="sldImg"/>
          </p:nvPr>
        </p:nvSpPr>
        <p:spPr>
          <a:xfrm>
            <a:off x="712788" y="738188"/>
            <a:ext cx="5381625" cy="3727450"/>
          </a:xfr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スライド イメージ プレースホルダ 1"/>
          <p:cNvSpPr>
            <a:spLocks noGrp="1" noRot="1" noChangeAspect="1" noTextEdit="1"/>
          </p:cNvSpPr>
          <p:nvPr>
            <p:ph type="sldImg"/>
          </p:nvPr>
        </p:nvSpPr>
        <p:spPr>
          <a:xfrm>
            <a:off x="712788" y="738188"/>
            <a:ext cx="5381625" cy="3727450"/>
          </a:xfrm>
          <a:ln/>
        </p:spPr>
      </p:sp>
      <p:sp>
        <p:nvSpPr>
          <p:cNvPr id="33795" name="ノート プレースホルダ 2"/>
          <p:cNvSpPr>
            <a:spLocks noGrp="1"/>
          </p:cNvSpPr>
          <p:nvPr>
            <p:ph type="body" idx="1"/>
          </p:nvPr>
        </p:nvSpPr>
        <p:spPr>
          <a:noFill/>
          <a:ln/>
        </p:spPr>
        <p:txBody>
          <a:bodyPr/>
          <a:lstStyle/>
          <a:p>
            <a:pPr eaLnBrk="1" hangingPunct="1"/>
            <a:endParaRPr lang="ja-JP" altLang="en-US" dirty="0" smtClean="0"/>
          </a:p>
        </p:txBody>
      </p:sp>
      <p:sp>
        <p:nvSpPr>
          <p:cNvPr id="33798"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9" tIns="45779" rIns="91559" bIns="45779" anchor="b"/>
          <a:lstStyle/>
          <a:p>
            <a:pPr algn="ctr" defTabSz="915988" eaLnBrk="1" hangingPunct="1"/>
            <a:fld id="{8EA4FD9F-EE0B-407F-A0A6-2104A33CFBE2}" type="slidenum">
              <a:rPr kumimoji="1" lang="en-US" altLang="ja-JP" sz="900">
                <a:solidFill>
                  <a:srgbClr val="000066"/>
                </a:solidFill>
                <a:latin typeface="Times New Roman" pitchFamily="18" charset="0"/>
              </a:rPr>
              <a:pPr algn="ctr" defTabSz="915988" eaLnBrk="1" hangingPunct="1"/>
              <a:t>2</a:t>
            </a:fld>
            <a:endParaRPr kumimoji="1" lang="en-US" altLang="ja-JP" sz="900">
              <a:solidFill>
                <a:srgbClr val="000066"/>
              </a:solidFill>
              <a:latin typeface="Times New Roman" pitchFamily="18"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ノート プレースホルダ 2"/>
          <p:cNvSpPr>
            <a:spLocks noGrp="1"/>
          </p:cNvSpPr>
          <p:nvPr>
            <p:ph type="body" idx="1"/>
          </p:nvPr>
        </p:nvSpPr>
        <p:spPr/>
        <p:txBody>
          <a:bodyPr/>
          <a:lstStyle/>
          <a:p>
            <a:r>
              <a:rPr lang="ja-JP" altLang="en-US" dirty="0" smtClean="0"/>
              <a:t>ページタイトル：</a:t>
            </a:r>
            <a:endParaRPr lang="en-US" altLang="ja-JP" dirty="0" smtClean="0"/>
          </a:p>
          <a:p>
            <a:r>
              <a:rPr lang="ja-JP" altLang="en-US" dirty="0" smtClean="0"/>
              <a:t>６．</a:t>
            </a:r>
            <a:r>
              <a:rPr lang="ja-JP" altLang="en-US" dirty="0" smtClean="0"/>
              <a:t>自治体クラウド導入と業務連携推進　～施策の位置づけ～</a:t>
            </a:r>
          </a:p>
          <a:p>
            <a:endParaRPr lang="ja-JP" altLang="en-US" dirty="0" smtClean="0"/>
          </a:p>
          <a:p>
            <a:r>
              <a:rPr lang="ja-JP" altLang="en-US" dirty="0" smtClean="0"/>
              <a:t>◆このページのポイント</a:t>
            </a:r>
          </a:p>
          <a:p>
            <a:r>
              <a:rPr lang="ja-JP" altLang="en-US" dirty="0" smtClean="0"/>
              <a:t>前ページのそれぞれの施策の位置付けについて理解してもらう。</a:t>
            </a:r>
          </a:p>
          <a:p>
            <a:endParaRPr lang="ja-JP" altLang="en-US" dirty="0" smtClean="0"/>
          </a:p>
          <a:p>
            <a:r>
              <a:rPr lang="ja-JP" altLang="en-US" dirty="0" smtClean="0"/>
              <a:t>◆説明手順</a:t>
            </a:r>
          </a:p>
          <a:p>
            <a:r>
              <a:rPr lang="ja-JP" altLang="en-US" dirty="0" smtClean="0"/>
              <a:t>所用時間：３分</a:t>
            </a:r>
          </a:p>
          <a:p>
            <a:r>
              <a:rPr lang="ja-JP" altLang="en-US" dirty="0" smtClean="0"/>
              <a:t>・前ページまでに示した施策は、活用する上で、「情報システム基盤の整備」と「標準化などに関する施策」の２つに分けることができる。</a:t>
            </a:r>
          </a:p>
          <a:p>
            <a:r>
              <a:rPr lang="ja-JP" altLang="en-US" dirty="0" smtClean="0"/>
              <a:t>・「情報システム基盤の整備」としては、</a:t>
            </a:r>
            <a:r>
              <a:rPr lang="en-US" altLang="ja-JP" dirty="0" smtClean="0"/>
              <a:t>LGWAN</a:t>
            </a:r>
            <a:r>
              <a:rPr lang="ja-JP" altLang="en-US" dirty="0" err="1" smtClean="0"/>
              <a:t>、</a:t>
            </a:r>
            <a:r>
              <a:rPr lang="ja-JP" altLang="en-US" dirty="0" smtClean="0"/>
              <a:t>公的個人認証サービス、自治体</a:t>
            </a:r>
            <a:r>
              <a:rPr lang="en-US" altLang="ja-JP" dirty="0" smtClean="0"/>
              <a:t>CIO</a:t>
            </a:r>
            <a:r>
              <a:rPr lang="ja-JP" altLang="en-US" dirty="0" smtClean="0"/>
              <a:t>等のインフラや体制整備があり、さらに自治体システムの基盤として自治体クラウドの推進がある。</a:t>
            </a:r>
            <a:endParaRPr lang="en-US" altLang="ja-JP" dirty="0" smtClean="0"/>
          </a:p>
          <a:p>
            <a:r>
              <a:rPr lang="ja-JP" altLang="en-US" dirty="0" smtClean="0"/>
              <a:t>・これを導入するための「標準化などに関する施策」として、中間標準レイアウト、文字情報基盤、地域情報プラットフォーム等がある。</a:t>
            </a:r>
          </a:p>
          <a:p>
            <a:r>
              <a:rPr lang="ja-JP" altLang="en-US" dirty="0" smtClean="0"/>
              <a:t>・またさらに、今後団体間での情報連携を推進するために</a:t>
            </a:r>
            <a:r>
              <a:rPr lang="ja-JP" altLang="en-US" dirty="0" smtClean="0"/>
              <a:t>、番号制度を前提とした支援策が実施されている。</a:t>
            </a:r>
            <a:endParaRPr lang="en-US" altLang="ja-JP" dirty="0" smtClean="0"/>
          </a:p>
          <a:p>
            <a:r>
              <a:rPr lang="ja-JP" altLang="en-US" dirty="0" smtClean="0"/>
              <a:t>・これらを適宜活用することで最適化を実現する。</a:t>
            </a:r>
          </a:p>
          <a:p>
            <a:endParaRPr lang="ja-JP" altLang="en-US" dirty="0" smtClean="0"/>
          </a:p>
          <a:p>
            <a:r>
              <a:rPr lang="ja-JP" altLang="en-US" dirty="0" smtClean="0"/>
              <a:t>◆補足事項（スライド未掲載のデータやファクト等）</a:t>
            </a:r>
          </a:p>
          <a:p>
            <a:r>
              <a:rPr lang="ja-JP" altLang="en-US" dirty="0" smtClean="0"/>
              <a:t>特になし。</a:t>
            </a:r>
          </a:p>
          <a:p>
            <a:endParaRPr lang="ja-JP" altLang="en-US" dirty="0" smtClean="0"/>
          </a:p>
          <a:p>
            <a:r>
              <a:rPr lang="ja-JP" altLang="en-US" dirty="0" smtClean="0"/>
              <a:t>◆受講者への確認事項</a:t>
            </a:r>
          </a:p>
          <a:p>
            <a:r>
              <a:rPr lang="ja-JP" altLang="en-US" dirty="0" smtClean="0"/>
              <a:t>特になし。</a:t>
            </a:r>
          </a:p>
          <a:p>
            <a:endParaRPr lang="ja-JP" altLang="en-US" dirty="0" smtClean="0"/>
          </a:p>
          <a:p>
            <a:endParaRPr lang="en-US" altLang="ja-JP" dirty="0" smtClean="0"/>
          </a:p>
        </p:txBody>
      </p:sp>
      <p:sp>
        <p:nvSpPr>
          <p:cNvPr id="34822"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9" tIns="45779" rIns="91559" bIns="45779" anchor="b"/>
          <a:lstStyle/>
          <a:p>
            <a:pPr algn="ctr" defTabSz="915988" eaLnBrk="1" hangingPunct="1"/>
            <a:fld id="{F8A80DDE-6B94-460F-A64B-AC090DABC8C4}" type="slidenum">
              <a:rPr kumimoji="1" lang="en-US" altLang="ja-JP" sz="900">
                <a:solidFill>
                  <a:srgbClr val="000066"/>
                </a:solidFill>
                <a:latin typeface="Times New Roman" pitchFamily="18" charset="0"/>
              </a:rPr>
              <a:pPr algn="ctr" defTabSz="915988" eaLnBrk="1" hangingPunct="1"/>
              <a:t>20</a:t>
            </a:fld>
            <a:endParaRPr kumimoji="1" lang="en-US" altLang="ja-JP" sz="900">
              <a:solidFill>
                <a:srgbClr val="000066"/>
              </a:solidFill>
              <a:latin typeface="Times New Roman" pitchFamily="18" charset="0"/>
            </a:endParaRPr>
          </a:p>
        </p:txBody>
      </p:sp>
      <p:sp>
        <p:nvSpPr>
          <p:cNvPr id="3" name="スライド イメージ プレースホルダー 2"/>
          <p:cNvSpPr>
            <a:spLocks noGrp="1" noRot="1" noChangeAspect="1"/>
          </p:cNvSpPr>
          <p:nvPr>
            <p:ph type="sldImg"/>
          </p:nvPr>
        </p:nvSpPr>
        <p:spPr>
          <a:xfrm>
            <a:off x="712788" y="738188"/>
            <a:ext cx="5381625" cy="3727450"/>
          </a:xfr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4"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9" tIns="45779" rIns="91559" bIns="45779" anchor="b"/>
          <a:lstStyle/>
          <a:p>
            <a:pPr algn="ctr" defTabSz="915988" eaLnBrk="1" hangingPunct="1"/>
            <a:fld id="{6367C061-E473-4E84-B49B-7E87B0AE2E96}" type="slidenum">
              <a:rPr kumimoji="1" lang="en-US" altLang="ja-JP" sz="900">
                <a:solidFill>
                  <a:srgbClr val="000066"/>
                </a:solidFill>
                <a:latin typeface="Times New Roman" pitchFamily="18" charset="0"/>
              </a:rPr>
              <a:pPr algn="ctr" defTabSz="915988" eaLnBrk="1" hangingPunct="1"/>
              <a:t>21</a:t>
            </a:fld>
            <a:endParaRPr kumimoji="1" lang="en-US" altLang="ja-JP" sz="900">
              <a:solidFill>
                <a:srgbClr val="000066"/>
              </a:solidFill>
              <a:latin typeface="Times New Roman" pitchFamily="18" charset="0"/>
            </a:endParaRPr>
          </a:p>
        </p:txBody>
      </p:sp>
      <p:sp>
        <p:nvSpPr>
          <p:cNvPr id="2" name="スライド イメージ プレースホルダー 1"/>
          <p:cNvSpPr>
            <a:spLocks noGrp="1" noRot="1" noChangeAspect="1"/>
          </p:cNvSpPr>
          <p:nvPr>
            <p:ph type="sldImg"/>
          </p:nvPr>
        </p:nvSpPr>
        <p:spPr>
          <a:xfrm>
            <a:off x="712788" y="738188"/>
            <a:ext cx="5381625" cy="3727450"/>
          </a:xfrm>
        </p:spPr>
      </p:sp>
      <p:sp>
        <p:nvSpPr>
          <p:cNvPr id="3" name="ノート プレースホルダー 2"/>
          <p:cNvSpPr>
            <a:spLocks noGrp="1"/>
          </p:cNvSpPr>
          <p:nvPr>
            <p:ph type="body" idx="1"/>
          </p:nvPr>
        </p:nvSpPr>
        <p:spPr/>
        <p:txBody>
          <a:bodyPr/>
          <a:lstStyle/>
          <a:p>
            <a:endParaRPr kumimoji="1" lang="ja-JP"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ノート プレースホルダ 2"/>
          <p:cNvSpPr>
            <a:spLocks noGrp="1"/>
          </p:cNvSpPr>
          <p:nvPr>
            <p:ph type="body" idx="1"/>
          </p:nvPr>
        </p:nvSpPr>
        <p:spPr/>
        <p:txBody>
          <a:bodyPr/>
          <a:lstStyle/>
          <a:p>
            <a:r>
              <a:rPr lang="ja-JP" altLang="en-US" dirty="0" smtClean="0">
                <a:latin typeface="ＭＳ Ｐ明朝" pitchFamily="18" charset="-128"/>
              </a:rPr>
              <a:t>ページタイトル：</a:t>
            </a:r>
            <a:endParaRPr lang="en-US" altLang="ja-JP" dirty="0" smtClean="0">
              <a:latin typeface="ＭＳ Ｐ明朝" pitchFamily="18" charset="-128"/>
            </a:endParaRPr>
          </a:p>
          <a:p>
            <a:r>
              <a:rPr lang="ja-JP" altLang="en-US" dirty="0" smtClean="0">
                <a:latin typeface="ＭＳ Ｐ明朝" pitchFamily="18" charset="-128"/>
              </a:rPr>
              <a:t>３．自治体におけるＩＣＴ利活用　～行政事務におけるＩＣＴ利活用の変遷～</a:t>
            </a:r>
            <a:endParaRPr lang="en-US" altLang="ja-JP" dirty="0" smtClean="0">
              <a:latin typeface="ＭＳ Ｐ明朝" pitchFamily="18" charset="-128"/>
            </a:endParaRPr>
          </a:p>
          <a:p>
            <a:r>
              <a:rPr lang="en-US" altLang="ja-JP" dirty="0" smtClean="0">
                <a:latin typeface="ＭＳ Ｐ明朝" pitchFamily="18" charset="-128"/>
              </a:rPr>
              <a:t>[</a:t>
            </a:r>
            <a:r>
              <a:rPr lang="en-US" altLang="ja-JP" dirty="0" smtClean="0">
                <a:latin typeface="ＭＳ Ｐ明朝" pitchFamily="18" charset="-128"/>
              </a:rPr>
              <a:t>1/4]</a:t>
            </a:r>
            <a:endParaRPr lang="en-US" altLang="ja-JP" dirty="0" smtClean="0">
              <a:latin typeface="ＭＳ Ｐ明朝" pitchFamily="18" charset="-128"/>
            </a:endParaRPr>
          </a:p>
          <a:p>
            <a:endParaRPr lang="ja-JP" altLang="en-US" dirty="0" smtClean="0">
              <a:latin typeface="ＭＳ Ｐ明朝" pitchFamily="18" charset="-128"/>
            </a:endParaRPr>
          </a:p>
          <a:p>
            <a:r>
              <a:rPr lang="ja-JP" altLang="en-US" dirty="0" smtClean="0">
                <a:latin typeface="ＭＳ Ｐ明朝" pitchFamily="18" charset="-128"/>
              </a:rPr>
              <a:t>◆このページのポイント</a:t>
            </a:r>
          </a:p>
          <a:p>
            <a:r>
              <a:rPr lang="ja-JP" altLang="en-US" dirty="0" smtClean="0">
                <a:latin typeface="ＭＳ Ｐ明朝" pitchFamily="18" charset="-128"/>
              </a:rPr>
              <a:t>導入部分として、各自治体の</a:t>
            </a:r>
            <a:r>
              <a:rPr lang="en-US" altLang="ja-JP" dirty="0" smtClean="0">
                <a:latin typeface="ＭＳ Ｐ明朝" pitchFamily="18" charset="-128"/>
              </a:rPr>
              <a:t>ICT</a:t>
            </a:r>
            <a:r>
              <a:rPr lang="ja-JP" altLang="en-US" dirty="0" smtClean="0">
                <a:latin typeface="ＭＳ Ｐ明朝" pitchFamily="18" charset="-128"/>
              </a:rPr>
              <a:t>環境は自治体によって大きく違うことを理解してもらう。</a:t>
            </a:r>
            <a:endParaRPr lang="en-US" altLang="ja-JP" dirty="0" smtClean="0">
              <a:latin typeface="ＭＳ Ｐ明朝" pitchFamily="18" charset="-128"/>
            </a:endParaRPr>
          </a:p>
          <a:p>
            <a:endParaRPr lang="ja-JP" altLang="en-US" dirty="0" smtClean="0">
              <a:latin typeface="ＭＳ Ｐ明朝" pitchFamily="18" charset="-128"/>
            </a:endParaRPr>
          </a:p>
          <a:p>
            <a:r>
              <a:rPr lang="ja-JP" altLang="en-US" dirty="0" smtClean="0">
                <a:latin typeface="ＭＳ Ｐ明朝" pitchFamily="18" charset="-128"/>
              </a:rPr>
              <a:t>◆説明手順</a:t>
            </a:r>
          </a:p>
          <a:p>
            <a:r>
              <a:rPr lang="ja-JP" altLang="en-US" dirty="0" smtClean="0">
                <a:latin typeface="ＭＳ Ｐ明朝" pitchFamily="18" charset="-128"/>
              </a:rPr>
              <a:t>所用時間：３分</a:t>
            </a:r>
            <a:endParaRPr lang="en-US" altLang="ja-JP" dirty="0" smtClean="0">
              <a:latin typeface="ＭＳ Ｐ明朝" pitchFamily="18" charset="-128"/>
            </a:endParaRPr>
          </a:p>
          <a:p>
            <a:r>
              <a:rPr lang="ja-JP" altLang="en-US" dirty="0" smtClean="0">
                <a:latin typeface="ＭＳ Ｐ明朝" pitchFamily="18" charset="-128"/>
              </a:rPr>
              <a:t>・自治体の</a:t>
            </a:r>
            <a:r>
              <a:rPr lang="en-US" altLang="ja-JP" dirty="0" smtClean="0">
                <a:latin typeface="ＭＳ Ｐ明朝" pitchFamily="18" charset="-128"/>
              </a:rPr>
              <a:t>ICT</a:t>
            </a:r>
            <a:r>
              <a:rPr lang="ja-JP" altLang="en-US" dirty="0" smtClean="0">
                <a:latin typeface="ＭＳ Ｐ明朝" pitchFamily="18" charset="-128"/>
              </a:rPr>
              <a:t>システムというと「遅れている」といった印象を持たれることもあるが、実際にはかなり古くからのユーザーであり、最先端の計算能力を有するスーパーコンピュータをはじめとして、これまでこのようなものが自治体の中にあった。</a:t>
            </a:r>
            <a:endParaRPr lang="en-US" altLang="ja-JP" dirty="0" smtClean="0">
              <a:latin typeface="ＭＳ Ｐ明朝" pitchFamily="18" charset="-128"/>
            </a:endParaRPr>
          </a:p>
          <a:p>
            <a:r>
              <a:rPr lang="ja-JP" altLang="en-US" dirty="0" smtClean="0">
                <a:latin typeface="ＭＳ Ｐ明朝" pitchFamily="18" charset="-128"/>
              </a:rPr>
              <a:t>・特にメインフレームやオフコン等は、現在の技術から</a:t>
            </a:r>
            <a:r>
              <a:rPr lang="en-US" altLang="ja-JP" dirty="0" smtClean="0">
                <a:latin typeface="ＭＳ Ｐ明朝" pitchFamily="18" charset="-128"/>
              </a:rPr>
              <a:t>10</a:t>
            </a:r>
            <a:r>
              <a:rPr lang="ja-JP" altLang="en-US" dirty="0" smtClean="0">
                <a:latin typeface="ＭＳ Ｐ明朝" pitchFamily="18" charset="-128"/>
              </a:rPr>
              <a:t>年以上前の技術であるが、実際には、自治体の現場で今もなお現役選手であるところも見受けられる。</a:t>
            </a:r>
            <a:endParaRPr lang="en-US" altLang="ja-JP" dirty="0" smtClean="0">
              <a:latin typeface="ＭＳ Ｐ明朝" pitchFamily="18" charset="-128"/>
            </a:endParaRPr>
          </a:p>
          <a:p>
            <a:r>
              <a:rPr lang="ja-JP" altLang="en-US" dirty="0" smtClean="0">
                <a:latin typeface="ＭＳ Ｐ明朝" pitchFamily="18" charset="-128"/>
              </a:rPr>
              <a:t>・これは自治体の業務のイノベーション（革新）がそれほどめまぐるしく変わらないことから、一旦構築したシステムが長く使えているという背景がある。</a:t>
            </a:r>
            <a:endParaRPr lang="en-US" altLang="ja-JP" dirty="0" smtClean="0">
              <a:latin typeface="ＭＳ Ｐ明朝" pitchFamily="18" charset="-128"/>
            </a:endParaRPr>
          </a:p>
          <a:p>
            <a:r>
              <a:rPr lang="ja-JP" altLang="en-US" dirty="0" smtClean="0">
                <a:latin typeface="ＭＳ Ｐ明朝" pitchFamily="18" charset="-128"/>
              </a:rPr>
              <a:t>・そのため、実際の自治体で稼働している</a:t>
            </a:r>
            <a:r>
              <a:rPr lang="en-US" altLang="ja-JP" dirty="0" smtClean="0">
                <a:latin typeface="ＭＳ Ｐ明朝" pitchFamily="18" charset="-128"/>
              </a:rPr>
              <a:t>ICT</a:t>
            </a:r>
            <a:r>
              <a:rPr lang="ja-JP" altLang="en-US" dirty="0" smtClean="0">
                <a:latin typeface="ＭＳ Ｐ明朝" pitchFamily="18" charset="-128"/>
              </a:rPr>
              <a:t>の環境は自治体間で大きく幅があり、</a:t>
            </a:r>
            <a:r>
              <a:rPr lang="en-US" altLang="ja-JP" dirty="0" smtClean="0">
                <a:latin typeface="ＭＳ Ｐ明朝" pitchFamily="18" charset="-128"/>
              </a:rPr>
              <a:t>ICT</a:t>
            </a:r>
            <a:r>
              <a:rPr lang="ja-JP" altLang="en-US" dirty="0" smtClean="0">
                <a:latin typeface="ＭＳ Ｐ明朝" pitchFamily="18" charset="-128"/>
              </a:rPr>
              <a:t>変遷上の多世代にわたっている</a:t>
            </a:r>
            <a:r>
              <a:rPr lang="ja-JP" altLang="en-US" dirty="0" smtClean="0">
                <a:latin typeface="ＭＳ Ｐ明朝" pitchFamily="18" charset="-128"/>
              </a:rPr>
              <a:t>。</a:t>
            </a:r>
            <a:endParaRPr lang="en-US" altLang="ja-JP" dirty="0" smtClean="0">
              <a:latin typeface="ＭＳ Ｐ明朝" pitchFamily="18" charset="-128"/>
            </a:endParaRPr>
          </a:p>
          <a:p>
            <a:r>
              <a:rPr lang="ja-JP" altLang="en-US" dirty="0" smtClean="0">
                <a:latin typeface="ＭＳ Ｐ明朝" pitchFamily="18" charset="-128"/>
              </a:rPr>
              <a:t>・また、考え方や環境によるシステム構築の方法や範囲、扱うデータ量によって団体間に差異がある。（標準を前提とするクラウドが導入しにくい。につなげる）</a:t>
            </a:r>
            <a:endParaRPr lang="ja-JP" altLang="en-US" dirty="0" smtClean="0">
              <a:latin typeface="ＭＳ Ｐ明朝" pitchFamily="18" charset="-128"/>
            </a:endParaRPr>
          </a:p>
          <a:p>
            <a:endParaRPr lang="ja-JP" altLang="en-US" dirty="0" smtClean="0">
              <a:latin typeface="ＭＳ Ｐ明朝" pitchFamily="18" charset="-128"/>
            </a:endParaRPr>
          </a:p>
          <a:p>
            <a:r>
              <a:rPr lang="ja-JP" altLang="en-US" dirty="0" smtClean="0">
                <a:latin typeface="ＭＳ Ｐ明朝" pitchFamily="18" charset="-128"/>
              </a:rPr>
              <a:t>◆補足事項（スライド未掲載のデータやファクト等）</a:t>
            </a:r>
          </a:p>
          <a:p>
            <a:r>
              <a:rPr lang="ja-JP" altLang="en-US" dirty="0" smtClean="0">
                <a:latin typeface="ＭＳ Ｐ明朝" pitchFamily="18" charset="-128"/>
              </a:rPr>
              <a:t>特になし。</a:t>
            </a:r>
            <a:endParaRPr lang="en-US" altLang="ja-JP" dirty="0" smtClean="0">
              <a:latin typeface="ＭＳ Ｐ明朝" pitchFamily="18" charset="-128"/>
            </a:endParaRPr>
          </a:p>
          <a:p>
            <a:endParaRPr lang="ja-JP" altLang="en-US" dirty="0" smtClean="0">
              <a:latin typeface="ＭＳ Ｐ明朝" pitchFamily="18" charset="-128"/>
            </a:endParaRPr>
          </a:p>
          <a:p>
            <a:r>
              <a:rPr lang="ja-JP" altLang="en-US" dirty="0" smtClean="0">
                <a:latin typeface="ＭＳ Ｐ明朝" pitchFamily="18" charset="-128"/>
              </a:rPr>
              <a:t>◆受講者への確認事項</a:t>
            </a:r>
          </a:p>
          <a:p>
            <a:r>
              <a:rPr lang="ja-JP" altLang="en-US" dirty="0" smtClean="0">
                <a:latin typeface="ＭＳ Ｐ明朝" pitchFamily="18" charset="-128"/>
              </a:rPr>
              <a:t>・状況によって、受講者の自治体で活用されている環境について聞く。</a:t>
            </a:r>
            <a:endParaRPr lang="en-US" altLang="ja-JP" dirty="0" smtClean="0">
              <a:latin typeface="ＭＳ Ｐ明朝" pitchFamily="18" charset="-128"/>
            </a:endParaRPr>
          </a:p>
        </p:txBody>
      </p:sp>
      <p:sp>
        <p:nvSpPr>
          <p:cNvPr id="35846"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9" tIns="45779" rIns="91559" bIns="45779" anchor="b"/>
          <a:lstStyle/>
          <a:p>
            <a:pPr algn="ctr" defTabSz="915988" eaLnBrk="1" hangingPunct="1"/>
            <a:fld id="{3DF8DC6D-B995-43A5-B987-B7110B47323A}" type="slidenum">
              <a:rPr kumimoji="1" lang="en-US" altLang="ja-JP" sz="900">
                <a:solidFill>
                  <a:srgbClr val="000066"/>
                </a:solidFill>
                <a:latin typeface="Times New Roman" pitchFamily="18" charset="0"/>
              </a:rPr>
              <a:pPr algn="ctr" defTabSz="915988" eaLnBrk="1" hangingPunct="1"/>
              <a:t>3</a:t>
            </a:fld>
            <a:endParaRPr kumimoji="1" lang="en-US" altLang="ja-JP" sz="900">
              <a:solidFill>
                <a:srgbClr val="000066"/>
              </a:solidFill>
              <a:latin typeface="Times New Roman" pitchFamily="18" charset="0"/>
            </a:endParaRPr>
          </a:p>
        </p:txBody>
      </p:sp>
      <p:sp>
        <p:nvSpPr>
          <p:cNvPr id="3" name="スライド イメージ プレースホルダー 2"/>
          <p:cNvSpPr>
            <a:spLocks noGrp="1" noRot="1" noChangeAspect="1"/>
          </p:cNvSpPr>
          <p:nvPr>
            <p:ph type="sldImg"/>
          </p:nvPr>
        </p:nvSpPr>
        <p:spPr>
          <a:xfrm>
            <a:off x="712788" y="738188"/>
            <a:ext cx="5381625" cy="3727450"/>
          </a:xfr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スライド イメージ プレースホルダ 1"/>
          <p:cNvSpPr>
            <a:spLocks noGrp="1" noRot="1" noChangeAspect="1" noTextEdit="1"/>
          </p:cNvSpPr>
          <p:nvPr>
            <p:ph type="sldImg"/>
          </p:nvPr>
        </p:nvSpPr>
        <p:spPr>
          <a:xfrm>
            <a:off x="712788" y="738188"/>
            <a:ext cx="5381625" cy="3727450"/>
          </a:xfrm>
          <a:ln/>
        </p:spPr>
      </p:sp>
      <p:sp>
        <p:nvSpPr>
          <p:cNvPr id="36867" name="ノート プレースホルダ 2"/>
          <p:cNvSpPr>
            <a:spLocks noGrp="1"/>
          </p:cNvSpPr>
          <p:nvPr>
            <p:ph type="body" idx="1"/>
          </p:nvPr>
        </p:nvSpPr>
        <p:spPr>
          <a:noFill/>
          <a:ln/>
        </p:spPr>
        <p:txBody>
          <a:bodyPr/>
          <a:lstStyle/>
          <a:p>
            <a:pPr eaLnBrk="1" hangingPunct="1"/>
            <a:r>
              <a:rPr lang="ja-JP" altLang="en-US" dirty="0" smtClean="0">
                <a:latin typeface="ＭＳ Ｐ明朝" pitchFamily="18" charset="-128"/>
              </a:rPr>
              <a:t>ページタイトル：</a:t>
            </a:r>
            <a:endParaRPr lang="en-US" altLang="ja-JP" dirty="0" smtClean="0">
              <a:latin typeface="ＭＳ Ｐ明朝" pitchFamily="18" charset="-128"/>
            </a:endParaRPr>
          </a:p>
          <a:p>
            <a:pPr eaLnBrk="1" hangingPunct="1"/>
            <a:r>
              <a:rPr lang="ja-JP" altLang="en-US" dirty="0" smtClean="0">
                <a:latin typeface="ＭＳ Ｐ明朝" pitchFamily="18" charset="-128"/>
              </a:rPr>
              <a:t>３．自治体におけるＩＣＴ利活用　～行政事務におけるＩＣＴ利活用の変遷～</a:t>
            </a:r>
            <a:endParaRPr lang="en-US" altLang="ja-JP" dirty="0" smtClean="0">
              <a:latin typeface="ＭＳ Ｐ明朝" pitchFamily="18" charset="-128"/>
            </a:endParaRPr>
          </a:p>
          <a:p>
            <a:pPr eaLnBrk="1" hangingPunct="1"/>
            <a:r>
              <a:rPr lang="en-US" altLang="ja-JP" dirty="0" smtClean="0">
                <a:latin typeface="ＭＳ Ｐ明朝" pitchFamily="18" charset="-128"/>
              </a:rPr>
              <a:t>[</a:t>
            </a:r>
            <a:r>
              <a:rPr lang="en-US" altLang="ja-JP" dirty="0" smtClean="0">
                <a:latin typeface="ＭＳ Ｐ明朝" pitchFamily="18" charset="-128"/>
              </a:rPr>
              <a:t>2/4]</a:t>
            </a:r>
            <a:endParaRPr lang="ja-JP" altLang="en-US" dirty="0" smtClean="0">
              <a:latin typeface="ＭＳ Ｐ明朝" pitchFamily="18" charset="-128"/>
            </a:endParaRPr>
          </a:p>
          <a:p>
            <a:pPr eaLnBrk="1" hangingPunct="1"/>
            <a:endParaRPr lang="ja-JP" altLang="en-US" dirty="0" smtClean="0">
              <a:latin typeface="ＭＳ Ｐ明朝" pitchFamily="18" charset="-128"/>
            </a:endParaRPr>
          </a:p>
          <a:p>
            <a:pPr eaLnBrk="1" hangingPunct="1"/>
            <a:r>
              <a:rPr lang="ja-JP" altLang="en-US" dirty="0" smtClean="0">
                <a:latin typeface="ＭＳ Ｐ明朝" pitchFamily="18" charset="-128"/>
              </a:rPr>
              <a:t>◆このページのポイント</a:t>
            </a:r>
          </a:p>
          <a:p>
            <a:pPr eaLnBrk="1" hangingPunct="1"/>
            <a:r>
              <a:rPr lang="ja-JP" altLang="en-US" dirty="0" smtClean="0">
                <a:latin typeface="ＭＳ Ｐ明朝" pitchFamily="18" charset="-128"/>
              </a:rPr>
              <a:t>自治体におけるＩＣＴ利活用の変遷の概要について理解してもらう。</a:t>
            </a:r>
          </a:p>
          <a:p>
            <a:pPr eaLnBrk="1" hangingPunct="1"/>
            <a:endParaRPr lang="ja-JP" altLang="en-US" dirty="0" smtClean="0">
              <a:latin typeface="ＭＳ Ｐ明朝" pitchFamily="18" charset="-128"/>
            </a:endParaRPr>
          </a:p>
          <a:p>
            <a:pPr eaLnBrk="1" hangingPunct="1"/>
            <a:r>
              <a:rPr lang="ja-JP" altLang="en-US" dirty="0" smtClean="0">
                <a:latin typeface="ＭＳ Ｐ明朝" pitchFamily="18" charset="-128"/>
              </a:rPr>
              <a:t>◆説明手順</a:t>
            </a:r>
          </a:p>
          <a:p>
            <a:pPr eaLnBrk="1" hangingPunct="1"/>
            <a:r>
              <a:rPr lang="ja-JP" altLang="en-US" dirty="0" smtClean="0">
                <a:latin typeface="ＭＳ Ｐ明朝" pitchFamily="18" charset="-128"/>
              </a:rPr>
              <a:t>所用時間：４分</a:t>
            </a:r>
          </a:p>
          <a:p>
            <a:pPr eaLnBrk="1" hangingPunct="1"/>
            <a:r>
              <a:rPr lang="ja-JP" altLang="en-US" dirty="0" smtClean="0">
                <a:latin typeface="ＭＳ Ｐ明朝" pitchFamily="18" charset="-128"/>
              </a:rPr>
              <a:t>・自治体でのＩＣＴの利活用は、古くは</a:t>
            </a:r>
            <a:r>
              <a:rPr lang="en-US" altLang="ja-JP" dirty="0" smtClean="0">
                <a:latin typeface="ＭＳ Ｐ明朝" pitchFamily="18" charset="-128"/>
              </a:rPr>
              <a:t>1960</a:t>
            </a:r>
            <a:r>
              <a:rPr lang="ja-JP" altLang="en-US" dirty="0" smtClean="0">
                <a:latin typeface="ＭＳ Ｐ明朝" pitchFamily="18" charset="-128"/>
              </a:rPr>
              <a:t>年代頃から進められており、税業務や給与計算等、基幹システムの大量バッチ処理が主に取り組まれた。</a:t>
            </a:r>
          </a:p>
          <a:p>
            <a:pPr eaLnBrk="1" hangingPunct="1"/>
            <a:r>
              <a:rPr lang="ja-JP" altLang="en-US" dirty="0" smtClean="0">
                <a:latin typeface="ＭＳ Ｐ明朝" pitchFamily="18" charset="-128"/>
              </a:rPr>
              <a:t>・</a:t>
            </a:r>
            <a:r>
              <a:rPr lang="en-US" altLang="ja-JP" dirty="0" smtClean="0">
                <a:latin typeface="ＭＳ Ｐ明朝" pitchFamily="18" charset="-128"/>
              </a:rPr>
              <a:t>1990</a:t>
            </a:r>
            <a:r>
              <a:rPr lang="ja-JP" altLang="en-US" dirty="0" smtClean="0">
                <a:latin typeface="ＭＳ Ｐ明朝" pitchFamily="18" charset="-128"/>
              </a:rPr>
              <a:t>年代にはインターネットや</a:t>
            </a:r>
            <a:r>
              <a:rPr lang="en-US" altLang="ja-JP" dirty="0" smtClean="0">
                <a:latin typeface="ＭＳ Ｐ明朝" pitchFamily="18" charset="-128"/>
              </a:rPr>
              <a:t>Windows95</a:t>
            </a:r>
            <a:r>
              <a:rPr lang="ja-JP" altLang="en-US" dirty="0" smtClean="0">
                <a:latin typeface="ＭＳ Ｐ明朝" pitchFamily="18" charset="-128"/>
              </a:rPr>
              <a:t>等が登場し、「行政情報化」というキーワードのもと、職員一人１台</a:t>
            </a:r>
            <a:r>
              <a:rPr lang="en-US" altLang="ja-JP" dirty="0" smtClean="0">
                <a:latin typeface="ＭＳ Ｐ明朝" pitchFamily="18" charset="-128"/>
              </a:rPr>
              <a:t>PC</a:t>
            </a:r>
            <a:r>
              <a:rPr lang="ja-JP" altLang="en-US" dirty="0" smtClean="0">
                <a:latin typeface="ＭＳ Ｐ明朝" pitchFamily="18" charset="-128"/>
              </a:rPr>
              <a:t>や街頭端末等による住民の利便性を追求したシステムの導入が図られた。</a:t>
            </a:r>
            <a:endParaRPr lang="en-US" altLang="ja-JP" dirty="0" smtClean="0">
              <a:latin typeface="ＭＳ Ｐ明朝" pitchFamily="18" charset="-128"/>
            </a:endParaRPr>
          </a:p>
          <a:p>
            <a:pPr eaLnBrk="1" hangingPunct="1"/>
            <a:r>
              <a:rPr lang="ja-JP" altLang="en-US" dirty="0" smtClean="0">
                <a:latin typeface="ＭＳ Ｐ明朝" pitchFamily="18" charset="-128"/>
              </a:rPr>
              <a:t>・</a:t>
            </a:r>
            <a:r>
              <a:rPr lang="en-US" altLang="ja-JP" dirty="0" smtClean="0">
                <a:latin typeface="ＭＳ Ｐ明朝" pitchFamily="18" charset="-128"/>
              </a:rPr>
              <a:t>2000</a:t>
            </a:r>
            <a:r>
              <a:rPr lang="ja-JP" altLang="en-US" dirty="0" smtClean="0">
                <a:latin typeface="ＭＳ Ｐ明朝" pitchFamily="18" charset="-128"/>
              </a:rPr>
              <a:t>年代にはブロードバンドの普及を背景に、電子行政の取り組みが進められる一方、これまで整備されたシステムの最適化が図られた。</a:t>
            </a:r>
            <a:endParaRPr lang="en-US" altLang="ja-JP" dirty="0" smtClean="0">
              <a:latin typeface="ＭＳ Ｐ明朝" pitchFamily="18" charset="-128"/>
            </a:endParaRPr>
          </a:p>
          <a:p>
            <a:pPr eaLnBrk="1" hangingPunct="1"/>
            <a:r>
              <a:rPr lang="ja-JP" altLang="en-US" dirty="0" smtClean="0">
                <a:latin typeface="ＭＳ Ｐ明朝" pitchFamily="18" charset="-128"/>
              </a:rPr>
              <a:t>・これらの動向の背景には、それぞれの時代のニーズ</a:t>
            </a:r>
            <a:r>
              <a:rPr lang="ja-JP" altLang="en-US" dirty="0">
                <a:latin typeface="ＭＳ Ｐ明朝" pitchFamily="18" charset="-128"/>
              </a:rPr>
              <a:t>が</a:t>
            </a:r>
            <a:r>
              <a:rPr lang="ja-JP" altLang="en-US" dirty="0" smtClean="0">
                <a:latin typeface="ＭＳ Ｐ明朝" pitchFamily="18" charset="-128"/>
              </a:rPr>
              <a:t>存在しており、例えば</a:t>
            </a:r>
            <a:r>
              <a:rPr lang="en-US" altLang="ja-JP" dirty="0" smtClean="0">
                <a:latin typeface="ＭＳ Ｐ明朝" pitchFamily="18" charset="-128"/>
              </a:rPr>
              <a:t>1980</a:t>
            </a:r>
            <a:r>
              <a:rPr lang="ja-JP" altLang="en-US" dirty="0" smtClean="0">
                <a:latin typeface="ＭＳ Ｐ明朝" pitchFamily="18" charset="-128"/>
              </a:rPr>
              <a:t>年代には情報技術の応用性向上により「よりわかりやすく（マルチメディアの活用）」、「より効率的に（ＯＡ化）」というニーズ、</a:t>
            </a:r>
            <a:r>
              <a:rPr lang="en-US" altLang="ja-JP" dirty="0" smtClean="0">
                <a:latin typeface="ＭＳ Ｐ明朝" pitchFamily="18" charset="-128"/>
              </a:rPr>
              <a:t>1990</a:t>
            </a:r>
            <a:r>
              <a:rPr lang="ja-JP" altLang="en-US" dirty="0" smtClean="0">
                <a:latin typeface="ＭＳ Ｐ明朝" pitchFamily="18" charset="-128"/>
              </a:rPr>
              <a:t>年代にはインターネットや</a:t>
            </a:r>
            <a:r>
              <a:rPr lang="en-US" altLang="ja-JP" dirty="0" smtClean="0">
                <a:latin typeface="ＭＳ Ｐ明朝" pitchFamily="18" charset="-128"/>
              </a:rPr>
              <a:t>PC</a:t>
            </a:r>
            <a:r>
              <a:rPr lang="ja-JP" altLang="en-US" dirty="0" smtClean="0">
                <a:latin typeface="ＭＳ Ｐ明朝" pitchFamily="18" charset="-128"/>
              </a:rPr>
              <a:t>の一般への普及により「より開かれた（行政透明化）」「より住民に利用しやすく（住民サービス）」といったニーズがあった。</a:t>
            </a:r>
            <a:endParaRPr lang="en-US" altLang="ja-JP" dirty="0" smtClean="0">
              <a:latin typeface="ＭＳ Ｐ明朝" pitchFamily="18" charset="-128"/>
            </a:endParaRPr>
          </a:p>
          <a:p>
            <a:pPr eaLnBrk="1" hangingPunct="1"/>
            <a:r>
              <a:rPr lang="ja-JP" altLang="en-US" dirty="0" smtClean="0">
                <a:latin typeface="ＭＳ Ｐ明朝" pitchFamily="18" charset="-128"/>
              </a:rPr>
              <a:t>・これらに加え、３ページで示した団体間の差異が広がるとともに、システム依存とブラックボックス化により、業務システムの知識不足の深刻化が進んでいる。（６Ｐ参照）</a:t>
            </a:r>
            <a:endParaRPr lang="en-US" altLang="ja-JP" dirty="0" smtClean="0">
              <a:latin typeface="ＭＳ Ｐ明朝" pitchFamily="18" charset="-128"/>
            </a:endParaRPr>
          </a:p>
          <a:p>
            <a:pPr eaLnBrk="1" hangingPunct="1"/>
            <a:r>
              <a:rPr lang="ja-JP" altLang="en-US" dirty="0" smtClean="0">
                <a:latin typeface="ＭＳ Ｐ明朝" pitchFamily="18" charset="-128"/>
              </a:rPr>
              <a:t>・</a:t>
            </a:r>
            <a:r>
              <a:rPr lang="ja-JP" altLang="en-US" dirty="0" smtClean="0">
                <a:latin typeface="ＭＳ Ｐ明朝" pitchFamily="18" charset="-128"/>
              </a:rPr>
              <a:t>今回「クラウド」が注目されているが、これも単にＩＣＴ技術の変遷だけによるものではなく、クラウドが求められる背景・ニーズに留意する必要がある。</a:t>
            </a:r>
          </a:p>
          <a:p>
            <a:pPr eaLnBrk="1" hangingPunct="1"/>
            <a:endParaRPr lang="ja-JP" altLang="en-US" dirty="0" smtClean="0">
              <a:latin typeface="ＭＳ Ｐ明朝" pitchFamily="18" charset="-128"/>
            </a:endParaRPr>
          </a:p>
          <a:p>
            <a:pPr eaLnBrk="1" hangingPunct="1"/>
            <a:r>
              <a:rPr lang="ja-JP" altLang="en-US" dirty="0" smtClean="0">
                <a:latin typeface="ＭＳ Ｐ明朝" pitchFamily="18" charset="-128"/>
              </a:rPr>
              <a:t>◆補足事項（スライド未掲載のデータやファクト等）</a:t>
            </a:r>
          </a:p>
          <a:p>
            <a:pPr eaLnBrk="1" hangingPunct="1"/>
            <a:r>
              <a:rPr lang="ja-JP" altLang="en-US" dirty="0" smtClean="0">
                <a:latin typeface="ＭＳ Ｐ明朝" pitchFamily="18" charset="-128"/>
              </a:rPr>
              <a:t>特になし。</a:t>
            </a:r>
          </a:p>
          <a:p>
            <a:pPr eaLnBrk="1" hangingPunct="1"/>
            <a:endParaRPr lang="ja-JP" altLang="en-US" dirty="0" smtClean="0">
              <a:latin typeface="ＭＳ Ｐ明朝" pitchFamily="18" charset="-128"/>
            </a:endParaRPr>
          </a:p>
          <a:p>
            <a:pPr eaLnBrk="1" hangingPunct="1"/>
            <a:r>
              <a:rPr lang="ja-JP" altLang="en-US" dirty="0" smtClean="0">
                <a:latin typeface="ＭＳ Ｐ明朝" pitchFamily="18" charset="-128"/>
              </a:rPr>
              <a:t>◆受講者への確認事項</a:t>
            </a:r>
          </a:p>
          <a:p>
            <a:pPr eaLnBrk="1" hangingPunct="1"/>
            <a:r>
              <a:rPr lang="ja-JP" altLang="en-US" dirty="0" smtClean="0">
                <a:latin typeface="ＭＳ Ｐ明朝" pitchFamily="18" charset="-128"/>
              </a:rPr>
              <a:t>特になし。</a:t>
            </a:r>
          </a:p>
          <a:p>
            <a:pPr eaLnBrk="1" hangingPunct="1"/>
            <a:endParaRPr lang="en-US" altLang="ja-JP" dirty="0" smtClean="0">
              <a:latin typeface="ＭＳ Ｐ明朝" pitchFamily="18" charset="-128"/>
            </a:endParaRPr>
          </a:p>
        </p:txBody>
      </p:sp>
      <p:sp>
        <p:nvSpPr>
          <p:cNvPr id="36870"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9" tIns="45779" rIns="91559" bIns="45779" anchor="b"/>
          <a:lstStyle/>
          <a:p>
            <a:pPr algn="ctr" defTabSz="915988" eaLnBrk="1" hangingPunct="1"/>
            <a:fld id="{75A6579F-FD7F-4CA9-BDCE-0E5374864CCD}" type="slidenum">
              <a:rPr kumimoji="1" lang="en-US" altLang="ja-JP" sz="900">
                <a:solidFill>
                  <a:srgbClr val="000066"/>
                </a:solidFill>
                <a:latin typeface="Times New Roman" pitchFamily="18" charset="0"/>
              </a:rPr>
              <a:pPr algn="ctr" defTabSz="915988" eaLnBrk="1" hangingPunct="1"/>
              <a:t>4</a:t>
            </a:fld>
            <a:endParaRPr kumimoji="1" lang="en-US" altLang="ja-JP" sz="900">
              <a:solidFill>
                <a:srgbClr val="000066"/>
              </a:solidFill>
              <a:latin typeface="Times New Roman" pitchFamily="18"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スライド イメージ プレースホルダ 1"/>
          <p:cNvSpPr>
            <a:spLocks noGrp="1" noRot="1" noChangeAspect="1" noTextEdit="1"/>
          </p:cNvSpPr>
          <p:nvPr>
            <p:ph type="sldImg"/>
          </p:nvPr>
        </p:nvSpPr>
        <p:spPr>
          <a:xfrm>
            <a:off x="712788" y="738188"/>
            <a:ext cx="5381625" cy="3727450"/>
          </a:xfrm>
          <a:ln/>
        </p:spPr>
      </p:sp>
      <p:sp>
        <p:nvSpPr>
          <p:cNvPr id="44035" name="ノート プレースホルダ 2"/>
          <p:cNvSpPr>
            <a:spLocks noGrp="1"/>
          </p:cNvSpPr>
          <p:nvPr>
            <p:ph type="body" idx="1"/>
          </p:nvPr>
        </p:nvSpPr>
        <p:spPr>
          <a:noFill/>
          <a:ln/>
        </p:spPr>
        <p:txBody>
          <a:bodyPr/>
          <a:lstStyle/>
          <a:p>
            <a:pPr eaLnBrk="1" hangingPunct="1"/>
            <a:r>
              <a:rPr lang="ja-JP" altLang="en-US" dirty="0" smtClean="0">
                <a:latin typeface="ＭＳ Ｐ明朝" pitchFamily="18" charset="-128"/>
              </a:rPr>
              <a:t>ページタイトル：</a:t>
            </a:r>
            <a:endParaRPr lang="en-US" altLang="ja-JP" dirty="0" smtClean="0">
              <a:latin typeface="ＭＳ Ｐ明朝" pitchFamily="18" charset="-128"/>
            </a:endParaRPr>
          </a:p>
          <a:p>
            <a:pPr eaLnBrk="1" hangingPunct="1"/>
            <a:r>
              <a:rPr lang="ja-JP" altLang="en-US" dirty="0" smtClean="0">
                <a:latin typeface="ＭＳ Ｐ明朝" pitchFamily="18" charset="-128"/>
              </a:rPr>
              <a:t>３．自治体におけるＩＣＴ利活用　～行政事務におけるＩＣＴ利活用の変遷～</a:t>
            </a:r>
            <a:endParaRPr lang="en-US" altLang="ja-JP" dirty="0" smtClean="0">
              <a:latin typeface="ＭＳ Ｐ明朝" pitchFamily="18" charset="-128"/>
            </a:endParaRPr>
          </a:p>
          <a:p>
            <a:pPr eaLnBrk="1" hangingPunct="1"/>
            <a:r>
              <a:rPr lang="en-US" altLang="ja-JP" dirty="0" smtClean="0">
                <a:latin typeface="ＭＳ Ｐ明朝" pitchFamily="18" charset="-128"/>
              </a:rPr>
              <a:t>[</a:t>
            </a:r>
            <a:r>
              <a:rPr lang="en-US" altLang="ja-JP" dirty="0" smtClean="0">
                <a:latin typeface="ＭＳ Ｐ明朝" pitchFamily="18" charset="-128"/>
              </a:rPr>
              <a:t>3/4]</a:t>
            </a:r>
            <a:endParaRPr lang="ja-JP" altLang="en-US" dirty="0" smtClean="0">
              <a:latin typeface="ＭＳ Ｐ明朝" pitchFamily="18" charset="-128"/>
            </a:endParaRPr>
          </a:p>
          <a:p>
            <a:pPr eaLnBrk="1" hangingPunct="1"/>
            <a:endParaRPr lang="ja-JP" altLang="en-US" dirty="0" smtClean="0">
              <a:latin typeface="ＭＳ Ｐ明朝" pitchFamily="18" charset="-128"/>
            </a:endParaRPr>
          </a:p>
          <a:p>
            <a:pPr eaLnBrk="1" hangingPunct="1"/>
            <a:r>
              <a:rPr lang="ja-JP" altLang="en-US" dirty="0" smtClean="0">
                <a:latin typeface="ＭＳ Ｐ明朝" pitchFamily="18" charset="-128"/>
              </a:rPr>
              <a:t>◆このページのポイント</a:t>
            </a:r>
          </a:p>
          <a:p>
            <a:pPr eaLnBrk="1" hangingPunct="1"/>
            <a:r>
              <a:rPr lang="ja-JP" altLang="en-US" dirty="0" smtClean="0">
                <a:latin typeface="ＭＳ Ｐ明朝" pitchFamily="18" charset="-128"/>
              </a:rPr>
              <a:t>前２ページの流れも踏まえ、技術の変遷ではなく、背景となるニーズに注目する必要があることを理解してもらう。</a:t>
            </a:r>
          </a:p>
          <a:p>
            <a:pPr eaLnBrk="1" hangingPunct="1"/>
            <a:endParaRPr lang="ja-JP" altLang="en-US" dirty="0" smtClean="0">
              <a:latin typeface="ＭＳ Ｐ明朝" pitchFamily="18" charset="-128"/>
            </a:endParaRPr>
          </a:p>
          <a:p>
            <a:pPr eaLnBrk="1" hangingPunct="1"/>
            <a:r>
              <a:rPr lang="ja-JP" altLang="en-US" dirty="0" smtClean="0">
                <a:latin typeface="ＭＳ Ｐ明朝" pitchFamily="18" charset="-128"/>
              </a:rPr>
              <a:t>◆説明手順</a:t>
            </a:r>
          </a:p>
          <a:p>
            <a:pPr eaLnBrk="1" hangingPunct="1"/>
            <a:r>
              <a:rPr lang="ja-JP" altLang="en-US" dirty="0" smtClean="0">
                <a:latin typeface="ＭＳ Ｐ明朝" pitchFamily="18" charset="-128"/>
              </a:rPr>
              <a:t>所用時間：３分</a:t>
            </a:r>
          </a:p>
          <a:p>
            <a:pPr eaLnBrk="1" hangingPunct="1"/>
            <a:r>
              <a:rPr lang="ja-JP" altLang="en-US" dirty="0" smtClean="0">
                <a:latin typeface="ＭＳ Ｐ明朝" pitchFamily="18" charset="-128"/>
              </a:rPr>
              <a:t>・もともと</a:t>
            </a:r>
            <a:r>
              <a:rPr lang="en-US" altLang="ja-JP" dirty="0" smtClean="0">
                <a:latin typeface="ＭＳ Ｐ明朝" pitchFamily="18" charset="-128"/>
              </a:rPr>
              <a:t>ICT</a:t>
            </a:r>
            <a:r>
              <a:rPr lang="ja-JP" altLang="en-US" dirty="0" smtClean="0">
                <a:latin typeface="ＭＳ Ｐ明朝" pitchFamily="18" charset="-128"/>
              </a:rPr>
              <a:t>導入のニーズは「複雑・大量な事務を正確・迅速に処理する」という自治体側のニーズが最大の目的だった。</a:t>
            </a:r>
            <a:endParaRPr lang="en-US" altLang="ja-JP" dirty="0" smtClean="0">
              <a:latin typeface="ＭＳ Ｐ明朝" pitchFamily="18" charset="-128"/>
            </a:endParaRPr>
          </a:p>
          <a:p>
            <a:pPr eaLnBrk="1" hangingPunct="1"/>
            <a:r>
              <a:rPr lang="ja-JP" altLang="en-US" dirty="0" smtClean="0">
                <a:latin typeface="ＭＳ Ｐ明朝" pitchFamily="18" charset="-128"/>
              </a:rPr>
              <a:t>・インターネットやブロードバンドの時代になると、自治体ではそれまでの巨大システムに代えて</a:t>
            </a:r>
            <a:r>
              <a:rPr lang="en-US" altLang="ja-JP" dirty="0" smtClean="0">
                <a:latin typeface="ＭＳ Ｐ明朝" pitchFamily="18" charset="-128"/>
              </a:rPr>
              <a:t>PC</a:t>
            </a:r>
            <a:r>
              <a:rPr lang="ja-JP" altLang="en-US" dirty="0" smtClean="0">
                <a:latin typeface="ＭＳ Ｐ明朝" pitchFamily="18" charset="-128"/>
              </a:rPr>
              <a:t>導入等「より安く」「より一般的な」</a:t>
            </a:r>
            <a:r>
              <a:rPr lang="en-US" altLang="ja-JP" dirty="0" smtClean="0">
                <a:latin typeface="ＭＳ Ｐ明朝" pitchFamily="18" charset="-128"/>
              </a:rPr>
              <a:t>ICT</a:t>
            </a:r>
            <a:r>
              <a:rPr lang="ja-JP" altLang="en-US" dirty="0" smtClean="0">
                <a:latin typeface="ＭＳ Ｐ明朝" pitchFamily="18" charset="-128"/>
              </a:rPr>
              <a:t>環境が求められ、住民は行政情報へのアクセスやネットワークによる利便性の高いサービスがニーズとして出てきた。</a:t>
            </a:r>
            <a:endParaRPr lang="en-US" altLang="ja-JP" dirty="0" smtClean="0">
              <a:latin typeface="ＭＳ Ｐ明朝" pitchFamily="18" charset="-128"/>
            </a:endParaRPr>
          </a:p>
          <a:p>
            <a:pPr eaLnBrk="1" hangingPunct="1"/>
            <a:r>
              <a:rPr lang="ja-JP" altLang="en-US" dirty="0" smtClean="0">
                <a:latin typeface="ＭＳ Ｐ明朝" pitchFamily="18" charset="-128"/>
              </a:rPr>
              <a:t>・現在、住民側はより便利で且つムダのない行政サービスを求めるようになっており、これに対して自治体もさらなるコスト削減が求められている。しかし自治体側の本音として、現場は業務の効率化、組織長には業務継続性といったニーズもある。</a:t>
            </a:r>
            <a:endParaRPr lang="en-US" altLang="ja-JP" dirty="0" smtClean="0">
              <a:latin typeface="ＭＳ Ｐ明朝" pitchFamily="18" charset="-128"/>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ja-JP" altLang="en-US" dirty="0" smtClean="0">
                <a:latin typeface="ＭＳ Ｐ明朝" pitchFamily="18" charset="-128"/>
              </a:rPr>
              <a:t>・一方、最初にシステムを導入した時に比べ、システム更新時の導入効果は業務面へのインパクトが少ない。このため「システムの寿命なので更新する」と割り切る傾向もあり、導入（無事に更新されること）が目的化する傾向も強い。</a:t>
            </a:r>
            <a:endParaRPr lang="en-US" altLang="ja-JP" dirty="0" smtClean="0">
              <a:latin typeface="ＭＳ Ｐ明朝" pitchFamily="18" charset="-128"/>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ja-JP" altLang="en-US" dirty="0" smtClean="0">
                <a:latin typeface="ＭＳ Ｐ明朝" pitchFamily="18" charset="-128"/>
              </a:rPr>
              <a:t>・しかし、住民も自治体も、本来は</a:t>
            </a:r>
            <a:r>
              <a:rPr lang="en-US" altLang="ja-JP" dirty="0" smtClean="0">
                <a:latin typeface="ＭＳ Ｐ明朝" pitchFamily="18" charset="-128"/>
              </a:rPr>
              <a:t>ICT</a:t>
            </a:r>
            <a:r>
              <a:rPr lang="ja-JP" altLang="en-US" dirty="0" smtClean="0">
                <a:latin typeface="ＭＳ Ｐ明朝" pitchFamily="18" charset="-128"/>
              </a:rPr>
              <a:t>の導入が目的なのではなく、</a:t>
            </a:r>
            <a:r>
              <a:rPr lang="en-US" altLang="ja-JP" dirty="0" smtClean="0">
                <a:latin typeface="ＭＳ Ｐ明朝" pitchFamily="18" charset="-128"/>
              </a:rPr>
              <a:t>ICT</a:t>
            </a:r>
            <a:r>
              <a:rPr lang="ja-JP" altLang="en-US" dirty="0" smtClean="0">
                <a:latin typeface="ＭＳ Ｐ明朝" pitchFamily="18" charset="-128"/>
              </a:rPr>
              <a:t>を導入していることから生ずるコスト削減ニーズも目的ではなく、もともと</a:t>
            </a:r>
            <a:r>
              <a:rPr lang="en-US" altLang="ja-JP" dirty="0" smtClean="0">
                <a:latin typeface="ＭＳ Ｐ明朝" pitchFamily="18" charset="-128"/>
              </a:rPr>
              <a:t>ICT</a:t>
            </a:r>
            <a:r>
              <a:rPr lang="ja-JP" altLang="en-US" dirty="0" smtClean="0">
                <a:latin typeface="ＭＳ Ｐ明朝" pitchFamily="18" charset="-128"/>
              </a:rPr>
              <a:t>に求めた目的がある</a:t>
            </a:r>
            <a:r>
              <a:rPr lang="ja-JP" altLang="en-US" dirty="0" smtClean="0">
                <a:latin typeface="ＭＳ Ｐ明朝" pitchFamily="18" charset="-128"/>
              </a:rPr>
              <a:t>。</a:t>
            </a:r>
            <a:endParaRPr lang="en-US" altLang="ja-JP" dirty="0" smtClean="0">
              <a:latin typeface="ＭＳ Ｐ明朝" pitchFamily="18" charset="-128"/>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ja-JP" altLang="en-US" dirty="0" smtClean="0">
                <a:latin typeface="ＭＳ Ｐ明朝" pitchFamily="18" charset="-128"/>
              </a:rPr>
              <a:t>・特に住民サービスの向上は利便性向上と負担軽減となって、住民側により踏み込んだサービスとなっている。</a:t>
            </a:r>
            <a:endParaRPr lang="en-US" altLang="ja-JP" dirty="0" smtClean="0">
              <a:latin typeface="ＭＳ Ｐ明朝" pitchFamily="18" charset="-128"/>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ja-JP" altLang="en-US" dirty="0" smtClean="0">
                <a:latin typeface="ＭＳ Ｐ明朝" pitchFamily="18" charset="-128"/>
              </a:rPr>
              <a:t>・標準化を進める中心として期待されている情報部門の地位が低下し、サービスの前線ではなく、２軍のような位置づけになっている。</a:t>
            </a:r>
            <a:endParaRPr lang="ja-JP" altLang="en-US" dirty="0" smtClean="0">
              <a:latin typeface="ＭＳ Ｐ明朝" pitchFamily="18" charset="-128"/>
            </a:endParaRPr>
          </a:p>
          <a:p>
            <a:pPr eaLnBrk="1" hangingPunct="1"/>
            <a:endParaRPr lang="ja-JP" altLang="en-US" dirty="0" smtClean="0">
              <a:latin typeface="ＭＳ Ｐ明朝" pitchFamily="18" charset="-128"/>
            </a:endParaRPr>
          </a:p>
          <a:p>
            <a:pPr eaLnBrk="1" hangingPunct="1"/>
            <a:r>
              <a:rPr lang="ja-JP" altLang="en-US" dirty="0" smtClean="0">
                <a:latin typeface="ＭＳ Ｐ明朝" pitchFamily="18" charset="-128"/>
              </a:rPr>
              <a:t>◆補足事項（スライド未掲載のデータやファクト等）</a:t>
            </a:r>
          </a:p>
          <a:p>
            <a:pPr eaLnBrk="1" hangingPunct="1"/>
            <a:r>
              <a:rPr lang="ja-JP" altLang="en-US" dirty="0" smtClean="0">
                <a:latin typeface="ＭＳ Ｐ明朝" pitchFamily="18" charset="-128"/>
              </a:rPr>
              <a:t>特になし。</a:t>
            </a:r>
          </a:p>
          <a:p>
            <a:pPr eaLnBrk="1" hangingPunct="1"/>
            <a:endParaRPr lang="ja-JP" altLang="en-US" dirty="0" smtClean="0">
              <a:latin typeface="ＭＳ Ｐ明朝" pitchFamily="18" charset="-128"/>
            </a:endParaRPr>
          </a:p>
          <a:p>
            <a:pPr eaLnBrk="1" hangingPunct="1"/>
            <a:r>
              <a:rPr lang="ja-JP" altLang="en-US" dirty="0" smtClean="0">
                <a:latin typeface="ＭＳ Ｐ明朝" pitchFamily="18" charset="-128"/>
              </a:rPr>
              <a:t>◆受講者への確認事項</a:t>
            </a:r>
          </a:p>
          <a:p>
            <a:pPr eaLnBrk="1" hangingPunct="1"/>
            <a:r>
              <a:rPr lang="ja-JP" altLang="en-US" dirty="0" smtClean="0">
                <a:latin typeface="ＭＳ Ｐ明朝" pitchFamily="18" charset="-128"/>
              </a:rPr>
              <a:t>特になし。</a:t>
            </a:r>
            <a:endParaRPr lang="en-US" altLang="ja-JP" dirty="0" smtClean="0">
              <a:latin typeface="ＭＳ Ｐ明朝" pitchFamily="18" charset="-128"/>
            </a:endParaRPr>
          </a:p>
          <a:p>
            <a:pPr eaLnBrk="1" hangingPunct="1"/>
            <a:endParaRPr lang="ja-JP" altLang="en-US" dirty="0" smtClean="0">
              <a:latin typeface="ＭＳ Ｐ明朝" pitchFamily="18" charset="-128"/>
            </a:endParaRPr>
          </a:p>
        </p:txBody>
      </p:sp>
      <p:sp>
        <p:nvSpPr>
          <p:cNvPr id="44038"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9" tIns="45779" rIns="91559" bIns="45779" anchor="b"/>
          <a:lstStyle/>
          <a:p>
            <a:pPr algn="ctr" defTabSz="915988" eaLnBrk="1" hangingPunct="1"/>
            <a:fld id="{A5A4C995-2057-4A91-AED7-A1512C14D6C2}" type="slidenum">
              <a:rPr kumimoji="1" lang="en-US" altLang="ja-JP" sz="900">
                <a:solidFill>
                  <a:srgbClr val="000066"/>
                </a:solidFill>
                <a:latin typeface="Times New Roman" pitchFamily="18" charset="0"/>
              </a:rPr>
              <a:pPr algn="ctr" defTabSz="915988" eaLnBrk="1" hangingPunct="1"/>
              <a:t>5</a:t>
            </a:fld>
            <a:endParaRPr kumimoji="1" lang="en-US" altLang="ja-JP" sz="900">
              <a:solidFill>
                <a:srgbClr val="000066"/>
              </a:solidFill>
              <a:latin typeface="Times New Roman" pitchFamily="18"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スライド イメージ プレースホルダ 1"/>
          <p:cNvSpPr>
            <a:spLocks noGrp="1" noRot="1" noChangeAspect="1" noTextEdit="1"/>
          </p:cNvSpPr>
          <p:nvPr>
            <p:ph type="sldImg"/>
          </p:nvPr>
        </p:nvSpPr>
        <p:spPr>
          <a:xfrm>
            <a:off x="712788" y="738188"/>
            <a:ext cx="5381625" cy="3727450"/>
          </a:xfrm>
          <a:ln/>
        </p:spPr>
      </p:sp>
      <p:sp>
        <p:nvSpPr>
          <p:cNvPr id="43011" name="ノート プレースホルダ 2"/>
          <p:cNvSpPr>
            <a:spLocks noGrp="1"/>
          </p:cNvSpPr>
          <p:nvPr>
            <p:ph type="body" idx="1"/>
          </p:nvPr>
        </p:nvSpPr>
        <p:spPr>
          <a:noFill/>
          <a:ln/>
        </p:spPr>
        <p:txBody>
          <a:bodyPr/>
          <a:lstStyle/>
          <a:p>
            <a:pPr eaLnBrk="1" hangingPunct="1">
              <a:defRPr/>
            </a:pPr>
            <a:r>
              <a:rPr lang="ja-JP" altLang="en-US" dirty="0" smtClean="0">
                <a:latin typeface="ＭＳ Ｐ明朝" pitchFamily="18" charset="-128"/>
              </a:rPr>
              <a:t>ページタイトル：</a:t>
            </a:r>
          </a:p>
          <a:p>
            <a:pPr marL="0" lvl="1" eaLnBrk="1" hangingPunct="1">
              <a:defRPr/>
            </a:pPr>
            <a:r>
              <a:rPr lang="ja-JP" altLang="en-US" dirty="0" smtClean="0">
                <a:latin typeface="ＭＳ Ｐ明朝" pitchFamily="18" charset="-128"/>
              </a:rPr>
              <a:t>３．</a:t>
            </a:r>
            <a:r>
              <a:rPr lang="ja-JP" altLang="en-US" dirty="0" smtClean="0">
                <a:latin typeface="ＭＳ Ｐ明朝" pitchFamily="18" charset="-128"/>
              </a:rPr>
              <a:t>自治体に</a:t>
            </a:r>
            <a:r>
              <a:rPr lang="ja-JP" altLang="en-US" dirty="0" smtClean="0">
                <a:latin typeface="ＭＳ Ｐ明朝" pitchFamily="18" charset="-128"/>
              </a:rPr>
              <a:t>おけるＩＣＴ利活用</a:t>
            </a:r>
            <a:endParaRPr lang="en-US" altLang="ja-JP" dirty="0" smtClean="0">
              <a:latin typeface="ＭＳ Ｐ明朝" pitchFamily="18" charset="-128"/>
            </a:endParaRPr>
          </a:p>
          <a:p>
            <a:pPr marL="0" lvl="1" eaLnBrk="1" hangingPunct="1">
              <a:defRPr/>
            </a:pPr>
            <a:r>
              <a:rPr lang="en-US" altLang="ja-JP" dirty="0" smtClean="0">
                <a:latin typeface="ＭＳ Ｐ明朝" pitchFamily="18" charset="-128"/>
              </a:rPr>
              <a:t>[4/4]</a:t>
            </a:r>
            <a:endParaRPr lang="ja-JP" altLang="en-US" dirty="0" smtClean="0">
              <a:latin typeface="ＭＳ Ｐ明朝" pitchFamily="18" charset="-128"/>
            </a:endParaRPr>
          </a:p>
          <a:p>
            <a:pPr eaLnBrk="1" hangingPunct="1">
              <a:defRPr/>
            </a:pPr>
            <a:endParaRPr lang="ja-JP" altLang="en-US" dirty="0" smtClean="0">
              <a:latin typeface="ＭＳ Ｐ明朝" pitchFamily="18" charset="-128"/>
            </a:endParaRPr>
          </a:p>
          <a:p>
            <a:pPr eaLnBrk="1" hangingPunct="1">
              <a:defRPr/>
            </a:pPr>
            <a:r>
              <a:rPr lang="ja-JP" altLang="en-US" dirty="0" smtClean="0">
                <a:latin typeface="ＭＳ Ｐ明朝" pitchFamily="18" charset="-128"/>
              </a:rPr>
              <a:t>◆このページのポイント</a:t>
            </a:r>
          </a:p>
          <a:p>
            <a:pPr marL="0" lvl="1" eaLnBrk="1" hangingPunct="1">
              <a:defRPr/>
            </a:pPr>
            <a:r>
              <a:rPr lang="ja-JP" altLang="en-US" dirty="0" smtClean="0">
                <a:latin typeface="ＭＳ Ｐ明朝" pitchFamily="18" charset="-128"/>
              </a:rPr>
              <a:t>自治体</a:t>
            </a:r>
            <a:r>
              <a:rPr lang="ja-JP" altLang="en-US" dirty="0" smtClean="0">
                <a:latin typeface="ＭＳ Ｐ明朝" pitchFamily="18" charset="-128"/>
              </a:rPr>
              <a:t>のシステムのブラックボックス化の例を踏まえて業務知識喪失の問題に</a:t>
            </a:r>
            <a:r>
              <a:rPr lang="ja-JP" altLang="en-US" dirty="0" smtClean="0">
                <a:latin typeface="ＭＳ Ｐ明朝" pitchFamily="18" charset="-128"/>
              </a:rPr>
              <a:t>ついて理解してもらう。</a:t>
            </a:r>
            <a:endParaRPr lang="en-US" altLang="ja-JP" dirty="0" smtClean="0">
              <a:latin typeface="ＭＳ Ｐ明朝" pitchFamily="18" charset="-128"/>
            </a:endParaRPr>
          </a:p>
          <a:p>
            <a:pPr eaLnBrk="1" hangingPunct="1">
              <a:defRPr/>
            </a:pPr>
            <a:endParaRPr lang="ja-JP" altLang="en-US" dirty="0" smtClean="0">
              <a:latin typeface="ＭＳ Ｐ明朝" pitchFamily="18" charset="-128"/>
            </a:endParaRPr>
          </a:p>
          <a:p>
            <a:pPr eaLnBrk="1" hangingPunct="1">
              <a:defRPr/>
            </a:pPr>
            <a:r>
              <a:rPr lang="ja-JP" altLang="en-US" dirty="0" smtClean="0">
                <a:latin typeface="ＭＳ Ｐ明朝" pitchFamily="18" charset="-128"/>
              </a:rPr>
              <a:t>◆説明手順</a:t>
            </a:r>
          </a:p>
          <a:p>
            <a:pPr eaLnBrk="1" hangingPunct="1">
              <a:defRPr/>
            </a:pPr>
            <a:r>
              <a:rPr lang="ja-JP" altLang="en-US" dirty="0" smtClean="0">
                <a:latin typeface="ＭＳ Ｐ明朝" pitchFamily="18" charset="-128"/>
              </a:rPr>
              <a:t>所用時間：３分</a:t>
            </a:r>
          </a:p>
          <a:p>
            <a:pPr eaLnBrk="1" hangingPunct="1">
              <a:defRPr/>
            </a:pPr>
            <a:r>
              <a:rPr lang="ja-JP" altLang="en-US" dirty="0" smtClean="0">
                <a:latin typeface="ＭＳ Ｐ明朝" pitchFamily="18" charset="-128"/>
              </a:rPr>
              <a:t>・システム改修をするとしても、システムが複雑すぎて手がつけられないということも少なくない。</a:t>
            </a:r>
          </a:p>
          <a:p>
            <a:pPr eaLnBrk="1" hangingPunct="1">
              <a:defRPr/>
            </a:pPr>
            <a:r>
              <a:rPr lang="ja-JP" altLang="en-US" dirty="0" smtClean="0">
                <a:latin typeface="ＭＳ Ｐ明朝" pitchFamily="18" charset="-128"/>
              </a:rPr>
              <a:t>・図は最適化を行う前の某市における実際のシステムの構成である。個別システム毎にシステム構築が行われ、その都度、個別に情報連携がされてきたため、システム間のつながりが複雑（スパゲッティ状態）になっている。</a:t>
            </a:r>
          </a:p>
          <a:p>
            <a:pPr eaLnBrk="1" hangingPunct="1">
              <a:defRPr/>
            </a:pPr>
            <a:r>
              <a:rPr lang="ja-JP" altLang="en-US" dirty="0" smtClean="0">
                <a:latin typeface="ＭＳ Ｐ明朝" pitchFamily="18" charset="-128"/>
              </a:rPr>
              <a:t>・そのため各システムで同じ情報を持っていたり、どこにどの情報が原本としてあるのかも整理されておらず、加えて個別対応であるため連携方法もシステム毎に異なっており、システム事業者が１社独占でない限り、全体を把握することは困難な状況となる。</a:t>
            </a:r>
            <a:endParaRPr lang="en-US" altLang="ja-JP" dirty="0" smtClean="0">
              <a:latin typeface="ＭＳ Ｐ明朝" pitchFamily="18" charset="-128"/>
            </a:endParaRPr>
          </a:p>
          <a:p>
            <a:pPr eaLnBrk="1" hangingPunct="1">
              <a:defRPr/>
            </a:pPr>
            <a:r>
              <a:rPr lang="ja-JP" altLang="en-US" dirty="0" smtClean="0">
                <a:latin typeface="ＭＳ Ｐ明朝" pitchFamily="18" charset="-128"/>
              </a:rPr>
              <a:t>・その結果として、状況を把握しているシステム事業者以外は手が出せない等、ベンダロックインにもつながっている。</a:t>
            </a:r>
          </a:p>
          <a:p>
            <a:pPr eaLnBrk="1" hangingPunct="1">
              <a:defRPr/>
            </a:pPr>
            <a:r>
              <a:rPr lang="ja-JP" altLang="en-US" dirty="0" smtClean="0">
                <a:latin typeface="ＭＳ Ｐ明朝" pitchFamily="18" charset="-128"/>
              </a:rPr>
              <a:t>・自治体側の業務システム知識の喪失が深刻になっている。</a:t>
            </a:r>
            <a:endParaRPr lang="en-US" altLang="ja-JP" dirty="0" smtClean="0">
              <a:latin typeface="ＭＳ Ｐ明朝" pitchFamily="18" charset="-128"/>
            </a:endParaRPr>
          </a:p>
          <a:p>
            <a:pPr eaLnBrk="1" hangingPunct="1">
              <a:defRPr/>
            </a:pPr>
            <a:endParaRPr lang="ja-JP" altLang="en-US" dirty="0" smtClean="0">
              <a:latin typeface="ＭＳ Ｐ明朝" pitchFamily="18" charset="-128"/>
            </a:endParaRPr>
          </a:p>
          <a:p>
            <a:pPr eaLnBrk="1" hangingPunct="1">
              <a:defRPr/>
            </a:pPr>
            <a:r>
              <a:rPr lang="ja-JP" altLang="en-US" dirty="0" smtClean="0">
                <a:latin typeface="ＭＳ Ｐ明朝" pitchFamily="18" charset="-128"/>
              </a:rPr>
              <a:t>◆補足事項（スライド未掲載のデータやファクト等）</a:t>
            </a:r>
          </a:p>
          <a:p>
            <a:pPr eaLnBrk="1" hangingPunct="1">
              <a:defRPr/>
            </a:pPr>
            <a:r>
              <a:rPr lang="ja-JP" altLang="en-US" dirty="0" smtClean="0">
                <a:latin typeface="ＭＳ Ｐ明朝" pitchFamily="18" charset="-128"/>
              </a:rPr>
              <a:t>特になし。</a:t>
            </a:r>
          </a:p>
          <a:p>
            <a:pPr eaLnBrk="1" hangingPunct="1">
              <a:defRPr/>
            </a:pPr>
            <a:endParaRPr lang="ja-JP" altLang="en-US" dirty="0" smtClean="0">
              <a:latin typeface="ＭＳ Ｐ明朝" pitchFamily="18" charset="-128"/>
            </a:endParaRPr>
          </a:p>
          <a:p>
            <a:pPr eaLnBrk="1" hangingPunct="1">
              <a:defRPr/>
            </a:pPr>
            <a:r>
              <a:rPr lang="ja-JP" altLang="en-US" dirty="0" smtClean="0">
                <a:latin typeface="ＭＳ Ｐ明朝" pitchFamily="18" charset="-128"/>
              </a:rPr>
              <a:t>◆受講者への確認事項</a:t>
            </a:r>
            <a:endParaRPr lang="en-US" altLang="ja-JP" dirty="0" smtClean="0">
              <a:latin typeface="ＭＳ Ｐ明朝" pitchFamily="18" charset="-128"/>
            </a:endParaRPr>
          </a:p>
          <a:p>
            <a:pPr eaLnBrk="1" hangingPunct="1">
              <a:defRPr/>
            </a:pPr>
            <a:r>
              <a:rPr lang="ja-JP" altLang="en-US" dirty="0" smtClean="0">
                <a:latin typeface="ＭＳ Ｐ明朝" pitchFamily="18" charset="-128"/>
              </a:rPr>
              <a:t>特になし。</a:t>
            </a:r>
          </a:p>
        </p:txBody>
      </p:sp>
      <p:sp>
        <p:nvSpPr>
          <p:cNvPr id="43014" name="スライド番号プレースホルダ 5"/>
          <p:cNvSpPr txBox="1">
            <a:spLocks noGrp="1"/>
          </p:cNvSpPr>
          <p:nvPr/>
        </p:nvSpPr>
        <p:spPr bwMode="auto">
          <a:xfrm>
            <a:off x="3025775" y="9525000"/>
            <a:ext cx="755650" cy="249238"/>
          </a:xfrm>
          <a:prstGeom prst="rect">
            <a:avLst/>
          </a:prstGeom>
          <a:noFill/>
          <a:ln w="9525">
            <a:noFill/>
            <a:miter lim="800000"/>
            <a:headEnd/>
            <a:tailEnd/>
          </a:ln>
        </p:spPr>
        <p:txBody>
          <a:bodyPr lIns="91559" tIns="45779" rIns="91559" bIns="45779" anchor="b"/>
          <a:lstStyle/>
          <a:p>
            <a:pPr algn="ctr" defTabSz="915988" eaLnBrk="1" hangingPunct="1"/>
            <a:fld id="{ECADC520-8098-4A4C-B71B-9F900139B32E}" type="slidenum">
              <a:rPr kumimoji="1" lang="en-US" altLang="ja-JP" sz="900">
                <a:solidFill>
                  <a:srgbClr val="000066"/>
                </a:solidFill>
                <a:latin typeface="Times New Roman" pitchFamily="18" charset="0"/>
              </a:rPr>
              <a:pPr algn="ctr" defTabSz="915988" eaLnBrk="1" hangingPunct="1"/>
              <a:t>6</a:t>
            </a:fld>
            <a:endParaRPr kumimoji="1" lang="en-US" altLang="ja-JP" sz="900">
              <a:solidFill>
                <a:srgbClr val="000066"/>
              </a:solidFill>
              <a:latin typeface="Times New Roman" pitchFamily="18"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ノート プレースホルダ 2"/>
          <p:cNvSpPr>
            <a:spLocks noGrp="1"/>
          </p:cNvSpPr>
          <p:nvPr>
            <p:ph type="body" idx="1"/>
          </p:nvPr>
        </p:nvSpPr>
        <p:spPr/>
        <p:txBody>
          <a:bodyPr/>
          <a:lstStyle/>
          <a:p>
            <a:r>
              <a:rPr lang="ja-JP" altLang="en-US" dirty="0" smtClean="0"/>
              <a:t>ページタイトル：</a:t>
            </a:r>
            <a:endParaRPr lang="en-US" altLang="ja-JP" dirty="0" smtClean="0"/>
          </a:p>
          <a:p>
            <a:r>
              <a:rPr lang="ja-JP" altLang="en-US" dirty="0" smtClean="0"/>
              <a:t>４．自治体クラウドとは　～自治体クラウドのイメージ～</a:t>
            </a:r>
          </a:p>
          <a:p>
            <a:endParaRPr lang="ja-JP" altLang="en-US" dirty="0" smtClean="0"/>
          </a:p>
          <a:p>
            <a:r>
              <a:rPr lang="ja-JP" altLang="en-US" dirty="0" smtClean="0"/>
              <a:t>◆このページのポイント</a:t>
            </a:r>
          </a:p>
          <a:p>
            <a:r>
              <a:rPr lang="ja-JP" altLang="en-US" dirty="0" smtClean="0"/>
              <a:t>ここから「自治体クラウド」の話になるため</a:t>
            </a:r>
            <a:r>
              <a:rPr lang="ja-JP" altLang="en-US" dirty="0" smtClean="0"/>
              <a:t>、定義</a:t>
            </a:r>
            <a:r>
              <a:rPr lang="ja-JP" altLang="en-US" dirty="0" smtClean="0"/>
              <a:t>について理解してもらう。</a:t>
            </a:r>
          </a:p>
          <a:p>
            <a:endParaRPr lang="ja-JP" altLang="en-US" dirty="0" smtClean="0"/>
          </a:p>
          <a:p>
            <a:r>
              <a:rPr lang="ja-JP" altLang="en-US" dirty="0" smtClean="0"/>
              <a:t>◆説明手順</a:t>
            </a:r>
          </a:p>
          <a:p>
            <a:r>
              <a:rPr lang="ja-JP" altLang="en-US" dirty="0" smtClean="0"/>
              <a:t>所用時間：２分</a:t>
            </a:r>
          </a:p>
          <a:p>
            <a:r>
              <a:rPr lang="ja-JP" altLang="en-US" dirty="0" smtClean="0"/>
              <a:t>・自治体</a:t>
            </a:r>
            <a:r>
              <a:rPr lang="ja-JP" altLang="en-US" dirty="0" smtClean="0"/>
              <a:t>クラウドのイメージは、現在個々で所有しているデータベース及び業務システムについて、最適化を行いつつ、複数自治体で環境をまとめ、クラウドサービスとしてデータセンターに移し、共同利用することでコストメリット等を図るものである。</a:t>
            </a:r>
          </a:p>
          <a:p>
            <a:r>
              <a:rPr lang="ja-JP" altLang="en-US" dirty="0" smtClean="0"/>
              <a:t>・自治体クラウドとは、この共同利用型のクラウドを指している。</a:t>
            </a:r>
          </a:p>
          <a:p>
            <a:endParaRPr lang="ja-JP" altLang="en-US" dirty="0" smtClean="0"/>
          </a:p>
          <a:p>
            <a:r>
              <a:rPr lang="ja-JP" altLang="en-US" dirty="0" smtClean="0"/>
              <a:t>◆補足事項（スライド未掲載のデータやファクト等）</a:t>
            </a:r>
          </a:p>
          <a:p>
            <a:r>
              <a:rPr lang="ja-JP" altLang="en-US" dirty="0" smtClean="0"/>
              <a:t>「自治体クラウドで行政が変わる」（総務省）</a:t>
            </a:r>
            <a:endParaRPr lang="en-US" altLang="ja-JP" dirty="0" smtClean="0"/>
          </a:p>
          <a:p>
            <a:r>
              <a:rPr lang="ja-JP" altLang="en-US" dirty="0" smtClean="0"/>
              <a:t>（</a:t>
            </a:r>
            <a:r>
              <a:rPr lang="en-US" altLang="ja-JP" dirty="0" smtClean="0"/>
              <a:t>http://www.soumu.go.jp/main_content/000153859.pdf</a:t>
            </a:r>
            <a:r>
              <a:rPr lang="ja-JP" altLang="en-US" dirty="0" smtClean="0"/>
              <a:t>）</a:t>
            </a:r>
          </a:p>
          <a:p>
            <a:endParaRPr lang="ja-JP" altLang="en-US" dirty="0" smtClean="0"/>
          </a:p>
          <a:p>
            <a:r>
              <a:rPr lang="ja-JP" altLang="en-US" dirty="0" smtClean="0"/>
              <a:t>◆受講者への確認事項</a:t>
            </a:r>
          </a:p>
          <a:p>
            <a:r>
              <a:rPr lang="ja-JP" altLang="en-US" dirty="0" smtClean="0"/>
              <a:t>特になし。</a:t>
            </a:r>
          </a:p>
        </p:txBody>
      </p:sp>
      <p:sp>
        <p:nvSpPr>
          <p:cNvPr id="44038" name="スライド番号プレースホルダ 5"/>
          <p:cNvSpPr txBox="1">
            <a:spLocks noGrp="1"/>
          </p:cNvSpPr>
          <p:nvPr/>
        </p:nvSpPr>
        <p:spPr bwMode="auto">
          <a:xfrm>
            <a:off x="3025775" y="9525000"/>
            <a:ext cx="755650" cy="2492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559" tIns="45779" rIns="91559" bIns="45779" anchor="b"/>
          <a:lstStyle>
            <a:lvl1pPr defTabSz="915988" eaLnBrk="0" hangingPunct="0">
              <a:defRPr kumimoji="1">
                <a:solidFill>
                  <a:schemeClr val="tx1"/>
                </a:solidFill>
                <a:latin typeface="Arial" charset="0"/>
                <a:ea typeface="ＭＳ Ｐゴシック" pitchFamily="50" charset="-128"/>
              </a:defRPr>
            </a:lvl1pPr>
            <a:lvl2pPr marL="742950" indent="-285750" defTabSz="915988" eaLnBrk="0" hangingPunct="0">
              <a:defRPr kumimoji="1">
                <a:solidFill>
                  <a:schemeClr val="tx1"/>
                </a:solidFill>
                <a:latin typeface="Arial" charset="0"/>
                <a:ea typeface="ＭＳ Ｐゴシック" pitchFamily="50" charset="-128"/>
              </a:defRPr>
            </a:lvl2pPr>
            <a:lvl3pPr marL="1143000" indent="-228600" defTabSz="915988" eaLnBrk="0" hangingPunct="0">
              <a:defRPr kumimoji="1">
                <a:solidFill>
                  <a:schemeClr val="tx1"/>
                </a:solidFill>
                <a:latin typeface="Arial" charset="0"/>
                <a:ea typeface="ＭＳ Ｐゴシック" pitchFamily="50" charset="-128"/>
              </a:defRPr>
            </a:lvl3pPr>
            <a:lvl4pPr marL="1600200" indent="-228600" defTabSz="915988" eaLnBrk="0" hangingPunct="0">
              <a:defRPr kumimoji="1">
                <a:solidFill>
                  <a:schemeClr val="tx1"/>
                </a:solidFill>
                <a:latin typeface="Arial" charset="0"/>
                <a:ea typeface="ＭＳ Ｐゴシック" pitchFamily="50" charset="-128"/>
              </a:defRPr>
            </a:lvl4pPr>
            <a:lvl5pPr marL="2057400" indent="-228600" defTabSz="915988" eaLnBrk="0" hangingPunct="0">
              <a:defRPr kumimoji="1">
                <a:solidFill>
                  <a:schemeClr val="tx1"/>
                </a:solidFill>
                <a:latin typeface="Arial" charset="0"/>
                <a:ea typeface="ＭＳ Ｐゴシック" pitchFamily="50" charset="-128"/>
              </a:defRPr>
            </a:lvl5pPr>
            <a:lvl6pPr marL="25146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ctr" eaLnBrk="1" hangingPunct="1"/>
            <a:fld id="{4A8BACB0-67D8-4EBC-8DAA-3F89F91E2BBF}" type="slidenum">
              <a:rPr lang="en-US" altLang="ja-JP" sz="900">
                <a:solidFill>
                  <a:srgbClr val="000066"/>
                </a:solidFill>
                <a:latin typeface="Times New Roman" pitchFamily="18" charset="0"/>
              </a:rPr>
              <a:pPr algn="ctr" eaLnBrk="1" hangingPunct="1"/>
              <a:t>7</a:t>
            </a:fld>
            <a:endParaRPr lang="en-US" altLang="ja-JP" sz="900">
              <a:solidFill>
                <a:srgbClr val="000066"/>
              </a:solidFill>
              <a:latin typeface="Times New Roman" pitchFamily="18" charset="0"/>
            </a:endParaRPr>
          </a:p>
        </p:txBody>
      </p:sp>
      <p:sp>
        <p:nvSpPr>
          <p:cNvPr id="3" name="スライド イメージ プレースホルダー 2"/>
          <p:cNvSpPr>
            <a:spLocks noGrp="1" noRot="1" noChangeAspect="1"/>
          </p:cNvSpPr>
          <p:nvPr>
            <p:ph type="sldImg"/>
          </p:nvPr>
        </p:nvSpPr>
        <p:spPr>
          <a:xfrm>
            <a:off x="712788" y="738188"/>
            <a:ext cx="5381625" cy="3727450"/>
          </a:xfr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ノート プレースホルダ 2"/>
          <p:cNvSpPr>
            <a:spLocks noGrp="1"/>
          </p:cNvSpPr>
          <p:nvPr>
            <p:ph type="body" idx="1"/>
          </p:nvPr>
        </p:nvSpPr>
        <p:spPr/>
        <p:txBody>
          <a:bodyPr/>
          <a:lstStyle/>
          <a:p>
            <a:r>
              <a:rPr lang="ja-JP" altLang="en-US" dirty="0" smtClean="0"/>
              <a:t>ページタイトル：</a:t>
            </a:r>
          </a:p>
          <a:p>
            <a:r>
              <a:rPr lang="ja-JP" altLang="en-US" dirty="0" smtClean="0"/>
              <a:t>４．自治体クラウドとは　～なぜ自治体クラウドなのか～</a:t>
            </a:r>
            <a:endParaRPr lang="en-US" altLang="ja-JP" dirty="0" smtClean="0"/>
          </a:p>
          <a:p>
            <a:r>
              <a:rPr lang="en-US" altLang="ja-JP" dirty="0" smtClean="0"/>
              <a:t>[1/3]</a:t>
            </a:r>
          </a:p>
          <a:p>
            <a:endParaRPr lang="ja-JP" altLang="en-US" dirty="0" smtClean="0"/>
          </a:p>
          <a:p>
            <a:r>
              <a:rPr lang="ja-JP" altLang="en-US" dirty="0" smtClean="0"/>
              <a:t>◆このページのポイント</a:t>
            </a:r>
          </a:p>
          <a:p>
            <a:r>
              <a:rPr lang="ja-JP" altLang="en-US" dirty="0" smtClean="0"/>
              <a:t>自治体クラウドの３つの利点について理解してもらう。</a:t>
            </a:r>
          </a:p>
          <a:p>
            <a:endParaRPr lang="ja-JP" altLang="en-US" dirty="0" smtClean="0"/>
          </a:p>
          <a:p>
            <a:r>
              <a:rPr lang="ja-JP" altLang="en-US" dirty="0" smtClean="0"/>
              <a:t>◆説明手順</a:t>
            </a:r>
          </a:p>
          <a:p>
            <a:r>
              <a:rPr lang="ja-JP" altLang="en-US" dirty="0" smtClean="0"/>
              <a:t>所用時間：３分</a:t>
            </a:r>
            <a:endParaRPr lang="en-US" altLang="ja-JP" dirty="0" smtClean="0"/>
          </a:p>
          <a:p>
            <a:r>
              <a:rPr lang="ja-JP" altLang="en-US" dirty="0" smtClean="0"/>
              <a:t>・主な利点の一つ目は複数自治体での「割り勘効果」と呼ばれるものである。</a:t>
            </a:r>
            <a:endParaRPr lang="en-US" altLang="ja-JP" dirty="0" smtClean="0"/>
          </a:p>
          <a:p>
            <a:r>
              <a:rPr lang="ja-JP" altLang="en-US" dirty="0" smtClean="0"/>
              <a:t>・先ほどの図にもあるとおり、これまで</a:t>
            </a:r>
            <a:r>
              <a:rPr lang="en-US" altLang="ja-JP" dirty="0" smtClean="0"/>
              <a:t>A</a:t>
            </a:r>
            <a:r>
              <a:rPr lang="ja-JP" altLang="en-US" dirty="0" smtClean="0"/>
              <a:t>市、</a:t>
            </a:r>
            <a:r>
              <a:rPr lang="en-US" altLang="ja-JP" dirty="0" smtClean="0"/>
              <a:t>B</a:t>
            </a:r>
            <a:r>
              <a:rPr lang="ja-JP" altLang="en-US" dirty="0" smtClean="0"/>
              <a:t>町、</a:t>
            </a:r>
            <a:r>
              <a:rPr lang="en-US" altLang="ja-JP" dirty="0" smtClean="0"/>
              <a:t>C</a:t>
            </a:r>
            <a:r>
              <a:rPr lang="ja-JP" altLang="en-US" dirty="0" smtClean="0"/>
              <a:t>村でバラバラに調達していたところを、自治体クラウドによってシステムをまとめることで、同じ業務アプリケーションを共同利用することによる、業務アプリケーションの開発コストの割り勘効果が発生する。</a:t>
            </a:r>
          </a:p>
          <a:p>
            <a:r>
              <a:rPr lang="ja-JP" altLang="en-US" dirty="0" smtClean="0"/>
              <a:t>・さらにハードウェア等の業務アプリケーションの設置環境についても、今まで個々に整備していた冗長構成等を共有することで低減を図ることができる。</a:t>
            </a:r>
          </a:p>
          <a:p>
            <a:r>
              <a:rPr lang="ja-JP" altLang="en-US" dirty="0" smtClean="0"/>
              <a:t>・さらに共同利用者が集まれば集まるほど、スケールメリットにより価格抑制効果も高くなる。</a:t>
            </a:r>
          </a:p>
          <a:p>
            <a:endParaRPr lang="ja-JP" altLang="en-US" dirty="0" smtClean="0"/>
          </a:p>
          <a:p>
            <a:r>
              <a:rPr lang="ja-JP" altLang="en-US" dirty="0" smtClean="0"/>
              <a:t>◆補足事項（スライド未掲載のデータやファクト等）</a:t>
            </a:r>
          </a:p>
          <a:p>
            <a:r>
              <a:rPr lang="ja-JP" altLang="en-US" dirty="0" smtClean="0"/>
              <a:t>特になし。</a:t>
            </a:r>
          </a:p>
          <a:p>
            <a:endParaRPr lang="ja-JP" altLang="en-US" dirty="0" smtClean="0"/>
          </a:p>
          <a:p>
            <a:r>
              <a:rPr lang="ja-JP" altLang="en-US" dirty="0" smtClean="0"/>
              <a:t>◆受講者への確認事項</a:t>
            </a:r>
          </a:p>
          <a:p>
            <a:r>
              <a:rPr lang="ja-JP" altLang="en-US" dirty="0" smtClean="0"/>
              <a:t>特になし。</a:t>
            </a:r>
          </a:p>
          <a:p>
            <a:endParaRPr lang="ja-JP" altLang="en-US" dirty="0" smtClean="0"/>
          </a:p>
          <a:p>
            <a:endParaRPr lang="en-US" altLang="ja-JP" dirty="0" smtClean="0"/>
          </a:p>
        </p:txBody>
      </p:sp>
      <p:sp>
        <p:nvSpPr>
          <p:cNvPr id="45062" name="スライド番号プレースホルダ 5"/>
          <p:cNvSpPr txBox="1">
            <a:spLocks noGrp="1"/>
          </p:cNvSpPr>
          <p:nvPr/>
        </p:nvSpPr>
        <p:spPr bwMode="auto">
          <a:xfrm>
            <a:off x="3025775" y="9525000"/>
            <a:ext cx="755650" cy="2492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559" tIns="45779" rIns="91559" bIns="45779" anchor="b"/>
          <a:lstStyle>
            <a:lvl1pPr defTabSz="915988" eaLnBrk="0" hangingPunct="0">
              <a:defRPr kumimoji="1">
                <a:solidFill>
                  <a:schemeClr val="tx1"/>
                </a:solidFill>
                <a:latin typeface="Arial" charset="0"/>
                <a:ea typeface="ＭＳ Ｐゴシック" pitchFamily="50" charset="-128"/>
              </a:defRPr>
            </a:lvl1pPr>
            <a:lvl2pPr marL="742950" indent="-285750" defTabSz="915988" eaLnBrk="0" hangingPunct="0">
              <a:defRPr kumimoji="1">
                <a:solidFill>
                  <a:schemeClr val="tx1"/>
                </a:solidFill>
                <a:latin typeface="Arial" charset="0"/>
                <a:ea typeface="ＭＳ Ｐゴシック" pitchFamily="50" charset="-128"/>
              </a:defRPr>
            </a:lvl2pPr>
            <a:lvl3pPr marL="1143000" indent="-228600" defTabSz="915988" eaLnBrk="0" hangingPunct="0">
              <a:defRPr kumimoji="1">
                <a:solidFill>
                  <a:schemeClr val="tx1"/>
                </a:solidFill>
                <a:latin typeface="Arial" charset="0"/>
                <a:ea typeface="ＭＳ Ｐゴシック" pitchFamily="50" charset="-128"/>
              </a:defRPr>
            </a:lvl3pPr>
            <a:lvl4pPr marL="1600200" indent="-228600" defTabSz="915988" eaLnBrk="0" hangingPunct="0">
              <a:defRPr kumimoji="1">
                <a:solidFill>
                  <a:schemeClr val="tx1"/>
                </a:solidFill>
                <a:latin typeface="Arial" charset="0"/>
                <a:ea typeface="ＭＳ Ｐゴシック" pitchFamily="50" charset="-128"/>
              </a:defRPr>
            </a:lvl4pPr>
            <a:lvl5pPr marL="2057400" indent="-228600" defTabSz="915988" eaLnBrk="0" hangingPunct="0">
              <a:defRPr kumimoji="1">
                <a:solidFill>
                  <a:schemeClr val="tx1"/>
                </a:solidFill>
                <a:latin typeface="Arial" charset="0"/>
                <a:ea typeface="ＭＳ Ｐゴシック" pitchFamily="50" charset="-128"/>
              </a:defRPr>
            </a:lvl5pPr>
            <a:lvl6pPr marL="25146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ctr" eaLnBrk="1" hangingPunct="1"/>
            <a:fld id="{B459D2EA-66D7-492C-BDB8-9E5D7B3D0D92}" type="slidenum">
              <a:rPr lang="en-US" altLang="ja-JP" sz="900">
                <a:solidFill>
                  <a:srgbClr val="000066"/>
                </a:solidFill>
                <a:latin typeface="Times New Roman" pitchFamily="18" charset="0"/>
              </a:rPr>
              <a:pPr algn="ctr" eaLnBrk="1" hangingPunct="1"/>
              <a:t>8</a:t>
            </a:fld>
            <a:endParaRPr lang="en-US" altLang="ja-JP" sz="900">
              <a:solidFill>
                <a:srgbClr val="000066"/>
              </a:solidFill>
              <a:latin typeface="Times New Roman" pitchFamily="18" charset="0"/>
            </a:endParaRPr>
          </a:p>
        </p:txBody>
      </p:sp>
      <p:sp>
        <p:nvSpPr>
          <p:cNvPr id="3" name="スライド イメージ プレースホルダー 2"/>
          <p:cNvSpPr>
            <a:spLocks noGrp="1" noRot="1" noChangeAspect="1"/>
          </p:cNvSpPr>
          <p:nvPr>
            <p:ph type="sldImg"/>
          </p:nvPr>
        </p:nvSpPr>
        <p:spPr>
          <a:xfrm>
            <a:off x="712788" y="738188"/>
            <a:ext cx="5381625" cy="3727450"/>
          </a:xfr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ノート プレースホルダ 2"/>
          <p:cNvSpPr>
            <a:spLocks noGrp="1"/>
          </p:cNvSpPr>
          <p:nvPr>
            <p:ph type="body" idx="1"/>
          </p:nvPr>
        </p:nvSpPr>
        <p:spPr/>
        <p:txBody>
          <a:bodyPr/>
          <a:lstStyle/>
          <a:p>
            <a:r>
              <a:rPr lang="ja-JP" altLang="en-US" dirty="0" smtClean="0"/>
              <a:t>ページタイトル：</a:t>
            </a:r>
          </a:p>
          <a:p>
            <a:r>
              <a:rPr lang="ja-JP" altLang="en-US" dirty="0" smtClean="0"/>
              <a:t>４．自治体クラウドとは　～なぜ自治体クラウドなのか～</a:t>
            </a:r>
            <a:endParaRPr lang="en-US" altLang="ja-JP" dirty="0" smtClean="0"/>
          </a:p>
          <a:p>
            <a:r>
              <a:rPr lang="en-US" altLang="ja-JP" dirty="0" smtClean="0"/>
              <a:t>[2/3]</a:t>
            </a:r>
          </a:p>
          <a:p>
            <a:endParaRPr lang="ja-JP" altLang="en-US" dirty="0" smtClean="0"/>
          </a:p>
          <a:p>
            <a:r>
              <a:rPr lang="ja-JP" altLang="en-US" dirty="0" smtClean="0"/>
              <a:t>◆このページのポイント</a:t>
            </a:r>
          </a:p>
          <a:p>
            <a:r>
              <a:rPr lang="ja-JP" altLang="en-US" dirty="0" smtClean="0"/>
              <a:t>自治体クラウドの３つの利点について理解してもらう。</a:t>
            </a:r>
          </a:p>
          <a:p>
            <a:endParaRPr lang="ja-JP" altLang="en-US" dirty="0" smtClean="0"/>
          </a:p>
          <a:p>
            <a:r>
              <a:rPr lang="ja-JP" altLang="en-US" dirty="0" smtClean="0"/>
              <a:t>◆説明手順</a:t>
            </a:r>
          </a:p>
          <a:p>
            <a:r>
              <a:rPr lang="ja-JP" altLang="en-US" dirty="0" smtClean="0"/>
              <a:t>所用時間：３分</a:t>
            </a:r>
            <a:endParaRPr lang="en-US" altLang="ja-JP" dirty="0" smtClean="0"/>
          </a:p>
          <a:p>
            <a:r>
              <a:rPr lang="ja-JP" altLang="en-US" dirty="0" smtClean="0"/>
              <a:t>・主な利点の二つ目は業務分析や標準化等による最適化推進である。</a:t>
            </a:r>
            <a:endParaRPr lang="en-US" altLang="ja-JP" dirty="0" smtClean="0"/>
          </a:p>
          <a:p>
            <a:r>
              <a:rPr lang="ja-JP" altLang="en-US" dirty="0" smtClean="0"/>
              <a:t>・図のとおり、自治体クラウドで、業務アプリケーションを共同化しようとした場合、Ａ自治体とＢ自治体では元々の業務フローが異なっている。</a:t>
            </a:r>
            <a:endParaRPr lang="en-US" altLang="ja-JP" dirty="0" smtClean="0"/>
          </a:p>
          <a:p>
            <a:r>
              <a:rPr lang="ja-JP" altLang="en-US" dirty="0" smtClean="0"/>
              <a:t>・このため、自治体間で業務を標準化していく必要があり、例えばＡ自治体のフローとＢ自治体のフローを見比べた上で良い所取りする等で、共通のフローを作成することとなる。</a:t>
            </a:r>
            <a:endParaRPr lang="en-US" altLang="ja-JP" dirty="0" smtClean="0"/>
          </a:p>
          <a:p>
            <a:r>
              <a:rPr lang="ja-JP" altLang="en-US" dirty="0" smtClean="0"/>
              <a:t>・このプロセスを踏むことで、標準化と併せて業務改善を行っていくこととなり、導入を機に業務効率化が推進される。</a:t>
            </a:r>
          </a:p>
          <a:p>
            <a:r>
              <a:rPr lang="ja-JP" altLang="en-US" dirty="0" smtClean="0"/>
              <a:t>・自治体クラウドそのものによる直接的な効果ではないが、進める上での副産物として、実際には大きな効果が期待される部分である。</a:t>
            </a:r>
          </a:p>
          <a:p>
            <a:r>
              <a:rPr lang="ja-JP" altLang="en-US" dirty="0" smtClean="0"/>
              <a:t>・ただし、決意を持って断行しない限り、このメリットが得られないことに注意する。</a:t>
            </a:r>
            <a:endParaRPr lang="en-US" altLang="ja-JP" dirty="0" smtClean="0"/>
          </a:p>
          <a:p>
            <a:endParaRPr lang="ja-JP" altLang="en-US" dirty="0" smtClean="0"/>
          </a:p>
          <a:p>
            <a:r>
              <a:rPr lang="ja-JP" altLang="en-US" dirty="0" smtClean="0"/>
              <a:t>◆補足事項（スライド未掲載のデータやファクト等）</a:t>
            </a:r>
          </a:p>
          <a:p>
            <a:r>
              <a:rPr lang="ja-JP" altLang="en-US" dirty="0" smtClean="0"/>
              <a:t>特になし。</a:t>
            </a:r>
          </a:p>
          <a:p>
            <a:endParaRPr lang="ja-JP" altLang="en-US" dirty="0" smtClean="0"/>
          </a:p>
          <a:p>
            <a:r>
              <a:rPr lang="ja-JP" altLang="en-US" dirty="0" smtClean="0"/>
              <a:t>◆受講者への確認事項</a:t>
            </a:r>
          </a:p>
          <a:p>
            <a:r>
              <a:rPr lang="ja-JP" altLang="en-US" dirty="0" smtClean="0"/>
              <a:t>特になし。</a:t>
            </a:r>
          </a:p>
          <a:p>
            <a:endParaRPr lang="ja-JP" altLang="en-US" dirty="0" smtClean="0"/>
          </a:p>
          <a:p>
            <a:endParaRPr lang="en-US" altLang="ja-JP" dirty="0" smtClean="0"/>
          </a:p>
        </p:txBody>
      </p:sp>
      <p:sp>
        <p:nvSpPr>
          <p:cNvPr id="46086" name="スライド番号プレースホルダ 5"/>
          <p:cNvSpPr txBox="1">
            <a:spLocks noGrp="1"/>
          </p:cNvSpPr>
          <p:nvPr/>
        </p:nvSpPr>
        <p:spPr bwMode="auto">
          <a:xfrm>
            <a:off x="3025775" y="9525000"/>
            <a:ext cx="755650" cy="2492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559" tIns="45779" rIns="91559" bIns="45779" anchor="b"/>
          <a:lstStyle>
            <a:lvl1pPr defTabSz="915988" eaLnBrk="0" hangingPunct="0">
              <a:defRPr kumimoji="1">
                <a:solidFill>
                  <a:schemeClr val="tx1"/>
                </a:solidFill>
                <a:latin typeface="Arial" charset="0"/>
                <a:ea typeface="ＭＳ Ｐゴシック" pitchFamily="50" charset="-128"/>
              </a:defRPr>
            </a:lvl1pPr>
            <a:lvl2pPr marL="742950" indent="-285750" defTabSz="915988" eaLnBrk="0" hangingPunct="0">
              <a:defRPr kumimoji="1">
                <a:solidFill>
                  <a:schemeClr val="tx1"/>
                </a:solidFill>
                <a:latin typeface="Arial" charset="0"/>
                <a:ea typeface="ＭＳ Ｐゴシック" pitchFamily="50" charset="-128"/>
              </a:defRPr>
            </a:lvl2pPr>
            <a:lvl3pPr marL="1143000" indent="-228600" defTabSz="915988" eaLnBrk="0" hangingPunct="0">
              <a:defRPr kumimoji="1">
                <a:solidFill>
                  <a:schemeClr val="tx1"/>
                </a:solidFill>
                <a:latin typeface="Arial" charset="0"/>
                <a:ea typeface="ＭＳ Ｐゴシック" pitchFamily="50" charset="-128"/>
              </a:defRPr>
            </a:lvl3pPr>
            <a:lvl4pPr marL="1600200" indent="-228600" defTabSz="915988" eaLnBrk="0" hangingPunct="0">
              <a:defRPr kumimoji="1">
                <a:solidFill>
                  <a:schemeClr val="tx1"/>
                </a:solidFill>
                <a:latin typeface="Arial" charset="0"/>
                <a:ea typeface="ＭＳ Ｐゴシック" pitchFamily="50" charset="-128"/>
              </a:defRPr>
            </a:lvl4pPr>
            <a:lvl5pPr marL="2057400" indent="-228600" defTabSz="915988" eaLnBrk="0" hangingPunct="0">
              <a:defRPr kumimoji="1">
                <a:solidFill>
                  <a:schemeClr val="tx1"/>
                </a:solidFill>
                <a:latin typeface="Arial" charset="0"/>
                <a:ea typeface="ＭＳ Ｐゴシック" pitchFamily="50" charset="-128"/>
              </a:defRPr>
            </a:lvl5pPr>
            <a:lvl6pPr marL="25146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defTabSz="915988" eaLnBrk="0" fontAlgn="base" hangingPunct="0">
              <a:spcBef>
                <a:spcPct val="0"/>
              </a:spcBef>
              <a:spcAft>
                <a:spcPct val="0"/>
              </a:spcAft>
              <a:defRPr kumimoji="1">
                <a:solidFill>
                  <a:schemeClr val="tx1"/>
                </a:solidFill>
                <a:latin typeface="Arial" charset="0"/>
                <a:ea typeface="ＭＳ Ｐゴシック" pitchFamily="50" charset="-128"/>
              </a:defRPr>
            </a:lvl9pPr>
          </a:lstStyle>
          <a:p>
            <a:pPr algn="ctr" eaLnBrk="1" hangingPunct="1"/>
            <a:fld id="{3706690A-ED7C-4411-B81B-85147C2178C1}" type="slidenum">
              <a:rPr lang="en-US" altLang="ja-JP" sz="900">
                <a:solidFill>
                  <a:srgbClr val="000066"/>
                </a:solidFill>
                <a:latin typeface="Times New Roman" pitchFamily="18" charset="0"/>
              </a:rPr>
              <a:pPr algn="ctr" eaLnBrk="1" hangingPunct="1"/>
              <a:t>9</a:t>
            </a:fld>
            <a:endParaRPr lang="en-US" altLang="ja-JP" sz="900">
              <a:solidFill>
                <a:srgbClr val="000066"/>
              </a:solidFill>
              <a:latin typeface="Times New Roman" pitchFamily="18" charset="0"/>
            </a:endParaRPr>
          </a:p>
        </p:txBody>
      </p:sp>
      <p:sp>
        <p:nvSpPr>
          <p:cNvPr id="3" name="スライド イメージ プレースホルダー 2"/>
          <p:cNvSpPr>
            <a:spLocks noGrp="1" noRot="1" noChangeAspect="1"/>
          </p:cNvSpPr>
          <p:nvPr>
            <p:ph type="sldImg"/>
          </p:nvPr>
        </p:nvSpPr>
        <p:spPr>
          <a:xfrm>
            <a:off x="712788" y="738188"/>
            <a:ext cx="5381625" cy="3727450"/>
          </a:xfr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4" name="Rectangle 17"/>
          <p:cNvSpPr>
            <a:spLocks noChangeArrowheads="1"/>
          </p:cNvSpPr>
          <p:nvPr/>
        </p:nvSpPr>
        <p:spPr bwMode="auto">
          <a:xfrm>
            <a:off x="0" y="0"/>
            <a:ext cx="9906000" cy="3429000"/>
          </a:xfrm>
          <a:prstGeom prst="rect">
            <a:avLst/>
          </a:prstGeom>
          <a:gradFill flip="none" rotWithShape="1">
            <a:gsLst>
              <a:gs pos="0">
                <a:schemeClr val="bg1"/>
              </a:gs>
              <a:gs pos="50000">
                <a:schemeClr val="accent4">
                  <a:lumMod val="75000"/>
                  <a:shade val="67500"/>
                  <a:satMod val="115000"/>
                </a:schemeClr>
              </a:gs>
              <a:gs pos="100000">
                <a:schemeClr val="accent4">
                  <a:lumMod val="75000"/>
                  <a:shade val="100000"/>
                  <a:satMod val="115000"/>
                </a:schemeClr>
              </a:gs>
            </a:gsLst>
            <a:lin ang="16200000" scaled="1"/>
            <a:tileRect/>
          </a:gradFill>
          <a:ln>
            <a:noFill/>
            <a:headEnd/>
            <a:tailEnd/>
          </a:ln>
        </p:spPr>
        <p:style>
          <a:lnRef idx="3">
            <a:schemeClr val="lt1"/>
          </a:lnRef>
          <a:fillRef idx="1">
            <a:schemeClr val="accent4"/>
          </a:fillRef>
          <a:effectRef idx="1">
            <a:schemeClr val="accent4"/>
          </a:effectRef>
          <a:fontRef idx="minor">
            <a:schemeClr val="lt1"/>
          </a:fontRef>
        </p:style>
        <p:txBody>
          <a:bodyPr wrap="none" anchor="ctr"/>
          <a:lstStyle/>
          <a:p>
            <a:pPr algn="l" rtl="0" fontAlgn="base">
              <a:spcBef>
                <a:spcPct val="0"/>
              </a:spcBef>
              <a:spcAft>
                <a:spcPct val="0"/>
              </a:spcAft>
              <a:defRPr/>
            </a:pPr>
            <a:endParaRPr kumimoji="1" lang="ja-JP" altLang="en-US" sz="2400" kern="1200">
              <a:solidFill>
                <a:schemeClr val="lt1"/>
              </a:solidFill>
              <a:latin typeface="+mn-lt"/>
              <a:ea typeface="+mn-ea"/>
              <a:cs typeface="+mn-cs"/>
            </a:endParaRPr>
          </a:p>
        </p:txBody>
      </p:sp>
      <p:sp>
        <p:nvSpPr>
          <p:cNvPr id="65548" name="Rectangle 12"/>
          <p:cNvSpPr>
            <a:spLocks noGrp="1" noChangeArrowheads="1"/>
          </p:cNvSpPr>
          <p:nvPr>
            <p:ph type="ctrTitle"/>
          </p:nvPr>
        </p:nvSpPr>
        <p:spPr>
          <a:xfrm>
            <a:off x="247650" y="2209800"/>
            <a:ext cx="8420100" cy="1143000"/>
          </a:xfrm>
          <a:noFill/>
          <a:effectLst/>
        </p:spPr>
        <p:txBody>
          <a:bodyPr lIns="91440" anchor="b"/>
          <a:lstStyle>
            <a:lvl1pPr>
              <a:defRPr sz="4400" b="1" cap="none" spc="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Unicode MS" pitchFamily="50" charset="-128"/>
                <a:ea typeface="Arial Unicode MS" pitchFamily="50" charset="-128"/>
                <a:cs typeface="Arial Unicode MS" pitchFamily="50" charset="-128"/>
              </a:defRPr>
            </a:lvl1pPr>
          </a:lstStyle>
          <a:p>
            <a:r>
              <a:rPr lang="ja-JP" altLang="en-US" smtClean="0"/>
              <a:t>マスタ タイトルの書式設定</a:t>
            </a:r>
            <a:endParaRPr lang="ja-JP" altLang="en-US" dirty="0"/>
          </a:p>
        </p:txBody>
      </p:sp>
      <p:sp>
        <p:nvSpPr>
          <p:cNvPr id="65549" name="Rectangle 13"/>
          <p:cNvSpPr>
            <a:spLocks noGrp="1" noChangeArrowheads="1"/>
          </p:cNvSpPr>
          <p:nvPr>
            <p:ph type="subTitle" idx="1"/>
          </p:nvPr>
        </p:nvSpPr>
        <p:spPr>
          <a:xfrm>
            <a:off x="247650" y="4419600"/>
            <a:ext cx="6934200" cy="1752600"/>
          </a:xfrm>
        </p:spPr>
        <p:txBody>
          <a:bodyPr/>
          <a:lstStyle>
            <a:lvl1pPr marL="0" indent="0">
              <a:defRPr>
                <a:ln>
                  <a:solidFill>
                    <a:schemeClr val="tx1"/>
                  </a:solidFill>
                </a:ln>
                <a:solidFill>
                  <a:sysClr val="windowText" lastClr="000000"/>
                </a:solidFill>
                <a:latin typeface="MS UI Gothic" pitchFamily="50" charset="-128"/>
                <a:ea typeface="MS UI Gothic" pitchFamily="50" charset="-128"/>
              </a:defRPr>
            </a:lvl1pPr>
          </a:lstStyle>
          <a:p>
            <a:r>
              <a:rPr lang="ja-JP" altLang="en-US" smtClean="0"/>
              <a:t>マスタ サブタイトルの書式設定</a:t>
            </a:r>
            <a:endParaRPr lang="ja-JP" altLang="en-US"/>
          </a:p>
        </p:txBody>
      </p:sp>
      <p:sp>
        <p:nvSpPr>
          <p:cNvPr id="9" name="Rectangle 15"/>
          <p:cNvSpPr>
            <a:spLocks noGrp="1" noChangeArrowheads="1"/>
          </p:cNvSpPr>
          <p:nvPr>
            <p:ph type="ftr" sz="quarter" idx="11"/>
          </p:nvPr>
        </p:nvSpPr>
        <p:spPr>
          <a:xfrm>
            <a:off x="3002785" y="6606000"/>
            <a:ext cx="3900433" cy="252000"/>
          </a:xfrm>
          <a:prstGeom prst="rect">
            <a:avLst/>
          </a:prstGeom>
        </p:spPr>
        <p:txBody>
          <a:bodyPr anchor="ctr"/>
          <a:lstStyle>
            <a:lvl1pPr algn="ctr">
              <a:defRPr sz="1000" smtClean="0">
                <a:latin typeface="+mj-ea"/>
                <a:ea typeface="+mj-ea"/>
              </a:defRPr>
            </a:lvl1pPr>
          </a:lstStyle>
          <a:p>
            <a:pPr>
              <a:defRPr/>
            </a:pPr>
            <a:r>
              <a:rPr lang="en-US" altLang="ja-JP" smtClean="0"/>
              <a:t>1-2 </a:t>
            </a:r>
            <a:r>
              <a:rPr lang="ja-JP" altLang="en-US" smtClean="0"/>
              <a:t>自治体における効果的な</a:t>
            </a:r>
            <a:r>
              <a:rPr lang="en-US" altLang="ja-JP" smtClean="0"/>
              <a:t>ICT</a:t>
            </a:r>
            <a:r>
              <a:rPr lang="ja-JP" altLang="en-US" smtClean="0"/>
              <a:t>利活用</a:t>
            </a:r>
            <a:endParaRPr lang="en-US" altLang="ja-JP"/>
          </a:p>
        </p:txBody>
      </p:sp>
      <p:sp>
        <p:nvSpPr>
          <p:cNvPr id="10" name="Rectangle 16"/>
          <p:cNvSpPr>
            <a:spLocks noGrp="1" noChangeArrowheads="1"/>
          </p:cNvSpPr>
          <p:nvPr>
            <p:ph type="sldNum" sz="quarter" idx="12"/>
          </p:nvPr>
        </p:nvSpPr>
        <p:spPr>
          <a:noFill/>
          <a:ln w="9525">
            <a:noFill/>
            <a:miter lim="800000"/>
            <a:headEnd/>
            <a:tailEnd/>
          </a:ln>
          <a:effectLst/>
        </p:spPr>
        <p:txBody>
          <a:bodyPr vert="horz" wrap="square" lIns="91440" tIns="45720" rIns="91440" bIns="45720" numCol="1" anchor="b" anchorCtr="0" compatLnSpc="1">
            <a:prstTxWarp prst="textNoShape">
              <a:avLst/>
            </a:prstTxWarp>
          </a:bodyPr>
          <a:lstStyle>
            <a:lvl1pPr algn="r" rtl="0" fontAlgn="base">
              <a:spcBef>
                <a:spcPct val="0"/>
              </a:spcBef>
              <a:spcAft>
                <a:spcPct val="0"/>
              </a:spcAft>
              <a:defRPr kumimoji="1" lang="en-US" altLang="ja-JP" sz="1200" kern="1200" smtClean="0">
                <a:solidFill>
                  <a:srgbClr val="000066"/>
                </a:solidFill>
                <a:latin typeface="Century" pitchFamily="18" charset="0"/>
                <a:ea typeface="+mj-ea"/>
                <a:cs typeface="+mn-cs"/>
              </a:defRPr>
            </a:lvl1pPr>
          </a:lstStyle>
          <a:p>
            <a:pPr>
              <a:defRPr/>
            </a:pPr>
            <a:fld id="{CA720883-0196-4871-99F9-BF3DB4BA42D6}" type="slidenum">
              <a:rPr lang="ja-JP" altLang="en-US" smtClean="0"/>
              <a:pPr>
                <a:defRPr/>
              </a:pPr>
              <a:t>&lt;#&gt;</a:t>
            </a:fld>
            <a:endParaRPr lang="en-US" altLang="ja-JP"/>
          </a:p>
        </p:txBody>
      </p:sp>
      <p:sp>
        <p:nvSpPr>
          <p:cNvPr id="11" name="Line 19"/>
          <p:cNvSpPr>
            <a:spLocks noChangeShapeType="1"/>
          </p:cNvSpPr>
          <p:nvPr/>
        </p:nvSpPr>
        <p:spPr bwMode="auto">
          <a:xfrm flipH="1">
            <a:off x="0" y="3437384"/>
            <a:ext cx="9906000" cy="0"/>
          </a:xfrm>
          <a:prstGeom prst="line">
            <a:avLst/>
          </a:prstGeom>
          <a:noFill/>
          <a:ln w="28575">
            <a:solidFill>
              <a:schemeClr val="tx2"/>
            </a:solidFill>
            <a:miter lim="800000"/>
            <a:headEnd/>
            <a:tailEnd/>
          </a:ln>
          <a:effectLst/>
        </p:spPr>
        <p:txBody>
          <a:bodyPr wrap="none"/>
          <a:lstStyle/>
          <a:p>
            <a:pPr>
              <a:defRPr/>
            </a:pPr>
            <a:endParaRPr lang="ja-JP" altLang="en-US"/>
          </a:p>
        </p:txBody>
      </p:sp>
      <p:sp>
        <p:nvSpPr>
          <p:cNvPr id="12" name="Rectangle 20"/>
          <p:cNvSpPr>
            <a:spLocks noChangeArrowheads="1"/>
          </p:cNvSpPr>
          <p:nvPr/>
        </p:nvSpPr>
        <p:spPr bwMode="auto">
          <a:xfrm>
            <a:off x="-39555" y="3356992"/>
            <a:ext cx="8007350" cy="152400"/>
          </a:xfrm>
          <a:prstGeom prst="rect">
            <a:avLst/>
          </a:prstGeom>
          <a:solidFill>
            <a:srgbClr val="000000">
              <a:alpha val="25098"/>
            </a:srgbClr>
          </a:solidFill>
          <a:ln w="9525">
            <a:noFill/>
            <a:miter lim="800000"/>
            <a:headEnd/>
            <a:tailEnd/>
          </a:ln>
          <a:effectLst>
            <a:outerShdw dist="35921" dir="2700000" algn="ctr" rotWithShape="0">
              <a:srgbClr val="003300"/>
            </a:outerShdw>
          </a:effectLst>
        </p:spPr>
        <p:txBody>
          <a:bodyPr wrap="none" anchor="ctr"/>
          <a:lstStyle/>
          <a:p>
            <a:pPr>
              <a:defRPr/>
            </a:pPr>
            <a:endParaRPr lang="en-US" altLang="ja-JP" sz="2000" b="1">
              <a:solidFill>
                <a:schemeClr val="bg1"/>
              </a:solidFill>
              <a:latin typeface="MS UI Gothic" pitchFamily="50" charset="-128"/>
              <a:ea typeface="MS UI Gothic" pitchFamily="50" charset="-128"/>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Rectangle 16"/>
          <p:cNvSpPr>
            <a:spLocks noGrp="1" noChangeArrowheads="1"/>
          </p:cNvSpPr>
          <p:nvPr>
            <p:ph type="sldNum" sz="quarter" idx="12"/>
          </p:nvPr>
        </p:nvSpPr>
        <p:spPr>
          <a:ln/>
        </p:spPr>
        <p:txBody>
          <a:bodyPr/>
          <a:lstStyle>
            <a:lvl1pPr>
              <a:defRPr>
                <a:latin typeface="Century" pitchFamily="18" charset="0"/>
              </a:defRPr>
            </a:lvl1pPr>
          </a:lstStyle>
          <a:p>
            <a:pPr>
              <a:defRPr/>
            </a:pPr>
            <a:fld id="{8F032108-1756-480B-9220-F76D905431A6}" type="slidenum">
              <a:rPr lang="ja-JP" altLang="en-US" smtClean="0"/>
              <a:pPr>
                <a:defRPr/>
              </a:pPr>
              <a:t>&lt;#&gt;</a:t>
            </a:fld>
            <a:endParaRPr lang="en-US" altLang="ja-JP"/>
          </a:p>
        </p:txBody>
      </p:sp>
      <p:sp>
        <p:nvSpPr>
          <p:cNvPr id="7" name="Rectangle 15"/>
          <p:cNvSpPr>
            <a:spLocks noGrp="1" noChangeArrowheads="1"/>
          </p:cNvSpPr>
          <p:nvPr>
            <p:ph type="ftr" sz="quarter" idx="3"/>
          </p:nvPr>
        </p:nvSpPr>
        <p:spPr>
          <a:xfrm>
            <a:off x="3002785" y="6606000"/>
            <a:ext cx="3900433" cy="252000"/>
          </a:xfrm>
          <a:prstGeom prst="rect">
            <a:avLst/>
          </a:prstGeom>
        </p:spPr>
        <p:txBody>
          <a:bodyPr anchor="ctr"/>
          <a:lstStyle>
            <a:lvl1pPr algn="ctr">
              <a:defRPr sz="1000" smtClean="0">
                <a:latin typeface="+mj-ea"/>
                <a:ea typeface="+mj-ea"/>
              </a:defRPr>
            </a:lvl1pPr>
          </a:lstStyle>
          <a:p>
            <a:pPr>
              <a:defRPr/>
            </a:pPr>
            <a:r>
              <a:rPr lang="en-US" altLang="ja-JP" smtClean="0"/>
              <a:t>1-2 </a:t>
            </a:r>
            <a:r>
              <a:rPr lang="ja-JP" altLang="en-US" smtClean="0"/>
              <a:t>自治体における効果的な</a:t>
            </a:r>
            <a:r>
              <a:rPr lang="en-US" altLang="ja-JP" smtClean="0"/>
              <a:t>ICT</a:t>
            </a:r>
            <a:r>
              <a:rPr lang="ja-JP" altLang="en-US" smtClean="0"/>
              <a:t>利活用</a:t>
            </a:r>
            <a:endParaRPr lang="en-US" altLang="ja-JP"/>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223125" y="541341"/>
            <a:ext cx="2270125" cy="5591175"/>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12750" y="541341"/>
            <a:ext cx="6645275" cy="5591175"/>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Rectangle 16"/>
          <p:cNvSpPr>
            <a:spLocks noGrp="1" noChangeArrowheads="1"/>
          </p:cNvSpPr>
          <p:nvPr>
            <p:ph type="sldNum" sz="quarter" idx="12"/>
          </p:nvPr>
        </p:nvSpPr>
        <p:spPr>
          <a:ln/>
        </p:spPr>
        <p:txBody>
          <a:bodyPr/>
          <a:lstStyle>
            <a:lvl1pPr>
              <a:defRPr>
                <a:latin typeface="Century" pitchFamily="18" charset="0"/>
              </a:defRPr>
            </a:lvl1pPr>
          </a:lstStyle>
          <a:p>
            <a:pPr>
              <a:defRPr/>
            </a:pPr>
            <a:fld id="{9D05310A-7CEE-460E-AB12-14E660D3B99B}" type="slidenum">
              <a:rPr lang="ja-JP" altLang="en-US" smtClean="0"/>
              <a:pPr>
                <a:defRPr/>
              </a:pPr>
              <a:t>&lt;#&gt;</a:t>
            </a:fld>
            <a:endParaRPr lang="en-US" altLang="ja-JP"/>
          </a:p>
        </p:txBody>
      </p:sp>
      <p:sp>
        <p:nvSpPr>
          <p:cNvPr id="7" name="Rectangle 15"/>
          <p:cNvSpPr txBox="1">
            <a:spLocks noChangeArrowheads="1"/>
          </p:cNvSpPr>
          <p:nvPr/>
        </p:nvSpPr>
        <p:spPr>
          <a:xfrm>
            <a:off x="3002785" y="6606000"/>
            <a:ext cx="3900433" cy="252000"/>
          </a:xfrm>
          <a:prstGeom prst="rect">
            <a:avLst/>
          </a:prstGeom>
        </p:spPr>
        <p:txBody>
          <a:bodyPr anchor="ctr"/>
          <a:lstStyle>
            <a:lvl1pPr algn="ctr">
              <a:defRPr sz="1000" smtClean="0">
                <a:latin typeface="+mj-ea"/>
                <a:ea typeface="+mj-ea"/>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000" b="0" i="0" u="none" strike="noStrike" kern="1200" cap="none" spc="0" normalizeH="0" baseline="0" noProof="0" smtClean="0">
                <a:ln>
                  <a:noFill/>
                </a:ln>
                <a:solidFill>
                  <a:srgbClr val="000066"/>
                </a:solidFill>
                <a:effectLst/>
                <a:uLnTx/>
                <a:uFillTx/>
                <a:latin typeface="+mj-ea"/>
                <a:ea typeface="+mj-ea"/>
                <a:cs typeface="+mn-cs"/>
              </a:rPr>
              <a:t>1-2 </a:t>
            </a:r>
            <a:r>
              <a:rPr kumimoji="1" lang="ja-JP" altLang="en-US" sz="1000" b="0" i="0" u="none" strike="noStrike" kern="1200" cap="none" spc="0" normalizeH="0" baseline="0" noProof="0" smtClean="0">
                <a:ln>
                  <a:noFill/>
                </a:ln>
                <a:solidFill>
                  <a:srgbClr val="000066"/>
                </a:solidFill>
                <a:effectLst/>
                <a:uLnTx/>
                <a:uFillTx/>
                <a:latin typeface="+mj-ea"/>
                <a:ea typeface="+mj-ea"/>
                <a:cs typeface="+mn-cs"/>
              </a:rPr>
              <a:t>自治体における効果的な</a:t>
            </a:r>
            <a:r>
              <a:rPr kumimoji="1" lang="en-US" altLang="ja-JP" sz="1000" b="0" i="0" u="none" strike="noStrike" kern="1200" cap="none" spc="0" normalizeH="0" baseline="0" noProof="0" smtClean="0">
                <a:ln>
                  <a:noFill/>
                </a:ln>
                <a:solidFill>
                  <a:srgbClr val="000066"/>
                </a:solidFill>
                <a:effectLst/>
                <a:uLnTx/>
                <a:uFillTx/>
                <a:latin typeface="+mj-ea"/>
                <a:ea typeface="+mj-ea"/>
                <a:cs typeface="+mn-cs"/>
              </a:rPr>
              <a:t>ICT</a:t>
            </a:r>
            <a:r>
              <a:rPr kumimoji="1" lang="ja-JP" altLang="en-US" sz="1000" b="0" i="0" u="none" strike="noStrike" kern="1200" cap="none" spc="0" normalizeH="0" baseline="0" noProof="0" smtClean="0">
                <a:ln>
                  <a:noFill/>
                </a:ln>
                <a:solidFill>
                  <a:srgbClr val="000066"/>
                </a:solidFill>
                <a:effectLst/>
                <a:uLnTx/>
                <a:uFillTx/>
                <a:latin typeface="+mj-ea"/>
                <a:ea typeface="+mj-ea"/>
                <a:cs typeface="+mn-cs"/>
              </a:rPr>
              <a:t>利活用</a:t>
            </a:r>
            <a:endParaRPr kumimoji="1" lang="ja-JP" altLang="en-US" sz="1000" b="0" i="0" u="none" strike="noStrike" kern="1200" cap="none" spc="0" normalizeH="0" baseline="0" noProof="0" dirty="0">
              <a:ln>
                <a:noFill/>
              </a:ln>
              <a:solidFill>
                <a:schemeClr val="tx1"/>
              </a:solidFill>
              <a:effectLst/>
              <a:uLnTx/>
              <a:uFillTx/>
              <a:latin typeface="+mj-ea"/>
              <a:ea typeface="+mj-ea"/>
              <a:cs typeface="+mn-cs"/>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ユーザー設定レイアウ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スライド番号プレースホルダ 2"/>
          <p:cNvSpPr>
            <a:spLocks noGrp="1"/>
          </p:cNvSpPr>
          <p:nvPr>
            <p:ph type="sldNum" sz="quarter" idx="10"/>
          </p:nvPr>
        </p:nvSpPr>
        <p:spPr/>
        <p:txBody>
          <a:bodyPr/>
          <a:lstStyle/>
          <a:p>
            <a:pPr>
              <a:defRPr/>
            </a:pPr>
            <a:fld id="{8CA93471-F838-499E-8CB6-0DAFD72A4E5B}" type="slidenum">
              <a:rPr lang="ja-JP" altLang="en-US" smtClean="0"/>
              <a:pPr>
                <a:defRPr/>
              </a:pPr>
              <a:t>&lt;#&gt;</a:t>
            </a:fld>
            <a:endParaRPr lang="en-US" altLang="ja-JP"/>
          </a:p>
        </p:txBody>
      </p:sp>
      <p:sp>
        <p:nvSpPr>
          <p:cNvPr id="4" name="フッター プレースホルダ 3"/>
          <p:cNvSpPr>
            <a:spLocks noGrp="1"/>
          </p:cNvSpPr>
          <p:nvPr>
            <p:ph type="ftr" sz="quarter" idx="11"/>
          </p:nvPr>
        </p:nvSpPr>
        <p:spPr/>
        <p:txBody>
          <a:bodyPr/>
          <a:lstStyle/>
          <a:p>
            <a:pPr>
              <a:defRPr/>
            </a:pPr>
            <a:r>
              <a:rPr lang="en-US" altLang="ja-JP" smtClean="0"/>
              <a:t>1-2 </a:t>
            </a:r>
            <a:r>
              <a:rPr lang="ja-JP" altLang="en-US" smtClean="0"/>
              <a:t>自治体における効果的な</a:t>
            </a:r>
            <a:r>
              <a:rPr lang="en-US" altLang="ja-JP" smtClean="0"/>
              <a:t>ICT</a:t>
            </a:r>
            <a:r>
              <a:rPr lang="ja-JP" altLang="en-US" smtClean="0"/>
              <a:t>利活用</a:t>
            </a:r>
            <a:endParaRPr lang="en-US" altLang="ja-JP"/>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1_ユーザー設定レイアウト">
    <p:spTree>
      <p:nvGrpSpPr>
        <p:cNvPr id="1" name=""/>
        <p:cNvGrpSpPr/>
        <p:nvPr/>
      </p:nvGrpSpPr>
      <p:grpSpPr>
        <a:xfrm>
          <a:off x="0" y="0"/>
          <a:ext cx="0" cy="0"/>
          <a:chOff x="0" y="0"/>
          <a:chExt cx="0" cy="0"/>
        </a:xfrm>
      </p:grpSpPr>
      <p:sp>
        <p:nvSpPr>
          <p:cNvPr id="3" name="スライド番号プレースホルダ 2"/>
          <p:cNvSpPr>
            <a:spLocks noGrp="1"/>
          </p:cNvSpPr>
          <p:nvPr>
            <p:ph type="sldNum" sz="quarter" idx="10"/>
          </p:nvPr>
        </p:nvSpPr>
        <p:spPr/>
        <p:txBody>
          <a:bodyPr/>
          <a:lstStyle/>
          <a:p>
            <a:pPr>
              <a:defRPr/>
            </a:pPr>
            <a:fld id="{8CA93471-F838-499E-8CB6-0DAFD72A4E5B}" type="slidenum">
              <a:rPr lang="ja-JP" altLang="en-US" smtClean="0"/>
              <a:pPr>
                <a:defRPr/>
              </a:pPr>
              <a:t>&lt;#&gt;</a:t>
            </a:fld>
            <a:endParaRPr lang="en-US" altLang="ja-JP"/>
          </a:p>
        </p:txBody>
      </p:sp>
      <p:sp>
        <p:nvSpPr>
          <p:cNvPr id="4" name="フッター プレースホルダ 3"/>
          <p:cNvSpPr>
            <a:spLocks noGrp="1"/>
          </p:cNvSpPr>
          <p:nvPr>
            <p:ph type="ftr" sz="quarter" idx="11"/>
          </p:nvPr>
        </p:nvSpPr>
        <p:spPr/>
        <p:txBody>
          <a:bodyPr/>
          <a:lstStyle/>
          <a:p>
            <a:pPr>
              <a:defRPr/>
            </a:pPr>
            <a:r>
              <a:rPr lang="en-US" altLang="ja-JP" smtClean="0"/>
              <a:t>1-2 </a:t>
            </a:r>
            <a:r>
              <a:rPr lang="ja-JP" altLang="en-US" smtClean="0"/>
              <a:t>自治体における効果的な</a:t>
            </a:r>
            <a:r>
              <a:rPr lang="en-US" altLang="ja-JP" smtClean="0"/>
              <a:t>ICT</a:t>
            </a:r>
            <a:r>
              <a:rPr lang="ja-JP" altLang="en-US" smtClean="0"/>
              <a:t>利活用</a:t>
            </a:r>
            <a:endParaRPr lang="en-US" altLang="ja-JP"/>
          </a:p>
        </p:txBody>
      </p:sp>
      <p:sp>
        <p:nvSpPr>
          <p:cNvPr id="5" name="タイトル 1"/>
          <p:cNvSpPr txBox="1">
            <a:spLocks/>
          </p:cNvSpPr>
          <p:nvPr/>
        </p:nvSpPr>
        <p:spPr bwMode="auto">
          <a:xfrm>
            <a:off x="428497" y="1268760"/>
            <a:ext cx="9080500" cy="830262"/>
          </a:xfrm>
          <a:prstGeom prst="rect">
            <a:avLst/>
          </a:prstGeom>
          <a:solidFill>
            <a:schemeClr val="bg1"/>
          </a:solidFill>
          <a:ln w="9525">
            <a:noFill/>
            <a:miter lim="800000"/>
            <a:headEnd/>
            <a:tailEnd/>
          </a:ln>
          <a:effectLst/>
        </p:spPr>
        <p:txBody>
          <a:bodyPr vert="horz" wrap="square" lIns="19800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800" b="1" i="0" u="none" strike="noStrike" kern="0" cap="none" spc="0" normalizeH="0" baseline="0" noProof="0" dirty="0" smtClean="0">
                <a:ln>
                  <a:noFill/>
                </a:ln>
                <a:solidFill>
                  <a:schemeClr val="tx1"/>
                </a:solidFill>
                <a:effectLst/>
                <a:uLnTx/>
                <a:uFillTx/>
                <a:latin typeface="+mj-ea"/>
                <a:ea typeface="+mj-ea"/>
                <a:cs typeface="+mj-cs"/>
              </a:rPr>
              <a:t>マスタ タイトルの書式設定</a:t>
            </a:r>
            <a:endParaRPr kumimoji="1" lang="ja-JP" altLang="en-US" sz="1800" b="1" i="0" u="none" strike="noStrike" kern="0" cap="none" spc="0" normalizeH="0" baseline="0" noProof="0" dirty="0">
              <a:ln>
                <a:noFill/>
              </a:ln>
              <a:solidFill>
                <a:schemeClr val="tx1"/>
              </a:solidFill>
              <a:effectLst/>
              <a:uLnTx/>
              <a:uFillTx/>
              <a:latin typeface="+mj-ea"/>
              <a:ea typeface="+mj-ea"/>
              <a:cs typeface="+mj-cs"/>
            </a:endParaRPr>
          </a:p>
        </p:txBody>
      </p:sp>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sz="2800" b="1" baseline="0">
                <a:latin typeface="HGPｺﾞｼｯｸM" pitchFamily="50" charset="-128"/>
                <a:ea typeface="HGPｺﾞｼｯｸM" pitchFamily="50" charset="-128"/>
              </a:defRPr>
            </a:lvl1pPr>
          </a:lstStyle>
          <a:p>
            <a:r>
              <a:rPr lang="ja-JP" altLang="en-US" dirty="0" smtClean="0"/>
              <a:t>マスタ タイトルの書式設定</a:t>
            </a:r>
            <a:endParaRPr lang="ja-JP" altLang="en-US" dirty="0"/>
          </a:p>
        </p:txBody>
      </p:sp>
      <p:sp>
        <p:nvSpPr>
          <p:cNvPr id="3" name="コンテンツ プレースホルダ 2"/>
          <p:cNvSpPr>
            <a:spLocks noGrp="1"/>
          </p:cNvSpPr>
          <p:nvPr>
            <p:ph idx="1"/>
          </p:nvPr>
        </p:nvSpPr>
        <p:spPr/>
        <p:txBody>
          <a:bodyPr/>
          <a:lstStyle>
            <a:lvl1pPr>
              <a:defRPr>
                <a:latin typeface="+mj-lt"/>
              </a:defRPr>
            </a:lvl1pPr>
          </a:lstStyle>
          <a:p>
            <a:pPr lvl="0"/>
            <a:r>
              <a:rPr lang="ja-JP" altLang="en-US" dirty="0" smtClean="0"/>
              <a:t>マスタ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ja-JP" altLang="en-US" dirty="0"/>
          </a:p>
        </p:txBody>
      </p:sp>
      <p:sp>
        <p:nvSpPr>
          <p:cNvPr id="6" name="Rectangle 16"/>
          <p:cNvSpPr>
            <a:spLocks noGrp="1" noChangeArrowheads="1"/>
          </p:cNvSpPr>
          <p:nvPr>
            <p:ph type="sldNum" sz="quarter" idx="12"/>
          </p:nvPr>
        </p:nvSpPr>
        <p:spPr>
          <a:xfrm>
            <a:off x="8878956" y="6309320"/>
            <a:ext cx="1027043" cy="457200"/>
          </a:xfrm>
          <a:ln/>
        </p:spPr>
        <p:txBody>
          <a:bodyPr/>
          <a:lstStyle>
            <a:lvl1pPr>
              <a:defRPr>
                <a:solidFill>
                  <a:schemeClr val="bg1">
                    <a:lumMod val="50000"/>
                  </a:schemeClr>
                </a:solidFill>
              </a:defRPr>
            </a:lvl1pPr>
          </a:lstStyle>
          <a:p>
            <a:pPr>
              <a:defRPr/>
            </a:pPr>
            <a:fld id="{0E58A879-8DF7-4551-894D-53A581E11B35}" type="slidenum">
              <a:rPr lang="en-US" altLang="ja-JP" smtClean="0"/>
              <a:pPr>
                <a:defRPr/>
              </a:pPr>
              <a:t>&lt;#&gt;</a:t>
            </a:fld>
            <a:endParaRPr lang="ja-JP" altLang="en-US"/>
          </a:p>
        </p:txBody>
      </p:sp>
      <p:sp>
        <p:nvSpPr>
          <p:cNvPr id="7" name="Rectangle 15"/>
          <p:cNvSpPr>
            <a:spLocks noGrp="1" noChangeArrowheads="1"/>
          </p:cNvSpPr>
          <p:nvPr>
            <p:ph type="ftr" sz="quarter" idx="11"/>
          </p:nvPr>
        </p:nvSpPr>
        <p:spPr>
          <a:xfrm>
            <a:off x="3002785" y="6514520"/>
            <a:ext cx="3900433" cy="252000"/>
          </a:xfrm>
          <a:prstGeom prst="rect">
            <a:avLst/>
          </a:prstGeom>
        </p:spPr>
        <p:txBody>
          <a:bodyPr anchor="ctr"/>
          <a:lstStyle>
            <a:lvl1pPr algn="ctr">
              <a:defRPr sz="1000" smtClean="0">
                <a:solidFill>
                  <a:schemeClr val="bg1">
                    <a:lumMod val="50000"/>
                  </a:schemeClr>
                </a:solidFill>
                <a:latin typeface="+mj-ea"/>
                <a:ea typeface="+mj-ea"/>
              </a:defRPr>
            </a:lvl1pPr>
          </a:lstStyle>
          <a:p>
            <a:pPr>
              <a:defRPr/>
            </a:pPr>
            <a:r>
              <a:rPr lang="en-US" altLang="ja-JP" smtClean="0"/>
              <a:t>1-2 </a:t>
            </a:r>
            <a:r>
              <a:rPr lang="ja-JP" altLang="en-US" smtClean="0"/>
              <a:t>自治体における効果的な</a:t>
            </a:r>
            <a:r>
              <a:rPr lang="en-US" altLang="ja-JP" smtClean="0"/>
              <a:t>ICT</a:t>
            </a:r>
            <a:r>
              <a:rPr lang="ja-JP" altLang="en-US" smtClean="0"/>
              <a:t>利活用</a:t>
            </a:r>
            <a:endParaRPr lang="en-US" altLang="ja-JP" dirty="0"/>
          </a:p>
        </p:txBody>
      </p:sp>
      <p:sp>
        <p:nvSpPr>
          <p:cNvPr id="8" name="テキスト ボックス 7"/>
          <p:cNvSpPr txBox="1"/>
          <p:nvPr/>
        </p:nvSpPr>
        <p:spPr>
          <a:xfrm>
            <a:off x="428499" y="1268760"/>
            <a:ext cx="9049005" cy="369332"/>
          </a:xfrm>
          <a:prstGeom prst="rect">
            <a:avLst/>
          </a:prstGeom>
          <a:noFill/>
        </p:spPr>
        <p:txBody>
          <a:bodyPr wrap="square" rtlCol="0">
            <a:spAutoFit/>
          </a:bodyPr>
          <a:lstStyle/>
          <a:p>
            <a:endParaRPr kumimoji="1" lang="ja-JP" altLang="en-US" sz="1800" b="1" dirty="0">
              <a:solidFill>
                <a:schemeClr val="tx1"/>
              </a:solidFill>
              <a:latin typeface="+mn-ea"/>
              <a:ea typeface="+mn-ea"/>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506" y="4406903"/>
            <a:ext cx="84201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82506"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6" name="Rectangle 16"/>
          <p:cNvSpPr>
            <a:spLocks noGrp="1" noChangeArrowheads="1"/>
          </p:cNvSpPr>
          <p:nvPr>
            <p:ph type="sldNum" sz="quarter" idx="12"/>
          </p:nvPr>
        </p:nvSpPr>
        <p:spPr>
          <a:ln/>
        </p:spPr>
        <p:txBody>
          <a:bodyPr/>
          <a:lstStyle>
            <a:lvl1pPr>
              <a:defRPr/>
            </a:lvl1pPr>
          </a:lstStyle>
          <a:p>
            <a:pPr>
              <a:defRPr/>
            </a:pPr>
            <a:fld id="{13B7FB88-6E62-4407-8C02-37721DA10063}" type="slidenum">
              <a:rPr lang="ja-JP" altLang="en-US" smtClean="0"/>
              <a:pPr>
                <a:defRPr/>
              </a:pPr>
              <a:t>&lt;#&gt;</a:t>
            </a:fld>
            <a:endParaRPr lang="en-US" altLang="ja-JP"/>
          </a:p>
        </p:txBody>
      </p:sp>
      <p:sp>
        <p:nvSpPr>
          <p:cNvPr id="7" name="Rectangle 15"/>
          <p:cNvSpPr txBox="1">
            <a:spLocks noChangeArrowheads="1"/>
          </p:cNvSpPr>
          <p:nvPr/>
        </p:nvSpPr>
        <p:spPr>
          <a:xfrm>
            <a:off x="3002785" y="6606000"/>
            <a:ext cx="3900433" cy="252000"/>
          </a:xfrm>
          <a:prstGeom prst="rect">
            <a:avLst/>
          </a:prstGeom>
        </p:spPr>
        <p:txBody>
          <a:bodyPr anchor="ctr"/>
          <a:lstStyle>
            <a:lvl1pPr algn="ctr">
              <a:defRPr sz="1000" smtClean="0">
                <a:latin typeface="+mj-ea"/>
                <a:ea typeface="+mj-ea"/>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1" lang="en-US" altLang="ja-JP" sz="1000" b="0" i="0" u="none" strike="noStrike" kern="1200" cap="none" spc="0" normalizeH="0" baseline="0" noProof="0" dirty="0" smtClean="0">
                <a:ln>
                  <a:noFill/>
                </a:ln>
                <a:solidFill>
                  <a:srgbClr val="000066"/>
                </a:solidFill>
                <a:effectLst/>
                <a:uLnTx/>
                <a:uFillTx/>
                <a:latin typeface="+mj-ea"/>
                <a:ea typeface="+mj-ea"/>
                <a:cs typeface="+mn-cs"/>
              </a:rPr>
              <a:t>1-2 </a:t>
            </a:r>
            <a:r>
              <a:rPr kumimoji="1" lang="ja-JP" altLang="en-US" sz="1000" b="0" i="0" u="none" strike="noStrike" kern="1200" cap="none" spc="0" normalizeH="0" baseline="0" noProof="0" dirty="0" smtClean="0">
                <a:ln>
                  <a:noFill/>
                </a:ln>
                <a:solidFill>
                  <a:srgbClr val="000066"/>
                </a:solidFill>
                <a:effectLst/>
                <a:uLnTx/>
                <a:uFillTx/>
                <a:latin typeface="+mj-ea"/>
                <a:ea typeface="+mj-ea"/>
                <a:cs typeface="+mn-cs"/>
              </a:rPr>
              <a:t>自治体における効果的な</a:t>
            </a:r>
            <a:r>
              <a:rPr kumimoji="1" lang="en-US" altLang="ja-JP" sz="1000" b="0" i="0" u="none" strike="noStrike" kern="1200" cap="none" spc="0" normalizeH="0" baseline="0" noProof="0" dirty="0" smtClean="0">
                <a:ln>
                  <a:noFill/>
                </a:ln>
                <a:solidFill>
                  <a:srgbClr val="000066"/>
                </a:solidFill>
                <a:effectLst/>
                <a:uLnTx/>
                <a:uFillTx/>
                <a:latin typeface="+mj-ea"/>
                <a:ea typeface="+mj-ea"/>
                <a:cs typeface="+mn-cs"/>
              </a:rPr>
              <a:t>ICT</a:t>
            </a:r>
            <a:r>
              <a:rPr kumimoji="1" lang="ja-JP" altLang="en-US" sz="1000" b="0" i="0" u="none" strike="noStrike" kern="1200" cap="none" spc="0" normalizeH="0" baseline="0" noProof="0" dirty="0" smtClean="0">
                <a:ln>
                  <a:noFill/>
                </a:ln>
                <a:solidFill>
                  <a:srgbClr val="000066"/>
                </a:solidFill>
                <a:effectLst/>
                <a:uLnTx/>
                <a:uFillTx/>
                <a:latin typeface="+mj-ea"/>
                <a:ea typeface="+mj-ea"/>
                <a:cs typeface="+mn-cs"/>
              </a:rPr>
              <a:t>利活用</a:t>
            </a:r>
            <a:endParaRPr kumimoji="1" lang="ja-JP" altLang="en-US" sz="1000" b="0" i="0" u="none" strike="noStrike" kern="1200" cap="none" spc="0" normalizeH="0" baseline="0" noProof="0" dirty="0">
              <a:ln>
                <a:noFill/>
              </a:ln>
              <a:solidFill>
                <a:schemeClr val="tx1"/>
              </a:solidFill>
              <a:effectLst/>
              <a:uLnTx/>
              <a:uFillTx/>
              <a:latin typeface="+mj-ea"/>
              <a:ea typeface="+mj-ea"/>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777346" y="1600200"/>
            <a:ext cx="4127500" cy="45323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5069946" y="1600200"/>
            <a:ext cx="4127500" cy="45323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16"/>
          <p:cNvSpPr>
            <a:spLocks noGrp="1" noChangeArrowheads="1"/>
          </p:cNvSpPr>
          <p:nvPr>
            <p:ph type="sldNum" sz="quarter" idx="12"/>
          </p:nvPr>
        </p:nvSpPr>
        <p:spPr>
          <a:ln/>
        </p:spPr>
        <p:txBody>
          <a:bodyPr/>
          <a:lstStyle>
            <a:lvl1pPr>
              <a:defRPr>
                <a:latin typeface="Century" pitchFamily="18" charset="0"/>
                <a:ea typeface="Meiryo UI" pitchFamily="50" charset="-128"/>
                <a:cs typeface="Meiryo UI" pitchFamily="50" charset="-128"/>
              </a:defRPr>
            </a:lvl1pPr>
          </a:lstStyle>
          <a:p>
            <a:pPr>
              <a:defRPr/>
            </a:pPr>
            <a:fld id="{263D4FCD-0C76-4AD5-A2CB-CFF6DB63BAD1}" type="slidenum">
              <a:rPr lang="ja-JP" altLang="en-US" smtClean="0"/>
              <a:pPr>
                <a:defRPr/>
              </a:pPr>
              <a:t>&lt;#&gt;</a:t>
            </a:fld>
            <a:endParaRPr lang="en-US" altLang="ja-JP"/>
          </a:p>
        </p:txBody>
      </p:sp>
      <p:sp>
        <p:nvSpPr>
          <p:cNvPr id="8" name="Rectangle 15"/>
          <p:cNvSpPr>
            <a:spLocks noGrp="1" noChangeArrowheads="1"/>
          </p:cNvSpPr>
          <p:nvPr>
            <p:ph type="ftr" sz="quarter" idx="3"/>
          </p:nvPr>
        </p:nvSpPr>
        <p:spPr>
          <a:xfrm>
            <a:off x="3002785" y="6606000"/>
            <a:ext cx="3900433" cy="252000"/>
          </a:xfrm>
          <a:prstGeom prst="rect">
            <a:avLst/>
          </a:prstGeom>
        </p:spPr>
        <p:txBody>
          <a:bodyPr anchor="ctr"/>
          <a:lstStyle>
            <a:lvl1pPr algn="ctr">
              <a:defRPr sz="1000" smtClean="0">
                <a:latin typeface="+mj-ea"/>
                <a:ea typeface="+mj-ea"/>
              </a:defRPr>
            </a:lvl1pPr>
          </a:lstStyle>
          <a:p>
            <a:pPr>
              <a:defRPr/>
            </a:pPr>
            <a:r>
              <a:rPr lang="en-US" altLang="ja-JP" smtClean="0"/>
              <a:t>1-2 </a:t>
            </a:r>
            <a:r>
              <a:rPr lang="ja-JP" altLang="en-US" smtClean="0"/>
              <a:t>自治体における効果的な</a:t>
            </a:r>
            <a:r>
              <a:rPr lang="en-US" altLang="ja-JP" smtClean="0"/>
              <a:t>ICT</a:t>
            </a:r>
            <a:r>
              <a:rPr lang="ja-JP" altLang="en-US" smtClean="0"/>
              <a:t>利活用</a:t>
            </a:r>
            <a:endParaRPr lang="en-US" altLang="ja-JP"/>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5032112"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5032112"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9" name="Rectangle 16"/>
          <p:cNvSpPr>
            <a:spLocks noGrp="1" noChangeArrowheads="1"/>
          </p:cNvSpPr>
          <p:nvPr>
            <p:ph type="sldNum" sz="quarter" idx="12"/>
          </p:nvPr>
        </p:nvSpPr>
        <p:spPr>
          <a:ln/>
        </p:spPr>
        <p:txBody>
          <a:bodyPr/>
          <a:lstStyle>
            <a:lvl1pPr>
              <a:defRPr>
                <a:latin typeface="Century" pitchFamily="18" charset="0"/>
              </a:defRPr>
            </a:lvl1pPr>
          </a:lstStyle>
          <a:p>
            <a:pPr>
              <a:defRPr/>
            </a:pPr>
            <a:fld id="{49372016-D9EA-4E46-81F3-F2D3C9BB4977}" type="slidenum">
              <a:rPr lang="ja-JP" altLang="en-US" smtClean="0"/>
              <a:pPr>
                <a:defRPr/>
              </a:pPr>
              <a:t>&lt;#&gt;</a:t>
            </a:fld>
            <a:endParaRPr lang="en-US" altLang="ja-JP"/>
          </a:p>
        </p:txBody>
      </p:sp>
      <p:sp>
        <p:nvSpPr>
          <p:cNvPr id="10" name="Rectangle 15"/>
          <p:cNvSpPr>
            <a:spLocks noGrp="1" noChangeArrowheads="1"/>
          </p:cNvSpPr>
          <p:nvPr>
            <p:ph type="ftr" sz="quarter" idx="13"/>
          </p:nvPr>
        </p:nvSpPr>
        <p:spPr>
          <a:xfrm>
            <a:off x="3002785" y="6606000"/>
            <a:ext cx="3900433" cy="252000"/>
          </a:xfrm>
          <a:prstGeom prst="rect">
            <a:avLst/>
          </a:prstGeom>
        </p:spPr>
        <p:txBody>
          <a:bodyPr anchor="ctr"/>
          <a:lstStyle>
            <a:lvl1pPr algn="ctr">
              <a:defRPr sz="1000" smtClean="0">
                <a:latin typeface="+mj-ea"/>
                <a:ea typeface="+mj-ea"/>
              </a:defRPr>
            </a:lvl1pPr>
          </a:lstStyle>
          <a:p>
            <a:pPr>
              <a:defRPr/>
            </a:pPr>
            <a:r>
              <a:rPr lang="en-US" altLang="ja-JP" smtClean="0"/>
              <a:t>1-2 </a:t>
            </a:r>
            <a:r>
              <a:rPr lang="ja-JP" altLang="en-US" smtClean="0"/>
              <a:t>自治体における効果的な</a:t>
            </a:r>
            <a:r>
              <a:rPr lang="en-US" altLang="ja-JP" smtClean="0"/>
              <a:t>ICT</a:t>
            </a:r>
            <a:r>
              <a:rPr lang="ja-JP" altLang="en-US" smtClean="0"/>
              <a:t>利活用</a:t>
            </a:r>
            <a:endParaRPr lang="en-US" altLang="ja-JP"/>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5" name="Rectangle 16"/>
          <p:cNvSpPr>
            <a:spLocks noGrp="1" noChangeArrowheads="1"/>
          </p:cNvSpPr>
          <p:nvPr>
            <p:ph type="sldNum" sz="quarter" idx="12"/>
          </p:nvPr>
        </p:nvSpPr>
        <p:spPr>
          <a:ln/>
        </p:spPr>
        <p:txBody>
          <a:bodyPr/>
          <a:lstStyle>
            <a:lvl1pPr>
              <a:defRPr>
                <a:latin typeface="Century" pitchFamily="18" charset="0"/>
              </a:defRPr>
            </a:lvl1pPr>
          </a:lstStyle>
          <a:p>
            <a:pPr>
              <a:defRPr/>
            </a:pPr>
            <a:fld id="{93DC6477-D89D-46F6-AAFA-7343D5C649EA}" type="slidenum">
              <a:rPr lang="ja-JP" altLang="en-US" smtClean="0"/>
              <a:pPr>
                <a:defRPr/>
              </a:pPr>
              <a:t>&lt;#&gt;</a:t>
            </a:fld>
            <a:endParaRPr lang="en-US" altLang="ja-JP"/>
          </a:p>
        </p:txBody>
      </p:sp>
      <p:sp>
        <p:nvSpPr>
          <p:cNvPr id="6" name="Rectangle 15"/>
          <p:cNvSpPr>
            <a:spLocks noGrp="1" noChangeArrowheads="1"/>
          </p:cNvSpPr>
          <p:nvPr>
            <p:ph type="ftr" sz="quarter" idx="3"/>
          </p:nvPr>
        </p:nvSpPr>
        <p:spPr>
          <a:xfrm>
            <a:off x="3002785" y="6606000"/>
            <a:ext cx="3900433" cy="252000"/>
          </a:xfrm>
          <a:prstGeom prst="rect">
            <a:avLst/>
          </a:prstGeom>
        </p:spPr>
        <p:txBody>
          <a:bodyPr anchor="ctr"/>
          <a:lstStyle>
            <a:lvl1pPr algn="ctr">
              <a:defRPr sz="1000" smtClean="0">
                <a:latin typeface="+mj-ea"/>
                <a:ea typeface="+mj-ea"/>
              </a:defRPr>
            </a:lvl1pPr>
          </a:lstStyle>
          <a:p>
            <a:pPr>
              <a:defRPr/>
            </a:pPr>
            <a:r>
              <a:rPr lang="en-US" altLang="ja-JP" smtClean="0"/>
              <a:t>1-2 </a:t>
            </a:r>
            <a:r>
              <a:rPr lang="ja-JP" altLang="en-US" smtClean="0"/>
              <a:t>自治体における効果的な</a:t>
            </a:r>
            <a:r>
              <a:rPr lang="en-US" altLang="ja-JP" smtClean="0"/>
              <a:t>ICT</a:t>
            </a:r>
            <a:r>
              <a:rPr lang="ja-JP" altLang="en-US" smtClean="0"/>
              <a:t>利活用</a:t>
            </a:r>
            <a:endParaRPr lang="en-US" altLang="ja-JP"/>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4" name="Rectangle 16"/>
          <p:cNvSpPr>
            <a:spLocks noGrp="1" noChangeArrowheads="1"/>
          </p:cNvSpPr>
          <p:nvPr>
            <p:ph type="sldNum" sz="quarter" idx="12"/>
          </p:nvPr>
        </p:nvSpPr>
        <p:spPr>
          <a:ln/>
        </p:spPr>
        <p:txBody>
          <a:bodyPr/>
          <a:lstStyle>
            <a:lvl1pPr>
              <a:defRPr>
                <a:latin typeface="Century" pitchFamily="18" charset="0"/>
              </a:defRPr>
            </a:lvl1pPr>
          </a:lstStyle>
          <a:p>
            <a:pPr>
              <a:defRPr/>
            </a:pPr>
            <a:fld id="{0E717B66-5EF6-4B54-BD28-AF64D535B75E}" type="slidenum">
              <a:rPr lang="ja-JP" altLang="en-US" smtClean="0"/>
              <a:pPr>
                <a:defRPr/>
              </a:pPr>
              <a:t>&lt;#&gt;</a:t>
            </a:fld>
            <a:endParaRPr lang="en-US" altLang="ja-JP"/>
          </a:p>
        </p:txBody>
      </p:sp>
      <p:sp>
        <p:nvSpPr>
          <p:cNvPr id="5" name="Rectangle 15"/>
          <p:cNvSpPr>
            <a:spLocks noGrp="1" noChangeArrowheads="1"/>
          </p:cNvSpPr>
          <p:nvPr>
            <p:ph type="ftr" sz="quarter" idx="3"/>
          </p:nvPr>
        </p:nvSpPr>
        <p:spPr>
          <a:xfrm>
            <a:off x="3002785" y="6606000"/>
            <a:ext cx="3900433" cy="252000"/>
          </a:xfrm>
          <a:prstGeom prst="rect">
            <a:avLst/>
          </a:prstGeom>
        </p:spPr>
        <p:txBody>
          <a:bodyPr anchor="ctr"/>
          <a:lstStyle>
            <a:lvl1pPr algn="ctr">
              <a:defRPr sz="1000" smtClean="0">
                <a:latin typeface="+mj-ea"/>
                <a:ea typeface="+mj-ea"/>
              </a:defRPr>
            </a:lvl1pPr>
          </a:lstStyle>
          <a:p>
            <a:pPr>
              <a:defRPr/>
            </a:pPr>
            <a:r>
              <a:rPr lang="en-US" altLang="ja-JP" smtClean="0"/>
              <a:t>1-2 </a:t>
            </a:r>
            <a:r>
              <a:rPr lang="ja-JP" altLang="en-US" smtClean="0"/>
              <a:t>自治体における効果的な</a:t>
            </a:r>
            <a:r>
              <a:rPr lang="en-US" altLang="ja-JP" smtClean="0"/>
              <a:t>ICT</a:t>
            </a:r>
            <a:r>
              <a:rPr lang="ja-JP" altLang="en-US" smtClean="0"/>
              <a:t>利活用</a:t>
            </a:r>
            <a:endParaRPr lang="en-US" altLang="ja-JP"/>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006"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872972" y="273053"/>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95300" y="1435103"/>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7" name="Rectangle 16"/>
          <p:cNvSpPr>
            <a:spLocks noGrp="1" noChangeArrowheads="1"/>
          </p:cNvSpPr>
          <p:nvPr>
            <p:ph type="sldNum" sz="quarter" idx="12"/>
          </p:nvPr>
        </p:nvSpPr>
        <p:spPr>
          <a:ln/>
        </p:spPr>
        <p:txBody>
          <a:bodyPr/>
          <a:lstStyle>
            <a:lvl1pPr>
              <a:defRPr>
                <a:latin typeface="Century" pitchFamily="18" charset="0"/>
              </a:defRPr>
            </a:lvl1pPr>
          </a:lstStyle>
          <a:p>
            <a:pPr>
              <a:defRPr/>
            </a:pPr>
            <a:fld id="{D6D228F1-CA60-4B27-8965-B86219C4ED12}" type="slidenum">
              <a:rPr lang="ja-JP" altLang="en-US" smtClean="0"/>
              <a:pPr>
                <a:defRPr/>
              </a:pPr>
              <a:t>&lt;#&gt;</a:t>
            </a:fld>
            <a:endParaRPr lang="en-US" altLang="ja-JP"/>
          </a:p>
        </p:txBody>
      </p:sp>
      <p:sp>
        <p:nvSpPr>
          <p:cNvPr id="8" name="Rectangle 15"/>
          <p:cNvSpPr>
            <a:spLocks noGrp="1" noChangeArrowheads="1"/>
          </p:cNvSpPr>
          <p:nvPr>
            <p:ph type="ftr" sz="quarter" idx="3"/>
          </p:nvPr>
        </p:nvSpPr>
        <p:spPr>
          <a:xfrm>
            <a:off x="3002785" y="6606000"/>
            <a:ext cx="3900433" cy="252000"/>
          </a:xfrm>
          <a:prstGeom prst="rect">
            <a:avLst/>
          </a:prstGeom>
        </p:spPr>
        <p:txBody>
          <a:bodyPr anchor="ctr"/>
          <a:lstStyle>
            <a:lvl1pPr algn="ctr">
              <a:defRPr sz="1000" smtClean="0">
                <a:latin typeface="+mj-ea"/>
                <a:ea typeface="+mj-ea"/>
              </a:defRPr>
            </a:lvl1pPr>
          </a:lstStyle>
          <a:p>
            <a:pPr>
              <a:defRPr/>
            </a:pPr>
            <a:r>
              <a:rPr lang="en-US" altLang="ja-JP" smtClean="0"/>
              <a:t>1-2 </a:t>
            </a:r>
            <a:r>
              <a:rPr lang="ja-JP" altLang="en-US" smtClean="0"/>
              <a:t>自治体における効果的な</a:t>
            </a:r>
            <a:r>
              <a:rPr lang="en-US" altLang="ja-JP" smtClean="0"/>
              <a:t>ICT</a:t>
            </a:r>
            <a:r>
              <a:rPr lang="ja-JP" altLang="en-US" smtClean="0"/>
              <a:t>利活用</a:t>
            </a:r>
            <a:endParaRPr lang="en-US" altLang="ja-JP"/>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645" y="4800600"/>
            <a:ext cx="59436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smtClean="0"/>
              <a:t>アイコンをクリックして図を追加</a:t>
            </a:r>
          </a:p>
        </p:txBody>
      </p:sp>
      <p:sp>
        <p:nvSpPr>
          <p:cNvPr id="4" name="テキスト プレースホルダ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7" name="Rectangle 16"/>
          <p:cNvSpPr>
            <a:spLocks noGrp="1" noChangeArrowheads="1"/>
          </p:cNvSpPr>
          <p:nvPr>
            <p:ph type="sldNum" sz="quarter" idx="12"/>
          </p:nvPr>
        </p:nvSpPr>
        <p:spPr>
          <a:ln/>
        </p:spPr>
        <p:txBody>
          <a:bodyPr/>
          <a:lstStyle>
            <a:lvl1pPr>
              <a:defRPr>
                <a:latin typeface="Century" pitchFamily="18" charset="0"/>
              </a:defRPr>
            </a:lvl1pPr>
          </a:lstStyle>
          <a:p>
            <a:pPr>
              <a:defRPr/>
            </a:pPr>
            <a:fld id="{F53C72D9-0495-45A9-9B67-CA8EC5D41A78}" type="slidenum">
              <a:rPr lang="ja-JP" altLang="en-US" smtClean="0"/>
              <a:pPr>
                <a:defRPr/>
              </a:pPr>
              <a:t>&lt;#&gt;</a:t>
            </a:fld>
            <a:endParaRPr lang="en-US" altLang="ja-JP"/>
          </a:p>
        </p:txBody>
      </p:sp>
      <p:sp>
        <p:nvSpPr>
          <p:cNvPr id="8" name="Rectangle 15"/>
          <p:cNvSpPr>
            <a:spLocks noGrp="1" noChangeArrowheads="1"/>
          </p:cNvSpPr>
          <p:nvPr>
            <p:ph type="ftr" sz="quarter" idx="3"/>
          </p:nvPr>
        </p:nvSpPr>
        <p:spPr>
          <a:xfrm>
            <a:off x="3002785" y="6606000"/>
            <a:ext cx="3900433" cy="252000"/>
          </a:xfrm>
          <a:prstGeom prst="rect">
            <a:avLst/>
          </a:prstGeom>
        </p:spPr>
        <p:txBody>
          <a:bodyPr anchor="ctr"/>
          <a:lstStyle>
            <a:lvl1pPr algn="ctr">
              <a:defRPr sz="1000" smtClean="0">
                <a:latin typeface="+mj-ea"/>
                <a:ea typeface="+mj-ea"/>
              </a:defRPr>
            </a:lvl1pPr>
          </a:lstStyle>
          <a:p>
            <a:pPr>
              <a:defRPr/>
            </a:pPr>
            <a:r>
              <a:rPr lang="en-US" altLang="ja-JP" smtClean="0"/>
              <a:t>1-2 </a:t>
            </a:r>
            <a:r>
              <a:rPr lang="ja-JP" altLang="en-US" smtClean="0"/>
              <a:t>自治体における効果的な</a:t>
            </a:r>
            <a:r>
              <a:rPr lang="en-US" altLang="ja-JP" smtClean="0"/>
              <a:t>ICT</a:t>
            </a:r>
            <a:r>
              <a:rPr lang="ja-JP" altLang="en-US" smtClean="0"/>
              <a:t>利活用</a:t>
            </a:r>
            <a:endParaRPr lang="en-US" altLang="ja-JP"/>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0" name="Rectangle 10"/>
          <p:cNvSpPr>
            <a:spLocks noGrp="1" noChangeArrowheads="1"/>
          </p:cNvSpPr>
          <p:nvPr>
            <p:ph type="body" idx="1"/>
          </p:nvPr>
        </p:nvSpPr>
        <p:spPr bwMode="auto">
          <a:xfrm>
            <a:off x="777346" y="1600200"/>
            <a:ext cx="8420100" cy="45323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dirty="0" smtClean="0"/>
              <a:t>マスタ テキストの書式設定</a:t>
            </a:r>
          </a:p>
          <a:p>
            <a:pPr lvl="1"/>
            <a:r>
              <a:rPr lang="ja-JP" altLang="en-US" dirty="0" smtClean="0"/>
              <a:t>第 2 レベル</a:t>
            </a:r>
          </a:p>
          <a:p>
            <a:pPr lvl="2"/>
            <a:r>
              <a:rPr lang="ja-JP" altLang="en-US" dirty="0" smtClean="0"/>
              <a:t>第 3 レベル</a:t>
            </a:r>
          </a:p>
          <a:p>
            <a:pPr lvl="3"/>
            <a:r>
              <a:rPr lang="ja-JP" altLang="en-US" dirty="0" smtClean="0"/>
              <a:t>第 4 レベル</a:t>
            </a:r>
          </a:p>
          <a:p>
            <a:pPr lvl="4"/>
            <a:r>
              <a:rPr lang="ja-JP" altLang="en-US" dirty="0" smtClean="0"/>
              <a:t>第 5 レベル</a:t>
            </a:r>
          </a:p>
        </p:txBody>
      </p:sp>
      <p:sp>
        <p:nvSpPr>
          <p:cNvPr id="64530" name="Rectangle 18"/>
          <p:cNvSpPr>
            <a:spLocks noChangeArrowheads="1"/>
          </p:cNvSpPr>
          <p:nvPr/>
        </p:nvSpPr>
        <p:spPr bwMode="auto">
          <a:xfrm>
            <a:off x="0" y="-27384"/>
            <a:ext cx="9906000" cy="304800"/>
          </a:xfrm>
          <a:prstGeom prst="rect">
            <a:avLst/>
          </a:prstGeom>
          <a:gradFill flip="none" rotWithShape="1">
            <a:gsLst>
              <a:gs pos="0">
                <a:schemeClr val="accent4">
                  <a:lumMod val="75000"/>
                  <a:shade val="30000"/>
                  <a:satMod val="115000"/>
                  <a:alpha val="0"/>
                </a:schemeClr>
              </a:gs>
              <a:gs pos="50000">
                <a:schemeClr val="accent4">
                  <a:lumMod val="75000"/>
                  <a:shade val="67500"/>
                  <a:satMod val="115000"/>
                </a:schemeClr>
              </a:gs>
              <a:gs pos="100000">
                <a:schemeClr val="accent4">
                  <a:lumMod val="75000"/>
                  <a:shade val="100000"/>
                  <a:satMod val="115000"/>
                </a:schemeClr>
              </a:gs>
            </a:gsLst>
            <a:lin ang="16200000" scaled="1"/>
            <a:tileRect/>
          </a:gradFill>
          <a:ln>
            <a:noFill/>
            <a:headEnd/>
            <a:tailEnd/>
          </a:ln>
        </p:spPr>
        <p:style>
          <a:lnRef idx="3">
            <a:schemeClr val="lt1"/>
          </a:lnRef>
          <a:fillRef idx="1">
            <a:schemeClr val="accent4"/>
          </a:fillRef>
          <a:effectRef idx="1">
            <a:schemeClr val="accent4"/>
          </a:effectRef>
          <a:fontRef idx="minor">
            <a:schemeClr val="lt1"/>
          </a:fontRef>
        </p:style>
        <p:txBody>
          <a:bodyPr wrap="none" anchor="ctr"/>
          <a:lstStyle/>
          <a:p>
            <a:pPr>
              <a:defRPr/>
            </a:pPr>
            <a:endParaRPr lang="ja-JP" altLang="en-US"/>
          </a:p>
        </p:txBody>
      </p:sp>
      <p:sp>
        <p:nvSpPr>
          <p:cNvPr id="64531" name="Line 19"/>
          <p:cNvSpPr>
            <a:spLocks noChangeShapeType="1"/>
          </p:cNvSpPr>
          <p:nvPr/>
        </p:nvSpPr>
        <p:spPr bwMode="auto">
          <a:xfrm flipH="1">
            <a:off x="0" y="1196752"/>
            <a:ext cx="9906000" cy="0"/>
          </a:xfrm>
          <a:prstGeom prst="line">
            <a:avLst/>
          </a:prstGeom>
          <a:noFill/>
          <a:ln w="28575">
            <a:solidFill>
              <a:schemeClr val="tx2"/>
            </a:solidFill>
            <a:miter lim="800000"/>
            <a:headEnd/>
            <a:tailEnd/>
          </a:ln>
          <a:effectLst/>
        </p:spPr>
        <p:txBody>
          <a:bodyPr wrap="none"/>
          <a:lstStyle/>
          <a:p>
            <a:pPr>
              <a:defRPr/>
            </a:pPr>
            <a:endParaRPr lang="ja-JP" altLang="en-US"/>
          </a:p>
        </p:txBody>
      </p:sp>
      <p:sp>
        <p:nvSpPr>
          <p:cNvPr id="64532" name="Rectangle 20"/>
          <p:cNvSpPr>
            <a:spLocks noChangeArrowheads="1"/>
          </p:cNvSpPr>
          <p:nvPr/>
        </p:nvSpPr>
        <p:spPr bwMode="auto">
          <a:xfrm>
            <a:off x="-39555" y="1116360"/>
            <a:ext cx="8007350" cy="152400"/>
          </a:xfrm>
          <a:prstGeom prst="rect">
            <a:avLst/>
          </a:prstGeom>
          <a:solidFill>
            <a:srgbClr val="000000">
              <a:alpha val="25098"/>
            </a:srgbClr>
          </a:solidFill>
          <a:ln w="9525">
            <a:noFill/>
            <a:miter lim="800000"/>
            <a:headEnd/>
            <a:tailEnd/>
          </a:ln>
          <a:effectLst>
            <a:outerShdw dist="35921" dir="2700000" algn="ctr" rotWithShape="0">
              <a:srgbClr val="003300"/>
            </a:outerShdw>
          </a:effectLst>
        </p:spPr>
        <p:txBody>
          <a:bodyPr wrap="none" anchor="ctr"/>
          <a:lstStyle/>
          <a:p>
            <a:pPr>
              <a:defRPr/>
            </a:pPr>
            <a:endParaRPr lang="en-US" altLang="ja-JP" sz="2000" b="1">
              <a:solidFill>
                <a:schemeClr val="bg1"/>
              </a:solidFill>
              <a:latin typeface="MS UI Gothic" pitchFamily="50" charset="-128"/>
              <a:ea typeface="MS UI Gothic" pitchFamily="50" charset="-128"/>
            </a:endParaRPr>
          </a:p>
        </p:txBody>
      </p:sp>
      <p:sp>
        <p:nvSpPr>
          <p:cNvPr id="64528" name="Rectangle 16"/>
          <p:cNvSpPr>
            <a:spLocks noGrp="1" noChangeArrowheads="1"/>
          </p:cNvSpPr>
          <p:nvPr>
            <p:ph type="sldNum" sz="quarter" idx="4"/>
          </p:nvPr>
        </p:nvSpPr>
        <p:spPr bwMode="auto">
          <a:xfrm>
            <a:off x="8878956" y="6309320"/>
            <a:ext cx="1027043"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1" lang="ja-JP" altLang="en-US" sz="1200" kern="1200" smtClean="0">
                <a:solidFill>
                  <a:schemeClr val="bg1">
                    <a:lumMod val="50000"/>
                  </a:schemeClr>
                </a:solidFill>
                <a:latin typeface="Century" pitchFamily="18" charset="0"/>
                <a:ea typeface="+mj-ea"/>
                <a:cs typeface="+mn-cs"/>
              </a:defRPr>
            </a:lvl1pPr>
          </a:lstStyle>
          <a:p>
            <a:pPr>
              <a:defRPr/>
            </a:pPr>
            <a:fld id="{8CA93471-F838-499E-8CB6-0DAFD72A4E5B}" type="slidenum">
              <a:rPr lang="en-US" altLang="ja-JP" smtClean="0"/>
              <a:pPr>
                <a:defRPr/>
              </a:pPr>
              <a:t>&lt;#&gt;</a:t>
            </a:fld>
            <a:endParaRPr lang="en-US"/>
          </a:p>
        </p:txBody>
      </p:sp>
      <p:sp>
        <p:nvSpPr>
          <p:cNvPr id="12" name="Rectangle 15"/>
          <p:cNvSpPr>
            <a:spLocks noGrp="1" noChangeArrowheads="1"/>
          </p:cNvSpPr>
          <p:nvPr>
            <p:ph type="ftr" sz="quarter" idx="3"/>
          </p:nvPr>
        </p:nvSpPr>
        <p:spPr>
          <a:xfrm>
            <a:off x="3002785" y="6514520"/>
            <a:ext cx="3900433" cy="252000"/>
          </a:xfrm>
          <a:prstGeom prst="rect">
            <a:avLst/>
          </a:prstGeom>
        </p:spPr>
        <p:txBody>
          <a:bodyPr anchor="ctr"/>
          <a:lstStyle>
            <a:lvl1pPr algn="ctr">
              <a:defRPr sz="1000" smtClean="0">
                <a:solidFill>
                  <a:schemeClr val="bg1">
                    <a:lumMod val="50000"/>
                  </a:schemeClr>
                </a:solidFill>
                <a:latin typeface="+mj-ea"/>
                <a:ea typeface="+mj-ea"/>
              </a:defRPr>
            </a:lvl1pPr>
          </a:lstStyle>
          <a:p>
            <a:pPr>
              <a:defRPr/>
            </a:pPr>
            <a:r>
              <a:rPr lang="en-US" altLang="ja-JP" smtClean="0"/>
              <a:t>1-2 </a:t>
            </a:r>
            <a:r>
              <a:rPr lang="ja-JP" altLang="en-US" smtClean="0"/>
              <a:t>自治体における効果的な</a:t>
            </a:r>
            <a:r>
              <a:rPr lang="en-US" altLang="ja-JP" smtClean="0"/>
              <a:t>ICT</a:t>
            </a:r>
            <a:r>
              <a:rPr lang="ja-JP" altLang="en-US" smtClean="0"/>
              <a:t>利活用</a:t>
            </a:r>
            <a:endParaRPr lang="en-US" altLang="ja-JP" dirty="0"/>
          </a:p>
        </p:txBody>
      </p:sp>
      <p:sp>
        <p:nvSpPr>
          <p:cNvPr id="64521" name="Rectangle 9"/>
          <p:cNvSpPr>
            <a:spLocks noGrp="1" noChangeArrowheads="1"/>
          </p:cNvSpPr>
          <p:nvPr>
            <p:ph type="title"/>
          </p:nvPr>
        </p:nvSpPr>
        <p:spPr bwMode="auto">
          <a:xfrm>
            <a:off x="350489" y="344552"/>
            <a:ext cx="9080500" cy="830262"/>
          </a:xfrm>
          <a:prstGeom prst="rect">
            <a:avLst/>
          </a:prstGeom>
          <a:noFill/>
          <a:ln w="9525">
            <a:noFill/>
            <a:miter lim="800000"/>
            <a:headEnd/>
            <a:tailEnd/>
          </a:ln>
          <a:effectLst/>
        </p:spPr>
        <p:txBody>
          <a:bodyPr vert="horz" wrap="square" lIns="198000" tIns="45720" rIns="91440" bIns="45720" numCol="1" anchor="ctr" anchorCtr="0" compatLnSpc="1">
            <a:prstTxWarp prst="textNoShape">
              <a:avLst/>
            </a:prstTxWarp>
          </a:bodyPr>
          <a:lstStyle/>
          <a:p>
            <a:pPr lvl="0"/>
            <a:r>
              <a:rPr lang="ja-JP" altLang="en-US" dirty="0" smtClean="0"/>
              <a:t>マスタ タイトルの書式設定</a:t>
            </a:r>
          </a:p>
        </p:txBody>
      </p:sp>
    </p:spTree>
  </p:cSld>
  <p:clrMap bg1="lt1" tx1="dk1" bg2="lt2" tx2="dk2" accent1="accent1" accent2="accent2" accent3="accent3" accent4="accent4" accent5="accent5" accent6="accent6" hlink="hlink" folHlink="folHlink"/>
  <p:sldLayoutIdLst>
    <p:sldLayoutId id="2147483740" r:id="rId1"/>
    <p:sldLayoutId id="2147483741" r:id="rId2"/>
    <p:sldLayoutId id="2147483742" r:id="rId3"/>
    <p:sldLayoutId id="2147483743" r:id="rId4"/>
    <p:sldLayoutId id="2147483744" r:id="rId5"/>
    <p:sldLayoutId id="2147483745" r:id="rId6"/>
    <p:sldLayoutId id="2147483746" r:id="rId7"/>
    <p:sldLayoutId id="2147483747" r:id="rId8"/>
    <p:sldLayoutId id="2147483748" r:id="rId9"/>
    <p:sldLayoutId id="2147483749" r:id="rId10"/>
    <p:sldLayoutId id="2147483750" r:id="rId11"/>
    <p:sldLayoutId id="2147483751" r:id="rId12"/>
    <p:sldLayoutId id="2147483752" r:id="rId13"/>
  </p:sldLayoutIdLst>
  <p:hf hdr="0" dt="0"/>
  <p:txStyles>
    <p:titleStyle>
      <a:lvl1pPr algn="l" rtl="0" eaLnBrk="1" fontAlgn="base" hangingPunct="1">
        <a:spcBef>
          <a:spcPct val="0"/>
        </a:spcBef>
        <a:spcAft>
          <a:spcPct val="0"/>
        </a:spcAft>
        <a:defRPr kumimoji="1" sz="2800" b="1" spc="-100" baseline="0">
          <a:solidFill>
            <a:schemeClr val="tx1"/>
          </a:solidFill>
          <a:latin typeface="HGPｺﾞｼｯｸM" pitchFamily="50" charset="-128"/>
          <a:ea typeface="HGPｺﾞｼｯｸM" pitchFamily="50" charset="-128"/>
          <a:cs typeface="+mj-cs"/>
        </a:defRPr>
      </a:lvl1pPr>
      <a:lvl2pPr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2pPr>
      <a:lvl3pPr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3pPr>
      <a:lvl4pPr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4pPr>
      <a:lvl5pPr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5pPr>
      <a:lvl6pPr marL="457200"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6pPr>
      <a:lvl7pPr marL="914400"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7pPr>
      <a:lvl8pPr marL="1371600"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8pPr>
      <a:lvl9pPr marL="1828800" algn="l" rtl="0" eaLnBrk="1" fontAlgn="base" hangingPunct="1">
        <a:spcBef>
          <a:spcPct val="0"/>
        </a:spcBef>
        <a:spcAft>
          <a:spcPct val="0"/>
        </a:spcAft>
        <a:defRPr kumimoji="1" sz="3600">
          <a:solidFill>
            <a:schemeClr val="tx2"/>
          </a:solidFill>
          <a:latin typeface="Tahoma" pitchFamily="34" charset="0"/>
          <a:ea typeface="ＭＳ Ｐゴシック" pitchFamily="50" charset="-128"/>
        </a:defRPr>
      </a:lvl9pPr>
    </p:titleStyle>
    <p:bodyStyle>
      <a:lvl1pPr marL="342900" indent="-342900" algn="l" rtl="0" eaLnBrk="1" fontAlgn="base" hangingPunct="1">
        <a:spcBef>
          <a:spcPct val="20000"/>
        </a:spcBef>
        <a:spcAft>
          <a:spcPct val="0"/>
        </a:spcAft>
        <a:buClr>
          <a:schemeClr val="accent4"/>
        </a:buClr>
        <a:buSzPct val="60000"/>
        <a:buFont typeface="Wingdings" pitchFamily="2" charset="2"/>
        <a:buChar char="n"/>
        <a:defRPr kumimoji="1" sz="32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4"/>
        </a:buClr>
        <a:buSzPct val="55000"/>
        <a:buFont typeface="Wingdings" pitchFamily="2" charset="2"/>
        <a:buChar char="n"/>
        <a:defRPr kumimoji="1" sz="2800">
          <a:solidFill>
            <a:schemeClr val="tx1"/>
          </a:solidFill>
          <a:latin typeface="Century" pitchFamily="18" charset="0"/>
          <a:ea typeface="+mn-ea"/>
        </a:defRPr>
      </a:lvl2pPr>
      <a:lvl3pPr marL="1143000" indent="-228600" algn="l" rtl="0" eaLnBrk="1" fontAlgn="base" hangingPunct="1">
        <a:spcBef>
          <a:spcPct val="20000"/>
        </a:spcBef>
        <a:spcAft>
          <a:spcPct val="0"/>
        </a:spcAft>
        <a:buClr>
          <a:schemeClr val="accent4"/>
        </a:buClr>
        <a:buSzPct val="50000"/>
        <a:buFont typeface="Wingdings" pitchFamily="2" charset="2"/>
        <a:buChar char="n"/>
        <a:defRPr kumimoji="1" sz="2400">
          <a:solidFill>
            <a:schemeClr val="tx1"/>
          </a:solidFill>
          <a:latin typeface="Century" pitchFamily="18" charset="0"/>
          <a:ea typeface="+mn-ea"/>
        </a:defRPr>
      </a:lvl3pPr>
      <a:lvl4pPr marL="1600200" indent="-228600" algn="l" rtl="0" eaLnBrk="1" fontAlgn="base" hangingPunct="1">
        <a:spcBef>
          <a:spcPct val="20000"/>
        </a:spcBef>
        <a:spcAft>
          <a:spcPct val="0"/>
        </a:spcAft>
        <a:buClr>
          <a:schemeClr val="accent4"/>
        </a:buClr>
        <a:buSzPct val="55000"/>
        <a:buFont typeface="Wingdings" pitchFamily="2" charset="2"/>
        <a:buChar char="n"/>
        <a:defRPr kumimoji="1" sz="2000">
          <a:solidFill>
            <a:schemeClr val="tx1"/>
          </a:solidFill>
          <a:latin typeface="Century" pitchFamily="18" charset="0"/>
          <a:ea typeface="+mn-ea"/>
        </a:defRPr>
      </a:lvl4pPr>
      <a:lvl5pPr marL="2057400" indent="-228600" algn="l" rtl="0" eaLnBrk="1" fontAlgn="base" hangingPunct="1">
        <a:spcBef>
          <a:spcPct val="20000"/>
        </a:spcBef>
        <a:spcAft>
          <a:spcPct val="0"/>
        </a:spcAft>
        <a:buClr>
          <a:schemeClr val="accent4"/>
        </a:buClr>
        <a:buSzPct val="50000"/>
        <a:buFont typeface="Wingdings" pitchFamily="2" charset="2"/>
        <a:buChar char="n"/>
        <a:defRPr kumimoji="1" sz="2000">
          <a:solidFill>
            <a:schemeClr val="tx1"/>
          </a:solidFill>
          <a:latin typeface="Century" pitchFamily="18" charset="0"/>
          <a:ea typeface="+mn-ea"/>
        </a:defRPr>
      </a:lvl5pPr>
      <a:lvl6pPr marL="2514600" indent="-228600" algn="l" rtl="0" eaLnBrk="1" fontAlgn="base" hangingPunct="1">
        <a:spcBef>
          <a:spcPct val="20000"/>
        </a:spcBef>
        <a:spcAft>
          <a:spcPct val="0"/>
        </a:spcAft>
        <a:buClr>
          <a:schemeClr val="accent1"/>
        </a:buClr>
        <a:buSzPct val="50000"/>
        <a:buFont typeface="Wingdings" pitchFamily="2" charset="2"/>
        <a:defRPr kumimoji="1" sz="2000">
          <a:solidFill>
            <a:schemeClr val="tx1"/>
          </a:solidFill>
          <a:latin typeface="+mn-lt"/>
          <a:ea typeface="+mn-ea"/>
        </a:defRPr>
      </a:lvl6pPr>
      <a:lvl7pPr marL="2971800" indent="-228600" algn="l" rtl="0" eaLnBrk="1" fontAlgn="base" hangingPunct="1">
        <a:spcBef>
          <a:spcPct val="20000"/>
        </a:spcBef>
        <a:spcAft>
          <a:spcPct val="0"/>
        </a:spcAft>
        <a:buClr>
          <a:schemeClr val="accent1"/>
        </a:buClr>
        <a:buSzPct val="50000"/>
        <a:buFont typeface="Wingdings" pitchFamily="2" charset="2"/>
        <a:defRPr kumimoji="1" sz="2000">
          <a:solidFill>
            <a:schemeClr val="tx1"/>
          </a:solidFill>
          <a:latin typeface="+mn-lt"/>
          <a:ea typeface="+mn-ea"/>
        </a:defRPr>
      </a:lvl7pPr>
      <a:lvl8pPr marL="3429000" indent="-228600" algn="l" rtl="0" eaLnBrk="1" fontAlgn="base" hangingPunct="1">
        <a:spcBef>
          <a:spcPct val="20000"/>
        </a:spcBef>
        <a:spcAft>
          <a:spcPct val="0"/>
        </a:spcAft>
        <a:buClr>
          <a:schemeClr val="accent1"/>
        </a:buClr>
        <a:buSzPct val="50000"/>
        <a:buFont typeface="Wingdings" pitchFamily="2" charset="2"/>
        <a:defRPr kumimoji="1" sz="2000">
          <a:solidFill>
            <a:schemeClr val="tx1"/>
          </a:solidFill>
          <a:latin typeface="+mn-lt"/>
          <a:ea typeface="+mn-ea"/>
        </a:defRPr>
      </a:lvl8pPr>
      <a:lvl9pPr marL="3886200" indent="-228600" algn="l" rtl="0" eaLnBrk="1" fontAlgn="base" hangingPunct="1">
        <a:spcBef>
          <a:spcPct val="20000"/>
        </a:spcBef>
        <a:spcAft>
          <a:spcPct val="0"/>
        </a:spcAft>
        <a:buClr>
          <a:schemeClr val="accent1"/>
        </a:buClr>
        <a:buSzPct val="50000"/>
        <a:buFont typeface="Wingdings" pitchFamily="2" charset="2"/>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8" Type="http://schemas.openxmlformats.org/officeDocument/2006/relationships/image" Target="../media/image9.wmf"/><Relationship Id="rId3" Type="http://schemas.openxmlformats.org/officeDocument/2006/relationships/image" Target="../media/image6.png"/><Relationship Id="rId7" Type="http://schemas.openxmlformats.org/officeDocument/2006/relationships/image" Target="../media/image8.wmf"/><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2"/>
          <p:cNvSpPr>
            <a:spLocks noGrp="1" noChangeArrowheads="1"/>
          </p:cNvSpPr>
          <p:nvPr>
            <p:ph type="ctrTitle"/>
          </p:nvPr>
        </p:nvSpPr>
        <p:spPr>
          <a:xfrm>
            <a:off x="247650" y="2706470"/>
            <a:ext cx="8420100" cy="646331"/>
          </a:xfrm>
        </p:spPr>
        <p:txBody>
          <a:bodyPr>
            <a:spAutoFit/>
          </a:bodyPr>
          <a:lstStyle/>
          <a:p>
            <a:r>
              <a:rPr kumimoji="0" lang="en-US" altLang="ja-JP" sz="3600" dirty="0" smtClean="0">
                <a:solidFill>
                  <a:srgbClr val="000066"/>
                </a:solidFill>
                <a:latin typeface="MS UI Gothic" pitchFamily="50" charset="-128"/>
                <a:ea typeface="MS UI Gothic" pitchFamily="50" charset="-128"/>
              </a:rPr>
              <a:t>1-2 </a:t>
            </a:r>
            <a:r>
              <a:rPr kumimoji="0" lang="ja-JP" altLang="en-US" sz="3600" dirty="0" smtClean="0">
                <a:solidFill>
                  <a:srgbClr val="000066"/>
                </a:solidFill>
                <a:latin typeface="MS UI Gothic" pitchFamily="50" charset="-128"/>
                <a:ea typeface="MS UI Gothic" pitchFamily="50" charset="-128"/>
              </a:rPr>
              <a:t>自治体における効果的な</a:t>
            </a:r>
            <a:r>
              <a:rPr kumimoji="0" lang="en-US" altLang="ja-JP" sz="3600" dirty="0" smtClean="0">
                <a:solidFill>
                  <a:srgbClr val="000066"/>
                </a:solidFill>
                <a:latin typeface="MS UI Gothic" pitchFamily="50" charset="-128"/>
                <a:ea typeface="MS UI Gothic" pitchFamily="50" charset="-128"/>
              </a:rPr>
              <a:t>ICT</a:t>
            </a:r>
            <a:r>
              <a:rPr kumimoji="0" lang="ja-JP" altLang="en-US" sz="3600" dirty="0" smtClean="0">
                <a:solidFill>
                  <a:srgbClr val="000066"/>
                </a:solidFill>
                <a:latin typeface="MS UI Gothic" pitchFamily="50" charset="-128"/>
                <a:ea typeface="MS UI Gothic" pitchFamily="50" charset="-128"/>
              </a:rPr>
              <a:t>利活用</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角丸四角形 7"/>
          <p:cNvSpPr/>
          <p:nvPr/>
        </p:nvSpPr>
        <p:spPr bwMode="auto">
          <a:xfrm>
            <a:off x="5745163" y="3141663"/>
            <a:ext cx="3816350" cy="2951162"/>
          </a:xfrm>
          <a:prstGeom prst="roundRect">
            <a:avLst>
              <a:gd name="adj" fmla="val 3342"/>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a:lstStyle/>
          <a:p>
            <a:pPr eaLnBrk="0" hangingPunct="0">
              <a:defRPr/>
            </a:pPr>
            <a:endParaRPr kumimoji="0" lang="ja-JP" altLang="en-US" dirty="0">
              <a:solidFill>
                <a:schemeClr val="tx1"/>
              </a:solidFill>
              <a:latin typeface="HGPｺﾞｼｯｸM" pitchFamily="50" charset="-128"/>
              <a:ea typeface="HGPｺﾞｼｯｸM" pitchFamily="50" charset="-128"/>
            </a:endParaRPr>
          </a:p>
        </p:txBody>
      </p:sp>
      <p:sp>
        <p:nvSpPr>
          <p:cNvPr id="10" name="角丸四角形 9"/>
          <p:cNvSpPr/>
          <p:nvPr/>
        </p:nvSpPr>
        <p:spPr bwMode="auto">
          <a:xfrm>
            <a:off x="6284913" y="3213100"/>
            <a:ext cx="3205162" cy="2770188"/>
          </a:xfrm>
          <a:prstGeom prst="roundRect">
            <a:avLst>
              <a:gd name="adj" fmla="val 3666"/>
            </a:avLst>
          </a:prstGeom>
          <a:solidFill>
            <a:schemeClr val="bg1"/>
          </a:solidFill>
          <a:ln>
            <a:no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a:lstStyle/>
          <a:p>
            <a:pPr eaLnBrk="0" hangingPunct="0">
              <a:defRPr/>
            </a:pPr>
            <a:endParaRPr kumimoji="0" lang="ja-JP" altLang="en-US">
              <a:solidFill>
                <a:schemeClr val="tx1"/>
              </a:solidFill>
              <a:latin typeface="HGPｺﾞｼｯｸM" pitchFamily="50" charset="-128"/>
              <a:ea typeface="HGPｺﾞｼｯｸM" pitchFamily="50" charset="-128"/>
            </a:endParaRPr>
          </a:p>
        </p:txBody>
      </p:sp>
      <p:sp>
        <p:nvSpPr>
          <p:cNvPr id="141" name="右矢印吹き出し 140"/>
          <p:cNvSpPr/>
          <p:nvPr/>
        </p:nvSpPr>
        <p:spPr bwMode="auto">
          <a:xfrm>
            <a:off x="6338889" y="4202113"/>
            <a:ext cx="2574925" cy="787400"/>
          </a:xfrm>
          <a:prstGeom prst="rightArrowCallout">
            <a:avLst>
              <a:gd name="adj1" fmla="val 25000"/>
              <a:gd name="adj2" fmla="val 25000"/>
              <a:gd name="adj3" fmla="val 25000"/>
              <a:gd name="adj4" fmla="val 89734"/>
            </a:avLst>
          </a:prstGeom>
          <a:solidFill>
            <a:schemeClr val="tx2">
              <a:lumMod val="20000"/>
              <a:lumOff val="80000"/>
            </a:schemeClr>
          </a:solid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a:lstStyle/>
          <a:p>
            <a:pPr eaLnBrk="0" hangingPunct="0">
              <a:defRPr/>
            </a:pPr>
            <a:endParaRPr kumimoji="0" lang="ja-JP" altLang="en-US">
              <a:latin typeface="HGPｺﾞｼｯｸM" pitchFamily="50" charset="-128"/>
              <a:ea typeface="HGPｺﾞｼｯｸM" pitchFamily="50" charset="-128"/>
            </a:endParaRPr>
          </a:p>
        </p:txBody>
      </p:sp>
      <p:sp>
        <p:nvSpPr>
          <p:cNvPr id="7" name="角丸四角形 6"/>
          <p:cNvSpPr/>
          <p:nvPr/>
        </p:nvSpPr>
        <p:spPr bwMode="auto">
          <a:xfrm>
            <a:off x="1208089" y="3141663"/>
            <a:ext cx="3816350" cy="2951162"/>
          </a:xfrm>
          <a:prstGeom prst="roundRect">
            <a:avLst>
              <a:gd name="adj" fmla="val 3342"/>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a:lstStyle/>
          <a:p>
            <a:pPr eaLnBrk="0" hangingPunct="0">
              <a:defRPr/>
            </a:pPr>
            <a:endParaRPr kumimoji="0" lang="ja-JP" altLang="en-US" dirty="0">
              <a:solidFill>
                <a:schemeClr val="tx1"/>
              </a:solidFill>
              <a:latin typeface="HGPｺﾞｼｯｸM" pitchFamily="50" charset="-128"/>
              <a:ea typeface="HGPｺﾞｼｯｸM" pitchFamily="50" charset="-128"/>
            </a:endParaRPr>
          </a:p>
        </p:txBody>
      </p:sp>
      <p:sp>
        <p:nvSpPr>
          <p:cNvPr id="9" name="角丸四角形 8"/>
          <p:cNvSpPr/>
          <p:nvPr/>
        </p:nvSpPr>
        <p:spPr bwMode="auto">
          <a:xfrm>
            <a:off x="1749425" y="3213100"/>
            <a:ext cx="3203575" cy="2770188"/>
          </a:xfrm>
          <a:prstGeom prst="roundRect">
            <a:avLst>
              <a:gd name="adj" fmla="val 3666"/>
            </a:avLst>
          </a:prstGeom>
          <a:solidFill>
            <a:schemeClr val="bg1"/>
          </a:solidFill>
          <a:ln>
            <a:no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a:lstStyle/>
          <a:p>
            <a:pPr eaLnBrk="0" hangingPunct="0">
              <a:defRPr/>
            </a:pPr>
            <a:endParaRPr kumimoji="0" lang="ja-JP" altLang="en-US">
              <a:solidFill>
                <a:schemeClr val="tx1"/>
              </a:solidFill>
              <a:latin typeface="HGPｺﾞｼｯｸM" pitchFamily="50" charset="-128"/>
              <a:ea typeface="HGPｺﾞｼｯｸM" pitchFamily="50" charset="-128"/>
            </a:endParaRPr>
          </a:p>
        </p:txBody>
      </p:sp>
      <p:sp>
        <p:nvSpPr>
          <p:cNvPr id="38" name="テキスト ボックス 37"/>
          <p:cNvSpPr txBox="1"/>
          <p:nvPr/>
        </p:nvSpPr>
        <p:spPr>
          <a:xfrm>
            <a:off x="1281114" y="3141663"/>
            <a:ext cx="431800" cy="2951162"/>
          </a:xfrm>
          <a:prstGeom prst="rect">
            <a:avLst/>
          </a:prstGeom>
          <a:noFill/>
          <a:ln>
            <a:noFill/>
          </a:ln>
          <a:effectLst/>
        </p:spPr>
        <p:style>
          <a:lnRef idx="1">
            <a:schemeClr val="accent1"/>
          </a:lnRef>
          <a:fillRef idx="2">
            <a:schemeClr val="accent1"/>
          </a:fillRef>
          <a:effectRef idx="1">
            <a:schemeClr val="accent1"/>
          </a:effectRef>
          <a:fontRef idx="minor">
            <a:schemeClr val="dk1"/>
          </a:fontRef>
        </p:style>
        <p:txBody>
          <a:bodyPr vert="eaVert" lIns="0" tIns="0" rIns="0" bIns="0" anchor="ctr"/>
          <a:lstStyle/>
          <a:p>
            <a:pPr algn="ctr" eaLnBrk="0" hangingPunct="0">
              <a:defRPr/>
            </a:pPr>
            <a:r>
              <a:rPr lang="ja-JP" altLang="en-US" sz="2000" dirty="0">
                <a:solidFill>
                  <a:schemeClr val="bg1"/>
                </a:solidFill>
                <a:latin typeface="HGPｺﾞｼｯｸM" pitchFamily="50" charset="-128"/>
                <a:ea typeface="HGPｺﾞｼｯｸM" pitchFamily="50" charset="-128"/>
              </a:rPr>
              <a:t>従来</a:t>
            </a:r>
          </a:p>
        </p:txBody>
      </p:sp>
      <p:sp>
        <p:nvSpPr>
          <p:cNvPr id="6160" name="右矢印吹き出し 6159"/>
          <p:cNvSpPr/>
          <p:nvPr/>
        </p:nvSpPr>
        <p:spPr bwMode="auto">
          <a:xfrm>
            <a:off x="1803401" y="3576640"/>
            <a:ext cx="2573338" cy="788987"/>
          </a:xfrm>
          <a:prstGeom prst="rightArrowCallout">
            <a:avLst>
              <a:gd name="adj1" fmla="val 25000"/>
              <a:gd name="adj2" fmla="val 25000"/>
              <a:gd name="adj3" fmla="val 25000"/>
              <a:gd name="adj4" fmla="val 89734"/>
            </a:avLst>
          </a:prstGeom>
          <a:solidFill>
            <a:schemeClr val="tx2">
              <a:lumMod val="20000"/>
              <a:lumOff val="80000"/>
            </a:schemeClr>
          </a:solid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a:lstStyle/>
          <a:p>
            <a:pPr eaLnBrk="0" hangingPunct="0">
              <a:defRPr/>
            </a:pPr>
            <a:endParaRPr kumimoji="0" lang="ja-JP" altLang="en-US">
              <a:latin typeface="HGPｺﾞｼｯｸM" pitchFamily="50" charset="-128"/>
              <a:ea typeface="HGPｺﾞｼｯｸM" pitchFamily="50" charset="-128"/>
            </a:endParaRPr>
          </a:p>
        </p:txBody>
      </p:sp>
      <p:sp>
        <p:nvSpPr>
          <p:cNvPr id="99" name="右矢印吹き出し 98"/>
          <p:cNvSpPr/>
          <p:nvPr/>
        </p:nvSpPr>
        <p:spPr bwMode="auto">
          <a:xfrm>
            <a:off x="1803401" y="4895850"/>
            <a:ext cx="2573338" cy="787400"/>
          </a:xfrm>
          <a:prstGeom prst="rightArrowCallout">
            <a:avLst>
              <a:gd name="adj1" fmla="val 25000"/>
              <a:gd name="adj2" fmla="val 25000"/>
              <a:gd name="adj3" fmla="val 25000"/>
              <a:gd name="adj4" fmla="val 89734"/>
            </a:avLst>
          </a:prstGeom>
          <a:solidFill>
            <a:schemeClr val="tx2">
              <a:lumMod val="20000"/>
              <a:lumOff val="80000"/>
            </a:schemeClr>
          </a:solid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a:lstStyle/>
          <a:p>
            <a:pPr eaLnBrk="0" hangingPunct="0">
              <a:defRPr/>
            </a:pPr>
            <a:endParaRPr kumimoji="0" lang="ja-JP" altLang="en-US">
              <a:latin typeface="HGPｺﾞｼｯｸM" pitchFamily="50" charset="-128"/>
              <a:ea typeface="HGPｺﾞｼｯｸM" pitchFamily="50" charset="-128"/>
            </a:endParaRPr>
          </a:p>
        </p:txBody>
      </p:sp>
      <p:sp>
        <p:nvSpPr>
          <p:cNvPr id="16395" name="コンテンツ プレースホルダ 3"/>
          <p:cNvSpPr>
            <a:spLocks noGrp="1"/>
          </p:cNvSpPr>
          <p:nvPr>
            <p:ph idx="1"/>
          </p:nvPr>
        </p:nvSpPr>
        <p:spPr bwMode="auto">
          <a:xfrm>
            <a:off x="495300" y="1341440"/>
            <a:ext cx="8915400" cy="574675"/>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ja-JP" altLang="en-US" sz="2400" dirty="0" smtClean="0">
                <a:latin typeface="HGPｺﾞｼｯｸM" pitchFamily="50" charset="-128"/>
                <a:ea typeface="HGPｺﾞｼｯｸM" pitchFamily="50" charset="-128"/>
              </a:rPr>
              <a:t>主な利点②　業務分析や標準化等による最適化推進</a:t>
            </a:r>
          </a:p>
        </p:txBody>
      </p:sp>
      <p:sp>
        <p:nvSpPr>
          <p:cNvPr id="5" name="角丸四角形 4"/>
          <p:cNvSpPr/>
          <p:nvPr/>
        </p:nvSpPr>
        <p:spPr bwMode="auto">
          <a:xfrm>
            <a:off x="2216151" y="1916113"/>
            <a:ext cx="7273925" cy="1008062"/>
          </a:xfrm>
          <a:prstGeom prst="roundRect">
            <a:avLst/>
          </a:prstGeom>
          <a:solidFill>
            <a:schemeClr val="bg1"/>
          </a:solidFill>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anchor="ctr"/>
          <a:lstStyle/>
          <a:p>
            <a:pPr eaLnBrk="0" hangingPunct="0">
              <a:defRPr/>
            </a:pPr>
            <a:r>
              <a:rPr kumimoji="0" lang="ja-JP" altLang="en-US" dirty="0">
                <a:solidFill>
                  <a:schemeClr val="tx1"/>
                </a:solidFill>
                <a:latin typeface="HGPｺﾞｼｯｸM" pitchFamily="50" charset="-128"/>
                <a:ea typeface="HGPｺﾞｼｯｸM" pitchFamily="50" charset="-128"/>
              </a:rPr>
              <a:t>複数自治体での業務アプリケーションの共通化に向けて、業務分析や業務標準化等、業務の全体最適化が検討されることから、自治体クラウド</a:t>
            </a:r>
            <a:r>
              <a:rPr kumimoji="0" lang="ja-JP" altLang="en-US" dirty="0">
                <a:solidFill>
                  <a:srgbClr val="FF0000"/>
                </a:solidFill>
                <a:latin typeface="HGPｺﾞｼｯｸM" pitchFamily="50" charset="-128"/>
                <a:ea typeface="HGPｺﾞｼｯｸM" pitchFamily="50" charset="-128"/>
              </a:rPr>
              <a:t>導入を機に業務効率化が推進</a:t>
            </a:r>
            <a:r>
              <a:rPr kumimoji="0" lang="ja-JP" altLang="en-US" dirty="0">
                <a:solidFill>
                  <a:schemeClr val="tx1"/>
                </a:solidFill>
                <a:latin typeface="HGPｺﾞｼｯｸM" pitchFamily="50" charset="-128"/>
                <a:ea typeface="HGPｺﾞｼｯｸM" pitchFamily="50" charset="-128"/>
              </a:rPr>
              <a:t>される。</a:t>
            </a:r>
          </a:p>
        </p:txBody>
      </p:sp>
      <p:sp>
        <p:nvSpPr>
          <p:cNvPr id="6" name="ホームベース 5"/>
          <p:cNvSpPr/>
          <p:nvPr/>
        </p:nvSpPr>
        <p:spPr bwMode="auto">
          <a:xfrm>
            <a:off x="992560" y="1916832"/>
            <a:ext cx="1296144" cy="1008112"/>
          </a:xfrm>
          <a:prstGeom prst="homePlate">
            <a:avLst>
              <a:gd name="adj" fmla="val 31015"/>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anchor="ctr"/>
          <a:lstStyle/>
          <a:p>
            <a:pPr eaLnBrk="0" hangingPunct="0">
              <a:defRPr/>
            </a:pPr>
            <a:r>
              <a:rPr kumimoji="0" lang="ja-JP" altLang="en-US" sz="2000" dirty="0">
                <a:solidFill>
                  <a:schemeClr val="bg1"/>
                </a:solidFill>
                <a:latin typeface="HGPｺﾞｼｯｸM" pitchFamily="50" charset="-128"/>
                <a:ea typeface="HGPｺﾞｼｯｸM" pitchFamily="50" charset="-128"/>
              </a:rPr>
              <a:t>ポイント</a:t>
            </a:r>
          </a:p>
        </p:txBody>
      </p:sp>
      <p:sp>
        <p:nvSpPr>
          <p:cNvPr id="39" name="テキスト ボックス 38"/>
          <p:cNvSpPr txBox="1"/>
          <p:nvPr/>
        </p:nvSpPr>
        <p:spPr>
          <a:xfrm>
            <a:off x="5816601" y="3141663"/>
            <a:ext cx="431800" cy="2951162"/>
          </a:xfrm>
          <a:prstGeom prst="rect">
            <a:avLst/>
          </a:prstGeom>
          <a:noFill/>
          <a:ln>
            <a:noFill/>
          </a:ln>
          <a:effectLst/>
        </p:spPr>
        <p:style>
          <a:lnRef idx="1">
            <a:schemeClr val="accent1"/>
          </a:lnRef>
          <a:fillRef idx="2">
            <a:schemeClr val="accent1"/>
          </a:fillRef>
          <a:effectRef idx="1">
            <a:schemeClr val="accent1"/>
          </a:effectRef>
          <a:fontRef idx="minor">
            <a:schemeClr val="dk1"/>
          </a:fontRef>
        </p:style>
        <p:txBody>
          <a:bodyPr vert="eaVert" lIns="0" tIns="0" rIns="0" bIns="0" anchor="ctr"/>
          <a:lstStyle/>
          <a:p>
            <a:pPr algn="ctr" eaLnBrk="0" hangingPunct="0">
              <a:defRPr/>
            </a:pPr>
            <a:r>
              <a:rPr lang="ja-JP" altLang="en-US" sz="2000" dirty="0">
                <a:solidFill>
                  <a:schemeClr val="bg1"/>
                </a:solidFill>
                <a:latin typeface="HGPｺﾞｼｯｸM" pitchFamily="50" charset="-128"/>
                <a:ea typeface="HGPｺﾞｼｯｸM" pitchFamily="50" charset="-128"/>
              </a:rPr>
              <a:t>自治体クラウド</a:t>
            </a:r>
          </a:p>
        </p:txBody>
      </p:sp>
      <p:sp>
        <p:nvSpPr>
          <p:cNvPr id="40" name="二等辺三角形 39"/>
          <p:cNvSpPr/>
          <p:nvPr/>
        </p:nvSpPr>
        <p:spPr bwMode="auto">
          <a:xfrm rot="5400000">
            <a:off x="4818063" y="4373564"/>
            <a:ext cx="1152525" cy="450850"/>
          </a:xfrm>
          <a:prstGeom prst="triangle">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a:lstStyle/>
          <a:p>
            <a:pPr eaLnBrk="0" hangingPunct="0">
              <a:defRPr/>
            </a:pPr>
            <a:endParaRPr kumimoji="0" lang="ja-JP" altLang="en-US">
              <a:solidFill>
                <a:schemeClr val="tx1"/>
              </a:solidFill>
              <a:latin typeface="HGPｺﾞｼｯｸM" pitchFamily="50" charset="-128"/>
              <a:ea typeface="HGPｺﾞｼｯｸM" pitchFamily="50" charset="-128"/>
            </a:endParaRPr>
          </a:p>
        </p:txBody>
      </p:sp>
      <p:sp>
        <p:nvSpPr>
          <p:cNvPr id="16402" name="円/楕円 1"/>
          <p:cNvSpPr>
            <a:spLocks noChangeArrowheads="1"/>
          </p:cNvSpPr>
          <p:nvPr/>
        </p:nvSpPr>
        <p:spPr bwMode="auto">
          <a:xfrm>
            <a:off x="1892300" y="3681413"/>
            <a:ext cx="215900" cy="215900"/>
          </a:xfrm>
          <a:prstGeom prst="ellipse">
            <a:avLst/>
          </a:prstGeom>
          <a:solidFill>
            <a:schemeClr val="accent1"/>
          </a:solidFill>
          <a:ln w="9525" algn="ctr">
            <a:solidFill>
              <a:schemeClr val="tx1"/>
            </a:solidFill>
            <a:round/>
            <a:headEnd/>
            <a:tailEnd/>
          </a:ln>
          <a:effectLst>
            <a:prstShdw prst="shdw17" dist="17961" dir="2700000">
              <a:schemeClr val="bg2"/>
            </a:prstShdw>
          </a:effectLst>
        </p:spPr>
        <p:txBody>
          <a:bodyPr/>
          <a:lstStyle/>
          <a:p>
            <a:pPr eaLnBrk="0" hangingPunct="0"/>
            <a:endParaRPr kumimoji="0" lang="ja-JP" altLang="en-US">
              <a:latin typeface="HGPｺﾞｼｯｸM" pitchFamily="50" charset="-128"/>
              <a:ea typeface="HGPｺﾞｼｯｸM" pitchFamily="50" charset="-128"/>
            </a:endParaRPr>
          </a:p>
        </p:txBody>
      </p:sp>
      <p:sp>
        <p:nvSpPr>
          <p:cNvPr id="16403" name="円/楕円 40"/>
          <p:cNvSpPr>
            <a:spLocks noChangeArrowheads="1"/>
          </p:cNvSpPr>
          <p:nvPr/>
        </p:nvSpPr>
        <p:spPr bwMode="auto">
          <a:xfrm>
            <a:off x="1892300" y="4049713"/>
            <a:ext cx="215900" cy="215900"/>
          </a:xfrm>
          <a:prstGeom prst="ellipse">
            <a:avLst/>
          </a:prstGeom>
          <a:solidFill>
            <a:schemeClr val="accent1"/>
          </a:solidFill>
          <a:ln w="9525" algn="ctr">
            <a:solidFill>
              <a:schemeClr val="tx1"/>
            </a:solidFill>
            <a:round/>
            <a:headEnd/>
            <a:tailEnd/>
          </a:ln>
          <a:effectLst>
            <a:prstShdw prst="shdw17" dist="17961" dir="2700000">
              <a:schemeClr val="bg2"/>
            </a:prstShdw>
          </a:effectLst>
        </p:spPr>
        <p:txBody>
          <a:bodyPr/>
          <a:lstStyle/>
          <a:p>
            <a:pPr eaLnBrk="0" hangingPunct="0"/>
            <a:endParaRPr kumimoji="0" lang="ja-JP" altLang="en-US">
              <a:latin typeface="HGPｺﾞｼｯｸM" pitchFamily="50" charset="-128"/>
              <a:ea typeface="HGPｺﾞｼｯｸM" pitchFamily="50" charset="-128"/>
            </a:endParaRPr>
          </a:p>
        </p:txBody>
      </p:sp>
      <p:sp>
        <p:nvSpPr>
          <p:cNvPr id="16404" name="円/楕円 41"/>
          <p:cNvSpPr>
            <a:spLocks noChangeArrowheads="1"/>
          </p:cNvSpPr>
          <p:nvPr/>
        </p:nvSpPr>
        <p:spPr bwMode="auto">
          <a:xfrm>
            <a:off x="2314575" y="4049713"/>
            <a:ext cx="215900" cy="215900"/>
          </a:xfrm>
          <a:prstGeom prst="ellipse">
            <a:avLst/>
          </a:prstGeom>
          <a:solidFill>
            <a:schemeClr val="accent1"/>
          </a:solidFill>
          <a:ln w="9525" algn="ctr">
            <a:solidFill>
              <a:schemeClr val="tx1"/>
            </a:solidFill>
            <a:round/>
            <a:headEnd/>
            <a:tailEnd/>
          </a:ln>
          <a:effectLst>
            <a:prstShdw prst="shdw17" dist="17961" dir="2700000">
              <a:schemeClr val="bg2"/>
            </a:prstShdw>
          </a:effectLst>
        </p:spPr>
        <p:txBody>
          <a:bodyPr/>
          <a:lstStyle/>
          <a:p>
            <a:pPr eaLnBrk="0" hangingPunct="0"/>
            <a:endParaRPr kumimoji="0" lang="ja-JP" altLang="en-US">
              <a:latin typeface="HGPｺﾞｼｯｸM" pitchFamily="50" charset="-128"/>
              <a:ea typeface="HGPｺﾞｼｯｸM" pitchFamily="50" charset="-128"/>
            </a:endParaRPr>
          </a:p>
        </p:txBody>
      </p:sp>
      <p:sp>
        <p:nvSpPr>
          <p:cNvPr id="43" name="円/楕円 42"/>
          <p:cNvSpPr/>
          <p:nvPr/>
        </p:nvSpPr>
        <p:spPr bwMode="auto">
          <a:xfrm>
            <a:off x="2324100" y="3681413"/>
            <a:ext cx="215900" cy="215900"/>
          </a:xfrm>
          <a:prstGeom prst="ellipse">
            <a:avLst/>
          </a:prstGeom>
          <a:solidFill>
            <a:schemeClr val="accent2">
              <a:lumMod val="60000"/>
              <a:lumOff val="40000"/>
            </a:schemeClr>
          </a:solid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a:lstStyle/>
          <a:p>
            <a:pPr eaLnBrk="0" hangingPunct="0">
              <a:defRPr/>
            </a:pPr>
            <a:endParaRPr kumimoji="0" lang="ja-JP" altLang="en-US">
              <a:latin typeface="HGPｺﾞｼｯｸM" pitchFamily="50" charset="-128"/>
              <a:ea typeface="HGPｺﾞｼｯｸM" pitchFamily="50" charset="-128"/>
            </a:endParaRPr>
          </a:p>
        </p:txBody>
      </p:sp>
      <p:sp>
        <p:nvSpPr>
          <p:cNvPr id="44" name="円/楕円 43"/>
          <p:cNvSpPr/>
          <p:nvPr/>
        </p:nvSpPr>
        <p:spPr bwMode="auto">
          <a:xfrm>
            <a:off x="2744788" y="3667125"/>
            <a:ext cx="215900" cy="215900"/>
          </a:xfrm>
          <a:prstGeom prst="ellipse">
            <a:avLst/>
          </a:prstGeom>
          <a:solidFill>
            <a:schemeClr val="accent2">
              <a:lumMod val="60000"/>
              <a:lumOff val="40000"/>
            </a:schemeClr>
          </a:solid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a:lstStyle/>
          <a:p>
            <a:pPr eaLnBrk="0" hangingPunct="0">
              <a:defRPr/>
            </a:pPr>
            <a:endParaRPr kumimoji="0" lang="ja-JP" altLang="en-US">
              <a:latin typeface="HGPｺﾞｼｯｸM" pitchFamily="50" charset="-128"/>
              <a:ea typeface="HGPｺﾞｼｯｸM" pitchFamily="50" charset="-128"/>
            </a:endParaRPr>
          </a:p>
        </p:txBody>
      </p:sp>
      <p:sp>
        <p:nvSpPr>
          <p:cNvPr id="16407" name="円/楕円 44"/>
          <p:cNvSpPr>
            <a:spLocks noChangeArrowheads="1"/>
          </p:cNvSpPr>
          <p:nvPr/>
        </p:nvSpPr>
        <p:spPr bwMode="auto">
          <a:xfrm>
            <a:off x="2744788" y="4049713"/>
            <a:ext cx="215900" cy="215900"/>
          </a:xfrm>
          <a:prstGeom prst="ellipse">
            <a:avLst/>
          </a:prstGeom>
          <a:solidFill>
            <a:schemeClr val="accent1"/>
          </a:solidFill>
          <a:ln w="9525" algn="ctr">
            <a:solidFill>
              <a:schemeClr val="tx1"/>
            </a:solidFill>
            <a:round/>
            <a:headEnd/>
            <a:tailEnd/>
          </a:ln>
          <a:effectLst>
            <a:prstShdw prst="shdw17" dist="17961" dir="2700000">
              <a:schemeClr val="bg2"/>
            </a:prstShdw>
          </a:effectLst>
        </p:spPr>
        <p:txBody>
          <a:bodyPr/>
          <a:lstStyle/>
          <a:p>
            <a:pPr eaLnBrk="0" hangingPunct="0"/>
            <a:endParaRPr kumimoji="0" lang="ja-JP" altLang="en-US">
              <a:latin typeface="HGPｺﾞｼｯｸM" pitchFamily="50" charset="-128"/>
              <a:ea typeface="HGPｺﾞｼｯｸM" pitchFamily="50" charset="-128"/>
            </a:endParaRPr>
          </a:p>
        </p:txBody>
      </p:sp>
      <p:sp>
        <p:nvSpPr>
          <p:cNvPr id="16408" name="円/楕円 45"/>
          <p:cNvSpPr>
            <a:spLocks noChangeArrowheads="1"/>
          </p:cNvSpPr>
          <p:nvPr/>
        </p:nvSpPr>
        <p:spPr bwMode="auto">
          <a:xfrm>
            <a:off x="3176588" y="4049713"/>
            <a:ext cx="215900" cy="215900"/>
          </a:xfrm>
          <a:prstGeom prst="ellipse">
            <a:avLst/>
          </a:prstGeom>
          <a:solidFill>
            <a:schemeClr val="accent1"/>
          </a:solidFill>
          <a:ln w="9525" algn="ctr">
            <a:solidFill>
              <a:schemeClr val="tx1"/>
            </a:solidFill>
            <a:round/>
            <a:headEnd/>
            <a:tailEnd/>
          </a:ln>
          <a:effectLst>
            <a:prstShdw prst="shdw17" dist="17961" dir="2700000">
              <a:schemeClr val="bg2"/>
            </a:prstShdw>
          </a:effectLst>
        </p:spPr>
        <p:txBody>
          <a:bodyPr/>
          <a:lstStyle/>
          <a:p>
            <a:pPr eaLnBrk="0" hangingPunct="0"/>
            <a:endParaRPr kumimoji="0" lang="ja-JP" altLang="en-US">
              <a:latin typeface="HGPｺﾞｼｯｸM" pitchFamily="50" charset="-128"/>
              <a:ea typeface="HGPｺﾞｼｯｸM" pitchFamily="50" charset="-128"/>
            </a:endParaRPr>
          </a:p>
        </p:txBody>
      </p:sp>
      <p:sp>
        <p:nvSpPr>
          <p:cNvPr id="16409" name="円/楕円 46"/>
          <p:cNvSpPr>
            <a:spLocks noChangeArrowheads="1"/>
          </p:cNvSpPr>
          <p:nvPr/>
        </p:nvSpPr>
        <p:spPr bwMode="auto">
          <a:xfrm>
            <a:off x="3729038" y="4049713"/>
            <a:ext cx="215900" cy="215900"/>
          </a:xfrm>
          <a:prstGeom prst="ellipse">
            <a:avLst/>
          </a:prstGeom>
          <a:solidFill>
            <a:schemeClr val="accent1"/>
          </a:solidFill>
          <a:ln w="9525" algn="ctr">
            <a:solidFill>
              <a:schemeClr val="tx1"/>
            </a:solidFill>
            <a:round/>
            <a:headEnd/>
            <a:tailEnd/>
          </a:ln>
          <a:effectLst>
            <a:prstShdw prst="shdw17" dist="17961" dir="2700000">
              <a:schemeClr val="bg2"/>
            </a:prstShdw>
          </a:effectLst>
        </p:spPr>
        <p:txBody>
          <a:bodyPr/>
          <a:lstStyle/>
          <a:p>
            <a:pPr eaLnBrk="0" hangingPunct="0"/>
            <a:endParaRPr kumimoji="0" lang="ja-JP" altLang="en-US">
              <a:latin typeface="HGPｺﾞｼｯｸM" pitchFamily="50" charset="-128"/>
              <a:ea typeface="HGPｺﾞｼｯｸM" pitchFamily="50" charset="-128"/>
            </a:endParaRPr>
          </a:p>
        </p:txBody>
      </p:sp>
      <p:sp>
        <p:nvSpPr>
          <p:cNvPr id="16410" name="円/楕円 47"/>
          <p:cNvSpPr>
            <a:spLocks noChangeArrowheads="1"/>
          </p:cNvSpPr>
          <p:nvPr/>
        </p:nvSpPr>
        <p:spPr bwMode="auto">
          <a:xfrm>
            <a:off x="3176588" y="3667125"/>
            <a:ext cx="215900" cy="215900"/>
          </a:xfrm>
          <a:prstGeom prst="ellipse">
            <a:avLst/>
          </a:prstGeom>
          <a:solidFill>
            <a:srgbClr val="FFC000"/>
          </a:solidFill>
          <a:ln w="9525" algn="ctr">
            <a:solidFill>
              <a:schemeClr val="tx1"/>
            </a:solidFill>
            <a:round/>
            <a:headEnd/>
            <a:tailEnd/>
          </a:ln>
          <a:effectLst>
            <a:prstShdw prst="shdw17" dist="17961" dir="2700000">
              <a:schemeClr val="bg2"/>
            </a:prstShdw>
          </a:effectLst>
        </p:spPr>
        <p:txBody>
          <a:bodyPr/>
          <a:lstStyle/>
          <a:p>
            <a:pPr eaLnBrk="0" hangingPunct="0"/>
            <a:endParaRPr kumimoji="0" lang="ja-JP" altLang="en-US">
              <a:latin typeface="HGPｺﾞｼｯｸM" pitchFamily="50" charset="-128"/>
              <a:ea typeface="HGPｺﾞｼｯｸM" pitchFamily="50" charset="-128"/>
            </a:endParaRPr>
          </a:p>
        </p:txBody>
      </p:sp>
      <p:cxnSp>
        <p:nvCxnSpPr>
          <p:cNvPr id="16411" name="直線矢印コネクタ 56"/>
          <p:cNvCxnSpPr>
            <a:cxnSpLocks noChangeShapeType="1"/>
            <a:stCxn id="16402" idx="4"/>
            <a:endCxn id="16403" idx="0"/>
          </p:cNvCxnSpPr>
          <p:nvPr/>
        </p:nvCxnSpPr>
        <p:spPr bwMode="auto">
          <a:xfrm>
            <a:off x="2000250" y="3897313"/>
            <a:ext cx="0" cy="152400"/>
          </a:xfrm>
          <a:prstGeom prst="straightConnector1">
            <a:avLst/>
          </a:prstGeom>
          <a:noFill/>
          <a:ln w="9525" algn="ctr">
            <a:solidFill>
              <a:schemeClr val="tx1"/>
            </a:solidFill>
            <a:round/>
            <a:headEnd/>
            <a:tailEnd type="arrow" w="med" len="med"/>
          </a:ln>
          <a:effectLst>
            <a:prstShdw prst="shdw17" dist="17961" dir="2700000">
              <a:schemeClr val="bg2"/>
            </a:prstShdw>
          </a:effectLst>
          <a:extLst>
            <a:ext uri="{909E8E84-426E-40DD-AFC4-6F175D3DCCD1}">
              <a14:hiddenFill xmlns="" xmlns:a14="http://schemas.microsoft.com/office/drawing/2010/main">
                <a:noFill/>
              </a14:hiddenFill>
            </a:ext>
          </a:extLst>
        </p:spPr>
      </p:cxnSp>
      <p:cxnSp>
        <p:nvCxnSpPr>
          <p:cNvPr id="16412" name="直線矢印コネクタ 58"/>
          <p:cNvCxnSpPr>
            <a:cxnSpLocks noChangeShapeType="1"/>
            <a:stCxn id="16403" idx="6"/>
            <a:endCxn id="16404" idx="2"/>
          </p:cNvCxnSpPr>
          <p:nvPr/>
        </p:nvCxnSpPr>
        <p:spPr bwMode="auto">
          <a:xfrm>
            <a:off x="2108200" y="4157663"/>
            <a:ext cx="206375" cy="0"/>
          </a:xfrm>
          <a:prstGeom prst="straightConnector1">
            <a:avLst/>
          </a:prstGeom>
          <a:noFill/>
          <a:ln w="9525" algn="ctr">
            <a:solidFill>
              <a:schemeClr val="tx1"/>
            </a:solidFill>
            <a:round/>
            <a:headEnd/>
            <a:tailEnd type="arrow" w="med" len="med"/>
          </a:ln>
          <a:effectLst>
            <a:prstShdw prst="shdw17" dist="17961" dir="2700000">
              <a:schemeClr val="bg2"/>
            </a:prstShdw>
          </a:effectLst>
          <a:extLst>
            <a:ext uri="{909E8E84-426E-40DD-AFC4-6F175D3DCCD1}">
              <a14:hiddenFill xmlns="" xmlns:a14="http://schemas.microsoft.com/office/drawing/2010/main">
                <a:noFill/>
              </a14:hiddenFill>
            </a:ext>
          </a:extLst>
        </p:spPr>
      </p:cxnSp>
      <p:cxnSp>
        <p:nvCxnSpPr>
          <p:cNvPr id="16413" name="直線矢印コネクタ 60"/>
          <p:cNvCxnSpPr>
            <a:cxnSpLocks noChangeShapeType="1"/>
            <a:stCxn id="16404" idx="6"/>
            <a:endCxn id="16407" idx="2"/>
          </p:cNvCxnSpPr>
          <p:nvPr/>
        </p:nvCxnSpPr>
        <p:spPr bwMode="auto">
          <a:xfrm>
            <a:off x="2530476" y="4157663"/>
            <a:ext cx="214313" cy="0"/>
          </a:xfrm>
          <a:prstGeom prst="straightConnector1">
            <a:avLst/>
          </a:prstGeom>
          <a:noFill/>
          <a:ln w="9525" algn="ctr">
            <a:solidFill>
              <a:schemeClr val="tx1"/>
            </a:solidFill>
            <a:round/>
            <a:headEnd/>
            <a:tailEnd type="arrow" w="med" len="med"/>
          </a:ln>
          <a:effectLst>
            <a:prstShdw prst="shdw17" dist="17961" dir="2700000">
              <a:schemeClr val="bg2"/>
            </a:prstShdw>
          </a:effectLst>
          <a:extLst>
            <a:ext uri="{909E8E84-426E-40DD-AFC4-6F175D3DCCD1}">
              <a14:hiddenFill xmlns="" xmlns:a14="http://schemas.microsoft.com/office/drawing/2010/main">
                <a:noFill/>
              </a14:hiddenFill>
            </a:ext>
          </a:extLst>
        </p:spPr>
      </p:cxnSp>
      <p:cxnSp>
        <p:nvCxnSpPr>
          <p:cNvPr id="16414" name="直線矢印コネクタ 62"/>
          <p:cNvCxnSpPr>
            <a:cxnSpLocks noChangeShapeType="1"/>
            <a:stCxn id="43" idx="6"/>
            <a:endCxn id="44" idx="2"/>
          </p:cNvCxnSpPr>
          <p:nvPr/>
        </p:nvCxnSpPr>
        <p:spPr bwMode="auto">
          <a:xfrm flipV="1">
            <a:off x="2540000" y="3775075"/>
            <a:ext cx="204788" cy="14288"/>
          </a:xfrm>
          <a:prstGeom prst="straightConnector1">
            <a:avLst/>
          </a:prstGeom>
          <a:noFill/>
          <a:ln w="9525" algn="ctr">
            <a:solidFill>
              <a:schemeClr val="tx1"/>
            </a:solidFill>
            <a:round/>
            <a:headEnd/>
            <a:tailEnd type="arrow" w="med" len="med"/>
          </a:ln>
          <a:effectLst>
            <a:prstShdw prst="shdw17" dist="17961" dir="2700000">
              <a:schemeClr val="bg2"/>
            </a:prstShdw>
          </a:effectLst>
          <a:extLst>
            <a:ext uri="{909E8E84-426E-40DD-AFC4-6F175D3DCCD1}">
              <a14:hiddenFill xmlns="" xmlns:a14="http://schemas.microsoft.com/office/drawing/2010/main">
                <a:noFill/>
              </a14:hiddenFill>
            </a:ext>
          </a:extLst>
        </p:spPr>
      </p:cxnSp>
      <p:cxnSp>
        <p:nvCxnSpPr>
          <p:cNvPr id="16415" name="直線矢印コネクタ 6144"/>
          <p:cNvCxnSpPr>
            <a:cxnSpLocks noChangeShapeType="1"/>
            <a:stCxn id="44" idx="4"/>
            <a:endCxn id="16407" idx="0"/>
          </p:cNvCxnSpPr>
          <p:nvPr/>
        </p:nvCxnSpPr>
        <p:spPr bwMode="auto">
          <a:xfrm>
            <a:off x="2852738" y="3883025"/>
            <a:ext cx="0" cy="166688"/>
          </a:xfrm>
          <a:prstGeom prst="straightConnector1">
            <a:avLst/>
          </a:prstGeom>
          <a:noFill/>
          <a:ln w="9525" algn="ctr">
            <a:solidFill>
              <a:schemeClr val="tx1"/>
            </a:solidFill>
            <a:round/>
            <a:headEnd/>
            <a:tailEnd type="arrow" w="med" len="med"/>
          </a:ln>
          <a:effectLst>
            <a:prstShdw prst="shdw17" dist="17961" dir="2700000">
              <a:schemeClr val="bg2"/>
            </a:prstShdw>
          </a:effectLst>
          <a:extLst>
            <a:ext uri="{909E8E84-426E-40DD-AFC4-6F175D3DCCD1}">
              <a14:hiddenFill xmlns="" xmlns:a14="http://schemas.microsoft.com/office/drawing/2010/main">
                <a:noFill/>
              </a14:hiddenFill>
            </a:ext>
          </a:extLst>
        </p:spPr>
      </p:cxnSp>
      <p:cxnSp>
        <p:nvCxnSpPr>
          <p:cNvPr id="16416" name="直線矢印コネクタ 6147"/>
          <p:cNvCxnSpPr>
            <a:cxnSpLocks noChangeShapeType="1"/>
            <a:stCxn id="16410" idx="4"/>
            <a:endCxn id="16408" idx="0"/>
          </p:cNvCxnSpPr>
          <p:nvPr/>
        </p:nvCxnSpPr>
        <p:spPr bwMode="auto">
          <a:xfrm>
            <a:off x="3284538" y="3883025"/>
            <a:ext cx="0" cy="166688"/>
          </a:xfrm>
          <a:prstGeom prst="straightConnector1">
            <a:avLst/>
          </a:prstGeom>
          <a:noFill/>
          <a:ln w="9525" algn="ctr">
            <a:solidFill>
              <a:schemeClr val="tx1"/>
            </a:solidFill>
            <a:round/>
            <a:headEnd/>
            <a:tailEnd type="arrow" w="med" len="med"/>
          </a:ln>
          <a:effectLst>
            <a:prstShdw prst="shdw17" dist="17961" dir="2700000">
              <a:schemeClr val="bg2"/>
            </a:prstShdw>
          </a:effectLst>
          <a:extLst>
            <a:ext uri="{909E8E84-426E-40DD-AFC4-6F175D3DCCD1}">
              <a14:hiddenFill xmlns="" xmlns:a14="http://schemas.microsoft.com/office/drawing/2010/main">
                <a:noFill/>
              </a14:hiddenFill>
            </a:ext>
          </a:extLst>
        </p:spPr>
      </p:cxnSp>
      <p:cxnSp>
        <p:nvCxnSpPr>
          <p:cNvPr id="16417" name="直線矢印コネクタ 6149"/>
          <p:cNvCxnSpPr>
            <a:cxnSpLocks noChangeShapeType="1"/>
            <a:stCxn id="16407" idx="6"/>
            <a:endCxn id="16408" idx="2"/>
          </p:cNvCxnSpPr>
          <p:nvPr/>
        </p:nvCxnSpPr>
        <p:spPr bwMode="auto">
          <a:xfrm>
            <a:off x="2960688" y="4157663"/>
            <a:ext cx="215900" cy="0"/>
          </a:xfrm>
          <a:prstGeom prst="straightConnector1">
            <a:avLst/>
          </a:prstGeom>
          <a:noFill/>
          <a:ln w="9525" algn="ctr">
            <a:solidFill>
              <a:schemeClr val="tx1"/>
            </a:solidFill>
            <a:round/>
            <a:headEnd/>
            <a:tailEnd type="arrow" w="med" len="med"/>
          </a:ln>
          <a:effectLst>
            <a:prstShdw prst="shdw17" dist="17961" dir="2700000">
              <a:schemeClr val="bg2"/>
            </a:prstShdw>
          </a:effectLst>
          <a:extLst>
            <a:ext uri="{909E8E84-426E-40DD-AFC4-6F175D3DCCD1}">
              <a14:hiddenFill xmlns="" xmlns:a14="http://schemas.microsoft.com/office/drawing/2010/main">
                <a:noFill/>
              </a14:hiddenFill>
            </a:ext>
          </a:extLst>
        </p:spPr>
      </p:cxnSp>
      <p:cxnSp>
        <p:nvCxnSpPr>
          <p:cNvPr id="16418" name="直線矢印コネクタ 6151"/>
          <p:cNvCxnSpPr>
            <a:cxnSpLocks noChangeShapeType="1"/>
            <a:stCxn id="16408" idx="6"/>
            <a:endCxn id="16409" idx="2"/>
          </p:cNvCxnSpPr>
          <p:nvPr/>
        </p:nvCxnSpPr>
        <p:spPr bwMode="auto">
          <a:xfrm>
            <a:off x="3392487" y="4157663"/>
            <a:ext cx="336551" cy="0"/>
          </a:xfrm>
          <a:prstGeom prst="straightConnector1">
            <a:avLst/>
          </a:prstGeom>
          <a:noFill/>
          <a:ln w="9525" algn="ctr">
            <a:solidFill>
              <a:schemeClr val="tx1"/>
            </a:solidFill>
            <a:round/>
            <a:headEnd/>
            <a:tailEnd type="arrow" w="med" len="med"/>
          </a:ln>
          <a:effectLst>
            <a:prstShdw prst="shdw17" dist="17961" dir="2700000">
              <a:schemeClr val="bg2"/>
            </a:prstShdw>
          </a:effectLst>
          <a:extLst>
            <a:ext uri="{909E8E84-426E-40DD-AFC4-6F175D3DCCD1}">
              <a14:hiddenFill xmlns="" xmlns:a14="http://schemas.microsoft.com/office/drawing/2010/main">
                <a:noFill/>
              </a14:hiddenFill>
            </a:ext>
          </a:extLst>
        </p:spPr>
      </p:cxnSp>
      <p:sp>
        <p:nvSpPr>
          <p:cNvPr id="6153" name="テキスト ボックス 6152"/>
          <p:cNvSpPr txBox="1"/>
          <p:nvPr/>
        </p:nvSpPr>
        <p:spPr>
          <a:xfrm>
            <a:off x="1803401" y="3284538"/>
            <a:ext cx="1547813" cy="292100"/>
          </a:xfrm>
          <a:prstGeom prst="rect">
            <a:avLst/>
          </a:prstGeom>
          <a:noFill/>
          <a:ln>
            <a:noFill/>
          </a:ln>
          <a:effectLst/>
        </p:spPr>
        <p:style>
          <a:lnRef idx="1">
            <a:schemeClr val="accent1"/>
          </a:lnRef>
          <a:fillRef idx="2">
            <a:schemeClr val="accent1"/>
          </a:fillRef>
          <a:effectRef idx="1">
            <a:schemeClr val="accent1"/>
          </a:effectRef>
          <a:fontRef idx="minor">
            <a:schemeClr val="dk1"/>
          </a:fontRef>
        </p:style>
        <p:txBody>
          <a:bodyPr wrap="none" lIns="0" tIns="0" rIns="0" bIns="0" anchor="ctr"/>
          <a:lstStyle/>
          <a:p>
            <a:pPr eaLnBrk="0" hangingPunct="0">
              <a:defRPr/>
            </a:pPr>
            <a:r>
              <a:rPr lang="ja-JP" altLang="en-US" sz="1400" dirty="0">
                <a:latin typeface="HGPｺﾞｼｯｸM" pitchFamily="50" charset="-128"/>
                <a:ea typeface="HGPｺﾞｼｯｸM" pitchFamily="50" charset="-128"/>
              </a:rPr>
              <a:t>Ａ自治体のフロー</a:t>
            </a:r>
          </a:p>
        </p:txBody>
      </p:sp>
      <p:sp>
        <p:nvSpPr>
          <p:cNvPr id="16420" name="円/楕円 73"/>
          <p:cNvSpPr>
            <a:spLocks noChangeArrowheads="1"/>
          </p:cNvSpPr>
          <p:nvPr/>
        </p:nvSpPr>
        <p:spPr bwMode="auto">
          <a:xfrm>
            <a:off x="1892300" y="5005388"/>
            <a:ext cx="215900" cy="215900"/>
          </a:xfrm>
          <a:prstGeom prst="ellipse">
            <a:avLst/>
          </a:prstGeom>
          <a:solidFill>
            <a:schemeClr val="accent1"/>
          </a:solidFill>
          <a:ln w="9525" algn="ctr">
            <a:solidFill>
              <a:schemeClr val="tx1"/>
            </a:solidFill>
            <a:round/>
            <a:headEnd/>
            <a:tailEnd/>
          </a:ln>
          <a:effectLst>
            <a:prstShdw prst="shdw17" dist="17961" dir="2700000">
              <a:schemeClr val="bg2"/>
            </a:prstShdw>
          </a:effectLst>
        </p:spPr>
        <p:txBody>
          <a:bodyPr/>
          <a:lstStyle/>
          <a:p>
            <a:pPr eaLnBrk="0" hangingPunct="0"/>
            <a:endParaRPr kumimoji="0" lang="ja-JP" altLang="en-US">
              <a:latin typeface="HGPｺﾞｼｯｸM" pitchFamily="50" charset="-128"/>
              <a:ea typeface="HGPｺﾞｼｯｸM" pitchFamily="50" charset="-128"/>
            </a:endParaRPr>
          </a:p>
        </p:txBody>
      </p:sp>
      <p:sp>
        <p:nvSpPr>
          <p:cNvPr id="16421" name="円/楕円 74"/>
          <p:cNvSpPr>
            <a:spLocks noChangeArrowheads="1"/>
          </p:cNvSpPr>
          <p:nvPr/>
        </p:nvSpPr>
        <p:spPr bwMode="auto">
          <a:xfrm>
            <a:off x="1892300" y="5373688"/>
            <a:ext cx="215900" cy="215900"/>
          </a:xfrm>
          <a:prstGeom prst="ellipse">
            <a:avLst/>
          </a:prstGeom>
          <a:solidFill>
            <a:schemeClr val="accent1"/>
          </a:solidFill>
          <a:ln w="9525" algn="ctr">
            <a:solidFill>
              <a:schemeClr val="tx1"/>
            </a:solidFill>
            <a:round/>
            <a:headEnd/>
            <a:tailEnd/>
          </a:ln>
          <a:effectLst>
            <a:prstShdw prst="shdw17" dist="17961" dir="2700000">
              <a:schemeClr val="bg2"/>
            </a:prstShdw>
          </a:effectLst>
        </p:spPr>
        <p:txBody>
          <a:bodyPr/>
          <a:lstStyle/>
          <a:p>
            <a:pPr eaLnBrk="0" hangingPunct="0"/>
            <a:endParaRPr kumimoji="0" lang="ja-JP" altLang="en-US">
              <a:latin typeface="HGPｺﾞｼｯｸM" pitchFamily="50" charset="-128"/>
              <a:ea typeface="HGPｺﾞｼｯｸM" pitchFamily="50" charset="-128"/>
            </a:endParaRPr>
          </a:p>
        </p:txBody>
      </p:sp>
      <p:sp>
        <p:nvSpPr>
          <p:cNvPr id="16422" name="円/楕円 75"/>
          <p:cNvSpPr>
            <a:spLocks noChangeArrowheads="1"/>
          </p:cNvSpPr>
          <p:nvPr/>
        </p:nvSpPr>
        <p:spPr bwMode="auto">
          <a:xfrm>
            <a:off x="2360614" y="5373688"/>
            <a:ext cx="215900" cy="215900"/>
          </a:xfrm>
          <a:prstGeom prst="ellipse">
            <a:avLst/>
          </a:prstGeom>
          <a:solidFill>
            <a:schemeClr val="accent1"/>
          </a:solidFill>
          <a:ln w="9525" algn="ctr">
            <a:solidFill>
              <a:schemeClr val="tx1"/>
            </a:solidFill>
            <a:round/>
            <a:headEnd/>
            <a:tailEnd/>
          </a:ln>
          <a:effectLst>
            <a:prstShdw prst="shdw17" dist="17961" dir="2700000">
              <a:schemeClr val="bg2"/>
            </a:prstShdw>
          </a:effectLst>
        </p:spPr>
        <p:txBody>
          <a:bodyPr/>
          <a:lstStyle/>
          <a:p>
            <a:pPr eaLnBrk="0" hangingPunct="0"/>
            <a:endParaRPr kumimoji="0" lang="ja-JP" altLang="en-US">
              <a:latin typeface="HGPｺﾞｼｯｸM" pitchFamily="50" charset="-128"/>
              <a:ea typeface="HGPｺﾞｼｯｸM" pitchFamily="50" charset="-128"/>
            </a:endParaRPr>
          </a:p>
        </p:txBody>
      </p:sp>
      <p:sp>
        <p:nvSpPr>
          <p:cNvPr id="77" name="円/楕円 76"/>
          <p:cNvSpPr/>
          <p:nvPr/>
        </p:nvSpPr>
        <p:spPr bwMode="auto">
          <a:xfrm>
            <a:off x="2360614" y="5005388"/>
            <a:ext cx="215900" cy="215900"/>
          </a:xfrm>
          <a:prstGeom prst="ellipse">
            <a:avLst/>
          </a:prstGeom>
          <a:solidFill>
            <a:schemeClr val="accent2">
              <a:lumMod val="60000"/>
              <a:lumOff val="40000"/>
            </a:schemeClr>
          </a:solid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a:lstStyle/>
          <a:p>
            <a:pPr eaLnBrk="0" hangingPunct="0">
              <a:defRPr/>
            </a:pPr>
            <a:endParaRPr kumimoji="0" lang="ja-JP" altLang="en-US">
              <a:latin typeface="HGPｺﾞｼｯｸM" pitchFamily="50" charset="-128"/>
              <a:ea typeface="HGPｺﾞｼｯｸM" pitchFamily="50" charset="-128"/>
            </a:endParaRPr>
          </a:p>
        </p:txBody>
      </p:sp>
      <p:sp>
        <p:nvSpPr>
          <p:cNvPr id="78" name="円/楕円 77"/>
          <p:cNvSpPr/>
          <p:nvPr/>
        </p:nvSpPr>
        <p:spPr bwMode="auto">
          <a:xfrm>
            <a:off x="2792413" y="4991100"/>
            <a:ext cx="215900" cy="215900"/>
          </a:xfrm>
          <a:prstGeom prst="ellipse">
            <a:avLst/>
          </a:prstGeom>
          <a:solidFill>
            <a:schemeClr val="accent2">
              <a:lumMod val="60000"/>
              <a:lumOff val="40000"/>
            </a:schemeClr>
          </a:solid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a:lstStyle/>
          <a:p>
            <a:pPr eaLnBrk="0" hangingPunct="0">
              <a:defRPr/>
            </a:pPr>
            <a:endParaRPr kumimoji="0" lang="ja-JP" altLang="en-US">
              <a:latin typeface="HGPｺﾞｼｯｸM" pitchFamily="50" charset="-128"/>
              <a:ea typeface="HGPｺﾞｼｯｸM" pitchFamily="50" charset="-128"/>
            </a:endParaRPr>
          </a:p>
        </p:txBody>
      </p:sp>
      <p:sp>
        <p:nvSpPr>
          <p:cNvPr id="16425" name="円/楕円 78"/>
          <p:cNvSpPr>
            <a:spLocks noChangeArrowheads="1"/>
          </p:cNvSpPr>
          <p:nvPr/>
        </p:nvSpPr>
        <p:spPr bwMode="auto">
          <a:xfrm>
            <a:off x="2792413" y="5373688"/>
            <a:ext cx="215900" cy="215900"/>
          </a:xfrm>
          <a:prstGeom prst="ellipse">
            <a:avLst/>
          </a:prstGeom>
          <a:solidFill>
            <a:schemeClr val="accent1"/>
          </a:solidFill>
          <a:ln w="9525" algn="ctr">
            <a:solidFill>
              <a:schemeClr val="tx1"/>
            </a:solidFill>
            <a:round/>
            <a:headEnd/>
            <a:tailEnd/>
          </a:ln>
          <a:effectLst>
            <a:prstShdw prst="shdw17" dist="17961" dir="2700000">
              <a:schemeClr val="bg2"/>
            </a:prstShdw>
          </a:effectLst>
        </p:spPr>
        <p:txBody>
          <a:bodyPr/>
          <a:lstStyle/>
          <a:p>
            <a:pPr eaLnBrk="0" hangingPunct="0"/>
            <a:endParaRPr kumimoji="0" lang="ja-JP" altLang="en-US">
              <a:latin typeface="HGPｺﾞｼｯｸM" pitchFamily="50" charset="-128"/>
              <a:ea typeface="HGPｺﾞｼｯｸM" pitchFamily="50" charset="-128"/>
            </a:endParaRPr>
          </a:p>
        </p:txBody>
      </p:sp>
      <p:sp>
        <p:nvSpPr>
          <p:cNvPr id="16426" name="円/楕円 79"/>
          <p:cNvSpPr>
            <a:spLocks noChangeArrowheads="1"/>
          </p:cNvSpPr>
          <p:nvPr/>
        </p:nvSpPr>
        <p:spPr bwMode="auto">
          <a:xfrm>
            <a:off x="3224213" y="5373688"/>
            <a:ext cx="215900" cy="215900"/>
          </a:xfrm>
          <a:prstGeom prst="ellipse">
            <a:avLst/>
          </a:prstGeom>
          <a:solidFill>
            <a:schemeClr val="accent1"/>
          </a:solidFill>
          <a:ln w="9525" algn="ctr">
            <a:solidFill>
              <a:schemeClr val="tx1"/>
            </a:solidFill>
            <a:round/>
            <a:headEnd/>
            <a:tailEnd/>
          </a:ln>
          <a:effectLst>
            <a:prstShdw prst="shdw17" dist="17961" dir="2700000">
              <a:schemeClr val="bg2"/>
            </a:prstShdw>
          </a:effectLst>
        </p:spPr>
        <p:txBody>
          <a:bodyPr/>
          <a:lstStyle/>
          <a:p>
            <a:pPr eaLnBrk="0" hangingPunct="0"/>
            <a:endParaRPr kumimoji="0" lang="ja-JP" altLang="en-US">
              <a:latin typeface="HGPｺﾞｼｯｸM" pitchFamily="50" charset="-128"/>
              <a:ea typeface="HGPｺﾞｼｯｸM" pitchFamily="50" charset="-128"/>
            </a:endParaRPr>
          </a:p>
        </p:txBody>
      </p:sp>
      <p:sp>
        <p:nvSpPr>
          <p:cNvPr id="16427" name="円/楕円 80"/>
          <p:cNvSpPr>
            <a:spLocks noChangeArrowheads="1"/>
          </p:cNvSpPr>
          <p:nvPr/>
        </p:nvSpPr>
        <p:spPr bwMode="auto">
          <a:xfrm>
            <a:off x="3776663" y="5373688"/>
            <a:ext cx="215900" cy="215900"/>
          </a:xfrm>
          <a:prstGeom prst="ellipse">
            <a:avLst/>
          </a:prstGeom>
          <a:solidFill>
            <a:schemeClr val="accent1"/>
          </a:solidFill>
          <a:ln w="9525" algn="ctr">
            <a:solidFill>
              <a:schemeClr val="tx1"/>
            </a:solidFill>
            <a:round/>
            <a:headEnd/>
            <a:tailEnd/>
          </a:ln>
          <a:effectLst>
            <a:prstShdw prst="shdw17" dist="17961" dir="2700000">
              <a:schemeClr val="bg2"/>
            </a:prstShdw>
          </a:effectLst>
        </p:spPr>
        <p:txBody>
          <a:bodyPr/>
          <a:lstStyle/>
          <a:p>
            <a:pPr eaLnBrk="0" hangingPunct="0"/>
            <a:endParaRPr kumimoji="0" lang="ja-JP" altLang="en-US">
              <a:latin typeface="HGPｺﾞｼｯｸM" pitchFamily="50" charset="-128"/>
              <a:ea typeface="HGPｺﾞｼｯｸM" pitchFamily="50" charset="-128"/>
            </a:endParaRPr>
          </a:p>
        </p:txBody>
      </p:sp>
      <p:sp>
        <p:nvSpPr>
          <p:cNvPr id="16428" name="円/楕円 81"/>
          <p:cNvSpPr>
            <a:spLocks noChangeArrowheads="1"/>
          </p:cNvSpPr>
          <p:nvPr/>
        </p:nvSpPr>
        <p:spPr bwMode="auto">
          <a:xfrm>
            <a:off x="3224213" y="4991100"/>
            <a:ext cx="215900" cy="215900"/>
          </a:xfrm>
          <a:prstGeom prst="ellipse">
            <a:avLst/>
          </a:prstGeom>
          <a:solidFill>
            <a:srgbClr val="FFC000"/>
          </a:solidFill>
          <a:ln w="9525" algn="ctr">
            <a:solidFill>
              <a:schemeClr val="tx1"/>
            </a:solidFill>
            <a:round/>
            <a:headEnd/>
            <a:tailEnd/>
          </a:ln>
          <a:effectLst>
            <a:prstShdw prst="shdw17" dist="17961" dir="2700000">
              <a:schemeClr val="bg2"/>
            </a:prstShdw>
          </a:effectLst>
        </p:spPr>
        <p:txBody>
          <a:bodyPr/>
          <a:lstStyle/>
          <a:p>
            <a:pPr eaLnBrk="0" hangingPunct="0"/>
            <a:endParaRPr kumimoji="0" lang="ja-JP" altLang="en-US">
              <a:latin typeface="HGPｺﾞｼｯｸM" pitchFamily="50" charset="-128"/>
              <a:ea typeface="HGPｺﾞｼｯｸM" pitchFamily="50" charset="-128"/>
            </a:endParaRPr>
          </a:p>
        </p:txBody>
      </p:sp>
      <p:cxnSp>
        <p:nvCxnSpPr>
          <p:cNvPr id="16429" name="直線矢印コネクタ 82"/>
          <p:cNvCxnSpPr>
            <a:cxnSpLocks noChangeShapeType="1"/>
            <a:stCxn id="16420" idx="4"/>
            <a:endCxn id="16421" idx="0"/>
          </p:cNvCxnSpPr>
          <p:nvPr/>
        </p:nvCxnSpPr>
        <p:spPr bwMode="auto">
          <a:xfrm>
            <a:off x="2000250" y="5221288"/>
            <a:ext cx="0" cy="152400"/>
          </a:xfrm>
          <a:prstGeom prst="straightConnector1">
            <a:avLst/>
          </a:prstGeom>
          <a:noFill/>
          <a:ln w="9525" algn="ctr">
            <a:solidFill>
              <a:schemeClr val="tx1"/>
            </a:solidFill>
            <a:round/>
            <a:headEnd/>
            <a:tailEnd type="arrow" w="med" len="med"/>
          </a:ln>
          <a:effectLst>
            <a:prstShdw prst="shdw17" dist="17961" dir="2700000">
              <a:schemeClr val="bg2"/>
            </a:prstShdw>
          </a:effectLst>
          <a:extLst>
            <a:ext uri="{909E8E84-426E-40DD-AFC4-6F175D3DCCD1}">
              <a14:hiddenFill xmlns="" xmlns:a14="http://schemas.microsoft.com/office/drawing/2010/main">
                <a:noFill/>
              </a14:hiddenFill>
            </a:ext>
          </a:extLst>
        </p:spPr>
      </p:cxnSp>
      <p:cxnSp>
        <p:nvCxnSpPr>
          <p:cNvPr id="16430" name="直線矢印コネクタ 83"/>
          <p:cNvCxnSpPr>
            <a:cxnSpLocks noChangeShapeType="1"/>
            <a:stCxn id="16421" idx="6"/>
            <a:endCxn id="16422" idx="2"/>
          </p:cNvCxnSpPr>
          <p:nvPr/>
        </p:nvCxnSpPr>
        <p:spPr bwMode="auto">
          <a:xfrm>
            <a:off x="2108201" y="5481638"/>
            <a:ext cx="252413" cy="0"/>
          </a:xfrm>
          <a:prstGeom prst="straightConnector1">
            <a:avLst/>
          </a:prstGeom>
          <a:noFill/>
          <a:ln w="9525" algn="ctr">
            <a:solidFill>
              <a:schemeClr val="tx1"/>
            </a:solidFill>
            <a:round/>
            <a:headEnd/>
            <a:tailEnd type="arrow" w="med" len="med"/>
          </a:ln>
          <a:effectLst>
            <a:prstShdw prst="shdw17" dist="17961" dir="2700000">
              <a:schemeClr val="bg2"/>
            </a:prstShdw>
          </a:effectLst>
          <a:extLst>
            <a:ext uri="{909E8E84-426E-40DD-AFC4-6F175D3DCCD1}">
              <a14:hiddenFill xmlns="" xmlns:a14="http://schemas.microsoft.com/office/drawing/2010/main">
                <a:noFill/>
              </a14:hiddenFill>
            </a:ext>
          </a:extLst>
        </p:spPr>
      </p:cxnSp>
      <p:cxnSp>
        <p:nvCxnSpPr>
          <p:cNvPr id="16431" name="直線矢印コネクタ 84"/>
          <p:cNvCxnSpPr>
            <a:cxnSpLocks noChangeShapeType="1"/>
            <a:stCxn id="16422" idx="6"/>
            <a:endCxn id="16425" idx="2"/>
          </p:cNvCxnSpPr>
          <p:nvPr/>
        </p:nvCxnSpPr>
        <p:spPr bwMode="auto">
          <a:xfrm>
            <a:off x="2576513" y="5481638"/>
            <a:ext cx="215900" cy="0"/>
          </a:xfrm>
          <a:prstGeom prst="straightConnector1">
            <a:avLst/>
          </a:prstGeom>
          <a:noFill/>
          <a:ln w="9525" algn="ctr">
            <a:solidFill>
              <a:schemeClr val="tx1"/>
            </a:solidFill>
            <a:round/>
            <a:headEnd/>
            <a:tailEnd type="arrow" w="med" len="med"/>
          </a:ln>
          <a:effectLst>
            <a:prstShdw prst="shdw17" dist="17961" dir="2700000">
              <a:schemeClr val="bg2"/>
            </a:prstShdw>
          </a:effectLst>
          <a:extLst>
            <a:ext uri="{909E8E84-426E-40DD-AFC4-6F175D3DCCD1}">
              <a14:hiddenFill xmlns="" xmlns:a14="http://schemas.microsoft.com/office/drawing/2010/main">
                <a:noFill/>
              </a14:hiddenFill>
            </a:ext>
          </a:extLst>
        </p:spPr>
      </p:cxnSp>
      <p:cxnSp>
        <p:nvCxnSpPr>
          <p:cNvPr id="16432" name="直線矢印コネクタ 85"/>
          <p:cNvCxnSpPr>
            <a:cxnSpLocks noChangeShapeType="1"/>
            <a:stCxn id="77" idx="4"/>
            <a:endCxn id="16422" idx="0"/>
          </p:cNvCxnSpPr>
          <p:nvPr/>
        </p:nvCxnSpPr>
        <p:spPr bwMode="auto">
          <a:xfrm>
            <a:off x="2468564" y="5221288"/>
            <a:ext cx="0" cy="152400"/>
          </a:xfrm>
          <a:prstGeom prst="straightConnector1">
            <a:avLst/>
          </a:prstGeom>
          <a:noFill/>
          <a:ln w="9525" algn="ctr">
            <a:solidFill>
              <a:schemeClr val="tx1"/>
            </a:solidFill>
            <a:round/>
            <a:headEnd/>
            <a:tailEnd type="arrow" w="med" len="med"/>
          </a:ln>
          <a:effectLst>
            <a:prstShdw prst="shdw17" dist="17961" dir="2700000">
              <a:schemeClr val="bg2"/>
            </a:prstShdw>
          </a:effectLst>
          <a:extLst>
            <a:ext uri="{909E8E84-426E-40DD-AFC4-6F175D3DCCD1}">
              <a14:hiddenFill xmlns="" xmlns:a14="http://schemas.microsoft.com/office/drawing/2010/main">
                <a:noFill/>
              </a14:hiddenFill>
            </a:ext>
          </a:extLst>
        </p:spPr>
      </p:cxnSp>
      <p:cxnSp>
        <p:nvCxnSpPr>
          <p:cNvPr id="16433" name="直線矢印コネクタ 86"/>
          <p:cNvCxnSpPr>
            <a:cxnSpLocks noChangeShapeType="1"/>
            <a:stCxn id="78" idx="4"/>
            <a:endCxn id="16425" idx="0"/>
          </p:cNvCxnSpPr>
          <p:nvPr/>
        </p:nvCxnSpPr>
        <p:spPr bwMode="auto">
          <a:xfrm>
            <a:off x="2900363" y="5207000"/>
            <a:ext cx="0" cy="166688"/>
          </a:xfrm>
          <a:prstGeom prst="straightConnector1">
            <a:avLst/>
          </a:prstGeom>
          <a:noFill/>
          <a:ln w="9525" algn="ctr">
            <a:solidFill>
              <a:schemeClr val="tx1"/>
            </a:solidFill>
            <a:round/>
            <a:headEnd/>
            <a:tailEnd type="arrow" w="med" len="med"/>
          </a:ln>
          <a:effectLst>
            <a:prstShdw prst="shdw17" dist="17961" dir="2700000">
              <a:schemeClr val="bg2"/>
            </a:prstShdw>
          </a:effectLst>
          <a:extLst>
            <a:ext uri="{909E8E84-426E-40DD-AFC4-6F175D3DCCD1}">
              <a14:hiddenFill xmlns="" xmlns:a14="http://schemas.microsoft.com/office/drawing/2010/main">
                <a:noFill/>
              </a14:hiddenFill>
            </a:ext>
          </a:extLst>
        </p:spPr>
      </p:cxnSp>
      <p:cxnSp>
        <p:nvCxnSpPr>
          <p:cNvPr id="16434" name="直線矢印コネクタ 87"/>
          <p:cNvCxnSpPr>
            <a:cxnSpLocks noChangeShapeType="1"/>
            <a:stCxn id="16428" idx="4"/>
            <a:endCxn id="16426" idx="0"/>
          </p:cNvCxnSpPr>
          <p:nvPr/>
        </p:nvCxnSpPr>
        <p:spPr bwMode="auto">
          <a:xfrm>
            <a:off x="3332163" y="5207000"/>
            <a:ext cx="0" cy="166688"/>
          </a:xfrm>
          <a:prstGeom prst="straightConnector1">
            <a:avLst/>
          </a:prstGeom>
          <a:noFill/>
          <a:ln w="9525" algn="ctr">
            <a:solidFill>
              <a:schemeClr val="tx1"/>
            </a:solidFill>
            <a:round/>
            <a:headEnd/>
            <a:tailEnd type="arrow" w="med" len="med"/>
          </a:ln>
          <a:effectLst>
            <a:prstShdw prst="shdw17" dist="17961" dir="2700000">
              <a:schemeClr val="bg2"/>
            </a:prstShdw>
          </a:effectLst>
          <a:extLst>
            <a:ext uri="{909E8E84-426E-40DD-AFC4-6F175D3DCCD1}">
              <a14:hiddenFill xmlns="" xmlns:a14="http://schemas.microsoft.com/office/drawing/2010/main">
                <a:noFill/>
              </a14:hiddenFill>
            </a:ext>
          </a:extLst>
        </p:spPr>
      </p:cxnSp>
      <p:cxnSp>
        <p:nvCxnSpPr>
          <p:cNvPr id="16435" name="直線矢印コネクタ 88"/>
          <p:cNvCxnSpPr>
            <a:cxnSpLocks noChangeShapeType="1"/>
            <a:stCxn id="16425" idx="6"/>
            <a:endCxn id="16426" idx="2"/>
          </p:cNvCxnSpPr>
          <p:nvPr/>
        </p:nvCxnSpPr>
        <p:spPr bwMode="auto">
          <a:xfrm>
            <a:off x="3008313" y="5481638"/>
            <a:ext cx="215900" cy="0"/>
          </a:xfrm>
          <a:prstGeom prst="straightConnector1">
            <a:avLst/>
          </a:prstGeom>
          <a:noFill/>
          <a:ln w="9525" algn="ctr">
            <a:solidFill>
              <a:schemeClr val="tx1"/>
            </a:solidFill>
            <a:round/>
            <a:headEnd/>
            <a:tailEnd type="arrow" w="med" len="med"/>
          </a:ln>
          <a:effectLst>
            <a:prstShdw prst="shdw17" dist="17961" dir="2700000">
              <a:schemeClr val="bg2"/>
            </a:prstShdw>
          </a:effectLst>
          <a:extLst>
            <a:ext uri="{909E8E84-426E-40DD-AFC4-6F175D3DCCD1}">
              <a14:hiddenFill xmlns="" xmlns:a14="http://schemas.microsoft.com/office/drawing/2010/main">
                <a:noFill/>
              </a14:hiddenFill>
            </a:ext>
          </a:extLst>
        </p:spPr>
      </p:cxnSp>
      <p:cxnSp>
        <p:nvCxnSpPr>
          <p:cNvPr id="16436" name="直線矢印コネクタ 89"/>
          <p:cNvCxnSpPr>
            <a:cxnSpLocks noChangeShapeType="1"/>
            <a:stCxn id="16426" idx="6"/>
            <a:endCxn id="16427" idx="2"/>
          </p:cNvCxnSpPr>
          <p:nvPr/>
        </p:nvCxnSpPr>
        <p:spPr bwMode="auto">
          <a:xfrm>
            <a:off x="3440113" y="5481638"/>
            <a:ext cx="336551" cy="0"/>
          </a:xfrm>
          <a:prstGeom prst="straightConnector1">
            <a:avLst/>
          </a:prstGeom>
          <a:noFill/>
          <a:ln w="9525" algn="ctr">
            <a:solidFill>
              <a:schemeClr val="tx1"/>
            </a:solidFill>
            <a:round/>
            <a:headEnd/>
            <a:tailEnd type="arrow" w="med" len="med"/>
          </a:ln>
          <a:effectLst>
            <a:prstShdw prst="shdw17" dist="17961" dir="2700000">
              <a:schemeClr val="bg2"/>
            </a:prstShdw>
          </a:effectLst>
          <a:extLst>
            <a:ext uri="{909E8E84-426E-40DD-AFC4-6F175D3DCCD1}">
              <a14:hiddenFill xmlns="" xmlns:a14="http://schemas.microsoft.com/office/drawing/2010/main">
                <a:noFill/>
              </a14:hiddenFill>
            </a:ext>
          </a:extLst>
        </p:spPr>
      </p:cxnSp>
      <p:sp>
        <p:nvSpPr>
          <p:cNvPr id="91" name="テキスト ボックス 90"/>
          <p:cNvSpPr txBox="1"/>
          <p:nvPr/>
        </p:nvSpPr>
        <p:spPr>
          <a:xfrm>
            <a:off x="1803401" y="4608513"/>
            <a:ext cx="1547813" cy="292100"/>
          </a:xfrm>
          <a:prstGeom prst="rect">
            <a:avLst/>
          </a:prstGeom>
          <a:noFill/>
          <a:ln>
            <a:noFill/>
          </a:ln>
          <a:effectLst/>
        </p:spPr>
        <p:style>
          <a:lnRef idx="1">
            <a:schemeClr val="accent1"/>
          </a:lnRef>
          <a:fillRef idx="2">
            <a:schemeClr val="accent1"/>
          </a:fillRef>
          <a:effectRef idx="1">
            <a:schemeClr val="accent1"/>
          </a:effectRef>
          <a:fontRef idx="minor">
            <a:schemeClr val="dk1"/>
          </a:fontRef>
        </p:style>
        <p:txBody>
          <a:bodyPr wrap="none" lIns="0" tIns="0" rIns="0" bIns="0" anchor="ctr"/>
          <a:lstStyle/>
          <a:p>
            <a:pPr eaLnBrk="0" hangingPunct="0">
              <a:defRPr/>
            </a:pPr>
            <a:r>
              <a:rPr lang="ja-JP" altLang="en-US" sz="1400" dirty="0">
                <a:latin typeface="HGPｺﾞｼｯｸM" pitchFamily="50" charset="-128"/>
                <a:ea typeface="HGPｺﾞｼｯｸM" pitchFamily="50" charset="-128"/>
              </a:rPr>
              <a:t>Ｂ自治体のフロー</a:t>
            </a:r>
          </a:p>
        </p:txBody>
      </p:sp>
      <p:cxnSp>
        <p:nvCxnSpPr>
          <p:cNvPr id="16438" name="カギ線コネクタ 6156"/>
          <p:cNvCxnSpPr>
            <a:cxnSpLocks noChangeShapeType="1"/>
            <a:stCxn id="16425" idx="6"/>
            <a:endCxn id="16428" idx="2"/>
          </p:cNvCxnSpPr>
          <p:nvPr/>
        </p:nvCxnSpPr>
        <p:spPr bwMode="auto">
          <a:xfrm flipV="1">
            <a:off x="3008313" y="5099050"/>
            <a:ext cx="215900" cy="382588"/>
          </a:xfrm>
          <a:prstGeom prst="bentConnector3">
            <a:avLst>
              <a:gd name="adj1" fmla="val 50000"/>
            </a:avLst>
          </a:prstGeom>
          <a:noFill/>
          <a:ln w="9525" algn="ctr">
            <a:solidFill>
              <a:schemeClr val="tx1"/>
            </a:solidFill>
            <a:round/>
            <a:headEnd/>
            <a:tailEnd type="arrow" w="med" len="med"/>
          </a:ln>
          <a:effectLst>
            <a:prstShdw prst="shdw17" dist="17961" dir="2700000">
              <a:schemeClr val="bg2"/>
            </a:prstShdw>
          </a:effectLst>
          <a:extLst>
            <a:ext uri="{909E8E84-426E-40DD-AFC4-6F175D3DCCD1}">
              <a14:hiddenFill xmlns="" xmlns:a14="http://schemas.microsoft.com/office/drawing/2010/main">
                <a:noFill/>
              </a14:hiddenFill>
            </a:ext>
          </a:extLst>
        </p:spPr>
      </p:cxnSp>
      <p:pic>
        <p:nvPicPr>
          <p:cNvPr id="16439" name="Picture 3" descr="C:\Users\9610066\AppData\Local\Microsoft\Windows\Temporary Internet Files\Content.IE5\GNS1HEZ3\MC900434845[1].pn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235450" y="3667125"/>
            <a:ext cx="769938" cy="603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6440" name="Picture 3" descr="C:\Users\9610066\AppData\Local\Microsoft\Windows\Temporary Internet Files\Content.IE5\GNS1HEZ3\MC900431637[1].pn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4235451" y="5003802"/>
            <a:ext cx="631825" cy="6334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2" name="下矢印吹き出し 101"/>
          <p:cNvSpPr/>
          <p:nvPr/>
        </p:nvSpPr>
        <p:spPr bwMode="auto">
          <a:xfrm>
            <a:off x="6338889" y="3429002"/>
            <a:ext cx="2574925" cy="862013"/>
          </a:xfrm>
          <a:prstGeom prst="downArrowCallout">
            <a:avLst>
              <a:gd name="adj1" fmla="val 25000"/>
              <a:gd name="adj2" fmla="val 25000"/>
              <a:gd name="adj3" fmla="val 16358"/>
              <a:gd name="adj4" fmla="val 74854"/>
            </a:avLst>
          </a:prstGeom>
          <a:solidFill>
            <a:schemeClr val="tx2">
              <a:lumMod val="20000"/>
              <a:lumOff val="80000"/>
            </a:schemeClr>
          </a:solid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a:lstStyle/>
          <a:p>
            <a:pPr eaLnBrk="0" hangingPunct="0">
              <a:defRPr/>
            </a:pPr>
            <a:endParaRPr kumimoji="0" lang="ja-JP" altLang="en-US">
              <a:latin typeface="HGPｺﾞｼｯｸM" pitchFamily="50" charset="-128"/>
              <a:ea typeface="HGPｺﾞｼｯｸM" pitchFamily="50" charset="-128"/>
            </a:endParaRPr>
          </a:p>
        </p:txBody>
      </p:sp>
      <p:sp>
        <p:nvSpPr>
          <p:cNvPr id="103" name="上矢印吹き出し 102"/>
          <p:cNvSpPr/>
          <p:nvPr/>
        </p:nvSpPr>
        <p:spPr bwMode="auto">
          <a:xfrm>
            <a:off x="6338889" y="4900613"/>
            <a:ext cx="2574925" cy="882650"/>
          </a:xfrm>
          <a:prstGeom prst="upArrowCallout">
            <a:avLst>
              <a:gd name="adj1" fmla="val 25000"/>
              <a:gd name="adj2" fmla="val 25000"/>
              <a:gd name="adj3" fmla="val 12959"/>
              <a:gd name="adj4" fmla="val 74610"/>
            </a:avLst>
          </a:prstGeom>
          <a:solidFill>
            <a:schemeClr val="tx2">
              <a:lumMod val="20000"/>
              <a:lumOff val="80000"/>
            </a:schemeClr>
          </a:solid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a:lstStyle/>
          <a:p>
            <a:pPr eaLnBrk="0" hangingPunct="0">
              <a:defRPr/>
            </a:pPr>
            <a:endParaRPr kumimoji="0" lang="ja-JP" altLang="en-US">
              <a:latin typeface="HGPｺﾞｼｯｸM" pitchFamily="50" charset="-128"/>
              <a:ea typeface="HGPｺﾞｼｯｸM" pitchFamily="50" charset="-128"/>
            </a:endParaRPr>
          </a:p>
        </p:txBody>
      </p:sp>
      <p:sp>
        <p:nvSpPr>
          <p:cNvPr id="16443" name="円/楕円 103"/>
          <p:cNvSpPr>
            <a:spLocks noChangeArrowheads="1"/>
          </p:cNvSpPr>
          <p:nvPr/>
        </p:nvSpPr>
        <p:spPr bwMode="auto">
          <a:xfrm>
            <a:off x="6429375" y="3500438"/>
            <a:ext cx="215900" cy="215900"/>
          </a:xfrm>
          <a:prstGeom prst="ellipse">
            <a:avLst/>
          </a:prstGeom>
          <a:solidFill>
            <a:schemeClr val="accent1"/>
          </a:solidFill>
          <a:ln w="9525" algn="ctr">
            <a:solidFill>
              <a:schemeClr val="tx1"/>
            </a:solidFill>
            <a:round/>
            <a:headEnd/>
            <a:tailEnd/>
          </a:ln>
          <a:effectLst>
            <a:prstShdw prst="shdw17" dist="17961" dir="2700000">
              <a:schemeClr val="bg2"/>
            </a:prstShdw>
          </a:effectLst>
        </p:spPr>
        <p:txBody>
          <a:bodyPr/>
          <a:lstStyle/>
          <a:p>
            <a:pPr eaLnBrk="0" hangingPunct="0"/>
            <a:endParaRPr kumimoji="0" lang="ja-JP" altLang="en-US">
              <a:latin typeface="HGPｺﾞｼｯｸM" pitchFamily="50" charset="-128"/>
              <a:ea typeface="HGPｺﾞｼｯｸM" pitchFamily="50" charset="-128"/>
            </a:endParaRPr>
          </a:p>
        </p:txBody>
      </p:sp>
      <p:sp>
        <p:nvSpPr>
          <p:cNvPr id="16444" name="円/楕円 104"/>
          <p:cNvSpPr>
            <a:spLocks noChangeArrowheads="1"/>
          </p:cNvSpPr>
          <p:nvPr/>
        </p:nvSpPr>
        <p:spPr bwMode="auto">
          <a:xfrm>
            <a:off x="6429375" y="3825875"/>
            <a:ext cx="215900" cy="215900"/>
          </a:xfrm>
          <a:prstGeom prst="ellipse">
            <a:avLst/>
          </a:prstGeom>
          <a:solidFill>
            <a:schemeClr val="accent1"/>
          </a:solidFill>
          <a:ln w="9525" algn="ctr">
            <a:solidFill>
              <a:schemeClr val="tx1"/>
            </a:solidFill>
            <a:round/>
            <a:headEnd/>
            <a:tailEnd/>
          </a:ln>
          <a:effectLst>
            <a:prstShdw prst="shdw17" dist="17961" dir="2700000">
              <a:schemeClr val="bg2"/>
            </a:prstShdw>
          </a:effectLst>
        </p:spPr>
        <p:txBody>
          <a:bodyPr/>
          <a:lstStyle/>
          <a:p>
            <a:pPr eaLnBrk="0" hangingPunct="0"/>
            <a:endParaRPr kumimoji="0" lang="ja-JP" altLang="en-US">
              <a:latin typeface="HGPｺﾞｼｯｸM" pitchFamily="50" charset="-128"/>
              <a:ea typeface="HGPｺﾞｼｯｸM" pitchFamily="50" charset="-128"/>
            </a:endParaRPr>
          </a:p>
        </p:txBody>
      </p:sp>
      <p:sp>
        <p:nvSpPr>
          <p:cNvPr id="16445" name="円/楕円 105"/>
          <p:cNvSpPr>
            <a:spLocks noChangeArrowheads="1"/>
          </p:cNvSpPr>
          <p:nvPr/>
        </p:nvSpPr>
        <p:spPr bwMode="auto">
          <a:xfrm>
            <a:off x="6851650" y="3825875"/>
            <a:ext cx="215900" cy="215900"/>
          </a:xfrm>
          <a:prstGeom prst="ellipse">
            <a:avLst/>
          </a:prstGeom>
          <a:solidFill>
            <a:schemeClr val="accent1"/>
          </a:solidFill>
          <a:ln w="9525" algn="ctr">
            <a:solidFill>
              <a:schemeClr val="tx1"/>
            </a:solidFill>
            <a:round/>
            <a:headEnd/>
            <a:tailEnd/>
          </a:ln>
          <a:effectLst>
            <a:prstShdw prst="shdw17" dist="17961" dir="2700000">
              <a:schemeClr val="bg2"/>
            </a:prstShdw>
          </a:effectLst>
        </p:spPr>
        <p:txBody>
          <a:bodyPr/>
          <a:lstStyle/>
          <a:p>
            <a:pPr eaLnBrk="0" hangingPunct="0"/>
            <a:endParaRPr kumimoji="0" lang="ja-JP" altLang="en-US">
              <a:latin typeface="HGPｺﾞｼｯｸM" pitchFamily="50" charset="-128"/>
              <a:ea typeface="HGPｺﾞｼｯｸM" pitchFamily="50" charset="-128"/>
            </a:endParaRPr>
          </a:p>
        </p:txBody>
      </p:sp>
      <p:sp>
        <p:nvSpPr>
          <p:cNvPr id="107" name="円/楕円 106"/>
          <p:cNvSpPr/>
          <p:nvPr/>
        </p:nvSpPr>
        <p:spPr bwMode="auto">
          <a:xfrm>
            <a:off x="6859589" y="3500438"/>
            <a:ext cx="215900" cy="215900"/>
          </a:xfrm>
          <a:prstGeom prst="ellipse">
            <a:avLst/>
          </a:prstGeom>
          <a:solidFill>
            <a:schemeClr val="accent2">
              <a:lumMod val="60000"/>
              <a:lumOff val="40000"/>
            </a:schemeClr>
          </a:solid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a:lstStyle/>
          <a:p>
            <a:pPr eaLnBrk="0" hangingPunct="0">
              <a:defRPr/>
            </a:pPr>
            <a:endParaRPr kumimoji="0" lang="ja-JP" altLang="en-US">
              <a:latin typeface="HGPｺﾞｼｯｸM" pitchFamily="50" charset="-128"/>
              <a:ea typeface="HGPｺﾞｼｯｸM" pitchFamily="50" charset="-128"/>
            </a:endParaRPr>
          </a:p>
        </p:txBody>
      </p:sp>
      <p:sp>
        <p:nvSpPr>
          <p:cNvPr id="108" name="円/楕円 107"/>
          <p:cNvSpPr/>
          <p:nvPr/>
        </p:nvSpPr>
        <p:spPr bwMode="auto">
          <a:xfrm>
            <a:off x="7281863" y="3487738"/>
            <a:ext cx="215900" cy="215900"/>
          </a:xfrm>
          <a:prstGeom prst="ellipse">
            <a:avLst/>
          </a:prstGeom>
          <a:solidFill>
            <a:schemeClr val="accent2">
              <a:lumMod val="60000"/>
              <a:lumOff val="40000"/>
            </a:schemeClr>
          </a:solid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a:lstStyle/>
          <a:p>
            <a:pPr eaLnBrk="0" hangingPunct="0">
              <a:defRPr/>
            </a:pPr>
            <a:endParaRPr kumimoji="0" lang="ja-JP" altLang="en-US">
              <a:latin typeface="HGPｺﾞｼｯｸM" pitchFamily="50" charset="-128"/>
              <a:ea typeface="HGPｺﾞｼｯｸM" pitchFamily="50" charset="-128"/>
            </a:endParaRPr>
          </a:p>
        </p:txBody>
      </p:sp>
      <p:sp>
        <p:nvSpPr>
          <p:cNvPr id="16448" name="円/楕円 108"/>
          <p:cNvSpPr>
            <a:spLocks noChangeArrowheads="1"/>
          </p:cNvSpPr>
          <p:nvPr/>
        </p:nvSpPr>
        <p:spPr bwMode="auto">
          <a:xfrm>
            <a:off x="7281863" y="3825875"/>
            <a:ext cx="215900" cy="215900"/>
          </a:xfrm>
          <a:prstGeom prst="ellipse">
            <a:avLst/>
          </a:prstGeom>
          <a:solidFill>
            <a:schemeClr val="accent1"/>
          </a:solidFill>
          <a:ln w="9525" algn="ctr">
            <a:solidFill>
              <a:schemeClr val="tx1"/>
            </a:solidFill>
            <a:round/>
            <a:headEnd/>
            <a:tailEnd/>
          </a:ln>
          <a:effectLst>
            <a:prstShdw prst="shdw17" dist="17961" dir="2700000">
              <a:schemeClr val="bg2"/>
            </a:prstShdw>
          </a:effectLst>
        </p:spPr>
        <p:txBody>
          <a:bodyPr/>
          <a:lstStyle/>
          <a:p>
            <a:pPr eaLnBrk="0" hangingPunct="0"/>
            <a:endParaRPr kumimoji="0" lang="ja-JP" altLang="en-US">
              <a:latin typeface="HGPｺﾞｼｯｸM" pitchFamily="50" charset="-128"/>
              <a:ea typeface="HGPｺﾞｼｯｸM" pitchFamily="50" charset="-128"/>
            </a:endParaRPr>
          </a:p>
        </p:txBody>
      </p:sp>
      <p:sp>
        <p:nvSpPr>
          <p:cNvPr id="16449" name="円/楕円 109"/>
          <p:cNvSpPr>
            <a:spLocks noChangeArrowheads="1"/>
          </p:cNvSpPr>
          <p:nvPr/>
        </p:nvSpPr>
        <p:spPr bwMode="auto">
          <a:xfrm>
            <a:off x="7713663" y="3825875"/>
            <a:ext cx="215900" cy="215900"/>
          </a:xfrm>
          <a:prstGeom prst="ellipse">
            <a:avLst/>
          </a:prstGeom>
          <a:solidFill>
            <a:schemeClr val="accent1"/>
          </a:solidFill>
          <a:ln w="9525" algn="ctr">
            <a:solidFill>
              <a:schemeClr val="tx1"/>
            </a:solidFill>
            <a:round/>
            <a:headEnd/>
            <a:tailEnd/>
          </a:ln>
          <a:effectLst>
            <a:prstShdw prst="shdw17" dist="17961" dir="2700000">
              <a:schemeClr val="bg2"/>
            </a:prstShdw>
          </a:effectLst>
        </p:spPr>
        <p:txBody>
          <a:bodyPr/>
          <a:lstStyle/>
          <a:p>
            <a:pPr eaLnBrk="0" hangingPunct="0"/>
            <a:endParaRPr kumimoji="0" lang="ja-JP" altLang="en-US">
              <a:latin typeface="HGPｺﾞｼｯｸM" pitchFamily="50" charset="-128"/>
              <a:ea typeface="HGPｺﾞｼｯｸM" pitchFamily="50" charset="-128"/>
            </a:endParaRPr>
          </a:p>
        </p:txBody>
      </p:sp>
      <p:sp>
        <p:nvSpPr>
          <p:cNvPr id="16450" name="円/楕円 110"/>
          <p:cNvSpPr>
            <a:spLocks noChangeArrowheads="1"/>
          </p:cNvSpPr>
          <p:nvPr/>
        </p:nvSpPr>
        <p:spPr bwMode="auto">
          <a:xfrm>
            <a:off x="8266113" y="3825875"/>
            <a:ext cx="215900" cy="215900"/>
          </a:xfrm>
          <a:prstGeom prst="ellipse">
            <a:avLst/>
          </a:prstGeom>
          <a:solidFill>
            <a:schemeClr val="accent1"/>
          </a:solidFill>
          <a:ln w="9525" algn="ctr">
            <a:solidFill>
              <a:schemeClr val="tx1"/>
            </a:solidFill>
            <a:round/>
            <a:headEnd/>
            <a:tailEnd/>
          </a:ln>
          <a:effectLst>
            <a:prstShdw prst="shdw17" dist="17961" dir="2700000">
              <a:schemeClr val="bg2"/>
            </a:prstShdw>
          </a:effectLst>
        </p:spPr>
        <p:txBody>
          <a:bodyPr/>
          <a:lstStyle/>
          <a:p>
            <a:pPr eaLnBrk="0" hangingPunct="0"/>
            <a:endParaRPr kumimoji="0" lang="ja-JP" altLang="en-US">
              <a:latin typeface="HGPｺﾞｼｯｸM" pitchFamily="50" charset="-128"/>
              <a:ea typeface="HGPｺﾞｼｯｸM" pitchFamily="50" charset="-128"/>
            </a:endParaRPr>
          </a:p>
        </p:txBody>
      </p:sp>
      <p:sp>
        <p:nvSpPr>
          <p:cNvPr id="16451" name="円/楕円 111"/>
          <p:cNvSpPr>
            <a:spLocks noChangeArrowheads="1"/>
          </p:cNvSpPr>
          <p:nvPr/>
        </p:nvSpPr>
        <p:spPr bwMode="auto">
          <a:xfrm>
            <a:off x="7713663" y="3487738"/>
            <a:ext cx="215900" cy="215900"/>
          </a:xfrm>
          <a:prstGeom prst="ellipse">
            <a:avLst/>
          </a:prstGeom>
          <a:solidFill>
            <a:srgbClr val="FFC000"/>
          </a:solidFill>
          <a:ln w="9525" algn="ctr">
            <a:solidFill>
              <a:schemeClr val="tx1"/>
            </a:solidFill>
            <a:round/>
            <a:headEnd/>
            <a:tailEnd/>
          </a:ln>
          <a:effectLst>
            <a:prstShdw prst="shdw17" dist="17961" dir="2700000">
              <a:schemeClr val="bg2"/>
            </a:prstShdw>
          </a:effectLst>
        </p:spPr>
        <p:txBody>
          <a:bodyPr/>
          <a:lstStyle/>
          <a:p>
            <a:pPr eaLnBrk="0" hangingPunct="0"/>
            <a:endParaRPr kumimoji="0" lang="ja-JP" altLang="en-US">
              <a:latin typeface="HGPｺﾞｼｯｸM" pitchFamily="50" charset="-128"/>
              <a:ea typeface="HGPｺﾞｼｯｸM" pitchFamily="50" charset="-128"/>
            </a:endParaRPr>
          </a:p>
        </p:txBody>
      </p:sp>
      <p:cxnSp>
        <p:nvCxnSpPr>
          <p:cNvPr id="16452" name="直線矢印コネクタ 112"/>
          <p:cNvCxnSpPr>
            <a:cxnSpLocks noChangeShapeType="1"/>
            <a:stCxn id="16443" idx="4"/>
            <a:endCxn id="16444" idx="0"/>
          </p:cNvCxnSpPr>
          <p:nvPr/>
        </p:nvCxnSpPr>
        <p:spPr bwMode="auto">
          <a:xfrm>
            <a:off x="6537325" y="3716340"/>
            <a:ext cx="0" cy="109537"/>
          </a:xfrm>
          <a:prstGeom prst="straightConnector1">
            <a:avLst/>
          </a:prstGeom>
          <a:noFill/>
          <a:ln w="9525" algn="ctr">
            <a:solidFill>
              <a:schemeClr val="tx1"/>
            </a:solidFill>
            <a:round/>
            <a:headEnd/>
            <a:tailEnd type="arrow" w="med" len="med"/>
          </a:ln>
          <a:effectLst>
            <a:prstShdw prst="shdw17" dist="17961" dir="2700000">
              <a:schemeClr val="bg2"/>
            </a:prstShdw>
          </a:effectLst>
          <a:extLst>
            <a:ext uri="{909E8E84-426E-40DD-AFC4-6F175D3DCCD1}">
              <a14:hiddenFill xmlns="" xmlns:a14="http://schemas.microsoft.com/office/drawing/2010/main">
                <a:noFill/>
              </a14:hiddenFill>
            </a:ext>
          </a:extLst>
        </p:spPr>
      </p:cxnSp>
      <p:cxnSp>
        <p:nvCxnSpPr>
          <p:cNvPr id="16453" name="直線矢印コネクタ 113"/>
          <p:cNvCxnSpPr>
            <a:cxnSpLocks noChangeShapeType="1"/>
            <a:stCxn id="16444" idx="6"/>
            <a:endCxn id="16445" idx="2"/>
          </p:cNvCxnSpPr>
          <p:nvPr/>
        </p:nvCxnSpPr>
        <p:spPr bwMode="auto">
          <a:xfrm>
            <a:off x="6645275" y="3933825"/>
            <a:ext cx="206375" cy="0"/>
          </a:xfrm>
          <a:prstGeom prst="straightConnector1">
            <a:avLst/>
          </a:prstGeom>
          <a:noFill/>
          <a:ln w="9525" algn="ctr">
            <a:solidFill>
              <a:schemeClr val="tx1"/>
            </a:solidFill>
            <a:round/>
            <a:headEnd/>
            <a:tailEnd type="arrow" w="med" len="med"/>
          </a:ln>
          <a:effectLst>
            <a:prstShdw prst="shdw17" dist="17961" dir="2700000">
              <a:schemeClr val="bg2"/>
            </a:prstShdw>
          </a:effectLst>
          <a:extLst>
            <a:ext uri="{909E8E84-426E-40DD-AFC4-6F175D3DCCD1}">
              <a14:hiddenFill xmlns="" xmlns:a14="http://schemas.microsoft.com/office/drawing/2010/main">
                <a:noFill/>
              </a14:hiddenFill>
            </a:ext>
          </a:extLst>
        </p:spPr>
      </p:cxnSp>
      <p:cxnSp>
        <p:nvCxnSpPr>
          <p:cNvPr id="16454" name="直線矢印コネクタ 114"/>
          <p:cNvCxnSpPr>
            <a:cxnSpLocks noChangeShapeType="1"/>
            <a:stCxn id="16445" idx="6"/>
            <a:endCxn id="16448" idx="2"/>
          </p:cNvCxnSpPr>
          <p:nvPr/>
        </p:nvCxnSpPr>
        <p:spPr bwMode="auto">
          <a:xfrm>
            <a:off x="7067551" y="3933825"/>
            <a:ext cx="214313" cy="0"/>
          </a:xfrm>
          <a:prstGeom prst="straightConnector1">
            <a:avLst/>
          </a:prstGeom>
          <a:noFill/>
          <a:ln w="9525" algn="ctr">
            <a:solidFill>
              <a:schemeClr val="tx1"/>
            </a:solidFill>
            <a:round/>
            <a:headEnd/>
            <a:tailEnd type="arrow" w="med" len="med"/>
          </a:ln>
          <a:effectLst>
            <a:prstShdw prst="shdw17" dist="17961" dir="2700000">
              <a:schemeClr val="bg2"/>
            </a:prstShdw>
          </a:effectLst>
          <a:extLst>
            <a:ext uri="{909E8E84-426E-40DD-AFC4-6F175D3DCCD1}">
              <a14:hiddenFill xmlns="" xmlns:a14="http://schemas.microsoft.com/office/drawing/2010/main">
                <a:noFill/>
              </a14:hiddenFill>
            </a:ext>
          </a:extLst>
        </p:spPr>
      </p:cxnSp>
      <p:cxnSp>
        <p:nvCxnSpPr>
          <p:cNvPr id="16455" name="直線矢印コネクタ 115"/>
          <p:cNvCxnSpPr>
            <a:cxnSpLocks noChangeShapeType="1"/>
            <a:stCxn id="107" idx="6"/>
            <a:endCxn id="108" idx="2"/>
          </p:cNvCxnSpPr>
          <p:nvPr/>
        </p:nvCxnSpPr>
        <p:spPr bwMode="auto">
          <a:xfrm flipV="1">
            <a:off x="7075488" y="3595688"/>
            <a:ext cx="206375" cy="12700"/>
          </a:xfrm>
          <a:prstGeom prst="straightConnector1">
            <a:avLst/>
          </a:prstGeom>
          <a:noFill/>
          <a:ln w="9525" algn="ctr">
            <a:solidFill>
              <a:schemeClr val="tx1"/>
            </a:solidFill>
            <a:round/>
            <a:headEnd/>
            <a:tailEnd type="arrow" w="med" len="med"/>
          </a:ln>
          <a:effectLst>
            <a:prstShdw prst="shdw17" dist="17961" dir="2700000">
              <a:schemeClr val="bg2"/>
            </a:prstShdw>
          </a:effectLst>
          <a:extLst>
            <a:ext uri="{909E8E84-426E-40DD-AFC4-6F175D3DCCD1}">
              <a14:hiddenFill xmlns="" xmlns:a14="http://schemas.microsoft.com/office/drawing/2010/main">
                <a:noFill/>
              </a14:hiddenFill>
            </a:ext>
          </a:extLst>
        </p:spPr>
      </p:cxnSp>
      <p:cxnSp>
        <p:nvCxnSpPr>
          <p:cNvPr id="16456" name="直線矢印コネクタ 116"/>
          <p:cNvCxnSpPr>
            <a:cxnSpLocks noChangeShapeType="1"/>
            <a:stCxn id="108" idx="4"/>
            <a:endCxn id="16448" idx="0"/>
          </p:cNvCxnSpPr>
          <p:nvPr/>
        </p:nvCxnSpPr>
        <p:spPr bwMode="auto">
          <a:xfrm>
            <a:off x="7389813" y="3703640"/>
            <a:ext cx="0" cy="122237"/>
          </a:xfrm>
          <a:prstGeom prst="straightConnector1">
            <a:avLst/>
          </a:prstGeom>
          <a:noFill/>
          <a:ln w="9525" algn="ctr">
            <a:solidFill>
              <a:schemeClr val="tx1"/>
            </a:solidFill>
            <a:round/>
            <a:headEnd/>
            <a:tailEnd type="arrow" w="med" len="med"/>
          </a:ln>
          <a:effectLst>
            <a:prstShdw prst="shdw17" dist="17961" dir="2700000">
              <a:schemeClr val="bg2"/>
            </a:prstShdw>
          </a:effectLst>
          <a:extLst>
            <a:ext uri="{909E8E84-426E-40DD-AFC4-6F175D3DCCD1}">
              <a14:hiddenFill xmlns="" xmlns:a14="http://schemas.microsoft.com/office/drawing/2010/main">
                <a:noFill/>
              </a14:hiddenFill>
            </a:ext>
          </a:extLst>
        </p:spPr>
      </p:cxnSp>
      <p:cxnSp>
        <p:nvCxnSpPr>
          <p:cNvPr id="16457" name="直線矢印コネクタ 117"/>
          <p:cNvCxnSpPr>
            <a:cxnSpLocks noChangeShapeType="1"/>
            <a:stCxn id="16451" idx="4"/>
            <a:endCxn id="16449" idx="0"/>
          </p:cNvCxnSpPr>
          <p:nvPr/>
        </p:nvCxnSpPr>
        <p:spPr bwMode="auto">
          <a:xfrm>
            <a:off x="7821613" y="3703640"/>
            <a:ext cx="0" cy="122237"/>
          </a:xfrm>
          <a:prstGeom prst="straightConnector1">
            <a:avLst/>
          </a:prstGeom>
          <a:noFill/>
          <a:ln w="9525" algn="ctr">
            <a:solidFill>
              <a:schemeClr val="tx1"/>
            </a:solidFill>
            <a:round/>
            <a:headEnd/>
            <a:tailEnd type="arrow" w="med" len="med"/>
          </a:ln>
          <a:effectLst>
            <a:prstShdw prst="shdw17" dist="17961" dir="2700000">
              <a:schemeClr val="bg2"/>
            </a:prstShdw>
          </a:effectLst>
          <a:extLst>
            <a:ext uri="{909E8E84-426E-40DD-AFC4-6F175D3DCCD1}">
              <a14:hiddenFill xmlns="" xmlns:a14="http://schemas.microsoft.com/office/drawing/2010/main">
                <a:noFill/>
              </a14:hiddenFill>
            </a:ext>
          </a:extLst>
        </p:spPr>
      </p:cxnSp>
      <p:cxnSp>
        <p:nvCxnSpPr>
          <p:cNvPr id="16458" name="直線矢印コネクタ 118"/>
          <p:cNvCxnSpPr>
            <a:cxnSpLocks noChangeShapeType="1"/>
            <a:stCxn id="16448" idx="6"/>
            <a:endCxn id="16449" idx="2"/>
          </p:cNvCxnSpPr>
          <p:nvPr/>
        </p:nvCxnSpPr>
        <p:spPr bwMode="auto">
          <a:xfrm>
            <a:off x="7497763" y="3933825"/>
            <a:ext cx="215900" cy="0"/>
          </a:xfrm>
          <a:prstGeom prst="straightConnector1">
            <a:avLst/>
          </a:prstGeom>
          <a:noFill/>
          <a:ln w="9525" algn="ctr">
            <a:solidFill>
              <a:schemeClr val="tx1"/>
            </a:solidFill>
            <a:round/>
            <a:headEnd/>
            <a:tailEnd type="arrow" w="med" len="med"/>
          </a:ln>
          <a:effectLst>
            <a:prstShdw prst="shdw17" dist="17961" dir="2700000">
              <a:schemeClr val="bg2"/>
            </a:prstShdw>
          </a:effectLst>
          <a:extLst>
            <a:ext uri="{909E8E84-426E-40DD-AFC4-6F175D3DCCD1}">
              <a14:hiddenFill xmlns="" xmlns:a14="http://schemas.microsoft.com/office/drawing/2010/main">
                <a:noFill/>
              </a14:hiddenFill>
            </a:ext>
          </a:extLst>
        </p:spPr>
      </p:cxnSp>
      <p:cxnSp>
        <p:nvCxnSpPr>
          <p:cNvPr id="16459" name="直線矢印コネクタ 119"/>
          <p:cNvCxnSpPr>
            <a:cxnSpLocks noChangeShapeType="1"/>
            <a:stCxn id="16449" idx="6"/>
            <a:endCxn id="16450" idx="2"/>
          </p:cNvCxnSpPr>
          <p:nvPr/>
        </p:nvCxnSpPr>
        <p:spPr bwMode="auto">
          <a:xfrm>
            <a:off x="7929562" y="3933825"/>
            <a:ext cx="336551" cy="0"/>
          </a:xfrm>
          <a:prstGeom prst="straightConnector1">
            <a:avLst/>
          </a:prstGeom>
          <a:noFill/>
          <a:ln w="9525" algn="ctr">
            <a:solidFill>
              <a:schemeClr val="tx1"/>
            </a:solidFill>
            <a:round/>
            <a:headEnd/>
            <a:tailEnd type="arrow" w="med" len="med"/>
          </a:ln>
          <a:effectLst>
            <a:prstShdw prst="shdw17" dist="17961" dir="2700000">
              <a:schemeClr val="bg2"/>
            </a:prstShdw>
          </a:effectLst>
          <a:extLst>
            <a:ext uri="{909E8E84-426E-40DD-AFC4-6F175D3DCCD1}">
              <a14:hiddenFill xmlns="" xmlns:a14="http://schemas.microsoft.com/office/drawing/2010/main">
                <a:noFill/>
              </a14:hiddenFill>
            </a:ext>
          </a:extLst>
        </p:spPr>
      </p:cxnSp>
      <p:sp>
        <p:nvSpPr>
          <p:cNvPr id="121" name="テキスト ボックス 120"/>
          <p:cNvSpPr txBox="1"/>
          <p:nvPr/>
        </p:nvSpPr>
        <p:spPr>
          <a:xfrm>
            <a:off x="6338888" y="3173413"/>
            <a:ext cx="1547813" cy="292100"/>
          </a:xfrm>
          <a:prstGeom prst="rect">
            <a:avLst/>
          </a:prstGeom>
          <a:noFill/>
          <a:ln>
            <a:noFill/>
          </a:ln>
          <a:effectLst/>
        </p:spPr>
        <p:style>
          <a:lnRef idx="1">
            <a:schemeClr val="accent1"/>
          </a:lnRef>
          <a:fillRef idx="2">
            <a:schemeClr val="accent1"/>
          </a:fillRef>
          <a:effectRef idx="1">
            <a:schemeClr val="accent1"/>
          </a:effectRef>
          <a:fontRef idx="minor">
            <a:schemeClr val="dk1"/>
          </a:fontRef>
        </p:style>
        <p:txBody>
          <a:bodyPr wrap="none" lIns="0" tIns="0" rIns="0" bIns="0" anchor="ctr"/>
          <a:lstStyle/>
          <a:p>
            <a:pPr eaLnBrk="0" hangingPunct="0">
              <a:defRPr/>
            </a:pPr>
            <a:r>
              <a:rPr lang="ja-JP" altLang="en-US" sz="1400" dirty="0">
                <a:latin typeface="HGPｺﾞｼｯｸM" pitchFamily="50" charset="-128"/>
                <a:ea typeface="HGPｺﾞｼｯｸM" pitchFamily="50" charset="-128"/>
              </a:rPr>
              <a:t>Ａ自治体のフロー</a:t>
            </a:r>
          </a:p>
        </p:txBody>
      </p:sp>
      <p:sp>
        <p:nvSpPr>
          <p:cNvPr id="16461" name="円/楕円 121"/>
          <p:cNvSpPr>
            <a:spLocks noChangeArrowheads="1"/>
          </p:cNvSpPr>
          <p:nvPr/>
        </p:nvSpPr>
        <p:spPr bwMode="auto">
          <a:xfrm>
            <a:off x="6429375" y="5192713"/>
            <a:ext cx="215900" cy="215900"/>
          </a:xfrm>
          <a:prstGeom prst="ellipse">
            <a:avLst/>
          </a:prstGeom>
          <a:solidFill>
            <a:schemeClr val="accent1"/>
          </a:solidFill>
          <a:ln w="9525" algn="ctr">
            <a:solidFill>
              <a:schemeClr val="tx1"/>
            </a:solidFill>
            <a:round/>
            <a:headEnd/>
            <a:tailEnd/>
          </a:ln>
          <a:effectLst>
            <a:prstShdw prst="shdw17" dist="17961" dir="2700000">
              <a:schemeClr val="bg2"/>
            </a:prstShdw>
          </a:effectLst>
        </p:spPr>
        <p:txBody>
          <a:bodyPr/>
          <a:lstStyle/>
          <a:p>
            <a:pPr eaLnBrk="0" hangingPunct="0"/>
            <a:endParaRPr kumimoji="0" lang="ja-JP" altLang="en-US">
              <a:latin typeface="HGPｺﾞｼｯｸM" pitchFamily="50" charset="-128"/>
              <a:ea typeface="HGPｺﾞｼｯｸM" pitchFamily="50" charset="-128"/>
            </a:endParaRPr>
          </a:p>
        </p:txBody>
      </p:sp>
      <p:sp>
        <p:nvSpPr>
          <p:cNvPr id="16462" name="円/楕円 122"/>
          <p:cNvSpPr>
            <a:spLocks noChangeArrowheads="1"/>
          </p:cNvSpPr>
          <p:nvPr/>
        </p:nvSpPr>
        <p:spPr bwMode="auto">
          <a:xfrm>
            <a:off x="6429375" y="5516563"/>
            <a:ext cx="215900" cy="215900"/>
          </a:xfrm>
          <a:prstGeom prst="ellipse">
            <a:avLst/>
          </a:prstGeom>
          <a:solidFill>
            <a:schemeClr val="accent1"/>
          </a:solidFill>
          <a:ln w="9525" algn="ctr">
            <a:solidFill>
              <a:schemeClr val="tx1"/>
            </a:solidFill>
            <a:round/>
            <a:headEnd/>
            <a:tailEnd/>
          </a:ln>
          <a:effectLst>
            <a:prstShdw prst="shdw17" dist="17961" dir="2700000">
              <a:schemeClr val="bg2"/>
            </a:prstShdw>
          </a:effectLst>
        </p:spPr>
        <p:txBody>
          <a:bodyPr/>
          <a:lstStyle/>
          <a:p>
            <a:pPr eaLnBrk="0" hangingPunct="0"/>
            <a:endParaRPr kumimoji="0" lang="ja-JP" altLang="en-US">
              <a:latin typeface="HGPｺﾞｼｯｸM" pitchFamily="50" charset="-128"/>
              <a:ea typeface="HGPｺﾞｼｯｸM" pitchFamily="50" charset="-128"/>
            </a:endParaRPr>
          </a:p>
        </p:txBody>
      </p:sp>
      <p:sp>
        <p:nvSpPr>
          <p:cNvPr id="16463" name="円/楕円 123"/>
          <p:cNvSpPr>
            <a:spLocks noChangeArrowheads="1"/>
          </p:cNvSpPr>
          <p:nvPr/>
        </p:nvSpPr>
        <p:spPr bwMode="auto">
          <a:xfrm>
            <a:off x="6897688" y="5516563"/>
            <a:ext cx="215900" cy="215900"/>
          </a:xfrm>
          <a:prstGeom prst="ellipse">
            <a:avLst/>
          </a:prstGeom>
          <a:solidFill>
            <a:schemeClr val="accent1"/>
          </a:solidFill>
          <a:ln w="9525" algn="ctr">
            <a:solidFill>
              <a:schemeClr val="tx1"/>
            </a:solidFill>
            <a:round/>
            <a:headEnd/>
            <a:tailEnd/>
          </a:ln>
          <a:effectLst>
            <a:prstShdw prst="shdw17" dist="17961" dir="2700000">
              <a:schemeClr val="bg2"/>
            </a:prstShdw>
          </a:effectLst>
        </p:spPr>
        <p:txBody>
          <a:bodyPr/>
          <a:lstStyle/>
          <a:p>
            <a:pPr eaLnBrk="0" hangingPunct="0"/>
            <a:endParaRPr kumimoji="0" lang="ja-JP" altLang="en-US">
              <a:latin typeface="HGPｺﾞｼｯｸM" pitchFamily="50" charset="-128"/>
              <a:ea typeface="HGPｺﾞｼｯｸM" pitchFamily="50" charset="-128"/>
            </a:endParaRPr>
          </a:p>
        </p:txBody>
      </p:sp>
      <p:sp>
        <p:nvSpPr>
          <p:cNvPr id="125" name="円/楕円 124"/>
          <p:cNvSpPr/>
          <p:nvPr/>
        </p:nvSpPr>
        <p:spPr bwMode="auto">
          <a:xfrm>
            <a:off x="6897688" y="5192713"/>
            <a:ext cx="215900" cy="215900"/>
          </a:xfrm>
          <a:prstGeom prst="ellipse">
            <a:avLst/>
          </a:prstGeom>
          <a:solidFill>
            <a:schemeClr val="accent2">
              <a:lumMod val="60000"/>
              <a:lumOff val="40000"/>
            </a:schemeClr>
          </a:solid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a:lstStyle/>
          <a:p>
            <a:pPr eaLnBrk="0" hangingPunct="0">
              <a:defRPr/>
            </a:pPr>
            <a:endParaRPr kumimoji="0" lang="ja-JP" altLang="en-US">
              <a:latin typeface="HGPｺﾞｼｯｸM" pitchFamily="50" charset="-128"/>
              <a:ea typeface="HGPｺﾞｼｯｸM" pitchFamily="50" charset="-128"/>
            </a:endParaRPr>
          </a:p>
        </p:txBody>
      </p:sp>
      <p:sp>
        <p:nvSpPr>
          <p:cNvPr id="126" name="円/楕円 125"/>
          <p:cNvSpPr/>
          <p:nvPr/>
        </p:nvSpPr>
        <p:spPr bwMode="auto">
          <a:xfrm>
            <a:off x="7329488" y="5180013"/>
            <a:ext cx="215900" cy="215900"/>
          </a:xfrm>
          <a:prstGeom prst="ellipse">
            <a:avLst/>
          </a:prstGeom>
          <a:solidFill>
            <a:schemeClr val="accent2">
              <a:lumMod val="60000"/>
              <a:lumOff val="40000"/>
            </a:schemeClr>
          </a:solid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a:lstStyle/>
          <a:p>
            <a:pPr eaLnBrk="0" hangingPunct="0">
              <a:defRPr/>
            </a:pPr>
            <a:endParaRPr kumimoji="0" lang="ja-JP" altLang="en-US">
              <a:latin typeface="HGPｺﾞｼｯｸM" pitchFamily="50" charset="-128"/>
              <a:ea typeface="HGPｺﾞｼｯｸM" pitchFamily="50" charset="-128"/>
            </a:endParaRPr>
          </a:p>
        </p:txBody>
      </p:sp>
      <p:sp>
        <p:nvSpPr>
          <p:cNvPr id="16466" name="円/楕円 126"/>
          <p:cNvSpPr>
            <a:spLocks noChangeArrowheads="1"/>
          </p:cNvSpPr>
          <p:nvPr/>
        </p:nvSpPr>
        <p:spPr bwMode="auto">
          <a:xfrm>
            <a:off x="7329488" y="5516563"/>
            <a:ext cx="215900" cy="215900"/>
          </a:xfrm>
          <a:prstGeom prst="ellipse">
            <a:avLst/>
          </a:prstGeom>
          <a:solidFill>
            <a:schemeClr val="accent1"/>
          </a:solidFill>
          <a:ln w="9525" algn="ctr">
            <a:solidFill>
              <a:schemeClr val="tx1"/>
            </a:solidFill>
            <a:round/>
            <a:headEnd/>
            <a:tailEnd/>
          </a:ln>
          <a:effectLst>
            <a:prstShdw prst="shdw17" dist="17961" dir="2700000">
              <a:schemeClr val="bg2"/>
            </a:prstShdw>
          </a:effectLst>
        </p:spPr>
        <p:txBody>
          <a:bodyPr/>
          <a:lstStyle/>
          <a:p>
            <a:pPr eaLnBrk="0" hangingPunct="0"/>
            <a:endParaRPr kumimoji="0" lang="ja-JP" altLang="en-US">
              <a:latin typeface="HGPｺﾞｼｯｸM" pitchFamily="50" charset="-128"/>
              <a:ea typeface="HGPｺﾞｼｯｸM" pitchFamily="50" charset="-128"/>
            </a:endParaRPr>
          </a:p>
        </p:txBody>
      </p:sp>
      <p:sp>
        <p:nvSpPr>
          <p:cNvPr id="16467" name="円/楕円 127"/>
          <p:cNvSpPr>
            <a:spLocks noChangeArrowheads="1"/>
          </p:cNvSpPr>
          <p:nvPr/>
        </p:nvSpPr>
        <p:spPr bwMode="auto">
          <a:xfrm>
            <a:off x="7761288" y="5516563"/>
            <a:ext cx="215900" cy="215900"/>
          </a:xfrm>
          <a:prstGeom prst="ellipse">
            <a:avLst/>
          </a:prstGeom>
          <a:solidFill>
            <a:schemeClr val="accent1"/>
          </a:solidFill>
          <a:ln w="9525" algn="ctr">
            <a:solidFill>
              <a:schemeClr val="tx1"/>
            </a:solidFill>
            <a:round/>
            <a:headEnd/>
            <a:tailEnd/>
          </a:ln>
          <a:effectLst>
            <a:prstShdw prst="shdw17" dist="17961" dir="2700000">
              <a:schemeClr val="bg2"/>
            </a:prstShdw>
          </a:effectLst>
        </p:spPr>
        <p:txBody>
          <a:bodyPr/>
          <a:lstStyle/>
          <a:p>
            <a:pPr eaLnBrk="0" hangingPunct="0"/>
            <a:endParaRPr kumimoji="0" lang="ja-JP" altLang="en-US">
              <a:latin typeface="HGPｺﾞｼｯｸM" pitchFamily="50" charset="-128"/>
              <a:ea typeface="HGPｺﾞｼｯｸM" pitchFamily="50" charset="-128"/>
            </a:endParaRPr>
          </a:p>
        </p:txBody>
      </p:sp>
      <p:sp>
        <p:nvSpPr>
          <p:cNvPr id="16468" name="円/楕円 128"/>
          <p:cNvSpPr>
            <a:spLocks noChangeArrowheads="1"/>
          </p:cNvSpPr>
          <p:nvPr/>
        </p:nvSpPr>
        <p:spPr bwMode="auto">
          <a:xfrm>
            <a:off x="8313738" y="5516563"/>
            <a:ext cx="215900" cy="215900"/>
          </a:xfrm>
          <a:prstGeom prst="ellipse">
            <a:avLst/>
          </a:prstGeom>
          <a:solidFill>
            <a:schemeClr val="accent1"/>
          </a:solidFill>
          <a:ln w="9525" algn="ctr">
            <a:solidFill>
              <a:schemeClr val="tx1"/>
            </a:solidFill>
            <a:round/>
            <a:headEnd/>
            <a:tailEnd/>
          </a:ln>
          <a:effectLst>
            <a:prstShdw prst="shdw17" dist="17961" dir="2700000">
              <a:schemeClr val="bg2"/>
            </a:prstShdw>
          </a:effectLst>
        </p:spPr>
        <p:txBody>
          <a:bodyPr/>
          <a:lstStyle/>
          <a:p>
            <a:pPr eaLnBrk="0" hangingPunct="0"/>
            <a:endParaRPr kumimoji="0" lang="ja-JP" altLang="en-US">
              <a:latin typeface="HGPｺﾞｼｯｸM" pitchFamily="50" charset="-128"/>
              <a:ea typeface="HGPｺﾞｼｯｸM" pitchFamily="50" charset="-128"/>
            </a:endParaRPr>
          </a:p>
        </p:txBody>
      </p:sp>
      <p:sp>
        <p:nvSpPr>
          <p:cNvPr id="16469" name="円/楕円 129"/>
          <p:cNvSpPr>
            <a:spLocks noChangeArrowheads="1"/>
          </p:cNvSpPr>
          <p:nvPr/>
        </p:nvSpPr>
        <p:spPr bwMode="auto">
          <a:xfrm>
            <a:off x="7761288" y="5180013"/>
            <a:ext cx="215900" cy="215900"/>
          </a:xfrm>
          <a:prstGeom prst="ellipse">
            <a:avLst/>
          </a:prstGeom>
          <a:solidFill>
            <a:srgbClr val="FFC000"/>
          </a:solidFill>
          <a:ln w="9525" algn="ctr">
            <a:solidFill>
              <a:schemeClr val="tx1"/>
            </a:solidFill>
            <a:round/>
            <a:headEnd/>
            <a:tailEnd/>
          </a:ln>
          <a:effectLst>
            <a:prstShdw prst="shdw17" dist="17961" dir="2700000">
              <a:schemeClr val="bg2"/>
            </a:prstShdw>
          </a:effectLst>
        </p:spPr>
        <p:txBody>
          <a:bodyPr/>
          <a:lstStyle/>
          <a:p>
            <a:pPr eaLnBrk="0" hangingPunct="0"/>
            <a:endParaRPr kumimoji="0" lang="ja-JP" altLang="en-US">
              <a:latin typeface="HGPｺﾞｼｯｸM" pitchFamily="50" charset="-128"/>
              <a:ea typeface="HGPｺﾞｼｯｸM" pitchFamily="50" charset="-128"/>
            </a:endParaRPr>
          </a:p>
        </p:txBody>
      </p:sp>
      <p:cxnSp>
        <p:nvCxnSpPr>
          <p:cNvPr id="16470" name="直線矢印コネクタ 130"/>
          <p:cNvCxnSpPr>
            <a:cxnSpLocks noChangeShapeType="1"/>
            <a:stCxn id="16461" idx="4"/>
            <a:endCxn id="16462" idx="0"/>
          </p:cNvCxnSpPr>
          <p:nvPr/>
        </p:nvCxnSpPr>
        <p:spPr bwMode="auto">
          <a:xfrm>
            <a:off x="6537325" y="5408613"/>
            <a:ext cx="0" cy="107950"/>
          </a:xfrm>
          <a:prstGeom prst="straightConnector1">
            <a:avLst/>
          </a:prstGeom>
          <a:noFill/>
          <a:ln w="9525" algn="ctr">
            <a:solidFill>
              <a:schemeClr val="tx1"/>
            </a:solidFill>
            <a:round/>
            <a:headEnd/>
            <a:tailEnd type="arrow" w="med" len="med"/>
          </a:ln>
          <a:effectLst>
            <a:prstShdw prst="shdw17" dist="17961" dir="2700000">
              <a:schemeClr val="bg2"/>
            </a:prstShdw>
          </a:effectLst>
          <a:extLst>
            <a:ext uri="{909E8E84-426E-40DD-AFC4-6F175D3DCCD1}">
              <a14:hiddenFill xmlns="" xmlns:a14="http://schemas.microsoft.com/office/drawing/2010/main">
                <a:noFill/>
              </a14:hiddenFill>
            </a:ext>
          </a:extLst>
        </p:spPr>
      </p:cxnSp>
      <p:cxnSp>
        <p:nvCxnSpPr>
          <p:cNvPr id="16471" name="直線矢印コネクタ 131"/>
          <p:cNvCxnSpPr>
            <a:cxnSpLocks noChangeShapeType="1"/>
            <a:stCxn id="16462" idx="6"/>
            <a:endCxn id="16463" idx="2"/>
          </p:cNvCxnSpPr>
          <p:nvPr/>
        </p:nvCxnSpPr>
        <p:spPr bwMode="auto">
          <a:xfrm>
            <a:off x="6645276" y="5624513"/>
            <a:ext cx="252413" cy="0"/>
          </a:xfrm>
          <a:prstGeom prst="straightConnector1">
            <a:avLst/>
          </a:prstGeom>
          <a:noFill/>
          <a:ln w="9525" algn="ctr">
            <a:solidFill>
              <a:schemeClr val="tx1"/>
            </a:solidFill>
            <a:round/>
            <a:headEnd/>
            <a:tailEnd type="arrow" w="med" len="med"/>
          </a:ln>
          <a:effectLst>
            <a:prstShdw prst="shdw17" dist="17961" dir="2700000">
              <a:schemeClr val="bg2"/>
            </a:prstShdw>
          </a:effectLst>
          <a:extLst>
            <a:ext uri="{909E8E84-426E-40DD-AFC4-6F175D3DCCD1}">
              <a14:hiddenFill xmlns="" xmlns:a14="http://schemas.microsoft.com/office/drawing/2010/main">
                <a:noFill/>
              </a14:hiddenFill>
            </a:ext>
          </a:extLst>
        </p:spPr>
      </p:cxnSp>
      <p:cxnSp>
        <p:nvCxnSpPr>
          <p:cNvPr id="16472" name="直線矢印コネクタ 132"/>
          <p:cNvCxnSpPr>
            <a:cxnSpLocks noChangeShapeType="1"/>
            <a:stCxn id="16463" idx="6"/>
            <a:endCxn id="16466" idx="2"/>
          </p:cNvCxnSpPr>
          <p:nvPr/>
        </p:nvCxnSpPr>
        <p:spPr bwMode="auto">
          <a:xfrm>
            <a:off x="7113588" y="5624513"/>
            <a:ext cx="215900" cy="0"/>
          </a:xfrm>
          <a:prstGeom prst="straightConnector1">
            <a:avLst/>
          </a:prstGeom>
          <a:noFill/>
          <a:ln w="9525" algn="ctr">
            <a:solidFill>
              <a:schemeClr val="tx1"/>
            </a:solidFill>
            <a:round/>
            <a:headEnd/>
            <a:tailEnd type="arrow" w="med" len="med"/>
          </a:ln>
          <a:effectLst>
            <a:prstShdw prst="shdw17" dist="17961" dir="2700000">
              <a:schemeClr val="bg2"/>
            </a:prstShdw>
          </a:effectLst>
          <a:extLst>
            <a:ext uri="{909E8E84-426E-40DD-AFC4-6F175D3DCCD1}">
              <a14:hiddenFill xmlns="" xmlns:a14="http://schemas.microsoft.com/office/drawing/2010/main">
                <a:noFill/>
              </a14:hiddenFill>
            </a:ext>
          </a:extLst>
        </p:spPr>
      </p:cxnSp>
      <p:cxnSp>
        <p:nvCxnSpPr>
          <p:cNvPr id="16473" name="直線矢印コネクタ 133"/>
          <p:cNvCxnSpPr>
            <a:cxnSpLocks noChangeShapeType="1"/>
            <a:stCxn id="125" idx="4"/>
            <a:endCxn id="16463" idx="0"/>
          </p:cNvCxnSpPr>
          <p:nvPr/>
        </p:nvCxnSpPr>
        <p:spPr bwMode="auto">
          <a:xfrm>
            <a:off x="7005638" y="5408613"/>
            <a:ext cx="0" cy="107950"/>
          </a:xfrm>
          <a:prstGeom prst="straightConnector1">
            <a:avLst/>
          </a:prstGeom>
          <a:noFill/>
          <a:ln w="9525" algn="ctr">
            <a:solidFill>
              <a:schemeClr val="tx1"/>
            </a:solidFill>
            <a:round/>
            <a:headEnd/>
            <a:tailEnd type="arrow" w="med" len="med"/>
          </a:ln>
          <a:effectLst>
            <a:prstShdw prst="shdw17" dist="17961" dir="2700000">
              <a:schemeClr val="bg2"/>
            </a:prstShdw>
          </a:effectLst>
          <a:extLst>
            <a:ext uri="{909E8E84-426E-40DD-AFC4-6F175D3DCCD1}">
              <a14:hiddenFill xmlns="" xmlns:a14="http://schemas.microsoft.com/office/drawing/2010/main">
                <a:noFill/>
              </a14:hiddenFill>
            </a:ext>
          </a:extLst>
        </p:spPr>
      </p:cxnSp>
      <p:cxnSp>
        <p:nvCxnSpPr>
          <p:cNvPr id="16474" name="直線矢印コネクタ 134"/>
          <p:cNvCxnSpPr>
            <a:cxnSpLocks noChangeShapeType="1"/>
            <a:stCxn id="126" idx="4"/>
            <a:endCxn id="16466" idx="0"/>
          </p:cNvCxnSpPr>
          <p:nvPr/>
        </p:nvCxnSpPr>
        <p:spPr bwMode="auto">
          <a:xfrm>
            <a:off x="7437438" y="5395913"/>
            <a:ext cx="0" cy="120650"/>
          </a:xfrm>
          <a:prstGeom prst="straightConnector1">
            <a:avLst/>
          </a:prstGeom>
          <a:noFill/>
          <a:ln w="9525" algn="ctr">
            <a:solidFill>
              <a:schemeClr val="tx1"/>
            </a:solidFill>
            <a:round/>
            <a:headEnd/>
            <a:tailEnd type="arrow" w="med" len="med"/>
          </a:ln>
          <a:effectLst>
            <a:prstShdw prst="shdw17" dist="17961" dir="2700000">
              <a:schemeClr val="bg2"/>
            </a:prstShdw>
          </a:effectLst>
          <a:extLst>
            <a:ext uri="{909E8E84-426E-40DD-AFC4-6F175D3DCCD1}">
              <a14:hiddenFill xmlns="" xmlns:a14="http://schemas.microsoft.com/office/drawing/2010/main">
                <a:noFill/>
              </a14:hiddenFill>
            </a:ext>
          </a:extLst>
        </p:spPr>
      </p:cxnSp>
      <p:cxnSp>
        <p:nvCxnSpPr>
          <p:cNvPr id="16475" name="直線矢印コネクタ 135"/>
          <p:cNvCxnSpPr>
            <a:cxnSpLocks noChangeShapeType="1"/>
            <a:stCxn id="16469" idx="4"/>
            <a:endCxn id="16467" idx="0"/>
          </p:cNvCxnSpPr>
          <p:nvPr/>
        </p:nvCxnSpPr>
        <p:spPr bwMode="auto">
          <a:xfrm>
            <a:off x="7869238" y="5395913"/>
            <a:ext cx="0" cy="120650"/>
          </a:xfrm>
          <a:prstGeom prst="straightConnector1">
            <a:avLst/>
          </a:prstGeom>
          <a:noFill/>
          <a:ln w="9525" algn="ctr">
            <a:solidFill>
              <a:schemeClr val="tx1"/>
            </a:solidFill>
            <a:round/>
            <a:headEnd/>
            <a:tailEnd type="arrow" w="med" len="med"/>
          </a:ln>
          <a:effectLst>
            <a:prstShdw prst="shdw17" dist="17961" dir="2700000">
              <a:schemeClr val="bg2"/>
            </a:prstShdw>
          </a:effectLst>
          <a:extLst>
            <a:ext uri="{909E8E84-426E-40DD-AFC4-6F175D3DCCD1}">
              <a14:hiddenFill xmlns="" xmlns:a14="http://schemas.microsoft.com/office/drawing/2010/main">
                <a:noFill/>
              </a14:hiddenFill>
            </a:ext>
          </a:extLst>
        </p:spPr>
      </p:cxnSp>
      <p:cxnSp>
        <p:nvCxnSpPr>
          <p:cNvPr id="16476" name="直線矢印コネクタ 136"/>
          <p:cNvCxnSpPr>
            <a:cxnSpLocks noChangeShapeType="1"/>
            <a:stCxn id="16466" idx="6"/>
            <a:endCxn id="16467" idx="2"/>
          </p:cNvCxnSpPr>
          <p:nvPr/>
        </p:nvCxnSpPr>
        <p:spPr bwMode="auto">
          <a:xfrm>
            <a:off x="7545388" y="5624513"/>
            <a:ext cx="215900" cy="0"/>
          </a:xfrm>
          <a:prstGeom prst="straightConnector1">
            <a:avLst/>
          </a:prstGeom>
          <a:noFill/>
          <a:ln w="9525" algn="ctr">
            <a:solidFill>
              <a:schemeClr val="tx1"/>
            </a:solidFill>
            <a:round/>
            <a:headEnd/>
            <a:tailEnd type="arrow" w="med" len="med"/>
          </a:ln>
          <a:effectLst>
            <a:prstShdw prst="shdw17" dist="17961" dir="2700000">
              <a:schemeClr val="bg2"/>
            </a:prstShdw>
          </a:effectLst>
          <a:extLst>
            <a:ext uri="{909E8E84-426E-40DD-AFC4-6F175D3DCCD1}">
              <a14:hiddenFill xmlns="" xmlns:a14="http://schemas.microsoft.com/office/drawing/2010/main">
                <a:noFill/>
              </a14:hiddenFill>
            </a:ext>
          </a:extLst>
        </p:spPr>
      </p:cxnSp>
      <p:cxnSp>
        <p:nvCxnSpPr>
          <p:cNvPr id="16477" name="直線矢印コネクタ 137"/>
          <p:cNvCxnSpPr>
            <a:cxnSpLocks noChangeShapeType="1"/>
            <a:stCxn id="16467" idx="6"/>
            <a:endCxn id="16468" idx="2"/>
          </p:cNvCxnSpPr>
          <p:nvPr/>
        </p:nvCxnSpPr>
        <p:spPr bwMode="auto">
          <a:xfrm>
            <a:off x="7977188" y="5624513"/>
            <a:ext cx="336551" cy="0"/>
          </a:xfrm>
          <a:prstGeom prst="straightConnector1">
            <a:avLst/>
          </a:prstGeom>
          <a:noFill/>
          <a:ln w="9525" algn="ctr">
            <a:solidFill>
              <a:schemeClr val="tx1"/>
            </a:solidFill>
            <a:round/>
            <a:headEnd/>
            <a:tailEnd type="arrow" w="med" len="med"/>
          </a:ln>
          <a:effectLst>
            <a:prstShdw prst="shdw17" dist="17961" dir="2700000">
              <a:schemeClr val="bg2"/>
            </a:prstShdw>
          </a:effectLst>
          <a:extLst>
            <a:ext uri="{909E8E84-426E-40DD-AFC4-6F175D3DCCD1}">
              <a14:hiddenFill xmlns="" xmlns:a14="http://schemas.microsoft.com/office/drawing/2010/main">
                <a:noFill/>
              </a14:hiddenFill>
            </a:ext>
          </a:extLst>
        </p:spPr>
      </p:cxnSp>
      <p:sp>
        <p:nvSpPr>
          <p:cNvPr id="139" name="テキスト ボックス 138"/>
          <p:cNvSpPr txBox="1"/>
          <p:nvPr/>
        </p:nvSpPr>
        <p:spPr>
          <a:xfrm>
            <a:off x="6338888" y="5732465"/>
            <a:ext cx="1547813" cy="293687"/>
          </a:xfrm>
          <a:prstGeom prst="rect">
            <a:avLst/>
          </a:prstGeom>
          <a:noFill/>
          <a:ln>
            <a:noFill/>
          </a:ln>
          <a:effectLst/>
        </p:spPr>
        <p:style>
          <a:lnRef idx="1">
            <a:schemeClr val="accent1"/>
          </a:lnRef>
          <a:fillRef idx="2">
            <a:schemeClr val="accent1"/>
          </a:fillRef>
          <a:effectRef idx="1">
            <a:schemeClr val="accent1"/>
          </a:effectRef>
          <a:fontRef idx="minor">
            <a:schemeClr val="dk1"/>
          </a:fontRef>
        </p:style>
        <p:txBody>
          <a:bodyPr wrap="none" lIns="0" tIns="0" rIns="0" bIns="0" anchor="ctr"/>
          <a:lstStyle/>
          <a:p>
            <a:pPr eaLnBrk="0" hangingPunct="0">
              <a:defRPr/>
            </a:pPr>
            <a:r>
              <a:rPr lang="ja-JP" altLang="en-US" sz="1400" dirty="0">
                <a:latin typeface="HGPｺﾞｼｯｸM" pitchFamily="50" charset="-128"/>
                <a:ea typeface="HGPｺﾞｼｯｸM" pitchFamily="50" charset="-128"/>
              </a:rPr>
              <a:t>Ｂ自治体のフロー</a:t>
            </a:r>
          </a:p>
        </p:txBody>
      </p:sp>
      <p:cxnSp>
        <p:nvCxnSpPr>
          <p:cNvPr id="16479" name="カギ線コネクタ 139"/>
          <p:cNvCxnSpPr>
            <a:cxnSpLocks noChangeShapeType="1"/>
            <a:stCxn id="16466" idx="6"/>
            <a:endCxn id="16469" idx="2"/>
          </p:cNvCxnSpPr>
          <p:nvPr/>
        </p:nvCxnSpPr>
        <p:spPr bwMode="auto">
          <a:xfrm flipV="1">
            <a:off x="7545388" y="5287963"/>
            <a:ext cx="215900" cy="336550"/>
          </a:xfrm>
          <a:prstGeom prst="bentConnector3">
            <a:avLst>
              <a:gd name="adj1" fmla="val 50000"/>
            </a:avLst>
          </a:prstGeom>
          <a:noFill/>
          <a:ln w="9525" algn="ctr">
            <a:solidFill>
              <a:schemeClr val="tx1"/>
            </a:solidFill>
            <a:round/>
            <a:headEnd/>
            <a:tailEnd type="arrow" w="med" len="med"/>
          </a:ln>
          <a:effectLst>
            <a:prstShdw prst="shdw17" dist="17961" dir="2700000">
              <a:schemeClr val="bg2"/>
            </a:prstShdw>
          </a:effectLst>
          <a:extLst>
            <a:ext uri="{909E8E84-426E-40DD-AFC4-6F175D3DCCD1}">
              <a14:hiddenFill xmlns="" xmlns:a14="http://schemas.microsoft.com/office/drawing/2010/main">
                <a:noFill/>
              </a14:hiddenFill>
            </a:ext>
          </a:extLst>
        </p:spPr>
      </p:cxnSp>
      <p:sp>
        <p:nvSpPr>
          <p:cNvPr id="16480" name="円/楕円 141"/>
          <p:cNvSpPr>
            <a:spLocks noChangeArrowheads="1"/>
          </p:cNvSpPr>
          <p:nvPr/>
        </p:nvSpPr>
        <p:spPr bwMode="auto">
          <a:xfrm>
            <a:off x="6429375" y="4306888"/>
            <a:ext cx="215900" cy="215900"/>
          </a:xfrm>
          <a:prstGeom prst="ellipse">
            <a:avLst/>
          </a:prstGeom>
          <a:solidFill>
            <a:schemeClr val="accent1"/>
          </a:solidFill>
          <a:ln w="9525" algn="ctr">
            <a:solidFill>
              <a:schemeClr val="tx1"/>
            </a:solidFill>
            <a:round/>
            <a:headEnd/>
            <a:tailEnd/>
          </a:ln>
          <a:effectLst>
            <a:prstShdw prst="shdw17" dist="17961" dir="2700000">
              <a:schemeClr val="bg2"/>
            </a:prstShdw>
          </a:effectLst>
        </p:spPr>
        <p:txBody>
          <a:bodyPr/>
          <a:lstStyle/>
          <a:p>
            <a:pPr eaLnBrk="0" hangingPunct="0"/>
            <a:endParaRPr kumimoji="0" lang="ja-JP" altLang="en-US">
              <a:latin typeface="HGPｺﾞｼｯｸM" pitchFamily="50" charset="-128"/>
              <a:ea typeface="HGPｺﾞｼｯｸM" pitchFamily="50" charset="-128"/>
            </a:endParaRPr>
          </a:p>
        </p:txBody>
      </p:sp>
      <p:sp>
        <p:nvSpPr>
          <p:cNvPr id="16481" name="円/楕円 142"/>
          <p:cNvSpPr>
            <a:spLocks noChangeArrowheads="1"/>
          </p:cNvSpPr>
          <p:nvPr/>
        </p:nvSpPr>
        <p:spPr bwMode="auto">
          <a:xfrm>
            <a:off x="6429375" y="4632325"/>
            <a:ext cx="215900" cy="215900"/>
          </a:xfrm>
          <a:prstGeom prst="ellipse">
            <a:avLst/>
          </a:prstGeom>
          <a:solidFill>
            <a:schemeClr val="accent1"/>
          </a:solidFill>
          <a:ln w="9525" algn="ctr">
            <a:solidFill>
              <a:schemeClr val="tx1"/>
            </a:solidFill>
            <a:round/>
            <a:headEnd/>
            <a:tailEnd/>
          </a:ln>
          <a:effectLst>
            <a:prstShdw prst="shdw17" dist="17961" dir="2700000">
              <a:schemeClr val="bg2"/>
            </a:prstShdw>
          </a:effectLst>
        </p:spPr>
        <p:txBody>
          <a:bodyPr/>
          <a:lstStyle/>
          <a:p>
            <a:pPr eaLnBrk="0" hangingPunct="0"/>
            <a:endParaRPr kumimoji="0" lang="ja-JP" altLang="en-US">
              <a:latin typeface="HGPｺﾞｼｯｸM" pitchFamily="50" charset="-128"/>
              <a:ea typeface="HGPｺﾞｼｯｸM" pitchFamily="50" charset="-128"/>
            </a:endParaRPr>
          </a:p>
        </p:txBody>
      </p:sp>
      <p:sp>
        <p:nvSpPr>
          <p:cNvPr id="146" name="円/楕円 145"/>
          <p:cNvSpPr/>
          <p:nvPr/>
        </p:nvSpPr>
        <p:spPr bwMode="auto">
          <a:xfrm>
            <a:off x="6753225" y="4292600"/>
            <a:ext cx="215900" cy="215900"/>
          </a:xfrm>
          <a:prstGeom prst="ellipse">
            <a:avLst/>
          </a:prstGeom>
          <a:solidFill>
            <a:schemeClr val="accent2">
              <a:lumMod val="60000"/>
              <a:lumOff val="40000"/>
            </a:schemeClr>
          </a:solidFill>
          <a:ln w="9525" cap="flat" cmpd="sng" algn="ctr">
            <a:solidFill>
              <a:schemeClr val="tx1"/>
            </a:solidFill>
            <a:prstDash val="solid"/>
            <a:round/>
            <a:headEnd type="none" w="med" len="med"/>
            <a:tailEnd type="none" w="med" len="med"/>
          </a:ln>
          <a:effectLst>
            <a:prstShdw prst="shdw17" dist="17961" dir="2700000">
              <a:schemeClr val="bg2"/>
            </a:prstShdw>
          </a:effectLst>
        </p:spPr>
        <p:txBody>
          <a:bodyPr/>
          <a:lstStyle/>
          <a:p>
            <a:pPr eaLnBrk="0" hangingPunct="0">
              <a:defRPr/>
            </a:pPr>
            <a:endParaRPr kumimoji="0" lang="ja-JP" altLang="en-US">
              <a:latin typeface="HGPｺﾞｼｯｸM" pitchFamily="50" charset="-128"/>
              <a:ea typeface="HGPｺﾞｼｯｸM" pitchFamily="50" charset="-128"/>
            </a:endParaRPr>
          </a:p>
        </p:txBody>
      </p:sp>
      <p:sp>
        <p:nvSpPr>
          <p:cNvPr id="16483" name="円/楕円 146"/>
          <p:cNvSpPr>
            <a:spLocks noChangeArrowheads="1"/>
          </p:cNvSpPr>
          <p:nvPr/>
        </p:nvSpPr>
        <p:spPr bwMode="auto">
          <a:xfrm>
            <a:off x="7113588" y="4632325"/>
            <a:ext cx="215900" cy="215900"/>
          </a:xfrm>
          <a:prstGeom prst="ellipse">
            <a:avLst/>
          </a:prstGeom>
          <a:solidFill>
            <a:schemeClr val="accent1"/>
          </a:solidFill>
          <a:ln w="9525" algn="ctr">
            <a:solidFill>
              <a:schemeClr val="tx1"/>
            </a:solidFill>
            <a:round/>
            <a:headEnd/>
            <a:tailEnd/>
          </a:ln>
          <a:effectLst>
            <a:prstShdw prst="shdw17" dist="17961" dir="2700000">
              <a:schemeClr val="bg2"/>
            </a:prstShdw>
          </a:effectLst>
        </p:spPr>
        <p:txBody>
          <a:bodyPr/>
          <a:lstStyle/>
          <a:p>
            <a:pPr eaLnBrk="0" hangingPunct="0"/>
            <a:endParaRPr kumimoji="0" lang="ja-JP" altLang="en-US">
              <a:latin typeface="HGPｺﾞｼｯｸM" pitchFamily="50" charset="-128"/>
              <a:ea typeface="HGPｺﾞｼｯｸM" pitchFamily="50" charset="-128"/>
            </a:endParaRPr>
          </a:p>
        </p:txBody>
      </p:sp>
      <p:sp>
        <p:nvSpPr>
          <p:cNvPr id="16484" name="円/楕円 147"/>
          <p:cNvSpPr>
            <a:spLocks noChangeArrowheads="1"/>
          </p:cNvSpPr>
          <p:nvPr/>
        </p:nvSpPr>
        <p:spPr bwMode="auto">
          <a:xfrm>
            <a:off x="7713663" y="4632325"/>
            <a:ext cx="215900" cy="215900"/>
          </a:xfrm>
          <a:prstGeom prst="ellipse">
            <a:avLst/>
          </a:prstGeom>
          <a:solidFill>
            <a:schemeClr val="accent1"/>
          </a:solidFill>
          <a:ln w="9525" algn="ctr">
            <a:solidFill>
              <a:schemeClr val="tx1"/>
            </a:solidFill>
            <a:round/>
            <a:headEnd/>
            <a:tailEnd/>
          </a:ln>
          <a:effectLst>
            <a:prstShdw prst="shdw17" dist="17961" dir="2700000">
              <a:schemeClr val="bg2"/>
            </a:prstShdw>
          </a:effectLst>
        </p:spPr>
        <p:txBody>
          <a:bodyPr/>
          <a:lstStyle/>
          <a:p>
            <a:pPr eaLnBrk="0" hangingPunct="0"/>
            <a:endParaRPr kumimoji="0" lang="ja-JP" altLang="en-US">
              <a:latin typeface="HGPｺﾞｼｯｸM" pitchFamily="50" charset="-128"/>
              <a:ea typeface="HGPｺﾞｼｯｸM" pitchFamily="50" charset="-128"/>
            </a:endParaRPr>
          </a:p>
        </p:txBody>
      </p:sp>
      <p:sp>
        <p:nvSpPr>
          <p:cNvPr id="16485" name="円/楕円 148"/>
          <p:cNvSpPr>
            <a:spLocks noChangeArrowheads="1"/>
          </p:cNvSpPr>
          <p:nvPr/>
        </p:nvSpPr>
        <p:spPr bwMode="auto">
          <a:xfrm>
            <a:off x="8266113" y="4632325"/>
            <a:ext cx="215900" cy="215900"/>
          </a:xfrm>
          <a:prstGeom prst="ellipse">
            <a:avLst/>
          </a:prstGeom>
          <a:solidFill>
            <a:schemeClr val="accent1"/>
          </a:solidFill>
          <a:ln w="9525" algn="ctr">
            <a:solidFill>
              <a:schemeClr val="tx1"/>
            </a:solidFill>
            <a:round/>
            <a:headEnd/>
            <a:tailEnd/>
          </a:ln>
          <a:effectLst>
            <a:prstShdw prst="shdw17" dist="17961" dir="2700000">
              <a:schemeClr val="bg2"/>
            </a:prstShdw>
          </a:effectLst>
        </p:spPr>
        <p:txBody>
          <a:bodyPr/>
          <a:lstStyle/>
          <a:p>
            <a:pPr eaLnBrk="0" hangingPunct="0"/>
            <a:endParaRPr kumimoji="0" lang="ja-JP" altLang="en-US">
              <a:latin typeface="HGPｺﾞｼｯｸM" pitchFamily="50" charset="-128"/>
              <a:ea typeface="HGPｺﾞｼｯｸM" pitchFamily="50" charset="-128"/>
            </a:endParaRPr>
          </a:p>
        </p:txBody>
      </p:sp>
      <p:sp>
        <p:nvSpPr>
          <p:cNvPr id="16486" name="円/楕円 149"/>
          <p:cNvSpPr>
            <a:spLocks noChangeArrowheads="1"/>
          </p:cNvSpPr>
          <p:nvPr/>
        </p:nvSpPr>
        <p:spPr bwMode="auto">
          <a:xfrm>
            <a:off x="7113588" y="4292600"/>
            <a:ext cx="215900" cy="215900"/>
          </a:xfrm>
          <a:prstGeom prst="ellipse">
            <a:avLst/>
          </a:prstGeom>
          <a:solidFill>
            <a:srgbClr val="FFC000"/>
          </a:solidFill>
          <a:ln w="9525" algn="ctr">
            <a:solidFill>
              <a:schemeClr val="tx1"/>
            </a:solidFill>
            <a:round/>
            <a:headEnd/>
            <a:tailEnd/>
          </a:ln>
          <a:effectLst>
            <a:prstShdw prst="shdw17" dist="17961" dir="2700000">
              <a:schemeClr val="bg2"/>
            </a:prstShdw>
          </a:effectLst>
        </p:spPr>
        <p:txBody>
          <a:bodyPr/>
          <a:lstStyle/>
          <a:p>
            <a:pPr eaLnBrk="0" hangingPunct="0"/>
            <a:endParaRPr kumimoji="0" lang="ja-JP" altLang="en-US">
              <a:latin typeface="HGPｺﾞｼｯｸM" pitchFamily="50" charset="-128"/>
              <a:ea typeface="HGPｺﾞｼｯｸM" pitchFamily="50" charset="-128"/>
            </a:endParaRPr>
          </a:p>
        </p:txBody>
      </p:sp>
      <p:cxnSp>
        <p:nvCxnSpPr>
          <p:cNvPr id="16487" name="直線矢印コネクタ 150"/>
          <p:cNvCxnSpPr>
            <a:cxnSpLocks noChangeShapeType="1"/>
            <a:stCxn id="16480" idx="4"/>
            <a:endCxn id="16481" idx="0"/>
          </p:cNvCxnSpPr>
          <p:nvPr/>
        </p:nvCxnSpPr>
        <p:spPr bwMode="auto">
          <a:xfrm>
            <a:off x="6537325" y="4522790"/>
            <a:ext cx="0" cy="109537"/>
          </a:xfrm>
          <a:prstGeom prst="straightConnector1">
            <a:avLst/>
          </a:prstGeom>
          <a:noFill/>
          <a:ln w="9525" algn="ctr">
            <a:solidFill>
              <a:schemeClr val="tx1"/>
            </a:solidFill>
            <a:round/>
            <a:headEnd/>
            <a:tailEnd type="arrow" w="med" len="med"/>
          </a:ln>
          <a:effectLst>
            <a:prstShdw prst="shdw17" dist="17961" dir="2700000">
              <a:schemeClr val="bg2"/>
            </a:prstShdw>
          </a:effectLst>
          <a:extLst>
            <a:ext uri="{909E8E84-426E-40DD-AFC4-6F175D3DCCD1}">
              <a14:hiddenFill xmlns="" xmlns:a14="http://schemas.microsoft.com/office/drawing/2010/main">
                <a:noFill/>
              </a14:hiddenFill>
            </a:ext>
          </a:extLst>
        </p:spPr>
      </p:cxnSp>
      <p:cxnSp>
        <p:nvCxnSpPr>
          <p:cNvPr id="16488" name="直線矢印コネクタ 151"/>
          <p:cNvCxnSpPr>
            <a:cxnSpLocks noChangeShapeType="1"/>
            <a:stCxn id="16481" idx="6"/>
            <a:endCxn id="16483" idx="2"/>
          </p:cNvCxnSpPr>
          <p:nvPr/>
        </p:nvCxnSpPr>
        <p:spPr bwMode="auto">
          <a:xfrm>
            <a:off x="6645276" y="4740275"/>
            <a:ext cx="468313" cy="0"/>
          </a:xfrm>
          <a:prstGeom prst="straightConnector1">
            <a:avLst/>
          </a:prstGeom>
          <a:noFill/>
          <a:ln w="9525" algn="ctr">
            <a:solidFill>
              <a:schemeClr val="tx1"/>
            </a:solidFill>
            <a:round/>
            <a:headEnd/>
            <a:tailEnd type="arrow" w="med" len="med"/>
          </a:ln>
          <a:effectLst>
            <a:prstShdw prst="shdw17" dist="17961" dir="2700000">
              <a:schemeClr val="bg2"/>
            </a:prstShdw>
          </a:effectLst>
          <a:extLst>
            <a:ext uri="{909E8E84-426E-40DD-AFC4-6F175D3DCCD1}">
              <a14:hiddenFill xmlns="" xmlns:a14="http://schemas.microsoft.com/office/drawing/2010/main">
                <a:noFill/>
              </a14:hiddenFill>
            </a:ext>
          </a:extLst>
        </p:spPr>
      </p:cxnSp>
      <p:cxnSp>
        <p:nvCxnSpPr>
          <p:cNvPr id="16489" name="直線矢印コネクタ 154"/>
          <p:cNvCxnSpPr>
            <a:cxnSpLocks noChangeShapeType="1"/>
            <a:stCxn id="146" idx="5"/>
            <a:endCxn id="16483" idx="1"/>
          </p:cNvCxnSpPr>
          <p:nvPr/>
        </p:nvCxnSpPr>
        <p:spPr bwMode="auto">
          <a:xfrm>
            <a:off x="6937375" y="4476752"/>
            <a:ext cx="207963" cy="187325"/>
          </a:xfrm>
          <a:prstGeom prst="straightConnector1">
            <a:avLst/>
          </a:prstGeom>
          <a:noFill/>
          <a:ln w="9525" algn="ctr">
            <a:solidFill>
              <a:schemeClr val="tx1"/>
            </a:solidFill>
            <a:round/>
            <a:headEnd/>
            <a:tailEnd type="arrow" w="med" len="med"/>
          </a:ln>
          <a:effectLst>
            <a:prstShdw prst="shdw17" dist="17961" dir="2700000">
              <a:schemeClr val="bg2"/>
            </a:prstShdw>
          </a:effectLst>
          <a:extLst>
            <a:ext uri="{909E8E84-426E-40DD-AFC4-6F175D3DCCD1}">
              <a14:hiddenFill xmlns="" xmlns:a14="http://schemas.microsoft.com/office/drawing/2010/main">
                <a:noFill/>
              </a14:hiddenFill>
            </a:ext>
          </a:extLst>
        </p:spPr>
      </p:cxnSp>
      <p:cxnSp>
        <p:nvCxnSpPr>
          <p:cNvPr id="16490" name="直線矢印コネクタ 155"/>
          <p:cNvCxnSpPr>
            <a:cxnSpLocks noChangeShapeType="1"/>
            <a:stCxn id="16486" idx="4"/>
            <a:endCxn id="16483" idx="0"/>
          </p:cNvCxnSpPr>
          <p:nvPr/>
        </p:nvCxnSpPr>
        <p:spPr bwMode="auto">
          <a:xfrm>
            <a:off x="7221538" y="4508502"/>
            <a:ext cx="0" cy="123825"/>
          </a:xfrm>
          <a:prstGeom prst="straightConnector1">
            <a:avLst/>
          </a:prstGeom>
          <a:noFill/>
          <a:ln w="9525" algn="ctr">
            <a:solidFill>
              <a:schemeClr val="tx1"/>
            </a:solidFill>
            <a:round/>
            <a:headEnd/>
            <a:tailEnd type="arrow" w="med" len="med"/>
          </a:ln>
          <a:effectLst>
            <a:prstShdw prst="shdw17" dist="17961" dir="2700000">
              <a:schemeClr val="bg2"/>
            </a:prstShdw>
          </a:effectLst>
          <a:extLst>
            <a:ext uri="{909E8E84-426E-40DD-AFC4-6F175D3DCCD1}">
              <a14:hiddenFill xmlns="" xmlns:a14="http://schemas.microsoft.com/office/drawing/2010/main">
                <a:noFill/>
              </a14:hiddenFill>
            </a:ext>
          </a:extLst>
        </p:spPr>
      </p:cxnSp>
      <p:cxnSp>
        <p:nvCxnSpPr>
          <p:cNvPr id="16491" name="直線矢印コネクタ 156"/>
          <p:cNvCxnSpPr>
            <a:cxnSpLocks noChangeShapeType="1"/>
            <a:stCxn id="16483" idx="6"/>
            <a:endCxn id="16484" idx="2"/>
          </p:cNvCxnSpPr>
          <p:nvPr/>
        </p:nvCxnSpPr>
        <p:spPr bwMode="auto">
          <a:xfrm>
            <a:off x="7329489" y="4740275"/>
            <a:ext cx="384175" cy="0"/>
          </a:xfrm>
          <a:prstGeom prst="straightConnector1">
            <a:avLst/>
          </a:prstGeom>
          <a:noFill/>
          <a:ln w="9525" algn="ctr">
            <a:solidFill>
              <a:schemeClr val="tx1"/>
            </a:solidFill>
            <a:round/>
            <a:headEnd/>
            <a:tailEnd type="arrow" w="med" len="med"/>
          </a:ln>
          <a:effectLst>
            <a:prstShdw prst="shdw17" dist="17961" dir="2700000">
              <a:schemeClr val="bg2"/>
            </a:prstShdw>
          </a:effectLst>
          <a:extLst>
            <a:ext uri="{909E8E84-426E-40DD-AFC4-6F175D3DCCD1}">
              <a14:hiddenFill xmlns="" xmlns:a14="http://schemas.microsoft.com/office/drawing/2010/main">
                <a:noFill/>
              </a14:hiddenFill>
            </a:ext>
          </a:extLst>
        </p:spPr>
      </p:cxnSp>
      <p:cxnSp>
        <p:nvCxnSpPr>
          <p:cNvPr id="16492" name="直線矢印コネクタ 157"/>
          <p:cNvCxnSpPr>
            <a:cxnSpLocks noChangeShapeType="1"/>
            <a:stCxn id="16484" idx="6"/>
            <a:endCxn id="16485" idx="2"/>
          </p:cNvCxnSpPr>
          <p:nvPr/>
        </p:nvCxnSpPr>
        <p:spPr bwMode="auto">
          <a:xfrm>
            <a:off x="7929562" y="4740275"/>
            <a:ext cx="336551" cy="0"/>
          </a:xfrm>
          <a:prstGeom prst="straightConnector1">
            <a:avLst/>
          </a:prstGeom>
          <a:noFill/>
          <a:ln w="9525" algn="ctr">
            <a:solidFill>
              <a:schemeClr val="tx1"/>
            </a:solidFill>
            <a:round/>
            <a:headEnd/>
            <a:tailEnd type="arrow" w="med" len="med"/>
          </a:ln>
          <a:effectLst>
            <a:prstShdw prst="shdw17" dist="17961" dir="2700000">
              <a:schemeClr val="bg2"/>
            </a:prstShdw>
          </a:effectLst>
          <a:extLst>
            <a:ext uri="{909E8E84-426E-40DD-AFC4-6F175D3DCCD1}">
              <a14:hiddenFill xmlns="" xmlns:a14="http://schemas.microsoft.com/office/drawing/2010/main">
                <a:noFill/>
              </a14:hiddenFill>
            </a:ext>
          </a:extLst>
        </p:spPr>
      </p:cxnSp>
      <p:pic>
        <p:nvPicPr>
          <p:cNvPr id="16493" name="Picture 3" descr="C:\Users\9610066\AppData\Local\Microsoft\Windows\Temporary Internet Files\Content.IE5\GNS1HEZ3\MC900434845[1].pn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8743950" y="4265613"/>
            <a:ext cx="769938" cy="603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168" name="爆発 2 6167"/>
          <p:cNvSpPr/>
          <p:nvPr/>
        </p:nvSpPr>
        <p:spPr bwMode="auto">
          <a:xfrm>
            <a:off x="7729774" y="4132173"/>
            <a:ext cx="1080120" cy="531800"/>
          </a:xfrm>
          <a:prstGeom prst="irregularSeal2">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wrap="none"/>
          <a:lstStyle/>
          <a:p>
            <a:pPr algn="ctr" eaLnBrk="0" hangingPunct="0">
              <a:defRPr/>
            </a:pPr>
            <a:r>
              <a:rPr kumimoji="0" lang="ja-JP" altLang="en-US" sz="1200" dirty="0">
                <a:solidFill>
                  <a:schemeClr val="tx1"/>
                </a:solidFill>
                <a:latin typeface="HGPｺﾞｼｯｸM" pitchFamily="50" charset="-128"/>
                <a:ea typeface="HGPｺﾞｼｯｸM" pitchFamily="50" charset="-128"/>
              </a:rPr>
              <a:t>効率化</a:t>
            </a:r>
          </a:p>
        </p:txBody>
      </p:sp>
      <p:sp>
        <p:nvSpPr>
          <p:cNvPr id="109" name="スライド番号プレースホルダ 108"/>
          <p:cNvSpPr>
            <a:spLocks noGrp="1"/>
          </p:cNvSpPr>
          <p:nvPr>
            <p:ph type="sldNum" sz="quarter" idx="12"/>
          </p:nvPr>
        </p:nvSpPr>
        <p:spPr/>
        <p:txBody>
          <a:bodyPr/>
          <a:lstStyle/>
          <a:p>
            <a:pPr>
              <a:defRPr/>
            </a:pPr>
            <a:fld id="{0E58A879-8DF7-4551-894D-53A581E11B35}" type="slidenum">
              <a:rPr lang="ja-JP" altLang="en-US" smtClean="0"/>
              <a:pPr>
                <a:defRPr/>
              </a:pPr>
              <a:t>9</a:t>
            </a:fld>
            <a:endParaRPr lang="en-US" altLang="ja-JP"/>
          </a:p>
        </p:txBody>
      </p:sp>
      <p:sp>
        <p:nvSpPr>
          <p:cNvPr id="110" name="フッター プレースホルダ 109"/>
          <p:cNvSpPr>
            <a:spLocks noGrp="1"/>
          </p:cNvSpPr>
          <p:nvPr>
            <p:ph type="ftr" sz="quarter" idx="11"/>
          </p:nvPr>
        </p:nvSpPr>
        <p:spPr/>
        <p:txBody>
          <a:bodyPr/>
          <a:lstStyle/>
          <a:p>
            <a:pPr>
              <a:defRPr/>
            </a:pPr>
            <a:r>
              <a:rPr lang="en-US" altLang="ja-JP" smtClean="0"/>
              <a:t>1-2 </a:t>
            </a:r>
            <a:r>
              <a:rPr lang="ja-JP" altLang="en-US" smtClean="0"/>
              <a:t>自治体における効果的な</a:t>
            </a:r>
            <a:r>
              <a:rPr lang="en-US" altLang="ja-JP" smtClean="0"/>
              <a:t>ICT</a:t>
            </a:r>
            <a:r>
              <a:rPr lang="ja-JP" altLang="en-US" smtClean="0"/>
              <a:t>利活用</a:t>
            </a:r>
            <a:endParaRPr lang="en-US" altLang="ja-JP"/>
          </a:p>
        </p:txBody>
      </p:sp>
      <p:sp>
        <p:nvSpPr>
          <p:cNvPr id="113" name="Rectangle 2"/>
          <p:cNvSpPr txBox="1">
            <a:spLocks noChangeArrowheads="1"/>
          </p:cNvSpPr>
          <p:nvPr/>
        </p:nvSpPr>
        <p:spPr bwMode="auto">
          <a:xfrm>
            <a:off x="495300" y="404813"/>
            <a:ext cx="9410700" cy="7921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eaLnBrk="1" hangingPunct="1"/>
            <a:r>
              <a:rPr lang="ja-JP" altLang="en-US" sz="2800" b="1" dirty="0" smtClean="0">
                <a:latin typeface="HGPｺﾞｼｯｸM" pitchFamily="50" charset="-128"/>
                <a:ea typeface="HGPｺﾞｼｯｸM" pitchFamily="50" charset="-128"/>
              </a:rPr>
              <a:t>４．自治体クラウドとは　</a:t>
            </a:r>
            <a:r>
              <a:rPr kumimoji="1" lang="ja-JP" altLang="en-US" sz="2400" b="1" kern="0" spc="-100" dirty="0" smtClean="0">
                <a:solidFill>
                  <a:prstClr val="black"/>
                </a:solidFill>
                <a:latin typeface="HGPｺﾞｼｯｸM" pitchFamily="50" charset="-128"/>
                <a:ea typeface="HGPｺﾞｼｯｸM" pitchFamily="50" charset="-128"/>
                <a:cs typeface="+mj-cs"/>
              </a:rPr>
              <a:t>～なぜ自治体クラウドなのか～</a:t>
            </a:r>
            <a:endParaRPr kumimoji="1" lang="ja-JP" altLang="ja-JP" sz="2400" b="1" i="0" u="none" strike="noStrike" kern="0" cap="none" spc="-100" normalizeH="0" baseline="0" noProof="0" dirty="0" smtClean="0">
              <a:ln>
                <a:noFill/>
              </a:ln>
              <a:solidFill>
                <a:schemeClr val="tx1"/>
              </a:solidFill>
              <a:effectLst/>
              <a:uLnTx/>
              <a:uFillTx/>
              <a:latin typeface="HGPｺﾞｼｯｸM" pitchFamily="50" charset="-128"/>
              <a:ea typeface="HGPｺﾞｼｯｸM" pitchFamily="50" charset="-128"/>
              <a:cs typeface="+mj-cs"/>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コンテンツ プレースホルダ 3"/>
          <p:cNvSpPr>
            <a:spLocks noGrp="1"/>
          </p:cNvSpPr>
          <p:nvPr>
            <p:ph idx="1"/>
          </p:nvPr>
        </p:nvSpPr>
        <p:spPr bwMode="auto">
          <a:xfrm>
            <a:off x="495300" y="1341440"/>
            <a:ext cx="8915400" cy="574675"/>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ja-JP" altLang="en-US" sz="2400" smtClean="0">
                <a:latin typeface="HGPｺﾞｼｯｸM" pitchFamily="50" charset="-128"/>
                <a:ea typeface="HGPｺﾞｼｯｸM" pitchFamily="50" charset="-128"/>
              </a:rPr>
              <a:t>主な利点③　情報システムの堅牢性（事業継続性）の向上</a:t>
            </a:r>
          </a:p>
        </p:txBody>
      </p:sp>
      <p:sp>
        <p:nvSpPr>
          <p:cNvPr id="5" name="角丸四角形 4"/>
          <p:cNvSpPr/>
          <p:nvPr/>
        </p:nvSpPr>
        <p:spPr bwMode="auto">
          <a:xfrm>
            <a:off x="2216151" y="1916113"/>
            <a:ext cx="7345363" cy="1008062"/>
          </a:xfrm>
          <a:prstGeom prst="roundRect">
            <a:avLst/>
          </a:prstGeom>
          <a:solidFill>
            <a:schemeClr val="bg1"/>
          </a:solidFill>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anchor="ctr"/>
          <a:lstStyle/>
          <a:p>
            <a:pPr eaLnBrk="0" hangingPunct="0">
              <a:defRPr/>
            </a:pPr>
            <a:r>
              <a:rPr kumimoji="0" lang="ja-JP" altLang="en-US" dirty="0">
                <a:solidFill>
                  <a:schemeClr val="tx1"/>
                </a:solidFill>
                <a:latin typeface="HGPｺﾞｼｯｸM" pitchFamily="50" charset="-128"/>
                <a:ea typeface="HGPｺﾞｼｯｸM" pitchFamily="50" charset="-128"/>
              </a:rPr>
              <a:t>堅牢な（場合によっては複数の）データセンターに情報システムやデータを置き</a:t>
            </a:r>
            <a:r>
              <a:rPr kumimoji="0" lang="ja-JP" altLang="en-US" dirty="0" smtClean="0">
                <a:solidFill>
                  <a:schemeClr val="tx1"/>
                </a:solidFill>
                <a:latin typeface="HGPｺﾞｼｯｸM" pitchFamily="50" charset="-128"/>
                <a:ea typeface="HGPｺﾞｼｯｸM" pitchFamily="50" charset="-128"/>
              </a:rPr>
              <a:t>、さらに</a:t>
            </a:r>
            <a:r>
              <a:rPr kumimoji="0" lang="ja-JP" altLang="en-US" dirty="0">
                <a:solidFill>
                  <a:schemeClr val="tx1"/>
                </a:solidFill>
                <a:latin typeface="HGPｺﾞｼｯｸM" pitchFamily="50" charset="-128"/>
                <a:ea typeface="HGPｺﾞｼｯｸM" pitchFamily="50" charset="-128"/>
              </a:rPr>
              <a:t>仮想化により複数の機器で構成する環境を基盤とすることで、</a:t>
            </a:r>
            <a:r>
              <a:rPr kumimoji="0" lang="ja-JP" altLang="en-US" dirty="0">
                <a:solidFill>
                  <a:srgbClr val="FF0000"/>
                </a:solidFill>
                <a:latin typeface="HGPｺﾞｼｯｸM" pitchFamily="50" charset="-128"/>
                <a:ea typeface="HGPｺﾞｼｯｸM" pitchFamily="50" charset="-128"/>
              </a:rPr>
              <a:t>障害発生確率の低減</a:t>
            </a:r>
            <a:r>
              <a:rPr kumimoji="0" lang="ja-JP" altLang="en-US" dirty="0">
                <a:solidFill>
                  <a:schemeClr val="tx1"/>
                </a:solidFill>
                <a:latin typeface="HGPｺﾞｼｯｸM" pitchFamily="50" charset="-128"/>
                <a:ea typeface="HGPｺﾞｼｯｸM" pitchFamily="50" charset="-128"/>
              </a:rPr>
              <a:t>や</a:t>
            </a:r>
            <a:r>
              <a:rPr kumimoji="0" lang="ja-JP" altLang="en-US" dirty="0">
                <a:solidFill>
                  <a:srgbClr val="FF0000"/>
                </a:solidFill>
                <a:latin typeface="HGPｺﾞｼｯｸM" pitchFamily="50" charset="-128"/>
                <a:ea typeface="HGPｺﾞｼｯｸM" pitchFamily="50" charset="-128"/>
              </a:rPr>
              <a:t>単一機器の障害に対する耐性</a:t>
            </a:r>
            <a:r>
              <a:rPr kumimoji="0" lang="ja-JP" altLang="en-US" dirty="0">
                <a:solidFill>
                  <a:schemeClr val="tx1"/>
                </a:solidFill>
                <a:latin typeface="HGPｺﾞｼｯｸM" pitchFamily="50" charset="-128"/>
                <a:ea typeface="HGPｺﾞｼｯｸM" pitchFamily="50" charset="-128"/>
              </a:rPr>
              <a:t>が向上される。</a:t>
            </a:r>
          </a:p>
        </p:txBody>
      </p:sp>
      <p:sp>
        <p:nvSpPr>
          <p:cNvPr id="6" name="ホームベース 5"/>
          <p:cNvSpPr/>
          <p:nvPr/>
        </p:nvSpPr>
        <p:spPr bwMode="auto">
          <a:xfrm>
            <a:off x="992560" y="1916832"/>
            <a:ext cx="1296144" cy="1008112"/>
          </a:xfrm>
          <a:prstGeom prst="homePlate">
            <a:avLst>
              <a:gd name="adj" fmla="val 31015"/>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anchor="ctr"/>
          <a:lstStyle/>
          <a:p>
            <a:pPr eaLnBrk="0" hangingPunct="0">
              <a:defRPr/>
            </a:pPr>
            <a:r>
              <a:rPr kumimoji="0" lang="ja-JP" altLang="en-US" sz="2000" dirty="0">
                <a:solidFill>
                  <a:schemeClr val="bg1"/>
                </a:solidFill>
                <a:latin typeface="HGPｺﾞｼｯｸM" pitchFamily="50" charset="-128"/>
                <a:ea typeface="HGPｺﾞｼｯｸM" pitchFamily="50" charset="-128"/>
              </a:rPr>
              <a:t>ポイント</a:t>
            </a:r>
          </a:p>
        </p:txBody>
      </p:sp>
      <p:sp>
        <p:nvSpPr>
          <p:cNvPr id="7" name="角丸四角形 6"/>
          <p:cNvSpPr/>
          <p:nvPr/>
        </p:nvSpPr>
        <p:spPr bwMode="auto">
          <a:xfrm>
            <a:off x="1208089" y="3141663"/>
            <a:ext cx="3816350" cy="2951162"/>
          </a:xfrm>
          <a:prstGeom prst="roundRect">
            <a:avLst>
              <a:gd name="adj" fmla="val 3342"/>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a:lstStyle/>
          <a:p>
            <a:pPr eaLnBrk="0" hangingPunct="0">
              <a:defRPr/>
            </a:pPr>
            <a:endParaRPr kumimoji="0" lang="ja-JP" altLang="en-US" dirty="0">
              <a:solidFill>
                <a:schemeClr val="tx1"/>
              </a:solidFill>
              <a:latin typeface="HGPｺﾞｼｯｸM" pitchFamily="50" charset="-128"/>
              <a:ea typeface="HGPｺﾞｼｯｸM" pitchFamily="50" charset="-128"/>
            </a:endParaRPr>
          </a:p>
        </p:txBody>
      </p:sp>
      <p:sp>
        <p:nvSpPr>
          <p:cNvPr id="8" name="角丸四角形 7"/>
          <p:cNvSpPr/>
          <p:nvPr/>
        </p:nvSpPr>
        <p:spPr bwMode="auto">
          <a:xfrm>
            <a:off x="5745163" y="3141663"/>
            <a:ext cx="3816350" cy="2951162"/>
          </a:xfrm>
          <a:prstGeom prst="roundRect">
            <a:avLst>
              <a:gd name="adj" fmla="val 3342"/>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a:lstStyle/>
          <a:p>
            <a:pPr eaLnBrk="0" hangingPunct="0">
              <a:defRPr/>
            </a:pPr>
            <a:endParaRPr kumimoji="0" lang="ja-JP" altLang="en-US" dirty="0">
              <a:solidFill>
                <a:schemeClr val="tx1"/>
              </a:solidFill>
              <a:latin typeface="HGPｺﾞｼｯｸM" pitchFamily="50" charset="-128"/>
              <a:ea typeface="HGPｺﾞｼｯｸM" pitchFamily="50" charset="-128"/>
            </a:endParaRPr>
          </a:p>
        </p:txBody>
      </p:sp>
      <p:sp>
        <p:nvSpPr>
          <p:cNvPr id="9" name="角丸四角形 8"/>
          <p:cNvSpPr/>
          <p:nvPr/>
        </p:nvSpPr>
        <p:spPr bwMode="auto">
          <a:xfrm>
            <a:off x="1749425" y="3213100"/>
            <a:ext cx="3203575" cy="2770188"/>
          </a:xfrm>
          <a:prstGeom prst="roundRect">
            <a:avLst>
              <a:gd name="adj" fmla="val 3666"/>
            </a:avLst>
          </a:prstGeom>
          <a:solidFill>
            <a:schemeClr val="bg1"/>
          </a:solidFill>
          <a:ln>
            <a:no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a:lstStyle/>
          <a:p>
            <a:pPr eaLnBrk="0" hangingPunct="0">
              <a:defRPr/>
            </a:pPr>
            <a:endParaRPr kumimoji="0" lang="ja-JP" altLang="en-US">
              <a:solidFill>
                <a:schemeClr val="tx1"/>
              </a:solidFill>
              <a:latin typeface="HGPｺﾞｼｯｸM" pitchFamily="50" charset="-128"/>
              <a:ea typeface="HGPｺﾞｼｯｸM" pitchFamily="50" charset="-128"/>
            </a:endParaRPr>
          </a:p>
        </p:txBody>
      </p:sp>
      <p:sp>
        <p:nvSpPr>
          <p:cNvPr id="10" name="角丸四角形 9"/>
          <p:cNvSpPr/>
          <p:nvPr/>
        </p:nvSpPr>
        <p:spPr bwMode="auto">
          <a:xfrm>
            <a:off x="6284913" y="3213100"/>
            <a:ext cx="3205162" cy="2770188"/>
          </a:xfrm>
          <a:prstGeom prst="roundRect">
            <a:avLst>
              <a:gd name="adj" fmla="val 3666"/>
            </a:avLst>
          </a:prstGeom>
          <a:solidFill>
            <a:schemeClr val="bg1"/>
          </a:solidFill>
          <a:ln>
            <a:no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a:lstStyle/>
          <a:p>
            <a:pPr eaLnBrk="0" hangingPunct="0">
              <a:defRPr/>
            </a:pPr>
            <a:endParaRPr kumimoji="0" lang="ja-JP" altLang="en-US">
              <a:solidFill>
                <a:schemeClr val="tx1"/>
              </a:solidFill>
              <a:latin typeface="HGPｺﾞｼｯｸM" pitchFamily="50" charset="-128"/>
              <a:ea typeface="HGPｺﾞｼｯｸM" pitchFamily="50" charset="-128"/>
            </a:endParaRPr>
          </a:p>
        </p:txBody>
      </p:sp>
      <p:sp>
        <p:nvSpPr>
          <p:cNvPr id="11" name="テキスト ボックス 10"/>
          <p:cNvSpPr txBox="1"/>
          <p:nvPr/>
        </p:nvSpPr>
        <p:spPr>
          <a:xfrm>
            <a:off x="1281114" y="3141663"/>
            <a:ext cx="431800" cy="2951162"/>
          </a:xfrm>
          <a:prstGeom prst="rect">
            <a:avLst/>
          </a:prstGeom>
          <a:noFill/>
          <a:ln>
            <a:noFill/>
          </a:ln>
          <a:effectLst/>
        </p:spPr>
        <p:style>
          <a:lnRef idx="1">
            <a:schemeClr val="accent1"/>
          </a:lnRef>
          <a:fillRef idx="2">
            <a:schemeClr val="accent1"/>
          </a:fillRef>
          <a:effectRef idx="1">
            <a:schemeClr val="accent1"/>
          </a:effectRef>
          <a:fontRef idx="minor">
            <a:schemeClr val="dk1"/>
          </a:fontRef>
        </p:style>
        <p:txBody>
          <a:bodyPr vert="eaVert" lIns="0" tIns="0" rIns="0" bIns="0" anchor="ctr"/>
          <a:lstStyle/>
          <a:p>
            <a:pPr algn="ctr" eaLnBrk="0" hangingPunct="0">
              <a:defRPr/>
            </a:pPr>
            <a:r>
              <a:rPr lang="ja-JP" altLang="en-US" sz="2000" dirty="0">
                <a:solidFill>
                  <a:schemeClr val="bg1"/>
                </a:solidFill>
                <a:latin typeface="HGPｺﾞｼｯｸM" pitchFamily="50" charset="-128"/>
                <a:ea typeface="HGPｺﾞｼｯｸM" pitchFamily="50" charset="-128"/>
              </a:rPr>
              <a:t>従来</a:t>
            </a:r>
          </a:p>
        </p:txBody>
      </p:sp>
      <p:sp>
        <p:nvSpPr>
          <p:cNvPr id="12" name="テキスト ボックス 11"/>
          <p:cNvSpPr txBox="1"/>
          <p:nvPr/>
        </p:nvSpPr>
        <p:spPr>
          <a:xfrm>
            <a:off x="5816601" y="3141663"/>
            <a:ext cx="431800" cy="2951162"/>
          </a:xfrm>
          <a:prstGeom prst="rect">
            <a:avLst/>
          </a:prstGeom>
          <a:noFill/>
          <a:ln>
            <a:noFill/>
          </a:ln>
          <a:effectLst/>
        </p:spPr>
        <p:style>
          <a:lnRef idx="1">
            <a:schemeClr val="accent1"/>
          </a:lnRef>
          <a:fillRef idx="2">
            <a:schemeClr val="accent1"/>
          </a:fillRef>
          <a:effectRef idx="1">
            <a:schemeClr val="accent1"/>
          </a:effectRef>
          <a:fontRef idx="minor">
            <a:schemeClr val="dk1"/>
          </a:fontRef>
        </p:style>
        <p:txBody>
          <a:bodyPr vert="eaVert" lIns="0" tIns="0" rIns="0" bIns="0" anchor="ctr"/>
          <a:lstStyle/>
          <a:p>
            <a:pPr algn="ctr" eaLnBrk="0" hangingPunct="0">
              <a:defRPr/>
            </a:pPr>
            <a:r>
              <a:rPr lang="ja-JP" altLang="en-US" sz="2000" dirty="0">
                <a:solidFill>
                  <a:schemeClr val="bg1"/>
                </a:solidFill>
                <a:latin typeface="HGPｺﾞｼｯｸM" pitchFamily="50" charset="-128"/>
                <a:ea typeface="HGPｺﾞｼｯｸM" pitchFamily="50" charset="-128"/>
              </a:rPr>
              <a:t>自治体クラウド</a:t>
            </a:r>
          </a:p>
        </p:txBody>
      </p:sp>
      <p:sp>
        <p:nvSpPr>
          <p:cNvPr id="13" name="二等辺三角形 12"/>
          <p:cNvSpPr/>
          <p:nvPr/>
        </p:nvSpPr>
        <p:spPr bwMode="auto">
          <a:xfrm rot="5400000">
            <a:off x="4818063" y="4373564"/>
            <a:ext cx="1152525" cy="450850"/>
          </a:xfrm>
          <a:prstGeom prst="triangle">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a:lstStyle/>
          <a:p>
            <a:pPr eaLnBrk="0" hangingPunct="0">
              <a:defRPr/>
            </a:pPr>
            <a:endParaRPr kumimoji="0" lang="ja-JP" altLang="en-US">
              <a:solidFill>
                <a:schemeClr val="tx1"/>
              </a:solidFill>
              <a:latin typeface="HGPｺﾞｼｯｸM" pitchFamily="50" charset="-128"/>
              <a:ea typeface="HGPｺﾞｼｯｸM" pitchFamily="50" charset="-128"/>
            </a:endParaRPr>
          </a:p>
        </p:txBody>
      </p:sp>
      <p:pic>
        <p:nvPicPr>
          <p:cNvPr id="14" name="Picture 4" descr="C:\Users\9610066\AppData\Local\Microsoft\Windows\Temporary Internet Files\Content.IE5\5DIDZX1E\MC900434847[1].png"/>
          <p:cNvPicPr>
            <a:picLocks noChangeAspect="1" noChangeArrowheads="1"/>
          </p:cNvPicPr>
          <p:nvPr/>
        </p:nvPicPr>
        <p:blipFill>
          <a:blip r:embed="rId3" cstate="print">
            <a:duotone>
              <a:schemeClr val="bg2">
                <a:shade val="45000"/>
                <a:satMod val="135000"/>
              </a:schemeClr>
              <a:prstClr val="white"/>
            </a:duotone>
            <a:extLst>
              <a:ext uri="{28A0092B-C50C-407E-A947-70E740481C1C}">
                <a14:useLocalDpi xmlns="" xmlns:a14="http://schemas.microsoft.com/office/drawing/2010/main" val="0"/>
              </a:ext>
            </a:extLst>
          </a:blip>
          <a:srcRect/>
          <a:stretch>
            <a:fillRect/>
          </a:stretch>
        </p:blipFill>
        <p:spPr bwMode="auto">
          <a:xfrm>
            <a:off x="1795008" y="3223336"/>
            <a:ext cx="2725944" cy="2725944"/>
          </a:xfrm>
          <a:prstGeom prst="rect">
            <a:avLst/>
          </a:prstGeom>
          <a:noFill/>
          <a:extLst>
            <a:ext uri="{909E8E84-426E-40DD-AFC4-6F175D3DCCD1}">
              <a14:hiddenFill xmlns="" xmlns:a14="http://schemas.microsoft.com/office/drawing/2010/main">
                <a:solidFill>
                  <a:srgbClr val="FFFFFF"/>
                </a:solidFill>
              </a14:hiddenFill>
            </a:ext>
          </a:extLst>
        </p:spPr>
      </p:pic>
      <p:pic>
        <p:nvPicPr>
          <p:cNvPr id="17424" name="図 17"/>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 xmlns:a14="http://schemas.microsoft.com/office/drawing/2010/main" val="0"/>
              </a:ext>
            </a:extLst>
          </a:blip>
          <a:srcRect/>
          <a:stretch>
            <a:fillRect/>
          </a:stretch>
        </p:blipFill>
        <p:spPr bwMode="auto">
          <a:xfrm>
            <a:off x="4097338" y="3775077"/>
            <a:ext cx="639763" cy="6381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7425" name="図 18"/>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 xmlns:a14="http://schemas.microsoft.com/office/drawing/2010/main" val="0"/>
              </a:ext>
            </a:extLst>
          </a:blip>
          <a:srcRect/>
          <a:stretch>
            <a:fillRect/>
          </a:stretch>
        </p:blipFill>
        <p:spPr bwMode="auto">
          <a:xfrm>
            <a:off x="4097338" y="4373563"/>
            <a:ext cx="639763" cy="6397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7426" name="図 19"/>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 xmlns:a14="http://schemas.microsoft.com/office/drawing/2010/main" val="0"/>
              </a:ext>
            </a:extLst>
          </a:blip>
          <a:srcRect/>
          <a:stretch>
            <a:fillRect/>
          </a:stretch>
        </p:blipFill>
        <p:spPr bwMode="auto">
          <a:xfrm>
            <a:off x="4097338" y="5094290"/>
            <a:ext cx="639763" cy="6381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cxnSp>
        <p:nvCxnSpPr>
          <p:cNvPr id="17427" name="直線コネクタ 20"/>
          <p:cNvCxnSpPr>
            <a:cxnSpLocks noChangeShapeType="1"/>
            <a:endCxn id="17424" idx="1"/>
          </p:cNvCxnSpPr>
          <p:nvPr/>
        </p:nvCxnSpPr>
        <p:spPr bwMode="auto">
          <a:xfrm flipV="1">
            <a:off x="2511426" y="4094163"/>
            <a:ext cx="1585913" cy="74612"/>
          </a:xfrm>
          <a:prstGeom prst="line">
            <a:avLst/>
          </a:prstGeom>
          <a:noFill/>
          <a:ln w="9525" algn="ctr">
            <a:solidFill>
              <a:schemeClr val="tx1"/>
            </a:solidFill>
            <a:round/>
            <a:headEnd/>
            <a:tailEnd/>
          </a:ln>
          <a:effectLst>
            <a:prstShdw prst="shdw17" dist="17961" dir="2700000">
              <a:schemeClr val="bg2"/>
            </a:prstShdw>
          </a:effectLst>
          <a:extLst>
            <a:ext uri="{909E8E84-426E-40DD-AFC4-6F175D3DCCD1}">
              <a14:hiddenFill xmlns="" xmlns:a14="http://schemas.microsoft.com/office/drawing/2010/main">
                <a:noFill/>
              </a14:hiddenFill>
            </a:ext>
          </a:extLst>
        </p:spPr>
      </p:cxnSp>
      <p:cxnSp>
        <p:nvCxnSpPr>
          <p:cNvPr id="17428" name="直線コネクタ 22"/>
          <p:cNvCxnSpPr>
            <a:cxnSpLocks noChangeShapeType="1"/>
            <a:endCxn id="17425" idx="1"/>
          </p:cNvCxnSpPr>
          <p:nvPr/>
        </p:nvCxnSpPr>
        <p:spPr bwMode="auto">
          <a:xfrm>
            <a:off x="2511426" y="4168777"/>
            <a:ext cx="1585913" cy="525463"/>
          </a:xfrm>
          <a:prstGeom prst="line">
            <a:avLst/>
          </a:prstGeom>
          <a:noFill/>
          <a:ln w="9525" algn="ctr">
            <a:solidFill>
              <a:schemeClr val="tx1"/>
            </a:solidFill>
            <a:round/>
            <a:headEnd/>
            <a:tailEnd/>
          </a:ln>
          <a:effectLst>
            <a:prstShdw prst="shdw17" dist="17961" dir="2700000">
              <a:schemeClr val="bg2"/>
            </a:prstShdw>
          </a:effectLst>
          <a:extLst>
            <a:ext uri="{909E8E84-426E-40DD-AFC4-6F175D3DCCD1}">
              <a14:hiddenFill xmlns="" xmlns:a14="http://schemas.microsoft.com/office/drawing/2010/main">
                <a:noFill/>
              </a14:hiddenFill>
            </a:ext>
          </a:extLst>
        </p:spPr>
      </p:cxnSp>
      <p:pic>
        <p:nvPicPr>
          <p:cNvPr id="17429" name="Picture 3" descr="C:\Users\9610066\AppData\Local\Microsoft\Windows\Temporary Internet Files\Content.IE5\GNS1HEZ3\MC900434845[1].png"/>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2065339" y="3789363"/>
            <a:ext cx="769937" cy="603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乗算記号 1"/>
          <p:cNvSpPr/>
          <p:nvPr/>
        </p:nvSpPr>
        <p:spPr bwMode="auto">
          <a:xfrm>
            <a:off x="2187576" y="3602038"/>
            <a:ext cx="647700" cy="647700"/>
          </a:xfrm>
          <a:prstGeom prst="mathMultiply">
            <a:avLst>
              <a:gd name="adj1" fmla="val 10395"/>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a:lstStyle/>
          <a:p>
            <a:pPr eaLnBrk="0" hangingPunct="0">
              <a:defRPr/>
            </a:pPr>
            <a:endParaRPr kumimoji="0" lang="ja-JP" altLang="en-US">
              <a:solidFill>
                <a:schemeClr val="tx1"/>
              </a:solidFill>
              <a:latin typeface="HGPｺﾞｼｯｸM" pitchFamily="50" charset="-128"/>
              <a:ea typeface="HGPｺﾞｼｯｸM" pitchFamily="50" charset="-128"/>
            </a:endParaRPr>
          </a:p>
        </p:txBody>
      </p:sp>
      <p:pic>
        <p:nvPicPr>
          <p:cNvPr id="17431" name="Picture 3" descr="C:\Users\9610066\AppData\Local\Microsoft\Windows\Temporary Internet Files\Content.IE5\GNS1HEZ3\MC900431637[1].png"/>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2133601" y="5100640"/>
            <a:ext cx="633413" cy="6318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cxnSp>
        <p:nvCxnSpPr>
          <p:cNvPr id="17432" name="直線コネクタ 29"/>
          <p:cNvCxnSpPr>
            <a:cxnSpLocks noChangeShapeType="1"/>
            <a:stCxn id="17429" idx="2"/>
            <a:endCxn id="17431" idx="0"/>
          </p:cNvCxnSpPr>
          <p:nvPr/>
        </p:nvCxnSpPr>
        <p:spPr bwMode="auto">
          <a:xfrm flipH="1">
            <a:off x="2449513" y="4392615"/>
            <a:ext cx="0" cy="708025"/>
          </a:xfrm>
          <a:prstGeom prst="line">
            <a:avLst/>
          </a:prstGeom>
          <a:noFill/>
          <a:ln w="9525" algn="ctr">
            <a:solidFill>
              <a:schemeClr val="tx1"/>
            </a:solidFill>
            <a:round/>
            <a:headEnd/>
            <a:tailEnd/>
          </a:ln>
          <a:effectLst>
            <a:prstShdw prst="shdw17" dist="17961" dir="2700000">
              <a:schemeClr val="bg2"/>
            </a:prstShdw>
          </a:effectLst>
          <a:extLst>
            <a:ext uri="{909E8E84-426E-40DD-AFC4-6F175D3DCCD1}">
              <a14:hiddenFill xmlns="" xmlns:a14="http://schemas.microsoft.com/office/drawing/2010/main">
                <a:noFill/>
              </a14:hiddenFill>
            </a:ext>
          </a:extLst>
        </p:spPr>
      </p:cxnSp>
      <p:cxnSp>
        <p:nvCxnSpPr>
          <p:cNvPr id="17433" name="直線コネクタ 31"/>
          <p:cNvCxnSpPr>
            <a:cxnSpLocks noChangeShapeType="1"/>
            <a:stCxn id="17431" idx="1"/>
            <a:endCxn id="17426" idx="1"/>
          </p:cNvCxnSpPr>
          <p:nvPr/>
        </p:nvCxnSpPr>
        <p:spPr bwMode="auto">
          <a:xfrm flipV="1">
            <a:off x="2767013" y="5413377"/>
            <a:ext cx="1330325" cy="3175"/>
          </a:xfrm>
          <a:prstGeom prst="line">
            <a:avLst/>
          </a:prstGeom>
          <a:noFill/>
          <a:ln w="9525" algn="ctr">
            <a:solidFill>
              <a:schemeClr val="tx1"/>
            </a:solidFill>
            <a:round/>
            <a:headEnd/>
            <a:tailEnd/>
          </a:ln>
          <a:effectLst>
            <a:prstShdw prst="shdw17" dist="17961" dir="2700000">
              <a:schemeClr val="bg2"/>
            </a:prstShdw>
          </a:effectLst>
          <a:extLst>
            <a:ext uri="{909E8E84-426E-40DD-AFC4-6F175D3DCCD1}">
              <a14:hiddenFill xmlns="" xmlns:a14="http://schemas.microsoft.com/office/drawing/2010/main">
                <a:noFill/>
              </a14:hiddenFill>
            </a:ext>
          </a:extLst>
        </p:spPr>
      </p:cxnSp>
      <p:sp>
        <p:nvSpPr>
          <p:cNvPr id="36" name="乗算記号 35"/>
          <p:cNvSpPr/>
          <p:nvPr/>
        </p:nvSpPr>
        <p:spPr bwMode="auto">
          <a:xfrm>
            <a:off x="2216151" y="4619627"/>
            <a:ext cx="417513" cy="417513"/>
          </a:xfrm>
          <a:prstGeom prst="mathMultiply">
            <a:avLst>
              <a:gd name="adj1" fmla="val 10395"/>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a:lstStyle/>
          <a:p>
            <a:pPr eaLnBrk="0" hangingPunct="0">
              <a:defRPr/>
            </a:pPr>
            <a:endParaRPr kumimoji="0" lang="ja-JP" altLang="en-US">
              <a:solidFill>
                <a:schemeClr val="tx1"/>
              </a:solidFill>
              <a:latin typeface="HGPｺﾞｼｯｸM" pitchFamily="50" charset="-128"/>
              <a:ea typeface="HGPｺﾞｼｯｸM" pitchFamily="50" charset="-128"/>
            </a:endParaRPr>
          </a:p>
        </p:txBody>
      </p:sp>
      <p:sp>
        <p:nvSpPr>
          <p:cNvPr id="37" name="乗算記号 36"/>
          <p:cNvSpPr/>
          <p:nvPr/>
        </p:nvSpPr>
        <p:spPr bwMode="auto">
          <a:xfrm>
            <a:off x="3117851" y="4149727"/>
            <a:ext cx="417513" cy="415925"/>
          </a:xfrm>
          <a:prstGeom prst="mathMultiply">
            <a:avLst>
              <a:gd name="adj1" fmla="val 10395"/>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a:lstStyle/>
          <a:p>
            <a:pPr eaLnBrk="0" hangingPunct="0">
              <a:defRPr/>
            </a:pPr>
            <a:endParaRPr kumimoji="0" lang="ja-JP" altLang="en-US">
              <a:solidFill>
                <a:schemeClr val="tx1"/>
              </a:solidFill>
              <a:latin typeface="HGPｺﾞｼｯｸM" pitchFamily="50" charset="-128"/>
              <a:ea typeface="HGPｺﾞｼｯｸM" pitchFamily="50" charset="-128"/>
            </a:endParaRPr>
          </a:p>
        </p:txBody>
      </p:sp>
      <p:sp>
        <p:nvSpPr>
          <p:cNvPr id="38" name="乗算記号 37"/>
          <p:cNvSpPr/>
          <p:nvPr/>
        </p:nvSpPr>
        <p:spPr bwMode="auto">
          <a:xfrm>
            <a:off x="3535363" y="3860802"/>
            <a:ext cx="417512" cy="417513"/>
          </a:xfrm>
          <a:prstGeom prst="mathMultiply">
            <a:avLst>
              <a:gd name="adj1" fmla="val 10395"/>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a:lstStyle/>
          <a:p>
            <a:pPr eaLnBrk="0" hangingPunct="0">
              <a:defRPr/>
            </a:pPr>
            <a:endParaRPr kumimoji="0" lang="ja-JP" altLang="en-US">
              <a:solidFill>
                <a:schemeClr val="tx1"/>
              </a:solidFill>
              <a:latin typeface="HGPｺﾞｼｯｸM" pitchFamily="50" charset="-128"/>
              <a:ea typeface="HGPｺﾞｼｯｸM" pitchFamily="50" charset="-128"/>
            </a:endParaRPr>
          </a:p>
        </p:txBody>
      </p:sp>
      <p:pic>
        <p:nvPicPr>
          <p:cNvPr id="17437" name="Picture 2" descr="C:\Users\9610066\AppData\Local\Microsoft\Windows\Temporary Internet Files\Content.IE5\25UD92PB\MC900411320[1].wmf"/>
          <p:cNvPicPr>
            <a:picLocks noChangeAspect="1" noChangeArrowheads="1"/>
          </p:cNvPicPr>
          <p:nvPr/>
        </p:nvPicPr>
        <p:blipFill>
          <a:blip r:embed="rId7" cstate="print">
            <a:extLst>
              <a:ext uri="{28A0092B-C50C-407E-A947-70E740481C1C}">
                <a14:useLocalDpi xmlns="" xmlns:a14="http://schemas.microsoft.com/office/drawing/2010/main" val="0"/>
              </a:ext>
            </a:extLst>
          </a:blip>
          <a:srcRect/>
          <a:stretch>
            <a:fillRect/>
          </a:stretch>
        </p:blipFill>
        <p:spPr bwMode="auto">
          <a:xfrm>
            <a:off x="3332164" y="5287965"/>
            <a:ext cx="315912" cy="2508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9" name="テキスト ボックス 38"/>
          <p:cNvSpPr txBox="1"/>
          <p:nvPr/>
        </p:nvSpPr>
        <p:spPr>
          <a:xfrm>
            <a:off x="1819276" y="3433765"/>
            <a:ext cx="1333500" cy="325437"/>
          </a:xfrm>
          <a:prstGeom prst="rect">
            <a:avLst/>
          </a:prstGeom>
          <a:noFill/>
          <a:ln>
            <a:noFill/>
          </a:ln>
          <a:effectLst/>
        </p:spPr>
        <p:style>
          <a:lnRef idx="1">
            <a:schemeClr val="accent1"/>
          </a:lnRef>
          <a:fillRef idx="2">
            <a:schemeClr val="accent1"/>
          </a:fillRef>
          <a:effectRef idx="1">
            <a:schemeClr val="accent1"/>
          </a:effectRef>
          <a:fontRef idx="minor">
            <a:schemeClr val="dk1"/>
          </a:fontRef>
        </p:style>
        <p:txBody>
          <a:bodyPr lIns="0" tIns="0" rIns="0" bIns="0" anchor="ctr"/>
          <a:lstStyle/>
          <a:p>
            <a:pPr algn="ctr" eaLnBrk="0" hangingPunct="0">
              <a:defRPr/>
            </a:pPr>
            <a:r>
              <a:rPr lang="ja-JP" altLang="en-US" sz="1200" dirty="0">
                <a:latin typeface="HGPｺﾞｼｯｸM" pitchFamily="50" charset="-128"/>
                <a:ea typeface="HGPｺﾞｼｯｸM" pitchFamily="50" charset="-128"/>
              </a:rPr>
              <a:t>冗長性が限られるため単一障害でも影響</a:t>
            </a:r>
          </a:p>
        </p:txBody>
      </p:sp>
      <p:sp>
        <p:nvSpPr>
          <p:cNvPr id="41" name="テキスト ボックス 40"/>
          <p:cNvSpPr txBox="1"/>
          <p:nvPr/>
        </p:nvSpPr>
        <p:spPr>
          <a:xfrm>
            <a:off x="1938338" y="5570540"/>
            <a:ext cx="901700" cy="325437"/>
          </a:xfrm>
          <a:prstGeom prst="rect">
            <a:avLst/>
          </a:prstGeom>
          <a:noFill/>
          <a:ln>
            <a:noFill/>
          </a:ln>
          <a:effectLst/>
        </p:spPr>
        <p:style>
          <a:lnRef idx="1">
            <a:schemeClr val="accent1"/>
          </a:lnRef>
          <a:fillRef idx="2">
            <a:schemeClr val="accent1"/>
          </a:fillRef>
          <a:effectRef idx="1">
            <a:schemeClr val="accent1"/>
          </a:effectRef>
          <a:fontRef idx="minor">
            <a:schemeClr val="dk1"/>
          </a:fontRef>
        </p:style>
        <p:txBody>
          <a:bodyPr lIns="0" tIns="0" rIns="0" bIns="0" anchor="ctr"/>
          <a:lstStyle/>
          <a:p>
            <a:pPr algn="ctr" eaLnBrk="0" hangingPunct="0">
              <a:defRPr/>
            </a:pPr>
            <a:r>
              <a:rPr lang="ja-JP" altLang="en-US" sz="1200" dirty="0">
                <a:latin typeface="HGPｺﾞｼｯｸM" pitchFamily="50" charset="-128"/>
                <a:ea typeface="HGPｺﾞｼｯｸM" pitchFamily="50" charset="-128"/>
              </a:rPr>
              <a:t>連携システムにも影響</a:t>
            </a:r>
          </a:p>
        </p:txBody>
      </p:sp>
      <p:pic>
        <p:nvPicPr>
          <p:cNvPr id="42" name="Picture 4" descr="C:\Users\9610066\AppData\Local\Microsoft\Windows\Temporary Internet Files\Content.IE5\5DIDZX1E\MC900434847[1].png"/>
          <p:cNvPicPr>
            <a:picLocks noChangeAspect="1" noChangeArrowheads="1"/>
          </p:cNvPicPr>
          <p:nvPr/>
        </p:nvPicPr>
        <p:blipFill>
          <a:blip r:embed="rId3" cstate="print">
            <a:duotone>
              <a:schemeClr val="bg2">
                <a:shade val="45000"/>
                <a:satMod val="135000"/>
              </a:schemeClr>
              <a:prstClr val="white"/>
            </a:duotone>
            <a:extLst>
              <a:ext uri="{28A0092B-C50C-407E-A947-70E740481C1C}">
                <a14:useLocalDpi xmlns="" xmlns:a14="http://schemas.microsoft.com/office/drawing/2010/main" val="0"/>
              </a:ext>
            </a:extLst>
          </a:blip>
          <a:srcRect/>
          <a:stretch>
            <a:fillRect/>
          </a:stretch>
        </p:blipFill>
        <p:spPr bwMode="auto">
          <a:xfrm>
            <a:off x="8106523" y="3861048"/>
            <a:ext cx="1547044" cy="1547044"/>
          </a:xfrm>
          <a:prstGeom prst="rect">
            <a:avLst/>
          </a:prstGeom>
          <a:noFill/>
          <a:extLst>
            <a:ext uri="{909E8E84-426E-40DD-AFC4-6F175D3DCCD1}">
              <a14:hiddenFill xmlns="" xmlns:a14="http://schemas.microsoft.com/office/drawing/2010/main">
                <a:solidFill>
                  <a:srgbClr val="FFFFFF"/>
                </a:solidFill>
              </a14:hiddenFill>
            </a:ext>
          </a:extLst>
        </p:spPr>
      </p:pic>
      <p:pic>
        <p:nvPicPr>
          <p:cNvPr id="17441" name="Picture 3" descr="C:\Users\9610066\AppData\Local\Microsoft\Windows\Temporary Internet Files\Content.IE5\GNS1HEZ3\MC900383636[1].wmf"/>
          <p:cNvPicPr>
            <a:picLocks noChangeAspect="1" noChangeArrowheads="1"/>
          </p:cNvPicPr>
          <p:nvPr/>
        </p:nvPicPr>
        <p:blipFill>
          <a:blip r:embed="rId8" cstate="print">
            <a:extLst>
              <a:ext uri="{28A0092B-C50C-407E-A947-70E740481C1C}">
                <a14:useLocalDpi xmlns="" xmlns:a14="http://schemas.microsoft.com/office/drawing/2010/main" val="0"/>
              </a:ext>
            </a:extLst>
          </a:blip>
          <a:srcRect/>
          <a:stretch>
            <a:fillRect/>
          </a:stretch>
        </p:blipFill>
        <p:spPr bwMode="auto">
          <a:xfrm flipH="1">
            <a:off x="8694739" y="3810000"/>
            <a:ext cx="679450" cy="4937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7442" name="Picture 3" descr="C:\Users\9610066\AppData\Local\Microsoft\Windows\Temporary Internet Files\Content.IE5\GNS1HEZ3\MC900383636[1].wmf"/>
          <p:cNvPicPr>
            <a:picLocks noChangeAspect="1" noChangeArrowheads="1"/>
          </p:cNvPicPr>
          <p:nvPr/>
        </p:nvPicPr>
        <p:blipFill>
          <a:blip r:embed="rId8" cstate="print">
            <a:extLst>
              <a:ext uri="{28A0092B-C50C-407E-A947-70E740481C1C}">
                <a14:useLocalDpi xmlns="" xmlns:a14="http://schemas.microsoft.com/office/drawing/2010/main" val="0"/>
              </a:ext>
            </a:extLst>
          </a:blip>
          <a:srcRect/>
          <a:stretch>
            <a:fillRect/>
          </a:stretch>
        </p:blipFill>
        <p:spPr bwMode="auto">
          <a:xfrm flipH="1">
            <a:off x="8697914" y="4375152"/>
            <a:ext cx="679450" cy="4937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7443" name="Picture 3" descr="C:\Users\9610066\AppData\Local\Microsoft\Windows\Temporary Internet Files\Content.IE5\GNS1HEZ3\MC900383636[1].wmf"/>
          <p:cNvPicPr>
            <a:picLocks noChangeAspect="1" noChangeArrowheads="1"/>
          </p:cNvPicPr>
          <p:nvPr/>
        </p:nvPicPr>
        <p:blipFill>
          <a:blip r:embed="rId8" cstate="print">
            <a:extLst>
              <a:ext uri="{28A0092B-C50C-407E-A947-70E740481C1C}">
                <a14:useLocalDpi xmlns="" xmlns:a14="http://schemas.microsoft.com/office/drawing/2010/main" val="0"/>
              </a:ext>
            </a:extLst>
          </a:blip>
          <a:srcRect/>
          <a:stretch>
            <a:fillRect/>
          </a:stretch>
        </p:blipFill>
        <p:spPr bwMode="auto">
          <a:xfrm flipH="1">
            <a:off x="8697914" y="4951413"/>
            <a:ext cx="679450" cy="4937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0" name="雲 39"/>
          <p:cNvSpPr/>
          <p:nvPr/>
        </p:nvSpPr>
        <p:spPr bwMode="auto">
          <a:xfrm>
            <a:off x="6307139" y="3952877"/>
            <a:ext cx="1641475" cy="1266825"/>
          </a:xfrm>
          <a:prstGeom prst="cloud">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a:lstStyle/>
          <a:p>
            <a:pPr eaLnBrk="0" hangingPunct="0">
              <a:defRPr/>
            </a:pPr>
            <a:endParaRPr kumimoji="0" lang="ja-JP" altLang="en-US">
              <a:solidFill>
                <a:schemeClr val="tx1"/>
              </a:solidFill>
              <a:latin typeface="HGPｺﾞｼｯｸM" pitchFamily="50" charset="-128"/>
              <a:ea typeface="HGPｺﾞｼｯｸM" pitchFamily="50" charset="-128"/>
            </a:endParaRPr>
          </a:p>
        </p:txBody>
      </p:sp>
      <p:pic>
        <p:nvPicPr>
          <p:cNvPr id="17445" name="Picture 3" descr="C:\Users\9610066\AppData\Local\Microsoft\Windows\Temporary Internet Files\Content.IE5\GNS1HEZ3\MC900434845[1].png"/>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6369050" y="3749675"/>
            <a:ext cx="769938" cy="603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7446" name="Picture 3" descr="C:\Users\9610066\AppData\Local\Microsoft\Windows\Temporary Internet Files\Content.IE5\GNS1HEZ3\MC900434845[1].png"/>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7116764" y="3963988"/>
            <a:ext cx="769937" cy="6016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7447" name="Picture 3" descr="C:\Users\9610066\AppData\Local\Microsoft\Windows\Temporary Internet Files\Content.IE5\GNS1HEZ3\MC900434845[1].png"/>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6369050" y="4445000"/>
            <a:ext cx="769938" cy="603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7448" name="Picture 3" descr="C:\Users\9610066\AppData\Local\Microsoft\Windows\Temporary Internet Files\Content.IE5\GNS1HEZ3\MC900434845[1].png"/>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7040564" y="4660900"/>
            <a:ext cx="771525" cy="603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1" name="乗算記号 50"/>
          <p:cNvSpPr/>
          <p:nvPr/>
        </p:nvSpPr>
        <p:spPr bwMode="auto">
          <a:xfrm>
            <a:off x="6321425" y="4440240"/>
            <a:ext cx="647700" cy="649287"/>
          </a:xfrm>
          <a:prstGeom prst="mathMultiply">
            <a:avLst>
              <a:gd name="adj1" fmla="val 10395"/>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a:lstStyle/>
          <a:p>
            <a:pPr eaLnBrk="0" hangingPunct="0">
              <a:defRPr/>
            </a:pPr>
            <a:endParaRPr kumimoji="0" lang="ja-JP" altLang="en-US">
              <a:solidFill>
                <a:schemeClr val="tx1"/>
              </a:solidFill>
              <a:latin typeface="HGPｺﾞｼｯｸM" pitchFamily="50" charset="-128"/>
              <a:ea typeface="HGPｺﾞｼｯｸM" pitchFamily="50" charset="-128"/>
            </a:endParaRPr>
          </a:p>
        </p:txBody>
      </p:sp>
      <p:cxnSp>
        <p:nvCxnSpPr>
          <p:cNvPr id="17450" name="直線コネクタ 45"/>
          <p:cNvCxnSpPr>
            <a:cxnSpLocks noChangeShapeType="1"/>
            <a:stCxn id="40" idx="0"/>
            <a:endCxn id="17441" idx="3"/>
          </p:cNvCxnSpPr>
          <p:nvPr/>
        </p:nvCxnSpPr>
        <p:spPr bwMode="auto">
          <a:xfrm flipV="1">
            <a:off x="7947026" y="4056065"/>
            <a:ext cx="747713" cy="530225"/>
          </a:xfrm>
          <a:prstGeom prst="line">
            <a:avLst/>
          </a:prstGeom>
          <a:noFill/>
          <a:ln w="9525" algn="ctr">
            <a:solidFill>
              <a:schemeClr val="tx1"/>
            </a:solidFill>
            <a:round/>
            <a:headEnd/>
            <a:tailEnd/>
          </a:ln>
          <a:effectLst>
            <a:prstShdw prst="shdw17" dist="17961" dir="2700000">
              <a:schemeClr val="bg2"/>
            </a:prstShdw>
          </a:effectLst>
          <a:extLst>
            <a:ext uri="{909E8E84-426E-40DD-AFC4-6F175D3DCCD1}">
              <a14:hiddenFill xmlns="" xmlns:a14="http://schemas.microsoft.com/office/drawing/2010/main">
                <a:noFill/>
              </a14:hiddenFill>
            </a:ext>
          </a:extLst>
        </p:spPr>
      </p:cxnSp>
      <p:cxnSp>
        <p:nvCxnSpPr>
          <p:cNvPr id="17451" name="直線コネクタ 53"/>
          <p:cNvCxnSpPr>
            <a:cxnSpLocks noChangeShapeType="1"/>
            <a:stCxn id="40" idx="0"/>
            <a:endCxn id="17442" idx="3"/>
          </p:cNvCxnSpPr>
          <p:nvPr/>
        </p:nvCxnSpPr>
        <p:spPr bwMode="auto">
          <a:xfrm>
            <a:off x="7947026" y="4586288"/>
            <a:ext cx="750888" cy="36512"/>
          </a:xfrm>
          <a:prstGeom prst="line">
            <a:avLst/>
          </a:prstGeom>
          <a:noFill/>
          <a:ln w="9525" algn="ctr">
            <a:solidFill>
              <a:schemeClr val="tx1"/>
            </a:solidFill>
            <a:round/>
            <a:headEnd/>
            <a:tailEnd/>
          </a:ln>
          <a:effectLst>
            <a:prstShdw prst="shdw17" dist="17961" dir="2700000">
              <a:schemeClr val="bg2"/>
            </a:prstShdw>
          </a:effectLst>
          <a:extLst>
            <a:ext uri="{909E8E84-426E-40DD-AFC4-6F175D3DCCD1}">
              <a14:hiddenFill xmlns="" xmlns:a14="http://schemas.microsoft.com/office/drawing/2010/main">
                <a:noFill/>
              </a14:hiddenFill>
            </a:ext>
          </a:extLst>
        </p:spPr>
      </p:cxnSp>
      <p:cxnSp>
        <p:nvCxnSpPr>
          <p:cNvPr id="17452" name="直線コネクタ 56"/>
          <p:cNvCxnSpPr>
            <a:cxnSpLocks noChangeShapeType="1"/>
            <a:stCxn id="40" idx="0"/>
            <a:endCxn id="17443" idx="3"/>
          </p:cNvCxnSpPr>
          <p:nvPr/>
        </p:nvCxnSpPr>
        <p:spPr bwMode="auto">
          <a:xfrm>
            <a:off x="7947026" y="4586290"/>
            <a:ext cx="750888" cy="612775"/>
          </a:xfrm>
          <a:prstGeom prst="line">
            <a:avLst/>
          </a:prstGeom>
          <a:noFill/>
          <a:ln w="9525" algn="ctr">
            <a:solidFill>
              <a:schemeClr val="tx1"/>
            </a:solidFill>
            <a:round/>
            <a:headEnd/>
            <a:tailEnd/>
          </a:ln>
          <a:effectLst>
            <a:prstShdw prst="shdw17" dist="17961" dir="2700000">
              <a:schemeClr val="bg2"/>
            </a:prstShdw>
          </a:effectLst>
          <a:extLst>
            <a:ext uri="{909E8E84-426E-40DD-AFC4-6F175D3DCCD1}">
              <a14:hiddenFill xmlns="" xmlns:a14="http://schemas.microsoft.com/office/drawing/2010/main">
                <a:noFill/>
              </a14:hiddenFill>
            </a:ext>
          </a:extLst>
        </p:spPr>
      </p:cxnSp>
      <p:sp>
        <p:nvSpPr>
          <p:cNvPr id="60" name="テキスト ボックス 59"/>
          <p:cNvSpPr txBox="1"/>
          <p:nvPr/>
        </p:nvSpPr>
        <p:spPr>
          <a:xfrm>
            <a:off x="3224213" y="3246440"/>
            <a:ext cx="1649412" cy="327025"/>
          </a:xfrm>
          <a:prstGeom prst="rect">
            <a:avLst/>
          </a:prstGeom>
          <a:noFill/>
          <a:ln>
            <a:noFill/>
          </a:ln>
          <a:effectLst/>
        </p:spPr>
        <p:style>
          <a:lnRef idx="1">
            <a:schemeClr val="accent1"/>
          </a:lnRef>
          <a:fillRef idx="2">
            <a:schemeClr val="accent1"/>
          </a:fillRef>
          <a:effectRef idx="1">
            <a:schemeClr val="accent1"/>
          </a:effectRef>
          <a:fontRef idx="minor">
            <a:schemeClr val="dk1"/>
          </a:fontRef>
        </p:style>
        <p:txBody>
          <a:bodyPr lIns="0" tIns="0" rIns="0" bIns="0" anchor="ctr"/>
          <a:lstStyle/>
          <a:p>
            <a:pPr algn="ctr" eaLnBrk="0" hangingPunct="0">
              <a:defRPr/>
            </a:pPr>
            <a:r>
              <a:rPr lang="ja-JP" altLang="en-US" sz="1400" dirty="0">
                <a:latin typeface="HGPｺﾞｼｯｸM" pitchFamily="50" charset="-128"/>
                <a:ea typeface="HGPｺﾞｼｯｸM" pitchFamily="50" charset="-128"/>
              </a:rPr>
              <a:t>庁舎自体への災害等による影響度も懸念</a:t>
            </a:r>
          </a:p>
        </p:txBody>
      </p:sp>
      <p:sp>
        <p:nvSpPr>
          <p:cNvPr id="61" name="テキスト ボックス 60"/>
          <p:cNvSpPr txBox="1"/>
          <p:nvPr/>
        </p:nvSpPr>
        <p:spPr>
          <a:xfrm>
            <a:off x="6337300" y="5302250"/>
            <a:ext cx="1768475" cy="325438"/>
          </a:xfrm>
          <a:prstGeom prst="rect">
            <a:avLst/>
          </a:prstGeom>
          <a:noFill/>
          <a:ln>
            <a:noFill/>
          </a:ln>
          <a:effectLst/>
        </p:spPr>
        <p:style>
          <a:lnRef idx="1">
            <a:schemeClr val="accent1"/>
          </a:lnRef>
          <a:fillRef idx="2">
            <a:schemeClr val="accent1"/>
          </a:fillRef>
          <a:effectRef idx="1">
            <a:schemeClr val="accent1"/>
          </a:effectRef>
          <a:fontRef idx="minor">
            <a:schemeClr val="dk1"/>
          </a:fontRef>
        </p:style>
        <p:txBody>
          <a:bodyPr lIns="0" tIns="0" rIns="0" bIns="0" anchor="ctr"/>
          <a:lstStyle/>
          <a:p>
            <a:pPr algn="ctr" eaLnBrk="0" hangingPunct="0">
              <a:defRPr/>
            </a:pPr>
            <a:r>
              <a:rPr lang="ja-JP" altLang="en-US" sz="1400" dirty="0">
                <a:latin typeface="HGPｺﾞｼｯｸM" pitchFamily="50" charset="-128"/>
                <a:ea typeface="HGPｺﾞｼｯｸM" pitchFamily="50" charset="-128"/>
              </a:rPr>
              <a:t>堅牢なデータセンターに設置</a:t>
            </a:r>
          </a:p>
        </p:txBody>
      </p:sp>
      <p:sp>
        <p:nvSpPr>
          <p:cNvPr id="62" name="テキスト ボックス 61"/>
          <p:cNvSpPr txBox="1"/>
          <p:nvPr/>
        </p:nvSpPr>
        <p:spPr>
          <a:xfrm>
            <a:off x="6329364" y="3409950"/>
            <a:ext cx="1595437" cy="325438"/>
          </a:xfrm>
          <a:prstGeom prst="rect">
            <a:avLst/>
          </a:prstGeom>
          <a:noFill/>
          <a:ln>
            <a:noFill/>
          </a:ln>
          <a:effectLst/>
        </p:spPr>
        <p:style>
          <a:lnRef idx="1">
            <a:schemeClr val="accent1"/>
          </a:lnRef>
          <a:fillRef idx="2">
            <a:schemeClr val="accent1"/>
          </a:fillRef>
          <a:effectRef idx="1">
            <a:schemeClr val="accent1"/>
          </a:effectRef>
          <a:fontRef idx="minor">
            <a:schemeClr val="dk1"/>
          </a:fontRef>
        </p:style>
        <p:txBody>
          <a:bodyPr lIns="0" tIns="0" rIns="0" bIns="0" anchor="ctr"/>
          <a:lstStyle/>
          <a:p>
            <a:pPr algn="ctr" eaLnBrk="0" hangingPunct="0">
              <a:defRPr/>
            </a:pPr>
            <a:r>
              <a:rPr lang="ja-JP" altLang="en-US" sz="1200" dirty="0">
                <a:latin typeface="HGPｺﾞｼｯｸM" pitchFamily="50" charset="-128"/>
                <a:ea typeface="HGPｺﾞｼｯｸM" pitchFamily="50" charset="-128"/>
              </a:rPr>
              <a:t>総合的なリソース配分により単一障害の影響少</a:t>
            </a:r>
          </a:p>
        </p:txBody>
      </p:sp>
      <p:sp>
        <p:nvSpPr>
          <p:cNvPr id="46" name="スライド番号プレースホルダ 45"/>
          <p:cNvSpPr>
            <a:spLocks noGrp="1"/>
          </p:cNvSpPr>
          <p:nvPr>
            <p:ph type="sldNum" sz="quarter" idx="12"/>
          </p:nvPr>
        </p:nvSpPr>
        <p:spPr/>
        <p:txBody>
          <a:bodyPr/>
          <a:lstStyle/>
          <a:p>
            <a:pPr>
              <a:defRPr/>
            </a:pPr>
            <a:fld id="{0E58A879-8DF7-4551-894D-53A581E11B35}" type="slidenum">
              <a:rPr lang="ja-JP" altLang="en-US" smtClean="0"/>
              <a:pPr>
                <a:defRPr/>
              </a:pPr>
              <a:t>10</a:t>
            </a:fld>
            <a:endParaRPr lang="en-US" altLang="ja-JP"/>
          </a:p>
        </p:txBody>
      </p:sp>
      <p:sp>
        <p:nvSpPr>
          <p:cNvPr id="47" name="フッター プレースホルダ 46"/>
          <p:cNvSpPr>
            <a:spLocks noGrp="1"/>
          </p:cNvSpPr>
          <p:nvPr>
            <p:ph type="ftr" sz="quarter" idx="11"/>
          </p:nvPr>
        </p:nvSpPr>
        <p:spPr/>
        <p:txBody>
          <a:bodyPr/>
          <a:lstStyle/>
          <a:p>
            <a:pPr>
              <a:defRPr/>
            </a:pPr>
            <a:r>
              <a:rPr lang="en-US" altLang="ja-JP" smtClean="0"/>
              <a:t>1-2 </a:t>
            </a:r>
            <a:r>
              <a:rPr lang="ja-JP" altLang="en-US" smtClean="0"/>
              <a:t>自治体における効果的な</a:t>
            </a:r>
            <a:r>
              <a:rPr lang="en-US" altLang="ja-JP" smtClean="0"/>
              <a:t>ICT</a:t>
            </a:r>
            <a:r>
              <a:rPr lang="ja-JP" altLang="en-US" smtClean="0"/>
              <a:t>利活用</a:t>
            </a:r>
            <a:endParaRPr lang="en-US" altLang="ja-JP"/>
          </a:p>
        </p:txBody>
      </p:sp>
      <p:sp>
        <p:nvSpPr>
          <p:cNvPr id="49" name="Rectangle 2"/>
          <p:cNvSpPr txBox="1">
            <a:spLocks noChangeArrowheads="1"/>
          </p:cNvSpPr>
          <p:nvPr/>
        </p:nvSpPr>
        <p:spPr bwMode="auto">
          <a:xfrm>
            <a:off x="495300" y="404813"/>
            <a:ext cx="9410700" cy="7921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eaLnBrk="1" hangingPunct="1"/>
            <a:r>
              <a:rPr lang="ja-JP" altLang="en-US" sz="2800" b="1" dirty="0" smtClean="0">
                <a:latin typeface="HGPｺﾞｼｯｸM" pitchFamily="50" charset="-128"/>
                <a:ea typeface="HGPｺﾞｼｯｸM" pitchFamily="50" charset="-128"/>
              </a:rPr>
              <a:t>４．自治体クラウドとは　</a:t>
            </a:r>
            <a:r>
              <a:rPr kumimoji="1" lang="ja-JP" altLang="en-US" sz="2400" b="1" kern="0" spc="-100" dirty="0" smtClean="0">
                <a:solidFill>
                  <a:prstClr val="black"/>
                </a:solidFill>
                <a:latin typeface="HGPｺﾞｼｯｸM" pitchFamily="50" charset="-128"/>
                <a:ea typeface="HGPｺﾞｼｯｸM" pitchFamily="50" charset="-128"/>
                <a:cs typeface="+mj-cs"/>
              </a:rPr>
              <a:t>～なぜ自治体クラウドなのか～</a:t>
            </a:r>
            <a:endParaRPr kumimoji="1" lang="ja-JP" altLang="ja-JP" sz="2400" b="1" i="0" u="none" strike="noStrike" kern="0" cap="none" spc="-100" normalizeH="0" baseline="0" noProof="0" dirty="0" smtClean="0">
              <a:ln>
                <a:noFill/>
              </a:ln>
              <a:solidFill>
                <a:schemeClr val="tx1"/>
              </a:solidFill>
              <a:effectLst/>
              <a:uLnTx/>
              <a:uFillTx/>
              <a:latin typeface="HGPｺﾞｼｯｸM" pitchFamily="50" charset="-128"/>
              <a:ea typeface="HGPｺﾞｼｯｸM" pitchFamily="50" charset="-128"/>
              <a:cs typeface="+mj-cs"/>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Rectangle 2"/>
          <p:cNvSpPr>
            <a:spLocks noGrp="1" noChangeArrowheads="1"/>
          </p:cNvSpPr>
          <p:nvPr>
            <p:ph type="title"/>
          </p:nvPr>
        </p:nvSpPr>
        <p:spPr bwMode="auto">
          <a:xfrm>
            <a:off x="495300" y="404813"/>
            <a:ext cx="8915400" cy="792162"/>
          </a:xfrm>
          <a:noFill/>
          <a:ln>
            <a:miter lim="800000"/>
            <a:headEnd/>
            <a:tailEnd/>
          </a:ln>
        </p:spPr>
        <p:txBody>
          <a:bodyPr vert="horz" wrap="square" lIns="91440" tIns="45720" rIns="91440" bIns="45720" numCol="1" anchor="ctr" anchorCtr="0" compatLnSpc="1">
            <a:prstTxWarp prst="textNoShape">
              <a:avLst/>
            </a:prstTxWarp>
          </a:bodyPr>
          <a:lstStyle/>
          <a:p>
            <a:r>
              <a:rPr lang="ja-JP" altLang="en-US" dirty="0" smtClean="0"/>
              <a:t>５．自治体における業務・システムの最適化</a:t>
            </a:r>
            <a:endParaRPr lang="ja-JP" altLang="ja-JP" dirty="0" smtClean="0"/>
          </a:p>
        </p:txBody>
      </p:sp>
      <p:sp>
        <p:nvSpPr>
          <p:cNvPr id="26" name="コンテンツ プレースホルダー 1"/>
          <p:cNvSpPr txBox="1">
            <a:spLocks/>
          </p:cNvSpPr>
          <p:nvPr/>
        </p:nvSpPr>
        <p:spPr>
          <a:xfrm>
            <a:off x="495300" y="1484784"/>
            <a:ext cx="8915400" cy="1008112"/>
          </a:xfrm>
          <a:prstGeom prst="rect">
            <a:avLst/>
          </a:prstGeom>
        </p:spPr>
        <p:txBody>
          <a:bodyPr/>
          <a:lstStyle>
            <a:lvl1pPr marL="342900" indent="-342900" algn="l" rtl="0" eaLnBrk="0" fontAlgn="base" hangingPunct="0">
              <a:spcBef>
                <a:spcPct val="20000"/>
              </a:spcBef>
              <a:spcAft>
                <a:spcPct val="0"/>
              </a:spcAft>
              <a:buFont typeface="Wingdings" pitchFamily="2" charset="2"/>
              <a:buChar char="n"/>
              <a:defRPr kumimoji="1" sz="2800">
                <a:solidFill>
                  <a:srgbClr val="000066"/>
                </a:solidFill>
                <a:latin typeface="+mn-lt"/>
                <a:ea typeface="+mn-ea"/>
                <a:cs typeface="+mn-cs"/>
              </a:defRPr>
            </a:lvl1pPr>
            <a:lvl2pPr marL="742950" indent="-285750" algn="l" rtl="0" eaLnBrk="0" fontAlgn="base" hangingPunct="0">
              <a:spcBef>
                <a:spcPct val="20000"/>
              </a:spcBef>
              <a:spcAft>
                <a:spcPct val="0"/>
              </a:spcAft>
              <a:buFont typeface="Wingdings" pitchFamily="2" charset="2"/>
              <a:buChar char="p"/>
              <a:defRPr kumimoji="1" sz="2400">
                <a:solidFill>
                  <a:srgbClr val="000066"/>
                </a:solidFill>
                <a:latin typeface="+mn-lt"/>
                <a:ea typeface="+mn-ea"/>
              </a:defRPr>
            </a:lvl2pPr>
            <a:lvl3pPr marL="1143000" indent="-228600" algn="l" rtl="0" eaLnBrk="0" fontAlgn="base" hangingPunct="0">
              <a:spcBef>
                <a:spcPct val="20000"/>
              </a:spcBef>
              <a:spcAft>
                <a:spcPct val="0"/>
              </a:spcAft>
              <a:buFont typeface="Wingdings" pitchFamily="2" charset="2"/>
              <a:buChar char="l"/>
              <a:defRPr kumimoji="1" sz="2000">
                <a:solidFill>
                  <a:srgbClr val="000066"/>
                </a:solidFill>
                <a:latin typeface="+mn-lt"/>
                <a:ea typeface="+mn-ea"/>
              </a:defRPr>
            </a:lvl3pPr>
            <a:lvl4pPr marL="1600200" indent="-228600" algn="l" rtl="0" eaLnBrk="0" fontAlgn="base" hangingPunct="0">
              <a:spcBef>
                <a:spcPct val="20000"/>
              </a:spcBef>
              <a:spcAft>
                <a:spcPct val="0"/>
              </a:spcAft>
              <a:buChar char="–"/>
              <a:defRPr kumimoji="1" sz="1600">
                <a:solidFill>
                  <a:schemeClr val="tx1"/>
                </a:solidFill>
                <a:latin typeface="+mj-lt"/>
                <a:ea typeface="+mn-ea"/>
              </a:defRPr>
            </a:lvl4pPr>
            <a:lvl5pPr marL="2057400" indent="-228600" algn="l" rtl="0" eaLnBrk="0" fontAlgn="base" hangingPunct="0">
              <a:spcBef>
                <a:spcPct val="20000"/>
              </a:spcBef>
              <a:spcAft>
                <a:spcPct val="0"/>
              </a:spcAft>
              <a:buChar char="»"/>
              <a:defRPr kumimoji="1" sz="1600">
                <a:solidFill>
                  <a:schemeClr val="tx1"/>
                </a:solidFill>
                <a:latin typeface="+mj-lt"/>
                <a:ea typeface="+mn-ea"/>
              </a:defRPr>
            </a:lvl5pPr>
            <a:lvl6pPr marL="2514600" indent="-228600" algn="l" rtl="0" eaLnBrk="0" fontAlgn="base" hangingPunct="0">
              <a:spcBef>
                <a:spcPct val="20000"/>
              </a:spcBef>
              <a:spcAft>
                <a:spcPct val="0"/>
              </a:spcAft>
              <a:buChar char="»"/>
              <a:defRPr kumimoji="1" sz="1600">
                <a:solidFill>
                  <a:schemeClr val="tx1"/>
                </a:solidFill>
                <a:latin typeface="+mj-lt"/>
                <a:ea typeface="+mn-ea"/>
              </a:defRPr>
            </a:lvl6pPr>
            <a:lvl7pPr marL="2971800" indent="-228600" algn="l" rtl="0" eaLnBrk="0" fontAlgn="base" hangingPunct="0">
              <a:spcBef>
                <a:spcPct val="20000"/>
              </a:spcBef>
              <a:spcAft>
                <a:spcPct val="0"/>
              </a:spcAft>
              <a:buChar char="»"/>
              <a:defRPr kumimoji="1" sz="1600">
                <a:solidFill>
                  <a:schemeClr val="tx1"/>
                </a:solidFill>
                <a:latin typeface="+mj-lt"/>
                <a:ea typeface="+mn-ea"/>
              </a:defRPr>
            </a:lvl7pPr>
            <a:lvl8pPr marL="3429000" indent="-228600" algn="l" rtl="0" eaLnBrk="0" fontAlgn="base" hangingPunct="0">
              <a:spcBef>
                <a:spcPct val="20000"/>
              </a:spcBef>
              <a:spcAft>
                <a:spcPct val="0"/>
              </a:spcAft>
              <a:buChar char="»"/>
              <a:defRPr kumimoji="1" sz="1600">
                <a:solidFill>
                  <a:schemeClr val="tx1"/>
                </a:solidFill>
                <a:latin typeface="+mj-lt"/>
                <a:ea typeface="+mn-ea"/>
              </a:defRPr>
            </a:lvl8pPr>
            <a:lvl9pPr marL="3886200" indent="-228600" algn="l" rtl="0" eaLnBrk="0" fontAlgn="base" hangingPunct="0">
              <a:spcBef>
                <a:spcPct val="20000"/>
              </a:spcBef>
              <a:spcAft>
                <a:spcPct val="0"/>
              </a:spcAft>
              <a:buChar char="»"/>
              <a:defRPr kumimoji="1" sz="1600">
                <a:solidFill>
                  <a:schemeClr val="tx1"/>
                </a:solidFill>
                <a:latin typeface="+mj-lt"/>
                <a:ea typeface="+mn-ea"/>
              </a:defRPr>
            </a:lvl9pPr>
          </a:lstStyle>
          <a:p>
            <a:pPr marL="0" indent="0">
              <a:lnSpc>
                <a:spcPts val="1800"/>
              </a:lnSpc>
              <a:buFont typeface="Wingdings" pitchFamily="2" charset="2"/>
              <a:buNone/>
            </a:pPr>
            <a:r>
              <a:rPr lang="ja-JP" altLang="en-US" sz="2000" dirty="0" smtClean="0">
                <a:latin typeface="HGPｺﾞｼｯｸM" pitchFamily="50" charset="-128"/>
                <a:ea typeface="HGPｺﾞｼｯｸM" pitchFamily="50" charset="-128"/>
              </a:rPr>
              <a:t>クラウドのメリットのうち②は自治体が積極的に取り組む必要がある。情報連携による番号法対応を踏まえた住民満足度の向上等に向け、システムの個別目的を相反せずに実現可能にする手法こそが、自治体クラウドメリット②の業務分析や標準化等による最適化推進である。以降はこれを業務・システム最適化とよぶ。</a:t>
            </a:r>
            <a:endParaRPr lang="en-US" altLang="ja-JP" sz="2000" dirty="0" smtClean="0">
              <a:latin typeface="HGPｺﾞｼｯｸM" pitchFamily="50" charset="-128"/>
              <a:ea typeface="HGPｺﾞｼｯｸM" pitchFamily="50" charset="-128"/>
            </a:endParaRPr>
          </a:p>
          <a:p>
            <a:pPr marL="0" indent="0">
              <a:lnSpc>
                <a:spcPts val="1800"/>
              </a:lnSpc>
              <a:buFont typeface="Wingdings" pitchFamily="2" charset="2"/>
              <a:buNone/>
            </a:pPr>
            <a:endParaRPr lang="ja-JP" altLang="en-US" sz="2000" dirty="0">
              <a:latin typeface="HGPｺﾞｼｯｸM" pitchFamily="50" charset="-128"/>
              <a:ea typeface="HGPｺﾞｼｯｸM" pitchFamily="50" charset="-128"/>
            </a:endParaRPr>
          </a:p>
        </p:txBody>
      </p:sp>
      <p:sp>
        <p:nvSpPr>
          <p:cNvPr id="28" name="正方形/長方形 27"/>
          <p:cNvSpPr/>
          <p:nvPr/>
        </p:nvSpPr>
        <p:spPr bwMode="auto">
          <a:xfrm>
            <a:off x="632521" y="4869160"/>
            <a:ext cx="7128792" cy="1080120"/>
          </a:xfrm>
          <a:prstGeom prst="rect">
            <a:avLst/>
          </a:prstGeom>
          <a:ln>
            <a:noFill/>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vert="horz" wrap="none" lIns="91440" tIns="45720" rIns="91440" bIns="45720" numCol="1" rtlCol="0" anchor="ctr" anchorCtr="0" compatLnSpc="1">
            <a:prstTxWarp prst="textNoShape">
              <a:avLst/>
            </a:prstTxWarp>
          </a:bodyPr>
          <a:lstStyle/>
          <a:p>
            <a:pPr algn="ctr" eaLnBrk="0" hangingPunct="0"/>
            <a:endParaRPr kumimoji="0" lang="ja-JP" altLang="en-US" sz="1800" b="0" dirty="0" smtClean="0">
              <a:solidFill>
                <a:prstClr val="black"/>
              </a:solidFill>
              <a:latin typeface="HGPｺﾞｼｯｸM" pitchFamily="50" charset="-128"/>
              <a:ea typeface="HGPｺﾞｼｯｸM" pitchFamily="50" charset="-128"/>
            </a:endParaRPr>
          </a:p>
        </p:txBody>
      </p:sp>
      <p:sp>
        <p:nvSpPr>
          <p:cNvPr id="29" name="正方形/長方形 28"/>
          <p:cNvSpPr/>
          <p:nvPr/>
        </p:nvSpPr>
        <p:spPr bwMode="auto">
          <a:xfrm>
            <a:off x="632521" y="2492896"/>
            <a:ext cx="7128792" cy="2160240"/>
          </a:xfrm>
          <a:prstGeom prst="rect">
            <a:avLst/>
          </a:prstGeom>
          <a:ln>
            <a:noFill/>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none" lIns="91440" tIns="45720" rIns="91440" bIns="45720" numCol="1" rtlCol="0" anchor="ctr" anchorCtr="0" compatLnSpc="1">
            <a:prstTxWarp prst="textNoShape">
              <a:avLst/>
            </a:prstTxWarp>
          </a:bodyPr>
          <a:lstStyle/>
          <a:p>
            <a:pPr algn="ctr" eaLnBrk="0" hangingPunct="0"/>
            <a:endParaRPr kumimoji="0" lang="ja-JP" altLang="en-US" sz="1800" b="0" dirty="0" smtClean="0">
              <a:solidFill>
                <a:prstClr val="black"/>
              </a:solidFill>
              <a:latin typeface="HGPｺﾞｼｯｸM" pitchFamily="50" charset="-128"/>
              <a:ea typeface="HGPｺﾞｼｯｸM" pitchFamily="50" charset="-128"/>
            </a:endParaRPr>
          </a:p>
        </p:txBody>
      </p:sp>
      <p:sp>
        <p:nvSpPr>
          <p:cNvPr id="30" name="円/楕円 29"/>
          <p:cNvSpPr/>
          <p:nvPr/>
        </p:nvSpPr>
        <p:spPr bwMode="auto">
          <a:xfrm>
            <a:off x="4953000" y="3428999"/>
            <a:ext cx="2664296" cy="1019730"/>
          </a:xfrm>
          <a:prstGeom prst="ellipse">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none" lIns="0" tIns="0" rIns="0" bIns="0" anchor="ctr"/>
          <a:lstStyle/>
          <a:p>
            <a:pPr algn="ctr" eaLnBrk="0" hangingPunct="0">
              <a:defRPr/>
            </a:pPr>
            <a:r>
              <a:rPr kumimoji="0" lang="ja-JP" altLang="en-US" sz="2400" b="0" dirty="0" smtClean="0">
                <a:solidFill>
                  <a:prstClr val="black"/>
                </a:solidFill>
                <a:latin typeface="HGPｺﾞｼｯｸM" pitchFamily="50" charset="-128"/>
                <a:ea typeface="HGPｺﾞｼｯｸM" pitchFamily="50" charset="-128"/>
              </a:rPr>
              <a:t>業務品質の確保</a:t>
            </a:r>
            <a:endParaRPr kumimoji="0" lang="en-US" altLang="ja-JP" sz="2400" b="0" dirty="0" smtClean="0">
              <a:solidFill>
                <a:prstClr val="black"/>
              </a:solidFill>
              <a:latin typeface="HGPｺﾞｼｯｸM" pitchFamily="50" charset="-128"/>
              <a:ea typeface="HGPｺﾞｼｯｸM" pitchFamily="50" charset="-128"/>
            </a:endParaRPr>
          </a:p>
          <a:p>
            <a:pPr algn="ctr" eaLnBrk="0" hangingPunct="0">
              <a:defRPr/>
            </a:pPr>
            <a:r>
              <a:rPr kumimoji="0" lang="ja-JP" altLang="en-US" sz="1400" b="0" dirty="0" smtClean="0">
                <a:solidFill>
                  <a:prstClr val="black"/>
                </a:solidFill>
                <a:latin typeface="HGPｺﾞｼｯｸM" pitchFamily="50" charset="-128"/>
                <a:ea typeface="HGPｺﾞｼｯｸM" pitchFamily="50" charset="-128"/>
              </a:rPr>
              <a:t>（正確性、安全性、継続性等）</a:t>
            </a:r>
            <a:endParaRPr kumimoji="0" lang="ja-JP" altLang="en-US" sz="1400" b="0" dirty="0">
              <a:solidFill>
                <a:prstClr val="black"/>
              </a:solidFill>
              <a:latin typeface="HGPｺﾞｼｯｸM" pitchFamily="50" charset="-128"/>
              <a:ea typeface="HGPｺﾞｼｯｸM" pitchFamily="50" charset="-128"/>
            </a:endParaRPr>
          </a:p>
        </p:txBody>
      </p:sp>
      <p:sp>
        <p:nvSpPr>
          <p:cNvPr id="31" name="円/楕円 30"/>
          <p:cNvSpPr/>
          <p:nvPr/>
        </p:nvSpPr>
        <p:spPr bwMode="auto">
          <a:xfrm>
            <a:off x="2863344" y="2697301"/>
            <a:ext cx="2664296" cy="1019730"/>
          </a:xfrm>
          <a:prstGeom prst="ellipse">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none" lIns="0" tIns="0" rIns="0" bIns="0" anchor="ctr"/>
          <a:lstStyle/>
          <a:p>
            <a:pPr algn="ctr" eaLnBrk="0" hangingPunct="0">
              <a:defRPr/>
            </a:pPr>
            <a:r>
              <a:rPr kumimoji="0" lang="ja-JP" altLang="en-US" sz="2400" b="0" dirty="0" smtClean="0">
                <a:solidFill>
                  <a:prstClr val="black"/>
                </a:solidFill>
                <a:latin typeface="HGPｺﾞｼｯｸM" pitchFamily="50" charset="-128"/>
                <a:ea typeface="HGPｺﾞｼｯｸM" pitchFamily="50" charset="-128"/>
              </a:rPr>
              <a:t>業務の効率化</a:t>
            </a:r>
            <a:endParaRPr kumimoji="0" lang="en-US" altLang="ja-JP" sz="2400" b="0" dirty="0" smtClean="0">
              <a:solidFill>
                <a:prstClr val="black"/>
              </a:solidFill>
              <a:latin typeface="HGPｺﾞｼｯｸM" pitchFamily="50" charset="-128"/>
              <a:ea typeface="HGPｺﾞｼｯｸM" pitchFamily="50" charset="-128"/>
            </a:endParaRPr>
          </a:p>
        </p:txBody>
      </p:sp>
      <p:sp>
        <p:nvSpPr>
          <p:cNvPr id="32" name="角丸四角形 31"/>
          <p:cNvSpPr/>
          <p:nvPr/>
        </p:nvSpPr>
        <p:spPr bwMode="auto">
          <a:xfrm>
            <a:off x="2287455" y="5013176"/>
            <a:ext cx="3816424" cy="792088"/>
          </a:xfrm>
          <a:prstGeom prst="roundRect">
            <a:avLst>
              <a:gd name="adj" fmla="val 37193"/>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wrap="none" lIns="0" tIns="0" rIns="0" bIns="0" anchor="ctr"/>
          <a:lstStyle/>
          <a:p>
            <a:pPr algn="ctr" eaLnBrk="0" hangingPunct="0">
              <a:defRPr/>
            </a:pPr>
            <a:r>
              <a:rPr kumimoji="0" lang="ja-JP" altLang="en-US" sz="2400" b="0" dirty="0" smtClean="0">
                <a:solidFill>
                  <a:prstClr val="black"/>
                </a:solidFill>
                <a:latin typeface="HGPｺﾞｼｯｸM" pitchFamily="50" charset="-128"/>
                <a:ea typeface="HGPｺﾞｼｯｸM" pitchFamily="50" charset="-128"/>
              </a:rPr>
              <a:t>番号法対応を踏まえた</a:t>
            </a:r>
            <a:endParaRPr kumimoji="0" lang="en-US" altLang="ja-JP" sz="2400" b="0" dirty="0" smtClean="0">
              <a:solidFill>
                <a:prstClr val="black"/>
              </a:solidFill>
              <a:latin typeface="HGPｺﾞｼｯｸM" pitchFamily="50" charset="-128"/>
              <a:ea typeface="HGPｺﾞｼｯｸM" pitchFamily="50" charset="-128"/>
            </a:endParaRPr>
          </a:p>
          <a:p>
            <a:pPr algn="ctr" eaLnBrk="0" hangingPunct="0">
              <a:defRPr/>
            </a:pPr>
            <a:r>
              <a:rPr kumimoji="0" lang="ja-JP" altLang="en-US" sz="2400" b="0" dirty="0" smtClean="0">
                <a:solidFill>
                  <a:prstClr val="black"/>
                </a:solidFill>
                <a:latin typeface="HGPｺﾞｼｯｸM" pitchFamily="50" charset="-128"/>
                <a:ea typeface="HGPｺﾞｼｯｸM" pitchFamily="50" charset="-128"/>
              </a:rPr>
              <a:t>住民満足度の向上等</a:t>
            </a:r>
            <a:endParaRPr kumimoji="0" lang="ja-JP" altLang="en-US" sz="2400" b="0" dirty="0">
              <a:solidFill>
                <a:prstClr val="black"/>
              </a:solidFill>
              <a:latin typeface="HGPｺﾞｼｯｸM" pitchFamily="50" charset="-128"/>
              <a:ea typeface="HGPｺﾞｼｯｸM" pitchFamily="50" charset="-128"/>
            </a:endParaRPr>
          </a:p>
        </p:txBody>
      </p:sp>
      <p:sp>
        <p:nvSpPr>
          <p:cNvPr id="33" name="円/楕円 32"/>
          <p:cNvSpPr/>
          <p:nvPr/>
        </p:nvSpPr>
        <p:spPr bwMode="auto">
          <a:xfrm>
            <a:off x="777786" y="3428999"/>
            <a:ext cx="2663046" cy="1019730"/>
          </a:xfrm>
          <a:prstGeom prst="ellipse">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none" lIns="0" tIns="0" rIns="0" bIns="0" anchor="ctr"/>
          <a:lstStyle/>
          <a:p>
            <a:pPr algn="ctr" eaLnBrk="0" hangingPunct="0">
              <a:defRPr/>
            </a:pPr>
            <a:r>
              <a:rPr kumimoji="0" lang="ja-JP" altLang="en-US" sz="2400" b="0" dirty="0" smtClean="0">
                <a:solidFill>
                  <a:prstClr val="black"/>
                </a:solidFill>
                <a:latin typeface="HGPｺﾞｼｯｸM" pitchFamily="50" charset="-128"/>
                <a:ea typeface="HGPｺﾞｼｯｸM" pitchFamily="50" charset="-128"/>
              </a:rPr>
              <a:t>経費の適正化</a:t>
            </a:r>
            <a:endParaRPr kumimoji="0" lang="en-US" altLang="ja-JP" sz="2400" b="0" dirty="0" smtClean="0">
              <a:solidFill>
                <a:prstClr val="black"/>
              </a:solidFill>
              <a:latin typeface="HGPｺﾞｼｯｸM" pitchFamily="50" charset="-128"/>
              <a:ea typeface="HGPｺﾞｼｯｸM" pitchFamily="50" charset="-128"/>
            </a:endParaRPr>
          </a:p>
          <a:p>
            <a:pPr algn="ctr" eaLnBrk="0" hangingPunct="0">
              <a:defRPr/>
            </a:pPr>
            <a:r>
              <a:rPr kumimoji="0" lang="ja-JP" altLang="en-US" sz="1400" b="0" dirty="0" smtClean="0">
                <a:solidFill>
                  <a:prstClr val="black"/>
                </a:solidFill>
                <a:latin typeface="HGPｺﾞｼｯｸM" pitchFamily="50" charset="-128"/>
                <a:ea typeface="HGPｺﾞｼｯｸM" pitchFamily="50" charset="-128"/>
              </a:rPr>
              <a:t>（コスト削減／費用対効果）</a:t>
            </a:r>
            <a:endParaRPr kumimoji="0" lang="ja-JP" altLang="en-US" sz="1400" b="0" dirty="0">
              <a:solidFill>
                <a:prstClr val="black"/>
              </a:solidFill>
              <a:latin typeface="HGPｺﾞｼｯｸM" pitchFamily="50" charset="-128"/>
              <a:ea typeface="HGPｺﾞｼｯｸM" pitchFamily="50" charset="-128"/>
            </a:endParaRPr>
          </a:p>
        </p:txBody>
      </p:sp>
      <p:sp>
        <p:nvSpPr>
          <p:cNvPr id="36" name="正方形/長方形 35"/>
          <p:cNvSpPr/>
          <p:nvPr/>
        </p:nvSpPr>
        <p:spPr bwMode="auto">
          <a:xfrm>
            <a:off x="4087654" y="5013177"/>
            <a:ext cx="216024" cy="791573"/>
          </a:xfrm>
          <a:prstGeom prst="rect">
            <a:avLst/>
          </a:prstGeom>
          <a:noFill/>
          <a:ln>
            <a:noFill/>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none" lIns="91440" tIns="45720" rIns="91440" bIns="45720" numCol="1" rtlCol="0" anchor="ctr" anchorCtr="0" compatLnSpc="1">
            <a:prstTxWarp prst="textNoShape">
              <a:avLst/>
            </a:prstTxWarp>
          </a:bodyPr>
          <a:lstStyle/>
          <a:p>
            <a:pPr algn="ctr" eaLnBrk="0" hangingPunct="0"/>
            <a:endParaRPr kumimoji="0" lang="ja-JP" altLang="en-US" sz="1800" b="0" dirty="0" smtClean="0">
              <a:solidFill>
                <a:prstClr val="black"/>
              </a:solidFill>
              <a:latin typeface="HGPｺﾞｼｯｸM" pitchFamily="50" charset="-128"/>
              <a:ea typeface="HGPｺﾞｼｯｸM" pitchFamily="50" charset="-128"/>
            </a:endParaRPr>
          </a:p>
        </p:txBody>
      </p:sp>
      <p:sp>
        <p:nvSpPr>
          <p:cNvPr id="37" name="正方形/長方形 36"/>
          <p:cNvSpPr/>
          <p:nvPr/>
        </p:nvSpPr>
        <p:spPr bwMode="auto">
          <a:xfrm>
            <a:off x="4303678" y="5013177"/>
            <a:ext cx="216024" cy="791573"/>
          </a:xfrm>
          <a:prstGeom prst="rect">
            <a:avLst/>
          </a:prstGeom>
          <a:noFill/>
          <a:ln>
            <a:noFill/>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none" lIns="91440" tIns="45720" rIns="91440" bIns="45720" numCol="1" rtlCol="0" anchor="ctr" anchorCtr="0" compatLnSpc="1">
            <a:prstTxWarp prst="textNoShape">
              <a:avLst/>
            </a:prstTxWarp>
          </a:bodyPr>
          <a:lstStyle/>
          <a:p>
            <a:pPr algn="ctr" eaLnBrk="0" hangingPunct="0"/>
            <a:endParaRPr kumimoji="0" lang="ja-JP" altLang="en-US" sz="1800" b="0" dirty="0" smtClean="0">
              <a:solidFill>
                <a:prstClr val="black"/>
              </a:solidFill>
              <a:latin typeface="HGPｺﾞｼｯｸM" pitchFamily="50" charset="-128"/>
              <a:ea typeface="HGPｺﾞｼｯｸM" pitchFamily="50" charset="-128"/>
            </a:endParaRPr>
          </a:p>
        </p:txBody>
      </p:sp>
      <p:sp>
        <p:nvSpPr>
          <p:cNvPr id="38" name="正方形/長方形 37"/>
          <p:cNvSpPr/>
          <p:nvPr/>
        </p:nvSpPr>
        <p:spPr bwMode="auto">
          <a:xfrm>
            <a:off x="3871629" y="5013177"/>
            <a:ext cx="216024" cy="791573"/>
          </a:xfrm>
          <a:prstGeom prst="rect">
            <a:avLst/>
          </a:prstGeom>
          <a:noFill/>
          <a:ln>
            <a:noFill/>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none" lIns="91440" tIns="45720" rIns="91440" bIns="45720" numCol="1" rtlCol="0" anchor="ctr" anchorCtr="0" compatLnSpc="1">
            <a:prstTxWarp prst="textNoShape">
              <a:avLst/>
            </a:prstTxWarp>
          </a:bodyPr>
          <a:lstStyle/>
          <a:p>
            <a:pPr algn="ctr" eaLnBrk="0" hangingPunct="0"/>
            <a:endParaRPr kumimoji="0" lang="ja-JP" altLang="en-US" sz="1800" b="0" dirty="0" smtClean="0">
              <a:solidFill>
                <a:prstClr val="black"/>
              </a:solidFill>
              <a:latin typeface="HGPｺﾞｼｯｸM" pitchFamily="50" charset="-128"/>
              <a:ea typeface="HGPｺﾞｼｯｸM" pitchFamily="50" charset="-128"/>
            </a:endParaRPr>
          </a:p>
        </p:txBody>
      </p:sp>
      <p:cxnSp>
        <p:nvCxnSpPr>
          <p:cNvPr id="46" name="図形 22"/>
          <p:cNvCxnSpPr>
            <a:stCxn id="30" idx="2"/>
            <a:endCxn id="37" idx="0"/>
          </p:cNvCxnSpPr>
          <p:nvPr/>
        </p:nvCxnSpPr>
        <p:spPr bwMode="auto">
          <a:xfrm rot="10800000" flipV="1">
            <a:off x="4411691" y="3938865"/>
            <a:ext cx="541311" cy="1074311"/>
          </a:xfrm>
          <a:prstGeom prst="curvedConnector2">
            <a:avLst/>
          </a:prstGeom>
          <a:solidFill>
            <a:schemeClr val="accent1"/>
          </a:solidFill>
          <a:ln w="152400" cap="flat" cmpd="sng" algn="ctr">
            <a:solidFill>
              <a:schemeClr val="accent2">
                <a:lumMod val="50000"/>
              </a:schemeClr>
            </a:solidFill>
            <a:prstDash val="solid"/>
            <a:round/>
            <a:headEnd type="none" w="med" len="med"/>
            <a:tailEnd type="stealth" w="sm" len="sm"/>
          </a:ln>
          <a:effectLst>
            <a:prstShdw prst="shdw17" dist="17961" dir="2700000">
              <a:schemeClr val="bg2"/>
            </a:prstShdw>
          </a:effectLst>
        </p:spPr>
      </p:cxnSp>
      <p:cxnSp>
        <p:nvCxnSpPr>
          <p:cNvPr id="47" name="図形 23"/>
          <p:cNvCxnSpPr>
            <a:stCxn id="33" idx="6"/>
            <a:endCxn id="38" idx="0"/>
          </p:cNvCxnSpPr>
          <p:nvPr/>
        </p:nvCxnSpPr>
        <p:spPr bwMode="auto">
          <a:xfrm>
            <a:off x="3440832" y="3938866"/>
            <a:ext cx="538809" cy="1074311"/>
          </a:xfrm>
          <a:prstGeom prst="curvedConnector2">
            <a:avLst/>
          </a:prstGeom>
          <a:solidFill>
            <a:schemeClr val="accent1"/>
          </a:solidFill>
          <a:ln w="152400" cap="flat" cmpd="sng" algn="ctr">
            <a:solidFill>
              <a:schemeClr val="accent2">
                <a:lumMod val="50000"/>
              </a:schemeClr>
            </a:solidFill>
            <a:prstDash val="solid"/>
            <a:round/>
            <a:headEnd type="none" w="med" len="med"/>
            <a:tailEnd type="stealth" w="sm" len="sm"/>
          </a:ln>
          <a:effectLst>
            <a:prstShdw prst="shdw17" dist="17961" dir="2700000">
              <a:schemeClr val="bg2"/>
            </a:prstShdw>
          </a:effectLst>
        </p:spPr>
      </p:cxnSp>
      <p:cxnSp>
        <p:nvCxnSpPr>
          <p:cNvPr id="48" name="図形 26"/>
          <p:cNvCxnSpPr>
            <a:stCxn id="31" idx="4"/>
            <a:endCxn id="36" idx="0"/>
          </p:cNvCxnSpPr>
          <p:nvPr/>
        </p:nvCxnSpPr>
        <p:spPr bwMode="auto">
          <a:xfrm rot="16200000" flipH="1">
            <a:off x="3547506" y="4365017"/>
            <a:ext cx="1296144" cy="173"/>
          </a:xfrm>
          <a:prstGeom prst="curvedConnector3">
            <a:avLst>
              <a:gd name="adj1" fmla="val 50000"/>
            </a:avLst>
          </a:prstGeom>
          <a:solidFill>
            <a:schemeClr val="accent1"/>
          </a:solidFill>
          <a:ln w="152400" cap="flat" cmpd="sng" algn="ctr">
            <a:solidFill>
              <a:schemeClr val="accent2">
                <a:lumMod val="50000"/>
              </a:schemeClr>
            </a:solidFill>
            <a:prstDash val="solid"/>
            <a:round/>
            <a:headEnd type="none" w="med" len="med"/>
            <a:tailEnd type="stealth" w="sm" len="sm"/>
          </a:ln>
          <a:effectLst>
            <a:prstShdw prst="shdw17" dist="17961" dir="2700000">
              <a:schemeClr val="bg2"/>
            </a:prstShdw>
          </a:effectLst>
        </p:spPr>
      </p:cxnSp>
      <p:sp>
        <p:nvSpPr>
          <p:cNvPr id="49" name="テキスト ボックス 48"/>
          <p:cNvSpPr txBox="1"/>
          <p:nvPr/>
        </p:nvSpPr>
        <p:spPr>
          <a:xfrm>
            <a:off x="3608833" y="4006806"/>
            <a:ext cx="1196160" cy="584775"/>
          </a:xfrm>
          <a:prstGeom prst="rect">
            <a:avLst/>
          </a:prstGeom>
          <a:solidFill>
            <a:schemeClr val="accent2">
              <a:lumMod val="75000"/>
            </a:schemeClr>
          </a:solidFill>
        </p:spPr>
        <p:txBody>
          <a:bodyPr wrap="none">
            <a:spAutoFit/>
          </a:bodyPr>
          <a:lstStyle/>
          <a:p>
            <a:pPr algn="ctr" eaLnBrk="0" hangingPunct="0">
              <a:defRPr/>
            </a:pPr>
            <a:r>
              <a:rPr lang="ja-JP" altLang="en-US" sz="1600" b="0" dirty="0">
                <a:solidFill>
                  <a:prstClr val="white"/>
                </a:solidFill>
                <a:effectLst>
                  <a:outerShdw blurRad="38100" dist="38100" dir="2700000" algn="tl">
                    <a:srgbClr val="000000">
                      <a:alpha val="43137"/>
                    </a:srgbClr>
                  </a:outerShdw>
                </a:effectLst>
                <a:latin typeface="HGPｺﾞｼｯｸM" pitchFamily="50" charset="-128"/>
                <a:ea typeface="HGPｺﾞｼｯｸM" pitchFamily="50" charset="-128"/>
              </a:rPr>
              <a:t>相反せず</a:t>
            </a:r>
            <a:r>
              <a:rPr lang="ja-JP" altLang="en-US" sz="1600" b="0" dirty="0" smtClean="0">
                <a:solidFill>
                  <a:prstClr val="white"/>
                </a:solidFill>
                <a:effectLst>
                  <a:outerShdw blurRad="38100" dist="38100" dir="2700000" algn="tl">
                    <a:srgbClr val="000000">
                      <a:alpha val="43137"/>
                    </a:srgbClr>
                  </a:outerShdw>
                </a:effectLst>
                <a:latin typeface="HGPｺﾞｼｯｸM" pitchFamily="50" charset="-128"/>
                <a:ea typeface="HGPｺﾞｼｯｸM" pitchFamily="50" charset="-128"/>
              </a:rPr>
              <a:t>に</a:t>
            </a:r>
            <a:endParaRPr lang="en-US" altLang="ja-JP" sz="1600" b="0" dirty="0" smtClean="0">
              <a:solidFill>
                <a:prstClr val="white"/>
              </a:solidFill>
              <a:effectLst>
                <a:outerShdw blurRad="38100" dist="38100" dir="2700000" algn="tl">
                  <a:srgbClr val="000000">
                    <a:alpha val="43137"/>
                  </a:srgbClr>
                </a:outerShdw>
              </a:effectLst>
              <a:latin typeface="HGPｺﾞｼｯｸM" pitchFamily="50" charset="-128"/>
              <a:ea typeface="HGPｺﾞｼｯｸM" pitchFamily="50" charset="-128"/>
            </a:endParaRPr>
          </a:p>
          <a:p>
            <a:pPr algn="ctr" eaLnBrk="0" hangingPunct="0">
              <a:defRPr/>
            </a:pPr>
            <a:r>
              <a:rPr lang="ja-JP" altLang="en-US" sz="1600" b="0" dirty="0" smtClean="0">
                <a:solidFill>
                  <a:prstClr val="white"/>
                </a:solidFill>
                <a:effectLst>
                  <a:outerShdw blurRad="38100" dist="38100" dir="2700000" algn="tl">
                    <a:srgbClr val="000000">
                      <a:alpha val="43137"/>
                    </a:srgbClr>
                  </a:outerShdw>
                </a:effectLst>
                <a:latin typeface="HGPｺﾞｼｯｸM" pitchFamily="50" charset="-128"/>
                <a:ea typeface="HGPｺﾞｼｯｸM" pitchFamily="50" charset="-128"/>
              </a:rPr>
              <a:t>実現可能</a:t>
            </a:r>
            <a:endParaRPr lang="ja-JP" altLang="en-US" sz="1600" b="0" dirty="0">
              <a:solidFill>
                <a:prstClr val="white"/>
              </a:solidFill>
              <a:effectLst>
                <a:outerShdw blurRad="38100" dist="38100" dir="2700000" algn="tl">
                  <a:srgbClr val="000000">
                    <a:alpha val="43137"/>
                  </a:srgbClr>
                </a:outerShdw>
              </a:effectLst>
              <a:latin typeface="HGPｺﾞｼｯｸM" pitchFamily="50" charset="-128"/>
              <a:ea typeface="HGPｺﾞｼｯｸM" pitchFamily="50" charset="-128"/>
            </a:endParaRPr>
          </a:p>
        </p:txBody>
      </p:sp>
      <p:sp>
        <p:nvSpPr>
          <p:cNvPr id="50" name="テキスト ボックス 49"/>
          <p:cNvSpPr txBox="1"/>
          <p:nvPr/>
        </p:nvSpPr>
        <p:spPr>
          <a:xfrm>
            <a:off x="692727" y="2562088"/>
            <a:ext cx="947906" cy="817245"/>
          </a:xfrm>
          <a:prstGeom prst="roundRect">
            <a:avLst/>
          </a:prstGeom>
          <a:solidFill>
            <a:schemeClr val="bg1"/>
          </a:solidFill>
        </p:spPr>
        <p:style>
          <a:lnRef idx="1">
            <a:schemeClr val="accent1"/>
          </a:lnRef>
          <a:fillRef idx="2">
            <a:schemeClr val="accent1"/>
          </a:fillRef>
          <a:effectRef idx="1">
            <a:schemeClr val="accent1"/>
          </a:effectRef>
          <a:fontRef idx="minor">
            <a:schemeClr val="dk1"/>
          </a:fontRef>
        </p:style>
        <p:txBody>
          <a:bodyPr wrap="square" lIns="36000" tIns="0" rIns="36000" bIns="0" rtlCol="0">
            <a:spAutoFit/>
          </a:bodyPr>
          <a:lstStyle/>
          <a:p>
            <a:pPr algn="ctr" eaLnBrk="0" hangingPunct="0"/>
            <a:r>
              <a:rPr lang="ja-JP" altLang="en-US" sz="2400" b="0" dirty="0" smtClean="0">
                <a:solidFill>
                  <a:prstClr val="black"/>
                </a:solidFill>
                <a:latin typeface="HGPｺﾞｼｯｸM" pitchFamily="50" charset="-128"/>
                <a:ea typeface="HGPｺﾞｼｯｸM" pitchFamily="50" charset="-128"/>
              </a:rPr>
              <a:t>個別目的</a:t>
            </a:r>
            <a:endParaRPr lang="ja-JP" altLang="en-US" sz="2400" b="0" dirty="0">
              <a:solidFill>
                <a:prstClr val="black"/>
              </a:solidFill>
              <a:latin typeface="HGPｺﾞｼｯｸM" pitchFamily="50" charset="-128"/>
              <a:ea typeface="HGPｺﾞｼｯｸM" pitchFamily="50" charset="-128"/>
            </a:endParaRPr>
          </a:p>
        </p:txBody>
      </p:sp>
      <p:sp>
        <p:nvSpPr>
          <p:cNvPr id="51" name="テキスト ボックス 50"/>
          <p:cNvSpPr txBox="1"/>
          <p:nvPr/>
        </p:nvSpPr>
        <p:spPr>
          <a:xfrm>
            <a:off x="704529" y="5002154"/>
            <a:ext cx="1008111" cy="817245"/>
          </a:xfrm>
          <a:prstGeom prst="roundRect">
            <a:avLst/>
          </a:prstGeom>
          <a:solidFill>
            <a:schemeClr val="bg1"/>
          </a:solidFill>
        </p:spPr>
        <p:style>
          <a:lnRef idx="1">
            <a:schemeClr val="accent1"/>
          </a:lnRef>
          <a:fillRef idx="2">
            <a:schemeClr val="accent1"/>
          </a:fillRef>
          <a:effectRef idx="1">
            <a:schemeClr val="accent1"/>
          </a:effectRef>
          <a:fontRef idx="minor">
            <a:schemeClr val="dk1"/>
          </a:fontRef>
        </p:style>
        <p:txBody>
          <a:bodyPr wrap="square" lIns="36000" tIns="0" rIns="36000" bIns="0" rtlCol="0">
            <a:spAutoFit/>
          </a:bodyPr>
          <a:lstStyle/>
          <a:p>
            <a:pPr algn="ctr" eaLnBrk="0" hangingPunct="0"/>
            <a:r>
              <a:rPr lang="ja-JP" altLang="en-US" sz="2400" b="0" dirty="0" smtClean="0">
                <a:solidFill>
                  <a:prstClr val="black"/>
                </a:solidFill>
                <a:latin typeface="HGPｺﾞｼｯｸM" pitchFamily="50" charset="-128"/>
                <a:ea typeface="HGPｺﾞｼｯｸM" pitchFamily="50" charset="-128"/>
              </a:rPr>
              <a:t>情報連携</a:t>
            </a:r>
            <a:endParaRPr lang="ja-JP" altLang="en-US" sz="2400" b="0" dirty="0">
              <a:solidFill>
                <a:prstClr val="black"/>
              </a:solidFill>
              <a:latin typeface="HGPｺﾞｼｯｸM" pitchFamily="50" charset="-128"/>
              <a:ea typeface="HGPｺﾞｼｯｸM" pitchFamily="50" charset="-128"/>
            </a:endParaRPr>
          </a:p>
        </p:txBody>
      </p:sp>
      <p:sp>
        <p:nvSpPr>
          <p:cNvPr id="52" name="二等辺三角形 51"/>
          <p:cNvSpPr/>
          <p:nvPr/>
        </p:nvSpPr>
        <p:spPr bwMode="auto">
          <a:xfrm rot="5400000">
            <a:off x="6753200" y="4005066"/>
            <a:ext cx="2736304" cy="432047"/>
          </a:xfrm>
          <a:prstGeom prst="triangle">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none" lIns="91440" tIns="45720" rIns="91440" bIns="45720" numCol="1" rtlCol="0" anchor="ctr" anchorCtr="0" compatLnSpc="1">
            <a:prstTxWarp prst="textNoShape">
              <a:avLst/>
            </a:prstTxWarp>
          </a:bodyPr>
          <a:lstStyle/>
          <a:p>
            <a:pPr algn="ctr" eaLnBrk="0" hangingPunct="0"/>
            <a:endParaRPr kumimoji="0" lang="ja-JP" altLang="en-US" sz="1800" b="0" dirty="0" smtClean="0">
              <a:solidFill>
                <a:prstClr val="black"/>
              </a:solidFill>
              <a:latin typeface="HGPｺﾞｼｯｸM" pitchFamily="50" charset="-128"/>
              <a:ea typeface="HGPｺﾞｼｯｸM" pitchFamily="50" charset="-128"/>
            </a:endParaRPr>
          </a:p>
        </p:txBody>
      </p:sp>
      <p:sp>
        <p:nvSpPr>
          <p:cNvPr id="53" name="テキスト ボックス 52"/>
          <p:cNvSpPr txBox="1"/>
          <p:nvPr/>
        </p:nvSpPr>
        <p:spPr>
          <a:xfrm>
            <a:off x="8481392" y="2492896"/>
            <a:ext cx="1008112" cy="3456384"/>
          </a:xfrm>
          <a:prstGeom prst="roundRect">
            <a:avLst>
              <a:gd name="adj" fmla="val 50000"/>
            </a:avLst>
          </a:prstGeom>
        </p:spPr>
        <p:style>
          <a:lnRef idx="1">
            <a:schemeClr val="accent2"/>
          </a:lnRef>
          <a:fillRef idx="2">
            <a:schemeClr val="accent2"/>
          </a:fillRef>
          <a:effectRef idx="1">
            <a:schemeClr val="accent2"/>
          </a:effectRef>
          <a:fontRef idx="minor">
            <a:schemeClr val="dk1"/>
          </a:fontRef>
        </p:style>
        <p:txBody>
          <a:bodyPr vert="eaVert" wrap="none" rtlCol="0" anchor="ctr" anchorCtr="0">
            <a:noAutofit/>
          </a:bodyPr>
          <a:lstStyle/>
          <a:p>
            <a:pPr algn="ctr" eaLnBrk="0" hangingPunct="0"/>
            <a:r>
              <a:rPr lang="ja-JP" altLang="en-US" sz="2000" dirty="0" smtClean="0">
                <a:solidFill>
                  <a:prstClr val="black"/>
                </a:solidFill>
                <a:latin typeface="HGPｺﾞｼｯｸM" pitchFamily="50" charset="-128"/>
                <a:ea typeface="HGPｺﾞｼｯｸM" pitchFamily="50" charset="-128"/>
              </a:rPr>
              <a:t>業務分析や標準化等による</a:t>
            </a:r>
            <a:endParaRPr lang="en-US" altLang="ja-JP" sz="2000" dirty="0" smtClean="0">
              <a:solidFill>
                <a:prstClr val="black"/>
              </a:solidFill>
              <a:latin typeface="HGPｺﾞｼｯｸM" pitchFamily="50" charset="-128"/>
              <a:ea typeface="HGPｺﾞｼｯｸM" pitchFamily="50" charset="-128"/>
            </a:endParaRPr>
          </a:p>
          <a:p>
            <a:pPr algn="ctr" eaLnBrk="0" hangingPunct="0"/>
            <a:r>
              <a:rPr lang="ja-JP" altLang="en-US" sz="2000" dirty="0" smtClean="0">
                <a:solidFill>
                  <a:prstClr val="black"/>
                </a:solidFill>
                <a:latin typeface="HGPｺﾞｼｯｸM" pitchFamily="50" charset="-128"/>
                <a:ea typeface="HGPｺﾞｼｯｸM" pitchFamily="50" charset="-128"/>
              </a:rPr>
              <a:t>最適化推進</a:t>
            </a:r>
            <a:endParaRPr lang="en-US" altLang="ja-JP" sz="2000" dirty="0" smtClean="0">
              <a:solidFill>
                <a:prstClr val="black"/>
              </a:solidFill>
              <a:latin typeface="HGPｺﾞｼｯｸM" pitchFamily="50" charset="-128"/>
              <a:ea typeface="HGPｺﾞｼｯｸM" pitchFamily="50" charset="-128"/>
            </a:endParaRPr>
          </a:p>
          <a:p>
            <a:pPr algn="ctr" eaLnBrk="0" hangingPunct="0"/>
            <a:r>
              <a:rPr lang="ja-JP" altLang="en-US" sz="2000" dirty="0" smtClean="0">
                <a:solidFill>
                  <a:prstClr val="black"/>
                </a:solidFill>
                <a:latin typeface="HGPｺﾞｼｯｸM" pitchFamily="50" charset="-128"/>
                <a:ea typeface="HGPｺﾞｼｯｸM" pitchFamily="50" charset="-128"/>
              </a:rPr>
              <a:t>（業務・システム最適化）</a:t>
            </a:r>
            <a:endParaRPr lang="ja-JP" altLang="en-US" sz="2000" dirty="0">
              <a:solidFill>
                <a:prstClr val="black"/>
              </a:solidFill>
              <a:latin typeface="HGPｺﾞｼｯｸM" pitchFamily="50" charset="-128"/>
              <a:ea typeface="HGPｺﾞｼｯｸM" pitchFamily="50" charset="-128"/>
            </a:endParaRPr>
          </a:p>
        </p:txBody>
      </p:sp>
      <p:sp>
        <p:nvSpPr>
          <p:cNvPr id="54" name="テキスト ボックス 53"/>
          <p:cNvSpPr txBox="1"/>
          <p:nvPr/>
        </p:nvSpPr>
        <p:spPr>
          <a:xfrm>
            <a:off x="7905328" y="4005064"/>
            <a:ext cx="400110" cy="451406"/>
          </a:xfrm>
          <a:prstGeom prst="rect">
            <a:avLst/>
          </a:prstGeom>
          <a:noFill/>
        </p:spPr>
        <p:txBody>
          <a:bodyPr vert="eaVert" wrap="none" rtlCol="0">
            <a:spAutoFit/>
          </a:bodyPr>
          <a:lstStyle/>
          <a:p>
            <a:pPr eaLnBrk="0" hangingPunct="0"/>
            <a:r>
              <a:rPr lang="ja-JP" altLang="en-US" sz="1400" b="0" dirty="0" smtClean="0">
                <a:solidFill>
                  <a:prstClr val="white"/>
                </a:solidFill>
                <a:latin typeface="HGPｺﾞｼｯｸM" pitchFamily="50" charset="-128"/>
                <a:ea typeface="HGPｺﾞｼｯｸM" pitchFamily="50" charset="-128"/>
              </a:rPr>
              <a:t>手法</a:t>
            </a:r>
            <a:endParaRPr lang="ja-JP" altLang="en-US" sz="1400" b="0" dirty="0">
              <a:solidFill>
                <a:prstClr val="white"/>
              </a:solidFill>
              <a:latin typeface="HGPｺﾞｼｯｸM" pitchFamily="50" charset="-128"/>
              <a:ea typeface="HGPｺﾞｼｯｸM" pitchFamily="50" charset="-128"/>
            </a:endParaRPr>
          </a:p>
        </p:txBody>
      </p:sp>
      <p:sp>
        <p:nvSpPr>
          <p:cNvPr id="22" name="スライド番号プレースホルダ 21"/>
          <p:cNvSpPr>
            <a:spLocks noGrp="1"/>
          </p:cNvSpPr>
          <p:nvPr>
            <p:ph type="sldNum" sz="quarter" idx="12"/>
          </p:nvPr>
        </p:nvSpPr>
        <p:spPr/>
        <p:txBody>
          <a:bodyPr/>
          <a:lstStyle/>
          <a:p>
            <a:pPr>
              <a:defRPr/>
            </a:pPr>
            <a:fld id="{0E58A879-8DF7-4551-894D-53A581E11B35}" type="slidenum">
              <a:rPr lang="ja-JP" altLang="en-US" smtClean="0"/>
              <a:pPr>
                <a:defRPr/>
              </a:pPr>
              <a:t>11</a:t>
            </a:fld>
            <a:endParaRPr lang="en-US" altLang="ja-JP"/>
          </a:p>
        </p:txBody>
      </p:sp>
      <p:sp>
        <p:nvSpPr>
          <p:cNvPr id="23" name="フッター プレースホルダ 22"/>
          <p:cNvSpPr>
            <a:spLocks noGrp="1"/>
          </p:cNvSpPr>
          <p:nvPr>
            <p:ph type="ftr" sz="quarter" idx="11"/>
          </p:nvPr>
        </p:nvSpPr>
        <p:spPr/>
        <p:txBody>
          <a:bodyPr/>
          <a:lstStyle/>
          <a:p>
            <a:pPr>
              <a:defRPr/>
            </a:pPr>
            <a:r>
              <a:rPr lang="en-US" altLang="ja-JP" smtClean="0"/>
              <a:t>1-2 </a:t>
            </a:r>
            <a:r>
              <a:rPr lang="ja-JP" altLang="en-US" smtClean="0"/>
              <a:t>自治体における効果的な</a:t>
            </a:r>
            <a:r>
              <a:rPr lang="en-US" altLang="ja-JP" smtClean="0"/>
              <a:t>ICT</a:t>
            </a:r>
            <a:r>
              <a:rPr lang="ja-JP" altLang="en-US" smtClean="0"/>
              <a:t>利活用</a:t>
            </a:r>
            <a:endParaRPr lang="en-US" altLang="ja-JP"/>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bwMode="auto">
          <a:xfrm>
            <a:off x="495300" y="404813"/>
            <a:ext cx="8915400" cy="792162"/>
          </a:xfrm>
          <a:noFill/>
          <a:ln>
            <a:miter lim="800000"/>
            <a:headEnd/>
            <a:tailEnd/>
          </a:ln>
        </p:spPr>
        <p:txBody>
          <a:bodyPr vert="horz" wrap="square" lIns="91440" tIns="45720" rIns="91440" bIns="45720" numCol="1" anchor="ctr" anchorCtr="0" compatLnSpc="1">
            <a:prstTxWarp prst="textNoShape">
              <a:avLst/>
            </a:prstTxWarp>
          </a:bodyPr>
          <a:lstStyle/>
          <a:p>
            <a:r>
              <a:rPr lang="ja-JP" altLang="en-US" dirty="0"/>
              <a:t>５</a:t>
            </a:r>
            <a:r>
              <a:rPr lang="ja-JP" altLang="en-US" dirty="0" smtClean="0"/>
              <a:t>．自治体における業務・システムの最適化</a:t>
            </a:r>
            <a:endParaRPr lang="ja-JP" altLang="ja-JP" sz="2000" dirty="0" smtClean="0"/>
          </a:p>
        </p:txBody>
      </p:sp>
      <p:sp>
        <p:nvSpPr>
          <p:cNvPr id="43" name="Rectangle 3"/>
          <p:cNvSpPr txBox="1">
            <a:spLocks noChangeArrowheads="1"/>
          </p:cNvSpPr>
          <p:nvPr/>
        </p:nvSpPr>
        <p:spPr bwMode="auto">
          <a:xfrm>
            <a:off x="495300" y="1341440"/>
            <a:ext cx="8915400" cy="4784725"/>
          </a:xfrm>
          <a:prstGeom prst="rect">
            <a:avLst/>
          </a:prstGeom>
          <a:noFill/>
          <a:ln>
            <a:miter lim="800000"/>
            <a:headEnd/>
            <a:tailEnd/>
          </a:ln>
        </p:spPr>
        <p:txBody>
          <a:bodyPr/>
          <a:lstStyle/>
          <a:p>
            <a:pPr marL="342900" indent="-342900">
              <a:spcBef>
                <a:spcPct val="20000"/>
              </a:spcBef>
              <a:buFont typeface="Wingdings" pitchFamily="2" charset="2"/>
              <a:buChar char="n"/>
              <a:defRPr/>
            </a:pPr>
            <a:r>
              <a:rPr kumimoji="1" lang="ja-JP" altLang="en-US" sz="2800" kern="0" dirty="0" smtClean="0">
                <a:solidFill>
                  <a:srgbClr val="000066"/>
                </a:solidFill>
                <a:latin typeface="HGPｺﾞｼｯｸM" pitchFamily="50" charset="-128"/>
                <a:ea typeface="HGPｺﾞｼｯｸM" pitchFamily="50" charset="-128"/>
              </a:rPr>
              <a:t>情報連携における業務</a:t>
            </a:r>
            <a:r>
              <a:rPr kumimoji="1" lang="ja-JP" altLang="en-US" sz="2800" kern="0" dirty="0">
                <a:solidFill>
                  <a:srgbClr val="000066"/>
                </a:solidFill>
                <a:latin typeface="HGPｺﾞｼｯｸM" pitchFamily="50" charset="-128"/>
                <a:ea typeface="HGPｺﾞｼｯｸM" pitchFamily="50" charset="-128"/>
              </a:rPr>
              <a:t>・システムの</a:t>
            </a:r>
            <a:r>
              <a:rPr kumimoji="1" lang="ja-JP" altLang="en-US" sz="2800" kern="0" dirty="0" smtClean="0">
                <a:solidFill>
                  <a:srgbClr val="000066"/>
                </a:solidFill>
                <a:latin typeface="HGPｺﾞｼｯｸM" pitchFamily="50" charset="-128"/>
                <a:ea typeface="HGPｺﾞｼｯｸM" pitchFamily="50" charset="-128"/>
              </a:rPr>
              <a:t>最適化効果とは</a:t>
            </a:r>
            <a:endParaRPr kumimoji="1" lang="ja-JP" altLang="en-US" sz="2800" kern="0" dirty="0">
              <a:solidFill>
                <a:srgbClr val="000066"/>
              </a:solidFill>
              <a:latin typeface="HGPｺﾞｼｯｸM" pitchFamily="50" charset="-128"/>
              <a:ea typeface="HGPｺﾞｼｯｸM" pitchFamily="50" charset="-128"/>
            </a:endParaRPr>
          </a:p>
          <a:p>
            <a:pPr marL="342900" indent="-342900">
              <a:spcBef>
                <a:spcPct val="20000"/>
              </a:spcBef>
              <a:buFont typeface="Wingdings" pitchFamily="2" charset="2"/>
              <a:buChar char="n"/>
              <a:defRPr/>
            </a:pPr>
            <a:endParaRPr kumimoji="1" lang="ja-JP" altLang="en-US" sz="2800" kern="0" dirty="0">
              <a:solidFill>
                <a:srgbClr val="000066"/>
              </a:solidFill>
              <a:latin typeface="HGPｺﾞｼｯｸM" pitchFamily="50" charset="-128"/>
              <a:ea typeface="HGPｺﾞｼｯｸM" pitchFamily="50" charset="-128"/>
            </a:endParaRPr>
          </a:p>
        </p:txBody>
      </p:sp>
      <p:grpSp>
        <p:nvGrpSpPr>
          <p:cNvPr id="44" name="Group 56"/>
          <p:cNvGrpSpPr>
            <a:grpSpLocks/>
          </p:cNvGrpSpPr>
          <p:nvPr/>
        </p:nvGrpSpPr>
        <p:grpSpPr bwMode="auto">
          <a:xfrm>
            <a:off x="488951" y="1989139"/>
            <a:ext cx="9001123" cy="4176709"/>
            <a:chOff x="249" y="935"/>
            <a:chExt cx="5262" cy="2993"/>
          </a:xfrm>
        </p:grpSpPr>
        <p:sp>
          <p:nvSpPr>
            <p:cNvPr id="45" name="Rectangle 4"/>
            <p:cNvSpPr>
              <a:spLocks noChangeArrowheads="1"/>
            </p:cNvSpPr>
            <p:nvPr/>
          </p:nvSpPr>
          <p:spPr bwMode="auto">
            <a:xfrm>
              <a:off x="3597" y="935"/>
              <a:ext cx="1810" cy="2993"/>
            </a:xfrm>
            <a:prstGeom prst="rect">
              <a:avLst/>
            </a:prstGeom>
            <a:solidFill>
              <a:srgbClr val="E6F3ED"/>
            </a:solidFill>
            <a:ln w="9525" algn="ctr">
              <a:noFill/>
              <a:miter lim="800000"/>
              <a:headEnd/>
              <a:tailEnd/>
            </a:ln>
          </p:spPr>
          <p:txBody>
            <a:bodyPr wrap="none" lIns="0" tIns="0" rIns="0" bIns="0" anchor="ctr"/>
            <a:lstStyle/>
            <a:p>
              <a:pPr eaLnBrk="0" hangingPunct="0"/>
              <a:endParaRPr kumimoji="0" lang="ja-JP" altLang="en-US" sz="1400" b="0">
                <a:solidFill>
                  <a:prstClr val="black"/>
                </a:solidFill>
                <a:latin typeface="HGPｺﾞｼｯｸM" pitchFamily="50" charset="-128"/>
                <a:ea typeface="HGPｺﾞｼｯｸM" pitchFamily="50" charset="-128"/>
              </a:endParaRPr>
            </a:p>
          </p:txBody>
        </p:sp>
        <p:sp>
          <p:nvSpPr>
            <p:cNvPr id="46" name="Rectangle 5"/>
            <p:cNvSpPr>
              <a:spLocks noChangeArrowheads="1"/>
            </p:cNvSpPr>
            <p:nvPr/>
          </p:nvSpPr>
          <p:spPr bwMode="auto">
            <a:xfrm>
              <a:off x="1578" y="935"/>
              <a:ext cx="1810" cy="2993"/>
            </a:xfrm>
            <a:prstGeom prst="rect">
              <a:avLst/>
            </a:prstGeom>
            <a:solidFill>
              <a:srgbClr val="E9EDF3"/>
            </a:solidFill>
            <a:ln w="9525" algn="ctr">
              <a:noFill/>
              <a:miter lim="800000"/>
              <a:headEnd/>
              <a:tailEnd/>
            </a:ln>
          </p:spPr>
          <p:txBody>
            <a:bodyPr wrap="none" lIns="0" tIns="0" rIns="0" bIns="0" anchor="ctr"/>
            <a:lstStyle/>
            <a:p>
              <a:pPr eaLnBrk="0" hangingPunct="0"/>
              <a:endParaRPr kumimoji="0" lang="ja-JP" altLang="en-US" sz="1400" b="0">
                <a:solidFill>
                  <a:prstClr val="black"/>
                </a:solidFill>
                <a:latin typeface="HGPｺﾞｼｯｸM" pitchFamily="50" charset="-128"/>
                <a:ea typeface="HGPｺﾞｼｯｸM" pitchFamily="50" charset="-128"/>
              </a:endParaRPr>
            </a:p>
          </p:txBody>
        </p:sp>
        <p:sp>
          <p:nvSpPr>
            <p:cNvPr id="47" name="Rectangle 6"/>
            <p:cNvSpPr>
              <a:spLocks noChangeArrowheads="1"/>
            </p:cNvSpPr>
            <p:nvPr/>
          </p:nvSpPr>
          <p:spPr bwMode="auto">
            <a:xfrm>
              <a:off x="1578" y="935"/>
              <a:ext cx="1810" cy="319"/>
            </a:xfrm>
            <a:prstGeom prst="rect">
              <a:avLst/>
            </a:prstGeom>
            <a:solidFill>
              <a:srgbClr val="3E5E84"/>
            </a:solidFill>
            <a:ln w="9525" algn="ctr">
              <a:noFill/>
              <a:miter lim="800000"/>
              <a:headEnd/>
              <a:tailEnd/>
            </a:ln>
            <a:effectLst>
              <a:outerShdw dist="25400" dir="5400000" algn="ctr" rotWithShape="0">
                <a:srgbClr val="808080"/>
              </a:outerShdw>
            </a:effectLst>
          </p:spPr>
          <p:txBody>
            <a:bodyPr lIns="72000" tIns="21600" rIns="72000" anchor="ctr"/>
            <a:lstStyle/>
            <a:p>
              <a:pPr algn="ctr" eaLnBrk="0" hangingPunct="0">
                <a:defRPr/>
              </a:pPr>
              <a:r>
                <a:rPr kumimoji="0" lang="ja-JP" altLang="en-US" sz="1800" b="0" dirty="0">
                  <a:solidFill>
                    <a:srgbClr val="FFFFFF"/>
                  </a:solidFill>
                  <a:latin typeface="HGPｺﾞｼｯｸM" pitchFamily="50" charset="-128"/>
                  <a:ea typeface="HGPｺﾞｼｯｸM" pitchFamily="50" charset="-128"/>
                </a:rPr>
                <a:t>最適化</a:t>
              </a:r>
              <a:r>
                <a:rPr kumimoji="0" lang="ja-JP" altLang="en-US" sz="2800" b="0" dirty="0">
                  <a:solidFill>
                    <a:srgbClr val="FFFFFF"/>
                  </a:solidFill>
                  <a:latin typeface="HGPｺﾞｼｯｸM" pitchFamily="50" charset="-128"/>
                  <a:ea typeface="HGPｺﾞｼｯｸM" pitchFamily="50" charset="-128"/>
                </a:rPr>
                <a:t>前</a:t>
              </a:r>
            </a:p>
          </p:txBody>
        </p:sp>
        <p:sp>
          <p:nvSpPr>
            <p:cNvPr id="48" name="Rectangle 7"/>
            <p:cNvSpPr>
              <a:spLocks noChangeArrowheads="1"/>
            </p:cNvSpPr>
            <p:nvPr/>
          </p:nvSpPr>
          <p:spPr bwMode="auto">
            <a:xfrm>
              <a:off x="3597" y="935"/>
              <a:ext cx="1810" cy="319"/>
            </a:xfrm>
            <a:prstGeom prst="rect">
              <a:avLst/>
            </a:prstGeom>
            <a:solidFill>
              <a:srgbClr val="FF9933"/>
            </a:solidFill>
            <a:ln w="9525" algn="ctr">
              <a:noFill/>
              <a:miter lim="800000"/>
              <a:headEnd/>
              <a:tailEnd/>
            </a:ln>
            <a:effectLst>
              <a:outerShdw dist="25400" dir="5400000" algn="ctr" rotWithShape="0">
                <a:srgbClr val="808080"/>
              </a:outerShdw>
            </a:effectLst>
          </p:spPr>
          <p:txBody>
            <a:bodyPr lIns="72000" tIns="21600" rIns="72000" anchor="ctr"/>
            <a:lstStyle/>
            <a:p>
              <a:pPr algn="ctr" eaLnBrk="0" hangingPunct="0">
                <a:defRPr/>
              </a:pPr>
              <a:r>
                <a:rPr kumimoji="0" lang="ja-JP" altLang="en-US" sz="1800" b="0" dirty="0">
                  <a:solidFill>
                    <a:srgbClr val="FFFFFF"/>
                  </a:solidFill>
                  <a:latin typeface="HGPｺﾞｼｯｸM" pitchFamily="50" charset="-128"/>
                  <a:ea typeface="HGPｺﾞｼｯｸM" pitchFamily="50" charset="-128"/>
                </a:rPr>
                <a:t>最適化</a:t>
              </a:r>
              <a:r>
                <a:rPr kumimoji="0" lang="ja-JP" altLang="en-US" sz="2800" b="0" dirty="0">
                  <a:solidFill>
                    <a:srgbClr val="FFFFFF"/>
                  </a:solidFill>
                  <a:latin typeface="HGPｺﾞｼｯｸM" pitchFamily="50" charset="-128"/>
                  <a:ea typeface="HGPｺﾞｼｯｸM" pitchFamily="50" charset="-128"/>
                </a:rPr>
                <a:t>後</a:t>
              </a:r>
            </a:p>
          </p:txBody>
        </p:sp>
        <p:sp>
          <p:nvSpPr>
            <p:cNvPr id="49" name="AutoShape 8"/>
            <p:cNvSpPr>
              <a:spLocks noChangeArrowheads="1"/>
            </p:cNvSpPr>
            <p:nvPr/>
          </p:nvSpPr>
          <p:spPr bwMode="auto">
            <a:xfrm>
              <a:off x="1474" y="1752"/>
              <a:ext cx="4037" cy="272"/>
            </a:xfrm>
            <a:prstGeom prst="roundRect">
              <a:avLst>
                <a:gd name="adj" fmla="val 0"/>
              </a:avLst>
            </a:prstGeom>
            <a:solidFill>
              <a:srgbClr val="E1E1E1"/>
            </a:solidFill>
            <a:ln w="9525" algn="ctr">
              <a:noFill/>
              <a:round/>
              <a:headEnd/>
              <a:tailEnd/>
            </a:ln>
            <a:effectLst>
              <a:outerShdw dist="35921" dir="2700000" algn="ctr" rotWithShape="0">
                <a:srgbClr val="808080"/>
              </a:outerShdw>
            </a:effectLst>
          </p:spPr>
          <p:txBody>
            <a:bodyPr wrap="none" lIns="0" tIns="0" rIns="0" bIns="0" anchor="ctr"/>
            <a:lstStyle/>
            <a:p>
              <a:pPr eaLnBrk="0" hangingPunct="0">
                <a:defRPr/>
              </a:pPr>
              <a:endParaRPr kumimoji="0" lang="ja-JP" altLang="en-US" sz="1400" b="0">
                <a:solidFill>
                  <a:prstClr val="black"/>
                </a:solidFill>
                <a:latin typeface="HGPｺﾞｼｯｸM" pitchFamily="50" charset="-128"/>
                <a:ea typeface="HGPｺﾞｼｯｸM" pitchFamily="50" charset="-128"/>
              </a:endParaRPr>
            </a:p>
          </p:txBody>
        </p:sp>
        <p:sp>
          <p:nvSpPr>
            <p:cNvPr id="50" name="Rectangle 9"/>
            <p:cNvSpPr>
              <a:spLocks noChangeArrowheads="1"/>
            </p:cNvSpPr>
            <p:nvPr/>
          </p:nvSpPr>
          <p:spPr bwMode="auto">
            <a:xfrm>
              <a:off x="3597" y="1752"/>
              <a:ext cx="1810" cy="272"/>
            </a:xfrm>
            <a:prstGeom prst="rect">
              <a:avLst/>
            </a:prstGeom>
            <a:solidFill>
              <a:srgbClr val="FFCC66"/>
            </a:solidFill>
            <a:ln w="9525" algn="ctr">
              <a:noFill/>
              <a:miter lim="800000"/>
              <a:headEnd/>
              <a:tailEnd/>
            </a:ln>
          </p:spPr>
          <p:txBody>
            <a:bodyPr lIns="72000" tIns="72000" rIns="72000" bIns="36000" anchor="ctr" anchorCtr="1"/>
            <a:lstStyle/>
            <a:p>
              <a:pPr eaLnBrk="0" hangingPunct="0">
                <a:lnSpc>
                  <a:spcPct val="90000"/>
                </a:lnSpc>
              </a:pPr>
              <a:r>
                <a:rPr kumimoji="0" lang="ja-JP" altLang="en-US" sz="1400" b="0" dirty="0">
                  <a:solidFill>
                    <a:srgbClr val="000000"/>
                  </a:solidFill>
                  <a:latin typeface="HGPｺﾞｼｯｸM" pitchFamily="50" charset="-128"/>
                  <a:ea typeface="HGPｺﾞｼｯｸM" pitchFamily="50" charset="-128"/>
                </a:rPr>
                <a:t>職員による判断を必要としない業務をアウトソーシング</a:t>
              </a:r>
            </a:p>
          </p:txBody>
        </p:sp>
        <p:sp>
          <p:nvSpPr>
            <p:cNvPr id="51" name="AutoShape 12"/>
            <p:cNvSpPr>
              <a:spLocks noChangeArrowheads="1"/>
            </p:cNvSpPr>
            <p:nvPr/>
          </p:nvSpPr>
          <p:spPr bwMode="auto">
            <a:xfrm>
              <a:off x="1474" y="2478"/>
              <a:ext cx="4037" cy="272"/>
            </a:xfrm>
            <a:prstGeom prst="roundRect">
              <a:avLst>
                <a:gd name="adj" fmla="val 0"/>
              </a:avLst>
            </a:prstGeom>
            <a:solidFill>
              <a:srgbClr val="E1E1E1"/>
            </a:solidFill>
            <a:ln w="9525" algn="ctr">
              <a:noFill/>
              <a:round/>
              <a:headEnd/>
              <a:tailEnd/>
            </a:ln>
            <a:effectLst>
              <a:outerShdw dist="35921" dir="2700000" algn="ctr" rotWithShape="0">
                <a:srgbClr val="808080"/>
              </a:outerShdw>
            </a:effectLst>
          </p:spPr>
          <p:txBody>
            <a:bodyPr wrap="none" lIns="0" tIns="0" rIns="0" bIns="0" anchor="ctr"/>
            <a:lstStyle/>
            <a:p>
              <a:pPr eaLnBrk="0" hangingPunct="0">
                <a:defRPr/>
              </a:pPr>
              <a:endParaRPr kumimoji="0" lang="ja-JP" altLang="en-US" sz="1400" b="0">
                <a:solidFill>
                  <a:prstClr val="black"/>
                </a:solidFill>
                <a:latin typeface="HGPｺﾞｼｯｸM" pitchFamily="50" charset="-128"/>
                <a:ea typeface="HGPｺﾞｼｯｸM" pitchFamily="50" charset="-128"/>
              </a:endParaRPr>
            </a:p>
          </p:txBody>
        </p:sp>
        <p:sp>
          <p:nvSpPr>
            <p:cNvPr id="52" name="Rectangle 13"/>
            <p:cNvSpPr>
              <a:spLocks noChangeArrowheads="1"/>
            </p:cNvSpPr>
            <p:nvPr/>
          </p:nvSpPr>
          <p:spPr bwMode="auto">
            <a:xfrm>
              <a:off x="3597" y="2478"/>
              <a:ext cx="1810" cy="272"/>
            </a:xfrm>
            <a:prstGeom prst="rect">
              <a:avLst/>
            </a:prstGeom>
            <a:solidFill>
              <a:srgbClr val="FFCC66"/>
            </a:solidFill>
            <a:ln w="9525" algn="ctr">
              <a:noFill/>
              <a:miter lim="800000"/>
              <a:headEnd/>
              <a:tailEnd/>
            </a:ln>
          </p:spPr>
          <p:txBody>
            <a:bodyPr lIns="72000" tIns="21600" rIns="72000" anchor="ctr" anchorCtr="1"/>
            <a:lstStyle/>
            <a:p>
              <a:pPr eaLnBrk="0" hangingPunct="0">
                <a:lnSpc>
                  <a:spcPct val="90000"/>
                </a:lnSpc>
              </a:pPr>
              <a:r>
                <a:rPr kumimoji="0" lang="ja-JP" altLang="en-US" sz="1400" b="0" dirty="0">
                  <a:solidFill>
                    <a:srgbClr val="000000"/>
                  </a:solidFill>
                  <a:latin typeface="HGPｺﾞｼｯｸM" pitchFamily="50" charset="-128"/>
                  <a:ea typeface="HGPｺﾞｼｯｸM" pitchFamily="50" charset="-128"/>
                </a:rPr>
                <a:t>オープン化</a:t>
              </a:r>
              <a:r>
                <a:rPr kumimoji="0" lang="ja-JP" altLang="en-US" sz="1400" b="0" dirty="0" smtClean="0">
                  <a:solidFill>
                    <a:srgbClr val="000000"/>
                  </a:solidFill>
                  <a:latin typeface="HGPｺﾞｼｯｸM" pitchFamily="50" charset="-128"/>
                  <a:ea typeface="HGPｺﾞｼｯｸM" pitchFamily="50" charset="-128"/>
                </a:rPr>
                <a:t>で適正な競争環境を確保</a:t>
              </a:r>
              <a:endParaRPr kumimoji="0" lang="ja-JP" altLang="en-US" sz="1400" b="0" dirty="0">
                <a:solidFill>
                  <a:srgbClr val="000000"/>
                </a:solidFill>
                <a:latin typeface="HGPｺﾞｼｯｸM" pitchFamily="50" charset="-128"/>
                <a:ea typeface="HGPｺﾞｼｯｸM" pitchFamily="50" charset="-128"/>
              </a:endParaRPr>
            </a:p>
          </p:txBody>
        </p:sp>
        <p:sp>
          <p:nvSpPr>
            <p:cNvPr id="53" name="AutoShape 14"/>
            <p:cNvSpPr>
              <a:spLocks noChangeArrowheads="1"/>
            </p:cNvSpPr>
            <p:nvPr/>
          </p:nvSpPr>
          <p:spPr bwMode="auto">
            <a:xfrm>
              <a:off x="1474" y="2115"/>
              <a:ext cx="4037" cy="272"/>
            </a:xfrm>
            <a:prstGeom prst="roundRect">
              <a:avLst>
                <a:gd name="adj" fmla="val 0"/>
              </a:avLst>
            </a:prstGeom>
            <a:solidFill>
              <a:srgbClr val="E1E1E1"/>
            </a:solidFill>
            <a:ln w="9525" algn="ctr">
              <a:noFill/>
              <a:round/>
              <a:headEnd/>
              <a:tailEnd/>
            </a:ln>
            <a:effectLst>
              <a:outerShdw dist="35921" dir="2700000" algn="ctr" rotWithShape="0">
                <a:srgbClr val="808080"/>
              </a:outerShdw>
            </a:effectLst>
          </p:spPr>
          <p:txBody>
            <a:bodyPr wrap="none" lIns="0" tIns="0" rIns="0" bIns="0" anchor="ctr"/>
            <a:lstStyle/>
            <a:p>
              <a:pPr eaLnBrk="0" hangingPunct="0">
                <a:defRPr/>
              </a:pPr>
              <a:endParaRPr kumimoji="0" lang="ja-JP" altLang="en-US" sz="1400" b="0">
                <a:solidFill>
                  <a:prstClr val="black"/>
                </a:solidFill>
                <a:latin typeface="HGPｺﾞｼｯｸM" pitchFamily="50" charset="-128"/>
                <a:ea typeface="HGPｺﾞｼｯｸM" pitchFamily="50" charset="-128"/>
              </a:endParaRPr>
            </a:p>
          </p:txBody>
        </p:sp>
        <p:sp>
          <p:nvSpPr>
            <p:cNvPr id="54" name="Rectangle 15"/>
            <p:cNvSpPr>
              <a:spLocks noChangeArrowheads="1"/>
            </p:cNvSpPr>
            <p:nvPr/>
          </p:nvSpPr>
          <p:spPr bwMode="auto">
            <a:xfrm>
              <a:off x="3597" y="2115"/>
              <a:ext cx="1810" cy="272"/>
            </a:xfrm>
            <a:prstGeom prst="rect">
              <a:avLst/>
            </a:prstGeom>
            <a:solidFill>
              <a:srgbClr val="FFCC66"/>
            </a:solidFill>
            <a:ln w="9525" algn="ctr">
              <a:noFill/>
              <a:miter lim="800000"/>
              <a:headEnd/>
              <a:tailEnd/>
            </a:ln>
          </p:spPr>
          <p:txBody>
            <a:bodyPr lIns="72000" tIns="21600" rIns="72000" anchor="ctr" anchorCtr="1"/>
            <a:lstStyle/>
            <a:p>
              <a:pPr eaLnBrk="0" hangingPunct="0">
                <a:lnSpc>
                  <a:spcPct val="90000"/>
                </a:lnSpc>
              </a:pPr>
              <a:r>
                <a:rPr kumimoji="0" lang="ja-JP" altLang="en-US" sz="1400" b="0">
                  <a:solidFill>
                    <a:srgbClr val="000000"/>
                  </a:solidFill>
                  <a:latin typeface="HGPｺﾞｼｯｸM" pitchFamily="50" charset="-128"/>
                  <a:ea typeface="HGPｺﾞｼｯｸM" pitchFamily="50" charset="-128"/>
                </a:rPr>
                <a:t>決裁階層の削減、電子決裁の導入</a:t>
              </a:r>
            </a:p>
          </p:txBody>
        </p:sp>
        <p:sp>
          <p:nvSpPr>
            <p:cNvPr id="55" name="Rectangle 17"/>
            <p:cNvSpPr>
              <a:spLocks noChangeArrowheads="1"/>
            </p:cNvSpPr>
            <p:nvPr/>
          </p:nvSpPr>
          <p:spPr bwMode="auto">
            <a:xfrm>
              <a:off x="1578" y="1752"/>
              <a:ext cx="1810" cy="272"/>
            </a:xfrm>
            <a:prstGeom prst="rect">
              <a:avLst/>
            </a:prstGeom>
            <a:solidFill>
              <a:schemeClr val="accent1">
                <a:lumMod val="40000"/>
                <a:lumOff val="60000"/>
              </a:schemeClr>
            </a:solidFill>
            <a:ln w="9525" algn="ctr">
              <a:noFill/>
              <a:miter lim="800000"/>
              <a:headEnd/>
              <a:tailEnd/>
            </a:ln>
            <a:effectLst/>
          </p:spPr>
          <p:txBody>
            <a:bodyPr lIns="72000" tIns="21600" rIns="72000" anchor="ctr" anchorCtr="1"/>
            <a:lstStyle/>
            <a:p>
              <a:pPr eaLnBrk="0" hangingPunct="0">
                <a:lnSpc>
                  <a:spcPct val="90000"/>
                </a:lnSpc>
                <a:defRPr/>
              </a:pPr>
              <a:r>
                <a:rPr kumimoji="0" lang="ja-JP" altLang="en-US" sz="1400" b="0">
                  <a:solidFill>
                    <a:srgbClr val="000000"/>
                  </a:solidFill>
                  <a:latin typeface="HGPｺﾞｼｯｸM" pitchFamily="50" charset="-128"/>
                  <a:ea typeface="HGPｺﾞｼｯｸM" pitchFamily="50" charset="-128"/>
                </a:rPr>
                <a:t>職員によって業務を実施</a:t>
              </a:r>
            </a:p>
          </p:txBody>
        </p:sp>
        <p:sp>
          <p:nvSpPr>
            <p:cNvPr id="56" name="Rectangle 18"/>
            <p:cNvSpPr>
              <a:spLocks noChangeArrowheads="1"/>
            </p:cNvSpPr>
            <p:nvPr/>
          </p:nvSpPr>
          <p:spPr bwMode="auto">
            <a:xfrm>
              <a:off x="1578" y="2115"/>
              <a:ext cx="1810" cy="272"/>
            </a:xfrm>
            <a:prstGeom prst="rect">
              <a:avLst/>
            </a:prstGeom>
            <a:solidFill>
              <a:schemeClr val="accent1">
                <a:lumMod val="40000"/>
                <a:lumOff val="60000"/>
              </a:schemeClr>
            </a:solidFill>
            <a:ln w="9525" algn="ctr">
              <a:noFill/>
              <a:miter lim="800000"/>
              <a:headEnd/>
              <a:tailEnd/>
            </a:ln>
            <a:effectLst/>
          </p:spPr>
          <p:txBody>
            <a:bodyPr lIns="72000" tIns="21600" rIns="72000" anchor="ctr" anchorCtr="1"/>
            <a:lstStyle/>
            <a:p>
              <a:pPr eaLnBrk="0" hangingPunct="0">
                <a:lnSpc>
                  <a:spcPct val="90000"/>
                </a:lnSpc>
                <a:defRPr/>
              </a:pPr>
              <a:r>
                <a:rPr kumimoji="0" lang="ja-JP" altLang="en-US" sz="1400" b="0" dirty="0">
                  <a:solidFill>
                    <a:srgbClr val="000000"/>
                  </a:solidFill>
                  <a:latin typeface="HGPｺﾞｼｯｸM" pitchFamily="50" charset="-128"/>
                  <a:ea typeface="HGPｺﾞｼｯｸM" pitchFamily="50" charset="-128"/>
                </a:rPr>
                <a:t>多くの決裁階層、紙による説明・決裁</a:t>
              </a:r>
            </a:p>
          </p:txBody>
        </p:sp>
        <p:sp>
          <p:nvSpPr>
            <p:cNvPr id="57" name="Rectangle 19"/>
            <p:cNvSpPr>
              <a:spLocks noChangeArrowheads="1"/>
            </p:cNvSpPr>
            <p:nvPr/>
          </p:nvSpPr>
          <p:spPr bwMode="auto">
            <a:xfrm>
              <a:off x="1578" y="2478"/>
              <a:ext cx="1810" cy="272"/>
            </a:xfrm>
            <a:prstGeom prst="rect">
              <a:avLst/>
            </a:prstGeom>
            <a:solidFill>
              <a:schemeClr val="accent1">
                <a:lumMod val="40000"/>
                <a:lumOff val="60000"/>
              </a:schemeClr>
            </a:solidFill>
            <a:ln w="9525" algn="ctr">
              <a:noFill/>
              <a:miter lim="800000"/>
              <a:headEnd/>
              <a:tailEnd/>
            </a:ln>
            <a:effectLst/>
          </p:spPr>
          <p:txBody>
            <a:bodyPr lIns="72000" tIns="72000" rIns="72000" anchor="ctr" anchorCtr="1"/>
            <a:lstStyle/>
            <a:p>
              <a:pPr eaLnBrk="0" hangingPunct="0">
                <a:lnSpc>
                  <a:spcPct val="90000"/>
                </a:lnSpc>
                <a:defRPr/>
              </a:pPr>
              <a:r>
                <a:rPr kumimoji="0" lang="ja-JP" altLang="en-US" sz="1400" b="0" dirty="0">
                  <a:solidFill>
                    <a:srgbClr val="000000"/>
                  </a:solidFill>
                  <a:latin typeface="HGPｺﾞｼｯｸM" pitchFamily="50" charset="-128"/>
                  <a:ea typeface="HGPｺﾞｼｯｸM" pitchFamily="50" charset="-128"/>
                </a:rPr>
                <a:t>仕様が</a:t>
              </a:r>
              <a:r>
                <a:rPr kumimoji="0" lang="ja-JP" altLang="en-US" sz="1400" b="0" dirty="0" smtClean="0">
                  <a:solidFill>
                    <a:srgbClr val="000000"/>
                  </a:solidFill>
                  <a:latin typeface="HGPｺﾞｼｯｸM" pitchFamily="50" charset="-128"/>
                  <a:ea typeface="HGPｺﾞｼｯｸM" pitchFamily="50" charset="-128"/>
                </a:rPr>
                <a:t>不明瞭なため</a:t>
              </a:r>
              <a:r>
                <a:rPr kumimoji="0" lang="ja-JP" altLang="en-US" sz="1400" b="0" dirty="0">
                  <a:solidFill>
                    <a:srgbClr val="000000"/>
                  </a:solidFill>
                  <a:latin typeface="HGPｺﾞｼｯｸM" pitchFamily="50" charset="-128"/>
                  <a:ea typeface="HGPｺﾞｼｯｸM" pitchFamily="50" charset="-128"/>
                </a:rPr>
                <a:t>特定の事業者のみ受注可能</a:t>
              </a:r>
            </a:p>
          </p:txBody>
        </p:sp>
        <p:sp>
          <p:nvSpPr>
            <p:cNvPr id="58" name="AutoShape 24"/>
            <p:cNvSpPr>
              <a:spLocks noChangeArrowheads="1"/>
            </p:cNvSpPr>
            <p:nvPr/>
          </p:nvSpPr>
          <p:spPr bwMode="auto">
            <a:xfrm rot="5400000">
              <a:off x="3390" y="1843"/>
              <a:ext cx="227" cy="92"/>
            </a:xfrm>
            <a:prstGeom prst="triangle">
              <a:avLst>
                <a:gd name="adj" fmla="val 50000"/>
              </a:avLst>
            </a:prstGeom>
            <a:solidFill>
              <a:srgbClr val="7E7E7E"/>
            </a:solidFill>
            <a:ln w="9525" algn="ctr">
              <a:noFill/>
              <a:miter lim="800000"/>
              <a:headEnd/>
              <a:tailEnd/>
            </a:ln>
          </p:spPr>
          <p:txBody>
            <a:bodyPr wrap="none" lIns="0" tIns="0" rIns="0" bIns="0" anchor="ctr"/>
            <a:lstStyle/>
            <a:p>
              <a:pPr eaLnBrk="0" hangingPunct="0"/>
              <a:endParaRPr kumimoji="0" lang="ja-JP" altLang="en-US" sz="1400" b="0">
                <a:solidFill>
                  <a:prstClr val="black"/>
                </a:solidFill>
                <a:latin typeface="HGPｺﾞｼｯｸM" pitchFamily="50" charset="-128"/>
                <a:ea typeface="HGPｺﾞｼｯｸM" pitchFamily="50" charset="-128"/>
              </a:endParaRPr>
            </a:p>
          </p:txBody>
        </p:sp>
        <p:sp>
          <p:nvSpPr>
            <p:cNvPr id="59" name="AutoShape 25"/>
            <p:cNvSpPr>
              <a:spLocks noChangeArrowheads="1"/>
            </p:cNvSpPr>
            <p:nvPr/>
          </p:nvSpPr>
          <p:spPr bwMode="auto">
            <a:xfrm rot="5400000">
              <a:off x="3390" y="2206"/>
              <a:ext cx="227" cy="92"/>
            </a:xfrm>
            <a:prstGeom prst="triangle">
              <a:avLst>
                <a:gd name="adj" fmla="val 50000"/>
              </a:avLst>
            </a:prstGeom>
            <a:solidFill>
              <a:srgbClr val="7E7E7E"/>
            </a:solidFill>
            <a:ln w="9525" algn="ctr">
              <a:noFill/>
              <a:miter lim="800000"/>
              <a:headEnd/>
              <a:tailEnd/>
            </a:ln>
          </p:spPr>
          <p:txBody>
            <a:bodyPr wrap="none" lIns="0" tIns="0" rIns="0" bIns="0" anchor="ctr"/>
            <a:lstStyle/>
            <a:p>
              <a:pPr eaLnBrk="0" hangingPunct="0"/>
              <a:endParaRPr kumimoji="0" lang="ja-JP" altLang="en-US" sz="1400" b="0">
                <a:solidFill>
                  <a:prstClr val="black"/>
                </a:solidFill>
                <a:latin typeface="HGPｺﾞｼｯｸM" pitchFamily="50" charset="-128"/>
                <a:ea typeface="HGPｺﾞｼｯｸM" pitchFamily="50" charset="-128"/>
              </a:endParaRPr>
            </a:p>
          </p:txBody>
        </p:sp>
        <p:sp>
          <p:nvSpPr>
            <p:cNvPr id="60" name="AutoShape 26"/>
            <p:cNvSpPr>
              <a:spLocks noChangeArrowheads="1"/>
            </p:cNvSpPr>
            <p:nvPr/>
          </p:nvSpPr>
          <p:spPr bwMode="auto">
            <a:xfrm rot="5400000">
              <a:off x="3390" y="2569"/>
              <a:ext cx="227" cy="92"/>
            </a:xfrm>
            <a:prstGeom prst="triangle">
              <a:avLst>
                <a:gd name="adj" fmla="val 50000"/>
              </a:avLst>
            </a:prstGeom>
            <a:solidFill>
              <a:srgbClr val="7E7E7E"/>
            </a:solidFill>
            <a:ln w="9525" algn="ctr">
              <a:noFill/>
              <a:miter lim="800000"/>
              <a:headEnd/>
              <a:tailEnd/>
            </a:ln>
          </p:spPr>
          <p:txBody>
            <a:bodyPr wrap="none" lIns="0" tIns="0" rIns="0" bIns="0" anchor="ctr"/>
            <a:lstStyle/>
            <a:p>
              <a:pPr eaLnBrk="0" hangingPunct="0"/>
              <a:endParaRPr kumimoji="0" lang="ja-JP" altLang="en-US" sz="1400" b="0">
                <a:solidFill>
                  <a:prstClr val="black"/>
                </a:solidFill>
                <a:latin typeface="HGPｺﾞｼｯｸM" pitchFamily="50" charset="-128"/>
                <a:ea typeface="HGPｺﾞｼｯｸM" pitchFamily="50" charset="-128"/>
              </a:endParaRPr>
            </a:p>
          </p:txBody>
        </p:sp>
        <p:sp>
          <p:nvSpPr>
            <p:cNvPr id="61" name="AutoShape 28"/>
            <p:cNvSpPr>
              <a:spLocks noChangeArrowheads="1"/>
            </p:cNvSpPr>
            <p:nvPr/>
          </p:nvSpPr>
          <p:spPr bwMode="auto">
            <a:xfrm>
              <a:off x="1474" y="3203"/>
              <a:ext cx="4037" cy="271"/>
            </a:xfrm>
            <a:prstGeom prst="roundRect">
              <a:avLst>
                <a:gd name="adj" fmla="val 0"/>
              </a:avLst>
            </a:prstGeom>
            <a:solidFill>
              <a:srgbClr val="E1E1E1"/>
            </a:solidFill>
            <a:ln w="9525" algn="ctr">
              <a:noFill/>
              <a:round/>
              <a:headEnd/>
              <a:tailEnd/>
            </a:ln>
            <a:effectLst>
              <a:outerShdw dist="35921" dir="2700000" algn="ctr" rotWithShape="0">
                <a:srgbClr val="808080"/>
              </a:outerShdw>
            </a:effectLst>
          </p:spPr>
          <p:txBody>
            <a:bodyPr wrap="none" lIns="0" tIns="0" rIns="0" bIns="0" anchor="ctr"/>
            <a:lstStyle/>
            <a:p>
              <a:pPr eaLnBrk="0" hangingPunct="0">
                <a:defRPr/>
              </a:pPr>
              <a:endParaRPr kumimoji="0" lang="ja-JP" altLang="en-US" sz="1400" b="0">
                <a:solidFill>
                  <a:prstClr val="black"/>
                </a:solidFill>
                <a:latin typeface="HGPｺﾞｼｯｸM" pitchFamily="50" charset="-128"/>
                <a:ea typeface="HGPｺﾞｼｯｸM" pitchFamily="50" charset="-128"/>
              </a:endParaRPr>
            </a:p>
          </p:txBody>
        </p:sp>
        <p:sp>
          <p:nvSpPr>
            <p:cNvPr id="62" name="Rectangle 29"/>
            <p:cNvSpPr>
              <a:spLocks noChangeArrowheads="1"/>
            </p:cNvSpPr>
            <p:nvPr/>
          </p:nvSpPr>
          <p:spPr bwMode="auto">
            <a:xfrm>
              <a:off x="3597" y="3203"/>
              <a:ext cx="1810" cy="272"/>
            </a:xfrm>
            <a:prstGeom prst="rect">
              <a:avLst/>
            </a:prstGeom>
            <a:solidFill>
              <a:srgbClr val="FFCC66"/>
            </a:solidFill>
            <a:ln w="9525" algn="ctr">
              <a:noFill/>
              <a:miter lim="800000"/>
              <a:headEnd/>
              <a:tailEnd/>
            </a:ln>
          </p:spPr>
          <p:txBody>
            <a:bodyPr lIns="72000" tIns="21600" rIns="72000" anchor="ctr" anchorCtr="1"/>
            <a:lstStyle/>
            <a:p>
              <a:pPr eaLnBrk="0" hangingPunct="0">
                <a:lnSpc>
                  <a:spcPct val="90000"/>
                </a:lnSpc>
              </a:pPr>
              <a:r>
                <a:rPr kumimoji="0" lang="ja-JP" altLang="en-US" sz="1400" b="0">
                  <a:solidFill>
                    <a:srgbClr val="000000"/>
                  </a:solidFill>
                  <a:latin typeface="HGPｺﾞｼｯｸM" pitchFamily="50" charset="-128"/>
                  <a:ea typeface="HGPｺﾞｼｯｸM" pitchFamily="50" charset="-128"/>
                </a:rPr>
                <a:t>共通のネットワークに統合化</a:t>
              </a:r>
            </a:p>
          </p:txBody>
        </p:sp>
        <p:sp>
          <p:nvSpPr>
            <p:cNvPr id="63" name="AutoShape 30"/>
            <p:cNvSpPr>
              <a:spLocks noChangeArrowheads="1"/>
            </p:cNvSpPr>
            <p:nvPr/>
          </p:nvSpPr>
          <p:spPr bwMode="auto">
            <a:xfrm>
              <a:off x="1474" y="2840"/>
              <a:ext cx="4037" cy="272"/>
            </a:xfrm>
            <a:prstGeom prst="roundRect">
              <a:avLst>
                <a:gd name="adj" fmla="val 0"/>
              </a:avLst>
            </a:prstGeom>
            <a:solidFill>
              <a:srgbClr val="E1E1E1"/>
            </a:solidFill>
            <a:ln w="9525" algn="ctr">
              <a:noFill/>
              <a:round/>
              <a:headEnd/>
              <a:tailEnd/>
            </a:ln>
            <a:effectLst>
              <a:outerShdw dist="35921" dir="2700000" algn="ctr" rotWithShape="0">
                <a:srgbClr val="808080"/>
              </a:outerShdw>
            </a:effectLst>
          </p:spPr>
          <p:txBody>
            <a:bodyPr wrap="none" lIns="0" tIns="0" rIns="0" bIns="0" anchor="ctr"/>
            <a:lstStyle/>
            <a:p>
              <a:pPr eaLnBrk="0" hangingPunct="0">
                <a:defRPr/>
              </a:pPr>
              <a:endParaRPr kumimoji="0" lang="ja-JP" altLang="en-US" sz="1400" b="0">
                <a:solidFill>
                  <a:prstClr val="black"/>
                </a:solidFill>
                <a:latin typeface="HGPｺﾞｼｯｸM" pitchFamily="50" charset="-128"/>
                <a:ea typeface="HGPｺﾞｼｯｸM" pitchFamily="50" charset="-128"/>
              </a:endParaRPr>
            </a:p>
          </p:txBody>
        </p:sp>
        <p:sp>
          <p:nvSpPr>
            <p:cNvPr id="64" name="Rectangle 31"/>
            <p:cNvSpPr>
              <a:spLocks noChangeArrowheads="1"/>
            </p:cNvSpPr>
            <p:nvPr/>
          </p:nvSpPr>
          <p:spPr bwMode="auto">
            <a:xfrm>
              <a:off x="3597" y="2840"/>
              <a:ext cx="1810" cy="272"/>
            </a:xfrm>
            <a:prstGeom prst="rect">
              <a:avLst/>
            </a:prstGeom>
            <a:solidFill>
              <a:srgbClr val="FFCC66"/>
            </a:solidFill>
            <a:ln w="9525" algn="ctr">
              <a:noFill/>
              <a:miter lim="800000"/>
              <a:headEnd/>
              <a:tailEnd/>
            </a:ln>
          </p:spPr>
          <p:txBody>
            <a:bodyPr lIns="72000" tIns="21600" rIns="72000" anchor="ctr" anchorCtr="1"/>
            <a:lstStyle/>
            <a:p>
              <a:pPr eaLnBrk="0" hangingPunct="0">
                <a:lnSpc>
                  <a:spcPct val="90000"/>
                </a:lnSpc>
              </a:pPr>
              <a:r>
                <a:rPr kumimoji="0" lang="ja-JP" altLang="en-US" sz="1400" b="0">
                  <a:solidFill>
                    <a:srgbClr val="000000"/>
                  </a:solidFill>
                  <a:latin typeface="HGPｺﾞｼｯｸM" pitchFamily="50" charset="-128"/>
                  <a:ea typeface="HGPｺﾞｼｯｸM" pitchFamily="50" charset="-128"/>
                </a:rPr>
                <a:t>共通のシステムに一元化</a:t>
              </a:r>
            </a:p>
          </p:txBody>
        </p:sp>
        <p:sp>
          <p:nvSpPr>
            <p:cNvPr id="65" name="Rectangle 32"/>
            <p:cNvSpPr>
              <a:spLocks noChangeArrowheads="1"/>
            </p:cNvSpPr>
            <p:nvPr/>
          </p:nvSpPr>
          <p:spPr bwMode="auto">
            <a:xfrm>
              <a:off x="1578" y="2840"/>
              <a:ext cx="1810" cy="272"/>
            </a:xfrm>
            <a:prstGeom prst="rect">
              <a:avLst/>
            </a:prstGeom>
            <a:solidFill>
              <a:schemeClr val="accent1">
                <a:lumMod val="40000"/>
                <a:lumOff val="60000"/>
              </a:schemeClr>
            </a:solidFill>
            <a:ln w="9525" algn="ctr">
              <a:noFill/>
              <a:miter lim="800000"/>
              <a:headEnd/>
              <a:tailEnd/>
            </a:ln>
            <a:effectLst/>
          </p:spPr>
          <p:txBody>
            <a:bodyPr lIns="72000" tIns="21600" rIns="72000" anchor="ctr" anchorCtr="1"/>
            <a:lstStyle/>
            <a:p>
              <a:pPr eaLnBrk="0" hangingPunct="0">
                <a:lnSpc>
                  <a:spcPct val="90000"/>
                </a:lnSpc>
                <a:defRPr/>
              </a:pPr>
              <a:r>
                <a:rPr kumimoji="0" lang="ja-JP" altLang="en-US" sz="1400" b="0" dirty="0">
                  <a:solidFill>
                    <a:srgbClr val="000000"/>
                  </a:solidFill>
                  <a:latin typeface="HGPｺﾞｼｯｸM" pitchFamily="50" charset="-128"/>
                  <a:ea typeface="HGPｺﾞｼｯｸM" pitchFamily="50" charset="-128"/>
                </a:rPr>
                <a:t>各部署独自にシステムを整備</a:t>
              </a:r>
            </a:p>
          </p:txBody>
        </p:sp>
        <p:sp>
          <p:nvSpPr>
            <p:cNvPr id="66" name="Rectangle 33"/>
            <p:cNvSpPr>
              <a:spLocks noChangeArrowheads="1"/>
            </p:cNvSpPr>
            <p:nvPr/>
          </p:nvSpPr>
          <p:spPr bwMode="auto">
            <a:xfrm>
              <a:off x="1578" y="3203"/>
              <a:ext cx="1810" cy="271"/>
            </a:xfrm>
            <a:prstGeom prst="rect">
              <a:avLst/>
            </a:prstGeom>
            <a:solidFill>
              <a:schemeClr val="accent1">
                <a:lumMod val="40000"/>
                <a:lumOff val="60000"/>
              </a:schemeClr>
            </a:solidFill>
            <a:ln w="9525" algn="ctr">
              <a:noFill/>
              <a:miter lim="800000"/>
              <a:headEnd/>
              <a:tailEnd/>
            </a:ln>
            <a:effectLst/>
          </p:spPr>
          <p:txBody>
            <a:bodyPr lIns="72000" tIns="21600" rIns="72000" anchor="ctr" anchorCtr="1"/>
            <a:lstStyle/>
            <a:p>
              <a:pPr eaLnBrk="0" hangingPunct="0">
                <a:lnSpc>
                  <a:spcPct val="90000"/>
                </a:lnSpc>
                <a:defRPr/>
              </a:pPr>
              <a:r>
                <a:rPr kumimoji="0" lang="ja-JP" altLang="en-US" sz="1400" b="0" dirty="0">
                  <a:solidFill>
                    <a:srgbClr val="000000"/>
                  </a:solidFill>
                  <a:latin typeface="HGPｺﾞｼｯｸM" pitchFamily="50" charset="-128"/>
                  <a:ea typeface="HGPｺﾞｼｯｸM" pitchFamily="50" charset="-128"/>
                </a:rPr>
                <a:t>目的毎にネットワークを整備</a:t>
              </a:r>
            </a:p>
          </p:txBody>
        </p:sp>
        <p:sp>
          <p:nvSpPr>
            <p:cNvPr id="67" name="AutoShape 37"/>
            <p:cNvSpPr>
              <a:spLocks noChangeArrowheads="1"/>
            </p:cNvSpPr>
            <p:nvPr/>
          </p:nvSpPr>
          <p:spPr bwMode="auto">
            <a:xfrm rot="5400000">
              <a:off x="3390" y="2931"/>
              <a:ext cx="227" cy="92"/>
            </a:xfrm>
            <a:prstGeom prst="triangle">
              <a:avLst>
                <a:gd name="adj" fmla="val 50000"/>
              </a:avLst>
            </a:prstGeom>
            <a:solidFill>
              <a:srgbClr val="7E7E7E"/>
            </a:solidFill>
            <a:ln w="9525" algn="ctr">
              <a:noFill/>
              <a:miter lim="800000"/>
              <a:headEnd/>
              <a:tailEnd/>
            </a:ln>
          </p:spPr>
          <p:txBody>
            <a:bodyPr wrap="none" lIns="0" tIns="0" rIns="0" bIns="0" anchor="ctr"/>
            <a:lstStyle/>
            <a:p>
              <a:pPr eaLnBrk="0" hangingPunct="0"/>
              <a:endParaRPr kumimoji="0" lang="ja-JP" altLang="en-US" sz="1400" b="0">
                <a:solidFill>
                  <a:prstClr val="black"/>
                </a:solidFill>
                <a:latin typeface="HGPｺﾞｼｯｸM" pitchFamily="50" charset="-128"/>
                <a:ea typeface="HGPｺﾞｼｯｸM" pitchFamily="50" charset="-128"/>
              </a:endParaRPr>
            </a:p>
          </p:txBody>
        </p:sp>
        <p:sp>
          <p:nvSpPr>
            <p:cNvPr id="68" name="AutoShape 38"/>
            <p:cNvSpPr>
              <a:spLocks noChangeArrowheads="1"/>
            </p:cNvSpPr>
            <p:nvPr/>
          </p:nvSpPr>
          <p:spPr bwMode="auto">
            <a:xfrm rot="5400000">
              <a:off x="3390" y="3294"/>
              <a:ext cx="227" cy="92"/>
            </a:xfrm>
            <a:prstGeom prst="triangle">
              <a:avLst>
                <a:gd name="adj" fmla="val 50000"/>
              </a:avLst>
            </a:prstGeom>
            <a:solidFill>
              <a:srgbClr val="7E7E7E"/>
            </a:solidFill>
            <a:ln w="9525" algn="ctr">
              <a:noFill/>
              <a:miter lim="800000"/>
              <a:headEnd/>
              <a:tailEnd/>
            </a:ln>
          </p:spPr>
          <p:txBody>
            <a:bodyPr wrap="none" lIns="0" tIns="0" rIns="0" bIns="0" anchor="ctr"/>
            <a:lstStyle/>
            <a:p>
              <a:pPr eaLnBrk="0" hangingPunct="0"/>
              <a:endParaRPr kumimoji="0" lang="ja-JP" altLang="en-US" sz="1400" b="0">
                <a:solidFill>
                  <a:prstClr val="black"/>
                </a:solidFill>
                <a:latin typeface="HGPｺﾞｼｯｸM" pitchFamily="50" charset="-128"/>
                <a:ea typeface="HGPｺﾞｼｯｸM" pitchFamily="50" charset="-128"/>
              </a:endParaRPr>
            </a:p>
          </p:txBody>
        </p:sp>
        <p:sp>
          <p:nvSpPr>
            <p:cNvPr id="69" name="AutoShape 40"/>
            <p:cNvSpPr>
              <a:spLocks noChangeArrowheads="1"/>
            </p:cNvSpPr>
            <p:nvPr/>
          </p:nvSpPr>
          <p:spPr bwMode="auto">
            <a:xfrm>
              <a:off x="1474" y="1388"/>
              <a:ext cx="4037" cy="271"/>
            </a:xfrm>
            <a:prstGeom prst="roundRect">
              <a:avLst>
                <a:gd name="adj" fmla="val 0"/>
              </a:avLst>
            </a:prstGeom>
            <a:solidFill>
              <a:srgbClr val="E1E1E1"/>
            </a:solidFill>
            <a:ln w="9525" algn="ctr">
              <a:noFill/>
              <a:round/>
              <a:headEnd/>
              <a:tailEnd/>
            </a:ln>
            <a:effectLst>
              <a:outerShdw dist="35921" dir="2700000" algn="ctr" rotWithShape="0">
                <a:srgbClr val="808080"/>
              </a:outerShdw>
            </a:effectLst>
          </p:spPr>
          <p:txBody>
            <a:bodyPr wrap="none" lIns="0" tIns="0" rIns="0" bIns="0" anchor="ctr"/>
            <a:lstStyle/>
            <a:p>
              <a:pPr eaLnBrk="0" hangingPunct="0">
                <a:defRPr/>
              </a:pPr>
              <a:endParaRPr kumimoji="0" lang="ja-JP" altLang="en-US" sz="1400" b="0">
                <a:solidFill>
                  <a:prstClr val="black"/>
                </a:solidFill>
                <a:latin typeface="HGPｺﾞｼｯｸM" pitchFamily="50" charset="-128"/>
                <a:ea typeface="HGPｺﾞｼｯｸM" pitchFamily="50" charset="-128"/>
              </a:endParaRPr>
            </a:p>
          </p:txBody>
        </p:sp>
        <p:sp>
          <p:nvSpPr>
            <p:cNvPr id="70" name="Rectangle 41"/>
            <p:cNvSpPr>
              <a:spLocks noChangeArrowheads="1"/>
            </p:cNvSpPr>
            <p:nvPr/>
          </p:nvSpPr>
          <p:spPr bwMode="auto">
            <a:xfrm>
              <a:off x="3597" y="1388"/>
              <a:ext cx="1810" cy="272"/>
            </a:xfrm>
            <a:prstGeom prst="rect">
              <a:avLst/>
            </a:prstGeom>
            <a:solidFill>
              <a:srgbClr val="FFCC66"/>
            </a:solidFill>
            <a:ln w="9525" algn="ctr">
              <a:noFill/>
              <a:miter lim="800000"/>
              <a:headEnd/>
              <a:tailEnd/>
            </a:ln>
          </p:spPr>
          <p:txBody>
            <a:bodyPr lIns="0" tIns="72000" rIns="0" bIns="36000" anchor="ctr" anchorCtr="1"/>
            <a:lstStyle/>
            <a:p>
              <a:pPr eaLnBrk="0" hangingPunct="0">
                <a:lnSpc>
                  <a:spcPct val="90000"/>
                </a:lnSpc>
              </a:pPr>
              <a:r>
                <a:rPr kumimoji="0" lang="ja-JP" altLang="en-US" sz="1400" b="0" dirty="0" smtClean="0">
                  <a:solidFill>
                    <a:srgbClr val="000000"/>
                  </a:solidFill>
                  <a:latin typeface="HGPｺﾞｼｯｸM" pitchFamily="50" charset="-128"/>
                  <a:ea typeface="HGPｺﾞｼｯｸM" pitchFamily="50" charset="-128"/>
                </a:rPr>
                <a:t>業務</a:t>
              </a:r>
              <a:r>
                <a:rPr kumimoji="0" lang="ja-JP" altLang="en-US" sz="1400" b="0" dirty="0">
                  <a:solidFill>
                    <a:srgbClr val="000000"/>
                  </a:solidFill>
                  <a:latin typeface="HGPｺﾞｼｯｸM" pitchFamily="50" charset="-128"/>
                  <a:ea typeface="HGPｺﾞｼｯｸM" pitchFamily="50" charset="-128"/>
                </a:rPr>
                <a:t>の</a:t>
              </a:r>
              <a:r>
                <a:rPr kumimoji="0" lang="ja-JP" altLang="en-US" sz="1400" b="0" dirty="0" smtClean="0">
                  <a:solidFill>
                    <a:srgbClr val="000000"/>
                  </a:solidFill>
                  <a:latin typeface="HGPｺﾞｼｯｸM" pitchFamily="50" charset="-128"/>
                  <a:ea typeface="HGPｺﾞｼｯｸM" pitchFamily="50" charset="-128"/>
                </a:rPr>
                <a:t>集約化</a:t>
              </a:r>
              <a:r>
                <a:rPr kumimoji="0" lang="ja-JP" altLang="en-US" sz="1400" b="0" dirty="0">
                  <a:solidFill>
                    <a:srgbClr val="000000"/>
                  </a:solidFill>
                  <a:latin typeface="HGPｺﾞｼｯｸM" pitchFamily="50" charset="-128"/>
                  <a:ea typeface="HGPｺﾞｼｯｸM" pitchFamily="50" charset="-128"/>
                </a:rPr>
                <a:t>による申請窓口の一本化</a:t>
              </a:r>
            </a:p>
          </p:txBody>
        </p:sp>
        <p:sp>
          <p:nvSpPr>
            <p:cNvPr id="71" name="Rectangle 42"/>
            <p:cNvSpPr>
              <a:spLocks noChangeArrowheads="1"/>
            </p:cNvSpPr>
            <p:nvPr/>
          </p:nvSpPr>
          <p:spPr bwMode="auto">
            <a:xfrm>
              <a:off x="1578" y="1388"/>
              <a:ext cx="1810" cy="271"/>
            </a:xfrm>
            <a:prstGeom prst="rect">
              <a:avLst/>
            </a:prstGeom>
            <a:solidFill>
              <a:schemeClr val="accent1">
                <a:lumMod val="40000"/>
                <a:lumOff val="60000"/>
              </a:schemeClr>
            </a:solidFill>
            <a:ln w="9525" algn="ctr">
              <a:noFill/>
              <a:miter lim="800000"/>
              <a:headEnd/>
              <a:tailEnd/>
            </a:ln>
            <a:effectLst/>
          </p:spPr>
          <p:txBody>
            <a:bodyPr lIns="72000" tIns="21600" rIns="72000" anchor="ctr" anchorCtr="1"/>
            <a:lstStyle/>
            <a:p>
              <a:pPr eaLnBrk="0" hangingPunct="0">
                <a:lnSpc>
                  <a:spcPct val="90000"/>
                </a:lnSpc>
                <a:defRPr/>
              </a:pPr>
              <a:r>
                <a:rPr kumimoji="0" lang="ja-JP" altLang="en-US" sz="1400" b="0" dirty="0">
                  <a:solidFill>
                    <a:srgbClr val="000000"/>
                  </a:solidFill>
                  <a:latin typeface="HGPｺﾞｼｯｸM" pitchFamily="50" charset="-128"/>
                  <a:ea typeface="HGPｺﾞｼｯｸM" pitchFamily="50" charset="-128"/>
                </a:rPr>
                <a:t>複数の窓口に申請書を提出</a:t>
              </a:r>
            </a:p>
          </p:txBody>
        </p:sp>
        <p:sp>
          <p:nvSpPr>
            <p:cNvPr id="72" name="AutoShape 43"/>
            <p:cNvSpPr>
              <a:spLocks noChangeArrowheads="1"/>
            </p:cNvSpPr>
            <p:nvPr/>
          </p:nvSpPr>
          <p:spPr bwMode="auto">
            <a:xfrm rot="5400000">
              <a:off x="3390" y="1479"/>
              <a:ext cx="227" cy="92"/>
            </a:xfrm>
            <a:prstGeom prst="triangle">
              <a:avLst>
                <a:gd name="adj" fmla="val 50000"/>
              </a:avLst>
            </a:prstGeom>
            <a:solidFill>
              <a:srgbClr val="7E7E7E"/>
            </a:solidFill>
            <a:ln w="9525" algn="ctr">
              <a:noFill/>
              <a:miter lim="800000"/>
              <a:headEnd/>
              <a:tailEnd/>
            </a:ln>
          </p:spPr>
          <p:txBody>
            <a:bodyPr wrap="none" lIns="0" tIns="0" rIns="0" bIns="0" anchor="ctr"/>
            <a:lstStyle/>
            <a:p>
              <a:pPr eaLnBrk="0" hangingPunct="0"/>
              <a:endParaRPr kumimoji="0" lang="ja-JP" altLang="en-US" sz="1400" b="0">
                <a:solidFill>
                  <a:prstClr val="black"/>
                </a:solidFill>
                <a:latin typeface="HGPｺﾞｼｯｸM" pitchFamily="50" charset="-128"/>
                <a:ea typeface="HGPｺﾞｼｯｸM" pitchFamily="50" charset="-128"/>
              </a:endParaRPr>
            </a:p>
          </p:txBody>
        </p:sp>
        <p:sp>
          <p:nvSpPr>
            <p:cNvPr id="73" name="AutoShape 44"/>
            <p:cNvSpPr>
              <a:spLocks noChangeArrowheads="1"/>
            </p:cNvSpPr>
            <p:nvPr/>
          </p:nvSpPr>
          <p:spPr bwMode="auto">
            <a:xfrm>
              <a:off x="1474" y="3566"/>
              <a:ext cx="4037" cy="272"/>
            </a:xfrm>
            <a:prstGeom prst="roundRect">
              <a:avLst>
                <a:gd name="adj" fmla="val 0"/>
              </a:avLst>
            </a:prstGeom>
            <a:solidFill>
              <a:srgbClr val="E1E1E1"/>
            </a:solidFill>
            <a:ln w="9525" algn="ctr">
              <a:noFill/>
              <a:round/>
              <a:headEnd/>
              <a:tailEnd/>
            </a:ln>
            <a:effectLst>
              <a:outerShdw dist="35921" dir="2700000" algn="ctr" rotWithShape="0">
                <a:srgbClr val="808080"/>
              </a:outerShdw>
            </a:effectLst>
          </p:spPr>
          <p:txBody>
            <a:bodyPr wrap="none" lIns="0" tIns="0" rIns="0" bIns="0" anchor="ctr"/>
            <a:lstStyle/>
            <a:p>
              <a:pPr eaLnBrk="0" hangingPunct="0">
                <a:defRPr/>
              </a:pPr>
              <a:endParaRPr kumimoji="0" lang="ja-JP" altLang="en-US" sz="1400" b="0">
                <a:solidFill>
                  <a:prstClr val="black"/>
                </a:solidFill>
                <a:latin typeface="HGPｺﾞｼｯｸM" pitchFamily="50" charset="-128"/>
                <a:ea typeface="HGPｺﾞｼｯｸM" pitchFamily="50" charset="-128"/>
              </a:endParaRPr>
            </a:p>
          </p:txBody>
        </p:sp>
        <p:sp>
          <p:nvSpPr>
            <p:cNvPr id="74" name="Rectangle 45"/>
            <p:cNvSpPr>
              <a:spLocks noChangeArrowheads="1"/>
            </p:cNvSpPr>
            <p:nvPr/>
          </p:nvSpPr>
          <p:spPr bwMode="auto">
            <a:xfrm>
              <a:off x="3597" y="3566"/>
              <a:ext cx="1810" cy="272"/>
            </a:xfrm>
            <a:prstGeom prst="rect">
              <a:avLst/>
            </a:prstGeom>
            <a:solidFill>
              <a:srgbClr val="FFCC66"/>
            </a:solidFill>
            <a:ln w="9525" algn="ctr">
              <a:noFill/>
              <a:miter lim="800000"/>
              <a:headEnd/>
              <a:tailEnd/>
            </a:ln>
          </p:spPr>
          <p:txBody>
            <a:bodyPr lIns="72000" tIns="21600" rIns="72000" anchor="ctr" anchorCtr="1"/>
            <a:lstStyle/>
            <a:p>
              <a:pPr eaLnBrk="0" hangingPunct="0">
                <a:lnSpc>
                  <a:spcPct val="90000"/>
                </a:lnSpc>
              </a:pPr>
              <a:r>
                <a:rPr kumimoji="0" lang="ja-JP" altLang="en-US" sz="1400" b="0">
                  <a:solidFill>
                    <a:srgbClr val="000000"/>
                  </a:solidFill>
                  <a:latin typeface="HGPｺﾞｼｯｸM" pitchFamily="50" charset="-128"/>
                  <a:ea typeface="HGPｺﾞｼｯｸM" pitchFamily="50" charset="-128"/>
                </a:rPr>
                <a:t>データの標準化による複数入力の削減</a:t>
              </a:r>
            </a:p>
          </p:txBody>
        </p:sp>
        <p:sp>
          <p:nvSpPr>
            <p:cNvPr id="75" name="Rectangle 46"/>
            <p:cNvSpPr>
              <a:spLocks noChangeArrowheads="1"/>
            </p:cNvSpPr>
            <p:nvPr/>
          </p:nvSpPr>
          <p:spPr bwMode="auto">
            <a:xfrm>
              <a:off x="1578" y="3566"/>
              <a:ext cx="1810" cy="272"/>
            </a:xfrm>
            <a:prstGeom prst="rect">
              <a:avLst/>
            </a:prstGeom>
            <a:solidFill>
              <a:schemeClr val="accent1">
                <a:lumMod val="40000"/>
                <a:lumOff val="60000"/>
              </a:schemeClr>
            </a:solidFill>
            <a:ln w="9525" algn="ctr">
              <a:noFill/>
              <a:miter lim="800000"/>
              <a:headEnd/>
              <a:tailEnd/>
            </a:ln>
            <a:effectLst/>
          </p:spPr>
          <p:txBody>
            <a:bodyPr lIns="72000" tIns="21600" rIns="72000" anchor="ctr" anchorCtr="1"/>
            <a:lstStyle/>
            <a:p>
              <a:pPr eaLnBrk="0" hangingPunct="0">
                <a:lnSpc>
                  <a:spcPct val="90000"/>
                </a:lnSpc>
                <a:defRPr/>
              </a:pPr>
              <a:r>
                <a:rPr kumimoji="0" lang="ja-JP" altLang="en-US" sz="1400" b="0" dirty="0">
                  <a:solidFill>
                    <a:srgbClr val="000000"/>
                  </a:solidFill>
                  <a:latin typeface="HGPｺﾞｼｯｸM" pitchFamily="50" charset="-128"/>
                  <a:ea typeface="HGPｺﾞｼｯｸM" pitchFamily="50" charset="-128"/>
                </a:rPr>
                <a:t>同一内容のデータをそれぞれ入力</a:t>
              </a:r>
            </a:p>
          </p:txBody>
        </p:sp>
        <p:sp>
          <p:nvSpPr>
            <p:cNvPr id="76" name="AutoShape 47"/>
            <p:cNvSpPr>
              <a:spLocks noChangeArrowheads="1"/>
            </p:cNvSpPr>
            <p:nvPr/>
          </p:nvSpPr>
          <p:spPr bwMode="auto">
            <a:xfrm rot="5400000">
              <a:off x="3390" y="3657"/>
              <a:ext cx="227" cy="92"/>
            </a:xfrm>
            <a:prstGeom prst="triangle">
              <a:avLst>
                <a:gd name="adj" fmla="val 50000"/>
              </a:avLst>
            </a:prstGeom>
            <a:solidFill>
              <a:srgbClr val="7E7E7E"/>
            </a:solidFill>
            <a:ln w="9525" algn="ctr">
              <a:noFill/>
              <a:miter lim="800000"/>
              <a:headEnd/>
              <a:tailEnd/>
            </a:ln>
          </p:spPr>
          <p:txBody>
            <a:bodyPr wrap="none" lIns="0" tIns="0" rIns="0" bIns="0" anchor="ctr"/>
            <a:lstStyle/>
            <a:p>
              <a:pPr eaLnBrk="0" hangingPunct="0"/>
              <a:endParaRPr kumimoji="0" lang="ja-JP" altLang="en-US" sz="1400" b="0">
                <a:solidFill>
                  <a:prstClr val="black"/>
                </a:solidFill>
                <a:latin typeface="HGPｺﾞｼｯｸM" pitchFamily="50" charset="-128"/>
                <a:ea typeface="HGPｺﾞｼｯｸM" pitchFamily="50" charset="-128"/>
              </a:endParaRPr>
            </a:p>
          </p:txBody>
        </p:sp>
        <p:sp>
          <p:nvSpPr>
            <p:cNvPr id="77" name="Rectangle 48"/>
            <p:cNvSpPr>
              <a:spLocks noChangeArrowheads="1"/>
            </p:cNvSpPr>
            <p:nvPr/>
          </p:nvSpPr>
          <p:spPr bwMode="auto">
            <a:xfrm>
              <a:off x="249" y="1388"/>
              <a:ext cx="1180" cy="272"/>
            </a:xfrm>
            <a:prstGeom prst="rect">
              <a:avLst/>
            </a:prstGeom>
            <a:solidFill>
              <a:srgbClr val="002060"/>
            </a:solidFill>
            <a:ln w="9525" algn="ctr">
              <a:noFill/>
              <a:miter lim="800000"/>
              <a:headEnd/>
              <a:tailEnd/>
            </a:ln>
          </p:spPr>
          <p:txBody>
            <a:bodyPr lIns="72000" tIns="21600" rIns="72000" anchor="ctr" anchorCtr="1"/>
            <a:lstStyle/>
            <a:p>
              <a:pPr eaLnBrk="0" hangingPunct="0">
                <a:lnSpc>
                  <a:spcPct val="90000"/>
                </a:lnSpc>
              </a:pPr>
              <a:r>
                <a:rPr kumimoji="0" lang="ja-JP" altLang="en-US" sz="1400" b="0" dirty="0">
                  <a:solidFill>
                    <a:prstClr val="white"/>
                  </a:solidFill>
                  <a:latin typeface="HGPｺﾞｼｯｸM" pitchFamily="50" charset="-128"/>
                  <a:ea typeface="HGPｺﾞｼｯｸM" pitchFamily="50" charset="-128"/>
                </a:rPr>
                <a:t>窓口業務の</a:t>
              </a:r>
              <a:r>
                <a:rPr kumimoji="0" lang="ja-JP" altLang="en-US" sz="1400" b="0" dirty="0" smtClean="0">
                  <a:solidFill>
                    <a:prstClr val="white"/>
                  </a:solidFill>
                  <a:latin typeface="HGPｺﾞｼｯｸM" pitchFamily="50" charset="-128"/>
                  <a:ea typeface="HGPｺﾞｼｯｸM" pitchFamily="50" charset="-128"/>
                </a:rPr>
                <a:t>集約化</a:t>
              </a:r>
              <a:endParaRPr kumimoji="0" lang="ja-JP" altLang="en-US" sz="1400" b="0" dirty="0">
                <a:solidFill>
                  <a:prstClr val="white"/>
                </a:solidFill>
                <a:latin typeface="HGPｺﾞｼｯｸM" pitchFamily="50" charset="-128"/>
                <a:ea typeface="HGPｺﾞｼｯｸM" pitchFamily="50" charset="-128"/>
              </a:endParaRPr>
            </a:p>
          </p:txBody>
        </p:sp>
        <p:sp>
          <p:nvSpPr>
            <p:cNvPr id="78" name="Rectangle 49"/>
            <p:cNvSpPr>
              <a:spLocks noChangeArrowheads="1"/>
            </p:cNvSpPr>
            <p:nvPr/>
          </p:nvSpPr>
          <p:spPr bwMode="auto">
            <a:xfrm>
              <a:off x="249" y="1751"/>
              <a:ext cx="1180" cy="272"/>
            </a:xfrm>
            <a:prstGeom prst="rect">
              <a:avLst/>
            </a:prstGeom>
            <a:solidFill>
              <a:srgbClr val="002060"/>
            </a:solidFill>
            <a:ln w="9525" algn="ctr">
              <a:noFill/>
              <a:miter lim="800000"/>
              <a:headEnd/>
              <a:tailEnd/>
            </a:ln>
          </p:spPr>
          <p:txBody>
            <a:bodyPr lIns="72000" tIns="72000" rIns="72000" anchor="ctr" anchorCtr="1"/>
            <a:lstStyle/>
            <a:p>
              <a:pPr algn="ctr" eaLnBrk="0" hangingPunct="0">
                <a:lnSpc>
                  <a:spcPct val="90000"/>
                </a:lnSpc>
              </a:pPr>
              <a:r>
                <a:rPr kumimoji="0" lang="ja-JP" altLang="en-US" sz="1400" b="0" dirty="0">
                  <a:solidFill>
                    <a:prstClr val="white"/>
                  </a:solidFill>
                  <a:latin typeface="HGPｺﾞｼｯｸM" pitchFamily="50" charset="-128"/>
                  <a:ea typeface="HGPｺﾞｼｯｸM" pitchFamily="50" charset="-128"/>
                </a:rPr>
                <a:t>アウトソーシング</a:t>
              </a:r>
              <a:br>
                <a:rPr kumimoji="0" lang="ja-JP" altLang="en-US" sz="1400" b="0" dirty="0">
                  <a:solidFill>
                    <a:prstClr val="white"/>
                  </a:solidFill>
                  <a:latin typeface="HGPｺﾞｼｯｸM" pitchFamily="50" charset="-128"/>
                  <a:ea typeface="HGPｺﾞｼｯｸM" pitchFamily="50" charset="-128"/>
                </a:rPr>
              </a:br>
              <a:r>
                <a:rPr kumimoji="0" lang="ja-JP" altLang="en-US" sz="1400" b="0" dirty="0">
                  <a:solidFill>
                    <a:prstClr val="white"/>
                  </a:solidFill>
                  <a:latin typeface="HGPｺﾞｼｯｸM" pitchFamily="50" charset="-128"/>
                  <a:ea typeface="HGPｺﾞｼｯｸM" pitchFamily="50" charset="-128"/>
                </a:rPr>
                <a:t>（外部委託）</a:t>
              </a:r>
            </a:p>
          </p:txBody>
        </p:sp>
        <p:sp>
          <p:nvSpPr>
            <p:cNvPr id="79" name="Rectangle 50"/>
            <p:cNvSpPr>
              <a:spLocks noChangeArrowheads="1"/>
            </p:cNvSpPr>
            <p:nvPr/>
          </p:nvSpPr>
          <p:spPr bwMode="auto">
            <a:xfrm>
              <a:off x="249" y="2114"/>
              <a:ext cx="1180" cy="272"/>
            </a:xfrm>
            <a:prstGeom prst="rect">
              <a:avLst/>
            </a:prstGeom>
            <a:solidFill>
              <a:srgbClr val="002060"/>
            </a:solidFill>
            <a:ln w="9525" algn="ctr">
              <a:noFill/>
              <a:miter lim="800000"/>
              <a:headEnd/>
              <a:tailEnd/>
            </a:ln>
          </p:spPr>
          <p:txBody>
            <a:bodyPr lIns="72000" tIns="21600" rIns="72000" anchor="ctr" anchorCtr="1"/>
            <a:lstStyle/>
            <a:p>
              <a:pPr eaLnBrk="0" hangingPunct="0">
                <a:lnSpc>
                  <a:spcPct val="90000"/>
                </a:lnSpc>
              </a:pPr>
              <a:r>
                <a:rPr kumimoji="0" lang="ja-JP" altLang="en-US" sz="1400" b="0" dirty="0">
                  <a:solidFill>
                    <a:prstClr val="white"/>
                  </a:solidFill>
                  <a:latin typeface="HGPｺﾞｼｯｸM" pitchFamily="50" charset="-128"/>
                  <a:ea typeface="HGPｺﾞｼｯｸM" pitchFamily="50" charset="-128"/>
                </a:rPr>
                <a:t>決裁</a:t>
              </a:r>
              <a:r>
                <a:rPr kumimoji="0" lang="ja-JP" altLang="en-US" sz="1400" b="0" dirty="0" smtClean="0">
                  <a:solidFill>
                    <a:prstClr val="white"/>
                  </a:solidFill>
                  <a:latin typeface="HGPｺﾞｼｯｸM" pitchFamily="50" charset="-128"/>
                  <a:ea typeface="HGPｺﾞｼｯｸM" pitchFamily="50" charset="-128"/>
                </a:rPr>
                <a:t>の簡略化</a:t>
              </a:r>
              <a:endParaRPr kumimoji="0" lang="ja-JP" altLang="en-US" sz="1400" b="0" dirty="0">
                <a:solidFill>
                  <a:prstClr val="white"/>
                </a:solidFill>
                <a:latin typeface="HGPｺﾞｼｯｸM" pitchFamily="50" charset="-128"/>
                <a:ea typeface="HGPｺﾞｼｯｸM" pitchFamily="50" charset="-128"/>
              </a:endParaRPr>
            </a:p>
          </p:txBody>
        </p:sp>
        <p:sp>
          <p:nvSpPr>
            <p:cNvPr id="80" name="Rectangle 51"/>
            <p:cNvSpPr>
              <a:spLocks noChangeArrowheads="1"/>
            </p:cNvSpPr>
            <p:nvPr/>
          </p:nvSpPr>
          <p:spPr bwMode="auto">
            <a:xfrm>
              <a:off x="249" y="2477"/>
              <a:ext cx="1180" cy="272"/>
            </a:xfrm>
            <a:prstGeom prst="rect">
              <a:avLst/>
            </a:prstGeom>
            <a:solidFill>
              <a:srgbClr val="002060"/>
            </a:solidFill>
            <a:ln w="9525" algn="ctr">
              <a:noFill/>
              <a:miter lim="800000"/>
              <a:headEnd/>
              <a:tailEnd/>
            </a:ln>
          </p:spPr>
          <p:txBody>
            <a:bodyPr lIns="72000" tIns="72000" rIns="72000" anchor="ctr" anchorCtr="1"/>
            <a:lstStyle/>
            <a:p>
              <a:pPr algn="ctr" eaLnBrk="0" hangingPunct="0">
                <a:lnSpc>
                  <a:spcPct val="90000"/>
                </a:lnSpc>
              </a:pPr>
              <a:r>
                <a:rPr kumimoji="0" lang="ja-JP" altLang="en-US" sz="1400" b="0" dirty="0">
                  <a:solidFill>
                    <a:prstClr val="white"/>
                  </a:solidFill>
                  <a:latin typeface="HGPｺﾞｼｯｸM" pitchFamily="50" charset="-128"/>
                  <a:ea typeface="HGPｺﾞｼｯｸM" pitchFamily="50" charset="-128"/>
                </a:rPr>
                <a:t>レガシーシステムの</a:t>
              </a:r>
              <a:r>
                <a:rPr kumimoji="0" lang="en-US" altLang="ja-JP" sz="1400" b="0" dirty="0">
                  <a:solidFill>
                    <a:prstClr val="white"/>
                  </a:solidFill>
                  <a:latin typeface="HGPｺﾞｼｯｸM" pitchFamily="50" charset="-128"/>
                  <a:ea typeface="HGPｺﾞｼｯｸM" pitchFamily="50" charset="-128"/>
                </a:rPr>
                <a:t/>
              </a:r>
              <a:br>
                <a:rPr kumimoji="0" lang="en-US" altLang="ja-JP" sz="1400" b="0" dirty="0">
                  <a:solidFill>
                    <a:prstClr val="white"/>
                  </a:solidFill>
                  <a:latin typeface="HGPｺﾞｼｯｸM" pitchFamily="50" charset="-128"/>
                  <a:ea typeface="HGPｺﾞｼｯｸM" pitchFamily="50" charset="-128"/>
                </a:rPr>
              </a:br>
              <a:r>
                <a:rPr kumimoji="0" lang="ja-JP" altLang="en-US" sz="1400" b="0" dirty="0">
                  <a:solidFill>
                    <a:prstClr val="white"/>
                  </a:solidFill>
                  <a:latin typeface="HGPｺﾞｼｯｸM" pitchFamily="50" charset="-128"/>
                  <a:ea typeface="HGPｺﾞｼｯｸM" pitchFamily="50" charset="-128"/>
                </a:rPr>
                <a:t>見直し</a:t>
              </a:r>
            </a:p>
          </p:txBody>
        </p:sp>
        <p:sp>
          <p:nvSpPr>
            <p:cNvPr id="81" name="Rectangle 52"/>
            <p:cNvSpPr>
              <a:spLocks noChangeArrowheads="1"/>
            </p:cNvSpPr>
            <p:nvPr/>
          </p:nvSpPr>
          <p:spPr bwMode="auto">
            <a:xfrm>
              <a:off x="249" y="2840"/>
              <a:ext cx="1180" cy="272"/>
            </a:xfrm>
            <a:prstGeom prst="rect">
              <a:avLst/>
            </a:prstGeom>
            <a:solidFill>
              <a:srgbClr val="002060"/>
            </a:solidFill>
            <a:ln w="9525" algn="ctr">
              <a:noFill/>
              <a:miter lim="800000"/>
              <a:headEnd/>
              <a:tailEnd/>
            </a:ln>
          </p:spPr>
          <p:txBody>
            <a:bodyPr lIns="72000" tIns="21600" rIns="72000" anchor="ctr" anchorCtr="1"/>
            <a:lstStyle/>
            <a:p>
              <a:pPr eaLnBrk="0" hangingPunct="0">
                <a:lnSpc>
                  <a:spcPct val="90000"/>
                </a:lnSpc>
              </a:pPr>
              <a:r>
                <a:rPr kumimoji="0" lang="ja-JP" altLang="en-US" sz="1400" b="0">
                  <a:solidFill>
                    <a:prstClr val="white"/>
                  </a:solidFill>
                  <a:latin typeface="HGPｺﾞｼｯｸM" pitchFamily="50" charset="-128"/>
                  <a:ea typeface="HGPｺﾞｼｯｸM" pitchFamily="50" charset="-128"/>
                </a:rPr>
                <a:t>システムの一元化</a:t>
              </a:r>
            </a:p>
          </p:txBody>
        </p:sp>
        <p:sp>
          <p:nvSpPr>
            <p:cNvPr id="82" name="Rectangle 53"/>
            <p:cNvSpPr>
              <a:spLocks noChangeArrowheads="1"/>
            </p:cNvSpPr>
            <p:nvPr/>
          </p:nvSpPr>
          <p:spPr bwMode="auto">
            <a:xfrm>
              <a:off x="249" y="3203"/>
              <a:ext cx="1180" cy="272"/>
            </a:xfrm>
            <a:prstGeom prst="rect">
              <a:avLst/>
            </a:prstGeom>
            <a:solidFill>
              <a:srgbClr val="002060"/>
            </a:solidFill>
            <a:ln w="9525" algn="ctr">
              <a:noFill/>
              <a:miter lim="800000"/>
              <a:headEnd/>
              <a:tailEnd/>
            </a:ln>
          </p:spPr>
          <p:txBody>
            <a:bodyPr lIns="72000" tIns="21600" rIns="72000" anchor="ctr" anchorCtr="1"/>
            <a:lstStyle/>
            <a:p>
              <a:pPr eaLnBrk="0" hangingPunct="0">
                <a:lnSpc>
                  <a:spcPct val="90000"/>
                </a:lnSpc>
              </a:pPr>
              <a:r>
                <a:rPr kumimoji="0" lang="ja-JP" altLang="en-US" sz="1400" b="0">
                  <a:solidFill>
                    <a:prstClr val="white"/>
                  </a:solidFill>
                  <a:latin typeface="HGPｺﾞｼｯｸM" pitchFamily="50" charset="-128"/>
                  <a:ea typeface="HGPｺﾞｼｯｸM" pitchFamily="50" charset="-128"/>
                </a:rPr>
                <a:t>ネットワークの統合化</a:t>
              </a:r>
            </a:p>
          </p:txBody>
        </p:sp>
        <p:sp>
          <p:nvSpPr>
            <p:cNvPr id="83" name="Rectangle 54"/>
            <p:cNvSpPr>
              <a:spLocks noChangeArrowheads="1"/>
            </p:cNvSpPr>
            <p:nvPr/>
          </p:nvSpPr>
          <p:spPr bwMode="auto">
            <a:xfrm>
              <a:off x="249" y="3565"/>
              <a:ext cx="1180" cy="272"/>
            </a:xfrm>
            <a:prstGeom prst="rect">
              <a:avLst/>
            </a:prstGeom>
            <a:solidFill>
              <a:srgbClr val="002060"/>
            </a:solidFill>
            <a:ln w="9525" algn="ctr">
              <a:noFill/>
              <a:miter lim="800000"/>
              <a:headEnd/>
              <a:tailEnd/>
            </a:ln>
          </p:spPr>
          <p:txBody>
            <a:bodyPr lIns="72000" tIns="21600" rIns="72000" anchor="ctr" anchorCtr="1"/>
            <a:lstStyle/>
            <a:p>
              <a:pPr eaLnBrk="0" hangingPunct="0">
                <a:lnSpc>
                  <a:spcPct val="90000"/>
                </a:lnSpc>
              </a:pPr>
              <a:r>
                <a:rPr kumimoji="0" lang="ja-JP" altLang="en-US" sz="1400" b="0">
                  <a:solidFill>
                    <a:prstClr val="white"/>
                  </a:solidFill>
                  <a:latin typeface="HGPｺﾞｼｯｸM" pitchFamily="50" charset="-128"/>
                  <a:ea typeface="HGPｺﾞｼｯｸM" pitchFamily="50" charset="-128"/>
                </a:rPr>
                <a:t>データの標準化</a:t>
              </a:r>
            </a:p>
          </p:txBody>
        </p:sp>
      </p:grpSp>
      <p:sp>
        <p:nvSpPr>
          <p:cNvPr id="84" name="スライド番号プレースホルダ 83"/>
          <p:cNvSpPr>
            <a:spLocks noGrp="1"/>
          </p:cNvSpPr>
          <p:nvPr>
            <p:ph type="sldNum" sz="quarter" idx="12"/>
          </p:nvPr>
        </p:nvSpPr>
        <p:spPr/>
        <p:txBody>
          <a:bodyPr/>
          <a:lstStyle/>
          <a:p>
            <a:pPr>
              <a:defRPr/>
            </a:pPr>
            <a:fld id="{0E58A879-8DF7-4551-894D-53A581E11B35}" type="slidenum">
              <a:rPr lang="ja-JP" altLang="en-US" smtClean="0"/>
              <a:pPr>
                <a:defRPr/>
              </a:pPr>
              <a:t>12</a:t>
            </a:fld>
            <a:endParaRPr lang="en-US" altLang="ja-JP"/>
          </a:p>
        </p:txBody>
      </p:sp>
      <p:sp>
        <p:nvSpPr>
          <p:cNvPr id="85" name="フッター プレースホルダ 84"/>
          <p:cNvSpPr>
            <a:spLocks noGrp="1"/>
          </p:cNvSpPr>
          <p:nvPr>
            <p:ph type="ftr" sz="quarter" idx="11"/>
          </p:nvPr>
        </p:nvSpPr>
        <p:spPr/>
        <p:txBody>
          <a:bodyPr/>
          <a:lstStyle/>
          <a:p>
            <a:pPr>
              <a:defRPr/>
            </a:pPr>
            <a:r>
              <a:rPr lang="en-US" altLang="ja-JP" smtClean="0"/>
              <a:t>1-2 </a:t>
            </a:r>
            <a:r>
              <a:rPr lang="ja-JP" altLang="en-US" smtClean="0"/>
              <a:t>自治体における効果的な</a:t>
            </a:r>
            <a:r>
              <a:rPr lang="en-US" altLang="ja-JP" smtClean="0"/>
              <a:t>ICT</a:t>
            </a:r>
            <a:r>
              <a:rPr lang="ja-JP" altLang="en-US" smtClean="0"/>
              <a:t>利活用</a:t>
            </a:r>
            <a:endParaRPr lang="en-US" altLang="ja-JP"/>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コンテンツ プレースホルダ 21"/>
          <p:cNvSpPr>
            <a:spLocks noGrp="1"/>
          </p:cNvSpPr>
          <p:nvPr>
            <p:ph idx="1"/>
          </p:nvPr>
        </p:nvSpPr>
        <p:spPr>
          <a:xfrm>
            <a:off x="495300" y="1340769"/>
            <a:ext cx="8915400" cy="504056"/>
          </a:xfrm>
        </p:spPr>
        <p:txBody>
          <a:bodyPr/>
          <a:lstStyle/>
          <a:p>
            <a:r>
              <a:rPr kumimoji="1" lang="ja-JP" altLang="en-US" sz="2400" dirty="0" smtClean="0"/>
              <a:t>番号制度の導入</a:t>
            </a:r>
            <a:endParaRPr kumimoji="1" lang="ja-JP" altLang="en-US" sz="2400" dirty="0"/>
          </a:p>
        </p:txBody>
      </p:sp>
      <p:sp>
        <p:nvSpPr>
          <p:cNvPr id="4" name="正方形/長方形 3"/>
          <p:cNvSpPr/>
          <p:nvPr/>
        </p:nvSpPr>
        <p:spPr bwMode="auto">
          <a:xfrm>
            <a:off x="1324957" y="2852936"/>
            <a:ext cx="3888432" cy="1152128"/>
          </a:xfrm>
          <a:prstGeom prst="rect">
            <a:avLst/>
          </a:prstGeom>
          <a:solidFill>
            <a:schemeClr val="bg1"/>
          </a:solidFill>
          <a:ln>
            <a:solidFill>
              <a:schemeClr val="accent2"/>
            </a:solidFill>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sp>
        <p:nvSpPr>
          <p:cNvPr id="5" name="角丸四角形 4"/>
          <p:cNvSpPr/>
          <p:nvPr/>
        </p:nvSpPr>
        <p:spPr bwMode="auto">
          <a:xfrm>
            <a:off x="1180941" y="2636912"/>
            <a:ext cx="3168352" cy="360040"/>
          </a:xfrm>
          <a:prstGeom prst="roundRect">
            <a:avLst>
              <a:gd name="adj" fmla="val 50000"/>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ja-JP" altLang="en-US" sz="1600" b="0" i="0" u="none" strike="noStrike" cap="none" normalizeH="0" baseline="0" dirty="0" smtClean="0">
                <a:ln>
                  <a:noFill/>
                </a:ln>
                <a:solidFill>
                  <a:schemeClr val="bg1"/>
                </a:solidFill>
                <a:effectLst/>
                <a:latin typeface="HGPｺﾞｼｯｸM" pitchFamily="50" charset="-128"/>
                <a:ea typeface="HGPｺﾞｼｯｸM" pitchFamily="50" charset="-128"/>
              </a:rPr>
              <a:t>社会保障分野</a:t>
            </a:r>
          </a:p>
        </p:txBody>
      </p:sp>
      <p:sp>
        <p:nvSpPr>
          <p:cNvPr id="6" name="正方形/長方形 5"/>
          <p:cNvSpPr/>
          <p:nvPr/>
        </p:nvSpPr>
        <p:spPr bwMode="auto">
          <a:xfrm>
            <a:off x="1324957" y="4293098"/>
            <a:ext cx="3888432" cy="792087"/>
          </a:xfrm>
          <a:prstGeom prst="rect">
            <a:avLst/>
          </a:prstGeom>
          <a:solidFill>
            <a:schemeClr val="bg1"/>
          </a:solidFill>
          <a:ln>
            <a:solidFill>
              <a:schemeClr val="accent1">
                <a:lumMod val="75000"/>
              </a:schemeClr>
            </a:solidFill>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sp>
        <p:nvSpPr>
          <p:cNvPr id="7" name="角丸四角形 6"/>
          <p:cNvSpPr/>
          <p:nvPr/>
        </p:nvSpPr>
        <p:spPr bwMode="auto">
          <a:xfrm>
            <a:off x="1180941" y="4112697"/>
            <a:ext cx="3168352" cy="360040"/>
          </a:xfrm>
          <a:prstGeom prst="roundRect">
            <a:avLst>
              <a:gd name="adj" fmla="val 50000"/>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ja-JP" altLang="en-US" sz="1600" b="0" i="0" u="none" strike="noStrike" cap="none" normalizeH="0" baseline="0" dirty="0" smtClean="0">
                <a:ln>
                  <a:noFill/>
                </a:ln>
                <a:solidFill>
                  <a:schemeClr val="bg1"/>
                </a:solidFill>
                <a:effectLst/>
                <a:latin typeface="HGPｺﾞｼｯｸM" pitchFamily="50" charset="-128"/>
                <a:ea typeface="HGPｺﾞｼｯｸM" pitchFamily="50" charset="-128"/>
              </a:rPr>
              <a:t>年金分野</a:t>
            </a:r>
          </a:p>
        </p:txBody>
      </p:sp>
      <p:sp>
        <p:nvSpPr>
          <p:cNvPr id="8" name="正方形/長方形 7"/>
          <p:cNvSpPr/>
          <p:nvPr/>
        </p:nvSpPr>
        <p:spPr bwMode="auto">
          <a:xfrm>
            <a:off x="1324957" y="5368074"/>
            <a:ext cx="3888432" cy="797231"/>
          </a:xfrm>
          <a:prstGeom prst="rect">
            <a:avLst/>
          </a:prstGeom>
          <a:solidFill>
            <a:schemeClr val="bg1"/>
          </a:solidFill>
          <a:ln>
            <a:solidFill>
              <a:srgbClr val="FFC000"/>
            </a:solidFill>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sp>
        <p:nvSpPr>
          <p:cNvPr id="9" name="角丸四角形 8"/>
          <p:cNvSpPr/>
          <p:nvPr/>
        </p:nvSpPr>
        <p:spPr bwMode="auto">
          <a:xfrm>
            <a:off x="1180941" y="5157192"/>
            <a:ext cx="3168352" cy="360040"/>
          </a:xfrm>
          <a:prstGeom prst="roundRect">
            <a:avLst>
              <a:gd name="adj" fmla="val 50000"/>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ja-JP" altLang="en-US" sz="1600" b="0" i="0" u="none" strike="noStrike" cap="none" normalizeH="0" baseline="0" dirty="0" smtClean="0">
                <a:ln>
                  <a:noFill/>
                </a:ln>
                <a:solidFill>
                  <a:schemeClr val="bg1"/>
                </a:solidFill>
                <a:effectLst/>
                <a:latin typeface="HGPｺﾞｼｯｸM" pitchFamily="50" charset="-128"/>
                <a:ea typeface="HGPｺﾞｼｯｸM" pitchFamily="50" charset="-128"/>
              </a:rPr>
              <a:t>医療分野</a:t>
            </a:r>
          </a:p>
        </p:txBody>
      </p:sp>
      <p:sp>
        <p:nvSpPr>
          <p:cNvPr id="10" name="正方形/長方形 9"/>
          <p:cNvSpPr/>
          <p:nvPr/>
        </p:nvSpPr>
        <p:spPr bwMode="auto">
          <a:xfrm>
            <a:off x="5429413" y="2852936"/>
            <a:ext cx="3888432" cy="936104"/>
          </a:xfrm>
          <a:prstGeom prst="rect">
            <a:avLst/>
          </a:prstGeom>
          <a:solidFill>
            <a:schemeClr val="bg1"/>
          </a:solidFill>
          <a:ln>
            <a:solidFill>
              <a:schemeClr val="accent3"/>
            </a:solidFill>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sp>
        <p:nvSpPr>
          <p:cNvPr id="11" name="角丸四角形 10"/>
          <p:cNvSpPr/>
          <p:nvPr/>
        </p:nvSpPr>
        <p:spPr bwMode="auto">
          <a:xfrm>
            <a:off x="5285398" y="2636912"/>
            <a:ext cx="3168352" cy="360040"/>
          </a:xfrm>
          <a:prstGeom prst="roundRect">
            <a:avLst>
              <a:gd name="adj" fmla="val 50000"/>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ja-JP" altLang="en-US" sz="1600" b="0" i="0" u="none" strike="noStrike" cap="none" normalizeH="0" baseline="0" dirty="0" smtClean="0">
                <a:ln>
                  <a:noFill/>
                </a:ln>
                <a:solidFill>
                  <a:schemeClr val="bg1"/>
                </a:solidFill>
                <a:effectLst/>
                <a:latin typeface="HGPｺﾞｼｯｸM" pitchFamily="50" charset="-128"/>
                <a:ea typeface="HGPｺﾞｼｯｸM" pitchFamily="50" charset="-128"/>
              </a:rPr>
              <a:t>税務分野</a:t>
            </a:r>
          </a:p>
        </p:txBody>
      </p:sp>
      <p:sp>
        <p:nvSpPr>
          <p:cNvPr id="12" name="正方形/長方形 11"/>
          <p:cNvSpPr/>
          <p:nvPr/>
        </p:nvSpPr>
        <p:spPr bwMode="auto">
          <a:xfrm>
            <a:off x="5429413" y="4149080"/>
            <a:ext cx="3888432" cy="2016224"/>
          </a:xfrm>
          <a:prstGeom prst="rect">
            <a:avLst/>
          </a:prstGeom>
          <a:solidFill>
            <a:schemeClr val="bg1"/>
          </a:solidFill>
          <a:ln>
            <a:solidFill>
              <a:schemeClr val="accent4">
                <a:lumMod val="75000"/>
              </a:schemeClr>
            </a:solidFill>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sp>
        <p:nvSpPr>
          <p:cNvPr id="13" name="角丸四角形 12"/>
          <p:cNvSpPr/>
          <p:nvPr/>
        </p:nvSpPr>
        <p:spPr bwMode="auto">
          <a:xfrm>
            <a:off x="5285398" y="3933056"/>
            <a:ext cx="3168352" cy="360040"/>
          </a:xfrm>
          <a:prstGeom prst="roundRect">
            <a:avLst>
              <a:gd name="adj" fmla="val 50000"/>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ja-JP" altLang="en-US" sz="1600" b="0" i="0" u="none" strike="noStrike" cap="none" normalizeH="0" baseline="0" dirty="0" smtClean="0">
                <a:ln>
                  <a:noFill/>
                </a:ln>
                <a:solidFill>
                  <a:schemeClr val="bg1"/>
                </a:solidFill>
                <a:effectLst/>
                <a:latin typeface="HGPｺﾞｼｯｸM" pitchFamily="50" charset="-128"/>
                <a:ea typeface="HGPｺﾞｼｯｸM" pitchFamily="50" charset="-128"/>
              </a:rPr>
              <a:t>申請・届出など</a:t>
            </a:r>
          </a:p>
        </p:txBody>
      </p:sp>
      <p:sp>
        <p:nvSpPr>
          <p:cNvPr id="14" name="テキスト ボックス 13"/>
          <p:cNvSpPr txBox="1"/>
          <p:nvPr/>
        </p:nvSpPr>
        <p:spPr>
          <a:xfrm>
            <a:off x="1540981" y="1844824"/>
            <a:ext cx="7776864" cy="648072"/>
          </a:xfrm>
          <a:prstGeom prst="rect">
            <a:avLst/>
          </a:prstGeom>
        </p:spPr>
        <p:style>
          <a:lnRef idx="1">
            <a:schemeClr val="accent1"/>
          </a:lnRef>
          <a:fillRef idx="2">
            <a:schemeClr val="accent1"/>
          </a:fillRef>
          <a:effectRef idx="1">
            <a:schemeClr val="accent1"/>
          </a:effectRef>
          <a:fontRef idx="minor">
            <a:schemeClr val="dk1"/>
          </a:fontRef>
        </p:style>
        <p:txBody>
          <a:bodyPr wrap="square" rtlCol="0">
            <a:noAutofit/>
          </a:bodyPr>
          <a:lstStyle/>
          <a:p>
            <a:r>
              <a:rPr kumimoji="1" lang="ja-JP" altLang="en-US" sz="1800" b="0" dirty="0" smtClean="0">
                <a:latin typeface="HGPｺﾞｼｯｸM" pitchFamily="50" charset="-128"/>
                <a:ea typeface="HGPｺﾞｼｯｸM" pitchFamily="50" charset="-128"/>
              </a:rPr>
              <a:t>番号制度は、国や地方公共団体などが国民一人ひとりの情報を的確に把握し、国民が国や地方公共団体などのサービスを利用するための手段</a:t>
            </a:r>
            <a:endParaRPr kumimoji="1" lang="ja-JP" altLang="en-US" sz="1800" b="0" dirty="0">
              <a:latin typeface="HGPｺﾞｼｯｸM" pitchFamily="50" charset="-128"/>
              <a:ea typeface="HGPｺﾞｼｯｸM" pitchFamily="50" charset="-128"/>
            </a:endParaRPr>
          </a:p>
        </p:txBody>
      </p:sp>
      <p:sp>
        <p:nvSpPr>
          <p:cNvPr id="15" name="ホームベース 14"/>
          <p:cNvSpPr/>
          <p:nvPr/>
        </p:nvSpPr>
        <p:spPr bwMode="auto">
          <a:xfrm>
            <a:off x="676885" y="1844824"/>
            <a:ext cx="936104" cy="648072"/>
          </a:xfrm>
          <a:prstGeom prst="homePlate">
            <a:avLst>
              <a:gd name="adj" fmla="val 26179"/>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ja-JP" altLang="en-US" sz="2000" b="1" i="0" u="none" strike="noStrike" cap="none" normalizeH="0" baseline="0" dirty="0" smtClean="0">
                <a:ln>
                  <a:noFill/>
                </a:ln>
                <a:solidFill>
                  <a:schemeClr val="bg1"/>
                </a:solidFill>
                <a:effectLst/>
                <a:latin typeface="HGPｺﾞｼｯｸM" pitchFamily="50" charset="-128"/>
                <a:ea typeface="HGPｺﾞｼｯｸM" pitchFamily="50" charset="-128"/>
              </a:rPr>
              <a:t>主旨</a:t>
            </a:r>
          </a:p>
        </p:txBody>
      </p:sp>
      <p:sp>
        <p:nvSpPr>
          <p:cNvPr id="16" name="ホームベース 15"/>
          <p:cNvSpPr/>
          <p:nvPr/>
        </p:nvSpPr>
        <p:spPr bwMode="auto">
          <a:xfrm>
            <a:off x="676885" y="2636912"/>
            <a:ext cx="504056" cy="3528392"/>
          </a:xfrm>
          <a:prstGeom prst="homePlate">
            <a:avLst>
              <a:gd name="adj" fmla="val 33508"/>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sp>
        <p:nvSpPr>
          <p:cNvPr id="17" name="テキスト ボックス 16"/>
          <p:cNvSpPr txBox="1"/>
          <p:nvPr/>
        </p:nvSpPr>
        <p:spPr>
          <a:xfrm>
            <a:off x="632521" y="2931085"/>
            <a:ext cx="461665" cy="2895986"/>
          </a:xfrm>
          <a:prstGeom prst="rect">
            <a:avLst/>
          </a:prstGeom>
          <a:noFill/>
        </p:spPr>
        <p:txBody>
          <a:bodyPr vert="eaVert" wrap="none" rtlCol="0">
            <a:spAutoFit/>
          </a:bodyPr>
          <a:lstStyle/>
          <a:p>
            <a:r>
              <a:rPr kumimoji="1" lang="ja-JP" altLang="en-US" sz="1800" dirty="0" smtClean="0">
                <a:latin typeface="HGPｺﾞｼｯｸM" pitchFamily="50" charset="-128"/>
                <a:ea typeface="HGPｺﾞｼｯｸM" pitchFamily="50" charset="-128"/>
              </a:rPr>
              <a:t>番号制度で何ができるのか？</a:t>
            </a:r>
            <a:endParaRPr kumimoji="1" lang="ja-JP" altLang="en-US" sz="1800" dirty="0">
              <a:latin typeface="HGPｺﾞｼｯｸM" pitchFamily="50" charset="-128"/>
              <a:ea typeface="HGPｺﾞｼｯｸM" pitchFamily="50" charset="-128"/>
            </a:endParaRPr>
          </a:p>
        </p:txBody>
      </p:sp>
      <p:sp>
        <p:nvSpPr>
          <p:cNvPr id="18" name="正方形/長方形 17"/>
          <p:cNvSpPr/>
          <p:nvPr/>
        </p:nvSpPr>
        <p:spPr>
          <a:xfrm>
            <a:off x="1324957" y="2996954"/>
            <a:ext cx="3888432" cy="1015663"/>
          </a:xfrm>
          <a:prstGeom prst="rect">
            <a:avLst/>
          </a:prstGeom>
        </p:spPr>
        <p:txBody>
          <a:bodyPr wrap="square">
            <a:spAutoFit/>
          </a:bodyPr>
          <a:lstStyle/>
          <a:p>
            <a:pPr marL="82550" indent="-82550">
              <a:buFont typeface="Arial" pitchFamily="34" charset="0"/>
              <a:buChar char="•"/>
            </a:pPr>
            <a:r>
              <a:rPr lang="ja-JP" altLang="en-US" sz="1200" b="0" dirty="0" smtClean="0">
                <a:latin typeface="HGPｺﾞｼｯｸM" pitchFamily="50" charset="-128"/>
                <a:ea typeface="HGPｺﾞｼｯｸM" pitchFamily="50" charset="-128"/>
              </a:rPr>
              <a:t>医療･介護サービスとの情報連携で立替払いが不要</a:t>
            </a:r>
          </a:p>
          <a:p>
            <a:pPr marL="82550" indent="-82550">
              <a:buFont typeface="Arial" pitchFamily="34" charset="0"/>
              <a:buChar char="•"/>
            </a:pPr>
            <a:r>
              <a:rPr lang="ja-JP" altLang="en-US" sz="1200" b="0" dirty="0" smtClean="0">
                <a:latin typeface="HGPｺﾞｼｯｸM" pitchFamily="50" charset="-128"/>
                <a:ea typeface="HGPｺﾞｼｯｸM" pitchFamily="50" charset="-128"/>
              </a:rPr>
              <a:t>年金手帳、医療・介護保険証等の役割を１枚に統合可能</a:t>
            </a:r>
          </a:p>
          <a:p>
            <a:pPr marL="82550" indent="-82550">
              <a:buFont typeface="Arial" pitchFamily="34" charset="0"/>
              <a:buChar char="•"/>
            </a:pPr>
            <a:r>
              <a:rPr lang="ja-JP" altLang="en-US" sz="1200" b="0" dirty="0" smtClean="0">
                <a:latin typeface="HGPｺﾞｼｯｸM" pitchFamily="50" charset="-128"/>
                <a:ea typeface="HGPｺﾞｼｯｸM" pitchFamily="50" charset="-128"/>
              </a:rPr>
              <a:t>医療や介護の現場で自己診療情報等の入手・活用が可能となり、地域の医療連携や医療・介護の連携に寄与</a:t>
            </a:r>
          </a:p>
          <a:p>
            <a:pPr marL="82550" indent="-82550">
              <a:buFont typeface="Arial" pitchFamily="34" charset="0"/>
              <a:buChar char="•"/>
            </a:pPr>
            <a:r>
              <a:rPr lang="ja-JP" altLang="en-US" sz="1200" b="0" dirty="0" smtClean="0">
                <a:latin typeface="HGPｺﾞｼｯｸM" pitchFamily="50" charset="-128"/>
                <a:ea typeface="HGPｺﾞｼｯｸM" pitchFamily="50" charset="-128"/>
              </a:rPr>
              <a:t>障害者へのサービスを行政から通知可能</a:t>
            </a:r>
            <a:endParaRPr lang="ja-JP" altLang="en-US" sz="1200" b="0" dirty="0">
              <a:latin typeface="HGPｺﾞｼｯｸM" pitchFamily="50" charset="-128"/>
              <a:ea typeface="HGPｺﾞｼｯｸM" pitchFamily="50" charset="-128"/>
            </a:endParaRPr>
          </a:p>
        </p:txBody>
      </p:sp>
      <p:sp>
        <p:nvSpPr>
          <p:cNvPr id="19" name="正方形/長方形 18"/>
          <p:cNvSpPr/>
          <p:nvPr/>
        </p:nvSpPr>
        <p:spPr>
          <a:xfrm>
            <a:off x="1324957" y="4438855"/>
            <a:ext cx="3888432" cy="646331"/>
          </a:xfrm>
          <a:prstGeom prst="rect">
            <a:avLst/>
          </a:prstGeom>
        </p:spPr>
        <p:txBody>
          <a:bodyPr wrap="square">
            <a:spAutoFit/>
          </a:bodyPr>
          <a:lstStyle/>
          <a:p>
            <a:pPr marL="82550" indent="-82550">
              <a:buFont typeface="Arial" pitchFamily="34" charset="0"/>
              <a:buChar char="•"/>
            </a:pPr>
            <a:r>
              <a:rPr lang="ja-JP" altLang="en-US" sz="1200" b="0" dirty="0" smtClean="0">
                <a:latin typeface="HGPｺﾞｼｯｸM" pitchFamily="50" charset="-128"/>
                <a:ea typeface="HGPｺﾞｼｯｸM" pitchFamily="50" charset="-128"/>
              </a:rPr>
              <a:t>管理番号の統一により年金制度がより的確に運用可能</a:t>
            </a:r>
          </a:p>
          <a:p>
            <a:pPr marL="82550" indent="-82550">
              <a:buFont typeface="Arial" pitchFamily="34" charset="0"/>
              <a:buChar char="•"/>
            </a:pPr>
            <a:r>
              <a:rPr lang="ja-JP" altLang="en-US" sz="1200" b="0" dirty="0" smtClean="0">
                <a:latin typeface="HGPｺﾞｼｯｸM" pitchFamily="50" charset="-128"/>
                <a:ea typeface="HGPｺﾞｼｯｸM" pitchFamily="50" charset="-128"/>
              </a:rPr>
              <a:t>確定申告の際に必要な公的年金等の源泉徴収票の添付が不要</a:t>
            </a:r>
            <a:endParaRPr lang="ja-JP" altLang="en-US" sz="1200" b="0" dirty="0">
              <a:latin typeface="HGPｺﾞｼｯｸM" pitchFamily="50" charset="-128"/>
              <a:ea typeface="HGPｺﾞｼｯｸM" pitchFamily="50" charset="-128"/>
            </a:endParaRPr>
          </a:p>
        </p:txBody>
      </p:sp>
      <p:sp>
        <p:nvSpPr>
          <p:cNvPr id="20" name="正方形/長方形 19"/>
          <p:cNvSpPr/>
          <p:nvPr/>
        </p:nvSpPr>
        <p:spPr>
          <a:xfrm>
            <a:off x="1324957" y="5518974"/>
            <a:ext cx="3888432" cy="646331"/>
          </a:xfrm>
          <a:prstGeom prst="rect">
            <a:avLst/>
          </a:prstGeom>
        </p:spPr>
        <p:txBody>
          <a:bodyPr wrap="square">
            <a:spAutoFit/>
          </a:bodyPr>
          <a:lstStyle/>
          <a:p>
            <a:pPr marL="82550" indent="-82550">
              <a:buFont typeface="Arial" pitchFamily="34" charset="0"/>
              <a:buChar char="•"/>
            </a:pPr>
            <a:r>
              <a:rPr lang="ja-JP" altLang="en-US" sz="1200" b="0" dirty="0" smtClean="0">
                <a:latin typeface="HGPｺﾞｼｯｸM" pitchFamily="50" charset="-128"/>
                <a:ea typeface="HGPｺﾞｼｯｸM" pitchFamily="50" charset="-128"/>
              </a:rPr>
              <a:t>保険医療機関や保険薬局での医療費の自己負担額の把握が可能となり、確定申告の際に必要な公的年金等の源泉徴収票の添付が不要</a:t>
            </a:r>
            <a:endParaRPr lang="ja-JP" altLang="en-US" sz="1200" b="0" dirty="0">
              <a:latin typeface="HGPｺﾞｼｯｸM" pitchFamily="50" charset="-128"/>
              <a:ea typeface="HGPｺﾞｼｯｸM" pitchFamily="50" charset="-128"/>
            </a:endParaRPr>
          </a:p>
        </p:txBody>
      </p:sp>
      <p:sp>
        <p:nvSpPr>
          <p:cNvPr id="21" name="正方形/長方形 20"/>
          <p:cNvSpPr/>
          <p:nvPr/>
        </p:nvSpPr>
        <p:spPr>
          <a:xfrm>
            <a:off x="5429413" y="2996954"/>
            <a:ext cx="3888432" cy="830997"/>
          </a:xfrm>
          <a:prstGeom prst="rect">
            <a:avLst/>
          </a:prstGeom>
        </p:spPr>
        <p:txBody>
          <a:bodyPr wrap="square">
            <a:spAutoFit/>
          </a:bodyPr>
          <a:lstStyle/>
          <a:p>
            <a:pPr marL="82550" indent="-82550">
              <a:buFont typeface="Arial" pitchFamily="34" charset="0"/>
              <a:buChar char="•"/>
            </a:pPr>
            <a:r>
              <a:rPr lang="ja-JP" altLang="en-US" sz="1200" b="0" dirty="0" smtClean="0">
                <a:latin typeface="HGPｺﾞｼｯｸM" pitchFamily="50" charset="-128"/>
                <a:ea typeface="HGPｺﾞｼｯｸM" pitchFamily="50" charset="-128"/>
              </a:rPr>
              <a:t>所得の過少申告や扶養控除のチェックが効率的になり、税の不正還付などを防止</a:t>
            </a:r>
          </a:p>
          <a:p>
            <a:pPr marL="82550" indent="-82550">
              <a:buFont typeface="Arial" pitchFamily="34" charset="0"/>
              <a:buChar char="•"/>
            </a:pPr>
            <a:r>
              <a:rPr lang="en-US" altLang="ja-JP" sz="1200" b="0" dirty="0" smtClean="0">
                <a:latin typeface="HGPｺﾞｼｯｸM" pitchFamily="50" charset="-128"/>
                <a:ea typeface="HGPｺﾞｼｯｸM" pitchFamily="50" charset="-128"/>
              </a:rPr>
              <a:t>e-Tax </a:t>
            </a:r>
            <a:r>
              <a:rPr lang="ja-JP" altLang="en-US" sz="1200" b="0" dirty="0" smtClean="0">
                <a:latin typeface="HGPｺﾞｼｯｸM" pitchFamily="50" charset="-128"/>
                <a:ea typeface="HGPｺﾞｼｯｸM" pitchFamily="50" charset="-128"/>
              </a:rPr>
              <a:t>で確定申告を行う際、必要な情報をマイ・ポータル（仮称）で確認可能</a:t>
            </a:r>
            <a:endParaRPr lang="ja-JP" altLang="en-US" sz="1200" b="0" dirty="0">
              <a:latin typeface="HGPｺﾞｼｯｸM" pitchFamily="50" charset="-128"/>
              <a:ea typeface="HGPｺﾞｼｯｸM" pitchFamily="50" charset="-128"/>
            </a:endParaRPr>
          </a:p>
        </p:txBody>
      </p:sp>
      <p:sp>
        <p:nvSpPr>
          <p:cNvPr id="23" name="正方形/長方形 22"/>
          <p:cNvSpPr/>
          <p:nvPr/>
        </p:nvSpPr>
        <p:spPr>
          <a:xfrm>
            <a:off x="5429413" y="4293097"/>
            <a:ext cx="3888432" cy="1915909"/>
          </a:xfrm>
          <a:prstGeom prst="rect">
            <a:avLst/>
          </a:prstGeom>
        </p:spPr>
        <p:txBody>
          <a:bodyPr wrap="square">
            <a:spAutoFit/>
          </a:bodyPr>
          <a:lstStyle/>
          <a:p>
            <a:pPr marL="82550" indent="-82550">
              <a:buFont typeface="Arial" pitchFamily="34" charset="0"/>
              <a:buChar char="•"/>
            </a:pPr>
            <a:r>
              <a:rPr lang="ja-JP" altLang="en-US" sz="1200" b="0" dirty="0" smtClean="0">
                <a:latin typeface="HGPｺﾞｼｯｸM" pitchFamily="50" charset="-128"/>
                <a:ea typeface="HGPｺﾞｼｯｸM" pitchFamily="50" charset="-128"/>
              </a:rPr>
              <a:t>以下のような申請･申告において、行政機関が発行する添付書類を省略することが可能</a:t>
            </a:r>
            <a:endParaRPr lang="en-US" altLang="ja-JP" sz="1200" b="0" dirty="0" smtClean="0">
              <a:latin typeface="HGPｺﾞｼｯｸM" pitchFamily="50" charset="-128"/>
              <a:ea typeface="HGPｺﾞｼｯｸM" pitchFamily="50" charset="-128"/>
            </a:endParaRPr>
          </a:p>
          <a:p>
            <a:pPr marL="177800" lvl="1" indent="-96838">
              <a:buFont typeface="Wingdings" pitchFamily="2" charset="2"/>
              <a:buChar char="Ø"/>
            </a:pPr>
            <a:r>
              <a:rPr lang="ja-JP" altLang="en-US" sz="1050" b="0" dirty="0" smtClean="0">
                <a:latin typeface="HGPｺﾞｼｯｸM" pitchFamily="50" charset="-128"/>
                <a:ea typeface="HGPｺﾞｼｯｸM" pitchFamily="50" charset="-128"/>
              </a:rPr>
              <a:t>給付などの申請（児童扶養手当、母子家庭自立支援給付金、特別児童扶養手当、障害児福祉手当、特別障害者手当等）　</a:t>
            </a:r>
          </a:p>
          <a:p>
            <a:pPr marL="177800" lvl="1" indent="-96838">
              <a:buFont typeface="Wingdings" pitchFamily="2" charset="2"/>
              <a:buChar char="Ø"/>
            </a:pPr>
            <a:r>
              <a:rPr lang="ja-JP" altLang="en-US" sz="1050" b="0" dirty="0" smtClean="0">
                <a:latin typeface="HGPｺﾞｼｯｸM" pitchFamily="50" charset="-128"/>
                <a:ea typeface="HGPｺﾞｼｯｸM" pitchFamily="50" charset="-128"/>
              </a:rPr>
              <a:t>自己負担割合・自己負担上限額の決定（高額療養費、入院時食事療養費、入院時生活療養費などの自己負担限度額および標準負担額、高齢者に係る医療保険の自己負担割合等）</a:t>
            </a:r>
          </a:p>
          <a:p>
            <a:pPr marL="177800" lvl="1" indent="-96838">
              <a:buFont typeface="Wingdings" pitchFamily="2" charset="2"/>
              <a:buChar char="Ø"/>
            </a:pPr>
            <a:r>
              <a:rPr lang="ja-JP" altLang="en-US" sz="1050" b="0" dirty="0" smtClean="0">
                <a:latin typeface="HGPｺﾞｼｯｸM" pitchFamily="50" charset="-128"/>
                <a:ea typeface="HGPｺﾞｼｯｸM" pitchFamily="50" charset="-128"/>
              </a:rPr>
              <a:t>国税・地方税の申告等（住宅ローン控除、住宅取得資金の贈与を受けた場合の贈与税の特例、居住用資産を買い換えた場合の課税の特例、相続時精算課税の選択に係る届出、事業用資産を買い換えた場合の課税の特例）</a:t>
            </a:r>
          </a:p>
        </p:txBody>
      </p:sp>
      <p:sp>
        <p:nvSpPr>
          <p:cNvPr id="24" name="スライド番号プレースホルダ 23"/>
          <p:cNvSpPr>
            <a:spLocks noGrp="1"/>
          </p:cNvSpPr>
          <p:nvPr>
            <p:ph type="sldNum" sz="quarter" idx="12"/>
          </p:nvPr>
        </p:nvSpPr>
        <p:spPr/>
        <p:txBody>
          <a:bodyPr/>
          <a:lstStyle/>
          <a:p>
            <a:pPr>
              <a:defRPr/>
            </a:pPr>
            <a:fld id="{0E58A879-8DF7-4551-894D-53A581E11B35}" type="slidenum">
              <a:rPr lang="ja-JP" altLang="en-US" smtClean="0"/>
              <a:pPr>
                <a:defRPr/>
              </a:pPr>
              <a:t>13</a:t>
            </a:fld>
            <a:endParaRPr lang="en-US" altLang="ja-JP"/>
          </a:p>
        </p:txBody>
      </p:sp>
      <p:sp>
        <p:nvSpPr>
          <p:cNvPr id="25" name="フッター プレースホルダ 24"/>
          <p:cNvSpPr>
            <a:spLocks noGrp="1"/>
          </p:cNvSpPr>
          <p:nvPr>
            <p:ph type="ftr" sz="quarter" idx="11"/>
          </p:nvPr>
        </p:nvSpPr>
        <p:spPr/>
        <p:txBody>
          <a:bodyPr/>
          <a:lstStyle/>
          <a:p>
            <a:pPr>
              <a:defRPr/>
            </a:pPr>
            <a:r>
              <a:rPr lang="en-US" altLang="ja-JP" smtClean="0"/>
              <a:t>1-2 </a:t>
            </a:r>
            <a:r>
              <a:rPr lang="ja-JP" altLang="en-US" smtClean="0"/>
              <a:t>自治体における効果的な</a:t>
            </a:r>
            <a:r>
              <a:rPr lang="en-US" altLang="ja-JP" smtClean="0"/>
              <a:t>ICT</a:t>
            </a:r>
            <a:r>
              <a:rPr lang="ja-JP" altLang="en-US" smtClean="0"/>
              <a:t>利活用</a:t>
            </a:r>
            <a:endParaRPr lang="en-US" altLang="ja-JP"/>
          </a:p>
        </p:txBody>
      </p:sp>
      <p:sp>
        <p:nvSpPr>
          <p:cNvPr id="26" name="Rectangle 2"/>
          <p:cNvSpPr txBox="1">
            <a:spLocks noChangeArrowheads="1"/>
          </p:cNvSpPr>
          <p:nvPr/>
        </p:nvSpPr>
        <p:spPr bwMode="auto">
          <a:xfrm>
            <a:off x="495300" y="404813"/>
            <a:ext cx="8915400" cy="7921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800" b="1" i="0" u="none" strike="noStrike" kern="0" cap="none" spc="-100" normalizeH="0" baseline="0" noProof="0" dirty="0" smtClean="0">
                <a:ln>
                  <a:noFill/>
                </a:ln>
                <a:solidFill>
                  <a:schemeClr val="tx1"/>
                </a:solidFill>
                <a:effectLst/>
                <a:uLnTx/>
                <a:uFillTx/>
                <a:latin typeface="HGPｺﾞｼｯｸM" pitchFamily="50" charset="-128"/>
                <a:ea typeface="HGPｺﾞｼｯｸM" pitchFamily="50" charset="-128"/>
                <a:cs typeface="+mj-cs"/>
              </a:rPr>
              <a:t>５．自治体における業務・システムの最適化　</a:t>
            </a:r>
            <a:r>
              <a:rPr kumimoji="1" lang="ja-JP" altLang="en-US" sz="2400" b="1" i="0" u="none" strike="noStrike" kern="0" cap="none" spc="-100" normalizeH="0" baseline="0" noProof="0" dirty="0" smtClean="0">
                <a:ln>
                  <a:noFill/>
                </a:ln>
                <a:solidFill>
                  <a:schemeClr val="tx1"/>
                </a:solidFill>
                <a:effectLst/>
                <a:uLnTx/>
                <a:uFillTx/>
                <a:latin typeface="HGPｺﾞｼｯｸM" pitchFamily="50" charset="-128"/>
                <a:ea typeface="HGPｺﾞｼｯｸM" pitchFamily="50" charset="-128"/>
                <a:cs typeface="+mj-cs"/>
              </a:rPr>
              <a:t>～番号法～</a:t>
            </a:r>
            <a:endParaRPr kumimoji="1" lang="ja-JP" altLang="ja-JP" sz="2400" b="1" i="0" u="none" strike="noStrike" kern="0" cap="none" spc="-100" normalizeH="0" baseline="0" noProof="0" dirty="0" smtClean="0">
              <a:ln>
                <a:noFill/>
              </a:ln>
              <a:solidFill>
                <a:schemeClr val="tx1"/>
              </a:solidFill>
              <a:effectLst/>
              <a:uLnTx/>
              <a:uFillTx/>
              <a:latin typeface="HGPｺﾞｼｯｸM" pitchFamily="50" charset="-128"/>
              <a:ea typeface="HGPｺﾞｼｯｸM" pitchFamily="50" charset="-128"/>
              <a:cs typeface="+mj-cs"/>
            </a:endParaRPr>
          </a:p>
        </p:txBody>
      </p:sp>
    </p:spTree>
    <p:extLst>
      <p:ext uri="{BB962C8B-B14F-4D97-AF65-F5344CB8AC3E}">
        <p14:creationId xmlns="" xmlns:p14="http://schemas.microsoft.com/office/powerpoint/2010/main" val="90728513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コンテンツ プレースホルダ 21"/>
          <p:cNvSpPr>
            <a:spLocks noGrp="1"/>
          </p:cNvSpPr>
          <p:nvPr>
            <p:ph idx="1"/>
          </p:nvPr>
        </p:nvSpPr>
        <p:spPr>
          <a:xfrm>
            <a:off x="495300" y="1388156"/>
            <a:ext cx="8915400" cy="960724"/>
          </a:xfrm>
        </p:spPr>
        <p:txBody>
          <a:bodyPr/>
          <a:lstStyle/>
          <a:p>
            <a:r>
              <a:rPr kumimoji="1" lang="ja-JP" altLang="en-US" dirty="0" smtClean="0">
                <a:latin typeface="HGPｺﾞｼｯｸM" pitchFamily="50" charset="-128"/>
                <a:ea typeface="HGPｺﾞｼｯｸM" pitchFamily="50" charset="-128"/>
              </a:rPr>
              <a:t>番号制度への主な対応</a:t>
            </a:r>
            <a:endParaRPr kumimoji="1" lang="ja-JP" altLang="en-US" dirty="0">
              <a:latin typeface="HGPｺﾞｼｯｸM" pitchFamily="50" charset="-128"/>
              <a:ea typeface="HGPｺﾞｼｯｸM" pitchFamily="50" charset="-128"/>
            </a:endParaRPr>
          </a:p>
        </p:txBody>
      </p:sp>
      <p:sp>
        <p:nvSpPr>
          <p:cNvPr id="9" name="角丸四角形 8"/>
          <p:cNvSpPr/>
          <p:nvPr/>
        </p:nvSpPr>
        <p:spPr bwMode="auto">
          <a:xfrm>
            <a:off x="838185" y="1900896"/>
            <a:ext cx="8472074" cy="1960152"/>
          </a:xfrm>
          <a:prstGeom prst="roundRect">
            <a:avLst>
              <a:gd name="adj" fmla="val 4080"/>
            </a:avLst>
          </a:prstGeom>
          <a:solidFill>
            <a:schemeClr val="bg1"/>
          </a:solid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eaLnBrk="0" hangingPunct="0"/>
            <a:r>
              <a:rPr kumimoji="0" lang="ja-JP" altLang="en-US" b="0" dirty="0" smtClean="0">
                <a:solidFill>
                  <a:prstClr val="black"/>
                </a:solidFill>
                <a:latin typeface="HGPｺﾞｼｯｸM" pitchFamily="50" charset="-128"/>
                <a:ea typeface="HGPｺﾞｼｯｸM" pitchFamily="50" charset="-128"/>
              </a:rPr>
              <a:t>住基、地方税、宛名、福祉関連などの</a:t>
            </a:r>
            <a:r>
              <a:rPr kumimoji="0" lang="ja-JP" altLang="en-US" b="1" dirty="0" smtClean="0">
                <a:solidFill>
                  <a:prstClr val="black"/>
                </a:solidFill>
                <a:latin typeface="HGPｺﾞｼｯｸM" pitchFamily="50" charset="-128"/>
                <a:ea typeface="HGPｺﾞｼｯｸM" pitchFamily="50" charset="-128"/>
              </a:rPr>
              <a:t>番号法で定められた特定個人情報を利用して</a:t>
            </a:r>
            <a:r>
              <a:rPr lang="ja-JP" altLang="en-US" b="1" dirty="0" smtClean="0">
                <a:solidFill>
                  <a:prstClr val="black"/>
                </a:solidFill>
                <a:latin typeface="HGPｺﾞｼｯｸM" pitchFamily="50" charset="-128"/>
                <a:ea typeface="HGPｺﾞｼｯｸM" pitchFamily="50" charset="-128"/>
              </a:rPr>
              <a:t>連携</a:t>
            </a:r>
            <a:r>
              <a:rPr kumimoji="0" lang="ja-JP" altLang="en-US" b="1" dirty="0" smtClean="0">
                <a:solidFill>
                  <a:prstClr val="black"/>
                </a:solidFill>
                <a:latin typeface="HGPｺﾞｼｯｸM" pitchFamily="50" charset="-128"/>
                <a:ea typeface="HGPｺﾞｼｯｸM" pitchFamily="50" charset="-128"/>
              </a:rPr>
              <a:t>する業務・システム</a:t>
            </a:r>
            <a:r>
              <a:rPr kumimoji="0" lang="ja-JP" altLang="en-US" b="0" dirty="0" smtClean="0">
                <a:solidFill>
                  <a:prstClr val="black"/>
                </a:solidFill>
                <a:latin typeface="HGPｺﾞｼｯｸM" pitchFamily="50" charset="-128"/>
                <a:ea typeface="HGPｺﾞｼｯｸM" pitchFamily="50" charset="-128"/>
              </a:rPr>
              <a:t>において</a:t>
            </a:r>
            <a:r>
              <a:rPr lang="ja-JP" altLang="en-US" dirty="0" smtClean="0">
                <a:solidFill>
                  <a:prstClr val="black"/>
                </a:solidFill>
                <a:latin typeface="HGPｺﾞｼｯｸM" pitchFamily="50" charset="-128"/>
                <a:ea typeface="HGPｺﾞｼｯｸM" pitchFamily="50" charset="-128"/>
              </a:rPr>
              <a:t>、付番や統合宛名、その他ネットワーク等の</a:t>
            </a:r>
            <a:r>
              <a:rPr kumimoji="0" lang="ja-JP" altLang="en-US" b="0" dirty="0" smtClean="0">
                <a:solidFill>
                  <a:srgbClr val="FF0000"/>
                </a:solidFill>
                <a:latin typeface="HGPｺﾞｼｯｸM" pitchFamily="50" charset="-128"/>
                <a:ea typeface="HGPｺﾞｼｯｸM" pitchFamily="50" charset="-128"/>
              </a:rPr>
              <a:t>システム改修</a:t>
            </a:r>
            <a:r>
              <a:rPr kumimoji="0" lang="ja-JP" altLang="en-US" b="0" dirty="0" smtClean="0">
                <a:solidFill>
                  <a:prstClr val="black"/>
                </a:solidFill>
                <a:latin typeface="HGPｺﾞｼｯｸM" pitchFamily="50" charset="-128"/>
                <a:ea typeface="HGPｺﾞｼｯｸM" pitchFamily="50" charset="-128"/>
              </a:rPr>
              <a:t>が必要となる。</a:t>
            </a:r>
          </a:p>
        </p:txBody>
      </p:sp>
      <p:sp>
        <p:nvSpPr>
          <p:cNvPr id="10" name="角丸四角形 9"/>
          <p:cNvSpPr/>
          <p:nvPr/>
        </p:nvSpPr>
        <p:spPr bwMode="auto">
          <a:xfrm>
            <a:off x="838185" y="3933056"/>
            <a:ext cx="8472074" cy="648072"/>
          </a:xfrm>
          <a:prstGeom prst="roundRect">
            <a:avLst>
              <a:gd name="adj" fmla="val 9898"/>
            </a:avLst>
          </a:prstGeom>
          <a:solidFill>
            <a:schemeClr val="bg1"/>
          </a:solid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eaLnBrk="0" hangingPunct="0"/>
            <a:r>
              <a:rPr kumimoji="0" lang="ja-JP" altLang="en-US" sz="1600" b="1" dirty="0">
                <a:solidFill>
                  <a:prstClr val="black"/>
                </a:solidFill>
                <a:latin typeface="HGPｺﾞｼｯｸM" pitchFamily="50" charset="-128"/>
                <a:ea typeface="HGPｺﾞｼｯｸM" pitchFamily="50" charset="-128"/>
              </a:rPr>
              <a:t>番号</a:t>
            </a:r>
            <a:r>
              <a:rPr kumimoji="0" lang="ja-JP" altLang="en-US" sz="1600" b="1" dirty="0" smtClean="0">
                <a:solidFill>
                  <a:prstClr val="black"/>
                </a:solidFill>
                <a:latin typeface="HGPｺﾞｼｯｸM" pitchFamily="50" charset="-128"/>
                <a:ea typeface="HGPｺﾞｼｯｸM" pitchFamily="50" charset="-128"/>
              </a:rPr>
              <a:t>を使用した団体間情報連携</a:t>
            </a:r>
            <a:r>
              <a:rPr kumimoji="0" lang="ja-JP" altLang="en-US" sz="1600" b="0" dirty="0" smtClean="0">
                <a:solidFill>
                  <a:prstClr val="black"/>
                </a:solidFill>
                <a:latin typeface="HGPｺﾞｼｯｸM" pitchFamily="50" charset="-128"/>
                <a:ea typeface="HGPｺﾞｼｯｸM" pitchFamily="50" charset="-128"/>
              </a:rPr>
              <a:t>を行うための</a:t>
            </a:r>
            <a:r>
              <a:rPr kumimoji="0" lang="ja-JP" altLang="en-US" sz="1600" b="0" dirty="0" smtClean="0">
                <a:solidFill>
                  <a:srgbClr val="FF0000"/>
                </a:solidFill>
                <a:latin typeface="HGPｺﾞｼｯｸM" pitchFamily="50" charset="-128"/>
                <a:ea typeface="HGPｺﾞｼｯｸM" pitchFamily="50" charset="-128"/>
              </a:rPr>
              <a:t>中間サーバ</a:t>
            </a:r>
            <a:r>
              <a:rPr lang="ja-JP" altLang="en-US" sz="1600" dirty="0" smtClean="0">
                <a:solidFill>
                  <a:prstClr val="black"/>
                </a:solidFill>
                <a:latin typeface="HGPｺﾞｼｯｸM" pitchFamily="50" charset="-128"/>
                <a:ea typeface="HGPｺﾞｼｯｸM" pitchFamily="50" charset="-128"/>
              </a:rPr>
              <a:t>を利用する。</a:t>
            </a:r>
            <a:r>
              <a:rPr kumimoji="0" lang="ja-JP" altLang="en-US" sz="1600" b="0" dirty="0" smtClean="0">
                <a:solidFill>
                  <a:prstClr val="black"/>
                </a:solidFill>
                <a:latin typeface="HGPｺﾞｼｯｸM" pitchFamily="50" charset="-128"/>
                <a:ea typeface="HGPｺﾞｼｯｸM" pitchFamily="50" charset="-128"/>
              </a:rPr>
              <a:t>中間サーバは国によって東西に設置されたため、使用するための費用の分担が必要になる。</a:t>
            </a:r>
          </a:p>
        </p:txBody>
      </p:sp>
      <p:sp>
        <p:nvSpPr>
          <p:cNvPr id="11" name="角丸四角形 10"/>
          <p:cNvSpPr/>
          <p:nvPr/>
        </p:nvSpPr>
        <p:spPr bwMode="auto">
          <a:xfrm>
            <a:off x="853317" y="4653137"/>
            <a:ext cx="8456942" cy="593749"/>
          </a:xfrm>
          <a:prstGeom prst="roundRect">
            <a:avLst>
              <a:gd name="adj" fmla="val 9799"/>
            </a:avLst>
          </a:prstGeom>
          <a:solidFill>
            <a:schemeClr val="bg1"/>
          </a:solid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eaLnBrk="0" hangingPunct="0"/>
            <a:r>
              <a:rPr kumimoji="0" lang="ja-JP" altLang="en-US" sz="1600" b="0" dirty="0">
                <a:solidFill>
                  <a:prstClr val="black"/>
                </a:solidFill>
                <a:latin typeface="HGPｺﾞｼｯｸM" pitchFamily="50" charset="-128"/>
                <a:ea typeface="HGPｺﾞｼｯｸM" pitchFamily="50" charset="-128"/>
              </a:rPr>
              <a:t>個人</a:t>
            </a:r>
            <a:r>
              <a:rPr kumimoji="0" lang="ja-JP" altLang="en-US" sz="1600" b="0" dirty="0" smtClean="0">
                <a:solidFill>
                  <a:prstClr val="black"/>
                </a:solidFill>
                <a:latin typeface="HGPｺﾞｼｯｸM" pitchFamily="50" charset="-128"/>
                <a:ea typeface="HGPｺﾞｼｯｸM" pitchFamily="50" charset="-128"/>
              </a:rPr>
              <a:t>番号利用事務について、</a:t>
            </a:r>
            <a:r>
              <a:rPr kumimoji="0" lang="ja-JP" altLang="en-US" sz="1600" b="0" dirty="0" smtClean="0">
                <a:solidFill>
                  <a:srgbClr val="FF0000"/>
                </a:solidFill>
                <a:latin typeface="HGPｺﾞｼｯｸM" pitchFamily="50" charset="-128"/>
                <a:ea typeface="HGPｺﾞｼｯｸM" pitchFamily="50" charset="-128"/>
              </a:rPr>
              <a:t>特定個人情報の適正な取り扱いのためのガイドライン等</a:t>
            </a:r>
            <a:r>
              <a:rPr kumimoji="0" lang="ja-JP" altLang="en-US" sz="1600" b="0" dirty="0" smtClean="0">
                <a:solidFill>
                  <a:prstClr val="black"/>
                </a:solidFill>
                <a:latin typeface="HGPｺﾞｼｯｸM" pitchFamily="50" charset="-128"/>
                <a:ea typeface="HGPｺﾞｼｯｸM" pitchFamily="50" charset="-128"/>
              </a:rPr>
              <a:t>を前提とし、しきい値別に事務ごと、</a:t>
            </a:r>
            <a:r>
              <a:rPr kumimoji="0" lang="ja-JP" altLang="en-US" sz="1600" b="0" dirty="0" smtClean="0">
                <a:solidFill>
                  <a:srgbClr val="FF0000"/>
                </a:solidFill>
                <a:latin typeface="HGPｺﾞｼｯｸM" pitchFamily="50" charset="-128"/>
                <a:ea typeface="HGPｺﾞｼｯｸM" pitchFamily="50" charset="-128"/>
              </a:rPr>
              <a:t>特定個人情報保護評価</a:t>
            </a:r>
            <a:r>
              <a:rPr kumimoji="0" lang="ja-JP" altLang="en-US" sz="1600" b="0" dirty="0" smtClean="0">
                <a:solidFill>
                  <a:prstClr val="black"/>
                </a:solidFill>
                <a:latin typeface="HGPｺﾞｼｯｸM" pitchFamily="50" charset="-128"/>
                <a:ea typeface="HGPｺﾞｼｯｸM" pitchFamily="50" charset="-128"/>
              </a:rPr>
              <a:t>を行う必要がある。</a:t>
            </a:r>
          </a:p>
        </p:txBody>
      </p:sp>
      <p:sp>
        <p:nvSpPr>
          <p:cNvPr id="12" name="角丸四角形 11"/>
          <p:cNvSpPr/>
          <p:nvPr/>
        </p:nvSpPr>
        <p:spPr bwMode="auto">
          <a:xfrm>
            <a:off x="838185" y="5301208"/>
            <a:ext cx="8472074" cy="720080"/>
          </a:xfrm>
          <a:prstGeom prst="roundRect">
            <a:avLst>
              <a:gd name="adj" fmla="val 9898"/>
            </a:avLst>
          </a:prstGeom>
          <a:solidFill>
            <a:schemeClr val="bg1"/>
          </a:solid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eaLnBrk="0" hangingPunct="0"/>
            <a:r>
              <a:rPr kumimoji="0" lang="ja-JP" altLang="en-US" sz="1600" b="0" dirty="0" smtClean="0">
                <a:solidFill>
                  <a:prstClr val="black"/>
                </a:solidFill>
                <a:latin typeface="HGPｺﾞｼｯｸM" pitchFamily="50" charset="-128"/>
                <a:ea typeface="HGPｺﾞｼｯｸM" pitchFamily="50" charset="-128"/>
              </a:rPr>
              <a:t>各自治体で施行されている</a:t>
            </a:r>
            <a:r>
              <a:rPr kumimoji="0" lang="ja-JP" altLang="en-US" sz="1600" b="0" dirty="0" smtClean="0">
                <a:solidFill>
                  <a:srgbClr val="FF0000"/>
                </a:solidFill>
                <a:latin typeface="HGPｺﾞｼｯｸM" pitchFamily="50" charset="-128"/>
                <a:ea typeface="HGPｺﾞｼｯｸM" pitchFamily="50" charset="-128"/>
              </a:rPr>
              <a:t>個人情報保護条例</a:t>
            </a:r>
            <a:r>
              <a:rPr kumimoji="0" lang="ja-JP" altLang="en-US" sz="1600" b="0" dirty="0" smtClean="0">
                <a:solidFill>
                  <a:prstClr val="black"/>
                </a:solidFill>
                <a:latin typeface="HGPｺﾞｼｯｸM" pitchFamily="50" charset="-128"/>
                <a:ea typeface="HGPｺﾞｼｯｸM" pitchFamily="50" charset="-128"/>
              </a:rPr>
              <a:t>の内容に応じて、番号を独自利用する事務及び情報連携を行えるようにするための改正が必要となる。</a:t>
            </a:r>
          </a:p>
        </p:txBody>
      </p:sp>
      <p:sp>
        <p:nvSpPr>
          <p:cNvPr id="13" name="正方形/長方形 12"/>
          <p:cNvSpPr/>
          <p:nvPr/>
        </p:nvSpPr>
        <p:spPr>
          <a:xfrm>
            <a:off x="4485335" y="2534460"/>
            <a:ext cx="4684997" cy="415498"/>
          </a:xfrm>
          <a:prstGeom prst="rect">
            <a:avLst/>
          </a:prstGeom>
        </p:spPr>
        <p:txBody>
          <a:bodyPr wrap="square">
            <a:spAutoFit/>
          </a:bodyPr>
          <a:lstStyle/>
          <a:p>
            <a:pPr marL="176213" indent="-176213"/>
            <a:r>
              <a:rPr lang="en-US" altLang="ja-JP" sz="1050" b="0" dirty="0">
                <a:latin typeface="HGPｺﾞｼｯｸM" pitchFamily="50" charset="-128"/>
                <a:ea typeface="HGPｺﾞｼｯｸM" pitchFamily="50" charset="-128"/>
              </a:rPr>
              <a:t>※</a:t>
            </a:r>
            <a:r>
              <a:rPr lang="ja-JP" altLang="en-US" sz="1050" b="0" dirty="0" smtClean="0">
                <a:latin typeface="HGPｺﾞｼｯｸM" pitchFamily="50" charset="-128"/>
                <a:ea typeface="HGPｺﾞｼｯｸM" pitchFamily="50" charset="-128"/>
              </a:rPr>
              <a:t>既存</a:t>
            </a:r>
            <a:r>
              <a:rPr lang="ja-JP" altLang="en-US" sz="1050" b="0" dirty="0">
                <a:latin typeface="HGPｺﾞｼｯｸM" pitchFamily="50" charset="-128"/>
                <a:ea typeface="HGPｺﾞｼｯｸM" pitchFamily="50" charset="-128"/>
              </a:rPr>
              <a:t>システムの改修時には</a:t>
            </a:r>
            <a:r>
              <a:rPr lang="ja-JP" altLang="en-US" sz="1050" b="0" dirty="0" smtClean="0">
                <a:latin typeface="HGPｺﾞｼｯｸM" pitchFamily="50" charset="-128"/>
                <a:ea typeface="HGPｺﾞｼｯｸM" pitchFamily="50" charset="-128"/>
              </a:rPr>
              <a:t>、文書</a:t>
            </a:r>
            <a:r>
              <a:rPr lang="ja-JP" altLang="en-US" sz="1050" b="0" dirty="0">
                <a:latin typeface="HGPｺﾞｼｯｸM" pitchFamily="50" charset="-128"/>
                <a:ea typeface="HGPｺﾞｼｯｸM" pitchFamily="50" charset="-128"/>
              </a:rPr>
              <a:t>の受発信に関する決裁規定を定めた文書管理要領</a:t>
            </a:r>
            <a:r>
              <a:rPr lang="ja-JP" altLang="en-US" sz="1050" b="0" dirty="0" smtClean="0">
                <a:latin typeface="HGPｺﾞｼｯｸM" pitchFamily="50" charset="-128"/>
                <a:ea typeface="HGPｺﾞｼｯｸM" pitchFamily="50" charset="-128"/>
              </a:rPr>
              <a:t>やセキュリティポリシー</a:t>
            </a:r>
            <a:r>
              <a:rPr lang="ja-JP" altLang="en-US" sz="1050" b="0" dirty="0">
                <a:latin typeface="HGPｺﾞｼｯｸM" pitchFamily="50" charset="-128"/>
                <a:ea typeface="HGPｺﾞｼｯｸM" pitchFamily="50" charset="-128"/>
              </a:rPr>
              <a:t>の見直しが必要になる可能性が</a:t>
            </a:r>
            <a:r>
              <a:rPr lang="ja-JP" altLang="en-US" sz="1050" b="0" dirty="0" smtClean="0">
                <a:latin typeface="HGPｺﾞｼｯｸM" pitchFamily="50" charset="-128"/>
                <a:ea typeface="HGPｺﾞｼｯｸM" pitchFamily="50" charset="-128"/>
              </a:rPr>
              <a:t>あります。</a:t>
            </a:r>
            <a:endParaRPr lang="en-US" altLang="ja-JP" sz="1050" b="0" dirty="0" smtClean="0">
              <a:latin typeface="HGPｺﾞｼｯｸM" pitchFamily="50" charset="-128"/>
              <a:ea typeface="HGPｺﾞｼｯｸM" pitchFamily="50" charset="-128"/>
            </a:endParaRPr>
          </a:p>
        </p:txBody>
      </p:sp>
      <p:sp>
        <p:nvSpPr>
          <p:cNvPr id="14" name="角丸四角形 13"/>
          <p:cNvSpPr/>
          <p:nvPr/>
        </p:nvSpPr>
        <p:spPr bwMode="auto">
          <a:xfrm>
            <a:off x="1136577" y="2945136"/>
            <a:ext cx="2176148" cy="786558"/>
          </a:xfrm>
          <a:prstGeom prst="roundRect">
            <a:avLst>
              <a:gd name="adj" fmla="val 8320"/>
            </a:avLst>
          </a:prstGeom>
          <a:solidFill>
            <a:schemeClr val="bg1"/>
          </a:solid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b" anchorCtr="0" compatLnSpc="1">
            <a:prstTxWarp prst="textNoShape">
              <a:avLst/>
            </a:prstTxWarp>
          </a:bodyPr>
          <a:lstStyle/>
          <a:p>
            <a:pPr marL="177800" eaLnBrk="0" hangingPunct="0"/>
            <a:r>
              <a:rPr kumimoji="0" lang="ja-JP" altLang="en-US" sz="1400" b="0" dirty="0" smtClean="0">
                <a:solidFill>
                  <a:prstClr val="black"/>
                </a:solidFill>
                <a:latin typeface="HGPｺﾞｼｯｸM" pitchFamily="50" charset="-128"/>
                <a:ea typeface="HGPｺﾞｼｯｸM" pitchFamily="50" charset="-128"/>
              </a:rPr>
              <a:t>　・住基システム</a:t>
            </a:r>
            <a:endParaRPr kumimoji="0" lang="en-US" altLang="ja-JP" sz="1400" b="0" dirty="0" smtClean="0">
              <a:solidFill>
                <a:prstClr val="black"/>
              </a:solidFill>
              <a:latin typeface="HGPｺﾞｼｯｸM" pitchFamily="50" charset="-128"/>
              <a:ea typeface="HGPｺﾞｼｯｸM" pitchFamily="50" charset="-128"/>
            </a:endParaRPr>
          </a:p>
          <a:p>
            <a:pPr marL="177800" eaLnBrk="0" hangingPunct="0"/>
            <a:r>
              <a:rPr kumimoji="0" lang="ja-JP" altLang="en-US" sz="1400" b="0" dirty="0" smtClean="0">
                <a:solidFill>
                  <a:prstClr val="black"/>
                </a:solidFill>
                <a:latin typeface="HGPｺﾞｼｯｸM" pitchFamily="50" charset="-128"/>
                <a:ea typeface="HGPｺﾞｼｯｸM" pitchFamily="50" charset="-128"/>
              </a:rPr>
              <a:t>　・住基ネットシステム</a:t>
            </a:r>
            <a:endParaRPr kumimoji="0" lang="en-US" altLang="ja-JP" sz="1400" b="0" dirty="0" smtClean="0">
              <a:solidFill>
                <a:prstClr val="black"/>
              </a:solidFill>
              <a:latin typeface="HGPｺﾞｼｯｸM" pitchFamily="50" charset="-128"/>
              <a:ea typeface="HGPｺﾞｼｯｸM" pitchFamily="50" charset="-128"/>
            </a:endParaRPr>
          </a:p>
          <a:p>
            <a:pPr marL="177800" eaLnBrk="0" hangingPunct="0"/>
            <a:r>
              <a:rPr kumimoji="0" lang="ja-JP" altLang="en-US" sz="1400" b="0" dirty="0" smtClean="0">
                <a:solidFill>
                  <a:prstClr val="black"/>
                </a:solidFill>
                <a:latin typeface="HGPｺﾞｼｯｸM" pitchFamily="50" charset="-128"/>
                <a:ea typeface="HGPｺﾞｼｯｸM" pitchFamily="50" charset="-128"/>
              </a:rPr>
              <a:t>　・宛名システム</a:t>
            </a:r>
          </a:p>
        </p:txBody>
      </p:sp>
      <p:sp>
        <p:nvSpPr>
          <p:cNvPr id="15" name="角丸四角形 14"/>
          <p:cNvSpPr/>
          <p:nvPr/>
        </p:nvSpPr>
        <p:spPr bwMode="auto">
          <a:xfrm>
            <a:off x="3440834" y="2945136"/>
            <a:ext cx="2805592" cy="786558"/>
          </a:xfrm>
          <a:prstGeom prst="roundRect">
            <a:avLst>
              <a:gd name="adj" fmla="val 8320"/>
            </a:avLst>
          </a:prstGeom>
          <a:solidFill>
            <a:schemeClr val="bg1"/>
          </a:solid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b" anchorCtr="0" compatLnSpc="1">
            <a:prstTxWarp prst="textNoShape">
              <a:avLst/>
            </a:prstTxWarp>
          </a:bodyPr>
          <a:lstStyle/>
          <a:p>
            <a:pPr marL="177800" eaLnBrk="0" hangingPunct="0"/>
            <a:r>
              <a:rPr kumimoji="0" lang="ja-JP" altLang="en-US" sz="1400" b="0" dirty="0" smtClean="0">
                <a:solidFill>
                  <a:prstClr val="black"/>
                </a:solidFill>
                <a:latin typeface="HGPｺﾞｼｯｸM" pitchFamily="50" charset="-128"/>
                <a:ea typeface="HGPｺﾞｼｯｸM" pitchFamily="50" charset="-128"/>
              </a:rPr>
              <a:t>　・個人市民税システム</a:t>
            </a:r>
            <a:endParaRPr kumimoji="0" lang="en-US" altLang="ja-JP" sz="1400" b="0" dirty="0" smtClean="0">
              <a:solidFill>
                <a:prstClr val="black"/>
              </a:solidFill>
              <a:latin typeface="HGPｺﾞｼｯｸM" pitchFamily="50" charset="-128"/>
              <a:ea typeface="HGPｺﾞｼｯｸM" pitchFamily="50" charset="-128"/>
            </a:endParaRPr>
          </a:p>
          <a:p>
            <a:pPr marL="177800" eaLnBrk="0" hangingPunct="0"/>
            <a:r>
              <a:rPr kumimoji="0" lang="ja-JP" altLang="en-US" sz="1400" b="0" dirty="0" smtClean="0">
                <a:solidFill>
                  <a:prstClr val="black"/>
                </a:solidFill>
                <a:latin typeface="HGPｺﾞｼｯｸM" pitchFamily="50" charset="-128"/>
                <a:ea typeface="HGPｺﾞｼｯｸM" pitchFamily="50" charset="-128"/>
              </a:rPr>
              <a:t>　・自動車税システム</a:t>
            </a:r>
            <a:endParaRPr kumimoji="0" lang="en-US" altLang="ja-JP" sz="1400" b="0" dirty="0" smtClean="0">
              <a:solidFill>
                <a:prstClr val="black"/>
              </a:solidFill>
              <a:latin typeface="HGPｺﾞｼｯｸM" pitchFamily="50" charset="-128"/>
              <a:ea typeface="HGPｺﾞｼｯｸM" pitchFamily="50" charset="-128"/>
            </a:endParaRPr>
          </a:p>
          <a:p>
            <a:pPr marL="177800" eaLnBrk="0" hangingPunct="0"/>
            <a:r>
              <a:rPr kumimoji="0" lang="ja-JP" altLang="en-US" sz="1400" b="0" dirty="0" smtClean="0">
                <a:solidFill>
                  <a:prstClr val="black"/>
                </a:solidFill>
                <a:latin typeface="HGPｺﾞｼｯｸM" pitchFamily="50" charset="-128"/>
                <a:ea typeface="HGPｺﾞｼｯｸM" pitchFamily="50" charset="-128"/>
              </a:rPr>
              <a:t>　・国民健康保険システム　など</a:t>
            </a:r>
          </a:p>
        </p:txBody>
      </p:sp>
      <p:sp>
        <p:nvSpPr>
          <p:cNvPr id="16" name="角丸四角形 15"/>
          <p:cNvSpPr/>
          <p:nvPr/>
        </p:nvSpPr>
        <p:spPr bwMode="auto">
          <a:xfrm>
            <a:off x="6392586" y="2945136"/>
            <a:ext cx="2540924" cy="786558"/>
          </a:xfrm>
          <a:prstGeom prst="roundRect">
            <a:avLst>
              <a:gd name="adj" fmla="val 7068"/>
            </a:avLst>
          </a:prstGeom>
          <a:solidFill>
            <a:schemeClr val="bg1"/>
          </a:solid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b" anchorCtr="0" compatLnSpc="1">
            <a:prstTxWarp prst="textNoShape">
              <a:avLst/>
            </a:prstTxWarp>
          </a:bodyPr>
          <a:lstStyle/>
          <a:p>
            <a:pPr marL="177800" eaLnBrk="0" hangingPunct="0"/>
            <a:r>
              <a:rPr kumimoji="0" lang="ja-JP" altLang="en-US" sz="1400" b="0" dirty="0" smtClean="0">
                <a:solidFill>
                  <a:prstClr val="black"/>
                </a:solidFill>
                <a:latin typeface="HGPｺﾞｼｯｸM" pitchFamily="50" charset="-128"/>
                <a:ea typeface="HGPｺﾞｼｯｸM" pitchFamily="50" charset="-128"/>
              </a:rPr>
              <a:t>　・給与システム</a:t>
            </a:r>
            <a:endParaRPr kumimoji="0" lang="en-US" altLang="ja-JP" sz="1400" b="0" dirty="0" smtClean="0">
              <a:solidFill>
                <a:prstClr val="black"/>
              </a:solidFill>
              <a:latin typeface="HGPｺﾞｼｯｸM" pitchFamily="50" charset="-128"/>
              <a:ea typeface="HGPｺﾞｼｯｸM" pitchFamily="50" charset="-128"/>
            </a:endParaRPr>
          </a:p>
          <a:p>
            <a:pPr marL="177800" eaLnBrk="0" hangingPunct="0"/>
            <a:r>
              <a:rPr kumimoji="0" lang="ja-JP" altLang="en-US" sz="1400" b="0" dirty="0" smtClean="0">
                <a:solidFill>
                  <a:prstClr val="black"/>
                </a:solidFill>
                <a:latin typeface="HGPｺﾞｼｯｸM" pitchFamily="50" charset="-128"/>
                <a:ea typeface="HGPｺﾞｼｯｸM" pitchFamily="50" charset="-128"/>
              </a:rPr>
              <a:t>　・健保システム</a:t>
            </a:r>
            <a:endParaRPr kumimoji="0" lang="en-US" altLang="ja-JP" sz="1400" b="0" dirty="0" smtClean="0">
              <a:solidFill>
                <a:prstClr val="black"/>
              </a:solidFill>
              <a:latin typeface="HGPｺﾞｼｯｸM" pitchFamily="50" charset="-128"/>
              <a:ea typeface="HGPｺﾞｼｯｸM" pitchFamily="50" charset="-128"/>
            </a:endParaRPr>
          </a:p>
          <a:p>
            <a:pPr marL="177800" eaLnBrk="0" hangingPunct="0"/>
            <a:r>
              <a:rPr kumimoji="0" lang="ja-JP" altLang="en-US" sz="1400" b="0" dirty="0" smtClean="0">
                <a:solidFill>
                  <a:prstClr val="black"/>
                </a:solidFill>
                <a:latin typeface="HGPｺﾞｼｯｸM" pitchFamily="50" charset="-128"/>
                <a:ea typeface="HGPｺﾞｼｯｸM" pitchFamily="50" charset="-128"/>
              </a:rPr>
              <a:t>　・共済システム　など</a:t>
            </a:r>
          </a:p>
        </p:txBody>
      </p:sp>
      <p:sp>
        <p:nvSpPr>
          <p:cNvPr id="17" name="テキスト ボックス 16"/>
          <p:cNvSpPr txBox="1"/>
          <p:nvPr/>
        </p:nvSpPr>
        <p:spPr>
          <a:xfrm>
            <a:off x="1186490" y="2972846"/>
            <a:ext cx="401782" cy="369332"/>
          </a:xfrm>
          <a:prstGeom prst="rect">
            <a:avLst/>
          </a:prstGeom>
          <a:noFill/>
        </p:spPr>
        <p:txBody>
          <a:bodyPr wrap="square" rtlCol="0">
            <a:spAutoFit/>
          </a:bodyPr>
          <a:lstStyle/>
          <a:p>
            <a:r>
              <a:rPr kumimoji="1" lang="ja-JP" altLang="en-US" sz="1800" dirty="0" smtClean="0">
                <a:solidFill>
                  <a:srgbClr val="FF0000"/>
                </a:solidFill>
                <a:latin typeface="HGPｺﾞｼｯｸM" pitchFamily="50" charset="-128"/>
                <a:ea typeface="HGPｺﾞｼｯｸM" pitchFamily="50" charset="-128"/>
              </a:rPr>
              <a:t>Ａ</a:t>
            </a:r>
            <a:endParaRPr kumimoji="1" lang="ja-JP" altLang="en-US" sz="1800" dirty="0">
              <a:solidFill>
                <a:srgbClr val="FF0000"/>
              </a:solidFill>
              <a:latin typeface="HGPｺﾞｼｯｸM" pitchFamily="50" charset="-128"/>
              <a:ea typeface="HGPｺﾞｼｯｸM" pitchFamily="50" charset="-128"/>
            </a:endParaRPr>
          </a:p>
        </p:txBody>
      </p:sp>
      <p:sp>
        <p:nvSpPr>
          <p:cNvPr id="18" name="テキスト ボックス 17"/>
          <p:cNvSpPr txBox="1"/>
          <p:nvPr/>
        </p:nvSpPr>
        <p:spPr>
          <a:xfrm>
            <a:off x="1064568" y="2852938"/>
            <a:ext cx="401782" cy="584775"/>
          </a:xfrm>
          <a:prstGeom prst="rect">
            <a:avLst/>
          </a:prstGeom>
          <a:noFill/>
        </p:spPr>
        <p:txBody>
          <a:bodyPr wrap="square" rtlCol="0">
            <a:spAutoFit/>
          </a:bodyPr>
          <a:lstStyle/>
          <a:p>
            <a:r>
              <a:rPr kumimoji="1" lang="ja-JP" altLang="en-US" sz="3200" dirty="0" smtClean="0">
                <a:solidFill>
                  <a:srgbClr val="FF0000"/>
                </a:solidFill>
                <a:latin typeface="HGPｺﾞｼｯｸM" pitchFamily="50" charset="-128"/>
                <a:ea typeface="HGPｺﾞｼｯｸM" pitchFamily="50" charset="-128"/>
              </a:rPr>
              <a:t>○</a:t>
            </a:r>
            <a:endParaRPr kumimoji="1" lang="ja-JP" altLang="en-US" sz="3200" dirty="0">
              <a:solidFill>
                <a:srgbClr val="FF0000"/>
              </a:solidFill>
              <a:latin typeface="HGPｺﾞｼｯｸM" pitchFamily="50" charset="-128"/>
              <a:ea typeface="HGPｺﾞｼｯｸM" pitchFamily="50" charset="-128"/>
            </a:endParaRPr>
          </a:p>
        </p:txBody>
      </p:sp>
      <p:sp>
        <p:nvSpPr>
          <p:cNvPr id="19" name="テキスト ボックス 18"/>
          <p:cNvSpPr txBox="1"/>
          <p:nvPr/>
        </p:nvSpPr>
        <p:spPr>
          <a:xfrm>
            <a:off x="3494847" y="2972841"/>
            <a:ext cx="401782" cy="369332"/>
          </a:xfrm>
          <a:prstGeom prst="rect">
            <a:avLst/>
          </a:prstGeom>
          <a:noFill/>
        </p:spPr>
        <p:txBody>
          <a:bodyPr wrap="square" rtlCol="0">
            <a:spAutoFit/>
          </a:bodyPr>
          <a:lstStyle/>
          <a:p>
            <a:r>
              <a:rPr kumimoji="1" lang="ja-JP" altLang="en-US" sz="1800" dirty="0" smtClean="0">
                <a:solidFill>
                  <a:srgbClr val="FF0000"/>
                </a:solidFill>
                <a:latin typeface="HGPｺﾞｼｯｸM" pitchFamily="50" charset="-128"/>
                <a:ea typeface="HGPｺﾞｼｯｸM" pitchFamily="50" charset="-128"/>
              </a:rPr>
              <a:t>Ｂ</a:t>
            </a:r>
            <a:endParaRPr kumimoji="1" lang="ja-JP" altLang="en-US" sz="1800" dirty="0">
              <a:solidFill>
                <a:srgbClr val="FF0000"/>
              </a:solidFill>
              <a:latin typeface="HGPｺﾞｼｯｸM" pitchFamily="50" charset="-128"/>
              <a:ea typeface="HGPｺﾞｼｯｸM" pitchFamily="50" charset="-128"/>
            </a:endParaRPr>
          </a:p>
        </p:txBody>
      </p:sp>
      <p:sp>
        <p:nvSpPr>
          <p:cNvPr id="20" name="テキスト ボックス 19"/>
          <p:cNvSpPr txBox="1"/>
          <p:nvPr/>
        </p:nvSpPr>
        <p:spPr>
          <a:xfrm>
            <a:off x="3368825" y="2865484"/>
            <a:ext cx="401782" cy="584775"/>
          </a:xfrm>
          <a:prstGeom prst="rect">
            <a:avLst/>
          </a:prstGeom>
          <a:noFill/>
        </p:spPr>
        <p:txBody>
          <a:bodyPr wrap="square" rtlCol="0">
            <a:spAutoFit/>
          </a:bodyPr>
          <a:lstStyle/>
          <a:p>
            <a:r>
              <a:rPr kumimoji="1" lang="ja-JP" altLang="en-US" sz="3200" dirty="0" smtClean="0">
                <a:solidFill>
                  <a:srgbClr val="FF0000"/>
                </a:solidFill>
                <a:latin typeface="HGPｺﾞｼｯｸM" pitchFamily="50" charset="-128"/>
                <a:ea typeface="HGPｺﾞｼｯｸM" pitchFamily="50" charset="-128"/>
              </a:rPr>
              <a:t>○</a:t>
            </a:r>
            <a:endParaRPr kumimoji="1" lang="ja-JP" altLang="en-US" sz="3200" dirty="0">
              <a:solidFill>
                <a:srgbClr val="FF0000"/>
              </a:solidFill>
              <a:latin typeface="HGPｺﾞｼｯｸM" pitchFamily="50" charset="-128"/>
              <a:ea typeface="HGPｺﾞｼｯｸM" pitchFamily="50" charset="-128"/>
            </a:endParaRPr>
          </a:p>
        </p:txBody>
      </p:sp>
      <p:sp>
        <p:nvSpPr>
          <p:cNvPr id="21" name="テキスト ボックス 20"/>
          <p:cNvSpPr txBox="1"/>
          <p:nvPr/>
        </p:nvSpPr>
        <p:spPr>
          <a:xfrm>
            <a:off x="6432005" y="2972836"/>
            <a:ext cx="401782" cy="369332"/>
          </a:xfrm>
          <a:prstGeom prst="rect">
            <a:avLst/>
          </a:prstGeom>
          <a:noFill/>
        </p:spPr>
        <p:txBody>
          <a:bodyPr wrap="square" rtlCol="0">
            <a:spAutoFit/>
          </a:bodyPr>
          <a:lstStyle/>
          <a:p>
            <a:r>
              <a:rPr kumimoji="1" lang="ja-JP" altLang="en-US" sz="1800" dirty="0" smtClean="0">
                <a:solidFill>
                  <a:srgbClr val="FF0000"/>
                </a:solidFill>
                <a:latin typeface="HGPｺﾞｼｯｸM" pitchFamily="50" charset="-128"/>
                <a:ea typeface="HGPｺﾞｼｯｸM" pitchFamily="50" charset="-128"/>
              </a:rPr>
              <a:t>Ｃ</a:t>
            </a:r>
            <a:endParaRPr kumimoji="1" lang="ja-JP" altLang="en-US" sz="1800" dirty="0">
              <a:solidFill>
                <a:srgbClr val="FF0000"/>
              </a:solidFill>
              <a:latin typeface="HGPｺﾞｼｯｸM" pitchFamily="50" charset="-128"/>
              <a:ea typeface="HGPｺﾞｼｯｸM" pitchFamily="50" charset="-128"/>
            </a:endParaRPr>
          </a:p>
        </p:txBody>
      </p:sp>
      <p:sp>
        <p:nvSpPr>
          <p:cNvPr id="23" name="テキスト ボックス 22"/>
          <p:cNvSpPr txBox="1"/>
          <p:nvPr/>
        </p:nvSpPr>
        <p:spPr>
          <a:xfrm>
            <a:off x="6321152" y="2858473"/>
            <a:ext cx="401782" cy="584775"/>
          </a:xfrm>
          <a:prstGeom prst="rect">
            <a:avLst/>
          </a:prstGeom>
          <a:noFill/>
        </p:spPr>
        <p:txBody>
          <a:bodyPr wrap="square" rtlCol="0">
            <a:spAutoFit/>
          </a:bodyPr>
          <a:lstStyle/>
          <a:p>
            <a:r>
              <a:rPr kumimoji="1" lang="ja-JP" altLang="en-US" sz="3200" dirty="0" smtClean="0">
                <a:solidFill>
                  <a:srgbClr val="FF0000"/>
                </a:solidFill>
                <a:latin typeface="HGPｺﾞｼｯｸM" pitchFamily="50" charset="-128"/>
                <a:ea typeface="HGPｺﾞｼｯｸM" pitchFamily="50" charset="-128"/>
              </a:rPr>
              <a:t>○</a:t>
            </a:r>
            <a:endParaRPr kumimoji="1" lang="ja-JP" altLang="en-US" sz="3200" dirty="0">
              <a:solidFill>
                <a:srgbClr val="FF0000"/>
              </a:solidFill>
              <a:latin typeface="HGPｺﾞｼｯｸM" pitchFamily="50" charset="-128"/>
              <a:ea typeface="HGPｺﾞｼｯｸM" pitchFamily="50" charset="-128"/>
            </a:endParaRPr>
          </a:p>
        </p:txBody>
      </p:sp>
      <p:sp>
        <p:nvSpPr>
          <p:cNvPr id="24" name="スライド番号プレースホルダ 23"/>
          <p:cNvSpPr>
            <a:spLocks noGrp="1"/>
          </p:cNvSpPr>
          <p:nvPr>
            <p:ph type="sldNum" sz="quarter" idx="12"/>
          </p:nvPr>
        </p:nvSpPr>
        <p:spPr/>
        <p:txBody>
          <a:bodyPr/>
          <a:lstStyle/>
          <a:p>
            <a:pPr>
              <a:defRPr/>
            </a:pPr>
            <a:fld id="{0E58A879-8DF7-4551-894D-53A581E11B35}" type="slidenum">
              <a:rPr lang="ja-JP" altLang="en-US" smtClean="0"/>
              <a:pPr>
                <a:defRPr/>
              </a:pPr>
              <a:t>14</a:t>
            </a:fld>
            <a:endParaRPr lang="en-US" altLang="ja-JP"/>
          </a:p>
        </p:txBody>
      </p:sp>
      <p:sp>
        <p:nvSpPr>
          <p:cNvPr id="25" name="フッター プレースホルダ 24"/>
          <p:cNvSpPr>
            <a:spLocks noGrp="1"/>
          </p:cNvSpPr>
          <p:nvPr>
            <p:ph type="ftr" sz="quarter" idx="11"/>
          </p:nvPr>
        </p:nvSpPr>
        <p:spPr/>
        <p:txBody>
          <a:bodyPr/>
          <a:lstStyle/>
          <a:p>
            <a:pPr>
              <a:defRPr/>
            </a:pPr>
            <a:r>
              <a:rPr lang="en-US" altLang="ja-JP" smtClean="0"/>
              <a:t>1-2 </a:t>
            </a:r>
            <a:r>
              <a:rPr lang="ja-JP" altLang="en-US" smtClean="0"/>
              <a:t>自治体における効果的な</a:t>
            </a:r>
            <a:r>
              <a:rPr lang="en-US" altLang="ja-JP" smtClean="0"/>
              <a:t>ICT</a:t>
            </a:r>
            <a:r>
              <a:rPr lang="ja-JP" altLang="en-US" smtClean="0"/>
              <a:t>利活用</a:t>
            </a:r>
            <a:endParaRPr lang="en-US" altLang="ja-JP"/>
          </a:p>
        </p:txBody>
      </p:sp>
      <p:sp>
        <p:nvSpPr>
          <p:cNvPr id="27" name="Rectangle 2"/>
          <p:cNvSpPr txBox="1">
            <a:spLocks noChangeArrowheads="1"/>
          </p:cNvSpPr>
          <p:nvPr/>
        </p:nvSpPr>
        <p:spPr bwMode="auto">
          <a:xfrm>
            <a:off x="495300" y="404813"/>
            <a:ext cx="8915400" cy="7921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2800" b="1" i="0" u="none" strike="noStrike" kern="0" cap="none" spc="-100" normalizeH="0" baseline="0" noProof="0" dirty="0" smtClean="0">
                <a:ln>
                  <a:noFill/>
                </a:ln>
                <a:solidFill>
                  <a:schemeClr val="tx1"/>
                </a:solidFill>
                <a:effectLst/>
                <a:uLnTx/>
                <a:uFillTx/>
                <a:latin typeface="HGPｺﾞｼｯｸM" pitchFamily="50" charset="-128"/>
                <a:ea typeface="HGPｺﾞｼｯｸM" pitchFamily="50" charset="-128"/>
                <a:cs typeface="+mj-cs"/>
              </a:rPr>
              <a:t>５．自治体における業務・システムの最適化　</a:t>
            </a:r>
            <a:r>
              <a:rPr kumimoji="1" lang="ja-JP" altLang="en-US" sz="2400" b="1" i="0" u="none" strike="noStrike" kern="0" cap="none" spc="-100" normalizeH="0" baseline="0" noProof="0" dirty="0" smtClean="0">
                <a:ln>
                  <a:noFill/>
                </a:ln>
                <a:solidFill>
                  <a:schemeClr val="tx1"/>
                </a:solidFill>
                <a:effectLst/>
                <a:uLnTx/>
                <a:uFillTx/>
                <a:latin typeface="HGPｺﾞｼｯｸM" pitchFamily="50" charset="-128"/>
                <a:ea typeface="HGPｺﾞｼｯｸM" pitchFamily="50" charset="-128"/>
                <a:cs typeface="+mj-cs"/>
              </a:rPr>
              <a:t>～番号法～</a:t>
            </a:r>
            <a:endParaRPr kumimoji="1" lang="ja-JP" altLang="ja-JP" sz="2400" b="1" i="0" u="none" strike="noStrike" kern="0" cap="none" spc="-100" normalizeH="0" baseline="0" noProof="0" dirty="0" smtClean="0">
              <a:ln>
                <a:noFill/>
              </a:ln>
              <a:solidFill>
                <a:schemeClr val="tx1"/>
              </a:solidFill>
              <a:effectLst/>
              <a:uLnTx/>
              <a:uFillTx/>
              <a:latin typeface="HGPｺﾞｼｯｸM" pitchFamily="50" charset="-128"/>
              <a:ea typeface="HGPｺﾞｼｯｸM" pitchFamily="50" charset="-128"/>
              <a:cs typeface="+mj-cs"/>
            </a:endParaRPr>
          </a:p>
        </p:txBody>
      </p:sp>
    </p:spTree>
    <p:extLst>
      <p:ext uri="{BB962C8B-B14F-4D97-AF65-F5344CB8AC3E}">
        <p14:creationId xmlns="" xmlns:p14="http://schemas.microsoft.com/office/powerpoint/2010/main" val="354269112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bwMode="auto">
          <a:xfrm>
            <a:off x="495300" y="404813"/>
            <a:ext cx="8915400" cy="792162"/>
          </a:xfrm>
          <a:noFill/>
          <a:ln>
            <a:miter lim="800000"/>
            <a:headEnd/>
            <a:tailEnd/>
          </a:ln>
        </p:spPr>
        <p:txBody>
          <a:bodyPr vert="horz" wrap="square" lIns="91440" tIns="45720" rIns="91440" bIns="45720" numCol="1" anchor="ctr" anchorCtr="0" compatLnSpc="1">
            <a:prstTxWarp prst="textNoShape">
              <a:avLst/>
            </a:prstTxWarp>
          </a:bodyPr>
          <a:lstStyle/>
          <a:p>
            <a:r>
              <a:rPr lang="ja-JP" altLang="en-US" dirty="0" smtClean="0"/>
              <a:t>５．自治体における業務・システムの最適化</a:t>
            </a:r>
            <a:endParaRPr lang="ja-JP" altLang="ja-JP" sz="1800" dirty="0" smtClean="0"/>
          </a:p>
        </p:txBody>
      </p:sp>
      <p:sp>
        <p:nvSpPr>
          <p:cNvPr id="27" name="Rectangle 3"/>
          <p:cNvSpPr txBox="1">
            <a:spLocks noChangeArrowheads="1"/>
          </p:cNvSpPr>
          <p:nvPr/>
        </p:nvSpPr>
        <p:spPr bwMode="auto">
          <a:xfrm>
            <a:off x="560512" y="1340768"/>
            <a:ext cx="9345488" cy="4391818"/>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n"/>
              <a:defRPr kumimoji="1" sz="2800">
                <a:solidFill>
                  <a:srgbClr val="000066"/>
                </a:solidFill>
                <a:latin typeface="+mn-lt"/>
                <a:ea typeface="+mn-ea"/>
                <a:cs typeface="+mn-cs"/>
              </a:defRPr>
            </a:lvl1pPr>
            <a:lvl2pPr marL="742950" indent="-285750" algn="l" rtl="0" eaLnBrk="0" fontAlgn="base" hangingPunct="0">
              <a:spcBef>
                <a:spcPct val="20000"/>
              </a:spcBef>
              <a:spcAft>
                <a:spcPct val="0"/>
              </a:spcAft>
              <a:buFont typeface="Wingdings" pitchFamily="2" charset="2"/>
              <a:buChar char="p"/>
              <a:defRPr kumimoji="1" sz="2400">
                <a:solidFill>
                  <a:srgbClr val="000066"/>
                </a:solidFill>
                <a:latin typeface="+mn-lt"/>
                <a:ea typeface="+mn-ea"/>
              </a:defRPr>
            </a:lvl2pPr>
            <a:lvl3pPr marL="1143000" indent="-228600" algn="l" rtl="0" eaLnBrk="0" fontAlgn="base" hangingPunct="0">
              <a:spcBef>
                <a:spcPct val="20000"/>
              </a:spcBef>
              <a:spcAft>
                <a:spcPct val="0"/>
              </a:spcAft>
              <a:buFont typeface="Wingdings" pitchFamily="2" charset="2"/>
              <a:buChar char="l"/>
              <a:defRPr kumimoji="1" sz="2000">
                <a:solidFill>
                  <a:srgbClr val="000066"/>
                </a:solidFill>
                <a:latin typeface="+mn-lt"/>
                <a:ea typeface="+mn-ea"/>
              </a:defRPr>
            </a:lvl3pPr>
            <a:lvl4pPr marL="1600200" indent="-228600" algn="l" rtl="0" eaLnBrk="0" fontAlgn="base" hangingPunct="0">
              <a:spcBef>
                <a:spcPct val="20000"/>
              </a:spcBef>
              <a:spcAft>
                <a:spcPct val="0"/>
              </a:spcAft>
              <a:buChar char="–"/>
              <a:defRPr kumimoji="1" sz="1600">
                <a:solidFill>
                  <a:schemeClr val="tx1"/>
                </a:solidFill>
                <a:latin typeface="+mj-lt"/>
                <a:ea typeface="+mn-ea"/>
              </a:defRPr>
            </a:lvl4pPr>
            <a:lvl5pPr marL="2057400" indent="-228600" algn="l" rtl="0" eaLnBrk="0" fontAlgn="base" hangingPunct="0">
              <a:spcBef>
                <a:spcPct val="20000"/>
              </a:spcBef>
              <a:spcAft>
                <a:spcPct val="0"/>
              </a:spcAft>
              <a:buChar char="»"/>
              <a:defRPr kumimoji="1" sz="1600">
                <a:solidFill>
                  <a:schemeClr val="tx1"/>
                </a:solidFill>
                <a:latin typeface="+mj-lt"/>
                <a:ea typeface="+mn-ea"/>
              </a:defRPr>
            </a:lvl5pPr>
            <a:lvl6pPr marL="2514600" indent="-228600" algn="l" rtl="0" eaLnBrk="0" fontAlgn="base" hangingPunct="0">
              <a:spcBef>
                <a:spcPct val="20000"/>
              </a:spcBef>
              <a:spcAft>
                <a:spcPct val="0"/>
              </a:spcAft>
              <a:buChar char="»"/>
              <a:defRPr kumimoji="1" sz="1600">
                <a:solidFill>
                  <a:schemeClr val="tx1"/>
                </a:solidFill>
                <a:latin typeface="+mj-lt"/>
                <a:ea typeface="+mn-ea"/>
              </a:defRPr>
            </a:lvl6pPr>
            <a:lvl7pPr marL="2971800" indent="-228600" algn="l" rtl="0" eaLnBrk="0" fontAlgn="base" hangingPunct="0">
              <a:spcBef>
                <a:spcPct val="20000"/>
              </a:spcBef>
              <a:spcAft>
                <a:spcPct val="0"/>
              </a:spcAft>
              <a:buChar char="»"/>
              <a:defRPr kumimoji="1" sz="1600">
                <a:solidFill>
                  <a:schemeClr val="tx1"/>
                </a:solidFill>
                <a:latin typeface="+mj-lt"/>
                <a:ea typeface="+mn-ea"/>
              </a:defRPr>
            </a:lvl7pPr>
            <a:lvl8pPr marL="3429000" indent="-228600" algn="l" rtl="0" eaLnBrk="0" fontAlgn="base" hangingPunct="0">
              <a:spcBef>
                <a:spcPct val="20000"/>
              </a:spcBef>
              <a:spcAft>
                <a:spcPct val="0"/>
              </a:spcAft>
              <a:buChar char="»"/>
              <a:defRPr kumimoji="1" sz="1600">
                <a:solidFill>
                  <a:schemeClr val="tx1"/>
                </a:solidFill>
                <a:latin typeface="+mj-lt"/>
                <a:ea typeface="+mn-ea"/>
              </a:defRPr>
            </a:lvl8pPr>
            <a:lvl9pPr marL="3886200" indent="-228600" algn="l" rtl="0" eaLnBrk="0" fontAlgn="base" hangingPunct="0">
              <a:spcBef>
                <a:spcPct val="20000"/>
              </a:spcBef>
              <a:spcAft>
                <a:spcPct val="0"/>
              </a:spcAft>
              <a:buChar char="»"/>
              <a:defRPr kumimoji="1" sz="1600">
                <a:solidFill>
                  <a:schemeClr val="tx1"/>
                </a:solidFill>
                <a:latin typeface="+mj-lt"/>
                <a:ea typeface="+mn-ea"/>
              </a:defRPr>
            </a:lvl9pPr>
          </a:lstStyle>
          <a:p>
            <a:r>
              <a:rPr lang="ja-JP" altLang="en-US" sz="2400" spc="-100" dirty="0" smtClean="0">
                <a:latin typeface="HGPｺﾞｼｯｸM" pitchFamily="50" charset="-128"/>
                <a:ea typeface="HGPｺﾞｼｯｸM" pitchFamily="50" charset="-128"/>
              </a:rPr>
              <a:t>自治体クラウドを</a:t>
            </a:r>
            <a:r>
              <a:rPr lang="ja-JP" altLang="en-US" sz="2400" spc="-100" dirty="0" smtClean="0">
                <a:solidFill>
                  <a:srgbClr val="FF0000"/>
                </a:solidFill>
                <a:latin typeface="HGPｺﾞｼｯｸM" pitchFamily="50" charset="-128"/>
                <a:ea typeface="HGPｺﾞｼｯｸM" pitchFamily="50" charset="-128"/>
              </a:rPr>
              <a:t>番号法を踏まえた住民満足の向上等の有効な手段とする</a:t>
            </a:r>
            <a:r>
              <a:rPr lang="ja-JP" altLang="en-US" sz="2400" spc="-100" dirty="0" smtClean="0">
                <a:latin typeface="HGPｺﾞｼｯｸM" pitchFamily="50" charset="-128"/>
                <a:ea typeface="HGPｺﾞｼｯｸM" pitchFamily="50" charset="-128"/>
              </a:rPr>
              <a:t>　　</a:t>
            </a:r>
          </a:p>
          <a:p>
            <a:pPr lvl="1"/>
            <a:r>
              <a:rPr lang="ja-JP" altLang="en-US" spc="-100" dirty="0" smtClean="0">
                <a:latin typeface="HGPｺﾞｼｯｸM" pitchFamily="50" charset="-128"/>
                <a:ea typeface="HGPｺﾞｼｯｸM" pitchFamily="50" charset="-128"/>
              </a:rPr>
              <a:t>単にクラウド環境にのせるのではなく、その過程において</a:t>
            </a:r>
            <a:endParaRPr lang="en-US" altLang="ja-JP" spc="-100" dirty="0" smtClean="0">
              <a:latin typeface="HGPｺﾞｼｯｸM" pitchFamily="50" charset="-128"/>
              <a:ea typeface="HGPｺﾞｼｯｸM" pitchFamily="50" charset="-128"/>
            </a:endParaRPr>
          </a:p>
          <a:p>
            <a:pPr lvl="1">
              <a:buNone/>
            </a:pPr>
            <a:r>
              <a:rPr lang="ja-JP" altLang="en-US" spc="-100" dirty="0" smtClean="0">
                <a:latin typeface="HGPｺﾞｼｯｸM" pitchFamily="50" charset="-128"/>
                <a:ea typeface="HGPｺﾞｼｯｸM" pitchFamily="50" charset="-128"/>
              </a:rPr>
              <a:t>　「</a:t>
            </a:r>
            <a:r>
              <a:rPr lang="ja-JP" altLang="en-US" u="sng" spc="-100" dirty="0" smtClean="0">
                <a:solidFill>
                  <a:srgbClr val="FF0000"/>
                </a:solidFill>
                <a:latin typeface="HGPｺﾞｼｯｸM" pitchFamily="50" charset="-128"/>
                <a:ea typeface="HGPｺﾞｼｯｸM" pitchFamily="50" charset="-128"/>
              </a:rPr>
              <a:t>業務・システムの最適化</a:t>
            </a:r>
            <a:r>
              <a:rPr lang="ja-JP" altLang="en-US" spc="-100" dirty="0" smtClean="0">
                <a:latin typeface="HGPｺﾞｼｯｸM" pitchFamily="50" charset="-128"/>
                <a:ea typeface="HGPｺﾞｼｯｸM" pitchFamily="50" charset="-128"/>
              </a:rPr>
              <a:t>」のプロセスを断行することが重要</a:t>
            </a:r>
            <a:endParaRPr lang="en-US" altLang="ja-JP" spc="-100" dirty="0" smtClean="0">
              <a:latin typeface="HGPｺﾞｼｯｸM" pitchFamily="50" charset="-128"/>
              <a:ea typeface="HGPｺﾞｼｯｸM" pitchFamily="50" charset="-128"/>
            </a:endParaRPr>
          </a:p>
          <a:p>
            <a:pPr lvl="1"/>
            <a:endParaRPr lang="en-US" altLang="ja-JP" spc="-100" dirty="0" smtClean="0">
              <a:latin typeface="HGPｺﾞｼｯｸM" pitchFamily="50" charset="-128"/>
              <a:ea typeface="HGPｺﾞｼｯｸM" pitchFamily="50" charset="-128"/>
            </a:endParaRPr>
          </a:p>
          <a:p>
            <a:pPr marL="457200" lvl="1" indent="0">
              <a:buFont typeface="Wingdings" pitchFamily="2" charset="2"/>
              <a:buNone/>
            </a:pPr>
            <a:endParaRPr lang="en-US" altLang="ja-JP" spc="-100" dirty="0" smtClean="0">
              <a:latin typeface="HGPｺﾞｼｯｸM" pitchFamily="50" charset="-128"/>
              <a:ea typeface="HGPｺﾞｼｯｸM" pitchFamily="50" charset="-128"/>
            </a:endParaRPr>
          </a:p>
          <a:p>
            <a:pPr lvl="1"/>
            <a:endParaRPr lang="en-US" altLang="ja-JP" sz="2000" dirty="0" smtClean="0">
              <a:latin typeface="HGPｺﾞｼｯｸM" pitchFamily="50" charset="-128"/>
              <a:ea typeface="HGPｺﾞｼｯｸM" pitchFamily="50" charset="-128"/>
            </a:endParaRPr>
          </a:p>
          <a:p>
            <a:pPr lvl="1"/>
            <a:endParaRPr lang="en-US" altLang="ja-JP" sz="2000" dirty="0" smtClean="0">
              <a:latin typeface="HGPｺﾞｼｯｸM" pitchFamily="50" charset="-128"/>
              <a:ea typeface="HGPｺﾞｼｯｸM" pitchFamily="50" charset="-128"/>
            </a:endParaRPr>
          </a:p>
          <a:p>
            <a:pPr lvl="1">
              <a:lnSpc>
                <a:spcPct val="150000"/>
              </a:lnSpc>
            </a:pPr>
            <a:r>
              <a:rPr lang="ja-JP" altLang="en-US" dirty="0" smtClean="0">
                <a:latin typeface="HGPｺﾞｼｯｸM" pitchFamily="50" charset="-128"/>
                <a:ea typeface="HGPｺﾞｼｯｸM" pitchFamily="50" charset="-128"/>
              </a:rPr>
              <a:t>業務連携（自治体内／自治体間）により、効果が増大する</a:t>
            </a:r>
            <a:endParaRPr lang="en-US" altLang="ja-JP" dirty="0" smtClean="0">
              <a:latin typeface="HGPｺﾞｼｯｸM" pitchFamily="50" charset="-128"/>
              <a:ea typeface="HGPｺﾞｼｯｸM" pitchFamily="50" charset="-128"/>
            </a:endParaRPr>
          </a:p>
          <a:p>
            <a:pPr lvl="2"/>
            <a:r>
              <a:rPr lang="ja-JP" altLang="en-US" dirty="0" smtClean="0">
                <a:latin typeface="HGPｺﾞｼｯｸM" pitchFamily="50" charset="-128"/>
                <a:ea typeface="HGPｺﾞｼｯｸM" pitchFamily="50" charset="-128"/>
              </a:rPr>
              <a:t>他部署、他自治体の業務を知る　⇒　標準化の可能性</a:t>
            </a:r>
            <a:endParaRPr lang="en-US" altLang="ja-JP" dirty="0" smtClean="0">
              <a:latin typeface="HGPｺﾞｼｯｸM" pitchFamily="50" charset="-128"/>
              <a:ea typeface="HGPｺﾞｼｯｸM" pitchFamily="50" charset="-128"/>
            </a:endParaRPr>
          </a:p>
          <a:p>
            <a:pPr lvl="2"/>
            <a:r>
              <a:rPr lang="ja-JP" altLang="en-US" dirty="0" smtClean="0">
                <a:latin typeface="HGPｺﾞｼｯｸM" pitchFamily="50" charset="-128"/>
                <a:ea typeface="HGPｺﾞｼｯｸM" pitchFamily="50" charset="-128"/>
              </a:rPr>
              <a:t>他部署、他自治体でＩＣＴ資源を共有　⇒　スケールメリット</a:t>
            </a:r>
            <a:endParaRPr lang="en-US" altLang="ja-JP" dirty="0" smtClean="0">
              <a:latin typeface="HGPｺﾞｼｯｸM" pitchFamily="50" charset="-128"/>
              <a:ea typeface="HGPｺﾞｼｯｸM" pitchFamily="50" charset="-128"/>
            </a:endParaRPr>
          </a:p>
          <a:p>
            <a:pPr lvl="2"/>
            <a:r>
              <a:rPr lang="ja-JP" altLang="en-US" dirty="0" smtClean="0">
                <a:latin typeface="HGPｺﾞｼｯｸM" pitchFamily="50" charset="-128"/>
                <a:ea typeface="HGPｺﾞｼｯｸM" pitchFamily="50" charset="-128"/>
              </a:rPr>
              <a:t>自治体業務の一貫性　⇒　住民視点のわかりやすいサービス</a:t>
            </a:r>
            <a:endParaRPr lang="ja-JP" altLang="en-US" dirty="0">
              <a:latin typeface="HGPｺﾞｼｯｸM" pitchFamily="50" charset="-128"/>
              <a:ea typeface="HGPｺﾞｼｯｸM" pitchFamily="50" charset="-128"/>
            </a:endParaRPr>
          </a:p>
        </p:txBody>
      </p:sp>
      <p:sp>
        <p:nvSpPr>
          <p:cNvPr id="29" name="Rectangle 48"/>
          <p:cNvSpPr>
            <a:spLocks noChangeArrowheads="1"/>
          </p:cNvSpPr>
          <p:nvPr/>
        </p:nvSpPr>
        <p:spPr bwMode="auto">
          <a:xfrm>
            <a:off x="4232921" y="3140970"/>
            <a:ext cx="2232248" cy="360363"/>
          </a:xfrm>
          <a:prstGeom prst="rect">
            <a:avLst/>
          </a:prstGeom>
          <a:solidFill>
            <a:srgbClr val="002060"/>
          </a:solidFill>
          <a:ln w="9525" algn="ctr">
            <a:noFill/>
            <a:miter lim="800000"/>
            <a:headEnd/>
            <a:tailEnd/>
          </a:ln>
        </p:spPr>
        <p:txBody>
          <a:bodyPr lIns="72000" tIns="21600" rIns="72000" anchor="ctr" anchorCtr="1"/>
          <a:lstStyle/>
          <a:p>
            <a:pPr eaLnBrk="0" hangingPunct="0">
              <a:lnSpc>
                <a:spcPct val="90000"/>
              </a:lnSpc>
            </a:pPr>
            <a:r>
              <a:rPr kumimoji="0" lang="ja-JP" altLang="en-US" sz="1400" b="0" dirty="0">
                <a:solidFill>
                  <a:prstClr val="white"/>
                </a:solidFill>
                <a:latin typeface="HGPｺﾞｼｯｸM" pitchFamily="50" charset="-128"/>
                <a:ea typeface="HGPｺﾞｼｯｸM" pitchFamily="50" charset="-128"/>
              </a:rPr>
              <a:t>窓口業務の</a:t>
            </a:r>
            <a:r>
              <a:rPr kumimoji="0" lang="ja-JP" altLang="en-US" sz="1400" b="0" dirty="0" smtClean="0">
                <a:solidFill>
                  <a:prstClr val="white"/>
                </a:solidFill>
                <a:latin typeface="HGPｺﾞｼｯｸM" pitchFamily="50" charset="-128"/>
                <a:ea typeface="HGPｺﾞｼｯｸM" pitchFamily="50" charset="-128"/>
              </a:rPr>
              <a:t>集約化</a:t>
            </a:r>
            <a:endParaRPr kumimoji="0" lang="ja-JP" altLang="en-US" sz="1400" b="0" dirty="0">
              <a:solidFill>
                <a:prstClr val="white"/>
              </a:solidFill>
              <a:latin typeface="HGPｺﾞｼｯｸM" pitchFamily="50" charset="-128"/>
              <a:ea typeface="HGPｺﾞｼｯｸM" pitchFamily="50" charset="-128"/>
            </a:endParaRPr>
          </a:p>
        </p:txBody>
      </p:sp>
      <p:sp>
        <p:nvSpPr>
          <p:cNvPr id="30" name="正方形/長方形 29"/>
          <p:cNvSpPr/>
          <p:nvPr/>
        </p:nvSpPr>
        <p:spPr bwMode="auto">
          <a:xfrm>
            <a:off x="1352602" y="3572944"/>
            <a:ext cx="1512168" cy="358775"/>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none" lIns="0" tIns="0" rIns="0" bIns="0" anchor="ctr"/>
          <a:lstStyle/>
          <a:p>
            <a:pPr algn="ctr" eaLnBrk="0" hangingPunct="0">
              <a:defRPr/>
            </a:pPr>
            <a:r>
              <a:rPr kumimoji="0" lang="ja-JP" altLang="en-US" sz="1400" b="0" dirty="0" smtClean="0">
                <a:solidFill>
                  <a:prstClr val="black"/>
                </a:solidFill>
                <a:latin typeface="HGPｺﾞｼｯｸM" pitchFamily="50" charset="-128"/>
                <a:ea typeface="HGPｺﾞｼｯｸM" pitchFamily="50" charset="-128"/>
              </a:rPr>
              <a:t>経費の適正化</a:t>
            </a:r>
            <a:endParaRPr kumimoji="0" lang="ja-JP" altLang="en-US" sz="1400" b="0" dirty="0">
              <a:solidFill>
                <a:prstClr val="black"/>
              </a:solidFill>
              <a:latin typeface="HGPｺﾞｼｯｸM" pitchFamily="50" charset="-128"/>
              <a:ea typeface="HGPｺﾞｼｯｸM" pitchFamily="50" charset="-128"/>
            </a:endParaRPr>
          </a:p>
        </p:txBody>
      </p:sp>
      <p:sp>
        <p:nvSpPr>
          <p:cNvPr id="31" name="正方形/長方形 30"/>
          <p:cNvSpPr/>
          <p:nvPr/>
        </p:nvSpPr>
        <p:spPr bwMode="auto">
          <a:xfrm>
            <a:off x="1352602" y="3139556"/>
            <a:ext cx="1512168" cy="360363"/>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none" lIns="0" tIns="0" rIns="0" bIns="0" anchor="ctr"/>
          <a:lstStyle/>
          <a:p>
            <a:pPr algn="ctr" eaLnBrk="0" hangingPunct="0">
              <a:defRPr/>
            </a:pPr>
            <a:r>
              <a:rPr kumimoji="0" lang="ja-JP" altLang="en-US" sz="1400" b="0" dirty="0" smtClean="0">
                <a:solidFill>
                  <a:prstClr val="black"/>
                </a:solidFill>
                <a:latin typeface="HGPｺﾞｼｯｸM" pitchFamily="50" charset="-128"/>
                <a:ea typeface="HGPｺﾞｼｯｸM" pitchFamily="50" charset="-128"/>
              </a:rPr>
              <a:t>業務の効率化</a:t>
            </a:r>
            <a:endParaRPr kumimoji="0" lang="ja-JP" altLang="en-US" sz="1400" b="0" dirty="0">
              <a:solidFill>
                <a:prstClr val="black"/>
              </a:solidFill>
              <a:latin typeface="HGPｺﾞｼｯｸM" pitchFamily="50" charset="-128"/>
              <a:ea typeface="HGPｺﾞｼｯｸM" pitchFamily="50" charset="-128"/>
            </a:endParaRPr>
          </a:p>
        </p:txBody>
      </p:sp>
      <p:sp>
        <p:nvSpPr>
          <p:cNvPr id="32" name="正方形/長方形 31"/>
          <p:cNvSpPr/>
          <p:nvPr/>
        </p:nvSpPr>
        <p:spPr bwMode="auto">
          <a:xfrm>
            <a:off x="1352602" y="4004742"/>
            <a:ext cx="1512168" cy="360362"/>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none" lIns="0" tIns="0" rIns="0" bIns="0" anchor="ctr"/>
          <a:lstStyle/>
          <a:p>
            <a:pPr algn="ctr" eaLnBrk="0" hangingPunct="0">
              <a:defRPr/>
            </a:pPr>
            <a:r>
              <a:rPr kumimoji="0" lang="ja-JP" altLang="en-US" sz="1400" b="0" dirty="0" smtClean="0">
                <a:solidFill>
                  <a:prstClr val="black"/>
                </a:solidFill>
                <a:latin typeface="HGPｺﾞｼｯｸM" pitchFamily="50" charset="-128"/>
                <a:ea typeface="HGPｺﾞｼｯｸM" pitchFamily="50" charset="-128"/>
              </a:rPr>
              <a:t>業務品質の確保</a:t>
            </a:r>
            <a:endParaRPr kumimoji="0" lang="ja-JP" altLang="en-US" sz="1400" b="0" dirty="0">
              <a:solidFill>
                <a:prstClr val="black"/>
              </a:solidFill>
              <a:latin typeface="HGPｺﾞｼｯｸM" pitchFamily="50" charset="-128"/>
              <a:ea typeface="HGPｺﾞｼｯｸM" pitchFamily="50" charset="-128"/>
            </a:endParaRPr>
          </a:p>
        </p:txBody>
      </p:sp>
      <p:sp>
        <p:nvSpPr>
          <p:cNvPr id="33" name="Rectangle 49"/>
          <p:cNvSpPr>
            <a:spLocks noChangeArrowheads="1"/>
          </p:cNvSpPr>
          <p:nvPr/>
        </p:nvSpPr>
        <p:spPr bwMode="auto">
          <a:xfrm>
            <a:off x="7833320" y="3140968"/>
            <a:ext cx="1224136" cy="792088"/>
          </a:xfrm>
          <a:prstGeom prst="rect">
            <a:avLst/>
          </a:prstGeom>
          <a:solidFill>
            <a:srgbClr val="002060"/>
          </a:solidFill>
          <a:ln w="9525" algn="ctr">
            <a:noFill/>
            <a:miter lim="800000"/>
            <a:headEnd/>
            <a:tailEnd/>
          </a:ln>
        </p:spPr>
        <p:txBody>
          <a:bodyPr lIns="72000" tIns="21600" rIns="72000" anchor="ctr" anchorCtr="1"/>
          <a:lstStyle/>
          <a:p>
            <a:pPr algn="ctr" eaLnBrk="0" hangingPunct="0">
              <a:lnSpc>
                <a:spcPct val="90000"/>
              </a:lnSpc>
            </a:pPr>
            <a:r>
              <a:rPr kumimoji="0" lang="ja-JP" altLang="en-US" sz="1400" b="0" dirty="0" smtClean="0">
                <a:solidFill>
                  <a:prstClr val="white"/>
                </a:solidFill>
                <a:latin typeface="HGPｺﾞｼｯｸM" pitchFamily="50" charset="-128"/>
                <a:ea typeface="HGPｺﾞｼｯｸM" pitchFamily="50" charset="-128"/>
              </a:rPr>
              <a:t>アウト</a:t>
            </a:r>
            <a:r>
              <a:rPr kumimoji="0" lang="en-US" altLang="ja-JP" sz="1400" b="0" dirty="0" smtClean="0">
                <a:solidFill>
                  <a:prstClr val="white"/>
                </a:solidFill>
                <a:latin typeface="HGPｺﾞｼｯｸM" pitchFamily="50" charset="-128"/>
                <a:ea typeface="HGPｺﾞｼｯｸM" pitchFamily="50" charset="-128"/>
              </a:rPr>
              <a:t/>
            </a:r>
            <a:br>
              <a:rPr kumimoji="0" lang="en-US" altLang="ja-JP" sz="1400" b="0" dirty="0" smtClean="0">
                <a:solidFill>
                  <a:prstClr val="white"/>
                </a:solidFill>
                <a:latin typeface="HGPｺﾞｼｯｸM" pitchFamily="50" charset="-128"/>
                <a:ea typeface="HGPｺﾞｼｯｸM" pitchFamily="50" charset="-128"/>
              </a:rPr>
            </a:br>
            <a:r>
              <a:rPr kumimoji="0" lang="ja-JP" altLang="en-US" sz="1400" b="0" dirty="0" smtClean="0">
                <a:solidFill>
                  <a:prstClr val="white"/>
                </a:solidFill>
                <a:latin typeface="HGPｺﾞｼｯｸM" pitchFamily="50" charset="-128"/>
                <a:ea typeface="HGPｺﾞｼｯｸM" pitchFamily="50" charset="-128"/>
              </a:rPr>
              <a:t>ソーシング</a:t>
            </a:r>
            <a:endParaRPr kumimoji="0" lang="ja-JP" altLang="en-US" sz="1100" b="0" dirty="0">
              <a:solidFill>
                <a:prstClr val="white"/>
              </a:solidFill>
              <a:latin typeface="HGPｺﾞｼｯｸM" pitchFamily="50" charset="-128"/>
              <a:ea typeface="HGPｺﾞｼｯｸM" pitchFamily="50" charset="-128"/>
            </a:endParaRPr>
          </a:p>
        </p:txBody>
      </p:sp>
      <p:sp>
        <p:nvSpPr>
          <p:cNvPr id="34" name="Rectangle 50"/>
          <p:cNvSpPr>
            <a:spLocks noChangeArrowheads="1"/>
          </p:cNvSpPr>
          <p:nvPr/>
        </p:nvSpPr>
        <p:spPr bwMode="auto">
          <a:xfrm>
            <a:off x="6537176" y="3140970"/>
            <a:ext cx="1224136" cy="358775"/>
          </a:xfrm>
          <a:prstGeom prst="rect">
            <a:avLst/>
          </a:prstGeom>
          <a:solidFill>
            <a:srgbClr val="002060"/>
          </a:solidFill>
          <a:ln w="9525" algn="ctr">
            <a:noFill/>
            <a:miter lim="800000"/>
            <a:headEnd/>
            <a:tailEnd/>
          </a:ln>
        </p:spPr>
        <p:txBody>
          <a:bodyPr lIns="72000" tIns="21600" rIns="72000" anchor="ctr" anchorCtr="1"/>
          <a:lstStyle/>
          <a:p>
            <a:pPr eaLnBrk="0" hangingPunct="0">
              <a:lnSpc>
                <a:spcPct val="90000"/>
              </a:lnSpc>
            </a:pPr>
            <a:r>
              <a:rPr kumimoji="0" lang="ja-JP" altLang="en-US" sz="1400" b="0" dirty="0">
                <a:solidFill>
                  <a:prstClr val="white"/>
                </a:solidFill>
                <a:latin typeface="HGPｺﾞｼｯｸM" pitchFamily="50" charset="-128"/>
                <a:ea typeface="HGPｺﾞｼｯｸM" pitchFamily="50" charset="-128"/>
              </a:rPr>
              <a:t>決裁</a:t>
            </a:r>
            <a:r>
              <a:rPr kumimoji="0" lang="ja-JP" altLang="en-US" sz="1400" b="0" dirty="0" smtClean="0">
                <a:solidFill>
                  <a:prstClr val="white"/>
                </a:solidFill>
                <a:latin typeface="HGPｺﾞｼｯｸM" pitchFamily="50" charset="-128"/>
                <a:ea typeface="HGPｺﾞｼｯｸM" pitchFamily="50" charset="-128"/>
              </a:rPr>
              <a:t>の簡略化</a:t>
            </a:r>
            <a:endParaRPr kumimoji="0" lang="ja-JP" altLang="en-US" sz="1400" b="0" dirty="0">
              <a:solidFill>
                <a:prstClr val="white"/>
              </a:solidFill>
              <a:latin typeface="HGPｺﾞｼｯｸM" pitchFamily="50" charset="-128"/>
              <a:ea typeface="HGPｺﾞｼｯｸM" pitchFamily="50" charset="-128"/>
            </a:endParaRPr>
          </a:p>
        </p:txBody>
      </p:sp>
      <p:sp>
        <p:nvSpPr>
          <p:cNvPr id="35" name="Rectangle 51"/>
          <p:cNvSpPr>
            <a:spLocks noChangeArrowheads="1"/>
          </p:cNvSpPr>
          <p:nvPr/>
        </p:nvSpPr>
        <p:spPr bwMode="auto">
          <a:xfrm>
            <a:off x="6537176" y="3573016"/>
            <a:ext cx="1224136" cy="360040"/>
          </a:xfrm>
          <a:prstGeom prst="rect">
            <a:avLst/>
          </a:prstGeom>
          <a:solidFill>
            <a:srgbClr val="002060"/>
          </a:solidFill>
          <a:ln w="9525" algn="ctr">
            <a:noFill/>
            <a:miter lim="800000"/>
            <a:headEnd/>
            <a:tailEnd/>
          </a:ln>
        </p:spPr>
        <p:txBody>
          <a:bodyPr lIns="72000" tIns="21600" rIns="72000" anchor="ctr" anchorCtr="1"/>
          <a:lstStyle/>
          <a:p>
            <a:pPr algn="ctr" eaLnBrk="0" hangingPunct="0">
              <a:lnSpc>
                <a:spcPct val="80000"/>
              </a:lnSpc>
            </a:pPr>
            <a:r>
              <a:rPr kumimoji="0" lang="ja-JP" altLang="en-US" sz="1400" b="0" dirty="0">
                <a:solidFill>
                  <a:prstClr val="white"/>
                </a:solidFill>
                <a:latin typeface="HGPｺﾞｼｯｸM" pitchFamily="50" charset="-128"/>
                <a:ea typeface="HGPｺﾞｼｯｸM" pitchFamily="50" charset="-128"/>
              </a:rPr>
              <a:t>レガシーシステム</a:t>
            </a:r>
            <a:r>
              <a:rPr kumimoji="0" lang="ja-JP" altLang="en-US" sz="1400" b="0" dirty="0" smtClean="0">
                <a:solidFill>
                  <a:prstClr val="white"/>
                </a:solidFill>
                <a:latin typeface="HGPｺﾞｼｯｸM" pitchFamily="50" charset="-128"/>
                <a:ea typeface="HGPｺﾞｼｯｸM" pitchFamily="50" charset="-128"/>
              </a:rPr>
              <a:t>の見直し</a:t>
            </a:r>
            <a:endParaRPr kumimoji="0" lang="ja-JP" altLang="en-US" sz="1400" b="0" dirty="0">
              <a:solidFill>
                <a:prstClr val="white"/>
              </a:solidFill>
              <a:latin typeface="HGPｺﾞｼｯｸM" pitchFamily="50" charset="-128"/>
              <a:ea typeface="HGPｺﾞｼｯｸM" pitchFamily="50" charset="-128"/>
            </a:endParaRPr>
          </a:p>
        </p:txBody>
      </p:sp>
      <p:sp>
        <p:nvSpPr>
          <p:cNvPr id="36" name="Rectangle 52"/>
          <p:cNvSpPr>
            <a:spLocks noChangeArrowheads="1"/>
          </p:cNvSpPr>
          <p:nvPr/>
        </p:nvSpPr>
        <p:spPr bwMode="auto">
          <a:xfrm>
            <a:off x="5385048" y="3573016"/>
            <a:ext cx="1080120" cy="360074"/>
          </a:xfrm>
          <a:prstGeom prst="rect">
            <a:avLst/>
          </a:prstGeom>
          <a:solidFill>
            <a:srgbClr val="002060"/>
          </a:solidFill>
          <a:ln w="9525" algn="ctr">
            <a:noFill/>
            <a:miter lim="800000"/>
            <a:headEnd/>
            <a:tailEnd/>
          </a:ln>
        </p:spPr>
        <p:txBody>
          <a:bodyPr lIns="72000" tIns="21600" rIns="72000" anchor="ctr" anchorCtr="1"/>
          <a:lstStyle/>
          <a:p>
            <a:pPr algn="ctr" eaLnBrk="0" hangingPunct="0">
              <a:lnSpc>
                <a:spcPct val="90000"/>
              </a:lnSpc>
            </a:pPr>
            <a:r>
              <a:rPr kumimoji="0" lang="ja-JP" altLang="en-US" sz="1400" b="0" dirty="0">
                <a:solidFill>
                  <a:prstClr val="white"/>
                </a:solidFill>
                <a:latin typeface="HGPｺﾞｼｯｸM" pitchFamily="50" charset="-128"/>
                <a:ea typeface="HGPｺﾞｼｯｸM" pitchFamily="50" charset="-128"/>
              </a:rPr>
              <a:t>システム</a:t>
            </a:r>
            <a:r>
              <a:rPr kumimoji="0" lang="ja-JP" altLang="en-US" sz="1400" b="0" dirty="0" smtClean="0">
                <a:solidFill>
                  <a:prstClr val="white"/>
                </a:solidFill>
                <a:latin typeface="HGPｺﾞｼｯｸM" pitchFamily="50" charset="-128"/>
                <a:ea typeface="HGPｺﾞｼｯｸM" pitchFamily="50" charset="-128"/>
              </a:rPr>
              <a:t>の</a:t>
            </a:r>
            <a:r>
              <a:rPr kumimoji="0" lang="en-US" altLang="ja-JP" sz="1400" b="0" dirty="0" smtClean="0">
                <a:solidFill>
                  <a:prstClr val="white"/>
                </a:solidFill>
                <a:latin typeface="HGPｺﾞｼｯｸM" pitchFamily="50" charset="-128"/>
                <a:ea typeface="HGPｺﾞｼｯｸM" pitchFamily="50" charset="-128"/>
              </a:rPr>
              <a:t/>
            </a:r>
            <a:br>
              <a:rPr kumimoji="0" lang="en-US" altLang="ja-JP" sz="1400" b="0" dirty="0" smtClean="0">
                <a:solidFill>
                  <a:prstClr val="white"/>
                </a:solidFill>
                <a:latin typeface="HGPｺﾞｼｯｸM" pitchFamily="50" charset="-128"/>
                <a:ea typeface="HGPｺﾞｼｯｸM" pitchFamily="50" charset="-128"/>
              </a:rPr>
            </a:br>
            <a:r>
              <a:rPr kumimoji="0" lang="ja-JP" altLang="en-US" sz="1400" b="0" dirty="0" smtClean="0">
                <a:solidFill>
                  <a:prstClr val="white"/>
                </a:solidFill>
                <a:latin typeface="HGPｺﾞｼｯｸM" pitchFamily="50" charset="-128"/>
                <a:ea typeface="HGPｺﾞｼｯｸM" pitchFamily="50" charset="-128"/>
              </a:rPr>
              <a:t>一元化</a:t>
            </a:r>
            <a:endParaRPr kumimoji="0" lang="ja-JP" altLang="en-US" sz="1400" b="0" dirty="0">
              <a:solidFill>
                <a:prstClr val="white"/>
              </a:solidFill>
              <a:latin typeface="HGPｺﾞｼｯｸM" pitchFamily="50" charset="-128"/>
              <a:ea typeface="HGPｺﾞｼｯｸM" pitchFamily="50" charset="-128"/>
            </a:endParaRPr>
          </a:p>
        </p:txBody>
      </p:sp>
      <p:sp>
        <p:nvSpPr>
          <p:cNvPr id="37" name="Rectangle 53"/>
          <p:cNvSpPr>
            <a:spLocks noChangeArrowheads="1"/>
          </p:cNvSpPr>
          <p:nvPr/>
        </p:nvSpPr>
        <p:spPr bwMode="auto">
          <a:xfrm>
            <a:off x="4232920" y="3573016"/>
            <a:ext cx="1080120" cy="360040"/>
          </a:xfrm>
          <a:prstGeom prst="rect">
            <a:avLst/>
          </a:prstGeom>
          <a:solidFill>
            <a:srgbClr val="002060"/>
          </a:solidFill>
          <a:ln w="9525" algn="ctr">
            <a:noFill/>
            <a:miter lim="800000"/>
            <a:headEnd/>
            <a:tailEnd/>
          </a:ln>
        </p:spPr>
        <p:txBody>
          <a:bodyPr lIns="72000" tIns="21600" rIns="72000" anchor="ctr" anchorCtr="1"/>
          <a:lstStyle/>
          <a:p>
            <a:pPr algn="ctr" eaLnBrk="0" hangingPunct="0">
              <a:lnSpc>
                <a:spcPct val="90000"/>
              </a:lnSpc>
            </a:pPr>
            <a:r>
              <a:rPr kumimoji="0" lang="ja-JP" altLang="en-US" sz="1400" b="0" dirty="0" smtClean="0">
                <a:solidFill>
                  <a:prstClr val="white"/>
                </a:solidFill>
                <a:latin typeface="HGPｺﾞｼｯｸM" pitchFamily="50" charset="-128"/>
                <a:ea typeface="HGPｺﾞｼｯｸM" pitchFamily="50" charset="-128"/>
              </a:rPr>
              <a:t>ネットワーク</a:t>
            </a:r>
            <a:endParaRPr kumimoji="0" lang="en-US" altLang="ja-JP" sz="1400" b="0" dirty="0" smtClean="0">
              <a:solidFill>
                <a:prstClr val="white"/>
              </a:solidFill>
              <a:latin typeface="HGPｺﾞｼｯｸM" pitchFamily="50" charset="-128"/>
              <a:ea typeface="HGPｺﾞｼｯｸM" pitchFamily="50" charset="-128"/>
            </a:endParaRPr>
          </a:p>
          <a:p>
            <a:pPr algn="ctr" eaLnBrk="0" hangingPunct="0">
              <a:lnSpc>
                <a:spcPct val="90000"/>
              </a:lnSpc>
            </a:pPr>
            <a:r>
              <a:rPr kumimoji="0" lang="ja-JP" altLang="en-US" sz="1400" b="0" dirty="0" smtClean="0">
                <a:solidFill>
                  <a:prstClr val="white"/>
                </a:solidFill>
                <a:latin typeface="HGPｺﾞｼｯｸM" pitchFamily="50" charset="-128"/>
                <a:ea typeface="HGPｺﾞｼｯｸM" pitchFamily="50" charset="-128"/>
              </a:rPr>
              <a:t>の統合化</a:t>
            </a:r>
            <a:endParaRPr kumimoji="0" lang="ja-JP" altLang="en-US" sz="1400" b="0" dirty="0">
              <a:solidFill>
                <a:prstClr val="white"/>
              </a:solidFill>
              <a:latin typeface="HGPｺﾞｼｯｸM" pitchFamily="50" charset="-128"/>
              <a:ea typeface="HGPｺﾞｼｯｸM" pitchFamily="50" charset="-128"/>
            </a:endParaRPr>
          </a:p>
        </p:txBody>
      </p:sp>
      <p:sp>
        <p:nvSpPr>
          <p:cNvPr id="38" name="Rectangle 54"/>
          <p:cNvSpPr>
            <a:spLocks noChangeArrowheads="1"/>
          </p:cNvSpPr>
          <p:nvPr/>
        </p:nvSpPr>
        <p:spPr bwMode="auto">
          <a:xfrm>
            <a:off x="3224808" y="3140968"/>
            <a:ext cx="900114" cy="792088"/>
          </a:xfrm>
          <a:prstGeom prst="rect">
            <a:avLst/>
          </a:prstGeom>
          <a:solidFill>
            <a:srgbClr val="002060"/>
          </a:solidFill>
          <a:ln w="9525" algn="ctr">
            <a:noFill/>
            <a:miter lim="800000"/>
            <a:headEnd/>
            <a:tailEnd/>
          </a:ln>
        </p:spPr>
        <p:txBody>
          <a:bodyPr lIns="72000" tIns="21600" rIns="72000" anchor="ctr" anchorCtr="1"/>
          <a:lstStyle/>
          <a:p>
            <a:pPr algn="ctr" eaLnBrk="0" hangingPunct="0">
              <a:lnSpc>
                <a:spcPct val="90000"/>
              </a:lnSpc>
            </a:pPr>
            <a:r>
              <a:rPr kumimoji="0" lang="ja-JP" altLang="en-US" sz="1400" b="0">
                <a:solidFill>
                  <a:prstClr val="white"/>
                </a:solidFill>
                <a:latin typeface="HGPｺﾞｼｯｸM" pitchFamily="50" charset="-128"/>
                <a:ea typeface="HGPｺﾞｼｯｸM" pitchFamily="50" charset="-128"/>
              </a:rPr>
              <a:t>データの標準化</a:t>
            </a:r>
          </a:p>
        </p:txBody>
      </p:sp>
      <p:sp>
        <p:nvSpPr>
          <p:cNvPr id="39" name="山形 38"/>
          <p:cNvSpPr/>
          <p:nvPr/>
        </p:nvSpPr>
        <p:spPr bwMode="auto">
          <a:xfrm>
            <a:off x="2936776" y="3572944"/>
            <a:ext cx="215900" cy="358775"/>
          </a:xfrm>
          <a:prstGeom prst="chevron">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a:lstStyle/>
          <a:p>
            <a:pPr eaLnBrk="0" hangingPunct="0">
              <a:defRPr/>
            </a:pPr>
            <a:endParaRPr kumimoji="0" lang="ja-JP" altLang="en-US" sz="1800" b="0">
              <a:solidFill>
                <a:prstClr val="black"/>
              </a:solidFill>
              <a:latin typeface="HGPｺﾞｼｯｸM" pitchFamily="50" charset="-128"/>
              <a:ea typeface="HGPｺﾞｼｯｸM" pitchFamily="50" charset="-128"/>
            </a:endParaRPr>
          </a:p>
        </p:txBody>
      </p:sp>
      <p:sp>
        <p:nvSpPr>
          <p:cNvPr id="40" name="山形 39"/>
          <p:cNvSpPr/>
          <p:nvPr/>
        </p:nvSpPr>
        <p:spPr bwMode="auto">
          <a:xfrm>
            <a:off x="2936776" y="3139556"/>
            <a:ext cx="215900" cy="360363"/>
          </a:xfrm>
          <a:prstGeom prst="chevron">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a:lstStyle/>
          <a:p>
            <a:pPr eaLnBrk="0" hangingPunct="0">
              <a:defRPr/>
            </a:pPr>
            <a:endParaRPr kumimoji="0" lang="ja-JP" altLang="en-US" sz="1800" b="0">
              <a:solidFill>
                <a:prstClr val="black"/>
              </a:solidFill>
              <a:latin typeface="HGPｺﾞｼｯｸM" pitchFamily="50" charset="-128"/>
              <a:ea typeface="HGPｺﾞｼｯｸM" pitchFamily="50" charset="-128"/>
            </a:endParaRPr>
          </a:p>
        </p:txBody>
      </p:sp>
      <p:sp>
        <p:nvSpPr>
          <p:cNvPr id="41" name="山形 40"/>
          <p:cNvSpPr/>
          <p:nvPr/>
        </p:nvSpPr>
        <p:spPr bwMode="auto">
          <a:xfrm>
            <a:off x="2936776" y="4004742"/>
            <a:ext cx="215900" cy="360362"/>
          </a:xfrm>
          <a:prstGeom prst="chevron">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a:lstStyle/>
          <a:p>
            <a:pPr eaLnBrk="0" hangingPunct="0">
              <a:defRPr/>
            </a:pPr>
            <a:endParaRPr kumimoji="0" lang="ja-JP" altLang="en-US" sz="1800" b="0">
              <a:solidFill>
                <a:prstClr val="black"/>
              </a:solidFill>
              <a:latin typeface="HGPｺﾞｼｯｸM" pitchFamily="50" charset="-128"/>
              <a:ea typeface="HGPｺﾞｼｯｸM" pitchFamily="50" charset="-128"/>
            </a:endParaRPr>
          </a:p>
        </p:txBody>
      </p:sp>
      <p:sp>
        <p:nvSpPr>
          <p:cNvPr id="42" name="Rectangle 49"/>
          <p:cNvSpPr>
            <a:spLocks noChangeArrowheads="1"/>
          </p:cNvSpPr>
          <p:nvPr/>
        </p:nvSpPr>
        <p:spPr bwMode="auto">
          <a:xfrm>
            <a:off x="3224809" y="4005064"/>
            <a:ext cx="5832648" cy="360040"/>
          </a:xfrm>
          <a:prstGeom prst="rect">
            <a:avLst/>
          </a:prstGeom>
          <a:solidFill>
            <a:schemeClr val="tx2">
              <a:lumMod val="60000"/>
              <a:lumOff val="40000"/>
            </a:schemeClr>
          </a:solidFill>
          <a:ln w="9525" algn="ctr">
            <a:noFill/>
            <a:miter lim="800000"/>
            <a:headEnd/>
            <a:tailEnd/>
          </a:ln>
        </p:spPr>
        <p:txBody>
          <a:bodyPr lIns="72000" tIns="21600" rIns="72000" anchor="ctr" anchorCtr="1"/>
          <a:lstStyle/>
          <a:p>
            <a:pPr algn="ctr" eaLnBrk="0" hangingPunct="0">
              <a:lnSpc>
                <a:spcPct val="90000"/>
              </a:lnSpc>
            </a:pPr>
            <a:r>
              <a:rPr kumimoji="0" lang="ja-JP" altLang="en-US" sz="1400" b="0" dirty="0" smtClean="0">
                <a:solidFill>
                  <a:prstClr val="white"/>
                </a:solidFill>
                <a:latin typeface="HGPｺﾞｼｯｸM" pitchFamily="50" charset="-128"/>
                <a:ea typeface="HGPｺﾞｼｯｸM" pitchFamily="50" charset="-128"/>
              </a:rPr>
              <a:t>（適正な品質を保った上で上記を実施）</a:t>
            </a:r>
            <a:endParaRPr kumimoji="0" lang="ja-JP" altLang="en-US" sz="1100" b="0" dirty="0">
              <a:solidFill>
                <a:prstClr val="white"/>
              </a:solidFill>
              <a:latin typeface="HGPｺﾞｼｯｸM" pitchFamily="50" charset="-128"/>
              <a:ea typeface="HGPｺﾞｼｯｸM" pitchFamily="50" charset="-128"/>
            </a:endParaRPr>
          </a:p>
        </p:txBody>
      </p:sp>
      <p:sp>
        <p:nvSpPr>
          <p:cNvPr id="18" name="スライド番号プレースホルダ 17"/>
          <p:cNvSpPr>
            <a:spLocks noGrp="1"/>
          </p:cNvSpPr>
          <p:nvPr>
            <p:ph type="sldNum" sz="quarter" idx="12"/>
          </p:nvPr>
        </p:nvSpPr>
        <p:spPr/>
        <p:txBody>
          <a:bodyPr/>
          <a:lstStyle/>
          <a:p>
            <a:pPr>
              <a:defRPr/>
            </a:pPr>
            <a:fld id="{0E58A879-8DF7-4551-894D-53A581E11B35}" type="slidenum">
              <a:rPr lang="ja-JP" altLang="en-US" smtClean="0"/>
              <a:pPr>
                <a:defRPr/>
              </a:pPr>
              <a:t>15</a:t>
            </a:fld>
            <a:endParaRPr lang="en-US" altLang="ja-JP"/>
          </a:p>
        </p:txBody>
      </p:sp>
      <p:sp>
        <p:nvSpPr>
          <p:cNvPr id="19" name="フッター プレースホルダ 18"/>
          <p:cNvSpPr>
            <a:spLocks noGrp="1"/>
          </p:cNvSpPr>
          <p:nvPr>
            <p:ph type="ftr" sz="quarter" idx="11"/>
          </p:nvPr>
        </p:nvSpPr>
        <p:spPr/>
        <p:txBody>
          <a:bodyPr/>
          <a:lstStyle/>
          <a:p>
            <a:pPr>
              <a:defRPr/>
            </a:pPr>
            <a:r>
              <a:rPr lang="en-US" altLang="ja-JP" smtClean="0"/>
              <a:t>1-2 </a:t>
            </a:r>
            <a:r>
              <a:rPr lang="ja-JP" altLang="en-US" smtClean="0"/>
              <a:t>自治体における効果的な</a:t>
            </a:r>
            <a:r>
              <a:rPr lang="en-US" altLang="ja-JP" smtClean="0"/>
              <a:t>ICT</a:t>
            </a:r>
            <a:r>
              <a:rPr lang="ja-JP" altLang="en-US" smtClean="0"/>
              <a:t>利活用</a:t>
            </a:r>
            <a:endParaRPr lang="en-US" altLang="ja-JP"/>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ホームベース 96"/>
          <p:cNvSpPr/>
          <p:nvPr/>
        </p:nvSpPr>
        <p:spPr bwMode="auto">
          <a:xfrm rot="5400000">
            <a:off x="-113378" y="3300836"/>
            <a:ext cx="1538602" cy="478854"/>
          </a:xfrm>
          <a:prstGeom prst="homePlate">
            <a:avLst>
              <a:gd name="adj" fmla="val 30952"/>
            </a:avLst>
          </a:prstGeom>
          <a:solidFill>
            <a:srgbClr val="99CCFF"/>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a:latin typeface="HGPｺﾞｼｯｸM" pitchFamily="50" charset="-128"/>
              <a:ea typeface="HGPｺﾞｼｯｸM" pitchFamily="50" charset="-128"/>
            </a:endParaRPr>
          </a:p>
        </p:txBody>
      </p:sp>
      <p:sp>
        <p:nvSpPr>
          <p:cNvPr id="98" name="ホームベース 97"/>
          <p:cNvSpPr/>
          <p:nvPr/>
        </p:nvSpPr>
        <p:spPr bwMode="auto">
          <a:xfrm rot="5400000">
            <a:off x="-135259" y="4928956"/>
            <a:ext cx="1544143" cy="476574"/>
          </a:xfrm>
          <a:prstGeom prst="homePlate">
            <a:avLst>
              <a:gd name="adj" fmla="val 30860"/>
            </a:avLst>
          </a:prstGeom>
          <a:solidFill>
            <a:srgbClr val="FFCCFF"/>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a:latin typeface="HGPｺﾞｼｯｸM" pitchFamily="50" charset="-128"/>
              <a:ea typeface="HGPｺﾞｼｯｸM" pitchFamily="50" charset="-128"/>
            </a:endParaRPr>
          </a:p>
        </p:txBody>
      </p:sp>
      <p:sp>
        <p:nvSpPr>
          <p:cNvPr id="99" name="ホームベース 98"/>
          <p:cNvSpPr/>
          <p:nvPr/>
        </p:nvSpPr>
        <p:spPr bwMode="auto">
          <a:xfrm rot="5400000">
            <a:off x="4362730" y="4894167"/>
            <a:ext cx="1566695" cy="478854"/>
          </a:xfrm>
          <a:prstGeom prst="homePlate">
            <a:avLst>
              <a:gd name="adj" fmla="val 27143"/>
            </a:avLst>
          </a:prstGeom>
          <a:solidFill>
            <a:srgbClr val="99FF66"/>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a:latin typeface="HGPｺﾞｼｯｸM" pitchFamily="50" charset="-128"/>
              <a:ea typeface="HGPｺﾞｼｯｸM" pitchFamily="50" charset="-128"/>
            </a:endParaRPr>
          </a:p>
        </p:txBody>
      </p:sp>
      <p:sp>
        <p:nvSpPr>
          <p:cNvPr id="100" name="ホームベース 99"/>
          <p:cNvSpPr/>
          <p:nvPr/>
        </p:nvSpPr>
        <p:spPr bwMode="auto">
          <a:xfrm rot="5400000">
            <a:off x="4368927" y="3296722"/>
            <a:ext cx="1575118" cy="478854"/>
          </a:xfrm>
          <a:prstGeom prst="homePlate">
            <a:avLst>
              <a:gd name="adj" fmla="val 30952"/>
            </a:avLst>
          </a:prstGeom>
          <a:solidFill>
            <a:srgbClr val="FFCC66"/>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a:latin typeface="HGPｺﾞｼｯｸM" pitchFamily="50" charset="-128"/>
              <a:ea typeface="HGPｺﾞｼｯｸM" pitchFamily="50" charset="-128"/>
            </a:endParaRPr>
          </a:p>
        </p:txBody>
      </p:sp>
      <p:sp>
        <p:nvSpPr>
          <p:cNvPr id="101" name="テキスト ボックス 100"/>
          <p:cNvSpPr txBox="1"/>
          <p:nvPr/>
        </p:nvSpPr>
        <p:spPr bwMode="auto">
          <a:xfrm rot="16200000">
            <a:off x="-78334" y="3286794"/>
            <a:ext cx="1468516" cy="438582"/>
          </a:xfrm>
          <a:prstGeom prst="rect">
            <a:avLst/>
          </a:prstGeom>
          <a:noFill/>
        </p:spPr>
        <p:txBody>
          <a:bodyPr wrap="square">
            <a:spAutoFit/>
          </a:bodyPr>
          <a:lstStyle/>
          <a:p>
            <a:pPr>
              <a:defRPr/>
            </a:pPr>
            <a:r>
              <a:rPr kumimoji="1" lang="en-US" altLang="ja-JP" sz="1050" dirty="0">
                <a:latin typeface="HGPｺﾞｼｯｸM" pitchFamily="50" charset="-128"/>
                <a:ea typeface="HGPｺﾞｼｯｸM" pitchFamily="50" charset="-128"/>
              </a:rPr>
              <a:t>Phase</a:t>
            </a:r>
            <a:r>
              <a:rPr lang="ja-JP" altLang="en-US" sz="1050" dirty="0">
                <a:latin typeface="HGPｺﾞｼｯｸM" pitchFamily="50" charset="-128"/>
                <a:ea typeface="HGPｺﾞｼｯｸM" pitchFamily="50" charset="-128"/>
              </a:rPr>
              <a:t> </a:t>
            </a:r>
            <a:r>
              <a:rPr kumimoji="1" lang="en-US" altLang="ja-JP" sz="1050" dirty="0" smtClean="0">
                <a:latin typeface="HGPｺﾞｼｯｸM" pitchFamily="50" charset="-128"/>
                <a:ea typeface="HGPｺﾞｼｯｸM" pitchFamily="50" charset="-128"/>
              </a:rPr>
              <a:t>1</a:t>
            </a:r>
          </a:p>
          <a:p>
            <a:pPr>
              <a:defRPr/>
            </a:pPr>
            <a:r>
              <a:rPr kumimoji="1" lang="ja-JP" altLang="en-US" sz="1200" dirty="0" smtClean="0">
                <a:latin typeface="HGPｺﾞｼｯｸM" pitchFamily="50" charset="-128"/>
                <a:ea typeface="HGPｺﾞｼｯｸM" pitchFamily="50" charset="-128"/>
              </a:rPr>
              <a:t>計画</a:t>
            </a:r>
            <a:r>
              <a:rPr kumimoji="1" lang="ja-JP" altLang="en-US" sz="1200" dirty="0">
                <a:latin typeface="HGPｺﾞｼｯｸM" pitchFamily="50" charset="-128"/>
                <a:ea typeface="HGPｺﾞｼｯｸM" pitchFamily="50" charset="-128"/>
              </a:rPr>
              <a:t>立案</a:t>
            </a:r>
          </a:p>
        </p:txBody>
      </p:sp>
      <p:sp>
        <p:nvSpPr>
          <p:cNvPr id="102" name="テキスト ボックス 101"/>
          <p:cNvSpPr txBox="1"/>
          <p:nvPr/>
        </p:nvSpPr>
        <p:spPr bwMode="auto">
          <a:xfrm rot="16200000">
            <a:off x="-75462" y="4887132"/>
            <a:ext cx="1422501" cy="438582"/>
          </a:xfrm>
          <a:prstGeom prst="rect">
            <a:avLst/>
          </a:prstGeom>
          <a:noFill/>
        </p:spPr>
        <p:txBody>
          <a:bodyPr wrap="square">
            <a:spAutoFit/>
          </a:bodyPr>
          <a:lstStyle/>
          <a:p>
            <a:pPr>
              <a:defRPr/>
            </a:pPr>
            <a:r>
              <a:rPr kumimoji="1" lang="en-US" altLang="ja-JP" sz="1050" dirty="0">
                <a:latin typeface="HGPｺﾞｼｯｸM" pitchFamily="50" charset="-128"/>
                <a:ea typeface="HGPｺﾞｼｯｸM" pitchFamily="50" charset="-128"/>
              </a:rPr>
              <a:t>Phase</a:t>
            </a:r>
            <a:r>
              <a:rPr lang="ja-JP" altLang="en-US" sz="1050" dirty="0">
                <a:latin typeface="HGPｺﾞｼｯｸM" pitchFamily="50" charset="-128"/>
                <a:ea typeface="HGPｺﾞｼｯｸM" pitchFamily="50" charset="-128"/>
              </a:rPr>
              <a:t> </a:t>
            </a:r>
            <a:r>
              <a:rPr lang="en-US" altLang="ja-JP" sz="1050" dirty="0" smtClean="0">
                <a:latin typeface="HGPｺﾞｼｯｸM" pitchFamily="50" charset="-128"/>
                <a:ea typeface="HGPｺﾞｼｯｸM" pitchFamily="50" charset="-128"/>
              </a:rPr>
              <a:t>2</a:t>
            </a:r>
          </a:p>
          <a:p>
            <a:pPr>
              <a:defRPr/>
            </a:pPr>
            <a:r>
              <a:rPr kumimoji="1" lang="ja-JP" altLang="en-US" sz="1200" dirty="0" smtClean="0">
                <a:latin typeface="HGPｺﾞｼｯｸM" pitchFamily="50" charset="-128"/>
                <a:ea typeface="HGPｺﾞｼｯｸM" pitchFamily="50" charset="-128"/>
              </a:rPr>
              <a:t>仕様</a:t>
            </a:r>
            <a:r>
              <a:rPr kumimoji="1" lang="ja-JP" altLang="en-US" sz="1200" dirty="0">
                <a:latin typeface="HGPｺﾞｼｯｸM" pitchFamily="50" charset="-128"/>
                <a:ea typeface="HGPｺﾞｼｯｸM" pitchFamily="50" charset="-128"/>
              </a:rPr>
              <a:t>検討・調達</a:t>
            </a:r>
          </a:p>
        </p:txBody>
      </p:sp>
      <p:sp>
        <p:nvSpPr>
          <p:cNvPr id="104" name="テキスト ボックス 103"/>
          <p:cNvSpPr txBox="1"/>
          <p:nvPr/>
        </p:nvSpPr>
        <p:spPr bwMode="auto">
          <a:xfrm rot="16200000">
            <a:off x="4421479" y="3297184"/>
            <a:ext cx="1488559" cy="438582"/>
          </a:xfrm>
          <a:prstGeom prst="rect">
            <a:avLst/>
          </a:prstGeom>
          <a:noFill/>
        </p:spPr>
        <p:txBody>
          <a:bodyPr wrap="square">
            <a:spAutoFit/>
          </a:bodyPr>
          <a:lstStyle/>
          <a:p>
            <a:pPr>
              <a:defRPr/>
            </a:pPr>
            <a:r>
              <a:rPr kumimoji="1" lang="en-US" altLang="ja-JP" sz="1050" dirty="0">
                <a:latin typeface="HGPｺﾞｼｯｸM" pitchFamily="50" charset="-128"/>
                <a:ea typeface="HGPｺﾞｼｯｸM" pitchFamily="50" charset="-128"/>
              </a:rPr>
              <a:t>Phase</a:t>
            </a:r>
            <a:r>
              <a:rPr lang="ja-JP" altLang="en-US" sz="1050" dirty="0">
                <a:latin typeface="HGPｺﾞｼｯｸM" pitchFamily="50" charset="-128"/>
                <a:ea typeface="HGPｺﾞｼｯｸM" pitchFamily="50" charset="-128"/>
              </a:rPr>
              <a:t> </a:t>
            </a:r>
            <a:r>
              <a:rPr lang="en-US" altLang="ja-JP" sz="1050" dirty="0" smtClean="0">
                <a:latin typeface="HGPｺﾞｼｯｸM" pitchFamily="50" charset="-128"/>
                <a:ea typeface="HGPｺﾞｼｯｸM" pitchFamily="50" charset="-128"/>
              </a:rPr>
              <a:t>3</a:t>
            </a:r>
          </a:p>
          <a:p>
            <a:pPr>
              <a:defRPr/>
            </a:pPr>
            <a:r>
              <a:rPr kumimoji="1" lang="ja-JP" altLang="en-US" sz="1200" dirty="0" smtClean="0">
                <a:latin typeface="HGPｺﾞｼｯｸM" pitchFamily="50" charset="-128"/>
                <a:ea typeface="HGPｺﾞｼｯｸM" pitchFamily="50" charset="-128"/>
              </a:rPr>
              <a:t>導入</a:t>
            </a:r>
            <a:r>
              <a:rPr kumimoji="1" lang="ja-JP" altLang="en-US" sz="1200" dirty="0">
                <a:latin typeface="HGPｺﾞｼｯｸM" pitchFamily="50" charset="-128"/>
                <a:ea typeface="HGPｺﾞｼｯｸM" pitchFamily="50" charset="-128"/>
              </a:rPr>
              <a:t>・移行</a:t>
            </a:r>
          </a:p>
        </p:txBody>
      </p:sp>
      <p:sp>
        <p:nvSpPr>
          <p:cNvPr id="105" name="テキスト ボックス 104"/>
          <p:cNvSpPr txBox="1"/>
          <p:nvPr/>
        </p:nvSpPr>
        <p:spPr bwMode="auto">
          <a:xfrm rot="16200000">
            <a:off x="4439562" y="4846940"/>
            <a:ext cx="1431971" cy="438582"/>
          </a:xfrm>
          <a:prstGeom prst="rect">
            <a:avLst/>
          </a:prstGeom>
          <a:noFill/>
        </p:spPr>
        <p:txBody>
          <a:bodyPr wrap="square">
            <a:spAutoFit/>
          </a:bodyPr>
          <a:lstStyle/>
          <a:p>
            <a:pPr>
              <a:defRPr/>
            </a:pPr>
            <a:r>
              <a:rPr kumimoji="1" lang="en-US" altLang="ja-JP" sz="1050" dirty="0">
                <a:latin typeface="HGPｺﾞｼｯｸM" pitchFamily="50" charset="-128"/>
                <a:ea typeface="HGPｺﾞｼｯｸM" pitchFamily="50" charset="-128"/>
              </a:rPr>
              <a:t>Phase</a:t>
            </a:r>
            <a:r>
              <a:rPr lang="ja-JP" altLang="en-US" sz="1050" dirty="0">
                <a:latin typeface="HGPｺﾞｼｯｸM" pitchFamily="50" charset="-128"/>
                <a:ea typeface="HGPｺﾞｼｯｸM" pitchFamily="50" charset="-128"/>
              </a:rPr>
              <a:t> </a:t>
            </a:r>
            <a:r>
              <a:rPr lang="en-US" altLang="ja-JP" sz="1050" dirty="0" smtClean="0">
                <a:latin typeface="HGPｺﾞｼｯｸM" pitchFamily="50" charset="-128"/>
                <a:ea typeface="HGPｺﾞｼｯｸM" pitchFamily="50" charset="-128"/>
              </a:rPr>
              <a:t>4</a:t>
            </a:r>
          </a:p>
          <a:p>
            <a:pPr>
              <a:defRPr/>
            </a:pPr>
            <a:r>
              <a:rPr kumimoji="1" lang="ja-JP" altLang="en-US" sz="1200" dirty="0" smtClean="0">
                <a:latin typeface="HGPｺﾞｼｯｸM" pitchFamily="50" charset="-128"/>
                <a:ea typeface="HGPｺﾞｼｯｸM" pitchFamily="50" charset="-128"/>
              </a:rPr>
              <a:t>運用</a:t>
            </a:r>
            <a:endParaRPr kumimoji="1" lang="ja-JP" altLang="en-US" sz="1200" dirty="0">
              <a:latin typeface="HGPｺﾞｼｯｸM" pitchFamily="50" charset="-128"/>
              <a:ea typeface="HGPｺﾞｼｯｸM" pitchFamily="50" charset="-128"/>
            </a:endParaRPr>
          </a:p>
        </p:txBody>
      </p:sp>
      <p:sp>
        <p:nvSpPr>
          <p:cNvPr id="107" name="テキスト ボックス 106"/>
          <p:cNvSpPr txBox="1"/>
          <p:nvPr/>
        </p:nvSpPr>
        <p:spPr bwMode="auto">
          <a:xfrm>
            <a:off x="935039" y="2770963"/>
            <a:ext cx="2937842" cy="307777"/>
          </a:xfrm>
          <a:prstGeom prst="rect">
            <a:avLst/>
          </a:prstGeom>
          <a:solidFill>
            <a:schemeClr val="bg1"/>
          </a:solidFill>
          <a:ln w="19050">
            <a:solidFill>
              <a:schemeClr val="tx1">
                <a:lumMod val="50000"/>
                <a:lumOff val="50000"/>
              </a:schemeClr>
            </a:solidFill>
          </a:ln>
          <a:effectLst>
            <a:outerShdw blurRad="50800" dist="38100" dir="2700000" algn="tl" rotWithShape="0">
              <a:prstClr val="black">
                <a:alpha val="40000"/>
              </a:prstClr>
            </a:outerShdw>
          </a:effectLst>
        </p:spPr>
        <p:txBody>
          <a:bodyPr wrap="square">
            <a:spAutoFit/>
          </a:bodyPr>
          <a:lstStyle/>
          <a:p>
            <a:pPr>
              <a:defRPr/>
            </a:pPr>
            <a:r>
              <a:rPr kumimoji="1" lang="en-US" altLang="ja-JP" sz="1400" dirty="0">
                <a:latin typeface="HGPｺﾞｼｯｸM" pitchFamily="50" charset="-128"/>
                <a:ea typeface="HGPｺﾞｼｯｸM" pitchFamily="50" charset="-128"/>
              </a:rPr>
              <a:t>1-1</a:t>
            </a:r>
            <a:r>
              <a:rPr kumimoji="1" lang="ja-JP" altLang="en-US" sz="1400" dirty="0">
                <a:latin typeface="HGPｺﾞｼｯｸM" pitchFamily="50" charset="-128"/>
                <a:ea typeface="HGPｺﾞｼｯｸM" pitchFamily="50" charset="-128"/>
              </a:rPr>
              <a:t>　推進体制の</a:t>
            </a:r>
            <a:r>
              <a:rPr kumimoji="1" lang="ja-JP" altLang="en-US" sz="1400" dirty="0" smtClean="0">
                <a:latin typeface="HGPｺﾞｼｯｸM" pitchFamily="50" charset="-128"/>
                <a:ea typeface="HGPｺﾞｼｯｸM" pitchFamily="50" charset="-128"/>
              </a:rPr>
              <a:t>立ち上げ</a:t>
            </a:r>
            <a:endParaRPr kumimoji="1" lang="en-US" altLang="ja-JP" sz="1400" dirty="0">
              <a:latin typeface="HGPｺﾞｼｯｸM" pitchFamily="50" charset="-128"/>
              <a:ea typeface="HGPｺﾞｼｯｸM" pitchFamily="50" charset="-128"/>
            </a:endParaRPr>
          </a:p>
        </p:txBody>
      </p:sp>
      <p:sp>
        <p:nvSpPr>
          <p:cNvPr id="108" name="テキスト ボックス 107"/>
          <p:cNvSpPr txBox="1"/>
          <p:nvPr/>
        </p:nvSpPr>
        <p:spPr bwMode="auto">
          <a:xfrm>
            <a:off x="935040" y="3324281"/>
            <a:ext cx="2937841" cy="307777"/>
          </a:xfrm>
          <a:prstGeom prst="rect">
            <a:avLst/>
          </a:prstGeom>
          <a:solidFill>
            <a:schemeClr val="bg1"/>
          </a:solidFill>
          <a:ln w="19050">
            <a:solidFill>
              <a:schemeClr val="tx1">
                <a:lumMod val="50000"/>
                <a:lumOff val="50000"/>
              </a:schemeClr>
            </a:solidFill>
          </a:ln>
          <a:effectLst>
            <a:outerShdw blurRad="50800" dist="38100" dir="2700000" algn="tl" rotWithShape="0">
              <a:prstClr val="black">
                <a:alpha val="40000"/>
              </a:prstClr>
            </a:outerShdw>
          </a:effectLst>
        </p:spPr>
        <p:txBody>
          <a:bodyPr wrap="square">
            <a:spAutoFit/>
          </a:bodyPr>
          <a:lstStyle/>
          <a:p>
            <a:pPr>
              <a:defRPr/>
            </a:pPr>
            <a:r>
              <a:rPr kumimoji="1" lang="en-US" altLang="ja-JP" sz="1400" dirty="0">
                <a:latin typeface="HGPｺﾞｼｯｸM" pitchFamily="50" charset="-128"/>
                <a:ea typeface="HGPｺﾞｼｯｸM" pitchFamily="50" charset="-128"/>
              </a:rPr>
              <a:t>1-2</a:t>
            </a:r>
            <a:r>
              <a:rPr kumimoji="1" lang="ja-JP" altLang="en-US" sz="1400" dirty="0">
                <a:latin typeface="HGPｺﾞｼｯｸM" pitchFamily="50" charset="-128"/>
                <a:ea typeface="HGPｺﾞｼｯｸM" pitchFamily="50" charset="-128"/>
              </a:rPr>
              <a:t>　現行システム概要</a:t>
            </a:r>
            <a:r>
              <a:rPr kumimoji="1" lang="ja-JP" altLang="en-US" sz="1400" dirty="0" smtClean="0">
                <a:latin typeface="HGPｺﾞｼｯｸM" pitchFamily="50" charset="-128"/>
                <a:ea typeface="HGPｺﾞｼｯｸM" pitchFamily="50" charset="-128"/>
              </a:rPr>
              <a:t>調査</a:t>
            </a:r>
            <a:endParaRPr kumimoji="1" lang="en-US" altLang="ja-JP" sz="1400" dirty="0">
              <a:latin typeface="HGPｺﾞｼｯｸM" pitchFamily="50" charset="-128"/>
              <a:ea typeface="HGPｺﾞｼｯｸM" pitchFamily="50" charset="-128"/>
            </a:endParaRPr>
          </a:p>
        </p:txBody>
      </p:sp>
      <p:sp>
        <p:nvSpPr>
          <p:cNvPr id="109" name="テキスト ボックス 108"/>
          <p:cNvSpPr txBox="1"/>
          <p:nvPr/>
        </p:nvSpPr>
        <p:spPr bwMode="auto">
          <a:xfrm>
            <a:off x="935039" y="3871014"/>
            <a:ext cx="2937842" cy="307777"/>
          </a:xfrm>
          <a:prstGeom prst="rect">
            <a:avLst/>
          </a:prstGeom>
          <a:solidFill>
            <a:schemeClr val="bg1"/>
          </a:solidFill>
          <a:ln w="19050">
            <a:solidFill>
              <a:schemeClr val="tx1">
                <a:lumMod val="50000"/>
                <a:lumOff val="50000"/>
              </a:schemeClr>
            </a:solidFill>
          </a:ln>
          <a:effectLst>
            <a:outerShdw blurRad="50800" dist="38100" dir="2700000" algn="tl" rotWithShape="0">
              <a:prstClr val="black">
                <a:alpha val="40000"/>
              </a:prstClr>
            </a:outerShdw>
          </a:effectLst>
        </p:spPr>
        <p:txBody>
          <a:bodyPr wrap="square">
            <a:spAutoFit/>
          </a:bodyPr>
          <a:lstStyle/>
          <a:p>
            <a:pPr>
              <a:defRPr/>
            </a:pPr>
            <a:r>
              <a:rPr lang="en-US" altLang="ja-JP" sz="1400" dirty="0">
                <a:latin typeface="HGPｺﾞｼｯｸM" pitchFamily="50" charset="-128"/>
                <a:ea typeface="HGPｺﾞｼｯｸM" pitchFamily="50" charset="-128"/>
              </a:rPr>
              <a:t>1-3</a:t>
            </a:r>
            <a:r>
              <a:rPr kumimoji="1" lang="ja-JP" altLang="en-US" sz="1400" dirty="0">
                <a:latin typeface="HGPｺﾞｼｯｸM" pitchFamily="50" charset="-128"/>
                <a:ea typeface="HGPｺﾞｼｯｸM" pitchFamily="50" charset="-128"/>
              </a:rPr>
              <a:t>　導入計画の</a:t>
            </a:r>
            <a:r>
              <a:rPr kumimoji="1" lang="ja-JP" altLang="en-US" sz="1400" dirty="0" smtClean="0">
                <a:latin typeface="HGPｺﾞｼｯｸM" pitchFamily="50" charset="-128"/>
                <a:ea typeface="HGPｺﾞｼｯｸM" pitchFamily="50" charset="-128"/>
              </a:rPr>
              <a:t>策定</a:t>
            </a:r>
            <a:endParaRPr kumimoji="1" lang="en-US" altLang="ja-JP" sz="1400" dirty="0">
              <a:latin typeface="HGPｺﾞｼｯｸM" pitchFamily="50" charset="-128"/>
              <a:ea typeface="HGPｺﾞｼｯｸM" pitchFamily="50" charset="-128"/>
            </a:endParaRPr>
          </a:p>
        </p:txBody>
      </p:sp>
      <p:sp>
        <p:nvSpPr>
          <p:cNvPr id="110" name="テキスト ボックス 109"/>
          <p:cNvSpPr txBox="1"/>
          <p:nvPr/>
        </p:nvSpPr>
        <p:spPr bwMode="auto">
          <a:xfrm>
            <a:off x="930276" y="4417855"/>
            <a:ext cx="2941453" cy="307777"/>
          </a:xfrm>
          <a:prstGeom prst="rect">
            <a:avLst/>
          </a:prstGeom>
          <a:solidFill>
            <a:schemeClr val="bg1"/>
          </a:solidFill>
          <a:ln w="19050">
            <a:solidFill>
              <a:schemeClr val="tx1">
                <a:lumMod val="50000"/>
                <a:lumOff val="50000"/>
              </a:schemeClr>
            </a:solidFill>
          </a:ln>
          <a:effectLst>
            <a:outerShdw blurRad="50800" dist="38100" dir="2700000" algn="tl" rotWithShape="0">
              <a:prstClr val="black">
                <a:alpha val="40000"/>
              </a:prstClr>
            </a:outerShdw>
          </a:effectLst>
        </p:spPr>
        <p:txBody>
          <a:bodyPr wrap="square">
            <a:spAutoFit/>
          </a:bodyPr>
          <a:lstStyle/>
          <a:p>
            <a:pPr>
              <a:defRPr/>
            </a:pPr>
            <a:r>
              <a:rPr kumimoji="1" lang="en-US" altLang="ja-JP" sz="1400" dirty="0">
                <a:latin typeface="HGPｺﾞｼｯｸM" pitchFamily="50" charset="-128"/>
                <a:ea typeface="HGPｺﾞｼｯｸM" pitchFamily="50" charset="-128"/>
              </a:rPr>
              <a:t>2-1</a:t>
            </a:r>
            <a:r>
              <a:rPr kumimoji="1" lang="ja-JP" altLang="en-US" sz="1400" dirty="0">
                <a:latin typeface="HGPｺﾞｼｯｸM" pitchFamily="50" charset="-128"/>
                <a:ea typeface="HGPｺﾞｼｯｸM" pitchFamily="50" charset="-128"/>
              </a:rPr>
              <a:t>　現行業務・システムの</a:t>
            </a:r>
            <a:r>
              <a:rPr kumimoji="1" lang="ja-JP" altLang="en-US" sz="1400" dirty="0" smtClean="0">
                <a:latin typeface="HGPｺﾞｼｯｸM" pitchFamily="50" charset="-128"/>
                <a:ea typeface="HGPｺﾞｼｯｸM" pitchFamily="50" charset="-128"/>
              </a:rPr>
              <a:t>棚卸し</a:t>
            </a:r>
            <a:endParaRPr kumimoji="1" lang="en-US" altLang="ja-JP" sz="1400" dirty="0">
              <a:latin typeface="HGPｺﾞｼｯｸM" pitchFamily="50" charset="-128"/>
              <a:ea typeface="HGPｺﾞｼｯｸM" pitchFamily="50" charset="-128"/>
            </a:endParaRPr>
          </a:p>
        </p:txBody>
      </p:sp>
      <p:sp>
        <p:nvSpPr>
          <p:cNvPr id="111" name="テキスト ボックス 110"/>
          <p:cNvSpPr txBox="1"/>
          <p:nvPr/>
        </p:nvSpPr>
        <p:spPr bwMode="auto">
          <a:xfrm>
            <a:off x="935038" y="4931203"/>
            <a:ext cx="2937842" cy="307777"/>
          </a:xfrm>
          <a:prstGeom prst="rect">
            <a:avLst/>
          </a:prstGeom>
          <a:solidFill>
            <a:schemeClr val="bg1"/>
          </a:solidFill>
          <a:ln w="19050">
            <a:solidFill>
              <a:schemeClr val="tx1">
                <a:lumMod val="50000"/>
                <a:lumOff val="50000"/>
              </a:schemeClr>
            </a:solidFill>
          </a:ln>
          <a:effectLst>
            <a:outerShdw blurRad="50800" dist="38100" dir="2700000" algn="tl" rotWithShape="0">
              <a:prstClr val="black">
                <a:alpha val="40000"/>
              </a:prstClr>
            </a:outerShdw>
          </a:effectLst>
        </p:spPr>
        <p:txBody>
          <a:bodyPr wrap="square">
            <a:spAutoFit/>
          </a:bodyPr>
          <a:lstStyle/>
          <a:p>
            <a:pPr>
              <a:defRPr/>
            </a:pPr>
            <a:r>
              <a:rPr kumimoji="1" lang="en-US" altLang="ja-JP" sz="1400" dirty="0">
                <a:latin typeface="HGPｺﾞｼｯｸM" pitchFamily="50" charset="-128"/>
                <a:ea typeface="HGPｺﾞｼｯｸM" pitchFamily="50" charset="-128"/>
              </a:rPr>
              <a:t>2-2</a:t>
            </a:r>
            <a:r>
              <a:rPr kumimoji="1" lang="ja-JP" altLang="en-US" sz="1400" dirty="0">
                <a:latin typeface="HGPｺﾞｼｯｸM" pitchFamily="50" charset="-128"/>
                <a:ea typeface="HGPｺﾞｼｯｸM" pitchFamily="50" charset="-128"/>
              </a:rPr>
              <a:t>　業務標準化の</a:t>
            </a:r>
            <a:r>
              <a:rPr kumimoji="1" lang="ja-JP" altLang="en-US" sz="1400" dirty="0" smtClean="0">
                <a:latin typeface="HGPｺﾞｼｯｸM" pitchFamily="50" charset="-128"/>
                <a:ea typeface="HGPｺﾞｼｯｸM" pitchFamily="50" charset="-128"/>
              </a:rPr>
              <a:t>検討</a:t>
            </a:r>
            <a:endParaRPr kumimoji="1" lang="en-US" altLang="ja-JP" sz="1400" dirty="0">
              <a:latin typeface="HGPｺﾞｼｯｸM" pitchFamily="50" charset="-128"/>
              <a:ea typeface="HGPｺﾞｼｯｸM" pitchFamily="50" charset="-128"/>
            </a:endParaRPr>
          </a:p>
        </p:txBody>
      </p:sp>
      <p:sp>
        <p:nvSpPr>
          <p:cNvPr id="112" name="テキスト ボックス 111"/>
          <p:cNvSpPr txBox="1"/>
          <p:nvPr/>
        </p:nvSpPr>
        <p:spPr bwMode="auto">
          <a:xfrm>
            <a:off x="935038" y="5435258"/>
            <a:ext cx="2937842" cy="307777"/>
          </a:xfrm>
          <a:prstGeom prst="rect">
            <a:avLst/>
          </a:prstGeom>
          <a:solidFill>
            <a:schemeClr val="bg1"/>
          </a:solidFill>
          <a:ln w="19050">
            <a:solidFill>
              <a:schemeClr val="tx1">
                <a:lumMod val="50000"/>
                <a:lumOff val="50000"/>
              </a:schemeClr>
            </a:solidFill>
          </a:ln>
          <a:effectLst>
            <a:outerShdw blurRad="50800" dist="38100" dir="2700000" algn="tl" rotWithShape="0">
              <a:prstClr val="black">
                <a:alpha val="40000"/>
              </a:prstClr>
            </a:outerShdw>
          </a:effectLst>
        </p:spPr>
        <p:txBody>
          <a:bodyPr wrap="square">
            <a:spAutoFit/>
          </a:bodyPr>
          <a:lstStyle/>
          <a:p>
            <a:pPr>
              <a:defRPr/>
            </a:pPr>
            <a:r>
              <a:rPr kumimoji="1" lang="en-US" altLang="ja-JP" sz="1400" dirty="0">
                <a:latin typeface="HGPｺﾞｼｯｸM" pitchFamily="50" charset="-128"/>
                <a:ea typeface="HGPｺﾞｼｯｸM" pitchFamily="50" charset="-128"/>
              </a:rPr>
              <a:t>2-3</a:t>
            </a:r>
            <a:r>
              <a:rPr kumimoji="1" lang="ja-JP" altLang="en-US" sz="1400" dirty="0">
                <a:latin typeface="HGPｺﾞｼｯｸM" pitchFamily="50" charset="-128"/>
                <a:ea typeface="HGPｺﾞｼｯｸM" pitchFamily="50" charset="-128"/>
              </a:rPr>
              <a:t>　条例・規則等の影響調査・</a:t>
            </a:r>
            <a:r>
              <a:rPr kumimoji="1" lang="ja-JP" altLang="en-US" sz="1400" dirty="0" smtClean="0">
                <a:latin typeface="HGPｺﾞｼｯｸM" pitchFamily="50" charset="-128"/>
                <a:ea typeface="HGPｺﾞｼｯｸM" pitchFamily="50" charset="-128"/>
              </a:rPr>
              <a:t>改正</a:t>
            </a:r>
            <a:endParaRPr kumimoji="1" lang="en-US" altLang="ja-JP" sz="1400" dirty="0">
              <a:latin typeface="HGPｺﾞｼｯｸM" pitchFamily="50" charset="-128"/>
              <a:ea typeface="HGPｺﾞｼｯｸM" pitchFamily="50" charset="-128"/>
            </a:endParaRPr>
          </a:p>
        </p:txBody>
      </p:sp>
      <p:sp>
        <p:nvSpPr>
          <p:cNvPr id="113" name="テキスト ボックス 112"/>
          <p:cNvSpPr txBox="1"/>
          <p:nvPr/>
        </p:nvSpPr>
        <p:spPr bwMode="auto">
          <a:xfrm>
            <a:off x="5468544" y="1739479"/>
            <a:ext cx="2937841" cy="307777"/>
          </a:xfrm>
          <a:prstGeom prst="rect">
            <a:avLst/>
          </a:prstGeom>
          <a:solidFill>
            <a:schemeClr val="bg1"/>
          </a:solidFill>
          <a:ln w="19050">
            <a:solidFill>
              <a:schemeClr val="tx1">
                <a:lumMod val="50000"/>
                <a:lumOff val="50000"/>
              </a:schemeClr>
            </a:solidFill>
          </a:ln>
          <a:effectLst>
            <a:outerShdw blurRad="50800" dist="38100" dir="2700000" algn="tl" rotWithShape="0">
              <a:prstClr val="black">
                <a:alpha val="40000"/>
              </a:prstClr>
            </a:outerShdw>
          </a:effectLst>
        </p:spPr>
        <p:txBody>
          <a:bodyPr wrap="square">
            <a:spAutoFit/>
          </a:bodyPr>
          <a:lstStyle/>
          <a:p>
            <a:pPr>
              <a:defRPr/>
            </a:pPr>
            <a:r>
              <a:rPr kumimoji="1" lang="en-US" altLang="ja-JP" sz="1400" dirty="0">
                <a:latin typeface="HGPｺﾞｼｯｸM" pitchFamily="50" charset="-128"/>
                <a:ea typeface="HGPｺﾞｼｯｸM" pitchFamily="50" charset="-128"/>
              </a:rPr>
              <a:t>2-4</a:t>
            </a:r>
            <a:r>
              <a:rPr kumimoji="1" lang="ja-JP" altLang="en-US" sz="1400" dirty="0">
                <a:latin typeface="HGPｺﾞｼｯｸM" pitchFamily="50" charset="-128"/>
                <a:ea typeface="HGPｺﾞｼｯｸM" pitchFamily="50" charset="-128"/>
              </a:rPr>
              <a:t>　新システム調達仕様書の</a:t>
            </a:r>
            <a:r>
              <a:rPr kumimoji="1" lang="ja-JP" altLang="en-US" sz="1400" dirty="0" smtClean="0">
                <a:latin typeface="HGPｺﾞｼｯｸM" pitchFamily="50" charset="-128"/>
                <a:ea typeface="HGPｺﾞｼｯｸM" pitchFamily="50" charset="-128"/>
              </a:rPr>
              <a:t>作成</a:t>
            </a:r>
            <a:endParaRPr kumimoji="1" lang="en-US" altLang="ja-JP" sz="1400" dirty="0">
              <a:latin typeface="HGPｺﾞｼｯｸM" pitchFamily="50" charset="-128"/>
              <a:ea typeface="HGPｺﾞｼｯｸM" pitchFamily="50" charset="-128"/>
            </a:endParaRPr>
          </a:p>
        </p:txBody>
      </p:sp>
      <p:sp>
        <p:nvSpPr>
          <p:cNvPr id="114" name="テキスト ボックス 113"/>
          <p:cNvSpPr txBox="1"/>
          <p:nvPr/>
        </p:nvSpPr>
        <p:spPr bwMode="auto">
          <a:xfrm>
            <a:off x="5468544" y="2243536"/>
            <a:ext cx="2937841" cy="307777"/>
          </a:xfrm>
          <a:prstGeom prst="rect">
            <a:avLst/>
          </a:prstGeom>
          <a:solidFill>
            <a:schemeClr val="bg1"/>
          </a:solidFill>
          <a:ln w="19050">
            <a:solidFill>
              <a:schemeClr val="tx1">
                <a:lumMod val="50000"/>
                <a:lumOff val="50000"/>
              </a:schemeClr>
            </a:solidFill>
          </a:ln>
          <a:effectLst>
            <a:outerShdw blurRad="50800" dist="38100" dir="2700000" algn="tl" rotWithShape="0">
              <a:prstClr val="black">
                <a:alpha val="40000"/>
              </a:prstClr>
            </a:outerShdw>
          </a:effectLst>
        </p:spPr>
        <p:txBody>
          <a:bodyPr wrap="square">
            <a:spAutoFit/>
          </a:bodyPr>
          <a:lstStyle/>
          <a:p>
            <a:pPr>
              <a:defRPr/>
            </a:pPr>
            <a:r>
              <a:rPr kumimoji="1" lang="en-US" altLang="ja-JP" sz="1400" dirty="0">
                <a:latin typeface="HGPｺﾞｼｯｸM" pitchFamily="50" charset="-128"/>
                <a:ea typeface="HGPｺﾞｼｯｸM" pitchFamily="50" charset="-128"/>
              </a:rPr>
              <a:t>2-5</a:t>
            </a:r>
            <a:r>
              <a:rPr kumimoji="1" lang="ja-JP" altLang="en-US" sz="1400" dirty="0">
                <a:latin typeface="HGPｺﾞｼｯｸM" pitchFamily="50" charset="-128"/>
                <a:ea typeface="HGPｺﾞｼｯｸM" pitchFamily="50" charset="-128"/>
              </a:rPr>
              <a:t>　ベンダ選定、契約</a:t>
            </a:r>
            <a:r>
              <a:rPr kumimoji="1" lang="ja-JP" altLang="en-US" sz="1400" dirty="0" smtClean="0">
                <a:latin typeface="HGPｺﾞｼｯｸM" pitchFamily="50" charset="-128"/>
                <a:ea typeface="HGPｺﾞｼｯｸM" pitchFamily="50" charset="-128"/>
              </a:rPr>
              <a:t>締結</a:t>
            </a:r>
            <a:endParaRPr kumimoji="1" lang="en-US" altLang="ja-JP" sz="1400" dirty="0">
              <a:latin typeface="HGPｺﾞｼｯｸM" pitchFamily="50" charset="-128"/>
              <a:ea typeface="HGPｺﾞｼｯｸM" pitchFamily="50" charset="-128"/>
            </a:endParaRPr>
          </a:p>
        </p:txBody>
      </p:sp>
      <p:sp>
        <p:nvSpPr>
          <p:cNvPr id="115" name="テキスト ボックス 114"/>
          <p:cNvSpPr txBox="1"/>
          <p:nvPr/>
        </p:nvSpPr>
        <p:spPr bwMode="auto">
          <a:xfrm>
            <a:off x="5468542" y="2749456"/>
            <a:ext cx="2938080" cy="307777"/>
          </a:xfrm>
          <a:prstGeom prst="rect">
            <a:avLst/>
          </a:prstGeom>
          <a:solidFill>
            <a:schemeClr val="bg1"/>
          </a:solidFill>
          <a:ln w="9525">
            <a:solidFill>
              <a:schemeClr val="tx1">
                <a:lumMod val="50000"/>
                <a:lumOff val="50000"/>
              </a:schemeClr>
            </a:solidFill>
            <a:prstDash val="dash"/>
          </a:ln>
          <a:effectLst>
            <a:outerShdw blurRad="50800" dist="38100" dir="2700000" algn="tl" rotWithShape="0">
              <a:prstClr val="black">
                <a:alpha val="40000"/>
              </a:prstClr>
            </a:outerShdw>
          </a:effectLst>
        </p:spPr>
        <p:txBody>
          <a:bodyPr wrap="square">
            <a:spAutoFit/>
          </a:bodyPr>
          <a:lstStyle/>
          <a:p>
            <a:pPr>
              <a:defRPr/>
            </a:pPr>
            <a:r>
              <a:rPr kumimoji="1" lang="en-US" altLang="ja-JP" sz="1400" dirty="0">
                <a:solidFill>
                  <a:sysClr val="windowText" lastClr="000000"/>
                </a:solidFill>
                <a:latin typeface="HGPｺﾞｼｯｸM" pitchFamily="50" charset="-128"/>
                <a:ea typeface="HGPｺﾞｼｯｸM" pitchFamily="50" charset="-128"/>
              </a:rPr>
              <a:t>3-1</a:t>
            </a:r>
            <a:r>
              <a:rPr kumimoji="1" lang="ja-JP" altLang="en-US" sz="1400" dirty="0">
                <a:solidFill>
                  <a:sysClr val="windowText" lastClr="000000"/>
                </a:solidFill>
                <a:latin typeface="HGPｺﾞｼｯｸM" pitchFamily="50" charset="-128"/>
                <a:ea typeface="HGPｺﾞｼｯｸM" pitchFamily="50" charset="-128"/>
              </a:rPr>
              <a:t>　システム</a:t>
            </a:r>
            <a:r>
              <a:rPr kumimoji="1" lang="ja-JP" altLang="en-US" sz="1400" dirty="0" smtClean="0">
                <a:solidFill>
                  <a:sysClr val="windowText" lastClr="000000"/>
                </a:solidFill>
                <a:latin typeface="HGPｺﾞｼｯｸM" pitchFamily="50" charset="-128"/>
                <a:ea typeface="HGPｺﾞｼｯｸM" pitchFamily="50" charset="-128"/>
              </a:rPr>
              <a:t>設計</a:t>
            </a:r>
            <a:endParaRPr kumimoji="1" lang="en-US" altLang="ja-JP" sz="1400" dirty="0">
              <a:solidFill>
                <a:sysClr val="windowText" lastClr="000000"/>
              </a:solidFill>
              <a:latin typeface="HGPｺﾞｼｯｸM" pitchFamily="50" charset="-128"/>
              <a:ea typeface="HGPｺﾞｼｯｸM" pitchFamily="50" charset="-128"/>
            </a:endParaRPr>
          </a:p>
        </p:txBody>
      </p:sp>
      <p:sp>
        <p:nvSpPr>
          <p:cNvPr id="116" name="テキスト ボックス 115"/>
          <p:cNvSpPr txBox="1"/>
          <p:nvPr/>
        </p:nvSpPr>
        <p:spPr bwMode="auto">
          <a:xfrm>
            <a:off x="5468542" y="3299048"/>
            <a:ext cx="2938925" cy="307777"/>
          </a:xfrm>
          <a:prstGeom prst="rect">
            <a:avLst/>
          </a:prstGeom>
          <a:solidFill>
            <a:schemeClr val="bg1"/>
          </a:solidFill>
          <a:ln w="19050">
            <a:solidFill>
              <a:schemeClr val="tx1">
                <a:lumMod val="50000"/>
                <a:lumOff val="50000"/>
              </a:schemeClr>
            </a:solidFill>
          </a:ln>
          <a:effectLst>
            <a:outerShdw blurRad="50800" dist="38100" dir="2700000" algn="tl" rotWithShape="0">
              <a:prstClr val="black">
                <a:alpha val="40000"/>
              </a:prstClr>
            </a:outerShdw>
          </a:effectLst>
        </p:spPr>
        <p:txBody>
          <a:bodyPr wrap="square">
            <a:spAutoFit/>
          </a:bodyPr>
          <a:lstStyle/>
          <a:p>
            <a:pPr>
              <a:defRPr/>
            </a:pPr>
            <a:r>
              <a:rPr lang="en-US" altLang="ja-JP" sz="1400" dirty="0">
                <a:latin typeface="HGPｺﾞｼｯｸM" pitchFamily="50" charset="-128"/>
                <a:ea typeface="HGPｺﾞｼｯｸM" pitchFamily="50" charset="-128"/>
              </a:rPr>
              <a:t>3-2</a:t>
            </a:r>
            <a:r>
              <a:rPr kumimoji="1" lang="ja-JP" altLang="en-US" sz="1400" dirty="0">
                <a:latin typeface="HGPｺﾞｼｯｸM" pitchFamily="50" charset="-128"/>
                <a:ea typeface="HGPｺﾞｼｯｸM" pitchFamily="50" charset="-128"/>
              </a:rPr>
              <a:t>　データ</a:t>
            </a:r>
            <a:r>
              <a:rPr kumimoji="1" lang="ja-JP" altLang="en-US" sz="1400" dirty="0" smtClean="0">
                <a:latin typeface="HGPｺﾞｼｯｸM" pitchFamily="50" charset="-128"/>
                <a:ea typeface="HGPｺﾞｼｯｸM" pitchFamily="50" charset="-128"/>
              </a:rPr>
              <a:t>移行</a:t>
            </a:r>
            <a:endParaRPr kumimoji="1" lang="en-US" altLang="ja-JP" sz="1400" dirty="0">
              <a:latin typeface="HGPｺﾞｼｯｸM" pitchFamily="50" charset="-128"/>
              <a:ea typeface="HGPｺﾞｼｯｸM" pitchFamily="50" charset="-128"/>
            </a:endParaRPr>
          </a:p>
        </p:txBody>
      </p:sp>
      <p:sp>
        <p:nvSpPr>
          <p:cNvPr id="117" name="テキスト ボックス 116"/>
          <p:cNvSpPr txBox="1"/>
          <p:nvPr/>
        </p:nvSpPr>
        <p:spPr bwMode="auto">
          <a:xfrm>
            <a:off x="5468544" y="3848641"/>
            <a:ext cx="2938924" cy="307777"/>
          </a:xfrm>
          <a:prstGeom prst="rect">
            <a:avLst/>
          </a:prstGeom>
          <a:solidFill>
            <a:schemeClr val="bg1"/>
          </a:solidFill>
          <a:ln w="9525">
            <a:solidFill>
              <a:schemeClr val="tx1">
                <a:lumMod val="50000"/>
                <a:lumOff val="50000"/>
              </a:schemeClr>
            </a:solidFill>
            <a:prstDash val="dash"/>
          </a:ln>
          <a:effectLst>
            <a:outerShdw blurRad="50800" dist="38100" dir="2700000" algn="tl" rotWithShape="0">
              <a:prstClr val="black">
                <a:alpha val="40000"/>
              </a:prstClr>
            </a:outerShdw>
          </a:effectLst>
        </p:spPr>
        <p:txBody>
          <a:bodyPr wrap="square">
            <a:spAutoFit/>
          </a:bodyPr>
          <a:lstStyle/>
          <a:p>
            <a:pPr>
              <a:defRPr/>
            </a:pPr>
            <a:r>
              <a:rPr kumimoji="1" lang="en-US" altLang="ja-JP" sz="1400" dirty="0">
                <a:latin typeface="HGPｺﾞｼｯｸM" pitchFamily="50" charset="-128"/>
                <a:ea typeface="HGPｺﾞｼｯｸM" pitchFamily="50" charset="-128"/>
              </a:rPr>
              <a:t>3-3</a:t>
            </a:r>
            <a:r>
              <a:rPr kumimoji="1" lang="ja-JP" altLang="en-US" sz="1400" dirty="0">
                <a:latin typeface="HGPｺﾞｼｯｸM" pitchFamily="50" charset="-128"/>
                <a:ea typeface="HGPｺﾞｼｯｸM" pitchFamily="50" charset="-128"/>
              </a:rPr>
              <a:t>　テスト、</a:t>
            </a:r>
            <a:r>
              <a:rPr kumimoji="1" lang="ja-JP" altLang="en-US" sz="1400" dirty="0" smtClean="0">
                <a:latin typeface="HGPｺﾞｼｯｸM" pitchFamily="50" charset="-128"/>
                <a:ea typeface="HGPｺﾞｼｯｸM" pitchFamily="50" charset="-128"/>
              </a:rPr>
              <a:t>研修</a:t>
            </a:r>
            <a:endParaRPr kumimoji="1" lang="en-US" altLang="ja-JP" sz="1400" dirty="0">
              <a:latin typeface="HGPｺﾞｼｯｸM" pitchFamily="50" charset="-128"/>
              <a:ea typeface="HGPｺﾞｼｯｸM" pitchFamily="50" charset="-128"/>
            </a:endParaRPr>
          </a:p>
        </p:txBody>
      </p:sp>
      <p:sp>
        <p:nvSpPr>
          <p:cNvPr id="118" name="テキスト ボックス 117"/>
          <p:cNvSpPr txBox="1"/>
          <p:nvPr/>
        </p:nvSpPr>
        <p:spPr bwMode="auto">
          <a:xfrm>
            <a:off x="5468542" y="4372800"/>
            <a:ext cx="2938925" cy="307777"/>
          </a:xfrm>
          <a:prstGeom prst="rect">
            <a:avLst/>
          </a:prstGeom>
          <a:solidFill>
            <a:schemeClr val="bg1"/>
          </a:solidFill>
          <a:ln w="9525">
            <a:solidFill>
              <a:schemeClr val="tx1">
                <a:lumMod val="50000"/>
                <a:lumOff val="50000"/>
              </a:schemeClr>
            </a:solidFill>
            <a:prstDash val="dash"/>
          </a:ln>
          <a:effectLst>
            <a:outerShdw blurRad="50800" dist="38100" dir="2700000" algn="tl" rotWithShape="0">
              <a:prstClr val="black">
                <a:alpha val="40000"/>
              </a:prstClr>
            </a:outerShdw>
          </a:effectLst>
        </p:spPr>
        <p:txBody>
          <a:bodyPr wrap="square">
            <a:spAutoFit/>
          </a:bodyPr>
          <a:lstStyle/>
          <a:p>
            <a:pPr>
              <a:defRPr/>
            </a:pPr>
            <a:r>
              <a:rPr kumimoji="1" lang="en-US" altLang="ja-JP" sz="1400" dirty="0">
                <a:latin typeface="HGPｺﾞｼｯｸM" pitchFamily="50" charset="-128"/>
                <a:ea typeface="HGPｺﾞｼｯｸM" pitchFamily="50" charset="-128"/>
              </a:rPr>
              <a:t>4-1</a:t>
            </a:r>
            <a:r>
              <a:rPr kumimoji="1" lang="ja-JP" altLang="en-US" sz="1400" dirty="0">
                <a:latin typeface="HGPｺﾞｼｯｸM" pitchFamily="50" charset="-128"/>
                <a:ea typeface="HGPｺﾞｼｯｸM" pitchFamily="50" charset="-128"/>
              </a:rPr>
              <a:t>　サービスレベル</a:t>
            </a:r>
            <a:r>
              <a:rPr kumimoji="1" lang="ja-JP" altLang="en-US" sz="1400" dirty="0" smtClean="0">
                <a:latin typeface="HGPｺﾞｼｯｸM" pitchFamily="50" charset="-128"/>
                <a:ea typeface="HGPｺﾞｼｯｸM" pitchFamily="50" charset="-128"/>
              </a:rPr>
              <a:t>評価</a:t>
            </a:r>
            <a:endParaRPr kumimoji="1" lang="en-US" altLang="ja-JP" sz="1400" dirty="0">
              <a:latin typeface="HGPｺﾞｼｯｸM" pitchFamily="50" charset="-128"/>
              <a:ea typeface="HGPｺﾞｼｯｸM" pitchFamily="50" charset="-128"/>
            </a:endParaRPr>
          </a:p>
        </p:txBody>
      </p:sp>
      <p:sp>
        <p:nvSpPr>
          <p:cNvPr id="119" name="テキスト ボックス 118"/>
          <p:cNvSpPr txBox="1"/>
          <p:nvPr/>
        </p:nvSpPr>
        <p:spPr bwMode="auto">
          <a:xfrm>
            <a:off x="5468543" y="4908830"/>
            <a:ext cx="2941177" cy="307777"/>
          </a:xfrm>
          <a:prstGeom prst="rect">
            <a:avLst/>
          </a:prstGeom>
          <a:solidFill>
            <a:schemeClr val="bg1"/>
          </a:solidFill>
          <a:ln w="9525">
            <a:solidFill>
              <a:schemeClr val="tx1">
                <a:lumMod val="50000"/>
                <a:lumOff val="50000"/>
              </a:schemeClr>
            </a:solidFill>
            <a:prstDash val="dash"/>
          </a:ln>
          <a:effectLst>
            <a:outerShdw blurRad="50800" dist="38100" dir="2700000" algn="tl" rotWithShape="0">
              <a:prstClr val="black">
                <a:alpha val="40000"/>
              </a:prstClr>
            </a:outerShdw>
          </a:effectLst>
        </p:spPr>
        <p:txBody>
          <a:bodyPr wrap="square">
            <a:spAutoFit/>
          </a:bodyPr>
          <a:lstStyle/>
          <a:p>
            <a:pPr>
              <a:defRPr/>
            </a:pPr>
            <a:r>
              <a:rPr kumimoji="1" lang="en-US" altLang="ja-JP" sz="1400" dirty="0">
                <a:latin typeface="HGPｺﾞｼｯｸM" pitchFamily="50" charset="-128"/>
                <a:ea typeface="HGPｺﾞｼｯｸM" pitchFamily="50" charset="-128"/>
              </a:rPr>
              <a:t>4-2</a:t>
            </a:r>
            <a:r>
              <a:rPr kumimoji="1" lang="ja-JP" altLang="en-US" sz="1400" dirty="0">
                <a:latin typeface="HGPｺﾞｼｯｸM" pitchFamily="50" charset="-128"/>
                <a:ea typeface="HGPｺﾞｼｯｸM" pitchFamily="50" charset="-128"/>
              </a:rPr>
              <a:t>　法制度改正</a:t>
            </a:r>
            <a:r>
              <a:rPr kumimoji="1" lang="ja-JP" altLang="en-US" sz="1400" dirty="0" smtClean="0">
                <a:latin typeface="HGPｺﾞｼｯｸM" pitchFamily="50" charset="-128"/>
                <a:ea typeface="HGPｺﾞｼｯｸM" pitchFamily="50" charset="-128"/>
              </a:rPr>
              <a:t>対応</a:t>
            </a:r>
            <a:endParaRPr kumimoji="1" lang="en-US" altLang="ja-JP" sz="1400" dirty="0">
              <a:latin typeface="HGPｺﾞｼｯｸM" pitchFamily="50" charset="-128"/>
              <a:ea typeface="HGPｺﾞｼｯｸM" pitchFamily="50" charset="-128"/>
            </a:endParaRPr>
          </a:p>
        </p:txBody>
      </p:sp>
      <p:sp>
        <p:nvSpPr>
          <p:cNvPr id="120" name="テキスト ボックス 119"/>
          <p:cNvSpPr txBox="1"/>
          <p:nvPr/>
        </p:nvSpPr>
        <p:spPr bwMode="auto">
          <a:xfrm>
            <a:off x="5468543" y="5425969"/>
            <a:ext cx="2941179" cy="307777"/>
          </a:xfrm>
          <a:prstGeom prst="rect">
            <a:avLst/>
          </a:prstGeom>
          <a:solidFill>
            <a:schemeClr val="bg1"/>
          </a:solidFill>
          <a:ln w="9525">
            <a:solidFill>
              <a:schemeClr val="tx1">
                <a:lumMod val="50000"/>
                <a:lumOff val="50000"/>
              </a:schemeClr>
            </a:solidFill>
            <a:prstDash val="dash"/>
          </a:ln>
          <a:effectLst>
            <a:outerShdw blurRad="50800" dist="38100" dir="2700000" algn="tl" rotWithShape="0">
              <a:prstClr val="black">
                <a:alpha val="40000"/>
              </a:prstClr>
            </a:outerShdw>
          </a:effectLst>
        </p:spPr>
        <p:txBody>
          <a:bodyPr wrap="square">
            <a:spAutoFit/>
          </a:bodyPr>
          <a:lstStyle/>
          <a:p>
            <a:pPr>
              <a:defRPr/>
            </a:pPr>
            <a:r>
              <a:rPr kumimoji="1" lang="en-US" altLang="ja-JP" sz="1400" dirty="0">
                <a:solidFill>
                  <a:sysClr val="windowText" lastClr="000000"/>
                </a:solidFill>
                <a:latin typeface="HGPｺﾞｼｯｸM" pitchFamily="50" charset="-128"/>
                <a:ea typeface="HGPｺﾞｼｯｸM" pitchFamily="50" charset="-128"/>
              </a:rPr>
              <a:t>4-3</a:t>
            </a:r>
            <a:r>
              <a:rPr kumimoji="1" lang="ja-JP" altLang="en-US" sz="1400" dirty="0">
                <a:solidFill>
                  <a:sysClr val="windowText" lastClr="000000"/>
                </a:solidFill>
                <a:latin typeface="HGPｺﾞｼｯｸM" pitchFamily="50" charset="-128"/>
                <a:ea typeface="HGPｺﾞｼｯｸM" pitchFamily="50" charset="-128"/>
              </a:rPr>
              <a:t>　サービス継続・</a:t>
            </a:r>
            <a:r>
              <a:rPr kumimoji="1" lang="ja-JP" altLang="en-US" sz="1400" dirty="0" smtClean="0">
                <a:solidFill>
                  <a:sysClr val="windowText" lastClr="000000"/>
                </a:solidFill>
                <a:latin typeface="HGPｺﾞｼｯｸM" pitchFamily="50" charset="-128"/>
                <a:ea typeface="HGPｺﾞｼｯｸM" pitchFamily="50" charset="-128"/>
              </a:rPr>
              <a:t>切替</a:t>
            </a:r>
            <a:endParaRPr kumimoji="1" lang="en-US" altLang="ja-JP" sz="1400" dirty="0">
              <a:solidFill>
                <a:sysClr val="windowText" lastClr="000000"/>
              </a:solidFill>
              <a:latin typeface="HGPｺﾞｼｯｸM" pitchFamily="50" charset="-128"/>
              <a:ea typeface="HGPｺﾞｼｯｸM" pitchFamily="50" charset="-128"/>
            </a:endParaRPr>
          </a:p>
        </p:txBody>
      </p:sp>
      <p:sp>
        <p:nvSpPr>
          <p:cNvPr id="128" name="ホームベース 127"/>
          <p:cNvSpPr/>
          <p:nvPr/>
        </p:nvSpPr>
        <p:spPr bwMode="auto">
          <a:xfrm rot="5400000">
            <a:off x="4644903" y="1989755"/>
            <a:ext cx="1041099" cy="476574"/>
          </a:xfrm>
          <a:prstGeom prst="homePlate">
            <a:avLst>
              <a:gd name="adj" fmla="val 30860"/>
            </a:avLst>
          </a:prstGeom>
          <a:solidFill>
            <a:srgbClr val="FFCCFF"/>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1" lang="ja-JP" altLang="en-US">
              <a:latin typeface="HGPｺﾞｼｯｸM" pitchFamily="50" charset="-128"/>
              <a:ea typeface="HGPｺﾞｼｯｸM" pitchFamily="50" charset="-128"/>
            </a:endParaRPr>
          </a:p>
        </p:txBody>
      </p:sp>
      <p:sp>
        <p:nvSpPr>
          <p:cNvPr id="129" name="テキスト ボックス 128"/>
          <p:cNvSpPr txBox="1"/>
          <p:nvPr/>
        </p:nvSpPr>
        <p:spPr bwMode="auto">
          <a:xfrm rot="16200000">
            <a:off x="4704350" y="1937547"/>
            <a:ext cx="912058" cy="438582"/>
          </a:xfrm>
          <a:prstGeom prst="rect">
            <a:avLst/>
          </a:prstGeom>
          <a:noFill/>
        </p:spPr>
        <p:txBody>
          <a:bodyPr wrap="square">
            <a:spAutoFit/>
          </a:bodyPr>
          <a:lstStyle/>
          <a:p>
            <a:pPr>
              <a:defRPr/>
            </a:pPr>
            <a:r>
              <a:rPr kumimoji="1" lang="en-US" altLang="ja-JP" sz="1050" dirty="0">
                <a:latin typeface="HGPｺﾞｼｯｸM" pitchFamily="50" charset="-128"/>
                <a:ea typeface="HGPｺﾞｼｯｸM" pitchFamily="50" charset="-128"/>
              </a:rPr>
              <a:t>Phase</a:t>
            </a:r>
            <a:r>
              <a:rPr lang="ja-JP" altLang="en-US" sz="1050" dirty="0">
                <a:latin typeface="HGPｺﾞｼｯｸM" pitchFamily="50" charset="-128"/>
                <a:ea typeface="HGPｺﾞｼｯｸM" pitchFamily="50" charset="-128"/>
              </a:rPr>
              <a:t> </a:t>
            </a:r>
            <a:r>
              <a:rPr lang="en-US" altLang="ja-JP" sz="1050" dirty="0" smtClean="0">
                <a:latin typeface="HGPｺﾞｼｯｸM" pitchFamily="50" charset="-128"/>
                <a:ea typeface="HGPｺﾞｼｯｸM" pitchFamily="50" charset="-128"/>
              </a:rPr>
              <a:t>2</a:t>
            </a:r>
          </a:p>
          <a:p>
            <a:pPr>
              <a:defRPr/>
            </a:pPr>
            <a:endParaRPr kumimoji="1" lang="ja-JP" altLang="en-US" sz="1200" dirty="0">
              <a:latin typeface="HGPｺﾞｼｯｸM" pitchFamily="50" charset="-128"/>
              <a:ea typeface="HGPｺﾞｼｯｸM" pitchFamily="50" charset="-128"/>
            </a:endParaRPr>
          </a:p>
        </p:txBody>
      </p:sp>
      <p:sp>
        <p:nvSpPr>
          <p:cNvPr id="4" name="下矢印吹き出し 3"/>
          <p:cNvSpPr/>
          <p:nvPr/>
        </p:nvSpPr>
        <p:spPr bwMode="auto">
          <a:xfrm>
            <a:off x="935040" y="2094186"/>
            <a:ext cx="2937843" cy="614734"/>
          </a:xfrm>
          <a:prstGeom prst="downArrowCallout">
            <a:avLst/>
          </a:prstGeom>
          <a:solidFill>
            <a:schemeClr val="bg1"/>
          </a:solidFill>
          <a:ln>
            <a:solidFill>
              <a:schemeClr val="tx1">
                <a:lumMod val="50000"/>
                <a:lumOff val="50000"/>
              </a:schemeClr>
            </a:solidFill>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sp>
        <p:nvSpPr>
          <p:cNvPr id="126" name="テキスト ボックス 125"/>
          <p:cNvSpPr txBox="1"/>
          <p:nvPr/>
        </p:nvSpPr>
        <p:spPr>
          <a:xfrm>
            <a:off x="935040" y="2094188"/>
            <a:ext cx="2936690" cy="369887"/>
          </a:xfrm>
          <a:prstGeom prst="rect">
            <a:avLst/>
          </a:prstGeom>
          <a:noFill/>
        </p:spPr>
        <p:txBody>
          <a:bodyPr wrap="square">
            <a:spAutoFit/>
          </a:bodyPr>
          <a:lstStyle/>
          <a:p>
            <a:pPr>
              <a:defRPr/>
            </a:pPr>
            <a:r>
              <a:rPr kumimoji="1" lang="en-US" altLang="ja-JP" dirty="0">
                <a:latin typeface="HGPｺﾞｼｯｸM" pitchFamily="50" charset="-128"/>
                <a:ea typeface="HGPｺﾞｼｯｸM" pitchFamily="50" charset="-128"/>
              </a:rPr>
              <a:t>Phase 0</a:t>
            </a:r>
            <a:r>
              <a:rPr kumimoji="1" lang="ja-JP" altLang="en-US" dirty="0">
                <a:latin typeface="HGPｺﾞｼｯｸM" pitchFamily="50" charset="-128"/>
                <a:ea typeface="HGPｺﾞｼｯｸM" pitchFamily="50" charset="-128"/>
              </a:rPr>
              <a:t>　</a:t>
            </a:r>
            <a:r>
              <a:rPr lang="ja-JP" altLang="en-US" dirty="0">
                <a:latin typeface="HGPｺﾞｼｯｸM" pitchFamily="50" charset="-128"/>
                <a:ea typeface="HGPｺﾞｼｯｸM" pitchFamily="50" charset="-128"/>
              </a:rPr>
              <a:t>事前検討</a:t>
            </a:r>
            <a:endParaRPr kumimoji="1" lang="en-US" altLang="ja-JP" dirty="0">
              <a:latin typeface="HGPｺﾞｼｯｸM" pitchFamily="50" charset="-128"/>
              <a:ea typeface="HGPｺﾞｼｯｸM" pitchFamily="50" charset="-128"/>
            </a:endParaRPr>
          </a:p>
        </p:txBody>
      </p:sp>
      <p:sp>
        <p:nvSpPr>
          <p:cNvPr id="6" name="四角形吹き出し 5"/>
          <p:cNvSpPr/>
          <p:nvPr/>
        </p:nvSpPr>
        <p:spPr bwMode="auto">
          <a:xfrm>
            <a:off x="3224809" y="2564904"/>
            <a:ext cx="1656184" cy="384086"/>
          </a:xfrm>
          <a:prstGeom prst="wedgeRectCallout">
            <a:avLst>
              <a:gd name="adj1" fmla="val -59518"/>
              <a:gd name="adj2" fmla="val 48375"/>
            </a:avLst>
          </a:prstGeom>
          <a:solidFill>
            <a:schemeClr val="bg1"/>
          </a:solid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none" lIns="91440" tIns="45720" rIns="91440" bIns="45720" numCol="1" rtlCol="0" anchor="ctr" anchorCtr="0" compatLnSpc="1">
            <a:prstTxWarp prst="textNoShape">
              <a:avLst/>
            </a:prstTxWarp>
          </a:bodyPr>
          <a:lstStyle/>
          <a:p>
            <a:pPr marL="265113" marR="0" indent="-265113"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smtClean="0">
                <a:ln>
                  <a:noFill/>
                </a:ln>
                <a:solidFill>
                  <a:schemeClr val="tx1"/>
                </a:solidFill>
                <a:effectLst/>
                <a:latin typeface="HGPｺﾞｼｯｸM" pitchFamily="50" charset="-128"/>
                <a:ea typeface="HGPｺﾞｼｯｸM" pitchFamily="50" charset="-128"/>
              </a:rPr>
              <a:t>2-1 </a:t>
            </a:r>
            <a:r>
              <a:rPr kumimoji="0" lang="ja-JP" altLang="en-US" sz="1000" b="0" i="0" u="none" strike="noStrike" cap="none" normalizeH="0" baseline="0" dirty="0" smtClean="0">
                <a:ln>
                  <a:noFill/>
                </a:ln>
                <a:solidFill>
                  <a:schemeClr val="tx1"/>
                </a:solidFill>
                <a:effectLst/>
                <a:latin typeface="HGPｺﾞｼｯｸM" pitchFamily="50" charset="-128"/>
                <a:ea typeface="HGPｺﾞｼｯｸM" pitchFamily="50" charset="-128"/>
              </a:rPr>
              <a:t>関係者の合意形成と</a:t>
            </a:r>
            <a:r>
              <a:rPr kumimoji="0" lang="en-US" altLang="ja-JP" sz="1000" b="0" i="0" u="none" strike="noStrike" cap="none" normalizeH="0" baseline="0" dirty="0" smtClean="0">
                <a:ln>
                  <a:noFill/>
                </a:ln>
                <a:solidFill>
                  <a:schemeClr val="tx1"/>
                </a:solidFill>
                <a:effectLst/>
                <a:latin typeface="HGPｺﾞｼｯｸM" pitchFamily="50" charset="-128"/>
                <a:ea typeface="HGPｺﾞｼｯｸM" pitchFamily="50" charset="-128"/>
              </a:rPr>
              <a:t/>
            </a:r>
            <a:br>
              <a:rPr kumimoji="0" lang="en-US" altLang="ja-JP" sz="1000" b="0" i="0" u="none" strike="noStrike" cap="none" normalizeH="0" baseline="0" dirty="0" smtClean="0">
                <a:ln>
                  <a:noFill/>
                </a:ln>
                <a:solidFill>
                  <a:schemeClr val="tx1"/>
                </a:solidFill>
                <a:effectLst/>
                <a:latin typeface="HGPｺﾞｼｯｸM" pitchFamily="50" charset="-128"/>
                <a:ea typeface="HGPｺﾞｼｯｸM" pitchFamily="50" charset="-128"/>
              </a:rPr>
            </a:br>
            <a:r>
              <a:rPr kumimoji="0" lang="ja-JP" altLang="en-US" sz="1000" b="0" i="0" u="none" strike="noStrike" cap="none" normalizeH="0" baseline="0" dirty="0" smtClean="0">
                <a:ln>
                  <a:noFill/>
                </a:ln>
                <a:solidFill>
                  <a:schemeClr val="tx1"/>
                </a:solidFill>
                <a:effectLst/>
                <a:latin typeface="HGPｺﾞｼｯｸM" pitchFamily="50" charset="-128"/>
                <a:ea typeface="HGPｺﾞｼｯｸM" pitchFamily="50" charset="-128"/>
              </a:rPr>
              <a:t>人材育成</a:t>
            </a:r>
          </a:p>
        </p:txBody>
      </p:sp>
      <p:sp>
        <p:nvSpPr>
          <p:cNvPr id="131" name="四角形吹き出し 130"/>
          <p:cNvSpPr/>
          <p:nvPr/>
        </p:nvSpPr>
        <p:spPr bwMode="auto">
          <a:xfrm>
            <a:off x="655923" y="1542105"/>
            <a:ext cx="2123084" cy="446737"/>
          </a:xfrm>
          <a:prstGeom prst="wedgeRectCallout">
            <a:avLst>
              <a:gd name="adj1" fmla="val 58793"/>
              <a:gd name="adj2" fmla="val 50841"/>
            </a:avLst>
          </a:prstGeom>
          <a:solidFill>
            <a:schemeClr val="bg1"/>
          </a:solid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none" lIns="91440" tIns="45720" rIns="91440" bIns="45720" numCol="1" rtlCol="0" anchor="ctr" anchorCtr="0" compatLnSpc="1">
            <a:prstTxWarp prst="textNoShape">
              <a:avLst/>
            </a:prstTxWarp>
          </a:bodyPr>
          <a:lstStyle/>
          <a:p>
            <a:pPr marL="265113" marR="0" indent="-265113" defTabSz="914400" rtl="0" eaLnBrk="0" fontAlgn="base" latinLnBrk="0" hangingPunct="0">
              <a:lnSpc>
                <a:spcPct val="100000"/>
              </a:lnSpc>
              <a:spcBef>
                <a:spcPct val="0"/>
              </a:spcBef>
              <a:spcAft>
                <a:spcPct val="0"/>
              </a:spcAft>
              <a:buClrTx/>
              <a:buSzTx/>
              <a:buFontTx/>
              <a:buNone/>
              <a:tabLst/>
            </a:pPr>
            <a:r>
              <a:rPr kumimoji="0" lang="ja-JP" altLang="en-US" sz="1000" b="0" i="0" u="none" strike="noStrike" cap="none" normalizeH="0" baseline="0" dirty="0" smtClean="0">
                <a:ln>
                  <a:noFill/>
                </a:ln>
                <a:solidFill>
                  <a:schemeClr val="tx1"/>
                </a:solidFill>
                <a:effectLst/>
                <a:latin typeface="HGPｺﾞｼｯｸM" pitchFamily="50" charset="-128"/>
                <a:ea typeface="HGPｺﾞｼｯｸM" pitchFamily="50" charset="-128"/>
              </a:rPr>
              <a:t>（全体）</a:t>
            </a:r>
            <a:endParaRPr kumimoji="0" lang="en-US" altLang="ja-JP" sz="1000" b="0" i="0" u="none" strike="noStrike" cap="none" normalizeH="0" baseline="0" dirty="0" smtClean="0">
              <a:ln>
                <a:noFill/>
              </a:ln>
              <a:solidFill>
                <a:schemeClr val="tx1"/>
              </a:solidFill>
              <a:effectLst/>
              <a:latin typeface="HGPｺﾞｼｯｸM" pitchFamily="50" charset="-128"/>
              <a:ea typeface="HGPｺﾞｼｯｸM" pitchFamily="50" charset="-128"/>
            </a:endParaRPr>
          </a:p>
          <a:p>
            <a:pPr marL="265113" marR="0" indent="-265113" defTabSz="914400" rtl="0" eaLnBrk="0" fontAlgn="base" latinLnBrk="0" hangingPunct="0">
              <a:lnSpc>
                <a:spcPct val="100000"/>
              </a:lnSpc>
              <a:spcBef>
                <a:spcPct val="0"/>
              </a:spcBef>
              <a:spcAft>
                <a:spcPct val="0"/>
              </a:spcAft>
              <a:buClrTx/>
              <a:buSzTx/>
              <a:buFontTx/>
              <a:buNone/>
              <a:tabLst/>
            </a:pPr>
            <a:r>
              <a:rPr lang="en-US" altLang="ja-JP" sz="1000" dirty="0" smtClean="0">
                <a:solidFill>
                  <a:schemeClr val="tx1"/>
                </a:solidFill>
                <a:latin typeface="HGPｺﾞｼｯｸM" pitchFamily="50" charset="-128"/>
                <a:ea typeface="HGPｺﾞｼｯｸM" pitchFamily="50" charset="-128"/>
              </a:rPr>
              <a:t>3</a:t>
            </a:r>
            <a:r>
              <a:rPr kumimoji="0" lang="en-US" altLang="ja-JP" sz="1000" b="0" i="0" u="none" strike="noStrike" cap="none" normalizeH="0" baseline="0" dirty="0" smtClean="0">
                <a:ln>
                  <a:noFill/>
                </a:ln>
                <a:solidFill>
                  <a:schemeClr val="tx1"/>
                </a:solidFill>
                <a:effectLst/>
                <a:latin typeface="HGPｺﾞｼｯｸM" pitchFamily="50" charset="-128"/>
                <a:ea typeface="HGPｺﾞｼｯｸM" pitchFamily="50" charset="-128"/>
              </a:rPr>
              <a:t>-2 </a:t>
            </a:r>
            <a:r>
              <a:rPr kumimoji="0" lang="ja-JP" altLang="en-US" sz="1000" b="0" i="0" u="none" strike="noStrike" cap="none" normalizeH="0" baseline="0" dirty="0" smtClean="0">
                <a:ln>
                  <a:noFill/>
                </a:ln>
                <a:solidFill>
                  <a:schemeClr val="tx1"/>
                </a:solidFill>
                <a:effectLst/>
                <a:latin typeface="HGPｺﾞｼｯｸM" pitchFamily="50" charset="-128"/>
                <a:ea typeface="HGPｺﾞｼｯｸM" pitchFamily="50" charset="-128"/>
              </a:rPr>
              <a:t>自治体クラウド導入の手順</a:t>
            </a:r>
          </a:p>
        </p:txBody>
      </p:sp>
      <p:sp>
        <p:nvSpPr>
          <p:cNvPr id="132" name="四角形吹き出し 131"/>
          <p:cNvSpPr/>
          <p:nvPr/>
        </p:nvSpPr>
        <p:spPr bwMode="auto">
          <a:xfrm>
            <a:off x="3224809" y="4678630"/>
            <a:ext cx="1656184" cy="384086"/>
          </a:xfrm>
          <a:prstGeom prst="wedgeRectCallout">
            <a:avLst>
              <a:gd name="adj1" fmla="val -59518"/>
              <a:gd name="adj2" fmla="val 48375"/>
            </a:avLst>
          </a:prstGeom>
          <a:solidFill>
            <a:schemeClr val="bg1"/>
          </a:solid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none" lIns="91440" tIns="45720" rIns="91440" bIns="45720" numCol="1" rtlCol="0" anchor="ctr" anchorCtr="0" compatLnSpc="1">
            <a:prstTxWarp prst="textNoShape">
              <a:avLst/>
            </a:prstTxWarp>
          </a:bodyPr>
          <a:lstStyle/>
          <a:p>
            <a:pPr marL="265113" marR="0" indent="-265113"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smtClean="0">
                <a:ln>
                  <a:noFill/>
                </a:ln>
                <a:solidFill>
                  <a:schemeClr val="tx1"/>
                </a:solidFill>
                <a:effectLst/>
                <a:latin typeface="HGPｺﾞｼｯｸM" pitchFamily="50" charset="-128"/>
                <a:ea typeface="HGPｺﾞｼｯｸM" pitchFamily="50" charset="-128"/>
              </a:rPr>
              <a:t>2-2 </a:t>
            </a:r>
            <a:r>
              <a:rPr kumimoji="0" lang="ja-JP" altLang="en-US" sz="1000" b="0" i="0" u="none" strike="noStrike" cap="none" normalizeH="0" baseline="0" dirty="0" smtClean="0">
                <a:ln>
                  <a:noFill/>
                </a:ln>
                <a:solidFill>
                  <a:schemeClr val="tx1"/>
                </a:solidFill>
                <a:effectLst/>
                <a:latin typeface="HGPｺﾞｼｯｸM" pitchFamily="50" charset="-128"/>
                <a:ea typeface="HGPｺﾞｼｯｸM" pitchFamily="50" charset="-128"/>
              </a:rPr>
              <a:t>業務標準化のアプ</a:t>
            </a:r>
            <a:r>
              <a:rPr kumimoji="0" lang="en-US" altLang="ja-JP" sz="1000" b="0" i="0" u="none" strike="noStrike" cap="none" normalizeH="0" baseline="0" dirty="0" smtClean="0">
                <a:ln>
                  <a:noFill/>
                </a:ln>
                <a:solidFill>
                  <a:schemeClr val="tx1"/>
                </a:solidFill>
                <a:effectLst/>
                <a:latin typeface="HGPｺﾞｼｯｸM" pitchFamily="50" charset="-128"/>
                <a:ea typeface="HGPｺﾞｼｯｸM" pitchFamily="50" charset="-128"/>
              </a:rPr>
              <a:t/>
            </a:r>
            <a:br>
              <a:rPr kumimoji="0" lang="en-US" altLang="ja-JP" sz="1000" b="0" i="0" u="none" strike="noStrike" cap="none" normalizeH="0" baseline="0" dirty="0" smtClean="0">
                <a:ln>
                  <a:noFill/>
                </a:ln>
                <a:solidFill>
                  <a:schemeClr val="tx1"/>
                </a:solidFill>
                <a:effectLst/>
                <a:latin typeface="HGPｺﾞｼｯｸM" pitchFamily="50" charset="-128"/>
                <a:ea typeface="HGPｺﾞｼｯｸM" pitchFamily="50" charset="-128"/>
              </a:rPr>
            </a:br>
            <a:r>
              <a:rPr kumimoji="0" lang="ja-JP" altLang="en-US" sz="1000" b="0" i="0" u="none" strike="noStrike" cap="none" normalizeH="0" baseline="0" dirty="0" smtClean="0">
                <a:ln>
                  <a:noFill/>
                </a:ln>
                <a:solidFill>
                  <a:schemeClr val="tx1"/>
                </a:solidFill>
                <a:effectLst/>
                <a:latin typeface="HGPｺﾞｼｯｸM" pitchFamily="50" charset="-128"/>
                <a:ea typeface="HGPｺﾞｼｯｸM" pitchFamily="50" charset="-128"/>
              </a:rPr>
              <a:t>ローチ</a:t>
            </a:r>
          </a:p>
        </p:txBody>
      </p:sp>
      <p:sp>
        <p:nvSpPr>
          <p:cNvPr id="133" name="四角形吹き出し 132"/>
          <p:cNvSpPr/>
          <p:nvPr/>
        </p:nvSpPr>
        <p:spPr bwMode="auto">
          <a:xfrm>
            <a:off x="3224809" y="5133146"/>
            <a:ext cx="1656184" cy="384086"/>
          </a:xfrm>
          <a:prstGeom prst="wedgeRectCallout">
            <a:avLst>
              <a:gd name="adj1" fmla="val -59518"/>
              <a:gd name="adj2" fmla="val -46280"/>
            </a:avLst>
          </a:prstGeom>
          <a:solidFill>
            <a:schemeClr val="bg1"/>
          </a:solid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none" lIns="91440" tIns="45720" rIns="91440" bIns="45720" numCol="1" rtlCol="0" anchor="ctr" anchorCtr="0" compatLnSpc="1">
            <a:prstTxWarp prst="textNoShape">
              <a:avLst/>
            </a:prstTxWarp>
          </a:bodyPr>
          <a:lstStyle/>
          <a:p>
            <a:pPr marL="265113" marR="0" indent="-265113" defTabSz="914400" rtl="0" eaLnBrk="0" fontAlgn="base" latinLnBrk="0" hangingPunct="0">
              <a:lnSpc>
                <a:spcPct val="100000"/>
              </a:lnSpc>
              <a:spcBef>
                <a:spcPct val="0"/>
              </a:spcBef>
              <a:spcAft>
                <a:spcPct val="0"/>
              </a:spcAft>
              <a:buClrTx/>
              <a:buSzTx/>
              <a:buFontTx/>
              <a:buNone/>
              <a:tabLst/>
            </a:pPr>
            <a:r>
              <a:rPr kumimoji="0" lang="en-US" altLang="ja-JP" sz="1000" b="0" i="0" u="none" strike="noStrike" cap="none" normalizeH="0" baseline="0" dirty="0" smtClean="0">
                <a:ln>
                  <a:noFill/>
                </a:ln>
                <a:solidFill>
                  <a:schemeClr val="tx1"/>
                </a:solidFill>
                <a:effectLst/>
                <a:latin typeface="HGPｺﾞｼｯｸM" pitchFamily="50" charset="-128"/>
                <a:ea typeface="HGPｺﾞｼｯｸM" pitchFamily="50" charset="-128"/>
              </a:rPr>
              <a:t>2-3 </a:t>
            </a:r>
            <a:r>
              <a:rPr kumimoji="0" lang="ja-JP" altLang="en-US" sz="1000" b="0" i="0" u="none" strike="noStrike" cap="none" normalizeH="0" baseline="0" dirty="0" smtClean="0">
                <a:ln>
                  <a:noFill/>
                </a:ln>
                <a:solidFill>
                  <a:schemeClr val="tx1"/>
                </a:solidFill>
                <a:effectLst/>
                <a:latin typeface="HGPｺﾞｼｯｸM" pitchFamily="50" charset="-128"/>
                <a:ea typeface="HGPｺﾞｼｯｸM" pitchFamily="50" charset="-128"/>
              </a:rPr>
              <a:t>地域情報プラットフォー</a:t>
            </a:r>
            <a:r>
              <a:rPr kumimoji="0" lang="en-US" altLang="ja-JP" sz="1000" b="0" i="0" u="none" strike="noStrike" cap="none" normalizeH="0" baseline="0" dirty="0" smtClean="0">
                <a:ln>
                  <a:noFill/>
                </a:ln>
                <a:solidFill>
                  <a:schemeClr val="tx1"/>
                </a:solidFill>
                <a:effectLst/>
                <a:latin typeface="HGPｺﾞｼｯｸM" pitchFamily="50" charset="-128"/>
                <a:ea typeface="HGPｺﾞｼｯｸM" pitchFamily="50" charset="-128"/>
              </a:rPr>
              <a:t/>
            </a:r>
            <a:br>
              <a:rPr kumimoji="0" lang="en-US" altLang="ja-JP" sz="1000" b="0" i="0" u="none" strike="noStrike" cap="none" normalizeH="0" baseline="0" dirty="0" smtClean="0">
                <a:ln>
                  <a:noFill/>
                </a:ln>
                <a:solidFill>
                  <a:schemeClr val="tx1"/>
                </a:solidFill>
                <a:effectLst/>
                <a:latin typeface="HGPｺﾞｼｯｸM" pitchFamily="50" charset="-128"/>
                <a:ea typeface="HGPｺﾞｼｯｸM" pitchFamily="50" charset="-128"/>
              </a:rPr>
            </a:br>
            <a:r>
              <a:rPr kumimoji="0" lang="ja-JP" altLang="en-US" sz="1000" b="0" i="0" u="none" strike="noStrike" cap="none" normalizeH="0" baseline="0" dirty="0" smtClean="0">
                <a:ln>
                  <a:noFill/>
                </a:ln>
                <a:solidFill>
                  <a:schemeClr val="tx1"/>
                </a:solidFill>
                <a:effectLst/>
                <a:latin typeface="HGPｺﾞｼｯｸM" pitchFamily="50" charset="-128"/>
                <a:ea typeface="HGPｺﾞｼｯｸM" pitchFamily="50" charset="-128"/>
              </a:rPr>
              <a:t>ムによる標準化</a:t>
            </a:r>
          </a:p>
        </p:txBody>
      </p:sp>
      <p:sp>
        <p:nvSpPr>
          <p:cNvPr id="134" name="四角形吹き出し 133"/>
          <p:cNvSpPr/>
          <p:nvPr/>
        </p:nvSpPr>
        <p:spPr bwMode="auto">
          <a:xfrm>
            <a:off x="7905329" y="2009281"/>
            <a:ext cx="1656184" cy="384086"/>
          </a:xfrm>
          <a:prstGeom prst="wedgeRectCallout">
            <a:avLst>
              <a:gd name="adj1" fmla="val -59518"/>
              <a:gd name="adj2" fmla="val -46280"/>
            </a:avLst>
          </a:prstGeom>
          <a:solidFill>
            <a:schemeClr val="bg1"/>
          </a:solid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none" lIns="91440" tIns="45720" rIns="91440" bIns="45720" numCol="1" rtlCol="0" anchor="ctr" anchorCtr="0" compatLnSpc="1">
            <a:prstTxWarp prst="textNoShape">
              <a:avLst/>
            </a:prstTxWarp>
          </a:bodyPr>
          <a:lstStyle/>
          <a:p>
            <a:pPr marL="265113" marR="0" indent="-265113" defTabSz="914400" rtl="0" eaLnBrk="0" fontAlgn="base" latinLnBrk="0" hangingPunct="0">
              <a:lnSpc>
                <a:spcPct val="100000"/>
              </a:lnSpc>
              <a:spcBef>
                <a:spcPct val="0"/>
              </a:spcBef>
              <a:spcAft>
                <a:spcPct val="0"/>
              </a:spcAft>
              <a:buClrTx/>
              <a:buSzTx/>
              <a:buFontTx/>
              <a:buNone/>
              <a:tabLst/>
            </a:pPr>
            <a:r>
              <a:rPr lang="en-US" altLang="ja-JP" sz="1000" dirty="0" smtClean="0">
                <a:solidFill>
                  <a:schemeClr val="tx1"/>
                </a:solidFill>
                <a:latin typeface="HGPｺﾞｼｯｸM" pitchFamily="50" charset="-128"/>
                <a:ea typeface="HGPｺﾞｼｯｸM" pitchFamily="50" charset="-128"/>
              </a:rPr>
              <a:t>4</a:t>
            </a:r>
            <a:r>
              <a:rPr kumimoji="0" lang="en-US" altLang="ja-JP" sz="1000" b="0" i="0" u="none" strike="noStrike" cap="none" normalizeH="0" baseline="0" dirty="0" smtClean="0">
                <a:ln>
                  <a:noFill/>
                </a:ln>
                <a:solidFill>
                  <a:schemeClr val="tx1"/>
                </a:solidFill>
                <a:effectLst/>
                <a:latin typeface="HGPｺﾞｼｯｸM" pitchFamily="50" charset="-128"/>
                <a:ea typeface="HGPｺﾞｼｯｸM" pitchFamily="50" charset="-128"/>
              </a:rPr>
              <a:t>-2 </a:t>
            </a:r>
            <a:r>
              <a:rPr kumimoji="0" lang="ja-JP" altLang="en-US" sz="1000" b="0" i="0" u="none" strike="noStrike" cap="none" normalizeH="0" baseline="0" dirty="0" smtClean="0">
                <a:ln>
                  <a:noFill/>
                </a:ln>
                <a:solidFill>
                  <a:schemeClr val="tx1"/>
                </a:solidFill>
                <a:effectLst/>
                <a:latin typeface="HGPｺﾞｼｯｸM" pitchFamily="50" charset="-128"/>
                <a:ea typeface="HGPｺﾞｼｯｸM" pitchFamily="50" charset="-128"/>
              </a:rPr>
              <a:t>調達仕様書の作成と</a:t>
            </a:r>
            <a:r>
              <a:rPr kumimoji="0" lang="en-US" altLang="ja-JP" sz="1000" b="0" i="0" u="none" strike="noStrike" cap="none" normalizeH="0" baseline="0" dirty="0" smtClean="0">
                <a:ln>
                  <a:noFill/>
                </a:ln>
                <a:solidFill>
                  <a:schemeClr val="tx1"/>
                </a:solidFill>
                <a:effectLst/>
                <a:latin typeface="HGPｺﾞｼｯｸM" pitchFamily="50" charset="-128"/>
                <a:ea typeface="HGPｺﾞｼｯｸM" pitchFamily="50" charset="-128"/>
              </a:rPr>
              <a:t/>
            </a:r>
            <a:br>
              <a:rPr kumimoji="0" lang="en-US" altLang="ja-JP" sz="1000" b="0" i="0" u="none" strike="noStrike" cap="none" normalizeH="0" baseline="0" dirty="0" smtClean="0">
                <a:ln>
                  <a:noFill/>
                </a:ln>
                <a:solidFill>
                  <a:schemeClr val="tx1"/>
                </a:solidFill>
                <a:effectLst/>
                <a:latin typeface="HGPｺﾞｼｯｸM" pitchFamily="50" charset="-128"/>
                <a:ea typeface="HGPｺﾞｼｯｸM" pitchFamily="50" charset="-128"/>
              </a:rPr>
            </a:br>
            <a:r>
              <a:rPr kumimoji="0" lang="ja-JP" altLang="en-US" sz="1000" b="0" i="0" u="none" strike="noStrike" cap="none" normalizeH="0" baseline="0" dirty="0" smtClean="0">
                <a:ln>
                  <a:noFill/>
                </a:ln>
                <a:solidFill>
                  <a:schemeClr val="tx1"/>
                </a:solidFill>
                <a:effectLst/>
                <a:latin typeface="HGPｺﾞｼｯｸM" pitchFamily="50" charset="-128"/>
                <a:ea typeface="HGPｺﾞｼｯｸM" pitchFamily="50" charset="-128"/>
              </a:rPr>
              <a:t>コストの適正化</a:t>
            </a:r>
          </a:p>
        </p:txBody>
      </p:sp>
      <p:sp>
        <p:nvSpPr>
          <p:cNvPr id="135" name="四角形吹き出し 134"/>
          <p:cNvSpPr/>
          <p:nvPr/>
        </p:nvSpPr>
        <p:spPr bwMode="auto">
          <a:xfrm>
            <a:off x="7905329" y="3404954"/>
            <a:ext cx="1656184" cy="384086"/>
          </a:xfrm>
          <a:prstGeom prst="wedgeRectCallout">
            <a:avLst>
              <a:gd name="adj1" fmla="val -59518"/>
              <a:gd name="adj2" fmla="val -46280"/>
            </a:avLst>
          </a:prstGeom>
          <a:solidFill>
            <a:schemeClr val="bg1"/>
          </a:solid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none" lIns="91440" tIns="45720" rIns="91440" bIns="45720" numCol="1" rtlCol="0" anchor="ctr" anchorCtr="0" compatLnSpc="1">
            <a:prstTxWarp prst="textNoShape">
              <a:avLst/>
            </a:prstTxWarp>
          </a:bodyPr>
          <a:lstStyle/>
          <a:p>
            <a:pPr marL="265113" marR="0" indent="-265113" defTabSz="914400" rtl="0" eaLnBrk="0" fontAlgn="base" latinLnBrk="0" hangingPunct="0">
              <a:lnSpc>
                <a:spcPct val="100000"/>
              </a:lnSpc>
              <a:spcBef>
                <a:spcPct val="0"/>
              </a:spcBef>
              <a:spcAft>
                <a:spcPct val="0"/>
              </a:spcAft>
              <a:buClrTx/>
              <a:buSzTx/>
              <a:buFontTx/>
              <a:buNone/>
              <a:tabLst/>
            </a:pPr>
            <a:r>
              <a:rPr lang="en-US" altLang="ja-JP" sz="1000" dirty="0" smtClean="0">
                <a:solidFill>
                  <a:schemeClr val="tx1"/>
                </a:solidFill>
                <a:latin typeface="HGPｺﾞｼｯｸM" pitchFamily="50" charset="-128"/>
                <a:ea typeface="HGPｺﾞｼｯｸM" pitchFamily="50" charset="-128"/>
              </a:rPr>
              <a:t>2</a:t>
            </a:r>
            <a:r>
              <a:rPr kumimoji="0" lang="en-US" altLang="ja-JP" sz="1000" b="0" i="0" u="none" strike="noStrike" cap="none" normalizeH="0" baseline="0" dirty="0" smtClean="0">
                <a:ln>
                  <a:noFill/>
                </a:ln>
                <a:solidFill>
                  <a:schemeClr val="tx1"/>
                </a:solidFill>
                <a:effectLst/>
                <a:latin typeface="HGPｺﾞｼｯｸM" pitchFamily="50" charset="-128"/>
                <a:ea typeface="HGPｺﾞｼｯｸM" pitchFamily="50" charset="-128"/>
              </a:rPr>
              <a:t>-4 </a:t>
            </a:r>
            <a:r>
              <a:rPr kumimoji="0" lang="ja-JP" altLang="en-US" sz="1000" b="0" i="0" u="none" strike="noStrike" cap="none" normalizeH="0" baseline="0" dirty="0" smtClean="0">
                <a:ln>
                  <a:noFill/>
                </a:ln>
                <a:solidFill>
                  <a:schemeClr val="tx1"/>
                </a:solidFill>
                <a:effectLst/>
                <a:latin typeface="HGPｺﾞｼｯｸM" pitchFamily="50" charset="-128"/>
                <a:ea typeface="HGPｺﾞｼｯｸM" pitchFamily="50" charset="-128"/>
              </a:rPr>
              <a:t>円滑なデータ移行に</a:t>
            </a:r>
            <a:r>
              <a:rPr kumimoji="0" lang="en-US" altLang="ja-JP" sz="1000" b="0" i="0" u="none" strike="noStrike" cap="none" normalizeH="0" baseline="0" dirty="0" smtClean="0">
                <a:ln>
                  <a:noFill/>
                </a:ln>
                <a:solidFill>
                  <a:schemeClr val="tx1"/>
                </a:solidFill>
                <a:effectLst/>
                <a:latin typeface="HGPｺﾞｼｯｸM" pitchFamily="50" charset="-128"/>
                <a:ea typeface="HGPｺﾞｼｯｸM" pitchFamily="50" charset="-128"/>
              </a:rPr>
              <a:t/>
            </a:r>
            <a:br>
              <a:rPr kumimoji="0" lang="en-US" altLang="ja-JP" sz="1000" b="0" i="0" u="none" strike="noStrike" cap="none" normalizeH="0" baseline="0" dirty="0" smtClean="0">
                <a:ln>
                  <a:noFill/>
                </a:ln>
                <a:solidFill>
                  <a:schemeClr val="tx1"/>
                </a:solidFill>
                <a:effectLst/>
                <a:latin typeface="HGPｺﾞｼｯｸM" pitchFamily="50" charset="-128"/>
                <a:ea typeface="HGPｺﾞｼｯｸM" pitchFamily="50" charset="-128"/>
              </a:rPr>
            </a:br>
            <a:r>
              <a:rPr kumimoji="0" lang="ja-JP" altLang="en-US" sz="1000" b="0" i="0" u="none" strike="noStrike" cap="none" normalizeH="0" baseline="0" dirty="0" smtClean="0">
                <a:ln>
                  <a:noFill/>
                </a:ln>
                <a:solidFill>
                  <a:schemeClr val="tx1"/>
                </a:solidFill>
                <a:effectLst/>
                <a:latin typeface="HGPｺﾞｼｯｸM" pitchFamily="50" charset="-128"/>
                <a:ea typeface="HGPｺﾞｼｯｸM" pitchFamily="50" charset="-128"/>
              </a:rPr>
              <a:t>向けた方策</a:t>
            </a:r>
          </a:p>
        </p:txBody>
      </p:sp>
      <p:sp>
        <p:nvSpPr>
          <p:cNvPr id="36" name="四角形吹き出し 35"/>
          <p:cNvSpPr/>
          <p:nvPr/>
        </p:nvSpPr>
        <p:spPr bwMode="auto">
          <a:xfrm>
            <a:off x="3224809" y="3033483"/>
            <a:ext cx="1656184" cy="482995"/>
          </a:xfrm>
          <a:prstGeom prst="wedgeRectCallout">
            <a:avLst>
              <a:gd name="adj1" fmla="val -56650"/>
              <a:gd name="adj2" fmla="val 48375"/>
            </a:avLst>
          </a:prstGeom>
          <a:solidFill>
            <a:schemeClr val="bg1"/>
          </a:solid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none" lIns="91440" tIns="45720" rIns="91440" bIns="45720" numCol="1" rtlCol="0" anchor="ctr" anchorCtr="0" compatLnSpc="1">
            <a:prstTxWarp prst="textNoShape">
              <a:avLst/>
            </a:prstTxWarp>
          </a:bodyPr>
          <a:lstStyle/>
          <a:p>
            <a:pPr marL="265113" marR="0" indent="-265113" defTabSz="914400" rtl="0" eaLnBrk="0" fontAlgn="base" latinLnBrk="0" hangingPunct="0">
              <a:lnSpc>
                <a:spcPct val="100000"/>
              </a:lnSpc>
              <a:spcBef>
                <a:spcPct val="0"/>
              </a:spcBef>
              <a:spcAft>
                <a:spcPct val="0"/>
              </a:spcAft>
              <a:buClrTx/>
              <a:buSzTx/>
              <a:buFontTx/>
              <a:buNone/>
              <a:tabLst/>
            </a:pPr>
            <a:r>
              <a:rPr lang="en-US" altLang="ja-JP" sz="1000" dirty="0" smtClean="0">
                <a:solidFill>
                  <a:schemeClr val="tx1"/>
                </a:solidFill>
                <a:latin typeface="HGPｺﾞｼｯｸM" pitchFamily="50" charset="-128"/>
                <a:ea typeface="HGPｺﾞｼｯｸM" pitchFamily="50" charset="-128"/>
              </a:rPr>
              <a:t>1</a:t>
            </a:r>
            <a:r>
              <a:rPr kumimoji="0" lang="en-US" altLang="ja-JP" sz="1000" b="0" i="0" u="none" strike="noStrike" cap="none" normalizeH="0" baseline="0" dirty="0" smtClean="0">
                <a:ln>
                  <a:noFill/>
                </a:ln>
                <a:solidFill>
                  <a:schemeClr val="tx1"/>
                </a:solidFill>
                <a:effectLst/>
                <a:latin typeface="HGPｺﾞｼｯｸM" pitchFamily="50" charset="-128"/>
                <a:ea typeface="HGPｺﾞｼｯｸM" pitchFamily="50" charset="-128"/>
              </a:rPr>
              <a:t>-4 </a:t>
            </a:r>
            <a:r>
              <a:rPr lang="ja-JP" altLang="en-US" sz="1000" dirty="0" smtClean="0">
                <a:solidFill>
                  <a:schemeClr val="tx1"/>
                </a:solidFill>
                <a:latin typeface="HGPｺﾞｼｯｸM" pitchFamily="50" charset="-128"/>
                <a:ea typeface="HGPｺﾞｼｯｸM" pitchFamily="50" charset="-128"/>
              </a:rPr>
              <a:t>自治体全体の課題及び</a:t>
            </a:r>
            <a:r>
              <a:rPr lang="en-US" altLang="ja-JP" sz="1000" dirty="0" smtClean="0">
                <a:solidFill>
                  <a:schemeClr val="tx1"/>
                </a:solidFill>
                <a:latin typeface="HGPｺﾞｼｯｸM" pitchFamily="50" charset="-128"/>
                <a:ea typeface="HGPｺﾞｼｯｸM" pitchFamily="50" charset="-128"/>
              </a:rPr>
              <a:t/>
            </a:r>
            <a:br>
              <a:rPr lang="en-US" altLang="ja-JP" sz="1000" dirty="0" smtClean="0">
                <a:solidFill>
                  <a:schemeClr val="tx1"/>
                </a:solidFill>
                <a:latin typeface="HGPｺﾞｼｯｸM" pitchFamily="50" charset="-128"/>
                <a:ea typeface="HGPｺﾞｼｯｸM" pitchFamily="50" charset="-128"/>
              </a:rPr>
            </a:br>
            <a:r>
              <a:rPr lang="en-US" altLang="ja-JP" sz="1000" dirty="0" smtClean="0">
                <a:solidFill>
                  <a:schemeClr val="tx1"/>
                </a:solidFill>
                <a:latin typeface="HGPｺﾞｼｯｸM" pitchFamily="50" charset="-128"/>
                <a:ea typeface="HGPｺﾞｼｯｸM" pitchFamily="50" charset="-128"/>
              </a:rPr>
              <a:t>ICT</a:t>
            </a:r>
            <a:r>
              <a:rPr lang="ja-JP" altLang="en-US" sz="1000" dirty="0" smtClean="0">
                <a:solidFill>
                  <a:schemeClr val="tx1"/>
                </a:solidFill>
                <a:latin typeface="HGPｺﾞｼｯｸM" pitchFamily="50" charset="-128"/>
                <a:ea typeface="HGPｺﾞｼｯｸM" pitchFamily="50" charset="-128"/>
              </a:rPr>
              <a:t>システムに係る課題</a:t>
            </a:r>
            <a:r>
              <a:rPr lang="en-US" altLang="ja-JP" sz="1000" dirty="0">
                <a:solidFill>
                  <a:schemeClr val="tx1"/>
                </a:solidFill>
                <a:latin typeface="HGPｺﾞｼｯｸM" pitchFamily="50" charset="-128"/>
                <a:ea typeface="HGPｺﾞｼｯｸM" pitchFamily="50" charset="-128"/>
              </a:rPr>
              <a:t/>
            </a:r>
            <a:br>
              <a:rPr lang="en-US" altLang="ja-JP" sz="1000" dirty="0">
                <a:solidFill>
                  <a:schemeClr val="tx1"/>
                </a:solidFill>
                <a:latin typeface="HGPｺﾞｼｯｸM" pitchFamily="50" charset="-128"/>
                <a:ea typeface="HGPｺﾞｼｯｸM" pitchFamily="50" charset="-128"/>
              </a:rPr>
            </a:br>
            <a:r>
              <a:rPr lang="ja-JP" altLang="en-US" sz="1000" dirty="0" smtClean="0">
                <a:solidFill>
                  <a:schemeClr val="tx1"/>
                </a:solidFill>
                <a:latin typeface="HGPｺﾞｼｯｸM" pitchFamily="50" charset="-128"/>
                <a:ea typeface="HGPｺﾞｼｯｸM" pitchFamily="50" charset="-128"/>
              </a:rPr>
              <a:t>認識</a:t>
            </a:r>
            <a:endParaRPr lang="en-US" altLang="ja-JP" sz="1000" dirty="0" smtClean="0">
              <a:solidFill>
                <a:schemeClr val="tx1"/>
              </a:solidFill>
              <a:latin typeface="HGPｺﾞｼｯｸM" pitchFamily="50" charset="-128"/>
              <a:ea typeface="HGPｺﾞｼｯｸM" pitchFamily="50" charset="-128"/>
            </a:endParaRPr>
          </a:p>
        </p:txBody>
      </p:sp>
      <p:grpSp>
        <p:nvGrpSpPr>
          <p:cNvPr id="8" name="グループ化 7"/>
          <p:cNvGrpSpPr/>
          <p:nvPr/>
        </p:nvGrpSpPr>
        <p:grpSpPr>
          <a:xfrm>
            <a:off x="3224809" y="3797748"/>
            <a:ext cx="1656184" cy="495348"/>
            <a:chOff x="3224808" y="3797748"/>
            <a:chExt cx="1656184" cy="495348"/>
          </a:xfrm>
        </p:grpSpPr>
        <p:sp>
          <p:nvSpPr>
            <p:cNvPr id="37" name="四角形吹き出し 36"/>
            <p:cNvSpPr/>
            <p:nvPr/>
          </p:nvSpPr>
          <p:spPr bwMode="auto">
            <a:xfrm>
              <a:off x="3368824" y="3797748"/>
              <a:ext cx="576064" cy="466926"/>
            </a:xfrm>
            <a:prstGeom prst="wedgeRectCallout">
              <a:avLst>
                <a:gd name="adj1" fmla="val -85891"/>
                <a:gd name="adj2" fmla="val -105366"/>
              </a:avLst>
            </a:prstGeom>
            <a:solidFill>
              <a:schemeClr val="bg1"/>
            </a:solid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none" lIns="91440" tIns="45720" rIns="91440" bIns="45720" numCol="1" rtlCol="0" anchor="ctr" anchorCtr="0" compatLnSpc="1">
              <a:prstTxWarp prst="textNoShape">
                <a:avLst/>
              </a:prstTxWarp>
            </a:bodyPr>
            <a:lstStyle/>
            <a:p>
              <a:pPr marL="265113" marR="0" indent="-265113" defTabSz="914400" rtl="0" eaLnBrk="0" fontAlgn="base" latinLnBrk="0" hangingPunct="0">
                <a:lnSpc>
                  <a:spcPct val="100000"/>
                </a:lnSpc>
                <a:spcBef>
                  <a:spcPct val="0"/>
                </a:spcBef>
                <a:spcAft>
                  <a:spcPct val="0"/>
                </a:spcAft>
                <a:buClrTx/>
                <a:buSzTx/>
                <a:buFontTx/>
                <a:buNone/>
                <a:tabLst/>
              </a:pPr>
              <a:endParaRPr kumimoji="0" lang="ja-JP" altLang="en-US" sz="1000" b="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sp>
          <p:nvSpPr>
            <p:cNvPr id="130" name="四角形吹き出し 129"/>
            <p:cNvSpPr/>
            <p:nvPr/>
          </p:nvSpPr>
          <p:spPr bwMode="auto">
            <a:xfrm>
              <a:off x="3224808" y="3797748"/>
              <a:ext cx="1656184" cy="495348"/>
            </a:xfrm>
            <a:prstGeom prst="wedgeRectCallout">
              <a:avLst>
                <a:gd name="adj1" fmla="val -53275"/>
                <a:gd name="adj2" fmla="val 87570"/>
              </a:avLst>
            </a:prstGeom>
            <a:solidFill>
              <a:schemeClr val="bg1"/>
            </a:solid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none" lIns="91440" tIns="45720" rIns="91440" bIns="45720" numCol="1" rtlCol="0" anchor="ctr" anchorCtr="0" compatLnSpc="1">
              <a:prstTxWarp prst="textNoShape">
                <a:avLst/>
              </a:prstTxWarp>
            </a:bodyPr>
            <a:lstStyle/>
            <a:p>
              <a:pPr marL="265113" marR="0" indent="-265113" defTabSz="914400" rtl="0" eaLnBrk="0" fontAlgn="base" latinLnBrk="0" hangingPunct="0">
                <a:lnSpc>
                  <a:spcPct val="100000"/>
                </a:lnSpc>
                <a:spcBef>
                  <a:spcPct val="0"/>
                </a:spcBef>
                <a:spcAft>
                  <a:spcPct val="0"/>
                </a:spcAft>
                <a:buClrTx/>
                <a:buSzTx/>
                <a:buFontTx/>
                <a:buNone/>
                <a:tabLst/>
              </a:pPr>
              <a:r>
                <a:rPr lang="en-US" altLang="ja-JP" sz="1000" dirty="0">
                  <a:solidFill>
                    <a:schemeClr val="tx1"/>
                  </a:solidFill>
                  <a:latin typeface="HGPｺﾞｼｯｸM" pitchFamily="50" charset="-128"/>
                  <a:ea typeface="HGPｺﾞｼｯｸM" pitchFamily="50" charset="-128"/>
                </a:rPr>
                <a:t>4</a:t>
              </a:r>
              <a:r>
                <a:rPr kumimoji="0" lang="en-US" altLang="ja-JP" sz="1000" b="0" i="0" u="none" strike="noStrike" cap="none" normalizeH="0" baseline="0" dirty="0" smtClean="0">
                  <a:ln>
                    <a:noFill/>
                  </a:ln>
                  <a:solidFill>
                    <a:schemeClr val="tx1"/>
                  </a:solidFill>
                  <a:effectLst/>
                  <a:latin typeface="HGPｺﾞｼｯｸM" pitchFamily="50" charset="-128"/>
                  <a:ea typeface="HGPｺﾞｼｯｸM" pitchFamily="50" charset="-128"/>
                </a:rPr>
                <a:t>-1 </a:t>
              </a:r>
              <a:r>
                <a:rPr kumimoji="0" lang="ja-JP" altLang="en-US" sz="1000" b="0" i="0" u="none" strike="noStrike" cap="none" normalizeH="0" baseline="0" dirty="0" smtClean="0">
                  <a:ln>
                    <a:noFill/>
                  </a:ln>
                  <a:solidFill>
                    <a:schemeClr val="tx1"/>
                  </a:solidFill>
                  <a:effectLst/>
                  <a:latin typeface="HGPｺﾞｼｯｸM" pitchFamily="50" charset="-128"/>
                  <a:ea typeface="HGPｺﾞｼｯｸM" pitchFamily="50" charset="-128"/>
                </a:rPr>
                <a:t>住民視点の行政サー</a:t>
              </a:r>
              <a:r>
                <a:rPr kumimoji="0" lang="en-US" altLang="ja-JP" sz="1000" b="0" i="0" u="none" strike="noStrike" cap="none" normalizeH="0" baseline="0" dirty="0" smtClean="0">
                  <a:ln>
                    <a:noFill/>
                  </a:ln>
                  <a:solidFill>
                    <a:schemeClr val="tx1"/>
                  </a:solidFill>
                  <a:effectLst/>
                  <a:latin typeface="HGPｺﾞｼｯｸM" pitchFamily="50" charset="-128"/>
                  <a:ea typeface="HGPｺﾞｼｯｸM" pitchFamily="50" charset="-128"/>
                </a:rPr>
                <a:t/>
              </a:r>
              <a:br>
                <a:rPr kumimoji="0" lang="en-US" altLang="ja-JP" sz="1000" b="0" i="0" u="none" strike="noStrike" cap="none" normalizeH="0" baseline="0" dirty="0" smtClean="0">
                  <a:ln>
                    <a:noFill/>
                  </a:ln>
                  <a:solidFill>
                    <a:schemeClr val="tx1"/>
                  </a:solidFill>
                  <a:effectLst/>
                  <a:latin typeface="HGPｺﾞｼｯｸM" pitchFamily="50" charset="-128"/>
                  <a:ea typeface="HGPｺﾞｼｯｸM" pitchFamily="50" charset="-128"/>
                </a:rPr>
              </a:br>
              <a:r>
                <a:rPr kumimoji="0" lang="ja-JP" altLang="en-US" sz="1000" b="0" i="0" u="none" strike="noStrike" cap="none" normalizeH="0" baseline="0" dirty="0" smtClean="0">
                  <a:ln>
                    <a:noFill/>
                  </a:ln>
                  <a:solidFill>
                    <a:schemeClr val="tx1"/>
                  </a:solidFill>
                  <a:effectLst/>
                  <a:latin typeface="HGPｺﾞｼｯｸM" pitchFamily="50" charset="-128"/>
                  <a:ea typeface="HGPｺﾞｼｯｸM" pitchFamily="50" charset="-128"/>
                </a:rPr>
                <a:t>ビス提供に向けた業務</a:t>
              </a:r>
              <a:r>
                <a:rPr kumimoji="0" lang="en-US" altLang="ja-JP" sz="1000" b="0" i="0" u="none" strike="noStrike" cap="none" normalizeH="0" baseline="0" dirty="0" smtClean="0">
                  <a:ln>
                    <a:noFill/>
                  </a:ln>
                  <a:solidFill>
                    <a:schemeClr val="tx1"/>
                  </a:solidFill>
                  <a:effectLst/>
                  <a:latin typeface="HGPｺﾞｼｯｸM" pitchFamily="50" charset="-128"/>
                  <a:ea typeface="HGPｺﾞｼｯｸM" pitchFamily="50" charset="-128"/>
                </a:rPr>
                <a:t/>
              </a:r>
              <a:br>
                <a:rPr kumimoji="0" lang="en-US" altLang="ja-JP" sz="1000" b="0" i="0" u="none" strike="noStrike" cap="none" normalizeH="0" baseline="0" dirty="0" smtClean="0">
                  <a:ln>
                    <a:noFill/>
                  </a:ln>
                  <a:solidFill>
                    <a:schemeClr val="tx1"/>
                  </a:solidFill>
                  <a:effectLst/>
                  <a:latin typeface="HGPｺﾞｼｯｸM" pitchFamily="50" charset="-128"/>
                  <a:ea typeface="HGPｺﾞｼｯｸM" pitchFamily="50" charset="-128"/>
                </a:rPr>
              </a:br>
              <a:r>
                <a:rPr kumimoji="0" lang="ja-JP" altLang="en-US" sz="1000" b="0" i="0" u="none" strike="noStrike" cap="none" normalizeH="0" baseline="0" dirty="0" smtClean="0">
                  <a:ln>
                    <a:noFill/>
                  </a:ln>
                  <a:solidFill>
                    <a:schemeClr val="tx1"/>
                  </a:solidFill>
                  <a:effectLst/>
                  <a:latin typeface="HGPｺﾞｼｯｸM" pitchFamily="50" charset="-128"/>
                  <a:ea typeface="HGPｺﾞｼｯｸM" pitchFamily="50" charset="-128"/>
                </a:rPr>
                <a:t>分析手法</a:t>
              </a:r>
            </a:p>
          </p:txBody>
        </p:sp>
        <p:cxnSp>
          <p:nvCxnSpPr>
            <p:cNvPr id="5" name="直線コネクタ 4"/>
            <p:cNvCxnSpPr/>
            <p:nvPr/>
          </p:nvCxnSpPr>
          <p:spPr bwMode="auto">
            <a:xfrm>
              <a:off x="3464647" y="3797748"/>
              <a:ext cx="126000" cy="0"/>
            </a:xfrm>
            <a:prstGeom prst="line">
              <a:avLst/>
            </a:prstGeom>
            <a:solidFill>
              <a:schemeClr val="accent1"/>
            </a:solidFill>
            <a:ln w="12700" cap="flat" cmpd="sng" algn="ctr">
              <a:solidFill>
                <a:schemeClr val="bg1"/>
              </a:solidFill>
              <a:prstDash val="solid"/>
              <a:round/>
              <a:headEnd type="none" w="med" len="med"/>
              <a:tailEnd type="none" w="med" len="med"/>
            </a:ln>
            <a:effectLst/>
          </p:spPr>
        </p:cxnSp>
      </p:grpSp>
      <p:sp>
        <p:nvSpPr>
          <p:cNvPr id="40" name="スライド番号プレースホルダ 39"/>
          <p:cNvSpPr>
            <a:spLocks noGrp="1"/>
          </p:cNvSpPr>
          <p:nvPr>
            <p:ph type="sldNum" sz="quarter" idx="12"/>
          </p:nvPr>
        </p:nvSpPr>
        <p:spPr/>
        <p:txBody>
          <a:bodyPr/>
          <a:lstStyle/>
          <a:p>
            <a:pPr>
              <a:defRPr/>
            </a:pPr>
            <a:fld id="{0E58A879-8DF7-4551-894D-53A581E11B35}" type="slidenum">
              <a:rPr lang="ja-JP" altLang="en-US" smtClean="0"/>
              <a:pPr>
                <a:defRPr/>
              </a:pPr>
              <a:t>16</a:t>
            </a:fld>
            <a:endParaRPr lang="en-US" altLang="ja-JP"/>
          </a:p>
        </p:txBody>
      </p:sp>
      <p:sp>
        <p:nvSpPr>
          <p:cNvPr id="41" name="フッター プレースホルダ 40"/>
          <p:cNvSpPr>
            <a:spLocks noGrp="1"/>
          </p:cNvSpPr>
          <p:nvPr>
            <p:ph type="ftr" sz="quarter" idx="11"/>
          </p:nvPr>
        </p:nvSpPr>
        <p:spPr/>
        <p:txBody>
          <a:bodyPr/>
          <a:lstStyle/>
          <a:p>
            <a:pPr>
              <a:defRPr/>
            </a:pPr>
            <a:r>
              <a:rPr lang="en-US" altLang="ja-JP" smtClean="0"/>
              <a:t>1-2 </a:t>
            </a:r>
            <a:r>
              <a:rPr lang="ja-JP" altLang="en-US" smtClean="0"/>
              <a:t>自治体における効果的な</a:t>
            </a:r>
            <a:r>
              <a:rPr lang="en-US" altLang="ja-JP" smtClean="0"/>
              <a:t>ICT</a:t>
            </a:r>
            <a:r>
              <a:rPr lang="ja-JP" altLang="en-US" smtClean="0"/>
              <a:t>利活用</a:t>
            </a:r>
            <a:endParaRPr lang="en-US" altLang="ja-JP"/>
          </a:p>
        </p:txBody>
      </p:sp>
      <p:sp>
        <p:nvSpPr>
          <p:cNvPr id="42" name="Rectangle 2"/>
          <p:cNvSpPr txBox="1">
            <a:spLocks noChangeArrowheads="1"/>
          </p:cNvSpPr>
          <p:nvPr/>
        </p:nvSpPr>
        <p:spPr bwMode="auto">
          <a:xfrm>
            <a:off x="495300" y="404813"/>
            <a:ext cx="9410700" cy="7921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eaLnBrk="1" hangingPunct="1"/>
            <a:r>
              <a:rPr kumimoji="1" lang="ja-JP" altLang="en-US" sz="2800" b="1" i="0" u="none" strike="noStrike" kern="0" cap="none" spc="-100" normalizeH="0" baseline="0" noProof="0" dirty="0" smtClean="0">
                <a:ln>
                  <a:noFill/>
                </a:ln>
                <a:solidFill>
                  <a:schemeClr val="tx1"/>
                </a:solidFill>
                <a:effectLst/>
                <a:uLnTx/>
                <a:uFillTx/>
                <a:latin typeface="HGPｺﾞｼｯｸM" pitchFamily="50" charset="-128"/>
                <a:ea typeface="HGPｺﾞｼｯｸM" pitchFamily="50" charset="-128"/>
                <a:cs typeface="+mj-cs"/>
              </a:rPr>
              <a:t>５．自治体における業務・システムの最適化　</a:t>
            </a:r>
            <a:r>
              <a:rPr lang="ja-JP" altLang="en-US" sz="2400" dirty="0" smtClean="0"/>
              <a:t> </a:t>
            </a:r>
            <a:r>
              <a:rPr lang="ja-JP" altLang="en-US" sz="2400" b="1" dirty="0" smtClean="0">
                <a:latin typeface="HGPｺﾞｼｯｸM" pitchFamily="50" charset="-128"/>
                <a:ea typeface="HGPｺﾞｼｯｸM" pitchFamily="50" charset="-128"/>
              </a:rPr>
              <a:t>～本講座のプロセス～</a:t>
            </a:r>
            <a:endParaRPr kumimoji="1" lang="ja-JP" altLang="ja-JP" sz="2400" b="1" i="0" u="none" strike="noStrike" kern="0" cap="none" spc="-100" normalizeH="0" baseline="0" noProof="0" dirty="0" smtClean="0">
              <a:ln>
                <a:noFill/>
              </a:ln>
              <a:solidFill>
                <a:schemeClr val="tx1"/>
              </a:solidFill>
              <a:effectLst/>
              <a:uLnTx/>
              <a:uFillTx/>
              <a:latin typeface="HGPｺﾞｼｯｸM" pitchFamily="50" charset="-128"/>
              <a:ea typeface="HGPｺﾞｼｯｸM" pitchFamily="50" charset="-128"/>
              <a:cs typeface="+mj-cs"/>
            </a:endParaRPr>
          </a:p>
        </p:txBody>
      </p:sp>
    </p:spTree>
    <p:extLst>
      <p:ext uri="{BB962C8B-B14F-4D97-AF65-F5344CB8AC3E}">
        <p14:creationId xmlns="" xmlns:p14="http://schemas.microsoft.com/office/powerpoint/2010/main" val="35710951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3"/>
          <p:cNvSpPr>
            <a:spLocks noGrp="1" noChangeArrowheads="1"/>
          </p:cNvSpPr>
          <p:nvPr>
            <p:ph idx="1"/>
          </p:nvPr>
        </p:nvSpPr>
        <p:spPr bwMode="auto">
          <a:xfrm>
            <a:off x="495300" y="1341440"/>
            <a:ext cx="9213476" cy="1150937"/>
          </a:xfrm>
          <a:noFill/>
          <a:ln>
            <a:miter lim="800000"/>
            <a:headEnd/>
            <a:tailEnd/>
          </a:ln>
        </p:spPr>
        <p:txBody>
          <a:bodyPr vert="horz" wrap="square" lIns="91440" tIns="45720" rIns="91440" bIns="45720" numCol="1" anchor="t" anchorCtr="0" compatLnSpc="1">
            <a:prstTxWarp prst="textNoShape">
              <a:avLst/>
            </a:prstTxWarp>
          </a:bodyPr>
          <a:lstStyle/>
          <a:p>
            <a:pPr marL="0" lvl="1" indent="0">
              <a:buNone/>
            </a:pPr>
            <a:r>
              <a:rPr lang="ja-JP" altLang="en-US" sz="1600" dirty="0"/>
              <a:t>総務省を</a:t>
            </a:r>
            <a:r>
              <a:rPr lang="ja-JP" altLang="en-US" sz="1600" dirty="0">
                <a:latin typeface="HGPｺﾞｼｯｸM" pitchFamily="50" charset="-128"/>
                <a:ea typeface="HGPｺﾞｼｯｸM" pitchFamily="50" charset="-128"/>
              </a:rPr>
              <a:t>はじめ</a:t>
            </a:r>
            <a:r>
              <a:rPr lang="ja-JP" altLang="en-US" sz="1600" dirty="0"/>
              <a:t>、政府全体で自治体の情報化に資する情報システム基盤の整備等の施策を推進</a:t>
            </a:r>
            <a:endParaRPr lang="en-US" altLang="ja-JP" sz="1600" dirty="0"/>
          </a:p>
          <a:p>
            <a:pPr lvl="1"/>
            <a:endParaRPr lang="en-US" altLang="ja-JP" sz="1600" dirty="0" smtClean="0"/>
          </a:p>
        </p:txBody>
      </p:sp>
      <p:sp>
        <p:nvSpPr>
          <p:cNvPr id="18434" name="Rectangle 2"/>
          <p:cNvSpPr>
            <a:spLocks noGrp="1" noChangeArrowheads="1"/>
          </p:cNvSpPr>
          <p:nvPr>
            <p:ph type="title"/>
          </p:nvPr>
        </p:nvSpPr>
        <p:spPr bwMode="auto">
          <a:xfrm>
            <a:off x="495300" y="404813"/>
            <a:ext cx="8915400" cy="792162"/>
          </a:xfrm>
          <a:noFill/>
          <a:ln>
            <a:miter lim="800000"/>
            <a:headEnd/>
            <a:tailEnd/>
          </a:ln>
        </p:spPr>
        <p:txBody>
          <a:bodyPr vert="horz" wrap="square" lIns="91440" tIns="45720" rIns="91440" bIns="45720" numCol="1" anchor="ctr" anchorCtr="0" compatLnSpc="1">
            <a:prstTxWarp prst="textNoShape">
              <a:avLst/>
            </a:prstTxWarp>
          </a:bodyPr>
          <a:lstStyle/>
          <a:p>
            <a:r>
              <a:rPr lang="ja-JP" altLang="en-US" dirty="0" smtClean="0"/>
              <a:t>６．自治体クラウド導入と業務連携推進　</a:t>
            </a:r>
            <a:r>
              <a:rPr lang="ja-JP" altLang="en-US" sz="2400" dirty="0" smtClean="0"/>
              <a:t>～推進支援策①～</a:t>
            </a:r>
            <a:endParaRPr lang="ja-JP" altLang="ja-JP" sz="2400" dirty="0" smtClean="0"/>
          </a:p>
        </p:txBody>
      </p:sp>
      <p:sp>
        <p:nvSpPr>
          <p:cNvPr id="9" name="正方形/長方形 8"/>
          <p:cNvSpPr/>
          <p:nvPr/>
        </p:nvSpPr>
        <p:spPr bwMode="auto">
          <a:xfrm>
            <a:off x="433083" y="1772816"/>
            <a:ext cx="9112696" cy="4320480"/>
          </a:xfrm>
          <a:prstGeom prst="rect">
            <a:avLst/>
          </a:prstGeom>
          <a:solidFill>
            <a:schemeClr val="bg1">
              <a:lumMod val="95000"/>
            </a:schemeClr>
          </a:solidFill>
          <a:ln>
            <a:noFill/>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dirty="0" smtClean="0">
              <a:ln>
                <a:noFill/>
              </a:ln>
              <a:solidFill>
                <a:schemeClr val="tx1"/>
              </a:solidFill>
              <a:effectLst/>
              <a:latin typeface="Arial" charset="0"/>
              <a:ea typeface="ＭＳ Ｐゴシック" pitchFamily="50" charset="-128"/>
            </a:endParaRPr>
          </a:p>
        </p:txBody>
      </p:sp>
      <p:graphicFrame>
        <p:nvGraphicFramePr>
          <p:cNvPr id="10" name="表 9"/>
          <p:cNvGraphicFramePr>
            <a:graphicFrameLocks noGrp="1"/>
          </p:cNvGraphicFramePr>
          <p:nvPr>
            <p:extLst>
              <p:ext uri="{D42A27DB-BD31-4B8C-83A1-F6EECF244321}">
                <p14:modId xmlns="" xmlns:p14="http://schemas.microsoft.com/office/powerpoint/2010/main" val="3739719884"/>
              </p:ext>
            </p:extLst>
          </p:nvPr>
        </p:nvGraphicFramePr>
        <p:xfrm>
          <a:off x="576405" y="1891160"/>
          <a:ext cx="8784975" cy="579120"/>
        </p:xfrm>
        <a:graphic>
          <a:graphicData uri="http://schemas.openxmlformats.org/drawingml/2006/table">
            <a:tbl>
              <a:tblPr>
                <a:tableStyleId>{69CF1AB2-1976-4502-BF36-3FF5EA218861}</a:tableStyleId>
              </a:tblPr>
              <a:tblGrid>
                <a:gridCol w="1152128"/>
                <a:gridCol w="3528392"/>
                <a:gridCol w="4104455"/>
              </a:tblGrid>
              <a:tr h="144016">
                <a:tc>
                  <a:txBody>
                    <a:bodyPr/>
                    <a:lstStyle/>
                    <a:p>
                      <a:r>
                        <a:rPr lang="ja-JP" altLang="en-US" sz="1400" dirty="0" smtClean="0">
                          <a:latin typeface="HGPｺﾞｼｯｸM" pitchFamily="50" charset="-128"/>
                          <a:ea typeface="HGPｺﾞｼｯｸM" pitchFamily="50" charset="-128"/>
                        </a:rPr>
                        <a:t>平成</a:t>
                      </a:r>
                      <a:r>
                        <a:rPr lang="en-US" altLang="ja-JP" sz="1400" dirty="0" smtClean="0">
                          <a:latin typeface="HGPｺﾞｼｯｸM" pitchFamily="50" charset="-128"/>
                          <a:ea typeface="HGPｺﾞｼｯｸM" pitchFamily="50" charset="-128"/>
                        </a:rPr>
                        <a:t>13</a:t>
                      </a:r>
                      <a:r>
                        <a:rPr lang="ja-JP" altLang="en-US" sz="1400" dirty="0" smtClean="0">
                          <a:latin typeface="HGPｺﾞｼｯｸM" pitchFamily="50" charset="-128"/>
                          <a:ea typeface="HGPｺﾞｼｯｸM" pitchFamily="50" charset="-128"/>
                        </a:rPr>
                        <a:t>年度</a:t>
                      </a:r>
                      <a:endParaRPr lang="ja-JP" altLang="en-US" sz="1400" dirty="0">
                        <a:latin typeface="HGPｺﾞｼｯｸM" pitchFamily="50" charset="-128"/>
                        <a:ea typeface="HGPｺﾞｼｯｸM" pitchFamily="50" charset="-128"/>
                      </a:endParaRPr>
                    </a:p>
                  </a:txBody>
                  <a:tcPr anchor="ctr">
                    <a:solidFill>
                      <a:schemeClr val="accent3">
                        <a:lumMod val="40000"/>
                        <a:lumOff val="60000"/>
                      </a:schemeClr>
                    </a:solidFill>
                  </a:tcPr>
                </a:tc>
                <a:tc>
                  <a:txBody>
                    <a:bodyPr/>
                    <a:lstStyle/>
                    <a:p>
                      <a:r>
                        <a:rPr kumimoji="1" lang="ja-JP" altLang="en-US" sz="1600" dirty="0" smtClean="0">
                          <a:latin typeface="HGPｺﾞｼｯｸM" pitchFamily="50" charset="-128"/>
                          <a:ea typeface="HGPｺﾞｼｯｸM" pitchFamily="50" charset="-128"/>
                        </a:rPr>
                        <a:t>総合行政ネットワーク（</a:t>
                      </a:r>
                      <a:r>
                        <a:rPr kumimoji="1" lang="en-US" altLang="ja-JP" sz="1600" dirty="0" smtClean="0">
                          <a:latin typeface="HGPｺﾞｼｯｸM" pitchFamily="50" charset="-128"/>
                          <a:ea typeface="HGPｺﾞｼｯｸM" pitchFamily="50" charset="-128"/>
                        </a:rPr>
                        <a:t>LGWAN</a:t>
                      </a:r>
                      <a:r>
                        <a:rPr kumimoji="1" lang="ja-JP" altLang="en-US" sz="1600" dirty="0" smtClean="0">
                          <a:latin typeface="HGPｺﾞｼｯｸM" pitchFamily="50" charset="-128"/>
                          <a:ea typeface="HGPｺﾞｼｯｸM" pitchFamily="50" charset="-128"/>
                        </a:rPr>
                        <a:t>）整備</a:t>
                      </a:r>
                      <a:endParaRPr kumimoji="1" lang="ja-JP" altLang="en-US" sz="1600" dirty="0">
                        <a:latin typeface="HGPｺﾞｼｯｸM" pitchFamily="50" charset="-128"/>
                        <a:ea typeface="HGPｺﾞｼｯｸM" pitchFamily="50" charset="-128"/>
                      </a:endParaRPr>
                    </a:p>
                  </a:txBody>
                  <a:tcPr anchor="ctr"/>
                </a:tc>
                <a:tc>
                  <a:txBody>
                    <a:bodyPr/>
                    <a:lstStyle/>
                    <a:p>
                      <a:r>
                        <a:rPr kumimoji="1" lang="ja-JP" altLang="en-US" sz="1600" kern="1200" baseline="0" dirty="0" smtClean="0">
                          <a:solidFill>
                            <a:schemeClr val="dk1"/>
                          </a:solidFill>
                          <a:latin typeface="HGPｺﾞｼｯｸM" pitchFamily="50" charset="-128"/>
                          <a:ea typeface="HGPｺﾞｼｯｸM" pitchFamily="50" charset="-128"/>
                          <a:cs typeface="+mn-cs"/>
                        </a:rPr>
                        <a:t>全国の地方公共団体の組織内ネットワークを相互に接続する広域ネットワークを整備。</a:t>
                      </a:r>
                      <a:endParaRPr kumimoji="1" lang="en-US" altLang="ja-JP" sz="1600" dirty="0" smtClean="0">
                        <a:latin typeface="HGPｺﾞｼｯｸM" pitchFamily="50" charset="-128"/>
                        <a:ea typeface="HGPｺﾞｼｯｸM" pitchFamily="50" charset="-128"/>
                      </a:endParaRPr>
                    </a:p>
                  </a:txBody>
                  <a:tcPr anchor="ctr"/>
                </a:tc>
              </a:tr>
            </a:tbl>
          </a:graphicData>
        </a:graphic>
      </p:graphicFrame>
      <p:graphicFrame>
        <p:nvGraphicFramePr>
          <p:cNvPr id="11" name="表 10"/>
          <p:cNvGraphicFramePr>
            <a:graphicFrameLocks noGrp="1"/>
          </p:cNvGraphicFramePr>
          <p:nvPr>
            <p:extLst>
              <p:ext uri="{D42A27DB-BD31-4B8C-83A1-F6EECF244321}">
                <p14:modId xmlns="" xmlns:p14="http://schemas.microsoft.com/office/powerpoint/2010/main" val="826292747"/>
              </p:ext>
            </p:extLst>
          </p:nvPr>
        </p:nvGraphicFramePr>
        <p:xfrm>
          <a:off x="576405" y="3239583"/>
          <a:ext cx="8784975" cy="822960"/>
        </p:xfrm>
        <a:graphic>
          <a:graphicData uri="http://schemas.openxmlformats.org/drawingml/2006/table">
            <a:tbl>
              <a:tblPr>
                <a:tableStyleId>{69CF1AB2-1976-4502-BF36-3FF5EA218861}</a:tableStyleId>
              </a:tblPr>
              <a:tblGrid>
                <a:gridCol w="1152128"/>
                <a:gridCol w="3528392"/>
                <a:gridCol w="4104455"/>
              </a:tblGrid>
              <a:tr h="144016">
                <a:tc>
                  <a:txBody>
                    <a:bodyPr/>
                    <a:lstStyle/>
                    <a:p>
                      <a:r>
                        <a:rPr lang="ja-JP" altLang="en-US" sz="1400" dirty="0" smtClean="0">
                          <a:latin typeface="HGPｺﾞｼｯｸM" pitchFamily="50" charset="-128"/>
                          <a:ea typeface="HGPｺﾞｼｯｸM" pitchFamily="50" charset="-128"/>
                        </a:rPr>
                        <a:t>平成</a:t>
                      </a:r>
                      <a:r>
                        <a:rPr lang="en-US" altLang="ja-JP" sz="1400" dirty="0" smtClean="0">
                          <a:latin typeface="HGPｺﾞｼｯｸM" pitchFamily="50" charset="-128"/>
                          <a:ea typeface="HGPｺﾞｼｯｸM" pitchFamily="50" charset="-128"/>
                        </a:rPr>
                        <a:t>17</a:t>
                      </a:r>
                      <a:r>
                        <a:rPr lang="ja-JP" altLang="en-US" sz="1400" dirty="0" smtClean="0">
                          <a:latin typeface="HGPｺﾞｼｯｸM" pitchFamily="50" charset="-128"/>
                          <a:ea typeface="HGPｺﾞｼｯｸM" pitchFamily="50" charset="-128"/>
                        </a:rPr>
                        <a:t>年度</a:t>
                      </a:r>
                      <a:endParaRPr lang="en-US" altLang="ja-JP" sz="1400" dirty="0" smtClean="0">
                        <a:latin typeface="HGPｺﾞｼｯｸM" pitchFamily="50" charset="-128"/>
                        <a:ea typeface="HGPｺﾞｼｯｸM" pitchFamily="50" charset="-128"/>
                      </a:endParaRPr>
                    </a:p>
                    <a:p>
                      <a:r>
                        <a:rPr lang="ja-JP" altLang="en-US" sz="1400" dirty="0" smtClean="0">
                          <a:latin typeface="HGPｺﾞｼｯｸM" pitchFamily="50" charset="-128"/>
                          <a:ea typeface="HGPｺﾞｼｯｸM" pitchFamily="50" charset="-128"/>
                        </a:rPr>
                        <a:t>以降</a:t>
                      </a:r>
                      <a:endParaRPr lang="ja-JP" altLang="en-US" sz="1400" dirty="0">
                        <a:latin typeface="HGPｺﾞｼｯｸM" pitchFamily="50" charset="-128"/>
                        <a:ea typeface="HGPｺﾞｼｯｸM" pitchFamily="50" charset="-128"/>
                      </a:endParaRPr>
                    </a:p>
                  </a:txBody>
                  <a:tcPr anchor="ctr">
                    <a:solidFill>
                      <a:schemeClr val="accent3">
                        <a:lumMod val="40000"/>
                        <a:lumOff val="60000"/>
                      </a:schemeClr>
                    </a:solidFill>
                  </a:tcPr>
                </a:tc>
                <a:tc>
                  <a:txBody>
                    <a:bodyPr/>
                    <a:lstStyle/>
                    <a:p>
                      <a:r>
                        <a:rPr kumimoji="1" lang="ja-JP" altLang="en-US" sz="1600" dirty="0" smtClean="0">
                          <a:latin typeface="HGPｺﾞｼｯｸM" pitchFamily="50" charset="-128"/>
                          <a:ea typeface="HGPｺﾞｼｯｸM" pitchFamily="50" charset="-128"/>
                        </a:rPr>
                        <a:t>自治体</a:t>
                      </a:r>
                      <a:r>
                        <a:rPr kumimoji="1" lang="en-US" altLang="ja-JP" sz="1600" dirty="0" smtClean="0">
                          <a:latin typeface="HGPｺﾞｼｯｸM" pitchFamily="50" charset="-128"/>
                          <a:ea typeface="HGPｺﾞｼｯｸM" pitchFamily="50" charset="-128"/>
                        </a:rPr>
                        <a:t>CIO</a:t>
                      </a:r>
                      <a:r>
                        <a:rPr kumimoji="1" lang="ja-JP" altLang="en-US" sz="1600" dirty="0" smtClean="0">
                          <a:latin typeface="HGPｺﾞｼｯｸM" pitchFamily="50" charset="-128"/>
                          <a:ea typeface="HGPｺﾞｼｯｸM" pitchFamily="50" charset="-128"/>
                        </a:rPr>
                        <a:t>育成研修の開発</a:t>
                      </a:r>
                      <a:endParaRPr kumimoji="1" lang="ja-JP" altLang="en-US" sz="1600" dirty="0">
                        <a:latin typeface="HGPｺﾞｼｯｸM" pitchFamily="50" charset="-128"/>
                        <a:ea typeface="HGPｺﾞｼｯｸM" pitchFamily="50" charset="-128"/>
                      </a:endParaRPr>
                    </a:p>
                  </a:txBody>
                  <a:tcPr anchor="ctr"/>
                </a:tc>
                <a:tc>
                  <a:txBody>
                    <a:bodyPr/>
                    <a:lstStyle/>
                    <a:p>
                      <a:r>
                        <a:rPr kumimoji="1" lang="ja-JP" altLang="en-US" sz="1600" kern="1200" baseline="0" dirty="0" smtClean="0">
                          <a:solidFill>
                            <a:schemeClr val="dk1"/>
                          </a:solidFill>
                          <a:latin typeface="HGPｺﾞｼｯｸM" pitchFamily="50" charset="-128"/>
                          <a:ea typeface="HGPｺﾞｼｯｸM" pitchFamily="50" charset="-128"/>
                          <a:cs typeface="+mn-cs"/>
                        </a:rPr>
                        <a:t>レガシー改革や電子自治体の構築、情報システムの適切な調達等に対応できる自治体</a:t>
                      </a:r>
                      <a:r>
                        <a:rPr kumimoji="1" lang="en-US" altLang="ja-JP" sz="1600" kern="1200" baseline="0" dirty="0" smtClean="0">
                          <a:solidFill>
                            <a:schemeClr val="dk1"/>
                          </a:solidFill>
                          <a:latin typeface="HGPｺﾞｼｯｸM" pitchFamily="50" charset="-128"/>
                          <a:ea typeface="HGPｺﾞｼｯｸM" pitchFamily="50" charset="-128"/>
                          <a:cs typeface="+mn-cs"/>
                        </a:rPr>
                        <a:t>CIO</a:t>
                      </a:r>
                      <a:r>
                        <a:rPr kumimoji="1" lang="ja-JP" altLang="en-US" sz="1600" kern="1200" baseline="0" dirty="0" smtClean="0">
                          <a:solidFill>
                            <a:schemeClr val="dk1"/>
                          </a:solidFill>
                          <a:latin typeface="HGPｺﾞｼｯｸM" pitchFamily="50" charset="-128"/>
                          <a:ea typeface="HGPｺﾞｼｯｸM" pitchFamily="50" charset="-128"/>
                          <a:cs typeface="+mn-cs"/>
                        </a:rPr>
                        <a:t>育成のための教材を開発。</a:t>
                      </a:r>
                      <a:endParaRPr kumimoji="1" lang="en-US" altLang="ja-JP" sz="1600" dirty="0" smtClean="0">
                        <a:latin typeface="HGPｺﾞｼｯｸM" pitchFamily="50" charset="-128"/>
                        <a:ea typeface="HGPｺﾞｼｯｸM" pitchFamily="50" charset="-128"/>
                      </a:endParaRPr>
                    </a:p>
                  </a:txBody>
                  <a:tcPr anchor="ctr"/>
                </a:tc>
              </a:tr>
            </a:tbl>
          </a:graphicData>
        </a:graphic>
      </p:graphicFrame>
      <p:graphicFrame>
        <p:nvGraphicFramePr>
          <p:cNvPr id="12" name="表 11"/>
          <p:cNvGraphicFramePr>
            <a:graphicFrameLocks noGrp="1"/>
          </p:cNvGraphicFramePr>
          <p:nvPr>
            <p:extLst>
              <p:ext uri="{D42A27DB-BD31-4B8C-83A1-F6EECF244321}">
                <p14:modId xmlns="" xmlns:p14="http://schemas.microsoft.com/office/powerpoint/2010/main" val="1175842502"/>
              </p:ext>
            </p:extLst>
          </p:nvPr>
        </p:nvGraphicFramePr>
        <p:xfrm>
          <a:off x="576405" y="2566165"/>
          <a:ext cx="8784975" cy="579120"/>
        </p:xfrm>
        <a:graphic>
          <a:graphicData uri="http://schemas.openxmlformats.org/drawingml/2006/table">
            <a:tbl>
              <a:tblPr>
                <a:tableStyleId>{69CF1AB2-1976-4502-BF36-3FF5EA218861}</a:tableStyleId>
              </a:tblPr>
              <a:tblGrid>
                <a:gridCol w="1152128"/>
                <a:gridCol w="3528392"/>
                <a:gridCol w="4104455"/>
              </a:tblGrid>
              <a:tr h="144016">
                <a:tc>
                  <a:txBody>
                    <a:bodyPr/>
                    <a:lstStyle/>
                    <a:p>
                      <a:r>
                        <a:rPr lang="ja-JP" altLang="en-US" sz="1400" dirty="0" smtClean="0">
                          <a:latin typeface="HGPｺﾞｼｯｸM" pitchFamily="50" charset="-128"/>
                          <a:ea typeface="HGPｺﾞｼｯｸM" pitchFamily="50" charset="-128"/>
                        </a:rPr>
                        <a:t>平成</a:t>
                      </a:r>
                      <a:r>
                        <a:rPr lang="en-US" altLang="ja-JP" sz="1400" dirty="0" smtClean="0">
                          <a:latin typeface="HGPｺﾞｼｯｸM" pitchFamily="50" charset="-128"/>
                          <a:ea typeface="HGPｺﾞｼｯｸM" pitchFamily="50" charset="-128"/>
                        </a:rPr>
                        <a:t>15</a:t>
                      </a:r>
                      <a:r>
                        <a:rPr lang="ja-JP" altLang="en-US" sz="1400" dirty="0" smtClean="0">
                          <a:latin typeface="HGPｺﾞｼｯｸM" pitchFamily="50" charset="-128"/>
                          <a:ea typeface="HGPｺﾞｼｯｸM" pitchFamily="50" charset="-128"/>
                        </a:rPr>
                        <a:t>年度</a:t>
                      </a:r>
                      <a:endParaRPr lang="ja-JP" altLang="en-US" sz="1400" dirty="0">
                        <a:latin typeface="HGPｺﾞｼｯｸM" pitchFamily="50" charset="-128"/>
                        <a:ea typeface="HGPｺﾞｼｯｸM" pitchFamily="50" charset="-128"/>
                      </a:endParaRPr>
                    </a:p>
                  </a:txBody>
                  <a:tcPr anchor="ctr">
                    <a:solidFill>
                      <a:schemeClr val="accent3">
                        <a:lumMod val="40000"/>
                        <a:lumOff val="60000"/>
                      </a:schemeClr>
                    </a:solidFill>
                  </a:tcPr>
                </a:tc>
                <a:tc>
                  <a:txBody>
                    <a:bodyPr/>
                    <a:lstStyle/>
                    <a:p>
                      <a:r>
                        <a:rPr kumimoji="1" lang="ja-JP" altLang="en-US" sz="1600" dirty="0" smtClean="0">
                          <a:latin typeface="HGPｺﾞｼｯｸM" pitchFamily="50" charset="-128"/>
                          <a:ea typeface="HGPｺﾞｼｯｸM" pitchFamily="50" charset="-128"/>
                        </a:rPr>
                        <a:t>公的個人認証サービスの整備</a:t>
                      </a:r>
                      <a:endParaRPr kumimoji="1" lang="ja-JP" altLang="en-US" sz="1600" dirty="0">
                        <a:latin typeface="HGPｺﾞｼｯｸM" pitchFamily="50" charset="-128"/>
                        <a:ea typeface="HGPｺﾞｼｯｸM" pitchFamily="50" charset="-128"/>
                      </a:endParaRPr>
                    </a:p>
                  </a:txBody>
                  <a:tcPr anchor="ctr"/>
                </a:tc>
                <a:tc>
                  <a:txBody>
                    <a:bodyPr/>
                    <a:lstStyle/>
                    <a:p>
                      <a:r>
                        <a:rPr kumimoji="1" lang="ja-JP" altLang="en-US" sz="1600" kern="1200" baseline="0" dirty="0" smtClean="0">
                          <a:solidFill>
                            <a:schemeClr val="dk1"/>
                          </a:solidFill>
                          <a:latin typeface="HGPｺﾞｼｯｸM" pitchFamily="50" charset="-128"/>
                          <a:ea typeface="HGPｺﾞｼｯｸM" pitchFamily="50" charset="-128"/>
                          <a:cs typeface="+mn-cs"/>
                        </a:rPr>
                        <a:t>電子証明書等、オンラインでの行政手続を行う際の本人確認のための基盤を整備。</a:t>
                      </a:r>
                      <a:endParaRPr kumimoji="1" lang="en-US" altLang="ja-JP" sz="1600" dirty="0" smtClean="0">
                        <a:latin typeface="HGPｺﾞｼｯｸM" pitchFamily="50" charset="-128"/>
                        <a:ea typeface="HGPｺﾞｼｯｸM" pitchFamily="50" charset="-128"/>
                      </a:endParaRPr>
                    </a:p>
                  </a:txBody>
                  <a:tcPr anchor="ctr"/>
                </a:tc>
              </a:tr>
            </a:tbl>
          </a:graphicData>
        </a:graphic>
      </p:graphicFrame>
      <p:graphicFrame>
        <p:nvGraphicFramePr>
          <p:cNvPr id="13" name="表 12"/>
          <p:cNvGraphicFramePr>
            <a:graphicFrameLocks noGrp="1"/>
          </p:cNvGraphicFramePr>
          <p:nvPr>
            <p:extLst>
              <p:ext uri="{D42A27DB-BD31-4B8C-83A1-F6EECF244321}">
                <p14:modId xmlns="" xmlns:p14="http://schemas.microsoft.com/office/powerpoint/2010/main" val="1883102337"/>
              </p:ext>
            </p:extLst>
          </p:nvPr>
        </p:nvGraphicFramePr>
        <p:xfrm>
          <a:off x="581705" y="5074714"/>
          <a:ext cx="8784975" cy="720080"/>
        </p:xfrm>
        <a:graphic>
          <a:graphicData uri="http://schemas.openxmlformats.org/drawingml/2006/table">
            <a:tbl>
              <a:tblPr>
                <a:tableStyleId>{69CF1AB2-1976-4502-BF36-3FF5EA218861}</a:tableStyleId>
              </a:tblPr>
              <a:tblGrid>
                <a:gridCol w="1152128"/>
                <a:gridCol w="3528392"/>
                <a:gridCol w="4104455"/>
              </a:tblGrid>
              <a:tr h="720080">
                <a:tc>
                  <a:txBody>
                    <a:bodyPr/>
                    <a:lstStyle/>
                    <a:p>
                      <a:r>
                        <a:rPr lang="ja-JP" altLang="en-US" sz="1400" dirty="0" smtClean="0">
                          <a:latin typeface="HGPｺﾞｼｯｸM" pitchFamily="50" charset="-128"/>
                          <a:ea typeface="HGPｺﾞｼｯｸM" pitchFamily="50" charset="-128"/>
                        </a:rPr>
                        <a:t>平成</a:t>
                      </a:r>
                      <a:r>
                        <a:rPr lang="en-US" altLang="ja-JP" sz="1400" dirty="0" smtClean="0">
                          <a:latin typeface="HGPｺﾞｼｯｸM" pitchFamily="50" charset="-128"/>
                          <a:ea typeface="HGPｺﾞｼｯｸM" pitchFamily="50" charset="-128"/>
                        </a:rPr>
                        <a:t>21</a:t>
                      </a:r>
                      <a:r>
                        <a:rPr lang="ja-JP" altLang="en-US" sz="1400" dirty="0" smtClean="0">
                          <a:latin typeface="HGPｺﾞｼｯｸM" pitchFamily="50" charset="-128"/>
                          <a:ea typeface="HGPｺﾞｼｯｸM" pitchFamily="50" charset="-128"/>
                        </a:rPr>
                        <a:t>～</a:t>
                      </a:r>
                      <a:r>
                        <a:rPr lang="en-US" altLang="ja-JP" sz="1400" dirty="0" smtClean="0">
                          <a:latin typeface="HGPｺﾞｼｯｸM" pitchFamily="50" charset="-128"/>
                          <a:ea typeface="HGPｺﾞｼｯｸM" pitchFamily="50" charset="-128"/>
                        </a:rPr>
                        <a:t>22</a:t>
                      </a:r>
                      <a:r>
                        <a:rPr lang="ja-JP" altLang="en-US" sz="1400" dirty="0" smtClean="0">
                          <a:latin typeface="HGPｺﾞｼｯｸM" pitchFamily="50" charset="-128"/>
                          <a:ea typeface="HGPｺﾞｼｯｸM" pitchFamily="50" charset="-128"/>
                        </a:rPr>
                        <a:t>年度</a:t>
                      </a:r>
                      <a:endParaRPr lang="ja-JP" altLang="en-US" sz="1400" dirty="0">
                        <a:latin typeface="HGPｺﾞｼｯｸM" pitchFamily="50" charset="-128"/>
                        <a:ea typeface="HGPｺﾞｼｯｸM" pitchFamily="50" charset="-128"/>
                      </a:endParaRPr>
                    </a:p>
                  </a:txBody>
                  <a:tcPr anchor="ctr">
                    <a:solidFill>
                      <a:schemeClr val="accent3">
                        <a:lumMod val="40000"/>
                        <a:lumOff val="60000"/>
                      </a:schemeClr>
                    </a:solidFill>
                  </a:tcPr>
                </a:tc>
                <a:tc>
                  <a:txBody>
                    <a:bodyPr/>
                    <a:lstStyle/>
                    <a:p>
                      <a:r>
                        <a:rPr kumimoji="1" lang="ja-JP" altLang="en-US" sz="1600" dirty="0" smtClean="0">
                          <a:latin typeface="HGPｺﾞｼｯｸM" pitchFamily="50" charset="-128"/>
                          <a:ea typeface="HGPｺﾞｼｯｸM" pitchFamily="50" charset="-128"/>
                        </a:rPr>
                        <a:t>自治体クラウド開発実証事業</a:t>
                      </a:r>
                      <a:endParaRPr kumimoji="1" lang="ja-JP" altLang="en-US" sz="1600" dirty="0">
                        <a:latin typeface="HGPｺﾞｼｯｸM" pitchFamily="50" charset="-128"/>
                        <a:ea typeface="HGPｺﾞｼｯｸM" pitchFamily="50" charset="-128"/>
                      </a:endParaRPr>
                    </a:p>
                  </a:txBody>
                  <a:tcPr anchor="ctr"/>
                </a:tc>
                <a:tc>
                  <a:txBody>
                    <a:bodyPr/>
                    <a:lstStyle/>
                    <a:p>
                      <a:r>
                        <a:rPr kumimoji="1" lang="ja-JP" altLang="en-US" sz="1600" kern="1200" baseline="0" dirty="0" smtClean="0">
                          <a:solidFill>
                            <a:schemeClr val="dk1"/>
                          </a:solidFill>
                          <a:latin typeface="HGPｺﾞｼｯｸM" pitchFamily="50" charset="-128"/>
                          <a:ea typeface="HGPｺﾞｼｯｸM" pitchFamily="50" charset="-128"/>
                          <a:cs typeface="+mn-cs"/>
                        </a:rPr>
                        <a:t>自治体クラウド導入の際の課題等の抽出と解決方策の検討のための実証を実施。</a:t>
                      </a:r>
                      <a:endParaRPr kumimoji="1" lang="en-US" altLang="ja-JP" sz="1600" dirty="0" smtClean="0">
                        <a:latin typeface="HGPｺﾞｼｯｸM" pitchFamily="50" charset="-128"/>
                        <a:ea typeface="HGPｺﾞｼｯｸM" pitchFamily="50" charset="-128"/>
                      </a:endParaRPr>
                    </a:p>
                  </a:txBody>
                  <a:tcPr anchor="ctr"/>
                </a:tc>
              </a:tr>
            </a:tbl>
          </a:graphicData>
        </a:graphic>
      </p:graphicFrame>
      <p:graphicFrame>
        <p:nvGraphicFramePr>
          <p:cNvPr id="14" name="表 13"/>
          <p:cNvGraphicFramePr>
            <a:graphicFrameLocks noGrp="1"/>
          </p:cNvGraphicFramePr>
          <p:nvPr>
            <p:extLst>
              <p:ext uri="{D42A27DB-BD31-4B8C-83A1-F6EECF244321}">
                <p14:modId xmlns="" xmlns:p14="http://schemas.microsoft.com/office/powerpoint/2010/main" val="1641872840"/>
              </p:ext>
            </p:extLst>
          </p:nvPr>
        </p:nvGraphicFramePr>
        <p:xfrm>
          <a:off x="581704" y="4153830"/>
          <a:ext cx="8784975" cy="822960"/>
        </p:xfrm>
        <a:graphic>
          <a:graphicData uri="http://schemas.openxmlformats.org/drawingml/2006/table">
            <a:tbl>
              <a:tblPr>
                <a:tableStyleId>{69CF1AB2-1976-4502-BF36-3FF5EA218861}</a:tableStyleId>
              </a:tblPr>
              <a:tblGrid>
                <a:gridCol w="1152128"/>
                <a:gridCol w="3528392"/>
                <a:gridCol w="4104455"/>
              </a:tblGrid>
              <a:tr h="0">
                <a:tc>
                  <a:txBody>
                    <a:bodyPr/>
                    <a:lstStyle/>
                    <a:p>
                      <a:r>
                        <a:rPr lang="ja-JP" altLang="en-US" sz="1400" dirty="0" smtClean="0">
                          <a:latin typeface="HGPｺﾞｼｯｸM" pitchFamily="50" charset="-128"/>
                          <a:ea typeface="HGPｺﾞｼｯｸM" pitchFamily="50" charset="-128"/>
                        </a:rPr>
                        <a:t>平成</a:t>
                      </a:r>
                      <a:r>
                        <a:rPr lang="en-US" altLang="ja-JP" sz="1400" dirty="0" smtClean="0">
                          <a:latin typeface="HGPｺﾞｼｯｸM" pitchFamily="50" charset="-128"/>
                          <a:ea typeface="HGPｺﾞｼｯｸM" pitchFamily="50" charset="-128"/>
                        </a:rPr>
                        <a:t>18</a:t>
                      </a:r>
                      <a:r>
                        <a:rPr lang="ja-JP" altLang="en-US" sz="1400" dirty="0" smtClean="0">
                          <a:latin typeface="HGPｺﾞｼｯｸM" pitchFamily="50" charset="-128"/>
                          <a:ea typeface="HGPｺﾞｼｯｸM" pitchFamily="50" charset="-128"/>
                        </a:rPr>
                        <a:t>年度</a:t>
                      </a:r>
                      <a:endParaRPr lang="ja-JP" altLang="en-US" sz="1400" dirty="0">
                        <a:latin typeface="HGPｺﾞｼｯｸM" pitchFamily="50" charset="-128"/>
                        <a:ea typeface="HGPｺﾞｼｯｸM" pitchFamily="50" charset="-128"/>
                      </a:endParaRPr>
                    </a:p>
                  </a:txBody>
                  <a:tcPr anchor="ctr">
                    <a:solidFill>
                      <a:schemeClr val="accent3">
                        <a:lumMod val="40000"/>
                        <a:lumOff val="60000"/>
                      </a:schemeClr>
                    </a:solidFill>
                  </a:tcPr>
                </a:tc>
                <a:tc>
                  <a:txBody>
                    <a:bodyPr/>
                    <a:lstStyle/>
                    <a:p>
                      <a:r>
                        <a:rPr kumimoji="1" lang="ja-JP" altLang="en-US" sz="1600" dirty="0" smtClean="0">
                          <a:latin typeface="HGPｺﾞｼｯｸM" pitchFamily="50" charset="-128"/>
                          <a:ea typeface="HGPｺﾞｼｯｸM" pitchFamily="50" charset="-128"/>
                        </a:rPr>
                        <a:t>地域情報プラットフォーム</a:t>
                      </a:r>
                      <a:endParaRPr kumimoji="1" lang="en-US" altLang="ja-JP" sz="1600" dirty="0" smtClean="0">
                        <a:latin typeface="HGPｺﾞｼｯｸM" pitchFamily="50" charset="-128"/>
                        <a:ea typeface="HGPｺﾞｼｯｸM" pitchFamily="50" charset="-128"/>
                      </a:endParaRPr>
                    </a:p>
                    <a:p>
                      <a:r>
                        <a:rPr kumimoji="1" lang="ja-JP" altLang="en-US" sz="1600" dirty="0" smtClean="0">
                          <a:latin typeface="HGPｺﾞｼｯｸM" pitchFamily="50" charset="-128"/>
                          <a:ea typeface="HGPｺﾞｼｯｸM" pitchFamily="50" charset="-128"/>
                        </a:rPr>
                        <a:t>（仕様書</a:t>
                      </a:r>
                      <a:r>
                        <a:rPr kumimoji="1" lang="en-US" altLang="ja-JP" sz="1600" dirty="0" smtClean="0">
                          <a:latin typeface="HGPｺﾞｼｯｸM" pitchFamily="50" charset="-128"/>
                          <a:ea typeface="HGPｺﾞｼｯｸM" pitchFamily="50" charset="-128"/>
                        </a:rPr>
                        <a:t>v1.0</a:t>
                      </a:r>
                      <a:r>
                        <a:rPr kumimoji="1" lang="ja-JP" altLang="en-US" sz="1600" dirty="0" smtClean="0">
                          <a:latin typeface="HGPｺﾞｼｯｸM" pitchFamily="50" charset="-128"/>
                          <a:ea typeface="HGPｺﾞｼｯｸM" pitchFamily="50" charset="-128"/>
                        </a:rPr>
                        <a:t>策定）</a:t>
                      </a:r>
                      <a:endParaRPr kumimoji="1" lang="ja-JP" altLang="en-US" sz="1600" dirty="0">
                        <a:latin typeface="HGPｺﾞｼｯｸM" pitchFamily="50" charset="-128"/>
                        <a:ea typeface="HGPｺﾞｼｯｸM" pitchFamily="50" charset="-128"/>
                      </a:endParaRPr>
                    </a:p>
                  </a:txBody>
                  <a:tcPr anchor="ctr"/>
                </a:tc>
                <a:tc>
                  <a:txBody>
                    <a:bodyPr/>
                    <a:lstStyle/>
                    <a:p>
                      <a:r>
                        <a:rPr kumimoji="1" lang="ja-JP" altLang="en-US" sz="1600" dirty="0" smtClean="0">
                          <a:latin typeface="HGPｺﾞｼｯｸM" pitchFamily="50" charset="-128"/>
                          <a:ea typeface="HGPｺﾞｼｯｸM" pitchFamily="50" charset="-128"/>
                        </a:rPr>
                        <a:t>自治体が持つ情報システムをはじめとした、地域内外のあらゆる情報システムを全国規模で連携させるための共通基盤を策定</a:t>
                      </a:r>
                      <a:r>
                        <a:rPr kumimoji="1" lang="ja-JP" altLang="en-US" sz="1600" kern="1200" baseline="0" dirty="0" smtClean="0">
                          <a:solidFill>
                            <a:schemeClr val="dk1"/>
                          </a:solidFill>
                          <a:latin typeface="HGPｺﾞｼｯｸM" pitchFamily="50" charset="-128"/>
                          <a:ea typeface="HGPｺﾞｼｯｸM" pitchFamily="50" charset="-128"/>
                          <a:cs typeface="+mn-cs"/>
                        </a:rPr>
                        <a:t>。</a:t>
                      </a:r>
                      <a:endParaRPr kumimoji="1" lang="en-US" altLang="ja-JP" sz="1600" dirty="0" smtClean="0">
                        <a:latin typeface="HGPｺﾞｼｯｸM" pitchFamily="50" charset="-128"/>
                        <a:ea typeface="HGPｺﾞｼｯｸM" pitchFamily="50" charset="-128"/>
                      </a:endParaRPr>
                    </a:p>
                  </a:txBody>
                  <a:tcPr anchor="ctr"/>
                </a:tc>
              </a:tr>
            </a:tbl>
          </a:graphicData>
        </a:graphic>
      </p:graphicFrame>
      <p:sp>
        <p:nvSpPr>
          <p:cNvPr id="15" name="二等辺三角形 14"/>
          <p:cNvSpPr/>
          <p:nvPr/>
        </p:nvSpPr>
        <p:spPr bwMode="auto">
          <a:xfrm rot="10800000">
            <a:off x="4376367" y="5840938"/>
            <a:ext cx="1143000" cy="257175"/>
          </a:xfrm>
          <a:prstGeom prst="triangle">
            <a:avLst/>
          </a:prstGeom>
          <a:solidFill>
            <a:schemeClr val="bg1"/>
          </a:solid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dirty="0" smtClean="0">
              <a:ln>
                <a:noFill/>
              </a:ln>
              <a:solidFill>
                <a:schemeClr val="tx1"/>
              </a:solidFill>
              <a:effectLst/>
              <a:latin typeface="Arial" charset="0"/>
              <a:ea typeface="ＭＳ Ｐゴシック" pitchFamily="50" charset="-128"/>
            </a:endParaRPr>
          </a:p>
        </p:txBody>
      </p:sp>
      <p:sp>
        <p:nvSpPr>
          <p:cNvPr id="16" name="テキスト ボックス 15"/>
          <p:cNvSpPr txBox="1"/>
          <p:nvPr/>
        </p:nvSpPr>
        <p:spPr>
          <a:xfrm>
            <a:off x="4659180" y="5805265"/>
            <a:ext cx="583814" cy="276999"/>
          </a:xfrm>
          <a:prstGeom prst="rect">
            <a:avLst/>
          </a:prstGeom>
          <a:noFill/>
        </p:spPr>
        <p:txBody>
          <a:bodyPr wrap="none" rtlCol="0">
            <a:spAutoFit/>
          </a:bodyPr>
          <a:lstStyle/>
          <a:p>
            <a:r>
              <a:rPr kumimoji="1" lang="ja-JP" altLang="en-US" sz="1200" b="0" dirty="0" smtClean="0"/>
              <a:t>（</a:t>
            </a:r>
            <a:r>
              <a:rPr kumimoji="1" lang="ja-JP" altLang="en-US" sz="1200" b="0" dirty="0" smtClean="0">
                <a:latin typeface="HGPｺﾞｼｯｸM" pitchFamily="50" charset="-128"/>
                <a:ea typeface="HGPｺﾞｼｯｸM" pitchFamily="50" charset="-128"/>
              </a:rPr>
              <a:t>続く</a:t>
            </a:r>
            <a:r>
              <a:rPr kumimoji="1" lang="ja-JP" altLang="en-US" sz="1200" b="0" dirty="0" smtClean="0"/>
              <a:t>）</a:t>
            </a:r>
            <a:endParaRPr kumimoji="1" lang="ja-JP" altLang="en-US" sz="1200" b="0" dirty="0"/>
          </a:p>
        </p:txBody>
      </p:sp>
      <p:sp>
        <p:nvSpPr>
          <p:cNvPr id="17" name="スライド番号プレースホルダ 16"/>
          <p:cNvSpPr>
            <a:spLocks noGrp="1"/>
          </p:cNvSpPr>
          <p:nvPr>
            <p:ph type="sldNum" sz="quarter" idx="12"/>
          </p:nvPr>
        </p:nvSpPr>
        <p:spPr/>
        <p:txBody>
          <a:bodyPr/>
          <a:lstStyle/>
          <a:p>
            <a:pPr>
              <a:defRPr/>
            </a:pPr>
            <a:fld id="{0E58A879-8DF7-4551-894D-53A581E11B35}" type="slidenum">
              <a:rPr lang="ja-JP" altLang="en-US" smtClean="0"/>
              <a:pPr>
                <a:defRPr/>
              </a:pPr>
              <a:t>17</a:t>
            </a:fld>
            <a:endParaRPr lang="en-US" altLang="ja-JP"/>
          </a:p>
        </p:txBody>
      </p:sp>
      <p:sp>
        <p:nvSpPr>
          <p:cNvPr id="18" name="フッター プレースホルダ 17"/>
          <p:cNvSpPr>
            <a:spLocks noGrp="1"/>
          </p:cNvSpPr>
          <p:nvPr>
            <p:ph type="ftr" sz="quarter" idx="11"/>
          </p:nvPr>
        </p:nvSpPr>
        <p:spPr/>
        <p:txBody>
          <a:bodyPr/>
          <a:lstStyle/>
          <a:p>
            <a:pPr>
              <a:defRPr/>
            </a:pPr>
            <a:r>
              <a:rPr lang="en-US" altLang="ja-JP" smtClean="0"/>
              <a:t>1-2 </a:t>
            </a:r>
            <a:r>
              <a:rPr lang="ja-JP" altLang="en-US" smtClean="0"/>
              <a:t>自治体における効果的な</a:t>
            </a:r>
            <a:r>
              <a:rPr lang="en-US" altLang="ja-JP" smtClean="0"/>
              <a:t>ICT</a:t>
            </a:r>
            <a:r>
              <a:rPr lang="ja-JP" altLang="en-US" smtClean="0"/>
              <a:t>利活用</a:t>
            </a:r>
            <a:endParaRPr lang="en-US" altLang="ja-JP"/>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bwMode="auto">
          <a:xfrm>
            <a:off x="495300" y="404813"/>
            <a:ext cx="8915400" cy="792162"/>
          </a:xfrm>
          <a:noFill/>
          <a:ln>
            <a:miter lim="800000"/>
            <a:headEnd/>
            <a:tailEnd/>
          </a:ln>
        </p:spPr>
        <p:txBody>
          <a:bodyPr vert="horz" wrap="square" lIns="91440" tIns="45720" rIns="91440" bIns="45720" numCol="1" anchor="ctr" anchorCtr="0" compatLnSpc="1">
            <a:prstTxWarp prst="textNoShape">
              <a:avLst/>
            </a:prstTxWarp>
          </a:bodyPr>
          <a:lstStyle/>
          <a:p>
            <a:r>
              <a:rPr lang="ja-JP" altLang="en-US" dirty="0" smtClean="0"/>
              <a:t>６．自治体クラウド導入と業務連携推進　</a:t>
            </a:r>
            <a:r>
              <a:rPr lang="ja-JP" altLang="en-US" sz="2400" dirty="0" smtClean="0"/>
              <a:t>～推進支援策②～</a:t>
            </a:r>
            <a:endParaRPr lang="ja-JP" altLang="ja-JP" sz="2400" dirty="0" smtClean="0"/>
          </a:p>
        </p:txBody>
      </p:sp>
      <p:sp>
        <p:nvSpPr>
          <p:cNvPr id="36" name="正方形/長方形 35"/>
          <p:cNvSpPr/>
          <p:nvPr/>
        </p:nvSpPr>
        <p:spPr bwMode="auto">
          <a:xfrm>
            <a:off x="433085" y="1385047"/>
            <a:ext cx="9112696" cy="4990636"/>
          </a:xfrm>
          <a:prstGeom prst="rect">
            <a:avLst/>
          </a:prstGeom>
          <a:solidFill>
            <a:schemeClr val="bg1">
              <a:lumMod val="95000"/>
            </a:schemeClr>
          </a:solidFill>
          <a:ln>
            <a:noFill/>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dirty="0" smtClean="0">
              <a:ln>
                <a:noFill/>
              </a:ln>
              <a:solidFill>
                <a:schemeClr val="tx1"/>
              </a:solidFill>
              <a:effectLst/>
              <a:latin typeface="Arial" charset="0"/>
              <a:ea typeface="ＭＳ Ｐゴシック" pitchFamily="50" charset="-128"/>
            </a:endParaRPr>
          </a:p>
        </p:txBody>
      </p:sp>
      <p:graphicFrame>
        <p:nvGraphicFramePr>
          <p:cNvPr id="37" name="表 36"/>
          <p:cNvGraphicFramePr>
            <a:graphicFrameLocks noGrp="1"/>
          </p:cNvGraphicFramePr>
          <p:nvPr>
            <p:extLst>
              <p:ext uri="{D42A27DB-BD31-4B8C-83A1-F6EECF244321}">
                <p14:modId xmlns="" xmlns:p14="http://schemas.microsoft.com/office/powerpoint/2010/main" val="1958413917"/>
              </p:ext>
            </p:extLst>
          </p:nvPr>
        </p:nvGraphicFramePr>
        <p:xfrm>
          <a:off x="576405" y="3256324"/>
          <a:ext cx="8784975" cy="579120"/>
        </p:xfrm>
        <a:graphic>
          <a:graphicData uri="http://schemas.openxmlformats.org/drawingml/2006/table">
            <a:tbl>
              <a:tblPr>
                <a:tableStyleId>{69CF1AB2-1976-4502-BF36-3FF5EA218861}</a:tableStyleId>
              </a:tblPr>
              <a:tblGrid>
                <a:gridCol w="1152128"/>
                <a:gridCol w="3528392"/>
                <a:gridCol w="4104455"/>
              </a:tblGrid>
              <a:tr h="144016">
                <a:tc>
                  <a:txBody>
                    <a:bodyPr/>
                    <a:lstStyle/>
                    <a:p>
                      <a:r>
                        <a:rPr lang="ja-JP" altLang="en-US" sz="1400" dirty="0" smtClean="0">
                          <a:latin typeface="HGPｺﾞｼｯｸM" pitchFamily="50" charset="-128"/>
                          <a:ea typeface="HGPｺﾞｼｯｸM" pitchFamily="50" charset="-128"/>
                        </a:rPr>
                        <a:t>平成</a:t>
                      </a:r>
                      <a:r>
                        <a:rPr lang="en-US" altLang="ja-JP" sz="1400" dirty="0" smtClean="0">
                          <a:latin typeface="HGPｺﾞｼｯｸM" pitchFamily="50" charset="-128"/>
                          <a:ea typeface="HGPｺﾞｼｯｸM" pitchFamily="50" charset="-128"/>
                        </a:rPr>
                        <a:t>24</a:t>
                      </a:r>
                      <a:r>
                        <a:rPr lang="ja-JP" altLang="en-US" sz="1400" dirty="0" smtClean="0">
                          <a:latin typeface="HGPｺﾞｼｯｸM" pitchFamily="50" charset="-128"/>
                          <a:ea typeface="HGPｺﾞｼｯｸM" pitchFamily="50" charset="-128"/>
                        </a:rPr>
                        <a:t>年度</a:t>
                      </a:r>
                      <a:endParaRPr lang="ja-JP" altLang="en-US" sz="1400" dirty="0">
                        <a:latin typeface="HGPｺﾞｼｯｸM" pitchFamily="50" charset="-128"/>
                        <a:ea typeface="HGPｺﾞｼｯｸM" pitchFamily="50" charset="-128"/>
                      </a:endParaRPr>
                    </a:p>
                  </a:txBody>
                  <a:tcPr anchor="ctr">
                    <a:solidFill>
                      <a:schemeClr val="accent3">
                        <a:lumMod val="40000"/>
                        <a:lumOff val="60000"/>
                      </a:schemeClr>
                    </a:solidFill>
                  </a:tcPr>
                </a:tc>
                <a:tc>
                  <a:txBody>
                    <a:bodyPr/>
                    <a:lstStyle/>
                    <a:p>
                      <a:r>
                        <a:rPr kumimoji="1" lang="ja-JP" altLang="en-US" sz="1600" dirty="0" smtClean="0">
                          <a:latin typeface="HGPｺﾞｼｯｸM" pitchFamily="50" charset="-128"/>
                          <a:ea typeface="HGPｺﾞｼｯｸM" pitchFamily="50" charset="-128"/>
                        </a:rPr>
                        <a:t>中間標準レイアウト仕様の作成</a:t>
                      </a:r>
                      <a:endParaRPr kumimoji="1" lang="ja-JP" altLang="en-US" sz="1600" dirty="0">
                        <a:latin typeface="HGPｺﾞｼｯｸM" pitchFamily="50" charset="-128"/>
                        <a:ea typeface="HGPｺﾞｼｯｸM" pitchFamily="50" charset="-128"/>
                      </a:endParaRPr>
                    </a:p>
                  </a:txBody>
                  <a:tcPr anchor="ctr"/>
                </a:tc>
                <a:tc>
                  <a:txBody>
                    <a:bodyPr/>
                    <a:lstStyle/>
                    <a:p>
                      <a:r>
                        <a:rPr kumimoji="1" lang="ja-JP" altLang="en-US" sz="1600" dirty="0" smtClean="0">
                          <a:latin typeface="HGPｺﾞｼｯｸM" pitchFamily="50" charset="-128"/>
                          <a:ea typeface="HGPｺﾞｼｯｸM" pitchFamily="50" charset="-128"/>
                        </a:rPr>
                        <a:t>多事業者のシステム間でのデータ移行のコスト削減を目的とし、中間ファイル形式を統一。</a:t>
                      </a:r>
                      <a:endParaRPr kumimoji="1" lang="en-US" altLang="ja-JP" sz="1600" dirty="0" smtClean="0">
                        <a:latin typeface="HGPｺﾞｼｯｸM" pitchFamily="50" charset="-128"/>
                        <a:ea typeface="HGPｺﾞｼｯｸM" pitchFamily="50" charset="-128"/>
                      </a:endParaRPr>
                    </a:p>
                  </a:txBody>
                  <a:tcPr anchor="ctr"/>
                </a:tc>
              </a:tr>
            </a:tbl>
          </a:graphicData>
        </a:graphic>
      </p:graphicFrame>
      <p:graphicFrame>
        <p:nvGraphicFramePr>
          <p:cNvPr id="38" name="表 37"/>
          <p:cNvGraphicFramePr>
            <a:graphicFrameLocks noGrp="1"/>
          </p:cNvGraphicFramePr>
          <p:nvPr>
            <p:extLst>
              <p:ext uri="{D42A27DB-BD31-4B8C-83A1-F6EECF244321}">
                <p14:modId xmlns="" xmlns:p14="http://schemas.microsoft.com/office/powerpoint/2010/main" val="3664149664"/>
              </p:ext>
            </p:extLst>
          </p:nvPr>
        </p:nvGraphicFramePr>
        <p:xfrm>
          <a:off x="576405" y="2608252"/>
          <a:ext cx="8784975" cy="579120"/>
        </p:xfrm>
        <a:graphic>
          <a:graphicData uri="http://schemas.openxmlformats.org/drawingml/2006/table">
            <a:tbl>
              <a:tblPr>
                <a:tableStyleId>{69CF1AB2-1976-4502-BF36-3FF5EA218861}</a:tableStyleId>
              </a:tblPr>
              <a:tblGrid>
                <a:gridCol w="1152128"/>
                <a:gridCol w="3528392"/>
                <a:gridCol w="4104455"/>
              </a:tblGrid>
              <a:tr h="0">
                <a:tc>
                  <a:txBody>
                    <a:bodyPr/>
                    <a:lstStyle/>
                    <a:p>
                      <a:r>
                        <a:rPr lang="ja-JP" altLang="en-US" sz="1400" dirty="0" smtClean="0">
                          <a:latin typeface="HGPｺﾞｼｯｸM" pitchFamily="50" charset="-128"/>
                          <a:ea typeface="HGPｺﾞｼｯｸM" pitchFamily="50" charset="-128"/>
                        </a:rPr>
                        <a:t>平成</a:t>
                      </a:r>
                      <a:r>
                        <a:rPr lang="en-US" altLang="ja-JP" sz="1400" dirty="0" smtClean="0">
                          <a:latin typeface="HGPｺﾞｼｯｸM" pitchFamily="50" charset="-128"/>
                          <a:ea typeface="HGPｺﾞｼｯｸM" pitchFamily="50" charset="-128"/>
                        </a:rPr>
                        <a:t>22</a:t>
                      </a:r>
                      <a:r>
                        <a:rPr lang="ja-JP" altLang="en-US" sz="1400" dirty="0" smtClean="0">
                          <a:latin typeface="HGPｺﾞｼｯｸM" pitchFamily="50" charset="-128"/>
                          <a:ea typeface="HGPｺﾞｼｯｸM" pitchFamily="50" charset="-128"/>
                        </a:rPr>
                        <a:t>年度以降</a:t>
                      </a:r>
                      <a:endParaRPr lang="ja-JP" altLang="en-US" sz="1400" dirty="0">
                        <a:latin typeface="HGPｺﾞｼｯｸM" pitchFamily="50" charset="-128"/>
                        <a:ea typeface="HGPｺﾞｼｯｸM" pitchFamily="50" charset="-128"/>
                      </a:endParaRPr>
                    </a:p>
                  </a:txBody>
                  <a:tcPr anchor="ctr">
                    <a:solidFill>
                      <a:schemeClr val="accent3">
                        <a:lumMod val="40000"/>
                        <a:lumOff val="60000"/>
                      </a:schemeClr>
                    </a:solidFill>
                  </a:tcPr>
                </a:tc>
                <a:tc>
                  <a:txBody>
                    <a:bodyPr/>
                    <a:lstStyle/>
                    <a:p>
                      <a:r>
                        <a:rPr kumimoji="1" lang="zh-TW" altLang="en-US" sz="1600" dirty="0" smtClean="0">
                          <a:latin typeface="HGPｺﾞｼｯｸM" pitchFamily="50" charset="-128"/>
                          <a:ea typeface="HGPｺﾞｼｯｸM" pitchFamily="50" charset="-128"/>
                        </a:rPr>
                        <a:t>文字情報基盤構築事業</a:t>
                      </a:r>
                      <a:endParaRPr kumimoji="1" lang="ja-JP" altLang="en-US" sz="1600" dirty="0">
                        <a:latin typeface="HGPｺﾞｼｯｸM" pitchFamily="50" charset="-128"/>
                        <a:ea typeface="HGPｺﾞｼｯｸM" pitchFamily="50" charset="-128"/>
                      </a:endParaRPr>
                    </a:p>
                  </a:txBody>
                  <a:tcPr anchor="ctr"/>
                </a:tc>
                <a:tc>
                  <a:txBody>
                    <a:bodyPr/>
                    <a:lstStyle/>
                    <a:p>
                      <a:r>
                        <a:rPr kumimoji="1" lang="ja-JP" altLang="en-US" sz="1600" dirty="0" smtClean="0">
                          <a:latin typeface="HGPｺﾞｼｯｸM" pitchFamily="50" charset="-128"/>
                          <a:ea typeface="HGPｺﾞｼｯｸM" pitchFamily="50" charset="-128"/>
                        </a:rPr>
                        <a:t>行政システムで共通的に利用できる文字基盤として</a:t>
                      </a:r>
                      <a:r>
                        <a:rPr kumimoji="1" lang="ja-JP" altLang="en-US" sz="1600" kern="1200" baseline="0" dirty="0" smtClean="0">
                          <a:solidFill>
                            <a:schemeClr val="dk1"/>
                          </a:solidFill>
                          <a:latin typeface="HGPｺﾞｼｯｸM" pitchFamily="50" charset="-128"/>
                          <a:ea typeface="HGPｺﾞｼｯｸM" pitchFamily="50" charset="-128"/>
                          <a:cs typeface="+mn-cs"/>
                        </a:rPr>
                        <a:t>フォントと文字情報を公開。</a:t>
                      </a:r>
                      <a:endParaRPr kumimoji="1" lang="en-US" altLang="ja-JP" sz="1600" dirty="0" smtClean="0">
                        <a:latin typeface="HGPｺﾞｼｯｸM" pitchFamily="50" charset="-128"/>
                        <a:ea typeface="HGPｺﾞｼｯｸM" pitchFamily="50" charset="-128"/>
                      </a:endParaRPr>
                    </a:p>
                  </a:txBody>
                  <a:tcPr anchor="ctr"/>
                </a:tc>
              </a:tr>
            </a:tbl>
          </a:graphicData>
        </a:graphic>
      </p:graphicFrame>
      <p:sp>
        <p:nvSpPr>
          <p:cNvPr id="40" name="二等辺三角形 39"/>
          <p:cNvSpPr/>
          <p:nvPr/>
        </p:nvSpPr>
        <p:spPr bwMode="auto">
          <a:xfrm rot="10800000">
            <a:off x="4376367" y="1378870"/>
            <a:ext cx="1143000" cy="257175"/>
          </a:xfrm>
          <a:prstGeom prst="triangle">
            <a:avLst/>
          </a:prstGeom>
          <a:solidFill>
            <a:schemeClr val="bg1"/>
          </a:solid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dirty="0" smtClean="0">
              <a:ln>
                <a:noFill/>
              </a:ln>
              <a:solidFill>
                <a:schemeClr val="tx1"/>
              </a:solidFill>
              <a:effectLst/>
              <a:latin typeface="Arial" charset="0"/>
              <a:ea typeface="ＭＳ Ｐゴシック" pitchFamily="50" charset="-128"/>
            </a:endParaRPr>
          </a:p>
        </p:txBody>
      </p:sp>
      <p:sp>
        <p:nvSpPr>
          <p:cNvPr id="41" name="テキスト ボックス 40"/>
          <p:cNvSpPr txBox="1"/>
          <p:nvPr/>
        </p:nvSpPr>
        <p:spPr>
          <a:xfrm>
            <a:off x="4659180" y="1340770"/>
            <a:ext cx="622286" cy="276999"/>
          </a:xfrm>
          <a:prstGeom prst="rect">
            <a:avLst/>
          </a:prstGeom>
          <a:noFill/>
        </p:spPr>
        <p:txBody>
          <a:bodyPr wrap="none" rtlCol="0">
            <a:spAutoFit/>
          </a:bodyPr>
          <a:lstStyle/>
          <a:p>
            <a:r>
              <a:rPr kumimoji="1" lang="ja-JP" altLang="en-US" sz="1200" b="0" dirty="0" smtClean="0">
                <a:latin typeface="HGPｺﾞｼｯｸM" pitchFamily="50" charset="-128"/>
                <a:ea typeface="HGPｺﾞｼｯｸM" pitchFamily="50" charset="-128"/>
              </a:rPr>
              <a:t>（続き）</a:t>
            </a:r>
            <a:endParaRPr kumimoji="1" lang="ja-JP" altLang="en-US" sz="1200" b="0" dirty="0">
              <a:latin typeface="HGPｺﾞｼｯｸM" pitchFamily="50" charset="-128"/>
              <a:ea typeface="HGPｺﾞｼｯｸM" pitchFamily="50" charset="-128"/>
            </a:endParaRPr>
          </a:p>
        </p:txBody>
      </p:sp>
      <p:graphicFrame>
        <p:nvGraphicFramePr>
          <p:cNvPr id="43" name="表 42"/>
          <p:cNvGraphicFramePr>
            <a:graphicFrameLocks noGrp="1"/>
          </p:cNvGraphicFramePr>
          <p:nvPr>
            <p:extLst>
              <p:ext uri="{D42A27DB-BD31-4B8C-83A1-F6EECF244321}">
                <p14:modId xmlns="" xmlns:p14="http://schemas.microsoft.com/office/powerpoint/2010/main" val="225893399"/>
              </p:ext>
            </p:extLst>
          </p:nvPr>
        </p:nvGraphicFramePr>
        <p:xfrm>
          <a:off x="560513" y="1716340"/>
          <a:ext cx="8784975" cy="822960"/>
        </p:xfrm>
        <a:graphic>
          <a:graphicData uri="http://schemas.openxmlformats.org/drawingml/2006/table">
            <a:tbl>
              <a:tblPr>
                <a:tableStyleId>{69CF1AB2-1976-4502-BF36-3FF5EA218861}</a:tableStyleId>
              </a:tblPr>
              <a:tblGrid>
                <a:gridCol w="1152128"/>
                <a:gridCol w="3528392"/>
                <a:gridCol w="4104455"/>
              </a:tblGrid>
              <a:tr h="720080">
                <a:tc>
                  <a:txBody>
                    <a:bodyPr/>
                    <a:lstStyle/>
                    <a:p>
                      <a:r>
                        <a:rPr lang="ja-JP" altLang="en-US" sz="1400" dirty="0" smtClean="0">
                          <a:latin typeface="HGPｺﾞｼｯｸM" pitchFamily="50" charset="-128"/>
                          <a:ea typeface="HGPｺﾞｼｯｸM" pitchFamily="50" charset="-128"/>
                        </a:rPr>
                        <a:t>平成</a:t>
                      </a:r>
                      <a:r>
                        <a:rPr lang="en-US" altLang="ja-JP" sz="1400" dirty="0" smtClean="0">
                          <a:latin typeface="HGPｺﾞｼｯｸM" pitchFamily="50" charset="-128"/>
                          <a:ea typeface="HGPｺﾞｼｯｸM" pitchFamily="50" charset="-128"/>
                        </a:rPr>
                        <a:t>22</a:t>
                      </a:r>
                      <a:r>
                        <a:rPr lang="ja-JP" altLang="en-US" sz="1400" dirty="0" smtClean="0">
                          <a:latin typeface="HGPｺﾞｼｯｸM" pitchFamily="50" charset="-128"/>
                          <a:ea typeface="HGPｺﾞｼｯｸM" pitchFamily="50" charset="-128"/>
                        </a:rPr>
                        <a:t>年度</a:t>
                      </a:r>
                      <a:endParaRPr lang="ja-JP" altLang="en-US" sz="1400" dirty="0">
                        <a:latin typeface="HGPｺﾞｼｯｸM" pitchFamily="50" charset="-128"/>
                        <a:ea typeface="HGPｺﾞｼｯｸM" pitchFamily="50" charset="-128"/>
                      </a:endParaRPr>
                    </a:p>
                  </a:txBody>
                  <a:tcPr anchor="ctr">
                    <a:solidFill>
                      <a:schemeClr val="accent3">
                        <a:lumMod val="40000"/>
                        <a:lumOff val="60000"/>
                      </a:schemeClr>
                    </a:solidFill>
                  </a:tcPr>
                </a:tc>
                <a:tc>
                  <a:txBody>
                    <a:bodyPr/>
                    <a:lstStyle/>
                    <a:p>
                      <a:r>
                        <a:rPr kumimoji="1" lang="ja-JP" altLang="en-US" sz="1600" dirty="0" smtClean="0">
                          <a:latin typeface="HGPｺﾞｼｯｸM" pitchFamily="50" charset="-128"/>
                          <a:ea typeface="HGPｺﾞｼｯｸM" pitchFamily="50" charset="-128"/>
                        </a:rPr>
                        <a:t>地方公共団体における</a:t>
                      </a:r>
                      <a:r>
                        <a:rPr kumimoji="1" lang="en-US" altLang="ja-JP" sz="1600" dirty="0" smtClean="0">
                          <a:latin typeface="HGPｺﾞｼｯｸM" pitchFamily="50" charset="-128"/>
                          <a:ea typeface="HGPｺﾞｼｯｸM" pitchFamily="50" charset="-128"/>
                        </a:rPr>
                        <a:t>ASP</a:t>
                      </a:r>
                      <a:r>
                        <a:rPr kumimoji="1" lang="ja-JP" altLang="en-US" sz="1600" dirty="0" smtClean="0">
                          <a:latin typeface="HGPｺﾞｼｯｸM" pitchFamily="50" charset="-128"/>
                          <a:ea typeface="HGPｺﾞｼｯｸM" pitchFamily="50" charset="-128"/>
                        </a:rPr>
                        <a:t>･</a:t>
                      </a:r>
                      <a:r>
                        <a:rPr kumimoji="1" lang="en-US" altLang="ja-JP" sz="1600" dirty="0" err="1" smtClean="0">
                          <a:latin typeface="HGPｺﾞｼｯｸM" pitchFamily="50" charset="-128"/>
                          <a:ea typeface="HGPｺﾞｼｯｸM" pitchFamily="50" charset="-128"/>
                        </a:rPr>
                        <a:t>SaaS</a:t>
                      </a:r>
                      <a:r>
                        <a:rPr kumimoji="1" lang="ja-JP" altLang="en-US" sz="1600" dirty="0" smtClean="0">
                          <a:latin typeface="HGPｺﾞｼｯｸM" pitchFamily="50" charset="-128"/>
                          <a:ea typeface="HGPｺﾞｼｯｸM" pitchFamily="50" charset="-128"/>
                        </a:rPr>
                        <a:t>導入活用ガイドライン</a:t>
                      </a:r>
                      <a:endParaRPr kumimoji="1" lang="ja-JP" altLang="en-US" sz="1600" dirty="0">
                        <a:latin typeface="HGPｺﾞｼｯｸM" pitchFamily="50" charset="-128"/>
                        <a:ea typeface="HGPｺﾞｼｯｸM" pitchFamily="50" charset="-128"/>
                      </a:endParaRPr>
                    </a:p>
                  </a:txBody>
                  <a:tcPr anchor="ctr"/>
                </a:tc>
                <a:tc>
                  <a:txBody>
                    <a:bodyPr/>
                    <a:lstStyle/>
                    <a:p>
                      <a:r>
                        <a:rPr kumimoji="1" lang="ja-JP" altLang="en-US" sz="1600" kern="1200" baseline="0" dirty="0" smtClean="0">
                          <a:solidFill>
                            <a:schemeClr val="dk1"/>
                          </a:solidFill>
                          <a:latin typeface="HGPｺﾞｼｯｸM" pitchFamily="50" charset="-128"/>
                          <a:ea typeface="HGPｺﾞｼｯｸM" pitchFamily="50" charset="-128"/>
                          <a:cs typeface="+mn-cs"/>
                        </a:rPr>
                        <a:t>地方公共団体における</a:t>
                      </a:r>
                      <a:r>
                        <a:rPr kumimoji="1" lang="en-US" altLang="ja-JP" sz="1600" kern="1200" baseline="0" dirty="0" smtClean="0">
                          <a:solidFill>
                            <a:schemeClr val="dk1"/>
                          </a:solidFill>
                          <a:latin typeface="HGPｺﾞｼｯｸM" pitchFamily="50" charset="-128"/>
                          <a:ea typeface="HGPｺﾞｼｯｸM" pitchFamily="50" charset="-128"/>
                          <a:cs typeface="+mn-cs"/>
                        </a:rPr>
                        <a:t>ASP</a:t>
                      </a:r>
                      <a:r>
                        <a:rPr kumimoji="1" lang="ja-JP" altLang="en-US" sz="1600" kern="1200" baseline="0" dirty="0" smtClean="0">
                          <a:solidFill>
                            <a:schemeClr val="dk1"/>
                          </a:solidFill>
                          <a:latin typeface="HGPｺﾞｼｯｸM" pitchFamily="50" charset="-128"/>
                          <a:ea typeface="HGPｺﾞｼｯｸM" pitchFamily="50" charset="-128"/>
                          <a:cs typeface="+mn-cs"/>
                        </a:rPr>
                        <a:t>･</a:t>
                      </a:r>
                      <a:r>
                        <a:rPr kumimoji="1" lang="en-US" altLang="ja-JP" sz="1600" kern="1200" baseline="0" dirty="0" err="1" smtClean="0">
                          <a:solidFill>
                            <a:schemeClr val="dk1"/>
                          </a:solidFill>
                          <a:latin typeface="HGPｺﾞｼｯｸM" pitchFamily="50" charset="-128"/>
                          <a:ea typeface="HGPｺﾞｼｯｸM" pitchFamily="50" charset="-128"/>
                          <a:cs typeface="+mn-cs"/>
                        </a:rPr>
                        <a:t>SaaS</a:t>
                      </a:r>
                      <a:r>
                        <a:rPr kumimoji="1" lang="ja-JP" altLang="en-US" sz="1600" kern="1200" baseline="0" dirty="0" smtClean="0">
                          <a:solidFill>
                            <a:schemeClr val="dk1"/>
                          </a:solidFill>
                          <a:latin typeface="HGPｺﾞｼｯｸM" pitchFamily="50" charset="-128"/>
                          <a:ea typeface="HGPｺﾞｼｯｸM" pitchFamily="50" charset="-128"/>
                          <a:cs typeface="+mn-cs"/>
                        </a:rPr>
                        <a:t>の導入活用推進を目的として、サービスの選定や契約、運用におけるガイドラインを提示。</a:t>
                      </a:r>
                      <a:endParaRPr kumimoji="1" lang="en-US" altLang="ja-JP" sz="1600" dirty="0" smtClean="0">
                        <a:latin typeface="HGPｺﾞｼｯｸM" pitchFamily="50" charset="-128"/>
                        <a:ea typeface="HGPｺﾞｼｯｸM" pitchFamily="50" charset="-128"/>
                      </a:endParaRPr>
                    </a:p>
                  </a:txBody>
                  <a:tcPr anchor="ctr"/>
                </a:tc>
              </a:tr>
            </a:tbl>
          </a:graphicData>
        </a:graphic>
      </p:graphicFrame>
      <p:graphicFrame>
        <p:nvGraphicFramePr>
          <p:cNvPr id="44" name="表 43"/>
          <p:cNvGraphicFramePr>
            <a:graphicFrameLocks noGrp="1"/>
          </p:cNvGraphicFramePr>
          <p:nvPr>
            <p:extLst>
              <p:ext uri="{D42A27DB-BD31-4B8C-83A1-F6EECF244321}">
                <p14:modId xmlns="" xmlns:p14="http://schemas.microsoft.com/office/powerpoint/2010/main" val="1958413917"/>
              </p:ext>
            </p:extLst>
          </p:nvPr>
        </p:nvGraphicFramePr>
        <p:xfrm>
          <a:off x="570904" y="4133538"/>
          <a:ext cx="8784975" cy="822960"/>
        </p:xfrm>
        <a:graphic>
          <a:graphicData uri="http://schemas.openxmlformats.org/drawingml/2006/table">
            <a:tbl>
              <a:tblPr>
                <a:tableStyleId>{69CF1AB2-1976-4502-BF36-3FF5EA218861}</a:tableStyleId>
              </a:tblPr>
              <a:tblGrid>
                <a:gridCol w="1152128"/>
                <a:gridCol w="3528392"/>
                <a:gridCol w="4104455"/>
              </a:tblGrid>
              <a:tr h="144016">
                <a:tc>
                  <a:txBody>
                    <a:bodyPr/>
                    <a:lstStyle/>
                    <a:p>
                      <a:pPr marL="0" algn="l" defTabSz="914400" rtl="0" eaLnBrk="1" latinLnBrk="0" hangingPunct="1"/>
                      <a:r>
                        <a:rPr kumimoji="1" lang="ja-JP" altLang="en-US" sz="1400" kern="1200" dirty="0" smtClean="0">
                          <a:solidFill>
                            <a:schemeClr val="dk1"/>
                          </a:solidFill>
                          <a:latin typeface="HGPｺﾞｼｯｸM" pitchFamily="50" charset="-128"/>
                          <a:ea typeface="HGPｺﾞｼｯｸM" pitchFamily="50" charset="-128"/>
                          <a:cs typeface="+mn-cs"/>
                        </a:rPr>
                        <a:t>平成</a:t>
                      </a:r>
                      <a:r>
                        <a:rPr kumimoji="1" lang="en-US" altLang="ja-JP" sz="1400" kern="1200" dirty="0" smtClean="0">
                          <a:solidFill>
                            <a:schemeClr val="dk1"/>
                          </a:solidFill>
                          <a:latin typeface="HGPｺﾞｼｯｸM" pitchFamily="50" charset="-128"/>
                          <a:ea typeface="HGPｺﾞｼｯｸM" pitchFamily="50" charset="-128"/>
                          <a:cs typeface="+mn-cs"/>
                        </a:rPr>
                        <a:t>25</a:t>
                      </a:r>
                      <a:r>
                        <a:rPr kumimoji="1" lang="ja-JP" altLang="en-US" sz="1400" kern="1200" dirty="0" smtClean="0">
                          <a:solidFill>
                            <a:schemeClr val="dk1"/>
                          </a:solidFill>
                          <a:latin typeface="HGPｺﾞｼｯｸM" pitchFamily="50" charset="-128"/>
                          <a:ea typeface="HGPｺﾞｼｯｸM" pitchFamily="50" charset="-128"/>
                          <a:cs typeface="+mn-cs"/>
                        </a:rPr>
                        <a:t>年度</a:t>
                      </a:r>
                      <a:endParaRPr kumimoji="1" lang="ja-JP" altLang="en-US" sz="1400" kern="1200" dirty="0">
                        <a:solidFill>
                          <a:schemeClr val="dk1"/>
                        </a:solidFill>
                        <a:latin typeface="HGPｺﾞｼｯｸM" pitchFamily="50" charset="-128"/>
                        <a:ea typeface="HGPｺﾞｼｯｸM" pitchFamily="50" charset="-128"/>
                        <a:cs typeface="+mn-cs"/>
                      </a:endParaRPr>
                    </a:p>
                  </a:txBody>
                  <a:tcPr anchor="ctr">
                    <a:solidFill>
                      <a:schemeClr val="accent3">
                        <a:lumMod val="40000"/>
                        <a:lumOff val="60000"/>
                      </a:schemeClr>
                    </a:solidFill>
                  </a:tcPr>
                </a:tc>
                <a:tc>
                  <a:txBody>
                    <a:bodyPr/>
                    <a:lstStyle/>
                    <a:p>
                      <a:r>
                        <a:rPr kumimoji="1" lang="ja-JP" altLang="en-US" sz="1600" dirty="0" smtClean="0">
                          <a:latin typeface="HGPｺﾞｼｯｸM" pitchFamily="50" charset="-128"/>
                          <a:ea typeface="HGPｺﾞｼｯｸM" pitchFamily="50" charset="-128"/>
                        </a:rPr>
                        <a:t>バックオフィス連携推進事業</a:t>
                      </a:r>
                      <a:endParaRPr kumimoji="1" lang="en-US" altLang="ja-JP" sz="1600" dirty="0" smtClean="0">
                        <a:latin typeface="HGPｺﾞｼｯｸM" pitchFamily="50" charset="-128"/>
                        <a:ea typeface="HGPｺﾞｼｯｸM" pitchFamily="50" charset="-128"/>
                      </a:endParaRPr>
                    </a:p>
                    <a:p>
                      <a:r>
                        <a:rPr kumimoji="1" lang="ja-JP" altLang="en-US" sz="1600" dirty="0" smtClean="0">
                          <a:solidFill>
                            <a:srgbClr val="FF0000"/>
                          </a:solidFill>
                          <a:latin typeface="HGPｺﾞｼｯｸM" pitchFamily="50" charset="-128"/>
                          <a:ea typeface="HGPｺﾞｼｯｸM" pitchFamily="50" charset="-128"/>
                        </a:rPr>
                        <a:t>（番号制度支援策）</a:t>
                      </a:r>
                      <a:endParaRPr kumimoji="1" lang="ja-JP" altLang="en-US" sz="1600" dirty="0">
                        <a:solidFill>
                          <a:srgbClr val="FF0000"/>
                        </a:solidFill>
                        <a:latin typeface="HGPｺﾞｼｯｸM" pitchFamily="50" charset="-128"/>
                        <a:ea typeface="HGPｺﾞｼｯｸM" pitchFamily="50" charset="-128"/>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600" dirty="0" smtClean="0">
                          <a:solidFill>
                            <a:srgbClr val="FF0000"/>
                          </a:solidFill>
                          <a:latin typeface="HGPｺﾞｼｯｸM" pitchFamily="50" charset="-128"/>
                          <a:ea typeface="HGPｺﾞｼｯｸM" pitchFamily="50" charset="-128"/>
                        </a:rPr>
                        <a:t>番号制度</a:t>
                      </a:r>
                      <a:r>
                        <a:rPr lang="ja-JP" altLang="en-US" sz="1600" dirty="0" smtClean="0">
                          <a:solidFill>
                            <a:srgbClr val="000000"/>
                          </a:solidFill>
                          <a:latin typeface="HGPｺﾞｼｯｸM" pitchFamily="50" charset="-128"/>
                          <a:ea typeface="HGPｺﾞｼｯｸM" pitchFamily="50" charset="-128"/>
                        </a:rPr>
                        <a:t>のユースケースについて自治体業務の連携に必要な業務プロセス改革等のモデルについて検討</a:t>
                      </a:r>
                      <a:endParaRPr kumimoji="1" lang="en-US" altLang="ja-JP" sz="1600" dirty="0" smtClean="0">
                        <a:latin typeface="HGPｺﾞｼｯｸM" pitchFamily="50" charset="-128"/>
                        <a:ea typeface="HGPｺﾞｼｯｸM" pitchFamily="50" charset="-128"/>
                      </a:endParaRPr>
                    </a:p>
                  </a:txBody>
                  <a:tcPr anchor="ctr"/>
                </a:tc>
              </a:tr>
            </a:tbl>
          </a:graphicData>
        </a:graphic>
      </p:graphicFrame>
      <p:graphicFrame>
        <p:nvGraphicFramePr>
          <p:cNvPr id="45" name="表 44"/>
          <p:cNvGraphicFramePr>
            <a:graphicFrameLocks noGrp="1"/>
          </p:cNvGraphicFramePr>
          <p:nvPr>
            <p:extLst>
              <p:ext uri="{D42A27DB-BD31-4B8C-83A1-F6EECF244321}">
                <p14:modId xmlns="" xmlns:p14="http://schemas.microsoft.com/office/powerpoint/2010/main" val="1958413917"/>
              </p:ext>
            </p:extLst>
          </p:nvPr>
        </p:nvGraphicFramePr>
        <p:xfrm>
          <a:off x="570904" y="5000690"/>
          <a:ext cx="8784975" cy="579120"/>
        </p:xfrm>
        <a:graphic>
          <a:graphicData uri="http://schemas.openxmlformats.org/drawingml/2006/table">
            <a:tbl>
              <a:tblPr>
                <a:tableStyleId>{69CF1AB2-1976-4502-BF36-3FF5EA218861}</a:tableStyleId>
              </a:tblPr>
              <a:tblGrid>
                <a:gridCol w="1152128"/>
                <a:gridCol w="3528392"/>
                <a:gridCol w="4104455"/>
              </a:tblGrid>
              <a:tr h="144016">
                <a:tc>
                  <a:txBody>
                    <a:bodyPr/>
                    <a:lstStyle/>
                    <a:p>
                      <a:r>
                        <a:rPr lang="ja-JP" altLang="en-US" sz="1400" dirty="0" smtClean="0">
                          <a:latin typeface="HGPｺﾞｼｯｸM" pitchFamily="50" charset="-128"/>
                          <a:ea typeface="HGPｺﾞｼｯｸM" pitchFamily="50" charset="-128"/>
                        </a:rPr>
                        <a:t>平成</a:t>
                      </a:r>
                      <a:r>
                        <a:rPr lang="en-US" altLang="ja-JP" sz="1400" dirty="0" smtClean="0">
                          <a:latin typeface="HGPｺﾞｼｯｸM" pitchFamily="50" charset="-128"/>
                          <a:ea typeface="HGPｺﾞｼｯｸM" pitchFamily="50" charset="-128"/>
                        </a:rPr>
                        <a:t>25</a:t>
                      </a:r>
                      <a:r>
                        <a:rPr lang="ja-JP" altLang="en-US" sz="1400" dirty="0" smtClean="0">
                          <a:latin typeface="HGPｺﾞｼｯｸM" pitchFamily="50" charset="-128"/>
                          <a:ea typeface="HGPｺﾞｼｯｸM" pitchFamily="50" charset="-128"/>
                        </a:rPr>
                        <a:t>年度</a:t>
                      </a:r>
                      <a:endParaRPr lang="ja-JP" altLang="en-US" sz="1400" dirty="0">
                        <a:latin typeface="HGPｺﾞｼｯｸM" pitchFamily="50" charset="-128"/>
                        <a:ea typeface="HGPｺﾞｼｯｸM" pitchFamily="50" charset="-128"/>
                      </a:endParaRPr>
                    </a:p>
                  </a:txBody>
                  <a:tcPr anchor="ctr">
                    <a:solidFill>
                      <a:schemeClr val="accent3">
                        <a:lumMod val="40000"/>
                        <a:lumOff val="60000"/>
                      </a:schemeClr>
                    </a:solidFill>
                  </a:tcPr>
                </a:tc>
                <a:tc>
                  <a:txBody>
                    <a:bodyPr/>
                    <a:lstStyle/>
                    <a:p>
                      <a:r>
                        <a:rPr kumimoji="1" lang="ja-JP" altLang="en-US" sz="1600" dirty="0" smtClean="0">
                          <a:latin typeface="HGPｺﾞｼｯｸM" pitchFamily="50" charset="-128"/>
                          <a:ea typeface="HGPｺﾞｼｯｸM" pitchFamily="50" charset="-128"/>
                        </a:rPr>
                        <a:t>番号制度関連調査</a:t>
                      </a:r>
                      <a:r>
                        <a:rPr kumimoji="1" lang="ja-JP" altLang="en-US" sz="1600" dirty="0" smtClean="0">
                          <a:solidFill>
                            <a:srgbClr val="FF0000"/>
                          </a:solidFill>
                          <a:latin typeface="HGPｺﾞｼｯｸM" pitchFamily="50" charset="-128"/>
                          <a:ea typeface="HGPｺﾞｼｯｸM" pitchFamily="50" charset="-128"/>
                        </a:rPr>
                        <a:t>（番号制度支援策）</a:t>
                      </a:r>
                      <a:endParaRPr kumimoji="1" lang="ja-JP" altLang="en-US" sz="1600" dirty="0">
                        <a:solidFill>
                          <a:srgbClr val="FF0000"/>
                        </a:solidFill>
                        <a:latin typeface="HGPｺﾞｼｯｸM" pitchFamily="50" charset="-128"/>
                        <a:ea typeface="HGPｺﾞｼｯｸM" pitchFamily="50" charset="-128"/>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600" dirty="0" smtClean="0">
                          <a:solidFill>
                            <a:srgbClr val="FF0000"/>
                          </a:solidFill>
                          <a:latin typeface="HGPｺﾞｼｯｸM" pitchFamily="50" charset="-128"/>
                          <a:ea typeface="HGPｺﾞｼｯｸM" pitchFamily="50" charset="-128"/>
                        </a:rPr>
                        <a:t>番号制度</a:t>
                      </a:r>
                      <a:r>
                        <a:rPr lang="ja-JP" altLang="en-US" sz="1600" dirty="0" smtClean="0">
                          <a:solidFill>
                            <a:schemeClr val="tx1"/>
                          </a:solidFill>
                          <a:latin typeface="HGPｺﾞｼｯｸM" pitchFamily="50" charset="-128"/>
                          <a:ea typeface="HGPｺﾞｼｯｸM" pitchFamily="50" charset="-128"/>
                        </a:rPr>
                        <a:t>が情報システムに与える影響に関する調査（内閣官房）</a:t>
                      </a:r>
                      <a:endParaRPr kumimoji="1" lang="en-US" altLang="ja-JP" sz="1600" dirty="0" smtClean="0">
                        <a:solidFill>
                          <a:schemeClr val="tx1"/>
                        </a:solidFill>
                        <a:latin typeface="HGPｺﾞｼｯｸM" pitchFamily="50" charset="-128"/>
                        <a:ea typeface="HGPｺﾞｼｯｸM" pitchFamily="50" charset="-128"/>
                      </a:endParaRPr>
                    </a:p>
                  </a:txBody>
                  <a:tcPr anchor="ctr"/>
                </a:tc>
              </a:tr>
            </a:tbl>
          </a:graphicData>
        </a:graphic>
      </p:graphicFrame>
      <p:graphicFrame>
        <p:nvGraphicFramePr>
          <p:cNvPr id="46" name="表 45"/>
          <p:cNvGraphicFramePr>
            <a:graphicFrameLocks noGrp="1"/>
          </p:cNvGraphicFramePr>
          <p:nvPr>
            <p:extLst>
              <p:ext uri="{D42A27DB-BD31-4B8C-83A1-F6EECF244321}">
                <p14:modId xmlns="" xmlns:p14="http://schemas.microsoft.com/office/powerpoint/2010/main" val="1958413917"/>
              </p:ext>
            </p:extLst>
          </p:nvPr>
        </p:nvGraphicFramePr>
        <p:xfrm>
          <a:off x="570905" y="5618318"/>
          <a:ext cx="8784975" cy="579120"/>
        </p:xfrm>
        <a:graphic>
          <a:graphicData uri="http://schemas.openxmlformats.org/drawingml/2006/table">
            <a:tbl>
              <a:tblPr>
                <a:tableStyleId>{69CF1AB2-1976-4502-BF36-3FF5EA218861}</a:tableStyleId>
              </a:tblPr>
              <a:tblGrid>
                <a:gridCol w="1152128"/>
                <a:gridCol w="3528392"/>
                <a:gridCol w="4104455"/>
              </a:tblGrid>
              <a:tr h="144016">
                <a:tc>
                  <a:txBody>
                    <a:bodyPr/>
                    <a:lstStyle/>
                    <a:p>
                      <a:r>
                        <a:rPr lang="ja-JP" altLang="en-US" sz="1400" dirty="0" smtClean="0">
                          <a:latin typeface="HGPｺﾞｼｯｸM" pitchFamily="50" charset="-128"/>
                          <a:ea typeface="HGPｺﾞｼｯｸM" pitchFamily="50" charset="-128"/>
                        </a:rPr>
                        <a:t>平成</a:t>
                      </a:r>
                      <a:r>
                        <a:rPr lang="en-US" altLang="ja-JP" sz="1400" dirty="0" smtClean="0">
                          <a:latin typeface="HGPｺﾞｼｯｸM" pitchFamily="50" charset="-128"/>
                          <a:ea typeface="HGPｺﾞｼｯｸM" pitchFamily="50" charset="-128"/>
                        </a:rPr>
                        <a:t>25</a:t>
                      </a:r>
                      <a:r>
                        <a:rPr lang="ja-JP" altLang="en-US" sz="1400" dirty="0" smtClean="0">
                          <a:latin typeface="HGPｺﾞｼｯｸM" pitchFamily="50" charset="-128"/>
                          <a:ea typeface="HGPｺﾞｼｯｸM" pitchFamily="50" charset="-128"/>
                        </a:rPr>
                        <a:t>年度</a:t>
                      </a:r>
                      <a:endParaRPr lang="ja-JP" altLang="en-US" sz="1400" dirty="0">
                        <a:latin typeface="HGPｺﾞｼｯｸM" pitchFamily="50" charset="-128"/>
                        <a:ea typeface="HGPｺﾞｼｯｸM" pitchFamily="50" charset="-128"/>
                      </a:endParaRPr>
                    </a:p>
                  </a:txBody>
                  <a:tcPr anchor="ctr">
                    <a:solidFill>
                      <a:schemeClr val="accent3">
                        <a:lumMod val="40000"/>
                        <a:lumOff val="60000"/>
                      </a:schemeClr>
                    </a:solidFill>
                  </a:tcPr>
                </a:tc>
                <a:tc>
                  <a:txBody>
                    <a:bodyPr/>
                    <a:lstStyle/>
                    <a:p>
                      <a:r>
                        <a:rPr kumimoji="1" lang="ja-JP" altLang="en-US" sz="1600" dirty="0" smtClean="0">
                          <a:latin typeface="HGPｺﾞｼｯｸM" pitchFamily="50" charset="-128"/>
                          <a:ea typeface="HGPｺﾞｼｯｸM" pitchFamily="50" charset="-128"/>
                        </a:rPr>
                        <a:t>番号制度関連研究会</a:t>
                      </a:r>
                      <a:r>
                        <a:rPr kumimoji="1" lang="ja-JP" altLang="en-US" sz="1600" dirty="0" smtClean="0">
                          <a:solidFill>
                            <a:srgbClr val="FF0000"/>
                          </a:solidFill>
                          <a:latin typeface="HGPｺﾞｼｯｸM" pitchFamily="50" charset="-128"/>
                          <a:ea typeface="HGPｺﾞｼｯｸM" pitchFamily="50" charset="-128"/>
                        </a:rPr>
                        <a:t>（番号制度支援策）</a:t>
                      </a:r>
                      <a:endParaRPr kumimoji="1" lang="ja-JP" altLang="en-US" sz="1600" dirty="0">
                        <a:solidFill>
                          <a:srgbClr val="FF0000"/>
                        </a:solidFill>
                        <a:latin typeface="HGPｺﾞｼｯｸM" pitchFamily="50" charset="-128"/>
                        <a:ea typeface="HGPｺﾞｼｯｸM" pitchFamily="50" charset="-128"/>
                      </a:endParaRPr>
                    </a:p>
                  </a:txBody>
                  <a:tcPr anchor="ctr"/>
                </a:tc>
                <a:tc>
                  <a:txBody>
                    <a:bodyPr/>
                    <a:lstStyle/>
                    <a:p>
                      <a:pPr algn="l" fontAlgn="auto">
                        <a:spcBef>
                          <a:spcPts val="0"/>
                        </a:spcBef>
                        <a:spcAft>
                          <a:spcPts val="0"/>
                        </a:spcAft>
                      </a:pPr>
                      <a:r>
                        <a:rPr lang="ja-JP" altLang="en-US" sz="1600" dirty="0" smtClean="0">
                          <a:solidFill>
                            <a:schemeClr val="tx1"/>
                          </a:solidFill>
                          <a:latin typeface="HGPｺﾞｼｯｸM" pitchFamily="50" charset="-128"/>
                          <a:ea typeface="HGPｺﾞｼｯｸM" pitchFamily="50" charset="-128"/>
                        </a:rPr>
                        <a:t>地方公共団体における</a:t>
                      </a:r>
                      <a:r>
                        <a:rPr lang="ja-JP" altLang="en-US" sz="1600" dirty="0" smtClean="0">
                          <a:solidFill>
                            <a:srgbClr val="FF0000"/>
                          </a:solidFill>
                          <a:latin typeface="HGPｺﾞｼｯｸM" pitchFamily="50" charset="-128"/>
                          <a:ea typeface="HGPｺﾞｼｯｸM" pitchFamily="50" charset="-128"/>
                        </a:rPr>
                        <a:t>番号制度</a:t>
                      </a:r>
                      <a:r>
                        <a:rPr lang="ja-JP" altLang="en-US" sz="1600" dirty="0" smtClean="0">
                          <a:solidFill>
                            <a:schemeClr val="tx1"/>
                          </a:solidFill>
                          <a:latin typeface="HGPｺﾞｼｯｸM" pitchFamily="50" charset="-128"/>
                          <a:ea typeface="HGPｺﾞｼｯｸM" pitchFamily="50" charset="-128"/>
                        </a:rPr>
                        <a:t>の</a:t>
                      </a:r>
                      <a:endParaRPr lang="en-US" altLang="ja-JP" sz="1600" dirty="0" smtClean="0">
                        <a:solidFill>
                          <a:schemeClr val="tx1"/>
                        </a:solidFill>
                        <a:latin typeface="HGPｺﾞｼｯｸM" pitchFamily="50" charset="-128"/>
                        <a:ea typeface="HGPｺﾞｼｯｸM" pitchFamily="50" charset="-128"/>
                      </a:endParaRPr>
                    </a:p>
                    <a:p>
                      <a:pPr algn="l" fontAlgn="auto">
                        <a:spcBef>
                          <a:spcPts val="0"/>
                        </a:spcBef>
                        <a:spcAft>
                          <a:spcPts val="0"/>
                        </a:spcAft>
                      </a:pPr>
                      <a:r>
                        <a:rPr lang="ja-JP" altLang="en-US" sz="1600" dirty="0" smtClean="0">
                          <a:solidFill>
                            <a:schemeClr val="tx1"/>
                          </a:solidFill>
                          <a:latin typeface="HGPｺﾞｼｯｸM" pitchFamily="50" charset="-128"/>
                          <a:ea typeface="HGPｺﾞｼｯｸM" pitchFamily="50" charset="-128"/>
                        </a:rPr>
                        <a:t>活用に関する研究会（総務省）</a:t>
                      </a:r>
                      <a:endParaRPr lang="en-US" altLang="ja-JP" sz="1600" dirty="0" smtClean="0">
                        <a:solidFill>
                          <a:schemeClr val="tx1"/>
                        </a:solidFill>
                        <a:latin typeface="HGPｺﾞｼｯｸM" pitchFamily="50" charset="-128"/>
                        <a:ea typeface="HGPｺﾞｼｯｸM" pitchFamily="50" charset="-128"/>
                      </a:endParaRPr>
                    </a:p>
                  </a:txBody>
                  <a:tcPr anchor="ctr"/>
                </a:tc>
              </a:tr>
            </a:tbl>
          </a:graphicData>
        </a:graphic>
      </p:graphicFrame>
      <p:sp>
        <p:nvSpPr>
          <p:cNvPr id="12" name="スライド番号プレースホルダ 11"/>
          <p:cNvSpPr>
            <a:spLocks noGrp="1"/>
          </p:cNvSpPr>
          <p:nvPr>
            <p:ph type="sldNum" sz="quarter" idx="12"/>
          </p:nvPr>
        </p:nvSpPr>
        <p:spPr/>
        <p:txBody>
          <a:bodyPr/>
          <a:lstStyle/>
          <a:p>
            <a:pPr>
              <a:defRPr/>
            </a:pPr>
            <a:fld id="{0E58A879-8DF7-4551-894D-53A581E11B35}" type="slidenum">
              <a:rPr lang="ja-JP" altLang="en-US" smtClean="0"/>
              <a:pPr>
                <a:defRPr/>
              </a:pPr>
              <a:t>18</a:t>
            </a:fld>
            <a:endParaRPr lang="en-US" altLang="ja-JP"/>
          </a:p>
        </p:txBody>
      </p:sp>
      <p:sp>
        <p:nvSpPr>
          <p:cNvPr id="13" name="フッター プレースホルダ 12"/>
          <p:cNvSpPr>
            <a:spLocks noGrp="1"/>
          </p:cNvSpPr>
          <p:nvPr>
            <p:ph type="ftr" sz="quarter" idx="11"/>
          </p:nvPr>
        </p:nvSpPr>
        <p:spPr/>
        <p:txBody>
          <a:bodyPr/>
          <a:lstStyle/>
          <a:p>
            <a:pPr>
              <a:defRPr/>
            </a:pPr>
            <a:r>
              <a:rPr lang="en-US" altLang="ja-JP" smtClean="0"/>
              <a:t>1-2 </a:t>
            </a:r>
            <a:r>
              <a:rPr lang="ja-JP" altLang="en-US" smtClean="0"/>
              <a:t>自治体における効果的な</a:t>
            </a:r>
            <a:r>
              <a:rPr lang="en-US" altLang="ja-JP" smtClean="0"/>
              <a:t>ICT</a:t>
            </a:r>
            <a:r>
              <a:rPr lang="ja-JP" altLang="en-US" smtClean="0"/>
              <a:t>利活用</a:t>
            </a:r>
            <a:endParaRPr lang="en-US" altLang="ja-JP"/>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495300" y="404813"/>
            <a:ext cx="8915400" cy="792162"/>
          </a:xfrm>
          <a:noFill/>
          <a:ln>
            <a:miter lim="800000"/>
            <a:headEnd/>
            <a:tailEnd/>
          </a:ln>
        </p:spPr>
        <p:txBody>
          <a:bodyPr vert="horz" wrap="square" lIns="91440" tIns="45720" rIns="91440" bIns="45720" numCol="1" anchor="ctr" anchorCtr="0" compatLnSpc="1">
            <a:prstTxWarp prst="textNoShape">
              <a:avLst/>
            </a:prstTxWarp>
          </a:bodyPr>
          <a:lstStyle/>
          <a:p>
            <a:r>
              <a:rPr lang="ja-JP" altLang="ja-JP" dirty="0" smtClean="0"/>
              <a:t>１．本講義の学習目標</a:t>
            </a:r>
          </a:p>
        </p:txBody>
      </p:sp>
      <p:sp>
        <p:nvSpPr>
          <p:cNvPr id="4099" name="Rectangle 5"/>
          <p:cNvSpPr>
            <a:spLocks noGrp="1" noChangeArrowheads="1"/>
          </p:cNvSpPr>
          <p:nvPr>
            <p:ph idx="1"/>
          </p:nvPr>
        </p:nvSpPr>
        <p:spPr bwMode="auto">
          <a:xfrm>
            <a:off x="495300" y="1341438"/>
            <a:ext cx="8915400" cy="4824412"/>
          </a:xfrm>
          <a:noFill/>
          <a:ln w="9525">
            <a:noFill/>
            <a:miter lim="800000"/>
            <a:headEnd/>
            <a:tailEnd/>
          </a:ln>
        </p:spPr>
        <p:txBody>
          <a:bodyPr vert="horz" wrap="square" lIns="91440" tIns="45720" rIns="91440" bIns="45720" numCol="1" anchor="t" anchorCtr="0" compatLnSpc="1">
            <a:prstTxWarp prst="textNoShape">
              <a:avLst/>
            </a:prstTxWarp>
          </a:bodyPr>
          <a:lstStyle/>
          <a:p>
            <a:r>
              <a:rPr lang="ja-JP" altLang="en-US" sz="2400" dirty="0" smtClean="0">
                <a:latin typeface="HGPｺﾞｼｯｸM" pitchFamily="50" charset="-128"/>
                <a:ea typeface="HGPｺﾞｼｯｸM" pitchFamily="50" charset="-128"/>
              </a:rPr>
              <a:t>自治体におけるＩＣＴ利活用の経緯を理解できる。</a:t>
            </a:r>
            <a:endParaRPr lang="en-US" altLang="ja-JP" sz="2400" dirty="0" smtClean="0">
              <a:latin typeface="HGPｺﾞｼｯｸM" pitchFamily="50" charset="-128"/>
              <a:ea typeface="HGPｺﾞｼｯｸM" pitchFamily="50" charset="-128"/>
            </a:endParaRPr>
          </a:p>
          <a:p>
            <a:r>
              <a:rPr lang="ja-JP" altLang="en-US" sz="2400" dirty="0" smtClean="0">
                <a:latin typeface="HGPｺﾞｼｯｸM" pitchFamily="50" charset="-128"/>
                <a:ea typeface="HGPｺﾞｼｯｸM" pitchFamily="50" charset="-128"/>
              </a:rPr>
              <a:t>自治体クラウドを活用して番号制度対応をする趣旨が理解できる。</a:t>
            </a:r>
            <a:endParaRPr lang="en-US" altLang="ja-JP" sz="2400" dirty="0" smtClean="0">
              <a:latin typeface="HGPｺﾞｼｯｸM" pitchFamily="50" charset="-128"/>
              <a:ea typeface="HGPｺﾞｼｯｸM" pitchFamily="50" charset="-128"/>
            </a:endParaRPr>
          </a:p>
          <a:p>
            <a:r>
              <a:rPr lang="ja-JP" altLang="en-US" sz="2400" dirty="0" smtClean="0">
                <a:latin typeface="HGPｺﾞｼｯｸM" pitchFamily="50" charset="-128"/>
                <a:ea typeface="HGPｺﾞｼｯｸM" pitchFamily="50" charset="-128"/>
              </a:rPr>
              <a:t>自治体クラウド及び業務連携を推進するにあたって、以下の点について認識できる。</a:t>
            </a:r>
          </a:p>
          <a:p>
            <a:pPr lvl="1"/>
            <a:r>
              <a:rPr lang="ja-JP" altLang="en-US" sz="2400" dirty="0" smtClean="0">
                <a:latin typeface="HGPｺﾞｼｯｸM" pitchFamily="50" charset="-128"/>
                <a:ea typeface="HGPｺﾞｼｯｸM" pitchFamily="50" charset="-128"/>
                <a:cs typeface="+mn-cs"/>
              </a:rPr>
              <a:t>クラウドを含めＩＣＴは手段の一つであり利活用の目的が重要</a:t>
            </a:r>
            <a:endParaRPr lang="en-US" altLang="ja-JP" sz="2400" dirty="0" smtClean="0">
              <a:latin typeface="HGPｺﾞｼｯｸM" pitchFamily="50" charset="-128"/>
              <a:ea typeface="HGPｺﾞｼｯｸM" pitchFamily="50" charset="-128"/>
              <a:cs typeface="+mn-cs"/>
            </a:endParaRPr>
          </a:p>
          <a:p>
            <a:pPr lvl="1"/>
            <a:r>
              <a:rPr lang="ja-JP" altLang="en-US" sz="2400" dirty="0" smtClean="0">
                <a:latin typeface="HGPｺﾞｼｯｸM" pitchFamily="50" charset="-128"/>
                <a:ea typeface="HGPｺﾞｼｯｸM" pitchFamily="50" charset="-128"/>
                <a:cs typeface="+mn-cs"/>
              </a:rPr>
              <a:t>コストだけではない、業務効率化と利便性向上の両立が重要</a:t>
            </a:r>
            <a:endParaRPr lang="en-US" altLang="ja-JP" sz="2400" dirty="0" smtClean="0">
              <a:latin typeface="HGPｺﾞｼｯｸM" pitchFamily="50" charset="-128"/>
              <a:ea typeface="HGPｺﾞｼｯｸM" pitchFamily="50" charset="-128"/>
              <a:cs typeface="+mn-cs"/>
            </a:endParaRPr>
          </a:p>
          <a:p>
            <a:pPr lvl="1"/>
            <a:r>
              <a:rPr lang="ja-JP" altLang="en-US" sz="2400" dirty="0" smtClean="0">
                <a:latin typeface="HGPｺﾞｼｯｸM" pitchFamily="50" charset="-128"/>
                <a:ea typeface="HGPｺﾞｼｯｸM" pitchFamily="50" charset="-128"/>
                <a:cs typeface="+mn-cs"/>
              </a:rPr>
              <a:t>これまでの枠を超えた多部署・多団体での連携が重要</a:t>
            </a:r>
          </a:p>
          <a:p>
            <a:r>
              <a:rPr lang="ja-JP" altLang="en-US" sz="2400" dirty="0" smtClean="0">
                <a:latin typeface="HGPｺﾞｼｯｸM" pitchFamily="50" charset="-128"/>
                <a:ea typeface="HGPｺﾞｼｯｸM" pitchFamily="50" charset="-128"/>
              </a:rPr>
              <a:t>導入プロセスにおける全体最適化の実施が重要であることを理解できる。</a:t>
            </a:r>
            <a:endParaRPr lang="en-US" altLang="ja-JP" sz="2400" dirty="0" smtClean="0">
              <a:latin typeface="HGPｺﾞｼｯｸM" pitchFamily="50" charset="-128"/>
              <a:ea typeface="HGPｺﾞｼｯｸM" pitchFamily="50" charset="-128"/>
            </a:endParaRPr>
          </a:p>
        </p:txBody>
      </p:sp>
      <p:sp>
        <p:nvSpPr>
          <p:cNvPr id="4" name="スライド番号プレースホルダ 3"/>
          <p:cNvSpPr>
            <a:spLocks noGrp="1"/>
          </p:cNvSpPr>
          <p:nvPr>
            <p:ph type="sldNum" sz="quarter" idx="12"/>
          </p:nvPr>
        </p:nvSpPr>
        <p:spPr/>
        <p:txBody>
          <a:bodyPr/>
          <a:lstStyle/>
          <a:p>
            <a:pPr>
              <a:defRPr/>
            </a:pPr>
            <a:fld id="{0E58A879-8DF7-4551-894D-53A581E11B35}" type="slidenum">
              <a:rPr lang="ja-JP" altLang="en-US" smtClean="0"/>
              <a:pPr>
                <a:defRPr/>
              </a:pPr>
              <a:t>1</a:t>
            </a:fld>
            <a:endParaRPr lang="en-US" altLang="ja-JP"/>
          </a:p>
        </p:txBody>
      </p:sp>
      <p:sp>
        <p:nvSpPr>
          <p:cNvPr id="5" name="フッター プレースホルダ 4"/>
          <p:cNvSpPr>
            <a:spLocks noGrp="1"/>
          </p:cNvSpPr>
          <p:nvPr>
            <p:ph type="ftr" sz="quarter" idx="11"/>
          </p:nvPr>
        </p:nvSpPr>
        <p:spPr/>
        <p:txBody>
          <a:bodyPr/>
          <a:lstStyle/>
          <a:p>
            <a:pPr>
              <a:defRPr/>
            </a:pPr>
            <a:r>
              <a:rPr lang="en-US" altLang="ja-JP" dirty="0" smtClean="0"/>
              <a:t>1-2 </a:t>
            </a:r>
            <a:r>
              <a:rPr lang="ja-JP" altLang="en-US" dirty="0" smtClean="0"/>
              <a:t>自治体における効果的な</a:t>
            </a:r>
            <a:r>
              <a:rPr lang="en-US" altLang="ja-JP" dirty="0" smtClean="0"/>
              <a:t>ICT</a:t>
            </a:r>
            <a:r>
              <a:rPr lang="ja-JP" altLang="en-US" dirty="0" smtClean="0"/>
              <a:t>利活用</a:t>
            </a:r>
            <a:endParaRPr lang="en-US" altLang="ja-JP"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bwMode="auto">
          <a:xfrm>
            <a:off x="495300" y="404813"/>
            <a:ext cx="8915400" cy="792162"/>
          </a:xfrm>
          <a:noFill/>
          <a:ln>
            <a:miter lim="800000"/>
            <a:headEnd/>
            <a:tailEnd/>
          </a:ln>
        </p:spPr>
        <p:txBody>
          <a:bodyPr vert="horz" wrap="square" lIns="91440" tIns="45720" rIns="91440" bIns="45720" numCol="1" anchor="ctr" anchorCtr="0" compatLnSpc="1">
            <a:prstTxWarp prst="textNoShape">
              <a:avLst/>
            </a:prstTxWarp>
          </a:bodyPr>
          <a:lstStyle/>
          <a:p>
            <a:r>
              <a:rPr lang="ja-JP" altLang="en-US" dirty="0" smtClean="0"/>
              <a:t>６．自治体クラウド導入と業務連携推進　</a:t>
            </a:r>
            <a:r>
              <a:rPr lang="ja-JP" altLang="en-US" sz="2400" dirty="0" smtClean="0"/>
              <a:t>～推進支援策②～</a:t>
            </a:r>
            <a:endParaRPr lang="ja-JP" altLang="ja-JP" sz="2400" dirty="0" smtClean="0"/>
          </a:p>
        </p:txBody>
      </p:sp>
      <p:sp>
        <p:nvSpPr>
          <p:cNvPr id="22" name="角丸四角形 21"/>
          <p:cNvSpPr/>
          <p:nvPr/>
        </p:nvSpPr>
        <p:spPr bwMode="auto">
          <a:xfrm>
            <a:off x="384592" y="3297845"/>
            <a:ext cx="9112696" cy="1533932"/>
          </a:xfrm>
          <a:prstGeom prst="roundRect">
            <a:avLst>
              <a:gd name="adj" fmla="val 3314"/>
            </a:avLst>
          </a:prstGeom>
          <a:solidFill>
            <a:schemeClr val="accent6">
              <a:lumMod val="20000"/>
              <a:lumOff val="80000"/>
            </a:schemeClr>
          </a:solidFill>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sp>
        <p:nvSpPr>
          <p:cNvPr id="24" name="角丸四角形 23"/>
          <p:cNvSpPr/>
          <p:nvPr/>
        </p:nvSpPr>
        <p:spPr bwMode="auto">
          <a:xfrm>
            <a:off x="786361" y="4055502"/>
            <a:ext cx="2736850" cy="252000"/>
          </a:xfrm>
          <a:prstGeom prst="roundRect">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anchor="ctr"/>
          <a:lstStyle/>
          <a:p>
            <a:pPr algn="ctr" eaLnBrk="0" hangingPunct="0">
              <a:defRPr/>
            </a:pPr>
            <a:r>
              <a:rPr kumimoji="0" lang="ja-JP" altLang="en-US" sz="1600" b="0" dirty="0">
                <a:solidFill>
                  <a:prstClr val="black"/>
                </a:solidFill>
                <a:latin typeface="HGPｺﾞｼｯｸM" pitchFamily="50" charset="-128"/>
                <a:ea typeface="HGPｺﾞｼｯｸM" pitchFamily="50" charset="-128"/>
              </a:rPr>
              <a:t>自治体クラウド</a:t>
            </a:r>
          </a:p>
        </p:txBody>
      </p:sp>
      <p:sp>
        <p:nvSpPr>
          <p:cNvPr id="25" name="角丸四角形 24"/>
          <p:cNvSpPr/>
          <p:nvPr/>
        </p:nvSpPr>
        <p:spPr bwMode="auto">
          <a:xfrm>
            <a:off x="3578910" y="4354096"/>
            <a:ext cx="2736850" cy="252000"/>
          </a:xfrm>
          <a:prstGeom prst="roundRect">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anchor="ctr"/>
          <a:lstStyle/>
          <a:p>
            <a:pPr algn="ctr" eaLnBrk="0" hangingPunct="0">
              <a:defRPr/>
            </a:pPr>
            <a:r>
              <a:rPr kumimoji="0" lang="ja-JP" altLang="en-US" sz="1600" b="0" dirty="0" smtClean="0">
                <a:solidFill>
                  <a:prstClr val="black"/>
                </a:solidFill>
                <a:latin typeface="HGPｺﾞｼｯｸM" pitchFamily="50" charset="-128"/>
                <a:ea typeface="HGPｺﾞｼｯｸM" pitchFamily="50" charset="-128"/>
              </a:rPr>
              <a:t>番号制度支援策</a:t>
            </a:r>
            <a:endParaRPr kumimoji="0" lang="ja-JP" altLang="en-US" sz="1600" b="0" dirty="0">
              <a:solidFill>
                <a:prstClr val="black"/>
              </a:solidFill>
              <a:latin typeface="HGPｺﾞｼｯｸM" pitchFamily="50" charset="-128"/>
              <a:ea typeface="HGPｺﾞｼｯｸM" pitchFamily="50" charset="-128"/>
            </a:endParaRPr>
          </a:p>
        </p:txBody>
      </p:sp>
      <p:sp>
        <p:nvSpPr>
          <p:cNvPr id="26" name="角丸四角形 25"/>
          <p:cNvSpPr/>
          <p:nvPr/>
        </p:nvSpPr>
        <p:spPr bwMode="auto">
          <a:xfrm>
            <a:off x="3587030" y="4055502"/>
            <a:ext cx="2736850" cy="252000"/>
          </a:xfrm>
          <a:prstGeom prst="roundRect">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anchor="ctr"/>
          <a:lstStyle/>
          <a:p>
            <a:pPr algn="ctr" eaLnBrk="0" hangingPunct="0">
              <a:defRPr/>
            </a:pPr>
            <a:r>
              <a:rPr kumimoji="0" lang="ja-JP" altLang="en-US" sz="1600" b="0" dirty="0">
                <a:solidFill>
                  <a:prstClr val="black"/>
                </a:solidFill>
                <a:latin typeface="HGPｺﾞｼｯｸM" pitchFamily="50" charset="-128"/>
                <a:ea typeface="HGPｺﾞｼｯｸM" pitchFamily="50" charset="-128"/>
              </a:rPr>
              <a:t>地域情報プラットフォーム</a:t>
            </a:r>
          </a:p>
        </p:txBody>
      </p:sp>
      <p:sp>
        <p:nvSpPr>
          <p:cNvPr id="27" name="角丸四角形 26"/>
          <p:cNvSpPr/>
          <p:nvPr/>
        </p:nvSpPr>
        <p:spPr bwMode="auto">
          <a:xfrm>
            <a:off x="6395318" y="4055502"/>
            <a:ext cx="2736850" cy="252000"/>
          </a:xfrm>
          <a:prstGeom prst="roundRect">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anchor="ctr"/>
          <a:lstStyle/>
          <a:p>
            <a:pPr algn="ctr" eaLnBrk="0" hangingPunct="0">
              <a:defRPr/>
            </a:pPr>
            <a:r>
              <a:rPr kumimoji="0" lang="ja-JP" altLang="en-US" sz="1600" b="0" dirty="0">
                <a:solidFill>
                  <a:prstClr val="black"/>
                </a:solidFill>
                <a:latin typeface="HGPｺﾞｼｯｸM" pitchFamily="50" charset="-128"/>
                <a:ea typeface="HGPｺﾞｼｯｸM" pitchFamily="50" charset="-128"/>
              </a:rPr>
              <a:t>中間標準レイアウト</a:t>
            </a:r>
          </a:p>
        </p:txBody>
      </p:sp>
      <p:sp>
        <p:nvSpPr>
          <p:cNvPr id="28" name="角丸四角形 27"/>
          <p:cNvSpPr/>
          <p:nvPr/>
        </p:nvSpPr>
        <p:spPr bwMode="auto">
          <a:xfrm>
            <a:off x="786683" y="4354096"/>
            <a:ext cx="2736850" cy="252000"/>
          </a:xfrm>
          <a:prstGeom prst="roundRect">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anchor="ctr"/>
          <a:lstStyle/>
          <a:p>
            <a:pPr algn="ctr" eaLnBrk="0" hangingPunct="0">
              <a:defRPr/>
            </a:pPr>
            <a:r>
              <a:rPr kumimoji="0" lang="ja-JP" altLang="en-US" sz="1600" b="0" dirty="0">
                <a:solidFill>
                  <a:prstClr val="black"/>
                </a:solidFill>
                <a:latin typeface="HGPｺﾞｼｯｸM" pitchFamily="50" charset="-128"/>
                <a:ea typeface="HGPｺﾞｼｯｸM" pitchFamily="50" charset="-128"/>
              </a:rPr>
              <a:t>文字情報基盤</a:t>
            </a:r>
          </a:p>
        </p:txBody>
      </p:sp>
      <p:sp>
        <p:nvSpPr>
          <p:cNvPr id="29" name="角丸四角形 28"/>
          <p:cNvSpPr/>
          <p:nvPr/>
        </p:nvSpPr>
        <p:spPr bwMode="auto">
          <a:xfrm>
            <a:off x="6395318" y="3779760"/>
            <a:ext cx="2736850" cy="252000"/>
          </a:xfrm>
          <a:prstGeom prst="roundRect">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anchor="ctr"/>
          <a:lstStyle/>
          <a:p>
            <a:pPr algn="ctr" eaLnBrk="0" hangingPunct="0">
              <a:defRPr/>
            </a:pPr>
            <a:r>
              <a:rPr kumimoji="0" lang="ja-JP" altLang="en-US" sz="1600" b="0" dirty="0">
                <a:solidFill>
                  <a:prstClr val="black"/>
                </a:solidFill>
                <a:latin typeface="HGPｺﾞｼｯｸM" pitchFamily="50" charset="-128"/>
                <a:ea typeface="HGPｺﾞｼｯｸM" pitchFamily="50" charset="-128"/>
              </a:rPr>
              <a:t>自治体ＣＩＯ</a:t>
            </a:r>
          </a:p>
        </p:txBody>
      </p:sp>
      <p:sp>
        <p:nvSpPr>
          <p:cNvPr id="30" name="角丸四角形 29"/>
          <p:cNvSpPr/>
          <p:nvPr/>
        </p:nvSpPr>
        <p:spPr bwMode="auto">
          <a:xfrm>
            <a:off x="3594971" y="3767469"/>
            <a:ext cx="2736850" cy="252000"/>
          </a:xfrm>
          <a:prstGeom prst="roundRect">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anchor="ctr"/>
          <a:lstStyle/>
          <a:p>
            <a:pPr algn="ctr" eaLnBrk="0" hangingPunct="0">
              <a:defRPr/>
            </a:pPr>
            <a:r>
              <a:rPr kumimoji="0" lang="ja-JP" altLang="en-US" sz="1600" b="0" dirty="0">
                <a:solidFill>
                  <a:prstClr val="black"/>
                </a:solidFill>
                <a:latin typeface="HGPｺﾞｼｯｸM" pitchFamily="50" charset="-128"/>
                <a:ea typeface="HGPｺﾞｼｯｸM" pitchFamily="50" charset="-128"/>
              </a:rPr>
              <a:t>公的個人認証</a:t>
            </a:r>
          </a:p>
        </p:txBody>
      </p:sp>
      <p:sp>
        <p:nvSpPr>
          <p:cNvPr id="31" name="角丸四角形 30"/>
          <p:cNvSpPr/>
          <p:nvPr/>
        </p:nvSpPr>
        <p:spPr bwMode="auto">
          <a:xfrm>
            <a:off x="786683" y="3770977"/>
            <a:ext cx="2736850" cy="252000"/>
          </a:xfrm>
          <a:prstGeom prst="roundRect">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anchor="ctr"/>
          <a:lstStyle/>
          <a:p>
            <a:pPr algn="ctr" eaLnBrk="0" hangingPunct="0">
              <a:defRPr/>
            </a:pPr>
            <a:r>
              <a:rPr kumimoji="0" lang="en-US" altLang="ja-JP" sz="1600" b="0" dirty="0" smtClean="0">
                <a:solidFill>
                  <a:prstClr val="black"/>
                </a:solidFill>
                <a:latin typeface="HGPｺﾞｼｯｸM" pitchFamily="50" charset="-128"/>
                <a:ea typeface="HGPｺﾞｼｯｸM" pitchFamily="50" charset="-128"/>
              </a:rPr>
              <a:t>LGWAN</a:t>
            </a:r>
            <a:endParaRPr kumimoji="0" lang="ja-JP" altLang="en-US" sz="1600" b="0" dirty="0">
              <a:solidFill>
                <a:prstClr val="black"/>
              </a:solidFill>
              <a:latin typeface="HGPｺﾞｼｯｸM" pitchFamily="50" charset="-128"/>
              <a:ea typeface="HGPｺﾞｼｯｸM" pitchFamily="50" charset="-128"/>
            </a:endParaRPr>
          </a:p>
        </p:txBody>
      </p:sp>
      <p:sp>
        <p:nvSpPr>
          <p:cNvPr id="32" name="テキスト ボックス 25"/>
          <p:cNvSpPr txBox="1">
            <a:spLocks noChangeArrowheads="1"/>
          </p:cNvSpPr>
          <p:nvPr/>
        </p:nvSpPr>
        <p:spPr bwMode="auto">
          <a:xfrm>
            <a:off x="6395318" y="4343534"/>
            <a:ext cx="902811" cy="338554"/>
          </a:xfrm>
          <a:prstGeom prst="rect">
            <a:avLst/>
          </a:prstGeom>
          <a:noFill/>
          <a:ln w="9525">
            <a:noFill/>
            <a:miter lim="800000"/>
            <a:headEnd/>
            <a:tailEnd/>
          </a:ln>
        </p:spPr>
        <p:txBody>
          <a:bodyPr wrap="none">
            <a:spAutoFit/>
          </a:bodyPr>
          <a:lstStyle/>
          <a:p>
            <a:pPr eaLnBrk="0" hangingPunct="0"/>
            <a:r>
              <a:rPr lang="ja-JP" altLang="en-US" sz="1600" b="0" dirty="0">
                <a:solidFill>
                  <a:prstClr val="black"/>
                </a:solidFill>
                <a:latin typeface="HGPｺﾞｼｯｸM" pitchFamily="50" charset="-128"/>
                <a:ea typeface="HGPｺﾞｼｯｸM" pitchFamily="50" charset="-128"/>
              </a:rPr>
              <a:t>等々・・・</a:t>
            </a:r>
          </a:p>
        </p:txBody>
      </p:sp>
      <p:sp>
        <p:nvSpPr>
          <p:cNvPr id="35" name="テキスト ボックス 34"/>
          <p:cNvSpPr txBox="1"/>
          <p:nvPr/>
        </p:nvSpPr>
        <p:spPr>
          <a:xfrm>
            <a:off x="786360" y="3335422"/>
            <a:ext cx="8345807" cy="461665"/>
          </a:xfrm>
          <a:prstGeom prst="rect">
            <a:avLst/>
          </a:prstGeom>
          <a:noFill/>
        </p:spPr>
        <p:txBody>
          <a:bodyPr wrap="square" rtlCol="0">
            <a:spAutoFit/>
          </a:bodyPr>
          <a:lstStyle/>
          <a:p>
            <a:pPr algn="ctr"/>
            <a:r>
              <a:rPr kumimoji="0" lang="ja-JP" altLang="en-US" sz="2400" b="0" dirty="0">
                <a:solidFill>
                  <a:prstClr val="black"/>
                </a:solidFill>
                <a:latin typeface="HGPｺﾞｼｯｸM" pitchFamily="50" charset="-128"/>
                <a:ea typeface="HGPｺﾞｼｯｸM" pitchFamily="50" charset="-128"/>
              </a:rPr>
              <a:t>自治体業務・システム</a:t>
            </a:r>
            <a:r>
              <a:rPr kumimoji="0" lang="ja-JP" altLang="en-US" sz="2400" b="0" dirty="0" smtClean="0">
                <a:solidFill>
                  <a:prstClr val="black"/>
                </a:solidFill>
                <a:latin typeface="HGPｺﾞｼｯｸM" pitchFamily="50" charset="-128"/>
                <a:ea typeface="HGPｺﾞｼｯｸM" pitchFamily="50" charset="-128"/>
              </a:rPr>
              <a:t>最適化のための「</a:t>
            </a:r>
            <a:r>
              <a:rPr kumimoji="0" lang="ja-JP" altLang="en-US" sz="2400" dirty="0" smtClean="0">
                <a:solidFill>
                  <a:srgbClr val="F79646">
                    <a:lumMod val="75000"/>
                  </a:srgbClr>
                </a:solidFill>
                <a:effectLst>
                  <a:outerShdw blurRad="38100" dist="38100" dir="2700000" algn="tl">
                    <a:srgbClr val="000000">
                      <a:alpha val="43137"/>
                    </a:srgbClr>
                  </a:outerShdw>
                </a:effectLst>
                <a:latin typeface="HGPｺﾞｼｯｸM" pitchFamily="50" charset="-128"/>
                <a:ea typeface="HGPｺﾞｼｯｸM" pitchFamily="50" charset="-128"/>
              </a:rPr>
              <a:t>パーツ</a:t>
            </a:r>
            <a:r>
              <a:rPr kumimoji="0" lang="ja-JP" altLang="en-US" sz="2400" b="0" dirty="0" smtClean="0">
                <a:latin typeface="HGPｺﾞｼｯｸM" pitchFamily="50" charset="-128"/>
                <a:ea typeface="HGPｺﾞｼｯｸM" pitchFamily="50" charset="-128"/>
              </a:rPr>
              <a:t>」</a:t>
            </a:r>
            <a:endParaRPr kumimoji="0" lang="en-US" altLang="ja-JP" sz="2400" b="0" dirty="0">
              <a:latin typeface="HGPｺﾞｼｯｸM" pitchFamily="50" charset="-128"/>
              <a:ea typeface="HGPｺﾞｼｯｸM" pitchFamily="50" charset="-128"/>
            </a:endParaRPr>
          </a:p>
        </p:txBody>
      </p:sp>
      <p:sp>
        <p:nvSpPr>
          <p:cNvPr id="44" name="テキスト ボックス 43"/>
          <p:cNvSpPr txBox="1"/>
          <p:nvPr/>
        </p:nvSpPr>
        <p:spPr>
          <a:xfrm>
            <a:off x="581891" y="1714500"/>
            <a:ext cx="8735084" cy="923330"/>
          </a:xfrm>
          <a:prstGeom prst="rect">
            <a:avLst/>
          </a:prstGeom>
          <a:noFill/>
        </p:spPr>
        <p:txBody>
          <a:bodyPr wrap="none" rtlCol="0">
            <a:spAutoFit/>
          </a:bodyPr>
          <a:lstStyle/>
          <a:p>
            <a:r>
              <a:rPr kumimoji="1" lang="ja-JP" altLang="en-US" dirty="0" smtClean="0">
                <a:latin typeface="HGPｺﾞｼｯｸM" pitchFamily="50" charset="-128"/>
                <a:ea typeface="HGPｺﾞｼｯｸM" pitchFamily="50" charset="-128"/>
              </a:rPr>
              <a:t>これらの推進支援策は、あくまで自治体業務・システム最適化のための「パーツ」であって</a:t>
            </a:r>
            <a:endParaRPr kumimoji="1" lang="en-US" altLang="ja-JP" dirty="0" smtClean="0">
              <a:latin typeface="HGPｺﾞｼｯｸM" pitchFamily="50" charset="-128"/>
              <a:ea typeface="HGPｺﾞｼｯｸM" pitchFamily="50" charset="-128"/>
            </a:endParaRPr>
          </a:p>
          <a:p>
            <a:r>
              <a:rPr kumimoji="1" lang="ja-JP" altLang="en-US" dirty="0" smtClean="0">
                <a:latin typeface="HGPｺﾞｼｯｸM" pitchFamily="50" charset="-128"/>
                <a:ea typeface="HGPｺﾞｼｯｸM" pitchFamily="50" charset="-128"/>
              </a:rPr>
              <a:t>導入そのものを目的とするものではない。</a:t>
            </a:r>
            <a:endParaRPr kumimoji="1" lang="en-US" altLang="ja-JP" dirty="0" smtClean="0">
              <a:latin typeface="HGPｺﾞｼｯｸM" pitchFamily="50" charset="-128"/>
              <a:ea typeface="HGPｺﾞｼｯｸM" pitchFamily="50" charset="-128"/>
            </a:endParaRPr>
          </a:p>
          <a:p>
            <a:r>
              <a:rPr kumimoji="1" lang="ja-JP" altLang="en-US" dirty="0" smtClean="0">
                <a:latin typeface="HGPｺﾞｼｯｸM" pitchFamily="50" charset="-128"/>
                <a:ea typeface="HGPｺﾞｼｯｸM" pitchFamily="50" charset="-128"/>
              </a:rPr>
              <a:t>目的に合わせて活用することが重要である。</a:t>
            </a:r>
            <a:endParaRPr kumimoji="1" lang="ja-JP" altLang="en-US" dirty="0">
              <a:latin typeface="HGPｺﾞｼｯｸM" pitchFamily="50" charset="-128"/>
              <a:ea typeface="HGPｺﾞｼｯｸM" pitchFamily="50" charset="-128"/>
            </a:endParaRPr>
          </a:p>
        </p:txBody>
      </p:sp>
      <p:sp>
        <p:nvSpPr>
          <p:cNvPr id="45" name="角丸四角形 44"/>
          <p:cNvSpPr/>
          <p:nvPr/>
        </p:nvSpPr>
        <p:spPr bwMode="auto">
          <a:xfrm>
            <a:off x="2587336" y="2878284"/>
            <a:ext cx="4197928" cy="436418"/>
          </a:xfrm>
          <a:prstGeom prst="roundRect">
            <a:avLst/>
          </a:prstGeom>
          <a:ln>
            <a:headEnd type="none" w="med" len="med"/>
            <a:tailEnd type="none" w="med" len="med"/>
          </a:ln>
        </p:spPr>
        <p:style>
          <a:lnRef idx="3">
            <a:schemeClr val="lt1"/>
          </a:lnRef>
          <a:fillRef idx="1">
            <a:schemeClr val="accent5"/>
          </a:fillRef>
          <a:effectRef idx="1">
            <a:schemeClr val="accent5"/>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ja-JP" altLang="en-US" sz="2800" b="0" i="0" u="none" strike="noStrike" cap="none" normalizeH="0" baseline="0" dirty="0" smtClean="0">
                <a:ln>
                  <a:noFill/>
                </a:ln>
                <a:solidFill>
                  <a:schemeClr val="bg1"/>
                </a:solidFill>
                <a:effectLst/>
                <a:latin typeface="Arial" charset="0"/>
                <a:ea typeface="ＭＳ Ｐゴシック" pitchFamily="50" charset="-128"/>
              </a:rPr>
              <a:t>総務省や政府の支援策</a:t>
            </a:r>
          </a:p>
        </p:txBody>
      </p:sp>
      <p:sp>
        <p:nvSpPr>
          <p:cNvPr id="16" name="スライド番号プレースホルダ 15"/>
          <p:cNvSpPr>
            <a:spLocks noGrp="1"/>
          </p:cNvSpPr>
          <p:nvPr>
            <p:ph type="sldNum" sz="quarter" idx="12"/>
          </p:nvPr>
        </p:nvSpPr>
        <p:spPr/>
        <p:txBody>
          <a:bodyPr/>
          <a:lstStyle/>
          <a:p>
            <a:pPr>
              <a:defRPr/>
            </a:pPr>
            <a:fld id="{0E58A879-8DF7-4551-894D-53A581E11B35}" type="slidenum">
              <a:rPr lang="ja-JP" altLang="en-US" smtClean="0"/>
              <a:pPr>
                <a:defRPr/>
              </a:pPr>
              <a:t>19</a:t>
            </a:fld>
            <a:endParaRPr lang="en-US" altLang="ja-JP"/>
          </a:p>
        </p:txBody>
      </p:sp>
      <p:sp>
        <p:nvSpPr>
          <p:cNvPr id="17" name="フッター プレースホルダ 16"/>
          <p:cNvSpPr>
            <a:spLocks noGrp="1"/>
          </p:cNvSpPr>
          <p:nvPr>
            <p:ph type="ftr" sz="quarter" idx="11"/>
          </p:nvPr>
        </p:nvSpPr>
        <p:spPr/>
        <p:txBody>
          <a:bodyPr/>
          <a:lstStyle/>
          <a:p>
            <a:pPr>
              <a:defRPr/>
            </a:pPr>
            <a:r>
              <a:rPr lang="en-US" altLang="ja-JP" smtClean="0"/>
              <a:t>1-2 </a:t>
            </a:r>
            <a:r>
              <a:rPr lang="ja-JP" altLang="en-US" smtClean="0"/>
              <a:t>自治体における効果的な</a:t>
            </a:r>
            <a:r>
              <a:rPr lang="en-US" altLang="ja-JP" smtClean="0"/>
              <a:t>ICT</a:t>
            </a:r>
            <a:r>
              <a:rPr lang="ja-JP" altLang="en-US" smtClean="0"/>
              <a:t>利活用</a:t>
            </a:r>
            <a:endParaRPr lang="en-US" altLang="ja-JP"/>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p:nvPr>
        </p:nvSpPr>
        <p:spPr bwMode="auto">
          <a:xfrm>
            <a:off x="495300" y="404813"/>
            <a:ext cx="8915400" cy="792162"/>
          </a:xfrm>
          <a:noFill/>
          <a:ln>
            <a:miter lim="800000"/>
            <a:headEnd/>
            <a:tailEnd/>
          </a:ln>
        </p:spPr>
        <p:txBody>
          <a:bodyPr vert="horz" wrap="square" lIns="91440" tIns="45720" rIns="91440" bIns="45720" numCol="1" anchor="ctr" anchorCtr="0" compatLnSpc="1">
            <a:prstTxWarp prst="textNoShape">
              <a:avLst/>
            </a:prstTxWarp>
          </a:bodyPr>
          <a:lstStyle/>
          <a:p>
            <a:r>
              <a:rPr lang="ja-JP" altLang="en-US" dirty="0" smtClean="0"/>
              <a:t>６．自治体クラウド導入と業務連携推進　</a:t>
            </a:r>
            <a:r>
              <a:rPr lang="ja-JP" altLang="en-US" sz="2400" dirty="0" smtClean="0"/>
              <a:t>～施策の位置づけ～</a:t>
            </a:r>
            <a:endParaRPr lang="ja-JP" altLang="ja-JP" sz="2400" dirty="0" smtClean="0"/>
          </a:p>
        </p:txBody>
      </p:sp>
      <p:sp>
        <p:nvSpPr>
          <p:cNvPr id="23" name="コンテンツ プレースホルダー 10"/>
          <p:cNvSpPr>
            <a:spLocks noGrp="1"/>
          </p:cNvSpPr>
          <p:nvPr>
            <p:ph idx="1"/>
          </p:nvPr>
        </p:nvSpPr>
        <p:spPr>
          <a:xfrm>
            <a:off x="495300" y="1412778"/>
            <a:ext cx="9410700" cy="565607"/>
          </a:xfrm>
        </p:spPr>
        <p:txBody>
          <a:bodyPr/>
          <a:lstStyle/>
          <a:p>
            <a:pPr marL="0" indent="0">
              <a:buNone/>
            </a:pPr>
            <a:r>
              <a:rPr lang="ja-JP" altLang="en-US" sz="2400" dirty="0">
                <a:latin typeface="HGPｺﾞｼｯｸM" pitchFamily="50" charset="-128"/>
                <a:ea typeface="HGPｺﾞｼｯｸM" pitchFamily="50" charset="-128"/>
              </a:rPr>
              <a:t>「パーツ」を有効に活用し最適化を実現</a:t>
            </a:r>
            <a:r>
              <a:rPr lang="ja-JP" altLang="en-US" sz="2400" dirty="0" smtClean="0">
                <a:latin typeface="HGPｺﾞｼｯｸM" pitchFamily="50" charset="-128"/>
                <a:ea typeface="HGPｺﾞｼｯｸM" pitchFamily="50" charset="-128"/>
              </a:rPr>
              <a:t>。</a:t>
            </a:r>
            <a:endParaRPr lang="en-US" altLang="ja-JP" sz="2400" dirty="0" smtClean="0">
              <a:latin typeface="HGPｺﾞｼｯｸM" pitchFamily="50" charset="-128"/>
              <a:ea typeface="HGPｺﾞｼｯｸM" pitchFamily="50" charset="-128"/>
            </a:endParaRPr>
          </a:p>
          <a:p>
            <a:pPr marL="0" indent="0">
              <a:buNone/>
            </a:pPr>
            <a:r>
              <a:rPr lang="ja-JP" altLang="en-US" sz="2400" b="1" u="sng" dirty="0" smtClean="0">
                <a:solidFill>
                  <a:srgbClr val="FF0000"/>
                </a:solidFill>
                <a:latin typeface="HGPｺﾞｼｯｸM" pitchFamily="50" charset="-128"/>
                <a:ea typeface="HGPｺﾞｼｯｸM" pitchFamily="50" charset="-128"/>
              </a:rPr>
              <a:t>さらに番号制度</a:t>
            </a:r>
            <a:r>
              <a:rPr lang="ja-JP" altLang="en-US" sz="2400" b="1" u="sng" dirty="0">
                <a:solidFill>
                  <a:srgbClr val="FF0000"/>
                </a:solidFill>
                <a:latin typeface="HGPｺﾞｼｯｸM" pitchFamily="50" charset="-128"/>
                <a:ea typeface="HGPｺﾞｼｯｸM" pitchFamily="50" charset="-128"/>
              </a:rPr>
              <a:t>にも</a:t>
            </a:r>
            <a:r>
              <a:rPr lang="ja-JP" altLang="en-US" sz="2400" b="1" u="sng" dirty="0" smtClean="0">
                <a:solidFill>
                  <a:srgbClr val="FF0000"/>
                </a:solidFill>
                <a:latin typeface="HGPｺﾞｼｯｸM" pitchFamily="50" charset="-128"/>
                <a:ea typeface="HGPｺﾞｼｯｸM" pitchFamily="50" charset="-128"/>
              </a:rPr>
              <a:t>対応</a:t>
            </a:r>
            <a:r>
              <a:rPr lang="ja-JP" altLang="en-US" sz="2400" b="1" u="sng" dirty="0">
                <a:solidFill>
                  <a:srgbClr val="FF0000"/>
                </a:solidFill>
                <a:latin typeface="HGPｺﾞｼｯｸM" pitchFamily="50" charset="-128"/>
                <a:ea typeface="HGPｺﾞｼｯｸM" pitchFamily="50" charset="-128"/>
              </a:rPr>
              <a:t>。</a:t>
            </a:r>
            <a:endParaRPr lang="en-US" altLang="ja-JP" sz="2400" b="1" u="sng" dirty="0" smtClean="0">
              <a:solidFill>
                <a:srgbClr val="FF0000"/>
              </a:solidFill>
              <a:latin typeface="HGPｺﾞｼｯｸM" pitchFamily="50" charset="-128"/>
              <a:ea typeface="HGPｺﾞｼｯｸM" pitchFamily="50" charset="-128"/>
            </a:endParaRPr>
          </a:p>
          <a:p>
            <a:pPr marL="0" indent="0">
              <a:buNone/>
            </a:pPr>
            <a:endParaRPr lang="en-US" altLang="ja-JP" sz="2400" b="1" u="sng" dirty="0">
              <a:solidFill>
                <a:srgbClr val="FF0000"/>
              </a:solidFill>
              <a:latin typeface="HGPｺﾞｼｯｸM" pitchFamily="50" charset="-128"/>
              <a:ea typeface="HGPｺﾞｼｯｸM" pitchFamily="50" charset="-128"/>
            </a:endParaRPr>
          </a:p>
        </p:txBody>
      </p:sp>
      <p:sp>
        <p:nvSpPr>
          <p:cNvPr id="24" name="角丸四角形 23"/>
          <p:cNvSpPr/>
          <p:nvPr/>
        </p:nvSpPr>
        <p:spPr bwMode="auto">
          <a:xfrm>
            <a:off x="595748" y="5325993"/>
            <a:ext cx="8691381" cy="874008"/>
          </a:xfrm>
          <a:prstGeom prst="round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none" lIns="91440" tIns="45720" rIns="91440" bIns="45720" numCol="1" rtlCol="0" anchor="ctr" anchorCtr="0" compatLnSpc="1">
            <a:prstTxWarp prst="textNoShape">
              <a:avLst/>
            </a:prstTxWarp>
          </a:bodyPr>
          <a:lstStyle/>
          <a:p>
            <a:pPr eaLnBrk="0" hangingPunct="0"/>
            <a:endParaRPr kumimoji="0" lang="en-US" altLang="ja-JP" sz="1800" b="0" dirty="0" smtClean="0">
              <a:solidFill>
                <a:prstClr val="black"/>
              </a:solidFill>
              <a:latin typeface="HGPｺﾞｼｯｸM" pitchFamily="50" charset="-128"/>
              <a:ea typeface="HGPｺﾞｼｯｸM" pitchFamily="50" charset="-128"/>
            </a:endParaRPr>
          </a:p>
        </p:txBody>
      </p:sp>
      <p:sp>
        <p:nvSpPr>
          <p:cNvPr id="25" name="正方形/長方形 24"/>
          <p:cNvSpPr/>
          <p:nvPr/>
        </p:nvSpPr>
        <p:spPr bwMode="auto">
          <a:xfrm>
            <a:off x="5092185" y="2301113"/>
            <a:ext cx="4320000" cy="2890777"/>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sp>
        <p:nvSpPr>
          <p:cNvPr id="26" name="正方形/長方形 25"/>
          <p:cNvSpPr/>
          <p:nvPr/>
        </p:nvSpPr>
        <p:spPr bwMode="auto">
          <a:xfrm>
            <a:off x="595747" y="2301113"/>
            <a:ext cx="4316634" cy="2890777"/>
          </a:xfrm>
          <a:prstGeom prst="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sp>
        <p:nvSpPr>
          <p:cNvPr id="27" name="テキスト ボックス 26"/>
          <p:cNvSpPr txBox="1"/>
          <p:nvPr/>
        </p:nvSpPr>
        <p:spPr>
          <a:xfrm>
            <a:off x="595747" y="2301112"/>
            <a:ext cx="4316634" cy="369332"/>
          </a:xfrm>
          <a:prstGeom prst="rect">
            <a:avLst/>
          </a:prstGeom>
          <a:noFill/>
        </p:spPr>
        <p:txBody>
          <a:bodyPr wrap="square" rtlCol="0">
            <a:spAutoFit/>
          </a:bodyPr>
          <a:lstStyle/>
          <a:p>
            <a:pPr algn="ctr"/>
            <a:r>
              <a:rPr kumimoji="1" lang="ja-JP" altLang="en-US" sz="1800" dirty="0" smtClean="0">
                <a:latin typeface="HGPｺﾞｼｯｸM" pitchFamily="50" charset="-128"/>
                <a:ea typeface="HGPｺﾞｼｯｸM" pitchFamily="50" charset="-128"/>
              </a:rPr>
              <a:t>情報システム基盤</a:t>
            </a:r>
            <a:r>
              <a:rPr lang="ja-JP" altLang="en-US" sz="1800" dirty="0" smtClean="0">
                <a:latin typeface="HGPｺﾞｼｯｸM" pitchFamily="50" charset="-128"/>
                <a:ea typeface="HGPｺﾞｼｯｸM" pitchFamily="50" charset="-128"/>
              </a:rPr>
              <a:t>の整備</a:t>
            </a:r>
            <a:r>
              <a:rPr kumimoji="1" lang="ja-JP" altLang="en-US" sz="1800" dirty="0" smtClean="0">
                <a:latin typeface="HGPｺﾞｼｯｸM" pitchFamily="50" charset="-128"/>
                <a:ea typeface="HGPｺﾞｼｯｸM" pitchFamily="50" charset="-128"/>
              </a:rPr>
              <a:t>等　</a:t>
            </a:r>
            <a:r>
              <a:rPr kumimoji="1" lang="ja-JP" altLang="en-US" sz="1400" dirty="0" smtClean="0">
                <a:latin typeface="HGPｺﾞｼｯｸM" pitchFamily="50" charset="-128"/>
                <a:ea typeface="HGPｺﾞｼｯｸM" pitchFamily="50" charset="-128"/>
              </a:rPr>
              <a:t>（ハード・ソフト）</a:t>
            </a:r>
            <a:endParaRPr kumimoji="1" lang="ja-JP" altLang="en-US" sz="1400" dirty="0">
              <a:latin typeface="HGPｺﾞｼｯｸM" pitchFamily="50" charset="-128"/>
              <a:ea typeface="HGPｺﾞｼｯｸM" pitchFamily="50" charset="-128"/>
            </a:endParaRPr>
          </a:p>
        </p:txBody>
      </p:sp>
      <p:sp>
        <p:nvSpPr>
          <p:cNvPr id="28" name="テキスト ボックス 27"/>
          <p:cNvSpPr txBox="1"/>
          <p:nvPr/>
        </p:nvSpPr>
        <p:spPr>
          <a:xfrm>
            <a:off x="5092184" y="2294733"/>
            <a:ext cx="4194944" cy="400110"/>
          </a:xfrm>
          <a:prstGeom prst="rect">
            <a:avLst/>
          </a:prstGeom>
          <a:noFill/>
        </p:spPr>
        <p:txBody>
          <a:bodyPr wrap="square" rtlCol="0">
            <a:spAutoFit/>
          </a:bodyPr>
          <a:lstStyle/>
          <a:p>
            <a:pPr algn="ctr"/>
            <a:r>
              <a:rPr kumimoji="1" lang="ja-JP" altLang="en-US" sz="2000" dirty="0" smtClean="0">
                <a:latin typeface="HGPｺﾞｼｯｸM" pitchFamily="50" charset="-128"/>
                <a:ea typeface="HGPｺﾞｼｯｸM" pitchFamily="50" charset="-128"/>
              </a:rPr>
              <a:t>標準化等に関する施策</a:t>
            </a:r>
            <a:endParaRPr kumimoji="1" lang="ja-JP" altLang="en-US" sz="2000" dirty="0">
              <a:latin typeface="HGPｺﾞｼｯｸM" pitchFamily="50" charset="-128"/>
              <a:ea typeface="HGPｺﾞｼｯｸM" pitchFamily="50" charset="-128"/>
            </a:endParaRPr>
          </a:p>
        </p:txBody>
      </p:sp>
      <p:sp>
        <p:nvSpPr>
          <p:cNvPr id="29" name="角丸四角形 28"/>
          <p:cNvSpPr/>
          <p:nvPr/>
        </p:nvSpPr>
        <p:spPr bwMode="auto">
          <a:xfrm>
            <a:off x="802523" y="2694832"/>
            <a:ext cx="3816424" cy="969863"/>
          </a:xfrm>
          <a:prstGeom prst="roundRect">
            <a:avLst>
              <a:gd name="adj" fmla="val 7094"/>
            </a:avLst>
          </a:prstGeom>
          <a:solidFill>
            <a:schemeClr val="bg1"/>
          </a:solid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sp>
        <p:nvSpPr>
          <p:cNvPr id="30" name="角丸四角形 29"/>
          <p:cNvSpPr/>
          <p:nvPr/>
        </p:nvSpPr>
        <p:spPr bwMode="auto">
          <a:xfrm>
            <a:off x="896379" y="2792991"/>
            <a:ext cx="2257425" cy="360040"/>
          </a:xfrm>
          <a:prstGeom prst="roundRect">
            <a:avLst>
              <a:gd name="adj" fmla="val 19383"/>
            </a:avLst>
          </a:prstGeom>
          <a:solidFill>
            <a:schemeClr val="bg1"/>
          </a:solid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none" lIns="91440" tIns="45720" rIns="91440" bIns="45720" numCol="1" rtlCol="0" anchor="ctr" anchorCtr="0" compatLnSpc="1">
            <a:prstTxWarp prst="textNoShape">
              <a:avLst/>
            </a:prstTxWarp>
          </a:bodyPr>
          <a:lstStyle/>
          <a:p>
            <a:pPr algn="ctr" eaLnBrk="0" hangingPunct="0"/>
            <a:r>
              <a:rPr kumimoji="0" lang="en-US" altLang="ja-JP" sz="1800" b="0" dirty="0" smtClean="0">
                <a:solidFill>
                  <a:prstClr val="black"/>
                </a:solidFill>
                <a:latin typeface="HGPｺﾞｼｯｸM" pitchFamily="50" charset="-128"/>
                <a:ea typeface="HGPｺﾞｼｯｸM" pitchFamily="50" charset="-128"/>
              </a:rPr>
              <a:t>LGWAN</a:t>
            </a:r>
            <a:endParaRPr kumimoji="0" lang="ja-JP" altLang="en-US" sz="1800" b="0" dirty="0" smtClean="0">
              <a:solidFill>
                <a:prstClr val="black"/>
              </a:solidFill>
              <a:latin typeface="HGPｺﾞｼｯｸM" pitchFamily="50" charset="-128"/>
              <a:ea typeface="HGPｺﾞｼｯｸM" pitchFamily="50" charset="-128"/>
            </a:endParaRPr>
          </a:p>
        </p:txBody>
      </p:sp>
      <p:sp>
        <p:nvSpPr>
          <p:cNvPr id="33" name="角丸四角形 32"/>
          <p:cNvSpPr/>
          <p:nvPr/>
        </p:nvSpPr>
        <p:spPr bwMode="auto">
          <a:xfrm>
            <a:off x="896379" y="3202907"/>
            <a:ext cx="2257425" cy="360040"/>
          </a:xfrm>
          <a:prstGeom prst="roundRect">
            <a:avLst>
              <a:gd name="adj" fmla="val 19383"/>
            </a:avLst>
          </a:prstGeom>
          <a:solidFill>
            <a:schemeClr val="bg1"/>
          </a:solid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none" lIns="91440" tIns="45720" rIns="91440" bIns="45720" numCol="1" rtlCol="0" anchor="ctr" anchorCtr="0" compatLnSpc="1">
            <a:prstTxWarp prst="textNoShape">
              <a:avLst/>
            </a:prstTxWarp>
          </a:bodyPr>
          <a:lstStyle/>
          <a:p>
            <a:pPr algn="ctr" eaLnBrk="0" hangingPunct="0"/>
            <a:r>
              <a:rPr kumimoji="0" lang="ja-JP" altLang="en-US" sz="1800" b="0" dirty="0" smtClean="0">
                <a:solidFill>
                  <a:prstClr val="black"/>
                </a:solidFill>
                <a:latin typeface="HGPｺﾞｼｯｸM" pitchFamily="50" charset="-128"/>
                <a:ea typeface="HGPｺﾞｼｯｸM" pitchFamily="50" charset="-128"/>
              </a:rPr>
              <a:t>公的個人認証</a:t>
            </a:r>
          </a:p>
        </p:txBody>
      </p:sp>
      <p:sp>
        <p:nvSpPr>
          <p:cNvPr id="34" name="角丸四角形 33"/>
          <p:cNvSpPr/>
          <p:nvPr/>
        </p:nvSpPr>
        <p:spPr bwMode="auto">
          <a:xfrm>
            <a:off x="3293280" y="2792993"/>
            <a:ext cx="1225649" cy="769955"/>
          </a:xfrm>
          <a:prstGeom prst="roundRect">
            <a:avLst>
              <a:gd name="adj" fmla="val 9270"/>
            </a:avLst>
          </a:prstGeom>
          <a:solidFill>
            <a:schemeClr val="bg1"/>
          </a:solid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none" lIns="91440" tIns="45720" rIns="91440" bIns="45720" numCol="1" rtlCol="0" anchor="ctr" anchorCtr="0" compatLnSpc="1">
            <a:prstTxWarp prst="textNoShape">
              <a:avLst/>
            </a:prstTxWarp>
          </a:bodyPr>
          <a:lstStyle/>
          <a:p>
            <a:pPr algn="ctr" eaLnBrk="0" hangingPunct="0"/>
            <a:r>
              <a:rPr kumimoji="0" lang="ja-JP" altLang="en-US" sz="1800" b="0" dirty="0" smtClean="0">
                <a:solidFill>
                  <a:prstClr val="black"/>
                </a:solidFill>
                <a:latin typeface="HGPｺﾞｼｯｸM" pitchFamily="50" charset="-128"/>
                <a:ea typeface="HGPｺﾞｼｯｸM" pitchFamily="50" charset="-128"/>
              </a:rPr>
              <a:t>自治体</a:t>
            </a:r>
            <a:endParaRPr kumimoji="0" lang="en-US" altLang="ja-JP" sz="1800" b="0" dirty="0" smtClean="0">
              <a:solidFill>
                <a:prstClr val="black"/>
              </a:solidFill>
              <a:latin typeface="HGPｺﾞｼｯｸM" pitchFamily="50" charset="-128"/>
              <a:ea typeface="HGPｺﾞｼｯｸM" pitchFamily="50" charset="-128"/>
            </a:endParaRPr>
          </a:p>
          <a:p>
            <a:pPr algn="ctr" eaLnBrk="0" hangingPunct="0"/>
            <a:r>
              <a:rPr kumimoji="0" lang="en-US" altLang="ja-JP" sz="1800" b="0" dirty="0" smtClean="0">
                <a:solidFill>
                  <a:prstClr val="black"/>
                </a:solidFill>
                <a:latin typeface="HGPｺﾞｼｯｸM" pitchFamily="50" charset="-128"/>
                <a:ea typeface="HGPｺﾞｼｯｸM" pitchFamily="50" charset="-128"/>
              </a:rPr>
              <a:t>CIO</a:t>
            </a:r>
            <a:endParaRPr kumimoji="0" lang="ja-JP" altLang="en-US" sz="1800" b="0" dirty="0" smtClean="0">
              <a:solidFill>
                <a:prstClr val="black"/>
              </a:solidFill>
              <a:latin typeface="HGPｺﾞｼｯｸM" pitchFamily="50" charset="-128"/>
              <a:ea typeface="HGPｺﾞｼｯｸM" pitchFamily="50" charset="-128"/>
            </a:endParaRPr>
          </a:p>
        </p:txBody>
      </p:sp>
      <p:sp>
        <p:nvSpPr>
          <p:cNvPr id="37" name="正方形/長方形 36"/>
          <p:cNvSpPr/>
          <p:nvPr/>
        </p:nvSpPr>
        <p:spPr bwMode="auto">
          <a:xfrm>
            <a:off x="4315815" y="3972186"/>
            <a:ext cx="407307" cy="283174"/>
          </a:xfrm>
          <a:prstGeom prst="rect">
            <a:avLst/>
          </a:prstGeom>
          <a:noFill/>
          <a:ln>
            <a:noFill/>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sp>
        <p:nvSpPr>
          <p:cNvPr id="38" name="正方形/長方形 37"/>
          <p:cNvSpPr/>
          <p:nvPr/>
        </p:nvSpPr>
        <p:spPr bwMode="auto">
          <a:xfrm>
            <a:off x="4325334" y="4410346"/>
            <a:ext cx="407307" cy="283174"/>
          </a:xfrm>
          <a:prstGeom prst="rect">
            <a:avLst/>
          </a:prstGeom>
          <a:noFill/>
          <a:ln>
            <a:noFill/>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sp>
        <p:nvSpPr>
          <p:cNvPr id="39" name="角丸四角形 38"/>
          <p:cNvSpPr/>
          <p:nvPr/>
        </p:nvSpPr>
        <p:spPr bwMode="auto">
          <a:xfrm>
            <a:off x="717436" y="5263898"/>
            <a:ext cx="1930117" cy="562775"/>
          </a:xfrm>
          <a:prstGeom prst="roundRect">
            <a:avLst/>
          </a:prstGeom>
          <a:noFill/>
          <a:ln>
            <a:noFill/>
            <a:prstDash val="dash"/>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none" lIns="91440" tIns="45720" rIns="91440" bIns="45720" numCol="1" rtlCol="0" anchor="ctr" anchorCtr="0" compatLnSpc="1">
            <a:prstTxWarp prst="textNoShape">
              <a:avLst/>
            </a:prstTxWarp>
          </a:bodyPr>
          <a:lstStyle/>
          <a:p>
            <a:pPr eaLnBrk="0" hangingPunct="0"/>
            <a:r>
              <a:rPr kumimoji="0" lang="ja-JP" altLang="en-US" sz="1800" b="0" dirty="0" smtClean="0">
                <a:solidFill>
                  <a:prstClr val="black"/>
                </a:solidFill>
                <a:latin typeface="HGPｺﾞｼｯｸM" pitchFamily="50" charset="-128"/>
                <a:ea typeface="HGPｺﾞｼｯｸM" pitchFamily="50" charset="-128"/>
              </a:rPr>
              <a:t>これからの取組み</a:t>
            </a:r>
          </a:p>
        </p:txBody>
      </p:sp>
      <p:sp>
        <p:nvSpPr>
          <p:cNvPr id="40" name="下矢印 39"/>
          <p:cNvSpPr/>
          <p:nvPr/>
        </p:nvSpPr>
        <p:spPr bwMode="auto">
          <a:xfrm>
            <a:off x="2504728" y="4543816"/>
            <a:ext cx="456428" cy="1082846"/>
          </a:xfrm>
          <a:prstGeom prst="downArrow">
            <a:avLst/>
          </a:prstGeom>
          <a:solidFill>
            <a:schemeClr val="tx2">
              <a:lumMod val="40000"/>
              <a:lumOff val="60000"/>
            </a:schemeClr>
          </a:solid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cxnSp>
        <p:nvCxnSpPr>
          <p:cNvPr id="42" name="曲線コネクタ 41"/>
          <p:cNvCxnSpPr>
            <a:endCxn id="62" idx="0"/>
          </p:cNvCxnSpPr>
          <p:nvPr/>
        </p:nvCxnSpPr>
        <p:spPr bwMode="auto">
          <a:xfrm rot="5400000">
            <a:off x="5236659" y="3408636"/>
            <a:ext cx="1701293" cy="2227856"/>
          </a:xfrm>
          <a:prstGeom prst="curvedConnector3">
            <a:avLst>
              <a:gd name="adj1" fmla="val 50000"/>
            </a:avLst>
          </a:prstGeom>
          <a:solidFill>
            <a:schemeClr val="accent1"/>
          </a:solidFill>
          <a:ln w="298450" cap="flat" cmpd="sng" algn="ctr">
            <a:solidFill>
              <a:schemeClr val="accent2"/>
            </a:solidFill>
            <a:prstDash val="solid"/>
            <a:round/>
            <a:headEnd type="none" w="med" len="med"/>
            <a:tailEnd type="none" w="med" len="med"/>
          </a:ln>
          <a:effectLst/>
        </p:spPr>
      </p:cxnSp>
      <p:cxnSp>
        <p:nvCxnSpPr>
          <p:cNvPr id="43" name="曲線コネクタ 42"/>
          <p:cNvCxnSpPr>
            <a:stCxn id="29" idx="2"/>
            <a:endCxn id="62" idx="0"/>
          </p:cNvCxnSpPr>
          <p:nvPr/>
        </p:nvCxnSpPr>
        <p:spPr bwMode="auto">
          <a:xfrm rot="16200000" flipH="1">
            <a:off x="2987796" y="3387632"/>
            <a:ext cx="1708518" cy="2262642"/>
          </a:xfrm>
          <a:prstGeom prst="curvedConnector3">
            <a:avLst>
              <a:gd name="adj1" fmla="val 50000"/>
            </a:avLst>
          </a:prstGeom>
          <a:solidFill>
            <a:schemeClr val="accent1"/>
          </a:solidFill>
          <a:ln w="298450" cap="flat" cmpd="sng" algn="ctr">
            <a:solidFill>
              <a:schemeClr val="accent2"/>
            </a:solidFill>
            <a:prstDash val="solid"/>
            <a:round/>
            <a:headEnd type="none" w="med" len="med"/>
            <a:tailEnd type="none" w="med" len="med"/>
          </a:ln>
          <a:effectLst/>
        </p:spPr>
      </p:cxnSp>
      <p:sp>
        <p:nvSpPr>
          <p:cNvPr id="44" name="角丸四角形 43"/>
          <p:cNvSpPr/>
          <p:nvPr/>
        </p:nvSpPr>
        <p:spPr bwMode="auto">
          <a:xfrm>
            <a:off x="920553" y="5721090"/>
            <a:ext cx="3001811" cy="360040"/>
          </a:xfrm>
          <a:prstGeom prst="roundRect">
            <a:avLst/>
          </a:prstGeom>
          <a:solidFill>
            <a:schemeClr val="bg1"/>
          </a:solidFill>
          <a:ln>
            <a:prstDash val="solid"/>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none" lIns="91440" tIns="45720" rIns="91440" bIns="45720" numCol="1" rtlCol="0" anchor="ctr" anchorCtr="0" compatLnSpc="1">
            <a:prstTxWarp prst="textNoShape">
              <a:avLst/>
            </a:prstTxWarp>
          </a:bodyPr>
          <a:lstStyle/>
          <a:p>
            <a:pPr algn="ctr" eaLnBrk="0" hangingPunct="0"/>
            <a:r>
              <a:rPr kumimoji="0" lang="ja-JP" altLang="en-US" sz="1600" u="sng" dirty="0" smtClean="0">
                <a:solidFill>
                  <a:srgbClr val="FF0000"/>
                </a:solidFill>
                <a:latin typeface="HGPｺﾞｼｯｸM" pitchFamily="50" charset="-128"/>
                <a:ea typeface="HGPｺﾞｼｯｸM" pitchFamily="50" charset="-128"/>
              </a:rPr>
              <a:t>（団体間）</a:t>
            </a:r>
            <a:r>
              <a:rPr kumimoji="0" lang="ja-JP" altLang="en-US" sz="1800" u="sng" dirty="0" smtClean="0">
                <a:solidFill>
                  <a:srgbClr val="FF0000"/>
                </a:solidFill>
                <a:latin typeface="HGPｺﾞｼｯｸM" pitchFamily="50" charset="-128"/>
                <a:ea typeface="HGPｺﾞｼｯｸM" pitchFamily="50" charset="-128"/>
              </a:rPr>
              <a:t>情報連携の推進</a:t>
            </a:r>
          </a:p>
        </p:txBody>
      </p:sp>
      <p:sp>
        <p:nvSpPr>
          <p:cNvPr id="45" name="下矢印 44"/>
          <p:cNvSpPr/>
          <p:nvPr/>
        </p:nvSpPr>
        <p:spPr bwMode="auto">
          <a:xfrm rot="5400000">
            <a:off x="5051282" y="3311324"/>
            <a:ext cx="273211" cy="984952"/>
          </a:xfrm>
          <a:prstGeom prst="downArrow">
            <a:avLst/>
          </a:prstGeom>
          <a:solidFill>
            <a:schemeClr val="tx2">
              <a:lumMod val="40000"/>
              <a:lumOff val="60000"/>
            </a:schemeClr>
          </a:solid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sp>
        <p:nvSpPr>
          <p:cNvPr id="47" name="角丸四角形 46"/>
          <p:cNvSpPr/>
          <p:nvPr/>
        </p:nvSpPr>
        <p:spPr bwMode="auto">
          <a:xfrm>
            <a:off x="5401032" y="3645488"/>
            <a:ext cx="3600400" cy="322264"/>
          </a:xfrm>
          <a:prstGeom prst="roundRect">
            <a:avLst>
              <a:gd name="adj" fmla="val 19383"/>
            </a:avLst>
          </a:prstGeom>
          <a:solidFill>
            <a:schemeClr val="bg1"/>
          </a:solid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none" lIns="91440" tIns="45720" rIns="91440" bIns="45720" numCol="1" rtlCol="0" anchor="ctr" anchorCtr="0" compatLnSpc="1">
            <a:prstTxWarp prst="textNoShape">
              <a:avLst/>
            </a:prstTxWarp>
          </a:bodyPr>
          <a:lstStyle/>
          <a:p>
            <a:pPr algn="ctr" eaLnBrk="0" hangingPunct="0"/>
            <a:r>
              <a:rPr kumimoji="0" lang="ja-JP" altLang="en-US" sz="1800" b="0" dirty="0" smtClean="0">
                <a:solidFill>
                  <a:prstClr val="black"/>
                </a:solidFill>
                <a:latin typeface="HGPｺﾞｼｯｸM" pitchFamily="50" charset="-128"/>
                <a:ea typeface="HGPｺﾞｼｯｸM" pitchFamily="50" charset="-128"/>
              </a:rPr>
              <a:t>中間標準レイアウト</a:t>
            </a:r>
          </a:p>
        </p:txBody>
      </p:sp>
      <p:sp>
        <p:nvSpPr>
          <p:cNvPr id="48" name="下矢印 47"/>
          <p:cNvSpPr/>
          <p:nvPr/>
        </p:nvSpPr>
        <p:spPr bwMode="auto">
          <a:xfrm rot="5400000">
            <a:off x="5051277" y="3708942"/>
            <a:ext cx="273211" cy="984952"/>
          </a:xfrm>
          <a:prstGeom prst="downArrow">
            <a:avLst/>
          </a:prstGeom>
          <a:solidFill>
            <a:schemeClr val="tx2">
              <a:lumMod val="40000"/>
              <a:lumOff val="60000"/>
            </a:schemeClr>
          </a:solid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sp>
        <p:nvSpPr>
          <p:cNvPr id="49" name="下矢印 48"/>
          <p:cNvSpPr/>
          <p:nvPr/>
        </p:nvSpPr>
        <p:spPr bwMode="auto">
          <a:xfrm rot="5400000">
            <a:off x="5067686" y="4115938"/>
            <a:ext cx="273211" cy="984952"/>
          </a:xfrm>
          <a:prstGeom prst="downArrow">
            <a:avLst/>
          </a:prstGeom>
          <a:solidFill>
            <a:schemeClr val="tx2">
              <a:lumMod val="40000"/>
              <a:lumOff val="60000"/>
            </a:schemeClr>
          </a:solid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sp>
        <p:nvSpPr>
          <p:cNvPr id="50" name="角丸四角形 49"/>
          <p:cNvSpPr/>
          <p:nvPr/>
        </p:nvSpPr>
        <p:spPr bwMode="auto">
          <a:xfrm>
            <a:off x="5401824" y="4039760"/>
            <a:ext cx="3600400" cy="322264"/>
          </a:xfrm>
          <a:prstGeom prst="roundRect">
            <a:avLst>
              <a:gd name="adj" fmla="val 19383"/>
            </a:avLst>
          </a:prstGeom>
          <a:solidFill>
            <a:schemeClr val="bg1"/>
          </a:solid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none" lIns="91440" tIns="45720" rIns="91440" bIns="45720" numCol="1" rtlCol="0" anchor="ctr" anchorCtr="0" compatLnSpc="1">
            <a:prstTxWarp prst="textNoShape">
              <a:avLst/>
            </a:prstTxWarp>
          </a:bodyPr>
          <a:lstStyle/>
          <a:p>
            <a:pPr algn="ctr" eaLnBrk="0" hangingPunct="0"/>
            <a:r>
              <a:rPr kumimoji="0" lang="ja-JP" altLang="en-US" sz="1800" b="0" dirty="0" smtClean="0">
                <a:solidFill>
                  <a:prstClr val="black"/>
                </a:solidFill>
                <a:latin typeface="HGPｺﾞｼｯｸM" pitchFamily="50" charset="-128"/>
                <a:ea typeface="HGPｺﾞｼｯｸM" pitchFamily="50" charset="-128"/>
              </a:rPr>
              <a:t>文字情報基盤</a:t>
            </a:r>
          </a:p>
        </p:txBody>
      </p:sp>
      <p:sp>
        <p:nvSpPr>
          <p:cNvPr id="56" name="角丸四角形 55"/>
          <p:cNvSpPr/>
          <p:nvPr/>
        </p:nvSpPr>
        <p:spPr bwMode="auto">
          <a:xfrm>
            <a:off x="5389456" y="4437576"/>
            <a:ext cx="3600400" cy="322264"/>
          </a:xfrm>
          <a:prstGeom prst="roundRect">
            <a:avLst>
              <a:gd name="adj" fmla="val 19383"/>
            </a:avLst>
          </a:prstGeom>
          <a:solidFill>
            <a:schemeClr val="bg1"/>
          </a:solid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none" lIns="91440" tIns="45720" rIns="91440" bIns="45720" numCol="1" rtlCol="0" anchor="ctr" anchorCtr="0" compatLnSpc="1">
            <a:prstTxWarp prst="textNoShape">
              <a:avLst/>
            </a:prstTxWarp>
          </a:bodyPr>
          <a:lstStyle/>
          <a:p>
            <a:pPr algn="ctr" eaLnBrk="0" hangingPunct="0"/>
            <a:r>
              <a:rPr kumimoji="0" lang="ja-JP" altLang="en-US" sz="1800" b="0" dirty="0" smtClean="0">
                <a:solidFill>
                  <a:prstClr val="black"/>
                </a:solidFill>
                <a:latin typeface="HGPｺﾞｼｯｸM" pitchFamily="50" charset="-128"/>
                <a:ea typeface="HGPｺﾞｼｯｸM" pitchFamily="50" charset="-128"/>
              </a:rPr>
              <a:t>地域情報プラットフォーム</a:t>
            </a:r>
          </a:p>
        </p:txBody>
      </p:sp>
      <p:sp>
        <p:nvSpPr>
          <p:cNvPr id="57" name="角丸四角形 56"/>
          <p:cNvSpPr/>
          <p:nvPr/>
        </p:nvSpPr>
        <p:spPr bwMode="auto">
          <a:xfrm>
            <a:off x="802522" y="4759840"/>
            <a:ext cx="3788987" cy="360040"/>
          </a:xfrm>
          <a:prstGeom prst="roundRect">
            <a:avLst/>
          </a:prstGeom>
          <a:solidFill>
            <a:schemeClr val="bg1"/>
          </a:solidFill>
          <a:ln>
            <a:prstDash val="solid"/>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none" lIns="91440" tIns="45720" rIns="91440" bIns="45720" numCol="1" rtlCol="0" anchor="ctr" anchorCtr="0" compatLnSpc="1">
            <a:prstTxWarp prst="textNoShape">
              <a:avLst/>
            </a:prstTxWarp>
          </a:bodyPr>
          <a:lstStyle/>
          <a:p>
            <a:pPr algn="ctr" eaLnBrk="0" hangingPunct="0"/>
            <a:r>
              <a:rPr kumimoji="0" lang="ja-JP" altLang="en-US" sz="1600" b="0" dirty="0" smtClean="0">
                <a:solidFill>
                  <a:prstClr val="black"/>
                </a:solidFill>
                <a:latin typeface="HGPｺﾞｼｯｸM" pitchFamily="50" charset="-128"/>
                <a:ea typeface="HGPｺﾞｼｯｸM" pitchFamily="50" charset="-128"/>
              </a:rPr>
              <a:t>（団体内）</a:t>
            </a:r>
            <a:r>
              <a:rPr kumimoji="0" lang="ja-JP" altLang="en-US" sz="1800" b="0" dirty="0" smtClean="0">
                <a:solidFill>
                  <a:prstClr val="black"/>
                </a:solidFill>
                <a:latin typeface="HGPｺﾞｼｯｸM" pitchFamily="50" charset="-128"/>
                <a:ea typeface="HGPｺﾞｼｯｸM" pitchFamily="50" charset="-128"/>
              </a:rPr>
              <a:t>情報連携の推進</a:t>
            </a:r>
          </a:p>
        </p:txBody>
      </p:sp>
      <p:sp>
        <p:nvSpPr>
          <p:cNvPr id="59" name="角丸四角形 58"/>
          <p:cNvSpPr/>
          <p:nvPr/>
        </p:nvSpPr>
        <p:spPr bwMode="auto">
          <a:xfrm>
            <a:off x="795857" y="3743604"/>
            <a:ext cx="3816424" cy="949917"/>
          </a:xfrm>
          <a:prstGeom prst="roundRect">
            <a:avLst>
              <a:gd name="adj" fmla="val 13172"/>
            </a:avLst>
          </a:prstGeom>
          <a:solidFill>
            <a:schemeClr val="bg1"/>
          </a:solid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none" lIns="91440" tIns="45720" rIns="91440" bIns="45720" numCol="1" rtlCol="0" anchor="ctr" anchorCtr="0" compatLnSpc="1">
            <a:prstTxWarp prst="textNoShape">
              <a:avLst/>
            </a:prstTxWarp>
          </a:bodyPr>
          <a:lstStyle/>
          <a:p>
            <a:pPr algn="ctr" eaLnBrk="0" hangingPunct="0"/>
            <a:r>
              <a:rPr kumimoji="0" lang="ja-JP" altLang="en-US" sz="1800" b="0" dirty="0" smtClean="0">
                <a:solidFill>
                  <a:prstClr val="black"/>
                </a:solidFill>
                <a:latin typeface="HGPｺﾞｼｯｸM" pitchFamily="50" charset="-128"/>
                <a:ea typeface="HGPｺﾞｼｯｸM" pitchFamily="50" charset="-128"/>
              </a:rPr>
              <a:t>自治体クラウド（＝共同利用型）</a:t>
            </a:r>
          </a:p>
        </p:txBody>
      </p:sp>
      <p:sp>
        <p:nvSpPr>
          <p:cNvPr id="62" name="下矢印 61"/>
          <p:cNvSpPr/>
          <p:nvPr/>
        </p:nvSpPr>
        <p:spPr bwMode="auto">
          <a:xfrm>
            <a:off x="4664969" y="5373213"/>
            <a:ext cx="616815" cy="458947"/>
          </a:xfrm>
          <a:prstGeom prst="downArrow">
            <a:avLst/>
          </a:prstGeom>
          <a:solidFill>
            <a:schemeClr val="accent2"/>
          </a:solidFill>
          <a:ln>
            <a:no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sp>
        <p:nvSpPr>
          <p:cNvPr id="63" name="角丸四角形 62"/>
          <p:cNvSpPr/>
          <p:nvPr/>
        </p:nvSpPr>
        <p:spPr bwMode="auto">
          <a:xfrm>
            <a:off x="5385048" y="5580015"/>
            <a:ext cx="3600400" cy="403963"/>
          </a:xfrm>
          <a:prstGeom prst="roundRect">
            <a:avLst>
              <a:gd name="adj" fmla="val 19383"/>
            </a:avLst>
          </a:prstGeom>
          <a:solidFill>
            <a:schemeClr val="bg1"/>
          </a:solid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none" lIns="91440" tIns="45720" rIns="91440" bIns="45720" numCol="1" rtlCol="0" anchor="ctr" anchorCtr="0" compatLnSpc="1">
            <a:prstTxWarp prst="textNoShape">
              <a:avLst/>
            </a:prstTxWarp>
          </a:bodyPr>
          <a:lstStyle/>
          <a:p>
            <a:pPr algn="ctr" eaLnBrk="0" hangingPunct="0"/>
            <a:r>
              <a:rPr kumimoji="0" lang="ja-JP" altLang="en-US" sz="1800" u="sng" dirty="0" smtClean="0">
                <a:solidFill>
                  <a:srgbClr val="FF0000"/>
                </a:solidFill>
                <a:latin typeface="HGPｺﾞｼｯｸM" pitchFamily="50" charset="-128"/>
                <a:ea typeface="HGPｺﾞｼｯｸM" pitchFamily="50" charset="-128"/>
              </a:rPr>
              <a:t>番号制度関連支援策</a:t>
            </a:r>
          </a:p>
        </p:txBody>
      </p:sp>
      <p:sp>
        <p:nvSpPr>
          <p:cNvPr id="64" name="テキスト ボックス 63"/>
          <p:cNvSpPr txBox="1"/>
          <p:nvPr/>
        </p:nvSpPr>
        <p:spPr>
          <a:xfrm>
            <a:off x="6222040" y="5318858"/>
            <a:ext cx="1683288" cy="307777"/>
          </a:xfrm>
          <a:prstGeom prst="rect">
            <a:avLst/>
          </a:prstGeom>
          <a:noFill/>
        </p:spPr>
        <p:txBody>
          <a:bodyPr wrap="square" rtlCol="0">
            <a:spAutoFit/>
          </a:bodyPr>
          <a:lstStyle/>
          <a:p>
            <a:pPr eaLnBrk="0" hangingPunct="0"/>
            <a:r>
              <a:rPr lang="ja-JP" altLang="en-US" sz="1400" b="0" dirty="0" smtClean="0">
                <a:solidFill>
                  <a:prstClr val="black"/>
                </a:solidFill>
                <a:latin typeface="HGPｺﾞｼｯｸM" pitchFamily="50" charset="-128"/>
                <a:ea typeface="HGPｺﾞｼｯｸM" pitchFamily="50" charset="-128"/>
              </a:rPr>
              <a:t>（番号制度）</a:t>
            </a:r>
            <a:endParaRPr lang="ja-JP" altLang="en-US" sz="1400" b="0" dirty="0">
              <a:solidFill>
                <a:prstClr val="black"/>
              </a:solidFill>
              <a:latin typeface="HGPｺﾞｼｯｸM" pitchFamily="50" charset="-128"/>
              <a:ea typeface="HGPｺﾞｼｯｸM" pitchFamily="50" charset="-128"/>
            </a:endParaRPr>
          </a:p>
        </p:txBody>
      </p:sp>
      <p:sp>
        <p:nvSpPr>
          <p:cNvPr id="35" name="スライド番号プレースホルダ 34"/>
          <p:cNvSpPr>
            <a:spLocks noGrp="1"/>
          </p:cNvSpPr>
          <p:nvPr>
            <p:ph type="sldNum" sz="quarter" idx="12"/>
          </p:nvPr>
        </p:nvSpPr>
        <p:spPr/>
        <p:txBody>
          <a:bodyPr/>
          <a:lstStyle/>
          <a:p>
            <a:pPr>
              <a:defRPr/>
            </a:pPr>
            <a:fld id="{0E58A879-8DF7-4551-894D-53A581E11B35}" type="slidenum">
              <a:rPr lang="ja-JP" altLang="en-US" smtClean="0"/>
              <a:pPr>
                <a:defRPr/>
              </a:pPr>
              <a:t>20</a:t>
            </a:fld>
            <a:endParaRPr lang="en-US" altLang="ja-JP"/>
          </a:p>
        </p:txBody>
      </p:sp>
      <p:sp>
        <p:nvSpPr>
          <p:cNvPr id="36" name="フッター プレースホルダ 35"/>
          <p:cNvSpPr>
            <a:spLocks noGrp="1"/>
          </p:cNvSpPr>
          <p:nvPr>
            <p:ph type="ftr" sz="quarter" idx="11"/>
          </p:nvPr>
        </p:nvSpPr>
        <p:spPr/>
        <p:txBody>
          <a:bodyPr/>
          <a:lstStyle/>
          <a:p>
            <a:pPr>
              <a:defRPr/>
            </a:pPr>
            <a:r>
              <a:rPr lang="en-US" altLang="ja-JP" smtClean="0"/>
              <a:t>1-2 </a:t>
            </a:r>
            <a:r>
              <a:rPr lang="ja-JP" altLang="en-US" smtClean="0"/>
              <a:t>自治体における効果的な</a:t>
            </a:r>
            <a:r>
              <a:rPr lang="en-US" altLang="ja-JP" smtClean="0"/>
              <a:t>ICT</a:t>
            </a:r>
            <a:r>
              <a:rPr lang="ja-JP" altLang="en-US" smtClean="0"/>
              <a:t>利活用</a:t>
            </a:r>
            <a:endParaRPr lang="en-US" altLang="ja-JP"/>
          </a:p>
        </p:txBody>
      </p:sp>
      <p:sp>
        <p:nvSpPr>
          <p:cNvPr id="60" name="爆発 1 59"/>
          <p:cNvSpPr/>
          <p:nvPr/>
        </p:nvSpPr>
        <p:spPr bwMode="auto">
          <a:xfrm>
            <a:off x="3619205" y="5633482"/>
            <a:ext cx="2703740" cy="959810"/>
          </a:xfrm>
          <a:prstGeom prst="irregularSeal1">
            <a:avLst/>
          </a:prstGeom>
          <a:gradFill>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dirty="0" smtClean="0">
              <a:ln>
                <a:noFill/>
              </a:ln>
              <a:solidFill>
                <a:schemeClr val="tx1"/>
              </a:solidFill>
              <a:effectLst/>
              <a:latin typeface="Arial" charset="0"/>
              <a:ea typeface="ＭＳ Ｐゴシック" pitchFamily="50" charset="-128"/>
            </a:endParaRPr>
          </a:p>
        </p:txBody>
      </p:sp>
      <p:sp>
        <p:nvSpPr>
          <p:cNvPr id="61" name="テキスト ボックス 60"/>
          <p:cNvSpPr txBox="1"/>
          <p:nvPr/>
        </p:nvSpPr>
        <p:spPr>
          <a:xfrm>
            <a:off x="4391996" y="5924279"/>
            <a:ext cx="1107996" cy="461665"/>
          </a:xfrm>
          <a:prstGeom prst="rect">
            <a:avLst/>
          </a:prstGeom>
          <a:noFill/>
        </p:spPr>
        <p:txBody>
          <a:bodyPr wrap="none" rtlCol="0">
            <a:spAutoFit/>
          </a:bodyPr>
          <a:lstStyle/>
          <a:p>
            <a:r>
              <a:rPr kumimoji="1" lang="ja-JP" altLang="en-US" sz="2400" dirty="0" smtClean="0">
                <a:solidFill>
                  <a:schemeClr val="bg1"/>
                </a:solidFill>
                <a:latin typeface="HGPｺﾞｼｯｸM" pitchFamily="50" charset="-128"/>
                <a:ea typeface="HGPｺﾞｼｯｸM" pitchFamily="50" charset="-128"/>
              </a:rPr>
              <a:t>最適化</a:t>
            </a:r>
            <a:endParaRPr kumimoji="1" lang="ja-JP" altLang="en-US" sz="2400" dirty="0">
              <a:solidFill>
                <a:schemeClr val="bg1"/>
              </a:solidFill>
              <a:latin typeface="HGPｺﾞｼｯｸM" pitchFamily="50" charset="-128"/>
              <a:ea typeface="HGPｺﾞｼｯｸM" pitchFamily="50" charset="-128"/>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bwMode="auto">
          <a:xfrm>
            <a:off x="495300" y="404813"/>
            <a:ext cx="8915400" cy="792162"/>
          </a:xfrm>
          <a:noFill/>
          <a:ln>
            <a:miter lim="800000"/>
            <a:headEnd/>
            <a:tailEnd/>
          </a:ln>
        </p:spPr>
        <p:txBody>
          <a:bodyPr vert="horz" wrap="square" lIns="91440" tIns="45720" rIns="91440" bIns="45720" numCol="1" anchor="ctr" anchorCtr="0" compatLnSpc="1">
            <a:prstTxWarp prst="textNoShape">
              <a:avLst/>
            </a:prstTxWarp>
          </a:bodyPr>
          <a:lstStyle/>
          <a:p>
            <a:r>
              <a:rPr lang="ja-JP" altLang="en-US" dirty="0" smtClean="0"/>
              <a:t>７．</a:t>
            </a:r>
            <a:r>
              <a:rPr lang="ja-JP" altLang="ja-JP" dirty="0" smtClean="0"/>
              <a:t>本講義のまとめ</a:t>
            </a:r>
          </a:p>
        </p:txBody>
      </p:sp>
      <p:sp>
        <p:nvSpPr>
          <p:cNvPr id="29699" name="Rectangle 3"/>
          <p:cNvSpPr>
            <a:spLocks noGrp="1" noChangeArrowheads="1"/>
          </p:cNvSpPr>
          <p:nvPr>
            <p:ph idx="1"/>
          </p:nvPr>
        </p:nvSpPr>
        <p:spPr bwMode="auto">
          <a:xfrm>
            <a:off x="495300" y="1341440"/>
            <a:ext cx="8915400" cy="4784725"/>
          </a:xfrm>
          <a:noFill/>
          <a:ln>
            <a:miter lim="800000"/>
            <a:headEnd/>
            <a:tailEnd/>
          </a:ln>
        </p:spPr>
        <p:txBody>
          <a:bodyPr vert="horz" wrap="square" lIns="91440" tIns="45720" rIns="91440" bIns="45720" numCol="1" anchor="t" anchorCtr="0" compatLnSpc="1">
            <a:prstTxWarp prst="textNoShape">
              <a:avLst/>
            </a:prstTxWarp>
          </a:bodyPr>
          <a:lstStyle/>
          <a:p>
            <a:r>
              <a:rPr lang="ja-JP" altLang="en-US" sz="2400" dirty="0" smtClean="0">
                <a:latin typeface="HGPｺﾞｼｯｸM" pitchFamily="50" charset="-128"/>
                <a:ea typeface="HGPｺﾞｼｯｸM" pitchFamily="50" charset="-128"/>
              </a:rPr>
              <a:t>単にＩＣＴ技術の変遷で「クラウド」ということではない</a:t>
            </a:r>
            <a:r>
              <a:rPr lang="en-US" altLang="ja-JP" sz="2400" dirty="0" smtClean="0">
                <a:latin typeface="HGPｺﾞｼｯｸM" pitchFamily="50" charset="-128"/>
                <a:ea typeface="HGPｺﾞｼｯｸM" pitchFamily="50" charset="-128"/>
              </a:rPr>
              <a:t/>
            </a:r>
            <a:br>
              <a:rPr lang="en-US" altLang="ja-JP" sz="2400" dirty="0" smtClean="0">
                <a:latin typeface="HGPｺﾞｼｯｸM" pitchFamily="50" charset="-128"/>
                <a:ea typeface="HGPｺﾞｼｯｸM" pitchFamily="50" charset="-128"/>
              </a:rPr>
            </a:br>
            <a:r>
              <a:rPr lang="ja-JP" altLang="en-US" sz="2400" dirty="0" smtClean="0">
                <a:latin typeface="HGPｺﾞｼｯｸM" pitchFamily="50" charset="-128"/>
                <a:ea typeface="HGPｺﾞｼｯｸM" pitchFamily="50" charset="-128"/>
              </a:rPr>
              <a:t>⇒ＩＣＴの導入は手段であり目的が重要</a:t>
            </a:r>
            <a:r>
              <a:rPr lang="en-US" altLang="ja-JP" sz="2400" dirty="0" smtClean="0">
                <a:latin typeface="HGPｺﾞｼｯｸM" pitchFamily="50" charset="-128"/>
                <a:ea typeface="HGPｺﾞｼｯｸM" pitchFamily="50" charset="-128"/>
              </a:rPr>
              <a:t/>
            </a:r>
            <a:br>
              <a:rPr lang="en-US" altLang="ja-JP" sz="2400" dirty="0" smtClean="0">
                <a:latin typeface="HGPｺﾞｼｯｸM" pitchFamily="50" charset="-128"/>
                <a:ea typeface="HGPｺﾞｼｯｸM" pitchFamily="50" charset="-128"/>
              </a:rPr>
            </a:br>
            <a:r>
              <a:rPr lang="ja-JP" altLang="en-US" sz="2400" dirty="0" smtClean="0">
                <a:latin typeface="HGPｺﾞｼｯｸM" pitchFamily="50" charset="-128"/>
                <a:ea typeface="HGPｺﾞｼｯｸM" pitchFamily="50" charset="-128"/>
              </a:rPr>
              <a:t>⇒コスト削減だけではない</a:t>
            </a:r>
            <a:r>
              <a:rPr lang="en-US" altLang="ja-JP" sz="2400" dirty="0" smtClean="0">
                <a:latin typeface="HGPｺﾞｼｯｸM" pitchFamily="50" charset="-128"/>
                <a:ea typeface="HGPｺﾞｼｯｸM" pitchFamily="50" charset="-128"/>
              </a:rPr>
              <a:t/>
            </a:r>
            <a:br>
              <a:rPr lang="en-US" altLang="ja-JP" sz="2400" dirty="0" smtClean="0">
                <a:latin typeface="HGPｺﾞｼｯｸM" pitchFamily="50" charset="-128"/>
                <a:ea typeface="HGPｺﾞｼｯｸM" pitchFamily="50" charset="-128"/>
              </a:rPr>
            </a:br>
            <a:r>
              <a:rPr lang="ja-JP" altLang="en-US" sz="2400" dirty="0" smtClean="0">
                <a:latin typeface="HGPｺﾞｼｯｸM" pitchFamily="50" charset="-128"/>
                <a:ea typeface="HGPｺﾞｼｯｸM" pitchFamily="50" charset="-128"/>
              </a:rPr>
              <a:t>　　・　業務の効率化（費用対効果）</a:t>
            </a:r>
            <a:r>
              <a:rPr lang="en-US" altLang="ja-JP" sz="2400" dirty="0" smtClean="0">
                <a:latin typeface="HGPｺﾞｼｯｸM" pitchFamily="50" charset="-128"/>
                <a:ea typeface="HGPｺﾞｼｯｸM" pitchFamily="50" charset="-128"/>
              </a:rPr>
              <a:t/>
            </a:r>
            <a:br>
              <a:rPr lang="en-US" altLang="ja-JP" sz="2400" dirty="0" smtClean="0">
                <a:latin typeface="HGPｺﾞｼｯｸM" pitchFamily="50" charset="-128"/>
                <a:ea typeface="HGPｺﾞｼｯｸM" pitchFamily="50" charset="-128"/>
              </a:rPr>
            </a:br>
            <a:r>
              <a:rPr lang="ja-JP" altLang="en-US" sz="2400" dirty="0" smtClean="0">
                <a:latin typeface="HGPｺﾞｼｯｸM" pitchFamily="50" charset="-128"/>
                <a:ea typeface="HGPｺﾞｼｯｸM" pitchFamily="50" charset="-128"/>
              </a:rPr>
              <a:t>　　・　業務品質の確保（確実な自治体業務の遂行）</a:t>
            </a:r>
            <a:r>
              <a:rPr lang="en-US" altLang="ja-JP" sz="2400" dirty="0" smtClean="0">
                <a:latin typeface="HGPｺﾞｼｯｸM" pitchFamily="50" charset="-128"/>
                <a:ea typeface="HGPｺﾞｼｯｸM" pitchFamily="50" charset="-128"/>
              </a:rPr>
              <a:t/>
            </a:r>
            <a:br>
              <a:rPr lang="en-US" altLang="ja-JP" sz="2400" dirty="0" smtClean="0">
                <a:latin typeface="HGPｺﾞｼｯｸM" pitchFamily="50" charset="-128"/>
                <a:ea typeface="HGPｺﾞｼｯｸM" pitchFamily="50" charset="-128"/>
              </a:rPr>
            </a:br>
            <a:r>
              <a:rPr lang="ja-JP" altLang="en-US" sz="2400" dirty="0" smtClean="0">
                <a:latin typeface="HGPｺﾞｼｯｸM" pitchFamily="50" charset="-128"/>
                <a:ea typeface="HGPｺﾞｼｯｸM" pitchFamily="50" charset="-128"/>
              </a:rPr>
              <a:t>最終的には</a:t>
            </a:r>
            <a:r>
              <a:rPr lang="en-US" altLang="ja-JP" sz="2400" dirty="0" smtClean="0">
                <a:latin typeface="HGPｺﾞｼｯｸM" pitchFamily="50" charset="-128"/>
                <a:ea typeface="HGPｺﾞｼｯｸM" pitchFamily="50" charset="-128"/>
              </a:rPr>
              <a:t/>
            </a:r>
            <a:br>
              <a:rPr lang="en-US" altLang="ja-JP" sz="2400" dirty="0" smtClean="0">
                <a:latin typeface="HGPｺﾞｼｯｸM" pitchFamily="50" charset="-128"/>
                <a:ea typeface="HGPｺﾞｼｯｸM" pitchFamily="50" charset="-128"/>
              </a:rPr>
            </a:br>
            <a:r>
              <a:rPr lang="ja-JP" altLang="en-US" sz="2400" dirty="0" smtClean="0">
                <a:latin typeface="HGPｺﾞｼｯｸM" pitchFamily="50" charset="-128"/>
                <a:ea typeface="HGPｺﾞｼｯｸM" pitchFamily="50" charset="-128"/>
              </a:rPr>
              <a:t>　⇒　番号法対応を踏まえた住民満足度の向上等</a:t>
            </a:r>
            <a:endParaRPr lang="en-US" altLang="ja-JP" sz="2400" dirty="0" smtClean="0">
              <a:latin typeface="HGPｺﾞｼｯｸM" pitchFamily="50" charset="-128"/>
              <a:ea typeface="HGPｺﾞｼｯｸM" pitchFamily="50" charset="-128"/>
            </a:endParaRPr>
          </a:p>
          <a:p>
            <a:r>
              <a:rPr lang="ja-JP" altLang="en-US" sz="2400" dirty="0" smtClean="0">
                <a:latin typeface="HGPｺﾞｼｯｸM" pitchFamily="50" charset="-128"/>
                <a:ea typeface="HGPｺﾞｼｯｸM" pitchFamily="50" charset="-128"/>
              </a:rPr>
              <a:t>自治体クラウドの推進においては業務・システム最適化が重要</a:t>
            </a:r>
            <a:endParaRPr lang="en-US" altLang="ja-JP" sz="2400" dirty="0" smtClean="0">
              <a:latin typeface="HGPｺﾞｼｯｸM" pitchFamily="50" charset="-128"/>
              <a:ea typeface="HGPｺﾞｼｯｸM" pitchFamily="50" charset="-128"/>
            </a:endParaRPr>
          </a:p>
          <a:p>
            <a:r>
              <a:rPr lang="ja-JP" altLang="en-US" sz="2400" dirty="0" smtClean="0">
                <a:latin typeface="HGPｺﾞｼｯｸM" pitchFamily="50" charset="-128"/>
                <a:ea typeface="HGPｺﾞｼｯｸM" pitchFamily="50" charset="-128"/>
              </a:rPr>
              <a:t>番号制度によりシステムの改修等が必要</a:t>
            </a:r>
            <a:endParaRPr lang="en-US" altLang="ja-JP" sz="2400" dirty="0" smtClean="0">
              <a:latin typeface="HGPｺﾞｼｯｸM" pitchFamily="50" charset="-128"/>
              <a:ea typeface="HGPｺﾞｼｯｸM" pitchFamily="50" charset="-128"/>
            </a:endParaRPr>
          </a:p>
          <a:p>
            <a:r>
              <a:rPr lang="ja-JP" altLang="en-US" sz="2400" dirty="0" smtClean="0">
                <a:latin typeface="HGPｺﾞｼｯｸM" pitchFamily="50" charset="-128"/>
                <a:ea typeface="HGPｺﾞｼｯｸM" pitchFamily="50" charset="-128"/>
              </a:rPr>
              <a:t>総務省や政府の支援策を活用する</a:t>
            </a:r>
          </a:p>
        </p:txBody>
      </p:sp>
      <p:sp>
        <p:nvSpPr>
          <p:cNvPr id="4" name="スライド番号プレースホルダ 3"/>
          <p:cNvSpPr>
            <a:spLocks noGrp="1"/>
          </p:cNvSpPr>
          <p:nvPr>
            <p:ph type="sldNum" sz="quarter" idx="12"/>
          </p:nvPr>
        </p:nvSpPr>
        <p:spPr/>
        <p:txBody>
          <a:bodyPr/>
          <a:lstStyle/>
          <a:p>
            <a:pPr>
              <a:defRPr/>
            </a:pPr>
            <a:fld id="{0E58A879-8DF7-4551-894D-53A581E11B35}" type="slidenum">
              <a:rPr lang="ja-JP" altLang="en-US" smtClean="0"/>
              <a:pPr>
                <a:defRPr/>
              </a:pPr>
              <a:t>21</a:t>
            </a:fld>
            <a:endParaRPr lang="en-US" altLang="ja-JP"/>
          </a:p>
        </p:txBody>
      </p:sp>
      <p:sp>
        <p:nvSpPr>
          <p:cNvPr id="5" name="フッター プレースホルダ 4"/>
          <p:cNvSpPr>
            <a:spLocks noGrp="1"/>
          </p:cNvSpPr>
          <p:nvPr>
            <p:ph type="ftr" sz="quarter" idx="11"/>
          </p:nvPr>
        </p:nvSpPr>
        <p:spPr/>
        <p:txBody>
          <a:bodyPr/>
          <a:lstStyle/>
          <a:p>
            <a:pPr>
              <a:defRPr/>
            </a:pPr>
            <a:r>
              <a:rPr lang="en-US" altLang="ja-JP" smtClean="0"/>
              <a:t>1-2 </a:t>
            </a:r>
            <a:r>
              <a:rPr lang="ja-JP" altLang="en-US" smtClean="0"/>
              <a:t>自治体における効果的な</a:t>
            </a:r>
            <a:r>
              <a:rPr lang="en-US" altLang="ja-JP" smtClean="0"/>
              <a:t>ICT</a:t>
            </a:r>
            <a:r>
              <a:rPr lang="ja-JP" altLang="en-US" smtClean="0"/>
              <a:t>利活用</a:t>
            </a:r>
            <a:endParaRPr lang="en-US" altLang="ja-JP"/>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495300" y="404813"/>
            <a:ext cx="8915400" cy="792162"/>
          </a:xfrm>
          <a:noFill/>
          <a:ln>
            <a:miter lim="800000"/>
            <a:headEnd/>
            <a:tailEnd/>
          </a:ln>
        </p:spPr>
        <p:txBody>
          <a:bodyPr vert="horz" wrap="square" lIns="91440" tIns="45720" rIns="91440" bIns="45720" numCol="1" anchor="ctr" anchorCtr="0" compatLnSpc="1">
            <a:prstTxWarp prst="textNoShape">
              <a:avLst/>
            </a:prstTxWarp>
          </a:bodyPr>
          <a:lstStyle/>
          <a:p>
            <a:r>
              <a:rPr lang="ja-JP" altLang="ja-JP" dirty="0" smtClean="0"/>
              <a:t>２．本講義の構成</a:t>
            </a:r>
          </a:p>
        </p:txBody>
      </p:sp>
      <p:sp>
        <p:nvSpPr>
          <p:cNvPr id="5123" name="Rectangle 3"/>
          <p:cNvSpPr>
            <a:spLocks noGrp="1" noChangeArrowheads="1"/>
          </p:cNvSpPr>
          <p:nvPr>
            <p:ph idx="1"/>
          </p:nvPr>
        </p:nvSpPr>
        <p:spPr bwMode="auto">
          <a:xfrm>
            <a:off x="495300" y="1341440"/>
            <a:ext cx="8915400" cy="4784725"/>
          </a:xfrm>
          <a:noFill/>
          <a:ln>
            <a:miter lim="800000"/>
            <a:headEnd/>
            <a:tailEnd/>
          </a:ln>
        </p:spPr>
        <p:txBody>
          <a:bodyPr vert="horz" wrap="square" lIns="91440" tIns="45720" rIns="91440" bIns="45720" numCol="1" anchor="t" anchorCtr="0" compatLnSpc="1">
            <a:prstTxWarp prst="textNoShape">
              <a:avLst/>
            </a:prstTxWarp>
          </a:bodyPr>
          <a:lstStyle/>
          <a:p>
            <a:r>
              <a:rPr lang="ja-JP" altLang="en-US" sz="2400" dirty="0" smtClean="0">
                <a:latin typeface="HGPｺﾞｼｯｸM" pitchFamily="50" charset="-128"/>
                <a:ea typeface="HGPｺﾞｼｯｸM" pitchFamily="50" charset="-128"/>
              </a:rPr>
              <a:t>自治体におけるＩＣＴ利活用</a:t>
            </a:r>
          </a:p>
          <a:p>
            <a:pPr lvl="1"/>
            <a:r>
              <a:rPr lang="ja-JP" altLang="en-US" sz="2000" dirty="0" smtClean="0">
                <a:latin typeface="HGPｺﾞｼｯｸM" pitchFamily="50" charset="-128"/>
                <a:ea typeface="HGPｺﾞｼｯｸM" pitchFamily="50" charset="-128"/>
              </a:rPr>
              <a:t>自治体基幹業務での</a:t>
            </a:r>
            <a:r>
              <a:rPr lang="en-US" altLang="ja-JP" sz="2000" dirty="0" smtClean="0">
                <a:latin typeface="HGPｺﾞｼｯｸM" pitchFamily="50" charset="-128"/>
                <a:ea typeface="HGPｺﾞｼｯｸM" pitchFamily="50" charset="-128"/>
              </a:rPr>
              <a:t>ICT</a:t>
            </a:r>
            <a:r>
              <a:rPr lang="ja-JP" altLang="en-US" sz="2000" dirty="0" smtClean="0">
                <a:latin typeface="HGPｺﾞｼｯｸM" pitchFamily="50" charset="-128"/>
                <a:ea typeface="HGPｺﾞｼｯｸM" pitchFamily="50" charset="-128"/>
              </a:rPr>
              <a:t>利活用の変遷</a:t>
            </a:r>
            <a:endParaRPr lang="en-US" altLang="ja-JP" sz="2000" dirty="0" smtClean="0">
              <a:latin typeface="HGPｺﾞｼｯｸM" pitchFamily="50" charset="-128"/>
              <a:ea typeface="HGPｺﾞｼｯｸM" pitchFamily="50" charset="-128"/>
            </a:endParaRPr>
          </a:p>
          <a:p>
            <a:pPr lvl="1"/>
            <a:r>
              <a:rPr lang="ja-JP" altLang="en-US" sz="2000" dirty="0" smtClean="0">
                <a:latin typeface="HGPｺﾞｼｯｸM" pitchFamily="50" charset="-128"/>
                <a:ea typeface="HGPｺﾞｼｯｸM" pitchFamily="50" charset="-128"/>
              </a:rPr>
              <a:t>自治体におけるＩＣＴの導入・利活用の目的</a:t>
            </a:r>
            <a:endParaRPr lang="en-US" altLang="ja-JP" sz="2000" dirty="0" smtClean="0">
              <a:latin typeface="HGPｺﾞｼｯｸM" pitchFamily="50" charset="-128"/>
              <a:ea typeface="HGPｺﾞｼｯｸM" pitchFamily="50" charset="-128"/>
            </a:endParaRPr>
          </a:p>
          <a:p>
            <a:pPr lvl="1"/>
            <a:r>
              <a:rPr lang="ja-JP" altLang="en-US" sz="2000" dirty="0" smtClean="0">
                <a:latin typeface="HGPｺﾞｼｯｸM" pitchFamily="50" charset="-128"/>
                <a:ea typeface="HGPｺﾞｼｯｸM" pitchFamily="50" charset="-128"/>
              </a:rPr>
              <a:t>番号法への対応</a:t>
            </a:r>
            <a:r>
              <a:rPr lang="en-US" altLang="ja-JP" sz="2000" dirty="0" smtClean="0">
                <a:latin typeface="HGPｺﾞｼｯｸM" pitchFamily="50" charset="-128"/>
                <a:ea typeface="HGPｺﾞｼｯｸM" pitchFamily="50" charset="-128"/>
              </a:rPr>
              <a:t>	</a:t>
            </a:r>
          </a:p>
          <a:p>
            <a:r>
              <a:rPr lang="ja-JP" altLang="en-US" sz="2400" dirty="0" smtClean="0">
                <a:latin typeface="HGPｺﾞｼｯｸM" pitchFamily="50" charset="-128"/>
                <a:ea typeface="HGPｺﾞｼｯｸM" pitchFamily="50" charset="-128"/>
              </a:rPr>
              <a:t>自治体クラウドとは</a:t>
            </a:r>
          </a:p>
          <a:p>
            <a:r>
              <a:rPr lang="ja-JP" altLang="en-US" sz="2400" dirty="0" smtClean="0">
                <a:latin typeface="HGPｺﾞｼｯｸM" pitchFamily="50" charset="-128"/>
                <a:ea typeface="HGPｺﾞｼｯｸM" pitchFamily="50" charset="-128"/>
              </a:rPr>
              <a:t>自治体における業務・システムの最適化</a:t>
            </a:r>
            <a:endParaRPr lang="en-US" altLang="ja-JP" sz="2400" dirty="0" smtClean="0">
              <a:latin typeface="HGPｺﾞｼｯｸM" pitchFamily="50" charset="-128"/>
              <a:ea typeface="HGPｺﾞｼｯｸM" pitchFamily="50" charset="-128"/>
            </a:endParaRPr>
          </a:p>
          <a:p>
            <a:pPr lvl="1"/>
            <a:r>
              <a:rPr lang="ja-JP" altLang="en-US" sz="2000" dirty="0" smtClean="0">
                <a:latin typeface="HGPｺﾞｼｯｸM" pitchFamily="50" charset="-128"/>
                <a:ea typeface="HGPｺﾞｼｯｸM" pitchFamily="50" charset="-128"/>
              </a:rPr>
              <a:t>業務・システムの最適化の概念</a:t>
            </a:r>
            <a:endParaRPr lang="en-US" altLang="ja-JP" sz="2000" dirty="0" smtClean="0">
              <a:latin typeface="HGPｺﾞｼｯｸM" pitchFamily="50" charset="-128"/>
              <a:ea typeface="HGPｺﾞｼｯｸM" pitchFamily="50" charset="-128"/>
            </a:endParaRPr>
          </a:p>
          <a:p>
            <a:pPr lvl="1"/>
            <a:r>
              <a:rPr lang="ja-JP" altLang="en-US" sz="2000" dirty="0" smtClean="0">
                <a:latin typeface="HGPｺﾞｼｯｸM" pitchFamily="50" charset="-128"/>
                <a:ea typeface="HGPｺﾞｼｯｸM" pitchFamily="50" charset="-128"/>
              </a:rPr>
              <a:t>全体最適の視点からみた非効率</a:t>
            </a:r>
            <a:endParaRPr lang="en-US" altLang="ja-JP" sz="2000" dirty="0" smtClean="0">
              <a:latin typeface="HGPｺﾞｼｯｸM" pitchFamily="50" charset="-128"/>
              <a:ea typeface="HGPｺﾞｼｯｸM" pitchFamily="50" charset="-128"/>
            </a:endParaRPr>
          </a:p>
          <a:p>
            <a:r>
              <a:rPr lang="ja-JP" altLang="en-US" sz="2400" dirty="0" smtClean="0">
                <a:latin typeface="HGPｺﾞｼｯｸM" pitchFamily="50" charset="-128"/>
                <a:ea typeface="HGPｺﾞｼｯｸM" pitchFamily="50" charset="-128"/>
              </a:rPr>
              <a:t>自治体クラウド導入と業務連携推進</a:t>
            </a:r>
            <a:endParaRPr lang="en-US" altLang="ja-JP" sz="2400" dirty="0" smtClean="0">
              <a:latin typeface="HGPｺﾞｼｯｸM" pitchFamily="50" charset="-128"/>
              <a:ea typeface="HGPｺﾞｼｯｸM" pitchFamily="50" charset="-128"/>
            </a:endParaRPr>
          </a:p>
          <a:p>
            <a:pPr lvl="1"/>
            <a:r>
              <a:rPr lang="ja-JP" altLang="en-US" sz="2000" dirty="0" smtClean="0">
                <a:latin typeface="HGPｺﾞｼｯｸM" pitchFamily="50" charset="-128"/>
                <a:ea typeface="HGPｺﾞｼｯｸM" pitchFamily="50" charset="-128"/>
              </a:rPr>
              <a:t>推進支援策</a:t>
            </a:r>
            <a:endParaRPr lang="en-US" altLang="ja-JP" sz="2000" dirty="0" smtClean="0">
              <a:latin typeface="HGPｺﾞｼｯｸM" pitchFamily="50" charset="-128"/>
              <a:ea typeface="HGPｺﾞｼｯｸM" pitchFamily="50" charset="-128"/>
            </a:endParaRPr>
          </a:p>
          <a:p>
            <a:r>
              <a:rPr lang="ja-JP" altLang="en-US" sz="2400" dirty="0" smtClean="0">
                <a:latin typeface="HGPｺﾞｼｯｸM" pitchFamily="50" charset="-128"/>
                <a:ea typeface="HGPｺﾞｼｯｸM" pitchFamily="50" charset="-128"/>
              </a:rPr>
              <a:t>番号制度の概要</a:t>
            </a:r>
            <a:endParaRPr lang="en-US" altLang="ja-JP" sz="2400" dirty="0" smtClean="0">
              <a:latin typeface="HGPｺﾞｼｯｸM" pitchFamily="50" charset="-128"/>
              <a:ea typeface="HGPｺﾞｼｯｸM" pitchFamily="50" charset="-128"/>
            </a:endParaRPr>
          </a:p>
        </p:txBody>
      </p:sp>
      <p:sp>
        <p:nvSpPr>
          <p:cNvPr id="4" name="スライド番号プレースホルダ 3"/>
          <p:cNvSpPr>
            <a:spLocks noGrp="1"/>
          </p:cNvSpPr>
          <p:nvPr>
            <p:ph type="sldNum" sz="quarter" idx="12"/>
          </p:nvPr>
        </p:nvSpPr>
        <p:spPr/>
        <p:txBody>
          <a:bodyPr/>
          <a:lstStyle/>
          <a:p>
            <a:pPr>
              <a:defRPr/>
            </a:pPr>
            <a:fld id="{0E58A879-8DF7-4551-894D-53A581E11B35}" type="slidenum">
              <a:rPr lang="ja-JP" altLang="en-US" smtClean="0"/>
              <a:pPr>
                <a:defRPr/>
              </a:pPr>
              <a:t>2</a:t>
            </a:fld>
            <a:endParaRPr lang="en-US" altLang="ja-JP"/>
          </a:p>
        </p:txBody>
      </p:sp>
      <p:sp>
        <p:nvSpPr>
          <p:cNvPr id="5" name="フッター プレースホルダ 4"/>
          <p:cNvSpPr>
            <a:spLocks noGrp="1"/>
          </p:cNvSpPr>
          <p:nvPr>
            <p:ph type="ftr" sz="quarter" idx="11"/>
          </p:nvPr>
        </p:nvSpPr>
        <p:spPr/>
        <p:txBody>
          <a:bodyPr/>
          <a:lstStyle/>
          <a:p>
            <a:pPr>
              <a:defRPr/>
            </a:pPr>
            <a:r>
              <a:rPr lang="en-US" altLang="ja-JP" smtClean="0"/>
              <a:t>1-2 </a:t>
            </a:r>
            <a:r>
              <a:rPr lang="ja-JP" altLang="en-US" smtClean="0"/>
              <a:t>自治体における効果的な</a:t>
            </a:r>
            <a:r>
              <a:rPr lang="en-US" altLang="ja-JP" smtClean="0"/>
              <a:t>ICT</a:t>
            </a:r>
            <a:r>
              <a:rPr lang="ja-JP" altLang="en-US" smtClean="0"/>
              <a:t>利活用</a:t>
            </a:r>
            <a:endParaRPr lang="en-US" altLang="ja-JP"/>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bwMode="auto">
          <a:xfrm>
            <a:off x="495300" y="404813"/>
            <a:ext cx="9410700" cy="792162"/>
          </a:xfrm>
          <a:noFill/>
          <a:ln>
            <a:miter lim="800000"/>
            <a:headEnd/>
            <a:tailEnd/>
          </a:ln>
        </p:spPr>
        <p:txBody>
          <a:bodyPr vert="horz" wrap="square" lIns="91440" tIns="45720" rIns="91440" bIns="45720" numCol="1" anchor="ctr" anchorCtr="0" compatLnSpc="1">
            <a:prstTxWarp prst="textNoShape">
              <a:avLst/>
            </a:prstTxWarp>
          </a:bodyPr>
          <a:lstStyle/>
          <a:p>
            <a:r>
              <a:rPr lang="ja-JP" altLang="en-US" dirty="0" smtClean="0"/>
              <a:t>３．自治体におけるＩＣＴ利活用　</a:t>
            </a:r>
            <a:r>
              <a:rPr lang="ja-JP" altLang="en-US" sz="2000" dirty="0" smtClean="0"/>
              <a:t>～行政事務におけるＩＣＴ利活用の変遷～</a:t>
            </a:r>
            <a:endParaRPr lang="ja-JP" altLang="ja-JP" sz="2000" dirty="0" smtClean="0"/>
          </a:p>
        </p:txBody>
      </p:sp>
      <p:sp>
        <p:nvSpPr>
          <p:cNvPr id="7171" name="Rectangle 3"/>
          <p:cNvSpPr>
            <a:spLocks noGrp="1" noChangeArrowheads="1"/>
          </p:cNvSpPr>
          <p:nvPr>
            <p:ph idx="1"/>
          </p:nvPr>
        </p:nvSpPr>
        <p:spPr bwMode="auto">
          <a:xfrm>
            <a:off x="488950" y="1489355"/>
            <a:ext cx="8915400" cy="3600450"/>
          </a:xfrm>
          <a:noFill/>
          <a:ln>
            <a:miter lim="800000"/>
            <a:headEnd/>
            <a:tailEnd/>
          </a:ln>
        </p:spPr>
        <p:txBody>
          <a:bodyPr vert="horz" wrap="square" lIns="91440" tIns="45720" rIns="91440" bIns="45720" numCol="1" anchor="t" anchorCtr="0" compatLnSpc="1">
            <a:prstTxWarp prst="textNoShape">
              <a:avLst/>
            </a:prstTxWarp>
          </a:bodyPr>
          <a:lstStyle/>
          <a:p>
            <a:r>
              <a:rPr lang="ja-JP" altLang="en-US" sz="2400" dirty="0" smtClean="0">
                <a:latin typeface="HGPｺﾞｼｯｸM" pitchFamily="50" charset="-128"/>
                <a:ea typeface="HGPｺﾞｼｯｸM" pitchFamily="50" charset="-128"/>
              </a:rPr>
              <a:t>スーパーコンピュータ</a:t>
            </a:r>
            <a:endParaRPr lang="en-US" altLang="ja-JP" sz="2400" dirty="0" smtClean="0">
              <a:latin typeface="HGPｺﾞｼｯｸM" pitchFamily="50" charset="-128"/>
              <a:ea typeface="HGPｺﾞｼｯｸM" pitchFamily="50" charset="-128"/>
            </a:endParaRPr>
          </a:p>
          <a:p>
            <a:r>
              <a:rPr lang="ja-JP" altLang="en-US" sz="2400" dirty="0" smtClean="0">
                <a:latin typeface="HGPｺﾞｼｯｸM" pitchFamily="50" charset="-128"/>
                <a:ea typeface="HGPｺﾞｼｯｸM" pitchFamily="50" charset="-128"/>
              </a:rPr>
              <a:t>メインフレーム（汎用機）</a:t>
            </a:r>
            <a:endParaRPr lang="en-US" altLang="ja-JP" sz="2400" dirty="0" smtClean="0">
              <a:latin typeface="HGPｺﾞｼｯｸM" pitchFamily="50" charset="-128"/>
              <a:ea typeface="HGPｺﾞｼｯｸM" pitchFamily="50" charset="-128"/>
            </a:endParaRPr>
          </a:p>
          <a:p>
            <a:r>
              <a:rPr lang="ja-JP" altLang="en-US" sz="2400" dirty="0" smtClean="0">
                <a:latin typeface="HGPｺﾞｼｯｸM" pitchFamily="50" charset="-128"/>
                <a:ea typeface="HGPｺﾞｼｯｸM" pitchFamily="50" charset="-128"/>
              </a:rPr>
              <a:t>オフコン（オフィス・コンピュータ）</a:t>
            </a:r>
            <a:endParaRPr lang="en-US" altLang="ja-JP" sz="2400" dirty="0" smtClean="0">
              <a:latin typeface="HGPｺﾞｼｯｸM" pitchFamily="50" charset="-128"/>
              <a:ea typeface="HGPｺﾞｼｯｸM" pitchFamily="50" charset="-128"/>
            </a:endParaRPr>
          </a:p>
          <a:p>
            <a:r>
              <a:rPr lang="ja-JP" altLang="en-US" sz="2400" dirty="0" smtClean="0">
                <a:latin typeface="HGPｺﾞｼｯｸM" pitchFamily="50" charset="-128"/>
                <a:ea typeface="HGPｺﾞｼｯｸM" pitchFamily="50" charset="-128"/>
              </a:rPr>
              <a:t>ワークステーション</a:t>
            </a:r>
            <a:endParaRPr lang="en-US" altLang="ja-JP" sz="2400" dirty="0" smtClean="0">
              <a:latin typeface="HGPｺﾞｼｯｸM" pitchFamily="50" charset="-128"/>
              <a:ea typeface="HGPｺﾞｼｯｸM" pitchFamily="50" charset="-128"/>
            </a:endParaRPr>
          </a:p>
        </p:txBody>
      </p:sp>
      <p:sp>
        <p:nvSpPr>
          <p:cNvPr id="7172" name="右中かっこ 4"/>
          <p:cNvSpPr>
            <a:spLocks/>
          </p:cNvSpPr>
          <p:nvPr/>
        </p:nvSpPr>
        <p:spPr bwMode="auto">
          <a:xfrm>
            <a:off x="6032501" y="1632232"/>
            <a:ext cx="360363" cy="1728663"/>
          </a:xfrm>
          <a:prstGeom prst="rightBrace">
            <a:avLst>
              <a:gd name="adj1" fmla="val 8305"/>
              <a:gd name="adj2" fmla="val 50000"/>
            </a:avLst>
          </a:prstGeom>
          <a:noFill/>
          <a:ln w="9525" algn="ctr">
            <a:solidFill>
              <a:schemeClr val="tx1"/>
            </a:solidFill>
            <a:round/>
            <a:headEnd/>
            <a:tailEnd/>
          </a:ln>
          <a:effectLst>
            <a:prstShdw prst="shdw17" dist="17961" dir="2700000">
              <a:schemeClr val="bg2"/>
            </a:prstShdw>
          </a:effectLst>
        </p:spPr>
        <p:txBody>
          <a:bodyPr/>
          <a:lstStyle/>
          <a:p>
            <a:endParaRPr lang="ja-JP" altLang="en-US">
              <a:latin typeface="HGPｺﾞｼｯｸM" pitchFamily="50" charset="-128"/>
              <a:ea typeface="HGPｺﾞｼｯｸM" pitchFamily="50" charset="-128"/>
            </a:endParaRPr>
          </a:p>
        </p:txBody>
      </p:sp>
      <p:sp>
        <p:nvSpPr>
          <p:cNvPr id="7173" name="テキスト ボックス 5"/>
          <p:cNvSpPr txBox="1">
            <a:spLocks noChangeArrowheads="1"/>
          </p:cNvSpPr>
          <p:nvPr/>
        </p:nvSpPr>
        <p:spPr bwMode="auto">
          <a:xfrm>
            <a:off x="6537326" y="1560693"/>
            <a:ext cx="2952750" cy="368300"/>
          </a:xfrm>
          <a:prstGeom prst="rect">
            <a:avLst/>
          </a:prstGeom>
          <a:noFill/>
          <a:ln w="9525">
            <a:noFill/>
            <a:miter lim="800000"/>
            <a:headEnd/>
            <a:tailEnd/>
          </a:ln>
        </p:spPr>
        <p:txBody>
          <a:bodyPr>
            <a:spAutoFit/>
          </a:bodyPr>
          <a:lstStyle/>
          <a:p>
            <a:r>
              <a:rPr kumimoji="1" lang="ja-JP" altLang="en-US">
                <a:latin typeface="HGPｺﾞｼｯｸM" pitchFamily="50" charset="-128"/>
                <a:ea typeface="HGPｺﾞｼｯｸM" pitchFamily="50" charset="-128"/>
              </a:rPr>
              <a:t>技術としては・・・</a:t>
            </a:r>
          </a:p>
        </p:txBody>
      </p:sp>
      <p:sp>
        <p:nvSpPr>
          <p:cNvPr id="7174" name="テキスト ボックス 6"/>
          <p:cNvSpPr txBox="1">
            <a:spLocks noChangeArrowheads="1"/>
          </p:cNvSpPr>
          <p:nvPr/>
        </p:nvSpPr>
        <p:spPr bwMode="auto">
          <a:xfrm>
            <a:off x="6537326" y="1849618"/>
            <a:ext cx="3188693" cy="523220"/>
          </a:xfrm>
          <a:prstGeom prst="rect">
            <a:avLst/>
          </a:prstGeom>
          <a:noFill/>
          <a:ln w="9525">
            <a:noFill/>
            <a:miter lim="800000"/>
            <a:headEnd/>
            <a:tailEnd/>
          </a:ln>
        </p:spPr>
        <p:txBody>
          <a:bodyPr wrap="none">
            <a:spAutoFit/>
          </a:bodyPr>
          <a:lstStyle/>
          <a:p>
            <a:r>
              <a:rPr kumimoji="1" lang="ja-JP" altLang="en-US" sz="2800" dirty="0">
                <a:latin typeface="HGPｺﾞｼｯｸM" pitchFamily="50" charset="-128"/>
                <a:ea typeface="HGPｺﾞｼｯｸM" pitchFamily="50" charset="-128"/>
              </a:rPr>
              <a:t>１０年前の現役選手</a:t>
            </a:r>
          </a:p>
        </p:txBody>
      </p:sp>
      <p:sp>
        <p:nvSpPr>
          <p:cNvPr id="7176" name="テキスト ボックス 5"/>
          <p:cNvSpPr txBox="1">
            <a:spLocks noChangeArrowheads="1"/>
          </p:cNvSpPr>
          <p:nvPr/>
        </p:nvSpPr>
        <p:spPr bwMode="auto">
          <a:xfrm>
            <a:off x="6537326" y="2332218"/>
            <a:ext cx="2952750" cy="369888"/>
          </a:xfrm>
          <a:prstGeom prst="rect">
            <a:avLst/>
          </a:prstGeom>
          <a:noFill/>
          <a:ln w="9525">
            <a:noFill/>
            <a:miter lim="800000"/>
            <a:headEnd/>
            <a:tailEnd/>
          </a:ln>
        </p:spPr>
        <p:txBody>
          <a:bodyPr>
            <a:spAutoFit/>
          </a:bodyPr>
          <a:lstStyle/>
          <a:p>
            <a:r>
              <a:rPr kumimoji="1" lang="ja-JP" altLang="en-US">
                <a:latin typeface="HGPｺﾞｼｯｸM" pitchFamily="50" charset="-128"/>
                <a:ea typeface="HGPｺﾞｼｯｸM" pitchFamily="50" charset="-128"/>
              </a:rPr>
              <a:t>現場では・・・</a:t>
            </a:r>
          </a:p>
        </p:txBody>
      </p:sp>
      <p:sp>
        <p:nvSpPr>
          <p:cNvPr id="7177" name="テキスト ボックス 6"/>
          <p:cNvSpPr txBox="1">
            <a:spLocks noChangeArrowheads="1"/>
          </p:cNvSpPr>
          <p:nvPr/>
        </p:nvSpPr>
        <p:spPr bwMode="auto">
          <a:xfrm>
            <a:off x="6537325" y="2621144"/>
            <a:ext cx="3291286" cy="523220"/>
          </a:xfrm>
          <a:prstGeom prst="rect">
            <a:avLst/>
          </a:prstGeom>
          <a:noFill/>
          <a:ln w="9525">
            <a:noFill/>
            <a:miter lim="800000"/>
            <a:headEnd/>
            <a:tailEnd/>
          </a:ln>
        </p:spPr>
        <p:txBody>
          <a:bodyPr wrap="none">
            <a:spAutoFit/>
          </a:bodyPr>
          <a:lstStyle/>
          <a:p>
            <a:r>
              <a:rPr kumimoji="1" lang="ja-JP" altLang="en-US" sz="2800">
                <a:latin typeface="HGPｺﾞｼｯｸM" pitchFamily="50" charset="-128"/>
                <a:ea typeface="HGPｺﾞｼｯｸM" pitchFamily="50" charset="-128"/>
              </a:rPr>
              <a:t>今なお現役選手も</a:t>
            </a:r>
            <a:r>
              <a:rPr kumimoji="1" lang="en-US" altLang="ja-JP" sz="2800">
                <a:latin typeface="HGPｺﾞｼｯｸM" pitchFamily="50" charset="-128"/>
                <a:ea typeface="HGPｺﾞｼｯｸM" pitchFamily="50" charset="-128"/>
              </a:rPr>
              <a:t>…</a:t>
            </a:r>
            <a:endParaRPr kumimoji="1" lang="ja-JP" altLang="en-US" sz="2800">
              <a:latin typeface="HGPｺﾞｼｯｸM" pitchFamily="50" charset="-128"/>
              <a:ea typeface="HGPｺﾞｼｯｸM" pitchFamily="50" charset="-128"/>
            </a:endParaRPr>
          </a:p>
        </p:txBody>
      </p:sp>
      <p:sp>
        <p:nvSpPr>
          <p:cNvPr id="10" name="下矢印 9"/>
          <p:cNvSpPr/>
          <p:nvPr/>
        </p:nvSpPr>
        <p:spPr bwMode="auto">
          <a:xfrm>
            <a:off x="4088905" y="3356992"/>
            <a:ext cx="2088232" cy="432048"/>
          </a:xfrm>
          <a:prstGeom prst="downArrow">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sp>
        <p:nvSpPr>
          <p:cNvPr id="11" name="角丸四角形 10"/>
          <p:cNvSpPr/>
          <p:nvPr/>
        </p:nvSpPr>
        <p:spPr bwMode="auto">
          <a:xfrm>
            <a:off x="1712640" y="3861048"/>
            <a:ext cx="6912768" cy="720080"/>
          </a:xfrm>
          <a:prstGeom prst="roundRect">
            <a:avLst/>
          </a:prstGeom>
          <a:solidFill>
            <a:schemeClr val="bg1"/>
          </a:solid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algn="ctr"/>
            <a:r>
              <a:rPr lang="ja-JP" altLang="en-US" sz="1200" dirty="0" smtClean="0">
                <a:solidFill>
                  <a:schemeClr val="tx1"/>
                </a:solidFill>
                <a:latin typeface="HGPｺﾞｼｯｸM" pitchFamily="50" charset="-128"/>
                <a:ea typeface="HGPｺﾞｼｯｸM" pitchFamily="50" charset="-128"/>
              </a:rPr>
              <a:t>（業務のイノベーションに比べて）</a:t>
            </a:r>
            <a:endParaRPr lang="en-US" altLang="ja-JP" sz="1200" dirty="0" smtClean="0">
              <a:solidFill>
                <a:schemeClr val="tx1"/>
              </a:solidFill>
              <a:latin typeface="HGPｺﾞｼｯｸM" pitchFamily="50" charset="-128"/>
              <a:ea typeface="HGPｺﾞｼｯｸM" pitchFamily="50" charset="-128"/>
            </a:endParaRPr>
          </a:p>
          <a:p>
            <a:pPr algn="ctr"/>
            <a:r>
              <a:rPr lang="ja-JP" altLang="en-US" sz="2000" dirty="0" smtClean="0">
                <a:solidFill>
                  <a:schemeClr val="tx1"/>
                </a:solidFill>
                <a:latin typeface="HGPｺﾞｼｯｸM" pitchFamily="50" charset="-128"/>
                <a:ea typeface="HGPｺﾞｼｯｸM" pitchFamily="50" charset="-128"/>
              </a:rPr>
              <a:t>短いスパンで</a:t>
            </a:r>
            <a:r>
              <a:rPr kumimoji="0" lang="ja-JP" altLang="en-US" sz="2000" b="0" i="0" u="none" strike="noStrike" cap="none" normalizeH="0" baseline="0" dirty="0" smtClean="0">
                <a:ln>
                  <a:noFill/>
                </a:ln>
                <a:solidFill>
                  <a:schemeClr val="tx1"/>
                </a:solidFill>
                <a:effectLst/>
                <a:latin typeface="HGPｺﾞｼｯｸM" pitchFamily="50" charset="-128"/>
                <a:ea typeface="HGPｺﾞｼｯｸM" pitchFamily="50" charset="-128"/>
              </a:rPr>
              <a:t>技術と環境が変わる分野</a:t>
            </a:r>
            <a:r>
              <a:rPr lang="en-US" altLang="ja-JP" sz="2000" dirty="0" smtClean="0">
                <a:solidFill>
                  <a:schemeClr val="tx1"/>
                </a:solidFill>
                <a:latin typeface="HGPｺﾞｼｯｸM" pitchFamily="50" charset="-128"/>
                <a:ea typeface="HGPｺﾞｼｯｸM" pitchFamily="50" charset="-128"/>
              </a:rPr>
              <a:t>…</a:t>
            </a:r>
            <a:r>
              <a:rPr lang="ja-JP" altLang="en-US" sz="2000" dirty="0" smtClean="0">
                <a:solidFill>
                  <a:schemeClr val="tx1"/>
                </a:solidFill>
                <a:latin typeface="HGPｺﾞｼｯｸM" pitchFamily="50" charset="-128"/>
                <a:ea typeface="HGPｺﾞｼｯｸM" pitchFamily="50" charset="-128"/>
              </a:rPr>
              <a:t>ということに留意</a:t>
            </a:r>
            <a:endParaRPr kumimoji="0" lang="ja-JP" altLang="en-US" sz="2000" b="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sp>
        <p:nvSpPr>
          <p:cNvPr id="12" name="下矢印 11"/>
          <p:cNvSpPr/>
          <p:nvPr/>
        </p:nvSpPr>
        <p:spPr bwMode="auto">
          <a:xfrm>
            <a:off x="4088905" y="4653136"/>
            <a:ext cx="2088232" cy="432048"/>
          </a:xfrm>
          <a:prstGeom prst="downArrow">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sp>
        <p:nvSpPr>
          <p:cNvPr id="13" name="角丸四角形 12"/>
          <p:cNvSpPr/>
          <p:nvPr/>
        </p:nvSpPr>
        <p:spPr bwMode="auto">
          <a:xfrm>
            <a:off x="1712640" y="5157192"/>
            <a:ext cx="6912768" cy="936104"/>
          </a:xfrm>
          <a:prstGeom prst="roundRect">
            <a:avLst/>
          </a:prstGeom>
          <a:solidFill>
            <a:schemeClr val="bg1"/>
          </a:solid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algn="ctr"/>
            <a:r>
              <a:rPr kumimoji="1" lang="ja-JP" altLang="en-US" sz="2000" dirty="0" smtClean="0">
                <a:latin typeface="HGPｺﾞｼｯｸM" pitchFamily="50" charset="-128"/>
                <a:ea typeface="HGPｺﾞｼｯｸM" pitchFamily="50" charset="-128"/>
              </a:rPr>
              <a:t>考え方や環境によるシステム構築の方法、システム化範囲、</a:t>
            </a:r>
            <a:endParaRPr kumimoji="1" lang="en-US" altLang="ja-JP" sz="2000" dirty="0" smtClean="0">
              <a:latin typeface="HGPｺﾞｼｯｸM" pitchFamily="50" charset="-128"/>
              <a:ea typeface="HGPｺﾞｼｯｸM" pitchFamily="50" charset="-128"/>
            </a:endParaRPr>
          </a:p>
          <a:p>
            <a:pPr algn="ctr"/>
            <a:r>
              <a:rPr kumimoji="1" lang="ja-JP" altLang="en-US" sz="2000" dirty="0" smtClean="0">
                <a:latin typeface="HGPｺﾞｼｯｸM" pitchFamily="50" charset="-128"/>
                <a:ea typeface="HGPｺﾞｼｯｸM" pitchFamily="50" charset="-128"/>
              </a:rPr>
              <a:t>扱うデータ量などによって団体間に差異がある</a:t>
            </a:r>
            <a:endParaRPr lang="en-US" altLang="ja-JP" sz="2000" dirty="0" smtClean="0">
              <a:solidFill>
                <a:schemeClr val="tx1"/>
              </a:solidFill>
              <a:latin typeface="HGPｺﾞｼｯｸM" pitchFamily="50" charset="-128"/>
              <a:ea typeface="HGPｺﾞｼｯｸM" pitchFamily="50" charset="-128"/>
            </a:endParaRPr>
          </a:p>
        </p:txBody>
      </p:sp>
      <p:sp>
        <p:nvSpPr>
          <p:cNvPr id="14" name="スライド番号プレースホルダ 13"/>
          <p:cNvSpPr>
            <a:spLocks noGrp="1"/>
          </p:cNvSpPr>
          <p:nvPr>
            <p:ph type="sldNum" sz="quarter" idx="12"/>
          </p:nvPr>
        </p:nvSpPr>
        <p:spPr/>
        <p:txBody>
          <a:bodyPr/>
          <a:lstStyle/>
          <a:p>
            <a:pPr>
              <a:defRPr/>
            </a:pPr>
            <a:fld id="{0E58A879-8DF7-4551-894D-53A581E11B35}" type="slidenum">
              <a:rPr lang="ja-JP" altLang="en-US" smtClean="0"/>
              <a:pPr>
                <a:defRPr/>
              </a:pPr>
              <a:t>3</a:t>
            </a:fld>
            <a:endParaRPr lang="en-US" altLang="ja-JP"/>
          </a:p>
        </p:txBody>
      </p:sp>
      <p:sp>
        <p:nvSpPr>
          <p:cNvPr id="15" name="フッター プレースホルダ 14"/>
          <p:cNvSpPr>
            <a:spLocks noGrp="1"/>
          </p:cNvSpPr>
          <p:nvPr>
            <p:ph type="ftr" sz="quarter" idx="11"/>
          </p:nvPr>
        </p:nvSpPr>
        <p:spPr/>
        <p:txBody>
          <a:bodyPr/>
          <a:lstStyle/>
          <a:p>
            <a:pPr>
              <a:defRPr/>
            </a:pPr>
            <a:r>
              <a:rPr lang="en-US" altLang="ja-JP" smtClean="0"/>
              <a:t>1-2 </a:t>
            </a:r>
            <a:r>
              <a:rPr lang="ja-JP" altLang="en-US" smtClean="0"/>
              <a:t>自治体における効果的な</a:t>
            </a:r>
            <a:r>
              <a:rPr lang="en-US" altLang="ja-JP" smtClean="0"/>
              <a:t>ICT</a:t>
            </a:r>
            <a:r>
              <a:rPr lang="ja-JP" altLang="en-US" smtClean="0"/>
              <a:t>利活用</a:t>
            </a:r>
            <a:endParaRPr lang="en-US" altLang="ja-JP"/>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ホームベース 58"/>
          <p:cNvSpPr/>
          <p:nvPr/>
        </p:nvSpPr>
        <p:spPr bwMode="auto">
          <a:xfrm>
            <a:off x="7185249" y="4725789"/>
            <a:ext cx="2448272" cy="575692"/>
          </a:xfrm>
          <a:prstGeom prst="homePlate">
            <a:avLst/>
          </a:prstGeom>
          <a:solidFill>
            <a:srgbClr val="4F81BD"/>
          </a:solidFill>
          <a:ln w="38100" cap="flat" cmpd="sng" algn="ctr">
            <a:solidFill>
              <a:sysClr val="window" lastClr="FFFFFF"/>
            </a:solidFill>
            <a:prstDash val="soli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ysClr val="windowText" lastClr="000000"/>
              </a:solidFill>
              <a:effectLst/>
              <a:uLnTx/>
              <a:uFillTx/>
              <a:latin typeface="HGPｺﾞｼｯｸM" pitchFamily="50" charset="-128"/>
              <a:ea typeface="HGPｺﾞｼｯｸM" pitchFamily="50" charset="-128"/>
            </a:endParaRPr>
          </a:p>
        </p:txBody>
      </p:sp>
      <p:sp>
        <p:nvSpPr>
          <p:cNvPr id="43" name="Rectangle 3"/>
          <p:cNvSpPr txBox="1">
            <a:spLocks noChangeArrowheads="1"/>
          </p:cNvSpPr>
          <p:nvPr/>
        </p:nvSpPr>
        <p:spPr bwMode="auto">
          <a:xfrm>
            <a:off x="495300" y="1341440"/>
            <a:ext cx="9410700" cy="574675"/>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n"/>
              <a:defRPr kumimoji="1" sz="2800">
                <a:solidFill>
                  <a:srgbClr val="000066"/>
                </a:solidFill>
                <a:latin typeface="+mn-lt"/>
                <a:ea typeface="+mn-ea"/>
                <a:cs typeface="+mn-cs"/>
              </a:defRPr>
            </a:lvl1pPr>
            <a:lvl2pPr marL="742950" indent="-285750" algn="l" rtl="0" eaLnBrk="0" fontAlgn="base" hangingPunct="0">
              <a:spcBef>
                <a:spcPct val="20000"/>
              </a:spcBef>
              <a:spcAft>
                <a:spcPct val="0"/>
              </a:spcAft>
              <a:buFont typeface="Wingdings" pitchFamily="2" charset="2"/>
              <a:buChar char="p"/>
              <a:defRPr kumimoji="1" sz="2400">
                <a:solidFill>
                  <a:srgbClr val="000066"/>
                </a:solidFill>
                <a:latin typeface="+mn-lt"/>
                <a:ea typeface="+mn-ea"/>
              </a:defRPr>
            </a:lvl2pPr>
            <a:lvl3pPr marL="1143000" indent="-228600" algn="l" rtl="0" eaLnBrk="0" fontAlgn="base" hangingPunct="0">
              <a:spcBef>
                <a:spcPct val="20000"/>
              </a:spcBef>
              <a:spcAft>
                <a:spcPct val="0"/>
              </a:spcAft>
              <a:buFont typeface="Wingdings" pitchFamily="2" charset="2"/>
              <a:buChar char="l"/>
              <a:defRPr kumimoji="1" sz="2000">
                <a:solidFill>
                  <a:srgbClr val="000066"/>
                </a:solidFill>
                <a:latin typeface="+mn-lt"/>
                <a:ea typeface="+mn-ea"/>
              </a:defRPr>
            </a:lvl3pPr>
            <a:lvl4pPr marL="1600200" indent="-228600" algn="l" rtl="0" eaLnBrk="0" fontAlgn="base" hangingPunct="0">
              <a:spcBef>
                <a:spcPct val="20000"/>
              </a:spcBef>
              <a:spcAft>
                <a:spcPct val="0"/>
              </a:spcAft>
              <a:buChar char="–"/>
              <a:defRPr kumimoji="1" sz="1600">
                <a:solidFill>
                  <a:schemeClr val="tx1"/>
                </a:solidFill>
                <a:latin typeface="+mj-lt"/>
                <a:ea typeface="+mn-ea"/>
              </a:defRPr>
            </a:lvl4pPr>
            <a:lvl5pPr marL="2057400" indent="-228600" algn="l" rtl="0" eaLnBrk="0" fontAlgn="base" hangingPunct="0">
              <a:spcBef>
                <a:spcPct val="20000"/>
              </a:spcBef>
              <a:spcAft>
                <a:spcPct val="0"/>
              </a:spcAft>
              <a:buChar char="»"/>
              <a:defRPr kumimoji="1" sz="1600">
                <a:solidFill>
                  <a:schemeClr val="tx1"/>
                </a:solidFill>
                <a:latin typeface="+mj-lt"/>
                <a:ea typeface="+mn-ea"/>
              </a:defRPr>
            </a:lvl5pPr>
            <a:lvl6pPr marL="2514600" indent="-228600" algn="l" rtl="0" eaLnBrk="0" fontAlgn="base" hangingPunct="0">
              <a:spcBef>
                <a:spcPct val="20000"/>
              </a:spcBef>
              <a:spcAft>
                <a:spcPct val="0"/>
              </a:spcAft>
              <a:buChar char="»"/>
              <a:defRPr kumimoji="1" sz="1600">
                <a:solidFill>
                  <a:schemeClr val="tx1"/>
                </a:solidFill>
                <a:latin typeface="+mj-lt"/>
                <a:ea typeface="+mn-ea"/>
              </a:defRPr>
            </a:lvl6pPr>
            <a:lvl7pPr marL="2971800" indent="-228600" algn="l" rtl="0" eaLnBrk="0" fontAlgn="base" hangingPunct="0">
              <a:spcBef>
                <a:spcPct val="20000"/>
              </a:spcBef>
              <a:spcAft>
                <a:spcPct val="0"/>
              </a:spcAft>
              <a:buChar char="»"/>
              <a:defRPr kumimoji="1" sz="1600">
                <a:solidFill>
                  <a:schemeClr val="tx1"/>
                </a:solidFill>
                <a:latin typeface="+mj-lt"/>
                <a:ea typeface="+mn-ea"/>
              </a:defRPr>
            </a:lvl7pPr>
            <a:lvl8pPr marL="3429000" indent="-228600" algn="l" rtl="0" eaLnBrk="0" fontAlgn="base" hangingPunct="0">
              <a:spcBef>
                <a:spcPct val="20000"/>
              </a:spcBef>
              <a:spcAft>
                <a:spcPct val="0"/>
              </a:spcAft>
              <a:buChar char="»"/>
              <a:defRPr kumimoji="1" sz="1600">
                <a:solidFill>
                  <a:schemeClr val="tx1"/>
                </a:solidFill>
                <a:latin typeface="+mj-lt"/>
                <a:ea typeface="+mn-ea"/>
              </a:defRPr>
            </a:lvl8pPr>
            <a:lvl9pPr marL="3886200" indent="-228600" algn="l" rtl="0" eaLnBrk="0" fontAlgn="base" hangingPunct="0">
              <a:spcBef>
                <a:spcPct val="20000"/>
              </a:spcBef>
              <a:spcAft>
                <a:spcPct val="0"/>
              </a:spcAft>
              <a:buChar char="»"/>
              <a:defRPr kumimoji="1" sz="1600">
                <a:solidFill>
                  <a:schemeClr val="tx1"/>
                </a:solidFill>
                <a:latin typeface="+mj-lt"/>
                <a:ea typeface="+mn-ea"/>
              </a:defRPr>
            </a:lvl9pPr>
          </a:lstStyle>
          <a:p>
            <a:pPr marL="0" indent="0">
              <a:buFont typeface="Wingdings" pitchFamily="2" charset="2"/>
              <a:buNone/>
              <a:defRPr/>
            </a:pPr>
            <a:r>
              <a:rPr lang="ja-JP" altLang="en-US" sz="2200" dirty="0" smtClean="0">
                <a:latin typeface="HGPｺﾞｼｯｸM" pitchFamily="50" charset="-128"/>
                <a:ea typeface="HGPｺﾞｼｯｸM" pitchFamily="50" charset="-128"/>
              </a:rPr>
              <a:t>自治体</a:t>
            </a:r>
            <a:r>
              <a:rPr lang="ja-JP" altLang="en-US" sz="2400" dirty="0" smtClean="0">
                <a:latin typeface="HGPｺﾞｼｯｸM" pitchFamily="50" charset="-128"/>
                <a:ea typeface="HGPｺﾞｼｯｸM" pitchFamily="50" charset="-128"/>
              </a:rPr>
              <a:t>は、時代のニーズに合わせたＩＣＴ利活用を進めてきたが</a:t>
            </a:r>
            <a:r>
              <a:rPr lang="en-US" altLang="ja-JP" sz="2400" dirty="0" smtClean="0">
                <a:latin typeface="HGPｺﾞｼｯｸM" pitchFamily="50" charset="-128"/>
                <a:ea typeface="HGPｺﾞｼｯｸM" pitchFamily="50" charset="-128"/>
              </a:rPr>
              <a:t>…</a:t>
            </a:r>
            <a:endParaRPr lang="ja-JP" altLang="en-US" sz="2400" dirty="0">
              <a:latin typeface="HGPｺﾞｼｯｸM" pitchFamily="50" charset="-128"/>
              <a:ea typeface="HGPｺﾞｼｯｸM" pitchFamily="50" charset="-128"/>
            </a:endParaRPr>
          </a:p>
        </p:txBody>
      </p:sp>
      <p:sp>
        <p:nvSpPr>
          <p:cNvPr id="44" name="角丸四角形 43"/>
          <p:cNvSpPr/>
          <p:nvPr/>
        </p:nvSpPr>
        <p:spPr bwMode="auto">
          <a:xfrm>
            <a:off x="1051373" y="2350092"/>
            <a:ext cx="1224136" cy="1944216"/>
          </a:xfrm>
          <a:prstGeom prst="roundRect">
            <a:avLst>
              <a:gd name="adj" fmla="val 6844"/>
            </a:avLst>
          </a:prstGeom>
          <a:solidFill>
            <a:sysClr val="window" lastClr="FFFFFF"/>
          </a:solidFill>
          <a:ln w="9525" cap="flat" cmpd="sng" algn="ctr">
            <a:solidFill>
              <a:srgbClr val="4F81BD">
                <a:shade val="95000"/>
                <a:satMod val="105000"/>
              </a:srgbClr>
            </a:solidFill>
            <a:prstDash val="solid"/>
            <a:headEnd type="none" w="med" len="med"/>
            <a:tailEnd type="none" w="med" len="med"/>
          </a:ln>
          <a:effectLst>
            <a:outerShdw blurRad="40000" dist="20000" dir="5400000" rotWithShape="0">
              <a:srgbClr val="000000">
                <a:alpha val="38000"/>
              </a:srgbClr>
            </a:outerShdw>
          </a:effectLst>
        </p:spPr>
        <p:txBody>
          <a:bodyPr vert="horz" wrap="square" lIns="36000" tIns="45720" rIns="36000" bIns="45720" numCol="1" rtlCol="0"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smtClean="0">
                <a:ln>
                  <a:noFill/>
                </a:ln>
                <a:solidFill>
                  <a:sysClr val="windowText" lastClr="000000"/>
                </a:solidFill>
                <a:effectLst/>
                <a:uLnTx/>
                <a:uFillTx/>
                <a:latin typeface="HGPｺﾞｼｯｸM" pitchFamily="50" charset="-128"/>
                <a:ea typeface="HGPｺﾞｼｯｸM" pitchFamily="50" charset="-128"/>
              </a:rPr>
              <a:t>自治体情報の</a:t>
            </a:r>
            <a:endParaRPr kumimoji="0" lang="en-US" altLang="ja-JP" sz="1200" b="0" i="0" u="none" strike="noStrike" kern="0" cap="none" spc="0" normalizeH="0" baseline="0" noProof="0" dirty="0" smtClean="0">
              <a:ln>
                <a:noFill/>
              </a:ln>
              <a:solidFill>
                <a:sysClr val="windowText" lastClr="000000"/>
              </a:solidFill>
              <a:effectLst/>
              <a:uLnTx/>
              <a:uFillTx/>
              <a:latin typeface="HGPｺﾞｼｯｸM" pitchFamily="50" charset="-128"/>
              <a:ea typeface="HGPｺﾞｼｯｸM"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smtClean="0">
                <a:ln>
                  <a:noFill/>
                </a:ln>
                <a:solidFill>
                  <a:sysClr val="windowText" lastClr="000000"/>
                </a:solidFill>
                <a:effectLst/>
                <a:uLnTx/>
                <a:uFillTx/>
                <a:latin typeface="HGPｺﾞｼｯｸM" pitchFamily="50" charset="-128"/>
                <a:ea typeface="HGPｺﾞｼｯｸM" pitchFamily="50" charset="-128"/>
              </a:rPr>
              <a:t>電子化スタート</a:t>
            </a: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ja-JP" sz="1200" b="0" i="0" u="none" strike="noStrike" kern="0" cap="none" spc="0" normalizeH="0" baseline="0" noProof="0" dirty="0" smtClean="0">
              <a:ln>
                <a:noFill/>
              </a:ln>
              <a:solidFill>
                <a:sysClr val="windowText" lastClr="000000"/>
              </a:solidFill>
              <a:effectLst/>
              <a:uLnTx/>
              <a:uFillTx/>
              <a:latin typeface="HGPｺﾞｼｯｸM" pitchFamily="50" charset="-128"/>
              <a:ea typeface="HGPｺﾞｼｯｸM" pitchFamily="50" charset="-128"/>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smtClean="0">
                <a:ln>
                  <a:noFill/>
                </a:ln>
                <a:solidFill>
                  <a:sysClr val="windowText" lastClr="000000"/>
                </a:solidFill>
                <a:effectLst/>
                <a:uLnTx/>
                <a:uFillTx/>
                <a:latin typeface="HGPｺﾞｼｯｸM" pitchFamily="50" charset="-128"/>
                <a:ea typeface="HGPｺﾞｼｯｸM" pitchFamily="50" charset="-128"/>
              </a:rPr>
              <a:t>基幹</a:t>
            </a:r>
            <a:r>
              <a:rPr kumimoji="0" lang="ja-JP" altLang="en-US" sz="1200" b="0" kern="0" dirty="0" smtClean="0">
                <a:solidFill>
                  <a:sysClr val="windowText" lastClr="000000"/>
                </a:solidFill>
                <a:latin typeface="HGPｺﾞｼｯｸM" pitchFamily="50" charset="-128"/>
                <a:ea typeface="HGPｺﾞｼｯｸM" pitchFamily="50" charset="-128"/>
              </a:rPr>
              <a:t>システム</a:t>
            </a:r>
            <a:endParaRPr kumimoji="0" lang="en-US" altLang="ja-JP" sz="1200" b="0" kern="0" dirty="0" smtClean="0">
              <a:solidFill>
                <a:sysClr val="windowText" lastClr="000000"/>
              </a:solidFill>
              <a:latin typeface="HGPｺﾞｼｯｸM" pitchFamily="50" charset="-128"/>
              <a:ea typeface="HGPｺﾞｼｯｸM" pitchFamily="50" charset="-128"/>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100" b="0" kern="0" dirty="0">
                <a:solidFill>
                  <a:sysClr val="windowText" lastClr="000000"/>
                </a:solidFill>
                <a:latin typeface="HGPｺﾞｼｯｸM" pitchFamily="50" charset="-128"/>
                <a:ea typeface="HGPｺﾞｼｯｸM" pitchFamily="50" charset="-128"/>
              </a:rPr>
              <a:t>（</a:t>
            </a:r>
            <a:r>
              <a:rPr kumimoji="0" lang="ja-JP" altLang="en-US" sz="1100" b="0" kern="0" dirty="0" smtClean="0">
                <a:solidFill>
                  <a:sysClr val="windowText" lastClr="000000"/>
                </a:solidFill>
                <a:latin typeface="HGPｺﾞｼｯｸM" pitchFamily="50" charset="-128"/>
                <a:ea typeface="HGPｺﾞｼｯｸM" pitchFamily="50" charset="-128"/>
              </a:rPr>
              <a:t>大量</a:t>
            </a:r>
            <a:r>
              <a:rPr kumimoji="0" lang="ja-JP" altLang="en-US" sz="1100" b="0" kern="0" dirty="0">
                <a:solidFill>
                  <a:sysClr val="windowText" lastClr="000000"/>
                </a:solidFill>
                <a:latin typeface="HGPｺﾞｼｯｸM" pitchFamily="50" charset="-128"/>
                <a:ea typeface="HGPｺﾞｼｯｸM" pitchFamily="50" charset="-128"/>
              </a:rPr>
              <a:t>バッチ</a:t>
            </a:r>
            <a:r>
              <a:rPr kumimoji="0" lang="ja-JP" altLang="en-US" sz="1100" b="0" kern="0" dirty="0" smtClean="0">
                <a:solidFill>
                  <a:sysClr val="windowText" lastClr="000000"/>
                </a:solidFill>
                <a:latin typeface="HGPｺﾞｼｯｸM" pitchFamily="50" charset="-128"/>
                <a:ea typeface="HGPｺﾞｼｯｸM" pitchFamily="50" charset="-128"/>
              </a:rPr>
              <a:t>処理）</a:t>
            </a:r>
            <a:endParaRPr kumimoji="0" lang="en-US" altLang="ja-JP" sz="1100" b="0" kern="0" dirty="0">
              <a:solidFill>
                <a:sysClr val="windowText" lastClr="000000"/>
              </a:solidFill>
              <a:latin typeface="HGPｺﾞｼｯｸM" pitchFamily="50" charset="-128"/>
              <a:ea typeface="HGPｺﾞｼｯｸM" pitchFamily="50" charset="-128"/>
            </a:endParaRPr>
          </a:p>
          <a:p>
            <a:pPr marL="173038" marR="0" lvl="0" indent="-92075" defTabSz="914400" eaLnBrk="1" fontAlgn="auto" latinLnBrk="0" hangingPunct="1">
              <a:lnSpc>
                <a:spcPct val="100000"/>
              </a:lnSpc>
              <a:spcBef>
                <a:spcPts val="0"/>
              </a:spcBef>
              <a:spcAft>
                <a:spcPts val="0"/>
              </a:spcAft>
              <a:buClrTx/>
              <a:buSzTx/>
              <a:buFont typeface="Arial" pitchFamily="34" charset="0"/>
              <a:buChar char="•"/>
              <a:tabLst/>
              <a:defRPr/>
            </a:pPr>
            <a:r>
              <a:rPr kumimoji="0" lang="ja-JP" altLang="en-US" sz="1200" b="0" kern="0" dirty="0">
                <a:solidFill>
                  <a:sysClr val="windowText" lastClr="000000"/>
                </a:solidFill>
                <a:latin typeface="HGPｺﾞｼｯｸM" pitchFamily="50" charset="-128"/>
                <a:ea typeface="HGPｺﾞｼｯｸM" pitchFamily="50" charset="-128"/>
              </a:rPr>
              <a:t>税業務</a:t>
            </a:r>
            <a:endParaRPr kumimoji="0" lang="en-US" altLang="ja-JP" sz="1200" b="0" kern="0" dirty="0">
              <a:solidFill>
                <a:sysClr val="windowText" lastClr="000000"/>
              </a:solidFill>
              <a:latin typeface="HGPｺﾞｼｯｸM" pitchFamily="50" charset="-128"/>
              <a:ea typeface="HGPｺﾞｼｯｸM" pitchFamily="50" charset="-128"/>
            </a:endParaRPr>
          </a:p>
          <a:p>
            <a:pPr marL="173038" marR="0" lvl="0" indent="-92075" defTabSz="914400" eaLnBrk="1" fontAlgn="auto" latinLnBrk="0" hangingPunct="1">
              <a:lnSpc>
                <a:spcPct val="100000"/>
              </a:lnSpc>
              <a:spcBef>
                <a:spcPts val="0"/>
              </a:spcBef>
              <a:spcAft>
                <a:spcPts val="0"/>
              </a:spcAft>
              <a:buClrTx/>
              <a:buSzTx/>
              <a:buFont typeface="Arial" pitchFamily="34" charset="0"/>
              <a:buChar char="•"/>
              <a:tabLst/>
              <a:defRPr/>
            </a:pPr>
            <a:r>
              <a:rPr kumimoji="0" lang="ja-JP" altLang="en-US" sz="1200" b="0" kern="0" dirty="0">
                <a:solidFill>
                  <a:sysClr val="windowText" lastClr="000000"/>
                </a:solidFill>
                <a:latin typeface="HGPｺﾞｼｯｸM" pitchFamily="50" charset="-128"/>
                <a:ea typeface="HGPｺﾞｼｯｸM" pitchFamily="50" charset="-128"/>
              </a:rPr>
              <a:t>給与</a:t>
            </a:r>
            <a:r>
              <a:rPr kumimoji="0" lang="ja-JP" altLang="en-US" sz="1200" b="0" kern="0" dirty="0" smtClean="0">
                <a:solidFill>
                  <a:sysClr val="windowText" lastClr="000000"/>
                </a:solidFill>
                <a:latin typeface="HGPｺﾞｼｯｸM" pitchFamily="50" charset="-128"/>
                <a:ea typeface="HGPｺﾞｼｯｸM" pitchFamily="50" charset="-128"/>
              </a:rPr>
              <a:t>計算</a:t>
            </a:r>
            <a:endParaRPr kumimoji="0" lang="ja-JP" altLang="en-US" sz="1200" b="0" i="0" u="none" strike="noStrike" kern="0" cap="none" spc="0" normalizeH="0" baseline="0" noProof="0" dirty="0" smtClean="0">
              <a:ln>
                <a:noFill/>
              </a:ln>
              <a:solidFill>
                <a:sysClr val="windowText" lastClr="000000"/>
              </a:solidFill>
              <a:effectLst/>
              <a:uLnTx/>
              <a:uFillTx/>
              <a:latin typeface="HGPｺﾞｼｯｸM" pitchFamily="50" charset="-128"/>
              <a:ea typeface="HGPｺﾞｼｯｸM" pitchFamily="50" charset="-128"/>
            </a:endParaRPr>
          </a:p>
          <a:p>
            <a:pPr marL="173038" marR="0" lvl="0" indent="-92075" defTabSz="914400" eaLnBrk="1" fontAlgn="auto" latinLnBrk="0" hangingPunct="1">
              <a:lnSpc>
                <a:spcPct val="100000"/>
              </a:lnSpc>
              <a:spcBef>
                <a:spcPts val="0"/>
              </a:spcBef>
              <a:spcAft>
                <a:spcPts val="0"/>
              </a:spcAft>
              <a:buClrTx/>
              <a:buSzTx/>
              <a:buFont typeface="Arial" pitchFamily="34" charset="0"/>
              <a:buChar char="•"/>
              <a:tabLst/>
              <a:defRPr/>
            </a:pPr>
            <a:r>
              <a:rPr kumimoji="0" lang="ja-JP" altLang="en-US" sz="1200" b="0" i="0" u="none" strike="noStrike" kern="0" cap="none" spc="0" normalizeH="0" baseline="0" noProof="0" dirty="0" smtClean="0">
                <a:ln>
                  <a:noFill/>
                </a:ln>
                <a:solidFill>
                  <a:sysClr val="windowText" lastClr="000000"/>
                </a:solidFill>
                <a:effectLst/>
                <a:uLnTx/>
                <a:uFillTx/>
                <a:latin typeface="HGPｺﾞｼｯｸM" pitchFamily="50" charset="-128"/>
                <a:ea typeface="HGPｺﾞｼｯｸM" pitchFamily="50" charset="-128"/>
              </a:rPr>
              <a:t>帳票印刷</a:t>
            </a:r>
          </a:p>
          <a:p>
            <a:pPr marL="173038" marR="0" lvl="0" indent="-92075" defTabSz="914400" eaLnBrk="1" fontAlgn="auto" latinLnBrk="0" hangingPunct="1">
              <a:lnSpc>
                <a:spcPct val="100000"/>
              </a:lnSpc>
              <a:spcBef>
                <a:spcPts val="0"/>
              </a:spcBef>
              <a:spcAft>
                <a:spcPts val="0"/>
              </a:spcAft>
              <a:buClrTx/>
              <a:buSzTx/>
              <a:buFontTx/>
              <a:buNone/>
              <a:tabLst/>
              <a:defRPr/>
            </a:pPr>
            <a:endParaRPr kumimoji="0" lang="en-US" altLang="ja-JP" sz="1200" b="0" i="0" u="none" strike="noStrike" kern="0" cap="none" spc="0" normalizeH="0" baseline="0" noProof="0" dirty="0" smtClean="0">
              <a:ln>
                <a:noFill/>
              </a:ln>
              <a:solidFill>
                <a:sysClr val="windowText" lastClr="000000"/>
              </a:solidFill>
              <a:effectLst/>
              <a:uLnTx/>
              <a:uFillTx/>
              <a:latin typeface="HGPｺﾞｼｯｸM" pitchFamily="50" charset="-128"/>
              <a:ea typeface="HGPｺﾞｼｯｸM" pitchFamily="50" charset="-128"/>
            </a:endParaRPr>
          </a:p>
        </p:txBody>
      </p:sp>
      <p:cxnSp>
        <p:nvCxnSpPr>
          <p:cNvPr id="46" name="直線コネクタ 11"/>
          <p:cNvCxnSpPr>
            <a:cxnSpLocks noChangeShapeType="1"/>
          </p:cNvCxnSpPr>
          <p:nvPr/>
        </p:nvCxnSpPr>
        <p:spPr bwMode="auto">
          <a:xfrm flipV="1">
            <a:off x="1051323" y="2132856"/>
            <a:ext cx="8582197" cy="1832"/>
          </a:xfrm>
          <a:prstGeom prst="line">
            <a:avLst/>
          </a:prstGeom>
          <a:noFill/>
          <a:ln w="57150" algn="ctr">
            <a:solidFill>
              <a:srgbClr val="4F81BD"/>
            </a:solidFill>
            <a:round/>
            <a:headEnd/>
            <a:tailEnd type="triangle" w="med" len="med"/>
          </a:ln>
          <a:effectLst>
            <a:prstShdw prst="shdw17" dist="17961" dir="2700000">
              <a:srgbClr val="EEECE1"/>
            </a:prstShdw>
          </a:effectLst>
        </p:spPr>
      </p:cxnSp>
      <p:cxnSp>
        <p:nvCxnSpPr>
          <p:cNvPr id="47" name="直線コネクタ 13"/>
          <p:cNvCxnSpPr>
            <a:cxnSpLocks noChangeShapeType="1"/>
          </p:cNvCxnSpPr>
          <p:nvPr/>
        </p:nvCxnSpPr>
        <p:spPr bwMode="auto">
          <a:xfrm>
            <a:off x="1051323" y="1990228"/>
            <a:ext cx="0" cy="287337"/>
          </a:xfrm>
          <a:prstGeom prst="line">
            <a:avLst/>
          </a:prstGeom>
          <a:noFill/>
          <a:ln w="9525" algn="ctr">
            <a:solidFill>
              <a:srgbClr val="4F81BD"/>
            </a:solidFill>
            <a:round/>
            <a:headEnd/>
            <a:tailEnd/>
          </a:ln>
          <a:effectLst>
            <a:prstShdw prst="shdw17" dist="17961" dir="2700000">
              <a:srgbClr val="EEECE1"/>
            </a:prstShdw>
          </a:effectLst>
        </p:spPr>
      </p:cxnSp>
      <p:cxnSp>
        <p:nvCxnSpPr>
          <p:cNvPr id="48" name="直線コネクタ 15"/>
          <p:cNvCxnSpPr>
            <a:cxnSpLocks noChangeShapeType="1"/>
          </p:cNvCxnSpPr>
          <p:nvPr/>
        </p:nvCxnSpPr>
        <p:spPr bwMode="auto">
          <a:xfrm>
            <a:off x="2348311" y="1990228"/>
            <a:ext cx="0" cy="287337"/>
          </a:xfrm>
          <a:prstGeom prst="line">
            <a:avLst/>
          </a:prstGeom>
          <a:noFill/>
          <a:ln w="9525" algn="ctr">
            <a:solidFill>
              <a:srgbClr val="4F81BD"/>
            </a:solidFill>
            <a:round/>
            <a:headEnd/>
            <a:tailEnd/>
          </a:ln>
          <a:effectLst>
            <a:prstShdw prst="shdw17" dist="17961" dir="2700000">
              <a:srgbClr val="EEECE1"/>
            </a:prstShdw>
          </a:effectLst>
        </p:spPr>
      </p:cxnSp>
      <p:cxnSp>
        <p:nvCxnSpPr>
          <p:cNvPr id="49" name="直線コネクタ 20"/>
          <p:cNvCxnSpPr>
            <a:cxnSpLocks noChangeShapeType="1"/>
          </p:cNvCxnSpPr>
          <p:nvPr/>
        </p:nvCxnSpPr>
        <p:spPr bwMode="auto">
          <a:xfrm>
            <a:off x="3643712" y="1990228"/>
            <a:ext cx="0" cy="287337"/>
          </a:xfrm>
          <a:prstGeom prst="line">
            <a:avLst/>
          </a:prstGeom>
          <a:noFill/>
          <a:ln w="9525" algn="ctr">
            <a:solidFill>
              <a:srgbClr val="4F81BD"/>
            </a:solidFill>
            <a:round/>
            <a:headEnd/>
            <a:tailEnd/>
          </a:ln>
          <a:effectLst>
            <a:prstShdw prst="shdw17" dist="17961" dir="2700000">
              <a:srgbClr val="EEECE1"/>
            </a:prstShdw>
          </a:effectLst>
        </p:spPr>
      </p:cxnSp>
      <p:cxnSp>
        <p:nvCxnSpPr>
          <p:cNvPr id="50" name="直線コネクタ 21"/>
          <p:cNvCxnSpPr>
            <a:cxnSpLocks noChangeShapeType="1"/>
          </p:cNvCxnSpPr>
          <p:nvPr/>
        </p:nvCxnSpPr>
        <p:spPr bwMode="auto">
          <a:xfrm>
            <a:off x="4939111" y="1990228"/>
            <a:ext cx="0" cy="287337"/>
          </a:xfrm>
          <a:prstGeom prst="line">
            <a:avLst/>
          </a:prstGeom>
          <a:noFill/>
          <a:ln w="9525" algn="ctr">
            <a:solidFill>
              <a:srgbClr val="4F81BD"/>
            </a:solidFill>
            <a:round/>
            <a:headEnd/>
            <a:tailEnd/>
          </a:ln>
          <a:effectLst>
            <a:prstShdw prst="shdw17" dist="17961" dir="2700000">
              <a:srgbClr val="EEECE1"/>
            </a:prstShdw>
          </a:effectLst>
        </p:spPr>
      </p:cxnSp>
      <p:cxnSp>
        <p:nvCxnSpPr>
          <p:cNvPr id="60" name="直線コネクタ 22"/>
          <p:cNvCxnSpPr>
            <a:cxnSpLocks noChangeShapeType="1"/>
          </p:cNvCxnSpPr>
          <p:nvPr/>
        </p:nvCxnSpPr>
        <p:spPr bwMode="auto">
          <a:xfrm>
            <a:off x="6236098" y="1990228"/>
            <a:ext cx="0" cy="287337"/>
          </a:xfrm>
          <a:prstGeom prst="line">
            <a:avLst/>
          </a:prstGeom>
          <a:noFill/>
          <a:ln w="9525" algn="ctr">
            <a:solidFill>
              <a:srgbClr val="4F81BD"/>
            </a:solidFill>
            <a:round/>
            <a:headEnd/>
            <a:tailEnd/>
          </a:ln>
          <a:effectLst>
            <a:prstShdw prst="shdw17" dist="17961" dir="2700000">
              <a:srgbClr val="EEECE1"/>
            </a:prstShdw>
          </a:effectLst>
        </p:spPr>
      </p:cxnSp>
      <p:sp>
        <p:nvSpPr>
          <p:cNvPr id="61" name="テキスト ボックス 23"/>
          <p:cNvSpPr txBox="1">
            <a:spLocks noChangeArrowheads="1"/>
          </p:cNvSpPr>
          <p:nvPr/>
        </p:nvSpPr>
        <p:spPr bwMode="auto">
          <a:xfrm>
            <a:off x="1267223" y="1845765"/>
            <a:ext cx="851515" cy="276999"/>
          </a:xfrm>
          <a:prstGeom prst="rect">
            <a:avLst/>
          </a:prstGeom>
          <a:noFill/>
          <a:ln w="9525">
            <a:noFill/>
            <a:miter lim="800000"/>
            <a:headEnd/>
            <a:tailEnd/>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en-US" altLang="ja-JP" sz="1200" b="0" i="0" u="none" strike="noStrike" kern="0" cap="none" spc="0" normalizeH="0" baseline="0" noProof="0">
                <a:ln>
                  <a:noFill/>
                </a:ln>
                <a:solidFill>
                  <a:sysClr val="windowText" lastClr="000000"/>
                </a:solidFill>
                <a:effectLst/>
                <a:uLnTx/>
                <a:uFillTx/>
                <a:latin typeface="HGPｺﾞｼｯｸM" pitchFamily="50" charset="-128"/>
                <a:ea typeface="HGPｺﾞｼｯｸM" pitchFamily="50" charset="-128"/>
              </a:rPr>
              <a:t>1960</a:t>
            </a:r>
            <a:r>
              <a:rPr kumimoji="1" lang="ja-JP" altLang="en-US" sz="1200" b="0" i="0" u="none" strike="noStrike" kern="0" cap="none" spc="0" normalizeH="0" baseline="0" noProof="0">
                <a:ln>
                  <a:noFill/>
                </a:ln>
                <a:solidFill>
                  <a:sysClr val="windowText" lastClr="000000"/>
                </a:solidFill>
                <a:effectLst/>
                <a:uLnTx/>
                <a:uFillTx/>
                <a:latin typeface="HGPｺﾞｼｯｸM" pitchFamily="50" charset="-128"/>
                <a:ea typeface="HGPｺﾞｼｯｸM" pitchFamily="50" charset="-128"/>
              </a:rPr>
              <a:t>年代</a:t>
            </a:r>
          </a:p>
        </p:txBody>
      </p:sp>
      <p:sp>
        <p:nvSpPr>
          <p:cNvPr id="62" name="テキスト ボックス 24"/>
          <p:cNvSpPr txBox="1">
            <a:spLocks noChangeArrowheads="1"/>
          </p:cNvSpPr>
          <p:nvPr/>
        </p:nvSpPr>
        <p:spPr bwMode="auto">
          <a:xfrm>
            <a:off x="2595961" y="1845765"/>
            <a:ext cx="851515" cy="276999"/>
          </a:xfrm>
          <a:prstGeom prst="rect">
            <a:avLst/>
          </a:prstGeom>
          <a:noFill/>
          <a:ln w="9525">
            <a:noFill/>
            <a:miter lim="800000"/>
            <a:headEnd/>
            <a:tailEnd/>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en-US" altLang="ja-JP" sz="1200" b="0" i="0" u="none" strike="noStrike" kern="0" cap="none" spc="0" normalizeH="0" baseline="0" noProof="0">
                <a:ln>
                  <a:noFill/>
                </a:ln>
                <a:solidFill>
                  <a:sysClr val="windowText" lastClr="000000"/>
                </a:solidFill>
                <a:effectLst/>
                <a:uLnTx/>
                <a:uFillTx/>
                <a:latin typeface="HGPｺﾞｼｯｸM" pitchFamily="50" charset="-128"/>
                <a:ea typeface="HGPｺﾞｼｯｸM" pitchFamily="50" charset="-128"/>
              </a:rPr>
              <a:t>1970</a:t>
            </a:r>
            <a:r>
              <a:rPr kumimoji="1" lang="ja-JP" altLang="en-US" sz="1200" b="0" i="0" u="none" strike="noStrike" kern="0" cap="none" spc="0" normalizeH="0" baseline="0" noProof="0">
                <a:ln>
                  <a:noFill/>
                </a:ln>
                <a:solidFill>
                  <a:sysClr val="windowText" lastClr="000000"/>
                </a:solidFill>
                <a:effectLst/>
                <a:uLnTx/>
                <a:uFillTx/>
                <a:latin typeface="HGPｺﾞｼｯｸM" pitchFamily="50" charset="-128"/>
                <a:ea typeface="HGPｺﾞｼｯｸM" pitchFamily="50" charset="-128"/>
              </a:rPr>
              <a:t>年代</a:t>
            </a:r>
          </a:p>
        </p:txBody>
      </p:sp>
      <p:sp>
        <p:nvSpPr>
          <p:cNvPr id="63" name="テキスト ボックス 25"/>
          <p:cNvSpPr txBox="1">
            <a:spLocks noChangeArrowheads="1"/>
          </p:cNvSpPr>
          <p:nvPr/>
        </p:nvSpPr>
        <p:spPr bwMode="auto">
          <a:xfrm>
            <a:off x="3931049" y="1845765"/>
            <a:ext cx="851515" cy="276999"/>
          </a:xfrm>
          <a:prstGeom prst="rect">
            <a:avLst/>
          </a:prstGeom>
          <a:noFill/>
          <a:ln w="9525">
            <a:noFill/>
            <a:miter lim="800000"/>
            <a:headEnd/>
            <a:tailEnd/>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en-US" altLang="ja-JP" sz="1200" b="0" i="0" u="none" strike="noStrike" kern="0" cap="none" spc="0" normalizeH="0" baseline="0" noProof="0">
                <a:ln>
                  <a:noFill/>
                </a:ln>
                <a:solidFill>
                  <a:sysClr val="windowText" lastClr="000000"/>
                </a:solidFill>
                <a:effectLst/>
                <a:uLnTx/>
                <a:uFillTx/>
                <a:latin typeface="HGPｺﾞｼｯｸM" pitchFamily="50" charset="-128"/>
                <a:ea typeface="HGPｺﾞｼｯｸM" pitchFamily="50" charset="-128"/>
              </a:rPr>
              <a:t>1980</a:t>
            </a:r>
            <a:r>
              <a:rPr kumimoji="1" lang="ja-JP" altLang="en-US" sz="1200" b="0" i="0" u="none" strike="noStrike" kern="0" cap="none" spc="0" normalizeH="0" baseline="0" noProof="0">
                <a:ln>
                  <a:noFill/>
                </a:ln>
                <a:solidFill>
                  <a:sysClr val="windowText" lastClr="000000"/>
                </a:solidFill>
                <a:effectLst/>
                <a:uLnTx/>
                <a:uFillTx/>
                <a:latin typeface="HGPｺﾞｼｯｸM" pitchFamily="50" charset="-128"/>
                <a:ea typeface="HGPｺﾞｼｯｸM" pitchFamily="50" charset="-128"/>
              </a:rPr>
              <a:t>年代</a:t>
            </a:r>
          </a:p>
        </p:txBody>
      </p:sp>
      <p:sp>
        <p:nvSpPr>
          <p:cNvPr id="64" name="テキスト ボックス 26"/>
          <p:cNvSpPr txBox="1">
            <a:spLocks noChangeArrowheads="1"/>
          </p:cNvSpPr>
          <p:nvPr/>
        </p:nvSpPr>
        <p:spPr bwMode="auto">
          <a:xfrm>
            <a:off x="5188348" y="1845765"/>
            <a:ext cx="851515" cy="276999"/>
          </a:xfrm>
          <a:prstGeom prst="rect">
            <a:avLst/>
          </a:prstGeom>
          <a:noFill/>
          <a:ln w="9525">
            <a:noFill/>
            <a:miter lim="800000"/>
            <a:headEnd/>
            <a:tailEnd/>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en-US" altLang="ja-JP" sz="1200" b="0" i="0" u="none" strike="noStrike" kern="0" cap="none" spc="0" normalizeH="0" baseline="0" noProof="0">
                <a:ln>
                  <a:noFill/>
                </a:ln>
                <a:solidFill>
                  <a:sysClr val="windowText" lastClr="000000"/>
                </a:solidFill>
                <a:effectLst/>
                <a:uLnTx/>
                <a:uFillTx/>
                <a:latin typeface="HGPｺﾞｼｯｸM" pitchFamily="50" charset="-128"/>
                <a:ea typeface="HGPｺﾞｼｯｸM" pitchFamily="50" charset="-128"/>
              </a:rPr>
              <a:t>1990</a:t>
            </a:r>
            <a:r>
              <a:rPr kumimoji="1" lang="ja-JP" altLang="en-US" sz="1200" b="0" i="0" u="none" strike="noStrike" kern="0" cap="none" spc="0" normalizeH="0" baseline="0" noProof="0">
                <a:ln>
                  <a:noFill/>
                </a:ln>
                <a:solidFill>
                  <a:sysClr val="windowText" lastClr="000000"/>
                </a:solidFill>
                <a:effectLst/>
                <a:uLnTx/>
                <a:uFillTx/>
                <a:latin typeface="HGPｺﾞｼｯｸM" pitchFamily="50" charset="-128"/>
                <a:ea typeface="HGPｺﾞｼｯｸM" pitchFamily="50" charset="-128"/>
              </a:rPr>
              <a:t>年代</a:t>
            </a:r>
          </a:p>
        </p:txBody>
      </p:sp>
      <p:sp>
        <p:nvSpPr>
          <p:cNvPr id="65" name="テキスト ボックス 27"/>
          <p:cNvSpPr txBox="1">
            <a:spLocks noChangeArrowheads="1"/>
          </p:cNvSpPr>
          <p:nvPr/>
        </p:nvSpPr>
        <p:spPr bwMode="auto">
          <a:xfrm>
            <a:off x="6451998" y="1845765"/>
            <a:ext cx="851515" cy="276999"/>
          </a:xfrm>
          <a:prstGeom prst="rect">
            <a:avLst/>
          </a:prstGeom>
          <a:noFill/>
          <a:ln w="9525">
            <a:noFill/>
            <a:miter lim="800000"/>
            <a:headEnd/>
            <a:tailEnd/>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en-US" altLang="ja-JP" sz="1200" b="0" i="0" u="none" strike="noStrike" kern="0" cap="none" spc="0" normalizeH="0" baseline="0" noProof="0" dirty="0">
                <a:ln>
                  <a:noFill/>
                </a:ln>
                <a:solidFill>
                  <a:sysClr val="windowText" lastClr="000000"/>
                </a:solidFill>
                <a:effectLst/>
                <a:uLnTx/>
                <a:uFillTx/>
                <a:latin typeface="HGPｺﾞｼｯｸM" pitchFamily="50" charset="-128"/>
                <a:ea typeface="HGPｺﾞｼｯｸM" pitchFamily="50" charset="-128"/>
              </a:rPr>
              <a:t>2000</a:t>
            </a:r>
            <a:r>
              <a:rPr kumimoji="1" lang="ja-JP" altLang="en-US" sz="1200" b="0" i="0" u="none" strike="noStrike" kern="0" cap="none" spc="0" normalizeH="0" baseline="0" noProof="0" dirty="0">
                <a:ln>
                  <a:noFill/>
                </a:ln>
                <a:solidFill>
                  <a:sysClr val="windowText" lastClr="000000"/>
                </a:solidFill>
                <a:effectLst/>
                <a:uLnTx/>
                <a:uFillTx/>
                <a:latin typeface="HGPｺﾞｼｯｸM" pitchFamily="50" charset="-128"/>
                <a:ea typeface="HGPｺﾞｼｯｸM" pitchFamily="50" charset="-128"/>
              </a:rPr>
              <a:t>年代</a:t>
            </a:r>
          </a:p>
        </p:txBody>
      </p:sp>
      <p:sp>
        <p:nvSpPr>
          <p:cNvPr id="66" name="角丸四角形 65"/>
          <p:cNvSpPr/>
          <p:nvPr/>
        </p:nvSpPr>
        <p:spPr bwMode="auto">
          <a:xfrm>
            <a:off x="548086" y="4654894"/>
            <a:ext cx="431800" cy="647700"/>
          </a:xfrm>
          <a:prstGeom prst="roundRect">
            <a:avLst/>
          </a:prstGeom>
          <a:gradFill rotWithShape="1">
            <a:gsLst>
              <a:gs pos="0">
                <a:srgbClr val="4F81BD">
                  <a:shade val="51000"/>
                  <a:satMod val="130000"/>
                </a:srgbClr>
              </a:gs>
              <a:gs pos="80000">
                <a:srgbClr val="4F81BD">
                  <a:shade val="93000"/>
                  <a:satMod val="130000"/>
                </a:srgbClr>
              </a:gs>
              <a:gs pos="100000">
                <a:srgbClr val="4F81BD">
                  <a:shade val="94000"/>
                  <a:satMod val="135000"/>
                </a:srgbClr>
              </a:gs>
            </a:gsLst>
            <a:lin ang="16200000" scaled="0"/>
          </a:gradFill>
          <a:ln w="9525" cap="flat" cmpd="sng" algn="ctr">
            <a:solidFill>
              <a:srgbClr val="4F81BD">
                <a:shade val="95000"/>
                <a:satMod val="105000"/>
              </a:srgbClr>
            </a:solidFill>
            <a:prstDash val="solid"/>
            <a:headEnd type="none" w="med" len="med"/>
            <a:tailEnd type="none" w="med" len="med"/>
          </a:ln>
          <a:effectLst>
            <a:outerShdw blurRad="40000" dist="23000" dir="5400000" rotWithShape="0">
              <a:srgbClr val="000000">
                <a:alpha val="35000"/>
              </a:srgbClr>
            </a:outerShdw>
          </a:effectLst>
        </p:spPr>
        <p:txBody>
          <a:bodyPr vert="eaVert"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0" i="0" u="none" strike="noStrike" kern="0" cap="none" spc="0" normalizeH="0" baseline="0" noProof="0" dirty="0">
                <a:ln>
                  <a:noFill/>
                </a:ln>
                <a:solidFill>
                  <a:sysClr val="window" lastClr="FFFFFF"/>
                </a:solidFill>
                <a:effectLst/>
                <a:uLnTx/>
                <a:uFillTx/>
                <a:latin typeface="HGPｺﾞｼｯｸM" pitchFamily="50" charset="-128"/>
                <a:ea typeface="HGPｺﾞｼｯｸM" pitchFamily="50" charset="-128"/>
              </a:rPr>
              <a:t>技術</a:t>
            </a:r>
            <a:endParaRPr kumimoji="0" lang="ja-JP" altLang="en-US" sz="1600" b="0" i="0" u="none" strike="noStrike" kern="0" cap="none" spc="0" normalizeH="0" baseline="0" noProof="0" dirty="0">
              <a:ln>
                <a:noFill/>
              </a:ln>
              <a:solidFill>
                <a:sysClr val="windowText" lastClr="000000"/>
              </a:solidFill>
              <a:effectLst/>
              <a:uLnTx/>
              <a:uFillTx/>
              <a:latin typeface="HGPｺﾞｼｯｸM" pitchFamily="50" charset="-128"/>
              <a:ea typeface="HGPｺﾞｼｯｸM" pitchFamily="50" charset="-128"/>
            </a:endParaRPr>
          </a:p>
        </p:txBody>
      </p:sp>
      <p:sp>
        <p:nvSpPr>
          <p:cNvPr id="67" name="角丸四角形 66"/>
          <p:cNvSpPr/>
          <p:nvPr/>
        </p:nvSpPr>
        <p:spPr bwMode="auto">
          <a:xfrm>
            <a:off x="548086" y="2350588"/>
            <a:ext cx="431800" cy="1943720"/>
          </a:xfrm>
          <a:prstGeom prst="roundRect">
            <a:avLst/>
          </a:prstGeom>
          <a:gradFill rotWithShape="1">
            <a:gsLst>
              <a:gs pos="0">
                <a:srgbClr val="4F81BD">
                  <a:shade val="51000"/>
                  <a:satMod val="130000"/>
                </a:srgbClr>
              </a:gs>
              <a:gs pos="80000">
                <a:srgbClr val="4F81BD">
                  <a:shade val="93000"/>
                  <a:satMod val="130000"/>
                </a:srgbClr>
              </a:gs>
              <a:gs pos="100000">
                <a:srgbClr val="4F81BD">
                  <a:shade val="94000"/>
                  <a:satMod val="135000"/>
                </a:srgbClr>
              </a:gs>
            </a:gsLst>
            <a:lin ang="16200000" scaled="0"/>
          </a:gradFill>
          <a:ln w="9525" cap="flat" cmpd="sng" algn="ctr">
            <a:solidFill>
              <a:srgbClr val="4F81BD">
                <a:shade val="95000"/>
                <a:satMod val="105000"/>
              </a:srgbClr>
            </a:solidFill>
            <a:prstDash val="solid"/>
            <a:headEnd type="none" w="med" len="med"/>
            <a:tailEnd type="none" w="med" len="med"/>
          </a:ln>
          <a:effectLst>
            <a:outerShdw blurRad="40000" dist="23000" dir="5400000" rotWithShape="0">
              <a:srgbClr val="000000">
                <a:alpha val="35000"/>
              </a:srgbClr>
            </a:outerShdw>
          </a:effectLst>
        </p:spPr>
        <p:txBody>
          <a:bodyPr vert="eaVert"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0" i="0" u="none" strike="noStrike" kern="0" cap="none" spc="0" normalizeH="0" baseline="0" noProof="0" dirty="0">
                <a:ln>
                  <a:noFill/>
                </a:ln>
                <a:solidFill>
                  <a:sysClr val="window" lastClr="FFFFFF"/>
                </a:solidFill>
                <a:effectLst/>
                <a:uLnTx/>
                <a:uFillTx/>
                <a:latin typeface="HGPｺﾞｼｯｸM" pitchFamily="50" charset="-128"/>
                <a:ea typeface="HGPｺﾞｼｯｸM" pitchFamily="50" charset="-128"/>
              </a:rPr>
              <a:t>ＩＣＴ利</a:t>
            </a:r>
            <a:r>
              <a:rPr kumimoji="0" lang="ja-JP" altLang="en-US" sz="1600" b="0" i="0" u="none" strike="noStrike" kern="0" cap="none" spc="0" normalizeH="0" baseline="0" noProof="0" dirty="0" smtClean="0">
                <a:ln>
                  <a:noFill/>
                </a:ln>
                <a:solidFill>
                  <a:sysClr val="window" lastClr="FFFFFF"/>
                </a:solidFill>
                <a:effectLst/>
                <a:uLnTx/>
                <a:uFillTx/>
                <a:latin typeface="HGPｺﾞｼｯｸM" pitchFamily="50" charset="-128"/>
                <a:ea typeface="HGPｺﾞｼｯｸM" pitchFamily="50" charset="-128"/>
              </a:rPr>
              <a:t>活用</a:t>
            </a:r>
            <a:endParaRPr kumimoji="0" lang="ja-JP" altLang="en-US" sz="1600" b="0" i="0" u="none" strike="noStrike" kern="0" cap="none" spc="0" normalizeH="0" baseline="0" noProof="0" dirty="0">
              <a:ln>
                <a:noFill/>
              </a:ln>
              <a:solidFill>
                <a:sysClr val="window" lastClr="FFFFFF"/>
              </a:solidFill>
              <a:effectLst/>
              <a:uLnTx/>
              <a:uFillTx/>
              <a:latin typeface="HGPｺﾞｼｯｸM" pitchFamily="50" charset="-128"/>
              <a:ea typeface="HGPｺﾞｼｯｸM" pitchFamily="50" charset="-128"/>
            </a:endParaRPr>
          </a:p>
        </p:txBody>
      </p:sp>
      <p:sp>
        <p:nvSpPr>
          <p:cNvPr id="68" name="ホームベース 67"/>
          <p:cNvSpPr/>
          <p:nvPr/>
        </p:nvSpPr>
        <p:spPr bwMode="auto">
          <a:xfrm>
            <a:off x="5515373" y="4653409"/>
            <a:ext cx="1944688" cy="647700"/>
          </a:xfrm>
          <a:prstGeom prst="homePlate">
            <a:avLst/>
          </a:prstGeom>
          <a:solidFill>
            <a:srgbClr val="4F81BD"/>
          </a:solidFill>
          <a:ln w="38100" cap="flat" cmpd="sng" algn="ctr">
            <a:solidFill>
              <a:sysClr val="window" lastClr="FFFFFF"/>
            </a:solidFill>
            <a:prstDash val="soli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ysClr val="windowText" lastClr="000000"/>
              </a:solidFill>
              <a:effectLst/>
              <a:uLnTx/>
              <a:uFillTx/>
              <a:latin typeface="HGPｺﾞｼｯｸM" pitchFamily="50" charset="-128"/>
              <a:ea typeface="HGPｺﾞｼｯｸM" pitchFamily="50" charset="-128"/>
            </a:endParaRPr>
          </a:p>
        </p:txBody>
      </p:sp>
      <p:sp>
        <p:nvSpPr>
          <p:cNvPr id="69" name="ホームベース 68"/>
          <p:cNvSpPr/>
          <p:nvPr/>
        </p:nvSpPr>
        <p:spPr bwMode="auto">
          <a:xfrm>
            <a:off x="4004074" y="4653409"/>
            <a:ext cx="1871663" cy="647700"/>
          </a:xfrm>
          <a:prstGeom prst="homePlate">
            <a:avLst/>
          </a:prstGeom>
          <a:solidFill>
            <a:srgbClr val="4F81BD"/>
          </a:solidFill>
          <a:ln w="38100" cap="flat" cmpd="sng" algn="ctr">
            <a:solidFill>
              <a:sysClr val="window" lastClr="FFFFFF"/>
            </a:solidFill>
            <a:prstDash val="soli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ysClr val="windowText" lastClr="000000"/>
              </a:solidFill>
              <a:effectLst/>
              <a:uLnTx/>
              <a:uFillTx/>
              <a:latin typeface="HGPｺﾞｼｯｸM" pitchFamily="50" charset="-128"/>
              <a:ea typeface="HGPｺﾞｼｯｸM" pitchFamily="50" charset="-128"/>
            </a:endParaRPr>
          </a:p>
        </p:txBody>
      </p:sp>
      <p:sp>
        <p:nvSpPr>
          <p:cNvPr id="70" name="ホームベース 69"/>
          <p:cNvSpPr/>
          <p:nvPr/>
        </p:nvSpPr>
        <p:spPr bwMode="auto">
          <a:xfrm>
            <a:off x="1122762" y="4653409"/>
            <a:ext cx="3241675" cy="647700"/>
          </a:xfrm>
          <a:prstGeom prst="homePlate">
            <a:avLst/>
          </a:prstGeom>
          <a:solidFill>
            <a:srgbClr val="4F81BD"/>
          </a:solidFill>
          <a:ln w="38100" cap="flat" cmpd="sng" algn="ctr">
            <a:solidFill>
              <a:sysClr val="window" lastClr="FFFFFF"/>
            </a:solidFill>
            <a:prstDash val="solid"/>
            <a:headEnd type="none" w="med" len="med"/>
            <a:tailEnd type="none" w="med" len="me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ysClr val="windowText" lastClr="000000"/>
              </a:solidFill>
              <a:effectLst/>
              <a:uLnTx/>
              <a:uFillTx/>
              <a:latin typeface="HGPｺﾞｼｯｸM" pitchFamily="50" charset="-128"/>
              <a:ea typeface="HGPｺﾞｼｯｸM" pitchFamily="50" charset="-128"/>
            </a:endParaRPr>
          </a:p>
        </p:txBody>
      </p:sp>
      <p:sp>
        <p:nvSpPr>
          <p:cNvPr id="71" name="テキスト ボックス 34"/>
          <p:cNvSpPr txBox="1">
            <a:spLocks noChangeArrowheads="1"/>
          </p:cNvSpPr>
          <p:nvPr/>
        </p:nvSpPr>
        <p:spPr bwMode="auto">
          <a:xfrm>
            <a:off x="1776812" y="4869162"/>
            <a:ext cx="1723549" cy="276999"/>
          </a:xfrm>
          <a:prstGeom prst="rect">
            <a:avLst/>
          </a:prstGeom>
          <a:noFill/>
          <a:ln w="9525">
            <a:noFill/>
            <a:miter lim="800000"/>
            <a:headEnd/>
            <a:tailEnd/>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200" b="0" i="0" u="none" strike="noStrike" kern="0" cap="none" spc="0" normalizeH="0" baseline="0" noProof="0" dirty="0">
                <a:ln>
                  <a:noFill/>
                </a:ln>
                <a:solidFill>
                  <a:sysClr val="window" lastClr="FFFFFF"/>
                </a:solidFill>
                <a:effectLst/>
                <a:uLnTx/>
                <a:uFillTx/>
                <a:latin typeface="HGPｺﾞｼｯｸM" pitchFamily="50" charset="-128"/>
                <a:ea typeface="HGPｺﾞｼｯｸM" pitchFamily="50" charset="-128"/>
              </a:rPr>
              <a:t>メインフレーム／汎用機</a:t>
            </a:r>
          </a:p>
        </p:txBody>
      </p:sp>
      <p:sp>
        <p:nvSpPr>
          <p:cNvPr id="72" name="テキスト ボックス 35"/>
          <p:cNvSpPr txBox="1">
            <a:spLocks noChangeArrowheads="1"/>
          </p:cNvSpPr>
          <p:nvPr/>
        </p:nvSpPr>
        <p:spPr bwMode="auto">
          <a:xfrm>
            <a:off x="4291733" y="4880195"/>
            <a:ext cx="1386918" cy="276999"/>
          </a:xfrm>
          <a:prstGeom prst="rect">
            <a:avLst/>
          </a:prstGeom>
          <a:noFill/>
          <a:ln w="9525">
            <a:noFill/>
            <a:miter lim="800000"/>
            <a:headEnd/>
            <a:tailEnd/>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200" b="0" i="0" u="none" strike="noStrike" kern="0" cap="none" spc="0" normalizeH="0" baseline="0" noProof="0" dirty="0" smtClean="0">
                <a:ln>
                  <a:noFill/>
                </a:ln>
                <a:solidFill>
                  <a:sysClr val="window" lastClr="FFFFFF"/>
                </a:solidFill>
                <a:effectLst/>
                <a:uLnTx/>
                <a:uFillTx/>
                <a:latin typeface="HGPｺﾞｼｯｸM" pitchFamily="50" charset="-128"/>
                <a:ea typeface="HGPｺﾞｼｯｸM" pitchFamily="50" charset="-128"/>
              </a:rPr>
              <a:t>クライアント・</a:t>
            </a:r>
            <a:r>
              <a:rPr kumimoji="1" lang="ja-JP" altLang="en-US" sz="1200" b="0" i="0" u="none" strike="noStrike" kern="0" cap="none" spc="0" normalizeH="0" baseline="0" noProof="0" dirty="0">
                <a:ln>
                  <a:noFill/>
                </a:ln>
                <a:solidFill>
                  <a:sysClr val="window" lastClr="FFFFFF"/>
                </a:solidFill>
                <a:effectLst/>
                <a:uLnTx/>
                <a:uFillTx/>
                <a:latin typeface="HGPｺﾞｼｯｸM" pitchFamily="50" charset="-128"/>
                <a:ea typeface="HGPｺﾞｼｯｸM" pitchFamily="50" charset="-128"/>
              </a:rPr>
              <a:t>サーバ</a:t>
            </a:r>
          </a:p>
        </p:txBody>
      </p:sp>
      <p:sp>
        <p:nvSpPr>
          <p:cNvPr id="73" name="テキスト ボックス 36"/>
          <p:cNvSpPr txBox="1">
            <a:spLocks noChangeArrowheads="1"/>
          </p:cNvSpPr>
          <p:nvPr/>
        </p:nvSpPr>
        <p:spPr bwMode="auto">
          <a:xfrm>
            <a:off x="5875909" y="4869162"/>
            <a:ext cx="1016625" cy="276999"/>
          </a:xfrm>
          <a:prstGeom prst="rect">
            <a:avLst/>
          </a:prstGeom>
          <a:noFill/>
          <a:ln w="9525">
            <a:noFill/>
            <a:miter lim="800000"/>
            <a:headEnd/>
            <a:tailEnd/>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200" b="0" i="0" u="none" strike="noStrike" kern="0" cap="none" spc="0" normalizeH="0" baseline="0" noProof="0" dirty="0">
                <a:ln>
                  <a:noFill/>
                </a:ln>
                <a:solidFill>
                  <a:sysClr val="window" lastClr="FFFFFF"/>
                </a:solidFill>
                <a:effectLst/>
                <a:uLnTx/>
                <a:uFillTx/>
                <a:latin typeface="HGPｺﾞｼｯｸM" pitchFamily="50" charset="-128"/>
                <a:ea typeface="HGPｺﾞｼｯｸM" pitchFamily="50" charset="-128"/>
              </a:rPr>
              <a:t>インターネット</a:t>
            </a:r>
          </a:p>
        </p:txBody>
      </p:sp>
      <p:sp>
        <p:nvSpPr>
          <p:cNvPr id="75" name="二等辺三角形 74"/>
          <p:cNvSpPr/>
          <p:nvPr/>
        </p:nvSpPr>
        <p:spPr bwMode="auto">
          <a:xfrm rot="5400000">
            <a:off x="4039705" y="2456893"/>
            <a:ext cx="288032" cy="5688632"/>
          </a:xfrm>
          <a:prstGeom prst="triangle">
            <a:avLst/>
          </a:prstGeom>
          <a:solidFill>
            <a:sysClr val="window" lastClr="FFFFFF"/>
          </a:solidFill>
          <a:ln w="9525" cap="flat" cmpd="sng" algn="ctr">
            <a:solidFill>
              <a:srgbClr val="4F81BD">
                <a:shade val="95000"/>
                <a:satMod val="105000"/>
              </a:srgbClr>
            </a:solidFill>
            <a:prstDash val="solid"/>
            <a:headEnd type="none" w="med" len="med"/>
            <a:tailEnd type="none" w="med" len="med"/>
          </a:ln>
          <a:effectLst>
            <a:outerShdw blurRad="40000" dist="20000" dir="5400000" rotWithShape="0">
              <a:srgbClr val="000000">
                <a:alpha val="38000"/>
              </a:srgbClr>
            </a:outerShdw>
          </a:effectLst>
        </p:spPr>
        <p:txBody>
          <a:bodyPr vert="horz" wrap="none" lIns="91440" tIns="45720" rIns="91440" bIns="45720" numCol="1" rtlCol="0"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ja-JP" altLang="en-US" sz="1800" b="0" i="0" u="none" strike="noStrike" kern="0" cap="none" spc="0" normalizeH="0" baseline="0" noProof="0" dirty="0" smtClean="0">
              <a:ln>
                <a:noFill/>
              </a:ln>
              <a:solidFill>
                <a:sysClr val="windowText" lastClr="000000"/>
              </a:solidFill>
              <a:effectLst/>
              <a:uLnTx/>
              <a:uFillTx/>
              <a:latin typeface="HGPｺﾞｼｯｸM" pitchFamily="50" charset="-128"/>
              <a:ea typeface="HGPｺﾞｼｯｸM" pitchFamily="50" charset="-128"/>
            </a:endParaRPr>
          </a:p>
        </p:txBody>
      </p:sp>
      <p:sp>
        <p:nvSpPr>
          <p:cNvPr id="76" name="テキスト ボックス 75"/>
          <p:cNvSpPr txBox="1"/>
          <p:nvPr/>
        </p:nvSpPr>
        <p:spPr>
          <a:xfrm>
            <a:off x="1339405" y="5180342"/>
            <a:ext cx="1189749" cy="25391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050" b="0" i="0" u="none" strike="noStrike" kern="0" cap="none" spc="0" normalizeH="0" baseline="0" noProof="0" dirty="0" smtClean="0">
                <a:ln>
                  <a:noFill/>
                </a:ln>
                <a:solidFill>
                  <a:sysClr val="windowText" lastClr="000000"/>
                </a:solidFill>
                <a:effectLst/>
                <a:uLnTx/>
                <a:uFillTx/>
                <a:latin typeface="HGPｺﾞｼｯｸM" pitchFamily="50" charset="-128"/>
                <a:ea typeface="HGPｺﾞｼｯｸM" pitchFamily="50" charset="-128"/>
              </a:rPr>
              <a:t>コストダウンの流れ</a:t>
            </a:r>
            <a:endParaRPr kumimoji="1" lang="ja-JP" altLang="en-US" sz="1050" b="0" i="0" u="none" strike="noStrike" kern="0" cap="none" spc="0" normalizeH="0" baseline="0" noProof="0" dirty="0">
              <a:ln>
                <a:noFill/>
              </a:ln>
              <a:solidFill>
                <a:sysClr val="windowText" lastClr="000000"/>
              </a:solidFill>
              <a:effectLst/>
              <a:uLnTx/>
              <a:uFillTx/>
              <a:latin typeface="HGPｺﾞｼｯｸM" pitchFamily="50" charset="-128"/>
              <a:ea typeface="HGPｺﾞｼｯｸM" pitchFamily="50" charset="-128"/>
            </a:endParaRPr>
          </a:p>
        </p:txBody>
      </p:sp>
      <p:sp>
        <p:nvSpPr>
          <p:cNvPr id="78" name="ホームベース 77"/>
          <p:cNvSpPr/>
          <p:nvPr/>
        </p:nvSpPr>
        <p:spPr bwMode="auto">
          <a:xfrm>
            <a:off x="1339406" y="4510605"/>
            <a:ext cx="6349899" cy="214812"/>
          </a:xfrm>
          <a:prstGeom prst="homePlate">
            <a:avLst/>
          </a:prstGeom>
          <a:solidFill>
            <a:sysClr val="window" lastClr="FFFFFF"/>
          </a:solidFill>
          <a:ln w="9525" cap="flat" cmpd="sng" algn="ctr">
            <a:solidFill>
              <a:srgbClr val="F79646">
                <a:shade val="95000"/>
                <a:satMod val="105000"/>
              </a:srgbClr>
            </a:solidFill>
            <a:prstDash val="solid"/>
            <a:headEnd type="none" w="med" len="med"/>
            <a:tailEnd type="none" w="med" len="med"/>
          </a:ln>
          <a:effectLst>
            <a:outerShdw blurRad="40000" dist="20000" dir="5400000" rotWithShape="0">
              <a:srgbClr val="000000">
                <a:alpha val="38000"/>
              </a:srgbClr>
            </a:outerShdw>
          </a:effectLst>
        </p:spPr>
        <p:txBody>
          <a:bodyPr vert="horz" wrap="none" lIns="91440" tIns="45720" rIns="91440" bIns="45720" numCol="1" rtlCol="0" anchor="ctr" anchorCtr="0" compatLnSpc="1">
            <a:prstTxWarp prst="textNoShape">
              <a:avLst/>
            </a:prstTxWarp>
          </a:bodyPr>
          <a:lstStyle/>
          <a:p>
            <a:pPr marL="0" marR="0" lvl="0" indent="0" defTabSz="914400" rtl="0" eaLnBrk="0" fontAlgn="base" latinLnBrk="0" hangingPunct="0">
              <a:lnSpc>
                <a:spcPct val="100000"/>
              </a:lnSpc>
              <a:spcBef>
                <a:spcPct val="0"/>
              </a:spcBef>
              <a:spcAft>
                <a:spcPct val="0"/>
              </a:spcAft>
              <a:buClrTx/>
              <a:buSzTx/>
              <a:buFontTx/>
              <a:buNone/>
              <a:tabLst/>
              <a:defRPr/>
            </a:pPr>
            <a:r>
              <a:rPr kumimoji="0" lang="ja-JP" altLang="en-US" sz="1100" b="0" i="0" u="none" strike="noStrike" kern="0" cap="none" spc="0" normalizeH="0" baseline="0" noProof="0" dirty="0" smtClean="0">
                <a:ln>
                  <a:noFill/>
                </a:ln>
                <a:solidFill>
                  <a:sysClr val="windowText" lastClr="000000"/>
                </a:solidFill>
                <a:effectLst/>
                <a:uLnTx/>
                <a:uFillTx/>
                <a:latin typeface="HGPｺﾞｼｯｸM" pitchFamily="50" charset="-128"/>
                <a:ea typeface="HGPｺﾞｼｯｸM" pitchFamily="50" charset="-128"/>
              </a:rPr>
              <a:t>背景のニーズ</a:t>
            </a:r>
          </a:p>
        </p:txBody>
      </p:sp>
      <p:sp>
        <p:nvSpPr>
          <p:cNvPr id="79" name="爆発 2 78"/>
          <p:cNvSpPr/>
          <p:nvPr/>
        </p:nvSpPr>
        <p:spPr bwMode="auto">
          <a:xfrm>
            <a:off x="3283622" y="4294308"/>
            <a:ext cx="1296144" cy="576064"/>
          </a:xfrm>
          <a:prstGeom prst="irregularSeal2">
            <a:avLst/>
          </a:prstGeom>
          <a:solidFill>
            <a:sysClr val="window" lastClr="FFFFFF"/>
          </a:solidFill>
          <a:ln w="9525" cap="flat" cmpd="sng" algn="ctr">
            <a:solidFill>
              <a:srgbClr val="F79646">
                <a:shade val="95000"/>
                <a:satMod val="105000"/>
              </a:srgbClr>
            </a:solidFill>
            <a:prstDash val="solid"/>
            <a:headEnd type="none" w="med" len="med"/>
            <a:tailEnd type="none" w="med" len="med"/>
          </a:ln>
          <a:effectLst>
            <a:outerShdw blurRad="40000" dist="20000" dir="5400000" rotWithShape="0">
              <a:srgbClr val="000000">
                <a:alpha val="38000"/>
              </a:srgbClr>
            </a:outerShdw>
          </a:effectLst>
        </p:spPr>
        <p:txBody>
          <a:bodyPr vert="horz" wrap="none" lIns="91440" tIns="45720" rIns="91440" bIns="45720" numCol="1" rtlCol="0"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ja-JP" altLang="en-US" sz="1100" b="0" i="0" u="none" strike="noStrike" kern="0" cap="none" spc="0" normalizeH="0" baseline="0" noProof="0" dirty="0" smtClean="0">
                <a:ln>
                  <a:noFill/>
                </a:ln>
                <a:solidFill>
                  <a:sysClr val="windowText" lastClr="000000"/>
                </a:solidFill>
                <a:effectLst/>
                <a:uLnTx/>
                <a:uFillTx/>
                <a:latin typeface="HGPｺﾞｼｯｸM" pitchFamily="50" charset="-128"/>
                <a:ea typeface="HGPｺﾞｼｯｸM" pitchFamily="50" charset="-128"/>
              </a:rPr>
              <a:t>情報の応用</a:t>
            </a:r>
            <a:endParaRPr kumimoji="0" lang="en-US" altLang="ja-JP" sz="1100" b="0" i="0" u="none" strike="noStrike" kern="0" cap="none" spc="0" normalizeH="0" baseline="0" noProof="0" dirty="0" smtClean="0">
              <a:ln>
                <a:noFill/>
              </a:ln>
              <a:solidFill>
                <a:sysClr val="windowText" lastClr="000000"/>
              </a:solidFill>
              <a:effectLst/>
              <a:uLnTx/>
              <a:uFillTx/>
              <a:latin typeface="HGPｺﾞｼｯｸM" pitchFamily="50" charset="-128"/>
              <a:ea typeface="HGPｺﾞｼｯｸM" pitchFamily="50" charset="-128"/>
            </a:endParaRP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ja-JP" altLang="en-US" sz="1100" b="0" i="0" u="none" strike="noStrike" kern="0" cap="none" spc="0" normalizeH="0" baseline="0" noProof="0" dirty="0" smtClean="0">
                <a:ln>
                  <a:noFill/>
                </a:ln>
                <a:solidFill>
                  <a:sysClr val="windowText" lastClr="000000"/>
                </a:solidFill>
                <a:effectLst/>
                <a:uLnTx/>
                <a:uFillTx/>
                <a:latin typeface="HGPｺﾞｼｯｸM" pitchFamily="50" charset="-128"/>
                <a:ea typeface="HGPｺﾞｼｯｸM" pitchFamily="50" charset="-128"/>
              </a:rPr>
              <a:t>マルチメディア化</a:t>
            </a:r>
          </a:p>
        </p:txBody>
      </p:sp>
      <p:sp>
        <p:nvSpPr>
          <p:cNvPr id="80" name="爆発 2 79"/>
          <p:cNvSpPr/>
          <p:nvPr/>
        </p:nvSpPr>
        <p:spPr bwMode="auto">
          <a:xfrm>
            <a:off x="5291461" y="4294308"/>
            <a:ext cx="1376536" cy="576064"/>
          </a:xfrm>
          <a:prstGeom prst="irregularSeal2">
            <a:avLst/>
          </a:prstGeom>
          <a:solidFill>
            <a:sysClr val="window" lastClr="FFFFFF"/>
          </a:solidFill>
          <a:ln w="9525" cap="flat" cmpd="sng" algn="ctr">
            <a:solidFill>
              <a:srgbClr val="F79646">
                <a:shade val="95000"/>
                <a:satMod val="105000"/>
              </a:srgbClr>
            </a:solidFill>
            <a:prstDash val="solid"/>
            <a:headEnd type="none" w="med" len="med"/>
            <a:tailEnd type="none" w="med" len="med"/>
          </a:ln>
          <a:effectLst>
            <a:outerShdw blurRad="40000" dist="20000" dir="5400000" rotWithShape="0">
              <a:srgbClr val="000000">
                <a:alpha val="38000"/>
              </a:srgbClr>
            </a:outerShdw>
          </a:effectLst>
        </p:spPr>
        <p:txBody>
          <a:bodyPr vert="horz" wrap="none" lIns="91440" tIns="45720" rIns="91440" bIns="45720" numCol="1" rtlCol="0"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ja-JP" altLang="en-US" sz="1100" b="0" i="0" u="none" strike="noStrike" kern="0" cap="none" spc="0" normalizeH="0" baseline="0" noProof="0" dirty="0" smtClean="0">
                <a:ln>
                  <a:noFill/>
                </a:ln>
                <a:solidFill>
                  <a:sysClr val="windowText" lastClr="000000"/>
                </a:solidFill>
                <a:effectLst/>
                <a:uLnTx/>
                <a:uFillTx/>
                <a:latin typeface="HGPｺﾞｼｯｸM" pitchFamily="50" charset="-128"/>
                <a:ea typeface="HGPｺﾞｼｯｸM" pitchFamily="50" charset="-128"/>
              </a:rPr>
              <a:t>行政透明化</a:t>
            </a:r>
            <a:endParaRPr kumimoji="0" lang="en-US" altLang="ja-JP" sz="1100" b="0" i="0" u="none" strike="noStrike" kern="0" cap="none" spc="0" normalizeH="0" baseline="0" noProof="0" dirty="0" smtClean="0">
              <a:ln>
                <a:noFill/>
              </a:ln>
              <a:solidFill>
                <a:sysClr val="windowText" lastClr="000000"/>
              </a:solidFill>
              <a:effectLst/>
              <a:uLnTx/>
              <a:uFillTx/>
              <a:latin typeface="HGPｺﾞｼｯｸM" pitchFamily="50" charset="-128"/>
              <a:ea typeface="HGPｺﾞｼｯｸM" pitchFamily="50" charset="-128"/>
            </a:endParaRP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ja-JP" altLang="en-US" sz="1100" b="0" i="0" u="none" strike="noStrike" kern="0" cap="none" spc="0" normalizeH="0" baseline="0" noProof="0" dirty="0" smtClean="0">
                <a:ln>
                  <a:noFill/>
                </a:ln>
                <a:solidFill>
                  <a:sysClr val="windowText" lastClr="000000"/>
                </a:solidFill>
                <a:effectLst/>
                <a:uLnTx/>
                <a:uFillTx/>
                <a:latin typeface="HGPｺﾞｼｯｸM" pitchFamily="50" charset="-128"/>
                <a:ea typeface="HGPｺﾞｼｯｸM" pitchFamily="50" charset="-128"/>
              </a:rPr>
              <a:t>住民サービス</a:t>
            </a:r>
          </a:p>
        </p:txBody>
      </p:sp>
      <p:sp>
        <p:nvSpPr>
          <p:cNvPr id="85" name="角丸四角形 84"/>
          <p:cNvSpPr/>
          <p:nvPr/>
        </p:nvSpPr>
        <p:spPr bwMode="auto">
          <a:xfrm>
            <a:off x="2347517" y="2350092"/>
            <a:ext cx="1224136" cy="1944216"/>
          </a:xfrm>
          <a:prstGeom prst="roundRect">
            <a:avLst>
              <a:gd name="adj" fmla="val 6844"/>
            </a:avLst>
          </a:prstGeom>
          <a:solidFill>
            <a:sysClr val="window" lastClr="FFFFFF"/>
          </a:solidFill>
          <a:ln w="9525" cap="flat" cmpd="sng" algn="ctr">
            <a:solidFill>
              <a:srgbClr val="4F81BD">
                <a:shade val="95000"/>
                <a:satMod val="105000"/>
              </a:srgbClr>
            </a:solidFill>
            <a:prstDash val="solid"/>
            <a:headEnd type="none" w="med" len="med"/>
            <a:tailEnd type="none" w="med" len="med"/>
          </a:ln>
          <a:effectLst>
            <a:outerShdw blurRad="40000" dist="20000" dir="5400000" rotWithShape="0">
              <a:srgbClr val="000000">
                <a:alpha val="38000"/>
              </a:srgbClr>
            </a:outerShdw>
          </a:effectLst>
        </p:spPr>
        <p:txBody>
          <a:bodyPr vert="horz" wrap="square" lIns="36000" tIns="45720" rIns="36000" bIns="45720" numCol="1" rtlCol="0"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0" kern="0" dirty="0" smtClean="0">
                <a:solidFill>
                  <a:sysClr val="windowText" lastClr="000000"/>
                </a:solidFill>
                <a:latin typeface="HGPｺﾞｼｯｸM" pitchFamily="50" charset="-128"/>
                <a:ea typeface="HGPｺﾞｼｯｸM" pitchFamily="50" charset="-128"/>
              </a:rPr>
              <a:t>基幹</a:t>
            </a:r>
            <a:r>
              <a:rPr kumimoji="0" lang="ja-JP" altLang="en-US" sz="1200" b="0" kern="0" dirty="0">
                <a:solidFill>
                  <a:sysClr val="windowText" lastClr="000000"/>
                </a:solidFill>
                <a:latin typeface="HGPｺﾞｼｯｸM" pitchFamily="50" charset="-128"/>
                <a:ea typeface="HGPｺﾞｼｯｸM" pitchFamily="50" charset="-128"/>
              </a:rPr>
              <a:t>システム</a:t>
            </a:r>
            <a:endParaRPr kumimoji="0" lang="en-US" altLang="ja-JP" sz="1200" b="0" kern="0" dirty="0">
              <a:solidFill>
                <a:sysClr val="windowText" lastClr="000000"/>
              </a:solidFill>
              <a:latin typeface="HGPｺﾞｼｯｸM" pitchFamily="50" charset="-128"/>
              <a:ea typeface="HGPｺﾞｼｯｸM"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100" b="0" i="0" u="none" strike="noStrike" kern="0" cap="none" spc="0" normalizeH="0" baseline="0" noProof="0" dirty="0" smtClean="0">
                <a:ln>
                  <a:noFill/>
                </a:ln>
                <a:solidFill>
                  <a:sysClr val="windowText" lastClr="000000"/>
                </a:solidFill>
                <a:effectLst/>
                <a:uLnTx/>
                <a:uFillTx/>
                <a:latin typeface="HGPｺﾞｼｯｸM" pitchFamily="50" charset="-128"/>
                <a:ea typeface="HGPｺﾞｼｯｸM" pitchFamily="50" charset="-128"/>
              </a:rPr>
              <a:t>（窓口オンライン）</a:t>
            </a:r>
          </a:p>
          <a:p>
            <a:pPr marL="173038" marR="0" lvl="0" indent="-92075" defTabSz="914400" eaLnBrk="1" fontAlgn="auto" latinLnBrk="0" hangingPunct="1">
              <a:lnSpc>
                <a:spcPct val="100000"/>
              </a:lnSpc>
              <a:spcBef>
                <a:spcPts val="0"/>
              </a:spcBef>
              <a:spcAft>
                <a:spcPts val="0"/>
              </a:spcAft>
              <a:buClrTx/>
              <a:buSzTx/>
              <a:buFont typeface="Arial" pitchFamily="34" charset="0"/>
              <a:buChar char="•"/>
              <a:tabLst/>
              <a:defRPr/>
            </a:pPr>
            <a:r>
              <a:rPr kumimoji="0" lang="zh-TW" altLang="en-US" sz="1200" b="0" i="0" u="none" strike="noStrike" kern="0" cap="none" spc="0" normalizeH="0" baseline="0" noProof="0" dirty="0" smtClean="0">
                <a:ln>
                  <a:noFill/>
                </a:ln>
                <a:solidFill>
                  <a:sysClr val="windowText" lastClr="000000"/>
                </a:solidFill>
                <a:effectLst/>
                <a:uLnTx/>
                <a:uFillTx/>
                <a:latin typeface="HGPｺﾞｼｯｸM" pitchFamily="50" charset="-128"/>
                <a:ea typeface="HGPｺﾞｼｯｸM" pitchFamily="50" charset="-128"/>
              </a:rPr>
              <a:t>住民記録</a:t>
            </a:r>
          </a:p>
          <a:p>
            <a:pPr marL="173038" marR="0" lvl="0" indent="-92075" defTabSz="914400" eaLnBrk="1" fontAlgn="auto" latinLnBrk="0" hangingPunct="1">
              <a:lnSpc>
                <a:spcPct val="100000"/>
              </a:lnSpc>
              <a:spcBef>
                <a:spcPts val="0"/>
              </a:spcBef>
              <a:spcAft>
                <a:spcPts val="0"/>
              </a:spcAft>
              <a:buClrTx/>
              <a:buSzTx/>
              <a:buFont typeface="Arial" pitchFamily="34" charset="0"/>
              <a:buChar char="•"/>
              <a:tabLst/>
              <a:defRPr/>
            </a:pPr>
            <a:r>
              <a:rPr kumimoji="0" lang="zh-TW" altLang="en-US" sz="1200" b="0" i="0" u="none" strike="noStrike" kern="0" cap="none" spc="0" normalizeH="0" baseline="0" noProof="0" dirty="0" smtClean="0">
                <a:ln>
                  <a:noFill/>
                </a:ln>
                <a:solidFill>
                  <a:sysClr val="windowText" lastClr="000000"/>
                </a:solidFill>
                <a:effectLst/>
                <a:uLnTx/>
                <a:uFillTx/>
                <a:latin typeface="HGPｺﾞｼｯｸM" pitchFamily="50" charset="-128"/>
                <a:ea typeface="HGPｺﾞｼｯｸM" pitchFamily="50" charset="-128"/>
              </a:rPr>
              <a:t>税業務</a:t>
            </a:r>
          </a:p>
          <a:p>
            <a:pPr marL="173038" marR="0" lvl="0" indent="-92075" defTabSz="914400" eaLnBrk="1" fontAlgn="auto" latinLnBrk="0" hangingPunct="1">
              <a:lnSpc>
                <a:spcPct val="100000"/>
              </a:lnSpc>
              <a:spcBef>
                <a:spcPts val="0"/>
              </a:spcBef>
              <a:spcAft>
                <a:spcPts val="0"/>
              </a:spcAft>
              <a:buClrTx/>
              <a:buSzTx/>
              <a:buFont typeface="Arial" pitchFamily="34" charset="0"/>
              <a:buChar char="•"/>
              <a:tabLst/>
              <a:defRPr/>
            </a:pPr>
            <a:endParaRPr kumimoji="0" lang="ja-JP" altLang="en-US" sz="1200" b="0" i="0" u="none" strike="noStrike" kern="0" cap="none" spc="0" normalizeH="0" baseline="0" noProof="0" dirty="0" smtClean="0">
              <a:ln>
                <a:noFill/>
              </a:ln>
              <a:solidFill>
                <a:sysClr val="windowText" lastClr="000000"/>
              </a:solidFill>
              <a:effectLst/>
              <a:uLnTx/>
              <a:uFillTx/>
              <a:latin typeface="HGPｺﾞｼｯｸM" pitchFamily="50" charset="-128"/>
              <a:ea typeface="HGPｺﾞｼｯｸM" pitchFamily="50" charset="-128"/>
            </a:endParaRPr>
          </a:p>
          <a:p>
            <a:pPr marL="173038" marR="0" lvl="0" indent="-92075" defTabSz="914400" eaLnBrk="1" fontAlgn="auto" latinLnBrk="0" hangingPunct="1">
              <a:lnSpc>
                <a:spcPct val="100000"/>
              </a:lnSpc>
              <a:spcBef>
                <a:spcPts val="0"/>
              </a:spcBef>
              <a:spcAft>
                <a:spcPts val="0"/>
              </a:spcAft>
              <a:buClrTx/>
              <a:buSzTx/>
              <a:buFontTx/>
              <a:buNone/>
              <a:tabLst/>
              <a:defRPr/>
            </a:pPr>
            <a:endParaRPr kumimoji="0" lang="en-US" altLang="ja-JP" sz="1200" b="0" i="0" u="none" strike="noStrike" kern="0" cap="none" spc="0" normalizeH="0" baseline="0" noProof="0" dirty="0" smtClean="0">
              <a:ln>
                <a:noFill/>
              </a:ln>
              <a:solidFill>
                <a:sysClr val="windowText" lastClr="000000"/>
              </a:solidFill>
              <a:effectLst/>
              <a:uLnTx/>
              <a:uFillTx/>
              <a:latin typeface="HGPｺﾞｼｯｸM" pitchFamily="50" charset="-128"/>
              <a:ea typeface="HGPｺﾞｼｯｸM" pitchFamily="50" charset="-128"/>
            </a:endParaRPr>
          </a:p>
        </p:txBody>
      </p:sp>
      <p:sp>
        <p:nvSpPr>
          <p:cNvPr id="86" name="角丸四角形 85"/>
          <p:cNvSpPr/>
          <p:nvPr/>
        </p:nvSpPr>
        <p:spPr bwMode="auto">
          <a:xfrm>
            <a:off x="3643661" y="2350092"/>
            <a:ext cx="1224136" cy="1944216"/>
          </a:xfrm>
          <a:prstGeom prst="roundRect">
            <a:avLst>
              <a:gd name="adj" fmla="val 6844"/>
            </a:avLst>
          </a:prstGeom>
          <a:solidFill>
            <a:sysClr val="window" lastClr="FFFFFF"/>
          </a:solidFill>
          <a:ln w="9525" cap="flat" cmpd="sng" algn="ctr">
            <a:solidFill>
              <a:srgbClr val="4F81BD">
                <a:shade val="95000"/>
                <a:satMod val="105000"/>
              </a:srgbClr>
            </a:solidFill>
            <a:prstDash val="solid"/>
            <a:headEnd type="none" w="med" len="med"/>
            <a:tailEnd type="none" w="med" len="med"/>
          </a:ln>
          <a:effectLst>
            <a:outerShdw blurRad="40000" dist="20000" dir="5400000" rotWithShape="0">
              <a:srgbClr val="000000">
                <a:alpha val="38000"/>
              </a:srgbClr>
            </a:outerShdw>
          </a:effectLst>
        </p:spPr>
        <p:txBody>
          <a:bodyPr vert="horz" wrap="square" lIns="36000" tIns="45720" rIns="36000" bIns="45720" numCol="1" rtlCol="0"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TW" altLang="en-US" sz="1200" b="0" i="0" u="none" strike="noStrike" kern="0" cap="none" spc="0" normalizeH="0" baseline="0" noProof="0" dirty="0" smtClean="0">
                <a:ln>
                  <a:noFill/>
                </a:ln>
                <a:solidFill>
                  <a:sysClr val="windowText" lastClr="000000"/>
                </a:solidFill>
                <a:effectLst/>
                <a:uLnTx/>
                <a:uFillTx/>
                <a:latin typeface="HGPｺﾞｼｯｸM" pitchFamily="50" charset="-128"/>
                <a:ea typeface="HGPｺﾞｼｯｸM" pitchFamily="50" charset="-128"/>
              </a:rPr>
              <a:t>庁内業務ＯＡ</a:t>
            </a:r>
            <a:r>
              <a:rPr kumimoji="0" lang="ja-JP" altLang="en-US" sz="1200" b="0" i="0" u="none" strike="noStrike" kern="0" cap="none" spc="0" normalizeH="0" baseline="0" noProof="0" dirty="0" smtClean="0">
                <a:ln>
                  <a:noFill/>
                </a:ln>
                <a:solidFill>
                  <a:sysClr val="windowText" lastClr="000000"/>
                </a:solidFill>
                <a:effectLst/>
                <a:uLnTx/>
                <a:uFillTx/>
                <a:latin typeface="HGPｺﾞｼｯｸM" pitchFamily="50" charset="-128"/>
                <a:ea typeface="HGPｺﾞｼｯｸM" pitchFamily="50" charset="-128"/>
              </a:rPr>
              <a:t>化</a:t>
            </a:r>
            <a:endParaRPr kumimoji="0" lang="en-US" altLang="ja-JP" sz="1200" b="0" i="0" u="none" strike="noStrike" kern="0" cap="none" spc="0" normalizeH="0" baseline="0" noProof="0" dirty="0" smtClean="0">
              <a:ln>
                <a:noFill/>
              </a:ln>
              <a:solidFill>
                <a:sysClr val="windowText" lastClr="000000"/>
              </a:solidFill>
              <a:effectLst/>
              <a:uLnTx/>
              <a:uFillTx/>
              <a:latin typeface="HGPｺﾞｼｯｸM" pitchFamily="50" charset="-128"/>
              <a:ea typeface="HGPｺﾞｼｯｸM" pitchFamily="50" charset="-128"/>
            </a:endParaRPr>
          </a:p>
          <a:p>
            <a:pPr marL="173038" marR="0" lvl="0" indent="-92075" defTabSz="914400" eaLnBrk="1" fontAlgn="auto" latinLnBrk="0" hangingPunct="1">
              <a:lnSpc>
                <a:spcPct val="100000"/>
              </a:lnSpc>
              <a:spcBef>
                <a:spcPts val="0"/>
              </a:spcBef>
              <a:spcAft>
                <a:spcPts val="0"/>
              </a:spcAft>
              <a:buClrTx/>
              <a:buSzTx/>
              <a:buFont typeface="Arial" pitchFamily="34" charset="0"/>
              <a:buChar char="•"/>
              <a:tabLst/>
              <a:defRPr/>
            </a:pPr>
            <a:r>
              <a:rPr kumimoji="0" lang="zh-TW" altLang="en-US" sz="1200" b="0" i="0" u="none" strike="noStrike" kern="0" cap="none" spc="0" normalizeH="0" baseline="0" noProof="0" dirty="0" smtClean="0">
                <a:ln>
                  <a:noFill/>
                </a:ln>
                <a:solidFill>
                  <a:sysClr val="windowText" lastClr="000000"/>
                </a:solidFill>
                <a:effectLst/>
                <a:uLnTx/>
                <a:uFillTx/>
                <a:latin typeface="HGPｺﾞｼｯｸM" pitchFamily="50" charset="-128"/>
                <a:ea typeface="HGPｺﾞｼｯｸM" pitchFamily="50" charset="-128"/>
              </a:rPr>
              <a:t>財務会計</a:t>
            </a:r>
          </a:p>
          <a:p>
            <a:pPr marL="173038" marR="0" lvl="0" indent="-92075" defTabSz="914400" eaLnBrk="1" fontAlgn="auto" latinLnBrk="0" hangingPunct="1">
              <a:lnSpc>
                <a:spcPct val="100000"/>
              </a:lnSpc>
              <a:spcBef>
                <a:spcPts val="0"/>
              </a:spcBef>
              <a:spcAft>
                <a:spcPts val="0"/>
              </a:spcAft>
              <a:buClrTx/>
              <a:buSzTx/>
              <a:buFont typeface="Arial" pitchFamily="34" charset="0"/>
              <a:buChar char="•"/>
              <a:tabLst/>
              <a:defRPr/>
            </a:pPr>
            <a:r>
              <a:rPr kumimoji="0" lang="zh-TW" altLang="en-US" sz="1200" b="0" i="0" u="none" strike="noStrike" kern="0" cap="none" spc="0" normalizeH="0" baseline="0" noProof="0" dirty="0" smtClean="0">
                <a:ln>
                  <a:noFill/>
                </a:ln>
                <a:solidFill>
                  <a:sysClr val="windowText" lastClr="000000"/>
                </a:solidFill>
                <a:effectLst/>
                <a:uLnTx/>
                <a:uFillTx/>
                <a:latin typeface="HGPｺﾞｼｯｸM" pitchFamily="50" charset="-128"/>
                <a:ea typeface="HGPｺﾞｼｯｸM" pitchFamily="50" charset="-128"/>
              </a:rPr>
              <a:t>公共料金計算</a:t>
            </a:r>
            <a:endParaRPr kumimoji="0" lang="en-US" altLang="ja-JP" sz="1200" b="0" i="0" u="none" strike="noStrike" kern="0" cap="none" spc="0" normalizeH="0" baseline="0" noProof="0" dirty="0" smtClean="0">
              <a:ln>
                <a:noFill/>
              </a:ln>
              <a:solidFill>
                <a:sysClr val="windowText" lastClr="000000"/>
              </a:solidFill>
              <a:effectLst/>
              <a:uLnTx/>
              <a:uFillTx/>
              <a:latin typeface="HGPｺﾞｼｯｸM" pitchFamily="50" charset="-128"/>
              <a:ea typeface="HGPｺﾞｼｯｸM"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1200" b="0" i="0" u="none" strike="noStrike" kern="0" cap="none" spc="0" normalizeH="0" baseline="0" noProof="0" dirty="0" smtClean="0">
              <a:ln>
                <a:noFill/>
              </a:ln>
              <a:solidFill>
                <a:sysClr val="windowText" lastClr="000000"/>
              </a:solidFill>
              <a:effectLst/>
              <a:uLnTx/>
              <a:uFillTx/>
              <a:latin typeface="HGPｺﾞｼｯｸM" pitchFamily="50" charset="-128"/>
              <a:ea typeface="HGPｺﾞｼｯｸM"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smtClean="0">
                <a:ln>
                  <a:noFill/>
                </a:ln>
                <a:solidFill>
                  <a:sysClr val="windowText" lastClr="000000"/>
                </a:solidFill>
                <a:effectLst/>
                <a:uLnTx/>
                <a:uFillTx/>
                <a:latin typeface="HGPｺﾞｼｯｸM" pitchFamily="50" charset="-128"/>
                <a:ea typeface="HGPｺﾞｼｯｸM" pitchFamily="50" charset="-128"/>
              </a:rPr>
              <a:t>行政情報提供</a:t>
            </a:r>
          </a:p>
          <a:p>
            <a:pPr marL="173038" marR="0" lvl="0" indent="-92075" defTabSz="914400" eaLnBrk="1" fontAlgn="auto" latinLnBrk="0" hangingPunct="1">
              <a:lnSpc>
                <a:spcPct val="100000"/>
              </a:lnSpc>
              <a:spcBef>
                <a:spcPts val="0"/>
              </a:spcBef>
              <a:spcAft>
                <a:spcPts val="0"/>
              </a:spcAft>
              <a:buClrTx/>
              <a:buSzTx/>
              <a:buFont typeface="Arial" pitchFamily="34" charset="0"/>
              <a:buChar char="•"/>
              <a:tabLst/>
              <a:defRPr/>
            </a:pPr>
            <a:r>
              <a:rPr kumimoji="0" lang="ja-JP" altLang="en-US" sz="1200" b="0" i="0" u="none" strike="noStrike" kern="0" cap="none" spc="0" normalizeH="0" baseline="0" noProof="0" dirty="0" smtClean="0">
                <a:ln>
                  <a:noFill/>
                </a:ln>
                <a:solidFill>
                  <a:sysClr val="windowText" lastClr="000000"/>
                </a:solidFill>
                <a:effectLst/>
                <a:uLnTx/>
                <a:uFillTx/>
                <a:latin typeface="HGPｺﾞｼｯｸM" pitchFamily="50" charset="-128"/>
                <a:ea typeface="HGPｺﾞｼｯｸM" pitchFamily="50" charset="-128"/>
              </a:rPr>
              <a:t>ＦＡＸ</a:t>
            </a:r>
            <a:endParaRPr kumimoji="0" lang="en-US" altLang="ja-JP" sz="1200" b="0" i="0" u="none" strike="noStrike" kern="0" cap="none" spc="0" normalizeH="0" baseline="0" noProof="0" dirty="0" smtClean="0">
              <a:ln>
                <a:noFill/>
              </a:ln>
              <a:solidFill>
                <a:sysClr val="windowText" lastClr="000000"/>
              </a:solidFill>
              <a:effectLst/>
              <a:uLnTx/>
              <a:uFillTx/>
              <a:latin typeface="HGPｺﾞｼｯｸM" pitchFamily="50" charset="-128"/>
              <a:ea typeface="HGPｺﾞｼｯｸM" pitchFamily="50" charset="-128"/>
            </a:endParaRPr>
          </a:p>
          <a:p>
            <a:pPr marL="173038" marR="0" lvl="0" indent="-92075" defTabSz="914400" eaLnBrk="1" fontAlgn="auto" latinLnBrk="0" hangingPunct="1">
              <a:lnSpc>
                <a:spcPct val="100000"/>
              </a:lnSpc>
              <a:spcBef>
                <a:spcPts val="0"/>
              </a:spcBef>
              <a:spcAft>
                <a:spcPts val="0"/>
              </a:spcAft>
              <a:buClrTx/>
              <a:buSzTx/>
              <a:buFont typeface="Arial" pitchFamily="34" charset="0"/>
              <a:buChar char="•"/>
              <a:tabLst/>
              <a:defRPr/>
            </a:pPr>
            <a:r>
              <a:rPr kumimoji="0" lang="ja-JP" altLang="en-US" sz="1200" b="0" i="0" u="none" strike="noStrike" kern="0" cap="none" spc="0" normalizeH="0" baseline="0" noProof="0" dirty="0" smtClean="0">
                <a:ln>
                  <a:noFill/>
                </a:ln>
                <a:solidFill>
                  <a:sysClr val="windowText" lastClr="000000"/>
                </a:solidFill>
                <a:effectLst/>
                <a:uLnTx/>
                <a:uFillTx/>
                <a:latin typeface="HGPｺﾞｼｯｸM" pitchFamily="50" charset="-128"/>
                <a:ea typeface="HGPｺﾞｼｯｸM" pitchFamily="50" charset="-128"/>
              </a:rPr>
              <a:t>ニューメディア</a:t>
            </a:r>
          </a:p>
          <a:p>
            <a:pPr marL="173038" marR="0" lvl="0" indent="-92075" defTabSz="914400" eaLnBrk="1" fontAlgn="auto" latinLnBrk="0" hangingPunct="1">
              <a:lnSpc>
                <a:spcPct val="100000"/>
              </a:lnSpc>
              <a:spcBef>
                <a:spcPts val="0"/>
              </a:spcBef>
              <a:spcAft>
                <a:spcPts val="0"/>
              </a:spcAft>
              <a:buClrTx/>
              <a:buSzTx/>
              <a:buFontTx/>
              <a:buNone/>
              <a:tabLst/>
              <a:defRPr/>
            </a:pPr>
            <a:endParaRPr kumimoji="0" lang="en-US" altLang="ja-JP" sz="1200" b="0" i="0" u="none" strike="noStrike" kern="0" cap="none" spc="0" normalizeH="0" baseline="0" noProof="0" dirty="0" smtClean="0">
              <a:ln>
                <a:noFill/>
              </a:ln>
              <a:solidFill>
                <a:sysClr val="windowText" lastClr="000000"/>
              </a:solidFill>
              <a:effectLst/>
              <a:uLnTx/>
              <a:uFillTx/>
              <a:latin typeface="HGPｺﾞｼｯｸM" pitchFamily="50" charset="-128"/>
              <a:ea typeface="HGPｺﾞｼｯｸM" pitchFamily="50" charset="-128"/>
            </a:endParaRPr>
          </a:p>
        </p:txBody>
      </p:sp>
      <p:sp>
        <p:nvSpPr>
          <p:cNvPr id="87" name="角丸四角形 86"/>
          <p:cNvSpPr/>
          <p:nvPr/>
        </p:nvSpPr>
        <p:spPr bwMode="auto">
          <a:xfrm>
            <a:off x="4939805" y="2350092"/>
            <a:ext cx="1224136" cy="1944216"/>
          </a:xfrm>
          <a:prstGeom prst="roundRect">
            <a:avLst>
              <a:gd name="adj" fmla="val 6844"/>
            </a:avLst>
          </a:prstGeom>
          <a:solidFill>
            <a:sysClr val="window" lastClr="FFFFFF"/>
          </a:solidFill>
          <a:ln w="9525" cap="flat" cmpd="sng" algn="ctr">
            <a:solidFill>
              <a:srgbClr val="4F81BD">
                <a:shade val="95000"/>
                <a:satMod val="105000"/>
              </a:srgbClr>
            </a:solidFill>
            <a:prstDash val="solid"/>
            <a:headEnd type="none" w="med" len="med"/>
            <a:tailEnd type="none" w="med" len="med"/>
          </a:ln>
          <a:effectLst>
            <a:outerShdw blurRad="40000" dist="20000" dir="5400000" rotWithShape="0">
              <a:srgbClr val="000000">
                <a:alpha val="38000"/>
              </a:srgbClr>
            </a:outerShdw>
          </a:effectLst>
        </p:spPr>
        <p:txBody>
          <a:bodyPr vert="horz" wrap="square" lIns="36000" tIns="45720" rIns="36000" bIns="45720" numCol="1" rtlCol="0"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smtClean="0">
                <a:ln>
                  <a:noFill/>
                </a:ln>
                <a:solidFill>
                  <a:sysClr val="windowText" lastClr="000000"/>
                </a:solidFill>
                <a:effectLst/>
                <a:uLnTx/>
                <a:uFillTx/>
                <a:latin typeface="HGPｺﾞｼｯｸM" pitchFamily="50" charset="-128"/>
                <a:ea typeface="HGPｺﾞｼｯｸM" pitchFamily="50" charset="-128"/>
              </a:rPr>
              <a:t>行政情報化</a:t>
            </a:r>
            <a:endParaRPr kumimoji="0" lang="en-US" altLang="ja-JP" sz="1200" b="0" i="0" u="none" strike="noStrike" kern="0" cap="none" spc="0" normalizeH="0" baseline="0" noProof="0" dirty="0" smtClean="0">
              <a:ln>
                <a:noFill/>
              </a:ln>
              <a:solidFill>
                <a:sysClr val="windowText" lastClr="000000"/>
              </a:solidFill>
              <a:effectLst/>
              <a:uLnTx/>
              <a:uFillTx/>
              <a:latin typeface="HGPｺﾞｼｯｸM" pitchFamily="50" charset="-128"/>
              <a:ea typeface="HGPｺﾞｼｯｸM" pitchFamily="50" charset="-128"/>
            </a:endParaRPr>
          </a:p>
          <a:p>
            <a:pPr marL="173038" marR="0" lvl="0" indent="-92075" defTabSz="914400" eaLnBrk="1" fontAlgn="auto" latinLnBrk="0" hangingPunct="1">
              <a:lnSpc>
                <a:spcPct val="100000"/>
              </a:lnSpc>
              <a:spcBef>
                <a:spcPts val="0"/>
              </a:spcBef>
              <a:spcAft>
                <a:spcPts val="0"/>
              </a:spcAft>
              <a:buClrTx/>
              <a:buSzTx/>
              <a:buFont typeface="Arial" pitchFamily="34" charset="0"/>
              <a:buChar char="•"/>
              <a:tabLst/>
              <a:defRPr/>
            </a:pPr>
            <a:r>
              <a:rPr kumimoji="0" lang="ja-JP" altLang="en-US" sz="1200" b="0" i="0" u="none" strike="noStrike" kern="0" cap="none" spc="0" normalizeH="0" baseline="0" noProof="0" dirty="0" smtClean="0">
                <a:ln>
                  <a:noFill/>
                </a:ln>
                <a:solidFill>
                  <a:sysClr val="windowText" lastClr="000000"/>
                </a:solidFill>
                <a:effectLst/>
                <a:uLnTx/>
                <a:uFillTx/>
                <a:latin typeface="HGPｺﾞｼｯｸM" pitchFamily="50" charset="-128"/>
                <a:ea typeface="HGPｺﾞｼｯｸM" pitchFamily="50" charset="-128"/>
              </a:rPr>
              <a:t>電子メール</a:t>
            </a:r>
          </a:p>
          <a:p>
            <a:pPr marL="173038" marR="0" lvl="0" indent="-92075" defTabSz="914400" eaLnBrk="1" fontAlgn="auto" latinLnBrk="0" hangingPunct="1">
              <a:lnSpc>
                <a:spcPct val="100000"/>
              </a:lnSpc>
              <a:spcBef>
                <a:spcPts val="0"/>
              </a:spcBef>
              <a:spcAft>
                <a:spcPts val="0"/>
              </a:spcAft>
              <a:buClrTx/>
              <a:buSzTx/>
              <a:buFont typeface="Arial" pitchFamily="34" charset="0"/>
              <a:buChar char="•"/>
              <a:tabLst/>
              <a:defRPr/>
            </a:pPr>
            <a:r>
              <a:rPr kumimoji="0" lang="ja-JP" altLang="en-US" sz="1200" b="0" i="0" u="none" strike="noStrike" kern="0" cap="none" spc="0" normalizeH="0" baseline="0" noProof="0" dirty="0" smtClean="0">
                <a:ln>
                  <a:noFill/>
                </a:ln>
                <a:solidFill>
                  <a:sysClr val="windowText" lastClr="000000"/>
                </a:solidFill>
                <a:effectLst/>
                <a:uLnTx/>
                <a:uFillTx/>
                <a:latin typeface="HGPｺﾞｼｯｸM" pitchFamily="50" charset="-128"/>
                <a:ea typeface="HGPｺﾞｼｯｸM" pitchFamily="50" charset="-128"/>
              </a:rPr>
              <a:t>職員ＰＣ</a:t>
            </a:r>
          </a:p>
          <a:p>
            <a:pPr marL="173038" marR="0" lvl="0" indent="-92075" defTabSz="914400" eaLnBrk="1" fontAlgn="auto" latinLnBrk="0" hangingPunct="1">
              <a:lnSpc>
                <a:spcPct val="100000"/>
              </a:lnSpc>
              <a:spcBef>
                <a:spcPts val="0"/>
              </a:spcBef>
              <a:spcAft>
                <a:spcPts val="0"/>
              </a:spcAft>
              <a:buClrTx/>
              <a:buSzTx/>
              <a:buFont typeface="Arial" pitchFamily="34" charset="0"/>
              <a:buChar char="•"/>
              <a:tabLst/>
              <a:defRPr/>
            </a:pPr>
            <a:r>
              <a:rPr kumimoji="0" lang="ja-JP" altLang="en-US" sz="1200" b="0" i="0" u="none" strike="noStrike" kern="0" cap="none" spc="0" normalizeH="0" baseline="0" noProof="0" dirty="0" smtClean="0">
                <a:ln>
                  <a:noFill/>
                </a:ln>
                <a:solidFill>
                  <a:sysClr val="windowText" lastClr="000000"/>
                </a:solidFill>
                <a:effectLst/>
                <a:uLnTx/>
                <a:uFillTx/>
                <a:latin typeface="HGPｺﾞｼｯｸM" pitchFamily="50" charset="-128"/>
                <a:ea typeface="HGPｺﾞｼｯｸM" pitchFamily="50" charset="-128"/>
              </a:rPr>
              <a:t>各種ＤＢ</a:t>
            </a:r>
          </a:p>
          <a:p>
            <a:pPr marL="173038" marR="0" lvl="0" indent="-92075" defTabSz="914400" eaLnBrk="1" fontAlgn="auto" latinLnBrk="0" hangingPunct="1">
              <a:lnSpc>
                <a:spcPct val="100000"/>
              </a:lnSpc>
              <a:spcBef>
                <a:spcPts val="0"/>
              </a:spcBef>
              <a:spcAft>
                <a:spcPts val="0"/>
              </a:spcAft>
              <a:buClrTx/>
              <a:buSzTx/>
              <a:buFont typeface="Arial" pitchFamily="34" charset="0"/>
              <a:buChar char="•"/>
              <a:tabLst/>
              <a:defRPr/>
            </a:pPr>
            <a:r>
              <a:rPr kumimoji="0" lang="ja-JP" altLang="en-US" sz="1200" b="0" i="0" u="none" strike="noStrike" kern="0" cap="none" spc="0" normalizeH="0" baseline="0" noProof="0" dirty="0" smtClean="0">
                <a:ln>
                  <a:noFill/>
                </a:ln>
                <a:solidFill>
                  <a:sysClr val="windowText" lastClr="000000"/>
                </a:solidFill>
                <a:effectLst/>
                <a:uLnTx/>
                <a:uFillTx/>
                <a:latin typeface="HGPｺﾞｼｯｸM" pitchFamily="50" charset="-128"/>
                <a:ea typeface="HGPｺﾞｼｯｸM" pitchFamily="50" charset="-128"/>
              </a:rPr>
              <a:t>窓口一元化</a:t>
            </a:r>
            <a:endParaRPr kumimoji="0" lang="en-US" altLang="ja-JP" sz="1200" b="0" i="0" u="none" strike="noStrike" kern="0" cap="none" spc="0" normalizeH="0" baseline="0" noProof="0" dirty="0" smtClean="0">
              <a:ln>
                <a:noFill/>
              </a:ln>
              <a:solidFill>
                <a:sysClr val="windowText" lastClr="000000"/>
              </a:solidFill>
              <a:effectLst/>
              <a:uLnTx/>
              <a:uFillTx/>
              <a:latin typeface="HGPｺﾞｼｯｸM" pitchFamily="50" charset="-128"/>
              <a:ea typeface="HGPｺﾞｼｯｸM"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ja-JP" sz="1200" b="0" i="0" u="none" strike="noStrike" kern="0" cap="none" spc="0" normalizeH="0" baseline="0" noProof="0" dirty="0" smtClean="0">
              <a:ln>
                <a:noFill/>
              </a:ln>
              <a:solidFill>
                <a:sysClr val="windowText" lastClr="000000"/>
              </a:solidFill>
              <a:effectLst/>
              <a:uLnTx/>
              <a:uFillTx/>
              <a:latin typeface="HGPｺﾞｼｯｸM" pitchFamily="50" charset="-128"/>
              <a:ea typeface="HGPｺﾞｼｯｸM"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smtClean="0">
                <a:ln>
                  <a:noFill/>
                </a:ln>
                <a:solidFill>
                  <a:sysClr val="windowText" lastClr="000000"/>
                </a:solidFill>
                <a:effectLst/>
                <a:uLnTx/>
                <a:uFillTx/>
                <a:latin typeface="HGPｺﾞｼｯｸM" pitchFamily="50" charset="-128"/>
                <a:ea typeface="HGPｺﾞｼｯｸM" pitchFamily="50" charset="-128"/>
              </a:rPr>
              <a:t>街頭端末</a:t>
            </a:r>
          </a:p>
          <a:p>
            <a:pPr marL="173038" marR="0" lvl="0" indent="-92075" defTabSz="914400" eaLnBrk="1" fontAlgn="auto" latinLnBrk="0" hangingPunct="1">
              <a:lnSpc>
                <a:spcPct val="100000"/>
              </a:lnSpc>
              <a:spcBef>
                <a:spcPts val="0"/>
              </a:spcBef>
              <a:spcAft>
                <a:spcPts val="0"/>
              </a:spcAft>
              <a:buClrTx/>
              <a:buSzTx/>
              <a:buFont typeface="Arial" pitchFamily="34" charset="0"/>
              <a:buChar char="•"/>
              <a:tabLst/>
              <a:defRPr/>
            </a:pPr>
            <a:r>
              <a:rPr kumimoji="0" lang="ja-JP" altLang="en-US" sz="1200" b="0" i="0" u="none" strike="noStrike" kern="0" cap="none" spc="0" normalizeH="0" baseline="0" noProof="0" dirty="0" smtClean="0">
                <a:ln>
                  <a:noFill/>
                </a:ln>
                <a:solidFill>
                  <a:sysClr val="windowText" lastClr="000000"/>
                </a:solidFill>
                <a:effectLst/>
                <a:uLnTx/>
                <a:uFillTx/>
                <a:latin typeface="HGPｺﾞｼｯｸM" pitchFamily="50" charset="-128"/>
                <a:ea typeface="HGPｺﾞｼｯｸM" pitchFamily="50" charset="-128"/>
              </a:rPr>
              <a:t>自動交付機</a:t>
            </a:r>
            <a:endParaRPr kumimoji="0" lang="en-US" altLang="ja-JP" sz="1200" b="0" i="0" u="none" strike="noStrike" kern="0" cap="none" spc="0" normalizeH="0" baseline="0" noProof="0" dirty="0" smtClean="0">
              <a:ln>
                <a:noFill/>
              </a:ln>
              <a:solidFill>
                <a:sysClr val="windowText" lastClr="000000"/>
              </a:solidFill>
              <a:effectLst/>
              <a:uLnTx/>
              <a:uFillTx/>
              <a:latin typeface="HGPｺﾞｼｯｸM" pitchFamily="50" charset="-128"/>
              <a:ea typeface="HGPｺﾞｼｯｸM" pitchFamily="50" charset="-128"/>
            </a:endParaRPr>
          </a:p>
          <a:p>
            <a:pPr marL="173038" marR="0" lvl="0" indent="-92075" defTabSz="914400" eaLnBrk="1" fontAlgn="auto" latinLnBrk="0" hangingPunct="1">
              <a:lnSpc>
                <a:spcPct val="100000"/>
              </a:lnSpc>
              <a:spcBef>
                <a:spcPts val="0"/>
              </a:spcBef>
              <a:spcAft>
                <a:spcPts val="0"/>
              </a:spcAft>
              <a:buClrTx/>
              <a:buSzTx/>
              <a:buFont typeface="Arial" pitchFamily="34" charset="0"/>
              <a:buChar char="•"/>
              <a:tabLst/>
              <a:defRPr/>
            </a:pPr>
            <a:r>
              <a:rPr kumimoji="0" lang="ja-JP" altLang="en-US" sz="1200" b="0" i="0" u="none" strike="noStrike" kern="0" cap="none" spc="0" normalizeH="0" baseline="0" noProof="0" dirty="0" smtClean="0">
                <a:ln>
                  <a:noFill/>
                </a:ln>
                <a:solidFill>
                  <a:sysClr val="windowText" lastClr="000000"/>
                </a:solidFill>
                <a:effectLst/>
                <a:uLnTx/>
                <a:uFillTx/>
                <a:latin typeface="HGPｺﾞｼｯｸM" pitchFamily="50" charset="-128"/>
                <a:ea typeface="HGPｺﾞｼｯｸM" pitchFamily="50" charset="-128"/>
              </a:rPr>
              <a:t>案内板</a:t>
            </a:r>
          </a:p>
          <a:p>
            <a:pPr marL="173038" marR="0" lvl="0" indent="-92075" defTabSz="914400" eaLnBrk="1" fontAlgn="auto" latinLnBrk="0" hangingPunct="1">
              <a:lnSpc>
                <a:spcPct val="100000"/>
              </a:lnSpc>
              <a:spcBef>
                <a:spcPts val="0"/>
              </a:spcBef>
              <a:spcAft>
                <a:spcPts val="0"/>
              </a:spcAft>
              <a:buClrTx/>
              <a:buSzTx/>
              <a:buFontTx/>
              <a:buNone/>
              <a:tabLst/>
              <a:defRPr/>
            </a:pPr>
            <a:endParaRPr kumimoji="0" lang="en-US" altLang="ja-JP" sz="1200" b="0" i="0" u="none" strike="noStrike" kern="0" cap="none" spc="0" normalizeH="0" baseline="0" noProof="0" dirty="0" smtClean="0">
              <a:ln>
                <a:noFill/>
              </a:ln>
              <a:solidFill>
                <a:sysClr val="windowText" lastClr="000000"/>
              </a:solidFill>
              <a:effectLst/>
              <a:uLnTx/>
              <a:uFillTx/>
              <a:latin typeface="HGPｺﾞｼｯｸM" pitchFamily="50" charset="-128"/>
              <a:ea typeface="HGPｺﾞｼｯｸM" pitchFamily="50" charset="-128"/>
            </a:endParaRPr>
          </a:p>
        </p:txBody>
      </p:sp>
      <p:sp>
        <p:nvSpPr>
          <p:cNvPr id="88" name="角丸四角形 87"/>
          <p:cNvSpPr/>
          <p:nvPr/>
        </p:nvSpPr>
        <p:spPr bwMode="auto">
          <a:xfrm>
            <a:off x="6235948" y="2350092"/>
            <a:ext cx="1224136" cy="1008112"/>
          </a:xfrm>
          <a:prstGeom prst="roundRect">
            <a:avLst>
              <a:gd name="adj" fmla="val 6844"/>
            </a:avLst>
          </a:prstGeom>
          <a:solidFill>
            <a:sysClr val="window" lastClr="FFFFFF"/>
          </a:solidFill>
          <a:ln w="9525" cap="flat" cmpd="sng" algn="ctr">
            <a:solidFill>
              <a:srgbClr val="4F81BD">
                <a:shade val="95000"/>
                <a:satMod val="105000"/>
              </a:srgbClr>
            </a:solidFill>
            <a:prstDash val="solid"/>
            <a:headEnd type="none" w="med" len="med"/>
            <a:tailEnd type="none" w="med" len="med"/>
          </a:ln>
          <a:effectLst>
            <a:outerShdw blurRad="40000" dist="20000" dir="5400000" rotWithShape="0">
              <a:srgbClr val="000000">
                <a:alpha val="38000"/>
              </a:srgbClr>
            </a:outerShdw>
          </a:effectLst>
        </p:spPr>
        <p:txBody>
          <a:bodyPr vert="horz" wrap="square" lIns="36000" tIns="45720" rIns="36000" bIns="45720" numCol="1" rtlCol="0"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smtClean="0">
                <a:ln>
                  <a:noFill/>
                </a:ln>
                <a:solidFill>
                  <a:sysClr val="windowText" lastClr="000000"/>
                </a:solidFill>
                <a:effectLst/>
                <a:uLnTx/>
                <a:uFillTx/>
                <a:latin typeface="HGPｺﾞｼｯｸM" pitchFamily="50" charset="-128"/>
                <a:ea typeface="HGPｺﾞｼｯｸM" pitchFamily="50" charset="-128"/>
              </a:rPr>
              <a:t>電子行政</a:t>
            </a:r>
            <a:endParaRPr kumimoji="0" lang="en-US" altLang="ja-JP" sz="1200" b="0" i="0" u="none" strike="noStrike" kern="0" cap="none" spc="0" normalizeH="0" baseline="0" noProof="0" dirty="0" smtClean="0">
              <a:ln>
                <a:noFill/>
              </a:ln>
              <a:solidFill>
                <a:sysClr val="windowText" lastClr="000000"/>
              </a:solidFill>
              <a:effectLst/>
              <a:uLnTx/>
              <a:uFillTx/>
              <a:latin typeface="HGPｺﾞｼｯｸM" pitchFamily="50" charset="-128"/>
              <a:ea typeface="HGPｺﾞｼｯｸM" pitchFamily="50" charset="-128"/>
            </a:endParaRPr>
          </a:p>
          <a:p>
            <a:pPr marL="173038" marR="0" lvl="0" indent="-92075" defTabSz="914400" eaLnBrk="1" fontAlgn="auto" latinLnBrk="0" hangingPunct="1">
              <a:lnSpc>
                <a:spcPct val="100000"/>
              </a:lnSpc>
              <a:spcBef>
                <a:spcPts val="0"/>
              </a:spcBef>
              <a:spcAft>
                <a:spcPts val="0"/>
              </a:spcAft>
              <a:buClrTx/>
              <a:buSzTx/>
              <a:buFont typeface="Arial" pitchFamily="34" charset="0"/>
              <a:buChar char="•"/>
              <a:tabLst/>
              <a:defRPr/>
            </a:pPr>
            <a:r>
              <a:rPr kumimoji="0" lang="ja-JP" altLang="en-US" sz="1200" b="0" i="0" u="none" strike="noStrike" kern="0" cap="none" spc="0" normalizeH="0" baseline="0" noProof="0" dirty="0" smtClean="0">
                <a:ln>
                  <a:noFill/>
                </a:ln>
                <a:solidFill>
                  <a:sysClr val="windowText" lastClr="000000"/>
                </a:solidFill>
                <a:effectLst/>
                <a:uLnTx/>
                <a:uFillTx/>
                <a:latin typeface="HGPｺﾞｼｯｸM" pitchFamily="50" charset="-128"/>
                <a:ea typeface="HGPｺﾞｼｯｸM" pitchFamily="50" charset="-128"/>
              </a:rPr>
              <a:t>市町村合併</a:t>
            </a:r>
          </a:p>
          <a:p>
            <a:pPr marL="173038" marR="0" lvl="0" indent="-92075" defTabSz="914400" eaLnBrk="1" fontAlgn="auto" latinLnBrk="0" hangingPunct="1">
              <a:lnSpc>
                <a:spcPct val="100000"/>
              </a:lnSpc>
              <a:spcBef>
                <a:spcPts val="0"/>
              </a:spcBef>
              <a:spcAft>
                <a:spcPts val="0"/>
              </a:spcAft>
              <a:buClrTx/>
              <a:buSzTx/>
              <a:buFont typeface="Arial" pitchFamily="34" charset="0"/>
              <a:buChar char="•"/>
              <a:tabLst/>
              <a:defRPr/>
            </a:pPr>
            <a:r>
              <a:rPr kumimoji="0" lang="ja-JP" altLang="en-US" sz="1200" b="0" i="0" u="none" strike="noStrike" kern="0" cap="none" spc="0" normalizeH="0" baseline="0" noProof="0" dirty="0" smtClean="0">
                <a:ln>
                  <a:noFill/>
                </a:ln>
                <a:solidFill>
                  <a:sysClr val="windowText" lastClr="000000"/>
                </a:solidFill>
                <a:effectLst/>
                <a:uLnTx/>
                <a:uFillTx/>
                <a:latin typeface="HGPｺﾞｼｯｸM" pitchFamily="50" charset="-128"/>
                <a:ea typeface="HGPｺﾞｼｯｸM" pitchFamily="50" charset="-128"/>
              </a:rPr>
              <a:t>住基ネット</a:t>
            </a:r>
          </a:p>
          <a:p>
            <a:pPr marL="173038" marR="0" lvl="0" indent="-92075" defTabSz="914400" eaLnBrk="1" fontAlgn="auto" latinLnBrk="0" hangingPunct="1">
              <a:lnSpc>
                <a:spcPct val="100000"/>
              </a:lnSpc>
              <a:spcBef>
                <a:spcPts val="0"/>
              </a:spcBef>
              <a:spcAft>
                <a:spcPts val="0"/>
              </a:spcAft>
              <a:buClrTx/>
              <a:buSzTx/>
              <a:buFont typeface="Arial" pitchFamily="34" charset="0"/>
              <a:buChar char="•"/>
              <a:tabLst/>
              <a:defRPr/>
            </a:pPr>
            <a:r>
              <a:rPr kumimoji="0" lang="en-US" altLang="ja-JP" sz="1200" b="0" i="0" u="none" strike="noStrike" kern="0" cap="none" spc="0" normalizeH="0" baseline="0" noProof="0" dirty="0" smtClean="0">
                <a:ln>
                  <a:noFill/>
                </a:ln>
                <a:solidFill>
                  <a:sysClr val="windowText" lastClr="000000"/>
                </a:solidFill>
                <a:effectLst/>
                <a:uLnTx/>
                <a:uFillTx/>
                <a:latin typeface="HGPｺﾞｼｯｸM" pitchFamily="50" charset="-128"/>
                <a:ea typeface="HGPｺﾞｼｯｸM" pitchFamily="50" charset="-128"/>
              </a:rPr>
              <a:t>LGWAN</a:t>
            </a:r>
          </a:p>
          <a:p>
            <a:pPr marL="173038" marR="0" lvl="0" indent="-92075" defTabSz="914400" eaLnBrk="1" fontAlgn="auto" latinLnBrk="0" hangingPunct="1">
              <a:lnSpc>
                <a:spcPct val="100000"/>
              </a:lnSpc>
              <a:spcBef>
                <a:spcPts val="0"/>
              </a:spcBef>
              <a:spcAft>
                <a:spcPts val="0"/>
              </a:spcAft>
              <a:buClrTx/>
              <a:buSzTx/>
              <a:buFont typeface="Arial" pitchFamily="34" charset="0"/>
              <a:buChar char="•"/>
              <a:tabLst/>
              <a:defRPr/>
            </a:pPr>
            <a:r>
              <a:rPr kumimoji="0" lang="ja-JP" altLang="en-US" sz="1200" b="0" i="0" u="none" strike="noStrike" kern="0" cap="none" spc="0" normalizeH="0" baseline="0" noProof="0" dirty="0" smtClean="0">
                <a:ln>
                  <a:noFill/>
                </a:ln>
                <a:solidFill>
                  <a:sysClr val="windowText" lastClr="000000"/>
                </a:solidFill>
                <a:effectLst/>
                <a:uLnTx/>
                <a:uFillTx/>
                <a:latin typeface="HGPｺﾞｼｯｸM" pitchFamily="50" charset="-128"/>
                <a:ea typeface="HGPｺﾞｼｯｸM" pitchFamily="50" charset="-128"/>
              </a:rPr>
              <a:t>電子申請</a:t>
            </a:r>
            <a:endParaRPr kumimoji="0" lang="en-US" altLang="ja-JP" sz="1200" b="0" i="0" u="none" strike="noStrike" kern="0" cap="none" spc="0" normalizeH="0" baseline="0" noProof="0" dirty="0" smtClean="0">
              <a:ln>
                <a:noFill/>
              </a:ln>
              <a:solidFill>
                <a:sysClr val="windowText" lastClr="000000"/>
              </a:solidFill>
              <a:effectLst/>
              <a:uLnTx/>
              <a:uFillTx/>
              <a:latin typeface="HGPｺﾞｼｯｸM" pitchFamily="50" charset="-128"/>
              <a:ea typeface="HGPｺﾞｼｯｸM" pitchFamily="50" charset="-128"/>
            </a:endParaRPr>
          </a:p>
          <a:p>
            <a:pPr marL="173038" marR="0" lvl="0" indent="-92075" defTabSz="914400" eaLnBrk="1" fontAlgn="auto" latinLnBrk="0" hangingPunct="1">
              <a:lnSpc>
                <a:spcPct val="100000"/>
              </a:lnSpc>
              <a:spcBef>
                <a:spcPts val="0"/>
              </a:spcBef>
              <a:spcAft>
                <a:spcPts val="0"/>
              </a:spcAft>
              <a:buClrTx/>
              <a:buSzTx/>
              <a:buFontTx/>
              <a:buNone/>
              <a:tabLst/>
              <a:defRPr/>
            </a:pPr>
            <a:endParaRPr kumimoji="0" lang="en-US" altLang="ja-JP" sz="1200" b="0" i="0" u="none" strike="noStrike" kern="0" cap="none" spc="0" normalizeH="0" baseline="0" noProof="0" dirty="0" smtClean="0">
              <a:ln>
                <a:noFill/>
              </a:ln>
              <a:solidFill>
                <a:sysClr val="windowText" lastClr="000000"/>
              </a:solidFill>
              <a:effectLst/>
              <a:uLnTx/>
              <a:uFillTx/>
              <a:latin typeface="HGPｺﾞｼｯｸM" pitchFamily="50" charset="-128"/>
              <a:ea typeface="HGPｺﾞｼｯｸM" pitchFamily="50" charset="-128"/>
            </a:endParaRPr>
          </a:p>
        </p:txBody>
      </p:sp>
      <p:sp>
        <p:nvSpPr>
          <p:cNvPr id="89" name="角丸四角形 88"/>
          <p:cNvSpPr/>
          <p:nvPr/>
        </p:nvSpPr>
        <p:spPr bwMode="auto">
          <a:xfrm>
            <a:off x="6249144" y="3430212"/>
            <a:ext cx="1388604" cy="864096"/>
          </a:xfrm>
          <a:prstGeom prst="roundRect">
            <a:avLst>
              <a:gd name="adj" fmla="val 6844"/>
            </a:avLst>
          </a:prstGeom>
          <a:solidFill>
            <a:sysClr val="window" lastClr="FFFFFF"/>
          </a:solidFill>
          <a:ln w="9525" cap="flat" cmpd="sng" algn="ctr">
            <a:solidFill>
              <a:srgbClr val="4F81BD">
                <a:shade val="95000"/>
                <a:satMod val="105000"/>
              </a:srgbClr>
            </a:solidFill>
            <a:prstDash val="solid"/>
            <a:headEnd type="none" w="med" len="med"/>
            <a:tailEnd type="none" w="med" len="med"/>
          </a:ln>
          <a:effectLst>
            <a:outerShdw blurRad="40000" dist="20000" dir="5400000" rotWithShape="0">
              <a:srgbClr val="000000">
                <a:alpha val="38000"/>
              </a:srgbClr>
            </a:outerShdw>
          </a:effectLst>
        </p:spPr>
        <p:txBody>
          <a:bodyPr vert="horz" wrap="square" lIns="36000" tIns="45720" rIns="36000" bIns="45720" numCol="1" rtlCol="0"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smtClean="0">
                <a:ln>
                  <a:noFill/>
                </a:ln>
                <a:solidFill>
                  <a:sysClr val="windowText" lastClr="000000"/>
                </a:solidFill>
                <a:effectLst/>
                <a:uLnTx/>
                <a:uFillTx/>
                <a:latin typeface="HGPｺﾞｼｯｸM" pitchFamily="50" charset="-128"/>
                <a:ea typeface="HGPｺﾞｼｯｸM" pitchFamily="50" charset="-128"/>
              </a:rPr>
              <a:t>最適化</a:t>
            </a:r>
            <a:endParaRPr kumimoji="0" lang="en-US" altLang="ja-JP" sz="1200" b="0" i="0" u="none" strike="noStrike" kern="0" cap="none" spc="0" normalizeH="0" baseline="0" noProof="0" dirty="0" smtClean="0">
              <a:ln>
                <a:noFill/>
              </a:ln>
              <a:solidFill>
                <a:sysClr val="windowText" lastClr="000000"/>
              </a:solidFill>
              <a:effectLst/>
              <a:uLnTx/>
              <a:uFillTx/>
              <a:latin typeface="HGPｺﾞｼｯｸM" pitchFamily="50" charset="-128"/>
              <a:ea typeface="HGPｺﾞｼｯｸM" pitchFamily="50" charset="-128"/>
            </a:endParaRPr>
          </a:p>
          <a:p>
            <a:pPr marL="173038" marR="0" lvl="0" indent="-92075" defTabSz="914400" eaLnBrk="1" fontAlgn="auto" latinLnBrk="0" hangingPunct="1">
              <a:lnSpc>
                <a:spcPct val="100000"/>
              </a:lnSpc>
              <a:spcBef>
                <a:spcPts val="0"/>
              </a:spcBef>
              <a:spcAft>
                <a:spcPts val="0"/>
              </a:spcAft>
              <a:buClrTx/>
              <a:buSzTx/>
              <a:buFont typeface="Arial" pitchFamily="34" charset="0"/>
              <a:buChar char="•"/>
              <a:tabLst/>
              <a:defRPr/>
            </a:pPr>
            <a:r>
              <a:rPr kumimoji="0" lang="ja-JP" altLang="en-US" sz="1200" b="0" i="0" u="none" strike="noStrike" kern="0" cap="none" spc="0" normalizeH="0" baseline="0" noProof="0" dirty="0" smtClean="0">
                <a:ln>
                  <a:noFill/>
                </a:ln>
                <a:solidFill>
                  <a:sysClr val="windowText" lastClr="000000"/>
                </a:solidFill>
                <a:effectLst/>
                <a:uLnTx/>
                <a:uFillTx/>
                <a:latin typeface="HGPｺﾞｼｯｸM" pitchFamily="50" charset="-128"/>
                <a:ea typeface="HGPｺﾞｼｯｸM" pitchFamily="50" charset="-128"/>
              </a:rPr>
              <a:t>コスト削減</a:t>
            </a:r>
          </a:p>
          <a:p>
            <a:pPr marL="173038" marR="0" lvl="0" indent="-92075" defTabSz="914400" eaLnBrk="1" fontAlgn="auto" latinLnBrk="0" hangingPunct="1">
              <a:lnSpc>
                <a:spcPct val="100000"/>
              </a:lnSpc>
              <a:spcBef>
                <a:spcPts val="0"/>
              </a:spcBef>
              <a:spcAft>
                <a:spcPts val="0"/>
              </a:spcAft>
              <a:buClrTx/>
              <a:buSzTx/>
              <a:buFont typeface="Arial" pitchFamily="34" charset="0"/>
              <a:buChar char="•"/>
              <a:tabLst/>
              <a:defRPr/>
            </a:pPr>
            <a:r>
              <a:rPr kumimoji="0" lang="ja-JP" altLang="en-US" sz="1200" b="0" i="0" u="none" strike="noStrike" kern="0" cap="none" spc="0" normalizeH="0" baseline="0" noProof="0" dirty="0" smtClean="0">
                <a:ln>
                  <a:noFill/>
                </a:ln>
                <a:solidFill>
                  <a:sysClr val="windowText" lastClr="000000"/>
                </a:solidFill>
                <a:effectLst/>
                <a:uLnTx/>
                <a:uFillTx/>
                <a:latin typeface="HGPｺﾞｼｯｸM" pitchFamily="50" charset="-128"/>
                <a:ea typeface="HGPｺﾞｼｯｸM" pitchFamily="50" charset="-128"/>
              </a:rPr>
              <a:t>アウトソーシング</a:t>
            </a:r>
          </a:p>
          <a:p>
            <a:pPr marL="173038" marR="0" lvl="0" indent="-92075" defTabSz="914400" eaLnBrk="1" fontAlgn="auto" latinLnBrk="0" hangingPunct="1">
              <a:lnSpc>
                <a:spcPct val="100000"/>
              </a:lnSpc>
              <a:spcBef>
                <a:spcPts val="0"/>
              </a:spcBef>
              <a:spcAft>
                <a:spcPts val="0"/>
              </a:spcAft>
              <a:buClrTx/>
              <a:buSzTx/>
              <a:buFont typeface="Arial" pitchFamily="34" charset="0"/>
              <a:buChar char="•"/>
              <a:tabLst/>
              <a:defRPr/>
            </a:pPr>
            <a:r>
              <a:rPr kumimoji="0" lang="ja-JP" altLang="en-US" sz="1200" b="0" i="0" u="none" strike="noStrike" kern="0" cap="none" spc="0" normalizeH="0" baseline="0" noProof="0" dirty="0" smtClean="0">
                <a:ln>
                  <a:noFill/>
                </a:ln>
                <a:solidFill>
                  <a:sysClr val="windowText" lastClr="000000"/>
                </a:solidFill>
                <a:effectLst/>
                <a:uLnTx/>
                <a:uFillTx/>
                <a:latin typeface="HGPｺﾞｼｯｸM" pitchFamily="50" charset="-128"/>
                <a:ea typeface="HGPｺﾞｼｯｸM" pitchFamily="50" charset="-128"/>
              </a:rPr>
              <a:t>連携促進</a:t>
            </a:r>
            <a:endParaRPr kumimoji="0" lang="en-US" altLang="ja-JP" sz="1200" b="0" i="0" u="none" strike="noStrike" kern="0" cap="none" spc="0" normalizeH="0" baseline="0" noProof="0" dirty="0" smtClean="0">
              <a:ln>
                <a:noFill/>
              </a:ln>
              <a:solidFill>
                <a:sysClr val="windowText" lastClr="000000"/>
              </a:solidFill>
              <a:effectLst/>
              <a:uLnTx/>
              <a:uFillTx/>
              <a:latin typeface="HGPｺﾞｼｯｸM" pitchFamily="50" charset="-128"/>
              <a:ea typeface="HGPｺﾞｼｯｸM" pitchFamily="50" charset="-128"/>
            </a:endParaRPr>
          </a:p>
          <a:p>
            <a:pPr marL="173038" marR="0" lvl="0" indent="-92075" defTabSz="914400" eaLnBrk="1" fontAlgn="auto" latinLnBrk="0" hangingPunct="1">
              <a:lnSpc>
                <a:spcPct val="100000"/>
              </a:lnSpc>
              <a:spcBef>
                <a:spcPts val="0"/>
              </a:spcBef>
              <a:spcAft>
                <a:spcPts val="0"/>
              </a:spcAft>
              <a:buClrTx/>
              <a:buSzTx/>
              <a:buFontTx/>
              <a:buNone/>
              <a:tabLst/>
              <a:defRPr/>
            </a:pPr>
            <a:endParaRPr kumimoji="0" lang="en-US" altLang="ja-JP" sz="1200" b="0" i="0" u="none" strike="noStrike" kern="0" cap="none" spc="0" normalizeH="0" baseline="0" noProof="0" dirty="0" smtClean="0">
              <a:ln>
                <a:noFill/>
              </a:ln>
              <a:solidFill>
                <a:sysClr val="windowText" lastClr="000000"/>
              </a:solidFill>
              <a:effectLst/>
              <a:uLnTx/>
              <a:uFillTx/>
              <a:latin typeface="HGPｺﾞｼｯｸM" pitchFamily="50" charset="-128"/>
              <a:ea typeface="HGPｺﾞｼｯｸM" pitchFamily="50" charset="-128"/>
            </a:endParaRPr>
          </a:p>
        </p:txBody>
      </p:sp>
      <p:sp>
        <p:nvSpPr>
          <p:cNvPr id="40" name="角丸四角形 39"/>
          <p:cNvSpPr/>
          <p:nvPr/>
        </p:nvSpPr>
        <p:spPr bwMode="auto">
          <a:xfrm>
            <a:off x="1136576" y="5373216"/>
            <a:ext cx="6480720" cy="432048"/>
          </a:xfrm>
          <a:prstGeom prst="roundRect">
            <a:avLst/>
          </a:prstGeom>
          <a:solidFill>
            <a:schemeClr val="bg1"/>
          </a:solid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algn="ctr"/>
            <a:r>
              <a:rPr kumimoji="1" lang="ja-JP" altLang="en-US" sz="1200" dirty="0" smtClean="0">
                <a:latin typeface="HGPｺﾞｼｯｸM" pitchFamily="50" charset="-128"/>
                <a:ea typeface="HGPｺﾞｼｯｸM" pitchFamily="50" charset="-128"/>
              </a:rPr>
              <a:t>考え方、環境によるシステム構築の方法、システム化範囲、扱うデータ量などによる団体間の差異</a:t>
            </a:r>
            <a:endParaRPr lang="en-US" altLang="ja-JP" sz="1200" dirty="0" smtClean="0">
              <a:solidFill>
                <a:schemeClr val="tx1"/>
              </a:solidFill>
              <a:latin typeface="HGPｺﾞｼｯｸM" pitchFamily="50" charset="-128"/>
              <a:ea typeface="HGPｺﾞｼｯｸM" pitchFamily="50" charset="-128"/>
            </a:endParaRPr>
          </a:p>
        </p:txBody>
      </p:sp>
      <p:sp>
        <p:nvSpPr>
          <p:cNvPr id="41" name="角丸四角形 40"/>
          <p:cNvSpPr/>
          <p:nvPr/>
        </p:nvSpPr>
        <p:spPr bwMode="auto">
          <a:xfrm>
            <a:off x="560513" y="5445224"/>
            <a:ext cx="431800" cy="647700"/>
          </a:xfrm>
          <a:prstGeom prst="roundRect">
            <a:avLst/>
          </a:prstGeom>
          <a:gradFill rotWithShape="1">
            <a:gsLst>
              <a:gs pos="0">
                <a:srgbClr val="4F81BD">
                  <a:shade val="51000"/>
                  <a:satMod val="130000"/>
                </a:srgbClr>
              </a:gs>
              <a:gs pos="80000">
                <a:srgbClr val="4F81BD">
                  <a:shade val="93000"/>
                  <a:satMod val="130000"/>
                </a:srgbClr>
              </a:gs>
              <a:gs pos="100000">
                <a:srgbClr val="4F81BD">
                  <a:shade val="94000"/>
                  <a:satMod val="135000"/>
                </a:srgbClr>
              </a:gs>
            </a:gsLst>
            <a:lin ang="16200000" scaled="0"/>
          </a:gradFill>
          <a:ln w="9525" cap="flat" cmpd="sng" algn="ctr">
            <a:solidFill>
              <a:srgbClr val="4F81BD">
                <a:shade val="95000"/>
                <a:satMod val="105000"/>
              </a:srgbClr>
            </a:solidFill>
            <a:prstDash val="solid"/>
            <a:headEnd type="none" w="med" len="med"/>
            <a:tailEnd type="none" w="med" len="med"/>
          </a:ln>
          <a:effectLst>
            <a:outerShdw blurRad="40000" dist="23000" dir="5400000" rotWithShape="0">
              <a:srgbClr val="000000">
                <a:alpha val="35000"/>
              </a:srgbClr>
            </a:outerShdw>
          </a:effectLst>
        </p:spPr>
        <p:txBody>
          <a:bodyPr vert="eaVert"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600" b="0" i="0" u="none" strike="noStrike" kern="0" cap="none" spc="0" normalizeH="0" baseline="0" noProof="0" dirty="0" smtClean="0">
                <a:ln>
                  <a:noFill/>
                </a:ln>
                <a:solidFill>
                  <a:schemeClr val="bg1"/>
                </a:solidFill>
                <a:effectLst/>
                <a:uLnTx/>
                <a:uFillTx/>
                <a:latin typeface="HGPｺﾞｼｯｸM" pitchFamily="50" charset="-128"/>
                <a:ea typeface="HGPｺﾞｼｯｸM" pitchFamily="50" charset="-128"/>
              </a:rPr>
              <a:t>自治体</a:t>
            </a:r>
            <a:endParaRPr kumimoji="0" lang="ja-JP" altLang="en-US" sz="1600" b="0" i="0" u="none" strike="noStrike" kern="0" cap="none" spc="0" normalizeH="0" baseline="0" noProof="0" dirty="0">
              <a:ln>
                <a:noFill/>
              </a:ln>
              <a:solidFill>
                <a:schemeClr val="bg1"/>
              </a:solidFill>
              <a:effectLst/>
              <a:uLnTx/>
              <a:uFillTx/>
              <a:latin typeface="HGPｺﾞｼｯｸM" pitchFamily="50" charset="-128"/>
              <a:ea typeface="HGPｺﾞｼｯｸM" pitchFamily="50" charset="-128"/>
            </a:endParaRPr>
          </a:p>
        </p:txBody>
      </p:sp>
      <p:sp>
        <p:nvSpPr>
          <p:cNvPr id="51" name="二等辺三角形 50"/>
          <p:cNvSpPr/>
          <p:nvPr/>
        </p:nvSpPr>
        <p:spPr bwMode="auto">
          <a:xfrm rot="16200000">
            <a:off x="4475705" y="2898183"/>
            <a:ext cx="307000" cy="5977147"/>
          </a:xfrm>
          <a:prstGeom prst="triangle">
            <a:avLst/>
          </a:prstGeom>
          <a:solidFill>
            <a:schemeClr val="bg1"/>
          </a:solid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sp>
        <p:nvSpPr>
          <p:cNvPr id="52" name="爆発 2 51"/>
          <p:cNvSpPr/>
          <p:nvPr/>
        </p:nvSpPr>
        <p:spPr bwMode="auto">
          <a:xfrm>
            <a:off x="7041232" y="5517232"/>
            <a:ext cx="1440160" cy="648072"/>
          </a:xfrm>
          <a:prstGeom prst="irregularSeal2">
            <a:avLst/>
          </a:prstGeom>
          <a:solidFill>
            <a:sysClr val="window" lastClr="FFFFFF"/>
          </a:solidFill>
          <a:ln w="9525" cap="flat" cmpd="sng" algn="ctr">
            <a:solidFill>
              <a:srgbClr val="F79646">
                <a:shade val="95000"/>
                <a:satMod val="105000"/>
              </a:srgbClr>
            </a:solidFill>
            <a:prstDash val="solid"/>
            <a:headEnd type="none" w="med" len="med"/>
            <a:tailEnd type="none" w="med" len="med"/>
          </a:ln>
          <a:effectLst>
            <a:outerShdw blurRad="40000" dist="20000" dir="5400000" rotWithShape="0">
              <a:srgbClr val="000000">
                <a:alpha val="38000"/>
              </a:srgbClr>
            </a:outerShdw>
          </a:effectLst>
        </p:spPr>
        <p:txBody>
          <a:bodyPr vert="horz" wrap="none" lIns="91440" tIns="45720" rIns="91440" bIns="45720" numCol="1" rtlCol="0"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lang="ja-JP" altLang="en-US" sz="1100" kern="0" dirty="0" smtClean="0">
                <a:solidFill>
                  <a:sysClr val="windowText" lastClr="000000"/>
                </a:solidFill>
                <a:latin typeface="HGPｺﾞｼｯｸM" pitchFamily="50" charset="-128"/>
                <a:ea typeface="HGPｺﾞｼｯｸM" pitchFamily="50" charset="-128"/>
              </a:rPr>
              <a:t>パッケージ化</a:t>
            </a:r>
            <a:endParaRPr lang="en-US" altLang="ja-JP" sz="1100" kern="0" dirty="0" smtClean="0">
              <a:solidFill>
                <a:sysClr val="windowText" lastClr="000000"/>
              </a:solidFill>
              <a:latin typeface="HGPｺﾞｼｯｸM" pitchFamily="50" charset="-128"/>
              <a:ea typeface="HGPｺﾞｼｯｸM" pitchFamily="50" charset="-128"/>
            </a:endParaRPr>
          </a:p>
          <a:p>
            <a:pPr marL="0" marR="0" lvl="0" indent="0" algn="ctr" defTabSz="914400" rtl="0" eaLnBrk="0" fontAlgn="base" latinLnBrk="0" hangingPunct="0">
              <a:lnSpc>
                <a:spcPct val="100000"/>
              </a:lnSpc>
              <a:spcBef>
                <a:spcPct val="0"/>
              </a:spcBef>
              <a:spcAft>
                <a:spcPct val="0"/>
              </a:spcAft>
              <a:buClrTx/>
              <a:buSzTx/>
              <a:buFontTx/>
              <a:buNone/>
              <a:tabLst/>
              <a:defRPr/>
            </a:pPr>
            <a:r>
              <a:rPr lang="ja-JP" altLang="en-US" sz="1100" kern="0" dirty="0" smtClean="0">
                <a:solidFill>
                  <a:sysClr val="windowText" lastClr="000000"/>
                </a:solidFill>
                <a:latin typeface="HGPｺﾞｼｯｸM" pitchFamily="50" charset="-128"/>
                <a:ea typeface="HGPｺﾞｼｯｸM" pitchFamily="50" charset="-128"/>
              </a:rPr>
              <a:t>の広がり</a:t>
            </a:r>
            <a:endParaRPr kumimoji="0" lang="ja-JP" altLang="en-US" sz="1100" b="0" i="0" u="none" strike="noStrike" kern="0" cap="none" spc="0" normalizeH="0" baseline="0" noProof="0" dirty="0" smtClean="0">
              <a:ln>
                <a:noFill/>
              </a:ln>
              <a:solidFill>
                <a:sysClr val="windowText" lastClr="000000"/>
              </a:solidFill>
              <a:effectLst/>
              <a:uLnTx/>
              <a:uFillTx/>
              <a:latin typeface="HGPｺﾞｼｯｸM" pitchFamily="50" charset="-128"/>
              <a:ea typeface="HGPｺﾞｼｯｸM" pitchFamily="50" charset="-128"/>
            </a:endParaRPr>
          </a:p>
        </p:txBody>
      </p:sp>
      <p:sp>
        <p:nvSpPr>
          <p:cNvPr id="53" name="テキスト ボックス 52"/>
          <p:cNvSpPr txBox="1"/>
          <p:nvPr/>
        </p:nvSpPr>
        <p:spPr>
          <a:xfrm>
            <a:off x="5097016" y="5805264"/>
            <a:ext cx="2304257" cy="253916"/>
          </a:xfrm>
          <a:prstGeom prst="rect">
            <a:avLst/>
          </a:prstGeom>
          <a:noFill/>
        </p:spPr>
        <p:txBody>
          <a:bodyPr wrap="square" rtlCol="0">
            <a:spAutoFit/>
          </a:bodyPr>
          <a:lstStyle/>
          <a:p>
            <a:r>
              <a:rPr kumimoji="1" lang="ja-JP" altLang="en-US" sz="1050" dirty="0" smtClean="0">
                <a:latin typeface="HGPｺﾞｼｯｸM" pitchFamily="50" charset="-128"/>
                <a:ea typeface="HGPｺﾞｼｯｸM" pitchFamily="50" charset="-128"/>
              </a:rPr>
              <a:t>業務システム知識不足の深刻化</a:t>
            </a:r>
            <a:endParaRPr kumimoji="1" lang="ja-JP" altLang="en-US" sz="1050" dirty="0">
              <a:latin typeface="HGPｺﾞｼｯｸM" pitchFamily="50" charset="-128"/>
              <a:ea typeface="HGPｺﾞｼｯｸM" pitchFamily="50" charset="-128"/>
            </a:endParaRPr>
          </a:p>
        </p:txBody>
      </p:sp>
      <p:sp>
        <p:nvSpPr>
          <p:cNvPr id="54" name="角丸四角形 53"/>
          <p:cNvSpPr/>
          <p:nvPr/>
        </p:nvSpPr>
        <p:spPr bwMode="auto">
          <a:xfrm>
            <a:off x="7761312" y="2348880"/>
            <a:ext cx="1856656" cy="648072"/>
          </a:xfrm>
          <a:prstGeom prst="roundRect">
            <a:avLst>
              <a:gd name="adj" fmla="val 6844"/>
            </a:avLst>
          </a:prstGeom>
          <a:solidFill>
            <a:sysClr val="window" lastClr="FFFFFF"/>
          </a:solidFill>
          <a:ln w="9525" cap="flat" cmpd="sng" algn="ctr">
            <a:solidFill>
              <a:srgbClr val="4F81BD">
                <a:shade val="95000"/>
                <a:satMod val="105000"/>
              </a:srgbClr>
            </a:solidFill>
            <a:prstDash val="solid"/>
            <a:headEnd type="none" w="med" len="med"/>
            <a:tailEnd type="none" w="med" len="med"/>
          </a:ln>
          <a:effectLst>
            <a:outerShdw blurRad="40000" dist="20000" dir="5400000" rotWithShape="0">
              <a:srgbClr val="000000">
                <a:alpha val="38000"/>
              </a:srgbClr>
            </a:outerShdw>
          </a:effectLst>
        </p:spPr>
        <p:txBody>
          <a:bodyPr vert="horz" wrap="square" lIns="36000" tIns="45720" rIns="36000" bIns="45720" numCol="1" rtlCol="0" anchor="t" anchorCtr="0" compatLnSpc="1">
            <a:prstTxWarp prst="textNoShape">
              <a:avLst/>
            </a:prstTxWarp>
          </a:bodyPr>
          <a:lstStyle/>
          <a:p>
            <a:pPr marL="173038" marR="0" lvl="0" indent="-92075"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smtClean="0">
                <a:ln>
                  <a:noFill/>
                </a:ln>
                <a:solidFill>
                  <a:sysClr val="windowText" lastClr="000000"/>
                </a:solidFill>
                <a:effectLst/>
                <a:uLnTx/>
                <a:uFillTx/>
                <a:latin typeface="HGPｺﾞｼｯｸM" pitchFamily="50" charset="-128"/>
                <a:ea typeface="HGPｺﾞｼｯｸM" pitchFamily="50" charset="-128"/>
              </a:rPr>
              <a:t>番号法</a:t>
            </a:r>
            <a:endParaRPr kumimoji="0" lang="en-US" altLang="ja-JP" sz="1200" b="0" i="0" u="none" strike="noStrike" kern="0" cap="none" spc="0" normalizeH="0" baseline="0" noProof="0" dirty="0" smtClean="0">
              <a:ln>
                <a:noFill/>
              </a:ln>
              <a:solidFill>
                <a:sysClr val="windowText" lastClr="000000"/>
              </a:solidFill>
              <a:effectLst/>
              <a:uLnTx/>
              <a:uFillTx/>
              <a:latin typeface="HGPｺﾞｼｯｸM" pitchFamily="50" charset="-128"/>
              <a:ea typeface="HGPｺﾞｼｯｸM" pitchFamily="50" charset="-128"/>
            </a:endParaRPr>
          </a:p>
          <a:p>
            <a:pPr marL="173038" marR="0" lvl="0" indent="-92075"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smtClean="0">
                <a:ln>
                  <a:noFill/>
                </a:ln>
                <a:solidFill>
                  <a:sysClr val="windowText" lastClr="000000"/>
                </a:solidFill>
                <a:effectLst/>
                <a:uLnTx/>
                <a:uFillTx/>
                <a:latin typeface="HGPｺﾞｼｯｸM" pitchFamily="50" charset="-128"/>
                <a:ea typeface="HGPｺﾞｼｯｸM" pitchFamily="50" charset="-128"/>
              </a:rPr>
              <a:t>　</a:t>
            </a:r>
            <a:r>
              <a:rPr lang="ja-JP" altLang="en-US" sz="1200" kern="0" dirty="0" smtClean="0">
                <a:solidFill>
                  <a:sysClr val="windowText" lastClr="000000"/>
                </a:solidFill>
                <a:latin typeface="HGPｺﾞｼｯｸM" pitchFamily="50" charset="-128"/>
                <a:ea typeface="HGPｺﾞｼｯｸM" pitchFamily="50" charset="-128"/>
              </a:rPr>
              <a:t>・情報連携での</a:t>
            </a:r>
            <a:r>
              <a:rPr kumimoji="0" lang="ja-JP" altLang="en-US" sz="1200" b="0" i="0" u="none" strike="noStrike" kern="0" cap="none" spc="0" normalizeH="0" baseline="0" noProof="0" dirty="0" smtClean="0">
                <a:ln>
                  <a:noFill/>
                </a:ln>
                <a:solidFill>
                  <a:sysClr val="windowText" lastClr="000000"/>
                </a:solidFill>
                <a:effectLst/>
                <a:uLnTx/>
                <a:uFillTx/>
                <a:latin typeface="HGPｺﾞｼｯｸM" pitchFamily="50" charset="-128"/>
                <a:ea typeface="HGPｺﾞｼｯｸM" pitchFamily="50" charset="-128"/>
              </a:rPr>
              <a:t>住民サービス実現</a:t>
            </a:r>
            <a:endParaRPr kumimoji="0" lang="en-US" altLang="ja-JP" sz="1200" b="0" i="0" u="none" strike="noStrike" kern="0" cap="none" spc="0" normalizeH="0" baseline="0" noProof="0" dirty="0" smtClean="0">
              <a:ln>
                <a:noFill/>
              </a:ln>
              <a:solidFill>
                <a:sysClr val="windowText" lastClr="000000"/>
              </a:solidFill>
              <a:effectLst/>
              <a:uLnTx/>
              <a:uFillTx/>
              <a:latin typeface="HGPｺﾞｼｯｸM" pitchFamily="50" charset="-128"/>
              <a:ea typeface="HGPｺﾞｼｯｸM" pitchFamily="50" charset="-128"/>
            </a:endParaRPr>
          </a:p>
        </p:txBody>
      </p:sp>
      <p:sp>
        <p:nvSpPr>
          <p:cNvPr id="55" name="角丸四角形 54"/>
          <p:cNvSpPr/>
          <p:nvPr/>
        </p:nvSpPr>
        <p:spPr bwMode="auto">
          <a:xfrm>
            <a:off x="7761312" y="3068960"/>
            <a:ext cx="1856656" cy="864096"/>
          </a:xfrm>
          <a:prstGeom prst="roundRect">
            <a:avLst>
              <a:gd name="adj" fmla="val 6844"/>
            </a:avLst>
          </a:prstGeom>
          <a:solidFill>
            <a:sysClr val="window" lastClr="FFFFFF"/>
          </a:solidFill>
          <a:ln w="9525" cap="flat" cmpd="sng" algn="ctr">
            <a:solidFill>
              <a:srgbClr val="4F81BD">
                <a:shade val="95000"/>
                <a:satMod val="105000"/>
              </a:srgbClr>
            </a:solidFill>
            <a:prstDash val="solid"/>
            <a:headEnd type="none" w="med" len="med"/>
            <a:tailEnd type="none" w="med" len="med"/>
          </a:ln>
          <a:effectLst>
            <a:outerShdw blurRad="40000" dist="20000" dir="5400000" rotWithShape="0">
              <a:srgbClr val="000000">
                <a:alpha val="38000"/>
              </a:srgbClr>
            </a:outerShdw>
          </a:effectLst>
        </p:spPr>
        <p:txBody>
          <a:bodyPr vert="horz" wrap="square" lIns="36000" tIns="45720" rIns="36000" bIns="45720" numCol="1" rtlCol="0" anchor="t" anchorCtr="0" compatLnSpc="1">
            <a:prstTxWarp prst="textNoShape">
              <a:avLst/>
            </a:prstTxWarp>
          </a:bodyPr>
          <a:lstStyle/>
          <a:p>
            <a:pPr marL="173038" marR="0" lvl="0" indent="-92075"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smtClean="0">
                <a:ln>
                  <a:noFill/>
                </a:ln>
                <a:solidFill>
                  <a:sysClr val="windowText" lastClr="000000"/>
                </a:solidFill>
                <a:effectLst/>
                <a:uLnTx/>
                <a:uFillTx/>
                <a:latin typeface="HGPｺﾞｼｯｸM" pitchFamily="50" charset="-128"/>
                <a:ea typeface="HGPｺﾞｼｯｸM" pitchFamily="50" charset="-128"/>
              </a:rPr>
              <a:t>自治体クラウド</a:t>
            </a:r>
            <a:endParaRPr kumimoji="0" lang="en-US" altLang="ja-JP" sz="1200" b="0" i="0" u="none" strike="noStrike" kern="0" cap="none" spc="0" normalizeH="0" baseline="0" noProof="0" dirty="0" smtClean="0">
              <a:ln>
                <a:noFill/>
              </a:ln>
              <a:solidFill>
                <a:sysClr val="windowText" lastClr="000000"/>
              </a:solidFill>
              <a:effectLst/>
              <a:uLnTx/>
              <a:uFillTx/>
              <a:latin typeface="HGPｺﾞｼｯｸM" pitchFamily="50" charset="-128"/>
              <a:ea typeface="HGPｺﾞｼｯｸM" pitchFamily="50" charset="-128"/>
            </a:endParaRPr>
          </a:p>
          <a:p>
            <a:pPr marL="173038" indent="-92075" eaLnBrk="1" fontAlgn="auto" hangingPunct="1">
              <a:spcBef>
                <a:spcPts val="0"/>
              </a:spcBef>
              <a:spcAft>
                <a:spcPts val="0"/>
              </a:spcAft>
              <a:defRPr/>
            </a:pPr>
            <a:r>
              <a:rPr lang="ja-JP" altLang="en-US" sz="1200" kern="0" dirty="0" smtClean="0">
                <a:solidFill>
                  <a:sysClr val="windowText" lastClr="000000"/>
                </a:solidFill>
                <a:latin typeface="HGPｺﾞｼｯｸM" pitchFamily="50" charset="-128"/>
                <a:ea typeface="HGPｺﾞｼｯｸM" pitchFamily="50" charset="-128"/>
              </a:rPr>
              <a:t>　・割り勘効果</a:t>
            </a:r>
            <a:endParaRPr lang="en-US" altLang="ja-JP" sz="1200" kern="0" dirty="0" smtClean="0">
              <a:solidFill>
                <a:sysClr val="windowText" lastClr="000000"/>
              </a:solidFill>
              <a:latin typeface="HGPｺﾞｼｯｸM" pitchFamily="50" charset="-128"/>
              <a:ea typeface="HGPｺﾞｼｯｸM" pitchFamily="50" charset="-128"/>
            </a:endParaRPr>
          </a:p>
          <a:p>
            <a:pPr marL="173038" marR="0" lvl="0" indent="-92075" defTabSz="914400" eaLnBrk="1" fontAlgn="auto" latinLnBrk="0" hangingPunct="1">
              <a:lnSpc>
                <a:spcPct val="100000"/>
              </a:lnSpc>
              <a:spcBef>
                <a:spcPts val="0"/>
              </a:spcBef>
              <a:spcAft>
                <a:spcPts val="0"/>
              </a:spcAft>
              <a:buClrTx/>
              <a:buSzTx/>
              <a:buFontTx/>
              <a:buNone/>
              <a:tabLst/>
              <a:defRPr/>
            </a:pPr>
            <a:r>
              <a:rPr lang="ja-JP" altLang="en-US" sz="1200" kern="0" dirty="0" smtClean="0">
                <a:solidFill>
                  <a:sysClr val="windowText" lastClr="000000"/>
                </a:solidFill>
                <a:latin typeface="HGPｺﾞｼｯｸM" pitchFamily="50" charset="-128"/>
                <a:ea typeface="HGPｺﾞｼｯｸM" pitchFamily="50" charset="-128"/>
              </a:rPr>
              <a:t>　・業務・システム最適化</a:t>
            </a:r>
            <a:endParaRPr lang="en-US" altLang="ja-JP" sz="1200" kern="0" dirty="0" smtClean="0">
              <a:solidFill>
                <a:sysClr val="windowText" lastClr="000000"/>
              </a:solidFill>
              <a:latin typeface="HGPｺﾞｼｯｸM" pitchFamily="50" charset="-128"/>
              <a:ea typeface="HGPｺﾞｼｯｸM" pitchFamily="50" charset="-128"/>
            </a:endParaRPr>
          </a:p>
          <a:p>
            <a:pPr marL="173038" marR="0" lvl="0" indent="-92075" defTabSz="914400" eaLnBrk="1" fontAlgn="auto" latinLnBrk="0" hangingPunct="1">
              <a:lnSpc>
                <a:spcPct val="100000"/>
              </a:lnSpc>
              <a:spcBef>
                <a:spcPts val="0"/>
              </a:spcBef>
              <a:spcAft>
                <a:spcPts val="0"/>
              </a:spcAft>
              <a:buClrTx/>
              <a:buSzTx/>
              <a:buFontTx/>
              <a:buNone/>
              <a:tabLst/>
              <a:defRPr/>
            </a:pPr>
            <a:r>
              <a:rPr lang="ja-JP" altLang="en-US" sz="1200" kern="0" dirty="0" smtClean="0">
                <a:solidFill>
                  <a:sysClr val="windowText" lastClr="000000"/>
                </a:solidFill>
                <a:latin typeface="HGPｺﾞｼｯｸM" pitchFamily="50" charset="-128"/>
                <a:ea typeface="HGPｺﾞｼｯｸM" pitchFamily="50" charset="-128"/>
              </a:rPr>
              <a:t>　・システムの堅牢性</a:t>
            </a:r>
            <a:endParaRPr lang="en-US" altLang="ja-JP" sz="1200" kern="0" dirty="0" smtClean="0">
              <a:solidFill>
                <a:sysClr val="windowText" lastClr="000000"/>
              </a:solidFill>
              <a:latin typeface="HGPｺﾞｼｯｸM" pitchFamily="50" charset="-128"/>
              <a:ea typeface="HGPｺﾞｼｯｸM" pitchFamily="50" charset="-128"/>
            </a:endParaRPr>
          </a:p>
          <a:p>
            <a:pPr marL="173038" marR="0" lvl="0" indent="-92075" defTabSz="914400" eaLnBrk="1" fontAlgn="auto" latinLnBrk="0" hangingPunct="1">
              <a:lnSpc>
                <a:spcPct val="100000"/>
              </a:lnSpc>
              <a:spcBef>
                <a:spcPts val="0"/>
              </a:spcBef>
              <a:spcAft>
                <a:spcPts val="0"/>
              </a:spcAft>
              <a:buClrTx/>
              <a:buSzTx/>
              <a:buFontTx/>
              <a:buNone/>
              <a:tabLst/>
              <a:defRPr/>
            </a:pPr>
            <a:endParaRPr kumimoji="0" lang="en-US" altLang="ja-JP" sz="1200" b="0" i="0" u="none" strike="noStrike" kern="0" cap="none" spc="0" normalizeH="0" baseline="0" noProof="0" dirty="0" smtClean="0">
              <a:ln>
                <a:noFill/>
              </a:ln>
              <a:solidFill>
                <a:sysClr val="windowText" lastClr="000000"/>
              </a:solidFill>
              <a:effectLst/>
              <a:uLnTx/>
              <a:uFillTx/>
              <a:latin typeface="HGPｺﾞｼｯｸM" pitchFamily="50" charset="-128"/>
              <a:ea typeface="HGPｺﾞｼｯｸM" pitchFamily="50" charset="-128"/>
            </a:endParaRPr>
          </a:p>
        </p:txBody>
      </p:sp>
      <p:cxnSp>
        <p:nvCxnSpPr>
          <p:cNvPr id="57" name="直線コネクタ 22"/>
          <p:cNvCxnSpPr>
            <a:cxnSpLocks noChangeShapeType="1"/>
          </p:cNvCxnSpPr>
          <p:nvPr/>
        </p:nvCxnSpPr>
        <p:spPr bwMode="auto">
          <a:xfrm>
            <a:off x="7689304" y="1988842"/>
            <a:ext cx="0" cy="287337"/>
          </a:xfrm>
          <a:prstGeom prst="line">
            <a:avLst/>
          </a:prstGeom>
          <a:noFill/>
          <a:ln w="9525" algn="ctr">
            <a:solidFill>
              <a:srgbClr val="4F81BD"/>
            </a:solidFill>
            <a:round/>
            <a:headEnd/>
            <a:tailEnd/>
          </a:ln>
          <a:effectLst>
            <a:prstShdw prst="shdw17" dist="17961" dir="2700000">
              <a:srgbClr val="EEECE1"/>
            </a:prstShdw>
          </a:effectLst>
        </p:spPr>
      </p:cxnSp>
      <p:sp>
        <p:nvSpPr>
          <p:cNvPr id="58" name="角丸四角形 57"/>
          <p:cNvSpPr/>
          <p:nvPr/>
        </p:nvSpPr>
        <p:spPr bwMode="auto">
          <a:xfrm>
            <a:off x="7761312" y="4005064"/>
            <a:ext cx="1856656" cy="648072"/>
          </a:xfrm>
          <a:prstGeom prst="roundRect">
            <a:avLst>
              <a:gd name="adj" fmla="val 6844"/>
            </a:avLst>
          </a:prstGeom>
          <a:solidFill>
            <a:sysClr val="window" lastClr="FFFFFF"/>
          </a:solidFill>
          <a:ln w="9525" cap="flat" cmpd="sng" algn="ctr">
            <a:solidFill>
              <a:srgbClr val="4F81BD">
                <a:shade val="95000"/>
                <a:satMod val="105000"/>
              </a:srgbClr>
            </a:solidFill>
            <a:prstDash val="solid"/>
            <a:headEnd type="none" w="med" len="med"/>
            <a:tailEnd type="none" w="med" len="med"/>
          </a:ln>
          <a:effectLst>
            <a:outerShdw blurRad="40000" dist="20000" dir="5400000" rotWithShape="0">
              <a:srgbClr val="000000">
                <a:alpha val="38000"/>
              </a:srgbClr>
            </a:outerShdw>
          </a:effectLst>
        </p:spPr>
        <p:txBody>
          <a:bodyPr vert="horz" wrap="square" lIns="36000" tIns="45720" rIns="36000" bIns="45720" numCol="1" rtlCol="0" anchor="t" anchorCtr="0" compatLnSpc="1">
            <a:prstTxWarp prst="textNoShape">
              <a:avLst/>
            </a:prstTxWarp>
          </a:bodyPr>
          <a:lstStyle/>
          <a:p>
            <a:pPr marL="173038" indent="-92075" eaLnBrk="1" fontAlgn="auto" hangingPunct="1">
              <a:spcBef>
                <a:spcPts val="0"/>
              </a:spcBef>
              <a:spcAft>
                <a:spcPts val="0"/>
              </a:spcAft>
              <a:defRPr/>
            </a:pPr>
            <a:r>
              <a:rPr lang="ja-JP" altLang="en-US" sz="1200" kern="0" dirty="0" smtClean="0">
                <a:solidFill>
                  <a:sysClr val="windowText" lastClr="000000"/>
                </a:solidFill>
                <a:latin typeface="HGPｺﾞｼｯｸM" pitchFamily="50" charset="-128"/>
                <a:ea typeface="HGPｺﾞｼｯｸM" pitchFamily="50" charset="-128"/>
              </a:rPr>
              <a:t>地域情報プラットフォーム</a:t>
            </a:r>
            <a:endParaRPr lang="en-US" altLang="ja-JP" sz="1200" kern="0" dirty="0" smtClean="0">
              <a:solidFill>
                <a:sysClr val="windowText" lastClr="000000"/>
              </a:solidFill>
              <a:latin typeface="HGPｺﾞｼｯｸM" pitchFamily="50" charset="-128"/>
              <a:ea typeface="HGPｺﾞｼｯｸM" pitchFamily="50" charset="-128"/>
            </a:endParaRPr>
          </a:p>
          <a:p>
            <a:pPr marL="173038" indent="-92075" eaLnBrk="1" fontAlgn="auto" hangingPunct="1">
              <a:spcBef>
                <a:spcPts val="0"/>
              </a:spcBef>
              <a:spcAft>
                <a:spcPts val="0"/>
              </a:spcAft>
              <a:defRPr/>
            </a:pPr>
            <a:r>
              <a:rPr lang="ja-JP" altLang="en-US" sz="1200" kern="0" dirty="0" smtClean="0">
                <a:solidFill>
                  <a:sysClr val="windowText" lastClr="000000"/>
                </a:solidFill>
                <a:latin typeface="HGPｺﾞｼｯｸM" pitchFamily="50" charset="-128"/>
                <a:ea typeface="HGPｺﾞｼｯｸM" pitchFamily="50" charset="-128"/>
              </a:rPr>
              <a:t>　・情報連携を支援する標準化</a:t>
            </a:r>
            <a:endParaRPr kumimoji="0" lang="en-US" altLang="ja-JP" sz="1200" b="0" i="0" u="none" strike="noStrike" kern="0" cap="none" spc="0" normalizeH="0" baseline="0" noProof="0" dirty="0" smtClean="0">
              <a:ln>
                <a:noFill/>
              </a:ln>
              <a:solidFill>
                <a:sysClr val="windowText" lastClr="000000"/>
              </a:solidFill>
              <a:effectLst/>
              <a:uLnTx/>
              <a:uFillTx/>
              <a:latin typeface="HGPｺﾞｼｯｸM" pitchFamily="50" charset="-128"/>
              <a:ea typeface="HGPｺﾞｼｯｸM" pitchFamily="50" charset="-128"/>
            </a:endParaRPr>
          </a:p>
        </p:txBody>
      </p:sp>
      <p:sp>
        <p:nvSpPr>
          <p:cNvPr id="83" name="テキスト ボックス 36"/>
          <p:cNvSpPr txBox="1">
            <a:spLocks noChangeArrowheads="1"/>
          </p:cNvSpPr>
          <p:nvPr/>
        </p:nvSpPr>
        <p:spPr bwMode="auto">
          <a:xfrm>
            <a:off x="7866993" y="4867950"/>
            <a:ext cx="628698" cy="276999"/>
          </a:xfrm>
          <a:prstGeom prst="rect">
            <a:avLst/>
          </a:prstGeom>
          <a:noFill/>
          <a:ln w="9525">
            <a:noFill/>
            <a:miter lim="800000"/>
            <a:headEnd/>
            <a:tailEnd/>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ja-JP" altLang="en-US" sz="1200" b="0" i="0" u="none" strike="noStrike" kern="0" cap="none" spc="0" normalizeH="0" baseline="0" noProof="0" dirty="0" smtClean="0">
                <a:ln>
                  <a:noFill/>
                </a:ln>
                <a:solidFill>
                  <a:sysClr val="window" lastClr="FFFFFF"/>
                </a:solidFill>
                <a:effectLst/>
                <a:uLnTx/>
                <a:uFillTx/>
                <a:latin typeface="HGPｺﾞｼｯｸM" pitchFamily="50" charset="-128"/>
                <a:ea typeface="HGPｺﾞｼｯｸM" pitchFamily="50" charset="-128"/>
              </a:rPr>
              <a:t>クラウド</a:t>
            </a:r>
            <a:endParaRPr kumimoji="1" lang="ja-JP" altLang="en-US" sz="1200" b="0" i="0" u="none" strike="noStrike" kern="0" cap="none" spc="0" normalizeH="0" baseline="0" noProof="0" dirty="0">
              <a:ln>
                <a:noFill/>
              </a:ln>
              <a:solidFill>
                <a:sysClr val="window" lastClr="FFFFFF"/>
              </a:solidFill>
              <a:effectLst/>
              <a:uLnTx/>
              <a:uFillTx/>
              <a:latin typeface="HGPｺﾞｼｯｸM" pitchFamily="50" charset="-128"/>
              <a:ea typeface="HGPｺﾞｼｯｸM" pitchFamily="50" charset="-128"/>
            </a:endParaRPr>
          </a:p>
        </p:txBody>
      </p:sp>
      <p:sp>
        <p:nvSpPr>
          <p:cNvPr id="90" name="屈折矢印 89"/>
          <p:cNvSpPr/>
          <p:nvPr/>
        </p:nvSpPr>
        <p:spPr bwMode="auto">
          <a:xfrm>
            <a:off x="8409384" y="5229200"/>
            <a:ext cx="792088" cy="648072"/>
          </a:xfrm>
          <a:prstGeom prst="bentUpArrow">
            <a:avLst>
              <a:gd name="adj1" fmla="val 36223"/>
              <a:gd name="adj2" fmla="val 50000"/>
              <a:gd name="adj3" fmla="val 42637"/>
            </a:avLst>
          </a:prstGeom>
          <a:solidFill>
            <a:schemeClr val="bg1"/>
          </a:solid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dirty="0" smtClean="0">
              <a:ln>
                <a:noFill/>
              </a:ln>
              <a:solidFill>
                <a:schemeClr val="tx1"/>
              </a:solidFill>
              <a:effectLst/>
              <a:latin typeface="HGPｺﾞｼｯｸM" pitchFamily="50" charset="-128"/>
              <a:ea typeface="HGPｺﾞｼｯｸM" pitchFamily="50" charset="-128"/>
            </a:endParaRPr>
          </a:p>
        </p:txBody>
      </p:sp>
      <p:sp>
        <p:nvSpPr>
          <p:cNvPr id="91" name="テキスト ボックス 27"/>
          <p:cNvSpPr txBox="1">
            <a:spLocks noChangeArrowheads="1"/>
          </p:cNvSpPr>
          <p:nvPr/>
        </p:nvSpPr>
        <p:spPr bwMode="auto">
          <a:xfrm>
            <a:off x="7793559" y="1844825"/>
            <a:ext cx="785793" cy="276999"/>
          </a:xfrm>
          <a:prstGeom prst="rect">
            <a:avLst/>
          </a:prstGeom>
          <a:noFill/>
          <a:ln w="9525">
            <a:noFill/>
            <a:miter lim="800000"/>
            <a:headEnd/>
            <a:tailEnd/>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1" lang="en-US" altLang="ja-JP" sz="1200" b="0" i="0" u="none" strike="noStrike" kern="0" cap="none" spc="0" normalizeH="0" baseline="0" noProof="0" dirty="0" smtClean="0">
                <a:ln>
                  <a:noFill/>
                </a:ln>
                <a:solidFill>
                  <a:sysClr val="windowText" lastClr="000000"/>
                </a:solidFill>
                <a:effectLst/>
                <a:uLnTx/>
                <a:uFillTx/>
                <a:latin typeface="HGPｺﾞｼｯｸM" pitchFamily="50" charset="-128"/>
                <a:ea typeface="HGPｺﾞｼｯｸM" pitchFamily="50" charset="-128"/>
              </a:rPr>
              <a:t>2016</a:t>
            </a:r>
            <a:r>
              <a:rPr kumimoji="1" lang="ja-JP" altLang="en-US" sz="1200" b="0" i="0" u="none" strike="noStrike" kern="0" cap="none" spc="0" normalizeH="0" baseline="0" noProof="0" dirty="0" smtClean="0">
                <a:ln>
                  <a:noFill/>
                </a:ln>
                <a:solidFill>
                  <a:sysClr val="windowText" lastClr="000000"/>
                </a:solidFill>
                <a:effectLst/>
                <a:uLnTx/>
                <a:uFillTx/>
                <a:latin typeface="HGPｺﾞｼｯｸM" pitchFamily="50" charset="-128"/>
                <a:ea typeface="HGPｺﾞｼｯｸM" pitchFamily="50" charset="-128"/>
              </a:rPr>
              <a:t>年</a:t>
            </a:r>
            <a:r>
              <a:rPr kumimoji="1" lang="en-US" altLang="ja-JP" sz="1200" b="0" i="0" u="none" strike="noStrike" kern="0" cap="none" spc="0" normalizeH="0" baseline="0" noProof="0" dirty="0" smtClean="0">
                <a:ln>
                  <a:noFill/>
                </a:ln>
                <a:solidFill>
                  <a:sysClr val="windowText" lastClr="000000"/>
                </a:solidFill>
                <a:effectLst/>
                <a:uLnTx/>
                <a:uFillTx/>
                <a:latin typeface="HGPｺﾞｼｯｸM" pitchFamily="50" charset="-128"/>
                <a:ea typeface="HGPｺﾞｼｯｸM" pitchFamily="50" charset="-128"/>
              </a:rPr>
              <a:t>~</a:t>
            </a:r>
            <a:endParaRPr kumimoji="1" lang="ja-JP" altLang="en-US" sz="1200" b="0" i="0" u="none" strike="noStrike" kern="0" cap="none" spc="0" normalizeH="0" baseline="0" noProof="0" dirty="0">
              <a:ln>
                <a:noFill/>
              </a:ln>
              <a:solidFill>
                <a:sysClr val="windowText" lastClr="000000"/>
              </a:solidFill>
              <a:effectLst/>
              <a:uLnTx/>
              <a:uFillTx/>
              <a:latin typeface="HGPｺﾞｼｯｸM" pitchFamily="50" charset="-128"/>
              <a:ea typeface="HGPｺﾞｼｯｸM" pitchFamily="50" charset="-128"/>
            </a:endParaRPr>
          </a:p>
        </p:txBody>
      </p:sp>
      <p:sp>
        <p:nvSpPr>
          <p:cNvPr id="92" name="テキスト ボックス 91"/>
          <p:cNvSpPr txBox="1"/>
          <p:nvPr/>
        </p:nvSpPr>
        <p:spPr>
          <a:xfrm>
            <a:off x="8409385" y="5877272"/>
            <a:ext cx="992579" cy="253916"/>
          </a:xfrm>
          <a:prstGeom prst="rect">
            <a:avLst/>
          </a:prstGeom>
          <a:noFill/>
        </p:spPr>
        <p:txBody>
          <a:bodyPr wrap="none" rtlCol="0">
            <a:spAutoFit/>
          </a:bodyPr>
          <a:lstStyle/>
          <a:p>
            <a:r>
              <a:rPr kumimoji="1" lang="ja-JP" altLang="en-US" sz="1050" dirty="0" smtClean="0">
                <a:latin typeface="HGPｺﾞｼｯｸM" pitchFamily="50" charset="-128"/>
                <a:ea typeface="HGPｺﾞｼｯｸM" pitchFamily="50" charset="-128"/>
              </a:rPr>
              <a:t>活用の必要性</a:t>
            </a:r>
            <a:endParaRPr kumimoji="1" lang="ja-JP" altLang="en-US" sz="1050" dirty="0">
              <a:latin typeface="HGPｺﾞｼｯｸM" pitchFamily="50" charset="-128"/>
              <a:ea typeface="HGPｺﾞｼｯｸM" pitchFamily="50" charset="-128"/>
            </a:endParaRPr>
          </a:p>
        </p:txBody>
      </p:sp>
      <p:sp>
        <p:nvSpPr>
          <p:cNvPr id="56" name="スライド番号プレースホルダ 55"/>
          <p:cNvSpPr>
            <a:spLocks noGrp="1"/>
          </p:cNvSpPr>
          <p:nvPr>
            <p:ph type="sldNum" sz="quarter" idx="12"/>
          </p:nvPr>
        </p:nvSpPr>
        <p:spPr/>
        <p:txBody>
          <a:bodyPr/>
          <a:lstStyle/>
          <a:p>
            <a:pPr>
              <a:defRPr/>
            </a:pPr>
            <a:fld id="{0E58A879-8DF7-4551-894D-53A581E11B35}" type="slidenum">
              <a:rPr lang="ja-JP" altLang="en-US" smtClean="0"/>
              <a:pPr>
                <a:defRPr/>
              </a:pPr>
              <a:t>4</a:t>
            </a:fld>
            <a:endParaRPr lang="en-US" altLang="ja-JP"/>
          </a:p>
        </p:txBody>
      </p:sp>
      <p:sp>
        <p:nvSpPr>
          <p:cNvPr id="74" name="フッター プレースホルダ 73"/>
          <p:cNvSpPr>
            <a:spLocks noGrp="1"/>
          </p:cNvSpPr>
          <p:nvPr>
            <p:ph type="ftr" sz="quarter" idx="11"/>
          </p:nvPr>
        </p:nvSpPr>
        <p:spPr/>
        <p:txBody>
          <a:bodyPr/>
          <a:lstStyle/>
          <a:p>
            <a:pPr>
              <a:defRPr/>
            </a:pPr>
            <a:r>
              <a:rPr lang="en-US" altLang="ja-JP" smtClean="0"/>
              <a:t>1-2 </a:t>
            </a:r>
            <a:r>
              <a:rPr lang="ja-JP" altLang="en-US" smtClean="0"/>
              <a:t>自治体における効果的な</a:t>
            </a:r>
            <a:r>
              <a:rPr lang="en-US" altLang="ja-JP" smtClean="0"/>
              <a:t>ICT</a:t>
            </a:r>
            <a:r>
              <a:rPr lang="ja-JP" altLang="en-US" smtClean="0"/>
              <a:t>利活用</a:t>
            </a:r>
            <a:endParaRPr lang="en-US" altLang="ja-JP"/>
          </a:p>
        </p:txBody>
      </p:sp>
      <p:sp>
        <p:nvSpPr>
          <p:cNvPr id="81" name="Rectangle 2"/>
          <p:cNvSpPr>
            <a:spLocks noGrp="1" noChangeArrowheads="1"/>
          </p:cNvSpPr>
          <p:nvPr>
            <p:ph type="title"/>
          </p:nvPr>
        </p:nvSpPr>
        <p:spPr bwMode="auto">
          <a:xfrm>
            <a:off x="495300" y="404813"/>
            <a:ext cx="9410700" cy="792162"/>
          </a:xfrm>
          <a:noFill/>
          <a:ln>
            <a:miter lim="800000"/>
            <a:headEnd/>
            <a:tailEnd/>
          </a:ln>
        </p:spPr>
        <p:txBody>
          <a:bodyPr vert="horz" wrap="square" lIns="91440" tIns="45720" rIns="91440" bIns="45720" numCol="1" anchor="ctr" anchorCtr="0" compatLnSpc="1">
            <a:prstTxWarp prst="textNoShape">
              <a:avLst/>
            </a:prstTxWarp>
          </a:bodyPr>
          <a:lstStyle/>
          <a:p>
            <a:r>
              <a:rPr lang="ja-JP" altLang="en-US" dirty="0" smtClean="0"/>
              <a:t>３．自治体におけるＩＣＴ利活用　</a:t>
            </a:r>
            <a:r>
              <a:rPr lang="ja-JP" altLang="en-US" sz="2000" dirty="0" smtClean="0"/>
              <a:t>～行政事務におけるＩＣＴ利活用の変遷～</a:t>
            </a:r>
            <a:endParaRPr lang="ja-JP" altLang="ja-JP" sz="2000"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
          <p:cNvSpPr txBox="1">
            <a:spLocks noChangeArrowheads="1"/>
          </p:cNvSpPr>
          <p:nvPr/>
        </p:nvSpPr>
        <p:spPr bwMode="auto">
          <a:xfrm>
            <a:off x="495300" y="1290883"/>
            <a:ext cx="8915400" cy="574675"/>
          </a:xfrm>
          <a:prstGeom prst="rect">
            <a:avLst/>
          </a:prstGeom>
          <a:noFill/>
          <a:ln>
            <a:miter lim="800000"/>
            <a:headEnd/>
            <a:tailEnd/>
          </a:ln>
        </p:spPr>
        <p:txBody>
          <a:bodyPr/>
          <a:lstStyle/>
          <a:p>
            <a:pPr marL="342900" indent="-342900">
              <a:spcBef>
                <a:spcPct val="20000"/>
              </a:spcBef>
              <a:defRPr/>
            </a:pPr>
            <a:r>
              <a:rPr kumimoji="1" lang="ja-JP" altLang="en-US" kern="0" dirty="0" smtClean="0">
                <a:solidFill>
                  <a:srgbClr val="000066"/>
                </a:solidFill>
                <a:latin typeface="HGPｺﾞｼｯｸM" pitchFamily="50" charset="-128"/>
                <a:ea typeface="HGPｺﾞｼｯｸM" pitchFamily="50" charset="-128"/>
              </a:rPr>
              <a:t>目的化する</a:t>
            </a:r>
            <a:r>
              <a:rPr kumimoji="1" lang="en-US" altLang="ja-JP" kern="0" dirty="0" smtClean="0">
                <a:solidFill>
                  <a:srgbClr val="000066"/>
                </a:solidFill>
                <a:latin typeface="HGPｺﾞｼｯｸM" pitchFamily="50" charset="-128"/>
                <a:ea typeface="HGPｺﾞｼｯｸM" pitchFamily="50" charset="-128"/>
              </a:rPr>
              <a:t>ICT</a:t>
            </a:r>
            <a:r>
              <a:rPr kumimoji="1" lang="ja-JP" altLang="en-US" kern="0" dirty="0" smtClean="0">
                <a:solidFill>
                  <a:srgbClr val="000066"/>
                </a:solidFill>
                <a:latin typeface="HGPｺﾞｼｯｸM" pitchFamily="50" charset="-128"/>
                <a:ea typeface="HGPｺﾞｼｯｸM" pitchFamily="50" charset="-128"/>
              </a:rPr>
              <a:t>導入</a:t>
            </a:r>
            <a:endParaRPr kumimoji="1" lang="en-US" altLang="ja-JP" kern="0" dirty="0" smtClean="0">
              <a:solidFill>
                <a:srgbClr val="000066"/>
              </a:solidFill>
              <a:latin typeface="HGPｺﾞｼｯｸM" pitchFamily="50" charset="-128"/>
              <a:ea typeface="HGPｺﾞｼｯｸM" pitchFamily="50" charset="-128"/>
            </a:endParaRPr>
          </a:p>
          <a:p>
            <a:pPr marL="342900" indent="-342900">
              <a:spcBef>
                <a:spcPct val="20000"/>
              </a:spcBef>
              <a:buFont typeface="Wingdings" pitchFamily="2" charset="2"/>
              <a:buChar char="n"/>
              <a:defRPr/>
            </a:pPr>
            <a:r>
              <a:rPr kumimoji="1" lang="ja-JP" altLang="en-US" sz="1600" kern="0" dirty="0" smtClean="0">
                <a:solidFill>
                  <a:srgbClr val="000066"/>
                </a:solidFill>
                <a:latin typeface="HGPｺﾞｼｯｸM" pitchFamily="50" charset="-128"/>
                <a:ea typeface="HGPｺﾞｼｯｸM" pitchFamily="50" charset="-128"/>
              </a:rPr>
              <a:t>導入されたシステムの仕様がきちんと整理されていないため、システム内容が不明</a:t>
            </a:r>
            <a:r>
              <a:rPr kumimoji="1" lang="en-US" altLang="ja-JP" sz="1600" kern="0" dirty="0" smtClean="0">
                <a:solidFill>
                  <a:srgbClr val="000066"/>
                </a:solidFill>
                <a:latin typeface="HGPｺﾞｼｯｸM" pitchFamily="50" charset="-128"/>
                <a:ea typeface="HGPｺﾞｼｯｸM" pitchFamily="50" charset="-128"/>
              </a:rPr>
              <a:t/>
            </a:r>
            <a:br>
              <a:rPr kumimoji="1" lang="en-US" altLang="ja-JP" sz="1600" kern="0" dirty="0" smtClean="0">
                <a:solidFill>
                  <a:srgbClr val="000066"/>
                </a:solidFill>
                <a:latin typeface="HGPｺﾞｼｯｸM" pitchFamily="50" charset="-128"/>
                <a:ea typeface="HGPｺﾞｼｯｸM" pitchFamily="50" charset="-128"/>
              </a:rPr>
            </a:br>
            <a:r>
              <a:rPr kumimoji="1" lang="ja-JP" altLang="en-US" sz="1600" kern="0" dirty="0" smtClean="0">
                <a:solidFill>
                  <a:srgbClr val="000066"/>
                </a:solidFill>
                <a:latin typeface="HGPｺﾞｼｯｸM" pitchFamily="50" charset="-128"/>
                <a:ea typeface="HGPｺﾞｼｯｸM" pitchFamily="50" charset="-128"/>
              </a:rPr>
              <a:t>（ブラックボックス化）</a:t>
            </a:r>
            <a:endParaRPr kumimoji="1" lang="en-US" altLang="ja-JP" sz="1600" kern="0" dirty="0" smtClean="0">
              <a:solidFill>
                <a:srgbClr val="000066"/>
              </a:solidFill>
              <a:latin typeface="HGPｺﾞｼｯｸM" pitchFamily="50" charset="-128"/>
              <a:ea typeface="HGPｺﾞｼｯｸM" pitchFamily="50" charset="-128"/>
            </a:endParaRPr>
          </a:p>
          <a:p>
            <a:pPr marL="342900" indent="-342900">
              <a:spcBef>
                <a:spcPct val="20000"/>
              </a:spcBef>
              <a:buFont typeface="Wingdings" pitchFamily="2" charset="2"/>
              <a:buChar char="n"/>
              <a:defRPr/>
            </a:pPr>
            <a:r>
              <a:rPr kumimoji="1" lang="ja-JP" altLang="en-US" sz="1600" kern="0" dirty="0" smtClean="0">
                <a:solidFill>
                  <a:srgbClr val="000066"/>
                </a:solidFill>
                <a:latin typeface="HGPｺﾞｼｯｸM" pitchFamily="50" charset="-128"/>
                <a:ea typeface="HGPｺﾞｼｯｸM" pitchFamily="50" charset="-128"/>
              </a:rPr>
              <a:t>システム</a:t>
            </a:r>
            <a:r>
              <a:rPr kumimoji="1" lang="ja-JP" altLang="en-US" sz="1600" kern="0" dirty="0">
                <a:solidFill>
                  <a:srgbClr val="000066"/>
                </a:solidFill>
                <a:latin typeface="HGPｺﾞｼｯｸM" pitchFamily="50" charset="-128"/>
                <a:ea typeface="HGPｺﾞｼｯｸM" pitchFamily="50" charset="-128"/>
              </a:rPr>
              <a:t>更新の</a:t>
            </a:r>
            <a:r>
              <a:rPr kumimoji="1" lang="ja-JP" altLang="en-US" sz="1600" kern="0" dirty="0" smtClean="0">
                <a:solidFill>
                  <a:srgbClr val="000066"/>
                </a:solidFill>
                <a:latin typeface="HGPｺﾞｼｯｸM" pitchFamily="50" charset="-128"/>
                <a:ea typeface="HGPｺﾞｼｯｸM" pitchFamily="50" charset="-128"/>
              </a:rPr>
              <a:t>一環として割り切る傾向</a:t>
            </a:r>
            <a:r>
              <a:rPr kumimoji="1" lang="ja-JP" altLang="en-US" sz="1600" kern="0" dirty="0">
                <a:solidFill>
                  <a:srgbClr val="000066"/>
                </a:solidFill>
                <a:latin typeface="HGPｺﾞｼｯｸM" pitchFamily="50" charset="-128"/>
                <a:ea typeface="HGPｺﾞｼｯｸM" pitchFamily="50" charset="-128"/>
              </a:rPr>
              <a:t>　</a:t>
            </a:r>
            <a:r>
              <a:rPr kumimoji="1" lang="ja-JP" altLang="en-US" sz="1600" kern="0" dirty="0" smtClean="0">
                <a:solidFill>
                  <a:srgbClr val="000066"/>
                </a:solidFill>
                <a:latin typeface="HGPｺﾞｼｯｸM" pitchFamily="50" charset="-128"/>
                <a:ea typeface="HGPｺﾞｼｯｸM" pitchFamily="50" charset="-128"/>
              </a:rPr>
              <a:t>⇒</a:t>
            </a:r>
            <a:r>
              <a:rPr kumimoji="1" lang="ja-JP" altLang="en-US" sz="1600" kern="0" dirty="0" smtClean="0">
                <a:solidFill>
                  <a:srgbClr val="FF0000"/>
                </a:solidFill>
                <a:latin typeface="HGPｺﾞｼｯｸM" pitchFamily="50" charset="-128"/>
                <a:ea typeface="HGPｺﾞｼｯｸM" pitchFamily="50" charset="-128"/>
              </a:rPr>
              <a:t>システム導入そのものが目的化してしまう危険性⇒カスタマイズで業務継続性を最優先するため、標準化によるメリットが得られない。</a:t>
            </a:r>
            <a:endParaRPr kumimoji="1" lang="en-US" altLang="ja-JP" sz="1600" kern="0" dirty="0" smtClean="0">
              <a:solidFill>
                <a:srgbClr val="FF0000"/>
              </a:solidFill>
              <a:latin typeface="HGPｺﾞｼｯｸM" pitchFamily="50" charset="-128"/>
              <a:ea typeface="HGPｺﾞｼｯｸM" pitchFamily="50" charset="-128"/>
            </a:endParaRPr>
          </a:p>
          <a:p>
            <a:pPr marL="342900" indent="-342900">
              <a:spcBef>
                <a:spcPct val="20000"/>
              </a:spcBef>
              <a:buFont typeface="Wingdings" pitchFamily="2" charset="2"/>
              <a:buChar char="n"/>
              <a:defRPr/>
            </a:pPr>
            <a:r>
              <a:rPr kumimoji="1" lang="ja-JP" altLang="en-US" sz="1600" kern="0" dirty="0" smtClean="0">
                <a:solidFill>
                  <a:srgbClr val="000066"/>
                </a:solidFill>
                <a:latin typeface="HGPｺﾞｼｯｸM" pitchFamily="50" charset="-128"/>
                <a:ea typeface="HGPｺﾞｼｯｸM" pitchFamily="50" charset="-128"/>
              </a:rPr>
              <a:t>情報部門の地位が低下し、野球の</a:t>
            </a:r>
            <a:r>
              <a:rPr kumimoji="1" lang="en-US" altLang="ja-JP" sz="1600" kern="0" dirty="0" smtClean="0">
                <a:solidFill>
                  <a:srgbClr val="000066"/>
                </a:solidFill>
                <a:latin typeface="HGPｺﾞｼｯｸM" pitchFamily="50" charset="-128"/>
                <a:ea typeface="HGPｺﾞｼｯｸM" pitchFamily="50" charset="-128"/>
              </a:rPr>
              <a:t>2</a:t>
            </a:r>
            <a:r>
              <a:rPr kumimoji="1" lang="ja-JP" altLang="en-US" sz="1600" kern="0" dirty="0" smtClean="0">
                <a:solidFill>
                  <a:srgbClr val="000066"/>
                </a:solidFill>
                <a:latin typeface="HGPｺﾞｼｯｸM" pitchFamily="50" charset="-128"/>
                <a:ea typeface="HGPｺﾞｼｯｸM" pitchFamily="50" charset="-128"/>
              </a:rPr>
              <a:t>軍の様である。システムを知らない原課が調達の中心となる</a:t>
            </a:r>
            <a:endParaRPr kumimoji="1" lang="ja-JP" altLang="en-US" sz="1600" kern="0" dirty="0">
              <a:solidFill>
                <a:srgbClr val="000066"/>
              </a:solidFill>
              <a:latin typeface="HGPｺﾞｼｯｸM" pitchFamily="50" charset="-128"/>
              <a:ea typeface="HGPｺﾞｼｯｸM" pitchFamily="50" charset="-128"/>
            </a:endParaRPr>
          </a:p>
        </p:txBody>
      </p:sp>
      <p:sp>
        <p:nvSpPr>
          <p:cNvPr id="49" name="テキスト ボックス 48"/>
          <p:cNvSpPr txBox="1"/>
          <p:nvPr/>
        </p:nvSpPr>
        <p:spPr>
          <a:xfrm>
            <a:off x="3224214" y="3037188"/>
            <a:ext cx="2952750" cy="403225"/>
          </a:xfrm>
          <a:prstGeom prst="rect">
            <a:avLst/>
          </a:prstGeom>
        </p:spPr>
        <p:style>
          <a:lnRef idx="1">
            <a:schemeClr val="accent4"/>
          </a:lnRef>
          <a:fillRef idx="3">
            <a:schemeClr val="accent4"/>
          </a:fillRef>
          <a:effectRef idx="2">
            <a:schemeClr val="accent4"/>
          </a:effectRef>
          <a:fontRef idx="minor">
            <a:schemeClr val="lt1"/>
          </a:fontRef>
        </p:style>
        <p:txBody>
          <a:bodyPr anchor="ctr"/>
          <a:lstStyle/>
          <a:p>
            <a:pPr algn="ctr">
              <a:defRPr/>
            </a:pPr>
            <a:r>
              <a:rPr kumimoji="1" lang="ja-JP" altLang="en-US" sz="2400" dirty="0">
                <a:latin typeface="HGPｺﾞｼｯｸM" pitchFamily="50" charset="-128"/>
                <a:ea typeface="HGPｺﾞｼｯｸM" pitchFamily="50" charset="-128"/>
              </a:rPr>
              <a:t>自治体側</a:t>
            </a:r>
            <a:r>
              <a:rPr kumimoji="1" lang="ja-JP" altLang="en-US" sz="2400" dirty="0" smtClean="0">
                <a:latin typeface="HGPｺﾞｼｯｸM" pitchFamily="50" charset="-128"/>
                <a:ea typeface="HGPｺﾞｼｯｸM" pitchFamily="50" charset="-128"/>
              </a:rPr>
              <a:t>の課題</a:t>
            </a:r>
            <a:endParaRPr kumimoji="1" lang="ja-JP" altLang="en-US" sz="2400" dirty="0">
              <a:latin typeface="HGPｺﾞｼｯｸM" pitchFamily="50" charset="-128"/>
              <a:ea typeface="HGPｺﾞｼｯｸM" pitchFamily="50" charset="-128"/>
            </a:endParaRPr>
          </a:p>
        </p:txBody>
      </p:sp>
      <p:sp>
        <p:nvSpPr>
          <p:cNvPr id="60" name="テキスト ボックス 59"/>
          <p:cNvSpPr txBox="1"/>
          <p:nvPr/>
        </p:nvSpPr>
        <p:spPr>
          <a:xfrm>
            <a:off x="6273800" y="3037188"/>
            <a:ext cx="3071813" cy="403225"/>
          </a:xfrm>
          <a:prstGeom prst="rect">
            <a:avLst/>
          </a:prstGeom>
        </p:spPr>
        <p:style>
          <a:lnRef idx="1">
            <a:schemeClr val="accent4"/>
          </a:lnRef>
          <a:fillRef idx="3">
            <a:schemeClr val="accent4"/>
          </a:fillRef>
          <a:effectRef idx="2">
            <a:schemeClr val="accent4"/>
          </a:effectRef>
          <a:fontRef idx="minor">
            <a:schemeClr val="lt1"/>
          </a:fontRef>
        </p:style>
        <p:txBody>
          <a:bodyPr anchor="ctr"/>
          <a:lstStyle/>
          <a:p>
            <a:pPr algn="ctr">
              <a:defRPr/>
            </a:pPr>
            <a:r>
              <a:rPr kumimoji="1" lang="ja-JP" altLang="en-US" sz="2400" dirty="0" smtClean="0">
                <a:latin typeface="HGPｺﾞｼｯｸM" pitchFamily="50" charset="-128"/>
                <a:ea typeface="HGPｺﾞｼｯｸM" pitchFamily="50" charset="-128"/>
              </a:rPr>
              <a:t>住民サービスの課題</a:t>
            </a:r>
            <a:endParaRPr kumimoji="1" lang="ja-JP" altLang="en-US" sz="2400" dirty="0">
              <a:latin typeface="HGPｺﾞｼｯｸM" pitchFamily="50" charset="-128"/>
              <a:ea typeface="HGPｺﾞｼｯｸM" pitchFamily="50" charset="-128"/>
            </a:endParaRPr>
          </a:p>
        </p:txBody>
      </p:sp>
      <p:graphicFrame>
        <p:nvGraphicFramePr>
          <p:cNvPr id="63" name="表 62"/>
          <p:cNvGraphicFramePr>
            <a:graphicFrameLocks noGrp="1"/>
          </p:cNvGraphicFramePr>
          <p:nvPr/>
        </p:nvGraphicFramePr>
        <p:xfrm>
          <a:off x="631825" y="3541515"/>
          <a:ext cx="8712966" cy="2645910"/>
        </p:xfrm>
        <a:graphic>
          <a:graphicData uri="http://schemas.openxmlformats.org/drawingml/2006/table">
            <a:tbl>
              <a:tblPr>
                <a:tableStyleId>{00A15C55-8517-42AA-B614-E9B94910E393}</a:tableStyleId>
              </a:tblPr>
              <a:tblGrid>
                <a:gridCol w="2592287"/>
                <a:gridCol w="3024336"/>
                <a:gridCol w="3096343"/>
              </a:tblGrid>
              <a:tr h="848119">
                <a:tc>
                  <a:txBody>
                    <a:bodyPr/>
                    <a:lstStyle/>
                    <a:p>
                      <a:r>
                        <a:rPr kumimoji="1" lang="ja-JP" altLang="en-US" sz="1600" dirty="0" smtClean="0">
                          <a:solidFill>
                            <a:schemeClr val="bg1"/>
                          </a:solidFill>
                          <a:latin typeface="HGPｺﾞｼｯｸM" pitchFamily="50" charset="-128"/>
                          <a:ea typeface="HGPｺﾞｼｯｸM" pitchFamily="50" charset="-128"/>
                        </a:rPr>
                        <a:t>メインフレーム～Ｃ／Ｓシステム時代</a:t>
                      </a:r>
                      <a:endParaRPr kumimoji="1" lang="ja-JP" altLang="en-US" sz="1600" dirty="0">
                        <a:solidFill>
                          <a:schemeClr val="bg1"/>
                        </a:solidFill>
                        <a:latin typeface="HGPｺﾞｼｯｸM" pitchFamily="50" charset="-128"/>
                        <a:ea typeface="HGPｺﾞｼｯｸM" pitchFamily="50" charset="-128"/>
                      </a:endParaRPr>
                    </a:p>
                  </a:txBody>
                  <a:tcPr>
                    <a:gradFill flip="none" rotWithShape="1">
                      <a:gsLst>
                        <a:gs pos="0">
                          <a:schemeClr val="accent1">
                            <a:lumMod val="75000"/>
                            <a:shade val="30000"/>
                            <a:satMod val="115000"/>
                          </a:schemeClr>
                        </a:gs>
                        <a:gs pos="50000">
                          <a:schemeClr val="accent1">
                            <a:lumMod val="75000"/>
                            <a:shade val="67500"/>
                            <a:satMod val="115000"/>
                          </a:schemeClr>
                        </a:gs>
                        <a:gs pos="100000">
                          <a:schemeClr val="accent1">
                            <a:lumMod val="75000"/>
                            <a:shade val="100000"/>
                            <a:satMod val="115000"/>
                          </a:schemeClr>
                        </a:gs>
                      </a:gsLst>
                      <a:lin ang="13500000" scaled="1"/>
                      <a:tileRect/>
                    </a:gradFill>
                  </a:tcPr>
                </a:tc>
                <a:tc>
                  <a:txBody>
                    <a:bodyPr/>
                    <a:lstStyle/>
                    <a:p>
                      <a:pPr marL="177800" indent="-177800">
                        <a:buFont typeface="Wingdings" pitchFamily="2" charset="2"/>
                        <a:buChar char="l"/>
                      </a:pPr>
                      <a:r>
                        <a:rPr kumimoji="1" lang="ja-JP" altLang="en-US" sz="1400" dirty="0" smtClean="0">
                          <a:latin typeface="HGPｺﾞｼｯｸM" pitchFamily="50" charset="-128"/>
                          <a:ea typeface="HGPｺﾞｼｯｸM" pitchFamily="50" charset="-128"/>
                        </a:rPr>
                        <a:t>正確・迅速な事務（情報）処理</a:t>
                      </a:r>
                      <a:endParaRPr kumimoji="1" lang="en-US" altLang="ja-JP" sz="1400" dirty="0" smtClean="0">
                        <a:latin typeface="HGPｺﾞｼｯｸM" pitchFamily="50" charset="-128"/>
                        <a:ea typeface="HGPｺﾞｼｯｸM" pitchFamily="50" charset="-128"/>
                      </a:endParaRPr>
                    </a:p>
                    <a:p>
                      <a:pPr marL="177800" indent="-177800">
                        <a:buFont typeface="Wingdings" pitchFamily="2" charset="2"/>
                        <a:buChar char="l"/>
                      </a:pPr>
                      <a:r>
                        <a:rPr kumimoji="1" lang="ja-JP" altLang="en-US" sz="1400" dirty="0" smtClean="0">
                          <a:latin typeface="HGPｺﾞｼｯｸM" pitchFamily="50" charset="-128"/>
                          <a:ea typeface="HGPｺﾞｼｯｸM" pitchFamily="50" charset="-128"/>
                        </a:rPr>
                        <a:t>紙台帳の削減（保存効率、情報取扱効率の観点）</a:t>
                      </a:r>
                      <a:endParaRPr kumimoji="1" lang="en-US" altLang="ja-JP" sz="1400" dirty="0" smtClean="0">
                        <a:latin typeface="HGPｺﾞｼｯｸM" pitchFamily="50" charset="-128"/>
                        <a:ea typeface="HGPｺﾞｼｯｸM" pitchFamily="50" charset="-128"/>
                      </a:endParaRPr>
                    </a:p>
                    <a:p>
                      <a:pPr marL="177800" indent="-177800">
                        <a:buFont typeface="Wingdings" pitchFamily="2" charset="2"/>
                        <a:buChar char="l"/>
                      </a:pPr>
                      <a:r>
                        <a:rPr kumimoji="1" lang="ja-JP" altLang="en-US" sz="1400" dirty="0" smtClean="0">
                          <a:latin typeface="HGPｺﾞｼｯｸM" pitchFamily="50" charset="-128"/>
                          <a:ea typeface="HGPｺﾞｼｯｸM" pitchFamily="50" charset="-128"/>
                        </a:rPr>
                        <a:t>手続きの自動化</a:t>
                      </a:r>
                      <a:endParaRPr kumimoji="1" lang="ja-JP" altLang="en-US" sz="1400" dirty="0">
                        <a:latin typeface="HGPｺﾞｼｯｸM" pitchFamily="50" charset="-128"/>
                        <a:ea typeface="HGPｺﾞｼｯｸM" pitchFamily="50" charset="-128"/>
                      </a:endParaRPr>
                    </a:p>
                  </a:txBody>
                  <a:tcPr/>
                </a:tc>
                <a:tc>
                  <a:txBody>
                    <a:bodyPr/>
                    <a:lstStyle/>
                    <a:p>
                      <a:pPr marL="177800" indent="-177800">
                        <a:buFont typeface="Wingdings" pitchFamily="2" charset="2"/>
                        <a:buChar char="l"/>
                      </a:pPr>
                      <a:r>
                        <a:rPr kumimoji="1" lang="ja-JP" altLang="en-US" sz="1400" dirty="0" smtClean="0">
                          <a:latin typeface="HGPｺﾞｼｯｸM" pitchFamily="50" charset="-128"/>
                          <a:ea typeface="HGPｺﾞｼｯｸM" pitchFamily="50" charset="-128"/>
                        </a:rPr>
                        <a:t>手続きの迅速化</a:t>
                      </a:r>
                      <a:endParaRPr kumimoji="1" lang="ja-JP" altLang="en-US" sz="1400" dirty="0">
                        <a:latin typeface="HGPｺﾞｼｯｸM" pitchFamily="50" charset="-128"/>
                        <a:ea typeface="HGPｺﾞｼｯｸM" pitchFamily="50" charset="-128"/>
                      </a:endParaRPr>
                    </a:p>
                  </a:txBody>
                  <a:tcPr/>
                </a:tc>
              </a:tr>
              <a:tr h="702651">
                <a:tc>
                  <a:txBody>
                    <a:bodyPr/>
                    <a:lstStyle/>
                    <a:p>
                      <a:r>
                        <a:rPr kumimoji="1" lang="ja-JP" altLang="en-US" sz="1600" dirty="0" smtClean="0">
                          <a:solidFill>
                            <a:schemeClr val="bg1"/>
                          </a:solidFill>
                          <a:latin typeface="HGPｺﾞｼｯｸM" pitchFamily="50" charset="-128"/>
                          <a:ea typeface="HGPｺﾞｼｯｸM" pitchFamily="50" charset="-128"/>
                        </a:rPr>
                        <a:t>インターネット／ブロードバンド（ＷＥＢシステム）時代</a:t>
                      </a:r>
                      <a:endParaRPr kumimoji="1" lang="ja-JP" altLang="en-US" sz="1600" dirty="0">
                        <a:solidFill>
                          <a:schemeClr val="bg1"/>
                        </a:solidFill>
                        <a:latin typeface="HGPｺﾞｼｯｸM" pitchFamily="50" charset="-128"/>
                        <a:ea typeface="HGPｺﾞｼｯｸM" pitchFamily="50" charset="-128"/>
                      </a:endParaRPr>
                    </a:p>
                  </a:txBody>
                  <a:tcPr>
                    <a:gradFill flip="none" rotWithShape="1">
                      <a:gsLst>
                        <a:gs pos="0">
                          <a:schemeClr val="accent1">
                            <a:lumMod val="75000"/>
                            <a:shade val="30000"/>
                            <a:satMod val="115000"/>
                          </a:schemeClr>
                        </a:gs>
                        <a:gs pos="50000">
                          <a:schemeClr val="accent1">
                            <a:lumMod val="75000"/>
                            <a:shade val="67500"/>
                            <a:satMod val="115000"/>
                          </a:schemeClr>
                        </a:gs>
                        <a:gs pos="100000">
                          <a:schemeClr val="accent1">
                            <a:lumMod val="75000"/>
                            <a:shade val="100000"/>
                            <a:satMod val="115000"/>
                          </a:schemeClr>
                        </a:gs>
                      </a:gsLst>
                      <a:lin ang="13500000" scaled="1"/>
                      <a:tileRect/>
                    </a:gradFill>
                  </a:tcPr>
                </a:tc>
                <a:tc>
                  <a:txBody>
                    <a:bodyPr/>
                    <a:lstStyle/>
                    <a:p>
                      <a:pPr marL="177800" indent="-177800">
                        <a:buFont typeface="Wingdings" pitchFamily="2" charset="2"/>
                        <a:buChar char="l"/>
                      </a:pPr>
                      <a:r>
                        <a:rPr kumimoji="1" lang="ja-JP" altLang="en-US" sz="1400" dirty="0" smtClean="0">
                          <a:latin typeface="HGPｺﾞｼｯｸM" pitchFamily="50" charset="-128"/>
                          <a:ea typeface="HGPｺﾞｼｯｸM" pitchFamily="50" charset="-128"/>
                        </a:rPr>
                        <a:t>コスト削減、ＯＡ環境統一（ＰＣ）</a:t>
                      </a:r>
                      <a:endParaRPr kumimoji="1" lang="en-US" altLang="ja-JP" sz="1400" dirty="0" smtClean="0">
                        <a:latin typeface="HGPｺﾞｼｯｸM" pitchFamily="50" charset="-128"/>
                        <a:ea typeface="HGPｺﾞｼｯｸM" pitchFamily="50" charset="-128"/>
                      </a:endParaRPr>
                    </a:p>
                    <a:p>
                      <a:pPr marL="177800" indent="-177800">
                        <a:buFont typeface="Wingdings" pitchFamily="2" charset="2"/>
                        <a:buChar char="l"/>
                      </a:pPr>
                      <a:r>
                        <a:rPr kumimoji="1" lang="ja-JP" altLang="en-US" sz="1400" dirty="0" smtClean="0">
                          <a:latin typeface="HGPｺﾞｼｯｸM" pitchFamily="50" charset="-128"/>
                          <a:ea typeface="HGPｺﾞｼｯｸM" pitchFamily="50" charset="-128"/>
                        </a:rPr>
                        <a:t>庁内（支所等）のオンライン化によるシステム統合</a:t>
                      </a:r>
                      <a:endParaRPr kumimoji="1" lang="ja-JP" altLang="en-US" sz="1400" dirty="0">
                        <a:latin typeface="HGPｺﾞｼｯｸM" pitchFamily="50" charset="-128"/>
                        <a:ea typeface="HGPｺﾞｼｯｸM" pitchFamily="50" charset="-128"/>
                      </a:endParaRPr>
                    </a:p>
                  </a:txBody>
                  <a:tcPr/>
                </a:tc>
                <a:tc>
                  <a:txBody>
                    <a:bodyPr/>
                    <a:lstStyle/>
                    <a:p>
                      <a:pPr marL="177800" indent="-177800">
                        <a:buFont typeface="Wingdings" pitchFamily="2" charset="2"/>
                        <a:buChar char="l"/>
                      </a:pPr>
                      <a:r>
                        <a:rPr kumimoji="1" lang="ja-JP" altLang="en-US" sz="1400" dirty="0" smtClean="0">
                          <a:latin typeface="HGPｺﾞｼｯｸM" pitchFamily="50" charset="-128"/>
                          <a:ea typeface="HGPｺﾞｼｯｸM" pitchFamily="50" charset="-128"/>
                        </a:rPr>
                        <a:t>情報公開（ネット経由での事前情報収集や申請書取得等）</a:t>
                      </a:r>
                      <a:endParaRPr kumimoji="1" lang="en-US" altLang="ja-JP" sz="1400" dirty="0" smtClean="0">
                        <a:latin typeface="HGPｺﾞｼｯｸM" pitchFamily="50" charset="-128"/>
                        <a:ea typeface="HGPｺﾞｼｯｸM" pitchFamily="50" charset="-128"/>
                      </a:endParaRPr>
                    </a:p>
                    <a:p>
                      <a:pPr marL="177800" indent="-177800">
                        <a:buFont typeface="Wingdings" pitchFamily="2" charset="2"/>
                        <a:buChar char="l"/>
                      </a:pPr>
                      <a:r>
                        <a:rPr kumimoji="1" lang="ja-JP" altLang="en-US" sz="1400" dirty="0" smtClean="0">
                          <a:latin typeface="HGPｺﾞｼｯｸM" pitchFamily="50" charset="-128"/>
                          <a:ea typeface="HGPｺﾞｼｯｸM" pitchFamily="50" charset="-128"/>
                        </a:rPr>
                        <a:t>オンライン申請</a:t>
                      </a:r>
                      <a:endParaRPr kumimoji="1" lang="ja-JP" altLang="en-US" sz="1400" dirty="0">
                        <a:latin typeface="HGPｺﾞｼｯｸM" pitchFamily="50" charset="-128"/>
                        <a:ea typeface="HGPｺﾞｼｯｸM" pitchFamily="50" charset="-128"/>
                      </a:endParaRPr>
                    </a:p>
                  </a:txBody>
                  <a:tcPr/>
                </a:tc>
              </a:tr>
              <a:tr h="969510">
                <a:tc>
                  <a:txBody>
                    <a:bodyPr/>
                    <a:lstStyle/>
                    <a:p>
                      <a:r>
                        <a:rPr kumimoji="1" lang="ja-JP" altLang="en-US" sz="1600" dirty="0" smtClean="0">
                          <a:solidFill>
                            <a:schemeClr val="bg1"/>
                          </a:solidFill>
                          <a:latin typeface="HGPｺﾞｼｯｸM" pitchFamily="50" charset="-128"/>
                          <a:ea typeface="HGPｺﾞｼｯｸM" pitchFamily="50" charset="-128"/>
                        </a:rPr>
                        <a:t>クラウド時代</a:t>
                      </a:r>
                      <a:endParaRPr kumimoji="1" lang="ja-JP" altLang="en-US" sz="1600" dirty="0">
                        <a:solidFill>
                          <a:schemeClr val="bg1"/>
                        </a:solidFill>
                        <a:latin typeface="HGPｺﾞｼｯｸM" pitchFamily="50" charset="-128"/>
                        <a:ea typeface="HGPｺﾞｼｯｸM" pitchFamily="50" charset="-128"/>
                      </a:endParaRPr>
                    </a:p>
                  </a:txBody>
                  <a:tcPr>
                    <a:gradFill flip="none" rotWithShape="1">
                      <a:gsLst>
                        <a:gs pos="0">
                          <a:schemeClr val="accent1">
                            <a:lumMod val="75000"/>
                            <a:shade val="30000"/>
                            <a:satMod val="115000"/>
                          </a:schemeClr>
                        </a:gs>
                        <a:gs pos="50000">
                          <a:schemeClr val="accent1">
                            <a:lumMod val="75000"/>
                            <a:shade val="67500"/>
                            <a:satMod val="115000"/>
                          </a:schemeClr>
                        </a:gs>
                        <a:gs pos="100000">
                          <a:schemeClr val="accent1">
                            <a:lumMod val="75000"/>
                            <a:shade val="100000"/>
                            <a:satMod val="115000"/>
                          </a:schemeClr>
                        </a:gs>
                      </a:gsLst>
                      <a:lin ang="13500000" scaled="1"/>
                      <a:tileRect/>
                    </a:gradFill>
                  </a:tcPr>
                </a:tc>
                <a:tc>
                  <a:txBody>
                    <a:bodyPr/>
                    <a:lstStyle/>
                    <a:p>
                      <a:pPr marL="177800" indent="-177800">
                        <a:buFont typeface="Wingdings" pitchFamily="2" charset="2"/>
                        <a:buChar char="l"/>
                      </a:pPr>
                      <a:r>
                        <a:rPr kumimoji="1" lang="ja-JP" altLang="en-US" sz="1400" dirty="0" smtClean="0">
                          <a:latin typeface="HGPｺﾞｼｯｸM" pitchFamily="50" charset="-128"/>
                          <a:ea typeface="HGPｺﾞｼｯｸM" pitchFamily="50" charset="-128"/>
                        </a:rPr>
                        <a:t>番号法対応</a:t>
                      </a:r>
                      <a:endParaRPr kumimoji="1" lang="en-US" altLang="ja-JP" sz="1400" dirty="0" smtClean="0">
                        <a:latin typeface="HGPｺﾞｼｯｸM" pitchFamily="50" charset="-128"/>
                        <a:ea typeface="HGPｺﾞｼｯｸM" pitchFamily="50" charset="-128"/>
                      </a:endParaRPr>
                    </a:p>
                    <a:p>
                      <a:pPr marL="177800" indent="-177800">
                        <a:buFont typeface="Wingdings" pitchFamily="2" charset="2"/>
                        <a:buChar char="l"/>
                      </a:pPr>
                      <a:r>
                        <a:rPr kumimoji="1" lang="ja-JP" altLang="en-US" sz="1400" dirty="0" smtClean="0">
                          <a:latin typeface="HGPｺﾞｼｯｸM" pitchFamily="50" charset="-128"/>
                          <a:ea typeface="HGPｺﾞｼｯｸM" pitchFamily="50" charset="-128"/>
                        </a:rPr>
                        <a:t>システムのブラックボックス化対策</a:t>
                      </a:r>
                      <a:endParaRPr kumimoji="1" lang="en-US" altLang="ja-JP" sz="1400" dirty="0" smtClean="0">
                        <a:latin typeface="HGPｺﾞｼｯｸM" pitchFamily="50" charset="-128"/>
                        <a:ea typeface="HGPｺﾞｼｯｸM" pitchFamily="50" charset="-128"/>
                      </a:endParaRPr>
                    </a:p>
                    <a:p>
                      <a:pPr marL="177800" indent="-177800">
                        <a:buFont typeface="Wingdings" pitchFamily="2" charset="2"/>
                        <a:buChar char="l"/>
                      </a:pPr>
                      <a:r>
                        <a:rPr kumimoji="1" lang="ja-JP" altLang="en-US" sz="1400" dirty="0" smtClean="0">
                          <a:latin typeface="HGPｺﾞｼｯｸM" pitchFamily="50" charset="-128"/>
                          <a:ea typeface="HGPｺﾞｼｯｸM" pitchFamily="50" charset="-128"/>
                        </a:rPr>
                        <a:t>パッケージの標準利用とカスタマイズ対策</a:t>
                      </a:r>
                      <a:endParaRPr kumimoji="1" lang="ja-JP" altLang="en-US" sz="1400" dirty="0">
                        <a:latin typeface="HGPｺﾞｼｯｸM" pitchFamily="50" charset="-128"/>
                        <a:ea typeface="HGPｺﾞｼｯｸM" pitchFamily="50" charset="-128"/>
                      </a:endParaRPr>
                    </a:p>
                  </a:txBody>
                  <a:tcPr/>
                </a:tc>
                <a:tc>
                  <a:txBody>
                    <a:bodyPr/>
                    <a:lstStyle/>
                    <a:p>
                      <a:pPr marL="177800" indent="-177800">
                        <a:buFont typeface="Wingdings" pitchFamily="2" charset="2"/>
                        <a:buChar char="l"/>
                      </a:pPr>
                      <a:r>
                        <a:rPr kumimoji="1" lang="ja-JP" altLang="en-US" sz="1400" dirty="0" smtClean="0">
                          <a:latin typeface="HGPｺﾞｼｯｸM" pitchFamily="50" charset="-128"/>
                          <a:ea typeface="HGPｺﾞｼｯｸM" pitchFamily="50" charset="-128"/>
                        </a:rPr>
                        <a:t>利便性向上（ワンストップ／ノンストップ申請）</a:t>
                      </a:r>
                      <a:endParaRPr kumimoji="1" lang="en-US" altLang="ja-JP" sz="1400" dirty="0" smtClean="0">
                        <a:latin typeface="HGPｺﾞｼｯｸM" pitchFamily="50" charset="-128"/>
                        <a:ea typeface="HGPｺﾞｼｯｸM" pitchFamily="50" charset="-128"/>
                      </a:endParaRPr>
                    </a:p>
                    <a:p>
                      <a:pPr marL="177800" indent="-177800">
                        <a:buFont typeface="Wingdings" pitchFamily="2" charset="2"/>
                        <a:buChar char="l"/>
                      </a:pPr>
                      <a:r>
                        <a:rPr kumimoji="1" lang="ja-JP" altLang="en-US" sz="1400" dirty="0" smtClean="0">
                          <a:latin typeface="HGPｺﾞｼｯｸM" pitchFamily="50" charset="-128"/>
                          <a:ea typeface="HGPｺﾞｼｯｸM" pitchFamily="50" charset="-128"/>
                        </a:rPr>
                        <a:t>負担軽減</a:t>
                      </a:r>
                      <a:endParaRPr kumimoji="1" lang="en-US" altLang="ja-JP" sz="1400" dirty="0" smtClean="0">
                        <a:latin typeface="HGPｺﾞｼｯｸM" pitchFamily="50" charset="-128"/>
                        <a:ea typeface="HGPｺﾞｼｯｸM" pitchFamily="50" charset="-128"/>
                      </a:endParaRPr>
                    </a:p>
                  </a:txBody>
                  <a:tcPr/>
                </a:tc>
              </a:tr>
            </a:tbl>
          </a:graphicData>
        </a:graphic>
      </p:graphicFrame>
      <p:sp>
        <p:nvSpPr>
          <p:cNvPr id="7" name="スライド番号プレースホルダ 6"/>
          <p:cNvSpPr>
            <a:spLocks noGrp="1"/>
          </p:cNvSpPr>
          <p:nvPr>
            <p:ph type="sldNum" sz="quarter" idx="12"/>
          </p:nvPr>
        </p:nvSpPr>
        <p:spPr/>
        <p:txBody>
          <a:bodyPr/>
          <a:lstStyle/>
          <a:p>
            <a:pPr>
              <a:defRPr/>
            </a:pPr>
            <a:fld id="{0E58A879-8DF7-4551-894D-53A581E11B35}" type="slidenum">
              <a:rPr lang="ja-JP" altLang="en-US" smtClean="0"/>
              <a:pPr>
                <a:defRPr/>
              </a:pPr>
              <a:t>5</a:t>
            </a:fld>
            <a:endParaRPr lang="en-US" altLang="ja-JP"/>
          </a:p>
        </p:txBody>
      </p:sp>
      <p:sp>
        <p:nvSpPr>
          <p:cNvPr id="8" name="フッター プレースホルダ 7"/>
          <p:cNvSpPr>
            <a:spLocks noGrp="1"/>
          </p:cNvSpPr>
          <p:nvPr>
            <p:ph type="ftr" sz="quarter" idx="11"/>
          </p:nvPr>
        </p:nvSpPr>
        <p:spPr/>
        <p:txBody>
          <a:bodyPr/>
          <a:lstStyle/>
          <a:p>
            <a:pPr>
              <a:defRPr/>
            </a:pPr>
            <a:r>
              <a:rPr lang="en-US" altLang="ja-JP" smtClean="0"/>
              <a:t>1-2 </a:t>
            </a:r>
            <a:r>
              <a:rPr lang="ja-JP" altLang="en-US" smtClean="0"/>
              <a:t>自治体における効果的な</a:t>
            </a:r>
            <a:r>
              <a:rPr lang="en-US" altLang="ja-JP" smtClean="0"/>
              <a:t>ICT</a:t>
            </a:r>
            <a:r>
              <a:rPr lang="ja-JP" altLang="en-US" smtClean="0"/>
              <a:t>利活用</a:t>
            </a:r>
            <a:endParaRPr lang="en-US" altLang="ja-JP"/>
          </a:p>
        </p:txBody>
      </p:sp>
      <p:sp>
        <p:nvSpPr>
          <p:cNvPr id="10" name="Rectangle 2"/>
          <p:cNvSpPr>
            <a:spLocks noGrp="1" noChangeArrowheads="1"/>
          </p:cNvSpPr>
          <p:nvPr>
            <p:ph type="title"/>
          </p:nvPr>
        </p:nvSpPr>
        <p:spPr bwMode="auto">
          <a:xfrm>
            <a:off x="495300" y="404813"/>
            <a:ext cx="9410700" cy="792162"/>
          </a:xfrm>
          <a:noFill/>
          <a:ln>
            <a:miter lim="800000"/>
            <a:headEnd/>
            <a:tailEnd/>
          </a:ln>
        </p:spPr>
        <p:txBody>
          <a:bodyPr vert="horz" wrap="square" lIns="91440" tIns="45720" rIns="91440" bIns="45720" numCol="1" anchor="ctr" anchorCtr="0" compatLnSpc="1">
            <a:prstTxWarp prst="textNoShape">
              <a:avLst/>
            </a:prstTxWarp>
          </a:bodyPr>
          <a:lstStyle/>
          <a:p>
            <a:r>
              <a:rPr lang="ja-JP" altLang="en-US" dirty="0" smtClean="0"/>
              <a:t>３．自治体におけるＩＣＴ利活用　</a:t>
            </a:r>
            <a:r>
              <a:rPr lang="ja-JP" altLang="en-US" sz="2000" dirty="0" smtClean="0"/>
              <a:t>～行政事務におけるＩＣＴ利活用の変遷～</a:t>
            </a:r>
            <a:endParaRPr lang="ja-JP" altLang="ja-JP" sz="2000"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3"/>
          <p:cNvSpPr>
            <a:spLocks noGrp="1" noChangeArrowheads="1"/>
          </p:cNvSpPr>
          <p:nvPr>
            <p:ph idx="1"/>
          </p:nvPr>
        </p:nvSpPr>
        <p:spPr bwMode="auto">
          <a:xfrm>
            <a:off x="495300" y="1341440"/>
            <a:ext cx="8915400" cy="574675"/>
          </a:xfrm>
          <a:noFill/>
          <a:ln>
            <a:miter lim="800000"/>
            <a:headEnd/>
            <a:tailEnd/>
          </a:ln>
        </p:spPr>
        <p:txBody>
          <a:bodyPr vert="horz" wrap="square" lIns="91440" tIns="45720" rIns="91440" bIns="45720" numCol="1" anchor="t" anchorCtr="0" compatLnSpc="1">
            <a:prstTxWarp prst="textNoShape">
              <a:avLst/>
            </a:prstTxWarp>
          </a:bodyPr>
          <a:lstStyle/>
          <a:p>
            <a:pPr lvl="1"/>
            <a:r>
              <a:rPr lang="ja-JP" altLang="en-US" dirty="0" smtClean="0">
                <a:latin typeface="HGPｺﾞｼｯｸM" pitchFamily="50" charset="-128"/>
                <a:ea typeface="HGPｺﾞｼｯｸM" pitchFamily="50" charset="-128"/>
              </a:rPr>
              <a:t>自治体システムのブラックボックス化</a:t>
            </a:r>
          </a:p>
          <a:p>
            <a:endParaRPr lang="ja-JP" altLang="en-US" dirty="0" smtClean="0">
              <a:latin typeface="HGPｺﾞｼｯｸM" pitchFamily="50" charset="-128"/>
              <a:ea typeface="HGPｺﾞｼｯｸM" pitchFamily="50" charset="-128"/>
            </a:endParaRPr>
          </a:p>
        </p:txBody>
      </p:sp>
      <p:sp>
        <p:nvSpPr>
          <p:cNvPr id="4" name="角丸四角形 3"/>
          <p:cNvSpPr/>
          <p:nvPr/>
        </p:nvSpPr>
        <p:spPr>
          <a:xfrm>
            <a:off x="849313" y="1844677"/>
            <a:ext cx="8640762" cy="511175"/>
          </a:xfrm>
          <a:prstGeom prst="roundRect">
            <a:avLst/>
          </a:prstGeom>
        </p:spPr>
        <p:style>
          <a:lnRef idx="1">
            <a:schemeClr val="accent1"/>
          </a:lnRef>
          <a:fillRef idx="2">
            <a:schemeClr val="accent1"/>
          </a:fillRef>
          <a:effectRef idx="1">
            <a:schemeClr val="accent1"/>
          </a:effectRef>
          <a:fontRef idx="minor">
            <a:schemeClr val="dk1"/>
          </a:fontRef>
        </p:style>
        <p:txBody>
          <a:bodyPr>
            <a:spAutoFit/>
          </a:bodyPr>
          <a:lstStyle/>
          <a:p>
            <a:pPr>
              <a:defRPr/>
            </a:pPr>
            <a:r>
              <a:rPr lang="ja-JP" altLang="en-US" sz="2400" dirty="0" smtClean="0">
                <a:latin typeface="HGPｺﾞｼｯｸM" pitchFamily="50" charset="-128"/>
                <a:ea typeface="HGPｺﾞｼｯｸM" pitchFamily="50" charset="-128"/>
              </a:rPr>
              <a:t>「</a:t>
            </a:r>
            <a:r>
              <a:rPr lang="ja-JP" altLang="en-US" sz="2400" dirty="0">
                <a:latin typeface="HGPｺﾞｼｯｸM" pitchFamily="50" charset="-128"/>
                <a:ea typeface="HGPｺﾞｼｯｸM" pitchFamily="50" charset="-128"/>
              </a:rPr>
              <a:t>システムが複雑すぎて手がつけられない・・・」</a:t>
            </a:r>
          </a:p>
        </p:txBody>
      </p:sp>
      <p:sp>
        <p:nvSpPr>
          <p:cNvPr id="14341" name="テキスト ボックス 4"/>
          <p:cNvSpPr txBox="1">
            <a:spLocks noChangeArrowheads="1"/>
          </p:cNvSpPr>
          <p:nvPr/>
        </p:nvSpPr>
        <p:spPr bwMode="auto">
          <a:xfrm>
            <a:off x="992189" y="2565402"/>
            <a:ext cx="3024187" cy="1076325"/>
          </a:xfrm>
          <a:prstGeom prst="rect">
            <a:avLst/>
          </a:prstGeom>
          <a:noFill/>
          <a:ln w="9525">
            <a:noFill/>
            <a:miter lim="800000"/>
            <a:headEnd/>
            <a:tailEnd/>
          </a:ln>
        </p:spPr>
        <p:txBody>
          <a:bodyPr>
            <a:spAutoFit/>
          </a:bodyPr>
          <a:lstStyle/>
          <a:p>
            <a:r>
              <a:rPr kumimoji="1" lang="ja-JP" altLang="en-US" sz="1600">
                <a:latin typeface="HGPｺﾞｼｯｸM" pitchFamily="50" charset="-128"/>
                <a:ea typeface="HGPｺﾞｼｯｸM" pitchFamily="50" charset="-128"/>
              </a:rPr>
              <a:t>市町村毎に、且つ業務毎に独自のシステム整備が進められてきたため、自治体システムはスパゲッティ状態</a:t>
            </a:r>
            <a:endParaRPr kumimoji="1" lang="en-US" altLang="ja-JP" sz="1600">
              <a:latin typeface="HGPｺﾞｼｯｸM" pitchFamily="50" charset="-128"/>
              <a:ea typeface="HGPｺﾞｼｯｸM" pitchFamily="50" charset="-128"/>
            </a:endParaRPr>
          </a:p>
        </p:txBody>
      </p:sp>
      <p:sp>
        <p:nvSpPr>
          <p:cNvPr id="8" name="下矢印 7"/>
          <p:cNvSpPr/>
          <p:nvPr/>
        </p:nvSpPr>
        <p:spPr bwMode="auto">
          <a:xfrm>
            <a:off x="2216150" y="3644902"/>
            <a:ext cx="433388" cy="360363"/>
          </a:xfrm>
          <a:prstGeom prst="downArrow">
            <a:avLst/>
          </a:prstGeom>
          <a:solidFill>
            <a:schemeClr val="bg1"/>
          </a:solid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none" anchor="ctr"/>
          <a:lstStyle/>
          <a:p>
            <a:pPr algn="ctr">
              <a:defRPr/>
            </a:pPr>
            <a:endParaRPr lang="ja-JP" altLang="en-US" dirty="0">
              <a:solidFill>
                <a:schemeClr val="tx1"/>
              </a:solidFill>
              <a:latin typeface="HGPｺﾞｼｯｸM" pitchFamily="50" charset="-128"/>
              <a:ea typeface="HGPｺﾞｼｯｸM" pitchFamily="50" charset="-128"/>
            </a:endParaRPr>
          </a:p>
        </p:txBody>
      </p:sp>
      <p:sp>
        <p:nvSpPr>
          <p:cNvPr id="14344" name="テキスト ボックス 9"/>
          <p:cNvSpPr txBox="1">
            <a:spLocks noChangeArrowheads="1"/>
          </p:cNvSpPr>
          <p:nvPr/>
        </p:nvSpPr>
        <p:spPr bwMode="auto">
          <a:xfrm>
            <a:off x="1065213" y="4090989"/>
            <a:ext cx="3167062" cy="2062103"/>
          </a:xfrm>
          <a:prstGeom prst="rect">
            <a:avLst/>
          </a:prstGeom>
          <a:noFill/>
          <a:ln w="9525">
            <a:noFill/>
            <a:miter lim="800000"/>
            <a:headEnd/>
            <a:tailEnd/>
          </a:ln>
        </p:spPr>
        <p:txBody>
          <a:bodyPr>
            <a:spAutoFit/>
          </a:bodyPr>
          <a:lstStyle/>
          <a:p>
            <a:pPr marL="266700" indent="-266700">
              <a:buClr>
                <a:schemeClr val="tx2"/>
              </a:buClr>
            </a:pPr>
            <a:r>
              <a:rPr kumimoji="1" lang="ja-JP" altLang="en-US" sz="1600" dirty="0">
                <a:latin typeface="HGPｺﾞｼｯｸM" pitchFamily="50" charset="-128"/>
                <a:ea typeface="HGPｺﾞｼｯｸM" pitchFamily="50" charset="-128"/>
              </a:rPr>
              <a:t>データ連携を進めたいが・・・</a:t>
            </a:r>
            <a:endParaRPr kumimoji="1" lang="en-US" altLang="ja-JP" sz="1600" dirty="0">
              <a:latin typeface="HGPｺﾞｼｯｸM" pitchFamily="50" charset="-128"/>
              <a:ea typeface="HGPｺﾞｼｯｸM" pitchFamily="50" charset="-128"/>
            </a:endParaRPr>
          </a:p>
          <a:p>
            <a:pPr marL="266700" indent="-266700">
              <a:buClr>
                <a:schemeClr val="tx2"/>
              </a:buClr>
            </a:pPr>
            <a:endParaRPr kumimoji="1" lang="en-US" altLang="ja-JP" sz="1600" dirty="0">
              <a:latin typeface="HGPｺﾞｼｯｸM" pitchFamily="50" charset="-128"/>
              <a:ea typeface="HGPｺﾞｼｯｸM" pitchFamily="50" charset="-128"/>
            </a:endParaRPr>
          </a:p>
          <a:p>
            <a:pPr marL="266700" indent="-266700">
              <a:buClr>
                <a:schemeClr val="tx2"/>
              </a:buClr>
              <a:buFont typeface="Wingdings" pitchFamily="2" charset="2"/>
              <a:buChar char="p"/>
            </a:pPr>
            <a:r>
              <a:rPr kumimoji="1" lang="ja-JP" altLang="en-US" sz="1600" dirty="0">
                <a:latin typeface="HGPｺﾞｼｯｸM" pitchFamily="50" charset="-128"/>
                <a:ea typeface="HGPｺﾞｼｯｸM" pitchFamily="50" charset="-128"/>
              </a:rPr>
              <a:t>どこにどの情報が整理されているか把握できない（同一項目が多システムに存在も</a:t>
            </a:r>
            <a:r>
              <a:rPr kumimoji="1" lang="en-US" altLang="ja-JP" sz="1600" dirty="0">
                <a:latin typeface="HGPｺﾞｼｯｸM" pitchFamily="50" charset="-128"/>
                <a:ea typeface="HGPｺﾞｼｯｸM" pitchFamily="50" charset="-128"/>
              </a:rPr>
              <a:t>…</a:t>
            </a:r>
            <a:r>
              <a:rPr kumimoji="1" lang="ja-JP" altLang="en-US" sz="1600" dirty="0">
                <a:latin typeface="HGPｺﾞｼｯｸM" pitchFamily="50" charset="-128"/>
                <a:ea typeface="HGPｺﾞｼｯｸM" pitchFamily="50" charset="-128"/>
              </a:rPr>
              <a:t>）</a:t>
            </a:r>
            <a:endParaRPr kumimoji="1" lang="en-US" altLang="ja-JP" sz="1600" dirty="0">
              <a:latin typeface="HGPｺﾞｼｯｸM" pitchFamily="50" charset="-128"/>
              <a:ea typeface="HGPｺﾞｼｯｸM" pitchFamily="50" charset="-128"/>
            </a:endParaRPr>
          </a:p>
          <a:p>
            <a:pPr marL="266700" indent="-266700">
              <a:buClr>
                <a:schemeClr val="tx2"/>
              </a:buClr>
              <a:buFont typeface="Wingdings" pitchFamily="2" charset="2"/>
              <a:buChar char="p"/>
            </a:pPr>
            <a:r>
              <a:rPr kumimoji="1" lang="ja-JP" altLang="en-US" sz="1600" dirty="0">
                <a:latin typeface="HGPｺﾞｼｯｸM" pitchFamily="50" charset="-128"/>
                <a:ea typeface="HGPｺﾞｼｯｸM" pitchFamily="50" charset="-128"/>
              </a:rPr>
              <a:t>連携方法がシステム毎に違う</a:t>
            </a:r>
            <a:endParaRPr kumimoji="1" lang="en-US" altLang="ja-JP" sz="1600" dirty="0">
              <a:latin typeface="HGPｺﾞｼｯｸM" pitchFamily="50" charset="-128"/>
              <a:ea typeface="HGPｺﾞｼｯｸM" pitchFamily="50" charset="-128"/>
            </a:endParaRPr>
          </a:p>
          <a:p>
            <a:pPr marL="266700" indent="-266700">
              <a:buClr>
                <a:schemeClr val="tx2"/>
              </a:buClr>
              <a:buFont typeface="Wingdings" pitchFamily="2" charset="2"/>
              <a:buChar char="p"/>
            </a:pPr>
            <a:r>
              <a:rPr kumimoji="1" lang="ja-JP" altLang="en-US" sz="1600" dirty="0">
                <a:latin typeface="HGPｺﾞｼｯｸM" pitchFamily="50" charset="-128"/>
                <a:ea typeface="HGPｺﾞｼｯｸM" pitchFamily="50" charset="-128"/>
              </a:rPr>
              <a:t>結局、業務単位で必要な</a:t>
            </a:r>
            <a:r>
              <a:rPr kumimoji="1" lang="ja-JP" altLang="en-US" sz="1600" dirty="0" smtClean="0">
                <a:latin typeface="HGPｺﾞｼｯｸM" pitchFamily="50" charset="-128"/>
                <a:ea typeface="HGPｺﾞｼｯｸM" pitchFamily="50" charset="-128"/>
              </a:rPr>
              <a:t>情報</a:t>
            </a:r>
            <a:r>
              <a:rPr kumimoji="1" lang="en-US" altLang="ja-JP" sz="1600" dirty="0" smtClean="0">
                <a:latin typeface="HGPｺﾞｼｯｸM" pitchFamily="50" charset="-128"/>
                <a:ea typeface="HGPｺﾞｼｯｸM" pitchFamily="50" charset="-128"/>
              </a:rPr>
              <a:t/>
            </a:r>
            <a:br>
              <a:rPr kumimoji="1" lang="en-US" altLang="ja-JP" sz="1600" dirty="0" smtClean="0">
                <a:latin typeface="HGPｺﾞｼｯｸM" pitchFamily="50" charset="-128"/>
                <a:ea typeface="HGPｺﾞｼｯｸM" pitchFamily="50" charset="-128"/>
              </a:rPr>
            </a:br>
            <a:r>
              <a:rPr kumimoji="1" lang="ja-JP" altLang="en-US" sz="1600" dirty="0" smtClean="0">
                <a:latin typeface="HGPｺﾞｼｯｸM" pitchFamily="50" charset="-128"/>
                <a:ea typeface="HGPｺﾞｼｯｸM" pitchFamily="50" charset="-128"/>
              </a:rPr>
              <a:t>を</a:t>
            </a:r>
            <a:r>
              <a:rPr kumimoji="1" lang="ja-JP" altLang="en-US" sz="1600" dirty="0">
                <a:latin typeface="HGPｺﾞｼｯｸM" pitchFamily="50" charset="-128"/>
                <a:ea typeface="HGPｺﾞｼｯｸM" pitchFamily="50" charset="-128"/>
              </a:rPr>
              <a:t>蓄積するしかない</a:t>
            </a:r>
            <a:endParaRPr kumimoji="1" lang="en-US" altLang="ja-JP" sz="1600" dirty="0">
              <a:latin typeface="HGPｺﾞｼｯｸM" pitchFamily="50" charset="-128"/>
              <a:ea typeface="HGPｺﾞｼｯｸM" pitchFamily="50" charset="-128"/>
            </a:endParaRPr>
          </a:p>
        </p:txBody>
      </p:sp>
      <p:pic>
        <p:nvPicPr>
          <p:cNvPr id="2" name="Picture 2"/>
          <p:cNvPicPr>
            <a:picLocks noChangeAspect="1" noChangeArrowheads="1"/>
          </p:cNvPicPr>
          <p:nvPr/>
        </p:nvPicPr>
        <p:blipFill>
          <a:blip r:embed="rId3" cstate="print"/>
          <a:srcRect/>
          <a:stretch>
            <a:fillRect/>
          </a:stretch>
        </p:blipFill>
        <p:spPr bwMode="auto">
          <a:xfrm>
            <a:off x="4376937" y="2420888"/>
            <a:ext cx="4835404" cy="3673996"/>
          </a:xfrm>
          <a:prstGeom prst="rect">
            <a:avLst/>
          </a:prstGeom>
          <a:noFill/>
          <a:ln w="9525">
            <a:noFill/>
            <a:miter lim="800000"/>
            <a:headEnd/>
            <a:tailEnd/>
          </a:ln>
          <a:effectLst/>
        </p:spPr>
      </p:pic>
      <p:sp>
        <p:nvSpPr>
          <p:cNvPr id="10" name="爆発 2 9"/>
          <p:cNvSpPr/>
          <p:nvPr/>
        </p:nvSpPr>
        <p:spPr bwMode="auto">
          <a:xfrm>
            <a:off x="3872880" y="5085184"/>
            <a:ext cx="1728192" cy="1296144"/>
          </a:xfrm>
          <a:prstGeom prst="irregularSeal2">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ja-JP" altLang="en-US" sz="1800" b="1" i="0" u="none" strike="noStrike" cap="none" normalizeH="0" baseline="0" dirty="0" smtClean="0">
                <a:ln>
                  <a:noFill/>
                </a:ln>
                <a:solidFill>
                  <a:schemeClr val="bg1"/>
                </a:solidFill>
                <a:effectLst/>
                <a:latin typeface="HGPｺﾞｼｯｸM" pitchFamily="50" charset="-128"/>
                <a:ea typeface="HGPｺﾞｼｯｸM" pitchFamily="50" charset="-128"/>
              </a:rPr>
              <a:t>非効率</a:t>
            </a:r>
          </a:p>
        </p:txBody>
      </p:sp>
      <p:sp>
        <p:nvSpPr>
          <p:cNvPr id="11" name="スライド番号プレースホルダ 10"/>
          <p:cNvSpPr>
            <a:spLocks noGrp="1"/>
          </p:cNvSpPr>
          <p:nvPr>
            <p:ph type="sldNum" sz="quarter" idx="12"/>
          </p:nvPr>
        </p:nvSpPr>
        <p:spPr/>
        <p:txBody>
          <a:bodyPr/>
          <a:lstStyle/>
          <a:p>
            <a:pPr>
              <a:defRPr/>
            </a:pPr>
            <a:fld id="{0E58A879-8DF7-4551-894D-53A581E11B35}" type="slidenum">
              <a:rPr lang="ja-JP" altLang="en-US" smtClean="0"/>
              <a:pPr>
                <a:defRPr/>
              </a:pPr>
              <a:t>6</a:t>
            </a:fld>
            <a:endParaRPr lang="en-US" altLang="ja-JP"/>
          </a:p>
        </p:txBody>
      </p:sp>
      <p:sp>
        <p:nvSpPr>
          <p:cNvPr id="12" name="フッター プレースホルダ 11"/>
          <p:cNvSpPr>
            <a:spLocks noGrp="1"/>
          </p:cNvSpPr>
          <p:nvPr>
            <p:ph type="ftr" sz="quarter" idx="11"/>
          </p:nvPr>
        </p:nvSpPr>
        <p:spPr/>
        <p:txBody>
          <a:bodyPr/>
          <a:lstStyle/>
          <a:p>
            <a:pPr>
              <a:defRPr/>
            </a:pPr>
            <a:r>
              <a:rPr lang="en-US" altLang="ja-JP" smtClean="0"/>
              <a:t>1-2 </a:t>
            </a:r>
            <a:r>
              <a:rPr lang="ja-JP" altLang="en-US" smtClean="0"/>
              <a:t>自治体における効果的な</a:t>
            </a:r>
            <a:r>
              <a:rPr lang="en-US" altLang="ja-JP" smtClean="0"/>
              <a:t>ICT</a:t>
            </a:r>
            <a:r>
              <a:rPr lang="ja-JP" altLang="en-US" smtClean="0"/>
              <a:t>利活用</a:t>
            </a:r>
            <a:endParaRPr lang="en-US" altLang="ja-JP"/>
          </a:p>
        </p:txBody>
      </p:sp>
      <p:sp>
        <p:nvSpPr>
          <p:cNvPr id="14" name="Rectangle 2"/>
          <p:cNvSpPr>
            <a:spLocks noGrp="1" noChangeArrowheads="1"/>
          </p:cNvSpPr>
          <p:nvPr>
            <p:ph type="title"/>
          </p:nvPr>
        </p:nvSpPr>
        <p:spPr bwMode="auto">
          <a:xfrm>
            <a:off x="495300" y="404813"/>
            <a:ext cx="9410700" cy="792162"/>
          </a:xfrm>
          <a:noFill/>
          <a:ln>
            <a:miter lim="800000"/>
            <a:headEnd/>
            <a:tailEnd/>
          </a:ln>
        </p:spPr>
        <p:txBody>
          <a:bodyPr vert="horz" wrap="square" lIns="91440" tIns="45720" rIns="91440" bIns="45720" numCol="1" anchor="ctr" anchorCtr="0" compatLnSpc="1">
            <a:prstTxWarp prst="textNoShape">
              <a:avLst/>
            </a:prstTxWarp>
          </a:bodyPr>
          <a:lstStyle/>
          <a:p>
            <a:r>
              <a:rPr lang="ja-JP" altLang="en-US" dirty="0" smtClean="0"/>
              <a:t>３．自治体におけるＩＣＴ利活用　</a:t>
            </a:r>
            <a:r>
              <a:rPr lang="ja-JP" altLang="en-US" sz="2000" dirty="0" smtClean="0"/>
              <a:t>～行政事務におけるＩＣＴ利活用の変遷～</a:t>
            </a:r>
            <a:endParaRPr lang="ja-JP" altLang="ja-JP" sz="2000"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コンテンツ プレースホルダ 3"/>
          <p:cNvSpPr>
            <a:spLocks noGrp="1"/>
          </p:cNvSpPr>
          <p:nvPr>
            <p:ph idx="1"/>
          </p:nvPr>
        </p:nvSpPr>
        <p:spPr bwMode="auto">
          <a:xfrm>
            <a:off x="495300" y="1341440"/>
            <a:ext cx="8915400" cy="574675"/>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ja-JP" altLang="en-US" sz="2400" smtClean="0">
                <a:latin typeface="HGPｺﾞｼｯｸM" pitchFamily="50" charset="-128"/>
                <a:ea typeface="HGPｺﾞｼｯｸM" pitchFamily="50" charset="-128"/>
              </a:rPr>
              <a:t>自治体クラウド　⇒　共同利用型</a:t>
            </a:r>
          </a:p>
        </p:txBody>
      </p:sp>
      <p:sp>
        <p:nvSpPr>
          <p:cNvPr id="49" name="下矢印 48"/>
          <p:cNvSpPr/>
          <p:nvPr/>
        </p:nvSpPr>
        <p:spPr bwMode="auto">
          <a:xfrm>
            <a:off x="3297239" y="3543300"/>
            <a:ext cx="3311525" cy="503238"/>
          </a:xfrm>
          <a:prstGeom prst="downArrow">
            <a:avLst>
              <a:gd name="adj1" fmla="val 71124"/>
              <a:gd name="adj2" fmla="val 61042"/>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wrap="none" anchor="ctr"/>
          <a:lstStyle/>
          <a:p>
            <a:pPr algn="ctr" eaLnBrk="0" hangingPunct="0">
              <a:defRPr/>
            </a:pPr>
            <a:endParaRPr kumimoji="0" lang="ja-JP" altLang="en-US" dirty="0">
              <a:solidFill>
                <a:schemeClr val="tx1"/>
              </a:solidFill>
              <a:latin typeface="HGPｺﾞｼｯｸM" pitchFamily="50" charset="-128"/>
              <a:ea typeface="HGPｺﾞｼｯｸM" pitchFamily="50" charset="-128"/>
            </a:endParaRPr>
          </a:p>
        </p:txBody>
      </p:sp>
      <p:sp>
        <p:nvSpPr>
          <p:cNvPr id="50" name="角丸四角形 49"/>
          <p:cNvSpPr/>
          <p:nvPr/>
        </p:nvSpPr>
        <p:spPr bwMode="auto">
          <a:xfrm>
            <a:off x="1457325" y="4191000"/>
            <a:ext cx="7312026" cy="1728788"/>
          </a:xfrm>
          <a:prstGeom prst="roundRect">
            <a:avLst>
              <a:gd name="adj" fmla="val 4733"/>
            </a:avLst>
          </a:prstGeom>
          <a:solidFill>
            <a:schemeClr val="bg1"/>
          </a:solid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none" anchor="ctr"/>
          <a:lstStyle/>
          <a:p>
            <a:pPr algn="ctr" eaLnBrk="0" hangingPunct="0">
              <a:defRPr/>
            </a:pPr>
            <a:endParaRPr kumimoji="0" lang="ja-JP" altLang="en-US" dirty="0">
              <a:solidFill>
                <a:schemeClr val="tx1"/>
              </a:solidFill>
              <a:latin typeface="HGPｺﾞｼｯｸM" pitchFamily="50" charset="-128"/>
              <a:ea typeface="HGPｺﾞｼｯｸM" pitchFamily="50" charset="-128"/>
            </a:endParaRPr>
          </a:p>
        </p:txBody>
      </p:sp>
      <p:sp>
        <p:nvSpPr>
          <p:cNvPr id="51" name="角丸四角形 50"/>
          <p:cNvSpPr/>
          <p:nvPr/>
        </p:nvSpPr>
        <p:spPr bwMode="auto">
          <a:xfrm>
            <a:off x="952500" y="2090738"/>
            <a:ext cx="7961313" cy="1452562"/>
          </a:xfrm>
          <a:prstGeom prst="roundRect">
            <a:avLst>
              <a:gd name="adj" fmla="val 5947"/>
            </a:avLst>
          </a:prstGeom>
          <a:solidFill>
            <a:schemeClr val="bg1"/>
          </a:solid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none" anchor="ctr"/>
          <a:lstStyle/>
          <a:p>
            <a:pPr algn="ctr" eaLnBrk="0" hangingPunct="0">
              <a:defRPr/>
            </a:pPr>
            <a:endParaRPr kumimoji="0" lang="ja-JP" altLang="en-US" dirty="0">
              <a:solidFill>
                <a:schemeClr val="tx1"/>
              </a:solidFill>
              <a:latin typeface="HGPｺﾞｼｯｸM" pitchFamily="50" charset="-128"/>
              <a:ea typeface="HGPｺﾞｼｯｸM" pitchFamily="50" charset="-128"/>
            </a:endParaRPr>
          </a:p>
        </p:txBody>
      </p:sp>
      <p:pic>
        <p:nvPicPr>
          <p:cNvPr id="14343" name="Picture 5" descr="C:\Documents and Settings\9610066\Local Settings\Temporary Internet Files\Content.IE5\3LT0F48S\MC900424192[1].wmf"/>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814889" y="4741865"/>
            <a:ext cx="498475" cy="4095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3" name="テキスト ボックス 52"/>
          <p:cNvSpPr txBox="1"/>
          <p:nvPr/>
        </p:nvSpPr>
        <p:spPr>
          <a:xfrm>
            <a:off x="3729039" y="1912940"/>
            <a:ext cx="2447925" cy="388937"/>
          </a:xfrm>
          <a:prstGeom prst="roundRect">
            <a:avLst>
              <a:gd name="adj" fmla="val 50000"/>
            </a:avLst>
          </a:prstGeom>
          <a:solidFill>
            <a:schemeClr val="bg1"/>
          </a:solidFill>
        </p:spPr>
        <p:style>
          <a:lnRef idx="1">
            <a:schemeClr val="accent1"/>
          </a:lnRef>
          <a:fillRef idx="2">
            <a:schemeClr val="accent1"/>
          </a:fillRef>
          <a:effectRef idx="1">
            <a:schemeClr val="accent1"/>
          </a:effectRef>
          <a:fontRef idx="minor">
            <a:schemeClr val="dk1"/>
          </a:fontRef>
        </p:style>
        <p:txBody>
          <a:bodyPr tIns="0" bIns="0" anchor="ctr">
            <a:spAutoFit/>
          </a:bodyPr>
          <a:lstStyle/>
          <a:p>
            <a:pPr algn="ctr" eaLnBrk="0" hangingPunct="0">
              <a:defRPr/>
            </a:pPr>
            <a:r>
              <a:rPr lang="ja-JP" altLang="en-US" dirty="0">
                <a:latin typeface="HGPｺﾞｼｯｸM" pitchFamily="50" charset="-128"/>
                <a:ea typeface="HGPｺﾞｼｯｸM" pitchFamily="50" charset="-128"/>
              </a:rPr>
              <a:t>個々で所有</a:t>
            </a:r>
          </a:p>
        </p:txBody>
      </p:sp>
      <p:sp>
        <p:nvSpPr>
          <p:cNvPr id="54" name="円/楕円 53"/>
          <p:cNvSpPr/>
          <p:nvPr/>
        </p:nvSpPr>
        <p:spPr bwMode="auto">
          <a:xfrm>
            <a:off x="3481389" y="1838327"/>
            <a:ext cx="503237" cy="504825"/>
          </a:xfrm>
          <a:prstGeom prst="ellipse">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none" anchor="ctr"/>
          <a:lstStyle/>
          <a:p>
            <a:pPr algn="ctr" eaLnBrk="0" hangingPunct="0">
              <a:defRPr/>
            </a:pPr>
            <a:endParaRPr kumimoji="0" lang="ja-JP" altLang="en-US" dirty="0">
              <a:solidFill>
                <a:schemeClr val="tx1"/>
              </a:solidFill>
              <a:latin typeface="HGPｺﾞｼｯｸM" pitchFamily="50" charset="-128"/>
              <a:ea typeface="HGPｺﾞｼｯｸM" pitchFamily="50" charset="-128"/>
            </a:endParaRPr>
          </a:p>
        </p:txBody>
      </p:sp>
      <p:sp>
        <p:nvSpPr>
          <p:cNvPr id="14346" name="テキスト ボックス 54"/>
          <p:cNvSpPr txBox="1">
            <a:spLocks noChangeArrowheads="1"/>
          </p:cNvSpPr>
          <p:nvPr/>
        </p:nvSpPr>
        <p:spPr bwMode="auto">
          <a:xfrm rot="-2700000">
            <a:off x="3473045" y="1946376"/>
            <a:ext cx="543739" cy="30777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r>
              <a:rPr lang="ja-JP" altLang="en-US" sz="1400">
                <a:latin typeface="HGPｺﾞｼｯｸM" pitchFamily="50" charset="-128"/>
                <a:ea typeface="HGPｺﾞｼｯｸM" pitchFamily="50" charset="-128"/>
              </a:rPr>
              <a:t>現在</a:t>
            </a:r>
          </a:p>
        </p:txBody>
      </p:sp>
      <p:pic>
        <p:nvPicPr>
          <p:cNvPr id="14347" name="Picture 5" descr="C:\Documents and Settings\9610066\Local Settings\Temporary Internet Files\Content.IE5\3LT0F48S\MC900424192[1].wmf"/>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615115" y="4741865"/>
            <a:ext cx="498475" cy="4095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4348" name="Picture 5" descr="C:\Documents and Settings\9610066\Local Settings\Temporary Internet Files\Content.IE5\3LT0F48S\MC900424192[1].wmf"/>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3017839" y="4741865"/>
            <a:ext cx="498475" cy="4095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8" name="角丸四角形 57"/>
          <p:cNvSpPr/>
          <p:nvPr/>
        </p:nvSpPr>
        <p:spPr bwMode="auto">
          <a:xfrm>
            <a:off x="1281114" y="2462213"/>
            <a:ext cx="2303462" cy="1008062"/>
          </a:xfrm>
          <a:prstGeom prst="roundRect">
            <a:avLst>
              <a:gd name="adj" fmla="val 5539"/>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none" anchor="ctr"/>
          <a:lstStyle/>
          <a:p>
            <a:pPr algn="ctr" eaLnBrk="0" hangingPunct="0">
              <a:defRPr/>
            </a:pPr>
            <a:endParaRPr kumimoji="0" lang="ja-JP" altLang="en-US" dirty="0">
              <a:solidFill>
                <a:schemeClr val="tx1"/>
              </a:solidFill>
              <a:latin typeface="HGPｺﾞｼｯｸM" pitchFamily="50" charset="-128"/>
              <a:ea typeface="HGPｺﾞｼｯｸM" pitchFamily="50" charset="-128"/>
            </a:endParaRPr>
          </a:p>
        </p:txBody>
      </p:sp>
      <p:pic>
        <p:nvPicPr>
          <p:cNvPr id="14350" name="Picture 6" descr="C:\Documents and Settings\9610066\Local Settings\Temporary Internet Files\Content.IE5\3LT0F48S\MC900432646[1].pn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1712914" y="2717800"/>
            <a:ext cx="566737" cy="5667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0" name="四角形吹き出し 59"/>
          <p:cNvSpPr/>
          <p:nvPr/>
        </p:nvSpPr>
        <p:spPr bwMode="auto">
          <a:xfrm>
            <a:off x="2216151" y="2708275"/>
            <a:ext cx="936625" cy="433388"/>
          </a:xfrm>
          <a:prstGeom prst="wedgeRectCallout">
            <a:avLst>
              <a:gd name="adj1" fmla="val -65128"/>
              <a:gd name="adj2" fmla="val -718"/>
            </a:avLst>
          </a:prstGeom>
          <a:solidFill>
            <a:schemeClr val="bg1"/>
          </a:solid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none" anchor="ctr"/>
          <a:lstStyle/>
          <a:p>
            <a:pPr algn="ctr" eaLnBrk="0" hangingPunct="0">
              <a:defRPr/>
            </a:pPr>
            <a:endParaRPr kumimoji="0" lang="ja-JP" altLang="en-US" dirty="0">
              <a:solidFill>
                <a:schemeClr val="tx1"/>
              </a:solidFill>
              <a:latin typeface="HGPｺﾞｼｯｸM" pitchFamily="50" charset="-128"/>
              <a:ea typeface="HGPｺﾞｼｯｸM" pitchFamily="50" charset="-128"/>
            </a:endParaRPr>
          </a:p>
        </p:txBody>
      </p:sp>
      <p:sp>
        <p:nvSpPr>
          <p:cNvPr id="61" name="円柱 60"/>
          <p:cNvSpPr/>
          <p:nvPr/>
        </p:nvSpPr>
        <p:spPr bwMode="auto">
          <a:xfrm>
            <a:off x="2289176" y="2781300"/>
            <a:ext cx="360363" cy="287338"/>
          </a:xfrm>
          <a:prstGeom prst="can">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none" anchor="ctr"/>
          <a:lstStyle/>
          <a:p>
            <a:pPr algn="ctr" eaLnBrk="0" hangingPunct="0">
              <a:defRPr/>
            </a:pPr>
            <a:r>
              <a:rPr kumimoji="0" lang="ja-JP" altLang="en-US" sz="600" dirty="0">
                <a:solidFill>
                  <a:schemeClr val="tx1"/>
                </a:solidFill>
                <a:latin typeface="HGPｺﾞｼｯｸM" pitchFamily="50" charset="-128"/>
                <a:ea typeface="HGPｺﾞｼｯｸM" pitchFamily="50" charset="-128"/>
              </a:rPr>
              <a:t>業務</a:t>
            </a:r>
            <a:endParaRPr kumimoji="0" lang="en-US" altLang="ja-JP" sz="600" dirty="0">
              <a:solidFill>
                <a:schemeClr val="tx1"/>
              </a:solidFill>
              <a:latin typeface="HGPｺﾞｼｯｸM" pitchFamily="50" charset="-128"/>
              <a:ea typeface="HGPｺﾞｼｯｸM" pitchFamily="50" charset="-128"/>
            </a:endParaRPr>
          </a:p>
          <a:p>
            <a:pPr algn="ctr" eaLnBrk="0" hangingPunct="0">
              <a:defRPr/>
            </a:pPr>
            <a:r>
              <a:rPr kumimoji="0" lang="ja-JP" altLang="en-US" sz="600" dirty="0">
                <a:solidFill>
                  <a:schemeClr val="tx1"/>
                </a:solidFill>
                <a:latin typeface="HGPｺﾞｼｯｸM" pitchFamily="50" charset="-128"/>
                <a:ea typeface="HGPｺﾞｼｯｸM" pitchFamily="50" charset="-128"/>
              </a:rPr>
              <a:t>システム</a:t>
            </a:r>
          </a:p>
        </p:txBody>
      </p:sp>
      <p:sp>
        <p:nvSpPr>
          <p:cNvPr id="62" name="円柱 61"/>
          <p:cNvSpPr/>
          <p:nvPr/>
        </p:nvSpPr>
        <p:spPr bwMode="auto">
          <a:xfrm>
            <a:off x="2720977" y="2781300"/>
            <a:ext cx="360363" cy="287338"/>
          </a:xfrm>
          <a:prstGeom prst="can">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wrap="none" anchor="ctr"/>
          <a:lstStyle/>
          <a:p>
            <a:pPr algn="ctr" eaLnBrk="0" hangingPunct="0">
              <a:defRPr/>
            </a:pPr>
            <a:r>
              <a:rPr kumimoji="0" lang="ja-JP" altLang="en-US" sz="600" dirty="0">
                <a:solidFill>
                  <a:schemeClr val="tx1"/>
                </a:solidFill>
                <a:latin typeface="HGPｺﾞｼｯｸM" pitchFamily="50" charset="-128"/>
                <a:ea typeface="HGPｺﾞｼｯｸM" pitchFamily="50" charset="-128"/>
              </a:rPr>
              <a:t>データ</a:t>
            </a:r>
            <a:endParaRPr kumimoji="0" lang="en-US" altLang="ja-JP" sz="600" dirty="0">
              <a:solidFill>
                <a:schemeClr val="tx1"/>
              </a:solidFill>
              <a:latin typeface="HGPｺﾞｼｯｸM" pitchFamily="50" charset="-128"/>
              <a:ea typeface="HGPｺﾞｼｯｸM" pitchFamily="50" charset="-128"/>
            </a:endParaRPr>
          </a:p>
          <a:p>
            <a:pPr algn="ctr" eaLnBrk="0" hangingPunct="0">
              <a:defRPr/>
            </a:pPr>
            <a:r>
              <a:rPr kumimoji="0" lang="ja-JP" altLang="en-US" sz="600" dirty="0">
                <a:solidFill>
                  <a:schemeClr val="tx1"/>
                </a:solidFill>
                <a:latin typeface="HGPｺﾞｼｯｸM" pitchFamily="50" charset="-128"/>
                <a:ea typeface="HGPｺﾞｼｯｸM" pitchFamily="50" charset="-128"/>
              </a:rPr>
              <a:t>ベース</a:t>
            </a:r>
          </a:p>
        </p:txBody>
      </p:sp>
      <p:sp>
        <p:nvSpPr>
          <p:cNvPr id="14354" name="テキスト ボックス 62"/>
          <p:cNvSpPr txBox="1">
            <a:spLocks noChangeArrowheads="1"/>
          </p:cNvSpPr>
          <p:nvPr/>
        </p:nvSpPr>
        <p:spPr bwMode="auto">
          <a:xfrm>
            <a:off x="2336800" y="3141664"/>
            <a:ext cx="697627" cy="2462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r>
              <a:rPr lang="ja-JP" altLang="en-US" sz="1000">
                <a:latin typeface="HGPｺﾞｼｯｸM" pitchFamily="50" charset="-128"/>
                <a:ea typeface="HGPｺﾞｼｯｸM" pitchFamily="50" charset="-128"/>
              </a:rPr>
              <a:t>個別管理</a:t>
            </a:r>
          </a:p>
        </p:txBody>
      </p:sp>
      <p:sp>
        <p:nvSpPr>
          <p:cNvPr id="64" name="テキスト ボックス 63"/>
          <p:cNvSpPr txBox="1"/>
          <p:nvPr/>
        </p:nvSpPr>
        <p:spPr>
          <a:xfrm>
            <a:off x="1909763" y="2360613"/>
            <a:ext cx="1046162" cy="227012"/>
          </a:xfrm>
          <a:prstGeom prst="roundRect">
            <a:avLst>
              <a:gd name="adj" fmla="val 50000"/>
            </a:avLst>
          </a:prstGeom>
        </p:spPr>
        <p:style>
          <a:lnRef idx="1">
            <a:schemeClr val="accent1"/>
          </a:lnRef>
          <a:fillRef idx="3">
            <a:schemeClr val="accent1"/>
          </a:fillRef>
          <a:effectRef idx="2">
            <a:schemeClr val="accent1"/>
          </a:effectRef>
          <a:fontRef idx="minor">
            <a:schemeClr val="lt1"/>
          </a:fontRef>
        </p:style>
        <p:txBody>
          <a:bodyPr tIns="0" bIns="0" anchor="ctr">
            <a:spAutoFit/>
          </a:bodyPr>
          <a:lstStyle/>
          <a:p>
            <a:pPr algn="ctr" eaLnBrk="0" hangingPunct="0">
              <a:defRPr/>
            </a:pPr>
            <a:r>
              <a:rPr lang="ja-JP" altLang="en-US" sz="1050" dirty="0">
                <a:latin typeface="HGPｺﾞｼｯｸM" pitchFamily="50" charset="-128"/>
                <a:ea typeface="HGPｺﾞｼｯｸM" pitchFamily="50" charset="-128"/>
              </a:rPr>
              <a:t>Ａ市</a:t>
            </a:r>
          </a:p>
        </p:txBody>
      </p:sp>
      <p:sp>
        <p:nvSpPr>
          <p:cNvPr id="65" name="角丸四角形 64"/>
          <p:cNvSpPr/>
          <p:nvPr/>
        </p:nvSpPr>
        <p:spPr bwMode="auto">
          <a:xfrm>
            <a:off x="3800475" y="2462213"/>
            <a:ext cx="2305050" cy="1008062"/>
          </a:xfrm>
          <a:prstGeom prst="roundRect">
            <a:avLst>
              <a:gd name="adj" fmla="val 5539"/>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wrap="none" anchor="ctr"/>
          <a:lstStyle/>
          <a:p>
            <a:pPr algn="ctr" eaLnBrk="0" hangingPunct="0">
              <a:defRPr/>
            </a:pPr>
            <a:endParaRPr kumimoji="0" lang="ja-JP" altLang="en-US" dirty="0">
              <a:solidFill>
                <a:schemeClr val="tx1"/>
              </a:solidFill>
              <a:latin typeface="HGPｺﾞｼｯｸM" pitchFamily="50" charset="-128"/>
              <a:ea typeface="HGPｺﾞｼｯｸM" pitchFamily="50" charset="-128"/>
            </a:endParaRPr>
          </a:p>
        </p:txBody>
      </p:sp>
      <p:pic>
        <p:nvPicPr>
          <p:cNvPr id="14357" name="Picture 6" descr="C:\Documents and Settings\9610066\Local Settings\Temporary Internet Files\Content.IE5\3LT0F48S\MC900432646[1].pn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4232275" y="2717800"/>
            <a:ext cx="566738" cy="5667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7" name="四角形吹き出し 66"/>
          <p:cNvSpPr/>
          <p:nvPr/>
        </p:nvSpPr>
        <p:spPr bwMode="auto">
          <a:xfrm>
            <a:off x="4737101" y="2708275"/>
            <a:ext cx="936625" cy="433388"/>
          </a:xfrm>
          <a:prstGeom prst="wedgeRectCallout">
            <a:avLst>
              <a:gd name="adj1" fmla="val -65128"/>
              <a:gd name="adj2" fmla="val -718"/>
            </a:avLst>
          </a:prstGeom>
          <a:solidFill>
            <a:schemeClr val="bg1"/>
          </a:solid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none" anchor="ctr"/>
          <a:lstStyle/>
          <a:p>
            <a:pPr algn="ctr" eaLnBrk="0" hangingPunct="0">
              <a:defRPr/>
            </a:pPr>
            <a:endParaRPr kumimoji="0" lang="ja-JP" altLang="en-US" dirty="0">
              <a:solidFill>
                <a:schemeClr val="tx1"/>
              </a:solidFill>
              <a:latin typeface="HGPｺﾞｼｯｸM" pitchFamily="50" charset="-128"/>
              <a:ea typeface="HGPｺﾞｼｯｸM" pitchFamily="50" charset="-128"/>
            </a:endParaRPr>
          </a:p>
        </p:txBody>
      </p:sp>
      <p:sp>
        <p:nvSpPr>
          <p:cNvPr id="68" name="円柱 67"/>
          <p:cNvSpPr/>
          <p:nvPr/>
        </p:nvSpPr>
        <p:spPr bwMode="auto">
          <a:xfrm>
            <a:off x="4808538" y="2781300"/>
            <a:ext cx="360362" cy="287338"/>
          </a:xfrm>
          <a:prstGeom prst="can">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none" anchor="ctr"/>
          <a:lstStyle/>
          <a:p>
            <a:pPr algn="ctr" eaLnBrk="0" hangingPunct="0">
              <a:defRPr/>
            </a:pPr>
            <a:r>
              <a:rPr kumimoji="0" lang="ja-JP" altLang="en-US" sz="600" dirty="0">
                <a:solidFill>
                  <a:schemeClr val="tx1"/>
                </a:solidFill>
                <a:latin typeface="HGPｺﾞｼｯｸM" pitchFamily="50" charset="-128"/>
                <a:ea typeface="HGPｺﾞｼｯｸM" pitchFamily="50" charset="-128"/>
              </a:rPr>
              <a:t>業務</a:t>
            </a:r>
            <a:endParaRPr kumimoji="0" lang="en-US" altLang="ja-JP" sz="600" dirty="0">
              <a:solidFill>
                <a:schemeClr val="tx1"/>
              </a:solidFill>
              <a:latin typeface="HGPｺﾞｼｯｸM" pitchFamily="50" charset="-128"/>
              <a:ea typeface="HGPｺﾞｼｯｸM" pitchFamily="50" charset="-128"/>
            </a:endParaRPr>
          </a:p>
          <a:p>
            <a:pPr algn="ctr" eaLnBrk="0" hangingPunct="0">
              <a:defRPr/>
            </a:pPr>
            <a:r>
              <a:rPr kumimoji="0" lang="ja-JP" altLang="en-US" sz="600" dirty="0">
                <a:solidFill>
                  <a:schemeClr val="tx1"/>
                </a:solidFill>
                <a:latin typeface="HGPｺﾞｼｯｸM" pitchFamily="50" charset="-128"/>
                <a:ea typeface="HGPｺﾞｼｯｸM" pitchFamily="50" charset="-128"/>
              </a:rPr>
              <a:t>システム</a:t>
            </a:r>
          </a:p>
        </p:txBody>
      </p:sp>
      <p:sp>
        <p:nvSpPr>
          <p:cNvPr id="69" name="円柱 68"/>
          <p:cNvSpPr/>
          <p:nvPr/>
        </p:nvSpPr>
        <p:spPr bwMode="auto">
          <a:xfrm>
            <a:off x="5240338" y="2781300"/>
            <a:ext cx="360362" cy="287338"/>
          </a:xfrm>
          <a:prstGeom prst="can">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wrap="none" anchor="ctr"/>
          <a:lstStyle/>
          <a:p>
            <a:pPr algn="ctr" eaLnBrk="0" hangingPunct="0">
              <a:defRPr/>
            </a:pPr>
            <a:r>
              <a:rPr kumimoji="0" lang="ja-JP" altLang="en-US" sz="600" dirty="0">
                <a:solidFill>
                  <a:schemeClr val="tx1"/>
                </a:solidFill>
                <a:latin typeface="HGPｺﾞｼｯｸM" pitchFamily="50" charset="-128"/>
                <a:ea typeface="HGPｺﾞｼｯｸM" pitchFamily="50" charset="-128"/>
              </a:rPr>
              <a:t>データ</a:t>
            </a:r>
            <a:endParaRPr kumimoji="0" lang="en-US" altLang="ja-JP" sz="600" dirty="0">
              <a:solidFill>
                <a:schemeClr val="tx1"/>
              </a:solidFill>
              <a:latin typeface="HGPｺﾞｼｯｸM" pitchFamily="50" charset="-128"/>
              <a:ea typeface="HGPｺﾞｼｯｸM" pitchFamily="50" charset="-128"/>
            </a:endParaRPr>
          </a:p>
          <a:p>
            <a:pPr algn="ctr" eaLnBrk="0" hangingPunct="0">
              <a:defRPr/>
            </a:pPr>
            <a:r>
              <a:rPr kumimoji="0" lang="ja-JP" altLang="en-US" sz="600" dirty="0">
                <a:solidFill>
                  <a:schemeClr val="tx1"/>
                </a:solidFill>
                <a:latin typeface="HGPｺﾞｼｯｸM" pitchFamily="50" charset="-128"/>
                <a:ea typeface="HGPｺﾞｼｯｸM" pitchFamily="50" charset="-128"/>
              </a:rPr>
              <a:t>ベース</a:t>
            </a:r>
          </a:p>
        </p:txBody>
      </p:sp>
      <p:sp>
        <p:nvSpPr>
          <p:cNvPr id="14361" name="テキスト ボックス 69"/>
          <p:cNvSpPr txBox="1">
            <a:spLocks noChangeArrowheads="1"/>
          </p:cNvSpPr>
          <p:nvPr/>
        </p:nvSpPr>
        <p:spPr bwMode="auto">
          <a:xfrm>
            <a:off x="4857752" y="3141664"/>
            <a:ext cx="697627" cy="2462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r>
              <a:rPr lang="ja-JP" altLang="en-US" sz="1000">
                <a:latin typeface="HGPｺﾞｼｯｸM" pitchFamily="50" charset="-128"/>
                <a:ea typeface="HGPｺﾞｼｯｸM" pitchFamily="50" charset="-128"/>
              </a:rPr>
              <a:t>個別管理</a:t>
            </a:r>
          </a:p>
        </p:txBody>
      </p:sp>
      <p:sp>
        <p:nvSpPr>
          <p:cNvPr id="71" name="テキスト ボックス 70"/>
          <p:cNvSpPr txBox="1"/>
          <p:nvPr/>
        </p:nvSpPr>
        <p:spPr>
          <a:xfrm>
            <a:off x="4429125" y="2360613"/>
            <a:ext cx="1047750" cy="227012"/>
          </a:xfrm>
          <a:prstGeom prst="roundRect">
            <a:avLst>
              <a:gd name="adj" fmla="val 50000"/>
            </a:avLst>
          </a:prstGeom>
        </p:spPr>
        <p:style>
          <a:lnRef idx="1">
            <a:schemeClr val="accent3"/>
          </a:lnRef>
          <a:fillRef idx="3">
            <a:schemeClr val="accent3"/>
          </a:fillRef>
          <a:effectRef idx="2">
            <a:schemeClr val="accent3"/>
          </a:effectRef>
          <a:fontRef idx="minor">
            <a:schemeClr val="lt1"/>
          </a:fontRef>
        </p:style>
        <p:txBody>
          <a:bodyPr tIns="0" bIns="0" anchor="ctr">
            <a:spAutoFit/>
          </a:bodyPr>
          <a:lstStyle/>
          <a:p>
            <a:pPr algn="ctr" eaLnBrk="0" hangingPunct="0">
              <a:defRPr/>
            </a:pPr>
            <a:r>
              <a:rPr lang="ja-JP" altLang="en-US" sz="1050" dirty="0">
                <a:latin typeface="HGPｺﾞｼｯｸM" pitchFamily="50" charset="-128"/>
                <a:ea typeface="HGPｺﾞｼｯｸM" pitchFamily="50" charset="-128"/>
              </a:rPr>
              <a:t>Ｂ町</a:t>
            </a:r>
          </a:p>
        </p:txBody>
      </p:sp>
      <p:sp>
        <p:nvSpPr>
          <p:cNvPr id="72" name="角丸四角形 71"/>
          <p:cNvSpPr/>
          <p:nvPr/>
        </p:nvSpPr>
        <p:spPr bwMode="auto">
          <a:xfrm>
            <a:off x="6321425" y="2462213"/>
            <a:ext cx="2303464" cy="1008062"/>
          </a:xfrm>
          <a:prstGeom prst="roundRect">
            <a:avLst>
              <a:gd name="adj" fmla="val 5539"/>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wrap="none" anchor="ctr"/>
          <a:lstStyle/>
          <a:p>
            <a:pPr algn="ctr" eaLnBrk="0" hangingPunct="0">
              <a:defRPr/>
            </a:pPr>
            <a:endParaRPr kumimoji="0" lang="ja-JP" altLang="en-US" dirty="0">
              <a:solidFill>
                <a:schemeClr val="tx1"/>
              </a:solidFill>
              <a:latin typeface="HGPｺﾞｼｯｸM" pitchFamily="50" charset="-128"/>
              <a:ea typeface="HGPｺﾞｼｯｸM" pitchFamily="50" charset="-128"/>
            </a:endParaRPr>
          </a:p>
        </p:txBody>
      </p:sp>
      <p:pic>
        <p:nvPicPr>
          <p:cNvPr id="14364" name="Picture 6" descr="C:\Documents and Settings\9610066\Local Settings\Temporary Internet Files\Content.IE5\3LT0F48S\MC900432646[1].pn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6753226" y="2717800"/>
            <a:ext cx="566738" cy="5667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74" name="四角形吹き出し 73"/>
          <p:cNvSpPr/>
          <p:nvPr/>
        </p:nvSpPr>
        <p:spPr bwMode="auto">
          <a:xfrm>
            <a:off x="7256464" y="2708275"/>
            <a:ext cx="936625" cy="433388"/>
          </a:xfrm>
          <a:prstGeom prst="wedgeRectCallout">
            <a:avLst>
              <a:gd name="adj1" fmla="val -65128"/>
              <a:gd name="adj2" fmla="val -718"/>
            </a:avLst>
          </a:prstGeom>
          <a:solidFill>
            <a:schemeClr val="bg1"/>
          </a:solid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none" anchor="ctr"/>
          <a:lstStyle/>
          <a:p>
            <a:pPr algn="ctr" eaLnBrk="0" hangingPunct="0">
              <a:defRPr/>
            </a:pPr>
            <a:endParaRPr kumimoji="0" lang="ja-JP" altLang="en-US" dirty="0">
              <a:solidFill>
                <a:schemeClr val="tx1"/>
              </a:solidFill>
              <a:latin typeface="HGPｺﾞｼｯｸM" pitchFamily="50" charset="-128"/>
              <a:ea typeface="HGPｺﾞｼｯｸM" pitchFamily="50" charset="-128"/>
            </a:endParaRPr>
          </a:p>
        </p:txBody>
      </p:sp>
      <p:sp>
        <p:nvSpPr>
          <p:cNvPr id="75" name="円柱 74"/>
          <p:cNvSpPr/>
          <p:nvPr/>
        </p:nvSpPr>
        <p:spPr bwMode="auto">
          <a:xfrm>
            <a:off x="7329488" y="2781300"/>
            <a:ext cx="360362" cy="287338"/>
          </a:xfrm>
          <a:prstGeom prst="can">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none" anchor="ctr"/>
          <a:lstStyle/>
          <a:p>
            <a:pPr algn="ctr" eaLnBrk="0" hangingPunct="0">
              <a:defRPr/>
            </a:pPr>
            <a:r>
              <a:rPr kumimoji="0" lang="ja-JP" altLang="en-US" sz="600" dirty="0">
                <a:solidFill>
                  <a:schemeClr val="tx1"/>
                </a:solidFill>
                <a:latin typeface="HGPｺﾞｼｯｸM" pitchFamily="50" charset="-128"/>
                <a:ea typeface="HGPｺﾞｼｯｸM" pitchFamily="50" charset="-128"/>
              </a:rPr>
              <a:t>業務</a:t>
            </a:r>
            <a:endParaRPr kumimoji="0" lang="en-US" altLang="ja-JP" sz="600" dirty="0">
              <a:solidFill>
                <a:schemeClr val="tx1"/>
              </a:solidFill>
              <a:latin typeface="HGPｺﾞｼｯｸM" pitchFamily="50" charset="-128"/>
              <a:ea typeface="HGPｺﾞｼｯｸM" pitchFamily="50" charset="-128"/>
            </a:endParaRPr>
          </a:p>
          <a:p>
            <a:pPr algn="ctr" eaLnBrk="0" hangingPunct="0">
              <a:defRPr/>
            </a:pPr>
            <a:r>
              <a:rPr kumimoji="0" lang="ja-JP" altLang="en-US" sz="600" dirty="0">
                <a:solidFill>
                  <a:schemeClr val="tx1"/>
                </a:solidFill>
                <a:latin typeface="HGPｺﾞｼｯｸM" pitchFamily="50" charset="-128"/>
                <a:ea typeface="HGPｺﾞｼｯｸM" pitchFamily="50" charset="-128"/>
              </a:rPr>
              <a:t>システム</a:t>
            </a:r>
          </a:p>
        </p:txBody>
      </p:sp>
      <p:sp>
        <p:nvSpPr>
          <p:cNvPr id="76" name="円柱 75"/>
          <p:cNvSpPr/>
          <p:nvPr/>
        </p:nvSpPr>
        <p:spPr bwMode="auto">
          <a:xfrm>
            <a:off x="7761288" y="2781300"/>
            <a:ext cx="360362" cy="287338"/>
          </a:xfrm>
          <a:prstGeom prst="can">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wrap="none" anchor="ctr"/>
          <a:lstStyle/>
          <a:p>
            <a:pPr algn="ctr" eaLnBrk="0" hangingPunct="0">
              <a:defRPr/>
            </a:pPr>
            <a:r>
              <a:rPr kumimoji="0" lang="ja-JP" altLang="en-US" sz="600" dirty="0">
                <a:solidFill>
                  <a:schemeClr val="tx1"/>
                </a:solidFill>
                <a:latin typeface="HGPｺﾞｼｯｸM" pitchFamily="50" charset="-128"/>
                <a:ea typeface="HGPｺﾞｼｯｸM" pitchFamily="50" charset="-128"/>
              </a:rPr>
              <a:t>データ</a:t>
            </a:r>
            <a:endParaRPr kumimoji="0" lang="en-US" altLang="ja-JP" sz="600" dirty="0">
              <a:solidFill>
                <a:schemeClr val="tx1"/>
              </a:solidFill>
              <a:latin typeface="HGPｺﾞｼｯｸM" pitchFamily="50" charset="-128"/>
              <a:ea typeface="HGPｺﾞｼｯｸM" pitchFamily="50" charset="-128"/>
            </a:endParaRPr>
          </a:p>
          <a:p>
            <a:pPr algn="ctr" eaLnBrk="0" hangingPunct="0">
              <a:defRPr/>
            </a:pPr>
            <a:r>
              <a:rPr kumimoji="0" lang="ja-JP" altLang="en-US" sz="600" dirty="0">
                <a:solidFill>
                  <a:schemeClr val="tx1"/>
                </a:solidFill>
                <a:latin typeface="HGPｺﾞｼｯｸM" pitchFamily="50" charset="-128"/>
                <a:ea typeface="HGPｺﾞｼｯｸM" pitchFamily="50" charset="-128"/>
              </a:rPr>
              <a:t>ベース</a:t>
            </a:r>
          </a:p>
        </p:txBody>
      </p:sp>
      <p:sp>
        <p:nvSpPr>
          <p:cNvPr id="14368" name="テキスト ボックス 76"/>
          <p:cNvSpPr txBox="1">
            <a:spLocks noChangeArrowheads="1"/>
          </p:cNvSpPr>
          <p:nvPr/>
        </p:nvSpPr>
        <p:spPr bwMode="auto">
          <a:xfrm>
            <a:off x="7377114" y="3141664"/>
            <a:ext cx="697627" cy="2462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r>
              <a:rPr lang="ja-JP" altLang="en-US" sz="1000">
                <a:latin typeface="HGPｺﾞｼｯｸM" pitchFamily="50" charset="-128"/>
                <a:ea typeface="HGPｺﾞｼｯｸM" pitchFamily="50" charset="-128"/>
              </a:rPr>
              <a:t>個別管理</a:t>
            </a:r>
          </a:p>
        </p:txBody>
      </p:sp>
      <p:sp>
        <p:nvSpPr>
          <p:cNvPr id="78" name="テキスト ボックス 77"/>
          <p:cNvSpPr txBox="1"/>
          <p:nvPr/>
        </p:nvSpPr>
        <p:spPr>
          <a:xfrm>
            <a:off x="6950076" y="2360613"/>
            <a:ext cx="1046163" cy="227012"/>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tIns="0" bIns="0" anchor="ctr">
            <a:spAutoFit/>
          </a:bodyPr>
          <a:lstStyle/>
          <a:p>
            <a:pPr algn="ctr" eaLnBrk="0" hangingPunct="0">
              <a:defRPr/>
            </a:pPr>
            <a:r>
              <a:rPr lang="ja-JP" altLang="en-US" sz="1050" dirty="0">
                <a:latin typeface="HGPｺﾞｼｯｸM" pitchFamily="50" charset="-128"/>
                <a:ea typeface="HGPｺﾞｼｯｸM" pitchFamily="50" charset="-128"/>
              </a:rPr>
              <a:t>Ｃ村</a:t>
            </a:r>
          </a:p>
        </p:txBody>
      </p:sp>
      <p:sp>
        <p:nvSpPr>
          <p:cNvPr id="79" name="テキスト ボックス 78"/>
          <p:cNvSpPr txBox="1"/>
          <p:nvPr/>
        </p:nvSpPr>
        <p:spPr>
          <a:xfrm>
            <a:off x="3082925" y="4001801"/>
            <a:ext cx="3695700" cy="389513"/>
          </a:xfrm>
          <a:prstGeom prst="roundRect">
            <a:avLst>
              <a:gd name="adj" fmla="val 50000"/>
            </a:avLst>
          </a:prstGeom>
          <a:solidFill>
            <a:schemeClr val="bg1"/>
          </a:solidFill>
        </p:spPr>
        <p:style>
          <a:lnRef idx="1">
            <a:schemeClr val="accent1"/>
          </a:lnRef>
          <a:fillRef idx="2">
            <a:schemeClr val="accent1"/>
          </a:fillRef>
          <a:effectRef idx="1">
            <a:schemeClr val="accent1"/>
          </a:effectRef>
          <a:fontRef idx="minor">
            <a:schemeClr val="dk1"/>
          </a:fontRef>
        </p:style>
        <p:txBody>
          <a:bodyPr tIns="0" bIns="0" anchor="ctr">
            <a:spAutoFit/>
          </a:bodyPr>
          <a:lstStyle/>
          <a:p>
            <a:pPr algn="ctr" eaLnBrk="0" hangingPunct="0">
              <a:defRPr/>
            </a:pPr>
            <a:r>
              <a:rPr lang="ja-JP" altLang="en-US" dirty="0">
                <a:latin typeface="HGPｺﾞｼｯｸM" pitchFamily="50" charset="-128"/>
                <a:ea typeface="HGPｺﾞｼｯｸM" pitchFamily="50" charset="-128"/>
              </a:rPr>
              <a:t>共同で利用　＝</a:t>
            </a:r>
            <a:r>
              <a:rPr lang="ja-JP" altLang="en-US" u="sng" dirty="0">
                <a:effectLst>
                  <a:outerShdw blurRad="38100" dist="38100" dir="2700000" algn="tl">
                    <a:srgbClr val="000000">
                      <a:alpha val="43137"/>
                    </a:srgbClr>
                  </a:outerShdw>
                </a:effectLst>
                <a:latin typeface="HGPｺﾞｼｯｸM" pitchFamily="50" charset="-128"/>
                <a:ea typeface="HGPｺﾞｼｯｸM" pitchFamily="50" charset="-128"/>
              </a:rPr>
              <a:t>自治体クラウド</a:t>
            </a:r>
          </a:p>
        </p:txBody>
      </p:sp>
      <p:sp>
        <p:nvSpPr>
          <p:cNvPr id="80" name="円/楕円 79"/>
          <p:cNvSpPr/>
          <p:nvPr/>
        </p:nvSpPr>
        <p:spPr bwMode="auto">
          <a:xfrm>
            <a:off x="2838451" y="3946527"/>
            <a:ext cx="503238" cy="504825"/>
          </a:xfrm>
          <a:prstGeom prst="ellipse">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none" anchor="ctr"/>
          <a:lstStyle/>
          <a:p>
            <a:pPr algn="ctr" eaLnBrk="0" hangingPunct="0">
              <a:defRPr/>
            </a:pPr>
            <a:endParaRPr kumimoji="0" lang="ja-JP" altLang="en-US" dirty="0">
              <a:solidFill>
                <a:schemeClr val="tx1"/>
              </a:solidFill>
              <a:latin typeface="HGPｺﾞｼｯｸM" pitchFamily="50" charset="-128"/>
              <a:ea typeface="HGPｺﾞｼｯｸM" pitchFamily="50" charset="-128"/>
            </a:endParaRPr>
          </a:p>
        </p:txBody>
      </p:sp>
      <p:sp>
        <p:nvSpPr>
          <p:cNvPr id="14372" name="テキスト ボックス 80"/>
          <p:cNvSpPr txBox="1">
            <a:spLocks noChangeArrowheads="1"/>
          </p:cNvSpPr>
          <p:nvPr/>
        </p:nvSpPr>
        <p:spPr bwMode="auto">
          <a:xfrm rot="-2700000">
            <a:off x="2822170" y="4045051"/>
            <a:ext cx="543739" cy="30777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r>
              <a:rPr lang="ja-JP" altLang="en-US" sz="1400">
                <a:latin typeface="HGPｺﾞｼｯｸM" pitchFamily="50" charset="-128"/>
                <a:ea typeface="HGPｺﾞｼｯｸM" pitchFamily="50" charset="-128"/>
              </a:rPr>
              <a:t>将来</a:t>
            </a:r>
          </a:p>
        </p:txBody>
      </p:sp>
      <p:sp>
        <p:nvSpPr>
          <p:cNvPr id="82" name="テキスト ボックス 81"/>
          <p:cNvSpPr txBox="1"/>
          <p:nvPr/>
        </p:nvSpPr>
        <p:spPr>
          <a:xfrm>
            <a:off x="2865437" y="4511675"/>
            <a:ext cx="584201" cy="153988"/>
          </a:xfrm>
          <a:prstGeom prst="roundRect">
            <a:avLst>
              <a:gd name="adj" fmla="val 50000"/>
            </a:avLst>
          </a:prstGeom>
        </p:spPr>
        <p:style>
          <a:lnRef idx="1">
            <a:schemeClr val="accent1"/>
          </a:lnRef>
          <a:fillRef idx="3">
            <a:schemeClr val="accent1"/>
          </a:fillRef>
          <a:effectRef idx="2">
            <a:schemeClr val="accent1"/>
          </a:effectRef>
          <a:fontRef idx="minor">
            <a:schemeClr val="lt1"/>
          </a:fontRef>
        </p:style>
        <p:txBody>
          <a:bodyPr wrap="none" tIns="0" bIns="0" anchor="ctr"/>
          <a:lstStyle/>
          <a:p>
            <a:pPr algn="ctr" eaLnBrk="0" hangingPunct="0">
              <a:defRPr/>
            </a:pPr>
            <a:r>
              <a:rPr lang="ja-JP" altLang="en-US" sz="1050" dirty="0">
                <a:latin typeface="HGPｺﾞｼｯｸM" pitchFamily="50" charset="-128"/>
                <a:ea typeface="HGPｺﾞｼｯｸM" pitchFamily="50" charset="-128"/>
              </a:rPr>
              <a:t>Ａ市</a:t>
            </a:r>
          </a:p>
        </p:txBody>
      </p:sp>
      <p:sp>
        <p:nvSpPr>
          <p:cNvPr id="83" name="テキスト ボックス 82"/>
          <p:cNvSpPr txBox="1"/>
          <p:nvPr/>
        </p:nvSpPr>
        <p:spPr>
          <a:xfrm>
            <a:off x="4670424" y="4511675"/>
            <a:ext cx="584201" cy="153988"/>
          </a:xfrm>
          <a:prstGeom prst="roundRect">
            <a:avLst>
              <a:gd name="adj" fmla="val 50000"/>
            </a:avLst>
          </a:prstGeom>
        </p:spPr>
        <p:style>
          <a:lnRef idx="1">
            <a:schemeClr val="accent3"/>
          </a:lnRef>
          <a:fillRef idx="3">
            <a:schemeClr val="accent3"/>
          </a:fillRef>
          <a:effectRef idx="2">
            <a:schemeClr val="accent3"/>
          </a:effectRef>
          <a:fontRef idx="minor">
            <a:schemeClr val="lt1"/>
          </a:fontRef>
        </p:style>
        <p:txBody>
          <a:bodyPr wrap="none" tIns="0" bIns="0" anchor="ctr"/>
          <a:lstStyle/>
          <a:p>
            <a:pPr algn="ctr" eaLnBrk="0" hangingPunct="0">
              <a:defRPr/>
            </a:pPr>
            <a:r>
              <a:rPr lang="ja-JP" altLang="en-US" sz="1050" dirty="0">
                <a:latin typeface="HGPｺﾞｼｯｸM" pitchFamily="50" charset="-128"/>
                <a:ea typeface="HGPｺﾞｼｯｸM" pitchFamily="50" charset="-128"/>
              </a:rPr>
              <a:t>Ｂ町</a:t>
            </a:r>
          </a:p>
        </p:txBody>
      </p:sp>
      <p:sp>
        <p:nvSpPr>
          <p:cNvPr id="84" name="テキスト ボックス 83"/>
          <p:cNvSpPr txBox="1"/>
          <p:nvPr/>
        </p:nvSpPr>
        <p:spPr>
          <a:xfrm>
            <a:off x="6470649" y="4511675"/>
            <a:ext cx="584201" cy="153988"/>
          </a:xfrm>
          <a:prstGeom prst="roundRect">
            <a:avLst>
              <a:gd name="adj" fmla="val 50000"/>
            </a:avLst>
          </a:prstGeom>
        </p:spPr>
        <p:style>
          <a:lnRef idx="1">
            <a:schemeClr val="accent6"/>
          </a:lnRef>
          <a:fillRef idx="3">
            <a:schemeClr val="accent6"/>
          </a:fillRef>
          <a:effectRef idx="2">
            <a:schemeClr val="accent6"/>
          </a:effectRef>
          <a:fontRef idx="minor">
            <a:schemeClr val="lt1"/>
          </a:fontRef>
        </p:style>
        <p:txBody>
          <a:bodyPr wrap="none" tIns="0" bIns="0" anchor="ctr"/>
          <a:lstStyle/>
          <a:p>
            <a:pPr algn="ctr" eaLnBrk="0" hangingPunct="0">
              <a:defRPr/>
            </a:pPr>
            <a:r>
              <a:rPr lang="ja-JP" altLang="en-US" sz="1050" dirty="0">
                <a:latin typeface="HGPｺﾞｼｯｸM" pitchFamily="50" charset="-128"/>
                <a:ea typeface="HGPｺﾞｼｯｸM" pitchFamily="50" charset="-128"/>
              </a:rPr>
              <a:t>Ｃ村</a:t>
            </a:r>
          </a:p>
        </p:txBody>
      </p:sp>
      <p:sp>
        <p:nvSpPr>
          <p:cNvPr id="85" name="円柱 84"/>
          <p:cNvSpPr/>
          <p:nvPr/>
        </p:nvSpPr>
        <p:spPr bwMode="auto">
          <a:xfrm>
            <a:off x="4020114" y="5487021"/>
            <a:ext cx="1872208" cy="360040"/>
          </a:xfrm>
          <a:prstGeom prst="can">
            <a:avLst>
              <a:gd name="adj" fmla="val 33508"/>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wrap="none" anchor="ctr"/>
          <a:lstStyle/>
          <a:p>
            <a:pPr algn="ctr" eaLnBrk="0" hangingPunct="0">
              <a:defRPr/>
            </a:pPr>
            <a:r>
              <a:rPr kumimoji="0" lang="ja-JP" altLang="en-US" sz="900" dirty="0">
                <a:solidFill>
                  <a:schemeClr val="bg1"/>
                </a:solidFill>
                <a:latin typeface="HGPｺﾞｼｯｸM" pitchFamily="50" charset="-128"/>
                <a:ea typeface="HGPｺﾞｼｯｸM" pitchFamily="50" charset="-128"/>
              </a:rPr>
              <a:t>データセンター</a:t>
            </a:r>
          </a:p>
        </p:txBody>
      </p:sp>
      <p:sp>
        <p:nvSpPr>
          <p:cNvPr id="86" name="円柱 85"/>
          <p:cNvSpPr/>
          <p:nvPr/>
        </p:nvSpPr>
        <p:spPr bwMode="auto">
          <a:xfrm>
            <a:off x="4164013" y="5270502"/>
            <a:ext cx="647700" cy="288925"/>
          </a:xfrm>
          <a:prstGeom prst="can">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none" anchor="ctr"/>
          <a:lstStyle/>
          <a:p>
            <a:pPr algn="ctr" eaLnBrk="0" hangingPunct="0">
              <a:defRPr/>
            </a:pPr>
            <a:r>
              <a:rPr kumimoji="0" lang="ja-JP" altLang="en-US" sz="900" dirty="0">
                <a:solidFill>
                  <a:schemeClr val="tx1"/>
                </a:solidFill>
                <a:latin typeface="HGPｺﾞｼｯｸM" pitchFamily="50" charset="-128"/>
                <a:ea typeface="HGPｺﾞｼｯｸM" pitchFamily="50" charset="-128"/>
              </a:rPr>
              <a:t>業務</a:t>
            </a:r>
            <a:endParaRPr kumimoji="0" lang="en-US" altLang="ja-JP" sz="900" dirty="0">
              <a:solidFill>
                <a:schemeClr val="tx1"/>
              </a:solidFill>
              <a:latin typeface="HGPｺﾞｼｯｸM" pitchFamily="50" charset="-128"/>
              <a:ea typeface="HGPｺﾞｼｯｸM" pitchFamily="50" charset="-128"/>
            </a:endParaRPr>
          </a:p>
          <a:p>
            <a:pPr algn="ctr" eaLnBrk="0" hangingPunct="0">
              <a:defRPr/>
            </a:pPr>
            <a:r>
              <a:rPr kumimoji="0" lang="ja-JP" altLang="en-US" sz="900" dirty="0">
                <a:solidFill>
                  <a:schemeClr val="tx1"/>
                </a:solidFill>
                <a:latin typeface="HGPｺﾞｼｯｸM" pitchFamily="50" charset="-128"/>
                <a:ea typeface="HGPｺﾞｼｯｸM" pitchFamily="50" charset="-128"/>
              </a:rPr>
              <a:t>システム</a:t>
            </a:r>
          </a:p>
        </p:txBody>
      </p:sp>
      <p:sp>
        <p:nvSpPr>
          <p:cNvPr id="87" name="円柱 86"/>
          <p:cNvSpPr/>
          <p:nvPr/>
        </p:nvSpPr>
        <p:spPr bwMode="auto">
          <a:xfrm>
            <a:off x="5027614" y="5270502"/>
            <a:ext cx="649287" cy="288925"/>
          </a:xfrm>
          <a:prstGeom prst="can">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wrap="none" anchor="ctr"/>
          <a:lstStyle/>
          <a:p>
            <a:pPr algn="ctr" eaLnBrk="0" hangingPunct="0">
              <a:defRPr/>
            </a:pPr>
            <a:r>
              <a:rPr kumimoji="0" lang="ja-JP" altLang="en-US" sz="900" dirty="0">
                <a:solidFill>
                  <a:schemeClr val="tx1"/>
                </a:solidFill>
                <a:latin typeface="HGPｺﾞｼｯｸM" pitchFamily="50" charset="-128"/>
                <a:ea typeface="HGPｺﾞｼｯｸM" pitchFamily="50" charset="-128"/>
              </a:rPr>
              <a:t>データベース</a:t>
            </a:r>
          </a:p>
        </p:txBody>
      </p:sp>
      <p:sp>
        <p:nvSpPr>
          <p:cNvPr id="88" name="上下矢印 87"/>
          <p:cNvSpPr/>
          <p:nvPr/>
        </p:nvSpPr>
        <p:spPr bwMode="auto">
          <a:xfrm rot="18900000">
            <a:off x="3568701" y="5035552"/>
            <a:ext cx="207963" cy="358775"/>
          </a:xfrm>
          <a:prstGeom prst="upDownArrow">
            <a:avLst/>
          </a:prstGeom>
          <a:solidFill>
            <a:schemeClr val="bg1"/>
          </a:solid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none" anchor="ctr"/>
          <a:lstStyle/>
          <a:p>
            <a:pPr algn="ctr" eaLnBrk="0" hangingPunct="0">
              <a:defRPr/>
            </a:pPr>
            <a:endParaRPr kumimoji="0" lang="ja-JP" altLang="en-US" dirty="0">
              <a:solidFill>
                <a:schemeClr val="tx1"/>
              </a:solidFill>
              <a:latin typeface="HGPｺﾞｼｯｸM" pitchFamily="50" charset="-128"/>
              <a:ea typeface="HGPｺﾞｼｯｸM" pitchFamily="50" charset="-128"/>
            </a:endParaRPr>
          </a:p>
        </p:txBody>
      </p:sp>
      <p:sp>
        <p:nvSpPr>
          <p:cNvPr id="89" name="上下矢印 88"/>
          <p:cNvSpPr/>
          <p:nvPr/>
        </p:nvSpPr>
        <p:spPr bwMode="auto">
          <a:xfrm rot="2700000" flipH="1">
            <a:off x="6273801" y="5035552"/>
            <a:ext cx="206375" cy="358775"/>
          </a:xfrm>
          <a:prstGeom prst="upDownArrow">
            <a:avLst/>
          </a:prstGeom>
          <a:solidFill>
            <a:schemeClr val="bg1"/>
          </a:solid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none" anchor="ctr"/>
          <a:lstStyle/>
          <a:p>
            <a:pPr algn="ctr" eaLnBrk="0" hangingPunct="0">
              <a:defRPr/>
            </a:pPr>
            <a:endParaRPr kumimoji="0" lang="ja-JP" altLang="en-US" dirty="0">
              <a:solidFill>
                <a:schemeClr val="tx1"/>
              </a:solidFill>
              <a:latin typeface="HGPｺﾞｼｯｸM" pitchFamily="50" charset="-128"/>
              <a:ea typeface="HGPｺﾞｼｯｸM" pitchFamily="50" charset="-128"/>
            </a:endParaRPr>
          </a:p>
        </p:txBody>
      </p:sp>
      <p:sp>
        <p:nvSpPr>
          <p:cNvPr id="90" name="上下矢印 89"/>
          <p:cNvSpPr/>
          <p:nvPr/>
        </p:nvSpPr>
        <p:spPr bwMode="auto">
          <a:xfrm flipH="1">
            <a:off x="4811713" y="5084765"/>
            <a:ext cx="207962" cy="276225"/>
          </a:xfrm>
          <a:prstGeom prst="upDownArrow">
            <a:avLst/>
          </a:prstGeom>
          <a:solidFill>
            <a:schemeClr val="bg1"/>
          </a:solidFill>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none" anchor="ctr"/>
          <a:lstStyle/>
          <a:p>
            <a:pPr algn="ctr" eaLnBrk="0" hangingPunct="0">
              <a:defRPr/>
            </a:pPr>
            <a:endParaRPr kumimoji="0" lang="ja-JP" altLang="en-US" dirty="0">
              <a:solidFill>
                <a:schemeClr val="tx1"/>
              </a:solidFill>
              <a:latin typeface="HGPｺﾞｼｯｸM" pitchFamily="50" charset="-128"/>
              <a:ea typeface="HGPｺﾞｼｯｸM" pitchFamily="50" charset="-128"/>
            </a:endParaRPr>
          </a:p>
        </p:txBody>
      </p:sp>
      <p:sp>
        <p:nvSpPr>
          <p:cNvPr id="91" name="テキスト ボックス 90"/>
          <p:cNvSpPr txBox="1"/>
          <p:nvPr/>
        </p:nvSpPr>
        <p:spPr>
          <a:xfrm>
            <a:off x="3902076" y="3543300"/>
            <a:ext cx="1976823" cy="338554"/>
          </a:xfrm>
          <a:prstGeom prst="rect">
            <a:avLst/>
          </a:prstGeom>
          <a:noFill/>
        </p:spPr>
        <p:txBody>
          <a:bodyPr wrap="none">
            <a:spAutoFit/>
          </a:bodyPr>
          <a:lstStyle/>
          <a:p>
            <a:pPr eaLnBrk="0" hangingPunct="0">
              <a:defRPr/>
            </a:pPr>
            <a:r>
              <a:rPr lang="ja-JP" altLang="en-US" sz="1600" dirty="0">
                <a:solidFill>
                  <a:schemeClr val="bg1"/>
                </a:solidFill>
                <a:effectLst>
                  <a:outerShdw blurRad="38100" dist="38100" dir="2700000" algn="tl">
                    <a:srgbClr val="000000">
                      <a:alpha val="43137"/>
                    </a:srgbClr>
                  </a:outerShdw>
                </a:effectLst>
                <a:latin typeface="HGPｺﾞｼｯｸM" pitchFamily="50" charset="-128"/>
                <a:ea typeface="HGPｺﾞｼｯｸM" pitchFamily="50" charset="-128"/>
              </a:rPr>
              <a:t>自治体クラウドを導入</a:t>
            </a:r>
          </a:p>
        </p:txBody>
      </p:sp>
      <p:sp>
        <p:nvSpPr>
          <p:cNvPr id="92" name="爆発 2 91"/>
          <p:cNvSpPr/>
          <p:nvPr/>
        </p:nvSpPr>
        <p:spPr bwMode="auto">
          <a:xfrm>
            <a:off x="6705601" y="3429000"/>
            <a:ext cx="1343025" cy="768350"/>
          </a:xfrm>
          <a:prstGeom prst="irregularSeal2">
            <a:avLst/>
          </a:prstGeom>
          <a:ln>
            <a:solidFill>
              <a:schemeClr val="bg1"/>
            </a:solidFill>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wrap="none" anchor="ctr"/>
          <a:lstStyle/>
          <a:p>
            <a:pPr algn="ctr" eaLnBrk="0" hangingPunct="0">
              <a:defRPr/>
            </a:pPr>
            <a:r>
              <a:rPr kumimoji="0" lang="ja-JP" altLang="en-US" sz="1200" dirty="0">
                <a:solidFill>
                  <a:schemeClr val="bg1"/>
                </a:solidFill>
                <a:latin typeface="HGPｺﾞｼｯｸM" pitchFamily="50" charset="-128"/>
                <a:ea typeface="HGPｺﾞｼｯｸM" pitchFamily="50" charset="-128"/>
              </a:rPr>
              <a:t>最適化の</a:t>
            </a:r>
            <a:endParaRPr kumimoji="0" lang="en-US" altLang="ja-JP" sz="1200" dirty="0">
              <a:solidFill>
                <a:schemeClr val="bg1"/>
              </a:solidFill>
              <a:latin typeface="HGPｺﾞｼｯｸM" pitchFamily="50" charset="-128"/>
              <a:ea typeface="HGPｺﾞｼｯｸM" pitchFamily="50" charset="-128"/>
            </a:endParaRPr>
          </a:p>
          <a:p>
            <a:pPr algn="ctr" eaLnBrk="0" hangingPunct="0">
              <a:defRPr/>
            </a:pPr>
            <a:r>
              <a:rPr kumimoji="0" lang="ja-JP" altLang="en-US" sz="1200" dirty="0">
                <a:solidFill>
                  <a:schemeClr val="bg1"/>
                </a:solidFill>
                <a:latin typeface="HGPｺﾞｼｯｸM" pitchFamily="50" charset="-128"/>
                <a:ea typeface="HGPｺﾞｼｯｸM" pitchFamily="50" charset="-128"/>
              </a:rPr>
              <a:t>プロセス</a:t>
            </a:r>
          </a:p>
        </p:txBody>
      </p:sp>
      <p:sp>
        <p:nvSpPr>
          <p:cNvPr id="14386" name="正方形/長方形 10"/>
          <p:cNvSpPr>
            <a:spLocks noChangeArrowheads="1"/>
          </p:cNvSpPr>
          <p:nvPr/>
        </p:nvSpPr>
        <p:spPr bwMode="auto">
          <a:xfrm>
            <a:off x="2968626" y="5919789"/>
            <a:ext cx="3280065" cy="2462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eaLnBrk="0" hangingPunct="0"/>
            <a:r>
              <a:rPr kumimoji="0" lang="ja-JP" altLang="en-US" sz="1000">
                <a:latin typeface="HGPｺﾞｼｯｸM" pitchFamily="50" charset="-128"/>
                <a:ea typeface="HGPｺﾞｼｯｸM" pitchFamily="50" charset="-128"/>
              </a:rPr>
              <a:t>出典：「自治体クラウドで行政が変わる」（総務省）より作成</a:t>
            </a:r>
          </a:p>
        </p:txBody>
      </p:sp>
      <p:sp>
        <p:nvSpPr>
          <p:cNvPr id="52" name="スライド番号プレースホルダ 51"/>
          <p:cNvSpPr>
            <a:spLocks noGrp="1"/>
          </p:cNvSpPr>
          <p:nvPr>
            <p:ph type="sldNum" sz="quarter" idx="12"/>
          </p:nvPr>
        </p:nvSpPr>
        <p:spPr/>
        <p:txBody>
          <a:bodyPr/>
          <a:lstStyle/>
          <a:p>
            <a:pPr>
              <a:defRPr/>
            </a:pPr>
            <a:fld id="{0E58A879-8DF7-4551-894D-53A581E11B35}" type="slidenum">
              <a:rPr lang="ja-JP" altLang="en-US" smtClean="0"/>
              <a:pPr>
                <a:defRPr/>
              </a:pPr>
              <a:t>7</a:t>
            </a:fld>
            <a:endParaRPr lang="en-US" altLang="ja-JP"/>
          </a:p>
        </p:txBody>
      </p:sp>
      <p:sp>
        <p:nvSpPr>
          <p:cNvPr id="55" name="フッター プレースホルダ 54"/>
          <p:cNvSpPr>
            <a:spLocks noGrp="1"/>
          </p:cNvSpPr>
          <p:nvPr>
            <p:ph type="ftr" sz="quarter" idx="11"/>
          </p:nvPr>
        </p:nvSpPr>
        <p:spPr/>
        <p:txBody>
          <a:bodyPr/>
          <a:lstStyle/>
          <a:p>
            <a:pPr>
              <a:defRPr/>
            </a:pPr>
            <a:r>
              <a:rPr lang="en-US" altLang="ja-JP" smtClean="0"/>
              <a:t>1-2 </a:t>
            </a:r>
            <a:r>
              <a:rPr lang="ja-JP" altLang="en-US" smtClean="0"/>
              <a:t>自治体における効果的な</a:t>
            </a:r>
            <a:r>
              <a:rPr lang="en-US" altLang="ja-JP" smtClean="0"/>
              <a:t>ICT</a:t>
            </a:r>
            <a:r>
              <a:rPr lang="ja-JP" altLang="en-US" smtClean="0"/>
              <a:t>利活用</a:t>
            </a:r>
            <a:endParaRPr lang="en-US" altLang="ja-JP"/>
          </a:p>
        </p:txBody>
      </p:sp>
      <p:sp>
        <p:nvSpPr>
          <p:cNvPr id="56" name="Rectangle 2"/>
          <p:cNvSpPr txBox="1">
            <a:spLocks noChangeArrowheads="1"/>
          </p:cNvSpPr>
          <p:nvPr/>
        </p:nvSpPr>
        <p:spPr bwMode="auto">
          <a:xfrm>
            <a:off x="495300" y="404813"/>
            <a:ext cx="9410700" cy="7921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eaLnBrk="1" hangingPunct="1"/>
            <a:r>
              <a:rPr lang="ja-JP" altLang="en-US" sz="2800" b="1" dirty="0" smtClean="0">
                <a:latin typeface="HGPｺﾞｼｯｸM" pitchFamily="50" charset="-128"/>
                <a:ea typeface="HGPｺﾞｼｯｸM" pitchFamily="50" charset="-128"/>
              </a:rPr>
              <a:t>４．自治体クラウドとは　</a:t>
            </a:r>
            <a:r>
              <a:rPr lang="ja-JP" altLang="en-US" sz="2400" b="1" dirty="0" smtClean="0">
                <a:latin typeface="HGPｺﾞｼｯｸM" pitchFamily="50" charset="-128"/>
                <a:ea typeface="HGPｺﾞｼｯｸM" pitchFamily="50" charset="-128"/>
              </a:rPr>
              <a:t>～自治体クラウドのイメージ～</a:t>
            </a:r>
            <a:endParaRPr kumimoji="1" lang="ja-JP" altLang="ja-JP" sz="2400" b="1" i="0" u="none" strike="noStrike" kern="0" cap="none" spc="-100" normalizeH="0" baseline="0" noProof="0" dirty="0" smtClean="0">
              <a:ln>
                <a:noFill/>
              </a:ln>
              <a:solidFill>
                <a:schemeClr val="tx1"/>
              </a:solidFill>
              <a:effectLst/>
              <a:uLnTx/>
              <a:uFillTx/>
              <a:latin typeface="HGPｺﾞｼｯｸM" pitchFamily="50" charset="-128"/>
              <a:ea typeface="HGPｺﾞｼｯｸM" pitchFamily="50" charset="-128"/>
              <a:cs typeface="+mj-cs"/>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角丸四角形 45"/>
          <p:cNvSpPr/>
          <p:nvPr/>
        </p:nvSpPr>
        <p:spPr bwMode="auto">
          <a:xfrm>
            <a:off x="1208089" y="3141663"/>
            <a:ext cx="3816350" cy="2951162"/>
          </a:xfrm>
          <a:prstGeom prst="roundRect">
            <a:avLst>
              <a:gd name="adj" fmla="val 3342"/>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a:lstStyle/>
          <a:p>
            <a:pPr eaLnBrk="0" hangingPunct="0">
              <a:defRPr/>
            </a:pPr>
            <a:endParaRPr kumimoji="0" lang="ja-JP" altLang="en-US" dirty="0">
              <a:solidFill>
                <a:schemeClr val="tx1"/>
              </a:solidFill>
              <a:latin typeface="HGPｺﾞｼｯｸM" pitchFamily="50" charset="-128"/>
              <a:ea typeface="HGPｺﾞｼｯｸM" pitchFamily="50" charset="-128"/>
            </a:endParaRPr>
          </a:p>
        </p:txBody>
      </p:sp>
      <p:sp>
        <p:nvSpPr>
          <p:cNvPr id="43" name="角丸四角形 42"/>
          <p:cNvSpPr/>
          <p:nvPr/>
        </p:nvSpPr>
        <p:spPr bwMode="auto">
          <a:xfrm>
            <a:off x="5745163" y="3141663"/>
            <a:ext cx="3816350" cy="2951162"/>
          </a:xfrm>
          <a:prstGeom prst="roundRect">
            <a:avLst>
              <a:gd name="adj" fmla="val 3342"/>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a:lstStyle/>
          <a:p>
            <a:pPr eaLnBrk="0" hangingPunct="0">
              <a:defRPr/>
            </a:pPr>
            <a:endParaRPr kumimoji="0" lang="ja-JP" altLang="en-US" dirty="0">
              <a:solidFill>
                <a:schemeClr val="tx1"/>
              </a:solidFill>
              <a:latin typeface="HGPｺﾞｼｯｸM" pitchFamily="50" charset="-128"/>
              <a:ea typeface="HGPｺﾞｼｯｸM" pitchFamily="50" charset="-128"/>
            </a:endParaRPr>
          </a:p>
        </p:txBody>
      </p:sp>
      <p:sp>
        <p:nvSpPr>
          <p:cNvPr id="44" name="角丸四角形 43"/>
          <p:cNvSpPr/>
          <p:nvPr/>
        </p:nvSpPr>
        <p:spPr bwMode="auto">
          <a:xfrm>
            <a:off x="1749425" y="3213100"/>
            <a:ext cx="3203575" cy="2770188"/>
          </a:xfrm>
          <a:prstGeom prst="roundRect">
            <a:avLst>
              <a:gd name="adj" fmla="val 3666"/>
            </a:avLst>
          </a:prstGeom>
          <a:solidFill>
            <a:schemeClr val="bg1"/>
          </a:solidFill>
          <a:ln>
            <a:no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a:lstStyle/>
          <a:p>
            <a:pPr eaLnBrk="0" hangingPunct="0">
              <a:defRPr/>
            </a:pPr>
            <a:endParaRPr kumimoji="0" lang="ja-JP" altLang="en-US">
              <a:solidFill>
                <a:schemeClr val="tx1"/>
              </a:solidFill>
              <a:latin typeface="HGPｺﾞｼｯｸM" pitchFamily="50" charset="-128"/>
              <a:ea typeface="HGPｺﾞｼｯｸM" pitchFamily="50" charset="-128"/>
            </a:endParaRPr>
          </a:p>
        </p:txBody>
      </p:sp>
      <p:sp>
        <p:nvSpPr>
          <p:cNvPr id="39" name="角丸四角形 38"/>
          <p:cNvSpPr/>
          <p:nvPr/>
        </p:nvSpPr>
        <p:spPr bwMode="auto">
          <a:xfrm>
            <a:off x="6284913" y="3213100"/>
            <a:ext cx="3205162" cy="2770188"/>
          </a:xfrm>
          <a:prstGeom prst="roundRect">
            <a:avLst>
              <a:gd name="adj" fmla="val 3666"/>
            </a:avLst>
          </a:prstGeom>
          <a:solidFill>
            <a:schemeClr val="bg1"/>
          </a:solidFill>
          <a:ln>
            <a:no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a:lstStyle/>
          <a:p>
            <a:pPr eaLnBrk="0" hangingPunct="0">
              <a:defRPr/>
            </a:pPr>
            <a:endParaRPr kumimoji="0" lang="ja-JP" altLang="en-US">
              <a:solidFill>
                <a:schemeClr val="tx1"/>
              </a:solidFill>
              <a:latin typeface="HGPｺﾞｼｯｸM" pitchFamily="50" charset="-128"/>
              <a:ea typeface="HGPｺﾞｼｯｸM" pitchFamily="50" charset="-128"/>
            </a:endParaRPr>
          </a:p>
        </p:txBody>
      </p:sp>
      <p:sp>
        <p:nvSpPr>
          <p:cNvPr id="3" name="角丸四角形 2"/>
          <p:cNvSpPr/>
          <p:nvPr/>
        </p:nvSpPr>
        <p:spPr bwMode="auto">
          <a:xfrm>
            <a:off x="2216151" y="1916113"/>
            <a:ext cx="7273925" cy="1008062"/>
          </a:xfrm>
          <a:prstGeom prst="roundRect">
            <a:avLst/>
          </a:prstGeom>
          <a:solidFill>
            <a:schemeClr val="bg1"/>
          </a:solidFill>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anchor="ctr"/>
          <a:lstStyle/>
          <a:p>
            <a:pPr eaLnBrk="0" hangingPunct="0">
              <a:defRPr/>
            </a:pPr>
            <a:r>
              <a:rPr kumimoji="0" lang="ja-JP" altLang="en-US" dirty="0">
                <a:solidFill>
                  <a:schemeClr val="tx1"/>
                </a:solidFill>
                <a:latin typeface="HGPｺﾞｼｯｸM" pitchFamily="50" charset="-128"/>
                <a:ea typeface="HGPｺﾞｼｯｸM" pitchFamily="50" charset="-128"/>
              </a:rPr>
              <a:t>これまで一品生産だった自治体の情報システムについて、複数自治体での共同利用により、ハードウェア及び業務アプリケーションの整備や利用について</a:t>
            </a:r>
            <a:r>
              <a:rPr kumimoji="0" lang="ja-JP" altLang="en-US" dirty="0">
                <a:solidFill>
                  <a:srgbClr val="FF0000"/>
                </a:solidFill>
                <a:latin typeface="HGPｺﾞｼｯｸM" pitchFamily="50" charset="-128"/>
                <a:ea typeface="HGPｺﾞｼｯｸM" pitchFamily="50" charset="-128"/>
              </a:rPr>
              <a:t>スケールメリット</a:t>
            </a:r>
            <a:r>
              <a:rPr kumimoji="0" lang="ja-JP" altLang="en-US" dirty="0">
                <a:solidFill>
                  <a:schemeClr val="tx1"/>
                </a:solidFill>
                <a:latin typeface="HGPｺﾞｼｯｸM" pitchFamily="50" charset="-128"/>
                <a:ea typeface="HGPｺﾞｼｯｸM" pitchFamily="50" charset="-128"/>
              </a:rPr>
              <a:t>を利かせる。</a:t>
            </a:r>
          </a:p>
        </p:txBody>
      </p:sp>
      <p:sp>
        <p:nvSpPr>
          <p:cNvPr id="15368" name="コンテンツ プレースホルダ 3"/>
          <p:cNvSpPr>
            <a:spLocks noGrp="1"/>
          </p:cNvSpPr>
          <p:nvPr>
            <p:ph idx="1"/>
          </p:nvPr>
        </p:nvSpPr>
        <p:spPr bwMode="auto">
          <a:xfrm>
            <a:off x="495300" y="1341440"/>
            <a:ext cx="8915400" cy="574675"/>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ja-JP" altLang="en-US" sz="2400" dirty="0" smtClean="0">
                <a:latin typeface="HGPｺﾞｼｯｸM" pitchFamily="50" charset="-128"/>
                <a:ea typeface="HGPｺﾞｼｯｸM" pitchFamily="50" charset="-128"/>
              </a:rPr>
              <a:t>主な利点①　複数自治体での割り勘効果</a:t>
            </a:r>
          </a:p>
        </p:txBody>
      </p:sp>
      <p:sp>
        <p:nvSpPr>
          <p:cNvPr id="2" name="ホームベース 1"/>
          <p:cNvSpPr/>
          <p:nvPr/>
        </p:nvSpPr>
        <p:spPr bwMode="auto">
          <a:xfrm>
            <a:off x="992560" y="1916832"/>
            <a:ext cx="1296144" cy="1008112"/>
          </a:xfrm>
          <a:prstGeom prst="homePlate">
            <a:avLst>
              <a:gd name="adj" fmla="val 31015"/>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anchor="ctr"/>
          <a:lstStyle/>
          <a:p>
            <a:pPr eaLnBrk="0" hangingPunct="0">
              <a:defRPr/>
            </a:pPr>
            <a:r>
              <a:rPr kumimoji="0" lang="ja-JP" altLang="en-US" sz="2000" dirty="0">
                <a:solidFill>
                  <a:schemeClr val="bg1"/>
                </a:solidFill>
                <a:latin typeface="HGPｺﾞｼｯｸM" pitchFamily="50" charset="-128"/>
                <a:ea typeface="HGPｺﾞｼｯｸM" pitchFamily="50" charset="-128"/>
              </a:rPr>
              <a:t>ポイント</a:t>
            </a:r>
          </a:p>
        </p:txBody>
      </p:sp>
      <p:sp>
        <p:nvSpPr>
          <p:cNvPr id="5" name="正方形/長方形 4"/>
          <p:cNvSpPr/>
          <p:nvPr/>
        </p:nvSpPr>
        <p:spPr bwMode="auto">
          <a:xfrm>
            <a:off x="2036763" y="3860802"/>
            <a:ext cx="792162" cy="504825"/>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none"/>
          <a:lstStyle/>
          <a:p>
            <a:pPr algn="ctr" eaLnBrk="0" hangingPunct="0">
              <a:defRPr/>
            </a:pPr>
            <a:r>
              <a:rPr kumimoji="0" lang="ja-JP" altLang="en-US" sz="1400" dirty="0">
                <a:solidFill>
                  <a:schemeClr val="tx1"/>
                </a:solidFill>
                <a:latin typeface="HGPｺﾞｼｯｸM" pitchFamily="50" charset="-128"/>
                <a:ea typeface="HGPｺﾞｼｯｸM" pitchFamily="50" charset="-128"/>
              </a:rPr>
              <a:t>業務</a:t>
            </a:r>
            <a:endParaRPr kumimoji="0" lang="en-US" altLang="ja-JP" sz="1400" dirty="0">
              <a:solidFill>
                <a:schemeClr val="tx1"/>
              </a:solidFill>
              <a:latin typeface="HGPｺﾞｼｯｸM" pitchFamily="50" charset="-128"/>
              <a:ea typeface="HGPｺﾞｼｯｸM" pitchFamily="50" charset="-128"/>
            </a:endParaRPr>
          </a:p>
          <a:p>
            <a:pPr algn="ctr" eaLnBrk="0" hangingPunct="0">
              <a:defRPr/>
            </a:pPr>
            <a:r>
              <a:rPr kumimoji="0" lang="ja-JP" altLang="en-US" sz="1400" dirty="0">
                <a:solidFill>
                  <a:schemeClr val="tx1"/>
                </a:solidFill>
                <a:latin typeface="HGPｺﾞｼｯｸM" pitchFamily="50" charset="-128"/>
                <a:ea typeface="HGPｺﾞｼｯｸM" pitchFamily="50" charset="-128"/>
              </a:rPr>
              <a:t>アプリ</a:t>
            </a:r>
          </a:p>
        </p:txBody>
      </p:sp>
      <p:sp>
        <p:nvSpPr>
          <p:cNvPr id="7" name="正方形/長方形 6"/>
          <p:cNvSpPr/>
          <p:nvPr/>
        </p:nvSpPr>
        <p:spPr bwMode="auto">
          <a:xfrm>
            <a:off x="2036763" y="4437065"/>
            <a:ext cx="792162" cy="504825"/>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none" anchor="ctr"/>
          <a:lstStyle/>
          <a:p>
            <a:pPr algn="ctr" eaLnBrk="0" hangingPunct="0">
              <a:defRPr/>
            </a:pPr>
            <a:r>
              <a:rPr kumimoji="0" lang="ja-JP" altLang="en-US" sz="1400" dirty="0">
                <a:solidFill>
                  <a:schemeClr val="tx1"/>
                </a:solidFill>
                <a:latin typeface="HGPｺﾞｼｯｸM" pitchFamily="50" charset="-128"/>
                <a:ea typeface="HGPｺﾞｼｯｸM" pitchFamily="50" charset="-128"/>
              </a:rPr>
              <a:t>ＯＳ</a:t>
            </a:r>
            <a:endParaRPr kumimoji="0" lang="en-US" altLang="ja-JP" sz="1400" dirty="0">
              <a:solidFill>
                <a:schemeClr val="tx1"/>
              </a:solidFill>
              <a:latin typeface="HGPｺﾞｼｯｸM" pitchFamily="50" charset="-128"/>
              <a:ea typeface="HGPｺﾞｼｯｸM" pitchFamily="50" charset="-128"/>
            </a:endParaRPr>
          </a:p>
          <a:p>
            <a:pPr algn="ctr" eaLnBrk="0" hangingPunct="0">
              <a:defRPr/>
            </a:pPr>
            <a:r>
              <a:rPr kumimoji="0" lang="ja-JP" altLang="en-US" sz="1050" dirty="0">
                <a:solidFill>
                  <a:schemeClr val="tx1"/>
                </a:solidFill>
                <a:latin typeface="HGPｺﾞｼｯｸM" pitchFamily="50" charset="-128"/>
                <a:ea typeface="HGPｺﾞｼｯｸM" pitchFamily="50" charset="-128"/>
              </a:rPr>
              <a:t>ミドルウェア</a:t>
            </a:r>
          </a:p>
        </p:txBody>
      </p:sp>
      <p:sp>
        <p:nvSpPr>
          <p:cNvPr id="8" name="正方形/長方形 7"/>
          <p:cNvSpPr/>
          <p:nvPr/>
        </p:nvSpPr>
        <p:spPr bwMode="auto">
          <a:xfrm>
            <a:off x="2036763" y="5013325"/>
            <a:ext cx="792162" cy="503238"/>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none" anchor="ctr"/>
          <a:lstStyle/>
          <a:p>
            <a:pPr algn="ctr" eaLnBrk="0" hangingPunct="0">
              <a:defRPr/>
            </a:pPr>
            <a:r>
              <a:rPr kumimoji="0" lang="ja-JP" altLang="en-US" sz="1400" dirty="0">
                <a:solidFill>
                  <a:schemeClr val="tx1"/>
                </a:solidFill>
                <a:latin typeface="HGPｺﾞｼｯｸM" pitchFamily="50" charset="-128"/>
                <a:ea typeface="HGPｺﾞｼｯｸM" pitchFamily="50" charset="-128"/>
              </a:rPr>
              <a:t>ハード</a:t>
            </a:r>
            <a:r>
              <a:rPr kumimoji="0" lang="en-US" altLang="ja-JP" sz="1400" dirty="0">
                <a:solidFill>
                  <a:schemeClr val="tx1"/>
                </a:solidFill>
                <a:latin typeface="HGPｺﾞｼｯｸM" pitchFamily="50" charset="-128"/>
                <a:ea typeface="HGPｺﾞｼｯｸM" pitchFamily="50" charset="-128"/>
              </a:rPr>
              <a:t/>
            </a:r>
            <a:br>
              <a:rPr kumimoji="0" lang="en-US" altLang="ja-JP" sz="1400" dirty="0">
                <a:solidFill>
                  <a:schemeClr val="tx1"/>
                </a:solidFill>
                <a:latin typeface="HGPｺﾞｼｯｸM" pitchFamily="50" charset="-128"/>
                <a:ea typeface="HGPｺﾞｼｯｸM" pitchFamily="50" charset="-128"/>
              </a:rPr>
            </a:br>
            <a:r>
              <a:rPr kumimoji="0" lang="ja-JP" altLang="en-US" sz="1400" dirty="0">
                <a:solidFill>
                  <a:schemeClr val="tx1"/>
                </a:solidFill>
                <a:latin typeface="HGPｺﾞｼｯｸM" pitchFamily="50" charset="-128"/>
                <a:ea typeface="HGPｺﾞｼｯｸM" pitchFamily="50" charset="-128"/>
              </a:rPr>
              <a:t>ウェア</a:t>
            </a:r>
          </a:p>
        </p:txBody>
      </p:sp>
      <p:sp>
        <p:nvSpPr>
          <p:cNvPr id="9" name="正方形/長方形 8"/>
          <p:cNvSpPr/>
          <p:nvPr/>
        </p:nvSpPr>
        <p:spPr bwMode="auto">
          <a:xfrm>
            <a:off x="2946402" y="3860802"/>
            <a:ext cx="792163" cy="504825"/>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none"/>
          <a:lstStyle/>
          <a:p>
            <a:pPr algn="ctr" eaLnBrk="0" hangingPunct="0">
              <a:defRPr/>
            </a:pPr>
            <a:r>
              <a:rPr kumimoji="0" lang="ja-JP" altLang="en-US" sz="1400" dirty="0">
                <a:solidFill>
                  <a:schemeClr val="tx1"/>
                </a:solidFill>
                <a:latin typeface="HGPｺﾞｼｯｸM" pitchFamily="50" charset="-128"/>
                <a:ea typeface="HGPｺﾞｼｯｸM" pitchFamily="50" charset="-128"/>
              </a:rPr>
              <a:t>業務</a:t>
            </a:r>
            <a:endParaRPr kumimoji="0" lang="en-US" altLang="ja-JP" sz="1400" dirty="0">
              <a:solidFill>
                <a:schemeClr val="tx1"/>
              </a:solidFill>
              <a:latin typeface="HGPｺﾞｼｯｸM" pitchFamily="50" charset="-128"/>
              <a:ea typeface="HGPｺﾞｼｯｸM" pitchFamily="50" charset="-128"/>
            </a:endParaRPr>
          </a:p>
          <a:p>
            <a:pPr algn="ctr" eaLnBrk="0" hangingPunct="0">
              <a:defRPr/>
            </a:pPr>
            <a:r>
              <a:rPr kumimoji="0" lang="ja-JP" altLang="en-US" sz="1400" dirty="0">
                <a:solidFill>
                  <a:schemeClr val="tx1"/>
                </a:solidFill>
                <a:latin typeface="HGPｺﾞｼｯｸM" pitchFamily="50" charset="-128"/>
                <a:ea typeface="HGPｺﾞｼｯｸM" pitchFamily="50" charset="-128"/>
              </a:rPr>
              <a:t>アプリ</a:t>
            </a:r>
          </a:p>
        </p:txBody>
      </p:sp>
      <p:sp>
        <p:nvSpPr>
          <p:cNvPr id="10" name="正方形/長方形 9"/>
          <p:cNvSpPr/>
          <p:nvPr/>
        </p:nvSpPr>
        <p:spPr bwMode="auto">
          <a:xfrm>
            <a:off x="2946402" y="4437065"/>
            <a:ext cx="792163" cy="504825"/>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none" anchor="ctr"/>
          <a:lstStyle/>
          <a:p>
            <a:pPr algn="ctr" eaLnBrk="0" hangingPunct="0">
              <a:defRPr/>
            </a:pPr>
            <a:r>
              <a:rPr kumimoji="0" lang="ja-JP" altLang="en-US" sz="1400" dirty="0">
                <a:solidFill>
                  <a:schemeClr val="tx1"/>
                </a:solidFill>
                <a:latin typeface="HGPｺﾞｼｯｸM" pitchFamily="50" charset="-128"/>
                <a:ea typeface="HGPｺﾞｼｯｸM" pitchFamily="50" charset="-128"/>
              </a:rPr>
              <a:t>ＯＳ</a:t>
            </a:r>
            <a:endParaRPr kumimoji="0" lang="en-US" altLang="ja-JP" sz="1400" dirty="0">
              <a:solidFill>
                <a:schemeClr val="tx1"/>
              </a:solidFill>
              <a:latin typeface="HGPｺﾞｼｯｸM" pitchFamily="50" charset="-128"/>
              <a:ea typeface="HGPｺﾞｼｯｸM" pitchFamily="50" charset="-128"/>
            </a:endParaRPr>
          </a:p>
          <a:p>
            <a:pPr algn="ctr" eaLnBrk="0" hangingPunct="0">
              <a:defRPr/>
            </a:pPr>
            <a:r>
              <a:rPr kumimoji="0" lang="ja-JP" altLang="en-US" sz="1050" dirty="0">
                <a:solidFill>
                  <a:schemeClr val="tx1"/>
                </a:solidFill>
                <a:latin typeface="HGPｺﾞｼｯｸM" pitchFamily="50" charset="-128"/>
                <a:ea typeface="HGPｺﾞｼｯｸM" pitchFamily="50" charset="-128"/>
              </a:rPr>
              <a:t>ミドルウェア</a:t>
            </a:r>
          </a:p>
        </p:txBody>
      </p:sp>
      <p:sp>
        <p:nvSpPr>
          <p:cNvPr id="11" name="正方形/長方形 10"/>
          <p:cNvSpPr/>
          <p:nvPr/>
        </p:nvSpPr>
        <p:spPr bwMode="auto">
          <a:xfrm>
            <a:off x="2946402" y="5013325"/>
            <a:ext cx="792163" cy="503238"/>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none" anchor="ctr"/>
          <a:lstStyle/>
          <a:p>
            <a:pPr algn="ctr" eaLnBrk="0" hangingPunct="0">
              <a:defRPr/>
            </a:pPr>
            <a:r>
              <a:rPr kumimoji="0" lang="ja-JP" altLang="en-US" sz="1400" dirty="0">
                <a:solidFill>
                  <a:schemeClr val="tx1"/>
                </a:solidFill>
                <a:latin typeface="HGPｺﾞｼｯｸM" pitchFamily="50" charset="-128"/>
                <a:ea typeface="HGPｺﾞｼｯｸM" pitchFamily="50" charset="-128"/>
              </a:rPr>
              <a:t>ハード</a:t>
            </a:r>
            <a:r>
              <a:rPr kumimoji="0" lang="en-US" altLang="ja-JP" sz="1400" dirty="0">
                <a:solidFill>
                  <a:schemeClr val="tx1"/>
                </a:solidFill>
                <a:latin typeface="HGPｺﾞｼｯｸM" pitchFamily="50" charset="-128"/>
                <a:ea typeface="HGPｺﾞｼｯｸM" pitchFamily="50" charset="-128"/>
              </a:rPr>
              <a:t/>
            </a:r>
            <a:br>
              <a:rPr kumimoji="0" lang="en-US" altLang="ja-JP" sz="1400" dirty="0">
                <a:solidFill>
                  <a:schemeClr val="tx1"/>
                </a:solidFill>
                <a:latin typeface="HGPｺﾞｼｯｸM" pitchFamily="50" charset="-128"/>
                <a:ea typeface="HGPｺﾞｼｯｸM" pitchFamily="50" charset="-128"/>
              </a:rPr>
            </a:br>
            <a:r>
              <a:rPr kumimoji="0" lang="ja-JP" altLang="en-US" sz="1400" dirty="0">
                <a:solidFill>
                  <a:schemeClr val="tx1"/>
                </a:solidFill>
                <a:latin typeface="HGPｺﾞｼｯｸM" pitchFamily="50" charset="-128"/>
                <a:ea typeface="HGPｺﾞｼｯｸM" pitchFamily="50" charset="-128"/>
              </a:rPr>
              <a:t>ウェア</a:t>
            </a:r>
          </a:p>
        </p:txBody>
      </p:sp>
      <p:sp>
        <p:nvSpPr>
          <p:cNvPr id="12" name="正方形/長方形 11"/>
          <p:cNvSpPr/>
          <p:nvPr/>
        </p:nvSpPr>
        <p:spPr bwMode="auto">
          <a:xfrm>
            <a:off x="3873501" y="3852864"/>
            <a:ext cx="792163" cy="504825"/>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none"/>
          <a:lstStyle/>
          <a:p>
            <a:pPr algn="ctr" eaLnBrk="0" hangingPunct="0">
              <a:defRPr/>
            </a:pPr>
            <a:r>
              <a:rPr kumimoji="0" lang="ja-JP" altLang="en-US" sz="1400" dirty="0">
                <a:solidFill>
                  <a:schemeClr val="tx1"/>
                </a:solidFill>
                <a:latin typeface="HGPｺﾞｼｯｸM" pitchFamily="50" charset="-128"/>
                <a:ea typeface="HGPｺﾞｼｯｸM" pitchFamily="50" charset="-128"/>
              </a:rPr>
              <a:t>業務</a:t>
            </a:r>
            <a:endParaRPr kumimoji="0" lang="en-US" altLang="ja-JP" sz="1400" dirty="0">
              <a:solidFill>
                <a:schemeClr val="tx1"/>
              </a:solidFill>
              <a:latin typeface="HGPｺﾞｼｯｸM" pitchFamily="50" charset="-128"/>
              <a:ea typeface="HGPｺﾞｼｯｸM" pitchFamily="50" charset="-128"/>
            </a:endParaRPr>
          </a:p>
          <a:p>
            <a:pPr algn="ctr" eaLnBrk="0" hangingPunct="0">
              <a:defRPr/>
            </a:pPr>
            <a:r>
              <a:rPr kumimoji="0" lang="ja-JP" altLang="en-US" sz="1400" dirty="0">
                <a:solidFill>
                  <a:schemeClr val="tx1"/>
                </a:solidFill>
                <a:latin typeface="HGPｺﾞｼｯｸM" pitchFamily="50" charset="-128"/>
                <a:ea typeface="HGPｺﾞｼｯｸM" pitchFamily="50" charset="-128"/>
              </a:rPr>
              <a:t>アプリ</a:t>
            </a:r>
          </a:p>
        </p:txBody>
      </p:sp>
      <p:sp>
        <p:nvSpPr>
          <p:cNvPr id="13" name="正方形/長方形 12"/>
          <p:cNvSpPr/>
          <p:nvPr/>
        </p:nvSpPr>
        <p:spPr bwMode="auto">
          <a:xfrm>
            <a:off x="3873501" y="4429125"/>
            <a:ext cx="792163" cy="503238"/>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none" anchor="ctr"/>
          <a:lstStyle/>
          <a:p>
            <a:pPr algn="ctr" eaLnBrk="0" hangingPunct="0">
              <a:defRPr/>
            </a:pPr>
            <a:r>
              <a:rPr kumimoji="0" lang="ja-JP" altLang="en-US" sz="1400" dirty="0">
                <a:solidFill>
                  <a:schemeClr val="tx1"/>
                </a:solidFill>
                <a:latin typeface="HGPｺﾞｼｯｸM" pitchFamily="50" charset="-128"/>
                <a:ea typeface="HGPｺﾞｼｯｸM" pitchFamily="50" charset="-128"/>
              </a:rPr>
              <a:t>ＯＳ</a:t>
            </a:r>
            <a:endParaRPr kumimoji="0" lang="en-US" altLang="ja-JP" sz="1400" dirty="0">
              <a:solidFill>
                <a:schemeClr val="tx1"/>
              </a:solidFill>
              <a:latin typeface="HGPｺﾞｼｯｸM" pitchFamily="50" charset="-128"/>
              <a:ea typeface="HGPｺﾞｼｯｸM" pitchFamily="50" charset="-128"/>
            </a:endParaRPr>
          </a:p>
          <a:p>
            <a:pPr algn="ctr" eaLnBrk="0" hangingPunct="0">
              <a:defRPr/>
            </a:pPr>
            <a:r>
              <a:rPr kumimoji="0" lang="ja-JP" altLang="en-US" sz="1050" dirty="0">
                <a:solidFill>
                  <a:schemeClr val="tx1"/>
                </a:solidFill>
                <a:latin typeface="HGPｺﾞｼｯｸM" pitchFamily="50" charset="-128"/>
                <a:ea typeface="HGPｺﾞｼｯｸM" pitchFamily="50" charset="-128"/>
              </a:rPr>
              <a:t>ミドルウェア</a:t>
            </a:r>
          </a:p>
        </p:txBody>
      </p:sp>
      <p:sp>
        <p:nvSpPr>
          <p:cNvPr id="14" name="正方形/長方形 13"/>
          <p:cNvSpPr/>
          <p:nvPr/>
        </p:nvSpPr>
        <p:spPr bwMode="auto">
          <a:xfrm>
            <a:off x="3873501" y="5005390"/>
            <a:ext cx="792163" cy="503237"/>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none" anchor="ctr"/>
          <a:lstStyle/>
          <a:p>
            <a:pPr algn="ctr" eaLnBrk="0" hangingPunct="0">
              <a:defRPr/>
            </a:pPr>
            <a:r>
              <a:rPr kumimoji="0" lang="ja-JP" altLang="en-US" sz="1400" dirty="0">
                <a:solidFill>
                  <a:schemeClr val="tx1"/>
                </a:solidFill>
                <a:latin typeface="HGPｺﾞｼｯｸM" pitchFamily="50" charset="-128"/>
                <a:ea typeface="HGPｺﾞｼｯｸM" pitchFamily="50" charset="-128"/>
              </a:rPr>
              <a:t>ハード</a:t>
            </a:r>
            <a:r>
              <a:rPr kumimoji="0" lang="en-US" altLang="ja-JP" sz="1400" dirty="0">
                <a:solidFill>
                  <a:schemeClr val="tx1"/>
                </a:solidFill>
                <a:latin typeface="HGPｺﾞｼｯｸM" pitchFamily="50" charset="-128"/>
                <a:ea typeface="HGPｺﾞｼｯｸM" pitchFamily="50" charset="-128"/>
              </a:rPr>
              <a:t/>
            </a:r>
            <a:br>
              <a:rPr kumimoji="0" lang="en-US" altLang="ja-JP" sz="1400" dirty="0">
                <a:solidFill>
                  <a:schemeClr val="tx1"/>
                </a:solidFill>
                <a:latin typeface="HGPｺﾞｼｯｸM" pitchFamily="50" charset="-128"/>
                <a:ea typeface="HGPｺﾞｼｯｸM" pitchFamily="50" charset="-128"/>
              </a:rPr>
            </a:br>
            <a:r>
              <a:rPr kumimoji="0" lang="ja-JP" altLang="en-US" sz="1400" dirty="0">
                <a:solidFill>
                  <a:schemeClr val="tx1"/>
                </a:solidFill>
                <a:latin typeface="HGPｺﾞｼｯｸM" pitchFamily="50" charset="-128"/>
                <a:ea typeface="HGPｺﾞｼｯｸM" pitchFamily="50" charset="-128"/>
              </a:rPr>
              <a:t>ウェア</a:t>
            </a:r>
          </a:p>
        </p:txBody>
      </p:sp>
      <p:sp>
        <p:nvSpPr>
          <p:cNvPr id="6" name="ホームベース 5"/>
          <p:cNvSpPr/>
          <p:nvPr/>
        </p:nvSpPr>
        <p:spPr bwMode="auto">
          <a:xfrm rot="5400000">
            <a:off x="2126686" y="3196402"/>
            <a:ext cx="612068" cy="792088"/>
          </a:xfrm>
          <a:prstGeom prst="homePlate">
            <a:avLst>
              <a:gd name="adj" fmla="val 25680"/>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vert270"/>
          <a:lstStyle/>
          <a:p>
            <a:pPr algn="ctr" eaLnBrk="0" hangingPunct="0">
              <a:defRPr/>
            </a:pPr>
            <a:r>
              <a:rPr kumimoji="0" lang="ja-JP" altLang="en-US" sz="1400" dirty="0">
                <a:solidFill>
                  <a:schemeClr val="bg1"/>
                </a:solidFill>
                <a:latin typeface="HGPｺﾞｼｯｸM" pitchFamily="50" charset="-128"/>
                <a:ea typeface="HGPｺﾞｼｯｸM" pitchFamily="50" charset="-128"/>
              </a:rPr>
              <a:t>Ａ</a:t>
            </a:r>
            <a:endParaRPr kumimoji="0" lang="en-US" altLang="ja-JP" sz="1400" dirty="0">
              <a:solidFill>
                <a:schemeClr val="bg1"/>
              </a:solidFill>
              <a:latin typeface="HGPｺﾞｼｯｸM" pitchFamily="50" charset="-128"/>
              <a:ea typeface="HGPｺﾞｼｯｸM" pitchFamily="50" charset="-128"/>
            </a:endParaRPr>
          </a:p>
          <a:p>
            <a:pPr algn="ctr" eaLnBrk="0" hangingPunct="0">
              <a:defRPr/>
            </a:pPr>
            <a:r>
              <a:rPr kumimoji="0" lang="ja-JP" altLang="en-US" sz="1400" dirty="0">
                <a:solidFill>
                  <a:schemeClr val="bg1"/>
                </a:solidFill>
                <a:latin typeface="HGPｺﾞｼｯｸM" pitchFamily="50" charset="-128"/>
                <a:ea typeface="HGPｺﾞｼｯｸM" pitchFamily="50" charset="-128"/>
              </a:rPr>
              <a:t>市</a:t>
            </a:r>
          </a:p>
        </p:txBody>
      </p:sp>
      <p:sp>
        <p:nvSpPr>
          <p:cNvPr id="16" name="ホームベース 15"/>
          <p:cNvSpPr/>
          <p:nvPr/>
        </p:nvSpPr>
        <p:spPr bwMode="auto">
          <a:xfrm rot="5400000">
            <a:off x="3036750" y="3194974"/>
            <a:ext cx="612068" cy="792088"/>
          </a:xfrm>
          <a:prstGeom prst="homePlate">
            <a:avLst>
              <a:gd name="adj" fmla="val 25680"/>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vert270"/>
          <a:lstStyle/>
          <a:p>
            <a:pPr algn="ctr" eaLnBrk="0" hangingPunct="0">
              <a:defRPr/>
            </a:pPr>
            <a:r>
              <a:rPr kumimoji="0" lang="ja-JP" altLang="en-US" sz="1400" dirty="0">
                <a:solidFill>
                  <a:schemeClr val="bg1"/>
                </a:solidFill>
                <a:latin typeface="HGPｺﾞｼｯｸM" pitchFamily="50" charset="-128"/>
                <a:ea typeface="HGPｺﾞｼｯｸM" pitchFamily="50" charset="-128"/>
              </a:rPr>
              <a:t>Ｂ</a:t>
            </a:r>
            <a:endParaRPr kumimoji="0" lang="en-US" altLang="ja-JP" sz="1400" dirty="0">
              <a:solidFill>
                <a:schemeClr val="bg1"/>
              </a:solidFill>
              <a:latin typeface="HGPｺﾞｼｯｸM" pitchFamily="50" charset="-128"/>
              <a:ea typeface="HGPｺﾞｼｯｸM" pitchFamily="50" charset="-128"/>
            </a:endParaRPr>
          </a:p>
          <a:p>
            <a:pPr algn="ctr" eaLnBrk="0" hangingPunct="0">
              <a:defRPr/>
            </a:pPr>
            <a:r>
              <a:rPr kumimoji="0" lang="ja-JP" altLang="en-US" sz="1400" dirty="0">
                <a:solidFill>
                  <a:schemeClr val="bg1"/>
                </a:solidFill>
                <a:latin typeface="HGPｺﾞｼｯｸM" pitchFamily="50" charset="-128"/>
                <a:ea typeface="HGPｺﾞｼｯｸM" pitchFamily="50" charset="-128"/>
              </a:rPr>
              <a:t>町</a:t>
            </a:r>
          </a:p>
        </p:txBody>
      </p:sp>
      <p:sp>
        <p:nvSpPr>
          <p:cNvPr id="17" name="ホームベース 16"/>
          <p:cNvSpPr/>
          <p:nvPr/>
        </p:nvSpPr>
        <p:spPr bwMode="auto">
          <a:xfrm rot="5400000">
            <a:off x="3962890" y="3196402"/>
            <a:ext cx="612068" cy="792088"/>
          </a:xfrm>
          <a:prstGeom prst="homePlate">
            <a:avLst>
              <a:gd name="adj" fmla="val 25680"/>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vert270"/>
          <a:lstStyle/>
          <a:p>
            <a:pPr algn="ctr" eaLnBrk="0" hangingPunct="0">
              <a:defRPr/>
            </a:pPr>
            <a:r>
              <a:rPr kumimoji="0" lang="ja-JP" altLang="en-US" sz="1400" dirty="0">
                <a:solidFill>
                  <a:schemeClr val="bg1"/>
                </a:solidFill>
                <a:latin typeface="HGPｺﾞｼｯｸM" pitchFamily="50" charset="-128"/>
                <a:ea typeface="HGPｺﾞｼｯｸM" pitchFamily="50" charset="-128"/>
              </a:rPr>
              <a:t>Ｃ</a:t>
            </a:r>
            <a:endParaRPr kumimoji="0" lang="en-US" altLang="ja-JP" sz="1400" dirty="0">
              <a:solidFill>
                <a:schemeClr val="bg1"/>
              </a:solidFill>
              <a:latin typeface="HGPｺﾞｼｯｸM" pitchFamily="50" charset="-128"/>
              <a:ea typeface="HGPｺﾞｼｯｸM" pitchFamily="50" charset="-128"/>
            </a:endParaRPr>
          </a:p>
          <a:p>
            <a:pPr algn="ctr" eaLnBrk="0" hangingPunct="0">
              <a:defRPr/>
            </a:pPr>
            <a:r>
              <a:rPr kumimoji="0" lang="ja-JP" altLang="en-US" sz="1400" dirty="0">
                <a:solidFill>
                  <a:schemeClr val="bg1"/>
                </a:solidFill>
                <a:latin typeface="HGPｺﾞｼｯｸM" pitchFamily="50" charset="-128"/>
                <a:ea typeface="HGPｺﾞｼｯｸM" pitchFamily="50" charset="-128"/>
              </a:rPr>
              <a:t>村</a:t>
            </a:r>
          </a:p>
        </p:txBody>
      </p:sp>
      <p:sp>
        <p:nvSpPr>
          <p:cNvPr id="31" name="正方形/長方形 30"/>
          <p:cNvSpPr/>
          <p:nvPr/>
        </p:nvSpPr>
        <p:spPr bwMode="auto">
          <a:xfrm>
            <a:off x="6411914" y="3852863"/>
            <a:ext cx="274637" cy="1663700"/>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none" anchor="ctr"/>
          <a:lstStyle/>
          <a:p>
            <a:pPr algn="ctr" eaLnBrk="0" hangingPunct="0">
              <a:defRPr/>
            </a:pPr>
            <a:endParaRPr kumimoji="0" lang="ja-JP" altLang="en-US" sz="1050" dirty="0">
              <a:solidFill>
                <a:schemeClr val="tx1"/>
              </a:solidFill>
              <a:latin typeface="HGPｺﾞｼｯｸM" pitchFamily="50" charset="-128"/>
              <a:ea typeface="HGPｺﾞｼｯｸM" pitchFamily="50" charset="-128"/>
            </a:endParaRPr>
          </a:p>
        </p:txBody>
      </p:sp>
      <p:sp>
        <p:nvSpPr>
          <p:cNvPr id="32" name="正方形/長方形 31"/>
          <p:cNvSpPr/>
          <p:nvPr/>
        </p:nvSpPr>
        <p:spPr bwMode="auto">
          <a:xfrm>
            <a:off x="6700839" y="3852863"/>
            <a:ext cx="274637" cy="1663700"/>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none" anchor="ctr"/>
          <a:lstStyle/>
          <a:p>
            <a:pPr algn="ctr" eaLnBrk="0" hangingPunct="0">
              <a:defRPr/>
            </a:pPr>
            <a:endParaRPr kumimoji="0" lang="ja-JP" altLang="en-US" sz="1050" dirty="0">
              <a:solidFill>
                <a:schemeClr val="tx1"/>
              </a:solidFill>
              <a:latin typeface="HGPｺﾞｼｯｸM" pitchFamily="50" charset="-128"/>
              <a:ea typeface="HGPｺﾞｼｯｸM" pitchFamily="50" charset="-128"/>
            </a:endParaRPr>
          </a:p>
        </p:txBody>
      </p:sp>
      <p:sp>
        <p:nvSpPr>
          <p:cNvPr id="33" name="正方形/長方形 32"/>
          <p:cNvSpPr/>
          <p:nvPr/>
        </p:nvSpPr>
        <p:spPr bwMode="auto">
          <a:xfrm>
            <a:off x="6978650" y="3852863"/>
            <a:ext cx="274638" cy="1663700"/>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wrap="none" anchor="ctr"/>
          <a:lstStyle/>
          <a:p>
            <a:pPr algn="ctr" eaLnBrk="0" hangingPunct="0">
              <a:defRPr/>
            </a:pPr>
            <a:endParaRPr kumimoji="0" lang="ja-JP" altLang="en-US" sz="1050" dirty="0">
              <a:solidFill>
                <a:schemeClr val="tx1"/>
              </a:solidFill>
              <a:latin typeface="HGPｺﾞｼｯｸM" pitchFamily="50" charset="-128"/>
              <a:ea typeface="HGPｺﾞｼｯｸM" pitchFamily="50" charset="-128"/>
            </a:endParaRPr>
          </a:p>
        </p:txBody>
      </p:sp>
      <p:sp>
        <p:nvSpPr>
          <p:cNvPr id="30" name="正方形/長方形 29"/>
          <p:cNvSpPr/>
          <p:nvPr/>
        </p:nvSpPr>
        <p:spPr bwMode="auto">
          <a:xfrm>
            <a:off x="6442076" y="4429125"/>
            <a:ext cx="792163" cy="503238"/>
          </a:xfrm>
          <a:prstGeom prst="rect">
            <a:avLst/>
          </a:prstGeom>
          <a:noFill/>
          <a:ln>
            <a:noFill/>
            <a:headEnd type="none" w="med" len="med"/>
            <a:tailEnd type="none" w="med" len="med"/>
          </a:ln>
          <a:effectLst/>
        </p:spPr>
        <p:style>
          <a:lnRef idx="1">
            <a:schemeClr val="accent1"/>
          </a:lnRef>
          <a:fillRef idx="2">
            <a:schemeClr val="accent1"/>
          </a:fillRef>
          <a:effectRef idx="1">
            <a:schemeClr val="accent1"/>
          </a:effectRef>
          <a:fontRef idx="minor">
            <a:schemeClr val="dk1"/>
          </a:fontRef>
        </p:style>
        <p:txBody>
          <a:bodyPr wrap="none" anchor="ctr"/>
          <a:lstStyle/>
          <a:p>
            <a:pPr algn="ctr" eaLnBrk="0" hangingPunct="0">
              <a:defRPr/>
            </a:pPr>
            <a:r>
              <a:rPr kumimoji="0" lang="ja-JP" altLang="en-US" sz="1400" dirty="0">
                <a:solidFill>
                  <a:schemeClr val="tx1"/>
                </a:solidFill>
                <a:latin typeface="HGPｺﾞｼｯｸM" pitchFamily="50" charset="-128"/>
                <a:ea typeface="HGPｺﾞｼｯｸM" pitchFamily="50" charset="-128"/>
              </a:rPr>
              <a:t>ＯＳ</a:t>
            </a:r>
            <a:endParaRPr kumimoji="0" lang="en-US" altLang="ja-JP" sz="1400" dirty="0">
              <a:solidFill>
                <a:schemeClr val="tx1"/>
              </a:solidFill>
              <a:latin typeface="HGPｺﾞｼｯｸM" pitchFamily="50" charset="-128"/>
              <a:ea typeface="HGPｺﾞｼｯｸM" pitchFamily="50" charset="-128"/>
            </a:endParaRPr>
          </a:p>
          <a:p>
            <a:pPr algn="ctr" eaLnBrk="0" hangingPunct="0">
              <a:defRPr/>
            </a:pPr>
            <a:r>
              <a:rPr kumimoji="0" lang="ja-JP" altLang="en-US" sz="1050" dirty="0">
                <a:solidFill>
                  <a:schemeClr val="tx1"/>
                </a:solidFill>
                <a:latin typeface="HGPｺﾞｼｯｸM" pitchFamily="50" charset="-128"/>
                <a:ea typeface="HGPｺﾞｼｯｸM" pitchFamily="50" charset="-128"/>
              </a:rPr>
              <a:t>ミドルウェア</a:t>
            </a:r>
          </a:p>
        </p:txBody>
      </p:sp>
      <p:sp>
        <p:nvSpPr>
          <p:cNvPr id="34" name="正方形/長方形 33"/>
          <p:cNvSpPr/>
          <p:nvPr/>
        </p:nvSpPr>
        <p:spPr bwMode="auto">
          <a:xfrm>
            <a:off x="6434139" y="4986340"/>
            <a:ext cx="792162" cy="504825"/>
          </a:xfrm>
          <a:prstGeom prst="rect">
            <a:avLst/>
          </a:prstGeom>
          <a:noFill/>
          <a:ln>
            <a:noFill/>
            <a:headEnd type="none" w="med" len="med"/>
            <a:tailEnd type="none" w="med" len="med"/>
          </a:ln>
          <a:effectLst/>
        </p:spPr>
        <p:style>
          <a:lnRef idx="1">
            <a:schemeClr val="accent1"/>
          </a:lnRef>
          <a:fillRef idx="2">
            <a:schemeClr val="accent1"/>
          </a:fillRef>
          <a:effectRef idx="1">
            <a:schemeClr val="accent1"/>
          </a:effectRef>
          <a:fontRef idx="minor">
            <a:schemeClr val="dk1"/>
          </a:fontRef>
        </p:style>
        <p:txBody>
          <a:bodyPr wrap="none" anchor="ctr"/>
          <a:lstStyle/>
          <a:p>
            <a:pPr algn="ctr" eaLnBrk="0" hangingPunct="0">
              <a:defRPr/>
            </a:pPr>
            <a:r>
              <a:rPr kumimoji="0" lang="ja-JP" altLang="en-US" sz="1050" dirty="0">
                <a:solidFill>
                  <a:schemeClr val="tx1"/>
                </a:solidFill>
                <a:latin typeface="HGPｺﾞｼｯｸM" pitchFamily="50" charset="-128"/>
                <a:ea typeface="HGPｺﾞｼｯｸM" pitchFamily="50" charset="-128"/>
              </a:rPr>
              <a:t>ハードウェア</a:t>
            </a:r>
          </a:p>
        </p:txBody>
      </p:sp>
      <p:sp>
        <p:nvSpPr>
          <p:cNvPr id="27" name="ホームベース 26"/>
          <p:cNvSpPr/>
          <p:nvPr/>
        </p:nvSpPr>
        <p:spPr bwMode="auto">
          <a:xfrm rot="5400000">
            <a:off x="6243870" y="3455129"/>
            <a:ext cx="612068" cy="274634"/>
          </a:xfrm>
          <a:prstGeom prst="homePlate">
            <a:avLst>
              <a:gd name="adj" fmla="val 25680"/>
            </a:avLst>
          </a:prstGeom>
          <a:ln>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vert270"/>
          <a:lstStyle/>
          <a:p>
            <a:pPr algn="ctr" eaLnBrk="0" hangingPunct="0">
              <a:defRPr/>
            </a:pPr>
            <a:r>
              <a:rPr kumimoji="0" lang="ja-JP" altLang="en-US" sz="1400" dirty="0">
                <a:solidFill>
                  <a:schemeClr val="bg1"/>
                </a:solidFill>
                <a:latin typeface="HGPｺﾞｼｯｸM" pitchFamily="50" charset="-128"/>
                <a:ea typeface="HGPｺﾞｼｯｸM" pitchFamily="50" charset="-128"/>
              </a:rPr>
              <a:t>Ａ</a:t>
            </a:r>
            <a:endParaRPr kumimoji="0" lang="en-US" altLang="ja-JP" sz="1400" dirty="0">
              <a:solidFill>
                <a:schemeClr val="bg1"/>
              </a:solidFill>
              <a:latin typeface="HGPｺﾞｼｯｸM" pitchFamily="50" charset="-128"/>
              <a:ea typeface="HGPｺﾞｼｯｸM" pitchFamily="50" charset="-128"/>
            </a:endParaRPr>
          </a:p>
          <a:p>
            <a:pPr algn="ctr" eaLnBrk="0" hangingPunct="0">
              <a:defRPr/>
            </a:pPr>
            <a:r>
              <a:rPr kumimoji="0" lang="ja-JP" altLang="en-US" sz="1400" dirty="0">
                <a:solidFill>
                  <a:schemeClr val="bg1"/>
                </a:solidFill>
                <a:latin typeface="HGPｺﾞｼｯｸM" pitchFamily="50" charset="-128"/>
                <a:ea typeface="HGPｺﾞｼｯｸM" pitchFamily="50" charset="-128"/>
              </a:rPr>
              <a:t>市</a:t>
            </a:r>
          </a:p>
        </p:txBody>
      </p:sp>
      <p:sp>
        <p:nvSpPr>
          <p:cNvPr id="28" name="ホームベース 27"/>
          <p:cNvSpPr/>
          <p:nvPr/>
        </p:nvSpPr>
        <p:spPr bwMode="auto">
          <a:xfrm rot="5400000">
            <a:off x="6531902" y="3453701"/>
            <a:ext cx="612068" cy="274634"/>
          </a:xfrm>
          <a:prstGeom prst="homePlate">
            <a:avLst>
              <a:gd name="adj" fmla="val 25680"/>
            </a:avLst>
          </a:prstGeom>
          <a:ln>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vert270"/>
          <a:lstStyle/>
          <a:p>
            <a:pPr algn="ctr" eaLnBrk="0" hangingPunct="0">
              <a:defRPr/>
            </a:pPr>
            <a:r>
              <a:rPr kumimoji="0" lang="ja-JP" altLang="en-US" sz="1400" dirty="0">
                <a:solidFill>
                  <a:schemeClr val="bg1"/>
                </a:solidFill>
                <a:latin typeface="HGPｺﾞｼｯｸM" pitchFamily="50" charset="-128"/>
                <a:ea typeface="HGPｺﾞｼｯｸM" pitchFamily="50" charset="-128"/>
              </a:rPr>
              <a:t>Ｂ</a:t>
            </a:r>
            <a:endParaRPr kumimoji="0" lang="en-US" altLang="ja-JP" sz="1400" dirty="0">
              <a:solidFill>
                <a:schemeClr val="bg1"/>
              </a:solidFill>
              <a:latin typeface="HGPｺﾞｼｯｸM" pitchFamily="50" charset="-128"/>
              <a:ea typeface="HGPｺﾞｼｯｸM" pitchFamily="50" charset="-128"/>
            </a:endParaRPr>
          </a:p>
          <a:p>
            <a:pPr algn="ctr" eaLnBrk="0" hangingPunct="0">
              <a:defRPr/>
            </a:pPr>
            <a:r>
              <a:rPr kumimoji="0" lang="ja-JP" altLang="en-US" sz="1400" dirty="0">
                <a:solidFill>
                  <a:schemeClr val="bg1"/>
                </a:solidFill>
                <a:latin typeface="HGPｺﾞｼｯｸM" pitchFamily="50" charset="-128"/>
                <a:ea typeface="HGPｺﾞｼｯｸM" pitchFamily="50" charset="-128"/>
              </a:rPr>
              <a:t>町</a:t>
            </a:r>
          </a:p>
        </p:txBody>
      </p:sp>
      <p:sp>
        <p:nvSpPr>
          <p:cNvPr id="29" name="ホームベース 28"/>
          <p:cNvSpPr/>
          <p:nvPr/>
        </p:nvSpPr>
        <p:spPr bwMode="auto">
          <a:xfrm rot="5400000">
            <a:off x="6813905" y="3455129"/>
            <a:ext cx="612068" cy="274634"/>
          </a:xfrm>
          <a:prstGeom prst="homePlate">
            <a:avLst>
              <a:gd name="adj" fmla="val 25680"/>
            </a:avLst>
          </a:prstGeom>
          <a:ln>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vert270"/>
          <a:lstStyle/>
          <a:p>
            <a:pPr algn="ctr" eaLnBrk="0" hangingPunct="0">
              <a:defRPr/>
            </a:pPr>
            <a:r>
              <a:rPr kumimoji="0" lang="ja-JP" altLang="en-US" sz="1400" dirty="0">
                <a:solidFill>
                  <a:schemeClr val="bg1"/>
                </a:solidFill>
                <a:latin typeface="HGPｺﾞｼｯｸM" pitchFamily="50" charset="-128"/>
                <a:ea typeface="HGPｺﾞｼｯｸM" pitchFamily="50" charset="-128"/>
              </a:rPr>
              <a:t>Ｃ</a:t>
            </a:r>
            <a:endParaRPr kumimoji="0" lang="en-US" altLang="ja-JP" sz="1400" dirty="0">
              <a:solidFill>
                <a:schemeClr val="bg1"/>
              </a:solidFill>
              <a:latin typeface="HGPｺﾞｼｯｸM" pitchFamily="50" charset="-128"/>
              <a:ea typeface="HGPｺﾞｼｯｸM" pitchFamily="50" charset="-128"/>
            </a:endParaRPr>
          </a:p>
          <a:p>
            <a:pPr algn="ctr" eaLnBrk="0" hangingPunct="0">
              <a:defRPr/>
            </a:pPr>
            <a:r>
              <a:rPr kumimoji="0" lang="ja-JP" altLang="en-US" sz="1400" dirty="0">
                <a:solidFill>
                  <a:schemeClr val="bg1"/>
                </a:solidFill>
                <a:latin typeface="HGPｺﾞｼｯｸM" pitchFamily="50" charset="-128"/>
                <a:ea typeface="HGPｺﾞｼｯｸM" pitchFamily="50" charset="-128"/>
              </a:rPr>
              <a:t>村</a:t>
            </a:r>
          </a:p>
        </p:txBody>
      </p:sp>
      <p:sp>
        <p:nvSpPr>
          <p:cNvPr id="36" name="正方形/長方形 35"/>
          <p:cNvSpPr/>
          <p:nvPr/>
        </p:nvSpPr>
        <p:spPr bwMode="auto">
          <a:xfrm>
            <a:off x="6434139" y="3860802"/>
            <a:ext cx="792162" cy="504825"/>
          </a:xfrm>
          <a:prstGeom prst="rect">
            <a:avLst/>
          </a:prstGeom>
          <a:noFill/>
          <a:ln>
            <a:prstDash val="dash"/>
            <a:headEnd type="none" w="med" len="med"/>
            <a:tailEnd type="none" w="med" len="med"/>
          </a:ln>
          <a:effectLst/>
        </p:spPr>
        <p:style>
          <a:lnRef idx="1">
            <a:schemeClr val="accent1"/>
          </a:lnRef>
          <a:fillRef idx="2">
            <a:schemeClr val="accent1"/>
          </a:fillRef>
          <a:effectRef idx="1">
            <a:schemeClr val="accent1"/>
          </a:effectRef>
          <a:fontRef idx="minor">
            <a:schemeClr val="dk1"/>
          </a:fontRef>
        </p:style>
        <p:txBody>
          <a:bodyPr wrap="none"/>
          <a:lstStyle/>
          <a:p>
            <a:pPr algn="ctr" eaLnBrk="0" hangingPunct="0">
              <a:defRPr/>
            </a:pPr>
            <a:r>
              <a:rPr kumimoji="0" lang="ja-JP" altLang="en-US" sz="1400" dirty="0">
                <a:solidFill>
                  <a:schemeClr val="tx1"/>
                </a:solidFill>
                <a:latin typeface="HGPｺﾞｼｯｸM" pitchFamily="50" charset="-128"/>
                <a:ea typeface="HGPｺﾞｼｯｸM" pitchFamily="50" charset="-128"/>
              </a:rPr>
              <a:t>業務</a:t>
            </a:r>
            <a:endParaRPr kumimoji="0" lang="en-US" altLang="ja-JP" sz="1400" dirty="0">
              <a:solidFill>
                <a:schemeClr val="tx1"/>
              </a:solidFill>
              <a:latin typeface="HGPｺﾞｼｯｸM" pitchFamily="50" charset="-128"/>
              <a:ea typeface="HGPｺﾞｼｯｸM" pitchFamily="50" charset="-128"/>
            </a:endParaRPr>
          </a:p>
          <a:p>
            <a:pPr algn="ctr" eaLnBrk="0" hangingPunct="0">
              <a:defRPr/>
            </a:pPr>
            <a:r>
              <a:rPr kumimoji="0" lang="ja-JP" altLang="en-US" sz="1400" dirty="0">
                <a:solidFill>
                  <a:schemeClr val="tx1"/>
                </a:solidFill>
                <a:latin typeface="HGPｺﾞｼｯｸM" pitchFamily="50" charset="-128"/>
                <a:ea typeface="HGPｺﾞｼｯｸM" pitchFamily="50" charset="-128"/>
              </a:rPr>
              <a:t>アプリ</a:t>
            </a:r>
          </a:p>
        </p:txBody>
      </p:sp>
      <p:sp>
        <p:nvSpPr>
          <p:cNvPr id="15" name="左矢印吹き出し 14"/>
          <p:cNvSpPr/>
          <p:nvPr/>
        </p:nvSpPr>
        <p:spPr bwMode="auto">
          <a:xfrm>
            <a:off x="7256464" y="3644902"/>
            <a:ext cx="2160587" cy="639763"/>
          </a:xfrm>
          <a:prstGeom prst="leftArrowCallout">
            <a:avLst>
              <a:gd name="adj1" fmla="val 25000"/>
              <a:gd name="adj2" fmla="val 25000"/>
              <a:gd name="adj3" fmla="val 25000"/>
              <a:gd name="adj4" fmla="val 84819"/>
            </a:avLst>
          </a:prstGeom>
          <a:solidFill>
            <a:schemeClr val="bg1"/>
          </a:solidFill>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a:lstStyle/>
          <a:p>
            <a:pPr eaLnBrk="0" hangingPunct="0">
              <a:defRPr/>
            </a:pPr>
            <a:r>
              <a:rPr kumimoji="0" lang="ja-JP" altLang="en-US" sz="1200" dirty="0">
                <a:solidFill>
                  <a:schemeClr val="tx1"/>
                </a:solidFill>
                <a:latin typeface="HGPｺﾞｼｯｸM" pitchFamily="50" charset="-128"/>
                <a:ea typeface="HGPｺﾞｼｯｸM" pitchFamily="50" charset="-128"/>
              </a:rPr>
              <a:t>同じ業務アプリを共同利用することで、業務アプリ開発コストを割り勘</a:t>
            </a:r>
          </a:p>
        </p:txBody>
      </p:sp>
      <p:sp>
        <p:nvSpPr>
          <p:cNvPr id="38" name="左矢印吹き出し 37"/>
          <p:cNvSpPr/>
          <p:nvPr/>
        </p:nvSpPr>
        <p:spPr bwMode="auto">
          <a:xfrm>
            <a:off x="7256464" y="4365627"/>
            <a:ext cx="2160587" cy="1154113"/>
          </a:xfrm>
          <a:prstGeom prst="leftArrowCallout">
            <a:avLst>
              <a:gd name="adj1" fmla="val 15797"/>
              <a:gd name="adj2" fmla="val 15797"/>
              <a:gd name="adj3" fmla="val 15797"/>
              <a:gd name="adj4" fmla="val 84819"/>
            </a:avLst>
          </a:prstGeom>
          <a:solidFill>
            <a:schemeClr val="bg1"/>
          </a:solidFill>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anchor="ctr"/>
          <a:lstStyle/>
          <a:p>
            <a:pPr eaLnBrk="0" hangingPunct="0">
              <a:defRPr/>
            </a:pPr>
            <a:r>
              <a:rPr kumimoji="0" lang="ja-JP" altLang="en-US" sz="1200" dirty="0">
                <a:solidFill>
                  <a:schemeClr val="tx1"/>
                </a:solidFill>
                <a:latin typeface="HGPｺﾞｼｯｸM" pitchFamily="50" charset="-128"/>
                <a:ea typeface="HGPｺﾞｼｯｸM" pitchFamily="50" charset="-128"/>
              </a:rPr>
              <a:t>割り勘効果に加えて</a:t>
            </a:r>
            <a:r>
              <a:rPr kumimoji="0" lang="en-US" altLang="ja-JP" sz="1200" dirty="0">
                <a:solidFill>
                  <a:schemeClr val="tx1"/>
                </a:solidFill>
                <a:latin typeface="HGPｺﾞｼｯｸM" pitchFamily="50" charset="-128"/>
                <a:ea typeface="HGPｺﾞｼｯｸM" pitchFamily="50" charset="-128"/>
              </a:rPr>
              <a:t>…</a:t>
            </a:r>
            <a:br>
              <a:rPr kumimoji="0" lang="en-US" altLang="ja-JP" sz="1200" dirty="0">
                <a:solidFill>
                  <a:schemeClr val="tx1"/>
                </a:solidFill>
                <a:latin typeface="HGPｺﾞｼｯｸM" pitchFamily="50" charset="-128"/>
                <a:ea typeface="HGPｺﾞｼｯｸM" pitchFamily="50" charset="-128"/>
              </a:rPr>
            </a:br>
            <a:r>
              <a:rPr kumimoji="0" lang="ja-JP" altLang="en-US" sz="1200" dirty="0">
                <a:solidFill>
                  <a:schemeClr val="tx1"/>
                </a:solidFill>
                <a:latin typeface="HGPｺﾞｼｯｸM" pitchFamily="50" charset="-128"/>
                <a:ea typeface="HGPｺﾞｼｯｸM" pitchFamily="50" charset="-128"/>
              </a:rPr>
              <a:t>所有からサービス利用に変わるため、無駄なハードウェア投資（冗長構成、冗長な保守等）を低減</a:t>
            </a:r>
          </a:p>
        </p:txBody>
      </p:sp>
      <p:sp>
        <p:nvSpPr>
          <p:cNvPr id="15395" name="左中かっこ 36"/>
          <p:cNvSpPr>
            <a:spLocks/>
          </p:cNvSpPr>
          <p:nvPr/>
        </p:nvSpPr>
        <p:spPr bwMode="auto">
          <a:xfrm rot="-5400000">
            <a:off x="6759576" y="5241927"/>
            <a:ext cx="142875" cy="838200"/>
          </a:xfrm>
          <a:prstGeom prst="leftBrace">
            <a:avLst>
              <a:gd name="adj1" fmla="val 8393"/>
              <a:gd name="adj2" fmla="val 50000"/>
            </a:avLst>
          </a:prstGeom>
          <a:noFill/>
          <a:ln w="9525" algn="ctr">
            <a:solidFill>
              <a:schemeClr val="tx1"/>
            </a:solidFill>
            <a:round/>
            <a:headEnd/>
            <a:tailEnd/>
          </a:ln>
          <a:effectLst>
            <a:prstShdw prst="shdw17" dist="17961" dir="2700000">
              <a:schemeClr val="bg2"/>
            </a:prstShdw>
          </a:effectLst>
          <a:extLst>
            <a:ext uri="{909E8E84-426E-40DD-AFC4-6F175D3DCCD1}">
              <a14:hiddenFill xmlns="" xmlns:a14="http://schemas.microsoft.com/office/drawing/2010/main">
                <a:solidFill>
                  <a:srgbClr val="FFFFFF"/>
                </a:solidFill>
              </a14:hiddenFill>
            </a:ext>
          </a:extLst>
        </p:spPr>
        <p:txBody>
          <a:bodyPr/>
          <a:lstStyle/>
          <a:p>
            <a:pPr eaLnBrk="0" hangingPunct="0"/>
            <a:endParaRPr kumimoji="0" lang="ja-JP" altLang="en-US">
              <a:latin typeface="HGPｺﾞｼｯｸM" pitchFamily="50" charset="-128"/>
              <a:ea typeface="HGPｺﾞｼｯｸM" pitchFamily="50" charset="-128"/>
            </a:endParaRPr>
          </a:p>
        </p:txBody>
      </p:sp>
      <p:sp>
        <p:nvSpPr>
          <p:cNvPr id="15396" name="左中かっこ 39"/>
          <p:cNvSpPr>
            <a:spLocks/>
          </p:cNvSpPr>
          <p:nvPr/>
        </p:nvSpPr>
        <p:spPr bwMode="auto">
          <a:xfrm rot="-5400000">
            <a:off x="3269457" y="4356895"/>
            <a:ext cx="142875" cy="2608262"/>
          </a:xfrm>
          <a:prstGeom prst="leftBrace">
            <a:avLst>
              <a:gd name="adj1" fmla="val 8367"/>
              <a:gd name="adj2" fmla="val 50000"/>
            </a:avLst>
          </a:prstGeom>
          <a:noFill/>
          <a:ln w="9525" algn="ctr">
            <a:solidFill>
              <a:schemeClr val="tx1"/>
            </a:solidFill>
            <a:round/>
            <a:headEnd/>
            <a:tailEnd/>
          </a:ln>
          <a:effectLst>
            <a:prstShdw prst="shdw17" dist="17961" dir="2700000">
              <a:schemeClr val="bg2"/>
            </a:prstShdw>
          </a:effectLst>
          <a:extLst>
            <a:ext uri="{909E8E84-426E-40DD-AFC4-6F175D3DCCD1}">
              <a14:hiddenFill xmlns="" xmlns:a14="http://schemas.microsoft.com/office/drawing/2010/main">
                <a:solidFill>
                  <a:srgbClr val="FFFFFF"/>
                </a:solidFill>
              </a14:hiddenFill>
            </a:ext>
          </a:extLst>
        </p:spPr>
        <p:txBody>
          <a:bodyPr/>
          <a:lstStyle/>
          <a:p>
            <a:pPr eaLnBrk="0" hangingPunct="0"/>
            <a:endParaRPr kumimoji="0" lang="ja-JP" altLang="en-US">
              <a:latin typeface="HGPｺﾞｼｯｸM" pitchFamily="50" charset="-128"/>
              <a:ea typeface="HGPｺﾞｼｯｸM" pitchFamily="50" charset="-128"/>
            </a:endParaRPr>
          </a:p>
        </p:txBody>
      </p:sp>
      <p:sp>
        <p:nvSpPr>
          <p:cNvPr id="41" name="正方形/長方形 40"/>
          <p:cNvSpPr/>
          <p:nvPr/>
        </p:nvSpPr>
        <p:spPr bwMode="auto">
          <a:xfrm>
            <a:off x="2944813" y="5732463"/>
            <a:ext cx="792162" cy="252412"/>
          </a:xfrm>
          <a:prstGeom prst="rect">
            <a:avLst/>
          </a:prstGeom>
          <a:noFill/>
          <a:ln>
            <a:noFill/>
            <a:headEnd type="none" w="med" len="med"/>
            <a:tailEnd type="none" w="med" len="med"/>
          </a:ln>
          <a:effectLst/>
        </p:spPr>
        <p:style>
          <a:lnRef idx="1">
            <a:schemeClr val="accent1"/>
          </a:lnRef>
          <a:fillRef idx="2">
            <a:schemeClr val="accent1"/>
          </a:fillRef>
          <a:effectRef idx="1">
            <a:schemeClr val="accent1"/>
          </a:effectRef>
          <a:fontRef idx="minor">
            <a:schemeClr val="dk1"/>
          </a:fontRef>
        </p:style>
        <p:txBody>
          <a:bodyPr wrap="none" anchor="ctr"/>
          <a:lstStyle/>
          <a:p>
            <a:pPr algn="ctr" eaLnBrk="0" hangingPunct="0">
              <a:defRPr/>
            </a:pPr>
            <a:r>
              <a:rPr kumimoji="0" lang="ja-JP" altLang="en-US" sz="1050" dirty="0">
                <a:solidFill>
                  <a:schemeClr val="tx1"/>
                </a:solidFill>
                <a:latin typeface="HGPｺﾞｼｯｸM" pitchFamily="50" charset="-128"/>
                <a:ea typeface="HGPｺﾞｼｯｸM" pitchFamily="50" charset="-128"/>
              </a:rPr>
              <a:t>コスト</a:t>
            </a:r>
          </a:p>
        </p:txBody>
      </p:sp>
      <p:sp>
        <p:nvSpPr>
          <p:cNvPr id="42" name="正方形/長方形 41"/>
          <p:cNvSpPr/>
          <p:nvPr/>
        </p:nvSpPr>
        <p:spPr bwMode="auto">
          <a:xfrm>
            <a:off x="6434139" y="5732465"/>
            <a:ext cx="792162" cy="250825"/>
          </a:xfrm>
          <a:prstGeom prst="rect">
            <a:avLst/>
          </a:prstGeom>
          <a:noFill/>
          <a:ln>
            <a:noFill/>
            <a:headEnd type="none" w="med" len="med"/>
            <a:tailEnd type="none" w="med" len="med"/>
          </a:ln>
          <a:effectLst/>
        </p:spPr>
        <p:style>
          <a:lnRef idx="1">
            <a:schemeClr val="accent1"/>
          </a:lnRef>
          <a:fillRef idx="2">
            <a:schemeClr val="accent1"/>
          </a:fillRef>
          <a:effectRef idx="1">
            <a:schemeClr val="accent1"/>
          </a:effectRef>
          <a:fontRef idx="minor">
            <a:schemeClr val="dk1"/>
          </a:fontRef>
        </p:style>
        <p:txBody>
          <a:bodyPr wrap="none" anchor="ctr"/>
          <a:lstStyle/>
          <a:p>
            <a:pPr algn="ctr" eaLnBrk="0" hangingPunct="0">
              <a:defRPr/>
            </a:pPr>
            <a:r>
              <a:rPr kumimoji="0" lang="ja-JP" altLang="en-US" sz="1050" dirty="0">
                <a:solidFill>
                  <a:schemeClr val="tx1"/>
                </a:solidFill>
                <a:latin typeface="HGPｺﾞｼｯｸM" pitchFamily="50" charset="-128"/>
                <a:ea typeface="HGPｺﾞｼｯｸM" pitchFamily="50" charset="-128"/>
              </a:rPr>
              <a:t>コスト</a:t>
            </a:r>
          </a:p>
        </p:txBody>
      </p:sp>
      <p:sp>
        <p:nvSpPr>
          <p:cNvPr id="45" name="テキスト ボックス 44"/>
          <p:cNvSpPr txBox="1"/>
          <p:nvPr/>
        </p:nvSpPr>
        <p:spPr>
          <a:xfrm>
            <a:off x="1281114" y="3141663"/>
            <a:ext cx="431800" cy="2951162"/>
          </a:xfrm>
          <a:prstGeom prst="rect">
            <a:avLst/>
          </a:prstGeom>
          <a:noFill/>
          <a:ln>
            <a:noFill/>
          </a:ln>
          <a:effectLst/>
        </p:spPr>
        <p:style>
          <a:lnRef idx="1">
            <a:schemeClr val="accent1"/>
          </a:lnRef>
          <a:fillRef idx="2">
            <a:schemeClr val="accent1"/>
          </a:fillRef>
          <a:effectRef idx="1">
            <a:schemeClr val="accent1"/>
          </a:effectRef>
          <a:fontRef idx="minor">
            <a:schemeClr val="dk1"/>
          </a:fontRef>
        </p:style>
        <p:txBody>
          <a:bodyPr vert="eaVert" lIns="0" tIns="0" rIns="0" bIns="0" anchor="ctr"/>
          <a:lstStyle/>
          <a:p>
            <a:pPr algn="ctr" eaLnBrk="0" hangingPunct="0">
              <a:defRPr/>
            </a:pPr>
            <a:r>
              <a:rPr lang="ja-JP" altLang="en-US" sz="2000" dirty="0">
                <a:solidFill>
                  <a:schemeClr val="bg1"/>
                </a:solidFill>
                <a:latin typeface="HGPｺﾞｼｯｸM" pitchFamily="50" charset="-128"/>
                <a:ea typeface="HGPｺﾞｼｯｸM" pitchFamily="50" charset="-128"/>
              </a:rPr>
              <a:t>従来</a:t>
            </a:r>
          </a:p>
        </p:txBody>
      </p:sp>
      <p:sp>
        <p:nvSpPr>
          <p:cNvPr id="48" name="テキスト ボックス 47"/>
          <p:cNvSpPr txBox="1"/>
          <p:nvPr/>
        </p:nvSpPr>
        <p:spPr>
          <a:xfrm>
            <a:off x="5816601" y="3141663"/>
            <a:ext cx="431800" cy="2951162"/>
          </a:xfrm>
          <a:prstGeom prst="rect">
            <a:avLst/>
          </a:prstGeom>
          <a:noFill/>
          <a:ln>
            <a:noFill/>
          </a:ln>
          <a:effectLst/>
        </p:spPr>
        <p:style>
          <a:lnRef idx="1">
            <a:schemeClr val="accent1"/>
          </a:lnRef>
          <a:fillRef idx="2">
            <a:schemeClr val="accent1"/>
          </a:fillRef>
          <a:effectRef idx="1">
            <a:schemeClr val="accent1"/>
          </a:effectRef>
          <a:fontRef idx="minor">
            <a:schemeClr val="dk1"/>
          </a:fontRef>
        </p:style>
        <p:txBody>
          <a:bodyPr vert="eaVert" lIns="0" tIns="0" rIns="0" bIns="0" anchor="ctr"/>
          <a:lstStyle/>
          <a:p>
            <a:pPr algn="ctr" eaLnBrk="0" hangingPunct="0">
              <a:defRPr/>
            </a:pPr>
            <a:r>
              <a:rPr lang="ja-JP" altLang="en-US" sz="2000" dirty="0">
                <a:solidFill>
                  <a:schemeClr val="bg1"/>
                </a:solidFill>
                <a:latin typeface="HGPｺﾞｼｯｸM" pitchFamily="50" charset="-128"/>
                <a:ea typeface="HGPｺﾞｼｯｸM" pitchFamily="50" charset="-128"/>
              </a:rPr>
              <a:t>自治体クラウド</a:t>
            </a:r>
          </a:p>
        </p:txBody>
      </p:sp>
      <p:sp>
        <p:nvSpPr>
          <p:cNvPr id="47" name="二等辺三角形 46"/>
          <p:cNvSpPr/>
          <p:nvPr/>
        </p:nvSpPr>
        <p:spPr bwMode="auto">
          <a:xfrm rot="5400000">
            <a:off x="4818063" y="4373564"/>
            <a:ext cx="1152525" cy="450850"/>
          </a:xfrm>
          <a:prstGeom prst="triangle">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a:lstStyle/>
          <a:p>
            <a:pPr eaLnBrk="0" hangingPunct="0">
              <a:defRPr/>
            </a:pPr>
            <a:endParaRPr kumimoji="0" lang="ja-JP" altLang="en-US">
              <a:solidFill>
                <a:schemeClr val="tx1"/>
              </a:solidFill>
              <a:latin typeface="HGPｺﾞｼｯｸM" pitchFamily="50" charset="-128"/>
              <a:ea typeface="HGPｺﾞｼｯｸM" pitchFamily="50" charset="-128"/>
            </a:endParaRPr>
          </a:p>
        </p:txBody>
      </p:sp>
      <p:sp>
        <p:nvSpPr>
          <p:cNvPr id="40" name="スライド番号プレースホルダ 39"/>
          <p:cNvSpPr>
            <a:spLocks noGrp="1"/>
          </p:cNvSpPr>
          <p:nvPr>
            <p:ph type="sldNum" sz="quarter" idx="12"/>
          </p:nvPr>
        </p:nvSpPr>
        <p:spPr/>
        <p:txBody>
          <a:bodyPr/>
          <a:lstStyle/>
          <a:p>
            <a:pPr>
              <a:defRPr/>
            </a:pPr>
            <a:fld id="{0E58A879-8DF7-4551-894D-53A581E11B35}" type="slidenum">
              <a:rPr lang="ja-JP" altLang="en-US" smtClean="0"/>
              <a:pPr>
                <a:defRPr/>
              </a:pPr>
              <a:t>8</a:t>
            </a:fld>
            <a:endParaRPr lang="en-US" altLang="ja-JP"/>
          </a:p>
        </p:txBody>
      </p:sp>
      <p:sp>
        <p:nvSpPr>
          <p:cNvPr id="49" name="フッター プレースホルダ 48"/>
          <p:cNvSpPr>
            <a:spLocks noGrp="1"/>
          </p:cNvSpPr>
          <p:nvPr>
            <p:ph type="ftr" sz="quarter" idx="11"/>
          </p:nvPr>
        </p:nvSpPr>
        <p:spPr/>
        <p:txBody>
          <a:bodyPr/>
          <a:lstStyle/>
          <a:p>
            <a:pPr>
              <a:defRPr/>
            </a:pPr>
            <a:r>
              <a:rPr lang="en-US" altLang="ja-JP" smtClean="0"/>
              <a:t>1-2 </a:t>
            </a:r>
            <a:r>
              <a:rPr lang="ja-JP" altLang="en-US" smtClean="0"/>
              <a:t>自治体における効果的な</a:t>
            </a:r>
            <a:r>
              <a:rPr lang="en-US" altLang="ja-JP" smtClean="0"/>
              <a:t>ICT</a:t>
            </a:r>
            <a:r>
              <a:rPr lang="ja-JP" altLang="en-US" smtClean="0"/>
              <a:t>利活用</a:t>
            </a:r>
            <a:endParaRPr lang="en-US" altLang="ja-JP"/>
          </a:p>
        </p:txBody>
      </p:sp>
      <p:sp>
        <p:nvSpPr>
          <p:cNvPr id="50" name="Rectangle 2"/>
          <p:cNvSpPr txBox="1">
            <a:spLocks noChangeArrowheads="1"/>
          </p:cNvSpPr>
          <p:nvPr/>
        </p:nvSpPr>
        <p:spPr bwMode="auto">
          <a:xfrm>
            <a:off x="495300" y="404813"/>
            <a:ext cx="9410700" cy="7921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eaLnBrk="1" hangingPunct="1"/>
            <a:r>
              <a:rPr lang="ja-JP" altLang="en-US" sz="2800" b="1" dirty="0" smtClean="0">
                <a:latin typeface="HGPｺﾞｼｯｸM" pitchFamily="50" charset="-128"/>
                <a:ea typeface="HGPｺﾞｼｯｸM" pitchFamily="50" charset="-128"/>
              </a:rPr>
              <a:t>４．自治体クラウドとは　</a:t>
            </a:r>
            <a:r>
              <a:rPr kumimoji="1" lang="ja-JP" altLang="en-US" sz="2400" b="1" kern="0" spc="-100" dirty="0" smtClean="0">
                <a:solidFill>
                  <a:prstClr val="black"/>
                </a:solidFill>
                <a:latin typeface="HGPｺﾞｼｯｸM" pitchFamily="50" charset="-128"/>
                <a:ea typeface="HGPｺﾞｼｯｸM" pitchFamily="50" charset="-128"/>
                <a:cs typeface="+mj-cs"/>
              </a:rPr>
              <a:t>～なぜ自治体クラウドなのか～</a:t>
            </a:r>
            <a:endParaRPr kumimoji="1" lang="ja-JP" altLang="ja-JP" sz="2400" b="1" i="0" u="none" strike="noStrike" kern="0" cap="none" spc="-100" normalizeH="0" baseline="0" noProof="0" dirty="0" smtClean="0">
              <a:ln>
                <a:noFill/>
              </a:ln>
              <a:solidFill>
                <a:schemeClr val="tx1"/>
              </a:solidFill>
              <a:effectLst/>
              <a:uLnTx/>
              <a:uFillTx/>
              <a:latin typeface="HGPｺﾞｼｯｸM" pitchFamily="50" charset="-128"/>
              <a:ea typeface="HGPｺﾞｼｯｸM" pitchFamily="50" charset="-128"/>
              <a:cs typeface="+mj-cs"/>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half_green">
  <a:themeElements>
    <a:clrScheme name="メトロ">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モジュール">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ahoma" pitchFamily="34" charset="0"/>
            <a:ea typeface="ＭＳ Ｐゴシック" pitchFamily="5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ahoma" pitchFamily="34" charset="0"/>
            <a:ea typeface="ＭＳ Ｐゴシック" pitchFamily="50" charset="-128"/>
          </a:defRPr>
        </a:defPPr>
      </a:lstStyle>
    </a:lnDef>
  </a:objectDefaults>
  <a:extraClrSchemeLst>
    <a:extraClrScheme>
      <a:clrScheme name="Office テーマ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Office テーマ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Office テーマ 3">
        <a:dk1>
          <a:srgbClr val="000000"/>
        </a:dk1>
        <a:lt1>
          <a:srgbClr val="FFFFFF"/>
        </a:lt1>
        <a:dk2>
          <a:srgbClr val="000000"/>
        </a:dk2>
        <a:lt2>
          <a:srgbClr val="5F5F5F"/>
        </a:lt2>
        <a:accent1>
          <a:srgbClr val="EAEAEA"/>
        </a:accent1>
        <a:accent2>
          <a:srgbClr val="808080"/>
        </a:accent2>
        <a:accent3>
          <a:srgbClr val="FFFFFF"/>
        </a:accent3>
        <a:accent4>
          <a:srgbClr val="000000"/>
        </a:accent4>
        <a:accent5>
          <a:srgbClr val="F3F3F3"/>
        </a:accent5>
        <a:accent6>
          <a:srgbClr val="737373"/>
        </a:accent6>
        <a:hlink>
          <a:srgbClr val="4D4D4D"/>
        </a:hlink>
        <a:folHlink>
          <a:srgbClr val="C0C0C0"/>
        </a:folHlink>
      </a:clrScheme>
      <a:clrMap bg1="lt1" tx1="dk1" bg2="lt2" tx2="dk2" accent1="accent1" accent2="accent2" accent3="accent3" accent4="accent4" accent5="accent5" accent6="accent6" hlink="hlink" folHlink="folHlink"/>
    </a:extraClrScheme>
    <a:extraClrScheme>
      <a:clrScheme name="Office テーマ 4">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Office テーマ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Office テーマ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
      <a:clrScheme name="Office テーマ 7">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24110</TotalTime>
  <Words>4159</Words>
  <Application>Microsoft Office PowerPoint</Application>
  <PresentationFormat>A4 210 x 297 mm</PresentationFormat>
  <Paragraphs>909</Paragraphs>
  <Slides>22</Slides>
  <Notes>21</Notes>
  <HiddenSlides>0</HiddenSlides>
  <MMClips>0</MMClips>
  <ScaleCrop>false</ScaleCrop>
  <HeadingPairs>
    <vt:vector size="4" baseType="variant">
      <vt:variant>
        <vt:lpstr>テーマ</vt:lpstr>
      </vt:variant>
      <vt:variant>
        <vt:i4>1</vt:i4>
      </vt:variant>
      <vt:variant>
        <vt:lpstr>スライド タイトル</vt:lpstr>
      </vt:variant>
      <vt:variant>
        <vt:i4>22</vt:i4>
      </vt:variant>
    </vt:vector>
  </HeadingPairs>
  <TitlesOfParts>
    <vt:vector size="23" baseType="lpstr">
      <vt:lpstr>half_green</vt:lpstr>
      <vt:lpstr>1-2 自治体における効果的なICT利活用</vt:lpstr>
      <vt:lpstr>１．本講義の学習目標</vt:lpstr>
      <vt:lpstr>２．本講義の構成</vt:lpstr>
      <vt:lpstr>３．自治体におけるＩＣＴ利活用　～行政事務におけるＩＣＴ利活用の変遷～</vt:lpstr>
      <vt:lpstr>３．自治体におけるＩＣＴ利活用　～行政事務におけるＩＣＴ利活用の変遷～</vt:lpstr>
      <vt:lpstr>３．自治体におけるＩＣＴ利活用　～行政事務におけるＩＣＴ利活用の変遷～</vt:lpstr>
      <vt:lpstr>３．自治体におけるＩＣＴ利活用　～行政事務におけるＩＣＴ利活用の変遷～</vt:lpstr>
      <vt:lpstr>スライド 7</vt:lpstr>
      <vt:lpstr>スライド 8</vt:lpstr>
      <vt:lpstr>スライド 9</vt:lpstr>
      <vt:lpstr>スライド 10</vt:lpstr>
      <vt:lpstr>５．自治体における業務・システムの最適化</vt:lpstr>
      <vt:lpstr>５．自治体における業務・システムの最適化</vt:lpstr>
      <vt:lpstr>スライド 13</vt:lpstr>
      <vt:lpstr>スライド 14</vt:lpstr>
      <vt:lpstr>５．自治体における業務・システムの最適化</vt:lpstr>
      <vt:lpstr>スライド 16</vt:lpstr>
      <vt:lpstr>６．自治体クラウド導入と業務連携推進　～推進支援策①～</vt:lpstr>
      <vt:lpstr>６．自治体クラウド導入と業務連携推進　～推進支援策②～</vt:lpstr>
      <vt:lpstr>６．自治体クラウド導入と業務連携推進　～推進支援策②～</vt:lpstr>
      <vt:lpstr>６．自治体クラウド導入と業務連携推進　～施策の位置づけ～</vt:lpstr>
      <vt:lpstr>７．本講義のまとめ</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1-2 自治体における効果的なICT利活用</dc:title>
  <dc:creator>芳川 翠</dc:creator>
  <cp:lastModifiedBy>takamura</cp:lastModifiedBy>
  <cp:revision>30</cp:revision>
  <cp:lastPrinted>2013-02-07T03:12:17Z</cp:lastPrinted>
  <dcterms:created xsi:type="dcterms:W3CDTF">2008-12-09T14:04:54Z</dcterms:created>
  <dcterms:modified xsi:type="dcterms:W3CDTF">2015-06-21T23:57:44Z</dcterms:modified>
</cp:coreProperties>
</file>