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20"/>
  </p:notesMasterIdLst>
  <p:handoutMasterIdLst>
    <p:handoutMasterId r:id="rId21"/>
  </p:handoutMasterIdLst>
  <p:sldIdLst>
    <p:sldId id="320" r:id="rId2"/>
    <p:sldId id="269" r:id="rId3"/>
    <p:sldId id="275" r:id="rId4"/>
    <p:sldId id="297" r:id="rId5"/>
    <p:sldId id="309" r:id="rId6"/>
    <p:sldId id="313" r:id="rId7"/>
    <p:sldId id="299" r:id="rId8"/>
    <p:sldId id="300" r:id="rId9"/>
    <p:sldId id="301" r:id="rId10"/>
    <p:sldId id="314" r:id="rId11"/>
    <p:sldId id="287" r:id="rId12"/>
    <p:sldId id="303" r:id="rId13"/>
    <p:sldId id="307" r:id="rId14"/>
    <p:sldId id="316" r:id="rId15"/>
    <p:sldId id="315" r:id="rId16"/>
    <p:sldId id="319" r:id="rId17"/>
    <p:sldId id="279" r:id="rId18"/>
    <p:sldId id="276" r:id="rId19"/>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6699FF"/>
    <a:srgbClr val="EFF896"/>
    <a:srgbClr val="96ECF8"/>
    <a:srgbClr val="FF3300"/>
    <a:srgbClr val="330033"/>
    <a:srgbClr val="000066"/>
  </p:clrMru>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066" autoAdjust="0"/>
    <p:restoredTop sz="91781" autoAdjust="0"/>
  </p:normalViewPr>
  <p:slideViewPr>
    <p:cSldViewPr>
      <p:cViewPr>
        <p:scale>
          <a:sx n="90" d="100"/>
          <a:sy n="90" d="100"/>
        </p:scale>
        <p:origin x="-1494" y="-78"/>
      </p:cViewPr>
      <p:guideLst>
        <p:guide orient="horz" pos="2160"/>
        <p:guide pos="3120"/>
      </p:guideLst>
    </p:cSldViewPr>
  </p:slideViewPr>
  <p:outlineViewPr>
    <p:cViewPr>
      <p:scale>
        <a:sx n="33" d="100"/>
        <a:sy n="33" d="100"/>
      </p:scale>
      <p:origin x="0" y="774"/>
    </p:cViewPr>
  </p:outlineViewPr>
  <p:notesTextViewPr>
    <p:cViewPr>
      <p:scale>
        <a:sx n="100" d="100"/>
        <a:sy n="100" d="100"/>
      </p:scale>
      <p:origin x="0" y="0"/>
    </p:cViewPr>
  </p:notesTextViewPr>
  <p:sorterViewPr>
    <p:cViewPr>
      <p:scale>
        <a:sx n="66" d="100"/>
        <a:sy n="66" d="100"/>
      </p:scale>
      <p:origin x="0" y="150"/>
    </p:cViewPr>
  </p:sorterViewPr>
  <p:notesViewPr>
    <p:cSldViewPr>
      <p:cViewPr>
        <p:scale>
          <a:sx n="100" d="100"/>
          <a:sy n="100" d="100"/>
        </p:scale>
        <p:origin x="-2598" y="-7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FF311D4F-ED63-4AFA-A846-F17EFF303AB6}" type="datetime1">
              <a:rPr lang="ja-JP" altLang="en-US"/>
              <a:pPr>
                <a:defRPr/>
              </a:pPr>
              <a:t>2015/6/22</a:t>
            </a:fld>
            <a:endParaRPr lang="en-US" altLang="ja-JP" dirty="0"/>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CF12212F-821D-42B7-9F79-F1049C61BD0B}" type="slidenum">
              <a:rPr lang="en-US" altLang="ja-JP"/>
              <a:pPr>
                <a:defRPr/>
              </a:pPr>
              <a:t>&lt;#&gt;</a:t>
            </a:fld>
            <a:endParaRPr lang="en-US" altLang="ja-JP"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6750" y="4721225"/>
            <a:ext cx="5473700"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BE9DDB63-C710-47DF-83A2-9D50535081FE}" type="slidenum">
              <a:rPr lang="en-US" altLang="ja-JP"/>
              <a:pPr>
                <a:defRPr/>
              </a:pPr>
              <a:t>&lt;#&gt;</a:t>
            </a:fld>
            <a:endParaRPr lang="en-US" altLang="ja-JP" dirty="0"/>
          </a:p>
        </p:txBody>
      </p:sp>
    </p:spTree>
  </p:cSld>
  <p:clrMap bg1="lt1" tx1="dk1" bg2="lt2" tx2="dk2" accent1="accent1" accent2="accent2" accent3="accent3" accent4="accent4" accent5="accent5" accent6="accent6" hlink="hlink" folHlink="folHlink"/>
  <p:hf hdr="0"/>
  <p:notesStyle>
    <a:lvl1pPr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1pPr>
    <a:lvl2pPr marL="4572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2pPr>
    <a:lvl3pPr marL="9144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3pPr>
    <a:lvl4pPr marL="13716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4pPr>
    <a:lvl5pPr marL="1828800" algn="l" rtl="0" eaLnBrk="0" fontAlgn="base" hangingPunct="0">
      <a:spcBef>
        <a:spcPct val="0"/>
      </a:spcBef>
      <a:spcAft>
        <a:spcPct val="0"/>
      </a:spcAft>
      <a:defRPr kumimoji="1" sz="100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79988A53-A3C8-4F17-8AA6-2B24FEE7C11A}"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27651"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５．業務標準化の類型　～事例②　新潟県柏崎市～</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◆このページのポイント</a:t>
            </a:r>
            <a:endParaRPr lang="en-US" altLang="ja-JP" sz="1050" dirty="0" smtClean="0"/>
          </a:p>
          <a:p>
            <a:pPr>
              <a:spcBef>
                <a:spcPts val="0"/>
              </a:spcBef>
              <a:defRPr/>
            </a:pPr>
            <a:r>
              <a:rPr lang="ja-JP" altLang="en-US" sz="1050" dirty="0" smtClean="0"/>
              <a:t>新潟県柏崎市の事例を通じてカスタマイズ最小化について理解してもらう。</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◆説明手順</a:t>
            </a:r>
            <a:endParaRPr lang="en-US" altLang="ja-JP" sz="1050" dirty="0" smtClean="0"/>
          </a:p>
          <a:p>
            <a:pPr>
              <a:spcBef>
                <a:spcPts val="0"/>
              </a:spcBef>
              <a:defRPr/>
            </a:pPr>
            <a:r>
              <a:rPr lang="ja-JP" altLang="en-US" sz="1050" dirty="0" smtClean="0"/>
              <a:t>所用時間：３分</a:t>
            </a:r>
          </a:p>
          <a:p>
            <a:pPr>
              <a:spcBef>
                <a:spcPts val="0"/>
              </a:spcBef>
              <a:defRPr/>
            </a:pPr>
            <a:r>
              <a:rPr lang="ja-JP" altLang="en-US" sz="1050" dirty="0" smtClean="0"/>
              <a:t>・新潟県柏崎市は人口約９万人の都市であり、世界最大の原子力発電所が立地している。</a:t>
            </a:r>
            <a:endParaRPr lang="en-US" altLang="ja-JP" sz="1050" dirty="0" smtClean="0"/>
          </a:p>
          <a:p>
            <a:pPr>
              <a:spcBef>
                <a:spcPts val="0"/>
              </a:spcBef>
              <a:defRPr/>
            </a:pPr>
            <a:r>
              <a:rPr lang="ja-JP" altLang="en-US" sz="1050" dirty="0" smtClean="0"/>
              <a:t>・基幹系の業務について、平成９年度にパッケージを導入したが、多くのカスタマイズがかけられてきたことから、２４年７月の住基法改正・外国人対応までにパッケージの入れ替えを行うこととした。</a:t>
            </a:r>
            <a:endParaRPr lang="en-US" altLang="ja-JP" sz="1050" dirty="0" smtClean="0"/>
          </a:p>
          <a:p>
            <a:pPr>
              <a:spcBef>
                <a:spcPts val="0"/>
              </a:spcBef>
              <a:defRPr/>
            </a:pPr>
            <a:r>
              <a:rPr lang="ja-JP" altLang="en-US" sz="1050" dirty="0" smtClean="0"/>
              <a:t>・従来は</a:t>
            </a:r>
            <a:r>
              <a:rPr lang="en-US" altLang="ja-JP" sz="1050" dirty="0" smtClean="0"/>
              <a:t>A</a:t>
            </a:r>
            <a:r>
              <a:rPr lang="ja-JP" altLang="en-US" sz="1050" dirty="0" smtClean="0"/>
              <a:t>社のパッケージで稼働していたが、２３年３月にベンダ調達を実施して、新システムは</a:t>
            </a:r>
            <a:r>
              <a:rPr lang="en-US" altLang="ja-JP" sz="1050" dirty="0" smtClean="0"/>
              <a:t>RKK</a:t>
            </a:r>
            <a:r>
              <a:rPr lang="ja-JP" altLang="en-US" sz="1050" dirty="0" smtClean="0"/>
              <a:t>コンピューターサービスのパッケージが採用された。</a:t>
            </a:r>
            <a:endParaRPr lang="en-US" altLang="ja-JP" sz="1050" dirty="0" smtClean="0"/>
          </a:p>
          <a:p>
            <a:pPr>
              <a:spcBef>
                <a:spcPts val="0"/>
              </a:spcBef>
              <a:defRPr/>
            </a:pPr>
            <a:r>
              <a:rPr lang="ja-JP" altLang="en-US" sz="1050" dirty="0" smtClean="0"/>
              <a:t>・ここでカスタマイズ最小化の徹底を実践し、有償カスタマイズ件数について、一次稼働業務０件、二次稼働業務４件に抑えた。</a:t>
            </a:r>
            <a:endParaRPr lang="en-US" altLang="ja-JP" sz="1050" dirty="0" smtClean="0"/>
          </a:p>
          <a:p>
            <a:pPr>
              <a:spcBef>
                <a:spcPts val="0"/>
              </a:spcBef>
              <a:defRPr/>
            </a:pPr>
            <a:r>
              <a:rPr lang="ja-JP" altLang="en-US" sz="1050" dirty="0" smtClean="0"/>
              <a:t>・カスタマイズ最小化は、業務標準化の中でも特に重要であることから、本講義の後半で柏崎市の事例について詳しく紹介する。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54DE5B4-4EBC-4E6C-B813-AD150926E122}" type="slidenum">
              <a:rPr kumimoji="1" lang="en-US" altLang="ja-JP" sz="900">
                <a:solidFill>
                  <a:srgbClr val="000066"/>
                </a:solidFill>
                <a:latin typeface="Times New Roman" pitchFamily="18" charset="0"/>
              </a:rPr>
              <a:pPr algn="ctr" defTabSz="915988" eaLnBrk="1" hangingPunct="1"/>
              <a:t>10</a:t>
            </a:fld>
            <a:endParaRPr kumimoji="1" lang="en-US" altLang="ja-JP" sz="900">
              <a:solidFill>
                <a:srgbClr val="000066"/>
              </a:solidFill>
              <a:latin typeface="Times New Roman" pitchFamily="18" charset="0"/>
            </a:endParaRPr>
          </a:p>
        </p:txBody>
      </p:sp>
      <p:sp>
        <p:nvSpPr>
          <p:cNvPr id="3482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５．業務標準化の類型　～事例③　長野県上田地域広域連合（システム共同化）～</a:t>
            </a:r>
            <a:endParaRPr lang="en-US" altLang="ja-JP" sz="1050" smtClean="0"/>
          </a:p>
          <a:p>
            <a:pPr>
              <a:spcBef>
                <a:spcPts val="0"/>
              </a:spcBef>
              <a:defRPr/>
            </a:pPr>
            <a:endParaRPr lang="en-US" altLang="ja-JP" sz="1050" smtClean="0"/>
          </a:p>
          <a:p>
            <a:pPr>
              <a:spcBef>
                <a:spcPts val="0"/>
              </a:spcBef>
              <a:defRPr/>
            </a:pPr>
            <a:r>
              <a:rPr lang="ja-JP" altLang="en-US" sz="1050" smtClean="0"/>
              <a:t>◆このページのポイント</a:t>
            </a:r>
            <a:endParaRPr lang="en-US" altLang="ja-JP" sz="1050" smtClean="0"/>
          </a:p>
          <a:p>
            <a:pPr>
              <a:spcBef>
                <a:spcPts val="0"/>
              </a:spcBef>
              <a:defRPr/>
            </a:pPr>
            <a:r>
              <a:rPr lang="ja-JP" altLang="en-US" sz="1050" smtClean="0"/>
              <a:t>長野県上田地域広域連合の図書館システム共同化の事例を通じてシステム共同化について理解してもらう。</a:t>
            </a:r>
            <a:endParaRPr lang="en-US" altLang="ja-JP" sz="1050" smtClean="0"/>
          </a:p>
          <a:p>
            <a:pPr>
              <a:spcBef>
                <a:spcPts val="0"/>
              </a:spcBef>
              <a:defRPr/>
            </a:pPr>
            <a:endParaRPr lang="ja-JP" altLang="en-US" sz="1050" smtClean="0"/>
          </a:p>
          <a:p>
            <a:pPr>
              <a:spcBef>
                <a:spcPts val="0"/>
              </a:spcBef>
              <a:defRPr/>
            </a:pPr>
            <a:r>
              <a:rPr lang="ja-JP" altLang="en-US" sz="1050" smtClean="0"/>
              <a:t>◆説明手順</a:t>
            </a:r>
            <a:endParaRPr lang="en-US" altLang="ja-JP" sz="1050" smtClean="0"/>
          </a:p>
          <a:p>
            <a:pPr>
              <a:spcBef>
                <a:spcPts val="0"/>
              </a:spcBef>
              <a:defRPr/>
            </a:pPr>
            <a:r>
              <a:rPr lang="ja-JP" altLang="en-US" sz="1050" smtClean="0"/>
              <a:t>所用時間：４分</a:t>
            </a:r>
          </a:p>
          <a:p>
            <a:pPr>
              <a:spcBef>
                <a:spcPts val="0"/>
              </a:spcBef>
              <a:defRPr/>
            </a:pPr>
            <a:r>
              <a:rPr lang="ja-JP" altLang="en-US" sz="1050" smtClean="0"/>
              <a:t>・長野県の上田市、東御市（とおみし）等５市町村が、図書館システムを共同化し、エコールというシステムを運用している。</a:t>
            </a:r>
            <a:endParaRPr lang="en-US" altLang="ja-JP" sz="1050" smtClean="0"/>
          </a:p>
          <a:p>
            <a:pPr>
              <a:spcBef>
                <a:spcPts val="0"/>
              </a:spcBef>
              <a:defRPr/>
            </a:pPr>
            <a:r>
              <a:rPr lang="ja-JP" altLang="en-US" sz="1050" smtClean="0"/>
              <a:t>・この事例のポイントは、住民サービス向上を目指した点である。システム共同化というとコスト削減や業務の効率化・合理化を目的とする場合が多いが、住民サービス向上の観点からもシステム共同化を検討すべきである。</a:t>
            </a:r>
            <a:endParaRPr lang="en-US" altLang="ja-JP" sz="1050" smtClean="0"/>
          </a:p>
          <a:p>
            <a:pPr>
              <a:spcBef>
                <a:spcPts val="0"/>
              </a:spcBef>
              <a:defRPr/>
            </a:pPr>
            <a:r>
              <a:rPr lang="ja-JP" altLang="en-US" sz="1050" smtClean="0"/>
              <a:t>・エコールでは、参加図書館の蔵書の全検索、共通利用者カードの発行、他の図書館にある蔵書の予約・貸出・返却等を実現している。単一の図書館では蔵書が少なくても、図書館システムを共同化することにより、バーチャルな大規模図書館を実現している。</a:t>
            </a:r>
            <a:endParaRPr lang="en-US" altLang="ja-JP" sz="1050" smtClean="0"/>
          </a:p>
          <a:p>
            <a:pPr>
              <a:spcBef>
                <a:spcPts val="0"/>
              </a:spcBef>
              <a:defRPr/>
            </a:pPr>
            <a:r>
              <a:rPr lang="ja-JP" altLang="en-US" sz="1050" smtClean="0"/>
              <a:t>・番号制度、個人番号カードが導入されると、こうしたサービスを行いやすくなるというメリットがある。</a:t>
            </a:r>
            <a:endParaRPr lang="en-US" altLang="ja-JP" sz="1050" smtClean="0"/>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上田地域図書館情報ネットワーク図書検索システム　エコール</a:t>
            </a:r>
            <a:endParaRPr lang="en-US" altLang="ja-JP" sz="1050" smtClean="0"/>
          </a:p>
          <a:p>
            <a:pPr>
              <a:spcBef>
                <a:spcPts val="0"/>
              </a:spcBef>
              <a:defRPr/>
            </a:pPr>
            <a:r>
              <a:rPr lang="ja-JP" altLang="en-US" sz="1050" smtClean="0"/>
              <a:t>（</a:t>
            </a:r>
            <a:r>
              <a:rPr lang="en-US" altLang="ja-JP" sz="1050" smtClean="0"/>
              <a:t>http://www.echol.gr.jp/</a:t>
            </a:r>
            <a:r>
              <a:rPr lang="ja-JP" altLang="en-US" sz="1050" smtClean="0"/>
              <a:t>）</a:t>
            </a:r>
            <a:endParaRPr lang="en-US" altLang="ja-JP" sz="1050" smtClean="0"/>
          </a:p>
          <a:p>
            <a:pPr>
              <a:spcBef>
                <a:spcPts val="0"/>
              </a:spcBef>
              <a:defRPr/>
            </a:pPr>
            <a:endParaRPr lang="en-US" altLang="ja-JP" sz="1050" smtClean="0"/>
          </a:p>
          <a:p>
            <a:pPr>
              <a:spcBef>
                <a:spcPts val="0"/>
              </a:spcBef>
              <a:defRPr/>
            </a:pPr>
            <a:r>
              <a:rPr lang="ja-JP" altLang="en-US" sz="1050" smtClean="0"/>
              <a:t>◆受講者への確認事項</a:t>
            </a:r>
            <a:endParaRPr lang="en-US" altLang="ja-JP" sz="1050" smtClean="0"/>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E19F1D5-0FAD-4A99-B8A7-977B9B341125}" type="slidenum">
              <a:rPr kumimoji="1" lang="en-US" altLang="ja-JP" sz="900">
                <a:solidFill>
                  <a:srgbClr val="000066"/>
                </a:solidFill>
                <a:latin typeface="Times New Roman" pitchFamily="18" charset="0"/>
              </a:rPr>
              <a:pPr algn="ctr" defTabSz="915988" eaLnBrk="1" hangingPunct="1"/>
              <a:t>11</a:t>
            </a:fld>
            <a:endParaRPr kumimoji="1" lang="en-US" altLang="ja-JP" sz="900">
              <a:solidFill>
                <a:srgbClr val="000066"/>
              </a:solidFill>
              <a:latin typeface="Times New Roman" pitchFamily="18" charset="0"/>
            </a:endParaRPr>
          </a:p>
        </p:txBody>
      </p:sp>
      <p:sp>
        <p:nvSpPr>
          <p:cNvPr id="3584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６</a:t>
            </a:r>
            <a:r>
              <a:rPr lang="ja-JP" altLang="ja-JP" sz="1050" dirty="0" smtClean="0"/>
              <a:t>．</a:t>
            </a:r>
            <a:r>
              <a:rPr lang="ja-JP" altLang="en-US" sz="1050" dirty="0" smtClean="0"/>
              <a:t>自治体クラウドでの業務標準化の例　～北部九州情報化推進協議会　業務標準クラウドの導入～</a:t>
            </a:r>
          </a:p>
          <a:p>
            <a:pPr>
              <a:spcBef>
                <a:spcPts val="0"/>
              </a:spcBef>
              <a:defRPr/>
            </a:pPr>
            <a:endParaRPr lang="en-US" altLang="ja-JP" sz="1050" dirty="0" smtClean="0"/>
          </a:p>
          <a:p>
            <a:pPr>
              <a:spcBef>
                <a:spcPts val="0"/>
              </a:spcBef>
              <a:defRPr/>
            </a:pPr>
            <a:r>
              <a:rPr lang="ja-JP" altLang="en-US" sz="1050" dirty="0" smtClean="0"/>
              <a:t>◆このページのポイント</a:t>
            </a:r>
          </a:p>
          <a:p>
            <a:pPr>
              <a:spcBef>
                <a:spcPts val="0"/>
              </a:spcBef>
              <a:defRPr/>
            </a:pPr>
            <a:r>
              <a:rPr lang="ja-JP" altLang="en-US" sz="1050" dirty="0" smtClean="0"/>
              <a:t>地域情報プラットフォーム準拠ベンダー製品を採用した事例紹介の前に、準拠製品の選択をすることの意義の説明</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◆説明手順</a:t>
            </a:r>
            <a:endParaRPr lang="en-US" altLang="ja-JP" sz="1050" dirty="0" smtClean="0"/>
          </a:p>
          <a:p>
            <a:pPr>
              <a:spcBef>
                <a:spcPts val="0"/>
              </a:spcBef>
              <a:defRPr/>
            </a:pPr>
            <a:r>
              <a:rPr lang="ja-JP" altLang="en-US" sz="1050" dirty="0" smtClean="0"/>
              <a:t>所用時間：２分</a:t>
            </a:r>
          </a:p>
          <a:p>
            <a:pPr>
              <a:spcBef>
                <a:spcPts val="0"/>
              </a:spcBef>
              <a:defRPr/>
            </a:pPr>
            <a:r>
              <a:rPr lang="ja-JP" altLang="en-US" sz="1050" dirty="0" smtClean="0"/>
              <a:t>・カスタマイズ最小化を実現する上で、地域情報プラットフォーム準拠製品の中からパッケージを選定することが肝要である。準拠製品を選定することにより、アプリケーション間でのインタフェース標準化を前提とすることができるようになり、例えばカスタマイズ対象外となったことで機能を別途整備する場合にも有効である。</a:t>
            </a:r>
            <a:endParaRPr lang="en-US" altLang="ja-JP" sz="1050" dirty="0" smtClean="0"/>
          </a:p>
          <a:p>
            <a:pPr>
              <a:spcBef>
                <a:spcPts val="0"/>
              </a:spcBef>
              <a:defRPr/>
            </a:pPr>
            <a:r>
              <a:rPr lang="ja-JP" altLang="en-US" sz="1050" dirty="0" smtClean="0"/>
              <a:t>・地域情報プラットフォームにおける準拠登録制度の概要を図に示す。基本的にはパッケージが「地域情報プラットフォーム標準仕様書」に準拠していることを確認して</a:t>
            </a:r>
            <a:r>
              <a:rPr lang="en-US" altLang="ja-JP" sz="1050" dirty="0" smtClean="0"/>
              <a:t>APPLIC</a:t>
            </a:r>
            <a:r>
              <a:rPr lang="ja-JP" altLang="en-US" sz="1050" dirty="0" err="1" smtClean="0"/>
              <a:t>に登</a:t>
            </a:r>
            <a:r>
              <a:rPr lang="ja-JP" altLang="en-US" sz="1050" dirty="0" smtClean="0"/>
              <a:t>録する制度である。</a:t>
            </a:r>
            <a:endParaRPr lang="en-US" altLang="ja-JP" sz="1050" dirty="0" smtClean="0"/>
          </a:p>
          <a:p>
            <a:pPr>
              <a:spcBef>
                <a:spcPts val="0"/>
              </a:spcBef>
              <a:defRPr/>
            </a:pPr>
            <a:r>
              <a:rPr lang="ja-JP" altLang="en-US" sz="1050" dirty="0" smtClean="0"/>
              <a:t>・登録申請した製品の情報は、</a:t>
            </a:r>
            <a:r>
              <a:rPr lang="en-US" altLang="ja-JP" sz="1050" dirty="0" smtClean="0"/>
              <a:t>APPLIC</a:t>
            </a:r>
            <a:r>
              <a:rPr lang="ja-JP" altLang="en-US" sz="1050" dirty="0" smtClean="0"/>
              <a:t>の</a:t>
            </a:r>
            <a:r>
              <a:rPr lang="en-US" altLang="ja-JP" sz="1050" dirty="0" smtClean="0"/>
              <a:t>Web</a:t>
            </a:r>
            <a:r>
              <a:rPr lang="ja-JP" altLang="en-US" sz="1050" dirty="0" smtClean="0"/>
              <a:t>サイトに登録・公開されるため、調達時等に活用することができる。柏崎市の例のように、</a:t>
            </a:r>
            <a:r>
              <a:rPr lang="en-US" altLang="ja-JP" sz="1050" dirty="0" smtClean="0"/>
              <a:t>APPLIC</a:t>
            </a:r>
            <a:r>
              <a:rPr lang="ja-JP" altLang="en-US" sz="1050" dirty="0" smtClean="0"/>
              <a:t>準拠製品を指名しての競争入札を行うこと等が考えられる。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1FF336D6-39BC-41EE-86F4-3F2C57BA6880}" type="slidenum">
              <a:rPr kumimoji="1" lang="en-US" altLang="ja-JP" sz="900">
                <a:solidFill>
                  <a:srgbClr val="000066"/>
                </a:solidFill>
                <a:latin typeface="Times New Roman" pitchFamily="18" charset="0"/>
              </a:rPr>
              <a:pPr algn="ctr" defTabSz="915988" eaLnBrk="1" hangingPunct="1"/>
              <a:t>12</a:t>
            </a:fld>
            <a:endParaRPr kumimoji="1" lang="en-US" altLang="ja-JP" sz="900">
              <a:solidFill>
                <a:srgbClr val="000066"/>
              </a:solidFill>
              <a:latin typeface="Times New Roman" pitchFamily="18" charset="0"/>
            </a:endParaRPr>
          </a:p>
        </p:txBody>
      </p:sp>
      <p:sp>
        <p:nvSpPr>
          <p:cNvPr id="39940"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pPr>
              <a:spcBef>
                <a:spcPts val="0"/>
              </a:spcBef>
              <a:defRPr/>
            </a:pPr>
            <a:r>
              <a:rPr lang="ja-JP" altLang="en-US" sz="1000" dirty="0" smtClean="0"/>
              <a:t>ページタイトル：</a:t>
            </a:r>
            <a:endParaRPr lang="en-US" altLang="ja-JP" sz="1000" dirty="0" smtClean="0"/>
          </a:p>
          <a:p>
            <a:pPr>
              <a:spcBef>
                <a:spcPts val="0"/>
              </a:spcBef>
              <a:defRPr/>
            </a:pPr>
            <a:r>
              <a:rPr lang="ja-JP" altLang="en-US" sz="1000" dirty="0" smtClean="0"/>
              <a:t>６</a:t>
            </a:r>
            <a:r>
              <a:rPr lang="ja-JP" altLang="ja-JP" sz="1000" dirty="0" smtClean="0"/>
              <a:t>．</a:t>
            </a:r>
            <a:r>
              <a:rPr lang="ja-JP" altLang="en-US" sz="1000" dirty="0" smtClean="0"/>
              <a:t>自治体クラウドでの業務標準化の例～北部九州情報化推進協議会の例～</a:t>
            </a:r>
          </a:p>
          <a:p>
            <a:pPr>
              <a:spcBef>
                <a:spcPts val="0"/>
              </a:spcBef>
              <a:defRPr/>
            </a:pPr>
            <a:endParaRPr lang="en-US" altLang="ja-JP" sz="1000" dirty="0" smtClean="0"/>
          </a:p>
          <a:p>
            <a:pPr>
              <a:spcBef>
                <a:spcPts val="0"/>
              </a:spcBef>
              <a:defRPr/>
            </a:pPr>
            <a:r>
              <a:rPr lang="ja-JP" altLang="en-US" sz="1000" dirty="0" smtClean="0"/>
              <a:t>◆このページのポイント</a:t>
            </a:r>
          </a:p>
          <a:p>
            <a:pPr>
              <a:spcBef>
                <a:spcPts val="0"/>
              </a:spcBef>
              <a:defRPr/>
            </a:pPr>
            <a:r>
              <a:rPr lang="ja-JP" altLang="en-US" sz="1000" dirty="0" smtClean="0"/>
              <a:t>北部九州情報化推進協議会の概要と、「業務標準化クラウド」</a:t>
            </a:r>
            <a:endParaRPr lang="en-US" altLang="ja-JP" sz="1000" dirty="0" smtClean="0"/>
          </a:p>
          <a:p>
            <a:pPr>
              <a:spcBef>
                <a:spcPts val="0"/>
              </a:spcBef>
              <a:defRPr/>
            </a:pPr>
            <a:r>
              <a:rPr lang="ja-JP" altLang="en-US" sz="1000" dirty="0" smtClean="0"/>
              <a:t>◆説明手順</a:t>
            </a:r>
            <a:endParaRPr lang="en-US" altLang="ja-JP" sz="1000" dirty="0" smtClean="0"/>
          </a:p>
          <a:p>
            <a:pPr>
              <a:spcBef>
                <a:spcPts val="0"/>
              </a:spcBef>
              <a:defRPr/>
            </a:pPr>
            <a:r>
              <a:rPr lang="ja-JP" altLang="en-US" sz="1000" dirty="0" smtClean="0"/>
              <a:t>所用時間：２分</a:t>
            </a:r>
          </a:p>
          <a:p>
            <a:pPr>
              <a:spcBef>
                <a:spcPts val="0"/>
              </a:spcBef>
              <a:defRPr/>
            </a:pPr>
            <a:r>
              <a:rPr lang="ja-JP" altLang="en-US" sz="1000" dirty="0" smtClean="0"/>
              <a:t>・北部九州情報化推進協議会の概要を説明</a:t>
            </a:r>
            <a:endParaRPr lang="en-US" altLang="ja-JP" sz="1000" dirty="0" smtClean="0"/>
          </a:p>
          <a:p>
            <a:pPr>
              <a:spcBef>
                <a:spcPts val="0"/>
              </a:spcBef>
              <a:defRPr/>
            </a:pPr>
            <a:r>
              <a:rPr lang="ja-JP" altLang="en-US" sz="1000" dirty="0" smtClean="0"/>
              <a:t>・導入目的、条件、プロジェクト体制について説明</a:t>
            </a:r>
            <a:endParaRPr lang="en-US" altLang="ja-JP" sz="1000" dirty="0" smtClean="0"/>
          </a:p>
          <a:p>
            <a:pPr>
              <a:spcBef>
                <a:spcPts val="0"/>
              </a:spcBef>
              <a:defRPr/>
            </a:pPr>
            <a:r>
              <a:rPr lang="ja-JP" altLang="en-US" sz="1000" dirty="0" smtClean="0"/>
              <a:t>・他団体との業務標準化およびクラウド導入に取り組んだことを強調</a:t>
            </a:r>
            <a:endParaRPr lang="en-US" altLang="ja-JP" sz="1000" dirty="0" smtClean="0"/>
          </a:p>
          <a:p>
            <a:pPr>
              <a:spcBef>
                <a:spcPts val="0"/>
              </a:spcBef>
              <a:defRPr/>
            </a:pPr>
            <a:r>
              <a:rPr lang="ja-JP" altLang="en-US" sz="1000" dirty="0" smtClean="0"/>
              <a:t>・自治体の政策とした事に留意</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◆補足事項（スライド未掲載のデータやファクト等）</a:t>
            </a:r>
          </a:p>
          <a:p>
            <a:pPr>
              <a:spcBef>
                <a:spcPts val="0"/>
              </a:spcBef>
              <a:defRPr/>
            </a:pPr>
            <a:r>
              <a:rPr lang="ja-JP" altLang="en-US" sz="1000" dirty="0" smtClean="0"/>
              <a:t>特になし。</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◆受講者への確認事項</a:t>
            </a:r>
          </a:p>
          <a:p>
            <a:pPr>
              <a:spcBef>
                <a:spcPts val="0"/>
              </a:spcBef>
              <a:defRPr/>
            </a:pPr>
            <a:r>
              <a:rPr lang="ja-JP" altLang="en-US" sz="1000" dirty="0" smtClean="0"/>
              <a:t>特になし。</a:t>
            </a:r>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BE9DDB63-C710-47DF-83A2-9D50535081FE}" type="slidenum">
              <a:rPr lang="en-US" altLang="ja-JP" smtClean="0"/>
              <a:pPr>
                <a:defRPr/>
              </a:pPr>
              <a:t>13</a:t>
            </a:fld>
            <a:endParaRPr lang="en-US" altLang="ja-JP"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pPr>
              <a:spcBef>
                <a:spcPts val="0"/>
              </a:spcBef>
              <a:defRPr/>
            </a:pPr>
            <a:r>
              <a:rPr lang="ja-JP" altLang="en-US" sz="1000" dirty="0" smtClean="0"/>
              <a:t>ページタイトル：</a:t>
            </a:r>
            <a:endParaRPr lang="en-US" altLang="ja-JP" sz="1000" dirty="0" smtClean="0"/>
          </a:p>
          <a:p>
            <a:pPr>
              <a:spcBef>
                <a:spcPts val="0"/>
              </a:spcBef>
              <a:defRPr/>
            </a:pPr>
            <a:r>
              <a:rPr lang="ja-JP" altLang="en-US" sz="1000" dirty="0" smtClean="0"/>
              <a:t>６</a:t>
            </a:r>
            <a:r>
              <a:rPr lang="ja-JP" altLang="ja-JP" sz="1000" dirty="0" smtClean="0"/>
              <a:t>．</a:t>
            </a:r>
            <a:r>
              <a:rPr lang="ja-JP" altLang="en-US" sz="1000" dirty="0" smtClean="0"/>
              <a:t>自治体クラウドでの業務標準化の例～北部九州情報化推進協議会の例～</a:t>
            </a:r>
          </a:p>
          <a:p>
            <a:pPr>
              <a:spcBef>
                <a:spcPts val="0"/>
              </a:spcBef>
              <a:defRPr/>
            </a:pPr>
            <a:endParaRPr lang="en-US" altLang="ja-JP" sz="1000" dirty="0" smtClean="0"/>
          </a:p>
          <a:p>
            <a:pPr>
              <a:spcBef>
                <a:spcPts val="0"/>
              </a:spcBef>
              <a:defRPr/>
            </a:pPr>
            <a:r>
              <a:rPr lang="ja-JP" altLang="en-US" sz="1000" dirty="0" smtClean="0"/>
              <a:t>◆このページのポイント</a:t>
            </a:r>
          </a:p>
          <a:p>
            <a:pPr>
              <a:spcBef>
                <a:spcPts val="0"/>
              </a:spcBef>
              <a:defRPr/>
            </a:pPr>
            <a:r>
              <a:rPr lang="ja-JP" altLang="en-US" sz="1000" dirty="0" smtClean="0"/>
              <a:t>「業務標準化クラウド」の運営方針について確認</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◆説明手順</a:t>
            </a:r>
            <a:endParaRPr lang="en-US" altLang="ja-JP" sz="1000" dirty="0" smtClean="0"/>
          </a:p>
          <a:p>
            <a:pPr>
              <a:spcBef>
                <a:spcPts val="0"/>
              </a:spcBef>
              <a:defRPr/>
            </a:pPr>
            <a:r>
              <a:rPr lang="ja-JP" altLang="en-US" sz="1000" dirty="0" smtClean="0"/>
              <a:t>所用時間：２分</a:t>
            </a:r>
            <a:endParaRPr lang="en-US" altLang="ja-JP" sz="1000" dirty="0" smtClean="0"/>
          </a:p>
          <a:p>
            <a:pPr>
              <a:spcBef>
                <a:spcPts val="0"/>
              </a:spcBef>
              <a:defRPr/>
            </a:pPr>
            <a:endParaRPr lang="ja-JP" altLang="en-US" sz="1000" dirty="0" smtClean="0"/>
          </a:p>
          <a:p>
            <a:pPr>
              <a:spcBef>
                <a:spcPts val="0"/>
              </a:spcBef>
              <a:defRPr/>
            </a:pPr>
            <a:r>
              <a:rPr lang="ja-JP" altLang="en-US" sz="1000" dirty="0" smtClean="0"/>
              <a:t>・項目に沿って読み上げる</a:t>
            </a:r>
            <a:endParaRPr lang="en-US" altLang="ja-JP" sz="1000" dirty="0" smtClean="0"/>
          </a:p>
          <a:p>
            <a:pPr>
              <a:spcBef>
                <a:spcPts val="0"/>
              </a:spcBef>
              <a:defRPr/>
            </a:pPr>
            <a:r>
              <a:rPr lang="ja-JP" altLang="en-US" sz="1000" dirty="0" smtClean="0"/>
              <a:t>・標準化という言葉が頭に着く意味は、複数団体が共同で行っているがゆえである。ということを示唆する</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◆補足事項（スライド未掲載のデータやファクト等）</a:t>
            </a:r>
          </a:p>
          <a:p>
            <a:pPr>
              <a:spcBef>
                <a:spcPts val="0"/>
              </a:spcBef>
              <a:defRPr/>
            </a:pPr>
            <a:r>
              <a:rPr lang="ja-JP" altLang="en-US" sz="1000" dirty="0" smtClean="0"/>
              <a:t>特になし。</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◆受講者への確認事項</a:t>
            </a:r>
          </a:p>
          <a:p>
            <a:pPr>
              <a:spcBef>
                <a:spcPts val="0"/>
              </a:spcBef>
              <a:defRPr/>
            </a:pPr>
            <a:r>
              <a:rPr lang="ja-JP" altLang="en-US" sz="1000" dirty="0" smtClean="0"/>
              <a:t>特になし。</a:t>
            </a:r>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BE9DDB63-C710-47DF-83A2-9D50535081FE}" type="slidenum">
              <a:rPr lang="en-US" altLang="ja-JP" smtClean="0"/>
              <a:pPr>
                <a:defRPr/>
              </a:pPr>
              <a:t>14</a:t>
            </a:fld>
            <a:endParaRPr lang="en-US" altLang="ja-JP"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712788" y="746125"/>
            <a:ext cx="5381625" cy="3727450"/>
          </a:xfrm>
        </p:spPr>
      </p:sp>
      <p:sp>
        <p:nvSpPr>
          <p:cNvPr id="3" name="ノート プレースホルダ 2"/>
          <p:cNvSpPr>
            <a:spLocks noGrp="1"/>
          </p:cNvSpPr>
          <p:nvPr>
            <p:ph type="body" idx="1"/>
          </p:nvPr>
        </p:nvSpPr>
        <p:spPr/>
        <p:txBody>
          <a:bodyPr>
            <a:normAutofit/>
          </a:bodyPr>
          <a:lstStyle/>
          <a:p>
            <a:pPr>
              <a:spcBef>
                <a:spcPts val="0"/>
              </a:spcBef>
              <a:defRPr/>
            </a:pPr>
            <a:r>
              <a:rPr lang="ja-JP" altLang="en-US" sz="1000" dirty="0" smtClean="0"/>
              <a:t>ページタイトル：</a:t>
            </a:r>
            <a:endParaRPr lang="en-US" altLang="ja-JP" sz="1000" dirty="0" smtClean="0"/>
          </a:p>
          <a:p>
            <a:pPr>
              <a:spcBef>
                <a:spcPts val="0"/>
              </a:spcBef>
              <a:defRPr/>
            </a:pPr>
            <a:r>
              <a:rPr lang="ja-JP" altLang="en-US" sz="1000" dirty="0" smtClean="0"/>
              <a:t>６</a:t>
            </a:r>
            <a:r>
              <a:rPr lang="ja-JP" altLang="ja-JP" sz="1000" dirty="0" smtClean="0"/>
              <a:t>．</a:t>
            </a:r>
            <a:r>
              <a:rPr lang="ja-JP" altLang="en-US" sz="1000" dirty="0" smtClean="0"/>
              <a:t>自治体クラウドでの業務標準化の例～北部九州情報化推進協議会の例～</a:t>
            </a:r>
          </a:p>
          <a:p>
            <a:pPr>
              <a:spcBef>
                <a:spcPts val="0"/>
              </a:spcBef>
              <a:defRPr/>
            </a:pPr>
            <a:endParaRPr lang="en-US" altLang="ja-JP" sz="1000" dirty="0" smtClean="0"/>
          </a:p>
          <a:p>
            <a:pPr>
              <a:spcBef>
                <a:spcPts val="0"/>
              </a:spcBef>
              <a:defRPr/>
            </a:pPr>
            <a:r>
              <a:rPr lang="ja-JP" altLang="en-US" sz="1000" dirty="0" smtClean="0"/>
              <a:t>◆このページのポイント</a:t>
            </a:r>
          </a:p>
          <a:p>
            <a:pPr>
              <a:spcBef>
                <a:spcPts val="0"/>
              </a:spcBef>
              <a:defRPr/>
            </a:pPr>
            <a:r>
              <a:rPr lang="ja-JP" altLang="en-US" sz="1000" dirty="0" smtClean="0"/>
              <a:t>「業務標準化クラウド」の効果について確認</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◆説明手順</a:t>
            </a:r>
            <a:endParaRPr lang="en-US" altLang="ja-JP" sz="1000" dirty="0" smtClean="0"/>
          </a:p>
          <a:p>
            <a:pPr>
              <a:spcBef>
                <a:spcPts val="0"/>
              </a:spcBef>
              <a:defRPr/>
            </a:pPr>
            <a:r>
              <a:rPr lang="ja-JP" altLang="en-US" sz="1000" dirty="0" smtClean="0"/>
              <a:t>所用時間：２分</a:t>
            </a:r>
            <a:endParaRPr lang="en-US" altLang="ja-JP" sz="1000" dirty="0" smtClean="0"/>
          </a:p>
          <a:p>
            <a:pPr>
              <a:spcBef>
                <a:spcPts val="0"/>
              </a:spcBef>
              <a:defRPr/>
            </a:pPr>
            <a:endParaRPr lang="ja-JP" altLang="en-US" sz="1000" dirty="0" smtClean="0"/>
          </a:p>
          <a:p>
            <a:pPr>
              <a:spcBef>
                <a:spcPts val="0"/>
              </a:spcBef>
              <a:defRPr/>
            </a:pPr>
            <a:r>
              <a:rPr lang="ja-JP" altLang="en-US" sz="1000" dirty="0" smtClean="0"/>
              <a:t>・項目に沿って読み上げる</a:t>
            </a:r>
            <a:endParaRPr lang="en-US" altLang="ja-JP" sz="1000" dirty="0" smtClean="0"/>
          </a:p>
          <a:p>
            <a:pPr>
              <a:spcBef>
                <a:spcPts val="0"/>
              </a:spcBef>
              <a:defRPr/>
            </a:pPr>
            <a:r>
              <a:rPr lang="ja-JP" altLang="en-US" sz="1000" dirty="0" smtClean="0"/>
              <a:t>・標準帳票を例示し、複数団体で共通帳票を作ることでコストメリットが高まることの強調をする</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◆補足事項（スライド未掲載のデータやファクト等）</a:t>
            </a:r>
          </a:p>
          <a:p>
            <a:pPr>
              <a:spcBef>
                <a:spcPts val="0"/>
              </a:spcBef>
              <a:defRPr/>
            </a:pPr>
            <a:r>
              <a:rPr lang="ja-JP" altLang="en-US" sz="1000" dirty="0" smtClean="0"/>
              <a:t>特になし。</a:t>
            </a:r>
            <a:endParaRPr lang="en-US" altLang="ja-JP" sz="1000" dirty="0" smtClean="0"/>
          </a:p>
          <a:p>
            <a:pPr>
              <a:spcBef>
                <a:spcPts val="0"/>
              </a:spcBef>
              <a:defRPr/>
            </a:pPr>
            <a:endParaRPr lang="en-US" altLang="ja-JP" sz="1000" dirty="0" smtClean="0"/>
          </a:p>
          <a:p>
            <a:pPr>
              <a:spcBef>
                <a:spcPts val="0"/>
              </a:spcBef>
              <a:defRPr/>
            </a:pPr>
            <a:r>
              <a:rPr lang="ja-JP" altLang="en-US" sz="1000" dirty="0" smtClean="0"/>
              <a:t>◆受講者への確認事項</a:t>
            </a:r>
          </a:p>
          <a:p>
            <a:pPr>
              <a:spcBef>
                <a:spcPts val="0"/>
              </a:spcBef>
              <a:defRPr/>
            </a:pPr>
            <a:r>
              <a:rPr lang="ja-JP" altLang="en-US" sz="1000" dirty="0" smtClean="0"/>
              <a:t>特になし。</a:t>
            </a:r>
          </a:p>
          <a:p>
            <a:endParaRPr kumimoji="1" lang="ja-JP" altLang="en-US" dirty="0" smtClean="0"/>
          </a:p>
          <a:p>
            <a:endParaRPr kumimoji="1" lang="ja-JP" altLang="en-US" dirty="0" smtClean="0"/>
          </a:p>
          <a:p>
            <a:endParaRPr kumimoji="1" lang="ja-JP" altLang="en-US" dirty="0"/>
          </a:p>
        </p:txBody>
      </p:sp>
      <p:sp>
        <p:nvSpPr>
          <p:cNvPr id="4" name="スライド番号プレースホルダ 3"/>
          <p:cNvSpPr>
            <a:spLocks noGrp="1"/>
          </p:cNvSpPr>
          <p:nvPr>
            <p:ph type="sldNum" sz="quarter" idx="10"/>
          </p:nvPr>
        </p:nvSpPr>
        <p:spPr/>
        <p:txBody>
          <a:bodyPr/>
          <a:lstStyle/>
          <a:p>
            <a:pPr>
              <a:defRPr/>
            </a:pPr>
            <a:fld id="{BE9DDB63-C710-47DF-83A2-9D50535081FE}" type="slidenum">
              <a:rPr lang="en-US" altLang="ja-JP" smtClean="0"/>
              <a:pPr>
                <a:defRPr/>
              </a:pPr>
              <a:t>15</a:t>
            </a:fld>
            <a:endParaRPr lang="en-US" altLang="ja-JP"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７．カスタマイズを最小化するために（まとめ）</a:t>
            </a:r>
            <a:endParaRPr lang="en-US" altLang="ja-JP" sz="1050" smtClean="0"/>
          </a:p>
          <a:p>
            <a:pPr>
              <a:spcBef>
                <a:spcPts val="0"/>
              </a:spcBef>
              <a:defRPr/>
            </a:pPr>
            <a:endParaRPr lang="en-US" altLang="ja-JP" sz="1050" smtClean="0"/>
          </a:p>
          <a:p>
            <a:pPr>
              <a:spcBef>
                <a:spcPts val="0"/>
              </a:spcBef>
              <a:defRPr/>
            </a:pPr>
            <a:r>
              <a:rPr lang="ja-JP" altLang="en-US" sz="1050" smtClean="0"/>
              <a:t>◆このページのポイント</a:t>
            </a:r>
          </a:p>
          <a:p>
            <a:pPr>
              <a:spcBef>
                <a:spcPts val="0"/>
              </a:spcBef>
              <a:defRPr/>
            </a:pPr>
            <a:r>
              <a:rPr lang="ja-JP" altLang="en-US" sz="1050" smtClean="0"/>
              <a:t>カスタマイズ最小化に取り組む上での課題・留意点について理解してもらう。</a:t>
            </a:r>
            <a:endParaRPr lang="en-US" altLang="ja-JP" sz="1050" smtClean="0"/>
          </a:p>
          <a:p>
            <a:pPr>
              <a:spcBef>
                <a:spcPts val="0"/>
              </a:spcBef>
              <a:defRPr/>
            </a:pPr>
            <a:endParaRPr lang="ja-JP" altLang="en-US" sz="1050" smtClean="0"/>
          </a:p>
          <a:p>
            <a:pPr>
              <a:spcBef>
                <a:spcPts val="0"/>
              </a:spcBef>
              <a:defRPr/>
            </a:pPr>
            <a:r>
              <a:rPr lang="ja-JP" altLang="en-US" sz="1050" smtClean="0"/>
              <a:t>◆説明手順</a:t>
            </a:r>
            <a:endParaRPr lang="en-US" altLang="ja-JP" sz="1050" smtClean="0"/>
          </a:p>
          <a:p>
            <a:pPr>
              <a:spcBef>
                <a:spcPts val="0"/>
              </a:spcBef>
              <a:defRPr/>
            </a:pPr>
            <a:r>
              <a:rPr lang="ja-JP" altLang="en-US" sz="1050" smtClean="0"/>
              <a:t>所用時間：４分</a:t>
            </a:r>
            <a:endParaRPr lang="en-US" altLang="ja-JP" sz="1050" smtClean="0"/>
          </a:p>
          <a:p>
            <a:pPr>
              <a:spcBef>
                <a:spcPts val="0"/>
              </a:spcBef>
              <a:defRPr/>
            </a:pPr>
            <a:r>
              <a:rPr lang="ja-JP" altLang="en-US" sz="1050" smtClean="0"/>
              <a:t>・カスタマイズ最小化を実現するためには、業務主管部門の理解と協力が不可欠である。業務主管部門の理解を得るためには、何のための標準化なのか、業務標準化の目的を明確にして共有することが肝要である。</a:t>
            </a:r>
            <a:endParaRPr lang="en-US" altLang="ja-JP" sz="1050" smtClean="0"/>
          </a:p>
          <a:p>
            <a:pPr>
              <a:spcBef>
                <a:spcPts val="0"/>
              </a:spcBef>
              <a:defRPr/>
            </a:pPr>
            <a:r>
              <a:rPr lang="ja-JP" altLang="en-US" sz="1050" smtClean="0"/>
              <a:t>・またカスタマイズ最小化を行う上で、情報政策部門の役割、あるいは業務主管部門との力関係が利いてくる。情報政策部門と業務主管部門が対等な関係にないと、カスタマイズ最小化を効果的に行えないケースもある。日頃より情報政策部門の役割を維持・強化していくよう心がけることが肝要である。</a:t>
            </a:r>
            <a:endParaRPr lang="en-US" altLang="ja-JP" sz="1050" smtClean="0"/>
          </a:p>
          <a:p>
            <a:pPr>
              <a:spcBef>
                <a:spcPts val="0"/>
              </a:spcBef>
              <a:defRPr/>
            </a:pPr>
            <a:r>
              <a:rPr lang="ja-JP" altLang="en-US" sz="1050" smtClean="0"/>
              <a:t>・カスタマイズ最小化を行う上で、業務の見える化ができていないことが障害となることがある。何も明文化されていないところから業務を見える化するのには、それなりの時間と作業負荷がかかる。業務の見える化ができていない場合、カスタマイズ最小化のスタートラインに立つまでに、業務の見える化に１、２年を要することもあるため、作業スケジュールの上で留意しておく必要がある。</a:t>
            </a:r>
            <a:endParaRPr lang="en-US" altLang="ja-JP" sz="1050" smtClean="0"/>
          </a:p>
          <a:p>
            <a:pPr>
              <a:spcBef>
                <a:spcPts val="0"/>
              </a:spcBef>
              <a:defRPr/>
            </a:pPr>
            <a:r>
              <a:rPr lang="ja-JP" altLang="en-US" sz="1050" smtClean="0"/>
              <a:t>・カスタマイズ最小化は絶対的な考え方ではない。業務主管部門が希望するカスタマイズをどんどんかけて、利便性向上とコスト適正化のバランスをとるのもシステム構築の一つの考え方である。財政面、住民サービス向上等、自治体の課題を踏まえながらカスタマイズ最小化が本当に必要なのか、本当に求められているのかといったこともしっかり考えてみるべきである。</a:t>
            </a:r>
            <a:endParaRPr lang="en-US" altLang="ja-JP" sz="1050" smtClean="0"/>
          </a:p>
          <a:p>
            <a:pPr>
              <a:spcBef>
                <a:spcPts val="0"/>
              </a:spcBef>
              <a:defRPr/>
            </a:pPr>
            <a:r>
              <a:rPr lang="ja-JP" altLang="en-US" sz="1050" smtClean="0"/>
              <a:t>・また業務により、自治体間の差異が比較的少ないものと比較的多いものがある。例えば住民情報系の業務は差異が比較的少なく、業務適合度の数値は高く出ることが多い。一方、福祉系の業務は比較的業務の差異が大きくなる。もともと自治体によって業務の差異が大きい業務を無理にノンカスタマイズで導入しようとすると利便性が極端に低下することもある。住民情報系の業務はカスタマイズ最小化を徹底する、福祉系の業務はカスタマイズをある程度容認する等、メリハリをつけることも考えられる。</a:t>
            </a:r>
            <a:endParaRPr lang="en-US" altLang="ja-JP" sz="1050" smtClean="0"/>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endParaRPr lang="en-US" altLang="ja-JP" sz="1050" smtClean="0"/>
          </a:p>
          <a:p>
            <a:pPr>
              <a:spcBef>
                <a:spcPts val="0"/>
              </a:spcBef>
              <a:defRPr/>
            </a:pPr>
            <a:endParaRPr lang="en-US" altLang="ja-JP" sz="1050" smtClean="0"/>
          </a:p>
          <a:p>
            <a:pPr>
              <a:spcBef>
                <a:spcPts val="0"/>
              </a:spcBef>
              <a:defRPr/>
            </a:pPr>
            <a:r>
              <a:rPr lang="ja-JP" altLang="en-US" sz="1050" smtClean="0"/>
              <a:t>◆受講者への確認事項</a:t>
            </a:r>
            <a:endParaRPr lang="en-US" altLang="ja-JP" sz="1050" smtClean="0"/>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5167CE9A-6A79-4178-9E47-0E77A2DA2691}" type="slidenum">
              <a:rPr kumimoji="1" lang="en-US" altLang="ja-JP" sz="900">
                <a:solidFill>
                  <a:srgbClr val="000066"/>
                </a:solidFill>
                <a:latin typeface="Times New Roman" pitchFamily="18" charset="0"/>
              </a:rPr>
              <a:pPr algn="ctr" defTabSz="915988" eaLnBrk="1" hangingPunct="1"/>
              <a:t>16</a:t>
            </a:fld>
            <a:endParaRPr kumimoji="1" lang="en-US" altLang="ja-JP" sz="900">
              <a:solidFill>
                <a:srgbClr val="000066"/>
              </a:solidFill>
              <a:latin typeface="Times New Roman" pitchFamily="18" charset="0"/>
            </a:endParaRPr>
          </a:p>
        </p:txBody>
      </p:sp>
      <p:sp>
        <p:nvSpPr>
          <p:cNvPr id="4710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165D3D2A-F282-493E-9F6C-7E049E6E8279}" type="slidenum">
              <a:rPr kumimoji="1" lang="en-US" altLang="ja-JP" sz="900">
                <a:solidFill>
                  <a:srgbClr val="000066"/>
                </a:solidFill>
                <a:latin typeface="Times New Roman" pitchFamily="18" charset="0"/>
              </a:rPr>
              <a:pPr algn="ctr" defTabSz="915988" eaLnBrk="1" hangingPunct="1"/>
              <a:t>17</a:t>
            </a:fld>
            <a:endParaRPr kumimoji="1" lang="en-US" altLang="ja-JP" sz="900">
              <a:solidFill>
                <a:srgbClr val="000066"/>
              </a:solidFill>
              <a:latin typeface="Times New Roman" pitchFamily="18" charset="0"/>
            </a:endParaRPr>
          </a:p>
        </p:txBody>
      </p:sp>
      <p:sp>
        <p:nvSpPr>
          <p:cNvPr id="48131"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09B97A3-7ED1-4030-AC92-714CAFA38DE1}"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
        <p:nvSpPr>
          <p:cNvPr id="28675" name="スライド イメージ プレースホルダー 1"/>
          <p:cNvSpPr>
            <a:spLocks noGrp="1" noRot="1" noChangeAspect="1" noTextEdit="1"/>
          </p:cNvSpPr>
          <p:nvPr>
            <p:ph type="sldImg"/>
          </p:nvPr>
        </p:nvSpPr>
        <p:spPr>
          <a:xfrm>
            <a:off x="712788" y="746125"/>
            <a:ext cx="5381625" cy="3727450"/>
          </a:xfrm>
          <a:ln/>
        </p:spPr>
      </p:sp>
      <p:sp>
        <p:nvSpPr>
          <p:cNvPr id="3" name="ノート プレースホルダー 2"/>
          <p:cNvSpPr>
            <a:spLocks noGrp="1"/>
          </p:cNvSpPr>
          <p:nvPr>
            <p:ph type="body" idx="1"/>
          </p:nvPr>
        </p:nvSpPr>
        <p:spPr/>
        <p:txBody>
          <a:bodyPr/>
          <a:lstStyle/>
          <a:p>
            <a:pPr>
              <a:spcBef>
                <a:spcPts val="0"/>
              </a:spcBef>
              <a:defRPr/>
            </a:pPr>
            <a:endParaRPr lang="ja-JP" altLang="en-US" sz="105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３．</a:t>
            </a:r>
            <a:r>
              <a:rPr lang="ja-JP" altLang="ja-JP" sz="1050" smtClean="0"/>
              <a:t>本講義の</a:t>
            </a:r>
            <a:r>
              <a:rPr lang="ja-JP" altLang="en-US" sz="1050" smtClean="0"/>
              <a:t>範囲</a:t>
            </a:r>
          </a:p>
          <a:p>
            <a:pPr>
              <a:spcBef>
                <a:spcPts val="0"/>
              </a:spcBef>
              <a:defRPr/>
            </a:pPr>
            <a:endParaRPr lang="ja-JP" altLang="en-US" sz="1050" smtClean="0"/>
          </a:p>
          <a:p>
            <a:pPr>
              <a:spcBef>
                <a:spcPts val="0"/>
              </a:spcBef>
              <a:defRPr/>
            </a:pPr>
            <a:r>
              <a:rPr lang="ja-JP" altLang="en-US" sz="1050" smtClean="0"/>
              <a:t>◆このページのポイント</a:t>
            </a:r>
          </a:p>
          <a:p>
            <a:pPr>
              <a:spcBef>
                <a:spcPts val="0"/>
              </a:spcBef>
              <a:defRPr/>
            </a:pPr>
            <a:r>
              <a:rPr lang="ja-JP" altLang="en-US" sz="1050" smtClean="0"/>
              <a:t>クラウド導入のプロセスのなかでの本講義の内容の関連性について理解してもらう。</a:t>
            </a:r>
            <a:endParaRPr lang="en-US" altLang="ja-JP" sz="1050" smtClean="0"/>
          </a:p>
          <a:p>
            <a:pPr>
              <a:spcBef>
                <a:spcPts val="0"/>
              </a:spcBef>
              <a:defRPr/>
            </a:pPr>
            <a:endParaRPr lang="ja-JP" altLang="en-US" sz="1050" smtClean="0"/>
          </a:p>
          <a:p>
            <a:pPr>
              <a:spcBef>
                <a:spcPts val="0"/>
              </a:spcBef>
              <a:defRPr/>
            </a:pPr>
            <a:r>
              <a:rPr lang="ja-JP" altLang="en-US" sz="1050" smtClean="0"/>
              <a:t>◆説明手順</a:t>
            </a:r>
          </a:p>
          <a:p>
            <a:pPr>
              <a:spcBef>
                <a:spcPts val="0"/>
              </a:spcBef>
              <a:defRPr/>
            </a:pPr>
            <a:r>
              <a:rPr lang="ja-JP" altLang="en-US" sz="1050" smtClean="0"/>
              <a:t>所用時間：１分</a:t>
            </a:r>
          </a:p>
          <a:p>
            <a:pPr>
              <a:spcBef>
                <a:spcPts val="0"/>
              </a:spcBef>
              <a:defRPr/>
            </a:pPr>
            <a:r>
              <a:rPr lang="ja-JP" altLang="en-US" sz="1050" smtClean="0"/>
              <a:t>・クラウド導入については</a:t>
            </a:r>
            <a:r>
              <a:rPr lang="en-US" altLang="ja-JP" sz="1050" smtClean="0"/>
              <a:t>3-2</a:t>
            </a:r>
            <a:r>
              <a:rPr lang="ja-JP" altLang="en-US" sz="1050" smtClean="0"/>
              <a:t>の講義で全体的な説明がされている。</a:t>
            </a:r>
          </a:p>
          <a:p>
            <a:pPr>
              <a:spcBef>
                <a:spcPts val="0"/>
              </a:spcBef>
              <a:defRPr/>
            </a:pPr>
            <a:r>
              <a:rPr lang="ja-JP" altLang="en-US" sz="1050" smtClean="0"/>
              <a:t>・本講義はクラウド導入の手順のなかで、図の赤枠で示される部分に関連している。</a:t>
            </a:r>
            <a:endParaRPr lang="en-US" altLang="ja-JP" sz="1050" smtClean="0"/>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ja-JP" altLang="en-US" sz="1050" smtClean="0"/>
          </a:p>
          <a:p>
            <a:pPr>
              <a:spcBef>
                <a:spcPts val="0"/>
              </a:spcBef>
              <a:defRPr/>
            </a:pPr>
            <a:r>
              <a:rPr lang="ja-JP" altLang="en-US" sz="1050" smtClean="0"/>
              <a:t>◆受講者への確認事項</a:t>
            </a:r>
          </a:p>
          <a:p>
            <a:pPr>
              <a:spcBef>
                <a:spcPts val="0"/>
              </a:spcBef>
              <a:defRPr/>
            </a:pPr>
            <a:r>
              <a:rPr lang="ja-JP" altLang="en-US" sz="1050" smtClean="0"/>
              <a:t>特になし。</a:t>
            </a:r>
          </a:p>
          <a:p>
            <a:pPr>
              <a:spcBef>
                <a:spcPts val="0"/>
              </a:spcBef>
              <a:defRPr/>
            </a:pPr>
            <a:endParaRPr lang="ja-JP" altLang="en-US" sz="1050" smtClean="0"/>
          </a:p>
          <a:p>
            <a:pPr>
              <a:spcBef>
                <a:spcPts val="0"/>
              </a:spcBef>
              <a:defRPr/>
            </a:pPr>
            <a:endParaRPr lang="en-US" altLang="ja-JP" sz="1050" smtClean="0"/>
          </a:p>
          <a:p>
            <a:pPr>
              <a:spcBef>
                <a:spcPts val="0"/>
              </a:spcBef>
              <a:defRPr/>
            </a:pPr>
            <a:endParaRPr lang="ja-JP" altLang="en-US" sz="1050" dirty="0" smtClean="0"/>
          </a:p>
        </p:txBody>
      </p:sp>
      <p:sp>
        <p:nvSpPr>
          <p:cNvPr id="2" name="スライド番号プレースホルダ 5"/>
          <p:cNvSpPr>
            <a:spLocks noGrp="1"/>
          </p:cNvSpPr>
          <p:nvPr>
            <p:ph type="sldNum" sz="quarter" idx="5"/>
          </p:nvPr>
        </p:nvSpPr>
        <p:spPr>
          <a:noFill/>
        </p:spPr>
        <p:txBody>
          <a:bodyPr/>
          <a:lstStyle/>
          <a:p>
            <a:fld id="{EDB23333-EFF7-40AA-BDF0-678A2E59B90A}" type="slidenum">
              <a:rPr lang="en-US" altLang="ja-JP" smtClean="0">
                <a:solidFill>
                  <a:schemeClr val="tx1"/>
                </a:solidFill>
                <a:latin typeface="Arial" charset="0"/>
                <a:ea typeface="ＭＳ Ｐゴシック" charset="-128"/>
              </a:rPr>
              <a:pPr/>
              <a:t>3</a:t>
            </a:fld>
            <a:endParaRPr lang="en-US" altLang="ja-JP" smtClean="0">
              <a:solidFill>
                <a:schemeClr val="tx1"/>
              </a:solidFill>
              <a:latin typeface="Arial" charset="0"/>
              <a:ea typeface="ＭＳ Ｐゴシック" charset="-128"/>
            </a:endParaRPr>
          </a:p>
        </p:txBody>
      </p:sp>
      <p:sp>
        <p:nvSpPr>
          <p:cNvPr id="29700" name="スライド イメージ プレースホルダー 3"/>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４．標準化の必要性</a:t>
            </a:r>
          </a:p>
          <a:p>
            <a:pPr>
              <a:spcBef>
                <a:spcPts val="0"/>
              </a:spcBef>
              <a:defRPr/>
            </a:pPr>
            <a:endParaRPr lang="ja-JP" altLang="en-US" sz="1050" smtClean="0"/>
          </a:p>
          <a:p>
            <a:pPr>
              <a:spcBef>
                <a:spcPts val="0"/>
              </a:spcBef>
              <a:defRPr/>
            </a:pPr>
            <a:r>
              <a:rPr lang="ja-JP" altLang="en-US" sz="1050" smtClean="0"/>
              <a:t>◆このページのポイント</a:t>
            </a:r>
            <a:endParaRPr lang="en-US" altLang="ja-JP" sz="1050" smtClean="0"/>
          </a:p>
          <a:p>
            <a:pPr>
              <a:spcBef>
                <a:spcPts val="0"/>
              </a:spcBef>
              <a:defRPr/>
            </a:pPr>
            <a:r>
              <a:rPr lang="ja-JP" altLang="en-US" sz="1050" smtClean="0"/>
              <a:t>標準化、とくにパッケージ製品のカスタマイズ最小化について、必要性を理解してもらう。</a:t>
            </a:r>
            <a:endParaRPr lang="en-US" altLang="ja-JP" sz="1050" smtClean="0"/>
          </a:p>
          <a:p>
            <a:pPr>
              <a:spcBef>
                <a:spcPts val="0"/>
              </a:spcBef>
              <a:defRPr/>
            </a:pPr>
            <a:endParaRPr lang="en-US" altLang="ja-JP" sz="1050" smtClean="0"/>
          </a:p>
          <a:p>
            <a:pPr>
              <a:spcBef>
                <a:spcPts val="0"/>
              </a:spcBef>
              <a:defRPr/>
            </a:pPr>
            <a:r>
              <a:rPr lang="ja-JP" altLang="en-US" sz="1050" smtClean="0"/>
              <a:t>◆説明手順</a:t>
            </a:r>
          </a:p>
          <a:p>
            <a:pPr>
              <a:spcBef>
                <a:spcPts val="0"/>
              </a:spcBef>
              <a:defRPr/>
            </a:pPr>
            <a:r>
              <a:rPr lang="ja-JP" altLang="en-US" sz="1050" smtClean="0"/>
              <a:t>所用時間：２分</a:t>
            </a:r>
            <a:endParaRPr lang="en-US" altLang="ja-JP" sz="1050" smtClean="0"/>
          </a:p>
          <a:p>
            <a:pPr>
              <a:spcBef>
                <a:spcPts val="0"/>
              </a:spcBef>
              <a:defRPr/>
            </a:pPr>
            <a:r>
              <a:rPr lang="ja-JP" altLang="en-US" sz="1050" smtClean="0"/>
              <a:t>・業務標準化は手段であり、目的ではない。何のために業務標準化を行うのかを明確化することが重要である。</a:t>
            </a:r>
            <a:endParaRPr lang="en-US" altLang="ja-JP" sz="1050" smtClean="0"/>
          </a:p>
          <a:p>
            <a:pPr>
              <a:spcBef>
                <a:spcPts val="0"/>
              </a:spcBef>
              <a:defRPr/>
            </a:pPr>
            <a:r>
              <a:rPr lang="ja-JP" altLang="en-US" sz="1050" smtClean="0"/>
              <a:t>・機能の量や複雑さが直接的なコストアップの要因となる。カスタマイズを加えることにより、初期の構築費用だけでなく、稼働後の法改正対応等によるシステム改修の際の費用も増加させることになる。</a:t>
            </a:r>
          </a:p>
          <a:p>
            <a:pPr>
              <a:spcBef>
                <a:spcPts val="0"/>
              </a:spcBef>
              <a:defRPr/>
            </a:pPr>
            <a:r>
              <a:rPr lang="ja-JP" altLang="en-US" sz="1050" smtClean="0"/>
              <a:t>・従来はパッケージにカスタマイズを加えることが当たり前であったが、近年はパッケージの機能が向上するとともに、柔軟性や拡張性も格段に上がってきた。これにより、カスタマイズを最小限に抑えること、すなわちノンカスタマイズでのパッケージ導入を指向する自治体が増えている。</a:t>
            </a:r>
            <a:endParaRPr lang="en-US" altLang="ja-JP" sz="1050" smtClean="0"/>
          </a:p>
          <a:p>
            <a:pPr>
              <a:spcBef>
                <a:spcPts val="0"/>
              </a:spcBef>
              <a:defRPr/>
            </a:pPr>
            <a:endParaRPr lang="ja-JP" altLang="en-US"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p>
          <a:p>
            <a:pPr>
              <a:spcBef>
                <a:spcPts val="0"/>
              </a:spcBef>
              <a:defRPr/>
            </a:pPr>
            <a:endParaRPr lang="ja-JP" altLang="en-US" sz="1050" smtClean="0"/>
          </a:p>
          <a:p>
            <a:pPr>
              <a:spcBef>
                <a:spcPts val="0"/>
              </a:spcBef>
              <a:defRPr/>
            </a:pPr>
            <a:r>
              <a:rPr lang="ja-JP" altLang="en-US" sz="1050" smtClean="0"/>
              <a:t>◆受講者への確認事項</a:t>
            </a:r>
          </a:p>
          <a:p>
            <a:pPr>
              <a:spcBef>
                <a:spcPts val="0"/>
              </a:spcBef>
              <a:defRPr/>
            </a:pPr>
            <a:r>
              <a:rPr lang="ja-JP" altLang="en-US" sz="1050" smtClean="0"/>
              <a:t>特になし。</a:t>
            </a: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4BB4F54-6C01-4574-ABD3-BC6EA23E00D5}" type="slidenum">
              <a:rPr kumimoji="1" lang="en-US" altLang="ja-JP" sz="900">
                <a:solidFill>
                  <a:srgbClr val="000066"/>
                </a:solidFill>
                <a:latin typeface="Times New Roman" pitchFamily="18" charset="0"/>
              </a:rPr>
              <a:pPr algn="ctr" defTabSz="915988" eaLnBrk="1" hangingPunct="1"/>
              <a:t>4</a:t>
            </a:fld>
            <a:endParaRPr kumimoji="1" lang="en-US" altLang="ja-JP" sz="900">
              <a:solidFill>
                <a:srgbClr val="000066"/>
              </a:solidFill>
              <a:latin typeface="Times New Roman" pitchFamily="18" charset="0"/>
            </a:endParaRPr>
          </a:p>
        </p:txBody>
      </p:sp>
      <p:sp>
        <p:nvSpPr>
          <p:cNvPr id="3072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４．標準化の</a:t>
            </a:r>
            <a:r>
              <a:rPr lang="ja-JP" altLang="en-US" sz="1050" dirty="0" smtClean="0"/>
              <a:t>必要性～番号法対応～</a:t>
            </a:r>
            <a:endParaRPr lang="ja-JP" altLang="en-US" sz="1050" dirty="0" smtClean="0"/>
          </a:p>
          <a:p>
            <a:pPr>
              <a:spcBef>
                <a:spcPts val="0"/>
              </a:spcBef>
              <a:defRPr/>
            </a:pPr>
            <a:endParaRPr lang="ja-JP" altLang="en-US" sz="1050" dirty="0" smtClean="0"/>
          </a:p>
          <a:p>
            <a:pPr>
              <a:spcBef>
                <a:spcPts val="0"/>
              </a:spcBef>
              <a:defRPr/>
            </a:pPr>
            <a:r>
              <a:rPr lang="ja-JP" altLang="en-US" sz="1050" dirty="0" smtClean="0"/>
              <a:t>◆このページのポイント</a:t>
            </a:r>
            <a:endParaRPr lang="en-US" altLang="ja-JP" sz="1050" dirty="0" smtClean="0"/>
          </a:p>
          <a:p>
            <a:pPr>
              <a:spcBef>
                <a:spcPts val="0"/>
              </a:spcBef>
              <a:defRPr/>
            </a:pPr>
            <a:r>
              <a:rPr lang="ja-JP" altLang="en-US" sz="1050" dirty="0" smtClean="0"/>
              <a:t>番号法における別表事務を標準化の契機とする。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◆説明手順</a:t>
            </a:r>
          </a:p>
          <a:p>
            <a:pPr>
              <a:spcBef>
                <a:spcPts val="0"/>
              </a:spcBef>
              <a:defRPr/>
            </a:pPr>
            <a:r>
              <a:rPr lang="ja-JP" altLang="en-US" sz="1050" dirty="0" smtClean="0"/>
              <a:t>所用時間：２分</a:t>
            </a:r>
            <a:endParaRPr lang="en-US" altLang="ja-JP" sz="1050" dirty="0" smtClean="0"/>
          </a:p>
          <a:p>
            <a:pPr>
              <a:spcBef>
                <a:spcPts val="0"/>
              </a:spcBef>
              <a:defRPr/>
            </a:pPr>
            <a:r>
              <a:rPr lang="ja-JP" altLang="en-US" sz="1050" dirty="0" smtClean="0"/>
              <a:t>・番号法では別表</a:t>
            </a:r>
            <a:r>
              <a:rPr lang="en-US" altLang="ja-JP" sz="1050" dirty="0" smtClean="0"/>
              <a:t>1</a:t>
            </a:r>
            <a:r>
              <a:rPr lang="ja-JP" altLang="en-US" sz="1050" dirty="0" smtClean="0"/>
              <a:t>（庁内連携）および別表２（団体間連携）が示されており、前者は利用、後者は提供とされている。</a:t>
            </a:r>
            <a:endParaRPr lang="en-US" altLang="ja-JP" sz="1050" dirty="0" smtClean="0"/>
          </a:p>
          <a:p>
            <a:pPr>
              <a:spcBef>
                <a:spcPts val="0"/>
              </a:spcBef>
              <a:defRPr/>
            </a:pPr>
            <a:r>
              <a:rPr lang="ja-JP" altLang="en-US" sz="1050" dirty="0" smtClean="0"/>
              <a:t>・利用及び提供は厳しく制限されている。</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p>
          <a:p>
            <a:pPr>
              <a:spcBef>
                <a:spcPts val="0"/>
              </a:spcBef>
              <a:defRPr/>
            </a:pPr>
            <a:endParaRPr lang="ja-JP" altLang="en-US"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4BB4F54-6C01-4574-ABD3-BC6EA23E00D5}"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
        <p:nvSpPr>
          <p:cNvPr id="30724"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ノート プレースホルダ 2"/>
          <p:cNvSpPr>
            <a:spLocks noGrp="1"/>
          </p:cNvSpPr>
          <p:nvPr>
            <p:ph type="body" idx="1"/>
          </p:nvPr>
        </p:nvSpPr>
        <p:spPr/>
        <p:txBody>
          <a:bodyPr/>
          <a:lstStyle/>
          <a:p>
            <a:pPr>
              <a:spcBef>
                <a:spcPts val="0"/>
              </a:spcBef>
              <a:defRPr/>
            </a:pPr>
            <a:r>
              <a:rPr lang="ja-JP" altLang="en-US" sz="1050" smtClean="0"/>
              <a:t>ページタイトル：</a:t>
            </a:r>
            <a:endParaRPr lang="en-US" altLang="ja-JP" sz="1050" smtClean="0"/>
          </a:p>
          <a:p>
            <a:pPr>
              <a:spcBef>
                <a:spcPts val="0"/>
              </a:spcBef>
              <a:defRPr/>
            </a:pPr>
            <a:r>
              <a:rPr lang="ja-JP" altLang="en-US" sz="1050" smtClean="0"/>
              <a:t>５．業務標準化の類型（その１：自治体内の標準化）</a:t>
            </a:r>
            <a:endParaRPr lang="en-US" altLang="ja-JP" sz="1050" smtClean="0"/>
          </a:p>
          <a:p>
            <a:pPr>
              <a:spcBef>
                <a:spcPts val="0"/>
              </a:spcBef>
              <a:defRPr/>
            </a:pPr>
            <a:endParaRPr lang="en-US" altLang="ja-JP" sz="1050" smtClean="0"/>
          </a:p>
          <a:p>
            <a:pPr>
              <a:spcBef>
                <a:spcPts val="0"/>
              </a:spcBef>
              <a:defRPr/>
            </a:pPr>
            <a:r>
              <a:rPr lang="ja-JP" altLang="en-US" sz="1050" smtClean="0"/>
              <a:t>◆このページのポイント</a:t>
            </a:r>
          </a:p>
          <a:p>
            <a:pPr>
              <a:spcBef>
                <a:spcPts val="0"/>
              </a:spcBef>
              <a:defRPr/>
            </a:pPr>
            <a:r>
              <a:rPr lang="ja-JP" altLang="en-US" sz="1050" smtClean="0"/>
              <a:t>業務標準化（自治体内）の類型について理解してもらう。</a:t>
            </a:r>
            <a:endParaRPr lang="en-US" altLang="ja-JP" sz="1050" smtClean="0"/>
          </a:p>
          <a:p>
            <a:pPr>
              <a:spcBef>
                <a:spcPts val="0"/>
              </a:spcBef>
              <a:defRPr/>
            </a:pPr>
            <a:endParaRPr lang="ja-JP" altLang="en-US" sz="1050" smtClean="0"/>
          </a:p>
          <a:p>
            <a:pPr>
              <a:spcBef>
                <a:spcPts val="0"/>
              </a:spcBef>
              <a:defRPr/>
            </a:pPr>
            <a:r>
              <a:rPr lang="ja-JP" altLang="en-US" sz="1050" smtClean="0"/>
              <a:t>◆説明手順</a:t>
            </a:r>
            <a:endParaRPr lang="en-US" altLang="ja-JP" sz="1050" smtClean="0"/>
          </a:p>
          <a:p>
            <a:pPr>
              <a:spcBef>
                <a:spcPts val="0"/>
              </a:spcBef>
              <a:defRPr/>
            </a:pPr>
            <a:r>
              <a:rPr lang="ja-JP" altLang="en-US" sz="1050" smtClean="0"/>
              <a:t>所用時間：５分</a:t>
            </a:r>
          </a:p>
          <a:p>
            <a:pPr>
              <a:spcBef>
                <a:spcPts val="0"/>
              </a:spcBef>
              <a:defRPr/>
            </a:pPr>
            <a:r>
              <a:rPr lang="ja-JP" altLang="en-US" sz="1050" smtClean="0"/>
              <a:t>・一口に業務標準化といっても、多くの類型がある。業務標準化であることを意識しないで、実際に取り組んでいる例も多いと思われる。</a:t>
            </a:r>
            <a:endParaRPr lang="en-US" altLang="ja-JP" sz="1050" smtClean="0"/>
          </a:p>
          <a:p>
            <a:pPr>
              <a:spcBef>
                <a:spcPts val="0"/>
              </a:spcBef>
              <a:defRPr/>
            </a:pPr>
            <a:r>
              <a:rPr lang="ja-JP" altLang="en-US" sz="1050" smtClean="0"/>
              <a:t>・このスライドでは、自治体内での標準化の類型を示している。次のページでは、自治体間の標準化について示している。</a:t>
            </a:r>
            <a:endParaRPr lang="en-US" altLang="ja-JP" sz="1050" smtClean="0"/>
          </a:p>
          <a:p>
            <a:pPr>
              <a:spcBef>
                <a:spcPts val="0"/>
              </a:spcBef>
              <a:defRPr/>
            </a:pPr>
            <a:r>
              <a:rPr lang="ja-JP" altLang="en-US" sz="1050" smtClean="0"/>
              <a:t>・自治体内の標準化については、業務面とシステム面に分けられる。業務面では、まず業務定型化があげられる。これは同じ業務にもかかわらず、属人的に行われている業務を定型化するものであり、各種の事務処理要領やガイドライン類がこれにあたる。これについては多くの自治体が実際に行っている。</a:t>
            </a:r>
            <a:endParaRPr lang="en-US" altLang="ja-JP" sz="1050" smtClean="0"/>
          </a:p>
          <a:p>
            <a:pPr>
              <a:spcBef>
                <a:spcPts val="0"/>
              </a:spcBef>
              <a:defRPr/>
            </a:pPr>
            <a:r>
              <a:rPr lang="ja-JP" altLang="en-US" sz="1050" smtClean="0"/>
              <a:t>・次に業務の共通化というものがある。これは複数の業務で共通に行われている事務処理を共通化するものであり、例えば総合窓口や収滞納の一元化等がある。自治体ＥＡも業務共通化の一例であり、のちほど埼玉県川口市における自治体ＥＡの事例を簡単に紹介する。</a:t>
            </a:r>
            <a:endParaRPr lang="en-US" altLang="ja-JP" sz="1050" smtClean="0"/>
          </a:p>
          <a:p>
            <a:pPr>
              <a:spcBef>
                <a:spcPts val="0"/>
              </a:spcBef>
              <a:defRPr/>
            </a:pPr>
            <a:r>
              <a:rPr lang="ja-JP" altLang="en-US" sz="1050" smtClean="0"/>
              <a:t>・システム面ではシステム共通化がある。これは複数のシステムで共通に行われているシステム処理を共通化するものであり、例えば電子決裁基盤を共通化したり、職員認証基盤を共通化したりといった取り組みがある。</a:t>
            </a:r>
            <a:endParaRPr lang="en-US" altLang="ja-JP" sz="1050" smtClean="0"/>
          </a:p>
          <a:p>
            <a:pPr>
              <a:spcBef>
                <a:spcPts val="0"/>
              </a:spcBef>
              <a:defRPr/>
            </a:pPr>
            <a:r>
              <a:rPr lang="ja-JP" altLang="en-US" sz="1050" smtClean="0"/>
              <a:t>・次にカスタマイズ最小化がある。これは業務をパッケージに合わせるというものである。本講義の後半で、新潟県柏崎市におけるカスタマイズ最小化の事例を詳しく紹介する。</a:t>
            </a:r>
            <a:endParaRPr lang="en-US" altLang="ja-JP" sz="1050" smtClean="0"/>
          </a:p>
          <a:p>
            <a:pPr>
              <a:spcBef>
                <a:spcPts val="0"/>
              </a:spcBef>
              <a:defRPr/>
            </a:pPr>
            <a:r>
              <a:rPr lang="ja-JP" altLang="en-US" sz="1050" smtClean="0"/>
              <a:t>・本講義では、業務標準化について具体的にどのような取り組みがあるのかを網羅的・体系的に理解した上で、自自治体における課題と照らしあわせ、どのような業務標準化が求められているのかをそれぞれ考えてもらいたい。</a:t>
            </a:r>
          </a:p>
          <a:p>
            <a:pPr>
              <a:spcBef>
                <a:spcPts val="0"/>
              </a:spcBef>
              <a:defRPr/>
            </a:pPr>
            <a:endParaRPr lang="en-US" altLang="ja-JP" sz="1050" smtClean="0"/>
          </a:p>
          <a:p>
            <a:pPr>
              <a:spcBef>
                <a:spcPts val="0"/>
              </a:spcBef>
              <a:defRPr/>
            </a:pPr>
            <a:r>
              <a:rPr lang="ja-JP" altLang="en-US" sz="1050" smtClean="0"/>
              <a:t>◆補足事項（スライド未掲載のデータやファクト等）</a:t>
            </a:r>
          </a:p>
          <a:p>
            <a:pPr>
              <a:spcBef>
                <a:spcPts val="0"/>
              </a:spcBef>
              <a:defRPr/>
            </a:pPr>
            <a:r>
              <a:rPr lang="ja-JP" altLang="en-US" sz="1050" smtClean="0"/>
              <a:t>特になし。</a:t>
            </a:r>
            <a:endParaRPr lang="en-US" altLang="ja-JP" sz="1050" smtClean="0"/>
          </a:p>
          <a:p>
            <a:pPr>
              <a:spcBef>
                <a:spcPts val="0"/>
              </a:spcBef>
              <a:defRPr/>
            </a:pPr>
            <a:endParaRPr lang="en-US" altLang="ja-JP" sz="1050" smtClean="0"/>
          </a:p>
          <a:p>
            <a:pPr>
              <a:spcBef>
                <a:spcPts val="0"/>
              </a:spcBef>
              <a:defRPr/>
            </a:pPr>
            <a:r>
              <a:rPr lang="ja-JP" altLang="en-US" sz="1050" smtClean="0"/>
              <a:t>◆受講者への確認事項</a:t>
            </a:r>
            <a:endParaRPr lang="en-US" altLang="ja-JP" sz="1050" smtClean="0"/>
          </a:p>
          <a:p>
            <a:pPr>
              <a:spcBef>
                <a:spcPts val="0"/>
              </a:spcBef>
              <a:defRPr/>
            </a:pPr>
            <a:r>
              <a:rPr lang="ja-JP" altLang="en-US" sz="1050" smtClean="0"/>
              <a:t>特になし。</a:t>
            </a:r>
            <a:endParaRPr lang="en-US" altLang="ja-JP" sz="1050" smtClean="0"/>
          </a:p>
          <a:p>
            <a:pPr>
              <a:spcBef>
                <a:spcPts val="0"/>
              </a:spcBef>
              <a:defRPr/>
            </a:pPr>
            <a:endParaRPr lang="ja-JP" altLang="en-US" sz="1050" smtClean="0"/>
          </a:p>
          <a:p>
            <a:pPr>
              <a:spcBef>
                <a:spcPts val="0"/>
              </a:spcBef>
              <a:defRPr/>
            </a:pPr>
            <a:endParaRPr lang="en-US" altLang="ja-JP" sz="1050" smtClean="0"/>
          </a:p>
          <a:p>
            <a:pPr>
              <a:spcBef>
                <a:spcPts val="0"/>
              </a:spcBef>
              <a:defRPr/>
            </a:pPr>
            <a:endParaRPr lang="ja-JP" altLang="en-US" sz="1050" dirty="0" smtClean="0"/>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DFC1454A-5909-4DB8-AABB-AC90353C877D}"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
        <p:nvSpPr>
          <p:cNvPr id="31748"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５．業務標準化の類型（その２：自治体間の標準化）</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◆このページのポイント</a:t>
            </a:r>
          </a:p>
          <a:p>
            <a:pPr>
              <a:spcBef>
                <a:spcPts val="0"/>
              </a:spcBef>
              <a:defRPr/>
            </a:pPr>
            <a:r>
              <a:rPr lang="ja-JP" altLang="en-US" sz="1050" dirty="0" smtClean="0"/>
              <a:t>業務標準化（自治体間）の類型について理解してもらう。</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◆説明手順</a:t>
            </a:r>
            <a:endParaRPr lang="en-US" altLang="ja-JP" sz="1050" dirty="0" smtClean="0"/>
          </a:p>
          <a:p>
            <a:pPr>
              <a:spcBef>
                <a:spcPts val="0"/>
              </a:spcBef>
              <a:defRPr/>
            </a:pPr>
            <a:r>
              <a:rPr lang="ja-JP" altLang="en-US" sz="1050" dirty="0" smtClean="0"/>
              <a:t>所用時間：５分</a:t>
            </a:r>
          </a:p>
          <a:p>
            <a:pPr>
              <a:spcBef>
                <a:spcPts val="0"/>
              </a:spcBef>
              <a:defRPr/>
            </a:pPr>
            <a:r>
              <a:rPr lang="ja-JP" altLang="en-US" sz="1050" dirty="0" smtClean="0"/>
              <a:t>・続いて、自治体間の業務標準化の類型を解説する。</a:t>
            </a:r>
            <a:endParaRPr lang="en-US" altLang="ja-JP" sz="1050" dirty="0" smtClean="0"/>
          </a:p>
          <a:p>
            <a:pPr>
              <a:spcBef>
                <a:spcPts val="0"/>
              </a:spcBef>
              <a:defRPr/>
            </a:pPr>
            <a:r>
              <a:rPr lang="ja-JP" altLang="en-US" sz="1050" dirty="0" smtClean="0"/>
              <a:t>・自治体内の業務標準化と同様、業務面とシステム面に区分される。</a:t>
            </a:r>
            <a:endParaRPr lang="en-US" altLang="ja-JP" sz="1050" dirty="0" smtClean="0"/>
          </a:p>
          <a:p>
            <a:pPr>
              <a:spcBef>
                <a:spcPts val="0"/>
              </a:spcBef>
              <a:defRPr/>
            </a:pPr>
            <a:r>
              <a:rPr lang="ja-JP" altLang="en-US" sz="1050" dirty="0" smtClean="0"/>
              <a:t>・業務面においては、まず業務共通化がある、これは複数の自治体で共通に行われている業務を共通化するものであり、一例として国・都道府県等の各種法令・ガイドラインがある。これは比較的多く行われているものであり、例えば健康診断のガイドライン等は各都道府県で策定されている</a:t>
            </a:r>
            <a:r>
              <a:rPr lang="ja-JP" altLang="en-US" sz="1050" dirty="0" smtClean="0"/>
              <a:t>。</a:t>
            </a:r>
            <a:endParaRPr lang="en-US" altLang="ja-JP" sz="1050" dirty="0" smtClean="0"/>
          </a:p>
          <a:p>
            <a:pPr>
              <a:spcBef>
                <a:spcPts val="0"/>
              </a:spcBef>
              <a:defRPr/>
            </a:pPr>
            <a:r>
              <a:rPr lang="ja-JP" altLang="en-US" sz="1050" dirty="0" smtClean="0"/>
              <a:t>・番号法においては自治体クラウドでのパッケージ導入が契機となる。</a:t>
            </a:r>
            <a:endParaRPr lang="en-US" altLang="ja-JP" sz="1050" dirty="0" smtClean="0"/>
          </a:p>
          <a:p>
            <a:pPr>
              <a:spcBef>
                <a:spcPts val="0"/>
              </a:spcBef>
              <a:defRPr/>
            </a:pPr>
            <a:r>
              <a:rPr lang="ja-JP" altLang="en-US" sz="1050" dirty="0" smtClean="0"/>
              <a:t>・つぎに業務共同化がある。これは複数の自治体で共通に行われている業務を共同化するものであり、一例として総務事務センターや業務アウトソーシング等がある。また入札参加資格審査を、都道府県や複数の自治体間で共同で行う等も多く行われている。</a:t>
            </a:r>
            <a:endParaRPr lang="en-US" altLang="ja-JP" sz="1050" dirty="0" smtClean="0"/>
          </a:p>
          <a:p>
            <a:pPr>
              <a:spcBef>
                <a:spcPts val="0"/>
              </a:spcBef>
              <a:defRPr/>
            </a:pPr>
            <a:r>
              <a:rPr lang="ja-JP" altLang="en-US" sz="1050" dirty="0" smtClean="0"/>
              <a:t>・システム面においては、まずシステム共通化がある。複数の自治体で同様に行われているシステム処理を共通化するものであり、</a:t>
            </a:r>
            <a:r>
              <a:rPr lang="en-US" altLang="ja-JP" sz="1050" dirty="0" smtClean="0"/>
              <a:t>APPLIC</a:t>
            </a:r>
            <a:r>
              <a:rPr lang="ja-JP" altLang="en-US" sz="1050" dirty="0" smtClean="0"/>
              <a:t>標準等もこれに当てはまる。また近年検討が行われている中間標準レイアウト（データ移行）や文字情報基盤もこれに属する取り組みといえる。</a:t>
            </a:r>
            <a:endParaRPr lang="en-US" altLang="ja-JP" sz="1050" dirty="0" smtClean="0"/>
          </a:p>
          <a:p>
            <a:pPr>
              <a:spcBef>
                <a:spcPts val="0"/>
              </a:spcBef>
              <a:defRPr/>
            </a:pPr>
            <a:r>
              <a:rPr lang="ja-JP" altLang="en-US" sz="1050" dirty="0" smtClean="0"/>
              <a:t>・次にシステム共同化がある。これは複数の自治体で共通に行われているシステム処理を共同化するものである。一例として自治体クラウドやシステム共同化の取り組み等がある。自治体クラウドも共同化の考え方を含んでおり、事例として、長野県上田地域広域連合における図書館システム共同化の事例を簡単に紹介す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特になし。</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E1E6141-5DB5-4D6A-9206-0EB347DBCDE1}" type="slidenum">
              <a:rPr kumimoji="1" lang="en-US" altLang="ja-JP" sz="900">
                <a:solidFill>
                  <a:srgbClr val="000066"/>
                </a:solidFill>
                <a:latin typeface="Times New Roman" pitchFamily="18" charset="0"/>
              </a:rPr>
              <a:pPr algn="ctr" defTabSz="915988" eaLnBrk="1" hangingPunct="1"/>
              <a:t>7</a:t>
            </a:fld>
            <a:endParaRPr kumimoji="1" lang="en-US" altLang="ja-JP" sz="900">
              <a:solidFill>
                <a:srgbClr val="000066"/>
              </a:solidFill>
              <a:latin typeface="Times New Roman" pitchFamily="18" charset="0"/>
            </a:endParaRPr>
          </a:p>
        </p:txBody>
      </p:sp>
      <p:sp>
        <p:nvSpPr>
          <p:cNvPr id="32772"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５．業務標準化の類型　～事例①　北部九州情報化推進協議会～</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◆このページのポイント</a:t>
            </a:r>
          </a:p>
          <a:p>
            <a:pPr>
              <a:spcBef>
                <a:spcPts val="0"/>
              </a:spcBef>
              <a:defRPr/>
            </a:pPr>
            <a:r>
              <a:rPr lang="ja-JP" altLang="en-US" sz="1050" dirty="0" smtClean="0"/>
              <a:t>北部九州情報化推進協議会の事例を通じて自治体</a:t>
            </a:r>
            <a:r>
              <a:rPr lang="en-US" altLang="ja-JP" sz="1050" dirty="0" smtClean="0"/>
              <a:t>EA</a:t>
            </a:r>
            <a:r>
              <a:rPr lang="ja-JP" altLang="en-US" sz="1050" dirty="0" smtClean="0"/>
              <a:t>について理解してもらう。</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◆説明手順</a:t>
            </a:r>
            <a:endParaRPr lang="en-US" altLang="ja-JP" sz="1050" dirty="0" smtClean="0"/>
          </a:p>
          <a:p>
            <a:pPr>
              <a:spcBef>
                <a:spcPts val="0"/>
              </a:spcBef>
              <a:defRPr/>
            </a:pPr>
            <a:r>
              <a:rPr lang="ja-JP" altLang="en-US" sz="1050" dirty="0" smtClean="0"/>
              <a:t>所用時間：</a:t>
            </a:r>
            <a:r>
              <a:rPr lang="ja-JP" altLang="en-US" sz="1050" dirty="0" smtClean="0"/>
              <a:t>４分</a:t>
            </a:r>
            <a:endParaRPr lang="en-US" altLang="ja-JP" sz="1050" dirty="0" smtClean="0"/>
          </a:p>
          <a:p>
            <a:pPr>
              <a:spcBef>
                <a:spcPts val="0"/>
              </a:spcBef>
              <a:defRPr/>
            </a:pPr>
            <a:r>
              <a:rPr lang="ja-JP" altLang="en-US" sz="1050" dirty="0" smtClean="0"/>
              <a:t>・項目を読み上げる。</a:t>
            </a:r>
            <a:endParaRPr lang="en-US" altLang="ja-JP" sz="1050" dirty="0" smtClean="0"/>
          </a:p>
          <a:p>
            <a:pPr>
              <a:spcBef>
                <a:spcPts val="0"/>
              </a:spcBef>
              <a:defRPr/>
            </a:pPr>
            <a:r>
              <a:rPr lang="ja-JP" altLang="en-US" sz="1050" dirty="0" smtClean="0"/>
              <a:t>・標準化部分が増えていることを説明する。</a:t>
            </a:r>
            <a:endParaRPr lang="ja-JP" altLang="en-US"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037443BE-B6C7-487A-B3A2-8FF2FEE24926}" type="slidenum">
              <a:rPr kumimoji="1" lang="en-US" altLang="ja-JP" sz="900">
                <a:solidFill>
                  <a:srgbClr val="000066"/>
                </a:solidFill>
                <a:latin typeface="Times New Roman" pitchFamily="18" charset="0"/>
              </a:rPr>
              <a:pPr algn="ctr" defTabSz="915988" eaLnBrk="1" hangingPunct="1"/>
              <a:t>8</a:t>
            </a:fld>
            <a:endParaRPr kumimoji="1" lang="en-US" altLang="ja-JP" sz="900">
              <a:solidFill>
                <a:srgbClr val="000066"/>
              </a:solidFill>
              <a:latin typeface="Times New Roman" pitchFamily="18" charset="0"/>
            </a:endParaRPr>
          </a:p>
        </p:txBody>
      </p:sp>
      <p:sp>
        <p:nvSpPr>
          <p:cNvPr id="3379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ノート プレースホルダ 2"/>
          <p:cNvSpPr>
            <a:spLocks noGrp="1"/>
          </p:cNvSpPr>
          <p:nvPr>
            <p:ph type="body" idx="1"/>
          </p:nvPr>
        </p:nvSpPr>
        <p:spPr/>
        <p:txBody>
          <a:bodyPr/>
          <a:lstStyle/>
          <a:p>
            <a:pPr>
              <a:spcBef>
                <a:spcPts val="0"/>
              </a:spcBef>
              <a:defRPr/>
            </a:pPr>
            <a:r>
              <a:rPr lang="ja-JP" altLang="en-US" sz="1050" dirty="0" smtClean="0"/>
              <a:t>ページタイトル：</a:t>
            </a:r>
            <a:endParaRPr lang="en-US" altLang="ja-JP" sz="1050" dirty="0" smtClean="0"/>
          </a:p>
          <a:p>
            <a:pPr>
              <a:spcBef>
                <a:spcPts val="0"/>
              </a:spcBef>
              <a:defRPr/>
            </a:pPr>
            <a:r>
              <a:rPr lang="ja-JP" altLang="en-US" sz="1050" dirty="0" smtClean="0"/>
              <a:t>５．業務標準化の類型　～事例①　埼玉県川口市（自治体</a:t>
            </a:r>
            <a:r>
              <a:rPr lang="en-US" altLang="ja-JP" sz="1050" dirty="0" smtClean="0"/>
              <a:t>EA</a:t>
            </a:r>
            <a:r>
              <a:rPr lang="ja-JP" altLang="en-US" sz="1050" dirty="0" smtClean="0"/>
              <a:t>）～</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◆このページのポイント</a:t>
            </a:r>
          </a:p>
          <a:p>
            <a:pPr>
              <a:spcBef>
                <a:spcPts val="0"/>
              </a:spcBef>
              <a:defRPr/>
            </a:pPr>
            <a:r>
              <a:rPr lang="ja-JP" altLang="en-US" sz="1050" dirty="0" smtClean="0"/>
              <a:t>埼玉県川口市の事例を通じて自治体</a:t>
            </a:r>
            <a:r>
              <a:rPr lang="en-US" altLang="ja-JP" sz="1050" dirty="0" smtClean="0"/>
              <a:t>EA</a:t>
            </a:r>
            <a:r>
              <a:rPr lang="ja-JP" altLang="en-US" sz="1050" dirty="0" smtClean="0"/>
              <a:t>について理解してもらう。</a:t>
            </a:r>
            <a:endParaRPr lang="en-US" altLang="ja-JP" sz="1050" dirty="0" smtClean="0"/>
          </a:p>
          <a:p>
            <a:pPr>
              <a:spcBef>
                <a:spcPts val="0"/>
              </a:spcBef>
              <a:defRPr/>
            </a:pPr>
            <a:endParaRPr lang="ja-JP" altLang="en-US" sz="1050" dirty="0" smtClean="0"/>
          </a:p>
          <a:p>
            <a:pPr>
              <a:spcBef>
                <a:spcPts val="0"/>
              </a:spcBef>
              <a:defRPr/>
            </a:pPr>
            <a:r>
              <a:rPr lang="ja-JP" altLang="en-US" sz="1050" dirty="0" smtClean="0"/>
              <a:t>◆説明手順</a:t>
            </a:r>
            <a:endParaRPr lang="en-US" altLang="ja-JP" sz="1050" dirty="0" smtClean="0"/>
          </a:p>
          <a:p>
            <a:pPr>
              <a:spcBef>
                <a:spcPts val="0"/>
              </a:spcBef>
              <a:defRPr/>
            </a:pPr>
            <a:r>
              <a:rPr lang="ja-JP" altLang="en-US" sz="1050" dirty="0" smtClean="0"/>
              <a:t>所用時間：４分</a:t>
            </a:r>
          </a:p>
          <a:p>
            <a:pPr>
              <a:spcBef>
                <a:spcPts val="0"/>
              </a:spcBef>
              <a:defRPr/>
            </a:pPr>
            <a:r>
              <a:rPr lang="ja-JP" altLang="en-US" sz="1050" dirty="0" smtClean="0"/>
              <a:t>・ここからは、業務標準化の事例として３つの事例を紹介する。</a:t>
            </a:r>
            <a:endParaRPr lang="en-US" altLang="ja-JP" sz="1050" dirty="0" smtClean="0"/>
          </a:p>
          <a:p>
            <a:pPr>
              <a:spcBef>
                <a:spcPts val="0"/>
              </a:spcBef>
              <a:defRPr/>
            </a:pPr>
            <a:r>
              <a:rPr lang="ja-JP" altLang="en-US" sz="1050" dirty="0" smtClean="0"/>
              <a:t>・一つ目は埼玉県川口市における自治体ＥＡの事例である。</a:t>
            </a:r>
            <a:endParaRPr lang="en-US" altLang="ja-JP" sz="1050" dirty="0" smtClean="0"/>
          </a:p>
          <a:p>
            <a:pPr>
              <a:spcBef>
                <a:spcPts val="0"/>
              </a:spcBef>
              <a:defRPr/>
            </a:pPr>
            <a:r>
              <a:rPr lang="ja-JP" altLang="en-US" sz="1050" dirty="0" smtClean="0"/>
              <a:t>・川口市が考える自治体ＥＡの狙いは住民満足度向上である。経費削減よりも住民満足度に力点を置いている点が特徴である。</a:t>
            </a:r>
            <a:endParaRPr lang="en-US" altLang="ja-JP" sz="1050" dirty="0" smtClean="0"/>
          </a:p>
          <a:p>
            <a:pPr>
              <a:spcBef>
                <a:spcPts val="0"/>
              </a:spcBef>
              <a:defRPr/>
            </a:pPr>
            <a:r>
              <a:rPr lang="ja-JP" altLang="en-US" sz="1050" dirty="0" smtClean="0"/>
              <a:t>・業務標準化を行う際に、そもそも現状の業務の見える化ができていないために壁にぶつかることがある。川口市でも、業務の見える化から取り掛かっている。</a:t>
            </a:r>
            <a:endParaRPr lang="en-US" altLang="ja-JP" sz="1050" dirty="0" smtClean="0"/>
          </a:p>
          <a:p>
            <a:pPr>
              <a:spcBef>
                <a:spcPts val="0"/>
              </a:spcBef>
              <a:defRPr/>
            </a:pPr>
            <a:r>
              <a:rPr lang="ja-JP" altLang="en-US" sz="1050" dirty="0" smtClean="0"/>
              <a:t>・多くの自治体や政府でＥＡが整備されてきたが、作りっぱなしでメンテナンスされないまま倉庫にしまわれている例が少なくない。川口市の事例のポイントは、自治体ＥＡを実際に有効活用していることであり、そのためにはあらゆる部門とあらゆるレベル、すなわち市長から経営層、部課長級、担当者までが、自治体ＥＡに理解を示し取り組みに参加していることである。</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◆補足事項（スライド未掲載のデータやファクト等）</a:t>
            </a:r>
          </a:p>
          <a:p>
            <a:pPr>
              <a:spcBef>
                <a:spcPts val="0"/>
              </a:spcBef>
              <a:defRPr/>
            </a:pPr>
            <a:r>
              <a:rPr lang="ja-JP" altLang="en-US" sz="1050" dirty="0" smtClean="0"/>
              <a:t>川口市における自治体ＥＡ</a:t>
            </a:r>
            <a:endParaRPr lang="en-US" altLang="ja-JP" sz="1050" dirty="0" smtClean="0"/>
          </a:p>
          <a:p>
            <a:pPr>
              <a:spcBef>
                <a:spcPts val="0"/>
              </a:spcBef>
              <a:defRPr/>
            </a:pPr>
            <a:r>
              <a:rPr lang="ja-JP" altLang="en-US" sz="1050" dirty="0" smtClean="0"/>
              <a:t>（</a:t>
            </a:r>
            <a:r>
              <a:rPr lang="en-US" altLang="ja-JP" sz="1050" dirty="0" smtClean="0"/>
              <a:t>http://www.city.kawaguchi.lg.jp/kbn/04150006/04150006.html</a:t>
            </a:r>
            <a:r>
              <a:rPr lang="ja-JP" altLang="en-US" sz="1050" dirty="0" smtClean="0"/>
              <a:t>）</a:t>
            </a:r>
            <a:endParaRPr lang="en-US" altLang="ja-JP" sz="1050" dirty="0" smtClean="0"/>
          </a:p>
          <a:p>
            <a:pPr>
              <a:spcBef>
                <a:spcPts val="0"/>
              </a:spcBef>
              <a:defRPr/>
            </a:pPr>
            <a:endParaRPr lang="en-US" altLang="ja-JP" sz="1050" dirty="0" smtClean="0"/>
          </a:p>
          <a:p>
            <a:pPr>
              <a:spcBef>
                <a:spcPts val="0"/>
              </a:spcBef>
              <a:defRPr/>
            </a:pPr>
            <a:r>
              <a:rPr lang="ja-JP" altLang="en-US" sz="1050" dirty="0" smtClean="0"/>
              <a:t>◆受講者への確認事項</a:t>
            </a:r>
          </a:p>
          <a:p>
            <a:pPr>
              <a:spcBef>
                <a:spcPts val="0"/>
              </a:spcBef>
              <a:defRPr/>
            </a:pPr>
            <a:r>
              <a:rPr lang="ja-JP" altLang="en-US" sz="1050" dirty="0" smtClean="0"/>
              <a:t>特になし。</a:t>
            </a:r>
          </a:p>
        </p:txBody>
      </p:sp>
      <p:sp>
        <p:nvSpPr>
          <p:cNvPr id="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037443BE-B6C7-487A-B3A2-8FF2FEE24926}" type="slidenum">
              <a:rPr kumimoji="1" lang="en-US" altLang="ja-JP" sz="900">
                <a:solidFill>
                  <a:srgbClr val="000066"/>
                </a:solidFill>
                <a:latin typeface="Times New Roman" pitchFamily="18" charset="0"/>
              </a:rPr>
              <a:pPr algn="ctr" defTabSz="915988" eaLnBrk="1" hangingPunct="1"/>
              <a:t>9</a:t>
            </a:fld>
            <a:endParaRPr kumimoji="1" lang="en-US" altLang="ja-JP" sz="900">
              <a:solidFill>
                <a:srgbClr val="000066"/>
              </a:solidFill>
              <a:latin typeface="Times New Roman" pitchFamily="18" charset="0"/>
            </a:endParaRPr>
          </a:p>
        </p:txBody>
      </p:sp>
      <p:sp>
        <p:nvSpPr>
          <p:cNvPr id="33796" name="スライド イメージ プレースホルダー 2"/>
          <p:cNvSpPr>
            <a:spLocks noGrp="1" noRot="1" noChangeAspect="1" noTextEdit="1"/>
          </p:cNvSpPr>
          <p:nvPr>
            <p:ph type="sldImg"/>
          </p:nvPr>
        </p:nvSpPr>
        <p:spPr>
          <a:xfrm>
            <a:off x="712788" y="746125"/>
            <a:ext cx="5381625" cy="3727450"/>
          </a:xfr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5D92B799-799A-4A9E-AFA2-4D8E643ED117}" type="slidenum">
              <a:rPr lang="ja-JP" altLang="en-US" smtClean="0"/>
              <a:pPr>
                <a:defRPr/>
              </a:pPr>
              <a:t>&lt;#&gt;</a:t>
            </a:fld>
            <a:endParaRPr lang="en-US" altLang="ja-JP" dirty="0"/>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E0A040D9-C615-4DAA-AEC1-D4984954AAE2}" type="slidenum">
              <a:rPr lang="ja-JP" altLang="en-US" smtClean="0"/>
              <a:pPr>
                <a:defRPr/>
              </a:pPr>
              <a:t>&lt;#&gt;</a:t>
            </a:fld>
            <a:endParaRPr lang="en-US" altLang="ja-JP" dirty="0"/>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5CEEACD-45EC-4A76-A843-B03E8129D46B}" type="slidenum">
              <a:rPr lang="ja-JP" altLang="en-US" smtClean="0"/>
              <a:pPr>
                <a:defRPr/>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0CE8F0E5-B748-468B-982C-C3E66A3A7B65}" type="slidenum">
              <a:rPr lang="ja-JP" altLang="en-US" smtClean="0"/>
              <a:pPr>
                <a:defRPr/>
              </a:pPr>
              <a:t>&lt;#&gt;</a:t>
            </a:fld>
            <a:endParaRPr lang="en-US" altLang="ja-JP" dirty="0"/>
          </a:p>
        </p:txBody>
      </p:sp>
      <p:sp>
        <p:nvSpPr>
          <p:cNvPr id="4" name="フッター プレースホルダ 3"/>
          <p:cNvSpPr>
            <a:spLocks noGrp="1"/>
          </p:cNvSpPr>
          <p:nvPr>
            <p:ph type="ftr" sz="quarter" idx="11"/>
          </p:nvPr>
        </p:nvSpPr>
        <p:spPr/>
        <p:txBody>
          <a:body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0CE8F0E5-B748-468B-982C-C3E66A3A7B65}" type="slidenum">
              <a:rPr lang="ja-JP" altLang="en-US" smtClean="0"/>
              <a:pPr>
                <a:defRPr/>
              </a:pPr>
              <a:t>&lt;#&gt;</a:t>
            </a:fld>
            <a:endParaRPr lang="en-US" altLang="ja-JP" dirty="0"/>
          </a:p>
        </p:txBody>
      </p:sp>
      <p:sp>
        <p:nvSpPr>
          <p:cNvPr id="4" name="フッター プレースホルダ 3"/>
          <p:cNvSpPr>
            <a:spLocks noGrp="1"/>
          </p:cNvSpPr>
          <p:nvPr>
            <p:ph type="ftr" sz="quarter" idx="11"/>
          </p:nvPr>
        </p:nvSpPr>
        <p:spPr/>
        <p:txBody>
          <a:bodyPr/>
          <a:lstStyle/>
          <a:p>
            <a:pPr>
              <a:defRPr/>
            </a:pPr>
            <a:r>
              <a:rPr lang="en-US" altLang="ja-JP" smtClean="0"/>
              <a:t>2-2 </a:t>
            </a:r>
            <a:r>
              <a:rPr lang="ja-JP" altLang="en-US" smtClean="0"/>
              <a:t>業務標準化のアプローチ</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495300" y="1600202"/>
            <a:ext cx="89154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タイトル 3"/>
          <p:cNvSpPr>
            <a:spLocks noGrp="1"/>
          </p:cNvSpPr>
          <p:nvPr>
            <p:ph type="title"/>
          </p:nvPr>
        </p:nvSpPr>
        <p:spPr>
          <a:xfrm>
            <a:off x="495300" y="274638"/>
            <a:ext cx="8915400" cy="1143000"/>
          </a:xfrm>
          <a:prstGeom prst="rect">
            <a:avLst/>
          </a:prstGeom>
        </p:spPr>
        <p:txBody>
          <a:bodyPr anchor="ctr"/>
          <a:lstStyle/>
          <a:p>
            <a:r>
              <a:rPr lang="ja-JP" altLang="en-US" smtClean="0"/>
              <a:t>マスタ タイトルの書式設定</a:t>
            </a:r>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9" y="366490"/>
            <a:ext cx="9080500" cy="830262"/>
          </a:xfrm>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HGPｺﾞｼｯｸM" pitchFamily="50" charset="-128"/>
                <a:ea typeface="HGPｺﾞｼｯｸM" pitchFamily="50" charset="-128"/>
              </a:defRPr>
            </a:lvl1pPr>
            <a:lvl2pPr>
              <a:defRPr>
                <a:latin typeface="HGPｺﾞｼｯｸM" pitchFamily="50" charset="-128"/>
                <a:ea typeface="HGPｺﾞｼｯｸM" pitchFamily="50" charset="-128"/>
              </a:defRPr>
            </a:lvl2pPr>
            <a:lvl3pPr>
              <a:defRPr>
                <a:latin typeface="HGPｺﾞｼｯｸM" pitchFamily="50" charset="-128"/>
                <a:ea typeface="HGPｺﾞｼｯｸM" pitchFamily="50" charset="-128"/>
              </a:defRPr>
            </a:lvl3pPr>
            <a:lvl4pPr>
              <a:defRPr>
                <a:latin typeface="HGPｺﾞｼｯｸM" pitchFamily="50" charset="-128"/>
                <a:ea typeface="HGPｺﾞｼｯｸM" pitchFamily="50" charset="-128"/>
              </a:defRPr>
            </a:lvl4pPr>
            <a:lvl5pPr>
              <a:defRPr>
                <a:latin typeface="HGPｺﾞｼｯｸM" pitchFamily="50" charset="-128"/>
                <a:ea typeface="HGPｺﾞｼｯｸM" pitchFamily="50" charset="-128"/>
              </a:defRPr>
            </a:lvl5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solidFill>
                  <a:schemeClr val="bg1">
                    <a:lumMod val="50000"/>
                  </a:schemeClr>
                </a:solidFill>
              </a:defRPr>
            </a:lvl1pPr>
          </a:lstStyle>
          <a:p>
            <a:pPr>
              <a:defRPr/>
            </a:pPr>
            <a:fld id="{C348C0E9-3B83-4B3B-9E25-915DD744B3E5}" type="slidenum">
              <a:rPr lang="en-US" altLang="ja-JP" smtClean="0"/>
              <a:pPr>
                <a:defRPr/>
              </a:pPr>
              <a:t>&lt;#&gt;</a:t>
            </a:fld>
            <a:endParaRPr lang="ja-JP" altLang="en-US" dirty="0"/>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CF2F7810-C569-4C1B-AE21-16C0CF98B630}" type="slidenum">
              <a:rPr lang="ja-JP" altLang="en-US" smtClean="0"/>
              <a:pPr>
                <a:defRPr/>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52595D7F-2D27-4A39-927A-1FA21EE9CD08}" type="slidenum">
              <a:rPr lang="ja-JP" altLang="en-US" smtClean="0"/>
              <a:pPr>
                <a:defRPr/>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744C20E7-96D8-4817-B852-729CE64B8F22}" type="slidenum">
              <a:rPr lang="ja-JP" altLang="en-US" smtClean="0"/>
              <a:pPr>
                <a:defRPr/>
              </a:pPr>
              <a:t>&lt;#&gt;</a:t>
            </a:fld>
            <a:endParaRPr lang="en-US" altLang="ja-JP" dirty="0"/>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84A7D55-4EF4-4A6C-9F79-5874C8737F3F}" type="slidenum">
              <a:rPr lang="ja-JP" altLang="en-US" smtClean="0"/>
              <a:pPr>
                <a:defRPr/>
              </a:pPr>
              <a:t>&lt;#&gt;</a:t>
            </a:fld>
            <a:endParaRPr lang="en-US" altLang="ja-JP" dirty="0"/>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74A358B9-4097-4A99-A1A5-529BF7F237AF}" type="slidenum">
              <a:rPr lang="ja-JP" altLang="en-US" smtClean="0"/>
              <a:pPr>
                <a:defRPr/>
              </a:pPr>
              <a:t>&lt;#&gt;</a:t>
            </a:fld>
            <a:endParaRPr lang="en-US" altLang="ja-JP" dirty="0"/>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3027ACD1-82DF-4F6F-A0CC-7869F5913395}" type="slidenum">
              <a:rPr lang="ja-JP" altLang="en-US" smtClean="0"/>
              <a:pPr>
                <a:defRPr/>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B84ADE68-0123-4BEE-9760-0B9F1EA2E728}" type="slidenum">
              <a:rPr lang="ja-JP" altLang="en-US" smtClean="0"/>
              <a:pPr>
                <a:defRPr/>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2-2 </a:t>
            </a:r>
            <a:r>
              <a:rPr lang="ja-JP" altLang="en-US" smtClean="0"/>
              <a:t>業務標準化のアプローチ</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0CE8F0E5-B748-468B-982C-C3E66A3A7B65}" type="slidenum">
              <a:rPr lang="en-US" altLang="ja-JP" smtClean="0"/>
              <a:pPr>
                <a:defRPr/>
              </a:pPr>
              <a:t>&lt;#&gt;</a:t>
            </a:fld>
            <a:endParaRPr lang="ja-JP" alt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dirty="0" smtClean="0">
                <a:latin typeface="ＭＳ Ｐゴシック" charset="-128"/>
              </a:rPr>
              <a:t>2-2 </a:t>
            </a:r>
            <a:r>
              <a:rPr lang="ja-JP" altLang="en-US" dirty="0" smtClean="0">
                <a:latin typeface="ＭＳ Ｐゴシック" charset="-128"/>
              </a:rPr>
              <a:t>業務標準化のアプローチ</a:t>
            </a:r>
            <a:endParaRPr lang="en-US" altLang="ja-JP"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 id="2147483729" r:id="rId14"/>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ＭＳ Ｐゴシック" charset="-128"/>
              </a:rPr>
              <a:t>2-2 </a:t>
            </a:r>
            <a:r>
              <a:rPr kumimoji="0" lang="ja-JP" altLang="en-US" sz="3600" dirty="0" smtClean="0">
                <a:solidFill>
                  <a:srgbClr val="000066"/>
                </a:solidFill>
                <a:latin typeface="ＭＳ Ｐゴシック" charset="-128"/>
              </a:rPr>
              <a:t>業務標準化のアプローチ</a:t>
            </a:r>
            <a:endParaRPr kumimoji="0" lang="ja-JP" altLang="en-US" sz="3600" dirty="0" smtClean="0">
              <a:solidFill>
                <a:srgbClr val="000066"/>
              </a:solidFill>
              <a:latin typeface="MS UI Gothic" pitchFamily="50" charset="-128"/>
              <a:ea typeface="MS UI Gothic"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5"/>
          <p:cNvPicPr>
            <a:picLocks noChangeAspect="1" noChangeArrowheads="1"/>
          </p:cNvPicPr>
          <p:nvPr/>
        </p:nvPicPr>
        <p:blipFill>
          <a:blip r:embed="rId3" cstate="print"/>
          <a:srcRect/>
          <a:stretch>
            <a:fillRect/>
          </a:stretch>
        </p:blipFill>
        <p:spPr bwMode="auto">
          <a:xfrm>
            <a:off x="273051" y="2420938"/>
            <a:ext cx="5164138" cy="3556000"/>
          </a:xfrm>
          <a:prstGeom prst="rect">
            <a:avLst/>
          </a:prstGeom>
          <a:noFill/>
          <a:ln w="9525">
            <a:noFill/>
            <a:miter lim="800000"/>
            <a:headEnd/>
            <a:tailEnd/>
          </a:ln>
        </p:spPr>
      </p:pic>
      <p:pic>
        <p:nvPicPr>
          <p:cNvPr id="10247" name="Picture 7" descr="http://www.soumu.go.jp/denshijiti/system_tebiki/kiso/images/contents_06-01big.gif"/>
          <p:cNvPicPr>
            <a:picLocks noChangeAspect="1" noChangeArrowheads="1"/>
          </p:cNvPicPr>
          <p:nvPr/>
        </p:nvPicPr>
        <p:blipFill>
          <a:blip r:embed="rId4" cstate="print"/>
          <a:srcRect/>
          <a:stretch>
            <a:fillRect/>
          </a:stretch>
        </p:blipFill>
        <p:spPr bwMode="auto">
          <a:xfrm>
            <a:off x="5529264" y="2484438"/>
            <a:ext cx="4032250" cy="2024062"/>
          </a:xfrm>
          <a:prstGeom prst="rect">
            <a:avLst/>
          </a:prstGeom>
          <a:noFill/>
          <a:ln>
            <a:solidFill>
              <a:schemeClr val="bg1">
                <a:lumMod val="75000"/>
              </a:schemeClr>
            </a:solidFill>
          </a:ln>
        </p:spPr>
      </p:pic>
      <p:sp>
        <p:nvSpPr>
          <p:cNvPr id="8" name="テキスト ボックス 7"/>
          <p:cNvSpPr txBox="1"/>
          <p:nvPr/>
        </p:nvSpPr>
        <p:spPr>
          <a:xfrm>
            <a:off x="5529263" y="5013326"/>
            <a:ext cx="3960812" cy="1169551"/>
          </a:xfrm>
          <a:prstGeom prst="rect">
            <a:avLst/>
          </a:prstGeom>
          <a:noFill/>
          <a:ln>
            <a:solidFill>
              <a:schemeClr val="bg1">
                <a:lumMod val="75000"/>
              </a:schemeClr>
            </a:solidFill>
          </a:ln>
        </p:spPr>
        <p:txBody>
          <a:bodyPr>
            <a:spAutoFit/>
          </a:bodyPr>
          <a:lstStyle/>
          <a:p>
            <a:pPr>
              <a:defRPr/>
            </a:pPr>
            <a:r>
              <a:rPr kumimoji="1" lang="ja-JP" altLang="en-US" sz="1400" dirty="0">
                <a:latin typeface="HGPｺﾞｼｯｸM" pitchFamily="50" charset="-128"/>
                <a:ea typeface="HGPｺﾞｼｯｸM" pitchFamily="50" charset="-128"/>
              </a:rPr>
              <a:t>業務・システムを</a:t>
            </a:r>
            <a:r>
              <a:rPr kumimoji="1" lang="en-US" altLang="ja-JP" sz="1400" dirty="0">
                <a:latin typeface="HGPｺﾞｼｯｸM" pitchFamily="50" charset="-128"/>
                <a:ea typeface="HGPｺﾞｼｯｸM" pitchFamily="50" charset="-128"/>
              </a:rPr>
              <a:t>(1)</a:t>
            </a:r>
            <a:r>
              <a:rPr kumimoji="1" lang="ja-JP" altLang="en-US" sz="1400" dirty="0">
                <a:latin typeface="HGPｺﾞｼｯｸM" pitchFamily="50" charset="-128"/>
                <a:ea typeface="HGPｺﾞｼｯｸM" pitchFamily="50" charset="-128"/>
              </a:rPr>
              <a:t>政策・業務体系</a:t>
            </a:r>
            <a:r>
              <a:rPr kumimoji="1" lang="en-US" altLang="ja-JP" sz="1400" dirty="0">
                <a:latin typeface="HGPｺﾞｼｯｸM" pitchFamily="50" charset="-128"/>
                <a:ea typeface="HGPｺﾞｼｯｸM" pitchFamily="50" charset="-128"/>
              </a:rPr>
              <a:t>(BA)(2)</a:t>
            </a:r>
            <a:r>
              <a:rPr kumimoji="1" lang="ja-JP" altLang="en-US" sz="1400" dirty="0">
                <a:latin typeface="HGPｺﾞｼｯｸM" pitchFamily="50" charset="-128"/>
                <a:ea typeface="HGPｺﾞｼｯｸM" pitchFamily="50" charset="-128"/>
              </a:rPr>
              <a:t>データ体系</a:t>
            </a:r>
            <a:r>
              <a:rPr kumimoji="1" lang="en-US" altLang="ja-JP" sz="1400" dirty="0">
                <a:latin typeface="HGPｺﾞｼｯｸM" pitchFamily="50" charset="-128"/>
                <a:ea typeface="HGPｺﾞｼｯｸM" pitchFamily="50" charset="-128"/>
              </a:rPr>
              <a:t>(DA)(3)</a:t>
            </a:r>
            <a:r>
              <a:rPr kumimoji="1" lang="ja-JP" altLang="en-US" sz="1400" dirty="0">
                <a:latin typeface="HGPｺﾞｼｯｸM" pitchFamily="50" charset="-128"/>
                <a:ea typeface="HGPｺﾞｼｯｸM" pitchFamily="50" charset="-128"/>
              </a:rPr>
              <a:t>適用処理体系</a:t>
            </a:r>
            <a:r>
              <a:rPr kumimoji="1" lang="en-US" altLang="ja-JP" sz="1400" dirty="0">
                <a:latin typeface="HGPｺﾞｼｯｸM" pitchFamily="50" charset="-128"/>
                <a:ea typeface="HGPｺﾞｼｯｸM" pitchFamily="50" charset="-128"/>
              </a:rPr>
              <a:t>(AA)(4)</a:t>
            </a:r>
            <a:r>
              <a:rPr kumimoji="1" lang="ja-JP" altLang="en-US" sz="1400" dirty="0">
                <a:latin typeface="HGPｺﾞｼｯｸM" pitchFamily="50" charset="-128"/>
                <a:ea typeface="HGPｺﾞｼｯｸM" pitchFamily="50" charset="-128"/>
              </a:rPr>
              <a:t>技術体系</a:t>
            </a:r>
            <a:r>
              <a:rPr kumimoji="1" lang="en-US" altLang="ja-JP" sz="1400" dirty="0">
                <a:latin typeface="HGPｺﾞｼｯｸM" pitchFamily="50" charset="-128"/>
                <a:ea typeface="HGPｺﾞｼｯｸM" pitchFamily="50" charset="-128"/>
              </a:rPr>
              <a:t>(TA)</a:t>
            </a:r>
            <a:r>
              <a:rPr kumimoji="1" lang="ja-JP" altLang="en-US" sz="1400" dirty="0">
                <a:latin typeface="HGPｺﾞｼｯｸM" pitchFamily="50" charset="-128"/>
                <a:ea typeface="HGPｺﾞｼｯｸM" pitchFamily="50" charset="-128"/>
              </a:rPr>
              <a:t>の４つの階層に区分し、モデリングにより業務とシステムの現状（</a:t>
            </a:r>
            <a:r>
              <a:rPr kumimoji="1" lang="en-US" altLang="ja-JP" sz="1400" dirty="0">
                <a:latin typeface="HGPｺﾞｼｯｸM" pitchFamily="50" charset="-128"/>
                <a:ea typeface="HGPｺﾞｼｯｸM" pitchFamily="50" charset="-128"/>
              </a:rPr>
              <a:t>AsIs</a:t>
            </a:r>
            <a:r>
              <a:rPr kumimoji="1" lang="ja-JP" altLang="en-US" sz="1400" dirty="0">
                <a:latin typeface="HGPｺﾞｼｯｸM" pitchFamily="50" charset="-128"/>
                <a:ea typeface="HGPｺﾞｼｯｸM" pitchFamily="50" charset="-128"/>
              </a:rPr>
              <a:t>）と理想の姿（</a:t>
            </a:r>
            <a:r>
              <a:rPr kumimoji="1" lang="en-US" altLang="ja-JP" sz="1400" dirty="0">
                <a:latin typeface="HGPｺﾞｼｯｸM" pitchFamily="50" charset="-128"/>
                <a:ea typeface="HGPｺﾞｼｯｸM" pitchFamily="50" charset="-128"/>
              </a:rPr>
              <a:t>ToBe</a:t>
            </a:r>
            <a:r>
              <a:rPr kumimoji="1" lang="ja-JP" altLang="en-US" sz="1400" dirty="0">
                <a:latin typeface="HGPｺﾞｼｯｸM" pitchFamily="50" charset="-128"/>
                <a:ea typeface="HGPｺﾞｼｯｸM" pitchFamily="50" charset="-128"/>
              </a:rPr>
              <a:t>）を整理し、縦割りを排した全庁的な情報共有を図るもの。</a:t>
            </a:r>
          </a:p>
        </p:txBody>
      </p:sp>
      <p:sp>
        <p:nvSpPr>
          <p:cNvPr id="10245" name="テキスト ボックス 8"/>
          <p:cNvSpPr txBox="1">
            <a:spLocks noChangeArrowheads="1"/>
          </p:cNvSpPr>
          <p:nvPr/>
        </p:nvSpPr>
        <p:spPr bwMode="auto">
          <a:xfrm>
            <a:off x="200025" y="5961065"/>
            <a:ext cx="5113338" cy="276999"/>
          </a:xfrm>
          <a:prstGeom prst="rect">
            <a:avLst/>
          </a:prstGeom>
          <a:noFill/>
          <a:ln w="9525">
            <a:noFill/>
            <a:miter lim="800000"/>
            <a:headEnd/>
            <a:tailEnd/>
          </a:ln>
        </p:spPr>
        <p:txBody>
          <a:bodyPr>
            <a:spAutoFit/>
          </a:bodyPr>
          <a:lstStyle/>
          <a:p>
            <a:r>
              <a:rPr lang="ja-JP" altLang="en-US" sz="1200">
                <a:latin typeface="HGPｺﾞｼｯｸM" pitchFamily="50" charset="-128"/>
                <a:ea typeface="HGPｺﾞｼｯｸM" pitchFamily="50" charset="-128"/>
              </a:rPr>
              <a:t>川口市における平成</a:t>
            </a:r>
            <a:r>
              <a:rPr lang="en-US" altLang="ja-JP" sz="1200">
                <a:latin typeface="HGPｺﾞｼｯｸM" pitchFamily="50" charset="-128"/>
                <a:ea typeface="HGPｺﾞｼｯｸM" pitchFamily="50" charset="-128"/>
              </a:rPr>
              <a:t>17</a:t>
            </a:r>
            <a:r>
              <a:rPr lang="ja-JP" altLang="en-US" sz="1200">
                <a:latin typeface="HGPｺﾞｼｯｸM" pitchFamily="50" charset="-128"/>
                <a:ea typeface="HGPｺﾞｼｯｸM" pitchFamily="50" charset="-128"/>
              </a:rPr>
              <a:t>年度自治体ＥＡ事業の実施スケジュールと作業状況</a:t>
            </a:r>
            <a:endParaRPr kumimoji="1" lang="ja-JP" altLang="en-US" sz="1200">
              <a:latin typeface="HGPｺﾞｼｯｸM" pitchFamily="50" charset="-128"/>
              <a:ea typeface="HGPｺﾞｼｯｸM" pitchFamily="50" charset="-128"/>
            </a:endParaRPr>
          </a:p>
        </p:txBody>
      </p:sp>
      <p:sp>
        <p:nvSpPr>
          <p:cNvPr id="10246" name="テキスト ボックス 9"/>
          <p:cNvSpPr txBox="1">
            <a:spLocks noChangeArrowheads="1"/>
          </p:cNvSpPr>
          <p:nvPr/>
        </p:nvSpPr>
        <p:spPr bwMode="auto">
          <a:xfrm>
            <a:off x="5529263" y="4508502"/>
            <a:ext cx="4176712" cy="277813"/>
          </a:xfrm>
          <a:prstGeom prst="rect">
            <a:avLst/>
          </a:prstGeom>
          <a:noFill/>
          <a:ln w="9525">
            <a:noFill/>
            <a:miter lim="800000"/>
            <a:headEnd/>
            <a:tailEnd/>
          </a:ln>
        </p:spPr>
        <p:txBody>
          <a:bodyPr>
            <a:spAutoFit/>
          </a:bodyPr>
          <a:lstStyle/>
          <a:p>
            <a:pPr algn="r"/>
            <a:r>
              <a:rPr lang="ja-JP" altLang="en-US" sz="1200">
                <a:latin typeface="HGPｺﾞｼｯｸM" pitchFamily="50" charset="-128"/>
                <a:ea typeface="HGPｺﾞｼｯｸM" pitchFamily="50" charset="-128"/>
              </a:rPr>
              <a:t>自治体ＥＡにおける現状分析の例</a:t>
            </a:r>
            <a:endParaRPr kumimoji="1" lang="ja-JP" altLang="en-US" sz="1200">
              <a:latin typeface="HGPｺﾞｼｯｸM" pitchFamily="50" charset="-128"/>
              <a:ea typeface="HGPｺﾞｼｯｸM" pitchFamily="50" charset="-128"/>
            </a:endParaRPr>
          </a:p>
        </p:txBody>
      </p:sp>
      <p:sp>
        <p:nvSpPr>
          <p:cNvPr id="2" name="AutoShape 9"/>
          <p:cNvSpPr>
            <a:spLocks noChangeArrowheads="1"/>
          </p:cNvSpPr>
          <p:nvPr/>
        </p:nvSpPr>
        <p:spPr bwMode="gray">
          <a:xfrm>
            <a:off x="5600700" y="4652963"/>
            <a:ext cx="1728788" cy="360362"/>
          </a:xfrm>
          <a:prstGeom prst="roundRect">
            <a:avLst>
              <a:gd name="adj" fmla="val 44051"/>
            </a:avLst>
          </a:prstGeom>
          <a:solidFill>
            <a:srgbClr val="FFFFFF"/>
          </a:solidFill>
          <a:ln w="19050" algn="ctr">
            <a:solidFill>
              <a:srgbClr val="647E9E"/>
            </a:solidFill>
            <a:round/>
            <a:headEnd/>
            <a:tailEnd/>
          </a:ln>
          <a:effectLst>
            <a:prstShdw prst="shdw17" dist="71842" dir="2700000">
              <a:srgbClr val="ACACAC"/>
            </a:prstShdw>
          </a:effectLst>
        </p:spPr>
        <p:txBody>
          <a:bodyPr lIns="180000" tIns="0" rIns="0" bIns="0" anchor="ctr"/>
          <a:lstStyle/>
          <a:p>
            <a:r>
              <a:rPr lang="ja-JP" altLang="en-US" sz="1600">
                <a:latin typeface="HGPｺﾞｼｯｸM" pitchFamily="50" charset="-128"/>
                <a:ea typeface="HGPｺﾞｼｯｸM" pitchFamily="50" charset="-128"/>
              </a:rPr>
              <a:t>自治体</a:t>
            </a:r>
            <a:r>
              <a:rPr lang="en-US" altLang="ja-JP" sz="1600">
                <a:latin typeface="HGPｺﾞｼｯｸM" pitchFamily="50" charset="-128"/>
                <a:ea typeface="HGPｺﾞｼｯｸM" pitchFamily="50" charset="-128"/>
              </a:rPr>
              <a:t>EA</a:t>
            </a:r>
            <a:r>
              <a:rPr lang="ja-JP" altLang="en-US" sz="1600">
                <a:latin typeface="HGPｺﾞｼｯｸM" pitchFamily="50" charset="-128"/>
                <a:ea typeface="HGPｺﾞｼｯｸM" pitchFamily="50" charset="-128"/>
              </a:rPr>
              <a:t>とは</a:t>
            </a:r>
          </a:p>
        </p:txBody>
      </p:sp>
      <p:sp>
        <p:nvSpPr>
          <p:cNvPr id="10249"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a:t>
            </a:r>
            <a:r>
              <a:rPr lang="ja-JP" altLang="en-US" dirty="0" smtClean="0"/>
              <a:t>　</a:t>
            </a:r>
            <a:r>
              <a:rPr lang="ja-JP" altLang="en-US" sz="2400" dirty="0" smtClean="0"/>
              <a:t>～</a:t>
            </a:r>
            <a:r>
              <a:rPr lang="ja-JP" altLang="ja-JP" sz="2400" dirty="0" smtClean="0"/>
              <a:t>事例</a:t>
            </a:r>
            <a:r>
              <a:rPr lang="ja-JP" altLang="en-US" sz="2400" dirty="0" smtClean="0"/>
              <a:t>②</a:t>
            </a:r>
            <a:r>
              <a:rPr lang="ja-JP" altLang="ja-JP" sz="2400" dirty="0" smtClean="0"/>
              <a:t>　埼玉県川口市（自治体ＥＡ）</a:t>
            </a:r>
            <a:r>
              <a:rPr lang="ja-JP" altLang="en-US" sz="2400" dirty="0" smtClean="0"/>
              <a:t>～</a:t>
            </a:r>
          </a:p>
        </p:txBody>
      </p:sp>
      <p:sp>
        <p:nvSpPr>
          <p:cNvPr id="10248" name="コンテンツ プレースホルダー 2"/>
          <p:cNvSpPr>
            <a:spLocks noGrp="1"/>
          </p:cNvSpPr>
          <p:nvPr>
            <p:ph idx="1"/>
          </p:nvPr>
        </p:nvSpPr>
        <p:spPr bwMode="auto">
          <a:xfrm>
            <a:off x="495300" y="1341438"/>
            <a:ext cx="8915400" cy="4525962"/>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000" dirty="0" smtClean="0"/>
              <a:t>自治体</a:t>
            </a:r>
            <a:r>
              <a:rPr lang="en-US" altLang="ja-JP" sz="2000" dirty="0" smtClean="0"/>
              <a:t>EA</a:t>
            </a:r>
            <a:r>
              <a:rPr lang="ja-JP" altLang="en-US" sz="2000" dirty="0" smtClean="0"/>
              <a:t>の狙い・・・　住民満足度向上のための</a:t>
            </a:r>
            <a:r>
              <a:rPr lang="en-US" altLang="ja-JP" sz="2000" dirty="0" smtClean="0"/>
              <a:t>IT</a:t>
            </a:r>
            <a:r>
              <a:rPr lang="ja-JP" altLang="en-US" sz="2000" dirty="0" smtClean="0"/>
              <a:t>改革と行政改革</a:t>
            </a:r>
            <a:endParaRPr lang="en-US" altLang="ja-JP" sz="2000" dirty="0" smtClean="0"/>
          </a:p>
          <a:p>
            <a:r>
              <a:rPr lang="ja-JP" altLang="en-US" sz="2000" dirty="0" smtClean="0"/>
              <a:t>実際に業務内容を洗い出す、</a:t>
            </a:r>
            <a:r>
              <a:rPr lang="en-US" altLang="ja-JP" sz="2000" dirty="0" smtClean="0"/>
              <a:t>"</a:t>
            </a:r>
            <a:r>
              <a:rPr lang="ja-JP" altLang="en-US" sz="2000" dirty="0" smtClean="0"/>
              <a:t>見える化</a:t>
            </a:r>
            <a:r>
              <a:rPr lang="en-US" altLang="ja-JP" sz="2000" dirty="0" smtClean="0"/>
              <a:t>"</a:t>
            </a:r>
            <a:r>
              <a:rPr lang="ja-JP" altLang="en-US" sz="2000" dirty="0" smtClean="0"/>
              <a:t>が大事</a:t>
            </a:r>
            <a:endParaRPr lang="en-US" altLang="ja-JP" sz="2000" dirty="0" smtClean="0"/>
          </a:p>
          <a:p>
            <a:r>
              <a:rPr lang="ja-JP" altLang="en-US" sz="2000" dirty="0" smtClean="0"/>
              <a:t>市長のインタビューから始めて、経営層、部長級・課長級、担当者まで参加</a:t>
            </a:r>
            <a:endParaRPr lang="en-US" altLang="ja-JP" sz="2000" dirty="0" smtClean="0"/>
          </a:p>
          <a:p>
            <a:pPr lvl="1"/>
            <a:endParaRPr lang="ja-JP" altLang="en-US" sz="2000" dirty="0" smtClean="0"/>
          </a:p>
          <a:p>
            <a:endParaRPr lang="ja-JP" altLang="en-US" sz="2000" dirty="0" smtClean="0"/>
          </a:p>
          <a:p>
            <a:endParaRPr lang="ja-JP" altLang="en-US" dirty="0" smtClean="0"/>
          </a:p>
        </p:txBody>
      </p:sp>
      <p:sp>
        <p:nvSpPr>
          <p:cNvPr id="10" name="スライド番号プレースホルダ 9"/>
          <p:cNvSpPr>
            <a:spLocks noGrp="1"/>
          </p:cNvSpPr>
          <p:nvPr>
            <p:ph type="sldNum" sz="quarter" idx="12"/>
          </p:nvPr>
        </p:nvSpPr>
        <p:spPr/>
        <p:txBody>
          <a:bodyPr/>
          <a:lstStyle/>
          <a:p>
            <a:pPr>
              <a:defRPr/>
            </a:pPr>
            <a:fld id="{C348C0E9-3B83-4B3B-9E25-915DD744B3E5}" type="slidenum">
              <a:rPr lang="en-US" altLang="ja-JP" smtClean="0"/>
              <a:pPr>
                <a:defRPr/>
              </a:pPr>
              <a:t>9</a:t>
            </a:fld>
            <a:endParaRPr lang="ja-JP" altLang="en-US" dirty="0"/>
          </a:p>
        </p:txBody>
      </p:sp>
      <p:sp>
        <p:nvSpPr>
          <p:cNvPr id="11" name="フッター プレースホルダ 10"/>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a:t>
            </a:r>
            <a:r>
              <a:rPr lang="ja-JP" altLang="en-US" dirty="0" smtClean="0"/>
              <a:t>　</a:t>
            </a:r>
            <a:r>
              <a:rPr lang="ja-JP" altLang="en-US" sz="2400" dirty="0" smtClean="0"/>
              <a:t>～</a:t>
            </a:r>
            <a:r>
              <a:rPr lang="ja-JP" altLang="ja-JP" sz="2400" dirty="0" smtClean="0"/>
              <a:t>事例</a:t>
            </a:r>
            <a:r>
              <a:rPr lang="ja-JP" altLang="en-US" sz="2400" dirty="0" smtClean="0"/>
              <a:t>③</a:t>
            </a:r>
            <a:r>
              <a:rPr lang="ja-JP" altLang="ja-JP" sz="2400" dirty="0" smtClean="0"/>
              <a:t>　新潟県柏崎市（ノンカスタマイズ）</a:t>
            </a:r>
            <a:r>
              <a:rPr lang="ja-JP" altLang="en-US" sz="2400" dirty="0" smtClean="0"/>
              <a:t>～</a:t>
            </a:r>
          </a:p>
        </p:txBody>
      </p:sp>
      <p:sp>
        <p:nvSpPr>
          <p:cNvPr id="11266" name="Rectangle 3"/>
          <p:cNvSpPr>
            <a:spLocks noGrp="1" noChangeArrowheads="1"/>
          </p:cNvSpPr>
          <p:nvPr>
            <p:ph idx="1"/>
          </p:nvPr>
        </p:nvSpPr>
        <p:spPr bwMode="auto">
          <a:xfrm>
            <a:off x="495300" y="1268415"/>
            <a:ext cx="9066213"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dirty="0" smtClean="0"/>
              <a:t>新潟県柏崎市の紹介</a:t>
            </a:r>
          </a:p>
          <a:p>
            <a:pPr lvl="1"/>
            <a:r>
              <a:rPr lang="ja-JP" altLang="en-US" sz="2000" dirty="0" smtClean="0"/>
              <a:t>人口約９万人</a:t>
            </a:r>
            <a:endParaRPr lang="en-US" altLang="ja-JP" sz="2000" dirty="0" smtClean="0"/>
          </a:p>
          <a:p>
            <a:pPr lvl="1"/>
            <a:r>
              <a:rPr lang="ja-JP" altLang="en-US" sz="2000" dirty="0" smtClean="0"/>
              <a:t>一般会計当初予算規模 約５２０億円、情報化関連経費 年間約１０億円</a:t>
            </a:r>
            <a:endParaRPr lang="en-US" altLang="ja-JP" sz="2000" dirty="0" smtClean="0"/>
          </a:p>
          <a:p>
            <a:pPr lvl="1"/>
            <a:r>
              <a:rPr lang="ja-JP" altLang="en-US" sz="2000" dirty="0" smtClean="0"/>
              <a:t>市の職員数　約９００人　うち情報政策部門３人</a:t>
            </a:r>
            <a:endParaRPr lang="en-US" altLang="ja-JP" sz="2000" dirty="0" smtClean="0"/>
          </a:p>
          <a:p>
            <a:r>
              <a:rPr lang="ja-JP" altLang="en-US" dirty="0" smtClean="0"/>
              <a:t>基幹系システム更改の取り組み</a:t>
            </a:r>
            <a:endParaRPr lang="en-US" altLang="ja-JP" dirty="0" smtClean="0"/>
          </a:p>
          <a:p>
            <a:pPr lvl="1"/>
            <a:r>
              <a:rPr lang="ja-JP" altLang="en-US" sz="2000" dirty="0" smtClean="0"/>
              <a:t>平成９年度にパッケージを導入。多くのカスタマイズをかけてきたため、２４年７月の住基法改正（外国人対応）までにはパッケージの入れ替えが必要に。</a:t>
            </a:r>
            <a:endParaRPr lang="en-US" altLang="ja-JP" sz="2000" dirty="0" smtClean="0"/>
          </a:p>
          <a:p>
            <a:pPr lvl="1"/>
            <a:r>
              <a:rPr lang="ja-JP" altLang="en-US" sz="2000" dirty="0" smtClean="0"/>
              <a:t>平成２３年３月　 ベンダ調達　（</a:t>
            </a:r>
            <a:r>
              <a:rPr lang="en-US" altLang="ja-JP" sz="2000" dirty="0" smtClean="0"/>
              <a:t>RKK</a:t>
            </a:r>
            <a:r>
              <a:rPr lang="ja-JP" altLang="en-US" sz="2000" dirty="0" smtClean="0"/>
              <a:t>コンピュータサービス）</a:t>
            </a:r>
            <a:r>
              <a:rPr lang="en-US" altLang="ja-JP" sz="2000" dirty="0" smtClean="0"/>
              <a:t/>
            </a:r>
            <a:br>
              <a:rPr lang="en-US" altLang="ja-JP" sz="2000" dirty="0" smtClean="0"/>
            </a:br>
            <a:r>
              <a:rPr lang="ja-JP" altLang="en-US" sz="2000" dirty="0" smtClean="0"/>
              <a:t>平成２４年１月　　一次稼働（住民情報、固定資産税等）</a:t>
            </a:r>
            <a:r>
              <a:rPr lang="en-US" altLang="ja-JP" sz="2000" dirty="0" smtClean="0"/>
              <a:t/>
            </a:r>
            <a:br>
              <a:rPr lang="en-US" altLang="ja-JP" sz="2000" dirty="0" smtClean="0"/>
            </a:br>
            <a:r>
              <a:rPr lang="ja-JP" altLang="en-US" sz="2000" dirty="0" smtClean="0"/>
              <a:t>平成２４年１２月　二次稼働（税（固定資産税以外）、国保、福祉等）</a:t>
            </a:r>
            <a:endParaRPr lang="en-US" altLang="ja-JP" sz="2000" dirty="0" smtClean="0"/>
          </a:p>
          <a:p>
            <a:pPr lvl="1"/>
            <a:r>
              <a:rPr lang="ja-JP" altLang="en-US" sz="2000" dirty="0" smtClean="0"/>
              <a:t>カスタマイズ最小化徹底を実践</a:t>
            </a:r>
            <a:endParaRPr lang="en-US" altLang="ja-JP" sz="2000" dirty="0" smtClean="0"/>
          </a:p>
          <a:p>
            <a:pPr lvl="2"/>
            <a:r>
              <a:rPr lang="ja-JP" altLang="en-US" dirty="0" smtClean="0"/>
              <a:t>有償カスタマイズ件数</a:t>
            </a:r>
            <a:r>
              <a:rPr lang="en-US" altLang="ja-JP" dirty="0" smtClean="0"/>
              <a:t/>
            </a:r>
            <a:br>
              <a:rPr lang="en-US" altLang="ja-JP" dirty="0" smtClean="0"/>
            </a:br>
            <a:r>
              <a:rPr lang="ja-JP" altLang="en-US" dirty="0" smtClean="0"/>
              <a:t>　</a:t>
            </a:r>
            <a:r>
              <a:rPr lang="ja-JP" altLang="en-US" b="1" dirty="0" smtClean="0">
                <a:solidFill>
                  <a:srgbClr val="FF0000"/>
                </a:solidFill>
              </a:rPr>
              <a:t>一次稼働業務 ０件、二次稼働業務 ４件</a:t>
            </a:r>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10</a:t>
            </a:fld>
            <a:endParaRPr lang="ja-JP" altLang="en-US" dirty="0"/>
          </a:p>
        </p:txBody>
      </p:sp>
      <p:sp>
        <p:nvSpPr>
          <p:cNvPr id="5" name="フッター プレースホルダ 4"/>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495300" y="1341440"/>
            <a:ext cx="8915400" cy="4784725"/>
          </a:xfrm>
          <a:prstGeom prst="rect">
            <a:avLst/>
          </a:prstGeom>
          <a:noFill/>
          <a:ln>
            <a:miter lim="800000"/>
            <a:headEnd/>
            <a:tailEnd/>
          </a:ln>
        </p:spPr>
        <p:txBody>
          <a:bodyPr/>
          <a:lstStyle/>
          <a:p>
            <a:pPr marL="342900" indent="-342900">
              <a:spcBef>
                <a:spcPct val="20000"/>
              </a:spcBef>
              <a:buFont typeface="Wingdings" pitchFamily="2" charset="2"/>
              <a:buChar char="n"/>
              <a:defRPr/>
            </a:pPr>
            <a:r>
              <a:rPr kumimoji="1" lang="ja-JP" altLang="en-US" sz="2000" kern="0" dirty="0">
                <a:solidFill>
                  <a:srgbClr val="000066"/>
                </a:solidFill>
                <a:latin typeface="HGPｺﾞｼｯｸM" pitchFamily="50" charset="-128"/>
                <a:ea typeface="HGPｺﾞｼｯｸM" pitchFamily="50" charset="-128"/>
              </a:rPr>
              <a:t>上田地域公共図書館情報ネットワーク「エコール」</a:t>
            </a:r>
            <a:endParaRPr kumimoji="1" lang="en-US" altLang="ja-JP"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2000" kern="0" dirty="0">
                <a:solidFill>
                  <a:srgbClr val="000066"/>
                </a:solidFill>
                <a:latin typeface="HGPｺﾞｼｯｸM" pitchFamily="50" charset="-128"/>
                <a:ea typeface="HGPｺﾞｼｯｸM" pitchFamily="50" charset="-128"/>
              </a:rPr>
              <a:t>システム共同化により、住民サービス向上を目指した事例</a:t>
            </a:r>
            <a:endParaRPr kumimoji="1" lang="en-US" altLang="ja-JP"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2000" kern="0" dirty="0">
                <a:solidFill>
                  <a:srgbClr val="000066"/>
                </a:solidFill>
                <a:latin typeface="HGPｺﾞｼｯｸM" pitchFamily="50" charset="-128"/>
                <a:ea typeface="HGPｺﾞｼｯｸM" pitchFamily="50" charset="-128"/>
              </a:rPr>
              <a:t>上田市</a:t>
            </a:r>
            <a:r>
              <a:rPr kumimoji="1" lang="en-US" altLang="ja-JP" sz="2000" kern="0" dirty="0">
                <a:solidFill>
                  <a:srgbClr val="000066"/>
                </a:solidFill>
                <a:latin typeface="HGPｺﾞｼｯｸM" pitchFamily="50" charset="-128"/>
                <a:ea typeface="HGPｺﾞｼｯｸM" pitchFamily="50" charset="-128"/>
              </a:rPr>
              <a:t>､</a:t>
            </a:r>
            <a:r>
              <a:rPr kumimoji="1" lang="ja-JP" altLang="en-US" sz="2000" kern="0" dirty="0">
                <a:solidFill>
                  <a:srgbClr val="000066"/>
                </a:solidFill>
                <a:latin typeface="HGPｺﾞｼｯｸM" pitchFamily="50" charset="-128"/>
                <a:ea typeface="HGPｺﾞｼｯｸM" pitchFamily="50" charset="-128"/>
              </a:rPr>
              <a:t>東御市</a:t>
            </a:r>
            <a:r>
              <a:rPr kumimoji="1" lang="en-US" altLang="ja-JP" sz="2000" kern="0" dirty="0">
                <a:solidFill>
                  <a:srgbClr val="000066"/>
                </a:solidFill>
                <a:latin typeface="HGPｺﾞｼｯｸM" pitchFamily="50" charset="-128"/>
                <a:ea typeface="HGPｺﾞｼｯｸM" pitchFamily="50" charset="-128"/>
              </a:rPr>
              <a:t>､</a:t>
            </a:r>
            <a:r>
              <a:rPr kumimoji="1" lang="ja-JP" altLang="en-US" sz="2000" kern="0" dirty="0">
                <a:solidFill>
                  <a:srgbClr val="000066"/>
                </a:solidFill>
                <a:latin typeface="HGPｺﾞｼｯｸM" pitchFamily="50" charset="-128"/>
                <a:ea typeface="HGPｺﾞｼｯｸM" pitchFamily="50" charset="-128"/>
              </a:rPr>
              <a:t>坂城町</a:t>
            </a:r>
            <a:r>
              <a:rPr kumimoji="1" lang="en-US" altLang="ja-JP" sz="2000" kern="0" dirty="0">
                <a:solidFill>
                  <a:srgbClr val="000066"/>
                </a:solidFill>
                <a:latin typeface="HGPｺﾞｼｯｸM" pitchFamily="50" charset="-128"/>
                <a:ea typeface="HGPｺﾞｼｯｸM" pitchFamily="50" charset="-128"/>
              </a:rPr>
              <a:t>､</a:t>
            </a:r>
            <a:r>
              <a:rPr kumimoji="1" lang="ja-JP" altLang="en-US" sz="2000" kern="0" dirty="0">
                <a:solidFill>
                  <a:srgbClr val="000066"/>
                </a:solidFill>
                <a:latin typeface="HGPｺﾞｼｯｸM" pitchFamily="50" charset="-128"/>
                <a:ea typeface="HGPｺﾞｼｯｸM" pitchFamily="50" charset="-128"/>
              </a:rPr>
              <a:t>青木村</a:t>
            </a:r>
            <a:r>
              <a:rPr kumimoji="1" lang="en-US" altLang="ja-JP" sz="2000" kern="0" dirty="0">
                <a:solidFill>
                  <a:srgbClr val="000066"/>
                </a:solidFill>
                <a:latin typeface="HGPｺﾞｼｯｸM" pitchFamily="50" charset="-128"/>
                <a:ea typeface="HGPｺﾞｼｯｸM" pitchFamily="50" charset="-128"/>
              </a:rPr>
              <a:t>､</a:t>
            </a:r>
            <a:r>
              <a:rPr kumimoji="1" lang="ja-JP" altLang="en-US" sz="2000" kern="0" dirty="0">
                <a:solidFill>
                  <a:srgbClr val="000066"/>
                </a:solidFill>
                <a:latin typeface="HGPｺﾞｼｯｸM" pitchFamily="50" charset="-128"/>
                <a:ea typeface="HGPｺﾞｼｯｸM" pitchFamily="50" charset="-128"/>
              </a:rPr>
              <a:t>長和町の５市町村が参加</a:t>
            </a:r>
            <a:endParaRPr kumimoji="1" lang="en-US" altLang="ja-JP"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2000" kern="0" dirty="0">
                <a:solidFill>
                  <a:srgbClr val="000066"/>
                </a:solidFill>
                <a:latin typeface="HGPｺﾞｼｯｸM" pitchFamily="50" charset="-128"/>
                <a:ea typeface="HGPｺﾞｼｯｸM" pitchFamily="50" charset="-128"/>
              </a:rPr>
              <a:t>インターネット図書検索サービス、共通利用者カード発行、どこでも図書予約・貸出・返却可</a:t>
            </a:r>
            <a:endParaRPr kumimoji="1" lang="en-US" altLang="ja-JP"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2000" kern="0" dirty="0">
                <a:solidFill>
                  <a:srgbClr val="000066"/>
                </a:solidFill>
                <a:latin typeface="HGPｺﾞｼｯｸM" pitchFamily="50" charset="-128"/>
                <a:ea typeface="HGPｺﾞｼｯｸM" pitchFamily="50" charset="-128"/>
              </a:rPr>
              <a:t>番号制度、個人番号カード</a:t>
            </a:r>
            <a:r>
              <a:rPr kumimoji="1" lang="en-US" altLang="ja-JP" sz="2000" kern="0" dirty="0">
                <a:solidFill>
                  <a:srgbClr val="000066"/>
                </a:solidFill>
                <a:latin typeface="HGPｺﾞｼｯｸM" pitchFamily="50" charset="-128"/>
                <a:ea typeface="HGPｺﾞｼｯｸM" pitchFamily="50" charset="-128"/>
              </a:rPr>
              <a:t/>
            </a:r>
            <a:br>
              <a:rPr kumimoji="1" lang="en-US" altLang="ja-JP" sz="2000" kern="0" dirty="0">
                <a:solidFill>
                  <a:srgbClr val="000066"/>
                </a:solidFill>
                <a:latin typeface="HGPｺﾞｼｯｸM" pitchFamily="50" charset="-128"/>
                <a:ea typeface="HGPｺﾞｼｯｸM" pitchFamily="50" charset="-128"/>
              </a:rPr>
            </a:br>
            <a:r>
              <a:rPr kumimoji="1" lang="ja-JP" altLang="en-US" sz="2000" kern="0" dirty="0">
                <a:solidFill>
                  <a:srgbClr val="000066"/>
                </a:solidFill>
                <a:latin typeface="HGPｺﾞｼｯｸM" pitchFamily="50" charset="-128"/>
                <a:ea typeface="HGPｺﾞｼｯｸM" pitchFamily="50" charset="-128"/>
              </a:rPr>
              <a:t>により、こうしたサービスを</a:t>
            </a:r>
            <a:r>
              <a:rPr kumimoji="1" lang="en-US" altLang="ja-JP" sz="2000" kern="0" dirty="0">
                <a:solidFill>
                  <a:srgbClr val="000066"/>
                </a:solidFill>
                <a:latin typeface="HGPｺﾞｼｯｸM" pitchFamily="50" charset="-128"/>
                <a:ea typeface="HGPｺﾞｼｯｸM" pitchFamily="50" charset="-128"/>
              </a:rPr>
              <a:t/>
            </a:r>
            <a:br>
              <a:rPr kumimoji="1" lang="en-US" altLang="ja-JP" sz="2000" kern="0" dirty="0">
                <a:solidFill>
                  <a:srgbClr val="000066"/>
                </a:solidFill>
                <a:latin typeface="HGPｺﾞｼｯｸM" pitchFamily="50" charset="-128"/>
                <a:ea typeface="HGPｺﾞｼｯｸM" pitchFamily="50" charset="-128"/>
              </a:rPr>
            </a:br>
            <a:r>
              <a:rPr kumimoji="1" lang="ja-JP" altLang="en-US" sz="2000" kern="0" dirty="0">
                <a:solidFill>
                  <a:srgbClr val="000066"/>
                </a:solidFill>
                <a:latin typeface="HGPｺﾞｼｯｸM" pitchFamily="50" charset="-128"/>
                <a:ea typeface="HGPｺﾞｼｯｸM" pitchFamily="50" charset="-128"/>
              </a:rPr>
              <a:t>行いやすくなる可能性も</a:t>
            </a:r>
            <a:endParaRPr kumimoji="1" lang="en-US" altLang="ja-JP"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endParaRPr kumimoji="1" lang="en-US" altLang="ja-JP" sz="2000" kern="0" dirty="0">
              <a:solidFill>
                <a:srgbClr val="000066"/>
              </a:solidFill>
              <a:latin typeface="HGPｺﾞｼｯｸM" pitchFamily="50" charset="-128"/>
              <a:ea typeface="HGPｺﾞｼｯｸM" pitchFamily="50" charset="-128"/>
            </a:endParaRPr>
          </a:p>
          <a:p>
            <a:pPr marL="742950" lvl="1" indent="-285750">
              <a:spcBef>
                <a:spcPct val="20000"/>
              </a:spcBef>
              <a:buFont typeface="Wingdings" pitchFamily="2" charset="2"/>
              <a:buChar char="p"/>
              <a:defRPr/>
            </a:pPr>
            <a:endParaRPr kumimoji="1" lang="ja-JP" altLang="en-US" sz="20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endParaRPr kumimoji="1" lang="ja-JP" altLang="en-US" sz="2000" kern="0" dirty="0">
              <a:solidFill>
                <a:srgbClr val="000066"/>
              </a:solidFill>
              <a:latin typeface="HGPｺﾞｼｯｸM" pitchFamily="50" charset="-128"/>
              <a:ea typeface="HGPｺﾞｼｯｸM" pitchFamily="50" charset="-128"/>
            </a:endParaRPr>
          </a:p>
        </p:txBody>
      </p:sp>
      <p:pic>
        <p:nvPicPr>
          <p:cNvPr id="12291" name="Picture 21"/>
          <p:cNvPicPr>
            <a:picLocks noChangeAspect="1" noChangeArrowheads="1"/>
          </p:cNvPicPr>
          <p:nvPr/>
        </p:nvPicPr>
        <p:blipFill>
          <a:blip r:embed="rId3" cstate="print"/>
          <a:srcRect/>
          <a:stretch>
            <a:fillRect/>
          </a:stretch>
        </p:blipFill>
        <p:spPr bwMode="auto">
          <a:xfrm>
            <a:off x="4016376" y="2898777"/>
            <a:ext cx="5400675" cy="3267075"/>
          </a:xfrm>
          <a:prstGeom prst="rect">
            <a:avLst/>
          </a:prstGeom>
          <a:noFill/>
          <a:ln w="9525">
            <a:solidFill>
              <a:schemeClr val="tx1"/>
            </a:solidFill>
            <a:miter lim="800000"/>
            <a:headEnd/>
            <a:tailEnd/>
          </a:ln>
        </p:spPr>
      </p:pic>
      <p:sp>
        <p:nvSpPr>
          <p:cNvPr id="12292" name="タイトル 1"/>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a:t>
            </a:r>
            <a:r>
              <a:rPr lang="ja-JP" altLang="en-US" dirty="0" smtClean="0"/>
              <a:t>　</a:t>
            </a:r>
            <a:r>
              <a:rPr lang="ja-JP" altLang="en-US" sz="1800" dirty="0" smtClean="0"/>
              <a:t>～</a:t>
            </a:r>
            <a:r>
              <a:rPr lang="ja-JP" altLang="ja-JP" sz="1800" dirty="0" smtClean="0"/>
              <a:t>事例</a:t>
            </a:r>
            <a:r>
              <a:rPr lang="ja-JP" altLang="en-US" sz="1800" dirty="0" smtClean="0"/>
              <a:t>④</a:t>
            </a:r>
            <a:r>
              <a:rPr lang="ja-JP" altLang="ja-JP" sz="1800" dirty="0" smtClean="0"/>
              <a:t>　長野県上田地域広域連合（システム共同化）</a:t>
            </a:r>
            <a:r>
              <a:rPr lang="ja-JP" altLang="en-US" sz="1800" dirty="0" smtClean="0"/>
              <a:t>～</a:t>
            </a:r>
          </a:p>
        </p:txBody>
      </p:sp>
      <p:sp>
        <p:nvSpPr>
          <p:cNvPr id="5" name="スライド番号プレースホルダ 4"/>
          <p:cNvSpPr>
            <a:spLocks noGrp="1"/>
          </p:cNvSpPr>
          <p:nvPr>
            <p:ph type="sldNum" sz="quarter" idx="12"/>
          </p:nvPr>
        </p:nvSpPr>
        <p:spPr/>
        <p:txBody>
          <a:bodyPr/>
          <a:lstStyle/>
          <a:p>
            <a:pPr>
              <a:defRPr/>
            </a:pPr>
            <a:fld id="{C348C0E9-3B83-4B3B-9E25-915DD744B3E5}" type="slidenum">
              <a:rPr lang="en-US" altLang="ja-JP" smtClean="0"/>
              <a:pPr>
                <a:defRPr/>
              </a:pPr>
              <a:t>11</a:t>
            </a:fld>
            <a:endParaRPr lang="ja-JP" altLang="en-US" dirty="0"/>
          </a:p>
        </p:txBody>
      </p:sp>
      <p:sp>
        <p:nvSpPr>
          <p:cNvPr id="6" name="フッター プレースホルダ 5"/>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3"/>
          <p:cNvSpPr txBox="1">
            <a:spLocks noChangeArrowheads="1"/>
          </p:cNvSpPr>
          <p:nvPr/>
        </p:nvSpPr>
        <p:spPr bwMode="auto">
          <a:xfrm>
            <a:off x="495302" y="1341440"/>
            <a:ext cx="8994775" cy="4784725"/>
          </a:xfrm>
          <a:prstGeom prst="rect">
            <a:avLst/>
          </a:prstGeom>
          <a:noFill/>
          <a:ln>
            <a:miter lim="800000"/>
            <a:headEnd/>
            <a:tailEnd/>
          </a:ln>
        </p:spPr>
        <p:txBody>
          <a:bodyPr/>
          <a:lstStyle/>
          <a:p>
            <a:pPr marL="342900" indent="-342900">
              <a:spcBef>
                <a:spcPct val="20000"/>
              </a:spcBef>
              <a:buFont typeface="Wingdings" pitchFamily="2" charset="2"/>
              <a:buChar char="n"/>
              <a:defRPr/>
            </a:pPr>
            <a:r>
              <a:rPr kumimoji="1" lang="ja-JP" altLang="en-US" sz="2400" kern="0" dirty="0">
                <a:solidFill>
                  <a:srgbClr val="000066"/>
                </a:solidFill>
                <a:latin typeface="HGPｺﾞｼｯｸM" pitchFamily="50" charset="-128"/>
                <a:ea typeface="HGPｺﾞｼｯｸM" pitchFamily="50" charset="-128"/>
              </a:rPr>
              <a:t>地域情報プラットフォーム</a:t>
            </a:r>
            <a:r>
              <a:rPr kumimoji="1" lang="ja-JP" altLang="en-US" sz="2400" kern="0" dirty="0" smtClean="0">
                <a:solidFill>
                  <a:srgbClr val="000066"/>
                </a:solidFill>
                <a:latin typeface="HGPｺﾞｼｯｸM" pitchFamily="50" charset="-128"/>
                <a:ea typeface="HGPｺﾞｼｯｸM" pitchFamily="50" charset="-128"/>
              </a:rPr>
              <a:t>準拠ベンダー製品による実施</a:t>
            </a:r>
            <a:endParaRPr kumimoji="1" lang="en-US" altLang="ja-JP" sz="2400" kern="0" dirty="0">
              <a:solidFill>
                <a:srgbClr val="000066"/>
              </a:solidFill>
              <a:latin typeface="HGPｺﾞｼｯｸM" pitchFamily="50" charset="-128"/>
              <a:ea typeface="HGPｺﾞｼｯｸM" pitchFamily="50" charset="-128"/>
            </a:endParaRPr>
          </a:p>
          <a:p>
            <a:pPr lvl="1">
              <a:spcBef>
                <a:spcPct val="20000"/>
              </a:spcBef>
              <a:defRPr/>
            </a:pPr>
            <a:r>
              <a:rPr kumimoji="1" lang="ja-JP" altLang="en-US" sz="1600" kern="0" dirty="0">
                <a:solidFill>
                  <a:srgbClr val="000066"/>
                </a:solidFill>
                <a:latin typeface="HGPｺﾞｼｯｸM" pitchFamily="50" charset="-128"/>
                <a:ea typeface="HGPｺﾞｼｯｸM" pitchFamily="50" charset="-128"/>
              </a:rPr>
              <a:t>地域情報プラットフォーム準拠製品から選定することで、アプリケーション間でのインタフェース標準化を前提とすることができる。</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⇒カスタマイズ対象外となったことで機能を別途整備する場合にも有効</a:t>
            </a:r>
            <a:endParaRPr kumimoji="1" lang="en-US" altLang="ja-JP" sz="1600" kern="0" dirty="0">
              <a:solidFill>
                <a:srgbClr val="000066"/>
              </a:solidFill>
              <a:latin typeface="HGPｺﾞｼｯｸM" pitchFamily="50" charset="-128"/>
              <a:ea typeface="HGPｺﾞｼｯｸM" pitchFamily="50" charset="-128"/>
            </a:endParaRPr>
          </a:p>
          <a:p>
            <a:pPr>
              <a:spcBef>
                <a:spcPct val="20000"/>
              </a:spcBef>
              <a:defRPr/>
            </a:pPr>
            <a:endParaRPr kumimoji="1" lang="en-US" altLang="ja-JP" sz="500" kern="0" dirty="0">
              <a:solidFill>
                <a:srgbClr val="000066"/>
              </a:solidFill>
              <a:latin typeface="HGPｺﾞｼｯｸM" pitchFamily="50" charset="-128"/>
              <a:ea typeface="HGPｺﾞｼｯｸM" pitchFamily="50" charset="-128"/>
            </a:endParaRPr>
          </a:p>
          <a:p>
            <a:pPr>
              <a:spcBef>
                <a:spcPct val="20000"/>
              </a:spcBef>
              <a:defRPr/>
            </a:pPr>
            <a:r>
              <a:rPr kumimoji="1" lang="ja-JP" altLang="en-US" sz="2000" kern="0" dirty="0">
                <a:solidFill>
                  <a:srgbClr val="000066"/>
                </a:solidFill>
                <a:latin typeface="HGPｺﾞｼｯｸM" pitchFamily="50" charset="-128"/>
                <a:ea typeface="HGPｺﾞｼｯｸM" pitchFamily="50" charset="-128"/>
              </a:rPr>
              <a:t>＜地域情報プラットフォームにおける準拠登録制度の概要＞</a:t>
            </a:r>
            <a:endParaRPr kumimoji="1" lang="en-US" altLang="ja-JP" sz="2000" kern="0" dirty="0">
              <a:solidFill>
                <a:srgbClr val="000066"/>
              </a:solidFill>
              <a:latin typeface="HGPｺﾞｼｯｸM" pitchFamily="50" charset="-128"/>
              <a:ea typeface="HGPｺﾞｼｯｸM" pitchFamily="50" charset="-128"/>
            </a:endParaRPr>
          </a:p>
          <a:p>
            <a:pPr marL="742950" lvl="1" indent="-285750">
              <a:spcBef>
                <a:spcPct val="20000"/>
              </a:spcBef>
              <a:buFont typeface="Wingdings" pitchFamily="2" charset="2"/>
              <a:buChar char="p"/>
              <a:defRPr/>
            </a:pPr>
            <a:r>
              <a:rPr kumimoji="1" lang="ja-JP" altLang="en-US" sz="1600" kern="0" dirty="0">
                <a:solidFill>
                  <a:srgbClr val="000066"/>
                </a:solidFill>
                <a:latin typeface="HGPｺﾞｼｯｸM" pitchFamily="50" charset="-128"/>
                <a:ea typeface="HGPｺﾞｼｯｸM" pitchFamily="50" charset="-128"/>
              </a:rPr>
              <a:t>パッケージベンダが、自社の製品が「地域情報プラットフォーム標準仕様書」に準拠していることを確認し、その結果を</a:t>
            </a:r>
            <a:r>
              <a:rPr kumimoji="1" lang="zh-TW" altLang="en-US" sz="1600" kern="0" dirty="0">
                <a:solidFill>
                  <a:srgbClr val="000066"/>
                </a:solidFill>
                <a:latin typeface="HGPｺﾞｼｯｸM" pitchFamily="50" charset="-128"/>
                <a:ea typeface="HGPｺﾞｼｯｸM" pitchFamily="50" charset="-128"/>
              </a:rPr>
              <a:t>一般財団法人全国地域情報化推進協会（</a:t>
            </a:r>
            <a:r>
              <a:rPr kumimoji="1" lang="en-US" altLang="zh-TW" sz="1600" kern="0" dirty="0">
                <a:solidFill>
                  <a:srgbClr val="000066"/>
                </a:solidFill>
                <a:latin typeface="HGPｺﾞｼｯｸM" pitchFamily="50" charset="-128"/>
                <a:ea typeface="HGPｺﾞｼｯｸM" pitchFamily="50" charset="-128"/>
              </a:rPr>
              <a:t>APPLIC</a:t>
            </a:r>
            <a:r>
              <a:rPr kumimoji="1" lang="zh-TW" altLang="en-US" sz="1600" kern="0" dirty="0">
                <a:solidFill>
                  <a:srgbClr val="000066"/>
                </a:solidFill>
                <a:latin typeface="HGPｺﾞｼｯｸM" pitchFamily="50" charset="-128"/>
                <a:ea typeface="HGPｺﾞｼｯｸM" pitchFamily="50" charset="-128"/>
              </a:rPr>
              <a:t>）</a:t>
            </a:r>
            <a:r>
              <a:rPr kumimoji="1" lang="ja-JP" altLang="en-US" sz="1600" kern="0" dirty="0">
                <a:solidFill>
                  <a:srgbClr val="000066"/>
                </a:solidFill>
                <a:latin typeface="HGPｺﾞｼｯｸM" pitchFamily="50" charset="-128"/>
                <a:ea typeface="HGPｺﾞｼｯｸM" pitchFamily="50" charset="-128"/>
              </a:rPr>
              <a:t>に登録する制度。</a:t>
            </a:r>
          </a:p>
          <a:p>
            <a:pPr marL="742950" lvl="1" indent="-285750">
              <a:spcBef>
                <a:spcPct val="20000"/>
              </a:spcBef>
              <a:buFont typeface="Wingdings" pitchFamily="2" charset="2"/>
              <a:buChar char="p"/>
              <a:defRPr/>
            </a:pPr>
            <a:r>
              <a:rPr kumimoji="1" lang="ja-JP" altLang="en-US" sz="1600" kern="0" dirty="0">
                <a:solidFill>
                  <a:srgbClr val="000066"/>
                </a:solidFill>
                <a:latin typeface="HGPｺﾞｼｯｸM" pitchFamily="50" charset="-128"/>
                <a:ea typeface="HGPｺﾞｼｯｸM" pitchFamily="50" charset="-128"/>
              </a:rPr>
              <a:t>この制度は、対応製品の調達にあたる</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地方自治体等へ、広く対応製品に</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関する情報を発信することを目的とした</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もの。</a:t>
            </a:r>
          </a:p>
          <a:p>
            <a:pPr marL="742950" lvl="1" indent="-285750">
              <a:spcBef>
                <a:spcPct val="20000"/>
              </a:spcBef>
              <a:buFont typeface="Wingdings" pitchFamily="2" charset="2"/>
              <a:buChar char="p"/>
              <a:defRPr/>
            </a:pPr>
            <a:r>
              <a:rPr kumimoji="1" lang="ja-JP" altLang="en-US" sz="1600" kern="0" dirty="0">
                <a:solidFill>
                  <a:srgbClr val="000066"/>
                </a:solidFill>
                <a:latin typeface="HGPｺﾞｼｯｸM" pitchFamily="50" charset="-128"/>
                <a:ea typeface="HGPｺﾞｼｯｸM" pitchFamily="50" charset="-128"/>
              </a:rPr>
              <a:t>登録申請した製品の情報は、</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en-US" altLang="ja-JP" sz="1600" kern="0" dirty="0">
                <a:solidFill>
                  <a:srgbClr val="000066"/>
                </a:solidFill>
                <a:latin typeface="HGPｺﾞｼｯｸM" pitchFamily="50" charset="-128"/>
                <a:ea typeface="HGPｺﾞｼｯｸM" pitchFamily="50" charset="-128"/>
              </a:rPr>
              <a:t>APPLIC</a:t>
            </a:r>
            <a:r>
              <a:rPr kumimoji="1" lang="ja-JP" altLang="en-US" sz="1600" kern="0" dirty="0">
                <a:solidFill>
                  <a:srgbClr val="000066"/>
                </a:solidFill>
                <a:latin typeface="HGPｺﾞｼｯｸM" pitchFamily="50" charset="-128"/>
                <a:ea typeface="HGPｺﾞｼｯｸM" pitchFamily="50" charset="-128"/>
              </a:rPr>
              <a:t>の</a:t>
            </a:r>
            <a:r>
              <a:rPr kumimoji="1" lang="en-US" altLang="ja-JP" sz="1600" kern="0" dirty="0">
                <a:solidFill>
                  <a:srgbClr val="000066"/>
                </a:solidFill>
                <a:latin typeface="HGPｺﾞｼｯｸM" pitchFamily="50" charset="-128"/>
                <a:ea typeface="HGPｺﾞｼｯｸM" pitchFamily="50" charset="-128"/>
              </a:rPr>
              <a:t>Web</a:t>
            </a:r>
            <a:r>
              <a:rPr kumimoji="1" lang="ja-JP" altLang="en-US" sz="1600" kern="0" dirty="0">
                <a:solidFill>
                  <a:srgbClr val="000066"/>
                </a:solidFill>
                <a:latin typeface="HGPｺﾞｼｯｸM" pitchFamily="50" charset="-128"/>
                <a:ea typeface="HGPｺﾞｼｯｸM" pitchFamily="50" charset="-128"/>
              </a:rPr>
              <a:t>サイトへ登録され、</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公開されている。</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調達者（地方自治体）は、この情報を</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確認することで、自らが求める製品に</a:t>
            </a:r>
            <a:r>
              <a:rPr kumimoji="1" lang="en-US" altLang="ja-JP" sz="1600" kern="0" dirty="0">
                <a:solidFill>
                  <a:srgbClr val="000066"/>
                </a:solidFill>
                <a:latin typeface="HGPｺﾞｼｯｸM" pitchFamily="50" charset="-128"/>
                <a:ea typeface="HGPｺﾞｼｯｸM" pitchFamily="50" charset="-128"/>
              </a:rPr>
              <a:t/>
            </a:r>
            <a:br>
              <a:rPr kumimoji="1" lang="en-US" altLang="ja-JP" sz="1600" kern="0" dirty="0">
                <a:solidFill>
                  <a:srgbClr val="000066"/>
                </a:solidFill>
                <a:latin typeface="HGPｺﾞｼｯｸM" pitchFamily="50" charset="-128"/>
                <a:ea typeface="HGPｺﾞｼｯｸM" pitchFamily="50" charset="-128"/>
              </a:rPr>
            </a:br>
            <a:r>
              <a:rPr kumimoji="1" lang="ja-JP" altLang="en-US" sz="1600" kern="0" dirty="0">
                <a:solidFill>
                  <a:srgbClr val="000066"/>
                </a:solidFill>
                <a:latin typeface="HGPｺﾞｼｯｸM" pitchFamily="50" charset="-128"/>
                <a:ea typeface="HGPｺﾞｼｯｸM" pitchFamily="50" charset="-128"/>
              </a:rPr>
              <a:t>関する情報を迅速に取得できる。</a:t>
            </a:r>
          </a:p>
        </p:txBody>
      </p:sp>
      <p:sp>
        <p:nvSpPr>
          <p:cNvPr id="16387" name="テキスト ボックス 13"/>
          <p:cNvSpPr txBox="1">
            <a:spLocks noChangeArrowheads="1"/>
          </p:cNvSpPr>
          <p:nvPr/>
        </p:nvSpPr>
        <p:spPr bwMode="auto">
          <a:xfrm>
            <a:off x="5384801" y="5989638"/>
            <a:ext cx="4105275" cy="246221"/>
          </a:xfrm>
          <a:prstGeom prst="rect">
            <a:avLst/>
          </a:prstGeom>
          <a:noFill/>
          <a:ln w="9525">
            <a:noFill/>
            <a:miter lim="800000"/>
            <a:headEnd/>
            <a:tailEnd/>
          </a:ln>
        </p:spPr>
        <p:txBody>
          <a:bodyPr>
            <a:spAutoFit/>
          </a:bodyPr>
          <a:lstStyle/>
          <a:p>
            <a:r>
              <a:rPr kumimoji="1" lang="ja-JP" altLang="en-US" sz="1000">
                <a:latin typeface="HGPｺﾞｼｯｸM" pitchFamily="50" charset="-128"/>
                <a:ea typeface="HGPｺﾞｼｯｸM" pitchFamily="50" charset="-128"/>
              </a:rPr>
              <a:t>出典）</a:t>
            </a:r>
            <a:r>
              <a:rPr kumimoji="1" lang="zh-TW" altLang="en-US" sz="1000">
                <a:latin typeface="HGPｺﾞｼｯｸM" pitchFamily="50" charset="-128"/>
                <a:ea typeface="HGPｺﾞｼｯｸM" pitchFamily="50" charset="-128"/>
              </a:rPr>
              <a:t>一般財団法人全国地域情報化推進協会</a:t>
            </a:r>
            <a:r>
              <a:rPr kumimoji="1" lang="ja-JP" altLang="en-US" sz="1000">
                <a:latin typeface="HGPｺﾞｼｯｸM" pitchFamily="50" charset="-128"/>
                <a:ea typeface="HGPｺﾞｼｯｸM" pitchFamily="50" charset="-128"/>
              </a:rPr>
              <a:t>（</a:t>
            </a:r>
            <a:r>
              <a:rPr kumimoji="1" lang="en-US" altLang="ja-JP" sz="1000">
                <a:latin typeface="HGPｺﾞｼｯｸM" pitchFamily="50" charset="-128"/>
                <a:ea typeface="HGPｺﾞｼｯｸM" pitchFamily="50" charset="-128"/>
              </a:rPr>
              <a:t>APPLIC</a:t>
            </a:r>
            <a:r>
              <a:rPr kumimoji="1" lang="ja-JP" altLang="en-US" sz="1000">
                <a:latin typeface="HGPｺﾞｼｯｸM" pitchFamily="50" charset="-128"/>
                <a:ea typeface="HGPｺﾞｼｯｸM" pitchFamily="50" charset="-128"/>
              </a:rPr>
              <a:t>）ホームページ</a:t>
            </a:r>
          </a:p>
        </p:txBody>
      </p:sp>
      <p:sp>
        <p:nvSpPr>
          <p:cNvPr id="7" name="テキスト ボックス 6"/>
          <p:cNvSpPr txBox="1"/>
          <p:nvPr/>
        </p:nvSpPr>
        <p:spPr>
          <a:xfrm>
            <a:off x="5240338" y="3830638"/>
            <a:ext cx="3600450" cy="307975"/>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algn="ctr">
              <a:defRPr/>
            </a:pPr>
            <a:r>
              <a:rPr kumimoji="1" lang="ja-JP" altLang="en-US" sz="1400" dirty="0">
                <a:latin typeface="HGPｺﾞｼｯｸM" pitchFamily="50" charset="-128"/>
                <a:ea typeface="HGPｺﾞｼｯｸM" pitchFamily="50" charset="-128"/>
              </a:rPr>
              <a:t>製品ベンダ他</a:t>
            </a:r>
          </a:p>
        </p:txBody>
      </p:sp>
      <p:sp>
        <p:nvSpPr>
          <p:cNvPr id="8" name="テキスト ボックス 7"/>
          <p:cNvSpPr txBox="1"/>
          <p:nvPr/>
        </p:nvSpPr>
        <p:spPr>
          <a:xfrm>
            <a:off x="5240338" y="5610227"/>
            <a:ext cx="3600450" cy="307975"/>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p>
            <a:pPr algn="ctr">
              <a:defRPr/>
            </a:pPr>
            <a:r>
              <a:rPr kumimoji="1" lang="ja-JP" altLang="en-US" sz="1400" dirty="0">
                <a:latin typeface="HGPｺﾞｼｯｸM" pitchFamily="50" charset="-128"/>
                <a:ea typeface="HGPｺﾞｼｯｸM" pitchFamily="50" charset="-128"/>
              </a:rPr>
              <a:t>調達者</a:t>
            </a:r>
          </a:p>
        </p:txBody>
      </p:sp>
      <p:sp>
        <p:nvSpPr>
          <p:cNvPr id="9" name="下矢印 8"/>
          <p:cNvSpPr/>
          <p:nvPr/>
        </p:nvSpPr>
        <p:spPr bwMode="auto">
          <a:xfrm>
            <a:off x="7977188" y="4138613"/>
            <a:ext cx="360362" cy="1471612"/>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0" name="テキスト ボックス 9"/>
          <p:cNvSpPr txBox="1"/>
          <p:nvPr/>
        </p:nvSpPr>
        <p:spPr>
          <a:xfrm>
            <a:off x="5240338" y="4567238"/>
            <a:ext cx="2233612" cy="584200"/>
          </a:xfrm>
          <a:prstGeom prst="rect">
            <a:avLst/>
          </a:prstGeom>
          <a:ln>
            <a:solidFill>
              <a:schemeClr val="bg1">
                <a:lumMod val="50000"/>
              </a:schemeClr>
            </a:solidFill>
          </a:ln>
        </p:spPr>
        <p:style>
          <a:lnRef idx="1">
            <a:schemeClr val="dk1"/>
          </a:lnRef>
          <a:fillRef idx="2">
            <a:schemeClr val="dk1"/>
          </a:fillRef>
          <a:effectRef idx="1">
            <a:schemeClr val="dk1"/>
          </a:effectRef>
          <a:fontRef idx="minor">
            <a:schemeClr val="dk1"/>
          </a:fontRef>
        </p:style>
        <p:txBody>
          <a:bodyPr>
            <a:spAutoFit/>
          </a:bodyPr>
          <a:lstStyle/>
          <a:p>
            <a:pPr algn="ctr">
              <a:defRPr/>
            </a:pPr>
            <a:r>
              <a:rPr kumimoji="1" lang="ja-JP" altLang="en-US" sz="1400" dirty="0">
                <a:latin typeface="HGPｺﾞｼｯｸM" pitchFamily="50" charset="-128"/>
                <a:ea typeface="HGPｺﾞｼｯｸM" pitchFamily="50" charset="-128"/>
              </a:rPr>
              <a:t>主体者（</a:t>
            </a:r>
            <a:r>
              <a:rPr kumimoji="1" lang="en-US" altLang="ja-JP" sz="1400" dirty="0">
                <a:latin typeface="HGPｺﾞｼｯｸM" pitchFamily="50" charset="-128"/>
                <a:ea typeface="HGPｺﾞｼｯｸM" pitchFamily="50" charset="-128"/>
              </a:rPr>
              <a:t>APPLIC</a:t>
            </a:r>
            <a:r>
              <a:rPr kumimoji="1" lang="ja-JP" altLang="en-US" sz="1400" dirty="0">
                <a:latin typeface="HGPｺﾞｼｯｸM" pitchFamily="50" charset="-128"/>
                <a:ea typeface="HGPｺﾞｼｯｸM" pitchFamily="50" charset="-128"/>
              </a:rPr>
              <a:t>）</a:t>
            </a:r>
            <a:endParaRPr kumimoji="1" lang="en-US" altLang="ja-JP" sz="1400" dirty="0">
              <a:latin typeface="HGPｺﾞｼｯｸM" pitchFamily="50" charset="-128"/>
              <a:ea typeface="HGPｺﾞｼｯｸM" pitchFamily="50" charset="-128"/>
            </a:endParaRPr>
          </a:p>
          <a:p>
            <a:pPr algn="ctr">
              <a:defRPr/>
            </a:pPr>
            <a:r>
              <a:rPr kumimoji="1" lang="ja-JP" altLang="en-US" sz="900" dirty="0">
                <a:latin typeface="HGPｺﾞｼｯｸM" pitchFamily="50" charset="-128"/>
                <a:ea typeface="HGPｺﾞｼｯｸM" pitchFamily="50" charset="-128"/>
              </a:rPr>
              <a:t>プラットフォームに準拠</a:t>
            </a:r>
            <a:endParaRPr kumimoji="1" lang="en-US" altLang="ja-JP" sz="900" dirty="0">
              <a:latin typeface="HGPｺﾞｼｯｸM" pitchFamily="50" charset="-128"/>
              <a:ea typeface="HGPｺﾞｼｯｸM" pitchFamily="50" charset="-128"/>
            </a:endParaRPr>
          </a:p>
          <a:p>
            <a:pPr algn="ctr">
              <a:defRPr/>
            </a:pPr>
            <a:r>
              <a:rPr kumimoji="1" lang="ja-JP" altLang="en-US" sz="900" dirty="0">
                <a:latin typeface="HGPｺﾞｼｯｸM" pitchFamily="50" charset="-128"/>
                <a:ea typeface="HGPｺﾞｼｯｸM" pitchFamily="50" charset="-128"/>
              </a:rPr>
              <a:t>しているかどうかを確認</a:t>
            </a:r>
          </a:p>
        </p:txBody>
      </p:sp>
      <p:sp>
        <p:nvSpPr>
          <p:cNvPr id="11" name="下矢印 10"/>
          <p:cNvSpPr/>
          <p:nvPr/>
        </p:nvSpPr>
        <p:spPr bwMode="auto">
          <a:xfrm>
            <a:off x="6248401" y="4138615"/>
            <a:ext cx="360363" cy="428625"/>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3" name="下矢印 12"/>
          <p:cNvSpPr/>
          <p:nvPr/>
        </p:nvSpPr>
        <p:spPr bwMode="auto">
          <a:xfrm rot="10800000">
            <a:off x="5913438" y="4138615"/>
            <a:ext cx="360362" cy="428625"/>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4" name="下矢印 13"/>
          <p:cNvSpPr/>
          <p:nvPr/>
        </p:nvSpPr>
        <p:spPr bwMode="auto">
          <a:xfrm>
            <a:off x="6057901" y="5181602"/>
            <a:ext cx="358775" cy="428625"/>
          </a:xfrm>
          <a:prstGeom prst="downArrow">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6395" name="テキスト ボックス 14"/>
          <p:cNvSpPr txBox="1">
            <a:spLocks noChangeArrowheads="1"/>
          </p:cNvSpPr>
          <p:nvPr/>
        </p:nvSpPr>
        <p:spPr bwMode="auto">
          <a:xfrm>
            <a:off x="4881564" y="4117977"/>
            <a:ext cx="1031875" cy="461665"/>
          </a:xfrm>
          <a:prstGeom prst="rect">
            <a:avLst/>
          </a:prstGeom>
          <a:noFill/>
          <a:ln w="9525">
            <a:noFill/>
            <a:miter lim="800000"/>
            <a:headEnd/>
            <a:tailEnd/>
          </a:ln>
        </p:spPr>
        <p:txBody>
          <a:bodyPr>
            <a:spAutoFit/>
          </a:bodyPr>
          <a:lstStyle/>
          <a:p>
            <a:pPr marL="90488" indent="-90488"/>
            <a:r>
              <a:rPr kumimoji="1" lang="ja-JP" altLang="en-US" sz="800">
                <a:latin typeface="HGPｺﾞｼｯｸM" pitchFamily="50" charset="-128"/>
                <a:ea typeface="HGPｺﾞｼｯｸM" pitchFamily="50" charset="-128"/>
              </a:rPr>
              <a:t>①標準仕様とプラットフォーム準拠確認チェックリスト</a:t>
            </a:r>
          </a:p>
        </p:txBody>
      </p:sp>
      <p:sp>
        <p:nvSpPr>
          <p:cNvPr id="16396" name="テキスト ボックス 15"/>
          <p:cNvSpPr txBox="1">
            <a:spLocks noChangeArrowheads="1"/>
          </p:cNvSpPr>
          <p:nvPr/>
        </p:nvSpPr>
        <p:spPr bwMode="auto">
          <a:xfrm>
            <a:off x="6608764" y="4121152"/>
            <a:ext cx="1033462" cy="461963"/>
          </a:xfrm>
          <a:prstGeom prst="rect">
            <a:avLst/>
          </a:prstGeom>
          <a:noFill/>
          <a:ln w="9525">
            <a:noFill/>
            <a:miter lim="800000"/>
            <a:headEnd/>
            <a:tailEnd/>
          </a:ln>
        </p:spPr>
        <p:txBody>
          <a:bodyPr>
            <a:spAutoFit/>
          </a:bodyPr>
          <a:lstStyle/>
          <a:p>
            <a:pPr marL="90488" indent="-90488"/>
            <a:r>
              <a:rPr kumimoji="1" lang="ja-JP" altLang="en-US" sz="800">
                <a:latin typeface="HGPｺﾞｼｯｸM" pitchFamily="50" charset="-128"/>
                <a:ea typeface="HGPｺﾞｼｯｸM" pitchFamily="50" charset="-128"/>
              </a:rPr>
              <a:t>②プラットフォーム準拠したことを登録申請</a:t>
            </a:r>
          </a:p>
        </p:txBody>
      </p:sp>
      <p:sp>
        <p:nvSpPr>
          <p:cNvPr id="16397" name="テキスト ボックス 16"/>
          <p:cNvSpPr txBox="1">
            <a:spLocks noChangeArrowheads="1"/>
          </p:cNvSpPr>
          <p:nvPr/>
        </p:nvSpPr>
        <p:spPr bwMode="auto">
          <a:xfrm>
            <a:off x="6440488" y="5257801"/>
            <a:ext cx="1320800" cy="215444"/>
          </a:xfrm>
          <a:prstGeom prst="rect">
            <a:avLst/>
          </a:prstGeom>
          <a:noFill/>
          <a:ln w="9525">
            <a:noFill/>
            <a:miter lim="800000"/>
            <a:headEnd/>
            <a:tailEnd/>
          </a:ln>
        </p:spPr>
        <p:txBody>
          <a:bodyPr>
            <a:spAutoFit/>
          </a:bodyPr>
          <a:lstStyle/>
          <a:p>
            <a:pPr marL="90488" indent="-90488"/>
            <a:r>
              <a:rPr kumimoji="1" lang="ja-JP" altLang="en-US" sz="800">
                <a:latin typeface="HGPｺﾞｼｯｸM" pitchFamily="50" charset="-128"/>
                <a:ea typeface="HGPｺﾞｼｯｸM" pitchFamily="50" charset="-128"/>
              </a:rPr>
              <a:t>③公表（ホームページ等）</a:t>
            </a:r>
          </a:p>
        </p:txBody>
      </p:sp>
      <p:sp>
        <p:nvSpPr>
          <p:cNvPr id="16398" name="テキスト ボックス 17"/>
          <p:cNvSpPr txBox="1">
            <a:spLocks noChangeArrowheads="1"/>
          </p:cNvSpPr>
          <p:nvPr/>
        </p:nvSpPr>
        <p:spPr bwMode="auto">
          <a:xfrm>
            <a:off x="8337550" y="4659315"/>
            <a:ext cx="1320800" cy="338137"/>
          </a:xfrm>
          <a:prstGeom prst="rect">
            <a:avLst/>
          </a:prstGeom>
          <a:noFill/>
          <a:ln w="9525">
            <a:noFill/>
            <a:miter lim="800000"/>
            <a:headEnd/>
            <a:tailEnd/>
          </a:ln>
        </p:spPr>
        <p:txBody>
          <a:bodyPr>
            <a:spAutoFit/>
          </a:bodyPr>
          <a:lstStyle/>
          <a:p>
            <a:pPr marL="90488" indent="-90488"/>
            <a:r>
              <a:rPr kumimoji="1" lang="ja-JP" altLang="en-US" sz="800">
                <a:latin typeface="HGPｺﾞｼｯｸM" pitchFamily="50" charset="-128"/>
                <a:ea typeface="HGPｺﾞｼｯｸM" pitchFamily="50" charset="-128"/>
              </a:rPr>
              <a:t>④公表</a:t>
            </a:r>
            <a:r>
              <a:rPr kumimoji="1" lang="en-US" altLang="ja-JP" sz="800">
                <a:latin typeface="HGPｺﾞｼｯｸM" pitchFamily="50" charset="-128"/>
                <a:ea typeface="HGPｺﾞｼｯｸM" pitchFamily="50" charset="-128"/>
              </a:rPr>
              <a:t/>
            </a:r>
            <a:br>
              <a:rPr kumimoji="1" lang="en-US" altLang="ja-JP" sz="800">
                <a:latin typeface="HGPｺﾞｼｯｸM" pitchFamily="50" charset="-128"/>
                <a:ea typeface="HGPｺﾞｼｯｸM" pitchFamily="50" charset="-128"/>
              </a:rPr>
            </a:br>
            <a:r>
              <a:rPr kumimoji="1" lang="ja-JP" altLang="en-US" sz="800">
                <a:latin typeface="HGPｺﾞｼｯｸM" pitchFamily="50" charset="-128"/>
                <a:ea typeface="HGPｺﾞｼｯｸM" pitchFamily="50" charset="-128"/>
              </a:rPr>
              <a:t>（ニュースリリース等）</a:t>
            </a:r>
          </a:p>
        </p:txBody>
      </p:sp>
      <p:sp>
        <p:nvSpPr>
          <p:cNvPr id="16399" name="タイトル 1"/>
          <p:cNvSpPr>
            <a:spLocks noGrp="1"/>
          </p:cNvSpPr>
          <p:nvPr>
            <p:ph type="title"/>
          </p:nvPr>
        </p:nvSpPr>
        <p:spPr bwMode="auto">
          <a:xfrm>
            <a:off x="495300" y="197768"/>
            <a:ext cx="9410700" cy="998984"/>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自治体クラウドでの業務標準化の例</a:t>
            </a:r>
            <a:r>
              <a:rPr lang="en-US" altLang="ja-JP" dirty="0" smtClean="0"/>
              <a:t/>
            </a:r>
            <a:br>
              <a:rPr lang="en-US" altLang="ja-JP" dirty="0" smtClean="0"/>
            </a:br>
            <a:r>
              <a:rPr lang="ja-JP" altLang="en-US" sz="1100" dirty="0" smtClean="0"/>
              <a:t>　　　</a:t>
            </a:r>
            <a:r>
              <a:rPr lang="ja-JP" altLang="en-US" sz="2000" dirty="0" smtClean="0"/>
              <a:t>～北部九州情報化推進協議会　業務標準クラウドの導入～</a:t>
            </a:r>
          </a:p>
        </p:txBody>
      </p:sp>
      <p:sp>
        <p:nvSpPr>
          <p:cNvPr id="16" name="スライド番号プレースホルダ 15"/>
          <p:cNvSpPr>
            <a:spLocks noGrp="1"/>
          </p:cNvSpPr>
          <p:nvPr>
            <p:ph type="sldNum" sz="quarter" idx="12"/>
          </p:nvPr>
        </p:nvSpPr>
        <p:spPr/>
        <p:txBody>
          <a:bodyPr/>
          <a:lstStyle/>
          <a:p>
            <a:pPr>
              <a:defRPr/>
            </a:pPr>
            <a:fld id="{C348C0E9-3B83-4B3B-9E25-915DD744B3E5}" type="slidenum">
              <a:rPr lang="en-US" altLang="ja-JP" smtClean="0"/>
              <a:pPr>
                <a:defRPr/>
              </a:pPr>
              <a:t>12</a:t>
            </a:fld>
            <a:endParaRPr lang="ja-JP" altLang="en-US" dirty="0"/>
          </a:p>
        </p:txBody>
      </p:sp>
      <p:sp>
        <p:nvSpPr>
          <p:cNvPr id="17" name="フッター プレースホルダ 16"/>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コンテンツ プレースホルダー 2"/>
          <p:cNvSpPr>
            <a:spLocks noGrp="1"/>
          </p:cNvSpPr>
          <p:nvPr>
            <p:ph idx="1"/>
          </p:nvPr>
        </p:nvSpPr>
        <p:spPr>
          <a:xfrm>
            <a:off x="560513" y="1412776"/>
            <a:ext cx="8778180" cy="4608512"/>
          </a:xfrm>
        </p:spPr>
        <p:txBody>
          <a:bodyPr>
            <a:normAutofit/>
          </a:bodyPr>
          <a:lstStyle/>
          <a:p>
            <a:r>
              <a:rPr lang="ja-JP" altLang="en-US" dirty="0" smtClean="0"/>
              <a:t>北部九州情報化推進協議会</a:t>
            </a:r>
            <a:endParaRPr lang="en-US" altLang="ja-JP" dirty="0" smtClean="0"/>
          </a:p>
          <a:p>
            <a:pPr>
              <a:buNone/>
            </a:pPr>
            <a:r>
              <a:rPr lang="en-US" altLang="ja-JP" sz="1800" dirty="0" smtClean="0"/>
              <a:t>	</a:t>
            </a:r>
            <a:r>
              <a:rPr lang="ja-JP" altLang="en-US" sz="1800" dirty="0" smtClean="0"/>
              <a:t>福岡県飯塚市</a:t>
            </a:r>
            <a:r>
              <a:rPr lang="en-US" altLang="ja-JP" sz="1800" dirty="0" smtClean="0"/>
              <a:t>,</a:t>
            </a:r>
            <a:r>
              <a:rPr lang="ja-JP" altLang="en-US" sz="1800" dirty="0" smtClean="0"/>
              <a:t>直方市</a:t>
            </a:r>
            <a:r>
              <a:rPr lang="en-US" altLang="ja-JP" sz="1800" dirty="0" smtClean="0"/>
              <a:t>,</a:t>
            </a:r>
            <a:r>
              <a:rPr lang="ja-JP" altLang="en-US" sz="1800" dirty="0" smtClean="0"/>
              <a:t>大川市</a:t>
            </a:r>
            <a:r>
              <a:rPr lang="en-US" altLang="ja-JP" sz="1800" dirty="0" smtClean="0"/>
              <a:t>,</a:t>
            </a:r>
            <a:r>
              <a:rPr lang="ja-JP" altLang="en-US" sz="1800" dirty="0" smtClean="0"/>
              <a:t>うきは市</a:t>
            </a:r>
            <a:r>
              <a:rPr lang="en-US" altLang="ja-JP" sz="1800" dirty="0" smtClean="0"/>
              <a:t>,</a:t>
            </a:r>
            <a:r>
              <a:rPr lang="ja-JP" altLang="en-US" sz="1800" dirty="0" smtClean="0"/>
              <a:t>遠賀町</a:t>
            </a:r>
            <a:r>
              <a:rPr lang="en-US" altLang="ja-JP" sz="1800" dirty="0" smtClean="0"/>
              <a:t>,</a:t>
            </a:r>
            <a:r>
              <a:rPr lang="ja-JP" altLang="en-US" sz="1800" dirty="0" smtClean="0"/>
              <a:t>芦屋 町</a:t>
            </a:r>
            <a:r>
              <a:rPr lang="en-US" altLang="ja-JP" sz="1800" dirty="0" smtClean="0"/>
              <a:t>, </a:t>
            </a:r>
            <a:r>
              <a:rPr lang="ja-JP" altLang="en-US" sz="1800" dirty="0" smtClean="0"/>
              <a:t>長崎県大村市</a:t>
            </a:r>
            <a:endParaRPr lang="en-US" altLang="ja-JP" sz="1800" dirty="0" smtClean="0"/>
          </a:p>
          <a:p>
            <a:r>
              <a:rPr lang="ja-JP" altLang="en-US" sz="1800" dirty="0" smtClean="0"/>
              <a:t>導入目的</a:t>
            </a:r>
          </a:p>
          <a:p>
            <a:pPr marL="400050" lvl="1" indent="0"/>
            <a:r>
              <a:rPr lang="ja-JP" altLang="en-US" sz="1300" dirty="0" smtClean="0"/>
              <a:t>他</a:t>
            </a:r>
            <a:r>
              <a:rPr lang="ja-JP" altLang="en-US" sz="1300" dirty="0"/>
              <a:t>団体との</a:t>
            </a:r>
            <a:r>
              <a:rPr lang="ja-JP" altLang="en-US" sz="1300" dirty="0">
                <a:solidFill>
                  <a:srgbClr val="FF0000"/>
                </a:solidFill>
              </a:rPr>
              <a:t>業務</a:t>
            </a:r>
            <a:r>
              <a:rPr lang="ja-JP" altLang="en-US" sz="1300" dirty="0" smtClean="0">
                <a:solidFill>
                  <a:srgbClr val="FF0000"/>
                </a:solidFill>
              </a:rPr>
              <a:t>標準化及びクラウド導入に取り組む</a:t>
            </a:r>
            <a:r>
              <a:rPr lang="ja-JP" altLang="en-US" sz="1300" dirty="0" smtClean="0"/>
              <a:t>ことにより</a:t>
            </a:r>
            <a:endParaRPr lang="en-US" altLang="ja-JP" sz="1300" dirty="0" smtClean="0"/>
          </a:p>
          <a:p>
            <a:pPr marL="400050" lvl="1" indent="0"/>
            <a:r>
              <a:rPr lang="ja-JP" altLang="en-US" sz="1400" dirty="0" smtClean="0"/>
              <a:t>システム導入費・運用経費・法改正対応改修費等の</a:t>
            </a:r>
            <a:r>
              <a:rPr lang="ja-JP" altLang="en-US" sz="1400" dirty="0" smtClean="0">
                <a:solidFill>
                  <a:srgbClr val="3333CC"/>
                </a:solidFill>
              </a:rPr>
              <a:t>コスト削減</a:t>
            </a:r>
            <a:endParaRPr lang="en-US" altLang="ja-JP" sz="1400" dirty="0" smtClean="0">
              <a:solidFill>
                <a:srgbClr val="3333CC"/>
              </a:solidFill>
            </a:endParaRPr>
          </a:p>
          <a:p>
            <a:pPr marL="400050" lvl="1" indent="0"/>
            <a:r>
              <a:rPr lang="ja-JP" altLang="en-US" sz="1400" dirty="0" smtClean="0">
                <a:solidFill>
                  <a:srgbClr val="3333CC"/>
                </a:solidFill>
              </a:rPr>
              <a:t>カスタマイズが削減される</a:t>
            </a:r>
            <a:r>
              <a:rPr lang="ja-JP" altLang="en-US" sz="1400" dirty="0" smtClean="0"/>
              <a:t>ため</a:t>
            </a:r>
            <a:r>
              <a:rPr lang="ja-JP" altLang="en-US" sz="1400" dirty="0" smtClean="0">
                <a:solidFill>
                  <a:srgbClr val="3333CC"/>
                </a:solidFill>
              </a:rPr>
              <a:t>システム障害が減少</a:t>
            </a:r>
            <a:endParaRPr lang="ja-JP" altLang="en-US" sz="1400" dirty="0" smtClean="0"/>
          </a:p>
          <a:p>
            <a:pPr marL="400050" lvl="1" indent="0"/>
            <a:r>
              <a:rPr lang="ja-JP" altLang="en-US" sz="1400" dirty="0" smtClean="0"/>
              <a:t>事務の見直しに伴う</a:t>
            </a:r>
            <a:r>
              <a:rPr lang="ja-JP" altLang="en-US" sz="1400" dirty="0" smtClean="0">
                <a:solidFill>
                  <a:srgbClr val="3333CC"/>
                </a:solidFill>
              </a:rPr>
              <a:t>行財政改革</a:t>
            </a:r>
            <a:r>
              <a:rPr lang="ja-JP" altLang="en-US" sz="1400" dirty="0" smtClean="0"/>
              <a:t>及び</a:t>
            </a:r>
            <a:r>
              <a:rPr lang="ja-JP" altLang="en-US" sz="1400" dirty="0" smtClean="0">
                <a:solidFill>
                  <a:srgbClr val="3333CC"/>
                </a:solidFill>
              </a:rPr>
              <a:t>市民サービスの向上</a:t>
            </a:r>
            <a:endParaRPr lang="en-US" altLang="ja-JP" sz="1400" dirty="0" smtClean="0">
              <a:solidFill>
                <a:srgbClr val="3333CC"/>
              </a:solidFill>
            </a:endParaRPr>
          </a:p>
          <a:p>
            <a:pPr marL="400050" lvl="1" indent="0"/>
            <a:r>
              <a:rPr lang="ja-JP" altLang="en-US" sz="1400" dirty="0" smtClean="0"/>
              <a:t>外部データセンターを活用した災害時の</a:t>
            </a:r>
            <a:r>
              <a:rPr lang="ja-JP" altLang="en-US" sz="1400" dirty="0" smtClean="0">
                <a:solidFill>
                  <a:srgbClr val="3333CC"/>
                </a:solidFill>
              </a:rPr>
              <a:t>業務継続・データ保全（</a:t>
            </a:r>
            <a:r>
              <a:rPr lang="en-US" altLang="ja-JP" sz="1400" dirty="0" smtClean="0">
                <a:solidFill>
                  <a:srgbClr val="3333CC"/>
                </a:solidFill>
              </a:rPr>
              <a:t>BCP</a:t>
            </a:r>
            <a:r>
              <a:rPr lang="ja-JP" altLang="en-US" sz="1400" dirty="0" smtClean="0">
                <a:solidFill>
                  <a:srgbClr val="3333CC"/>
                </a:solidFill>
              </a:rPr>
              <a:t>対策）</a:t>
            </a:r>
            <a:endParaRPr lang="en-US" altLang="ja-JP" sz="1400" dirty="0" smtClean="0">
              <a:solidFill>
                <a:srgbClr val="3333CC"/>
              </a:solidFill>
            </a:endParaRPr>
          </a:p>
          <a:p>
            <a:pPr marL="0" indent="0"/>
            <a:r>
              <a:rPr lang="ja-JP" altLang="en-US" sz="1800" dirty="0" smtClean="0">
                <a:solidFill>
                  <a:schemeClr val="tx1"/>
                </a:solidFill>
              </a:rPr>
              <a:t>業務標準化クラウド導入の条件</a:t>
            </a:r>
            <a:endParaRPr lang="en-US" altLang="ja-JP" sz="1800" dirty="0" smtClean="0">
              <a:solidFill>
                <a:schemeClr val="tx1"/>
              </a:solidFill>
            </a:endParaRPr>
          </a:p>
          <a:p>
            <a:pPr marL="400050" lvl="1" indent="0"/>
            <a:r>
              <a:rPr lang="ja-JP" altLang="en-US" sz="1400" dirty="0" smtClean="0"/>
              <a:t>標準化クラウド導入にあたり、</a:t>
            </a:r>
            <a:r>
              <a:rPr lang="ja-JP" altLang="en-US" sz="1400" u="sng" dirty="0" smtClean="0">
                <a:solidFill>
                  <a:srgbClr val="3333CC"/>
                </a:solidFill>
              </a:rPr>
              <a:t>業務標準化</a:t>
            </a:r>
            <a:r>
              <a:rPr lang="en-US" altLang="ja-JP" sz="1400" u="sng" dirty="0" smtClean="0">
                <a:solidFill>
                  <a:srgbClr val="3333CC"/>
                </a:solidFill>
              </a:rPr>
              <a:t>(</a:t>
            </a:r>
            <a:r>
              <a:rPr lang="ja-JP" altLang="en-US" sz="1400" u="sng" dirty="0" smtClean="0">
                <a:solidFill>
                  <a:srgbClr val="3333CC"/>
                </a:solidFill>
              </a:rPr>
              <a:t>運用の見直し</a:t>
            </a:r>
            <a:r>
              <a:rPr lang="en-US" altLang="ja-JP" sz="1400" u="sng" dirty="0" smtClean="0">
                <a:solidFill>
                  <a:srgbClr val="3333CC"/>
                </a:solidFill>
              </a:rPr>
              <a:t>)</a:t>
            </a:r>
            <a:r>
              <a:rPr lang="ja-JP" altLang="en-US" sz="1400" u="sng" dirty="0" smtClean="0">
                <a:solidFill>
                  <a:srgbClr val="3333CC"/>
                </a:solidFill>
              </a:rPr>
              <a:t>に取り組むこと</a:t>
            </a:r>
            <a:r>
              <a:rPr lang="ja-JP" altLang="en-US" sz="1400" dirty="0" smtClean="0"/>
              <a:t>を各</a:t>
            </a:r>
            <a:r>
              <a:rPr lang="ja-JP" altLang="en-US" sz="1400" b="1" dirty="0" smtClean="0">
                <a:solidFill>
                  <a:srgbClr val="FF0000"/>
                </a:solidFill>
              </a:rPr>
              <a:t>自治体の政策（トップダウン）</a:t>
            </a:r>
            <a:r>
              <a:rPr lang="ja-JP" altLang="en-US" sz="1400" dirty="0" smtClean="0"/>
              <a:t>として掲げ、リプレースのタイミングに合わせ庁内周知（庁議・所属長会・キックオフ等）を図り、プロジェクト体制を整備することを条件とする</a:t>
            </a:r>
            <a:endParaRPr lang="en-US" altLang="ja-JP" sz="1400" dirty="0" smtClean="0"/>
          </a:p>
          <a:p>
            <a:pPr marL="0" indent="0"/>
            <a:r>
              <a:rPr lang="ja-JP" altLang="en-US" sz="1800" dirty="0" smtClean="0"/>
              <a:t>プロジェクト体制</a:t>
            </a:r>
            <a:endParaRPr lang="en-US" altLang="ja-JP" sz="1800" dirty="0" smtClean="0"/>
          </a:p>
          <a:p>
            <a:pPr marL="400050" lvl="1" indent="0"/>
            <a:r>
              <a:rPr lang="ja-JP" altLang="en-US" sz="1400" dirty="0" smtClean="0">
                <a:solidFill>
                  <a:schemeClr val="tx1"/>
                </a:solidFill>
              </a:rPr>
              <a:t>導入自治体における電算部門要員の中から１名以上を導入自治体側管理者として配置し、標準化クラウド導入に関する当該自治体業務主幹部門の調整・指示・取りまとめ等及び関連業者との調整、連携、その他必要な業務を行うもの</a:t>
            </a:r>
            <a:endParaRPr lang="en-US" altLang="ja-JP" sz="1400" dirty="0" smtClean="0">
              <a:solidFill>
                <a:schemeClr val="tx1"/>
              </a:solidFill>
            </a:endParaRPr>
          </a:p>
          <a:p>
            <a:pPr marL="400050" lvl="1" indent="0"/>
            <a:endParaRPr lang="en-US" altLang="ja-JP" sz="1400" dirty="0" smtClean="0"/>
          </a:p>
          <a:p>
            <a:pPr marL="0" indent="0"/>
            <a:endParaRPr lang="ja-JP" altLang="en-US" sz="1800" dirty="0" smtClean="0"/>
          </a:p>
          <a:p>
            <a:pPr marL="0" indent="0">
              <a:buNone/>
            </a:pPr>
            <a:endParaRPr lang="ja-JP" altLang="en-US" sz="1800" dirty="0" smtClean="0"/>
          </a:p>
          <a:p>
            <a:pPr marL="0" indent="0">
              <a:buNone/>
            </a:pPr>
            <a:endParaRPr lang="ja-JP" altLang="en-US" sz="1700" dirty="0"/>
          </a:p>
          <a:p>
            <a:pPr marL="0" indent="0">
              <a:buNone/>
            </a:pPr>
            <a:endParaRPr kumimoji="1" lang="ja-JP" altLang="en-US" dirty="0"/>
          </a:p>
        </p:txBody>
      </p:sp>
      <p:sp>
        <p:nvSpPr>
          <p:cNvPr id="5" name="タイトル 1"/>
          <p:cNvSpPr>
            <a:spLocks noGrp="1"/>
          </p:cNvSpPr>
          <p:nvPr>
            <p:ph type="title"/>
          </p:nvPr>
        </p:nvSpPr>
        <p:spPr bwMode="auto">
          <a:xfrm>
            <a:off x="495300" y="197768"/>
            <a:ext cx="9410700" cy="998984"/>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自治体クラウドでの業務標準化の例</a:t>
            </a:r>
            <a:r>
              <a:rPr lang="en-US" altLang="ja-JP" dirty="0" smtClean="0"/>
              <a:t/>
            </a:r>
            <a:br>
              <a:rPr lang="en-US" altLang="ja-JP" dirty="0" smtClean="0"/>
            </a:br>
            <a:r>
              <a:rPr lang="ja-JP" altLang="en-US" sz="1100" dirty="0" smtClean="0"/>
              <a:t>　　　</a:t>
            </a:r>
            <a:r>
              <a:rPr lang="ja-JP" altLang="en-US" sz="2000" dirty="0" smtClean="0"/>
              <a:t>～北部九州情報化推進協議会　業務標準クラウドの導入～</a:t>
            </a:r>
          </a:p>
        </p:txBody>
      </p:sp>
      <p:sp>
        <p:nvSpPr>
          <p:cNvPr id="6" name="スライド番号プレースホルダ 5"/>
          <p:cNvSpPr>
            <a:spLocks noGrp="1"/>
          </p:cNvSpPr>
          <p:nvPr>
            <p:ph type="sldNum" sz="quarter" idx="12"/>
          </p:nvPr>
        </p:nvSpPr>
        <p:spPr/>
        <p:txBody>
          <a:bodyPr/>
          <a:lstStyle/>
          <a:p>
            <a:pPr>
              <a:defRPr/>
            </a:pPr>
            <a:fld id="{C348C0E9-3B83-4B3B-9E25-915DD744B3E5}" type="slidenum">
              <a:rPr lang="en-US" altLang="ja-JP" smtClean="0"/>
              <a:pPr>
                <a:defRPr/>
              </a:pPr>
              <a:t>13</a:t>
            </a:fld>
            <a:endParaRPr lang="ja-JP" altLang="en-US" dirty="0"/>
          </a:p>
        </p:txBody>
      </p:sp>
      <p:sp>
        <p:nvSpPr>
          <p:cNvPr id="7" name="フッター プレースホルダ 6"/>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コンテンツ プレースホルダ 21"/>
          <p:cNvSpPr>
            <a:spLocks noGrp="1"/>
          </p:cNvSpPr>
          <p:nvPr>
            <p:ph idx="1"/>
          </p:nvPr>
        </p:nvSpPr>
        <p:spPr>
          <a:xfrm>
            <a:off x="488504" y="1484784"/>
            <a:ext cx="8915400" cy="4464496"/>
          </a:xfrm>
        </p:spPr>
        <p:txBody>
          <a:bodyPr/>
          <a:lstStyle/>
          <a:p>
            <a:pPr>
              <a:buNone/>
            </a:pPr>
            <a:r>
              <a:rPr lang="ja-JP" altLang="en-US" sz="2000" dirty="0" smtClean="0">
                <a:solidFill>
                  <a:srgbClr val="00B050"/>
                </a:solidFill>
              </a:rPr>
              <a:t>業務標準化クラウドの運営</a:t>
            </a:r>
            <a:endParaRPr lang="en-US" altLang="ja-JP" sz="2000" dirty="0" smtClean="0">
              <a:solidFill>
                <a:srgbClr val="3333CC"/>
              </a:solidFill>
              <a:cs typeface="メイリオ" panose="020B0604030504040204" pitchFamily="50" charset="-128"/>
            </a:endParaRPr>
          </a:p>
          <a:p>
            <a:r>
              <a:rPr lang="ja-JP" altLang="en-US" sz="1800" dirty="0" smtClean="0">
                <a:solidFill>
                  <a:srgbClr val="3333CC"/>
                </a:solidFill>
                <a:cs typeface="メイリオ" panose="020B0604030504040204" pitchFamily="50" charset="-128"/>
              </a:rPr>
              <a:t>標準化クラウド業務改善推進</a:t>
            </a:r>
            <a:endParaRPr lang="en-US" altLang="ja-JP" sz="1800" dirty="0" smtClean="0">
              <a:solidFill>
                <a:srgbClr val="3333CC"/>
              </a:solidFill>
              <a:cs typeface="メイリオ" panose="020B0604030504040204" pitchFamily="50" charset="-128"/>
            </a:endParaRPr>
          </a:p>
          <a:p>
            <a:pPr lvl="1"/>
            <a:r>
              <a:rPr lang="ja-JP" altLang="ja-JP" sz="1600" dirty="0" smtClean="0">
                <a:solidFill>
                  <a:prstClr val="black"/>
                </a:solidFill>
                <a:cs typeface="メイリオ" panose="020B0604030504040204" pitchFamily="50" charset="-128"/>
              </a:rPr>
              <a:t>標準化クラウド運用</a:t>
            </a:r>
            <a:r>
              <a:rPr lang="ja-JP" altLang="en-US" sz="1600" dirty="0" smtClean="0">
                <a:solidFill>
                  <a:prstClr val="black"/>
                </a:solidFill>
                <a:cs typeface="メイリオ" panose="020B0604030504040204" pitchFamily="50" charset="-128"/>
              </a:rPr>
              <a:t>を推進していく上での業務改善提案や、</a:t>
            </a:r>
            <a:r>
              <a:rPr lang="ja-JP" altLang="ja-JP" sz="1600" dirty="0" smtClean="0">
                <a:solidFill>
                  <a:prstClr val="black"/>
                </a:solidFill>
                <a:cs typeface="メイリオ" panose="020B0604030504040204" pitchFamily="50" charset="-128"/>
              </a:rPr>
              <a:t>自治体</a:t>
            </a:r>
            <a:r>
              <a:rPr lang="ja-JP" altLang="en-US" sz="1600" dirty="0" smtClean="0">
                <a:solidFill>
                  <a:prstClr val="black"/>
                </a:solidFill>
                <a:cs typeface="メイリオ" panose="020B0604030504040204" pitchFamily="50" charset="-128"/>
              </a:rPr>
              <a:t>からの</a:t>
            </a:r>
            <a:r>
              <a:rPr lang="ja-JP" altLang="ja-JP" sz="1600" dirty="0" smtClean="0">
                <a:solidFill>
                  <a:prstClr val="black"/>
                </a:solidFill>
                <a:cs typeface="メイリオ" panose="020B0604030504040204" pitchFamily="50" charset="-128"/>
              </a:rPr>
              <a:t>改善</a:t>
            </a:r>
            <a:r>
              <a:rPr lang="ja-JP" altLang="en-US" sz="1600" dirty="0" smtClean="0">
                <a:solidFill>
                  <a:prstClr val="black"/>
                </a:solidFill>
                <a:cs typeface="メイリオ" panose="020B0604030504040204" pitchFamily="50" charset="-128"/>
              </a:rPr>
              <a:t>要望の</a:t>
            </a:r>
            <a:r>
              <a:rPr lang="ja-JP" altLang="ja-JP" sz="1600" dirty="0" smtClean="0">
                <a:solidFill>
                  <a:prstClr val="black"/>
                </a:solidFill>
                <a:cs typeface="メイリオ" panose="020B0604030504040204" pitchFamily="50" charset="-128"/>
              </a:rPr>
              <a:t>集約</a:t>
            </a:r>
            <a:r>
              <a:rPr lang="ja-JP" altLang="en-US" sz="1600" dirty="0" smtClean="0">
                <a:solidFill>
                  <a:prstClr val="black"/>
                </a:solidFill>
                <a:cs typeface="メイリオ" panose="020B0604030504040204" pitchFamily="50" charset="-128"/>
              </a:rPr>
              <a:t>と必要に応じたヒアリングを行い、事務処理の改善を推進する</a:t>
            </a:r>
            <a:endParaRPr lang="en-US" altLang="ja-JP" sz="1600" dirty="0" smtClean="0">
              <a:solidFill>
                <a:prstClr val="black"/>
              </a:solidFill>
              <a:cs typeface="メイリオ" panose="020B0604030504040204" pitchFamily="50" charset="-128"/>
            </a:endParaRPr>
          </a:p>
          <a:p>
            <a:r>
              <a:rPr lang="ja-JP" altLang="en-US" sz="1800" dirty="0" smtClean="0">
                <a:solidFill>
                  <a:srgbClr val="3333CC"/>
                </a:solidFill>
                <a:cs typeface="メイリオ" panose="020B0604030504040204" pitchFamily="50" charset="-128"/>
              </a:rPr>
              <a:t>標準化クラウド資産の新規開発</a:t>
            </a:r>
            <a:endParaRPr lang="en-US" altLang="ja-JP" sz="1800" dirty="0" smtClean="0">
              <a:solidFill>
                <a:srgbClr val="3333CC"/>
              </a:solidFill>
              <a:cs typeface="メイリオ" panose="020B0604030504040204" pitchFamily="50" charset="-128"/>
            </a:endParaRPr>
          </a:p>
          <a:p>
            <a:pPr lvl="1">
              <a:spcBef>
                <a:spcPct val="0"/>
              </a:spcBef>
            </a:pPr>
            <a:r>
              <a:rPr lang="ja-JP" altLang="ja-JP" sz="1400" dirty="0" smtClean="0">
                <a:solidFill>
                  <a:prstClr val="black"/>
                </a:solidFill>
                <a:cs typeface="メイリオ" panose="020B0604030504040204" pitchFamily="50" charset="-128"/>
              </a:rPr>
              <a:t>標準化クラウド運用を</a:t>
            </a:r>
            <a:r>
              <a:rPr lang="ja-JP" altLang="en-US" sz="1400" dirty="0" smtClean="0">
                <a:solidFill>
                  <a:prstClr val="black"/>
                </a:solidFill>
                <a:cs typeface="メイリオ" panose="020B0604030504040204" pitchFamily="50" charset="-128"/>
              </a:rPr>
              <a:t>推進する</a:t>
            </a:r>
            <a:r>
              <a:rPr lang="ja-JP" altLang="ja-JP" sz="1400" dirty="0" smtClean="0">
                <a:solidFill>
                  <a:prstClr val="black"/>
                </a:solidFill>
                <a:cs typeface="メイリオ" panose="020B0604030504040204" pitchFamily="50" charset="-128"/>
              </a:rPr>
              <a:t>自治体の共通する</a:t>
            </a:r>
            <a:r>
              <a:rPr lang="ja-JP" altLang="en-US" sz="1400" dirty="0" smtClean="0">
                <a:solidFill>
                  <a:prstClr val="black"/>
                </a:solidFill>
                <a:cs typeface="メイリオ" panose="020B0604030504040204" pitchFamily="50" charset="-128"/>
              </a:rPr>
              <a:t>課題案</a:t>
            </a:r>
            <a:r>
              <a:rPr lang="ja-JP" altLang="ja-JP" sz="1400" dirty="0" smtClean="0">
                <a:solidFill>
                  <a:prstClr val="black"/>
                </a:solidFill>
                <a:cs typeface="メイリオ" panose="020B0604030504040204" pitchFamily="50" charset="-128"/>
              </a:rPr>
              <a:t>件について</a:t>
            </a:r>
            <a:r>
              <a:rPr lang="ja-JP" altLang="en-US" sz="1400" dirty="0" smtClean="0">
                <a:solidFill>
                  <a:prstClr val="black"/>
                </a:solidFill>
                <a:cs typeface="メイリオ" panose="020B0604030504040204" pitchFamily="50" charset="-128"/>
              </a:rPr>
              <a:t>、その</a:t>
            </a:r>
            <a:r>
              <a:rPr lang="ja-JP" altLang="ja-JP" sz="1400" dirty="0" smtClean="0">
                <a:solidFill>
                  <a:prstClr val="black"/>
                </a:solidFill>
                <a:cs typeface="メイリオ" panose="020B0604030504040204" pitchFamily="50" charset="-128"/>
              </a:rPr>
              <a:t>解決</a:t>
            </a:r>
            <a:r>
              <a:rPr lang="ja-JP" altLang="en-US" sz="1400" dirty="0" smtClean="0">
                <a:solidFill>
                  <a:prstClr val="black"/>
                </a:solidFill>
                <a:cs typeface="メイリオ" panose="020B0604030504040204" pitchFamily="50" charset="-128"/>
              </a:rPr>
              <a:t>にあたり</a:t>
            </a:r>
            <a:r>
              <a:rPr lang="ja-JP" altLang="ja-JP" sz="1400" dirty="0" smtClean="0">
                <a:solidFill>
                  <a:prstClr val="black"/>
                </a:solidFill>
                <a:cs typeface="メイリオ" panose="020B0604030504040204" pitchFamily="50" charset="-128"/>
              </a:rPr>
              <a:t>必要なプログラム</a:t>
            </a:r>
            <a:r>
              <a:rPr lang="ja-JP" altLang="en-US" sz="1400" dirty="0" smtClean="0">
                <a:solidFill>
                  <a:prstClr val="black"/>
                </a:solidFill>
                <a:cs typeface="メイリオ" panose="020B0604030504040204" pitchFamily="50" charset="-128"/>
              </a:rPr>
              <a:t>・帳票</a:t>
            </a:r>
            <a:r>
              <a:rPr lang="ja-JP" altLang="ja-JP" sz="1400" dirty="0" smtClean="0">
                <a:solidFill>
                  <a:prstClr val="black"/>
                </a:solidFill>
                <a:cs typeface="メイリオ" panose="020B0604030504040204" pitchFamily="50" charset="-128"/>
              </a:rPr>
              <a:t>類等を「標準化クラウ</a:t>
            </a:r>
            <a:r>
              <a:rPr lang="ja-JP" altLang="en-US" sz="1400" dirty="0" smtClean="0">
                <a:solidFill>
                  <a:prstClr val="black"/>
                </a:solidFill>
                <a:cs typeface="メイリオ" panose="020B0604030504040204" pitchFamily="50" charset="-128"/>
              </a:rPr>
              <a:t>ド</a:t>
            </a:r>
            <a:r>
              <a:rPr lang="ja-JP" altLang="ja-JP" sz="1400" dirty="0" smtClean="0">
                <a:solidFill>
                  <a:prstClr val="black"/>
                </a:solidFill>
                <a:cs typeface="メイリオ" panose="020B0604030504040204" pitchFamily="50" charset="-128"/>
              </a:rPr>
              <a:t>資産」として新たに開発し、標準化クラウド環境に実装する</a:t>
            </a:r>
            <a:endParaRPr lang="en-US" altLang="ja-JP" sz="1400" dirty="0" smtClean="0">
              <a:solidFill>
                <a:prstClr val="black"/>
              </a:solidFill>
              <a:cs typeface="メイリオ" panose="020B0604030504040204" pitchFamily="50" charset="-128"/>
            </a:endParaRPr>
          </a:p>
          <a:p>
            <a:pPr>
              <a:spcBef>
                <a:spcPct val="0"/>
              </a:spcBef>
            </a:pPr>
            <a:r>
              <a:rPr lang="ja-JP" altLang="ja-JP" sz="1800" dirty="0" smtClean="0">
                <a:solidFill>
                  <a:srgbClr val="3333CC"/>
                </a:solidFill>
                <a:cs typeface="メイリオ" panose="020B0604030504040204" pitchFamily="50" charset="-128"/>
              </a:rPr>
              <a:t>標準化クラウド資産の</a:t>
            </a:r>
            <a:r>
              <a:rPr lang="ja-JP" altLang="en-US" sz="1800" dirty="0" smtClean="0">
                <a:solidFill>
                  <a:srgbClr val="3333CC"/>
                </a:solidFill>
                <a:cs typeface="メイリオ" panose="020B0604030504040204" pitchFamily="50" charset="-128"/>
              </a:rPr>
              <a:t>維持</a:t>
            </a:r>
            <a:r>
              <a:rPr lang="ja-JP" altLang="ja-JP" sz="1800" dirty="0" smtClean="0">
                <a:solidFill>
                  <a:srgbClr val="3333CC"/>
                </a:solidFill>
                <a:cs typeface="メイリオ" panose="020B0604030504040204" pitchFamily="50" charset="-128"/>
              </a:rPr>
              <a:t>管理業務</a:t>
            </a:r>
            <a:endParaRPr lang="en-US" altLang="ja-JP" sz="1800" dirty="0" smtClean="0">
              <a:solidFill>
                <a:srgbClr val="3333CC"/>
              </a:solidFill>
              <a:cs typeface="メイリオ" panose="020B0604030504040204" pitchFamily="50" charset="-128"/>
            </a:endParaRPr>
          </a:p>
          <a:p>
            <a:pPr lvl="1">
              <a:spcBef>
                <a:spcPct val="0"/>
              </a:spcBef>
            </a:pPr>
            <a:r>
              <a:rPr lang="ja-JP" altLang="en-US" sz="1400" dirty="0" smtClean="0">
                <a:solidFill>
                  <a:prstClr val="black"/>
                </a:solidFill>
                <a:cs typeface="メイリオ" panose="020B0604030504040204" pitchFamily="50" charset="-128"/>
              </a:rPr>
              <a:t>構成自治体</a:t>
            </a:r>
            <a:r>
              <a:rPr lang="ja-JP" altLang="ja-JP" sz="1400" dirty="0" smtClean="0">
                <a:solidFill>
                  <a:prstClr val="black"/>
                </a:solidFill>
                <a:cs typeface="メイリオ" panose="020B0604030504040204" pitchFamily="50" charset="-128"/>
              </a:rPr>
              <a:t>が使用する基幹系業務システム領域に</a:t>
            </a:r>
            <a:r>
              <a:rPr lang="ja-JP" altLang="en-US" sz="1400" dirty="0" smtClean="0">
                <a:solidFill>
                  <a:prstClr val="black"/>
                </a:solidFill>
                <a:cs typeface="メイリオ" panose="020B0604030504040204" pitchFamily="50" charset="-128"/>
              </a:rPr>
              <a:t>おいて、</a:t>
            </a:r>
            <a:r>
              <a:rPr lang="ja-JP" altLang="ja-JP" sz="1400" dirty="0" smtClean="0">
                <a:solidFill>
                  <a:prstClr val="black"/>
                </a:solidFill>
                <a:cs typeface="メイリオ" panose="020B0604030504040204" pitchFamily="50" charset="-128"/>
              </a:rPr>
              <a:t>実装されるプログ</a:t>
            </a:r>
            <a:r>
              <a:rPr lang="ja-JP" altLang="en-US" sz="1400" dirty="0" smtClean="0">
                <a:solidFill>
                  <a:prstClr val="black"/>
                </a:solidFill>
                <a:cs typeface="メイリオ" panose="020B0604030504040204" pitchFamily="50" charset="-128"/>
              </a:rPr>
              <a:t>ラ</a:t>
            </a:r>
            <a:r>
              <a:rPr lang="ja-JP" altLang="ja-JP" sz="1400" dirty="0" smtClean="0">
                <a:solidFill>
                  <a:prstClr val="black"/>
                </a:solidFill>
                <a:cs typeface="メイリオ" panose="020B0604030504040204" pitchFamily="50" charset="-128"/>
              </a:rPr>
              <a:t>ム類、帳票様式等の標準化クラウド資産を体系化し</a:t>
            </a:r>
            <a:r>
              <a:rPr lang="ja-JP" altLang="en-US" sz="1400" dirty="0" smtClean="0">
                <a:solidFill>
                  <a:prstClr val="black"/>
                </a:solidFill>
                <a:cs typeface="メイリオ" panose="020B0604030504040204" pitchFamily="50" charset="-128"/>
              </a:rPr>
              <a:t>、その維持</a:t>
            </a:r>
            <a:r>
              <a:rPr lang="ja-JP" altLang="ja-JP" sz="1400" dirty="0" smtClean="0">
                <a:solidFill>
                  <a:prstClr val="black"/>
                </a:solidFill>
                <a:cs typeface="メイリオ" panose="020B0604030504040204" pitchFamily="50" charset="-128"/>
              </a:rPr>
              <a:t>管理</a:t>
            </a:r>
            <a:r>
              <a:rPr lang="ja-JP" altLang="en-US" sz="1400" dirty="0" smtClean="0">
                <a:solidFill>
                  <a:prstClr val="black"/>
                </a:solidFill>
                <a:cs typeface="メイリオ" panose="020B0604030504040204" pitchFamily="50" charset="-128"/>
              </a:rPr>
              <a:t>を</a:t>
            </a:r>
            <a:r>
              <a:rPr lang="ja-JP" altLang="ja-JP" sz="1400" dirty="0" smtClean="0">
                <a:solidFill>
                  <a:prstClr val="black"/>
                </a:solidFill>
                <a:cs typeface="メイリオ" panose="020B0604030504040204" pitchFamily="50" charset="-128"/>
              </a:rPr>
              <a:t>行う</a:t>
            </a:r>
            <a:endParaRPr lang="en-US" altLang="ja-JP" sz="1400" dirty="0" smtClean="0">
              <a:solidFill>
                <a:prstClr val="black"/>
              </a:solidFill>
              <a:cs typeface="メイリオ" panose="020B0604030504040204" pitchFamily="50" charset="-128"/>
            </a:endParaRPr>
          </a:p>
          <a:p>
            <a:pPr>
              <a:spcBef>
                <a:spcPct val="0"/>
              </a:spcBef>
            </a:pPr>
            <a:r>
              <a:rPr lang="ja-JP" altLang="en-US" sz="1800" dirty="0" smtClean="0">
                <a:solidFill>
                  <a:srgbClr val="3333CC"/>
                </a:solidFill>
                <a:cs typeface="メイリオ" panose="020B0604030504040204" pitchFamily="50" charset="-128"/>
              </a:rPr>
              <a:t>標準化クラウド新規加入自治体への業務改善推進</a:t>
            </a:r>
            <a:endParaRPr lang="en-US" altLang="ja-JP" sz="1800" dirty="0" smtClean="0">
              <a:solidFill>
                <a:srgbClr val="3333CC"/>
              </a:solidFill>
              <a:cs typeface="メイリオ" panose="020B0604030504040204" pitchFamily="50" charset="-128"/>
            </a:endParaRPr>
          </a:p>
          <a:p>
            <a:pPr lvl="1">
              <a:spcBef>
                <a:spcPct val="0"/>
              </a:spcBef>
            </a:pPr>
            <a:r>
              <a:rPr kumimoji="0" lang="ja-JP" altLang="ja-JP" sz="1400" dirty="0" smtClean="0">
                <a:solidFill>
                  <a:prstClr val="black"/>
                </a:solidFill>
                <a:cs typeface="メイリオ" panose="020B0604030504040204" pitchFamily="50" charset="-128"/>
              </a:rPr>
              <a:t>新規に標準化クラウド運用を開始する自治体</a:t>
            </a:r>
            <a:r>
              <a:rPr kumimoji="0" lang="ja-JP" altLang="en-US" sz="1400" dirty="0" smtClean="0">
                <a:solidFill>
                  <a:prstClr val="black"/>
                </a:solidFill>
                <a:cs typeface="メイリオ" panose="020B0604030504040204" pitchFamily="50" charset="-128"/>
              </a:rPr>
              <a:t>へ</a:t>
            </a:r>
            <a:r>
              <a:rPr kumimoji="0" lang="ja-JP" altLang="ja-JP" sz="1400" dirty="0" smtClean="0">
                <a:solidFill>
                  <a:prstClr val="black"/>
                </a:solidFill>
                <a:cs typeface="メイリオ" panose="020B0604030504040204" pitchFamily="50" charset="-128"/>
              </a:rPr>
              <a:t>のシステムリプレ</a:t>
            </a:r>
            <a:r>
              <a:rPr kumimoji="0" lang="ja-JP" altLang="en-US" sz="1400" dirty="0" smtClean="0">
                <a:solidFill>
                  <a:prstClr val="black"/>
                </a:solidFill>
                <a:cs typeface="メイリオ" panose="020B0604030504040204" pitchFamily="50" charset="-128"/>
              </a:rPr>
              <a:t>ー</a:t>
            </a:r>
            <a:r>
              <a:rPr kumimoji="0" lang="ja-JP" altLang="ja-JP" sz="1400" dirty="0" smtClean="0">
                <a:solidFill>
                  <a:prstClr val="black"/>
                </a:solidFill>
                <a:cs typeface="メイリオ" panose="020B0604030504040204" pitchFamily="50" charset="-128"/>
              </a:rPr>
              <a:t>ス作業に連動し、当該自治</a:t>
            </a:r>
            <a:r>
              <a:rPr kumimoji="0" lang="en-US" altLang="ja-JP" sz="1400" dirty="0" smtClean="0">
                <a:solidFill>
                  <a:prstClr val="black"/>
                </a:solidFill>
                <a:cs typeface="メイリオ" panose="020B0604030504040204" pitchFamily="50" charset="-128"/>
              </a:rPr>
              <a:t/>
            </a:r>
            <a:br>
              <a:rPr kumimoji="0" lang="en-US" altLang="ja-JP" sz="1400" dirty="0" smtClean="0">
                <a:solidFill>
                  <a:prstClr val="black"/>
                </a:solidFill>
                <a:cs typeface="メイリオ" panose="020B0604030504040204" pitchFamily="50" charset="-128"/>
              </a:rPr>
            </a:br>
            <a:r>
              <a:rPr kumimoji="0" lang="ja-JP" altLang="ja-JP" sz="1400" dirty="0" smtClean="0">
                <a:solidFill>
                  <a:prstClr val="black"/>
                </a:solidFill>
                <a:cs typeface="メイリオ" panose="020B0604030504040204" pitchFamily="50" charset="-128"/>
              </a:rPr>
              <a:t>体が標準化クラウド環境へ移行するために必要な</a:t>
            </a:r>
            <a:r>
              <a:rPr kumimoji="0" lang="ja-JP" altLang="en-US" sz="1400" dirty="0" smtClean="0">
                <a:solidFill>
                  <a:prstClr val="black"/>
                </a:solidFill>
                <a:cs typeface="メイリオ" panose="020B0604030504040204" pitchFamily="50" charset="-128"/>
              </a:rPr>
              <a:t>事務改善の推進を行い、</a:t>
            </a:r>
            <a:r>
              <a:rPr kumimoji="0" lang="ja-JP" altLang="ja-JP" sz="1400" dirty="0" smtClean="0">
                <a:solidFill>
                  <a:prstClr val="black"/>
                </a:solidFill>
                <a:cs typeface="メイリオ" panose="020B0604030504040204" pitchFamily="50" charset="-128"/>
              </a:rPr>
              <a:t>業務主管部署調整等</a:t>
            </a:r>
            <a:r>
              <a:rPr kumimoji="0" lang="en-US" altLang="ja-JP" sz="1400" dirty="0" smtClean="0">
                <a:solidFill>
                  <a:prstClr val="black"/>
                </a:solidFill>
                <a:cs typeface="メイリオ" panose="020B0604030504040204" pitchFamily="50" charset="-128"/>
              </a:rPr>
              <a:t/>
            </a:r>
            <a:br>
              <a:rPr kumimoji="0" lang="en-US" altLang="ja-JP" sz="1400" dirty="0" smtClean="0">
                <a:solidFill>
                  <a:prstClr val="black"/>
                </a:solidFill>
                <a:cs typeface="メイリオ" panose="020B0604030504040204" pitchFamily="50" charset="-128"/>
              </a:rPr>
            </a:br>
            <a:r>
              <a:rPr kumimoji="0" lang="ja-JP" altLang="ja-JP" sz="1400" dirty="0" smtClean="0">
                <a:solidFill>
                  <a:prstClr val="black"/>
                </a:solidFill>
                <a:cs typeface="メイリオ" panose="020B0604030504040204" pitchFamily="50" charset="-128"/>
              </a:rPr>
              <a:t>を含めた基幹系業務</a:t>
            </a:r>
            <a:r>
              <a:rPr kumimoji="0" lang="ja-JP" altLang="en-US" sz="1400" dirty="0" smtClean="0">
                <a:solidFill>
                  <a:prstClr val="black"/>
                </a:solidFill>
                <a:cs typeface="メイリオ" panose="020B0604030504040204" pitchFamily="50" charset="-128"/>
              </a:rPr>
              <a:t>の</a:t>
            </a:r>
            <a:r>
              <a:rPr kumimoji="0" lang="ja-JP" altLang="ja-JP" sz="1400" dirty="0" smtClean="0">
                <a:solidFill>
                  <a:prstClr val="black"/>
                </a:solidFill>
                <a:cs typeface="メイリオ" panose="020B0604030504040204" pitchFamily="50" charset="-128"/>
              </a:rPr>
              <a:t>標準化作業を</a:t>
            </a:r>
            <a:r>
              <a:rPr kumimoji="0" lang="ja-JP" altLang="en-US" sz="1400" dirty="0" smtClean="0">
                <a:solidFill>
                  <a:prstClr val="black"/>
                </a:solidFill>
                <a:cs typeface="メイリオ" panose="020B0604030504040204" pitchFamily="50" charset="-128"/>
              </a:rPr>
              <a:t>実施</a:t>
            </a:r>
            <a:r>
              <a:rPr kumimoji="0" lang="ja-JP" altLang="ja-JP" sz="1400" dirty="0" smtClean="0">
                <a:solidFill>
                  <a:prstClr val="black"/>
                </a:solidFill>
                <a:cs typeface="メイリオ" panose="020B0604030504040204" pitchFamily="50" charset="-128"/>
              </a:rPr>
              <a:t>する</a:t>
            </a:r>
            <a:endParaRPr kumimoji="0" lang="en-US" altLang="ja-JP" sz="1400" dirty="0" smtClean="0">
              <a:solidFill>
                <a:prstClr val="black"/>
              </a:solidFill>
              <a:cs typeface="メイリオ" panose="020B0604030504040204" pitchFamily="50" charset="-128"/>
            </a:endParaRPr>
          </a:p>
          <a:p>
            <a:pPr>
              <a:spcBef>
                <a:spcPct val="0"/>
              </a:spcBef>
            </a:pPr>
            <a:r>
              <a:rPr lang="ja-JP" altLang="en-US" sz="1800" dirty="0" smtClean="0">
                <a:solidFill>
                  <a:srgbClr val="3333CC"/>
                </a:solidFill>
                <a:cs typeface="メイリオ" panose="020B0604030504040204" pitchFamily="50" charset="-128"/>
              </a:rPr>
              <a:t>標準化クラウド新規加入自治体への協議会資産の適用</a:t>
            </a:r>
            <a:endParaRPr lang="en-US" altLang="ja-JP" sz="1800" dirty="0" smtClean="0">
              <a:solidFill>
                <a:srgbClr val="3333CC"/>
              </a:solidFill>
              <a:cs typeface="メイリオ" panose="020B0604030504040204" pitchFamily="50" charset="-128"/>
            </a:endParaRPr>
          </a:p>
          <a:p>
            <a:pPr lvl="1">
              <a:spcBef>
                <a:spcPct val="0"/>
              </a:spcBef>
            </a:pPr>
            <a:r>
              <a:rPr lang="ja-JP" altLang="en-US" sz="1400" dirty="0" smtClean="0"/>
              <a:t>既存システム環境（自庁運用方式等）で使用していたプログラム類（オンライン、バッチ等）及び帳票様式（納付書、証明書、通知書、台帳 ）等に対して、標準化クラウド環境資産（プログラム及び帳票類等）を適用し、標準化クラウド運用への切替作業を実施する</a:t>
            </a:r>
            <a:endParaRPr kumimoji="0" lang="ja-JP" altLang="en-US" sz="1800" dirty="0" smtClean="0">
              <a:solidFill>
                <a:prstClr val="black"/>
              </a:solidFill>
              <a:cs typeface="メイリオ" panose="020B0604030504040204" pitchFamily="50" charset="-128"/>
            </a:endParaRPr>
          </a:p>
          <a:p>
            <a:pPr>
              <a:spcBef>
                <a:spcPct val="0"/>
              </a:spcBef>
            </a:pPr>
            <a:endParaRPr lang="en-US" altLang="ja-JP" sz="1800" dirty="0" smtClean="0">
              <a:solidFill>
                <a:prstClr val="black"/>
              </a:solidFill>
              <a:cs typeface="メイリオ" panose="020B0604030504040204" pitchFamily="50" charset="-128"/>
            </a:endParaRPr>
          </a:p>
          <a:p>
            <a:pPr>
              <a:spcBef>
                <a:spcPct val="0"/>
              </a:spcBef>
            </a:pPr>
            <a:endParaRPr lang="ja-JP" altLang="en-US" sz="1800" dirty="0" smtClean="0"/>
          </a:p>
          <a:p>
            <a:endParaRPr lang="en-US" altLang="ja-JP" sz="1800" dirty="0" smtClean="0">
              <a:solidFill>
                <a:prstClr val="black"/>
              </a:solidFill>
              <a:cs typeface="メイリオ" panose="020B0604030504040204" pitchFamily="50" charset="-128"/>
            </a:endParaRPr>
          </a:p>
          <a:p>
            <a:endParaRPr kumimoji="1" lang="ja-JP" altLang="en-US" sz="1800" dirty="0"/>
          </a:p>
        </p:txBody>
      </p:sp>
      <p:sp>
        <p:nvSpPr>
          <p:cNvPr id="24" name="正方形/長方形 23"/>
          <p:cNvSpPr/>
          <p:nvPr/>
        </p:nvSpPr>
        <p:spPr>
          <a:xfrm>
            <a:off x="1065659" y="1416933"/>
            <a:ext cx="4016270" cy="369332"/>
          </a:xfrm>
          <a:prstGeom prst="rect">
            <a:avLst/>
          </a:prstGeom>
        </p:spPr>
        <p:txBody>
          <a:bodyPr wrap="square">
            <a:spAutoFit/>
          </a:bodyPr>
          <a:lstStyle/>
          <a:p>
            <a:pPr lvl="0" eaLnBrk="0" fontAlgn="base" hangingPunct="0">
              <a:spcBef>
                <a:spcPct val="0"/>
              </a:spcBef>
              <a:spcAft>
                <a:spcPct val="0"/>
              </a:spcAft>
            </a:pPr>
            <a:r>
              <a:rPr lang="ja-JP" altLang="en-US" dirty="0" smtClean="0">
                <a:solidFill>
                  <a:srgbClr val="3333CC"/>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ja-JP"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正方形/長方形 24"/>
          <p:cNvSpPr/>
          <p:nvPr/>
        </p:nvSpPr>
        <p:spPr>
          <a:xfrm>
            <a:off x="0" y="3212976"/>
            <a:ext cx="8568952" cy="369332"/>
          </a:xfrm>
          <a:prstGeom prst="rect">
            <a:avLst/>
          </a:prstGeom>
        </p:spPr>
        <p:txBody>
          <a:bodyPr wrap="square">
            <a:spAutoFit/>
          </a:bodyPr>
          <a:lstStyle/>
          <a:p>
            <a:pPr lvl="0" eaLnBrk="0" fontAlgn="base" hangingPunct="0">
              <a:spcBef>
                <a:spcPct val="0"/>
              </a:spcBef>
              <a:spcAft>
                <a:spcPct val="0"/>
              </a:spcAft>
            </a:pPr>
            <a:r>
              <a:rPr lang="ja-JP" altLang="en-US" dirty="0">
                <a:solidFill>
                  <a:srgbClr val="3333CC"/>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rgbClr val="3333CC"/>
                </a:solidFill>
                <a:latin typeface="メイリオ" panose="020B0604030504040204" pitchFamily="50" charset="-128"/>
                <a:ea typeface="メイリオ" panose="020B0604030504040204" pitchFamily="50" charset="-128"/>
                <a:cs typeface="メイリオ" panose="020B0604030504040204" pitchFamily="50" charset="-128"/>
              </a:rPr>
              <a:t>　　</a:t>
            </a:r>
            <a:endParaRPr lang="ja-JP" altLang="ja-JP" sz="1100" dirty="0" smtClean="0">
              <a:solidFill>
                <a:srgbClr val="3333CC"/>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正方形/長方形 29"/>
          <p:cNvSpPr/>
          <p:nvPr/>
        </p:nvSpPr>
        <p:spPr>
          <a:xfrm>
            <a:off x="1065659" y="5452261"/>
            <a:ext cx="8568952" cy="369332"/>
          </a:xfrm>
          <a:prstGeom prst="rect">
            <a:avLst/>
          </a:prstGeom>
        </p:spPr>
        <p:txBody>
          <a:bodyPr wrap="square">
            <a:spAutoFit/>
          </a:bodyPr>
          <a:lstStyle/>
          <a:p>
            <a:pPr lvl="0" eaLnBrk="0" fontAlgn="base" hangingPunct="0">
              <a:spcBef>
                <a:spcPct val="0"/>
              </a:spcBef>
              <a:spcAft>
                <a:spcPct val="0"/>
              </a:spcAft>
            </a:pPr>
            <a:r>
              <a:rPr lang="ja-JP" altLang="en-US" dirty="0">
                <a:solidFill>
                  <a:srgbClr val="3333CC"/>
                </a:solidFill>
                <a:latin typeface="メイリオ" panose="020B0604030504040204" pitchFamily="50" charset="-128"/>
                <a:cs typeface="メイリオ" panose="020B0604030504040204" pitchFamily="50" charset="-128"/>
              </a:rPr>
              <a:t>　</a:t>
            </a:r>
            <a:r>
              <a:rPr lang="ja-JP" altLang="en-US" dirty="0" smtClean="0">
                <a:solidFill>
                  <a:srgbClr val="3333CC"/>
                </a:solidFill>
                <a:latin typeface="メイリオ" panose="020B0604030504040204" pitchFamily="50" charset="-128"/>
                <a:cs typeface="メイリオ" panose="020B0604030504040204" pitchFamily="50" charset="-128"/>
              </a:rPr>
              <a:t>　　</a:t>
            </a:r>
            <a:endParaRPr lang="ja-JP" altLang="en-US" dirty="0">
              <a:solidFill>
                <a:srgbClr val="3333CC"/>
              </a:solidFill>
              <a:latin typeface="メイリオ" panose="020B0604030504040204" pitchFamily="50" charset="-128"/>
              <a:cs typeface="メイリオ" panose="020B0604030504040204" pitchFamily="50" charset="-128"/>
            </a:endParaRPr>
          </a:p>
        </p:txBody>
      </p:sp>
      <p:sp>
        <p:nvSpPr>
          <p:cNvPr id="8" name="タイトル 1"/>
          <p:cNvSpPr>
            <a:spLocks noGrp="1"/>
          </p:cNvSpPr>
          <p:nvPr>
            <p:ph type="title"/>
          </p:nvPr>
        </p:nvSpPr>
        <p:spPr bwMode="auto">
          <a:xfrm>
            <a:off x="495300" y="197768"/>
            <a:ext cx="9410700" cy="998984"/>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自治体クラウドでの業務標準化の例</a:t>
            </a:r>
            <a:r>
              <a:rPr lang="en-US" altLang="ja-JP" dirty="0" smtClean="0"/>
              <a:t/>
            </a:r>
            <a:br>
              <a:rPr lang="en-US" altLang="ja-JP" dirty="0" smtClean="0"/>
            </a:br>
            <a:r>
              <a:rPr lang="ja-JP" altLang="en-US" sz="1100" dirty="0" smtClean="0"/>
              <a:t>　　　</a:t>
            </a:r>
            <a:r>
              <a:rPr lang="ja-JP" altLang="en-US" sz="2000" dirty="0" smtClean="0"/>
              <a:t>～北部九州情報化推進協議会　業務標準クラウドの導入～</a:t>
            </a:r>
          </a:p>
        </p:txBody>
      </p:sp>
      <p:sp>
        <p:nvSpPr>
          <p:cNvPr id="9" name="スライド番号プレースホルダ 8"/>
          <p:cNvSpPr>
            <a:spLocks noGrp="1"/>
          </p:cNvSpPr>
          <p:nvPr>
            <p:ph type="sldNum" sz="quarter" idx="12"/>
          </p:nvPr>
        </p:nvSpPr>
        <p:spPr/>
        <p:txBody>
          <a:bodyPr/>
          <a:lstStyle/>
          <a:p>
            <a:pPr>
              <a:defRPr/>
            </a:pPr>
            <a:fld id="{C348C0E9-3B83-4B3B-9E25-915DD744B3E5}" type="slidenum">
              <a:rPr lang="en-US" altLang="ja-JP" smtClean="0"/>
              <a:pPr>
                <a:defRPr/>
              </a:pPr>
              <a:t>14</a:t>
            </a:fld>
            <a:endParaRPr lang="ja-JP" altLang="en-US" dirty="0"/>
          </a:p>
        </p:txBody>
      </p:sp>
      <p:sp>
        <p:nvSpPr>
          <p:cNvPr id="10" name="フッター プレースホルダ 9"/>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コンテンツ プレースホルダ 21"/>
          <p:cNvSpPr>
            <a:spLocks noGrp="1"/>
          </p:cNvSpPr>
          <p:nvPr>
            <p:ph idx="1"/>
          </p:nvPr>
        </p:nvSpPr>
        <p:spPr>
          <a:xfrm>
            <a:off x="560512" y="1700810"/>
            <a:ext cx="8994204" cy="3124943"/>
          </a:xfrm>
        </p:spPr>
        <p:txBody>
          <a:bodyPr/>
          <a:lstStyle/>
          <a:p>
            <a:pPr>
              <a:buNone/>
            </a:pPr>
            <a:r>
              <a:rPr lang="ja-JP" altLang="en-US" sz="1400" dirty="0" smtClean="0">
                <a:solidFill>
                  <a:schemeClr val="tx1"/>
                </a:solidFill>
              </a:rPr>
              <a:t>導入効果</a:t>
            </a:r>
            <a:endParaRPr lang="en-US" altLang="ja-JP" sz="1400" dirty="0" smtClean="0">
              <a:solidFill>
                <a:schemeClr val="tx1"/>
              </a:solidFill>
            </a:endParaRPr>
          </a:p>
          <a:p>
            <a:r>
              <a:rPr lang="ja-JP" altLang="en-US" sz="1400" dirty="0" smtClean="0">
                <a:solidFill>
                  <a:schemeClr val="tx1"/>
                </a:solidFill>
              </a:rPr>
              <a:t>自庁カスタマイズ導入に対し、</a:t>
            </a:r>
            <a:r>
              <a:rPr lang="ja-JP" altLang="en-US" sz="1400" dirty="0" smtClean="0">
                <a:solidFill>
                  <a:srgbClr val="FF0000"/>
                </a:solidFill>
              </a:rPr>
              <a:t>標準化クラウド導入によるイニシャル・ランニング費用の削減</a:t>
            </a:r>
            <a:endParaRPr lang="en-US" altLang="ja-JP" sz="1400" dirty="0" smtClean="0">
              <a:solidFill>
                <a:srgbClr val="FF0000"/>
              </a:solidFill>
            </a:endParaRPr>
          </a:p>
          <a:p>
            <a:pPr lvl="0"/>
            <a:r>
              <a:rPr lang="ja-JP" altLang="en-US" sz="1400" dirty="0" smtClean="0"/>
              <a:t>法改正等に係る改修費用の</a:t>
            </a:r>
            <a:r>
              <a:rPr lang="ja-JP" altLang="en-US" sz="1400" dirty="0" smtClean="0">
                <a:solidFill>
                  <a:srgbClr val="FF0000"/>
                </a:solidFill>
              </a:rPr>
              <a:t>割勘効果による費用削減</a:t>
            </a:r>
            <a:endParaRPr lang="en-US" altLang="ja-JP" sz="1400" dirty="0" smtClean="0">
              <a:solidFill>
                <a:srgbClr val="FF0000"/>
              </a:solidFill>
            </a:endParaRPr>
          </a:p>
          <a:p>
            <a:r>
              <a:rPr lang="ja-JP" altLang="en-US" sz="1400" dirty="0" smtClean="0"/>
              <a:t>自庁サーバー等光熱費（実例：サーバー１７台ラインプリンタ２台）</a:t>
            </a:r>
            <a:r>
              <a:rPr lang="ja-JP" altLang="en-US" sz="1400" dirty="0" smtClean="0">
                <a:solidFill>
                  <a:schemeClr val="accent2"/>
                </a:solidFill>
              </a:rPr>
              <a:t>・・・</a:t>
            </a:r>
            <a:r>
              <a:rPr lang="ja-JP" altLang="en-US" sz="1400" dirty="0" smtClean="0">
                <a:solidFill>
                  <a:srgbClr val="FF0000"/>
                </a:solidFill>
              </a:rPr>
              <a:t>年間８０万円削減</a:t>
            </a:r>
            <a:endParaRPr lang="en-US" altLang="ja-JP" sz="1400" dirty="0" smtClean="0">
              <a:solidFill>
                <a:srgbClr val="FF0000"/>
              </a:solidFill>
            </a:endParaRPr>
          </a:p>
          <a:p>
            <a:pPr lvl="0"/>
            <a:r>
              <a:rPr lang="ja-JP" altLang="en-US" sz="1400" dirty="0" smtClean="0"/>
              <a:t>帳票の標準化により共同発注の割り勘効果</a:t>
            </a:r>
            <a:r>
              <a:rPr lang="ja-JP" altLang="en-US" sz="1400" dirty="0" smtClean="0">
                <a:solidFill>
                  <a:schemeClr val="accent2"/>
                </a:solidFill>
              </a:rPr>
              <a:t>・・・</a:t>
            </a:r>
            <a:r>
              <a:rPr lang="ja-JP" altLang="en-US" sz="1400" dirty="0" smtClean="0">
                <a:solidFill>
                  <a:srgbClr val="FF0000"/>
                </a:solidFill>
              </a:rPr>
              <a:t>割勘効果実質５％～２０％</a:t>
            </a:r>
            <a:endParaRPr lang="en-US" altLang="ja-JP" sz="1400" dirty="0" smtClean="0">
              <a:solidFill>
                <a:srgbClr val="FF0000"/>
              </a:solidFill>
            </a:endParaRPr>
          </a:p>
          <a:p>
            <a:r>
              <a:rPr lang="ja-JP" altLang="en-US" sz="1400" dirty="0" smtClean="0"/>
              <a:t>自庁サーバー等を設置していた</a:t>
            </a:r>
            <a:r>
              <a:rPr lang="ja-JP" altLang="en-US" sz="1400" dirty="0" smtClean="0">
                <a:solidFill>
                  <a:srgbClr val="FF0000"/>
                </a:solidFill>
              </a:rPr>
              <a:t>スペース（行政財産）の有効活用</a:t>
            </a:r>
            <a:endParaRPr lang="en-US" altLang="ja-JP" sz="1400" dirty="0" smtClean="0">
              <a:solidFill>
                <a:srgbClr val="FF0000"/>
              </a:solidFill>
            </a:endParaRPr>
          </a:p>
          <a:p>
            <a:pPr lvl="0"/>
            <a:r>
              <a:rPr lang="ja-JP" altLang="en-US" sz="1400" dirty="0" smtClean="0"/>
              <a:t>サーバー等のハード部分を管理する必要が無いため、契約事務及び監視・障害対応に要する</a:t>
            </a:r>
            <a:r>
              <a:rPr lang="ja-JP" altLang="en-US" sz="1400" dirty="0" smtClean="0">
                <a:solidFill>
                  <a:srgbClr val="FF0000"/>
                </a:solidFill>
              </a:rPr>
              <a:t>人件費（電算部門人件費）が削減される</a:t>
            </a:r>
          </a:p>
          <a:p>
            <a:pPr lvl="0"/>
            <a:r>
              <a:rPr lang="ja-JP" altLang="en-US" sz="1400" dirty="0" smtClean="0"/>
              <a:t>業務標準化導入（事務改善）により、業務主幹課における事務効率の向上が期待され、効率的な</a:t>
            </a:r>
            <a:r>
              <a:rPr lang="ja-JP" altLang="en-US" sz="1400" dirty="0" smtClean="0">
                <a:solidFill>
                  <a:srgbClr val="FF0000"/>
                </a:solidFill>
              </a:rPr>
              <a:t>行財政運営に寄与（組織見直しを含む行革効果　及び　業務主管課人件費削減）</a:t>
            </a:r>
            <a:r>
              <a:rPr lang="ja-JP" altLang="en-US" sz="1400" dirty="0" smtClean="0"/>
              <a:t>することが可能</a:t>
            </a:r>
            <a:endParaRPr lang="ja-JP" altLang="en-US" sz="1400" dirty="0" smtClean="0">
              <a:solidFill>
                <a:srgbClr val="FF0000"/>
              </a:solidFill>
            </a:endParaRPr>
          </a:p>
          <a:p>
            <a:endParaRPr lang="ja-JP" altLang="en-US" sz="1400" dirty="0" smtClean="0">
              <a:solidFill>
                <a:srgbClr val="FF0000"/>
              </a:solidFill>
            </a:endParaRPr>
          </a:p>
          <a:p>
            <a:pPr lvl="0"/>
            <a:endParaRPr lang="ja-JP" altLang="en-US" sz="1400" dirty="0" smtClean="0">
              <a:solidFill>
                <a:srgbClr val="FF0000"/>
              </a:solidFill>
            </a:endParaRPr>
          </a:p>
          <a:p>
            <a:endParaRPr lang="ja-JP" altLang="en-US" sz="1400" dirty="0" smtClean="0">
              <a:solidFill>
                <a:srgbClr val="FF0000"/>
              </a:solidFill>
            </a:endParaRPr>
          </a:p>
          <a:p>
            <a:pPr lvl="0"/>
            <a:endParaRPr lang="ja-JP" altLang="en-US" sz="1400" dirty="0" smtClean="0">
              <a:solidFill>
                <a:srgbClr val="FF0000"/>
              </a:solidFill>
            </a:endParaRPr>
          </a:p>
          <a:p>
            <a:endParaRPr lang="ja-JP" altLang="en-US" sz="1400" dirty="0" smtClean="0">
              <a:solidFill>
                <a:schemeClr val="tx1"/>
              </a:solidFill>
            </a:endParaRPr>
          </a:p>
          <a:p>
            <a:endParaRPr kumimoji="1" lang="ja-JP" altLang="en-US" sz="1400" dirty="0"/>
          </a:p>
        </p:txBody>
      </p:sp>
      <p:sp>
        <p:nvSpPr>
          <p:cNvPr id="21" name="タイトル 1"/>
          <p:cNvSpPr txBox="1">
            <a:spLocks/>
          </p:cNvSpPr>
          <p:nvPr/>
        </p:nvSpPr>
        <p:spPr>
          <a:xfrm>
            <a:off x="1022916" y="1221346"/>
            <a:ext cx="8596668" cy="575256"/>
          </a:xfrm>
          <a:prstGeom prst="rect">
            <a:avLst/>
          </a:prstGeom>
        </p:spPr>
        <p:txBody>
          <a:bodyPr vert="horz" lIns="91440" tIns="45720" rIns="91440" bIns="45720" rtlCol="0" anchor="t">
            <a:normAutofit fontScale="525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dirty="0" smtClean="0">
                <a:latin typeface="HGPｺﾞｼｯｸM" pitchFamily="50" charset="-128"/>
                <a:ea typeface="HGPｺﾞｼｯｸM" pitchFamily="50" charset="-128"/>
              </a:rPr>
              <a:t/>
            </a:r>
            <a:br>
              <a:rPr lang="en-US" altLang="ja-JP" dirty="0" smtClean="0">
                <a:latin typeface="HGPｺﾞｼｯｸM" pitchFamily="50" charset="-128"/>
                <a:ea typeface="HGPｺﾞｼｯｸM" pitchFamily="50" charset="-128"/>
              </a:rPr>
            </a:br>
            <a:endParaRPr lang="ja-JP" altLang="en-US" dirty="0">
              <a:latin typeface="HGPｺﾞｼｯｸM" pitchFamily="50" charset="-128"/>
              <a:ea typeface="HGPｺﾞｼｯｸM" pitchFamily="50" charset="-128"/>
            </a:endParaRPr>
          </a:p>
        </p:txBody>
      </p:sp>
      <p:pic>
        <p:nvPicPr>
          <p:cNvPr id="24" name="図 23"/>
          <p:cNvPicPr>
            <a:picLocks noChangeAspect="1"/>
          </p:cNvPicPr>
          <p:nvPr/>
        </p:nvPicPr>
        <p:blipFill>
          <a:blip r:embed="rId3" cstate="print"/>
          <a:stretch>
            <a:fillRect/>
          </a:stretch>
        </p:blipFill>
        <p:spPr>
          <a:xfrm>
            <a:off x="1496616" y="4221088"/>
            <a:ext cx="7726368" cy="1891596"/>
          </a:xfrm>
          <a:prstGeom prst="rect">
            <a:avLst/>
          </a:prstGeom>
        </p:spPr>
      </p:pic>
      <p:sp>
        <p:nvSpPr>
          <p:cNvPr id="23" name="正方形/長方形 22"/>
          <p:cNvSpPr/>
          <p:nvPr/>
        </p:nvSpPr>
        <p:spPr>
          <a:xfrm>
            <a:off x="488505" y="4283804"/>
            <a:ext cx="1800493" cy="369332"/>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r>
              <a:rPr lang="ja-JP" altLang="en-US" dirty="0" smtClean="0">
                <a:solidFill>
                  <a:srgbClr val="3333CC"/>
                </a:solidFill>
                <a:latin typeface="HGPｺﾞｼｯｸM" pitchFamily="50" charset="-128"/>
                <a:ea typeface="HGPｺﾞｼｯｸM" pitchFamily="50" charset="-128"/>
              </a:rPr>
              <a:t>協議会標準帳票</a:t>
            </a:r>
            <a:endParaRPr lang="en-US" altLang="ja-JP" dirty="0">
              <a:solidFill>
                <a:srgbClr val="3333CC"/>
              </a:solidFill>
              <a:latin typeface="HGPｺﾞｼｯｸM" pitchFamily="50" charset="-128"/>
              <a:ea typeface="HGPｺﾞｼｯｸM" pitchFamily="50" charset="-128"/>
            </a:endParaRPr>
          </a:p>
        </p:txBody>
      </p:sp>
      <p:sp>
        <p:nvSpPr>
          <p:cNvPr id="27" name="正方形/長方形 26"/>
          <p:cNvSpPr/>
          <p:nvPr/>
        </p:nvSpPr>
        <p:spPr>
          <a:xfrm>
            <a:off x="416496" y="1268762"/>
            <a:ext cx="4248472" cy="461665"/>
          </a:xfrm>
          <a:prstGeom prst="rect">
            <a:avLst/>
          </a:prstGeom>
        </p:spPr>
        <p:txBody>
          <a:bodyPr wrap="square">
            <a:spAutoFit/>
          </a:bodyPr>
          <a:lstStyle/>
          <a:p>
            <a:pPr>
              <a:buFont typeface="Arial" pitchFamily="34" charset="0"/>
              <a:buChar char="•"/>
            </a:pPr>
            <a:r>
              <a:rPr lang="ja-JP" altLang="en-US" sz="2400" dirty="0" smtClean="0">
                <a:latin typeface="HGPｺﾞｼｯｸM" pitchFamily="50" charset="-128"/>
                <a:ea typeface="HGPｺﾞｼｯｸM" pitchFamily="50" charset="-128"/>
              </a:rPr>
              <a:t>北部九州情報化推進協議会</a:t>
            </a:r>
            <a:endParaRPr lang="en-US" altLang="ja-JP" sz="2400" dirty="0" smtClean="0">
              <a:latin typeface="HGPｺﾞｼｯｸM" pitchFamily="50" charset="-128"/>
              <a:ea typeface="HGPｺﾞｼｯｸM" pitchFamily="50" charset="-128"/>
            </a:endParaRPr>
          </a:p>
        </p:txBody>
      </p:sp>
      <p:sp>
        <p:nvSpPr>
          <p:cNvPr id="10" name="タイトル 1"/>
          <p:cNvSpPr>
            <a:spLocks noGrp="1"/>
          </p:cNvSpPr>
          <p:nvPr>
            <p:ph type="title"/>
          </p:nvPr>
        </p:nvSpPr>
        <p:spPr bwMode="auto">
          <a:xfrm>
            <a:off x="495300" y="197768"/>
            <a:ext cx="9410700" cy="998984"/>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６</a:t>
            </a:r>
            <a:r>
              <a:rPr lang="ja-JP" altLang="ja-JP" dirty="0" smtClean="0"/>
              <a:t>．</a:t>
            </a:r>
            <a:r>
              <a:rPr lang="ja-JP" altLang="en-US" dirty="0" smtClean="0"/>
              <a:t>自治体クラウドでの業務標準化の例</a:t>
            </a:r>
            <a:r>
              <a:rPr lang="en-US" altLang="ja-JP" dirty="0" smtClean="0"/>
              <a:t/>
            </a:r>
            <a:br>
              <a:rPr lang="en-US" altLang="ja-JP" dirty="0" smtClean="0"/>
            </a:br>
            <a:r>
              <a:rPr lang="ja-JP" altLang="en-US" sz="1100" dirty="0" smtClean="0"/>
              <a:t>　　　</a:t>
            </a:r>
            <a:r>
              <a:rPr lang="ja-JP" altLang="en-US" sz="2000" dirty="0" smtClean="0"/>
              <a:t>～北部九州情報化推進協議会　業務標準クラウドの導入～</a:t>
            </a:r>
          </a:p>
        </p:txBody>
      </p:sp>
      <p:sp>
        <p:nvSpPr>
          <p:cNvPr id="11" name="スライド番号プレースホルダ 10"/>
          <p:cNvSpPr>
            <a:spLocks noGrp="1"/>
          </p:cNvSpPr>
          <p:nvPr>
            <p:ph type="sldNum" sz="quarter" idx="12"/>
          </p:nvPr>
        </p:nvSpPr>
        <p:spPr/>
        <p:txBody>
          <a:bodyPr/>
          <a:lstStyle/>
          <a:p>
            <a:pPr>
              <a:defRPr/>
            </a:pPr>
            <a:fld id="{C348C0E9-3B83-4B3B-9E25-915DD744B3E5}" type="slidenum">
              <a:rPr lang="en-US" altLang="ja-JP" smtClean="0"/>
              <a:pPr>
                <a:defRPr/>
              </a:pPr>
              <a:t>15</a:t>
            </a:fld>
            <a:endParaRPr lang="ja-JP" altLang="en-US" dirty="0"/>
          </a:p>
        </p:txBody>
      </p:sp>
      <p:sp>
        <p:nvSpPr>
          <p:cNvPr id="12" name="フッター プレースホルダ 11"/>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７</a:t>
            </a:r>
            <a:r>
              <a:rPr lang="ja-JP" altLang="ja-JP" smtClean="0"/>
              <a:t>．カスタマイズを最小化するために（まとめ）</a:t>
            </a:r>
            <a:endParaRPr lang="ja-JP" altLang="en-US" smtClean="0"/>
          </a:p>
        </p:txBody>
      </p:sp>
      <p:sp>
        <p:nvSpPr>
          <p:cNvPr id="23554"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spcBef>
                <a:spcPts val="1200"/>
              </a:spcBef>
            </a:pPr>
            <a:r>
              <a:rPr lang="ja-JP" altLang="en-US" sz="2800" dirty="0" smtClean="0"/>
              <a:t>業務主管部門の理解　（何のための標準化？）</a:t>
            </a:r>
            <a:endParaRPr lang="en-US" altLang="ja-JP" sz="2800" dirty="0" smtClean="0"/>
          </a:p>
          <a:p>
            <a:pPr>
              <a:spcBef>
                <a:spcPts val="1200"/>
              </a:spcBef>
            </a:pPr>
            <a:r>
              <a:rPr lang="ja-JP" altLang="en-US" sz="2800" dirty="0" smtClean="0"/>
              <a:t>情報政策部門の役割、業務主管部門との力関係</a:t>
            </a:r>
            <a:endParaRPr lang="en-US" altLang="ja-JP" sz="2800" dirty="0" smtClean="0"/>
          </a:p>
          <a:p>
            <a:pPr>
              <a:spcBef>
                <a:spcPts val="1200"/>
              </a:spcBef>
            </a:pPr>
            <a:r>
              <a:rPr lang="ja-JP" altLang="en-US" sz="2800" dirty="0" smtClean="0"/>
              <a:t>業務の見える化ができていない</a:t>
            </a:r>
            <a:endParaRPr lang="en-US" altLang="ja-JP" sz="2800" dirty="0" smtClean="0"/>
          </a:p>
          <a:p>
            <a:pPr>
              <a:spcBef>
                <a:spcPts val="1200"/>
              </a:spcBef>
            </a:pPr>
            <a:r>
              <a:rPr lang="ja-JP" altLang="en-US" sz="2800" dirty="0" smtClean="0"/>
              <a:t>カスタマイズ最小化は絶対的な考え方ではない</a:t>
            </a:r>
            <a:endParaRPr lang="en-US" altLang="ja-JP" sz="2800" dirty="0" smtClean="0"/>
          </a:p>
          <a:p>
            <a:pPr lvl="1">
              <a:spcBef>
                <a:spcPts val="1200"/>
              </a:spcBef>
            </a:pPr>
            <a:r>
              <a:rPr lang="ja-JP" altLang="en-US" sz="2400" dirty="0" smtClean="0"/>
              <a:t>必要な箇所についてはカスタマイズし、利便性向上と、コスト適正化のバランスを取るのも一つの考え方</a:t>
            </a:r>
            <a:endParaRPr lang="en-US" altLang="ja-JP" sz="2400" dirty="0" smtClean="0"/>
          </a:p>
          <a:p>
            <a:pPr>
              <a:spcBef>
                <a:spcPts val="1200"/>
              </a:spcBef>
            </a:pPr>
            <a:r>
              <a:rPr lang="ja-JP" altLang="en-US" sz="2800" dirty="0" smtClean="0"/>
              <a:t>業務による利便性の差異</a:t>
            </a:r>
            <a:endParaRPr lang="en-US" altLang="ja-JP" sz="2800" dirty="0" smtClean="0"/>
          </a:p>
          <a:p>
            <a:pPr lvl="1">
              <a:spcBef>
                <a:spcPts val="1200"/>
              </a:spcBef>
            </a:pPr>
            <a:r>
              <a:rPr lang="ja-JP" altLang="en-US" sz="2400" dirty="0" smtClean="0"/>
              <a:t>例えば、住民情報系は、業務の差異が少ない。福祉系は業務の差異が大きい</a:t>
            </a:r>
          </a:p>
          <a:p>
            <a:pPr>
              <a:spcBef>
                <a:spcPts val="1200"/>
              </a:spcBef>
            </a:pPr>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16</a:t>
            </a:fld>
            <a:endParaRPr lang="ja-JP" altLang="en-US" dirty="0"/>
          </a:p>
        </p:txBody>
      </p:sp>
      <p:sp>
        <p:nvSpPr>
          <p:cNvPr id="5" name="フッター プレースホルダ 4"/>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８</a:t>
            </a:r>
            <a:r>
              <a:rPr lang="ja-JP" altLang="ja-JP" smtClean="0"/>
              <a:t>．本講義のまとめ</a:t>
            </a:r>
            <a:endParaRPr lang="ja-JP" altLang="en-US" smtClean="0"/>
          </a:p>
        </p:txBody>
      </p:sp>
      <p:sp>
        <p:nvSpPr>
          <p:cNvPr id="24578"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800" dirty="0" smtClean="0"/>
              <a:t>あくまで目的を明確にした上で、カスタマイズの最小化が効果的であるかを判断する（業務標準化、カスタマイズ最小化は目的ではない）。</a:t>
            </a:r>
            <a:endParaRPr lang="en-US" altLang="ja-JP" sz="2800" dirty="0" smtClean="0"/>
          </a:p>
          <a:p>
            <a:r>
              <a:rPr lang="ja-JP" altLang="en-US" sz="2800" dirty="0" smtClean="0"/>
              <a:t>カスタマイズの最小化について、団体間、業務主管部門の十分な理解と協力を得るとともに、情報政策部門と業務主管部門との対等な関係を構築する。</a:t>
            </a:r>
            <a:endParaRPr lang="en-US" altLang="ja-JP" sz="2800" dirty="0" smtClean="0"/>
          </a:p>
          <a:p>
            <a:r>
              <a:rPr lang="ja-JP" altLang="en-US" sz="2800" dirty="0" smtClean="0"/>
              <a:t>業務標準化を進めるための、下地づくり（体制、方針等）が重要となる。</a:t>
            </a:r>
          </a:p>
          <a:p>
            <a:r>
              <a:rPr lang="ja-JP" altLang="en-US" sz="2800" dirty="0" smtClean="0"/>
              <a:t>カスタマイズの最小化を徹底するためには、時間をかけて、じっくり取り組む必要がある。</a:t>
            </a:r>
          </a:p>
          <a:p>
            <a:endParaRPr lang="en-US" altLang="ja-JP" sz="2800" dirty="0" smtClean="0"/>
          </a:p>
          <a:p>
            <a:endParaRPr lang="ja-JP" altLang="en-US" sz="2800" dirty="0" smtClean="0"/>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17</a:t>
            </a:fld>
            <a:endParaRPr lang="ja-JP" altLang="en-US" dirty="0"/>
          </a:p>
        </p:txBody>
      </p:sp>
      <p:sp>
        <p:nvSpPr>
          <p:cNvPr id="5" name="フッター プレースホルダ 4"/>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１．本講義の学習目標</a:t>
            </a:r>
            <a:endParaRPr lang="ja-JP" altLang="en-US" smtClean="0"/>
          </a:p>
        </p:txBody>
      </p:sp>
      <p:sp>
        <p:nvSpPr>
          <p:cNvPr id="4098" name="Rectangle 5"/>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pPr>
              <a:spcBef>
                <a:spcPts val="1800"/>
              </a:spcBef>
            </a:pPr>
            <a:r>
              <a:rPr lang="ja-JP" altLang="en-US" sz="2800" dirty="0" smtClean="0"/>
              <a:t>業務標準化の必要性と、自治体内及び自治体間での業務標準化の方法（類型）について理解する。</a:t>
            </a:r>
            <a:endParaRPr lang="en-US" altLang="ja-JP" sz="2800" dirty="0" smtClean="0"/>
          </a:p>
          <a:p>
            <a:pPr>
              <a:spcBef>
                <a:spcPts val="1800"/>
              </a:spcBef>
            </a:pPr>
            <a:r>
              <a:rPr lang="ja-JP" altLang="en-US" sz="2800" dirty="0" smtClean="0"/>
              <a:t>具体的な事例をもとに、業務標準化、特にカスタマイズ最小化の進め方やノウハウを理解できる。</a:t>
            </a:r>
            <a:endParaRPr lang="en-US" altLang="ja-JP" sz="2800" dirty="0" smtClean="0"/>
          </a:p>
          <a:p>
            <a:pPr>
              <a:spcBef>
                <a:spcPts val="1800"/>
              </a:spcBef>
            </a:pPr>
            <a:r>
              <a:rPr lang="ja-JP" altLang="en-US" sz="2800" dirty="0" smtClean="0"/>
              <a:t>ＲＦＩによる業務適合度の評価の進め方、その際のフィット＆ギャップ分析について理解できる。</a:t>
            </a:r>
            <a:endParaRPr lang="en-US" altLang="ja-JP" sz="2800" dirty="0" smtClean="0"/>
          </a:p>
          <a:p>
            <a:pPr>
              <a:spcBef>
                <a:spcPts val="1800"/>
              </a:spcBef>
            </a:pPr>
            <a:r>
              <a:rPr lang="ja-JP" altLang="en-US" sz="2800" dirty="0" smtClean="0"/>
              <a:t>情報政策部門と業務主管部門を中心に行う有償カスタマイズの検討について理解できる。</a:t>
            </a:r>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1</a:t>
            </a:fld>
            <a:endParaRPr lang="ja-JP" altLang="en-US" dirty="0"/>
          </a:p>
        </p:txBody>
      </p:sp>
      <p:sp>
        <p:nvSpPr>
          <p:cNvPr id="5" name="フッター プレースホルダ 4"/>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smtClean="0"/>
              <a:t>２．本講義の構成</a:t>
            </a:r>
            <a:endParaRPr lang="ja-JP" altLang="en-US" smtClean="0"/>
          </a:p>
        </p:txBody>
      </p:sp>
      <p:sp>
        <p:nvSpPr>
          <p:cNvPr id="5122" name="Rectangle 3"/>
          <p:cNvSpPr>
            <a:spLocks noGrp="1" noChangeArrowheads="1"/>
          </p:cNvSpPr>
          <p:nvPr>
            <p:ph idx="1"/>
          </p:nvPr>
        </p:nvSpPr>
        <p:spPr bwMode="auto">
          <a:xfrm>
            <a:off x="495300" y="1341440"/>
            <a:ext cx="9066213" cy="4784725"/>
          </a:xfrm>
          <a:extLst/>
        </p:spPr>
        <p:txBody>
          <a:bodyPr vert="horz" wrap="square" lIns="91440" tIns="45720" rIns="91440" bIns="45720" numCol="1" anchor="t" anchorCtr="0" compatLnSpc="1">
            <a:prstTxWarp prst="textNoShape">
              <a:avLst/>
            </a:prstTxWarp>
          </a:bodyPr>
          <a:lstStyle/>
          <a:p>
            <a:pPr>
              <a:spcBef>
                <a:spcPts val="1200"/>
              </a:spcBef>
              <a:defRPr/>
            </a:pPr>
            <a:r>
              <a:rPr lang="ja-JP" altLang="en-US" sz="2800" dirty="0" smtClean="0"/>
              <a:t>標準化の必要性</a:t>
            </a:r>
            <a:endParaRPr lang="en-US" altLang="ja-JP" sz="2800" dirty="0" smtClean="0"/>
          </a:p>
          <a:p>
            <a:pPr>
              <a:spcBef>
                <a:spcPts val="1200"/>
              </a:spcBef>
              <a:defRPr/>
            </a:pPr>
            <a:r>
              <a:rPr lang="ja-JP" altLang="en-US" sz="2800" dirty="0" smtClean="0"/>
              <a:t>業務標準化の類型</a:t>
            </a:r>
            <a:endParaRPr lang="en-US" altLang="ja-JP" sz="2800" dirty="0" smtClean="0"/>
          </a:p>
          <a:p>
            <a:pPr lvl="1">
              <a:spcBef>
                <a:spcPts val="1200"/>
              </a:spcBef>
              <a:defRPr/>
            </a:pPr>
            <a:r>
              <a:rPr lang="ja-JP" altLang="en-US" sz="2000" dirty="0" smtClean="0"/>
              <a:t>自治体内の標準化</a:t>
            </a:r>
            <a:endParaRPr lang="en-US" altLang="ja-JP" sz="2000" dirty="0" smtClean="0"/>
          </a:p>
          <a:p>
            <a:pPr lvl="1">
              <a:spcBef>
                <a:spcPts val="1200"/>
              </a:spcBef>
              <a:defRPr/>
            </a:pPr>
            <a:r>
              <a:rPr lang="ja-JP" altLang="en-US" sz="2000" dirty="0" smtClean="0"/>
              <a:t>自治体間の標準化</a:t>
            </a:r>
            <a:endParaRPr lang="en-US" altLang="ja-JP" sz="2000" dirty="0" smtClean="0"/>
          </a:p>
          <a:p>
            <a:pPr lvl="1">
              <a:spcBef>
                <a:spcPts val="1200"/>
              </a:spcBef>
              <a:defRPr/>
            </a:pPr>
            <a:r>
              <a:rPr lang="ja-JP" altLang="en-US" sz="2000" dirty="0" smtClean="0"/>
              <a:t>標準化の事例</a:t>
            </a:r>
            <a:endParaRPr lang="en-US" altLang="ja-JP" sz="2000" dirty="0" smtClean="0"/>
          </a:p>
          <a:p>
            <a:pPr>
              <a:spcBef>
                <a:spcPts val="1200"/>
              </a:spcBef>
              <a:defRPr/>
            </a:pPr>
            <a:r>
              <a:rPr lang="ja-JP" altLang="en-US" sz="2800" dirty="0" smtClean="0"/>
              <a:t>カスタマイズ最小化の手順</a:t>
            </a:r>
            <a:endParaRPr lang="en-US" altLang="ja-JP" sz="2800" dirty="0" smtClean="0"/>
          </a:p>
          <a:p>
            <a:pPr marL="0" indent="0">
              <a:spcBef>
                <a:spcPts val="1200"/>
              </a:spcBef>
              <a:buFont typeface="Wingdings" pitchFamily="2" charset="2"/>
              <a:buNone/>
              <a:defRPr/>
            </a:pPr>
            <a:r>
              <a:rPr lang="ja-JP" altLang="en-US" sz="1800" dirty="0" smtClean="0"/>
              <a:t>　　（新潟県柏崎市におけるカスタマイズ最小化の事例から）</a:t>
            </a:r>
            <a:endParaRPr lang="en-US" altLang="ja-JP" sz="2400" dirty="0" smtClean="0"/>
          </a:p>
          <a:p>
            <a:pPr lvl="1">
              <a:spcBef>
                <a:spcPts val="1200"/>
              </a:spcBef>
              <a:defRPr/>
            </a:pPr>
            <a:r>
              <a:rPr lang="ja-JP" altLang="en-US" sz="2000" dirty="0" smtClean="0"/>
              <a:t>ガイドラインの策定</a:t>
            </a:r>
            <a:endParaRPr lang="en-US" altLang="ja-JP" sz="2000" dirty="0" smtClean="0"/>
          </a:p>
          <a:p>
            <a:pPr lvl="1">
              <a:spcBef>
                <a:spcPts val="1200"/>
              </a:spcBef>
              <a:defRPr/>
            </a:pPr>
            <a:r>
              <a:rPr lang="ja-JP" altLang="en-US" sz="2000" dirty="0"/>
              <a:t>提案募集における業務適合度の</a:t>
            </a:r>
            <a:r>
              <a:rPr lang="ja-JP" altLang="en-US" sz="2000" dirty="0" smtClean="0"/>
              <a:t>評価（フィット＆ギャップ分析）</a:t>
            </a:r>
            <a:endParaRPr lang="en-US" altLang="ja-JP" sz="2000" dirty="0" smtClean="0"/>
          </a:p>
          <a:p>
            <a:pPr>
              <a:spcBef>
                <a:spcPts val="1200"/>
              </a:spcBef>
              <a:defRPr/>
            </a:pPr>
            <a:r>
              <a:rPr lang="ja-JP" altLang="en-US" sz="2800" dirty="0" smtClean="0"/>
              <a:t>カスタマイズを最小化するために</a:t>
            </a:r>
            <a:endParaRPr lang="en-US" altLang="ja-JP" sz="2800" dirty="0" smtClean="0"/>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2</a:t>
            </a:fld>
            <a:endParaRPr lang="ja-JP" altLang="en-US" dirty="0"/>
          </a:p>
        </p:txBody>
      </p:sp>
      <p:sp>
        <p:nvSpPr>
          <p:cNvPr id="5" name="フッター プレースホルダ 4"/>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タイトル 2"/>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smtClean="0"/>
              <a:t>３．本講義の範囲</a:t>
            </a:r>
          </a:p>
        </p:txBody>
      </p:sp>
      <p:grpSp>
        <p:nvGrpSpPr>
          <p:cNvPr id="6147" name="グループ化 2"/>
          <p:cNvGrpSpPr>
            <a:grpSpLocks/>
          </p:cNvGrpSpPr>
          <p:nvPr/>
        </p:nvGrpSpPr>
        <p:grpSpPr bwMode="auto">
          <a:xfrm>
            <a:off x="688974" y="1620840"/>
            <a:ext cx="8583614" cy="4427537"/>
            <a:chOff x="688974" y="1620044"/>
            <a:chExt cx="8583614" cy="4428332"/>
          </a:xfrm>
        </p:grpSpPr>
        <p:grpSp>
          <p:nvGrpSpPr>
            <p:cNvPr id="6148" name="グループ化 3"/>
            <p:cNvGrpSpPr>
              <a:grpSpLocks/>
            </p:cNvGrpSpPr>
            <p:nvPr/>
          </p:nvGrpSpPr>
          <p:grpSpPr bwMode="auto">
            <a:xfrm>
              <a:off x="7256463" y="2051050"/>
              <a:ext cx="360362" cy="3495675"/>
              <a:chOff x="6985402" y="2106192"/>
              <a:chExt cx="359915" cy="3496336"/>
            </a:xfrm>
          </p:grpSpPr>
          <p:sp>
            <p:nvSpPr>
              <p:cNvPr id="101" name="二等辺三角形 100"/>
              <p:cNvSpPr/>
              <p:nvPr/>
            </p:nvSpPr>
            <p:spPr bwMode="auto">
              <a:xfrm rot="10800000">
                <a:off x="6985402" y="5464276"/>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2" name="二等辺三角形 101"/>
              <p:cNvSpPr/>
              <p:nvPr/>
            </p:nvSpPr>
            <p:spPr bwMode="auto">
              <a:xfrm rot="10800000">
                <a:off x="6993329" y="210547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3" name="二等辺三角形 102"/>
              <p:cNvSpPr/>
              <p:nvPr/>
            </p:nvSpPr>
            <p:spPr bwMode="auto">
              <a:xfrm rot="10800000">
                <a:off x="6985402" y="26644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4" name="二等辺三角形 103"/>
              <p:cNvSpPr/>
              <p:nvPr/>
            </p:nvSpPr>
            <p:spPr bwMode="auto">
              <a:xfrm rot="10800000">
                <a:off x="6993329" y="3217135"/>
                <a:ext cx="351988" cy="13816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5" name="二等辺三角形 104"/>
              <p:cNvSpPr/>
              <p:nvPr/>
            </p:nvSpPr>
            <p:spPr bwMode="auto">
              <a:xfrm rot="10800000">
                <a:off x="6993329" y="3771377"/>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6" name="二等辺三角形 105"/>
              <p:cNvSpPr/>
              <p:nvPr/>
            </p:nvSpPr>
            <p:spPr bwMode="auto">
              <a:xfrm rot="10800000">
                <a:off x="6985402" y="4333559"/>
                <a:ext cx="351988" cy="13816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7" name="二等辺三角形 106"/>
              <p:cNvSpPr/>
              <p:nvPr/>
            </p:nvSpPr>
            <p:spPr bwMode="auto">
              <a:xfrm rot="10800000">
                <a:off x="6993329" y="4903681"/>
                <a:ext cx="351988" cy="13975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grpSp>
          <p:nvGrpSpPr>
            <p:cNvPr id="6149" name="グループ化 2"/>
            <p:cNvGrpSpPr>
              <a:grpSpLocks/>
            </p:cNvGrpSpPr>
            <p:nvPr/>
          </p:nvGrpSpPr>
          <p:grpSpPr bwMode="auto">
            <a:xfrm>
              <a:off x="2851150" y="2563813"/>
              <a:ext cx="385763" cy="2974975"/>
              <a:chOff x="2600851" y="2618540"/>
              <a:chExt cx="385879" cy="2976296"/>
            </a:xfrm>
          </p:grpSpPr>
          <p:sp>
            <p:nvSpPr>
              <p:cNvPr id="95" name="二等辺三角形 94"/>
              <p:cNvSpPr/>
              <p:nvPr/>
            </p:nvSpPr>
            <p:spPr bwMode="auto">
              <a:xfrm rot="10800000">
                <a:off x="2634199" y="2617915"/>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6" name="二等辺三角形 95"/>
              <p:cNvSpPr/>
              <p:nvPr/>
            </p:nvSpPr>
            <p:spPr bwMode="auto">
              <a:xfrm rot="10800000">
                <a:off x="2634199" y="3207244"/>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7" name="二等辺三角形 96"/>
              <p:cNvSpPr/>
              <p:nvPr/>
            </p:nvSpPr>
            <p:spPr bwMode="auto">
              <a:xfrm rot="10800000">
                <a:off x="2634199" y="3769569"/>
                <a:ext cx="352531" cy="139787"/>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8" name="二等辺三角形 97"/>
              <p:cNvSpPr/>
              <p:nvPr/>
            </p:nvSpPr>
            <p:spPr bwMode="auto">
              <a:xfrm rot="10800000">
                <a:off x="2634199" y="4333484"/>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99" name="二等辺三角形 98"/>
              <p:cNvSpPr/>
              <p:nvPr/>
            </p:nvSpPr>
            <p:spPr bwMode="auto">
              <a:xfrm rot="10800000">
                <a:off x="2634199" y="4895809"/>
                <a:ext cx="352531" cy="13819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100" name="二等辺三角形 99"/>
              <p:cNvSpPr/>
              <p:nvPr/>
            </p:nvSpPr>
            <p:spPr bwMode="auto">
              <a:xfrm rot="10800000">
                <a:off x="2600851" y="5456546"/>
                <a:ext cx="352531" cy="13819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grpSp>
        <p:sp>
          <p:nvSpPr>
            <p:cNvPr id="64" name="テキスト ボックス 63"/>
            <p:cNvSpPr txBox="1"/>
            <p:nvPr/>
          </p:nvSpPr>
          <p:spPr bwMode="auto">
            <a:xfrm>
              <a:off x="1208088" y="214083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65" name="テキスト ボックス 64"/>
            <p:cNvSpPr txBox="1"/>
            <p:nvPr/>
          </p:nvSpPr>
          <p:spPr bwMode="auto">
            <a:xfrm>
              <a:off x="1208088" y="2734669"/>
              <a:ext cx="3671887" cy="41441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66" name="テキスト ボックス 65"/>
            <p:cNvSpPr txBox="1"/>
            <p:nvPr/>
          </p:nvSpPr>
          <p:spPr bwMode="auto">
            <a:xfrm>
              <a:off x="1208088" y="3293569"/>
              <a:ext cx="3671887"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67" name="テキスト ボックス 66"/>
            <p:cNvSpPr txBox="1"/>
            <p:nvPr/>
          </p:nvSpPr>
          <p:spPr bwMode="auto">
            <a:xfrm>
              <a:off x="1208088" y="3863584"/>
              <a:ext cx="3671887" cy="414412"/>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68" name="テキスト ボックス 67"/>
            <p:cNvSpPr txBox="1"/>
            <p:nvPr/>
          </p:nvSpPr>
          <p:spPr bwMode="auto">
            <a:xfrm>
              <a:off x="1208088" y="4427248"/>
              <a:ext cx="3671887" cy="412824"/>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69" name="テキスト ボックス 68"/>
            <p:cNvSpPr txBox="1"/>
            <p:nvPr/>
          </p:nvSpPr>
          <p:spPr bwMode="auto">
            <a:xfrm>
              <a:off x="1208088" y="4987736"/>
              <a:ext cx="3671887"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70" name="テキスト ボックス 69"/>
            <p:cNvSpPr txBox="1"/>
            <p:nvPr/>
          </p:nvSpPr>
          <p:spPr bwMode="auto">
            <a:xfrm>
              <a:off x="1208088" y="5538697"/>
              <a:ext cx="3671887" cy="422351"/>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71" name="テキスト ボックス 70"/>
            <p:cNvSpPr txBox="1"/>
            <p:nvPr/>
          </p:nvSpPr>
          <p:spPr bwMode="auto">
            <a:xfrm>
              <a:off x="5600700" y="2188471"/>
              <a:ext cx="3671888" cy="420763"/>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72" name="テキスト ボックス 71"/>
            <p:cNvSpPr txBox="1"/>
            <p:nvPr/>
          </p:nvSpPr>
          <p:spPr bwMode="auto">
            <a:xfrm>
              <a:off x="5600700" y="2747371"/>
              <a:ext cx="3671888" cy="41441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73" name="テキスト ボックス 72"/>
            <p:cNvSpPr txBox="1"/>
            <p:nvPr/>
          </p:nvSpPr>
          <p:spPr bwMode="auto">
            <a:xfrm>
              <a:off x="5600700" y="3299921"/>
              <a:ext cx="3671888" cy="412824"/>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74" name="テキスト ボックス 73"/>
            <p:cNvSpPr txBox="1"/>
            <p:nvPr/>
          </p:nvSpPr>
          <p:spPr bwMode="auto">
            <a:xfrm>
              <a:off x="5600700" y="3854057"/>
              <a:ext cx="3671888" cy="422351"/>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75" name="テキスト ボックス 74"/>
            <p:cNvSpPr txBox="1"/>
            <p:nvPr/>
          </p:nvSpPr>
          <p:spPr bwMode="auto">
            <a:xfrm>
              <a:off x="5600700" y="4428835"/>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76" name="テキスト ボックス 75"/>
            <p:cNvSpPr txBox="1"/>
            <p:nvPr/>
          </p:nvSpPr>
          <p:spPr bwMode="auto">
            <a:xfrm>
              <a:off x="5600700" y="49877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77" name="テキスト ボックス 76"/>
            <p:cNvSpPr txBox="1"/>
            <p:nvPr/>
          </p:nvSpPr>
          <p:spPr bwMode="auto">
            <a:xfrm>
              <a:off x="5600700" y="5546636"/>
              <a:ext cx="3671888" cy="420764"/>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78" name="正方形/長方形 77"/>
            <p:cNvSpPr/>
            <p:nvPr/>
          </p:nvSpPr>
          <p:spPr bwMode="auto">
            <a:xfrm>
              <a:off x="5737225" y="1642273"/>
              <a:ext cx="503238" cy="215939"/>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6165" name="テキスト ボックス 176"/>
            <p:cNvSpPr txBox="1">
              <a:spLocks noChangeArrowheads="1"/>
            </p:cNvSpPr>
            <p:nvPr/>
          </p:nvSpPr>
          <p:spPr bwMode="auto">
            <a:xfrm>
              <a:off x="6240463" y="1628775"/>
              <a:ext cx="1031051" cy="261657"/>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本研修の対象</a:t>
              </a:r>
            </a:p>
          </p:txBody>
        </p:sp>
        <p:sp>
          <p:nvSpPr>
            <p:cNvPr id="80" name="テキスト ボックス 79"/>
            <p:cNvSpPr txBox="1"/>
            <p:nvPr/>
          </p:nvSpPr>
          <p:spPr>
            <a:xfrm>
              <a:off x="1208088" y="1629571"/>
              <a:ext cx="3671887" cy="519205"/>
            </a:xfrm>
            <a:prstGeom prst="downArrowCallout">
              <a:avLst>
                <a:gd name="adj1" fmla="val 79572"/>
                <a:gd name="adj2" fmla="val 60682"/>
                <a:gd name="adj3" fmla="val 25000"/>
                <a:gd name="adj4" fmla="val 64977"/>
              </a:avLst>
            </a:prstGeom>
            <a:solidFill>
              <a:schemeClr val="bg1"/>
            </a:solidFill>
            <a:ln>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81" name="ホームベース 80"/>
            <p:cNvSpPr/>
            <p:nvPr/>
          </p:nvSpPr>
          <p:spPr bwMode="auto">
            <a:xfrm rot="5400000">
              <a:off x="106215" y="2723597"/>
              <a:ext cx="1643357"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2" name="ホームベース 81"/>
            <p:cNvSpPr/>
            <p:nvPr/>
          </p:nvSpPr>
          <p:spPr bwMode="auto">
            <a:xfrm rot="5400000">
              <a:off x="-178793" y="4704359"/>
              <a:ext cx="2211784"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3" name="ホームベース 82"/>
            <p:cNvSpPr/>
            <p:nvPr/>
          </p:nvSpPr>
          <p:spPr bwMode="auto">
            <a:xfrm rot="5400000">
              <a:off x="4478986" y="4986984"/>
              <a:ext cx="1621129"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4" name="ホームベース 83"/>
            <p:cNvSpPr/>
            <p:nvPr/>
          </p:nvSpPr>
          <p:spPr bwMode="auto">
            <a:xfrm rot="5400000">
              <a:off x="4513122" y="3296787"/>
              <a:ext cx="1575083"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85" name="テキスト ボックス 84"/>
            <p:cNvSpPr txBox="1"/>
            <p:nvPr/>
          </p:nvSpPr>
          <p:spPr bwMode="auto">
            <a:xfrm rot="16200000">
              <a:off x="249909" y="2690828"/>
              <a:ext cx="135755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a:latin typeface="HGPｺﾞｼｯｸM" pitchFamily="50" charset="-128"/>
                  <a:ea typeface="HGPｺﾞｼｯｸM" pitchFamily="50" charset="-128"/>
                </a:rPr>
                <a:t>1</a:t>
              </a:r>
            </a:p>
            <a:p>
              <a:pPr>
                <a:defRPr/>
              </a:pPr>
              <a:r>
                <a:rPr kumimoji="1" lang="ja-JP" altLang="en-US" sz="1200" dirty="0">
                  <a:latin typeface="HGPｺﾞｼｯｸM" pitchFamily="50" charset="-128"/>
                  <a:ea typeface="HGPｺﾞｼｯｸM" pitchFamily="50" charset="-128"/>
                </a:rPr>
                <a:t>計画立案</a:t>
              </a:r>
            </a:p>
          </p:txBody>
        </p:sp>
        <p:sp>
          <p:nvSpPr>
            <p:cNvPr id="86" name="テキスト ボックス 85"/>
            <p:cNvSpPr txBox="1"/>
            <p:nvPr/>
          </p:nvSpPr>
          <p:spPr bwMode="auto">
            <a:xfrm rot="16200000">
              <a:off x="215772" y="4974856"/>
              <a:ext cx="1422655"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87" name="テキスト ボックス 86"/>
            <p:cNvSpPr txBox="1"/>
            <p:nvPr/>
          </p:nvSpPr>
          <p:spPr bwMode="auto">
            <a:xfrm rot="16200000">
              <a:off x="4613150" y="3249729"/>
              <a:ext cx="139248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88" name="テキスト ボックス 87"/>
            <p:cNvSpPr txBox="1"/>
            <p:nvPr/>
          </p:nvSpPr>
          <p:spPr bwMode="auto">
            <a:xfrm rot="16200000">
              <a:off x="4560755" y="4947865"/>
              <a:ext cx="147664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4</a:t>
              </a:r>
            </a:p>
            <a:p>
              <a:pPr>
                <a:defRPr/>
              </a:pPr>
              <a:r>
                <a:rPr kumimoji="1" lang="ja-JP" altLang="en-US" sz="1200" dirty="0">
                  <a:latin typeface="HGPｺﾞｼｯｸM" pitchFamily="50" charset="-128"/>
                  <a:ea typeface="HGPｺﾞｼｯｸM" pitchFamily="50" charset="-128"/>
                </a:rPr>
                <a:t>運用</a:t>
              </a:r>
            </a:p>
          </p:txBody>
        </p:sp>
        <p:sp>
          <p:nvSpPr>
            <p:cNvPr id="89" name="ホームベース 88"/>
            <p:cNvSpPr/>
            <p:nvPr/>
          </p:nvSpPr>
          <p:spPr bwMode="auto">
            <a:xfrm rot="5400000">
              <a:off x="4994219" y="2126590"/>
              <a:ext cx="628763"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dirty="0">
                <a:latin typeface="HGPｺﾞｼｯｸM" pitchFamily="50" charset="-128"/>
                <a:ea typeface="HGPｺﾞｼｯｸM" pitchFamily="50" charset="-128"/>
              </a:endParaRPr>
            </a:p>
          </p:txBody>
        </p:sp>
        <p:sp>
          <p:nvSpPr>
            <p:cNvPr id="90" name="テキスト ボックス 89"/>
            <p:cNvSpPr txBox="1"/>
            <p:nvPr/>
          </p:nvSpPr>
          <p:spPr bwMode="auto">
            <a:xfrm rot="16200000">
              <a:off x="4986280" y="2229938"/>
              <a:ext cx="644641" cy="161583"/>
            </a:xfrm>
            <a:prstGeom prst="rect">
              <a:avLst/>
            </a:prstGeom>
            <a:noFill/>
          </p:spPr>
          <p:txBody>
            <a:bodyPr lIns="90000" tIns="0" bIns="0">
              <a:spAutoFit/>
            </a:bodyPr>
            <a:lstStyle/>
            <a:p>
              <a:pPr>
                <a:defRPr/>
              </a:pPr>
              <a:r>
                <a:rPr kumimoji="1" lang="en-US" altLang="ja-JP" sz="1050" dirty="0">
                  <a:latin typeface="HGPｺﾞｼｯｸM" pitchFamily="50" charset="-128"/>
                  <a:ea typeface="HGPｺﾞｼｯｸM" pitchFamily="50" charset="-128"/>
                </a:rPr>
                <a:t>Phase</a:t>
              </a:r>
              <a:r>
                <a:rPr lang="en-US" altLang="ja-JP" sz="1050" dirty="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91" name="正方形/長方形 90"/>
            <p:cNvSpPr/>
            <p:nvPr/>
          </p:nvSpPr>
          <p:spPr bwMode="auto">
            <a:xfrm>
              <a:off x="7407275" y="1642273"/>
              <a:ext cx="503238" cy="215939"/>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6178" name="テキスト ボックス 176"/>
            <p:cNvSpPr txBox="1">
              <a:spLocks noChangeArrowheads="1"/>
            </p:cNvSpPr>
            <p:nvPr/>
          </p:nvSpPr>
          <p:spPr bwMode="auto">
            <a:xfrm>
              <a:off x="7957889" y="1620044"/>
              <a:ext cx="1172116" cy="261657"/>
            </a:xfrm>
            <a:prstGeom prst="rect">
              <a:avLst/>
            </a:prstGeom>
            <a:noFill/>
            <a:ln w="9525">
              <a:noFill/>
              <a:miter lim="800000"/>
              <a:headEnd/>
              <a:tailEnd/>
            </a:ln>
          </p:spPr>
          <p:txBody>
            <a:bodyPr wrap="none">
              <a:spAutoFit/>
            </a:bodyPr>
            <a:lstStyle/>
            <a:p>
              <a:r>
                <a:rPr kumimoji="1" lang="ja-JP" altLang="en-US" sz="1100">
                  <a:latin typeface="HGPｺﾞｼｯｸM" pitchFamily="50" charset="-128"/>
                  <a:ea typeface="HGPｺﾞｼｯｸM" pitchFamily="50" charset="-128"/>
                </a:rPr>
                <a:t>本研修の対象外</a:t>
              </a:r>
            </a:p>
          </p:txBody>
        </p:sp>
        <p:sp>
          <p:nvSpPr>
            <p:cNvPr id="93" name="上下矢印 92"/>
            <p:cNvSpPr/>
            <p:nvPr/>
          </p:nvSpPr>
          <p:spPr bwMode="auto">
            <a:xfrm>
              <a:off x="8840788" y="2748959"/>
              <a:ext cx="431800" cy="1527449"/>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6180" name="テキスト ボックス 176"/>
            <p:cNvSpPr txBox="1">
              <a:spLocks noChangeArrowheads="1"/>
            </p:cNvSpPr>
            <p:nvPr/>
          </p:nvSpPr>
          <p:spPr bwMode="auto">
            <a:xfrm>
              <a:off x="8912910" y="2862263"/>
              <a:ext cx="323165" cy="1265958"/>
            </a:xfrm>
            <a:prstGeom prst="rect">
              <a:avLst/>
            </a:prstGeom>
            <a:noFill/>
            <a:ln w="9525">
              <a:noFill/>
              <a:miter lim="800000"/>
              <a:headEnd/>
              <a:tailEnd/>
            </a:ln>
          </p:spPr>
          <p:txBody>
            <a:bodyPr vert="eaVert" wrap="none">
              <a:spAutoFit/>
            </a:bodyPr>
            <a:lstStyle/>
            <a:p>
              <a:r>
                <a:rPr kumimoji="1" lang="ja-JP" altLang="en-US" sz="900">
                  <a:latin typeface="HGPｺﾞｼｯｸM" pitchFamily="50" charset="-128"/>
                  <a:ea typeface="HGPｺﾞｼｯｸM" pitchFamily="50" charset="-128"/>
                </a:rPr>
                <a:t>ベンダ等に依頼する範囲</a:t>
              </a:r>
            </a:p>
          </p:txBody>
        </p:sp>
      </p:grpSp>
      <p:sp>
        <p:nvSpPr>
          <p:cNvPr id="50" name="スライド番号プレースホルダ 49"/>
          <p:cNvSpPr>
            <a:spLocks noGrp="1"/>
          </p:cNvSpPr>
          <p:nvPr>
            <p:ph type="sldNum" sz="quarter" idx="12"/>
          </p:nvPr>
        </p:nvSpPr>
        <p:spPr/>
        <p:txBody>
          <a:bodyPr/>
          <a:lstStyle/>
          <a:p>
            <a:pPr>
              <a:defRPr/>
            </a:pPr>
            <a:fld id="{C348C0E9-3B83-4B3B-9E25-915DD744B3E5}" type="slidenum">
              <a:rPr lang="en-US" altLang="ja-JP" smtClean="0"/>
              <a:pPr>
                <a:defRPr/>
              </a:pPr>
              <a:t>3</a:t>
            </a:fld>
            <a:endParaRPr lang="ja-JP" altLang="en-US" dirty="0"/>
          </a:p>
        </p:txBody>
      </p:sp>
      <p:sp>
        <p:nvSpPr>
          <p:cNvPr id="51" name="フッター プレースホルダ 50"/>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４．標準化の必要性</a:t>
            </a:r>
            <a:r>
              <a:rPr lang="ja-JP" altLang="en-US" dirty="0" smtClean="0"/>
              <a:t>　</a:t>
            </a:r>
            <a:r>
              <a:rPr lang="ja-JP" altLang="en-US" sz="2400" dirty="0" smtClean="0"/>
              <a:t>～パッケージの活用～</a:t>
            </a:r>
          </a:p>
        </p:txBody>
      </p:sp>
      <p:sp>
        <p:nvSpPr>
          <p:cNvPr id="7170" name="Rectangle 3"/>
          <p:cNvSpPr>
            <a:spLocks noGrp="1" noChangeArrowheads="1"/>
          </p:cNvSpPr>
          <p:nvPr>
            <p:ph idx="1"/>
          </p:nvPr>
        </p:nvSpPr>
        <p:spPr bwMode="auto">
          <a:xfrm>
            <a:off x="495302" y="1412877"/>
            <a:ext cx="8994775" cy="792163"/>
          </a:xfrm>
          <a:noFill/>
          <a:ln>
            <a:miter lim="800000"/>
            <a:headEnd/>
            <a:tailEnd/>
          </a:ln>
        </p:spPr>
        <p:txBody>
          <a:bodyPr vert="horz" wrap="square" lIns="91440" tIns="45720" rIns="91440" bIns="45720" numCol="1" anchor="t" anchorCtr="0" compatLnSpc="1">
            <a:prstTxWarp prst="textNoShape">
              <a:avLst/>
            </a:prstTxWarp>
          </a:bodyPr>
          <a:lstStyle/>
          <a:p>
            <a:r>
              <a:rPr lang="ja-JP" altLang="en-US" sz="1800" smtClean="0"/>
              <a:t>パッケージ製品の登場・普及により、パッケージ製品の機能を活用し、カスタマイズを最小限にすることがシステム経費削減に直結</a:t>
            </a:r>
            <a:endParaRPr lang="en-US" altLang="ja-JP" sz="1800" smtClean="0"/>
          </a:p>
          <a:p>
            <a:r>
              <a:rPr lang="ja-JP" altLang="en-US" sz="1800" smtClean="0"/>
              <a:t>業務の標準化（≒パッケージで取り入れられている一般的な業務フローに合わせる）によりカスタマイズを最小化</a:t>
            </a:r>
            <a:endParaRPr lang="en-US" altLang="ja-JP" sz="1800" smtClean="0"/>
          </a:p>
        </p:txBody>
      </p:sp>
      <p:sp>
        <p:nvSpPr>
          <p:cNvPr id="3" name="角丸四角形 2"/>
          <p:cNvSpPr/>
          <p:nvPr/>
        </p:nvSpPr>
        <p:spPr bwMode="auto">
          <a:xfrm>
            <a:off x="1135064" y="3057525"/>
            <a:ext cx="3743325" cy="2667000"/>
          </a:xfrm>
          <a:prstGeom prst="roundRect">
            <a:avLst>
              <a:gd name="adj" fmla="val 4376"/>
            </a:avLst>
          </a:prstGeom>
          <a:gradFill flip="none" rotWithShape="1">
            <a:gsLst>
              <a:gs pos="0">
                <a:srgbClr val="6699FF">
                  <a:tint val="66000"/>
                  <a:satMod val="160000"/>
                </a:srgbClr>
              </a:gs>
              <a:gs pos="50000">
                <a:srgbClr val="6699FF">
                  <a:tint val="44500"/>
                  <a:satMod val="160000"/>
                </a:srgbClr>
              </a:gs>
              <a:gs pos="100000">
                <a:srgbClr val="6699FF">
                  <a:tint val="23500"/>
                  <a:satMod val="160000"/>
                </a:srgbClr>
              </a:gs>
            </a:gsLst>
            <a:lin ang="16200000" scaled="1"/>
            <a:tileRect/>
          </a:gradFill>
          <a:ln>
            <a:solidFill>
              <a:srgbClr val="6699FF"/>
            </a:solidFill>
            <a:headEnd type="none" w="med" len="med"/>
            <a:tailEnd type="none" w="med" len="med"/>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4" name="右矢印 3"/>
          <p:cNvSpPr/>
          <p:nvPr/>
        </p:nvSpPr>
        <p:spPr bwMode="auto">
          <a:xfrm>
            <a:off x="4945063" y="3995738"/>
            <a:ext cx="360362" cy="792162"/>
          </a:xfrm>
          <a:prstGeom prst="rightArrow">
            <a:avLst>
              <a:gd name="adj1" fmla="val 50000"/>
              <a:gd name="adj2" fmla="val 64110"/>
            </a:avLst>
          </a:prstGeom>
          <a:gradFill flip="none" rotWithShape="1">
            <a:gsLst>
              <a:gs pos="0">
                <a:schemeClr val="bg1">
                  <a:lumMod val="50000"/>
                  <a:shade val="30000"/>
                  <a:satMod val="115000"/>
                </a:schemeClr>
              </a:gs>
              <a:gs pos="50000">
                <a:schemeClr val="bg1">
                  <a:lumMod val="50000"/>
                  <a:shade val="67500"/>
                  <a:satMod val="115000"/>
                </a:schemeClr>
              </a:gs>
              <a:gs pos="100000">
                <a:schemeClr val="bg1">
                  <a:lumMod val="50000"/>
                  <a:shade val="100000"/>
                  <a:satMod val="115000"/>
                </a:schemeClr>
              </a:gs>
            </a:gsLst>
            <a:lin ang="16200000" scaled="1"/>
            <a:tileRect/>
          </a:gra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22" name="角丸四角形 21"/>
          <p:cNvSpPr/>
          <p:nvPr/>
        </p:nvSpPr>
        <p:spPr bwMode="auto">
          <a:xfrm>
            <a:off x="5386388" y="3057525"/>
            <a:ext cx="3744912" cy="2667000"/>
          </a:xfrm>
          <a:prstGeom prst="roundRect">
            <a:avLst>
              <a:gd name="adj" fmla="val 4376"/>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16200000" scaled="1"/>
            <a:tileRect/>
          </a:gradFill>
          <a:ln>
            <a:solidFill>
              <a:srgbClr val="C00000"/>
            </a:solidFill>
            <a:headEnd type="none" w="med" len="med"/>
            <a:tailEnd type="none" w="med" len="med"/>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dirty="0">
              <a:solidFill>
                <a:schemeClr val="tx1"/>
              </a:solidFill>
              <a:latin typeface="HGPｺﾞｼｯｸM" pitchFamily="50" charset="-128"/>
              <a:ea typeface="HGPｺﾞｼｯｸM" pitchFamily="50" charset="-128"/>
            </a:endParaRPr>
          </a:p>
        </p:txBody>
      </p:sp>
      <p:sp>
        <p:nvSpPr>
          <p:cNvPr id="6" name="角丸四角形 5"/>
          <p:cNvSpPr/>
          <p:nvPr/>
        </p:nvSpPr>
        <p:spPr bwMode="auto">
          <a:xfrm>
            <a:off x="1206500" y="3427413"/>
            <a:ext cx="3600450" cy="2220912"/>
          </a:xfrm>
          <a:prstGeom prst="roundRect">
            <a:avLst>
              <a:gd name="adj" fmla="val 5617"/>
            </a:avLst>
          </a:prstGeom>
          <a:solidFill>
            <a:schemeClr val="bg1"/>
          </a:solidFill>
          <a:ln w="3175" cap="flat" cmpd="sng" algn="ctr">
            <a:solidFill>
              <a:schemeClr val="bg1">
                <a:lumMod val="85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dirty="0">
              <a:latin typeface="HGPｺﾞｼｯｸM" pitchFamily="50" charset="-128"/>
              <a:ea typeface="HGPｺﾞｼｯｸM" pitchFamily="50" charset="-128"/>
            </a:endParaRPr>
          </a:p>
        </p:txBody>
      </p:sp>
      <p:sp>
        <p:nvSpPr>
          <p:cNvPr id="26" name="角丸四角形 25"/>
          <p:cNvSpPr/>
          <p:nvPr/>
        </p:nvSpPr>
        <p:spPr bwMode="auto">
          <a:xfrm>
            <a:off x="5459413" y="3427413"/>
            <a:ext cx="3600450" cy="2220912"/>
          </a:xfrm>
          <a:prstGeom prst="roundRect">
            <a:avLst>
              <a:gd name="adj" fmla="val 5617"/>
            </a:avLst>
          </a:prstGeom>
          <a:solidFill>
            <a:schemeClr val="bg1"/>
          </a:solidFill>
          <a:ln w="3175" cap="flat" cmpd="sng" algn="ctr">
            <a:solidFill>
              <a:schemeClr val="bg1">
                <a:lumMod val="85000"/>
              </a:schemeClr>
            </a:solidFill>
            <a:prstDash val="solid"/>
            <a:round/>
            <a:headEnd type="none" w="med" len="med"/>
            <a:tailEnd type="none" w="med" len="med"/>
          </a:ln>
          <a:effectLst>
            <a:prstShdw prst="shdw17" dist="17961" dir="2700000">
              <a:schemeClr val="bg2"/>
            </a:prstShdw>
          </a:effectLst>
        </p:spPr>
        <p:txBody>
          <a:bodyPr/>
          <a:lstStyle/>
          <a:p>
            <a:pPr>
              <a:defRPr/>
            </a:pPr>
            <a:endParaRPr lang="ja-JP" altLang="en-US" dirty="0">
              <a:latin typeface="HGPｺﾞｼｯｸM" pitchFamily="50" charset="-128"/>
              <a:ea typeface="HGPｺﾞｼｯｸM" pitchFamily="50" charset="-128"/>
            </a:endParaRPr>
          </a:p>
        </p:txBody>
      </p:sp>
      <p:sp>
        <p:nvSpPr>
          <p:cNvPr id="7176" name="テキスト ボックス 17"/>
          <p:cNvSpPr txBox="1">
            <a:spLocks noChangeArrowheads="1"/>
          </p:cNvSpPr>
          <p:nvPr/>
        </p:nvSpPr>
        <p:spPr bwMode="auto">
          <a:xfrm>
            <a:off x="1425575" y="3062289"/>
            <a:ext cx="3029997" cy="369332"/>
          </a:xfrm>
          <a:prstGeom prst="rect">
            <a:avLst/>
          </a:prstGeom>
          <a:noFill/>
          <a:ln w="9525">
            <a:noFill/>
            <a:miter lim="800000"/>
            <a:headEnd/>
            <a:tailEnd/>
          </a:ln>
        </p:spPr>
        <p:txBody>
          <a:bodyPr wrap="none">
            <a:spAutoFit/>
          </a:bodyPr>
          <a:lstStyle/>
          <a:p>
            <a:r>
              <a:rPr kumimoji="1" lang="ja-JP" altLang="en-US">
                <a:latin typeface="HGPｺﾞｼｯｸM" pitchFamily="50" charset="-128"/>
                <a:ea typeface="HGPｺﾞｼｯｸM" pitchFamily="50" charset="-128"/>
              </a:rPr>
              <a:t>業務に合わせたオーダーメイド</a:t>
            </a:r>
            <a:endParaRPr kumimoji="1" lang="en-US" altLang="ja-JP">
              <a:latin typeface="HGPｺﾞｼｯｸM" pitchFamily="50" charset="-128"/>
              <a:ea typeface="HGPｺﾞｼｯｸM" pitchFamily="50" charset="-128"/>
            </a:endParaRPr>
          </a:p>
        </p:txBody>
      </p:sp>
      <p:sp>
        <p:nvSpPr>
          <p:cNvPr id="23" name="右矢印 22"/>
          <p:cNvSpPr/>
          <p:nvPr/>
        </p:nvSpPr>
        <p:spPr bwMode="auto">
          <a:xfrm>
            <a:off x="2214563" y="5033963"/>
            <a:ext cx="360362" cy="360362"/>
          </a:xfrm>
          <a:prstGeom prst="rightArrow">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marL="355600">
              <a:defRPr/>
            </a:pPr>
            <a:r>
              <a:rPr lang="ja-JP" altLang="en-US" sz="1600" dirty="0">
                <a:solidFill>
                  <a:schemeClr val="tx1"/>
                </a:solidFill>
                <a:latin typeface="HGPｺﾞｼｯｸM" pitchFamily="50" charset="-128"/>
                <a:ea typeface="HGPｺﾞｼｯｸM" pitchFamily="50" charset="-128"/>
              </a:rPr>
              <a:t>競争や機能削減により</a:t>
            </a:r>
            <a:endParaRPr lang="en-US" altLang="ja-JP" sz="1600" dirty="0">
              <a:solidFill>
                <a:schemeClr val="tx1"/>
              </a:solidFill>
              <a:latin typeface="HGPｺﾞｼｯｸM" pitchFamily="50" charset="-128"/>
              <a:ea typeface="HGPｺﾞｼｯｸM" pitchFamily="50" charset="-128"/>
            </a:endParaRPr>
          </a:p>
          <a:p>
            <a:pPr marL="355600">
              <a:defRPr/>
            </a:pPr>
            <a:r>
              <a:rPr lang="ja-JP" altLang="en-US" sz="1600" dirty="0">
                <a:solidFill>
                  <a:schemeClr val="tx1"/>
                </a:solidFill>
                <a:latin typeface="HGPｺﾞｼｯｸM" pitchFamily="50" charset="-128"/>
                <a:ea typeface="HGPｺﾞｼｯｸM" pitchFamily="50" charset="-128"/>
              </a:rPr>
              <a:t>開発及び運用保守の</a:t>
            </a:r>
            <a:r>
              <a:rPr lang="en-US" altLang="ja-JP" sz="1600" dirty="0">
                <a:solidFill>
                  <a:schemeClr val="tx1"/>
                </a:solidFill>
                <a:latin typeface="HGPｺﾞｼｯｸM" pitchFamily="50" charset="-128"/>
                <a:ea typeface="HGPｺﾞｼｯｸM" pitchFamily="50" charset="-128"/>
              </a:rPr>
              <a:t/>
            </a:r>
            <a:br>
              <a:rPr lang="en-US" altLang="ja-JP" sz="1600" dirty="0">
                <a:solidFill>
                  <a:schemeClr val="tx1"/>
                </a:solidFill>
                <a:latin typeface="HGPｺﾞｼｯｸM" pitchFamily="50" charset="-128"/>
                <a:ea typeface="HGPｺﾞｼｯｸM" pitchFamily="50" charset="-128"/>
              </a:rPr>
            </a:br>
            <a:r>
              <a:rPr lang="ja-JP" altLang="en-US" sz="1600" dirty="0">
                <a:solidFill>
                  <a:schemeClr val="tx1"/>
                </a:solidFill>
                <a:latin typeface="HGPｺﾞｼｯｸM" pitchFamily="50" charset="-128"/>
                <a:ea typeface="HGPｺﾞｼｯｸM" pitchFamily="50" charset="-128"/>
              </a:rPr>
              <a:t>費用をどう抑えるか？</a:t>
            </a:r>
          </a:p>
        </p:txBody>
      </p:sp>
      <p:sp>
        <p:nvSpPr>
          <p:cNvPr id="7178" name="テキスト ボックス 28"/>
          <p:cNvSpPr txBox="1">
            <a:spLocks noChangeArrowheads="1"/>
          </p:cNvSpPr>
          <p:nvPr/>
        </p:nvSpPr>
        <p:spPr bwMode="auto">
          <a:xfrm>
            <a:off x="6067426" y="3057525"/>
            <a:ext cx="2382383" cy="369332"/>
          </a:xfrm>
          <a:prstGeom prst="rect">
            <a:avLst/>
          </a:prstGeom>
          <a:noFill/>
          <a:ln w="9525">
            <a:noFill/>
            <a:miter lim="800000"/>
            <a:headEnd/>
            <a:tailEnd/>
          </a:ln>
        </p:spPr>
        <p:txBody>
          <a:bodyPr wrap="none">
            <a:spAutoFit/>
          </a:bodyPr>
          <a:lstStyle/>
          <a:p>
            <a:r>
              <a:rPr kumimoji="1" lang="ja-JP" altLang="en-US">
                <a:latin typeface="HGPｺﾞｼｯｸM" pitchFamily="50" charset="-128"/>
                <a:ea typeface="HGPｺﾞｼｯｸM" pitchFamily="50" charset="-128"/>
              </a:rPr>
              <a:t>パッケージ製品の活用</a:t>
            </a:r>
            <a:endParaRPr kumimoji="1" lang="en-US" altLang="ja-JP">
              <a:latin typeface="HGPｺﾞｼｯｸM" pitchFamily="50" charset="-128"/>
              <a:ea typeface="HGPｺﾞｼｯｸM" pitchFamily="50" charset="-128"/>
            </a:endParaRPr>
          </a:p>
        </p:txBody>
      </p:sp>
      <p:sp>
        <p:nvSpPr>
          <p:cNvPr id="7179" name="テキスト ボックス 24"/>
          <p:cNvSpPr txBox="1">
            <a:spLocks noChangeArrowheads="1"/>
          </p:cNvSpPr>
          <p:nvPr/>
        </p:nvSpPr>
        <p:spPr bwMode="auto">
          <a:xfrm>
            <a:off x="1247782" y="4949827"/>
            <a:ext cx="950901" cy="569387"/>
          </a:xfrm>
          <a:prstGeom prst="rect">
            <a:avLst/>
          </a:prstGeom>
          <a:noFill/>
          <a:ln w="9525">
            <a:noFill/>
            <a:miter lim="800000"/>
            <a:headEnd/>
            <a:tailEnd/>
          </a:ln>
        </p:spPr>
        <p:txBody>
          <a:bodyPr wrap="none">
            <a:spAutoFit/>
          </a:bodyPr>
          <a:lstStyle/>
          <a:p>
            <a:pPr algn="ctr"/>
            <a:r>
              <a:rPr kumimoji="1" lang="ja-JP" altLang="en-US" sz="1100">
                <a:latin typeface="HGPｺﾞｼｯｸM" pitchFamily="50" charset="-128"/>
                <a:ea typeface="HGPｺﾞｼｯｸM" pitchFamily="50" charset="-128"/>
              </a:rPr>
              <a:t>経費削減の</a:t>
            </a:r>
            <a:endParaRPr kumimoji="1" lang="en-US" altLang="ja-JP" sz="1100">
              <a:latin typeface="HGPｺﾞｼｯｸM" pitchFamily="50" charset="-128"/>
              <a:ea typeface="HGPｺﾞｼｯｸM" pitchFamily="50" charset="-128"/>
            </a:endParaRPr>
          </a:p>
          <a:p>
            <a:pPr algn="ctr"/>
            <a:r>
              <a:rPr kumimoji="1" lang="ja-JP" altLang="en-US" sz="2000">
                <a:latin typeface="HGPｺﾞｼｯｸM" pitchFamily="50" charset="-128"/>
                <a:ea typeface="HGPｺﾞｼｯｸM" pitchFamily="50" charset="-128"/>
              </a:rPr>
              <a:t>ポイント</a:t>
            </a:r>
          </a:p>
        </p:txBody>
      </p:sp>
      <p:sp>
        <p:nvSpPr>
          <p:cNvPr id="32" name="右矢印 31"/>
          <p:cNvSpPr/>
          <p:nvPr/>
        </p:nvSpPr>
        <p:spPr bwMode="auto">
          <a:xfrm>
            <a:off x="6462713" y="5024438"/>
            <a:ext cx="360362" cy="360362"/>
          </a:xfrm>
          <a:prstGeom prst="rightArrow">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16200000" scaled="1"/>
            <a:tileRect/>
          </a:gradFill>
          <a:ln>
            <a:noFill/>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wrap="none" anchor="ctr"/>
          <a:lstStyle/>
          <a:p>
            <a:pPr marL="355600">
              <a:defRPr/>
            </a:pPr>
            <a:r>
              <a:rPr lang="ja-JP" altLang="en-US" sz="1600" dirty="0">
                <a:solidFill>
                  <a:schemeClr val="tx1"/>
                </a:solidFill>
                <a:latin typeface="HGPｺﾞｼｯｸM" pitchFamily="50" charset="-128"/>
                <a:ea typeface="HGPｺﾞｼｯｸM" pitchFamily="50" charset="-128"/>
              </a:rPr>
              <a:t>カスタマイズを抑え、</a:t>
            </a:r>
            <a:r>
              <a:rPr lang="en-US" altLang="ja-JP" sz="1600" dirty="0">
                <a:solidFill>
                  <a:schemeClr val="tx1"/>
                </a:solidFill>
                <a:latin typeface="HGPｺﾞｼｯｸM" pitchFamily="50" charset="-128"/>
                <a:ea typeface="HGPｺﾞｼｯｸM" pitchFamily="50" charset="-128"/>
              </a:rPr>
              <a:t/>
            </a:r>
            <a:br>
              <a:rPr lang="en-US" altLang="ja-JP" sz="1600" dirty="0">
                <a:solidFill>
                  <a:schemeClr val="tx1"/>
                </a:solidFill>
                <a:latin typeface="HGPｺﾞｼｯｸM" pitchFamily="50" charset="-128"/>
                <a:ea typeface="HGPｺﾞｼｯｸM" pitchFamily="50" charset="-128"/>
              </a:rPr>
            </a:br>
            <a:r>
              <a:rPr lang="ja-JP" altLang="en-US" sz="1600" dirty="0">
                <a:solidFill>
                  <a:schemeClr val="tx1"/>
                </a:solidFill>
                <a:latin typeface="HGPｺﾞｼｯｸM" pitchFamily="50" charset="-128"/>
                <a:ea typeface="HGPｺﾞｼｯｸM" pitchFamily="50" charset="-128"/>
              </a:rPr>
              <a:t>パッケージの機能にどう</a:t>
            </a:r>
            <a:endParaRPr lang="en-US" altLang="ja-JP" sz="1600" dirty="0">
              <a:solidFill>
                <a:schemeClr val="tx1"/>
              </a:solidFill>
              <a:latin typeface="HGPｺﾞｼｯｸM" pitchFamily="50" charset="-128"/>
              <a:ea typeface="HGPｺﾞｼｯｸM" pitchFamily="50" charset="-128"/>
            </a:endParaRPr>
          </a:p>
          <a:p>
            <a:pPr marL="355600">
              <a:defRPr/>
            </a:pPr>
            <a:r>
              <a:rPr lang="ja-JP" altLang="en-US" sz="1600" dirty="0">
                <a:solidFill>
                  <a:schemeClr val="tx1"/>
                </a:solidFill>
                <a:latin typeface="HGPｺﾞｼｯｸM" pitchFamily="50" charset="-128"/>
                <a:ea typeface="HGPｺﾞｼｯｸM" pitchFamily="50" charset="-128"/>
              </a:rPr>
              <a:t>あわせるか？</a:t>
            </a:r>
          </a:p>
        </p:txBody>
      </p:sp>
      <p:sp>
        <p:nvSpPr>
          <p:cNvPr id="7181" name="テキスト ボックス 32"/>
          <p:cNvSpPr txBox="1">
            <a:spLocks noChangeArrowheads="1"/>
          </p:cNvSpPr>
          <p:nvPr/>
        </p:nvSpPr>
        <p:spPr bwMode="auto">
          <a:xfrm>
            <a:off x="5496724" y="4941890"/>
            <a:ext cx="950901" cy="569387"/>
          </a:xfrm>
          <a:prstGeom prst="rect">
            <a:avLst/>
          </a:prstGeom>
          <a:noFill/>
          <a:ln w="9525">
            <a:noFill/>
            <a:miter lim="800000"/>
            <a:headEnd/>
            <a:tailEnd/>
          </a:ln>
        </p:spPr>
        <p:txBody>
          <a:bodyPr wrap="none">
            <a:spAutoFit/>
          </a:bodyPr>
          <a:lstStyle/>
          <a:p>
            <a:pPr algn="ctr"/>
            <a:r>
              <a:rPr kumimoji="1" lang="ja-JP" altLang="en-US" sz="1100">
                <a:latin typeface="HGPｺﾞｼｯｸM" pitchFamily="50" charset="-128"/>
                <a:ea typeface="HGPｺﾞｼｯｸM" pitchFamily="50" charset="-128"/>
              </a:rPr>
              <a:t>経費削減の</a:t>
            </a:r>
            <a:endParaRPr kumimoji="1" lang="en-US" altLang="ja-JP" sz="1100">
              <a:latin typeface="HGPｺﾞｼｯｸM" pitchFamily="50" charset="-128"/>
              <a:ea typeface="HGPｺﾞｼｯｸM" pitchFamily="50" charset="-128"/>
            </a:endParaRPr>
          </a:p>
          <a:p>
            <a:pPr algn="ctr"/>
            <a:r>
              <a:rPr kumimoji="1" lang="ja-JP" altLang="en-US" sz="2000">
                <a:latin typeface="HGPｺﾞｼｯｸM" pitchFamily="50" charset="-128"/>
                <a:ea typeface="HGPｺﾞｼｯｸM" pitchFamily="50" charset="-128"/>
              </a:rPr>
              <a:t>ポイント</a:t>
            </a:r>
          </a:p>
        </p:txBody>
      </p:sp>
      <p:sp>
        <p:nvSpPr>
          <p:cNvPr id="27" name="円/楕円 26"/>
          <p:cNvSpPr/>
          <p:nvPr/>
        </p:nvSpPr>
        <p:spPr bwMode="auto">
          <a:xfrm rot="18900000">
            <a:off x="836710" y="2771133"/>
            <a:ext cx="648072" cy="648072"/>
          </a:xfrm>
          <a:prstGeom prst="ellipse">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path path="circle">
              <a:fillToRect l="50000" t="50000" r="50000" b="50000"/>
            </a:path>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a:defRPr/>
            </a:pPr>
            <a:r>
              <a:rPr lang="ja-JP" altLang="en-US" dirty="0">
                <a:solidFill>
                  <a:schemeClr val="bg1"/>
                </a:solidFill>
                <a:latin typeface="HGPｺﾞｼｯｸM" pitchFamily="50" charset="-128"/>
                <a:ea typeface="HGPｺﾞｼｯｸM" pitchFamily="50" charset="-128"/>
              </a:rPr>
              <a:t>従来</a:t>
            </a:r>
          </a:p>
        </p:txBody>
      </p:sp>
      <p:sp>
        <p:nvSpPr>
          <p:cNvPr id="35" name="円/楕円 34"/>
          <p:cNvSpPr/>
          <p:nvPr/>
        </p:nvSpPr>
        <p:spPr bwMode="auto">
          <a:xfrm rot="18900000">
            <a:off x="5085182" y="2778254"/>
            <a:ext cx="648072" cy="648072"/>
          </a:xfrm>
          <a:prstGeom prst="ellipse">
            <a:avLst/>
          </a:prstGeom>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path path="circle">
              <a:fillToRect l="50000" t="50000" r="50000" b="50000"/>
            </a:path>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a:defRPr/>
            </a:pPr>
            <a:r>
              <a:rPr lang="ja-JP" altLang="en-US" dirty="0">
                <a:solidFill>
                  <a:schemeClr val="bg1"/>
                </a:solidFill>
                <a:latin typeface="HGPｺﾞｼｯｸM" pitchFamily="50" charset="-128"/>
                <a:ea typeface="HGPｺﾞｼｯｸM" pitchFamily="50" charset="-128"/>
              </a:rPr>
              <a:t>今後</a:t>
            </a:r>
          </a:p>
        </p:txBody>
      </p:sp>
      <p:sp>
        <p:nvSpPr>
          <p:cNvPr id="7188" name="テキスト ボックス 30"/>
          <p:cNvSpPr txBox="1">
            <a:spLocks noChangeArrowheads="1"/>
          </p:cNvSpPr>
          <p:nvPr/>
        </p:nvSpPr>
        <p:spPr bwMode="auto">
          <a:xfrm>
            <a:off x="5459413" y="3560765"/>
            <a:ext cx="3600450" cy="1323975"/>
          </a:xfrm>
          <a:prstGeom prst="rect">
            <a:avLst/>
          </a:prstGeom>
          <a:noFill/>
          <a:ln w="9525">
            <a:noFill/>
            <a:miter lim="800000"/>
            <a:headEnd/>
            <a:tailEnd/>
          </a:ln>
        </p:spPr>
        <p:txBody>
          <a:bodyPr>
            <a:spAutoFit/>
          </a:bodyPr>
          <a:lstStyle/>
          <a:p>
            <a:pPr marL="177800" indent="-177800">
              <a:buFont typeface="Wingdings" pitchFamily="2" charset="2"/>
              <a:buChar char="u"/>
            </a:pPr>
            <a:r>
              <a:rPr kumimoji="1" lang="ja-JP" altLang="en-US" sz="1600">
                <a:latin typeface="HGPｺﾞｼｯｸM" pitchFamily="50" charset="-128"/>
                <a:ea typeface="HGPｺﾞｼｯｸM" pitchFamily="50" charset="-128"/>
              </a:rPr>
              <a:t>パッケージが有している機能の範囲で利用する。</a:t>
            </a:r>
            <a:endParaRPr kumimoji="1" lang="en-US" altLang="ja-JP" sz="1600">
              <a:latin typeface="HGPｺﾞｼｯｸM" pitchFamily="50" charset="-128"/>
              <a:ea typeface="HGPｺﾞｼｯｸM" pitchFamily="50" charset="-128"/>
            </a:endParaRPr>
          </a:p>
          <a:p>
            <a:pPr marL="177800" indent="-177800">
              <a:buFont typeface="Wingdings" pitchFamily="2" charset="2"/>
              <a:buChar char="u"/>
            </a:pPr>
            <a:r>
              <a:rPr kumimoji="1" lang="ja-JP" altLang="en-US" sz="1600">
                <a:latin typeface="HGPｺﾞｼｯｸM" pitchFamily="50" charset="-128"/>
                <a:ea typeface="HGPｺﾞｼｯｸM" pitchFamily="50" charset="-128"/>
              </a:rPr>
              <a:t>価格は基本的に決まっている。</a:t>
            </a:r>
            <a:endParaRPr kumimoji="1" lang="en-US" altLang="ja-JP" sz="1600">
              <a:latin typeface="HGPｺﾞｼｯｸM" pitchFamily="50" charset="-128"/>
              <a:ea typeface="HGPｺﾞｼｯｸM" pitchFamily="50" charset="-128"/>
            </a:endParaRPr>
          </a:p>
          <a:p>
            <a:pPr marL="177800" indent="-177800">
              <a:buFont typeface="Wingdings" pitchFamily="2" charset="2"/>
              <a:buChar char="u"/>
            </a:pPr>
            <a:r>
              <a:rPr kumimoji="1" lang="ja-JP" altLang="en-US" sz="1600">
                <a:latin typeface="HGPｺﾞｼｯｸM" pitchFamily="50" charset="-128"/>
                <a:ea typeface="HGPｺﾞｼｯｸM" pitchFamily="50" charset="-128"/>
              </a:rPr>
              <a:t>カスタマイズの有無及び量は直接的なコスト要因となる。</a:t>
            </a:r>
          </a:p>
        </p:txBody>
      </p:sp>
      <p:sp>
        <p:nvSpPr>
          <p:cNvPr id="7189" name="テキスト ボックス 37"/>
          <p:cNvSpPr txBox="1">
            <a:spLocks noChangeArrowheads="1"/>
          </p:cNvSpPr>
          <p:nvPr/>
        </p:nvSpPr>
        <p:spPr bwMode="auto">
          <a:xfrm>
            <a:off x="1206500" y="3560764"/>
            <a:ext cx="3600450" cy="1323439"/>
          </a:xfrm>
          <a:prstGeom prst="rect">
            <a:avLst/>
          </a:prstGeom>
          <a:noFill/>
          <a:ln w="9525">
            <a:noFill/>
            <a:miter lim="800000"/>
            <a:headEnd/>
            <a:tailEnd/>
          </a:ln>
        </p:spPr>
        <p:txBody>
          <a:bodyPr>
            <a:spAutoFit/>
          </a:bodyPr>
          <a:lstStyle/>
          <a:p>
            <a:pPr marL="177800" indent="-177800">
              <a:buFont typeface="Wingdings" pitchFamily="2" charset="2"/>
              <a:buChar char="u"/>
            </a:pPr>
            <a:r>
              <a:rPr kumimoji="1" lang="ja-JP" altLang="en-US" sz="1600">
                <a:latin typeface="HGPｺﾞｼｯｸM" pitchFamily="50" charset="-128"/>
                <a:ea typeface="HGPｺﾞｼｯｸM" pitchFamily="50" charset="-128"/>
              </a:rPr>
              <a:t>必要な機能を対象として、設計に基づいて整備する。</a:t>
            </a:r>
            <a:endParaRPr kumimoji="1" lang="en-US" altLang="ja-JP" sz="1600">
              <a:latin typeface="HGPｺﾞｼｯｸM" pitchFamily="50" charset="-128"/>
              <a:ea typeface="HGPｺﾞｼｯｸM" pitchFamily="50" charset="-128"/>
            </a:endParaRPr>
          </a:p>
          <a:p>
            <a:pPr marL="177800" indent="-177800">
              <a:buFont typeface="Wingdings" pitchFamily="2" charset="2"/>
              <a:buChar char="u"/>
            </a:pPr>
            <a:r>
              <a:rPr kumimoji="1" lang="ja-JP" altLang="en-US" sz="1600">
                <a:latin typeface="HGPｺﾞｼｯｸM" pitchFamily="50" charset="-128"/>
                <a:ea typeface="HGPｺﾞｼｯｸM" pitchFamily="50" charset="-128"/>
              </a:rPr>
              <a:t>価格は工数をもとに案件毎に決まる。</a:t>
            </a:r>
            <a:endParaRPr kumimoji="1" lang="en-US" altLang="ja-JP" sz="1600">
              <a:latin typeface="HGPｺﾞｼｯｸM" pitchFamily="50" charset="-128"/>
              <a:ea typeface="HGPｺﾞｼｯｸM" pitchFamily="50" charset="-128"/>
            </a:endParaRPr>
          </a:p>
          <a:p>
            <a:pPr marL="177800" indent="-177800">
              <a:buFont typeface="Wingdings" pitchFamily="2" charset="2"/>
              <a:buChar char="u"/>
            </a:pPr>
            <a:r>
              <a:rPr kumimoji="1" lang="ja-JP" altLang="en-US" sz="1600">
                <a:latin typeface="HGPｺﾞｼｯｸM" pitchFamily="50" charset="-128"/>
                <a:ea typeface="HGPｺﾞｼｯｸM" pitchFamily="50" charset="-128"/>
              </a:rPr>
              <a:t>機能の複雑さや量が直接的なコスト要因となる。</a:t>
            </a:r>
          </a:p>
        </p:txBody>
      </p:sp>
      <p:sp>
        <p:nvSpPr>
          <p:cNvPr id="7190" name="星 32 7167"/>
          <p:cNvSpPr>
            <a:spLocks noChangeArrowheads="1"/>
          </p:cNvSpPr>
          <p:nvPr/>
        </p:nvSpPr>
        <p:spPr bwMode="auto">
          <a:xfrm rot="-418148">
            <a:off x="7939088" y="5408613"/>
            <a:ext cx="1733550" cy="641350"/>
          </a:xfrm>
          <a:prstGeom prst="star32">
            <a:avLst>
              <a:gd name="adj" fmla="val 37500"/>
            </a:avLst>
          </a:prstGeom>
          <a:solidFill>
            <a:srgbClr val="FFC000"/>
          </a:solidFill>
          <a:ln w="9525" algn="ctr">
            <a:noFill/>
            <a:round/>
            <a:headEnd/>
            <a:tailEnd/>
          </a:ln>
          <a:effectLst>
            <a:prstShdw prst="shdw17" dist="17961" dir="2700000">
              <a:schemeClr val="bg2"/>
            </a:prstShdw>
          </a:effectLst>
        </p:spPr>
        <p:txBody>
          <a:bodyPr wrap="none" anchor="ctr"/>
          <a:lstStyle/>
          <a:p>
            <a:pPr algn="ctr"/>
            <a:r>
              <a:rPr lang="ja-JP" altLang="en-US" sz="2400" dirty="0">
                <a:solidFill>
                  <a:srgbClr val="FF0000"/>
                </a:solidFill>
                <a:latin typeface="HGPｺﾞｼｯｸM" pitchFamily="50" charset="-128"/>
                <a:ea typeface="HGPｺﾞｼｯｸM" pitchFamily="50" charset="-128"/>
              </a:rPr>
              <a:t>標準化</a:t>
            </a:r>
          </a:p>
        </p:txBody>
      </p:sp>
      <p:sp>
        <p:nvSpPr>
          <p:cNvPr id="20" name="スライド番号プレースホルダ 19"/>
          <p:cNvSpPr>
            <a:spLocks noGrp="1"/>
          </p:cNvSpPr>
          <p:nvPr>
            <p:ph type="sldNum" sz="quarter" idx="12"/>
          </p:nvPr>
        </p:nvSpPr>
        <p:spPr/>
        <p:txBody>
          <a:bodyPr/>
          <a:lstStyle/>
          <a:p>
            <a:pPr>
              <a:defRPr/>
            </a:pPr>
            <a:fld id="{C348C0E9-3B83-4B3B-9E25-915DD744B3E5}" type="slidenum">
              <a:rPr lang="en-US" altLang="ja-JP" smtClean="0"/>
              <a:pPr>
                <a:defRPr/>
              </a:pPr>
              <a:t>4</a:t>
            </a:fld>
            <a:endParaRPr lang="ja-JP" altLang="en-US" dirty="0"/>
          </a:p>
        </p:txBody>
      </p:sp>
      <p:sp>
        <p:nvSpPr>
          <p:cNvPr id="21" name="フッター プレースホルダ 20"/>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1"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ja-JP" dirty="0" smtClean="0"/>
              <a:t>４．標準化の必要性</a:t>
            </a:r>
            <a:r>
              <a:rPr lang="ja-JP" altLang="en-US" dirty="0" smtClean="0"/>
              <a:t>　</a:t>
            </a:r>
            <a:r>
              <a:rPr lang="ja-JP" altLang="en-US" sz="2400" dirty="0" smtClean="0"/>
              <a:t>～番号法対応～</a:t>
            </a:r>
          </a:p>
        </p:txBody>
      </p:sp>
      <p:sp>
        <p:nvSpPr>
          <p:cNvPr id="20" name="テキスト ボックス 1"/>
          <p:cNvSpPr txBox="1">
            <a:spLocks noChangeArrowheads="1"/>
          </p:cNvSpPr>
          <p:nvPr/>
        </p:nvSpPr>
        <p:spPr bwMode="auto">
          <a:xfrm>
            <a:off x="1238137" y="3140968"/>
            <a:ext cx="7845098"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Arial" panose="020B0604020202020204" pitchFamily="34" charset="0"/>
              <a:buChar cha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lgn="l" eaLnBrk="0" hangingPunct="0">
              <a:spcBef>
                <a:spcPct val="20000"/>
              </a:spcBef>
              <a:buClr>
                <a:schemeClr val="hlink"/>
              </a:buClr>
              <a:buFont typeface="Wingdings" panose="05000000000000000000" pitchFamily="2" charset="2"/>
              <a:buChar char="l"/>
              <a:defRPr kumimoji="1" sz="2000">
                <a:solidFill>
                  <a:schemeClr val="tx1"/>
                </a:solidFill>
                <a:latin typeface="Arial" panose="020B0604020202020204" pitchFamily="34" charset="0"/>
                <a:ea typeface="HGP創英角ｺﾞｼｯｸUB" panose="020B0900000000000000" pitchFamily="50" charset="-128"/>
              </a:defRPr>
            </a:lvl2pPr>
            <a:lvl3pPr marL="1143000" indent="-228600" algn="l" eaLnBrk="0" hangingPunct="0">
              <a:spcBef>
                <a:spcPct val="20000"/>
              </a:spcBef>
              <a:buClr>
                <a:schemeClr val="hlink"/>
              </a:buClr>
              <a:buFont typeface="Arial" panose="020B0604020202020204" pitchFamily="34" charset="0"/>
              <a:buChar char="•"/>
              <a:defRPr kumimoji="1">
                <a:solidFill>
                  <a:schemeClr val="tx1"/>
                </a:solidFill>
                <a:latin typeface="Arial" panose="020B0604020202020204" pitchFamily="34" charset="0"/>
                <a:ea typeface="HGP創英角ｺﾞｼｯｸUB" panose="020B0900000000000000" pitchFamily="50" charset="-128"/>
              </a:defRPr>
            </a:lvl3pPr>
            <a:lvl4pPr marL="1600200" indent="-228600" algn="l" eaLnBrk="0" hangingPunct="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ea typeface="HGP創英角ｺﾞｼｯｸUB" panose="020B0900000000000000"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None/>
            </a:pPr>
            <a:r>
              <a:rPr lang="ja-JP" altLang="en-US" sz="1400" dirty="0" smtClean="0">
                <a:latin typeface="HGPｺﾞｼｯｸM" pitchFamily="50" charset="-128"/>
                <a:ea typeface="HGPｺﾞｼｯｸM" pitchFamily="50" charset="-128"/>
              </a:rPr>
              <a:t>第九条</a:t>
            </a:r>
            <a:r>
              <a:rPr lang="ja-JP" altLang="en-US" sz="1400" dirty="0">
                <a:latin typeface="HGPｺﾞｼｯｸM" pitchFamily="50" charset="-128"/>
                <a:ea typeface="HGPｺﾞｼｯｸM" pitchFamily="50" charset="-128"/>
              </a:rPr>
              <a:t>（第一項）</a:t>
            </a:r>
          </a:p>
          <a:p>
            <a:pPr eaLnBrk="1" hangingPunct="1">
              <a:spcBef>
                <a:spcPct val="0"/>
              </a:spcBef>
              <a:buClrTx/>
              <a:buFontTx/>
              <a:buNone/>
            </a:pPr>
            <a:r>
              <a:rPr lang="ja-JP" altLang="en-US" sz="1400" dirty="0" smtClean="0">
                <a:solidFill>
                  <a:srgbClr val="FF0000"/>
                </a:solidFill>
                <a:latin typeface="HGPｺﾞｼｯｸM" pitchFamily="50" charset="-128"/>
                <a:ea typeface="HGPｺﾞｼｯｸM" pitchFamily="50" charset="-128"/>
              </a:rPr>
              <a:t>別表</a:t>
            </a:r>
            <a:r>
              <a:rPr lang="ja-JP" altLang="en-US" sz="1400" dirty="0">
                <a:solidFill>
                  <a:srgbClr val="FF0000"/>
                </a:solidFill>
                <a:latin typeface="HGPｺﾞｼｯｸM" pitchFamily="50" charset="-128"/>
                <a:ea typeface="HGPｺﾞｼｯｸM" pitchFamily="50" charset="-128"/>
              </a:rPr>
              <a:t>１に掲げる</a:t>
            </a:r>
            <a:r>
              <a:rPr lang="ja-JP" altLang="en-US" sz="1400" dirty="0" smtClean="0">
                <a:solidFill>
                  <a:srgbClr val="FF0000"/>
                </a:solidFill>
                <a:latin typeface="HGPｺﾞｼｯｸM" pitchFamily="50" charset="-128"/>
                <a:ea typeface="HGPｺﾞｼｯｸM" pitchFamily="50" charset="-128"/>
              </a:rPr>
              <a:t>事務処理</a:t>
            </a:r>
            <a:r>
              <a:rPr lang="ja-JP" altLang="en-US" sz="1400" dirty="0">
                <a:solidFill>
                  <a:srgbClr val="FF0000"/>
                </a:solidFill>
                <a:latin typeface="HGPｺﾞｼｯｸM" pitchFamily="50" charset="-128"/>
                <a:ea typeface="HGPｺﾞｼｯｸM" pitchFamily="50" charset="-128"/>
              </a:rPr>
              <a:t>に</a:t>
            </a:r>
            <a:r>
              <a:rPr lang="ja-JP" altLang="en-US" sz="1400" dirty="0" smtClean="0">
                <a:solidFill>
                  <a:srgbClr val="FF0000"/>
                </a:solidFill>
                <a:latin typeface="HGPｺﾞｼｯｸM" pitchFamily="50" charset="-128"/>
                <a:ea typeface="HGPｺﾞｼｯｸM" pitchFamily="50" charset="-128"/>
              </a:rPr>
              <a:t>関して保有する特定個人情報ファイル</a:t>
            </a:r>
            <a:r>
              <a:rPr lang="ja-JP" altLang="en-US" sz="1400" dirty="0" smtClean="0">
                <a:latin typeface="HGPｺﾞｼｯｸM" pitchFamily="50" charset="-128"/>
                <a:ea typeface="HGPｺﾞｼｯｸM" pitchFamily="50" charset="-128"/>
              </a:rPr>
              <a:t>において、個人</a:t>
            </a:r>
            <a:r>
              <a:rPr lang="ja-JP" altLang="en-US" sz="1400" dirty="0">
                <a:latin typeface="HGPｺﾞｼｯｸM" pitchFamily="50" charset="-128"/>
                <a:ea typeface="HGPｺﾞｼｯｸM" pitchFamily="50" charset="-128"/>
              </a:rPr>
              <a:t>情報を効率的に検索、管理するのに必要な限度</a:t>
            </a:r>
            <a:r>
              <a:rPr lang="ja-JP" altLang="en-US" sz="1400" dirty="0" smtClean="0">
                <a:latin typeface="HGPｺﾞｼｯｸM" pitchFamily="50" charset="-128"/>
                <a:ea typeface="HGPｺﾞｼｯｸM" pitchFamily="50" charset="-128"/>
              </a:rPr>
              <a:t>で</a:t>
            </a:r>
            <a:r>
              <a:rPr lang="ja-JP" altLang="en-US" sz="1400" dirty="0" smtClean="0">
                <a:solidFill>
                  <a:srgbClr val="FF0000"/>
                </a:solidFill>
                <a:latin typeface="HGPｺﾞｼｯｸM" pitchFamily="50" charset="-128"/>
                <a:ea typeface="HGPｺﾞｼｯｸM" pitchFamily="50" charset="-128"/>
              </a:rPr>
              <a:t>「</a:t>
            </a:r>
            <a:r>
              <a:rPr lang="ja-JP" altLang="en-US" sz="1400" dirty="0">
                <a:solidFill>
                  <a:srgbClr val="FF0000"/>
                </a:solidFill>
                <a:latin typeface="HGPｺﾞｼｯｸM" pitchFamily="50" charset="-128"/>
                <a:ea typeface="HGPｺﾞｼｯｸM" pitchFamily="50" charset="-128"/>
              </a:rPr>
              <a:t>個人番号」</a:t>
            </a:r>
            <a:r>
              <a:rPr lang="ja-JP" altLang="en-US" sz="1400" dirty="0">
                <a:latin typeface="HGPｺﾞｼｯｸM" pitchFamily="50" charset="-128"/>
                <a:ea typeface="HGPｺﾞｼｯｸM" pitchFamily="50" charset="-128"/>
              </a:rPr>
              <a:t>を利用することができる</a:t>
            </a:r>
            <a:r>
              <a:rPr lang="ja-JP" altLang="en-US" sz="1400" dirty="0" smtClean="0">
                <a:latin typeface="HGPｺﾞｼｯｸM" pitchFamily="50" charset="-128"/>
                <a:ea typeface="HGPｺﾞｼｯｸM" pitchFamily="50" charset="-128"/>
              </a:rPr>
              <a:t>。</a:t>
            </a:r>
            <a:endParaRPr lang="en-US" altLang="ja-JP" sz="1400" dirty="0">
              <a:latin typeface="HGPｺﾞｼｯｸM" pitchFamily="50" charset="-128"/>
              <a:ea typeface="HGPｺﾞｼｯｸM" pitchFamily="50" charset="-128"/>
            </a:endParaRPr>
          </a:p>
        </p:txBody>
      </p:sp>
      <p:sp>
        <p:nvSpPr>
          <p:cNvPr id="21" name="テキスト ボックス 10"/>
          <p:cNvSpPr txBox="1">
            <a:spLocks noChangeArrowheads="1"/>
          </p:cNvSpPr>
          <p:nvPr/>
        </p:nvSpPr>
        <p:spPr bwMode="auto">
          <a:xfrm>
            <a:off x="552526" y="2276872"/>
            <a:ext cx="5521063" cy="707886"/>
          </a:xfrm>
          <a:prstGeom prst="rect">
            <a:avLst/>
          </a:prstGeom>
          <a:ln/>
          <a:extLst/>
        </p:spPr>
        <p:style>
          <a:lnRef idx="1">
            <a:schemeClr val="dk1"/>
          </a:lnRef>
          <a:fillRef idx="2">
            <a:schemeClr val="dk1"/>
          </a:fillRef>
          <a:effectRef idx="1">
            <a:schemeClr val="dk1"/>
          </a:effectRef>
          <a:fontRef idx="minor">
            <a:schemeClr val="dk1"/>
          </a:fontRef>
        </p:style>
        <p:txBody>
          <a:bodyPr wrap="none">
            <a:spAutoFit/>
          </a:bodyPr>
          <a:lstStyle>
            <a:lvl1pPr algn="l" eaLnBrk="0" hangingPunct="0">
              <a:spcBef>
                <a:spcPct val="20000"/>
              </a:spcBef>
              <a:buClr>
                <a:schemeClr val="hlink"/>
              </a:buClr>
              <a:buFont typeface="Arial" panose="020B0604020202020204" pitchFamily="34" charset="0"/>
              <a:buChar cha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lgn="l" eaLnBrk="0" hangingPunct="0">
              <a:spcBef>
                <a:spcPct val="20000"/>
              </a:spcBef>
              <a:buClr>
                <a:schemeClr val="hlink"/>
              </a:buClr>
              <a:buFont typeface="Wingdings" panose="05000000000000000000" pitchFamily="2" charset="2"/>
              <a:buChar char="l"/>
              <a:defRPr kumimoji="1" sz="2000">
                <a:solidFill>
                  <a:schemeClr val="tx1"/>
                </a:solidFill>
                <a:latin typeface="Arial" panose="020B0604020202020204" pitchFamily="34" charset="0"/>
                <a:ea typeface="HGP創英角ｺﾞｼｯｸUB" panose="020B0900000000000000" pitchFamily="50" charset="-128"/>
              </a:defRPr>
            </a:lvl2pPr>
            <a:lvl3pPr marL="1143000" indent="-228600" algn="l" eaLnBrk="0" hangingPunct="0">
              <a:spcBef>
                <a:spcPct val="20000"/>
              </a:spcBef>
              <a:buClr>
                <a:schemeClr val="hlink"/>
              </a:buClr>
              <a:buFont typeface="Arial" panose="020B0604020202020204" pitchFamily="34" charset="0"/>
              <a:buChar char="•"/>
              <a:defRPr kumimoji="1">
                <a:solidFill>
                  <a:schemeClr val="tx1"/>
                </a:solidFill>
                <a:latin typeface="Arial" panose="020B0604020202020204" pitchFamily="34" charset="0"/>
                <a:ea typeface="HGP創英角ｺﾞｼｯｸUB" panose="020B0900000000000000" pitchFamily="50" charset="-128"/>
              </a:defRPr>
            </a:lvl3pPr>
            <a:lvl4pPr marL="1600200" indent="-228600" algn="l" eaLnBrk="0" hangingPunct="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ea typeface="HGP創英角ｺﾞｼｯｸUB" panose="020B0900000000000000"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None/>
            </a:pPr>
            <a:r>
              <a:rPr lang="ja-JP" altLang="en-US" sz="2000" dirty="0" smtClean="0">
                <a:latin typeface="HGPｺﾞｼｯｸM" pitchFamily="50" charset="-128"/>
                <a:ea typeface="HGPｺﾞｼｯｸM" pitchFamily="50" charset="-128"/>
              </a:rPr>
              <a:t>個人番号の利用（別表１）</a:t>
            </a:r>
            <a:endParaRPr lang="en-US" altLang="ja-JP" sz="2000" dirty="0" smtClean="0">
              <a:latin typeface="HGPｺﾞｼｯｸM" pitchFamily="50" charset="-128"/>
              <a:ea typeface="HGPｺﾞｼｯｸM" pitchFamily="50" charset="-128"/>
            </a:endParaRPr>
          </a:p>
          <a:p>
            <a:pPr eaLnBrk="1" hangingPunct="1">
              <a:spcBef>
                <a:spcPct val="0"/>
              </a:spcBef>
              <a:buClrTx/>
              <a:buNone/>
            </a:pPr>
            <a:r>
              <a:rPr lang="ja-JP" altLang="en-US" sz="2000" dirty="0" smtClean="0">
                <a:latin typeface="HGPｺﾞｼｯｸM" pitchFamily="50" charset="-128"/>
                <a:ea typeface="HGPｺﾞｼｯｸM" pitchFamily="50" charset="-128"/>
              </a:rPr>
              <a:t>「</a:t>
            </a:r>
            <a:r>
              <a:rPr lang="ja-JP" altLang="en-US" sz="2000" dirty="0">
                <a:latin typeface="HGPｺﾞｼｯｸM" pitchFamily="50" charset="-128"/>
                <a:ea typeface="HGPｺﾞｼｯｸM" pitchFamily="50" charset="-128"/>
              </a:rPr>
              <a:t>個人番号」は別表１の範囲で利用が許されて</a:t>
            </a:r>
            <a:r>
              <a:rPr lang="ja-JP" altLang="en-US" sz="2000" dirty="0" smtClean="0">
                <a:latin typeface="HGPｺﾞｼｯｸM" pitchFamily="50" charset="-128"/>
                <a:ea typeface="HGPｺﾞｼｯｸM" pitchFamily="50" charset="-128"/>
              </a:rPr>
              <a:t>いる</a:t>
            </a:r>
            <a:endParaRPr lang="ja-JP" altLang="en-US" sz="2000" dirty="0">
              <a:latin typeface="HGPｺﾞｼｯｸM" pitchFamily="50" charset="-128"/>
              <a:ea typeface="HGPｺﾞｼｯｸM" pitchFamily="50" charset="-128"/>
            </a:endParaRPr>
          </a:p>
        </p:txBody>
      </p:sp>
      <p:sp>
        <p:nvSpPr>
          <p:cNvPr id="24" name="テキスト ボックス 10"/>
          <p:cNvSpPr txBox="1">
            <a:spLocks noChangeArrowheads="1"/>
          </p:cNvSpPr>
          <p:nvPr/>
        </p:nvSpPr>
        <p:spPr bwMode="auto">
          <a:xfrm>
            <a:off x="518057" y="3933056"/>
            <a:ext cx="5450531" cy="707886"/>
          </a:xfrm>
          <a:prstGeom prst="rect">
            <a:avLst/>
          </a:prstGeom>
          <a:ln/>
          <a:extLst/>
        </p:spPr>
        <p:style>
          <a:lnRef idx="1">
            <a:schemeClr val="dk1"/>
          </a:lnRef>
          <a:fillRef idx="2">
            <a:schemeClr val="dk1"/>
          </a:fillRef>
          <a:effectRef idx="1">
            <a:schemeClr val="dk1"/>
          </a:effectRef>
          <a:fontRef idx="minor">
            <a:schemeClr val="dk1"/>
          </a:fontRef>
        </p:style>
        <p:txBody>
          <a:bodyPr wrap="none">
            <a:spAutoFit/>
          </a:bodyPr>
          <a:lstStyle>
            <a:lvl1pPr algn="l" eaLnBrk="0" hangingPunct="0">
              <a:spcBef>
                <a:spcPct val="20000"/>
              </a:spcBef>
              <a:buClr>
                <a:schemeClr val="hlink"/>
              </a:buClr>
              <a:buFont typeface="Arial" panose="020B0604020202020204" pitchFamily="34" charset="0"/>
              <a:buChar cha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lgn="l" eaLnBrk="0" hangingPunct="0">
              <a:spcBef>
                <a:spcPct val="20000"/>
              </a:spcBef>
              <a:buClr>
                <a:schemeClr val="hlink"/>
              </a:buClr>
              <a:buFont typeface="Wingdings" panose="05000000000000000000" pitchFamily="2" charset="2"/>
              <a:buChar char="l"/>
              <a:defRPr kumimoji="1" sz="2000">
                <a:solidFill>
                  <a:schemeClr val="tx1"/>
                </a:solidFill>
                <a:latin typeface="Arial" panose="020B0604020202020204" pitchFamily="34" charset="0"/>
                <a:ea typeface="HGP創英角ｺﾞｼｯｸUB" panose="020B0900000000000000" pitchFamily="50" charset="-128"/>
              </a:defRPr>
            </a:lvl2pPr>
            <a:lvl3pPr marL="1143000" indent="-228600" algn="l" eaLnBrk="0" hangingPunct="0">
              <a:spcBef>
                <a:spcPct val="20000"/>
              </a:spcBef>
              <a:buClr>
                <a:schemeClr val="hlink"/>
              </a:buClr>
              <a:buFont typeface="Arial" panose="020B0604020202020204" pitchFamily="34" charset="0"/>
              <a:buChar char="•"/>
              <a:defRPr kumimoji="1">
                <a:solidFill>
                  <a:schemeClr val="tx1"/>
                </a:solidFill>
                <a:latin typeface="Arial" panose="020B0604020202020204" pitchFamily="34" charset="0"/>
                <a:ea typeface="HGP創英角ｺﾞｼｯｸUB" panose="020B0900000000000000" pitchFamily="50" charset="-128"/>
              </a:defRPr>
            </a:lvl3pPr>
            <a:lvl4pPr marL="1600200" indent="-228600" algn="l" eaLnBrk="0" hangingPunct="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ea typeface="HGP創英角ｺﾞｼｯｸUB" panose="020B0900000000000000"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None/>
            </a:pPr>
            <a:r>
              <a:rPr lang="ja-JP" altLang="en-US" sz="2000" dirty="0" smtClean="0">
                <a:latin typeface="HGPｺﾞｼｯｸM" pitchFamily="50" charset="-128"/>
                <a:ea typeface="HGPｺﾞｼｯｸM" pitchFamily="50" charset="-128"/>
              </a:rPr>
              <a:t>特定個人情報の提供（別表２）</a:t>
            </a:r>
            <a:endParaRPr lang="en-US" altLang="ja-JP" sz="2000" dirty="0" smtClean="0">
              <a:latin typeface="HGPｺﾞｼｯｸM" pitchFamily="50" charset="-128"/>
              <a:ea typeface="HGPｺﾞｼｯｸM" pitchFamily="50" charset="-128"/>
            </a:endParaRPr>
          </a:p>
          <a:p>
            <a:pPr eaLnBrk="1" hangingPunct="1">
              <a:spcBef>
                <a:spcPct val="0"/>
              </a:spcBef>
              <a:buClrTx/>
              <a:buNone/>
            </a:pPr>
            <a:r>
              <a:rPr lang="ja-JP" altLang="en-US" sz="2000" dirty="0" smtClean="0">
                <a:latin typeface="HGPｺﾞｼｯｸM" pitchFamily="50" charset="-128"/>
                <a:ea typeface="HGPｺﾞｼｯｸM" pitchFamily="50" charset="-128"/>
              </a:rPr>
              <a:t>「</a:t>
            </a:r>
            <a:r>
              <a:rPr lang="ja-JP" altLang="en-US" sz="2000" dirty="0">
                <a:latin typeface="HGPｺﾞｼｯｸM" pitchFamily="50" charset="-128"/>
                <a:ea typeface="HGPｺﾞｼｯｸM" pitchFamily="50" charset="-128"/>
              </a:rPr>
              <a:t>個人番号」は</a:t>
            </a:r>
            <a:r>
              <a:rPr lang="ja-JP" altLang="en-US" sz="2000" dirty="0" smtClean="0">
                <a:latin typeface="HGPｺﾞｼｯｸM" pitchFamily="50" charset="-128"/>
                <a:ea typeface="HGPｺﾞｼｯｸM" pitchFamily="50" charset="-128"/>
              </a:rPr>
              <a:t>別表２の</a:t>
            </a:r>
            <a:r>
              <a:rPr lang="ja-JP" altLang="en-US" sz="2000" dirty="0">
                <a:latin typeface="HGPｺﾞｼｯｸM" pitchFamily="50" charset="-128"/>
                <a:ea typeface="HGPｺﾞｼｯｸM" pitchFamily="50" charset="-128"/>
              </a:rPr>
              <a:t>範囲</a:t>
            </a:r>
            <a:r>
              <a:rPr lang="ja-JP" altLang="en-US" sz="2000" dirty="0" smtClean="0">
                <a:latin typeface="HGPｺﾞｼｯｸM" pitchFamily="50" charset="-128"/>
                <a:ea typeface="HGPｺﾞｼｯｸM" pitchFamily="50" charset="-128"/>
              </a:rPr>
              <a:t>で</a:t>
            </a:r>
            <a:r>
              <a:rPr lang="ja-JP" altLang="en-US" sz="2000" dirty="0" smtClean="0">
                <a:latin typeface="HGPｺﾞｼｯｸM" pitchFamily="50" charset="-128"/>
                <a:ea typeface="HGPｺﾞｼｯｸM" pitchFamily="50" charset="-128"/>
              </a:rPr>
              <a:t>提供</a:t>
            </a:r>
            <a:r>
              <a:rPr lang="ja-JP" altLang="en-US" sz="2000" dirty="0" smtClean="0">
                <a:latin typeface="HGPｺﾞｼｯｸM" pitchFamily="50" charset="-128"/>
                <a:ea typeface="HGPｺﾞｼｯｸM" pitchFamily="50" charset="-128"/>
              </a:rPr>
              <a:t>が</a:t>
            </a:r>
            <a:r>
              <a:rPr lang="ja-JP" altLang="en-US" sz="2000" dirty="0">
                <a:latin typeface="HGPｺﾞｼｯｸM" pitchFamily="50" charset="-128"/>
                <a:ea typeface="HGPｺﾞｼｯｸM" pitchFamily="50" charset="-128"/>
              </a:rPr>
              <a:t>許されて</a:t>
            </a:r>
            <a:r>
              <a:rPr lang="ja-JP" altLang="en-US" sz="2000" dirty="0" smtClean="0">
                <a:latin typeface="HGPｺﾞｼｯｸM" pitchFamily="50" charset="-128"/>
                <a:ea typeface="HGPｺﾞｼｯｸM" pitchFamily="50" charset="-128"/>
              </a:rPr>
              <a:t>いる</a:t>
            </a:r>
            <a:endParaRPr lang="ja-JP" altLang="en-US" sz="2000" dirty="0">
              <a:latin typeface="HGPｺﾞｼｯｸM" pitchFamily="50" charset="-128"/>
              <a:ea typeface="HGPｺﾞｼｯｸM" pitchFamily="50" charset="-128"/>
            </a:endParaRPr>
          </a:p>
        </p:txBody>
      </p:sp>
      <p:sp>
        <p:nvSpPr>
          <p:cNvPr id="25" name="テキスト ボックス 1"/>
          <p:cNvSpPr txBox="1">
            <a:spLocks noChangeArrowheads="1"/>
          </p:cNvSpPr>
          <p:nvPr/>
        </p:nvSpPr>
        <p:spPr bwMode="auto">
          <a:xfrm>
            <a:off x="1310144" y="4797152"/>
            <a:ext cx="7819320"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lr>
                <a:schemeClr val="hlink"/>
              </a:buClr>
              <a:buFont typeface="Arial" panose="020B0604020202020204" pitchFamily="34" charset="0"/>
              <a:buChar char="▐"/>
              <a:defRPr kumimoji="1" sz="2200">
                <a:solidFill>
                  <a:schemeClr val="tx1"/>
                </a:solidFill>
                <a:latin typeface="Arial" panose="020B0604020202020204" pitchFamily="34" charset="0"/>
                <a:ea typeface="HGP創英角ｺﾞｼｯｸUB" panose="020B0900000000000000" pitchFamily="50" charset="-128"/>
              </a:defRPr>
            </a:lvl1pPr>
            <a:lvl2pPr marL="742950" indent="-285750" algn="l" eaLnBrk="0" hangingPunct="0">
              <a:spcBef>
                <a:spcPct val="20000"/>
              </a:spcBef>
              <a:buClr>
                <a:schemeClr val="hlink"/>
              </a:buClr>
              <a:buFont typeface="Wingdings" panose="05000000000000000000" pitchFamily="2" charset="2"/>
              <a:buChar char="l"/>
              <a:defRPr kumimoji="1" sz="2000">
                <a:solidFill>
                  <a:schemeClr val="tx1"/>
                </a:solidFill>
                <a:latin typeface="Arial" panose="020B0604020202020204" pitchFamily="34" charset="0"/>
                <a:ea typeface="HGP創英角ｺﾞｼｯｸUB" panose="020B0900000000000000" pitchFamily="50" charset="-128"/>
              </a:defRPr>
            </a:lvl2pPr>
            <a:lvl3pPr marL="1143000" indent="-228600" algn="l" eaLnBrk="0" hangingPunct="0">
              <a:spcBef>
                <a:spcPct val="20000"/>
              </a:spcBef>
              <a:buClr>
                <a:schemeClr val="hlink"/>
              </a:buClr>
              <a:buFont typeface="Arial" panose="020B0604020202020204" pitchFamily="34" charset="0"/>
              <a:buChar char="•"/>
              <a:defRPr kumimoji="1">
                <a:solidFill>
                  <a:schemeClr val="tx1"/>
                </a:solidFill>
                <a:latin typeface="Arial" panose="020B0604020202020204" pitchFamily="34" charset="0"/>
                <a:ea typeface="HGP創英角ｺﾞｼｯｸUB" panose="020B0900000000000000" pitchFamily="50" charset="-128"/>
              </a:defRPr>
            </a:lvl3pPr>
            <a:lvl4pPr marL="1600200" indent="-228600" algn="l" eaLnBrk="0" hangingPunct="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ea typeface="HGP創英角ｺﾞｼｯｸUB" panose="020B0900000000000000" pitchFamily="50" charset="-128"/>
              </a:defRPr>
            </a:lvl4pPr>
            <a:lvl5pPr marL="2057400" indent="-228600" algn="l" eaLnBrk="0" hangingPunct="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ClrTx/>
              <a:buFontTx/>
              <a:buNone/>
            </a:pPr>
            <a:r>
              <a:rPr lang="ja-JP" altLang="en-US" sz="1400" dirty="0">
                <a:latin typeface="HGPｺﾞｼｯｸM" pitchFamily="50" charset="-128"/>
                <a:ea typeface="HGPｺﾞｼｯｸM" pitchFamily="50" charset="-128"/>
              </a:rPr>
              <a:t>第十九条</a:t>
            </a:r>
            <a:endParaRPr lang="en-US" altLang="ja-JP" sz="1400" dirty="0">
              <a:latin typeface="HGPｺﾞｼｯｸM" pitchFamily="50" charset="-128"/>
              <a:ea typeface="HGPｺﾞｼｯｸM" pitchFamily="50" charset="-128"/>
            </a:endParaRPr>
          </a:p>
          <a:p>
            <a:pPr eaLnBrk="1" hangingPunct="1">
              <a:spcBef>
                <a:spcPct val="0"/>
              </a:spcBef>
              <a:buClrTx/>
              <a:buFontTx/>
              <a:buNone/>
            </a:pPr>
            <a:r>
              <a:rPr lang="ja-JP" altLang="en-US" sz="1400" dirty="0">
                <a:solidFill>
                  <a:srgbClr val="FF0000"/>
                </a:solidFill>
                <a:latin typeface="HGPｺﾞｼｯｸM" pitchFamily="50" charset="-128"/>
                <a:ea typeface="HGPｺﾞｼｯｸM" pitchFamily="50" charset="-128"/>
              </a:rPr>
              <a:t>何人も</a:t>
            </a:r>
            <a:r>
              <a:rPr lang="ja-JP" altLang="en-US" sz="1400" dirty="0">
                <a:latin typeface="HGPｺﾞｼｯｸM" pitchFamily="50" charset="-128"/>
                <a:ea typeface="HGPｺﾞｼｯｸM" pitchFamily="50" charset="-128"/>
              </a:rPr>
              <a:t>、次の各号のいずれかに該当する場合を除き</a:t>
            </a:r>
            <a:r>
              <a:rPr lang="ja-JP" altLang="en-US" sz="1400" dirty="0" smtClean="0">
                <a:latin typeface="HGPｺﾞｼｯｸM" pitchFamily="50" charset="-128"/>
                <a:ea typeface="HGPｺﾞｼｯｸM" pitchFamily="50" charset="-128"/>
              </a:rPr>
              <a:t>、</a:t>
            </a:r>
            <a:r>
              <a:rPr lang="ja-JP" altLang="en-US" sz="1400" dirty="0" smtClean="0">
                <a:solidFill>
                  <a:srgbClr val="FF0000"/>
                </a:solidFill>
                <a:latin typeface="HGPｺﾞｼｯｸM" pitchFamily="50" charset="-128"/>
                <a:ea typeface="HGPｺﾞｼｯｸM" pitchFamily="50" charset="-128"/>
              </a:rPr>
              <a:t>特定</a:t>
            </a:r>
            <a:r>
              <a:rPr lang="ja-JP" altLang="en-US" sz="1400" dirty="0">
                <a:solidFill>
                  <a:srgbClr val="FF0000"/>
                </a:solidFill>
                <a:latin typeface="HGPｺﾞｼｯｸM" pitchFamily="50" charset="-128"/>
                <a:ea typeface="HGPｺﾞｼｯｸM" pitchFamily="50" charset="-128"/>
              </a:rPr>
              <a:t>個人情報の提供をしては</a:t>
            </a:r>
            <a:r>
              <a:rPr lang="ja-JP" altLang="en-US" sz="1400" dirty="0" smtClean="0">
                <a:solidFill>
                  <a:srgbClr val="FF0000"/>
                </a:solidFill>
                <a:latin typeface="HGPｺﾞｼｯｸM" pitchFamily="50" charset="-128"/>
                <a:ea typeface="HGPｺﾞｼｯｸM" pitchFamily="50" charset="-128"/>
              </a:rPr>
              <a:t>ならない</a:t>
            </a:r>
            <a:endParaRPr lang="en-US" altLang="ja-JP" sz="1400" dirty="0" smtClean="0">
              <a:solidFill>
                <a:srgbClr val="FF0000"/>
              </a:solidFill>
              <a:latin typeface="HGPｺﾞｼｯｸM" pitchFamily="50" charset="-128"/>
              <a:ea typeface="HGPｺﾞｼｯｸM" pitchFamily="50" charset="-128"/>
            </a:endParaRPr>
          </a:p>
          <a:p>
            <a:pPr eaLnBrk="1" hangingPunct="1">
              <a:spcBef>
                <a:spcPct val="0"/>
              </a:spcBef>
              <a:buClrTx/>
              <a:buNone/>
            </a:pPr>
            <a:r>
              <a:rPr lang="ja-JP" altLang="en-US" sz="1400" dirty="0">
                <a:latin typeface="HGPｺﾞｼｯｸM" pitchFamily="50" charset="-128"/>
                <a:ea typeface="HGPｺﾞｼｯｸM" pitchFamily="50" charset="-128"/>
              </a:rPr>
              <a:t>第七項　：　</a:t>
            </a:r>
            <a:r>
              <a:rPr lang="ja-JP" altLang="en-US" sz="1400" dirty="0">
                <a:solidFill>
                  <a:srgbClr val="FF0000"/>
                </a:solidFill>
                <a:latin typeface="HGPｺﾞｼｯｸM" pitchFamily="50" charset="-128"/>
                <a:ea typeface="HGPｺﾞｼｯｸM" pitchFamily="50" charset="-128"/>
              </a:rPr>
              <a:t>別表２</a:t>
            </a:r>
            <a:r>
              <a:rPr lang="ja-JP" altLang="en-US" sz="1400" dirty="0">
                <a:latin typeface="HGPｺﾞｼｯｸM" pitchFamily="50" charset="-128"/>
                <a:ea typeface="HGPｺﾞｼｯｸM" pitchFamily="50" charset="-128"/>
              </a:rPr>
              <a:t>に揚げられている</a:t>
            </a:r>
            <a:r>
              <a:rPr lang="ja-JP" altLang="en-US" sz="1400" dirty="0" smtClean="0">
                <a:latin typeface="HGPｺﾞｼｯｸM" pitchFamily="50" charset="-128"/>
                <a:ea typeface="HGPｺﾞｼｯｸM" pitchFamily="50" charset="-128"/>
              </a:rPr>
              <a:t>もの</a:t>
            </a:r>
            <a:endParaRPr lang="en-US" altLang="ja-JP" sz="1400" dirty="0">
              <a:latin typeface="HGPｺﾞｼｯｸM" pitchFamily="50" charset="-128"/>
              <a:ea typeface="HGPｺﾞｼｯｸM" pitchFamily="50" charset="-128"/>
            </a:endParaRPr>
          </a:p>
        </p:txBody>
      </p:sp>
      <p:sp>
        <p:nvSpPr>
          <p:cNvPr id="29" name="テキスト ボックス 28"/>
          <p:cNvSpPr txBox="1"/>
          <p:nvPr/>
        </p:nvSpPr>
        <p:spPr>
          <a:xfrm>
            <a:off x="272480" y="1340768"/>
            <a:ext cx="9073008" cy="914400"/>
          </a:xfrm>
          <a:prstGeom prst="rect">
            <a:avLst/>
          </a:prstGeom>
          <a:noFill/>
        </p:spPr>
        <p:txBody>
          <a:bodyPr wrap="none" rtlCol="0">
            <a:noAutofit/>
          </a:bodyPr>
          <a:lstStyle/>
          <a:p>
            <a:r>
              <a:rPr kumimoji="1" lang="ja-JP" altLang="en-US" sz="2000" dirty="0" smtClean="0">
                <a:latin typeface="HGPｺﾞｼｯｸM" pitchFamily="50" charset="-128"/>
                <a:ea typeface="HGPｺﾞｼｯｸM" pitchFamily="50" charset="-128"/>
              </a:rPr>
              <a:t>番号法において、特定個人情報を利用できる事務は定められているため、標準化を</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進める上での対象事務として考える</a:t>
            </a:r>
            <a:r>
              <a:rPr kumimoji="1" lang="ja-JP" altLang="en-US" sz="2000" dirty="0">
                <a:latin typeface="HGPｺﾞｼｯｸM" pitchFamily="50" charset="-128"/>
                <a:ea typeface="HGPｺﾞｼｯｸM" pitchFamily="50" charset="-128"/>
              </a:rPr>
              <a:t>ことができる</a:t>
            </a:r>
          </a:p>
        </p:txBody>
      </p:sp>
      <p:sp>
        <p:nvSpPr>
          <p:cNvPr id="8" name="スライド番号プレースホルダ 7"/>
          <p:cNvSpPr>
            <a:spLocks noGrp="1"/>
          </p:cNvSpPr>
          <p:nvPr>
            <p:ph type="sldNum" sz="quarter" idx="12"/>
          </p:nvPr>
        </p:nvSpPr>
        <p:spPr/>
        <p:txBody>
          <a:bodyPr/>
          <a:lstStyle/>
          <a:p>
            <a:pPr>
              <a:defRPr/>
            </a:pPr>
            <a:fld id="{C348C0E9-3B83-4B3B-9E25-915DD744B3E5}" type="slidenum">
              <a:rPr lang="en-US" altLang="ja-JP" smtClean="0"/>
              <a:pPr>
                <a:defRPr/>
              </a:pPr>
              <a:t>5</a:t>
            </a:fld>
            <a:endParaRPr lang="ja-JP" altLang="en-US" dirty="0"/>
          </a:p>
        </p:txBody>
      </p:sp>
      <p:sp>
        <p:nvSpPr>
          <p:cNvPr id="9" name="フッター プレースホルダ 8"/>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nvGraphicFramePr>
        <p:xfrm>
          <a:off x="236538" y="1444627"/>
          <a:ext cx="9432924" cy="4576779"/>
        </p:xfrm>
        <a:graphic>
          <a:graphicData uri="http://schemas.openxmlformats.org/drawingml/2006/table">
            <a:tbl>
              <a:tblPr firstRow="1" bandRow="1">
                <a:tableStyleId>{5C22544A-7EE6-4342-B048-85BDC9FD1C3A}</a:tableStyleId>
              </a:tblPr>
              <a:tblGrid>
                <a:gridCol w="935534"/>
                <a:gridCol w="864642"/>
                <a:gridCol w="2016197"/>
                <a:gridCol w="1584155"/>
                <a:gridCol w="2232218"/>
                <a:gridCol w="1800178"/>
              </a:tblGrid>
              <a:tr h="370675">
                <a:tc>
                  <a:txBody>
                    <a:bodyPr/>
                    <a:lstStyle/>
                    <a:p>
                      <a:pPr algn="ctr"/>
                      <a:endParaRPr kumimoji="1" lang="ja-JP" altLang="en-US" sz="1600" dirty="0">
                        <a:latin typeface="HGPｺﾞｼｯｸM" pitchFamily="50" charset="-128"/>
                        <a:ea typeface="HGPｺﾞｼｯｸM" pitchFamily="50" charset="-128"/>
                      </a:endParaRPr>
                    </a:p>
                  </a:txBody>
                  <a:tcPr marL="91439" marR="91439" marT="45703" marB="45703"/>
                </a:tc>
                <a:tc>
                  <a:txBody>
                    <a:bodyPr/>
                    <a:lstStyle/>
                    <a:p>
                      <a:pPr algn="ctr"/>
                      <a:r>
                        <a:rPr kumimoji="1" lang="ja-JP" altLang="en-US" sz="1600" dirty="0" smtClean="0">
                          <a:latin typeface="HGPｺﾞｼｯｸM" pitchFamily="50" charset="-128"/>
                          <a:ea typeface="HGPｺﾞｼｯｸM" pitchFamily="50" charset="-128"/>
                        </a:rPr>
                        <a:t>区分</a:t>
                      </a:r>
                      <a:endParaRPr kumimoji="1" lang="ja-JP" altLang="en-US" sz="1600" dirty="0">
                        <a:latin typeface="HGPｺﾞｼｯｸM" pitchFamily="50" charset="-128"/>
                        <a:ea typeface="HGPｺﾞｼｯｸM" pitchFamily="50" charset="-128"/>
                      </a:endParaRPr>
                    </a:p>
                  </a:txBody>
                  <a:tcPr marL="91439" marR="91439" marT="45703" marB="45703"/>
                </a:tc>
                <a:tc>
                  <a:txBody>
                    <a:bodyPr/>
                    <a:lstStyle/>
                    <a:p>
                      <a:pPr algn="ctr"/>
                      <a:r>
                        <a:rPr kumimoji="1" lang="ja-JP" altLang="en-US" sz="1600" dirty="0" smtClean="0">
                          <a:latin typeface="HGPｺﾞｼｯｸM" pitchFamily="50" charset="-128"/>
                          <a:ea typeface="HGPｺﾞｼｯｸM" pitchFamily="50" charset="-128"/>
                        </a:rPr>
                        <a:t>類型</a:t>
                      </a:r>
                      <a:endParaRPr kumimoji="1" lang="ja-JP" altLang="en-US" sz="1600" dirty="0">
                        <a:latin typeface="HGPｺﾞｼｯｸM" pitchFamily="50" charset="-128"/>
                        <a:ea typeface="HGPｺﾞｼｯｸM" pitchFamily="50" charset="-128"/>
                      </a:endParaRPr>
                    </a:p>
                  </a:txBody>
                  <a:tcPr marL="91439" marR="91439" marT="45703" marB="45703"/>
                </a:tc>
                <a:tc>
                  <a:txBody>
                    <a:bodyPr/>
                    <a:lstStyle/>
                    <a:p>
                      <a:pPr algn="ctr"/>
                      <a:r>
                        <a:rPr kumimoji="1" lang="ja-JP" altLang="en-US" sz="1600" dirty="0" smtClean="0">
                          <a:latin typeface="HGPｺﾞｼｯｸM" pitchFamily="50" charset="-128"/>
                          <a:ea typeface="HGPｺﾞｼｯｸM" pitchFamily="50" charset="-128"/>
                        </a:rPr>
                        <a:t>説明</a:t>
                      </a:r>
                      <a:endParaRPr kumimoji="1" lang="ja-JP" altLang="en-US" sz="1600" dirty="0">
                        <a:latin typeface="HGPｺﾞｼｯｸM" pitchFamily="50" charset="-128"/>
                        <a:ea typeface="HGPｺﾞｼｯｸM" pitchFamily="50" charset="-128"/>
                      </a:endParaRPr>
                    </a:p>
                  </a:txBody>
                  <a:tcPr marL="91439" marR="91439" marT="45703" marB="45703"/>
                </a:tc>
                <a:tc>
                  <a:txBody>
                    <a:bodyPr/>
                    <a:lstStyle/>
                    <a:p>
                      <a:pPr algn="ctr"/>
                      <a:r>
                        <a:rPr kumimoji="1" lang="ja-JP" altLang="en-US" sz="1600" dirty="0" smtClean="0">
                          <a:latin typeface="HGPｺﾞｼｯｸM" pitchFamily="50" charset="-128"/>
                          <a:ea typeface="HGPｺﾞｼｯｸM" pitchFamily="50" charset="-128"/>
                        </a:rPr>
                        <a:t>主な事例</a:t>
                      </a:r>
                      <a:endParaRPr kumimoji="1" lang="ja-JP" altLang="en-US" sz="1600" dirty="0">
                        <a:latin typeface="HGPｺﾞｼｯｸM" pitchFamily="50" charset="-128"/>
                        <a:ea typeface="HGPｺﾞｼｯｸM" pitchFamily="50" charset="-128"/>
                      </a:endParaRPr>
                    </a:p>
                  </a:txBody>
                  <a:tcPr marL="91439" marR="91439" marT="45703" marB="45703"/>
                </a:tc>
                <a:tc>
                  <a:txBody>
                    <a:bodyPr/>
                    <a:lstStyle/>
                    <a:p>
                      <a:pPr algn="ctr"/>
                      <a:r>
                        <a:rPr kumimoji="1" lang="ja-JP" altLang="en-US" sz="1600" dirty="0" smtClean="0">
                          <a:latin typeface="HGPｺﾞｼｯｸM" pitchFamily="50" charset="-128"/>
                          <a:ea typeface="HGPｺﾞｼｯｸM" pitchFamily="50" charset="-128"/>
                        </a:rPr>
                        <a:t>本研修での参考</a:t>
                      </a:r>
                      <a:endParaRPr kumimoji="1" lang="ja-JP" altLang="en-US" sz="1600" dirty="0">
                        <a:latin typeface="HGPｺﾞｼｯｸM" pitchFamily="50" charset="-128"/>
                        <a:ea typeface="HGPｺﾞｼｯｸM" pitchFamily="50" charset="-128"/>
                      </a:endParaRPr>
                    </a:p>
                  </a:txBody>
                  <a:tcPr marL="91439" marR="91439" marT="45703" marB="45703"/>
                </a:tc>
              </a:tr>
              <a:tr h="944842">
                <a:tc rowSpan="4">
                  <a:txBody>
                    <a:bodyPr/>
                    <a:lstStyle/>
                    <a:p>
                      <a:pPr algn="l"/>
                      <a:r>
                        <a:rPr kumimoji="1" lang="ja-JP" altLang="en-US" sz="1400" dirty="0" smtClean="0">
                          <a:solidFill>
                            <a:srgbClr val="FF0000"/>
                          </a:solidFill>
                          <a:latin typeface="HGPｺﾞｼｯｸM" pitchFamily="50" charset="-128"/>
                          <a:ea typeface="HGPｺﾞｼｯｸM" pitchFamily="50" charset="-128"/>
                        </a:rPr>
                        <a:t>自治体</a:t>
                      </a:r>
                      <a:r>
                        <a:rPr kumimoji="1" lang="ja-JP" altLang="en-US" sz="1400" b="0" dirty="0" smtClean="0">
                          <a:solidFill>
                            <a:srgbClr val="FF0000"/>
                          </a:solidFill>
                          <a:latin typeface="HGPｺﾞｼｯｸM" pitchFamily="50" charset="-128"/>
                          <a:ea typeface="HGPｺﾞｼｯｸM" pitchFamily="50" charset="-128"/>
                        </a:rPr>
                        <a:t>内</a:t>
                      </a:r>
                      <a:r>
                        <a:rPr kumimoji="1" lang="ja-JP" altLang="en-US" sz="1400" dirty="0" smtClean="0">
                          <a:latin typeface="HGPｺﾞｼｯｸM" pitchFamily="50" charset="-128"/>
                          <a:ea typeface="HGPｺﾞｼｯｸM" pitchFamily="50" charset="-128"/>
                        </a:rPr>
                        <a:t>標準化</a:t>
                      </a:r>
                      <a:endParaRPr kumimoji="1" lang="ja-JP" altLang="en-US" sz="1400" dirty="0">
                        <a:latin typeface="HGPｺﾞｼｯｸM" pitchFamily="50" charset="-128"/>
                        <a:ea typeface="HGPｺﾞｼｯｸM" pitchFamily="50" charset="-128"/>
                      </a:endParaRPr>
                    </a:p>
                  </a:txBody>
                  <a:tcPr marL="91439" marR="91439" marT="45703" marB="45703"/>
                </a:tc>
                <a:tc rowSpan="2">
                  <a:txBody>
                    <a:bodyPr/>
                    <a:lstStyle/>
                    <a:p>
                      <a:pPr algn="l"/>
                      <a:r>
                        <a:rPr kumimoji="1" lang="ja-JP" altLang="en-US" sz="1400" dirty="0" smtClean="0">
                          <a:latin typeface="HGPｺﾞｼｯｸM" pitchFamily="50" charset="-128"/>
                          <a:ea typeface="HGPｺﾞｼｯｸM" pitchFamily="50" charset="-128"/>
                        </a:rPr>
                        <a:t>業務面</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pPr algn="l"/>
                      <a:r>
                        <a:rPr kumimoji="1" lang="ja-JP" altLang="en-US" sz="1800" dirty="0" smtClean="0">
                          <a:latin typeface="HGPｺﾞｼｯｸM" pitchFamily="50" charset="-128"/>
                          <a:ea typeface="HGPｺﾞｼｯｸM" pitchFamily="50" charset="-128"/>
                        </a:rPr>
                        <a:t>①業務定型化</a:t>
                      </a:r>
                      <a:endParaRPr kumimoji="1" lang="ja-JP" altLang="en-US" sz="1800" b="1" dirty="0">
                        <a:latin typeface="HGPｺﾞｼｯｸM" pitchFamily="50" charset="-128"/>
                        <a:ea typeface="HGPｺﾞｼｯｸM" pitchFamily="50" charset="-128"/>
                      </a:endParaRPr>
                    </a:p>
                  </a:txBody>
                  <a:tcPr marL="91439" marR="91439" marT="45703" marB="45703"/>
                </a:tc>
                <a:tc>
                  <a:txBody>
                    <a:bodyPr/>
                    <a:lstStyle/>
                    <a:p>
                      <a:pPr algn="l"/>
                      <a:r>
                        <a:rPr kumimoji="1" lang="ja-JP" altLang="en-US" sz="1400" kern="1200" baseline="0" dirty="0" smtClean="0">
                          <a:latin typeface="HGPｺﾞｼｯｸM" pitchFamily="50" charset="-128"/>
                          <a:ea typeface="HGPｺﾞｼｯｸM" pitchFamily="50" charset="-128"/>
                        </a:rPr>
                        <a:t>同じ業務にもかかわらず、属人的に行われている業務を定型化</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pPr marL="88900" indent="-88900" algn="l"/>
                      <a:r>
                        <a:rPr kumimoji="1" lang="ja-JP" altLang="en-US" sz="1400" dirty="0" smtClean="0">
                          <a:latin typeface="HGPｺﾞｼｯｸM" pitchFamily="50" charset="-128"/>
                          <a:ea typeface="HGPｺﾞｼｯｸM" pitchFamily="50" charset="-128"/>
                        </a:rPr>
                        <a:t>・事務処理要領、ガイドライン等</a:t>
                      </a:r>
                      <a:endParaRPr kumimoji="1" lang="en-US" altLang="ja-JP" sz="1400" dirty="0" smtClean="0">
                        <a:latin typeface="HGPｺﾞｼｯｸM" pitchFamily="50" charset="-128"/>
                        <a:ea typeface="HGPｺﾞｼｯｸM" pitchFamily="50" charset="-128"/>
                      </a:endParaRPr>
                    </a:p>
                  </a:txBody>
                  <a:tcPr marL="91439" marR="91439" marT="45703" marB="45703"/>
                </a:tc>
                <a:tc>
                  <a:txBody>
                    <a:bodyPr/>
                    <a:lstStyle/>
                    <a:p>
                      <a:pPr marL="88900" indent="-88900" algn="l"/>
                      <a:r>
                        <a:rPr kumimoji="1" lang="ja-JP" altLang="en-US" sz="1400" dirty="0" smtClean="0">
                          <a:latin typeface="HGPｺﾞｼｯｸM" pitchFamily="50" charset="-128"/>
                          <a:ea typeface="HGPｺﾞｼｯｸM" pitchFamily="50" charset="-128"/>
                        </a:rPr>
                        <a:t>・住民視点の行政サービス提供に向けた業務分析手法</a:t>
                      </a:r>
                      <a:endParaRPr kumimoji="1" lang="en-US" altLang="ja-JP" sz="1400" dirty="0" smtClean="0">
                        <a:latin typeface="HGPｺﾞｼｯｸM" pitchFamily="50" charset="-128"/>
                        <a:ea typeface="HGPｺﾞｼｯｸM" pitchFamily="50" charset="-128"/>
                      </a:endParaRPr>
                    </a:p>
                  </a:txBody>
                  <a:tcPr marL="91439" marR="91439" marT="45703" marB="45703"/>
                </a:tc>
              </a:tr>
              <a:tr h="1584920">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ja-JP" altLang="en-US" sz="1800" dirty="0" smtClean="0">
                          <a:latin typeface="HGPｺﾞｼｯｸM" pitchFamily="50" charset="-128"/>
                          <a:ea typeface="HGPｺﾞｼｯｸM" pitchFamily="50" charset="-128"/>
                        </a:rPr>
                        <a:t>②業務共通化</a:t>
                      </a:r>
                      <a:endParaRPr kumimoji="1" lang="ja-JP" altLang="en-US" sz="1800" b="1" dirty="0">
                        <a:latin typeface="HGPｺﾞｼｯｸM" pitchFamily="50" charset="-128"/>
                        <a:ea typeface="HGPｺﾞｼｯｸM" pitchFamily="50" charset="-128"/>
                      </a:endParaRPr>
                    </a:p>
                  </a:txBody>
                  <a:tcPr marL="91439" marR="91439" marT="45703" marB="45703"/>
                </a:tc>
                <a:tc>
                  <a:txBody>
                    <a:bodyPr/>
                    <a:lstStyle/>
                    <a:p>
                      <a:r>
                        <a:rPr kumimoji="1" lang="ja-JP" altLang="en-US" sz="1400" dirty="0" smtClean="0">
                          <a:latin typeface="HGPｺﾞｼｯｸM" pitchFamily="50" charset="-128"/>
                          <a:ea typeface="HGPｺﾞｼｯｸM" pitchFamily="50" charset="-128"/>
                        </a:rPr>
                        <a:t>複数の業務で共通に行われている事務処理を共通化</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pPr marL="88900" indent="-88900"/>
                      <a:r>
                        <a:rPr kumimoji="1" lang="ja-JP" altLang="en-US" sz="1400" dirty="0" smtClean="0">
                          <a:latin typeface="HGPｺﾞｼｯｸM" pitchFamily="50" charset="-128"/>
                          <a:ea typeface="HGPｺﾞｼｯｸM" pitchFamily="50" charset="-128"/>
                        </a:rPr>
                        <a:t>・総合窓口</a:t>
                      </a:r>
                      <a:endParaRPr kumimoji="1" lang="en-US" altLang="ja-JP" sz="1400" dirty="0" smtClean="0">
                        <a:latin typeface="HGPｺﾞｼｯｸM" pitchFamily="50" charset="-128"/>
                        <a:ea typeface="HGPｺﾞｼｯｸM" pitchFamily="50" charset="-128"/>
                      </a:endParaRPr>
                    </a:p>
                    <a:p>
                      <a:pPr marL="88900" indent="-88900"/>
                      <a:r>
                        <a:rPr kumimoji="1" lang="ja-JP" altLang="en-US" sz="1400" dirty="0" smtClean="0">
                          <a:latin typeface="HGPｺﾞｼｯｸM" pitchFamily="50" charset="-128"/>
                          <a:ea typeface="HGPｺﾞｼｯｸM" pitchFamily="50" charset="-128"/>
                        </a:rPr>
                        <a:t>・税・料の収滞納の一元化</a:t>
                      </a:r>
                      <a:endParaRPr kumimoji="1" lang="en-US" altLang="ja-JP" sz="1400" dirty="0" smtClean="0">
                        <a:latin typeface="HGPｺﾞｼｯｸM" pitchFamily="50" charset="-128"/>
                        <a:ea typeface="HGPｺﾞｼｯｸM" pitchFamily="50" charset="-128"/>
                      </a:endParaRPr>
                    </a:p>
                    <a:p>
                      <a:pPr marL="88900" indent="-88900"/>
                      <a:r>
                        <a:rPr kumimoji="1" lang="ja-JP" altLang="en-US" sz="1400" dirty="0" smtClean="0">
                          <a:latin typeface="HGPｺﾞｼｯｸM" pitchFamily="50" charset="-128"/>
                          <a:ea typeface="HGPｺﾞｼｯｸM" pitchFamily="50" charset="-128"/>
                        </a:rPr>
                        <a:t>・</a:t>
                      </a:r>
                      <a:r>
                        <a:rPr kumimoji="1" lang="en-US" altLang="ja-JP" sz="1400" dirty="0" smtClean="0">
                          <a:latin typeface="HGPｺﾞｼｯｸM" pitchFamily="50" charset="-128"/>
                          <a:ea typeface="HGPｺﾞｼｯｸM" pitchFamily="50" charset="-128"/>
                        </a:rPr>
                        <a:t>OCR</a:t>
                      </a:r>
                      <a:r>
                        <a:rPr kumimoji="1" lang="ja-JP" altLang="en-US" sz="1400" dirty="0" smtClean="0">
                          <a:latin typeface="HGPｺﾞｼｯｸM" pitchFamily="50" charset="-128"/>
                          <a:ea typeface="HGPｺﾞｼｯｸM" pitchFamily="50" charset="-128"/>
                        </a:rPr>
                        <a:t>読取の一元化</a:t>
                      </a:r>
                      <a:endParaRPr kumimoji="1" lang="en-US" altLang="ja-JP" sz="1400" dirty="0" smtClean="0">
                        <a:latin typeface="HGPｺﾞｼｯｸM" pitchFamily="50" charset="-128"/>
                        <a:ea typeface="HGPｺﾞｼｯｸM" pitchFamily="50" charset="-128"/>
                      </a:endParaRPr>
                    </a:p>
                    <a:p>
                      <a:pPr marL="88900" indent="-88900"/>
                      <a:r>
                        <a:rPr kumimoji="1" lang="ja-JP" altLang="en-US" sz="1400" dirty="0" smtClean="0">
                          <a:latin typeface="HGPｺﾞｼｯｸM" pitchFamily="50" charset="-128"/>
                          <a:ea typeface="HGPｺﾞｼｯｸM" pitchFamily="50" charset="-128"/>
                        </a:rPr>
                        <a:t>・自治体</a:t>
                      </a:r>
                      <a:r>
                        <a:rPr kumimoji="1" lang="en-US" altLang="ja-JP" sz="1400" dirty="0" smtClean="0">
                          <a:latin typeface="HGPｺﾞｼｯｸM" pitchFamily="50" charset="-128"/>
                          <a:ea typeface="HGPｺﾞｼｯｸM" pitchFamily="50" charset="-128"/>
                        </a:rPr>
                        <a:t>EA</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PｺﾞｼｯｸM" pitchFamily="50" charset="-128"/>
                          <a:ea typeface="HGPｺﾞｼｯｸM" pitchFamily="50" charset="-128"/>
                        </a:rPr>
                        <a:t>・住民視点の行政サービス提供に向けた業務分析手法</a:t>
                      </a:r>
                      <a:endParaRPr kumimoji="1" lang="en-US" altLang="ja-JP" sz="1400" dirty="0" smtClean="0">
                        <a:latin typeface="HGPｺﾞｼｯｸM" pitchFamily="50" charset="-128"/>
                        <a:ea typeface="HGPｺﾞｼｯｸM" pitchFamily="50" charset="-128"/>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PｺﾞｼｯｸM" pitchFamily="50" charset="-128"/>
                          <a:ea typeface="HGPｺﾞｼｯｸM" pitchFamily="50" charset="-128"/>
                        </a:rPr>
                        <a:t>・住民視点の窓口サービス</a:t>
                      </a:r>
                      <a:endParaRPr kumimoji="1" lang="en-US" altLang="ja-JP" sz="1400" dirty="0" smtClean="0">
                        <a:latin typeface="HGPｺﾞｼｯｸM" pitchFamily="50" charset="-128"/>
                        <a:ea typeface="HGPｺﾞｼｯｸM" pitchFamily="50" charset="-128"/>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0000"/>
                          </a:solidFill>
                          <a:latin typeface="HGPｺﾞｼｯｸM" pitchFamily="50" charset="-128"/>
                          <a:ea typeface="HGPｺﾞｼｯｸM" pitchFamily="50" charset="-128"/>
                        </a:rPr>
                        <a:t>・本テキスト事例紹介②（埼玉県川口市）</a:t>
                      </a:r>
                      <a:endParaRPr kumimoji="1" lang="ja-JP" altLang="en-US" sz="1400" b="1" dirty="0" smtClean="0">
                        <a:solidFill>
                          <a:srgbClr val="FF0000"/>
                        </a:solidFill>
                        <a:latin typeface="HGPｺﾞｼｯｸM" pitchFamily="50" charset="-128"/>
                        <a:ea typeface="HGPｺﾞｼｯｸM" pitchFamily="50" charset="-128"/>
                      </a:endParaRPr>
                    </a:p>
                  </a:txBody>
                  <a:tcPr marL="91439" marR="91439" marT="45703" marB="45703"/>
                </a:tc>
              </a:tr>
              <a:tr h="944842">
                <a:tc vMerge="1">
                  <a:txBody>
                    <a:bodyPr/>
                    <a:lstStyle/>
                    <a:p>
                      <a:endParaRPr kumimoji="1" lang="ja-JP" altLang="en-US" sz="1400" dirty="0"/>
                    </a:p>
                  </a:txBody>
                  <a:tcPr/>
                </a:tc>
                <a:tc rowSpan="2">
                  <a:txBody>
                    <a:bodyPr/>
                    <a:lstStyle/>
                    <a:p>
                      <a:r>
                        <a:rPr kumimoji="1" lang="ja-JP" altLang="en-US" sz="1400" dirty="0" smtClean="0">
                          <a:latin typeface="HGPｺﾞｼｯｸM" pitchFamily="50" charset="-128"/>
                          <a:ea typeface="HGPｺﾞｼｯｸM" pitchFamily="50" charset="-128"/>
                        </a:rPr>
                        <a:t>システム面</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r>
                        <a:rPr kumimoji="1" lang="ja-JP" altLang="en-US" sz="1800" dirty="0" smtClean="0">
                          <a:latin typeface="HGPｺﾞｼｯｸM" pitchFamily="50" charset="-128"/>
                          <a:ea typeface="HGPｺﾞｼｯｸM" pitchFamily="50" charset="-128"/>
                        </a:rPr>
                        <a:t>③システム共通化</a:t>
                      </a:r>
                      <a:endParaRPr kumimoji="1" lang="ja-JP" altLang="en-US" sz="1800" b="1" dirty="0">
                        <a:latin typeface="HGPｺﾞｼｯｸM" pitchFamily="50" charset="-128"/>
                        <a:ea typeface="HGPｺﾞｼｯｸM" pitchFamily="50" charset="-128"/>
                      </a:endParaRPr>
                    </a:p>
                  </a:txBody>
                  <a:tcPr marL="91439" marR="91439" marT="45703" marB="45703"/>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HGPｺﾞｼｯｸM" pitchFamily="50" charset="-128"/>
                          <a:ea typeface="HGPｺﾞｼｯｸM" pitchFamily="50" charset="-128"/>
                        </a:rPr>
                        <a:t>複数のシステムで共通に行われているシステム処理を共通化</a:t>
                      </a:r>
                    </a:p>
                  </a:txBody>
                  <a:tcPr marL="91439" marR="91439" marT="45703" marB="45703"/>
                </a:tc>
                <a:tc>
                  <a:txBody>
                    <a:bodyPr/>
                    <a:lstStyle/>
                    <a:p>
                      <a:pPr marL="88900" indent="-88900"/>
                      <a:r>
                        <a:rPr kumimoji="1" lang="ja-JP" altLang="en-US" sz="1400" dirty="0" smtClean="0">
                          <a:latin typeface="HGPｺﾞｼｯｸM" pitchFamily="50" charset="-128"/>
                          <a:ea typeface="HGPｺﾞｼｯｸM" pitchFamily="50" charset="-128"/>
                        </a:rPr>
                        <a:t>・電子決裁基盤</a:t>
                      </a:r>
                      <a:endParaRPr kumimoji="1" lang="en-US" altLang="ja-JP" sz="1400" dirty="0" smtClean="0">
                        <a:latin typeface="HGPｺﾞｼｯｸM" pitchFamily="50" charset="-128"/>
                        <a:ea typeface="HGPｺﾞｼｯｸM" pitchFamily="50" charset="-128"/>
                      </a:endParaRPr>
                    </a:p>
                    <a:p>
                      <a:pPr marL="88900" indent="-88900"/>
                      <a:r>
                        <a:rPr kumimoji="1" lang="ja-JP" altLang="en-US" sz="1400" dirty="0" smtClean="0">
                          <a:latin typeface="HGPｺﾞｼｯｸM" pitchFamily="50" charset="-128"/>
                          <a:ea typeface="HGPｺﾞｼｯｸM" pitchFamily="50" charset="-128"/>
                        </a:rPr>
                        <a:t>・職員認証基盤</a:t>
                      </a:r>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endParaRPr kumimoji="1" lang="ja-JP" altLang="en-US" sz="1400" dirty="0">
                        <a:latin typeface="HGPｺﾞｼｯｸM" pitchFamily="50" charset="-128"/>
                        <a:ea typeface="HGPｺﾞｼｯｸM" pitchFamily="50" charset="-128"/>
                      </a:endParaRPr>
                    </a:p>
                  </a:txBody>
                  <a:tcPr marL="91439" marR="91439" marT="45703" marB="45703"/>
                </a:tc>
              </a:tr>
              <a:tr h="731483">
                <a:tc vMerge="1">
                  <a:txBody>
                    <a:bodyPr/>
                    <a:lstStyle/>
                    <a:p>
                      <a:endParaRPr kumimoji="1" lang="ja-JP" altLang="en-US" sz="1400" dirty="0"/>
                    </a:p>
                  </a:txBody>
                  <a:tcPr/>
                </a:tc>
                <a:tc vMerge="1">
                  <a:txBody>
                    <a:bodyPr/>
                    <a:lstStyle/>
                    <a:p>
                      <a:endParaRPr kumimoji="1" lang="ja-JP" altLang="en-US" sz="1400" dirty="0"/>
                    </a:p>
                  </a:txBody>
                  <a:tcPr/>
                </a:tc>
                <a:tc>
                  <a:txBody>
                    <a:bodyPr/>
                    <a:lstStyle/>
                    <a:p>
                      <a:pPr marL="214313" indent="-214313" algn="l" defTabSz="914400" rtl="0" eaLnBrk="1" latinLnBrk="0" hangingPunct="1"/>
                      <a:r>
                        <a:rPr kumimoji="1" lang="ja-JP" altLang="en-US" sz="1800" dirty="0" smtClean="0">
                          <a:latin typeface="HGPｺﾞｼｯｸM" pitchFamily="50" charset="-128"/>
                          <a:ea typeface="HGPｺﾞｼｯｸM" pitchFamily="50" charset="-128"/>
                        </a:rPr>
                        <a:t>④カスタマイズ最小化</a:t>
                      </a:r>
                      <a:endParaRPr kumimoji="1" lang="ja-JP" altLang="en-US" sz="1400" kern="1200" dirty="0">
                        <a:solidFill>
                          <a:schemeClr val="dk1"/>
                        </a:solidFill>
                        <a:latin typeface="HGPｺﾞｼｯｸM" pitchFamily="50" charset="-128"/>
                        <a:ea typeface="HGPｺﾞｼｯｸM" pitchFamily="50" charset="-128"/>
                        <a:cs typeface="+mn-cs"/>
                      </a:endParaRPr>
                    </a:p>
                  </a:txBody>
                  <a:tcPr marL="91439" marR="91439" marT="45703" marB="45703"/>
                </a:tc>
                <a:tc>
                  <a:txBody>
                    <a:bodyPr/>
                    <a:lstStyle/>
                    <a:p>
                      <a:r>
                        <a:rPr kumimoji="1" lang="ja-JP" altLang="en-US" sz="1400" dirty="0" smtClean="0">
                          <a:latin typeface="HGPｺﾞｼｯｸM" pitchFamily="50" charset="-128"/>
                          <a:ea typeface="HGPｺﾞｼｯｸM" pitchFamily="50" charset="-128"/>
                        </a:rPr>
                        <a:t>業務をパッケージに合わせる</a:t>
                      </a:r>
                      <a:endParaRPr kumimoji="1" lang="en-US" altLang="ja-JP" sz="1400" dirty="0" smtClean="0">
                        <a:latin typeface="HGPｺﾞｼｯｸM" pitchFamily="50" charset="-128"/>
                        <a:ea typeface="HGPｺﾞｼｯｸM" pitchFamily="50" charset="-128"/>
                      </a:endParaRPr>
                    </a:p>
                    <a:p>
                      <a:endParaRPr kumimoji="1" lang="ja-JP" altLang="en-US" sz="1400" dirty="0">
                        <a:latin typeface="HGPｺﾞｼｯｸM" pitchFamily="50" charset="-128"/>
                        <a:ea typeface="HGPｺﾞｼｯｸM" pitchFamily="50" charset="-128"/>
                      </a:endParaRPr>
                    </a:p>
                  </a:txBody>
                  <a:tcPr marL="91439" marR="91439" marT="45703" marB="45703"/>
                </a:tc>
                <a:tc>
                  <a:txBody>
                    <a:bodyPr/>
                    <a:lstStyle/>
                    <a:p>
                      <a:pPr marL="88900" indent="-88900" algn="l" defTabSz="914400" rtl="0" eaLnBrk="1" latinLnBrk="0" hangingPunct="1"/>
                      <a:r>
                        <a:rPr kumimoji="1" lang="ja-JP" altLang="en-US" sz="1400" dirty="0" smtClean="0">
                          <a:latin typeface="HGPｺﾞｼｯｸM" pitchFamily="50" charset="-128"/>
                          <a:ea typeface="HGPｺﾞｼｯｸM" pitchFamily="50" charset="-128"/>
                        </a:rPr>
                        <a:t>・パッケージのノンカスタマイズ導入</a:t>
                      </a:r>
                      <a:endParaRPr kumimoji="1" lang="ja-JP" altLang="en-US" sz="1400" kern="1200" dirty="0">
                        <a:solidFill>
                          <a:schemeClr val="dk1"/>
                        </a:solidFill>
                        <a:latin typeface="HGPｺﾞｼｯｸM" pitchFamily="50" charset="-128"/>
                        <a:ea typeface="HGPｺﾞｼｯｸM" pitchFamily="50" charset="-128"/>
                        <a:cs typeface="+mn-cs"/>
                      </a:endParaRPr>
                    </a:p>
                  </a:txBody>
                  <a:tcPr marL="91439" marR="91439" marT="45703" marB="45703"/>
                </a:tc>
                <a:tc>
                  <a:txBody>
                    <a:bodyPr/>
                    <a:lstStyle/>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400" dirty="0" smtClean="0">
                          <a:solidFill>
                            <a:srgbClr val="FF0000"/>
                          </a:solidFill>
                          <a:latin typeface="HGPｺﾞｼｯｸM" pitchFamily="50" charset="-128"/>
                          <a:ea typeface="HGPｺﾞｼｯｸM" pitchFamily="50" charset="-128"/>
                        </a:rPr>
                        <a:t>・本テキスト事例紹介③（新潟県柏崎市）</a:t>
                      </a:r>
                      <a:endParaRPr kumimoji="1" lang="ja-JP" altLang="en-US" sz="1400" b="1" dirty="0" smtClean="0">
                        <a:solidFill>
                          <a:srgbClr val="FF0000"/>
                        </a:solidFill>
                        <a:latin typeface="HGPｺﾞｼｯｸM" pitchFamily="50" charset="-128"/>
                        <a:ea typeface="HGPｺﾞｼｯｸM" pitchFamily="50" charset="-128"/>
                      </a:endParaRPr>
                    </a:p>
                  </a:txBody>
                  <a:tcPr marL="91439" marR="91439" marT="45703" marB="45703"/>
                </a:tc>
              </a:tr>
            </a:tbl>
          </a:graphicData>
        </a:graphic>
      </p:graphicFrame>
      <p:sp>
        <p:nvSpPr>
          <p:cNvPr id="8233"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　</a:t>
            </a:r>
            <a:r>
              <a:rPr lang="ja-JP" altLang="ja-JP" sz="2400" dirty="0" smtClean="0"/>
              <a:t>（その１：</a:t>
            </a:r>
            <a:r>
              <a:rPr lang="ja-JP" altLang="en-US" sz="2400" dirty="0" smtClean="0"/>
              <a:t>自治体</a:t>
            </a:r>
            <a:r>
              <a:rPr lang="ja-JP" altLang="ja-JP" sz="2400" dirty="0" smtClean="0"/>
              <a:t>内の標準化）</a:t>
            </a:r>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6</a:t>
            </a:fld>
            <a:endParaRPr lang="ja-JP" altLang="en-US" dirty="0"/>
          </a:p>
        </p:txBody>
      </p:sp>
      <p:sp>
        <p:nvSpPr>
          <p:cNvPr id="6" name="フッター プレースホルダ 5"/>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 4"/>
          <p:cNvGraphicFramePr>
            <a:graphicFrameLocks noGrp="1"/>
          </p:cNvGraphicFramePr>
          <p:nvPr/>
        </p:nvGraphicFramePr>
        <p:xfrm>
          <a:off x="236538" y="1412776"/>
          <a:ext cx="9432924" cy="4896550"/>
        </p:xfrm>
        <a:graphic>
          <a:graphicData uri="http://schemas.openxmlformats.org/drawingml/2006/table">
            <a:tbl>
              <a:tblPr firstRow="1" bandRow="1">
                <a:tableStyleId>{5C22544A-7EE6-4342-B048-85BDC9FD1C3A}</a:tableStyleId>
              </a:tblPr>
              <a:tblGrid>
                <a:gridCol w="935534"/>
                <a:gridCol w="864642"/>
                <a:gridCol w="1800176"/>
                <a:gridCol w="1728169"/>
                <a:gridCol w="1872183"/>
                <a:gridCol w="2232220"/>
              </a:tblGrid>
              <a:tr h="370538">
                <a:tc>
                  <a:txBody>
                    <a:bodyPr/>
                    <a:lstStyle/>
                    <a:p>
                      <a:pPr algn="ct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ctr"/>
                      <a:r>
                        <a:rPr kumimoji="1" lang="ja-JP" altLang="en-US" sz="1600" dirty="0" smtClean="0">
                          <a:latin typeface="HGPｺﾞｼｯｸM" pitchFamily="50" charset="-128"/>
                          <a:ea typeface="HGPｺﾞｼｯｸM" pitchFamily="50" charset="-128"/>
                        </a:rPr>
                        <a:t>区分</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ctr"/>
                      <a:r>
                        <a:rPr kumimoji="1" lang="ja-JP" altLang="en-US" sz="1600" dirty="0" smtClean="0">
                          <a:latin typeface="HGPｺﾞｼｯｸM" pitchFamily="50" charset="-128"/>
                          <a:ea typeface="HGPｺﾞｼｯｸM" pitchFamily="50" charset="-128"/>
                        </a:rPr>
                        <a:t>類型</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ctr"/>
                      <a:r>
                        <a:rPr kumimoji="1" lang="ja-JP" altLang="en-US" sz="1600" dirty="0" smtClean="0">
                          <a:latin typeface="HGPｺﾞｼｯｸM" pitchFamily="50" charset="-128"/>
                          <a:ea typeface="HGPｺﾞｼｯｸM" pitchFamily="50" charset="-128"/>
                        </a:rPr>
                        <a:t>説明</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ctr"/>
                      <a:r>
                        <a:rPr kumimoji="1" lang="ja-JP" altLang="en-US" sz="1600" dirty="0" smtClean="0">
                          <a:latin typeface="HGPｺﾞｼｯｸM" pitchFamily="50" charset="-128"/>
                          <a:ea typeface="HGPｺﾞｼｯｸM" pitchFamily="50" charset="-128"/>
                        </a:rPr>
                        <a:t>主な事例</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ctr"/>
                      <a:r>
                        <a:rPr kumimoji="1" lang="ja-JP" altLang="en-US" sz="1600" dirty="0" smtClean="0">
                          <a:latin typeface="HGPｺﾞｼｯｸM" pitchFamily="50" charset="-128"/>
                          <a:ea typeface="HGPｺﾞｼｯｸM" pitchFamily="50" charset="-128"/>
                        </a:rPr>
                        <a:t>本研修での参考</a:t>
                      </a:r>
                      <a:endParaRPr kumimoji="1" lang="ja-JP" altLang="en-US" sz="1600" dirty="0">
                        <a:latin typeface="HGPｺﾞｼｯｸM" pitchFamily="50" charset="-128"/>
                        <a:ea typeface="HGPｺﾞｼｯｸM" pitchFamily="50" charset="-128"/>
                      </a:endParaRPr>
                    </a:p>
                  </a:txBody>
                  <a:tcPr marL="91439" marR="91439" marT="45682" marB="45682"/>
                </a:tc>
              </a:tr>
              <a:tr h="731438">
                <a:tc rowSpan="4">
                  <a:txBody>
                    <a:bodyPr/>
                    <a:lstStyle/>
                    <a:p>
                      <a:pPr algn="l"/>
                      <a:r>
                        <a:rPr kumimoji="1" lang="ja-JP" altLang="en-US" sz="1400" dirty="0" smtClean="0">
                          <a:solidFill>
                            <a:srgbClr val="FF0000"/>
                          </a:solidFill>
                          <a:latin typeface="HGPｺﾞｼｯｸM" pitchFamily="50" charset="-128"/>
                          <a:ea typeface="HGPｺﾞｼｯｸM" pitchFamily="50" charset="-128"/>
                        </a:rPr>
                        <a:t>自治体間</a:t>
                      </a:r>
                      <a:r>
                        <a:rPr kumimoji="1" lang="ja-JP" altLang="en-US" sz="1400" dirty="0" smtClean="0">
                          <a:latin typeface="HGPｺﾞｼｯｸM" pitchFamily="50" charset="-128"/>
                          <a:ea typeface="HGPｺﾞｼｯｸM" pitchFamily="50" charset="-128"/>
                        </a:rPr>
                        <a:t>標準化</a:t>
                      </a:r>
                      <a:endParaRPr kumimoji="1" lang="ja-JP" altLang="en-US" sz="1400" dirty="0">
                        <a:latin typeface="HGPｺﾞｼｯｸM" pitchFamily="50" charset="-128"/>
                        <a:ea typeface="HGPｺﾞｼｯｸM" pitchFamily="50" charset="-128"/>
                      </a:endParaRPr>
                    </a:p>
                  </a:txBody>
                  <a:tcPr marL="91439" marR="91439" marT="45682" marB="45682"/>
                </a:tc>
                <a:tc rowSpan="2">
                  <a:txBody>
                    <a:bodyPr/>
                    <a:lstStyle/>
                    <a:p>
                      <a:pPr algn="l"/>
                      <a:r>
                        <a:rPr kumimoji="1" lang="ja-JP" altLang="en-US" sz="1600" dirty="0" smtClean="0">
                          <a:latin typeface="HGPｺﾞｼｯｸM" pitchFamily="50" charset="-128"/>
                          <a:ea typeface="HGPｺﾞｼｯｸM" pitchFamily="50" charset="-128"/>
                        </a:rPr>
                        <a:t>業務面</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pPr algn="l"/>
                      <a:r>
                        <a:rPr kumimoji="1" lang="ja-JP" altLang="en-US" sz="1600" dirty="0" smtClean="0">
                          <a:latin typeface="HGPｺﾞｼｯｸM" pitchFamily="50" charset="-128"/>
                          <a:ea typeface="HGPｺﾞｼｯｸM" pitchFamily="50" charset="-128"/>
                        </a:rPr>
                        <a:t>⑤業務共通化</a:t>
                      </a:r>
                      <a:endParaRPr kumimoji="1" lang="ja-JP" altLang="en-US" sz="1600" b="1" dirty="0">
                        <a:latin typeface="HGPｺﾞｼｯｸM" pitchFamily="50" charset="-128"/>
                        <a:ea typeface="HGPｺﾞｼｯｸM" pitchFamily="50" charset="-128"/>
                      </a:endParaRPr>
                    </a:p>
                  </a:txBody>
                  <a:tcPr marL="91439" marR="91439" marT="45682" marB="45682"/>
                </a:tc>
                <a:tc>
                  <a:txBody>
                    <a:bodyPr/>
                    <a:lstStyle/>
                    <a:p>
                      <a:pPr algn="l"/>
                      <a:r>
                        <a:rPr kumimoji="1" lang="ja-JP" altLang="en-US" sz="1300" dirty="0" smtClean="0">
                          <a:latin typeface="HGPｺﾞｼｯｸM" pitchFamily="50" charset="-128"/>
                          <a:ea typeface="HGPｺﾞｼｯｸM" pitchFamily="50" charset="-128"/>
                        </a:rPr>
                        <a:t>複数の自治体で共通に行われている業務を共通化</a:t>
                      </a:r>
                      <a:endParaRPr kumimoji="1" lang="en-US" altLang="ja-JP" sz="1300" dirty="0" smtClean="0">
                        <a:latin typeface="HGPｺﾞｼｯｸM" pitchFamily="50" charset="-128"/>
                        <a:ea typeface="HGPｺﾞｼｯｸM" pitchFamily="50" charset="-128"/>
                      </a:endParaRPr>
                    </a:p>
                    <a:p>
                      <a:pPr algn="l"/>
                      <a:r>
                        <a:rPr kumimoji="1" lang="ja-JP" altLang="en-US" sz="1300" dirty="0" smtClean="0">
                          <a:latin typeface="HGPｺﾞｼｯｸM" pitchFamily="50" charset="-128"/>
                          <a:ea typeface="HGPｺﾞｼｯｸM" pitchFamily="50" charset="-128"/>
                        </a:rPr>
                        <a:t>契機として</a:t>
                      </a:r>
                      <a:r>
                        <a:rPr kumimoji="1" lang="ja-JP" altLang="en-US" sz="1300" u="sng" dirty="0" smtClean="0">
                          <a:latin typeface="HGPｺﾞｼｯｸM" pitchFamily="50" charset="-128"/>
                          <a:ea typeface="HGPｺﾞｼｯｸM" pitchFamily="50" charset="-128"/>
                        </a:rPr>
                        <a:t>番号制度によるもの、自治体クラウドでのパッケージ導入</a:t>
                      </a:r>
                      <a:r>
                        <a:rPr kumimoji="1" lang="ja-JP" altLang="en-US" sz="1300" dirty="0" smtClean="0">
                          <a:latin typeface="HGPｺﾞｼｯｸM" pitchFamily="50" charset="-128"/>
                          <a:ea typeface="HGPｺﾞｼｯｸM" pitchFamily="50" charset="-128"/>
                        </a:rPr>
                        <a:t>によるものが考えられる。</a:t>
                      </a:r>
                      <a:endParaRPr kumimoji="1" lang="ja-JP" altLang="en-US" sz="1300" dirty="0">
                        <a:latin typeface="HGPｺﾞｼｯｸM" pitchFamily="50" charset="-128"/>
                        <a:ea typeface="HGPｺﾞｼｯｸM" pitchFamily="50" charset="-128"/>
                      </a:endParaRPr>
                    </a:p>
                  </a:txBody>
                  <a:tcPr marL="91439" marR="91439" marT="45682" marB="45682"/>
                </a:tc>
                <a:tc>
                  <a:txBody>
                    <a:bodyPr/>
                    <a:lstStyle/>
                    <a:p>
                      <a:pPr marL="88900" indent="-88900" algn="l"/>
                      <a:r>
                        <a:rPr kumimoji="1" lang="ja-JP" altLang="en-US" sz="1050" dirty="0" smtClean="0">
                          <a:latin typeface="HGPｺﾞｼｯｸM" pitchFamily="50" charset="-128"/>
                          <a:ea typeface="HGPｺﾞｼｯｸM" pitchFamily="50" charset="-128"/>
                        </a:rPr>
                        <a:t>・国・都道府県等の各種法令・ガイドライン</a:t>
                      </a:r>
                      <a:endParaRPr kumimoji="1" lang="en-US" altLang="ja-JP" sz="1050" dirty="0" smtClean="0">
                        <a:latin typeface="HGPｺﾞｼｯｸM" pitchFamily="50" charset="-128"/>
                        <a:ea typeface="HGPｺﾞｼｯｸM" pitchFamily="50" charset="-128"/>
                      </a:endParaRPr>
                    </a:p>
                    <a:p>
                      <a:pPr marL="88900" indent="-88900" algn="l"/>
                      <a:r>
                        <a:rPr kumimoji="1" lang="ja-JP" altLang="en-US" sz="1050" dirty="0" smtClean="0">
                          <a:latin typeface="HGPｺﾞｼｯｸM" pitchFamily="50" charset="-128"/>
                          <a:ea typeface="HGPｺﾞｼｯｸM" pitchFamily="50" charset="-128"/>
                        </a:rPr>
                        <a:t>・番号制度</a:t>
                      </a:r>
                      <a:r>
                        <a:rPr kumimoji="1" lang="en-US" altLang="ja-JP" sz="1050" dirty="0" smtClean="0">
                          <a:latin typeface="HGPｺﾞｼｯｸM" pitchFamily="50" charset="-128"/>
                          <a:ea typeface="HGPｺﾞｼｯｸM" pitchFamily="50" charset="-128"/>
                        </a:rPr>
                        <a:t/>
                      </a:r>
                      <a:br>
                        <a:rPr kumimoji="1" lang="en-US" altLang="ja-JP" sz="1050" dirty="0" smtClean="0">
                          <a:latin typeface="HGPｺﾞｼｯｸM" pitchFamily="50" charset="-128"/>
                          <a:ea typeface="HGPｺﾞｼｯｸM" pitchFamily="50" charset="-128"/>
                        </a:rPr>
                      </a:br>
                      <a:r>
                        <a:rPr kumimoji="1" lang="ja-JP" altLang="en-US" sz="1050" dirty="0" smtClean="0">
                          <a:latin typeface="HGPｺﾞｼｯｸM" pitchFamily="50" charset="-128"/>
                          <a:ea typeface="HGPｺﾞｼｯｸM" pitchFamily="50" charset="-128"/>
                        </a:rPr>
                        <a:t>①総務省平成</a:t>
                      </a:r>
                      <a:r>
                        <a:rPr kumimoji="1" lang="en-US" altLang="ja-JP" sz="1050" dirty="0" smtClean="0">
                          <a:latin typeface="HGPｺﾞｼｯｸM" pitchFamily="50" charset="-128"/>
                          <a:ea typeface="HGPｺﾞｼｯｸM" pitchFamily="50" charset="-128"/>
                        </a:rPr>
                        <a:t>25</a:t>
                      </a:r>
                      <a:r>
                        <a:rPr kumimoji="1" lang="ja-JP" altLang="en-US" sz="1050" dirty="0" smtClean="0">
                          <a:latin typeface="HGPｺﾞｼｯｸM" pitchFamily="50" charset="-128"/>
                          <a:ea typeface="HGPｺﾞｼｯｸM" pitchFamily="50" charset="-128"/>
                        </a:rPr>
                        <a:t>年度自治体クラウド推進事業による業務プロセスモデル</a:t>
                      </a:r>
                      <a:r>
                        <a:rPr kumimoji="1" lang="en-US" altLang="ja-JP" sz="1050" dirty="0" smtClean="0">
                          <a:latin typeface="HGPｺﾞｼｯｸM" pitchFamily="50" charset="-128"/>
                          <a:ea typeface="HGPｺﾞｼｯｸM" pitchFamily="50" charset="-128"/>
                        </a:rPr>
                        <a:t/>
                      </a:r>
                      <a:br>
                        <a:rPr kumimoji="1" lang="en-US" altLang="ja-JP" sz="1050" dirty="0" smtClean="0">
                          <a:latin typeface="HGPｺﾞｼｯｸM" pitchFamily="50" charset="-128"/>
                          <a:ea typeface="HGPｺﾞｼｯｸM" pitchFamily="50" charset="-128"/>
                        </a:rPr>
                      </a:br>
                      <a:r>
                        <a:rPr kumimoji="1" lang="ja-JP" altLang="en-US" sz="1050" dirty="0" smtClean="0">
                          <a:latin typeface="HGPｺﾞｼｯｸM" pitchFamily="50" charset="-128"/>
                          <a:ea typeface="HGPｺﾞｼｯｸM" pitchFamily="50" charset="-128"/>
                        </a:rPr>
                        <a:t>②地域情報プラットフォーム</a:t>
                      </a:r>
                      <a:r>
                        <a:rPr kumimoji="1" lang="en-US" altLang="ja-JP" sz="1050" dirty="0" smtClean="0">
                          <a:latin typeface="HGPｺﾞｼｯｸM" pitchFamily="50" charset="-128"/>
                          <a:ea typeface="HGPｺﾞｼｯｸM" pitchFamily="50" charset="-128"/>
                        </a:rPr>
                        <a:t>3.0</a:t>
                      </a:r>
                    </a:p>
                    <a:p>
                      <a:pPr marL="88900" indent="-88900" algn="l"/>
                      <a:r>
                        <a:rPr kumimoji="1" lang="ja-JP" altLang="en-US" sz="1050" dirty="0" smtClean="0">
                          <a:latin typeface="HGPｺﾞｼｯｸM" pitchFamily="50" charset="-128"/>
                          <a:ea typeface="HGPｺﾞｼｯｸM" pitchFamily="50" charset="-128"/>
                        </a:rPr>
                        <a:t>・自治体クラウドにおけるパッケージ導入</a:t>
                      </a:r>
                      <a:endParaRPr kumimoji="1" lang="ja-JP" altLang="en-US" sz="1050" dirty="0">
                        <a:latin typeface="HGPｺﾞｼｯｸM" pitchFamily="50" charset="-128"/>
                        <a:ea typeface="HGPｺﾞｼｯｸM" pitchFamily="50" charset="-128"/>
                      </a:endParaRPr>
                    </a:p>
                  </a:txBody>
                  <a:tcPr marL="91439" marR="91439" marT="45682" marB="45682"/>
                </a:tc>
                <a:tc>
                  <a:txBody>
                    <a:bodyPr/>
                    <a:lstStyle/>
                    <a:p>
                      <a:pPr algn="l"/>
                      <a:r>
                        <a:rPr kumimoji="1" lang="ja-JP" altLang="en-US" sz="1400" dirty="0" smtClean="0">
                          <a:solidFill>
                            <a:srgbClr val="FF0000"/>
                          </a:solidFill>
                          <a:latin typeface="HGPｺﾞｼｯｸM" pitchFamily="50" charset="-128"/>
                          <a:ea typeface="HGPｺﾞｼｯｸM" pitchFamily="50" charset="-128"/>
                        </a:rPr>
                        <a:t>本テキスト事例紹介①</a:t>
                      </a:r>
                      <a:endParaRPr kumimoji="1" lang="en-US" altLang="ja-JP" sz="1800" kern="1200" baseline="0" dirty="0" smtClean="0">
                        <a:solidFill>
                          <a:srgbClr val="FF0000"/>
                        </a:solidFill>
                        <a:latin typeface="HGPｺﾞｼｯｸM" pitchFamily="50" charset="-128"/>
                        <a:ea typeface="HGPｺﾞｼｯｸM" pitchFamily="50" charset="-128"/>
                        <a:cs typeface="+mn-cs"/>
                      </a:endParaRPr>
                    </a:p>
                    <a:p>
                      <a:pPr algn="l"/>
                      <a:r>
                        <a:rPr kumimoji="1" lang="zh-TW" altLang="en-US" sz="1200" dirty="0" smtClean="0">
                          <a:solidFill>
                            <a:srgbClr val="FF0000"/>
                          </a:solidFill>
                          <a:latin typeface="HGPｺﾞｼｯｸM" pitchFamily="50" charset="-128"/>
                          <a:ea typeface="HGPｺﾞｼｯｸM" pitchFamily="50" charset="-128"/>
                        </a:rPr>
                        <a:t>北部九州情報化推進協議会</a:t>
                      </a:r>
                      <a:endParaRPr kumimoji="1" lang="en-US" altLang="ja-JP" sz="1200" dirty="0" smtClean="0">
                        <a:solidFill>
                          <a:srgbClr val="FF0000"/>
                        </a:solidFill>
                        <a:latin typeface="HGPｺﾞｼｯｸM" pitchFamily="50" charset="-128"/>
                        <a:ea typeface="HGPｺﾞｼｯｸM" pitchFamily="50" charset="-128"/>
                      </a:endParaRPr>
                    </a:p>
                  </a:txBody>
                  <a:tcPr marL="91439" marR="91439" marT="45682" marB="45682"/>
                </a:tc>
              </a:tr>
              <a:tr h="731438">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ja-JP" altLang="en-US" sz="1600" dirty="0" smtClean="0">
                          <a:latin typeface="HGPｺﾞｼｯｸM" pitchFamily="50" charset="-128"/>
                          <a:ea typeface="HGPｺﾞｼｯｸM" pitchFamily="50" charset="-128"/>
                        </a:rPr>
                        <a:t>⑥業務共同化</a:t>
                      </a:r>
                      <a:endParaRPr kumimoji="1" lang="ja-JP" altLang="en-US" sz="1600" b="1" dirty="0">
                        <a:latin typeface="HGPｺﾞｼｯｸM" pitchFamily="50" charset="-128"/>
                        <a:ea typeface="HGPｺﾞｼｯｸM" pitchFamily="50" charset="-128"/>
                      </a:endParaRPr>
                    </a:p>
                  </a:txBody>
                  <a:tcPr marL="91439" marR="91439" marT="45682" marB="45682"/>
                </a:tc>
                <a:tc>
                  <a:txBody>
                    <a:bodyPr/>
                    <a:lstStyle/>
                    <a:p>
                      <a:r>
                        <a:rPr kumimoji="1" lang="ja-JP" altLang="en-US" sz="1400" dirty="0" smtClean="0">
                          <a:latin typeface="HGPｺﾞｼｯｸM" pitchFamily="50" charset="-128"/>
                          <a:ea typeface="HGPｺﾞｼｯｸM" pitchFamily="50" charset="-128"/>
                        </a:rPr>
                        <a:t>複数の自治体で共通に行われている業務を共同化</a:t>
                      </a:r>
                      <a:endParaRPr kumimoji="1" lang="ja-JP" altLang="en-US" sz="1400" dirty="0">
                        <a:latin typeface="HGPｺﾞｼｯｸM" pitchFamily="50" charset="-128"/>
                        <a:ea typeface="HGPｺﾞｼｯｸM" pitchFamily="50" charset="-128"/>
                      </a:endParaRPr>
                    </a:p>
                  </a:txBody>
                  <a:tcPr marL="91439" marR="91439" marT="45682" marB="45682"/>
                </a:tc>
                <a:tc>
                  <a:txBody>
                    <a:bodyPr/>
                    <a:lstStyle/>
                    <a:p>
                      <a:r>
                        <a:rPr kumimoji="1" lang="ja-JP" altLang="en-US" sz="1200" dirty="0" smtClean="0">
                          <a:latin typeface="HGPｺﾞｼｯｸM" pitchFamily="50" charset="-128"/>
                          <a:ea typeface="HGPｺﾞｼｯｸM" pitchFamily="50" charset="-128"/>
                        </a:rPr>
                        <a:t>・総務事務センター</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・業務アウトソーシング</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・入札参加資格審査</a:t>
                      </a:r>
                      <a:endParaRPr kumimoji="1" lang="ja-JP" altLang="en-US" sz="1200" dirty="0">
                        <a:latin typeface="HGPｺﾞｼｯｸM" pitchFamily="50" charset="-128"/>
                        <a:ea typeface="HGPｺﾞｼｯｸM" pitchFamily="50" charset="-128"/>
                      </a:endParaRPr>
                    </a:p>
                  </a:txBody>
                  <a:tcPr marL="91439" marR="91439" marT="45682" marB="45682"/>
                </a:tc>
                <a:tc>
                  <a:txBody>
                    <a:bodyPr/>
                    <a:lstStyle/>
                    <a:p>
                      <a:endParaRPr kumimoji="1" lang="ja-JP" altLang="en-US" sz="1400" dirty="0">
                        <a:latin typeface="HGPｺﾞｼｯｸM" pitchFamily="50" charset="-128"/>
                        <a:ea typeface="HGPｺﾞｼｯｸM" pitchFamily="50" charset="-128"/>
                      </a:endParaRPr>
                    </a:p>
                  </a:txBody>
                  <a:tcPr marL="91439" marR="91439" marT="45682" marB="45682"/>
                </a:tc>
              </a:tr>
              <a:tr h="1158155">
                <a:tc vMerge="1">
                  <a:txBody>
                    <a:bodyPr/>
                    <a:lstStyle/>
                    <a:p>
                      <a:endParaRPr kumimoji="1" lang="ja-JP" altLang="en-US" sz="1400" dirty="0"/>
                    </a:p>
                  </a:txBody>
                  <a:tcPr/>
                </a:tc>
                <a:tc rowSpan="2">
                  <a:txBody>
                    <a:bodyPr/>
                    <a:lstStyle/>
                    <a:p>
                      <a:r>
                        <a:rPr kumimoji="1" lang="ja-JP" altLang="en-US" sz="1600" dirty="0" smtClean="0">
                          <a:latin typeface="HGPｺﾞｼｯｸM" pitchFamily="50" charset="-128"/>
                          <a:ea typeface="HGPｺﾞｼｯｸM" pitchFamily="50" charset="-128"/>
                        </a:rPr>
                        <a:t>システム面</a:t>
                      </a:r>
                      <a:endParaRPr kumimoji="1" lang="ja-JP" altLang="en-US" sz="1600" dirty="0">
                        <a:latin typeface="HGPｺﾞｼｯｸM" pitchFamily="50" charset="-128"/>
                        <a:ea typeface="HGPｺﾞｼｯｸM" pitchFamily="50" charset="-128"/>
                      </a:endParaRPr>
                    </a:p>
                  </a:txBody>
                  <a:tcPr marL="91439" marR="91439" marT="45682" marB="45682"/>
                </a:tc>
                <a:tc>
                  <a:txBody>
                    <a:bodyPr/>
                    <a:lstStyle/>
                    <a:p>
                      <a:r>
                        <a:rPr kumimoji="1" lang="ja-JP" altLang="en-US" sz="1600" dirty="0" smtClean="0">
                          <a:latin typeface="HGPｺﾞｼｯｸM" pitchFamily="50" charset="-128"/>
                          <a:ea typeface="HGPｺﾞｼｯｸM" pitchFamily="50" charset="-128"/>
                        </a:rPr>
                        <a:t>⑦システム共通化</a:t>
                      </a:r>
                      <a:endParaRPr kumimoji="1" lang="ja-JP" altLang="en-US" sz="1600" b="1" dirty="0">
                        <a:latin typeface="HGPｺﾞｼｯｸM" pitchFamily="50" charset="-128"/>
                        <a:ea typeface="HGPｺﾞｼｯｸM" pitchFamily="50" charset="-128"/>
                      </a:endParaRPr>
                    </a:p>
                  </a:txBody>
                  <a:tcPr marL="91439" marR="91439" marT="45682" marB="45682"/>
                </a:tc>
                <a:tc>
                  <a:txBody>
                    <a:bodyPr/>
                    <a:lstStyle/>
                    <a:p>
                      <a:r>
                        <a:rPr kumimoji="1" lang="ja-JP" altLang="en-US" sz="1400" dirty="0" smtClean="0">
                          <a:latin typeface="HGPｺﾞｼｯｸM" pitchFamily="50" charset="-128"/>
                          <a:ea typeface="HGPｺﾞｼｯｸM" pitchFamily="50" charset="-128"/>
                        </a:rPr>
                        <a:t>複数の自治体で共通に行われているシステム処理を共通化</a:t>
                      </a:r>
                      <a:endParaRPr kumimoji="1" lang="ja-JP" altLang="en-US" sz="1400" dirty="0">
                        <a:latin typeface="HGPｺﾞｼｯｸM" pitchFamily="50" charset="-128"/>
                        <a:ea typeface="HGPｺﾞｼｯｸM" pitchFamily="50" charset="-128"/>
                      </a:endParaRPr>
                    </a:p>
                  </a:txBody>
                  <a:tcPr marL="91439" marR="91439" marT="45682" marB="45682"/>
                </a:tc>
                <a:tc>
                  <a:txBody>
                    <a:bodyPr/>
                    <a:lstStyle/>
                    <a:p>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APPLIC</a:t>
                      </a:r>
                      <a:r>
                        <a:rPr kumimoji="1" lang="ja-JP" altLang="en-US" sz="1200" dirty="0" smtClean="0">
                          <a:latin typeface="HGPｺﾞｼｯｸM" pitchFamily="50" charset="-128"/>
                          <a:ea typeface="HGPｺﾞｼｯｸM" pitchFamily="50" charset="-128"/>
                        </a:rPr>
                        <a:t>標準</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SaaS</a:t>
                      </a:r>
                      <a:r>
                        <a:rPr kumimoji="1" lang="ja-JP" altLang="en-US" sz="1200" dirty="0" smtClean="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ASP</a:t>
                      </a:r>
                    </a:p>
                    <a:p>
                      <a:r>
                        <a:rPr kumimoji="1" lang="ja-JP" altLang="en-US" sz="1200" dirty="0" smtClean="0">
                          <a:latin typeface="HGPｺﾞｼｯｸM" pitchFamily="50" charset="-128"/>
                          <a:ea typeface="HGPｺﾞｼｯｸM" pitchFamily="50" charset="-128"/>
                        </a:rPr>
                        <a:t>・中間標準レイアウト（データ移行）</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・文字情報基盤</a:t>
                      </a:r>
                      <a:endParaRPr kumimoji="1" lang="en-US" altLang="ja-JP" sz="1200" dirty="0" smtClean="0">
                        <a:latin typeface="HGPｺﾞｼｯｸM" pitchFamily="50" charset="-128"/>
                        <a:ea typeface="HGPｺﾞｼｯｸM" pitchFamily="50" charset="-128"/>
                      </a:endParaRPr>
                    </a:p>
                  </a:txBody>
                  <a:tcPr marL="91439" marR="91439" marT="45682" marB="45682"/>
                </a:tc>
                <a:tc>
                  <a:txBody>
                    <a:bodyPr/>
                    <a:lstStyle/>
                    <a:p>
                      <a:pPr marL="88900" indent="-88900"/>
                      <a:r>
                        <a:rPr kumimoji="1" lang="ja-JP" altLang="en-US" sz="1200" dirty="0" smtClean="0">
                          <a:latin typeface="HGPｺﾞｼｯｸM" pitchFamily="50" charset="-128"/>
                          <a:ea typeface="HGPｺﾞｼｯｸM" pitchFamily="50" charset="-128"/>
                        </a:rPr>
                        <a:t>・地域情報プラットフォームの概要</a:t>
                      </a:r>
                      <a:endParaRPr kumimoji="1" lang="en-US" altLang="ja-JP" sz="1200" dirty="0" smtClean="0">
                        <a:latin typeface="HGPｺﾞｼｯｸM" pitchFamily="50" charset="-128"/>
                        <a:ea typeface="HGPｺﾞｼｯｸM" pitchFamily="50" charset="-128"/>
                      </a:endParaRPr>
                    </a:p>
                    <a:p>
                      <a:pPr marL="88900" indent="-88900"/>
                      <a:r>
                        <a:rPr kumimoji="1" lang="ja-JP" altLang="en-US" sz="1200" dirty="0" smtClean="0">
                          <a:latin typeface="HGPｺﾞｼｯｸM" pitchFamily="50" charset="-128"/>
                          <a:ea typeface="HGPｺﾞｼｯｸM" pitchFamily="50" charset="-128"/>
                        </a:rPr>
                        <a:t>・円滑なデータ移行に向けた方策</a:t>
                      </a:r>
                      <a:endParaRPr kumimoji="1" lang="ja-JP" altLang="en-US" sz="1200" dirty="0">
                        <a:latin typeface="HGPｺﾞｼｯｸM" pitchFamily="50" charset="-128"/>
                        <a:ea typeface="HGPｺﾞｼｯｸM" pitchFamily="50" charset="-128"/>
                      </a:endParaRPr>
                    </a:p>
                  </a:txBody>
                  <a:tcPr marL="91439" marR="91439" marT="45682" marB="45682"/>
                </a:tc>
              </a:tr>
              <a:tr h="944849">
                <a:tc vMerge="1">
                  <a:txBody>
                    <a:bodyPr/>
                    <a:lstStyle/>
                    <a:p>
                      <a:endParaRPr kumimoji="1" lang="ja-JP" altLang="en-US" sz="1400" dirty="0"/>
                    </a:p>
                  </a:txBody>
                  <a:tcPr/>
                </a:tc>
                <a:tc vMerge="1">
                  <a:txBody>
                    <a:bodyPr/>
                    <a:lstStyle/>
                    <a:p>
                      <a:endParaRPr kumimoji="1" lang="ja-JP" altLang="en-US" sz="1400" dirty="0"/>
                    </a:p>
                  </a:txBody>
                  <a:tcPr/>
                </a:tc>
                <a:tc>
                  <a:txBody>
                    <a:bodyPr/>
                    <a:lstStyle/>
                    <a:p>
                      <a:r>
                        <a:rPr kumimoji="1" lang="ja-JP" altLang="en-US" sz="1600" dirty="0" smtClean="0">
                          <a:latin typeface="HGPｺﾞｼｯｸM" pitchFamily="50" charset="-128"/>
                          <a:ea typeface="HGPｺﾞｼｯｸM" pitchFamily="50" charset="-128"/>
                        </a:rPr>
                        <a:t>⑧システム共同化</a:t>
                      </a:r>
                      <a:endParaRPr kumimoji="1" lang="ja-JP" altLang="en-US" sz="1600" b="1" dirty="0">
                        <a:latin typeface="HGPｺﾞｼｯｸM" pitchFamily="50" charset="-128"/>
                        <a:ea typeface="HGPｺﾞｼｯｸM" pitchFamily="50" charset="-128"/>
                      </a:endParaRPr>
                    </a:p>
                  </a:txBody>
                  <a:tcPr marL="91439" marR="91439" marT="45682" marB="45682"/>
                </a:tc>
                <a:tc>
                  <a:txBody>
                    <a:bodyPr/>
                    <a:lstStyle/>
                    <a:p>
                      <a:r>
                        <a:rPr kumimoji="1" lang="ja-JP" altLang="en-US" sz="1400" dirty="0" smtClean="0">
                          <a:latin typeface="HGPｺﾞｼｯｸM" pitchFamily="50" charset="-128"/>
                          <a:ea typeface="HGPｺﾞｼｯｸM" pitchFamily="50" charset="-128"/>
                        </a:rPr>
                        <a:t>複数の自治体で共通に行われているシステム処理を共同化</a:t>
                      </a:r>
                      <a:endParaRPr kumimoji="1" lang="ja-JP" altLang="en-US" sz="1400" dirty="0">
                        <a:latin typeface="HGPｺﾞｼｯｸM" pitchFamily="50" charset="-128"/>
                        <a:ea typeface="HGPｺﾞｼｯｸM" pitchFamily="50" charset="-128"/>
                      </a:endParaRPr>
                    </a:p>
                  </a:txBody>
                  <a:tcPr marL="91439" marR="91439" marT="45682" marB="45682"/>
                </a:tc>
                <a:tc>
                  <a:txBody>
                    <a:bodyPr/>
                    <a:lstStyle/>
                    <a:p>
                      <a:pPr marL="88900" indent="-88900"/>
                      <a:r>
                        <a:rPr kumimoji="1" lang="ja-JP" altLang="en-US" sz="1200" dirty="0" smtClean="0">
                          <a:latin typeface="HGPｺﾞｼｯｸM" pitchFamily="50" charset="-128"/>
                          <a:ea typeface="HGPｺﾞｼｯｸM" pitchFamily="50" charset="-128"/>
                        </a:rPr>
                        <a:t>・自治体クラウド</a:t>
                      </a:r>
                      <a:endParaRPr kumimoji="1" lang="en-US" altLang="ja-JP" sz="1200" dirty="0" smtClean="0">
                        <a:latin typeface="HGPｺﾞｼｯｸM" pitchFamily="50" charset="-128"/>
                        <a:ea typeface="HGPｺﾞｼｯｸM" pitchFamily="50" charset="-128"/>
                      </a:endParaRPr>
                    </a:p>
                    <a:p>
                      <a:pPr marL="88900" indent="-88900"/>
                      <a:r>
                        <a:rPr kumimoji="1" lang="ja-JP" altLang="en-US" sz="1200" dirty="0" smtClean="0">
                          <a:latin typeface="HGPｺﾞｼｯｸM" pitchFamily="50" charset="-128"/>
                          <a:ea typeface="HGPｺﾞｼｯｸM" pitchFamily="50" charset="-128"/>
                        </a:rPr>
                        <a:t>・システム共同化（電子申請、電子入札、その他多数）</a:t>
                      </a:r>
                      <a:endParaRPr kumimoji="1" lang="ja-JP" altLang="en-US" sz="1200" dirty="0">
                        <a:latin typeface="HGPｺﾞｼｯｸM" pitchFamily="50" charset="-128"/>
                        <a:ea typeface="HGPｺﾞｼｯｸM" pitchFamily="50" charset="-128"/>
                      </a:endParaRPr>
                    </a:p>
                  </a:txBody>
                  <a:tcPr marL="91439" marR="91439" marT="45682" marB="45682"/>
                </a:tc>
                <a:tc>
                  <a:txBody>
                    <a:bodyPr/>
                    <a:lstStyle/>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latin typeface="HGPｺﾞｼｯｸM" pitchFamily="50" charset="-128"/>
                          <a:ea typeface="HGPｺﾞｼｯｸM" pitchFamily="50" charset="-128"/>
                        </a:rPr>
                        <a:t>・自治体クラウド導入の手</a:t>
                      </a:r>
                      <a:r>
                        <a:rPr kumimoji="1" lang="ja-JP" altLang="en-US" sz="1200" dirty="0" smtClean="0">
                          <a:solidFill>
                            <a:schemeClr val="tx1"/>
                          </a:solidFill>
                          <a:latin typeface="HGPｺﾞｼｯｸM" pitchFamily="50" charset="-128"/>
                          <a:ea typeface="HGPｺﾞｼｯｸM" pitchFamily="50" charset="-128"/>
                        </a:rPr>
                        <a:t>順</a:t>
                      </a:r>
                      <a:endParaRPr kumimoji="1" lang="en-US" altLang="ja-JP" sz="1200" dirty="0" smtClean="0">
                        <a:solidFill>
                          <a:schemeClr val="tx1"/>
                        </a:solidFill>
                        <a:latin typeface="HGPｺﾞｼｯｸM" pitchFamily="50" charset="-128"/>
                        <a:ea typeface="HGPｺﾞｼｯｸM" pitchFamily="50" charset="-128"/>
                      </a:endParaRPr>
                    </a:p>
                    <a:p>
                      <a:pPr marL="88900" marR="0" indent="-8890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rgbClr val="FF0000"/>
                          </a:solidFill>
                          <a:latin typeface="HGPｺﾞｼｯｸM" pitchFamily="50" charset="-128"/>
                          <a:ea typeface="HGPｺﾞｼｯｸM" pitchFamily="50" charset="-128"/>
                        </a:rPr>
                        <a:t>・本テキスト事例紹介</a:t>
                      </a:r>
                      <a:r>
                        <a:rPr kumimoji="1" lang="en-US" altLang="ja-JP" sz="1200" dirty="0" smtClean="0">
                          <a:solidFill>
                            <a:srgbClr val="FF0000"/>
                          </a:solidFill>
                          <a:latin typeface="HGPｺﾞｼｯｸM" pitchFamily="50" charset="-128"/>
                          <a:ea typeface="HGPｺﾞｼｯｸM" pitchFamily="50" charset="-128"/>
                        </a:rPr>
                        <a:t/>
                      </a:r>
                      <a:br>
                        <a:rPr kumimoji="1" lang="en-US" altLang="ja-JP" sz="1200" dirty="0" smtClean="0">
                          <a:solidFill>
                            <a:srgbClr val="FF0000"/>
                          </a:solidFill>
                          <a:latin typeface="HGPｺﾞｼｯｸM" pitchFamily="50" charset="-128"/>
                          <a:ea typeface="HGPｺﾞｼｯｸM" pitchFamily="50" charset="-128"/>
                        </a:rPr>
                      </a:br>
                      <a:r>
                        <a:rPr kumimoji="1" lang="ja-JP" altLang="en-US" sz="1200" dirty="0" smtClean="0">
                          <a:solidFill>
                            <a:srgbClr val="FF0000"/>
                          </a:solidFill>
                          <a:latin typeface="HGPｺﾞｼｯｸM" pitchFamily="50" charset="-128"/>
                          <a:ea typeface="HGPｺﾞｼｯｸM" pitchFamily="50" charset="-128"/>
                        </a:rPr>
                        <a:t>④（長野県上田地域広域連合）</a:t>
                      </a:r>
                      <a:endParaRPr kumimoji="1" lang="ja-JP" altLang="en-US" sz="1200" dirty="0">
                        <a:solidFill>
                          <a:srgbClr val="FF0000"/>
                        </a:solidFill>
                        <a:latin typeface="HGPｺﾞｼｯｸM" pitchFamily="50" charset="-128"/>
                        <a:ea typeface="HGPｺﾞｼｯｸM" pitchFamily="50" charset="-128"/>
                      </a:endParaRPr>
                    </a:p>
                  </a:txBody>
                  <a:tcPr marL="91439" marR="91439" marT="45682" marB="45682"/>
                </a:tc>
              </a:tr>
            </a:tbl>
          </a:graphicData>
        </a:graphic>
      </p:graphicFrame>
      <p:sp>
        <p:nvSpPr>
          <p:cNvPr id="9257" name="タイトル 1"/>
          <p:cNvSpPr>
            <a:spLocks noGrp="1"/>
          </p:cNvSpPr>
          <p:nvPr>
            <p:ph type="title"/>
          </p:nvPr>
        </p:nvSpPr>
        <p:spPr bwMode="auto">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　</a:t>
            </a:r>
            <a:r>
              <a:rPr lang="ja-JP" altLang="ja-JP" sz="2400" dirty="0" smtClean="0"/>
              <a:t>（その２：</a:t>
            </a:r>
            <a:r>
              <a:rPr lang="ja-JP" altLang="en-US" sz="2400" dirty="0" smtClean="0"/>
              <a:t>自治体</a:t>
            </a:r>
            <a:r>
              <a:rPr lang="ja-JP" altLang="ja-JP" sz="2400" dirty="0" smtClean="0"/>
              <a:t>間の標準化）</a:t>
            </a:r>
            <a:endParaRPr lang="ja-JP" altLang="en-US" sz="2400" dirty="0" smtClean="0"/>
          </a:p>
        </p:txBody>
      </p:sp>
      <p:sp>
        <p:nvSpPr>
          <p:cNvPr id="4" name="スライド番号プレースホルダ 3"/>
          <p:cNvSpPr>
            <a:spLocks noGrp="1"/>
          </p:cNvSpPr>
          <p:nvPr>
            <p:ph type="sldNum" sz="quarter" idx="12"/>
          </p:nvPr>
        </p:nvSpPr>
        <p:spPr/>
        <p:txBody>
          <a:bodyPr/>
          <a:lstStyle/>
          <a:p>
            <a:pPr>
              <a:defRPr/>
            </a:pPr>
            <a:fld id="{C348C0E9-3B83-4B3B-9E25-915DD744B3E5}" type="slidenum">
              <a:rPr lang="en-US" altLang="ja-JP" smtClean="0"/>
              <a:pPr>
                <a:defRPr/>
              </a:pPr>
              <a:t>7</a:t>
            </a:fld>
            <a:endParaRPr lang="ja-JP" altLang="en-US" dirty="0"/>
          </a:p>
        </p:txBody>
      </p:sp>
      <p:sp>
        <p:nvSpPr>
          <p:cNvPr id="6" name="フッター プレースホルダ 5"/>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タイトル 2"/>
          <p:cNvSpPr>
            <a:spLocks noGrp="1"/>
          </p:cNvSpPr>
          <p:nvPr>
            <p:ph type="title"/>
          </p:nvPr>
        </p:nvSpPr>
        <p:spPr bwMode="auto">
          <a:xfrm>
            <a:off x="350488" y="366490"/>
            <a:ext cx="9555511" cy="830262"/>
          </a:xfrm>
          <a:noFill/>
          <a:ln>
            <a:miter lim="800000"/>
            <a:headEnd/>
            <a:tailEnd/>
          </a:ln>
        </p:spPr>
        <p:txBody>
          <a:bodyPr vert="horz" wrap="square" lIns="91440" tIns="45720" rIns="91440" bIns="45720" numCol="1" anchorCtr="0" compatLnSpc="1">
            <a:prstTxWarp prst="textNoShape">
              <a:avLst/>
            </a:prstTxWarp>
          </a:bodyPr>
          <a:lstStyle/>
          <a:p>
            <a:r>
              <a:rPr lang="ja-JP" altLang="en-US" dirty="0" smtClean="0"/>
              <a:t>５</a:t>
            </a:r>
            <a:r>
              <a:rPr lang="ja-JP" altLang="ja-JP" dirty="0" smtClean="0"/>
              <a:t>．業務標準化の類型</a:t>
            </a:r>
            <a:r>
              <a:rPr lang="ja-JP" altLang="en-US" dirty="0" smtClean="0"/>
              <a:t>　</a:t>
            </a:r>
            <a:r>
              <a:rPr lang="ja-JP" altLang="en-US" sz="2400" dirty="0" smtClean="0"/>
              <a:t>～</a:t>
            </a:r>
            <a:r>
              <a:rPr lang="ja-JP" altLang="ja-JP" sz="2400" dirty="0" smtClean="0"/>
              <a:t>事例</a:t>
            </a:r>
            <a:r>
              <a:rPr lang="ja-JP" altLang="en-US" sz="2400" dirty="0" smtClean="0"/>
              <a:t>①</a:t>
            </a:r>
            <a:r>
              <a:rPr lang="ja-JP" altLang="ja-JP" sz="2400" dirty="0" smtClean="0"/>
              <a:t>　</a:t>
            </a:r>
            <a:r>
              <a:rPr lang="ja-JP" altLang="en-US" sz="2400" dirty="0" smtClean="0"/>
              <a:t>北部九州情報化推進協議会～</a:t>
            </a:r>
          </a:p>
        </p:txBody>
      </p:sp>
      <p:sp>
        <p:nvSpPr>
          <p:cNvPr id="16" name="コンテンツ プレースホルダ 15"/>
          <p:cNvSpPr>
            <a:spLocks noGrp="1"/>
          </p:cNvSpPr>
          <p:nvPr>
            <p:ph idx="1"/>
          </p:nvPr>
        </p:nvSpPr>
        <p:spPr>
          <a:xfrm>
            <a:off x="560512" y="1340768"/>
            <a:ext cx="8928992" cy="4532313"/>
          </a:xfrm>
        </p:spPr>
        <p:txBody>
          <a:bodyPr/>
          <a:lstStyle/>
          <a:p>
            <a:r>
              <a:rPr lang="ja-JP" altLang="en-US" sz="2000" dirty="0" smtClean="0"/>
              <a:t>北部九州情報化推進協議会（飯塚市、直方市、大川市、大村市、うきは市、芦屋町、遠賀町 ）では自治体クラウド導入の際に各自治体の業務の標準化を推進</a:t>
            </a:r>
            <a:endParaRPr lang="en-US" altLang="ja-JP" sz="2000" dirty="0" smtClean="0"/>
          </a:p>
          <a:p>
            <a:r>
              <a:rPr lang="en-US" altLang="ja-JP" sz="2000" dirty="0" smtClean="0"/>
              <a:t>10</a:t>
            </a:r>
            <a:r>
              <a:rPr lang="ja-JP" altLang="en-US" sz="2000" dirty="0" smtClean="0"/>
              <a:t>万、</a:t>
            </a:r>
            <a:r>
              <a:rPr lang="en-US" altLang="ja-JP" sz="2000" dirty="0" smtClean="0"/>
              <a:t>5</a:t>
            </a:r>
            <a:r>
              <a:rPr lang="ja-JP" altLang="en-US" sz="2000" dirty="0" smtClean="0"/>
              <a:t>万、</a:t>
            </a:r>
            <a:r>
              <a:rPr lang="en-US" altLang="ja-JP" sz="2000" dirty="0" smtClean="0"/>
              <a:t>2</a:t>
            </a:r>
            <a:r>
              <a:rPr lang="ja-JP" altLang="en-US" sz="2000" dirty="0" smtClean="0"/>
              <a:t>万と規模の違う自治体間で標準化による共通化できる業務範囲の拡大</a:t>
            </a:r>
            <a:endParaRPr lang="en-US" altLang="ja-JP" sz="2000" dirty="0" smtClean="0"/>
          </a:p>
          <a:p>
            <a:r>
              <a:rPr lang="ja-JP" altLang="en-US" sz="2000" dirty="0" smtClean="0"/>
              <a:t>割り勘効果実質</a:t>
            </a:r>
            <a:r>
              <a:rPr lang="en-US" altLang="ja-JP" sz="2000" dirty="0" smtClean="0"/>
              <a:t>5</a:t>
            </a:r>
            <a:r>
              <a:rPr lang="ja-JP" altLang="en-US" sz="2000" dirty="0" smtClean="0"/>
              <a:t>％～</a:t>
            </a:r>
            <a:r>
              <a:rPr lang="en-US" altLang="ja-JP" sz="2000" dirty="0" smtClean="0"/>
              <a:t>20</a:t>
            </a:r>
            <a:r>
              <a:rPr lang="ja-JP" altLang="en-US" sz="2000" dirty="0" smtClean="0"/>
              <a:t>％を達成</a:t>
            </a:r>
          </a:p>
          <a:p>
            <a:endParaRPr kumimoji="1" lang="ja-JP" altLang="en-US" sz="2000" dirty="0"/>
          </a:p>
        </p:txBody>
      </p:sp>
      <p:pic>
        <p:nvPicPr>
          <p:cNvPr id="12" name="図 11" descr="図1.jpg"/>
          <p:cNvPicPr>
            <a:picLocks noChangeAspect="1"/>
          </p:cNvPicPr>
          <p:nvPr/>
        </p:nvPicPr>
        <p:blipFill>
          <a:blip r:embed="rId3" cstate="print"/>
          <a:stretch>
            <a:fillRect/>
          </a:stretch>
        </p:blipFill>
        <p:spPr>
          <a:xfrm>
            <a:off x="560513" y="3089112"/>
            <a:ext cx="3852672" cy="2889504"/>
          </a:xfrm>
          <a:prstGeom prst="rect">
            <a:avLst/>
          </a:prstGeom>
          <a:ln>
            <a:solidFill>
              <a:schemeClr val="tx1"/>
            </a:solidFill>
          </a:ln>
        </p:spPr>
      </p:pic>
      <p:pic>
        <p:nvPicPr>
          <p:cNvPr id="14" name="図 13" descr="図2.jpg"/>
          <p:cNvPicPr>
            <a:picLocks noChangeAspect="1"/>
          </p:cNvPicPr>
          <p:nvPr/>
        </p:nvPicPr>
        <p:blipFill>
          <a:blip r:embed="rId4" cstate="print"/>
          <a:stretch>
            <a:fillRect/>
          </a:stretch>
        </p:blipFill>
        <p:spPr>
          <a:xfrm>
            <a:off x="5007802" y="3068960"/>
            <a:ext cx="4481703" cy="2885808"/>
          </a:xfrm>
          <a:prstGeom prst="rect">
            <a:avLst/>
          </a:prstGeom>
        </p:spPr>
      </p:pic>
      <p:sp>
        <p:nvSpPr>
          <p:cNvPr id="15" name="右矢印 14"/>
          <p:cNvSpPr/>
          <p:nvPr/>
        </p:nvSpPr>
        <p:spPr bwMode="auto">
          <a:xfrm>
            <a:off x="4520951" y="4097224"/>
            <a:ext cx="432049" cy="1296144"/>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a typeface="ＭＳ Ｐゴシック" pitchFamily="50" charset="-128"/>
            </a:endParaRPr>
          </a:p>
        </p:txBody>
      </p:sp>
      <p:sp>
        <p:nvSpPr>
          <p:cNvPr id="17" name="テキスト ボックス 16"/>
          <p:cNvSpPr txBox="1"/>
          <p:nvPr/>
        </p:nvSpPr>
        <p:spPr>
          <a:xfrm>
            <a:off x="4304929" y="5949280"/>
            <a:ext cx="1512168" cy="293712"/>
          </a:xfrm>
          <a:prstGeom prst="rect">
            <a:avLst/>
          </a:prstGeom>
          <a:noFill/>
        </p:spPr>
        <p:txBody>
          <a:bodyPr wrap="none" rtlCol="0">
            <a:noAutofit/>
          </a:bodyPr>
          <a:lstStyle/>
          <a:p>
            <a:r>
              <a:rPr kumimoji="1" lang="ja-JP" altLang="en-US" sz="1100" dirty="0" smtClean="0">
                <a:latin typeface="HGPｺﾞｼｯｸM" pitchFamily="50" charset="-128"/>
                <a:ea typeface="HGPｺﾞｼｯｸM" pitchFamily="50" charset="-128"/>
              </a:rPr>
              <a:t>同協議会資料より</a:t>
            </a:r>
            <a:endParaRPr kumimoji="1" lang="ja-JP" altLang="en-US" sz="1100" dirty="0">
              <a:latin typeface="HGPｺﾞｼｯｸM" pitchFamily="50" charset="-128"/>
              <a:ea typeface="HGPｺﾞｼｯｸM" pitchFamily="50" charset="-128"/>
            </a:endParaRPr>
          </a:p>
        </p:txBody>
      </p:sp>
      <p:sp>
        <p:nvSpPr>
          <p:cNvPr id="8" name="スライド番号プレースホルダ 7"/>
          <p:cNvSpPr>
            <a:spLocks noGrp="1"/>
          </p:cNvSpPr>
          <p:nvPr>
            <p:ph type="sldNum" sz="quarter" idx="12"/>
          </p:nvPr>
        </p:nvSpPr>
        <p:spPr/>
        <p:txBody>
          <a:bodyPr/>
          <a:lstStyle/>
          <a:p>
            <a:pPr>
              <a:defRPr/>
            </a:pPr>
            <a:fld id="{C348C0E9-3B83-4B3B-9E25-915DD744B3E5}" type="slidenum">
              <a:rPr lang="en-US" altLang="ja-JP" smtClean="0"/>
              <a:pPr>
                <a:defRPr/>
              </a:pPr>
              <a:t>8</a:t>
            </a:fld>
            <a:endParaRPr lang="ja-JP" altLang="en-US" dirty="0"/>
          </a:p>
        </p:txBody>
      </p:sp>
      <p:sp>
        <p:nvSpPr>
          <p:cNvPr id="9" name="フッター プレースホルダ 8"/>
          <p:cNvSpPr>
            <a:spLocks noGrp="1"/>
          </p:cNvSpPr>
          <p:nvPr>
            <p:ph type="ftr" sz="quarter" idx="11"/>
          </p:nvPr>
        </p:nvSpPr>
        <p:spPr/>
        <p:txBody>
          <a:bodyPr/>
          <a:lstStyle/>
          <a:p>
            <a:pPr>
              <a:defRPr/>
            </a:pPr>
            <a:r>
              <a:rPr lang="en-US" altLang="ja-JP" smtClean="0">
                <a:latin typeface="ＭＳ Ｐゴシック" charset="-128"/>
              </a:rPr>
              <a:t>2-2 </a:t>
            </a:r>
            <a:r>
              <a:rPr lang="ja-JP" altLang="en-US" smtClean="0">
                <a:latin typeface="ＭＳ Ｐゴシック" charset="-128"/>
              </a:rPr>
              <a:t>業務標準化のアプローチ</a:t>
            </a:r>
            <a:endParaRPr lang="en-US" altLang="ja-JP"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4286</TotalTime>
  <Words>3897</Words>
  <Application>Microsoft Office PowerPoint</Application>
  <PresentationFormat>A4 210 x 297 mm</PresentationFormat>
  <Paragraphs>576</Paragraphs>
  <Slides>18</Slides>
  <Notes>17</Notes>
  <HiddenSlides>0</HiddenSlides>
  <MMClips>0</MMClips>
  <ScaleCrop>false</ScaleCrop>
  <HeadingPairs>
    <vt:vector size="4" baseType="variant">
      <vt:variant>
        <vt:lpstr>テーマ</vt:lpstr>
      </vt:variant>
      <vt:variant>
        <vt:i4>1</vt:i4>
      </vt:variant>
      <vt:variant>
        <vt:lpstr>スライド タイトル</vt:lpstr>
      </vt:variant>
      <vt:variant>
        <vt:i4>18</vt:i4>
      </vt:variant>
    </vt:vector>
  </HeadingPairs>
  <TitlesOfParts>
    <vt:vector size="19" baseType="lpstr">
      <vt:lpstr>half_green</vt:lpstr>
      <vt:lpstr>2-2 業務標準化のアプローチ</vt:lpstr>
      <vt:lpstr>１．本講義の学習目標</vt:lpstr>
      <vt:lpstr>２．本講義の構成</vt:lpstr>
      <vt:lpstr>３．本講義の範囲</vt:lpstr>
      <vt:lpstr>４．標準化の必要性　～パッケージの活用～</vt:lpstr>
      <vt:lpstr>４．標準化の必要性　～番号法対応～</vt:lpstr>
      <vt:lpstr>５．業務標準化の類型　（その１：自治体内の標準化）</vt:lpstr>
      <vt:lpstr>５．業務標準化の類型　（その２：自治体間の標準化）</vt:lpstr>
      <vt:lpstr>５．業務標準化の類型　～事例①　北部九州情報化推進協議会～</vt:lpstr>
      <vt:lpstr>５．業務標準化の類型　～事例②　埼玉県川口市（自治体ＥＡ）～</vt:lpstr>
      <vt:lpstr>５．業務標準化の類型　～事例③　新潟県柏崎市（ノンカスタマイズ）～</vt:lpstr>
      <vt:lpstr>５．業務標準化の類型　～事例④　長野県上田地域広域連合（システム共同化）～</vt:lpstr>
      <vt:lpstr>６．自治体クラウドでの業務標準化の例 　　　～北部九州情報化推進協議会　業務標準クラウドの導入～</vt:lpstr>
      <vt:lpstr>６．自治体クラウドでの業務標準化の例 　　　～北部九州情報化推進協議会　業務標準クラウドの導入～</vt:lpstr>
      <vt:lpstr>６．自治体クラウドでの業務標準化の例 　　　～北部九州情報化推進協議会　業務標準クラウドの導入～</vt:lpstr>
      <vt:lpstr>６．自治体クラウドでの業務標準化の例 　　　～北部九州情報化推進協議会　業務標準クラウドの導入～</vt:lpstr>
      <vt:lpstr>７．カスタマイズを最小化するために（まとめ）</vt:lpstr>
      <vt:lpstr>８．本講義のまとめ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2-2 業務標準化のアプローチ</dc:title>
  <dc:creator>高村 弘史</dc:creator>
  <cp:lastModifiedBy>takamura</cp:lastModifiedBy>
  <cp:revision>437</cp:revision>
  <cp:lastPrinted>2013-03-28T05:51:10Z</cp:lastPrinted>
  <dcterms:created xsi:type="dcterms:W3CDTF">2008-12-09T14:04:54Z</dcterms:created>
  <dcterms:modified xsi:type="dcterms:W3CDTF">2015-06-22T00:29:43Z</dcterms:modified>
</cp:coreProperties>
</file>