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40" r:id="rId1"/>
  </p:sldMasterIdLst>
  <p:notesMasterIdLst>
    <p:notesMasterId r:id="rId36"/>
  </p:notesMasterIdLst>
  <p:handoutMasterIdLst>
    <p:handoutMasterId r:id="rId37"/>
  </p:handoutMasterIdLst>
  <p:sldIdLst>
    <p:sldId id="377" r:id="rId2"/>
    <p:sldId id="293" r:id="rId3"/>
    <p:sldId id="341" r:id="rId4"/>
    <p:sldId id="353" r:id="rId5"/>
    <p:sldId id="352" r:id="rId6"/>
    <p:sldId id="350" r:id="rId7"/>
    <p:sldId id="346" r:id="rId8"/>
    <p:sldId id="347" r:id="rId9"/>
    <p:sldId id="344" r:id="rId10"/>
    <p:sldId id="345" r:id="rId11"/>
    <p:sldId id="351" r:id="rId12"/>
    <p:sldId id="368" r:id="rId13"/>
    <p:sldId id="370" r:id="rId14"/>
    <p:sldId id="371" r:id="rId15"/>
    <p:sldId id="372" r:id="rId16"/>
    <p:sldId id="373" r:id="rId17"/>
    <p:sldId id="374" r:id="rId18"/>
    <p:sldId id="375" r:id="rId19"/>
    <p:sldId id="355" r:id="rId20"/>
    <p:sldId id="357" r:id="rId21"/>
    <p:sldId id="369" r:id="rId22"/>
    <p:sldId id="358" r:id="rId23"/>
    <p:sldId id="359" r:id="rId24"/>
    <p:sldId id="360" r:id="rId25"/>
    <p:sldId id="361" r:id="rId26"/>
    <p:sldId id="362" r:id="rId27"/>
    <p:sldId id="363" r:id="rId28"/>
    <p:sldId id="364" r:id="rId29"/>
    <p:sldId id="365" r:id="rId30"/>
    <p:sldId id="366" r:id="rId31"/>
    <p:sldId id="367" r:id="rId32"/>
    <p:sldId id="354" r:id="rId33"/>
    <p:sldId id="376" r:id="rId34"/>
    <p:sldId id="276" r:id="rId35"/>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a:srgbClr val="FF3300"/>
    <a:srgbClr val="2E3F92"/>
    <a:srgbClr val="79FEFB"/>
    <a:srgbClr val="330033"/>
    <a:srgbClr val="66CCFF"/>
    <a:srgbClr val="CCFFFF"/>
    <a:srgbClr val="00FFFF"/>
    <a:srgbClr val="CAF6DE"/>
    <a:srgbClr val="FFCC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500" autoAdjust="0"/>
    <p:restoredTop sz="91317" autoAdjust="0"/>
  </p:normalViewPr>
  <p:slideViewPr>
    <p:cSldViewPr snapToGrid="0">
      <p:cViewPr>
        <p:scale>
          <a:sx n="70" d="100"/>
          <a:sy n="70" d="100"/>
        </p:scale>
        <p:origin x="-2184" y="-564"/>
      </p:cViewPr>
      <p:guideLst>
        <p:guide orient="horz" pos="2160"/>
        <p:guide orient="horz" pos="663"/>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1" d="100"/>
        <a:sy n="81" d="100"/>
      </p:scale>
      <p:origin x="0" y="0"/>
    </p:cViewPr>
  </p:sorterViewPr>
  <p:notesViewPr>
    <p:cSldViewPr snapToGrid="0">
      <p:cViewPr>
        <p:scale>
          <a:sx n="100" d="100"/>
          <a:sy n="100" d="100"/>
        </p:scale>
        <p:origin x="-2610" y="2154"/>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dirty="0"/>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AFF8388A-CBA5-40B4-8A1E-94E66B54942E}" type="datetime1">
              <a:rPr lang="ja-JP" altLang="en-US" smtClean="0"/>
              <a:pPr>
                <a:defRPr/>
              </a:pPr>
              <a:t>2015/6/2</a:t>
            </a:fld>
            <a:endParaRPr lang="en-US" altLang="ja-JP" dirty="0"/>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dirty="0"/>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30A23A2D-7677-4CBA-AF19-A62EC50E034A}" type="slidenum">
              <a:rPr lang="en-US" altLang="ja-JP"/>
              <a:pPr>
                <a:defRPr/>
              </a:pPr>
              <a:t>&lt;#&gt;</a:t>
            </a:fld>
            <a:endParaRPr lang="en-US" altLang="ja-JP" dirty="0"/>
          </a:p>
        </p:txBody>
      </p:sp>
    </p:spTree>
    <p:extLst>
      <p:ext uri="{BB962C8B-B14F-4D97-AF65-F5344CB8AC3E}">
        <p14:creationId xmlns:p14="http://schemas.microsoft.com/office/powerpoint/2010/main" xmlns="" val="5556879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667296" y="4721225"/>
            <a:ext cx="5472608"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662B017A-3335-4ECE-88C9-B16C93DEA667}" type="slidenum">
              <a:rPr lang="en-US" altLang="ja-JP"/>
              <a:pPr>
                <a:defRPr/>
              </a:pPr>
              <a:t>&lt;#&gt;</a:t>
            </a:fld>
            <a:endParaRPr lang="en-US" altLang="ja-JP" dirty="0"/>
          </a:p>
        </p:txBody>
      </p:sp>
    </p:spTree>
    <p:extLst>
      <p:ext uri="{BB962C8B-B14F-4D97-AF65-F5344CB8AC3E}">
        <p14:creationId xmlns:p14="http://schemas.microsoft.com/office/powerpoint/2010/main" xmlns="" val="3855336383"/>
      </p:ext>
    </p:extLst>
  </p:cSld>
  <p:clrMap bg1="lt1" tx1="dk1" bg2="lt2" tx2="dk2" accent1="accent1" accent2="accent2" accent3="accent3" accent4="accent4" accent5="accent5" accent6="accent6" hlink="hlink" folHlink="folHlink"/>
  <p:hf hdr="0"/>
  <p:notesStyle>
    <a:lvl1pPr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1pPr>
    <a:lvl2pPr marL="4572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2pPr>
    <a:lvl3pPr marL="9144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3pPr>
    <a:lvl4pPr marL="13716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4pPr>
    <a:lvl5pPr marL="18288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A4919474-39A3-4596-9827-30655E8D9293}" type="slidenum">
              <a:rPr lang="en-US" altLang="ja-JP" sz="900">
                <a:solidFill>
                  <a:srgbClr val="000066"/>
                </a:solidFill>
              </a:rPr>
              <a:pPr algn="ctr" eaLnBrk="1" hangingPunct="1"/>
              <a:t>1</a:t>
            </a:fld>
            <a:endParaRPr lang="en-US" altLang="ja-JP" sz="900" dirty="0">
              <a:solidFill>
                <a:srgbClr val="000066"/>
              </a:solidFill>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a:xfrm>
            <a:off x="712788" y="738188"/>
            <a:ext cx="5381625" cy="3727450"/>
          </a:xfrm>
          <a:ln/>
        </p:spPr>
      </p:sp>
      <p:sp>
        <p:nvSpPr>
          <p:cNvPr id="36867" name="ノート プレースホルダ 2"/>
          <p:cNvSpPr>
            <a:spLocks noGrp="1"/>
          </p:cNvSpPr>
          <p:nvPr>
            <p:ph type="body" idx="1"/>
          </p:nvPr>
        </p:nvSpPr>
        <p:spPr>
          <a:noFill/>
          <a:ln/>
        </p:spPr>
        <p:txBody>
          <a:bodyPr/>
          <a:lstStyle/>
          <a:p>
            <a:r>
              <a:rPr lang="ja-JP" altLang="en-US" dirty="0" smtClean="0">
                <a:solidFill>
                  <a:srgbClr val="FF0000"/>
                </a:solidFill>
              </a:rPr>
              <a:t>ページタイトル：</a:t>
            </a:r>
          </a:p>
          <a:p>
            <a:r>
              <a:rPr lang="ja-JP" altLang="en-US" dirty="0" smtClean="0">
                <a:solidFill>
                  <a:srgbClr val="FF0000"/>
                </a:solidFill>
              </a:rPr>
              <a:t>３．番号制度を契機とした自治体クラウドや情報連携</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真の住民サービス向上、事務効率化に向けた取り組みを推進</a:t>
            </a: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地域情報プラットフォームの拡充には様々な目的が存在していることの説明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所用時間：３分</a:t>
            </a:r>
            <a:endParaRPr lang="en-US" altLang="ja-JP" dirty="0" smtClean="0">
              <a:solidFill>
                <a:srgbClr val="FF0000"/>
              </a:solidFill>
            </a:endParaRPr>
          </a:p>
          <a:p>
            <a:r>
              <a:rPr lang="ja-JP" altLang="en-US" dirty="0" smtClean="0">
                <a:solidFill>
                  <a:srgbClr val="FF0000"/>
                </a:solidFill>
              </a:rPr>
              <a:t>・前ページのマトリクスの地域情報プラットフォームの下から上の動きをより細かく説明したものとする</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Ver2.0</a:t>
            </a:r>
            <a:r>
              <a:rPr lang="ja-JP" altLang="en-US" dirty="0" smtClean="0">
                <a:solidFill>
                  <a:srgbClr val="FF0000"/>
                </a:solidFill>
              </a:rPr>
              <a:t>の例示（業務システムの整理、全体最適化における標準モデルとして使えるということ）等を示す。</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Ver3.0</a:t>
            </a:r>
            <a:r>
              <a:rPr lang="ja-JP" altLang="en-US" dirty="0" smtClean="0">
                <a:solidFill>
                  <a:srgbClr val="FF0000"/>
                </a:solidFill>
              </a:rPr>
              <a:t>の例示（外部機関との情報連携、これが番号法では指定されている）を示す。</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smtClean="0"/>
          </a:p>
          <a:p>
            <a:pPr eaLnBrk="1" hangingPunct="1"/>
            <a:endParaRPr lang="en-US" altLang="ja-JP" dirty="0" smtClean="0">
              <a:latin typeface="ＭＳ Ｐ明朝" pitchFamily="18" charset="-128"/>
            </a:endParaRPr>
          </a:p>
        </p:txBody>
      </p:sp>
      <p:sp>
        <p:nvSpPr>
          <p:cNvPr id="36870" name="スライド番号プレースホルダ 5"/>
          <p:cNvSpPr txBox="1">
            <a:spLocks noGrp="1"/>
          </p:cNvSpPr>
          <p:nvPr/>
        </p:nvSpPr>
        <p:spPr bwMode="auto">
          <a:xfrm>
            <a:off x="3025776" y="9525000"/>
            <a:ext cx="755650" cy="249238"/>
          </a:xfrm>
          <a:prstGeom prst="rect">
            <a:avLst/>
          </a:prstGeom>
          <a:noFill/>
          <a:ln w="9525">
            <a:noFill/>
            <a:miter lim="800000"/>
            <a:headEnd/>
            <a:tailEnd/>
          </a:ln>
        </p:spPr>
        <p:txBody>
          <a:bodyPr lIns="91559" tIns="45779" rIns="91559" bIns="45779" anchor="b"/>
          <a:lstStyle/>
          <a:p>
            <a:pPr algn="ctr" defTabSz="915988" fontAlgn="base">
              <a:spcBef>
                <a:spcPct val="0"/>
              </a:spcBef>
              <a:spcAft>
                <a:spcPct val="0"/>
              </a:spcAft>
            </a:pPr>
            <a:fld id="{75A6579F-FD7F-4CA9-BDCE-0E5374864CCD}" type="slidenum">
              <a:rPr lang="en-US" altLang="ja-JP" sz="900">
                <a:solidFill>
                  <a:srgbClr val="000066"/>
                </a:solidFill>
                <a:latin typeface="Times New Roman" pitchFamily="18" charset="0"/>
              </a:rPr>
              <a:pPr algn="ctr" defTabSz="915988" fontAlgn="base">
                <a:spcBef>
                  <a:spcPct val="0"/>
                </a:spcBef>
                <a:spcAft>
                  <a:spcPct val="0"/>
                </a:spcAft>
              </a:pPr>
              <a:t>10</a:t>
            </a:fld>
            <a:endParaRPr lang="en-US" altLang="ja-JP" sz="900">
              <a:solidFill>
                <a:srgbClr val="000066"/>
              </a:solidFill>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二つの標準モデルの位置づけ</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地域情報プラットフォーム</a:t>
            </a:r>
            <a:r>
              <a:rPr lang="en-US" altLang="ja-JP" dirty="0" smtClean="0">
                <a:solidFill>
                  <a:srgbClr val="FF0000"/>
                </a:solidFill>
              </a:rPr>
              <a:t>Ver3.0</a:t>
            </a:r>
            <a:r>
              <a:rPr lang="ja-JP" altLang="en-US" dirty="0" smtClean="0">
                <a:solidFill>
                  <a:srgbClr val="FF0000"/>
                </a:solidFill>
              </a:rPr>
              <a:t>と業務プロセスモデルがどの領域に資するものかを示す。</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所用時間：３分</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Ver2.0</a:t>
            </a:r>
            <a:r>
              <a:rPr lang="ja-JP" altLang="en-US" dirty="0" smtClean="0">
                <a:solidFill>
                  <a:srgbClr val="FF0000"/>
                </a:solidFill>
              </a:rPr>
              <a:t>の位置づけの説明（団体間連携・情報の流れ等システム中心であること）</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Ver3.0</a:t>
            </a:r>
            <a:r>
              <a:rPr lang="ja-JP" altLang="en-US" dirty="0" smtClean="0">
                <a:solidFill>
                  <a:srgbClr val="FF0000"/>
                </a:solidFill>
              </a:rPr>
              <a:t>の例示（新たな標準として連携に係る事務手続きの標準モデルであること）を示す。</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smtClean="0"/>
          </a:p>
          <a:p>
            <a:pPr eaLnBrk="1" hangingPunct="1"/>
            <a:endParaRPr lang="en-US" altLang="ja-JP" dirty="0" smtClean="0">
              <a:latin typeface="ＭＳ Ｐ明朝" pitchFamily="18"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11</a:t>
            </a:fld>
            <a:endParaRPr kumimoji="1" lang="ja-JP" altLang="en-US"/>
          </a:p>
        </p:txBody>
      </p:sp>
    </p:spTree>
    <p:extLst>
      <p:ext uri="{BB962C8B-B14F-4D97-AF65-F5344CB8AC3E}">
        <p14:creationId xmlns="" xmlns:p14="http://schemas.microsoft.com/office/powerpoint/2010/main" val="1695696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①地域情報プラットフォーム３．０概要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地域情報プラットフォームの拡充として番号制度に重点を置いていることを説明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所用時間：３分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・可能な限り番号制度導入スケジュールを先取りすることの説明</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・地域情報プラットフォーム</a:t>
            </a:r>
            <a:r>
              <a:rPr lang="en-US" altLang="ja-JP" dirty="0" smtClean="0">
                <a:solidFill>
                  <a:srgbClr val="FF0000"/>
                </a:solidFill>
              </a:rPr>
              <a:t>Ver3.0</a:t>
            </a:r>
            <a:r>
              <a:rPr lang="ja-JP" altLang="en-US" dirty="0" smtClean="0">
                <a:solidFill>
                  <a:srgbClr val="FF0000"/>
                </a:solidFill>
              </a:rPr>
              <a:t>の狙いや平成</a:t>
            </a:r>
            <a:r>
              <a:rPr lang="en-US" altLang="ja-JP" dirty="0" smtClean="0">
                <a:solidFill>
                  <a:srgbClr val="FF0000"/>
                </a:solidFill>
              </a:rPr>
              <a:t>25</a:t>
            </a:r>
            <a:r>
              <a:rPr lang="ja-JP" altLang="en-US" dirty="0" smtClean="0">
                <a:solidFill>
                  <a:srgbClr val="FF0000"/>
                </a:solidFill>
              </a:rPr>
              <a:t>年度、</a:t>
            </a:r>
            <a:r>
              <a:rPr lang="en-US" altLang="ja-JP" dirty="0" smtClean="0">
                <a:solidFill>
                  <a:srgbClr val="FF0000"/>
                </a:solidFill>
              </a:rPr>
              <a:t>26</a:t>
            </a:r>
            <a:r>
              <a:rPr lang="ja-JP" altLang="en-US" dirty="0" smtClean="0">
                <a:solidFill>
                  <a:srgbClr val="FF0000"/>
                </a:solidFill>
              </a:rPr>
              <a:t>年度に行った内容の説明とこれからの予定</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Ver3.0</a:t>
            </a:r>
            <a:r>
              <a:rPr lang="ja-JP" altLang="en-US" dirty="0" smtClean="0">
                <a:solidFill>
                  <a:srgbClr val="FF0000"/>
                </a:solidFill>
              </a:rPr>
              <a:t>の策定とさらなる標準化を進めることの説明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smtClean="0"/>
          </a:p>
          <a:p>
            <a:pPr eaLnBrk="1" hangingPunct="1"/>
            <a:endParaRPr lang="en-US" altLang="ja-JP" dirty="0" smtClean="0">
              <a:latin typeface="ＭＳ Ｐ明朝" pitchFamily="18"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12</a:t>
            </a:fld>
            <a:endParaRPr>
              <a:solidFill>
                <a:prstClr val="black"/>
              </a:solidFill>
              <a:ea typeface="ＭＳ Ｐゴシック"/>
            </a:endParaRPr>
          </a:p>
        </p:txBody>
      </p:sp>
    </p:spTree>
    <p:extLst>
      <p:ext uri="{BB962C8B-B14F-4D97-AF65-F5344CB8AC3E}">
        <p14:creationId xmlns="" xmlns:p14="http://schemas.microsoft.com/office/powerpoint/2010/main" val="500953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①地域情報プラットフォーム３．０概要（</a:t>
            </a:r>
            <a:r>
              <a:rPr lang="en-US" altLang="ja-JP" dirty="0" smtClean="0">
                <a:solidFill>
                  <a:srgbClr val="FF0000"/>
                </a:solidFill>
              </a:rPr>
              <a:t>DMM</a:t>
            </a:r>
            <a:r>
              <a:rPr lang="ja-JP" altLang="en-US" dirty="0" smtClean="0">
                <a:solidFill>
                  <a:srgbClr val="FF0000"/>
                </a:solidFill>
              </a:rPr>
              <a:t>・</a:t>
            </a:r>
            <a:r>
              <a:rPr lang="en-US" altLang="ja-JP" dirty="0" smtClean="0">
                <a:solidFill>
                  <a:srgbClr val="FF0000"/>
                </a:solidFill>
              </a:rPr>
              <a:t>DFD</a:t>
            </a:r>
            <a:r>
              <a:rPr lang="ja-JP" altLang="en-US" dirty="0" smtClean="0">
                <a:solidFill>
                  <a:srgbClr val="FF0000"/>
                </a:solidFill>
              </a:rPr>
              <a:t>）</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実際の成果物としての赤字で連携部分が追加された</a:t>
            </a:r>
            <a:r>
              <a:rPr lang="en-US" altLang="ja-JP" dirty="0" smtClean="0">
                <a:solidFill>
                  <a:srgbClr val="FF0000"/>
                </a:solidFill>
              </a:rPr>
              <a:t>DMM</a:t>
            </a:r>
            <a:r>
              <a:rPr lang="ja-JP" altLang="en-US" dirty="0" smtClean="0">
                <a:solidFill>
                  <a:srgbClr val="FF0000"/>
                </a:solidFill>
              </a:rPr>
              <a:t>・ＤＦＤの説明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所用時間：２分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DMM</a:t>
            </a:r>
            <a:r>
              <a:rPr lang="ja-JP" altLang="en-US" dirty="0" smtClean="0">
                <a:solidFill>
                  <a:srgbClr val="FF0000"/>
                </a:solidFill>
              </a:rPr>
              <a:t>（機能構成図）に新たなファンクションが追加された事</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DFD</a:t>
            </a:r>
            <a:r>
              <a:rPr lang="ja-JP" altLang="en-US" dirty="0" smtClean="0">
                <a:solidFill>
                  <a:srgbClr val="FF0000"/>
                </a:solidFill>
              </a:rPr>
              <a:t>（機能情報関連図）に同様の連携部分が追加されたことの説明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13</a:t>
            </a:fld>
            <a:endParaRPr>
              <a:solidFill>
                <a:prstClr val="black"/>
              </a:solidFill>
              <a:ea typeface="ＭＳ Ｐゴシック"/>
            </a:endParaRPr>
          </a:p>
        </p:txBody>
      </p:sp>
    </p:spTree>
    <p:extLst>
      <p:ext uri="{BB962C8B-B14F-4D97-AF65-F5344CB8AC3E}">
        <p14:creationId xmlns="" xmlns:p14="http://schemas.microsoft.com/office/powerpoint/2010/main" val="500953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①地域情報プラットフォーム３．０概要（インターフェース）</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実際の成果物としての赤字で連携部分が追加されたインターフェースの説明</a:t>
            </a:r>
          </a:p>
          <a:p>
            <a:endParaRPr lang="en-US" altLang="ja-JP"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所用時間：２分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・別表１（庁内利用業務）に必要なデータ項目が追加された事の説明</a:t>
            </a:r>
            <a:endParaRPr lang="en-US" altLang="ja-JP" dirty="0" smtClean="0">
              <a:solidFill>
                <a:srgbClr val="FF0000"/>
              </a:solidFill>
            </a:endParaRPr>
          </a:p>
          <a:p>
            <a:r>
              <a:rPr lang="ja-JP" altLang="en-US" dirty="0" smtClean="0">
                <a:solidFill>
                  <a:srgbClr val="FF0000"/>
                </a:solidFill>
              </a:rPr>
              <a:t>・別表２（照会業務）に必要なデータ項目が追加された事の説明</a:t>
            </a:r>
            <a:endParaRPr lang="en-US" altLang="ja-JP" dirty="0" smtClean="0">
              <a:solidFill>
                <a:srgbClr val="FF0000"/>
              </a:solidFill>
            </a:endParaRPr>
          </a:p>
          <a:p>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14</a:t>
            </a:fld>
            <a:endParaRPr>
              <a:solidFill>
                <a:prstClr val="black"/>
              </a:solidFill>
              <a:ea typeface="ＭＳ Ｐゴシック"/>
            </a:endParaRPr>
          </a:p>
        </p:txBody>
      </p:sp>
    </p:spTree>
    <p:extLst>
      <p:ext uri="{BB962C8B-B14F-4D97-AF65-F5344CB8AC3E}">
        <p14:creationId xmlns="" xmlns:p14="http://schemas.microsoft.com/office/powerpoint/2010/main" val="500953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①地域情報プラットフォーム３．０概要（条例制定への活用）</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情報連携に関係する条例制定に利用できることの説明</a:t>
            </a:r>
          </a:p>
          <a:p>
            <a:endParaRPr lang="en-US" altLang="ja-JP"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所用時間：２分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・別表以外で番号の独自利用ができるが、その場合条例の制定が必要であることの説明</a:t>
            </a:r>
            <a:endParaRPr lang="en-US" altLang="ja-JP" dirty="0" smtClean="0">
              <a:solidFill>
                <a:srgbClr val="FF0000"/>
              </a:solidFill>
            </a:endParaRPr>
          </a:p>
          <a:p>
            <a:r>
              <a:rPr lang="ja-JP" altLang="en-US" dirty="0" smtClean="0">
                <a:solidFill>
                  <a:srgbClr val="FF0000"/>
                </a:solidFill>
              </a:rPr>
              <a:t>・そのためには特定個人情報との関係を整理することが有益であることの説明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15</a:t>
            </a:fld>
            <a:endParaRPr>
              <a:solidFill>
                <a:prstClr val="black"/>
              </a:solidFill>
              <a:ea typeface="ＭＳ Ｐゴシック"/>
            </a:endParaRPr>
          </a:p>
        </p:txBody>
      </p:sp>
    </p:spTree>
    <p:extLst>
      <p:ext uri="{BB962C8B-B14F-4D97-AF65-F5344CB8AC3E}">
        <p14:creationId xmlns="" xmlns:p14="http://schemas.microsoft.com/office/powerpoint/2010/main" val="5009533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①地域情報プラットフォーム３．０概要（インターフェースのＩＯ説明）</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インターフェースのＩＯを通じて情報の連携の入出力先の確認をする</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所用時間：２分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・特定個人情報の中間サーバへの出力</a:t>
            </a:r>
            <a:r>
              <a:rPr lang="en-US" altLang="ja-JP" dirty="0" smtClean="0">
                <a:solidFill>
                  <a:srgbClr val="FF0000"/>
                </a:solidFill>
              </a:rPr>
              <a:t>O</a:t>
            </a:r>
            <a:r>
              <a:rPr lang="ja-JP" altLang="en-US" dirty="0" smtClean="0">
                <a:solidFill>
                  <a:srgbClr val="FF0000"/>
                </a:solidFill>
              </a:rPr>
              <a:t>についての説明</a:t>
            </a:r>
            <a:endParaRPr lang="en-US" altLang="ja-JP" dirty="0" smtClean="0">
              <a:solidFill>
                <a:srgbClr val="FF0000"/>
              </a:solidFill>
            </a:endParaRPr>
          </a:p>
          <a:p>
            <a:r>
              <a:rPr lang="ja-JP" altLang="en-US" dirty="0" smtClean="0">
                <a:solidFill>
                  <a:srgbClr val="FF0000"/>
                </a:solidFill>
              </a:rPr>
              <a:t>・特定個人情報の業務間連携として１０国保、１６生活保護、２３児童扶養手当に出力Ｏされていることの説明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16</a:t>
            </a:fld>
            <a:endParaRPr>
              <a:solidFill>
                <a:prstClr val="black"/>
              </a:solidFill>
              <a:ea typeface="ＭＳ Ｐゴシック"/>
            </a:endParaRPr>
          </a:p>
        </p:txBody>
      </p:sp>
    </p:spTree>
    <p:extLst>
      <p:ext uri="{BB962C8B-B14F-4D97-AF65-F5344CB8AC3E}">
        <p14:creationId xmlns="" xmlns:p14="http://schemas.microsoft.com/office/powerpoint/2010/main" val="5009533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①地域情報プラットフォーム３．０概要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電子自治体の取組みを加速するための</a:t>
            </a:r>
            <a:r>
              <a:rPr lang="en-US" altLang="ja-JP" dirty="0" smtClean="0">
                <a:solidFill>
                  <a:srgbClr val="FF0000"/>
                </a:solidFill>
              </a:rPr>
              <a:t>10</a:t>
            </a:r>
            <a:r>
              <a:rPr lang="ja-JP" altLang="en-US" dirty="0" smtClean="0">
                <a:solidFill>
                  <a:srgbClr val="FF0000"/>
                </a:solidFill>
              </a:rPr>
              <a:t>の指針（抄）</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pPr marL="0" marR="0" lvl="0" indent="0" algn="l" defTabSz="914400" rtl="0" eaLnBrk="1" fontAlgn="base" latinLnBrk="0" hangingPunct="1">
              <a:lnSpc>
                <a:spcPct val="100000"/>
              </a:lnSpc>
              <a:spcBef>
                <a:spcPts val="0"/>
              </a:spcBef>
              <a:spcAft>
                <a:spcPct val="0"/>
              </a:spcAft>
              <a:buClrTx/>
              <a:buSzTx/>
              <a:buFontTx/>
              <a:buNone/>
              <a:tabLst/>
              <a:defRPr/>
            </a:pPr>
            <a:r>
              <a:rPr kumimoji="0" lang="en-US" altLang="ja-JP" sz="105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a:t>
            </a:r>
            <a:r>
              <a:rPr kumimoji="0" lang="ja-JP" altLang="en-US" sz="105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指針６</a:t>
            </a:r>
            <a:r>
              <a:rPr kumimoji="0" lang="en-US" altLang="ja-JP" sz="105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a:t>
            </a:r>
            <a:r>
              <a:rPr kumimoji="0" lang="ja-JP" altLang="en-US" sz="105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明確なＳＬＡの締結、中間標準レイアウトの活用等による最適な調達手 法の検討において</a:t>
            </a:r>
            <a:endParaRPr kumimoji="0" lang="en-US" altLang="ja-JP" sz="105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1" fontAlgn="base" latinLnBrk="0" hangingPunct="1">
              <a:lnSpc>
                <a:spcPct val="100000"/>
              </a:lnSpc>
              <a:spcBef>
                <a:spcPts val="0"/>
              </a:spcBef>
              <a:spcAft>
                <a:spcPct val="0"/>
              </a:spcAft>
              <a:buClrTx/>
              <a:buSzTx/>
              <a:buFontTx/>
              <a:buNone/>
              <a:tabLst/>
              <a:defRPr/>
            </a:pPr>
            <a:r>
              <a:rPr kumimoji="0" lang="ja-JP" altLang="en-US" sz="105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地域情報プラットフォームに準拠したシステム導入が指針とされていることの説明</a:t>
            </a: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所用時間：４分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・電子自治体の取り組みを加速するための</a:t>
            </a:r>
            <a:r>
              <a:rPr lang="en-US" altLang="ja-JP" dirty="0" smtClean="0">
                <a:solidFill>
                  <a:srgbClr val="FF0000"/>
                </a:solidFill>
              </a:rPr>
              <a:t>10</a:t>
            </a:r>
            <a:r>
              <a:rPr lang="ja-JP" altLang="en-US" dirty="0" smtClean="0">
                <a:solidFill>
                  <a:srgbClr val="FF0000"/>
                </a:solidFill>
              </a:rPr>
              <a:t>の指針の説明</a:t>
            </a:r>
            <a:endParaRPr lang="en-US" altLang="ja-JP" dirty="0" smtClean="0">
              <a:solidFill>
                <a:srgbClr val="FF0000"/>
              </a:solidFill>
            </a:endParaRPr>
          </a:p>
          <a:p>
            <a:r>
              <a:rPr lang="ja-JP" altLang="en-US" dirty="0" smtClean="0">
                <a:solidFill>
                  <a:srgbClr val="FF0000"/>
                </a:solidFill>
              </a:rPr>
              <a:t>・指針６において地域情報プラットフォーム準拠システムの採用が方針化されていることの説明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kumimoji="1" lang="ja-JP" altLang="en-US" sz="1050" b="0" i="0" u="sng" kern="1200" dirty="0" smtClean="0">
                <a:solidFill>
                  <a:schemeClr val="tx1"/>
                </a:solidFill>
                <a:latin typeface="ＭＳ Ｐ明朝" pitchFamily="18" charset="-128"/>
                <a:ea typeface="ＭＳ Ｐ明朝" pitchFamily="18" charset="-128"/>
                <a:cs typeface="+mn-cs"/>
              </a:rPr>
              <a:t>電子自治体の取組みを加速するための</a:t>
            </a:r>
            <a:r>
              <a:rPr kumimoji="1" lang="en-US" altLang="ja-JP" sz="1050" b="0" i="0" u="sng" kern="1200" dirty="0" smtClean="0">
                <a:solidFill>
                  <a:schemeClr val="tx1"/>
                </a:solidFill>
                <a:latin typeface="ＭＳ Ｐ明朝" pitchFamily="18" charset="-128"/>
                <a:ea typeface="ＭＳ Ｐ明朝" pitchFamily="18" charset="-128"/>
                <a:cs typeface="+mn-cs"/>
              </a:rPr>
              <a:t>10</a:t>
            </a:r>
            <a:r>
              <a:rPr kumimoji="1" lang="ja-JP" altLang="en-US" sz="1050" b="0" i="0" u="sng" kern="1200" dirty="0" smtClean="0">
                <a:solidFill>
                  <a:schemeClr val="tx1"/>
                </a:solidFill>
                <a:latin typeface="ＭＳ Ｐ明朝" pitchFamily="18" charset="-128"/>
                <a:ea typeface="ＭＳ Ｐ明朝" pitchFamily="18" charset="-128"/>
                <a:cs typeface="+mn-cs"/>
              </a:rPr>
              <a:t>の指針」の公表</a:t>
            </a:r>
          </a:p>
          <a:p>
            <a:r>
              <a:rPr lang="en-US" altLang="ja-JP" dirty="0" smtClean="0"/>
              <a:t>http://www.soumu.go.jp/menu_news/s-news/01gyosei07_02000018.html</a:t>
            </a:r>
          </a:p>
          <a:p>
            <a:endParaRPr lang="en-US" altLang="ja-JP" dirty="0" smtClean="0"/>
          </a:p>
          <a:p>
            <a:r>
              <a:rPr lang="ja-JP" altLang="en-US" dirty="0" smtClean="0"/>
              <a:t>◆受講者への確認事項</a:t>
            </a:r>
            <a:endParaRPr lang="en-US" altLang="ja-JP" dirty="0" smtClean="0"/>
          </a:p>
          <a:p>
            <a:r>
              <a:rPr lang="ja-JP" altLang="en-US" dirty="0" smtClean="0"/>
              <a:t>１０の指針について既知であるかどうか確認する。</a:t>
            </a:r>
            <a:endParaRPr lang="en-US" altLang="ja-JP" dirty="0" smtClean="0"/>
          </a:p>
          <a:p>
            <a:r>
              <a:rPr lang="ja-JP" altLang="en-US" dirty="0" smtClean="0"/>
              <a:t>知らない場合は前提と概要を説明するため、講師は事前の読み込みが必要。</a:t>
            </a:r>
            <a:r>
              <a:rPr lang="en-US" altLang="ja-JP" dirty="0" smtClean="0"/>
              <a:t> </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17</a:t>
            </a:fld>
            <a:endParaRPr>
              <a:solidFill>
                <a:prstClr val="black"/>
              </a:solidFill>
              <a:ea typeface="ＭＳ Ｐゴシック"/>
            </a:endParaRPr>
          </a:p>
        </p:txBody>
      </p:sp>
    </p:spTree>
    <p:extLst>
      <p:ext uri="{BB962C8B-B14F-4D97-AF65-F5344CB8AC3E}">
        <p14:creationId xmlns="" xmlns:p14="http://schemas.microsoft.com/office/powerpoint/2010/main" val="5009533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バックオフィス連携による情報連携推進事業の概要を説明する。</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所用時間：４分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・番号制度導入後の自治体業務及びシステムのあるべき姿を示すこと</a:t>
            </a:r>
            <a:endParaRPr lang="en-US" altLang="ja-JP" dirty="0" smtClean="0">
              <a:solidFill>
                <a:srgbClr val="FF0000"/>
              </a:solidFill>
            </a:endParaRPr>
          </a:p>
          <a:p>
            <a:r>
              <a:rPr lang="ja-JP" altLang="en-US" dirty="0" smtClean="0">
                <a:solidFill>
                  <a:srgbClr val="FF0000"/>
                </a:solidFill>
              </a:rPr>
              <a:t>・具体的には地域情報プラットフォームの（庁内連携標準化で培った）知見を活用しながら団体間連携の実現に向けて</a:t>
            </a:r>
            <a:endParaRPr lang="en-US" altLang="ja-JP" dirty="0" smtClean="0">
              <a:solidFill>
                <a:srgbClr val="FF0000"/>
              </a:solidFill>
            </a:endParaRPr>
          </a:p>
          <a:p>
            <a:r>
              <a:rPr lang="ja-JP" altLang="en-US" dirty="0" smtClean="0">
                <a:solidFill>
                  <a:srgbClr val="FF0000"/>
                </a:solidFill>
              </a:rPr>
              <a:t>地方自治体が対応すべき事項、標準的な業務プロセスフロー等について検討整理したことを示す。</a:t>
            </a:r>
            <a:endParaRPr lang="en-US" altLang="ja-JP" dirty="0" smtClean="0">
              <a:solidFill>
                <a:srgbClr val="FF0000"/>
              </a:solidFill>
            </a:endParaRPr>
          </a:p>
          <a:p>
            <a:r>
              <a:rPr lang="ja-JP" altLang="en-US" dirty="0" smtClean="0">
                <a:solidFill>
                  <a:srgbClr val="FF0000"/>
                </a:solidFill>
              </a:rPr>
              <a:t>・特に平成</a:t>
            </a:r>
            <a:r>
              <a:rPr lang="en-US" altLang="ja-JP" dirty="0" smtClean="0">
                <a:solidFill>
                  <a:srgbClr val="FF0000"/>
                </a:solidFill>
              </a:rPr>
              <a:t>24</a:t>
            </a:r>
            <a:r>
              <a:rPr lang="ja-JP" altLang="en-US" dirty="0" smtClean="0">
                <a:solidFill>
                  <a:srgbClr val="FF0000"/>
                </a:solidFill>
              </a:rPr>
              <a:t>年成果を踏まえて、具体的な作業手順と標準的な業務プロセスフローを策定し、この活用が鍵であることを説明する。</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本事業についてどれだけの受講生が既知であるかどうかを確認する。</a:t>
            </a:r>
            <a:endParaRPr kumimoji="1" lang="en-US" altLang="ja-JP" dirty="0" smtClean="0"/>
          </a:p>
          <a:p>
            <a:r>
              <a:rPr kumimoji="1" lang="ja-JP" altLang="en-US" dirty="0" smtClean="0"/>
              <a:t>少ない場合は、具体的な作業手順と標準的な業務プロセスフローの有用性を中心に説明し、</a:t>
            </a:r>
            <a:endParaRPr kumimoji="1" lang="en-US" altLang="ja-JP" dirty="0" smtClean="0"/>
          </a:p>
          <a:p>
            <a:r>
              <a:rPr kumimoji="1" lang="ja-JP" altLang="en-US" dirty="0" smtClean="0"/>
              <a:t>事業については後日自発的に調べてもらえるよう、興味を起こさせる。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18</a:t>
            </a:fld>
            <a:endParaRPr>
              <a:solidFill>
                <a:prstClr val="black"/>
              </a:solidFill>
              <a:ea typeface="ＭＳ Ｐゴシック"/>
            </a:endParaRPr>
          </a:p>
        </p:txBody>
      </p:sp>
    </p:spTree>
    <p:extLst>
      <p:ext uri="{BB962C8B-B14F-4D97-AF65-F5344CB8AC3E}">
        <p14:creationId xmlns="" xmlns:p14="http://schemas.microsoft.com/office/powerpoint/2010/main" val="500953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sz="1050" dirty="0" smtClean="0"/>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対象範囲の整理</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本事業で対象となった別表業務の区分について説明する。</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所用時間：２分</a:t>
            </a:r>
            <a:endParaRPr lang="en-US" altLang="ja-JP" dirty="0" smtClean="0">
              <a:solidFill>
                <a:srgbClr val="FF0000"/>
              </a:solidFill>
            </a:endParaRPr>
          </a:p>
          <a:p>
            <a:r>
              <a:rPr lang="ja-JP" altLang="en-US" dirty="0" smtClean="0">
                <a:solidFill>
                  <a:srgbClr val="FF0000"/>
                </a:solidFill>
              </a:rPr>
              <a:t>・かっこ内の経緯について説明</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93</a:t>
            </a:r>
            <a:r>
              <a:rPr lang="ja-JP" altLang="en-US" dirty="0" smtClean="0">
                <a:solidFill>
                  <a:srgbClr val="FF0000"/>
                </a:solidFill>
              </a:rPr>
              <a:t>業務及びグループＡとＢの違いについて説明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本事業についてどれだけの受講生が既知であるかどうかを確認する。</a:t>
            </a:r>
            <a:endParaRPr kumimoji="1" lang="en-US" altLang="ja-JP" dirty="0" smtClean="0"/>
          </a:p>
          <a:p>
            <a:r>
              <a:rPr kumimoji="1" lang="ja-JP" altLang="en-US" dirty="0" smtClean="0"/>
              <a:t>少ない場合は、具体的な作業手順と標準的な業務プロセスフローの有用性を中心に説明し、</a:t>
            </a:r>
            <a:endParaRPr kumimoji="1" lang="en-US" altLang="ja-JP" dirty="0" smtClean="0"/>
          </a:p>
          <a:p>
            <a:r>
              <a:rPr kumimoji="1" lang="ja-JP" altLang="en-US" dirty="0" smtClean="0"/>
              <a:t>事業については後日自発的に調べてもらえるよう、興味を起こさせる。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19</a:t>
            </a:fld>
            <a:endParaRPr kumimoji="1" lang="ja-JP" altLang="en-US"/>
          </a:p>
        </p:txBody>
      </p:sp>
    </p:spTree>
    <p:extLst>
      <p:ext uri="{BB962C8B-B14F-4D97-AF65-F5344CB8AC3E}">
        <p14:creationId xmlns="" xmlns:p14="http://schemas.microsoft.com/office/powerpoint/2010/main" val="239272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スライド イメージ プレースホルダ 1"/>
          <p:cNvSpPr>
            <a:spLocks noGrp="1" noRot="1" noChangeAspect="1" noTextEdit="1"/>
          </p:cNvSpPr>
          <p:nvPr>
            <p:ph type="sldImg"/>
          </p:nvPr>
        </p:nvSpPr>
        <p:spPr>
          <a:xfrm>
            <a:off x="712788" y="746125"/>
            <a:ext cx="5381625" cy="3727450"/>
          </a:xfrm>
          <a:ln/>
        </p:spPr>
      </p:sp>
      <p:sp>
        <p:nvSpPr>
          <p:cNvPr id="176131" name="ノート プレースホルダ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en-US" dirty="0" smtClean="0"/>
          </a:p>
        </p:txBody>
      </p:sp>
      <p:sp>
        <p:nvSpPr>
          <p:cNvPr id="17613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E079873A-5092-4F83-88D8-6996E126AD52}" type="slidenum">
              <a:rPr lang="en-US" altLang="ja-JP" sz="900">
                <a:solidFill>
                  <a:srgbClr val="000066"/>
                </a:solidFill>
              </a:rPr>
              <a:pPr algn="ctr" eaLnBrk="1" hangingPunct="1"/>
              <a:t>2</a:t>
            </a:fld>
            <a:endParaRPr lang="en-US" altLang="ja-JP" sz="900" dirty="0">
              <a:solidFill>
                <a:srgbClr val="000066"/>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sz="1050" dirty="0" smtClean="0"/>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solidFill>
                  <a:srgbClr val="FF0000"/>
                </a:solidFill>
              </a:rPr>
              <a:t>成果物の概要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成果物の関係性について説明する。</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所用時間：２分</a:t>
            </a:r>
            <a:endParaRPr lang="en-US" altLang="ja-JP" dirty="0" smtClean="0">
              <a:solidFill>
                <a:srgbClr val="FF0000"/>
              </a:solidFill>
            </a:endParaRPr>
          </a:p>
          <a:p>
            <a:r>
              <a:rPr lang="ja-JP" altLang="en-US" dirty="0" smtClean="0">
                <a:solidFill>
                  <a:srgbClr val="FF0000"/>
                </a:solidFill>
              </a:rPr>
              <a:t>・左のグループから説明別表１（</a:t>
            </a:r>
            <a:r>
              <a:rPr lang="en-US" altLang="ja-JP" dirty="0" smtClean="0">
                <a:solidFill>
                  <a:srgbClr val="FF0000"/>
                </a:solidFill>
              </a:rPr>
              <a:t>97</a:t>
            </a:r>
            <a:r>
              <a:rPr lang="ja-JP" altLang="en-US" dirty="0" smtClean="0">
                <a:solidFill>
                  <a:srgbClr val="FF0000"/>
                </a:solidFill>
              </a:rPr>
              <a:t>事務）別表２（</a:t>
            </a:r>
            <a:r>
              <a:rPr lang="en-US" altLang="ja-JP" dirty="0" smtClean="0">
                <a:solidFill>
                  <a:srgbClr val="FF0000"/>
                </a:solidFill>
              </a:rPr>
              <a:t>119</a:t>
            </a:r>
            <a:r>
              <a:rPr lang="ja-JP" altLang="en-US" dirty="0" smtClean="0">
                <a:solidFill>
                  <a:srgbClr val="FF0000"/>
                </a:solidFill>
              </a:rPr>
              <a:t>事務）があることを説明</a:t>
            </a:r>
            <a:endParaRPr lang="en-US" altLang="ja-JP" dirty="0" smtClean="0">
              <a:solidFill>
                <a:srgbClr val="FF0000"/>
              </a:solidFill>
            </a:endParaRPr>
          </a:p>
          <a:p>
            <a:r>
              <a:rPr lang="ja-JP" altLang="en-US" dirty="0" smtClean="0">
                <a:solidFill>
                  <a:srgbClr val="FF0000"/>
                </a:solidFill>
              </a:rPr>
              <a:t>・別表</a:t>
            </a:r>
            <a:r>
              <a:rPr lang="en-US" altLang="ja-JP" dirty="0" smtClean="0">
                <a:solidFill>
                  <a:srgbClr val="FF0000"/>
                </a:solidFill>
              </a:rPr>
              <a:t>1</a:t>
            </a:r>
            <a:r>
              <a:rPr lang="ja-JP" altLang="en-US" dirty="0" smtClean="0">
                <a:solidFill>
                  <a:srgbClr val="FF0000"/>
                </a:solidFill>
              </a:rPr>
              <a:t>の流れを説明し、同様に別表</a:t>
            </a:r>
            <a:r>
              <a:rPr lang="en-US" altLang="ja-JP" dirty="0" smtClean="0">
                <a:solidFill>
                  <a:srgbClr val="FF0000"/>
                </a:solidFill>
              </a:rPr>
              <a:t>2</a:t>
            </a:r>
            <a:r>
              <a:rPr lang="ja-JP" altLang="en-US" dirty="0" smtClean="0">
                <a:solidFill>
                  <a:srgbClr val="FF0000"/>
                </a:solidFill>
              </a:rPr>
              <a:t>の流れを説明</a:t>
            </a:r>
            <a:endParaRPr lang="en-US" altLang="ja-JP" dirty="0" smtClean="0">
              <a:solidFill>
                <a:srgbClr val="FF0000"/>
              </a:solidFill>
            </a:endParaRPr>
          </a:p>
          <a:p>
            <a:r>
              <a:rPr lang="ja-JP" altLang="en-US" dirty="0" smtClean="0">
                <a:solidFill>
                  <a:srgbClr val="FF0000"/>
                </a:solidFill>
              </a:rPr>
              <a:t>・最終的な手続き整理表以下の列について説明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20</a:t>
            </a:fld>
            <a:endParaRPr kumimoji="1" lang="ja-JP" altLang="en-US"/>
          </a:p>
        </p:txBody>
      </p:sp>
    </p:spTree>
    <p:extLst>
      <p:ext uri="{BB962C8B-B14F-4D97-AF65-F5344CB8AC3E}">
        <p14:creationId xmlns="" xmlns:p14="http://schemas.microsoft.com/office/powerpoint/2010/main" val="2392722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成果物の概要が示されていることを示す。</a:t>
            </a:r>
            <a:endParaRPr lang="en-US" altLang="ja-JP" dirty="0" smtClean="0">
              <a:solidFill>
                <a:srgbClr val="FF0000"/>
              </a:solidFill>
            </a:endParaRPr>
          </a:p>
          <a:p>
            <a:r>
              <a:rPr lang="ja-JP" altLang="en-US" dirty="0" smtClean="0">
                <a:solidFill>
                  <a:srgbClr val="FF0000"/>
                </a:solidFill>
              </a:rPr>
              <a:t>内容の一例をあげる、全部は説明しなくてもよくて、関心を持ってもらう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・前頁の資料の内容が整理されていることを説明</a:t>
            </a:r>
            <a:endParaRPr lang="en-US" altLang="ja-JP" dirty="0" smtClean="0">
              <a:solidFill>
                <a:srgbClr val="FF0000"/>
              </a:solidFill>
            </a:endParaRPr>
          </a:p>
          <a:p>
            <a:r>
              <a:rPr lang="ja-JP" altLang="en-US" dirty="0" smtClean="0">
                <a:solidFill>
                  <a:srgbClr val="FF0000"/>
                </a:solidFill>
              </a:rPr>
              <a:t>・成果物及び目的、概要について１～２例示する</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21</a:t>
            </a:fld>
            <a:endParaRPr kumimoji="1" lang="ja-JP" altLang="en-US"/>
          </a:p>
        </p:txBody>
      </p:sp>
    </p:spTree>
    <p:extLst>
      <p:ext uri="{BB962C8B-B14F-4D97-AF65-F5344CB8AC3E}">
        <p14:creationId xmlns="" xmlns:p14="http://schemas.microsoft.com/office/powerpoint/2010/main" val="28323989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業務システムの標準的な検討プロセスを示し、対応する資料を示す。</a:t>
            </a:r>
            <a:endParaRPr lang="en-US" altLang="ja-JP" dirty="0" smtClean="0">
              <a:solidFill>
                <a:srgbClr val="FF0000"/>
              </a:solidFill>
            </a:endParaRPr>
          </a:p>
          <a:p>
            <a:r>
              <a:rPr lang="ja-JP" altLang="en-US" dirty="0" smtClean="0">
                <a:solidFill>
                  <a:srgbClr val="FF0000"/>
                </a:solidFill>
              </a:rPr>
              <a:t>内容の一例をあげる、全部は説明しなくてもよくて、関心を持ってもらう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・前頁の資料と検討プロセスが示されていることを説明</a:t>
            </a:r>
            <a:endParaRPr lang="en-US" altLang="ja-JP" dirty="0" smtClean="0">
              <a:solidFill>
                <a:srgbClr val="FF0000"/>
              </a:solidFill>
            </a:endParaRPr>
          </a:p>
          <a:p>
            <a:r>
              <a:rPr lang="ja-JP" altLang="en-US" dirty="0" smtClean="0">
                <a:solidFill>
                  <a:srgbClr val="FF0000"/>
                </a:solidFill>
              </a:rPr>
              <a:t>・１～２例示する</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22</a:t>
            </a:fld>
            <a:endParaRPr kumimoji="1" lang="ja-JP" altLang="en-US"/>
          </a:p>
        </p:txBody>
      </p:sp>
    </p:spTree>
    <p:extLst>
      <p:ext uri="{BB962C8B-B14F-4D97-AF65-F5344CB8AC3E}">
        <p14:creationId xmlns="" xmlns:p14="http://schemas.microsoft.com/office/powerpoint/2010/main" val="548240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別表１の整理がされていることを示す。</a:t>
            </a:r>
            <a:endParaRPr lang="en-US" altLang="ja-JP" dirty="0" smtClean="0">
              <a:solidFill>
                <a:srgbClr val="FF0000"/>
              </a:solidFill>
            </a:endParaRPr>
          </a:p>
          <a:p>
            <a:r>
              <a:rPr lang="ja-JP" altLang="en-US" dirty="0" smtClean="0">
                <a:solidFill>
                  <a:srgbClr val="FF0000"/>
                </a:solidFill>
              </a:rPr>
              <a:t>かっこ書きを中心に説明、全部は説明しなくてもよくて、関心を持ってもらう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・別表１が整理されていることを説明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23</a:t>
            </a:fld>
            <a:endParaRPr kumimoji="1" lang="ja-JP" altLang="en-US"/>
          </a:p>
        </p:txBody>
      </p:sp>
    </p:spTree>
    <p:extLst>
      <p:ext uri="{BB962C8B-B14F-4D97-AF65-F5344CB8AC3E}">
        <p14:creationId xmlns="" xmlns:p14="http://schemas.microsoft.com/office/powerpoint/2010/main" val="39975887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別表２の整理がされていることを示す。</a:t>
            </a:r>
            <a:endParaRPr lang="en-US" altLang="ja-JP" dirty="0" smtClean="0">
              <a:solidFill>
                <a:srgbClr val="FF0000"/>
              </a:solidFill>
            </a:endParaRPr>
          </a:p>
          <a:p>
            <a:r>
              <a:rPr lang="ja-JP" altLang="en-US" dirty="0" smtClean="0">
                <a:solidFill>
                  <a:srgbClr val="FF0000"/>
                </a:solidFill>
              </a:rPr>
              <a:t>かっこ書きを中心に説明、全部は説明しなくてもよくて、関心を持ってもらう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・別表２が整理されていることを説明</a:t>
            </a:r>
            <a:endParaRPr lang="en-US" altLang="ja-JP" dirty="0" smtClean="0">
              <a:solidFill>
                <a:srgbClr val="FF0000"/>
              </a:solidFill>
            </a:endParaRPr>
          </a:p>
          <a:p>
            <a:r>
              <a:rPr lang="ja-JP" altLang="en-US" dirty="0" smtClean="0">
                <a:solidFill>
                  <a:srgbClr val="FF0000"/>
                </a:solidFill>
              </a:rPr>
              <a:t>・グループＡとＢが整理されていることを説明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24</a:t>
            </a:fld>
            <a:endParaRPr kumimoji="1" lang="ja-JP" altLang="en-US"/>
          </a:p>
        </p:txBody>
      </p:sp>
    </p:spTree>
    <p:extLst>
      <p:ext uri="{BB962C8B-B14F-4D97-AF65-F5344CB8AC3E}">
        <p14:creationId xmlns="" xmlns:p14="http://schemas.microsoft.com/office/powerpoint/2010/main" val="731495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グループＡの整理がされていることを示す。</a:t>
            </a:r>
            <a:endParaRPr lang="en-US" altLang="ja-JP" dirty="0" smtClean="0">
              <a:solidFill>
                <a:srgbClr val="FF0000"/>
              </a:solidFill>
            </a:endParaRPr>
          </a:p>
          <a:p>
            <a:r>
              <a:rPr lang="ja-JP" altLang="en-US" dirty="0" smtClean="0">
                <a:solidFill>
                  <a:srgbClr val="FF0000"/>
                </a:solidFill>
              </a:rPr>
              <a:t>かっこ書きを中心に説明、全部は説明しなくてもよくて、関心を持ってもらう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・グループＡが整理されていることを説明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25</a:t>
            </a:fld>
            <a:endParaRPr kumimoji="1" lang="ja-JP" altLang="en-US"/>
          </a:p>
        </p:txBody>
      </p:sp>
    </p:spTree>
    <p:extLst>
      <p:ext uri="{BB962C8B-B14F-4D97-AF65-F5344CB8AC3E}">
        <p14:creationId xmlns="" xmlns:p14="http://schemas.microsoft.com/office/powerpoint/2010/main" val="2980380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sz="1050" dirty="0" smtClean="0"/>
              <a:t>情報提供者の業務別連携情報の</a:t>
            </a:r>
            <a:r>
              <a:rPr lang="ja-JP" altLang="en-US" dirty="0" smtClean="0">
                <a:solidFill>
                  <a:srgbClr val="FF0000"/>
                </a:solidFill>
              </a:rPr>
              <a:t>整理がされていることを示す。</a:t>
            </a:r>
            <a:endParaRPr lang="en-US" altLang="ja-JP" dirty="0" smtClean="0">
              <a:solidFill>
                <a:srgbClr val="FF0000"/>
              </a:solidFill>
            </a:endParaRPr>
          </a:p>
          <a:p>
            <a:r>
              <a:rPr lang="ja-JP" altLang="en-US" dirty="0" smtClean="0">
                <a:solidFill>
                  <a:srgbClr val="FF0000"/>
                </a:solidFill>
              </a:rPr>
              <a:t>かっこ書きを中心に説明、全部は説明しなくてもよくて、関心を持ってもらう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・グループＢが整理されていることを説明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26</a:t>
            </a:fld>
            <a:endParaRPr kumimoji="1" lang="ja-JP" altLang="en-US"/>
          </a:p>
        </p:txBody>
      </p:sp>
    </p:spTree>
    <p:extLst>
      <p:ext uri="{BB962C8B-B14F-4D97-AF65-F5344CB8AC3E}">
        <p14:creationId xmlns="" xmlns:p14="http://schemas.microsoft.com/office/powerpoint/2010/main" val="1125729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情報照会を行う業務の整理がされていることを示す。</a:t>
            </a:r>
            <a:endParaRPr lang="en-US" altLang="ja-JP" dirty="0" smtClean="0">
              <a:solidFill>
                <a:srgbClr val="FF0000"/>
              </a:solidFill>
            </a:endParaRPr>
          </a:p>
          <a:p>
            <a:r>
              <a:rPr lang="ja-JP" altLang="en-US" dirty="0" smtClean="0">
                <a:solidFill>
                  <a:srgbClr val="FF0000"/>
                </a:solidFill>
              </a:rPr>
              <a:t>かっこ書きを中心に説明、全部は説明しなくてもよくて、関心を持ってもらう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・情報照会を行う手続きが整理されていることを説明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27</a:t>
            </a:fld>
            <a:endParaRPr kumimoji="1" lang="ja-JP" altLang="en-US"/>
          </a:p>
        </p:txBody>
      </p:sp>
    </p:spTree>
    <p:extLst>
      <p:ext uri="{BB962C8B-B14F-4D97-AF65-F5344CB8AC3E}">
        <p14:creationId xmlns="" xmlns:p14="http://schemas.microsoft.com/office/powerpoint/2010/main" val="6785243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事務で取り扱う連携情報及び連携先団体等が整理がされていることを示す。</a:t>
            </a:r>
            <a:endParaRPr lang="en-US" altLang="ja-JP" dirty="0" smtClean="0">
              <a:solidFill>
                <a:srgbClr val="FF0000"/>
              </a:solidFill>
            </a:endParaRPr>
          </a:p>
          <a:p>
            <a:r>
              <a:rPr lang="ja-JP" altLang="en-US" dirty="0" smtClean="0">
                <a:solidFill>
                  <a:srgbClr val="FF0000"/>
                </a:solidFill>
              </a:rPr>
              <a:t>資料５と９の目的の違いを説明</a:t>
            </a:r>
            <a:endParaRPr lang="en-US" altLang="ja-JP" dirty="0" smtClean="0">
              <a:solidFill>
                <a:srgbClr val="FF0000"/>
              </a:solidFill>
            </a:endParaRPr>
          </a:p>
          <a:p>
            <a:r>
              <a:rPr lang="ja-JP" altLang="en-US" dirty="0" smtClean="0">
                <a:solidFill>
                  <a:srgbClr val="FF0000"/>
                </a:solidFill>
              </a:rPr>
              <a:t>かっこ書きを中心に説明、全部は説明しなくてもよくて、関心を持ってもらう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・事務で取り扱う連携情報及び連携先団体等が整理されていることを説明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28</a:t>
            </a:fld>
            <a:endParaRPr kumimoji="1" lang="ja-JP" altLang="en-US"/>
          </a:p>
        </p:txBody>
      </p:sp>
    </p:spTree>
    <p:extLst>
      <p:ext uri="{BB962C8B-B14F-4D97-AF65-F5344CB8AC3E}">
        <p14:creationId xmlns="" xmlns:p14="http://schemas.microsoft.com/office/powerpoint/2010/main" val="40348231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概略版フロー、簡易版フロー、詳細版フローの位置づけの説明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・手続きの主体者を中心に利用者や情報連携先と情報連携の手段を視覚的に記載したことを説明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smtClean="0"/>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29</a:t>
            </a:fld>
            <a:endParaRPr kumimoji="1" lang="ja-JP" altLang="en-US"/>
          </a:p>
        </p:txBody>
      </p:sp>
    </p:spTree>
    <p:extLst>
      <p:ext uri="{BB962C8B-B14F-4D97-AF65-F5344CB8AC3E}">
        <p14:creationId xmlns="" xmlns:p14="http://schemas.microsoft.com/office/powerpoint/2010/main" val="2370330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en-US" altLang="ja-JP" dirty="0" smtClean="0">
                <a:solidFill>
                  <a:srgbClr val="FF0000"/>
                </a:solidFill>
              </a:rPr>
              <a:t>2</a:t>
            </a:r>
            <a:r>
              <a:rPr lang="ja-JP" altLang="en-US" dirty="0" err="1" smtClean="0">
                <a:solidFill>
                  <a:srgbClr val="FF0000"/>
                </a:solidFill>
              </a:rPr>
              <a:t>．</a:t>
            </a:r>
            <a:r>
              <a:rPr lang="ja-JP" altLang="en-US" dirty="0" smtClean="0">
                <a:solidFill>
                  <a:srgbClr val="FF0000"/>
                </a:solidFill>
              </a:rPr>
              <a:t>本講義の構成</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自治体クラウド及び情報連携推進の手順を簡易に説明する。</a:t>
            </a:r>
          </a:p>
          <a:p>
            <a:r>
              <a:rPr lang="ja-JP" altLang="en-US" dirty="0" smtClean="0">
                <a:solidFill>
                  <a:srgbClr val="FF0000"/>
                </a:solidFill>
              </a:rPr>
              <a:t>そのうち本講義においては情報連携を主にすることを伝える。</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p>
          <a:p>
            <a:r>
              <a:rPr lang="ja-JP" altLang="en-US" dirty="0" smtClean="0">
                <a:solidFill>
                  <a:srgbClr val="FF0000"/>
                </a:solidFill>
              </a:rPr>
              <a:t>所用時間：２分</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2-2</a:t>
            </a:r>
            <a:r>
              <a:rPr lang="ja-JP" altLang="en-US" dirty="0" smtClean="0">
                <a:solidFill>
                  <a:srgbClr val="FF0000"/>
                </a:solidFill>
              </a:rPr>
              <a:t>の業務標準化の検討に該当することを伝える。</a:t>
            </a:r>
          </a:p>
          <a:p>
            <a:r>
              <a:rPr lang="ja-JP" altLang="en-US" dirty="0" smtClean="0">
                <a:solidFill>
                  <a:srgbClr val="FF0000"/>
                </a:solidFill>
              </a:rPr>
              <a:t>・自治体クラウド導入の手順について、詳細は</a:t>
            </a:r>
            <a:r>
              <a:rPr lang="en-US" altLang="ja-JP" dirty="0" smtClean="0">
                <a:solidFill>
                  <a:srgbClr val="FF0000"/>
                </a:solidFill>
              </a:rPr>
              <a:t>3-2</a:t>
            </a:r>
            <a:r>
              <a:rPr lang="ja-JP" altLang="en-US" dirty="0" smtClean="0">
                <a:solidFill>
                  <a:srgbClr val="FF0000"/>
                </a:solidFill>
              </a:rPr>
              <a:t>の講義において取り扱う。</a:t>
            </a:r>
          </a:p>
          <a:p>
            <a:endParaRPr lang="ja-JP" altLang="en-US" dirty="0" smtClean="0">
              <a:solidFill>
                <a:srgbClr val="FF0000"/>
              </a:solidFill>
            </a:endParaRPr>
          </a:p>
          <a:p>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r>
              <a:rPr lang="ja-JP" altLang="en-US" dirty="0" smtClean="0">
                <a:solidFill>
                  <a:srgbClr val="FF0000"/>
                </a:solidFill>
              </a:rPr>
              <a:t>◆受講者への確認事項</a:t>
            </a:r>
          </a:p>
          <a:p>
            <a:r>
              <a:rPr lang="ja-JP" altLang="en-US" dirty="0" smtClean="0">
                <a:solidFill>
                  <a:srgbClr val="FF0000"/>
                </a:solidFill>
              </a:rPr>
              <a:t>特になし。</a:t>
            </a:r>
          </a:p>
          <a:p>
            <a:endParaRPr lang="ja-JP" altLang="en-US" dirty="0" smtClean="0"/>
          </a:p>
          <a:p>
            <a:endParaRPr lang="en-US" altLang="ja-JP" dirty="0" smtClean="0"/>
          </a:p>
        </p:txBody>
      </p:sp>
      <p:sp>
        <p:nvSpPr>
          <p:cNvPr id="6" name="スライド番号プレースホルダー 5"/>
          <p:cNvSpPr>
            <a:spLocks noGrp="1"/>
          </p:cNvSpPr>
          <p:nvPr>
            <p:ph type="sldNum" sz="quarter" idx="12"/>
          </p:nvPr>
        </p:nvSpPr>
        <p:spPr/>
        <p:txBody>
          <a:bodyPr/>
          <a:lstStyle/>
          <a:p>
            <a:fld id="{295342D2-881E-46F1-998C-902802691DA9}" type="slidenum">
              <a:rPr lang="en-US" altLang="ja-JP" smtClean="0"/>
              <a:pPr/>
              <a:t>3</a:t>
            </a:fld>
            <a:endParaRPr lang="en-US" altLang="ja-JP"/>
          </a:p>
        </p:txBody>
      </p:sp>
      <p:sp>
        <p:nvSpPr>
          <p:cNvPr id="10" name="スライド イメージ プレースホルダー 9"/>
          <p:cNvSpPr>
            <a:spLocks noGrp="1" noRot="1" noChangeAspect="1"/>
          </p:cNvSpPr>
          <p:nvPr>
            <p:ph type="sldImg"/>
          </p:nvPr>
        </p:nvSpPr>
        <p:spPr>
          <a:xfrm>
            <a:off x="712788" y="738188"/>
            <a:ext cx="5381625" cy="3727450"/>
          </a:xfrm>
        </p:spPr>
      </p:sp>
    </p:spTree>
    <p:extLst>
      <p:ext uri="{BB962C8B-B14F-4D97-AF65-F5344CB8AC3E}">
        <p14:creationId xmlns="" xmlns:p14="http://schemas.microsoft.com/office/powerpoint/2010/main" val="21392671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４．標準モデルを活用して導入する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②バックオフィス連携による情報連携推進事業の概要</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概略フロー、簡易版フロー、詳細版フローの位置づけの説明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・簡易版フローと詳細版フローとの関係を説明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特になし</a:t>
            </a:r>
          </a:p>
          <a:p>
            <a:endParaRPr kumimoji="1" lang="ja-JP" altLang="en-US" dirty="0" smtClean="0"/>
          </a:p>
          <a:p>
            <a:endParaRPr kumimoji="1" lang="ja-JP" altLang="en-US" dirty="0" smtClean="0"/>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kumimoji="1" lang="ja-JP" altLang="en-US" smtClean="0"/>
              <a:pPr/>
              <a:t>30</a:t>
            </a:fld>
            <a:endParaRPr kumimoji="1" lang="ja-JP" altLang="en-US"/>
          </a:p>
        </p:txBody>
      </p:sp>
    </p:spTree>
    <p:extLst>
      <p:ext uri="{BB962C8B-B14F-4D97-AF65-F5344CB8AC3E}">
        <p14:creationId xmlns="" xmlns:p14="http://schemas.microsoft.com/office/powerpoint/2010/main" val="15855398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安全管理措置の考慮</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b="0" dirty="0" smtClean="0"/>
              <a:t>特定個人情報の適正な取扱いに関するガイドライン（行政機関等・地方公共団体等編）</a:t>
            </a:r>
            <a:r>
              <a:rPr lang="en-US" altLang="ja-JP" sz="1200" b="0" dirty="0" smtClean="0"/>
              <a:t/>
            </a:r>
            <a:br>
              <a:rPr lang="en-US" altLang="ja-JP" sz="1200" b="0" dirty="0" smtClean="0"/>
            </a:b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特定個人情報保護評価（ＰＩＡ）の「前提」として特定個人情報の適正な取り扱いに関するガイドライン（以下ガイドライン）で示す事項を</a:t>
            </a:r>
            <a:endParaRPr lang="en-US" altLang="ja-JP" dirty="0" smtClean="0">
              <a:solidFill>
                <a:srgbClr val="FF0000"/>
              </a:solidFill>
            </a:endParaRPr>
          </a:p>
          <a:p>
            <a:r>
              <a:rPr lang="ja-JP" altLang="en-US" dirty="0" smtClean="0">
                <a:solidFill>
                  <a:srgbClr val="FF0000"/>
                </a:solidFill>
              </a:rPr>
              <a:t>情報セキュリティポリシー等に反映させることが前提としていることを説明</a:t>
            </a:r>
            <a:endParaRPr lang="en-US" altLang="ja-JP" dirty="0" smtClean="0">
              <a:solidFill>
                <a:srgbClr val="FF0000"/>
              </a:solidFill>
            </a:endParaRPr>
          </a:p>
          <a:p>
            <a:r>
              <a:rPr lang="ja-JP" altLang="en-US" dirty="0" smtClean="0">
                <a:solidFill>
                  <a:srgbClr val="FF0000"/>
                </a:solidFill>
              </a:rPr>
              <a:t>ＰＩＡだけに着目するのではなく、前提となる安全管理措置の重要性を説明する</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所用時間：５分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PIA</a:t>
            </a:r>
            <a:r>
              <a:rPr lang="ja-JP" altLang="en-US" dirty="0" smtClean="0">
                <a:solidFill>
                  <a:srgbClr val="FF0000"/>
                </a:solidFill>
              </a:rPr>
              <a:t>のしきい値による評価の概要を説明、その中で基礎項目はすべてのベースになることを強調</a:t>
            </a:r>
            <a:endParaRPr lang="en-US" altLang="ja-JP" dirty="0" smtClean="0">
              <a:solidFill>
                <a:srgbClr val="FF0000"/>
              </a:solidFill>
            </a:endParaRPr>
          </a:p>
          <a:p>
            <a:r>
              <a:rPr lang="ja-JP" altLang="en-US" dirty="0" smtClean="0">
                <a:solidFill>
                  <a:srgbClr val="FF0000"/>
                </a:solidFill>
              </a:rPr>
              <a:t>・リスクを認識し、このようなリスクを軽減するための適切な措置を講じていることを確認の上宣言することを強調</a:t>
            </a:r>
            <a:endParaRPr lang="en-US" altLang="ja-JP" dirty="0" smtClean="0">
              <a:solidFill>
                <a:srgbClr val="FF0000"/>
              </a:solidFill>
            </a:endParaRPr>
          </a:p>
          <a:p>
            <a:r>
              <a:rPr lang="ja-JP" altLang="en-US" dirty="0" smtClean="0">
                <a:solidFill>
                  <a:srgbClr val="FF0000"/>
                </a:solidFill>
              </a:rPr>
              <a:t>・適切な措置に該当するものとしてガイドラインの存在を説明する。</a:t>
            </a:r>
            <a:endParaRPr lang="en-US" altLang="ja-JP" dirty="0" smtClean="0">
              <a:solidFill>
                <a:srgbClr val="FF0000"/>
              </a:solidFill>
            </a:endParaRPr>
          </a:p>
          <a:p>
            <a:r>
              <a:rPr lang="ja-JP" altLang="en-US" dirty="0" smtClean="0">
                <a:solidFill>
                  <a:srgbClr val="FF0000"/>
                </a:solidFill>
              </a:rPr>
              <a:t>・ガイドラインの中では「しなければならない」及び「してはならない」と記述している事項に従わない場合、法令違反と判断される可能性があることを説明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ガイドラインの存在をどれだけ意識しているかを問う</a:t>
            </a:r>
          </a:p>
          <a:p>
            <a:r>
              <a:rPr kumimoji="1" lang="ja-JP" altLang="en-US" dirty="0" smtClean="0"/>
              <a:t>意識が薄い場合は、重要性を強調する。</a:t>
            </a:r>
          </a:p>
          <a:p>
            <a:endParaRPr kumimoji="1" lang="ja-JP" altLang="en-US" dirty="0" smtClean="0"/>
          </a:p>
          <a:p>
            <a:endParaRPr kumimoji="1" lang="ja-JP" altLang="en-US" dirty="0" smtClean="0"/>
          </a:p>
          <a:p>
            <a:endParaRPr lang="en-US" altLang="ja-JP" dirty="0" smtClean="0"/>
          </a:p>
        </p:txBody>
      </p:sp>
      <p:sp>
        <p:nvSpPr>
          <p:cNvPr id="6" name="スライド番号プレースホルダー 5"/>
          <p:cNvSpPr>
            <a:spLocks noGrp="1"/>
          </p:cNvSpPr>
          <p:nvPr>
            <p:ph type="sldNum" sz="quarter" idx="12"/>
          </p:nvPr>
        </p:nvSpPr>
        <p:spPr/>
        <p:txBody>
          <a:bodyPr/>
          <a:lstStyle/>
          <a:p>
            <a:fld id="{295342D2-881E-46F1-998C-902802691DA9}" type="slidenum">
              <a:rPr lang="en-US" altLang="ja-JP" smtClean="0"/>
              <a:pPr/>
              <a:t>31</a:t>
            </a:fld>
            <a:endParaRPr lang="en-US" altLang="ja-JP"/>
          </a:p>
        </p:txBody>
      </p:sp>
      <p:sp>
        <p:nvSpPr>
          <p:cNvPr id="10" name="スライド イメージ プレースホルダー 9"/>
          <p:cNvSpPr>
            <a:spLocks noGrp="1" noRot="1" noChangeAspect="1"/>
          </p:cNvSpPr>
          <p:nvPr>
            <p:ph type="sldImg"/>
          </p:nvPr>
        </p:nvSpPr>
        <p:spPr>
          <a:xfrm>
            <a:off x="712788" y="738188"/>
            <a:ext cx="5381625" cy="3727450"/>
          </a:xfrm>
        </p:spPr>
      </p:sp>
    </p:spTree>
    <p:extLst>
      <p:ext uri="{BB962C8B-B14F-4D97-AF65-F5344CB8AC3E}">
        <p14:creationId xmlns="" xmlns:p14="http://schemas.microsoft.com/office/powerpoint/2010/main" val="21392671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rgbClr val="FF0000"/>
                </a:solidFill>
              </a:rPr>
              <a:t>安全管理措置の考慮</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200" b="0" dirty="0" smtClean="0"/>
              <a:t>安全管理措置の検討手順について説明する。</a:t>
            </a:r>
            <a:r>
              <a:rPr lang="en-US" altLang="ja-JP" sz="1200" b="0" dirty="0" smtClean="0"/>
              <a:t/>
            </a:r>
            <a:br>
              <a:rPr lang="en-US" altLang="ja-JP" sz="1200" b="0" dirty="0" smtClean="0"/>
            </a:b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安全管理措置の検討手順で、個人番号利用事務等の範囲の明確化と取り扱う特定個人情報等の範囲の明確化が示されていることを強調し</a:t>
            </a:r>
            <a:endParaRPr lang="en-US" altLang="ja-JP" dirty="0" smtClean="0">
              <a:solidFill>
                <a:srgbClr val="FF0000"/>
              </a:solidFill>
            </a:endParaRPr>
          </a:p>
          <a:p>
            <a:r>
              <a:rPr lang="ja-JP" altLang="en-US" dirty="0" smtClean="0">
                <a:solidFill>
                  <a:srgbClr val="FF0000"/>
                </a:solidFill>
              </a:rPr>
              <a:t>地域情報プラットフォーム等が有効に活用できることを示す。</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所用時間：３分</a:t>
            </a:r>
            <a:endParaRPr lang="en-US" altLang="ja-JP" dirty="0" smtClean="0">
              <a:solidFill>
                <a:srgbClr val="FF0000"/>
              </a:solidFill>
            </a:endParaRPr>
          </a:p>
          <a:p>
            <a:r>
              <a:rPr lang="ja-JP" altLang="en-US" dirty="0" smtClean="0">
                <a:solidFill>
                  <a:srgbClr val="FF0000"/>
                </a:solidFill>
              </a:rPr>
              <a:t>・安全管理措置のＡ～Ｄについて簡単に説明</a:t>
            </a:r>
            <a:endParaRPr lang="en-US" altLang="ja-JP" dirty="0" smtClean="0">
              <a:solidFill>
                <a:srgbClr val="FF0000"/>
              </a:solidFill>
            </a:endParaRPr>
          </a:p>
          <a:p>
            <a:r>
              <a:rPr lang="ja-JP" altLang="en-US" dirty="0" smtClean="0">
                <a:solidFill>
                  <a:srgbClr val="FF0000"/>
                </a:solidFill>
              </a:rPr>
              <a:t>・特にＡやＢで業務フローなどでの精査、データ項目の精査が安全管理措置義務の要請によっても必要であることを強調</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endParaRPr lang="en-US" altLang="ja-JP" dirty="0" smtClean="0">
              <a:solidFill>
                <a:srgbClr val="FF0000"/>
              </a:solidFill>
            </a:endParaRPr>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kumimoji="1" lang="ja-JP" altLang="en-US" dirty="0" smtClean="0"/>
              <a:t>ガイドラインの存在をどれだけ意識しているかを問う</a:t>
            </a:r>
          </a:p>
          <a:p>
            <a:r>
              <a:rPr kumimoji="1" lang="ja-JP" altLang="en-US" dirty="0" smtClean="0"/>
              <a:t>意識が薄い場合は、重要性を強調する。</a:t>
            </a:r>
          </a:p>
          <a:p>
            <a:endParaRPr kumimoji="1" lang="ja-JP" altLang="en-US" dirty="0" smtClean="0"/>
          </a:p>
          <a:p>
            <a:endParaRPr kumimoji="1" lang="ja-JP" altLang="en-US" dirty="0" smtClean="0"/>
          </a:p>
          <a:p>
            <a:endParaRPr lang="en-US" altLang="ja-JP" dirty="0" smtClean="0"/>
          </a:p>
          <a:p>
            <a:endParaRPr lang="en-US" altLang="ja-JP" dirty="0" smtClean="0"/>
          </a:p>
        </p:txBody>
      </p:sp>
      <p:sp>
        <p:nvSpPr>
          <p:cNvPr id="6" name="スライド番号プレースホルダー 5"/>
          <p:cNvSpPr>
            <a:spLocks noGrp="1"/>
          </p:cNvSpPr>
          <p:nvPr>
            <p:ph type="sldNum" sz="quarter" idx="12"/>
          </p:nvPr>
        </p:nvSpPr>
        <p:spPr/>
        <p:txBody>
          <a:bodyPr/>
          <a:lstStyle/>
          <a:p>
            <a:fld id="{295342D2-881E-46F1-998C-902802691DA9}" type="slidenum">
              <a:rPr lang="en-US" altLang="ja-JP" smtClean="0"/>
              <a:pPr/>
              <a:t>32</a:t>
            </a:fld>
            <a:endParaRPr lang="en-US" altLang="ja-JP"/>
          </a:p>
        </p:txBody>
      </p:sp>
      <p:sp>
        <p:nvSpPr>
          <p:cNvPr id="10" name="スライド イメージ プレースホルダー 9"/>
          <p:cNvSpPr>
            <a:spLocks noGrp="1" noRot="1" noChangeAspect="1"/>
          </p:cNvSpPr>
          <p:nvPr>
            <p:ph type="sldImg"/>
          </p:nvPr>
        </p:nvSpPr>
        <p:spPr>
          <a:xfrm>
            <a:off x="712788" y="738188"/>
            <a:ext cx="5381625" cy="3727450"/>
          </a:xfrm>
        </p:spPr>
      </p:sp>
    </p:spTree>
    <p:extLst>
      <p:ext uri="{BB962C8B-B14F-4D97-AF65-F5344CB8AC3E}">
        <p14:creationId xmlns="" xmlns:p14="http://schemas.microsoft.com/office/powerpoint/2010/main" val="21392671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10B14ACE-ECFB-4BF5-A6A6-BA7F122F1821}" type="slidenum">
              <a:rPr lang="en-US" altLang="ja-JP" sz="900">
                <a:solidFill>
                  <a:srgbClr val="000066"/>
                </a:solidFill>
              </a:rPr>
              <a:pPr algn="ctr" eaLnBrk="1" hangingPunct="1"/>
              <a:t>33</a:t>
            </a:fld>
            <a:endParaRPr lang="en-US" altLang="ja-JP" sz="900" dirty="0">
              <a:solidFill>
                <a:srgbClr val="000066"/>
              </a:solidFill>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r>
              <a:rPr lang="ja-JP" altLang="en-US" dirty="0" smtClean="0">
                <a:solidFill>
                  <a:srgbClr val="FF0000"/>
                </a:solidFill>
              </a:rPr>
              <a:t>ページタイトル：</a:t>
            </a:r>
          </a:p>
          <a:p>
            <a:r>
              <a:rPr lang="ja-JP" altLang="en-US" dirty="0" smtClean="0">
                <a:solidFill>
                  <a:srgbClr val="FF0000"/>
                </a:solidFill>
              </a:rPr>
              <a:t>３．番号制度を契機とした自治体クラウドや情報連携</a:t>
            </a:r>
            <a:endParaRPr lang="en-US" altLang="ja-JP" dirty="0" smtClean="0">
              <a:solidFill>
                <a:srgbClr val="FF0000"/>
              </a:solidFill>
            </a:endParaRPr>
          </a:p>
          <a:p>
            <a:r>
              <a:rPr lang="ja-JP" altLang="en-US" dirty="0" smtClean="0">
                <a:solidFill>
                  <a:srgbClr val="FF0000"/>
                </a:solidFill>
              </a:rPr>
              <a:t>～番号制度を契機に自治体クラウドを導入する。</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番号制度を機として自治体クラウドを導入することが求められていることを説明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p>
          <a:p>
            <a:r>
              <a:rPr lang="ja-JP" altLang="en-US" dirty="0" smtClean="0">
                <a:solidFill>
                  <a:srgbClr val="FF0000"/>
                </a:solidFill>
              </a:rPr>
              <a:t>所用時間：３分</a:t>
            </a:r>
            <a:endParaRPr lang="en-US" altLang="ja-JP" dirty="0" smtClean="0">
              <a:solidFill>
                <a:srgbClr val="FF0000"/>
              </a:solidFill>
            </a:endParaRPr>
          </a:p>
          <a:p>
            <a:r>
              <a:rPr lang="ja-JP" altLang="en-US" dirty="0" smtClean="0">
                <a:solidFill>
                  <a:srgbClr val="FF0000"/>
                </a:solidFill>
              </a:rPr>
              <a:t>・番号制度を機に自治体クラウドを導入すれば、必要な事務の共通化や標準化が図れる事の説明（相互目的になる）</a:t>
            </a:r>
          </a:p>
          <a:p>
            <a:r>
              <a:rPr lang="ja-JP" altLang="en-US" dirty="0" smtClean="0">
                <a:solidFill>
                  <a:srgbClr val="FF0000"/>
                </a:solidFill>
              </a:rPr>
              <a:t>・さらに事務の効率化や関連経費の軽減などが期待できると</a:t>
            </a:r>
            <a:r>
              <a:rPr lang="ja-JP" altLang="en-US" dirty="0" err="1" smtClean="0">
                <a:solidFill>
                  <a:srgbClr val="FF0000"/>
                </a:solidFill>
              </a:rPr>
              <a:t>を</a:t>
            </a:r>
            <a:r>
              <a:rPr lang="ja-JP" altLang="en-US" dirty="0" smtClean="0">
                <a:solidFill>
                  <a:srgbClr val="FF0000"/>
                </a:solidFill>
              </a:rPr>
              <a:t>示す。</a:t>
            </a:r>
            <a:endParaRPr lang="en-US" altLang="ja-JP" dirty="0" smtClean="0">
              <a:solidFill>
                <a:srgbClr val="FF0000"/>
              </a:solidFill>
            </a:endParaRPr>
          </a:p>
          <a:p>
            <a:r>
              <a:rPr lang="ja-JP" altLang="en-US" dirty="0" smtClean="0">
                <a:solidFill>
                  <a:srgbClr val="FF0000"/>
                </a:solidFill>
              </a:rPr>
              <a:t>・赤字である部分は一つ目は早期対応のお勧め、二つ目は都道府県の主導的な取り組みについて説明</a:t>
            </a:r>
          </a:p>
          <a:p>
            <a:endParaRPr lang="ja-JP" altLang="en-US" dirty="0" smtClean="0">
              <a:solidFill>
                <a:srgbClr val="FF0000"/>
              </a:solidFill>
            </a:endParaRPr>
          </a:p>
          <a:p>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r>
              <a:rPr lang="ja-JP" altLang="en-US" dirty="0" smtClean="0">
                <a:solidFill>
                  <a:srgbClr val="FF0000"/>
                </a:solidFill>
              </a:rPr>
              <a:t>◆受講者への確認事項</a:t>
            </a:r>
          </a:p>
          <a:p>
            <a:r>
              <a:rPr lang="ja-JP" altLang="en-US" dirty="0" smtClean="0">
                <a:solidFill>
                  <a:srgbClr val="FF0000"/>
                </a:solidFill>
              </a:rPr>
              <a:t>特になし。</a:t>
            </a:r>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662B017A-3335-4ECE-88C9-B16C93DEA667}" type="slidenum">
              <a:rPr lang="en-US" altLang="ja-JP" smtClean="0"/>
              <a:pPr>
                <a:defRPr/>
              </a:pPr>
              <a:t>4</a:t>
            </a:fld>
            <a:endParaRPr lang="en-US" altLang="ja-JP"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r>
              <a:rPr lang="ja-JP" altLang="en-US" dirty="0" smtClean="0">
                <a:solidFill>
                  <a:srgbClr val="FF0000"/>
                </a:solidFill>
              </a:rPr>
              <a:t>ページタイトル：</a:t>
            </a:r>
          </a:p>
          <a:p>
            <a:r>
              <a:rPr lang="ja-JP" altLang="en-US" dirty="0" smtClean="0">
                <a:solidFill>
                  <a:srgbClr val="FF0000"/>
                </a:solidFill>
              </a:rPr>
              <a:t>３．番号制度を契機とした自治体クラウドや情報連携</a:t>
            </a:r>
            <a:endParaRPr lang="en-US" altLang="ja-JP" dirty="0" smtClean="0">
              <a:solidFill>
                <a:srgbClr val="FF0000"/>
              </a:solidFill>
            </a:endParaRPr>
          </a:p>
          <a:p>
            <a:pPr marL="342900" indent="-342900">
              <a:spcBef>
                <a:spcPct val="20000"/>
              </a:spcBef>
              <a:defRPr/>
            </a:pPr>
            <a:r>
              <a:rPr kumimoji="1" lang="ja-JP" altLang="en-US" sz="800" kern="1200" dirty="0" smtClean="0">
                <a:solidFill>
                  <a:srgbClr val="000066"/>
                </a:solidFill>
                <a:latin typeface="ＭＳ Ｐ明朝" pitchFamily="18" charset="-128"/>
                <a:ea typeface="ＭＳ Ｐ明朝" pitchFamily="18" charset="-128"/>
                <a:cs typeface="+mn-cs"/>
              </a:rPr>
              <a:t>～標準を採用せずに自治体クラウドを導入した場合は、改修コストなどが高止まりする恐れがある。</a:t>
            </a:r>
          </a:p>
          <a:p>
            <a:endParaRPr lang="ja-JP" altLang="en-US"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自治体クラウドの前提としての標準化の必要性を説明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p>
          <a:p>
            <a:r>
              <a:rPr lang="ja-JP" altLang="en-US" dirty="0" smtClean="0">
                <a:solidFill>
                  <a:srgbClr val="FF0000"/>
                </a:solidFill>
              </a:rPr>
              <a:t>所用時間：４分</a:t>
            </a:r>
            <a:endParaRPr lang="en-US" altLang="ja-JP" dirty="0" smtClean="0">
              <a:solidFill>
                <a:srgbClr val="FF0000"/>
              </a:solidFill>
            </a:endParaRPr>
          </a:p>
          <a:p>
            <a:r>
              <a:rPr lang="ja-JP" altLang="en-US" dirty="0" smtClean="0">
                <a:solidFill>
                  <a:srgbClr val="FF0000"/>
                </a:solidFill>
              </a:rPr>
              <a:t>・標準なしに自治体クラウドを導入すれば、番号制度の拡充で個別改修が増えることの説明。禁止とまではいかない。</a:t>
            </a:r>
          </a:p>
          <a:p>
            <a:r>
              <a:rPr lang="ja-JP" altLang="en-US" dirty="0" smtClean="0">
                <a:solidFill>
                  <a:srgbClr val="FF0000"/>
                </a:solidFill>
              </a:rPr>
              <a:t>・標準を導入することで割り勘効果や競争環境による他のベンダー選定の道が見えることを説明。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r>
              <a:rPr lang="ja-JP" altLang="en-US" dirty="0" smtClean="0">
                <a:solidFill>
                  <a:srgbClr val="FF0000"/>
                </a:solidFill>
              </a:rPr>
              <a:t>◆受講者への確認事項</a:t>
            </a:r>
          </a:p>
          <a:p>
            <a:r>
              <a:rPr lang="ja-JP" altLang="en-US" dirty="0" smtClean="0">
                <a:solidFill>
                  <a:srgbClr val="FF0000"/>
                </a:solidFill>
              </a:rPr>
              <a:t>特になし。</a:t>
            </a:r>
          </a:p>
          <a:p>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662B017A-3335-4ECE-88C9-B16C93DEA667}" type="slidenum">
              <a:rPr lang="en-US" altLang="ja-JP" smtClean="0"/>
              <a:pPr>
                <a:defRPr/>
              </a:pPr>
              <a:t>5</a:t>
            </a:fld>
            <a:endParaRPr lang="en-US" altLang="ja-JP"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スライド イメージ プレースホルダ 1"/>
          <p:cNvSpPr>
            <a:spLocks noGrp="1" noRot="1" noChangeAspect="1" noTextEdit="1"/>
          </p:cNvSpPr>
          <p:nvPr>
            <p:ph type="sldImg"/>
          </p:nvPr>
        </p:nvSpPr>
        <p:spPr>
          <a:xfrm>
            <a:off x="712788" y="746125"/>
            <a:ext cx="5381625" cy="3727450"/>
          </a:xfrm>
          <a:ln/>
        </p:spPr>
      </p:sp>
      <p:sp>
        <p:nvSpPr>
          <p:cNvPr id="176131" name="ノート プレースホルダ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ja-JP" altLang="en-US" dirty="0" smtClean="0">
                <a:solidFill>
                  <a:srgbClr val="FF0000"/>
                </a:solidFill>
              </a:rPr>
              <a:t>ページタイトル：</a:t>
            </a:r>
          </a:p>
          <a:p>
            <a:r>
              <a:rPr lang="ja-JP" altLang="en-US" dirty="0" smtClean="0">
                <a:solidFill>
                  <a:srgbClr val="FF0000"/>
                </a:solidFill>
              </a:rPr>
              <a:t>３．番号制度を契機とした自治体クラウドや情報連携</a:t>
            </a:r>
            <a:endParaRPr lang="en-US" altLang="ja-JP" dirty="0" smtClean="0">
              <a:solidFill>
                <a:srgbClr val="FF0000"/>
              </a:solidFill>
            </a:endParaRPr>
          </a:p>
          <a:p>
            <a:pPr marL="342900" indent="-342900">
              <a:spcBef>
                <a:spcPct val="20000"/>
              </a:spcBef>
              <a:defRPr/>
            </a:pPr>
            <a:r>
              <a:rPr kumimoji="1" lang="ja-JP" altLang="en-US" sz="800" kern="1200" dirty="0" smtClean="0">
                <a:solidFill>
                  <a:srgbClr val="000066"/>
                </a:solidFill>
                <a:latin typeface="ＭＳ Ｐ明朝" pitchFamily="18" charset="-128"/>
                <a:ea typeface="ＭＳ Ｐ明朝" pitchFamily="18" charset="-128"/>
                <a:cs typeface="+mn-cs"/>
              </a:rPr>
              <a:t>～</a:t>
            </a:r>
            <a:r>
              <a:rPr lang="ja-JP" altLang="en-US" sz="800" dirty="0" smtClean="0"/>
              <a:t>番号制度で求められる情報連携</a:t>
            </a:r>
            <a:endParaRPr kumimoji="1" lang="ja-JP" altLang="en-US" sz="800" kern="1200" dirty="0" smtClean="0">
              <a:solidFill>
                <a:srgbClr val="000066"/>
              </a:solidFill>
              <a:latin typeface="ＭＳ Ｐ明朝" pitchFamily="18" charset="-128"/>
              <a:ea typeface="ＭＳ Ｐ明朝" pitchFamily="18" charset="-128"/>
              <a:cs typeface="+mn-cs"/>
            </a:endParaRPr>
          </a:p>
          <a:p>
            <a:endParaRPr lang="ja-JP" altLang="en-US"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番号制度で自治体内と自治体間の二つの情報連携が求められることを説明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所用時間：４分</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25</a:t>
            </a:r>
            <a:r>
              <a:rPr lang="ja-JP" altLang="en-US" dirty="0" smtClean="0">
                <a:solidFill>
                  <a:srgbClr val="FF0000"/>
                </a:solidFill>
              </a:rPr>
              <a:t>年に提示された地方公共団体における番号制度の導入ガイドラインの図を引用</a:t>
            </a:r>
            <a:endParaRPr lang="en-US" altLang="ja-JP" dirty="0" smtClean="0">
              <a:solidFill>
                <a:srgbClr val="FF0000"/>
              </a:solidFill>
            </a:endParaRPr>
          </a:p>
          <a:p>
            <a:r>
              <a:rPr lang="ja-JP" altLang="en-US" dirty="0" smtClean="0">
                <a:solidFill>
                  <a:srgbClr val="FF0000"/>
                </a:solidFill>
              </a:rPr>
              <a:t>・三つの措置として①制度的措置②技術的措置③体制整備があることを説明</a:t>
            </a:r>
          </a:p>
          <a:p>
            <a:r>
              <a:rPr lang="ja-JP" altLang="en-US" dirty="0" smtClean="0">
                <a:solidFill>
                  <a:srgbClr val="FF0000"/>
                </a:solidFill>
              </a:rPr>
              <a:t>・②の技術的措置において自治体内と自治体間の連携があることを説明</a:t>
            </a:r>
            <a:endParaRPr lang="en-US" altLang="ja-JP" dirty="0" smtClean="0">
              <a:solidFill>
                <a:srgbClr val="FF0000"/>
              </a:solidFill>
            </a:endParaRPr>
          </a:p>
          <a:p>
            <a:r>
              <a:rPr lang="ja-JP" altLang="en-US" dirty="0" smtClean="0">
                <a:solidFill>
                  <a:srgbClr val="FF0000"/>
                </a:solidFill>
              </a:rPr>
              <a:t>・今後番号制度の拡充に伴いここが広がっていくことを標準化の必要性を絡めながら説明する。</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r>
              <a:rPr lang="ja-JP" altLang="en-US" dirty="0" smtClean="0">
                <a:solidFill>
                  <a:srgbClr val="FF0000"/>
                </a:solidFill>
              </a:rPr>
              <a:t>◆受講者への確認事項</a:t>
            </a:r>
          </a:p>
          <a:p>
            <a:r>
              <a:rPr lang="ja-JP" altLang="en-US" dirty="0" smtClean="0">
                <a:solidFill>
                  <a:srgbClr val="FF0000"/>
                </a:solidFill>
              </a:rPr>
              <a:t>特になし。</a:t>
            </a:r>
          </a:p>
          <a:p>
            <a:endParaRPr kumimoji="1" lang="ja-JP" altLang="en-US" dirty="0" smtClean="0"/>
          </a:p>
          <a:p>
            <a:endParaRPr kumimoji="1" lang="ja-JP" altLang="en-US" dirty="0" smtClean="0"/>
          </a:p>
          <a:p>
            <a:endParaRPr lang="ja-JP" altLang="en-US" dirty="0" smtClean="0"/>
          </a:p>
        </p:txBody>
      </p:sp>
      <p:sp>
        <p:nvSpPr>
          <p:cNvPr id="17613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E079873A-5092-4F83-88D8-6996E126AD52}" type="slidenum">
              <a:rPr lang="en-US" altLang="ja-JP" sz="900">
                <a:solidFill>
                  <a:srgbClr val="000066"/>
                </a:solidFill>
              </a:rPr>
              <a:pPr algn="ctr" eaLnBrk="1" hangingPunct="1"/>
              <a:t>6</a:t>
            </a:fld>
            <a:endParaRPr lang="en-US" altLang="ja-JP" sz="900" dirty="0">
              <a:solidFill>
                <a:srgbClr val="000066"/>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スライド イメージ プレースホルダ 1"/>
          <p:cNvSpPr>
            <a:spLocks noGrp="1" noRot="1" noChangeAspect="1" noTextEdit="1"/>
          </p:cNvSpPr>
          <p:nvPr>
            <p:ph type="sldImg"/>
          </p:nvPr>
        </p:nvSpPr>
        <p:spPr>
          <a:xfrm>
            <a:off x="712788" y="746125"/>
            <a:ext cx="5381625" cy="3727450"/>
          </a:xfrm>
          <a:ln/>
        </p:spPr>
      </p:sp>
      <p:sp>
        <p:nvSpPr>
          <p:cNvPr id="176131" name="ノート プレースホルダ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ja-JP" altLang="en-US" dirty="0" smtClean="0">
                <a:solidFill>
                  <a:srgbClr val="FF0000"/>
                </a:solidFill>
              </a:rPr>
              <a:t>ページタイトル：</a:t>
            </a:r>
          </a:p>
          <a:p>
            <a:r>
              <a:rPr lang="ja-JP" altLang="en-US" dirty="0" smtClean="0">
                <a:solidFill>
                  <a:srgbClr val="FF0000"/>
                </a:solidFill>
              </a:rPr>
              <a:t>３．番号制度を契機とした自治体クラウドや情報連携</a:t>
            </a:r>
            <a:endParaRPr lang="en-US" altLang="ja-JP" dirty="0" smtClean="0">
              <a:solidFill>
                <a:srgbClr val="FF0000"/>
              </a:solidFill>
            </a:endParaRPr>
          </a:p>
          <a:p>
            <a:r>
              <a:rPr kumimoji="1" lang="ja-JP" altLang="en-US" sz="800" dirty="0" smtClean="0"/>
              <a:t>二つの情報連携に取り組む上での問題点とその解決策</a:t>
            </a:r>
          </a:p>
          <a:p>
            <a:endParaRPr lang="ja-JP" altLang="en-US"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番号制度で自治体内と自治体間の二つの情報連携に係る問題点と解決策を説明</a:t>
            </a:r>
            <a:endParaRPr lang="en-US" altLang="ja-JP" dirty="0" smtClean="0">
              <a:solidFill>
                <a:srgbClr val="FF0000"/>
              </a:solidFill>
            </a:endParaRPr>
          </a:p>
          <a:p>
            <a:r>
              <a:rPr lang="ja-JP" altLang="en-US" dirty="0" smtClean="0">
                <a:solidFill>
                  <a:srgbClr val="FF0000"/>
                </a:solidFill>
              </a:rPr>
              <a:t>結論として標準の採用が有効であることの説明をする。</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所用時間：４分</a:t>
            </a:r>
            <a:endParaRPr lang="en-US" altLang="ja-JP" dirty="0" smtClean="0">
              <a:solidFill>
                <a:srgbClr val="FF0000"/>
              </a:solidFill>
            </a:endParaRPr>
          </a:p>
          <a:p>
            <a:r>
              <a:rPr lang="ja-JP" altLang="en-US" dirty="0" smtClean="0">
                <a:solidFill>
                  <a:srgbClr val="FF0000"/>
                </a:solidFill>
              </a:rPr>
              <a:t>・問題を三点説明する。三点ともに個別の団体で独自の対応をすることを前提としている。</a:t>
            </a:r>
            <a:endParaRPr lang="en-US" altLang="ja-JP" dirty="0" smtClean="0">
              <a:solidFill>
                <a:srgbClr val="FF0000"/>
              </a:solidFill>
            </a:endParaRPr>
          </a:p>
          <a:p>
            <a:r>
              <a:rPr lang="ja-JP" altLang="en-US" dirty="0" smtClean="0">
                <a:solidFill>
                  <a:srgbClr val="FF0000"/>
                </a:solidFill>
              </a:rPr>
              <a:t>・その上で、番号制度は今後事務が拡大していくため、独自においてこの三点はますます大変になることを説明。</a:t>
            </a:r>
            <a:endParaRPr lang="en-US" altLang="ja-JP" dirty="0" smtClean="0">
              <a:solidFill>
                <a:srgbClr val="FF0000"/>
              </a:solidFill>
            </a:endParaRPr>
          </a:p>
          <a:p>
            <a:r>
              <a:rPr lang="ja-JP" altLang="en-US" dirty="0" smtClean="0">
                <a:solidFill>
                  <a:srgbClr val="FF0000"/>
                </a:solidFill>
              </a:rPr>
              <a:t>・解決策として、標準化されたパッケージや業務プロセスを採用することで改修の割り勘やマニュアルなどの共有化メリットがあることを説明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p:txBody>
      </p:sp>
      <p:sp>
        <p:nvSpPr>
          <p:cNvPr id="17613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E079873A-5092-4F83-88D8-6996E126AD52}" type="slidenum">
              <a:rPr lang="en-US" altLang="ja-JP" sz="900">
                <a:solidFill>
                  <a:srgbClr val="000066"/>
                </a:solidFill>
              </a:rPr>
              <a:pPr algn="ctr" eaLnBrk="1" hangingPunct="1"/>
              <a:t>7</a:t>
            </a:fld>
            <a:endParaRPr lang="en-US" altLang="ja-JP" sz="900" dirty="0">
              <a:solidFill>
                <a:srgbClr val="000066"/>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r>
              <a:rPr lang="ja-JP" altLang="en-US" dirty="0" smtClean="0">
                <a:solidFill>
                  <a:srgbClr val="FF0000"/>
                </a:solidFill>
              </a:rPr>
              <a:t>ページタイトル：</a:t>
            </a:r>
          </a:p>
          <a:p>
            <a:r>
              <a:rPr lang="ja-JP" altLang="en-US" dirty="0" smtClean="0">
                <a:solidFill>
                  <a:srgbClr val="FF0000"/>
                </a:solidFill>
              </a:rPr>
              <a:t>３．番号制度を契機とした自治体クラウドや情報連携</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b="0" dirty="0" smtClean="0">
                <a:solidFill>
                  <a:srgbClr val="FF0000"/>
                </a:solidFill>
                <a:ea typeface="ＭＳ Ｐゴシック"/>
              </a:rPr>
              <a:t>「情報の流れ、連携データ項目等の標準化」、「業務プロセスの標準化」の２つのステップを踏んで実施する。</a:t>
            </a:r>
            <a:endParaRPr lang="en-US" altLang="ja-JP" sz="1050" b="0"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番号制度では別表において情報連携を前提とした事務手続きが指定され、すべての自治体に共通する</a:t>
            </a:r>
            <a:endParaRPr lang="en-US" altLang="ja-JP" dirty="0" smtClean="0">
              <a:solidFill>
                <a:srgbClr val="FF0000"/>
              </a:solidFill>
            </a:endParaRPr>
          </a:p>
          <a:p>
            <a:r>
              <a:rPr lang="ja-JP" altLang="en-US" dirty="0" smtClean="0">
                <a:solidFill>
                  <a:srgbClr val="FF0000"/>
                </a:solidFill>
              </a:rPr>
              <a:t>そのため、事務手続きは共通化の素地が生まれ、閉じたものではなくなる。</a:t>
            </a:r>
            <a:endParaRPr lang="en-US" altLang="ja-JP" dirty="0" smtClean="0">
              <a:solidFill>
                <a:srgbClr val="FF0000"/>
              </a:solidFill>
            </a:endParaRPr>
          </a:p>
          <a:p>
            <a:r>
              <a:rPr lang="ja-JP" altLang="en-US" dirty="0" smtClean="0">
                <a:solidFill>
                  <a:srgbClr val="FF0000"/>
                </a:solidFill>
              </a:rPr>
              <a:t>共通化や標準化による全体最適化の機会が生まれる。</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所用時間：４分</a:t>
            </a:r>
            <a:endParaRPr lang="en-US" altLang="ja-JP" dirty="0" smtClean="0">
              <a:solidFill>
                <a:srgbClr val="FF0000"/>
              </a:solidFill>
            </a:endParaRPr>
          </a:p>
          <a:p>
            <a:r>
              <a:rPr lang="ja-JP" altLang="en-US" dirty="0" smtClean="0">
                <a:solidFill>
                  <a:srgbClr val="FF0000"/>
                </a:solidFill>
              </a:rPr>
              <a:t>・番号制度で事務手続きが共通化することを説明</a:t>
            </a:r>
            <a:endParaRPr lang="en-US" altLang="ja-JP" dirty="0" smtClean="0">
              <a:solidFill>
                <a:srgbClr val="FF0000"/>
              </a:solidFill>
            </a:endParaRPr>
          </a:p>
          <a:p>
            <a:r>
              <a:rPr lang="ja-JP" altLang="en-US" dirty="0" smtClean="0">
                <a:solidFill>
                  <a:srgbClr val="FF0000"/>
                </a:solidFill>
              </a:rPr>
              <a:t>・そのため単独団体に閉じたものではなくなることを説明</a:t>
            </a:r>
            <a:endParaRPr lang="en-US" altLang="ja-JP" dirty="0" smtClean="0">
              <a:solidFill>
                <a:srgbClr val="FF0000"/>
              </a:solidFill>
            </a:endParaRPr>
          </a:p>
          <a:p>
            <a:r>
              <a:rPr lang="ja-JP" altLang="en-US" dirty="0" smtClean="0">
                <a:solidFill>
                  <a:srgbClr val="FF0000"/>
                </a:solidFill>
              </a:rPr>
              <a:t>・共通化の阻害要因がなくなり、共通化をして全体最適につながる可能性がある。</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662B017A-3335-4ECE-88C9-B16C93DEA667}" type="slidenum">
              <a:rPr lang="en-US" altLang="ja-JP" smtClean="0"/>
              <a:pPr>
                <a:defRPr/>
              </a:pPr>
              <a:t>8</a:t>
            </a:fld>
            <a:endParaRPr lang="en-US" altLang="ja-JP"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r>
              <a:rPr lang="ja-JP" altLang="en-US" dirty="0" smtClean="0">
                <a:solidFill>
                  <a:srgbClr val="FF0000"/>
                </a:solidFill>
              </a:rPr>
              <a:t>ページタイトル：</a:t>
            </a:r>
          </a:p>
          <a:p>
            <a:r>
              <a:rPr lang="ja-JP" altLang="en-US" dirty="0" smtClean="0">
                <a:solidFill>
                  <a:srgbClr val="FF0000"/>
                </a:solidFill>
              </a:rPr>
              <a:t>３．番号制度を契機とした自治体クラウドや情報連携</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sz="1050" dirty="0" smtClean="0"/>
              <a:t>「自治体内連携から自治体間連携」と「システム標準化から業務プロセスの標準化」</a:t>
            </a:r>
            <a:endParaRPr lang="en-US" altLang="ja-JP" sz="1050" dirty="0" smtClean="0"/>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自治体内連携から自治体間連携への流れと、システムを中心とする情報の流れやデータ項目の標準化を契機に</a:t>
            </a:r>
            <a:endParaRPr lang="en-US" altLang="ja-JP" dirty="0" smtClean="0">
              <a:solidFill>
                <a:srgbClr val="FF0000"/>
              </a:solidFill>
            </a:endParaRPr>
          </a:p>
          <a:p>
            <a:r>
              <a:rPr lang="ja-JP" altLang="en-US" dirty="0" smtClean="0">
                <a:solidFill>
                  <a:srgbClr val="FF0000"/>
                </a:solidFill>
              </a:rPr>
              <a:t>連携する事務手続きの業務プロセスの標準化にいくという二つの流れがあり、そこをターゲットに支援策が講じられていることを示す。</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所用時間：４分</a:t>
            </a:r>
            <a:endParaRPr lang="en-US" altLang="ja-JP" dirty="0" smtClean="0">
              <a:solidFill>
                <a:srgbClr val="FF0000"/>
              </a:solidFill>
            </a:endParaRPr>
          </a:p>
          <a:p>
            <a:r>
              <a:rPr lang="ja-JP" altLang="en-US" dirty="0" smtClean="0">
                <a:solidFill>
                  <a:srgbClr val="FF0000"/>
                </a:solidFill>
              </a:rPr>
              <a:t>・縦のラインとして自治体内連携から自治体間連携へと連携のスコープが広がったことを説明</a:t>
            </a:r>
            <a:endParaRPr lang="en-US" altLang="ja-JP" dirty="0" smtClean="0">
              <a:solidFill>
                <a:srgbClr val="FF0000"/>
              </a:solidFill>
            </a:endParaRPr>
          </a:p>
          <a:p>
            <a:r>
              <a:rPr lang="ja-JP" altLang="en-US" dirty="0" smtClean="0">
                <a:solidFill>
                  <a:srgbClr val="FF0000"/>
                </a:solidFill>
              </a:rPr>
              <a:t>・横のラインとして、システムでの連携部分はインターフェースだけでなく、事務手続き（業務プロセス）の標準化との連携にレベルを上げていくことを説明</a:t>
            </a:r>
            <a:endParaRPr lang="en-US" altLang="ja-JP" dirty="0" smtClean="0">
              <a:solidFill>
                <a:srgbClr val="FF0000"/>
              </a:solidFill>
            </a:endParaRPr>
          </a:p>
          <a:p>
            <a:r>
              <a:rPr lang="ja-JP" altLang="en-US" dirty="0" smtClean="0">
                <a:solidFill>
                  <a:srgbClr val="FF0000"/>
                </a:solidFill>
              </a:rPr>
              <a:t>・縦のラインでは地域情報プラットフォームの２．０から３．０への進化を説明</a:t>
            </a:r>
            <a:endParaRPr lang="en-US" altLang="ja-JP" dirty="0" smtClean="0">
              <a:solidFill>
                <a:srgbClr val="FF0000"/>
              </a:solidFill>
            </a:endParaRPr>
          </a:p>
          <a:p>
            <a:r>
              <a:rPr lang="ja-JP" altLang="en-US" dirty="0" smtClean="0">
                <a:solidFill>
                  <a:srgbClr val="FF0000"/>
                </a:solidFill>
              </a:rPr>
              <a:t>・横のラインでは標準業務プロセスフローが活用できることを説明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662B017A-3335-4ECE-88C9-B16C93DEA667}" type="slidenum">
              <a:rPr lang="en-US" altLang="ja-JP" smtClean="0"/>
              <a:pPr>
                <a:defRPr/>
              </a:pPr>
              <a:t>9</a:t>
            </a:fld>
            <a:endParaRPr lang="en-US" altLang="ja-JP"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3-4  </a:t>
            </a:r>
            <a:r>
              <a:rPr lang="ja-JP" altLang="en-US" smtClean="0"/>
              <a:t>番号制度（情報連携推進導入・運用編）</a:t>
            </a:r>
            <a:endParaRPr lang="en-US" altLang="ja-JP" dirty="0"/>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fld id="{C7D52A4A-0CC0-4CD7-A642-2D04A201C99E}" type="slidenum">
              <a:rPr lang="ja-JP" altLang="en-US" smtClean="0"/>
              <a:pPr/>
              <a:t>&lt;#&gt;</a:t>
            </a:fld>
            <a:endParaRPr lang="en-US" altLang="ja-JP" dirty="0"/>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3-4  </a:t>
            </a:r>
            <a:r>
              <a:rPr lang="ja-JP" altLang="en-US" smtClean="0"/>
              <a:t>番号制度（情報連携推進導入・運用編）</a:t>
            </a:r>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fld id="{2FD6A9E3-C2B7-488D-99A2-B5F263FD1EDB}" type="slidenum">
              <a:rPr lang="ja-JP" altLang="en-US" smtClean="0"/>
              <a:pPr/>
              <a:t>&lt;#&gt;</a:t>
            </a:fld>
            <a:endParaRPr lang="en-US" altLang="ja-JP" dirty="0"/>
          </a:p>
        </p:txBody>
      </p:sp>
      <p:sp>
        <p:nvSpPr>
          <p:cNvPr id="4" name="フッター プレースホルダ 3"/>
          <p:cNvSpPr>
            <a:spLocks noGrp="1"/>
          </p:cNvSpPr>
          <p:nvPr>
            <p:ph type="ftr" sz="quarter" idx="11"/>
          </p:nvPr>
        </p:nvSpPr>
        <p:spPr/>
        <p:txBody>
          <a:bodyPr/>
          <a:lstStyle/>
          <a:p>
            <a:r>
              <a:rPr lang="en-US" altLang="ja-JP" smtClean="0"/>
              <a:t>3-4  </a:t>
            </a:r>
            <a:r>
              <a:rPr lang="ja-JP" altLang="en-US" smtClean="0"/>
              <a:t>番号制度（情報連携推進導入・運用編）</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fld id="{2FD6A9E3-C2B7-488D-99A2-B5F263FD1EDB}" type="slidenum">
              <a:rPr lang="ja-JP" altLang="en-US" smtClean="0"/>
              <a:pPr/>
              <a:t>&lt;#&gt;</a:t>
            </a:fld>
            <a:endParaRPr lang="en-US" altLang="ja-JP" dirty="0"/>
          </a:p>
        </p:txBody>
      </p:sp>
      <p:sp>
        <p:nvSpPr>
          <p:cNvPr id="4" name="フッター プレースホルダ 3"/>
          <p:cNvSpPr>
            <a:spLocks noGrp="1"/>
          </p:cNvSpPr>
          <p:nvPr>
            <p:ph type="ftr" sz="quarter" idx="11"/>
          </p:nvPr>
        </p:nvSpPr>
        <p:spPr/>
        <p:txBody>
          <a:bodyPr/>
          <a:lstStyle/>
          <a:p>
            <a:r>
              <a:rPr lang="en-US" altLang="ja-JP" smtClean="0"/>
              <a:t>3-4  </a:t>
            </a:r>
            <a:r>
              <a:rPr lang="ja-JP" altLang="en-US" smtClean="0"/>
              <a:t>番号制度（情報連携推進導入・運用編）</a:t>
            </a:r>
            <a:endParaRPr lang="en-US" altLang="ja-JP" dirty="0"/>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タイトルとテキスト">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0"/>
          </p:nvPr>
        </p:nvSpPr>
        <p:spPr>
          <a:xfrm>
            <a:off x="306492" y="1782900"/>
            <a:ext cx="9211582" cy="2191369"/>
          </a:xfrm>
          <a:prstGeom prst="rect">
            <a:avLst/>
          </a:prstGeom>
          <a:noFill/>
          <a:ln>
            <a:noFill/>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lang="ja-JP" altLang="en-US" dirty="0" smtClean="0"/>
            </a:lvl1pPr>
            <a:lvl2pPr>
              <a:defRPr lang="ja-JP" altLang="en-US" dirty="0" smtClean="0"/>
            </a:lvl2pPr>
            <a:lvl3pPr>
              <a:defRPr lang="ja-JP" altLang="en-US" dirty="0" smtClean="0"/>
            </a:lvl3pPr>
            <a:lvl4pPr>
              <a:defRPr lang="ja-JP" altLang="en-US" dirty="0" smtClean="0"/>
            </a:lvl4pPr>
            <a:lvl5pPr>
              <a:defRPr lang="ja-JP" altLang="en-US" dirty="0"/>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4"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fld id="{2FD6A9E3-C2B7-488D-99A2-B5F263FD1EDB}" type="slidenum">
              <a:rPr lang="en-US" altLang="ja-JP" smtClean="0"/>
              <a:pPr/>
              <a:t>&lt;#&gt;</a:t>
            </a:fld>
            <a:endParaRPr lang="ja-JP" altLang="en-US" dirty="0"/>
          </a:p>
        </p:txBody>
      </p:sp>
      <p:sp>
        <p:nvSpPr>
          <p:cNvPr id="6"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HGPｺﾞｼｯｸM" pitchFamily="50" charset="-128"/>
                <a:ea typeface="HGPｺﾞｼｯｸM" pitchFamily="50" charset="-128"/>
              </a:defRPr>
            </a:lvl1pPr>
          </a:lstStyle>
          <a:p>
            <a:r>
              <a:rPr lang="en-US" altLang="ja-JP" dirty="0" smtClean="0"/>
              <a:t>3-4  </a:t>
            </a:r>
            <a:r>
              <a:rPr lang="ja-JP" altLang="en-US" dirty="0" smtClean="0"/>
              <a:t>番号制度（情報連携推進導入・運用編）</a:t>
            </a:r>
            <a:endParaRPr lang="en-US" altLang="ja-JP" dirty="0"/>
          </a:p>
        </p:txBody>
      </p:sp>
    </p:spTree>
    <p:extLst>
      <p:ext uri="{BB962C8B-B14F-4D97-AF65-F5344CB8AC3E}">
        <p14:creationId xmlns="" xmlns:p14="http://schemas.microsoft.com/office/powerpoint/2010/main" val="132658909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44912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vl1pPr>
          </a:lstStyle>
          <a:p>
            <a:fld id="{8EDC12F3-E265-4EA4-8231-EBF85ED9DCFF}" type="slidenum">
              <a:rPr lang="ja-JP" altLang="en-US" smtClean="0"/>
              <a:pPr/>
              <a:t>&lt;#&gt;</a:t>
            </a:fld>
            <a:endParaRPr lang="en-US" altLang="ja-JP" dirty="0"/>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solidFill>
                  <a:schemeClr val="bg1">
                    <a:lumMod val="50000"/>
                  </a:schemeClr>
                </a:solidFill>
                <a:latin typeface="HGPｺﾞｼｯｸM" pitchFamily="50" charset="-128"/>
                <a:ea typeface="HGPｺﾞｼｯｸM" pitchFamily="50" charset="-128"/>
              </a:defRPr>
            </a:lvl1pPr>
          </a:lstStyle>
          <a:p>
            <a:r>
              <a:rPr lang="en-US" altLang="ja-JP" dirty="0" smtClean="0"/>
              <a:t>3-4  </a:t>
            </a:r>
            <a:r>
              <a:rPr lang="ja-JP" altLang="en-US" dirty="0" smtClean="0"/>
              <a:t>番号制度（情報連携推進導入・運用編）</a:t>
            </a:r>
            <a:endParaRPr lang="en-US" altLang="ja-JP" dirty="0"/>
          </a:p>
        </p:txBody>
      </p:sp>
      <p:sp>
        <p:nvSpPr>
          <p:cNvPr id="8" name="テキスト ボックス 7"/>
          <p:cNvSpPr txBox="1"/>
          <p:nvPr/>
        </p:nvSpPr>
        <p:spPr>
          <a:xfrm>
            <a:off x="428499"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fld id="{058EF7E8-CB4F-49AE-AAC3-133ECF786E31}" type="slidenum">
              <a:rPr lang="ja-JP" altLang="en-US" smtClean="0"/>
              <a:pPr/>
              <a:t>&lt;#&gt;</a:t>
            </a:fld>
            <a:endParaRPr lang="en-US" altLang="ja-JP" dirty="0"/>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fld id="{D8094260-B2E3-463F-A0A4-8147FB737ED1}" type="slidenum">
              <a:rPr lang="ja-JP" altLang="en-US" smtClean="0"/>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3-4  </a:t>
            </a:r>
            <a:r>
              <a:rPr lang="ja-JP" altLang="en-US" smtClean="0"/>
              <a:t>番号制度（情報連携推進導入・運用編）</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fld id="{BEB71D5F-3CE8-480C-9D55-AE3E5C396356}" type="slidenum">
              <a:rPr lang="ja-JP" altLang="en-US" smtClean="0"/>
              <a:pPr/>
              <a:t>&lt;#&gt;</a:t>
            </a:fld>
            <a:endParaRPr lang="en-US" altLang="ja-JP" dirty="0"/>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3-4  </a:t>
            </a:r>
            <a:r>
              <a:rPr lang="ja-JP" altLang="en-US" smtClean="0"/>
              <a:t>番号制度（情報連携推進導入・運用編）</a:t>
            </a:r>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fld id="{1D5F7F24-DF41-4ABB-BA37-10B0EB844D2D}" type="slidenum">
              <a:rPr lang="ja-JP" altLang="en-US" smtClean="0"/>
              <a:pPr/>
              <a:t>&lt;#&gt;</a:t>
            </a:fld>
            <a:endParaRPr lang="en-US" altLang="ja-JP" dirty="0"/>
          </a:p>
        </p:txBody>
      </p:sp>
      <p:sp>
        <p:nvSpPr>
          <p:cNvPr id="7" name="フッター プレースホルダ 23"/>
          <p:cNvSpPr txBox="1">
            <a:spLocks/>
          </p:cNvSpPr>
          <p:nvPr userDrawn="1"/>
        </p:nvSpPr>
        <p:spPr>
          <a:xfrm>
            <a:off x="3002785" y="6417360"/>
            <a:ext cx="3900433" cy="252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rPr>
              <a:t>3-4  </a:t>
            </a:r>
            <a:r>
              <a:rPr kumimoji="0" lang="ja-JP" altLang="en-US"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rPr>
              <a:t>番号制度（情報連携推進導入・運用編）</a:t>
            </a:r>
            <a:endParaRPr kumimoji="0" lang="en-US" altLang="ja-JP" sz="1000" b="0" i="0" u="none" strike="noStrike" kern="1200" cap="none" spc="0" normalizeH="0" baseline="0" noProof="0" dirty="0">
              <a:ln>
                <a:noFill/>
              </a:ln>
              <a:solidFill>
                <a:schemeClr val="bg1">
                  <a:lumMod val="50000"/>
                </a:schemeClr>
              </a:solidFill>
              <a:effectLst/>
              <a:uLnTx/>
              <a:uFillTx/>
              <a:latin typeface="HGPｺﾞｼｯｸM" pitchFamily="50" charset="-128"/>
              <a:ea typeface="HGPｺﾞｼｯｸM" pitchFamily="50" charset="-128"/>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fld id="{7F00FA89-2F5B-41BB-9956-085015B84B41}" type="slidenum">
              <a:rPr lang="ja-JP" altLang="en-US" smtClean="0"/>
              <a:pPr/>
              <a:t>&lt;#&gt;</a:t>
            </a:fld>
            <a:endParaRPr lang="en-US" altLang="ja-JP" dirty="0"/>
          </a:p>
        </p:txBody>
      </p:sp>
      <p:sp>
        <p:nvSpPr>
          <p:cNvPr id="6" name="Rectangle 9"/>
          <p:cNvSpPr>
            <a:spLocks noGrp="1" noChangeArrowheads="1"/>
          </p:cNvSpPr>
          <p:nvPr>
            <p:ph type="title"/>
          </p:nvPr>
        </p:nvSpPr>
        <p:spPr bwMode="auto">
          <a:xfrm>
            <a:off x="350489" y="354848"/>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
        <p:nvSpPr>
          <p:cNvPr id="7" name="フッター プレースホルダ 23"/>
          <p:cNvSpPr txBox="1">
            <a:spLocks/>
          </p:cNvSpPr>
          <p:nvPr userDrawn="1"/>
        </p:nvSpPr>
        <p:spPr>
          <a:xfrm>
            <a:off x="3002785" y="6417360"/>
            <a:ext cx="3900433" cy="252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rPr>
              <a:t>3-4  </a:t>
            </a:r>
            <a:r>
              <a:rPr kumimoji="0" lang="ja-JP" altLang="en-US"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rPr>
              <a:t>番号制度（情報連携推進導入・運用編）</a:t>
            </a:r>
            <a:endParaRPr kumimoji="0" lang="en-US" altLang="ja-JP" sz="1000" b="0" i="0" u="none" strike="noStrike" kern="1200" cap="none" spc="0" normalizeH="0" baseline="0" noProof="0" dirty="0">
              <a:ln>
                <a:noFill/>
              </a:ln>
              <a:solidFill>
                <a:schemeClr val="bg1">
                  <a:lumMod val="50000"/>
                </a:schemeClr>
              </a:solidFill>
              <a:effectLst/>
              <a:uLnTx/>
              <a:uFillTx/>
              <a:latin typeface="HGPｺﾞｼｯｸM" pitchFamily="50" charset="-128"/>
              <a:ea typeface="HGPｺﾞｼｯｸM" pitchFamily="50" charset="-128"/>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9" name="フッター プレースホルダ 23"/>
          <p:cNvSpPr txBox="1">
            <a:spLocks/>
          </p:cNvSpPr>
          <p:nvPr userDrawn="1"/>
        </p:nvSpPr>
        <p:spPr>
          <a:xfrm>
            <a:off x="3002785" y="6417360"/>
            <a:ext cx="3900433" cy="252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rPr>
              <a:t>3-4  </a:t>
            </a:r>
            <a:r>
              <a:rPr kumimoji="0" lang="ja-JP" altLang="en-US"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rPr>
              <a:t>番号制度（情報連携推進導入・運用編）</a:t>
            </a:r>
            <a:endParaRPr kumimoji="0" lang="en-US" altLang="ja-JP" sz="1000" b="0" i="0" u="none" strike="noStrike" kern="1200" cap="none" spc="0" normalizeH="0" baseline="0" noProof="0" dirty="0">
              <a:ln>
                <a:noFill/>
              </a:ln>
              <a:solidFill>
                <a:schemeClr val="bg1">
                  <a:lumMod val="50000"/>
                </a:schemeClr>
              </a:solidFill>
              <a:effectLst/>
              <a:uLnTx/>
              <a:uFillTx/>
              <a:latin typeface="HGPｺﾞｼｯｸM" pitchFamily="50" charset="-128"/>
              <a:ea typeface="HGPｺﾞｼｯｸM" pitchFamily="50" charset="-128"/>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fld id="{0BEEB809-CECF-4353-ABD3-B248D4E4BC09}" type="slidenum">
              <a:rPr lang="ja-JP" altLang="en-US" smtClean="0"/>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3-4  </a:t>
            </a:r>
            <a:r>
              <a:rPr lang="ja-JP" altLang="en-US" smtClean="0"/>
              <a:t>番号制度（情報連携推進導入・運用編）</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fld id="{2FD6A9E3-C2B7-488D-99A2-B5F263FD1EDB}" type="slidenum">
              <a:rPr lang="en-US" altLang="ja-JP" smtClean="0"/>
              <a:pPr/>
              <a:t>&lt;#&gt;</a:t>
            </a:fld>
            <a:endParaRPr lang="ja-JP" altLang="en-US" dirty="0"/>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HGPｺﾞｼｯｸM" pitchFamily="50" charset="-128"/>
                <a:ea typeface="HGPｺﾞｼｯｸM" pitchFamily="50" charset="-128"/>
              </a:defRPr>
            </a:lvl1pPr>
          </a:lstStyle>
          <a:p>
            <a:r>
              <a:rPr lang="en-US" altLang="ja-JP" dirty="0" smtClean="0"/>
              <a:t>3-4  </a:t>
            </a:r>
            <a:r>
              <a:rPr lang="ja-JP" altLang="en-US" dirty="0" smtClean="0"/>
              <a:t>番号制度（情報連携推進導入・運用編）</a:t>
            </a:r>
            <a:endParaRPr lang="en-US" altLang="ja-JP" dirty="0"/>
          </a:p>
        </p:txBody>
      </p:sp>
      <p:sp>
        <p:nvSpPr>
          <p:cNvPr id="64521" name="Rectangle 9"/>
          <p:cNvSpPr>
            <a:spLocks noGrp="1" noChangeArrowheads="1"/>
          </p:cNvSpPr>
          <p:nvPr>
            <p:ph type="title"/>
          </p:nvPr>
        </p:nvSpPr>
        <p:spPr bwMode="auto">
          <a:xfrm>
            <a:off x="350489" y="354848"/>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34" r:id="rId15"/>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HGPｺﾞｼｯｸM" pitchFamily="50" charset="-128"/>
          <a:ea typeface="HGPｺﾞｼｯｸM" pitchFamily="50" charset="-128"/>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HGPｺﾞｼｯｸM" pitchFamily="50" charset="-128"/>
          <a:ea typeface="HGPｺﾞｼｯｸM" pitchFamily="50" charset="-128"/>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HGPｺﾞｼｯｸM" pitchFamily="50" charset="-128"/>
          <a:ea typeface="HGPｺﾞｼｯｸM" pitchFamily="50" charset="-128"/>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HGPｺﾞｼｯｸM" pitchFamily="50" charset="-128"/>
          <a:ea typeface="HGPｺﾞｼｯｸM" pitchFamily="50" charset="-128"/>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HGPｺﾞｼｯｸM" pitchFamily="50" charset="-128"/>
          <a:ea typeface="HGPｺﾞｼｯｸM" pitchFamily="50" charset="-128"/>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hyperlink" Target="http://www.applic.or.jp/2013/tech/APPLIC-number-0000-2013.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6.emf"/></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8.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hyperlink" Target="http://www.applic.or.jp/2013/tech/index_number.html" TargetMode="External"/><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21.e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49" y="2706470"/>
            <a:ext cx="8950941" cy="646331"/>
          </a:xfrm>
        </p:spPr>
        <p:txBody>
          <a:bodyPr wrap="square">
            <a:spAutoFit/>
          </a:bodyPr>
          <a:lstStyle/>
          <a:p>
            <a:r>
              <a:rPr kumimoji="0" lang="en-US" altLang="ja-JP" sz="3600" dirty="0" smtClean="0">
                <a:solidFill>
                  <a:srgbClr val="000066"/>
                </a:solidFill>
                <a:latin typeface="MS UI Gothic" pitchFamily="50" charset="-128"/>
                <a:ea typeface="MS UI Gothic" pitchFamily="50" charset="-128"/>
              </a:rPr>
              <a:t>3-4  </a:t>
            </a:r>
            <a:r>
              <a:rPr kumimoji="0" lang="ja-JP" altLang="en-US" sz="3600" dirty="0" smtClean="0">
                <a:solidFill>
                  <a:srgbClr val="000066"/>
                </a:solidFill>
                <a:latin typeface="MS UI Gothic" pitchFamily="50" charset="-128"/>
                <a:ea typeface="MS UI Gothic" pitchFamily="50" charset="-128"/>
              </a:rPr>
              <a:t>番号制度（情報連携推進導入・運用編）</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直線コネクタ 47"/>
          <p:cNvCxnSpPr/>
          <p:nvPr/>
        </p:nvCxnSpPr>
        <p:spPr bwMode="auto">
          <a:xfrm>
            <a:off x="6004343" y="1359892"/>
            <a:ext cx="33867" cy="4933244"/>
          </a:xfrm>
          <a:prstGeom prst="line">
            <a:avLst/>
          </a:prstGeom>
          <a:solidFill>
            <a:schemeClr val="accent1"/>
          </a:solidFill>
          <a:ln w="38100" cap="flat" cmpd="sng" algn="ctr">
            <a:solidFill>
              <a:srgbClr val="FF0000"/>
            </a:solidFill>
            <a:prstDash val="solid"/>
            <a:round/>
            <a:headEnd type="none" w="med" len="med"/>
            <a:tailEnd type="none" w="med" len="med"/>
          </a:ln>
          <a:effectLst>
            <a:prstShdw prst="shdw17" dist="17961" dir="2700000">
              <a:schemeClr val="bg2"/>
            </a:prstShdw>
          </a:effectLst>
        </p:spPr>
      </p:cxnSp>
      <p:sp>
        <p:nvSpPr>
          <p:cNvPr id="82" name="角丸四角形 81"/>
          <p:cNvSpPr/>
          <p:nvPr/>
        </p:nvSpPr>
        <p:spPr>
          <a:xfrm>
            <a:off x="1773248" y="2248810"/>
            <a:ext cx="4114718" cy="4012030"/>
          </a:xfrm>
          <a:prstGeom prst="roundRect">
            <a:avLst>
              <a:gd name="adj" fmla="val 3350"/>
            </a:avLst>
          </a:prstGeom>
          <a:noFill/>
          <a:ln w="254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sz="1400">
              <a:solidFill>
                <a:prstClr val="white"/>
              </a:solidFill>
              <a:latin typeface="HGPｺﾞｼｯｸM" pitchFamily="50" charset="-128"/>
              <a:ea typeface="HGPｺﾞｼｯｸM" pitchFamily="50" charset="-128"/>
            </a:endParaRPr>
          </a:p>
        </p:txBody>
      </p:sp>
      <p:sp>
        <p:nvSpPr>
          <p:cNvPr id="83" name="角丸四角形 82"/>
          <p:cNvSpPr/>
          <p:nvPr/>
        </p:nvSpPr>
        <p:spPr>
          <a:xfrm>
            <a:off x="1773248" y="3284022"/>
            <a:ext cx="4114718" cy="1176618"/>
          </a:xfrm>
          <a:prstGeom prst="roundRect">
            <a:avLst>
              <a:gd name="adj" fmla="val 3350"/>
            </a:avLst>
          </a:prstGeom>
          <a:noFill/>
          <a:ln w="254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sz="1400">
              <a:solidFill>
                <a:prstClr val="white"/>
              </a:solidFill>
              <a:latin typeface="HGPｺﾞｼｯｸM" pitchFamily="50" charset="-128"/>
              <a:ea typeface="HGPｺﾞｼｯｸM" pitchFamily="50" charset="-128"/>
            </a:endParaRPr>
          </a:p>
        </p:txBody>
      </p:sp>
      <p:sp>
        <p:nvSpPr>
          <p:cNvPr id="85" name="テキスト ボックス 9"/>
          <p:cNvSpPr txBox="1">
            <a:spLocks noChangeArrowheads="1"/>
          </p:cNvSpPr>
          <p:nvPr/>
        </p:nvSpPr>
        <p:spPr bwMode="auto">
          <a:xfrm>
            <a:off x="1577033" y="1746277"/>
            <a:ext cx="4257515" cy="276999"/>
          </a:xfrm>
          <a:prstGeom prst="rect">
            <a:avLst/>
          </a:prstGeom>
          <a:ln>
            <a:headEnd/>
            <a:tailEnd/>
          </a:ln>
          <a:extLst>
            <a:ext uri="{909E8E84-426E-40DD-AFC4-6F175D3DCCD1}">
              <a14:hiddenFill xmlns="" xmlns:a14="http://schemas.microsoft.com/office/drawing/2010/main">
                <a:solidFill>
                  <a:srgbClr val="FFFFFF"/>
                </a:solidFill>
              </a14:hiddenFill>
            </a:ext>
          </a:extLst>
        </p:spPr>
        <p:style>
          <a:lnRef idx="0">
            <a:schemeClr val="accent5"/>
          </a:lnRef>
          <a:fillRef idx="3">
            <a:schemeClr val="accent5"/>
          </a:fillRef>
          <a:effectRef idx="3">
            <a:schemeClr val="accent5"/>
          </a:effectRef>
          <a:fontRef idx="minor">
            <a:schemeClr val="lt1"/>
          </a:fontRef>
        </p:style>
        <p:txBody>
          <a:bodyPr wrap="square">
            <a:spAutoFit/>
          </a:bodyPr>
          <a:lstStyle>
            <a:lvl1pPr eaLnBrk="0" hangingPunct="0">
              <a:defRPr kumimoji="1" sz="900">
                <a:solidFill>
                  <a:schemeClr val="tx1"/>
                </a:solidFill>
                <a:latin typeface="Arial" charset="0"/>
                <a:ea typeface="ＭＳ Ｐゴシック" charset="-128"/>
              </a:defRPr>
            </a:lvl1pPr>
            <a:lvl2pPr marL="742950" indent="-285750" eaLnBrk="0" hangingPunct="0">
              <a:defRPr kumimoji="1" sz="900">
                <a:solidFill>
                  <a:schemeClr val="tx1"/>
                </a:solidFill>
                <a:latin typeface="Arial" charset="0"/>
                <a:ea typeface="ＭＳ Ｐゴシック" charset="-128"/>
              </a:defRPr>
            </a:lvl2pPr>
            <a:lvl3pPr marL="1143000" indent="-228600" eaLnBrk="0" hangingPunct="0">
              <a:defRPr kumimoji="1" sz="900">
                <a:solidFill>
                  <a:schemeClr val="tx1"/>
                </a:solidFill>
                <a:latin typeface="Arial" charset="0"/>
                <a:ea typeface="ＭＳ Ｐゴシック" charset="-128"/>
              </a:defRPr>
            </a:lvl3pPr>
            <a:lvl4pPr marL="1600200" indent="-228600" eaLnBrk="0" hangingPunct="0">
              <a:defRPr kumimoji="1" sz="900">
                <a:solidFill>
                  <a:schemeClr val="tx1"/>
                </a:solidFill>
                <a:latin typeface="Arial" charset="0"/>
                <a:ea typeface="ＭＳ Ｐゴシック" charset="-128"/>
              </a:defRPr>
            </a:lvl4pPr>
            <a:lvl5pPr marL="2057400" indent="-228600" eaLnBrk="0" hangingPunct="0">
              <a:defRPr kumimoji="1" sz="9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a:solidFill>
                  <a:schemeClr val="tx1"/>
                </a:solidFill>
                <a:latin typeface="Arial" charset="0"/>
                <a:ea typeface="ＭＳ Ｐゴシック" charset="-128"/>
              </a:defRPr>
            </a:lvl9pPr>
          </a:lstStyle>
          <a:p>
            <a:pPr algn="ctr" eaLnBrk="1" hangingPunct="1"/>
            <a:r>
              <a:rPr sz="1200" b="1" dirty="0" smtClean="0">
                <a:solidFill>
                  <a:schemeClr val="bg1"/>
                </a:solidFill>
                <a:latin typeface="HGPｺﾞｼｯｸM" pitchFamily="50" charset="-128"/>
                <a:ea typeface="HGPｺﾞｼｯｸM" pitchFamily="50" charset="-128"/>
              </a:rPr>
              <a:t>①　情報</a:t>
            </a:r>
            <a:r>
              <a:rPr sz="1200" b="1" dirty="0">
                <a:solidFill>
                  <a:schemeClr val="bg1"/>
                </a:solidFill>
                <a:latin typeface="HGPｺﾞｼｯｸM" pitchFamily="50" charset="-128"/>
                <a:ea typeface="HGPｺﾞｼｯｸM" pitchFamily="50" charset="-128"/>
              </a:rPr>
              <a:t>の流れ、</a:t>
            </a:r>
            <a:r>
              <a:rPr sz="1200" b="1" dirty="0" smtClean="0">
                <a:solidFill>
                  <a:schemeClr val="bg1"/>
                </a:solidFill>
                <a:latin typeface="HGPｺﾞｼｯｸM" pitchFamily="50" charset="-128"/>
                <a:ea typeface="HGPｺﾞｼｯｸM" pitchFamily="50" charset="-128"/>
              </a:rPr>
              <a:t>連携データ項目</a:t>
            </a:r>
            <a:r>
              <a:rPr lang="ja-JP" altLang="en-US" sz="1200" b="1" dirty="0">
                <a:solidFill>
                  <a:schemeClr val="bg1"/>
                </a:solidFill>
                <a:latin typeface="HGPｺﾞｼｯｸM" pitchFamily="50" charset="-128"/>
                <a:ea typeface="HGPｺﾞｼｯｸM" pitchFamily="50" charset="-128"/>
              </a:rPr>
              <a:t>等</a:t>
            </a:r>
            <a:r>
              <a:rPr sz="1200" b="1" dirty="0" err="1" smtClean="0">
                <a:solidFill>
                  <a:schemeClr val="bg1"/>
                </a:solidFill>
                <a:latin typeface="HGPｺﾞｼｯｸM" pitchFamily="50" charset="-128"/>
                <a:ea typeface="HGPｺﾞｼｯｸM" pitchFamily="50" charset="-128"/>
              </a:rPr>
              <a:t>の標準化</a:t>
            </a:r>
            <a:r>
              <a:rPr lang="ja-JP" altLang="en-US" sz="1200" b="1" dirty="0" smtClean="0">
                <a:solidFill>
                  <a:schemeClr val="bg1"/>
                </a:solidFill>
                <a:latin typeface="HGPｺﾞｼｯｸM" pitchFamily="50" charset="-128"/>
                <a:ea typeface="HGPｺﾞｼｯｸM" pitchFamily="50" charset="-128"/>
              </a:rPr>
              <a:t>（システム中心）</a:t>
            </a:r>
            <a:endParaRPr sz="1200" b="1" dirty="0">
              <a:solidFill>
                <a:schemeClr val="bg1"/>
              </a:solidFill>
              <a:latin typeface="HGPｺﾞｼｯｸM" pitchFamily="50" charset="-128"/>
              <a:ea typeface="HGPｺﾞｼｯｸM" pitchFamily="50" charset="-128"/>
            </a:endParaRPr>
          </a:p>
        </p:txBody>
      </p:sp>
      <p:sp>
        <p:nvSpPr>
          <p:cNvPr id="86" name="テキスト ボックス 10"/>
          <p:cNvSpPr txBox="1">
            <a:spLocks noChangeArrowheads="1"/>
          </p:cNvSpPr>
          <p:nvPr/>
        </p:nvSpPr>
        <p:spPr bwMode="auto">
          <a:xfrm>
            <a:off x="6443983" y="1746277"/>
            <a:ext cx="3168181" cy="276999"/>
          </a:xfrm>
          <a:prstGeom prst="rect">
            <a:avLst/>
          </a:prstGeom>
          <a:ln>
            <a:headEnd/>
            <a:tailEnd/>
          </a:ln>
          <a:extLst>
            <a:ext uri="{909E8E84-426E-40DD-AFC4-6F175D3DCCD1}">
              <a14:hiddenFill xmlns="" xmlns:a14="http://schemas.microsoft.com/office/drawing/2010/main">
                <a:solidFill>
                  <a:srgbClr val="FFFFFF"/>
                </a:solidFill>
              </a14:hiddenFill>
            </a:ext>
          </a:extLst>
        </p:spPr>
        <p:style>
          <a:lnRef idx="0">
            <a:schemeClr val="accent5"/>
          </a:lnRef>
          <a:fillRef idx="3">
            <a:schemeClr val="accent5"/>
          </a:fillRef>
          <a:effectRef idx="3">
            <a:schemeClr val="accent5"/>
          </a:effectRef>
          <a:fontRef idx="minor">
            <a:schemeClr val="lt1"/>
          </a:fontRef>
        </p:style>
        <p:txBody>
          <a:bodyPr wrap="square">
            <a:spAutoFit/>
          </a:bodyPr>
          <a:lstStyle>
            <a:lvl1pPr eaLnBrk="0" hangingPunct="0">
              <a:defRPr kumimoji="1" sz="900">
                <a:solidFill>
                  <a:schemeClr val="tx1"/>
                </a:solidFill>
                <a:latin typeface="Arial" charset="0"/>
                <a:ea typeface="ＭＳ Ｐゴシック" charset="-128"/>
              </a:defRPr>
            </a:lvl1pPr>
            <a:lvl2pPr marL="742950" indent="-285750" eaLnBrk="0" hangingPunct="0">
              <a:defRPr kumimoji="1" sz="900">
                <a:solidFill>
                  <a:schemeClr val="tx1"/>
                </a:solidFill>
                <a:latin typeface="Arial" charset="0"/>
                <a:ea typeface="ＭＳ Ｐゴシック" charset="-128"/>
              </a:defRPr>
            </a:lvl2pPr>
            <a:lvl3pPr marL="1143000" indent="-228600" eaLnBrk="0" hangingPunct="0">
              <a:defRPr kumimoji="1" sz="900">
                <a:solidFill>
                  <a:schemeClr val="tx1"/>
                </a:solidFill>
                <a:latin typeface="Arial" charset="0"/>
                <a:ea typeface="ＭＳ Ｐゴシック" charset="-128"/>
              </a:defRPr>
            </a:lvl3pPr>
            <a:lvl4pPr marL="1600200" indent="-228600" eaLnBrk="0" hangingPunct="0">
              <a:defRPr kumimoji="1" sz="900">
                <a:solidFill>
                  <a:schemeClr val="tx1"/>
                </a:solidFill>
                <a:latin typeface="Arial" charset="0"/>
                <a:ea typeface="ＭＳ Ｐゴシック" charset="-128"/>
              </a:defRPr>
            </a:lvl4pPr>
            <a:lvl5pPr marL="2057400" indent="-228600" eaLnBrk="0" hangingPunct="0">
              <a:defRPr kumimoji="1" sz="9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a:solidFill>
                  <a:schemeClr val="tx1"/>
                </a:solidFill>
                <a:latin typeface="Arial" charset="0"/>
                <a:ea typeface="ＭＳ Ｐゴシック" charset="-128"/>
              </a:defRPr>
            </a:lvl9pPr>
          </a:lstStyle>
          <a:p>
            <a:pPr algn="ctr" eaLnBrk="1" hangingPunct="1"/>
            <a:r>
              <a:rPr sz="1200" b="1" dirty="0" smtClean="0">
                <a:solidFill>
                  <a:schemeClr val="bg1"/>
                </a:solidFill>
                <a:latin typeface="HGPｺﾞｼｯｸM" pitchFamily="50" charset="-128"/>
                <a:ea typeface="HGPｺﾞｼｯｸM" pitchFamily="50" charset="-128"/>
              </a:rPr>
              <a:t>②　</a:t>
            </a:r>
            <a:r>
              <a:rPr sz="1200" b="1" dirty="0" err="1" smtClean="0">
                <a:solidFill>
                  <a:schemeClr val="bg1"/>
                </a:solidFill>
                <a:latin typeface="HGPｺﾞｼｯｸM" pitchFamily="50" charset="-128"/>
                <a:ea typeface="HGPｺﾞｼｯｸM" pitchFamily="50" charset="-128"/>
              </a:rPr>
              <a:t>業務プロセスの標準化</a:t>
            </a:r>
            <a:r>
              <a:rPr lang="ja-JP" altLang="en-US" sz="1200" b="1" dirty="0" smtClean="0">
                <a:solidFill>
                  <a:schemeClr val="bg1"/>
                </a:solidFill>
                <a:latin typeface="HGPｺﾞｼｯｸM" pitchFamily="50" charset="-128"/>
                <a:ea typeface="HGPｺﾞｼｯｸM" pitchFamily="50" charset="-128"/>
              </a:rPr>
              <a:t>（業務中心）</a:t>
            </a:r>
            <a:endParaRPr sz="1200" b="1" dirty="0">
              <a:solidFill>
                <a:schemeClr val="bg1"/>
              </a:solidFill>
              <a:latin typeface="HGPｺﾞｼｯｸM" pitchFamily="50" charset="-128"/>
              <a:ea typeface="HGPｺﾞｼｯｸM" pitchFamily="50" charset="-128"/>
            </a:endParaRPr>
          </a:p>
        </p:txBody>
      </p:sp>
      <p:sp>
        <p:nvSpPr>
          <p:cNvPr id="87" name="テキスト ボックス 12"/>
          <p:cNvSpPr txBox="1">
            <a:spLocks noChangeArrowheads="1"/>
          </p:cNvSpPr>
          <p:nvPr/>
        </p:nvSpPr>
        <p:spPr bwMode="auto">
          <a:xfrm>
            <a:off x="1172314" y="3279030"/>
            <a:ext cx="507831" cy="103759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eaVert" wrap="square">
            <a:spAutoFit/>
          </a:bodyPr>
          <a:lstStyle>
            <a:lvl1pPr eaLnBrk="0" hangingPunct="0">
              <a:defRPr kumimoji="1" sz="900">
                <a:solidFill>
                  <a:schemeClr val="tx1"/>
                </a:solidFill>
                <a:latin typeface="Arial" charset="0"/>
                <a:ea typeface="ＭＳ Ｐゴシック" charset="-128"/>
              </a:defRPr>
            </a:lvl1pPr>
            <a:lvl2pPr marL="742950" indent="-285750" eaLnBrk="0" hangingPunct="0">
              <a:defRPr kumimoji="1" sz="900">
                <a:solidFill>
                  <a:schemeClr val="tx1"/>
                </a:solidFill>
                <a:latin typeface="Arial" charset="0"/>
                <a:ea typeface="ＭＳ Ｐゴシック" charset="-128"/>
              </a:defRPr>
            </a:lvl2pPr>
            <a:lvl3pPr marL="1143000" indent="-228600" eaLnBrk="0" hangingPunct="0">
              <a:defRPr kumimoji="1" sz="900">
                <a:solidFill>
                  <a:schemeClr val="tx1"/>
                </a:solidFill>
                <a:latin typeface="Arial" charset="0"/>
                <a:ea typeface="ＭＳ Ｐゴシック" charset="-128"/>
              </a:defRPr>
            </a:lvl3pPr>
            <a:lvl4pPr marL="1600200" indent="-228600" eaLnBrk="0" hangingPunct="0">
              <a:defRPr kumimoji="1" sz="900">
                <a:solidFill>
                  <a:schemeClr val="tx1"/>
                </a:solidFill>
                <a:latin typeface="Arial" charset="0"/>
                <a:ea typeface="ＭＳ Ｐゴシック" charset="-128"/>
              </a:defRPr>
            </a:lvl4pPr>
            <a:lvl5pPr marL="2057400" indent="-228600" eaLnBrk="0" hangingPunct="0">
              <a:defRPr kumimoji="1" sz="9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a:solidFill>
                  <a:schemeClr val="tx1"/>
                </a:solidFill>
                <a:latin typeface="Arial" charset="0"/>
                <a:ea typeface="ＭＳ Ｐゴシック" charset="-128"/>
              </a:defRPr>
            </a:lvl9pPr>
          </a:lstStyle>
          <a:p>
            <a:pPr algn="ctr" eaLnBrk="1" hangingPunct="1"/>
            <a:r>
              <a:rPr sz="1000" dirty="0">
                <a:solidFill>
                  <a:prstClr val="black"/>
                </a:solidFill>
                <a:latin typeface="HGPｺﾞｼｯｸM" pitchFamily="50" charset="-128"/>
                <a:ea typeface="HGPｺﾞｼｯｸM" pitchFamily="50" charset="-128"/>
              </a:rPr>
              <a:t>（</a:t>
            </a:r>
            <a:r>
              <a:rPr sz="1000" dirty="0" err="1">
                <a:solidFill>
                  <a:prstClr val="black"/>
                </a:solidFill>
                <a:latin typeface="HGPｺﾞｼｯｸM" pitchFamily="50" charset="-128"/>
                <a:ea typeface="HGPｺﾞｼｯｸM" pitchFamily="50" charset="-128"/>
              </a:rPr>
              <a:t>バックオフィス</a:t>
            </a:r>
            <a:r>
              <a:rPr sz="1000" dirty="0">
                <a:solidFill>
                  <a:prstClr val="black"/>
                </a:solidFill>
                <a:latin typeface="HGPｺﾞｼｯｸM" pitchFamily="50" charset="-128"/>
                <a:ea typeface="HGPｺﾞｼｯｸM" pitchFamily="50" charset="-128"/>
              </a:rPr>
              <a:t>）</a:t>
            </a:r>
            <a:endParaRPr lang="en-US" altLang="ja-JP" sz="1000" dirty="0">
              <a:solidFill>
                <a:prstClr val="black"/>
              </a:solidFill>
              <a:latin typeface="HGPｺﾞｼｯｸM" pitchFamily="50" charset="-128"/>
              <a:ea typeface="HGPｺﾞｼｯｸM" pitchFamily="50" charset="-128"/>
            </a:endParaRPr>
          </a:p>
          <a:p>
            <a:pPr algn="ctr" eaLnBrk="1" hangingPunct="1"/>
            <a:r>
              <a:rPr sz="1100" dirty="0" err="1">
                <a:solidFill>
                  <a:prstClr val="black"/>
                </a:solidFill>
                <a:latin typeface="HGPｺﾞｼｯｸM" pitchFamily="50" charset="-128"/>
                <a:ea typeface="HGPｺﾞｼｯｸM" pitchFamily="50" charset="-128"/>
              </a:rPr>
              <a:t>内部管理業務</a:t>
            </a:r>
            <a:endParaRPr sz="1100" dirty="0">
              <a:solidFill>
                <a:prstClr val="black"/>
              </a:solidFill>
              <a:latin typeface="HGPｺﾞｼｯｸM" pitchFamily="50" charset="-128"/>
              <a:ea typeface="HGPｺﾞｼｯｸM" pitchFamily="50" charset="-128"/>
            </a:endParaRPr>
          </a:p>
        </p:txBody>
      </p:sp>
      <p:sp>
        <p:nvSpPr>
          <p:cNvPr id="88" name="テキスト ボックス 13"/>
          <p:cNvSpPr txBox="1">
            <a:spLocks noChangeArrowheads="1"/>
          </p:cNvSpPr>
          <p:nvPr/>
        </p:nvSpPr>
        <p:spPr bwMode="auto">
          <a:xfrm>
            <a:off x="1172314" y="2129462"/>
            <a:ext cx="507831" cy="1100083"/>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eaVert" wrap="square">
            <a:spAutoFit/>
          </a:bodyPr>
          <a:lstStyle>
            <a:lvl1pPr eaLnBrk="0" hangingPunct="0">
              <a:defRPr kumimoji="1" sz="900">
                <a:solidFill>
                  <a:schemeClr val="tx1"/>
                </a:solidFill>
                <a:latin typeface="Arial" charset="0"/>
                <a:ea typeface="ＭＳ Ｐゴシック" charset="-128"/>
              </a:defRPr>
            </a:lvl1pPr>
            <a:lvl2pPr marL="742950" indent="-285750" eaLnBrk="0" hangingPunct="0">
              <a:defRPr kumimoji="1" sz="900">
                <a:solidFill>
                  <a:schemeClr val="tx1"/>
                </a:solidFill>
                <a:latin typeface="Arial" charset="0"/>
                <a:ea typeface="ＭＳ Ｐゴシック" charset="-128"/>
              </a:defRPr>
            </a:lvl2pPr>
            <a:lvl3pPr marL="1143000" indent="-228600" eaLnBrk="0" hangingPunct="0">
              <a:defRPr kumimoji="1" sz="900">
                <a:solidFill>
                  <a:schemeClr val="tx1"/>
                </a:solidFill>
                <a:latin typeface="Arial" charset="0"/>
                <a:ea typeface="ＭＳ Ｐゴシック" charset="-128"/>
              </a:defRPr>
            </a:lvl3pPr>
            <a:lvl4pPr marL="1600200" indent="-228600" eaLnBrk="0" hangingPunct="0">
              <a:defRPr kumimoji="1" sz="900">
                <a:solidFill>
                  <a:schemeClr val="tx1"/>
                </a:solidFill>
                <a:latin typeface="Arial" charset="0"/>
                <a:ea typeface="ＭＳ Ｐゴシック" charset="-128"/>
              </a:defRPr>
            </a:lvl4pPr>
            <a:lvl5pPr marL="2057400" indent="-228600" eaLnBrk="0" hangingPunct="0">
              <a:defRPr kumimoji="1" sz="9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a:solidFill>
                  <a:schemeClr val="tx1"/>
                </a:solidFill>
                <a:latin typeface="Arial" charset="0"/>
                <a:ea typeface="ＭＳ Ｐゴシック" charset="-128"/>
              </a:defRPr>
            </a:lvl9pPr>
          </a:lstStyle>
          <a:p>
            <a:pPr algn="ctr" eaLnBrk="1" hangingPunct="1"/>
            <a:r>
              <a:rPr sz="1000" dirty="0">
                <a:solidFill>
                  <a:prstClr val="black"/>
                </a:solidFill>
                <a:latin typeface="HGPｺﾞｼｯｸM" pitchFamily="50" charset="-128"/>
                <a:ea typeface="HGPｺﾞｼｯｸM" pitchFamily="50" charset="-128"/>
              </a:rPr>
              <a:t>（</a:t>
            </a:r>
            <a:r>
              <a:rPr sz="1000" dirty="0" err="1">
                <a:solidFill>
                  <a:prstClr val="black"/>
                </a:solidFill>
                <a:latin typeface="HGPｺﾞｼｯｸM" pitchFamily="50" charset="-128"/>
                <a:ea typeface="HGPｺﾞｼｯｸM" pitchFamily="50" charset="-128"/>
              </a:rPr>
              <a:t>フロントオフィス</a:t>
            </a:r>
            <a:r>
              <a:rPr sz="1000" dirty="0">
                <a:solidFill>
                  <a:prstClr val="black"/>
                </a:solidFill>
                <a:latin typeface="HGPｺﾞｼｯｸM" pitchFamily="50" charset="-128"/>
                <a:ea typeface="HGPｺﾞｼｯｸM" pitchFamily="50" charset="-128"/>
              </a:rPr>
              <a:t>）</a:t>
            </a:r>
            <a:endParaRPr lang="en-US" altLang="ja-JP" sz="1000" dirty="0">
              <a:solidFill>
                <a:prstClr val="black"/>
              </a:solidFill>
              <a:latin typeface="HGPｺﾞｼｯｸM" pitchFamily="50" charset="-128"/>
              <a:ea typeface="HGPｺﾞｼｯｸM" pitchFamily="50" charset="-128"/>
            </a:endParaRPr>
          </a:p>
          <a:p>
            <a:pPr algn="ctr" eaLnBrk="1" hangingPunct="1"/>
            <a:r>
              <a:rPr sz="1100" dirty="0" err="1">
                <a:solidFill>
                  <a:prstClr val="black"/>
                </a:solidFill>
                <a:latin typeface="HGPｺﾞｼｯｸM" pitchFamily="50" charset="-128"/>
                <a:ea typeface="HGPｺﾞｼｯｸM" pitchFamily="50" charset="-128"/>
              </a:rPr>
              <a:t>窓口業務</a:t>
            </a:r>
            <a:endParaRPr sz="1100" dirty="0">
              <a:solidFill>
                <a:prstClr val="black"/>
              </a:solidFill>
              <a:latin typeface="HGPｺﾞｼｯｸM" pitchFamily="50" charset="-128"/>
              <a:ea typeface="HGPｺﾞｼｯｸM" pitchFamily="50" charset="-128"/>
            </a:endParaRPr>
          </a:p>
        </p:txBody>
      </p:sp>
      <p:sp>
        <p:nvSpPr>
          <p:cNvPr id="89" name="テキスト ボックス 8"/>
          <p:cNvSpPr txBox="1">
            <a:spLocks noChangeArrowheads="1"/>
          </p:cNvSpPr>
          <p:nvPr/>
        </p:nvSpPr>
        <p:spPr bwMode="auto">
          <a:xfrm>
            <a:off x="1907482" y="4986508"/>
            <a:ext cx="1811346"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kumimoji="1" sz="900">
                <a:solidFill>
                  <a:schemeClr val="tx1"/>
                </a:solidFill>
                <a:latin typeface="Arial" charset="0"/>
                <a:ea typeface="ＭＳ Ｐゴシック" charset="-128"/>
              </a:defRPr>
            </a:lvl1pPr>
            <a:lvl2pPr marL="742950" indent="-285750" eaLnBrk="0" hangingPunct="0">
              <a:defRPr kumimoji="1" sz="900">
                <a:solidFill>
                  <a:schemeClr val="tx1"/>
                </a:solidFill>
                <a:latin typeface="Arial" charset="0"/>
                <a:ea typeface="ＭＳ Ｐゴシック" charset="-128"/>
              </a:defRPr>
            </a:lvl2pPr>
            <a:lvl3pPr marL="1143000" indent="-228600" eaLnBrk="0" hangingPunct="0">
              <a:defRPr kumimoji="1" sz="900">
                <a:solidFill>
                  <a:schemeClr val="tx1"/>
                </a:solidFill>
                <a:latin typeface="Arial" charset="0"/>
                <a:ea typeface="ＭＳ Ｐゴシック" charset="-128"/>
              </a:defRPr>
            </a:lvl3pPr>
            <a:lvl4pPr marL="1600200" indent="-228600" eaLnBrk="0" hangingPunct="0">
              <a:defRPr kumimoji="1" sz="900">
                <a:solidFill>
                  <a:schemeClr val="tx1"/>
                </a:solidFill>
                <a:latin typeface="Arial" charset="0"/>
                <a:ea typeface="ＭＳ Ｐゴシック" charset="-128"/>
              </a:defRPr>
            </a:lvl4pPr>
            <a:lvl5pPr marL="2057400" indent="-228600" eaLnBrk="0" hangingPunct="0">
              <a:defRPr kumimoji="1" sz="9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a:solidFill>
                  <a:schemeClr val="tx1"/>
                </a:solidFill>
                <a:latin typeface="Arial" charset="0"/>
                <a:ea typeface="ＭＳ Ｐゴシック" charset="-128"/>
              </a:defRPr>
            </a:lvl9pPr>
          </a:lstStyle>
          <a:p>
            <a:pPr eaLnBrk="1" hangingPunct="1"/>
            <a:r>
              <a:rPr sz="1000" b="1" u="sng" dirty="0">
                <a:solidFill>
                  <a:prstClr val="black"/>
                </a:solidFill>
                <a:latin typeface="HGPｺﾞｼｯｸM" pitchFamily="50" charset="-128"/>
                <a:ea typeface="HGPｺﾞｼｯｸM" pitchFamily="50" charset="-128"/>
              </a:rPr>
              <a:t>・機能一覧</a:t>
            </a:r>
            <a:endParaRPr lang="en-US" altLang="ja-JP" sz="1000" b="1" u="sng" dirty="0">
              <a:solidFill>
                <a:prstClr val="black"/>
              </a:solidFill>
              <a:latin typeface="HGPｺﾞｼｯｸM" pitchFamily="50" charset="-128"/>
              <a:ea typeface="HGPｺﾞｼｯｸM" pitchFamily="50" charset="-128"/>
            </a:endParaRPr>
          </a:p>
          <a:p>
            <a:pPr eaLnBrk="1" hangingPunct="1"/>
            <a:r>
              <a:rPr sz="1000" dirty="0">
                <a:solidFill>
                  <a:prstClr val="black"/>
                </a:solidFill>
                <a:latin typeface="HGPｺﾞｼｯｸM" pitchFamily="50" charset="-128"/>
                <a:ea typeface="HGPｺﾞｼｯｸM" pitchFamily="50" charset="-128"/>
              </a:rPr>
              <a:t>⇒業務（サービス）</a:t>
            </a:r>
            <a:endParaRPr lang="en-US" altLang="ja-JP" sz="1000" dirty="0">
              <a:solidFill>
                <a:prstClr val="black"/>
              </a:solidFill>
              <a:latin typeface="HGPｺﾞｼｯｸM" pitchFamily="50" charset="-128"/>
              <a:ea typeface="HGPｺﾞｼｯｸM" pitchFamily="50" charset="-128"/>
            </a:endParaRPr>
          </a:p>
          <a:p>
            <a:pPr eaLnBrk="1" hangingPunct="1"/>
            <a:r>
              <a:rPr sz="1000" dirty="0">
                <a:solidFill>
                  <a:prstClr val="black"/>
                </a:solidFill>
                <a:latin typeface="HGPｺﾞｼｯｸM" pitchFamily="50" charset="-128"/>
                <a:ea typeface="HGPｺﾞｼｯｸM" pitchFamily="50" charset="-128"/>
              </a:rPr>
              <a:t>の範囲の明確化</a:t>
            </a:r>
          </a:p>
        </p:txBody>
      </p:sp>
      <p:sp>
        <p:nvSpPr>
          <p:cNvPr id="90" name="正方形/長方形 9"/>
          <p:cNvSpPr>
            <a:spLocks noChangeArrowheads="1"/>
          </p:cNvSpPr>
          <p:nvPr/>
        </p:nvSpPr>
        <p:spPr bwMode="auto">
          <a:xfrm>
            <a:off x="4067722" y="4986508"/>
            <a:ext cx="180824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sz="1000" b="1" u="sng" dirty="0">
                <a:solidFill>
                  <a:prstClr val="black"/>
                </a:solidFill>
                <a:latin typeface="HGPｺﾞｼｯｸM" pitchFamily="50" charset="-128"/>
                <a:ea typeface="HGPｺﾞｼｯｸM" pitchFamily="50" charset="-128"/>
              </a:rPr>
              <a:t>・機能構成図（ＤＭＭ）</a:t>
            </a:r>
            <a:endParaRPr lang="en-US" altLang="ja-JP" sz="1000" b="1" u="sng" dirty="0">
              <a:solidFill>
                <a:prstClr val="black"/>
              </a:solidFill>
              <a:latin typeface="HGPｺﾞｼｯｸM" pitchFamily="50" charset="-128"/>
              <a:ea typeface="HGPｺﾞｼｯｸM" pitchFamily="50" charset="-128"/>
            </a:endParaRPr>
          </a:p>
          <a:p>
            <a:r>
              <a:rPr sz="1000" dirty="0">
                <a:solidFill>
                  <a:prstClr val="black"/>
                </a:solidFill>
                <a:latin typeface="HGPｺﾞｼｯｸM" pitchFamily="50" charset="-128"/>
                <a:ea typeface="HGPｺﾞｼｯｸM" pitchFamily="50" charset="-128"/>
              </a:rPr>
              <a:t>⇒各機能を階層化</a:t>
            </a:r>
            <a:endParaRPr lang="en-US" altLang="ja-JP" sz="1000" dirty="0">
              <a:solidFill>
                <a:prstClr val="black"/>
              </a:solidFill>
              <a:latin typeface="HGPｺﾞｼｯｸM" pitchFamily="50" charset="-128"/>
              <a:ea typeface="HGPｺﾞｼｯｸM" pitchFamily="50" charset="-128"/>
            </a:endParaRPr>
          </a:p>
          <a:p>
            <a:r>
              <a:rPr sz="1000" dirty="0">
                <a:solidFill>
                  <a:prstClr val="black"/>
                </a:solidFill>
                <a:latin typeface="HGPｺﾞｼｯｸM" pitchFamily="50" charset="-128"/>
                <a:ea typeface="HGPｺﾞｼｯｸM" pitchFamily="50" charset="-128"/>
              </a:rPr>
              <a:t>　　　　（明示化）</a:t>
            </a:r>
          </a:p>
        </p:txBody>
      </p:sp>
      <p:sp>
        <p:nvSpPr>
          <p:cNvPr id="91" name="正方形/長方形 11"/>
          <p:cNvSpPr>
            <a:spLocks noChangeArrowheads="1"/>
          </p:cNvSpPr>
          <p:nvPr/>
        </p:nvSpPr>
        <p:spPr bwMode="auto">
          <a:xfrm>
            <a:off x="1835474" y="5496622"/>
            <a:ext cx="2052406"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sz="1000" b="1" u="sng" dirty="0">
                <a:solidFill>
                  <a:prstClr val="black"/>
                </a:solidFill>
                <a:latin typeface="HGPｺﾞｼｯｸM" pitchFamily="50" charset="-128"/>
                <a:ea typeface="HGPｺﾞｼｯｸM" pitchFamily="50" charset="-128"/>
              </a:rPr>
              <a:t>・</a:t>
            </a:r>
            <a:r>
              <a:rPr lang="zh-TW" sz="1000" b="1" u="sng" dirty="0">
                <a:solidFill>
                  <a:prstClr val="black"/>
                </a:solidFill>
                <a:latin typeface="HGPｺﾞｼｯｸM" pitchFamily="50" charset="-128"/>
                <a:ea typeface="HGPｺﾞｼｯｸM" pitchFamily="50" charset="-128"/>
              </a:rPr>
              <a:t>機能情報関連図（ＤＦＤ）</a:t>
            </a:r>
          </a:p>
          <a:p>
            <a:r>
              <a:rPr sz="1000" dirty="0">
                <a:solidFill>
                  <a:prstClr val="black"/>
                </a:solidFill>
                <a:latin typeface="HGPｺﾞｼｯｸM" pitchFamily="50" charset="-128"/>
                <a:ea typeface="HGPｺﾞｼｯｸM" pitchFamily="50" charset="-128"/>
              </a:rPr>
              <a:t>⇒他の業務ユニット</a:t>
            </a:r>
            <a:endParaRPr lang="en-US" altLang="ja-JP" sz="1000" dirty="0">
              <a:solidFill>
                <a:prstClr val="black"/>
              </a:solidFill>
              <a:latin typeface="HGPｺﾞｼｯｸM" pitchFamily="50" charset="-128"/>
              <a:ea typeface="HGPｺﾞｼｯｸM" pitchFamily="50" charset="-128"/>
            </a:endParaRPr>
          </a:p>
          <a:p>
            <a:r>
              <a:rPr sz="1000" dirty="0">
                <a:solidFill>
                  <a:prstClr val="black"/>
                </a:solidFill>
                <a:latin typeface="HGPｺﾞｼｯｸM" pitchFamily="50" charset="-128"/>
                <a:ea typeface="HGPｺﾞｼｯｸM" pitchFamily="50" charset="-128"/>
              </a:rPr>
              <a:t>との情報の流れを階層</a:t>
            </a:r>
            <a:endParaRPr lang="en-US" altLang="ja-JP" sz="1000" dirty="0">
              <a:solidFill>
                <a:prstClr val="black"/>
              </a:solidFill>
              <a:latin typeface="HGPｺﾞｼｯｸM" pitchFamily="50" charset="-128"/>
              <a:ea typeface="HGPｺﾞｼｯｸM" pitchFamily="50" charset="-128"/>
            </a:endParaRPr>
          </a:p>
          <a:p>
            <a:r>
              <a:rPr sz="1000" dirty="0">
                <a:solidFill>
                  <a:prstClr val="black"/>
                </a:solidFill>
                <a:latin typeface="HGPｺﾞｼｯｸM" pitchFamily="50" charset="-128"/>
                <a:ea typeface="HGPｺﾞｼｯｸM" pitchFamily="50" charset="-128"/>
              </a:rPr>
              <a:t>単位で明確化</a:t>
            </a:r>
          </a:p>
        </p:txBody>
      </p:sp>
      <p:sp>
        <p:nvSpPr>
          <p:cNvPr id="92" name="テキスト ボックス 14"/>
          <p:cNvSpPr txBox="1">
            <a:spLocks noChangeArrowheads="1"/>
          </p:cNvSpPr>
          <p:nvPr/>
        </p:nvSpPr>
        <p:spPr bwMode="auto">
          <a:xfrm>
            <a:off x="4067722" y="5496622"/>
            <a:ext cx="1842388"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kumimoji="1" sz="900">
                <a:solidFill>
                  <a:schemeClr val="tx1"/>
                </a:solidFill>
                <a:latin typeface="Arial" charset="0"/>
                <a:ea typeface="ＭＳ Ｐゴシック" charset="-128"/>
              </a:defRPr>
            </a:lvl1pPr>
            <a:lvl2pPr marL="742950" indent="-285750" eaLnBrk="0" hangingPunct="0">
              <a:defRPr kumimoji="1" sz="900">
                <a:solidFill>
                  <a:schemeClr val="tx1"/>
                </a:solidFill>
                <a:latin typeface="Arial" charset="0"/>
                <a:ea typeface="ＭＳ Ｐゴシック" charset="-128"/>
              </a:defRPr>
            </a:lvl2pPr>
            <a:lvl3pPr marL="1143000" indent="-228600" eaLnBrk="0" hangingPunct="0">
              <a:defRPr kumimoji="1" sz="900">
                <a:solidFill>
                  <a:schemeClr val="tx1"/>
                </a:solidFill>
                <a:latin typeface="Arial" charset="0"/>
                <a:ea typeface="ＭＳ Ｐゴシック" charset="-128"/>
              </a:defRPr>
            </a:lvl3pPr>
            <a:lvl4pPr marL="1600200" indent="-228600" eaLnBrk="0" hangingPunct="0">
              <a:defRPr kumimoji="1" sz="900">
                <a:solidFill>
                  <a:schemeClr val="tx1"/>
                </a:solidFill>
                <a:latin typeface="Arial" charset="0"/>
                <a:ea typeface="ＭＳ Ｐゴシック" charset="-128"/>
              </a:defRPr>
            </a:lvl4pPr>
            <a:lvl5pPr marL="2057400" indent="-228600" eaLnBrk="0" hangingPunct="0">
              <a:defRPr kumimoji="1" sz="9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a:solidFill>
                  <a:schemeClr val="tx1"/>
                </a:solidFill>
                <a:latin typeface="Arial" charset="0"/>
                <a:ea typeface="ＭＳ Ｐゴシック" charset="-128"/>
              </a:defRPr>
            </a:lvl9pPr>
          </a:lstStyle>
          <a:p>
            <a:pPr eaLnBrk="1" hangingPunct="1"/>
            <a:r>
              <a:rPr sz="1000" b="1" u="sng" dirty="0">
                <a:solidFill>
                  <a:prstClr val="black"/>
                </a:solidFill>
                <a:latin typeface="HGPｺﾞｼｯｸM" pitchFamily="50" charset="-128"/>
                <a:ea typeface="HGPｺﾞｼｯｸM" pitchFamily="50" charset="-128"/>
              </a:rPr>
              <a:t>・インターフェース仕様</a:t>
            </a:r>
            <a:endParaRPr lang="en-US" altLang="ja-JP" sz="1000" b="1" u="sng" dirty="0">
              <a:solidFill>
                <a:prstClr val="black"/>
              </a:solidFill>
              <a:latin typeface="HGPｺﾞｼｯｸM" pitchFamily="50" charset="-128"/>
              <a:ea typeface="HGPｺﾞｼｯｸM" pitchFamily="50" charset="-128"/>
            </a:endParaRPr>
          </a:p>
          <a:p>
            <a:pPr eaLnBrk="1" hangingPunct="1"/>
            <a:r>
              <a:rPr sz="1000" dirty="0">
                <a:solidFill>
                  <a:prstClr val="black"/>
                </a:solidFill>
                <a:latin typeface="HGPｺﾞｼｯｸM" pitchFamily="50" charset="-128"/>
                <a:ea typeface="HGPｺﾞｼｯｸM" pitchFamily="50" charset="-128"/>
              </a:rPr>
              <a:t>⇒ＤＦＤに基づき、</a:t>
            </a:r>
            <a:r>
              <a:rPr sz="1000" dirty="0" smtClean="0">
                <a:solidFill>
                  <a:prstClr val="black"/>
                </a:solidFill>
                <a:latin typeface="HGPｺﾞｼｯｸM" pitchFamily="50" charset="-128"/>
                <a:ea typeface="HGPｺﾞｼｯｸM" pitchFamily="50" charset="-128"/>
              </a:rPr>
              <a:t>データ</a:t>
            </a:r>
            <a:r>
              <a:rPr sz="1000" dirty="0">
                <a:solidFill>
                  <a:prstClr val="black"/>
                </a:solidFill>
                <a:latin typeface="HGPｺﾞｼｯｸM" pitchFamily="50" charset="-128"/>
                <a:ea typeface="HGPｺﾞｼｯｸM" pitchFamily="50" charset="-128"/>
              </a:rPr>
              <a:t>項目レベルで入出力</a:t>
            </a:r>
            <a:endParaRPr lang="en-US" altLang="ja-JP" sz="1000" dirty="0">
              <a:solidFill>
                <a:prstClr val="black"/>
              </a:solidFill>
              <a:latin typeface="HGPｺﾞｼｯｸM" pitchFamily="50" charset="-128"/>
              <a:ea typeface="HGPｺﾞｼｯｸM" pitchFamily="50" charset="-128"/>
            </a:endParaRPr>
          </a:p>
          <a:p>
            <a:pPr eaLnBrk="1" hangingPunct="1"/>
            <a:r>
              <a:rPr sz="1000" dirty="0">
                <a:solidFill>
                  <a:prstClr val="black"/>
                </a:solidFill>
                <a:latin typeface="HGPｺﾞｼｯｸM" pitchFamily="50" charset="-128"/>
                <a:ea typeface="HGPｺﾞｼｯｸM" pitchFamily="50" charset="-128"/>
              </a:rPr>
              <a:t>状況と併せ明細化</a:t>
            </a:r>
          </a:p>
        </p:txBody>
      </p:sp>
      <p:sp>
        <p:nvSpPr>
          <p:cNvPr id="93" name="正方形/長方形 9"/>
          <p:cNvSpPr>
            <a:spLocks noChangeArrowheads="1"/>
          </p:cNvSpPr>
          <p:nvPr/>
        </p:nvSpPr>
        <p:spPr bwMode="auto">
          <a:xfrm>
            <a:off x="6118540" y="2419669"/>
            <a:ext cx="3554692"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ja-JP" altLang="en-US" sz="1200" b="1" dirty="0" smtClean="0">
                <a:solidFill>
                  <a:prstClr val="black"/>
                </a:solidFill>
                <a:latin typeface="HGPｺﾞｼｯｸM" pitchFamily="50" charset="-128"/>
                <a:ea typeface="HGPｺﾞｼｯｸM" pitchFamily="50" charset="-128"/>
              </a:rPr>
              <a:t>番号法では</a:t>
            </a:r>
            <a:r>
              <a:rPr sz="1200" b="1" dirty="0" err="1" smtClean="0">
                <a:solidFill>
                  <a:prstClr val="black"/>
                </a:solidFill>
                <a:latin typeface="HGPｺﾞｼｯｸM" pitchFamily="50" charset="-128"/>
                <a:ea typeface="HGPｺﾞｼｯｸM" pitchFamily="50" charset="-128"/>
              </a:rPr>
              <a:t>自治体間情報連携を</a:t>
            </a:r>
            <a:r>
              <a:rPr lang="ja-JP" altLang="en-US" sz="1200" b="1" dirty="0" smtClean="0">
                <a:solidFill>
                  <a:prstClr val="black"/>
                </a:solidFill>
                <a:latin typeface="HGPｺﾞｼｯｸM" pitchFamily="50" charset="-128"/>
                <a:ea typeface="HGPｺﾞｼｯｸM" pitchFamily="50" charset="-128"/>
              </a:rPr>
              <a:t>実施する</a:t>
            </a:r>
            <a:r>
              <a:rPr sz="1200" b="1" dirty="0" err="1" smtClean="0">
                <a:solidFill>
                  <a:prstClr val="black"/>
                </a:solidFill>
                <a:latin typeface="HGPｺﾞｼｯｸM" pitchFamily="50" charset="-128"/>
                <a:ea typeface="HGPｺﾞｼｯｸM" pitchFamily="50" charset="-128"/>
              </a:rPr>
              <a:t>業務の</a:t>
            </a:r>
            <a:r>
              <a:rPr lang="ja-JP" altLang="en-US" sz="1200" b="1" dirty="0" smtClean="0">
                <a:solidFill>
                  <a:prstClr val="black"/>
                </a:solidFill>
                <a:latin typeface="HGPｺﾞｼｯｸM" pitchFamily="50" charset="-128"/>
                <a:ea typeface="HGPｺﾞｼｯｸM" pitchFamily="50" charset="-128"/>
              </a:rPr>
              <a:t>事務手続きが示されているため、標準化しやすい。</a:t>
            </a:r>
            <a:endParaRPr lang="en-US" altLang="ja-JP" sz="1200" b="1" u="sng" dirty="0">
              <a:solidFill>
                <a:prstClr val="black"/>
              </a:solidFill>
              <a:latin typeface="HGPｺﾞｼｯｸM" pitchFamily="50" charset="-128"/>
              <a:ea typeface="HGPｺﾞｼｯｸM" pitchFamily="50" charset="-128"/>
            </a:endParaRPr>
          </a:p>
          <a:p>
            <a:endParaRPr lang="en-US" altLang="ja-JP" sz="1200" b="1" u="sng" dirty="0">
              <a:solidFill>
                <a:prstClr val="black"/>
              </a:solidFill>
              <a:latin typeface="HGPｺﾞｼｯｸM" pitchFamily="50" charset="-128"/>
              <a:ea typeface="HGPｺﾞｼｯｸM" pitchFamily="50" charset="-128"/>
            </a:endParaRPr>
          </a:p>
          <a:p>
            <a:r>
              <a:rPr sz="1200" b="1" dirty="0" err="1" smtClean="0">
                <a:solidFill>
                  <a:prstClr val="black"/>
                </a:solidFill>
                <a:latin typeface="HGPｺﾞｼｯｸM" pitchFamily="50" charset="-128"/>
                <a:ea typeface="HGPｺﾞｼｯｸM" pitchFamily="50" charset="-128"/>
              </a:rPr>
              <a:t>番号法で情報連携が認められている業務ごとに</a:t>
            </a:r>
            <a:r>
              <a:rPr lang="ja-JP" altLang="en-US" sz="1200" b="1" dirty="0" smtClean="0">
                <a:solidFill>
                  <a:prstClr val="black"/>
                </a:solidFill>
                <a:latin typeface="HGPｺﾞｼｯｸM" pitchFamily="50" charset="-128"/>
                <a:ea typeface="HGPｺﾞｼｯｸM" pitchFamily="50" charset="-128"/>
              </a:rPr>
              <a:t>作成した</a:t>
            </a:r>
            <a:r>
              <a:rPr sz="1200" b="1" dirty="0" err="1" smtClean="0">
                <a:solidFill>
                  <a:prstClr val="black"/>
                </a:solidFill>
                <a:latin typeface="HGPｺﾞｼｯｸM" pitchFamily="50" charset="-128"/>
                <a:ea typeface="HGPｺﾞｼｯｸM" pitchFamily="50" charset="-128"/>
              </a:rPr>
              <a:t>標準業務プロセスフロー等</a:t>
            </a:r>
            <a:r>
              <a:rPr lang="ja-JP" altLang="en-US" sz="1200" b="1" dirty="0" smtClean="0">
                <a:solidFill>
                  <a:prstClr val="black"/>
                </a:solidFill>
                <a:latin typeface="HGPｺﾞｼｯｸM" pitchFamily="50" charset="-128"/>
                <a:ea typeface="HGPｺﾞｼｯｸM" pitchFamily="50" charset="-128"/>
              </a:rPr>
              <a:t>を</a:t>
            </a:r>
            <a:r>
              <a:rPr sz="1200" b="1" dirty="0" err="1" smtClean="0">
                <a:solidFill>
                  <a:prstClr val="black"/>
                </a:solidFill>
                <a:latin typeface="HGPｺﾞｼｯｸM" pitchFamily="50" charset="-128"/>
                <a:ea typeface="HGPｺﾞｼｯｸM" pitchFamily="50" charset="-128"/>
              </a:rPr>
              <a:t>総務省と</a:t>
            </a:r>
            <a:r>
              <a:rPr lang="en-US" altLang="ja-JP" sz="1200" b="1" dirty="0" err="1" smtClean="0">
                <a:solidFill>
                  <a:prstClr val="black"/>
                </a:solidFill>
                <a:latin typeface="HGPｺﾞｼｯｸM" pitchFamily="50" charset="-128"/>
                <a:ea typeface="HGPｺﾞｼｯｸM" pitchFamily="50" charset="-128"/>
              </a:rPr>
              <a:t>APPLIC</a:t>
            </a:r>
            <a:r>
              <a:rPr sz="1200" b="1" dirty="0" err="1" smtClean="0">
                <a:solidFill>
                  <a:prstClr val="black"/>
                </a:solidFill>
                <a:latin typeface="HGPｺﾞｼｯｸM" pitchFamily="50" charset="-128"/>
                <a:ea typeface="HGPｺﾞｼｯｸM" pitchFamily="50" charset="-128"/>
              </a:rPr>
              <a:t>で自治体に周知</a:t>
            </a:r>
            <a:endParaRPr lang="en-US" altLang="ja-JP" sz="1200" b="1" dirty="0">
              <a:solidFill>
                <a:prstClr val="black"/>
              </a:solidFill>
              <a:latin typeface="HGPｺﾞｼｯｸM" pitchFamily="50" charset="-128"/>
              <a:ea typeface="HGPｺﾞｼｯｸM" pitchFamily="50" charset="-128"/>
            </a:endParaRPr>
          </a:p>
        </p:txBody>
      </p:sp>
      <p:sp>
        <p:nvSpPr>
          <p:cNvPr id="94" name="角丸四角形 93"/>
          <p:cNvSpPr/>
          <p:nvPr/>
        </p:nvSpPr>
        <p:spPr>
          <a:xfrm>
            <a:off x="1763466" y="4531517"/>
            <a:ext cx="4114718" cy="1729323"/>
          </a:xfrm>
          <a:prstGeom prst="roundRect">
            <a:avLst>
              <a:gd name="adj" fmla="val 335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sz="1400">
              <a:solidFill>
                <a:prstClr val="white"/>
              </a:solidFill>
              <a:latin typeface="HGPｺﾞｼｯｸM" pitchFamily="50" charset="-128"/>
              <a:ea typeface="HGPｺﾞｼｯｸM" pitchFamily="50" charset="-128"/>
            </a:endParaRPr>
          </a:p>
        </p:txBody>
      </p:sp>
      <p:sp>
        <p:nvSpPr>
          <p:cNvPr id="96" name="角丸四角形 95"/>
          <p:cNvSpPr/>
          <p:nvPr/>
        </p:nvSpPr>
        <p:spPr>
          <a:xfrm>
            <a:off x="1979490" y="4548276"/>
            <a:ext cx="3205164" cy="381249"/>
          </a:xfrm>
          <a:prstGeom prst="roundRect">
            <a:avLst/>
          </a:prstGeom>
          <a:solidFill>
            <a:srgbClr val="2E3F92"/>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sz="1200" b="1" dirty="0" err="1" smtClean="0">
                <a:solidFill>
                  <a:prstClr val="white"/>
                </a:solidFill>
                <a:latin typeface="HGPｺﾞｼｯｸM" pitchFamily="50" charset="-128"/>
                <a:ea typeface="HGPｺﾞｼｯｸM" pitchFamily="50" charset="-128"/>
              </a:rPr>
              <a:t>現行の標準仕様</a:t>
            </a:r>
            <a:r>
              <a:rPr lang="ja-JP" altLang="en-US" sz="1200" b="1" dirty="0" smtClean="0">
                <a:solidFill>
                  <a:prstClr val="white"/>
                </a:solidFill>
                <a:latin typeface="HGPｺﾞｼｯｸM" pitchFamily="50" charset="-128"/>
                <a:ea typeface="HGPｺﾞｼｯｸM" pitchFamily="50" charset="-128"/>
              </a:rPr>
              <a:t>（自治体内連携）</a:t>
            </a:r>
            <a:endParaRPr lang="en-US" altLang="ja-JP" sz="1200" b="1" dirty="0" smtClean="0">
              <a:solidFill>
                <a:prstClr val="white"/>
              </a:solidFill>
              <a:latin typeface="HGPｺﾞｼｯｸM" pitchFamily="50" charset="-128"/>
              <a:ea typeface="HGPｺﾞｼｯｸM" pitchFamily="50" charset="-128"/>
            </a:endParaRPr>
          </a:p>
          <a:p>
            <a:pPr algn="ctr">
              <a:defRPr/>
            </a:pPr>
            <a:r>
              <a:rPr lang="ja-JP" altLang="en-US" sz="1200" b="1" dirty="0" smtClean="0">
                <a:solidFill>
                  <a:prstClr val="white"/>
                </a:solidFill>
                <a:latin typeface="HGPｺﾞｼｯｸM" pitchFamily="50" charset="-128"/>
                <a:ea typeface="HGPｺﾞｼｯｸM" pitchFamily="50" charset="-128"/>
              </a:rPr>
              <a:t>地域情報プラットフォーム（</a:t>
            </a:r>
            <a:r>
              <a:rPr lang="en-US" altLang="ja-JP" sz="1200" b="1" dirty="0" smtClean="0">
                <a:solidFill>
                  <a:prstClr val="white"/>
                </a:solidFill>
                <a:latin typeface="HGPｺﾞｼｯｸM" pitchFamily="50" charset="-128"/>
                <a:ea typeface="HGPｺﾞｼｯｸM" pitchFamily="50" charset="-128"/>
              </a:rPr>
              <a:t>Ver.2.0</a:t>
            </a:r>
            <a:r>
              <a:rPr lang="ja-JP" altLang="en-US" sz="1200" b="1" dirty="0" smtClean="0">
                <a:solidFill>
                  <a:prstClr val="white"/>
                </a:solidFill>
                <a:latin typeface="HGPｺﾞｼｯｸM" pitchFamily="50" charset="-128"/>
                <a:ea typeface="HGPｺﾞｼｯｸM" pitchFamily="50" charset="-128"/>
              </a:rPr>
              <a:t>）</a:t>
            </a:r>
            <a:r>
              <a:rPr sz="1200" b="1" dirty="0">
                <a:solidFill>
                  <a:prstClr val="white"/>
                </a:solidFill>
                <a:latin typeface="HGPｺﾞｼｯｸM" pitchFamily="50" charset="-128"/>
                <a:ea typeface="HGPｺﾞｼｯｸM" pitchFamily="50" charset="-128"/>
              </a:rPr>
              <a:t>　</a:t>
            </a:r>
            <a:endParaRPr sz="1050" b="1" dirty="0">
              <a:solidFill>
                <a:prstClr val="white"/>
              </a:solidFill>
              <a:latin typeface="HGPｺﾞｼｯｸM" pitchFamily="50" charset="-128"/>
              <a:ea typeface="HGPｺﾞｼｯｸM" pitchFamily="50" charset="-128"/>
            </a:endParaRPr>
          </a:p>
        </p:txBody>
      </p:sp>
      <p:sp>
        <p:nvSpPr>
          <p:cNvPr id="97" name="角丸四角形吹き出し 96"/>
          <p:cNvSpPr/>
          <p:nvPr/>
        </p:nvSpPr>
        <p:spPr>
          <a:xfrm>
            <a:off x="3864698" y="2554832"/>
            <a:ext cx="1981304" cy="602112"/>
          </a:xfrm>
          <a:prstGeom prst="wedgeRoundRectCallout">
            <a:avLst>
              <a:gd name="adj1" fmla="val -70895"/>
              <a:gd name="adj2" fmla="val 27524"/>
              <a:gd name="adj3" fmla="val 16667"/>
            </a:avLst>
          </a:prstGeom>
          <a:solidFill>
            <a:srgbClr val="FFFF8F"/>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sz="1050" dirty="0" smtClean="0">
                <a:solidFill>
                  <a:prstClr val="black"/>
                </a:solidFill>
                <a:latin typeface="HGPｺﾞｼｯｸM" pitchFamily="50" charset="-128"/>
                <a:ea typeface="HGPｺﾞｼｯｸM" pitchFamily="50" charset="-128"/>
              </a:rPr>
              <a:t>プッシュ型サービス、ワンストップサービスを実施するためのデータフロー等を追加</a:t>
            </a:r>
            <a:endParaRPr sz="1050" dirty="0">
              <a:solidFill>
                <a:prstClr val="black"/>
              </a:solidFill>
              <a:latin typeface="HGPｺﾞｼｯｸM" pitchFamily="50" charset="-128"/>
              <a:ea typeface="HGPｺﾞｼｯｸM" pitchFamily="50" charset="-128"/>
            </a:endParaRPr>
          </a:p>
        </p:txBody>
      </p:sp>
      <p:sp>
        <p:nvSpPr>
          <p:cNvPr id="98" name="角丸四角形 97"/>
          <p:cNvSpPr/>
          <p:nvPr/>
        </p:nvSpPr>
        <p:spPr>
          <a:xfrm>
            <a:off x="6117812" y="2434136"/>
            <a:ext cx="3592267" cy="1506096"/>
          </a:xfrm>
          <a:prstGeom prst="roundRect">
            <a:avLst>
              <a:gd name="adj" fmla="val 3350"/>
            </a:avLst>
          </a:prstGeom>
          <a:noFill/>
          <a:ln w="508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sz="1200">
              <a:solidFill>
                <a:prstClr val="white"/>
              </a:solidFill>
              <a:latin typeface="HGPｺﾞｼｯｸM" pitchFamily="50" charset="-128"/>
              <a:ea typeface="HGPｺﾞｼｯｸM" pitchFamily="50" charset="-128"/>
            </a:endParaRPr>
          </a:p>
        </p:txBody>
      </p:sp>
      <p:sp>
        <p:nvSpPr>
          <p:cNvPr id="100" name="テキスト ボックス 37"/>
          <p:cNvSpPr txBox="1">
            <a:spLocks noChangeArrowheads="1"/>
          </p:cNvSpPr>
          <p:nvPr/>
        </p:nvSpPr>
        <p:spPr bwMode="auto">
          <a:xfrm>
            <a:off x="6083944" y="4599297"/>
            <a:ext cx="3592321" cy="1692771"/>
          </a:xfrm>
          <a:prstGeom prst="rect">
            <a:avLst/>
          </a:prstGeom>
          <a:noFill/>
          <a:ln w="3175">
            <a:solidFill>
              <a:schemeClr val="tx1"/>
            </a:solidFill>
            <a:prstDash val="dash"/>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eaLnBrk="0" hangingPunct="0">
              <a:defRPr kumimoji="1" sz="900">
                <a:solidFill>
                  <a:schemeClr val="tx1"/>
                </a:solidFill>
                <a:latin typeface="Arial" charset="0"/>
                <a:ea typeface="ＭＳ Ｐゴシック" charset="-128"/>
              </a:defRPr>
            </a:lvl1pPr>
            <a:lvl2pPr marL="742950" indent="-285750" eaLnBrk="0" hangingPunct="0">
              <a:defRPr kumimoji="1" sz="900">
                <a:solidFill>
                  <a:schemeClr val="tx1"/>
                </a:solidFill>
                <a:latin typeface="Arial" charset="0"/>
                <a:ea typeface="ＭＳ Ｐゴシック" charset="-128"/>
              </a:defRPr>
            </a:lvl2pPr>
            <a:lvl3pPr marL="1143000" indent="-228600" eaLnBrk="0" hangingPunct="0">
              <a:defRPr kumimoji="1" sz="900">
                <a:solidFill>
                  <a:schemeClr val="tx1"/>
                </a:solidFill>
                <a:latin typeface="Arial" charset="0"/>
                <a:ea typeface="ＭＳ Ｐゴシック" charset="-128"/>
              </a:defRPr>
            </a:lvl3pPr>
            <a:lvl4pPr marL="1600200" indent="-228600" eaLnBrk="0" hangingPunct="0">
              <a:defRPr kumimoji="1" sz="900">
                <a:solidFill>
                  <a:schemeClr val="tx1"/>
                </a:solidFill>
                <a:latin typeface="Arial" charset="0"/>
                <a:ea typeface="ＭＳ Ｐゴシック" charset="-128"/>
              </a:defRPr>
            </a:lvl4pPr>
            <a:lvl5pPr marL="2057400" indent="-228600" eaLnBrk="0" hangingPunct="0">
              <a:defRPr kumimoji="1" sz="9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a:solidFill>
                  <a:schemeClr val="tx1"/>
                </a:solidFill>
                <a:latin typeface="Arial" charset="0"/>
                <a:ea typeface="ＭＳ Ｐゴシック" charset="-128"/>
              </a:defRPr>
            </a:lvl9pPr>
          </a:lstStyle>
          <a:p>
            <a:pPr algn="ctr" eaLnBrk="1" hangingPunct="1"/>
            <a:endParaRPr lang="en-US" altLang="ja-JP" sz="1200" b="1" dirty="0">
              <a:solidFill>
                <a:prstClr val="black"/>
              </a:solidFill>
              <a:latin typeface="HGPｺﾞｼｯｸM" pitchFamily="50" charset="-128"/>
              <a:ea typeface="HGPｺﾞｼｯｸM" pitchFamily="50" charset="-128"/>
            </a:endParaRPr>
          </a:p>
          <a:p>
            <a:pPr algn="ctr" eaLnBrk="1" hangingPunct="1"/>
            <a:endParaRPr lang="en-US" altLang="ja-JP" sz="1200" b="1" dirty="0">
              <a:solidFill>
                <a:prstClr val="black"/>
              </a:solidFill>
              <a:latin typeface="HGPｺﾞｼｯｸM" pitchFamily="50" charset="-128"/>
              <a:ea typeface="HGPｺﾞｼｯｸM" pitchFamily="50" charset="-128"/>
            </a:endParaRPr>
          </a:p>
          <a:p>
            <a:pPr algn="ctr" eaLnBrk="1" hangingPunct="1"/>
            <a:endParaRPr lang="en-US" altLang="ja-JP" sz="1200" b="1" dirty="0">
              <a:solidFill>
                <a:prstClr val="black"/>
              </a:solidFill>
              <a:latin typeface="HGPｺﾞｼｯｸM" pitchFamily="50" charset="-128"/>
              <a:ea typeface="HGPｺﾞｼｯｸM" pitchFamily="50" charset="-128"/>
            </a:endParaRPr>
          </a:p>
          <a:p>
            <a:pPr algn="ctr" eaLnBrk="1" hangingPunct="1"/>
            <a:r>
              <a:rPr lang="ja-JP" altLang="en-US" sz="1100" b="1" dirty="0" smtClean="0">
                <a:solidFill>
                  <a:prstClr val="black"/>
                </a:solidFill>
                <a:latin typeface="HGPｺﾞｼｯｸM" pitchFamily="50" charset="-128"/>
                <a:ea typeface="HGPｺﾞｼｯｸM" pitchFamily="50" charset="-128"/>
              </a:rPr>
              <a:t>別表以外の</a:t>
            </a:r>
            <a:endParaRPr lang="en-US" sz="1100" b="1" dirty="0" smtClean="0">
              <a:solidFill>
                <a:prstClr val="black"/>
              </a:solidFill>
              <a:latin typeface="HGPｺﾞｼｯｸM" pitchFamily="50" charset="-128"/>
              <a:ea typeface="HGPｺﾞｼｯｸM" pitchFamily="50" charset="-128"/>
            </a:endParaRPr>
          </a:p>
          <a:p>
            <a:pPr algn="ctr" eaLnBrk="1" hangingPunct="1"/>
            <a:r>
              <a:rPr sz="1100" b="1" dirty="0" err="1" smtClean="0">
                <a:solidFill>
                  <a:prstClr val="black"/>
                </a:solidFill>
                <a:latin typeface="HGPｺﾞｼｯｸM" pitchFamily="50" charset="-128"/>
                <a:ea typeface="HGPｺﾞｼｯｸM" pitchFamily="50" charset="-128"/>
              </a:rPr>
              <a:t>団体内連携では</a:t>
            </a:r>
            <a:endParaRPr lang="en-US" altLang="ja-JP" sz="1100" b="1" dirty="0" smtClean="0">
              <a:solidFill>
                <a:prstClr val="black"/>
              </a:solidFill>
              <a:latin typeface="HGPｺﾞｼｯｸM" pitchFamily="50" charset="-128"/>
              <a:ea typeface="HGPｺﾞｼｯｸM" pitchFamily="50" charset="-128"/>
            </a:endParaRPr>
          </a:p>
          <a:p>
            <a:pPr algn="ctr" eaLnBrk="1" hangingPunct="1"/>
            <a:r>
              <a:rPr sz="1100" b="1" dirty="0" smtClean="0">
                <a:solidFill>
                  <a:prstClr val="black"/>
                </a:solidFill>
                <a:latin typeface="HGPｺﾞｼｯｸM" pitchFamily="50" charset="-128"/>
                <a:ea typeface="HGPｺﾞｼｯｸM" pitchFamily="50" charset="-128"/>
              </a:rPr>
              <a:t>ローカルルール</a:t>
            </a:r>
            <a:r>
              <a:rPr sz="1100" b="1" dirty="0">
                <a:solidFill>
                  <a:prstClr val="black"/>
                </a:solidFill>
                <a:latin typeface="HGPｺﾞｼｯｸM" pitchFamily="50" charset="-128"/>
                <a:ea typeface="HGPｺﾞｼｯｸM" pitchFamily="50" charset="-128"/>
              </a:rPr>
              <a:t>に従えば</a:t>
            </a:r>
            <a:r>
              <a:rPr sz="1100" b="1" dirty="0" smtClean="0">
                <a:solidFill>
                  <a:prstClr val="black"/>
                </a:solidFill>
                <a:latin typeface="HGPｺﾞｼｯｸM" pitchFamily="50" charset="-128"/>
                <a:ea typeface="HGPｺﾞｼｯｸM" pitchFamily="50" charset="-128"/>
              </a:rPr>
              <a:t>よく</a:t>
            </a:r>
            <a:endParaRPr lang="en-US" altLang="ja-JP" sz="1100" b="1" dirty="0" smtClean="0">
              <a:solidFill>
                <a:prstClr val="black"/>
              </a:solidFill>
              <a:latin typeface="HGPｺﾞｼｯｸM" pitchFamily="50" charset="-128"/>
              <a:ea typeface="HGPｺﾞｼｯｸM" pitchFamily="50" charset="-128"/>
            </a:endParaRPr>
          </a:p>
          <a:p>
            <a:pPr algn="ctr" eaLnBrk="1" hangingPunct="1"/>
            <a:r>
              <a:rPr sz="1100" b="1" dirty="0" err="1" smtClean="0">
                <a:solidFill>
                  <a:prstClr val="black"/>
                </a:solidFill>
                <a:latin typeface="HGPｺﾞｼｯｸM" pitchFamily="50" charset="-128"/>
                <a:ea typeface="HGPｺﾞｼｯｸM" pitchFamily="50" charset="-128"/>
              </a:rPr>
              <a:t>標準化は</a:t>
            </a:r>
            <a:r>
              <a:rPr lang="ja-JP" altLang="en-US" sz="1100" b="1" dirty="0" smtClean="0">
                <a:solidFill>
                  <a:prstClr val="black"/>
                </a:solidFill>
                <a:latin typeface="HGPｺﾞｼｯｸM" pitchFamily="50" charset="-128"/>
                <a:ea typeface="HGPｺﾞｼｯｸM" pitchFamily="50" charset="-128"/>
              </a:rPr>
              <a:t>現時点で</a:t>
            </a:r>
            <a:r>
              <a:rPr sz="1100" b="1" dirty="0" err="1" smtClean="0">
                <a:solidFill>
                  <a:prstClr val="black"/>
                </a:solidFill>
                <a:latin typeface="HGPｺﾞｼｯｸM" pitchFamily="50" charset="-128"/>
                <a:ea typeface="HGPｺﾞｼｯｸM" pitchFamily="50" charset="-128"/>
              </a:rPr>
              <a:t>不要</a:t>
            </a:r>
            <a:endParaRPr lang="en-US" altLang="ja-JP" sz="1100" b="1" dirty="0">
              <a:solidFill>
                <a:prstClr val="black"/>
              </a:solidFill>
              <a:latin typeface="HGPｺﾞｼｯｸM" pitchFamily="50" charset="-128"/>
              <a:ea typeface="HGPｺﾞｼｯｸM" pitchFamily="50" charset="-128"/>
            </a:endParaRPr>
          </a:p>
          <a:p>
            <a:pPr algn="ctr" eaLnBrk="1" hangingPunct="1"/>
            <a:endParaRPr lang="en-US" altLang="ja-JP" sz="1200" b="1" dirty="0">
              <a:solidFill>
                <a:prstClr val="black"/>
              </a:solidFill>
              <a:latin typeface="HGPｺﾞｼｯｸM" pitchFamily="50" charset="-128"/>
              <a:ea typeface="HGPｺﾞｼｯｸM" pitchFamily="50" charset="-128"/>
            </a:endParaRPr>
          </a:p>
          <a:p>
            <a:pPr algn="ctr" eaLnBrk="1" hangingPunct="1"/>
            <a:endParaRPr sz="1200" b="1" dirty="0">
              <a:solidFill>
                <a:prstClr val="black"/>
              </a:solidFill>
              <a:latin typeface="HGPｺﾞｼｯｸM" pitchFamily="50" charset="-128"/>
              <a:ea typeface="HGPｺﾞｼｯｸM" pitchFamily="50" charset="-128"/>
            </a:endParaRPr>
          </a:p>
        </p:txBody>
      </p:sp>
      <p:sp>
        <p:nvSpPr>
          <p:cNvPr id="101" name="角丸四角形 100"/>
          <p:cNvSpPr/>
          <p:nvPr/>
        </p:nvSpPr>
        <p:spPr>
          <a:xfrm>
            <a:off x="1907481" y="2156874"/>
            <a:ext cx="3506280" cy="287541"/>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ja-JP" altLang="en-US" sz="1400" b="1" dirty="0" smtClean="0">
                <a:solidFill>
                  <a:prstClr val="black"/>
                </a:solidFill>
                <a:latin typeface="HGPｺﾞｼｯｸM" pitchFamily="50" charset="-128"/>
                <a:ea typeface="HGPｺﾞｼｯｸM" pitchFamily="50" charset="-128"/>
              </a:rPr>
              <a:t>今後</a:t>
            </a:r>
            <a:r>
              <a:rPr sz="1400" b="1" dirty="0" err="1" smtClean="0">
                <a:solidFill>
                  <a:prstClr val="black"/>
                </a:solidFill>
                <a:latin typeface="HGPｺﾞｼｯｸM" pitchFamily="50" charset="-128"/>
                <a:ea typeface="HGPｺﾞｼｯｸM" pitchFamily="50" charset="-128"/>
              </a:rPr>
              <a:t>必要に応じて仕様追加</a:t>
            </a:r>
            <a:endParaRPr lang="en-US" altLang="ja-JP" sz="1400" b="1" dirty="0">
              <a:solidFill>
                <a:prstClr val="black"/>
              </a:solidFill>
              <a:latin typeface="HGPｺﾞｼｯｸM" pitchFamily="50" charset="-128"/>
              <a:ea typeface="HGPｺﾞｼｯｸM" pitchFamily="50" charset="-128"/>
            </a:endParaRPr>
          </a:p>
        </p:txBody>
      </p:sp>
      <p:sp>
        <p:nvSpPr>
          <p:cNvPr id="102" name="角丸四角形 101"/>
          <p:cNvSpPr/>
          <p:nvPr/>
        </p:nvSpPr>
        <p:spPr>
          <a:xfrm>
            <a:off x="679358" y="2007205"/>
            <a:ext cx="453224" cy="2093395"/>
          </a:xfrm>
          <a:prstGeom prst="roundRect">
            <a:avLst/>
          </a:prstGeom>
          <a:ln/>
        </p:spPr>
        <p:style>
          <a:lnRef idx="0">
            <a:schemeClr val="accent5"/>
          </a:lnRef>
          <a:fillRef idx="3">
            <a:schemeClr val="accent5"/>
          </a:fillRef>
          <a:effectRef idx="3">
            <a:schemeClr val="accent5"/>
          </a:effectRef>
          <a:fontRef idx="minor">
            <a:schemeClr val="lt1"/>
          </a:fontRef>
        </p:style>
        <p:txBody>
          <a:bodyPr anchor="ctr"/>
          <a:lstStyle/>
          <a:p>
            <a:pPr algn="ctr">
              <a:defRPr/>
            </a:pPr>
            <a:r>
              <a:rPr sz="1200" b="1" dirty="0">
                <a:solidFill>
                  <a:prstClr val="white"/>
                </a:solidFill>
                <a:latin typeface="HGPｺﾞｼｯｸM" pitchFamily="50" charset="-128"/>
                <a:ea typeface="HGPｺﾞｼｯｸM" pitchFamily="50" charset="-128"/>
              </a:rPr>
              <a:t>自治体間連携</a:t>
            </a:r>
            <a:endParaRPr lang="en-US" altLang="ja-JP" sz="1200" b="1" dirty="0">
              <a:solidFill>
                <a:prstClr val="white"/>
              </a:solidFill>
              <a:latin typeface="HGPｺﾞｼｯｸM" pitchFamily="50" charset="-128"/>
              <a:ea typeface="HGPｺﾞｼｯｸM" pitchFamily="50" charset="-128"/>
            </a:endParaRPr>
          </a:p>
        </p:txBody>
      </p:sp>
      <p:sp>
        <p:nvSpPr>
          <p:cNvPr id="103" name="上矢印 102"/>
          <p:cNvSpPr/>
          <p:nvPr/>
        </p:nvSpPr>
        <p:spPr>
          <a:xfrm>
            <a:off x="2843584" y="2520962"/>
            <a:ext cx="904896" cy="1867669"/>
          </a:xfrm>
          <a:prstGeom prst="upArrow">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sz="1400">
              <a:solidFill>
                <a:prstClr val="white"/>
              </a:solidFill>
              <a:latin typeface="HGPｺﾞｼｯｸM" pitchFamily="50" charset="-128"/>
              <a:ea typeface="HGPｺﾞｼｯｸM" pitchFamily="50" charset="-128"/>
            </a:endParaRPr>
          </a:p>
        </p:txBody>
      </p:sp>
      <p:cxnSp>
        <p:nvCxnSpPr>
          <p:cNvPr id="104" name="直線矢印コネクタ 103"/>
          <p:cNvCxnSpPr/>
          <p:nvPr/>
        </p:nvCxnSpPr>
        <p:spPr>
          <a:xfrm>
            <a:off x="5511719" y="225313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5" name="角丸四角形 104"/>
          <p:cNvSpPr/>
          <p:nvPr/>
        </p:nvSpPr>
        <p:spPr>
          <a:xfrm>
            <a:off x="2016054" y="3363686"/>
            <a:ext cx="3186539" cy="486474"/>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sz="1200" b="1" u="sng" dirty="0" err="1" smtClean="0">
                <a:solidFill>
                  <a:schemeClr val="bg1"/>
                </a:solidFill>
                <a:latin typeface="HGPｺﾞｼｯｸM" pitchFamily="50" charset="-128"/>
                <a:ea typeface="HGPｺﾞｼｯｸM" pitchFamily="50" charset="-128"/>
              </a:rPr>
              <a:t>新たな標準仕様</a:t>
            </a:r>
            <a:r>
              <a:rPr lang="ja-JP" altLang="en-US" sz="1200" b="1" u="sng" dirty="0" smtClean="0">
                <a:solidFill>
                  <a:schemeClr val="bg1"/>
                </a:solidFill>
                <a:latin typeface="HGPｺﾞｼｯｸM" pitchFamily="50" charset="-128"/>
                <a:ea typeface="HGPｺﾞｼｯｸM" pitchFamily="50" charset="-128"/>
              </a:rPr>
              <a:t>（自治体間連携）</a:t>
            </a:r>
            <a:endParaRPr lang="en-US" sz="1200" b="1" u="sng" dirty="0" smtClean="0">
              <a:solidFill>
                <a:schemeClr val="bg1"/>
              </a:solidFill>
              <a:latin typeface="HGPｺﾞｼｯｸM" pitchFamily="50" charset="-128"/>
              <a:ea typeface="HGPｺﾞｼｯｸM" pitchFamily="50" charset="-128"/>
            </a:endParaRPr>
          </a:p>
          <a:p>
            <a:pPr algn="ctr">
              <a:defRPr/>
            </a:pPr>
            <a:r>
              <a:rPr lang="ja-JP" altLang="en-US" sz="1200" b="1" u="sng" dirty="0" smtClean="0">
                <a:solidFill>
                  <a:schemeClr val="bg1"/>
                </a:solidFill>
                <a:latin typeface="HGPｺﾞｼｯｸM" pitchFamily="50" charset="-128"/>
                <a:ea typeface="HGPｺﾞｼｯｸM" pitchFamily="50" charset="-128"/>
              </a:rPr>
              <a:t>地域情報プラットフォーム（</a:t>
            </a:r>
            <a:r>
              <a:rPr lang="en-US" altLang="ja-JP" sz="1200" b="1" u="sng" dirty="0" smtClean="0">
                <a:solidFill>
                  <a:schemeClr val="bg1"/>
                </a:solidFill>
                <a:latin typeface="HGPｺﾞｼｯｸM" pitchFamily="50" charset="-128"/>
                <a:ea typeface="HGPｺﾞｼｯｸM" pitchFamily="50" charset="-128"/>
              </a:rPr>
              <a:t>Ver.3</a:t>
            </a:r>
            <a:r>
              <a:rPr sz="1200" b="1" u="sng" dirty="0" smtClean="0">
                <a:solidFill>
                  <a:schemeClr val="bg1"/>
                </a:solidFill>
                <a:latin typeface="HGPｺﾞｼｯｸM" pitchFamily="50" charset="-128"/>
                <a:ea typeface="HGPｺﾞｼｯｸM" pitchFamily="50" charset="-128"/>
              </a:rPr>
              <a:t>）</a:t>
            </a:r>
            <a:endParaRPr lang="en-US" altLang="ja-JP" sz="1200" b="1" u="sng" dirty="0">
              <a:solidFill>
                <a:schemeClr val="bg1"/>
              </a:solidFill>
              <a:latin typeface="HGPｺﾞｼｯｸM" pitchFamily="50" charset="-128"/>
              <a:ea typeface="HGPｺﾞｼｯｸM" pitchFamily="50" charset="-128"/>
            </a:endParaRPr>
          </a:p>
        </p:txBody>
      </p:sp>
      <p:sp>
        <p:nvSpPr>
          <p:cNvPr id="106" name="角丸四角形吹き出し 105"/>
          <p:cNvSpPr/>
          <p:nvPr/>
        </p:nvSpPr>
        <p:spPr>
          <a:xfrm>
            <a:off x="2555553" y="3970758"/>
            <a:ext cx="2675352" cy="345865"/>
          </a:xfrm>
          <a:prstGeom prst="wedgeRoundRectCallout">
            <a:avLst>
              <a:gd name="adj1" fmla="val -11876"/>
              <a:gd name="adj2" fmla="val -59387"/>
              <a:gd name="adj3" fmla="val 16667"/>
            </a:avLst>
          </a:prstGeom>
          <a:solidFill>
            <a:srgbClr val="FFFF8F"/>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sz="1050" dirty="0" smtClean="0">
                <a:solidFill>
                  <a:prstClr val="black"/>
                </a:solidFill>
                <a:latin typeface="HGPｺﾞｼｯｸM" pitchFamily="50" charset="-128"/>
                <a:ea typeface="HGPｺﾞｼｯｸM" pitchFamily="50" charset="-128"/>
              </a:rPr>
              <a:t>団体間で流通するデータ項目を各業務ユニットで処理するデータフロー等について追加</a:t>
            </a:r>
            <a:endParaRPr sz="1050" dirty="0">
              <a:solidFill>
                <a:prstClr val="black"/>
              </a:solidFill>
              <a:latin typeface="HGPｺﾞｼｯｸM" pitchFamily="50" charset="-128"/>
              <a:ea typeface="HGPｺﾞｼｯｸM" pitchFamily="50" charset="-128"/>
            </a:endParaRPr>
          </a:p>
        </p:txBody>
      </p:sp>
      <p:sp>
        <p:nvSpPr>
          <p:cNvPr id="107" name="角丸四角形 106"/>
          <p:cNvSpPr/>
          <p:nvPr/>
        </p:nvSpPr>
        <p:spPr>
          <a:xfrm>
            <a:off x="667781" y="4620612"/>
            <a:ext cx="453224" cy="1640230"/>
          </a:xfrm>
          <a:prstGeom prst="roundRect">
            <a:avLst/>
          </a:prstGeom>
          <a:ln/>
        </p:spPr>
        <p:style>
          <a:lnRef idx="0">
            <a:schemeClr val="accent5"/>
          </a:lnRef>
          <a:fillRef idx="3">
            <a:schemeClr val="accent5"/>
          </a:fillRef>
          <a:effectRef idx="3">
            <a:schemeClr val="accent5"/>
          </a:effectRef>
          <a:fontRef idx="minor">
            <a:schemeClr val="lt1"/>
          </a:fontRef>
        </p:style>
        <p:txBody>
          <a:bodyPr anchor="ctr"/>
          <a:lstStyle/>
          <a:p>
            <a:pPr algn="ctr">
              <a:defRPr/>
            </a:pPr>
            <a:r>
              <a:rPr sz="1200" b="1" dirty="0">
                <a:solidFill>
                  <a:prstClr val="white"/>
                </a:solidFill>
                <a:latin typeface="HGPｺﾞｼｯｸM" pitchFamily="50" charset="-128"/>
                <a:ea typeface="HGPｺﾞｼｯｸM" pitchFamily="50" charset="-128"/>
              </a:rPr>
              <a:t>自治体内連携</a:t>
            </a:r>
            <a:endParaRPr lang="en-US" altLang="ja-JP" sz="1200" b="1" dirty="0">
              <a:solidFill>
                <a:prstClr val="white"/>
              </a:solidFill>
              <a:latin typeface="HGPｺﾞｼｯｸM" pitchFamily="50" charset="-128"/>
              <a:ea typeface="HGPｺﾞｼｯｸM" pitchFamily="50" charset="-128"/>
            </a:endParaRPr>
          </a:p>
        </p:txBody>
      </p:sp>
      <p:cxnSp>
        <p:nvCxnSpPr>
          <p:cNvPr id="108" name="直線コネクタ 107"/>
          <p:cNvCxnSpPr/>
          <p:nvPr/>
        </p:nvCxnSpPr>
        <p:spPr>
          <a:xfrm>
            <a:off x="122832" y="4455915"/>
            <a:ext cx="9379550" cy="575"/>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109" name="下矢印 108"/>
          <p:cNvSpPr/>
          <p:nvPr/>
        </p:nvSpPr>
        <p:spPr>
          <a:xfrm flipV="1">
            <a:off x="595773" y="4114774"/>
            <a:ext cx="563232" cy="345865"/>
          </a:xfrm>
          <a:prstGeom prst="down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sz="1400">
              <a:solidFill>
                <a:prstClr val="white"/>
              </a:solidFill>
              <a:latin typeface="HGPｺﾞｼｯｸM" pitchFamily="50" charset="-128"/>
              <a:ea typeface="HGPｺﾞｼｯｸM" pitchFamily="50" charset="-128"/>
            </a:endParaRPr>
          </a:p>
        </p:txBody>
      </p:sp>
      <p:sp>
        <p:nvSpPr>
          <p:cNvPr id="38" name="テキスト ボックス 26"/>
          <p:cNvSpPr txBox="1">
            <a:spLocks noChangeArrowheads="1"/>
          </p:cNvSpPr>
          <p:nvPr/>
        </p:nvSpPr>
        <p:spPr bwMode="auto">
          <a:xfrm>
            <a:off x="6948042" y="3606540"/>
            <a:ext cx="1940808" cy="25391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kumimoji="1" sz="900">
                <a:solidFill>
                  <a:schemeClr val="tx1"/>
                </a:solidFill>
                <a:latin typeface="Arial" charset="0"/>
                <a:ea typeface="ＭＳ Ｐゴシック" charset="-128"/>
              </a:defRPr>
            </a:lvl1pPr>
            <a:lvl2pPr marL="742950" indent="-285750" eaLnBrk="0" hangingPunct="0">
              <a:defRPr kumimoji="1" sz="900">
                <a:solidFill>
                  <a:schemeClr val="tx1"/>
                </a:solidFill>
                <a:latin typeface="Arial" charset="0"/>
                <a:ea typeface="ＭＳ Ｐゴシック" charset="-128"/>
              </a:defRPr>
            </a:lvl2pPr>
            <a:lvl3pPr marL="1143000" indent="-228600" eaLnBrk="0" hangingPunct="0">
              <a:defRPr kumimoji="1" sz="900">
                <a:solidFill>
                  <a:schemeClr val="tx1"/>
                </a:solidFill>
                <a:latin typeface="Arial" charset="0"/>
                <a:ea typeface="ＭＳ Ｐゴシック" charset="-128"/>
              </a:defRPr>
            </a:lvl3pPr>
            <a:lvl4pPr marL="1600200" indent="-228600" eaLnBrk="0" hangingPunct="0">
              <a:defRPr kumimoji="1" sz="900">
                <a:solidFill>
                  <a:schemeClr val="tx1"/>
                </a:solidFill>
                <a:latin typeface="Arial" charset="0"/>
                <a:ea typeface="ＭＳ Ｐゴシック" charset="-128"/>
              </a:defRPr>
            </a:lvl4pPr>
            <a:lvl5pPr marL="2057400" indent="-228600" eaLnBrk="0" hangingPunct="0">
              <a:defRPr kumimoji="1" sz="9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a:solidFill>
                  <a:schemeClr val="tx1"/>
                </a:solidFill>
                <a:latin typeface="Arial" charset="0"/>
                <a:ea typeface="ＭＳ Ｐゴシック" charset="-128"/>
              </a:defRPr>
            </a:lvl9pPr>
          </a:lstStyle>
          <a:p>
            <a:pPr algn="ctr" eaLnBrk="1" hangingPunct="1"/>
            <a:r>
              <a:rPr lang="ja-JP" altLang="en-US" sz="1050" b="1" dirty="0" smtClean="0">
                <a:solidFill>
                  <a:srgbClr val="FF0000"/>
                </a:solidFill>
                <a:latin typeface="HGPｺﾞｼｯｸM" pitchFamily="50" charset="-128"/>
                <a:ea typeface="HGPｺﾞｼｯｸM" pitchFamily="50" charset="-128"/>
              </a:rPr>
              <a:t>新たな</a:t>
            </a:r>
            <a:r>
              <a:rPr sz="1050" b="1" dirty="0" err="1" smtClean="0">
                <a:solidFill>
                  <a:srgbClr val="FF0000"/>
                </a:solidFill>
                <a:latin typeface="HGPｺﾞｼｯｸM" pitchFamily="50" charset="-128"/>
                <a:ea typeface="HGPｺﾞｼｯｸM" pitchFamily="50" charset="-128"/>
              </a:rPr>
              <a:t>標準化</a:t>
            </a:r>
            <a:r>
              <a:rPr lang="ja-JP" altLang="en-US" sz="1050" b="1" dirty="0" smtClean="0">
                <a:solidFill>
                  <a:srgbClr val="FF0000"/>
                </a:solidFill>
                <a:latin typeface="HGPｺﾞｼｯｸM" pitchFamily="50" charset="-128"/>
                <a:ea typeface="HGPｺﾞｼｯｸM" pitchFamily="50" charset="-128"/>
              </a:rPr>
              <a:t>（番号法　別表）</a:t>
            </a:r>
            <a:endParaRPr sz="1050" b="1" dirty="0">
              <a:solidFill>
                <a:srgbClr val="FF0000"/>
              </a:solidFill>
              <a:latin typeface="HGPｺﾞｼｯｸM" pitchFamily="50" charset="-128"/>
              <a:ea typeface="HGPｺﾞｼｯｸM" pitchFamily="50" charset="-128"/>
            </a:endParaRPr>
          </a:p>
        </p:txBody>
      </p:sp>
      <p:sp>
        <p:nvSpPr>
          <p:cNvPr id="43" name="テキスト ボックス 42"/>
          <p:cNvSpPr txBox="1"/>
          <p:nvPr/>
        </p:nvSpPr>
        <p:spPr>
          <a:xfrm>
            <a:off x="227506" y="1902944"/>
            <a:ext cx="369332" cy="4357895"/>
          </a:xfrm>
          <a:prstGeom prst="rect">
            <a:avLst/>
          </a:prstGeom>
        </p:spPr>
        <p:style>
          <a:lnRef idx="2">
            <a:schemeClr val="accent2"/>
          </a:lnRef>
          <a:fillRef idx="1">
            <a:schemeClr val="lt1"/>
          </a:fillRef>
          <a:effectRef idx="0">
            <a:schemeClr val="accent2"/>
          </a:effectRef>
          <a:fontRef idx="minor">
            <a:schemeClr val="dk1"/>
          </a:fontRef>
        </p:style>
        <p:txBody>
          <a:bodyPr vert="eaVert" wrap="square" rtlCol="0">
            <a:spAutoFit/>
          </a:bodyPr>
          <a:lstStyle/>
          <a:p>
            <a:pPr algn="ctr"/>
            <a:r>
              <a:rPr lang="ja-JP" altLang="en-US" sz="1200" b="1" dirty="0" smtClean="0">
                <a:solidFill>
                  <a:srgbClr val="FF0000"/>
                </a:solidFill>
                <a:latin typeface="HGPｺﾞｼｯｸM" pitchFamily="50" charset="-128"/>
                <a:ea typeface="HGPｺﾞｼｯｸM" pitchFamily="50" charset="-128"/>
              </a:rPr>
              <a:t>地域情報プラットフォームによる標準化　（拡充）</a:t>
            </a:r>
            <a:endParaRPr kumimoji="1" lang="ja-JP" altLang="en-US" sz="1200" dirty="0">
              <a:latin typeface="HGPｺﾞｼｯｸM" pitchFamily="50" charset="-128"/>
              <a:ea typeface="HGPｺﾞｼｯｸM" pitchFamily="50" charset="-128"/>
            </a:endParaRPr>
          </a:p>
        </p:txBody>
      </p:sp>
      <p:sp>
        <p:nvSpPr>
          <p:cNvPr id="44" name="正方形/長方形 43"/>
          <p:cNvSpPr/>
          <p:nvPr/>
        </p:nvSpPr>
        <p:spPr>
          <a:xfrm>
            <a:off x="1248119" y="1413089"/>
            <a:ext cx="8237268"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ja-JP" altLang="en-US" sz="1200" b="1" dirty="0" smtClean="0">
                <a:solidFill>
                  <a:srgbClr val="FF0000"/>
                </a:solidFill>
                <a:latin typeface="HGPｺﾞｼｯｸM" pitchFamily="50" charset="-128"/>
                <a:ea typeface="HGPｺﾞｼｯｸM" pitchFamily="50" charset="-128"/>
              </a:rPr>
              <a:t>総務省で番号法で情報連携（情報照会）が認められている業務ごとに標準業務プロセスフロー等を作成</a:t>
            </a:r>
          </a:p>
        </p:txBody>
      </p:sp>
      <p:sp>
        <p:nvSpPr>
          <p:cNvPr id="40" name="右矢印 39"/>
          <p:cNvSpPr/>
          <p:nvPr/>
        </p:nvSpPr>
        <p:spPr bwMode="auto">
          <a:xfrm>
            <a:off x="6004342" y="1669338"/>
            <a:ext cx="363624" cy="415038"/>
          </a:xfrm>
          <a:prstGeom prst="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45" name="下矢印 44"/>
          <p:cNvSpPr/>
          <p:nvPr/>
        </p:nvSpPr>
        <p:spPr bwMode="auto">
          <a:xfrm>
            <a:off x="7452097" y="2810126"/>
            <a:ext cx="704040" cy="138346"/>
          </a:xfrm>
          <a:prstGeom prst="down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5" name="スライド番号プレースホルダ 34"/>
          <p:cNvSpPr>
            <a:spLocks noGrp="1"/>
          </p:cNvSpPr>
          <p:nvPr>
            <p:ph type="sldNum" sz="quarter" idx="12"/>
          </p:nvPr>
        </p:nvSpPr>
        <p:spPr/>
        <p:txBody>
          <a:bodyPr/>
          <a:lstStyle/>
          <a:p>
            <a:fld id="{1D5F7F24-DF41-4ABB-BA37-10B0EB844D2D}" type="slidenum">
              <a:rPr lang="ja-JP" altLang="en-US" smtClean="0"/>
              <a:pPr/>
              <a:t>9</a:t>
            </a:fld>
            <a:endParaRPr lang="en-US" altLang="ja-JP" dirty="0"/>
          </a:p>
        </p:txBody>
      </p:sp>
      <p:sp>
        <p:nvSpPr>
          <p:cNvPr id="37"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eaLnBrk="1" hangingPunct="1"/>
            <a:r>
              <a:rPr kumimoji="1" lang="ja-JP" altLang="en-US" sz="2800" b="1" dirty="0" smtClean="0">
                <a:latin typeface="HGPｺﾞｼｯｸM" pitchFamily="50" charset="-128"/>
                <a:ea typeface="HGPｺﾞｼｯｸM" pitchFamily="50" charset="-128"/>
              </a:rPr>
              <a:t>３．</a:t>
            </a:r>
            <a:r>
              <a:rPr lang="ja-JP" altLang="en-US" sz="2800" b="1" dirty="0" smtClean="0">
                <a:latin typeface="HGPｺﾞｼｯｸM" pitchFamily="50" charset="-128"/>
                <a:ea typeface="HGPｺﾞｼｯｸM" pitchFamily="50" charset="-128"/>
              </a:rPr>
              <a:t>番号制度を契機とした自治体クラウドや情報連携</a:t>
            </a:r>
            <a:endParaRPr kumimoji="1" lang="ja-JP" altLang="en-US" sz="2800" b="1" kern="0" dirty="0" smtClean="0">
              <a:solidFill>
                <a:srgbClr val="000066"/>
              </a:solidFill>
              <a:latin typeface="HGPｺﾞｼｯｸM" pitchFamily="50" charset="-128"/>
              <a:ea typeface="HGPｺﾞｼｯｸM" pitchFamily="50" charset="-128"/>
            </a:endParaRPr>
          </a:p>
          <a:p>
            <a:r>
              <a:rPr lang="ja-JP" altLang="en-US" sz="2400" b="1" dirty="0" smtClean="0">
                <a:latin typeface="HGPｺﾞｼｯｸM" pitchFamily="50" charset="-128"/>
                <a:ea typeface="HGPｺﾞｼｯｸM" pitchFamily="50" charset="-128"/>
              </a:rPr>
              <a:t>　　</a:t>
            </a:r>
            <a:r>
              <a:rPr lang="ja-JP" altLang="en-US" sz="2000" b="1" dirty="0" smtClean="0">
                <a:latin typeface="HGPｺﾞｼｯｸM" pitchFamily="50" charset="-128"/>
                <a:ea typeface="HGPｺﾞｼｯｸM" pitchFamily="50" charset="-128"/>
              </a:rPr>
              <a:t>「自治体内連携から自治体間連携」と「システム標準化から業務プロセスの標準化」</a:t>
            </a:r>
            <a:endParaRPr kumimoji="1" lang="ja-JP" altLang="en-US" sz="2000" b="1" dirty="0" smtClean="0">
              <a:latin typeface="HGPｺﾞｼｯｸM" pitchFamily="50" charset="-128"/>
              <a:ea typeface="HGPｺﾞｼｯｸM" pitchFamily="50" charset="-128"/>
            </a:endParaRPr>
          </a:p>
        </p:txBody>
      </p:sp>
    </p:spTree>
    <p:extLst>
      <p:ext uri="{BB962C8B-B14F-4D97-AF65-F5344CB8AC3E}">
        <p14:creationId xmlns="" xmlns:p14="http://schemas.microsoft.com/office/powerpoint/2010/main" val="82323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
          <p:cNvSpPr txBox="1">
            <a:spLocks noChangeArrowheads="1"/>
          </p:cNvSpPr>
          <p:nvPr/>
        </p:nvSpPr>
        <p:spPr bwMode="auto">
          <a:xfrm>
            <a:off x="461433" y="1404508"/>
            <a:ext cx="8915400" cy="476069"/>
          </a:xfrm>
          <a:prstGeom prst="rect">
            <a:avLst/>
          </a:prstGeom>
          <a:solidFill>
            <a:schemeClr val="bg1">
              <a:lumMod val="95000"/>
            </a:schemeClr>
          </a:solidFill>
          <a:ln>
            <a:miter lim="800000"/>
            <a:headEnd/>
            <a:tailEnd/>
          </a:ln>
        </p:spPr>
        <p:txBody>
          <a:bodyPr vert="horz" wrap="square" lIns="91440" tIns="45720" rIns="91440" bIns="45720" numCol="1" anchor="ctr"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pPr>
              <a:buNone/>
              <a:defRPr/>
            </a:pPr>
            <a:r>
              <a:rPr lang="ja-JP" altLang="en-US" sz="1800" dirty="0" smtClean="0">
                <a:latin typeface="HGPｺﾞｼｯｸM" pitchFamily="50" charset="-128"/>
                <a:ea typeface="HGPｺﾞｼｯｸM" pitchFamily="50" charset="-128"/>
              </a:rPr>
              <a:t>真の住民サービス向上、事務効率化に向けた取り組みを推進</a:t>
            </a:r>
            <a:endParaRPr lang="ja-JP" altLang="en-US" sz="1800" dirty="0">
              <a:latin typeface="HGPｺﾞｼｯｸM" pitchFamily="50" charset="-128"/>
              <a:ea typeface="HGPｺﾞｼｯｸM" pitchFamily="50" charset="-128"/>
            </a:endParaRPr>
          </a:p>
        </p:txBody>
      </p:sp>
      <p:sp>
        <p:nvSpPr>
          <p:cNvPr id="72" name="テキスト ボックス 35"/>
          <p:cNvSpPr txBox="1">
            <a:spLocks noChangeArrowheads="1"/>
          </p:cNvSpPr>
          <p:nvPr/>
        </p:nvSpPr>
        <p:spPr bwMode="auto">
          <a:xfrm>
            <a:off x="4291733" y="4880199"/>
            <a:ext cx="1462260" cy="276999"/>
          </a:xfrm>
          <a:prstGeom prst="rect">
            <a:avLst/>
          </a:prstGeom>
          <a:noFill/>
          <a:ln w="9525">
            <a:noFill/>
            <a:miter lim="800000"/>
            <a:headEnd/>
            <a:tailEnd/>
          </a:ln>
        </p:spPr>
        <p:txBody>
          <a:bodyPr wrap="square">
            <a:spAutoFit/>
          </a:bodyPr>
          <a:lstStyle/>
          <a:p>
            <a:pPr>
              <a:defRPr/>
            </a:pPr>
            <a:r>
              <a:rPr lang="ja-JP" altLang="en-US" sz="1200" kern="0" dirty="0">
                <a:solidFill>
                  <a:sysClr val="window" lastClr="FFFFFF"/>
                </a:solidFill>
                <a:latin typeface="HGPｺﾞｼｯｸM" pitchFamily="50" charset="-128"/>
                <a:ea typeface="HGPｺﾞｼｯｸM" pitchFamily="50" charset="-128"/>
              </a:rPr>
              <a:t>クライアント・サーバ</a:t>
            </a:r>
          </a:p>
        </p:txBody>
      </p:sp>
      <p:sp>
        <p:nvSpPr>
          <p:cNvPr id="83" name="テキスト ボックス 36"/>
          <p:cNvSpPr txBox="1">
            <a:spLocks noChangeArrowheads="1"/>
          </p:cNvSpPr>
          <p:nvPr/>
        </p:nvSpPr>
        <p:spPr bwMode="auto">
          <a:xfrm>
            <a:off x="7866992" y="4867954"/>
            <a:ext cx="686407" cy="276999"/>
          </a:xfrm>
          <a:prstGeom prst="rect">
            <a:avLst/>
          </a:prstGeom>
          <a:noFill/>
          <a:ln w="9525">
            <a:noFill/>
            <a:miter lim="800000"/>
            <a:headEnd/>
            <a:tailEnd/>
          </a:ln>
        </p:spPr>
        <p:txBody>
          <a:bodyPr wrap="square">
            <a:spAutoFit/>
          </a:bodyPr>
          <a:lstStyle/>
          <a:p>
            <a:pPr>
              <a:defRPr/>
            </a:pPr>
            <a:r>
              <a:rPr lang="ja-JP" altLang="en-US" sz="1200" kern="0" dirty="0">
                <a:solidFill>
                  <a:sysClr val="window" lastClr="FFFFFF"/>
                </a:solidFill>
                <a:latin typeface="HGPｺﾞｼｯｸM" pitchFamily="50" charset="-128"/>
                <a:ea typeface="HGPｺﾞｼｯｸM" pitchFamily="50" charset="-128"/>
              </a:rPr>
              <a:t>クラウド</a:t>
            </a:r>
          </a:p>
        </p:txBody>
      </p:sp>
      <p:sp>
        <p:nvSpPr>
          <p:cNvPr id="94" name="テキスト ボックス 34"/>
          <p:cNvSpPr txBox="1">
            <a:spLocks noChangeArrowheads="1"/>
          </p:cNvSpPr>
          <p:nvPr/>
        </p:nvSpPr>
        <p:spPr bwMode="auto">
          <a:xfrm>
            <a:off x="7747426" y="4077074"/>
            <a:ext cx="1340034" cy="2052795"/>
          </a:xfrm>
          <a:prstGeom prst="homePlate">
            <a:avLst>
              <a:gd name="adj" fmla="val 15338"/>
            </a:avLst>
          </a:prstGeom>
          <a:ln>
            <a:headEnd/>
            <a:tailEnd/>
          </a:ln>
        </p:spPr>
        <p:style>
          <a:lnRef idx="1">
            <a:schemeClr val="accent6"/>
          </a:lnRef>
          <a:fillRef idx="3">
            <a:schemeClr val="accent6"/>
          </a:fillRef>
          <a:effectRef idx="2">
            <a:schemeClr val="accent6"/>
          </a:effectRef>
          <a:fontRef idx="minor">
            <a:schemeClr val="lt1"/>
          </a:fontRef>
        </p:style>
        <p:txBody>
          <a:bodyPr vert="wordArtVertRtl" wrap="square">
            <a:spAutoFit/>
          </a:bodyPr>
          <a:lstStyle/>
          <a:p>
            <a:pPr algn="ctr">
              <a:defRPr/>
            </a:pPr>
            <a:endParaRPr lang="en-US" altLang="ja-JP" sz="1400" kern="0" dirty="0" smtClean="0">
              <a:solidFill>
                <a:sysClr val="windowText" lastClr="000000"/>
              </a:solidFill>
              <a:latin typeface="HGPｺﾞｼｯｸM" pitchFamily="50" charset="-128"/>
              <a:ea typeface="HGPｺﾞｼｯｸM" pitchFamily="50" charset="-128"/>
            </a:endParaRPr>
          </a:p>
          <a:p>
            <a:pPr algn="ctr">
              <a:defRPr/>
            </a:pPr>
            <a:r>
              <a:rPr lang="en-US" altLang="ja-JP" sz="1400" kern="0" dirty="0" smtClean="0">
                <a:solidFill>
                  <a:sysClr val="windowText" lastClr="000000"/>
                </a:solidFill>
                <a:latin typeface="HGPｺﾞｼｯｸM" pitchFamily="50" charset="-128"/>
                <a:ea typeface="HGPｺﾞｼｯｸM" pitchFamily="50" charset="-128"/>
              </a:rPr>
              <a:t>PUSH</a:t>
            </a:r>
            <a:r>
              <a:rPr lang="ja-JP" altLang="en-US" sz="1400" kern="0" dirty="0" smtClean="0">
                <a:solidFill>
                  <a:sysClr val="windowText" lastClr="000000"/>
                </a:solidFill>
                <a:latin typeface="HGPｺﾞｼｯｸM" pitchFamily="50" charset="-128"/>
                <a:ea typeface="HGPｺﾞｼｯｸM" pitchFamily="50" charset="-128"/>
              </a:rPr>
              <a:t>型サービスなどの新サービス</a:t>
            </a:r>
            <a:endParaRPr lang="en-US" altLang="ja-JP" sz="1400" kern="0" dirty="0" smtClean="0">
              <a:solidFill>
                <a:sysClr val="windowText" lastClr="000000"/>
              </a:solidFill>
              <a:latin typeface="HGPｺﾞｼｯｸM" pitchFamily="50" charset="-128"/>
              <a:ea typeface="HGPｺﾞｼｯｸM" pitchFamily="50" charset="-128"/>
            </a:endParaRPr>
          </a:p>
          <a:p>
            <a:pPr algn="ctr">
              <a:defRPr/>
            </a:pPr>
            <a:endParaRPr lang="en-US" altLang="ja-JP" sz="1400" kern="0" dirty="0" smtClean="0">
              <a:solidFill>
                <a:sysClr val="windowText" lastClr="000000"/>
              </a:solidFill>
              <a:latin typeface="HGPｺﾞｼｯｸM" pitchFamily="50" charset="-128"/>
              <a:ea typeface="HGPｺﾞｼｯｸM" pitchFamily="50" charset="-128"/>
            </a:endParaRPr>
          </a:p>
          <a:p>
            <a:pPr algn="ctr">
              <a:defRPr/>
            </a:pPr>
            <a:endParaRPr lang="ja-JP" altLang="en-US" sz="1400" kern="0" dirty="0">
              <a:solidFill>
                <a:sysClr val="windowText" lastClr="000000"/>
              </a:solidFill>
              <a:latin typeface="HGPｺﾞｼｯｸM" pitchFamily="50" charset="-128"/>
              <a:ea typeface="HGPｺﾞｼｯｸM" pitchFamily="50" charset="-128"/>
            </a:endParaRPr>
          </a:p>
        </p:txBody>
      </p:sp>
      <p:sp>
        <p:nvSpPr>
          <p:cNvPr id="93" name="テキスト ボックス 34"/>
          <p:cNvSpPr txBox="1">
            <a:spLocks noChangeArrowheads="1"/>
          </p:cNvSpPr>
          <p:nvPr/>
        </p:nvSpPr>
        <p:spPr bwMode="auto">
          <a:xfrm>
            <a:off x="6158269" y="4077074"/>
            <a:ext cx="1591628" cy="2052795"/>
          </a:xfrm>
          <a:prstGeom prst="homePlate">
            <a:avLst>
              <a:gd name="adj" fmla="val 15338"/>
            </a:avLst>
          </a:prstGeom>
          <a:ln>
            <a:headEnd/>
            <a:tailEnd/>
          </a:ln>
        </p:spPr>
        <p:style>
          <a:lnRef idx="1">
            <a:schemeClr val="accent6"/>
          </a:lnRef>
          <a:fillRef idx="3">
            <a:schemeClr val="accent6"/>
          </a:fillRef>
          <a:effectRef idx="2">
            <a:schemeClr val="accent6"/>
          </a:effectRef>
          <a:fontRef idx="minor">
            <a:schemeClr val="lt1"/>
          </a:fontRef>
        </p:style>
        <p:txBody>
          <a:bodyPr vert="eaVert" wrap="square">
            <a:spAutoFit/>
          </a:bodyPr>
          <a:lstStyle/>
          <a:p>
            <a:pPr algn="ctr">
              <a:defRPr/>
            </a:pPr>
            <a:endParaRPr lang="en-US" altLang="ja-JP" sz="1400" kern="0" dirty="0" smtClean="0">
              <a:solidFill>
                <a:sysClr val="windowText" lastClr="000000"/>
              </a:solidFill>
              <a:latin typeface="HGPｺﾞｼｯｸM" pitchFamily="50" charset="-128"/>
              <a:ea typeface="HGPｺﾞｼｯｸM" pitchFamily="50" charset="-128"/>
            </a:endParaRPr>
          </a:p>
          <a:p>
            <a:pPr algn="ctr">
              <a:defRPr/>
            </a:pPr>
            <a:endParaRPr lang="en-US" altLang="ja-JP" sz="1400" kern="0" dirty="0" smtClean="0">
              <a:solidFill>
                <a:sysClr val="windowText" lastClr="000000"/>
              </a:solidFill>
              <a:latin typeface="HGPｺﾞｼｯｸM" pitchFamily="50" charset="-128"/>
              <a:ea typeface="HGPｺﾞｼｯｸM" pitchFamily="50" charset="-128"/>
            </a:endParaRPr>
          </a:p>
          <a:p>
            <a:pPr algn="ctr">
              <a:defRPr/>
            </a:pPr>
            <a:r>
              <a:rPr lang="ja-JP" altLang="en-US" sz="1400" kern="0" dirty="0" smtClean="0">
                <a:solidFill>
                  <a:sysClr val="windowText" lastClr="000000"/>
                </a:solidFill>
                <a:latin typeface="HGPｺﾞｼｯｸM" pitchFamily="50" charset="-128"/>
                <a:ea typeface="HGPｺﾞｼｯｸM" pitchFamily="50" charset="-128"/>
              </a:rPr>
              <a:t>外部機関との</a:t>
            </a:r>
            <a:endParaRPr lang="en-US" altLang="ja-JP" sz="1400" kern="0" dirty="0" smtClean="0">
              <a:solidFill>
                <a:sysClr val="windowText" lastClr="000000"/>
              </a:solidFill>
              <a:latin typeface="HGPｺﾞｼｯｸM" pitchFamily="50" charset="-128"/>
              <a:ea typeface="HGPｺﾞｼｯｸM" pitchFamily="50" charset="-128"/>
            </a:endParaRPr>
          </a:p>
          <a:p>
            <a:pPr algn="ctr">
              <a:defRPr/>
            </a:pPr>
            <a:r>
              <a:rPr lang="ja-JP" altLang="en-US" sz="1400" kern="0" dirty="0" smtClean="0">
                <a:solidFill>
                  <a:sysClr val="windowText" lastClr="000000"/>
                </a:solidFill>
                <a:latin typeface="HGPｺﾞｼｯｸM" pitchFamily="50" charset="-128"/>
                <a:ea typeface="HGPｺﾞｼｯｸM" pitchFamily="50" charset="-128"/>
              </a:rPr>
              <a:t>情報連携</a:t>
            </a:r>
            <a:endParaRPr lang="en-US" altLang="ja-JP" sz="1400" kern="0" dirty="0" smtClean="0">
              <a:solidFill>
                <a:sysClr val="windowText" lastClr="000000"/>
              </a:solidFill>
              <a:latin typeface="HGPｺﾞｼｯｸM" pitchFamily="50" charset="-128"/>
              <a:ea typeface="HGPｺﾞｼｯｸM" pitchFamily="50" charset="-128"/>
            </a:endParaRPr>
          </a:p>
          <a:p>
            <a:pPr algn="ctr">
              <a:defRPr/>
            </a:pPr>
            <a:endParaRPr lang="en-US" altLang="ja-JP" sz="1400" kern="0" dirty="0" smtClean="0">
              <a:solidFill>
                <a:sysClr val="windowText" lastClr="000000"/>
              </a:solidFill>
              <a:latin typeface="HGPｺﾞｼｯｸM" pitchFamily="50" charset="-128"/>
              <a:ea typeface="HGPｺﾞｼｯｸM" pitchFamily="50" charset="-128"/>
            </a:endParaRPr>
          </a:p>
          <a:p>
            <a:pPr algn="ctr">
              <a:defRPr/>
            </a:pPr>
            <a:endParaRPr lang="ja-JP" altLang="en-US" sz="1400" kern="0" dirty="0">
              <a:solidFill>
                <a:sysClr val="windowText" lastClr="000000"/>
              </a:solidFill>
              <a:latin typeface="HGPｺﾞｼｯｸM" pitchFamily="50" charset="-128"/>
              <a:ea typeface="HGPｺﾞｼｯｸM" pitchFamily="50" charset="-128"/>
            </a:endParaRPr>
          </a:p>
        </p:txBody>
      </p:sp>
      <p:sp>
        <p:nvSpPr>
          <p:cNvPr id="84" name="テキスト ボックス 34"/>
          <p:cNvSpPr txBox="1">
            <a:spLocks noChangeArrowheads="1"/>
          </p:cNvSpPr>
          <p:nvPr/>
        </p:nvSpPr>
        <p:spPr bwMode="auto">
          <a:xfrm>
            <a:off x="4805607" y="4077074"/>
            <a:ext cx="1359515" cy="2052795"/>
          </a:xfrm>
          <a:prstGeom prst="homePlate">
            <a:avLst>
              <a:gd name="adj" fmla="val 15338"/>
            </a:avLst>
          </a:prstGeom>
          <a:ln>
            <a:headEnd/>
            <a:tailEnd/>
          </a:ln>
        </p:spPr>
        <p:style>
          <a:lnRef idx="1">
            <a:schemeClr val="accent5"/>
          </a:lnRef>
          <a:fillRef idx="3">
            <a:schemeClr val="accent5"/>
          </a:fillRef>
          <a:effectRef idx="2">
            <a:schemeClr val="accent5"/>
          </a:effectRef>
          <a:fontRef idx="minor">
            <a:schemeClr val="lt1"/>
          </a:fontRef>
        </p:style>
        <p:txBody>
          <a:bodyPr vert="eaVert" wrap="square">
            <a:spAutoFit/>
          </a:bodyPr>
          <a:lstStyle/>
          <a:p>
            <a:pPr algn="ctr">
              <a:defRPr/>
            </a:pPr>
            <a:endParaRPr lang="en-US" altLang="ja-JP" sz="1400" kern="0" dirty="0" smtClean="0">
              <a:solidFill>
                <a:schemeClr val="bg1"/>
              </a:solidFill>
              <a:latin typeface="HGPｺﾞｼｯｸM" pitchFamily="50" charset="-128"/>
              <a:ea typeface="HGPｺﾞｼｯｸM" pitchFamily="50" charset="-128"/>
            </a:endParaRPr>
          </a:p>
          <a:p>
            <a:pPr algn="ctr">
              <a:defRPr/>
            </a:pPr>
            <a:r>
              <a:rPr lang="ja-JP" altLang="en-US" sz="1400" kern="0" dirty="0" smtClean="0">
                <a:solidFill>
                  <a:schemeClr val="bg1"/>
                </a:solidFill>
                <a:latin typeface="HGPｺﾞｼｯｸM" pitchFamily="50" charset="-128"/>
                <a:ea typeface="HGPｺﾞｼｯｸM" pitchFamily="50" charset="-128"/>
              </a:rPr>
              <a:t>総合窓口などの</a:t>
            </a:r>
            <a:endParaRPr lang="en-US" altLang="ja-JP" sz="1400" kern="0" dirty="0" smtClean="0">
              <a:solidFill>
                <a:schemeClr val="bg1"/>
              </a:solidFill>
              <a:latin typeface="HGPｺﾞｼｯｸM" pitchFamily="50" charset="-128"/>
              <a:ea typeface="HGPｺﾞｼｯｸM" pitchFamily="50" charset="-128"/>
            </a:endParaRPr>
          </a:p>
          <a:p>
            <a:pPr algn="ctr">
              <a:defRPr/>
            </a:pPr>
            <a:r>
              <a:rPr lang="ja-JP" altLang="en-US" sz="1400" kern="0" dirty="0" smtClean="0">
                <a:solidFill>
                  <a:schemeClr val="bg1"/>
                </a:solidFill>
                <a:latin typeface="HGPｺﾞｼｯｸM" pitchFamily="50" charset="-128"/>
                <a:ea typeface="HGPｺﾞｼｯｸM" pitchFamily="50" charset="-128"/>
              </a:rPr>
              <a:t>高度なサービス</a:t>
            </a:r>
            <a:endParaRPr lang="en-US" altLang="ja-JP" sz="1400" kern="0" dirty="0" smtClean="0">
              <a:solidFill>
                <a:schemeClr val="bg1"/>
              </a:solidFill>
              <a:latin typeface="HGPｺﾞｼｯｸM" pitchFamily="50" charset="-128"/>
              <a:ea typeface="HGPｺﾞｼｯｸM" pitchFamily="50" charset="-128"/>
            </a:endParaRPr>
          </a:p>
          <a:p>
            <a:pPr algn="ctr">
              <a:defRPr/>
            </a:pPr>
            <a:endParaRPr lang="en-US" altLang="ja-JP" sz="1400" kern="0" dirty="0" smtClean="0">
              <a:solidFill>
                <a:schemeClr val="bg1"/>
              </a:solidFill>
              <a:latin typeface="HGPｺﾞｼｯｸM" pitchFamily="50" charset="-128"/>
              <a:ea typeface="HGPｺﾞｼｯｸM" pitchFamily="50" charset="-128"/>
            </a:endParaRPr>
          </a:p>
          <a:p>
            <a:pPr algn="ctr">
              <a:defRPr/>
            </a:pPr>
            <a:endParaRPr lang="ja-JP" altLang="en-US" sz="1400" kern="0" dirty="0">
              <a:solidFill>
                <a:schemeClr val="bg1"/>
              </a:solidFill>
              <a:latin typeface="HGPｺﾞｼｯｸM" pitchFamily="50" charset="-128"/>
              <a:ea typeface="HGPｺﾞｼｯｸM" pitchFamily="50" charset="-128"/>
            </a:endParaRPr>
          </a:p>
        </p:txBody>
      </p:sp>
      <p:sp>
        <p:nvSpPr>
          <p:cNvPr id="82" name="テキスト ボックス 34"/>
          <p:cNvSpPr txBox="1">
            <a:spLocks noChangeArrowheads="1"/>
          </p:cNvSpPr>
          <p:nvPr/>
        </p:nvSpPr>
        <p:spPr bwMode="auto">
          <a:xfrm>
            <a:off x="3411726" y="4077314"/>
            <a:ext cx="1359515" cy="2052795"/>
          </a:xfrm>
          <a:prstGeom prst="homePlate">
            <a:avLst>
              <a:gd name="adj" fmla="val 15338"/>
            </a:avLst>
          </a:prstGeom>
          <a:ln>
            <a:headEnd/>
            <a:tailEnd/>
          </a:ln>
        </p:spPr>
        <p:style>
          <a:lnRef idx="1">
            <a:schemeClr val="accent5"/>
          </a:lnRef>
          <a:fillRef idx="3">
            <a:schemeClr val="accent5"/>
          </a:fillRef>
          <a:effectRef idx="2">
            <a:schemeClr val="accent5"/>
          </a:effectRef>
          <a:fontRef idx="minor">
            <a:schemeClr val="lt1"/>
          </a:fontRef>
        </p:style>
        <p:txBody>
          <a:bodyPr vert="eaVert" wrap="square">
            <a:spAutoFit/>
          </a:bodyPr>
          <a:lstStyle/>
          <a:p>
            <a:pPr algn="ctr">
              <a:defRPr/>
            </a:pPr>
            <a:endParaRPr lang="en-US" altLang="ja-JP" sz="1400" kern="0" dirty="0" smtClean="0">
              <a:solidFill>
                <a:schemeClr val="bg1"/>
              </a:solidFill>
              <a:latin typeface="HGPｺﾞｼｯｸM" pitchFamily="50" charset="-128"/>
              <a:ea typeface="HGPｺﾞｼｯｸM" pitchFamily="50" charset="-128"/>
            </a:endParaRPr>
          </a:p>
          <a:p>
            <a:pPr algn="ctr">
              <a:defRPr/>
            </a:pPr>
            <a:r>
              <a:rPr lang="ja-JP" altLang="en-US" sz="1400" kern="0" dirty="0" smtClean="0">
                <a:solidFill>
                  <a:schemeClr val="bg1"/>
                </a:solidFill>
                <a:latin typeface="HGPｺﾞｼｯｸM" pitchFamily="50" charset="-128"/>
                <a:ea typeface="HGPｺﾞｼｯｸM" pitchFamily="50" charset="-128"/>
              </a:rPr>
              <a:t>マルチベンダ環境に</a:t>
            </a:r>
            <a:endParaRPr lang="en-US" altLang="ja-JP" sz="1400" kern="0" dirty="0" smtClean="0">
              <a:solidFill>
                <a:schemeClr val="bg1"/>
              </a:solidFill>
              <a:latin typeface="HGPｺﾞｼｯｸM" pitchFamily="50" charset="-128"/>
              <a:ea typeface="HGPｺﾞｼｯｸM" pitchFamily="50" charset="-128"/>
            </a:endParaRPr>
          </a:p>
          <a:p>
            <a:pPr algn="ctr">
              <a:defRPr/>
            </a:pPr>
            <a:r>
              <a:rPr lang="ja-JP" altLang="en-US" sz="1400" kern="0" dirty="0" smtClean="0">
                <a:solidFill>
                  <a:schemeClr val="bg1"/>
                </a:solidFill>
                <a:latin typeface="HGPｺﾞｼｯｸM" pitchFamily="50" charset="-128"/>
                <a:ea typeface="HGPｺﾞｼｯｸM" pitchFamily="50" charset="-128"/>
              </a:rPr>
              <a:t>おける情報連携</a:t>
            </a:r>
            <a:endParaRPr lang="en-US" altLang="ja-JP" sz="1400" kern="0" dirty="0" smtClean="0">
              <a:solidFill>
                <a:schemeClr val="bg1"/>
              </a:solidFill>
              <a:latin typeface="HGPｺﾞｼｯｸM" pitchFamily="50" charset="-128"/>
              <a:ea typeface="HGPｺﾞｼｯｸM" pitchFamily="50" charset="-128"/>
            </a:endParaRPr>
          </a:p>
          <a:p>
            <a:pPr algn="ctr">
              <a:defRPr/>
            </a:pPr>
            <a:endParaRPr lang="en-US" altLang="ja-JP" sz="1400" kern="0" dirty="0" smtClean="0">
              <a:solidFill>
                <a:schemeClr val="bg1"/>
              </a:solidFill>
              <a:latin typeface="HGPｺﾞｼｯｸM" pitchFamily="50" charset="-128"/>
              <a:ea typeface="HGPｺﾞｼｯｸM" pitchFamily="50" charset="-128"/>
            </a:endParaRPr>
          </a:p>
          <a:p>
            <a:pPr algn="ctr">
              <a:defRPr/>
            </a:pPr>
            <a:endParaRPr lang="ja-JP" altLang="en-US" sz="1400" kern="0" dirty="0">
              <a:solidFill>
                <a:schemeClr val="bg1"/>
              </a:solidFill>
              <a:latin typeface="HGPｺﾞｼｯｸM" pitchFamily="50" charset="-128"/>
              <a:ea typeface="HGPｺﾞｼｯｸM" pitchFamily="50" charset="-128"/>
            </a:endParaRPr>
          </a:p>
        </p:txBody>
      </p:sp>
      <p:sp>
        <p:nvSpPr>
          <p:cNvPr id="81" name="テキスト ボックス 34"/>
          <p:cNvSpPr txBox="1">
            <a:spLocks noChangeArrowheads="1"/>
          </p:cNvSpPr>
          <p:nvPr/>
        </p:nvSpPr>
        <p:spPr bwMode="auto">
          <a:xfrm>
            <a:off x="2295114" y="4077074"/>
            <a:ext cx="1127403" cy="2052795"/>
          </a:xfrm>
          <a:prstGeom prst="homePlate">
            <a:avLst>
              <a:gd name="adj" fmla="val 15338"/>
            </a:avLst>
          </a:prstGeom>
          <a:ln>
            <a:headEnd/>
            <a:tailEnd/>
          </a:ln>
        </p:spPr>
        <p:style>
          <a:lnRef idx="1">
            <a:schemeClr val="accent5"/>
          </a:lnRef>
          <a:fillRef idx="3">
            <a:schemeClr val="accent5"/>
          </a:fillRef>
          <a:effectRef idx="2">
            <a:schemeClr val="accent5"/>
          </a:effectRef>
          <a:fontRef idx="minor">
            <a:schemeClr val="lt1"/>
          </a:fontRef>
        </p:style>
        <p:txBody>
          <a:bodyPr vert="eaVert" wrap="square">
            <a:spAutoFit/>
          </a:bodyPr>
          <a:lstStyle/>
          <a:p>
            <a:pPr algn="ctr">
              <a:defRPr/>
            </a:pPr>
            <a:endParaRPr lang="en-US" altLang="ja-JP" sz="1400" kern="0" dirty="0" smtClean="0">
              <a:solidFill>
                <a:schemeClr val="bg1"/>
              </a:solidFill>
              <a:latin typeface="HGPｺﾞｼｯｸM" pitchFamily="50" charset="-128"/>
              <a:ea typeface="HGPｺﾞｼｯｸM" pitchFamily="50" charset="-128"/>
            </a:endParaRPr>
          </a:p>
          <a:p>
            <a:pPr algn="ctr">
              <a:defRPr/>
            </a:pPr>
            <a:r>
              <a:rPr lang="ja-JP" altLang="en-US" sz="1400" kern="0" dirty="0" smtClean="0">
                <a:solidFill>
                  <a:schemeClr val="bg1"/>
                </a:solidFill>
                <a:latin typeface="HGPｺﾞｼｯｸM" pitchFamily="50" charset="-128"/>
                <a:ea typeface="HGPｺﾞｼｯｸM" pitchFamily="50" charset="-128"/>
              </a:rPr>
              <a:t>業務データの整理</a:t>
            </a:r>
            <a:endParaRPr lang="en-US" altLang="ja-JP" sz="1400" kern="0" dirty="0" smtClean="0">
              <a:solidFill>
                <a:schemeClr val="bg1"/>
              </a:solidFill>
              <a:latin typeface="HGPｺﾞｼｯｸM" pitchFamily="50" charset="-128"/>
              <a:ea typeface="HGPｺﾞｼｯｸM" pitchFamily="50" charset="-128"/>
            </a:endParaRPr>
          </a:p>
          <a:p>
            <a:pPr algn="ctr">
              <a:defRPr/>
            </a:pPr>
            <a:r>
              <a:rPr lang="ja-JP" altLang="en-US" sz="1400" kern="0" dirty="0" smtClean="0">
                <a:solidFill>
                  <a:schemeClr val="bg1"/>
                </a:solidFill>
                <a:latin typeface="HGPｺﾞｼｯｸM" pitchFamily="50" charset="-128"/>
                <a:ea typeface="HGPｺﾞｼｯｸM" pitchFamily="50" charset="-128"/>
              </a:rPr>
              <a:t>多重管理の抑制</a:t>
            </a:r>
            <a:endParaRPr lang="en-US" altLang="ja-JP" sz="1400" kern="0" dirty="0" smtClean="0">
              <a:solidFill>
                <a:schemeClr val="bg1"/>
              </a:solidFill>
              <a:latin typeface="HGPｺﾞｼｯｸM" pitchFamily="50" charset="-128"/>
              <a:ea typeface="HGPｺﾞｼｯｸM" pitchFamily="50" charset="-128"/>
            </a:endParaRPr>
          </a:p>
          <a:p>
            <a:pPr algn="ctr">
              <a:defRPr/>
            </a:pPr>
            <a:endParaRPr lang="en-US" altLang="ja-JP" sz="1400" kern="0" dirty="0" smtClean="0">
              <a:solidFill>
                <a:schemeClr val="bg1"/>
              </a:solidFill>
              <a:latin typeface="HGPｺﾞｼｯｸM" pitchFamily="50" charset="-128"/>
              <a:ea typeface="HGPｺﾞｼｯｸM" pitchFamily="50" charset="-128"/>
            </a:endParaRPr>
          </a:p>
        </p:txBody>
      </p:sp>
      <p:sp>
        <p:nvSpPr>
          <p:cNvPr id="71" name="テキスト ボックス 34"/>
          <p:cNvSpPr txBox="1">
            <a:spLocks noChangeArrowheads="1"/>
          </p:cNvSpPr>
          <p:nvPr/>
        </p:nvSpPr>
        <p:spPr bwMode="auto">
          <a:xfrm>
            <a:off x="1007963" y="4077074"/>
            <a:ext cx="1359515" cy="2052795"/>
          </a:xfrm>
          <a:prstGeom prst="homePlate">
            <a:avLst>
              <a:gd name="adj" fmla="val 15338"/>
            </a:avLst>
          </a:prstGeom>
          <a:ln>
            <a:headEnd/>
            <a:tailEnd/>
          </a:ln>
        </p:spPr>
        <p:style>
          <a:lnRef idx="1">
            <a:schemeClr val="accent5"/>
          </a:lnRef>
          <a:fillRef idx="3">
            <a:schemeClr val="accent5"/>
          </a:fillRef>
          <a:effectRef idx="2">
            <a:schemeClr val="accent5"/>
          </a:effectRef>
          <a:fontRef idx="minor">
            <a:schemeClr val="lt1"/>
          </a:fontRef>
        </p:style>
        <p:txBody>
          <a:bodyPr vert="eaVert" wrap="square">
            <a:spAutoFit/>
          </a:bodyPr>
          <a:lstStyle/>
          <a:p>
            <a:pPr algn="ctr">
              <a:defRPr/>
            </a:pPr>
            <a:endParaRPr lang="en-US" altLang="ja-JP" sz="1400" kern="0" dirty="0" smtClean="0">
              <a:solidFill>
                <a:schemeClr val="bg1"/>
              </a:solidFill>
              <a:latin typeface="HGPｺﾞｼｯｸM" pitchFamily="50" charset="-128"/>
              <a:ea typeface="HGPｺﾞｼｯｸM" pitchFamily="50" charset="-128"/>
            </a:endParaRPr>
          </a:p>
          <a:p>
            <a:pPr algn="ctr">
              <a:defRPr/>
            </a:pPr>
            <a:endParaRPr lang="en-US" altLang="ja-JP" sz="1400" kern="0" dirty="0" smtClean="0">
              <a:solidFill>
                <a:schemeClr val="bg1"/>
              </a:solidFill>
              <a:latin typeface="HGPｺﾞｼｯｸM" pitchFamily="50" charset="-128"/>
              <a:ea typeface="HGPｺﾞｼｯｸM" pitchFamily="50" charset="-128"/>
            </a:endParaRPr>
          </a:p>
          <a:p>
            <a:pPr algn="ctr">
              <a:defRPr/>
            </a:pPr>
            <a:r>
              <a:rPr lang="ja-JP" altLang="en-US" sz="1400" kern="0" dirty="0" smtClean="0">
                <a:solidFill>
                  <a:schemeClr val="bg1"/>
                </a:solidFill>
                <a:latin typeface="HGPｺﾞｼｯｸM" pitchFamily="50" charset="-128"/>
                <a:ea typeface="HGPｺﾞｼｯｸM" pitchFamily="50" charset="-128"/>
              </a:rPr>
              <a:t>業務システムの整理</a:t>
            </a:r>
            <a:endParaRPr lang="en-US" altLang="ja-JP" sz="1400" kern="0" dirty="0" smtClean="0">
              <a:solidFill>
                <a:schemeClr val="bg1"/>
              </a:solidFill>
              <a:latin typeface="HGPｺﾞｼｯｸM" pitchFamily="50" charset="-128"/>
              <a:ea typeface="HGPｺﾞｼｯｸM" pitchFamily="50" charset="-128"/>
            </a:endParaRPr>
          </a:p>
          <a:p>
            <a:pPr algn="ctr">
              <a:defRPr/>
            </a:pPr>
            <a:r>
              <a:rPr lang="ja-JP" altLang="en-US" sz="1400" kern="0" dirty="0">
                <a:solidFill>
                  <a:schemeClr val="bg1"/>
                </a:solidFill>
                <a:latin typeface="HGPｺﾞｼｯｸM" pitchFamily="50" charset="-128"/>
                <a:ea typeface="HGPｺﾞｼｯｸM" pitchFamily="50" charset="-128"/>
              </a:rPr>
              <a:t>全体</a:t>
            </a:r>
            <a:r>
              <a:rPr lang="ja-JP" altLang="en-US" sz="1400" kern="0" dirty="0" smtClean="0">
                <a:solidFill>
                  <a:schemeClr val="bg1"/>
                </a:solidFill>
                <a:latin typeface="HGPｺﾞｼｯｸM" pitchFamily="50" charset="-128"/>
                <a:ea typeface="HGPｺﾞｼｯｸM" pitchFamily="50" charset="-128"/>
              </a:rPr>
              <a:t>最適化</a:t>
            </a:r>
            <a:endParaRPr lang="en-US" altLang="ja-JP" sz="1400" kern="0" dirty="0" smtClean="0">
              <a:solidFill>
                <a:schemeClr val="bg1"/>
              </a:solidFill>
              <a:latin typeface="HGPｺﾞｼｯｸM" pitchFamily="50" charset="-128"/>
              <a:ea typeface="HGPｺﾞｼｯｸM" pitchFamily="50" charset="-128"/>
            </a:endParaRPr>
          </a:p>
          <a:p>
            <a:pPr algn="ctr">
              <a:defRPr/>
            </a:pPr>
            <a:endParaRPr lang="ja-JP" altLang="en-US" sz="1400" kern="0" dirty="0">
              <a:solidFill>
                <a:schemeClr val="bg1"/>
              </a:solidFill>
              <a:latin typeface="HGPｺﾞｼｯｸM" pitchFamily="50" charset="-128"/>
              <a:ea typeface="HGPｺﾞｼｯｸM" pitchFamily="50" charset="-128"/>
            </a:endParaRPr>
          </a:p>
        </p:txBody>
      </p:sp>
      <p:sp>
        <p:nvSpPr>
          <p:cNvPr id="95" name="角丸四角形 94"/>
          <p:cNvSpPr/>
          <p:nvPr/>
        </p:nvSpPr>
        <p:spPr bwMode="auto">
          <a:xfrm>
            <a:off x="818541" y="2132856"/>
            <a:ext cx="5382598" cy="1944216"/>
          </a:xfrm>
          <a:prstGeom prst="roundRect">
            <a:avLst/>
          </a:prstGeom>
          <a:noFill/>
          <a:ln w="19050">
            <a:solidFill>
              <a:schemeClr val="tx1"/>
            </a:solidFill>
            <a:prstDash val="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96" name="テキスト ボックス 95"/>
          <p:cNvSpPr txBox="1"/>
          <p:nvPr/>
        </p:nvSpPr>
        <p:spPr>
          <a:xfrm>
            <a:off x="2612740" y="1916832"/>
            <a:ext cx="1794199" cy="369332"/>
          </a:xfrm>
          <a:prstGeom prst="rect">
            <a:avLst/>
          </a:prstGeom>
          <a:solidFill>
            <a:schemeClr val="bg1"/>
          </a:solidFill>
        </p:spPr>
        <p:txBody>
          <a:bodyPr wrap="square" rtlCol="0">
            <a:spAutoFit/>
          </a:bodyPr>
          <a:lstStyle/>
          <a:p>
            <a:pPr algn="ctr"/>
            <a:r>
              <a:rPr kumimoji="1" lang="ja-JP" altLang="en-US" dirty="0" smtClean="0">
                <a:latin typeface="HGPｺﾞｼｯｸM" pitchFamily="50" charset="-128"/>
                <a:ea typeface="HGPｺﾞｼｯｸM" pitchFamily="50" charset="-128"/>
              </a:rPr>
              <a:t>団体内業務</a:t>
            </a:r>
            <a:endParaRPr kumimoji="1" lang="ja-JP" altLang="en-US" dirty="0">
              <a:latin typeface="HGPｺﾞｼｯｸM" pitchFamily="50" charset="-128"/>
              <a:ea typeface="HGPｺﾞｼｯｸM" pitchFamily="50" charset="-128"/>
            </a:endParaRPr>
          </a:p>
        </p:txBody>
      </p:sp>
      <p:grpSp>
        <p:nvGrpSpPr>
          <p:cNvPr id="2" name="グループ化 106"/>
          <p:cNvGrpSpPr/>
          <p:nvPr/>
        </p:nvGrpSpPr>
        <p:grpSpPr>
          <a:xfrm>
            <a:off x="1442610" y="2276968"/>
            <a:ext cx="936000" cy="1080024"/>
            <a:chOff x="1331640" y="2276968"/>
            <a:chExt cx="864000" cy="1080024"/>
          </a:xfrm>
        </p:grpSpPr>
        <p:cxnSp>
          <p:nvCxnSpPr>
            <p:cNvPr id="98" name="直線コネクタ 97"/>
            <p:cNvCxnSpPr>
              <a:stCxn id="44" idx="2"/>
            </p:cNvCxnSpPr>
            <p:nvPr/>
          </p:nvCxnSpPr>
          <p:spPr bwMode="auto">
            <a:xfrm>
              <a:off x="1763640" y="3140968"/>
              <a:ext cx="48" cy="216024"/>
            </a:xfrm>
            <a:prstGeom prst="line">
              <a:avLst/>
            </a:prstGeom>
            <a:solidFill>
              <a:schemeClr val="accent1"/>
            </a:solidFill>
            <a:ln w="28575" cap="flat" cmpd="sng" algn="ctr">
              <a:solidFill>
                <a:schemeClr val="tx2"/>
              </a:solidFill>
              <a:prstDash val="solid"/>
              <a:round/>
              <a:headEnd type="none" w="med" len="med"/>
              <a:tailEnd type="none" w="med" len="med"/>
            </a:ln>
            <a:effectLst>
              <a:prstShdw prst="shdw17" dist="17961" dir="2700000">
                <a:schemeClr val="bg2"/>
              </a:prstShdw>
            </a:effectLst>
          </p:spPr>
        </p:cxnSp>
        <p:sp>
          <p:nvSpPr>
            <p:cNvPr id="44" name="正方形/長方形 43"/>
            <p:cNvSpPr/>
            <p:nvPr/>
          </p:nvSpPr>
          <p:spPr bwMode="auto">
            <a:xfrm>
              <a:off x="1331640" y="2276968"/>
              <a:ext cx="864000" cy="864000"/>
            </a:xfrm>
            <a:prstGeom prst="rect">
              <a:avLst/>
            </a:prstGeom>
            <a:solidFill>
              <a:sysClr val="window" lastClr="FFFFFF"/>
            </a:solidFill>
            <a:ln w="28575" cap="flat" cmpd="sng" algn="ctr">
              <a:solidFill>
                <a:schemeClr val="tx2"/>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ctr" anchorCtr="0" compatLnSpc="1">
              <a:prstTxWarp prst="textNoShape">
                <a:avLst/>
              </a:prstTxWarp>
            </a:bodyPr>
            <a:lstStyle/>
            <a:p>
              <a:pPr marL="173038" indent="-92075" algn="ctr">
                <a:defRPr/>
              </a:pPr>
              <a:r>
                <a:rPr kumimoji="0" lang="ja-JP" altLang="en-US" sz="1600" kern="0" dirty="0" smtClean="0">
                  <a:solidFill>
                    <a:sysClr val="windowText" lastClr="000000"/>
                  </a:solidFill>
                  <a:latin typeface="HGPｺﾞｼｯｸM" pitchFamily="50" charset="-128"/>
                  <a:ea typeface="HGPｺﾞｼｯｸM" pitchFamily="50" charset="-128"/>
                </a:rPr>
                <a:t>住基</a:t>
              </a:r>
              <a:endParaRPr kumimoji="0" lang="en-US" altLang="ja-JP" sz="1600" kern="0" dirty="0">
                <a:solidFill>
                  <a:sysClr val="windowText" lastClr="000000"/>
                </a:solidFill>
                <a:latin typeface="HGPｺﾞｼｯｸM" pitchFamily="50" charset="-128"/>
                <a:ea typeface="HGPｺﾞｼｯｸM" pitchFamily="50" charset="-128"/>
              </a:endParaRPr>
            </a:p>
          </p:txBody>
        </p:sp>
      </p:grpSp>
      <p:grpSp>
        <p:nvGrpSpPr>
          <p:cNvPr id="3" name="グループ化 105"/>
          <p:cNvGrpSpPr/>
          <p:nvPr/>
        </p:nvGrpSpPr>
        <p:grpSpPr>
          <a:xfrm>
            <a:off x="2738754" y="2276968"/>
            <a:ext cx="936000" cy="1080024"/>
            <a:chOff x="2528081" y="2276968"/>
            <a:chExt cx="864000" cy="1080024"/>
          </a:xfrm>
        </p:grpSpPr>
        <p:cxnSp>
          <p:nvCxnSpPr>
            <p:cNvPr id="99" name="直線コネクタ 98"/>
            <p:cNvCxnSpPr/>
            <p:nvPr/>
          </p:nvCxnSpPr>
          <p:spPr bwMode="auto">
            <a:xfrm>
              <a:off x="2960057" y="3140968"/>
              <a:ext cx="48" cy="216024"/>
            </a:xfrm>
            <a:prstGeom prst="line">
              <a:avLst/>
            </a:prstGeom>
            <a:solidFill>
              <a:schemeClr val="accent1"/>
            </a:solidFill>
            <a:ln w="28575" cap="flat" cmpd="sng" algn="ctr">
              <a:solidFill>
                <a:schemeClr val="tx2"/>
              </a:solidFill>
              <a:prstDash val="solid"/>
              <a:round/>
              <a:headEnd type="none" w="med" len="med"/>
              <a:tailEnd type="none" w="med" len="med"/>
            </a:ln>
            <a:effectLst>
              <a:prstShdw prst="shdw17" dist="17961" dir="2700000">
                <a:schemeClr val="bg2"/>
              </a:prstShdw>
            </a:effectLst>
          </p:spPr>
        </p:cxnSp>
        <p:sp>
          <p:nvSpPr>
            <p:cNvPr id="85" name="正方形/長方形 84"/>
            <p:cNvSpPr/>
            <p:nvPr/>
          </p:nvSpPr>
          <p:spPr bwMode="auto">
            <a:xfrm>
              <a:off x="2528081" y="2276968"/>
              <a:ext cx="864000" cy="864000"/>
            </a:xfrm>
            <a:prstGeom prst="rect">
              <a:avLst/>
            </a:prstGeom>
            <a:solidFill>
              <a:sysClr val="window" lastClr="FFFFFF"/>
            </a:solidFill>
            <a:ln w="28575" cap="flat" cmpd="sng" algn="ctr">
              <a:solidFill>
                <a:schemeClr val="tx2"/>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ctr" anchorCtr="0" compatLnSpc="1">
              <a:prstTxWarp prst="textNoShape">
                <a:avLst/>
              </a:prstTxWarp>
            </a:bodyPr>
            <a:lstStyle/>
            <a:p>
              <a:pPr marL="173038" indent="-92075" algn="ctr">
                <a:defRPr/>
              </a:pPr>
              <a:r>
                <a:rPr kumimoji="0" lang="ja-JP" altLang="en-US" sz="1600" kern="0" dirty="0" smtClean="0">
                  <a:solidFill>
                    <a:sysClr val="windowText" lastClr="000000"/>
                  </a:solidFill>
                  <a:latin typeface="HGPｺﾞｼｯｸM" pitchFamily="50" charset="-128"/>
                  <a:ea typeface="HGPｺﾞｼｯｸM" pitchFamily="50" charset="-128"/>
                </a:rPr>
                <a:t>税</a:t>
              </a:r>
              <a:endParaRPr kumimoji="0" lang="en-US" altLang="ja-JP" sz="1600" kern="0" dirty="0">
                <a:solidFill>
                  <a:sysClr val="windowText" lastClr="000000"/>
                </a:solidFill>
                <a:latin typeface="HGPｺﾞｼｯｸM" pitchFamily="50" charset="-128"/>
                <a:ea typeface="HGPｺﾞｼｯｸM" pitchFamily="50" charset="-128"/>
              </a:endParaRPr>
            </a:p>
          </p:txBody>
        </p:sp>
      </p:grpSp>
      <p:grpSp>
        <p:nvGrpSpPr>
          <p:cNvPr id="4" name="グループ化 104"/>
          <p:cNvGrpSpPr/>
          <p:nvPr/>
        </p:nvGrpSpPr>
        <p:grpSpPr>
          <a:xfrm>
            <a:off x="4034898" y="2276968"/>
            <a:ext cx="936000" cy="1080024"/>
            <a:chOff x="3724521" y="2276968"/>
            <a:chExt cx="864000" cy="1080024"/>
          </a:xfrm>
        </p:grpSpPr>
        <p:cxnSp>
          <p:nvCxnSpPr>
            <p:cNvPr id="100" name="直線コネクタ 99"/>
            <p:cNvCxnSpPr/>
            <p:nvPr/>
          </p:nvCxnSpPr>
          <p:spPr bwMode="auto">
            <a:xfrm>
              <a:off x="4156497" y="3140968"/>
              <a:ext cx="48" cy="216024"/>
            </a:xfrm>
            <a:prstGeom prst="line">
              <a:avLst/>
            </a:prstGeom>
            <a:solidFill>
              <a:schemeClr val="accent1"/>
            </a:solidFill>
            <a:ln w="28575" cap="flat" cmpd="sng" algn="ctr">
              <a:solidFill>
                <a:schemeClr val="tx2"/>
              </a:solidFill>
              <a:prstDash val="solid"/>
              <a:round/>
              <a:headEnd type="none" w="med" len="med"/>
              <a:tailEnd type="none" w="med" len="med"/>
            </a:ln>
            <a:effectLst>
              <a:prstShdw prst="shdw17" dist="17961" dir="2700000">
                <a:schemeClr val="bg2"/>
              </a:prstShdw>
            </a:effectLst>
          </p:spPr>
        </p:cxnSp>
        <p:sp>
          <p:nvSpPr>
            <p:cNvPr id="86" name="正方形/長方形 85"/>
            <p:cNvSpPr/>
            <p:nvPr/>
          </p:nvSpPr>
          <p:spPr bwMode="auto">
            <a:xfrm>
              <a:off x="3724521" y="2276968"/>
              <a:ext cx="864000" cy="864000"/>
            </a:xfrm>
            <a:prstGeom prst="rect">
              <a:avLst/>
            </a:prstGeom>
            <a:solidFill>
              <a:sysClr val="window" lastClr="FFFFFF"/>
            </a:solidFill>
            <a:ln w="28575" cap="flat" cmpd="sng" algn="ctr">
              <a:solidFill>
                <a:schemeClr val="tx2"/>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ctr" anchorCtr="0" compatLnSpc="1">
              <a:prstTxWarp prst="textNoShape">
                <a:avLst/>
              </a:prstTxWarp>
            </a:bodyPr>
            <a:lstStyle/>
            <a:p>
              <a:pPr marL="173038" indent="-92075" algn="ctr">
                <a:defRPr/>
              </a:pPr>
              <a:r>
                <a:rPr kumimoji="0" lang="ja-JP" altLang="en-US" sz="1600" kern="0" dirty="0" smtClean="0">
                  <a:solidFill>
                    <a:sysClr val="windowText" lastClr="000000"/>
                  </a:solidFill>
                  <a:latin typeface="HGPｺﾞｼｯｸM" pitchFamily="50" charset="-128"/>
                  <a:ea typeface="HGPｺﾞｼｯｸM" pitchFamily="50" charset="-128"/>
                </a:rPr>
                <a:t>福祉</a:t>
              </a:r>
              <a:endParaRPr kumimoji="0" lang="en-US" altLang="ja-JP" sz="1600" kern="0" dirty="0">
                <a:solidFill>
                  <a:sysClr val="windowText" lastClr="000000"/>
                </a:solidFill>
                <a:latin typeface="HGPｺﾞｼｯｸM" pitchFamily="50" charset="-128"/>
                <a:ea typeface="HGPｺﾞｼｯｸM" pitchFamily="50" charset="-128"/>
              </a:endParaRPr>
            </a:p>
          </p:txBody>
        </p:sp>
      </p:grpSp>
      <p:grpSp>
        <p:nvGrpSpPr>
          <p:cNvPr id="5" name="グループ化 103"/>
          <p:cNvGrpSpPr/>
          <p:nvPr/>
        </p:nvGrpSpPr>
        <p:grpSpPr>
          <a:xfrm>
            <a:off x="6435165" y="2276968"/>
            <a:ext cx="936000" cy="1080024"/>
            <a:chOff x="5756260" y="2276968"/>
            <a:chExt cx="864000" cy="1080024"/>
          </a:xfrm>
        </p:grpSpPr>
        <p:cxnSp>
          <p:nvCxnSpPr>
            <p:cNvPr id="101" name="直線コネクタ 100"/>
            <p:cNvCxnSpPr/>
            <p:nvPr/>
          </p:nvCxnSpPr>
          <p:spPr bwMode="auto">
            <a:xfrm>
              <a:off x="6188236" y="3140968"/>
              <a:ext cx="48" cy="216024"/>
            </a:xfrm>
            <a:prstGeom prst="line">
              <a:avLst/>
            </a:prstGeom>
            <a:solidFill>
              <a:schemeClr val="accent1"/>
            </a:solidFill>
            <a:ln w="28575" cap="flat" cmpd="sng" algn="ctr">
              <a:solidFill>
                <a:schemeClr val="tx2"/>
              </a:solidFill>
              <a:prstDash val="solid"/>
              <a:round/>
              <a:headEnd type="none" w="med" len="med"/>
              <a:tailEnd type="none" w="med" len="med"/>
            </a:ln>
            <a:effectLst>
              <a:prstShdw prst="shdw17" dist="17961" dir="2700000">
                <a:schemeClr val="bg2"/>
              </a:prstShdw>
            </a:effectLst>
          </p:spPr>
        </p:cxnSp>
        <p:sp>
          <p:nvSpPr>
            <p:cNvPr id="88" name="正方形/長方形 87"/>
            <p:cNvSpPr/>
            <p:nvPr/>
          </p:nvSpPr>
          <p:spPr bwMode="auto">
            <a:xfrm>
              <a:off x="5756260" y="2276968"/>
              <a:ext cx="864000" cy="864000"/>
            </a:xfrm>
            <a:prstGeom prst="rect">
              <a:avLst/>
            </a:prstGeom>
            <a:solidFill>
              <a:sysClr val="window" lastClr="FFFFFF"/>
            </a:solidFill>
            <a:ln w="28575" cap="flat" cmpd="sng" algn="ctr">
              <a:solidFill>
                <a:schemeClr val="tx2"/>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ctr" anchorCtr="0" compatLnSpc="1">
              <a:prstTxWarp prst="textNoShape">
                <a:avLst/>
              </a:prstTxWarp>
            </a:bodyPr>
            <a:lstStyle/>
            <a:p>
              <a:pPr marL="173038" indent="-92075" algn="ctr">
                <a:defRPr/>
              </a:pPr>
              <a:r>
                <a:rPr kumimoji="0" lang="ja-JP" altLang="en-US" sz="1600" kern="0" dirty="0" smtClean="0">
                  <a:solidFill>
                    <a:sysClr val="windowText" lastClr="000000"/>
                  </a:solidFill>
                  <a:latin typeface="HGPｺﾞｼｯｸM" pitchFamily="50" charset="-128"/>
                  <a:ea typeface="HGPｺﾞｼｯｸM" pitchFamily="50" charset="-128"/>
                </a:rPr>
                <a:t>他団体</a:t>
              </a:r>
              <a:endParaRPr kumimoji="0" lang="en-US" altLang="ja-JP" sz="1600" kern="0" dirty="0">
                <a:solidFill>
                  <a:sysClr val="windowText" lastClr="000000"/>
                </a:solidFill>
                <a:latin typeface="HGPｺﾞｼｯｸM" pitchFamily="50" charset="-128"/>
                <a:ea typeface="HGPｺﾞｼｯｸM" pitchFamily="50" charset="-128"/>
              </a:endParaRPr>
            </a:p>
          </p:txBody>
        </p:sp>
      </p:grpSp>
      <p:grpSp>
        <p:nvGrpSpPr>
          <p:cNvPr id="6" name="グループ化 102"/>
          <p:cNvGrpSpPr/>
          <p:nvPr/>
        </p:nvGrpSpPr>
        <p:grpSpPr>
          <a:xfrm>
            <a:off x="7804511" y="2276968"/>
            <a:ext cx="936000" cy="1080024"/>
            <a:chOff x="7020272" y="2276968"/>
            <a:chExt cx="864000" cy="1080024"/>
          </a:xfrm>
        </p:grpSpPr>
        <p:cxnSp>
          <p:nvCxnSpPr>
            <p:cNvPr id="102" name="直線コネクタ 101"/>
            <p:cNvCxnSpPr/>
            <p:nvPr/>
          </p:nvCxnSpPr>
          <p:spPr bwMode="auto">
            <a:xfrm>
              <a:off x="7452248" y="3140968"/>
              <a:ext cx="48" cy="216024"/>
            </a:xfrm>
            <a:prstGeom prst="line">
              <a:avLst/>
            </a:prstGeom>
            <a:solidFill>
              <a:schemeClr val="accent1"/>
            </a:solidFill>
            <a:ln w="28575" cap="flat" cmpd="sng" algn="ctr">
              <a:solidFill>
                <a:schemeClr val="tx2"/>
              </a:solidFill>
              <a:prstDash val="solid"/>
              <a:round/>
              <a:headEnd type="none" w="med" len="med"/>
              <a:tailEnd type="none" w="med" len="med"/>
            </a:ln>
            <a:effectLst>
              <a:prstShdw prst="shdw17" dist="17961" dir="2700000">
                <a:schemeClr val="bg2"/>
              </a:prstShdw>
            </a:effectLst>
          </p:spPr>
        </p:cxnSp>
        <p:sp>
          <p:nvSpPr>
            <p:cNvPr id="74" name="正方形/長方形 73"/>
            <p:cNvSpPr/>
            <p:nvPr/>
          </p:nvSpPr>
          <p:spPr bwMode="auto">
            <a:xfrm>
              <a:off x="7020272" y="2276968"/>
              <a:ext cx="864000" cy="864000"/>
            </a:xfrm>
            <a:prstGeom prst="rect">
              <a:avLst/>
            </a:prstGeom>
            <a:solidFill>
              <a:sysClr val="window" lastClr="FFFFFF"/>
            </a:solidFill>
            <a:ln w="28575" cap="flat" cmpd="sng" algn="ctr">
              <a:solidFill>
                <a:schemeClr val="tx2"/>
              </a:solidFill>
              <a:prstDash val="sysDot"/>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ctr" anchorCtr="0" compatLnSpc="1">
              <a:prstTxWarp prst="textNoShape">
                <a:avLst/>
              </a:prstTxWarp>
            </a:bodyPr>
            <a:lstStyle/>
            <a:p>
              <a:pPr marL="173038" indent="-92075" algn="ctr">
                <a:defRPr/>
              </a:pPr>
              <a:r>
                <a:rPr kumimoji="0" lang="ja-JP" altLang="en-US" sz="1600" kern="0" dirty="0" smtClean="0">
                  <a:solidFill>
                    <a:sysClr val="windowText" lastClr="000000"/>
                  </a:solidFill>
                  <a:latin typeface="HGPｺﾞｼｯｸM" pitchFamily="50" charset="-128"/>
                  <a:ea typeface="HGPｺﾞｼｯｸM" pitchFamily="50" charset="-128"/>
                </a:rPr>
                <a:t>地域</a:t>
              </a:r>
              <a:endParaRPr kumimoji="0" lang="en-US" altLang="ja-JP" sz="1600" kern="0" dirty="0">
                <a:solidFill>
                  <a:sysClr val="windowText" lastClr="000000"/>
                </a:solidFill>
                <a:latin typeface="HGPｺﾞｼｯｸM" pitchFamily="50" charset="-128"/>
                <a:ea typeface="HGPｺﾞｼｯｸM" pitchFamily="50" charset="-128"/>
              </a:endParaRPr>
            </a:p>
          </p:txBody>
        </p:sp>
      </p:grpSp>
      <p:sp>
        <p:nvSpPr>
          <p:cNvPr id="108" name="テキスト ボックス 107"/>
          <p:cNvSpPr txBox="1"/>
          <p:nvPr/>
        </p:nvSpPr>
        <p:spPr>
          <a:xfrm>
            <a:off x="5265036" y="2492896"/>
            <a:ext cx="624069" cy="369332"/>
          </a:xfrm>
          <a:prstGeom prst="rect">
            <a:avLst/>
          </a:prstGeom>
          <a:noFill/>
        </p:spPr>
        <p:txBody>
          <a:bodyPr wrap="square" rtlCol="0">
            <a:spAutoFit/>
          </a:bodyPr>
          <a:lstStyle/>
          <a:p>
            <a:r>
              <a:rPr lang="ja-JP" altLang="en-US" b="1" dirty="0" smtClean="0">
                <a:latin typeface="HGPｺﾞｼｯｸM" pitchFamily="50" charset="-128"/>
                <a:ea typeface="HGPｺﾞｼｯｸM" pitchFamily="50" charset="-128"/>
                <a:cs typeface="Ebrima" pitchFamily="2" charset="0"/>
              </a:rPr>
              <a:t>・・・</a:t>
            </a:r>
            <a:endParaRPr kumimoji="1" lang="ja-JP" altLang="en-US" b="1" dirty="0">
              <a:latin typeface="HGPｺﾞｼｯｸM" pitchFamily="50" charset="-128"/>
              <a:ea typeface="HGPｺﾞｼｯｸM" pitchFamily="50" charset="-128"/>
              <a:cs typeface="Ebrima" pitchFamily="2" charset="0"/>
            </a:endParaRPr>
          </a:p>
        </p:txBody>
      </p:sp>
      <p:sp>
        <p:nvSpPr>
          <p:cNvPr id="109" name="テキスト ボックス 108"/>
          <p:cNvSpPr txBox="1"/>
          <p:nvPr/>
        </p:nvSpPr>
        <p:spPr>
          <a:xfrm>
            <a:off x="8931442" y="2492896"/>
            <a:ext cx="624069" cy="369332"/>
          </a:xfrm>
          <a:prstGeom prst="rect">
            <a:avLst/>
          </a:prstGeom>
          <a:noFill/>
        </p:spPr>
        <p:txBody>
          <a:bodyPr wrap="square" rtlCol="0">
            <a:spAutoFit/>
          </a:bodyPr>
          <a:lstStyle/>
          <a:p>
            <a:r>
              <a:rPr lang="ja-JP" altLang="en-US" b="1" dirty="0" smtClean="0">
                <a:latin typeface="HGPｺﾞｼｯｸM" pitchFamily="50" charset="-128"/>
                <a:ea typeface="HGPｺﾞｼｯｸM" pitchFamily="50" charset="-128"/>
                <a:cs typeface="Ebrima" pitchFamily="2" charset="0"/>
              </a:rPr>
              <a:t>・・・</a:t>
            </a:r>
            <a:endParaRPr kumimoji="1" lang="ja-JP" altLang="en-US" b="1" dirty="0">
              <a:latin typeface="HGPｺﾞｼｯｸM" pitchFamily="50" charset="-128"/>
              <a:ea typeface="HGPｺﾞｼｯｸM" pitchFamily="50" charset="-128"/>
              <a:cs typeface="Ebrima" pitchFamily="2" charset="0"/>
            </a:endParaRPr>
          </a:p>
        </p:txBody>
      </p:sp>
      <p:sp>
        <p:nvSpPr>
          <p:cNvPr id="35" name="ホームベース 34"/>
          <p:cNvSpPr/>
          <p:nvPr/>
        </p:nvSpPr>
        <p:spPr bwMode="auto">
          <a:xfrm>
            <a:off x="5937956" y="3689474"/>
            <a:ext cx="3661178" cy="324000"/>
          </a:xfrm>
          <a:prstGeom prst="homePlate">
            <a:avLst/>
          </a:prstGeom>
          <a:solidFill>
            <a:srgbClr val="FF0000"/>
          </a:solidFill>
          <a:ln w="9525" cap="flat" cmpd="sng" algn="ctr">
            <a:solidFill>
              <a:schemeClr val="tx1"/>
            </a:solidFill>
            <a:prstDash val="solid"/>
            <a:headEnd type="none" w="med" len="med"/>
            <a:tailEnd type="none" w="med" len="med"/>
          </a:ln>
          <a:effectLst/>
        </p:spPr>
        <p:txBody>
          <a:bodyPr anchor="ctr"/>
          <a:lstStyle/>
          <a:p>
            <a:pPr algn="ctr">
              <a:defRPr/>
            </a:pPr>
            <a:r>
              <a:rPr kumimoji="0" lang="en-US" altLang="ja-JP" sz="1600" b="1" kern="0" dirty="0" smtClean="0">
                <a:solidFill>
                  <a:schemeClr val="bg1"/>
                </a:solidFill>
                <a:latin typeface="HGPｺﾞｼｯｸM" pitchFamily="50" charset="-128"/>
                <a:ea typeface="HGPｺﾞｼｯｸM" pitchFamily="50" charset="-128"/>
              </a:rPr>
              <a:t>Ver3.0</a:t>
            </a:r>
            <a:r>
              <a:rPr kumimoji="0" lang="ja-JP" altLang="en-US" sz="1600" kern="0" dirty="0" smtClean="0">
                <a:solidFill>
                  <a:schemeClr val="bg1"/>
                </a:solidFill>
                <a:latin typeface="HGPｺﾞｼｯｸM" pitchFamily="50" charset="-128"/>
                <a:ea typeface="HGPｺﾞｼｯｸM" pitchFamily="50" charset="-128"/>
              </a:rPr>
              <a:t>　</a:t>
            </a:r>
            <a:r>
              <a:rPr kumimoji="0" lang="en-US" altLang="ja-JP" sz="1600" kern="0" dirty="0" smtClean="0">
                <a:solidFill>
                  <a:schemeClr val="bg1"/>
                </a:solidFill>
                <a:latin typeface="HGPｺﾞｼｯｸM" pitchFamily="50" charset="-128"/>
                <a:ea typeface="HGPｺﾞｼｯｸM" pitchFamily="50" charset="-128"/>
              </a:rPr>
              <a:t>(</a:t>
            </a:r>
            <a:r>
              <a:rPr lang="ja-JP" altLang="en-US" sz="1600" kern="0" dirty="0" smtClean="0">
                <a:solidFill>
                  <a:schemeClr val="bg1"/>
                </a:solidFill>
                <a:latin typeface="HGPｺﾞｼｯｸM" pitchFamily="50" charset="-128"/>
                <a:ea typeface="HGPｺﾞｼｯｸM" pitchFamily="50" charset="-128"/>
              </a:rPr>
              <a:t>自治体間</a:t>
            </a:r>
            <a:r>
              <a:rPr kumimoji="0" lang="ja-JP" altLang="en-US" sz="1600" kern="0" dirty="0" smtClean="0">
                <a:solidFill>
                  <a:schemeClr val="bg1"/>
                </a:solidFill>
                <a:latin typeface="HGPｺﾞｼｯｸM" pitchFamily="50" charset="-128"/>
                <a:ea typeface="HGPｺﾞｼｯｸM" pitchFamily="50" charset="-128"/>
              </a:rPr>
              <a:t>連携標準</a:t>
            </a:r>
            <a:r>
              <a:rPr kumimoji="0" lang="en-US" altLang="ja-JP" sz="1600" kern="0" dirty="0" smtClean="0">
                <a:solidFill>
                  <a:schemeClr val="bg1"/>
                </a:solidFill>
                <a:latin typeface="HGPｺﾞｼｯｸM" pitchFamily="50" charset="-128"/>
                <a:ea typeface="HGPｺﾞｼｯｸM" pitchFamily="50" charset="-128"/>
              </a:rPr>
              <a:t>)</a:t>
            </a:r>
            <a:endParaRPr kumimoji="0" lang="ja-JP" altLang="en-US" sz="1600" kern="0" dirty="0">
              <a:solidFill>
                <a:schemeClr val="bg1"/>
              </a:solidFill>
              <a:latin typeface="HGPｺﾞｼｯｸM" pitchFamily="50" charset="-128"/>
              <a:ea typeface="HGPｺﾞｼｯｸM" pitchFamily="50" charset="-128"/>
            </a:endParaRPr>
          </a:p>
        </p:txBody>
      </p:sp>
      <p:sp>
        <p:nvSpPr>
          <p:cNvPr id="34" name="ホームベース 33"/>
          <p:cNvSpPr/>
          <p:nvPr/>
        </p:nvSpPr>
        <p:spPr bwMode="auto">
          <a:xfrm>
            <a:off x="974559" y="3689474"/>
            <a:ext cx="5226581" cy="324000"/>
          </a:xfrm>
          <a:prstGeom prst="homePlate">
            <a:avLst/>
          </a:prstGeom>
          <a:solidFill>
            <a:srgbClr val="4F81BD"/>
          </a:solidFill>
          <a:ln w="9525" cap="flat" cmpd="sng" algn="ctr">
            <a:solidFill>
              <a:schemeClr val="bg1"/>
            </a:solidFill>
            <a:prstDash val="solid"/>
            <a:headEnd type="none" w="med" len="med"/>
            <a:tailEnd type="none" w="med" len="med"/>
          </a:ln>
          <a:effectLst/>
        </p:spPr>
        <p:txBody>
          <a:bodyPr anchor="ctr"/>
          <a:lstStyle/>
          <a:p>
            <a:pPr algn="ctr">
              <a:defRPr/>
            </a:pPr>
            <a:r>
              <a:rPr kumimoji="0" lang="ja-JP" altLang="en-US" sz="1400" b="1" kern="0" dirty="0" smtClean="0">
                <a:solidFill>
                  <a:schemeClr val="bg1"/>
                </a:solidFill>
                <a:latin typeface="HGPｺﾞｼｯｸM" pitchFamily="50" charset="-128"/>
                <a:ea typeface="HGPｺﾞｼｯｸM" pitchFamily="50" charset="-128"/>
              </a:rPr>
              <a:t>地域情報化プラットフォーム　</a:t>
            </a:r>
            <a:r>
              <a:rPr kumimoji="0" lang="en-US" altLang="ja-JP" sz="1400" b="1" kern="0" dirty="0" smtClean="0">
                <a:solidFill>
                  <a:schemeClr val="bg1"/>
                </a:solidFill>
                <a:latin typeface="HGPｺﾞｼｯｸM" pitchFamily="50" charset="-128"/>
                <a:ea typeface="HGPｺﾞｼｯｸM" pitchFamily="50" charset="-128"/>
              </a:rPr>
              <a:t>2.0</a:t>
            </a:r>
            <a:r>
              <a:rPr kumimoji="0" lang="ja-JP" altLang="en-US" sz="1400" kern="0" dirty="0" smtClean="0">
                <a:solidFill>
                  <a:schemeClr val="bg1"/>
                </a:solidFill>
                <a:latin typeface="HGPｺﾞｼｯｸM" pitchFamily="50" charset="-128"/>
                <a:ea typeface="HGPｺﾞｼｯｸM" pitchFamily="50" charset="-128"/>
              </a:rPr>
              <a:t>　（自治体内連携標準</a:t>
            </a:r>
            <a:r>
              <a:rPr kumimoji="0" lang="en-US" altLang="ja-JP" sz="1400" kern="0" dirty="0" smtClean="0">
                <a:solidFill>
                  <a:schemeClr val="bg1"/>
                </a:solidFill>
                <a:latin typeface="HGPｺﾞｼｯｸM" pitchFamily="50" charset="-128"/>
                <a:ea typeface="HGPｺﾞｼｯｸM" pitchFamily="50" charset="-128"/>
              </a:rPr>
              <a:t>)</a:t>
            </a:r>
            <a:endParaRPr kumimoji="0" lang="ja-JP" altLang="en-US" sz="1400" kern="0" dirty="0">
              <a:solidFill>
                <a:schemeClr val="bg1"/>
              </a:solidFill>
              <a:latin typeface="HGPｺﾞｼｯｸM" pitchFamily="50" charset="-128"/>
              <a:ea typeface="HGPｺﾞｼｯｸM" pitchFamily="50" charset="-128"/>
            </a:endParaRPr>
          </a:p>
        </p:txBody>
      </p:sp>
      <p:sp>
        <p:nvSpPr>
          <p:cNvPr id="69" name="ホームベース 68"/>
          <p:cNvSpPr/>
          <p:nvPr/>
        </p:nvSpPr>
        <p:spPr bwMode="auto">
          <a:xfrm>
            <a:off x="5265557" y="3356992"/>
            <a:ext cx="4367965" cy="324000"/>
          </a:xfrm>
          <a:prstGeom prst="homePlate">
            <a:avLst/>
          </a:prstGeom>
          <a:solidFill>
            <a:srgbClr val="FF0000"/>
          </a:solidFill>
          <a:ln w="9525" cap="flat" cmpd="sng" algn="ctr">
            <a:solidFill>
              <a:schemeClr val="tx1"/>
            </a:solidFill>
            <a:prstDash val="solid"/>
            <a:headEnd type="none" w="med" len="med"/>
            <a:tailEnd type="none" w="med" len="med"/>
          </a:ln>
          <a:effectLst/>
        </p:spPr>
        <p:txBody>
          <a:bodyPr anchor="ctr"/>
          <a:lstStyle/>
          <a:p>
            <a:pPr algn="ctr">
              <a:defRPr/>
            </a:pPr>
            <a:r>
              <a:rPr kumimoji="0" lang="ja-JP" altLang="en-US" sz="1200" b="1" kern="0" dirty="0" smtClean="0">
                <a:solidFill>
                  <a:schemeClr val="bg1"/>
                </a:solidFill>
                <a:latin typeface="HGPｺﾞｼｯｸM" pitchFamily="50" charset="-128"/>
                <a:ea typeface="HGPｺﾞｼｯｸM" pitchFamily="50" charset="-128"/>
              </a:rPr>
              <a:t>　　　情報提供ネットワーク（番号法）</a:t>
            </a:r>
            <a:endParaRPr kumimoji="0" lang="ja-JP" altLang="en-US" sz="1200" b="1" kern="0" dirty="0">
              <a:solidFill>
                <a:schemeClr val="bg1"/>
              </a:solidFill>
              <a:latin typeface="HGPｺﾞｼｯｸM" pitchFamily="50" charset="-128"/>
              <a:ea typeface="HGPｺﾞｼｯｸM" pitchFamily="50" charset="-128"/>
            </a:endParaRPr>
          </a:p>
        </p:txBody>
      </p:sp>
      <p:sp>
        <p:nvSpPr>
          <p:cNvPr id="70" name="ホームベース 69"/>
          <p:cNvSpPr/>
          <p:nvPr/>
        </p:nvSpPr>
        <p:spPr bwMode="auto">
          <a:xfrm>
            <a:off x="975079" y="3356992"/>
            <a:ext cx="5226581" cy="324000"/>
          </a:xfrm>
          <a:prstGeom prst="homePlate">
            <a:avLst/>
          </a:prstGeom>
          <a:solidFill>
            <a:srgbClr val="4F81BD"/>
          </a:solidFill>
          <a:ln w="9525" cap="flat" cmpd="sng" algn="ctr">
            <a:solidFill>
              <a:schemeClr val="bg1"/>
            </a:solidFill>
            <a:prstDash val="solid"/>
            <a:headEnd type="none" w="med" len="med"/>
            <a:tailEnd type="none" w="med" len="med"/>
          </a:ln>
          <a:effectLst/>
        </p:spPr>
        <p:txBody>
          <a:bodyPr anchor="ctr"/>
          <a:lstStyle/>
          <a:p>
            <a:pPr algn="ctr">
              <a:defRPr/>
            </a:pPr>
            <a:r>
              <a:rPr kumimoji="0" lang="ja-JP" altLang="en-US" sz="1600" kern="0" dirty="0" smtClean="0">
                <a:solidFill>
                  <a:schemeClr val="bg1"/>
                </a:solidFill>
                <a:latin typeface="HGPｺﾞｼｯｸM" pitchFamily="50" charset="-128"/>
                <a:ea typeface="HGPｺﾞｼｯｸM" pitchFamily="50" charset="-128"/>
              </a:rPr>
              <a:t>　自治体内連携</a:t>
            </a:r>
            <a:endParaRPr kumimoji="0" lang="en-US" altLang="ja-JP" sz="1600" kern="0" dirty="0" smtClean="0">
              <a:solidFill>
                <a:schemeClr val="bg1"/>
              </a:solidFill>
              <a:latin typeface="HGPｺﾞｼｯｸM" pitchFamily="50" charset="-128"/>
              <a:ea typeface="HGPｺﾞｼｯｸM" pitchFamily="50" charset="-128"/>
            </a:endParaRPr>
          </a:p>
        </p:txBody>
      </p:sp>
      <p:sp>
        <p:nvSpPr>
          <p:cNvPr id="36" name="スライド番号プレースホルダ 35"/>
          <p:cNvSpPr>
            <a:spLocks noGrp="1"/>
          </p:cNvSpPr>
          <p:nvPr>
            <p:ph type="sldNum" sz="quarter" idx="12"/>
          </p:nvPr>
        </p:nvSpPr>
        <p:spPr/>
        <p:txBody>
          <a:bodyPr/>
          <a:lstStyle/>
          <a:p>
            <a:fld id="{1D5F7F24-DF41-4ABB-BA37-10B0EB844D2D}" type="slidenum">
              <a:rPr lang="ja-JP" altLang="en-US" smtClean="0"/>
              <a:pPr/>
              <a:t>10</a:t>
            </a:fld>
            <a:endParaRPr lang="en-US" altLang="ja-JP" dirty="0"/>
          </a:p>
        </p:txBody>
      </p:sp>
      <p:sp>
        <p:nvSpPr>
          <p:cNvPr id="40" name="タイトル 1"/>
          <p:cNvSpPr>
            <a:spLocks noGrp="1"/>
          </p:cNvSpPr>
          <p:nvPr>
            <p:ph type="title"/>
          </p:nvPr>
        </p:nvSpPr>
        <p:spPr>
          <a:xfrm>
            <a:off x="350489" y="354848"/>
            <a:ext cx="9080500" cy="830262"/>
          </a:xfrm>
        </p:spPr>
        <p:txBody>
          <a:bodyPr/>
          <a:lstStyle/>
          <a:p>
            <a:r>
              <a:rPr kumimoji="1" lang="ja-JP" altLang="en-US" dirty="0" smtClean="0"/>
              <a:t>３．</a:t>
            </a:r>
            <a:r>
              <a:rPr lang="ja-JP" altLang="en-US" dirty="0" smtClean="0"/>
              <a:t>番号制度を契機とした自治体クラウドや情報連携</a:t>
            </a:r>
            <a:endParaRPr kumimoji="1" lang="ja-JP"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500944" y="1706519"/>
            <a:ext cx="3709813" cy="369332"/>
          </a:xfrm>
          <a:prstGeom prst="rect">
            <a:avLst/>
          </a:prstGeom>
        </p:spPr>
        <p:txBody>
          <a:bodyPr wrap="square">
            <a:spAutoFit/>
          </a:bodyPr>
          <a:lstStyle/>
          <a:p>
            <a:r>
              <a:rPr lang="ja-JP" altLang="en-US" dirty="0" smtClean="0">
                <a:latin typeface="HGPｺﾞｼｯｸM" pitchFamily="50" charset="-128"/>
                <a:ea typeface="HGPｺﾞｼｯｸM" pitchFamily="50" charset="-128"/>
              </a:rPr>
              <a:t>①地域情報プラットフォーム</a:t>
            </a:r>
            <a:r>
              <a:rPr lang="en-US" altLang="ja-JP" dirty="0" smtClean="0">
                <a:latin typeface="HGPｺﾞｼｯｸM" pitchFamily="50" charset="-128"/>
                <a:ea typeface="HGPｺﾞｼｯｸM" pitchFamily="50" charset="-128"/>
              </a:rPr>
              <a:t>Ver3.0</a:t>
            </a:r>
            <a:endParaRPr lang="ja-JP" altLang="en-US" dirty="0">
              <a:latin typeface="HGPｺﾞｼｯｸM" pitchFamily="50" charset="-128"/>
              <a:ea typeface="HGPｺﾞｼｯｸM" pitchFamily="50" charset="-128"/>
            </a:endParaRPr>
          </a:p>
        </p:txBody>
      </p:sp>
      <p:pic>
        <p:nvPicPr>
          <p:cNvPr id="3074" name="Picture 2"/>
          <p:cNvPicPr>
            <a:picLocks noChangeAspect="1" noChangeArrowheads="1"/>
          </p:cNvPicPr>
          <p:nvPr/>
        </p:nvPicPr>
        <p:blipFill>
          <a:blip r:embed="rId3" cstate="print"/>
          <a:srcRect/>
          <a:stretch>
            <a:fillRect/>
          </a:stretch>
        </p:blipFill>
        <p:spPr bwMode="auto">
          <a:xfrm>
            <a:off x="649289" y="2164276"/>
            <a:ext cx="4453290" cy="3920943"/>
          </a:xfrm>
          <a:prstGeom prst="rect">
            <a:avLst/>
          </a:prstGeom>
          <a:noFill/>
          <a:ln w="9525">
            <a:noFill/>
            <a:miter lim="800000"/>
            <a:headEnd/>
            <a:tailEnd/>
          </a:ln>
          <a:effectLst/>
        </p:spPr>
      </p:pic>
      <p:pic>
        <p:nvPicPr>
          <p:cNvPr id="22" name="Picture 3"/>
          <p:cNvPicPr>
            <a:picLocks noChangeAspect="1" noChangeArrowheads="1"/>
          </p:cNvPicPr>
          <p:nvPr/>
        </p:nvPicPr>
        <p:blipFill>
          <a:blip r:embed="rId4" cstate="print"/>
          <a:srcRect/>
          <a:stretch>
            <a:fillRect/>
          </a:stretch>
        </p:blipFill>
        <p:spPr bwMode="auto">
          <a:xfrm>
            <a:off x="5362223" y="2222985"/>
            <a:ext cx="4494397" cy="3884811"/>
          </a:xfrm>
          <a:prstGeom prst="rect">
            <a:avLst/>
          </a:prstGeom>
          <a:noFill/>
          <a:ln w="9525">
            <a:noFill/>
            <a:miter lim="800000"/>
            <a:headEnd/>
            <a:tailEnd/>
          </a:ln>
          <a:effectLst/>
        </p:spPr>
      </p:pic>
      <p:sp>
        <p:nvSpPr>
          <p:cNvPr id="23" name="正方形/長方形 22"/>
          <p:cNvSpPr/>
          <p:nvPr/>
        </p:nvSpPr>
        <p:spPr>
          <a:xfrm>
            <a:off x="5597880" y="1599276"/>
            <a:ext cx="3591277" cy="646331"/>
          </a:xfrm>
          <a:prstGeom prst="rect">
            <a:avLst/>
          </a:prstGeom>
        </p:spPr>
        <p:txBody>
          <a:bodyPr wrap="square">
            <a:spAutoFit/>
          </a:bodyPr>
          <a:lstStyle/>
          <a:p>
            <a:r>
              <a:rPr lang="ja-JP" altLang="en-US" dirty="0" smtClean="0">
                <a:latin typeface="HGPｺﾞｼｯｸM" pitchFamily="50" charset="-128"/>
                <a:ea typeface="HGPｺﾞｼｯｸM" pitchFamily="50" charset="-128"/>
              </a:rPr>
              <a:t>②バックオフィス連携による</a:t>
            </a:r>
            <a:endParaRPr lang="en-US" altLang="ja-JP" dirty="0" smtClean="0">
              <a:latin typeface="HGPｺﾞｼｯｸM" pitchFamily="50" charset="-128"/>
              <a:ea typeface="HGPｺﾞｼｯｸM" pitchFamily="50" charset="-128"/>
            </a:endParaRPr>
          </a:p>
          <a:p>
            <a:r>
              <a:rPr lang="ja-JP" altLang="en-US" dirty="0" smtClean="0">
                <a:latin typeface="HGPｺﾞｼｯｸM" pitchFamily="50" charset="-128"/>
                <a:ea typeface="HGPｺﾞｼｯｸM" pitchFamily="50" charset="-128"/>
              </a:rPr>
              <a:t>情報連携推進事業</a:t>
            </a:r>
            <a:endParaRPr lang="ja-JP" altLang="en-US" dirty="0">
              <a:latin typeface="HGPｺﾞｼｯｸM" pitchFamily="50" charset="-128"/>
              <a:ea typeface="HGPｺﾞｼｯｸM" pitchFamily="50" charset="-128"/>
            </a:endParaRPr>
          </a:p>
        </p:txBody>
      </p:sp>
      <p:sp>
        <p:nvSpPr>
          <p:cNvPr id="24" name="テキスト ボックス 23"/>
          <p:cNvSpPr txBox="1"/>
          <p:nvPr/>
        </p:nvSpPr>
        <p:spPr>
          <a:xfrm>
            <a:off x="519289" y="1321307"/>
            <a:ext cx="3332964" cy="400110"/>
          </a:xfrm>
          <a:prstGeom prst="rect">
            <a:avLst/>
          </a:prstGeom>
          <a:noFill/>
        </p:spPr>
        <p:txBody>
          <a:bodyPr wrap="none" rtlCol="0">
            <a:spAutoFit/>
          </a:bodyPr>
          <a:lstStyle/>
          <a:p>
            <a:r>
              <a:rPr kumimoji="1" lang="en-US" altLang="ja-JP" sz="2000" dirty="0" smtClean="0">
                <a:latin typeface="HGPｺﾞｼｯｸM" pitchFamily="50" charset="-128"/>
                <a:ea typeface="HGPｺﾞｼｯｸM" pitchFamily="50" charset="-128"/>
              </a:rPr>
              <a:t>2</a:t>
            </a:r>
            <a:r>
              <a:rPr kumimoji="1" lang="ja-JP" altLang="en-US" sz="2000" dirty="0" err="1" smtClean="0">
                <a:latin typeface="HGPｺﾞｼｯｸM" pitchFamily="50" charset="-128"/>
                <a:ea typeface="HGPｺﾞｼｯｸM" pitchFamily="50" charset="-128"/>
              </a:rPr>
              <a:t>つの</a:t>
            </a:r>
            <a:r>
              <a:rPr kumimoji="1" lang="ja-JP" altLang="en-US" sz="2000" dirty="0" smtClean="0">
                <a:latin typeface="HGPｺﾞｼｯｸM" pitchFamily="50" charset="-128"/>
                <a:ea typeface="HGPｺﾞｼｯｸM" pitchFamily="50" charset="-128"/>
              </a:rPr>
              <a:t>標準モデルの位置づけ</a:t>
            </a:r>
            <a:endParaRPr kumimoji="1" lang="ja-JP" altLang="en-US" sz="2000" dirty="0">
              <a:latin typeface="HGPｺﾞｼｯｸM" pitchFamily="50" charset="-128"/>
              <a:ea typeface="HGPｺﾞｼｯｸM" pitchFamily="50" charset="-128"/>
            </a:endParaRPr>
          </a:p>
        </p:txBody>
      </p:sp>
      <p:sp>
        <p:nvSpPr>
          <p:cNvPr id="12"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13" name="スライド番号プレースホルダ 12"/>
          <p:cNvSpPr>
            <a:spLocks noGrp="1"/>
          </p:cNvSpPr>
          <p:nvPr>
            <p:ph type="sldNum" sz="quarter" idx="4"/>
          </p:nvPr>
        </p:nvSpPr>
        <p:spPr/>
        <p:txBody>
          <a:bodyPr/>
          <a:lstStyle/>
          <a:p>
            <a:fld id="{2FD6A9E3-C2B7-488D-99A2-B5F263FD1EDB}" type="slidenum">
              <a:rPr lang="en-US" altLang="ja-JP" smtClean="0"/>
              <a:pPr/>
              <a:t>11</a:t>
            </a:fld>
            <a:endParaRPr lang="ja-JP" altLang="en-US" dirty="0"/>
          </a:p>
        </p:txBody>
      </p:sp>
      <p:sp>
        <p:nvSpPr>
          <p:cNvPr id="14" name="フッター プレースホルダ 13"/>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677431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①地域情報プラットフォーム３．０　概要</a:t>
            </a:r>
            <a:endParaRPr lang="ja-JP" altLang="en-US" sz="2000" dirty="0">
              <a:latin typeface="HGPｺﾞｼｯｸM" pitchFamily="50" charset="-128"/>
              <a:ea typeface="HGPｺﾞｼｯｸM" pitchFamily="50" charset="-128"/>
            </a:endParaRPr>
          </a:p>
        </p:txBody>
      </p:sp>
      <p:pic>
        <p:nvPicPr>
          <p:cNvPr id="7" name="図 6"/>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34280" y="1739100"/>
            <a:ext cx="5413675" cy="2377132"/>
          </a:xfrm>
          <a:prstGeom prst="rect">
            <a:avLst/>
          </a:prstGeom>
          <a:noFill/>
          <a:ln>
            <a:noFill/>
          </a:ln>
        </p:spPr>
      </p:pic>
      <p:sp>
        <p:nvSpPr>
          <p:cNvPr id="9" name="テキスト ボックス 8"/>
          <p:cNvSpPr txBox="1"/>
          <p:nvPr/>
        </p:nvSpPr>
        <p:spPr>
          <a:xfrm>
            <a:off x="391876" y="1738507"/>
            <a:ext cx="3841457" cy="420884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u="sng" dirty="0" smtClean="0">
                <a:solidFill>
                  <a:prstClr val="black"/>
                </a:solidFill>
                <a:latin typeface="HGPｺﾞｼｯｸM" pitchFamily="50" charset="-128"/>
                <a:ea typeface="HGPｺﾞｼｯｸM" pitchFamily="50" charset="-128"/>
              </a:rPr>
              <a:t>これから</a:t>
            </a:r>
            <a:r>
              <a:rPr u="sng" dirty="0">
                <a:solidFill>
                  <a:prstClr val="black"/>
                </a:solidFill>
                <a:latin typeface="HGPｺﾞｼｯｸM" pitchFamily="50" charset="-128"/>
                <a:ea typeface="HGPｺﾞｼｯｸM" pitchFamily="50" charset="-128"/>
              </a:rPr>
              <a:t>の地域情報プラットフォーム</a:t>
            </a:r>
            <a:r>
              <a:rPr sz="1200" dirty="0">
                <a:solidFill>
                  <a:prstClr val="black"/>
                </a:solidFill>
                <a:latin typeface="HGPｺﾞｼｯｸM" pitchFamily="50" charset="-128"/>
                <a:ea typeface="HGPｺﾞｼｯｸM" pitchFamily="50" charset="-128"/>
              </a:rPr>
              <a:t>　</a:t>
            </a:r>
            <a:endParaRPr lang="en-US" sz="1200" dirty="0" smtClean="0">
              <a:solidFill>
                <a:prstClr val="black"/>
              </a:solidFill>
              <a:latin typeface="HGPｺﾞｼｯｸM" pitchFamily="50" charset="-128"/>
              <a:ea typeface="HGPｺﾞｼｯｸM" pitchFamily="50" charset="-128"/>
            </a:endParaRPr>
          </a:p>
          <a:p>
            <a:r>
              <a:rPr sz="1200" dirty="0" smtClean="0">
                <a:solidFill>
                  <a:prstClr val="black"/>
                </a:solidFill>
                <a:latin typeface="HGPｺﾞｼｯｸM" pitchFamily="50" charset="-128"/>
                <a:ea typeface="HGPｺﾞｼｯｸM" pitchFamily="50" charset="-128"/>
              </a:rPr>
              <a:t>（</a:t>
            </a:r>
            <a:r>
              <a:rPr sz="1200" dirty="0">
                <a:solidFill>
                  <a:prstClr val="black"/>
                </a:solidFill>
                <a:latin typeface="HGPｺﾞｼｯｸM" pitchFamily="50" charset="-128"/>
                <a:ea typeface="HGPｺﾞｼｯｸM" pitchFamily="50" charset="-128"/>
              </a:rPr>
              <a:t>第２ステージ：平成２５～２９年度）</a:t>
            </a:r>
          </a:p>
          <a:p>
            <a:r>
              <a:rPr sz="1200" dirty="0" smtClean="0">
                <a:solidFill>
                  <a:prstClr val="black"/>
                </a:solidFill>
                <a:latin typeface="HGPｺﾞｼｯｸM" pitchFamily="50" charset="-128"/>
                <a:ea typeface="HGPｺﾞｼｯｸM" pitchFamily="50" charset="-128"/>
              </a:rPr>
              <a:t>～ </a:t>
            </a:r>
            <a:r>
              <a:rPr sz="1200" dirty="0" err="1" smtClean="0">
                <a:solidFill>
                  <a:prstClr val="black"/>
                </a:solidFill>
                <a:latin typeface="HGPｺﾞｼｯｸM" pitchFamily="50" charset="-128"/>
                <a:ea typeface="HGPｺﾞｼｯｸM" pitchFamily="50" charset="-128"/>
              </a:rPr>
              <a:t>可能</a:t>
            </a:r>
            <a:r>
              <a:rPr sz="1200" dirty="0" err="1">
                <a:solidFill>
                  <a:prstClr val="black"/>
                </a:solidFill>
                <a:latin typeface="HGPｺﾞｼｯｸM" pitchFamily="50" charset="-128"/>
                <a:ea typeface="HGPｺﾞｼｯｸM" pitchFamily="50" charset="-128"/>
              </a:rPr>
              <a:t>な限り番号制度導入スケジュールを先取りし</a:t>
            </a:r>
            <a:r>
              <a:rPr sz="1200" dirty="0" err="1" smtClean="0">
                <a:solidFill>
                  <a:prstClr val="black"/>
                </a:solidFill>
                <a:latin typeface="HGPｺﾞｼｯｸM" pitchFamily="50" charset="-128"/>
                <a:ea typeface="HGPｺﾞｼｯｸM" pitchFamily="50" charset="-128"/>
              </a:rPr>
              <a:t>、自治体</a:t>
            </a:r>
            <a:r>
              <a:rPr sz="1200" dirty="0" err="1">
                <a:solidFill>
                  <a:prstClr val="black"/>
                </a:solidFill>
                <a:latin typeface="HGPｺﾞｼｯｸM" pitchFamily="50" charset="-128"/>
                <a:ea typeface="HGPｺﾞｼｯｸM" pitchFamily="50" charset="-128"/>
              </a:rPr>
              <a:t>における番号制度対応を強力に</a:t>
            </a:r>
            <a:r>
              <a:rPr sz="1200" dirty="0" err="1" smtClean="0">
                <a:solidFill>
                  <a:prstClr val="black"/>
                </a:solidFill>
                <a:latin typeface="HGPｺﾞｼｯｸM" pitchFamily="50" charset="-128"/>
                <a:ea typeface="HGPｺﾞｼｯｸM" pitchFamily="50" charset="-128"/>
              </a:rPr>
              <a:t>サポート</a:t>
            </a:r>
            <a:r>
              <a:rPr sz="1200" dirty="0" smtClean="0">
                <a:solidFill>
                  <a:prstClr val="black"/>
                </a:solidFill>
                <a:latin typeface="HGPｺﾞｼｯｸM" pitchFamily="50" charset="-128"/>
                <a:ea typeface="HGPｺﾞｼｯｸM" pitchFamily="50" charset="-128"/>
              </a:rPr>
              <a:t> ～</a:t>
            </a:r>
            <a:endParaRPr lang="en-US" sz="1200" dirty="0" smtClean="0">
              <a:solidFill>
                <a:prstClr val="black"/>
              </a:solidFill>
              <a:latin typeface="HGPｺﾞｼｯｸM" pitchFamily="50" charset="-128"/>
              <a:ea typeface="HGPｺﾞｼｯｸM" pitchFamily="50" charset="-128"/>
            </a:endParaRPr>
          </a:p>
          <a:p>
            <a:endParaRPr sz="1000" dirty="0">
              <a:solidFill>
                <a:prstClr val="black"/>
              </a:solidFill>
              <a:latin typeface="HGPｺﾞｼｯｸM" pitchFamily="50" charset="-128"/>
              <a:ea typeface="HGPｺﾞｼｯｸM" pitchFamily="50" charset="-128"/>
            </a:endParaRPr>
          </a:p>
          <a:p>
            <a:r>
              <a:rPr sz="1200" dirty="0" smtClean="0">
                <a:solidFill>
                  <a:prstClr val="black"/>
                </a:solidFill>
                <a:latin typeface="HGPｺﾞｼｯｸM" pitchFamily="50" charset="-128"/>
                <a:ea typeface="HGPｺﾞｼｯｸM" pitchFamily="50" charset="-128"/>
              </a:rPr>
              <a:t>・</a:t>
            </a:r>
            <a:r>
              <a:rPr sz="1200" b="1" u="sng" dirty="0" smtClean="0">
                <a:solidFill>
                  <a:srgbClr val="FF0000"/>
                </a:solidFill>
                <a:latin typeface="HGPｺﾞｼｯｸM" pitchFamily="50" charset="-128"/>
                <a:ea typeface="HGPｺﾞｼｯｸM" pitchFamily="50" charset="-128"/>
              </a:rPr>
              <a:t>番号</a:t>
            </a:r>
            <a:r>
              <a:rPr sz="1200" b="1" u="sng" dirty="0">
                <a:solidFill>
                  <a:srgbClr val="FF0000"/>
                </a:solidFill>
                <a:latin typeface="HGPｺﾞｼｯｸM" pitchFamily="50" charset="-128"/>
                <a:ea typeface="HGPｺﾞｼｯｸM" pitchFamily="50" charset="-128"/>
              </a:rPr>
              <a:t>制度に対応した連携データ項目等の標準化</a:t>
            </a:r>
            <a:r>
              <a:rPr sz="1200" dirty="0">
                <a:solidFill>
                  <a:prstClr val="black"/>
                </a:solidFill>
                <a:latin typeface="HGPｺﾞｼｯｸM" pitchFamily="50" charset="-128"/>
                <a:ea typeface="HGPｺﾞｼｯｸM" pitchFamily="50" charset="-128"/>
              </a:rPr>
              <a:t>（標準化の範囲を拡張）</a:t>
            </a:r>
          </a:p>
          <a:p>
            <a:r>
              <a:rPr sz="1200" dirty="0" smtClean="0">
                <a:solidFill>
                  <a:prstClr val="black"/>
                </a:solidFill>
                <a:latin typeface="HGPｺﾞｼｯｸM" pitchFamily="50" charset="-128"/>
                <a:ea typeface="HGPｺﾞｼｯｸM" pitchFamily="50" charset="-128"/>
              </a:rPr>
              <a:t>・団体間</a:t>
            </a:r>
            <a:r>
              <a:rPr sz="1200" dirty="0">
                <a:solidFill>
                  <a:prstClr val="black"/>
                </a:solidFill>
                <a:latin typeface="HGPｺﾞｼｯｸM" pitchFamily="50" charset="-128"/>
                <a:ea typeface="HGPｺﾞｼｯｸM" pitchFamily="50" charset="-128"/>
              </a:rPr>
              <a:t>のデータ連携に必要なデータのやり取りを網羅</a:t>
            </a:r>
          </a:p>
          <a:p>
            <a:r>
              <a:rPr sz="1200" dirty="0" smtClean="0">
                <a:solidFill>
                  <a:prstClr val="black"/>
                </a:solidFill>
                <a:latin typeface="HGPｺﾞｼｯｸM" pitchFamily="50" charset="-128"/>
                <a:ea typeface="HGPｺﾞｼｯｸM" pitchFamily="50" charset="-128"/>
              </a:rPr>
              <a:t>・総務省</a:t>
            </a:r>
            <a:r>
              <a:rPr sz="1200" dirty="0">
                <a:solidFill>
                  <a:prstClr val="black"/>
                </a:solidFill>
                <a:latin typeface="HGPｺﾞｼｯｸM" pitchFamily="50" charset="-128"/>
                <a:ea typeface="HGPｺﾞｼｯｸM" pitchFamily="50" charset="-128"/>
              </a:rPr>
              <a:t>から配布される</a:t>
            </a:r>
            <a:r>
              <a:rPr sz="1200" b="1" u="sng" dirty="0">
                <a:solidFill>
                  <a:srgbClr val="FF0000"/>
                </a:solidFill>
                <a:latin typeface="HGPｺﾞｼｯｸM" pitchFamily="50" charset="-128"/>
                <a:ea typeface="HGPｺﾞｼｯｸM" pitchFamily="50" charset="-128"/>
              </a:rPr>
              <a:t>中間サーバー・ソフトウェアとの連携にも完全対応</a:t>
            </a:r>
          </a:p>
          <a:p>
            <a:endParaRPr sz="1050" dirty="0">
              <a:solidFill>
                <a:prstClr val="black"/>
              </a:solidFill>
              <a:latin typeface="HGPｺﾞｼｯｸM" pitchFamily="50" charset="-128"/>
              <a:ea typeface="HGPｺﾞｼｯｸM" pitchFamily="50" charset="-128"/>
            </a:endParaRPr>
          </a:p>
          <a:p>
            <a:endParaRPr lang="en-US" sz="1050" dirty="0" smtClean="0">
              <a:solidFill>
                <a:prstClr val="black"/>
              </a:solidFill>
              <a:latin typeface="HGPｺﾞｼｯｸM" pitchFamily="50" charset="-128"/>
              <a:ea typeface="HGPｺﾞｼｯｸM" pitchFamily="50" charset="-128"/>
            </a:endParaRPr>
          </a:p>
          <a:p>
            <a:r>
              <a:rPr sz="1050" dirty="0" smtClean="0">
                <a:solidFill>
                  <a:prstClr val="black"/>
                </a:solidFill>
                <a:latin typeface="HGPｺﾞｼｯｸM" pitchFamily="50" charset="-128"/>
                <a:ea typeface="HGPｺﾞｼｯｸM" pitchFamily="50" charset="-128"/>
              </a:rPr>
              <a:t>平成</a:t>
            </a:r>
            <a:r>
              <a:rPr sz="1050" dirty="0">
                <a:solidFill>
                  <a:prstClr val="black"/>
                </a:solidFill>
                <a:latin typeface="HGPｺﾞｼｯｸM" pitchFamily="50" charset="-128"/>
                <a:ea typeface="HGPｺﾞｼｯｸM" pitchFamily="50" charset="-128"/>
              </a:rPr>
              <a:t>２９年７月からスタートする情報連携（団体間連携）に向け、これまでの標準仕様を拡張した</a:t>
            </a:r>
            <a:r>
              <a:rPr sz="1400" b="1" u="sng" dirty="0">
                <a:solidFill>
                  <a:srgbClr val="FF0000"/>
                </a:solidFill>
                <a:latin typeface="HGPｺﾞｼｯｸM" pitchFamily="50" charset="-128"/>
                <a:ea typeface="HGPｺﾞｼｯｸM" pitchFamily="50" charset="-128"/>
              </a:rPr>
              <a:t>「地域情報プラットフォーム標準仕様</a:t>
            </a:r>
            <a:r>
              <a:rPr lang="en-US" altLang="ja-JP" sz="1400" b="1" u="sng" dirty="0">
                <a:solidFill>
                  <a:srgbClr val="FF0000"/>
                </a:solidFill>
                <a:latin typeface="HGPｺﾞｼｯｸM" pitchFamily="50" charset="-128"/>
                <a:ea typeface="HGPｺﾞｼｯｸM" pitchFamily="50" charset="-128"/>
              </a:rPr>
              <a:t>Ver.3</a:t>
            </a:r>
            <a:r>
              <a:rPr sz="1400" b="1" u="sng" dirty="0">
                <a:solidFill>
                  <a:srgbClr val="FF0000"/>
                </a:solidFill>
                <a:latin typeface="HGPｺﾞｼｯｸM" pitchFamily="50" charset="-128"/>
                <a:ea typeface="HGPｺﾞｼｯｸM" pitchFamily="50" charset="-128"/>
              </a:rPr>
              <a:t>」を新たに策定</a:t>
            </a:r>
            <a:r>
              <a:rPr sz="1050" dirty="0">
                <a:solidFill>
                  <a:prstClr val="black"/>
                </a:solidFill>
                <a:latin typeface="HGPｺﾞｼｯｸM" pitchFamily="50" charset="-128"/>
                <a:ea typeface="HGPｺﾞｼｯｸM" pitchFamily="50" charset="-128"/>
              </a:rPr>
              <a:t>し、さらなる標準化を進めます。</a:t>
            </a:r>
          </a:p>
          <a:p>
            <a:r>
              <a:rPr sz="1050" dirty="0">
                <a:solidFill>
                  <a:prstClr val="black"/>
                </a:solidFill>
                <a:latin typeface="HGPｺﾞｼｯｸM" pitchFamily="50" charset="-128"/>
                <a:ea typeface="HGPｺﾞｼｯｸM" pitchFamily="50" charset="-128"/>
              </a:rPr>
              <a:t>「地域情報プラットフォーム標準仕様</a:t>
            </a:r>
            <a:r>
              <a:rPr lang="en-US" altLang="ja-JP" sz="1050" dirty="0">
                <a:solidFill>
                  <a:prstClr val="black"/>
                </a:solidFill>
                <a:latin typeface="HGPｺﾞｼｯｸM" pitchFamily="50" charset="-128"/>
                <a:ea typeface="HGPｺﾞｼｯｸM" pitchFamily="50" charset="-128"/>
              </a:rPr>
              <a:t>Ver.3</a:t>
            </a:r>
            <a:r>
              <a:rPr sz="1050" dirty="0">
                <a:solidFill>
                  <a:prstClr val="black"/>
                </a:solidFill>
                <a:latin typeface="HGPｺﾞｼｯｸM" pitchFamily="50" charset="-128"/>
                <a:ea typeface="HGPｺﾞｼｯｸM" pitchFamily="50" charset="-128"/>
              </a:rPr>
              <a:t>」準拠製品を導入（導入済みの自治体はバージョンアップ）することにより、中間サーバーとの連携がスムーズに行われ、符号付番を含む番号制度導入を効率的に進めることができます。</a:t>
            </a:r>
          </a:p>
          <a:p>
            <a:r>
              <a:rPr sz="1050" dirty="0">
                <a:solidFill>
                  <a:prstClr val="black"/>
                </a:solidFill>
                <a:latin typeface="HGPｺﾞｼｯｸM" pitchFamily="50" charset="-128"/>
                <a:ea typeface="HGPｺﾞｼｯｸM" pitchFamily="50" charset="-128"/>
              </a:rPr>
              <a:t>なお、これに先行して行われる個人番号の付番（Ｈ</a:t>
            </a:r>
            <a:r>
              <a:rPr lang="en-US" altLang="ja-JP" sz="1050" dirty="0">
                <a:solidFill>
                  <a:prstClr val="black"/>
                </a:solidFill>
                <a:latin typeface="HGPｺﾞｼｯｸM" pitchFamily="50" charset="-128"/>
                <a:ea typeface="HGPｺﾞｼｯｸM" pitchFamily="50" charset="-128"/>
              </a:rPr>
              <a:t>27.10</a:t>
            </a:r>
            <a:r>
              <a:rPr sz="1050" dirty="0">
                <a:solidFill>
                  <a:prstClr val="black"/>
                </a:solidFill>
                <a:latin typeface="HGPｺﾞｼｯｸM" pitchFamily="50" charset="-128"/>
                <a:ea typeface="HGPｺﾞｼｯｸM" pitchFamily="50" charset="-128"/>
              </a:rPr>
              <a:t>）及び利用開始（Ｈ</a:t>
            </a:r>
            <a:r>
              <a:rPr lang="en-US" altLang="ja-JP" sz="1050" dirty="0">
                <a:solidFill>
                  <a:prstClr val="black"/>
                </a:solidFill>
                <a:latin typeface="HGPｺﾞｼｯｸM" pitchFamily="50" charset="-128"/>
                <a:ea typeface="HGPｺﾞｼｯｸM" pitchFamily="50" charset="-128"/>
              </a:rPr>
              <a:t>28.1</a:t>
            </a:r>
            <a:r>
              <a:rPr sz="1050" dirty="0">
                <a:solidFill>
                  <a:prstClr val="black"/>
                </a:solidFill>
                <a:latin typeface="HGPｺﾞｼｯｸM" pitchFamily="50" charset="-128"/>
                <a:ea typeface="HGPｺﾞｼｯｸM" pitchFamily="50" charset="-128"/>
              </a:rPr>
              <a:t>）については、「地域情報プラットフォーム標準仕様</a:t>
            </a:r>
            <a:r>
              <a:rPr lang="en-US" altLang="ja-JP" sz="1050" dirty="0">
                <a:solidFill>
                  <a:prstClr val="black"/>
                </a:solidFill>
                <a:latin typeface="HGPｺﾞｼｯｸM" pitchFamily="50" charset="-128"/>
                <a:ea typeface="HGPｺﾞｼｯｸM" pitchFamily="50" charset="-128"/>
              </a:rPr>
              <a:t>Ver.2.6</a:t>
            </a:r>
            <a:r>
              <a:rPr sz="1050" dirty="0">
                <a:solidFill>
                  <a:prstClr val="black"/>
                </a:solidFill>
                <a:latin typeface="HGPｺﾞｼｯｸM" pitchFamily="50" charset="-128"/>
                <a:ea typeface="HGPｺﾞｼｯｸM" pitchFamily="50" charset="-128"/>
              </a:rPr>
              <a:t>」にて対応します。</a:t>
            </a:r>
          </a:p>
        </p:txBody>
      </p:sp>
      <p:sp>
        <p:nvSpPr>
          <p:cNvPr id="10" name="テキスト ボックス 9"/>
          <p:cNvSpPr txBox="1"/>
          <p:nvPr/>
        </p:nvSpPr>
        <p:spPr>
          <a:xfrm>
            <a:off x="4492979" y="4195511"/>
            <a:ext cx="5277555" cy="1754326"/>
          </a:xfrm>
          <a:prstGeom prst="rect">
            <a:avLst/>
          </a:prstGeom>
          <a:noFill/>
        </p:spPr>
        <p:txBody>
          <a:bodyPr wrap="square" rtlCol="0">
            <a:spAutoFit/>
          </a:bodyPr>
          <a:lstStyle/>
          <a:p>
            <a:r>
              <a:rPr lang="en-US" altLang="ja-JP" sz="1200" dirty="0">
                <a:solidFill>
                  <a:prstClr val="black"/>
                </a:solidFill>
                <a:latin typeface="HGPｺﾞｼｯｸM" pitchFamily="50" charset="-128"/>
                <a:ea typeface="HGPｺﾞｼｯｸM" pitchFamily="50" charset="-128"/>
              </a:rPr>
              <a:t>【</a:t>
            </a:r>
            <a:r>
              <a:rPr sz="1200" dirty="0">
                <a:solidFill>
                  <a:prstClr val="black"/>
                </a:solidFill>
                <a:latin typeface="HGPｺﾞｼｯｸM" pitchFamily="50" charset="-128"/>
                <a:ea typeface="HGPｺﾞｼｯｸM" pitchFamily="50" charset="-128"/>
              </a:rPr>
              <a:t>平成</a:t>
            </a:r>
            <a:r>
              <a:rPr lang="en-US" altLang="ja-JP" sz="1200" dirty="0">
                <a:solidFill>
                  <a:prstClr val="black"/>
                </a:solidFill>
                <a:latin typeface="HGPｺﾞｼｯｸM" pitchFamily="50" charset="-128"/>
                <a:ea typeface="HGPｺﾞｼｯｸM" pitchFamily="50" charset="-128"/>
              </a:rPr>
              <a:t>25</a:t>
            </a:r>
            <a:r>
              <a:rPr sz="1200" dirty="0">
                <a:solidFill>
                  <a:prstClr val="black"/>
                </a:solidFill>
                <a:latin typeface="HGPｺﾞｼｯｸM" pitchFamily="50" charset="-128"/>
                <a:ea typeface="HGPｺﾞｼｯｸM" pitchFamily="50" charset="-128"/>
              </a:rPr>
              <a:t>年度</a:t>
            </a:r>
            <a:r>
              <a:rPr lang="en-US" altLang="ja-JP" sz="1200" dirty="0">
                <a:solidFill>
                  <a:prstClr val="black"/>
                </a:solidFill>
                <a:latin typeface="HGPｺﾞｼｯｸM" pitchFamily="50" charset="-128"/>
                <a:ea typeface="HGPｺﾞｼｯｸM" pitchFamily="50" charset="-128"/>
              </a:rPr>
              <a:t>】</a:t>
            </a:r>
          </a:p>
          <a:p>
            <a:r>
              <a:rPr sz="1200" dirty="0">
                <a:solidFill>
                  <a:prstClr val="black"/>
                </a:solidFill>
                <a:latin typeface="HGPｺﾞｼｯｸM" pitchFamily="50" charset="-128"/>
                <a:ea typeface="HGPｺﾞｼｯｸM" pitchFamily="50" charset="-128"/>
              </a:rPr>
              <a:t>・</a:t>
            </a:r>
            <a:r>
              <a:rPr sz="1200" dirty="0" smtClean="0">
                <a:solidFill>
                  <a:prstClr val="black"/>
                </a:solidFill>
                <a:latin typeface="HGPｺﾞｼｯｸM" pitchFamily="50" charset="-128"/>
                <a:ea typeface="HGPｺﾞｼｯｸM" pitchFamily="50" charset="-128"/>
              </a:rPr>
              <a:t>１０月</a:t>
            </a:r>
            <a:r>
              <a:rPr sz="1200" dirty="0">
                <a:solidFill>
                  <a:prstClr val="black"/>
                </a:solidFill>
                <a:latin typeface="HGPｺﾞｼｯｸM" pitchFamily="50" charset="-128"/>
                <a:ea typeface="HGPｺﾞｼｯｸM" pitchFamily="50" charset="-128"/>
              </a:rPr>
              <a:t>以降すみやかに、統一宛名管理に関する対応方針及び「地域情報プラットフォーム標準仕様</a:t>
            </a:r>
            <a:r>
              <a:rPr lang="en-US" altLang="ja-JP" sz="1200" dirty="0">
                <a:solidFill>
                  <a:prstClr val="black"/>
                </a:solidFill>
                <a:latin typeface="HGPｺﾞｼｯｸM" pitchFamily="50" charset="-128"/>
                <a:ea typeface="HGPｺﾞｼｯｸM" pitchFamily="50" charset="-128"/>
              </a:rPr>
              <a:t>Ver.2.6</a:t>
            </a:r>
            <a:r>
              <a:rPr sz="1200" dirty="0">
                <a:solidFill>
                  <a:prstClr val="black"/>
                </a:solidFill>
                <a:latin typeface="HGPｺﾞｼｯｸM" pitchFamily="50" charset="-128"/>
                <a:ea typeface="HGPｺﾞｼｯｸM" pitchFamily="50" charset="-128"/>
              </a:rPr>
              <a:t>（ドラフト版）」を策定</a:t>
            </a:r>
          </a:p>
          <a:p>
            <a:r>
              <a:rPr sz="1200" dirty="0">
                <a:solidFill>
                  <a:prstClr val="black"/>
                </a:solidFill>
                <a:latin typeface="HGPｺﾞｼｯｸM" pitchFamily="50" charset="-128"/>
                <a:ea typeface="HGPｺﾞｼｯｸM" pitchFamily="50" charset="-128"/>
              </a:rPr>
              <a:t>・</a:t>
            </a:r>
            <a:r>
              <a:rPr sz="1200" dirty="0" smtClean="0">
                <a:solidFill>
                  <a:prstClr val="black"/>
                </a:solidFill>
                <a:latin typeface="HGPｺﾞｼｯｸM" pitchFamily="50" charset="-128"/>
                <a:ea typeface="HGPｺﾞｼｯｸM" pitchFamily="50" charset="-128"/>
              </a:rPr>
              <a:t>年度</a:t>
            </a:r>
            <a:r>
              <a:rPr sz="1200" dirty="0">
                <a:solidFill>
                  <a:prstClr val="black"/>
                </a:solidFill>
                <a:latin typeface="HGPｺﾞｼｯｸM" pitchFamily="50" charset="-128"/>
                <a:ea typeface="HGPｺﾞｼｯｸM" pitchFamily="50" charset="-128"/>
              </a:rPr>
              <a:t>末をめどに、「地域情報プラットフォーム標準仕様</a:t>
            </a:r>
            <a:r>
              <a:rPr lang="en-US" altLang="ja-JP" sz="1200" dirty="0">
                <a:solidFill>
                  <a:prstClr val="black"/>
                </a:solidFill>
                <a:latin typeface="HGPｺﾞｼｯｸM" pitchFamily="50" charset="-128"/>
                <a:ea typeface="HGPｺﾞｼｯｸM" pitchFamily="50" charset="-128"/>
              </a:rPr>
              <a:t>Ver.2.6</a:t>
            </a:r>
            <a:r>
              <a:rPr sz="1200" dirty="0">
                <a:solidFill>
                  <a:prstClr val="black"/>
                </a:solidFill>
                <a:latin typeface="HGPｺﾞｼｯｸM" pitchFamily="50" charset="-128"/>
                <a:ea typeface="HGPｺﾞｼｯｸM" pitchFamily="50" charset="-128"/>
              </a:rPr>
              <a:t>（正式版）」及び「地域情報プラットフォーム標準仕様</a:t>
            </a:r>
            <a:r>
              <a:rPr lang="en-US" altLang="ja-JP" sz="1200" dirty="0">
                <a:solidFill>
                  <a:prstClr val="black"/>
                </a:solidFill>
                <a:latin typeface="HGPｺﾞｼｯｸM" pitchFamily="50" charset="-128"/>
                <a:ea typeface="HGPｺﾞｼｯｸM" pitchFamily="50" charset="-128"/>
              </a:rPr>
              <a:t>Ver.3.0</a:t>
            </a:r>
            <a:r>
              <a:rPr sz="1200" dirty="0">
                <a:solidFill>
                  <a:prstClr val="black"/>
                </a:solidFill>
                <a:latin typeface="HGPｺﾞｼｯｸM" pitchFamily="50" charset="-128"/>
                <a:ea typeface="HGPｺﾞｼｯｸM" pitchFamily="50" charset="-128"/>
              </a:rPr>
              <a:t>（ドラフト版）」を</a:t>
            </a:r>
            <a:r>
              <a:rPr sz="1200" dirty="0" smtClean="0">
                <a:solidFill>
                  <a:prstClr val="black"/>
                </a:solidFill>
                <a:latin typeface="HGPｺﾞｼｯｸM" pitchFamily="50" charset="-128"/>
                <a:ea typeface="HGPｺﾞｼｯｸM" pitchFamily="50" charset="-128"/>
              </a:rPr>
              <a:t>策定</a:t>
            </a:r>
            <a:endParaRPr lang="en-US" altLang="ja-JP" sz="1200" dirty="0" smtClean="0">
              <a:solidFill>
                <a:prstClr val="black"/>
              </a:solidFill>
              <a:latin typeface="HGPｺﾞｼｯｸM" pitchFamily="50" charset="-128"/>
              <a:ea typeface="HGPｺﾞｼｯｸM" pitchFamily="50" charset="-128"/>
            </a:endParaRPr>
          </a:p>
          <a:p>
            <a:endParaRPr sz="1200" dirty="0">
              <a:solidFill>
                <a:prstClr val="black"/>
              </a:solidFill>
              <a:latin typeface="HGPｺﾞｼｯｸM" pitchFamily="50" charset="-128"/>
              <a:ea typeface="HGPｺﾞｼｯｸM" pitchFamily="50" charset="-128"/>
            </a:endParaRPr>
          </a:p>
          <a:p>
            <a:r>
              <a:rPr lang="en-US" altLang="ja-JP" sz="1200" dirty="0">
                <a:solidFill>
                  <a:prstClr val="black"/>
                </a:solidFill>
                <a:latin typeface="HGPｺﾞｼｯｸM" pitchFamily="50" charset="-128"/>
                <a:ea typeface="HGPｺﾞｼｯｸM" pitchFamily="50" charset="-128"/>
              </a:rPr>
              <a:t>【</a:t>
            </a:r>
            <a:r>
              <a:rPr sz="1200" dirty="0">
                <a:solidFill>
                  <a:prstClr val="black"/>
                </a:solidFill>
                <a:latin typeface="HGPｺﾞｼｯｸM" pitchFamily="50" charset="-128"/>
                <a:ea typeface="HGPｺﾞｼｯｸM" pitchFamily="50" charset="-128"/>
              </a:rPr>
              <a:t>平成</a:t>
            </a:r>
            <a:r>
              <a:rPr lang="en-US" altLang="ja-JP" sz="1200" dirty="0">
                <a:solidFill>
                  <a:prstClr val="black"/>
                </a:solidFill>
                <a:latin typeface="HGPｺﾞｼｯｸM" pitchFamily="50" charset="-128"/>
                <a:ea typeface="HGPｺﾞｼｯｸM" pitchFamily="50" charset="-128"/>
              </a:rPr>
              <a:t>26</a:t>
            </a:r>
            <a:r>
              <a:rPr sz="1200" dirty="0">
                <a:solidFill>
                  <a:prstClr val="black"/>
                </a:solidFill>
                <a:latin typeface="HGPｺﾞｼｯｸM" pitchFamily="50" charset="-128"/>
                <a:ea typeface="HGPｺﾞｼｯｸM" pitchFamily="50" charset="-128"/>
              </a:rPr>
              <a:t>年度</a:t>
            </a:r>
            <a:r>
              <a:rPr lang="en-US" altLang="ja-JP" sz="1200" dirty="0">
                <a:solidFill>
                  <a:prstClr val="black"/>
                </a:solidFill>
                <a:latin typeface="HGPｺﾞｼｯｸM" pitchFamily="50" charset="-128"/>
                <a:ea typeface="HGPｺﾞｼｯｸM" pitchFamily="50" charset="-128"/>
              </a:rPr>
              <a:t>】</a:t>
            </a:r>
          </a:p>
          <a:p>
            <a:r>
              <a:rPr sz="1200" dirty="0">
                <a:solidFill>
                  <a:prstClr val="black"/>
                </a:solidFill>
                <a:latin typeface="HGPｺﾞｼｯｸM" pitchFamily="50" charset="-128"/>
                <a:ea typeface="HGPｺﾞｼｯｸM" pitchFamily="50" charset="-128"/>
              </a:rPr>
              <a:t>・</a:t>
            </a:r>
            <a:r>
              <a:rPr sz="1200" dirty="0" smtClean="0">
                <a:solidFill>
                  <a:prstClr val="black"/>
                </a:solidFill>
                <a:latin typeface="HGPｺﾞｼｯｸM" pitchFamily="50" charset="-128"/>
                <a:ea typeface="HGPｺﾞｼｯｸM" pitchFamily="50" charset="-128"/>
              </a:rPr>
              <a:t>中間</a:t>
            </a:r>
            <a:r>
              <a:rPr sz="1200" dirty="0">
                <a:solidFill>
                  <a:prstClr val="black"/>
                </a:solidFill>
                <a:latin typeface="HGPｺﾞｼｯｸM" pitchFamily="50" charset="-128"/>
                <a:ea typeface="HGPｺﾞｼｯｸM" pitchFamily="50" charset="-128"/>
              </a:rPr>
              <a:t>サーバー・ソフトウェアとの相互接続について確認し、標準仕様に反映</a:t>
            </a:r>
          </a:p>
          <a:p>
            <a:r>
              <a:rPr sz="1200" dirty="0">
                <a:solidFill>
                  <a:prstClr val="black"/>
                </a:solidFill>
                <a:latin typeface="HGPｺﾞｼｯｸM" pitchFamily="50" charset="-128"/>
                <a:ea typeface="HGPｺﾞｼｯｸM" pitchFamily="50" charset="-128"/>
              </a:rPr>
              <a:t>・</a:t>
            </a:r>
            <a:r>
              <a:rPr sz="1200" dirty="0" smtClean="0">
                <a:solidFill>
                  <a:prstClr val="black"/>
                </a:solidFill>
                <a:latin typeface="HGPｺﾞｼｯｸM" pitchFamily="50" charset="-128"/>
                <a:ea typeface="HGPｺﾞｼｯｸM" pitchFamily="50" charset="-128"/>
              </a:rPr>
              <a:t>「</a:t>
            </a:r>
            <a:r>
              <a:rPr sz="1200" dirty="0">
                <a:solidFill>
                  <a:prstClr val="black"/>
                </a:solidFill>
                <a:latin typeface="HGPｺﾞｼｯｸM" pitchFamily="50" charset="-128"/>
                <a:ea typeface="HGPｺﾞｼｯｸM" pitchFamily="50" charset="-128"/>
              </a:rPr>
              <a:t>地域情報プラットフォーム標準仕様</a:t>
            </a:r>
            <a:r>
              <a:rPr lang="en-US" altLang="ja-JP" sz="1200" dirty="0">
                <a:solidFill>
                  <a:prstClr val="black"/>
                </a:solidFill>
                <a:latin typeface="HGPｺﾞｼｯｸM" pitchFamily="50" charset="-128"/>
                <a:ea typeface="HGPｺﾞｼｯｸM" pitchFamily="50" charset="-128"/>
              </a:rPr>
              <a:t>Ver.3.0</a:t>
            </a:r>
            <a:r>
              <a:rPr sz="1200" dirty="0">
                <a:solidFill>
                  <a:prstClr val="black"/>
                </a:solidFill>
                <a:latin typeface="HGPｺﾞｼｯｸM" pitchFamily="50" charset="-128"/>
                <a:ea typeface="HGPｺﾞｼｯｸM" pitchFamily="50" charset="-128"/>
              </a:rPr>
              <a:t>（正式版）」を策定</a:t>
            </a:r>
          </a:p>
        </p:txBody>
      </p:sp>
      <p:sp>
        <p:nvSpPr>
          <p:cNvPr id="11" name="テキスト ボックス 10"/>
          <p:cNvSpPr txBox="1"/>
          <p:nvPr/>
        </p:nvSpPr>
        <p:spPr>
          <a:xfrm>
            <a:off x="310968" y="5982173"/>
            <a:ext cx="8968178" cy="253916"/>
          </a:xfrm>
          <a:prstGeom prst="rect">
            <a:avLst/>
          </a:prstGeom>
          <a:noFill/>
        </p:spPr>
        <p:txBody>
          <a:bodyPr wrap="square" rtlCol="0">
            <a:spAutoFit/>
          </a:bodyPr>
          <a:lstStyle/>
          <a:p>
            <a:pPr algn="r"/>
            <a:r>
              <a:rPr sz="1050" dirty="0">
                <a:solidFill>
                  <a:prstClr val="black"/>
                </a:solidFill>
                <a:latin typeface="HGPｺﾞｼｯｸM" pitchFamily="50" charset="-128"/>
                <a:ea typeface="HGPｺﾞｼｯｸM" pitchFamily="50" charset="-128"/>
              </a:rPr>
              <a:t>出所：ＡＰＰＬＩＣにおける番号制度への対応に</a:t>
            </a:r>
            <a:r>
              <a:rPr sz="1050" dirty="0" smtClean="0">
                <a:solidFill>
                  <a:prstClr val="black"/>
                </a:solidFill>
                <a:latin typeface="HGPｺﾞｼｯｸM" pitchFamily="50" charset="-128"/>
                <a:ea typeface="HGPｺﾞｼｯｸM" pitchFamily="50" charset="-128"/>
              </a:rPr>
              <a:t>ついて（</a:t>
            </a:r>
            <a:r>
              <a:rPr lang="en-US" altLang="ja-JP" sz="1050" dirty="0" smtClean="0">
                <a:solidFill>
                  <a:prstClr val="black"/>
                </a:solidFill>
                <a:latin typeface="HGPｺﾞｼｯｸM" pitchFamily="50" charset="-128"/>
                <a:ea typeface="HGPｺﾞｼｯｸM" pitchFamily="50" charset="-128"/>
                <a:hlinkClick r:id="rId4"/>
              </a:rPr>
              <a:t>http</a:t>
            </a:r>
            <a:r>
              <a:rPr lang="en-US" altLang="ja-JP" sz="1050" dirty="0">
                <a:solidFill>
                  <a:prstClr val="black"/>
                </a:solidFill>
                <a:latin typeface="HGPｺﾞｼｯｸM" pitchFamily="50" charset="-128"/>
                <a:ea typeface="HGPｺﾞｼｯｸM" pitchFamily="50" charset="-128"/>
                <a:hlinkClick r:id="rId4"/>
              </a:rPr>
              <a:t>://</a:t>
            </a:r>
            <a:r>
              <a:rPr lang="en-US" altLang="ja-JP" sz="1050" dirty="0" smtClean="0">
                <a:solidFill>
                  <a:prstClr val="black"/>
                </a:solidFill>
                <a:latin typeface="HGPｺﾞｼｯｸM" pitchFamily="50" charset="-128"/>
                <a:ea typeface="HGPｺﾞｼｯｸM" pitchFamily="50" charset="-128"/>
                <a:hlinkClick r:id="rId4"/>
              </a:rPr>
              <a:t>www.applic.or.jp/2013/tech/APPLIC-number-0000-2013.pdf</a:t>
            </a:r>
            <a:r>
              <a:rPr sz="1050" dirty="0" smtClean="0">
                <a:solidFill>
                  <a:prstClr val="black"/>
                </a:solidFill>
                <a:latin typeface="HGPｺﾞｼｯｸM" pitchFamily="50" charset="-128"/>
                <a:ea typeface="HGPｺﾞｼｯｸM" pitchFamily="50" charset="-128"/>
              </a:rPr>
              <a:t>）より作成</a:t>
            </a:r>
            <a:endParaRPr sz="1050" dirty="0">
              <a:solidFill>
                <a:prstClr val="black"/>
              </a:solidFill>
              <a:latin typeface="HGPｺﾞｼｯｸM" pitchFamily="50" charset="-128"/>
              <a:ea typeface="HGPｺﾞｼｯｸM" pitchFamily="50" charset="-128"/>
            </a:endParaRPr>
          </a:p>
        </p:txBody>
      </p:sp>
      <p:sp>
        <p:nvSpPr>
          <p:cNvPr id="13"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14" name="スライド番号プレースホルダ 13"/>
          <p:cNvSpPr>
            <a:spLocks noGrp="1"/>
          </p:cNvSpPr>
          <p:nvPr>
            <p:ph type="sldNum" sz="quarter" idx="4"/>
          </p:nvPr>
        </p:nvSpPr>
        <p:spPr/>
        <p:txBody>
          <a:bodyPr/>
          <a:lstStyle/>
          <a:p>
            <a:fld id="{2FD6A9E3-C2B7-488D-99A2-B5F263FD1EDB}" type="slidenum">
              <a:rPr lang="en-US" altLang="ja-JP" smtClean="0"/>
              <a:pPr/>
              <a:t>12</a:t>
            </a:fld>
            <a:endParaRPr lang="ja-JP" altLang="en-US" dirty="0"/>
          </a:p>
        </p:txBody>
      </p:sp>
      <p:sp>
        <p:nvSpPr>
          <p:cNvPr id="15" name="フッター プレースホルダ 14"/>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2459278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①地域情報プラットフォーム３．０　概要</a:t>
            </a:r>
            <a:endParaRPr lang="ja-JP" altLang="en-US" sz="2000" dirty="0">
              <a:latin typeface="HGPｺﾞｼｯｸM" pitchFamily="50" charset="-128"/>
              <a:ea typeface="HGPｺﾞｼｯｸM" pitchFamily="50" charset="-128"/>
            </a:endParaRPr>
          </a:p>
        </p:txBody>
      </p:sp>
      <p:pic>
        <p:nvPicPr>
          <p:cNvPr id="14" name="図 13"/>
          <p:cNvPicPr>
            <a:picLocks noChangeAspect="1"/>
          </p:cNvPicPr>
          <p:nvPr/>
        </p:nvPicPr>
        <p:blipFill>
          <a:blip r:embed="rId3" cstate="print"/>
          <a:srcRect r="25674" b="23962"/>
          <a:stretch>
            <a:fillRect/>
          </a:stretch>
        </p:blipFill>
        <p:spPr>
          <a:xfrm>
            <a:off x="282222" y="1946529"/>
            <a:ext cx="5012268" cy="3253439"/>
          </a:xfrm>
          <a:prstGeom prst="rect">
            <a:avLst/>
          </a:prstGeom>
          <a:ln>
            <a:solidFill>
              <a:schemeClr val="tx1"/>
            </a:solidFill>
          </a:ln>
        </p:spPr>
      </p:pic>
      <p:pic>
        <p:nvPicPr>
          <p:cNvPr id="15" name="図 14"/>
          <p:cNvPicPr>
            <a:picLocks noChangeAspect="1"/>
          </p:cNvPicPr>
          <p:nvPr/>
        </p:nvPicPr>
        <p:blipFill>
          <a:blip r:embed="rId4" cstate="print"/>
          <a:stretch>
            <a:fillRect/>
          </a:stretch>
        </p:blipFill>
        <p:spPr>
          <a:xfrm>
            <a:off x="4199466" y="2485934"/>
            <a:ext cx="5509524" cy="3579368"/>
          </a:xfrm>
          <a:prstGeom prst="rect">
            <a:avLst/>
          </a:prstGeom>
        </p:spPr>
      </p:pic>
      <p:sp>
        <p:nvSpPr>
          <p:cNvPr id="16" name="テキスト ボックス 15"/>
          <p:cNvSpPr txBox="1"/>
          <p:nvPr/>
        </p:nvSpPr>
        <p:spPr>
          <a:xfrm>
            <a:off x="5000978" y="1564945"/>
            <a:ext cx="4570482" cy="646331"/>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kumimoji="1" lang="ja-JP" altLang="en-US" dirty="0" smtClean="0">
                <a:latin typeface="HGPｺﾞｼｯｸM" pitchFamily="50" charset="-128"/>
                <a:ea typeface="HGPｺﾞｼｯｸM" pitchFamily="50" charset="-128"/>
              </a:rPr>
              <a:t>従来の自治体内連携加えに新たに自治体間</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連携（別表２）の機能と情報を抽出</a:t>
            </a:r>
            <a:endParaRPr kumimoji="1" lang="ja-JP" altLang="en-US" dirty="0">
              <a:latin typeface="HGPｺﾞｼｯｸM" pitchFamily="50" charset="-128"/>
              <a:ea typeface="HGPｺﾞｼｯｸM" pitchFamily="50" charset="-128"/>
            </a:endParaRPr>
          </a:p>
        </p:txBody>
      </p:sp>
      <p:sp>
        <p:nvSpPr>
          <p:cNvPr id="7"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9" name="スライド番号プレースホルダ 8"/>
          <p:cNvSpPr>
            <a:spLocks noGrp="1"/>
          </p:cNvSpPr>
          <p:nvPr>
            <p:ph type="sldNum" sz="quarter" idx="4"/>
          </p:nvPr>
        </p:nvSpPr>
        <p:spPr/>
        <p:txBody>
          <a:bodyPr/>
          <a:lstStyle/>
          <a:p>
            <a:fld id="{2FD6A9E3-C2B7-488D-99A2-B5F263FD1EDB}" type="slidenum">
              <a:rPr lang="en-US" altLang="ja-JP" smtClean="0"/>
              <a:pPr/>
              <a:t>13</a:t>
            </a:fld>
            <a:endParaRPr lang="ja-JP" altLang="en-US" dirty="0"/>
          </a:p>
        </p:txBody>
      </p:sp>
      <p:sp>
        <p:nvSpPr>
          <p:cNvPr id="10" name="フッター プレースホルダ 9"/>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2459278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①地域情報プラットフォーム３．０　概要</a:t>
            </a:r>
            <a:endParaRPr lang="ja-JP" altLang="en-US" sz="2000" dirty="0">
              <a:latin typeface="HGPｺﾞｼｯｸM" pitchFamily="50" charset="-128"/>
              <a:ea typeface="HGPｺﾞｼｯｸM" pitchFamily="50" charset="-128"/>
            </a:endParaRPr>
          </a:p>
        </p:txBody>
      </p:sp>
      <p:sp>
        <p:nvSpPr>
          <p:cNvPr id="16" name="テキスト ボックス 15"/>
          <p:cNvSpPr txBox="1"/>
          <p:nvPr/>
        </p:nvSpPr>
        <p:spPr>
          <a:xfrm>
            <a:off x="936979" y="1926189"/>
            <a:ext cx="7879080"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kumimoji="1" lang="ja-JP" altLang="en-US" dirty="0" smtClean="0">
                <a:latin typeface="HGPｺﾞｼｯｸM" pitchFamily="50" charset="-128"/>
                <a:ea typeface="HGPｺﾞｼｯｸM" pitchFamily="50" charset="-128"/>
              </a:rPr>
              <a:t>別表１と別表２に該当するインターフェースに個人番号に必要なデータ項目を追加</a:t>
            </a:r>
            <a:endParaRPr kumimoji="1" lang="ja-JP" altLang="en-US" dirty="0">
              <a:latin typeface="HGPｺﾞｼｯｸM" pitchFamily="50" charset="-128"/>
              <a:ea typeface="HGPｺﾞｼｯｸM" pitchFamily="50" charset="-128"/>
            </a:endParaRPr>
          </a:p>
        </p:txBody>
      </p:sp>
      <p:pic>
        <p:nvPicPr>
          <p:cNvPr id="10242" name="Picture 2"/>
          <p:cNvPicPr>
            <a:picLocks noChangeAspect="1" noChangeArrowheads="1"/>
          </p:cNvPicPr>
          <p:nvPr/>
        </p:nvPicPr>
        <p:blipFill>
          <a:blip r:embed="rId3" cstate="print"/>
          <a:srcRect/>
          <a:stretch>
            <a:fillRect/>
          </a:stretch>
        </p:blipFill>
        <p:spPr bwMode="auto">
          <a:xfrm>
            <a:off x="212636" y="2832809"/>
            <a:ext cx="4930413" cy="2974326"/>
          </a:xfrm>
          <a:prstGeom prst="rect">
            <a:avLst/>
          </a:prstGeom>
          <a:noFill/>
          <a:ln w="9525">
            <a:noFill/>
            <a:miter lim="800000"/>
            <a:headEnd/>
            <a:tailEnd/>
          </a:ln>
          <a:effectLst/>
        </p:spPr>
      </p:pic>
      <p:sp>
        <p:nvSpPr>
          <p:cNvPr id="9" name="テキスト ボックス 8"/>
          <p:cNvSpPr txBox="1"/>
          <p:nvPr/>
        </p:nvSpPr>
        <p:spPr>
          <a:xfrm>
            <a:off x="2156180" y="2411610"/>
            <a:ext cx="803425" cy="369332"/>
          </a:xfrm>
          <a:prstGeom prst="rect">
            <a:avLst/>
          </a:prstGeom>
          <a:noFill/>
        </p:spPr>
        <p:txBody>
          <a:bodyPr wrap="none" rtlCol="0">
            <a:spAutoFit/>
          </a:bodyPr>
          <a:lstStyle/>
          <a:p>
            <a:r>
              <a:rPr kumimoji="1" lang="ja-JP" altLang="en-US" dirty="0" smtClean="0">
                <a:latin typeface="HGPｺﾞｼｯｸM" pitchFamily="50" charset="-128"/>
                <a:ea typeface="HGPｺﾞｼｯｸM" pitchFamily="50" charset="-128"/>
              </a:rPr>
              <a:t>別表１</a:t>
            </a:r>
            <a:endParaRPr kumimoji="1" lang="ja-JP" altLang="en-US" dirty="0">
              <a:latin typeface="HGPｺﾞｼｯｸM" pitchFamily="50" charset="-128"/>
              <a:ea typeface="HGPｺﾞｼｯｸM" pitchFamily="50" charset="-128"/>
            </a:endParaRPr>
          </a:p>
        </p:txBody>
      </p:sp>
      <p:pic>
        <p:nvPicPr>
          <p:cNvPr id="10243" name="Picture 3"/>
          <p:cNvPicPr>
            <a:picLocks noChangeAspect="1" noChangeArrowheads="1"/>
          </p:cNvPicPr>
          <p:nvPr/>
        </p:nvPicPr>
        <p:blipFill>
          <a:blip r:embed="rId4" cstate="print"/>
          <a:srcRect/>
          <a:stretch>
            <a:fillRect/>
          </a:stretch>
        </p:blipFill>
        <p:spPr bwMode="auto">
          <a:xfrm>
            <a:off x="5443097" y="2929943"/>
            <a:ext cx="4096687" cy="2780058"/>
          </a:xfrm>
          <a:prstGeom prst="rect">
            <a:avLst/>
          </a:prstGeom>
          <a:noFill/>
          <a:ln w="9525">
            <a:noFill/>
            <a:miter lim="800000"/>
            <a:headEnd/>
            <a:tailEnd/>
          </a:ln>
          <a:effectLst/>
        </p:spPr>
      </p:pic>
      <p:sp>
        <p:nvSpPr>
          <p:cNvPr id="11" name="テキスト ボックス 10"/>
          <p:cNvSpPr txBox="1"/>
          <p:nvPr/>
        </p:nvSpPr>
        <p:spPr>
          <a:xfrm>
            <a:off x="7162801" y="2518854"/>
            <a:ext cx="803425" cy="369332"/>
          </a:xfrm>
          <a:prstGeom prst="rect">
            <a:avLst/>
          </a:prstGeom>
          <a:noFill/>
        </p:spPr>
        <p:txBody>
          <a:bodyPr wrap="none" rtlCol="0">
            <a:spAutoFit/>
          </a:bodyPr>
          <a:lstStyle/>
          <a:p>
            <a:r>
              <a:rPr kumimoji="1" lang="ja-JP" altLang="en-US" dirty="0" smtClean="0">
                <a:latin typeface="HGPｺﾞｼｯｸM" pitchFamily="50" charset="-128"/>
                <a:ea typeface="HGPｺﾞｼｯｸM" pitchFamily="50" charset="-128"/>
              </a:rPr>
              <a:t>別表２</a:t>
            </a:r>
            <a:endParaRPr kumimoji="1" lang="ja-JP" altLang="en-US" dirty="0">
              <a:latin typeface="HGPｺﾞｼｯｸM" pitchFamily="50" charset="-128"/>
              <a:ea typeface="HGPｺﾞｼｯｸM" pitchFamily="50" charset="-128"/>
            </a:endParaRPr>
          </a:p>
        </p:txBody>
      </p:sp>
      <p:sp>
        <p:nvSpPr>
          <p:cNvPr id="10"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13" name="スライド番号プレースホルダ 12"/>
          <p:cNvSpPr>
            <a:spLocks noGrp="1"/>
          </p:cNvSpPr>
          <p:nvPr>
            <p:ph type="sldNum" sz="quarter" idx="4"/>
          </p:nvPr>
        </p:nvSpPr>
        <p:spPr/>
        <p:txBody>
          <a:bodyPr/>
          <a:lstStyle/>
          <a:p>
            <a:fld id="{2FD6A9E3-C2B7-488D-99A2-B5F263FD1EDB}" type="slidenum">
              <a:rPr lang="en-US" altLang="ja-JP" smtClean="0"/>
              <a:pPr/>
              <a:t>14</a:t>
            </a:fld>
            <a:endParaRPr lang="ja-JP" altLang="en-US" dirty="0"/>
          </a:p>
        </p:txBody>
      </p:sp>
      <p:sp>
        <p:nvSpPr>
          <p:cNvPr id="14" name="フッター プレースホルダ 13"/>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2459278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①地域情報プラットフォーム３．０　概要</a:t>
            </a:r>
            <a:endParaRPr lang="ja-JP" altLang="en-US" sz="2000" dirty="0">
              <a:latin typeface="HGPｺﾞｼｯｸM" pitchFamily="50" charset="-128"/>
              <a:ea typeface="HGPｺﾞｼｯｸM" pitchFamily="50" charset="-128"/>
            </a:endParaRPr>
          </a:p>
        </p:txBody>
      </p:sp>
      <p:sp>
        <p:nvSpPr>
          <p:cNvPr id="10" name="テキスト ボックス 9"/>
          <p:cNvSpPr txBox="1"/>
          <p:nvPr/>
        </p:nvSpPr>
        <p:spPr>
          <a:xfrm>
            <a:off x="1878773" y="1987493"/>
            <a:ext cx="5892960" cy="1200329"/>
          </a:xfrm>
          <a:prstGeom prst="rect">
            <a:avLst/>
          </a:prstGeom>
          <a:noFill/>
        </p:spPr>
        <p:txBody>
          <a:bodyPr wrap="none" rtlCol="0">
            <a:spAutoFit/>
          </a:bodyPr>
          <a:lstStyle/>
          <a:p>
            <a:r>
              <a:rPr kumimoji="1" lang="ja-JP" altLang="en-US" sz="2400" dirty="0" smtClean="0">
                <a:latin typeface="HGPｺﾞｼｯｸM" pitchFamily="50" charset="-128"/>
                <a:ea typeface="HGPｺﾞｼｯｸM" pitchFamily="50" charset="-128"/>
              </a:rPr>
              <a:t>番号制度においては特定個人情報にかかる</a:t>
            </a:r>
            <a:endParaRPr kumimoji="1" lang="en-US" altLang="ja-JP" sz="2400" dirty="0" smtClean="0">
              <a:latin typeface="HGPｺﾞｼｯｸM" pitchFamily="50" charset="-128"/>
              <a:ea typeface="HGPｺﾞｼｯｸM" pitchFamily="50" charset="-128"/>
            </a:endParaRPr>
          </a:p>
          <a:p>
            <a:r>
              <a:rPr kumimoji="1" lang="ja-JP" altLang="en-US" sz="2400" dirty="0" smtClean="0">
                <a:latin typeface="HGPｺﾞｼｯｸM" pitchFamily="50" charset="-128"/>
                <a:ea typeface="HGPｺﾞｼｯｸM" pitchFamily="50" charset="-128"/>
              </a:rPr>
              <a:t>庁内の情報連携（特定個人情報の移転）に</a:t>
            </a:r>
            <a:endParaRPr kumimoji="1" lang="en-US" altLang="ja-JP" sz="2400" dirty="0" smtClean="0">
              <a:latin typeface="HGPｺﾞｼｯｸM" pitchFamily="50" charset="-128"/>
              <a:ea typeface="HGPｺﾞｼｯｸM" pitchFamily="50" charset="-128"/>
            </a:endParaRPr>
          </a:p>
          <a:p>
            <a:r>
              <a:rPr kumimoji="1" lang="ja-JP" altLang="en-US" sz="2400" dirty="0" smtClean="0">
                <a:latin typeface="HGPｺﾞｼｯｸM" pitchFamily="50" charset="-128"/>
                <a:ea typeface="HGPｺﾞｼｯｸM" pitchFamily="50" charset="-128"/>
              </a:rPr>
              <a:t>ついても</a:t>
            </a:r>
            <a:r>
              <a:rPr kumimoji="1" lang="ja-JP" altLang="en-US" sz="2400" dirty="0" smtClean="0">
                <a:solidFill>
                  <a:srgbClr val="FF0000"/>
                </a:solidFill>
                <a:latin typeface="HGPｺﾞｼｯｸM" pitchFamily="50" charset="-128"/>
                <a:ea typeface="HGPｺﾞｼｯｸM" pitchFamily="50" charset="-128"/>
              </a:rPr>
              <a:t>条例の制定が必要</a:t>
            </a:r>
            <a:r>
              <a:rPr kumimoji="1" lang="ja-JP" altLang="en-US" sz="2400" dirty="0" smtClean="0">
                <a:latin typeface="HGPｺﾞｼｯｸM" pitchFamily="50" charset="-128"/>
                <a:ea typeface="HGPｺﾞｼｯｸM" pitchFamily="50" charset="-128"/>
              </a:rPr>
              <a:t>となる</a:t>
            </a:r>
            <a:endParaRPr kumimoji="1" lang="ja-JP" altLang="en-US" sz="2400" dirty="0">
              <a:latin typeface="HGPｺﾞｼｯｸM" pitchFamily="50" charset="-128"/>
              <a:ea typeface="HGPｺﾞｼｯｸM" pitchFamily="50" charset="-128"/>
            </a:endParaRPr>
          </a:p>
        </p:txBody>
      </p:sp>
      <p:sp>
        <p:nvSpPr>
          <p:cNvPr id="14" name="下矢印 13"/>
          <p:cNvSpPr/>
          <p:nvPr/>
        </p:nvSpPr>
        <p:spPr>
          <a:xfrm>
            <a:off x="3959931" y="3169600"/>
            <a:ext cx="1440160" cy="5615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HGPｺﾞｼｯｸM" pitchFamily="50" charset="-128"/>
              <a:ea typeface="HGPｺﾞｼｯｸM" pitchFamily="50" charset="-128"/>
            </a:endParaRPr>
          </a:p>
        </p:txBody>
      </p:sp>
      <p:sp>
        <p:nvSpPr>
          <p:cNvPr id="15" name="テキスト ボックス 14"/>
          <p:cNvSpPr txBox="1"/>
          <p:nvPr/>
        </p:nvSpPr>
        <p:spPr>
          <a:xfrm>
            <a:off x="2752306" y="3823733"/>
            <a:ext cx="3877985" cy="830997"/>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kumimoji="1" lang="ja-JP" altLang="en-US" sz="2400" dirty="0" smtClean="0">
                <a:latin typeface="HGPｺﾞｼｯｸM" pitchFamily="50" charset="-128"/>
                <a:ea typeface="HGPｺﾞｼｯｸM" pitchFamily="50" charset="-128"/>
              </a:rPr>
              <a:t>庁内の情報連携の整理</a:t>
            </a:r>
            <a:endParaRPr kumimoji="1" lang="en-US" altLang="ja-JP" sz="2400" dirty="0" smtClean="0">
              <a:latin typeface="HGPｺﾞｼｯｸM" pitchFamily="50" charset="-128"/>
              <a:ea typeface="HGPｺﾞｼｯｸM" pitchFamily="50" charset="-128"/>
            </a:endParaRPr>
          </a:p>
          <a:p>
            <a:pPr algn="ctr"/>
            <a:r>
              <a:rPr lang="ja-JP" altLang="en-US" sz="2400" dirty="0" smtClean="0">
                <a:latin typeface="HGPｺﾞｼｯｸM" pitchFamily="50" charset="-128"/>
                <a:ea typeface="HGPｺﾞｼｯｸM" pitchFamily="50" charset="-128"/>
              </a:rPr>
              <a:t>特定個人情報との関係</a:t>
            </a:r>
            <a:r>
              <a:rPr lang="ja-JP" altLang="en-US" sz="2400" dirty="0">
                <a:latin typeface="HGPｺﾞｼｯｸM" pitchFamily="50" charset="-128"/>
                <a:ea typeface="HGPｺﾞｼｯｸM" pitchFamily="50" charset="-128"/>
              </a:rPr>
              <a:t>整理</a:t>
            </a:r>
            <a:endParaRPr kumimoji="1" lang="ja-JP" altLang="en-US" sz="2400" dirty="0">
              <a:latin typeface="HGPｺﾞｼｯｸM" pitchFamily="50" charset="-128"/>
              <a:ea typeface="HGPｺﾞｼｯｸM" pitchFamily="50" charset="-128"/>
            </a:endParaRPr>
          </a:p>
        </p:txBody>
      </p:sp>
      <p:sp>
        <p:nvSpPr>
          <p:cNvPr id="17" name="テキスト ボックス 16"/>
          <p:cNvSpPr txBox="1"/>
          <p:nvPr/>
        </p:nvSpPr>
        <p:spPr>
          <a:xfrm>
            <a:off x="1530346" y="4948379"/>
            <a:ext cx="6163867" cy="830997"/>
          </a:xfrm>
          <a:prstGeom prst="rect">
            <a:avLst/>
          </a:prstGeom>
          <a:noFill/>
        </p:spPr>
        <p:txBody>
          <a:bodyPr wrap="none" rtlCol="0">
            <a:spAutoFit/>
          </a:bodyPr>
          <a:lstStyle/>
          <a:p>
            <a:pPr algn="ctr"/>
            <a:r>
              <a:rPr kumimoji="1" lang="ja-JP" altLang="en-US" sz="2400" dirty="0" smtClean="0">
                <a:latin typeface="HGPｺﾞｼｯｸM" pitchFamily="50" charset="-128"/>
                <a:ea typeface="HGPｺﾞｼｯｸM" pitchFamily="50" charset="-128"/>
              </a:rPr>
              <a:t>全ての自治体にとって</a:t>
            </a:r>
            <a:r>
              <a:rPr lang="ja-JP" altLang="en-US" sz="2400" dirty="0">
                <a:latin typeface="HGPｺﾞｼｯｸM" pitchFamily="50" charset="-128"/>
                <a:ea typeface="HGPｺﾞｼｯｸM" pitchFamily="50" charset="-128"/>
              </a:rPr>
              <a:t>必要</a:t>
            </a:r>
            <a:r>
              <a:rPr lang="ja-JP" altLang="en-US" sz="2400" dirty="0" smtClean="0">
                <a:latin typeface="HGPｺﾞｼｯｸM" pitchFamily="50" charset="-128"/>
                <a:ea typeface="HGPｺﾞｼｯｸM" pitchFamily="50" charset="-128"/>
              </a:rPr>
              <a:t>な作業</a:t>
            </a:r>
            <a:endParaRPr lang="en-US" altLang="ja-JP" sz="2400" dirty="0" smtClean="0">
              <a:latin typeface="HGPｺﾞｼｯｸM" pitchFamily="50" charset="-128"/>
              <a:ea typeface="HGPｺﾞｼｯｸM" pitchFamily="50" charset="-128"/>
            </a:endParaRPr>
          </a:p>
          <a:p>
            <a:pPr algn="ctr"/>
            <a:r>
              <a:rPr kumimoji="1" lang="ja-JP" altLang="en-US" sz="2400" dirty="0" smtClean="0">
                <a:latin typeface="HGPｺﾞｼｯｸM" pitchFamily="50" charset="-128"/>
                <a:ea typeface="HGPｺﾞｼｯｸM" pitchFamily="50" charset="-128"/>
              </a:rPr>
              <a:t>法改正に対応して順次維持していく必要もある</a:t>
            </a:r>
            <a:endParaRPr kumimoji="1" lang="ja-JP" altLang="en-US" sz="2400" dirty="0">
              <a:latin typeface="HGPｺﾞｼｯｸM" pitchFamily="50" charset="-128"/>
              <a:ea typeface="HGPｺﾞｼｯｸM" pitchFamily="50" charset="-128"/>
            </a:endParaRPr>
          </a:p>
        </p:txBody>
      </p:sp>
      <p:sp>
        <p:nvSpPr>
          <p:cNvPr id="9"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11" name="スライド番号プレースホルダ 10"/>
          <p:cNvSpPr>
            <a:spLocks noGrp="1"/>
          </p:cNvSpPr>
          <p:nvPr>
            <p:ph type="sldNum" sz="quarter" idx="4"/>
          </p:nvPr>
        </p:nvSpPr>
        <p:spPr/>
        <p:txBody>
          <a:bodyPr/>
          <a:lstStyle/>
          <a:p>
            <a:fld id="{2FD6A9E3-C2B7-488D-99A2-B5F263FD1EDB}" type="slidenum">
              <a:rPr lang="en-US" altLang="ja-JP" smtClean="0"/>
              <a:pPr/>
              <a:t>15</a:t>
            </a:fld>
            <a:endParaRPr lang="ja-JP" altLang="en-US" dirty="0"/>
          </a:p>
        </p:txBody>
      </p:sp>
      <p:sp>
        <p:nvSpPr>
          <p:cNvPr id="13" name="フッター プレースホルダ 12"/>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2459278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p:cNvPicPr>
            <a:picLocks noChangeAspect="1"/>
          </p:cNvPicPr>
          <p:nvPr/>
        </p:nvPicPr>
        <p:blipFill>
          <a:blip r:embed="rId3" cstate="print"/>
          <a:srcRect b="17467"/>
          <a:stretch>
            <a:fillRect/>
          </a:stretch>
        </p:blipFill>
        <p:spPr>
          <a:xfrm>
            <a:off x="600269" y="1946369"/>
            <a:ext cx="7568485" cy="4235735"/>
          </a:xfrm>
          <a:prstGeom prst="rect">
            <a:avLst/>
          </a:prstGeom>
        </p:spPr>
      </p:pic>
      <p:sp>
        <p:nvSpPr>
          <p:cNvPr id="12" name="正方形/長方形 11"/>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①地域情報プラットフォーム３．０　概要</a:t>
            </a:r>
            <a:endParaRPr lang="ja-JP" altLang="en-US" sz="2000" dirty="0">
              <a:latin typeface="HGPｺﾞｼｯｸM" pitchFamily="50" charset="-128"/>
              <a:ea typeface="HGPｺﾞｼｯｸM" pitchFamily="50" charset="-128"/>
            </a:endParaRPr>
          </a:p>
        </p:txBody>
      </p:sp>
      <p:sp>
        <p:nvSpPr>
          <p:cNvPr id="10" name="テキスト ボックス 9"/>
          <p:cNvSpPr txBox="1"/>
          <p:nvPr/>
        </p:nvSpPr>
        <p:spPr>
          <a:xfrm>
            <a:off x="202856" y="1598658"/>
            <a:ext cx="5359159" cy="400110"/>
          </a:xfrm>
          <a:prstGeom prst="rect">
            <a:avLst/>
          </a:prstGeom>
          <a:noFill/>
        </p:spPr>
        <p:txBody>
          <a:bodyPr wrap="none" rtlCol="0">
            <a:spAutoFit/>
          </a:bodyPr>
          <a:lstStyle/>
          <a:p>
            <a:r>
              <a:rPr kumimoji="1" lang="ja-JP" altLang="en-US" sz="2000" dirty="0" smtClean="0">
                <a:latin typeface="HGPｺﾞｼｯｸM" pitchFamily="50" charset="-128"/>
                <a:ea typeface="HGPｺﾞｼｯｸM" pitchFamily="50" charset="-128"/>
              </a:rPr>
              <a:t>地域情報プラットフォームを活用した整理が可能</a:t>
            </a:r>
            <a:endParaRPr kumimoji="1" lang="ja-JP" altLang="en-US" sz="2000" dirty="0">
              <a:latin typeface="HGPｺﾞｼｯｸM" pitchFamily="50" charset="-128"/>
              <a:ea typeface="HGPｺﾞｼｯｸM" pitchFamily="50" charset="-128"/>
            </a:endParaRPr>
          </a:p>
        </p:txBody>
      </p:sp>
      <p:sp>
        <p:nvSpPr>
          <p:cNvPr id="14" name="円/楕円 13"/>
          <p:cNvSpPr/>
          <p:nvPr/>
        </p:nvSpPr>
        <p:spPr>
          <a:xfrm>
            <a:off x="6804249" y="2095524"/>
            <a:ext cx="504056" cy="40301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M" pitchFamily="50" charset="-128"/>
              <a:ea typeface="HGPｺﾞｼｯｸM" pitchFamily="50" charset="-128"/>
            </a:endParaRPr>
          </a:p>
        </p:txBody>
      </p:sp>
      <p:sp>
        <p:nvSpPr>
          <p:cNvPr id="15" name="線吹き出し 1 (枠付き) 14"/>
          <p:cNvSpPr/>
          <p:nvPr/>
        </p:nvSpPr>
        <p:spPr>
          <a:xfrm>
            <a:off x="7648004" y="2173800"/>
            <a:ext cx="2116101" cy="1051778"/>
          </a:xfrm>
          <a:prstGeom prst="borderCallout1">
            <a:avLst>
              <a:gd name="adj1" fmla="val 29242"/>
              <a:gd name="adj2" fmla="val -883"/>
              <a:gd name="adj3" fmla="val 46603"/>
              <a:gd name="adj4" fmla="val -26049"/>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dirty="0" smtClean="0">
                <a:latin typeface="HGPｺﾞｼｯｸM" pitchFamily="50" charset="-128"/>
                <a:ea typeface="HGPｺﾞｼｯｸM" pitchFamily="50" charset="-128"/>
              </a:rPr>
              <a:t>特定個人情報</a:t>
            </a:r>
            <a:endParaRPr kumimoji="1" lang="ja-JP" altLang="en-US" sz="2400" dirty="0">
              <a:latin typeface="HGPｺﾞｼｯｸM" pitchFamily="50" charset="-128"/>
              <a:ea typeface="HGPｺﾞｼｯｸM" pitchFamily="50" charset="-128"/>
            </a:endParaRPr>
          </a:p>
        </p:txBody>
      </p:sp>
      <p:sp>
        <p:nvSpPr>
          <p:cNvPr id="17" name="円/楕円 16"/>
          <p:cNvSpPr/>
          <p:nvPr/>
        </p:nvSpPr>
        <p:spPr>
          <a:xfrm>
            <a:off x="4776735" y="4271786"/>
            <a:ext cx="1728192"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M" pitchFamily="50" charset="-128"/>
              <a:ea typeface="HGPｺﾞｼｯｸM" pitchFamily="50" charset="-128"/>
            </a:endParaRPr>
          </a:p>
        </p:txBody>
      </p:sp>
      <p:sp>
        <p:nvSpPr>
          <p:cNvPr id="18" name="線吹き出し 1 (枠付き) 17"/>
          <p:cNvSpPr/>
          <p:nvPr/>
        </p:nvSpPr>
        <p:spPr>
          <a:xfrm>
            <a:off x="2535063" y="2317816"/>
            <a:ext cx="1860738" cy="1080120"/>
          </a:xfrm>
          <a:prstGeom prst="borderCallout1">
            <a:avLst>
              <a:gd name="adj1" fmla="val 75072"/>
              <a:gd name="adj2" fmla="val 99794"/>
              <a:gd name="adj3" fmla="val 182884"/>
              <a:gd name="adj4" fmla="val 141229"/>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000" dirty="0" smtClean="0">
                <a:latin typeface="HGPｺﾞｼｯｸM" pitchFamily="50" charset="-128"/>
                <a:ea typeface="HGPｺﾞｼｯｸM" pitchFamily="50" charset="-128"/>
              </a:rPr>
              <a:t>対応する</a:t>
            </a:r>
            <a:endParaRPr kumimoji="1" lang="en-US" altLang="ja-JP" sz="2000" dirty="0" smtClean="0">
              <a:latin typeface="HGPｺﾞｼｯｸM" pitchFamily="50" charset="-128"/>
              <a:ea typeface="HGPｺﾞｼｯｸM" pitchFamily="50" charset="-128"/>
            </a:endParaRPr>
          </a:p>
          <a:p>
            <a:pPr algn="ctr"/>
            <a:r>
              <a:rPr kumimoji="1" lang="ja-JP" altLang="en-US" sz="2000" dirty="0" smtClean="0">
                <a:latin typeface="HGPｺﾞｼｯｸM" pitchFamily="50" charset="-128"/>
                <a:ea typeface="HGPｺﾞｼｯｸM" pitchFamily="50" charset="-128"/>
              </a:rPr>
              <a:t>庁内連携</a:t>
            </a:r>
            <a:endParaRPr kumimoji="1" lang="ja-JP" altLang="en-US" sz="2000" dirty="0">
              <a:latin typeface="HGPｺﾞｼｯｸM" pitchFamily="50" charset="-128"/>
              <a:ea typeface="HGPｺﾞｼｯｸM" pitchFamily="50" charset="-128"/>
            </a:endParaRPr>
          </a:p>
        </p:txBody>
      </p:sp>
      <p:sp>
        <p:nvSpPr>
          <p:cNvPr id="11"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13" name="スライド番号プレースホルダ 12"/>
          <p:cNvSpPr>
            <a:spLocks noGrp="1"/>
          </p:cNvSpPr>
          <p:nvPr>
            <p:ph type="sldNum" sz="quarter" idx="4"/>
          </p:nvPr>
        </p:nvSpPr>
        <p:spPr/>
        <p:txBody>
          <a:bodyPr/>
          <a:lstStyle/>
          <a:p>
            <a:fld id="{2FD6A9E3-C2B7-488D-99A2-B5F263FD1EDB}" type="slidenum">
              <a:rPr lang="en-US" altLang="ja-JP" smtClean="0"/>
              <a:pPr/>
              <a:t>16</a:t>
            </a:fld>
            <a:endParaRPr lang="ja-JP" altLang="en-US" dirty="0"/>
          </a:p>
        </p:txBody>
      </p:sp>
      <p:sp>
        <p:nvSpPr>
          <p:cNvPr id="16" name="フッター プレースホルダ 15"/>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2459278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①地域情報プラットフォーム３．０　概要</a:t>
            </a:r>
            <a:endParaRPr lang="ja-JP" altLang="en-US" sz="2000" dirty="0">
              <a:latin typeface="HGPｺﾞｼｯｸM" pitchFamily="50" charset="-128"/>
              <a:ea typeface="HGPｺﾞｼｯｸM" pitchFamily="50" charset="-128"/>
            </a:endParaRPr>
          </a:p>
        </p:txBody>
      </p:sp>
      <p:sp>
        <p:nvSpPr>
          <p:cNvPr id="11" name="Rectangle 2"/>
          <p:cNvSpPr>
            <a:spLocks noChangeArrowheads="1"/>
          </p:cNvSpPr>
          <p:nvPr/>
        </p:nvSpPr>
        <p:spPr bwMode="auto">
          <a:xfrm>
            <a:off x="1069235" y="1737936"/>
            <a:ext cx="7790582" cy="447675"/>
          </a:xfrm>
          <a:prstGeom prst="rect">
            <a:avLst/>
          </a:prstGeom>
          <a:solidFill>
            <a:srgbClr val="D8D8D8"/>
          </a:solidFill>
          <a:ln w="28575" algn="ctr">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endParaRPr lang="ja-JP" altLang="en-US" sz="1400" dirty="0"/>
          </a:p>
        </p:txBody>
      </p:sp>
      <p:sp>
        <p:nvSpPr>
          <p:cNvPr id="16" name="Text Box 3"/>
          <p:cNvSpPr txBox="1">
            <a:spLocks noChangeArrowheads="1"/>
          </p:cNvSpPr>
          <p:nvPr/>
        </p:nvSpPr>
        <p:spPr bwMode="auto">
          <a:xfrm>
            <a:off x="1154958" y="1732048"/>
            <a:ext cx="7848874" cy="295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24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電子</a:t>
            </a:r>
            <a:r>
              <a:rPr kumimoji="0" lang="ja-JP" altLang="en-US" sz="24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自治体の取組みを加速するための１０の指針（抄）</a:t>
            </a:r>
            <a:endParaRPr kumimoji="0" lang="ja-JP" altLang="ja-JP" sz="2400" b="0" i="0" u="none" strike="noStrike" cap="none" normalizeH="0" baseline="0" dirty="0" smtClean="0">
              <a:ln>
                <a:noFill/>
              </a:ln>
              <a:solidFill>
                <a:schemeClr val="tx1"/>
              </a:solidFill>
              <a:effectLst/>
              <a:latin typeface="Arial" panose="020B0604020202020204" pitchFamily="34" charset="0"/>
            </a:endParaRPr>
          </a:p>
        </p:txBody>
      </p:sp>
      <p:sp>
        <p:nvSpPr>
          <p:cNvPr id="20" name="Rectangle 4"/>
          <p:cNvSpPr>
            <a:spLocks noChangeArrowheads="1"/>
          </p:cNvSpPr>
          <p:nvPr/>
        </p:nvSpPr>
        <p:spPr bwMode="auto">
          <a:xfrm>
            <a:off x="1069235" y="2208871"/>
            <a:ext cx="7790582" cy="3960439"/>
          </a:xfrm>
          <a:prstGeom prst="rect">
            <a:avLst/>
          </a:prstGeom>
          <a:solidFill>
            <a:srgbClr val="FFFFFF"/>
          </a:solidFill>
          <a:ln w="9525" algn="ctr">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Text Box 5"/>
          <p:cNvSpPr txBox="1">
            <a:spLocks noChangeArrowheads="1"/>
          </p:cNvSpPr>
          <p:nvPr/>
        </p:nvSpPr>
        <p:spPr bwMode="auto">
          <a:xfrm>
            <a:off x="1370985" y="2342791"/>
            <a:ext cx="7052593" cy="3692599"/>
          </a:xfrm>
          <a:prstGeom prst="rect">
            <a:avLst/>
          </a:prstGeom>
          <a:solidFill>
            <a:srgbClr val="FFFFFF"/>
          </a:solidFill>
          <a:ln>
            <a:noFill/>
          </a:ln>
          <a:effectLst/>
          <a:extLs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2000" b="1" i="0" u="sng"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a:t>
            </a:r>
            <a:r>
              <a:rPr kumimoji="0" lang="ja-JP" altLang="en-US" sz="2000" b="1" i="0" u="sng"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指針６</a:t>
            </a:r>
            <a:r>
              <a:rPr kumimoji="0" lang="en-US" altLang="ja-JP" sz="2000" b="1" i="0" u="sng"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a:t>
            </a:r>
            <a:r>
              <a:rPr kumimoji="0" lang="ja-JP" altLang="en-US" sz="2000" b="1" i="0" u="sng"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明確なＳＬＡの締結、中間標準レイアウトの活用等による最適な調達手法の検討</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smtClean="0">
              <a:ln>
                <a:noFill/>
              </a:ln>
              <a:solidFill>
                <a:schemeClr val="tx1"/>
              </a:solidFill>
              <a:effectLst/>
              <a:latin typeface="Times New Roman" panose="02020603050405020304" pitchFamily="18" charset="0"/>
              <a:ea typeface="ＭＳ 明朝" panose="02020609040205080304" pitchFamily="17" charset="-128"/>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 </a:t>
            </a:r>
            <a:r>
              <a:rPr kumimoji="0" lang="ja-JP" altLang="en-US" sz="20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地方公共団体はクラウドベンダ選定の際に、サポート体制・セキュリティを含む業務に必 要な非機能要件を十分に精査し、ベンダとの責任分界等を明確にしたＳＬＡを締結すること。 また、地方公共団体は、自治体クラウド等新規システムを調達する際、契約期間満了時に業務システムが保有する実データを総務省が公開する中間標準レイアウト仕様によりデータ提供する旨を調達仕様書へ明記するとともに、</a:t>
            </a:r>
            <a:r>
              <a:rPr kumimoji="0" lang="ja-JP" altLang="en-US" sz="2000" b="0" i="0" u="none" strike="noStrike" cap="none" normalizeH="0" baseline="0" dirty="0" smtClean="0">
                <a:ln>
                  <a:noFill/>
                </a:ln>
                <a:solidFill>
                  <a:srgbClr val="FF0000"/>
                </a:solidFill>
                <a:effectLst/>
                <a:latin typeface="ＭＳ ゴシック" panose="020B0609070205080204" pitchFamily="49" charset="-128"/>
                <a:ea typeface="ＭＳ ゴシック" panose="020B0609070205080204" pitchFamily="49" charset="-128"/>
              </a:rPr>
              <a:t>地域情報プラットフォームに準拠したシステムを導入することで、将来にわたる競争性を確保すること</a:t>
            </a:r>
            <a:r>
              <a:rPr kumimoji="0" lang="ja-JP" altLang="en-US" sz="20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rPr>
              <a:t>。</a:t>
            </a:r>
            <a:endParaRPr kumimoji="0" lang="ja-JP" altLang="ja-JP" sz="2000" b="0" i="0" u="none" strike="noStrike" cap="none" normalizeH="0" baseline="0" dirty="0" smtClean="0">
              <a:ln>
                <a:noFill/>
              </a:ln>
              <a:solidFill>
                <a:schemeClr val="tx1"/>
              </a:solidFill>
              <a:effectLst/>
              <a:latin typeface="Arial" panose="020B0604020202020204" pitchFamily="34" charset="0"/>
            </a:endParaRPr>
          </a:p>
        </p:txBody>
      </p:sp>
      <p:sp>
        <p:nvSpPr>
          <p:cNvPr id="9"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10" name="スライド番号プレースホルダ 9"/>
          <p:cNvSpPr>
            <a:spLocks noGrp="1"/>
          </p:cNvSpPr>
          <p:nvPr>
            <p:ph type="sldNum" sz="quarter" idx="4"/>
          </p:nvPr>
        </p:nvSpPr>
        <p:spPr/>
        <p:txBody>
          <a:bodyPr/>
          <a:lstStyle/>
          <a:p>
            <a:fld id="{2FD6A9E3-C2B7-488D-99A2-B5F263FD1EDB}" type="slidenum">
              <a:rPr lang="en-US" altLang="ja-JP" smtClean="0"/>
              <a:pPr/>
              <a:t>17</a:t>
            </a:fld>
            <a:endParaRPr lang="ja-JP" altLang="en-US" dirty="0"/>
          </a:p>
        </p:txBody>
      </p:sp>
      <p:sp>
        <p:nvSpPr>
          <p:cNvPr id="13" name="フッター プレースホルダ 12"/>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2459278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テキスト ボックス 34"/>
          <p:cNvSpPr txBox="1"/>
          <p:nvPr/>
        </p:nvSpPr>
        <p:spPr>
          <a:xfrm>
            <a:off x="250579" y="1734134"/>
            <a:ext cx="9384486" cy="3816429"/>
          </a:xfrm>
          <a:prstGeom prst="rect">
            <a:avLst/>
          </a:prstGeom>
          <a:noFill/>
        </p:spPr>
        <p:txBody>
          <a:bodyPr wrap="square" rtlCol="0">
            <a:spAutoFit/>
          </a:bodyPr>
          <a:lstStyle/>
          <a:p>
            <a:pPr indent="-457200"/>
            <a:r>
              <a:rPr lang="ja-JP" altLang="en-US" sz="1400" b="1" dirty="0">
                <a:solidFill>
                  <a:prstClr val="black"/>
                </a:solidFill>
                <a:latin typeface="HGPｺﾞｼｯｸM" pitchFamily="50" charset="-128"/>
                <a:ea typeface="HGPｺﾞｼｯｸM" pitchFamily="50" charset="-128"/>
              </a:rPr>
              <a:t>　</a:t>
            </a:r>
            <a:r>
              <a:rPr lang="ja-JP" altLang="en-US" sz="1400" b="1" dirty="0" smtClean="0">
                <a:solidFill>
                  <a:prstClr val="black"/>
                </a:solidFill>
                <a:latin typeface="HGPｺﾞｼｯｸM" pitchFamily="50" charset="-128"/>
                <a:ea typeface="HGPｺﾞｼｯｸM" pitchFamily="50" charset="-128"/>
              </a:rPr>
              <a:t>本事業</a:t>
            </a:r>
            <a:r>
              <a:rPr lang="ja-JP" altLang="en-US" sz="1400" b="1" dirty="0">
                <a:solidFill>
                  <a:prstClr val="black"/>
                </a:solidFill>
                <a:latin typeface="HGPｺﾞｼｯｸM" pitchFamily="50" charset="-128"/>
                <a:ea typeface="HGPｺﾞｼｯｸM" pitchFamily="50" charset="-128"/>
              </a:rPr>
              <a:t>は</a:t>
            </a:r>
            <a:r>
              <a:rPr lang="ja-JP" altLang="en-US" sz="1400" b="1" dirty="0" smtClean="0">
                <a:solidFill>
                  <a:prstClr val="black"/>
                </a:solidFill>
                <a:latin typeface="HGPｺﾞｼｯｸM" pitchFamily="50" charset="-128"/>
                <a:ea typeface="HGPｺﾞｼｯｸM" pitchFamily="50" charset="-128"/>
              </a:rPr>
              <a:t>、</a:t>
            </a:r>
            <a:r>
              <a:rPr lang="ja-JP" altLang="en-US" sz="1400" b="1" dirty="0">
                <a:solidFill>
                  <a:prstClr val="black"/>
                </a:solidFill>
                <a:latin typeface="HGPｺﾞｼｯｸM" pitchFamily="50" charset="-128"/>
                <a:ea typeface="HGPｺﾞｼｯｸM" pitchFamily="50" charset="-128"/>
              </a:rPr>
              <a:t>平成</a:t>
            </a:r>
            <a:r>
              <a:rPr lang="en-US" altLang="ja-JP" sz="1400" b="1" dirty="0">
                <a:solidFill>
                  <a:prstClr val="black"/>
                </a:solidFill>
                <a:latin typeface="HGPｺﾞｼｯｸM" pitchFamily="50" charset="-128"/>
                <a:ea typeface="HGPｺﾞｼｯｸM" pitchFamily="50" charset="-128"/>
              </a:rPr>
              <a:t>25</a:t>
            </a:r>
            <a:r>
              <a:rPr lang="ja-JP" altLang="en-US" sz="1400" b="1" dirty="0">
                <a:solidFill>
                  <a:prstClr val="black"/>
                </a:solidFill>
                <a:latin typeface="HGPｺﾞｼｯｸM" pitchFamily="50" charset="-128"/>
                <a:ea typeface="HGPｺﾞｼｯｸM" pitchFamily="50" charset="-128"/>
              </a:rPr>
              <a:t>年</a:t>
            </a:r>
            <a:r>
              <a:rPr lang="en-US" altLang="ja-JP" sz="1400" b="1" dirty="0">
                <a:solidFill>
                  <a:prstClr val="black"/>
                </a:solidFill>
                <a:latin typeface="HGPｺﾞｼｯｸM" pitchFamily="50" charset="-128"/>
                <a:ea typeface="HGPｺﾞｼｯｸM" pitchFamily="50" charset="-128"/>
              </a:rPr>
              <a:t>5</a:t>
            </a:r>
            <a:r>
              <a:rPr lang="ja-JP" altLang="en-US" sz="1400" b="1" dirty="0">
                <a:solidFill>
                  <a:prstClr val="black"/>
                </a:solidFill>
                <a:latin typeface="HGPｺﾞｼｯｸM" pitchFamily="50" charset="-128"/>
                <a:ea typeface="HGPｺﾞｼｯｸM" pitchFamily="50" charset="-128"/>
              </a:rPr>
              <a:t>月</a:t>
            </a:r>
            <a:r>
              <a:rPr lang="en-US" altLang="ja-JP" sz="1400" b="1" dirty="0">
                <a:solidFill>
                  <a:prstClr val="black"/>
                </a:solidFill>
                <a:latin typeface="HGPｺﾞｼｯｸM" pitchFamily="50" charset="-128"/>
                <a:ea typeface="HGPｺﾞｼｯｸM" pitchFamily="50" charset="-128"/>
              </a:rPr>
              <a:t>31</a:t>
            </a:r>
            <a:r>
              <a:rPr lang="ja-JP" altLang="en-US" sz="1400" b="1" dirty="0">
                <a:solidFill>
                  <a:prstClr val="black"/>
                </a:solidFill>
                <a:latin typeface="HGPｺﾞｼｯｸM" pitchFamily="50" charset="-128"/>
                <a:ea typeface="HGPｺﾞｼｯｸM" pitchFamily="50" charset="-128"/>
              </a:rPr>
              <a:t>日</a:t>
            </a:r>
            <a:r>
              <a:rPr lang="ja-JP" altLang="en-US" sz="1400" b="1" dirty="0" smtClean="0">
                <a:solidFill>
                  <a:prstClr val="black"/>
                </a:solidFill>
                <a:latin typeface="HGPｺﾞｼｯｸM" pitchFamily="50" charset="-128"/>
                <a:ea typeface="HGPｺﾞｼｯｸM" pitchFamily="50" charset="-128"/>
              </a:rPr>
              <a:t>に</a:t>
            </a:r>
            <a:r>
              <a:rPr lang="ja-JP" altLang="en-US" sz="1400" b="1" dirty="0">
                <a:solidFill>
                  <a:prstClr val="black"/>
                </a:solidFill>
                <a:latin typeface="HGPｺﾞｼｯｸM" pitchFamily="50" charset="-128"/>
                <a:ea typeface="HGPｺﾞｼｯｸM" pitchFamily="50" charset="-128"/>
              </a:rPr>
              <a:t>公布</a:t>
            </a:r>
            <a:r>
              <a:rPr lang="ja-JP" altLang="en-US" sz="1400" b="1" dirty="0" smtClean="0">
                <a:solidFill>
                  <a:prstClr val="black"/>
                </a:solidFill>
                <a:latin typeface="HGPｺﾞｼｯｸM" pitchFamily="50" charset="-128"/>
                <a:ea typeface="HGPｺﾞｼｯｸM" pitchFamily="50" charset="-128"/>
              </a:rPr>
              <a:t>された</a:t>
            </a:r>
            <a:r>
              <a:rPr lang="ja-JP" altLang="en-US" sz="1400" b="1" dirty="0">
                <a:solidFill>
                  <a:prstClr val="black"/>
                </a:solidFill>
                <a:latin typeface="HGPｺﾞｼｯｸM" pitchFamily="50" charset="-128"/>
                <a:ea typeface="HGPｺﾞｼｯｸM" pitchFamily="50" charset="-128"/>
              </a:rPr>
              <a:t>「行政手続における特定の個人を識別するための番号の利用等に関する法律（以下、「番号法」という。</a:t>
            </a:r>
            <a:r>
              <a:rPr lang="ja-JP" altLang="en-US" sz="1400" b="1" dirty="0" smtClean="0">
                <a:solidFill>
                  <a:prstClr val="black"/>
                </a:solidFill>
                <a:latin typeface="HGPｺﾞｼｯｸM" pitchFamily="50" charset="-128"/>
                <a:ea typeface="HGPｺﾞｼｯｸM" pitchFamily="50" charset="-128"/>
              </a:rPr>
              <a:t>）」及び関連法を</a:t>
            </a:r>
            <a:r>
              <a:rPr lang="ja-JP" altLang="en-US" sz="1400" b="1" dirty="0">
                <a:solidFill>
                  <a:prstClr val="black"/>
                </a:solidFill>
                <a:latin typeface="HGPｺﾞｼｯｸM" pitchFamily="50" charset="-128"/>
                <a:ea typeface="HGPｺﾞｼｯｸM" pitchFamily="50" charset="-128"/>
              </a:rPr>
              <a:t>踏まえ、番号制度の導入にあたり、地方自治体において必要となるさまざまな対応について</a:t>
            </a:r>
            <a:r>
              <a:rPr lang="ja-JP" altLang="en-US" sz="1400" b="1" dirty="0" smtClean="0">
                <a:solidFill>
                  <a:prstClr val="black"/>
                </a:solidFill>
                <a:latin typeface="HGPｺﾞｼｯｸM" pitchFamily="50" charset="-128"/>
                <a:ea typeface="HGPｺﾞｼｯｸM" pitchFamily="50" charset="-128"/>
              </a:rPr>
              <a:t>、</a:t>
            </a:r>
            <a:r>
              <a:rPr lang="ja-JP" altLang="en-US" sz="1400" b="1" u="sng" dirty="0" smtClean="0">
                <a:solidFill>
                  <a:srgbClr val="FF0000"/>
                </a:solidFill>
                <a:latin typeface="HGPｺﾞｼｯｸM" pitchFamily="50" charset="-128"/>
                <a:ea typeface="HGPｺﾞｼｯｸM" pitchFamily="50" charset="-128"/>
              </a:rPr>
              <a:t>番号</a:t>
            </a:r>
            <a:r>
              <a:rPr lang="ja-JP" altLang="en-US" sz="1400" b="1" u="sng" dirty="0">
                <a:solidFill>
                  <a:srgbClr val="FF0000"/>
                </a:solidFill>
                <a:latin typeface="HGPｺﾞｼｯｸM" pitchFamily="50" charset="-128"/>
                <a:ea typeface="HGPｺﾞｼｯｸM" pitchFamily="50" charset="-128"/>
              </a:rPr>
              <a:t>制度導入後の自治体業務及びシステムのあるべき姿</a:t>
            </a:r>
            <a:r>
              <a:rPr lang="ja-JP" altLang="en-US" sz="1400" b="1" dirty="0">
                <a:solidFill>
                  <a:prstClr val="black"/>
                </a:solidFill>
                <a:latin typeface="HGPｺﾞｼｯｸM" pitchFamily="50" charset="-128"/>
                <a:ea typeface="HGPｺﾞｼｯｸM" pitchFamily="50" charset="-128"/>
              </a:rPr>
              <a:t>を示すとともに</a:t>
            </a:r>
            <a:r>
              <a:rPr lang="ja-JP" altLang="en-US" sz="1400" b="1" dirty="0" smtClean="0">
                <a:solidFill>
                  <a:prstClr val="black"/>
                </a:solidFill>
                <a:latin typeface="HGPｺﾞｼｯｸM" pitchFamily="50" charset="-128"/>
                <a:ea typeface="HGPｺﾞｼｯｸM" pitchFamily="50" charset="-128"/>
              </a:rPr>
              <a:t>、</a:t>
            </a:r>
            <a:r>
              <a:rPr lang="ja-JP" altLang="en-US" sz="1400" b="1" dirty="0">
                <a:solidFill>
                  <a:prstClr val="black"/>
                </a:solidFill>
                <a:latin typeface="HGPｺﾞｼｯｸM" pitchFamily="50" charset="-128"/>
                <a:ea typeface="HGPｺﾞｼｯｸM" pitchFamily="50" charset="-128"/>
              </a:rPr>
              <a:t>地域情報プラットフォーム</a:t>
            </a:r>
            <a:r>
              <a:rPr lang="en-US" altLang="ja-JP" sz="1400" b="1" baseline="30000" dirty="0">
                <a:solidFill>
                  <a:prstClr val="black"/>
                </a:solidFill>
                <a:latin typeface="HGPｺﾞｼｯｸM" pitchFamily="50" charset="-128"/>
                <a:ea typeface="HGPｺﾞｼｯｸM" pitchFamily="50" charset="-128"/>
              </a:rPr>
              <a:t>(※)</a:t>
            </a:r>
            <a:r>
              <a:rPr lang="ja-JP" altLang="en-US" sz="1400" b="1" dirty="0">
                <a:solidFill>
                  <a:prstClr val="black"/>
                </a:solidFill>
                <a:latin typeface="HGPｺﾞｼｯｸM" pitchFamily="50" charset="-128"/>
                <a:ea typeface="HGPｺﾞｼｯｸM" pitchFamily="50" charset="-128"/>
              </a:rPr>
              <a:t>の知見を活用しながら、</a:t>
            </a:r>
            <a:r>
              <a:rPr lang="ja-JP" altLang="en-US" sz="1400" b="1" u="sng" dirty="0" smtClean="0">
                <a:solidFill>
                  <a:srgbClr val="FF0000"/>
                </a:solidFill>
                <a:latin typeface="HGPｺﾞｼｯｸM" pitchFamily="50" charset="-128"/>
                <a:ea typeface="HGPｺﾞｼｯｸM" pitchFamily="50" charset="-128"/>
              </a:rPr>
              <a:t>団体間</a:t>
            </a:r>
            <a:r>
              <a:rPr lang="ja-JP" altLang="en-US" sz="1400" b="1" u="sng" dirty="0">
                <a:solidFill>
                  <a:srgbClr val="FF0000"/>
                </a:solidFill>
                <a:latin typeface="HGPｺﾞｼｯｸM" pitchFamily="50" charset="-128"/>
                <a:ea typeface="HGPｺﾞｼｯｸM" pitchFamily="50" charset="-128"/>
              </a:rPr>
              <a:t>連携の実現に向け地方自治体が対応すべき</a:t>
            </a:r>
            <a:r>
              <a:rPr lang="ja-JP" altLang="en-US" sz="1400" b="1" u="sng" dirty="0" smtClean="0">
                <a:solidFill>
                  <a:srgbClr val="FF0000"/>
                </a:solidFill>
                <a:latin typeface="HGPｺﾞｼｯｸM" pitchFamily="50" charset="-128"/>
                <a:ea typeface="HGPｺﾞｼｯｸM" pitchFamily="50" charset="-128"/>
              </a:rPr>
              <a:t>事項、標準的</a:t>
            </a:r>
            <a:r>
              <a:rPr lang="ja-JP" altLang="en-US" sz="1400" b="1" u="sng" dirty="0">
                <a:solidFill>
                  <a:srgbClr val="FF0000"/>
                </a:solidFill>
                <a:latin typeface="HGPｺﾞｼｯｸM" pitchFamily="50" charset="-128"/>
                <a:ea typeface="HGPｺﾞｼｯｸM" pitchFamily="50" charset="-128"/>
              </a:rPr>
              <a:t>な業務プロセスフロー</a:t>
            </a:r>
            <a:r>
              <a:rPr lang="ja-JP" altLang="en-US" sz="1400" b="1" dirty="0" smtClean="0">
                <a:solidFill>
                  <a:prstClr val="black"/>
                </a:solidFill>
                <a:latin typeface="HGPｺﾞｼｯｸM" pitchFamily="50" charset="-128"/>
                <a:ea typeface="HGPｺﾞｼｯｸM" pitchFamily="50" charset="-128"/>
              </a:rPr>
              <a:t>等</a:t>
            </a:r>
            <a:r>
              <a:rPr lang="ja-JP" altLang="en-US" sz="1400" b="1" dirty="0">
                <a:solidFill>
                  <a:prstClr val="black"/>
                </a:solidFill>
                <a:latin typeface="HGPｺﾞｼｯｸM" pitchFamily="50" charset="-128"/>
                <a:ea typeface="HGPｺﾞｼｯｸM" pitchFamily="50" charset="-128"/>
              </a:rPr>
              <a:t>について検討・整理</a:t>
            </a:r>
            <a:r>
              <a:rPr lang="ja-JP" altLang="en-US" sz="1400" b="1" dirty="0" smtClean="0">
                <a:solidFill>
                  <a:prstClr val="black"/>
                </a:solidFill>
                <a:latin typeface="HGPｺﾞｼｯｸM" pitchFamily="50" charset="-128"/>
                <a:ea typeface="HGPｺﾞｼｯｸM" pitchFamily="50" charset="-128"/>
              </a:rPr>
              <a:t>したものである。</a:t>
            </a:r>
            <a:endParaRPr lang="en-US" altLang="ja-JP" sz="800" b="1" dirty="0" smtClean="0">
              <a:solidFill>
                <a:prstClr val="black"/>
              </a:solidFill>
              <a:latin typeface="HGPｺﾞｼｯｸM" pitchFamily="50" charset="-128"/>
              <a:ea typeface="HGPｺﾞｼｯｸM" pitchFamily="50" charset="-128"/>
            </a:endParaRPr>
          </a:p>
          <a:p>
            <a:pPr indent="-457200"/>
            <a:endParaRPr lang="en-US" altLang="ja-JP" sz="800" b="1" dirty="0" smtClean="0">
              <a:solidFill>
                <a:prstClr val="black"/>
              </a:solidFill>
              <a:latin typeface="HGPｺﾞｼｯｸM" pitchFamily="50" charset="-128"/>
              <a:ea typeface="HGPｺﾞｼｯｸM" pitchFamily="50" charset="-128"/>
            </a:endParaRPr>
          </a:p>
          <a:p>
            <a:pPr indent="-457200"/>
            <a:r>
              <a:rPr lang="ja-JP" altLang="en-US" sz="1400" b="1" dirty="0">
                <a:solidFill>
                  <a:prstClr val="black"/>
                </a:solidFill>
                <a:latin typeface="HGPｺﾞｼｯｸM" pitchFamily="50" charset="-128"/>
                <a:ea typeface="HGPｺﾞｼｯｸM" pitchFamily="50" charset="-128"/>
              </a:rPr>
              <a:t>　</a:t>
            </a:r>
            <a:r>
              <a:rPr lang="ja-JP" altLang="en-US" sz="1400" b="1" dirty="0" smtClean="0">
                <a:solidFill>
                  <a:prstClr val="black"/>
                </a:solidFill>
                <a:latin typeface="HGPｺﾞｼｯｸM" pitchFamily="50" charset="-128"/>
                <a:ea typeface="HGPｺﾞｼｯｸM" pitchFamily="50" charset="-128"/>
              </a:rPr>
              <a:t>平成</a:t>
            </a:r>
            <a:r>
              <a:rPr lang="en-US" altLang="ja-JP" sz="1400" b="1" dirty="0" smtClean="0">
                <a:solidFill>
                  <a:prstClr val="black"/>
                </a:solidFill>
                <a:latin typeface="HGPｺﾞｼｯｸM" pitchFamily="50" charset="-128"/>
                <a:ea typeface="HGPｺﾞｼｯｸM" pitchFamily="50" charset="-128"/>
              </a:rPr>
              <a:t>24</a:t>
            </a:r>
            <a:r>
              <a:rPr lang="ja-JP" altLang="en-US" sz="1400" b="1" dirty="0" smtClean="0">
                <a:solidFill>
                  <a:prstClr val="black"/>
                </a:solidFill>
                <a:latin typeface="HGPｺﾞｼｯｸM" pitchFamily="50" charset="-128"/>
                <a:ea typeface="HGPｺﾞｼｯｸM" pitchFamily="50" charset="-128"/>
              </a:rPr>
              <a:t>年度は、「</a:t>
            </a:r>
            <a:r>
              <a:rPr lang="ja-JP" altLang="en-US" sz="1400" b="1" dirty="0">
                <a:solidFill>
                  <a:prstClr val="black"/>
                </a:solidFill>
                <a:latin typeface="HGPｺﾞｼｯｸM" pitchFamily="50" charset="-128"/>
                <a:ea typeface="HGPｺﾞｼｯｸM" pitchFamily="50" charset="-128"/>
              </a:rPr>
              <a:t>行政手続における特定の個人を識別するための番号の利用等に関する法律案」及び関連法案を踏まえ</a:t>
            </a:r>
            <a:r>
              <a:rPr lang="ja-JP" altLang="en-US" sz="1400" b="1" dirty="0" smtClean="0">
                <a:solidFill>
                  <a:prstClr val="black"/>
                </a:solidFill>
                <a:latin typeface="HGPｺﾞｼｯｸM" pitchFamily="50" charset="-128"/>
                <a:ea typeface="HGPｺﾞｼｯｸM" pitchFamily="50" charset="-128"/>
              </a:rPr>
              <a:t>、</a:t>
            </a:r>
            <a:r>
              <a:rPr lang="ja-JP" altLang="en-US" sz="1400" b="1" u="sng" dirty="0" smtClean="0">
                <a:solidFill>
                  <a:srgbClr val="FF0000"/>
                </a:solidFill>
                <a:latin typeface="HGPｺﾞｼｯｸM" pitchFamily="50" charset="-128"/>
                <a:ea typeface="HGPｺﾞｼｯｸM" pitchFamily="50" charset="-128"/>
              </a:rPr>
              <a:t>番号</a:t>
            </a:r>
            <a:r>
              <a:rPr lang="ja-JP" altLang="en-US" sz="1400" b="1" u="sng" dirty="0">
                <a:solidFill>
                  <a:srgbClr val="FF0000"/>
                </a:solidFill>
                <a:latin typeface="HGPｺﾞｼｯｸM" pitchFamily="50" charset="-128"/>
                <a:ea typeface="HGPｺﾞｼｯｸM" pitchFamily="50" charset="-128"/>
              </a:rPr>
              <a:t>制度導入後の自治体業務及びシステムのあるべき姿</a:t>
            </a:r>
            <a:r>
              <a:rPr lang="ja-JP" altLang="en-US" sz="1400" b="1" dirty="0">
                <a:solidFill>
                  <a:prstClr val="black"/>
                </a:solidFill>
                <a:latin typeface="HGPｺﾞｼｯｸM" pitchFamily="50" charset="-128"/>
                <a:ea typeface="HGPｺﾞｼｯｸM" pitchFamily="50" charset="-128"/>
              </a:rPr>
              <a:t>を示すとともに</a:t>
            </a:r>
            <a:r>
              <a:rPr lang="ja-JP" altLang="en-US" sz="1400" b="1" dirty="0" smtClean="0">
                <a:solidFill>
                  <a:prstClr val="black"/>
                </a:solidFill>
                <a:latin typeface="HGPｺﾞｼｯｸM" pitchFamily="50" charset="-128"/>
                <a:ea typeface="HGPｺﾞｼｯｸM" pitchFamily="50" charset="-128"/>
              </a:rPr>
              <a:t>、</a:t>
            </a:r>
            <a:r>
              <a:rPr lang="ja-JP" altLang="en-US" sz="1400" b="1" u="sng" dirty="0" smtClean="0">
                <a:solidFill>
                  <a:srgbClr val="FF0000"/>
                </a:solidFill>
                <a:latin typeface="HGPｺﾞｼｯｸM" pitchFamily="50" charset="-128"/>
                <a:ea typeface="HGPｺﾞｼｯｸM" pitchFamily="50" charset="-128"/>
              </a:rPr>
              <a:t>団体間連携の実現に向け地方自治体が対応すべき事項</a:t>
            </a:r>
            <a:r>
              <a:rPr lang="ja-JP" altLang="en-US" sz="1400" b="1" dirty="0" smtClean="0">
                <a:solidFill>
                  <a:prstClr val="black"/>
                </a:solidFill>
                <a:latin typeface="HGPｺﾞｼｯｸM" pitchFamily="50" charset="-128"/>
                <a:ea typeface="HGPｺﾞｼｯｸM" pitchFamily="50" charset="-128"/>
              </a:rPr>
              <a:t>等について検討・整理した。</a:t>
            </a:r>
            <a:endParaRPr lang="en-US" altLang="ja-JP" sz="800" b="1" dirty="0" smtClean="0">
              <a:solidFill>
                <a:prstClr val="black"/>
              </a:solidFill>
              <a:latin typeface="HGPｺﾞｼｯｸM" pitchFamily="50" charset="-128"/>
              <a:ea typeface="HGPｺﾞｼｯｸM" pitchFamily="50" charset="-128"/>
            </a:endParaRPr>
          </a:p>
          <a:p>
            <a:pPr indent="-457200"/>
            <a:endParaRPr lang="en-US" altLang="ja-JP" sz="800" b="1" dirty="0" smtClean="0">
              <a:solidFill>
                <a:prstClr val="black"/>
              </a:solidFill>
              <a:latin typeface="HGPｺﾞｼｯｸM" pitchFamily="50" charset="-128"/>
              <a:ea typeface="HGPｺﾞｼｯｸM" pitchFamily="50" charset="-128"/>
            </a:endParaRPr>
          </a:p>
          <a:p>
            <a:pPr indent="-457200"/>
            <a:r>
              <a:rPr lang="ja-JP" altLang="en-US" sz="1400" b="1" dirty="0" smtClean="0">
                <a:solidFill>
                  <a:prstClr val="black"/>
                </a:solidFill>
                <a:latin typeface="HGPｺﾞｼｯｸM" pitchFamily="50" charset="-128"/>
                <a:ea typeface="HGPｺﾞｼｯｸM" pitchFamily="50" charset="-128"/>
              </a:rPr>
              <a:t>　平成</a:t>
            </a:r>
            <a:r>
              <a:rPr lang="en-US" altLang="ja-JP" sz="1400" b="1" dirty="0" smtClean="0">
                <a:solidFill>
                  <a:prstClr val="black"/>
                </a:solidFill>
                <a:latin typeface="HGPｺﾞｼｯｸM" pitchFamily="50" charset="-128"/>
                <a:ea typeface="HGPｺﾞｼｯｸM" pitchFamily="50" charset="-128"/>
              </a:rPr>
              <a:t>25</a:t>
            </a:r>
            <a:r>
              <a:rPr lang="ja-JP" altLang="en-US" sz="1400" b="1" dirty="0" smtClean="0">
                <a:solidFill>
                  <a:prstClr val="black"/>
                </a:solidFill>
                <a:latin typeface="HGPｺﾞｼｯｸM" pitchFamily="50" charset="-128"/>
                <a:ea typeface="HGPｺﾞｼｯｸM" pitchFamily="50" charset="-128"/>
              </a:rPr>
              <a:t>年度は、「</a:t>
            </a:r>
            <a:r>
              <a:rPr lang="ja-JP" altLang="en-US" sz="1400" b="1" dirty="0">
                <a:solidFill>
                  <a:prstClr val="black"/>
                </a:solidFill>
                <a:latin typeface="HGPｺﾞｼｯｸM" pitchFamily="50" charset="-128"/>
                <a:ea typeface="HGPｺﾞｼｯｸM" pitchFamily="50" charset="-128"/>
              </a:rPr>
              <a:t>社会保障・税に関わる番号制度に関する国と地方の事務レベルの協議の場（平成</a:t>
            </a:r>
            <a:r>
              <a:rPr lang="en-US" altLang="ja-JP" sz="1400" b="1" dirty="0">
                <a:solidFill>
                  <a:prstClr val="black"/>
                </a:solidFill>
                <a:latin typeface="HGPｺﾞｼｯｸM" pitchFamily="50" charset="-128"/>
                <a:ea typeface="HGPｺﾞｼｯｸM" pitchFamily="50" charset="-128"/>
              </a:rPr>
              <a:t>25</a:t>
            </a:r>
            <a:r>
              <a:rPr lang="ja-JP" altLang="en-US" sz="1400" b="1" dirty="0">
                <a:solidFill>
                  <a:prstClr val="black"/>
                </a:solidFill>
                <a:latin typeface="HGPｺﾞｼｯｸM" pitchFamily="50" charset="-128"/>
                <a:ea typeface="HGPｺﾞｼｯｸM" pitchFamily="50" charset="-128"/>
              </a:rPr>
              <a:t>年</a:t>
            </a:r>
            <a:r>
              <a:rPr lang="en-US" altLang="ja-JP" sz="1400" b="1" dirty="0">
                <a:solidFill>
                  <a:prstClr val="black"/>
                </a:solidFill>
                <a:latin typeface="HGPｺﾞｼｯｸM" pitchFamily="50" charset="-128"/>
                <a:ea typeface="HGPｺﾞｼｯｸM" pitchFamily="50" charset="-128"/>
              </a:rPr>
              <a:t>12</a:t>
            </a:r>
            <a:r>
              <a:rPr lang="ja-JP" altLang="en-US" sz="1400" b="1" dirty="0">
                <a:solidFill>
                  <a:prstClr val="black"/>
                </a:solidFill>
                <a:latin typeface="HGPｺﾞｼｯｸM" pitchFamily="50" charset="-128"/>
                <a:ea typeface="HGPｺﾞｼｯｸM" pitchFamily="50" charset="-128"/>
              </a:rPr>
              <a:t>月</a:t>
            </a:r>
            <a:r>
              <a:rPr lang="en-US" altLang="ja-JP" sz="1400" b="1" dirty="0">
                <a:solidFill>
                  <a:prstClr val="black"/>
                </a:solidFill>
                <a:latin typeface="HGPｺﾞｼｯｸM" pitchFamily="50" charset="-128"/>
                <a:ea typeface="HGPｺﾞｼｯｸM" pitchFamily="50" charset="-128"/>
              </a:rPr>
              <a:t>6</a:t>
            </a:r>
            <a:r>
              <a:rPr lang="ja-JP" altLang="en-US" sz="1400" b="1" dirty="0">
                <a:solidFill>
                  <a:prstClr val="black"/>
                </a:solidFill>
                <a:latin typeface="HGPｺﾞｼｯｸM" pitchFamily="50" charset="-128"/>
                <a:ea typeface="HGPｺﾞｼｯｸM" pitchFamily="50" charset="-128"/>
              </a:rPr>
              <a:t>日開催）」で配布された</a:t>
            </a:r>
            <a:r>
              <a:rPr lang="ja-JP" altLang="en-US" sz="1400" b="1" u="sng" dirty="0">
                <a:solidFill>
                  <a:srgbClr val="FF0000"/>
                </a:solidFill>
                <a:latin typeface="HGPｺﾞｼｯｸM" pitchFamily="50" charset="-128"/>
                <a:ea typeface="HGPｺﾞｼｯｸM" pitchFamily="50" charset="-128"/>
              </a:rPr>
              <a:t>「主務省令事項」をもとに</a:t>
            </a:r>
            <a:r>
              <a:rPr lang="ja-JP" altLang="en-US" sz="1400" b="1" dirty="0" smtClean="0">
                <a:solidFill>
                  <a:prstClr val="black"/>
                </a:solidFill>
                <a:latin typeface="HGPｺﾞｼｯｸM" pitchFamily="50" charset="-128"/>
                <a:ea typeface="HGPｺﾞｼｯｸM" pitchFamily="50" charset="-128"/>
              </a:rPr>
              <a:t>、地方</a:t>
            </a:r>
            <a:r>
              <a:rPr lang="ja-JP" altLang="en-US" sz="1400" b="1" dirty="0">
                <a:solidFill>
                  <a:prstClr val="black"/>
                </a:solidFill>
                <a:latin typeface="HGPｺﾞｼｯｸM" pitchFamily="50" charset="-128"/>
                <a:ea typeface="HGPｺﾞｼｯｸM" pitchFamily="50" charset="-128"/>
              </a:rPr>
              <a:t>自治体</a:t>
            </a:r>
            <a:r>
              <a:rPr lang="ja-JP" altLang="en-US" sz="1400" b="1" dirty="0" smtClean="0">
                <a:solidFill>
                  <a:prstClr val="black"/>
                </a:solidFill>
                <a:latin typeface="HGPｺﾞｼｯｸM" pitchFamily="50" charset="-128"/>
                <a:ea typeface="HGPｺﾞｼｯｸM" pitchFamily="50" charset="-128"/>
              </a:rPr>
              <a:t>が</a:t>
            </a:r>
            <a:r>
              <a:rPr lang="ja-JP" altLang="en-US" sz="1400" b="1" dirty="0">
                <a:solidFill>
                  <a:prstClr val="black"/>
                </a:solidFill>
                <a:latin typeface="HGPｺﾞｼｯｸM" pitchFamily="50" charset="-128"/>
                <a:ea typeface="HGPｺﾞｼｯｸM" pitchFamily="50" charset="-128"/>
              </a:rPr>
              <a:t>団体間連携の実現に</a:t>
            </a:r>
            <a:r>
              <a:rPr lang="ja-JP" altLang="en-US" sz="1400" b="1" dirty="0" smtClean="0">
                <a:solidFill>
                  <a:prstClr val="black"/>
                </a:solidFill>
                <a:latin typeface="HGPｺﾞｼｯｸM" pitchFamily="50" charset="-128"/>
                <a:ea typeface="HGPｺﾞｼｯｸM" pitchFamily="50" charset="-128"/>
              </a:rPr>
              <a:t>向け実施すべき</a:t>
            </a:r>
            <a:r>
              <a:rPr lang="ja-JP" altLang="en-US" sz="1400" b="1" u="sng" dirty="0" smtClean="0">
                <a:solidFill>
                  <a:srgbClr val="FF0000"/>
                </a:solidFill>
                <a:latin typeface="HGPｺﾞｼｯｸM" pitchFamily="50" charset="-128"/>
                <a:ea typeface="HGPｺﾞｼｯｸM" pitchFamily="50" charset="-128"/>
              </a:rPr>
              <a:t>具体的な作業手順と標準的な業務プロセスフロー</a:t>
            </a:r>
            <a:r>
              <a:rPr lang="ja-JP" altLang="en-US" sz="1400" b="1" dirty="0" smtClean="0">
                <a:solidFill>
                  <a:prstClr val="black"/>
                </a:solidFill>
                <a:latin typeface="HGPｺﾞｼｯｸM" pitchFamily="50" charset="-128"/>
                <a:ea typeface="HGPｺﾞｼｯｸM" pitchFamily="50" charset="-128"/>
              </a:rPr>
              <a:t>等について検討・整理した。</a:t>
            </a:r>
            <a:endParaRPr lang="en-US" altLang="ja-JP" sz="800" b="1" dirty="0" smtClean="0">
              <a:solidFill>
                <a:prstClr val="black"/>
              </a:solidFill>
              <a:latin typeface="HGPｺﾞｼｯｸM" pitchFamily="50" charset="-128"/>
              <a:ea typeface="HGPｺﾞｼｯｸM" pitchFamily="50" charset="-128"/>
            </a:endParaRPr>
          </a:p>
          <a:p>
            <a:pPr indent="-457200"/>
            <a:endParaRPr lang="en-US" altLang="ja-JP" sz="800" b="1" dirty="0" smtClean="0">
              <a:solidFill>
                <a:prstClr val="black"/>
              </a:solidFill>
              <a:latin typeface="HGPｺﾞｼｯｸM" pitchFamily="50" charset="-128"/>
              <a:ea typeface="HGPｺﾞｼｯｸM" pitchFamily="50" charset="-128"/>
            </a:endParaRPr>
          </a:p>
          <a:p>
            <a:pPr indent="-457200"/>
            <a:r>
              <a:rPr lang="ja-JP" altLang="en-US" sz="1400" b="1" dirty="0">
                <a:solidFill>
                  <a:prstClr val="black"/>
                </a:solidFill>
                <a:latin typeface="HGPｺﾞｼｯｸM" pitchFamily="50" charset="-128"/>
                <a:ea typeface="HGPｺﾞｼｯｸM" pitchFamily="50" charset="-128"/>
              </a:rPr>
              <a:t>　</a:t>
            </a:r>
            <a:r>
              <a:rPr lang="ja-JP" altLang="en-US" sz="1400" b="1" dirty="0" smtClean="0">
                <a:solidFill>
                  <a:prstClr val="black"/>
                </a:solidFill>
                <a:latin typeface="HGPｺﾞｼｯｸM" pitchFamily="50" charset="-128"/>
                <a:ea typeface="HGPｺﾞｼｯｸM" pitchFamily="50" charset="-128"/>
              </a:rPr>
              <a:t>平成</a:t>
            </a:r>
            <a:r>
              <a:rPr lang="en-US" altLang="ja-JP" sz="1400" b="1" dirty="0" smtClean="0">
                <a:solidFill>
                  <a:prstClr val="black"/>
                </a:solidFill>
                <a:latin typeface="HGPｺﾞｼｯｸM" pitchFamily="50" charset="-128"/>
                <a:ea typeface="HGPｺﾞｼｯｸM" pitchFamily="50" charset="-128"/>
              </a:rPr>
              <a:t>24</a:t>
            </a:r>
            <a:r>
              <a:rPr lang="ja-JP" altLang="en-US" sz="1400" b="1" dirty="0" smtClean="0">
                <a:solidFill>
                  <a:prstClr val="black"/>
                </a:solidFill>
                <a:latin typeface="HGPｺﾞｼｯｸM" pitchFamily="50" charset="-128"/>
                <a:ea typeface="HGPｺﾞｼｯｸM" pitchFamily="50" charset="-128"/>
              </a:rPr>
              <a:t>年度、</a:t>
            </a:r>
            <a:r>
              <a:rPr lang="en-US" altLang="ja-JP" sz="1400" b="1" dirty="0" smtClean="0">
                <a:solidFill>
                  <a:prstClr val="black"/>
                </a:solidFill>
                <a:latin typeface="HGPｺﾞｼｯｸM" pitchFamily="50" charset="-128"/>
                <a:ea typeface="HGPｺﾞｼｯｸM" pitchFamily="50" charset="-128"/>
              </a:rPr>
              <a:t>25</a:t>
            </a:r>
            <a:r>
              <a:rPr lang="ja-JP" altLang="en-US" sz="1400" b="1" dirty="0" smtClean="0">
                <a:solidFill>
                  <a:prstClr val="black"/>
                </a:solidFill>
                <a:latin typeface="HGPｺﾞｼｯｸM" pitchFamily="50" charset="-128"/>
                <a:ea typeface="HGPｺﾞｼｯｸM" pitchFamily="50" charset="-128"/>
              </a:rPr>
              <a:t>年度事業の成果物は、地方自治体における具体的な検討作業に資するよう</a:t>
            </a:r>
            <a:r>
              <a:rPr lang="ja-JP" altLang="en-US" sz="1400" b="1" u="sng" dirty="0" smtClean="0">
                <a:solidFill>
                  <a:srgbClr val="FF0000"/>
                </a:solidFill>
                <a:latin typeface="HGPｺﾞｼｯｸM" pitchFamily="50" charset="-128"/>
                <a:ea typeface="HGPｺﾞｼｯｸM" pitchFamily="50" charset="-128"/>
              </a:rPr>
              <a:t>編集</a:t>
            </a:r>
            <a:r>
              <a:rPr lang="ja-JP" altLang="en-US" sz="1400" b="1" u="sng" dirty="0">
                <a:solidFill>
                  <a:srgbClr val="FF0000"/>
                </a:solidFill>
                <a:latin typeface="HGPｺﾞｼｯｸM" pitchFamily="50" charset="-128"/>
                <a:ea typeface="HGPｺﾞｼｯｸM" pitchFamily="50" charset="-128"/>
              </a:rPr>
              <a:t>可能形式で</a:t>
            </a:r>
            <a:r>
              <a:rPr lang="ja-JP" altLang="en-US" sz="1400" b="1" u="sng" dirty="0" smtClean="0">
                <a:solidFill>
                  <a:srgbClr val="FF0000"/>
                </a:solidFill>
                <a:latin typeface="HGPｺﾞｼｯｸM" pitchFamily="50" charset="-128"/>
                <a:ea typeface="HGPｺﾞｼｯｸM" pitchFamily="50" charset="-128"/>
              </a:rPr>
              <a:t>提供</a:t>
            </a:r>
            <a:r>
              <a:rPr lang="ja-JP" altLang="en-US" sz="1400" b="1" dirty="0" smtClean="0">
                <a:latin typeface="HGPｺﾞｼｯｸM" pitchFamily="50" charset="-128"/>
                <a:ea typeface="HGPｺﾞｼｯｸM" pitchFamily="50" charset="-128"/>
              </a:rPr>
              <a:t>している</a:t>
            </a:r>
            <a:r>
              <a:rPr lang="ja-JP" altLang="en-US" sz="1400" b="1" dirty="0" smtClean="0">
                <a:solidFill>
                  <a:prstClr val="black"/>
                </a:solidFill>
                <a:latin typeface="HGPｺﾞｼｯｸM" pitchFamily="50" charset="-128"/>
                <a:ea typeface="HGPｺﾞｼｯｸM" pitchFamily="50" charset="-128"/>
              </a:rPr>
              <a:t>。</a:t>
            </a:r>
            <a:endParaRPr lang="en-US" altLang="ja-JP" sz="1400" b="1" dirty="0" smtClean="0">
              <a:solidFill>
                <a:prstClr val="black"/>
              </a:solidFill>
              <a:latin typeface="HGPｺﾞｼｯｸM" pitchFamily="50" charset="-128"/>
              <a:ea typeface="HGPｺﾞｼｯｸM" pitchFamily="50" charset="-128"/>
            </a:endParaRPr>
          </a:p>
          <a:p>
            <a:pPr indent="-457200"/>
            <a:endParaRPr lang="en-US" altLang="ja-JP" sz="800" b="1" dirty="0">
              <a:solidFill>
                <a:prstClr val="black"/>
              </a:solidFill>
              <a:latin typeface="HGPｺﾞｼｯｸM" pitchFamily="50" charset="-128"/>
              <a:ea typeface="HGPｺﾞｼｯｸM" pitchFamily="50" charset="-128"/>
            </a:endParaRPr>
          </a:p>
          <a:p>
            <a:pPr indent="-457200"/>
            <a:r>
              <a:rPr lang="ja-JP" altLang="en-US" sz="1400" dirty="0" smtClean="0">
                <a:latin typeface="HGPｺﾞｼｯｸM" pitchFamily="50" charset="-128"/>
                <a:ea typeface="HGPｺﾞｼｯｸM" pitchFamily="50" charset="-128"/>
                <a:cs typeface="Meiryo UI" panose="020B0604030504040204" pitchFamily="50" charset="-128"/>
              </a:rPr>
              <a:t>　</a:t>
            </a:r>
            <a:r>
              <a:rPr lang="ja-JP" altLang="en-US" sz="1400" b="1" dirty="0" smtClean="0">
                <a:latin typeface="HGPｺﾞｼｯｸM" pitchFamily="50" charset="-128"/>
                <a:ea typeface="HGPｺﾞｼｯｸM" pitchFamily="50" charset="-128"/>
                <a:cs typeface="Meiryo UI" panose="020B0604030504040204" pitchFamily="50" charset="-128"/>
              </a:rPr>
              <a:t>なお</a:t>
            </a:r>
            <a:r>
              <a:rPr lang="ja-JP" altLang="en-US" sz="1400" b="1" dirty="0">
                <a:latin typeface="HGPｺﾞｼｯｸM" pitchFamily="50" charset="-128"/>
                <a:ea typeface="HGPｺﾞｼｯｸM" pitchFamily="50" charset="-128"/>
                <a:cs typeface="Meiryo UI" panose="020B0604030504040204" pitchFamily="50" charset="-128"/>
              </a:rPr>
              <a:t>、本事業の成果物は、「社会保障・税に関わる番号制度に関する国と地方の事務レベルの協議の場（平成</a:t>
            </a:r>
            <a:r>
              <a:rPr lang="en-US" altLang="ja-JP" sz="1400" b="1" dirty="0">
                <a:latin typeface="HGPｺﾞｼｯｸM" pitchFamily="50" charset="-128"/>
                <a:ea typeface="HGPｺﾞｼｯｸM" pitchFamily="50" charset="-128"/>
                <a:cs typeface="Meiryo UI" panose="020B0604030504040204" pitchFamily="50" charset="-128"/>
              </a:rPr>
              <a:t>25</a:t>
            </a:r>
            <a:r>
              <a:rPr lang="ja-JP" altLang="en-US" sz="1400" b="1" dirty="0">
                <a:latin typeface="HGPｺﾞｼｯｸM" pitchFamily="50" charset="-128"/>
                <a:ea typeface="HGPｺﾞｼｯｸM" pitchFamily="50" charset="-128"/>
                <a:cs typeface="Meiryo UI" panose="020B0604030504040204" pitchFamily="50" charset="-128"/>
              </a:rPr>
              <a:t>年</a:t>
            </a:r>
            <a:r>
              <a:rPr lang="en-US" altLang="ja-JP" sz="1400" b="1" dirty="0">
                <a:latin typeface="HGPｺﾞｼｯｸM" pitchFamily="50" charset="-128"/>
                <a:ea typeface="HGPｺﾞｼｯｸM" pitchFamily="50" charset="-128"/>
                <a:cs typeface="Meiryo UI" panose="020B0604030504040204" pitchFamily="50" charset="-128"/>
              </a:rPr>
              <a:t>12</a:t>
            </a:r>
            <a:r>
              <a:rPr lang="ja-JP" altLang="en-US" sz="1400" b="1" dirty="0">
                <a:latin typeface="HGPｺﾞｼｯｸM" pitchFamily="50" charset="-128"/>
                <a:ea typeface="HGPｺﾞｼｯｸM" pitchFamily="50" charset="-128"/>
                <a:cs typeface="Meiryo UI" panose="020B0604030504040204" pitchFamily="50" charset="-128"/>
              </a:rPr>
              <a:t>月</a:t>
            </a:r>
            <a:r>
              <a:rPr lang="en-US" altLang="ja-JP" sz="1400" b="1" dirty="0">
                <a:latin typeface="HGPｺﾞｼｯｸM" pitchFamily="50" charset="-128"/>
                <a:ea typeface="HGPｺﾞｼｯｸM" pitchFamily="50" charset="-128"/>
                <a:cs typeface="Meiryo UI" panose="020B0604030504040204" pitchFamily="50" charset="-128"/>
              </a:rPr>
              <a:t>6</a:t>
            </a:r>
            <a:r>
              <a:rPr lang="ja-JP" altLang="en-US" sz="1400" b="1" dirty="0">
                <a:latin typeface="HGPｺﾞｼｯｸM" pitchFamily="50" charset="-128"/>
                <a:ea typeface="HGPｺﾞｼｯｸM" pitchFamily="50" charset="-128"/>
                <a:cs typeface="Meiryo UI" panose="020B0604030504040204" pitchFamily="50" charset="-128"/>
              </a:rPr>
              <a:t>日開催）」で配布された「主務省令事項」をもとに作成したものであり、「主務省令事項」が確定した際に変更が生じる可能性があることに留意頂きたい</a:t>
            </a:r>
            <a:r>
              <a:rPr lang="ja-JP" altLang="en-US" sz="1400" b="1" dirty="0" smtClean="0">
                <a:latin typeface="HGPｺﾞｼｯｸM" pitchFamily="50" charset="-128"/>
                <a:ea typeface="HGPｺﾞｼｯｸM" pitchFamily="50" charset="-128"/>
                <a:cs typeface="Meiryo UI" panose="020B0604030504040204" pitchFamily="50" charset="-128"/>
              </a:rPr>
              <a:t>。</a:t>
            </a:r>
            <a:endParaRPr lang="ja-JP" altLang="en-US" sz="1400" b="1" dirty="0">
              <a:solidFill>
                <a:prstClr val="black"/>
              </a:solidFill>
              <a:latin typeface="HGPｺﾞｼｯｸM" pitchFamily="50" charset="-128"/>
              <a:ea typeface="HGPｺﾞｼｯｸM" pitchFamily="50" charset="-128"/>
            </a:endParaRPr>
          </a:p>
        </p:txBody>
      </p:sp>
      <p:sp>
        <p:nvSpPr>
          <p:cNvPr id="3" name="正方形/長方形 2"/>
          <p:cNvSpPr/>
          <p:nvPr/>
        </p:nvSpPr>
        <p:spPr>
          <a:xfrm>
            <a:off x="265042" y="5475883"/>
            <a:ext cx="9640959" cy="600164"/>
          </a:xfrm>
          <a:prstGeom prst="rect">
            <a:avLst/>
          </a:prstGeom>
        </p:spPr>
        <p:txBody>
          <a:bodyPr wrap="square">
            <a:spAutoFit/>
          </a:bodyPr>
          <a:lstStyle/>
          <a:p>
            <a:pPr marL="444500" lvl="0" indent="-342000"/>
            <a:r>
              <a:rPr lang="ja-JP" altLang="en-US" sz="1100" dirty="0">
                <a:solidFill>
                  <a:prstClr val="black"/>
                </a:solidFill>
                <a:latin typeface="HGPｺﾞｼｯｸM" pitchFamily="50" charset="-128"/>
                <a:ea typeface="HGPｺﾞｼｯｸM" pitchFamily="50" charset="-128"/>
                <a:cs typeface="Meiryo UI" panose="020B0604030504040204" pitchFamily="50" charset="-128"/>
              </a:rPr>
              <a:t>（</a:t>
            </a:r>
            <a:r>
              <a:rPr lang="en-US" altLang="ja-JP" sz="1100" dirty="0">
                <a:solidFill>
                  <a:prstClr val="black"/>
                </a:solidFill>
                <a:latin typeface="HGPｺﾞｼｯｸM" pitchFamily="50" charset="-128"/>
                <a:ea typeface="HGPｺﾞｼｯｸM" pitchFamily="50" charset="-128"/>
                <a:cs typeface="Meiryo UI" panose="020B0604030504040204" pitchFamily="50" charset="-128"/>
              </a:rPr>
              <a:t>※</a:t>
            </a:r>
            <a:r>
              <a:rPr lang="ja-JP" altLang="en-US" sz="1100" dirty="0">
                <a:solidFill>
                  <a:prstClr val="black"/>
                </a:solidFill>
                <a:latin typeface="HGPｺﾞｼｯｸM" pitchFamily="50" charset="-128"/>
                <a:ea typeface="HGPｺﾞｼｯｸM" pitchFamily="50" charset="-128"/>
                <a:cs typeface="Meiryo UI" panose="020B0604030504040204" pitchFamily="50" charset="-128"/>
              </a:rPr>
              <a:t>）業務システム間の連携を可能とするために各システムが準拠すべき業務面や技術面のルールを定めた「地域情報プラットフォーム」標準仕様についても</a:t>
            </a:r>
            <a:r>
              <a:rPr lang="ja-JP" altLang="en-US" sz="1100" dirty="0" smtClean="0">
                <a:solidFill>
                  <a:prstClr val="black"/>
                </a:solidFill>
                <a:latin typeface="HGPｺﾞｼｯｸM" pitchFamily="50" charset="-128"/>
                <a:ea typeface="HGPｺﾞｼｯｸM" pitchFamily="50" charset="-128"/>
                <a:cs typeface="Meiryo UI" panose="020B0604030504040204" pitchFamily="50" charset="-128"/>
              </a:rPr>
              <a:t>、</a:t>
            </a:r>
            <a:endParaRPr lang="en-US" altLang="ja-JP" sz="1100" dirty="0" smtClean="0">
              <a:solidFill>
                <a:prstClr val="black"/>
              </a:solidFill>
              <a:latin typeface="HGPｺﾞｼｯｸM" pitchFamily="50" charset="-128"/>
              <a:ea typeface="HGPｺﾞｼｯｸM" pitchFamily="50" charset="-128"/>
              <a:cs typeface="Meiryo UI" panose="020B0604030504040204" pitchFamily="50" charset="-128"/>
            </a:endParaRPr>
          </a:p>
          <a:p>
            <a:pPr marL="444500" lvl="0" indent="-342000"/>
            <a:r>
              <a:rPr lang="ja-JP" altLang="en-US" sz="1100" dirty="0" smtClean="0">
                <a:solidFill>
                  <a:prstClr val="black"/>
                </a:solidFill>
                <a:latin typeface="HGPｺﾞｼｯｸM" pitchFamily="50" charset="-128"/>
                <a:ea typeface="HGPｺﾞｼｯｸM" pitchFamily="50" charset="-128"/>
                <a:cs typeface="Meiryo UI" panose="020B0604030504040204" pitchFamily="50" charset="-128"/>
              </a:rPr>
              <a:t>平成</a:t>
            </a:r>
            <a:r>
              <a:rPr lang="en-US" altLang="ja-JP" sz="1100" dirty="0">
                <a:solidFill>
                  <a:prstClr val="black"/>
                </a:solidFill>
                <a:latin typeface="HGPｺﾞｼｯｸM" pitchFamily="50" charset="-128"/>
                <a:ea typeface="HGPｺﾞｼｯｸM" pitchFamily="50" charset="-128"/>
                <a:cs typeface="Meiryo UI" panose="020B0604030504040204" pitchFamily="50" charset="-128"/>
              </a:rPr>
              <a:t>25</a:t>
            </a:r>
            <a:r>
              <a:rPr lang="ja-JP" altLang="en-US" sz="1100" dirty="0">
                <a:solidFill>
                  <a:prstClr val="black"/>
                </a:solidFill>
                <a:latin typeface="HGPｺﾞｼｯｸM" pitchFamily="50" charset="-128"/>
                <a:ea typeface="HGPｺﾞｼｯｸM" pitchFamily="50" charset="-128"/>
                <a:cs typeface="Meiryo UI" panose="020B0604030504040204" pitchFamily="50" charset="-128"/>
              </a:rPr>
              <a:t>年度より番号制度に対応した検討に着手し、平成</a:t>
            </a:r>
            <a:r>
              <a:rPr lang="en-US" altLang="ja-JP" sz="1100" dirty="0">
                <a:solidFill>
                  <a:prstClr val="black"/>
                </a:solidFill>
                <a:latin typeface="HGPｺﾞｼｯｸM" pitchFamily="50" charset="-128"/>
                <a:ea typeface="HGPｺﾞｼｯｸM" pitchFamily="50" charset="-128"/>
                <a:cs typeface="Meiryo UI" panose="020B0604030504040204" pitchFamily="50" charset="-128"/>
              </a:rPr>
              <a:t>26</a:t>
            </a:r>
            <a:r>
              <a:rPr lang="ja-JP" altLang="en-US" sz="1100" dirty="0">
                <a:solidFill>
                  <a:prstClr val="black"/>
                </a:solidFill>
                <a:latin typeface="HGPｺﾞｼｯｸM" pitchFamily="50" charset="-128"/>
                <a:ea typeface="HGPｺﾞｼｯｸM" pitchFamily="50" charset="-128"/>
                <a:cs typeface="Meiryo UI" panose="020B0604030504040204" pitchFamily="50" charset="-128"/>
              </a:rPr>
              <a:t>年度末に、「地域情報プラットフォーム</a:t>
            </a:r>
            <a:r>
              <a:rPr lang="en-US" altLang="ja-JP" sz="1100" dirty="0">
                <a:solidFill>
                  <a:prstClr val="black"/>
                </a:solidFill>
                <a:latin typeface="HGPｺﾞｼｯｸM" pitchFamily="50" charset="-128"/>
                <a:ea typeface="HGPｺﾞｼｯｸM" pitchFamily="50" charset="-128"/>
                <a:cs typeface="Meiryo UI" panose="020B0604030504040204" pitchFamily="50" charset="-128"/>
              </a:rPr>
              <a:t>Ver.3.0</a:t>
            </a:r>
            <a:r>
              <a:rPr lang="ja-JP" altLang="en-US" sz="1100" dirty="0">
                <a:solidFill>
                  <a:prstClr val="black"/>
                </a:solidFill>
                <a:latin typeface="HGPｺﾞｼｯｸM" pitchFamily="50" charset="-128"/>
                <a:ea typeface="HGPｺﾞｼｯｸM" pitchFamily="50" charset="-128"/>
                <a:cs typeface="Meiryo UI" panose="020B0604030504040204" pitchFamily="50" charset="-128"/>
              </a:rPr>
              <a:t>（正式版）」をリリースする予定である</a:t>
            </a:r>
            <a:r>
              <a:rPr lang="ja-JP" altLang="en-US" sz="1100" dirty="0" smtClean="0">
                <a:solidFill>
                  <a:prstClr val="black"/>
                </a:solidFill>
                <a:latin typeface="HGPｺﾞｼｯｸM" pitchFamily="50" charset="-128"/>
                <a:ea typeface="HGPｺﾞｼｯｸM" pitchFamily="50" charset="-128"/>
                <a:cs typeface="Meiryo UI" panose="020B0604030504040204" pitchFamily="50" charset="-128"/>
              </a:rPr>
              <a:t>。</a:t>
            </a:r>
            <a:endParaRPr lang="en-US" altLang="ja-JP" sz="1100" dirty="0" smtClean="0">
              <a:solidFill>
                <a:prstClr val="black"/>
              </a:solidFill>
              <a:latin typeface="HGPｺﾞｼｯｸM" pitchFamily="50" charset="-128"/>
              <a:ea typeface="HGPｺﾞｼｯｸM" pitchFamily="50" charset="-128"/>
              <a:cs typeface="Meiryo UI" panose="020B0604030504040204" pitchFamily="50" charset="-128"/>
            </a:endParaRPr>
          </a:p>
          <a:p>
            <a:pPr marL="444500" lvl="0" indent="-342000"/>
            <a:r>
              <a:rPr lang="ja-JP" altLang="en-US" sz="1100" dirty="0" smtClean="0">
                <a:solidFill>
                  <a:prstClr val="black"/>
                </a:solidFill>
                <a:latin typeface="HGPｺﾞｼｯｸM" pitchFamily="50" charset="-128"/>
                <a:ea typeface="HGPｺﾞｼｯｸM" pitchFamily="50" charset="-128"/>
                <a:cs typeface="Meiryo UI" panose="020B0604030504040204" pitchFamily="50" charset="-128"/>
              </a:rPr>
              <a:t>（</a:t>
            </a:r>
            <a:r>
              <a:rPr lang="en-US" altLang="ja-JP" sz="1100" dirty="0">
                <a:solidFill>
                  <a:prstClr val="black"/>
                </a:solidFill>
                <a:latin typeface="HGPｺﾞｼｯｸM" pitchFamily="50" charset="-128"/>
                <a:ea typeface="HGPｺﾞｼｯｸM" pitchFamily="50" charset="-128"/>
                <a:cs typeface="Meiryo UI" panose="020B0604030504040204" pitchFamily="50" charset="-128"/>
                <a:hlinkClick r:id="rId3"/>
              </a:rPr>
              <a:t>http://www.applic.or.jp/2013/tech/index_number.html</a:t>
            </a:r>
            <a:r>
              <a:rPr lang="ja-JP" altLang="en-US" sz="1100" dirty="0">
                <a:solidFill>
                  <a:prstClr val="black"/>
                </a:solidFill>
                <a:latin typeface="HGPｺﾞｼｯｸM" pitchFamily="50" charset="-128"/>
                <a:ea typeface="HGPｺﾞｼｯｸM" pitchFamily="50" charset="-128"/>
                <a:cs typeface="Meiryo UI" panose="020B0604030504040204" pitchFamily="50" charset="-128"/>
              </a:rPr>
              <a:t>）</a:t>
            </a:r>
            <a:endParaRPr lang="en-US" altLang="ja-JP" sz="1100" dirty="0">
              <a:solidFill>
                <a:prstClr val="black"/>
              </a:solidFill>
              <a:latin typeface="HGPｺﾞｼｯｸM" pitchFamily="50" charset="-128"/>
              <a:ea typeface="HGPｺﾞｼｯｸM" pitchFamily="50" charset="-128"/>
              <a:cs typeface="Meiryo UI" panose="020B0604030504040204" pitchFamily="50" charset="-128"/>
            </a:endParaRPr>
          </a:p>
        </p:txBody>
      </p:sp>
      <p:sp>
        <p:nvSpPr>
          <p:cNvPr id="12" name="正方形/長方形 11"/>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②バックオフィス連携による情報連携推進事業の概要</a:t>
            </a:r>
            <a:endParaRPr lang="ja-JP" altLang="en-US" sz="2000" dirty="0">
              <a:latin typeface="HGPｺﾞｼｯｸM" pitchFamily="50" charset="-128"/>
              <a:ea typeface="HGPｺﾞｼｯｸM" pitchFamily="50" charset="-128"/>
            </a:endParaRPr>
          </a:p>
        </p:txBody>
      </p:sp>
      <p:sp>
        <p:nvSpPr>
          <p:cNvPr id="6"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7" name="スライド番号プレースホルダ 6"/>
          <p:cNvSpPr>
            <a:spLocks noGrp="1"/>
          </p:cNvSpPr>
          <p:nvPr>
            <p:ph type="sldNum" sz="quarter" idx="4"/>
          </p:nvPr>
        </p:nvSpPr>
        <p:spPr/>
        <p:txBody>
          <a:bodyPr/>
          <a:lstStyle/>
          <a:p>
            <a:fld id="{2FD6A9E3-C2B7-488D-99A2-B5F263FD1EDB}" type="slidenum">
              <a:rPr lang="en-US" altLang="ja-JP" smtClean="0"/>
              <a:pPr/>
              <a:t>18</a:t>
            </a:fld>
            <a:endParaRPr lang="ja-JP" altLang="en-US" dirty="0"/>
          </a:p>
        </p:txBody>
      </p:sp>
      <p:sp>
        <p:nvSpPr>
          <p:cNvPr id="9" name="フッター プレースホルダ 8"/>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245927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１．本講義の学習目標</a:t>
            </a:r>
            <a:endParaRPr kumimoji="1" lang="ja-JP" altLang="en-US" dirty="0"/>
          </a:p>
        </p:txBody>
      </p:sp>
      <p:sp>
        <p:nvSpPr>
          <p:cNvPr id="20485" name="Rectangle 5"/>
          <p:cNvSpPr>
            <a:spLocks noGrp="1" noChangeArrowheads="1"/>
          </p:cNvSpPr>
          <p:nvPr>
            <p:ph idx="1"/>
          </p:nvPr>
        </p:nvSpPr>
        <p:spPr bwMode="auto">
          <a:xfrm>
            <a:off x="495300" y="1340768"/>
            <a:ext cx="8915400" cy="4896544"/>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z="2800" dirty="0" smtClean="0">
                <a:latin typeface="HGPｺﾞｼｯｸM" pitchFamily="50" charset="-128"/>
              </a:rPr>
              <a:t>番号制度に際して自治体が行わなければならない事項が理解できる。</a:t>
            </a:r>
            <a:endParaRPr lang="en-US" altLang="ja-JP" sz="2800" dirty="0" smtClean="0">
              <a:latin typeface="HGPｺﾞｼｯｸM" pitchFamily="50" charset="-128"/>
            </a:endParaRPr>
          </a:p>
          <a:p>
            <a:pPr lvl="0"/>
            <a:r>
              <a:rPr lang="ja-JP" altLang="en-US" sz="2800" dirty="0" smtClean="0">
                <a:latin typeface="HGPｺﾞｼｯｸM" pitchFamily="50" charset="-128"/>
              </a:rPr>
              <a:t>番号制度を契機に自治体クラウドや情報連携を全体最適化の手段として進めることの必要性や利点が理解できる。</a:t>
            </a:r>
            <a:endParaRPr lang="en-US" altLang="ja-JP" sz="2800" dirty="0" smtClean="0">
              <a:latin typeface="HGPｺﾞｼｯｸM" pitchFamily="50" charset="-128"/>
            </a:endParaRPr>
          </a:p>
          <a:p>
            <a:pPr lvl="0"/>
            <a:r>
              <a:rPr lang="ja-JP" altLang="en-US" sz="2800" dirty="0" smtClean="0">
                <a:latin typeface="HGPｺﾞｼｯｸM" pitchFamily="50" charset="-128"/>
              </a:rPr>
              <a:t>標準として提案されている業務プロセスのためのモデルや地域情報プラットフォーム</a:t>
            </a:r>
            <a:r>
              <a:rPr lang="en-US" altLang="ja-JP" sz="2800" dirty="0" smtClean="0">
                <a:latin typeface="HGPｺﾞｼｯｸM" pitchFamily="50" charset="-128"/>
              </a:rPr>
              <a:t>3.0</a:t>
            </a:r>
            <a:r>
              <a:rPr lang="ja-JP" altLang="en-US" sz="2800" dirty="0" smtClean="0">
                <a:latin typeface="HGPｺﾞｼｯｸM" pitchFamily="50" charset="-128"/>
              </a:rPr>
              <a:t>の意味や狙いが理解できる。</a:t>
            </a:r>
            <a:endParaRPr lang="en-US" altLang="ja-JP" sz="2800" dirty="0" smtClean="0">
              <a:latin typeface="HGPｺﾞｼｯｸM" pitchFamily="50" charset="-128"/>
            </a:endParaRPr>
          </a:p>
          <a:p>
            <a:pPr lvl="0"/>
            <a:r>
              <a:rPr lang="ja-JP" altLang="en-US" sz="2800" dirty="0" smtClean="0">
                <a:latin typeface="HGPｺﾞｼｯｸM" pitchFamily="50" charset="-128"/>
              </a:rPr>
              <a:t>標準として提案されているモデルを使って自団体に導入するための手順が理解できる。</a:t>
            </a:r>
            <a:endParaRPr lang="en-US" altLang="ja-JP" sz="2800" dirty="0" smtClean="0">
              <a:latin typeface="HGPｺﾞｼｯｸM" pitchFamily="50" charset="-128"/>
            </a:endParaRPr>
          </a:p>
          <a:p>
            <a:pPr lvl="0"/>
            <a:r>
              <a:rPr lang="ja-JP" altLang="en-US" sz="2800" dirty="0" smtClean="0">
                <a:latin typeface="HGPｺﾞｼｯｸM" pitchFamily="50" charset="-128"/>
              </a:rPr>
              <a:t>安全管理措置を視野に入れた導入が理解できる。</a:t>
            </a:r>
            <a:endParaRPr lang="ja-JP" altLang="ja-JP" sz="2800" dirty="0" smtClean="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ja-JP" altLang="en-US" smtClean="0"/>
              <a:pPr/>
              <a:t>1</a:t>
            </a:fld>
            <a:endParaRPr lang="en-US" altLang="ja-JP" dirty="0"/>
          </a:p>
        </p:txBody>
      </p:sp>
      <p:sp>
        <p:nvSpPr>
          <p:cNvPr id="5" name="フッター プレースホルダ 4"/>
          <p:cNvSpPr>
            <a:spLocks noGrp="1"/>
          </p:cNvSpPr>
          <p:nvPr>
            <p:ph type="ftr" sz="quarter" idx="11"/>
          </p:nvPr>
        </p:nvSpPr>
        <p:spPr/>
        <p:txBody>
          <a:bodyPr/>
          <a:lstStyle/>
          <a:p>
            <a:r>
              <a:rPr lang="en-US" altLang="ja-JP" smtClean="0"/>
              <a:t>3-4  </a:t>
            </a:r>
            <a:r>
              <a:rPr lang="ja-JP" altLang="en-US" smtClean="0"/>
              <a:t>番号制度（情報連携推進導入・運用編）</a:t>
            </a:r>
            <a:endParaRPr lang="en-US" altLang="ja-JP"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992230" y="1864519"/>
            <a:ext cx="7959860" cy="1424590"/>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a:buFont typeface="Wingdings" pitchFamily="2" charset="2"/>
              <a:buChar char="n"/>
            </a:pPr>
            <a:r>
              <a:rPr lang="ja-JP" altLang="en-US" sz="1400" dirty="0">
                <a:solidFill>
                  <a:schemeClr val="tx1"/>
                </a:solidFill>
                <a:latin typeface="HGPｺﾞｼｯｸM" pitchFamily="50" charset="-128"/>
                <a:ea typeface="HGPｺﾞｼｯｸM" pitchFamily="50" charset="-128"/>
              </a:rPr>
              <a:t>本事業では、まず、資料</a:t>
            </a:r>
            <a:r>
              <a:rPr lang="en-US" altLang="ja-JP" sz="1400" dirty="0">
                <a:solidFill>
                  <a:schemeClr val="tx1"/>
                </a:solidFill>
                <a:latin typeface="HGPｺﾞｼｯｸM" pitchFamily="50" charset="-128"/>
                <a:ea typeface="HGPｺﾞｼｯｸM" pitchFamily="50" charset="-128"/>
              </a:rPr>
              <a:t>1</a:t>
            </a:r>
            <a:r>
              <a:rPr lang="ja-JP" altLang="en-US" sz="1400" dirty="0">
                <a:solidFill>
                  <a:schemeClr val="tx1"/>
                </a:solidFill>
                <a:latin typeface="HGPｺﾞｼｯｸM" pitchFamily="50" charset="-128"/>
                <a:ea typeface="HGPｺﾞｼｯｸM" pitchFamily="50" charset="-128"/>
              </a:rPr>
              <a:t>において、番号法別表第</a:t>
            </a:r>
            <a:r>
              <a:rPr lang="en-US" altLang="ja-JP" sz="1400" dirty="0">
                <a:solidFill>
                  <a:schemeClr val="tx1"/>
                </a:solidFill>
                <a:latin typeface="HGPｺﾞｼｯｸM" pitchFamily="50" charset="-128"/>
                <a:ea typeface="HGPｺﾞｼｯｸM" pitchFamily="50" charset="-128"/>
              </a:rPr>
              <a:t>1</a:t>
            </a:r>
            <a:r>
              <a:rPr lang="ja-JP" altLang="en-US" sz="1400" dirty="0">
                <a:solidFill>
                  <a:schemeClr val="tx1"/>
                </a:solidFill>
                <a:latin typeface="HGPｺﾞｼｯｸM" pitchFamily="50" charset="-128"/>
                <a:ea typeface="HGPｺﾞｼｯｸM" pitchFamily="50" charset="-128"/>
              </a:rPr>
              <a:t>および別表第</a:t>
            </a:r>
            <a:r>
              <a:rPr lang="en-US" altLang="ja-JP" sz="1400" dirty="0">
                <a:solidFill>
                  <a:schemeClr val="tx1"/>
                </a:solidFill>
                <a:latin typeface="HGPｺﾞｼｯｸM" pitchFamily="50" charset="-128"/>
                <a:ea typeface="HGPｺﾞｼｯｸM" pitchFamily="50" charset="-128"/>
              </a:rPr>
              <a:t>2</a:t>
            </a:r>
            <a:r>
              <a:rPr lang="ja-JP" altLang="en-US" sz="1400" dirty="0">
                <a:solidFill>
                  <a:schemeClr val="tx1"/>
                </a:solidFill>
                <a:latin typeface="HGPｺﾞｼｯｸM" pitchFamily="50" charset="-128"/>
                <a:ea typeface="HGPｺﾞｼｯｸM" pitchFamily="50" charset="-128"/>
              </a:rPr>
              <a:t>から地方自治体が情報照会者、情報提供者となる事務を特定し、資料</a:t>
            </a:r>
            <a:r>
              <a:rPr lang="en-US" altLang="ja-JP" sz="1400" dirty="0">
                <a:solidFill>
                  <a:schemeClr val="tx1"/>
                </a:solidFill>
                <a:latin typeface="HGPｺﾞｼｯｸM" pitchFamily="50" charset="-128"/>
                <a:ea typeface="HGPｺﾞｼｯｸM" pitchFamily="50" charset="-128"/>
              </a:rPr>
              <a:t>2</a:t>
            </a:r>
            <a:r>
              <a:rPr lang="ja-JP" altLang="en-US" sz="1400" dirty="0">
                <a:solidFill>
                  <a:schemeClr val="tx1"/>
                </a:solidFill>
                <a:latin typeface="HGPｺﾞｼｯｸM" pitchFamily="50" charset="-128"/>
                <a:ea typeface="HGPｺﾞｼｯｸM" pitchFamily="50" charset="-128"/>
              </a:rPr>
              <a:t>では地方自治体が情報照会者となる「事務」について、資料</a:t>
            </a:r>
            <a:r>
              <a:rPr lang="en-US" altLang="ja-JP" sz="1400" dirty="0">
                <a:solidFill>
                  <a:schemeClr val="tx1"/>
                </a:solidFill>
                <a:latin typeface="HGPｺﾞｼｯｸM" pitchFamily="50" charset="-128"/>
                <a:ea typeface="HGPｺﾞｼｯｸM" pitchFamily="50" charset="-128"/>
              </a:rPr>
              <a:t>3</a:t>
            </a:r>
            <a:r>
              <a:rPr lang="ja-JP" altLang="en-US" sz="1400" dirty="0">
                <a:solidFill>
                  <a:schemeClr val="tx1"/>
                </a:solidFill>
                <a:latin typeface="HGPｺﾞｼｯｸM" pitchFamily="50" charset="-128"/>
                <a:ea typeface="HGPｺﾞｼｯｸM" pitchFamily="50" charset="-128"/>
              </a:rPr>
              <a:t>では地方自治体が情報提供を行う「情報」について整理した。</a:t>
            </a:r>
          </a:p>
          <a:p>
            <a:pPr marL="285750" indent="-285750">
              <a:buFont typeface="Wingdings" pitchFamily="2" charset="2"/>
              <a:buChar char="n"/>
            </a:pPr>
            <a:r>
              <a:rPr lang="ja-JP" altLang="en-US" sz="1400" dirty="0">
                <a:solidFill>
                  <a:schemeClr val="tx1"/>
                </a:solidFill>
                <a:latin typeface="HGPｺﾞｼｯｸM" pitchFamily="50" charset="-128"/>
                <a:ea typeface="HGPｺﾞｼｯｸM" pitchFamily="50" charset="-128"/>
              </a:rPr>
              <a:t>　その上で、主務省令事項も参考にしながら、地方自治体が情報照会者となる事務（グループ</a:t>
            </a:r>
            <a:r>
              <a:rPr lang="en-US" altLang="ja-JP" sz="1400" dirty="0">
                <a:solidFill>
                  <a:schemeClr val="tx1"/>
                </a:solidFill>
                <a:latin typeface="HGPｺﾞｼｯｸM" pitchFamily="50" charset="-128"/>
                <a:ea typeface="HGPｺﾞｼｯｸM" pitchFamily="50" charset="-128"/>
              </a:rPr>
              <a:t>A</a:t>
            </a:r>
            <a:r>
              <a:rPr lang="ja-JP" altLang="en-US" sz="1400" dirty="0">
                <a:solidFill>
                  <a:schemeClr val="tx1"/>
                </a:solidFill>
                <a:latin typeface="HGPｺﾞｼｯｸM" pitchFamily="50" charset="-128"/>
                <a:ea typeface="HGPｺﾞｼｯｸM" pitchFamily="50" charset="-128"/>
              </a:rPr>
              <a:t>）に関して連携情報や業務プロセスフロー等を整理する（資料</a:t>
            </a:r>
            <a:r>
              <a:rPr lang="en-US" altLang="ja-JP" sz="1400" dirty="0">
                <a:solidFill>
                  <a:schemeClr val="tx1"/>
                </a:solidFill>
                <a:latin typeface="HGPｺﾞｼｯｸM" pitchFamily="50" charset="-128"/>
                <a:ea typeface="HGPｺﾞｼｯｸM" pitchFamily="50" charset="-128"/>
              </a:rPr>
              <a:t>4</a:t>
            </a:r>
            <a:r>
              <a:rPr lang="ja-JP" altLang="en-US" sz="1400" dirty="0">
                <a:solidFill>
                  <a:schemeClr val="tx1"/>
                </a:solidFill>
                <a:latin typeface="HGPｺﾞｼｯｸM" pitchFamily="50" charset="-128"/>
                <a:ea typeface="HGPｺﾞｼｯｸM" pitchFamily="50" charset="-128"/>
              </a:rPr>
              <a:t>～資料</a:t>
            </a:r>
            <a:r>
              <a:rPr lang="en-US" altLang="ja-JP" sz="1400" dirty="0">
                <a:solidFill>
                  <a:schemeClr val="tx1"/>
                </a:solidFill>
                <a:latin typeface="HGPｺﾞｼｯｸM" pitchFamily="50" charset="-128"/>
                <a:ea typeface="HGPｺﾞｼｯｸM" pitchFamily="50" charset="-128"/>
              </a:rPr>
              <a:t>8</a:t>
            </a:r>
            <a:r>
              <a:rPr lang="ja-JP" altLang="en-US" sz="1400" dirty="0">
                <a:solidFill>
                  <a:schemeClr val="tx1"/>
                </a:solidFill>
                <a:latin typeface="HGPｺﾞｼｯｸM" pitchFamily="50" charset="-128"/>
                <a:ea typeface="HGPｺﾞｼｯｸM" pitchFamily="50" charset="-128"/>
              </a:rPr>
              <a:t>）とともに、地方自治体が情報提供者のみとなる事務（グループ</a:t>
            </a:r>
            <a:r>
              <a:rPr lang="en-US" altLang="ja-JP" sz="1400" dirty="0">
                <a:solidFill>
                  <a:schemeClr val="tx1"/>
                </a:solidFill>
                <a:latin typeface="HGPｺﾞｼｯｸM" pitchFamily="50" charset="-128"/>
                <a:ea typeface="HGPｺﾞｼｯｸM" pitchFamily="50" charset="-128"/>
              </a:rPr>
              <a:t>B</a:t>
            </a:r>
            <a:r>
              <a:rPr lang="ja-JP" altLang="en-US" sz="1400" dirty="0">
                <a:solidFill>
                  <a:schemeClr val="tx1"/>
                </a:solidFill>
                <a:latin typeface="HGPｺﾞｼｯｸM" pitchFamily="50" charset="-128"/>
                <a:ea typeface="HGPｺﾞｼｯｸM" pitchFamily="50" charset="-128"/>
              </a:rPr>
              <a:t>）に関して連携情報を整理した（資料</a:t>
            </a:r>
            <a:r>
              <a:rPr lang="en-US" altLang="ja-JP" sz="1400" dirty="0">
                <a:solidFill>
                  <a:schemeClr val="tx1"/>
                </a:solidFill>
                <a:latin typeface="HGPｺﾞｼｯｸM" pitchFamily="50" charset="-128"/>
                <a:ea typeface="HGPｺﾞｼｯｸM" pitchFamily="50" charset="-128"/>
              </a:rPr>
              <a:t>9</a:t>
            </a:r>
            <a:r>
              <a:rPr lang="ja-JP" altLang="en-US" sz="1400" dirty="0">
                <a:solidFill>
                  <a:schemeClr val="tx1"/>
                </a:solidFill>
                <a:latin typeface="HGPｺﾞｼｯｸM" pitchFamily="50" charset="-128"/>
                <a:ea typeface="HGPｺﾞｼｯｸM" pitchFamily="50" charset="-128"/>
              </a:rPr>
              <a:t>）</a:t>
            </a:r>
            <a:r>
              <a:rPr lang="ja-JP" altLang="en-US" sz="1400" dirty="0" smtClean="0">
                <a:solidFill>
                  <a:schemeClr val="tx1"/>
                </a:solidFill>
                <a:latin typeface="HGPｺﾞｼｯｸM" pitchFamily="50" charset="-128"/>
                <a:ea typeface="HGPｺﾞｼｯｸM" pitchFamily="50" charset="-128"/>
              </a:rPr>
              <a:t>。</a:t>
            </a:r>
            <a:endParaRPr lang="ja-JP" altLang="en-US" sz="1400" dirty="0">
              <a:solidFill>
                <a:schemeClr val="tx1"/>
              </a:solidFill>
              <a:latin typeface="HGPｺﾞｼｯｸM" pitchFamily="50" charset="-128"/>
              <a:ea typeface="HGPｺﾞｼｯｸM" pitchFamily="50" charset="-128"/>
            </a:endParaRPr>
          </a:p>
        </p:txBody>
      </p:sp>
      <p:pic>
        <p:nvPicPr>
          <p:cNvPr id="4098" name="Picture 2"/>
          <p:cNvPicPr>
            <a:picLocks noChangeAspect="1" noChangeArrowheads="1"/>
          </p:cNvPicPr>
          <p:nvPr/>
        </p:nvPicPr>
        <p:blipFill>
          <a:blip r:embed="rId3" cstate="print"/>
          <a:srcRect/>
          <a:stretch>
            <a:fillRect/>
          </a:stretch>
        </p:blipFill>
        <p:spPr bwMode="auto">
          <a:xfrm>
            <a:off x="3138619" y="3385365"/>
            <a:ext cx="4606573" cy="2995778"/>
          </a:xfrm>
          <a:prstGeom prst="rect">
            <a:avLst/>
          </a:prstGeom>
          <a:noFill/>
          <a:ln w="9525">
            <a:noFill/>
            <a:miter lim="800000"/>
            <a:headEnd/>
            <a:tailEnd/>
          </a:ln>
          <a:effectLst/>
        </p:spPr>
      </p:pic>
      <p:sp>
        <p:nvSpPr>
          <p:cNvPr id="6"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7" name="正方形/長方形 6"/>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②バックオフィス連携による情報連携推進事業の概要</a:t>
            </a:r>
            <a:endParaRPr lang="ja-JP" altLang="en-US" sz="2000" dirty="0">
              <a:latin typeface="HGPｺﾞｼｯｸM" pitchFamily="50" charset="-128"/>
              <a:ea typeface="HGPｺﾞｼｯｸM" pitchFamily="50" charset="-128"/>
            </a:endParaRPr>
          </a:p>
        </p:txBody>
      </p:sp>
      <p:sp>
        <p:nvSpPr>
          <p:cNvPr id="8" name="スライド番号プレースホルダ 7"/>
          <p:cNvSpPr>
            <a:spLocks noGrp="1"/>
          </p:cNvSpPr>
          <p:nvPr>
            <p:ph type="sldNum" sz="quarter" idx="4"/>
          </p:nvPr>
        </p:nvSpPr>
        <p:spPr/>
        <p:txBody>
          <a:bodyPr/>
          <a:lstStyle/>
          <a:p>
            <a:fld id="{2FD6A9E3-C2B7-488D-99A2-B5F263FD1EDB}" type="slidenum">
              <a:rPr lang="en-US" altLang="ja-JP" smtClean="0"/>
              <a:pPr/>
              <a:t>19</a:t>
            </a:fld>
            <a:endParaRPr lang="ja-JP" altLang="en-US" dirty="0"/>
          </a:p>
        </p:txBody>
      </p:sp>
      <p:sp>
        <p:nvSpPr>
          <p:cNvPr id="10" name="フッター プレースホルダ 9"/>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169178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正方形/長方形 50"/>
          <p:cNvSpPr/>
          <p:nvPr/>
        </p:nvSpPr>
        <p:spPr>
          <a:xfrm>
            <a:off x="535403" y="2211543"/>
            <a:ext cx="4079361" cy="3762411"/>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別表第</a:t>
            </a:r>
            <a:r>
              <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1</a:t>
            </a: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・第</a:t>
            </a:r>
            <a:r>
              <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2</a:t>
            </a: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の整理（資料</a:t>
            </a:r>
            <a:r>
              <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1</a:t>
            </a: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52" name="テキスト ボックス 51"/>
          <p:cNvSpPr txBox="1"/>
          <p:nvPr/>
        </p:nvSpPr>
        <p:spPr>
          <a:xfrm>
            <a:off x="3363593" y="4890049"/>
            <a:ext cx="1327369" cy="461665"/>
          </a:xfrm>
          <a:prstGeom prst="rect">
            <a:avLst/>
          </a:prstGeom>
          <a:noFill/>
          <a:ln>
            <a:noFill/>
          </a:ln>
        </p:spPr>
        <p:txBody>
          <a:bodyPr vert="horz" wrap="square" rtlCol="0">
            <a:spAutoFit/>
          </a:bodyPr>
          <a:lstStyle/>
          <a:p>
            <a:r>
              <a:rPr lang="ja-JP" altLang="en-US" sz="800" dirty="0">
                <a:latin typeface="HGPｺﾞｼｯｸM" pitchFamily="50" charset="-128"/>
                <a:ea typeface="HGPｺﾞｼｯｸM" pitchFamily="50" charset="-128"/>
                <a:cs typeface="Meiryo UI" panose="020B0604030504040204" pitchFamily="50" charset="-128"/>
              </a:rPr>
              <a:t>地方自治体が情報提供者のみと</a:t>
            </a:r>
            <a:r>
              <a:rPr lang="ja-JP" altLang="en-US" sz="800" dirty="0" smtClean="0">
                <a:latin typeface="HGPｺﾞｼｯｸM" pitchFamily="50" charset="-128"/>
                <a:ea typeface="HGPｺﾞｼｯｸM" pitchFamily="50" charset="-128"/>
                <a:cs typeface="Meiryo UI" panose="020B0604030504040204" pitchFamily="50" charset="-128"/>
              </a:rPr>
              <a:t>なる</a:t>
            </a:r>
            <a:r>
              <a:rPr lang="ja-JP" altLang="en-US" sz="800" dirty="0">
                <a:latin typeface="HGPｺﾞｼｯｸM" pitchFamily="50" charset="-128"/>
                <a:ea typeface="HGPｺﾞｼｯｸM" pitchFamily="50" charset="-128"/>
                <a:cs typeface="Meiryo UI" panose="020B0604030504040204" pitchFamily="50" charset="-128"/>
              </a:rPr>
              <a:t>別表第</a:t>
            </a:r>
            <a:r>
              <a:rPr lang="en-US" altLang="ja-JP" sz="800" dirty="0" smtClean="0">
                <a:latin typeface="HGPｺﾞｼｯｸM" pitchFamily="50" charset="-128"/>
                <a:ea typeface="HGPｺﾞｼｯｸM" pitchFamily="50" charset="-128"/>
                <a:cs typeface="Meiryo UI" panose="020B0604030504040204" pitchFamily="50" charset="-128"/>
              </a:rPr>
              <a:t>2</a:t>
            </a:r>
            <a:r>
              <a:rPr lang="ja-JP" altLang="en-US" sz="800" dirty="0" smtClean="0">
                <a:latin typeface="HGPｺﾞｼｯｸM" pitchFamily="50" charset="-128"/>
                <a:ea typeface="HGPｺﾞｼｯｸM" pitchFamily="50" charset="-128"/>
                <a:cs typeface="Meiryo UI" panose="020B0604030504040204" pitchFamily="50" charset="-128"/>
              </a:rPr>
              <a:t>の事務</a:t>
            </a:r>
            <a:endParaRPr lang="en-US" altLang="ja-JP" sz="800" dirty="0" smtClean="0">
              <a:latin typeface="HGPｺﾞｼｯｸM" pitchFamily="50" charset="-128"/>
              <a:ea typeface="HGPｺﾞｼｯｸM" pitchFamily="50" charset="-128"/>
              <a:cs typeface="Meiryo UI" panose="020B0604030504040204" pitchFamily="50" charset="-128"/>
            </a:endParaRPr>
          </a:p>
          <a:p>
            <a:r>
              <a:rPr lang="en-US" altLang="ja-JP" sz="800" dirty="0" smtClean="0">
                <a:latin typeface="HGPｺﾞｼｯｸM" pitchFamily="50" charset="-128"/>
                <a:ea typeface="HGPｺﾞｼｯｸM" pitchFamily="50" charset="-128"/>
                <a:cs typeface="Meiryo UI" panose="020B0604030504040204" pitchFamily="50" charset="-128"/>
              </a:rPr>
              <a:t>&lt;&lt;</a:t>
            </a:r>
            <a:r>
              <a:rPr lang="ja-JP" altLang="en-US" sz="800" dirty="0" smtClean="0">
                <a:latin typeface="HGPｺﾞｼｯｸM" pitchFamily="50" charset="-128"/>
                <a:ea typeface="HGPｺﾞｼｯｸM" pitchFamily="50" charset="-128"/>
                <a:cs typeface="Meiryo UI" panose="020B0604030504040204" pitchFamily="50" charset="-128"/>
              </a:rPr>
              <a:t>グループ</a:t>
            </a:r>
            <a:r>
              <a:rPr lang="en-US" altLang="ja-JP" sz="800" dirty="0" smtClean="0">
                <a:latin typeface="HGPｺﾞｼｯｸM" pitchFamily="50" charset="-128"/>
                <a:ea typeface="HGPｺﾞｼｯｸM" pitchFamily="50" charset="-128"/>
                <a:cs typeface="Meiryo UI" panose="020B0604030504040204" pitchFamily="50" charset="-128"/>
              </a:rPr>
              <a:t>B&gt;&gt;</a:t>
            </a:r>
            <a:endParaRPr kumimoji="1" lang="ja-JP" altLang="en-US" sz="800" dirty="0">
              <a:latin typeface="HGPｺﾞｼｯｸM" pitchFamily="50" charset="-128"/>
              <a:ea typeface="HGPｺﾞｼｯｸM" pitchFamily="50" charset="-128"/>
              <a:cs typeface="Meiryo UI" panose="020B0604030504040204" pitchFamily="50" charset="-128"/>
            </a:endParaRPr>
          </a:p>
        </p:txBody>
      </p:sp>
      <p:cxnSp>
        <p:nvCxnSpPr>
          <p:cNvPr id="53" name="直線コネクタ 52"/>
          <p:cNvCxnSpPr/>
          <p:nvPr/>
        </p:nvCxnSpPr>
        <p:spPr>
          <a:xfrm>
            <a:off x="4999115" y="4790725"/>
            <a:ext cx="437982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4" name="正方形/長方形 53"/>
          <p:cNvSpPr/>
          <p:nvPr/>
        </p:nvSpPr>
        <p:spPr>
          <a:xfrm>
            <a:off x="7165363" y="2327452"/>
            <a:ext cx="732482" cy="2455562"/>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lang="ja-JP" altLang="en-US" sz="800" dirty="0">
                <a:solidFill>
                  <a:schemeClr val="tx1"/>
                </a:solidFill>
                <a:latin typeface="HGPｺﾞｼｯｸM" pitchFamily="50" charset="-128"/>
                <a:ea typeface="HGPｺﾞｼｯｸM" pitchFamily="50" charset="-128"/>
                <a:cs typeface="Meiryo UI" panose="020B0604030504040204" pitchFamily="50" charset="-128"/>
              </a:rPr>
              <a:t>代表的</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な</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手続一覧</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（資料</a:t>
            </a:r>
            <a:r>
              <a:rPr lang="en-US" altLang="ja-JP" sz="800" dirty="0">
                <a:solidFill>
                  <a:schemeClr val="tx1"/>
                </a:solidFill>
                <a:latin typeface="HGPｺﾞｼｯｸM" pitchFamily="50" charset="-128"/>
                <a:ea typeface="HGPｺﾞｼｯｸM" pitchFamily="50" charset="-128"/>
                <a:cs typeface="Meiryo UI" panose="020B0604030504040204" pitchFamily="50" charset="-128"/>
              </a:rPr>
              <a:t>4</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55" name="正方形/長方形 54"/>
          <p:cNvSpPr/>
          <p:nvPr/>
        </p:nvSpPr>
        <p:spPr>
          <a:xfrm>
            <a:off x="8500839" y="2327453"/>
            <a:ext cx="900000" cy="540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手続整理表</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r>
              <a:rPr lang="ja-JP" altLang="en-US" sz="800" dirty="0">
                <a:solidFill>
                  <a:schemeClr val="tx1"/>
                </a:solidFill>
                <a:latin typeface="HGPｺﾞｼｯｸM" pitchFamily="50" charset="-128"/>
                <a:ea typeface="HGPｺﾞｼｯｸM" pitchFamily="50" charset="-128"/>
                <a:cs typeface="Meiryo UI" panose="020B0604030504040204" pitchFamily="50" charset="-128"/>
              </a:rPr>
              <a:t>グループ</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Ａ）</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（資料</a:t>
            </a:r>
            <a:r>
              <a:rPr lang="en-US" altLang="ja-JP" sz="800" dirty="0">
                <a:solidFill>
                  <a:schemeClr val="tx1"/>
                </a:solidFill>
                <a:latin typeface="HGPｺﾞｼｯｸM" pitchFamily="50" charset="-128"/>
                <a:ea typeface="HGPｺﾞｼｯｸM" pitchFamily="50" charset="-128"/>
                <a:cs typeface="Meiryo UI" panose="020B0604030504040204" pitchFamily="50" charset="-128"/>
              </a:rPr>
              <a:t>5</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56" name="正方形/長方形 55"/>
          <p:cNvSpPr/>
          <p:nvPr/>
        </p:nvSpPr>
        <p:spPr>
          <a:xfrm>
            <a:off x="5079698" y="4603223"/>
            <a:ext cx="923095" cy="748491"/>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ja-JP" altLang="en-US" sz="800" dirty="0">
                <a:solidFill>
                  <a:schemeClr val="tx1"/>
                </a:solidFill>
                <a:latin typeface="HGPｺﾞｼｯｸM" pitchFamily="50" charset="-128"/>
                <a:ea typeface="HGPｺﾞｼｯｸM" pitchFamily="50" charset="-128"/>
                <a:cs typeface="Meiryo UI" panose="020B0604030504040204" pitchFamily="50" charset="-128"/>
              </a:rPr>
              <a:t>情報提供者</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の</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業務別</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連携情報一覧</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（資料</a:t>
            </a:r>
            <a:r>
              <a:rPr lang="en-US" altLang="ja-JP" sz="800" dirty="0">
                <a:solidFill>
                  <a:schemeClr val="tx1"/>
                </a:solidFill>
                <a:latin typeface="HGPｺﾞｼｯｸM" pitchFamily="50" charset="-128"/>
                <a:ea typeface="HGPｺﾞｼｯｸM" pitchFamily="50" charset="-128"/>
                <a:cs typeface="Meiryo UI" panose="020B0604030504040204" pitchFamily="50" charset="-128"/>
              </a:rPr>
              <a:t>3</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57" name="正方形/長方形 56"/>
          <p:cNvSpPr/>
          <p:nvPr/>
        </p:nvSpPr>
        <p:spPr>
          <a:xfrm>
            <a:off x="8500839" y="2966119"/>
            <a:ext cx="900000" cy="540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概略フロー</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6</a:t>
            </a: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58" name="正方形/長方形 57"/>
          <p:cNvSpPr/>
          <p:nvPr/>
        </p:nvSpPr>
        <p:spPr>
          <a:xfrm>
            <a:off x="8500839" y="3604785"/>
            <a:ext cx="900000" cy="540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業務プロセスフロー（簡易版）</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7</a:t>
            </a: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59" name="正方形/長方形 58"/>
          <p:cNvSpPr/>
          <p:nvPr/>
        </p:nvSpPr>
        <p:spPr>
          <a:xfrm>
            <a:off x="8500840" y="4916725"/>
            <a:ext cx="899999" cy="540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a:r>
              <a:rPr lang="ja-JP" altLang="en-US" sz="800" dirty="0">
                <a:solidFill>
                  <a:schemeClr val="tx1"/>
                </a:solidFill>
                <a:latin typeface="HGPｺﾞｼｯｸM" pitchFamily="50" charset="-128"/>
                <a:ea typeface="HGPｺﾞｼｯｸM" pitchFamily="50" charset="-128"/>
                <a:cs typeface="Meiryo UI" panose="020B0604030504040204" pitchFamily="50" charset="-128"/>
              </a:rPr>
              <a:t>手続</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整理表</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r>
              <a:rPr lang="ja-JP" altLang="en-US" sz="800" dirty="0">
                <a:solidFill>
                  <a:schemeClr val="tx1"/>
                </a:solidFill>
                <a:latin typeface="HGPｺﾞｼｯｸM" pitchFamily="50" charset="-128"/>
                <a:ea typeface="HGPｺﾞｼｯｸM" pitchFamily="50" charset="-128"/>
                <a:cs typeface="Meiryo UI" panose="020B0604030504040204" pitchFamily="50" charset="-128"/>
              </a:rPr>
              <a:t>グループＢ</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9</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61" name="正方形/長方形 60"/>
          <p:cNvSpPr/>
          <p:nvPr/>
        </p:nvSpPr>
        <p:spPr>
          <a:xfrm>
            <a:off x="6295679" y="3743241"/>
            <a:ext cx="547745" cy="1713484"/>
          </a:xfrm>
          <a:prstGeom prst="rect">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72000" rIns="0" rtlCol="0" anchor="ctr"/>
          <a:lstStyle/>
          <a:p>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主務省令事項</a:t>
            </a:r>
            <a:r>
              <a:rPr kumimoji="1" lang="en-US" altLang="ja-JP" sz="700" baseline="30000" dirty="0" smtClean="0">
                <a:solidFill>
                  <a:schemeClr val="tx1"/>
                </a:solidFill>
                <a:latin typeface="HGPｺﾞｼｯｸM" pitchFamily="50" charset="-128"/>
                <a:ea typeface="HGPｺﾞｼｯｸM" pitchFamily="50" charset="-128"/>
                <a:cs typeface="Meiryo UI" panose="020B0604030504040204" pitchFamily="50" charset="-128"/>
              </a:rPr>
              <a:t>(※</a:t>
            </a:r>
            <a:r>
              <a:rPr kumimoji="1" lang="ja-JP" altLang="en-US" sz="700" baseline="30000" dirty="0" smtClean="0">
                <a:solidFill>
                  <a:schemeClr val="tx1"/>
                </a:solidFill>
                <a:latin typeface="HGPｺﾞｼｯｸM" pitchFamily="50" charset="-128"/>
                <a:ea typeface="HGPｺﾞｼｯｸM" pitchFamily="50" charset="-128"/>
                <a:cs typeface="Meiryo UI" panose="020B0604030504040204" pitchFamily="50" charset="-128"/>
              </a:rPr>
              <a:t>）</a:t>
            </a:r>
            <a:endParaRPr kumimoji="1" lang="en-US" altLang="ja-JP" sz="700" baseline="30000" dirty="0" smtClean="0">
              <a:solidFill>
                <a:schemeClr val="tx1"/>
              </a:solidFill>
              <a:latin typeface="HGPｺﾞｼｯｸM" pitchFamily="50" charset="-128"/>
              <a:ea typeface="HGPｺﾞｼｯｸM" pitchFamily="50" charset="-128"/>
              <a:cs typeface="Meiryo UI" panose="020B0604030504040204" pitchFamily="50" charset="-128"/>
            </a:endParaRPr>
          </a:p>
          <a:p>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の分析</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62" name="fig_title"/>
          <p:cNvSpPr txBox="1">
            <a:spLocks noChangeArrowheads="1"/>
          </p:cNvSpPr>
          <p:nvPr/>
        </p:nvSpPr>
        <p:spPr bwMode="gray">
          <a:xfrm>
            <a:off x="6171910" y="5548739"/>
            <a:ext cx="3558944"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marL="273050" indent="-273050">
              <a:buClr>
                <a:schemeClr val="accent2"/>
              </a:buClr>
            </a:pPr>
            <a:r>
              <a:rPr lang="ja-JP" altLang="en-US" sz="800" dirty="0" smtClean="0">
                <a:latin typeface="HGPｺﾞｼｯｸM" pitchFamily="50" charset="-128"/>
                <a:ea typeface="HGPｺﾞｼｯｸM" pitchFamily="50" charset="-128"/>
                <a:cs typeface="Meiryo UI" panose="020B0604030504040204" pitchFamily="50" charset="-128"/>
              </a:rPr>
              <a:t>（</a:t>
            </a:r>
            <a:r>
              <a:rPr lang="en-US" altLang="ja-JP" sz="800" dirty="0" smtClean="0">
                <a:latin typeface="HGPｺﾞｼｯｸM" pitchFamily="50" charset="-128"/>
                <a:ea typeface="HGPｺﾞｼｯｸM" pitchFamily="50" charset="-128"/>
                <a:cs typeface="Meiryo UI" panose="020B0604030504040204" pitchFamily="50" charset="-128"/>
              </a:rPr>
              <a:t>※</a:t>
            </a:r>
            <a:r>
              <a:rPr lang="ja-JP" altLang="en-US" sz="800" dirty="0" smtClean="0">
                <a:latin typeface="HGPｺﾞｼｯｸM" pitchFamily="50" charset="-128"/>
                <a:ea typeface="HGPｺﾞｼｯｸM" pitchFamily="50" charset="-128"/>
                <a:cs typeface="Meiryo UI" panose="020B0604030504040204" pitchFamily="50" charset="-128"/>
              </a:rPr>
              <a:t>）社会</a:t>
            </a:r>
            <a:r>
              <a:rPr lang="ja-JP" altLang="en-US" sz="800" dirty="0">
                <a:latin typeface="HGPｺﾞｼｯｸM" pitchFamily="50" charset="-128"/>
                <a:ea typeface="HGPｺﾞｼｯｸM" pitchFamily="50" charset="-128"/>
                <a:cs typeface="Meiryo UI" panose="020B0604030504040204" pitchFamily="50" charset="-128"/>
              </a:rPr>
              <a:t>保障・税に関わる番号制度に</a:t>
            </a:r>
            <a:r>
              <a:rPr lang="ja-JP" altLang="en-US" sz="800" dirty="0" smtClean="0">
                <a:latin typeface="HGPｺﾞｼｯｸM" pitchFamily="50" charset="-128"/>
                <a:ea typeface="HGPｺﾞｼｯｸM" pitchFamily="50" charset="-128"/>
                <a:cs typeface="Meiryo UI" panose="020B0604030504040204" pitchFamily="50" charset="-128"/>
              </a:rPr>
              <a:t>関する国</a:t>
            </a:r>
            <a:r>
              <a:rPr lang="ja-JP" altLang="en-US" sz="800" dirty="0">
                <a:latin typeface="HGPｺﾞｼｯｸM" pitchFamily="50" charset="-128"/>
                <a:ea typeface="HGPｺﾞｼｯｸM" pitchFamily="50" charset="-128"/>
                <a:cs typeface="Meiryo UI" panose="020B0604030504040204" pitchFamily="50" charset="-128"/>
              </a:rPr>
              <a:t>と地方の事務レベルの協議の</a:t>
            </a:r>
            <a:r>
              <a:rPr lang="ja-JP" altLang="en-US" sz="800" dirty="0" smtClean="0">
                <a:latin typeface="HGPｺﾞｼｯｸM" pitchFamily="50" charset="-128"/>
                <a:ea typeface="HGPｺﾞｼｯｸM" pitchFamily="50" charset="-128"/>
                <a:cs typeface="Meiryo UI" panose="020B0604030504040204" pitchFamily="50" charset="-128"/>
              </a:rPr>
              <a:t>場</a:t>
            </a:r>
            <a:endParaRPr lang="en-US" altLang="ja-JP" sz="800" dirty="0" smtClean="0">
              <a:latin typeface="HGPｺﾞｼｯｸM" pitchFamily="50" charset="-128"/>
              <a:ea typeface="HGPｺﾞｼｯｸM" pitchFamily="50" charset="-128"/>
              <a:cs typeface="Meiryo UI" panose="020B0604030504040204" pitchFamily="50" charset="-128"/>
            </a:endParaRPr>
          </a:p>
          <a:p>
            <a:pPr marL="273050" indent="-273050">
              <a:buClr>
                <a:schemeClr val="accent2"/>
              </a:buClr>
            </a:pPr>
            <a:r>
              <a:rPr lang="ja-JP" altLang="en-US" sz="800" dirty="0" smtClean="0">
                <a:latin typeface="HGPｺﾞｼｯｸM" pitchFamily="50" charset="-128"/>
                <a:ea typeface="HGPｺﾞｼｯｸM" pitchFamily="50" charset="-128"/>
                <a:cs typeface="Meiryo UI" panose="020B0604030504040204" pitchFamily="50" charset="-128"/>
              </a:rPr>
              <a:t>（平成</a:t>
            </a:r>
            <a:r>
              <a:rPr lang="en-US" altLang="ja-JP" sz="800" dirty="0">
                <a:latin typeface="HGPｺﾞｼｯｸM" pitchFamily="50" charset="-128"/>
                <a:ea typeface="HGPｺﾞｼｯｸM" pitchFamily="50" charset="-128"/>
                <a:cs typeface="Meiryo UI" panose="020B0604030504040204" pitchFamily="50" charset="-128"/>
              </a:rPr>
              <a:t>25</a:t>
            </a:r>
            <a:r>
              <a:rPr lang="ja-JP" altLang="en-US" sz="800" dirty="0">
                <a:latin typeface="HGPｺﾞｼｯｸM" pitchFamily="50" charset="-128"/>
                <a:ea typeface="HGPｺﾞｼｯｸM" pitchFamily="50" charset="-128"/>
                <a:cs typeface="Meiryo UI" panose="020B0604030504040204" pitchFamily="50" charset="-128"/>
              </a:rPr>
              <a:t>年</a:t>
            </a:r>
            <a:r>
              <a:rPr lang="en-US" altLang="ja-JP" sz="800" dirty="0">
                <a:latin typeface="HGPｺﾞｼｯｸM" pitchFamily="50" charset="-128"/>
                <a:ea typeface="HGPｺﾞｼｯｸM" pitchFamily="50" charset="-128"/>
                <a:cs typeface="Meiryo UI" panose="020B0604030504040204" pitchFamily="50" charset="-128"/>
              </a:rPr>
              <a:t>12</a:t>
            </a:r>
            <a:r>
              <a:rPr lang="ja-JP" altLang="en-US" sz="800" dirty="0">
                <a:latin typeface="HGPｺﾞｼｯｸM" pitchFamily="50" charset="-128"/>
                <a:ea typeface="HGPｺﾞｼｯｸM" pitchFamily="50" charset="-128"/>
                <a:cs typeface="Meiryo UI" panose="020B0604030504040204" pitchFamily="50" charset="-128"/>
              </a:rPr>
              <a:t>月</a:t>
            </a:r>
            <a:r>
              <a:rPr lang="en-US" altLang="ja-JP" sz="800" dirty="0">
                <a:latin typeface="HGPｺﾞｼｯｸM" pitchFamily="50" charset="-128"/>
                <a:ea typeface="HGPｺﾞｼｯｸM" pitchFamily="50" charset="-128"/>
                <a:cs typeface="Meiryo UI" panose="020B0604030504040204" pitchFamily="50" charset="-128"/>
              </a:rPr>
              <a:t>6</a:t>
            </a:r>
            <a:r>
              <a:rPr lang="ja-JP" altLang="en-US" sz="800" dirty="0" smtClean="0">
                <a:latin typeface="HGPｺﾞｼｯｸM" pitchFamily="50" charset="-128"/>
                <a:ea typeface="HGPｺﾞｼｯｸM" pitchFamily="50" charset="-128"/>
                <a:cs typeface="Meiryo UI" panose="020B0604030504040204" pitchFamily="50" charset="-128"/>
              </a:rPr>
              <a:t>日開催）配付資料</a:t>
            </a:r>
            <a:endParaRPr lang="ja-JP" altLang="en-US" sz="800" dirty="0">
              <a:latin typeface="HGPｺﾞｼｯｸM" pitchFamily="50" charset="-128"/>
              <a:ea typeface="HGPｺﾞｼｯｸM" pitchFamily="50" charset="-128"/>
              <a:cs typeface="Meiryo UI" panose="020B0604030504040204" pitchFamily="50" charset="-128"/>
            </a:endParaRPr>
          </a:p>
        </p:txBody>
      </p:sp>
      <p:sp>
        <p:nvSpPr>
          <p:cNvPr id="63" name="テキスト ボックス 62"/>
          <p:cNvSpPr txBox="1"/>
          <p:nvPr/>
        </p:nvSpPr>
        <p:spPr>
          <a:xfrm>
            <a:off x="3365255" y="3549039"/>
            <a:ext cx="1340948" cy="461665"/>
          </a:xfrm>
          <a:prstGeom prst="rect">
            <a:avLst/>
          </a:prstGeom>
          <a:noFill/>
          <a:ln>
            <a:noFill/>
          </a:ln>
        </p:spPr>
        <p:txBody>
          <a:bodyPr vert="horz" wrap="square" rtlCol="0">
            <a:spAutoFit/>
          </a:bodyPr>
          <a:lstStyle/>
          <a:p>
            <a:r>
              <a:rPr lang="ja-JP" altLang="en-US" sz="800" dirty="0">
                <a:latin typeface="HGPｺﾞｼｯｸM" pitchFamily="50" charset="-128"/>
                <a:ea typeface="HGPｺﾞｼｯｸM" pitchFamily="50" charset="-128"/>
                <a:cs typeface="Meiryo UI" panose="020B0604030504040204" pitchFamily="50" charset="-128"/>
              </a:rPr>
              <a:t>地方自治体が情報照会者と</a:t>
            </a:r>
            <a:r>
              <a:rPr lang="ja-JP" altLang="en-US" sz="800" dirty="0" smtClean="0">
                <a:latin typeface="HGPｺﾞｼｯｸM" pitchFamily="50" charset="-128"/>
                <a:ea typeface="HGPｺﾞｼｯｸM" pitchFamily="50" charset="-128"/>
                <a:cs typeface="Meiryo UI" panose="020B0604030504040204" pitchFamily="50" charset="-128"/>
              </a:rPr>
              <a:t>なる別表</a:t>
            </a:r>
            <a:r>
              <a:rPr kumimoji="1" lang="ja-JP" altLang="en-US" sz="800" dirty="0" smtClean="0">
                <a:latin typeface="HGPｺﾞｼｯｸM" pitchFamily="50" charset="-128"/>
                <a:ea typeface="HGPｺﾞｼｯｸM" pitchFamily="50" charset="-128"/>
                <a:cs typeface="Meiryo UI" panose="020B0604030504040204" pitchFamily="50" charset="-128"/>
              </a:rPr>
              <a:t>第</a:t>
            </a:r>
            <a:r>
              <a:rPr kumimoji="1" lang="en-US" altLang="ja-JP" sz="800" dirty="0" smtClean="0">
                <a:latin typeface="HGPｺﾞｼｯｸM" pitchFamily="50" charset="-128"/>
                <a:ea typeface="HGPｺﾞｼｯｸM" pitchFamily="50" charset="-128"/>
                <a:cs typeface="Meiryo UI" panose="020B0604030504040204" pitchFamily="50" charset="-128"/>
              </a:rPr>
              <a:t>2</a:t>
            </a:r>
            <a:r>
              <a:rPr kumimoji="1" lang="ja-JP" altLang="en-US" sz="800" dirty="0" smtClean="0">
                <a:latin typeface="HGPｺﾞｼｯｸM" pitchFamily="50" charset="-128"/>
                <a:ea typeface="HGPｺﾞｼｯｸM" pitchFamily="50" charset="-128"/>
                <a:cs typeface="Meiryo UI" panose="020B0604030504040204" pitchFamily="50" charset="-128"/>
              </a:rPr>
              <a:t>の事務</a:t>
            </a:r>
            <a:endParaRPr kumimoji="1" lang="en-US" altLang="ja-JP" sz="800" dirty="0" smtClean="0">
              <a:latin typeface="HGPｺﾞｼｯｸM" pitchFamily="50" charset="-128"/>
              <a:ea typeface="HGPｺﾞｼｯｸM" pitchFamily="50" charset="-128"/>
              <a:cs typeface="Meiryo UI" panose="020B0604030504040204" pitchFamily="50" charset="-128"/>
            </a:endParaRPr>
          </a:p>
          <a:p>
            <a:r>
              <a:rPr lang="en-US" altLang="ja-JP" sz="800" dirty="0" smtClean="0">
                <a:latin typeface="HGPｺﾞｼｯｸM" pitchFamily="50" charset="-128"/>
                <a:ea typeface="HGPｺﾞｼｯｸM" pitchFamily="50" charset="-128"/>
                <a:cs typeface="Meiryo UI" panose="020B0604030504040204" pitchFamily="50" charset="-128"/>
              </a:rPr>
              <a:t>&lt;&lt;</a:t>
            </a:r>
            <a:r>
              <a:rPr lang="ja-JP" altLang="en-US" sz="800" dirty="0" smtClean="0">
                <a:latin typeface="HGPｺﾞｼｯｸM" pitchFamily="50" charset="-128"/>
                <a:ea typeface="HGPｺﾞｼｯｸM" pitchFamily="50" charset="-128"/>
                <a:cs typeface="Meiryo UI" panose="020B0604030504040204" pitchFamily="50" charset="-128"/>
              </a:rPr>
              <a:t>グループ</a:t>
            </a:r>
            <a:r>
              <a:rPr lang="en-US" altLang="ja-JP" sz="800" dirty="0" smtClean="0">
                <a:latin typeface="HGPｺﾞｼｯｸM" pitchFamily="50" charset="-128"/>
                <a:ea typeface="HGPｺﾞｼｯｸM" pitchFamily="50" charset="-128"/>
                <a:cs typeface="Meiryo UI" panose="020B0604030504040204" pitchFamily="50" charset="-128"/>
              </a:rPr>
              <a:t>A&gt;&gt;</a:t>
            </a:r>
            <a:endParaRPr kumimoji="1" lang="ja-JP" altLang="en-US" sz="800" dirty="0">
              <a:latin typeface="HGPｺﾞｼｯｸM" pitchFamily="50" charset="-128"/>
              <a:ea typeface="HGPｺﾞｼｯｸM" pitchFamily="50" charset="-128"/>
              <a:cs typeface="Meiryo UI" panose="020B0604030504040204" pitchFamily="50" charset="-128"/>
            </a:endParaRPr>
          </a:p>
        </p:txBody>
      </p:sp>
      <p:sp>
        <p:nvSpPr>
          <p:cNvPr id="64" name="正方形/長方形 63"/>
          <p:cNvSpPr/>
          <p:nvPr/>
        </p:nvSpPr>
        <p:spPr>
          <a:xfrm>
            <a:off x="8500839" y="4243452"/>
            <a:ext cx="900000" cy="540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業務プロセスフロー（詳細版）</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8</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65" name="正方形/長方形 64"/>
          <p:cNvSpPr/>
          <p:nvPr/>
        </p:nvSpPr>
        <p:spPr>
          <a:xfrm>
            <a:off x="5086713" y="3743241"/>
            <a:ext cx="923095" cy="695826"/>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ja-JP" altLang="en-US" sz="800" dirty="0">
                <a:solidFill>
                  <a:schemeClr val="tx1"/>
                </a:solidFill>
                <a:latin typeface="HGPｺﾞｼｯｸM" pitchFamily="50" charset="-128"/>
                <a:ea typeface="HGPｺﾞｼｯｸM" pitchFamily="50" charset="-128"/>
                <a:cs typeface="Meiryo UI" panose="020B0604030504040204" pitchFamily="50" charset="-128"/>
              </a:rPr>
              <a:t>情報照会者</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の</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業務別</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事務一覧</a:t>
            </a:r>
            <a:endPar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2</a:t>
            </a:r>
            <a:r>
              <a:rPr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a:t>
            </a:r>
            <a:endParaRPr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66" name="正方形/長方形 65"/>
          <p:cNvSpPr/>
          <p:nvPr/>
        </p:nvSpPr>
        <p:spPr>
          <a:xfrm>
            <a:off x="638706" y="2422776"/>
            <a:ext cx="2246319" cy="1524203"/>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dirty="0">
              <a:latin typeface="HGPｺﾞｼｯｸM" pitchFamily="50" charset="-128"/>
              <a:ea typeface="HGPｺﾞｼｯｸM" pitchFamily="50" charset="-128"/>
            </a:endParaRPr>
          </a:p>
        </p:txBody>
      </p:sp>
      <p:sp>
        <p:nvSpPr>
          <p:cNvPr id="67" name="テキスト ボックス 66"/>
          <p:cNvSpPr txBox="1"/>
          <p:nvPr/>
        </p:nvSpPr>
        <p:spPr>
          <a:xfrm>
            <a:off x="1344572" y="3917970"/>
            <a:ext cx="864096" cy="215444"/>
          </a:xfrm>
          <a:prstGeom prst="rect">
            <a:avLst/>
          </a:prstGeom>
          <a:noFill/>
          <a:ln>
            <a:noFill/>
          </a:ln>
        </p:spPr>
        <p:txBody>
          <a:bodyPr vert="horz" wrap="square" rtlCol="0">
            <a:spAutoFit/>
          </a:bodyPr>
          <a:lstStyle/>
          <a:p>
            <a:pPr algn="ctr"/>
            <a:r>
              <a:rPr kumimoji="1" lang="ja-JP" altLang="en-US" sz="800" dirty="0" smtClean="0">
                <a:latin typeface="HGPｺﾞｼｯｸM" pitchFamily="50" charset="-128"/>
                <a:ea typeface="HGPｺﾞｼｯｸM" pitchFamily="50" charset="-128"/>
                <a:cs typeface="Meiryo UI" panose="020B0604030504040204" pitchFamily="50" charset="-128"/>
              </a:rPr>
              <a:t>別表第</a:t>
            </a:r>
            <a:r>
              <a:rPr kumimoji="1" lang="en-US" altLang="ja-JP" sz="800" dirty="0" smtClean="0">
                <a:latin typeface="HGPｺﾞｼｯｸM" pitchFamily="50" charset="-128"/>
                <a:ea typeface="HGPｺﾞｼｯｸM" pitchFamily="50" charset="-128"/>
                <a:cs typeface="Meiryo UI" panose="020B0604030504040204" pitchFamily="50" charset="-128"/>
              </a:rPr>
              <a:t>1</a:t>
            </a:r>
            <a:r>
              <a:rPr kumimoji="1" lang="ja-JP" altLang="en-US" sz="800" dirty="0" smtClean="0">
                <a:latin typeface="HGPｺﾞｼｯｸM" pitchFamily="50" charset="-128"/>
                <a:ea typeface="HGPｺﾞｼｯｸM" pitchFamily="50" charset="-128"/>
                <a:cs typeface="Meiryo UI" panose="020B0604030504040204" pitchFamily="50" charset="-128"/>
              </a:rPr>
              <a:t>の整理</a:t>
            </a:r>
            <a:endParaRPr kumimoji="1" lang="ja-JP" altLang="en-US" sz="800" dirty="0">
              <a:latin typeface="HGPｺﾞｼｯｸM" pitchFamily="50" charset="-128"/>
              <a:ea typeface="HGPｺﾞｼｯｸM" pitchFamily="50" charset="-128"/>
              <a:cs typeface="Meiryo UI" panose="020B0604030504040204" pitchFamily="50" charset="-128"/>
            </a:endParaRPr>
          </a:p>
        </p:txBody>
      </p:sp>
      <p:sp>
        <p:nvSpPr>
          <p:cNvPr id="68" name="下矢印 67"/>
          <p:cNvSpPr/>
          <p:nvPr/>
        </p:nvSpPr>
        <p:spPr>
          <a:xfrm rot="16200000">
            <a:off x="4960932" y="952213"/>
            <a:ext cx="216000" cy="3996000"/>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800" dirty="0">
              <a:latin typeface="HGPｺﾞｼｯｸM" pitchFamily="50" charset="-128"/>
              <a:ea typeface="HGPｺﾞｼｯｸM" pitchFamily="50" charset="-128"/>
            </a:endParaRPr>
          </a:p>
        </p:txBody>
      </p:sp>
      <p:sp>
        <p:nvSpPr>
          <p:cNvPr id="69" name="曲折矢印 68"/>
          <p:cNvSpPr/>
          <p:nvPr/>
        </p:nvSpPr>
        <p:spPr>
          <a:xfrm>
            <a:off x="3971217" y="3099005"/>
            <a:ext cx="3109585" cy="451332"/>
          </a:xfrm>
          <a:prstGeom prst="bentArrow">
            <a:avLst>
              <a:gd name="adj1" fmla="val 24857"/>
              <a:gd name="adj2" fmla="val 25386"/>
              <a:gd name="adj3" fmla="val 26678"/>
              <a:gd name="adj4" fmla="val 43750"/>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dirty="0">
              <a:solidFill>
                <a:schemeClr val="tx1"/>
              </a:solidFill>
              <a:latin typeface="HGPｺﾞｼｯｸM" pitchFamily="50" charset="-128"/>
              <a:ea typeface="HGPｺﾞｼｯｸM" pitchFamily="50" charset="-128"/>
            </a:endParaRPr>
          </a:p>
        </p:txBody>
      </p:sp>
      <p:sp>
        <p:nvSpPr>
          <p:cNvPr id="70" name="下矢印 69"/>
          <p:cNvSpPr/>
          <p:nvPr/>
        </p:nvSpPr>
        <p:spPr>
          <a:xfrm rot="16200000">
            <a:off x="4743411" y="3937069"/>
            <a:ext cx="252000" cy="324000"/>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800" dirty="0">
              <a:latin typeface="HGPｺﾞｼｯｸM" pitchFamily="50" charset="-128"/>
              <a:ea typeface="HGPｺﾞｼｯｸM" pitchFamily="50" charset="-128"/>
            </a:endParaRPr>
          </a:p>
        </p:txBody>
      </p:sp>
      <p:sp>
        <p:nvSpPr>
          <p:cNvPr id="71" name="下矢印 70"/>
          <p:cNvSpPr/>
          <p:nvPr/>
        </p:nvSpPr>
        <p:spPr>
          <a:xfrm rot="17555936">
            <a:off x="4776660" y="4509802"/>
            <a:ext cx="144000" cy="324000"/>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800" dirty="0">
              <a:latin typeface="HGPｺﾞｼｯｸM" pitchFamily="50" charset="-128"/>
              <a:ea typeface="HGPｺﾞｼｯｸM" pitchFamily="50" charset="-128"/>
            </a:endParaRPr>
          </a:p>
        </p:txBody>
      </p:sp>
      <p:sp>
        <p:nvSpPr>
          <p:cNvPr id="72" name="メモ 71"/>
          <p:cNvSpPr/>
          <p:nvPr/>
        </p:nvSpPr>
        <p:spPr>
          <a:xfrm>
            <a:off x="784971" y="2892773"/>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97</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73" name="テキスト ボックス 72"/>
          <p:cNvSpPr txBox="1"/>
          <p:nvPr/>
        </p:nvSpPr>
        <p:spPr>
          <a:xfrm>
            <a:off x="604950" y="2439417"/>
            <a:ext cx="891998" cy="461665"/>
          </a:xfrm>
          <a:prstGeom prst="rect">
            <a:avLst/>
          </a:prstGeom>
          <a:noFill/>
          <a:ln>
            <a:noFill/>
          </a:ln>
        </p:spPr>
        <p:txBody>
          <a:bodyPr wrap="square" rtlCol="0">
            <a:spAutoFit/>
          </a:bodyPr>
          <a:lstStyle/>
          <a:p>
            <a:r>
              <a:rPr kumimoji="1" lang="ja-JP" altLang="en-US" sz="800" dirty="0" smtClean="0">
                <a:latin typeface="HGPｺﾞｼｯｸM" pitchFamily="50" charset="-128"/>
                <a:ea typeface="HGPｺﾞｼｯｸM" pitchFamily="50" charset="-128"/>
                <a:cs typeface="Meiryo UI" panose="020B0604030504040204" pitchFamily="50" charset="-128"/>
              </a:rPr>
              <a:t>番号法別表第</a:t>
            </a:r>
            <a:r>
              <a:rPr kumimoji="1" lang="en-US" altLang="ja-JP" sz="800" dirty="0" smtClean="0">
                <a:latin typeface="HGPｺﾞｼｯｸM" pitchFamily="50" charset="-128"/>
                <a:ea typeface="HGPｺﾞｼｯｸM" pitchFamily="50" charset="-128"/>
                <a:cs typeface="Meiryo UI" panose="020B0604030504040204" pitchFamily="50" charset="-128"/>
              </a:rPr>
              <a:t>1</a:t>
            </a:r>
            <a:r>
              <a:rPr kumimoji="1" lang="ja-JP" altLang="en-US" sz="800" dirty="0" smtClean="0">
                <a:latin typeface="HGPｺﾞｼｯｸM" pitchFamily="50" charset="-128"/>
                <a:ea typeface="HGPｺﾞｼｯｸM" pitchFamily="50" charset="-128"/>
                <a:cs typeface="Meiryo UI" panose="020B0604030504040204" pitchFamily="50" charset="-128"/>
              </a:rPr>
              <a:t>に記載されている</a:t>
            </a:r>
            <a:r>
              <a:rPr lang="ja-JP" altLang="en-US" sz="800" dirty="0">
                <a:latin typeface="HGPｺﾞｼｯｸM" pitchFamily="50" charset="-128"/>
                <a:ea typeface="HGPｺﾞｼｯｸM" pitchFamily="50" charset="-128"/>
                <a:cs typeface="Meiryo UI" panose="020B0604030504040204" pitchFamily="50" charset="-128"/>
              </a:rPr>
              <a:t>事務</a:t>
            </a:r>
            <a:endParaRPr kumimoji="1" lang="ja-JP" altLang="en-US" sz="800" dirty="0">
              <a:latin typeface="HGPｺﾞｼｯｸM" pitchFamily="50" charset="-128"/>
              <a:ea typeface="HGPｺﾞｼｯｸM" pitchFamily="50" charset="-128"/>
              <a:cs typeface="Meiryo UI" panose="020B0604030504040204" pitchFamily="50" charset="-128"/>
            </a:endParaRPr>
          </a:p>
        </p:txBody>
      </p:sp>
      <p:sp>
        <p:nvSpPr>
          <p:cNvPr id="74" name="下矢印 73"/>
          <p:cNvSpPr/>
          <p:nvPr/>
        </p:nvSpPr>
        <p:spPr>
          <a:xfrm rot="16200000">
            <a:off x="1676255" y="2559079"/>
            <a:ext cx="180000" cy="864000"/>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latin typeface="HGPｺﾞｼｯｸM" pitchFamily="50" charset="-128"/>
              <a:ea typeface="HGPｺﾞｼｯｸM" pitchFamily="50" charset="-128"/>
            </a:endParaRPr>
          </a:p>
        </p:txBody>
      </p:sp>
      <p:sp>
        <p:nvSpPr>
          <p:cNvPr id="75" name="メモ 74"/>
          <p:cNvSpPr/>
          <p:nvPr/>
        </p:nvSpPr>
        <p:spPr>
          <a:xfrm>
            <a:off x="1568667" y="3338505"/>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54</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76" name="テキスト ボックス 75"/>
          <p:cNvSpPr txBox="1"/>
          <p:nvPr/>
        </p:nvSpPr>
        <p:spPr>
          <a:xfrm>
            <a:off x="712473" y="3485314"/>
            <a:ext cx="864096" cy="461665"/>
          </a:xfrm>
          <a:prstGeom prst="rect">
            <a:avLst/>
          </a:prstGeom>
          <a:noFill/>
          <a:ln>
            <a:noFill/>
          </a:ln>
        </p:spPr>
        <p:txBody>
          <a:bodyPr wrap="square" rtlCol="0">
            <a:spAutoFit/>
          </a:bodyPr>
          <a:lstStyle/>
          <a:p>
            <a:r>
              <a:rPr kumimoji="1" lang="ja-JP" altLang="en-US" sz="800" dirty="0" smtClean="0">
                <a:latin typeface="HGPｺﾞｼｯｸM" pitchFamily="50" charset="-128"/>
                <a:ea typeface="HGPｺﾞｼｯｸM" pitchFamily="50" charset="-128"/>
                <a:cs typeface="Meiryo UI" panose="020B0604030504040204" pitchFamily="50" charset="-128"/>
              </a:rPr>
              <a:t>地方自治体に関連しない別表第</a:t>
            </a:r>
            <a:r>
              <a:rPr kumimoji="1" lang="en-US" altLang="ja-JP" sz="800" dirty="0" smtClean="0">
                <a:latin typeface="HGPｺﾞｼｯｸM" pitchFamily="50" charset="-128"/>
                <a:ea typeface="HGPｺﾞｼｯｸM" pitchFamily="50" charset="-128"/>
                <a:cs typeface="Meiryo UI" panose="020B0604030504040204" pitchFamily="50" charset="-128"/>
              </a:rPr>
              <a:t>1</a:t>
            </a:r>
            <a:r>
              <a:rPr kumimoji="1" lang="ja-JP" altLang="en-US" sz="800" dirty="0" smtClean="0">
                <a:latin typeface="HGPｺﾞｼｯｸM" pitchFamily="50" charset="-128"/>
                <a:ea typeface="HGPｺﾞｼｯｸM" pitchFamily="50" charset="-128"/>
                <a:cs typeface="Meiryo UI" panose="020B0604030504040204" pitchFamily="50" charset="-128"/>
              </a:rPr>
              <a:t>の事務</a:t>
            </a:r>
            <a:endParaRPr kumimoji="1" lang="ja-JP" altLang="en-US" sz="800" dirty="0">
              <a:latin typeface="HGPｺﾞｼｯｸM" pitchFamily="50" charset="-128"/>
              <a:ea typeface="HGPｺﾞｼｯｸM" pitchFamily="50" charset="-128"/>
              <a:cs typeface="Meiryo UI" panose="020B0604030504040204" pitchFamily="50" charset="-128"/>
            </a:endParaRPr>
          </a:p>
        </p:txBody>
      </p:sp>
      <p:sp>
        <p:nvSpPr>
          <p:cNvPr id="77" name="下矢印 76"/>
          <p:cNvSpPr/>
          <p:nvPr/>
        </p:nvSpPr>
        <p:spPr>
          <a:xfrm rot="18908213">
            <a:off x="1323124" y="3313537"/>
            <a:ext cx="144000" cy="144000"/>
          </a:xfrm>
          <a:prstGeom prst="downArrow">
            <a:avLst/>
          </a:prstGeom>
          <a:solidFill>
            <a:schemeClr val="bg1"/>
          </a:solidFill>
          <a:ln w="9525">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latin typeface="HGPｺﾞｼｯｸM" pitchFamily="50" charset="-128"/>
              <a:ea typeface="HGPｺﾞｼｯｸM" pitchFamily="50" charset="-128"/>
            </a:endParaRPr>
          </a:p>
        </p:txBody>
      </p:sp>
      <p:sp>
        <p:nvSpPr>
          <p:cNvPr id="78" name="テキスト ボックス 77"/>
          <p:cNvSpPr txBox="1"/>
          <p:nvPr/>
        </p:nvSpPr>
        <p:spPr>
          <a:xfrm>
            <a:off x="2178859" y="2449365"/>
            <a:ext cx="804031" cy="461665"/>
          </a:xfrm>
          <a:prstGeom prst="rect">
            <a:avLst/>
          </a:prstGeom>
          <a:noFill/>
          <a:ln>
            <a:noFill/>
          </a:ln>
        </p:spPr>
        <p:txBody>
          <a:bodyPr wrap="square" rtlCol="0">
            <a:spAutoFit/>
          </a:bodyPr>
          <a:lstStyle/>
          <a:p>
            <a:r>
              <a:rPr lang="ja-JP" altLang="en-US" sz="800" dirty="0">
                <a:latin typeface="HGPｺﾞｼｯｸM" pitchFamily="50" charset="-128"/>
                <a:ea typeface="HGPｺﾞｼｯｸM" pitchFamily="50" charset="-128"/>
                <a:cs typeface="Meiryo UI" panose="020B0604030504040204" pitchFamily="50" charset="-128"/>
              </a:rPr>
              <a:t>地方自治体に関連する</a:t>
            </a:r>
            <a:r>
              <a:rPr lang="ja-JP" altLang="en-US" sz="800" dirty="0" smtClean="0">
                <a:latin typeface="HGPｺﾞｼｯｸM" pitchFamily="50" charset="-128"/>
                <a:ea typeface="HGPｺﾞｼｯｸM" pitchFamily="50" charset="-128"/>
                <a:cs typeface="Meiryo UI" panose="020B0604030504040204" pitchFamily="50" charset="-128"/>
              </a:rPr>
              <a:t>別表第</a:t>
            </a:r>
            <a:r>
              <a:rPr lang="en-US" altLang="ja-JP" sz="800" dirty="0" smtClean="0">
                <a:latin typeface="HGPｺﾞｼｯｸM" pitchFamily="50" charset="-128"/>
                <a:ea typeface="HGPｺﾞｼｯｸM" pitchFamily="50" charset="-128"/>
                <a:cs typeface="Meiryo UI" panose="020B0604030504040204" pitchFamily="50" charset="-128"/>
              </a:rPr>
              <a:t>1</a:t>
            </a:r>
            <a:r>
              <a:rPr lang="ja-JP" altLang="en-US" sz="800" dirty="0" smtClean="0">
                <a:latin typeface="HGPｺﾞｼｯｸM" pitchFamily="50" charset="-128"/>
                <a:ea typeface="HGPｺﾞｼｯｸM" pitchFamily="50" charset="-128"/>
                <a:cs typeface="Meiryo UI" panose="020B0604030504040204" pitchFamily="50" charset="-128"/>
              </a:rPr>
              <a:t>の</a:t>
            </a:r>
            <a:r>
              <a:rPr lang="ja-JP" altLang="en-US" sz="800" dirty="0">
                <a:latin typeface="HGPｺﾞｼｯｸM" pitchFamily="50" charset="-128"/>
                <a:ea typeface="HGPｺﾞｼｯｸM" pitchFamily="50" charset="-128"/>
                <a:cs typeface="Meiryo UI" panose="020B0604030504040204" pitchFamily="50" charset="-128"/>
              </a:rPr>
              <a:t>事務</a:t>
            </a:r>
          </a:p>
        </p:txBody>
      </p:sp>
      <p:sp>
        <p:nvSpPr>
          <p:cNvPr id="79" name="メモ 78"/>
          <p:cNvSpPr/>
          <p:nvPr/>
        </p:nvSpPr>
        <p:spPr>
          <a:xfrm>
            <a:off x="2287744" y="2893177"/>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43</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80" name="正方形/長方形 79"/>
          <p:cNvSpPr/>
          <p:nvPr/>
        </p:nvSpPr>
        <p:spPr>
          <a:xfrm>
            <a:off x="638706" y="4191594"/>
            <a:ext cx="2246319" cy="1555327"/>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dirty="0">
              <a:solidFill>
                <a:schemeClr val="tx1"/>
              </a:solidFill>
              <a:latin typeface="HGPｺﾞｼｯｸM" pitchFamily="50" charset="-128"/>
              <a:ea typeface="HGPｺﾞｼｯｸM" pitchFamily="50" charset="-128"/>
            </a:endParaRPr>
          </a:p>
        </p:txBody>
      </p:sp>
      <p:sp>
        <p:nvSpPr>
          <p:cNvPr id="81" name="テキスト ボックス 80"/>
          <p:cNvSpPr txBox="1"/>
          <p:nvPr/>
        </p:nvSpPr>
        <p:spPr>
          <a:xfrm>
            <a:off x="1344572" y="5736489"/>
            <a:ext cx="864096" cy="215444"/>
          </a:xfrm>
          <a:prstGeom prst="rect">
            <a:avLst/>
          </a:prstGeom>
          <a:noFill/>
          <a:ln>
            <a:noFill/>
          </a:ln>
        </p:spPr>
        <p:txBody>
          <a:bodyPr vert="horz" wrap="square" rtlCol="0">
            <a:spAutoFit/>
          </a:bodyPr>
          <a:lstStyle/>
          <a:p>
            <a:pPr algn="ctr"/>
            <a:r>
              <a:rPr kumimoji="1" lang="ja-JP" altLang="en-US" sz="800" dirty="0" smtClean="0">
                <a:latin typeface="HGPｺﾞｼｯｸM" pitchFamily="50" charset="-128"/>
                <a:ea typeface="HGPｺﾞｼｯｸM" pitchFamily="50" charset="-128"/>
                <a:cs typeface="Meiryo UI" panose="020B0604030504040204" pitchFamily="50" charset="-128"/>
              </a:rPr>
              <a:t>別表第</a:t>
            </a:r>
            <a:r>
              <a:rPr lang="en-US" altLang="ja-JP" sz="800" dirty="0">
                <a:latin typeface="HGPｺﾞｼｯｸM" pitchFamily="50" charset="-128"/>
                <a:ea typeface="HGPｺﾞｼｯｸM" pitchFamily="50" charset="-128"/>
                <a:cs typeface="Meiryo UI" panose="020B0604030504040204" pitchFamily="50" charset="-128"/>
              </a:rPr>
              <a:t>2</a:t>
            </a:r>
            <a:r>
              <a:rPr kumimoji="1" lang="ja-JP" altLang="en-US" sz="800" dirty="0" smtClean="0">
                <a:latin typeface="HGPｺﾞｼｯｸM" pitchFamily="50" charset="-128"/>
                <a:ea typeface="HGPｺﾞｼｯｸM" pitchFamily="50" charset="-128"/>
                <a:cs typeface="Meiryo UI" panose="020B0604030504040204" pitchFamily="50" charset="-128"/>
              </a:rPr>
              <a:t>の整理</a:t>
            </a:r>
            <a:endParaRPr kumimoji="1" lang="ja-JP" altLang="en-US" sz="800" dirty="0">
              <a:latin typeface="HGPｺﾞｼｯｸM" pitchFamily="50" charset="-128"/>
              <a:ea typeface="HGPｺﾞｼｯｸM" pitchFamily="50" charset="-128"/>
              <a:cs typeface="Meiryo UI" panose="020B0604030504040204" pitchFamily="50" charset="-128"/>
            </a:endParaRPr>
          </a:p>
        </p:txBody>
      </p:sp>
      <p:sp>
        <p:nvSpPr>
          <p:cNvPr id="82" name="メモ 81"/>
          <p:cNvSpPr/>
          <p:nvPr/>
        </p:nvSpPr>
        <p:spPr>
          <a:xfrm>
            <a:off x="784971" y="4661593"/>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119</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83" name="テキスト ボックス 82"/>
          <p:cNvSpPr txBox="1"/>
          <p:nvPr/>
        </p:nvSpPr>
        <p:spPr>
          <a:xfrm>
            <a:off x="604950" y="4208237"/>
            <a:ext cx="891998" cy="461665"/>
          </a:xfrm>
          <a:prstGeom prst="rect">
            <a:avLst/>
          </a:prstGeom>
          <a:noFill/>
          <a:ln>
            <a:noFill/>
          </a:ln>
        </p:spPr>
        <p:txBody>
          <a:bodyPr wrap="square" rtlCol="0">
            <a:spAutoFit/>
          </a:bodyPr>
          <a:lstStyle/>
          <a:p>
            <a:r>
              <a:rPr kumimoji="1" lang="ja-JP" altLang="en-US" sz="800" dirty="0" smtClean="0">
                <a:latin typeface="HGPｺﾞｼｯｸM" pitchFamily="50" charset="-128"/>
                <a:ea typeface="HGPｺﾞｼｯｸM" pitchFamily="50" charset="-128"/>
                <a:cs typeface="Meiryo UI" panose="020B0604030504040204" pitchFamily="50" charset="-128"/>
              </a:rPr>
              <a:t>番号法別表第</a:t>
            </a:r>
            <a:r>
              <a:rPr kumimoji="1" lang="en-US" altLang="ja-JP" sz="800" dirty="0" smtClean="0">
                <a:latin typeface="HGPｺﾞｼｯｸM" pitchFamily="50" charset="-128"/>
                <a:ea typeface="HGPｺﾞｼｯｸM" pitchFamily="50" charset="-128"/>
                <a:cs typeface="Meiryo UI" panose="020B0604030504040204" pitchFamily="50" charset="-128"/>
              </a:rPr>
              <a:t>2</a:t>
            </a:r>
            <a:r>
              <a:rPr kumimoji="1" lang="ja-JP" altLang="en-US" sz="800" dirty="0" smtClean="0">
                <a:latin typeface="HGPｺﾞｼｯｸM" pitchFamily="50" charset="-128"/>
                <a:ea typeface="HGPｺﾞｼｯｸM" pitchFamily="50" charset="-128"/>
                <a:cs typeface="Meiryo UI" panose="020B0604030504040204" pitchFamily="50" charset="-128"/>
              </a:rPr>
              <a:t>に記載されている</a:t>
            </a:r>
            <a:r>
              <a:rPr lang="ja-JP" altLang="en-US" sz="800" dirty="0">
                <a:latin typeface="HGPｺﾞｼｯｸM" pitchFamily="50" charset="-128"/>
                <a:ea typeface="HGPｺﾞｼｯｸM" pitchFamily="50" charset="-128"/>
                <a:cs typeface="Meiryo UI" panose="020B0604030504040204" pitchFamily="50" charset="-128"/>
              </a:rPr>
              <a:t>事務</a:t>
            </a:r>
            <a:endParaRPr kumimoji="1" lang="ja-JP" altLang="en-US" sz="800" dirty="0">
              <a:latin typeface="HGPｺﾞｼｯｸM" pitchFamily="50" charset="-128"/>
              <a:ea typeface="HGPｺﾞｼｯｸM" pitchFamily="50" charset="-128"/>
              <a:cs typeface="Meiryo UI" panose="020B0604030504040204" pitchFamily="50" charset="-128"/>
            </a:endParaRPr>
          </a:p>
        </p:txBody>
      </p:sp>
      <p:sp>
        <p:nvSpPr>
          <p:cNvPr id="84" name="下矢印 83"/>
          <p:cNvSpPr/>
          <p:nvPr/>
        </p:nvSpPr>
        <p:spPr>
          <a:xfrm rot="16200000">
            <a:off x="1676255" y="4327899"/>
            <a:ext cx="180000" cy="864000"/>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latin typeface="HGPｺﾞｼｯｸM" pitchFamily="50" charset="-128"/>
              <a:ea typeface="HGPｺﾞｼｯｸM" pitchFamily="50" charset="-128"/>
            </a:endParaRPr>
          </a:p>
        </p:txBody>
      </p:sp>
      <p:sp>
        <p:nvSpPr>
          <p:cNvPr id="85" name="メモ 84"/>
          <p:cNvSpPr/>
          <p:nvPr/>
        </p:nvSpPr>
        <p:spPr>
          <a:xfrm>
            <a:off x="1568667" y="5136353"/>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26</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86" name="テキスト ボックス 85"/>
          <p:cNvSpPr txBox="1"/>
          <p:nvPr/>
        </p:nvSpPr>
        <p:spPr>
          <a:xfrm>
            <a:off x="704570" y="5285258"/>
            <a:ext cx="864096" cy="461665"/>
          </a:xfrm>
          <a:prstGeom prst="rect">
            <a:avLst/>
          </a:prstGeom>
          <a:noFill/>
          <a:ln>
            <a:noFill/>
          </a:ln>
        </p:spPr>
        <p:txBody>
          <a:bodyPr wrap="square" rtlCol="0">
            <a:spAutoFit/>
          </a:bodyPr>
          <a:lstStyle/>
          <a:p>
            <a:r>
              <a:rPr kumimoji="1" lang="ja-JP" altLang="en-US" sz="800" dirty="0" smtClean="0">
                <a:latin typeface="HGPｺﾞｼｯｸM" pitchFamily="50" charset="-128"/>
                <a:ea typeface="HGPｺﾞｼｯｸM" pitchFamily="50" charset="-128"/>
                <a:cs typeface="Meiryo UI" panose="020B0604030504040204" pitchFamily="50" charset="-128"/>
              </a:rPr>
              <a:t>地方自治体に関連しない別表第</a:t>
            </a:r>
            <a:r>
              <a:rPr lang="en-US" altLang="ja-JP" sz="800" dirty="0">
                <a:latin typeface="HGPｺﾞｼｯｸM" pitchFamily="50" charset="-128"/>
                <a:ea typeface="HGPｺﾞｼｯｸM" pitchFamily="50" charset="-128"/>
                <a:cs typeface="Meiryo UI" panose="020B0604030504040204" pitchFamily="50" charset="-128"/>
              </a:rPr>
              <a:t>2</a:t>
            </a:r>
            <a:r>
              <a:rPr kumimoji="1" lang="ja-JP" altLang="en-US" sz="800" dirty="0" smtClean="0">
                <a:latin typeface="HGPｺﾞｼｯｸM" pitchFamily="50" charset="-128"/>
                <a:ea typeface="HGPｺﾞｼｯｸM" pitchFamily="50" charset="-128"/>
                <a:cs typeface="Meiryo UI" panose="020B0604030504040204" pitchFamily="50" charset="-128"/>
              </a:rPr>
              <a:t>の事務</a:t>
            </a:r>
            <a:endParaRPr kumimoji="1" lang="ja-JP" altLang="en-US" sz="800" dirty="0">
              <a:latin typeface="HGPｺﾞｼｯｸM" pitchFamily="50" charset="-128"/>
              <a:ea typeface="HGPｺﾞｼｯｸM" pitchFamily="50" charset="-128"/>
              <a:cs typeface="Meiryo UI" panose="020B0604030504040204" pitchFamily="50" charset="-128"/>
            </a:endParaRPr>
          </a:p>
        </p:txBody>
      </p:sp>
      <p:sp>
        <p:nvSpPr>
          <p:cNvPr id="87" name="下矢印 86"/>
          <p:cNvSpPr/>
          <p:nvPr/>
        </p:nvSpPr>
        <p:spPr>
          <a:xfrm rot="18908213">
            <a:off x="1323124" y="5082357"/>
            <a:ext cx="144000" cy="144000"/>
          </a:xfrm>
          <a:prstGeom prst="downArrow">
            <a:avLst/>
          </a:prstGeom>
          <a:solidFill>
            <a:schemeClr val="bg1"/>
          </a:solidFill>
          <a:ln w="9525">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latin typeface="HGPｺﾞｼｯｸM" pitchFamily="50" charset="-128"/>
              <a:ea typeface="HGPｺﾞｼｯｸM" pitchFamily="50" charset="-128"/>
            </a:endParaRPr>
          </a:p>
        </p:txBody>
      </p:sp>
      <p:sp>
        <p:nvSpPr>
          <p:cNvPr id="88" name="テキスト ボックス 87"/>
          <p:cNvSpPr txBox="1"/>
          <p:nvPr/>
        </p:nvSpPr>
        <p:spPr>
          <a:xfrm>
            <a:off x="2178859" y="4218185"/>
            <a:ext cx="804031" cy="461665"/>
          </a:xfrm>
          <a:prstGeom prst="rect">
            <a:avLst/>
          </a:prstGeom>
          <a:noFill/>
          <a:ln>
            <a:noFill/>
          </a:ln>
        </p:spPr>
        <p:txBody>
          <a:bodyPr wrap="square" rtlCol="0">
            <a:spAutoFit/>
          </a:bodyPr>
          <a:lstStyle/>
          <a:p>
            <a:r>
              <a:rPr lang="ja-JP" altLang="en-US" sz="800" dirty="0">
                <a:latin typeface="HGPｺﾞｼｯｸM" pitchFamily="50" charset="-128"/>
                <a:ea typeface="HGPｺﾞｼｯｸM" pitchFamily="50" charset="-128"/>
                <a:cs typeface="Meiryo UI" panose="020B0604030504040204" pitchFamily="50" charset="-128"/>
              </a:rPr>
              <a:t>地方自治体に関連する</a:t>
            </a:r>
            <a:r>
              <a:rPr lang="ja-JP" altLang="en-US" sz="800" dirty="0" smtClean="0">
                <a:latin typeface="HGPｺﾞｼｯｸM" pitchFamily="50" charset="-128"/>
                <a:ea typeface="HGPｺﾞｼｯｸM" pitchFamily="50" charset="-128"/>
                <a:cs typeface="Meiryo UI" panose="020B0604030504040204" pitchFamily="50" charset="-128"/>
              </a:rPr>
              <a:t>別表第</a:t>
            </a:r>
            <a:r>
              <a:rPr lang="en-US" altLang="ja-JP" sz="800" dirty="0">
                <a:latin typeface="HGPｺﾞｼｯｸM" pitchFamily="50" charset="-128"/>
                <a:ea typeface="HGPｺﾞｼｯｸM" pitchFamily="50" charset="-128"/>
                <a:cs typeface="Meiryo UI" panose="020B0604030504040204" pitchFamily="50" charset="-128"/>
              </a:rPr>
              <a:t>2</a:t>
            </a:r>
            <a:r>
              <a:rPr lang="ja-JP" altLang="en-US" sz="800" dirty="0" smtClean="0">
                <a:latin typeface="HGPｺﾞｼｯｸM" pitchFamily="50" charset="-128"/>
                <a:ea typeface="HGPｺﾞｼｯｸM" pitchFamily="50" charset="-128"/>
                <a:cs typeface="Meiryo UI" panose="020B0604030504040204" pitchFamily="50" charset="-128"/>
              </a:rPr>
              <a:t>の</a:t>
            </a:r>
            <a:r>
              <a:rPr lang="ja-JP" altLang="en-US" sz="800" dirty="0">
                <a:latin typeface="HGPｺﾞｼｯｸM" pitchFamily="50" charset="-128"/>
                <a:ea typeface="HGPｺﾞｼｯｸM" pitchFamily="50" charset="-128"/>
                <a:cs typeface="Meiryo UI" panose="020B0604030504040204" pitchFamily="50" charset="-128"/>
              </a:rPr>
              <a:t>事務</a:t>
            </a:r>
          </a:p>
        </p:txBody>
      </p:sp>
      <p:sp>
        <p:nvSpPr>
          <p:cNvPr id="89" name="メモ 88"/>
          <p:cNvSpPr/>
          <p:nvPr/>
        </p:nvSpPr>
        <p:spPr>
          <a:xfrm>
            <a:off x="2287744" y="4661997"/>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93</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90" name="下矢印 89"/>
          <p:cNvSpPr/>
          <p:nvPr/>
        </p:nvSpPr>
        <p:spPr>
          <a:xfrm rot="15301763">
            <a:off x="3065549" y="4133027"/>
            <a:ext cx="180000" cy="396000"/>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latin typeface="HGPｺﾞｼｯｸM" pitchFamily="50" charset="-128"/>
              <a:ea typeface="HGPｺﾞｼｯｸM" pitchFamily="50" charset="-128"/>
            </a:endParaRPr>
          </a:p>
        </p:txBody>
      </p:sp>
      <p:sp>
        <p:nvSpPr>
          <p:cNvPr id="91" name="下矢印 90"/>
          <p:cNvSpPr/>
          <p:nvPr/>
        </p:nvSpPr>
        <p:spPr>
          <a:xfrm rot="17369695">
            <a:off x="3067904" y="4692075"/>
            <a:ext cx="180000" cy="396000"/>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latin typeface="HGPｺﾞｼｯｸM" pitchFamily="50" charset="-128"/>
              <a:ea typeface="HGPｺﾞｼｯｸM" pitchFamily="50" charset="-128"/>
            </a:endParaRPr>
          </a:p>
        </p:txBody>
      </p:sp>
      <p:sp>
        <p:nvSpPr>
          <p:cNvPr id="92" name="メモ 91"/>
          <p:cNvSpPr/>
          <p:nvPr/>
        </p:nvSpPr>
        <p:spPr>
          <a:xfrm>
            <a:off x="3752373" y="3990848"/>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52</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93" name="メモ 92"/>
          <p:cNvSpPr/>
          <p:nvPr/>
        </p:nvSpPr>
        <p:spPr>
          <a:xfrm>
            <a:off x="3743193" y="5370949"/>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41</a:t>
            </a:r>
            <a:endParaRPr kumimoji="1" lang="en-US" altLang="ja-JP" sz="800" dirty="0" smtClean="0">
              <a:solidFill>
                <a:schemeClr val="tx1"/>
              </a:solidFill>
              <a:latin typeface="HGPｺﾞｼｯｸM" pitchFamily="50" charset="-128"/>
              <a:ea typeface="HGPｺﾞｼｯｸM" pitchFamily="50" charset="-128"/>
              <a:cs typeface="Meiryo UI" panose="020B0604030504040204" pitchFamily="50" charset="-128"/>
            </a:endParaRPr>
          </a:p>
          <a:p>
            <a:pPr algn="ctr"/>
            <a:r>
              <a:rPr kumimoji="1" lang="ja-JP" altLang="en-US" sz="800" dirty="0" smtClean="0">
                <a:solidFill>
                  <a:schemeClr val="tx1"/>
                </a:solidFill>
                <a:latin typeface="HGPｺﾞｼｯｸM" pitchFamily="50" charset="-128"/>
                <a:ea typeface="HGPｺﾞｼｯｸM" pitchFamily="50" charset="-128"/>
                <a:cs typeface="Meiryo UI" panose="020B0604030504040204" pitchFamily="50" charset="-128"/>
              </a:rPr>
              <a:t>事務</a:t>
            </a:r>
            <a:endPar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endParaRPr>
          </a:p>
        </p:txBody>
      </p:sp>
      <p:sp>
        <p:nvSpPr>
          <p:cNvPr id="94" name="メモ 93"/>
          <p:cNvSpPr/>
          <p:nvPr/>
        </p:nvSpPr>
        <p:spPr>
          <a:xfrm>
            <a:off x="7310710" y="2948307"/>
            <a:ext cx="456051" cy="492360"/>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HGPｺﾞｼｯｸM" pitchFamily="50" charset="-128"/>
                <a:ea typeface="HGPｺﾞｼｯｸM" pitchFamily="50" charset="-128"/>
                <a:cs typeface="Meiryo UI" panose="020B0604030504040204" pitchFamily="50" charset="-128"/>
              </a:rPr>
              <a:t>44</a:t>
            </a:r>
          </a:p>
          <a:p>
            <a:pPr algn="ctr"/>
            <a:r>
              <a:rPr kumimoji="1" lang="ja-JP" altLang="en-US" sz="800" dirty="0">
                <a:solidFill>
                  <a:schemeClr val="tx1"/>
                </a:solidFill>
                <a:latin typeface="HGPｺﾞｼｯｸM" pitchFamily="50" charset="-128"/>
                <a:ea typeface="HGPｺﾞｼｯｸM" pitchFamily="50" charset="-128"/>
                <a:cs typeface="Meiryo UI" panose="020B0604030504040204" pitchFamily="50" charset="-128"/>
              </a:rPr>
              <a:t>手続</a:t>
            </a:r>
          </a:p>
        </p:txBody>
      </p:sp>
      <p:sp>
        <p:nvSpPr>
          <p:cNvPr id="95" name="下矢印 94"/>
          <p:cNvSpPr/>
          <p:nvPr/>
        </p:nvSpPr>
        <p:spPr>
          <a:xfrm rot="16200000">
            <a:off x="6024673" y="4066599"/>
            <a:ext cx="252000" cy="144000"/>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latin typeface="HGPｺﾞｼｯｸM" pitchFamily="50" charset="-128"/>
              <a:ea typeface="HGPｺﾞｼｯｸM" pitchFamily="50" charset="-128"/>
            </a:endParaRPr>
          </a:p>
        </p:txBody>
      </p:sp>
      <p:sp>
        <p:nvSpPr>
          <p:cNvPr id="96" name="下矢印 95"/>
          <p:cNvSpPr/>
          <p:nvPr/>
        </p:nvSpPr>
        <p:spPr>
          <a:xfrm rot="16200000">
            <a:off x="6024673" y="4897258"/>
            <a:ext cx="252000" cy="144000"/>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latin typeface="HGPｺﾞｼｯｸM" pitchFamily="50" charset="-128"/>
              <a:ea typeface="HGPｺﾞｼｯｸM" pitchFamily="50" charset="-128"/>
            </a:endParaRPr>
          </a:p>
        </p:txBody>
      </p:sp>
      <p:sp>
        <p:nvSpPr>
          <p:cNvPr id="97" name="下矢印 96"/>
          <p:cNvSpPr/>
          <p:nvPr/>
        </p:nvSpPr>
        <p:spPr>
          <a:xfrm rot="16200000">
            <a:off x="7521536" y="4468831"/>
            <a:ext cx="252000" cy="1462617"/>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latin typeface="HGPｺﾞｼｯｸM" pitchFamily="50" charset="-128"/>
              <a:ea typeface="HGPｺﾞｼｯｸM" pitchFamily="50" charset="-128"/>
            </a:endParaRPr>
          </a:p>
        </p:txBody>
      </p:sp>
      <p:sp>
        <p:nvSpPr>
          <p:cNvPr id="98" name="下矢印 97"/>
          <p:cNvSpPr/>
          <p:nvPr/>
        </p:nvSpPr>
        <p:spPr>
          <a:xfrm rot="16200000">
            <a:off x="6965940" y="3398597"/>
            <a:ext cx="2455560" cy="313271"/>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latin typeface="HGPｺﾞｼｯｸM" pitchFamily="50" charset="-128"/>
              <a:ea typeface="HGPｺﾞｼｯｸM" pitchFamily="50" charset="-128"/>
            </a:endParaRPr>
          </a:p>
        </p:txBody>
      </p:sp>
      <p:sp>
        <p:nvSpPr>
          <p:cNvPr id="99" name="下矢印 98"/>
          <p:cNvSpPr/>
          <p:nvPr/>
        </p:nvSpPr>
        <p:spPr>
          <a:xfrm rot="16200000">
            <a:off x="6862227" y="4215176"/>
            <a:ext cx="252000" cy="144000"/>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latin typeface="HGPｺﾞｼｯｸM" pitchFamily="50" charset="-128"/>
              <a:ea typeface="HGPｺﾞｼｯｸM" pitchFamily="50" charset="-128"/>
            </a:endParaRPr>
          </a:p>
        </p:txBody>
      </p:sp>
      <p:sp>
        <p:nvSpPr>
          <p:cNvPr id="100" name="下矢印 99"/>
          <p:cNvSpPr/>
          <p:nvPr/>
        </p:nvSpPr>
        <p:spPr>
          <a:xfrm rot="14996672">
            <a:off x="4743411" y="4902098"/>
            <a:ext cx="252000" cy="324000"/>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800" dirty="0">
              <a:latin typeface="HGPｺﾞｼｯｸM" pitchFamily="50" charset="-128"/>
              <a:ea typeface="HGPｺﾞｼｯｸM" pitchFamily="50" charset="-128"/>
            </a:endParaRPr>
          </a:p>
        </p:txBody>
      </p:sp>
      <p:sp>
        <p:nvSpPr>
          <p:cNvPr id="102" name="テキスト ボックス 101"/>
          <p:cNvSpPr txBox="1"/>
          <p:nvPr/>
        </p:nvSpPr>
        <p:spPr>
          <a:xfrm>
            <a:off x="4517915" y="1788362"/>
            <a:ext cx="1467068" cy="400110"/>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kumimoji="1" lang="ja-JP" altLang="en-US" sz="2000" dirty="0" smtClean="0">
                <a:latin typeface="HGPｺﾞｼｯｸM" pitchFamily="50" charset="-128"/>
                <a:ea typeface="HGPｺﾞｼｯｸM" pitchFamily="50" charset="-128"/>
              </a:rPr>
              <a:t>成果物一覧</a:t>
            </a:r>
            <a:endParaRPr kumimoji="1" lang="ja-JP" altLang="en-US" sz="2000" dirty="0">
              <a:latin typeface="HGPｺﾞｼｯｸM" pitchFamily="50" charset="-128"/>
              <a:ea typeface="HGPｺﾞｼｯｸM" pitchFamily="50" charset="-128"/>
            </a:endParaRPr>
          </a:p>
        </p:txBody>
      </p:sp>
      <p:sp>
        <p:nvSpPr>
          <p:cNvPr id="60"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103" name="正方形/長方形 102"/>
          <p:cNvSpPr/>
          <p:nvPr/>
        </p:nvSpPr>
        <p:spPr>
          <a:xfrm>
            <a:off x="184856" y="1329267"/>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②バックオフィス連携による情報連携推進事業の概要</a:t>
            </a:r>
            <a:endParaRPr lang="ja-JP" altLang="en-US" sz="2000" dirty="0">
              <a:latin typeface="HGPｺﾞｼｯｸM" pitchFamily="50" charset="-128"/>
              <a:ea typeface="HGPｺﾞｼｯｸM" pitchFamily="50" charset="-128"/>
            </a:endParaRPr>
          </a:p>
        </p:txBody>
      </p:sp>
      <p:sp>
        <p:nvSpPr>
          <p:cNvPr id="104" name="スライド番号プレースホルダ 103"/>
          <p:cNvSpPr>
            <a:spLocks noGrp="1"/>
          </p:cNvSpPr>
          <p:nvPr>
            <p:ph type="sldNum" sz="quarter" idx="4"/>
          </p:nvPr>
        </p:nvSpPr>
        <p:spPr/>
        <p:txBody>
          <a:bodyPr/>
          <a:lstStyle/>
          <a:p>
            <a:fld id="{2FD6A9E3-C2B7-488D-99A2-B5F263FD1EDB}" type="slidenum">
              <a:rPr lang="en-US" altLang="ja-JP" smtClean="0"/>
              <a:pPr/>
              <a:t>20</a:t>
            </a:fld>
            <a:endParaRPr lang="ja-JP" altLang="en-US" dirty="0"/>
          </a:p>
        </p:txBody>
      </p:sp>
      <p:sp>
        <p:nvSpPr>
          <p:cNvPr id="105" name="フッター プレースホルダ 104"/>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169178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bwMode="auto">
          <a:xfrm>
            <a:off x="344311" y="1644499"/>
            <a:ext cx="9561689" cy="767645"/>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pic>
        <p:nvPicPr>
          <p:cNvPr id="6146" name="Picture 2"/>
          <p:cNvPicPr>
            <a:picLocks noChangeAspect="1" noChangeArrowheads="1"/>
          </p:cNvPicPr>
          <p:nvPr/>
        </p:nvPicPr>
        <p:blipFill>
          <a:blip r:embed="rId3" cstate="print"/>
          <a:srcRect b="33202"/>
          <a:stretch>
            <a:fillRect/>
          </a:stretch>
        </p:blipFill>
        <p:spPr bwMode="auto">
          <a:xfrm>
            <a:off x="270934" y="2062924"/>
            <a:ext cx="9364133" cy="4050455"/>
          </a:xfrm>
          <a:prstGeom prst="rect">
            <a:avLst/>
          </a:prstGeom>
          <a:noFill/>
          <a:ln w="9525">
            <a:noFill/>
            <a:miter lim="800000"/>
            <a:headEnd/>
            <a:tailEnd/>
          </a:ln>
          <a:effectLst/>
        </p:spPr>
      </p:pic>
      <p:sp>
        <p:nvSpPr>
          <p:cNvPr id="24" name="正方形/長方形 23"/>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25" name="タイトル 1"/>
          <p:cNvSpPr txBox="1">
            <a:spLocks/>
          </p:cNvSpPr>
          <p:nvPr/>
        </p:nvSpPr>
        <p:spPr>
          <a:xfrm>
            <a:off x="2112721" y="1700413"/>
            <a:ext cx="6116879" cy="485775"/>
          </a:xfrm>
          <a:prstGeom prst="rect">
            <a:avLst/>
          </a:prstGeom>
        </p:spPr>
        <p:txBody>
          <a:bodyPr vert="horz" lIns="0" tIns="45720" rIns="91440" bIns="45720" rtlCol="0" anchor="ct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0" cap="none" spc="0" normalizeH="0" baseline="0" noProof="0" dirty="0" smtClean="0">
                <a:ln>
                  <a:noFill/>
                </a:ln>
                <a:solidFill>
                  <a:srgbClr val="000066"/>
                </a:solidFill>
                <a:effectLst/>
                <a:uLnTx/>
                <a:uFillTx/>
                <a:latin typeface="HGPｺﾞｼｯｸM" pitchFamily="50" charset="-128"/>
                <a:ea typeface="HGPｺﾞｼｯｸM" pitchFamily="50" charset="-128"/>
                <a:cs typeface="+mj-cs"/>
              </a:rPr>
              <a:t>資料編の各成果物の目的と概要が整理されている　（図はイメージ）</a:t>
            </a:r>
            <a:endParaRPr kumimoji="1" lang="ja-JP" altLang="en-US" sz="1600" b="1" i="0" u="none" strike="noStrike" kern="0" cap="none" spc="0" normalizeH="0" baseline="0" noProof="0" dirty="0">
              <a:ln>
                <a:noFill/>
              </a:ln>
              <a:solidFill>
                <a:srgbClr val="000066"/>
              </a:solidFill>
              <a:effectLst/>
              <a:uLnTx/>
              <a:uFillTx/>
              <a:latin typeface="HGPｺﾞｼｯｸM" pitchFamily="50" charset="-128"/>
              <a:ea typeface="HGPｺﾞｼｯｸM" pitchFamily="50" charset="-128"/>
              <a:cs typeface="+mj-cs"/>
            </a:endParaRPr>
          </a:p>
        </p:txBody>
      </p:sp>
      <p:sp>
        <p:nvSpPr>
          <p:cNvPr id="10"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11" name="スライド番号プレースホルダ 10"/>
          <p:cNvSpPr>
            <a:spLocks noGrp="1"/>
          </p:cNvSpPr>
          <p:nvPr>
            <p:ph type="sldNum" sz="quarter" idx="4"/>
          </p:nvPr>
        </p:nvSpPr>
        <p:spPr/>
        <p:txBody>
          <a:bodyPr/>
          <a:lstStyle/>
          <a:p>
            <a:fld id="{2FD6A9E3-C2B7-488D-99A2-B5F263FD1EDB}" type="slidenum">
              <a:rPr lang="en-US" altLang="ja-JP" smtClean="0"/>
              <a:pPr/>
              <a:t>21</a:t>
            </a:fld>
            <a:endParaRPr lang="ja-JP" altLang="en-US" dirty="0"/>
          </a:p>
        </p:txBody>
      </p:sp>
      <p:sp>
        <p:nvSpPr>
          <p:cNvPr id="12" name="フッター プレースホルダ 11"/>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2476905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2054578" y="2187229"/>
            <a:ext cx="6942666" cy="4015404"/>
          </a:xfrm>
          <a:prstGeom prst="rect">
            <a:avLst/>
          </a:prstGeom>
          <a:noFill/>
          <a:ln w="9525">
            <a:noFill/>
            <a:miter lim="800000"/>
            <a:headEnd/>
            <a:tailEnd/>
          </a:ln>
          <a:effectLst/>
        </p:spPr>
      </p:pic>
      <p:sp>
        <p:nvSpPr>
          <p:cNvPr id="30" name="正方形/長方形 29"/>
          <p:cNvSpPr/>
          <p:nvPr/>
        </p:nvSpPr>
        <p:spPr>
          <a:xfrm>
            <a:off x="918631" y="1693883"/>
            <a:ext cx="7435146"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marL="285750" indent="-285750">
              <a:buFont typeface="Wingdings" pitchFamily="2" charset="2"/>
              <a:buChar char="n"/>
            </a:pPr>
            <a:r>
              <a:rPr lang="ja-JP" altLang="en-US" sz="1200" dirty="0" smtClean="0">
                <a:latin typeface="HGPｺﾞｼｯｸM" pitchFamily="50" charset="-128"/>
                <a:ea typeface="HGPｺﾞｼｯｸM" pitchFamily="50" charset="-128"/>
              </a:rPr>
              <a:t>番号制度に対応した業務・システムの標準的な検討プロセスの検討項目の担当部門と、検討する上で活用すべき本事業の成果物との関係が整理されている</a:t>
            </a:r>
            <a:endParaRPr lang="ja-JP" altLang="en-US" sz="1200" dirty="0">
              <a:latin typeface="HGPｺﾞｼｯｸM" pitchFamily="50" charset="-128"/>
              <a:ea typeface="HGPｺﾞｼｯｸM" pitchFamily="50" charset="-128"/>
            </a:endParaRPr>
          </a:p>
        </p:txBody>
      </p:sp>
      <p:sp>
        <p:nvSpPr>
          <p:cNvPr id="6" name="タイトル 1"/>
          <p:cNvSpPr txBox="1">
            <a:spLocks/>
          </p:cNvSpPr>
          <p:nvPr/>
        </p:nvSpPr>
        <p:spPr>
          <a:xfrm>
            <a:off x="350489" y="354848"/>
            <a:ext cx="9080500" cy="830262"/>
          </a:xfrm>
          <a:prstGeom prst="rect">
            <a:avLst/>
          </a:prstGeom>
        </p:spPr>
        <p:txBody>
          <a:bodyPr anchor="ctr"/>
          <a:lstStyle/>
          <a:p>
            <a:pPr eaLnBrk="1" hangingPunct="1"/>
            <a:r>
              <a:rPr lang="ja-JP" altLang="en-US" sz="2800" b="1" dirty="0" smtClean="0">
                <a:latin typeface="HGPｺﾞｼｯｸM" pitchFamily="50" charset="-128"/>
                <a:ea typeface="HGPｺﾞｼｯｸM" pitchFamily="50" charset="-128"/>
              </a:rPr>
              <a:t>４．標準モデルを活用して導入する</a:t>
            </a:r>
            <a:endParaRPr kumimoji="1" lang="ja-JP" altLang="en-US" sz="2800" b="1" kern="0" dirty="0" smtClean="0">
              <a:latin typeface="HGPｺﾞｼｯｸM" pitchFamily="50" charset="-128"/>
              <a:ea typeface="HGPｺﾞｼｯｸM" pitchFamily="50" charset="-128"/>
            </a:endParaRPr>
          </a:p>
        </p:txBody>
      </p:sp>
      <p:sp>
        <p:nvSpPr>
          <p:cNvPr id="7" name="正方形/長方形 6"/>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8" name="スライド番号プレースホルダ 7"/>
          <p:cNvSpPr>
            <a:spLocks noGrp="1"/>
          </p:cNvSpPr>
          <p:nvPr>
            <p:ph type="sldNum" sz="quarter" idx="4"/>
          </p:nvPr>
        </p:nvSpPr>
        <p:spPr/>
        <p:txBody>
          <a:bodyPr/>
          <a:lstStyle/>
          <a:p>
            <a:fld id="{2FD6A9E3-C2B7-488D-99A2-B5F263FD1EDB}" type="slidenum">
              <a:rPr lang="en-US" altLang="ja-JP" smtClean="0"/>
              <a:pPr/>
              <a:t>22</a:t>
            </a:fld>
            <a:endParaRPr lang="ja-JP" altLang="en-US" dirty="0"/>
          </a:p>
        </p:txBody>
      </p:sp>
      <p:sp>
        <p:nvSpPr>
          <p:cNvPr id="9" name="フッター プレースホルダ 8"/>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35598617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ig_title"/>
          <p:cNvSpPr txBox="1">
            <a:spLocks noChangeArrowheads="1"/>
          </p:cNvSpPr>
          <p:nvPr/>
        </p:nvSpPr>
        <p:spPr bwMode="gray">
          <a:xfrm>
            <a:off x="7378910" y="6081243"/>
            <a:ext cx="1875513"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pPr>
            <a:r>
              <a:rPr lang="ja-JP" altLang="en-US" sz="1400" dirty="0" smtClean="0">
                <a:latin typeface="HGPｺﾞｼｯｸM" pitchFamily="50" charset="-128"/>
                <a:ea typeface="HGPｺﾞｼｯｸM" pitchFamily="50" charset="-128"/>
              </a:rPr>
              <a:t>図　別表</a:t>
            </a:r>
            <a:r>
              <a:rPr lang="ja-JP" altLang="en-US" sz="1400" dirty="0">
                <a:latin typeface="HGPｺﾞｼｯｸM" pitchFamily="50" charset="-128"/>
                <a:ea typeface="HGPｺﾞｼｯｸM" pitchFamily="50" charset="-128"/>
              </a:rPr>
              <a:t>第</a:t>
            </a:r>
            <a:r>
              <a:rPr lang="en-US" altLang="ja-JP" sz="1400" dirty="0">
                <a:latin typeface="HGPｺﾞｼｯｸM" pitchFamily="50" charset="-128"/>
                <a:ea typeface="HGPｺﾞｼｯｸM" pitchFamily="50" charset="-128"/>
              </a:rPr>
              <a:t>1</a:t>
            </a:r>
            <a:r>
              <a:rPr lang="ja-JP" altLang="en-US" sz="1400" dirty="0">
                <a:latin typeface="HGPｺﾞｼｯｸM" pitchFamily="50" charset="-128"/>
                <a:ea typeface="HGPｺﾞｼｯｸM" pitchFamily="50" charset="-128"/>
              </a:rPr>
              <a:t>の整理内容</a:t>
            </a:r>
          </a:p>
        </p:txBody>
      </p:sp>
      <p:sp>
        <p:nvSpPr>
          <p:cNvPr id="39" name="テキスト ボックス 38"/>
          <p:cNvSpPr txBox="1"/>
          <p:nvPr/>
        </p:nvSpPr>
        <p:spPr>
          <a:xfrm>
            <a:off x="1859926" y="5987598"/>
            <a:ext cx="6189051" cy="369332"/>
          </a:xfrm>
          <a:prstGeom prst="rect">
            <a:avLst/>
          </a:prstGeom>
          <a:noFill/>
          <a:ln>
            <a:noFill/>
          </a:ln>
        </p:spPr>
        <p:txBody>
          <a:bodyPr wrap="square" lIns="0" tIns="0" rIns="0" bIns="0" rtlCol="0">
            <a:spAutoFit/>
          </a:bodyPr>
          <a:lstStyle/>
          <a:p>
            <a:r>
              <a:rPr lang="ja-JP" altLang="en-US" sz="800" dirty="0" smtClean="0">
                <a:latin typeface="HGPｺﾞｼｯｸM" pitchFamily="50" charset="-128"/>
                <a:ea typeface="HGPｺﾞｼｯｸM" pitchFamily="50" charset="-128"/>
              </a:rPr>
              <a:t>（</a:t>
            </a:r>
            <a:r>
              <a:rPr lang="en-US" altLang="ja-JP" sz="800" dirty="0" smtClean="0">
                <a:latin typeface="HGPｺﾞｼｯｸM" pitchFamily="50" charset="-128"/>
                <a:ea typeface="HGPｺﾞｼｯｸM" pitchFamily="50" charset="-128"/>
              </a:rPr>
              <a:t>※</a:t>
            </a:r>
            <a:r>
              <a:rPr lang="ja-JP" altLang="en-US" sz="800" dirty="0" smtClean="0">
                <a:latin typeface="HGPｺﾞｼｯｸM" pitchFamily="50" charset="-128"/>
                <a:ea typeface="HGPｺﾞｼｯｸM" pitchFamily="50" charset="-128"/>
              </a:rPr>
              <a:t>）　◎</a:t>
            </a:r>
            <a:r>
              <a:rPr lang="ja-JP" altLang="en-US" sz="800" dirty="0">
                <a:latin typeface="HGPｺﾞｼｯｸM" pitchFamily="50" charset="-128"/>
                <a:ea typeface="HGPｺﾞｼｯｸM" pitchFamily="50" charset="-128"/>
              </a:rPr>
              <a:t>：番号法の別表第</a:t>
            </a:r>
            <a:r>
              <a:rPr lang="en-US" altLang="ja-JP" sz="800" dirty="0">
                <a:latin typeface="HGPｺﾞｼｯｸM" pitchFamily="50" charset="-128"/>
                <a:ea typeface="HGPｺﾞｼｯｸM" pitchFamily="50" charset="-128"/>
              </a:rPr>
              <a:t>2</a:t>
            </a:r>
            <a:r>
              <a:rPr lang="ja-JP" altLang="en-US" sz="800" dirty="0">
                <a:latin typeface="HGPｺﾞｼｯｸM" pitchFamily="50" charset="-128"/>
                <a:ea typeface="HGPｺﾞｼｯｸM" pitchFamily="50" charset="-128"/>
              </a:rPr>
              <a:t>第</a:t>
            </a:r>
            <a:r>
              <a:rPr lang="en-US" altLang="ja-JP" sz="800" dirty="0">
                <a:latin typeface="HGPｺﾞｼｯｸM" pitchFamily="50" charset="-128"/>
                <a:ea typeface="HGPｺﾞｼｯｸM" pitchFamily="50" charset="-128"/>
              </a:rPr>
              <a:t>1</a:t>
            </a:r>
            <a:r>
              <a:rPr lang="ja-JP" altLang="en-US" sz="800" dirty="0">
                <a:latin typeface="HGPｺﾞｼｯｸM" pitchFamily="50" charset="-128"/>
                <a:ea typeface="HGPｺﾞｼｯｸM" pitchFamily="50" charset="-128"/>
              </a:rPr>
              <a:t>欄の記載から、実施主体として整理できる事務</a:t>
            </a:r>
          </a:p>
          <a:p>
            <a:pPr marL="180975" indent="-180975"/>
            <a:r>
              <a:rPr lang="ja-JP" altLang="en-US" sz="800" dirty="0" smtClean="0">
                <a:latin typeface="HGPｺﾞｼｯｸM" pitchFamily="50" charset="-128"/>
                <a:ea typeface="HGPｺﾞｼｯｸM" pitchFamily="50" charset="-128"/>
              </a:rPr>
              <a:t>　　　　○</a:t>
            </a:r>
            <a:r>
              <a:rPr lang="ja-JP" altLang="en-US" sz="800" dirty="0">
                <a:latin typeface="HGPｺﾞｼｯｸM" pitchFamily="50" charset="-128"/>
                <a:ea typeface="HGPｺﾞｼｯｸM" pitchFamily="50" charset="-128"/>
              </a:rPr>
              <a:t>：番号法の別表第</a:t>
            </a:r>
            <a:r>
              <a:rPr lang="en-US" altLang="ja-JP" sz="800" dirty="0">
                <a:latin typeface="HGPｺﾞｼｯｸM" pitchFamily="50" charset="-128"/>
                <a:ea typeface="HGPｺﾞｼｯｸM" pitchFamily="50" charset="-128"/>
              </a:rPr>
              <a:t>2</a:t>
            </a:r>
            <a:r>
              <a:rPr lang="ja-JP" altLang="en-US" sz="800" dirty="0">
                <a:latin typeface="HGPｺﾞｼｯｸM" pitchFamily="50" charset="-128"/>
                <a:ea typeface="HGPｺﾞｼｯｸM" pitchFamily="50" charset="-128"/>
              </a:rPr>
              <a:t>第</a:t>
            </a:r>
            <a:r>
              <a:rPr lang="en-US" altLang="ja-JP" sz="800" dirty="0">
                <a:latin typeface="HGPｺﾞｼｯｸM" pitchFamily="50" charset="-128"/>
                <a:ea typeface="HGPｺﾞｼｯｸM" pitchFamily="50" charset="-128"/>
              </a:rPr>
              <a:t>1</a:t>
            </a:r>
            <a:r>
              <a:rPr lang="ja-JP" altLang="en-US" sz="800" dirty="0">
                <a:latin typeface="HGPｺﾞｼｯｸM" pitchFamily="50" charset="-128"/>
                <a:ea typeface="HGPｺﾞｼｯｸM" pitchFamily="50" charset="-128"/>
              </a:rPr>
              <a:t>欄の記載からは判断できないが、その他の法律・政令等により実施主体として整理できる事務</a:t>
            </a:r>
          </a:p>
          <a:p>
            <a:pPr marL="180975" indent="-180975"/>
            <a:r>
              <a:rPr lang="ja-JP" altLang="en-US" sz="800" dirty="0" smtClean="0">
                <a:latin typeface="HGPｺﾞｼｯｸM" pitchFamily="50" charset="-128"/>
                <a:ea typeface="HGPｺﾞｼｯｸM" pitchFamily="50" charset="-128"/>
              </a:rPr>
              <a:t>　　　　△</a:t>
            </a:r>
            <a:r>
              <a:rPr lang="ja-JP" altLang="en-US" sz="800" dirty="0">
                <a:latin typeface="HGPｺﾞｼｯｸM" pitchFamily="50" charset="-128"/>
                <a:ea typeface="HGPｺﾞｼｯｸM" pitchFamily="50" charset="-128"/>
              </a:rPr>
              <a:t>：各自治体種別のうち、一部の地方自治体が実施主体となる事務</a:t>
            </a:r>
          </a:p>
        </p:txBody>
      </p:sp>
      <p:pic>
        <p:nvPicPr>
          <p:cNvPr id="8194" name="Picture 2"/>
          <p:cNvPicPr>
            <a:picLocks noChangeAspect="1" noChangeArrowheads="1"/>
          </p:cNvPicPr>
          <p:nvPr/>
        </p:nvPicPr>
        <p:blipFill>
          <a:blip r:embed="rId3" cstate="print"/>
          <a:srcRect/>
          <a:stretch>
            <a:fillRect/>
          </a:stretch>
        </p:blipFill>
        <p:spPr bwMode="auto">
          <a:xfrm>
            <a:off x="835377" y="1707281"/>
            <a:ext cx="8614834" cy="4230650"/>
          </a:xfrm>
          <a:prstGeom prst="rect">
            <a:avLst/>
          </a:prstGeom>
          <a:noFill/>
          <a:ln w="9525">
            <a:noFill/>
            <a:miter lim="800000"/>
            <a:headEnd/>
            <a:tailEnd/>
          </a:ln>
          <a:effectLst/>
        </p:spPr>
      </p:pic>
      <p:sp>
        <p:nvSpPr>
          <p:cNvPr id="8"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kumimoji="1" lang="ja-JP" altLang="en-US" sz="2800" b="1" kern="0" dirty="0" smtClean="0">
                <a:latin typeface="HGPｺﾞｼｯｸM" pitchFamily="50" charset="-128"/>
                <a:ea typeface="HGPｺﾞｼｯｸM" pitchFamily="50" charset="-128"/>
              </a:rPr>
              <a:t>４．標準モデルを活用して導入する</a:t>
            </a:r>
          </a:p>
          <a:p>
            <a:r>
              <a:rPr lang="ja-JP" altLang="en-US" sz="2000" b="1" dirty="0" smtClean="0">
                <a:latin typeface="HGPｺﾞｼｯｸM" pitchFamily="50" charset="-128"/>
                <a:ea typeface="HGPｺﾞｼｯｸM" pitchFamily="50" charset="-128"/>
              </a:rPr>
              <a:t>　　　別表第</a:t>
            </a:r>
            <a:r>
              <a:rPr lang="en-US" altLang="ja-JP" sz="2000" b="1" dirty="0" smtClean="0">
                <a:latin typeface="HGPｺﾞｼｯｸM" pitchFamily="50" charset="-128"/>
                <a:ea typeface="HGPｺﾞｼｯｸM" pitchFamily="50" charset="-128"/>
              </a:rPr>
              <a:t>1</a:t>
            </a:r>
            <a:r>
              <a:rPr lang="ja-JP" altLang="en-US" sz="2000" b="1" dirty="0" smtClean="0">
                <a:latin typeface="HGPｺﾞｼｯｸM" pitchFamily="50" charset="-128"/>
                <a:ea typeface="HGPｺﾞｼｯｸM" pitchFamily="50" charset="-128"/>
              </a:rPr>
              <a:t>・第</a:t>
            </a:r>
            <a:r>
              <a:rPr lang="en-US" altLang="ja-JP" sz="2000" b="1" dirty="0" smtClean="0">
                <a:latin typeface="HGPｺﾞｼｯｸM" pitchFamily="50" charset="-128"/>
                <a:ea typeface="HGPｺﾞｼｯｸM" pitchFamily="50" charset="-128"/>
              </a:rPr>
              <a:t>2</a:t>
            </a:r>
            <a:r>
              <a:rPr lang="ja-JP" altLang="en-US" sz="2000" b="1" dirty="0" smtClean="0">
                <a:latin typeface="HGPｺﾞｼｯｸM" pitchFamily="50" charset="-128"/>
                <a:ea typeface="HGPｺﾞｼｯｸM" pitchFamily="50" charset="-128"/>
              </a:rPr>
              <a:t>の整理（資料</a:t>
            </a:r>
            <a:r>
              <a:rPr lang="en-US" altLang="ja-JP" sz="2000" b="1" dirty="0" smtClean="0">
                <a:latin typeface="HGPｺﾞｼｯｸM" pitchFamily="50" charset="-128"/>
                <a:ea typeface="HGPｺﾞｼｯｸM" pitchFamily="50" charset="-128"/>
              </a:rPr>
              <a:t>1</a:t>
            </a:r>
            <a:r>
              <a:rPr lang="ja-JP" altLang="en-US" sz="2000" b="1" dirty="0" smtClean="0">
                <a:latin typeface="HGPｺﾞｼｯｸM" pitchFamily="50" charset="-128"/>
                <a:ea typeface="HGPｺﾞｼｯｸM" pitchFamily="50" charset="-128"/>
              </a:rPr>
              <a:t>）－別表第</a:t>
            </a:r>
            <a:r>
              <a:rPr lang="en-US" altLang="ja-JP" sz="2000" b="1" dirty="0" smtClean="0">
                <a:latin typeface="HGPｺﾞｼｯｸM" pitchFamily="50" charset="-128"/>
                <a:ea typeface="HGPｺﾞｼｯｸM" pitchFamily="50" charset="-128"/>
              </a:rPr>
              <a:t>1</a:t>
            </a:r>
            <a:r>
              <a:rPr lang="ja-JP" altLang="en-US" sz="2000" b="1" dirty="0" smtClean="0">
                <a:latin typeface="HGPｺﾞｼｯｸM" pitchFamily="50" charset="-128"/>
                <a:ea typeface="HGPｺﾞｼｯｸM" pitchFamily="50" charset="-128"/>
              </a:rPr>
              <a:t>の整理</a:t>
            </a:r>
            <a:endParaRPr kumimoji="1" lang="ja-JP" altLang="en-US" sz="2000" b="1" dirty="0" smtClean="0">
              <a:latin typeface="HGPｺﾞｼｯｸM" pitchFamily="50" charset="-128"/>
              <a:ea typeface="HGPｺﾞｼｯｸM" pitchFamily="50" charset="-128"/>
            </a:endParaRPr>
          </a:p>
        </p:txBody>
      </p:sp>
      <p:sp>
        <p:nvSpPr>
          <p:cNvPr id="9" name="正方形/長方形 8"/>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10" name="スライド番号プレースホルダ 9"/>
          <p:cNvSpPr>
            <a:spLocks noGrp="1"/>
          </p:cNvSpPr>
          <p:nvPr>
            <p:ph type="sldNum" sz="quarter" idx="4"/>
          </p:nvPr>
        </p:nvSpPr>
        <p:spPr/>
        <p:txBody>
          <a:bodyPr/>
          <a:lstStyle/>
          <a:p>
            <a:fld id="{2FD6A9E3-C2B7-488D-99A2-B5F263FD1EDB}" type="slidenum">
              <a:rPr lang="en-US" altLang="ja-JP" smtClean="0"/>
              <a:pPr/>
              <a:t>23</a:t>
            </a:fld>
            <a:endParaRPr lang="ja-JP" altLang="en-US" dirty="0"/>
          </a:p>
        </p:txBody>
      </p:sp>
      <p:sp>
        <p:nvSpPr>
          <p:cNvPr id="11" name="フッター プレースホルダ 10"/>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7909429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ig_title"/>
          <p:cNvSpPr txBox="1">
            <a:spLocks noChangeArrowheads="1"/>
          </p:cNvSpPr>
          <p:nvPr/>
        </p:nvSpPr>
        <p:spPr bwMode="gray">
          <a:xfrm>
            <a:off x="7718705" y="6007613"/>
            <a:ext cx="1886734"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pPr>
            <a:r>
              <a:rPr lang="ja-JP" altLang="en-US" sz="1400" dirty="0">
                <a:latin typeface="HGPｺﾞｼｯｸM" pitchFamily="50" charset="-128"/>
                <a:ea typeface="HGPｺﾞｼｯｸM" pitchFamily="50" charset="-128"/>
              </a:rPr>
              <a:t>図　別表第</a:t>
            </a:r>
            <a:r>
              <a:rPr lang="en-US" altLang="ja-JP" sz="1400" dirty="0">
                <a:latin typeface="HGPｺﾞｼｯｸM" pitchFamily="50" charset="-128"/>
                <a:ea typeface="HGPｺﾞｼｯｸM" pitchFamily="50" charset="-128"/>
              </a:rPr>
              <a:t>2</a:t>
            </a:r>
            <a:r>
              <a:rPr lang="ja-JP" altLang="en-US" sz="1400" dirty="0">
                <a:latin typeface="HGPｺﾞｼｯｸM" pitchFamily="50" charset="-128"/>
                <a:ea typeface="HGPｺﾞｼｯｸM" pitchFamily="50" charset="-128"/>
              </a:rPr>
              <a:t>の整理内容</a:t>
            </a:r>
          </a:p>
        </p:txBody>
      </p:sp>
      <p:sp>
        <p:nvSpPr>
          <p:cNvPr id="40" name="角丸四角形 39"/>
          <p:cNvSpPr/>
          <p:nvPr/>
        </p:nvSpPr>
        <p:spPr>
          <a:xfrm>
            <a:off x="416497" y="1713606"/>
            <a:ext cx="8896836" cy="1021680"/>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a:buFont typeface="Wingdings" pitchFamily="2" charset="2"/>
              <a:buChar char="n"/>
            </a:pPr>
            <a:r>
              <a:rPr lang="ja-JP" altLang="en-US" sz="1200" dirty="0">
                <a:solidFill>
                  <a:schemeClr val="tx1"/>
                </a:solidFill>
                <a:latin typeface="HGPｺﾞｼｯｸM" pitchFamily="50" charset="-128"/>
                <a:ea typeface="HGPｺﾞｼｯｸM" pitchFamily="50" charset="-128"/>
              </a:rPr>
              <a:t>別表</a:t>
            </a:r>
            <a:r>
              <a:rPr lang="ja-JP" altLang="en-US" sz="1200" dirty="0" smtClean="0">
                <a:solidFill>
                  <a:schemeClr val="tx1"/>
                </a:solidFill>
                <a:latin typeface="HGPｺﾞｼｯｸM" pitchFamily="50" charset="-128"/>
                <a:ea typeface="HGPｺﾞｼｯｸM" pitchFamily="50" charset="-128"/>
              </a:rPr>
              <a:t>第</a:t>
            </a:r>
            <a:r>
              <a:rPr lang="en-US" altLang="ja-JP" sz="1200" dirty="0" smtClean="0">
                <a:solidFill>
                  <a:schemeClr val="tx1"/>
                </a:solidFill>
                <a:latin typeface="HGPｺﾞｼｯｸM" pitchFamily="50" charset="-128"/>
                <a:ea typeface="HGPｺﾞｼｯｸM" pitchFamily="50" charset="-128"/>
              </a:rPr>
              <a:t>2</a:t>
            </a:r>
            <a:r>
              <a:rPr lang="ja-JP" altLang="en-US" sz="1200" dirty="0" smtClean="0">
                <a:solidFill>
                  <a:schemeClr val="tx1"/>
                </a:solidFill>
                <a:latin typeface="HGPｺﾞｼｯｸM" pitchFamily="50" charset="-128"/>
                <a:ea typeface="HGPｺﾞｼｯｸM" pitchFamily="50" charset="-128"/>
              </a:rPr>
              <a:t>の</a:t>
            </a:r>
            <a:r>
              <a:rPr lang="ja-JP" altLang="en-US" sz="1200" dirty="0">
                <a:solidFill>
                  <a:schemeClr val="tx1"/>
                </a:solidFill>
                <a:latin typeface="HGPｺﾞｼｯｸM" pitchFamily="50" charset="-128"/>
                <a:ea typeface="HGPｺﾞｼｯｸM" pitchFamily="50" charset="-128"/>
              </a:rPr>
              <a:t>整理では、別表第</a:t>
            </a:r>
            <a:r>
              <a:rPr lang="en-US" altLang="ja-JP" sz="1200" dirty="0">
                <a:solidFill>
                  <a:schemeClr val="tx1"/>
                </a:solidFill>
                <a:latin typeface="HGPｺﾞｼｯｸM" pitchFamily="50" charset="-128"/>
                <a:ea typeface="HGPｺﾞｼｯｸM" pitchFamily="50" charset="-128"/>
              </a:rPr>
              <a:t>2</a:t>
            </a:r>
            <a:r>
              <a:rPr lang="ja-JP" altLang="en-US" sz="1200" dirty="0">
                <a:solidFill>
                  <a:schemeClr val="tx1"/>
                </a:solidFill>
                <a:latin typeface="HGPｺﾞｼｯｸM" pitchFamily="50" charset="-128"/>
                <a:ea typeface="HGPｺﾞｼｯｸM" pitchFamily="50" charset="-128"/>
              </a:rPr>
              <a:t>に記載された</a:t>
            </a:r>
            <a:r>
              <a:rPr lang="en-US" altLang="ja-JP" sz="1200" dirty="0">
                <a:solidFill>
                  <a:schemeClr val="tx1"/>
                </a:solidFill>
                <a:latin typeface="HGPｺﾞｼｯｸM" pitchFamily="50" charset="-128"/>
                <a:ea typeface="HGPｺﾞｼｯｸM" pitchFamily="50" charset="-128"/>
              </a:rPr>
              <a:t>119</a:t>
            </a:r>
            <a:r>
              <a:rPr lang="ja-JP" altLang="en-US" sz="1200" dirty="0">
                <a:solidFill>
                  <a:schemeClr val="tx1"/>
                </a:solidFill>
                <a:latin typeface="HGPｺﾞｼｯｸM" pitchFamily="50" charset="-128"/>
                <a:ea typeface="HGPｺﾞｼｯｸM" pitchFamily="50" charset="-128"/>
              </a:rPr>
              <a:t>の事務</a:t>
            </a:r>
            <a:r>
              <a:rPr lang="ja-JP" altLang="en-US" sz="1200" dirty="0" smtClean="0">
                <a:solidFill>
                  <a:schemeClr val="tx1"/>
                </a:solidFill>
                <a:latin typeface="HGPｺﾞｼｯｸM" pitchFamily="50" charset="-128"/>
                <a:ea typeface="HGPｺﾞｼｯｸM" pitchFamily="50" charset="-128"/>
              </a:rPr>
              <a:t>を、</a:t>
            </a:r>
            <a:r>
              <a:rPr lang="ja-JP" altLang="en-US" sz="1200" b="1" u="sng" dirty="0" smtClean="0">
                <a:solidFill>
                  <a:srgbClr val="FF0000"/>
                </a:solidFill>
                <a:latin typeface="HGPｺﾞｼｯｸM" pitchFamily="50" charset="-128"/>
                <a:ea typeface="HGPｺﾞｼｯｸM" pitchFamily="50" charset="-128"/>
              </a:rPr>
              <a:t>「</a:t>
            </a:r>
            <a:r>
              <a:rPr lang="ja-JP" altLang="en-US" sz="1200" b="1" u="sng" dirty="0">
                <a:solidFill>
                  <a:srgbClr val="FF0000"/>
                </a:solidFill>
                <a:latin typeface="HGPｺﾞｼｯｸM" pitchFamily="50" charset="-128"/>
                <a:ea typeface="HGPｺﾞｼｯｸM" pitchFamily="50" charset="-128"/>
              </a:rPr>
              <a:t>地方自治体が情報照会者となる事務（グループ</a:t>
            </a:r>
            <a:r>
              <a:rPr lang="en-US" altLang="ja-JP" sz="1200" b="1" u="sng" dirty="0">
                <a:solidFill>
                  <a:srgbClr val="FF0000"/>
                </a:solidFill>
                <a:latin typeface="HGPｺﾞｼｯｸM" pitchFamily="50" charset="-128"/>
                <a:ea typeface="HGPｺﾞｼｯｸM" pitchFamily="50" charset="-128"/>
              </a:rPr>
              <a:t>A</a:t>
            </a:r>
            <a:r>
              <a:rPr lang="ja-JP" altLang="en-US" sz="1200" b="1" u="sng" dirty="0">
                <a:solidFill>
                  <a:srgbClr val="FF0000"/>
                </a:solidFill>
                <a:latin typeface="HGPｺﾞｼｯｸM" pitchFamily="50" charset="-128"/>
                <a:ea typeface="HGPｺﾞｼｯｸM" pitchFamily="50" charset="-128"/>
              </a:rPr>
              <a:t>）」と「地方自治体が情報提供者のみとなる事務（グループ</a:t>
            </a:r>
            <a:r>
              <a:rPr lang="en-US" altLang="ja-JP" sz="1200" b="1" u="sng" dirty="0">
                <a:solidFill>
                  <a:srgbClr val="FF0000"/>
                </a:solidFill>
                <a:latin typeface="HGPｺﾞｼｯｸM" pitchFamily="50" charset="-128"/>
                <a:ea typeface="HGPｺﾞｼｯｸM" pitchFamily="50" charset="-128"/>
              </a:rPr>
              <a:t>B</a:t>
            </a:r>
            <a:r>
              <a:rPr lang="ja-JP" altLang="en-US" sz="1200" b="1" u="sng" dirty="0">
                <a:solidFill>
                  <a:srgbClr val="FF0000"/>
                </a:solidFill>
                <a:latin typeface="HGPｺﾞｼｯｸM" pitchFamily="50" charset="-128"/>
                <a:ea typeface="HGPｺﾞｼｯｸM" pitchFamily="50" charset="-128"/>
              </a:rPr>
              <a:t>）」と「地方自治体が関連しない事務」に分類</a:t>
            </a:r>
            <a:r>
              <a:rPr lang="ja-JP" altLang="en-US" sz="1200" dirty="0">
                <a:solidFill>
                  <a:schemeClr val="tx1"/>
                </a:solidFill>
                <a:latin typeface="HGPｺﾞｼｯｸM" pitchFamily="50" charset="-128"/>
                <a:ea typeface="HGPｺﾞｼｯｸM" pitchFamily="50" charset="-128"/>
              </a:rPr>
              <a:t>した</a:t>
            </a:r>
            <a:r>
              <a:rPr lang="ja-JP" altLang="en-US" sz="1200" dirty="0" smtClean="0">
                <a:solidFill>
                  <a:schemeClr val="tx1"/>
                </a:solidFill>
                <a:latin typeface="HGPｺﾞｼｯｸM" pitchFamily="50" charset="-128"/>
                <a:ea typeface="HGPｺﾞｼｯｸM" pitchFamily="50" charset="-128"/>
              </a:rPr>
              <a:t>。</a:t>
            </a:r>
            <a:endParaRPr lang="ja-JP" altLang="en-US" sz="1200" dirty="0">
              <a:solidFill>
                <a:schemeClr val="tx1"/>
              </a:solidFill>
              <a:latin typeface="HGPｺﾞｼｯｸM" pitchFamily="50" charset="-128"/>
              <a:ea typeface="HGPｺﾞｼｯｸM" pitchFamily="50" charset="-128"/>
            </a:endParaRPr>
          </a:p>
          <a:p>
            <a:r>
              <a:rPr lang="en-US" altLang="ja-JP" sz="120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地方</a:t>
            </a:r>
            <a:r>
              <a:rPr lang="ja-JP" altLang="en-US" sz="1200" dirty="0">
                <a:solidFill>
                  <a:schemeClr val="tx1"/>
                </a:solidFill>
                <a:latin typeface="HGPｺﾞｼｯｸM" pitchFamily="50" charset="-128"/>
                <a:ea typeface="HGPｺﾞｼｯｸM" pitchFamily="50" charset="-128"/>
              </a:rPr>
              <a:t>自治体が情報照会者となる事務（グループ</a:t>
            </a:r>
            <a:r>
              <a:rPr lang="en-US" altLang="ja-JP" sz="1200" dirty="0">
                <a:solidFill>
                  <a:schemeClr val="tx1"/>
                </a:solidFill>
                <a:latin typeface="HGPｺﾞｼｯｸM" pitchFamily="50" charset="-128"/>
                <a:ea typeface="HGPｺﾞｼｯｸM" pitchFamily="50" charset="-128"/>
              </a:rPr>
              <a:t>A</a:t>
            </a:r>
            <a:r>
              <a:rPr lang="ja-JP" altLang="en-US" sz="1200" dirty="0">
                <a:solidFill>
                  <a:schemeClr val="tx1"/>
                </a:solidFill>
                <a:latin typeface="HGPｺﾞｼｯｸM" pitchFamily="50" charset="-128"/>
                <a:ea typeface="HGPｺﾞｼｯｸM" pitchFamily="50" charset="-128"/>
              </a:rPr>
              <a:t>）：	</a:t>
            </a:r>
            <a:r>
              <a:rPr lang="en-US" altLang="ja-JP" sz="1200" dirty="0">
                <a:solidFill>
                  <a:schemeClr val="tx1"/>
                </a:solidFill>
                <a:latin typeface="HGPｺﾞｼｯｸM" pitchFamily="50" charset="-128"/>
                <a:ea typeface="HGPｺﾞｼｯｸM" pitchFamily="50" charset="-128"/>
              </a:rPr>
              <a:t>52</a:t>
            </a:r>
            <a:r>
              <a:rPr lang="ja-JP" altLang="en-US" sz="1200" dirty="0">
                <a:solidFill>
                  <a:schemeClr val="tx1"/>
                </a:solidFill>
                <a:latin typeface="HGPｺﾞｼｯｸM" pitchFamily="50" charset="-128"/>
                <a:ea typeface="HGPｺﾞｼｯｸM" pitchFamily="50" charset="-128"/>
              </a:rPr>
              <a:t>事務</a:t>
            </a:r>
          </a:p>
          <a:p>
            <a:r>
              <a:rPr lang="en-US" altLang="ja-JP" sz="120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地方</a:t>
            </a:r>
            <a:r>
              <a:rPr lang="ja-JP" altLang="en-US" sz="1200" dirty="0">
                <a:solidFill>
                  <a:schemeClr val="tx1"/>
                </a:solidFill>
                <a:latin typeface="HGPｺﾞｼｯｸM" pitchFamily="50" charset="-128"/>
                <a:ea typeface="HGPｺﾞｼｯｸM" pitchFamily="50" charset="-128"/>
              </a:rPr>
              <a:t>自治体が情報提供者のみとなる事務（グループ</a:t>
            </a:r>
            <a:r>
              <a:rPr lang="en-US" altLang="ja-JP" sz="1200" dirty="0">
                <a:solidFill>
                  <a:schemeClr val="tx1"/>
                </a:solidFill>
                <a:latin typeface="HGPｺﾞｼｯｸM" pitchFamily="50" charset="-128"/>
                <a:ea typeface="HGPｺﾞｼｯｸM" pitchFamily="50" charset="-128"/>
              </a:rPr>
              <a:t>B</a:t>
            </a:r>
            <a:r>
              <a:rPr lang="ja-JP" altLang="en-US" sz="1200" dirty="0">
                <a:solidFill>
                  <a:schemeClr val="tx1"/>
                </a:solidFill>
                <a:latin typeface="HGPｺﾞｼｯｸM" pitchFamily="50" charset="-128"/>
                <a:ea typeface="HGPｺﾞｼｯｸM" pitchFamily="50" charset="-128"/>
              </a:rPr>
              <a:t>）：	</a:t>
            </a:r>
            <a:r>
              <a:rPr lang="en-US" altLang="ja-JP" sz="1200" dirty="0">
                <a:solidFill>
                  <a:schemeClr val="tx1"/>
                </a:solidFill>
                <a:latin typeface="HGPｺﾞｼｯｸM" pitchFamily="50" charset="-128"/>
                <a:ea typeface="HGPｺﾞｼｯｸM" pitchFamily="50" charset="-128"/>
              </a:rPr>
              <a:t>41</a:t>
            </a:r>
            <a:r>
              <a:rPr lang="ja-JP" altLang="en-US" sz="1200" dirty="0">
                <a:solidFill>
                  <a:schemeClr val="tx1"/>
                </a:solidFill>
                <a:latin typeface="HGPｺﾞｼｯｸM" pitchFamily="50" charset="-128"/>
                <a:ea typeface="HGPｺﾞｼｯｸM" pitchFamily="50" charset="-128"/>
              </a:rPr>
              <a:t>事務</a:t>
            </a:r>
          </a:p>
          <a:p>
            <a:r>
              <a:rPr lang="en-US" altLang="ja-JP" sz="120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地方</a:t>
            </a:r>
            <a:r>
              <a:rPr lang="ja-JP" altLang="en-US" sz="1200" dirty="0">
                <a:solidFill>
                  <a:schemeClr val="tx1"/>
                </a:solidFill>
                <a:latin typeface="HGPｺﾞｼｯｸM" pitchFamily="50" charset="-128"/>
                <a:ea typeface="HGPｺﾞｼｯｸM" pitchFamily="50" charset="-128"/>
              </a:rPr>
              <a:t>自治体が関連しない事務：		</a:t>
            </a:r>
            <a:r>
              <a:rPr lang="en-US" altLang="ja-JP" sz="1200" dirty="0" smtClean="0">
                <a:solidFill>
                  <a:schemeClr val="tx1"/>
                </a:solidFill>
                <a:latin typeface="HGPｺﾞｼｯｸM" pitchFamily="50" charset="-128"/>
                <a:ea typeface="HGPｺﾞｼｯｸM" pitchFamily="50" charset="-128"/>
              </a:rPr>
              <a:t>26</a:t>
            </a:r>
            <a:r>
              <a:rPr lang="ja-JP" altLang="en-US" sz="1200" dirty="0">
                <a:solidFill>
                  <a:schemeClr val="tx1"/>
                </a:solidFill>
                <a:latin typeface="HGPｺﾞｼｯｸM" pitchFamily="50" charset="-128"/>
                <a:ea typeface="HGPｺﾞｼｯｸM" pitchFamily="50" charset="-128"/>
              </a:rPr>
              <a:t>事務</a:t>
            </a:r>
          </a:p>
        </p:txBody>
      </p:sp>
      <p:pic>
        <p:nvPicPr>
          <p:cNvPr id="4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4384" y="2865727"/>
            <a:ext cx="9741215" cy="30075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2" name="角丸四角形 41"/>
          <p:cNvSpPr/>
          <p:nvPr/>
        </p:nvSpPr>
        <p:spPr>
          <a:xfrm>
            <a:off x="341195" y="2840989"/>
            <a:ext cx="3241068" cy="3032269"/>
          </a:xfrm>
          <a:prstGeom prst="roundRect">
            <a:avLst>
              <a:gd name="adj" fmla="val 2400"/>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M" pitchFamily="50" charset="-128"/>
              <a:ea typeface="HGPｺﾞｼｯｸM" pitchFamily="50" charset="-128"/>
            </a:endParaRPr>
          </a:p>
        </p:txBody>
      </p:sp>
      <p:sp>
        <p:nvSpPr>
          <p:cNvPr id="43" name="角丸四角形 42"/>
          <p:cNvSpPr/>
          <p:nvPr/>
        </p:nvSpPr>
        <p:spPr>
          <a:xfrm>
            <a:off x="3643953" y="2840989"/>
            <a:ext cx="1074628" cy="3032269"/>
          </a:xfrm>
          <a:prstGeom prst="roundRect">
            <a:avLst>
              <a:gd name="adj" fmla="val 12911"/>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M" pitchFamily="50" charset="-128"/>
              <a:ea typeface="HGPｺﾞｼｯｸM" pitchFamily="50" charset="-128"/>
            </a:endParaRPr>
          </a:p>
        </p:txBody>
      </p:sp>
      <p:sp>
        <p:nvSpPr>
          <p:cNvPr id="44" name="角丸四角形 43"/>
          <p:cNvSpPr/>
          <p:nvPr/>
        </p:nvSpPr>
        <p:spPr>
          <a:xfrm>
            <a:off x="4776286" y="2834062"/>
            <a:ext cx="546341" cy="3032269"/>
          </a:xfrm>
          <a:prstGeom prst="roundRect">
            <a:avLst>
              <a:gd name="adj" fmla="val 12911"/>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M" pitchFamily="50" charset="-128"/>
              <a:ea typeface="HGPｺﾞｼｯｸM" pitchFamily="50" charset="-128"/>
            </a:endParaRPr>
          </a:p>
        </p:txBody>
      </p:sp>
      <p:sp>
        <p:nvSpPr>
          <p:cNvPr id="48" name="角丸四角形 47"/>
          <p:cNvSpPr/>
          <p:nvPr/>
        </p:nvSpPr>
        <p:spPr>
          <a:xfrm>
            <a:off x="5403880" y="2834062"/>
            <a:ext cx="2569069" cy="3032269"/>
          </a:xfrm>
          <a:prstGeom prst="roundRect">
            <a:avLst>
              <a:gd name="adj" fmla="val 5930"/>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M" pitchFamily="50" charset="-128"/>
              <a:ea typeface="HGPｺﾞｼｯｸM" pitchFamily="50" charset="-128"/>
            </a:endParaRPr>
          </a:p>
        </p:txBody>
      </p:sp>
      <p:sp>
        <p:nvSpPr>
          <p:cNvPr id="49" name="強調線吹き出し 1 (枠付き) 48"/>
          <p:cNvSpPr/>
          <p:nvPr/>
        </p:nvSpPr>
        <p:spPr>
          <a:xfrm>
            <a:off x="416496" y="5839394"/>
            <a:ext cx="1018604" cy="470460"/>
          </a:xfrm>
          <a:prstGeom prst="accentBorderCallout1">
            <a:avLst>
              <a:gd name="adj1" fmla="val 34097"/>
              <a:gd name="adj2" fmla="val 103174"/>
              <a:gd name="adj3" fmla="val -75739"/>
              <a:gd name="adj4" fmla="val 144002"/>
            </a:avLst>
          </a:prstGeom>
          <a:solidFill>
            <a:srgbClr val="F79646">
              <a:lumMod val="40000"/>
              <a:lumOff val="60000"/>
            </a:srgbClr>
          </a:solidFill>
          <a:ln w="9525" cap="flat" cmpd="sng" algn="ctr">
            <a:solidFill>
              <a:srgbClr val="FF0000"/>
            </a:solidFill>
            <a:prstDash val="solid"/>
          </a:ln>
          <a:effectLst/>
        </p:spPr>
        <p:txBody>
          <a:bodyPr rtlCol="0" anchor="ctr"/>
          <a:lstStyle/>
          <a:p>
            <a:pPr lvl="0">
              <a:defRPr/>
            </a:pPr>
            <a:r>
              <a:rPr kumimoji="0" lang="ja-JP" altLang="en-US" sz="1200" kern="0" dirty="0" smtClean="0">
                <a:solidFill>
                  <a:prstClr val="black"/>
                </a:solidFill>
                <a:latin typeface="HGPｺﾞｼｯｸM" pitchFamily="50" charset="-128"/>
                <a:ea typeface="HGPｺﾞｼｯｸM" pitchFamily="50" charset="-128"/>
                <a:cs typeface="Meiryo UI" panose="020B0604030504040204" pitchFamily="50" charset="-128"/>
              </a:rPr>
              <a:t>別表第</a:t>
            </a:r>
            <a:r>
              <a:rPr kumimoji="0" lang="en-US" altLang="ja-JP" sz="1200" kern="0" dirty="0" smtClean="0">
                <a:solidFill>
                  <a:prstClr val="black"/>
                </a:solidFill>
                <a:latin typeface="HGPｺﾞｼｯｸM" pitchFamily="50" charset="-128"/>
                <a:ea typeface="HGPｺﾞｼｯｸM" pitchFamily="50" charset="-128"/>
                <a:cs typeface="Meiryo UI" panose="020B0604030504040204" pitchFamily="50" charset="-128"/>
              </a:rPr>
              <a:t>2</a:t>
            </a:r>
            <a:r>
              <a:rPr kumimoji="0" lang="ja-JP" altLang="en-US" sz="1200" kern="0" dirty="0" smtClean="0">
                <a:solidFill>
                  <a:prstClr val="black"/>
                </a:solidFill>
                <a:latin typeface="HGPｺﾞｼｯｸM" pitchFamily="50" charset="-128"/>
                <a:ea typeface="HGPｺﾞｼｯｸM" pitchFamily="50" charset="-128"/>
                <a:cs typeface="Meiryo UI" panose="020B0604030504040204" pitchFamily="50" charset="-128"/>
              </a:rPr>
              <a:t>の</a:t>
            </a:r>
            <a:r>
              <a:rPr kumimoji="0" lang="ja-JP" altLang="en-US" sz="1200" kern="0" dirty="0">
                <a:solidFill>
                  <a:prstClr val="black"/>
                </a:solidFill>
                <a:latin typeface="HGPｺﾞｼｯｸM" pitchFamily="50" charset="-128"/>
                <a:ea typeface="HGPｺﾞｼｯｸM" pitchFamily="50" charset="-128"/>
                <a:cs typeface="Meiryo UI" panose="020B0604030504040204" pitchFamily="50" charset="-128"/>
              </a:rPr>
              <a:t>事務</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50" name="強調線吹き出し 1 (枠付き) 49"/>
          <p:cNvSpPr/>
          <p:nvPr/>
        </p:nvSpPr>
        <p:spPr>
          <a:xfrm>
            <a:off x="2724572" y="5799710"/>
            <a:ext cx="877605" cy="510144"/>
          </a:xfrm>
          <a:prstGeom prst="accentBorderCallout1">
            <a:avLst>
              <a:gd name="adj1" fmla="val 35388"/>
              <a:gd name="adj2" fmla="val 104483"/>
              <a:gd name="adj3" fmla="val -66557"/>
              <a:gd name="adj4" fmla="val 141812"/>
            </a:avLst>
          </a:prstGeom>
          <a:solidFill>
            <a:srgbClr val="F79646">
              <a:lumMod val="40000"/>
              <a:lumOff val="60000"/>
            </a:srgbClr>
          </a:solidFill>
          <a:ln w="9525" cap="flat" cmpd="sng" algn="ctr">
            <a:solidFill>
              <a:srgbClr val="FF0000"/>
            </a:solidFill>
            <a:prstDash val="solid"/>
          </a:ln>
          <a:effectLst/>
        </p:spPr>
        <p:txBody>
          <a:bodyPr rtlCol="0" anchor="ctr"/>
          <a:lstStyle/>
          <a:p>
            <a:pPr lvl="0">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自治体の関連</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51" name="強調線吹き出し 1 (枠付き) 50"/>
          <p:cNvSpPr/>
          <p:nvPr/>
        </p:nvSpPr>
        <p:spPr>
          <a:xfrm>
            <a:off x="6118803" y="5799710"/>
            <a:ext cx="1139221" cy="510144"/>
          </a:xfrm>
          <a:prstGeom prst="accentBorderCallout1">
            <a:avLst>
              <a:gd name="adj1" fmla="val 35388"/>
              <a:gd name="adj2" fmla="val 104483"/>
              <a:gd name="adj3" fmla="val -69232"/>
              <a:gd name="adj4" fmla="val 121446"/>
            </a:avLst>
          </a:prstGeom>
          <a:solidFill>
            <a:srgbClr val="F79646">
              <a:lumMod val="40000"/>
              <a:lumOff val="60000"/>
            </a:srgbClr>
          </a:solidFill>
          <a:ln w="9525" cap="flat" cmpd="sng" algn="ctr">
            <a:solidFill>
              <a:srgbClr val="FF0000"/>
            </a:solidFill>
            <a:prstDash val="solid"/>
          </a:ln>
          <a:effectLst/>
        </p:spPr>
        <p:txBody>
          <a:bodyPr rtlCol="0" anchor="ctr"/>
          <a:lstStyle/>
          <a:p>
            <a:pPr lvl="0">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関連する「代表的な手続」</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52" name="強調線吹き出し 1 (枠付き) 51"/>
          <p:cNvSpPr/>
          <p:nvPr/>
        </p:nvSpPr>
        <p:spPr>
          <a:xfrm>
            <a:off x="3914776" y="5799710"/>
            <a:ext cx="947235" cy="510144"/>
          </a:xfrm>
          <a:prstGeom prst="accentBorderCallout1">
            <a:avLst>
              <a:gd name="adj1" fmla="val 35388"/>
              <a:gd name="adj2" fmla="val 104483"/>
              <a:gd name="adj3" fmla="val -68424"/>
              <a:gd name="adj4" fmla="val 130751"/>
            </a:avLst>
          </a:prstGeom>
          <a:solidFill>
            <a:srgbClr val="F79646">
              <a:lumMod val="40000"/>
              <a:lumOff val="60000"/>
            </a:srgbClr>
          </a:solidFill>
          <a:ln w="9525" cap="flat" cmpd="sng" algn="ctr">
            <a:solidFill>
              <a:srgbClr val="FF0000"/>
            </a:solidFill>
            <a:prstDash val="solid"/>
          </a:ln>
          <a:effectLst/>
        </p:spPr>
        <p:txBody>
          <a:bodyPr rtlCol="0" anchor="ctr"/>
          <a:lstStyle/>
          <a:p>
            <a:pPr lvl="0">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グループ</a:t>
            </a:r>
            <a:r>
              <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A/B</a:t>
            </a: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の区分</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16"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kumimoji="1" lang="ja-JP" altLang="en-US" sz="2800" b="1" kern="0" dirty="0" smtClean="0">
                <a:latin typeface="HGPｺﾞｼｯｸM" pitchFamily="50" charset="-128"/>
                <a:ea typeface="HGPｺﾞｼｯｸM" pitchFamily="50" charset="-128"/>
              </a:rPr>
              <a:t>４．標準モデルを活用して導入する</a:t>
            </a:r>
          </a:p>
          <a:p>
            <a:r>
              <a:rPr lang="ja-JP" altLang="en-US" sz="2000" b="1" dirty="0" smtClean="0">
                <a:latin typeface="HGPｺﾞｼｯｸM" pitchFamily="50" charset="-128"/>
                <a:ea typeface="HGPｺﾞｼｯｸM" pitchFamily="50" charset="-128"/>
              </a:rPr>
              <a:t>　　　別表第</a:t>
            </a:r>
            <a:r>
              <a:rPr lang="en-US" altLang="ja-JP" sz="2000" b="1" dirty="0" smtClean="0">
                <a:latin typeface="HGPｺﾞｼｯｸM" pitchFamily="50" charset="-128"/>
                <a:ea typeface="HGPｺﾞｼｯｸM" pitchFamily="50" charset="-128"/>
              </a:rPr>
              <a:t>1</a:t>
            </a:r>
            <a:r>
              <a:rPr lang="ja-JP" altLang="en-US" sz="2000" b="1" dirty="0" smtClean="0">
                <a:latin typeface="HGPｺﾞｼｯｸM" pitchFamily="50" charset="-128"/>
                <a:ea typeface="HGPｺﾞｼｯｸM" pitchFamily="50" charset="-128"/>
              </a:rPr>
              <a:t>・第</a:t>
            </a:r>
            <a:r>
              <a:rPr lang="en-US" altLang="ja-JP" sz="2000" b="1" dirty="0" smtClean="0">
                <a:latin typeface="HGPｺﾞｼｯｸM" pitchFamily="50" charset="-128"/>
                <a:ea typeface="HGPｺﾞｼｯｸM" pitchFamily="50" charset="-128"/>
              </a:rPr>
              <a:t>2</a:t>
            </a:r>
            <a:r>
              <a:rPr lang="ja-JP" altLang="en-US" sz="2000" b="1" dirty="0" smtClean="0">
                <a:latin typeface="HGPｺﾞｼｯｸM" pitchFamily="50" charset="-128"/>
                <a:ea typeface="HGPｺﾞｼｯｸM" pitchFamily="50" charset="-128"/>
              </a:rPr>
              <a:t>の整理（資料</a:t>
            </a:r>
            <a:r>
              <a:rPr lang="en-US" altLang="ja-JP" sz="2000" b="1" dirty="0" smtClean="0">
                <a:latin typeface="HGPｺﾞｼｯｸM" pitchFamily="50" charset="-128"/>
                <a:ea typeface="HGPｺﾞｼｯｸM" pitchFamily="50" charset="-128"/>
              </a:rPr>
              <a:t>1</a:t>
            </a:r>
            <a:r>
              <a:rPr lang="ja-JP" altLang="en-US" sz="2000" b="1" dirty="0" smtClean="0">
                <a:latin typeface="HGPｺﾞｼｯｸM" pitchFamily="50" charset="-128"/>
                <a:ea typeface="HGPｺﾞｼｯｸM" pitchFamily="50" charset="-128"/>
              </a:rPr>
              <a:t>）－別表第</a:t>
            </a:r>
            <a:r>
              <a:rPr lang="en-US" altLang="ja-JP" sz="2000" b="1" dirty="0" smtClean="0">
                <a:latin typeface="HGPｺﾞｼｯｸM" pitchFamily="50" charset="-128"/>
                <a:ea typeface="HGPｺﾞｼｯｸM" pitchFamily="50" charset="-128"/>
              </a:rPr>
              <a:t>2</a:t>
            </a:r>
            <a:r>
              <a:rPr lang="ja-JP" altLang="en-US" sz="2000" b="1" dirty="0" smtClean="0">
                <a:latin typeface="HGPｺﾞｼｯｸM" pitchFamily="50" charset="-128"/>
                <a:ea typeface="HGPｺﾞｼｯｸM" pitchFamily="50" charset="-128"/>
              </a:rPr>
              <a:t>の整理</a:t>
            </a:r>
            <a:endParaRPr kumimoji="1" lang="ja-JP" altLang="en-US" sz="2000" b="1" dirty="0" smtClean="0">
              <a:latin typeface="HGPｺﾞｼｯｸM" pitchFamily="50" charset="-128"/>
              <a:ea typeface="HGPｺﾞｼｯｸM" pitchFamily="50" charset="-128"/>
            </a:endParaRPr>
          </a:p>
        </p:txBody>
      </p:sp>
      <p:sp>
        <p:nvSpPr>
          <p:cNvPr id="17" name="正方形/長方形 16"/>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18" name="スライド番号プレースホルダ 17"/>
          <p:cNvSpPr>
            <a:spLocks noGrp="1"/>
          </p:cNvSpPr>
          <p:nvPr>
            <p:ph type="sldNum" sz="quarter" idx="4"/>
          </p:nvPr>
        </p:nvSpPr>
        <p:spPr/>
        <p:txBody>
          <a:bodyPr/>
          <a:lstStyle/>
          <a:p>
            <a:fld id="{2FD6A9E3-C2B7-488D-99A2-B5F263FD1EDB}" type="slidenum">
              <a:rPr lang="en-US" altLang="ja-JP" smtClean="0"/>
              <a:pPr/>
              <a:t>24</a:t>
            </a:fld>
            <a:endParaRPr lang="ja-JP" altLang="en-US" dirty="0"/>
          </a:p>
        </p:txBody>
      </p:sp>
      <p:sp>
        <p:nvSpPr>
          <p:cNvPr id="19" name="フッター プレースホルダ 18"/>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31055703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角丸四角形 20"/>
          <p:cNvSpPr/>
          <p:nvPr/>
        </p:nvSpPr>
        <p:spPr>
          <a:xfrm>
            <a:off x="416496" y="1715075"/>
            <a:ext cx="9073008" cy="1011493"/>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a:buFont typeface="Wingdings" pitchFamily="2" charset="2"/>
              <a:buChar char="n"/>
            </a:pPr>
            <a:r>
              <a:rPr lang="ja-JP" altLang="en-US" sz="1200" dirty="0" smtClean="0">
                <a:solidFill>
                  <a:schemeClr val="tx1"/>
                </a:solidFill>
                <a:latin typeface="HGPｺﾞｼｯｸM" pitchFamily="50" charset="-128"/>
                <a:ea typeface="HGPｺﾞｼｯｸM" pitchFamily="50" charset="-128"/>
              </a:rPr>
              <a:t>資料</a:t>
            </a:r>
            <a:r>
              <a:rPr lang="en-US" altLang="ja-JP" sz="1200" dirty="0" smtClean="0">
                <a:solidFill>
                  <a:schemeClr val="tx1"/>
                </a:solidFill>
                <a:latin typeface="HGPｺﾞｼｯｸM" pitchFamily="50" charset="-128"/>
                <a:ea typeface="HGPｺﾞｼｯｸM" pitchFamily="50" charset="-128"/>
              </a:rPr>
              <a:t>2</a:t>
            </a:r>
            <a:r>
              <a:rPr lang="ja-JP" altLang="en-US" sz="1200" dirty="0" smtClean="0">
                <a:solidFill>
                  <a:schemeClr val="tx1"/>
                </a:solidFill>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情報照会者の業務別事務一覧</a:t>
            </a:r>
            <a:r>
              <a:rPr lang="ja-JP" altLang="en-US" sz="1200" dirty="0">
                <a:solidFill>
                  <a:schemeClr val="tx1"/>
                </a:solidFill>
                <a:latin typeface="HGPｺﾞｼｯｸM" pitchFamily="50" charset="-128"/>
                <a:ea typeface="HGPｺﾞｼｯｸM" pitchFamily="50" charset="-128"/>
              </a:rPr>
              <a:t>」は</a:t>
            </a:r>
            <a:r>
              <a:rPr lang="ja-JP" altLang="en-US" sz="1200" dirty="0" smtClean="0">
                <a:solidFill>
                  <a:schemeClr val="tx1"/>
                </a:solidFill>
                <a:latin typeface="HGPｺﾞｼｯｸM" pitchFamily="50" charset="-128"/>
                <a:ea typeface="HGPｺﾞｼｯｸM" pitchFamily="50" charset="-128"/>
              </a:rPr>
              <a:t>、</a:t>
            </a:r>
            <a:r>
              <a:rPr lang="ja-JP" altLang="en-US" sz="1200" b="1" u="sng" dirty="0" smtClean="0">
                <a:solidFill>
                  <a:srgbClr val="FF0000"/>
                </a:solidFill>
                <a:latin typeface="HGPｺﾞｼｯｸM" pitchFamily="50" charset="-128"/>
                <a:ea typeface="HGPｺﾞｼｯｸM" pitchFamily="50" charset="-128"/>
              </a:rPr>
              <a:t>「グループ</a:t>
            </a:r>
            <a:r>
              <a:rPr lang="en-US" altLang="ja-JP" sz="1200" b="1" u="sng" dirty="0" smtClean="0">
                <a:solidFill>
                  <a:srgbClr val="FF0000"/>
                </a:solidFill>
                <a:latin typeface="HGPｺﾞｼｯｸM" pitchFamily="50" charset="-128"/>
                <a:ea typeface="HGPｺﾞｼｯｸM" pitchFamily="50" charset="-128"/>
              </a:rPr>
              <a:t>A</a:t>
            </a:r>
            <a:r>
              <a:rPr lang="ja-JP" altLang="en-US" sz="1200" b="1" u="sng" dirty="0" smtClean="0">
                <a:solidFill>
                  <a:srgbClr val="FF0000"/>
                </a:solidFill>
                <a:latin typeface="HGPｺﾞｼｯｸM" pitchFamily="50" charset="-128"/>
                <a:ea typeface="HGPｺﾞｼｯｸM" pitchFamily="50" charset="-128"/>
              </a:rPr>
              <a:t>」の</a:t>
            </a:r>
            <a:r>
              <a:rPr lang="ja-JP" altLang="en-US" sz="1200" b="1" u="sng" dirty="0">
                <a:solidFill>
                  <a:srgbClr val="FF0000"/>
                </a:solidFill>
                <a:latin typeface="HGPｺﾞｼｯｸM" pitchFamily="50" charset="-128"/>
                <a:ea typeface="HGPｺﾞｼｯｸM" pitchFamily="50" charset="-128"/>
              </a:rPr>
              <a:t>事務について</a:t>
            </a:r>
            <a:r>
              <a:rPr lang="ja-JP" altLang="en-US" sz="1200" dirty="0">
                <a:solidFill>
                  <a:schemeClr val="tx1"/>
                </a:solidFill>
                <a:latin typeface="HGPｺﾞｼｯｸM" pitchFamily="50" charset="-128"/>
                <a:ea typeface="HGPｺﾞｼｯｸM" pitchFamily="50" charset="-128"/>
              </a:rPr>
              <a:t>、各事務を処理する業務名、手続の主体者（情報照会者）の観点から整理</a:t>
            </a:r>
            <a:r>
              <a:rPr lang="ja-JP" altLang="en-US" sz="1200" dirty="0" smtClean="0">
                <a:solidFill>
                  <a:schemeClr val="tx1"/>
                </a:solidFill>
                <a:latin typeface="HGPｺﾞｼｯｸM" pitchFamily="50" charset="-128"/>
                <a:ea typeface="HGPｺﾞｼｯｸM" pitchFamily="50" charset="-128"/>
              </a:rPr>
              <a:t>したも</a:t>
            </a:r>
            <a:r>
              <a:rPr lang="ja-JP" altLang="en-US" sz="1200" dirty="0">
                <a:solidFill>
                  <a:schemeClr val="tx1"/>
                </a:solidFill>
                <a:latin typeface="HGPｺﾞｼｯｸM" pitchFamily="50" charset="-128"/>
                <a:ea typeface="HGPｺﾞｼｯｸM" pitchFamily="50" charset="-128"/>
              </a:rPr>
              <a:t>の</a:t>
            </a:r>
            <a:r>
              <a:rPr lang="ja-JP" altLang="en-US" sz="1200" dirty="0" smtClean="0">
                <a:solidFill>
                  <a:schemeClr val="tx1"/>
                </a:solidFill>
                <a:latin typeface="HGPｺﾞｼｯｸM" pitchFamily="50" charset="-128"/>
                <a:ea typeface="HGPｺﾞｼｯｸM" pitchFamily="50" charset="-128"/>
              </a:rPr>
              <a:t>で</a:t>
            </a:r>
            <a:r>
              <a:rPr lang="ja-JP" altLang="en-US" sz="1200" dirty="0">
                <a:solidFill>
                  <a:schemeClr val="tx1"/>
                </a:solidFill>
                <a:latin typeface="HGPｺﾞｼｯｸM" pitchFamily="50" charset="-128"/>
                <a:ea typeface="HGPｺﾞｼｯｸM" pitchFamily="50" charset="-128"/>
              </a:rPr>
              <a:t>ある</a:t>
            </a:r>
            <a:r>
              <a:rPr lang="ja-JP" altLang="en-US" sz="1200" dirty="0" smtClean="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手続の主体者（情報照会者）は、別表第</a:t>
            </a:r>
            <a:r>
              <a:rPr lang="en-US" altLang="ja-JP" sz="1200" dirty="0">
                <a:solidFill>
                  <a:schemeClr val="tx1"/>
                </a:solidFill>
                <a:latin typeface="HGPｺﾞｼｯｸM" pitchFamily="50" charset="-128"/>
                <a:ea typeface="HGPｺﾞｼｯｸM" pitchFamily="50" charset="-128"/>
              </a:rPr>
              <a:t>2</a:t>
            </a:r>
            <a:r>
              <a:rPr lang="ja-JP" altLang="en-US" sz="1200" dirty="0">
                <a:solidFill>
                  <a:schemeClr val="tx1"/>
                </a:solidFill>
                <a:latin typeface="HGPｺﾞｼｯｸM" pitchFamily="50" charset="-128"/>
                <a:ea typeface="HGPｺﾞｼｯｸM" pitchFamily="50" charset="-128"/>
              </a:rPr>
              <a:t>に記載されている事務の根拠法令等に基づき、都道府県及び市町村に大別し、さらに</a:t>
            </a:r>
            <a:r>
              <a:rPr lang="ja-JP" altLang="en-US" sz="1200" b="1" u="sng" dirty="0">
                <a:solidFill>
                  <a:srgbClr val="FF0000"/>
                </a:solidFill>
                <a:latin typeface="HGPｺﾞｼｯｸM" pitchFamily="50" charset="-128"/>
                <a:ea typeface="HGPｺﾞｼｯｸM" pitchFamily="50" charset="-128"/>
              </a:rPr>
              <a:t>市町村については指定</a:t>
            </a:r>
            <a:r>
              <a:rPr lang="ja-JP" altLang="en-US" sz="1200" b="1" u="sng" dirty="0" smtClean="0">
                <a:solidFill>
                  <a:srgbClr val="FF0000"/>
                </a:solidFill>
                <a:latin typeface="HGPｺﾞｼｯｸM" pitchFamily="50" charset="-128"/>
                <a:ea typeface="HGPｺﾞｼｯｸM" pitchFamily="50" charset="-128"/>
              </a:rPr>
              <a:t>都市、中核市、特例</a:t>
            </a:r>
            <a:r>
              <a:rPr lang="ja-JP" altLang="en-US" sz="1200" b="1" u="sng" dirty="0">
                <a:solidFill>
                  <a:srgbClr val="FF0000"/>
                </a:solidFill>
                <a:latin typeface="HGPｺﾞｼｯｸM" pitchFamily="50" charset="-128"/>
                <a:ea typeface="HGPｺﾞｼｯｸM" pitchFamily="50" charset="-128"/>
              </a:rPr>
              <a:t>市・一般</a:t>
            </a:r>
            <a:r>
              <a:rPr lang="ja-JP" altLang="en-US" sz="1200" b="1" u="sng" dirty="0" smtClean="0">
                <a:solidFill>
                  <a:srgbClr val="FF0000"/>
                </a:solidFill>
                <a:latin typeface="HGPｺﾞｼｯｸM" pitchFamily="50" charset="-128"/>
                <a:ea typeface="HGPｺﾞｼｯｸM" pitchFamily="50" charset="-128"/>
              </a:rPr>
              <a:t>市、町村の</a:t>
            </a:r>
            <a:r>
              <a:rPr lang="en-US" altLang="ja-JP" sz="1200" b="1" u="sng" dirty="0">
                <a:solidFill>
                  <a:srgbClr val="FF0000"/>
                </a:solidFill>
                <a:latin typeface="HGPｺﾞｼｯｸM" pitchFamily="50" charset="-128"/>
                <a:ea typeface="HGPｺﾞｼｯｸM" pitchFamily="50" charset="-128"/>
              </a:rPr>
              <a:t>4</a:t>
            </a:r>
            <a:r>
              <a:rPr lang="ja-JP" altLang="en-US" sz="1200" b="1" u="sng" dirty="0" err="1" smtClean="0">
                <a:solidFill>
                  <a:srgbClr val="FF0000"/>
                </a:solidFill>
                <a:latin typeface="HGPｺﾞｼｯｸM" pitchFamily="50" charset="-128"/>
                <a:ea typeface="HGPｺﾞｼｯｸM" pitchFamily="50" charset="-128"/>
              </a:rPr>
              <a:t>つに</a:t>
            </a:r>
            <a:r>
              <a:rPr lang="ja-JP" altLang="en-US" sz="1200" b="1" u="sng" dirty="0">
                <a:solidFill>
                  <a:srgbClr val="FF0000"/>
                </a:solidFill>
                <a:latin typeface="HGPｺﾞｼｯｸM" pitchFamily="50" charset="-128"/>
                <a:ea typeface="HGPｺﾞｼｯｸM" pitchFamily="50" charset="-128"/>
              </a:rPr>
              <a:t>細分して整理</a:t>
            </a:r>
            <a:r>
              <a:rPr lang="ja-JP" altLang="en-US" sz="1200" dirty="0">
                <a:solidFill>
                  <a:schemeClr val="tx1"/>
                </a:solidFill>
                <a:latin typeface="HGPｺﾞｼｯｸM" pitchFamily="50" charset="-128"/>
                <a:ea typeface="HGPｺﾞｼｯｸM" pitchFamily="50" charset="-128"/>
              </a:rPr>
              <a:t>した。</a:t>
            </a:r>
            <a:endParaRPr lang="en-US" altLang="ja-JP" sz="1200" dirty="0">
              <a:solidFill>
                <a:schemeClr val="tx1"/>
              </a:solidFill>
              <a:latin typeface="HGPｺﾞｼｯｸM" pitchFamily="50" charset="-128"/>
              <a:ea typeface="HGPｺﾞｼｯｸM" pitchFamily="50" charset="-128"/>
            </a:endParaRPr>
          </a:p>
          <a:p>
            <a:pPr marL="285750" indent="-285750">
              <a:buFont typeface="Wingdings" pitchFamily="2" charset="2"/>
              <a:buChar char="n"/>
            </a:pPr>
            <a:r>
              <a:rPr lang="ja-JP" altLang="en-US" sz="1200" dirty="0">
                <a:solidFill>
                  <a:schemeClr val="tx1"/>
                </a:solidFill>
                <a:latin typeface="HGPｺﾞｼｯｸM" pitchFamily="50" charset="-128"/>
                <a:ea typeface="HGPｺﾞｼｯｸM" pitchFamily="50" charset="-128"/>
              </a:rPr>
              <a:t>本資料を活用することにより</a:t>
            </a:r>
            <a:r>
              <a:rPr lang="ja-JP" altLang="en-US" sz="1200" dirty="0" smtClean="0">
                <a:solidFill>
                  <a:schemeClr val="tx1"/>
                </a:solidFill>
                <a:latin typeface="HGPｺﾞｼｯｸM" pitchFamily="50" charset="-128"/>
                <a:ea typeface="HGPｺﾞｼｯｸM" pitchFamily="50" charset="-128"/>
              </a:rPr>
              <a:t>、それぞれの地方自治体に対応する事務を特定し、その</a:t>
            </a:r>
            <a:r>
              <a:rPr lang="ja-JP" altLang="en-US" sz="1200" b="1" u="sng" dirty="0" smtClean="0">
                <a:solidFill>
                  <a:srgbClr val="FF0000"/>
                </a:solidFill>
                <a:latin typeface="HGPｺﾞｼｯｸM" pitchFamily="50" charset="-128"/>
                <a:ea typeface="HGPｺﾞｼｯｸM" pitchFamily="50" charset="-128"/>
              </a:rPr>
              <a:t>事務に対応する業務（業務所管課）を容易に見つけ出す</a:t>
            </a:r>
            <a:r>
              <a:rPr lang="ja-JP" altLang="en-US" sz="1200" b="1" u="sng" dirty="0">
                <a:solidFill>
                  <a:srgbClr val="FF0000"/>
                </a:solidFill>
                <a:latin typeface="HGPｺﾞｼｯｸM" pitchFamily="50" charset="-128"/>
                <a:ea typeface="HGPｺﾞｼｯｸM" pitchFamily="50" charset="-128"/>
              </a:rPr>
              <a:t>こと</a:t>
            </a:r>
            <a:r>
              <a:rPr lang="ja-JP" altLang="en-US" sz="1200" b="1" u="sng" dirty="0" smtClean="0">
                <a:solidFill>
                  <a:srgbClr val="FF0000"/>
                </a:solidFill>
                <a:latin typeface="HGPｺﾞｼｯｸM" pitchFamily="50" charset="-128"/>
                <a:ea typeface="HGPｺﾞｼｯｸM" pitchFamily="50" charset="-128"/>
              </a:rPr>
              <a:t>が</a:t>
            </a:r>
            <a:r>
              <a:rPr lang="ja-JP" altLang="en-US" sz="1200" b="1" u="sng" dirty="0">
                <a:solidFill>
                  <a:srgbClr val="FF0000"/>
                </a:solidFill>
                <a:latin typeface="HGPｺﾞｼｯｸM" pitchFamily="50" charset="-128"/>
                <a:ea typeface="HGPｺﾞｼｯｸM" pitchFamily="50" charset="-128"/>
              </a:rPr>
              <a:t>可能</a:t>
            </a:r>
            <a:r>
              <a:rPr lang="ja-JP" altLang="en-US" sz="1200" dirty="0" smtClean="0">
                <a:solidFill>
                  <a:schemeClr val="tx1"/>
                </a:solidFill>
                <a:latin typeface="HGPｺﾞｼｯｸM" pitchFamily="50" charset="-128"/>
                <a:ea typeface="HGPｺﾞｼｯｸM" pitchFamily="50" charset="-128"/>
              </a:rPr>
              <a:t>とな</a:t>
            </a:r>
            <a:r>
              <a:rPr lang="ja-JP" altLang="en-US" sz="1200" dirty="0">
                <a:solidFill>
                  <a:schemeClr val="tx1"/>
                </a:solidFill>
                <a:latin typeface="HGPｺﾞｼｯｸM" pitchFamily="50" charset="-128"/>
                <a:ea typeface="HGPｺﾞｼｯｸM" pitchFamily="50" charset="-128"/>
              </a:rPr>
              <a:t>る</a:t>
            </a:r>
            <a:r>
              <a:rPr lang="ja-JP" altLang="en-US" sz="1200" dirty="0" smtClean="0">
                <a:solidFill>
                  <a:schemeClr val="tx1"/>
                </a:solidFill>
                <a:latin typeface="HGPｺﾞｼｯｸM" pitchFamily="50" charset="-128"/>
                <a:ea typeface="HGPｺﾞｼｯｸM" pitchFamily="50" charset="-128"/>
              </a:rPr>
              <a:t>。</a:t>
            </a:r>
            <a:endParaRPr lang="en-US" altLang="ja-JP" sz="1200" dirty="0">
              <a:solidFill>
                <a:schemeClr val="tx1"/>
              </a:solidFill>
              <a:latin typeface="HGPｺﾞｼｯｸM" pitchFamily="50" charset="-128"/>
              <a:ea typeface="HGPｺﾞｼｯｸM" pitchFamily="50" charset="-128"/>
            </a:endParaRPr>
          </a:p>
        </p:txBody>
      </p:sp>
      <p:sp>
        <p:nvSpPr>
          <p:cNvPr id="22" name="fig_title"/>
          <p:cNvSpPr txBox="1">
            <a:spLocks noChangeArrowheads="1"/>
          </p:cNvSpPr>
          <p:nvPr/>
        </p:nvSpPr>
        <p:spPr bwMode="gray">
          <a:xfrm>
            <a:off x="6165789" y="6040657"/>
            <a:ext cx="3494547"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pPr>
            <a:r>
              <a:rPr lang="ja-JP" altLang="en-US" sz="1400" dirty="0">
                <a:latin typeface="HGPｺﾞｼｯｸM" pitchFamily="50" charset="-128"/>
                <a:ea typeface="HGPｺﾞｼｯｸM" pitchFamily="50" charset="-128"/>
              </a:rPr>
              <a:t>図　</a:t>
            </a:r>
            <a:r>
              <a:rPr lang="ja-JP" altLang="en-US" sz="1400" dirty="0" smtClean="0">
                <a:latin typeface="HGPｺﾞｼｯｸM" pitchFamily="50" charset="-128"/>
                <a:ea typeface="HGPｺﾞｼｯｸM" pitchFamily="50" charset="-128"/>
              </a:rPr>
              <a:t>情報</a:t>
            </a:r>
            <a:r>
              <a:rPr lang="ja-JP" altLang="en-US" sz="1400" dirty="0">
                <a:latin typeface="HGPｺﾞｼｯｸM" pitchFamily="50" charset="-128"/>
                <a:ea typeface="HGPｺﾞｼｯｸM" pitchFamily="50" charset="-128"/>
              </a:rPr>
              <a:t>照会者の業務別事務</a:t>
            </a:r>
            <a:r>
              <a:rPr lang="ja-JP" altLang="en-US" sz="1400" dirty="0" smtClean="0">
                <a:latin typeface="HGPｺﾞｼｯｸM" pitchFamily="50" charset="-128"/>
                <a:ea typeface="HGPｺﾞｼｯｸM" pitchFamily="50" charset="-128"/>
              </a:rPr>
              <a:t>一覧の整理内容</a:t>
            </a:r>
            <a:endParaRPr lang="ja-JP" altLang="en-US" sz="1400" dirty="0">
              <a:latin typeface="HGPｺﾞｼｯｸM" pitchFamily="50" charset="-128"/>
              <a:ea typeface="HGPｺﾞｼｯｸM" pitchFamily="50" charset="-128"/>
            </a:endParaRPr>
          </a:p>
        </p:txBody>
      </p:sp>
      <p:pic>
        <p:nvPicPr>
          <p:cNvPr id="23"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b="29756"/>
          <a:stretch/>
        </p:blipFill>
        <p:spPr bwMode="auto">
          <a:xfrm>
            <a:off x="201739" y="2896761"/>
            <a:ext cx="9503723" cy="2292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4" name="角丸四角形 23"/>
          <p:cNvSpPr/>
          <p:nvPr/>
        </p:nvSpPr>
        <p:spPr>
          <a:xfrm>
            <a:off x="199510" y="2883115"/>
            <a:ext cx="339892" cy="2312727"/>
          </a:xfrm>
          <a:prstGeom prst="roundRect">
            <a:avLst>
              <a:gd name="adj" fmla="val 7820"/>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25" name="強調線吹き出し 1 (枠付き) 24"/>
          <p:cNvSpPr/>
          <p:nvPr/>
        </p:nvSpPr>
        <p:spPr>
          <a:xfrm>
            <a:off x="630580" y="5984087"/>
            <a:ext cx="877605" cy="361086"/>
          </a:xfrm>
          <a:prstGeom prst="accentBorderCallout1">
            <a:avLst>
              <a:gd name="adj1" fmla="val 19379"/>
              <a:gd name="adj2" fmla="val -4051"/>
              <a:gd name="adj3" fmla="val -259320"/>
              <a:gd name="adj4" fmla="val -39440"/>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業務名</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26" name="角丸四角形 25"/>
          <p:cNvSpPr/>
          <p:nvPr/>
        </p:nvSpPr>
        <p:spPr>
          <a:xfrm>
            <a:off x="608675" y="2883114"/>
            <a:ext cx="2475719" cy="2312726"/>
          </a:xfrm>
          <a:prstGeom prst="roundRect">
            <a:avLst>
              <a:gd name="adj" fmla="val 3528"/>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27" name="強調線吹き出し 1 (枠付き) 26"/>
          <p:cNvSpPr/>
          <p:nvPr/>
        </p:nvSpPr>
        <p:spPr>
          <a:xfrm>
            <a:off x="1008726" y="5333876"/>
            <a:ext cx="1453728" cy="570370"/>
          </a:xfrm>
          <a:prstGeom prst="accentBorderCallout1">
            <a:avLst>
              <a:gd name="adj1" fmla="val 50066"/>
              <a:gd name="adj2" fmla="val 104987"/>
              <a:gd name="adj3" fmla="val -83388"/>
              <a:gd name="adj4" fmla="val 128139"/>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別表第</a:t>
            </a:r>
            <a:r>
              <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2</a:t>
            </a:r>
            <a:r>
              <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の事務</a:t>
            </a:r>
            <a:endParaRPr kumimoji="0" 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及び</a:t>
            </a:r>
            <a:r>
              <a:rPr kumimoji="0" sz="1200" b="0" i="0" u="none" strike="noStrike" kern="0" cap="none" spc="0" normalizeH="0" baseline="0" noProof="0" dirty="0" err="1"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情報照会者</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28" name="角丸四角形 27"/>
          <p:cNvSpPr/>
          <p:nvPr/>
        </p:nvSpPr>
        <p:spPr>
          <a:xfrm>
            <a:off x="3188096" y="2876187"/>
            <a:ext cx="1629705" cy="2312726"/>
          </a:xfrm>
          <a:prstGeom prst="roundRect">
            <a:avLst>
              <a:gd name="adj" fmla="val 7820"/>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29" name="強調線吹き出し 1 (枠付き) 28"/>
          <p:cNvSpPr/>
          <p:nvPr/>
        </p:nvSpPr>
        <p:spPr>
          <a:xfrm>
            <a:off x="3798655" y="5333876"/>
            <a:ext cx="1621070" cy="361086"/>
          </a:xfrm>
          <a:prstGeom prst="accentBorderCallout1">
            <a:avLst>
              <a:gd name="adj1" fmla="val 22642"/>
              <a:gd name="adj2" fmla="val -2791"/>
              <a:gd name="adj3" fmla="val -79841"/>
              <a:gd name="adj4" fmla="val -24525"/>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手続の主体者（</a:t>
            </a:r>
            <a:r>
              <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a:t>
            </a: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30" name="強調線吹き出し 1 (枠付き) 29"/>
          <p:cNvSpPr/>
          <p:nvPr/>
        </p:nvSpPr>
        <p:spPr>
          <a:xfrm>
            <a:off x="7939227" y="5317021"/>
            <a:ext cx="998220" cy="360000"/>
          </a:xfrm>
          <a:prstGeom prst="accentBorderCallout1">
            <a:avLst>
              <a:gd name="adj1" fmla="val 41175"/>
              <a:gd name="adj2" fmla="val -7742"/>
              <a:gd name="adj3" fmla="val -50375"/>
              <a:gd name="adj4" fmla="val -41545"/>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根拠法令</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31" name="角丸四角形 30"/>
          <p:cNvSpPr/>
          <p:nvPr/>
        </p:nvSpPr>
        <p:spPr>
          <a:xfrm>
            <a:off x="4871113" y="2890042"/>
            <a:ext cx="4834349" cy="2312727"/>
          </a:xfrm>
          <a:prstGeom prst="roundRect">
            <a:avLst>
              <a:gd name="adj" fmla="val 3528"/>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32" name="テキスト ボックス 31"/>
          <p:cNvSpPr txBox="1"/>
          <p:nvPr/>
        </p:nvSpPr>
        <p:spPr>
          <a:xfrm>
            <a:off x="2567803" y="5615666"/>
            <a:ext cx="5305777" cy="492443"/>
          </a:xfrm>
          <a:prstGeom prst="rect">
            <a:avLst/>
          </a:prstGeom>
          <a:noFill/>
          <a:ln>
            <a:noFill/>
          </a:ln>
        </p:spPr>
        <p:txBody>
          <a:bodyPr wrap="square" lIns="0" tIns="0" rIns="0" bIns="0" rtlCol="0">
            <a:spAutoFit/>
          </a:bodyPr>
          <a:lstStyle/>
          <a:p>
            <a:r>
              <a:rPr lang="ja-JP" altLang="en-US" sz="800" dirty="0" smtClean="0">
                <a:latin typeface="HGPｺﾞｼｯｸM" pitchFamily="50" charset="-128"/>
                <a:ea typeface="HGPｺﾞｼｯｸM" pitchFamily="50" charset="-128"/>
              </a:rPr>
              <a:t>（</a:t>
            </a:r>
            <a:r>
              <a:rPr lang="en-US" altLang="ja-JP" sz="800" dirty="0" smtClean="0">
                <a:latin typeface="HGPｺﾞｼｯｸM" pitchFamily="50" charset="-128"/>
                <a:ea typeface="HGPｺﾞｼｯｸM" pitchFamily="50" charset="-128"/>
              </a:rPr>
              <a:t>※</a:t>
            </a:r>
            <a:r>
              <a:rPr lang="ja-JP" altLang="en-US" sz="800" dirty="0" smtClean="0">
                <a:latin typeface="HGPｺﾞｼｯｸM" pitchFamily="50" charset="-128"/>
                <a:ea typeface="HGPｺﾞｼｯｸM" pitchFamily="50" charset="-128"/>
              </a:rPr>
              <a:t>）</a:t>
            </a:r>
            <a:endParaRPr lang="en-US" altLang="ja-JP" sz="800" dirty="0" smtClean="0">
              <a:latin typeface="HGPｺﾞｼｯｸM" pitchFamily="50" charset="-128"/>
              <a:ea typeface="HGPｺﾞｼｯｸM" pitchFamily="50" charset="-128"/>
            </a:endParaRPr>
          </a:p>
          <a:p>
            <a:pPr marL="180975" indent="-180975"/>
            <a:r>
              <a:rPr lang="ja-JP" altLang="en-US" sz="800" dirty="0">
                <a:latin typeface="HGPｺﾞｼｯｸM" pitchFamily="50" charset="-128"/>
                <a:ea typeface="HGPｺﾞｼｯｸM" pitchFamily="50" charset="-128"/>
              </a:rPr>
              <a:t>◎：番号法の別表第</a:t>
            </a:r>
            <a:r>
              <a:rPr lang="en-US" altLang="ja-JP" sz="800" dirty="0">
                <a:latin typeface="HGPｺﾞｼｯｸM" pitchFamily="50" charset="-128"/>
                <a:ea typeface="HGPｺﾞｼｯｸM" pitchFamily="50" charset="-128"/>
              </a:rPr>
              <a:t>2</a:t>
            </a:r>
            <a:r>
              <a:rPr lang="ja-JP" altLang="en-US" sz="800" dirty="0">
                <a:latin typeface="HGPｺﾞｼｯｸM" pitchFamily="50" charset="-128"/>
                <a:ea typeface="HGPｺﾞｼｯｸM" pitchFamily="50" charset="-128"/>
              </a:rPr>
              <a:t>第</a:t>
            </a:r>
            <a:r>
              <a:rPr lang="en-US" altLang="ja-JP" sz="800" dirty="0">
                <a:latin typeface="HGPｺﾞｼｯｸM" pitchFamily="50" charset="-128"/>
                <a:ea typeface="HGPｺﾞｼｯｸM" pitchFamily="50" charset="-128"/>
              </a:rPr>
              <a:t>1</a:t>
            </a:r>
            <a:r>
              <a:rPr lang="ja-JP" altLang="en-US" sz="800" dirty="0">
                <a:latin typeface="HGPｺﾞｼｯｸM" pitchFamily="50" charset="-128"/>
                <a:ea typeface="HGPｺﾞｼｯｸM" pitchFamily="50" charset="-128"/>
              </a:rPr>
              <a:t>欄の記載から、実施主体として整理できる事務</a:t>
            </a:r>
          </a:p>
          <a:p>
            <a:pPr marL="180975" indent="-180975"/>
            <a:r>
              <a:rPr lang="ja-JP" altLang="en-US" sz="800" dirty="0">
                <a:latin typeface="HGPｺﾞｼｯｸM" pitchFamily="50" charset="-128"/>
                <a:ea typeface="HGPｺﾞｼｯｸM" pitchFamily="50" charset="-128"/>
              </a:rPr>
              <a:t>○：番号法の別表第</a:t>
            </a:r>
            <a:r>
              <a:rPr lang="en-US" altLang="ja-JP" sz="800" dirty="0">
                <a:latin typeface="HGPｺﾞｼｯｸM" pitchFamily="50" charset="-128"/>
                <a:ea typeface="HGPｺﾞｼｯｸM" pitchFamily="50" charset="-128"/>
              </a:rPr>
              <a:t>2</a:t>
            </a:r>
            <a:r>
              <a:rPr lang="ja-JP" altLang="en-US" sz="800" dirty="0">
                <a:latin typeface="HGPｺﾞｼｯｸM" pitchFamily="50" charset="-128"/>
                <a:ea typeface="HGPｺﾞｼｯｸM" pitchFamily="50" charset="-128"/>
              </a:rPr>
              <a:t>第</a:t>
            </a:r>
            <a:r>
              <a:rPr lang="en-US" altLang="ja-JP" sz="800" dirty="0">
                <a:latin typeface="HGPｺﾞｼｯｸM" pitchFamily="50" charset="-128"/>
                <a:ea typeface="HGPｺﾞｼｯｸM" pitchFamily="50" charset="-128"/>
              </a:rPr>
              <a:t>1</a:t>
            </a:r>
            <a:r>
              <a:rPr lang="ja-JP" altLang="en-US" sz="800" dirty="0">
                <a:latin typeface="HGPｺﾞｼｯｸM" pitchFamily="50" charset="-128"/>
                <a:ea typeface="HGPｺﾞｼｯｸM" pitchFamily="50" charset="-128"/>
              </a:rPr>
              <a:t>欄の記載からは判断できないが、その他の法律・政令等により実施主体として整理できる事務</a:t>
            </a:r>
          </a:p>
          <a:p>
            <a:pPr marL="180975" indent="-180975"/>
            <a:r>
              <a:rPr lang="ja-JP" altLang="en-US" sz="800" dirty="0">
                <a:latin typeface="HGPｺﾞｼｯｸM" pitchFamily="50" charset="-128"/>
                <a:ea typeface="HGPｺﾞｼｯｸM" pitchFamily="50" charset="-128"/>
              </a:rPr>
              <a:t>△：各自治体種別のうち、一部の地方自治体が実施主体となる事務</a:t>
            </a:r>
          </a:p>
        </p:txBody>
      </p:sp>
      <p:sp>
        <p:nvSpPr>
          <p:cNvPr id="17"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kumimoji="1" lang="ja-JP" altLang="en-US" sz="2800" b="1" kern="0" dirty="0" smtClean="0">
                <a:latin typeface="HGPｺﾞｼｯｸM" pitchFamily="50" charset="-128"/>
                <a:ea typeface="HGPｺﾞｼｯｸM" pitchFamily="50" charset="-128"/>
              </a:rPr>
              <a:t>４．標準モデルを活用して導入する</a:t>
            </a:r>
          </a:p>
          <a:p>
            <a:r>
              <a:rPr lang="ja-JP" altLang="en-US" sz="2000" b="1" dirty="0" smtClean="0">
                <a:latin typeface="HGPｺﾞｼｯｸM" pitchFamily="50" charset="-128"/>
                <a:ea typeface="HGPｺﾞｼｯｸM" pitchFamily="50" charset="-128"/>
              </a:rPr>
              <a:t>　　　情報照会者の業務別事務一覧（資料</a:t>
            </a:r>
            <a:r>
              <a:rPr lang="en-US" altLang="ja-JP" sz="2000" b="1" dirty="0" smtClean="0">
                <a:latin typeface="HGPｺﾞｼｯｸM" pitchFamily="50" charset="-128"/>
                <a:ea typeface="HGPｺﾞｼｯｸM" pitchFamily="50" charset="-128"/>
              </a:rPr>
              <a:t>2</a:t>
            </a:r>
            <a:r>
              <a:rPr lang="ja-JP" altLang="en-US" sz="2000" b="1" dirty="0" smtClean="0">
                <a:latin typeface="HGPｺﾞｼｯｸM" pitchFamily="50" charset="-128"/>
                <a:ea typeface="HGPｺﾞｼｯｸM" pitchFamily="50" charset="-128"/>
              </a:rPr>
              <a:t>）</a:t>
            </a:r>
            <a:endParaRPr lang="ja-JP" altLang="en-US" sz="2000" b="1" dirty="0">
              <a:latin typeface="HGPｺﾞｼｯｸM" pitchFamily="50" charset="-128"/>
              <a:ea typeface="HGPｺﾞｼｯｸM" pitchFamily="50" charset="-128"/>
            </a:endParaRPr>
          </a:p>
        </p:txBody>
      </p:sp>
      <p:sp>
        <p:nvSpPr>
          <p:cNvPr id="20" name="正方形/長方形 19"/>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33" name="スライド番号プレースホルダ 32"/>
          <p:cNvSpPr>
            <a:spLocks noGrp="1"/>
          </p:cNvSpPr>
          <p:nvPr>
            <p:ph type="sldNum" sz="quarter" idx="4"/>
          </p:nvPr>
        </p:nvSpPr>
        <p:spPr/>
        <p:txBody>
          <a:bodyPr/>
          <a:lstStyle/>
          <a:p>
            <a:fld id="{2FD6A9E3-C2B7-488D-99A2-B5F263FD1EDB}" type="slidenum">
              <a:rPr lang="en-US" altLang="ja-JP" smtClean="0"/>
              <a:pPr/>
              <a:t>25</a:t>
            </a:fld>
            <a:endParaRPr lang="ja-JP" altLang="en-US" dirty="0"/>
          </a:p>
        </p:txBody>
      </p:sp>
      <p:sp>
        <p:nvSpPr>
          <p:cNvPr id="34" name="フッター プレースホルダ 33"/>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7803887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1"/>
          <p:cNvSpPr txBox="1">
            <a:spLocks/>
          </p:cNvSpPr>
          <p:nvPr/>
        </p:nvSpPr>
        <p:spPr>
          <a:xfrm>
            <a:off x="-34910" y="1413151"/>
            <a:ext cx="9086400" cy="485775"/>
          </a:xfrm>
          <a:prstGeom prst="rect">
            <a:avLst/>
          </a:prstGeom>
        </p:spPr>
        <p:txBody>
          <a:bodyPr vert="horz" lIns="0" tIns="45720" rIns="91440" bIns="45720" rtlCol="0" anchor="ctr">
            <a:noAutofit/>
          </a:bodyPr>
          <a:lstStyle>
            <a:lvl1pPr algn="ctr" defTabSz="914400" rtl="0" eaLnBrk="1" latinLnBrk="0" hangingPunct="1">
              <a:spcBef>
                <a:spcPct val="0"/>
              </a:spcBef>
              <a:buNone/>
              <a:defRPr kumimoji="1" sz="2400" b="1" kern="1200">
                <a:solidFill>
                  <a:schemeClr val="tx1"/>
                </a:solidFill>
                <a:latin typeface="+mj-lt"/>
                <a:ea typeface="+mj-ea"/>
                <a:cs typeface="+mj-cs"/>
              </a:defRPr>
            </a:lvl1pPr>
          </a:lstStyle>
          <a:p>
            <a:r>
              <a:rPr lang="ja-JP" altLang="en-US" sz="2000" smtClean="0">
                <a:latin typeface="HGPｺﾞｼｯｸM" pitchFamily="50" charset="-128"/>
                <a:ea typeface="HGPｺﾞｼｯｸM" pitchFamily="50" charset="-128"/>
              </a:rPr>
              <a:t>　</a:t>
            </a:r>
            <a:endParaRPr lang="ja-JP" altLang="en-US" sz="2000" dirty="0">
              <a:latin typeface="HGPｺﾞｼｯｸM" pitchFamily="50" charset="-128"/>
              <a:ea typeface="HGPｺﾞｼｯｸM" pitchFamily="50" charset="-128"/>
            </a:endParaRPr>
          </a:p>
        </p:txBody>
      </p:sp>
      <p:sp>
        <p:nvSpPr>
          <p:cNvPr id="30" name="fig_title"/>
          <p:cNvSpPr txBox="1">
            <a:spLocks noChangeArrowheads="1"/>
          </p:cNvSpPr>
          <p:nvPr/>
        </p:nvSpPr>
        <p:spPr bwMode="gray">
          <a:xfrm>
            <a:off x="5702431" y="5804355"/>
            <a:ext cx="3949799"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r>
              <a:rPr lang="ja-JP" altLang="en-US" sz="1400" dirty="0">
                <a:latin typeface="HGPｺﾞｼｯｸM" pitchFamily="50" charset="-128"/>
                <a:ea typeface="HGPｺﾞｼｯｸM" pitchFamily="50" charset="-128"/>
              </a:rPr>
              <a:t>図　</a:t>
            </a:r>
            <a:r>
              <a:rPr lang="ja-JP" altLang="en-US" sz="1400" dirty="0" smtClean="0">
                <a:latin typeface="HGPｺﾞｼｯｸM" pitchFamily="50" charset="-128"/>
                <a:ea typeface="HGPｺﾞｼｯｸM" pitchFamily="50" charset="-128"/>
              </a:rPr>
              <a:t>情報</a:t>
            </a:r>
            <a:r>
              <a:rPr lang="ja-JP" altLang="en-US" sz="1400" dirty="0">
                <a:latin typeface="HGPｺﾞｼｯｸM" pitchFamily="50" charset="-128"/>
                <a:ea typeface="HGPｺﾞｼｯｸM" pitchFamily="50" charset="-128"/>
              </a:rPr>
              <a:t>提供</a:t>
            </a:r>
            <a:r>
              <a:rPr lang="ja-JP" altLang="en-US" sz="1400" dirty="0" smtClean="0">
                <a:latin typeface="HGPｺﾞｼｯｸM" pitchFamily="50" charset="-128"/>
                <a:ea typeface="HGPｺﾞｼｯｸM" pitchFamily="50" charset="-128"/>
              </a:rPr>
              <a:t>者の業務別連携情報一覧の整理内容</a:t>
            </a:r>
            <a:endParaRPr lang="ja-JP" altLang="en-US" sz="1400" dirty="0">
              <a:latin typeface="HGPｺﾞｼｯｸM" pitchFamily="50" charset="-128"/>
              <a:ea typeface="HGPｺﾞｼｯｸM" pitchFamily="50" charset="-128"/>
            </a:endParaRPr>
          </a:p>
        </p:txBody>
      </p:sp>
      <p:sp>
        <p:nvSpPr>
          <p:cNvPr id="31" name="角丸四角形 30"/>
          <p:cNvSpPr/>
          <p:nvPr/>
        </p:nvSpPr>
        <p:spPr>
          <a:xfrm>
            <a:off x="406310" y="1691990"/>
            <a:ext cx="9072000" cy="1451877"/>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a:buFont typeface="Wingdings" pitchFamily="2" charset="2"/>
              <a:buChar char="n"/>
            </a:pPr>
            <a:r>
              <a:rPr lang="ja-JP" altLang="en-US" sz="1200" dirty="0" smtClean="0">
                <a:solidFill>
                  <a:schemeClr val="tx1"/>
                </a:solidFill>
                <a:latin typeface="HGPｺﾞｼｯｸM" pitchFamily="50" charset="-128"/>
                <a:ea typeface="HGPｺﾞｼｯｸM" pitchFamily="50" charset="-128"/>
              </a:rPr>
              <a:t>資料</a:t>
            </a:r>
            <a:r>
              <a:rPr lang="en-US" altLang="ja-JP" sz="1200" dirty="0" smtClean="0">
                <a:solidFill>
                  <a:schemeClr val="tx1"/>
                </a:solidFill>
                <a:latin typeface="HGPｺﾞｼｯｸM" pitchFamily="50" charset="-128"/>
                <a:ea typeface="HGPｺﾞｼｯｸM" pitchFamily="50" charset="-128"/>
              </a:rPr>
              <a:t>3</a:t>
            </a:r>
            <a:r>
              <a:rPr lang="ja-JP" altLang="en-US" sz="1200" dirty="0" smtClean="0">
                <a:solidFill>
                  <a:schemeClr val="tx1"/>
                </a:solidFill>
                <a:latin typeface="HGPｺﾞｼｯｸM" pitchFamily="50" charset="-128"/>
                <a:ea typeface="HGPｺﾞｼｯｸM" pitchFamily="50" charset="-128"/>
              </a:rPr>
              <a:t>「</a:t>
            </a:r>
            <a:r>
              <a:rPr lang="ja-JP" altLang="en-US" sz="1200" dirty="0" smtClean="0">
                <a:latin typeface="HGPｺﾞｼｯｸM" pitchFamily="50" charset="-128"/>
                <a:ea typeface="HGPｺﾞｼｯｸM" pitchFamily="50" charset="-128"/>
              </a:rPr>
              <a:t>情報</a:t>
            </a:r>
            <a:r>
              <a:rPr lang="ja-JP" altLang="en-US" sz="1200" dirty="0">
                <a:latin typeface="HGPｺﾞｼｯｸM" pitchFamily="50" charset="-128"/>
                <a:ea typeface="HGPｺﾞｼｯｸM" pitchFamily="50" charset="-128"/>
              </a:rPr>
              <a:t>提供</a:t>
            </a:r>
            <a:r>
              <a:rPr lang="ja-JP" altLang="en-US" sz="1200" dirty="0" smtClean="0">
                <a:latin typeface="HGPｺﾞｼｯｸM" pitchFamily="50" charset="-128"/>
                <a:ea typeface="HGPｺﾞｼｯｸM" pitchFamily="50" charset="-128"/>
              </a:rPr>
              <a:t>者</a:t>
            </a:r>
            <a:r>
              <a:rPr lang="ja-JP" altLang="en-US" sz="1200" dirty="0">
                <a:latin typeface="HGPｺﾞｼｯｸM" pitchFamily="50" charset="-128"/>
                <a:ea typeface="HGPｺﾞｼｯｸM" pitchFamily="50" charset="-128"/>
              </a:rPr>
              <a:t>の業務</a:t>
            </a:r>
            <a:r>
              <a:rPr lang="ja-JP" altLang="en-US" sz="1200" dirty="0" smtClean="0">
                <a:latin typeface="HGPｺﾞｼｯｸM" pitchFamily="50" charset="-128"/>
                <a:ea typeface="HGPｺﾞｼｯｸM" pitchFamily="50" charset="-128"/>
              </a:rPr>
              <a:t>別連携情報一覧</a:t>
            </a:r>
            <a:r>
              <a:rPr lang="ja-JP" altLang="en-US" sz="1200" dirty="0" smtClean="0">
                <a:solidFill>
                  <a:schemeClr val="tx1"/>
                </a:solidFill>
                <a:latin typeface="HGPｺﾞｼｯｸM" pitchFamily="50" charset="-128"/>
                <a:ea typeface="HGPｺﾞｼｯｸM" pitchFamily="50" charset="-128"/>
              </a:rPr>
              <a:t>」は、</a:t>
            </a:r>
            <a:r>
              <a:rPr lang="ja-JP" altLang="en-US" sz="1200" b="1" u="sng" dirty="0" smtClean="0">
                <a:solidFill>
                  <a:srgbClr val="FF0000"/>
                </a:solidFill>
                <a:latin typeface="HGPｺﾞｼｯｸM" pitchFamily="50" charset="-128"/>
                <a:ea typeface="HGPｺﾞｼｯｸM" pitchFamily="50" charset="-128"/>
              </a:rPr>
              <a:t>地方自治体が情報提供者となる連携情報について</a:t>
            </a:r>
            <a:r>
              <a:rPr lang="ja-JP" altLang="en-US" sz="1200" dirty="0">
                <a:solidFill>
                  <a:schemeClr val="tx1"/>
                </a:solidFill>
                <a:latin typeface="HGPｺﾞｼｯｸM" pitchFamily="50" charset="-128"/>
                <a:ea typeface="HGPｺﾞｼｯｸM" pitchFamily="50" charset="-128"/>
              </a:rPr>
              <a:t>、情報</a:t>
            </a:r>
            <a:r>
              <a:rPr lang="ja-JP" altLang="en-US" sz="1200" dirty="0" smtClean="0">
                <a:solidFill>
                  <a:schemeClr val="tx1"/>
                </a:solidFill>
                <a:latin typeface="HGPｺﾞｼｯｸM" pitchFamily="50" charset="-128"/>
                <a:ea typeface="HGPｺﾞｼｯｸM" pitchFamily="50" charset="-128"/>
              </a:rPr>
              <a:t>提供者、各連携情報を</a:t>
            </a:r>
            <a:r>
              <a:rPr lang="ja-JP" altLang="en-US" sz="1200" dirty="0">
                <a:solidFill>
                  <a:schemeClr val="tx1"/>
                </a:solidFill>
                <a:latin typeface="HGPｺﾞｼｯｸM" pitchFamily="50" charset="-128"/>
                <a:ea typeface="HGPｺﾞｼｯｸM" pitchFamily="50" charset="-128"/>
              </a:rPr>
              <a:t>処理する</a:t>
            </a:r>
            <a:r>
              <a:rPr lang="ja-JP" altLang="en-US" sz="1200" dirty="0" smtClean="0">
                <a:solidFill>
                  <a:schemeClr val="tx1"/>
                </a:solidFill>
                <a:latin typeface="HGPｺﾞｼｯｸM" pitchFamily="50" charset="-128"/>
                <a:ea typeface="HGPｺﾞｼｯｸM" pitchFamily="50" charset="-128"/>
              </a:rPr>
              <a:t>業務名の観点から整理したものである。情報提供者は、資料</a:t>
            </a:r>
            <a:r>
              <a:rPr lang="en-US" altLang="ja-JP" sz="1200" dirty="0" smtClean="0">
                <a:solidFill>
                  <a:schemeClr val="tx1"/>
                </a:solidFill>
                <a:latin typeface="HGPｺﾞｼｯｸM" pitchFamily="50" charset="-128"/>
                <a:ea typeface="HGPｺﾞｼｯｸM" pitchFamily="50" charset="-128"/>
              </a:rPr>
              <a:t>2</a:t>
            </a:r>
            <a:r>
              <a:rPr lang="ja-JP" altLang="en-US" sz="1200" dirty="0" smtClean="0">
                <a:solidFill>
                  <a:schemeClr val="tx1"/>
                </a:solidFill>
                <a:latin typeface="HGPｺﾞｼｯｸM" pitchFamily="50" charset="-128"/>
                <a:ea typeface="HGPｺﾞｼｯｸM" pitchFamily="50" charset="-128"/>
              </a:rPr>
              <a:t>と同様に</a:t>
            </a:r>
            <a:r>
              <a:rPr lang="ja-JP" altLang="en-US" sz="1200" dirty="0">
                <a:solidFill>
                  <a:schemeClr val="tx1"/>
                </a:solidFill>
                <a:latin typeface="HGPｺﾞｼｯｸM" pitchFamily="50" charset="-128"/>
                <a:ea typeface="HGPｺﾞｼｯｸM" pitchFamily="50" charset="-128"/>
              </a:rPr>
              <a:t>、別表第</a:t>
            </a:r>
            <a:r>
              <a:rPr lang="en-US" altLang="ja-JP" sz="1200" dirty="0">
                <a:solidFill>
                  <a:schemeClr val="tx1"/>
                </a:solidFill>
                <a:latin typeface="HGPｺﾞｼｯｸM" pitchFamily="50" charset="-128"/>
                <a:ea typeface="HGPｺﾞｼｯｸM" pitchFamily="50" charset="-128"/>
              </a:rPr>
              <a:t>2</a:t>
            </a:r>
            <a:r>
              <a:rPr lang="ja-JP" altLang="en-US" sz="1200" dirty="0">
                <a:solidFill>
                  <a:schemeClr val="tx1"/>
                </a:solidFill>
                <a:latin typeface="HGPｺﾞｼｯｸM" pitchFamily="50" charset="-128"/>
                <a:ea typeface="HGPｺﾞｼｯｸM" pitchFamily="50" charset="-128"/>
              </a:rPr>
              <a:t>に記載されている事務の根拠法令等に基づき、都道府県及び市町村に大別し、さらに</a:t>
            </a:r>
            <a:r>
              <a:rPr lang="ja-JP" altLang="en-US" sz="1200" b="1" u="sng" dirty="0">
                <a:solidFill>
                  <a:srgbClr val="FF0000"/>
                </a:solidFill>
                <a:latin typeface="HGPｺﾞｼｯｸM" pitchFamily="50" charset="-128"/>
                <a:ea typeface="HGPｺﾞｼｯｸM" pitchFamily="50" charset="-128"/>
              </a:rPr>
              <a:t>市町村については指定</a:t>
            </a:r>
            <a:r>
              <a:rPr lang="ja-JP" altLang="en-US" sz="1200" b="1" u="sng" dirty="0" smtClean="0">
                <a:solidFill>
                  <a:srgbClr val="FF0000"/>
                </a:solidFill>
                <a:latin typeface="HGPｺﾞｼｯｸM" pitchFamily="50" charset="-128"/>
                <a:ea typeface="HGPｺﾞｼｯｸM" pitchFamily="50" charset="-128"/>
              </a:rPr>
              <a:t>都市、中核市、特例市・一般市、町村の</a:t>
            </a:r>
            <a:r>
              <a:rPr lang="en-US" altLang="ja-JP" sz="1200" b="1" u="sng" dirty="0" smtClean="0">
                <a:solidFill>
                  <a:srgbClr val="FF0000"/>
                </a:solidFill>
                <a:latin typeface="HGPｺﾞｼｯｸM" pitchFamily="50" charset="-128"/>
                <a:ea typeface="HGPｺﾞｼｯｸM" pitchFamily="50" charset="-128"/>
              </a:rPr>
              <a:t>4</a:t>
            </a:r>
            <a:r>
              <a:rPr lang="ja-JP" altLang="en-US" sz="1200" b="1" u="sng" dirty="0" err="1" smtClean="0">
                <a:solidFill>
                  <a:srgbClr val="FF0000"/>
                </a:solidFill>
                <a:latin typeface="HGPｺﾞｼｯｸM" pitchFamily="50" charset="-128"/>
                <a:ea typeface="HGPｺﾞｼｯｸM" pitchFamily="50" charset="-128"/>
              </a:rPr>
              <a:t>つ</a:t>
            </a:r>
            <a:r>
              <a:rPr lang="ja-JP" altLang="en-US" sz="1200" b="1" u="sng" dirty="0" err="1">
                <a:solidFill>
                  <a:srgbClr val="FF0000"/>
                </a:solidFill>
                <a:latin typeface="HGPｺﾞｼｯｸM" pitchFamily="50" charset="-128"/>
                <a:ea typeface="HGPｺﾞｼｯｸM" pitchFamily="50" charset="-128"/>
              </a:rPr>
              <a:t>に</a:t>
            </a:r>
            <a:r>
              <a:rPr lang="ja-JP" altLang="en-US" sz="1200" b="1" u="sng" dirty="0">
                <a:solidFill>
                  <a:srgbClr val="FF0000"/>
                </a:solidFill>
                <a:latin typeface="HGPｺﾞｼｯｸM" pitchFamily="50" charset="-128"/>
                <a:ea typeface="HGPｺﾞｼｯｸM" pitchFamily="50" charset="-128"/>
              </a:rPr>
              <a:t>細分して整理</a:t>
            </a:r>
            <a:r>
              <a:rPr lang="ja-JP" altLang="en-US" sz="1200" dirty="0">
                <a:solidFill>
                  <a:schemeClr val="tx1"/>
                </a:solidFill>
                <a:latin typeface="HGPｺﾞｼｯｸM" pitchFamily="50" charset="-128"/>
                <a:ea typeface="HGPｺﾞｼｯｸM" pitchFamily="50" charset="-128"/>
              </a:rPr>
              <a:t>した</a:t>
            </a:r>
            <a:r>
              <a:rPr lang="ja-JP" altLang="en-US" sz="1200" dirty="0" smtClean="0">
                <a:solidFill>
                  <a:schemeClr val="tx1"/>
                </a:solidFill>
                <a:latin typeface="HGPｺﾞｼｯｸM" pitchFamily="50" charset="-128"/>
                <a:ea typeface="HGPｺﾞｼｯｸM" pitchFamily="50" charset="-128"/>
              </a:rPr>
              <a:t>。</a:t>
            </a:r>
            <a:endParaRPr lang="en-US" altLang="ja-JP" sz="1200" dirty="0" smtClean="0">
              <a:solidFill>
                <a:schemeClr val="tx1"/>
              </a:solidFill>
              <a:latin typeface="HGPｺﾞｼｯｸM" pitchFamily="50" charset="-128"/>
              <a:ea typeface="HGPｺﾞｼｯｸM" pitchFamily="50" charset="-128"/>
            </a:endParaRPr>
          </a:p>
          <a:p>
            <a:pPr marL="285750" indent="-285750">
              <a:buFont typeface="Wingdings" pitchFamily="2" charset="2"/>
              <a:buChar char="n"/>
            </a:pPr>
            <a:r>
              <a:rPr lang="ja-JP" altLang="en-US" sz="1200" dirty="0" smtClean="0">
                <a:solidFill>
                  <a:schemeClr val="tx1"/>
                </a:solidFill>
                <a:latin typeface="HGPｺﾞｼｯｸM" pitchFamily="50" charset="-128"/>
                <a:ea typeface="HGPｺﾞｼｯｸM" pitchFamily="50" charset="-128"/>
              </a:rPr>
              <a:t>整理</a:t>
            </a:r>
            <a:r>
              <a:rPr lang="ja-JP" altLang="en-US" sz="1200" dirty="0">
                <a:solidFill>
                  <a:schemeClr val="tx1"/>
                </a:solidFill>
                <a:latin typeface="HGPｺﾞｼｯｸM" pitchFamily="50" charset="-128"/>
                <a:ea typeface="HGPｺﾞｼｯｸM" pitchFamily="50" charset="-128"/>
              </a:rPr>
              <a:t>にあたっては</a:t>
            </a:r>
            <a:r>
              <a:rPr lang="ja-JP" altLang="en-US" sz="1200" dirty="0" smtClean="0">
                <a:solidFill>
                  <a:schemeClr val="tx1"/>
                </a:solidFill>
                <a:latin typeface="HGPｺﾞｼｯｸM" pitchFamily="50" charset="-128"/>
                <a:ea typeface="HGPｺﾞｼｯｸM" pitchFamily="50" charset="-128"/>
              </a:rPr>
              <a:t>、「グループ</a:t>
            </a:r>
            <a:r>
              <a:rPr lang="en-US" altLang="ja-JP" sz="1200" dirty="0" smtClean="0">
                <a:solidFill>
                  <a:schemeClr val="tx1"/>
                </a:solidFill>
                <a:latin typeface="HGPｺﾞｼｯｸM" pitchFamily="50" charset="-128"/>
                <a:ea typeface="HGPｺﾞｼｯｸM" pitchFamily="50" charset="-128"/>
              </a:rPr>
              <a:t>B</a:t>
            </a:r>
            <a:r>
              <a:rPr lang="ja-JP" altLang="en-US" sz="1200" dirty="0" smtClean="0">
                <a:solidFill>
                  <a:schemeClr val="tx1"/>
                </a:solidFill>
                <a:latin typeface="HGPｺﾞｼｯｸM" pitchFamily="50" charset="-128"/>
                <a:ea typeface="HGPｺﾞｼｯｸM" pitchFamily="50" charset="-128"/>
              </a:rPr>
              <a:t>」の</a:t>
            </a:r>
            <a:r>
              <a:rPr lang="en-US" altLang="ja-JP" sz="1200" dirty="0" smtClean="0">
                <a:solidFill>
                  <a:schemeClr val="tx1"/>
                </a:solidFill>
                <a:latin typeface="HGPｺﾞｼｯｸM" pitchFamily="50" charset="-128"/>
                <a:ea typeface="HGPｺﾞｼｯｸM" pitchFamily="50" charset="-128"/>
              </a:rPr>
              <a:t>41</a:t>
            </a:r>
            <a:r>
              <a:rPr lang="ja-JP" altLang="en-US" sz="1200" dirty="0" smtClean="0">
                <a:solidFill>
                  <a:schemeClr val="tx1"/>
                </a:solidFill>
                <a:latin typeface="HGPｺﾞｼｯｸM" pitchFamily="50" charset="-128"/>
                <a:ea typeface="HGPｺﾞｼｯｸM" pitchFamily="50" charset="-128"/>
              </a:rPr>
              <a:t>事務と「グループ</a:t>
            </a:r>
            <a:r>
              <a:rPr lang="en-US" altLang="ja-JP" sz="1200" dirty="0" smtClean="0">
                <a:solidFill>
                  <a:schemeClr val="tx1"/>
                </a:solidFill>
                <a:latin typeface="HGPｺﾞｼｯｸM" pitchFamily="50" charset="-128"/>
                <a:ea typeface="HGPｺﾞｼｯｸM" pitchFamily="50" charset="-128"/>
              </a:rPr>
              <a:t>A</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 </a:t>
            </a:r>
            <a:r>
              <a:rPr lang="ja-JP" altLang="en-US" sz="1200" dirty="0">
                <a:solidFill>
                  <a:schemeClr val="tx1"/>
                </a:solidFill>
                <a:latin typeface="HGPｺﾞｼｯｸM" pitchFamily="50" charset="-128"/>
                <a:ea typeface="HGPｺﾞｼｯｸM" pitchFamily="50" charset="-128"/>
              </a:rPr>
              <a:t>の中の情報照会者かつ情報提供者である</a:t>
            </a:r>
            <a:r>
              <a:rPr lang="en-US" altLang="ja-JP" sz="1200" dirty="0" smtClean="0">
                <a:solidFill>
                  <a:schemeClr val="tx1"/>
                </a:solidFill>
                <a:latin typeface="HGPｺﾞｼｯｸM" pitchFamily="50" charset="-128"/>
                <a:ea typeface="HGPｺﾞｼｯｸM" pitchFamily="50" charset="-128"/>
              </a:rPr>
              <a:t>52</a:t>
            </a:r>
            <a:r>
              <a:rPr lang="ja-JP" altLang="en-US" sz="1200" dirty="0" smtClean="0">
                <a:solidFill>
                  <a:schemeClr val="tx1"/>
                </a:solidFill>
                <a:latin typeface="HGPｺﾞｼｯｸM" pitchFamily="50" charset="-128"/>
                <a:ea typeface="HGPｺﾞｼｯｸM" pitchFamily="50" charset="-128"/>
              </a:rPr>
              <a:t>事務</a:t>
            </a:r>
            <a:r>
              <a:rPr lang="ja-JP" altLang="en-US" sz="1200" dirty="0">
                <a:solidFill>
                  <a:schemeClr val="tx1"/>
                </a:solidFill>
                <a:latin typeface="HGPｺﾞｼｯｸM" pitchFamily="50" charset="-128"/>
                <a:ea typeface="HGPｺﾞｼｯｸM" pitchFamily="50" charset="-128"/>
              </a:rPr>
              <a:t>を合計した</a:t>
            </a:r>
            <a:r>
              <a:rPr lang="en-US" altLang="ja-JP" sz="1200" b="1" u="sng" dirty="0" smtClean="0">
                <a:solidFill>
                  <a:srgbClr val="FF0000"/>
                </a:solidFill>
                <a:latin typeface="HGPｺﾞｼｯｸM" pitchFamily="50" charset="-128"/>
                <a:ea typeface="HGPｺﾞｼｯｸM" pitchFamily="50" charset="-128"/>
              </a:rPr>
              <a:t>93 </a:t>
            </a:r>
            <a:r>
              <a:rPr lang="ja-JP" altLang="en-US" sz="1200" b="1" u="sng" dirty="0">
                <a:solidFill>
                  <a:srgbClr val="FF0000"/>
                </a:solidFill>
                <a:latin typeface="HGPｺﾞｼｯｸM" pitchFamily="50" charset="-128"/>
                <a:ea typeface="HGPｺﾞｼｯｸM" pitchFamily="50" charset="-128"/>
              </a:rPr>
              <a:t>事務を対象</a:t>
            </a:r>
            <a:r>
              <a:rPr lang="ja-JP" altLang="en-US" sz="1200" dirty="0">
                <a:solidFill>
                  <a:schemeClr val="tx1"/>
                </a:solidFill>
                <a:latin typeface="HGPｺﾞｼｯｸM" pitchFamily="50" charset="-128"/>
                <a:ea typeface="HGPｺﾞｼｯｸM" pitchFamily="50" charset="-128"/>
              </a:rPr>
              <a:t>とした。</a:t>
            </a:r>
            <a:endParaRPr lang="en-US" altLang="ja-JP" sz="1200" dirty="0" smtClean="0">
              <a:solidFill>
                <a:schemeClr val="tx1"/>
              </a:solidFill>
              <a:latin typeface="HGPｺﾞｼｯｸM" pitchFamily="50" charset="-128"/>
              <a:ea typeface="HGPｺﾞｼｯｸM" pitchFamily="50" charset="-128"/>
            </a:endParaRPr>
          </a:p>
          <a:p>
            <a:pPr marL="285750" indent="-285750">
              <a:buFont typeface="Wingdings" pitchFamily="2" charset="2"/>
              <a:buChar char="n"/>
            </a:pPr>
            <a:r>
              <a:rPr lang="ja-JP" altLang="en-US" sz="1200" dirty="0">
                <a:solidFill>
                  <a:schemeClr val="tx1"/>
                </a:solidFill>
                <a:latin typeface="HGPｺﾞｼｯｸM" pitchFamily="50" charset="-128"/>
                <a:ea typeface="HGPｺﾞｼｯｸM" pitchFamily="50" charset="-128"/>
              </a:rPr>
              <a:t>本資料を活用することにより、それぞれの地方自治体に対応</a:t>
            </a:r>
            <a:r>
              <a:rPr lang="ja-JP" altLang="en-US" sz="1200" dirty="0" smtClean="0">
                <a:solidFill>
                  <a:schemeClr val="tx1"/>
                </a:solidFill>
                <a:latin typeface="HGPｺﾞｼｯｸM" pitchFamily="50" charset="-128"/>
                <a:ea typeface="HGPｺﾞｼｯｸM" pitchFamily="50" charset="-128"/>
              </a:rPr>
              <a:t>する連携情報を</a:t>
            </a:r>
            <a:r>
              <a:rPr lang="ja-JP" altLang="en-US" sz="1200" dirty="0">
                <a:solidFill>
                  <a:schemeClr val="tx1"/>
                </a:solidFill>
                <a:latin typeface="HGPｺﾞｼｯｸM" pitchFamily="50" charset="-128"/>
                <a:ea typeface="HGPｺﾞｼｯｸM" pitchFamily="50" charset="-128"/>
              </a:rPr>
              <a:t>特定し、</a:t>
            </a:r>
            <a:r>
              <a:rPr lang="ja-JP" altLang="en-US" sz="1200" dirty="0" smtClean="0">
                <a:solidFill>
                  <a:schemeClr val="tx1"/>
                </a:solidFill>
                <a:latin typeface="HGPｺﾞｼｯｸM" pitchFamily="50" charset="-128"/>
                <a:ea typeface="HGPｺﾞｼｯｸM" pitchFamily="50" charset="-128"/>
              </a:rPr>
              <a:t>その</a:t>
            </a:r>
            <a:r>
              <a:rPr lang="ja-JP" altLang="en-US" sz="1200" b="1" u="sng" dirty="0" smtClean="0">
                <a:solidFill>
                  <a:srgbClr val="FF0000"/>
                </a:solidFill>
                <a:latin typeface="HGPｺﾞｼｯｸM" pitchFamily="50" charset="-128"/>
                <a:ea typeface="HGPｺﾞｼｯｸM" pitchFamily="50" charset="-128"/>
              </a:rPr>
              <a:t>連携情報に</a:t>
            </a:r>
            <a:r>
              <a:rPr lang="ja-JP" altLang="en-US" sz="1200" b="1" u="sng" dirty="0">
                <a:solidFill>
                  <a:srgbClr val="FF0000"/>
                </a:solidFill>
                <a:latin typeface="HGPｺﾞｼｯｸM" pitchFamily="50" charset="-128"/>
                <a:ea typeface="HGPｺﾞｼｯｸM" pitchFamily="50" charset="-128"/>
              </a:rPr>
              <a:t>対応する業務（業務所管課）を容易に見つけ出すことが可能</a:t>
            </a:r>
            <a:r>
              <a:rPr lang="ja-JP" altLang="en-US" sz="1200" dirty="0">
                <a:solidFill>
                  <a:schemeClr val="tx1"/>
                </a:solidFill>
                <a:latin typeface="HGPｺﾞｼｯｸM" pitchFamily="50" charset="-128"/>
                <a:ea typeface="HGPｺﾞｼｯｸM" pitchFamily="50" charset="-128"/>
              </a:rPr>
              <a:t>となる</a:t>
            </a:r>
            <a:r>
              <a:rPr lang="ja-JP" altLang="en-US" sz="1200" dirty="0" smtClean="0">
                <a:solidFill>
                  <a:schemeClr val="tx1"/>
                </a:solidFill>
                <a:latin typeface="HGPｺﾞｼｯｸM" pitchFamily="50" charset="-128"/>
                <a:ea typeface="HGPｺﾞｼｯｸM" pitchFamily="50" charset="-128"/>
              </a:rPr>
              <a:t>。</a:t>
            </a:r>
            <a:endParaRPr lang="ja-JP" altLang="en-US" sz="1200" dirty="0">
              <a:solidFill>
                <a:schemeClr val="tx1"/>
              </a:solidFill>
              <a:latin typeface="HGPｺﾞｼｯｸM" pitchFamily="50" charset="-128"/>
              <a:ea typeface="HGPｺﾞｼｯｸM" pitchFamily="50" charset="-128"/>
            </a:endParaRPr>
          </a:p>
        </p:txBody>
      </p:sp>
      <p:pic>
        <p:nvPicPr>
          <p:cNvPr id="35"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993" y="3259550"/>
            <a:ext cx="9827214" cy="17628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6" name="角丸四角形 35"/>
          <p:cNvSpPr/>
          <p:nvPr/>
        </p:nvSpPr>
        <p:spPr>
          <a:xfrm>
            <a:off x="300251" y="3236829"/>
            <a:ext cx="674611" cy="1785549"/>
          </a:xfrm>
          <a:prstGeom prst="roundRect">
            <a:avLst>
              <a:gd name="adj" fmla="val 7820"/>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37" name="強調線吹き出し 1 (枠付き) 36"/>
          <p:cNvSpPr/>
          <p:nvPr/>
        </p:nvSpPr>
        <p:spPr>
          <a:xfrm>
            <a:off x="935713" y="5173149"/>
            <a:ext cx="824849" cy="360000"/>
          </a:xfrm>
          <a:prstGeom prst="accentBorderCallout1">
            <a:avLst>
              <a:gd name="adj1" fmla="val 20490"/>
              <a:gd name="adj2" fmla="val -6680"/>
              <a:gd name="adj3" fmla="val -93661"/>
              <a:gd name="adj4" fmla="val -46438"/>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業務名</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38" name="角丸四角形 37"/>
          <p:cNvSpPr/>
          <p:nvPr/>
        </p:nvSpPr>
        <p:spPr>
          <a:xfrm>
            <a:off x="1009934" y="3236829"/>
            <a:ext cx="2957385" cy="1785549"/>
          </a:xfrm>
          <a:prstGeom prst="roundRect">
            <a:avLst>
              <a:gd name="adj" fmla="val 7820"/>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39" name="強調線吹き出し 1 (枠付き) 38"/>
          <p:cNvSpPr/>
          <p:nvPr/>
        </p:nvSpPr>
        <p:spPr>
          <a:xfrm>
            <a:off x="2470355" y="5334715"/>
            <a:ext cx="1440160" cy="576000"/>
          </a:xfrm>
          <a:prstGeom prst="accentBorderCallout1">
            <a:avLst>
              <a:gd name="adj1" fmla="val 20490"/>
              <a:gd name="adj2" fmla="val -6680"/>
              <a:gd name="adj3" fmla="val -79476"/>
              <a:gd name="adj4" fmla="val -32566"/>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連携情報名</a:t>
            </a:r>
            <a:endPar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及び情報提供者</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40" name="角丸四角形 39"/>
          <p:cNvSpPr/>
          <p:nvPr/>
        </p:nvSpPr>
        <p:spPr>
          <a:xfrm>
            <a:off x="4447261" y="3236829"/>
            <a:ext cx="1776119" cy="1785549"/>
          </a:xfrm>
          <a:prstGeom prst="roundRect">
            <a:avLst>
              <a:gd name="adj" fmla="val 7820"/>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41" name="強調線吹き出し 1 (枠付き) 40"/>
          <p:cNvSpPr/>
          <p:nvPr/>
        </p:nvSpPr>
        <p:spPr>
          <a:xfrm>
            <a:off x="5838867" y="5324807"/>
            <a:ext cx="1939156" cy="360000"/>
          </a:xfrm>
          <a:prstGeom prst="accentBorderCallout1">
            <a:avLst>
              <a:gd name="adj1" fmla="val 18976"/>
              <a:gd name="adj2" fmla="val -4866"/>
              <a:gd name="adj3" fmla="val -162758"/>
              <a:gd name="adj4" fmla="val -23332"/>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情報提供者</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42" name="角丸四角形 41"/>
          <p:cNvSpPr/>
          <p:nvPr/>
        </p:nvSpPr>
        <p:spPr>
          <a:xfrm>
            <a:off x="6277971" y="3236829"/>
            <a:ext cx="1826741" cy="1785549"/>
          </a:xfrm>
          <a:prstGeom prst="roundRect">
            <a:avLst>
              <a:gd name="adj" fmla="val 7820"/>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43" name="強調線吹き出し 1 (枠付き) 42"/>
          <p:cNvSpPr/>
          <p:nvPr/>
        </p:nvSpPr>
        <p:spPr>
          <a:xfrm>
            <a:off x="8216375" y="5112945"/>
            <a:ext cx="997992" cy="576000"/>
          </a:xfrm>
          <a:prstGeom prst="accentBorderCallout1">
            <a:avLst>
              <a:gd name="adj1" fmla="val 20490"/>
              <a:gd name="adj2" fmla="val -6680"/>
              <a:gd name="adj3" fmla="val -70323"/>
              <a:gd name="adj4" fmla="val -99265"/>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データ標準フォーマット</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44" name="角丸四角形 43"/>
          <p:cNvSpPr/>
          <p:nvPr/>
        </p:nvSpPr>
        <p:spPr>
          <a:xfrm>
            <a:off x="3994615" y="3236829"/>
            <a:ext cx="380852" cy="1785549"/>
          </a:xfrm>
          <a:prstGeom prst="roundRect">
            <a:avLst>
              <a:gd name="adj" fmla="val 7820"/>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45" name="強調線吹き出し 1 (枠付き) 44"/>
          <p:cNvSpPr/>
          <p:nvPr/>
        </p:nvSpPr>
        <p:spPr>
          <a:xfrm>
            <a:off x="4501854" y="5139249"/>
            <a:ext cx="997992" cy="574199"/>
          </a:xfrm>
          <a:prstGeom prst="accentBorderCallout1">
            <a:avLst>
              <a:gd name="adj1" fmla="val 20490"/>
              <a:gd name="adj2" fmla="val -6680"/>
              <a:gd name="adj3" fmla="val -70573"/>
              <a:gd name="adj4" fmla="val -27719"/>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グループ</a:t>
            </a:r>
            <a:r>
              <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A/B</a:t>
            </a: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の分類</a:t>
            </a:r>
            <a:endPar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19"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kumimoji="1" lang="ja-JP" altLang="en-US" sz="2800" b="1" kern="0" dirty="0" smtClean="0">
                <a:latin typeface="HGPｺﾞｼｯｸM" pitchFamily="50" charset="-128"/>
                <a:ea typeface="HGPｺﾞｼｯｸM" pitchFamily="50" charset="-128"/>
              </a:rPr>
              <a:t>４．標準モデルを活用して導入する</a:t>
            </a:r>
          </a:p>
          <a:p>
            <a:r>
              <a:rPr lang="ja-JP" altLang="en-US" sz="2000" b="1" dirty="0" smtClean="0">
                <a:latin typeface="HGPｺﾞｼｯｸM" pitchFamily="50" charset="-128"/>
                <a:ea typeface="HGPｺﾞｼｯｸM" pitchFamily="50" charset="-128"/>
              </a:rPr>
              <a:t>　　　情報照会者の業務別事務一覧（資料</a:t>
            </a:r>
            <a:r>
              <a:rPr lang="en-US" altLang="ja-JP" sz="2000" b="1" dirty="0" smtClean="0">
                <a:latin typeface="HGPｺﾞｼｯｸM" pitchFamily="50" charset="-128"/>
                <a:ea typeface="HGPｺﾞｼｯｸM" pitchFamily="50" charset="-128"/>
              </a:rPr>
              <a:t>3</a:t>
            </a:r>
            <a:r>
              <a:rPr lang="ja-JP" altLang="en-US" sz="2000" b="1" dirty="0" smtClean="0">
                <a:latin typeface="HGPｺﾞｼｯｸM" pitchFamily="50" charset="-128"/>
                <a:ea typeface="HGPｺﾞｼｯｸM" pitchFamily="50" charset="-128"/>
              </a:rPr>
              <a:t>）</a:t>
            </a:r>
            <a:endParaRPr lang="ja-JP" altLang="en-US" sz="2000" b="1" dirty="0">
              <a:latin typeface="HGPｺﾞｼｯｸM" pitchFamily="50" charset="-128"/>
              <a:ea typeface="HGPｺﾞｼｯｸM" pitchFamily="50" charset="-128"/>
            </a:endParaRPr>
          </a:p>
        </p:txBody>
      </p:sp>
      <p:sp>
        <p:nvSpPr>
          <p:cNvPr id="23" name="正方形/長方形 22"/>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24" name="スライド番号プレースホルダ 23"/>
          <p:cNvSpPr>
            <a:spLocks noGrp="1"/>
          </p:cNvSpPr>
          <p:nvPr>
            <p:ph type="sldNum" sz="quarter" idx="4"/>
          </p:nvPr>
        </p:nvSpPr>
        <p:spPr/>
        <p:txBody>
          <a:bodyPr/>
          <a:lstStyle/>
          <a:p>
            <a:fld id="{2FD6A9E3-C2B7-488D-99A2-B5F263FD1EDB}" type="slidenum">
              <a:rPr lang="en-US" altLang="ja-JP" smtClean="0"/>
              <a:pPr/>
              <a:t>26</a:t>
            </a:fld>
            <a:endParaRPr lang="ja-JP" altLang="en-US" dirty="0"/>
          </a:p>
        </p:txBody>
      </p:sp>
      <p:sp>
        <p:nvSpPr>
          <p:cNvPr id="25" name="フッター プレースホルダ 24"/>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21692066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ig_title"/>
          <p:cNvSpPr txBox="1">
            <a:spLocks noChangeArrowheads="1"/>
          </p:cNvSpPr>
          <p:nvPr/>
        </p:nvSpPr>
        <p:spPr bwMode="gray">
          <a:xfrm>
            <a:off x="6915388" y="6007326"/>
            <a:ext cx="2600071"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buClr>
                <a:schemeClr val="accent2"/>
              </a:buClr>
            </a:pPr>
            <a:r>
              <a:rPr lang="ja-JP" altLang="en-US" sz="1400" dirty="0">
                <a:latin typeface="HGPｺﾞｼｯｸM" pitchFamily="50" charset="-128"/>
                <a:ea typeface="HGPｺﾞｼｯｸM" pitchFamily="50" charset="-128"/>
              </a:rPr>
              <a:t>図　代表的な手続一覧の記載内容</a:t>
            </a:r>
          </a:p>
        </p:txBody>
      </p:sp>
      <p:sp>
        <p:nvSpPr>
          <p:cNvPr id="33" name="角丸四角形 32"/>
          <p:cNvSpPr/>
          <p:nvPr/>
        </p:nvSpPr>
        <p:spPr>
          <a:xfrm>
            <a:off x="458666" y="1714058"/>
            <a:ext cx="9072000" cy="959556"/>
          </a:xfrm>
          <a:prstGeom prst="roundRect">
            <a:avLst>
              <a:gd name="adj" fmla="val 13360"/>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a:buFont typeface="Wingdings" pitchFamily="2" charset="2"/>
              <a:buChar char="n"/>
            </a:pPr>
            <a:r>
              <a:rPr lang="ja-JP" altLang="en-US" sz="1200" dirty="0" smtClean="0">
                <a:solidFill>
                  <a:schemeClr val="tx1"/>
                </a:solidFill>
                <a:latin typeface="HGPｺﾞｼｯｸM" pitchFamily="50" charset="-128"/>
                <a:ea typeface="HGPｺﾞｼｯｸM" pitchFamily="50" charset="-128"/>
              </a:rPr>
              <a:t>資料</a:t>
            </a:r>
            <a:r>
              <a:rPr lang="en-US" altLang="ja-JP" sz="1200" dirty="0" smtClean="0">
                <a:solidFill>
                  <a:schemeClr val="tx1"/>
                </a:solidFill>
                <a:latin typeface="HGPｺﾞｼｯｸM" pitchFamily="50" charset="-128"/>
                <a:ea typeface="HGPｺﾞｼｯｸM" pitchFamily="50" charset="-128"/>
              </a:rPr>
              <a:t>4</a:t>
            </a:r>
            <a:r>
              <a:rPr lang="ja-JP" altLang="en-US" sz="1200" dirty="0">
                <a:solidFill>
                  <a:schemeClr val="tx1"/>
                </a:solidFill>
                <a:latin typeface="HGPｺﾞｼｯｸM" pitchFamily="50" charset="-128"/>
                <a:ea typeface="HGPｺﾞｼｯｸM" pitchFamily="50" charset="-128"/>
              </a:rPr>
              <a:t>「代表的な手続</a:t>
            </a:r>
            <a:r>
              <a:rPr lang="ja-JP" altLang="en-US" sz="1200" dirty="0" smtClean="0">
                <a:solidFill>
                  <a:schemeClr val="tx1"/>
                </a:solidFill>
                <a:latin typeface="HGPｺﾞｼｯｸM" pitchFamily="50" charset="-128"/>
                <a:ea typeface="HGPｺﾞｼｯｸM" pitchFamily="50" charset="-128"/>
              </a:rPr>
              <a:t>一覧」は、</a:t>
            </a:r>
            <a:r>
              <a:rPr lang="ja-JP" altLang="en-US" sz="1200" b="1" u="sng" dirty="0" smtClean="0">
                <a:solidFill>
                  <a:srgbClr val="FF0000"/>
                </a:solidFill>
                <a:latin typeface="HGPｺﾞｼｯｸM" pitchFamily="50" charset="-128"/>
                <a:ea typeface="HGPｺﾞｼｯｸM" pitchFamily="50" charset="-128"/>
              </a:rPr>
              <a:t>具体的</a:t>
            </a:r>
            <a:r>
              <a:rPr lang="ja-JP" altLang="en-US" sz="1200" b="1" u="sng" dirty="0">
                <a:solidFill>
                  <a:srgbClr val="FF0000"/>
                </a:solidFill>
                <a:latin typeface="HGPｺﾞｼｯｸM" pitchFamily="50" charset="-128"/>
                <a:ea typeface="HGPｺﾞｼｯｸM" pitchFamily="50" charset="-128"/>
              </a:rPr>
              <a:t>な手続を確認するため</a:t>
            </a:r>
            <a:r>
              <a:rPr lang="ja-JP" altLang="en-US" sz="1200" b="1" u="sng" dirty="0" smtClean="0">
                <a:solidFill>
                  <a:srgbClr val="FF0000"/>
                </a:solidFill>
                <a:latin typeface="HGPｺﾞｼｯｸM" pitchFamily="50" charset="-128"/>
                <a:ea typeface="HGPｺﾞｼｯｸM" pitchFamily="50" charset="-128"/>
              </a:rPr>
              <a:t>に、</a:t>
            </a:r>
            <a:r>
              <a:rPr lang="ja-JP" altLang="en-US" sz="1200" dirty="0" smtClean="0">
                <a:solidFill>
                  <a:schemeClr val="tx1"/>
                </a:solidFill>
                <a:latin typeface="HGPｺﾞｼｯｸM" pitchFamily="50" charset="-128"/>
                <a:ea typeface="HGPｺﾞｼｯｸM" pitchFamily="50" charset="-128"/>
              </a:rPr>
              <a:t>番号法</a:t>
            </a:r>
            <a:r>
              <a:rPr lang="ja-JP" altLang="en-US" sz="1200" dirty="0">
                <a:solidFill>
                  <a:schemeClr val="tx1"/>
                </a:solidFill>
                <a:latin typeface="HGPｺﾞｼｯｸM" pitchFamily="50" charset="-128"/>
                <a:ea typeface="HGPｺﾞｼｯｸM" pitchFamily="50" charset="-128"/>
              </a:rPr>
              <a:t>別表第</a:t>
            </a:r>
            <a:r>
              <a:rPr lang="en-US" altLang="ja-JP" sz="1200" dirty="0">
                <a:solidFill>
                  <a:schemeClr val="tx1"/>
                </a:solidFill>
                <a:latin typeface="HGPｺﾞｼｯｸM" pitchFamily="50" charset="-128"/>
                <a:ea typeface="HGPｺﾞｼｯｸM" pitchFamily="50" charset="-128"/>
              </a:rPr>
              <a:t>1</a:t>
            </a:r>
            <a:r>
              <a:rPr lang="ja-JP" altLang="en-US" sz="1200" dirty="0">
                <a:solidFill>
                  <a:schemeClr val="tx1"/>
                </a:solidFill>
                <a:latin typeface="HGPｺﾞｼｯｸM" pitchFamily="50" charset="-128"/>
                <a:ea typeface="HGPｺﾞｼｯｸM" pitchFamily="50" charset="-128"/>
              </a:rPr>
              <a:t>・別表第</a:t>
            </a:r>
            <a:r>
              <a:rPr lang="en-US" altLang="ja-JP" sz="1200" dirty="0">
                <a:solidFill>
                  <a:schemeClr val="tx1"/>
                </a:solidFill>
                <a:latin typeface="HGPｺﾞｼｯｸM" pitchFamily="50" charset="-128"/>
                <a:ea typeface="HGPｺﾞｼｯｸM" pitchFamily="50" charset="-128"/>
              </a:rPr>
              <a:t>2</a:t>
            </a:r>
            <a:r>
              <a:rPr lang="ja-JP" altLang="en-US" sz="1200" dirty="0">
                <a:solidFill>
                  <a:schemeClr val="tx1"/>
                </a:solidFill>
                <a:latin typeface="HGPｺﾞｼｯｸM" pitchFamily="50" charset="-128"/>
                <a:ea typeface="HGPｺﾞｼｯｸM" pitchFamily="50" charset="-128"/>
              </a:rPr>
              <a:t>および主務省令事項をもとに、「情報照会」を行う手続に関して、「代表的な手続」を選定</a:t>
            </a:r>
            <a:r>
              <a:rPr lang="ja-JP" altLang="en-US" sz="1200" dirty="0" smtClean="0">
                <a:solidFill>
                  <a:schemeClr val="tx1"/>
                </a:solidFill>
                <a:latin typeface="HGPｺﾞｼｯｸM" pitchFamily="50" charset="-128"/>
                <a:ea typeface="HGPｺﾞｼｯｸM" pitchFamily="50" charset="-128"/>
              </a:rPr>
              <a:t>し、その選定理由とともに一覧にしたものである。</a:t>
            </a:r>
            <a:endParaRPr lang="en-US" altLang="ja-JP" sz="1200" dirty="0" smtClean="0">
              <a:solidFill>
                <a:schemeClr val="tx1"/>
              </a:solidFill>
              <a:latin typeface="HGPｺﾞｼｯｸM" pitchFamily="50" charset="-128"/>
              <a:ea typeface="HGPｺﾞｼｯｸM" pitchFamily="50" charset="-128"/>
            </a:endParaRPr>
          </a:p>
          <a:p>
            <a:pPr marL="285750" indent="-285750">
              <a:buFont typeface="Wingdings" pitchFamily="2" charset="2"/>
              <a:buChar char="n"/>
            </a:pPr>
            <a:r>
              <a:rPr lang="ja-JP" altLang="en-US" sz="1200" dirty="0" smtClean="0">
                <a:solidFill>
                  <a:schemeClr val="tx1"/>
                </a:solidFill>
                <a:latin typeface="HGPｺﾞｼｯｸM" pitchFamily="50" charset="-128"/>
                <a:ea typeface="HGPｺﾞｼｯｸM" pitchFamily="50" charset="-128"/>
              </a:rPr>
              <a:t>具体的な手続を確認するための</a:t>
            </a:r>
            <a:r>
              <a:rPr lang="ja-JP" altLang="en-US" sz="1200" b="1" u="sng" dirty="0" smtClean="0">
                <a:solidFill>
                  <a:srgbClr val="FF0000"/>
                </a:solidFill>
                <a:latin typeface="HGPｺﾞｼｯｸM" pitchFamily="50" charset="-128"/>
                <a:ea typeface="HGPｺﾞｼｯｸM" pitchFamily="50" charset="-128"/>
              </a:rPr>
              <a:t>資料</a:t>
            </a:r>
            <a:r>
              <a:rPr lang="en-US" altLang="ja-JP" sz="1200" b="1" u="sng" dirty="0" smtClean="0">
                <a:solidFill>
                  <a:srgbClr val="FF0000"/>
                </a:solidFill>
                <a:latin typeface="HGPｺﾞｼｯｸM" pitchFamily="50" charset="-128"/>
                <a:ea typeface="HGPｺﾞｼｯｸM" pitchFamily="50" charset="-128"/>
              </a:rPr>
              <a:t>5</a:t>
            </a:r>
            <a:r>
              <a:rPr lang="ja-JP" altLang="en-US" sz="1200" b="1" u="sng" dirty="0" smtClean="0">
                <a:solidFill>
                  <a:srgbClr val="FF0000"/>
                </a:solidFill>
                <a:latin typeface="HGPｺﾞｼｯｸM" pitchFamily="50" charset="-128"/>
                <a:ea typeface="HGPｺﾞｼｯｸM" pitchFamily="50" charset="-128"/>
              </a:rPr>
              <a:t>～資料</a:t>
            </a:r>
            <a:r>
              <a:rPr lang="en-US" altLang="ja-JP" sz="1200" b="1" u="sng" dirty="0" smtClean="0">
                <a:solidFill>
                  <a:srgbClr val="FF0000"/>
                </a:solidFill>
                <a:latin typeface="HGPｺﾞｼｯｸM" pitchFamily="50" charset="-128"/>
                <a:ea typeface="HGPｺﾞｼｯｸM" pitchFamily="50" charset="-128"/>
              </a:rPr>
              <a:t>8</a:t>
            </a:r>
            <a:r>
              <a:rPr lang="ja-JP" altLang="en-US" sz="1200" b="1" u="sng" dirty="0" smtClean="0">
                <a:solidFill>
                  <a:srgbClr val="FF0000"/>
                </a:solidFill>
                <a:latin typeface="HGPｺﾞｼｯｸM" pitchFamily="50" charset="-128"/>
                <a:ea typeface="HGPｺﾞｼｯｸM" pitchFamily="50" charset="-128"/>
              </a:rPr>
              <a:t>は、「</a:t>
            </a:r>
            <a:r>
              <a:rPr lang="ja-JP" altLang="en-US" sz="1200" b="1" u="sng" dirty="0">
                <a:solidFill>
                  <a:srgbClr val="FF0000"/>
                </a:solidFill>
                <a:latin typeface="HGPｺﾞｼｯｸM" pitchFamily="50" charset="-128"/>
                <a:ea typeface="HGPｺﾞｼｯｸM" pitchFamily="50" charset="-128"/>
              </a:rPr>
              <a:t>代表的な手続」を単位</a:t>
            </a:r>
            <a:r>
              <a:rPr lang="ja-JP" altLang="en-US" sz="1200" b="1" u="sng" dirty="0" smtClean="0">
                <a:solidFill>
                  <a:srgbClr val="FF0000"/>
                </a:solidFill>
                <a:latin typeface="HGPｺﾞｼｯｸM" pitchFamily="50" charset="-128"/>
                <a:ea typeface="HGPｺﾞｼｯｸM" pitchFamily="50" charset="-128"/>
              </a:rPr>
              <a:t>に作成</a:t>
            </a:r>
            <a:r>
              <a:rPr lang="ja-JP" altLang="en-US" sz="1200" dirty="0" smtClean="0">
                <a:solidFill>
                  <a:schemeClr val="tx1"/>
                </a:solidFill>
                <a:latin typeface="HGPｺﾞｼｯｸM" pitchFamily="50" charset="-128"/>
                <a:ea typeface="HGPｺﾞｼｯｸM" pitchFamily="50" charset="-128"/>
              </a:rPr>
              <a:t>した</a:t>
            </a:r>
            <a:r>
              <a:rPr lang="ja-JP" altLang="en-US" sz="1200" dirty="0">
                <a:solidFill>
                  <a:schemeClr val="tx1"/>
                </a:solidFill>
                <a:latin typeface="HGPｺﾞｼｯｸM" pitchFamily="50" charset="-128"/>
                <a:ea typeface="HGPｺﾞｼｯｸM" pitchFamily="50" charset="-128"/>
              </a:rPr>
              <a:t>。</a:t>
            </a:r>
          </a:p>
          <a:p>
            <a:pPr marL="285750" indent="-285750">
              <a:buFont typeface="Wingdings" pitchFamily="2" charset="2"/>
              <a:buChar char="n"/>
            </a:pPr>
            <a:r>
              <a:rPr lang="ja-JP" altLang="en-US" sz="1200" dirty="0" smtClean="0">
                <a:solidFill>
                  <a:schemeClr val="tx1"/>
                </a:solidFill>
                <a:latin typeface="HGPｺﾞｼｯｸM" pitchFamily="50" charset="-128"/>
                <a:ea typeface="HGPｺﾞｼｯｸM" pitchFamily="50" charset="-128"/>
              </a:rPr>
              <a:t>代表的</a:t>
            </a:r>
            <a:r>
              <a:rPr lang="ja-JP" altLang="en-US" sz="1200" dirty="0">
                <a:solidFill>
                  <a:schemeClr val="tx1"/>
                </a:solidFill>
                <a:latin typeface="HGPｺﾞｼｯｸM" pitchFamily="50" charset="-128"/>
                <a:ea typeface="HGPｺﾞｼｯｸM" pitchFamily="50" charset="-128"/>
              </a:rPr>
              <a:t>な手続毎に、連携する情報、</a:t>
            </a:r>
            <a:r>
              <a:rPr lang="ja-JP" altLang="en-US" sz="1200" b="1" u="sng" dirty="0">
                <a:solidFill>
                  <a:srgbClr val="FF0000"/>
                </a:solidFill>
                <a:latin typeface="HGPｺﾞｼｯｸM" pitchFamily="50" charset="-128"/>
                <a:ea typeface="HGPｺﾞｼｯｸM" pitchFamily="50" charset="-128"/>
              </a:rPr>
              <a:t>標準的業務プロセスフローを確認することで、他の類似の事務についても業務プロセス改革のための検討が可能</a:t>
            </a:r>
            <a:r>
              <a:rPr lang="ja-JP" altLang="en-US" sz="1200" dirty="0">
                <a:solidFill>
                  <a:schemeClr val="tx1"/>
                </a:solidFill>
                <a:latin typeface="HGPｺﾞｼｯｸM" pitchFamily="50" charset="-128"/>
                <a:ea typeface="HGPｺﾞｼｯｸM" pitchFamily="50" charset="-128"/>
              </a:rPr>
              <a:t>となる。</a:t>
            </a:r>
          </a:p>
        </p:txBody>
      </p:sp>
      <p:pic>
        <p:nvPicPr>
          <p:cNvPr id="3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7022" y="2743501"/>
            <a:ext cx="9710949" cy="2510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5" name="角丸四角形 34"/>
          <p:cNvSpPr/>
          <p:nvPr/>
        </p:nvSpPr>
        <p:spPr>
          <a:xfrm>
            <a:off x="389201" y="2744696"/>
            <a:ext cx="1316770" cy="2495838"/>
          </a:xfrm>
          <a:prstGeom prst="roundRect">
            <a:avLst>
              <a:gd name="adj" fmla="val 4349"/>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36" name="強調線吹き出し 1 (枠付き) 35"/>
          <p:cNvSpPr/>
          <p:nvPr/>
        </p:nvSpPr>
        <p:spPr>
          <a:xfrm>
            <a:off x="106153" y="5359542"/>
            <a:ext cx="900000" cy="576000"/>
          </a:xfrm>
          <a:prstGeom prst="accentBorderCallout1">
            <a:avLst>
              <a:gd name="adj1" fmla="val 50066"/>
              <a:gd name="adj2" fmla="val 104987"/>
              <a:gd name="adj3" fmla="val -73557"/>
              <a:gd name="adj4" fmla="val 133398"/>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代表的な</a:t>
            </a:r>
            <a:endPar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手続名</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37" name="角丸四角形 36"/>
          <p:cNvSpPr/>
          <p:nvPr/>
        </p:nvSpPr>
        <p:spPr>
          <a:xfrm>
            <a:off x="1801100" y="2744696"/>
            <a:ext cx="1509808" cy="2495838"/>
          </a:xfrm>
          <a:prstGeom prst="roundRect">
            <a:avLst>
              <a:gd name="adj" fmla="val 4349"/>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38" name="強調線吹き出し 1 (枠付き) 37"/>
          <p:cNvSpPr/>
          <p:nvPr/>
        </p:nvSpPr>
        <p:spPr>
          <a:xfrm>
            <a:off x="1516423" y="5359542"/>
            <a:ext cx="1224000" cy="576000"/>
          </a:xfrm>
          <a:prstGeom prst="accentBorderCallout1">
            <a:avLst>
              <a:gd name="adj1" fmla="val 50066"/>
              <a:gd name="adj2" fmla="val 104987"/>
              <a:gd name="adj3" fmla="val -67116"/>
              <a:gd name="adj4" fmla="val 118973"/>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関係する</a:t>
            </a:r>
            <a:endPar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別表第</a:t>
            </a:r>
            <a:r>
              <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1</a:t>
            </a: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の事務</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39" name="強調線吹き出し 1 (枠付き) 38"/>
          <p:cNvSpPr/>
          <p:nvPr/>
        </p:nvSpPr>
        <p:spPr>
          <a:xfrm>
            <a:off x="5376642" y="5359542"/>
            <a:ext cx="1074174" cy="576000"/>
          </a:xfrm>
          <a:prstGeom prst="accentBorderCallout1">
            <a:avLst>
              <a:gd name="adj1" fmla="val 50066"/>
              <a:gd name="adj2" fmla="val 104987"/>
              <a:gd name="adj3" fmla="val -63320"/>
              <a:gd name="adj4" fmla="val 139797"/>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関係する別表第</a:t>
            </a:r>
            <a:r>
              <a:rPr kumimoji="0" lang="en-US" altLang="ja-JP"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2</a:t>
            </a:r>
            <a:r>
              <a:rPr kumimoji="0" lang="ja-JP" altLang="en-US"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の事務</a:t>
            </a:r>
            <a:endPar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endParaRPr>
          </a:p>
        </p:txBody>
      </p:sp>
      <p:sp>
        <p:nvSpPr>
          <p:cNvPr id="40" name="角丸四角形 39"/>
          <p:cNvSpPr/>
          <p:nvPr/>
        </p:nvSpPr>
        <p:spPr>
          <a:xfrm>
            <a:off x="3399889" y="2744696"/>
            <a:ext cx="2818916" cy="2495838"/>
          </a:xfrm>
          <a:prstGeom prst="roundRect">
            <a:avLst>
              <a:gd name="adj" fmla="val 4349"/>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41" name="角丸四角形 40"/>
          <p:cNvSpPr/>
          <p:nvPr/>
        </p:nvSpPr>
        <p:spPr>
          <a:xfrm>
            <a:off x="6259748" y="2744696"/>
            <a:ext cx="1440103" cy="2495838"/>
          </a:xfrm>
          <a:prstGeom prst="roundRect">
            <a:avLst>
              <a:gd name="adj" fmla="val 4349"/>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42" name="角丸四角形 41"/>
          <p:cNvSpPr/>
          <p:nvPr/>
        </p:nvSpPr>
        <p:spPr>
          <a:xfrm>
            <a:off x="7751928" y="2758550"/>
            <a:ext cx="2015098" cy="2495838"/>
          </a:xfrm>
          <a:prstGeom prst="roundRect">
            <a:avLst>
              <a:gd name="adj" fmla="val 4349"/>
            </a:avLst>
          </a:prstGeom>
          <a:noFill/>
          <a:ln w="381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smtClean="0">
              <a:ln>
                <a:noFill/>
              </a:ln>
              <a:solidFill>
                <a:prstClr val="white"/>
              </a:solidFill>
              <a:effectLst/>
              <a:uLnTx/>
              <a:uFillTx/>
              <a:latin typeface="HGPｺﾞｼｯｸM" pitchFamily="50" charset="-128"/>
              <a:ea typeface="HGPｺﾞｼｯｸM" pitchFamily="50" charset="-128"/>
            </a:endParaRPr>
          </a:p>
        </p:txBody>
      </p:sp>
      <p:sp>
        <p:nvSpPr>
          <p:cNvPr id="43" name="強調線吹き出し 1 (枠付き) 42"/>
          <p:cNvSpPr/>
          <p:nvPr/>
        </p:nvSpPr>
        <p:spPr>
          <a:xfrm>
            <a:off x="3099640" y="5359542"/>
            <a:ext cx="1585589" cy="684000"/>
          </a:xfrm>
          <a:prstGeom prst="accentBorderCallout1">
            <a:avLst>
              <a:gd name="adj1" fmla="val 50066"/>
              <a:gd name="adj2" fmla="val 104987"/>
              <a:gd name="adj3" fmla="val -65851"/>
              <a:gd name="adj4" fmla="val 132161"/>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本代表的な手続に関係する「具体的な手続（主務省令事項）」</a:t>
            </a:r>
          </a:p>
        </p:txBody>
      </p:sp>
      <p:sp>
        <p:nvSpPr>
          <p:cNvPr id="44" name="強調線吹き出し 1 (枠付き) 43"/>
          <p:cNvSpPr/>
          <p:nvPr/>
        </p:nvSpPr>
        <p:spPr>
          <a:xfrm>
            <a:off x="7113239" y="5359542"/>
            <a:ext cx="1118631" cy="576000"/>
          </a:xfrm>
          <a:prstGeom prst="accentBorderCallout1">
            <a:avLst>
              <a:gd name="adj1" fmla="val 50066"/>
              <a:gd name="adj2" fmla="val 104987"/>
              <a:gd name="adj3" fmla="val -59524"/>
              <a:gd name="adj4" fmla="val 142573"/>
            </a:avLst>
          </a:prstGeom>
          <a:solidFill>
            <a:srgbClr val="F79646">
              <a:lumMod val="40000"/>
              <a:lumOff val="60000"/>
            </a:srgbClr>
          </a:solidFill>
          <a:ln w="9525"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dirty="0" smtClean="0">
                <a:ln>
                  <a:noFill/>
                </a:ln>
                <a:solidFill>
                  <a:prstClr val="black"/>
                </a:solidFill>
                <a:effectLst/>
                <a:uLnTx/>
                <a:uFillTx/>
                <a:latin typeface="HGPｺﾞｼｯｸM" pitchFamily="50" charset="-128"/>
                <a:ea typeface="HGPｺﾞｼｯｸM" pitchFamily="50" charset="-128"/>
                <a:cs typeface="Meiryo UI" panose="020B0604030504040204" pitchFamily="50" charset="-128"/>
              </a:rPr>
              <a:t>代表的な手続の選定理由</a:t>
            </a:r>
          </a:p>
        </p:txBody>
      </p:sp>
      <p:sp>
        <p:nvSpPr>
          <p:cNvPr id="18"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kumimoji="1" lang="ja-JP" altLang="en-US" sz="2800" b="1" kern="0" dirty="0" smtClean="0">
                <a:latin typeface="HGPｺﾞｼｯｸM" pitchFamily="50" charset="-128"/>
                <a:ea typeface="HGPｺﾞｼｯｸM" pitchFamily="50" charset="-128"/>
              </a:rPr>
              <a:t>４．標準モデルを活用して導入する</a:t>
            </a:r>
          </a:p>
          <a:p>
            <a:r>
              <a:rPr lang="ja-JP" altLang="en-US" sz="2000" b="1" dirty="0" smtClean="0">
                <a:latin typeface="HGPｺﾞｼｯｸM" pitchFamily="50" charset="-128"/>
                <a:ea typeface="HGPｺﾞｼｯｸM" pitchFamily="50" charset="-128"/>
              </a:rPr>
              <a:t>　　　情報照会者の業務別事務一覧（資料</a:t>
            </a:r>
            <a:r>
              <a:rPr lang="en-US" altLang="ja-JP" sz="2000" b="1" dirty="0" smtClean="0">
                <a:latin typeface="HGPｺﾞｼｯｸM" pitchFamily="50" charset="-128"/>
                <a:ea typeface="HGPｺﾞｼｯｸM" pitchFamily="50" charset="-128"/>
              </a:rPr>
              <a:t>4</a:t>
            </a:r>
            <a:r>
              <a:rPr lang="ja-JP" altLang="en-US" sz="2000" b="1" dirty="0" smtClean="0">
                <a:latin typeface="HGPｺﾞｼｯｸM" pitchFamily="50" charset="-128"/>
                <a:ea typeface="HGPｺﾞｼｯｸM" pitchFamily="50" charset="-128"/>
              </a:rPr>
              <a:t>）</a:t>
            </a:r>
            <a:endParaRPr lang="ja-JP" altLang="en-US" sz="2000" b="1" dirty="0">
              <a:latin typeface="HGPｺﾞｼｯｸM" pitchFamily="50" charset="-128"/>
              <a:ea typeface="HGPｺﾞｼｯｸM" pitchFamily="50" charset="-128"/>
            </a:endParaRPr>
          </a:p>
        </p:txBody>
      </p:sp>
      <p:sp>
        <p:nvSpPr>
          <p:cNvPr id="21" name="正方形/長方形 20"/>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22" name="スライド番号プレースホルダ 21"/>
          <p:cNvSpPr>
            <a:spLocks noGrp="1"/>
          </p:cNvSpPr>
          <p:nvPr>
            <p:ph type="sldNum" sz="quarter" idx="4"/>
          </p:nvPr>
        </p:nvSpPr>
        <p:spPr/>
        <p:txBody>
          <a:bodyPr/>
          <a:lstStyle/>
          <a:p>
            <a:fld id="{2FD6A9E3-C2B7-488D-99A2-B5F263FD1EDB}" type="slidenum">
              <a:rPr lang="en-US" altLang="ja-JP" smtClean="0"/>
              <a:pPr/>
              <a:t>27</a:t>
            </a:fld>
            <a:endParaRPr lang="ja-JP" altLang="en-US" dirty="0"/>
          </a:p>
        </p:txBody>
      </p:sp>
      <p:sp>
        <p:nvSpPr>
          <p:cNvPr id="23" name="フッター プレースホルダ 22"/>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14311577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角丸四角形 25"/>
          <p:cNvSpPr/>
          <p:nvPr/>
        </p:nvSpPr>
        <p:spPr>
          <a:xfrm>
            <a:off x="218372" y="1711323"/>
            <a:ext cx="9332029" cy="1445863"/>
          </a:xfrm>
          <a:prstGeom prst="roundRect">
            <a:avLst>
              <a:gd name="adj" fmla="val 13360"/>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a:buFont typeface="Wingdings" pitchFamily="2" charset="2"/>
              <a:buChar char="n"/>
            </a:pPr>
            <a:r>
              <a:rPr lang="ja-JP" altLang="en-US" sz="1400" dirty="0" smtClean="0">
                <a:solidFill>
                  <a:schemeClr val="tx1"/>
                </a:solidFill>
                <a:latin typeface="HGPｺﾞｼｯｸM" pitchFamily="50" charset="-128"/>
                <a:ea typeface="HGPｺﾞｼｯｸM" pitchFamily="50" charset="-128"/>
              </a:rPr>
              <a:t>資料</a:t>
            </a:r>
            <a:r>
              <a:rPr lang="en-US" altLang="ja-JP" sz="1400" dirty="0" smtClean="0">
                <a:solidFill>
                  <a:schemeClr val="tx1"/>
                </a:solidFill>
                <a:latin typeface="HGPｺﾞｼｯｸM" pitchFamily="50" charset="-128"/>
                <a:ea typeface="HGPｺﾞｼｯｸM" pitchFamily="50" charset="-128"/>
              </a:rPr>
              <a:t>5</a:t>
            </a:r>
            <a:r>
              <a:rPr lang="ja-JP" altLang="en-US" sz="1400" dirty="0" smtClean="0">
                <a:solidFill>
                  <a:schemeClr val="tx1"/>
                </a:solidFill>
                <a:latin typeface="HGPｺﾞｼｯｸM" pitchFamily="50" charset="-128"/>
                <a:ea typeface="HGPｺﾞｼｯｸM" pitchFamily="50" charset="-128"/>
              </a:rPr>
              <a:t>及び資料</a:t>
            </a:r>
            <a:r>
              <a:rPr lang="en-US" altLang="ja-JP" sz="1400" dirty="0" smtClean="0">
                <a:solidFill>
                  <a:schemeClr val="tx1"/>
                </a:solidFill>
                <a:latin typeface="HGPｺﾞｼｯｸM" pitchFamily="50" charset="-128"/>
                <a:ea typeface="HGPｺﾞｼｯｸM" pitchFamily="50" charset="-128"/>
              </a:rPr>
              <a:t>9</a:t>
            </a:r>
            <a:r>
              <a:rPr lang="ja-JP" altLang="en-US" sz="1400" dirty="0" smtClean="0">
                <a:solidFill>
                  <a:schemeClr val="tx1"/>
                </a:solidFill>
                <a:latin typeface="HGPｺﾞｼｯｸM" pitchFamily="50" charset="-128"/>
                <a:ea typeface="HGPｺﾞｼｯｸM" pitchFamily="50" charset="-128"/>
              </a:rPr>
              <a:t>「</a:t>
            </a:r>
            <a:r>
              <a:rPr lang="ja-JP" altLang="en-US" sz="1400" dirty="0">
                <a:solidFill>
                  <a:schemeClr val="tx1"/>
                </a:solidFill>
                <a:latin typeface="HGPｺﾞｼｯｸM" pitchFamily="50" charset="-128"/>
                <a:ea typeface="HGPｺﾞｼｯｸM" pitchFamily="50" charset="-128"/>
              </a:rPr>
              <a:t>手続</a:t>
            </a:r>
            <a:r>
              <a:rPr lang="ja-JP" altLang="en-US" sz="1400" dirty="0" smtClean="0">
                <a:solidFill>
                  <a:schemeClr val="tx1"/>
                </a:solidFill>
                <a:latin typeface="HGPｺﾞｼｯｸM" pitchFamily="50" charset="-128"/>
                <a:ea typeface="HGPｺﾞｼｯｸM" pitchFamily="50" charset="-128"/>
              </a:rPr>
              <a:t>整理表」は、</a:t>
            </a:r>
            <a:r>
              <a:rPr lang="ja-JP" altLang="en-US" sz="1400" b="1" u="sng" dirty="0" smtClean="0">
                <a:solidFill>
                  <a:srgbClr val="FF0000"/>
                </a:solidFill>
                <a:latin typeface="HGPｺﾞｼｯｸM" pitchFamily="50" charset="-128"/>
                <a:ea typeface="HGPｺﾞｼｯｸM" pitchFamily="50" charset="-128"/>
              </a:rPr>
              <a:t>事務で</a:t>
            </a:r>
            <a:r>
              <a:rPr lang="ja-JP" altLang="en-US" sz="1400" b="1" u="sng" dirty="0">
                <a:solidFill>
                  <a:srgbClr val="FF0000"/>
                </a:solidFill>
                <a:latin typeface="HGPｺﾞｼｯｸM" pitchFamily="50" charset="-128"/>
                <a:ea typeface="HGPｺﾞｼｯｸM" pitchFamily="50" charset="-128"/>
              </a:rPr>
              <a:t>取り扱う連携情報及び連携先団体等を整理</a:t>
            </a:r>
            <a:r>
              <a:rPr lang="ja-JP" altLang="en-US" sz="1400" dirty="0" smtClean="0">
                <a:solidFill>
                  <a:schemeClr val="tx1"/>
                </a:solidFill>
                <a:latin typeface="HGPｺﾞｼｯｸM" pitchFamily="50" charset="-128"/>
                <a:ea typeface="HGPｺﾞｼｯｸM" pitchFamily="50" charset="-128"/>
              </a:rPr>
              <a:t>したも</a:t>
            </a:r>
            <a:r>
              <a:rPr lang="ja-JP" altLang="en-US" sz="1400" dirty="0">
                <a:solidFill>
                  <a:schemeClr val="tx1"/>
                </a:solidFill>
                <a:latin typeface="HGPｺﾞｼｯｸM" pitchFamily="50" charset="-128"/>
                <a:ea typeface="HGPｺﾞｼｯｸM" pitchFamily="50" charset="-128"/>
              </a:rPr>
              <a:t>の</a:t>
            </a:r>
            <a:r>
              <a:rPr lang="ja-JP" altLang="en-US" sz="1400" dirty="0" smtClean="0">
                <a:solidFill>
                  <a:schemeClr val="tx1"/>
                </a:solidFill>
                <a:latin typeface="HGPｺﾞｼｯｸM" pitchFamily="50" charset="-128"/>
                <a:ea typeface="HGPｺﾞｼｯｸM" pitchFamily="50" charset="-128"/>
              </a:rPr>
              <a:t>である。</a:t>
            </a:r>
            <a:endParaRPr lang="en-US" altLang="ja-JP" sz="1400" dirty="0" smtClean="0">
              <a:solidFill>
                <a:schemeClr val="tx1"/>
              </a:solidFill>
              <a:latin typeface="HGPｺﾞｼｯｸM" pitchFamily="50" charset="-128"/>
              <a:ea typeface="HGPｺﾞｼｯｸM" pitchFamily="50" charset="-128"/>
            </a:endParaRPr>
          </a:p>
          <a:p>
            <a:pPr marL="285750" indent="-285750">
              <a:buFont typeface="Wingdings" pitchFamily="2" charset="2"/>
              <a:buChar char="n"/>
            </a:pPr>
            <a:r>
              <a:rPr lang="ja-JP" altLang="en-US" sz="1400" dirty="0" smtClean="0">
                <a:solidFill>
                  <a:schemeClr val="tx1"/>
                </a:solidFill>
                <a:latin typeface="HGPｺﾞｼｯｸM" pitchFamily="50" charset="-128"/>
                <a:ea typeface="HGPｺﾞｼｯｸM" pitchFamily="50" charset="-128"/>
              </a:rPr>
              <a:t>資料</a:t>
            </a:r>
            <a:r>
              <a:rPr lang="en-US" altLang="ja-JP" sz="1400" dirty="0" smtClean="0">
                <a:solidFill>
                  <a:schemeClr val="tx1"/>
                </a:solidFill>
                <a:latin typeface="HGPｺﾞｼｯｸM" pitchFamily="50" charset="-128"/>
                <a:ea typeface="HGPｺﾞｼｯｸM" pitchFamily="50" charset="-128"/>
              </a:rPr>
              <a:t>5</a:t>
            </a:r>
            <a:r>
              <a:rPr lang="ja-JP" altLang="en-US" sz="1400" dirty="0" smtClean="0">
                <a:solidFill>
                  <a:schemeClr val="tx1"/>
                </a:solidFill>
                <a:latin typeface="HGPｺﾞｼｯｸM" pitchFamily="50" charset="-128"/>
                <a:ea typeface="HGPｺﾞｼｯｸM" pitchFamily="50" charset="-128"/>
              </a:rPr>
              <a:t>「手続整理表（グループ</a:t>
            </a:r>
            <a:r>
              <a:rPr lang="en-US" altLang="ja-JP" sz="1400" dirty="0" smtClean="0">
                <a:solidFill>
                  <a:schemeClr val="tx1"/>
                </a:solidFill>
                <a:latin typeface="HGPｺﾞｼｯｸM" pitchFamily="50" charset="-128"/>
                <a:ea typeface="HGPｺﾞｼｯｸM" pitchFamily="50" charset="-128"/>
              </a:rPr>
              <a:t>A)</a:t>
            </a:r>
            <a:r>
              <a:rPr lang="ja-JP" altLang="en-US" sz="1400" dirty="0" smtClean="0">
                <a:solidFill>
                  <a:schemeClr val="tx1"/>
                </a:solidFill>
                <a:latin typeface="HGPｺﾞｼｯｸM" pitchFamily="50" charset="-128"/>
                <a:ea typeface="HGPｺﾞｼｯｸM" pitchFamily="50" charset="-128"/>
              </a:rPr>
              <a:t>」は、情報照会を行う手続に</a:t>
            </a:r>
            <a:r>
              <a:rPr lang="ja-JP" altLang="en-US" sz="1400" dirty="0">
                <a:solidFill>
                  <a:schemeClr val="tx1"/>
                </a:solidFill>
                <a:latin typeface="HGPｺﾞｼｯｸM" pitchFamily="50" charset="-128"/>
                <a:ea typeface="HGPｺﾞｼｯｸM" pitchFamily="50" charset="-128"/>
              </a:rPr>
              <a:t>関して、</a:t>
            </a:r>
            <a:r>
              <a:rPr lang="ja-JP" altLang="en-US" sz="1400" b="1" u="sng" dirty="0">
                <a:solidFill>
                  <a:srgbClr val="FF0000"/>
                </a:solidFill>
                <a:latin typeface="HGPｺﾞｼｯｸM" pitchFamily="50" charset="-128"/>
                <a:ea typeface="HGPｺﾞｼｯｸM" pitchFamily="50" charset="-128"/>
              </a:rPr>
              <a:t>情報照会により入手する情報、申請者から入手すべき情報、自団体内において入手すべき情報、他団体から文書照会により入手する情報を把握</a:t>
            </a:r>
            <a:r>
              <a:rPr lang="ja-JP" altLang="en-US" sz="1400" dirty="0">
                <a:solidFill>
                  <a:schemeClr val="tx1"/>
                </a:solidFill>
                <a:latin typeface="HGPｺﾞｼｯｸM" pitchFamily="50" charset="-128"/>
                <a:ea typeface="HGPｺﾞｼｯｸM" pitchFamily="50" charset="-128"/>
              </a:rPr>
              <a:t>するために利用する</a:t>
            </a:r>
            <a:r>
              <a:rPr lang="ja-JP" altLang="en-US" sz="1400" dirty="0" smtClean="0">
                <a:solidFill>
                  <a:schemeClr val="tx1"/>
                </a:solidFill>
                <a:latin typeface="HGPｺﾞｼｯｸM" pitchFamily="50" charset="-128"/>
                <a:ea typeface="HGPｺﾞｼｯｸM" pitchFamily="50" charset="-128"/>
              </a:rPr>
              <a:t>。</a:t>
            </a:r>
            <a:endParaRPr lang="en-US" altLang="ja-JP" sz="1050" dirty="0" smtClean="0">
              <a:solidFill>
                <a:schemeClr val="tx1"/>
              </a:solidFill>
              <a:latin typeface="HGPｺﾞｼｯｸM" pitchFamily="50" charset="-128"/>
              <a:ea typeface="HGPｺﾞｼｯｸM" pitchFamily="50" charset="-128"/>
            </a:endParaRPr>
          </a:p>
          <a:p>
            <a:pPr marL="285750" indent="-285750">
              <a:buFont typeface="Wingdings" pitchFamily="2" charset="2"/>
              <a:buChar char="n"/>
            </a:pPr>
            <a:r>
              <a:rPr lang="ja-JP" altLang="en-US" sz="1400" dirty="0" smtClean="0">
                <a:solidFill>
                  <a:schemeClr val="tx1"/>
                </a:solidFill>
                <a:latin typeface="HGPｺﾞｼｯｸM" pitchFamily="50" charset="-128"/>
                <a:ea typeface="HGPｺﾞｼｯｸM" pitchFamily="50" charset="-128"/>
              </a:rPr>
              <a:t>資料</a:t>
            </a:r>
            <a:r>
              <a:rPr lang="en-US" altLang="ja-JP" sz="1400" dirty="0" smtClean="0">
                <a:solidFill>
                  <a:schemeClr val="tx1"/>
                </a:solidFill>
                <a:latin typeface="HGPｺﾞｼｯｸM" pitchFamily="50" charset="-128"/>
                <a:ea typeface="HGPｺﾞｼｯｸM" pitchFamily="50" charset="-128"/>
              </a:rPr>
              <a:t>9</a:t>
            </a:r>
            <a:r>
              <a:rPr lang="ja-JP" altLang="en-US" sz="1400" dirty="0" smtClean="0">
                <a:solidFill>
                  <a:schemeClr val="tx1"/>
                </a:solidFill>
                <a:latin typeface="HGPｺﾞｼｯｸM" pitchFamily="50" charset="-128"/>
                <a:ea typeface="HGPｺﾞｼｯｸM" pitchFamily="50" charset="-128"/>
              </a:rPr>
              <a:t>「</a:t>
            </a:r>
            <a:r>
              <a:rPr lang="ja-JP" altLang="en-US" sz="1400" dirty="0">
                <a:solidFill>
                  <a:schemeClr val="tx1"/>
                </a:solidFill>
                <a:latin typeface="HGPｺﾞｼｯｸM" pitchFamily="50" charset="-128"/>
                <a:ea typeface="HGPｺﾞｼｯｸM" pitchFamily="50" charset="-128"/>
              </a:rPr>
              <a:t>手続整理表（グループ</a:t>
            </a:r>
            <a:r>
              <a:rPr lang="en-US" altLang="ja-JP" sz="1400" dirty="0">
                <a:solidFill>
                  <a:schemeClr val="tx1"/>
                </a:solidFill>
                <a:latin typeface="HGPｺﾞｼｯｸM" pitchFamily="50" charset="-128"/>
                <a:ea typeface="HGPｺﾞｼｯｸM" pitchFamily="50" charset="-128"/>
              </a:rPr>
              <a:t>B</a:t>
            </a:r>
            <a:r>
              <a:rPr lang="ja-JP" altLang="en-US" sz="1400" dirty="0">
                <a:solidFill>
                  <a:schemeClr val="tx1"/>
                </a:solidFill>
                <a:latin typeface="HGPｺﾞｼｯｸM" pitchFamily="50" charset="-128"/>
                <a:ea typeface="HGPｺﾞｼｯｸM" pitchFamily="50" charset="-128"/>
              </a:rPr>
              <a:t>）」は、</a:t>
            </a:r>
            <a:r>
              <a:rPr lang="ja-JP" altLang="en-US" sz="1400" b="1" u="sng" dirty="0">
                <a:solidFill>
                  <a:srgbClr val="FF0000"/>
                </a:solidFill>
                <a:latin typeface="HGPｺﾞｼｯｸM" pitchFamily="50" charset="-128"/>
                <a:ea typeface="HGPｺﾞｼｯｸM" pitchFamily="50" charset="-128"/>
              </a:rPr>
              <a:t>地方自治体</a:t>
            </a:r>
            <a:r>
              <a:rPr lang="ja-JP" altLang="en-US" sz="1400" b="1" u="sng" dirty="0" smtClean="0">
                <a:solidFill>
                  <a:srgbClr val="FF0000"/>
                </a:solidFill>
                <a:latin typeface="HGPｺﾞｼｯｸM" pitchFamily="50" charset="-128"/>
                <a:ea typeface="HGPｺﾞｼｯｸM" pitchFamily="50" charset="-128"/>
              </a:rPr>
              <a:t>が提供</a:t>
            </a:r>
            <a:r>
              <a:rPr lang="ja-JP" altLang="en-US" sz="1400" b="1" u="sng" dirty="0">
                <a:solidFill>
                  <a:srgbClr val="FF0000"/>
                </a:solidFill>
                <a:latin typeface="HGPｺﾞｼｯｸM" pitchFamily="50" charset="-128"/>
                <a:ea typeface="HGPｺﾞｼｯｸM" pitchFamily="50" charset="-128"/>
              </a:rPr>
              <a:t>しなくてはならない特定個人情報および情報提供先を把握</a:t>
            </a:r>
            <a:r>
              <a:rPr lang="ja-JP" altLang="en-US" sz="1400" dirty="0">
                <a:solidFill>
                  <a:schemeClr val="tx1"/>
                </a:solidFill>
                <a:latin typeface="HGPｺﾞｼｯｸM" pitchFamily="50" charset="-128"/>
                <a:ea typeface="HGPｺﾞｼｯｸM" pitchFamily="50" charset="-128"/>
              </a:rPr>
              <a:t>するために利用する。</a:t>
            </a:r>
          </a:p>
          <a:p>
            <a:r>
              <a:rPr lang="ja-JP" altLang="en-US" sz="1050" dirty="0" smtClean="0">
                <a:solidFill>
                  <a:schemeClr val="tx1"/>
                </a:solidFill>
                <a:latin typeface="HGPｺﾞｼｯｸM" pitchFamily="50" charset="-128"/>
                <a:ea typeface="HGPｺﾞｼｯｸM" pitchFamily="50" charset="-128"/>
              </a:rPr>
              <a:t>　　　</a:t>
            </a:r>
            <a:r>
              <a:rPr lang="en-US" altLang="ja-JP" sz="1050" dirty="0" smtClean="0">
                <a:solidFill>
                  <a:schemeClr val="tx1"/>
                </a:solidFill>
                <a:latin typeface="HGPｺﾞｼｯｸM" pitchFamily="50" charset="-128"/>
                <a:ea typeface="HGPｺﾞｼｯｸM" pitchFamily="50" charset="-128"/>
              </a:rPr>
              <a:t>※</a:t>
            </a:r>
            <a:r>
              <a:rPr lang="ja-JP" altLang="en-US" sz="1050" dirty="0" smtClean="0">
                <a:solidFill>
                  <a:schemeClr val="tx1"/>
                </a:solidFill>
                <a:latin typeface="HGPｺﾞｼｯｸM" pitchFamily="50" charset="-128"/>
                <a:ea typeface="HGPｺﾞｼｯｸM" pitchFamily="50" charset="-128"/>
              </a:rPr>
              <a:t>地方</a:t>
            </a:r>
            <a:r>
              <a:rPr lang="ja-JP" altLang="en-US" sz="1050" dirty="0">
                <a:solidFill>
                  <a:schemeClr val="tx1"/>
                </a:solidFill>
                <a:latin typeface="HGPｺﾞｼｯｸM" pitchFamily="50" charset="-128"/>
                <a:ea typeface="HGPｺﾞｼｯｸM" pitchFamily="50" charset="-128"/>
              </a:rPr>
              <a:t>自治体が情報提供者のみとなる事務であるため</a:t>
            </a:r>
            <a:r>
              <a:rPr lang="ja-JP" altLang="en-US" sz="1050" dirty="0" smtClean="0">
                <a:solidFill>
                  <a:schemeClr val="tx1"/>
                </a:solidFill>
                <a:latin typeface="HGPｺﾞｼｯｸM" pitchFamily="50" charset="-128"/>
                <a:ea typeface="HGPｺﾞｼｯｸM" pitchFamily="50" charset="-128"/>
              </a:rPr>
              <a:t>、代表的</a:t>
            </a:r>
            <a:r>
              <a:rPr lang="ja-JP" altLang="en-US" sz="1050" dirty="0">
                <a:solidFill>
                  <a:schemeClr val="tx1"/>
                </a:solidFill>
                <a:latin typeface="HGPｺﾞｼｯｸM" pitchFamily="50" charset="-128"/>
                <a:ea typeface="HGPｺﾞｼｯｸM" pitchFamily="50" charset="-128"/>
              </a:rPr>
              <a:t>な手続の選定等は行って</a:t>
            </a:r>
            <a:r>
              <a:rPr lang="ja-JP" altLang="en-US" sz="1050" dirty="0" smtClean="0">
                <a:solidFill>
                  <a:schemeClr val="tx1"/>
                </a:solidFill>
                <a:latin typeface="HGPｺﾞｼｯｸM" pitchFamily="50" charset="-128"/>
                <a:ea typeface="HGPｺﾞｼｯｸM" pitchFamily="50" charset="-128"/>
              </a:rPr>
              <a:t>いない</a:t>
            </a:r>
            <a:r>
              <a:rPr lang="ja-JP" altLang="en-US" sz="1050" dirty="0">
                <a:solidFill>
                  <a:schemeClr val="tx1"/>
                </a:solidFill>
                <a:latin typeface="HGPｺﾞｼｯｸM" pitchFamily="50" charset="-128"/>
                <a:ea typeface="HGPｺﾞｼｯｸM" pitchFamily="50" charset="-128"/>
              </a:rPr>
              <a:t>。</a:t>
            </a:r>
          </a:p>
        </p:txBody>
      </p:sp>
      <p:pic>
        <p:nvPicPr>
          <p:cNvPr id="27"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 r="55201"/>
          <a:stretch/>
        </p:blipFill>
        <p:spPr bwMode="auto">
          <a:xfrm>
            <a:off x="79024" y="3754477"/>
            <a:ext cx="3989853" cy="18056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44849" r="-1"/>
          <a:stretch/>
        </p:blipFill>
        <p:spPr bwMode="auto">
          <a:xfrm>
            <a:off x="4466844" y="4091035"/>
            <a:ext cx="5040560" cy="18529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29" name="カギ線コネクタ 28"/>
          <p:cNvCxnSpPr/>
          <p:nvPr/>
        </p:nvCxnSpPr>
        <p:spPr>
          <a:xfrm>
            <a:off x="3795921" y="4930235"/>
            <a:ext cx="721490" cy="515225"/>
          </a:xfrm>
          <a:prstGeom prst="bentConnector3">
            <a:avLst>
              <a:gd name="adj1" fmla="val 50000"/>
            </a:avLst>
          </a:prstGeom>
          <a:ln w="76200">
            <a:solidFill>
              <a:srgbClr val="0070C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30" name="強調線吹き出し 1 (枠付き) 29"/>
          <p:cNvSpPr/>
          <p:nvPr/>
        </p:nvSpPr>
        <p:spPr>
          <a:xfrm>
            <a:off x="252452" y="3205986"/>
            <a:ext cx="941432" cy="504000"/>
          </a:xfrm>
          <a:prstGeom prst="accentBorderCallout1">
            <a:avLst>
              <a:gd name="adj1" fmla="val 50066"/>
              <a:gd name="adj2" fmla="val 104987"/>
              <a:gd name="adj3" fmla="val 107026"/>
              <a:gd name="adj4" fmla="val 184998"/>
            </a:avLst>
          </a:prstGeom>
          <a:solidFill>
            <a:srgbClr val="F79646">
              <a:lumMod val="40000"/>
              <a:lumOff val="60000"/>
            </a:srgbClr>
          </a:solidFill>
          <a:ln w="9525" cap="flat" cmpd="sng" algn="ctr">
            <a:solidFill>
              <a:srgbClr val="FF0000"/>
            </a:solidFill>
            <a:prstDash val="solid"/>
          </a:ln>
          <a:effectLst/>
        </p:spPr>
        <p:txBody>
          <a:bodyPr rtlCol="0" anchor="ctr"/>
          <a:lstStyle/>
          <a:p>
            <a:pPr lvl="0"/>
            <a:r>
              <a:rPr kumimoji="0" lang="ja-JP" altLang="en-US" sz="1200" kern="0" dirty="0" smtClean="0">
                <a:solidFill>
                  <a:prstClr val="black"/>
                </a:solidFill>
                <a:latin typeface="HGPｺﾞｼｯｸM" pitchFamily="50" charset="-128"/>
                <a:ea typeface="HGPｺﾞｼｯｸM" pitchFamily="50" charset="-128"/>
                <a:cs typeface="Meiryo UI" panose="020B0604030504040204" pitchFamily="50" charset="-128"/>
              </a:rPr>
              <a:t>別表第</a:t>
            </a:r>
            <a:r>
              <a:rPr kumimoji="0" lang="en-US" altLang="ja-JP" sz="1200" kern="0" dirty="0" smtClean="0">
                <a:solidFill>
                  <a:prstClr val="black"/>
                </a:solidFill>
                <a:latin typeface="HGPｺﾞｼｯｸM" pitchFamily="50" charset="-128"/>
                <a:ea typeface="HGPｺﾞｼｯｸM" pitchFamily="50" charset="-128"/>
                <a:cs typeface="Meiryo UI" panose="020B0604030504040204" pitchFamily="50" charset="-128"/>
              </a:rPr>
              <a:t>1</a:t>
            </a:r>
            <a:r>
              <a:rPr kumimoji="0" lang="ja-JP" altLang="en-US" sz="1200" kern="0" dirty="0" smtClean="0">
                <a:solidFill>
                  <a:prstClr val="black"/>
                </a:solidFill>
                <a:latin typeface="HGPｺﾞｼｯｸM" pitchFamily="50" charset="-128"/>
                <a:ea typeface="HGPｺﾞｼｯｸM" pitchFamily="50" charset="-128"/>
                <a:cs typeface="Meiryo UI" panose="020B0604030504040204" pitchFamily="50" charset="-128"/>
              </a:rPr>
              <a:t>の</a:t>
            </a:r>
            <a:r>
              <a:rPr kumimoji="0" lang="ja-JP" altLang="en-US" sz="1200" kern="0" dirty="0">
                <a:solidFill>
                  <a:prstClr val="black"/>
                </a:solidFill>
                <a:latin typeface="HGPｺﾞｼｯｸM" pitchFamily="50" charset="-128"/>
                <a:ea typeface="HGPｺﾞｼｯｸM" pitchFamily="50" charset="-128"/>
                <a:cs typeface="Meiryo UI" panose="020B0604030504040204" pitchFamily="50" charset="-128"/>
              </a:rPr>
              <a:t>事務</a:t>
            </a:r>
          </a:p>
        </p:txBody>
      </p:sp>
      <p:sp>
        <p:nvSpPr>
          <p:cNvPr id="31" name="角丸四角形 30"/>
          <p:cNvSpPr/>
          <p:nvPr/>
        </p:nvSpPr>
        <p:spPr>
          <a:xfrm>
            <a:off x="79023" y="3754477"/>
            <a:ext cx="2393668" cy="1805604"/>
          </a:xfrm>
          <a:prstGeom prst="roundRect">
            <a:avLst>
              <a:gd name="adj" fmla="val 4627"/>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M" pitchFamily="50" charset="-128"/>
              <a:ea typeface="HGPｺﾞｼｯｸM" pitchFamily="50" charset="-128"/>
            </a:endParaRPr>
          </a:p>
        </p:txBody>
      </p:sp>
      <p:sp>
        <p:nvSpPr>
          <p:cNvPr id="32" name="強調線吹き出し 1 (枠付き) 31"/>
          <p:cNvSpPr/>
          <p:nvPr/>
        </p:nvSpPr>
        <p:spPr>
          <a:xfrm>
            <a:off x="2629484" y="3205986"/>
            <a:ext cx="941432" cy="504000"/>
          </a:xfrm>
          <a:prstGeom prst="accentBorderCallout1">
            <a:avLst>
              <a:gd name="adj1" fmla="val 50066"/>
              <a:gd name="adj2" fmla="val 104987"/>
              <a:gd name="adj3" fmla="val 105731"/>
              <a:gd name="adj4" fmla="val 136434"/>
            </a:avLst>
          </a:prstGeom>
          <a:solidFill>
            <a:srgbClr val="F79646">
              <a:lumMod val="40000"/>
              <a:lumOff val="60000"/>
            </a:srgbClr>
          </a:solidFill>
          <a:ln w="9525" cap="flat" cmpd="sng" algn="ctr">
            <a:solidFill>
              <a:srgbClr val="FF0000"/>
            </a:solidFill>
            <a:prstDash val="solid"/>
          </a:ln>
          <a:effectLst/>
        </p:spPr>
        <p:txBody>
          <a:bodyPr rtlCol="0" anchor="ctr"/>
          <a:lstStyle/>
          <a:p>
            <a:pPr lvl="0"/>
            <a:r>
              <a:rPr kumimoji="0" lang="ja-JP" altLang="en-US" sz="1200" kern="0" dirty="0" smtClean="0">
                <a:solidFill>
                  <a:prstClr val="black"/>
                </a:solidFill>
                <a:latin typeface="HGPｺﾞｼｯｸM" pitchFamily="50" charset="-128"/>
                <a:ea typeface="HGPｺﾞｼｯｸM" pitchFamily="50" charset="-128"/>
                <a:cs typeface="Meiryo UI" panose="020B0604030504040204" pitchFamily="50" charset="-128"/>
              </a:rPr>
              <a:t>別表第</a:t>
            </a:r>
            <a:r>
              <a:rPr kumimoji="0" lang="en-US" altLang="ja-JP" sz="1200" kern="0" dirty="0">
                <a:solidFill>
                  <a:prstClr val="black"/>
                </a:solidFill>
                <a:latin typeface="HGPｺﾞｼｯｸM" pitchFamily="50" charset="-128"/>
                <a:ea typeface="HGPｺﾞｼｯｸM" pitchFamily="50" charset="-128"/>
                <a:cs typeface="Meiryo UI" panose="020B0604030504040204" pitchFamily="50" charset="-128"/>
              </a:rPr>
              <a:t>2</a:t>
            </a:r>
            <a:r>
              <a:rPr kumimoji="0" lang="ja-JP" altLang="en-US" sz="1200" kern="0" dirty="0" smtClean="0">
                <a:solidFill>
                  <a:prstClr val="black"/>
                </a:solidFill>
                <a:latin typeface="HGPｺﾞｼｯｸM" pitchFamily="50" charset="-128"/>
                <a:ea typeface="HGPｺﾞｼｯｸM" pitchFamily="50" charset="-128"/>
                <a:cs typeface="Meiryo UI" panose="020B0604030504040204" pitchFamily="50" charset="-128"/>
              </a:rPr>
              <a:t>の</a:t>
            </a:r>
            <a:r>
              <a:rPr kumimoji="0" lang="ja-JP" altLang="en-US" sz="1200" kern="0" dirty="0">
                <a:solidFill>
                  <a:prstClr val="black"/>
                </a:solidFill>
                <a:latin typeface="HGPｺﾞｼｯｸM" pitchFamily="50" charset="-128"/>
                <a:ea typeface="HGPｺﾞｼｯｸM" pitchFamily="50" charset="-128"/>
                <a:cs typeface="Meiryo UI" panose="020B0604030504040204" pitchFamily="50" charset="-128"/>
              </a:rPr>
              <a:t>事務</a:t>
            </a:r>
          </a:p>
        </p:txBody>
      </p:sp>
      <p:sp>
        <p:nvSpPr>
          <p:cNvPr id="33" name="角丸四角形 32"/>
          <p:cNvSpPr/>
          <p:nvPr/>
        </p:nvSpPr>
        <p:spPr>
          <a:xfrm>
            <a:off x="2544700" y="3754477"/>
            <a:ext cx="1524177" cy="1805604"/>
          </a:xfrm>
          <a:prstGeom prst="roundRect">
            <a:avLst>
              <a:gd name="adj" fmla="val 4627"/>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M" pitchFamily="50" charset="-128"/>
              <a:ea typeface="HGPｺﾞｼｯｸM" pitchFamily="50" charset="-128"/>
            </a:endParaRPr>
          </a:p>
        </p:txBody>
      </p:sp>
      <p:sp>
        <p:nvSpPr>
          <p:cNvPr id="34" name="角丸四角形 33"/>
          <p:cNvSpPr/>
          <p:nvPr/>
        </p:nvSpPr>
        <p:spPr>
          <a:xfrm>
            <a:off x="4466844" y="4101835"/>
            <a:ext cx="5040560" cy="1805604"/>
          </a:xfrm>
          <a:prstGeom prst="roundRect">
            <a:avLst>
              <a:gd name="adj" fmla="val 4627"/>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M" pitchFamily="50" charset="-128"/>
              <a:ea typeface="HGPｺﾞｼｯｸM" pitchFamily="50" charset="-128"/>
            </a:endParaRPr>
          </a:p>
        </p:txBody>
      </p:sp>
      <p:sp>
        <p:nvSpPr>
          <p:cNvPr id="35" name="強調線吹き出し 1 (枠付き) 34"/>
          <p:cNvSpPr/>
          <p:nvPr/>
        </p:nvSpPr>
        <p:spPr>
          <a:xfrm>
            <a:off x="5801135" y="3380417"/>
            <a:ext cx="1203548" cy="576000"/>
          </a:xfrm>
          <a:prstGeom prst="accentBorderCallout1">
            <a:avLst>
              <a:gd name="adj1" fmla="val 50066"/>
              <a:gd name="adj2" fmla="val 104987"/>
              <a:gd name="adj3" fmla="val 141977"/>
              <a:gd name="adj4" fmla="val 136434"/>
            </a:avLst>
          </a:prstGeom>
          <a:solidFill>
            <a:srgbClr val="F79646">
              <a:lumMod val="40000"/>
              <a:lumOff val="60000"/>
            </a:srgbClr>
          </a:solidFill>
          <a:ln w="9525" cap="flat" cmpd="sng" algn="ctr">
            <a:solidFill>
              <a:srgbClr val="FF0000"/>
            </a:solidFill>
            <a:prstDash val="solid"/>
          </a:ln>
          <a:effectLst/>
        </p:spPr>
        <p:txBody>
          <a:bodyPr rtlCol="0" anchor="ctr"/>
          <a:lstStyle/>
          <a:p>
            <a:pPr lvl="0"/>
            <a:r>
              <a:rPr kumimoji="0" lang="ja-JP" altLang="en-US" sz="1200" kern="0" dirty="0">
                <a:solidFill>
                  <a:prstClr val="black"/>
                </a:solidFill>
                <a:latin typeface="HGPｺﾞｼｯｸM" pitchFamily="50" charset="-128"/>
                <a:ea typeface="HGPｺﾞｼｯｸM" pitchFamily="50" charset="-128"/>
                <a:cs typeface="Meiryo UI" panose="020B0604030504040204" pitchFamily="50" charset="-128"/>
              </a:rPr>
              <a:t>連携情報と連携先団体等</a:t>
            </a:r>
          </a:p>
        </p:txBody>
      </p:sp>
      <p:sp>
        <p:nvSpPr>
          <p:cNvPr id="16"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kumimoji="1" lang="ja-JP" altLang="en-US" sz="2800" b="1" kern="0" dirty="0" smtClean="0">
                <a:latin typeface="HGPｺﾞｼｯｸM" pitchFamily="50" charset="-128"/>
                <a:ea typeface="HGPｺﾞｼｯｸM" pitchFamily="50" charset="-128"/>
              </a:rPr>
              <a:t>４．標準モデルを活用して導入する</a:t>
            </a:r>
            <a:endParaRPr kumimoji="1" lang="ja-JP" altLang="en-US" sz="2800" kern="0" dirty="0" smtClean="0">
              <a:latin typeface="HGPｺﾞｼｯｸM" pitchFamily="50" charset="-128"/>
              <a:ea typeface="HGPｺﾞｼｯｸM" pitchFamily="50" charset="-128"/>
            </a:endParaRPr>
          </a:p>
          <a:p>
            <a:r>
              <a:rPr lang="ja-JP" altLang="en-US" sz="2000" dirty="0" smtClean="0">
                <a:latin typeface="HGPｺﾞｼｯｸM" pitchFamily="50" charset="-128"/>
                <a:ea typeface="HGPｺﾞｼｯｸM" pitchFamily="50" charset="-128"/>
              </a:rPr>
              <a:t>　　　</a:t>
            </a:r>
            <a:r>
              <a:rPr lang="ja-JP" altLang="en-US" sz="2000" b="1" dirty="0" smtClean="0">
                <a:latin typeface="HGPｺﾞｼｯｸM" pitchFamily="50" charset="-128"/>
                <a:ea typeface="HGPｺﾞｼｯｸM" pitchFamily="50" charset="-128"/>
              </a:rPr>
              <a:t>手続整理表（グループ</a:t>
            </a:r>
            <a:r>
              <a:rPr lang="en-US" altLang="ja-JP" sz="2000" b="1" dirty="0" smtClean="0">
                <a:latin typeface="HGPｺﾞｼｯｸM" pitchFamily="50" charset="-128"/>
                <a:ea typeface="HGPｺﾞｼｯｸM" pitchFamily="50" charset="-128"/>
              </a:rPr>
              <a:t>A</a:t>
            </a:r>
            <a:r>
              <a:rPr lang="ja-JP" altLang="en-US" sz="2000" b="1" dirty="0" smtClean="0">
                <a:latin typeface="HGPｺﾞｼｯｸM" pitchFamily="50" charset="-128"/>
                <a:ea typeface="HGPｺﾞｼｯｸM" pitchFamily="50" charset="-128"/>
              </a:rPr>
              <a:t>） （資料</a:t>
            </a:r>
            <a:r>
              <a:rPr lang="en-US" altLang="ja-JP" sz="2000" b="1" dirty="0" smtClean="0">
                <a:latin typeface="HGPｺﾞｼｯｸM" pitchFamily="50" charset="-128"/>
                <a:ea typeface="HGPｺﾞｼｯｸM" pitchFamily="50" charset="-128"/>
              </a:rPr>
              <a:t>5 </a:t>
            </a:r>
            <a:r>
              <a:rPr lang="ja-JP" altLang="en-US" sz="2000" b="1" dirty="0" smtClean="0">
                <a:latin typeface="HGPｺﾞｼｯｸM" pitchFamily="50" charset="-128"/>
                <a:ea typeface="HGPｺﾞｼｯｸM" pitchFamily="50" charset="-128"/>
              </a:rPr>
              <a:t>）／（グループ</a:t>
            </a:r>
            <a:r>
              <a:rPr lang="en-US" altLang="ja-JP" sz="2000" b="1" dirty="0" smtClean="0">
                <a:latin typeface="HGPｺﾞｼｯｸM" pitchFamily="50" charset="-128"/>
                <a:ea typeface="HGPｺﾞｼｯｸM" pitchFamily="50" charset="-128"/>
              </a:rPr>
              <a:t>B</a:t>
            </a:r>
            <a:r>
              <a:rPr lang="ja-JP" altLang="en-US" sz="2000" b="1" dirty="0" smtClean="0">
                <a:latin typeface="HGPｺﾞｼｯｸM" pitchFamily="50" charset="-128"/>
                <a:ea typeface="HGPｺﾞｼｯｸM" pitchFamily="50" charset="-128"/>
              </a:rPr>
              <a:t>）（資料</a:t>
            </a:r>
            <a:r>
              <a:rPr lang="en-US" altLang="ja-JP" sz="2000" b="1" dirty="0" smtClean="0">
                <a:latin typeface="HGPｺﾞｼｯｸM" pitchFamily="50" charset="-128"/>
                <a:ea typeface="HGPｺﾞｼｯｸM" pitchFamily="50" charset="-128"/>
              </a:rPr>
              <a:t>9 </a:t>
            </a:r>
            <a:r>
              <a:rPr lang="ja-JP" altLang="en-US" sz="2000" b="1" dirty="0" smtClean="0">
                <a:latin typeface="HGPｺﾞｼｯｸM" pitchFamily="50" charset="-128"/>
                <a:ea typeface="HGPｺﾞｼｯｸM" pitchFamily="50" charset="-128"/>
              </a:rPr>
              <a:t>）</a:t>
            </a:r>
            <a:endParaRPr lang="ja-JP" altLang="en-US" sz="2000" b="1" dirty="0">
              <a:latin typeface="HGPｺﾞｼｯｸM" pitchFamily="50" charset="-128"/>
              <a:ea typeface="HGPｺﾞｼｯｸM" pitchFamily="50" charset="-128"/>
            </a:endParaRPr>
          </a:p>
        </p:txBody>
      </p:sp>
      <p:sp>
        <p:nvSpPr>
          <p:cNvPr id="19" name="正方形/長方形 18"/>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36" name="fig_title"/>
          <p:cNvSpPr txBox="1">
            <a:spLocks noChangeArrowheads="1"/>
          </p:cNvSpPr>
          <p:nvPr/>
        </p:nvSpPr>
        <p:spPr bwMode="gray">
          <a:xfrm>
            <a:off x="7104061" y="6007326"/>
            <a:ext cx="2544906"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buClr>
                <a:schemeClr val="accent2"/>
              </a:buClr>
            </a:pPr>
            <a:r>
              <a:rPr lang="ja-JP" altLang="en-US" sz="1400" dirty="0">
                <a:latin typeface="HGPｺﾞｼｯｸM" pitchFamily="50" charset="-128"/>
                <a:ea typeface="HGPｺﾞｼｯｸM" pitchFamily="50" charset="-128"/>
              </a:rPr>
              <a:t>図　</a:t>
            </a:r>
            <a:r>
              <a:rPr lang="ja-JP" altLang="en-US" sz="1400" dirty="0" smtClean="0">
                <a:latin typeface="HGPｺﾞｼｯｸM" pitchFamily="50" charset="-128"/>
                <a:ea typeface="HGPｺﾞｼｯｸM" pitchFamily="50" charset="-128"/>
              </a:rPr>
              <a:t>手続整理表の整理内容</a:t>
            </a:r>
            <a:endParaRPr lang="ja-JP" altLang="en-US" sz="1400" dirty="0">
              <a:latin typeface="HGPｺﾞｼｯｸM" pitchFamily="50" charset="-128"/>
              <a:ea typeface="HGPｺﾞｼｯｸM" pitchFamily="50" charset="-128"/>
            </a:endParaRPr>
          </a:p>
        </p:txBody>
      </p:sp>
      <p:sp>
        <p:nvSpPr>
          <p:cNvPr id="37" name="スライド番号プレースホルダ 36"/>
          <p:cNvSpPr>
            <a:spLocks noGrp="1"/>
          </p:cNvSpPr>
          <p:nvPr>
            <p:ph type="sldNum" sz="quarter" idx="4"/>
          </p:nvPr>
        </p:nvSpPr>
        <p:spPr/>
        <p:txBody>
          <a:bodyPr/>
          <a:lstStyle/>
          <a:p>
            <a:fld id="{2FD6A9E3-C2B7-488D-99A2-B5F263FD1EDB}" type="slidenum">
              <a:rPr lang="en-US" altLang="ja-JP" smtClean="0"/>
              <a:pPr/>
              <a:t>28</a:t>
            </a:fld>
            <a:endParaRPr lang="ja-JP" altLang="en-US" dirty="0"/>
          </a:p>
        </p:txBody>
      </p:sp>
      <p:sp>
        <p:nvSpPr>
          <p:cNvPr id="38" name="フッター プレースホルダ 37"/>
          <p:cNvSpPr>
            <a:spLocks noGrp="1"/>
          </p:cNvSpPr>
          <p:nvPr>
            <p:ph type="ftr" sz="quarter" idx="3"/>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3354895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２．本講義の構成</a:t>
            </a:r>
            <a:endParaRPr kumimoji="1" lang="ja-JP" altLang="en-US" dirty="0"/>
          </a:p>
        </p:txBody>
      </p:sp>
      <p:sp>
        <p:nvSpPr>
          <p:cNvPr id="175107" name="Rectangle 3"/>
          <p:cNvSpPr>
            <a:spLocks noGrp="1" noChangeArrowheads="1"/>
          </p:cNvSpPr>
          <p:nvPr>
            <p:ph idx="1"/>
          </p:nvPr>
        </p:nvSpPr>
        <p:spPr bwMode="auto">
          <a:xfrm>
            <a:off x="488504" y="1340768"/>
            <a:ext cx="9217024" cy="4896544"/>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rPr>
              <a:t>番号制度を契機とした自治体クラウドや情報連携</a:t>
            </a:r>
            <a:endParaRPr lang="en-US" altLang="ja-JP" dirty="0" smtClean="0">
              <a:latin typeface="HGPｺﾞｼｯｸM" pitchFamily="50" charset="-128"/>
            </a:endParaRPr>
          </a:p>
          <a:p>
            <a:pPr lvl="1"/>
            <a:r>
              <a:rPr lang="ja-JP" altLang="en-US" dirty="0" smtClean="0"/>
              <a:t>番号制度に際して自治体が取り組む２つの情報連携</a:t>
            </a:r>
            <a:endParaRPr lang="en-US" altLang="ja-JP" dirty="0" smtClean="0"/>
          </a:p>
          <a:p>
            <a:pPr lvl="1"/>
            <a:r>
              <a:rPr lang="ja-JP" altLang="en-US" dirty="0" smtClean="0"/>
              <a:t>標準化の採用による利点</a:t>
            </a:r>
            <a:endParaRPr lang="en-US" altLang="ja-JP" dirty="0" smtClean="0"/>
          </a:p>
          <a:p>
            <a:pPr lvl="1"/>
            <a:r>
              <a:rPr lang="ja-JP" altLang="en-US" dirty="0" smtClean="0"/>
              <a:t>情報連携と自治体クラウド</a:t>
            </a:r>
            <a:endParaRPr lang="en-US" altLang="ja-JP" dirty="0" smtClean="0"/>
          </a:p>
          <a:p>
            <a:r>
              <a:rPr lang="ja-JP" altLang="en-US" dirty="0" smtClean="0">
                <a:latin typeface="HGPｺﾞｼｯｸM" pitchFamily="50" charset="-128"/>
              </a:rPr>
              <a:t>標準モデルを活用して導入する</a:t>
            </a:r>
            <a:endParaRPr lang="en-US" altLang="ja-JP" dirty="0" smtClean="0">
              <a:latin typeface="HGPｺﾞｼｯｸM" pitchFamily="50" charset="-128"/>
            </a:endParaRPr>
          </a:p>
          <a:p>
            <a:pPr lvl="1"/>
            <a:r>
              <a:rPr lang="ja-JP" altLang="en-US" dirty="0" smtClean="0"/>
              <a:t>地域情報プラットフォーム</a:t>
            </a:r>
            <a:r>
              <a:rPr lang="en-US" altLang="ja-JP" dirty="0" smtClean="0"/>
              <a:t>3.0</a:t>
            </a:r>
          </a:p>
          <a:p>
            <a:pPr lvl="1"/>
            <a:r>
              <a:rPr lang="ja-JP" altLang="en-US" dirty="0" smtClean="0"/>
              <a:t>バックオフィス連携による情報連携推進事業</a:t>
            </a:r>
            <a:endParaRPr lang="en-US" altLang="ja-JP" dirty="0" smtClean="0"/>
          </a:p>
          <a:p>
            <a:r>
              <a:rPr lang="ja-JP" altLang="en-US" dirty="0" smtClean="0">
                <a:latin typeface="HGPｺﾞｼｯｸM" pitchFamily="50" charset="-128"/>
              </a:rPr>
              <a:t>安全管理措置を考慮する</a:t>
            </a:r>
            <a:endParaRPr lang="en-US" altLang="ja-JP" dirty="0" smtClean="0">
              <a:latin typeface="HGPｺﾞｼｯｸM" pitchFamily="50" charset="-128"/>
            </a:endParaRPr>
          </a:p>
          <a:p>
            <a:endParaRPr lang="ja-JP" altLang="en-US" dirty="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ja-JP" altLang="en-US" smtClean="0"/>
              <a:pPr/>
              <a:t>2</a:t>
            </a:fld>
            <a:endParaRPr lang="en-US" altLang="ja-JP" dirty="0"/>
          </a:p>
        </p:txBody>
      </p:sp>
      <p:sp>
        <p:nvSpPr>
          <p:cNvPr id="5" name="フッター プレースホルダ 4"/>
          <p:cNvSpPr>
            <a:spLocks noGrp="1"/>
          </p:cNvSpPr>
          <p:nvPr>
            <p:ph type="ftr" sz="quarter" idx="11"/>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p14="http://schemas.microsoft.com/office/powerpoint/2010/main" xmlns="" val="26062975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p:cNvSpPr/>
          <p:nvPr/>
        </p:nvSpPr>
        <p:spPr bwMode="auto">
          <a:xfrm>
            <a:off x="237067" y="1324508"/>
            <a:ext cx="9460089" cy="440267"/>
          </a:xfrm>
          <a:prstGeom prst="rect">
            <a:avLst/>
          </a:prstGeom>
          <a:ln>
            <a:solidFill>
              <a:schemeClr val="bg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 name="タイトル 1"/>
          <p:cNvSpPr>
            <a:spLocks noGrp="1"/>
          </p:cNvSpPr>
          <p:nvPr>
            <p:ph type="title" idx="4294967295"/>
          </p:nvPr>
        </p:nvSpPr>
        <p:spPr>
          <a:xfrm>
            <a:off x="-591616" y="2444633"/>
            <a:ext cx="9086400" cy="485775"/>
          </a:xfrm>
        </p:spPr>
        <p:txBody>
          <a:bodyPr>
            <a:noAutofit/>
          </a:bodyPr>
          <a:lstStyle/>
          <a:p>
            <a:r>
              <a:rPr lang="ja-JP" altLang="en-US" sz="2000" dirty="0"/>
              <a:t>　</a:t>
            </a:r>
          </a:p>
        </p:txBody>
      </p:sp>
      <p:pic>
        <p:nvPicPr>
          <p:cNvPr id="22" name="図 2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92272" y="2343244"/>
            <a:ext cx="7173555" cy="4044784"/>
          </a:xfrm>
          <a:prstGeom prst="rect">
            <a:avLst/>
          </a:prstGeom>
          <a:noFill/>
          <a:extLst>
            <a:ext uri="{909E8E84-426E-40DD-AFC4-6F175D3DCCD1}">
              <a14:hiddenFill xmlns="" xmlns:a14="http://schemas.microsoft.com/office/drawing/2010/main">
                <a:solidFill>
                  <a:srgbClr val="FFFFFF"/>
                </a:solidFill>
              </a14:hiddenFill>
            </a:ext>
          </a:extLst>
        </p:spPr>
      </p:pic>
      <p:sp>
        <p:nvSpPr>
          <p:cNvPr id="24" name="角丸四角形 23"/>
          <p:cNvSpPr/>
          <p:nvPr/>
        </p:nvSpPr>
        <p:spPr>
          <a:xfrm>
            <a:off x="484025" y="1686044"/>
            <a:ext cx="9072000" cy="610817"/>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a:buFont typeface="Wingdings" pitchFamily="2" charset="2"/>
              <a:buChar char="n"/>
            </a:pPr>
            <a:r>
              <a:rPr lang="ja-JP" altLang="en-US" sz="1100" dirty="0" smtClean="0">
                <a:solidFill>
                  <a:schemeClr val="tx1"/>
                </a:solidFill>
                <a:latin typeface="HGPｺﾞｼｯｸM" pitchFamily="50" charset="-128"/>
                <a:ea typeface="HGPｺﾞｼｯｸM" pitchFamily="50" charset="-128"/>
              </a:rPr>
              <a:t>資料</a:t>
            </a:r>
            <a:r>
              <a:rPr lang="en-US" altLang="ja-JP" sz="1100" dirty="0" smtClean="0">
                <a:solidFill>
                  <a:schemeClr val="tx1"/>
                </a:solidFill>
                <a:latin typeface="HGPｺﾞｼｯｸM" pitchFamily="50" charset="-128"/>
                <a:ea typeface="HGPｺﾞｼｯｸM" pitchFamily="50" charset="-128"/>
              </a:rPr>
              <a:t>6</a:t>
            </a:r>
            <a:r>
              <a:rPr lang="ja-JP" altLang="en-US" sz="1100" dirty="0" smtClean="0">
                <a:solidFill>
                  <a:schemeClr val="tx1"/>
                </a:solidFill>
                <a:latin typeface="HGPｺﾞｼｯｸM" pitchFamily="50" charset="-128"/>
                <a:ea typeface="HGPｺﾞｼｯｸM" pitchFamily="50" charset="-128"/>
              </a:rPr>
              <a:t>「概略フロー」は、各代表的な手続について、</a:t>
            </a:r>
            <a:r>
              <a:rPr lang="ja-JP" altLang="en-US" sz="1100" b="1" u="sng" dirty="0">
                <a:solidFill>
                  <a:srgbClr val="FF0000"/>
                </a:solidFill>
                <a:latin typeface="HGPｺﾞｼｯｸM" pitchFamily="50" charset="-128"/>
                <a:ea typeface="HGPｺﾞｼｯｸM" pitchFamily="50" charset="-128"/>
              </a:rPr>
              <a:t>手続の主体者（情報照会者）を中心に、</a:t>
            </a:r>
            <a:r>
              <a:rPr lang="ja-JP" altLang="en-US" sz="1100" b="1" u="sng" dirty="0" smtClean="0">
                <a:solidFill>
                  <a:srgbClr val="FF0000"/>
                </a:solidFill>
                <a:latin typeface="HGPｺﾞｼｯｸM" pitchFamily="50" charset="-128"/>
                <a:ea typeface="HGPｺﾞｼｯｸM" pitchFamily="50" charset="-128"/>
              </a:rPr>
              <a:t>利用者</a:t>
            </a:r>
            <a:r>
              <a:rPr lang="ja-JP" altLang="en-US" sz="1100" b="1" u="sng" dirty="0">
                <a:solidFill>
                  <a:srgbClr val="FF0000"/>
                </a:solidFill>
                <a:latin typeface="HGPｺﾞｼｯｸM" pitchFamily="50" charset="-128"/>
                <a:ea typeface="HGPｺﾞｼｯｸM" pitchFamily="50" charset="-128"/>
              </a:rPr>
              <a:t>や情報連携先（情報提供者）と、情報連携の手段</a:t>
            </a:r>
            <a:r>
              <a:rPr lang="ja-JP" altLang="en-US" sz="1100" b="1" u="sng" dirty="0" smtClean="0">
                <a:solidFill>
                  <a:srgbClr val="FF0000"/>
                </a:solidFill>
                <a:latin typeface="HGPｺﾞｼｯｸM" pitchFamily="50" charset="-128"/>
                <a:ea typeface="HGPｺﾞｼｯｸM" pitchFamily="50" charset="-128"/>
              </a:rPr>
              <a:t>を視覚的に記載</a:t>
            </a:r>
            <a:r>
              <a:rPr lang="ja-JP" altLang="en-US" sz="1100" dirty="0" smtClean="0">
                <a:solidFill>
                  <a:schemeClr val="tx1"/>
                </a:solidFill>
                <a:latin typeface="HGPｺﾞｼｯｸM" pitchFamily="50" charset="-128"/>
                <a:ea typeface="HGPｺﾞｼｯｸM" pitchFamily="50" charset="-128"/>
              </a:rPr>
              <a:t>したものである。</a:t>
            </a:r>
            <a:endParaRPr lang="en-US" altLang="ja-JP" sz="1100" dirty="0" smtClean="0">
              <a:solidFill>
                <a:schemeClr val="tx1"/>
              </a:solidFill>
              <a:latin typeface="HGPｺﾞｼｯｸM" pitchFamily="50" charset="-128"/>
              <a:ea typeface="HGPｺﾞｼｯｸM" pitchFamily="50" charset="-128"/>
            </a:endParaRPr>
          </a:p>
          <a:p>
            <a:pPr marL="285750" indent="-285750">
              <a:buFont typeface="Wingdings" pitchFamily="2" charset="2"/>
              <a:buChar char="n"/>
            </a:pPr>
            <a:r>
              <a:rPr lang="ja-JP" altLang="en-US" sz="1100" dirty="0" smtClean="0">
                <a:solidFill>
                  <a:schemeClr val="tx1"/>
                </a:solidFill>
                <a:latin typeface="HGPｺﾞｼｯｸM" pitchFamily="50" charset="-128"/>
                <a:ea typeface="HGPｺﾞｼｯｸM" pitchFamily="50" charset="-128"/>
              </a:rPr>
              <a:t>「</a:t>
            </a:r>
            <a:r>
              <a:rPr lang="ja-JP" altLang="en-US" sz="1100" dirty="0">
                <a:solidFill>
                  <a:schemeClr val="tx1"/>
                </a:solidFill>
                <a:latin typeface="HGPｺﾞｼｯｸM" pitchFamily="50" charset="-128"/>
                <a:ea typeface="HGPｺﾞｼｯｸM" pitchFamily="50" charset="-128"/>
              </a:rPr>
              <a:t>代表的な手続」毎に、手続の全体像と情報のやり取りを</a:t>
            </a:r>
            <a:r>
              <a:rPr lang="en-US" altLang="ja-JP" sz="1100" dirty="0">
                <a:solidFill>
                  <a:schemeClr val="tx1"/>
                </a:solidFill>
                <a:latin typeface="HGPｺﾞｼｯｸM" pitchFamily="50" charset="-128"/>
                <a:ea typeface="HGPｺﾞｼｯｸM" pitchFamily="50" charset="-128"/>
              </a:rPr>
              <a:t>1</a:t>
            </a:r>
            <a:r>
              <a:rPr lang="ja-JP" altLang="en-US" sz="1100" dirty="0">
                <a:solidFill>
                  <a:schemeClr val="tx1"/>
                </a:solidFill>
                <a:latin typeface="HGPｺﾞｼｯｸM" pitchFamily="50" charset="-128"/>
                <a:ea typeface="HGPｺﾞｼｯｸM" pitchFamily="50" charset="-128"/>
              </a:rPr>
              <a:t>ページで概観するために利用する。</a:t>
            </a:r>
            <a:endParaRPr lang="en-US" altLang="ja-JP" sz="1100" dirty="0" smtClean="0">
              <a:solidFill>
                <a:schemeClr val="tx1"/>
              </a:solidFill>
              <a:latin typeface="HGPｺﾞｼｯｸM" pitchFamily="50" charset="-128"/>
              <a:ea typeface="HGPｺﾞｼｯｸM" pitchFamily="50" charset="-128"/>
            </a:endParaRPr>
          </a:p>
        </p:txBody>
      </p:sp>
      <p:sp>
        <p:nvSpPr>
          <p:cNvPr id="25" name="角丸四角形 24"/>
          <p:cNvSpPr/>
          <p:nvPr/>
        </p:nvSpPr>
        <p:spPr>
          <a:xfrm>
            <a:off x="844845" y="2336735"/>
            <a:ext cx="504000" cy="4032000"/>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smtClean="0">
              <a:solidFill>
                <a:schemeClr val="tx1"/>
              </a:solidFill>
              <a:latin typeface="HGPｺﾞｼｯｸM" pitchFamily="50" charset="-128"/>
              <a:ea typeface="HGPｺﾞｼｯｸM" pitchFamily="50" charset="-128"/>
            </a:endParaRPr>
          </a:p>
        </p:txBody>
      </p:sp>
      <p:sp>
        <p:nvSpPr>
          <p:cNvPr id="28" name="テキスト ボックス 27"/>
          <p:cNvSpPr txBox="1"/>
          <p:nvPr/>
        </p:nvSpPr>
        <p:spPr>
          <a:xfrm>
            <a:off x="8757014" y="3161209"/>
            <a:ext cx="441584" cy="369332"/>
          </a:xfrm>
          <a:prstGeom prst="rect">
            <a:avLst/>
          </a:prstGeom>
          <a:noFill/>
          <a:ln>
            <a:noFill/>
          </a:ln>
        </p:spPr>
        <p:txBody>
          <a:bodyPr wrap="square" lIns="0" tIns="0" rIns="0" bIns="0" rtlCol="0">
            <a:spAutoFit/>
          </a:bodyPr>
          <a:lstStyle/>
          <a:p>
            <a:r>
              <a:rPr kumimoji="1" lang="ja-JP" altLang="en-US" sz="1200" dirty="0" smtClean="0">
                <a:latin typeface="HGPｺﾞｼｯｸM" pitchFamily="50" charset="-128"/>
                <a:ea typeface="HGPｺﾞｼｯｸM" pitchFamily="50" charset="-128"/>
              </a:rPr>
              <a:t>利用者</a:t>
            </a:r>
          </a:p>
        </p:txBody>
      </p:sp>
      <p:sp>
        <p:nvSpPr>
          <p:cNvPr id="29" name="テキスト ボックス 28"/>
          <p:cNvSpPr txBox="1"/>
          <p:nvPr/>
        </p:nvSpPr>
        <p:spPr>
          <a:xfrm>
            <a:off x="8757013" y="3943335"/>
            <a:ext cx="883169" cy="738664"/>
          </a:xfrm>
          <a:prstGeom prst="rect">
            <a:avLst/>
          </a:prstGeom>
          <a:noFill/>
          <a:ln>
            <a:noFill/>
          </a:ln>
        </p:spPr>
        <p:txBody>
          <a:bodyPr wrap="square" lIns="0" tIns="0" rIns="0" bIns="0" rtlCol="0">
            <a:spAutoFit/>
          </a:bodyPr>
          <a:lstStyle/>
          <a:p>
            <a:pPr algn="ctr"/>
            <a:r>
              <a:rPr lang="ja-JP" altLang="en-US" sz="1200" dirty="0" smtClean="0">
                <a:latin typeface="HGPｺﾞｼｯｸM" pitchFamily="50" charset="-128"/>
                <a:ea typeface="HGPｺﾞｼｯｸM" pitchFamily="50" charset="-128"/>
              </a:rPr>
              <a:t>手続の主体</a:t>
            </a:r>
            <a:r>
              <a:rPr kumimoji="1" lang="ja-JP" altLang="en-US" sz="1200" dirty="0" smtClean="0">
                <a:latin typeface="HGPｺﾞｼｯｸM" pitchFamily="50" charset="-128"/>
                <a:ea typeface="HGPｺﾞｼｯｸM" pitchFamily="50" charset="-128"/>
              </a:rPr>
              <a:t>者</a:t>
            </a:r>
            <a:endParaRPr kumimoji="1" lang="en-US" altLang="ja-JP" sz="1200" dirty="0" smtClean="0">
              <a:latin typeface="HGPｺﾞｼｯｸM" pitchFamily="50" charset="-128"/>
              <a:ea typeface="HGPｺﾞｼｯｸM" pitchFamily="50" charset="-128"/>
            </a:endParaRPr>
          </a:p>
          <a:p>
            <a:pPr algn="ctr"/>
            <a:r>
              <a:rPr lang="ja-JP" altLang="en-US" sz="1200" dirty="0" smtClean="0">
                <a:latin typeface="HGPｺﾞｼｯｸM" pitchFamily="50" charset="-128"/>
                <a:ea typeface="HGPｺﾞｼｯｸM" pitchFamily="50" charset="-128"/>
              </a:rPr>
              <a:t>（情報照会者）</a:t>
            </a:r>
            <a:endParaRPr kumimoji="1" lang="ja-JP" altLang="en-US" sz="1200" dirty="0" smtClean="0">
              <a:latin typeface="HGPｺﾞｼｯｸM" pitchFamily="50" charset="-128"/>
              <a:ea typeface="HGPｺﾞｼｯｸM" pitchFamily="50" charset="-128"/>
            </a:endParaRPr>
          </a:p>
        </p:txBody>
      </p:sp>
      <p:sp>
        <p:nvSpPr>
          <p:cNvPr id="30" name="テキスト ボックス 29"/>
          <p:cNvSpPr txBox="1"/>
          <p:nvPr/>
        </p:nvSpPr>
        <p:spPr>
          <a:xfrm>
            <a:off x="8757013" y="4895953"/>
            <a:ext cx="883169" cy="553998"/>
          </a:xfrm>
          <a:prstGeom prst="rect">
            <a:avLst/>
          </a:prstGeom>
          <a:noFill/>
          <a:ln>
            <a:noFill/>
          </a:ln>
        </p:spPr>
        <p:txBody>
          <a:bodyPr wrap="square" lIns="0" tIns="0" rIns="0" bIns="0" rtlCol="0">
            <a:spAutoFit/>
          </a:bodyPr>
          <a:lstStyle/>
          <a:p>
            <a:pPr algn="ctr"/>
            <a:r>
              <a:rPr lang="ja-JP" altLang="en-US" sz="1200" dirty="0" smtClean="0">
                <a:latin typeface="HGPｺﾞｼｯｸM" pitchFamily="50" charset="-128"/>
                <a:ea typeface="HGPｺﾞｼｯｸM" pitchFamily="50" charset="-128"/>
              </a:rPr>
              <a:t>情報連携先</a:t>
            </a:r>
            <a:endParaRPr lang="en-US" altLang="ja-JP" sz="1200" dirty="0" smtClean="0">
              <a:latin typeface="HGPｺﾞｼｯｸM" pitchFamily="50" charset="-128"/>
              <a:ea typeface="HGPｺﾞｼｯｸM" pitchFamily="50" charset="-128"/>
            </a:endParaRPr>
          </a:p>
          <a:p>
            <a:pPr algn="ctr"/>
            <a:r>
              <a:rPr kumimoji="1" lang="ja-JP" altLang="en-US" sz="1200" dirty="0" smtClean="0">
                <a:latin typeface="HGPｺﾞｼｯｸM" pitchFamily="50" charset="-128"/>
                <a:ea typeface="HGPｺﾞｼｯｸM" pitchFamily="50" charset="-128"/>
              </a:rPr>
              <a:t>（情報提供者）</a:t>
            </a:r>
          </a:p>
        </p:txBody>
      </p:sp>
      <p:sp>
        <p:nvSpPr>
          <p:cNvPr id="31" name="角丸四角形 30"/>
          <p:cNvSpPr/>
          <p:nvPr/>
        </p:nvSpPr>
        <p:spPr>
          <a:xfrm>
            <a:off x="2744046" y="2334862"/>
            <a:ext cx="2448000" cy="3744000"/>
          </a:xfrm>
          <a:prstGeom prst="roundRect">
            <a:avLst>
              <a:gd name="adj" fmla="val 3007"/>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smtClean="0">
              <a:solidFill>
                <a:schemeClr val="tx1"/>
              </a:solidFill>
              <a:latin typeface="HGPｺﾞｼｯｸM" pitchFamily="50" charset="-128"/>
              <a:ea typeface="HGPｺﾞｼｯｸM" pitchFamily="50" charset="-128"/>
            </a:endParaRPr>
          </a:p>
        </p:txBody>
      </p:sp>
      <p:sp>
        <p:nvSpPr>
          <p:cNvPr id="32" name="角丸四角形 31"/>
          <p:cNvSpPr/>
          <p:nvPr/>
        </p:nvSpPr>
        <p:spPr>
          <a:xfrm>
            <a:off x="6949532" y="2615531"/>
            <a:ext cx="1116000" cy="3780000"/>
          </a:xfrm>
          <a:prstGeom prst="roundRect">
            <a:avLst>
              <a:gd name="adj" fmla="val 3007"/>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smtClean="0">
              <a:solidFill>
                <a:schemeClr val="tx1"/>
              </a:solidFill>
              <a:latin typeface="HGPｺﾞｼｯｸM" pitchFamily="50" charset="-128"/>
              <a:ea typeface="HGPｺﾞｼｯｸM" pitchFamily="50" charset="-128"/>
            </a:endParaRPr>
          </a:p>
        </p:txBody>
      </p:sp>
      <p:cxnSp>
        <p:nvCxnSpPr>
          <p:cNvPr id="33" name="直線矢印コネクタ 32"/>
          <p:cNvCxnSpPr/>
          <p:nvPr/>
        </p:nvCxnSpPr>
        <p:spPr>
          <a:xfrm flipH="1" flipV="1">
            <a:off x="1407260" y="2882504"/>
            <a:ext cx="7272808" cy="35686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29" idx="1"/>
          </p:cNvCxnSpPr>
          <p:nvPr/>
        </p:nvCxnSpPr>
        <p:spPr>
          <a:xfrm flipH="1" flipV="1">
            <a:off x="5288455" y="3890621"/>
            <a:ext cx="3468558" cy="42204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a:stCxn id="30" idx="1"/>
          </p:cNvCxnSpPr>
          <p:nvPr/>
        </p:nvCxnSpPr>
        <p:spPr>
          <a:xfrm flipH="1" flipV="1">
            <a:off x="8392037" y="5052271"/>
            <a:ext cx="364976" cy="12068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kumimoji="1" lang="ja-JP" altLang="en-US" sz="2800" b="1" kern="0" dirty="0" smtClean="0">
                <a:latin typeface="HGPｺﾞｼｯｸM" pitchFamily="50" charset="-128"/>
                <a:ea typeface="HGPｺﾞｼｯｸM" pitchFamily="50" charset="-128"/>
              </a:rPr>
              <a:t>４．標準モデルを活用して導入する</a:t>
            </a:r>
            <a:endParaRPr kumimoji="1" lang="ja-JP" altLang="en-US" sz="2800" kern="0" dirty="0" smtClean="0">
              <a:latin typeface="HGPｺﾞｼｯｸM" pitchFamily="50" charset="-128"/>
              <a:ea typeface="HGPｺﾞｼｯｸM" pitchFamily="50" charset="-128"/>
            </a:endParaRPr>
          </a:p>
          <a:p>
            <a:r>
              <a:rPr lang="ja-JP" altLang="en-US" sz="2000" dirty="0" smtClean="0">
                <a:latin typeface="HGPｺﾞｼｯｸM" pitchFamily="50" charset="-128"/>
                <a:ea typeface="HGPｺﾞｼｯｸM" pitchFamily="50" charset="-128"/>
              </a:rPr>
              <a:t>　　　</a:t>
            </a:r>
            <a:r>
              <a:rPr lang="ja-JP" altLang="en-US" sz="2000" b="1" dirty="0" smtClean="0">
                <a:latin typeface="HGPｺﾞｼｯｸM" pitchFamily="50" charset="-128"/>
                <a:ea typeface="HGPｺﾞｼｯｸM" pitchFamily="50" charset="-128"/>
              </a:rPr>
              <a:t>概略フロー（資料</a:t>
            </a:r>
            <a:r>
              <a:rPr lang="en-US" altLang="ja-JP" sz="2000" b="1" dirty="0" smtClean="0">
                <a:latin typeface="HGPｺﾞｼｯｸM" pitchFamily="50" charset="-128"/>
                <a:ea typeface="HGPｺﾞｼｯｸM" pitchFamily="50" charset="-128"/>
              </a:rPr>
              <a:t>6</a:t>
            </a:r>
            <a:r>
              <a:rPr lang="ja-JP" altLang="en-US" sz="2000" b="1" dirty="0" smtClean="0">
                <a:latin typeface="HGPｺﾞｼｯｸM" pitchFamily="50" charset="-128"/>
                <a:ea typeface="HGPｺﾞｼｯｸM" pitchFamily="50" charset="-128"/>
              </a:rPr>
              <a:t>）</a:t>
            </a:r>
            <a:endParaRPr lang="ja-JP" altLang="en-US" sz="2000" b="1" dirty="0">
              <a:latin typeface="HGPｺﾞｼｯｸM" pitchFamily="50" charset="-128"/>
              <a:ea typeface="HGPｺﾞｼｯｸM" pitchFamily="50" charset="-128"/>
            </a:endParaRPr>
          </a:p>
        </p:txBody>
      </p:sp>
      <p:sp>
        <p:nvSpPr>
          <p:cNvPr id="42" name="正方形/長方形 41"/>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45" name="fig_title"/>
          <p:cNvSpPr txBox="1">
            <a:spLocks noChangeArrowheads="1"/>
          </p:cNvSpPr>
          <p:nvPr/>
        </p:nvSpPr>
        <p:spPr bwMode="gray">
          <a:xfrm>
            <a:off x="209667" y="6430406"/>
            <a:ext cx="2544906"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r">
              <a:buClr>
                <a:schemeClr val="accent2"/>
              </a:buClr>
            </a:pPr>
            <a:r>
              <a:rPr lang="ja-JP" altLang="en-US" sz="1400" dirty="0">
                <a:latin typeface="HGPｺﾞｼｯｸM" pitchFamily="50" charset="-128"/>
                <a:ea typeface="HGPｺﾞｼｯｸM" pitchFamily="50" charset="-128"/>
              </a:rPr>
              <a:t>図　</a:t>
            </a:r>
            <a:r>
              <a:rPr lang="ja-JP" altLang="en-US" sz="1400" dirty="0" smtClean="0">
                <a:latin typeface="HGPｺﾞｼｯｸM" pitchFamily="50" charset="-128"/>
                <a:ea typeface="HGPｺﾞｼｯｸM" pitchFamily="50" charset="-128"/>
              </a:rPr>
              <a:t>概略フローの整理内容</a:t>
            </a:r>
            <a:endParaRPr lang="ja-JP" altLang="en-US" sz="1400" dirty="0">
              <a:latin typeface="HGPｺﾞｼｯｸM" pitchFamily="50" charset="-128"/>
              <a:ea typeface="HGPｺﾞｼｯｸM" pitchFamily="50" charset="-128"/>
            </a:endParaRPr>
          </a:p>
        </p:txBody>
      </p:sp>
      <p:sp>
        <p:nvSpPr>
          <p:cNvPr id="46" name="スライド番号プレースホルダ 45"/>
          <p:cNvSpPr>
            <a:spLocks noGrp="1"/>
          </p:cNvSpPr>
          <p:nvPr>
            <p:ph type="sldNum" sz="quarter" idx="4"/>
          </p:nvPr>
        </p:nvSpPr>
        <p:spPr/>
        <p:txBody>
          <a:bodyPr/>
          <a:lstStyle/>
          <a:p>
            <a:fld id="{2FD6A9E3-C2B7-488D-99A2-B5F263FD1EDB}" type="slidenum">
              <a:rPr lang="en-US" altLang="ja-JP" smtClean="0"/>
              <a:pPr/>
              <a:t>29</a:t>
            </a:fld>
            <a:endParaRPr lang="ja-JP" altLang="en-US" dirty="0"/>
          </a:p>
        </p:txBody>
      </p:sp>
      <p:sp>
        <p:nvSpPr>
          <p:cNvPr id="47" name="フッター プレースホルダ 46"/>
          <p:cNvSpPr>
            <a:spLocks noGrp="1"/>
          </p:cNvSpPr>
          <p:nvPr>
            <p:ph type="ftr" sz="quarter" idx="3"/>
          </p:nvPr>
        </p:nvSpPr>
        <p:spPr/>
        <p:txBody>
          <a:bodyPr/>
          <a:lstStyle/>
          <a:p>
            <a:r>
              <a:rPr lang="en-US" altLang="ja-JP" dirty="0" smtClean="0"/>
              <a:t>3-4  </a:t>
            </a:r>
            <a:r>
              <a:rPr lang="ja-JP" altLang="en-US" dirty="0" smtClean="0"/>
              <a:t>番号制度（情報連携推進導入・運用編）</a:t>
            </a:r>
            <a:endParaRPr lang="en-US" altLang="ja-JP" dirty="0"/>
          </a:p>
        </p:txBody>
      </p:sp>
    </p:spTree>
    <p:extLst>
      <p:ext uri="{BB962C8B-B14F-4D97-AF65-F5344CB8AC3E}">
        <p14:creationId xmlns="" xmlns:p14="http://schemas.microsoft.com/office/powerpoint/2010/main" val="23295797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スライド番号プレースホルダ 27"/>
          <p:cNvSpPr>
            <a:spLocks noGrp="1"/>
          </p:cNvSpPr>
          <p:nvPr>
            <p:ph type="sldNum" sz="quarter" idx="4"/>
          </p:nvPr>
        </p:nvSpPr>
        <p:spPr/>
        <p:txBody>
          <a:bodyPr/>
          <a:lstStyle/>
          <a:p>
            <a:fld id="{2FD6A9E3-C2B7-488D-99A2-B5F263FD1EDB}" type="slidenum">
              <a:rPr lang="en-US" altLang="ja-JP" smtClean="0"/>
              <a:pPr/>
              <a:t>30</a:t>
            </a:fld>
            <a:endParaRPr lang="ja-JP" altLang="en-US" dirty="0"/>
          </a:p>
        </p:txBody>
      </p:sp>
      <p:sp>
        <p:nvSpPr>
          <p:cNvPr id="2" name="タイトル 1"/>
          <p:cNvSpPr>
            <a:spLocks noGrp="1"/>
          </p:cNvSpPr>
          <p:nvPr>
            <p:ph type="title" idx="4294967295"/>
          </p:nvPr>
        </p:nvSpPr>
        <p:spPr>
          <a:xfrm>
            <a:off x="-412992" y="2137443"/>
            <a:ext cx="9086400" cy="485775"/>
          </a:xfrm>
        </p:spPr>
        <p:txBody>
          <a:bodyPr>
            <a:noAutofit/>
          </a:bodyPr>
          <a:lstStyle/>
          <a:p>
            <a:r>
              <a:rPr lang="ja-JP" altLang="en-US" sz="2000" dirty="0" smtClean="0"/>
              <a:t>　</a:t>
            </a:r>
            <a:endParaRPr lang="ja-JP" altLang="en-US" sz="2000" dirty="0"/>
          </a:p>
        </p:txBody>
      </p:sp>
      <p:sp>
        <p:nvSpPr>
          <p:cNvPr id="7" name="fig_title"/>
          <p:cNvSpPr txBox="1">
            <a:spLocks noChangeArrowheads="1"/>
          </p:cNvSpPr>
          <p:nvPr/>
        </p:nvSpPr>
        <p:spPr bwMode="gray">
          <a:xfrm>
            <a:off x="6714627" y="1452950"/>
            <a:ext cx="2399696"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pPr>
            <a:r>
              <a:rPr lang="ja-JP" altLang="en-US" sz="1400" dirty="0">
                <a:latin typeface="HGPｺﾞｼｯｸM" pitchFamily="50" charset="-128"/>
                <a:ea typeface="HGPｺﾞｼｯｸM" pitchFamily="50" charset="-128"/>
              </a:rPr>
              <a:t>図　業務プロセスフロー</a:t>
            </a:r>
            <a:r>
              <a:rPr lang="ja-JP" altLang="en-US" sz="1400" dirty="0" smtClean="0">
                <a:latin typeface="HGPｺﾞｼｯｸM" pitchFamily="50" charset="-128"/>
                <a:ea typeface="HGPｺﾞｼｯｸM" pitchFamily="50" charset="-128"/>
              </a:rPr>
              <a:t>（簡易版）</a:t>
            </a:r>
            <a:endParaRPr lang="ja-JP" altLang="en-US" sz="1400" dirty="0">
              <a:latin typeface="HGPｺﾞｼｯｸM" pitchFamily="50" charset="-128"/>
              <a:ea typeface="HGPｺﾞｼｯｸM" pitchFamily="50" charset="-128"/>
            </a:endParaRPr>
          </a:p>
        </p:txBody>
      </p:sp>
      <p:sp>
        <p:nvSpPr>
          <p:cNvPr id="18" name="fig_title"/>
          <p:cNvSpPr txBox="1">
            <a:spLocks noChangeArrowheads="1"/>
          </p:cNvSpPr>
          <p:nvPr/>
        </p:nvSpPr>
        <p:spPr bwMode="gray">
          <a:xfrm>
            <a:off x="999573" y="2800683"/>
            <a:ext cx="3320499" cy="1615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pPr>
            <a:r>
              <a:rPr lang="ja-JP" altLang="en-US" sz="1050" dirty="0">
                <a:latin typeface="HGPｺﾞｼｯｸM" pitchFamily="50" charset="-128"/>
                <a:ea typeface="HGPｺﾞｼｯｸM" pitchFamily="50" charset="-128"/>
              </a:rPr>
              <a:t>図　業務</a:t>
            </a:r>
            <a:r>
              <a:rPr lang="ja-JP" altLang="en-US" sz="1050" dirty="0" smtClean="0">
                <a:latin typeface="HGPｺﾞｼｯｸM" pitchFamily="50" charset="-128"/>
                <a:ea typeface="HGPｺﾞｼｯｸM" pitchFamily="50" charset="-128"/>
              </a:rPr>
              <a:t>プロセスフロー（詳細版）</a:t>
            </a:r>
            <a:endParaRPr lang="ja-JP" altLang="en-US" sz="1050" dirty="0">
              <a:latin typeface="HGPｺﾞｼｯｸM" pitchFamily="50" charset="-128"/>
              <a:ea typeface="HGPｺﾞｼｯｸM" pitchFamily="50" charset="-128"/>
            </a:endParaRPr>
          </a:p>
        </p:txBody>
      </p:sp>
      <p:sp>
        <p:nvSpPr>
          <p:cNvPr id="11" name="角丸四角形 10"/>
          <p:cNvSpPr/>
          <p:nvPr/>
        </p:nvSpPr>
        <p:spPr>
          <a:xfrm>
            <a:off x="344488" y="1652465"/>
            <a:ext cx="5469290" cy="1106311"/>
          </a:xfrm>
          <a:prstGeom prst="roundRect">
            <a:avLst>
              <a:gd name="adj" fmla="val 14298"/>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a:buFont typeface="Wingdings" pitchFamily="2" charset="2"/>
              <a:buChar char="n"/>
            </a:pPr>
            <a:r>
              <a:rPr lang="ja-JP" altLang="en-US" sz="1100" dirty="0" smtClean="0">
                <a:solidFill>
                  <a:schemeClr val="tx1"/>
                </a:solidFill>
                <a:latin typeface="HGPｺﾞｼｯｸM" pitchFamily="50" charset="-128"/>
                <a:ea typeface="HGPｺﾞｼｯｸM" pitchFamily="50" charset="-128"/>
              </a:rPr>
              <a:t>資料</a:t>
            </a:r>
            <a:r>
              <a:rPr lang="en-US" altLang="ja-JP" sz="1100" dirty="0" smtClean="0">
                <a:solidFill>
                  <a:schemeClr val="tx1"/>
                </a:solidFill>
                <a:latin typeface="HGPｺﾞｼｯｸM" pitchFamily="50" charset="-128"/>
                <a:ea typeface="HGPｺﾞｼｯｸM" pitchFamily="50" charset="-128"/>
              </a:rPr>
              <a:t>7</a:t>
            </a:r>
            <a:r>
              <a:rPr lang="ja-JP" altLang="en-US" sz="1100" dirty="0" smtClean="0">
                <a:solidFill>
                  <a:schemeClr val="tx1"/>
                </a:solidFill>
                <a:latin typeface="HGPｺﾞｼｯｸM" pitchFamily="50" charset="-128"/>
                <a:ea typeface="HGPｺﾞｼｯｸM" pitchFamily="50" charset="-128"/>
              </a:rPr>
              <a:t>「</a:t>
            </a:r>
            <a:r>
              <a:rPr lang="ja-JP" altLang="en-US" sz="1100" dirty="0">
                <a:latin typeface="HGPｺﾞｼｯｸM" pitchFamily="50" charset="-128"/>
                <a:ea typeface="HGPｺﾞｼｯｸM" pitchFamily="50" charset="-128"/>
              </a:rPr>
              <a:t>業務プロセスフロー（簡易版）</a:t>
            </a:r>
            <a:r>
              <a:rPr lang="ja-JP" altLang="en-US" sz="1100" dirty="0">
                <a:solidFill>
                  <a:schemeClr val="tx1"/>
                </a:solidFill>
                <a:latin typeface="HGPｺﾞｼｯｸM" pitchFamily="50" charset="-128"/>
                <a:ea typeface="HGPｺﾞｼｯｸM" pitchFamily="50" charset="-128"/>
              </a:rPr>
              <a:t>」は</a:t>
            </a:r>
            <a:r>
              <a:rPr lang="ja-JP" altLang="en-US" sz="1100" dirty="0" smtClean="0">
                <a:solidFill>
                  <a:schemeClr val="tx1"/>
                </a:solidFill>
                <a:latin typeface="HGPｺﾞｼｯｸM" pitchFamily="50" charset="-128"/>
                <a:ea typeface="HGPｺﾞｼｯｸM" pitchFamily="50" charset="-128"/>
              </a:rPr>
              <a:t>、各代表的な手続について、</a:t>
            </a:r>
            <a:r>
              <a:rPr lang="ja-JP" altLang="en-US" sz="1100" b="1" u="sng" dirty="0">
                <a:solidFill>
                  <a:srgbClr val="FF0000"/>
                </a:solidFill>
                <a:latin typeface="HGPｺﾞｼｯｸM" pitchFamily="50" charset="-128"/>
                <a:ea typeface="HGPｺﾞｼｯｸM" pitchFamily="50" charset="-128"/>
              </a:rPr>
              <a:t>業務</a:t>
            </a:r>
            <a:r>
              <a:rPr lang="ja-JP" altLang="en-US" sz="1100" b="1" u="sng" dirty="0" smtClean="0">
                <a:solidFill>
                  <a:srgbClr val="FF0000"/>
                </a:solidFill>
                <a:latin typeface="HGPｺﾞｼｯｸM" pitchFamily="50" charset="-128"/>
                <a:ea typeface="HGPｺﾞｼｯｸM" pitchFamily="50" charset="-128"/>
              </a:rPr>
              <a:t>の</a:t>
            </a:r>
            <a:r>
              <a:rPr lang="ja-JP" altLang="en-US" sz="1100" b="1" u="sng" dirty="0">
                <a:solidFill>
                  <a:srgbClr val="FF0000"/>
                </a:solidFill>
                <a:latin typeface="HGPｺﾞｼｯｸM" pitchFamily="50" charset="-128"/>
                <a:ea typeface="HGPｺﾞｼｯｸM" pitchFamily="50" charset="-128"/>
              </a:rPr>
              <a:t>順序や情報連携のタイミング等を明確にするため</a:t>
            </a:r>
            <a:r>
              <a:rPr lang="ja-JP" altLang="en-US" sz="1100" b="1" u="sng" dirty="0" smtClean="0">
                <a:solidFill>
                  <a:srgbClr val="FF0000"/>
                </a:solidFill>
                <a:latin typeface="HGPｺﾞｼｯｸM" pitchFamily="50" charset="-128"/>
                <a:ea typeface="HGPｺﾞｼｯｸM" pitchFamily="50" charset="-128"/>
              </a:rPr>
              <a:t>、業務</a:t>
            </a:r>
            <a:r>
              <a:rPr lang="ja-JP" altLang="en-US" sz="1100" b="1" u="sng" dirty="0">
                <a:solidFill>
                  <a:srgbClr val="FF0000"/>
                </a:solidFill>
                <a:latin typeface="HGPｺﾞｼｯｸM" pitchFamily="50" charset="-128"/>
                <a:ea typeface="HGPｺﾞｼｯｸM" pitchFamily="50" charset="-128"/>
              </a:rPr>
              <a:t>の処理の流れ</a:t>
            </a:r>
            <a:r>
              <a:rPr lang="ja-JP" altLang="en-US" sz="1100" b="1" u="sng" dirty="0" smtClean="0">
                <a:solidFill>
                  <a:srgbClr val="FF0000"/>
                </a:solidFill>
                <a:latin typeface="HGPｺﾞｼｯｸM" pitchFamily="50" charset="-128"/>
                <a:ea typeface="HGPｺﾞｼｯｸM" pitchFamily="50" charset="-128"/>
              </a:rPr>
              <a:t>、利用者</a:t>
            </a:r>
            <a:r>
              <a:rPr lang="ja-JP" altLang="en-US" sz="1100" b="1" u="sng" dirty="0">
                <a:solidFill>
                  <a:srgbClr val="FF0000"/>
                </a:solidFill>
                <a:latin typeface="HGPｺﾞｼｯｸM" pitchFamily="50" charset="-128"/>
                <a:ea typeface="HGPｺﾞｼｯｸM" pitchFamily="50" charset="-128"/>
              </a:rPr>
              <a:t>、手続の主体者（自団体）、情報連携先（他団体）の関係を視覚化</a:t>
            </a:r>
            <a:r>
              <a:rPr lang="ja-JP" altLang="en-US" sz="1100" dirty="0">
                <a:solidFill>
                  <a:schemeClr val="tx1"/>
                </a:solidFill>
                <a:latin typeface="HGPｺﾞｼｯｸM" pitchFamily="50" charset="-128"/>
                <a:ea typeface="HGPｺﾞｼｯｸM" pitchFamily="50" charset="-128"/>
              </a:rPr>
              <a:t>したものである</a:t>
            </a:r>
            <a:r>
              <a:rPr lang="ja-JP" altLang="en-US" sz="1100" dirty="0" smtClean="0">
                <a:solidFill>
                  <a:schemeClr val="tx1"/>
                </a:solidFill>
                <a:latin typeface="HGPｺﾞｼｯｸM" pitchFamily="50" charset="-128"/>
                <a:ea typeface="HGPｺﾞｼｯｸM" pitchFamily="50" charset="-128"/>
              </a:rPr>
              <a:t>。</a:t>
            </a:r>
            <a:endParaRPr lang="en-US" altLang="ja-JP" sz="1100" dirty="0" smtClean="0">
              <a:solidFill>
                <a:schemeClr val="tx1"/>
              </a:solidFill>
              <a:latin typeface="HGPｺﾞｼｯｸM" pitchFamily="50" charset="-128"/>
              <a:ea typeface="HGPｺﾞｼｯｸM" pitchFamily="50" charset="-128"/>
            </a:endParaRPr>
          </a:p>
          <a:p>
            <a:pPr marL="285750" indent="-285750">
              <a:buFont typeface="Wingdings" pitchFamily="2" charset="2"/>
              <a:buChar char="n"/>
            </a:pPr>
            <a:r>
              <a:rPr lang="ja-JP" altLang="en-US" sz="1100" dirty="0" smtClean="0">
                <a:solidFill>
                  <a:schemeClr val="tx1"/>
                </a:solidFill>
                <a:latin typeface="HGPｺﾞｼｯｸM" pitchFamily="50" charset="-128"/>
                <a:ea typeface="HGPｺﾞｼｯｸM" pitchFamily="50" charset="-128"/>
              </a:rPr>
              <a:t>資料</a:t>
            </a:r>
            <a:r>
              <a:rPr lang="en-US" altLang="ja-JP" sz="1100" dirty="0" smtClean="0">
                <a:solidFill>
                  <a:schemeClr val="tx1"/>
                </a:solidFill>
                <a:latin typeface="HGPｺﾞｼｯｸM" pitchFamily="50" charset="-128"/>
                <a:ea typeface="HGPｺﾞｼｯｸM" pitchFamily="50" charset="-128"/>
              </a:rPr>
              <a:t>8</a:t>
            </a:r>
            <a:r>
              <a:rPr lang="ja-JP" altLang="en-US" sz="1100" dirty="0" smtClean="0">
                <a:solidFill>
                  <a:schemeClr val="tx1"/>
                </a:solidFill>
                <a:latin typeface="HGPｺﾞｼｯｸM" pitchFamily="50" charset="-128"/>
                <a:ea typeface="HGPｺﾞｼｯｸM" pitchFamily="50" charset="-128"/>
              </a:rPr>
              <a:t>「業務プロセスフロー（</a:t>
            </a:r>
            <a:r>
              <a:rPr lang="ja-JP" altLang="en-US" sz="1100" dirty="0">
                <a:solidFill>
                  <a:schemeClr val="tx1"/>
                </a:solidFill>
                <a:latin typeface="HGPｺﾞｼｯｸM" pitchFamily="50" charset="-128"/>
                <a:ea typeface="HGPｺﾞｼｯｸM" pitchFamily="50" charset="-128"/>
              </a:rPr>
              <a:t>詳細</a:t>
            </a:r>
            <a:r>
              <a:rPr lang="ja-JP" altLang="en-US" sz="1100" dirty="0" smtClean="0">
                <a:solidFill>
                  <a:schemeClr val="tx1"/>
                </a:solidFill>
                <a:latin typeface="HGPｺﾞｼｯｸM" pitchFamily="50" charset="-128"/>
                <a:ea typeface="HGPｺﾞｼｯｸM" pitchFamily="50" charset="-128"/>
              </a:rPr>
              <a:t>版）」</a:t>
            </a:r>
            <a:r>
              <a:rPr lang="ja-JP" altLang="en-US" sz="1100" dirty="0">
                <a:solidFill>
                  <a:schemeClr val="tx1"/>
                </a:solidFill>
                <a:latin typeface="HGPｺﾞｼｯｸM" pitchFamily="50" charset="-128"/>
                <a:ea typeface="HGPｺﾞｼｯｸM" pitchFamily="50" charset="-128"/>
              </a:rPr>
              <a:t>は、</a:t>
            </a:r>
            <a:r>
              <a:rPr lang="ja-JP" altLang="en-US" sz="1100" b="1" u="sng" dirty="0">
                <a:solidFill>
                  <a:srgbClr val="FF0000"/>
                </a:solidFill>
                <a:latin typeface="HGPｺﾞｼｯｸM" pitchFamily="50" charset="-128"/>
                <a:ea typeface="HGPｺﾞｼｯｸM" pitchFamily="50" charset="-128"/>
              </a:rPr>
              <a:t>具体的な業務処理の流れを把握</a:t>
            </a:r>
            <a:r>
              <a:rPr lang="ja-JP" altLang="en-US" sz="1100" dirty="0">
                <a:solidFill>
                  <a:schemeClr val="tx1"/>
                </a:solidFill>
                <a:latin typeface="HGPｺﾞｼｯｸM" pitchFamily="50" charset="-128"/>
                <a:ea typeface="HGPｺﾞｼｯｸM" pitchFamily="50" charset="-128"/>
              </a:rPr>
              <a:t>するために利用する</a:t>
            </a:r>
            <a:r>
              <a:rPr lang="ja-JP" altLang="en-US" sz="1100" dirty="0" smtClean="0">
                <a:solidFill>
                  <a:schemeClr val="tx1"/>
                </a:solidFill>
                <a:latin typeface="HGPｺﾞｼｯｸM" pitchFamily="50" charset="-128"/>
                <a:ea typeface="HGPｺﾞｼｯｸM" pitchFamily="50" charset="-128"/>
              </a:rPr>
              <a:t>。</a:t>
            </a:r>
            <a:r>
              <a:rPr lang="ja-JP" altLang="en-US" sz="1100" b="1" u="sng" dirty="0" smtClean="0">
                <a:solidFill>
                  <a:srgbClr val="FF0000"/>
                </a:solidFill>
                <a:latin typeface="HGPｺﾞｼｯｸM" pitchFamily="50" charset="-128"/>
                <a:ea typeface="HGPｺﾞｼｯｸM" pitchFamily="50" charset="-128"/>
              </a:rPr>
              <a:t>番号</a:t>
            </a:r>
            <a:r>
              <a:rPr lang="ja-JP" altLang="en-US" sz="1100" b="1" u="sng" dirty="0">
                <a:solidFill>
                  <a:srgbClr val="FF0000"/>
                </a:solidFill>
                <a:latin typeface="HGPｺﾞｼｯｸM" pitchFamily="50" charset="-128"/>
                <a:ea typeface="HGPｺﾞｼｯｸM" pitchFamily="50" charset="-128"/>
              </a:rPr>
              <a:t>制度に対応した業務プロセスの見直しや、システム改修箇所の特定</a:t>
            </a:r>
            <a:r>
              <a:rPr lang="ja-JP" altLang="en-US" sz="1100" dirty="0">
                <a:solidFill>
                  <a:schemeClr val="tx1"/>
                </a:solidFill>
                <a:latin typeface="HGPｺﾞｼｯｸM" pitchFamily="50" charset="-128"/>
                <a:ea typeface="HGPｺﾞｼｯｸM" pitchFamily="50" charset="-128"/>
              </a:rPr>
              <a:t>に利用するほか、</a:t>
            </a:r>
            <a:r>
              <a:rPr lang="ja-JP" altLang="en-US" sz="1100" b="1" u="sng" dirty="0">
                <a:solidFill>
                  <a:srgbClr val="FF0000"/>
                </a:solidFill>
                <a:latin typeface="HGPｺﾞｼｯｸM" pitchFamily="50" charset="-128"/>
                <a:ea typeface="HGPｺﾞｼｯｸM" pitchFamily="50" charset="-128"/>
              </a:rPr>
              <a:t>システム改修時の仕様書の一部</a:t>
            </a:r>
            <a:r>
              <a:rPr lang="ja-JP" altLang="en-US" sz="1100" dirty="0">
                <a:solidFill>
                  <a:schemeClr val="tx1"/>
                </a:solidFill>
                <a:latin typeface="HGPｺﾞｼｯｸM" pitchFamily="50" charset="-128"/>
                <a:ea typeface="HGPｺﾞｼｯｸM" pitchFamily="50" charset="-128"/>
              </a:rPr>
              <a:t>として利用することが可能である</a:t>
            </a:r>
            <a:r>
              <a:rPr lang="ja-JP" altLang="en-US" sz="1100" dirty="0" smtClean="0">
                <a:solidFill>
                  <a:schemeClr val="tx1"/>
                </a:solidFill>
                <a:latin typeface="HGPｺﾞｼｯｸM" pitchFamily="50" charset="-128"/>
                <a:ea typeface="HGPｺﾞｼｯｸM" pitchFamily="50" charset="-128"/>
              </a:rPr>
              <a:t>。</a:t>
            </a:r>
            <a:endParaRPr lang="ja-JP" altLang="en-US" sz="1100" dirty="0">
              <a:solidFill>
                <a:schemeClr val="tx1"/>
              </a:solidFill>
              <a:latin typeface="HGPｺﾞｼｯｸM" pitchFamily="50" charset="-128"/>
              <a:ea typeface="HGPｺﾞｼｯｸM" pitchFamily="50" charset="-128"/>
            </a:endParaRPr>
          </a:p>
        </p:txBody>
      </p:sp>
      <p:sp>
        <p:nvSpPr>
          <p:cNvPr id="15" name="ストライプ矢印 14"/>
          <p:cNvSpPr/>
          <p:nvPr/>
        </p:nvSpPr>
        <p:spPr>
          <a:xfrm flipH="1">
            <a:off x="3961128" y="4654818"/>
            <a:ext cx="1664007" cy="648072"/>
          </a:xfrm>
          <a:prstGeom prst="stripedRightArrow">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smtClean="0">
              <a:solidFill>
                <a:schemeClr val="tx1"/>
              </a:solidFill>
              <a:latin typeface="HGPｺﾞｼｯｸM" pitchFamily="50" charset="-128"/>
              <a:ea typeface="HGPｺﾞｼｯｸM" pitchFamily="50" charset="-128"/>
            </a:endParaRPr>
          </a:p>
        </p:txBody>
      </p:sp>
      <p:sp>
        <p:nvSpPr>
          <p:cNvPr id="4" name="線吹き出し 1 3"/>
          <p:cNvSpPr/>
          <p:nvPr/>
        </p:nvSpPr>
        <p:spPr>
          <a:xfrm>
            <a:off x="3915231" y="4104305"/>
            <a:ext cx="1704606" cy="468052"/>
          </a:xfrm>
          <a:prstGeom prst="callout1">
            <a:avLst>
              <a:gd name="adj1" fmla="val 49622"/>
              <a:gd name="adj2" fmla="val 90945"/>
              <a:gd name="adj3" fmla="val 10981"/>
              <a:gd name="adj4" fmla="val 130550"/>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ja-JP" altLang="en-US" sz="1200" dirty="0" smtClean="0">
                <a:solidFill>
                  <a:schemeClr val="tx1"/>
                </a:solidFill>
                <a:latin typeface="HGPｺﾞｼｯｸM" pitchFamily="50" charset="-128"/>
                <a:ea typeface="HGPｺﾞｼｯｸM" pitchFamily="50" charset="-128"/>
              </a:rPr>
              <a:t>「部品」を用いて記載</a:t>
            </a:r>
          </a:p>
        </p:txBody>
      </p:sp>
      <p:sp>
        <p:nvSpPr>
          <p:cNvPr id="13" name="正方形/長方形 12"/>
          <p:cNvSpPr/>
          <p:nvPr/>
        </p:nvSpPr>
        <p:spPr>
          <a:xfrm>
            <a:off x="4150016" y="4819740"/>
            <a:ext cx="1523064" cy="338554"/>
          </a:xfrm>
          <a:prstGeom prst="rect">
            <a:avLst/>
          </a:prstGeom>
        </p:spPr>
        <p:txBody>
          <a:bodyPr wrap="square">
            <a:spAutoFit/>
          </a:bodyPr>
          <a:lstStyle/>
          <a:p>
            <a:r>
              <a:rPr lang="ja-JP" altLang="en-US" sz="1600" dirty="0" smtClean="0">
                <a:latin typeface="HGPｺﾞｼｯｸM" pitchFamily="50" charset="-128"/>
                <a:ea typeface="HGPｺﾞｼｯｸM" pitchFamily="50" charset="-128"/>
              </a:rPr>
              <a:t>部品を詳細化</a:t>
            </a:r>
            <a:endParaRPr lang="ja-JP" altLang="en-US" sz="1600" dirty="0">
              <a:latin typeface="HGPｺﾞｼｯｸM" pitchFamily="50" charset="-128"/>
              <a:ea typeface="HGPｺﾞｼｯｸM" pitchFamily="50" charset="-128"/>
            </a:endParaRPr>
          </a:p>
        </p:txBody>
      </p:sp>
      <p:sp>
        <p:nvSpPr>
          <p:cNvPr id="16" name="強調線吹き出し 1 (枠付き) 15"/>
          <p:cNvSpPr/>
          <p:nvPr/>
        </p:nvSpPr>
        <p:spPr>
          <a:xfrm>
            <a:off x="5072905" y="5825995"/>
            <a:ext cx="941432" cy="490535"/>
          </a:xfrm>
          <a:prstGeom prst="accentBorderCallout1">
            <a:avLst>
              <a:gd name="adj1" fmla="val 50066"/>
              <a:gd name="adj2" fmla="val 104987"/>
              <a:gd name="adj3" fmla="val -33224"/>
              <a:gd name="adj4" fmla="val 131346"/>
            </a:avLst>
          </a:prstGeom>
          <a:solidFill>
            <a:srgbClr val="F79646">
              <a:lumMod val="40000"/>
              <a:lumOff val="60000"/>
            </a:srgbClr>
          </a:solidFill>
          <a:ln w="9525" cap="flat" cmpd="sng" algn="ctr">
            <a:solidFill>
              <a:srgbClr val="FF0000"/>
            </a:solidFill>
            <a:prstDash val="solid"/>
          </a:ln>
          <a:effectLst/>
        </p:spPr>
        <p:txBody>
          <a:bodyPr rtlCol="0" anchor="ctr"/>
          <a:lstStyle/>
          <a:p>
            <a:pPr lvl="0"/>
            <a:r>
              <a:rPr kumimoji="0" lang="ja-JP" altLang="en-US" sz="1100" kern="0" dirty="0" smtClean="0">
                <a:solidFill>
                  <a:prstClr val="black"/>
                </a:solidFill>
                <a:latin typeface="HGPｺﾞｼｯｸM" pitchFamily="50" charset="-128"/>
                <a:ea typeface="HGPｺﾞｼｯｸM" pitchFamily="50" charset="-128"/>
                <a:cs typeface="Meiryo UI" panose="020B0604030504040204" pitchFamily="50" charset="-128"/>
              </a:rPr>
              <a:t>利用者</a:t>
            </a:r>
            <a:endParaRPr kumimoji="0" lang="ja-JP" altLang="en-US" sz="1100" kern="0" dirty="0">
              <a:solidFill>
                <a:prstClr val="black"/>
              </a:solidFill>
              <a:latin typeface="HGPｺﾞｼｯｸM" pitchFamily="50" charset="-128"/>
              <a:ea typeface="HGPｺﾞｼｯｸM" pitchFamily="50" charset="-128"/>
              <a:cs typeface="Meiryo UI" panose="020B0604030504040204" pitchFamily="50" charset="-128"/>
            </a:endParaRPr>
          </a:p>
        </p:txBody>
      </p:sp>
      <p:sp>
        <p:nvSpPr>
          <p:cNvPr id="21" name="強調線吹き出し 1 (枠付き) 20"/>
          <p:cNvSpPr/>
          <p:nvPr/>
        </p:nvSpPr>
        <p:spPr>
          <a:xfrm>
            <a:off x="6441057" y="5825995"/>
            <a:ext cx="1174851" cy="490535"/>
          </a:xfrm>
          <a:prstGeom prst="accentBorderCallout1">
            <a:avLst>
              <a:gd name="adj1" fmla="val 50066"/>
              <a:gd name="adj2" fmla="val 104987"/>
              <a:gd name="adj3" fmla="val -33224"/>
              <a:gd name="adj4" fmla="val 131346"/>
            </a:avLst>
          </a:prstGeom>
          <a:solidFill>
            <a:srgbClr val="F79646">
              <a:lumMod val="40000"/>
              <a:lumOff val="60000"/>
            </a:srgbClr>
          </a:solidFill>
          <a:ln w="9525" cap="flat" cmpd="sng" algn="ctr">
            <a:solidFill>
              <a:srgbClr val="FF0000"/>
            </a:solidFill>
            <a:prstDash val="solid"/>
          </a:ln>
          <a:effectLst/>
        </p:spPr>
        <p:txBody>
          <a:bodyPr rtlCol="0" anchor="ctr"/>
          <a:lstStyle/>
          <a:p>
            <a:pPr lvl="0"/>
            <a:r>
              <a:rPr kumimoji="0" lang="ja-JP" altLang="en-US" sz="1100" kern="0" dirty="0" smtClean="0">
                <a:solidFill>
                  <a:prstClr val="black"/>
                </a:solidFill>
                <a:latin typeface="HGPｺﾞｼｯｸM" pitchFamily="50" charset="-128"/>
                <a:ea typeface="HGPｺﾞｼｯｸM" pitchFamily="50" charset="-128"/>
                <a:cs typeface="Meiryo UI" panose="020B0604030504040204" pitchFamily="50" charset="-128"/>
              </a:rPr>
              <a:t>手続の主体者</a:t>
            </a:r>
            <a:endParaRPr kumimoji="0" lang="en-US" altLang="ja-JP" sz="1100" kern="0" dirty="0" smtClean="0">
              <a:solidFill>
                <a:prstClr val="black"/>
              </a:solidFill>
              <a:latin typeface="HGPｺﾞｼｯｸM" pitchFamily="50" charset="-128"/>
              <a:ea typeface="HGPｺﾞｼｯｸM" pitchFamily="50" charset="-128"/>
              <a:cs typeface="Meiryo UI" panose="020B0604030504040204" pitchFamily="50" charset="-128"/>
            </a:endParaRPr>
          </a:p>
          <a:p>
            <a:pPr lvl="0"/>
            <a:r>
              <a:rPr kumimoji="0" lang="ja-JP" altLang="en-US" sz="1100" kern="0" dirty="0" smtClean="0">
                <a:solidFill>
                  <a:prstClr val="black"/>
                </a:solidFill>
                <a:latin typeface="HGPｺﾞｼｯｸM" pitchFamily="50" charset="-128"/>
                <a:ea typeface="HGPｺﾞｼｯｸM" pitchFamily="50" charset="-128"/>
                <a:cs typeface="Meiryo UI" panose="020B0604030504040204" pitchFamily="50" charset="-128"/>
              </a:rPr>
              <a:t>（自団体）</a:t>
            </a:r>
            <a:endParaRPr kumimoji="0" lang="ja-JP" altLang="en-US" sz="1100" kern="0" dirty="0">
              <a:solidFill>
                <a:prstClr val="black"/>
              </a:solidFill>
              <a:latin typeface="HGPｺﾞｼｯｸM" pitchFamily="50" charset="-128"/>
              <a:ea typeface="HGPｺﾞｼｯｸM" pitchFamily="50" charset="-128"/>
              <a:cs typeface="Meiryo UI" panose="020B0604030504040204" pitchFamily="50" charset="-128"/>
            </a:endParaRPr>
          </a:p>
        </p:txBody>
      </p:sp>
      <p:sp>
        <p:nvSpPr>
          <p:cNvPr id="22" name="強調線吹き出し 1 (枠付き) 21"/>
          <p:cNvSpPr/>
          <p:nvPr/>
        </p:nvSpPr>
        <p:spPr>
          <a:xfrm>
            <a:off x="8097242" y="5825995"/>
            <a:ext cx="1174851" cy="490535"/>
          </a:xfrm>
          <a:prstGeom prst="accentBorderCallout1">
            <a:avLst>
              <a:gd name="adj1" fmla="val 50066"/>
              <a:gd name="adj2" fmla="val 104987"/>
              <a:gd name="adj3" fmla="val -24018"/>
              <a:gd name="adj4" fmla="val 109246"/>
            </a:avLst>
          </a:prstGeom>
          <a:solidFill>
            <a:srgbClr val="F79646">
              <a:lumMod val="40000"/>
              <a:lumOff val="60000"/>
            </a:srgbClr>
          </a:solidFill>
          <a:ln w="9525" cap="flat" cmpd="sng" algn="ctr">
            <a:solidFill>
              <a:srgbClr val="FF0000"/>
            </a:solidFill>
            <a:prstDash val="solid"/>
          </a:ln>
          <a:effectLst/>
        </p:spPr>
        <p:txBody>
          <a:bodyPr rtlCol="0" anchor="ctr"/>
          <a:lstStyle/>
          <a:p>
            <a:pPr lvl="0"/>
            <a:r>
              <a:rPr kumimoji="0" lang="ja-JP" altLang="en-US" sz="1100" kern="0" dirty="0" smtClean="0">
                <a:solidFill>
                  <a:prstClr val="black"/>
                </a:solidFill>
                <a:latin typeface="HGPｺﾞｼｯｸM" pitchFamily="50" charset="-128"/>
                <a:ea typeface="HGPｺﾞｼｯｸM" pitchFamily="50" charset="-128"/>
                <a:cs typeface="Meiryo UI" panose="020B0604030504040204" pitchFamily="50" charset="-128"/>
              </a:rPr>
              <a:t>情報連携先</a:t>
            </a:r>
            <a:endParaRPr kumimoji="0" lang="en-US" altLang="ja-JP" sz="1100" kern="0" dirty="0" smtClean="0">
              <a:solidFill>
                <a:prstClr val="black"/>
              </a:solidFill>
              <a:latin typeface="HGPｺﾞｼｯｸM" pitchFamily="50" charset="-128"/>
              <a:ea typeface="HGPｺﾞｼｯｸM" pitchFamily="50" charset="-128"/>
              <a:cs typeface="Meiryo UI" panose="020B0604030504040204" pitchFamily="50" charset="-128"/>
            </a:endParaRPr>
          </a:p>
          <a:p>
            <a:pPr lvl="0"/>
            <a:r>
              <a:rPr kumimoji="0" lang="ja-JP" altLang="en-US" sz="1100" kern="0" dirty="0" smtClean="0">
                <a:solidFill>
                  <a:prstClr val="black"/>
                </a:solidFill>
                <a:latin typeface="HGPｺﾞｼｯｸM" pitchFamily="50" charset="-128"/>
                <a:ea typeface="HGPｺﾞｼｯｸM" pitchFamily="50" charset="-128"/>
                <a:cs typeface="Meiryo UI" panose="020B0604030504040204" pitchFamily="50" charset="-128"/>
              </a:rPr>
              <a:t>（他団体）</a:t>
            </a:r>
            <a:endParaRPr kumimoji="0" lang="ja-JP" altLang="en-US" sz="1100" kern="0" dirty="0">
              <a:solidFill>
                <a:prstClr val="black"/>
              </a:solidFill>
              <a:latin typeface="HGPｺﾞｼｯｸM" pitchFamily="50" charset="-128"/>
              <a:ea typeface="HGPｺﾞｼｯｸM" pitchFamily="50" charset="-128"/>
              <a:cs typeface="Meiryo UI" panose="020B0604030504040204" pitchFamily="50" charset="-128"/>
            </a:endParaRPr>
          </a:p>
        </p:txBody>
      </p:sp>
      <p:pic>
        <p:nvPicPr>
          <p:cNvPr id="102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08940" y="3006480"/>
            <a:ext cx="2300355" cy="3297007"/>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4" cstate="print"/>
          <a:srcRect/>
          <a:stretch>
            <a:fillRect/>
          </a:stretch>
        </p:blipFill>
        <p:spPr bwMode="auto">
          <a:xfrm>
            <a:off x="6258631" y="1652462"/>
            <a:ext cx="3316112" cy="4145139"/>
          </a:xfrm>
          <a:prstGeom prst="rect">
            <a:avLst/>
          </a:prstGeom>
          <a:noFill/>
          <a:ln w="9525">
            <a:noFill/>
            <a:miter lim="800000"/>
            <a:headEnd/>
            <a:tailEnd/>
          </a:ln>
          <a:effectLst/>
        </p:spPr>
      </p:pic>
      <p:sp>
        <p:nvSpPr>
          <p:cNvPr id="17"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kumimoji="1" lang="ja-JP" altLang="en-US" sz="2800" b="1" kern="0" dirty="0" smtClean="0">
                <a:latin typeface="HGPｺﾞｼｯｸM" pitchFamily="50" charset="-128"/>
                <a:ea typeface="HGPｺﾞｼｯｸM" pitchFamily="50" charset="-128"/>
              </a:rPr>
              <a:t>４．標準モデルを活用して導入する</a:t>
            </a:r>
          </a:p>
          <a:p>
            <a:r>
              <a:rPr lang="ja-JP" altLang="en-US" sz="2000" b="1" dirty="0" smtClean="0">
                <a:latin typeface="HGPｺﾞｼｯｸM" pitchFamily="50" charset="-128"/>
                <a:ea typeface="HGPｺﾞｼｯｸM" pitchFamily="50" charset="-128"/>
              </a:rPr>
              <a:t>　　　業務プロセスフロー（簡易版）（資料</a:t>
            </a:r>
            <a:r>
              <a:rPr lang="en-US" altLang="ja-JP" sz="2000" b="1" dirty="0" smtClean="0">
                <a:latin typeface="HGPｺﾞｼｯｸM" pitchFamily="50" charset="-128"/>
                <a:ea typeface="HGPｺﾞｼｯｸM" pitchFamily="50" charset="-128"/>
              </a:rPr>
              <a:t>7</a:t>
            </a:r>
            <a:r>
              <a:rPr lang="ja-JP" altLang="en-US" sz="2000" b="1" dirty="0" smtClean="0">
                <a:latin typeface="HGPｺﾞｼｯｸM" pitchFamily="50" charset="-128"/>
                <a:ea typeface="HGPｺﾞｼｯｸM" pitchFamily="50" charset="-128"/>
              </a:rPr>
              <a:t>）／（詳細版）（資料</a:t>
            </a:r>
            <a:r>
              <a:rPr lang="en-US" altLang="ja-JP" sz="2000" b="1" dirty="0" smtClean="0">
                <a:latin typeface="HGPｺﾞｼｯｸM" pitchFamily="50" charset="-128"/>
                <a:ea typeface="HGPｺﾞｼｯｸM" pitchFamily="50" charset="-128"/>
              </a:rPr>
              <a:t>8</a:t>
            </a:r>
            <a:r>
              <a:rPr lang="ja-JP" altLang="en-US" sz="2000" b="1" dirty="0" smtClean="0">
                <a:latin typeface="HGPｺﾞｼｯｸM" pitchFamily="50" charset="-128"/>
                <a:ea typeface="HGPｺﾞｼｯｸM" pitchFamily="50" charset="-128"/>
              </a:rPr>
              <a:t>）</a:t>
            </a:r>
            <a:endParaRPr lang="ja-JP" altLang="en-US" sz="2000" b="1" dirty="0">
              <a:latin typeface="HGPｺﾞｼｯｸM" pitchFamily="50" charset="-128"/>
              <a:ea typeface="HGPｺﾞｼｯｸM" pitchFamily="50" charset="-128"/>
            </a:endParaRPr>
          </a:p>
        </p:txBody>
      </p:sp>
      <p:sp>
        <p:nvSpPr>
          <p:cNvPr id="23" name="正方形/長方形 22"/>
          <p:cNvSpPr/>
          <p:nvPr/>
        </p:nvSpPr>
        <p:spPr>
          <a:xfrm>
            <a:off x="191912" y="1335233"/>
            <a:ext cx="6351411"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2000" dirty="0" smtClean="0">
                <a:latin typeface="HGPｺﾞｼｯｸM" pitchFamily="50" charset="-128"/>
                <a:ea typeface="HGPｺﾞｼｯｸM" pitchFamily="50" charset="-128"/>
              </a:rPr>
              <a:t>②バックオフィス連携による情報連携推進事業</a:t>
            </a:r>
            <a:endParaRPr lang="ja-JP" altLang="en-US" sz="2000" dirty="0">
              <a:latin typeface="HGPｺﾞｼｯｸM" pitchFamily="50" charset="-128"/>
              <a:ea typeface="HGPｺﾞｼｯｸM" pitchFamily="50" charset="-128"/>
            </a:endParaRPr>
          </a:p>
        </p:txBody>
      </p:sp>
      <p:sp>
        <p:nvSpPr>
          <p:cNvPr id="30" name="フッター プレースホルダ 46"/>
          <p:cNvSpPr>
            <a:spLocks noGrp="1"/>
          </p:cNvSpPr>
          <p:nvPr>
            <p:ph type="ftr" sz="quarter" idx="3"/>
          </p:nvPr>
        </p:nvSpPr>
        <p:spPr>
          <a:xfrm>
            <a:off x="3002785" y="6381328"/>
            <a:ext cx="3900433" cy="252000"/>
          </a:xfrm>
        </p:spPr>
        <p:txBody>
          <a:bodyPr/>
          <a:lstStyle/>
          <a:p>
            <a:r>
              <a:rPr lang="en-US" altLang="ja-JP" dirty="0" smtClean="0"/>
              <a:t>3-4  </a:t>
            </a:r>
            <a:r>
              <a:rPr lang="ja-JP" altLang="en-US" dirty="0" smtClean="0"/>
              <a:t>番号制度（情報連携推進導入・運用編）</a:t>
            </a:r>
            <a:endParaRPr lang="en-US" altLang="ja-JP" dirty="0"/>
          </a:p>
        </p:txBody>
      </p:sp>
    </p:spTree>
    <p:extLst>
      <p:ext uri="{BB962C8B-B14F-4D97-AF65-F5344CB8AC3E}">
        <p14:creationId xmlns="" xmlns:p14="http://schemas.microsoft.com/office/powerpoint/2010/main" val="33315532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a:xfrm>
            <a:off x="4275480" y="1824601"/>
            <a:ext cx="4392488" cy="417646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latin typeface="HGPｺﾞｼｯｸM" pitchFamily="50" charset="-128"/>
                <a:ea typeface="HGPｺﾞｼｯｸM" pitchFamily="50" charset="-128"/>
              </a:rPr>
              <a:t>う</a:t>
            </a:r>
            <a:endParaRPr kumimoji="1" lang="ja-JP" altLang="en-US" dirty="0">
              <a:latin typeface="HGPｺﾞｼｯｸM" pitchFamily="50" charset="-128"/>
              <a:ea typeface="HGPｺﾞｼｯｸM" pitchFamily="50" charset="-128"/>
            </a:endParaRPr>
          </a:p>
        </p:txBody>
      </p:sp>
      <p:sp>
        <p:nvSpPr>
          <p:cNvPr id="32" name="正方形/長方形 31"/>
          <p:cNvSpPr/>
          <p:nvPr/>
        </p:nvSpPr>
        <p:spPr>
          <a:xfrm>
            <a:off x="4275480" y="2112633"/>
            <a:ext cx="3096344" cy="36004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latin typeface="HGPｺﾞｼｯｸM" pitchFamily="50" charset="-128"/>
              <a:ea typeface="HGPｺﾞｼｯｸM" pitchFamily="50" charset="-128"/>
            </a:endParaRPr>
          </a:p>
        </p:txBody>
      </p:sp>
      <p:sp>
        <p:nvSpPr>
          <p:cNvPr id="33" name="正方形/長方形 32"/>
          <p:cNvSpPr/>
          <p:nvPr/>
        </p:nvSpPr>
        <p:spPr>
          <a:xfrm>
            <a:off x="4275479" y="2688699"/>
            <a:ext cx="2304257" cy="255454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ja-JP" altLang="en-US" sz="1600" dirty="0" smtClean="0">
                <a:latin typeface="HGPｺﾞｼｯｸM" pitchFamily="50" charset="-128"/>
                <a:ea typeface="HGPｺﾞｼｯｸM" pitchFamily="50" charset="-128"/>
              </a:rPr>
              <a:t>特定個人情報ファイルを取り扱う際に生じる個人のプライバシー等の権利利益に影響を与え得る特定個人情報の漏えいその他の事態を発生させる</a:t>
            </a:r>
            <a:r>
              <a:rPr lang="ja-JP" altLang="en-US" sz="1600" u="sng" dirty="0" smtClean="0">
                <a:latin typeface="HGPｺﾞｼｯｸM" pitchFamily="50" charset="-128"/>
                <a:ea typeface="HGPｺﾞｼｯｸM" pitchFamily="50" charset="-128"/>
              </a:rPr>
              <a:t>リスクを認識し、このようなリスクを軽減するための適切な措置を講じていることを確認の上、宣言</a:t>
            </a:r>
            <a:endParaRPr lang="ja-JP" altLang="en-US" sz="1600" dirty="0">
              <a:latin typeface="HGPｺﾞｼｯｸM" pitchFamily="50" charset="-128"/>
              <a:ea typeface="HGPｺﾞｼｯｸM" pitchFamily="50" charset="-128"/>
            </a:endParaRPr>
          </a:p>
        </p:txBody>
      </p:sp>
      <p:sp>
        <p:nvSpPr>
          <p:cNvPr id="34" name="正方形/長方形 33"/>
          <p:cNvSpPr/>
          <p:nvPr/>
        </p:nvSpPr>
        <p:spPr>
          <a:xfrm>
            <a:off x="1251144" y="1959321"/>
            <a:ext cx="2304257" cy="418576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ja-JP" altLang="en-US" sz="1400" dirty="0">
                <a:latin typeface="HGPｺﾞｼｯｸM" pitchFamily="50" charset="-128"/>
                <a:ea typeface="HGPｺﾞｼｯｸM" pitchFamily="50" charset="-128"/>
              </a:rPr>
              <a:t>地方公共団体等は、安全管理措置を講ずるに当たり</a:t>
            </a:r>
            <a:r>
              <a:rPr lang="ja-JP" altLang="en-US" sz="1400" dirty="0" smtClean="0">
                <a:latin typeface="HGPｺﾞｼｯｸM" pitchFamily="50" charset="-128"/>
                <a:ea typeface="HGPｺﾞｼｯｸM" pitchFamily="50" charset="-128"/>
              </a:rPr>
              <a:t>、</a:t>
            </a:r>
            <a:endParaRPr lang="en-US" altLang="ja-JP" sz="1400" dirty="0" smtClean="0">
              <a:latin typeface="HGPｺﾞｼｯｸM" pitchFamily="50" charset="-128"/>
              <a:ea typeface="HGPｺﾞｼｯｸM" pitchFamily="50" charset="-128"/>
            </a:endParaRPr>
          </a:p>
          <a:p>
            <a:endParaRPr lang="en-US" altLang="ja-JP" sz="1400" dirty="0" smtClean="0">
              <a:latin typeface="HGPｺﾞｼｯｸM" pitchFamily="50" charset="-128"/>
              <a:ea typeface="HGPｺﾞｼｯｸM" pitchFamily="50" charset="-128"/>
            </a:endParaRPr>
          </a:p>
          <a:p>
            <a:r>
              <a:rPr lang="ja-JP" altLang="en-US" sz="1400" dirty="0" smtClean="0">
                <a:latin typeface="HGPｺﾞｼｯｸM" pitchFamily="50" charset="-128"/>
                <a:ea typeface="HGPｺﾞｼｯｸM" pitchFamily="50" charset="-128"/>
              </a:rPr>
              <a:t>○番号法、</a:t>
            </a:r>
            <a:endParaRPr lang="en-US" altLang="ja-JP" sz="1400" dirty="0" smtClean="0">
              <a:latin typeface="HGPｺﾞｼｯｸM" pitchFamily="50" charset="-128"/>
              <a:ea typeface="HGPｺﾞｼｯｸM" pitchFamily="50" charset="-128"/>
            </a:endParaRPr>
          </a:p>
          <a:p>
            <a:r>
              <a:rPr lang="ja-JP" altLang="en-US" sz="1400" dirty="0" smtClean="0">
                <a:latin typeface="HGPｺﾞｼｯｸM" pitchFamily="50" charset="-128"/>
                <a:ea typeface="HGPｺﾞｼｯｸM" pitchFamily="50" charset="-128"/>
              </a:rPr>
              <a:t>○個人</a:t>
            </a:r>
            <a:r>
              <a:rPr lang="ja-JP" altLang="en-US" sz="1400" dirty="0">
                <a:latin typeface="HGPｺﾞｼｯｸM" pitchFamily="50" charset="-128"/>
                <a:ea typeface="HGPｺﾞｼｯｸM" pitchFamily="50" charset="-128"/>
              </a:rPr>
              <a:t>情報保護条例</a:t>
            </a:r>
            <a:r>
              <a:rPr lang="ja-JP" altLang="en-US" sz="1400" dirty="0" smtClean="0">
                <a:latin typeface="HGPｺﾞｼｯｸM" pitchFamily="50" charset="-128"/>
                <a:ea typeface="HGPｺﾞｼｯｸM" pitchFamily="50" charset="-128"/>
              </a:rPr>
              <a:t>、</a:t>
            </a:r>
            <a:endParaRPr lang="en-US" altLang="ja-JP" sz="1400" dirty="0" smtClean="0">
              <a:latin typeface="HGPｺﾞｼｯｸM" pitchFamily="50" charset="-128"/>
              <a:ea typeface="HGPｺﾞｼｯｸM" pitchFamily="50" charset="-128"/>
            </a:endParaRPr>
          </a:p>
          <a:p>
            <a:r>
              <a:rPr lang="ja-JP" altLang="en-US" sz="1400" b="1" dirty="0" smtClean="0">
                <a:latin typeface="HGPｺﾞｼｯｸM" pitchFamily="50" charset="-128"/>
                <a:ea typeface="HGPｺﾞｼｯｸM" pitchFamily="50" charset="-128"/>
              </a:rPr>
              <a:t>○</a:t>
            </a:r>
            <a:r>
              <a:rPr lang="en-US" altLang="ja-JP" sz="1400" b="1" dirty="0" smtClean="0">
                <a:latin typeface="HGPｺﾞｼｯｸM" pitchFamily="50" charset="-128"/>
                <a:ea typeface="HGPｺﾞｼｯｸM" pitchFamily="50" charset="-128"/>
              </a:rPr>
              <a:t>※</a:t>
            </a:r>
            <a:r>
              <a:rPr lang="ja-JP" altLang="en-US" sz="1400" b="1" dirty="0" smtClean="0">
                <a:latin typeface="HGPｺﾞｼｯｸM" pitchFamily="50" charset="-128"/>
                <a:ea typeface="HGPｺﾞｼｯｸM" pitchFamily="50" charset="-128"/>
              </a:rPr>
              <a:t>特定個人情報の適正な取扱いに関するガイドライン</a:t>
            </a:r>
          </a:p>
          <a:p>
            <a:r>
              <a:rPr lang="ja-JP" altLang="en-US" sz="1400" b="1" dirty="0" smtClean="0">
                <a:latin typeface="HGPｺﾞｼｯｸM" pitchFamily="50" charset="-128"/>
                <a:ea typeface="HGPｺﾞｼｯｸM" pitchFamily="50" charset="-128"/>
              </a:rPr>
              <a:t>（行政機関等・地方公共団体等編）</a:t>
            </a:r>
            <a:endParaRPr lang="en-US" altLang="ja-JP" sz="1400" b="1" dirty="0" smtClean="0">
              <a:latin typeface="HGPｺﾞｼｯｸM" pitchFamily="50" charset="-128"/>
              <a:ea typeface="HGPｺﾞｼｯｸM" pitchFamily="50" charset="-128"/>
            </a:endParaRPr>
          </a:p>
          <a:p>
            <a:r>
              <a:rPr lang="ja-JP" altLang="en-US" sz="1400" dirty="0" smtClean="0">
                <a:latin typeface="HGPｺﾞｼｯｸM" pitchFamily="50" charset="-128"/>
                <a:ea typeface="HGPｺﾞｼｯｸM" pitchFamily="50" charset="-128"/>
              </a:rPr>
              <a:t>○指針等</a:t>
            </a:r>
            <a:endParaRPr lang="en-US" altLang="ja-JP" sz="1400" dirty="0" smtClean="0">
              <a:latin typeface="HGPｺﾞｼｯｸM" pitchFamily="50" charset="-128"/>
              <a:ea typeface="HGPｺﾞｼｯｸM" pitchFamily="50" charset="-128"/>
            </a:endParaRPr>
          </a:p>
          <a:p>
            <a:r>
              <a:rPr lang="ja-JP" altLang="en-US" sz="1400" dirty="0" smtClean="0">
                <a:latin typeface="HGPｺﾞｼｯｸM" pitchFamily="50" charset="-128"/>
                <a:ea typeface="HGPｺﾞｼｯｸM" pitchFamily="50" charset="-128"/>
              </a:rPr>
              <a:t>○地方</a:t>
            </a:r>
            <a:r>
              <a:rPr lang="ja-JP" altLang="en-US" sz="1400" dirty="0">
                <a:latin typeface="HGPｺﾞｼｯｸM" pitchFamily="50" charset="-128"/>
                <a:ea typeface="HGPｺﾞｼｯｸM" pitchFamily="50" charset="-128"/>
              </a:rPr>
              <a:t>公共団体における情報セキュリティポリシーに関するガイドライン</a:t>
            </a:r>
            <a:r>
              <a:rPr lang="ja-JP" altLang="en-US" sz="1400" dirty="0" smtClean="0">
                <a:latin typeface="HGPｺﾞｼｯｸM" pitchFamily="50" charset="-128"/>
                <a:ea typeface="HGPｺﾞｼｯｸM" pitchFamily="50" charset="-128"/>
              </a:rPr>
              <a:t>等</a:t>
            </a:r>
            <a:endParaRPr lang="en-US" altLang="ja-JP" sz="1400" dirty="0" smtClean="0">
              <a:latin typeface="HGPｺﾞｼｯｸM" pitchFamily="50" charset="-128"/>
              <a:ea typeface="HGPｺﾞｼｯｸM" pitchFamily="50" charset="-128"/>
            </a:endParaRPr>
          </a:p>
          <a:p>
            <a:r>
              <a:rPr lang="ja-JP" altLang="en-US" sz="1400" dirty="0" smtClean="0">
                <a:latin typeface="HGPｺﾞｼｯｸM" pitchFamily="50" charset="-128"/>
                <a:ea typeface="HGPｺﾞｼｯｸM" pitchFamily="50" charset="-128"/>
              </a:rPr>
              <a:t>を</a:t>
            </a:r>
            <a:r>
              <a:rPr lang="ja-JP" altLang="en-US" sz="1400" dirty="0">
                <a:latin typeface="HGPｺﾞｼｯｸM" pitchFamily="50" charset="-128"/>
                <a:ea typeface="HGPｺﾞｼｯｸM" pitchFamily="50" charset="-128"/>
              </a:rPr>
              <a:t>参考に</a:t>
            </a:r>
            <a:r>
              <a:rPr lang="ja-JP" altLang="en-US" sz="1400" u="sng" dirty="0">
                <a:latin typeface="HGPｺﾞｼｯｸM" pitchFamily="50" charset="-128"/>
                <a:ea typeface="HGPｺﾞｼｯｸM" pitchFamily="50" charset="-128"/>
              </a:rPr>
              <a:t>地方公共団体等において策定した情報セキュリティポリシー等を遵守</a:t>
            </a:r>
            <a:r>
              <a:rPr lang="ja-JP" altLang="en-US" sz="1400" dirty="0">
                <a:latin typeface="HGPｺﾞｼｯｸM" pitchFamily="50" charset="-128"/>
                <a:ea typeface="HGPｺﾞｼｯｸM" pitchFamily="50" charset="-128"/>
              </a:rPr>
              <a:t>することを</a:t>
            </a:r>
            <a:r>
              <a:rPr lang="ja-JP" altLang="en-US" sz="1400" b="1" u="sng" dirty="0" smtClean="0">
                <a:solidFill>
                  <a:srgbClr val="FF0000"/>
                </a:solidFill>
                <a:latin typeface="HGPｺﾞｼｯｸM" pitchFamily="50" charset="-128"/>
                <a:ea typeface="HGPｺﾞｼｯｸM" pitchFamily="50" charset="-128"/>
              </a:rPr>
              <a:t>前提とする。</a:t>
            </a:r>
            <a:endParaRPr lang="en-US" altLang="ja-JP" sz="1400" b="1" u="sng" dirty="0" smtClean="0">
              <a:solidFill>
                <a:srgbClr val="FF0000"/>
              </a:solidFill>
              <a:latin typeface="HGPｺﾞｼｯｸM" pitchFamily="50" charset="-128"/>
              <a:ea typeface="HGPｺﾞｼｯｸM" pitchFamily="50" charset="-128"/>
            </a:endParaRPr>
          </a:p>
          <a:p>
            <a:endParaRPr lang="en-US" altLang="ja-JP" sz="1400" b="1" u="sng" dirty="0" smtClean="0">
              <a:latin typeface="HGPｺﾞｼｯｸM" pitchFamily="50" charset="-128"/>
              <a:ea typeface="HGPｺﾞｼｯｸM" pitchFamily="50" charset="-128"/>
            </a:endParaRPr>
          </a:p>
          <a:p>
            <a:r>
              <a:rPr lang="ja-JP" altLang="en-US" sz="1400" b="1" u="sng" dirty="0" smtClean="0">
                <a:latin typeface="HGPｺﾞｼｯｸM" pitchFamily="50" charset="-128"/>
                <a:ea typeface="HGPｺﾞｼｯｸM" pitchFamily="50" charset="-128"/>
              </a:rPr>
              <a:t>（</a:t>
            </a:r>
            <a:r>
              <a:rPr lang="en-US" altLang="ja-JP" sz="1400" b="1" u="sng" dirty="0" smtClean="0">
                <a:latin typeface="HGPｺﾞｼｯｸM" pitchFamily="50" charset="-128"/>
                <a:ea typeface="HGPｺﾞｼｯｸM" pitchFamily="50" charset="-128"/>
              </a:rPr>
              <a:t>※</a:t>
            </a:r>
            <a:r>
              <a:rPr lang="ja-JP" altLang="en-US" sz="1400" b="1" u="sng" dirty="0" smtClean="0">
                <a:latin typeface="HGPｺﾞｼｯｸM" pitchFamily="50" charset="-128"/>
                <a:ea typeface="HGPｺﾞｼｯｸM" pitchFamily="50" charset="-128"/>
              </a:rPr>
              <a:t>より）</a:t>
            </a:r>
            <a:endParaRPr lang="ja-JP" altLang="en-US" sz="1400" b="1" u="sng" dirty="0">
              <a:latin typeface="HGPｺﾞｼｯｸM" pitchFamily="50" charset="-128"/>
              <a:ea typeface="HGPｺﾞｼｯｸM" pitchFamily="50" charset="-128"/>
            </a:endParaRPr>
          </a:p>
        </p:txBody>
      </p:sp>
      <p:sp>
        <p:nvSpPr>
          <p:cNvPr id="35" name="角丸四角形 34"/>
          <p:cNvSpPr/>
          <p:nvPr/>
        </p:nvSpPr>
        <p:spPr>
          <a:xfrm>
            <a:off x="4419497" y="2472673"/>
            <a:ext cx="1728192"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ｺﾞｼｯｸM" pitchFamily="50" charset="-128"/>
                <a:ea typeface="HGPｺﾞｼｯｸM" pitchFamily="50" charset="-128"/>
              </a:rPr>
              <a:t>基礎項目評価報告</a:t>
            </a:r>
            <a:endParaRPr kumimoji="1" lang="ja-JP" altLang="en-US" sz="1400" dirty="0">
              <a:latin typeface="HGPｺﾞｼｯｸM" pitchFamily="50" charset="-128"/>
              <a:ea typeface="HGPｺﾞｼｯｸM" pitchFamily="50" charset="-128"/>
            </a:endParaRPr>
          </a:p>
        </p:txBody>
      </p:sp>
      <p:sp>
        <p:nvSpPr>
          <p:cNvPr id="36" name="角丸四角形 35"/>
          <p:cNvSpPr/>
          <p:nvPr/>
        </p:nvSpPr>
        <p:spPr>
          <a:xfrm>
            <a:off x="5643632" y="2040625"/>
            <a:ext cx="1728192"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ｺﾞｼｯｸM" pitchFamily="50" charset="-128"/>
                <a:ea typeface="HGPｺﾞｼｯｸM" pitchFamily="50" charset="-128"/>
              </a:rPr>
              <a:t>重点項目評価報告</a:t>
            </a:r>
            <a:endParaRPr kumimoji="1" lang="ja-JP" altLang="en-US" sz="1400" dirty="0">
              <a:latin typeface="HGPｺﾞｼｯｸM" pitchFamily="50" charset="-128"/>
              <a:ea typeface="HGPｺﾞｼｯｸM" pitchFamily="50" charset="-128"/>
            </a:endParaRPr>
          </a:p>
        </p:txBody>
      </p:sp>
      <p:sp>
        <p:nvSpPr>
          <p:cNvPr id="37" name="テキスト ボックス 36"/>
          <p:cNvSpPr txBox="1"/>
          <p:nvPr/>
        </p:nvSpPr>
        <p:spPr>
          <a:xfrm>
            <a:off x="6147688" y="2256649"/>
            <a:ext cx="1224136" cy="1569660"/>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指定されたリスク項目を</a:t>
            </a:r>
            <a:endParaRPr kumimoji="1" lang="en-US" altLang="ja-JP" sz="1200" dirty="0" smtClean="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追加</a:t>
            </a:r>
            <a:r>
              <a:rPr lang="ja-JP" altLang="en-US" sz="1200" dirty="0" smtClean="0">
                <a:latin typeface="HGPｺﾞｼｯｸM" pitchFamily="50" charset="-128"/>
                <a:ea typeface="HGPｺﾞｼｯｸM" pitchFamily="50" charset="-128"/>
              </a:rPr>
              <a:t>＋</a:t>
            </a:r>
            <a:endParaRPr lang="en-US" altLang="ja-JP" sz="1200" dirty="0" smtClean="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・第三者</a:t>
            </a:r>
            <a:endParaRPr lang="en-US" altLang="ja-JP" sz="1200" dirty="0" smtClean="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点検</a:t>
            </a:r>
            <a:r>
              <a:rPr lang="en-US" altLang="ja-JP" sz="1200" dirty="0" smtClean="0">
                <a:latin typeface="HGPｺﾞｼｯｸM" pitchFamily="50" charset="-128"/>
                <a:ea typeface="HGPｺﾞｼｯｸM" pitchFamily="50" charset="-128"/>
              </a:rPr>
              <a:t/>
            </a:r>
            <a:br>
              <a:rPr lang="en-US" altLang="ja-JP" sz="12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　　　　　（任意）</a:t>
            </a:r>
            <a:r>
              <a:rPr lang="en-US" altLang="ja-JP" sz="1200" dirty="0" smtClean="0">
                <a:latin typeface="HGPｺﾞｼｯｸM" pitchFamily="50" charset="-128"/>
                <a:ea typeface="HGPｺﾞｼｯｸM" pitchFamily="50" charset="-128"/>
              </a:rPr>
              <a:t/>
            </a:r>
            <a:br>
              <a:rPr lang="en-US" altLang="ja-JP" sz="12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　　　　・ﾊﾟﾌﾞｺﾒ</a:t>
            </a:r>
            <a:endParaRPr lang="en-US" altLang="ja-JP" sz="1200" dirty="0" smtClean="0">
              <a:latin typeface="HGPｺﾞｼｯｸM" pitchFamily="50" charset="-128"/>
              <a:ea typeface="HGPｺﾞｼｯｸM" pitchFamily="50" charset="-128"/>
            </a:endParaRPr>
          </a:p>
          <a:p>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（任意）</a:t>
            </a:r>
            <a:endParaRPr kumimoji="1" lang="ja-JP" altLang="en-US" sz="1200" dirty="0">
              <a:latin typeface="HGPｺﾞｼｯｸM" pitchFamily="50" charset="-128"/>
              <a:ea typeface="HGPｺﾞｼｯｸM" pitchFamily="50" charset="-128"/>
            </a:endParaRPr>
          </a:p>
        </p:txBody>
      </p:sp>
      <p:sp>
        <p:nvSpPr>
          <p:cNvPr id="39" name="テキスト ボックス 38"/>
          <p:cNvSpPr txBox="1"/>
          <p:nvPr/>
        </p:nvSpPr>
        <p:spPr>
          <a:xfrm>
            <a:off x="7443832" y="2311815"/>
            <a:ext cx="1152128" cy="1384995"/>
          </a:xfrm>
          <a:prstGeom prst="rect">
            <a:avLst/>
          </a:prstGeom>
          <a:noFill/>
        </p:spPr>
        <p:txBody>
          <a:bodyPr wrap="square" rtlCol="0">
            <a:spAutoFit/>
          </a:bodyPr>
          <a:lstStyle/>
          <a:p>
            <a:r>
              <a:rPr kumimoji="1" lang="ja-JP" altLang="en-US" sz="1200" u="sng" dirty="0" smtClean="0">
                <a:latin typeface="HGPｺﾞｼｯｸM" pitchFamily="50" charset="-128"/>
                <a:ea typeface="HGPｺﾞｼｯｸM" pitchFamily="50" charset="-128"/>
              </a:rPr>
              <a:t>さらに</a:t>
            </a:r>
            <a:r>
              <a:rPr kumimoji="1" lang="ja-JP" altLang="en-US" sz="1200" dirty="0" smtClean="0">
                <a:latin typeface="HGPｺﾞｼｯｸM" pitchFamily="50" charset="-128"/>
                <a:ea typeface="HGPｺﾞｼｯｸM" pitchFamily="50" charset="-128"/>
              </a:rPr>
              <a:t>指定されたリスクを追加</a:t>
            </a:r>
            <a:endParaRPr kumimoji="1" lang="en-US" altLang="ja-JP" sz="12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a:t>
            </a:r>
            <a:endParaRPr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・第三者点検（必須）</a:t>
            </a:r>
            <a:endParaRPr kumimoji="1" lang="en-US" altLang="ja-JP" sz="12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・パブコメ</a:t>
            </a:r>
            <a:endParaRPr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（必須）</a:t>
            </a:r>
            <a:endParaRPr kumimoji="1" lang="ja-JP" altLang="en-US" sz="1200" dirty="0">
              <a:latin typeface="HGPｺﾞｼｯｸM" pitchFamily="50" charset="-128"/>
              <a:ea typeface="HGPｺﾞｼｯｸM" pitchFamily="50" charset="-128"/>
            </a:endParaRPr>
          </a:p>
        </p:txBody>
      </p:sp>
      <p:sp>
        <p:nvSpPr>
          <p:cNvPr id="42" name="右矢印 41"/>
          <p:cNvSpPr/>
          <p:nvPr/>
        </p:nvSpPr>
        <p:spPr>
          <a:xfrm>
            <a:off x="6507728" y="4560905"/>
            <a:ext cx="1512168"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HGPｺﾞｼｯｸM" pitchFamily="50" charset="-128"/>
                <a:ea typeface="HGPｺﾞｼｯｸM" pitchFamily="50" charset="-128"/>
              </a:rPr>
              <a:t>しきい値</a:t>
            </a:r>
            <a:endParaRPr kumimoji="1" lang="en-US" altLang="ja-JP" dirty="0" smtClean="0">
              <a:latin typeface="HGPｺﾞｼｯｸM" pitchFamily="50" charset="-128"/>
              <a:ea typeface="HGPｺﾞｼｯｸM" pitchFamily="50" charset="-128"/>
            </a:endParaRPr>
          </a:p>
          <a:p>
            <a:pPr algn="ctr"/>
            <a:r>
              <a:rPr kumimoji="1" lang="ja-JP" altLang="en-US" dirty="0" smtClean="0">
                <a:latin typeface="HGPｺﾞｼｯｸM" pitchFamily="50" charset="-128"/>
                <a:ea typeface="HGPｺﾞｼｯｸM" pitchFamily="50" charset="-128"/>
              </a:rPr>
              <a:t>判断</a:t>
            </a:r>
            <a:endParaRPr kumimoji="1" lang="en-US" altLang="ja-JP" dirty="0" smtClean="0">
              <a:latin typeface="HGPｺﾞｼｯｸM" pitchFamily="50" charset="-128"/>
              <a:ea typeface="HGPｺﾞｼｯｸM" pitchFamily="50" charset="-128"/>
            </a:endParaRPr>
          </a:p>
        </p:txBody>
      </p:sp>
      <p:sp>
        <p:nvSpPr>
          <p:cNvPr id="43" name="右矢印 42"/>
          <p:cNvSpPr/>
          <p:nvPr/>
        </p:nvSpPr>
        <p:spPr>
          <a:xfrm rot="10800000">
            <a:off x="3483393" y="3998869"/>
            <a:ext cx="576064" cy="1656184"/>
          </a:xfrm>
          <a:prstGeom prst="rightArrow">
            <a:avLst/>
          </a:prstGeom>
          <a:ln>
            <a:solidFill>
              <a:srgbClr val="FF33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dirty="0">
              <a:latin typeface="HGPｺﾞｼｯｸM" pitchFamily="50" charset="-128"/>
              <a:ea typeface="HGPｺﾞｼｯｸM" pitchFamily="50" charset="-128"/>
            </a:endParaRPr>
          </a:p>
        </p:txBody>
      </p:sp>
      <p:cxnSp>
        <p:nvCxnSpPr>
          <p:cNvPr id="44" name="直線コネクタ 43"/>
          <p:cNvCxnSpPr/>
          <p:nvPr/>
        </p:nvCxnSpPr>
        <p:spPr>
          <a:xfrm>
            <a:off x="4275480" y="1580192"/>
            <a:ext cx="43924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4275480" y="150818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a:off x="8667968" y="1508184"/>
            <a:ext cx="0" cy="288032"/>
          </a:xfrm>
          <a:prstGeom prst="line">
            <a:avLst/>
          </a:prstGeom>
        </p:spPr>
        <p:style>
          <a:lnRef idx="1">
            <a:schemeClr val="accent1"/>
          </a:lnRef>
          <a:fillRef idx="0">
            <a:schemeClr val="accent1"/>
          </a:fillRef>
          <a:effectRef idx="0">
            <a:schemeClr val="accent1"/>
          </a:effectRef>
          <a:fontRef idx="minor">
            <a:schemeClr val="tx1"/>
          </a:fontRef>
        </p:style>
      </p:cxnSp>
      <p:sp>
        <p:nvSpPr>
          <p:cNvPr id="48" name="角丸四角形 47"/>
          <p:cNvSpPr/>
          <p:nvPr/>
        </p:nvSpPr>
        <p:spPr>
          <a:xfrm>
            <a:off x="4131464" y="4200866"/>
            <a:ext cx="2520280" cy="1262573"/>
          </a:xfrm>
          <a:prstGeom prst="round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M" pitchFamily="50" charset="-128"/>
              <a:ea typeface="HGPｺﾞｼｯｸM" pitchFamily="50" charset="-128"/>
            </a:endParaRPr>
          </a:p>
        </p:txBody>
      </p:sp>
      <p:sp>
        <p:nvSpPr>
          <p:cNvPr id="49" name="角丸四角形 48"/>
          <p:cNvSpPr/>
          <p:nvPr/>
        </p:nvSpPr>
        <p:spPr>
          <a:xfrm>
            <a:off x="1539177" y="1464561"/>
            <a:ext cx="1512168" cy="43204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dirty="0" smtClean="0"/>
              <a:t>前提</a:t>
            </a:r>
            <a:endParaRPr kumimoji="1" lang="ja-JP" altLang="en-US" dirty="0"/>
          </a:p>
        </p:txBody>
      </p:sp>
      <p:sp>
        <p:nvSpPr>
          <p:cNvPr id="50" name="正方形/長方形 49"/>
          <p:cNvSpPr/>
          <p:nvPr/>
        </p:nvSpPr>
        <p:spPr>
          <a:xfrm>
            <a:off x="3654259" y="5768273"/>
            <a:ext cx="4939717" cy="430887"/>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ja-JP" altLang="en-US" sz="1100" dirty="0">
                <a:latin typeface="HGPｺﾞｼｯｸM" pitchFamily="50" charset="-128"/>
                <a:ea typeface="HGPｺﾞｼｯｸM" pitchFamily="50" charset="-128"/>
              </a:rPr>
              <a:t>本ガイドラインの中で、「しなければならない」及び「してはならない」と記述している事項については、これらに従わなかった場合、法令違反と</a:t>
            </a:r>
            <a:r>
              <a:rPr lang="ja-JP" altLang="en-US" sz="1100" dirty="0" smtClean="0">
                <a:latin typeface="HGPｺﾞｼｯｸM" pitchFamily="50" charset="-128"/>
                <a:ea typeface="HGPｺﾞｼｯｸM" pitchFamily="50" charset="-128"/>
              </a:rPr>
              <a:t>判断</a:t>
            </a:r>
            <a:r>
              <a:rPr lang="ja-JP" altLang="en-US" sz="1100" dirty="0">
                <a:latin typeface="HGPｺﾞｼｯｸM" pitchFamily="50" charset="-128"/>
                <a:ea typeface="HGPｺﾞｼｯｸM" pitchFamily="50" charset="-128"/>
              </a:rPr>
              <a:t>される可能性がある</a:t>
            </a:r>
            <a:r>
              <a:rPr lang="ja-JP" altLang="en-US" sz="1100" dirty="0" smtClean="0">
                <a:latin typeface="HGPｺﾞｼｯｸM" pitchFamily="50" charset="-128"/>
                <a:ea typeface="HGPｺﾞｼｯｸM" pitchFamily="50" charset="-128"/>
              </a:rPr>
              <a:t>。</a:t>
            </a:r>
            <a:endParaRPr lang="ja-JP" altLang="en-US" sz="1100" dirty="0">
              <a:latin typeface="HGPｺﾞｼｯｸM" pitchFamily="50" charset="-128"/>
              <a:ea typeface="HGPｺﾞｼｯｸM" pitchFamily="50" charset="-128"/>
            </a:endParaRPr>
          </a:p>
        </p:txBody>
      </p:sp>
      <p:sp>
        <p:nvSpPr>
          <p:cNvPr id="51" name="曲折矢印 50"/>
          <p:cNvSpPr/>
          <p:nvPr/>
        </p:nvSpPr>
        <p:spPr>
          <a:xfrm rot="16200000">
            <a:off x="2990625" y="5581842"/>
            <a:ext cx="720080" cy="57606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M" pitchFamily="50" charset="-128"/>
              <a:ea typeface="HGPｺﾞｼｯｸM" pitchFamily="50" charset="-128"/>
            </a:endParaRPr>
          </a:p>
        </p:txBody>
      </p:sp>
      <p:sp>
        <p:nvSpPr>
          <p:cNvPr id="52" name="テキスト ボックス 51"/>
          <p:cNvSpPr txBox="1"/>
          <p:nvPr/>
        </p:nvSpPr>
        <p:spPr>
          <a:xfrm>
            <a:off x="3480109" y="4515173"/>
            <a:ext cx="631904" cy="646331"/>
          </a:xfrm>
          <a:prstGeom prst="rect">
            <a:avLst/>
          </a:prstGeom>
          <a:noFill/>
        </p:spPr>
        <p:txBody>
          <a:bodyPr wrap="none" rtlCol="0">
            <a:spAutoFit/>
          </a:bodyPr>
          <a:lstStyle/>
          <a:p>
            <a:r>
              <a:rPr kumimoji="1" lang="ja-JP" altLang="en-US" sz="1200" dirty="0" smtClean="0">
                <a:latin typeface="HGPｺﾞｼｯｸM" pitchFamily="50" charset="-128"/>
                <a:ea typeface="HGPｺﾞｼｯｸM" pitchFamily="50" charset="-128"/>
              </a:rPr>
              <a:t>適切な</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措置</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とは</a:t>
            </a:r>
            <a:endParaRPr kumimoji="1" lang="ja-JP" altLang="en-US" sz="1200" dirty="0">
              <a:latin typeface="HGPｺﾞｼｯｸM" pitchFamily="50" charset="-128"/>
              <a:ea typeface="HGPｺﾞｼｯｸM" pitchFamily="50" charset="-128"/>
            </a:endParaRPr>
          </a:p>
        </p:txBody>
      </p:sp>
      <p:sp>
        <p:nvSpPr>
          <p:cNvPr id="54" name="テキスト ボックス 53"/>
          <p:cNvSpPr txBox="1"/>
          <p:nvPr/>
        </p:nvSpPr>
        <p:spPr>
          <a:xfrm>
            <a:off x="4383221" y="1388151"/>
            <a:ext cx="4261555"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kumimoji="1" lang="ja-JP" altLang="en-US" dirty="0" smtClean="0"/>
              <a:t>特定個人情報保護評価（業務開始要件</a:t>
            </a:r>
            <a:r>
              <a:rPr kumimoji="1" lang="en-US" altLang="ja-JP" dirty="0" smtClean="0"/>
              <a:t>)</a:t>
            </a:r>
            <a:endParaRPr kumimoji="1" lang="ja-JP" altLang="en-US" dirty="0"/>
          </a:p>
        </p:txBody>
      </p:sp>
      <p:sp>
        <p:nvSpPr>
          <p:cNvPr id="23" name="スライド番号プレースホルダ 22"/>
          <p:cNvSpPr>
            <a:spLocks noGrp="1"/>
          </p:cNvSpPr>
          <p:nvPr>
            <p:ph type="sldNum" sz="quarter" idx="12"/>
          </p:nvPr>
        </p:nvSpPr>
        <p:spPr/>
        <p:txBody>
          <a:bodyPr/>
          <a:lstStyle/>
          <a:p>
            <a:fld id="{8EDC12F3-E265-4EA4-8231-EBF85ED9DCFF}" type="slidenum">
              <a:rPr lang="ja-JP" altLang="en-US" smtClean="0">
                <a:latin typeface="HGPｺﾞｼｯｸM" pitchFamily="50" charset="-128"/>
                <a:ea typeface="HGPｺﾞｼｯｸM" pitchFamily="50" charset="-128"/>
              </a:rPr>
              <a:pPr/>
              <a:t>31</a:t>
            </a:fld>
            <a:endParaRPr lang="en-US" altLang="ja-JP" dirty="0">
              <a:latin typeface="HGPｺﾞｼｯｸM" pitchFamily="50" charset="-128"/>
              <a:ea typeface="HGPｺﾞｼｯｸM" pitchFamily="50" charset="-128"/>
            </a:endParaRPr>
          </a:p>
        </p:txBody>
      </p:sp>
      <p:sp>
        <p:nvSpPr>
          <p:cNvPr id="38" name="角丸四角形 37"/>
          <p:cNvSpPr/>
          <p:nvPr/>
        </p:nvSpPr>
        <p:spPr>
          <a:xfrm>
            <a:off x="6917198" y="1759610"/>
            <a:ext cx="1728192"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ｺﾞｼｯｸM" pitchFamily="50" charset="-128"/>
                <a:ea typeface="HGPｺﾞｼｯｸM" pitchFamily="50" charset="-128"/>
              </a:rPr>
              <a:t>全項目評価報告</a:t>
            </a:r>
            <a:endParaRPr kumimoji="1" lang="ja-JP" altLang="en-US" sz="1400" dirty="0">
              <a:latin typeface="HGPｺﾞｼｯｸM" pitchFamily="50" charset="-128"/>
              <a:ea typeface="HGPｺﾞｼｯｸM" pitchFamily="50" charset="-128"/>
            </a:endParaRPr>
          </a:p>
        </p:txBody>
      </p:sp>
      <p:sp>
        <p:nvSpPr>
          <p:cNvPr id="25"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lang="ja-JP" altLang="en-US" sz="2800" b="1" dirty="0" smtClean="0">
                <a:latin typeface="HGPｺﾞｼｯｸM" pitchFamily="50" charset="-128"/>
                <a:ea typeface="HGPｺﾞｼｯｸM" pitchFamily="50" charset="-128"/>
              </a:rPr>
              <a:t>５．安全管理措置の考慮</a:t>
            </a:r>
            <a:r>
              <a:rPr lang="en-US" altLang="ja-JP" sz="2800" b="1" dirty="0" smtClean="0">
                <a:latin typeface="HGPｺﾞｼｯｸM" pitchFamily="50" charset="-128"/>
                <a:ea typeface="HGPｺﾞｼｯｸM" pitchFamily="50" charset="-128"/>
              </a:rPr>
              <a:t/>
            </a:r>
            <a:br>
              <a:rPr lang="en-US" altLang="ja-JP" sz="2800" b="1" dirty="0" smtClean="0">
                <a:latin typeface="HGPｺﾞｼｯｸM" pitchFamily="50" charset="-128"/>
                <a:ea typeface="HGPｺﾞｼｯｸM" pitchFamily="50" charset="-128"/>
              </a:rPr>
            </a:br>
            <a:r>
              <a:rPr lang="ja-JP" altLang="en-US" sz="2000" b="1" dirty="0" smtClean="0">
                <a:latin typeface="HGPｺﾞｼｯｸM" pitchFamily="50" charset="-128"/>
                <a:ea typeface="HGPｺﾞｼｯｸM" pitchFamily="50" charset="-128"/>
              </a:rPr>
              <a:t>　特定個人情報の適正な取扱いに関するガイドライン（行政機関等・地方公共団体等編）</a:t>
            </a:r>
            <a:endParaRPr lang="ja-JP" altLang="en-US" sz="2000" b="1" dirty="0">
              <a:latin typeface="HGPｺﾞｼｯｸM" pitchFamily="50" charset="-128"/>
              <a:ea typeface="HGPｺﾞｼｯｸM" pitchFamily="50" charset="-128"/>
            </a:endParaRPr>
          </a:p>
        </p:txBody>
      </p:sp>
      <p:sp>
        <p:nvSpPr>
          <p:cNvPr id="27" name="フッター プレースホルダ 46"/>
          <p:cNvSpPr>
            <a:spLocks noGrp="1"/>
          </p:cNvSpPr>
          <p:nvPr>
            <p:ph type="ftr" sz="quarter" idx="4294967295"/>
          </p:nvPr>
        </p:nvSpPr>
        <p:spPr>
          <a:xfrm>
            <a:off x="3002785" y="6381328"/>
            <a:ext cx="3900433" cy="252000"/>
          </a:xfrm>
          <a:prstGeom prst="rect">
            <a:avLst/>
          </a:prstGeom>
        </p:spPr>
        <p:txBody>
          <a:bodyPr anchor="ctr"/>
          <a:lstStyle/>
          <a:p>
            <a:pPr algn="ctr"/>
            <a:r>
              <a:rPr lang="en-US" altLang="ja-JP" sz="1000" dirty="0" smtClean="0">
                <a:solidFill>
                  <a:schemeClr val="bg1">
                    <a:lumMod val="50000"/>
                  </a:schemeClr>
                </a:solidFill>
                <a:latin typeface="HGPｺﾞｼｯｸM" pitchFamily="50" charset="-128"/>
                <a:ea typeface="HGPｺﾞｼｯｸM" pitchFamily="50" charset="-128"/>
              </a:rPr>
              <a:t>3-4  </a:t>
            </a:r>
            <a:r>
              <a:rPr lang="ja-JP" altLang="en-US" sz="1000" dirty="0" smtClean="0">
                <a:solidFill>
                  <a:schemeClr val="bg1">
                    <a:lumMod val="50000"/>
                  </a:schemeClr>
                </a:solidFill>
                <a:latin typeface="HGPｺﾞｼｯｸM" pitchFamily="50" charset="-128"/>
                <a:ea typeface="HGPｺﾞｼｯｸM" pitchFamily="50" charset="-128"/>
              </a:rPr>
              <a:t>番号制度（情報連携推進導入・運用編）</a:t>
            </a:r>
            <a:endParaRPr lang="en-US" altLang="ja-JP" sz="1000" dirty="0">
              <a:solidFill>
                <a:schemeClr val="bg1">
                  <a:lumMod val="50000"/>
                </a:schemeClr>
              </a:solidFill>
              <a:latin typeface="HGPｺﾞｼｯｸM" pitchFamily="50" charset="-128"/>
              <a:ea typeface="HGPｺﾞｼｯｸM" pitchFamily="50" charset="-128"/>
            </a:endParaRPr>
          </a:p>
        </p:txBody>
      </p:sp>
    </p:spTree>
    <p:extLst>
      <p:ext uri="{BB962C8B-B14F-4D97-AF65-F5344CB8AC3E}">
        <p14:creationId xmlns="" xmlns:p14="http://schemas.microsoft.com/office/powerpoint/2010/main" val="35710951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フッター プレースホルダ 46"/>
          <p:cNvSpPr txBox="1">
            <a:spLocks/>
          </p:cNvSpPr>
          <p:nvPr/>
        </p:nvSpPr>
        <p:spPr>
          <a:xfrm>
            <a:off x="3002785" y="6381328"/>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cs typeface="+mn-cs"/>
              </a:rPr>
              <a:t>3-4  </a:t>
            </a:r>
            <a:r>
              <a:rPr kumimoji="0" lang="ja-JP" altLang="en-US"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cs typeface="+mn-cs"/>
              </a:rPr>
              <a:t>番号制度（情報連携推進導入・運用編）</a:t>
            </a:r>
            <a:endParaRPr kumimoji="0" lang="en-US" altLang="ja-JP"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cs typeface="+mn-cs"/>
            </a:endParaRPr>
          </a:p>
        </p:txBody>
      </p:sp>
      <p:sp>
        <p:nvSpPr>
          <p:cNvPr id="23" name="正方形/長方形 22"/>
          <p:cNvSpPr/>
          <p:nvPr/>
        </p:nvSpPr>
        <p:spPr>
          <a:xfrm>
            <a:off x="282222" y="1513095"/>
            <a:ext cx="9335911" cy="310854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r>
              <a:rPr lang="ja-JP" altLang="en-US" sz="1400" dirty="0" smtClean="0">
                <a:latin typeface="HGPｺﾞｼｯｸM" pitchFamily="50" charset="-128"/>
                <a:ea typeface="HGPｺﾞｼｯｸM" pitchFamily="50" charset="-128"/>
              </a:rPr>
              <a:t>Ａ 個人番号を取り扱う事務の範囲の明確化 </a:t>
            </a:r>
          </a:p>
          <a:p>
            <a:pPr lvl="2"/>
            <a:r>
              <a:rPr lang="ja-JP" altLang="en-US" sz="1400" dirty="0" smtClean="0">
                <a:latin typeface="HGPｺﾞｼｯｸM" pitchFamily="50" charset="-128"/>
                <a:ea typeface="HGPｺﾞｼｯｸM" pitchFamily="50" charset="-128"/>
              </a:rPr>
              <a:t>行政機関等及び地方公共団体等は、</a:t>
            </a:r>
            <a:r>
              <a:rPr lang="ja-JP" altLang="en-US" sz="1400" u="sng" dirty="0" smtClean="0">
                <a:latin typeface="HGPｺﾞｼｯｸM" pitchFamily="50" charset="-128"/>
                <a:ea typeface="HGPｺﾞｼｯｸM" pitchFamily="50" charset="-128"/>
              </a:rPr>
              <a:t>個人番号利用事務等の範囲を明確にしておかなければならない。</a:t>
            </a:r>
            <a:endParaRPr lang="en-US" altLang="ja-JP" sz="1400" u="sng" dirty="0" smtClean="0">
              <a:latin typeface="HGPｺﾞｼｯｸM" pitchFamily="50" charset="-128"/>
              <a:ea typeface="HGPｺﾞｼｯｸM" pitchFamily="50" charset="-128"/>
            </a:endParaRPr>
          </a:p>
          <a:p>
            <a:pPr lvl="2"/>
            <a:r>
              <a:rPr lang="ja-JP" altLang="en-US" sz="1400" dirty="0" smtClean="0">
                <a:latin typeface="HGPｺﾞｼｯｸM" pitchFamily="50" charset="-128"/>
                <a:ea typeface="HGPｺﾞｼｯｸM" pitchFamily="50" charset="-128"/>
              </a:rPr>
              <a:t>→</a:t>
            </a:r>
            <a:r>
              <a:rPr lang="en-US" altLang="ja-JP" sz="1400" dirty="0" smtClean="0">
                <a:latin typeface="HGPｺﾞｼｯｸM" pitchFamily="50" charset="-128"/>
                <a:ea typeface="HGPｺﾞｼｯｸM" pitchFamily="50" charset="-128"/>
              </a:rPr>
              <a:t>※</a:t>
            </a:r>
            <a:r>
              <a:rPr lang="ja-JP" altLang="en-US" sz="1400" dirty="0" smtClean="0">
                <a:latin typeface="HGPｺﾞｼｯｸM" pitchFamily="50" charset="-128"/>
                <a:ea typeface="HGPｺﾞｼｯｸM" pitchFamily="50" charset="-128"/>
              </a:rPr>
              <a:t>ガイドライン第４－１－⑴１Ａ参照 </a:t>
            </a:r>
          </a:p>
          <a:p>
            <a:pPr lvl="1"/>
            <a:r>
              <a:rPr lang="ja-JP" altLang="en-US" sz="1400" dirty="0" smtClean="0">
                <a:latin typeface="HGPｺﾞｼｯｸM" pitchFamily="50" charset="-128"/>
                <a:ea typeface="HGPｺﾞｼｯｸM" pitchFamily="50" charset="-128"/>
              </a:rPr>
              <a:t>Ｂ 特定個人情報等の範囲の明確化 </a:t>
            </a:r>
          </a:p>
          <a:p>
            <a:pPr lvl="2"/>
            <a:r>
              <a:rPr lang="ja-JP" altLang="en-US" sz="1400" dirty="0" smtClean="0">
                <a:latin typeface="HGPｺﾞｼｯｸM" pitchFamily="50" charset="-128"/>
                <a:ea typeface="HGPｺﾞｼｯｸM" pitchFamily="50" charset="-128"/>
              </a:rPr>
              <a:t>行政機関等及び地方公共団体等は、Ａで明確化した事務において</a:t>
            </a:r>
            <a:r>
              <a:rPr lang="ja-JP" altLang="en-US" sz="1400" u="sng" dirty="0" smtClean="0">
                <a:latin typeface="HGPｺﾞｼｯｸM" pitchFamily="50" charset="-128"/>
                <a:ea typeface="HGPｺﾞｼｯｸM" pitchFamily="50" charset="-128"/>
              </a:rPr>
              <a:t>取り扱う特定個人情報等の範囲を明確にしておかなければならない</a:t>
            </a:r>
            <a:r>
              <a:rPr lang="ja-JP" altLang="en-US" sz="1400" dirty="0" smtClean="0">
                <a:latin typeface="HGPｺﾞｼｯｸM" pitchFamily="50" charset="-128"/>
                <a:ea typeface="HGPｺﾞｼｯｸM" pitchFamily="50" charset="-128"/>
              </a:rPr>
              <a:t>（注）。 </a:t>
            </a:r>
          </a:p>
          <a:p>
            <a:pPr lvl="2"/>
            <a:r>
              <a:rPr lang="ja-JP" altLang="en-US" sz="1400" dirty="0" smtClean="0">
                <a:latin typeface="HGPｺﾞｼｯｸM" pitchFamily="50" charset="-128"/>
                <a:ea typeface="HGPｺﾞｼｯｸM" pitchFamily="50" charset="-128"/>
              </a:rPr>
              <a:t>（注）特定個人情報等の範囲を明確にするとは、事務において使用される個人番号及び個人番号と関連付けて管理される個人情報（氏名、生年月日等）の範囲を明確にすることをいう。 </a:t>
            </a:r>
          </a:p>
          <a:p>
            <a:pPr lvl="1"/>
            <a:r>
              <a:rPr lang="ja-JP" altLang="en-US" sz="1400" dirty="0" smtClean="0">
                <a:latin typeface="HGPｺﾞｼｯｸM" pitchFamily="50" charset="-128"/>
                <a:ea typeface="HGPｺﾞｼｯｸM" pitchFamily="50" charset="-128"/>
              </a:rPr>
              <a:t>Ｃ 事務取扱担当者の明確化 </a:t>
            </a:r>
          </a:p>
          <a:p>
            <a:pPr lvl="2"/>
            <a:r>
              <a:rPr lang="ja-JP" altLang="en-US" sz="1400" dirty="0" smtClean="0">
                <a:latin typeface="HGPｺﾞｼｯｸM" pitchFamily="50" charset="-128"/>
                <a:ea typeface="HGPｺﾞｼｯｸM" pitchFamily="50" charset="-128"/>
              </a:rPr>
              <a:t>行政機関等及び地方公共団体等は、Ａで明確化した事務に従事する事務取扱担当者を明確にしておかなければならない。 </a:t>
            </a:r>
          </a:p>
          <a:p>
            <a:pPr lvl="1"/>
            <a:r>
              <a:rPr lang="ja-JP" altLang="en-US" sz="1400" dirty="0" smtClean="0">
                <a:latin typeface="HGPｺﾞｼｯｸM" pitchFamily="50" charset="-128"/>
                <a:ea typeface="HGPｺﾞｼｯｸM" pitchFamily="50" charset="-128"/>
              </a:rPr>
              <a:t>Ｄ 基本方針の策定 </a:t>
            </a:r>
          </a:p>
          <a:p>
            <a:pPr lvl="2"/>
            <a:r>
              <a:rPr lang="ja-JP" altLang="en-US" sz="1400" dirty="0" smtClean="0">
                <a:latin typeface="HGPｺﾞｼｯｸM" pitchFamily="50" charset="-128"/>
                <a:ea typeface="HGPｺﾞｼｯｸM" pitchFamily="50" charset="-128"/>
              </a:rPr>
              <a:t>特定個人情報等の適正な取扱いの確保について組織として取り組むために、基本方針を策定することが重要である。</a:t>
            </a:r>
            <a:endParaRPr lang="en-US" altLang="ja-JP" sz="1400" dirty="0" smtClean="0">
              <a:latin typeface="HGPｺﾞｼｯｸM" pitchFamily="50" charset="-128"/>
              <a:ea typeface="HGPｺﾞｼｯｸM" pitchFamily="50" charset="-128"/>
            </a:endParaRPr>
          </a:p>
        </p:txBody>
      </p:sp>
      <p:sp>
        <p:nvSpPr>
          <p:cNvPr id="24" name="正方形/長方形 23"/>
          <p:cNvSpPr/>
          <p:nvPr/>
        </p:nvSpPr>
        <p:spPr>
          <a:xfrm>
            <a:off x="2408765" y="5431347"/>
            <a:ext cx="4953000" cy="646331"/>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lvl="1">
              <a:buFont typeface="Arial" pitchFamily="34" charset="0"/>
              <a:buChar char="•"/>
            </a:pPr>
            <a:r>
              <a:rPr lang="ja-JP" altLang="en-US" dirty="0" smtClean="0">
                <a:latin typeface="HGPｺﾞｼｯｸM" pitchFamily="50" charset="-128"/>
                <a:ea typeface="HGPｺﾞｼｯｸM" pitchFamily="50" charset="-128"/>
              </a:rPr>
              <a:t>地域情報プラットフォーム</a:t>
            </a:r>
            <a:r>
              <a:rPr lang="en-US" altLang="ja-JP" dirty="0" smtClean="0">
                <a:latin typeface="HGPｺﾞｼｯｸM" pitchFamily="50" charset="-128"/>
                <a:ea typeface="HGPｺﾞｼｯｸM" pitchFamily="50" charset="-128"/>
              </a:rPr>
              <a:t>3.0</a:t>
            </a:r>
          </a:p>
          <a:p>
            <a:pPr lvl="1">
              <a:buFont typeface="Arial" pitchFamily="34" charset="0"/>
              <a:buChar char="•"/>
            </a:pPr>
            <a:r>
              <a:rPr lang="ja-JP" altLang="en-US" dirty="0" smtClean="0">
                <a:latin typeface="HGPｺﾞｼｯｸM" pitchFamily="50" charset="-128"/>
                <a:ea typeface="HGPｺﾞｼｯｸM" pitchFamily="50" charset="-128"/>
              </a:rPr>
              <a:t>バックオフィス連携による情報連携推進事業</a:t>
            </a:r>
            <a:endParaRPr lang="ja-JP" altLang="en-US" dirty="0">
              <a:latin typeface="HGPｺﾞｼｯｸM" pitchFamily="50" charset="-128"/>
              <a:ea typeface="HGPｺﾞｼｯｸM" pitchFamily="50" charset="-128"/>
            </a:endParaRPr>
          </a:p>
        </p:txBody>
      </p:sp>
      <p:sp>
        <p:nvSpPr>
          <p:cNvPr id="25" name="二等辺三角形 24"/>
          <p:cNvSpPr/>
          <p:nvPr/>
        </p:nvSpPr>
        <p:spPr bwMode="auto">
          <a:xfrm>
            <a:off x="3465690" y="4674107"/>
            <a:ext cx="2551289" cy="304800"/>
          </a:xfrm>
          <a:prstGeom prst="triangle">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6" name="テキスト ボックス 25"/>
          <p:cNvSpPr txBox="1"/>
          <p:nvPr/>
        </p:nvSpPr>
        <p:spPr>
          <a:xfrm>
            <a:off x="2991553" y="5012267"/>
            <a:ext cx="3693640" cy="369332"/>
          </a:xfrm>
          <a:prstGeom prst="rect">
            <a:avLst/>
          </a:prstGeom>
          <a:noFill/>
        </p:spPr>
        <p:txBody>
          <a:bodyPr wrap="none" rtlCol="0">
            <a:spAutoFit/>
          </a:bodyPr>
          <a:lstStyle/>
          <a:p>
            <a:r>
              <a:rPr kumimoji="1" lang="ja-JP" altLang="en-US" b="1" dirty="0" smtClean="0">
                <a:latin typeface="HGPｺﾞｼｯｸM" pitchFamily="50" charset="-128"/>
                <a:ea typeface="HGPｺﾞｼｯｸM" pitchFamily="50" charset="-128"/>
              </a:rPr>
              <a:t>成果物</a:t>
            </a:r>
            <a:r>
              <a:rPr kumimoji="1" lang="ja-JP" altLang="en-US" dirty="0" smtClean="0">
                <a:latin typeface="HGPｺﾞｼｯｸM" pitchFamily="50" charset="-128"/>
                <a:ea typeface="HGPｺﾞｼｯｸM" pitchFamily="50" charset="-128"/>
              </a:rPr>
              <a:t>を有効に活用することが可能</a:t>
            </a:r>
            <a:endParaRPr kumimoji="1" lang="ja-JP" altLang="en-US" dirty="0">
              <a:latin typeface="HGPｺﾞｼｯｸM" pitchFamily="50" charset="-128"/>
              <a:ea typeface="HGPｺﾞｼｯｸM" pitchFamily="50" charset="-128"/>
            </a:endParaRPr>
          </a:p>
        </p:txBody>
      </p:sp>
      <p:sp>
        <p:nvSpPr>
          <p:cNvPr id="8" name="テキスト ボックス 7"/>
          <p:cNvSpPr txBox="1"/>
          <p:nvPr/>
        </p:nvSpPr>
        <p:spPr>
          <a:xfrm>
            <a:off x="245660" y="1241948"/>
            <a:ext cx="2159566" cy="307777"/>
          </a:xfrm>
          <a:prstGeom prst="rect">
            <a:avLst/>
          </a:prstGeom>
          <a:noFill/>
        </p:spPr>
        <p:txBody>
          <a:bodyPr wrap="none" rtlCol="0">
            <a:spAutoFit/>
          </a:bodyPr>
          <a:lstStyle/>
          <a:p>
            <a:r>
              <a:rPr kumimoji="1" lang="ja-JP" altLang="en-US" sz="1400" dirty="0" smtClean="0">
                <a:latin typeface="HGPｺﾞｼｯｸM" pitchFamily="50" charset="-128"/>
                <a:ea typeface="HGPｺﾞｼｯｸM" pitchFamily="50" charset="-128"/>
              </a:rPr>
              <a:t>安全管理措置の検討手順</a:t>
            </a:r>
            <a:endParaRPr kumimoji="1" lang="ja-JP" altLang="en-US" sz="1400" dirty="0">
              <a:latin typeface="HGPｺﾞｼｯｸM" pitchFamily="50" charset="-128"/>
              <a:ea typeface="HGPｺﾞｼｯｸM" pitchFamily="50" charset="-128"/>
            </a:endParaRPr>
          </a:p>
        </p:txBody>
      </p:sp>
      <p:sp>
        <p:nvSpPr>
          <p:cNvPr id="9" name="スライド番号プレースホルダ 8"/>
          <p:cNvSpPr>
            <a:spLocks noGrp="1"/>
          </p:cNvSpPr>
          <p:nvPr>
            <p:ph type="sldNum" sz="quarter" idx="12"/>
          </p:nvPr>
        </p:nvSpPr>
        <p:spPr/>
        <p:txBody>
          <a:bodyPr/>
          <a:lstStyle/>
          <a:p>
            <a:fld id="{8EDC12F3-E265-4EA4-8231-EBF85ED9DCFF}" type="slidenum">
              <a:rPr lang="ja-JP" altLang="en-US" smtClean="0"/>
              <a:pPr/>
              <a:t>32</a:t>
            </a:fld>
            <a:endParaRPr lang="en-US" altLang="ja-JP" dirty="0"/>
          </a:p>
        </p:txBody>
      </p:sp>
      <p:sp>
        <p:nvSpPr>
          <p:cNvPr id="12"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defRPr/>
            </a:pPr>
            <a:r>
              <a:rPr lang="ja-JP" altLang="en-US" sz="2800" b="1" dirty="0" smtClean="0">
                <a:latin typeface="HGPｺﾞｼｯｸM" pitchFamily="50" charset="-128"/>
                <a:ea typeface="HGPｺﾞｼｯｸM" pitchFamily="50" charset="-128"/>
              </a:rPr>
              <a:t>５．安全管理措置の考慮</a:t>
            </a:r>
            <a:r>
              <a:rPr lang="en-US" altLang="ja-JP" sz="2800" b="1" dirty="0" smtClean="0">
                <a:latin typeface="HGPｺﾞｼｯｸM" pitchFamily="50" charset="-128"/>
                <a:ea typeface="HGPｺﾞｼｯｸM" pitchFamily="50" charset="-128"/>
              </a:rPr>
              <a:t/>
            </a:r>
            <a:br>
              <a:rPr lang="en-US" altLang="ja-JP" sz="2800" b="1" dirty="0" smtClean="0">
                <a:latin typeface="HGPｺﾞｼｯｸM" pitchFamily="50" charset="-128"/>
                <a:ea typeface="HGPｺﾞｼｯｸM" pitchFamily="50" charset="-128"/>
              </a:rPr>
            </a:br>
            <a:r>
              <a:rPr lang="ja-JP" altLang="en-US" sz="2000" b="1" dirty="0" smtClean="0">
                <a:latin typeface="HGPｺﾞｼｯｸM" pitchFamily="50" charset="-128"/>
                <a:ea typeface="HGPｺﾞｼｯｸM" pitchFamily="50" charset="-128"/>
              </a:rPr>
              <a:t>　特定個人情報の適正な取扱いに関するガイドライン（行政機関等・地方公共団体等編）</a:t>
            </a:r>
            <a:endParaRPr lang="ja-JP" altLang="en-US" sz="2000" b="1" dirty="0">
              <a:latin typeface="HGPｺﾞｼｯｸM" pitchFamily="50" charset="-128"/>
              <a:ea typeface="HGPｺﾞｼｯｸM" pitchFamily="50" charset="-128"/>
            </a:endParaRPr>
          </a:p>
        </p:txBody>
      </p:sp>
    </p:spTree>
    <p:extLst>
      <p:ext uri="{BB962C8B-B14F-4D97-AF65-F5344CB8AC3E}">
        <p14:creationId xmlns="" xmlns:p14="http://schemas.microsoft.com/office/powerpoint/2010/main" val="35710951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６</a:t>
            </a:r>
            <a:r>
              <a:rPr kumimoji="1" lang="ja-JP" altLang="en-US" dirty="0" smtClean="0"/>
              <a:t>．</a:t>
            </a:r>
            <a:r>
              <a:rPr lang="ja-JP" altLang="ja-JP" dirty="0"/>
              <a:t>本講義のまとめ</a:t>
            </a:r>
            <a:endParaRPr kumimoji="1" lang="ja-JP" altLang="en-US" dirty="0"/>
          </a:p>
        </p:txBody>
      </p:sp>
      <p:sp>
        <p:nvSpPr>
          <p:cNvPr id="177155" name="Rectangle 3"/>
          <p:cNvSpPr>
            <a:spLocks noGrp="1" noChangeArrowheads="1"/>
          </p:cNvSpPr>
          <p:nvPr>
            <p:ph idx="1"/>
          </p:nvPr>
        </p:nvSpPr>
        <p:spPr bwMode="auto">
          <a:xfrm>
            <a:off x="495300" y="1340768"/>
            <a:ext cx="8915400" cy="4968552"/>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ja-JP" altLang="en-US" sz="2400" dirty="0" smtClean="0"/>
              <a:t>番号制度導入に伴い自治体クラウドを導入することで事務の効率化、関連経費の軽減等を図る。</a:t>
            </a:r>
            <a:endParaRPr lang="en-US" altLang="ja-JP" sz="2400" dirty="0" smtClean="0"/>
          </a:p>
          <a:p>
            <a:r>
              <a:rPr lang="ja-JP" altLang="en-US" sz="2400" dirty="0" smtClean="0"/>
              <a:t>標準化を採用せずに自治体クラウドを導入した場合は、改修コストなどが高止まりする恐れがある。</a:t>
            </a:r>
            <a:endParaRPr lang="en-US" altLang="ja-JP" sz="2400" dirty="0" smtClean="0"/>
          </a:p>
          <a:p>
            <a:r>
              <a:rPr lang="ja-JP" altLang="en-US" sz="2400" dirty="0" smtClean="0"/>
              <a:t>番号制度の開始とともに、①自治体内における情報連携と②自治体間における情報連携の</a:t>
            </a:r>
            <a:r>
              <a:rPr lang="en-US" altLang="ja-JP" sz="2400" dirty="0" smtClean="0"/>
              <a:t>2</a:t>
            </a:r>
            <a:r>
              <a:rPr lang="ja-JP" altLang="en-US" sz="2400" dirty="0" smtClean="0"/>
              <a:t>つが要請されている。</a:t>
            </a:r>
            <a:endParaRPr lang="en-US" altLang="ja-JP" sz="2400" dirty="0" smtClean="0"/>
          </a:p>
          <a:p>
            <a:r>
              <a:rPr lang="ja-JP" altLang="en-US" sz="2400" dirty="0" smtClean="0"/>
              <a:t>地域情報プラットフォーム</a:t>
            </a:r>
            <a:r>
              <a:rPr lang="en-US" altLang="ja-JP" sz="2400" dirty="0" smtClean="0"/>
              <a:t>3.0</a:t>
            </a:r>
            <a:r>
              <a:rPr lang="ja-JP" altLang="en-US" sz="2400" dirty="0" err="1" smtClean="0"/>
              <a:t>、</a:t>
            </a:r>
            <a:r>
              <a:rPr lang="ja-JP" altLang="en-US" sz="2400" dirty="0" smtClean="0"/>
              <a:t>バックオフィス連携による情報連携推進事業の２つの標準モデルがある。</a:t>
            </a:r>
            <a:endParaRPr lang="en-US" altLang="ja-JP" sz="2400" dirty="0" smtClean="0"/>
          </a:p>
          <a:p>
            <a:r>
              <a:rPr lang="ja-JP" altLang="en-US" sz="2400" dirty="0" smtClean="0"/>
              <a:t>地域情報プラットフォームは条例改正の際の対象を検討する際に有益である。</a:t>
            </a:r>
            <a:endParaRPr lang="en-US" altLang="ja-JP" sz="2400" dirty="0" smtClean="0"/>
          </a:p>
          <a:p>
            <a:r>
              <a:rPr lang="ja-JP" altLang="en-US" sz="2400" dirty="0" smtClean="0"/>
              <a:t>安全管理措置に留意して推進する際にも、これらのモデルが利用できる。</a:t>
            </a:r>
            <a:endParaRPr lang="en-US" altLang="ja-JP" sz="2400" dirty="0" smtClean="0"/>
          </a:p>
          <a:p>
            <a:pPr>
              <a:buNone/>
            </a:pPr>
            <a:endParaRPr lang="en-US" altLang="ja-JP" sz="2400" dirty="0" smtClean="0"/>
          </a:p>
          <a:p>
            <a:endParaRPr lang="en-US" altLang="ja-JP" sz="2400" dirty="0" smtClean="0"/>
          </a:p>
          <a:p>
            <a:endParaRPr lang="ja-JP" altLang="en-US" sz="2400" dirty="0" smtClean="0"/>
          </a:p>
          <a:p>
            <a:endParaRPr lang="en-US" altLang="ja-JP" sz="2400" b="1" dirty="0" smtClean="0"/>
          </a:p>
          <a:p>
            <a:pPr lvl="1"/>
            <a:endParaRPr lang="ja-JP" altLang="en-US" sz="2000" dirty="0"/>
          </a:p>
          <a:p>
            <a:pPr lvl="1"/>
            <a:endParaRPr lang="ja-JP" altLang="en-US" sz="2000" dirty="0"/>
          </a:p>
          <a:p>
            <a:pPr lvl="1">
              <a:buFont typeface="Wingdings" pitchFamily="2" charset="2"/>
              <a:buNone/>
            </a:pPr>
            <a:endParaRPr lang="ja-JP" altLang="en-US" sz="2000" dirty="0"/>
          </a:p>
          <a:p>
            <a:endParaRPr lang="ja-JP" altLang="en-US" sz="2400" dirty="0"/>
          </a:p>
        </p:txBody>
      </p:sp>
      <p:sp>
        <p:nvSpPr>
          <p:cNvPr id="4" name="スライド番号プレースホルダ 3"/>
          <p:cNvSpPr>
            <a:spLocks noGrp="1"/>
          </p:cNvSpPr>
          <p:nvPr>
            <p:ph type="sldNum" sz="quarter" idx="12"/>
          </p:nvPr>
        </p:nvSpPr>
        <p:spPr/>
        <p:txBody>
          <a:bodyPr/>
          <a:lstStyle/>
          <a:p>
            <a:fld id="{8EDC12F3-E265-4EA4-8231-EBF85ED9DCFF}" type="slidenum">
              <a:rPr lang="ja-JP" altLang="en-US" smtClean="0"/>
              <a:pPr/>
              <a:t>33</a:t>
            </a:fld>
            <a:endParaRPr lang="en-US" altLang="ja-JP" dirty="0"/>
          </a:p>
        </p:txBody>
      </p:sp>
      <p:sp>
        <p:nvSpPr>
          <p:cNvPr id="6" name="フッター プレースホルダ 46"/>
          <p:cNvSpPr txBox="1">
            <a:spLocks/>
          </p:cNvSpPr>
          <p:nvPr/>
        </p:nvSpPr>
        <p:spPr>
          <a:xfrm>
            <a:off x="3002785" y="6381328"/>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cs typeface="+mn-cs"/>
              </a:rPr>
              <a:t>3-4  </a:t>
            </a:r>
            <a:r>
              <a:rPr kumimoji="0" lang="ja-JP" altLang="en-US"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cs typeface="+mn-cs"/>
              </a:rPr>
              <a:t>番号制度（情報連携推進導入・運用編）</a:t>
            </a:r>
            <a:endParaRPr kumimoji="0" lang="en-US" altLang="ja-JP"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chor="ctr"/>
          <a:lstStyle/>
          <a:p>
            <a:r>
              <a:rPr lang="ja-JP" altLang="en-US" dirty="0" smtClean="0"/>
              <a:t>２．本講義の構成</a:t>
            </a:r>
            <a:endParaRPr lang="en-US" altLang="ja-JP" dirty="0" smtClean="0"/>
          </a:p>
        </p:txBody>
      </p:sp>
      <p:sp>
        <p:nvSpPr>
          <p:cNvPr id="97" name="ホームベース 96"/>
          <p:cNvSpPr/>
          <p:nvPr/>
        </p:nvSpPr>
        <p:spPr bwMode="auto">
          <a:xfrm rot="5400000">
            <a:off x="-113378" y="3300836"/>
            <a:ext cx="1538602" cy="478854"/>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98" name="ホームベース 97"/>
          <p:cNvSpPr/>
          <p:nvPr/>
        </p:nvSpPr>
        <p:spPr bwMode="auto">
          <a:xfrm rot="5400000">
            <a:off x="-135259" y="4928956"/>
            <a:ext cx="1544143" cy="476574"/>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99" name="ホームベース 98"/>
          <p:cNvSpPr/>
          <p:nvPr/>
        </p:nvSpPr>
        <p:spPr bwMode="auto">
          <a:xfrm rot="5400000">
            <a:off x="4362730" y="4894167"/>
            <a:ext cx="1566695" cy="478854"/>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00" name="ホームベース 99"/>
          <p:cNvSpPr/>
          <p:nvPr/>
        </p:nvSpPr>
        <p:spPr bwMode="auto">
          <a:xfrm rot="5400000">
            <a:off x="4368927" y="3296722"/>
            <a:ext cx="1575118" cy="478854"/>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01" name="テキスト ボックス 100"/>
          <p:cNvSpPr txBox="1"/>
          <p:nvPr/>
        </p:nvSpPr>
        <p:spPr bwMode="auto">
          <a:xfrm rot="16200000">
            <a:off x="-78334" y="3286794"/>
            <a:ext cx="1468516"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kumimoji="1" lang="en-US" altLang="ja-JP" sz="1050" dirty="0" smtClean="0">
                <a:latin typeface="HGPｺﾞｼｯｸM" pitchFamily="50" charset="-128"/>
                <a:ea typeface="HGPｺﾞｼｯｸM" pitchFamily="50" charset="-128"/>
              </a:rPr>
              <a:t>1</a:t>
            </a:r>
          </a:p>
          <a:p>
            <a:pPr>
              <a:defRPr/>
            </a:pPr>
            <a:r>
              <a:rPr kumimoji="1" lang="ja-JP" altLang="en-US" sz="1200" dirty="0" smtClean="0">
                <a:latin typeface="HGPｺﾞｼｯｸM" pitchFamily="50" charset="-128"/>
                <a:ea typeface="HGPｺﾞｼｯｸM" pitchFamily="50" charset="-128"/>
              </a:rPr>
              <a:t>計画</a:t>
            </a:r>
            <a:r>
              <a:rPr kumimoji="1" lang="ja-JP" altLang="en-US" sz="1200" dirty="0">
                <a:latin typeface="HGPｺﾞｼｯｸM" pitchFamily="50" charset="-128"/>
                <a:ea typeface="HGPｺﾞｼｯｸM" pitchFamily="50" charset="-128"/>
              </a:rPr>
              <a:t>立案</a:t>
            </a:r>
          </a:p>
        </p:txBody>
      </p:sp>
      <p:sp>
        <p:nvSpPr>
          <p:cNvPr id="102" name="テキスト ボックス 101"/>
          <p:cNvSpPr txBox="1"/>
          <p:nvPr/>
        </p:nvSpPr>
        <p:spPr bwMode="auto">
          <a:xfrm rot="16200000">
            <a:off x="-75462" y="4887132"/>
            <a:ext cx="1422501"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smtClean="0">
                <a:latin typeface="HGPｺﾞｼｯｸM" pitchFamily="50" charset="-128"/>
                <a:ea typeface="HGPｺﾞｼｯｸM" pitchFamily="50" charset="-128"/>
              </a:rPr>
              <a:t>2</a:t>
            </a:r>
          </a:p>
          <a:p>
            <a:pPr>
              <a:defRPr/>
            </a:pPr>
            <a:r>
              <a:rPr kumimoji="1" lang="ja-JP" altLang="en-US" sz="1200" dirty="0" smtClean="0">
                <a:latin typeface="HGPｺﾞｼｯｸM" pitchFamily="50" charset="-128"/>
                <a:ea typeface="HGPｺﾞｼｯｸM" pitchFamily="50" charset="-128"/>
              </a:rPr>
              <a:t>仕様</a:t>
            </a:r>
            <a:r>
              <a:rPr kumimoji="1" lang="ja-JP" altLang="en-US" sz="1200" dirty="0">
                <a:latin typeface="HGPｺﾞｼｯｸM" pitchFamily="50" charset="-128"/>
                <a:ea typeface="HGPｺﾞｼｯｸM" pitchFamily="50" charset="-128"/>
              </a:rPr>
              <a:t>検討・調達</a:t>
            </a:r>
          </a:p>
        </p:txBody>
      </p:sp>
      <p:sp>
        <p:nvSpPr>
          <p:cNvPr id="104" name="テキスト ボックス 103"/>
          <p:cNvSpPr txBox="1"/>
          <p:nvPr/>
        </p:nvSpPr>
        <p:spPr bwMode="auto">
          <a:xfrm rot="16200000">
            <a:off x="4421479" y="3297184"/>
            <a:ext cx="1488559"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smtClean="0">
                <a:latin typeface="HGPｺﾞｼｯｸM" pitchFamily="50" charset="-128"/>
                <a:ea typeface="HGPｺﾞｼｯｸM" pitchFamily="50" charset="-128"/>
              </a:rPr>
              <a:t>3</a:t>
            </a:r>
          </a:p>
          <a:p>
            <a:pPr>
              <a:defRPr/>
            </a:pPr>
            <a:r>
              <a:rPr kumimoji="1" lang="ja-JP" altLang="en-US" sz="1200" dirty="0" smtClean="0">
                <a:latin typeface="HGPｺﾞｼｯｸM" pitchFamily="50" charset="-128"/>
                <a:ea typeface="HGPｺﾞｼｯｸM" pitchFamily="50" charset="-128"/>
              </a:rPr>
              <a:t>導入</a:t>
            </a:r>
            <a:r>
              <a:rPr kumimoji="1" lang="ja-JP" altLang="en-US" sz="1200" dirty="0">
                <a:latin typeface="HGPｺﾞｼｯｸM" pitchFamily="50" charset="-128"/>
                <a:ea typeface="HGPｺﾞｼｯｸM" pitchFamily="50" charset="-128"/>
              </a:rPr>
              <a:t>・移行</a:t>
            </a:r>
          </a:p>
        </p:txBody>
      </p:sp>
      <p:sp>
        <p:nvSpPr>
          <p:cNvPr id="105" name="テキスト ボックス 104"/>
          <p:cNvSpPr txBox="1"/>
          <p:nvPr/>
        </p:nvSpPr>
        <p:spPr bwMode="auto">
          <a:xfrm rot="16200000">
            <a:off x="4439562" y="4846940"/>
            <a:ext cx="1431971"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smtClean="0">
                <a:latin typeface="HGPｺﾞｼｯｸM" pitchFamily="50" charset="-128"/>
                <a:ea typeface="HGPｺﾞｼｯｸM" pitchFamily="50" charset="-128"/>
              </a:rPr>
              <a:t>4</a:t>
            </a:r>
          </a:p>
          <a:p>
            <a:pPr>
              <a:defRPr/>
            </a:pPr>
            <a:r>
              <a:rPr kumimoji="1" lang="ja-JP" altLang="en-US" sz="1200" dirty="0" smtClean="0">
                <a:latin typeface="HGPｺﾞｼｯｸM" pitchFamily="50" charset="-128"/>
                <a:ea typeface="HGPｺﾞｼｯｸM" pitchFamily="50" charset="-128"/>
              </a:rPr>
              <a:t>運用</a:t>
            </a:r>
            <a:endParaRPr kumimoji="1" lang="ja-JP" altLang="en-US" sz="1200" dirty="0">
              <a:latin typeface="HGPｺﾞｼｯｸM" pitchFamily="50" charset="-128"/>
              <a:ea typeface="HGPｺﾞｼｯｸM" pitchFamily="50" charset="-128"/>
            </a:endParaRPr>
          </a:p>
        </p:txBody>
      </p:sp>
      <p:sp>
        <p:nvSpPr>
          <p:cNvPr id="107" name="テキスト ボックス 106"/>
          <p:cNvSpPr txBox="1"/>
          <p:nvPr/>
        </p:nvSpPr>
        <p:spPr bwMode="auto">
          <a:xfrm>
            <a:off x="935039" y="2770963"/>
            <a:ext cx="2937842"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a:t>
            </a:r>
            <a:r>
              <a:rPr kumimoji="1" lang="ja-JP" altLang="en-US" sz="1400" dirty="0" smtClean="0">
                <a:latin typeface="HGPｺﾞｼｯｸM" pitchFamily="50" charset="-128"/>
                <a:ea typeface="HGPｺﾞｼｯｸM" pitchFamily="50" charset="-128"/>
              </a:rPr>
              <a:t>立ち上げ</a:t>
            </a:r>
            <a:endParaRPr kumimoji="1" lang="en-US" altLang="ja-JP" sz="1400" dirty="0">
              <a:latin typeface="HGPｺﾞｼｯｸM" pitchFamily="50" charset="-128"/>
              <a:ea typeface="HGPｺﾞｼｯｸM" pitchFamily="50" charset="-128"/>
            </a:endParaRPr>
          </a:p>
        </p:txBody>
      </p:sp>
      <p:sp>
        <p:nvSpPr>
          <p:cNvPr id="108" name="テキスト ボックス 107"/>
          <p:cNvSpPr txBox="1"/>
          <p:nvPr/>
        </p:nvSpPr>
        <p:spPr bwMode="auto">
          <a:xfrm>
            <a:off x="935040" y="3324281"/>
            <a:ext cx="2937841"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a:t>
            </a:r>
            <a:r>
              <a:rPr kumimoji="1" lang="ja-JP" altLang="en-US" sz="1400" dirty="0" smtClean="0">
                <a:latin typeface="HGPｺﾞｼｯｸM" pitchFamily="50" charset="-128"/>
                <a:ea typeface="HGPｺﾞｼｯｸM" pitchFamily="50" charset="-128"/>
              </a:rPr>
              <a:t>調査</a:t>
            </a:r>
            <a:endParaRPr kumimoji="1" lang="en-US" altLang="ja-JP" sz="1400" dirty="0">
              <a:latin typeface="HGPｺﾞｼｯｸM" pitchFamily="50" charset="-128"/>
              <a:ea typeface="HGPｺﾞｼｯｸM" pitchFamily="50" charset="-128"/>
            </a:endParaRPr>
          </a:p>
        </p:txBody>
      </p:sp>
      <p:sp>
        <p:nvSpPr>
          <p:cNvPr id="109" name="テキスト ボックス 108"/>
          <p:cNvSpPr txBox="1"/>
          <p:nvPr/>
        </p:nvSpPr>
        <p:spPr bwMode="auto">
          <a:xfrm>
            <a:off x="935039" y="3871014"/>
            <a:ext cx="2937842"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a:t>
            </a:r>
            <a:r>
              <a:rPr kumimoji="1" lang="ja-JP" altLang="en-US" sz="1400" dirty="0" smtClean="0">
                <a:latin typeface="HGPｺﾞｼｯｸM" pitchFamily="50" charset="-128"/>
                <a:ea typeface="HGPｺﾞｼｯｸM" pitchFamily="50" charset="-128"/>
              </a:rPr>
              <a:t>策定</a:t>
            </a:r>
            <a:endParaRPr kumimoji="1" lang="en-US" altLang="ja-JP" sz="1400" dirty="0">
              <a:latin typeface="HGPｺﾞｼｯｸM" pitchFamily="50" charset="-128"/>
              <a:ea typeface="HGPｺﾞｼｯｸM" pitchFamily="50" charset="-128"/>
            </a:endParaRPr>
          </a:p>
        </p:txBody>
      </p:sp>
      <p:sp>
        <p:nvSpPr>
          <p:cNvPr id="110" name="テキスト ボックス 109"/>
          <p:cNvSpPr txBox="1"/>
          <p:nvPr/>
        </p:nvSpPr>
        <p:spPr bwMode="auto">
          <a:xfrm>
            <a:off x="930276" y="4417855"/>
            <a:ext cx="2941453"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a:t>
            </a:r>
            <a:r>
              <a:rPr kumimoji="1" lang="ja-JP" altLang="en-US" sz="1400" dirty="0" smtClean="0">
                <a:latin typeface="HGPｺﾞｼｯｸM" pitchFamily="50" charset="-128"/>
                <a:ea typeface="HGPｺﾞｼｯｸM" pitchFamily="50" charset="-128"/>
              </a:rPr>
              <a:t>棚卸し</a:t>
            </a:r>
            <a:endParaRPr kumimoji="1" lang="en-US" altLang="ja-JP" sz="1400" dirty="0">
              <a:latin typeface="HGPｺﾞｼｯｸM" pitchFamily="50" charset="-128"/>
              <a:ea typeface="HGPｺﾞｼｯｸM" pitchFamily="50" charset="-128"/>
            </a:endParaRPr>
          </a:p>
        </p:txBody>
      </p:sp>
      <p:sp>
        <p:nvSpPr>
          <p:cNvPr id="111" name="テキスト ボックス 110"/>
          <p:cNvSpPr txBox="1"/>
          <p:nvPr/>
        </p:nvSpPr>
        <p:spPr bwMode="auto">
          <a:xfrm>
            <a:off x="935038" y="4931203"/>
            <a:ext cx="2937842"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a:t>
            </a:r>
            <a:r>
              <a:rPr kumimoji="1" lang="ja-JP" altLang="en-US" sz="1400" dirty="0" smtClean="0">
                <a:latin typeface="HGPｺﾞｼｯｸM" pitchFamily="50" charset="-128"/>
                <a:ea typeface="HGPｺﾞｼｯｸM" pitchFamily="50" charset="-128"/>
              </a:rPr>
              <a:t>検討</a:t>
            </a:r>
            <a:endParaRPr kumimoji="1" lang="en-US" altLang="ja-JP" sz="1400" dirty="0">
              <a:latin typeface="HGPｺﾞｼｯｸM" pitchFamily="50" charset="-128"/>
              <a:ea typeface="HGPｺﾞｼｯｸM" pitchFamily="50" charset="-128"/>
            </a:endParaRPr>
          </a:p>
        </p:txBody>
      </p:sp>
      <p:sp>
        <p:nvSpPr>
          <p:cNvPr id="112" name="テキスト ボックス 111"/>
          <p:cNvSpPr txBox="1"/>
          <p:nvPr/>
        </p:nvSpPr>
        <p:spPr bwMode="auto">
          <a:xfrm>
            <a:off x="935038" y="5435258"/>
            <a:ext cx="2937842"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a:t>
            </a:r>
            <a:r>
              <a:rPr kumimoji="1" lang="ja-JP" altLang="en-US" sz="1400" dirty="0" smtClean="0">
                <a:latin typeface="HGPｺﾞｼｯｸM" pitchFamily="50" charset="-128"/>
                <a:ea typeface="HGPｺﾞｼｯｸM" pitchFamily="50" charset="-128"/>
              </a:rPr>
              <a:t>改正</a:t>
            </a:r>
            <a:endParaRPr kumimoji="1" lang="en-US" altLang="ja-JP" sz="1400" dirty="0">
              <a:latin typeface="HGPｺﾞｼｯｸM" pitchFamily="50" charset="-128"/>
              <a:ea typeface="HGPｺﾞｼｯｸM" pitchFamily="50" charset="-128"/>
            </a:endParaRPr>
          </a:p>
        </p:txBody>
      </p:sp>
      <p:sp>
        <p:nvSpPr>
          <p:cNvPr id="113" name="テキスト ボックス 112"/>
          <p:cNvSpPr txBox="1"/>
          <p:nvPr/>
        </p:nvSpPr>
        <p:spPr bwMode="auto">
          <a:xfrm>
            <a:off x="5468544" y="1739479"/>
            <a:ext cx="2937841"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a:t>
            </a:r>
            <a:r>
              <a:rPr kumimoji="1" lang="ja-JP" altLang="en-US" sz="1400" dirty="0" smtClean="0">
                <a:latin typeface="HGPｺﾞｼｯｸM" pitchFamily="50" charset="-128"/>
                <a:ea typeface="HGPｺﾞｼｯｸM" pitchFamily="50" charset="-128"/>
              </a:rPr>
              <a:t>作成</a:t>
            </a:r>
            <a:endParaRPr kumimoji="1" lang="en-US" altLang="ja-JP" sz="1400" dirty="0">
              <a:latin typeface="HGPｺﾞｼｯｸM" pitchFamily="50" charset="-128"/>
              <a:ea typeface="HGPｺﾞｼｯｸM" pitchFamily="50" charset="-128"/>
            </a:endParaRPr>
          </a:p>
        </p:txBody>
      </p:sp>
      <p:sp>
        <p:nvSpPr>
          <p:cNvPr id="114" name="テキスト ボックス 113"/>
          <p:cNvSpPr txBox="1"/>
          <p:nvPr/>
        </p:nvSpPr>
        <p:spPr bwMode="auto">
          <a:xfrm>
            <a:off x="5468544" y="2243536"/>
            <a:ext cx="2937841"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a:t>
            </a:r>
            <a:r>
              <a:rPr kumimoji="1" lang="ja-JP" altLang="en-US" sz="1400" dirty="0" smtClean="0">
                <a:latin typeface="HGPｺﾞｼｯｸM" pitchFamily="50" charset="-128"/>
                <a:ea typeface="HGPｺﾞｼｯｸM" pitchFamily="50" charset="-128"/>
              </a:rPr>
              <a:t>締結</a:t>
            </a:r>
            <a:endParaRPr kumimoji="1" lang="en-US" altLang="ja-JP" sz="1400" dirty="0">
              <a:latin typeface="HGPｺﾞｼｯｸM" pitchFamily="50" charset="-128"/>
              <a:ea typeface="HGPｺﾞｼｯｸM" pitchFamily="50" charset="-128"/>
            </a:endParaRPr>
          </a:p>
        </p:txBody>
      </p:sp>
      <p:sp>
        <p:nvSpPr>
          <p:cNvPr id="115" name="テキスト ボックス 114"/>
          <p:cNvSpPr txBox="1"/>
          <p:nvPr/>
        </p:nvSpPr>
        <p:spPr bwMode="auto">
          <a:xfrm>
            <a:off x="5468542" y="2749456"/>
            <a:ext cx="2938080"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a:t>
            </a:r>
            <a:r>
              <a:rPr kumimoji="1" lang="ja-JP" altLang="en-US" sz="1400" dirty="0" smtClean="0">
                <a:solidFill>
                  <a:sysClr val="windowText" lastClr="000000"/>
                </a:solidFill>
                <a:latin typeface="HGPｺﾞｼｯｸM" pitchFamily="50" charset="-128"/>
                <a:ea typeface="HGPｺﾞｼｯｸM" pitchFamily="50" charset="-128"/>
              </a:rPr>
              <a:t>設計</a:t>
            </a:r>
            <a:endParaRPr kumimoji="1" lang="en-US" altLang="ja-JP" sz="1400" dirty="0">
              <a:solidFill>
                <a:sysClr val="windowText" lastClr="000000"/>
              </a:solidFill>
              <a:latin typeface="HGPｺﾞｼｯｸM" pitchFamily="50" charset="-128"/>
              <a:ea typeface="HGPｺﾞｼｯｸM" pitchFamily="50" charset="-128"/>
            </a:endParaRPr>
          </a:p>
        </p:txBody>
      </p:sp>
      <p:sp>
        <p:nvSpPr>
          <p:cNvPr id="116" name="テキスト ボックス 115"/>
          <p:cNvSpPr txBox="1"/>
          <p:nvPr/>
        </p:nvSpPr>
        <p:spPr bwMode="auto">
          <a:xfrm>
            <a:off x="5468542" y="3299048"/>
            <a:ext cx="2938925"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a:t>
            </a:r>
            <a:r>
              <a:rPr kumimoji="1" lang="ja-JP" altLang="en-US" sz="1400" dirty="0" smtClean="0">
                <a:latin typeface="HGPｺﾞｼｯｸM" pitchFamily="50" charset="-128"/>
                <a:ea typeface="HGPｺﾞｼｯｸM" pitchFamily="50" charset="-128"/>
              </a:rPr>
              <a:t>移行</a:t>
            </a:r>
            <a:endParaRPr kumimoji="1" lang="en-US" altLang="ja-JP" sz="1400" dirty="0">
              <a:latin typeface="HGPｺﾞｼｯｸM" pitchFamily="50" charset="-128"/>
              <a:ea typeface="HGPｺﾞｼｯｸM" pitchFamily="50" charset="-128"/>
            </a:endParaRPr>
          </a:p>
        </p:txBody>
      </p:sp>
      <p:sp>
        <p:nvSpPr>
          <p:cNvPr id="117" name="テキスト ボックス 116"/>
          <p:cNvSpPr txBox="1"/>
          <p:nvPr/>
        </p:nvSpPr>
        <p:spPr bwMode="auto">
          <a:xfrm>
            <a:off x="5468544" y="3848641"/>
            <a:ext cx="2938924"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a:t>
            </a:r>
            <a:r>
              <a:rPr kumimoji="1" lang="ja-JP" altLang="en-US" sz="1400" dirty="0" smtClean="0">
                <a:latin typeface="HGPｺﾞｼｯｸM" pitchFamily="50" charset="-128"/>
                <a:ea typeface="HGPｺﾞｼｯｸM" pitchFamily="50" charset="-128"/>
              </a:rPr>
              <a:t>研修</a:t>
            </a:r>
            <a:endParaRPr kumimoji="1" lang="en-US" altLang="ja-JP" sz="1400" dirty="0">
              <a:latin typeface="HGPｺﾞｼｯｸM" pitchFamily="50" charset="-128"/>
              <a:ea typeface="HGPｺﾞｼｯｸM" pitchFamily="50" charset="-128"/>
            </a:endParaRPr>
          </a:p>
        </p:txBody>
      </p:sp>
      <p:sp>
        <p:nvSpPr>
          <p:cNvPr id="118" name="テキスト ボックス 117"/>
          <p:cNvSpPr txBox="1"/>
          <p:nvPr/>
        </p:nvSpPr>
        <p:spPr bwMode="auto">
          <a:xfrm>
            <a:off x="5468542" y="4372800"/>
            <a:ext cx="2938925"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a:t>
            </a:r>
            <a:r>
              <a:rPr kumimoji="1" lang="ja-JP" altLang="en-US" sz="1400" dirty="0" smtClean="0">
                <a:latin typeface="HGPｺﾞｼｯｸM" pitchFamily="50" charset="-128"/>
                <a:ea typeface="HGPｺﾞｼｯｸM" pitchFamily="50" charset="-128"/>
              </a:rPr>
              <a:t>評価</a:t>
            </a:r>
            <a:endParaRPr kumimoji="1" lang="en-US" altLang="ja-JP" sz="1400" dirty="0">
              <a:latin typeface="HGPｺﾞｼｯｸM" pitchFamily="50" charset="-128"/>
              <a:ea typeface="HGPｺﾞｼｯｸM" pitchFamily="50" charset="-128"/>
            </a:endParaRPr>
          </a:p>
        </p:txBody>
      </p:sp>
      <p:sp>
        <p:nvSpPr>
          <p:cNvPr id="119" name="テキスト ボックス 118"/>
          <p:cNvSpPr txBox="1"/>
          <p:nvPr/>
        </p:nvSpPr>
        <p:spPr bwMode="auto">
          <a:xfrm>
            <a:off x="5468543" y="4908830"/>
            <a:ext cx="2941177"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a:t>
            </a:r>
            <a:r>
              <a:rPr kumimoji="1" lang="ja-JP" altLang="en-US" sz="1400" dirty="0" smtClean="0">
                <a:latin typeface="HGPｺﾞｼｯｸM" pitchFamily="50" charset="-128"/>
                <a:ea typeface="HGPｺﾞｼｯｸM" pitchFamily="50" charset="-128"/>
              </a:rPr>
              <a:t>対応</a:t>
            </a:r>
            <a:endParaRPr kumimoji="1" lang="en-US" altLang="ja-JP" sz="1400" dirty="0">
              <a:latin typeface="HGPｺﾞｼｯｸM" pitchFamily="50" charset="-128"/>
              <a:ea typeface="HGPｺﾞｼｯｸM" pitchFamily="50" charset="-128"/>
            </a:endParaRPr>
          </a:p>
        </p:txBody>
      </p:sp>
      <p:sp>
        <p:nvSpPr>
          <p:cNvPr id="120" name="テキスト ボックス 119"/>
          <p:cNvSpPr txBox="1"/>
          <p:nvPr/>
        </p:nvSpPr>
        <p:spPr bwMode="auto">
          <a:xfrm>
            <a:off x="5468543" y="5425969"/>
            <a:ext cx="2941179"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a:t>
            </a:r>
            <a:r>
              <a:rPr kumimoji="1" lang="ja-JP" altLang="en-US" sz="1400" dirty="0" smtClean="0">
                <a:solidFill>
                  <a:sysClr val="windowText" lastClr="000000"/>
                </a:solidFill>
                <a:latin typeface="HGPｺﾞｼｯｸM" pitchFamily="50" charset="-128"/>
                <a:ea typeface="HGPｺﾞｼｯｸM" pitchFamily="50" charset="-128"/>
              </a:rPr>
              <a:t>切替</a:t>
            </a:r>
            <a:endParaRPr kumimoji="1" lang="en-US" altLang="ja-JP" sz="1400" dirty="0">
              <a:solidFill>
                <a:sysClr val="windowText" lastClr="000000"/>
              </a:solidFill>
              <a:latin typeface="HGPｺﾞｼｯｸM" pitchFamily="50" charset="-128"/>
              <a:ea typeface="HGPｺﾞｼｯｸM" pitchFamily="50" charset="-128"/>
            </a:endParaRPr>
          </a:p>
        </p:txBody>
      </p:sp>
      <p:sp>
        <p:nvSpPr>
          <p:cNvPr id="128" name="ホームベース 127"/>
          <p:cNvSpPr/>
          <p:nvPr/>
        </p:nvSpPr>
        <p:spPr bwMode="auto">
          <a:xfrm rot="5400000">
            <a:off x="4644903" y="1989755"/>
            <a:ext cx="1041099" cy="476574"/>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29" name="テキスト ボックス 128"/>
          <p:cNvSpPr txBox="1"/>
          <p:nvPr/>
        </p:nvSpPr>
        <p:spPr bwMode="auto">
          <a:xfrm rot="16200000">
            <a:off x="4704350" y="1937546"/>
            <a:ext cx="912058"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smtClean="0">
                <a:latin typeface="HGPｺﾞｼｯｸM" pitchFamily="50" charset="-128"/>
                <a:ea typeface="HGPｺﾞｼｯｸM" pitchFamily="50" charset="-128"/>
              </a:rPr>
              <a:t>2</a:t>
            </a:r>
          </a:p>
          <a:p>
            <a:pPr>
              <a:defRPr/>
            </a:pPr>
            <a:endParaRPr kumimoji="1" lang="ja-JP" altLang="en-US" sz="1200" dirty="0">
              <a:latin typeface="HGPｺﾞｼｯｸM" pitchFamily="50" charset="-128"/>
              <a:ea typeface="HGPｺﾞｼｯｸM" pitchFamily="50" charset="-128"/>
            </a:endParaRPr>
          </a:p>
        </p:txBody>
      </p:sp>
      <p:sp>
        <p:nvSpPr>
          <p:cNvPr id="4" name="下矢印吹き出し 3"/>
          <p:cNvSpPr/>
          <p:nvPr/>
        </p:nvSpPr>
        <p:spPr bwMode="auto">
          <a:xfrm>
            <a:off x="935040" y="2094186"/>
            <a:ext cx="2937843" cy="614734"/>
          </a:xfrm>
          <a:prstGeom prst="downArrowCallout">
            <a:avLst/>
          </a:prstGeom>
          <a:solidFill>
            <a:schemeClr val="bg1"/>
          </a:solidFill>
          <a:ln>
            <a:solidFill>
              <a:schemeClr val="tx1">
                <a:lumMod val="50000"/>
                <a:lumOff val="5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26" name="テキスト ボックス 125"/>
          <p:cNvSpPr txBox="1"/>
          <p:nvPr/>
        </p:nvSpPr>
        <p:spPr>
          <a:xfrm>
            <a:off x="935040" y="2094188"/>
            <a:ext cx="2936690" cy="369887"/>
          </a:xfrm>
          <a:prstGeom prst="rect">
            <a:avLst/>
          </a:prstGeom>
          <a:noFill/>
        </p:spPr>
        <p:txBody>
          <a:bodyPr wrap="square">
            <a:spAutoFit/>
          </a:bodyPr>
          <a:lstStyle/>
          <a:p>
            <a:pPr>
              <a:defRPr/>
            </a:pPr>
            <a:r>
              <a:rPr kumimoji="1" lang="en-US" altLang="ja-JP" dirty="0">
                <a:latin typeface="HGPｺﾞｼｯｸM" pitchFamily="50" charset="-128"/>
                <a:ea typeface="HGPｺﾞｼｯｸM" pitchFamily="50" charset="-128"/>
              </a:rPr>
              <a:t>Phase 0</a:t>
            </a:r>
            <a:r>
              <a:rPr kumimoji="1" lang="ja-JP" altLang="en-US" dirty="0">
                <a:latin typeface="HGPｺﾞｼｯｸM" pitchFamily="50" charset="-128"/>
                <a:ea typeface="HGPｺﾞｼｯｸM" pitchFamily="50" charset="-128"/>
              </a:rPr>
              <a:t>　</a:t>
            </a:r>
            <a:r>
              <a:rPr lang="ja-JP" altLang="en-US" dirty="0">
                <a:latin typeface="HGPｺﾞｼｯｸM" pitchFamily="50" charset="-128"/>
                <a:ea typeface="HGPｺﾞｼｯｸM" pitchFamily="50" charset="-128"/>
              </a:rPr>
              <a:t>事前検討</a:t>
            </a:r>
            <a:endParaRPr kumimoji="1" lang="en-US" altLang="ja-JP" dirty="0">
              <a:latin typeface="HGPｺﾞｼｯｸM" pitchFamily="50" charset="-128"/>
              <a:ea typeface="HGPｺﾞｼｯｸM" pitchFamily="50" charset="-128"/>
            </a:endParaRPr>
          </a:p>
        </p:txBody>
      </p:sp>
      <p:sp>
        <p:nvSpPr>
          <p:cNvPr id="40" name="正方形/長方形 39"/>
          <p:cNvSpPr/>
          <p:nvPr/>
        </p:nvSpPr>
        <p:spPr bwMode="auto">
          <a:xfrm>
            <a:off x="846668" y="4763911"/>
            <a:ext cx="3364089" cy="632178"/>
          </a:xfrm>
          <a:prstGeom prst="rect">
            <a:avLst/>
          </a:prstGeom>
          <a:noFill/>
          <a:ln w="38100" cap="flat" cmpd="sng" algn="ctr">
            <a:solidFill>
              <a:srgbClr val="FF0000"/>
            </a:solidFill>
            <a:prstDash val="dashDot"/>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41" name="四角形吹き出し 40"/>
          <p:cNvSpPr/>
          <p:nvPr/>
        </p:nvSpPr>
        <p:spPr bwMode="auto">
          <a:xfrm>
            <a:off x="3714045" y="3149601"/>
            <a:ext cx="1219200" cy="1456267"/>
          </a:xfrm>
          <a:prstGeom prst="wedgeRectCallou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smtClean="0">
                <a:ln>
                  <a:noFill/>
                </a:ln>
                <a:solidFill>
                  <a:schemeClr val="tx1"/>
                </a:solidFill>
                <a:effectLst/>
                <a:latin typeface="HGPｺﾞｼｯｸM" pitchFamily="50" charset="-128"/>
                <a:ea typeface="HGPｺﾞｼｯｸM" pitchFamily="50" charset="-128"/>
              </a:rPr>
              <a:t>本講義では番号法と情報連携を中心とします。</a:t>
            </a:r>
            <a:endParaRPr kumimoji="0" lang="en-US" altLang="ja-JP" sz="11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US" altLang="ja-JP" sz="11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smtClean="0">
                <a:ln>
                  <a:noFill/>
                </a:ln>
                <a:solidFill>
                  <a:schemeClr val="tx1"/>
                </a:solidFill>
                <a:effectLst/>
                <a:latin typeface="HGPｺﾞｼｯｸM" pitchFamily="50" charset="-128"/>
                <a:ea typeface="HGPｺﾞｼｯｸM" pitchFamily="50" charset="-128"/>
              </a:rPr>
              <a:t>自治体クラウド全体については</a:t>
            </a:r>
            <a:r>
              <a:rPr kumimoji="0" lang="en-US" altLang="ja-JP" sz="1100" b="0" i="0" u="none" strike="noStrike" cap="none" normalizeH="0" baseline="0" dirty="0" smtClean="0">
                <a:ln>
                  <a:noFill/>
                </a:ln>
                <a:solidFill>
                  <a:schemeClr val="tx1"/>
                </a:solidFill>
                <a:effectLst/>
                <a:latin typeface="HGPｺﾞｼｯｸM" pitchFamily="50" charset="-128"/>
                <a:ea typeface="HGPｺﾞｼｯｸM" pitchFamily="50" charset="-128"/>
              </a:rPr>
              <a:t>3-2</a:t>
            </a:r>
            <a:r>
              <a:rPr kumimoji="0" lang="ja-JP" altLang="en-US" sz="1100" b="0" i="0" u="none" strike="noStrike" cap="none" normalizeH="0" baseline="0" dirty="0" smtClean="0">
                <a:ln>
                  <a:noFill/>
                </a:ln>
                <a:solidFill>
                  <a:schemeClr val="tx1"/>
                </a:solidFill>
                <a:effectLst/>
                <a:latin typeface="HGPｺﾞｼｯｸM" pitchFamily="50" charset="-128"/>
                <a:ea typeface="HGPｺﾞｼｯｸM" pitchFamily="50" charset="-128"/>
              </a:rPr>
              <a:t>自治体クラウドの導入手順を参照</a:t>
            </a:r>
          </a:p>
        </p:txBody>
      </p:sp>
      <p:sp>
        <p:nvSpPr>
          <p:cNvPr id="42" name="Rectangle 3"/>
          <p:cNvSpPr txBox="1">
            <a:spLocks noChangeArrowheads="1"/>
          </p:cNvSpPr>
          <p:nvPr/>
        </p:nvSpPr>
        <p:spPr bwMode="auto">
          <a:xfrm>
            <a:off x="461433" y="1341443"/>
            <a:ext cx="4449234" cy="780868"/>
          </a:xfrm>
          <a:prstGeom prst="rect">
            <a:avLst/>
          </a:prstGeom>
          <a:solidFill>
            <a:schemeClr val="bg1">
              <a:lumMod val="95000"/>
            </a:schemeClr>
          </a:solid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pPr>
              <a:buNone/>
              <a:defRPr/>
            </a:pPr>
            <a:r>
              <a:rPr lang="ja-JP" altLang="en-US" sz="1800" dirty="0" smtClean="0">
                <a:latin typeface="HGPｺﾞｼｯｸM" pitchFamily="50" charset="-128"/>
                <a:ea typeface="HGPｺﾞｼｯｸM" pitchFamily="50" charset="-128"/>
              </a:rPr>
              <a:t>クラウド導入プロセスにおける本講座の</a:t>
            </a:r>
            <a:endParaRPr lang="en-US" altLang="ja-JP" sz="1800" dirty="0" smtClean="0">
              <a:latin typeface="HGPｺﾞｼｯｸM" pitchFamily="50" charset="-128"/>
              <a:ea typeface="HGPｺﾞｼｯｸM" pitchFamily="50" charset="-128"/>
            </a:endParaRPr>
          </a:p>
          <a:p>
            <a:pPr>
              <a:buNone/>
              <a:defRPr/>
            </a:pPr>
            <a:r>
              <a:rPr lang="ja-JP" altLang="en-US" sz="1800" dirty="0" smtClean="0">
                <a:latin typeface="HGPｺﾞｼｯｸM" pitchFamily="50" charset="-128"/>
                <a:ea typeface="HGPｺﾞｼｯｸM" pitchFamily="50" charset="-128"/>
              </a:rPr>
              <a:t>位置づけ</a:t>
            </a:r>
            <a:endParaRPr lang="ja-JP" altLang="en-US" sz="1800" dirty="0">
              <a:latin typeface="HGPｺﾞｼｯｸM" pitchFamily="50" charset="-128"/>
              <a:ea typeface="HGPｺﾞｼｯｸM" pitchFamily="50" charset="-128"/>
            </a:endParaRPr>
          </a:p>
        </p:txBody>
      </p:sp>
      <p:sp>
        <p:nvSpPr>
          <p:cNvPr id="32" name="スライド番号プレースホルダ 31"/>
          <p:cNvSpPr>
            <a:spLocks noGrp="1"/>
          </p:cNvSpPr>
          <p:nvPr>
            <p:ph type="sldNum" sz="quarter" idx="12"/>
          </p:nvPr>
        </p:nvSpPr>
        <p:spPr/>
        <p:txBody>
          <a:bodyPr/>
          <a:lstStyle/>
          <a:p>
            <a:fld id="{8EDC12F3-E265-4EA4-8231-EBF85ED9DCFF}" type="slidenum">
              <a:rPr lang="ja-JP" altLang="en-US" smtClean="0"/>
              <a:pPr/>
              <a:t>3</a:t>
            </a:fld>
            <a:endParaRPr lang="en-US" altLang="ja-JP" dirty="0"/>
          </a:p>
        </p:txBody>
      </p:sp>
      <p:sp>
        <p:nvSpPr>
          <p:cNvPr id="33" name="フッター プレースホルダ 32"/>
          <p:cNvSpPr>
            <a:spLocks noGrp="1"/>
          </p:cNvSpPr>
          <p:nvPr>
            <p:ph type="ftr" sz="quarter" idx="11"/>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 xmlns:p14="http://schemas.microsoft.com/office/powerpoint/2010/main" val="35710951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p:cNvSpPr txBox="1"/>
          <p:nvPr/>
        </p:nvSpPr>
        <p:spPr>
          <a:xfrm>
            <a:off x="871163" y="3937433"/>
            <a:ext cx="8539517" cy="1908215"/>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kumimoji="1" lang="ja-JP" altLang="en-US" b="1" dirty="0" smtClean="0">
                <a:latin typeface="HGPｺﾞｼｯｸM" pitchFamily="50" charset="-128"/>
                <a:ea typeface="HGPｺﾞｼｯｸM" pitchFamily="50" charset="-128"/>
              </a:rPr>
              <a:t>番号制度導入に伴い自治体クラウドを導入することで事務の効率化、関連経費の軽減等</a:t>
            </a:r>
            <a:endParaRPr kumimoji="1" lang="en-US" altLang="ja-JP" b="1" dirty="0" smtClean="0">
              <a:latin typeface="HGPｺﾞｼｯｸM" pitchFamily="50" charset="-128"/>
              <a:ea typeface="HGPｺﾞｼｯｸM" pitchFamily="50" charset="-128"/>
            </a:endParaRPr>
          </a:p>
          <a:p>
            <a:pPr lvl="1"/>
            <a:r>
              <a:rPr kumimoji="1" lang="ja-JP" altLang="en-US" sz="1400" dirty="0" smtClean="0">
                <a:latin typeface="HGPｺﾞｼｯｸM" pitchFamily="50" charset="-128"/>
                <a:ea typeface="HGPｺﾞｼｯｸM" pitchFamily="50" charset="-128"/>
              </a:rPr>
              <a:t>・クラウド導入に必要な事務の共通化・標準化により、番号制度導入によるシステム整備等の事務が効率化</a:t>
            </a:r>
            <a:endParaRPr kumimoji="1" lang="en-US" altLang="ja-JP" sz="1400" dirty="0" smtClean="0">
              <a:latin typeface="HGPｺﾞｼｯｸM" pitchFamily="50" charset="-128"/>
              <a:ea typeface="HGPｺﾞｼｯｸM" pitchFamily="50" charset="-128"/>
            </a:endParaRPr>
          </a:p>
          <a:p>
            <a:pPr lvl="1"/>
            <a:r>
              <a:rPr kumimoji="1" lang="ja-JP" altLang="en-US" sz="1400" dirty="0" smtClean="0">
                <a:latin typeface="HGPｺﾞｼｯｸM" pitchFamily="50" charset="-128"/>
                <a:ea typeface="HGPｺﾞｼｯｸM" pitchFamily="50" charset="-128"/>
              </a:rPr>
              <a:t>・既存システムの共同利用による後年度の運用経費の削減　等</a:t>
            </a:r>
            <a:endParaRPr kumimoji="1" lang="en-US" altLang="ja-JP" dirty="0" smtClean="0">
              <a:latin typeface="HGPｺﾞｼｯｸM" pitchFamily="50" charset="-128"/>
              <a:ea typeface="HGPｺﾞｼｯｸM" pitchFamily="50" charset="-128"/>
            </a:endParaRPr>
          </a:p>
          <a:p>
            <a:r>
              <a:rPr kumimoji="1" lang="ja-JP" altLang="en-US" b="1" dirty="0" smtClean="0">
                <a:solidFill>
                  <a:srgbClr val="FF0000"/>
                </a:solidFill>
                <a:latin typeface="HGPｺﾞｼｯｸM" pitchFamily="50" charset="-128"/>
                <a:ea typeface="HGPｺﾞｼｯｸM" pitchFamily="50" charset="-128"/>
              </a:rPr>
              <a:t>→番号制度導入によるシステム整備とスケジュールを合わせるため、</a:t>
            </a:r>
            <a:endParaRPr kumimoji="1" lang="en-US" altLang="ja-JP" b="1" dirty="0" smtClean="0">
              <a:solidFill>
                <a:srgbClr val="FF0000"/>
              </a:solidFill>
              <a:latin typeface="HGPｺﾞｼｯｸM" pitchFamily="50" charset="-128"/>
              <a:ea typeface="HGPｺﾞｼｯｸM" pitchFamily="50" charset="-128"/>
            </a:endParaRPr>
          </a:p>
          <a:p>
            <a:r>
              <a:rPr kumimoji="1" lang="ja-JP" altLang="en-US" b="1" dirty="0" smtClean="0">
                <a:solidFill>
                  <a:srgbClr val="FF0000"/>
                </a:solidFill>
                <a:latin typeface="HGPｺﾞｼｯｸM" pitchFamily="50" charset="-128"/>
                <a:ea typeface="HGPｺﾞｼｯｸM" pitchFamily="50" charset="-128"/>
              </a:rPr>
              <a:t>　　自治体クラウド導入検討を早急に開始する必要がある。</a:t>
            </a:r>
            <a:endParaRPr kumimoji="1" lang="en-US" altLang="ja-JP" b="1" dirty="0" smtClean="0">
              <a:solidFill>
                <a:srgbClr val="FF0000"/>
              </a:solidFill>
              <a:latin typeface="HGPｺﾞｼｯｸM" pitchFamily="50" charset="-128"/>
              <a:ea typeface="HGPｺﾞｼｯｸM" pitchFamily="50" charset="-128"/>
            </a:endParaRPr>
          </a:p>
          <a:p>
            <a:r>
              <a:rPr kumimoji="1" lang="ja-JP" altLang="en-US" b="1" dirty="0" smtClean="0">
                <a:solidFill>
                  <a:srgbClr val="FF0000"/>
                </a:solidFill>
                <a:latin typeface="HGPｺﾞｼｯｸM" pitchFamily="50" charset="-128"/>
                <a:ea typeface="HGPｺﾞｼｯｸM" pitchFamily="50" charset="-128"/>
              </a:rPr>
              <a:t>→都道府県が主導的に計画を策定することや協議会等を開催することで、</a:t>
            </a:r>
            <a:endParaRPr kumimoji="1" lang="en-US" altLang="ja-JP" b="1" dirty="0" smtClean="0">
              <a:solidFill>
                <a:srgbClr val="FF0000"/>
              </a:solidFill>
              <a:latin typeface="HGPｺﾞｼｯｸM" pitchFamily="50" charset="-128"/>
              <a:ea typeface="HGPｺﾞｼｯｸM" pitchFamily="50" charset="-128"/>
            </a:endParaRPr>
          </a:p>
          <a:p>
            <a:r>
              <a:rPr kumimoji="1" lang="ja-JP" altLang="en-US" b="1" dirty="0" smtClean="0">
                <a:solidFill>
                  <a:srgbClr val="FF0000"/>
                </a:solidFill>
                <a:latin typeface="HGPｺﾞｼｯｸM" pitchFamily="50" charset="-128"/>
                <a:ea typeface="HGPｺﾞｼｯｸM" pitchFamily="50" charset="-128"/>
              </a:rPr>
              <a:t>　　管内市町村の取り組みを促進する必要がある。</a:t>
            </a:r>
            <a:endParaRPr kumimoji="1" lang="ja-JP" altLang="en-US" b="1" dirty="0">
              <a:solidFill>
                <a:srgbClr val="FF0000"/>
              </a:solidFill>
              <a:latin typeface="HGPｺﾞｼｯｸM" pitchFamily="50" charset="-128"/>
              <a:ea typeface="HGPｺﾞｼｯｸM" pitchFamily="50" charset="-128"/>
            </a:endParaRPr>
          </a:p>
        </p:txBody>
      </p:sp>
      <p:sp>
        <p:nvSpPr>
          <p:cNvPr id="19" name="テキスト ボックス 18"/>
          <p:cNvSpPr txBox="1"/>
          <p:nvPr/>
        </p:nvSpPr>
        <p:spPr>
          <a:xfrm>
            <a:off x="4477545" y="5914646"/>
            <a:ext cx="5360275" cy="415498"/>
          </a:xfrm>
          <a:prstGeom prst="rect">
            <a:avLst/>
          </a:prstGeom>
          <a:noFill/>
        </p:spPr>
        <p:txBody>
          <a:bodyPr wrap="square" rtlCol="0">
            <a:spAutoFit/>
          </a:bodyPr>
          <a:lstStyle/>
          <a:p>
            <a:pPr marL="361950" indent="-361950"/>
            <a:r>
              <a:rPr lang="ja-JP" altLang="en-US" sz="1050" dirty="0" smtClean="0">
                <a:latin typeface="HGPｺﾞｼｯｸM" pitchFamily="50" charset="-128"/>
                <a:ea typeface="HGPｺﾞｼｯｸM" pitchFamily="50" charset="-128"/>
              </a:rPr>
              <a:t>参考：</a:t>
            </a:r>
            <a:r>
              <a:rPr lang="ja-JP" altLang="en-US" sz="1050" dirty="0">
                <a:latin typeface="HGPｺﾞｼｯｸM" pitchFamily="50" charset="-128"/>
                <a:ea typeface="HGPｺﾞｼｯｸM" pitchFamily="50" charset="-128"/>
              </a:rPr>
              <a:t>第</a:t>
            </a:r>
            <a:r>
              <a:rPr lang="en-US" altLang="ja-JP" sz="1050" dirty="0">
                <a:latin typeface="HGPｺﾞｼｯｸM" pitchFamily="50" charset="-128"/>
                <a:ea typeface="HGPｺﾞｼｯｸM" pitchFamily="50" charset="-128"/>
              </a:rPr>
              <a:t>1</a:t>
            </a:r>
            <a:r>
              <a:rPr lang="ja-JP" altLang="en-US" sz="1050" dirty="0">
                <a:latin typeface="HGPｺﾞｼｯｸM" pitchFamily="50" charset="-128"/>
                <a:ea typeface="HGPｺﾞｼｯｸM" pitchFamily="50" charset="-128"/>
              </a:rPr>
              <a:t>回「電子自治体の取組みを加速するための検討会」</a:t>
            </a:r>
            <a:r>
              <a:rPr lang="ja-JP" altLang="en-US" sz="1050" dirty="0" smtClean="0">
                <a:latin typeface="HGPｺﾞｼｯｸM" pitchFamily="50" charset="-128"/>
                <a:ea typeface="HGPｺﾞｼｯｸM" pitchFamily="50" charset="-128"/>
              </a:rPr>
              <a:t>資料</a:t>
            </a:r>
            <a:endParaRPr lang="en-US" altLang="ja-JP" sz="1050" dirty="0" smtClean="0">
              <a:latin typeface="HGPｺﾞｼｯｸM" pitchFamily="50" charset="-128"/>
              <a:ea typeface="HGPｺﾞｼｯｸM" pitchFamily="50" charset="-128"/>
            </a:endParaRPr>
          </a:p>
          <a:p>
            <a:pPr marL="361950" indent="-361950"/>
            <a:r>
              <a:rPr lang="ja-JP" altLang="en-US" sz="1050" dirty="0">
                <a:latin typeface="HGPｺﾞｼｯｸM" pitchFamily="50" charset="-128"/>
                <a:ea typeface="HGPｺﾞｼｯｸM" pitchFamily="50" charset="-128"/>
              </a:rPr>
              <a:t>　</a:t>
            </a:r>
            <a:r>
              <a:rPr lang="ja-JP" altLang="en-US" sz="1050" dirty="0" smtClean="0">
                <a:latin typeface="HGPｺﾞｼｯｸM" pitchFamily="50" charset="-128"/>
                <a:ea typeface="HGPｺﾞｼｯｸM" pitchFamily="50" charset="-128"/>
              </a:rPr>
              <a:t>資料</a:t>
            </a:r>
            <a:r>
              <a:rPr lang="en-US" altLang="ja-JP" sz="1050" dirty="0" smtClean="0">
                <a:latin typeface="HGPｺﾞｼｯｸM" pitchFamily="50" charset="-128"/>
                <a:ea typeface="HGPｺﾞｼｯｸM" pitchFamily="50" charset="-128"/>
              </a:rPr>
              <a:t>7</a:t>
            </a:r>
            <a:r>
              <a:rPr lang="ja-JP" altLang="en-US" sz="1050" dirty="0" smtClean="0">
                <a:latin typeface="HGPｺﾞｼｯｸM" pitchFamily="50" charset="-128"/>
                <a:ea typeface="HGPｺﾞｼｯｸM" pitchFamily="50" charset="-128"/>
              </a:rPr>
              <a:t>：番号</a:t>
            </a:r>
            <a:r>
              <a:rPr lang="ja-JP" altLang="en-US" sz="1050" dirty="0">
                <a:latin typeface="HGPｺﾞｼｯｸM" pitchFamily="50" charset="-128"/>
                <a:ea typeface="HGPｺﾞｼｯｸM" pitchFamily="50" charset="-128"/>
              </a:rPr>
              <a:t>制度導入に伴い当面取り組むべき</a:t>
            </a:r>
            <a:r>
              <a:rPr lang="ja-JP" altLang="en-US" sz="1050" dirty="0" smtClean="0">
                <a:latin typeface="HGPｺﾞｼｯｸM" pitchFamily="50" charset="-128"/>
                <a:ea typeface="HGPｺﾞｼｯｸM" pitchFamily="50" charset="-128"/>
              </a:rPr>
              <a:t>課題（</a:t>
            </a:r>
            <a:r>
              <a:rPr lang="zh-TW" altLang="en-US" sz="1050" dirty="0">
                <a:latin typeface="HGPｺﾞｼｯｸM" pitchFamily="50" charset="-128"/>
                <a:ea typeface="HGPｺﾞｼｯｸM" pitchFamily="50" charset="-128"/>
              </a:rPr>
              <a:t>総務省自治行政局地域情報政策室</a:t>
            </a:r>
            <a:r>
              <a:rPr lang="ja-JP" altLang="en-US" sz="1050" dirty="0" smtClean="0">
                <a:latin typeface="HGPｺﾞｼｯｸM" pitchFamily="50" charset="-128"/>
                <a:ea typeface="HGPｺﾞｼｯｸM" pitchFamily="50" charset="-128"/>
              </a:rPr>
              <a:t>）</a:t>
            </a:r>
            <a:endParaRPr kumimoji="1" lang="ja-JP" altLang="en-US" sz="1050" dirty="0">
              <a:latin typeface="HGPｺﾞｼｯｸM" pitchFamily="50" charset="-128"/>
              <a:ea typeface="HGPｺﾞｼｯｸM" pitchFamily="50" charset="-128"/>
            </a:endParaRPr>
          </a:p>
        </p:txBody>
      </p:sp>
      <p:sp>
        <p:nvSpPr>
          <p:cNvPr id="20" name="円/楕円 19"/>
          <p:cNvSpPr/>
          <p:nvPr/>
        </p:nvSpPr>
        <p:spPr bwMode="auto">
          <a:xfrm>
            <a:off x="3473682" y="1887199"/>
            <a:ext cx="2822222" cy="587022"/>
          </a:xfrm>
          <a:prstGeom prst="ellips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番号制度導入</a:t>
            </a:r>
          </a:p>
        </p:txBody>
      </p:sp>
      <p:sp>
        <p:nvSpPr>
          <p:cNvPr id="21" name="正方形/長方形 20"/>
          <p:cNvSpPr/>
          <p:nvPr/>
        </p:nvSpPr>
        <p:spPr bwMode="auto">
          <a:xfrm>
            <a:off x="3022127" y="2643555"/>
            <a:ext cx="3838223" cy="440267"/>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自治体クラウド導入</a:t>
            </a:r>
          </a:p>
        </p:txBody>
      </p:sp>
      <p:sp>
        <p:nvSpPr>
          <p:cNvPr id="22" name="正方形/長方形 21"/>
          <p:cNvSpPr/>
          <p:nvPr/>
        </p:nvSpPr>
        <p:spPr bwMode="auto">
          <a:xfrm>
            <a:off x="3039061" y="3270089"/>
            <a:ext cx="3838223" cy="440267"/>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rPr>
              <a:t>既存システム（住基・税・社会保障等）改修</a:t>
            </a:r>
          </a:p>
        </p:txBody>
      </p:sp>
      <p:sp>
        <p:nvSpPr>
          <p:cNvPr id="23" name="下矢印 22"/>
          <p:cNvSpPr/>
          <p:nvPr/>
        </p:nvSpPr>
        <p:spPr bwMode="auto">
          <a:xfrm>
            <a:off x="4625149" y="2440353"/>
            <a:ext cx="587023" cy="282222"/>
          </a:xfrm>
          <a:prstGeom prst="down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4" name="下矢印 23"/>
          <p:cNvSpPr/>
          <p:nvPr/>
        </p:nvSpPr>
        <p:spPr bwMode="auto">
          <a:xfrm>
            <a:off x="4630793" y="3010442"/>
            <a:ext cx="587023" cy="282222"/>
          </a:xfrm>
          <a:prstGeom prst="down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5" name="右矢印 24"/>
          <p:cNvSpPr/>
          <p:nvPr/>
        </p:nvSpPr>
        <p:spPr bwMode="auto">
          <a:xfrm>
            <a:off x="2563952" y="2620977"/>
            <a:ext cx="396000" cy="541867"/>
          </a:xfrm>
          <a:prstGeom prst="rightArrow">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6" name="テキスト ボックス 25"/>
          <p:cNvSpPr txBox="1"/>
          <p:nvPr/>
        </p:nvSpPr>
        <p:spPr>
          <a:xfrm>
            <a:off x="865948" y="2587111"/>
            <a:ext cx="1636889"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kumimoji="1" lang="ja-JP" altLang="en-US" sz="1600" dirty="0" smtClean="0">
                <a:latin typeface="HGPｺﾞｼｯｸM" pitchFamily="50" charset="-128"/>
                <a:ea typeface="HGPｺﾞｼｯｸM" pitchFamily="50" charset="-128"/>
              </a:rPr>
              <a:t>必要な事務の</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共通化・標準化</a:t>
            </a:r>
            <a:endParaRPr kumimoji="1" lang="ja-JP" altLang="en-US" sz="1600" dirty="0">
              <a:latin typeface="HGPｺﾞｼｯｸM" pitchFamily="50" charset="-128"/>
              <a:ea typeface="HGPｺﾞｼｯｸM" pitchFamily="50" charset="-128"/>
            </a:endParaRPr>
          </a:p>
        </p:txBody>
      </p:sp>
      <p:sp>
        <p:nvSpPr>
          <p:cNvPr id="27" name="Rectangle 3"/>
          <p:cNvSpPr txBox="1">
            <a:spLocks noChangeArrowheads="1"/>
          </p:cNvSpPr>
          <p:nvPr/>
        </p:nvSpPr>
        <p:spPr bwMode="auto">
          <a:xfrm>
            <a:off x="841959" y="1422414"/>
            <a:ext cx="5950655" cy="408336"/>
          </a:xfrm>
          <a:prstGeom prst="rect">
            <a:avLst/>
          </a:prstGeom>
          <a:solidFill>
            <a:schemeClr val="bg1">
              <a:lumMod val="95000"/>
            </a:schemeClr>
          </a:solid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pPr>
              <a:buNone/>
              <a:defRPr/>
            </a:pPr>
            <a:r>
              <a:rPr lang="ja-JP" altLang="en-US" sz="2000" dirty="0" smtClean="0">
                <a:latin typeface="HGPｺﾞｼｯｸM" pitchFamily="50" charset="-128"/>
                <a:ea typeface="HGPｺﾞｼｯｸM" pitchFamily="50" charset="-128"/>
              </a:rPr>
              <a:t>番号制度を契機に自治体クラウドを導入する</a:t>
            </a:r>
            <a:endParaRPr lang="ja-JP" altLang="en-US" sz="2000" dirty="0">
              <a:latin typeface="HGPｺﾞｼｯｸM" pitchFamily="50" charset="-128"/>
              <a:ea typeface="HGPｺﾞｼｯｸM" pitchFamily="50" charset="-128"/>
            </a:endParaRPr>
          </a:p>
        </p:txBody>
      </p:sp>
      <p:sp>
        <p:nvSpPr>
          <p:cNvPr id="13" name="スライド番号プレースホルダ 12"/>
          <p:cNvSpPr>
            <a:spLocks noGrp="1"/>
          </p:cNvSpPr>
          <p:nvPr>
            <p:ph type="sldNum" sz="quarter" idx="12"/>
          </p:nvPr>
        </p:nvSpPr>
        <p:spPr/>
        <p:txBody>
          <a:bodyPr/>
          <a:lstStyle/>
          <a:p>
            <a:fld id="{1D5F7F24-DF41-4ABB-BA37-10B0EB844D2D}" type="slidenum">
              <a:rPr lang="ja-JP" altLang="en-US" smtClean="0"/>
              <a:pPr/>
              <a:t>4</a:t>
            </a:fld>
            <a:endParaRPr lang="en-US" altLang="ja-JP" dirty="0"/>
          </a:p>
        </p:txBody>
      </p:sp>
      <p:sp>
        <p:nvSpPr>
          <p:cNvPr id="15" name="タイトル 2"/>
          <p:cNvSpPr>
            <a:spLocks noGrp="1"/>
          </p:cNvSpPr>
          <p:nvPr>
            <p:ph type="title"/>
          </p:nvPr>
        </p:nvSpPr>
        <p:spPr>
          <a:xfrm>
            <a:off x="350489" y="354848"/>
            <a:ext cx="9080500" cy="830262"/>
          </a:xfrm>
        </p:spPr>
        <p:txBody>
          <a:bodyPr anchor="ctr"/>
          <a:lstStyle/>
          <a:p>
            <a:pPr lvl="0"/>
            <a:r>
              <a:rPr lang="ja-JP" altLang="en-US" dirty="0" smtClean="0"/>
              <a:t>３．番号制度を契機とした自治体クラウドや情報連携</a:t>
            </a:r>
            <a:endParaRPr lang="en-US" altLang="ja-JP" dirty="0" smtClean="0"/>
          </a:p>
        </p:txBody>
      </p:sp>
      <p:sp>
        <p:nvSpPr>
          <p:cNvPr id="16" name="フッター プレースホルダ 23"/>
          <p:cNvSpPr txBox="1">
            <a:spLocks/>
          </p:cNvSpPr>
          <p:nvPr/>
        </p:nvSpPr>
        <p:spPr>
          <a:xfrm>
            <a:off x="3002785" y="6417360"/>
            <a:ext cx="3900433" cy="252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rPr>
              <a:t>3-4  </a:t>
            </a:r>
            <a:r>
              <a:rPr kumimoji="0" lang="ja-JP" altLang="en-US" sz="1000" b="0" i="0" u="none" strike="noStrike" kern="1200" cap="none" spc="0" normalizeH="0" baseline="0" noProof="0" dirty="0" smtClean="0">
                <a:ln>
                  <a:noFill/>
                </a:ln>
                <a:solidFill>
                  <a:schemeClr val="bg1">
                    <a:lumMod val="50000"/>
                  </a:schemeClr>
                </a:solidFill>
                <a:effectLst/>
                <a:uLnTx/>
                <a:uFillTx/>
                <a:latin typeface="HGPｺﾞｼｯｸM" pitchFamily="50" charset="-128"/>
                <a:ea typeface="HGPｺﾞｼｯｸM" pitchFamily="50" charset="-128"/>
              </a:rPr>
              <a:t>番号制度（情報連携推進導入・運用編）</a:t>
            </a:r>
            <a:endParaRPr kumimoji="0" lang="en-US" altLang="ja-JP" sz="1000" b="0" i="0" u="none" strike="noStrike" kern="1200" cap="none" spc="0" normalizeH="0" baseline="0" noProof="0" dirty="0">
              <a:ln>
                <a:noFill/>
              </a:ln>
              <a:solidFill>
                <a:schemeClr val="bg1">
                  <a:lumMod val="50000"/>
                </a:schemeClr>
              </a:solidFill>
              <a:effectLst/>
              <a:uLnTx/>
              <a:uFillTx/>
              <a:latin typeface="HGPｺﾞｼｯｸM" pitchFamily="50" charset="-128"/>
              <a:ea typeface="HGPｺﾞｼｯｸM" pitchFamily="50" charset="-128"/>
            </a:endParaRPr>
          </a:p>
        </p:txBody>
      </p:sp>
    </p:spTree>
    <p:extLst>
      <p:ext uri="{BB962C8B-B14F-4D97-AF65-F5344CB8AC3E}">
        <p14:creationId xmlns="" xmlns:p14="http://schemas.microsoft.com/office/powerpoint/2010/main" val="823234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角丸四角形 35"/>
          <p:cNvSpPr/>
          <p:nvPr/>
        </p:nvSpPr>
        <p:spPr bwMode="auto">
          <a:xfrm>
            <a:off x="1780823" y="4359656"/>
            <a:ext cx="2336801" cy="440267"/>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自治体クラウド導入</a:t>
            </a:r>
          </a:p>
        </p:txBody>
      </p:sp>
      <p:sp>
        <p:nvSpPr>
          <p:cNvPr id="37" name="角丸四角形 36"/>
          <p:cNvSpPr/>
          <p:nvPr/>
        </p:nvSpPr>
        <p:spPr bwMode="auto">
          <a:xfrm>
            <a:off x="1780823" y="2265568"/>
            <a:ext cx="2336801" cy="440267"/>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番号制度導入</a:t>
            </a:r>
          </a:p>
        </p:txBody>
      </p:sp>
      <p:sp>
        <p:nvSpPr>
          <p:cNvPr id="42" name="角丸四角形 41"/>
          <p:cNvSpPr/>
          <p:nvPr/>
        </p:nvSpPr>
        <p:spPr bwMode="auto">
          <a:xfrm>
            <a:off x="5762978" y="4297569"/>
            <a:ext cx="2336801" cy="440267"/>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自治体クラウド導入</a:t>
            </a:r>
          </a:p>
        </p:txBody>
      </p:sp>
      <p:sp>
        <p:nvSpPr>
          <p:cNvPr id="46" name="角丸四角形 45"/>
          <p:cNvSpPr/>
          <p:nvPr/>
        </p:nvSpPr>
        <p:spPr bwMode="auto">
          <a:xfrm>
            <a:off x="5762978" y="2237347"/>
            <a:ext cx="2336801" cy="440267"/>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番号制度導入</a:t>
            </a:r>
          </a:p>
        </p:txBody>
      </p:sp>
      <p:sp>
        <p:nvSpPr>
          <p:cNvPr id="47" name="角丸四角形 46"/>
          <p:cNvSpPr/>
          <p:nvPr/>
        </p:nvSpPr>
        <p:spPr bwMode="auto">
          <a:xfrm>
            <a:off x="5762978" y="3267458"/>
            <a:ext cx="2336801" cy="440267"/>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bg1"/>
                </a:solidFill>
                <a:effectLst/>
                <a:latin typeface="HGPｺﾞｼｯｸM" pitchFamily="50" charset="-128"/>
                <a:ea typeface="HGPｺﾞｼｯｸM" pitchFamily="50" charset="-128"/>
              </a:rPr>
              <a:t>情報連携等の標準採用</a:t>
            </a:r>
          </a:p>
        </p:txBody>
      </p:sp>
      <p:sp>
        <p:nvSpPr>
          <p:cNvPr id="49" name="下矢印 48"/>
          <p:cNvSpPr/>
          <p:nvPr/>
        </p:nvSpPr>
        <p:spPr bwMode="auto">
          <a:xfrm>
            <a:off x="2621846" y="2761112"/>
            <a:ext cx="654755" cy="1548000"/>
          </a:xfrm>
          <a:prstGeom prst="downArrow">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0" name="下矢印 49"/>
          <p:cNvSpPr/>
          <p:nvPr/>
        </p:nvSpPr>
        <p:spPr bwMode="auto">
          <a:xfrm>
            <a:off x="6688667" y="2733134"/>
            <a:ext cx="485422" cy="504000"/>
          </a:xfrm>
          <a:prstGeom prst="downArrow">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1" name="下矢印 50"/>
          <p:cNvSpPr/>
          <p:nvPr/>
        </p:nvSpPr>
        <p:spPr bwMode="auto">
          <a:xfrm>
            <a:off x="6688667" y="3763245"/>
            <a:ext cx="485422" cy="504000"/>
          </a:xfrm>
          <a:prstGeom prst="downArrow">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2" name="角丸四角形 51"/>
          <p:cNvSpPr/>
          <p:nvPr/>
        </p:nvSpPr>
        <p:spPr bwMode="auto">
          <a:xfrm>
            <a:off x="1286936" y="5070855"/>
            <a:ext cx="3364089" cy="1095022"/>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rPr>
              <a:t>番号制度</a:t>
            </a:r>
            <a:r>
              <a:rPr lang="ja-JP" altLang="en-US" sz="1600" dirty="0" smtClean="0">
                <a:solidFill>
                  <a:schemeClr val="tx1"/>
                </a:solidFill>
                <a:latin typeface="HGPｺﾞｼｯｸM" pitchFamily="50" charset="-128"/>
                <a:ea typeface="HGPｺﾞｼｯｸM" pitchFamily="50" charset="-128"/>
              </a:rPr>
              <a:t>が拡充する毎にシステム改修が発生し、個別対応によってシステムコストが高止まり、ベンダーロックインの可能性がある。</a:t>
            </a:r>
            <a:endPar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4" name="加算記号 53"/>
          <p:cNvSpPr/>
          <p:nvPr/>
        </p:nvSpPr>
        <p:spPr bwMode="auto">
          <a:xfrm rot="2756905">
            <a:off x="679751" y="4442691"/>
            <a:ext cx="970844" cy="972000"/>
          </a:xfrm>
          <a:prstGeom prst="mathPlus">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5" name="角丸四角形 54"/>
          <p:cNvSpPr/>
          <p:nvPr/>
        </p:nvSpPr>
        <p:spPr bwMode="auto">
          <a:xfrm>
            <a:off x="5288846" y="5053922"/>
            <a:ext cx="3364089" cy="1095022"/>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rPr>
              <a:t>番号制度</a:t>
            </a:r>
            <a:r>
              <a:rPr lang="ja-JP" altLang="en-US" sz="1600" dirty="0" smtClean="0">
                <a:solidFill>
                  <a:schemeClr val="tx1"/>
                </a:solidFill>
                <a:latin typeface="HGPｺﾞｼｯｸM" pitchFamily="50" charset="-128"/>
                <a:ea typeface="HGPｺﾞｼｯｸM" pitchFamily="50" charset="-128"/>
              </a:rPr>
              <a:t>が拡充する毎のシステム改修において、標準部分については割り勘効果が期待できる。さらに他ベンダーへの切り替えも可能</a:t>
            </a:r>
            <a:endPar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6" name="ドーナツ 55"/>
          <p:cNvSpPr/>
          <p:nvPr/>
        </p:nvSpPr>
        <p:spPr bwMode="auto">
          <a:xfrm>
            <a:off x="8306481" y="4524893"/>
            <a:ext cx="720000" cy="720000"/>
          </a:xfrm>
          <a:prstGeom prst="donut">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7" name="テキスト ボックス 56"/>
          <p:cNvSpPr txBox="1"/>
          <p:nvPr/>
        </p:nvSpPr>
        <p:spPr>
          <a:xfrm>
            <a:off x="169329" y="1424541"/>
            <a:ext cx="9132325" cy="341197"/>
          </a:xfrm>
          <a:prstGeom prst="roundRect">
            <a:avLst/>
          </a:prstGeom>
          <a:solidFill>
            <a:schemeClr val="bg1">
              <a:lumMod val="95000"/>
            </a:schemeClr>
          </a:solidFill>
          <a:ln>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defRPr/>
            </a:pPr>
            <a:r>
              <a:rPr kumimoji="1" lang="ja-JP" altLang="en-US" dirty="0" smtClean="0">
                <a:solidFill>
                  <a:srgbClr val="000066"/>
                </a:solidFill>
                <a:latin typeface="HGPｺﾞｼｯｸM" pitchFamily="50" charset="-128"/>
                <a:ea typeface="HGPｺﾞｼｯｸM" pitchFamily="50" charset="-128"/>
              </a:rPr>
              <a:t>標準を採用せずに自治体クラウドを導入した場合は、改修コストなどが高止まりする恐れがある。</a:t>
            </a:r>
          </a:p>
        </p:txBody>
      </p:sp>
      <p:sp>
        <p:nvSpPr>
          <p:cNvPr id="58" name="正方形/長方形 57"/>
          <p:cNvSpPr/>
          <p:nvPr/>
        </p:nvSpPr>
        <p:spPr bwMode="auto">
          <a:xfrm>
            <a:off x="835379" y="1876100"/>
            <a:ext cx="1490133" cy="395111"/>
          </a:xfrm>
          <a:prstGeom prst="rect">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標準採用なし</a:t>
            </a:r>
          </a:p>
        </p:txBody>
      </p:sp>
      <p:sp>
        <p:nvSpPr>
          <p:cNvPr id="59" name="正方形/長方形 58"/>
          <p:cNvSpPr/>
          <p:nvPr/>
        </p:nvSpPr>
        <p:spPr bwMode="auto">
          <a:xfrm>
            <a:off x="5006623" y="1881743"/>
            <a:ext cx="1490133" cy="395111"/>
          </a:xfrm>
          <a:prstGeom prst="rect">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latin typeface="HGPｺﾞｼｯｸM" pitchFamily="50" charset="-128"/>
                <a:ea typeface="HGPｺﾞｼｯｸM" pitchFamily="50" charset="-128"/>
              </a:rPr>
              <a:t>標準採用あり</a:t>
            </a:r>
          </a:p>
        </p:txBody>
      </p:sp>
      <p:sp>
        <p:nvSpPr>
          <p:cNvPr id="18" name="スライド番号プレースホルダ 17"/>
          <p:cNvSpPr>
            <a:spLocks noGrp="1"/>
          </p:cNvSpPr>
          <p:nvPr>
            <p:ph type="sldNum" sz="quarter" idx="12"/>
          </p:nvPr>
        </p:nvSpPr>
        <p:spPr/>
        <p:txBody>
          <a:bodyPr/>
          <a:lstStyle/>
          <a:p>
            <a:fld id="{1D5F7F24-DF41-4ABB-BA37-10B0EB844D2D}" type="slidenum">
              <a:rPr lang="ja-JP" altLang="en-US" smtClean="0"/>
              <a:pPr/>
              <a:t>5</a:t>
            </a:fld>
            <a:endParaRPr lang="en-US" altLang="ja-JP" dirty="0"/>
          </a:p>
        </p:txBody>
      </p:sp>
      <p:sp>
        <p:nvSpPr>
          <p:cNvPr id="20" name="タイトル 2"/>
          <p:cNvSpPr>
            <a:spLocks noGrp="1"/>
          </p:cNvSpPr>
          <p:nvPr>
            <p:ph type="title"/>
          </p:nvPr>
        </p:nvSpPr>
        <p:spPr>
          <a:xfrm>
            <a:off x="350489" y="354848"/>
            <a:ext cx="9080500" cy="830262"/>
          </a:xfrm>
        </p:spPr>
        <p:txBody>
          <a:bodyPr anchor="ctr"/>
          <a:lstStyle/>
          <a:p>
            <a:pPr lvl="0"/>
            <a:r>
              <a:rPr lang="ja-JP" altLang="en-US" dirty="0" smtClean="0"/>
              <a:t>３．番号制度を契機とした自治体クラウドや情報連携</a:t>
            </a:r>
            <a:endParaRPr lang="en-US" altLang="ja-JP" dirty="0" smtClean="0"/>
          </a:p>
        </p:txBody>
      </p:sp>
    </p:spTree>
    <p:extLst>
      <p:ext uri="{BB962C8B-B14F-4D97-AF65-F5344CB8AC3E}">
        <p14:creationId xmlns="" xmlns:p14="http://schemas.microsoft.com/office/powerpoint/2010/main" val="823234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３．</a:t>
            </a:r>
            <a:r>
              <a:rPr lang="ja-JP" altLang="en-US" dirty="0" smtClean="0"/>
              <a:t>番号制度を契機とした自治体クラウドや情報連携</a:t>
            </a:r>
            <a:endParaRPr kumimoji="1" lang="ja-JP" altLang="en-US" dirty="0"/>
          </a:p>
        </p:txBody>
      </p:sp>
      <p:pic>
        <p:nvPicPr>
          <p:cNvPr id="6" name="Picture 2"/>
          <p:cNvPicPr>
            <a:picLocks noChangeAspect="1" noChangeArrowheads="1"/>
          </p:cNvPicPr>
          <p:nvPr/>
        </p:nvPicPr>
        <p:blipFill>
          <a:blip r:embed="rId3" cstate="print"/>
          <a:srcRect b="15116"/>
          <a:stretch>
            <a:fillRect/>
          </a:stretch>
        </p:blipFill>
        <p:spPr bwMode="auto">
          <a:xfrm>
            <a:off x="1140179" y="1986697"/>
            <a:ext cx="7384371" cy="4273975"/>
          </a:xfrm>
          <a:prstGeom prst="rect">
            <a:avLst/>
          </a:prstGeom>
          <a:noFill/>
          <a:ln w="9525">
            <a:noFill/>
            <a:miter lim="800000"/>
            <a:headEnd/>
            <a:tailEnd/>
          </a:ln>
        </p:spPr>
      </p:pic>
      <p:sp>
        <p:nvSpPr>
          <p:cNvPr id="7" name="角丸四角形 6"/>
          <p:cNvSpPr/>
          <p:nvPr/>
        </p:nvSpPr>
        <p:spPr bwMode="auto">
          <a:xfrm>
            <a:off x="4674614" y="2953027"/>
            <a:ext cx="496711" cy="1501423"/>
          </a:xfrm>
          <a:prstGeom prst="roundRect">
            <a:avLst/>
          </a:prstGeom>
          <a:noFill/>
          <a:ln w="57150" cap="flat" cmpd="sng" algn="ctr">
            <a:solidFill>
              <a:srgbClr val="FF0000"/>
            </a:solidFill>
            <a:prstDash val="dashDot"/>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8" name="角丸四角形 7"/>
          <p:cNvSpPr/>
          <p:nvPr/>
        </p:nvSpPr>
        <p:spPr bwMode="auto">
          <a:xfrm>
            <a:off x="2672687" y="2913516"/>
            <a:ext cx="496711" cy="1501423"/>
          </a:xfrm>
          <a:prstGeom prst="roundRect">
            <a:avLst/>
          </a:prstGeom>
          <a:noFill/>
          <a:ln w="57150" cap="flat" cmpd="sng" algn="ctr">
            <a:solidFill>
              <a:srgbClr val="FF0000"/>
            </a:solidFill>
            <a:prstDash val="dashDot"/>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9" name="角丸四角形吹き出し 8"/>
          <p:cNvSpPr/>
          <p:nvPr/>
        </p:nvSpPr>
        <p:spPr bwMode="auto">
          <a:xfrm>
            <a:off x="4730043" y="2636936"/>
            <a:ext cx="2054580" cy="304800"/>
          </a:xfrm>
          <a:prstGeom prst="wedgeRoundRectCallout">
            <a:avLst>
              <a:gd name="adj1" fmla="val -32461"/>
              <a:gd name="adj2" fmla="val 76786"/>
              <a:gd name="adj3" fmla="val 16667"/>
            </a:avLst>
          </a:prstGeom>
          <a:solidFill>
            <a:srgbClr val="FFFF00"/>
          </a:solidFill>
          <a:ln>
            <a:solidFill>
              <a:srgbClr val="FF0000"/>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smtClean="0">
                <a:ln>
                  <a:noFill/>
                </a:ln>
                <a:solidFill>
                  <a:schemeClr val="tx1"/>
                </a:solidFill>
                <a:effectLst/>
                <a:latin typeface="HGPｺﾞｼｯｸM" pitchFamily="50" charset="-128"/>
                <a:ea typeface="HGPｺﾞｼｯｸM" pitchFamily="50" charset="-128"/>
              </a:rPr>
              <a:t>①自治体内における情報連携</a:t>
            </a:r>
          </a:p>
        </p:txBody>
      </p:sp>
      <p:sp>
        <p:nvSpPr>
          <p:cNvPr id="10" name="角丸四角形吹き出し 9"/>
          <p:cNvSpPr/>
          <p:nvPr/>
        </p:nvSpPr>
        <p:spPr bwMode="auto">
          <a:xfrm>
            <a:off x="485423" y="2823203"/>
            <a:ext cx="2037643" cy="304800"/>
          </a:xfrm>
          <a:prstGeom prst="wedgeRoundRectCallout">
            <a:avLst>
              <a:gd name="adj1" fmla="val 56428"/>
              <a:gd name="adj2" fmla="val -991"/>
              <a:gd name="adj3" fmla="val 16667"/>
            </a:avLst>
          </a:prstGeom>
          <a:solidFill>
            <a:srgbClr val="FFFF00"/>
          </a:solidFill>
          <a:ln>
            <a:solidFill>
              <a:srgbClr val="FF0000"/>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smtClean="0">
                <a:ln>
                  <a:noFill/>
                </a:ln>
                <a:solidFill>
                  <a:schemeClr val="tx1"/>
                </a:solidFill>
                <a:effectLst/>
                <a:latin typeface="HGPｺﾞｼｯｸM" pitchFamily="50" charset="-128"/>
                <a:ea typeface="HGPｺﾞｼｯｸM" pitchFamily="50" charset="-128"/>
              </a:rPr>
              <a:t>②自治体間における情報連携</a:t>
            </a:r>
          </a:p>
        </p:txBody>
      </p:sp>
      <p:sp>
        <p:nvSpPr>
          <p:cNvPr id="11" name="テキスト ボックス 10"/>
          <p:cNvSpPr txBox="1"/>
          <p:nvPr/>
        </p:nvSpPr>
        <p:spPr>
          <a:xfrm>
            <a:off x="338668" y="1361288"/>
            <a:ext cx="8638903" cy="584775"/>
          </a:xfrm>
          <a:prstGeom prst="rect">
            <a:avLst/>
          </a:prstGeom>
          <a:solidFill>
            <a:schemeClr val="bg2"/>
          </a:solidFill>
        </p:spPr>
        <p:txBody>
          <a:bodyPr wrap="none" rtlCol="0">
            <a:spAutoFit/>
          </a:bodyPr>
          <a:lstStyle/>
          <a:p>
            <a:r>
              <a:rPr lang="ja-JP" altLang="en-US" dirty="0" smtClean="0">
                <a:latin typeface="HGPｺﾞｼｯｸM" pitchFamily="50" charset="-128"/>
                <a:ea typeface="HGPｺﾞｼｯｸM" pitchFamily="50" charset="-128"/>
              </a:rPr>
              <a:t>～番号制度で求められる情報連携～</a:t>
            </a:r>
            <a:endParaRPr kumimoji="1" lang="en-US" altLang="ja-JP"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番号制度の開始とともに、①自治体内における情報連携と②自治体間における情報連携の</a:t>
            </a:r>
            <a:r>
              <a:rPr kumimoji="1" lang="en-US" altLang="ja-JP" sz="1400" dirty="0" smtClean="0">
                <a:latin typeface="HGPｺﾞｼｯｸM" pitchFamily="50" charset="-128"/>
                <a:ea typeface="HGPｺﾞｼｯｸM" pitchFamily="50" charset="-128"/>
              </a:rPr>
              <a:t>2</a:t>
            </a:r>
            <a:r>
              <a:rPr kumimoji="1" lang="ja-JP" altLang="en-US" sz="1400" dirty="0" smtClean="0">
                <a:latin typeface="HGPｺﾞｼｯｸM" pitchFamily="50" charset="-128"/>
                <a:ea typeface="HGPｺﾞｼｯｸM" pitchFamily="50" charset="-128"/>
              </a:rPr>
              <a:t>つが要請されている</a:t>
            </a:r>
            <a:endParaRPr kumimoji="1" lang="ja-JP" altLang="en-US" sz="1400" dirty="0">
              <a:latin typeface="HGPｺﾞｼｯｸM" pitchFamily="50" charset="-128"/>
              <a:ea typeface="HGPｺﾞｼｯｸM" pitchFamily="50" charset="-128"/>
            </a:endParaRPr>
          </a:p>
        </p:txBody>
      </p:sp>
      <p:sp>
        <p:nvSpPr>
          <p:cNvPr id="12" name="スライド番号プレースホルダ 11"/>
          <p:cNvSpPr>
            <a:spLocks noGrp="1"/>
          </p:cNvSpPr>
          <p:nvPr>
            <p:ph type="sldNum" sz="quarter" idx="12"/>
          </p:nvPr>
        </p:nvSpPr>
        <p:spPr/>
        <p:txBody>
          <a:bodyPr/>
          <a:lstStyle/>
          <a:p>
            <a:fld id="{8EDC12F3-E265-4EA4-8231-EBF85ED9DCFF}" type="slidenum">
              <a:rPr lang="ja-JP" altLang="en-US" smtClean="0"/>
              <a:pPr/>
              <a:t>6</a:t>
            </a:fld>
            <a:endParaRPr lang="en-US" altLang="ja-JP" dirty="0"/>
          </a:p>
        </p:txBody>
      </p:sp>
      <p:sp>
        <p:nvSpPr>
          <p:cNvPr id="13" name="フッター プレースホルダ 12"/>
          <p:cNvSpPr>
            <a:spLocks noGrp="1"/>
          </p:cNvSpPr>
          <p:nvPr>
            <p:ph type="ftr" sz="quarter" idx="11"/>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p14="http://schemas.microsoft.com/office/powerpoint/2010/main" xmlns="" val="2606297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３．</a:t>
            </a:r>
            <a:r>
              <a:rPr lang="ja-JP" altLang="en-US" dirty="0" smtClean="0"/>
              <a:t>番号制度を契機とした自治体クラウドや情報連携</a:t>
            </a:r>
            <a:endParaRPr kumimoji="1" lang="ja-JP" altLang="en-US" dirty="0"/>
          </a:p>
        </p:txBody>
      </p:sp>
      <p:sp>
        <p:nvSpPr>
          <p:cNvPr id="11" name="テキスト ボックス 10"/>
          <p:cNvSpPr txBox="1"/>
          <p:nvPr/>
        </p:nvSpPr>
        <p:spPr>
          <a:xfrm>
            <a:off x="338666" y="2189661"/>
            <a:ext cx="9166577"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1400" dirty="0" smtClean="0">
                <a:latin typeface="HGPｺﾞｼｯｸM" pitchFamily="50" charset="-128"/>
                <a:ea typeface="HGPｺﾞｼｯｸM" pitchFamily="50" charset="-128"/>
              </a:rPr>
              <a:t>二つの情報連携を実現するにあたり、特にシステム化における問題点として以下が考えられる</a:t>
            </a:r>
            <a:endParaRPr kumimoji="1" lang="en-US" altLang="ja-JP" sz="1400" dirty="0" smtClean="0">
              <a:latin typeface="HGPｺﾞｼｯｸM" pitchFamily="50" charset="-128"/>
              <a:ea typeface="HGPｺﾞｼｯｸM" pitchFamily="50" charset="-128"/>
            </a:endParaRPr>
          </a:p>
          <a:p>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１．番号制度の拡充に伴うシステム改修におけるコスト増</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２．システムに合わせた業務プロセス変更での工数増</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３．各団体（ベンダー）が個別に設計することでのセキュリティレベルの不統一</a:t>
            </a:r>
            <a:endParaRPr kumimoji="1" lang="en-US" altLang="ja-JP" sz="1400" dirty="0" smtClean="0">
              <a:latin typeface="HGPｺﾞｼｯｸM" pitchFamily="50" charset="-128"/>
              <a:ea typeface="HGPｺﾞｼｯｸM" pitchFamily="50" charset="-128"/>
            </a:endParaRPr>
          </a:p>
          <a:p>
            <a:endParaRPr kumimoji="1" lang="ja-JP" altLang="en-US" sz="1400" dirty="0">
              <a:latin typeface="HGPｺﾞｼｯｸM" pitchFamily="50" charset="-128"/>
              <a:ea typeface="HGPｺﾞｼｯｸM" pitchFamily="50" charset="-128"/>
            </a:endParaRPr>
          </a:p>
        </p:txBody>
      </p:sp>
      <p:sp>
        <p:nvSpPr>
          <p:cNvPr id="12" name="テキスト ボックス 11"/>
          <p:cNvSpPr txBox="1"/>
          <p:nvPr/>
        </p:nvSpPr>
        <p:spPr>
          <a:xfrm>
            <a:off x="2302930" y="5858548"/>
            <a:ext cx="4655442" cy="461665"/>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sz="2400" dirty="0" smtClean="0">
                <a:latin typeface="HGPｺﾞｼｯｸM" pitchFamily="50" charset="-128"/>
                <a:ea typeface="HGPｺﾞｼｯｸM" pitchFamily="50" charset="-128"/>
              </a:rPr>
              <a:t>「標準」を採用することで解決を図る</a:t>
            </a:r>
            <a:endParaRPr kumimoji="1" lang="ja-JP" altLang="en-US" sz="2400" dirty="0">
              <a:latin typeface="HGPｺﾞｼｯｸM" pitchFamily="50" charset="-128"/>
              <a:ea typeface="HGPｺﾞｼｯｸM" pitchFamily="50" charset="-128"/>
            </a:endParaRPr>
          </a:p>
        </p:txBody>
      </p:sp>
      <p:sp>
        <p:nvSpPr>
          <p:cNvPr id="13" name="二等辺三角形 12"/>
          <p:cNvSpPr/>
          <p:nvPr/>
        </p:nvSpPr>
        <p:spPr bwMode="auto">
          <a:xfrm flipV="1">
            <a:off x="3499557" y="3724950"/>
            <a:ext cx="1941689" cy="270933"/>
          </a:xfrm>
          <a:prstGeom prst="triangle">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4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4" name="角丸四角形 13"/>
          <p:cNvSpPr/>
          <p:nvPr/>
        </p:nvSpPr>
        <p:spPr bwMode="auto">
          <a:xfrm>
            <a:off x="327378" y="1783259"/>
            <a:ext cx="2032000" cy="406400"/>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bg1"/>
                </a:solidFill>
                <a:effectLst/>
                <a:latin typeface="HGPｺﾞｼｯｸM" pitchFamily="50" charset="-128"/>
                <a:ea typeface="HGPｺﾞｼｯｸM" pitchFamily="50" charset="-128"/>
              </a:rPr>
              <a:t>問題点</a:t>
            </a:r>
          </a:p>
        </p:txBody>
      </p:sp>
      <p:sp>
        <p:nvSpPr>
          <p:cNvPr id="15" name="角丸四角形 14"/>
          <p:cNvSpPr/>
          <p:nvPr/>
        </p:nvSpPr>
        <p:spPr bwMode="auto">
          <a:xfrm>
            <a:off x="355600" y="3708011"/>
            <a:ext cx="2003779" cy="406400"/>
          </a:xfrm>
          <a:prstGeom prst="round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bg1"/>
                </a:solidFill>
                <a:effectLst/>
                <a:latin typeface="HGPｺﾞｼｯｸM" pitchFamily="50" charset="-128"/>
                <a:ea typeface="HGPｺﾞｼｯｸM" pitchFamily="50" charset="-128"/>
              </a:rPr>
              <a:t>解決策</a:t>
            </a:r>
          </a:p>
        </p:txBody>
      </p:sp>
      <p:sp>
        <p:nvSpPr>
          <p:cNvPr id="16" name="テキスト ボックス 15"/>
          <p:cNvSpPr txBox="1"/>
          <p:nvPr/>
        </p:nvSpPr>
        <p:spPr>
          <a:xfrm>
            <a:off x="355602" y="4136988"/>
            <a:ext cx="9194799"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1400" dirty="0" smtClean="0">
                <a:latin typeface="HGPｺﾞｼｯｸM" pitchFamily="50" charset="-128"/>
                <a:ea typeface="HGPｺﾞｼｯｸM" pitchFamily="50" charset="-128"/>
              </a:rPr>
              <a:t>以下の解決策が考えられる</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１．システム改修におけるコスト増　　　</a:t>
            </a:r>
            <a:r>
              <a:rPr kumimoji="1" lang="ja-JP" altLang="en-US" sz="1400" b="1" dirty="0" smtClean="0">
                <a:latin typeface="HGPｺﾞｼｯｸM" pitchFamily="50" charset="-128"/>
                <a:ea typeface="HGPｺﾞｼｯｸM" pitchFamily="50" charset="-128"/>
              </a:rPr>
              <a:t>標準化されたパッケージ等のシステムの採用</a:t>
            </a:r>
            <a:endParaRPr kumimoji="1" lang="en-US" altLang="ja-JP" sz="1400" b="1"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２．システムに合わせた業務プロセス変更での工数増　　　</a:t>
            </a:r>
            <a:r>
              <a:rPr kumimoji="1" lang="ja-JP" altLang="en-US" sz="1400" b="1" dirty="0" smtClean="0">
                <a:latin typeface="HGPｺﾞｼｯｸM" pitchFamily="50" charset="-128"/>
                <a:ea typeface="HGPｺﾞｼｯｸM" pitchFamily="50" charset="-128"/>
              </a:rPr>
              <a:t>標準化された業務プロセスを採用することで、マニュアルや教育の共用を図る</a:t>
            </a:r>
            <a:endParaRPr kumimoji="1" lang="en-US" altLang="ja-JP" sz="1400" b="1"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３．各団体（ベンダー）が個別に設計することでのセキュリティレベルの不統一</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　　　</a:t>
            </a:r>
            <a:r>
              <a:rPr kumimoji="1" lang="ja-JP" altLang="en-US" sz="1400" b="1" dirty="0" smtClean="0">
                <a:latin typeface="HGPｺﾞｼｯｸM" pitchFamily="50" charset="-128"/>
                <a:ea typeface="HGPｺﾞｼｯｸM" pitchFamily="50" charset="-128"/>
              </a:rPr>
              <a:t>標準化されたパッケージ等のシステムの採用でバグ等の早期発見と情報共有を図る</a:t>
            </a:r>
            <a:endParaRPr kumimoji="1" lang="ja-JP" altLang="en-US" sz="1400" b="1" dirty="0">
              <a:latin typeface="HGPｺﾞｼｯｸM" pitchFamily="50" charset="-128"/>
              <a:ea typeface="HGPｺﾞｼｯｸM" pitchFamily="50" charset="-128"/>
            </a:endParaRPr>
          </a:p>
        </p:txBody>
      </p:sp>
      <p:sp>
        <p:nvSpPr>
          <p:cNvPr id="17" name="二等辺三角形 16"/>
          <p:cNvSpPr/>
          <p:nvPr/>
        </p:nvSpPr>
        <p:spPr bwMode="auto">
          <a:xfrm flipV="1">
            <a:off x="3629380" y="5536819"/>
            <a:ext cx="1941689" cy="270933"/>
          </a:xfrm>
          <a:prstGeom prst="triangle">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4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8" name="テキスト ボックス 17"/>
          <p:cNvSpPr txBox="1"/>
          <p:nvPr/>
        </p:nvSpPr>
        <p:spPr>
          <a:xfrm>
            <a:off x="417689" y="1327420"/>
            <a:ext cx="5541902" cy="369332"/>
          </a:xfrm>
          <a:prstGeom prst="rect">
            <a:avLst/>
          </a:prstGeom>
          <a:solidFill>
            <a:schemeClr val="bg2"/>
          </a:solidFill>
        </p:spPr>
        <p:txBody>
          <a:bodyPr wrap="none" rtlCol="0">
            <a:spAutoFit/>
          </a:bodyPr>
          <a:lstStyle/>
          <a:p>
            <a:r>
              <a:rPr kumimoji="1" lang="ja-JP" altLang="en-US" dirty="0" smtClean="0">
                <a:latin typeface="HGPｺﾞｼｯｸM" pitchFamily="50" charset="-128"/>
                <a:ea typeface="HGPｺﾞｼｯｸM" pitchFamily="50" charset="-128"/>
              </a:rPr>
              <a:t>二つの情報連携に取り組む上での問題点とその解決策</a:t>
            </a:r>
            <a:endParaRPr kumimoji="1" lang="ja-JP" altLang="en-US" dirty="0">
              <a:latin typeface="HGPｺﾞｼｯｸM" pitchFamily="50" charset="-128"/>
              <a:ea typeface="HGPｺﾞｼｯｸM" pitchFamily="50" charset="-128"/>
            </a:endParaRPr>
          </a:p>
        </p:txBody>
      </p:sp>
      <p:sp>
        <p:nvSpPr>
          <p:cNvPr id="20" name="右矢印 19"/>
          <p:cNvSpPr/>
          <p:nvPr/>
        </p:nvSpPr>
        <p:spPr bwMode="auto">
          <a:xfrm>
            <a:off x="2829419" y="4363938"/>
            <a:ext cx="270934" cy="270934"/>
          </a:xfrm>
          <a:prstGeom prst="right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1" name="右矢印 20"/>
          <p:cNvSpPr/>
          <p:nvPr/>
        </p:nvSpPr>
        <p:spPr bwMode="auto">
          <a:xfrm>
            <a:off x="4293664" y="4577260"/>
            <a:ext cx="270934" cy="270934"/>
          </a:xfrm>
          <a:prstGeom prst="right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2" name="右矢印 21"/>
          <p:cNvSpPr/>
          <p:nvPr/>
        </p:nvSpPr>
        <p:spPr bwMode="auto">
          <a:xfrm>
            <a:off x="491067" y="5232016"/>
            <a:ext cx="270934" cy="270934"/>
          </a:xfrm>
          <a:prstGeom prst="right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9" name="スライド番号プレースホルダ 18"/>
          <p:cNvSpPr>
            <a:spLocks noGrp="1"/>
          </p:cNvSpPr>
          <p:nvPr>
            <p:ph type="sldNum" sz="quarter" idx="12"/>
          </p:nvPr>
        </p:nvSpPr>
        <p:spPr/>
        <p:txBody>
          <a:bodyPr/>
          <a:lstStyle/>
          <a:p>
            <a:fld id="{8EDC12F3-E265-4EA4-8231-EBF85ED9DCFF}" type="slidenum">
              <a:rPr lang="ja-JP" altLang="en-US" smtClean="0"/>
              <a:pPr/>
              <a:t>7</a:t>
            </a:fld>
            <a:endParaRPr lang="en-US" altLang="ja-JP" dirty="0"/>
          </a:p>
        </p:txBody>
      </p:sp>
      <p:sp>
        <p:nvSpPr>
          <p:cNvPr id="23" name="フッター プレースホルダ 22"/>
          <p:cNvSpPr>
            <a:spLocks noGrp="1"/>
          </p:cNvSpPr>
          <p:nvPr>
            <p:ph type="ftr" sz="quarter" idx="11"/>
          </p:nvPr>
        </p:nvSpPr>
        <p:spPr/>
        <p:txBody>
          <a:bodyPr/>
          <a:lstStyle/>
          <a:p>
            <a:r>
              <a:rPr lang="en-US" altLang="ja-JP" smtClean="0"/>
              <a:t>3-4  </a:t>
            </a:r>
            <a:r>
              <a:rPr lang="ja-JP" altLang="en-US" smtClean="0"/>
              <a:t>番号制度（情報連携推進導入・運用編）</a:t>
            </a:r>
            <a:endParaRPr lang="en-US" altLang="ja-JP" dirty="0"/>
          </a:p>
        </p:txBody>
      </p:sp>
    </p:spTree>
    <p:extLst>
      <p:ext uri="{BB962C8B-B14F-4D97-AF65-F5344CB8AC3E}">
        <p14:creationId xmlns:p14="http://schemas.microsoft.com/office/powerpoint/2010/main" xmlns="" val="2606297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505450" y="4217336"/>
            <a:ext cx="3737620" cy="1935052"/>
          </a:xfrm>
          <a:prstGeom prst="roundRect">
            <a:avLst>
              <a:gd name="adj" fmla="val 50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HGPｺﾞｼｯｸM" pitchFamily="50" charset="-128"/>
              <a:ea typeface="HGPｺﾞｼｯｸM" pitchFamily="50" charset="-128"/>
            </a:endParaRPr>
          </a:p>
        </p:txBody>
      </p:sp>
      <p:sp>
        <p:nvSpPr>
          <p:cNvPr id="3" name="テキスト ボックス 2"/>
          <p:cNvSpPr txBox="1"/>
          <p:nvPr/>
        </p:nvSpPr>
        <p:spPr>
          <a:xfrm>
            <a:off x="566432" y="4285886"/>
            <a:ext cx="3302507" cy="553998"/>
          </a:xfrm>
          <a:prstGeom prst="rect">
            <a:avLst/>
          </a:prstGeom>
          <a:noFill/>
        </p:spPr>
        <p:txBody>
          <a:bodyPr wrap="none" rtlCol="0">
            <a:spAutoFit/>
          </a:bodyPr>
          <a:lstStyle/>
          <a:p>
            <a:r>
              <a:rPr sz="1600" dirty="0" smtClean="0">
                <a:solidFill>
                  <a:prstClr val="black"/>
                </a:solidFill>
                <a:latin typeface="HGPｺﾞｼｯｸM" pitchFamily="50" charset="-128"/>
                <a:ea typeface="HGPｺﾞｼｯｸM" pitchFamily="50" charset="-128"/>
              </a:rPr>
              <a:t>ステップ１</a:t>
            </a:r>
            <a:r>
              <a:rPr lang="ja-JP" altLang="en-US" sz="1600" dirty="0" smtClean="0">
                <a:solidFill>
                  <a:prstClr val="black"/>
                </a:solidFill>
                <a:latin typeface="HGPｺﾞｼｯｸM" pitchFamily="50" charset="-128"/>
                <a:ea typeface="HGPｺﾞｼｯｸM" pitchFamily="50" charset="-128"/>
              </a:rPr>
              <a:t>（システム中心）</a:t>
            </a:r>
            <a:endParaRPr lang="en-US" sz="1600" dirty="0" smtClean="0">
              <a:solidFill>
                <a:prstClr val="black"/>
              </a:solidFill>
              <a:latin typeface="HGPｺﾞｼｯｸM" pitchFamily="50" charset="-128"/>
              <a:ea typeface="HGPｺﾞｼｯｸM" pitchFamily="50" charset="-128"/>
            </a:endParaRPr>
          </a:p>
          <a:p>
            <a:r>
              <a:rPr lang="ja-JP" altLang="en-US" sz="1400" b="1" dirty="0" smtClean="0">
                <a:solidFill>
                  <a:prstClr val="black"/>
                </a:solidFill>
                <a:latin typeface="HGPｺﾞｼｯｸM" pitchFamily="50" charset="-128"/>
                <a:ea typeface="HGPｺﾞｼｯｸM" pitchFamily="50" charset="-128"/>
              </a:rPr>
              <a:t>情報</a:t>
            </a:r>
            <a:r>
              <a:rPr lang="ja-JP" altLang="en-US" sz="1400" b="1" dirty="0">
                <a:solidFill>
                  <a:prstClr val="black"/>
                </a:solidFill>
                <a:latin typeface="HGPｺﾞｼｯｸM" pitchFamily="50" charset="-128"/>
                <a:ea typeface="HGPｺﾞｼｯｸM" pitchFamily="50" charset="-128"/>
              </a:rPr>
              <a:t>の流れ、連携データ項目等の標準化</a:t>
            </a:r>
            <a:endParaRPr sz="1400" b="1" dirty="0">
              <a:solidFill>
                <a:prstClr val="black"/>
              </a:solidFill>
              <a:latin typeface="HGPｺﾞｼｯｸM" pitchFamily="50" charset="-128"/>
              <a:ea typeface="HGPｺﾞｼｯｸM" pitchFamily="50" charset="-128"/>
            </a:endParaRPr>
          </a:p>
        </p:txBody>
      </p:sp>
      <p:sp>
        <p:nvSpPr>
          <p:cNvPr id="4" name="右矢印 3"/>
          <p:cNvSpPr/>
          <p:nvPr/>
        </p:nvSpPr>
        <p:spPr>
          <a:xfrm>
            <a:off x="4524271" y="4562809"/>
            <a:ext cx="720358" cy="1244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HGPｺﾞｼｯｸM" pitchFamily="50" charset="-128"/>
              <a:ea typeface="HGPｺﾞｼｯｸM" pitchFamily="50" charset="-128"/>
            </a:endParaRPr>
          </a:p>
        </p:txBody>
      </p:sp>
      <p:sp>
        <p:nvSpPr>
          <p:cNvPr id="11" name="角丸四角形 10"/>
          <p:cNvSpPr/>
          <p:nvPr/>
        </p:nvSpPr>
        <p:spPr>
          <a:xfrm>
            <a:off x="5525830" y="4204420"/>
            <a:ext cx="3915519" cy="1960884"/>
          </a:xfrm>
          <a:prstGeom prst="roundRect">
            <a:avLst>
              <a:gd name="adj" fmla="val 50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HGPｺﾞｼｯｸM" pitchFamily="50" charset="-128"/>
              <a:ea typeface="HGPｺﾞｼｯｸM" pitchFamily="50" charset="-128"/>
            </a:endParaRPr>
          </a:p>
        </p:txBody>
      </p:sp>
      <p:sp>
        <p:nvSpPr>
          <p:cNvPr id="12" name="テキスト ボックス 11"/>
          <p:cNvSpPr txBox="1"/>
          <p:nvPr/>
        </p:nvSpPr>
        <p:spPr>
          <a:xfrm>
            <a:off x="5601074" y="4280723"/>
            <a:ext cx="2024913" cy="553998"/>
          </a:xfrm>
          <a:prstGeom prst="rect">
            <a:avLst/>
          </a:prstGeom>
          <a:noFill/>
        </p:spPr>
        <p:txBody>
          <a:bodyPr wrap="none" rtlCol="0">
            <a:spAutoFit/>
          </a:bodyPr>
          <a:lstStyle/>
          <a:p>
            <a:r>
              <a:rPr sz="1600" dirty="0" smtClean="0">
                <a:solidFill>
                  <a:prstClr val="black"/>
                </a:solidFill>
                <a:latin typeface="HGPｺﾞｼｯｸM" pitchFamily="50" charset="-128"/>
                <a:ea typeface="HGPｺﾞｼｯｸM" pitchFamily="50" charset="-128"/>
              </a:rPr>
              <a:t>ステップ</a:t>
            </a:r>
            <a:r>
              <a:rPr lang="en-US" altLang="ja-JP" sz="1600" dirty="0" smtClean="0">
                <a:solidFill>
                  <a:prstClr val="black"/>
                </a:solidFill>
                <a:latin typeface="HGPｺﾞｼｯｸM" pitchFamily="50" charset="-128"/>
                <a:ea typeface="HGPｺﾞｼｯｸM" pitchFamily="50" charset="-128"/>
              </a:rPr>
              <a:t>2</a:t>
            </a:r>
            <a:r>
              <a:rPr lang="ja-JP" altLang="en-US" sz="1600" dirty="0" smtClean="0">
                <a:solidFill>
                  <a:prstClr val="black"/>
                </a:solidFill>
                <a:latin typeface="HGPｺﾞｼｯｸM" pitchFamily="50" charset="-128"/>
                <a:ea typeface="HGPｺﾞｼｯｸM" pitchFamily="50" charset="-128"/>
              </a:rPr>
              <a:t>（業務中心）</a:t>
            </a:r>
            <a:endParaRPr lang="en-US" altLang="ja-JP" sz="1600" dirty="0" smtClean="0">
              <a:solidFill>
                <a:prstClr val="black"/>
              </a:solidFill>
              <a:latin typeface="HGPｺﾞｼｯｸM" pitchFamily="50" charset="-128"/>
              <a:ea typeface="HGPｺﾞｼｯｸM" pitchFamily="50" charset="-128"/>
            </a:endParaRPr>
          </a:p>
          <a:p>
            <a:r>
              <a:rPr lang="ja-JP" altLang="en-US" sz="1400" b="1" dirty="0" smtClean="0">
                <a:solidFill>
                  <a:prstClr val="black"/>
                </a:solidFill>
                <a:latin typeface="HGPｺﾞｼｯｸM" pitchFamily="50" charset="-128"/>
                <a:ea typeface="HGPｺﾞｼｯｸM" pitchFamily="50" charset="-128"/>
              </a:rPr>
              <a:t>業務</a:t>
            </a:r>
            <a:r>
              <a:rPr lang="ja-JP" altLang="en-US" sz="1400" b="1" dirty="0">
                <a:solidFill>
                  <a:prstClr val="black"/>
                </a:solidFill>
                <a:latin typeface="HGPｺﾞｼｯｸM" pitchFamily="50" charset="-128"/>
                <a:ea typeface="HGPｺﾞｼｯｸM" pitchFamily="50" charset="-128"/>
              </a:rPr>
              <a:t>プロセスの標準化</a:t>
            </a:r>
            <a:endParaRPr sz="1400" b="1" dirty="0">
              <a:solidFill>
                <a:prstClr val="black"/>
              </a:solidFill>
              <a:latin typeface="HGPｺﾞｼｯｸM" pitchFamily="50" charset="-128"/>
              <a:ea typeface="HGPｺﾞｼｯｸM" pitchFamily="50" charset="-128"/>
            </a:endParaRPr>
          </a:p>
        </p:txBody>
      </p:sp>
      <p:sp>
        <p:nvSpPr>
          <p:cNvPr id="9" name="テキスト ボックス 8"/>
          <p:cNvSpPr txBox="1"/>
          <p:nvPr/>
        </p:nvSpPr>
        <p:spPr>
          <a:xfrm>
            <a:off x="808451" y="4915034"/>
            <a:ext cx="3420000" cy="900000"/>
          </a:xfrm>
          <a:prstGeom prst="rect">
            <a:avLst/>
          </a:prstGeom>
          <a:noFill/>
        </p:spPr>
        <p:txBody>
          <a:bodyPr wrap="square" rtlCol="0">
            <a:spAutoFit/>
          </a:bodyPr>
          <a:lstStyle/>
          <a:p>
            <a:r>
              <a:rPr sz="1100" dirty="0" err="1" smtClean="0">
                <a:solidFill>
                  <a:prstClr val="black"/>
                </a:solidFill>
                <a:latin typeface="HGPｺﾞｼｯｸM" pitchFamily="50" charset="-128"/>
                <a:ea typeface="HGPｺﾞｼｯｸM" pitchFamily="50" charset="-128"/>
              </a:rPr>
              <a:t>地域情報プラットフォームで実現している</a:t>
            </a:r>
            <a:r>
              <a:rPr sz="1100" b="1" u="sng" dirty="0" err="1" smtClean="0">
                <a:solidFill>
                  <a:srgbClr val="FF0000"/>
                </a:solidFill>
                <a:latin typeface="HGPｺﾞｼｯｸM" pitchFamily="50" charset="-128"/>
                <a:ea typeface="HGPｺﾞｼｯｸM" pitchFamily="50" charset="-128"/>
              </a:rPr>
              <a:t>庁内連携の標準</a:t>
            </a:r>
            <a:r>
              <a:rPr lang="ja-JP" altLang="en-US" sz="1100" b="1" u="sng" dirty="0" smtClean="0">
                <a:solidFill>
                  <a:srgbClr val="FF0000"/>
                </a:solidFill>
                <a:latin typeface="HGPｺﾞｼｯｸM" pitchFamily="50" charset="-128"/>
                <a:ea typeface="HGPｺﾞｼｯｸM" pitchFamily="50" charset="-128"/>
              </a:rPr>
              <a:t>をベースに</a:t>
            </a:r>
            <a:r>
              <a:rPr lang="ja-JP" altLang="en-US" sz="1100" dirty="0" smtClean="0">
                <a:solidFill>
                  <a:prstClr val="black"/>
                </a:solidFill>
                <a:latin typeface="HGPｺﾞｼｯｸM" pitchFamily="50" charset="-128"/>
                <a:ea typeface="HGPｺﾞｼｯｸM" pitchFamily="50" charset="-128"/>
              </a:rPr>
              <a:t>団体間連携の</a:t>
            </a:r>
            <a:r>
              <a:rPr lang="ja-JP" altLang="en-US" sz="1100" b="1" u="sng" dirty="0" smtClean="0">
                <a:solidFill>
                  <a:srgbClr val="FF0000"/>
                </a:solidFill>
                <a:latin typeface="HGPｺﾞｼｯｸM" pitchFamily="50" charset="-128"/>
                <a:ea typeface="HGPｺﾞｼｯｸM" pitchFamily="50" charset="-128"/>
              </a:rPr>
              <a:t>データ項目等を追加</a:t>
            </a:r>
            <a:endParaRPr lang="en-US" altLang="ja-JP" sz="1100" b="1" u="sng" dirty="0" smtClean="0">
              <a:solidFill>
                <a:srgbClr val="FF0000"/>
              </a:solidFill>
              <a:latin typeface="HGPｺﾞｼｯｸM" pitchFamily="50" charset="-128"/>
              <a:ea typeface="HGPｺﾞｼｯｸM" pitchFamily="50" charset="-128"/>
            </a:endParaRPr>
          </a:p>
          <a:p>
            <a:endParaRPr lang="en-US" altLang="ja-JP" sz="1100" dirty="0">
              <a:solidFill>
                <a:prstClr val="black"/>
              </a:solidFill>
              <a:latin typeface="HGPｺﾞｼｯｸM" pitchFamily="50" charset="-128"/>
              <a:ea typeface="HGPｺﾞｼｯｸM" pitchFamily="50" charset="-128"/>
            </a:endParaRPr>
          </a:p>
          <a:p>
            <a:r>
              <a:rPr sz="1100" dirty="0" smtClean="0">
                <a:solidFill>
                  <a:prstClr val="black"/>
                </a:solidFill>
                <a:latin typeface="HGPｺﾞｼｯｸM" pitchFamily="50" charset="-128"/>
                <a:ea typeface="HGPｺﾞｼｯｸM" pitchFamily="50" charset="-128"/>
              </a:rPr>
              <a:t>既に約</a:t>
            </a:r>
            <a:r>
              <a:rPr lang="en-US" altLang="ja-JP" sz="1100" dirty="0" smtClean="0">
                <a:solidFill>
                  <a:prstClr val="black"/>
                </a:solidFill>
                <a:latin typeface="HGPｺﾞｼｯｸM" pitchFamily="50" charset="-128"/>
                <a:ea typeface="HGPｺﾞｼｯｸM" pitchFamily="50" charset="-128"/>
              </a:rPr>
              <a:t>90</a:t>
            </a:r>
            <a:r>
              <a:rPr sz="1100" dirty="0" smtClean="0">
                <a:solidFill>
                  <a:prstClr val="black"/>
                </a:solidFill>
                <a:latin typeface="HGPｺﾞｼｯｸM" pitchFamily="50" charset="-128"/>
                <a:ea typeface="HGPｺﾞｼｯｸM" pitchFamily="50" charset="-128"/>
              </a:rPr>
              <a:t>％の自治体に導入され</a:t>
            </a:r>
            <a:r>
              <a:rPr lang="ja-JP" altLang="en-US" sz="1100" dirty="0" smtClean="0">
                <a:solidFill>
                  <a:prstClr val="black"/>
                </a:solidFill>
                <a:latin typeface="HGPｺﾞｼｯｸM" pitchFamily="50" charset="-128"/>
                <a:ea typeface="HGPｺﾞｼｯｸM" pitchFamily="50" charset="-128"/>
              </a:rPr>
              <a:t>ている地域情報プラットフォームを活用、拡充する流れ。</a:t>
            </a:r>
            <a:endParaRPr lang="en-US" altLang="ja-JP" sz="1100" dirty="0">
              <a:solidFill>
                <a:prstClr val="black"/>
              </a:solidFill>
              <a:latin typeface="HGPｺﾞｼｯｸM" pitchFamily="50" charset="-128"/>
              <a:ea typeface="HGPｺﾞｼｯｸM" pitchFamily="50" charset="-128"/>
            </a:endParaRPr>
          </a:p>
        </p:txBody>
      </p:sp>
      <p:sp>
        <p:nvSpPr>
          <p:cNvPr id="14" name="テキスト ボックス 13"/>
          <p:cNvSpPr txBox="1"/>
          <p:nvPr/>
        </p:nvSpPr>
        <p:spPr>
          <a:xfrm>
            <a:off x="5981488" y="4941169"/>
            <a:ext cx="3420000" cy="938719"/>
          </a:xfrm>
          <a:prstGeom prst="rect">
            <a:avLst/>
          </a:prstGeom>
          <a:noFill/>
        </p:spPr>
        <p:txBody>
          <a:bodyPr wrap="square" rtlCol="0">
            <a:spAutoFit/>
          </a:bodyPr>
          <a:lstStyle/>
          <a:p>
            <a:r>
              <a:rPr sz="1100" dirty="0" err="1" smtClean="0">
                <a:solidFill>
                  <a:prstClr val="black"/>
                </a:solidFill>
                <a:latin typeface="HGPｺﾞｼｯｸM" pitchFamily="50" charset="-128"/>
                <a:ea typeface="HGPｺﾞｼｯｸM" pitchFamily="50" charset="-128"/>
              </a:rPr>
              <a:t>番号制度で始まる団体間連携に</a:t>
            </a:r>
            <a:r>
              <a:rPr lang="ja-JP" altLang="en-US" sz="1100" dirty="0" smtClean="0">
                <a:solidFill>
                  <a:prstClr val="black"/>
                </a:solidFill>
                <a:latin typeface="HGPｺﾞｼｯｸM" pitchFamily="50" charset="-128"/>
                <a:ea typeface="HGPｺﾞｼｯｸM" pitchFamily="50" charset="-128"/>
              </a:rPr>
              <a:t>向けた事務手続き</a:t>
            </a:r>
            <a:endParaRPr lang="en-US" altLang="ja-JP" sz="1100" dirty="0" smtClean="0">
              <a:solidFill>
                <a:prstClr val="black"/>
              </a:solidFill>
              <a:latin typeface="HGPｺﾞｼｯｸM" pitchFamily="50" charset="-128"/>
              <a:ea typeface="HGPｺﾞｼｯｸM" pitchFamily="50" charset="-128"/>
            </a:endParaRPr>
          </a:p>
          <a:p>
            <a:r>
              <a:rPr lang="ja-JP" altLang="en-US" sz="1100" dirty="0" smtClean="0">
                <a:solidFill>
                  <a:prstClr val="black"/>
                </a:solidFill>
                <a:latin typeface="HGPｺﾞｼｯｸM" pitchFamily="50" charset="-128"/>
                <a:ea typeface="HGPｺﾞｼｯｸM" pitchFamily="50" charset="-128"/>
              </a:rPr>
              <a:t>（別表）を対象に</a:t>
            </a:r>
            <a:r>
              <a:rPr sz="1100" b="1" u="sng" dirty="0" err="1" smtClean="0">
                <a:solidFill>
                  <a:srgbClr val="FF0000"/>
                </a:solidFill>
                <a:latin typeface="HGPｺﾞｼｯｸM" pitchFamily="50" charset="-128"/>
                <a:ea typeface="HGPｺﾞｼｯｸM" pitchFamily="50" charset="-128"/>
              </a:rPr>
              <a:t>業務プロセスの標準化</a:t>
            </a:r>
            <a:r>
              <a:rPr lang="ja-JP" altLang="en-US" sz="1100" b="1" u="sng" dirty="0" smtClean="0">
                <a:solidFill>
                  <a:srgbClr val="FF0000"/>
                </a:solidFill>
                <a:latin typeface="HGPｺﾞｼｯｸM" pitchFamily="50" charset="-128"/>
                <a:ea typeface="HGPｺﾞｼｯｸM" pitchFamily="50" charset="-128"/>
              </a:rPr>
              <a:t>（新規）</a:t>
            </a:r>
            <a:endParaRPr lang="en-US" altLang="ja-JP" sz="1100" b="1" u="sng" dirty="0" smtClean="0">
              <a:solidFill>
                <a:srgbClr val="FF0000"/>
              </a:solidFill>
              <a:latin typeface="HGPｺﾞｼｯｸM" pitchFamily="50" charset="-128"/>
              <a:ea typeface="HGPｺﾞｼｯｸM" pitchFamily="50" charset="-128"/>
            </a:endParaRPr>
          </a:p>
          <a:p>
            <a:endParaRPr lang="en-US" altLang="ja-JP" sz="1100" dirty="0">
              <a:solidFill>
                <a:srgbClr val="FF0000"/>
              </a:solidFill>
              <a:latin typeface="HGPｺﾞｼｯｸM" pitchFamily="50" charset="-128"/>
              <a:ea typeface="HGPｺﾞｼｯｸM" pitchFamily="50" charset="-128"/>
            </a:endParaRPr>
          </a:p>
          <a:p>
            <a:r>
              <a:rPr sz="1100" dirty="0" smtClean="0">
                <a:solidFill>
                  <a:prstClr val="black"/>
                </a:solidFill>
                <a:latin typeface="HGPｺﾞｼｯｸM" pitchFamily="50" charset="-128"/>
                <a:ea typeface="HGPｺﾞｼｯｸM" pitchFamily="50" charset="-128"/>
              </a:rPr>
              <a:t>どのタイミングでどのデータを連携するかなど、全体の流れの共有、コンセンサス作りが</a:t>
            </a:r>
            <a:r>
              <a:rPr lang="ja-JP" altLang="en-US" sz="1100" dirty="0" smtClean="0">
                <a:solidFill>
                  <a:prstClr val="black"/>
                </a:solidFill>
                <a:latin typeface="HGPｺﾞｼｯｸM" pitchFamily="50" charset="-128"/>
                <a:ea typeface="HGPｺﾞｼｯｸM" pitchFamily="50" charset="-128"/>
              </a:rPr>
              <a:t>重要</a:t>
            </a:r>
            <a:r>
              <a:rPr sz="1100" dirty="0" smtClean="0">
                <a:solidFill>
                  <a:prstClr val="black"/>
                </a:solidFill>
                <a:latin typeface="HGPｺﾞｼｯｸM" pitchFamily="50" charset="-128"/>
                <a:ea typeface="HGPｺﾞｼｯｸM" pitchFamily="50" charset="-128"/>
              </a:rPr>
              <a:t>となる。</a:t>
            </a:r>
            <a:endParaRPr lang="en-US" altLang="ja-JP" sz="1100" dirty="0">
              <a:solidFill>
                <a:prstClr val="black"/>
              </a:solidFill>
              <a:latin typeface="HGPｺﾞｼｯｸM" pitchFamily="50" charset="-128"/>
              <a:ea typeface="HGPｺﾞｼｯｸM" pitchFamily="50" charset="-128"/>
            </a:endParaRPr>
          </a:p>
        </p:txBody>
      </p:sp>
      <p:sp>
        <p:nvSpPr>
          <p:cNvPr id="39" name="角丸四角形 38"/>
          <p:cNvSpPr/>
          <p:nvPr/>
        </p:nvSpPr>
        <p:spPr>
          <a:xfrm>
            <a:off x="1280592" y="1387466"/>
            <a:ext cx="7342907" cy="534579"/>
          </a:xfrm>
          <a:prstGeom prst="roundRect">
            <a:avLst/>
          </a:prstGeom>
          <a:ln w="19050"/>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sz="2000" dirty="0" err="1" smtClean="0">
                <a:solidFill>
                  <a:prstClr val="black"/>
                </a:solidFill>
                <a:latin typeface="HGPｺﾞｼｯｸM" pitchFamily="50" charset="-128"/>
                <a:ea typeface="HGPｺﾞｼｯｸM" pitchFamily="50" charset="-128"/>
              </a:rPr>
              <a:t>番号制度</a:t>
            </a:r>
            <a:r>
              <a:rPr lang="ja-JP" altLang="en-US" sz="2000" dirty="0" smtClean="0">
                <a:solidFill>
                  <a:prstClr val="black"/>
                </a:solidFill>
                <a:latin typeface="HGPｺﾞｼｯｸM" pitchFamily="50" charset="-128"/>
                <a:ea typeface="HGPｺﾞｼｯｸM" pitchFamily="50" charset="-128"/>
              </a:rPr>
              <a:t>では</a:t>
            </a:r>
            <a:r>
              <a:rPr sz="2000" dirty="0" err="1" smtClean="0">
                <a:solidFill>
                  <a:prstClr val="black"/>
                </a:solidFill>
                <a:latin typeface="HGPｺﾞｼｯｸM" pitchFamily="50" charset="-128"/>
                <a:ea typeface="HGPｺﾞｼｯｸM" pitchFamily="50" charset="-128"/>
              </a:rPr>
              <a:t>情報連携</a:t>
            </a:r>
            <a:r>
              <a:rPr lang="ja-JP" altLang="en-US" sz="2000" dirty="0" smtClean="0">
                <a:solidFill>
                  <a:prstClr val="black"/>
                </a:solidFill>
                <a:latin typeface="HGPｺﾞｼｯｸM" pitchFamily="50" charset="-128"/>
                <a:ea typeface="HGPｺﾞｼｯｸM" pitchFamily="50" charset="-128"/>
              </a:rPr>
              <a:t>を前提とした事務手続きが共通化</a:t>
            </a:r>
            <a:endParaRPr sz="2000" dirty="0" smtClean="0">
              <a:solidFill>
                <a:prstClr val="black"/>
              </a:solidFill>
              <a:latin typeface="HGPｺﾞｼｯｸM" pitchFamily="50" charset="-128"/>
              <a:ea typeface="HGPｺﾞｼｯｸM" pitchFamily="50" charset="-128"/>
            </a:endParaRPr>
          </a:p>
        </p:txBody>
      </p:sp>
      <p:sp>
        <p:nvSpPr>
          <p:cNvPr id="40" name="下矢印 39"/>
          <p:cNvSpPr/>
          <p:nvPr/>
        </p:nvSpPr>
        <p:spPr>
          <a:xfrm>
            <a:off x="4376937" y="1963526"/>
            <a:ext cx="1152128" cy="240834"/>
          </a:xfrm>
          <a:prstGeom prst="downArrow">
            <a:avLst/>
          </a:prstGeom>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smtClean="0">
              <a:solidFill>
                <a:prstClr val="black"/>
              </a:solidFill>
              <a:latin typeface="HGPｺﾞｼｯｸM" pitchFamily="50" charset="-128"/>
              <a:ea typeface="HGPｺﾞｼｯｸM" pitchFamily="50" charset="-128"/>
            </a:endParaRPr>
          </a:p>
        </p:txBody>
      </p:sp>
      <p:sp>
        <p:nvSpPr>
          <p:cNvPr id="41" name="角丸四角形 40"/>
          <p:cNvSpPr/>
          <p:nvPr/>
        </p:nvSpPr>
        <p:spPr>
          <a:xfrm>
            <a:off x="1312041" y="2251560"/>
            <a:ext cx="7311458" cy="529369"/>
          </a:xfrm>
          <a:prstGeom prst="roundRect">
            <a:avLst/>
          </a:prstGeom>
          <a:ln w="19050"/>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ja-JP" altLang="en-US" sz="2000" dirty="0" smtClean="0">
                <a:solidFill>
                  <a:prstClr val="black"/>
                </a:solidFill>
                <a:latin typeface="HGPｺﾞｼｯｸM" pitchFamily="50" charset="-128"/>
                <a:ea typeface="HGPｺﾞｼｯｸM" pitchFamily="50" charset="-128"/>
              </a:rPr>
              <a:t>共通化した事務手続き手順は</a:t>
            </a:r>
            <a:r>
              <a:rPr sz="2000" dirty="0" err="1" smtClean="0">
                <a:solidFill>
                  <a:prstClr val="black"/>
                </a:solidFill>
                <a:latin typeface="HGPｺﾞｼｯｸM" pitchFamily="50" charset="-128"/>
                <a:ea typeface="HGPｺﾞｼｯｸM" pitchFamily="50" charset="-128"/>
              </a:rPr>
              <a:t>単独団体に閉じたもの</a:t>
            </a:r>
            <a:r>
              <a:rPr lang="ja-JP" altLang="en-US" sz="2000" dirty="0" smtClean="0">
                <a:solidFill>
                  <a:prstClr val="black"/>
                </a:solidFill>
                <a:latin typeface="HGPｺﾞｼｯｸM" pitchFamily="50" charset="-128"/>
                <a:ea typeface="HGPｺﾞｼｯｸM" pitchFamily="50" charset="-128"/>
              </a:rPr>
              <a:t>ではない</a:t>
            </a:r>
            <a:endParaRPr lang="en-US" altLang="ja-JP" sz="2000" dirty="0" smtClean="0">
              <a:solidFill>
                <a:prstClr val="black"/>
              </a:solidFill>
              <a:latin typeface="HGPｺﾞｼｯｸM" pitchFamily="50" charset="-128"/>
              <a:ea typeface="HGPｺﾞｼｯｸM" pitchFamily="50" charset="-128"/>
            </a:endParaRPr>
          </a:p>
        </p:txBody>
      </p:sp>
      <p:sp>
        <p:nvSpPr>
          <p:cNvPr id="44" name="角丸四角形 43"/>
          <p:cNvSpPr/>
          <p:nvPr/>
        </p:nvSpPr>
        <p:spPr>
          <a:xfrm>
            <a:off x="416496" y="3480635"/>
            <a:ext cx="9361040" cy="740455"/>
          </a:xfrm>
          <a:prstGeom prst="roundRect">
            <a:avLst>
              <a:gd name="adj" fmla="val 0"/>
            </a:avLst>
          </a:prstGeom>
          <a:no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600" b="1" dirty="0" smtClean="0">
                <a:solidFill>
                  <a:srgbClr val="FF0000"/>
                </a:solidFill>
                <a:latin typeface="HGPｺﾞｼｯｸM" pitchFamily="50" charset="-128"/>
                <a:ea typeface="HGPｺﾞｼｯｸM" pitchFamily="50" charset="-128"/>
              </a:rPr>
              <a:t>「情報</a:t>
            </a:r>
            <a:r>
              <a:rPr lang="ja-JP" altLang="en-US" sz="1600" b="1" dirty="0">
                <a:solidFill>
                  <a:srgbClr val="FF0000"/>
                </a:solidFill>
                <a:latin typeface="HGPｺﾞｼｯｸM" pitchFamily="50" charset="-128"/>
                <a:ea typeface="HGPｺﾞｼｯｸM" pitchFamily="50" charset="-128"/>
              </a:rPr>
              <a:t>の流れ、連携データ項目等の</a:t>
            </a:r>
            <a:r>
              <a:rPr lang="ja-JP" altLang="en-US" sz="1600" b="1" dirty="0" smtClean="0">
                <a:solidFill>
                  <a:srgbClr val="FF0000"/>
                </a:solidFill>
                <a:latin typeface="HGPｺﾞｼｯｸM" pitchFamily="50" charset="-128"/>
                <a:ea typeface="HGPｺﾞｼｯｸM" pitchFamily="50" charset="-128"/>
              </a:rPr>
              <a:t>標準化」、「業務</a:t>
            </a:r>
            <a:r>
              <a:rPr lang="ja-JP" altLang="en-US" sz="1600" b="1" dirty="0">
                <a:solidFill>
                  <a:srgbClr val="FF0000"/>
                </a:solidFill>
                <a:latin typeface="HGPｺﾞｼｯｸM" pitchFamily="50" charset="-128"/>
                <a:ea typeface="HGPｺﾞｼｯｸM" pitchFamily="50" charset="-128"/>
              </a:rPr>
              <a:t>プロセスの</a:t>
            </a:r>
            <a:r>
              <a:rPr lang="ja-JP" altLang="en-US" sz="1600" b="1" dirty="0" smtClean="0">
                <a:solidFill>
                  <a:srgbClr val="FF0000"/>
                </a:solidFill>
                <a:latin typeface="HGPｺﾞｼｯｸM" pitchFamily="50" charset="-128"/>
                <a:ea typeface="HGPｺﾞｼｯｸM" pitchFamily="50" charset="-128"/>
              </a:rPr>
              <a:t>標準化」の２つのステップを踏んで実施する。</a:t>
            </a:r>
            <a:endParaRPr lang="en-US" altLang="ja-JP" sz="1600" b="1" dirty="0" smtClean="0">
              <a:solidFill>
                <a:srgbClr val="FF0000"/>
              </a:solidFill>
              <a:latin typeface="HGPｺﾞｼｯｸM" pitchFamily="50" charset="-128"/>
              <a:ea typeface="HGPｺﾞｼｯｸM" pitchFamily="50" charset="-128"/>
            </a:endParaRPr>
          </a:p>
        </p:txBody>
      </p:sp>
      <p:sp>
        <p:nvSpPr>
          <p:cNvPr id="45" name="下矢印 44"/>
          <p:cNvSpPr/>
          <p:nvPr/>
        </p:nvSpPr>
        <p:spPr>
          <a:xfrm>
            <a:off x="4406941" y="2827622"/>
            <a:ext cx="1152128" cy="240834"/>
          </a:xfrm>
          <a:prstGeom prst="downArrow">
            <a:avLst/>
          </a:prstGeom>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smtClean="0">
              <a:solidFill>
                <a:prstClr val="black"/>
              </a:solidFill>
              <a:latin typeface="HGPｺﾞｼｯｸM" pitchFamily="50" charset="-128"/>
              <a:ea typeface="HGPｺﾞｼｯｸM" pitchFamily="50" charset="-128"/>
            </a:endParaRPr>
          </a:p>
        </p:txBody>
      </p:sp>
      <p:sp>
        <p:nvSpPr>
          <p:cNvPr id="46" name="角丸四角形 45"/>
          <p:cNvSpPr/>
          <p:nvPr/>
        </p:nvSpPr>
        <p:spPr>
          <a:xfrm>
            <a:off x="1364601" y="3115657"/>
            <a:ext cx="7311458" cy="529369"/>
          </a:xfrm>
          <a:prstGeom prst="roundRect">
            <a:avLst/>
          </a:prstGeom>
          <a:ln w="19050"/>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ja-JP" altLang="en-US" sz="2000" dirty="0" smtClean="0">
                <a:solidFill>
                  <a:prstClr val="black"/>
                </a:solidFill>
                <a:latin typeface="HGPｺﾞｼｯｸM" pitchFamily="50" charset="-128"/>
                <a:ea typeface="HGPｺﾞｼｯｸM" pitchFamily="50" charset="-128"/>
              </a:rPr>
              <a:t>共通化・標準化による全体最適化の機会が生まれる</a:t>
            </a:r>
            <a:endParaRPr lang="en-US" altLang="ja-JP" sz="2000" dirty="0" smtClean="0">
              <a:solidFill>
                <a:prstClr val="black"/>
              </a:solidFill>
              <a:latin typeface="HGPｺﾞｼｯｸM" pitchFamily="50" charset="-128"/>
              <a:ea typeface="HGPｺﾞｼｯｸM" pitchFamily="50" charset="-128"/>
            </a:endParaRPr>
          </a:p>
        </p:txBody>
      </p:sp>
      <p:sp>
        <p:nvSpPr>
          <p:cNvPr id="16" name="スライド番号プレースホルダ 15"/>
          <p:cNvSpPr>
            <a:spLocks noGrp="1"/>
          </p:cNvSpPr>
          <p:nvPr>
            <p:ph type="sldNum" sz="quarter" idx="12"/>
          </p:nvPr>
        </p:nvSpPr>
        <p:spPr/>
        <p:txBody>
          <a:bodyPr/>
          <a:lstStyle/>
          <a:p>
            <a:fld id="{1D5F7F24-DF41-4ABB-BA37-10B0EB844D2D}" type="slidenum">
              <a:rPr lang="ja-JP" altLang="en-US" smtClean="0"/>
              <a:pPr/>
              <a:t>8</a:t>
            </a:fld>
            <a:endParaRPr lang="en-US" altLang="ja-JP" dirty="0"/>
          </a:p>
        </p:txBody>
      </p:sp>
      <p:sp>
        <p:nvSpPr>
          <p:cNvPr id="19" name="タイトル 1"/>
          <p:cNvSpPr>
            <a:spLocks noGrp="1"/>
          </p:cNvSpPr>
          <p:nvPr>
            <p:ph type="title"/>
          </p:nvPr>
        </p:nvSpPr>
        <p:spPr>
          <a:xfrm>
            <a:off x="350489" y="354848"/>
            <a:ext cx="9080500" cy="830262"/>
          </a:xfrm>
        </p:spPr>
        <p:txBody>
          <a:bodyPr/>
          <a:lstStyle/>
          <a:p>
            <a:r>
              <a:rPr kumimoji="1" lang="ja-JP" altLang="en-US" dirty="0" smtClean="0"/>
              <a:t>３．</a:t>
            </a:r>
            <a:r>
              <a:rPr lang="ja-JP" altLang="en-US" dirty="0" smtClean="0"/>
              <a:t>番号制度を契機とした自治体クラウドや情報連携</a:t>
            </a:r>
            <a:endParaRPr kumimoji="1" lang="ja-JP" altLang="en-US" dirty="0"/>
          </a:p>
        </p:txBody>
      </p:sp>
    </p:spTree>
    <p:extLst>
      <p:ext uri="{BB962C8B-B14F-4D97-AF65-F5344CB8AC3E}">
        <p14:creationId xmlns="" xmlns:p14="http://schemas.microsoft.com/office/powerpoint/2010/main" val="428019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9361</TotalTime>
  <Words>7989</Words>
  <Application>Microsoft Office PowerPoint</Application>
  <PresentationFormat>A4 210 x 297 mm</PresentationFormat>
  <Paragraphs>1156</Paragraphs>
  <Slides>34</Slides>
  <Notes>33</Notes>
  <HiddenSlides>0</HiddenSlides>
  <MMClips>0</MMClips>
  <ScaleCrop>false</ScaleCrop>
  <HeadingPairs>
    <vt:vector size="4" baseType="variant">
      <vt:variant>
        <vt:lpstr>テーマ</vt:lpstr>
      </vt:variant>
      <vt:variant>
        <vt:i4>1</vt:i4>
      </vt:variant>
      <vt:variant>
        <vt:lpstr>スライド タイトル</vt:lpstr>
      </vt:variant>
      <vt:variant>
        <vt:i4>34</vt:i4>
      </vt:variant>
    </vt:vector>
  </HeadingPairs>
  <TitlesOfParts>
    <vt:vector size="35" baseType="lpstr">
      <vt:lpstr>half_green</vt:lpstr>
      <vt:lpstr>3-4  番号制度（情報連携推進導入・運用編）</vt:lpstr>
      <vt:lpstr>１．本講義の学習目標</vt:lpstr>
      <vt:lpstr>２．本講義の構成</vt:lpstr>
      <vt:lpstr>２．本講義の構成</vt:lpstr>
      <vt:lpstr>３．番号制度を契機とした自治体クラウドや情報連携</vt:lpstr>
      <vt:lpstr>３．番号制度を契機とした自治体クラウドや情報連携</vt:lpstr>
      <vt:lpstr>３．番号制度を契機とした自治体クラウドや情報連携</vt:lpstr>
      <vt:lpstr>３．番号制度を契機とした自治体クラウドや情報連携</vt:lpstr>
      <vt:lpstr>３．番号制度を契機とした自治体クラウドや情報連携</vt:lpstr>
      <vt:lpstr>スライド 9</vt:lpstr>
      <vt:lpstr>３．番号制度を契機とした自治体クラウドや情報連携</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　</vt:lpstr>
      <vt:lpstr>　</vt:lpstr>
      <vt:lpstr>スライド 31</vt:lpstr>
      <vt:lpstr>スライド 32</vt:lpstr>
      <vt:lpstr>６．本講義のまとめ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1-3  住民視点の窓口サービスの実現</dc:title>
  <dc:creator>高村 弘史</dc:creator>
  <cp:lastModifiedBy>takamura</cp:lastModifiedBy>
  <cp:revision>23</cp:revision>
  <cp:lastPrinted>2013-03-28T05:08:11Z</cp:lastPrinted>
  <dcterms:created xsi:type="dcterms:W3CDTF">2008-12-09T14:04:54Z</dcterms:created>
  <dcterms:modified xsi:type="dcterms:W3CDTF">2015-06-02T10:18:55Z</dcterms:modified>
</cp:coreProperties>
</file>