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739" r:id="rId1"/>
  </p:sldMasterIdLst>
  <p:notesMasterIdLst>
    <p:notesMasterId r:id="rId37"/>
  </p:notesMasterIdLst>
  <p:handoutMasterIdLst>
    <p:handoutMasterId r:id="rId38"/>
  </p:handoutMasterIdLst>
  <p:sldIdLst>
    <p:sldId id="345" r:id="rId2"/>
    <p:sldId id="269" r:id="rId3"/>
    <p:sldId id="275" r:id="rId4"/>
    <p:sldId id="306" r:id="rId5"/>
    <p:sldId id="277" r:id="rId6"/>
    <p:sldId id="279" r:id="rId7"/>
    <p:sldId id="311" r:id="rId8"/>
    <p:sldId id="312" r:id="rId9"/>
    <p:sldId id="313" r:id="rId10"/>
    <p:sldId id="314" r:id="rId11"/>
    <p:sldId id="315" r:id="rId12"/>
    <p:sldId id="340" r:id="rId13"/>
    <p:sldId id="316" r:id="rId14"/>
    <p:sldId id="327" r:id="rId15"/>
    <p:sldId id="328" r:id="rId16"/>
    <p:sldId id="329" r:id="rId17"/>
    <p:sldId id="330" r:id="rId18"/>
    <p:sldId id="331" r:id="rId19"/>
    <p:sldId id="333" r:id="rId20"/>
    <p:sldId id="334" r:id="rId21"/>
    <p:sldId id="335" r:id="rId22"/>
    <p:sldId id="336" r:id="rId23"/>
    <p:sldId id="338" r:id="rId24"/>
    <p:sldId id="337" r:id="rId25"/>
    <p:sldId id="339" r:id="rId26"/>
    <p:sldId id="310" r:id="rId27"/>
    <p:sldId id="320" r:id="rId28"/>
    <p:sldId id="321" r:id="rId29"/>
    <p:sldId id="322" r:id="rId30"/>
    <p:sldId id="343" r:id="rId31"/>
    <p:sldId id="344" r:id="rId32"/>
    <p:sldId id="288" r:id="rId33"/>
    <p:sldId id="341" r:id="rId34"/>
    <p:sldId id="342" r:id="rId35"/>
    <p:sldId id="276" r:id="rId36"/>
  </p:sldIdLst>
  <p:sldSz cx="9906000" cy="6858000" type="A4"/>
  <p:notesSz cx="6735763" cy="9866313"/>
  <p:defaultTextStyle>
    <a:defPPr>
      <a:defRPr lang="ja-JP"/>
    </a:defPPr>
    <a:lvl1pPr algn="l" rtl="0" eaLnBrk="0" fontAlgn="base" hangingPunct="0">
      <a:spcBef>
        <a:spcPct val="0"/>
      </a:spcBef>
      <a:spcAft>
        <a:spcPct val="0"/>
      </a:spcAft>
      <a:defRPr kern="1200">
        <a:solidFill>
          <a:schemeClr val="tx1"/>
        </a:solidFill>
        <a:latin typeface="Arial" pitchFamily="34" charset="0"/>
        <a:ea typeface="ＭＳ Ｐゴシック" pitchFamily="50" charset="-128"/>
        <a:cs typeface="+mn-cs"/>
      </a:defRPr>
    </a:lvl1pPr>
    <a:lvl2pPr marL="457200" algn="l" rtl="0" eaLnBrk="0" fontAlgn="base" hangingPunct="0">
      <a:spcBef>
        <a:spcPct val="0"/>
      </a:spcBef>
      <a:spcAft>
        <a:spcPct val="0"/>
      </a:spcAft>
      <a:defRPr kern="1200">
        <a:solidFill>
          <a:schemeClr val="tx1"/>
        </a:solidFill>
        <a:latin typeface="Arial" pitchFamily="34" charset="0"/>
        <a:ea typeface="ＭＳ Ｐゴシック" pitchFamily="50" charset="-128"/>
        <a:cs typeface="+mn-cs"/>
      </a:defRPr>
    </a:lvl2pPr>
    <a:lvl3pPr marL="914400" algn="l" rtl="0" eaLnBrk="0" fontAlgn="base" hangingPunct="0">
      <a:spcBef>
        <a:spcPct val="0"/>
      </a:spcBef>
      <a:spcAft>
        <a:spcPct val="0"/>
      </a:spcAft>
      <a:defRPr kern="1200">
        <a:solidFill>
          <a:schemeClr val="tx1"/>
        </a:solidFill>
        <a:latin typeface="Arial" pitchFamily="34" charset="0"/>
        <a:ea typeface="ＭＳ Ｐゴシック" pitchFamily="50" charset="-128"/>
        <a:cs typeface="+mn-cs"/>
      </a:defRPr>
    </a:lvl3pPr>
    <a:lvl4pPr marL="1371600" algn="l" rtl="0" eaLnBrk="0" fontAlgn="base" hangingPunct="0">
      <a:spcBef>
        <a:spcPct val="0"/>
      </a:spcBef>
      <a:spcAft>
        <a:spcPct val="0"/>
      </a:spcAft>
      <a:defRPr kern="1200">
        <a:solidFill>
          <a:schemeClr val="tx1"/>
        </a:solidFill>
        <a:latin typeface="Arial" pitchFamily="34" charset="0"/>
        <a:ea typeface="ＭＳ Ｐゴシック" pitchFamily="50" charset="-128"/>
        <a:cs typeface="+mn-cs"/>
      </a:defRPr>
    </a:lvl4pPr>
    <a:lvl5pPr marL="1828800" algn="l" rtl="0" eaLnBrk="0" fontAlgn="base" hangingPunct="0">
      <a:spcBef>
        <a:spcPct val="0"/>
      </a:spcBef>
      <a:spcAft>
        <a:spcPct val="0"/>
      </a:spcAft>
      <a:defRPr kern="1200">
        <a:solidFill>
          <a:schemeClr val="tx1"/>
        </a:solidFill>
        <a:latin typeface="Arial" pitchFamily="34" charset="0"/>
        <a:ea typeface="ＭＳ Ｐゴシック" pitchFamily="50" charset="-128"/>
        <a:cs typeface="+mn-cs"/>
      </a:defRPr>
    </a:lvl5pPr>
    <a:lvl6pPr marL="2286000" algn="l" defTabSz="914400" rtl="0" eaLnBrk="1" latinLnBrk="0" hangingPunct="1">
      <a:defRPr kern="1200">
        <a:solidFill>
          <a:schemeClr val="tx1"/>
        </a:solidFill>
        <a:latin typeface="Arial" pitchFamily="34" charset="0"/>
        <a:ea typeface="ＭＳ Ｐゴシック" pitchFamily="50" charset="-128"/>
        <a:cs typeface="+mn-cs"/>
      </a:defRPr>
    </a:lvl6pPr>
    <a:lvl7pPr marL="2743200" algn="l" defTabSz="914400" rtl="0" eaLnBrk="1" latinLnBrk="0" hangingPunct="1">
      <a:defRPr kern="1200">
        <a:solidFill>
          <a:schemeClr val="tx1"/>
        </a:solidFill>
        <a:latin typeface="Arial" pitchFamily="34" charset="0"/>
        <a:ea typeface="ＭＳ Ｐゴシック" pitchFamily="50" charset="-128"/>
        <a:cs typeface="+mn-cs"/>
      </a:defRPr>
    </a:lvl7pPr>
    <a:lvl8pPr marL="3200400" algn="l" defTabSz="914400" rtl="0" eaLnBrk="1" latinLnBrk="0" hangingPunct="1">
      <a:defRPr kern="1200">
        <a:solidFill>
          <a:schemeClr val="tx1"/>
        </a:solidFill>
        <a:latin typeface="Arial" pitchFamily="34" charset="0"/>
        <a:ea typeface="ＭＳ Ｐゴシック" pitchFamily="50" charset="-128"/>
        <a:cs typeface="+mn-cs"/>
      </a:defRPr>
    </a:lvl8pPr>
    <a:lvl9pPr marL="3657600" algn="l" defTabSz="914400" rtl="0" eaLnBrk="1" latinLnBrk="0" hangingPunct="1">
      <a:defRPr kern="1200">
        <a:solidFill>
          <a:schemeClr val="tx1"/>
        </a:solidFill>
        <a:latin typeface="Arial" pitchFamily="34"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FF9933"/>
    <a:srgbClr val="FF6600"/>
    <a:srgbClr val="FFFF99"/>
    <a:srgbClr val="FFCC66"/>
    <a:srgbClr val="FFCC00"/>
    <a:srgbClr val="FF3300"/>
    <a:srgbClr val="330033"/>
  </p:clrMru>
</p:presentationPr>
</file>

<file path=ppt/tableStyles.xml><?xml version="1.0" encoding="utf-8"?>
<a:tblStyleLst xmlns:a="http://schemas.openxmlformats.org/drawingml/2006/main" def="{5C22544A-7EE6-4342-B048-85BDC9FD1C3A}">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A107856-5554-42FB-B03E-39F5DBC370BA}" styleName="中間スタイル 4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972" autoAdjust="0"/>
    <p:restoredTop sz="91507" autoAdjust="0"/>
  </p:normalViewPr>
  <p:slideViewPr>
    <p:cSldViewPr>
      <p:cViewPr>
        <p:scale>
          <a:sx n="110" d="100"/>
          <a:sy n="110" d="100"/>
        </p:scale>
        <p:origin x="-612" y="840"/>
      </p:cViewPr>
      <p:guideLst>
        <p:guide orient="horz" pos="2160"/>
        <p:guide pos="3120"/>
      </p:guideLst>
    </p:cSldViewPr>
  </p:slideViewPr>
  <p:outlineViewPr>
    <p:cViewPr>
      <p:scale>
        <a:sx n="33" d="100"/>
        <a:sy n="33" d="100"/>
      </p:scale>
      <p:origin x="0" y="2025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3" d="100"/>
          <a:sy n="63" d="100"/>
        </p:scale>
        <p:origin x="-2796" y="-120"/>
      </p:cViewPr>
      <p:guideLst>
        <p:guide orient="horz" pos="3107"/>
        <p:guide pos="2122"/>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74613" y="246063"/>
            <a:ext cx="2919412" cy="165100"/>
          </a:xfrm>
          <a:prstGeom prst="rect">
            <a:avLst/>
          </a:prstGeom>
          <a:noFill/>
          <a:ln w="9525">
            <a:noFill/>
            <a:miter lim="800000"/>
            <a:headEnd/>
            <a:tailEnd/>
          </a:ln>
        </p:spPr>
        <p:txBody>
          <a:bodyPr vert="horz" wrap="square" lIns="90762" tIns="45381" rIns="90762" bIns="45381" numCol="1" anchor="t" anchorCtr="0" compatLnSpc="1">
            <a:prstTxWarp prst="textNoShape">
              <a:avLst/>
            </a:prstTxWarp>
          </a:bodyPr>
          <a:lstStyle>
            <a:lvl1pPr defTabSz="908019" eaLnBrk="1" hangingPunct="1">
              <a:defRPr kumimoji="1" sz="900" i="1">
                <a:solidFill>
                  <a:srgbClr val="000066"/>
                </a:solidFill>
                <a:latin typeface="Times New Roman" pitchFamily="18" charset="0"/>
                <a:ea typeface="ＭＳ Ｐゴシック" pitchFamily="50" charset="-128"/>
              </a:defRPr>
            </a:lvl1pPr>
          </a:lstStyle>
          <a:p>
            <a:pPr>
              <a:defRPr/>
            </a:pPr>
            <a:endParaRPr lang="en-US" altLang="ja-JP"/>
          </a:p>
        </p:txBody>
      </p:sp>
      <p:sp>
        <p:nvSpPr>
          <p:cNvPr id="5123" name="Rectangle 3"/>
          <p:cNvSpPr>
            <a:spLocks noGrp="1" noChangeArrowheads="1"/>
          </p:cNvSpPr>
          <p:nvPr>
            <p:ph type="dt" sz="quarter" idx="1"/>
          </p:nvPr>
        </p:nvSpPr>
        <p:spPr bwMode="auto">
          <a:xfrm>
            <a:off x="5464175" y="163513"/>
            <a:ext cx="1122363" cy="330200"/>
          </a:xfrm>
          <a:prstGeom prst="rect">
            <a:avLst/>
          </a:prstGeom>
          <a:noFill/>
          <a:ln w="9525">
            <a:noFill/>
            <a:miter lim="800000"/>
            <a:headEnd/>
            <a:tailEnd/>
          </a:ln>
        </p:spPr>
        <p:txBody>
          <a:bodyPr vert="horz" wrap="square" lIns="90762" tIns="45381" rIns="90762" bIns="45381" numCol="1" anchor="t" anchorCtr="0" compatLnSpc="1">
            <a:prstTxWarp prst="textNoShape">
              <a:avLst/>
            </a:prstTxWarp>
          </a:bodyPr>
          <a:lstStyle>
            <a:lvl1pPr algn="r" defTabSz="908019" eaLnBrk="1" hangingPunct="1">
              <a:defRPr kumimoji="1" sz="900" i="1">
                <a:solidFill>
                  <a:srgbClr val="000066"/>
                </a:solidFill>
                <a:latin typeface="Times New Roman" pitchFamily="18" charset="0"/>
                <a:ea typeface="ＭＳ Ｐゴシック" pitchFamily="50" charset="-128"/>
              </a:defRPr>
            </a:lvl1pPr>
          </a:lstStyle>
          <a:p>
            <a:pPr>
              <a:defRPr/>
            </a:pPr>
            <a:fld id="{869130DD-1525-421C-A5F6-D4E35DE012B8}" type="datetime1">
              <a:rPr lang="ja-JP" altLang="en-US"/>
              <a:pPr>
                <a:defRPr/>
              </a:pPr>
              <a:t>2015/6/22</a:t>
            </a:fld>
            <a:endParaRPr lang="en-US" altLang="ja-JP"/>
          </a:p>
        </p:txBody>
      </p:sp>
      <p:sp>
        <p:nvSpPr>
          <p:cNvPr id="5124" name="Rectangle 4"/>
          <p:cNvSpPr>
            <a:spLocks noGrp="1" noChangeArrowheads="1"/>
          </p:cNvSpPr>
          <p:nvPr>
            <p:ph type="ftr" sz="quarter" idx="2"/>
          </p:nvPr>
        </p:nvSpPr>
        <p:spPr bwMode="auto">
          <a:xfrm>
            <a:off x="1122363" y="9124950"/>
            <a:ext cx="4714875" cy="247650"/>
          </a:xfrm>
          <a:prstGeom prst="rect">
            <a:avLst/>
          </a:prstGeom>
          <a:noFill/>
          <a:ln w="9525">
            <a:noFill/>
            <a:miter lim="800000"/>
            <a:headEnd/>
            <a:tailEnd/>
          </a:ln>
        </p:spPr>
        <p:txBody>
          <a:bodyPr vert="horz" wrap="square" lIns="90762" tIns="45381" rIns="90762" bIns="45381" numCol="1" anchor="b" anchorCtr="0" compatLnSpc="1">
            <a:prstTxWarp prst="textNoShape">
              <a:avLst/>
            </a:prstTxWarp>
          </a:bodyPr>
          <a:lstStyle>
            <a:lvl1pPr algn="ctr" defTabSz="908019" eaLnBrk="1" hangingPunct="1">
              <a:defRPr kumimoji="1" sz="900" i="1">
                <a:latin typeface="Times New Roman" pitchFamily="18" charset="0"/>
                <a:ea typeface="ＭＳ Ｐゴシック" pitchFamily="50" charset="-128"/>
              </a:defRPr>
            </a:lvl1pPr>
          </a:lstStyle>
          <a:p>
            <a:pPr>
              <a:defRPr/>
            </a:pPr>
            <a:r>
              <a:rPr lang="en-US" altLang="ja-JP"/>
              <a:t>Copyright　©　2008　********University   ********　 Prof.*******</a:t>
            </a:r>
          </a:p>
        </p:txBody>
      </p:sp>
      <p:sp>
        <p:nvSpPr>
          <p:cNvPr id="5125" name="Rectangle 5"/>
          <p:cNvSpPr>
            <a:spLocks noGrp="1" noChangeArrowheads="1"/>
          </p:cNvSpPr>
          <p:nvPr>
            <p:ph type="sldNum" sz="quarter" idx="3"/>
          </p:nvPr>
        </p:nvSpPr>
        <p:spPr bwMode="auto">
          <a:xfrm>
            <a:off x="2994025" y="9455150"/>
            <a:ext cx="822325" cy="247650"/>
          </a:xfrm>
          <a:prstGeom prst="rect">
            <a:avLst/>
          </a:prstGeom>
          <a:noFill/>
          <a:ln w="9525">
            <a:noFill/>
            <a:miter lim="800000"/>
            <a:headEnd/>
            <a:tailEnd/>
          </a:ln>
        </p:spPr>
        <p:txBody>
          <a:bodyPr vert="horz" wrap="square" lIns="90762" tIns="45381" rIns="90762" bIns="45381" numCol="1" anchor="b" anchorCtr="0" compatLnSpc="1">
            <a:prstTxWarp prst="textNoShape">
              <a:avLst/>
            </a:prstTxWarp>
          </a:bodyPr>
          <a:lstStyle>
            <a:lvl1pPr algn="ctr" defTabSz="908019" eaLnBrk="1" hangingPunct="1">
              <a:defRPr kumimoji="1" sz="900" i="1">
                <a:solidFill>
                  <a:srgbClr val="000066"/>
                </a:solidFill>
                <a:latin typeface="Times New Roman" pitchFamily="18" charset="0"/>
                <a:ea typeface="ＭＳ Ｐゴシック" pitchFamily="50" charset="-128"/>
              </a:defRPr>
            </a:lvl1pPr>
          </a:lstStyle>
          <a:p>
            <a:pPr>
              <a:defRPr/>
            </a:pPr>
            <a:fld id="{40D6F58D-7688-4C7D-BA50-C02685CDEA73}" type="slidenum">
              <a:rPr lang="en-US" altLang="ja-JP"/>
              <a:pPr>
                <a:defRPr/>
              </a:pPr>
              <a:t>&lt;#&gt;</a:t>
            </a:fld>
            <a:endParaRPr lang="en-US" altLang="ja-JP"/>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4"/>
          <p:cNvSpPr>
            <a:spLocks noGrp="1" noRot="1" noChangeAspect="1" noChangeArrowheads="1" noTextEdit="1"/>
          </p:cNvSpPr>
          <p:nvPr>
            <p:ph type="sldImg" idx="2"/>
          </p:nvPr>
        </p:nvSpPr>
        <p:spPr bwMode="auto">
          <a:xfrm>
            <a:off x="696913" y="741363"/>
            <a:ext cx="5341937" cy="3698875"/>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60400" y="4686300"/>
            <a:ext cx="5414963" cy="4438650"/>
          </a:xfrm>
          <a:prstGeom prst="rect">
            <a:avLst/>
          </a:prstGeom>
          <a:noFill/>
          <a:ln w="9525">
            <a:noFill/>
            <a:miter lim="800000"/>
            <a:headEnd/>
            <a:tailEnd/>
          </a:ln>
        </p:spPr>
        <p:txBody>
          <a:bodyPr vert="horz" wrap="square" lIns="90762" tIns="45381" rIns="90762" bIns="45381"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3079" name="Rectangle 7"/>
          <p:cNvSpPr>
            <a:spLocks noGrp="1" noChangeArrowheads="1"/>
          </p:cNvSpPr>
          <p:nvPr>
            <p:ph type="sldNum" sz="quarter" idx="5"/>
          </p:nvPr>
        </p:nvSpPr>
        <p:spPr bwMode="auto">
          <a:xfrm>
            <a:off x="2994025" y="9455150"/>
            <a:ext cx="747713" cy="247650"/>
          </a:xfrm>
          <a:prstGeom prst="rect">
            <a:avLst/>
          </a:prstGeom>
          <a:noFill/>
          <a:ln w="9525">
            <a:noFill/>
            <a:miter lim="800000"/>
            <a:headEnd/>
            <a:tailEnd/>
          </a:ln>
        </p:spPr>
        <p:txBody>
          <a:bodyPr vert="horz" wrap="square" lIns="90762" tIns="45381" rIns="90762" bIns="45381" numCol="1" anchor="b" anchorCtr="0" compatLnSpc="1">
            <a:prstTxWarp prst="textNoShape">
              <a:avLst/>
            </a:prstTxWarp>
          </a:bodyPr>
          <a:lstStyle>
            <a:lvl1pPr algn="ctr" defTabSz="908019" eaLnBrk="1" hangingPunct="1">
              <a:defRPr kumimoji="1" sz="900">
                <a:solidFill>
                  <a:srgbClr val="000066"/>
                </a:solidFill>
                <a:latin typeface="Times New Roman" pitchFamily="18" charset="0"/>
                <a:ea typeface="ＭＳ Ｐゴシック" pitchFamily="50" charset="-128"/>
              </a:defRPr>
            </a:lvl1pPr>
          </a:lstStyle>
          <a:p>
            <a:pPr>
              <a:defRPr/>
            </a:pPr>
            <a:fld id="{4B7BF889-59B4-45E3-91CF-B03329A1CC3D}" type="slidenum">
              <a:rPr lang="en-US" altLang="ja-JP"/>
              <a:pPr>
                <a:defRPr/>
              </a:pPr>
              <a:t>&lt;#&gt;</a:t>
            </a:fld>
            <a:endParaRPr lang="en-US" altLang="ja-JP"/>
          </a:p>
        </p:txBody>
      </p:sp>
    </p:spTree>
  </p:cSld>
  <p:clrMap bg1="lt1" tx1="dk1" bg2="lt2" tx2="dk2" accent1="accent1" accent2="accent2" accent3="accent3" accent4="accent4" accent5="accent5" accent6="accent6" hlink="hlink" folHlink="folHlink"/>
  <p:hf hdr="0"/>
  <p:notesStyle>
    <a:lvl1pPr algn="l" rtl="0" eaLnBrk="0" fontAlgn="base" hangingPunct="0">
      <a:spcBef>
        <a:spcPct val="0"/>
      </a:spcBef>
      <a:spcAft>
        <a:spcPct val="0"/>
      </a:spcAft>
      <a:defRPr kumimoji="1" sz="1000" kern="1200">
        <a:solidFill>
          <a:schemeClr val="tx1"/>
        </a:solidFill>
        <a:latin typeface="ＭＳ Ｐ明朝" pitchFamily="18" charset="-128"/>
        <a:ea typeface="ＭＳ Ｐ明朝" pitchFamily="18" charset="-128"/>
        <a:cs typeface="+mn-cs"/>
      </a:defRPr>
    </a:lvl1pPr>
    <a:lvl2pPr marL="457200" algn="l" rtl="0" eaLnBrk="0" fontAlgn="base" hangingPunct="0">
      <a:spcBef>
        <a:spcPct val="0"/>
      </a:spcBef>
      <a:spcAft>
        <a:spcPct val="0"/>
      </a:spcAft>
      <a:defRPr kumimoji="1" sz="1000" kern="1200">
        <a:solidFill>
          <a:schemeClr val="tx1"/>
        </a:solidFill>
        <a:latin typeface="ＭＳ Ｐ明朝" pitchFamily="18" charset="-128"/>
        <a:ea typeface="ＭＳ Ｐ明朝" pitchFamily="18" charset="-128"/>
        <a:cs typeface="+mn-cs"/>
      </a:defRPr>
    </a:lvl2pPr>
    <a:lvl3pPr marL="914400" algn="l" rtl="0" eaLnBrk="0" fontAlgn="base" hangingPunct="0">
      <a:spcBef>
        <a:spcPct val="0"/>
      </a:spcBef>
      <a:spcAft>
        <a:spcPct val="0"/>
      </a:spcAft>
      <a:defRPr kumimoji="1" sz="1000" kern="1200">
        <a:solidFill>
          <a:schemeClr val="tx1"/>
        </a:solidFill>
        <a:latin typeface="ＭＳ Ｐ明朝" pitchFamily="18" charset="-128"/>
        <a:ea typeface="ＭＳ Ｐ明朝" pitchFamily="18" charset="-128"/>
        <a:cs typeface="+mn-cs"/>
      </a:defRPr>
    </a:lvl3pPr>
    <a:lvl4pPr marL="1371600" algn="l" rtl="0" eaLnBrk="0" fontAlgn="base" hangingPunct="0">
      <a:spcBef>
        <a:spcPct val="0"/>
      </a:spcBef>
      <a:spcAft>
        <a:spcPct val="0"/>
      </a:spcAft>
      <a:defRPr kumimoji="1" sz="1000" kern="1200">
        <a:solidFill>
          <a:schemeClr val="tx1"/>
        </a:solidFill>
        <a:latin typeface="ＭＳ Ｐ明朝" pitchFamily="18" charset="-128"/>
        <a:ea typeface="ＭＳ Ｐ明朝" pitchFamily="18" charset="-128"/>
        <a:cs typeface="+mn-cs"/>
      </a:defRPr>
    </a:lvl4pPr>
    <a:lvl5pPr marL="1828800" algn="l" rtl="0" eaLnBrk="0" fontAlgn="base" hangingPunct="0">
      <a:spcBef>
        <a:spcPct val="0"/>
      </a:spcBef>
      <a:spcAft>
        <a:spcPct val="0"/>
      </a:spcAft>
      <a:defRPr kumimoji="1" sz="1000" kern="1200">
        <a:solidFill>
          <a:schemeClr val="tx1"/>
        </a:solidFill>
        <a:latin typeface="ＭＳ Ｐ明朝" pitchFamily="18" charset="-128"/>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スライド イメージ プレースホルダ 1"/>
          <p:cNvSpPr>
            <a:spLocks noGrp="1" noRot="1" noChangeAspect="1" noTextEdit="1"/>
          </p:cNvSpPr>
          <p:nvPr>
            <p:ph type="sldImg"/>
          </p:nvPr>
        </p:nvSpPr>
        <p:spPr>
          <a:xfrm>
            <a:off x="696913" y="741363"/>
            <a:ext cx="5341937" cy="3698875"/>
          </a:xfrm>
          <a:ln/>
        </p:spPr>
      </p:sp>
      <p:sp>
        <p:nvSpPr>
          <p:cNvPr id="36867" name="ノート プレースホルダ 2"/>
          <p:cNvSpPr>
            <a:spLocks noGrp="1"/>
          </p:cNvSpPr>
          <p:nvPr>
            <p:ph type="body" idx="1"/>
          </p:nvPr>
        </p:nvSpPr>
        <p:spPr>
          <a:noFill/>
          <a:ln/>
        </p:spPr>
        <p:txBody>
          <a:bodyPr/>
          <a:lstStyle/>
          <a:p>
            <a:pPr eaLnBrk="1" hangingPunct="1"/>
            <a:endParaRPr lang="ja-JP" altLang="en-US" smtClean="0"/>
          </a:p>
        </p:txBody>
      </p:sp>
      <p:sp>
        <p:nvSpPr>
          <p:cNvPr id="36868" name="スライド番号プレースホルダ 5"/>
          <p:cNvSpPr txBox="1">
            <a:spLocks noGrp="1"/>
          </p:cNvSpPr>
          <p:nvPr/>
        </p:nvSpPr>
        <p:spPr bwMode="auto">
          <a:xfrm>
            <a:off x="2994025" y="9455150"/>
            <a:ext cx="747713" cy="247650"/>
          </a:xfrm>
          <a:prstGeom prst="rect">
            <a:avLst/>
          </a:prstGeom>
          <a:noFill/>
          <a:ln w="9525">
            <a:noFill/>
            <a:miter lim="800000"/>
            <a:headEnd/>
            <a:tailEnd/>
          </a:ln>
        </p:spPr>
        <p:txBody>
          <a:bodyPr lIns="90762" tIns="45381" rIns="90762" bIns="45381" anchor="b"/>
          <a:lstStyle/>
          <a:p>
            <a:pPr algn="ctr" defTabSz="915988" eaLnBrk="1" hangingPunct="1"/>
            <a:fld id="{CACE9489-D01F-4A2C-9A63-C119189B476E}" type="slidenum">
              <a:rPr kumimoji="1" lang="en-US" altLang="ja-JP" sz="900">
                <a:solidFill>
                  <a:srgbClr val="000066"/>
                </a:solidFill>
                <a:latin typeface="Times New Roman" pitchFamily="18" charset="0"/>
              </a:rPr>
              <a:pPr algn="ctr" defTabSz="915988" eaLnBrk="1" hangingPunct="1"/>
              <a:t>1</a:t>
            </a:fld>
            <a:endParaRPr kumimoji="1" lang="en-US" altLang="ja-JP" sz="900">
              <a:solidFill>
                <a:srgbClr val="000066"/>
              </a:solidFill>
              <a:latin typeface="Times New Roman"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スライド イメージ プレースホルダ 1"/>
          <p:cNvSpPr>
            <a:spLocks noGrp="1" noRot="1" noChangeAspect="1" noTextEdit="1"/>
          </p:cNvSpPr>
          <p:nvPr>
            <p:ph type="sldImg"/>
          </p:nvPr>
        </p:nvSpPr>
        <p:spPr>
          <a:xfrm>
            <a:off x="696913" y="741363"/>
            <a:ext cx="5341937" cy="3698875"/>
          </a:xfrm>
          <a:ln/>
        </p:spPr>
      </p:sp>
      <p:sp>
        <p:nvSpPr>
          <p:cNvPr id="46083" name="ノート プレースホルダ 2"/>
          <p:cNvSpPr>
            <a:spLocks noGrp="1"/>
          </p:cNvSpPr>
          <p:nvPr>
            <p:ph type="body" idx="1"/>
          </p:nvPr>
        </p:nvSpPr>
        <p:spPr>
          <a:noFill/>
          <a:ln/>
        </p:spPr>
        <p:txBody>
          <a:bodyPr/>
          <a:lstStyle/>
          <a:p>
            <a:pPr eaLnBrk="1" hangingPunct="1"/>
            <a:r>
              <a:rPr lang="ja-JP" altLang="en-US" smtClean="0"/>
              <a:t>ページタイトル：</a:t>
            </a:r>
            <a:endParaRPr lang="ja-JP" altLang="ja-JP" smtClean="0"/>
          </a:p>
          <a:p>
            <a:pPr eaLnBrk="1" hangingPunct="1"/>
            <a:r>
              <a:rPr lang="ja-JP" altLang="en-US" smtClean="0"/>
              <a:t>５．番号制度の概要　～主な記載内容⑤～</a:t>
            </a:r>
            <a:endParaRPr lang="en-US" altLang="ja-JP" smtClean="0"/>
          </a:p>
          <a:p>
            <a:pPr eaLnBrk="1" hangingPunct="1"/>
            <a:endParaRPr lang="en-US" altLang="ja-JP" smtClean="0"/>
          </a:p>
          <a:p>
            <a:pPr eaLnBrk="1" hangingPunct="1"/>
            <a:r>
              <a:rPr lang="ja-JP" altLang="en-US" smtClean="0"/>
              <a:t>◆このページのポイント</a:t>
            </a:r>
            <a:endParaRPr lang="en-US" altLang="ja-JP" smtClean="0"/>
          </a:p>
          <a:p>
            <a:pPr eaLnBrk="1" hangingPunct="1"/>
            <a:r>
              <a:rPr lang="ja-JP" altLang="en-US" smtClean="0"/>
              <a:t>番号法案の内容について理解してもらう。</a:t>
            </a:r>
            <a:endParaRPr lang="en-US" altLang="ja-JP" smtClean="0"/>
          </a:p>
          <a:p>
            <a:pPr eaLnBrk="1" hangingPunct="1"/>
            <a:endParaRPr lang="ja-JP" altLang="en-US" smtClean="0"/>
          </a:p>
          <a:p>
            <a:pPr eaLnBrk="1" hangingPunct="1"/>
            <a:r>
              <a:rPr lang="ja-JP" altLang="en-US" smtClean="0"/>
              <a:t>◆説明手順</a:t>
            </a:r>
          </a:p>
          <a:p>
            <a:pPr eaLnBrk="1" hangingPunct="1"/>
            <a:r>
              <a:rPr lang="ja-JP" altLang="en-US" smtClean="0"/>
              <a:t>所要時間：２分</a:t>
            </a:r>
            <a:endParaRPr lang="en-US" altLang="ja-JP" smtClean="0"/>
          </a:p>
          <a:p>
            <a:pPr eaLnBrk="1" hangingPunct="1"/>
            <a:r>
              <a:rPr lang="ja-JP" altLang="en-US" smtClean="0"/>
              <a:t>・第１７条、第１８条では、個人番号カードについて規定されている。</a:t>
            </a:r>
            <a:endParaRPr lang="en-US" altLang="ja-JP" smtClean="0"/>
          </a:p>
          <a:p>
            <a:pPr eaLnBrk="1" hangingPunct="1"/>
            <a:r>
              <a:rPr lang="ja-JP" altLang="en-US" smtClean="0"/>
              <a:t>・個人番号を付番された住民から申請のあった場合は、市長村は個人番号カードを交付する。</a:t>
            </a:r>
            <a:endParaRPr lang="en-US" altLang="ja-JP" smtClean="0"/>
          </a:p>
          <a:p>
            <a:pPr eaLnBrk="1" hangingPunct="1"/>
            <a:r>
              <a:rPr lang="ja-JP" altLang="en-US" smtClean="0"/>
              <a:t>・交付を受けている住民の場合は、転居時の転入届と同時に個人番号カードを提出してもらい、記録事項の変更等を行わなければいけない。</a:t>
            </a:r>
            <a:endParaRPr lang="en-US" altLang="ja-JP" smtClean="0"/>
          </a:p>
          <a:p>
            <a:pPr eaLnBrk="1" hangingPunct="1"/>
            <a:r>
              <a:rPr lang="ja-JP" altLang="en-US" smtClean="0"/>
              <a:t>・個人番号カードで追加的に管理する情報等については、市町村の条例により定めることが可能であるとされている。</a:t>
            </a:r>
            <a:endParaRPr lang="en-US" altLang="ja-JP" smtClean="0"/>
          </a:p>
          <a:p>
            <a:pPr eaLnBrk="1" hangingPunct="1"/>
            <a:r>
              <a:rPr lang="ja-JP" altLang="en-US" smtClean="0"/>
              <a:t>・個人番号カードの発行方法については、現在、国で検討しており、詳細が決まり次第、何らかの方法で説明がなされる予定である。</a:t>
            </a:r>
            <a:endParaRPr lang="en-US" altLang="ja-JP" smtClean="0"/>
          </a:p>
          <a:p>
            <a:pPr eaLnBrk="1" hangingPunct="1"/>
            <a:r>
              <a:rPr lang="ja-JP" altLang="en-US" smtClean="0"/>
              <a:t>・第２２条では、特定個人情報利用事務等の処理のために特定個人情報の照会があった場合は情報を提供しなければいけないと規定されている。</a:t>
            </a:r>
            <a:endParaRPr lang="en-US" altLang="ja-JP" smtClean="0"/>
          </a:p>
          <a:p>
            <a:pPr eaLnBrk="1" hangingPunct="1"/>
            <a:r>
              <a:rPr lang="ja-JP" altLang="en-US" smtClean="0"/>
              <a:t>・なお技術的な仕組みについては技術編にて別途説明するが、問い合わせがあれば必ず回答しなければいけないということである。</a:t>
            </a:r>
            <a:endParaRPr lang="en-US" altLang="ja-JP" smtClean="0"/>
          </a:p>
          <a:p>
            <a:pPr eaLnBrk="1" hangingPunct="1"/>
            <a:endParaRPr lang="en-US" altLang="ja-JP" smtClean="0"/>
          </a:p>
          <a:p>
            <a:pPr eaLnBrk="1" hangingPunct="1"/>
            <a:r>
              <a:rPr lang="ja-JP" altLang="en-US" smtClean="0"/>
              <a:t>◆補足事項（スライド未掲載のデータやファクト等）</a:t>
            </a:r>
          </a:p>
          <a:p>
            <a:pPr eaLnBrk="1" hangingPunct="1"/>
            <a:r>
              <a:rPr lang="ja-JP" altLang="en-US" smtClean="0"/>
              <a:t>特になし。</a:t>
            </a:r>
            <a:endParaRPr lang="en-US" altLang="ja-JP" smtClean="0"/>
          </a:p>
          <a:p>
            <a:pPr eaLnBrk="1" hangingPunct="1"/>
            <a:endParaRPr lang="en-US" altLang="ja-JP" smtClean="0"/>
          </a:p>
          <a:p>
            <a:pPr eaLnBrk="1" hangingPunct="1"/>
            <a:r>
              <a:rPr lang="ja-JP" altLang="en-US" smtClean="0"/>
              <a:t>◆受講者への確認事項</a:t>
            </a:r>
          </a:p>
          <a:p>
            <a:pPr eaLnBrk="1" hangingPunct="1"/>
            <a:r>
              <a:rPr lang="ja-JP" altLang="en-US" smtClean="0"/>
              <a:t>特になし。</a:t>
            </a:r>
          </a:p>
        </p:txBody>
      </p:sp>
      <p:sp>
        <p:nvSpPr>
          <p:cNvPr id="46084" name="スライド番号プレースホルダ 5"/>
          <p:cNvSpPr txBox="1">
            <a:spLocks noGrp="1"/>
          </p:cNvSpPr>
          <p:nvPr/>
        </p:nvSpPr>
        <p:spPr bwMode="auto">
          <a:xfrm>
            <a:off x="2994025" y="9455150"/>
            <a:ext cx="747713" cy="247650"/>
          </a:xfrm>
          <a:prstGeom prst="rect">
            <a:avLst/>
          </a:prstGeom>
          <a:noFill/>
          <a:ln w="9525">
            <a:noFill/>
            <a:miter lim="800000"/>
            <a:headEnd/>
            <a:tailEnd/>
          </a:ln>
        </p:spPr>
        <p:txBody>
          <a:bodyPr lIns="90762" tIns="45381" rIns="90762" bIns="45381" anchor="b"/>
          <a:lstStyle/>
          <a:p>
            <a:pPr algn="ctr" defTabSz="915988" eaLnBrk="1" hangingPunct="1"/>
            <a:fld id="{AEE74E17-A8FB-41BD-B716-569A4191A3D0}" type="slidenum">
              <a:rPr kumimoji="1" lang="en-US" altLang="ja-JP" sz="900">
                <a:solidFill>
                  <a:srgbClr val="000066"/>
                </a:solidFill>
                <a:latin typeface="Times New Roman" pitchFamily="18" charset="0"/>
              </a:rPr>
              <a:pPr algn="ctr" defTabSz="915988" eaLnBrk="1" hangingPunct="1"/>
              <a:t>10</a:t>
            </a:fld>
            <a:endParaRPr kumimoji="1" lang="en-US" altLang="ja-JP" sz="900">
              <a:solidFill>
                <a:srgbClr val="000066"/>
              </a:solidFill>
              <a:latin typeface="Times New Roman"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スライド イメージ プレースホルダ 1"/>
          <p:cNvSpPr>
            <a:spLocks noGrp="1" noRot="1" noChangeAspect="1" noTextEdit="1"/>
          </p:cNvSpPr>
          <p:nvPr>
            <p:ph type="sldImg"/>
          </p:nvPr>
        </p:nvSpPr>
        <p:spPr>
          <a:xfrm>
            <a:off x="696913" y="741363"/>
            <a:ext cx="5341937" cy="3698875"/>
          </a:xfrm>
          <a:ln/>
        </p:spPr>
      </p:sp>
      <p:sp>
        <p:nvSpPr>
          <p:cNvPr id="47107" name="ノート プレースホルダ 2"/>
          <p:cNvSpPr>
            <a:spLocks noGrp="1"/>
          </p:cNvSpPr>
          <p:nvPr>
            <p:ph type="body" idx="1"/>
          </p:nvPr>
        </p:nvSpPr>
        <p:spPr>
          <a:noFill/>
          <a:ln/>
        </p:spPr>
        <p:txBody>
          <a:bodyPr/>
          <a:lstStyle/>
          <a:p>
            <a:pPr eaLnBrk="1" hangingPunct="1"/>
            <a:r>
              <a:rPr lang="ja-JP" altLang="en-US" smtClean="0"/>
              <a:t>ページタイトル：</a:t>
            </a:r>
            <a:endParaRPr lang="ja-JP" altLang="ja-JP" smtClean="0"/>
          </a:p>
          <a:p>
            <a:pPr eaLnBrk="1" hangingPunct="1"/>
            <a:r>
              <a:rPr lang="ja-JP" altLang="en-US" smtClean="0"/>
              <a:t>５．番号制度の概要　～主な記載内容⑥～</a:t>
            </a:r>
            <a:endParaRPr lang="en-US" altLang="ja-JP" smtClean="0"/>
          </a:p>
          <a:p>
            <a:pPr eaLnBrk="1" hangingPunct="1"/>
            <a:endParaRPr lang="en-US" altLang="ja-JP" smtClean="0"/>
          </a:p>
          <a:p>
            <a:pPr eaLnBrk="1" hangingPunct="1"/>
            <a:r>
              <a:rPr lang="ja-JP" altLang="en-US" smtClean="0"/>
              <a:t>◆このページのポイント</a:t>
            </a:r>
            <a:endParaRPr lang="en-US" altLang="ja-JP" smtClean="0"/>
          </a:p>
          <a:p>
            <a:pPr eaLnBrk="1" hangingPunct="1"/>
            <a:r>
              <a:rPr lang="ja-JP" altLang="en-US" smtClean="0"/>
              <a:t>番号法案の内容について理解してもらう。</a:t>
            </a:r>
            <a:endParaRPr lang="en-US" altLang="ja-JP" smtClean="0"/>
          </a:p>
          <a:p>
            <a:pPr eaLnBrk="1" hangingPunct="1"/>
            <a:endParaRPr lang="ja-JP" altLang="en-US" smtClean="0"/>
          </a:p>
          <a:p>
            <a:pPr eaLnBrk="1" hangingPunct="1"/>
            <a:r>
              <a:rPr lang="ja-JP" altLang="en-US" smtClean="0"/>
              <a:t>◆説明手順</a:t>
            </a:r>
          </a:p>
          <a:p>
            <a:pPr eaLnBrk="1" hangingPunct="1"/>
            <a:r>
              <a:rPr lang="ja-JP" altLang="en-US" smtClean="0"/>
              <a:t>所要時間：１分</a:t>
            </a:r>
            <a:endParaRPr lang="en-US" altLang="ja-JP" smtClean="0"/>
          </a:p>
          <a:p>
            <a:pPr eaLnBrk="1" hangingPunct="1"/>
            <a:r>
              <a:rPr lang="ja-JP" altLang="en-US" smtClean="0"/>
              <a:t>・第６５条では主務省令について規定されている。内閣府および総務省が所管である。</a:t>
            </a:r>
            <a:endParaRPr lang="en-US" altLang="ja-JP" smtClean="0"/>
          </a:p>
          <a:p>
            <a:pPr eaLnBrk="1" hangingPunct="1"/>
            <a:r>
              <a:rPr lang="ja-JP" altLang="en-US" smtClean="0"/>
              <a:t>・第６７条から第７７条では、罰則が規定されている。</a:t>
            </a:r>
            <a:endParaRPr lang="en-US" altLang="ja-JP" smtClean="0"/>
          </a:p>
          <a:p>
            <a:pPr eaLnBrk="1" hangingPunct="1"/>
            <a:r>
              <a:rPr lang="ja-JP" altLang="en-US" smtClean="0"/>
              <a:t>・特定個人情報ファイルの提供や、個人番号の提供・盗用等については、きびしく罰金、懲役が科されることとなる。</a:t>
            </a:r>
            <a:endParaRPr lang="en-US" altLang="ja-JP" smtClean="0"/>
          </a:p>
          <a:p>
            <a:pPr eaLnBrk="1" hangingPunct="1"/>
            <a:r>
              <a:rPr lang="ja-JP" altLang="en-US" smtClean="0"/>
              <a:t>・罰則が法律に記載されている点が、住基ネット、住民票コードと番号法案との大きな違いである。</a:t>
            </a:r>
            <a:endParaRPr lang="en-US" altLang="ja-JP" smtClean="0"/>
          </a:p>
          <a:p>
            <a:pPr eaLnBrk="1" hangingPunct="1"/>
            <a:endParaRPr lang="en-US" altLang="ja-JP" smtClean="0"/>
          </a:p>
          <a:p>
            <a:pPr eaLnBrk="1" hangingPunct="1"/>
            <a:r>
              <a:rPr lang="ja-JP" altLang="en-US" smtClean="0"/>
              <a:t>◆補足事項（スライド未掲載のデータやファクト等）</a:t>
            </a:r>
          </a:p>
          <a:p>
            <a:pPr eaLnBrk="1" hangingPunct="1"/>
            <a:r>
              <a:rPr lang="ja-JP" altLang="en-US" smtClean="0"/>
              <a:t>特になし。</a:t>
            </a:r>
            <a:endParaRPr lang="en-US" altLang="ja-JP" smtClean="0"/>
          </a:p>
          <a:p>
            <a:pPr eaLnBrk="1" hangingPunct="1"/>
            <a:endParaRPr lang="en-US" altLang="ja-JP" smtClean="0"/>
          </a:p>
          <a:p>
            <a:pPr eaLnBrk="1" hangingPunct="1"/>
            <a:r>
              <a:rPr lang="ja-JP" altLang="en-US" smtClean="0"/>
              <a:t>◆受講者への確認事項</a:t>
            </a:r>
          </a:p>
          <a:p>
            <a:pPr eaLnBrk="1" hangingPunct="1"/>
            <a:r>
              <a:rPr lang="ja-JP" altLang="en-US" smtClean="0"/>
              <a:t>特になし。</a:t>
            </a:r>
          </a:p>
        </p:txBody>
      </p:sp>
      <p:sp>
        <p:nvSpPr>
          <p:cNvPr id="47108" name="スライド番号プレースホルダ 5"/>
          <p:cNvSpPr txBox="1">
            <a:spLocks noGrp="1"/>
          </p:cNvSpPr>
          <p:nvPr/>
        </p:nvSpPr>
        <p:spPr bwMode="auto">
          <a:xfrm>
            <a:off x="2994025" y="9455150"/>
            <a:ext cx="747713" cy="247650"/>
          </a:xfrm>
          <a:prstGeom prst="rect">
            <a:avLst/>
          </a:prstGeom>
          <a:noFill/>
          <a:ln w="9525">
            <a:noFill/>
            <a:miter lim="800000"/>
            <a:headEnd/>
            <a:tailEnd/>
          </a:ln>
        </p:spPr>
        <p:txBody>
          <a:bodyPr lIns="90762" tIns="45381" rIns="90762" bIns="45381" anchor="b"/>
          <a:lstStyle/>
          <a:p>
            <a:pPr algn="ctr" defTabSz="915988" eaLnBrk="1" hangingPunct="1"/>
            <a:fld id="{0E86EC69-D20F-4A6B-BCCE-E7EFE766CAEE}" type="slidenum">
              <a:rPr kumimoji="1" lang="en-US" altLang="ja-JP" sz="900">
                <a:solidFill>
                  <a:srgbClr val="000066"/>
                </a:solidFill>
                <a:latin typeface="Times New Roman" pitchFamily="18" charset="0"/>
              </a:rPr>
              <a:pPr algn="ctr" defTabSz="915988" eaLnBrk="1" hangingPunct="1"/>
              <a:t>11</a:t>
            </a:fld>
            <a:endParaRPr kumimoji="1" lang="en-US" altLang="ja-JP" sz="900">
              <a:solidFill>
                <a:srgbClr val="000066"/>
              </a:solidFill>
              <a:latin typeface="Times New Roman"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スライド イメージ プレースホルダ 1"/>
          <p:cNvSpPr>
            <a:spLocks noGrp="1" noRot="1" noChangeAspect="1" noTextEdit="1"/>
          </p:cNvSpPr>
          <p:nvPr>
            <p:ph type="sldImg"/>
          </p:nvPr>
        </p:nvSpPr>
        <p:spPr>
          <a:xfrm>
            <a:off x="696913" y="741363"/>
            <a:ext cx="5341937" cy="3698875"/>
          </a:xfrm>
          <a:ln/>
        </p:spPr>
      </p:sp>
      <p:sp>
        <p:nvSpPr>
          <p:cNvPr id="48131" name="ノート プレースホルダ 2"/>
          <p:cNvSpPr>
            <a:spLocks noGrp="1"/>
          </p:cNvSpPr>
          <p:nvPr>
            <p:ph type="body" idx="1"/>
          </p:nvPr>
        </p:nvSpPr>
        <p:spPr>
          <a:noFill/>
          <a:ln/>
        </p:spPr>
        <p:txBody>
          <a:bodyPr/>
          <a:lstStyle/>
          <a:p>
            <a:pPr eaLnBrk="1" hangingPunct="1"/>
            <a:r>
              <a:rPr lang="ja-JP" altLang="en-US" smtClean="0"/>
              <a:t>ページタイトル：</a:t>
            </a:r>
            <a:endParaRPr lang="ja-JP" altLang="ja-JP" smtClean="0"/>
          </a:p>
          <a:p>
            <a:pPr eaLnBrk="1" hangingPunct="1"/>
            <a:r>
              <a:rPr lang="ja-JP" altLang="en-US" smtClean="0"/>
              <a:t>５．番号制度の概要　～主な記載内容⑦～</a:t>
            </a:r>
            <a:endParaRPr lang="en-US" altLang="ja-JP" smtClean="0"/>
          </a:p>
          <a:p>
            <a:pPr eaLnBrk="1" hangingPunct="1"/>
            <a:endParaRPr lang="en-US" altLang="ja-JP" smtClean="0"/>
          </a:p>
          <a:p>
            <a:pPr eaLnBrk="1" hangingPunct="1"/>
            <a:r>
              <a:rPr lang="ja-JP" altLang="en-US" smtClean="0"/>
              <a:t>◆このページのポイント</a:t>
            </a:r>
            <a:endParaRPr lang="en-US" altLang="ja-JP" smtClean="0"/>
          </a:p>
          <a:p>
            <a:pPr eaLnBrk="1" hangingPunct="1"/>
            <a:r>
              <a:rPr lang="ja-JP" altLang="en-US" smtClean="0"/>
              <a:t>番号法案の内容について理解してもらう。</a:t>
            </a:r>
            <a:endParaRPr lang="en-US" altLang="ja-JP" smtClean="0"/>
          </a:p>
          <a:p>
            <a:pPr eaLnBrk="1" hangingPunct="1"/>
            <a:endParaRPr lang="ja-JP" altLang="en-US" smtClean="0"/>
          </a:p>
          <a:p>
            <a:pPr eaLnBrk="1" hangingPunct="1"/>
            <a:r>
              <a:rPr lang="ja-JP" altLang="en-US" smtClean="0"/>
              <a:t>◆説明手順</a:t>
            </a:r>
          </a:p>
          <a:p>
            <a:pPr eaLnBrk="1" hangingPunct="1"/>
            <a:r>
              <a:rPr lang="ja-JP" altLang="en-US" smtClean="0"/>
              <a:t>所要時間：２分</a:t>
            </a:r>
            <a:endParaRPr lang="en-US" altLang="ja-JP" smtClean="0"/>
          </a:p>
          <a:p>
            <a:pPr eaLnBrk="1" hangingPunct="1"/>
            <a:r>
              <a:rPr lang="ja-JP" altLang="en-US" smtClean="0"/>
              <a:t>・附則第１条では、施行日を政令に委任する、とされている。また、第６条では、施行後３年をめどに（必要に応じて）改正することが規定されている。</a:t>
            </a:r>
            <a:endParaRPr lang="en-US" altLang="ja-JP" smtClean="0"/>
          </a:p>
          <a:p>
            <a:pPr eaLnBrk="1" hangingPunct="1"/>
            <a:r>
              <a:rPr lang="ja-JP" altLang="en-US" smtClean="0"/>
              <a:t>・別表第一とは、法案第９条（利用範囲）にて、個人番号を利用することができる者及び利用できる事務を記載した一覧、別表第二とは第１９条（特定個人情報の提供の制限）にて、国が用意する情報提供ネットワークシステムを使用して、提供すべき特定個人情報の種類、当該特定個人情報を提供する者及び提供できる事務を記載した一覧である。</a:t>
            </a:r>
          </a:p>
          <a:p>
            <a:pPr eaLnBrk="1" hangingPunct="1"/>
            <a:r>
              <a:rPr lang="ja-JP" altLang="en-US" smtClean="0"/>
              <a:t>別表第一、別表第二では市町村は、「市町村長」「医療保険者（国民健康保険組合）」「教育委員会」等の事務遂行者として登場する。</a:t>
            </a:r>
          </a:p>
          <a:p>
            <a:pPr eaLnBrk="1" hangingPunct="1"/>
            <a:endParaRPr lang="en-US" altLang="ja-JP" smtClean="0"/>
          </a:p>
          <a:p>
            <a:pPr eaLnBrk="1" hangingPunct="1"/>
            <a:r>
              <a:rPr lang="ja-JP" altLang="en-US" smtClean="0"/>
              <a:t>◆補足事項（スライド未掲載のデータやファクト等）</a:t>
            </a:r>
          </a:p>
          <a:p>
            <a:pPr eaLnBrk="1" hangingPunct="1"/>
            <a:r>
              <a:rPr lang="ja-JP" altLang="en-US" smtClean="0"/>
              <a:t>特になし。</a:t>
            </a:r>
            <a:endParaRPr lang="en-US" altLang="ja-JP" smtClean="0"/>
          </a:p>
          <a:p>
            <a:pPr eaLnBrk="1" hangingPunct="1"/>
            <a:endParaRPr lang="en-US" altLang="ja-JP" smtClean="0"/>
          </a:p>
          <a:p>
            <a:pPr eaLnBrk="1" hangingPunct="1"/>
            <a:r>
              <a:rPr lang="ja-JP" altLang="en-US" smtClean="0"/>
              <a:t>◆受講者への確認事項</a:t>
            </a:r>
          </a:p>
          <a:p>
            <a:pPr eaLnBrk="1" hangingPunct="1"/>
            <a:r>
              <a:rPr lang="ja-JP" altLang="en-US" smtClean="0"/>
              <a:t>特になし。</a:t>
            </a:r>
          </a:p>
        </p:txBody>
      </p:sp>
      <p:sp>
        <p:nvSpPr>
          <p:cNvPr id="48132" name="スライド番号プレースホルダ 5"/>
          <p:cNvSpPr txBox="1">
            <a:spLocks noGrp="1"/>
          </p:cNvSpPr>
          <p:nvPr/>
        </p:nvSpPr>
        <p:spPr bwMode="auto">
          <a:xfrm>
            <a:off x="2994025" y="9455150"/>
            <a:ext cx="747713" cy="247650"/>
          </a:xfrm>
          <a:prstGeom prst="rect">
            <a:avLst/>
          </a:prstGeom>
          <a:noFill/>
          <a:ln w="9525">
            <a:noFill/>
            <a:miter lim="800000"/>
            <a:headEnd/>
            <a:tailEnd/>
          </a:ln>
        </p:spPr>
        <p:txBody>
          <a:bodyPr lIns="90762" tIns="45381" rIns="90762" bIns="45381" anchor="b"/>
          <a:lstStyle/>
          <a:p>
            <a:pPr algn="ctr" defTabSz="915988" eaLnBrk="1" hangingPunct="1"/>
            <a:fld id="{886F4B6A-0410-491D-8317-EDA0B8901595}" type="slidenum">
              <a:rPr kumimoji="1" lang="en-US" altLang="ja-JP" sz="900">
                <a:solidFill>
                  <a:srgbClr val="000066"/>
                </a:solidFill>
                <a:latin typeface="Times New Roman" pitchFamily="18" charset="0"/>
              </a:rPr>
              <a:pPr algn="ctr" defTabSz="915988" eaLnBrk="1" hangingPunct="1"/>
              <a:t>12</a:t>
            </a:fld>
            <a:endParaRPr kumimoji="1" lang="en-US" altLang="ja-JP" sz="900">
              <a:solidFill>
                <a:srgbClr val="000066"/>
              </a:solidFill>
              <a:latin typeface="Times New Roman"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スライド イメージ プレースホルダ 1"/>
          <p:cNvSpPr>
            <a:spLocks noGrp="1" noRot="1" noChangeAspect="1" noTextEdit="1"/>
          </p:cNvSpPr>
          <p:nvPr>
            <p:ph type="sldImg"/>
          </p:nvPr>
        </p:nvSpPr>
        <p:spPr>
          <a:xfrm>
            <a:off x="696913" y="741363"/>
            <a:ext cx="5341937" cy="3698875"/>
          </a:xfrm>
          <a:ln/>
        </p:spPr>
      </p:sp>
      <p:sp>
        <p:nvSpPr>
          <p:cNvPr id="49155" name="ノート プレースホルダ 2"/>
          <p:cNvSpPr>
            <a:spLocks noGrp="1"/>
          </p:cNvSpPr>
          <p:nvPr>
            <p:ph type="body" idx="1"/>
          </p:nvPr>
        </p:nvSpPr>
        <p:spPr>
          <a:noFill/>
          <a:ln/>
        </p:spPr>
        <p:txBody>
          <a:bodyPr/>
          <a:lstStyle/>
          <a:p>
            <a:pPr eaLnBrk="1" hangingPunct="1"/>
            <a:r>
              <a:rPr lang="ja-JP" altLang="en-US" smtClean="0"/>
              <a:t>ページタイトル：</a:t>
            </a:r>
            <a:endParaRPr lang="ja-JP" altLang="ja-JP" smtClean="0"/>
          </a:p>
          <a:p>
            <a:pPr eaLnBrk="1" hangingPunct="1"/>
            <a:r>
              <a:rPr lang="ja-JP" altLang="en-US" smtClean="0"/>
              <a:t>６．番号制度導入に向けて　～自治体業務での利用（別表第一）～</a:t>
            </a:r>
            <a:endParaRPr lang="en-US" altLang="ja-JP" smtClean="0"/>
          </a:p>
          <a:p>
            <a:pPr eaLnBrk="1" hangingPunct="1"/>
            <a:endParaRPr lang="en-US" altLang="ja-JP" smtClean="0"/>
          </a:p>
          <a:p>
            <a:pPr eaLnBrk="1" hangingPunct="1"/>
            <a:r>
              <a:rPr lang="ja-JP" altLang="en-US" smtClean="0"/>
              <a:t>◆このページのポイント</a:t>
            </a:r>
            <a:endParaRPr lang="en-US" altLang="ja-JP" smtClean="0"/>
          </a:p>
          <a:p>
            <a:pPr eaLnBrk="1" hangingPunct="1"/>
            <a:r>
              <a:rPr lang="ja-JP" altLang="en-US" smtClean="0"/>
              <a:t>別表第一に記載されている内容の読み方等について理解してもらう。</a:t>
            </a:r>
            <a:endParaRPr lang="en-US" altLang="ja-JP" smtClean="0"/>
          </a:p>
          <a:p>
            <a:pPr eaLnBrk="1" hangingPunct="1"/>
            <a:endParaRPr lang="ja-JP" altLang="en-US" smtClean="0"/>
          </a:p>
          <a:p>
            <a:pPr eaLnBrk="1" hangingPunct="1"/>
            <a:r>
              <a:rPr lang="ja-JP" altLang="en-US" smtClean="0"/>
              <a:t>◆説明手順</a:t>
            </a:r>
          </a:p>
          <a:p>
            <a:pPr eaLnBrk="1" hangingPunct="1"/>
            <a:r>
              <a:rPr lang="ja-JP" altLang="en-US" smtClean="0"/>
              <a:t>所要時間：２分</a:t>
            </a:r>
            <a:endParaRPr lang="en-US" altLang="ja-JP" smtClean="0"/>
          </a:p>
          <a:p>
            <a:pPr eaLnBrk="1" hangingPunct="1"/>
            <a:r>
              <a:rPr lang="ja-JP" altLang="en-US" smtClean="0"/>
              <a:t>・別表第一では、庁内で個人番号を利用可能な（利用すべき）事務について規定している。</a:t>
            </a:r>
            <a:endParaRPr lang="en-US" altLang="ja-JP" smtClean="0"/>
          </a:p>
          <a:p>
            <a:pPr eaLnBrk="1" hangingPunct="1"/>
            <a:r>
              <a:rPr lang="ja-JP" altLang="en-US" smtClean="0"/>
              <a:t>・対象とする主体（例えば、都道府県知事又は市町村長）と、対象とする事務について、９３事務が規定されている。</a:t>
            </a:r>
            <a:endParaRPr lang="en-US" altLang="ja-JP" smtClean="0"/>
          </a:p>
          <a:p>
            <a:pPr eaLnBrk="1" hangingPunct="1"/>
            <a:r>
              <a:rPr lang="ja-JP" altLang="en-US" smtClean="0"/>
              <a:t>・地方公共団体が関係する事務は合計で４２ある。なお、これは都道府県知事又は市町村長となっている事務だけでなく、例えば医療保険者等、自治体が実質的に対象となるものも含む。</a:t>
            </a:r>
            <a:endParaRPr lang="en-US" altLang="ja-JP" smtClean="0"/>
          </a:p>
          <a:p>
            <a:pPr eaLnBrk="1" hangingPunct="1"/>
            <a:r>
              <a:rPr lang="ja-JP" altLang="en-US" smtClean="0"/>
              <a:t>・さらに詳しく見ると、都道府県の対象事務が３４、市町村の対象事務が２７となっている。</a:t>
            </a:r>
          </a:p>
          <a:p>
            <a:pPr eaLnBrk="1" hangingPunct="1"/>
            <a:r>
              <a:rPr lang="ja-JP" altLang="en-US" smtClean="0"/>
              <a:t>・市町村は、市民および職員の地方税の賦課徴収等の事務や、児童福祉、障害者福祉、高齢者福祉等の福祉に係る事務、国民健康保険、介護保険の保険給付の支給や保険料の徴収等の事務等に個人番号を利用することとなっている。</a:t>
            </a:r>
            <a:endParaRPr lang="en-US" altLang="ja-JP" smtClean="0"/>
          </a:p>
          <a:p>
            <a:pPr eaLnBrk="1" hangingPunct="1"/>
            <a:r>
              <a:rPr lang="ja-JP" altLang="en-US" smtClean="0"/>
              <a:t>・これらに記載されていない事務については個人番号を利用できないため、注意が必要である。</a:t>
            </a:r>
            <a:endParaRPr lang="en-US" altLang="ja-JP" smtClean="0"/>
          </a:p>
          <a:p>
            <a:pPr eaLnBrk="1" hangingPunct="1"/>
            <a:endParaRPr lang="en-US" altLang="ja-JP" smtClean="0"/>
          </a:p>
          <a:p>
            <a:pPr eaLnBrk="1" hangingPunct="1"/>
            <a:r>
              <a:rPr lang="ja-JP" altLang="en-US" smtClean="0"/>
              <a:t>◆補足事項（スライド未掲載のデータやファクト等）</a:t>
            </a:r>
          </a:p>
          <a:p>
            <a:pPr eaLnBrk="1" hangingPunct="1"/>
            <a:r>
              <a:rPr lang="ja-JP" altLang="en-US" smtClean="0"/>
              <a:t>特になし。</a:t>
            </a:r>
            <a:endParaRPr lang="en-US" altLang="ja-JP" smtClean="0"/>
          </a:p>
          <a:p>
            <a:pPr eaLnBrk="1" hangingPunct="1"/>
            <a:endParaRPr lang="en-US" altLang="ja-JP" smtClean="0"/>
          </a:p>
          <a:p>
            <a:pPr eaLnBrk="1" hangingPunct="1"/>
            <a:r>
              <a:rPr lang="ja-JP" altLang="en-US" smtClean="0"/>
              <a:t>◆受講者への確認事項</a:t>
            </a:r>
          </a:p>
          <a:p>
            <a:pPr eaLnBrk="1" hangingPunct="1"/>
            <a:r>
              <a:rPr lang="ja-JP" altLang="en-US" smtClean="0"/>
              <a:t>特になし。</a:t>
            </a:r>
            <a:endParaRPr lang="en-US" altLang="ja-JP" smtClean="0"/>
          </a:p>
          <a:p>
            <a:pPr eaLnBrk="1" hangingPunct="1"/>
            <a:endParaRPr lang="en-US" altLang="ja-JP" smtClean="0"/>
          </a:p>
        </p:txBody>
      </p:sp>
      <p:sp>
        <p:nvSpPr>
          <p:cNvPr id="49156" name="スライド番号プレースホルダ 5"/>
          <p:cNvSpPr txBox="1">
            <a:spLocks noGrp="1"/>
          </p:cNvSpPr>
          <p:nvPr/>
        </p:nvSpPr>
        <p:spPr bwMode="auto">
          <a:xfrm>
            <a:off x="2994025" y="9455150"/>
            <a:ext cx="747713" cy="247650"/>
          </a:xfrm>
          <a:prstGeom prst="rect">
            <a:avLst/>
          </a:prstGeom>
          <a:noFill/>
          <a:ln w="9525">
            <a:noFill/>
            <a:miter lim="800000"/>
            <a:headEnd/>
            <a:tailEnd/>
          </a:ln>
        </p:spPr>
        <p:txBody>
          <a:bodyPr lIns="90762" tIns="45381" rIns="90762" bIns="45381" anchor="b"/>
          <a:lstStyle/>
          <a:p>
            <a:pPr algn="ctr" defTabSz="915988" eaLnBrk="1" hangingPunct="1"/>
            <a:fld id="{C458E64C-063D-4809-BB47-1AAAD59E082C}" type="slidenum">
              <a:rPr kumimoji="1" lang="en-US" altLang="ja-JP" sz="900">
                <a:solidFill>
                  <a:srgbClr val="000066"/>
                </a:solidFill>
                <a:latin typeface="Times New Roman" pitchFamily="18" charset="0"/>
              </a:rPr>
              <a:pPr algn="ctr" defTabSz="915988" eaLnBrk="1" hangingPunct="1"/>
              <a:t>13</a:t>
            </a:fld>
            <a:endParaRPr kumimoji="1" lang="en-US" altLang="ja-JP" sz="900">
              <a:solidFill>
                <a:srgbClr val="000066"/>
              </a:solidFill>
              <a:latin typeface="Times New Roman"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スライド イメージ プレースホルダ 1"/>
          <p:cNvSpPr>
            <a:spLocks noGrp="1" noRot="1" noChangeAspect="1" noTextEdit="1"/>
          </p:cNvSpPr>
          <p:nvPr>
            <p:ph type="sldImg"/>
          </p:nvPr>
        </p:nvSpPr>
        <p:spPr>
          <a:xfrm>
            <a:off x="696913" y="741363"/>
            <a:ext cx="5341937" cy="3698875"/>
          </a:xfrm>
          <a:ln/>
        </p:spPr>
      </p:sp>
      <p:sp>
        <p:nvSpPr>
          <p:cNvPr id="50179" name="ノート プレースホルダ 2"/>
          <p:cNvSpPr>
            <a:spLocks noGrp="1"/>
          </p:cNvSpPr>
          <p:nvPr>
            <p:ph type="body" idx="1"/>
          </p:nvPr>
        </p:nvSpPr>
        <p:spPr>
          <a:noFill/>
          <a:ln/>
        </p:spPr>
        <p:txBody>
          <a:bodyPr/>
          <a:lstStyle/>
          <a:p>
            <a:pPr eaLnBrk="1" hangingPunct="1"/>
            <a:r>
              <a:rPr lang="ja-JP" altLang="en-US" smtClean="0"/>
              <a:t>ページタイトル：</a:t>
            </a:r>
            <a:endParaRPr lang="ja-JP" altLang="ja-JP" smtClean="0"/>
          </a:p>
          <a:p>
            <a:pPr eaLnBrk="1" hangingPunct="1"/>
            <a:r>
              <a:rPr lang="ja-JP" altLang="en-US" smtClean="0"/>
              <a:t>６．番号制度導入に向けて　～自治体業務での利用（別表第二）～</a:t>
            </a:r>
            <a:endParaRPr lang="en-US" altLang="ja-JP" smtClean="0"/>
          </a:p>
          <a:p>
            <a:pPr eaLnBrk="1" hangingPunct="1"/>
            <a:endParaRPr lang="en-US" altLang="ja-JP" smtClean="0"/>
          </a:p>
          <a:p>
            <a:pPr eaLnBrk="1" hangingPunct="1"/>
            <a:r>
              <a:rPr lang="ja-JP" altLang="en-US" smtClean="0"/>
              <a:t>◆このページのポイント</a:t>
            </a:r>
          </a:p>
          <a:p>
            <a:pPr eaLnBrk="1" hangingPunct="1"/>
            <a:r>
              <a:rPr lang="ja-JP" altLang="en-US" smtClean="0"/>
              <a:t>別表第二に記載されている内容の読み方等について理解してもらう。</a:t>
            </a:r>
            <a:endParaRPr lang="en-US" altLang="ja-JP" smtClean="0"/>
          </a:p>
          <a:p>
            <a:pPr eaLnBrk="1" hangingPunct="1"/>
            <a:endParaRPr lang="ja-JP" altLang="en-US" smtClean="0"/>
          </a:p>
          <a:p>
            <a:pPr eaLnBrk="1" hangingPunct="1"/>
            <a:r>
              <a:rPr lang="ja-JP" altLang="en-US" smtClean="0"/>
              <a:t>◆説明手順</a:t>
            </a:r>
          </a:p>
          <a:p>
            <a:pPr eaLnBrk="1" hangingPunct="1"/>
            <a:r>
              <a:rPr lang="ja-JP" altLang="en-US" smtClean="0"/>
              <a:t>所要時間：２分</a:t>
            </a:r>
            <a:endParaRPr lang="en-US" altLang="ja-JP" smtClean="0"/>
          </a:p>
          <a:p>
            <a:pPr marL="0" lvl="1" eaLnBrk="1" hangingPunct="1"/>
            <a:r>
              <a:rPr lang="ja-JP" altLang="en-US" smtClean="0"/>
              <a:t>・別表第二では、庁外の団体との情報連携において個人番号を利用可能な主体、事務、および特定個人情報について規定している。</a:t>
            </a:r>
            <a:endParaRPr lang="en-US" altLang="ja-JP" smtClean="0"/>
          </a:p>
          <a:p>
            <a:pPr marL="0" lvl="1" eaLnBrk="1" hangingPunct="1"/>
            <a:r>
              <a:rPr lang="ja-JP" altLang="en-US" smtClean="0"/>
              <a:t>・具体的には、情報を照会する主体（情報照会者）、照会を受けて情報を提供する主体（情報提供者）、情報の照会・提供を行うことのできる事務（事務）、その事務の中で扱うことのできる特定個人情報（特定個人情報）がリスト化されている。</a:t>
            </a:r>
            <a:endParaRPr lang="en-US" altLang="ja-JP" smtClean="0"/>
          </a:p>
          <a:p>
            <a:pPr marL="0" lvl="1" eaLnBrk="1" hangingPunct="1"/>
            <a:r>
              <a:rPr lang="ja-JP" altLang="en-US" smtClean="0"/>
              <a:t>・全部で１１５事務が規定されているが、うち、地方公共団体が関係する事務は９９ある。</a:t>
            </a:r>
            <a:endParaRPr lang="en-US" altLang="ja-JP" smtClean="0"/>
          </a:p>
          <a:p>
            <a:pPr eaLnBrk="1" hangingPunct="1"/>
            <a:r>
              <a:rPr lang="ja-JP" altLang="en-US" smtClean="0"/>
              <a:t>・それぞれ都道府県は情報照会者として３６事務、情報提供者として４１事務、市町村は情報照会者として４６事務、情報提供者として９２事務が関係する可能性がある。</a:t>
            </a:r>
            <a:endParaRPr lang="en-US" altLang="ja-JP" smtClean="0"/>
          </a:p>
          <a:p>
            <a:pPr eaLnBrk="1" hangingPunct="1"/>
            <a:r>
              <a:rPr lang="ja-JP" altLang="en-US" smtClean="0"/>
              <a:t>住民および職員の地方税の賦課徴収等の事務や、児童福祉、障害者福祉、高齢者福祉、生活保護等の福祉、保健業務に必要な特定個人情報を他機関に照会できること、および他機関から照会を受けて提供すべきこととなっている。</a:t>
            </a:r>
          </a:p>
          <a:p>
            <a:pPr eaLnBrk="1" hangingPunct="1"/>
            <a:r>
              <a:rPr lang="ja-JP" altLang="en-US" smtClean="0"/>
              <a:t>情報提供ネットワークシステムを使用した情報連携は、番号利用開始の１年半後をめどに、順次開始することが予定されているため、上記事務を行うシステムと中間サーバーとのデータ受け渡しのための機能追加等が必要である。詳細は技術編で説明する。</a:t>
            </a:r>
          </a:p>
          <a:p>
            <a:pPr eaLnBrk="1" hangingPunct="1"/>
            <a:r>
              <a:rPr lang="ja-JP" altLang="en-US" smtClean="0"/>
              <a:t>・なお、具体的な事務については、主務省令によって別途特定されることになる。</a:t>
            </a:r>
            <a:endParaRPr lang="en-US" altLang="ja-JP" smtClean="0"/>
          </a:p>
          <a:p>
            <a:pPr eaLnBrk="1" hangingPunct="1"/>
            <a:endParaRPr lang="en-US" altLang="ja-JP" smtClean="0"/>
          </a:p>
          <a:p>
            <a:pPr eaLnBrk="1" hangingPunct="1"/>
            <a:r>
              <a:rPr lang="ja-JP" altLang="en-US" smtClean="0"/>
              <a:t>◆補足事項（スライド未掲載のデータやファクト等）</a:t>
            </a:r>
          </a:p>
          <a:p>
            <a:pPr eaLnBrk="1" hangingPunct="1"/>
            <a:r>
              <a:rPr lang="ja-JP" altLang="en-US" smtClean="0"/>
              <a:t>特になし。</a:t>
            </a:r>
            <a:endParaRPr lang="en-US" altLang="ja-JP" smtClean="0"/>
          </a:p>
          <a:p>
            <a:pPr eaLnBrk="1" hangingPunct="1"/>
            <a:endParaRPr lang="en-US" altLang="ja-JP" smtClean="0"/>
          </a:p>
          <a:p>
            <a:pPr eaLnBrk="1" hangingPunct="1"/>
            <a:r>
              <a:rPr lang="ja-JP" altLang="en-US" smtClean="0"/>
              <a:t>◆受講者への確認事項</a:t>
            </a:r>
          </a:p>
          <a:p>
            <a:pPr eaLnBrk="1" hangingPunct="1"/>
            <a:r>
              <a:rPr lang="ja-JP" altLang="en-US" smtClean="0"/>
              <a:t>特になし。</a:t>
            </a:r>
            <a:endParaRPr lang="en-US" altLang="ja-JP" smtClean="0"/>
          </a:p>
        </p:txBody>
      </p:sp>
      <p:sp>
        <p:nvSpPr>
          <p:cNvPr id="50180" name="スライド番号プレースホルダ 5"/>
          <p:cNvSpPr txBox="1">
            <a:spLocks noGrp="1"/>
          </p:cNvSpPr>
          <p:nvPr/>
        </p:nvSpPr>
        <p:spPr bwMode="auto">
          <a:xfrm>
            <a:off x="2994025" y="9455150"/>
            <a:ext cx="747713" cy="247650"/>
          </a:xfrm>
          <a:prstGeom prst="rect">
            <a:avLst/>
          </a:prstGeom>
          <a:noFill/>
          <a:ln w="9525">
            <a:noFill/>
            <a:miter lim="800000"/>
            <a:headEnd/>
            <a:tailEnd/>
          </a:ln>
        </p:spPr>
        <p:txBody>
          <a:bodyPr lIns="90762" tIns="45381" rIns="90762" bIns="45381" anchor="b"/>
          <a:lstStyle/>
          <a:p>
            <a:pPr algn="ctr" defTabSz="915988" eaLnBrk="1" hangingPunct="1"/>
            <a:fld id="{87EF1A8B-72F1-47AA-AA40-F1BF88CE196B}" type="slidenum">
              <a:rPr kumimoji="1" lang="en-US" altLang="ja-JP" sz="900">
                <a:solidFill>
                  <a:srgbClr val="000066"/>
                </a:solidFill>
                <a:latin typeface="Times New Roman" pitchFamily="18" charset="0"/>
              </a:rPr>
              <a:pPr algn="ctr" defTabSz="915988" eaLnBrk="1" hangingPunct="1"/>
              <a:t>14</a:t>
            </a:fld>
            <a:endParaRPr kumimoji="1" lang="en-US" altLang="ja-JP" sz="900">
              <a:solidFill>
                <a:srgbClr val="000066"/>
              </a:solidFill>
              <a:latin typeface="Times New Roman" pitchFamily="18"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スライド イメージ プレースホルダー 1"/>
          <p:cNvSpPr>
            <a:spLocks noGrp="1" noRot="1" noChangeAspect="1" noTextEdit="1"/>
          </p:cNvSpPr>
          <p:nvPr>
            <p:ph type="sldImg"/>
          </p:nvPr>
        </p:nvSpPr>
        <p:spPr>
          <a:xfrm>
            <a:off x="696913" y="741363"/>
            <a:ext cx="5341937" cy="3698875"/>
          </a:xfrm>
          <a:ln/>
        </p:spPr>
      </p:sp>
      <p:sp>
        <p:nvSpPr>
          <p:cNvPr id="51203" name="ノート プレースホルダー 2"/>
          <p:cNvSpPr>
            <a:spLocks noGrp="1"/>
          </p:cNvSpPr>
          <p:nvPr>
            <p:ph type="body" idx="1"/>
          </p:nvPr>
        </p:nvSpPr>
        <p:spPr>
          <a:noFill/>
          <a:ln/>
        </p:spPr>
        <p:txBody>
          <a:bodyPr/>
          <a:lstStyle/>
          <a:p>
            <a:pPr eaLnBrk="1" hangingPunct="1"/>
            <a:r>
              <a:rPr lang="ja-JP" altLang="en-US" smtClean="0"/>
              <a:t>ページタイトル：</a:t>
            </a:r>
            <a:endParaRPr lang="ja-JP" altLang="ja-JP" smtClean="0"/>
          </a:p>
          <a:p>
            <a:pPr eaLnBrk="1" hangingPunct="1"/>
            <a:r>
              <a:rPr lang="ja-JP" altLang="en-US" smtClean="0"/>
              <a:t>７．番号制度の活用方法　～全体～</a:t>
            </a:r>
            <a:endParaRPr lang="en-US" altLang="ja-JP" smtClean="0"/>
          </a:p>
          <a:p>
            <a:pPr eaLnBrk="1" hangingPunct="1"/>
            <a:endParaRPr lang="en-US" altLang="ja-JP" smtClean="0"/>
          </a:p>
          <a:p>
            <a:pPr eaLnBrk="1" hangingPunct="1"/>
            <a:r>
              <a:rPr lang="ja-JP" altLang="en-US" smtClean="0"/>
              <a:t>◆このページのポイント</a:t>
            </a:r>
            <a:endParaRPr lang="en-US" altLang="ja-JP" smtClean="0"/>
          </a:p>
          <a:p>
            <a:pPr eaLnBrk="1" hangingPunct="1"/>
            <a:r>
              <a:rPr lang="ja-JP" altLang="en-US" smtClean="0"/>
              <a:t>番号制度の活用により期待可能なメリットについて理解してもらう。</a:t>
            </a:r>
            <a:endParaRPr lang="en-US" altLang="ja-JP" smtClean="0"/>
          </a:p>
          <a:p>
            <a:pPr eaLnBrk="1" hangingPunct="1"/>
            <a:endParaRPr lang="ja-JP" altLang="en-US" smtClean="0"/>
          </a:p>
          <a:p>
            <a:pPr eaLnBrk="1" hangingPunct="1"/>
            <a:r>
              <a:rPr lang="ja-JP" altLang="en-US" smtClean="0"/>
              <a:t>◆説明手順</a:t>
            </a:r>
          </a:p>
          <a:p>
            <a:pPr eaLnBrk="1" hangingPunct="1"/>
            <a:r>
              <a:rPr lang="ja-JP" altLang="en-US" smtClean="0"/>
              <a:t>所要時間：２分</a:t>
            </a:r>
            <a:endParaRPr lang="en-US" altLang="ja-JP" smtClean="0"/>
          </a:p>
          <a:p>
            <a:r>
              <a:rPr lang="ja-JP" altLang="en-US" smtClean="0"/>
              <a:t>・番号制度の活用イメージを紹介する。</a:t>
            </a:r>
            <a:endParaRPr lang="en-US" altLang="ja-JP" smtClean="0"/>
          </a:p>
          <a:p>
            <a:r>
              <a:rPr lang="ja-JP" altLang="en-US" smtClean="0"/>
              <a:t>・なお、今後、クラウドを導入する場合は、番号制度への対応も合わせて考慮が必要と考えられる。</a:t>
            </a:r>
            <a:endParaRPr lang="en-US" altLang="ja-JP" smtClean="0"/>
          </a:p>
          <a:p>
            <a:r>
              <a:rPr lang="ja-JP" altLang="en-US" smtClean="0"/>
              <a:t>・活用イメージとしては、大きく以下の</a:t>
            </a:r>
            <a:r>
              <a:rPr lang="en-US" altLang="ja-JP" smtClean="0"/>
              <a:t>4</a:t>
            </a:r>
            <a:r>
              <a:rPr lang="ja-JP" altLang="en-US" smtClean="0"/>
              <a:t>点が想定される。</a:t>
            </a:r>
            <a:endParaRPr lang="en-US" altLang="ja-JP" smtClean="0"/>
          </a:p>
          <a:p>
            <a:r>
              <a:rPr lang="ja-JP" altLang="en-US" smtClean="0"/>
              <a:t>　①よりきめ細やかな社会保障給付の実現</a:t>
            </a:r>
          </a:p>
          <a:p>
            <a:r>
              <a:rPr lang="ja-JP" altLang="en-US" smtClean="0"/>
              <a:t>　　　給付過誤や給付漏れ、二重給付等の防止</a:t>
            </a:r>
          </a:p>
          <a:p>
            <a:r>
              <a:rPr lang="ja-JP" altLang="en-US" smtClean="0"/>
              <a:t>　②所得把握の制度の向上等の実現</a:t>
            </a:r>
          </a:p>
          <a:p>
            <a:r>
              <a:rPr lang="ja-JP" altLang="en-US" smtClean="0"/>
              <a:t>　　　国税・地方税の賦課徴収に関する事務に個人番号を活用することにより、効率的な名寄せ及び突合が可能となり、より正確な所得把握に資する</a:t>
            </a:r>
          </a:p>
          <a:p>
            <a:r>
              <a:rPr lang="ja-JP" altLang="en-US" smtClean="0"/>
              <a:t>　③自己情報の入手や必要なお知らせ等の情報の提供に関するもの</a:t>
            </a:r>
          </a:p>
          <a:p>
            <a:r>
              <a:rPr lang="ja-JP" altLang="en-US" smtClean="0"/>
              <a:t>　④事務・手続の簡素化、負担軽減に関するもの</a:t>
            </a:r>
          </a:p>
          <a:p>
            <a:r>
              <a:rPr lang="ja-JP" altLang="en-US" smtClean="0"/>
              <a:t>　　　添付書類の削減（住民票、納税証明書等）</a:t>
            </a:r>
            <a:endParaRPr lang="en-US" altLang="ja-JP" smtClean="0"/>
          </a:p>
          <a:p>
            <a:r>
              <a:rPr lang="ja-JP" altLang="en-US" smtClean="0"/>
              <a:t>・その他として、災害時の活用等が考えられる。</a:t>
            </a:r>
            <a:endParaRPr lang="en-US" altLang="ja-JP" smtClean="0"/>
          </a:p>
          <a:p>
            <a:pPr eaLnBrk="1" hangingPunct="1"/>
            <a:endParaRPr lang="en-US" altLang="ja-JP" smtClean="0"/>
          </a:p>
          <a:p>
            <a:pPr eaLnBrk="1" hangingPunct="1"/>
            <a:r>
              <a:rPr lang="ja-JP" altLang="en-US" smtClean="0"/>
              <a:t>◆補足事項（スライド未掲載のデータやファクト等）</a:t>
            </a:r>
          </a:p>
          <a:p>
            <a:pPr eaLnBrk="1" hangingPunct="1"/>
            <a:r>
              <a:rPr lang="ja-JP" altLang="en-US" smtClean="0"/>
              <a:t>特になし。</a:t>
            </a:r>
            <a:endParaRPr lang="en-US" altLang="ja-JP" smtClean="0"/>
          </a:p>
          <a:p>
            <a:pPr eaLnBrk="1" hangingPunct="1"/>
            <a:endParaRPr lang="en-US" altLang="ja-JP" smtClean="0"/>
          </a:p>
          <a:p>
            <a:pPr eaLnBrk="1" hangingPunct="1"/>
            <a:r>
              <a:rPr lang="ja-JP" altLang="en-US" smtClean="0"/>
              <a:t>◆受講者への確認事項</a:t>
            </a:r>
          </a:p>
          <a:p>
            <a:pPr eaLnBrk="1" hangingPunct="1"/>
            <a:r>
              <a:rPr lang="ja-JP" altLang="en-US" smtClean="0"/>
              <a:t>特になし。</a:t>
            </a:r>
          </a:p>
        </p:txBody>
      </p:sp>
      <p:sp>
        <p:nvSpPr>
          <p:cNvPr id="51204" name="スライド番号プレースホルダー 5"/>
          <p:cNvSpPr>
            <a:spLocks noGrp="1"/>
          </p:cNvSpPr>
          <p:nvPr>
            <p:ph type="sldNum" sz="quarter" idx="5"/>
          </p:nvPr>
        </p:nvSpPr>
        <p:spPr>
          <a:noFill/>
        </p:spPr>
        <p:txBody>
          <a:bodyPr/>
          <a:lstStyle/>
          <a:p>
            <a:pPr defTabSz="906463"/>
            <a:fld id="{B1676624-F679-474D-A5AE-756738220D20}" type="slidenum">
              <a:rPr lang="en-US" altLang="ja-JP" smtClean="0"/>
              <a:pPr defTabSz="906463"/>
              <a:t>15</a:t>
            </a:fld>
            <a:endParaRPr lang="en-US" altLang="ja-JP"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スライド イメージ プレースホルダ 1"/>
          <p:cNvSpPr>
            <a:spLocks noGrp="1" noRot="1" noChangeAspect="1" noTextEdit="1"/>
          </p:cNvSpPr>
          <p:nvPr>
            <p:ph type="sldImg"/>
          </p:nvPr>
        </p:nvSpPr>
        <p:spPr>
          <a:xfrm>
            <a:off x="696913" y="741363"/>
            <a:ext cx="5341937" cy="3698875"/>
          </a:xfrm>
          <a:ln/>
        </p:spPr>
      </p:sp>
      <p:sp>
        <p:nvSpPr>
          <p:cNvPr id="52227" name="ノート プレースホルダ 2"/>
          <p:cNvSpPr>
            <a:spLocks noGrp="1"/>
          </p:cNvSpPr>
          <p:nvPr>
            <p:ph type="body" idx="1"/>
          </p:nvPr>
        </p:nvSpPr>
        <p:spPr>
          <a:noFill/>
          <a:ln/>
        </p:spPr>
        <p:txBody>
          <a:bodyPr/>
          <a:lstStyle/>
          <a:p>
            <a:pPr eaLnBrk="1" hangingPunct="1"/>
            <a:r>
              <a:rPr lang="ja-JP" altLang="en-US" smtClean="0"/>
              <a:t>ページタイトル：</a:t>
            </a:r>
            <a:endParaRPr lang="ja-JP" altLang="ja-JP" smtClean="0"/>
          </a:p>
          <a:p>
            <a:pPr eaLnBrk="1" hangingPunct="1"/>
            <a:r>
              <a:rPr lang="ja-JP" altLang="en-US" smtClean="0"/>
              <a:t>７．番号制度の活用方法　～利用イメージ①～</a:t>
            </a:r>
            <a:endParaRPr lang="en-US" altLang="ja-JP" smtClean="0"/>
          </a:p>
          <a:p>
            <a:pPr eaLnBrk="1" hangingPunct="1"/>
            <a:endParaRPr lang="en-US" altLang="ja-JP" smtClean="0"/>
          </a:p>
          <a:p>
            <a:pPr eaLnBrk="1" hangingPunct="1"/>
            <a:r>
              <a:rPr lang="ja-JP" altLang="en-US" smtClean="0"/>
              <a:t>◆このページのポイント</a:t>
            </a:r>
            <a:endParaRPr lang="en-US" altLang="ja-JP" smtClean="0"/>
          </a:p>
          <a:p>
            <a:pPr eaLnBrk="1" hangingPunct="1"/>
            <a:r>
              <a:rPr lang="ja-JP" altLang="en-US" smtClean="0"/>
              <a:t>番号制度の活用により期待可能なメリットについて理解してもらう。</a:t>
            </a:r>
            <a:endParaRPr lang="en-US" altLang="ja-JP" smtClean="0"/>
          </a:p>
          <a:p>
            <a:pPr eaLnBrk="1" hangingPunct="1"/>
            <a:endParaRPr lang="ja-JP" altLang="en-US" smtClean="0"/>
          </a:p>
          <a:p>
            <a:pPr eaLnBrk="1" hangingPunct="1"/>
            <a:r>
              <a:rPr lang="ja-JP" altLang="en-US" smtClean="0"/>
              <a:t>◆説明手順</a:t>
            </a:r>
          </a:p>
          <a:p>
            <a:pPr eaLnBrk="1" hangingPunct="1"/>
            <a:r>
              <a:rPr lang="ja-JP" altLang="en-US" smtClean="0"/>
              <a:t>所要時間：３分</a:t>
            </a:r>
            <a:endParaRPr lang="en-US" altLang="ja-JP" smtClean="0"/>
          </a:p>
          <a:p>
            <a:pPr marL="0" lvl="1" eaLnBrk="1" hangingPunct="1"/>
            <a:r>
              <a:rPr lang="ja-JP" altLang="en-US" smtClean="0"/>
              <a:t>・個人番号を活用し、医療保険者と年金保険者の間で、申請者の年金給付状況を把握することにより、給付調整の確実性向上が期待される。</a:t>
            </a:r>
            <a:endParaRPr lang="en-US" altLang="ja-JP" smtClean="0"/>
          </a:p>
          <a:p>
            <a:pPr eaLnBrk="1" hangingPunct="1"/>
            <a:r>
              <a:rPr lang="ja-JP" altLang="en-US" smtClean="0"/>
              <a:t>・例えば、傷病手当金の支給申請をする場合である。</a:t>
            </a:r>
            <a:endParaRPr lang="en-US" altLang="ja-JP" smtClean="0"/>
          </a:p>
          <a:p>
            <a:pPr eaLnBrk="1" hangingPunct="1"/>
            <a:r>
              <a:rPr lang="ja-JP" altLang="en-US" smtClean="0"/>
              <a:t>・現行の制度では、障害厚生年金の支給を受けることができる場合、傷病手当金は支給されない。そのため、現状では、年金額を証する書類の提出を求めている。したがって、申請者は、傷病手当金の申請をする前に、年金保険者から裁定通知を取得し、それを添付して申請を行う必要がある。</a:t>
            </a:r>
            <a:endParaRPr lang="en-US" altLang="ja-JP" smtClean="0"/>
          </a:p>
          <a:p>
            <a:pPr eaLnBrk="1" hangingPunct="1"/>
            <a:r>
              <a:rPr lang="ja-JP" altLang="en-US" smtClean="0"/>
              <a:t>・番号制度を活用することにより、医療保険者と年金保険者の間で、番号を活用して年金の給付状況を把握し、給付調整の確実性を向上させることが可能となる。また、申請者は、裁定通知を入手する手間を削減することができる。</a:t>
            </a:r>
            <a:endParaRPr lang="en-US" altLang="ja-JP" smtClean="0"/>
          </a:p>
          <a:p>
            <a:pPr eaLnBrk="1" hangingPunct="1"/>
            <a:endParaRPr lang="en-US" altLang="ja-JP" smtClean="0"/>
          </a:p>
          <a:p>
            <a:pPr eaLnBrk="1" hangingPunct="1"/>
            <a:r>
              <a:rPr lang="ja-JP" altLang="en-US" smtClean="0"/>
              <a:t>◆補足事項（スライド未掲載のデータやファクト等）</a:t>
            </a:r>
          </a:p>
          <a:p>
            <a:pPr eaLnBrk="1" hangingPunct="1"/>
            <a:r>
              <a:rPr lang="ja-JP" altLang="en-US" smtClean="0"/>
              <a:t>特になし。</a:t>
            </a:r>
            <a:endParaRPr lang="en-US" altLang="ja-JP" smtClean="0"/>
          </a:p>
          <a:p>
            <a:pPr eaLnBrk="1" hangingPunct="1"/>
            <a:endParaRPr lang="en-US" altLang="ja-JP" smtClean="0"/>
          </a:p>
          <a:p>
            <a:pPr eaLnBrk="1" hangingPunct="1"/>
            <a:r>
              <a:rPr lang="ja-JP" altLang="en-US" smtClean="0"/>
              <a:t>◆受講者への確認事項</a:t>
            </a:r>
          </a:p>
          <a:p>
            <a:pPr eaLnBrk="1" hangingPunct="1"/>
            <a:r>
              <a:rPr lang="ja-JP" altLang="en-US" smtClean="0"/>
              <a:t>特になし。</a:t>
            </a:r>
          </a:p>
        </p:txBody>
      </p:sp>
      <p:sp>
        <p:nvSpPr>
          <p:cNvPr id="52228" name="スライド番号プレースホルダ 5"/>
          <p:cNvSpPr txBox="1">
            <a:spLocks noGrp="1"/>
          </p:cNvSpPr>
          <p:nvPr/>
        </p:nvSpPr>
        <p:spPr bwMode="auto">
          <a:xfrm>
            <a:off x="2994025" y="9455150"/>
            <a:ext cx="747713" cy="247650"/>
          </a:xfrm>
          <a:prstGeom prst="rect">
            <a:avLst/>
          </a:prstGeom>
          <a:noFill/>
          <a:ln w="9525">
            <a:noFill/>
            <a:miter lim="800000"/>
            <a:headEnd/>
            <a:tailEnd/>
          </a:ln>
        </p:spPr>
        <p:txBody>
          <a:bodyPr lIns="90762" tIns="45381" rIns="90762" bIns="45381" anchor="b"/>
          <a:lstStyle/>
          <a:p>
            <a:pPr algn="ctr" defTabSz="915988" eaLnBrk="1" hangingPunct="1"/>
            <a:fld id="{A2A963CA-A07F-4F80-A8BB-51C180A658B0}" type="slidenum">
              <a:rPr kumimoji="1" lang="en-US" altLang="ja-JP" sz="900">
                <a:solidFill>
                  <a:srgbClr val="000066"/>
                </a:solidFill>
                <a:latin typeface="Times New Roman" pitchFamily="18" charset="0"/>
              </a:rPr>
              <a:pPr algn="ctr" defTabSz="915988" eaLnBrk="1" hangingPunct="1"/>
              <a:t>16</a:t>
            </a:fld>
            <a:endParaRPr kumimoji="1" lang="en-US" altLang="ja-JP" sz="900">
              <a:solidFill>
                <a:srgbClr val="000066"/>
              </a:solidFill>
              <a:latin typeface="Times New Roman" pitchFamily="18"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スライド イメージ プレースホルダ 1"/>
          <p:cNvSpPr>
            <a:spLocks noGrp="1" noRot="1" noChangeAspect="1" noTextEdit="1"/>
          </p:cNvSpPr>
          <p:nvPr>
            <p:ph type="sldImg"/>
          </p:nvPr>
        </p:nvSpPr>
        <p:spPr>
          <a:xfrm>
            <a:off x="696913" y="741363"/>
            <a:ext cx="5341937" cy="3698875"/>
          </a:xfrm>
          <a:ln/>
        </p:spPr>
      </p:sp>
      <p:sp>
        <p:nvSpPr>
          <p:cNvPr id="53251" name="ノート プレースホルダ 2"/>
          <p:cNvSpPr>
            <a:spLocks noGrp="1"/>
          </p:cNvSpPr>
          <p:nvPr>
            <p:ph type="body" idx="1"/>
          </p:nvPr>
        </p:nvSpPr>
        <p:spPr>
          <a:noFill/>
          <a:ln/>
        </p:spPr>
        <p:txBody>
          <a:bodyPr/>
          <a:lstStyle/>
          <a:p>
            <a:pPr eaLnBrk="1" hangingPunct="1"/>
            <a:r>
              <a:rPr lang="ja-JP" altLang="en-US" smtClean="0"/>
              <a:t>ページタイトル：</a:t>
            </a:r>
            <a:endParaRPr lang="ja-JP" altLang="ja-JP" smtClean="0"/>
          </a:p>
          <a:p>
            <a:pPr eaLnBrk="1" hangingPunct="1"/>
            <a:r>
              <a:rPr lang="ja-JP" altLang="en-US" smtClean="0"/>
              <a:t>７．番号制度の活用方法　～利用イメージ②～</a:t>
            </a:r>
            <a:endParaRPr lang="en-US" altLang="ja-JP" smtClean="0"/>
          </a:p>
          <a:p>
            <a:pPr eaLnBrk="1" hangingPunct="1"/>
            <a:endParaRPr lang="en-US" altLang="ja-JP" smtClean="0"/>
          </a:p>
          <a:p>
            <a:pPr eaLnBrk="1" hangingPunct="1"/>
            <a:r>
              <a:rPr lang="ja-JP" altLang="en-US" smtClean="0"/>
              <a:t>◆このページのポイント</a:t>
            </a:r>
            <a:endParaRPr lang="en-US" altLang="ja-JP" smtClean="0"/>
          </a:p>
          <a:p>
            <a:pPr eaLnBrk="1" hangingPunct="1"/>
            <a:r>
              <a:rPr lang="ja-JP" altLang="en-US" smtClean="0"/>
              <a:t>番号制度の活用により期待可能なメリットについて理解してもらう。</a:t>
            </a:r>
            <a:endParaRPr lang="en-US" altLang="ja-JP" smtClean="0"/>
          </a:p>
          <a:p>
            <a:pPr eaLnBrk="1" hangingPunct="1"/>
            <a:endParaRPr lang="ja-JP" altLang="en-US" smtClean="0"/>
          </a:p>
          <a:p>
            <a:pPr eaLnBrk="1" hangingPunct="1"/>
            <a:r>
              <a:rPr lang="ja-JP" altLang="en-US" smtClean="0"/>
              <a:t>◆説明手順</a:t>
            </a:r>
          </a:p>
          <a:p>
            <a:pPr eaLnBrk="1" hangingPunct="1"/>
            <a:r>
              <a:rPr lang="ja-JP" altLang="en-US" smtClean="0"/>
              <a:t>所要時間：３分</a:t>
            </a:r>
            <a:endParaRPr lang="en-US" altLang="ja-JP" smtClean="0"/>
          </a:p>
          <a:p>
            <a:pPr marL="0" lvl="1" eaLnBrk="1" hangingPunct="1"/>
            <a:r>
              <a:rPr lang="ja-JP" altLang="en-US" smtClean="0"/>
              <a:t>・個人番号により、各地で申請された扶養控除申請者の情報を正確かつ効率的に突合することにより、不正還付等を防止することが可能である。</a:t>
            </a:r>
            <a:endParaRPr lang="en-US" altLang="ja-JP" smtClean="0"/>
          </a:p>
          <a:p>
            <a:pPr eaLnBrk="1" hangingPunct="1"/>
            <a:r>
              <a:rPr lang="ja-JP" altLang="en-US" smtClean="0"/>
              <a:t>・例えば、所得の過少申告等の防止に有効である。</a:t>
            </a:r>
            <a:endParaRPr lang="en-US" altLang="ja-JP" smtClean="0"/>
          </a:p>
          <a:p>
            <a:pPr eaLnBrk="1" hangingPunct="1"/>
            <a:r>
              <a:rPr lang="ja-JP" altLang="en-US" smtClean="0"/>
              <a:t>・現状では、別々に住んでいる娘と息子がそれぞれ母親を扶養していると申請があった場合、現状では、地方税当局間での名寄せ・突合が難しく、扶養控除の重複適用の可能性がある。また、不正還付の防止や是正に多大な事務が必要である。</a:t>
            </a:r>
            <a:endParaRPr lang="en-US" altLang="ja-JP" smtClean="0"/>
          </a:p>
          <a:p>
            <a:pPr eaLnBrk="1" hangingPunct="1"/>
            <a:r>
              <a:rPr lang="ja-JP" altLang="en-US" smtClean="0"/>
              <a:t>・番号制度を活用することにより、地方税当局間で正確かつ効率的に名寄せ・突合が可能となる。これにより、扶養控除の重複適用を防止・是正することができるようになる。</a:t>
            </a:r>
            <a:endParaRPr lang="en-US" altLang="ja-JP" smtClean="0"/>
          </a:p>
          <a:p>
            <a:pPr eaLnBrk="1" hangingPunct="1"/>
            <a:endParaRPr lang="en-US" altLang="ja-JP" smtClean="0"/>
          </a:p>
          <a:p>
            <a:pPr eaLnBrk="1" hangingPunct="1"/>
            <a:r>
              <a:rPr lang="ja-JP" altLang="en-US" smtClean="0"/>
              <a:t>◆補足事項（スライド未掲載のデータやファクト等）</a:t>
            </a:r>
          </a:p>
          <a:p>
            <a:pPr eaLnBrk="1" hangingPunct="1"/>
            <a:r>
              <a:rPr lang="ja-JP" altLang="en-US" smtClean="0"/>
              <a:t>特になし。</a:t>
            </a:r>
            <a:endParaRPr lang="en-US" altLang="ja-JP" smtClean="0"/>
          </a:p>
          <a:p>
            <a:pPr eaLnBrk="1" hangingPunct="1"/>
            <a:endParaRPr lang="en-US" altLang="ja-JP" smtClean="0"/>
          </a:p>
          <a:p>
            <a:pPr eaLnBrk="1" hangingPunct="1"/>
            <a:r>
              <a:rPr lang="ja-JP" altLang="en-US" smtClean="0"/>
              <a:t>◆受講者への確認事項</a:t>
            </a:r>
          </a:p>
          <a:p>
            <a:pPr eaLnBrk="1" hangingPunct="1"/>
            <a:r>
              <a:rPr lang="ja-JP" altLang="en-US" smtClean="0"/>
              <a:t>特になし。</a:t>
            </a:r>
          </a:p>
        </p:txBody>
      </p:sp>
      <p:sp>
        <p:nvSpPr>
          <p:cNvPr id="53252" name="スライド番号プレースホルダ 5"/>
          <p:cNvSpPr txBox="1">
            <a:spLocks noGrp="1"/>
          </p:cNvSpPr>
          <p:nvPr/>
        </p:nvSpPr>
        <p:spPr bwMode="auto">
          <a:xfrm>
            <a:off x="2994025" y="9455150"/>
            <a:ext cx="747713" cy="247650"/>
          </a:xfrm>
          <a:prstGeom prst="rect">
            <a:avLst/>
          </a:prstGeom>
          <a:noFill/>
          <a:ln w="9525">
            <a:noFill/>
            <a:miter lim="800000"/>
            <a:headEnd/>
            <a:tailEnd/>
          </a:ln>
        </p:spPr>
        <p:txBody>
          <a:bodyPr lIns="90762" tIns="45381" rIns="90762" bIns="45381" anchor="b"/>
          <a:lstStyle/>
          <a:p>
            <a:pPr algn="ctr" defTabSz="915988" eaLnBrk="1" hangingPunct="1"/>
            <a:fld id="{9BF524A0-43AC-46D0-AB45-0CEB16DBFF12}" type="slidenum">
              <a:rPr kumimoji="1" lang="en-US" altLang="ja-JP" sz="900">
                <a:solidFill>
                  <a:srgbClr val="000066"/>
                </a:solidFill>
                <a:latin typeface="Times New Roman" pitchFamily="18" charset="0"/>
              </a:rPr>
              <a:pPr algn="ctr" defTabSz="915988" eaLnBrk="1" hangingPunct="1"/>
              <a:t>17</a:t>
            </a:fld>
            <a:endParaRPr kumimoji="1" lang="en-US" altLang="ja-JP" sz="900">
              <a:solidFill>
                <a:srgbClr val="000066"/>
              </a:solidFill>
              <a:latin typeface="Times New Roman" pitchFamily="18"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スライド イメージ プレースホルダ 1"/>
          <p:cNvSpPr>
            <a:spLocks noGrp="1" noRot="1" noChangeAspect="1" noTextEdit="1"/>
          </p:cNvSpPr>
          <p:nvPr>
            <p:ph type="sldImg"/>
          </p:nvPr>
        </p:nvSpPr>
        <p:spPr>
          <a:xfrm>
            <a:off x="696913" y="741363"/>
            <a:ext cx="5341937" cy="3698875"/>
          </a:xfrm>
          <a:ln/>
        </p:spPr>
      </p:sp>
      <p:sp>
        <p:nvSpPr>
          <p:cNvPr id="54275" name="ノート プレースホルダ 2"/>
          <p:cNvSpPr>
            <a:spLocks noGrp="1"/>
          </p:cNvSpPr>
          <p:nvPr>
            <p:ph type="body" idx="1"/>
          </p:nvPr>
        </p:nvSpPr>
        <p:spPr>
          <a:noFill/>
          <a:ln/>
        </p:spPr>
        <p:txBody>
          <a:bodyPr/>
          <a:lstStyle/>
          <a:p>
            <a:pPr eaLnBrk="1" hangingPunct="1"/>
            <a:r>
              <a:rPr lang="ja-JP" altLang="en-US" smtClean="0"/>
              <a:t>ページタイトル：</a:t>
            </a:r>
            <a:endParaRPr lang="ja-JP" altLang="ja-JP" smtClean="0"/>
          </a:p>
          <a:p>
            <a:pPr eaLnBrk="1" hangingPunct="1"/>
            <a:r>
              <a:rPr lang="ja-JP" altLang="en-US" smtClean="0"/>
              <a:t>７．番号制度の活用方法　～利用イメージ③～</a:t>
            </a:r>
            <a:endParaRPr lang="en-US" altLang="ja-JP" smtClean="0"/>
          </a:p>
          <a:p>
            <a:pPr eaLnBrk="1" hangingPunct="1"/>
            <a:endParaRPr lang="en-US" altLang="ja-JP" smtClean="0"/>
          </a:p>
          <a:p>
            <a:pPr eaLnBrk="1" hangingPunct="1"/>
            <a:r>
              <a:rPr lang="ja-JP" altLang="en-US" smtClean="0"/>
              <a:t>◆このページのポイント</a:t>
            </a:r>
            <a:endParaRPr lang="en-US" altLang="ja-JP" smtClean="0"/>
          </a:p>
          <a:p>
            <a:pPr eaLnBrk="1" hangingPunct="1"/>
            <a:r>
              <a:rPr lang="ja-JP" altLang="en-US" smtClean="0"/>
              <a:t>番号制度の活用により期待可能なメリットについて理解してもらう。</a:t>
            </a:r>
            <a:endParaRPr lang="en-US" altLang="ja-JP" smtClean="0"/>
          </a:p>
          <a:p>
            <a:pPr eaLnBrk="1" hangingPunct="1"/>
            <a:endParaRPr lang="ja-JP" altLang="en-US" smtClean="0"/>
          </a:p>
          <a:p>
            <a:pPr eaLnBrk="1" hangingPunct="1"/>
            <a:r>
              <a:rPr lang="ja-JP" altLang="en-US" smtClean="0"/>
              <a:t>◆説明手順</a:t>
            </a:r>
          </a:p>
          <a:p>
            <a:pPr eaLnBrk="1" hangingPunct="1"/>
            <a:r>
              <a:rPr lang="ja-JP" altLang="en-US" smtClean="0"/>
              <a:t>所要時間：３分</a:t>
            </a:r>
            <a:endParaRPr lang="en-US" altLang="ja-JP" smtClean="0"/>
          </a:p>
          <a:p>
            <a:pPr marL="0" lvl="1" eaLnBrk="1" hangingPunct="1"/>
            <a:r>
              <a:rPr lang="ja-JP" altLang="en-US" smtClean="0"/>
              <a:t>・個人番号を用いて各種証明書の情報を庁内外で情報連携することにより、市民による証明書の取得・提出が不要になり、国民の負担を軽減することが可能である。</a:t>
            </a:r>
            <a:endParaRPr lang="en-US" altLang="ja-JP" smtClean="0"/>
          </a:p>
          <a:p>
            <a:pPr eaLnBrk="1" hangingPunct="1"/>
            <a:r>
              <a:rPr lang="ja-JP" altLang="en-US" smtClean="0"/>
              <a:t>・例えば、社会保障給付の申請や届出を行う場合である。</a:t>
            </a:r>
            <a:endParaRPr lang="en-US" altLang="ja-JP" smtClean="0"/>
          </a:p>
          <a:p>
            <a:pPr eaLnBrk="1" hangingPunct="1"/>
            <a:r>
              <a:rPr lang="ja-JP" altLang="en-US" smtClean="0"/>
              <a:t>・現状では、社会保障給付の申請等を行う場合は、事前に、例えば１月１日住所地の市役所等からは所得課税証明書、医療機関からは診断書、現住所地の窓口からは住民票を取得し、それらを添付して申請書を提出する必要がある。</a:t>
            </a:r>
            <a:endParaRPr lang="en-US" altLang="ja-JP" smtClean="0"/>
          </a:p>
          <a:p>
            <a:pPr eaLnBrk="1" hangingPunct="1"/>
            <a:r>
              <a:rPr lang="ja-JP" altLang="en-US" smtClean="0"/>
              <a:t>・番号制度を活用することにより、これらの書類を事前に取得する必要がなくなり、申請時に住民は個人番号を付記すればよいだけとなる。なお、現在の法案では、医療機関は情報連携の対象となっていないため、診断書はこれまで通りに入手・添付する必要がある。</a:t>
            </a:r>
            <a:endParaRPr lang="en-US" altLang="ja-JP" smtClean="0"/>
          </a:p>
          <a:p>
            <a:pPr eaLnBrk="1" hangingPunct="1"/>
            <a:endParaRPr lang="en-US" altLang="ja-JP" smtClean="0"/>
          </a:p>
          <a:p>
            <a:pPr eaLnBrk="1" hangingPunct="1"/>
            <a:r>
              <a:rPr lang="ja-JP" altLang="en-US" smtClean="0"/>
              <a:t>◆補足事項（スライド未掲載のデータやファクト等）</a:t>
            </a:r>
          </a:p>
          <a:p>
            <a:pPr eaLnBrk="1" hangingPunct="1"/>
            <a:r>
              <a:rPr lang="ja-JP" altLang="en-US" smtClean="0"/>
              <a:t>特になし。</a:t>
            </a:r>
            <a:endParaRPr lang="en-US" altLang="ja-JP" smtClean="0"/>
          </a:p>
          <a:p>
            <a:pPr eaLnBrk="1" hangingPunct="1"/>
            <a:endParaRPr lang="en-US" altLang="ja-JP" smtClean="0"/>
          </a:p>
          <a:p>
            <a:pPr eaLnBrk="1" hangingPunct="1"/>
            <a:r>
              <a:rPr lang="ja-JP" altLang="en-US" smtClean="0"/>
              <a:t>◆受講者への確認事項</a:t>
            </a:r>
          </a:p>
          <a:p>
            <a:pPr eaLnBrk="1" hangingPunct="1"/>
            <a:r>
              <a:rPr lang="ja-JP" altLang="en-US" smtClean="0"/>
              <a:t>特になし。</a:t>
            </a:r>
          </a:p>
          <a:p>
            <a:pPr eaLnBrk="1" hangingPunct="1"/>
            <a:endParaRPr lang="ja-JP" altLang="en-US" smtClean="0"/>
          </a:p>
          <a:p>
            <a:pPr eaLnBrk="1" hangingPunct="1"/>
            <a:endParaRPr lang="ja-JP" altLang="en-US" smtClean="0"/>
          </a:p>
        </p:txBody>
      </p:sp>
      <p:sp>
        <p:nvSpPr>
          <p:cNvPr id="54276" name="スライド番号プレースホルダ 5"/>
          <p:cNvSpPr txBox="1">
            <a:spLocks noGrp="1"/>
          </p:cNvSpPr>
          <p:nvPr/>
        </p:nvSpPr>
        <p:spPr bwMode="auto">
          <a:xfrm>
            <a:off x="2994025" y="9455150"/>
            <a:ext cx="747713" cy="247650"/>
          </a:xfrm>
          <a:prstGeom prst="rect">
            <a:avLst/>
          </a:prstGeom>
          <a:noFill/>
          <a:ln w="9525">
            <a:noFill/>
            <a:miter lim="800000"/>
            <a:headEnd/>
            <a:tailEnd/>
          </a:ln>
        </p:spPr>
        <p:txBody>
          <a:bodyPr lIns="90762" tIns="45381" rIns="90762" bIns="45381" anchor="b"/>
          <a:lstStyle/>
          <a:p>
            <a:pPr algn="ctr" defTabSz="915988" eaLnBrk="1" hangingPunct="1"/>
            <a:fld id="{16506D28-F87B-4D6F-BCF3-9F3CF7F5D29E}" type="slidenum">
              <a:rPr kumimoji="1" lang="en-US" altLang="ja-JP" sz="900">
                <a:solidFill>
                  <a:srgbClr val="000066"/>
                </a:solidFill>
                <a:latin typeface="Times New Roman" pitchFamily="18" charset="0"/>
              </a:rPr>
              <a:pPr algn="ctr" defTabSz="915988" eaLnBrk="1" hangingPunct="1"/>
              <a:t>18</a:t>
            </a:fld>
            <a:endParaRPr kumimoji="1" lang="en-US" altLang="ja-JP" sz="900">
              <a:solidFill>
                <a:srgbClr val="000066"/>
              </a:solidFill>
              <a:latin typeface="Times New Roman" pitchFamily="18"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スライド イメージ プレースホルダ 1"/>
          <p:cNvSpPr>
            <a:spLocks noGrp="1" noRot="1" noChangeAspect="1" noTextEdit="1"/>
          </p:cNvSpPr>
          <p:nvPr>
            <p:ph type="sldImg"/>
          </p:nvPr>
        </p:nvSpPr>
        <p:spPr>
          <a:xfrm>
            <a:off x="696913" y="741363"/>
            <a:ext cx="5341937" cy="3698875"/>
          </a:xfrm>
          <a:ln/>
        </p:spPr>
      </p:sp>
      <p:sp>
        <p:nvSpPr>
          <p:cNvPr id="55299" name="ノート プレースホルダ 2"/>
          <p:cNvSpPr>
            <a:spLocks noGrp="1"/>
          </p:cNvSpPr>
          <p:nvPr>
            <p:ph type="body" idx="1"/>
          </p:nvPr>
        </p:nvSpPr>
        <p:spPr>
          <a:noFill/>
          <a:ln/>
        </p:spPr>
        <p:txBody>
          <a:bodyPr/>
          <a:lstStyle/>
          <a:p>
            <a:pPr eaLnBrk="1" hangingPunct="1"/>
            <a:r>
              <a:rPr lang="ja-JP" altLang="en-US" smtClean="0"/>
              <a:t>ページタイトル：</a:t>
            </a:r>
            <a:endParaRPr lang="ja-JP" altLang="ja-JP" smtClean="0"/>
          </a:p>
          <a:p>
            <a:pPr eaLnBrk="1" hangingPunct="1"/>
            <a:r>
              <a:rPr lang="ja-JP" altLang="en-US" smtClean="0"/>
              <a:t>８．番号制度に係る自治体業務への影響　～全体～</a:t>
            </a:r>
            <a:endParaRPr lang="en-US" altLang="ja-JP" smtClean="0"/>
          </a:p>
          <a:p>
            <a:pPr eaLnBrk="1" hangingPunct="1"/>
            <a:endParaRPr lang="en-US" altLang="ja-JP" smtClean="0"/>
          </a:p>
          <a:p>
            <a:pPr eaLnBrk="1" hangingPunct="1"/>
            <a:r>
              <a:rPr lang="ja-JP" altLang="en-US" smtClean="0"/>
              <a:t>◆このページのポイント</a:t>
            </a:r>
            <a:endParaRPr lang="en-US" altLang="ja-JP" smtClean="0"/>
          </a:p>
          <a:p>
            <a:pPr eaLnBrk="1" hangingPunct="1"/>
            <a:r>
              <a:rPr lang="ja-JP" altLang="en-US" smtClean="0"/>
              <a:t>番号制度の導入による自治体業務への影響について理解してもらう。</a:t>
            </a:r>
            <a:endParaRPr lang="en-US" altLang="ja-JP" smtClean="0"/>
          </a:p>
          <a:p>
            <a:pPr eaLnBrk="1" hangingPunct="1"/>
            <a:endParaRPr lang="ja-JP" altLang="en-US" smtClean="0"/>
          </a:p>
          <a:p>
            <a:pPr eaLnBrk="1" hangingPunct="1"/>
            <a:r>
              <a:rPr lang="ja-JP" altLang="en-US" smtClean="0"/>
              <a:t>◆説明手順</a:t>
            </a:r>
          </a:p>
          <a:p>
            <a:pPr eaLnBrk="1" hangingPunct="1"/>
            <a:r>
              <a:rPr lang="ja-JP" altLang="en-US" smtClean="0"/>
              <a:t>所要時間：２分</a:t>
            </a:r>
            <a:endParaRPr lang="en-US" altLang="ja-JP" smtClean="0"/>
          </a:p>
          <a:p>
            <a:pPr eaLnBrk="1" hangingPunct="1"/>
            <a:r>
              <a:rPr lang="ja-JP" altLang="en-US" smtClean="0"/>
              <a:t>・番号制度に関連する自治体業務の影響及び活用例について説明する。</a:t>
            </a:r>
            <a:endParaRPr lang="en-US" altLang="ja-JP" smtClean="0"/>
          </a:p>
          <a:p>
            <a:pPr eaLnBrk="1" hangingPunct="1"/>
            <a:r>
              <a:rPr lang="ja-JP" altLang="en-US" smtClean="0"/>
              <a:t>・対象としては、対住民の部分と対職員の部分がある。</a:t>
            </a:r>
            <a:endParaRPr lang="en-US" altLang="ja-JP" smtClean="0"/>
          </a:p>
          <a:p>
            <a:pPr eaLnBrk="1" hangingPunct="1"/>
            <a:r>
              <a:rPr lang="ja-JP" altLang="en-US" smtClean="0"/>
              <a:t>・対住民では、番号制度そのものに係る業務について、個人番号の付番とその連絡が必要となり、また個人番号カードの交付等が発生する。</a:t>
            </a:r>
            <a:endParaRPr lang="en-US" altLang="ja-JP" smtClean="0"/>
          </a:p>
          <a:p>
            <a:pPr eaLnBrk="1" hangingPunct="1"/>
            <a:r>
              <a:rPr lang="ja-JP" altLang="en-US" smtClean="0"/>
              <a:t>・社会保障・税における個人番号の活用業務として、添付書類の削減、高額医療・高額介護合算制度の改善、所得の過少申告や扶養控除のチェック効率化、給付可能サービスの通知、いわゆるプッシュ型行政が可能となる。</a:t>
            </a:r>
            <a:endParaRPr lang="en-US" altLang="ja-JP" smtClean="0"/>
          </a:p>
          <a:p>
            <a:pPr eaLnBrk="1" hangingPunct="1"/>
            <a:r>
              <a:rPr lang="ja-JP" altLang="en-US" smtClean="0"/>
              <a:t>・対職員では、雇用主としての地方公共団体としての個人番号取り扱い業務が発生する。</a:t>
            </a:r>
            <a:endParaRPr lang="en-US" altLang="ja-JP" smtClean="0"/>
          </a:p>
          <a:p>
            <a:pPr eaLnBrk="1" hangingPunct="1"/>
            <a:r>
              <a:rPr lang="ja-JP" altLang="en-US" smtClean="0"/>
              <a:t>・具体的には、（給与等の支払者としての立場として）源泉徴収票等への個人番号の付記、被扶養者認定申告書等への個人番号の付記、子供の手当てを申請する際の個人番号聴取等が発生する。</a:t>
            </a:r>
            <a:endParaRPr lang="en-US" altLang="ja-JP" smtClean="0"/>
          </a:p>
          <a:p>
            <a:pPr eaLnBrk="1" hangingPunct="1"/>
            <a:endParaRPr lang="en-US" altLang="ja-JP" smtClean="0"/>
          </a:p>
          <a:p>
            <a:pPr eaLnBrk="1" hangingPunct="1"/>
            <a:r>
              <a:rPr lang="ja-JP" altLang="en-US" smtClean="0"/>
              <a:t>◆補足事項（スライド未掲載のデータやファクト等）</a:t>
            </a:r>
          </a:p>
          <a:p>
            <a:pPr eaLnBrk="1" hangingPunct="1"/>
            <a:r>
              <a:rPr lang="ja-JP" altLang="en-US" smtClean="0"/>
              <a:t>マイナンバー法案についての都道府県・指定都市担当課長説明会　資料２マイナンバー法案における地方公共団体の事務等について</a:t>
            </a:r>
            <a:endParaRPr lang="en-US" altLang="ja-JP" smtClean="0"/>
          </a:p>
          <a:p>
            <a:pPr eaLnBrk="1" hangingPunct="1"/>
            <a:r>
              <a:rPr lang="en-US" altLang="ja-JP" smtClean="0"/>
              <a:t>http://www.cas.go.jp/jp/seisaku/bangoseido/houansetumei/gijisidai.html</a:t>
            </a:r>
          </a:p>
          <a:p>
            <a:pPr eaLnBrk="1" hangingPunct="1"/>
            <a:endParaRPr lang="en-US" altLang="ja-JP" smtClean="0"/>
          </a:p>
          <a:p>
            <a:pPr eaLnBrk="1" hangingPunct="1"/>
            <a:r>
              <a:rPr lang="ja-JP" altLang="en-US" smtClean="0"/>
              <a:t>◆受講者への確認事項</a:t>
            </a:r>
          </a:p>
          <a:p>
            <a:pPr eaLnBrk="1" hangingPunct="1"/>
            <a:r>
              <a:rPr lang="ja-JP" altLang="en-US" smtClean="0"/>
              <a:t>特になし。</a:t>
            </a:r>
          </a:p>
        </p:txBody>
      </p:sp>
      <p:sp>
        <p:nvSpPr>
          <p:cNvPr id="55300" name="スライド番号プレースホルダ 5"/>
          <p:cNvSpPr txBox="1">
            <a:spLocks noGrp="1"/>
          </p:cNvSpPr>
          <p:nvPr/>
        </p:nvSpPr>
        <p:spPr bwMode="auto">
          <a:xfrm>
            <a:off x="2994025" y="9455150"/>
            <a:ext cx="747713" cy="247650"/>
          </a:xfrm>
          <a:prstGeom prst="rect">
            <a:avLst/>
          </a:prstGeom>
          <a:noFill/>
          <a:ln w="9525">
            <a:noFill/>
            <a:miter lim="800000"/>
            <a:headEnd/>
            <a:tailEnd/>
          </a:ln>
        </p:spPr>
        <p:txBody>
          <a:bodyPr lIns="90762" tIns="45381" rIns="90762" bIns="45381" anchor="b"/>
          <a:lstStyle/>
          <a:p>
            <a:pPr algn="ctr" defTabSz="915988" eaLnBrk="1" hangingPunct="1"/>
            <a:fld id="{2E1A9894-0F70-4F43-96A7-702D0F6A7B99}" type="slidenum">
              <a:rPr kumimoji="1" lang="en-US" altLang="ja-JP" sz="900">
                <a:solidFill>
                  <a:srgbClr val="000066"/>
                </a:solidFill>
                <a:latin typeface="Times New Roman" pitchFamily="18" charset="0"/>
              </a:rPr>
              <a:pPr algn="ctr" defTabSz="915988" eaLnBrk="1" hangingPunct="1"/>
              <a:t>19</a:t>
            </a:fld>
            <a:endParaRPr kumimoji="1" lang="en-US" altLang="ja-JP" sz="900">
              <a:solidFill>
                <a:srgbClr val="000066"/>
              </a:solidFill>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スライド イメージ プレースホルダ 1"/>
          <p:cNvSpPr>
            <a:spLocks noGrp="1" noRot="1" noChangeAspect="1" noTextEdit="1"/>
          </p:cNvSpPr>
          <p:nvPr>
            <p:ph type="sldImg"/>
          </p:nvPr>
        </p:nvSpPr>
        <p:spPr>
          <a:xfrm>
            <a:off x="696913" y="741363"/>
            <a:ext cx="5341937" cy="3698875"/>
          </a:xfrm>
          <a:ln/>
        </p:spPr>
      </p:sp>
      <p:sp>
        <p:nvSpPr>
          <p:cNvPr id="37891" name="ノート プレースホルダ 2"/>
          <p:cNvSpPr>
            <a:spLocks noGrp="1"/>
          </p:cNvSpPr>
          <p:nvPr>
            <p:ph type="body" idx="1"/>
          </p:nvPr>
        </p:nvSpPr>
        <p:spPr>
          <a:noFill/>
          <a:ln/>
        </p:spPr>
        <p:txBody>
          <a:bodyPr/>
          <a:lstStyle/>
          <a:p>
            <a:pPr eaLnBrk="1" hangingPunct="1"/>
            <a:endParaRPr lang="en-US" altLang="ja-JP" smtClean="0"/>
          </a:p>
        </p:txBody>
      </p:sp>
      <p:sp>
        <p:nvSpPr>
          <p:cNvPr id="37892" name="スライド番号プレースホルダ 5"/>
          <p:cNvSpPr txBox="1">
            <a:spLocks noGrp="1"/>
          </p:cNvSpPr>
          <p:nvPr/>
        </p:nvSpPr>
        <p:spPr bwMode="auto">
          <a:xfrm>
            <a:off x="2994025" y="9455150"/>
            <a:ext cx="747713" cy="247650"/>
          </a:xfrm>
          <a:prstGeom prst="rect">
            <a:avLst/>
          </a:prstGeom>
          <a:noFill/>
          <a:ln w="9525">
            <a:noFill/>
            <a:miter lim="800000"/>
            <a:headEnd/>
            <a:tailEnd/>
          </a:ln>
        </p:spPr>
        <p:txBody>
          <a:bodyPr lIns="90762" tIns="45381" rIns="90762" bIns="45381" anchor="b"/>
          <a:lstStyle/>
          <a:p>
            <a:pPr algn="ctr" defTabSz="915988" eaLnBrk="1" hangingPunct="1"/>
            <a:fld id="{093D1902-8C49-4387-939B-D08C617F9A13}" type="slidenum">
              <a:rPr kumimoji="1" lang="en-US" altLang="ja-JP" sz="900">
                <a:solidFill>
                  <a:srgbClr val="000066"/>
                </a:solidFill>
                <a:latin typeface="Times New Roman" pitchFamily="18" charset="0"/>
              </a:rPr>
              <a:pPr algn="ctr" defTabSz="915988" eaLnBrk="1" hangingPunct="1"/>
              <a:t>2</a:t>
            </a:fld>
            <a:endParaRPr kumimoji="1" lang="en-US" altLang="ja-JP" sz="900">
              <a:solidFill>
                <a:srgbClr val="000066"/>
              </a:solidFill>
              <a:latin typeface="Times New Roman" pitchFamily="18"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スライド イメージ プレースホルダ 1"/>
          <p:cNvSpPr>
            <a:spLocks noGrp="1" noRot="1" noChangeAspect="1" noTextEdit="1"/>
          </p:cNvSpPr>
          <p:nvPr>
            <p:ph type="sldImg"/>
          </p:nvPr>
        </p:nvSpPr>
        <p:spPr>
          <a:xfrm>
            <a:off x="696913" y="741363"/>
            <a:ext cx="5341937" cy="3698875"/>
          </a:xfrm>
          <a:ln/>
        </p:spPr>
      </p:sp>
      <p:sp>
        <p:nvSpPr>
          <p:cNvPr id="56323" name="ノート プレースホルダ 2"/>
          <p:cNvSpPr>
            <a:spLocks noGrp="1"/>
          </p:cNvSpPr>
          <p:nvPr>
            <p:ph type="body" idx="1"/>
          </p:nvPr>
        </p:nvSpPr>
        <p:spPr>
          <a:noFill/>
          <a:ln/>
        </p:spPr>
        <p:txBody>
          <a:bodyPr/>
          <a:lstStyle/>
          <a:p>
            <a:pPr eaLnBrk="1" hangingPunct="1"/>
            <a:r>
              <a:rPr lang="ja-JP" altLang="en-US" smtClean="0"/>
              <a:t>ページタイトル：</a:t>
            </a:r>
            <a:endParaRPr lang="ja-JP" altLang="ja-JP" smtClean="0"/>
          </a:p>
          <a:p>
            <a:pPr eaLnBrk="1" hangingPunct="1"/>
            <a:r>
              <a:rPr lang="ja-JP" altLang="en-US" smtClean="0"/>
              <a:t>８．番号制度に係る自治体業務への影響　～影響①～</a:t>
            </a:r>
            <a:endParaRPr lang="en-US" altLang="ja-JP" smtClean="0"/>
          </a:p>
          <a:p>
            <a:pPr eaLnBrk="1" hangingPunct="1"/>
            <a:endParaRPr lang="en-US" altLang="ja-JP" smtClean="0"/>
          </a:p>
          <a:p>
            <a:pPr eaLnBrk="1" hangingPunct="1"/>
            <a:r>
              <a:rPr lang="ja-JP" altLang="en-US" smtClean="0"/>
              <a:t>◆このページのポイント</a:t>
            </a:r>
            <a:endParaRPr lang="en-US" altLang="ja-JP" smtClean="0"/>
          </a:p>
          <a:p>
            <a:pPr eaLnBrk="1" hangingPunct="1"/>
            <a:r>
              <a:rPr lang="ja-JP" altLang="en-US" smtClean="0"/>
              <a:t>番号制度の導入による自治体業務への影響について理解してもらう。</a:t>
            </a:r>
            <a:endParaRPr lang="en-US" altLang="ja-JP" smtClean="0"/>
          </a:p>
          <a:p>
            <a:pPr eaLnBrk="1" hangingPunct="1"/>
            <a:endParaRPr lang="ja-JP" altLang="en-US" smtClean="0"/>
          </a:p>
          <a:p>
            <a:pPr eaLnBrk="1" hangingPunct="1"/>
            <a:r>
              <a:rPr lang="ja-JP" altLang="en-US" smtClean="0"/>
              <a:t>◆説明手順</a:t>
            </a:r>
          </a:p>
          <a:p>
            <a:pPr eaLnBrk="1" hangingPunct="1"/>
            <a:r>
              <a:rPr lang="ja-JP" altLang="en-US" smtClean="0"/>
              <a:t>所要時間：３分</a:t>
            </a:r>
            <a:endParaRPr lang="en-US" altLang="ja-JP" smtClean="0"/>
          </a:p>
          <a:p>
            <a:pPr eaLnBrk="1" hangingPunct="1"/>
            <a:r>
              <a:rPr lang="ja-JP" altLang="en-US" smtClean="0"/>
              <a:t>・番号制度そのものに係る主な業務は、主に市区町村の住民担当課関連業務が対象となる。主なものとして、以下の３点がある。</a:t>
            </a:r>
            <a:endParaRPr lang="en-US" altLang="ja-JP" smtClean="0"/>
          </a:p>
          <a:p>
            <a:pPr eaLnBrk="1" hangingPunct="1"/>
            <a:r>
              <a:rPr lang="ja-JP" altLang="en-US" smtClean="0"/>
              <a:t>　①個人番号の通知</a:t>
            </a:r>
          </a:p>
          <a:p>
            <a:pPr eaLnBrk="1" hangingPunct="1"/>
            <a:r>
              <a:rPr lang="ja-JP" altLang="en-US" smtClean="0"/>
              <a:t>　　－住民票に住民票コードを記載したときに、その者の個人番号を指定し、通知カードで通知する</a:t>
            </a:r>
          </a:p>
          <a:p>
            <a:pPr eaLnBrk="1" hangingPunct="1"/>
            <a:r>
              <a:rPr lang="ja-JP" altLang="en-US" smtClean="0"/>
              <a:t>　　－個人番号の生成は、地方公共団体情報システム機構に求める</a:t>
            </a:r>
          </a:p>
          <a:p>
            <a:pPr eaLnBrk="1" hangingPunct="1"/>
            <a:r>
              <a:rPr lang="ja-JP" altLang="en-US" smtClean="0"/>
              <a:t>　②個人番号の変更請求等</a:t>
            </a:r>
          </a:p>
          <a:p>
            <a:pPr eaLnBrk="1" hangingPunct="1"/>
            <a:r>
              <a:rPr lang="ja-JP" altLang="en-US" smtClean="0"/>
              <a:t>　　－変更請求の認定又は事故等があった場合は、職権により変更を行う</a:t>
            </a:r>
          </a:p>
          <a:p>
            <a:pPr eaLnBrk="1" hangingPunct="1"/>
            <a:r>
              <a:rPr lang="ja-JP" altLang="en-US" smtClean="0"/>
              <a:t>　③個人番号カード</a:t>
            </a:r>
          </a:p>
          <a:p>
            <a:pPr eaLnBrk="1" hangingPunct="1"/>
            <a:r>
              <a:rPr lang="ja-JP" altLang="en-US" smtClean="0"/>
              <a:t>　　－個人番号カードの交付</a:t>
            </a:r>
          </a:p>
          <a:p>
            <a:pPr eaLnBrk="1" hangingPunct="1"/>
            <a:r>
              <a:rPr lang="ja-JP" altLang="en-US" smtClean="0"/>
              <a:t>　　－記載事項に変更があった場合等の手続き</a:t>
            </a:r>
          </a:p>
          <a:p>
            <a:r>
              <a:rPr lang="ja-JP" altLang="en-US" smtClean="0"/>
              <a:t>・また、業務システムへの影響としては、市区町村の宛名システム、住民基本台帳システム等への影響が想定される。</a:t>
            </a:r>
            <a:endParaRPr lang="en-US" altLang="ja-JP" smtClean="0"/>
          </a:p>
          <a:p>
            <a:pPr eaLnBrk="1" hangingPunct="1"/>
            <a:endParaRPr lang="en-US" altLang="ja-JP" smtClean="0"/>
          </a:p>
          <a:p>
            <a:pPr eaLnBrk="1" hangingPunct="1"/>
            <a:r>
              <a:rPr lang="ja-JP" altLang="en-US" smtClean="0"/>
              <a:t>◆補足事項（スライド未掲載のデータやファクト等）</a:t>
            </a:r>
          </a:p>
          <a:p>
            <a:pPr eaLnBrk="1" hangingPunct="1"/>
            <a:r>
              <a:rPr lang="ja-JP" altLang="en-US" smtClean="0"/>
              <a:t>特になし。</a:t>
            </a:r>
            <a:endParaRPr lang="en-US" altLang="ja-JP" smtClean="0"/>
          </a:p>
          <a:p>
            <a:pPr eaLnBrk="1" hangingPunct="1"/>
            <a:endParaRPr lang="en-US" altLang="ja-JP" smtClean="0"/>
          </a:p>
          <a:p>
            <a:pPr eaLnBrk="1" hangingPunct="1"/>
            <a:r>
              <a:rPr lang="ja-JP" altLang="en-US" smtClean="0"/>
              <a:t>◆受講者への確認事項</a:t>
            </a:r>
          </a:p>
          <a:p>
            <a:pPr eaLnBrk="1" hangingPunct="1"/>
            <a:r>
              <a:rPr lang="ja-JP" altLang="en-US" smtClean="0"/>
              <a:t>特になし。</a:t>
            </a:r>
          </a:p>
          <a:p>
            <a:pPr eaLnBrk="1" hangingPunct="1"/>
            <a:endParaRPr lang="ja-JP" altLang="en-US" smtClean="0"/>
          </a:p>
        </p:txBody>
      </p:sp>
      <p:sp>
        <p:nvSpPr>
          <p:cNvPr id="56324" name="スライド番号プレースホルダ 5"/>
          <p:cNvSpPr txBox="1">
            <a:spLocks noGrp="1"/>
          </p:cNvSpPr>
          <p:nvPr/>
        </p:nvSpPr>
        <p:spPr bwMode="auto">
          <a:xfrm>
            <a:off x="2994025" y="9455150"/>
            <a:ext cx="747713" cy="247650"/>
          </a:xfrm>
          <a:prstGeom prst="rect">
            <a:avLst/>
          </a:prstGeom>
          <a:noFill/>
          <a:ln w="9525">
            <a:noFill/>
            <a:miter lim="800000"/>
            <a:headEnd/>
            <a:tailEnd/>
          </a:ln>
        </p:spPr>
        <p:txBody>
          <a:bodyPr lIns="90762" tIns="45381" rIns="90762" bIns="45381" anchor="b"/>
          <a:lstStyle/>
          <a:p>
            <a:pPr algn="ctr" defTabSz="915988" eaLnBrk="1" hangingPunct="1"/>
            <a:fld id="{78A1EB25-1E40-473B-88DC-AD7E5807E3EB}" type="slidenum">
              <a:rPr kumimoji="1" lang="en-US" altLang="ja-JP" sz="900">
                <a:solidFill>
                  <a:srgbClr val="000066"/>
                </a:solidFill>
                <a:latin typeface="Times New Roman" pitchFamily="18" charset="0"/>
              </a:rPr>
              <a:pPr algn="ctr" defTabSz="915988" eaLnBrk="1" hangingPunct="1"/>
              <a:t>20</a:t>
            </a:fld>
            <a:endParaRPr kumimoji="1" lang="en-US" altLang="ja-JP" sz="900">
              <a:solidFill>
                <a:srgbClr val="000066"/>
              </a:solidFill>
              <a:latin typeface="Times New Roman" pitchFamily="18"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スライド イメージ プレースホルダ 1"/>
          <p:cNvSpPr>
            <a:spLocks noGrp="1" noRot="1" noChangeAspect="1" noTextEdit="1"/>
          </p:cNvSpPr>
          <p:nvPr>
            <p:ph type="sldImg"/>
          </p:nvPr>
        </p:nvSpPr>
        <p:spPr>
          <a:xfrm>
            <a:off x="696913" y="741363"/>
            <a:ext cx="5341937" cy="3698875"/>
          </a:xfrm>
          <a:ln/>
        </p:spPr>
      </p:sp>
      <p:sp>
        <p:nvSpPr>
          <p:cNvPr id="57347" name="ノート プレースホルダ 2"/>
          <p:cNvSpPr>
            <a:spLocks noGrp="1"/>
          </p:cNvSpPr>
          <p:nvPr>
            <p:ph type="body" idx="1"/>
          </p:nvPr>
        </p:nvSpPr>
        <p:spPr>
          <a:noFill/>
          <a:ln/>
        </p:spPr>
        <p:txBody>
          <a:bodyPr/>
          <a:lstStyle/>
          <a:p>
            <a:pPr eaLnBrk="1" hangingPunct="1"/>
            <a:r>
              <a:rPr lang="ja-JP" altLang="en-US" smtClean="0"/>
              <a:t>ページタイトル：</a:t>
            </a:r>
            <a:endParaRPr lang="ja-JP" altLang="ja-JP" smtClean="0"/>
          </a:p>
          <a:p>
            <a:pPr eaLnBrk="1" hangingPunct="1"/>
            <a:r>
              <a:rPr lang="ja-JP" altLang="en-US" smtClean="0"/>
              <a:t>８．番号制度に係る自治体業務への影響　～影響②～</a:t>
            </a:r>
            <a:endParaRPr lang="en-US" altLang="ja-JP" smtClean="0"/>
          </a:p>
          <a:p>
            <a:pPr eaLnBrk="1" hangingPunct="1"/>
            <a:endParaRPr lang="en-US" altLang="ja-JP" smtClean="0"/>
          </a:p>
          <a:p>
            <a:pPr eaLnBrk="1" hangingPunct="1"/>
            <a:r>
              <a:rPr lang="ja-JP" altLang="en-US" smtClean="0"/>
              <a:t>◆このページのポイント</a:t>
            </a:r>
            <a:endParaRPr lang="en-US" altLang="ja-JP" smtClean="0"/>
          </a:p>
          <a:p>
            <a:pPr eaLnBrk="1" hangingPunct="1"/>
            <a:r>
              <a:rPr lang="ja-JP" altLang="en-US" smtClean="0"/>
              <a:t>番号制度の導入による自治体業務への影響について理解してもらう。</a:t>
            </a:r>
            <a:endParaRPr lang="en-US" altLang="ja-JP" smtClean="0"/>
          </a:p>
          <a:p>
            <a:pPr eaLnBrk="1" hangingPunct="1"/>
            <a:endParaRPr lang="ja-JP" altLang="en-US" smtClean="0"/>
          </a:p>
          <a:p>
            <a:pPr eaLnBrk="1" hangingPunct="1"/>
            <a:r>
              <a:rPr lang="ja-JP" altLang="en-US" smtClean="0"/>
              <a:t>◆説明手順</a:t>
            </a:r>
          </a:p>
          <a:p>
            <a:pPr eaLnBrk="1" hangingPunct="1"/>
            <a:r>
              <a:rPr lang="ja-JP" altLang="en-US" smtClean="0"/>
              <a:t>所要時間：３分</a:t>
            </a:r>
            <a:endParaRPr lang="en-US" altLang="ja-JP" smtClean="0"/>
          </a:p>
          <a:p>
            <a:pPr eaLnBrk="1" hangingPunct="1"/>
            <a:r>
              <a:rPr lang="ja-JP" altLang="en-US" smtClean="0"/>
              <a:t>・社会保障・税における個人番号の活用業務は、主に都道府県・市区町村の社会保障担当課・税務担当課関連業務が対象となる。主なものとして、以下の３点がある。</a:t>
            </a:r>
            <a:endParaRPr lang="en-US" altLang="ja-JP" smtClean="0"/>
          </a:p>
          <a:p>
            <a:r>
              <a:rPr lang="ja-JP" altLang="en-US" smtClean="0"/>
              <a:t>　①個人番号の利用</a:t>
            </a:r>
          </a:p>
          <a:p>
            <a:r>
              <a:rPr lang="ja-JP" altLang="en-US" smtClean="0"/>
              <a:t>　　－別表第一・第二に規定された事務における利用</a:t>
            </a:r>
          </a:p>
          <a:p>
            <a:r>
              <a:rPr lang="ja-JP" altLang="en-US" smtClean="0"/>
              <a:t>　　－条例による独自利用</a:t>
            </a:r>
          </a:p>
          <a:p>
            <a:r>
              <a:rPr lang="ja-JP" altLang="en-US" smtClean="0"/>
              <a:t>　　　　・自治体が独自に利用したい場合は、社会保障、地方税、防災、その他これらに類する事務で当該自治体の条例に定めれば利用可能。</a:t>
            </a:r>
            <a:endParaRPr lang="en-US" altLang="ja-JP" smtClean="0"/>
          </a:p>
          <a:p>
            <a:r>
              <a:rPr lang="ja-JP" altLang="en-US" smtClean="0"/>
              <a:t>　　　　・他の機関との間で情報提供等を行いたい場合は、さらに第三者機関（特定個人情報保護委員会）の承認が必要</a:t>
            </a:r>
          </a:p>
          <a:p>
            <a:r>
              <a:rPr lang="ja-JP" altLang="en-US" smtClean="0"/>
              <a:t>　②特定個人情報の提供の制限</a:t>
            </a:r>
          </a:p>
          <a:p>
            <a:r>
              <a:rPr lang="ja-JP" altLang="en-US" smtClean="0"/>
              <a:t>　　－情報提供ネットワークシステムを使用した情報提供</a:t>
            </a:r>
          </a:p>
          <a:p>
            <a:r>
              <a:rPr lang="ja-JP" altLang="en-US" smtClean="0"/>
              <a:t>　　－特定個人情報保護委員会の承認による情報提供</a:t>
            </a:r>
          </a:p>
          <a:p>
            <a:r>
              <a:rPr lang="ja-JP" altLang="en-US" smtClean="0"/>
              <a:t>　　－情報提供等の記録の保存</a:t>
            </a:r>
          </a:p>
          <a:p>
            <a:r>
              <a:rPr lang="ja-JP" altLang="en-US" smtClean="0"/>
              <a:t>　③個人番号カード</a:t>
            </a:r>
          </a:p>
          <a:p>
            <a:r>
              <a:rPr lang="ja-JP" altLang="en-US" smtClean="0"/>
              <a:t>　　－条例による独自利用　</a:t>
            </a:r>
            <a:endParaRPr lang="en-US" altLang="ja-JP" smtClean="0"/>
          </a:p>
          <a:p>
            <a:pPr eaLnBrk="1" hangingPunct="1"/>
            <a:endParaRPr lang="en-US" altLang="ja-JP" smtClean="0"/>
          </a:p>
          <a:p>
            <a:pPr eaLnBrk="1" hangingPunct="1"/>
            <a:r>
              <a:rPr lang="ja-JP" altLang="en-US" smtClean="0"/>
              <a:t>◆補足事項（スライド未掲載のデータやファクト等）</a:t>
            </a:r>
          </a:p>
          <a:p>
            <a:pPr eaLnBrk="1" hangingPunct="1"/>
            <a:r>
              <a:rPr lang="ja-JP" altLang="en-US" smtClean="0"/>
              <a:t>特になし。</a:t>
            </a:r>
            <a:endParaRPr lang="en-US" altLang="ja-JP" smtClean="0"/>
          </a:p>
          <a:p>
            <a:pPr eaLnBrk="1" hangingPunct="1"/>
            <a:endParaRPr lang="en-US" altLang="ja-JP" smtClean="0"/>
          </a:p>
          <a:p>
            <a:pPr eaLnBrk="1" hangingPunct="1"/>
            <a:r>
              <a:rPr lang="ja-JP" altLang="en-US" smtClean="0"/>
              <a:t>◆受講者への確認事項</a:t>
            </a:r>
          </a:p>
          <a:p>
            <a:pPr eaLnBrk="1" hangingPunct="1"/>
            <a:r>
              <a:rPr lang="ja-JP" altLang="en-US" smtClean="0"/>
              <a:t>特になし。</a:t>
            </a:r>
          </a:p>
        </p:txBody>
      </p:sp>
      <p:sp>
        <p:nvSpPr>
          <p:cNvPr id="57348" name="スライド番号プレースホルダ 5"/>
          <p:cNvSpPr txBox="1">
            <a:spLocks noGrp="1"/>
          </p:cNvSpPr>
          <p:nvPr/>
        </p:nvSpPr>
        <p:spPr bwMode="auto">
          <a:xfrm>
            <a:off x="2994025" y="9455150"/>
            <a:ext cx="747713" cy="247650"/>
          </a:xfrm>
          <a:prstGeom prst="rect">
            <a:avLst/>
          </a:prstGeom>
          <a:noFill/>
          <a:ln w="9525">
            <a:noFill/>
            <a:miter lim="800000"/>
            <a:headEnd/>
            <a:tailEnd/>
          </a:ln>
        </p:spPr>
        <p:txBody>
          <a:bodyPr lIns="90762" tIns="45381" rIns="90762" bIns="45381" anchor="b"/>
          <a:lstStyle/>
          <a:p>
            <a:pPr algn="ctr" defTabSz="915988" eaLnBrk="1" hangingPunct="1"/>
            <a:fld id="{B5D8A9D5-EA15-49A7-BE8A-A9CC4698C971}" type="slidenum">
              <a:rPr kumimoji="1" lang="en-US" altLang="ja-JP" sz="900">
                <a:solidFill>
                  <a:srgbClr val="000066"/>
                </a:solidFill>
                <a:latin typeface="Times New Roman" pitchFamily="18" charset="0"/>
              </a:rPr>
              <a:pPr algn="ctr" defTabSz="915988" eaLnBrk="1" hangingPunct="1"/>
              <a:t>21</a:t>
            </a:fld>
            <a:endParaRPr kumimoji="1" lang="en-US" altLang="ja-JP" sz="900">
              <a:solidFill>
                <a:srgbClr val="000066"/>
              </a:solidFill>
              <a:latin typeface="Times New Roman" pitchFamily="18"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スライド イメージ プレースホルダ 1"/>
          <p:cNvSpPr>
            <a:spLocks noGrp="1" noRot="1" noChangeAspect="1" noTextEdit="1"/>
          </p:cNvSpPr>
          <p:nvPr>
            <p:ph type="sldImg"/>
          </p:nvPr>
        </p:nvSpPr>
        <p:spPr>
          <a:xfrm>
            <a:off x="696913" y="741363"/>
            <a:ext cx="5341937" cy="3698875"/>
          </a:xfrm>
          <a:ln/>
        </p:spPr>
      </p:sp>
      <p:sp>
        <p:nvSpPr>
          <p:cNvPr id="58371" name="ノート プレースホルダ 2"/>
          <p:cNvSpPr>
            <a:spLocks noGrp="1"/>
          </p:cNvSpPr>
          <p:nvPr>
            <p:ph type="body" idx="1"/>
          </p:nvPr>
        </p:nvSpPr>
        <p:spPr>
          <a:noFill/>
          <a:ln/>
        </p:spPr>
        <p:txBody>
          <a:bodyPr/>
          <a:lstStyle/>
          <a:p>
            <a:pPr eaLnBrk="1" hangingPunct="1"/>
            <a:r>
              <a:rPr lang="ja-JP" altLang="en-US" smtClean="0"/>
              <a:t>ページタイトル：</a:t>
            </a:r>
            <a:endParaRPr lang="ja-JP" altLang="ja-JP" smtClean="0"/>
          </a:p>
          <a:p>
            <a:pPr eaLnBrk="1" hangingPunct="1"/>
            <a:r>
              <a:rPr lang="ja-JP" altLang="en-US" smtClean="0"/>
              <a:t>８．番号制度に係る自治体業務への影響　</a:t>
            </a:r>
            <a:r>
              <a:rPr lang="ja-JP" altLang="en-US" sz="1100" smtClean="0"/>
              <a:t>～影響②～</a:t>
            </a:r>
            <a:endParaRPr lang="en-US" altLang="ja-JP" sz="1100" smtClean="0"/>
          </a:p>
          <a:p>
            <a:pPr eaLnBrk="1" hangingPunct="1"/>
            <a:endParaRPr lang="en-US" altLang="ja-JP" smtClean="0"/>
          </a:p>
          <a:p>
            <a:pPr eaLnBrk="1" hangingPunct="1"/>
            <a:r>
              <a:rPr lang="ja-JP" altLang="en-US" smtClean="0"/>
              <a:t>◆このページのポイント</a:t>
            </a:r>
            <a:endParaRPr lang="en-US" altLang="ja-JP" smtClean="0"/>
          </a:p>
          <a:p>
            <a:pPr eaLnBrk="1" hangingPunct="1"/>
            <a:r>
              <a:rPr lang="ja-JP" altLang="en-US" smtClean="0"/>
              <a:t>番号制度の導入による自治体業務への影響について理解してもらう。</a:t>
            </a:r>
            <a:endParaRPr lang="en-US" altLang="ja-JP" smtClean="0"/>
          </a:p>
          <a:p>
            <a:pPr eaLnBrk="1" hangingPunct="1"/>
            <a:endParaRPr lang="ja-JP" altLang="en-US" smtClean="0"/>
          </a:p>
          <a:p>
            <a:pPr eaLnBrk="1" hangingPunct="1"/>
            <a:r>
              <a:rPr lang="ja-JP" altLang="en-US" smtClean="0"/>
              <a:t>◆説明手順</a:t>
            </a:r>
          </a:p>
          <a:p>
            <a:pPr eaLnBrk="1" hangingPunct="1"/>
            <a:r>
              <a:rPr lang="ja-JP" altLang="en-US" smtClean="0"/>
              <a:t>所要時間：１分</a:t>
            </a:r>
            <a:endParaRPr lang="en-US" altLang="ja-JP" smtClean="0"/>
          </a:p>
          <a:p>
            <a:r>
              <a:rPr lang="ja-JP" altLang="en-US" smtClean="0"/>
              <a:t>・業務システムへの影響としては、都道府県、市区町村ともに表に示すような業務システムへの影響が考えられる。</a:t>
            </a:r>
            <a:endParaRPr lang="en-US" altLang="ja-JP" smtClean="0"/>
          </a:p>
          <a:p>
            <a:pPr eaLnBrk="1" hangingPunct="1"/>
            <a:endParaRPr lang="en-US" altLang="ja-JP" smtClean="0"/>
          </a:p>
          <a:p>
            <a:pPr eaLnBrk="1" hangingPunct="1"/>
            <a:r>
              <a:rPr lang="ja-JP" altLang="en-US" smtClean="0"/>
              <a:t>◆補足事項（スライド未掲載のデータやファクト等）</a:t>
            </a:r>
          </a:p>
          <a:p>
            <a:pPr eaLnBrk="1" hangingPunct="1"/>
            <a:r>
              <a:rPr lang="ja-JP" altLang="en-US" smtClean="0"/>
              <a:t>特になし。</a:t>
            </a:r>
            <a:endParaRPr lang="en-US" altLang="ja-JP" smtClean="0"/>
          </a:p>
          <a:p>
            <a:pPr eaLnBrk="1" hangingPunct="1"/>
            <a:endParaRPr lang="en-US" altLang="ja-JP" smtClean="0"/>
          </a:p>
          <a:p>
            <a:pPr eaLnBrk="1" hangingPunct="1"/>
            <a:r>
              <a:rPr lang="ja-JP" altLang="en-US" smtClean="0"/>
              <a:t>◆受講者への確認事項</a:t>
            </a:r>
          </a:p>
          <a:p>
            <a:pPr eaLnBrk="1" hangingPunct="1"/>
            <a:r>
              <a:rPr lang="ja-JP" altLang="en-US" smtClean="0"/>
              <a:t>特になし。</a:t>
            </a:r>
          </a:p>
        </p:txBody>
      </p:sp>
      <p:sp>
        <p:nvSpPr>
          <p:cNvPr id="58372" name="スライド番号プレースホルダ 5"/>
          <p:cNvSpPr txBox="1">
            <a:spLocks noGrp="1"/>
          </p:cNvSpPr>
          <p:nvPr/>
        </p:nvSpPr>
        <p:spPr bwMode="auto">
          <a:xfrm>
            <a:off x="2994025" y="9455150"/>
            <a:ext cx="747713" cy="247650"/>
          </a:xfrm>
          <a:prstGeom prst="rect">
            <a:avLst/>
          </a:prstGeom>
          <a:noFill/>
          <a:ln w="9525">
            <a:noFill/>
            <a:miter lim="800000"/>
            <a:headEnd/>
            <a:tailEnd/>
          </a:ln>
        </p:spPr>
        <p:txBody>
          <a:bodyPr lIns="90762" tIns="45381" rIns="90762" bIns="45381" anchor="b"/>
          <a:lstStyle/>
          <a:p>
            <a:pPr algn="ctr" defTabSz="915988" eaLnBrk="1" hangingPunct="1"/>
            <a:fld id="{EDD7EFE2-06A1-4062-91CE-51D95A05D104}" type="slidenum">
              <a:rPr kumimoji="1" lang="en-US" altLang="ja-JP" sz="900">
                <a:solidFill>
                  <a:srgbClr val="000066"/>
                </a:solidFill>
                <a:latin typeface="Times New Roman" pitchFamily="18" charset="0"/>
              </a:rPr>
              <a:pPr algn="ctr" defTabSz="915988" eaLnBrk="1" hangingPunct="1"/>
              <a:t>22</a:t>
            </a:fld>
            <a:endParaRPr kumimoji="1" lang="en-US" altLang="ja-JP" sz="900">
              <a:solidFill>
                <a:srgbClr val="000066"/>
              </a:solidFill>
              <a:latin typeface="Times New Roman" pitchFamily="18"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スライド イメージ プレースホルダ 1"/>
          <p:cNvSpPr>
            <a:spLocks noGrp="1" noRot="1" noChangeAspect="1" noTextEdit="1"/>
          </p:cNvSpPr>
          <p:nvPr>
            <p:ph type="sldImg"/>
          </p:nvPr>
        </p:nvSpPr>
        <p:spPr>
          <a:xfrm>
            <a:off x="696913" y="741363"/>
            <a:ext cx="5341937" cy="3698875"/>
          </a:xfrm>
          <a:ln/>
        </p:spPr>
      </p:sp>
      <p:sp>
        <p:nvSpPr>
          <p:cNvPr id="59395" name="ノート プレースホルダ 2"/>
          <p:cNvSpPr>
            <a:spLocks noGrp="1"/>
          </p:cNvSpPr>
          <p:nvPr>
            <p:ph type="body" idx="1"/>
          </p:nvPr>
        </p:nvSpPr>
        <p:spPr>
          <a:noFill/>
          <a:ln/>
        </p:spPr>
        <p:txBody>
          <a:bodyPr/>
          <a:lstStyle/>
          <a:p>
            <a:pPr eaLnBrk="1" hangingPunct="1"/>
            <a:r>
              <a:rPr lang="ja-JP" altLang="en-US" smtClean="0"/>
              <a:t>ページタイトル：</a:t>
            </a:r>
            <a:endParaRPr lang="ja-JP" altLang="ja-JP" smtClean="0"/>
          </a:p>
          <a:p>
            <a:pPr eaLnBrk="1" hangingPunct="1"/>
            <a:r>
              <a:rPr lang="ja-JP" altLang="en-US" smtClean="0"/>
              <a:t>８．番号制度に係る自治体業務への影響　</a:t>
            </a:r>
            <a:r>
              <a:rPr lang="ja-JP" altLang="en-US" sz="1100" smtClean="0"/>
              <a:t>～影響③～</a:t>
            </a:r>
            <a:endParaRPr lang="en-US" altLang="ja-JP" sz="1100" smtClean="0"/>
          </a:p>
          <a:p>
            <a:pPr eaLnBrk="1" hangingPunct="1"/>
            <a:endParaRPr lang="en-US" altLang="ja-JP" smtClean="0"/>
          </a:p>
          <a:p>
            <a:pPr eaLnBrk="1" hangingPunct="1"/>
            <a:r>
              <a:rPr lang="ja-JP" altLang="en-US" smtClean="0"/>
              <a:t>◆このページのポイント</a:t>
            </a:r>
            <a:endParaRPr lang="en-US" altLang="ja-JP" smtClean="0"/>
          </a:p>
          <a:p>
            <a:pPr eaLnBrk="1" hangingPunct="1"/>
            <a:r>
              <a:rPr lang="ja-JP" altLang="en-US" smtClean="0"/>
              <a:t>番号制度の導入による自治体業務への影響について理解してもらう。</a:t>
            </a:r>
            <a:endParaRPr lang="en-US" altLang="ja-JP" smtClean="0"/>
          </a:p>
          <a:p>
            <a:pPr eaLnBrk="1" hangingPunct="1"/>
            <a:endParaRPr lang="ja-JP" altLang="en-US" smtClean="0"/>
          </a:p>
          <a:p>
            <a:pPr eaLnBrk="1" hangingPunct="1"/>
            <a:r>
              <a:rPr lang="ja-JP" altLang="en-US" smtClean="0"/>
              <a:t>◆説明手順</a:t>
            </a:r>
          </a:p>
          <a:p>
            <a:pPr eaLnBrk="1" hangingPunct="1"/>
            <a:r>
              <a:rPr lang="ja-JP" altLang="en-US" smtClean="0"/>
              <a:t>所要時間：２分</a:t>
            </a:r>
            <a:endParaRPr lang="en-US" altLang="ja-JP" smtClean="0"/>
          </a:p>
          <a:p>
            <a:pPr eaLnBrk="1" hangingPunct="1"/>
            <a:r>
              <a:rPr lang="ja-JP" altLang="en-US" smtClean="0"/>
              <a:t>・職員を雇用する立場として個人番号を扱う業務の主なものとして、以下の</a:t>
            </a:r>
            <a:r>
              <a:rPr lang="en-US" altLang="ja-JP" smtClean="0"/>
              <a:t>3</a:t>
            </a:r>
            <a:r>
              <a:rPr lang="ja-JP" altLang="en-US" smtClean="0"/>
              <a:t>点がある。</a:t>
            </a:r>
            <a:endParaRPr lang="en-US" altLang="ja-JP" smtClean="0"/>
          </a:p>
          <a:p>
            <a:pPr eaLnBrk="1" hangingPunct="1"/>
            <a:r>
              <a:rPr lang="ja-JP" altLang="en-US" smtClean="0"/>
              <a:t>　①給与等の支払者として、支払調書や源泉徴収票への個人番号の付記</a:t>
            </a:r>
          </a:p>
          <a:p>
            <a:pPr eaLnBrk="1" hangingPunct="1"/>
            <a:r>
              <a:rPr lang="ja-JP" altLang="en-US" smtClean="0"/>
              <a:t>　②地方職員共済組合等に係る「組合員資格取得・喪失届」や「被扶養者認定申告書」等への個人番号の付記</a:t>
            </a:r>
          </a:p>
          <a:p>
            <a:pPr eaLnBrk="1" hangingPunct="1"/>
            <a:r>
              <a:rPr lang="ja-JP" altLang="en-US" smtClean="0"/>
              <a:t>　③職員が子どもの手当を申請する際の個人番号を聴取</a:t>
            </a:r>
            <a:endParaRPr lang="en-US" altLang="ja-JP" smtClean="0"/>
          </a:p>
          <a:p>
            <a:r>
              <a:rPr lang="ja-JP" altLang="en-US" smtClean="0"/>
              <a:t>・また、業務システムへの影響としては、都道府県、市区町村ともに表に示すような業務システムへの影響が考えられる。</a:t>
            </a:r>
            <a:endParaRPr lang="en-US" altLang="ja-JP" smtClean="0"/>
          </a:p>
          <a:p>
            <a:pPr eaLnBrk="1" hangingPunct="1"/>
            <a:endParaRPr lang="en-US" altLang="ja-JP" smtClean="0"/>
          </a:p>
          <a:p>
            <a:pPr eaLnBrk="1" hangingPunct="1"/>
            <a:r>
              <a:rPr lang="ja-JP" altLang="en-US" smtClean="0"/>
              <a:t>◆補足事項（スライド未掲載のデータやファクト等）</a:t>
            </a:r>
          </a:p>
          <a:p>
            <a:pPr eaLnBrk="1" hangingPunct="1"/>
            <a:r>
              <a:rPr lang="ja-JP" altLang="en-US" smtClean="0"/>
              <a:t>特になし。</a:t>
            </a:r>
            <a:endParaRPr lang="en-US" altLang="ja-JP" smtClean="0"/>
          </a:p>
          <a:p>
            <a:pPr eaLnBrk="1" hangingPunct="1"/>
            <a:endParaRPr lang="en-US" altLang="ja-JP" smtClean="0"/>
          </a:p>
          <a:p>
            <a:pPr eaLnBrk="1" hangingPunct="1"/>
            <a:r>
              <a:rPr lang="ja-JP" altLang="en-US" smtClean="0"/>
              <a:t>◆受講者への確認事項</a:t>
            </a:r>
          </a:p>
          <a:p>
            <a:pPr eaLnBrk="1" hangingPunct="1"/>
            <a:r>
              <a:rPr lang="ja-JP" altLang="en-US" smtClean="0"/>
              <a:t>特になし。</a:t>
            </a:r>
          </a:p>
          <a:p>
            <a:pPr eaLnBrk="1" hangingPunct="1"/>
            <a:endParaRPr lang="ja-JP" altLang="en-US" smtClean="0"/>
          </a:p>
        </p:txBody>
      </p:sp>
      <p:sp>
        <p:nvSpPr>
          <p:cNvPr id="59396" name="スライド番号プレースホルダ 5"/>
          <p:cNvSpPr txBox="1">
            <a:spLocks noGrp="1"/>
          </p:cNvSpPr>
          <p:nvPr/>
        </p:nvSpPr>
        <p:spPr bwMode="auto">
          <a:xfrm>
            <a:off x="2994025" y="9455150"/>
            <a:ext cx="747713" cy="247650"/>
          </a:xfrm>
          <a:prstGeom prst="rect">
            <a:avLst/>
          </a:prstGeom>
          <a:noFill/>
          <a:ln w="9525">
            <a:noFill/>
            <a:miter lim="800000"/>
            <a:headEnd/>
            <a:tailEnd/>
          </a:ln>
        </p:spPr>
        <p:txBody>
          <a:bodyPr lIns="90762" tIns="45381" rIns="90762" bIns="45381" anchor="b"/>
          <a:lstStyle/>
          <a:p>
            <a:pPr algn="ctr" defTabSz="915988" eaLnBrk="1" hangingPunct="1"/>
            <a:fld id="{0DDB97C2-0B64-4D2C-AE2C-CEDC3A9EF1F4}" type="slidenum">
              <a:rPr kumimoji="1" lang="en-US" altLang="ja-JP" sz="900">
                <a:solidFill>
                  <a:srgbClr val="000066"/>
                </a:solidFill>
                <a:latin typeface="Times New Roman" pitchFamily="18" charset="0"/>
              </a:rPr>
              <a:pPr algn="ctr" defTabSz="915988" eaLnBrk="1" hangingPunct="1"/>
              <a:t>23</a:t>
            </a:fld>
            <a:endParaRPr kumimoji="1" lang="en-US" altLang="ja-JP" sz="900">
              <a:solidFill>
                <a:srgbClr val="000066"/>
              </a:solidFill>
              <a:latin typeface="Times New Roman" pitchFamily="18"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スライド イメージ プレースホルダ 1"/>
          <p:cNvSpPr>
            <a:spLocks noGrp="1" noRot="1" noChangeAspect="1" noTextEdit="1"/>
          </p:cNvSpPr>
          <p:nvPr>
            <p:ph type="sldImg"/>
          </p:nvPr>
        </p:nvSpPr>
        <p:spPr>
          <a:xfrm>
            <a:off x="696913" y="741363"/>
            <a:ext cx="5341937" cy="3698875"/>
          </a:xfrm>
          <a:ln/>
        </p:spPr>
      </p:sp>
      <p:sp>
        <p:nvSpPr>
          <p:cNvPr id="60419" name="ノート プレースホルダ 2"/>
          <p:cNvSpPr>
            <a:spLocks noGrp="1"/>
          </p:cNvSpPr>
          <p:nvPr>
            <p:ph type="body" idx="1"/>
          </p:nvPr>
        </p:nvSpPr>
        <p:spPr>
          <a:noFill/>
          <a:ln/>
        </p:spPr>
        <p:txBody>
          <a:bodyPr/>
          <a:lstStyle/>
          <a:p>
            <a:pPr eaLnBrk="1" hangingPunct="1"/>
            <a:r>
              <a:rPr lang="ja-JP" altLang="en-US" smtClean="0"/>
              <a:t>ページタイトル：</a:t>
            </a:r>
            <a:endParaRPr lang="ja-JP" altLang="ja-JP" smtClean="0"/>
          </a:p>
          <a:p>
            <a:pPr eaLnBrk="1" hangingPunct="1"/>
            <a:r>
              <a:rPr lang="ja-JP" altLang="en-US" smtClean="0"/>
              <a:t>８．番号制度に係る自治体業務への影響　～その他の影響～</a:t>
            </a:r>
            <a:endParaRPr lang="en-US" altLang="ja-JP" smtClean="0"/>
          </a:p>
          <a:p>
            <a:pPr eaLnBrk="1" hangingPunct="1"/>
            <a:endParaRPr lang="en-US" altLang="ja-JP" smtClean="0"/>
          </a:p>
          <a:p>
            <a:pPr eaLnBrk="1" hangingPunct="1"/>
            <a:r>
              <a:rPr lang="ja-JP" altLang="en-US" smtClean="0"/>
              <a:t>◆このページのポイント</a:t>
            </a:r>
            <a:endParaRPr lang="en-US" altLang="ja-JP" smtClean="0"/>
          </a:p>
          <a:p>
            <a:pPr eaLnBrk="1" hangingPunct="1"/>
            <a:r>
              <a:rPr lang="ja-JP" altLang="en-US" smtClean="0">
                <a:latin typeface="Arial" pitchFamily="34" charset="0"/>
              </a:rPr>
              <a:t>番号制度の導入による自治体業務への影響について理解してもらう。</a:t>
            </a:r>
            <a:endParaRPr lang="en-US" altLang="ja-JP" smtClean="0"/>
          </a:p>
          <a:p>
            <a:pPr eaLnBrk="1" hangingPunct="1"/>
            <a:endParaRPr lang="ja-JP" altLang="en-US" smtClean="0"/>
          </a:p>
          <a:p>
            <a:pPr eaLnBrk="1" hangingPunct="1"/>
            <a:r>
              <a:rPr lang="ja-JP" altLang="en-US" smtClean="0"/>
              <a:t>◆説明手順</a:t>
            </a:r>
          </a:p>
          <a:p>
            <a:pPr eaLnBrk="1" hangingPunct="1"/>
            <a:r>
              <a:rPr lang="ja-JP" altLang="en-US" smtClean="0"/>
              <a:t>所要時間：２分</a:t>
            </a:r>
            <a:endParaRPr lang="en-US" altLang="ja-JP" smtClean="0"/>
          </a:p>
          <a:p>
            <a:pPr eaLnBrk="1" hangingPunct="1"/>
            <a:r>
              <a:rPr lang="ja-JP" altLang="en-US" smtClean="0"/>
              <a:t>・番号法案では、自治体内の情報システムを情報提供ネットワークに接続し、特定個人情報の照会・提供を行うこと、および代理人として任意代理人を認めることが規定されている。</a:t>
            </a:r>
            <a:endParaRPr lang="en-US" altLang="ja-JP" smtClean="0"/>
          </a:p>
          <a:p>
            <a:pPr eaLnBrk="1" hangingPunct="1"/>
            <a:r>
              <a:rPr lang="ja-JP" altLang="en-US" smtClean="0"/>
              <a:t>・番号法案を踏まえ、各地方自治体で制定している個人情報保護条例等との整合性の確認、および必要に応じて改正の検討が必要である。</a:t>
            </a:r>
            <a:endParaRPr lang="en-US" altLang="ja-JP" smtClean="0"/>
          </a:p>
          <a:p>
            <a:pPr eaLnBrk="1" hangingPunct="1"/>
            <a:r>
              <a:rPr lang="ja-JP" altLang="en-US" smtClean="0"/>
              <a:t>・確認・検討の視点として、主に以下の</a:t>
            </a:r>
            <a:r>
              <a:rPr lang="en-US" altLang="ja-JP" smtClean="0"/>
              <a:t>4</a:t>
            </a:r>
            <a:r>
              <a:rPr lang="ja-JP" altLang="en-US" smtClean="0"/>
              <a:t>点が考えられる。</a:t>
            </a:r>
            <a:endParaRPr lang="en-US" altLang="ja-JP" smtClean="0"/>
          </a:p>
          <a:p>
            <a:pPr eaLnBrk="1" hangingPunct="1"/>
            <a:r>
              <a:rPr lang="ja-JP" altLang="en-US" smtClean="0"/>
              <a:t>　①外部ネットワークとの接続禁止</a:t>
            </a:r>
          </a:p>
          <a:p>
            <a:pPr eaLnBrk="1" hangingPunct="1"/>
            <a:r>
              <a:rPr lang="ja-JP" altLang="en-US" smtClean="0"/>
              <a:t>　②庁外への情報提供の制限</a:t>
            </a:r>
          </a:p>
          <a:p>
            <a:pPr eaLnBrk="1" hangingPunct="1"/>
            <a:r>
              <a:rPr lang="ja-JP" altLang="en-US" smtClean="0"/>
              <a:t>　③庁内での情報利用の制限</a:t>
            </a:r>
          </a:p>
          <a:p>
            <a:pPr eaLnBrk="1" hangingPunct="1"/>
            <a:r>
              <a:rPr lang="ja-JP" altLang="en-US" smtClean="0"/>
              <a:t>　④任意代理人の制限</a:t>
            </a:r>
            <a:endParaRPr lang="en-US" altLang="ja-JP" smtClean="0"/>
          </a:p>
          <a:p>
            <a:pPr eaLnBrk="1" hangingPunct="1"/>
            <a:r>
              <a:rPr lang="ja-JP" altLang="en-US" smtClean="0"/>
              <a:t>・個人情報保護条例のほか、別表第一に記載された事務に用いる様式について書かれた条例や規則の改定が必要となる。</a:t>
            </a:r>
          </a:p>
          <a:p>
            <a:pPr eaLnBrk="1" hangingPunct="1"/>
            <a:endParaRPr lang="en-US" altLang="ja-JP" smtClean="0"/>
          </a:p>
          <a:p>
            <a:pPr eaLnBrk="1" hangingPunct="1"/>
            <a:r>
              <a:rPr lang="ja-JP" altLang="en-US" smtClean="0"/>
              <a:t>◆補足事項（スライド未掲載のデータやファクト等）</a:t>
            </a:r>
          </a:p>
          <a:p>
            <a:pPr eaLnBrk="1" hangingPunct="1"/>
            <a:r>
              <a:rPr lang="ja-JP" altLang="en-US" smtClean="0"/>
              <a:t>マイナンバー法案についての都道府県・指定都市担当課長説明会　資料４マイナンバー法案による個人情報保護方策の地方公共団体への影響について</a:t>
            </a:r>
            <a:endParaRPr lang="en-US" altLang="ja-JP" smtClean="0"/>
          </a:p>
          <a:p>
            <a:pPr eaLnBrk="1" hangingPunct="1"/>
            <a:r>
              <a:rPr lang="en-US" altLang="ja-JP" smtClean="0"/>
              <a:t>http://www.cas.go.jp/jp/seisaku/bangoseido/houansetumei/gijisidai.html</a:t>
            </a:r>
          </a:p>
          <a:p>
            <a:pPr eaLnBrk="1" hangingPunct="1"/>
            <a:endParaRPr lang="en-US" altLang="ja-JP" smtClean="0"/>
          </a:p>
          <a:p>
            <a:pPr eaLnBrk="1" hangingPunct="1"/>
            <a:r>
              <a:rPr lang="ja-JP" altLang="en-US" smtClean="0"/>
              <a:t>◆受講者への確認事項</a:t>
            </a:r>
          </a:p>
          <a:p>
            <a:pPr eaLnBrk="1" hangingPunct="1"/>
            <a:r>
              <a:rPr lang="ja-JP" altLang="en-US" smtClean="0"/>
              <a:t>特になし。</a:t>
            </a:r>
          </a:p>
          <a:p>
            <a:pPr eaLnBrk="1" hangingPunct="1"/>
            <a:endParaRPr lang="ja-JP" altLang="en-US" smtClean="0"/>
          </a:p>
          <a:p>
            <a:pPr eaLnBrk="1" hangingPunct="1"/>
            <a:endParaRPr lang="ja-JP" altLang="en-US" smtClean="0"/>
          </a:p>
        </p:txBody>
      </p:sp>
      <p:sp>
        <p:nvSpPr>
          <p:cNvPr id="60420" name="スライド番号プレースホルダ 5"/>
          <p:cNvSpPr txBox="1">
            <a:spLocks noGrp="1"/>
          </p:cNvSpPr>
          <p:nvPr/>
        </p:nvSpPr>
        <p:spPr bwMode="auto">
          <a:xfrm>
            <a:off x="2994025" y="9455150"/>
            <a:ext cx="747713" cy="247650"/>
          </a:xfrm>
          <a:prstGeom prst="rect">
            <a:avLst/>
          </a:prstGeom>
          <a:noFill/>
          <a:ln w="9525">
            <a:noFill/>
            <a:miter lim="800000"/>
            <a:headEnd/>
            <a:tailEnd/>
          </a:ln>
        </p:spPr>
        <p:txBody>
          <a:bodyPr lIns="90762" tIns="45381" rIns="90762" bIns="45381" anchor="b"/>
          <a:lstStyle/>
          <a:p>
            <a:pPr algn="ctr" defTabSz="915988" eaLnBrk="1" hangingPunct="1"/>
            <a:fld id="{E416452F-F53E-4C91-BA6E-C1FDFE9DDBD2}" type="slidenum">
              <a:rPr kumimoji="1" lang="en-US" altLang="ja-JP" sz="900">
                <a:solidFill>
                  <a:srgbClr val="000066"/>
                </a:solidFill>
                <a:latin typeface="Times New Roman" pitchFamily="18" charset="0"/>
              </a:rPr>
              <a:pPr algn="ctr" defTabSz="915988" eaLnBrk="1" hangingPunct="1"/>
              <a:t>24</a:t>
            </a:fld>
            <a:endParaRPr kumimoji="1" lang="en-US" altLang="ja-JP" sz="900">
              <a:solidFill>
                <a:srgbClr val="000066"/>
              </a:solidFill>
              <a:latin typeface="Times New Roman" pitchFamily="18"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スライド イメージ プレースホルダ 1"/>
          <p:cNvSpPr>
            <a:spLocks noGrp="1" noRot="1" noChangeAspect="1" noTextEdit="1"/>
          </p:cNvSpPr>
          <p:nvPr>
            <p:ph type="sldImg"/>
          </p:nvPr>
        </p:nvSpPr>
        <p:spPr>
          <a:xfrm>
            <a:off x="696913" y="741363"/>
            <a:ext cx="5341937" cy="3698875"/>
          </a:xfrm>
          <a:ln/>
        </p:spPr>
      </p:sp>
      <p:sp>
        <p:nvSpPr>
          <p:cNvPr id="61443" name="ノート プレースホルダ 2"/>
          <p:cNvSpPr>
            <a:spLocks noGrp="1"/>
          </p:cNvSpPr>
          <p:nvPr>
            <p:ph type="body" idx="1"/>
          </p:nvPr>
        </p:nvSpPr>
        <p:spPr>
          <a:xfrm>
            <a:off x="660400" y="4791075"/>
            <a:ext cx="5414963" cy="4438650"/>
          </a:xfrm>
          <a:noFill/>
          <a:ln/>
        </p:spPr>
        <p:txBody>
          <a:bodyPr/>
          <a:lstStyle/>
          <a:p>
            <a:pPr eaLnBrk="1" hangingPunct="1"/>
            <a:r>
              <a:rPr lang="ja-JP" altLang="en-US" smtClean="0"/>
              <a:t>ページタイトル：</a:t>
            </a:r>
            <a:endParaRPr lang="ja-JP" altLang="ja-JP" smtClean="0"/>
          </a:p>
          <a:p>
            <a:pPr eaLnBrk="1" hangingPunct="1"/>
            <a:r>
              <a:rPr lang="ja-JP" altLang="en-US" smtClean="0"/>
              <a:t>９．</a:t>
            </a:r>
            <a:r>
              <a:rPr lang="ja-JP" altLang="ja-JP" smtClean="0"/>
              <a:t>番号制度を読み解くキーワード　</a:t>
            </a:r>
            <a:r>
              <a:rPr lang="ja-JP" altLang="ja-JP" sz="1100" smtClean="0"/>
              <a:t>～個人</a:t>
            </a:r>
            <a:r>
              <a:rPr lang="ja-JP" altLang="en-US" sz="1100" smtClean="0"/>
              <a:t>番号の付与</a:t>
            </a:r>
            <a:r>
              <a:rPr lang="ja-JP" altLang="ja-JP" sz="1100" smtClean="0"/>
              <a:t>～</a:t>
            </a:r>
            <a:endParaRPr lang="en-US" altLang="ja-JP" sz="1100" smtClean="0"/>
          </a:p>
          <a:p>
            <a:pPr eaLnBrk="1" hangingPunct="1"/>
            <a:endParaRPr lang="en-US" altLang="ja-JP" smtClean="0"/>
          </a:p>
          <a:p>
            <a:pPr eaLnBrk="1" hangingPunct="1"/>
            <a:r>
              <a:rPr lang="ja-JP" altLang="en-US" smtClean="0"/>
              <a:t>◆このページのポイント</a:t>
            </a:r>
            <a:endParaRPr lang="en-US" altLang="ja-JP" smtClean="0"/>
          </a:p>
          <a:p>
            <a:pPr eaLnBrk="1" hangingPunct="1"/>
            <a:r>
              <a:rPr lang="ja-JP" altLang="en-US" smtClean="0"/>
              <a:t>番号制度について、特に留意すべき点について理解してもらう。</a:t>
            </a:r>
            <a:endParaRPr lang="en-US" altLang="ja-JP" smtClean="0"/>
          </a:p>
          <a:p>
            <a:pPr eaLnBrk="1" hangingPunct="1"/>
            <a:endParaRPr lang="ja-JP" altLang="en-US" smtClean="0"/>
          </a:p>
          <a:p>
            <a:pPr eaLnBrk="1" hangingPunct="1"/>
            <a:r>
              <a:rPr lang="ja-JP" altLang="en-US" smtClean="0"/>
              <a:t>◆説明手順</a:t>
            </a:r>
          </a:p>
          <a:p>
            <a:pPr eaLnBrk="1" hangingPunct="1"/>
            <a:r>
              <a:rPr lang="ja-JP" altLang="en-US" smtClean="0"/>
              <a:t>所要時間：２分</a:t>
            </a:r>
            <a:endParaRPr lang="en-US" altLang="ja-JP" smtClean="0"/>
          </a:p>
          <a:p>
            <a:pPr eaLnBrk="1" hangingPunct="1"/>
            <a:r>
              <a:rPr lang="ja-JP" altLang="en-US" smtClean="0"/>
              <a:t>・個人番号の付番の仕組みおよび留意点について説明する。</a:t>
            </a:r>
            <a:endParaRPr lang="en-US" altLang="ja-JP" smtClean="0"/>
          </a:p>
          <a:p>
            <a:pPr eaLnBrk="1" hangingPunct="1"/>
            <a:r>
              <a:rPr lang="ja-JP" altLang="en-US" smtClean="0"/>
              <a:t>①住民基本台帳に記録されている者（外国人住民含む）全員に対して付番を行う。</a:t>
            </a:r>
          </a:p>
          <a:p>
            <a:pPr eaLnBrk="1" hangingPunct="1"/>
            <a:r>
              <a:rPr lang="ja-JP" altLang="en-US" smtClean="0"/>
              <a:t>　　－住民票コードが記載されている者は、施行日に個人番号を指定・通知する。</a:t>
            </a:r>
          </a:p>
          <a:p>
            <a:pPr eaLnBrk="1" hangingPunct="1"/>
            <a:r>
              <a:rPr lang="ja-JP" altLang="en-US" smtClean="0"/>
              <a:t>　　－出生や、海外からの帰国者等により新たに住民票コードを記載する場合は、速やかに個人番号を指定・通知する。</a:t>
            </a:r>
          </a:p>
          <a:p>
            <a:pPr eaLnBrk="1" hangingPunct="1"/>
            <a:r>
              <a:rPr lang="ja-JP" altLang="en-US" smtClean="0"/>
              <a:t>②個人番号の付番にあたっては、住民票コードを地方公共団体情報システム機構へ通知し、番号の生成を求める。</a:t>
            </a:r>
            <a:endParaRPr lang="en-US" altLang="ja-JP" smtClean="0"/>
          </a:p>
          <a:p>
            <a:pPr eaLnBrk="1" hangingPunct="1"/>
            <a:r>
              <a:rPr lang="ja-JP" altLang="en-US" smtClean="0"/>
              <a:t>③個人番号が漏えいして不正に用いられるおそれがあると認められるときは、本人からの請求又は職権により個人番号を変更する。</a:t>
            </a:r>
          </a:p>
          <a:p>
            <a:pPr eaLnBrk="1" hangingPunct="1"/>
            <a:r>
              <a:rPr lang="ja-JP" altLang="en-US" smtClean="0"/>
              <a:t>・個人番号は、新たに設置される地方公共団体情報システム機構が生成することになっており、住基ネットの仕組みを使って取得することになっている。</a:t>
            </a:r>
          </a:p>
          <a:p>
            <a:pPr eaLnBrk="1" hangingPunct="1"/>
            <a:endParaRPr lang="en-US" altLang="ja-JP" smtClean="0"/>
          </a:p>
          <a:p>
            <a:pPr eaLnBrk="1" hangingPunct="1"/>
            <a:r>
              <a:rPr lang="ja-JP" altLang="en-US" smtClean="0"/>
              <a:t>◆補足事項（スライド未掲載のデータやファクト等）</a:t>
            </a:r>
          </a:p>
          <a:p>
            <a:pPr eaLnBrk="1" hangingPunct="1"/>
            <a:r>
              <a:rPr lang="ja-JP" altLang="en-US" smtClean="0"/>
              <a:t>特になし。</a:t>
            </a:r>
            <a:endParaRPr lang="en-US" altLang="ja-JP" smtClean="0"/>
          </a:p>
          <a:p>
            <a:pPr eaLnBrk="1" hangingPunct="1"/>
            <a:endParaRPr lang="en-US" altLang="ja-JP" smtClean="0"/>
          </a:p>
          <a:p>
            <a:pPr eaLnBrk="1" hangingPunct="1"/>
            <a:r>
              <a:rPr lang="ja-JP" altLang="en-US" smtClean="0"/>
              <a:t>◆受講者への確認事項</a:t>
            </a:r>
          </a:p>
          <a:p>
            <a:pPr eaLnBrk="1" hangingPunct="1"/>
            <a:r>
              <a:rPr lang="ja-JP" altLang="en-US" smtClean="0"/>
              <a:t>特になし。</a:t>
            </a:r>
          </a:p>
          <a:p>
            <a:pPr eaLnBrk="1" hangingPunct="1"/>
            <a:endParaRPr lang="ja-JP" altLang="en-US" smtClean="0"/>
          </a:p>
        </p:txBody>
      </p:sp>
      <p:sp>
        <p:nvSpPr>
          <p:cNvPr id="61444" name="スライド番号プレースホルダ 5"/>
          <p:cNvSpPr txBox="1">
            <a:spLocks noGrp="1"/>
          </p:cNvSpPr>
          <p:nvPr/>
        </p:nvSpPr>
        <p:spPr bwMode="auto">
          <a:xfrm>
            <a:off x="2994025" y="9455150"/>
            <a:ext cx="747713" cy="247650"/>
          </a:xfrm>
          <a:prstGeom prst="rect">
            <a:avLst/>
          </a:prstGeom>
          <a:noFill/>
          <a:ln w="9525">
            <a:noFill/>
            <a:miter lim="800000"/>
            <a:headEnd/>
            <a:tailEnd/>
          </a:ln>
        </p:spPr>
        <p:txBody>
          <a:bodyPr lIns="90762" tIns="45381" rIns="90762" bIns="45381" anchor="b"/>
          <a:lstStyle/>
          <a:p>
            <a:pPr algn="ctr" defTabSz="915988" eaLnBrk="1" hangingPunct="1"/>
            <a:fld id="{21D115B9-5BAE-4DBB-82FE-0951F2CFF4B4}" type="slidenum">
              <a:rPr kumimoji="1" lang="en-US" altLang="ja-JP" sz="900">
                <a:solidFill>
                  <a:srgbClr val="000066"/>
                </a:solidFill>
                <a:latin typeface="Times New Roman" pitchFamily="18" charset="0"/>
              </a:rPr>
              <a:pPr algn="ctr" defTabSz="915988" eaLnBrk="1" hangingPunct="1"/>
              <a:t>25</a:t>
            </a:fld>
            <a:endParaRPr kumimoji="1" lang="en-US" altLang="ja-JP" sz="900">
              <a:solidFill>
                <a:srgbClr val="000066"/>
              </a:solidFill>
              <a:latin typeface="Times New Roman" pitchFamily="18"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スライド イメージ プレースホルダ 1"/>
          <p:cNvSpPr>
            <a:spLocks noGrp="1" noRot="1" noChangeAspect="1" noTextEdit="1"/>
          </p:cNvSpPr>
          <p:nvPr>
            <p:ph type="sldImg"/>
          </p:nvPr>
        </p:nvSpPr>
        <p:spPr>
          <a:xfrm>
            <a:off x="696913" y="741363"/>
            <a:ext cx="5341937" cy="3698875"/>
          </a:xfrm>
          <a:ln/>
        </p:spPr>
      </p:sp>
      <p:sp>
        <p:nvSpPr>
          <p:cNvPr id="62467" name="ノート プレースホルダ 2"/>
          <p:cNvSpPr>
            <a:spLocks noGrp="1"/>
          </p:cNvSpPr>
          <p:nvPr>
            <p:ph type="body" idx="1"/>
          </p:nvPr>
        </p:nvSpPr>
        <p:spPr>
          <a:noFill/>
          <a:ln/>
        </p:spPr>
        <p:txBody>
          <a:bodyPr/>
          <a:lstStyle/>
          <a:p>
            <a:pPr eaLnBrk="1" hangingPunct="1"/>
            <a:r>
              <a:rPr lang="ja-JP" altLang="en-US" smtClean="0"/>
              <a:t>ページタイトル：</a:t>
            </a:r>
            <a:endParaRPr lang="ja-JP" altLang="ja-JP" smtClean="0"/>
          </a:p>
          <a:p>
            <a:pPr eaLnBrk="1" hangingPunct="1"/>
            <a:r>
              <a:rPr lang="ja-JP" altLang="en-US" smtClean="0"/>
              <a:t>９．</a:t>
            </a:r>
            <a:r>
              <a:rPr lang="ja-JP" altLang="ja-JP" smtClean="0"/>
              <a:t>番号制度を読み解くキーワード　</a:t>
            </a:r>
            <a:r>
              <a:rPr lang="ja-JP" altLang="ja-JP" sz="1100" smtClean="0"/>
              <a:t>～</a:t>
            </a:r>
            <a:r>
              <a:rPr lang="ja-JP" altLang="en-US" sz="1100" smtClean="0"/>
              <a:t>情報連携</a:t>
            </a:r>
            <a:r>
              <a:rPr lang="ja-JP" altLang="ja-JP" sz="1100" smtClean="0"/>
              <a:t>～</a:t>
            </a:r>
            <a:endParaRPr lang="en-US" altLang="ja-JP" sz="1100" smtClean="0"/>
          </a:p>
          <a:p>
            <a:pPr eaLnBrk="1" hangingPunct="1"/>
            <a:endParaRPr lang="en-US" altLang="ja-JP" smtClean="0"/>
          </a:p>
          <a:p>
            <a:pPr eaLnBrk="1" hangingPunct="1"/>
            <a:r>
              <a:rPr lang="ja-JP" altLang="en-US" smtClean="0"/>
              <a:t>◆このページのポイント</a:t>
            </a:r>
            <a:endParaRPr lang="en-US" altLang="ja-JP" smtClean="0"/>
          </a:p>
          <a:p>
            <a:pPr eaLnBrk="1" hangingPunct="1"/>
            <a:r>
              <a:rPr lang="ja-JP" altLang="en-US" smtClean="0">
                <a:latin typeface="Arial" pitchFamily="34" charset="0"/>
              </a:rPr>
              <a:t>番号制度について、特に留意すべき点について理解してもらう。</a:t>
            </a:r>
            <a:endParaRPr lang="en-US" altLang="ja-JP" smtClean="0"/>
          </a:p>
          <a:p>
            <a:pPr eaLnBrk="1" hangingPunct="1"/>
            <a:endParaRPr lang="ja-JP" altLang="en-US" smtClean="0"/>
          </a:p>
          <a:p>
            <a:pPr eaLnBrk="1" hangingPunct="1"/>
            <a:r>
              <a:rPr lang="ja-JP" altLang="en-US" smtClean="0"/>
              <a:t>◆説明手順</a:t>
            </a:r>
          </a:p>
          <a:p>
            <a:pPr eaLnBrk="1" hangingPunct="1"/>
            <a:r>
              <a:rPr lang="ja-JP" altLang="en-US" smtClean="0"/>
              <a:t>所要時間：２分</a:t>
            </a:r>
            <a:endParaRPr lang="en-US" altLang="ja-JP" smtClean="0"/>
          </a:p>
          <a:p>
            <a:pPr eaLnBrk="1" hangingPunct="1"/>
            <a:r>
              <a:rPr lang="ja-JP" altLang="en-US" smtClean="0"/>
              <a:t>・情報連携の留意点について説明する。</a:t>
            </a:r>
            <a:endParaRPr lang="en-US" altLang="ja-JP" smtClean="0"/>
          </a:p>
          <a:p>
            <a:pPr eaLnBrk="1" hangingPunct="1"/>
            <a:r>
              <a:rPr lang="ja-JP" altLang="en-US" smtClean="0"/>
              <a:t>①大原則として、国の機関や地方公共団体等が、収集・管理している特定個人情報を他の機関に提供することは禁止</a:t>
            </a:r>
          </a:p>
          <a:p>
            <a:pPr eaLnBrk="1" hangingPunct="1"/>
            <a:r>
              <a:rPr lang="ja-JP" altLang="en-US" smtClean="0"/>
              <a:t>②ただし、別表第二に掲げられた情報照会者から情報提供者に対する特定の事務に必要な特定個人情報の提供の求めについては、情報提供の義務がある（⇒情報連携）</a:t>
            </a:r>
          </a:p>
          <a:p>
            <a:pPr eaLnBrk="1" hangingPunct="1"/>
            <a:r>
              <a:rPr lang="ja-JP" altLang="en-US" smtClean="0"/>
              <a:t>③情報連携の記録（アクセスログ）は一定期間、記録・保存義務がある（本人は、情報提供記録の閲覧が可能）</a:t>
            </a:r>
            <a:endParaRPr lang="en-US" altLang="ja-JP" smtClean="0"/>
          </a:p>
          <a:p>
            <a:pPr eaLnBrk="1" hangingPunct="1"/>
            <a:r>
              <a:rPr lang="ja-JP" altLang="en-US" smtClean="0"/>
              <a:t>・他機関との情報連携に活用する情報提供ネットワークシステムについては、技術編で説明するが、国が用意する部分と地方公共団体が用意する部分がある。</a:t>
            </a:r>
            <a:endParaRPr lang="en-US" altLang="ja-JP" smtClean="0"/>
          </a:p>
          <a:p>
            <a:pPr eaLnBrk="1" hangingPunct="1"/>
            <a:endParaRPr lang="en-US" altLang="ja-JP" smtClean="0"/>
          </a:p>
          <a:p>
            <a:pPr eaLnBrk="1" hangingPunct="1"/>
            <a:r>
              <a:rPr lang="ja-JP" altLang="en-US" smtClean="0"/>
              <a:t>◆補足事項（スライド未掲載のデータやファクト等）</a:t>
            </a:r>
          </a:p>
          <a:p>
            <a:pPr eaLnBrk="1" hangingPunct="1"/>
            <a:r>
              <a:rPr lang="ja-JP" altLang="en-US" smtClean="0"/>
              <a:t>特になし。</a:t>
            </a:r>
            <a:endParaRPr lang="en-US" altLang="ja-JP" smtClean="0"/>
          </a:p>
          <a:p>
            <a:pPr eaLnBrk="1" hangingPunct="1"/>
            <a:endParaRPr lang="en-US" altLang="ja-JP" smtClean="0"/>
          </a:p>
          <a:p>
            <a:pPr eaLnBrk="1" hangingPunct="1"/>
            <a:r>
              <a:rPr lang="ja-JP" altLang="en-US" smtClean="0"/>
              <a:t>◆受講者への確認事項</a:t>
            </a:r>
          </a:p>
          <a:p>
            <a:pPr eaLnBrk="1" hangingPunct="1"/>
            <a:r>
              <a:rPr lang="ja-JP" altLang="en-US" smtClean="0"/>
              <a:t>特になし。</a:t>
            </a:r>
          </a:p>
          <a:p>
            <a:pPr eaLnBrk="1" hangingPunct="1"/>
            <a:endParaRPr lang="ja-JP" altLang="en-US" smtClean="0"/>
          </a:p>
          <a:p>
            <a:pPr eaLnBrk="1" hangingPunct="1"/>
            <a:endParaRPr lang="ja-JP" altLang="en-US" smtClean="0"/>
          </a:p>
        </p:txBody>
      </p:sp>
      <p:sp>
        <p:nvSpPr>
          <p:cNvPr id="62468" name="スライド番号プレースホルダ 5"/>
          <p:cNvSpPr txBox="1">
            <a:spLocks noGrp="1"/>
          </p:cNvSpPr>
          <p:nvPr/>
        </p:nvSpPr>
        <p:spPr bwMode="auto">
          <a:xfrm>
            <a:off x="2994025" y="9455150"/>
            <a:ext cx="747713" cy="247650"/>
          </a:xfrm>
          <a:prstGeom prst="rect">
            <a:avLst/>
          </a:prstGeom>
          <a:noFill/>
          <a:ln w="9525">
            <a:noFill/>
            <a:miter lim="800000"/>
            <a:headEnd/>
            <a:tailEnd/>
          </a:ln>
        </p:spPr>
        <p:txBody>
          <a:bodyPr lIns="90762" tIns="45381" rIns="90762" bIns="45381" anchor="b"/>
          <a:lstStyle/>
          <a:p>
            <a:pPr algn="ctr" defTabSz="915988" eaLnBrk="1" hangingPunct="1"/>
            <a:fld id="{B6B04DC2-1ACB-43F6-9283-999070A0BA7E}" type="slidenum">
              <a:rPr kumimoji="1" lang="en-US" altLang="ja-JP" sz="900">
                <a:solidFill>
                  <a:srgbClr val="000066"/>
                </a:solidFill>
                <a:latin typeface="Times New Roman" pitchFamily="18" charset="0"/>
              </a:rPr>
              <a:pPr algn="ctr" defTabSz="915988" eaLnBrk="1" hangingPunct="1"/>
              <a:t>26</a:t>
            </a:fld>
            <a:endParaRPr kumimoji="1" lang="en-US" altLang="ja-JP" sz="900">
              <a:solidFill>
                <a:srgbClr val="000066"/>
              </a:solidFill>
              <a:latin typeface="Times New Roman" pitchFamily="18"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スライド イメージ プレースホルダ 1"/>
          <p:cNvSpPr>
            <a:spLocks noGrp="1" noRot="1" noChangeAspect="1" noTextEdit="1"/>
          </p:cNvSpPr>
          <p:nvPr>
            <p:ph type="sldImg"/>
          </p:nvPr>
        </p:nvSpPr>
        <p:spPr>
          <a:xfrm>
            <a:off x="696913" y="741363"/>
            <a:ext cx="5341937" cy="3698875"/>
          </a:xfrm>
          <a:ln/>
        </p:spPr>
      </p:sp>
      <p:sp>
        <p:nvSpPr>
          <p:cNvPr id="63491" name="ノート プレースホルダ 2"/>
          <p:cNvSpPr>
            <a:spLocks noGrp="1"/>
          </p:cNvSpPr>
          <p:nvPr>
            <p:ph type="body" idx="1"/>
          </p:nvPr>
        </p:nvSpPr>
        <p:spPr>
          <a:noFill/>
          <a:ln/>
        </p:spPr>
        <p:txBody>
          <a:bodyPr/>
          <a:lstStyle/>
          <a:p>
            <a:pPr eaLnBrk="1" hangingPunct="1"/>
            <a:r>
              <a:rPr lang="ja-JP" altLang="en-US" smtClean="0"/>
              <a:t>ページタイトル：</a:t>
            </a:r>
            <a:endParaRPr lang="ja-JP" altLang="ja-JP" smtClean="0"/>
          </a:p>
          <a:p>
            <a:pPr eaLnBrk="1" hangingPunct="1"/>
            <a:r>
              <a:rPr lang="ja-JP" altLang="en-US" smtClean="0"/>
              <a:t>９．</a:t>
            </a:r>
            <a:r>
              <a:rPr lang="ja-JP" altLang="ja-JP" smtClean="0"/>
              <a:t>番号制度を読み解くキーワード　～</a:t>
            </a:r>
            <a:r>
              <a:rPr lang="ja-JP" altLang="en-US" smtClean="0"/>
              <a:t>個人番号カード</a:t>
            </a:r>
            <a:r>
              <a:rPr lang="ja-JP" altLang="ja-JP" smtClean="0"/>
              <a:t>～</a:t>
            </a:r>
            <a:endParaRPr lang="en-US" altLang="ja-JP" smtClean="0"/>
          </a:p>
          <a:p>
            <a:pPr eaLnBrk="1" hangingPunct="1"/>
            <a:endParaRPr lang="en-US" altLang="ja-JP" smtClean="0"/>
          </a:p>
          <a:p>
            <a:pPr eaLnBrk="1" hangingPunct="1"/>
            <a:r>
              <a:rPr lang="ja-JP" altLang="en-US" smtClean="0"/>
              <a:t>◆このページのポイント</a:t>
            </a:r>
            <a:endParaRPr lang="en-US" altLang="ja-JP" smtClean="0"/>
          </a:p>
          <a:p>
            <a:pPr eaLnBrk="1" hangingPunct="1"/>
            <a:r>
              <a:rPr lang="ja-JP" altLang="en-US" smtClean="0"/>
              <a:t>番号制度について、特に留意すべき点について理解してもらう。</a:t>
            </a:r>
            <a:endParaRPr lang="en-US" altLang="ja-JP" smtClean="0"/>
          </a:p>
          <a:p>
            <a:pPr eaLnBrk="1" hangingPunct="1"/>
            <a:endParaRPr lang="ja-JP" altLang="en-US" smtClean="0"/>
          </a:p>
          <a:p>
            <a:pPr eaLnBrk="1" hangingPunct="1"/>
            <a:r>
              <a:rPr lang="ja-JP" altLang="en-US" smtClean="0"/>
              <a:t>◆説明手順</a:t>
            </a:r>
          </a:p>
          <a:p>
            <a:pPr eaLnBrk="1" hangingPunct="1"/>
            <a:r>
              <a:rPr lang="ja-JP" altLang="en-US" smtClean="0"/>
              <a:t>所要時間：１分</a:t>
            </a:r>
            <a:endParaRPr lang="en-US" altLang="ja-JP" smtClean="0"/>
          </a:p>
          <a:p>
            <a:pPr eaLnBrk="1" hangingPunct="1"/>
            <a:r>
              <a:rPr lang="ja-JP" altLang="en-US" smtClean="0"/>
              <a:t>・個人番号カードについて説明する。</a:t>
            </a:r>
            <a:endParaRPr lang="en-US" altLang="ja-JP" smtClean="0"/>
          </a:p>
          <a:p>
            <a:pPr eaLnBrk="1" hangingPunct="1"/>
            <a:r>
              <a:rPr lang="ja-JP" altLang="en-US" smtClean="0"/>
              <a:t>①氏名、住所、生年月日、性別、個人番号その他政令で定める事項が記載され、本人の写真が表示され、かつこれらの事項その他政令で定める事項が記載されたカードを、申請のあった住民に交付する。</a:t>
            </a:r>
          </a:p>
          <a:p>
            <a:pPr eaLnBrk="1" hangingPunct="1"/>
            <a:r>
              <a:rPr lang="ja-JP" altLang="en-US" smtClean="0"/>
              <a:t>②個人番号カードは、本人確認、個人番号確認、マイ・ポータルへのログイン（認証）等への活用が想定されている。</a:t>
            </a:r>
          </a:p>
          <a:p>
            <a:pPr eaLnBrk="1" hangingPunct="1"/>
            <a:r>
              <a:rPr lang="ja-JP" altLang="en-US" smtClean="0"/>
              <a:t>・個人番号カードの発行方法、</a:t>
            </a:r>
            <a:r>
              <a:rPr lang="en-US" altLang="ja-JP" smtClean="0"/>
              <a:t>IC</a:t>
            </a:r>
            <a:r>
              <a:rPr lang="ja-JP" altLang="en-US" smtClean="0"/>
              <a:t>カード以外のツールを用意するか等について、現在国にて検討中である。</a:t>
            </a:r>
            <a:endParaRPr lang="en-US" altLang="ja-JP" smtClean="0"/>
          </a:p>
          <a:p>
            <a:pPr eaLnBrk="1" hangingPunct="1"/>
            <a:endParaRPr lang="en-US" altLang="ja-JP" smtClean="0"/>
          </a:p>
          <a:p>
            <a:pPr eaLnBrk="1" hangingPunct="1"/>
            <a:r>
              <a:rPr lang="ja-JP" altLang="en-US" smtClean="0"/>
              <a:t>◆補足事項（スライド未掲載のデータやファクト等）</a:t>
            </a:r>
          </a:p>
          <a:p>
            <a:pPr eaLnBrk="1" hangingPunct="1"/>
            <a:r>
              <a:rPr lang="ja-JP" altLang="en-US" smtClean="0"/>
              <a:t>特になし。</a:t>
            </a:r>
            <a:endParaRPr lang="en-US" altLang="ja-JP" smtClean="0"/>
          </a:p>
          <a:p>
            <a:pPr eaLnBrk="1" hangingPunct="1"/>
            <a:endParaRPr lang="en-US" altLang="ja-JP" smtClean="0"/>
          </a:p>
          <a:p>
            <a:pPr eaLnBrk="1" hangingPunct="1"/>
            <a:r>
              <a:rPr lang="ja-JP" altLang="en-US" smtClean="0"/>
              <a:t>◆受講者への確認事項</a:t>
            </a:r>
          </a:p>
          <a:p>
            <a:pPr eaLnBrk="1" hangingPunct="1"/>
            <a:r>
              <a:rPr lang="ja-JP" altLang="en-US" smtClean="0"/>
              <a:t>特になし。</a:t>
            </a:r>
          </a:p>
          <a:p>
            <a:pPr eaLnBrk="1" hangingPunct="1"/>
            <a:endParaRPr lang="ja-JP" altLang="en-US" smtClean="0"/>
          </a:p>
        </p:txBody>
      </p:sp>
      <p:sp>
        <p:nvSpPr>
          <p:cNvPr id="63492" name="スライド番号プレースホルダ 5"/>
          <p:cNvSpPr txBox="1">
            <a:spLocks noGrp="1"/>
          </p:cNvSpPr>
          <p:nvPr/>
        </p:nvSpPr>
        <p:spPr bwMode="auto">
          <a:xfrm>
            <a:off x="2994025" y="9455150"/>
            <a:ext cx="747713" cy="247650"/>
          </a:xfrm>
          <a:prstGeom prst="rect">
            <a:avLst/>
          </a:prstGeom>
          <a:noFill/>
          <a:ln w="9525">
            <a:noFill/>
            <a:miter lim="800000"/>
            <a:headEnd/>
            <a:tailEnd/>
          </a:ln>
        </p:spPr>
        <p:txBody>
          <a:bodyPr lIns="90762" tIns="45381" rIns="90762" bIns="45381" anchor="b"/>
          <a:lstStyle/>
          <a:p>
            <a:pPr algn="ctr" defTabSz="915988" eaLnBrk="1" hangingPunct="1"/>
            <a:fld id="{4F3761AE-227C-472E-8A4A-444A7886D1C1}" type="slidenum">
              <a:rPr kumimoji="1" lang="en-US" altLang="ja-JP" sz="900">
                <a:solidFill>
                  <a:srgbClr val="000066"/>
                </a:solidFill>
                <a:latin typeface="Times New Roman" pitchFamily="18" charset="0"/>
              </a:rPr>
              <a:pPr algn="ctr" defTabSz="915988" eaLnBrk="1" hangingPunct="1"/>
              <a:t>27</a:t>
            </a:fld>
            <a:endParaRPr kumimoji="1" lang="en-US" altLang="ja-JP" sz="900">
              <a:solidFill>
                <a:srgbClr val="000066"/>
              </a:solidFill>
              <a:latin typeface="Times New Roman" pitchFamily="18"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スライド イメージ プレースホルダ 1"/>
          <p:cNvSpPr>
            <a:spLocks noGrp="1" noRot="1" noChangeAspect="1" noTextEdit="1"/>
          </p:cNvSpPr>
          <p:nvPr>
            <p:ph type="sldImg"/>
          </p:nvPr>
        </p:nvSpPr>
        <p:spPr>
          <a:xfrm>
            <a:off x="696913" y="741363"/>
            <a:ext cx="5341937" cy="3698875"/>
          </a:xfrm>
          <a:ln/>
        </p:spPr>
      </p:sp>
      <p:sp>
        <p:nvSpPr>
          <p:cNvPr id="64515" name="ノート プレースホルダ 2"/>
          <p:cNvSpPr>
            <a:spLocks noGrp="1"/>
          </p:cNvSpPr>
          <p:nvPr>
            <p:ph type="body" idx="1"/>
          </p:nvPr>
        </p:nvSpPr>
        <p:spPr>
          <a:noFill/>
          <a:ln/>
        </p:spPr>
        <p:txBody>
          <a:bodyPr/>
          <a:lstStyle/>
          <a:p>
            <a:pPr eaLnBrk="1" hangingPunct="1"/>
            <a:r>
              <a:rPr lang="ja-JP" altLang="en-US" smtClean="0"/>
              <a:t>ページタイトル：</a:t>
            </a:r>
            <a:endParaRPr lang="ja-JP" altLang="ja-JP" smtClean="0"/>
          </a:p>
          <a:p>
            <a:pPr eaLnBrk="1" hangingPunct="1"/>
            <a:r>
              <a:rPr lang="ja-JP" altLang="en-US" smtClean="0"/>
              <a:t>９．</a:t>
            </a:r>
            <a:r>
              <a:rPr lang="ja-JP" altLang="ja-JP" smtClean="0"/>
              <a:t>番号制度を読み解くキーワード　～</a:t>
            </a:r>
            <a:r>
              <a:rPr lang="ja-JP" altLang="en-US" smtClean="0"/>
              <a:t>マイ・ポータル</a:t>
            </a:r>
            <a:r>
              <a:rPr lang="ja-JP" altLang="ja-JP" smtClean="0"/>
              <a:t>～</a:t>
            </a:r>
            <a:endParaRPr lang="en-US" altLang="ja-JP" smtClean="0"/>
          </a:p>
          <a:p>
            <a:pPr eaLnBrk="1" hangingPunct="1"/>
            <a:endParaRPr lang="en-US" altLang="ja-JP" smtClean="0"/>
          </a:p>
          <a:p>
            <a:pPr eaLnBrk="1" hangingPunct="1"/>
            <a:r>
              <a:rPr lang="ja-JP" altLang="en-US" smtClean="0"/>
              <a:t>◆このページのポイント</a:t>
            </a:r>
            <a:endParaRPr lang="en-US" altLang="ja-JP" smtClean="0"/>
          </a:p>
          <a:p>
            <a:pPr eaLnBrk="1" hangingPunct="1"/>
            <a:r>
              <a:rPr lang="ja-JP" altLang="en-US" smtClean="0"/>
              <a:t>番号制度について、特に留意すべき点について理解してもらう。</a:t>
            </a:r>
            <a:endParaRPr lang="en-US" altLang="ja-JP" smtClean="0"/>
          </a:p>
          <a:p>
            <a:pPr eaLnBrk="1" hangingPunct="1"/>
            <a:endParaRPr lang="ja-JP" altLang="en-US" smtClean="0"/>
          </a:p>
          <a:p>
            <a:pPr eaLnBrk="1" hangingPunct="1"/>
            <a:r>
              <a:rPr lang="ja-JP" altLang="en-US" smtClean="0"/>
              <a:t>◆説明手順</a:t>
            </a:r>
          </a:p>
          <a:p>
            <a:pPr eaLnBrk="1" hangingPunct="1"/>
            <a:r>
              <a:rPr lang="ja-JP" altLang="en-US" smtClean="0"/>
              <a:t>所要時間：２分</a:t>
            </a:r>
            <a:endParaRPr lang="en-US" altLang="ja-JP" smtClean="0"/>
          </a:p>
          <a:p>
            <a:pPr eaLnBrk="1" hangingPunct="1"/>
            <a:r>
              <a:rPr lang="ja-JP" altLang="en-US" smtClean="0"/>
              <a:t>・マイ・ポータルについて説明する。</a:t>
            </a:r>
            <a:endParaRPr lang="en-US" altLang="ja-JP" smtClean="0"/>
          </a:p>
          <a:p>
            <a:pPr eaLnBrk="1" hangingPunct="1"/>
            <a:r>
              <a:rPr lang="ja-JP" altLang="en-US" smtClean="0"/>
              <a:t>①個人の</a:t>
            </a:r>
            <a:r>
              <a:rPr lang="en-US" altLang="ja-JP" smtClean="0"/>
              <a:t>PC</a:t>
            </a:r>
            <a:r>
              <a:rPr lang="ja-JP" altLang="en-US" smtClean="0"/>
              <a:t>等から、地方公共団体等が保有する本人の個人情報、アクセスログ等を確認できるようにする仕組み</a:t>
            </a:r>
          </a:p>
          <a:p>
            <a:pPr eaLnBrk="1" hangingPunct="1"/>
            <a:r>
              <a:rPr lang="ja-JP" altLang="en-US" smtClean="0"/>
              <a:t>②電子申請、行政機関等からのお知らせ（プッシュ型）の確認等への活用も想定されている</a:t>
            </a:r>
          </a:p>
          <a:p>
            <a:pPr eaLnBrk="1" hangingPunct="1"/>
            <a:r>
              <a:rPr lang="ja-JP" altLang="en-US" smtClean="0"/>
              <a:t>③具体的な方法、技術的な検討は今後行われる予定</a:t>
            </a:r>
          </a:p>
          <a:p>
            <a:pPr eaLnBrk="1" hangingPunct="1"/>
            <a:endParaRPr lang="en-US" altLang="ja-JP" smtClean="0"/>
          </a:p>
          <a:p>
            <a:pPr eaLnBrk="1" hangingPunct="1"/>
            <a:r>
              <a:rPr lang="ja-JP" altLang="en-US" smtClean="0"/>
              <a:t>◆補足事項（スライド未掲載のデータやファクト等）</a:t>
            </a:r>
          </a:p>
          <a:p>
            <a:pPr eaLnBrk="1" hangingPunct="1"/>
            <a:r>
              <a:rPr lang="ja-JP" altLang="en-US" smtClean="0"/>
              <a:t>特になし。</a:t>
            </a:r>
            <a:endParaRPr lang="en-US" altLang="ja-JP" smtClean="0"/>
          </a:p>
          <a:p>
            <a:pPr eaLnBrk="1" hangingPunct="1"/>
            <a:endParaRPr lang="en-US" altLang="ja-JP" smtClean="0"/>
          </a:p>
          <a:p>
            <a:pPr eaLnBrk="1" hangingPunct="1"/>
            <a:r>
              <a:rPr lang="ja-JP" altLang="en-US" smtClean="0"/>
              <a:t>◆受講者への確認事項</a:t>
            </a:r>
          </a:p>
          <a:p>
            <a:pPr eaLnBrk="1" hangingPunct="1"/>
            <a:r>
              <a:rPr lang="ja-JP" altLang="en-US" smtClean="0"/>
              <a:t>特になし。</a:t>
            </a:r>
          </a:p>
          <a:p>
            <a:pPr eaLnBrk="1" hangingPunct="1"/>
            <a:endParaRPr lang="ja-JP" altLang="en-US" smtClean="0"/>
          </a:p>
          <a:p>
            <a:pPr eaLnBrk="1" hangingPunct="1"/>
            <a:endParaRPr lang="ja-JP" altLang="en-US" smtClean="0"/>
          </a:p>
        </p:txBody>
      </p:sp>
      <p:sp>
        <p:nvSpPr>
          <p:cNvPr id="64516" name="スライド番号プレースホルダ 5"/>
          <p:cNvSpPr txBox="1">
            <a:spLocks noGrp="1"/>
          </p:cNvSpPr>
          <p:nvPr/>
        </p:nvSpPr>
        <p:spPr bwMode="auto">
          <a:xfrm>
            <a:off x="2994025" y="9455150"/>
            <a:ext cx="747713" cy="247650"/>
          </a:xfrm>
          <a:prstGeom prst="rect">
            <a:avLst/>
          </a:prstGeom>
          <a:noFill/>
          <a:ln w="9525">
            <a:noFill/>
            <a:miter lim="800000"/>
            <a:headEnd/>
            <a:tailEnd/>
          </a:ln>
        </p:spPr>
        <p:txBody>
          <a:bodyPr lIns="90762" tIns="45381" rIns="90762" bIns="45381" anchor="b"/>
          <a:lstStyle/>
          <a:p>
            <a:pPr algn="ctr" defTabSz="915988" eaLnBrk="1" hangingPunct="1"/>
            <a:fld id="{D379F4C2-2CEA-4FF4-9B39-52666B1B272B}" type="slidenum">
              <a:rPr kumimoji="1" lang="en-US" altLang="ja-JP" sz="900">
                <a:solidFill>
                  <a:srgbClr val="000066"/>
                </a:solidFill>
                <a:latin typeface="Times New Roman" pitchFamily="18" charset="0"/>
              </a:rPr>
              <a:pPr algn="ctr" defTabSz="915988" eaLnBrk="1" hangingPunct="1"/>
              <a:t>28</a:t>
            </a:fld>
            <a:endParaRPr kumimoji="1" lang="en-US" altLang="ja-JP" sz="900">
              <a:solidFill>
                <a:srgbClr val="000066"/>
              </a:solidFill>
              <a:latin typeface="Times New Roman" pitchFamily="18"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スライド イメージ プレースホルダ 1"/>
          <p:cNvSpPr>
            <a:spLocks noGrp="1" noRot="1" noChangeAspect="1" noTextEdit="1"/>
          </p:cNvSpPr>
          <p:nvPr>
            <p:ph type="sldImg"/>
          </p:nvPr>
        </p:nvSpPr>
        <p:spPr>
          <a:xfrm>
            <a:off x="696913" y="741363"/>
            <a:ext cx="5341937" cy="3698875"/>
          </a:xfrm>
          <a:ln/>
        </p:spPr>
      </p:sp>
      <p:sp>
        <p:nvSpPr>
          <p:cNvPr id="64515" name="ノート プレースホルダ 2"/>
          <p:cNvSpPr>
            <a:spLocks noGrp="1"/>
          </p:cNvSpPr>
          <p:nvPr>
            <p:ph type="body" idx="1"/>
          </p:nvPr>
        </p:nvSpPr>
        <p:spPr>
          <a:noFill/>
          <a:ln/>
        </p:spPr>
        <p:txBody>
          <a:bodyPr/>
          <a:lstStyle/>
          <a:p>
            <a:pPr eaLnBrk="1" hangingPunct="1"/>
            <a:r>
              <a:rPr lang="ja-JP" altLang="en-US" dirty="0" smtClean="0"/>
              <a:t>ページタイトル：</a:t>
            </a:r>
            <a:endParaRPr lang="ja-JP" altLang="ja-JP" dirty="0" smtClean="0"/>
          </a:p>
          <a:p>
            <a:pPr eaLnBrk="1" hangingPunct="1"/>
            <a:r>
              <a:rPr lang="ja-JP" altLang="en-US" dirty="0" smtClean="0"/>
              <a:t>９．</a:t>
            </a:r>
            <a:r>
              <a:rPr lang="ja-JP" altLang="ja-JP" dirty="0" smtClean="0"/>
              <a:t>番号制度を読み解くキーワード　</a:t>
            </a:r>
            <a:r>
              <a:rPr lang="ja-JP" altLang="ja-JP" dirty="0" smtClean="0"/>
              <a:t>～</a:t>
            </a:r>
            <a:r>
              <a:rPr lang="ja-JP" altLang="en-US" dirty="0" smtClean="0"/>
              <a:t>特定個人情報保護評価～</a:t>
            </a:r>
            <a:endParaRPr lang="en-US" altLang="ja-JP" dirty="0" smtClean="0"/>
          </a:p>
          <a:p>
            <a:pPr eaLnBrk="1" hangingPunct="1"/>
            <a:endParaRPr lang="en-US" altLang="ja-JP" dirty="0" smtClean="0"/>
          </a:p>
          <a:p>
            <a:pPr eaLnBrk="1" hangingPunct="1"/>
            <a:r>
              <a:rPr lang="ja-JP" altLang="en-US" dirty="0" smtClean="0"/>
              <a:t>◆このページのポイント</a:t>
            </a:r>
            <a:endParaRPr lang="en-US" altLang="ja-JP" dirty="0" smtClean="0"/>
          </a:p>
          <a:p>
            <a:pPr eaLnBrk="1" hangingPunct="1"/>
            <a:r>
              <a:rPr lang="ja-JP" altLang="en-US" dirty="0" smtClean="0"/>
              <a:t>番号制度について、特に留意すべき点について理解してもらう。</a:t>
            </a:r>
            <a:endParaRPr lang="en-US" altLang="ja-JP" dirty="0" smtClean="0"/>
          </a:p>
          <a:p>
            <a:pPr eaLnBrk="1" hangingPunct="1"/>
            <a:endParaRPr lang="ja-JP" altLang="en-US" dirty="0" smtClean="0"/>
          </a:p>
          <a:p>
            <a:pPr eaLnBrk="1" hangingPunct="1"/>
            <a:r>
              <a:rPr lang="ja-JP" altLang="en-US" dirty="0" smtClean="0"/>
              <a:t>◆説明手順</a:t>
            </a:r>
          </a:p>
          <a:p>
            <a:pPr eaLnBrk="1" hangingPunct="1"/>
            <a:r>
              <a:rPr lang="ja-JP" altLang="en-US" dirty="0" smtClean="0"/>
              <a:t>所要時間：２分</a:t>
            </a:r>
            <a:endParaRPr lang="en-US" altLang="ja-JP" dirty="0" smtClean="0"/>
          </a:p>
          <a:p>
            <a:pPr eaLnBrk="1" hangingPunct="1"/>
            <a:r>
              <a:rPr lang="ja-JP" altLang="en-US" dirty="0" smtClean="0"/>
              <a:t>・特定個人情報保護評価について説明</a:t>
            </a:r>
            <a:r>
              <a:rPr lang="ja-JP" altLang="en-US" dirty="0" smtClean="0"/>
              <a:t>する。</a:t>
            </a:r>
            <a:endParaRPr lang="en-US" altLang="ja-JP" dirty="0" smtClean="0"/>
          </a:p>
          <a:p>
            <a:pPr eaLnBrk="1" hangingPunct="1"/>
            <a:r>
              <a:rPr lang="ja-JP" altLang="en-US" dirty="0" smtClean="0"/>
              <a:t>①評価実施機関（地方公共団体等）が個人情報ファイルを取り扱う前提として行う影響評価。</a:t>
            </a:r>
            <a:endParaRPr lang="en-US" altLang="ja-JP" dirty="0" smtClean="0"/>
          </a:p>
          <a:p>
            <a:pPr eaLnBrk="1" hangingPunct="1"/>
            <a:r>
              <a:rPr lang="ja-JP" altLang="en-US" dirty="0" smtClean="0"/>
              <a:t>②関係利用事務が対象となるため、民間事業者はほとんどの場合対象にならない。</a:t>
            </a:r>
            <a:endParaRPr lang="en-US" altLang="ja-JP" dirty="0" smtClean="0"/>
          </a:p>
          <a:p>
            <a:pPr eaLnBrk="1" hangingPunct="1"/>
            <a:r>
              <a:rPr lang="ja-JP" altLang="en-US" dirty="0" smtClean="0"/>
              <a:t>③しきい値があって、団体の特定個人情報の数によって対応が異なる。</a:t>
            </a:r>
            <a:endParaRPr lang="en-US" altLang="ja-JP" dirty="0" smtClean="0"/>
          </a:p>
          <a:p>
            <a:pPr eaLnBrk="1" hangingPunct="1"/>
            <a:endParaRPr lang="en-US" altLang="ja-JP" dirty="0" smtClean="0"/>
          </a:p>
          <a:p>
            <a:pPr eaLnBrk="1" hangingPunct="1"/>
            <a:r>
              <a:rPr lang="ja-JP" altLang="en-US" dirty="0" smtClean="0"/>
              <a:t>◆補足事項（スライド未掲載のデータやファクト等</a:t>
            </a:r>
            <a:r>
              <a:rPr lang="ja-JP" altLang="en-US" dirty="0" smtClean="0"/>
              <a:t>）</a:t>
            </a:r>
            <a:endParaRPr lang="en-US" altLang="ja-JP" dirty="0" smtClean="0"/>
          </a:p>
          <a:p>
            <a:pPr eaLnBrk="1" hangingPunct="1"/>
            <a:endParaRPr lang="en-US" altLang="ja-JP" dirty="0" smtClean="0"/>
          </a:p>
          <a:p>
            <a:pPr eaLnBrk="1" hangingPunct="1"/>
            <a:r>
              <a:rPr lang="ja-JP" altLang="en-US" dirty="0" smtClean="0"/>
              <a:t>特定個人情報保護委員会 </a:t>
            </a:r>
            <a:r>
              <a:rPr lang="en-US" altLang="ja-JP" dirty="0" smtClean="0"/>
              <a:t>&gt; </a:t>
            </a:r>
            <a:r>
              <a:rPr lang="ja-JP" altLang="en-US" dirty="0" smtClean="0"/>
              <a:t>委員会の活動 </a:t>
            </a:r>
            <a:r>
              <a:rPr lang="en-US" altLang="ja-JP" dirty="0" smtClean="0"/>
              <a:t>&gt; </a:t>
            </a:r>
            <a:r>
              <a:rPr lang="ja-JP" altLang="en-US" dirty="0" smtClean="0"/>
              <a:t>特定個人情報保護評価</a:t>
            </a:r>
            <a:endParaRPr lang="en-US" altLang="ja-JP" dirty="0" smtClean="0"/>
          </a:p>
          <a:p>
            <a:pPr eaLnBrk="1" hangingPunct="1"/>
            <a:r>
              <a:rPr lang="en-US" altLang="ja-JP" dirty="0" smtClean="0"/>
              <a:t>http://www.ppc.go.jp/enforcement/assessment/</a:t>
            </a:r>
          </a:p>
          <a:p>
            <a:pPr eaLnBrk="1" hangingPunct="1"/>
            <a:endParaRPr lang="en-US" altLang="ja-JP" dirty="0" smtClean="0"/>
          </a:p>
          <a:p>
            <a:pPr eaLnBrk="1" hangingPunct="1"/>
            <a:r>
              <a:rPr lang="ja-JP" altLang="en-US" dirty="0" smtClean="0"/>
              <a:t>◆受講者への確認事項</a:t>
            </a:r>
          </a:p>
          <a:p>
            <a:pPr eaLnBrk="1" hangingPunct="1"/>
            <a:r>
              <a:rPr lang="ja-JP" altLang="en-US" dirty="0" smtClean="0"/>
              <a:t>特になし。</a:t>
            </a:r>
          </a:p>
          <a:p>
            <a:pPr eaLnBrk="1" hangingPunct="1"/>
            <a:endParaRPr lang="ja-JP" altLang="en-US" dirty="0" smtClean="0"/>
          </a:p>
          <a:p>
            <a:pPr eaLnBrk="1" hangingPunct="1"/>
            <a:endParaRPr lang="ja-JP" altLang="en-US" dirty="0" smtClean="0"/>
          </a:p>
        </p:txBody>
      </p:sp>
      <p:sp>
        <p:nvSpPr>
          <p:cNvPr id="64516" name="スライド番号プレースホルダ 5"/>
          <p:cNvSpPr txBox="1">
            <a:spLocks noGrp="1"/>
          </p:cNvSpPr>
          <p:nvPr/>
        </p:nvSpPr>
        <p:spPr bwMode="auto">
          <a:xfrm>
            <a:off x="2994025" y="9455150"/>
            <a:ext cx="747713" cy="247650"/>
          </a:xfrm>
          <a:prstGeom prst="rect">
            <a:avLst/>
          </a:prstGeom>
          <a:noFill/>
          <a:ln w="9525">
            <a:noFill/>
            <a:miter lim="800000"/>
            <a:headEnd/>
            <a:tailEnd/>
          </a:ln>
        </p:spPr>
        <p:txBody>
          <a:bodyPr lIns="90762" tIns="45381" rIns="90762" bIns="45381" anchor="b"/>
          <a:lstStyle/>
          <a:p>
            <a:pPr algn="ctr" defTabSz="915988" eaLnBrk="1" hangingPunct="1"/>
            <a:fld id="{D379F4C2-2CEA-4FF4-9B39-52666B1B272B}" type="slidenum">
              <a:rPr kumimoji="1" lang="en-US" altLang="ja-JP" sz="900">
                <a:solidFill>
                  <a:srgbClr val="000066"/>
                </a:solidFill>
                <a:latin typeface="Times New Roman" pitchFamily="18" charset="0"/>
              </a:rPr>
              <a:pPr algn="ctr" defTabSz="915988" eaLnBrk="1" hangingPunct="1"/>
              <a:t>29</a:t>
            </a:fld>
            <a:endParaRPr kumimoji="1" lang="en-US" altLang="ja-JP" sz="900">
              <a:solidFill>
                <a:srgbClr val="000066"/>
              </a:solidFill>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スライド イメージ プレースホルダ 1"/>
          <p:cNvSpPr>
            <a:spLocks noGrp="1" noRot="1" noChangeAspect="1" noTextEdit="1"/>
          </p:cNvSpPr>
          <p:nvPr>
            <p:ph type="sldImg"/>
          </p:nvPr>
        </p:nvSpPr>
        <p:spPr>
          <a:xfrm>
            <a:off x="696913" y="741363"/>
            <a:ext cx="5341937" cy="3698875"/>
          </a:xfrm>
          <a:ln/>
        </p:spPr>
      </p:sp>
      <p:sp>
        <p:nvSpPr>
          <p:cNvPr id="38915" name="ノート プレースホルダ 2"/>
          <p:cNvSpPr>
            <a:spLocks noGrp="1"/>
          </p:cNvSpPr>
          <p:nvPr>
            <p:ph type="body" idx="1"/>
          </p:nvPr>
        </p:nvSpPr>
        <p:spPr>
          <a:noFill/>
          <a:ln/>
        </p:spPr>
        <p:txBody>
          <a:bodyPr/>
          <a:lstStyle/>
          <a:p>
            <a:pPr eaLnBrk="1" hangingPunct="1"/>
            <a:r>
              <a:rPr lang="ja-JP" altLang="en-US" smtClean="0"/>
              <a:t>ページタイトル：</a:t>
            </a:r>
            <a:endParaRPr lang="ja-JP" altLang="ja-JP" smtClean="0"/>
          </a:p>
          <a:p>
            <a:pPr eaLnBrk="1" hangingPunct="1"/>
            <a:r>
              <a:rPr lang="ja-JP" altLang="en-US" smtClean="0"/>
              <a:t>３．番号制度とは</a:t>
            </a:r>
            <a:endParaRPr lang="en-US" altLang="ja-JP" smtClean="0"/>
          </a:p>
          <a:p>
            <a:pPr eaLnBrk="1" hangingPunct="1"/>
            <a:endParaRPr lang="en-US" altLang="ja-JP" smtClean="0"/>
          </a:p>
          <a:p>
            <a:pPr eaLnBrk="1" hangingPunct="1"/>
            <a:r>
              <a:rPr lang="ja-JP" altLang="en-US" smtClean="0"/>
              <a:t>◆このページのポイント</a:t>
            </a:r>
          </a:p>
          <a:p>
            <a:pPr eaLnBrk="1" hangingPunct="1"/>
            <a:r>
              <a:rPr lang="ja-JP" altLang="en-US" smtClean="0"/>
              <a:t>番号制度の意義、基本的な仕組みについて理解してもらう。</a:t>
            </a:r>
            <a:endParaRPr lang="en-US" altLang="ja-JP" smtClean="0"/>
          </a:p>
          <a:p>
            <a:pPr eaLnBrk="1" hangingPunct="1"/>
            <a:endParaRPr lang="ja-JP" altLang="en-US" smtClean="0"/>
          </a:p>
          <a:p>
            <a:pPr eaLnBrk="1" hangingPunct="1"/>
            <a:r>
              <a:rPr lang="ja-JP" altLang="en-US" smtClean="0"/>
              <a:t>◆説明手順</a:t>
            </a:r>
            <a:endParaRPr lang="en-US" altLang="ja-JP" smtClean="0"/>
          </a:p>
          <a:p>
            <a:pPr eaLnBrk="1" hangingPunct="1"/>
            <a:r>
              <a:rPr lang="ja-JP" altLang="en-US" smtClean="0"/>
              <a:t>所要時間：４分</a:t>
            </a:r>
            <a:endParaRPr lang="en-US" altLang="ja-JP" smtClean="0"/>
          </a:p>
          <a:p>
            <a:pPr eaLnBrk="1" hangingPunct="1"/>
            <a:r>
              <a:rPr lang="ja-JP" altLang="en-US" smtClean="0"/>
              <a:t>・番号制度とは、社会福祉サービスの給付や税の負担等の公平性を確保するための社会的なインフラである。国民一人一人に番号を付すことにより、社会保障分野、税分野における制度の効率性、透明性の向上を図るツールである。</a:t>
            </a:r>
            <a:endParaRPr lang="en-US" altLang="ja-JP" smtClean="0"/>
          </a:p>
          <a:p>
            <a:pPr eaLnBrk="1" hangingPunct="1"/>
            <a:r>
              <a:rPr lang="ja-JP" altLang="en-US" smtClean="0"/>
              <a:t>・番号制度を導入することにより、国、都道府県、市区町村等が保有する個人の情報について、同一人物の情報であることを特定することが可能となる。</a:t>
            </a:r>
            <a:endParaRPr lang="en-US" altLang="ja-JP" smtClean="0"/>
          </a:p>
          <a:p>
            <a:pPr eaLnBrk="1" hangingPunct="1"/>
            <a:r>
              <a:rPr lang="ja-JP" altLang="en-US" smtClean="0"/>
              <a:t>・番号制度は、①国民一人ひとりに唯一無二の番号の付番、②市町村等の機関間における同一人の情報の連携・活用、③個人番号による自分が自分であることの証明の三つの仕組みから成る。</a:t>
            </a:r>
            <a:endParaRPr lang="en-US" altLang="ja-JP" smtClean="0"/>
          </a:p>
          <a:p>
            <a:pPr eaLnBrk="1" hangingPunct="1"/>
            <a:r>
              <a:rPr lang="ja-JP" altLang="en-US" smtClean="0"/>
              <a:t>・①付番とは、個人番号を住民一人一人に付番することで、市町村では、住基ネットの仕組みを利用して個人番号を入手する。個人番号は「見える番号」で、個人番号カードや各種帳票に印字される。市町村等では、個人番号により個人の情報を検索したり抽出したりできるようにしなくてはならない。</a:t>
            </a:r>
            <a:endParaRPr lang="en-US" altLang="ja-JP" smtClean="0"/>
          </a:p>
          <a:p>
            <a:pPr eaLnBrk="1" hangingPunct="1"/>
            <a:r>
              <a:rPr lang="ja-JP" altLang="en-US" smtClean="0"/>
              <a:t>・②情報連携とは、番号制度を活用して、自団体内で番号を利用して得られる情報については住民に同一内容が記載された書面を重ねて求めることがないようにすること、あるいは自団体では確認できない情報について、住民に書類を添付させるのではなく、情報を有する機関に対して住民の情報の問い合わせ（これを情報照会という）を行うことで入手することである。情報連携のための仕組みや導入準備については、技術編で説明する。</a:t>
            </a:r>
            <a:endParaRPr lang="en-US" altLang="ja-JP" smtClean="0"/>
          </a:p>
          <a:p>
            <a:pPr eaLnBrk="1" hangingPunct="1"/>
            <a:r>
              <a:rPr lang="ja-JP" altLang="en-US" smtClean="0"/>
              <a:t>・③本人確認とは、個人番号の利用に際して最初に行うべき重要な確認行為である。自団体で、特定個人情報を他の部局、課で活用したり、他の機関と情報連携することで、住民に添付資料等を持参してもらうことなく個人の情報を利活用することになるため、最初の本人確認が非常に重要である。</a:t>
            </a:r>
            <a:endParaRPr lang="en-US" altLang="ja-JP" smtClean="0"/>
          </a:p>
          <a:p>
            <a:pPr eaLnBrk="1" hangingPunct="1"/>
            <a:r>
              <a:rPr lang="ja-JP" altLang="en-US" smtClean="0"/>
              <a:t>・個人番号を活用することにより、行政機関の保有する個人の情報を正確かつ効率的に把握することが可能となり、適切な福祉サービスの提供等が可能となることから、番号制度の仕組みをよく理解して取り組んでもらいたい。</a:t>
            </a:r>
            <a:endParaRPr lang="en-US" altLang="ja-JP" smtClean="0"/>
          </a:p>
          <a:p>
            <a:pPr eaLnBrk="1" hangingPunct="1"/>
            <a:endParaRPr lang="en-US" altLang="ja-JP" smtClean="0"/>
          </a:p>
          <a:p>
            <a:pPr eaLnBrk="1" hangingPunct="1"/>
            <a:r>
              <a:rPr lang="ja-JP" altLang="en-US" smtClean="0"/>
              <a:t>◆補足事項（スライド未掲載のデータやファクト等）</a:t>
            </a:r>
          </a:p>
          <a:p>
            <a:pPr eaLnBrk="1" hangingPunct="1"/>
            <a:r>
              <a:rPr lang="ja-JP" altLang="en-US" smtClean="0"/>
              <a:t>マイナンバーシンポジウム　政府説明資料</a:t>
            </a:r>
            <a:endParaRPr lang="en-US" altLang="ja-JP" smtClean="0"/>
          </a:p>
          <a:p>
            <a:pPr eaLnBrk="1" hangingPunct="1"/>
            <a:r>
              <a:rPr lang="en-US" altLang="ja-JP" smtClean="0"/>
              <a:t>http://www.cas.go.jp/jp/seisaku/mynumber/symposium/chiba.html</a:t>
            </a:r>
          </a:p>
          <a:p>
            <a:pPr eaLnBrk="1" hangingPunct="1"/>
            <a:endParaRPr lang="en-US" altLang="ja-JP" smtClean="0"/>
          </a:p>
          <a:p>
            <a:pPr eaLnBrk="1" hangingPunct="1"/>
            <a:r>
              <a:rPr lang="ja-JP" altLang="en-US" smtClean="0"/>
              <a:t>◆受講者への確認事項</a:t>
            </a:r>
            <a:endParaRPr lang="en-US" altLang="ja-JP" smtClean="0"/>
          </a:p>
          <a:p>
            <a:pPr eaLnBrk="1" hangingPunct="1"/>
            <a:r>
              <a:rPr lang="ja-JP" altLang="en-US" smtClean="0"/>
              <a:t>不明点を確認し、本講義のうち、その箇所については特に入念に説明する。</a:t>
            </a:r>
          </a:p>
          <a:p>
            <a:pPr eaLnBrk="1" hangingPunct="1"/>
            <a:endParaRPr lang="ja-JP" altLang="en-US" smtClean="0"/>
          </a:p>
        </p:txBody>
      </p:sp>
      <p:sp>
        <p:nvSpPr>
          <p:cNvPr id="38916" name="スライド番号プレースホルダ 5"/>
          <p:cNvSpPr txBox="1">
            <a:spLocks noGrp="1"/>
          </p:cNvSpPr>
          <p:nvPr/>
        </p:nvSpPr>
        <p:spPr bwMode="auto">
          <a:xfrm>
            <a:off x="2994025" y="9455150"/>
            <a:ext cx="747713" cy="247650"/>
          </a:xfrm>
          <a:prstGeom prst="rect">
            <a:avLst/>
          </a:prstGeom>
          <a:noFill/>
          <a:ln w="9525">
            <a:noFill/>
            <a:miter lim="800000"/>
            <a:headEnd/>
            <a:tailEnd/>
          </a:ln>
        </p:spPr>
        <p:txBody>
          <a:bodyPr lIns="90762" tIns="45381" rIns="90762" bIns="45381" anchor="b"/>
          <a:lstStyle/>
          <a:p>
            <a:pPr algn="ctr" defTabSz="915988" eaLnBrk="1" hangingPunct="1"/>
            <a:fld id="{9F4FE1B2-4E96-4BFB-85BD-CA0BCBCC2726}" type="slidenum">
              <a:rPr kumimoji="1" lang="en-US" altLang="ja-JP" sz="900">
                <a:solidFill>
                  <a:srgbClr val="000066"/>
                </a:solidFill>
                <a:latin typeface="Times New Roman" pitchFamily="18" charset="0"/>
              </a:rPr>
              <a:pPr algn="ctr" defTabSz="915988" eaLnBrk="1" hangingPunct="1"/>
              <a:t>3</a:t>
            </a:fld>
            <a:endParaRPr kumimoji="1" lang="en-US" altLang="ja-JP" sz="900">
              <a:solidFill>
                <a:srgbClr val="000066"/>
              </a:solidFill>
              <a:latin typeface="Times New Roman" pitchFamily="18"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スライド イメージ プレースホルダ 1"/>
          <p:cNvSpPr>
            <a:spLocks noGrp="1" noRot="1" noChangeAspect="1" noTextEdit="1"/>
          </p:cNvSpPr>
          <p:nvPr>
            <p:ph type="sldImg"/>
          </p:nvPr>
        </p:nvSpPr>
        <p:spPr>
          <a:xfrm>
            <a:off x="696913" y="741363"/>
            <a:ext cx="5341937" cy="3698875"/>
          </a:xfrm>
          <a:ln/>
        </p:spPr>
      </p:sp>
      <p:sp>
        <p:nvSpPr>
          <p:cNvPr id="64515" name="ノート プレースホルダ 2"/>
          <p:cNvSpPr>
            <a:spLocks noGrp="1"/>
          </p:cNvSpPr>
          <p:nvPr>
            <p:ph type="body" idx="1"/>
          </p:nvPr>
        </p:nvSpPr>
        <p:spPr>
          <a:noFill/>
          <a:ln/>
        </p:spPr>
        <p:txBody>
          <a:bodyPr/>
          <a:lstStyle/>
          <a:p>
            <a:pPr eaLnBrk="1" hangingPunct="1"/>
            <a:r>
              <a:rPr lang="ja-JP" altLang="en-US" dirty="0" smtClean="0"/>
              <a:t>ページタイトル：</a:t>
            </a:r>
            <a:endParaRPr lang="ja-JP" altLang="ja-JP" dirty="0" smtClean="0"/>
          </a:p>
          <a:p>
            <a:pPr eaLnBrk="1" hangingPunct="1"/>
            <a:r>
              <a:rPr lang="ja-JP" altLang="en-US" dirty="0" smtClean="0"/>
              <a:t>９．</a:t>
            </a:r>
            <a:r>
              <a:rPr lang="ja-JP" altLang="ja-JP" dirty="0" smtClean="0"/>
              <a:t>番号制度を読み解くキーワード　～</a:t>
            </a:r>
            <a:r>
              <a:rPr lang="ja-JP" altLang="en-US" dirty="0" smtClean="0"/>
              <a:t>マイ・ポータル</a:t>
            </a:r>
            <a:r>
              <a:rPr lang="ja-JP" altLang="ja-JP" dirty="0" smtClean="0"/>
              <a:t>～</a:t>
            </a:r>
            <a:endParaRPr lang="en-US" altLang="ja-JP" dirty="0" smtClean="0"/>
          </a:p>
          <a:p>
            <a:pPr eaLnBrk="1" hangingPunct="1"/>
            <a:endParaRPr lang="en-US" altLang="ja-JP" dirty="0" smtClean="0"/>
          </a:p>
          <a:p>
            <a:pPr eaLnBrk="1" hangingPunct="1"/>
            <a:r>
              <a:rPr lang="ja-JP" altLang="en-US" dirty="0" smtClean="0"/>
              <a:t>◆このページのポイント</a:t>
            </a:r>
            <a:endParaRPr lang="en-US" altLang="ja-JP" dirty="0" smtClean="0"/>
          </a:p>
          <a:p>
            <a:pPr eaLnBrk="1" hangingPunct="1"/>
            <a:r>
              <a:rPr lang="ja-JP" altLang="en-US" dirty="0" smtClean="0"/>
              <a:t>番号制度について、特に留意すべき点について理解してもらう。</a:t>
            </a:r>
            <a:endParaRPr lang="en-US" altLang="ja-JP" dirty="0" smtClean="0"/>
          </a:p>
          <a:p>
            <a:pPr eaLnBrk="1" hangingPunct="1"/>
            <a:endParaRPr lang="ja-JP" altLang="en-US" dirty="0" smtClean="0"/>
          </a:p>
          <a:p>
            <a:pPr eaLnBrk="1" hangingPunct="1"/>
            <a:r>
              <a:rPr lang="ja-JP" altLang="en-US" dirty="0" smtClean="0"/>
              <a:t>◆説明手順</a:t>
            </a:r>
          </a:p>
          <a:p>
            <a:pPr eaLnBrk="1" hangingPunct="1"/>
            <a:r>
              <a:rPr lang="ja-JP" altLang="en-US" dirty="0" smtClean="0"/>
              <a:t>所要時間：２分</a:t>
            </a:r>
            <a:endParaRPr lang="en-US" altLang="ja-JP" dirty="0" smtClean="0"/>
          </a:p>
          <a:p>
            <a:pPr eaLnBrk="1" hangingPunct="1"/>
            <a:r>
              <a:rPr lang="ja-JP" altLang="en-US" dirty="0" smtClean="0"/>
              <a:t>・特定個人情報の適正な取り扱いに関するガイドラインの説明をする</a:t>
            </a:r>
            <a:r>
              <a:rPr lang="ja-JP" altLang="en-US" dirty="0" smtClean="0"/>
              <a:t>。</a:t>
            </a:r>
            <a:endParaRPr lang="en-US" altLang="ja-JP" dirty="0" smtClean="0"/>
          </a:p>
          <a:p>
            <a:pPr eaLnBrk="1" hangingPunct="1"/>
            <a:r>
              <a:rPr lang="ja-JP" altLang="en-US" dirty="0" smtClean="0"/>
              <a:t>①特定個人情報ファイルの取扱に関しての具体的ない指針であり、このほか事業者向けもある。</a:t>
            </a:r>
            <a:endParaRPr lang="en-US" altLang="ja-JP" dirty="0" smtClean="0"/>
          </a:p>
          <a:p>
            <a:pPr eaLnBrk="1" hangingPunct="1"/>
            <a:r>
              <a:rPr lang="ja-JP" altLang="en-US" dirty="0" smtClean="0"/>
              <a:t>②地方公共団体は、このガイドライン等を参照して作成されたセキュリティポリシーに従うことが前提。</a:t>
            </a:r>
            <a:endParaRPr lang="en-US" altLang="ja-JP" dirty="0" smtClean="0"/>
          </a:p>
          <a:p>
            <a:pPr eaLnBrk="1" hangingPunct="1"/>
            <a:r>
              <a:rPr lang="ja-JP" altLang="en-US" dirty="0" smtClean="0"/>
              <a:t>③してはならない、しなければならないと記述された事項に従わない場合は、法令違反と判断される場合がある。</a:t>
            </a:r>
            <a:endParaRPr lang="en-US" altLang="ja-JP" dirty="0" smtClean="0"/>
          </a:p>
          <a:p>
            <a:pPr eaLnBrk="1" hangingPunct="1"/>
            <a:endParaRPr lang="en-US" altLang="ja-JP" dirty="0" smtClean="0"/>
          </a:p>
          <a:p>
            <a:pPr eaLnBrk="1" hangingPunct="1"/>
            <a:r>
              <a:rPr lang="ja-JP" altLang="en-US" dirty="0" smtClean="0"/>
              <a:t>◆補足事項（スライド未掲載のデータやファクト等</a:t>
            </a:r>
            <a:r>
              <a:rPr lang="ja-JP" altLang="en-US" dirty="0" smtClean="0"/>
              <a:t>）</a:t>
            </a:r>
            <a:endParaRPr lang="en-US" altLang="ja-JP" dirty="0" smtClean="0"/>
          </a:p>
          <a:p>
            <a:pPr eaLnBrk="1" hangingPunct="1"/>
            <a:r>
              <a:rPr lang="ja-JP" altLang="en-US" dirty="0" smtClean="0"/>
              <a:t>特定個人情報の適正な取り扱いに関するガイドライン（行政機関・地方公共団体編）</a:t>
            </a:r>
            <a:endParaRPr lang="ja-JP" altLang="en-US" dirty="0" smtClean="0"/>
          </a:p>
          <a:p>
            <a:pPr eaLnBrk="1" hangingPunct="1"/>
            <a:r>
              <a:rPr lang="en-US" altLang="ja-JP" dirty="0" smtClean="0"/>
              <a:t>http://www.ppc.go.jp/files/pdf/261218guideline.pdf</a:t>
            </a:r>
          </a:p>
          <a:p>
            <a:pPr eaLnBrk="1" hangingPunct="1"/>
            <a:endParaRPr lang="en-US" altLang="ja-JP" dirty="0" smtClean="0"/>
          </a:p>
          <a:p>
            <a:pPr eaLnBrk="1" hangingPunct="1"/>
            <a:r>
              <a:rPr lang="ja-JP" altLang="en-US" dirty="0" smtClean="0"/>
              <a:t>◆受講者への確認事項</a:t>
            </a:r>
          </a:p>
          <a:p>
            <a:pPr eaLnBrk="1" hangingPunct="1"/>
            <a:r>
              <a:rPr lang="ja-JP" altLang="en-US" dirty="0" smtClean="0"/>
              <a:t>特になし。</a:t>
            </a:r>
          </a:p>
          <a:p>
            <a:pPr eaLnBrk="1" hangingPunct="1"/>
            <a:endParaRPr lang="ja-JP" altLang="en-US" dirty="0" smtClean="0"/>
          </a:p>
          <a:p>
            <a:pPr eaLnBrk="1" hangingPunct="1"/>
            <a:endParaRPr lang="ja-JP" altLang="en-US" dirty="0" smtClean="0"/>
          </a:p>
        </p:txBody>
      </p:sp>
      <p:sp>
        <p:nvSpPr>
          <p:cNvPr id="64516" name="スライド番号プレースホルダ 5"/>
          <p:cNvSpPr txBox="1">
            <a:spLocks noGrp="1"/>
          </p:cNvSpPr>
          <p:nvPr/>
        </p:nvSpPr>
        <p:spPr bwMode="auto">
          <a:xfrm>
            <a:off x="2994025" y="9455150"/>
            <a:ext cx="747713" cy="247650"/>
          </a:xfrm>
          <a:prstGeom prst="rect">
            <a:avLst/>
          </a:prstGeom>
          <a:noFill/>
          <a:ln w="9525">
            <a:noFill/>
            <a:miter lim="800000"/>
            <a:headEnd/>
            <a:tailEnd/>
          </a:ln>
        </p:spPr>
        <p:txBody>
          <a:bodyPr lIns="90762" tIns="45381" rIns="90762" bIns="45381" anchor="b"/>
          <a:lstStyle/>
          <a:p>
            <a:pPr algn="ctr" defTabSz="915988" eaLnBrk="1" hangingPunct="1"/>
            <a:fld id="{D379F4C2-2CEA-4FF4-9B39-52666B1B272B}" type="slidenum">
              <a:rPr kumimoji="1" lang="en-US" altLang="ja-JP" sz="900">
                <a:solidFill>
                  <a:srgbClr val="000066"/>
                </a:solidFill>
                <a:latin typeface="Times New Roman" pitchFamily="18" charset="0"/>
              </a:rPr>
              <a:pPr algn="ctr" defTabSz="915988" eaLnBrk="1" hangingPunct="1"/>
              <a:t>30</a:t>
            </a:fld>
            <a:endParaRPr kumimoji="1" lang="en-US" altLang="ja-JP" sz="900">
              <a:solidFill>
                <a:srgbClr val="000066"/>
              </a:solidFill>
              <a:latin typeface="Times New Roman" pitchFamily="18"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スライド イメージ プレースホルダ 1"/>
          <p:cNvSpPr>
            <a:spLocks noGrp="1" noRot="1" noChangeAspect="1" noTextEdit="1"/>
          </p:cNvSpPr>
          <p:nvPr>
            <p:ph type="sldImg"/>
          </p:nvPr>
        </p:nvSpPr>
        <p:spPr>
          <a:xfrm>
            <a:off x="696913" y="741363"/>
            <a:ext cx="5341937" cy="3698875"/>
          </a:xfrm>
          <a:ln/>
        </p:spPr>
      </p:sp>
      <p:sp>
        <p:nvSpPr>
          <p:cNvPr id="65539" name="ノート プレースホルダ 2"/>
          <p:cNvSpPr>
            <a:spLocks noGrp="1"/>
          </p:cNvSpPr>
          <p:nvPr>
            <p:ph type="body" idx="1"/>
          </p:nvPr>
        </p:nvSpPr>
        <p:spPr>
          <a:noFill/>
          <a:ln/>
        </p:spPr>
        <p:txBody>
          <a:bodyPr/>
          <a:lstStyle/>
          <a:p>
            <a:pPr eaLnBrk="1" hangingPunct="1"/>
            <a:r>
              <a:rPr lang="ja-JP" altLang="en-US" dirty="0" smtClean="0"/>
              <a:t>ページタイトル：</a:t>
            </a:r>
            <a:endParaRPr lang="ja-JP" altLang="ja-JP" dirty="0" smtClean="0"/>
          </a:p>
          <a:p>
            <a:pPr eaLnBrk="1" hangingPunct="1"/>
            <a:r>
              <a:rPr lang="ja-JP" altLang="en-US" dirty="0" smtClean="0"/>
              <a:t>１０．番号制度の導入スケジュール</a:t>
            </a:r>
            <a:endParaRPr lang="en-US" altLang="ja-JP" dirty="0" smtClean="0"/>
          </a:p>
          <a:p>
            <a:pPr eaLnBrk="1" hangingPunct="1"/>
            <a:endParaRPr lang="en-US" altLang="ja-JP" dirty="0" smtClean="0"/>
          </a:p>
          <a:p>
            <a:pPr eaLnBrk="1" hangingPunct="1"/>
            <a:r>
              <a:rPr lang="ja-JP" altLang="en-US" dirty="0" smtClean="0"/>
              <a:t>◆このページのポイント</a:t>
            </a:r>
            <a:endParaRPr lang="en-US" altLang="ja-JP" dirty="0" smtClean="0"/>
          </a:p>
          <a:p>
            <a:pPr eaLnBrk="1" hangingPunct="1"/>
            <a:r>
              <a:rPr lang="ja-JP" altLang="en-US" dirty="0" smtClean="0"/>
              <a:t>番号制度の導入までに想定される対応スケジュール等について理解してもらう。</a:t>
            </a:r>
            <a:endParaRPr lang="en-US" altLang="ja-JP" dirty="0" smtClean="0"/>
          </a:p>
          <a:p>
            <a:pPr eaLnBrk="1" hangingPunct="1"/>
            <a:endParaRPr lang="ja-JP" altLang="en-US" dirty="0" smtClean="0"/>
          </a:p>
          <a:p>
            <a:pPr eaLnBrk="1" hangingPunct="1"/>
            <a:r>
              <a:rPr lang="ja-JP" altLang="en-US" dirty="0" smtClean="0"/>
              <a:t>◆説明手順</a:t>
            </a:r>
          </a:p>
          <a:p>
            <a:pPr eaLnBrk="1" hangingPunct="1"/>
            <a:r>
              <a:rPr lang="ja-JP" altLang="en-US" dirty="0" smtClean="0"/>
              <a:t>所要時間：３分</a:t>
            </a:r>
            <a:endParaRPr lang="en-US" altLang="ja-JP" dirty="0" smtClean="0"/>
          </a:p>
          <a:p>
            <a:pPr eaLnBrk="1" hangingPunct="1"/>
            <a:r>
              <a:rPr lang="ja-JP" altLang="en-US" dirty="0" smtClean="0"/>
              <a:t>・番号制度の導入スケジュールについては、法案の動向について注視しておくことが必要である。</a:t>
            </a:r>
            <a:endParaRPr lang="en-US" altLang="ja-JP" dirty="0" smtClean="0"/>
          </a:p>
          <a:p>
            <a:pPr eaLnBrk="1" hangingPunct="1"/>
            <a:r>
              <a:rPr lang="ja-JP" altLang="en-US" dirty="0" smtClean="0"/>
              <a:t>・導入に向けては、特にシステム構築（既存システムの改修を含む）を早期に対応することが必要である。</a:t>
            </a:r>
            <a:endParaRPr lang="en-US" altLang="ja-JP" dirty="0" smtClean="0"/>
          </a:p>
          <a:p>
            <a:pPr eaLnBrk="1" hangingPunct="1"/>
            <a:r>
              <a:rPr lang="ja-JP" altLang="en-US" dirty="0" smtClean="0"/>
              <a:t>・付番・通知、個人番号利用、情報連携について、講義内容をおさらいする。</a:t>
            </a:r>
            <a:endParaRPr lang="en-US" altLang="ja-JP" dirty="0" smtClean="0"/>
          </a:p>
          <a:p>
            <a:pPr eaLnBrk="1" hangingPunct="1"/>
            <a:endParaRPr lang="en-US" altLang="ja-JP" dirty="0" smtClean="0"/>
          </a:p>
          <a:p>
            <a:pPr eaLnBrk="1" hangingPunct="1"/>
            <a:r>
              <a:rPr lang="ja-JP" altLang="en-US" dirty="0" smtClean="0"/>
              <a:t>◆補足事項（スライド未掲載のデータやファクト等）</a:t>
            </a:r>
          </a:p>
          <a:p>
            <a:pPr eaLnBrk="1" hangingPunct="1"/>
            <a:r>
              <a:rPr lang="ja-JP" altLang="en-US" dirty="0" smtClean="0"/>
              <a:t>特になし。</a:t>
            </a:r>
            <a:endParaRPr lang="en-US" altLang="ja-JP" dirty="0" smtClean="0"/>
          </a:p>
          <a:p>
            <a:pPr eaLnBrk="1" hangingPunct="1"/>
            <a:endParaRPr lang="en-US" altLang="ja-JP" dirty="0" smtClean="0"/>
          </a:p>
          <a:p>
            <a:pPr eaLnBrk="1" hangingPunct="1"/>
            <a:r>
              <a:rPr lang="ja-JP" altLang="en-US" dirty="0" smtClean="0"/>
              <a:t>◆受講者への確認事項</a:t>
            </a:r>
            <a:endParaRPr lang="en-US" altLang="ja-JP" dirty="0" smtClean="0"/>
          </a:p>
          <a:p>
            <a:pPr eaLnBrk="1" hangingPunct="1"/>
            <a:r>
              <a:rPr lang="ja-JP" altLang="en-US" dirty="0" smtClean="0"/>
              <a:t>・付番・通知の際に、市町村が行うべき事項を質問する。</a:t>
            </a:r>
            <a:endParaRPr lang="en-US" altLang="ja-JP" dirty="0" smtClean="0"/>
          </a:p>
          <a:p>
            <a:pPr eaLnBrk="1" hangingPunct="1"/>
            <a:r>
              <a:rPr lang="ja-JP" altLang="en-US" dirty="0" smtClean="0"/>
              <a:t>・個人番号の利用に備えて市町村が行うべき事項を質問する。</a:t>
            </a:r>
            <a:endParaRPr lang="en-US" altLang="ja-JP" dirty="0" smtClean="0"/>
          </a:p>
          <a:p>
            <a:pPr eaLnBrk="1" hangingPunct="1"/>
            <a:endParaRPr lang="ja-JP" altLang="en-US" dirty="0" smtClean="0"/>
          </a:p>
        </p:txBody>
      </p:sp>
      <p:sp>
        <p:nvSpPr>
          <p:cNvPr id="65540" name="スライド番号プレースホルダ 5"/>
          <p:cNvSpPr txBox="1">
            <a:spLocks noGrp="1"/>
          </p:cNvSpPr>
          <p:nvPr/>
        </p:nvSpPr>
        <p:spPr bwMode="auto">
          <a:xfrm>
            <a:off x="2994025" y="9455150"/>
            <a:ext cx="747713" cy="247650"/>
          </a:xfrm>
          <a:prstGeom prst="rect">
            <a:avLst/>
          </a:prstGeom>
          <a:noFill/>
          <a:ln w="9525">
            <a:noFill/>
            <a:miter lim="800000"/>
            <a:headEnd/>
            <a:tailEnd/>
          </a:ln>
        </p:spPr>
        <p:txBody>
          <a:bodyPr lIns="90762" tIns="45381" rIns="90762" bIns="45381" anchor="b"/>
          <a:lstStyle/>
          <a:p>
            <a:pPr algn="ctr" defTabSz="915988" eaLnBrk="1" hangingPunct="1"/>
            <a:fld id="{F6D96B8E-E402-45FF-AEF1-6F1BC559E5E5}" type="slidenum">
              <a:rPr kumimoji="1" lang="en-US" altLang="ja-JP" sz="900">
                <a:solidFill>
                  <a:srgbClr val="000066"/>
                </a:solidFill>
                <a:latin typeface="Times New Roman" pitchFamily="18" charset="0"/>
              </a:rPr>
              <a:pPr algn="ctr" defTabSz="915988" eaLnBrk="1" hangingPunct="1"/>
              <a:t>31</a:t>
            </a:fld>
            <a:endParaRPr kumimoji="1" lang="en-US" altLang="ja-JP" sz="900">
              <a:solidFill>
                <a:srgbClr val="000066"/>
              </a:solidFill>
              <a:latin typeface="Times New Roman" pitchFamily="18"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695325" y="739775"/>
            <a:ext cx="5345113" cy="3700463"/>
          </a:xfrm>
        </p:spPr>
      </p:sp>
      <p:sp>
        <p:nvSpPr>
          <p:cNvPr id="3" name="ノート プレースホルダー 2"/>
          <p:cNvSpPr>
            <a:spLocks noGrp="1"/>
          </p:cNvSpPr>
          <p:nvPr>
            <p:ph type="body" idx="1"/>
          </p:nvPr>
        </p:nvSpPr>
        <p:spPr/>
        <p:txBody>
          <a:bodyPr/>
          <a:lstStyle/>
          <a:p>
            <a:pPr eaLnBrk="1" hangingPunct="1"/>
            <a:r>
              <a:rPr lang="ja-JP" altLang="en-US" dirty="0" smtClean="0"/>
              <a:t>ページタイトル：</a:t>
            </a:r>
            <a:endParaRPr lang="ja-JP" altLang="ja-JP" dirty="0" smtClean="0"/>
          </a:p>
          <a:p>
            <a:pPr eaLnBrk="1" hangingPunct="1"/>
            <a:r>
              <a:rPr lang="ja-JP" altLang="en-US" dirty="0" smtClean="0"/>
              <a:t>１１．番号法の支援策</a:t>
            </a:r>
            <a:endParaRPr lang="en-US" altLang="ja-JP" dirty="0" smtClean="0"/>
          </a:p>
          <a:p>
            <a:pPr eaLnBrk="1" hangingPunct="1"/>
            <a:endParaRPr lang="en-US" altLang="ja-JP" dirty="0" smtClean="0"/>
          </a:p>
          <a:p>
            <a:pPr eaLnBrk="1" hangingPunct="1"/>
            <a:r>
              <a:rPr lang="ja-JP" altLang="en-US" dirty="0" smtClean="0"/>
              <a:t>◆このページのポイント</a:t>
            </a:r>
            <a:endParaRPr lang="en-US" altLang="ja-JP" dirty="0" smtClean="0"/>
          </a:p>
          <a:p>
            <a:pPr eaLnBrk="1" hangingPunct="1"/>
            <a:r>
              <a:rPr lang="ja-JP" altLang="en-US" dirty="0" smtClean="0"/>
              <a:t>番号制度の支援策の概要について理解してもらう</a:t>
            </a:r>
            <a:endParaRPr lang="en-US" altLang="ja-JP" dirty="0" smtClean="0"/>
          </a:p>
          <a:p>
            <a:pPr eaLnBrk="1" hangingPunct="1"/>
            <a:endParaRPr lang="ja-JP" altLang="en-US" dirty="0" smtClean="0"/>
          </a:p>
          <a:p>
            <a:pPr eaLnBrk="1" hangingPunct="1"/>
            <a:r>
              <a:rPr lang="ja-JP" altLang="en-US" dirty="0" smtClean="0"/>
              <a:t>◆説明手順</a:t>
            </a:r>
          </a:p>
          <a:p>
            <a:pPr eaLnBrk="1" hangingPunct="1"/>
            <a:r>
              <a:rPr lang="ja-JP" altLang="en-US" dirty="0" smtClean="0"/>
              <a:t>所要時間：３分</a:t>
            </a:r>
            <a:endParaRPr lang="en-US" altLang="ja-JP" dirty="0" smtClean="0"/>
          </a:p>
          <a:p>
            <a:pPr eaLnBrk="1" hangingPunct="1"/>
            <a:r>
              <a:rPr lang="ja-JP" altLang="en-US" dirty="0" smtClean="0"/>
              <a:t>・本事業の趣旨を説明</a:t>
            </a:r>
            <a:endParaRPr lang="en-US" altLang="ja-JP" dirty="0" smtClean="0"/>
          </a:p>
          <a:p>
            <a:pPr eaLnBrk="1" hangingPunct="1"/>
            <a:r>
              <a:rPr lang="ja-JP" altLang="en-US" dirty="0" smtClean="0"/>
              <a:t>・課題として、団体間連携では、一定の範囲でルールを決めて業務プロセスを標準化することが不可欠であることの説明</a:t>
            </a:r>
            <a:endParaRPr lang="en-US" altLang="ja-JP" dirty="0" smtClean="0"/>
          </a:p>
          <a:p>
            <a:pPr eaLnBrk="1" hangingPunct="1"/>
            <a:r>
              <a:rPr lang="ja-JP" altLang="en-US" dirty="0" smtClean="0"/>
              <a:t>・そのため、本事業では標準的な業務プロセスフローを検討した。</a:t>
            </a:r>
            <a:endParaRPr lang="en-US" altLang="ja-JP" dirty="0" smtClean="0"/>
          </a:p>
          <a:p>
            <a:pPr eaLnBrk="1" hangingPunct="1"/>
            <a:r>
              <a:rPr lang="ja-JP" altLang="en-US" dirty="0" smtClean="0"/>
              <a:t>・右図では、連携に関わる標準的な業務プロセスフローをあることで、課題への支援を行うことの位置づけを示している。</a:t>
            </a:r>
            <a:endParaRPr lang="en-US" altLang="ja-JP" dirty="0" smtClean="0"/>
          </a:p>
          <a:p>
            <a:pPr eaLnBrk="1" hangingPunct="1"/>
            <a:endParaRPr lang="en-US" altLang="ja-JP" dirty="0" smtClean="0"/>
          </a:p>
          <a:p>
            <a:pPr eaLnBrk="1" hangingPunct="1"/>
            <a:r>
              <a:rPr lang="ja-JP" altLang="en-US" dirty="0" smtClean="0"/>
              <a:t>◆補足事項（スライド未掲載のデータやファクト等）</a:t>
            </a:r>
          </a:p>
          <a:p>
            <a:pPr eaLnBrk="1" hangingPunct="1"/>
            <a:r>
              <a:rPr lang="ja-JP" altLang="en-US" dirty="0" smtClean="0"/>
              <a:t>特になし。</a:t>
            </a:r>
            <a:endParaRPr lang="en-US" altLang="ja-JP" dirty="0" smtClean="0"/>
          </a:p>
          <a:p>
            <a:pPr eaLnBrk="1" hangingPunct="1"/>
            <a:endParaRPr lang="en-US" altLang="ja-JP" dirty="0" smtClean="0"/>
          </a:p>
          <a:p>
            <a:pPr eaLnBrk="1" hangingPunct="1"/>
            <a:r>
              <a:rPr lang="ja-JP" altLang="en-US" dirty="0" smtClean="0"/>
              <a:t>◆受講者への確認事項</a:t>
            </a:r>
            <a:endParaRPr lang="en-US" altLang="ja-JP" dirty="0" smtClean="0"/>
          </a:p>
          <a:p>
            <a:r>
              <a:rPr kumimoji="1" lang="ja-JP" altLang="en-US" dirty="0" smtClean="0"/>
              <a:t>特になし。</a:t>
            </a:r>
            <a:endParaRPr kumimoji="1" lang="ja-JP" altLang="en-US" dirty="0"/>
          </a:p>
        </p:txBody>
      </p:sp>
      <p:sp>
        <p:nvSpPr>
          <p:cNvPr id="4" name="スライド番号プレースホルダー 3"/>
          <p:cNvSpPr>
            <a:spLocks noGrp="1"/>
          </p:cNvSpPr>
          <p:nvPr>
            <p:ph type="sldNum" sz="quarter" idx="10"/>
          </p:nvPr>
        </p:nvSpPr>
        <p:spPr/>
        <p:txBody>
          <a:bodyPr/>
          <a:lstStyle/>
          <a:p>
            <a:fld id="{06C884F1-D850-4AA6-8CF2-7534F1A7E3C4}" type="slidenum">
              <a:rPr smtClean="0">
                <a:solidFill>
                  <a:prstClr val="black"/>
                </a:solidFill>
                <a:ea typeface="ＭＳ Ｐゴシック"/>
              </a:rPr>
              <a:pPr/>
              <a:t>32</a:t>
            </a:fld>
            <a:endParaRPr>
              <a:solidFill>
                <a:prstClr val="black"/>
              </a:solidFill>
              <a:ea typeface="ＭＳ Ｐゴシック"/>
            </a:endParaRPr>
          </a:p>
        </p:txBody>
      </p:sp>
    </p:spTree>
    <p:extLst>
      <p:ext uri="{BB962C8B-B14F-4D97-AF65-F5344CB8AC3E}">
        <p14:creationId xmlns="" xmlns:p14="http://schemas.microsoft.com/office/powerpoint/2010/main" val="236463746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695325" y="739775"/>
            <a:ext cx="5345113" cy="3700463"/>
          </a:xfrm>
        </p:spPr>
      </p:sp>
      <p:sp>
        <p:nvSpPr>
          <p:cNvPr id="3" name="ノート プレースホルダー 2"/>
          <p:cNvSpPr>
            <a:spLocks noGrp="1"/>
          </p:cNvSpPr>
          <p:nvPr>
            <p:ph type="body" idx="1"/>
          </p:nvPr>
        </p:nvSpPr>
        <p:spPr/>
        <p:txBody>
          <a:bodyPr/>
          <a:lstStyle/>
          <a:p>
            <a:pPr eaLnBrk="1" hangingPunct="1"/>
            <a:r>
              <a:rPr lang="ja-JP" altLang="en-US" dirty="0" smtClean="0"/>
              <a:t>ページタイトル：</a:t>
            </a:r>
            <a:endParaRPr lang="ja-JP" altLang="ja-JP" dirty="0" smtClean="0"/>
          </a:p>
          <a:p>
            <a:pPr eaLnBrk="1" hangingPunct="1"/>
            <a:r>
              <a:rPr lang="ja-JP" altLang="en-US" dirty="0" smtClean="0"/>
              <a:t>１１．番号法の支援策</a:t>
            </a:r>
            <a:endParaRPr lang="en-US" altLang="ja-JP" dirty="0" smtClean="0"/>
          </a:p>
          <a:p>
            <a:pPr eaLnBrk="1" hangingPunct="1"/>
            <a:endParaRPr lang="en-US" altLang="ja-JP" dirty="0" smtClean="0"/>
          </a:p>
          <a:p>
            <a:pPr eaLnBrk="1" hangingPunct="1"/>
            <a:r>
              <a:rPr lang="ja-JP" altLang="en-US" dirty="0" smtClean="0"/>
              <a:t>◆このページのポイント</a:t>
            </a:r>
            <a:endParaRPr lang="en-US" altLang="ja-JP" dirty="0" smtClean="0"/>
          </a:p>
          <a:p>
            <a:pPr eaLnBrk="1" hangingPunct="1"/>
            <a:r>
              <a:rPr lang="ja-JP" altLang="en-US" dirty="0" smtClean="0"/>
              <a:t>番号制度の支援策の概要について理解してもらう</a:t>
            </a:r>
            <a:endParaRPr lang="en-US" altLang="ja-JP" dirty="0" smtClean="0"/>
          </a:p>
          <a:p>
            <a:pPr eaLnBrk="1" hangingPunct="1"/>
            <a:endParaRPr lang="ja-JP" altLang="en-US" dirty="0" smtClean="0"/>
          </a:p>
          <a:p>
            <a:pPr eaLnBrk="1" hangingPunct="1"/>
            <a:r>
              <a:rPr lang="ja-JP" altLang="en-US" dirty="0" smtClean="0"/>
              <a:t>◆説明手順</a:t>
            </a:r>
          </a:p>
          <a:p>
            <a:pPr eaLnBrk="1" hangingPunct="1"/>
            <a:r>
              <a:rPr lang="ja-JP" altLang="en-US" dirty="0" smtClean="0"/>
              <a:t>所要時間：３分</a:t>
            </a:r>
            <a:endParaRPr lang="en-US" altLang="ja-JP" dirty="0" smtClean="0"/>
          </a:p>
          <a:p>
            <a:pPr eaLnBrk="1" hangingPunct="1"/>
            <a:r>
              <a:rPr lang="ja-JP" altLang="en-US" dirty="0" smtClean="0"/>
              <a:t>・本事業の成果物の概要を説明</a:t>
            </a:r>
            <a:endParaRPr lang="en-US" altLang="ja-JP" dirty="0" smtClean="0"/>
          </a:p>
          <a:p>
            <a:pPr eaLnBrk="1" hangingPunct="1"/>
            <a:r>
              <a:rPr lang="ja-JP" altLang="en-US" dirty="0" smtClean="0"/>
              <a:t>・別表第</a:t>
            </a:r>
            <a:r>
              <a:rPr lang="en-US" altLang="ja-JP" dirty="0" smtClean="0"/>
              <a:t>1</a:t>
            </a:r>
            <a:r>
              <a:rPr lang="ja-JP" altLang="en-US" dirty="0" smtClean="0"/>
              <a:t>第</a:t>
            </a:r>
            <a:r>
              <a:rPr lang="en-US" altLang="ja-JP" dirty="0" smtClean="0"/>
              <a:t>2</a:t>
            </a:r>
            <a:r>
              <a:rPr lang="ja-JP" altLang="en-US" dirty="0" smtClean="0"/>
              <a:t>の資料を整理し、その中から代表的な手続き一覧として資料４で</a:t>
            </a:r>
            <a:r>
              <a:rPr lang="en-US" altLang="ja-JP" dirty="0" smtClean="0"/>
              <a:t>44</a:t>
            </a:r>
            <a:r>
              <a:rPr lang="ja-JP" altLang="en-US" dirty="0" smtClean="0"/>
              <a:t>業務を対象としたこと。</a:t>
            </a:r>
            <a:endParaRPr lang="en-US" altLang="ja-JP" dirty="0" smtClean="0"/>
          </a:p>
          <a:p>
            <a:pPr eaLnBrk="1" hangingPunct="1"/>
            <a:r>
              <a:rPr lang="ja-JP" altLang="en-US" dirty="0" smtClean="0"/>
              <a:t>・この</a:t>
            </a:r>
            <a:r>
              <a:rPr lang="en-US" altLang="ja-JP" dirty="0" smtClean="0"/>
              <a:t>44</a:t>
            </a:r>
            <a:r>
              <a:rPr lang="ja-JP" altLang="en-US" dirty="0" smtClean="0"/>
              <a:t>業務における手続きをフロー化等したことの説明をする。</a:t>
            </a:r>
            <a:endParaRPr lang="en-US" altLang="ja-JP" dirty="0" smtClean="0"/>
          </a:p>
          <a:p>
            <a:pPr eaLnBrk="1" hangingPunct="1"/>
            <a:endParaRPr lang="en-US" altLang="ja-JP" dirty="0" smtClean="0"/>
          </a:p>
          <a:p>
            <a:pPr eaLnBrk="1" hangingPunct="1"/>
            <a:r>
              <a:rPr lang="ja-JP" altLang="en-US" dirty="0" smtClean="0"/>
              <a:t>◆補足事項（スライド未掲載のデータやファクト等）</a:t>
            </a:r>
          </a:p>
          <a:p>
            <a:pPr eaLnBrk="1" hangingPunct="1"/>
            <a:r>
              <a:rPr lang="ja-JP" altLang="en-US" dirty="0" smtClean="0"/>
              <a:t>特になし。</a:t>
            </a:r>
            <a:endParaRPr lang="en-US" altLang="ja-JP" dirty="0" smtClean="0"/>
          </a:p>
          <a:p>
            <a:pPr eaLnBrk="1" hangingPunct="1"/>
            <a:endParaRPr lang="en-US" altLang="ja-JP" dirty="0" smtClean="0"/>
          </a:p>
          <a:p>
            <a:pPr eaLnBrk="1" hangingPunct="1"/>
            <a:r>
              <a:rPr lang="ja-JP" altLang="en-US" dirty="0" smtClean="0"/>
              <a:t>◆受講者への確認事項</a:t>
            </a:r>
            <a:endParaRPr lang="en-US" altLang="ja-JP" dirty="0" smtClean="0"/>
          </a:p>
          <a:p>
            <a:r>
              <a:rPr kumimoji="1" lang="ja-JP" altLang="en-US" dirty="0" smtClean="0"/>
              <a:t>特になし。</a:t>
            </a:r>
          </a:p>
          <a:p>
            <a:endParaRPr kumimoji="1" lang="ja-JP" altLang="en-US" dirty="0"/>
          </a:p>
        </p:txBody>
      </p:sp>
      <p:sp>
        <p:nvSpPr>
          <p:cNvPr id="4" name="スライド番号プレースホルダー 3"/>
          <p:cNvSpPr>
            <a:spLocks noGrp="1"/>
          </p:cNvSpPr>
          <p:nvPr>
            <p:ph type="sldNum" sz="quarter" idx="10"/>
          </p:nvPr>
        </p:nvSpPr>
        <p:spPr/>
        <p:txBody>
          <a:bodyPr/>
          <a:lstStyle/>
          <a:p>
            <a:fld id="{06C884F1-D850-4AA6-8CF2-7534F1A7E3C4}" type="slidenum">
              <a:rPr smtClean="0">
                <a:solidFill>
                  <a:prstClr val="black"/>
                </a:solidFill>
                <a:ea typeface="ＭＳ Ｐゴシック"/>
              </a:rPr>
              <a:pPr/>
              <a:t>33</a:t>
            </a:fld>
            <a:endParaRPr>
              <a:solidFill>
                <a:prstClr val="black"/>
              </a:solidFill>
              <a:ea typeface="ＭＳ Ｐゴシック"/>
            </a:endParaRPr>
          </a:p>
        </p:txBody>
      </p:sp>
    </p:spTree>
    <p:extLst>
      <p:ext uri="{BB962C8B-B14F-4D97-AF65-F5344CB8AC3E}">
        <p14:creationId xmlns="" xmlns:p14="http://schemas.microsoft.com/office/powerpoint/2010/main" val="236463746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スライド イメージ プレースホルダ 1"/>
          <p:cNvSpPr>
            <a:spLocks noGrp="1" noRot="1" noChangeAspect="1" noTextEdit="1"/>
          </p:cNvSpPr>
          <p:nvPr>
            <p:ph type="sldImg"/>
          </p:nvPr>
        </p:nvSpPr>
        <p:spPr>
          <a:xfrm>
            <a:off x="696913" y="741363"/>
            <a:ext cx="5341937" cy="3698875"/>
          </a:xfrm>
          <a:ln/>
        </p:spPr>
      </p:sp>
      <p:sp>
        <p:nvSpPr>
          <p:cNvPr id="66563" name="ノート プレースホルダ 2"/>
          <p:cNvSpPr>
            <a:spLocks noGrp="1"/>
          </p:cNvSpPr>
          <p:nvPr>
            <p:ph type="body" idx="1"/>
          </p:nvPr>
        </p:nvSpPr>
        <p:spPr>
          <a:noFill/>
          <a:ln/>
        </p:spPr>
        <p:txBody>
          <a:bodyPr/>
          <a:lstStyle/>
          <a:p>
            <a:pPr eaLnBrk="1" hangingPunct="1"/>
            <a:endParaRPr lang="ja-JP" altLang="en-US" smtClean="0"/>
          </a:p>
        </p:txBody>
      </p:sp>
      <p:sp>
        <p:nvSpPr>
          <p:cNvPr id="66564" name="スライド番号プレースホルダ 5"/>
          <p:cNvSpPr txBox="1">
            <a:spLocks noGrp="1"/>
          </p:cNvSpPr>
          <p:nvPr/>
        </p:nvSpPr>
        <p:spPr bwMode="auto">
          <a:xfrm>
            <a:off x="2994025" y="9455150"/>
            <a:ext cx="747713" cy="247650"/>
          </a:xfrm>
          <a:prstGeom prst="rect">
            <a:avLst/>
          </a:prstGeom>
          <a:noFill/>
          <a:ln w="9525">
            <a:noFill/>
            <a:miter lim="800000"/>
            <a:headEnd/>
            <a:tailEnd/>
          </a:ln>
        </p:spPr>
        <p:txBody>
          <a:bodyPr lIns="90762" tIns="45381" rIns="90762" bIns="45381" anchor="b"/>
          <a:lstStyle/>
          <a:p>
            <a:pPr algn="ctr" defTabSz="915988" eaLnBrk="1" hangingPunct="1"/>
            <a:fld id="{EA9323EF-066A-432C-91A6-3E18696885F8}" type="slidenum">
              <a:rPr kumimoji="1" lang="en-US" altLang="ja-JP" sz="900">
                <a:solidFill>
                  <a:srgbClr val="000066"/>
                </a:solidFill>
                <a:latin typeface="Times New Roman" pitchFamily="18" charset="0"/>
              </a:rPr>
              <a:pPr algn="ctr" defTabSz="915988" eaLnBrk="1" hangingPunct="1"/>
              <a:t>34</a:t>
            </a:fld>
            <a:endParaRPr kumimoji="1" lang="en-US" altLang="ja-JP" sz="900">
              <a:solidFill>
                <a:srgbClr val="000066"/>
              </a:solidFill>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スライド イメージ プレースホルダ 1"/>
          <p:cNvSpPr>
            <a:spLocks noGrp="1" noRot="1" noChangeAspect="1" noTextEdit="1"/>
          </p:cNvSpPr>
          <p:nvPr>
            <p:ph type="sldImg"/>
          </p:nvPr>
        </p:nvSpPr>
        <p:spPr>
          <a:xfrm>
            <a:off x="696913" y="741363"/>
            <a:ext cx="5341937" cy="3698875"/>
          </a:xfrm>
          <a:ln/>
        </p:spPr>
      </p:sp>
      <p:sp>
        <p:nvSpPr>
          <p:cNvPr id="39939" name="ノート プレースホルダ 2"/>
          <p:cNvSpPr>
            <a:spLocks noGrp="1"/>
          </p:cNvSpPr>
          <p:nvPr>
            <p:ph type="body" idx="1"/>
          </p:nvPr>
        </p:nvSpPr>
        <p:spPr>
          <a:noFill/>
          <a:ln/>
        </p:spPr>
        <p:txBody>
          <a:bodyPr/>
          <a:lstStyle/>
          <a:p>
            <a:pPr eaLnBrk="1" hangingPunct="1"/>
            <a:r>
              <a:rPr lang="ja-JP" altLang="en-US" smtClean="0"/>
              <a:t>ページタイトル：</a:t>
            </a:r>
            <a:endParaRPr lang="ja-JP" altLang="ja-JP" smtClean="0"/>
          </a:p>
          <a:p>
            <a:pPr eaLnBrk="1" hangingPunct="1"/>
            <a:r>
              <a:rPr lang="ja-JP" altLang="en-US" smtClean="0"/>
              <a:t>４．番号制度の目的</a:t>
            </a:r>
            <a:endParaRPr lang="en-US" altLang="ja-JP" smtClean="0"/>
          </a:p>
          <a:p>
            <a:pPr eaLnBrk="1" hangingPunct="1"/>
            <a:endParaRPr lang="en-US" altLang="ja-JP" smtClean="0"/>
          </a:p>
          <a:p>
            <a:pPr eaLnBrk="1" hangingPunct="1"/>
            <a:r>
              <a:rPr lang="ja-JP" altLang="en-US" smtClean="0"/>
              <a:t>◆このページのポイント</a:t>
            </a:r>
          </a:p>
          <a:p>
            <a:pPr eaLnBrk="1" hangingPunct="1"/>
            <a:r>
              <a:rPr lang="ja-JP" altLang="en-US" smtClean="0"/>
              <a:t>番号法案の内容について理解してもらう。</a:t>
            </a:r>
            <a:endParaRPr lang="en-US" altLang="ja-JP" smtClean="0"/>
          </a:p>
          <a:p>
            <a:pPr eaLnBrk="1" hangingPunct="1"/>
            <a:endParaRPr lang="ja-JP" altLang="en-US" smtClean="0"/>
          </a:p>
          <a:p>
            <a:pPr eaLnBrk="1" hangingPunct="1"/>
            <a:r>
              <a:rPr lang="ja-JP" altLang="en-US" smtClean="0"/>
              <a:t>◆説明手順</a:t>
            </a:r>
            <a:endParaRPr lang="en-US" altLang="ja-JP" smtClean="0"/>
          </a:p>
          <a:p>
            <a:pPr eaLnBrk="1" hangingPunct="1"/>
            <a:r>
              <a:rPr lang="ja-JP" altLang="en-US" smtClean="0"/>
              <a:t>所要時間：２分</a:t>
            </a:r>
            <a:endParaRPr lang="en-US" altLang="ja-JP" smtClean="0"/>
          </a:p>
          <a:p>
            <a:pPr eaLnBrk="1" hangingPunct="1"/>
            <a:r>
              <a:rPr lang="ja-JP" altLang="en-US" smtClean="0"/>
              <a:t>・以降の説明は、平成</a:t>
            </a:r>
            <a:r>
              <a:rPr lang="en-US" altLang="ja-JP" smtClean="0"/>
              <a:t>25</a:t>
            </a:r>
            <a:r>
              <a:rPr lang="ja-JP" altLang="en-US" smtClean="0"/>
              <a:t>年３月の第１８３回国会に提出された番号法案ベースである。</a:t>
            </a:r>
            <a:endParaRPr lang="en-US" altLang="ja-JP" smtClean="0"/>
          </a:p>
          <a:p>
            <a:pPr eaLnBrk="1" hangingPunct="1"/>
            <a:r>
              <a:rPr lang="ja-JP" altLang="en-US" smtClean="0"/>
              <a:t>・番号法案の正式な名称は「行政手続における特定の個人を識別するための番号の利用等に関する法律案 」である。</a:t>
            </a:r>
            <a:endParaRPr lang="en-US" altLang="ja-JP" smtClean="0"/>
          </a:p>
          <a:p>
            <a:pPr eaLnBrk="1" hangingPunct="1"/>
            <a:r>
              <a:rPr lang="ja-JP" altLang="en-US" smtClean="0"/>
              <a:t>・法案の目的は、以下の</a:t>
            </a:r>
            <a:r>
              <a:rPr lang="en-US" altLang="ja-JP" smtClean="0"/>
              <a:t>3</a:t>
            </a:r>
            <a:r>
              <a:rPr lang="ja-JP" altLang="en-US" smtClean="0"/>
              <a:t>点である。</a:t>
            </a:r>
            <a:endParaRPr lang="en-US" altLang="ja-JP" smtClean="0"/>
          </a:p>
          <a:p>
            <a:pPr eaLnBrk="1" hangingPunct="1"/>
            <a:r>
              <a:rPr lang="ja-JP" altLang="en-US" smtClean="0"/>
              <a:t>　－個人番号と法人番号を活用した効率的な情報の管理、利用及び 迅速な情報の授受</a:t>
            </a:r>
            <a:endParaRPr lang="en-US" altLang="ja-JP" smtClean="0"/>
          </a:p>
          <a:p>
            <a:pPr eaLnBrk="1" hangingPunct="1"/>
            <a:r>
              <a:rPr lang="ja-JP" altLang="en-US" smtClean="0"/>
              <a:t>　－添付資料の削減等、手続の簡素化による国民の負担の軽減</a:t>
            </a:r>
          </a:p>
          <a:p>
            <a:pPr eaLnBrk="1" hangingPunct="1"/>
            <a:r>
              <a:rPr lang="ja-JP" altLang="en-US" smtClean="0"/>
              <a:t>　－個人番号を含む個人情報の適正な取扱いの確保</a:t>
            </a:r>
            <a:endParaRPr lang="en-US" altLang="ja-JP" smtClean="0"/>
          </a:p>
          <a:p>
            <a:pPr eaLnBrk="1" hangingPunct="1"/>
            <a:r>
              <a:rPr lang="ja-JP" altLang="en-US" smtClean="0"/>
              <a:t>・これまでの「マイナンバー法案」という略称は、「番号法案」に改められた。</a:t>
            </a:r>
            <a:endParaRPr lang="en-US" altLang="ja-JP" smtClean="0"/>
          </a:p>
          <a:p>
            <a:pPr eaLnBrk="1" hangingPunct="1"/>
            <a:endParaRPr lang="en-US" altLang="ja-JP" smtClean="0"/>
          </a:p>
          <a:p>
            <a:pPr eaLnBrk="1" hangingPunct="1"/>
            <a:r>
              <a:rPr lang="ja-JP" altLang="en-US" smtClean="0"/>
              <a:t>◆補足事項（スライド未掲載のデータやファクト等）</a:t>
            </a:r>
          </a:p>
          <a:p>
            <a:pPr eaLnBrk="1" hangingPunct="1"/>
            <a:r>
              <a:rPr lang="ja-JP" altLang="en-US" smtClean="0"/>
              <a:t>番号法案</a:t>
            </a:r>
            <a:endParaRPr lang="en-US" altLang="ja-JP" smtClean="0"/>
          </a:p>
          <a:p>
            <a:pPr eaLnBrk="1" hangingPunct="1"/>
            <a:r>
              <a:rPr lang="en-US" altLang="ja-JP" smtClean="0"/>
              <a:t>http://www.cas.go.jp/jp/houan/183.html</a:t>
            </a:r>
          </a:p>
          <a:p>
            <a:pPr eaLnBrk="1" hangingPunct="1"/>
            <a:endParaRPr lang="en-US" altLang="ja-JP" smtClean="0"/>
          </a:p>
          <a:p>
            <a:pPr eaLnBrk="1" hangingPunct="1"/>
            <a:r>
              <a:rPr lang="ja-JP" altLang="en-US" smtClean="0"/>
              <a:t>◆受講者への確認事項</a:t>
            </a:r>
          </a:p>
          <a:p>
            <a:pPr eaLnBrk="1" hangingPunct="1"/>
            <a:r>
              <a:rPr lang="ja-JP" altLang="en-US" smtClean="0"/>
              <a:t>特になし。</a:t>
            </a:r>
          </a:p>
        </p:txBody>
      </p:sp>
      <p:sp>
        <p:nvSpPr>
          <p:cNvPr id="39940" name="スライド番号プレースホルダ 5"/>
          <p:cNvSpPr txBox="1">
            <a:spLocks noGrp="1"/>
          </p:cNvSpPr>
          <p:nvPr/>
        </p:nvSpPr>
        <p:spPr bwMode="auto">
          <a:xfrm>
            <a:off x="2994025" y="9455150"/>
            <a:ext cx="747713" cy="247650"/>
          </a:xfrm>
          <a:prstGeom prst="rect">
            <a:avLst/>
          </a:prstGeom>
          <a:noFill/>
          <a:ln w="9525">
            <a:noFill/>
            <a:miter lim="800000"/>
            <a:headEnd/>
            <a:tailEnd/>
          </a:ln>
        </p:spPr>
        <p:txBody>
          <a:bodyPr lIns="90762" tIns="45381" rIns="90762" bIns="45381" anchor="b"/>
          <a:lstStyle/>
          <a:p>
            <a:pPr algn="ctr" defTabSz="915988" eaLnBrk="1" hangingPunct="1"/>
            <a:fld id="{89DB3625-DB69-4C9E-A396-653FE62F9F6C}" type="slidenum">
              <a:rPr kumimoji="1" lang="en-US" altLang="ja-JP" sz="900">
                <a:solidFill>
                  <a:srgbClr val="000066"/>
                </a:solidFill>
                <a:latin typeface="Times New Roman" pitchFamily="18" charset="0"/>
              </a:rPr>
              <a:pPr algn="ctr" defTabSz="915988" eaLnBrk="1" hangingPunct="1"/>
              <a:t>4</a:t>
            </a:fld>
            <a:endParaRPr kumimoji="1" lang="en-US" altLang="ja-JP" sz="900">
              <a:solidFill>
                <a:srgbClr val="000066"/>
              </a:solidFill>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スライド イメージ プレースホルダ 1"/>
          <p:cNvSpPr>
            <a:spLocks noGrp="1" noRot="1" noChangeAspect="1" noTextEdit="1"/>
          </p:cNvSpPr>
          <p:nvPr>
            <p:ph type="sldImg"/>
          </p:nvPr>
        </p:nvSpPr>
        <p:spPr>
          <a:xfrm>
            <a:off x="696913" y="741363"/>
            <a:ext cx="5341937" cy="3698875"/>
          </a:xfrm>
          <a:ln/>
        </p:spPr>
      </p:sp>
      <p:sp>
        <p:nvSpPr>
          <p:cNvPr id="40963" name="ノート プレースホルダ 2"/>
          <p:cNvSpPr>
            <a:spLocks noGrp="1"/>
          </p:cNvSpPr>
          <p:nvPr>
            <p:ph type="body" idx="1"/>
          </p:nvPr>
        </p:nvSpPr>
        <p:spPr>
          <a:noFill/>
          <a:ln/>
        </p:spPr>
        <p:txBody>
          <a:bodyPr/>
          <a:lstStyle/>
          <a:p>
            <a:pPr eaLnBrk="1" hangingPunct="1"/>
            <a:r>
              <a:rPr lang="ja-JP" altLang="en-US" smtClean="0"/>
              <a:t>ページタイトル：</a:t>
            </a:r>
            <a:endParaRPr lang="ja-JP" altLang="ja-JP" smtClean="0"/>
          </a:p>
          <a:p>
            <a:pPr eaLnBrk="1" hangingPunct="1"/>
            <a:r>
              <a:rPr lang="ja-JP" altLang="en-US" smtClean="0"/>
              <a:t>５．番号制度の概要　～構成～</a:t>
            </a:r>
            <a:endParaRPr lang="en-US" altLang="ja-JP" smtClean="0"/>
          </a:p>
          <a:p>
            <a:pPr eaLnBrk="1" hangingPunct="1"/>
            <a:endParaRPr lang="en-US" altLang="ja-JP" smtClean="0"/>
          </a:p>
          <a:p>
            <a:pPr eaLnBrk="1" hangingPunct="1"/>
            <a:r>
              <a:rPr lang="ja-JP" altLang="en-US" smtClean="0"/>
              <a:t>◆このページのポイント</a:t>
            </a:r>
            <a:endParaRPr lang="en-US" altLang="ja-JP" smtClean="0"/>
          </a:p>
          <a:p>
            <a:pPr eaLnBrk="1" hangingPunct="1"/>
            <a:r>
              <a:rPr lang="ja-JP" altLang="en-US" smtClean="0">
                <a:latin typeface="Arial" pitchFamily="34" charset="0"/>
              </a:rPr>
              <a:t>番号法案の内容について理解してもらう。</a:t>
            </a:r>
            <a:endParaRPr lang="en-US" altLang="ja-JP" smtClean="0">
              <a:latin typeface="Arial" pitchFamily="34" charset="0"/>
            </a:endParaRPr>
          </a:p>
          <a:p>
            <a:pPr eaLnBrk="1" hangingPunct="1"/>
            <a:endParaRPr lang="ja-JP" altLang="en-US" smtClean="0"/>
          </a:p>
          <a:p>
            <a:pPr eaLnBrk="1" hangingPunct="1"/>
            <a:r>
              <a:rPr lang="ja-JP" altLang="en-US" smtClean="0"/>
              <a:t>◆説明手順</a:t>
            </a:r>
          </a:p>
          <a:p>
            <a:pPr eaLnBrk="1" hangingPunct="1"/>
            <a:r>
              <a:rPr lang="ja-JP" altLang="en-US" smtClean="0"/>
              <a:t>所要時間：１分</a:t>
            </a:r>
            <a:endParaRPr lang="en-US" altLang="ja-JP" smtClean="0"/>
          </a:p>
          <a:p>
            <a:pPr eaLnBrk="1" hangingPunct="1"/>
            <a:r>
              <a:rPr lang="ja-JP" altLang="en-US" smtClean="0"/>
              <a:t>・番号法案は、９章で構成されている。</a:t>
            </a:r>
            <a:endParaRPr lang="en-US" altLang="ja-JP" smtClean="0"/>
          </a:p>
          <a:p>
            <a:pPr eaLnBrk="1" hangingPunct="1"/>
            <a:r>
              <a:rPr lang="ja-JP" altLang="en-US" smtClean="0"/>
              <a:t>・法案には、個人番号の他に、法人番号（第７章）、個人番号カード（第３章）についても規定されている。</a:t>
            </a:r>
            <a:endParaRPr lang="en-US" altLang="ja-JP" smtClean="0"/>
          </a:p>
          <a:p>
            <a:pPr eaLnBrk="1" hangingPunct="1"/>
            <a:r>
              <a:rPr lang="ja-JP" altLang="en-US" smtClean="0"/>
              <a:t>・法人番号については、国税庁が発番する。また、法人番号は見える番号であり、他の機関と情報連携する際にも見える番号を用いるため、本講義及び技術編では説明は割愛する。</a:t>
            </a:r>
            <a:endParaRPr lang="en-US" altLang="ja-JP" smtClean="0"/>
          </a:p>
          <a:p>
            <a:pPr eaLnBrk="1" hangingPunct="1"/>
            <a:r>
              <a:rPr lang="ja-JP" altLang="en-US" smtClean="0"/>
              <a:t>・別表第一、別表第二には、番号制度が対象とする事務について規定されている。</a:t>
            </a:r>
            <a:endParaRPr lang="en-US" altLang="ja-JP" smtClean="0"/>
          </a:p>
          <a:p>
            <a:pPr eaLnBrk="1" hangingPunct="1"/>
            <a:r>
              <a:rPr lang="ja-JP" altLang="en-US" smtClean="0"/>
              <a:t>・別表第一は自団体内で番号を用いるべき事務の種類が記載されている。別表第二は、他の機関に情報照会できる機関、情報連携することができる事務の種類、情報照会先機関が記載されている。</a:t>
            </a:r>
            <a:endParaRPr lang="en-US" altLang="ja-JP" smtClean="0"/>
          </a:p>
          <a:p>
            <a:pPr eaLnBrk="1" hangingPunct="1"/>
            <a:endParaRPr lang="en-US" altLang="ja-JP" smtClean="0"/>
          </a:p>
          <a:p>
            <a:pPr eaLnBrk="1" hangingPunct="1"/>
            <a:r>
              <a:rPr lang="ja-JP" altLang="en-US" smtClean="0"/>
              <a:t>◆補足事項（スライド未掲載のデータやファクト等）</a:t>
            </a:r>
          </a:p>
          <a:p>
            <a:pPr eaLnBrk="1" hangingPunct="1"/>
            <a:r>
              <a:rPr lang="ja-JP" altLang="en-US" smtClean="0"/>
              <a:t>特になし。</a:t>
            </a:r>
            <a:endParaRPr lang="en-US" altLang="ja-JP" smtClean="0"/>
          </a:p>
          <a:p>
            <a:pPr eaLnBrk="1" hangingPunct="1"/>
            <a:endParaRPr lang="en-US" altLang="ja-JP" smtClean="0"/>
          </a:p>
          <a:p>
            <a:pPr eaLnBrk="1" hangingPunct="1"/>
            <a:r>
              <a:rPr lang="ja-JP" altLang="en-US" smtClean="0"/>
              <a:t>◆受講者への確認事項</a:t>
            </a:r>
          </a:p>
          <a:p>
            <a:pPr eaLnBrk="1" hangingPunct="1"/>
            <a:r>
              <a:rPr lang="ja-JP" altLang="en-US" smtClean="0"/>
              <a:t>特になし。</a:t>
            </a:r>
          </a:p>
        </p:txBody>
      </p:sp>
      <p:sp>
        <p:nvSpPr>
          <p:cNvPr id="40964" name="スライド番号プレースホルダ 5"/>
          <p:cNvSpPr txBox="1">
            <a:spLocks noGrp="1"/>
          </p:cNvSpPr>
          <p:nvPr/>
        </p:nvSpPr>
        <p:spPr bwMode="auto">
          <a:xfrm>
            <a:off x="2994025" y="9455150"/>
            <a:ext cx="747713" cy="247650"/>
          </a:xfrm>
          <a:prstGeom prst="rect">
            <a:avLst/>
          </a:prstGeom>
          <a:noFill/>
          <a:ln w="9525">
            <a:noFill/>
            <a:miter lim="800000"/>
            <a:headEnd/>
            <a:tailEnd/>
          </a:ln>
        </p:spPr>
        <p:txBody>
          <a:bodyPr lIns="90762" tIns="45381" rIns="90762" bIns="45381" anchor="b"/>
          <a:lstStyle/>
          <a:p>
            <a:pPr algn="ctr" defTabSz="915988" eaLnBrk="1" hangingPunct="1"/>
            <a:fld id="{AF824119-5FE9-44E9-8099-1000311E7E22}" type="slidenum">
              <a:rPr kumimoji="1" lang="en-US" altLang="ja-JP" sz="900">
                <a:solidFill>
                  <a:srgbClr val="000066"/>
                </a:solidFill>
                <a:latin typeface="Times New Roman" pitchFamily="18" charset="0"/>
              </a:rPr>
              <a:pPr algn="ctr" defTabSz="915988" eaLnBrk="1" hangingPunct="1"/>
              <a:t>5</a:t>
            </a:fld>
            <a:endParaRPr kumimoji="1" lang="en-US" altLang="ja-JP" sz="900">
              <a:solidFill>
                <a:srgbClr val="000066"/>
              </a:solidFill>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スライド イメージ プレースホルダ 1"/>
          <p:cNvSpPr>
            <a:spLocks noGrp="1" noRot="1" noChangeAspect="1" noTextEdit="1"/>
          </p:cNvSpPr>
          <p:nvPr>
            <p:ph type="sldImg"/>
          </p:nvPr>
        </p:nvSpPr>
        <p:spPr>
          <a:xfrm>
            <a:off x="696913" y="741363"/>
            <a:ext cx="5341937" cy="3698875"/>
          </a:xfrm>
          <a:ln/>
        </p:spPr>
      </p:sp>
      <p:sp>
        <p:nvSpPr>
          <p:cNvPr id="41987" name="ノート プレースホルダ 2"/>
          <p:cNvSpPr>
            <a:spLocks noGrp="1"/>
          </p:cNvSpPr>
          <p:nvPr>
            <p:ph type="body" idx="1"/>
          </p:nvPr>
        </p:nvSpPr>
        <p:spPr>
          <a:noFill/>
          <a:ln/>
        </p:spPr>
        <p:txBody>
          <a:bodyPr/>
          <a:lstStyle/>
          <a:p>
            <a:pPr eaLnBrk="1" hangingPunct="1"/>
            <a:r>
              <a:rPr lang="ja-JP" altLang="en-US" smtClean="0"/>
              <a:t>ページタイトル：</a:t>
            </a:r>
            <a:endParaRPr lang="ja-JP" altLang="ja-JP" smtClean="0"/>
          </a:p>
          <a:p>
            <a:pPr eaLnBrk="1" hangingPunct="1"/>
            <a:r>
              <a:rPr lang="ja-JP" altLang="en-US" smtClean="0"/>
              <a:t>５．番号制度の概要　～主な記載内容①～</a:t>
            </a:r>
            <a:endParaRPr lang="en-US" altLang="ja-JP" smtClean="0"/>
          </a:p>
          <a:p>
            <a:pPr eaLnBrk="1" hangingPunct="1"/>
            <a:endParaRPr lang="en-US" altLang="ja-JP" smtClean="0"/>
          </a:p>
          <a:p>
            <a:pPr eaLnBrk="1" hangingPunct="1"/>
            <a:r>
              <a:rPr lang="ja-JP" altLang="en-US" smtClean="0"/>
              <a:t>◆このページのポイント</a:t>
            </a:r>
          </a:p>
          <a:p>
            <a:pPr eaLnBrk="1" hangingPunct="1"/>
            <a:r>
              <a:rPr lang="ja-JP" altLang="en-US" smtClean="0"/>
              <a:t>番号法案の内容について理解してもらう。</a:t>
            </a:r>
            <a:endParaRPr lang="en-US" altLang="ja-JP" smtClean="0"/>
          </a:p>
          <a:p>
            <a:pPr eaLnBrk="1" hangingPunct="1"/>
            <a:endParaRPr lang="ja-JP" altLang="en-US" smtClean="0"/>
          </a:p>
          <a:p>
            <a:pPr eaLnBrk="1" hangingPunct="1"/>
            <a:r>
              <a:rPr lang="ja-JP" altLang="en-US" smtClean="0"/>
              <a:t>◆説明手順</a:t>
            </a:r>
          </a:p>
          <a:p>
            <a:pPr eaLnBrk="1" hangingPunct="1"/>
            <a:r>
              <a:rPr lang="ja-JP" altLang="en-US" smtClean="0"/>
              <a:t>所要時間：２分</a:t>
            </a:r>
            <a:endParaRPr lang="en-US" altLang="ja-JP" smtClean="0"/>
          </a:p>
          <a:p>
            <a:pPr eaLnBrk="1" hangingPunct="1"/>
            <a:r>
              <a:rPr lang="ja-JP" altLang="en-US" smtClean="0"/>
              <a:t>・第２条において、用語の定義がなされている。</a:t>
            </a:r>
            <a:endParaRPr lang="en-US" altLang="ja-JP" smtClean="0"/>
          </a:p>
          <a:p>
            <a:pPr eaLnBrk="1" hangingPunct="1"/>
            <a:r>
              <a:rPr lang="ja-JP" altLang="en-US" smtClean="0"/>
              <a:t>・「特定個人情報」とは、個人番号を含む個人情報のこと。なお、個人番号は、住民票コードから生成される。技術編で詳しく説明するが、情報連携に活用する。</a:t>
            </a:r>
            <a:endParaRPr lang="en-US" altLang="ja-JP" smtClean="0"/>
          </a:p>
          <a:p>
            <a:pPr eaLnBrk="1" hangingPunct="1"/>
            <a:r>
              <a:rPr lang="ja-JP" altLang="en-US" smtClean="0"/>
              <a:t>個人番号（見える番号）の代わりに使う「符号（見えない番号）」を含む個人情報も、特定個人情報という。</a:t>
            </a:r>
            <a:endParaRPr lang="en-US" altLang="ja-JP" smtClean="0"/>
          </a:p>
          <a:p>
            <a:pPr eaLnBrk="1" hangingPunct="1"/>
            <a:r>
              <a:rPr lang="ja-JP" altLang="en-US" smtClean="0"/>
              <a:t>・「個人番号利用事務」とは、別表第一等に規定された、自団体にて個人番号を利用して処理する事務のことである。</a:t>
            </a:r>
            <a:endParaRPr lang="en-US" altLang="ja-JP" smtClean="0"/>
          </a:p>
          <a:p>
            <a:pPr eaLnBrk="1" hangingPunct="1"/>
            <a:r>
              <a:rPr lang="ja-JP" altLang="en-US" smtClean="0"/>
              <a:t>・「個人番号関係事務」とは、個人番号を利用して他の機関から特定個人情報を入手して行う事務のことである。どの機関が、どの機関から、どの事務で使う、どの特定個人情報について情報照会してよいかが別表第二に記載されている。</a:t>
            </a:r>
            <a:endParaRPr lang="en-US" altLang="ja-JP" smtClean="0"/>
          </a:p>
          <a:p>
            <a:pPr eaLnBrk="1" hangingPunct="1"/>
            <a:endParaRPr lang="en-US" altLang="ja-JP" smtClean="0"/>
          </a:p>
          <a:p>
            <a:pPr eaLnBrk="1" hangingPunct="1"/>
            <a:r>
              <a:rPr lang="ja-JP" altLang="en-US" smtClean="0"/>
              <a:t>◆補足事項（スライド未掲載のデータやファクト等）</a:t>
            </a:r>
          </a:p>
          <a:p>
            <a:pPr eaLnBrk="1" hangingPunct="1"/>
            <a:r>
              <a:rPr lang="ja-JP" altLang="en-US" smtClean="0"/>
              <a:t>特になし。</a:t>
            </a:r>
            <a:endParaRPr lang="en-US" altLang="ja-JP" smtClean="0"/>
          </a:p>
          <a:p>
            <a:pPr eaLnBrk="1" hangingPunct="1"/>
            <a:endParaRPr lang="en-US" altLang="ja-JP" smtClean="0"/>
          </a:p>
          <a:p>
            <a:pPr eaLnBrk="1" hangingPunct="1"/>
            <a:r>
              <a:rPr lang="ja-JP" altLang="en-US" smtClean="0"/>
              <a:t>◆受講者への確認事項</a:t>
            </a:r>
          </a:p>
          <a:p>
            <a:pPr eaLnBrk="1" hangingPunct="1"/>
            <a:r>
              <a:rPr lang="ja-JP" altLang="en-US" smtClean="0"/>
              <a:t>特になし。</a:t>
            </a:r>
          </a:p>
        </p:txBody>
      </p:sp>
      <p:sp>
        <p:nvSpPr>
          <p:cNvPr id="41988" name="スライド番号プレースホルダ 5"/>
          <p:cNvSpPr txBox="1">
            <a:spLocks noGrp="1"/>
          </p:cNvSpPr>
          <p:nvPr/>
        </p:nvSpPr>
        <p:spPr bwMode="auto">
          <a:xfrm>
            <a:off x="2994025" y="9455150"/>
            <a:ext cx="747713" cy="247650"/>
          </a:xfrm>
          <a:prstGeom prst="rect">
            <a:avLst/>
          </a:prstGeom>
          <a:noFill/>
          <a:ln w="9525">
            <a:noFill/>
            <a:miter lim="800000"/>
            <a:headEnd/>
            <a:tailEnd/>
          </a:ln>
        </p:spPr>
        <p:txBody>
          <a:bodyPr lIns="90762" tIns="45381" rIns="90762" bIns="45381" anchor="b"/>
          <a:lstStyle/>
          <a:p>
            <a:pPr algn="ctr" defTabSz="915988" eaLnBrk="1" hangingPunct="1"/>
            <a:fld id="{E2B5949A-806F-49D5-B646-4D936FBEEF12}" type="slidenum">
              <a:rPr kumimoji="1" lang="en-US" altLang="ja-JP" sz="900">
                <a:solidFill>
                  <a:srgbClr val="000066"/>
                </a:solidFill>
                <a:latin typeface="Times New Roman" pitchFamily="18" charset="0"/>
              </a:rPr>
              <a:pPr algn="ctr" defTabSz="915988" eaLnBrk="1" hangingPunct="1"/>
              <a:t>6</a:t>
            </a:fld>
            <a:endParaRPr kumimoji="1" lang="en-US" altLang="ja-JP" sz="900">
              <a:solidFill>
                <a:srgbClr val="000066"/>
              </a:solidFill>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スライド イメージ プレースホルダ 1"/>
          <p:cNvSpPr>
            <a:spLocks noGrp="1" noRot="1" noChangeAspect="1" noTextEdit="1"/>
          </p:cNvSpPr>
          <p:nvPr>
            <p:ph type="sldImg"/>
          </p:nvPr>
        </p:nvSpPr>
        <p:spPr>
          <a:xfrm>
            <a:off x="696913" y="741363"/>
            <a:ext cx="5341937" cy="3698875"/>
          </a:xfrm>
          <a:ln/>
        </p:spPr>
      </p:sp>
      <p:sp>
        <p:nvSpPr>
          <p:cNvPr id="43011" name="ノート プレースホルダ 2"/>
          <p:cNvSpPr>
            <a:spLocks noGrp="1"/>
          </p:cNvSpPr>
          <p:nvPr>
            <p:ph type="body" idx="1"/>
          </p:nvPr>
        </p:nvSpPr>
        <p:spPr>
          <a:noFill/>
          <a:ln/>
        </p:spPr>
        <p:txBody>
          <a:bodyPr/>
          <a:lstStyle/>
          <a:p>
            <a:pPr eaLnBrk="1" hangingPunct="1"/>
            <a:r>
              <a:rPr lang="ja-JP" altLang="en-US" smtClean="0"/>
              <a:t>ページタイトル：</a:t>
            </a:r>
            <a:endParaRPr lang="ja-JP" altLang="ja-JP" smtClean="0"/>
          </a:p>
          <a:p>
            <a:pPr eaLnBrk="1" hangingPunct="1"/>
            <a:r>
              <a:rPr lang="ja-JP" altLang="en-US" smtClean="0"/>
              <a:t>５．番号制度の概要　～主な記載内容②～</a:t>
            </a:r>
            <a:endParaRPr lang="en-US" altLang="ja-JP" smtClean="0"/>
          </a:p>
          <a:p>
            <a:pPr eaLnBrk="1" hangingPunct="1"/>
            <a:endParaRPr lang="en-US" altLang="ja-JP" smtClean="0"/>
          </a:p>
          <a:p>
            <a:pPr eaLnBrk="1" hangingPunct="1"/>
            <a:r>
              <a:rPr lang="ja-JP" altLang="en-US" smtClean="0"/>
              <a:t>◆このページのポイント</a:t>
            </a:r>
          </a:p>
          <a:p>
            <a:pPr eaLnBrk="1" hangingPunct="1"/>
            <a:r>
              <a:rPr lang="ja-JP" altLang="en-US" smtClean="0"/>
              <a:t>番号法案の内容について理解してもらう。</a:t>
            </a:r>
            <a:endParaRPr lang="en-US" altLang="ja-JP" smtClean="0"/>
          </a:p>
          <a:p>
            <a:pPr eaLnBrk="1" hangingPunct="1"/>
            <a:endParaRPr lang="ja-JP" altLang="en-US" smtClean="0"/>
          </a:p>
          <a:p>
            <a:pPr eaLnBrk="1" hangingPunct="1"/>
            <a:r>
              <a:rPr lang="ja-JP" altLang="en-US" smtClean="0"/>
              <a:t>◆説明手順</a:t>
            </a:r>
          </a:p>
          <a:p>
            <a:pPr eaLnBrk="1" hangingPunct="1"/>
            <a:r>
              <a:rPr lang="ja-JP" altLang="en-US" smtClean="0"/>
              <a:t>所要時間：３分</a:t>
            </a:r>
            <a:endParaRPr lang="en-US" altLang="ja-JP" smtClean="0"/>
          </a:p>
          <a:p>
            <a:pPr eaLnBrk="1" hangingPunct="1"/>
            <a:r>
              <a:rPr lang="ja-JP" altLang="en-US" smtClean="0"/>
              <a:t>・第７条では、個人番号の指定および通知について規定されている。</a:t>
            </a:r>
            <a:endParaRPr lang="en-US" altLang="ja-JP" smtClean="0"/>
          </a:p>
          <a:p>
            <a:pPr eaLnBrk="1" hangingPunct="1"/>
            <a:r>
              <a:rPr lang="ja-JP" altLang="en-US" smtClean="0"/>
              <a:t>・個人番号は、住民基本台帳に記録されているすべての住民に対して付番される。</a:t>
            </a:r>
            <a:endParaRPr lang="en-US" altLang="ja-JP" smtClean="0"/>
          </a:p>
          <a:p>
            <a:pPr eaLnBrk="1" hangingPunct="1"/>
            <a:r>
              <a:rPr lang="ja-JP" altLang="en-US" smtClean="0"/>
              <a:t>・市町村は、住基ネットの仕組みを利用して住民の個人番号を入手し、住民に通知しなくてはならない。</a:t>
            </a:r>
            <a:endParaRPr lang="en-US" altLang="ja-JP" smtClean="0"/>
          </a:p>
          <a:p>
            <a:pPr eaLnBrk="1" hangingPunct="1"/>
            <a:r>
              <a:rPr lang="ja-JP" altLang="en-US" smtClean="0"/>
              <a:t>・付番、通知は、番号制度導入の際に一斉に行うほか、転入、出生等、住民基本台帳に記録すべき住民が新たに発生した場合は、その都度行う。</a:t>
            </a:r>
            <a:endParaRPr lang="en-US" altLang="ja-JP" smtClean="0"/>
          </a:p>
          <a:p>
            <a:pPr eaLnBrk="1" hangingPunct="1"/>
            <a:r>
              <a:rPr lang="ja-JP" altLang="en-US" smtClean="0"/>
              <a:t>・平成</a:t>
            </a:r>
            <a:r>
              <a:rPr lang="en-US" altLang="ja-JP" smtClean="0"/>
              <a:t>24</a:t>
            </a:r>
            <a:r>
              <a:rPr lang="ja-JP" altLang="en-US" smtClean="0"/>
              <a:t>年</a:t>
            </a:r>
            <a:r>
              <a:rPr lang="en-US" altLang="ja-JP" smtClean="0"/>
              <a:t>7</a:t>
            </a:r>
            <a:r>
              <a:rPr lang="ja-JP" altLang="en-US" smtClean="0"/>
              <a:t>月に住基法が改正され、外国人も住基台帳に記載されるようになったため、外国人に対しても付番、通知される。なお海外に駐在している日本人に対しては、付番、通知されない。</a:t>
            </a:r>
            <a:endParaRPr lang="en-US" altLang="ja-JP" smtClean="0"/>
          </a:p>
          <a:p>
            <a:pPr eaLnBrk="1" hangingPunct="1"/>
            <a:r>
              <a:rPr lang="ja-JP" altLang="en-US" smtClean="0"/>
              <a:t>・個人番号の漏えいや不正利用等への対策として、個人番号は変更することができる。個人番号の変更は、本人からの請求又は自治体職員等の判断により可能である。</a:t>
            </a:r>
            <a:endParaRPr lang="en-US" altLang="ja-JP" smtClean="0"/>
          </a:p>
          <a:p>
            <a:pPr eaLnBrk="1" hangingPunct="1"/>
            <a:endParaRPr lang="en-US" altLang="ja-JP" smtClean="0"/>
          </a:p>
          <a:p>
            <a:pPr eaLnBrk="1" hangingPunct="1"/>
            <a:r>
              <a:rPr lang="ja-JP" altLang="en-US" smtClean="0"/>
              <a:t>◆補足事項（スライド未掲載のデータやファクト等）</a:t>
            </a:r>
          </a:p>
          <a:p>
            <a:pPr eaLnBrk="1" hangingPunct="1"/>
            <a:r>
              <a:rPr lang="ja-JP" altLang="en-US" smtClean="0"/>
              <a:t>特になし。</a:t>
            </a:r>
            <a:endParaRPr lang="en-US" altLang="ja-JP" smtClean="0"/>
          </a:p>
          <a:p>
            <a:pPr eaLnBrk="1" hangingPunct="1"/>
            <a:endParaRPr lang="en-US" altLang="ja-JP" smtClean="0"/>
          </a:p>
          <a:p>
            <a:pPr eaLnBrk="1" hangingPunct="1"/>
            <a:r>
              <a:rPr lang="ja-JP" altLang="en-US" smtClean="0"/>
              <a:t>◆受講者への確認事項</a:t>
            </a:r>
          </a:p>
          <a:p>
            <a:pPr eaLnBrk="1" hangingPunct="1"/>
            <a:r>
              <a:rPr lang="ja-JP" altLang="en-US" smtClean="0"/>
              <a:t>特になし。</a:t>
            </a:r>
          </a:p>
        </p:txBody>
      </p:sp>
      <p:sp>
        <p:nvSpPr>
          <p:cNvPr id="43012" name="スライド番号プレースホルダ 5"/>
          <p:cNvSpPr txBox="1">
            <a:spLocks noGrp="1"/>
          </p:cNvSpPr>
          <p:nvPr/>
        </p:nvSpPr>
        <p:spPr bwMode="auto">
          <a:xfrm>
            <a:off x="2994025" y="9455150"/>
            <a:ext cx="747713" cy="247650"/>
          </a:xfrm>
          <a:prstGeom prst="rect">
            <a:avLst/>
          </a:prstGeom>
          <a:noFill/>
          <a:ln w="9525">
            <a:noFill/>
            <a:miter lim="800000"/>
            <a:headEnd/>
            <a:tailEnd/>
          </a:ln>
        </p:spPr>
        <p:txBody>
          <a:bodyPr lIns="90762" tIns="45381" rIns="90762" bIns="45381" anchor="b"/>
          <a:lstStyle/>
          <a:p>
            <a:pPr algn="ctr" defTabSz="915988" eaLnBrk="1" hangingPunct="1"/>
            <a:fld id="{9C73216E-2FF4-44E9-A977-AA32F74A7016}" type="slidenum">
              <a:rPr kumimoji="1" lang="en-US" altLang="ja-JP" sz="900">
                <a:solidFill>
                  <a:srgbClr val="000066"/>
                </a:solidFill>
                <a:latin typeface="Times New Roman" pitchFamily="18" charset="0"/>
              </a:rPr>
              <a:pPr algn="ctr" defTabSz="915988" eaLnBrk="1" hangingPunct="1"/>
              <a:t>7</a:t>
            </a:fld>
            <a:endParaRPr kumimoji="1" lang="en-US" altLang="ja-JP" sz="900">
              <a:solidFill>
                <a:srgbClr val="000066"/>
              </a:solidFill>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スライド イメージ プレースホルダ 1"/>
          <p:cNvSpPr>
            <a:spLocks noGrp="1" noRot="1" noChangeAspect="1" noTextEdit="1"/>
          </p:cNvSpPr>
          <p:nvPr>
            <p:ph type="sldImg"/>
          </p:nvPr>
        </p:nvSpPr>
        <p:spPr>
          <a:xfrm>
            <a:off x="696913" y="741363"/>
            <a:ext cx="5341937" cy="3698875"/>
          </a:xfrm>
          <a:ln/>
        </p:spPr>
      </p:sp>
      <p:sp>
        <p:nvSpPr>
          <p:cNvPr id="44035" name="ノート プレースホルダ 2"/>
          <p:cNvSpPr>
            <a:spLocks noGrp="1"/>
          </p:cNvSpPr>
          <p:nvPr>
            <p:ph type="body" idx="1"/>
          </p:nvPr>
        </p:nvSpPr>
        <p:spPr>
          <a:noFill/>
          <a:ln/>
        </p:spPr>
        <p:txBody>
          <a:bodyPr/>
          <a:lstStyle/>
          <a:p>
            <a:pPr eaLnBrk="1" hangingPunct="1"/>
            <a:r>
              <a:rPr lang="ja-JP" altLang="en-US" smtClean="0"/>
              <a:t>ページタイトル：</a:t>
            </a:r>
            <a:endParaRPr lang="ja-JP" altLang="ja-JP" smtClean="0"/>
          </a:p>
          <a:p>
            <a:pPr eaLnBrk="1" hangingPunct="1"/>
            <a:r>
              <a:rPr lang="ja-JP" altLang="en-US" smtClean="0"/>
              <a:t>５．番号制度の概要　～主な記載内容③～</a:t>
            </a:r>
            <a:endParaRPr lang="en-US" altLang="ja-JP" smtClean="0"/>
          </a:p>
          <a:p>
            <a:pPr eaLnBrk="1" hangingPunct="1"/>
            <a:endParaRPr lang="en-US" altLang="ja-JP" smtClean="0"/>
          </a:p>
          <a:p>
            <a:pPr eaLnBrk="1" hangingPunct="1"/>
            <a:r>
              <a:rPr lang="ja-JP" altLang="en-US" smtClean="0"/>
              <a:t>◆このページのポイント</a:t>
            </a:r>
          </a:p>
          <a:p>
            <a:pPr eaLnBrk="1" hangingPunct="1"/>
            <a:r>
              <a:rPr lang="ja-JP" altLang="en-US" smtClean="0"/>
              <a:t>番号法案の内容について理解してもらう。</a:t>
            </a:r>
            <a:endParaRPr lang="en-US" altLang="ja-JP" smtClean="0"/>
          </a:p>
          <a:p>
            <a:pPr eaLnBrk="1" hangingPunct="1"/>
            <a:endParaRPr lang="ja-JP" altLang="en-US" smtClean="0"/>
          </a:p>
          <a:p>
            <a:pPr eaLnBrk="1" hangingPunct="1"/>
            <a:r>
              <a:rPr lang="ja-JP" altLang="en-US" smtClean="0"/>
              <a:t>◆説明手順</a:t>
            </a:r>
          </a:p>
          <a:p>
            <a:pPr eaLnBrk="1" hangingPunct="1"/>
            <a:r>
              <a:rPr lang="ja-JP" altLang="en-US" smtClean="0"/>
              <a:t>所要時間：３分</a:t>
            </a:r>
            <a:endParaRPr lang="en-US" altLang="ja-JP" smtClean="0"/>
          </a:p>
          <a:p>
            <a:pPr eaLnBrk="1" hangingPunct="1"/>
            <a:r>
              <a:rPr lang="ja-JP" altLang="en-US" smtClean="0"/>
              <a:t>・第９条では、番号の利用範囲について規定されている。</a:t>
            </a:r>
            <a:endParaRPr lang="en-US" altLang="ja-JP" smtClean="0"/>
          </a:p>
          <a:p>
            <a:pPr eaLnBrk="1" hangingPunct="1"/>
            <a:r>
              <a:rPr lang="ja-JP" altLang="en-US" smtClean="0"/>
              <a:t>・番号は、別表第一に掲げられている主体及び事務についてのみ利用が可能である。</a:t>
            </a:r>
            <a:endParaRPr lang="en-US" altLang="ja-JP" smtClean="0"/>
          </a:p>
          <a:p>
            <a:pPr eaLnBrk="1" hangingPunct="1"/>
            <a:r>
              <a:rPr lang="ja-JP" altLang="en-US" smtClean="0"/>
              <a:t>・市町村は、市民および職員の地方税の賦課徴収等の事務や、児童福祉、障害者福祉、高齢者福祉等の福祉に係る事務、国民健康保険、介護保険の保険給付の支給や保険料の徴収等の事務等に個人番号を利用することとなっている。</a:t>
            </a:r>
            <a:endParaRPr lang="en-US" altLang="ja-JP" smtClean="0"/>
          </a:p>
          <a:p>
            <a:pPr eaLnBrk="1" hangingPunct="1"/>
            <a:r>
              <a:rPr lang="ja-JP" altLang="en-US" smtClean="0"/>
              <a:t>・なお激甚災害の発生時は、預貯金・損害保険・保険金の支払い等に利用することが可能である。</a:t>
            </a:r>
            <a:endParaRPr lang="en-US" altLang="ja-JP" smtClean="0"/>
          </a:p>
          <a:p>
            <a:pPr eaLnBrk="1" hangingPunct="1"/>
            <a:r>
              <a:rPr lang="ja-JP" altLang="en-US" smtClean="0"/>
              <a:t>・第</a:t>
            </a:r>
            <a:r>
              <a:rPr lang="en-US" altLang="ja-JP" smtClean="0"/>
              <a:t>12</a:t>
            </a:r>
            <a:r>
              <a:rPr lang="ja-JP" altLang="en-US" smtClean="0"/>
              <a:t>条では番号を利用する事務については、同一内容が記載された書面を重ねて求めることの無いように努める必要があるとされている。</a:t>
            </a:r>
            <a:endParaRPr lang="en-US" altLang="ja-JP" smtClean="0"/>
          </a:p>
          <a:p>
            <a:pPr eaLnBrk="1" hangingPunct="1"/>
            <a:r>
              <a:rPr lang="ja-JP" altLang="en-US" smtClean="0"/>
              <a:t>・つまり、可能な限り自団体内で番号による情報連携を実施し、住民から必要以上に添付資料等による情報提供を求めないようにすることが求められる。</a:t>
            </a:r>
            <a:endParaRPr lang="en-US" altLang="ja-JP" smtClean="0"/>
          </a:p>
          <a:p>
            <a:pPr eaLnBrk="1" hangingPunct="1"/>
            <a:endParaRPr lang="en-US" altLang="ja-JP" smtClean="0"/>
          </a:p>
          <a:p>
            <a:pPr eaLnBrk="1" hangingPunct="1"/>
            <a:r>
              <a:rPr lang="ja-JP" altLang="en-US" smtClean="0"/>
              <a:t>◆補足事項（スライド未掲載のデータやファクト等）</a:t>
            </a:r>
          </a:p>
          <a:p>
            <a:pPr eaLnBrk="1" hangingPunct="1"/>
            <a:r>
              <a:rPr lang="ja-JP" altLang="en-US" smtClean="0"/>
              <a:t>特になし。</a:t>
            </a:r>
            <a:endParaRPr lang="en-US" altLang="ja-JP" smtClean="0"/>
          </a:p>
          <a:p>
            <a:pPr eaLnBrk="1" hangingPunct="1"/>
            <a:endParaRPr lang="en-US" altLang="ja-JP" smtClean="0"/>
          </a:p>
          <a:p>
            <a:pPr eaLnBrk="1" hangingPunct="1"/>
            <a:r>
              <a:rPr lang="ja-JP" altLang="en-US" smtClean="0"/>
              <a:t>◆受講者への確認事項</a:t>
            </a:r>
          </a:p>
          <a:p>
            <a:pPr eaLnBrk="1" hangingPunct="1"/>
            <a:r>
              <a:rPr lang="ja-JP" altLang="en-US" smtClean="0"/>
              <a:t>特になし。</a:t>
            </a:r>
          </a:p>
        </p:txBody>
      </p:sp>
      <p:sp>
        <p:nvSpPr>
          <p:cNvPr id="44036" name="スライド番号プレースホルダ 5"/>
          <p:cNvSpPr txBox="1">
            <a:spLocks noGrp="1"/>
          </p:cNvSpPr>
          <p:nvPr/>
        </p:nvSpPr>
        <p:spPr bwMode="auto">
          <a:xfrm>
            <a:off x="2994025" y="9455150"/>
            <a:ext cx="747713" cy="247650"/>
          </a:xfrm>
          <a:prstGeom prst="rect">
            <a:avLst/>
          </a:prstGeom>
          <a:noFill/>
          <a:ln w="9525">
            <a:noFill/>
            <a:miter lim="800000"/>
            <a:headEnd/>
            <a:tailEnd/>
          </a:ln>
        </p:spPr>
        <p:txBody>
          <a:bodyPr lIns="90762" tIns="45381" rIns="90762" bIns="45381" anchor="b"/>
          <a:lstStyle/>
          <a:p>
            <a:pPr algn="ctr" defTabSz="915988" eaLnBrk="1" hangingPunct="1"/>
            <a:fld id="{1F2A7E3E-19C9-47E3-BF66-AB8ECB193721}" type="slidenum">
              <a:rPr kumimoji="1" lang="en-US" altLang="ja-JP" sz="900">
                <a:solidFill>
                  <a:srgbClr val="000066"/>
                </a:solidFill>
                <a:latin typeface="Times New Roman" pitchFamily="18" charset="0"/>
              </a:rPr>
              <a:pPr algn="ctr" defTabSz="915988" eaLnBrk="1" hangingPunct="1"/>
              <a:t>8</a:t>
            </a:fld>
            <a:endParaRPr kumimoji="1" lang="en-US" altLang="ja-JP" sz="900">
              <a:solidFill>
                <a:srgbClr val="000066"/>
              </a:solidFill>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スライド イメージ プレースホルダ 1"/>
          <p:cNvSpPr>
            <a:spLocks noGrp="1" noRot="1" noChangeAspect="1" noTextEdit="1"/>
          </p:cNvSpPr>
          <p:nvPr>
            <p:ph type="sldImg"/>
          </p:nvPr>
        </p:nvSpPr>
        <p:spPr>
          <a:xfrm>
            <a:off x="696913" y="741363"/>
            <a:ext cx="5341937" cy="3698875"/>
          </a:xfrm>
          <a:ln/>
        </p:spPr>
      </p:sp>
      <p:sp>
        <p:nvSpPr>
          <p:cNvPr id="45059" name="ノート プレースホルダ 2"/>
          <p:cNvSpPr>
            <a:spLocks noGrp="1"/>
          </p:cNvSpPr>
          <p:nvPr>
            <p:ph type="body" idx="1"/>
          </p:nvPr>
        </p:nvSpPr>
        <p:spPr>
          <a:noFill/>
          <a:ln/>
        </p:spPr>
        <p:txBody>
          <a:bodyPr/>
          <a:lstStyle/>
          <a:p>
            <a:pPr eaLnBrk="1" hangingPunct="1"/>
            <a:r>
              <a:rPr lang="ja-JP" altLang="en-US" smtClean="0"/>
              <a:t>ページタイトル：</a:t>
            </a:r>
            <a:endParaRPr lang="ja-JP" altLang="ja-JP" smtClean="0"/>
          </a:p>
          <a:p>
            <a:pPr eaLnBrk="1" hangingPunct="1"/>
            <a:r>
              <a:rPr lang="ja-JP" altLang="en-US" smtClean="0"/>
              <a:t>５．番号制度の概要　～主な記載内容④～</a:t>
            </a:r>
            <a:endParaRPr lang="en-US" altLang="ja-JP" smtClean="0"/>
          </a:p>
          <a:p>
            <a:pPr eaLnBrk="1" hangingPunct="1"/>
            <a:endParaRPr lang="en-US" altLang="ja-JP" smtClean="0"/>
          </a:p>
          <a:p>
            <a:pPr eaLnBrk="1" hangingPunct="1"/>
            <a:r>
              <a:rPr lang="ja-JP" altLang="en-US" smtClean="0"/>
              <a:t>◆このページのポイント</a:t>
            </a:r>
          </a:p>
          <a:p>
            <a:pPr eaLnBrk="1" hangingPunct="1"/>
            <a:r>
              <a:rPr lang="ja-JP" altLang="en-US" smtClean="0"/>
              <a:t>番号法案の内容について理解してもらう。</a:t>
            </a:r>
            <a:endParaRPr lang="en-US" altLang="ja-JP" smtClean="0"/>
          </a:p>
          <a:p>
            <a:pPr eaLnBrk="1" hangingPunct="1"/>
            <a:endParaRPr lang="ja-JP" altLang="en-US" smtClean="0"/>
          </a:p>
          <a:p>
            <a:pPr eaLnBrk="1" hangingPunct="1"/>
            <a:r>
              <a:rPr lang="ja-JP" altLang="en-US" smtClean="0"/>
              <a:t>◆説明手順</a:t>
            </a:r>
          </a:p>
          <a:p>
            <a:pPr eaLnBrk="1" hangingPunct="1"/>
            <a:r>
              <a:rPr lang="ja-JP" altLang="en-US" smtClean="0"/>
              <a:t>所要時間：２分</a:t>
            </a:r>
            <a:endParaRPr lang="en-US" altLang="ja-JP" smtClean="0"/>
          </a:p>
          <a:p>
            <a:pPr eaLnBrk="1" hangingPunct="1"/>
            <a:r>
              <a:rPr lang="ja-JP" altLang="en-US" smtClean="0"/>
              <a:t>・第１５条では、個人番号の提供の求めに係る制限が規定されている。誰もが、他人（同一世帯者以外の者）に対して個人番号の提供を求めてはならない。つまり、別表に定められた事務の処理等に必要な場合を除いては、個人番号の提供を要求してはいけない。</a:t>
            </a:r>
            <a:endParaRPr lang="en-US" altLang="ja-JP" smtClean="0"/>
          </a:p>
          <a:p>
            <a:pPr eaLnBrk="1" hangingPunct="1"/>
            <a:r>
              <a:rPr lang="ja-JP" altLang="en-US" smtClean="0"/>
              <a:t>・第１６条では、本人確認方法について規定している。個人番号の提供を受ける場合は、すべての住民に配布される「個人番号カード」により本人確認を行う必要がある。ただし、個人番号カードに関しては、携帯電話等代替手段についても検討がなされる可能性がある。</a:t>
            </a:r>
            <a:endParaRPr lang="en-US" altLang="ja-JP" smtClean="0"/>
          </a:p>
          <a:p>
            <a:pPr eaLnBrk="1" hangingPunct="1"/>
            <a:endParaRPr lang="en-US" altLang="ja-JP" smtClean="0"/>
          </a:p>
          <a:p>
            <a:pPr eaLnBrk="1" hangingPunct="1"/>
            <a:r>
              <a:rPr lang="ja-JP" altLang="en-US" smtClean="0"/>
              <a:t>◆補足事項（スライド未掲載のデータやファクト等）</a:t>
            </a:r>
            <a:endParaRPr lang="en-US" altLang="ja-JP" smtClean="0"/>
          </a:p>
          <a:p>
            <a:pPr eaLnBrk="1" hangingPunct="1"/>
            <a:r>
              <a:rPr lang="ja-JP" altLang="en-US" smtClean="0"/>
              <a:t>特になし。</a:t>
            </a:r>
          </a:p>
          <a:p>
            <a:pPr eaLnBrk="1" hangingPunct="1"/>
            <a:endParaRPr lang="en-US" altLang="ja-JP" smtClean="0"/>
          </a:p>
          <a:p>
            <a:pPr eaLnBrk="1" hangingPunct="1"/>
            <a:r>
              <a:rPr lang="ja-JP" altLang="en-US" smtClean="0"/>
              <a:t>◆受講者への確認事項</a:t>
            </a:r>
          </a:p>
          <a:p>
            <a:pPr eaLnBrk="1" hangingPunct="1"/>
            <a:r>
              <a:rPr lang="ja-JP" altLang="en-US" smtClean="0"/>
              <a:t>情報提供ネットワークシステムを利用した情報照会、情報提供について、技術編で特に説明してほしい点を確認する。</a:t>
            </a:r>
          </a:p>
        </p:txBody>
      </p:sp>
      <p:sp>
        <p:nvSpPr>
          <p:cNvPr id="45060" name="スライド番号プレースホルダ 5"/>
          <p:cNvSpPr txBox="1">
            <a:spLocks noGrp="1"/>
          </p:cNvSpPr>
          <p:nvPr/>
        </p:nvSpPr>
        <p:spPr bwMode="auto">
          <a:xfrm>
            <a:off x="2994025" y="9455150"/>
            <a:ext cx="747713" cy="247650"/>
          </a:xfrm>
          <a:prstGeom prst="rect">
            <a:avLst/>
          </a:prstGeom>
          <a:noFill/>
          <a:ln w="9525">
            <a:noFill/>
            <a:miter lim="800000"/>
            <a:headEnd/>
            <a:tailEnd/>
          </a:ln>
        </p:spPr>
        <p:txBody>
          <a:bodyPr lIns="90762" tIns="45381" rIns="90762" bIns="45381" anchor="b"/>
          <a:lstStyle/>
          <a:p>
            <a:pPr algn="ctr" defTabSz="915988" eaLnBrk="1" hangingPunct="1"/>
            <a:fld id="{40376F5B-BCF4-41E4-9878-376720C50D47}" type="slidenum">
              <a:rPr kumimoji="1" lang="en-US" altLang="ja-JP" sz="900">
                <a:solidFill>
                  <a:srgbClr val="000066"/>
                </a:solidFill>
                <a:latin typeface="Times New Roman" pitchFamily="18" charset="0"/>
              </a:rPr>
              <a:pPr algn="ctr" defTabSz="915988" eaLnBrk="1" hangingPunct="1"/>
              <a:t>9</a:t>
            </a:fld>
            <a:endParaRPr kumimoji="1" lang="en-US" altLang="ja-JP" sz="900">
              <a:solidFill>
                <a:srgbClr val="000066"/>
              </a:solidFill>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4" name="Rectangle 17"/>
          <p:cNvSpPr>
            <a:spLocks noChangeArrowheads="1"/>
          </p:cNvSpPr>
          <p:nvPr/>
        </p:nvSpPr>
        <p:spPr bwMode="auto">
          <a:xfrm>
            <a:off x="0" y="0"/>
            <a:ext cx="9906000" cy="3429000"/>
          </a:xfrm>
          <a:prstGeom prst="rect">
            <a:avLst/>
          </a:prstGeom>
          <a:gradFill flip="none" rotWithShape="1">
            <a:gsLst>
              <a:gs pos="0">
                <a:schemeClr val="bg1"/>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a:tailEnd/>
          </a:ln>
        </p:spPr>
        <p:style>
          <a:lnRef idx="3">
            <a:schemeClr val="lt1"/>
          </a:lnRef>
          <a:fillRef idx="1">
            <a:schemeClr val="accent4"/>
          </a:fillRef>
          <a:effectRef idx="1">
            <a:schemeClr val="accent4"/>
          </a:effectRef>
          <a:fontRef idx="minor">
            <a:schemeClr val="lt1"/>
          </a:fontRef>
        </p:style>
        <p:txBody>
          <a:bodyPr wrap="none" anchor="ctr"/>
          <a:lstStyle/>
          <a:p>
            <a:pPr algn="l" rtl="0" fontAlgn="base">
              <a:spcBef>
                <a:spcPct val="0"/>
              </a:spcBef>
              <a:spcAft>
                <a:spcPct val="0"/>
              </a:spcAft>
              <a:defRPr/>
            </a:pPr>
            <a:endParaRPr kumimoji="1" lang="ja-JP" altLang="en-US" sz="2400" kern="1200">
              <a:solidFill>
                <a:schemeClr val="lt1"/>
              </a:solidFill>
              <a:latin typeface="+mn-lt"/>
              <a:ea typeface="+mn-ea"/>
              <a:cs typeface="+mn-cs"/>
            </a:endParaRPr>
          </a:p>
        </p:txBody>
      </p:sp>
      <p:sp>
        <p:nvSpPr>
          <p:cNvPr id="65548" name="Rectangle 12"/>
          <p:cNvSpPr>
            <a:spLocks noGrp="1" noChangeArrowheads="1"/>
          </p:cNvSpPr>
          <p:nvPr>
            <p:ph type="ctrTitle"/>
          </p:nvPr>
        </p:nvSpPr>
        <p:spPr>
          <a:xfrm>
            <a:off x="247650" y="2209800"/>
            <a:ext cx="8420100" cy="1143000"/>
          </a:xfrm>
          <a:noFill/>
          <a:effectLst/>
        </p:spPr>
        <p:txBody>
          <a:bodyPr lIns="91440" anchor="b"/>
          <a:lstStyle>
            <a:lvl1pPr>
              <a:defRPr sz="4400" b="1" cap="none" spc="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Unicode MS" pitchFamily="50" charset="-128"/>
                <a:ea typeface="Arial Unicode MS" pitchFamily="50" charset="-128"/>
                <a:cs typeface="Arial Unicode MS" pitchFamily="50" charset="-128"/>
              </a:defRPr>
            </a:lvl1pPr>
          </a:lstStyle>
          <a:p>
            <a:r>
              <a:rPr lang="ja-JP" altLang="en-US" smtClean="0"/>
              <a:t>マスタ タイトルの書式設定</a:t>
            </a:r>
            <a:endParaRPr lang="ja-JP" altLang="en-US" dirty="0"/>
          </a:p>
        </p:txBody>
      </p:sp>
      <p:sp>
        <p:nvSpPr>
          <p:cNvPr id="65549" name="Rectangle 13"/>
          <p:cNvSpPr>
            <a:spLocks noGrp="1" noChangeArrowheads="1"/>
          </p:cNvSpPr>
          <p:nvPr>
            <p:ph type="subTitle" idx="1"/>
          </p:nvPr>
        </p:nvSpPr>
        <p:spPr>
          <a:xfrm>
            <a:off x="247650" y="4419600"/>
            <a:ext cx="6934200" cy="1752600"/>
          </a:xfrm>
        </p:spPr>
        <p:txBody>
          <a:bodyPr/>
          <a:lstStyle>
            <a:lvl1pPr marL="0" indent="0">
              <a:defRPr>
                <a:ln>
                  <a:solidFill>
                    <a:schemeClr val="tx1"/>
                  </a:solidFill>
                </a:ln>
                <a:solidFill>
                  <a:sysClr val="windowText" lastClr="000000"/>
                </a:solidFill>
                <a:latin typeface="MS UI Gothic" pitchFamily="50" charset="-128"/>
                <a:ea typeface="MS UI Gothic" pitchFamily="50" charset="-128"/>
              </a:defRPr>
            </a:lvl1pPr>
          </a:lstStyle>
          <a:p>
            <a:r>
              <a:rPr lang="ja-JP" altLang="en-US" smtClean="0"/>
              <a:t>マスタ サブタイトルの書式設定</a:t>
            </a:r>
            <a:endParaRPr lang="ja-JP" altLang="en-US"/>
          </a:p>
        </p:txBody>
      </p:sp>
      <p:sp>
        <p:nvSpPr>
          <p:cNvPr id="9" name="Rectangle 15"/>
          <p:cNvSpPr>
            <a:spLocks noGrp="1" noChangeArrowheads="1"/>
          </p:cNvSpPr>
          <p:nvPr>
            <p:ph type="ftr" sz="quarter" idx="11"/>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3-3 </a:t>
            </a:r>
            <a:r>
              <a:rPr lang="ja-JP" altLang="en-US" smtClean="0"/>
              <a:t>番号制度の導入に向けて（制度編）</a:t>
            </a:r>
            <a:endParaRPr lang="en-US" altLang="ja-JP"/>
          </a:p>
        </p:txBody>
      </p:sp>
      <p:sp>
        <p:nvSpPr>
          <p:cNvPr id="10" name="Rectangle 16"/>
          <p:cNvSpPr>
            <a:spLocks noGrp="1" noChangeArrowheads="1"/>
          </p:cNvSpPr>
          <p:nvPr>
            <p:ph type="sldNum" sz="quarter" idx="12"/>
          </p:nvPr>
        </p:nvSpPr>
        <p:spPr>
          <a:noFill/>
          <a:ln w="9525">
            <a:noFill/>
            <a:miter lim="800000"/>
            <a:headEnd/>
            <a:tailEnd/>
          </a:ln>
          <a:effectLst/>
        </p:spPr>
        <p:txBody>
          <a:bodyPr vert="horz" wrap="square" lIns="91440" tIns="45720" rIns="91440" bIns="45720" numCol="1" anchor="b" anchorCtr="0" compatLnSpc="1">
            <a:prstTxWarp prst="textNoShape">
              <a:avLst/>
            </a:prstTxWarp>
          </a:bodyPr>
          <a:lstStyle>
            <a:lvl1pPr algn="r" rtl="0" fontAlgn="base">
              <a:spcBef>
                <a:spcPct val="0"/>
              </a:spcBef>
              <a:spcAft>
                <a:spcPct val="0"/>
              </a:spcAft>
              <a:defRPr kumimoji="1" lang="en-US" altLang="ja-JP" sz="1200" kern="1200" smtClean="0">
                <a:solidFill>
                  <a:srgbClr val="000066"/>
                </a:solidFill>
                <a:latin typeface="Century" pitchFamily="18" charset="0"/>
                <a:ea typeface="+mj-ea"/>
                <a:cs typeface="+mn-cs"/>
              </a:defRPr>
            </a:lvl1pPr>
          </a:lstStyle>
          <a:p>
            <a:pPr>
              <a:defRPr/>
            </a:pPr>
            <a:fld id="{829E1554-56B2-437C-A047-CFF1439B76E0}" type="slidenum">
              <a:rPr lang="ja-JP" altLang="en-US" smtClean="0"/>
              <a:pPr>
                <a:defRPr/>
              </a:pPr>
              <a:t>&lt;#&gt;</a:t>
            </a:fld>
            <a:endParaRPr lang="en-US" altLang="ja-JP"/>
          </a:p>
        </p:txBody>
      </p:sp>
      <p:sp>
        <p:nvSpPr>
          <p:cNvPr id="11" name="Line 19"/>
          <p:cNvSpPr>
            <a:spLocks noChangeShapeType="1"/>
          </p:cNvSpPr>
          <p:nvPr/>
        </p:nvSpPr>
        <p:spPr bwMode="auto">
          <a:xfrm flipH="1">
            <a:off x="0" y="3437384"/>
            <a:ext cx="9906000" cy="0"/>
          </a:xfrm>
          <a:prstGeom prst="line">
            <a:avLst/>
          </a:prstGeom>
          <a:noFill/>
          <a:ln w="28575">
            <a:solidFill>
              <a:schemeClr val="tx2"/>
            </a:solidFill>
            <a:miter lim="800000"/>
            <a:headEnd/>
            <a:tailEnd/>
          </a:ln>
          <a:effectLst/>
        </p:spPr>
        <p:txBody>
          <a:bodyPr wrap="none"/>
          <a:lstStyle/>
          <a:p>
            <a:pPr>
              <a:defRPr/>
            </a:pPr>
            <a:endParaRPr lang="ja-JP" altLang="en-US"/>
          </a:p>
        </p:txBody>
      </p:sp>
      <p:sp>
        <p:nvSpPr>
          <p:cNvPr id="12" name="Rectangle 20"/>
          <p:cNvSpPr>
            <a:spLocks noChangeArrowheads="1"/>
          </p:cNvSpPr>
          <p:nvPr/>
        </p:nvSpPr>
        <p:spPr bwMode="auto">
          <a:xfrm>
            <a:off x="-39555" y="3356992"/>
            <a:ext cx="8007350" cy="152400"/>
          </a:xfrm>
          <a:prstGeom prst="rect">
            <a:avLst/>
          </a:prstGeom>
          <a:solidFill>
            <a:srgbClr val="000000">
              <a:alpha val="25098"/>
            </a:srgbClr>
          </a:solidFill>
          <a:ln w="9525">
            <a:noFill/>
            <a:miter lim="800000"/>
            <a:headEnd/>
            <a:tailEnd/>
          </a:ln>
          <a:effectLst>
            <a:outerShdw dist="35921" dir="2700000" algn="ctr" rotWithShape="0">
              <a:srgbClr val="003300"/>
            </a:outerShdw>
          </a:effectLst>
        </p:spPr>
        <p:txBody>
          <a:bodyPr wrap="none" anchor="ctr"/>
          <a:lstStyle/>
          <a:p>
            <a:pPr>
              <a:defRPr/>
            </a:pPr>
            <a:endParaRPr lang="en-US" altLang="ja-JP" sz="2000" b="1">
              <a:solidFill>
                <a:schemeClr val="bg1"/>
              </a:solidFill>
              <a:latin typeface="MS UI Gothic" pitchFamily="50" charset="-128"/>
              <a:ea typeface="MS UI Gothic" pitchFamily="50" charset="-128"/>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98ACFAD0-8ACA-4F0B-A728-311215E6B8F7}" type="slidenum">
              <a:rPr lang="ja-JP" altLang="en-US" smtClean="0"/>
              <a:pPr>
                <a:defRPr/>
              </a:pPr>
              <a:t>&lt;#&gt;</a:t>
            </a:fld>
            <a:endParaRPr lang="en-US" altLang="ja-JP"/>
          </a:p>
        </p:txBody>
      </p:sp>
      <p:sp>
        <p:nvSpPr>
          <p:cNvPr id="7"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3-3 </a:t>
            </a:r>
            <a:r>
              <a:rPr lang="ja-JP" altLang="en-US" smtClean="0"/>
              <a:t>番号制度の導入に向けて（制度編）</a:t>
            </a:r>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223125" y="541341"/>
            <a:ext cx="2270125" cy="559117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12750" y="541341"/>
            <a:ext cx="6645275" cy="559117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98ACFAD0-8ACA-4F0B-A728-311215E6B8F7}" type="slidenum">
              <a:rPr lang="ja-JP" altLang="en-US" smtClean="0"/>
              <a:pPr>
                <a:defRPr/>
              </a:pPr>
              <a:t>&lt;#&gt;</a:t>
            </a:fld>
            <a:endParaRPr lang="en-US" altLang="ja-JP"/>
          </a:p>
        </p:txBody>
      </p:sp>
      <p:sp>
        <p:nvSpPr>
          <p:cNvPr id="7" name="Rectangle 15"/>
          <p:cNvSpPr txBox="1">
            <a:spLocks noChangeArrowheads="1"/>
          </p:cNvSpPr>
          <p:nvPr/>
        </p:nvSpPr>
        <p:spPr>
          <a:xfrm>
            <a:off x="3002785" y="6606000"/>
            <a:ext cx="3900433" cy="252000"/>
          </a:xfrm>
          <a:prstGeom prst="rect">
            <a:avLst/>
          </a:prstGeom>
        </p:spPr>
        <p:txBody>
          <a:bodyPr anchor="ctr"/>
          <a:lstStyle>
            <a:lvl1pPr algn="ctr">
              <a:defRPr sz="1000" smtClean="0">
                <a:latin typeface="+mj-ea"/>
                <a:ea typeface="+mj-ea"/>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000" b="0" i="0" u="none" strike="noStrike" kern="1200" cap="none" spc="0" normalizeH="0" baseline="0" noProof="0" smtClean="0">
                <a:ln>
                  <a:noFill/>
                </a:ln>
                <a:solidFill>
                  <a:srgbClr val="000066"/>
                </a:solidFill>
                <a:effectLst/>
                <a:uLnTx/>
                <a:uFillTx/>
                <a:latin typeface="+mj-ea"/>
                <a:ea typeface="+mj-ea"/>
                <a:cs typeface="+mn-cs"/>
              </a:rPr>
              <a:t>1-2 </a:t>
            </a:r>
            <a:r>
              <a:rPr kumimoji="1" lang="ja-JP" altLang="en-US" sz="1000" b="0" i="0" u="none" strike="noStrike" kern="1200" cap="none" spc="0" normalizeH="0" baseline="0" noProof="0" smtClean="0">
                <a:ln>
                  <a:noFill/>
                </a:ln>
                <a:solidFill>
                  <a:srgbClr val="000066"/>
                </a:solidFill>
                <a:effectLst/>
                <a:uLnTx/>
                <a:uFillTx/>
                <a:latin typeface="+mj-ea"/>
                <a:ea typeface="+mj-ea"/>
                <a:cs typeface="+mn-cs"/>
              </a:rPr>
              <a:t>自治体における効果的な</a:t>
            </a:r>
            <a:r>
              <a:rPr kumimoji="1" lang="en-US" altLang="ja-JP" sz="1000" b="0" i="0" u="none" strike="noStrike" kern="1200" cap="none" spc="0" normalizeH="0" baseline="0" noProof="0" smtClean="0">
                <a:ln>
                  <a:noFill/>
                </a:ln>
                <a:solidFill>
                  <a:srgbClr val="000066"/>
                </a:solidFill>
                <a:effectLst/>
                <a:uLnTx/>
                <a:uFillTx/>
                <a:latin typeface="+mj-ea"/>
                <a:ea typeface="+mj-ea"/>
                <a:cs typeface="+mn-cs"/>
              </a:rPr>
              <a:t>ICT</a:t>
            </a:r>
            <a:r>
              <a:rPr kumimoji="1" lang="ja-JP" altLang="en-US" sz="1000" b="0" i="0" u="none" strike="noStrike" kern="1200" cap="none" spc="0" normalizeH="0" baseline="0" noProof="0" smtClean="0">
                <a:ln>
                  <a:noFill/>
                </a:ln>
                <a:solidFill>
                  <a:srgbClr val="000066"/>
                </a:solidFill>
                <a:effectLst/>
                <a:uLnTx/>
                <a:uFillTx/>
                <a:latin typeface="+mj-ea"/>
                <a:ea typeface="+mj-ea"/>
                <a:cs typeface="+mn-cs"/>
              </a:rPr>
              <a:t>利活用</a:t>
            </a:r>
            <a:endParaRPr kumimoji="1" lang="ja-JP" altLang="en-US"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スライド番号プレースホルダ 2"/>
          <p:cNvSpPr>
            <a:spLocks noGrp="1"/>
          </p:cNvSpPr>
          <p:nvPr>
            <p:ph type="sldNum" sz="quarter" idx="10"/>
          </p:nvPr>
        </p:nvSpPr>
        <p:spPr/>
        <p:txBody>
          <a:bodyPr/>
          <a:lstStyle/>
          <a:p>
            <a:pPr>
              <a:defRPr/>
            </a:pPr>
            <a:fld id="{98ACFAD0-8ACA-4F0B-A728-311215E6B8F7}" type="slidenum">
              <a:rPr lang="ja-JP" altLang="en-US" smtClean="0"/>
              <a:pPr>
                <a:defRPr/>
              </a:pPr>
              <a:t>&lt;#&gt;</a:t>
            </a:fld>
            <a:endParaRPr lang="en-US" altLang="ja-JP"/>
          </a:p>
        </p:txBody>
      </p:sp>
      <p:sp>
        <p:nvSpPr>
          <p:cNvPr id="4" name="フッター プレースホルダ 3"/>
          <p:cNvSpPr>
            <a:spLocks noGrp="1"/>
          </p:cNvSpPr>
          <p:nvPr>
            <p:ph type="ftr" sz="quarter" idx="11"/>
          </p:nvPr>
        </p:nvSpPr>
        <p:spPr/>
        <p:txBody>
          <a:bodyPr/>
          <a:lstStyle/>
          <a:p>
            <a:pPr>
              <a:defRPr/>
            </a:pPr>
            <a:r>
              <a:rPr lang="en-US" altLang="ja-JP" smtClean="0"/>
              <a:t>3-3 </a:t>
            </a:r>
            <a:r>
              <a:rPr lang="ja-JP" altLang="en-US" smtClean="0"/>
              <a:t>番号制度の導入に向けて（制度編）</a:t>
            </a:r>
            <a:endParaRPr lang="en-US" altLang="ja-JP"/>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ユーザー設定レイアウト">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0"/>
          </p:nvPr>
        </p:nvSpPr>
        <p:spPr/>
        <p:txBody>
          <a:bodyPr/>
          <a:lstStyle/>
          <a:p>
            <a:pPr>
              <a:defRPr/>
            </a:pPr>
            <a:fld id="{98ACFAD0-8ACA-4F0B-A728-311215E6B8F7}" type="slidenum">
              <a:rPr lang="ja-JP" altLang="en-US" smtClean="0"/>
              <a:pPr>
                <a:defRPr/>
              </a:pPr>
              <a:t>&lt;#&gt;</a:t>
            </a:fld>
            <a:endParaRPr lang="en-US" altLang="ja-JP"/>
          </a:p>
        </p:txBody>
      </p:sp>
      <p:sp>
        <p:nvSpPr>
          <p:cNvPr id="4" name="フッター プレースホルダ 3"/>
          <p:cNvSpPr>
            <a:spLocks noGrp="1"/>
          </p:cNvSpPr>
          <p:nvPr>
            <p:ph type="ftr" sz="quarter" idx="11"/>
          </p:nvPr>
        </p:nvSpPr>
        <p:spPr/>
        <p:txBody>
          <a:bodyPr/>
          <a:lstStyle/>
          <a:p>
            <a:pPr>
              <a:defRPr/>
            </a:pPr>
            <a:r>
              <a:rPr lang="en-US" altLang="ja-JP" smtClean="0"/>
              <a:t>3-3 </a:t>
            </a:r>
            <a:r>
              <a:rPr lang="ja-JP" altLang="en-US" smtClean="0"/>
              <a:t>番号制度の導入に向けて（制度編）</a:t>
            </a:r>
            <a:endParaRPr lang="en-US" altLang="ja-JP"/>
          </a:p>
        </p:txBody>
      </p:sp>
      <p:sp>
        <p:nvSpPr>
          <p:cNvPr id="5" name="タイトル 1"/>
          <p:cNvSpPr txBox="1">
            <a:spLocks/>
          </p:cNvSpPr>
          <p:nvPr/>
        </p:nvSpPr>
        <p:spPr bwMode="auto">
          <a:xfrm>
            <a:off x="428497" y="1268760"/>
            <a:ext cx="9080500" cy="830262"/>
          </a:xfrm>
          <a:prstGeom prst="rect">
            <a:avLst/>
          </a:prstGeom>
          <a:solidFill>
            <a:schemeClr val="bg1"/>
          </a:solidFill>
          <a:ln w="9525">
            <a:noFill/>
            <a:miter lim="800000"/>
            <a:headEnd/>
            <a:tailEnd/>
          </a:ln>
          <a:effectLst/>
        </p:spPr>
        <p:txBody>
          <a:bodyPr vert="horz" wrap="square" lIns="19800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1" i="0" u="none" strike="noStrike" kern="0" cap="none" spc="0" normalizeH="0" baseline="0" noProof="0" dirty="0" smtClean="0">
                <a:ln>
                  <a:noFill/>
                </a:ln>
                <a:solidFill>
                  <a:schemeClr val="tx1"/>
                </a:solidFill>
                <a:effectLst/>
                <a:uLnTx/>
                <a:uFillTx/>
                <a:latin typeface="+mj-ea"/>
                <a:ea typeface="+mj-ea"/>
                <a:cs typeface="+mj-cs"/>
              </a:rPr>
              <a:t>マスタ タイトルの書式設定</a:t>
            </a:r>
            <a:endParaRPr kumimoji="1" lang="ja-JP" altLang="en-US" sz="1800" b="1" i="0" u="none" strike="noStrike" kern="0" cap="none" spc="0" normalizeH="0" baseline="0" noProof="0" dirty="0">
              <a:ln>
                <a:noFill/>
              </a:ln>
              <a:solidFill>
                <a:schemeClr val="tx1"/>
              </a:solidFill>
              <a:effectLst/>
              <a:uLnTx/>
              <a:uFillTx/>
              <a:latin typeface="+mj-ea"/>
              <a:ea typeface="+mj-ea"/>
              <a:cs typeface="+mj-cs"/>
            </a:endParaRPr>
          </a:p>
        </p:txBody>
      </p:sp>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タイトルとコンテンツ">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95300" y="1600202"/>
            <a:ext cx="8915400" cy="4525963"/>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タイトル 3"/>
          <p:cNvSpPr>
            <a:spLocks noGrp="1"/>
          </p:cNvSpPr>
          <p:nvPr>
            <p:ph type="title"/>
          </p:nvPr>
        </p:nvSpPr>
        <p:spPr>
          <a:xfrm>
            <a:off x="495300" y="274638"/>
            <a:ext cx="8915400" cy="1143000"/>
          </a:xfrm>
          <a:prstGeom prst="rect">
            <a:avLst/>
          </a:prstGeom>
        </p:spPr>
        <p:txBody>
          <a:bodyPr anchor="ctr"/>
          <a:lstStyle/>
          <a:p>
            <a:r>
              <a:rPr lang="ja-JP" altLang="en-US" dirty="0" smtClean="0"/>
              <a:t>マスター タイトルの書式設定</a:t>
            </a:r>
            <a:endParaRPr lang="ja-JP"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50489" y="366490"/>
            <a:ext cx="9080500" cy="830262"/>
          </a:xfrm>
        </p:spPr>
        <p:txBody>
          <a:bodyPr/>
          <a:lstStyle>
            <a:lvl1pPr>
              <a:defRPr sz="2800" b="1">
                <a:latin typeface="HGPｺﾞｼｯｸM" pitchFamily="50" charset="-128"/>
                <a:ea typeface="HGPｺﾞｼｯｸM" pitchFamily="50" charset="-128"/>
              </a:defRPr>
            </a:lvl1pPr>
          </a:lstStyle>
          <a:p>
            <a:r>
              <a:rPr lang="ja-JP" altLang="en-US" smtClean="0"/>
              <a:t>マスタ タイトルの書式設定</a:t>
            </a:r>
            <a:endParaRPr lang="ja-JP" altLang="en-US" dirty="0"/>
          </a:p>
        </p:txBody>
      </p:sp>
      <p:sp>
        <p:nvSpPr>
          <p:cNvPr id="3" name="コンテンツ プレースホルダ 2"/>
          <p:cNvSpPr>
            <a:spLocks noGrp="1"/>
          </p:cNvSpPr>
          <p:nvPr>
            <p:ph idx="1"/>
          </p:nvPr>
        </p:nvSpPr>
        <p:spPr/>
        <p:txBody>
          <a:bodyPr/>
          <a:lstStyle>
            <a:lvl1pPr>
              <a:defRPr>
                <a:latin typeface="HGPｺﾞｼｯｸM" pitchFamily="50" charset="-128"/>
                <a:ea typeface="HGPｺﾞｼｯｸM" pitchFamily="50" charset="-128"/>
              </a:defRPr>
            </a:lvl1pPr>
            <a:lvl2pPr>
              <a:defRPr>
                <a:latin typeface="HGPｺﾞｼｯｸM" pitchFamily="50" charset="-128"/>
                <a:ea typeface="HGPｺﾞｼｯｸM" pitchFamily="50" charset="-128"/>
              </a:defRPr>
            </a:lvl2pPr>
            <a:lvl3pPr>
              <a:defRPr>
                <a:latin typeface="HGPｺﾞｼｯｸM" pitchFamily="50" charset="-128"/>
                <a:ea typeface="HGPｺﾞｼｯｸM" pitchFamily="50" charset="-128"/>
              </a:defRPr>
            </a:lvl3pPr>
            <a:lvl4pPr>
              <a:defRPr>
                <a:latin typeface="HGPｺﾞｼｯｸM" pitchFamily="50" charset="-128"/>
                <a:ea typeface="HGPｺﾞｼｯｸM" pitchFamily="50" charset="-128"/>
              </a:defRPr>
            </a:lvl4pPr>
            <a:lvl5pPr>
              <a:defRPr>
                <a:latin typeface="HGPｺﾞｼｯｸM" pitchFamily="50" charset="-128"/>
                <a:ea typeface="HGPｺﾞｼｯｸM" pitchFamily="50" charset="-128"/>
              </a:defRPr>
            </a:lvl5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6" name="Rectangle 16"/>
          <p:cNvSpPr>
            <a:spLocks noGrp="1" noChangeArrowheads="1"/>
          </p:cNvSpPr>
          <p:nvPr>
            <p:ph type="sldNum" sz="quarter" idx="12"/>
          </p:nvPr>
        </p:nvSpPr>
        <p:spPr>
          <a:ln/>
        </p:spPr>
        <p:txBody>
          <a:bodyPr/>
          <a:lstStyle>
            <a:lvl1pPr>
              <a:defRPr/>
            </a:lvl1pPr>
          </a:lstStyle>
          <a:p>
            <a:pPr>
              <a:defRPr/>
            </a:pPr>
            <a:fld id="{1E1B02A3-A528-4AD9-8E4B-5D87DB124C28}" type="slidenum">
              <a:rPr lang="ja-JP" altLang="en-US" smtClean="0"/>
              <a:pPr>
                <a:defRPr/>
              </a:pPr>
              <a:t>&lt;#&gt;</a:t>
            </a:fld>
            <a:endParaRPr lang="en-US" altLang="ja-JP"/>
          </a:p>
        </p:txBody>
      </p:sp>
      <p:sp>
        <p:nvSpPr>
          <p:cNvPr id="7" name="Rectangle 15"/>
          <p:cNvSpPr>
            <a:spLocks noGrp="1" noChangeArrowheads="1"/>
          </p:cNvSpPr>
          <p:nvPr>
            <p:ph type="ftr" sz="quarter" idx="11"/>
          </p:nvPr>
        </p:nvSpPr>
        <p:spPr>
          <a:xfrm>
            <a:off x="3002785" y="6417360"/>
            <a:ext cx="3900433" cy="252000"/>
          </a:xfrm>
          <a:prstGeom prst="rect">
            <a:avLst/>
          </a:prstGeom>
        </p:spPr>
        <p:txBody>
          <a:bodyPr anchor="ctr"/>
          <a:lstStyle>
            <a:lvl1pPr algn="ctr">
              <a:defRPr sz="1000" smtClean="0">
                <a:latin typeface="+mj-ea"/>
                <a:ea typeface="+mj-ea"/>
              </a:defRPr>
            </a:lvl1pPr>
          </a:lstStyle>
          <a:p>
            <a:pPr>
              <a:defRPr/>
            </a:pPr>
            <a:r>
              <a:rPr lang="en-US" altLang="ja-JP" smtClean="0"/>
              <a:t>3-3 </a:t>
            </a:r>
            <a:r>
              <a:rPr lang="ja-JP" altLang="en-US" smtClean="0"/>
              <a:t>番号制度の導入に向けて（制度編）</a:t>
            </a:r>
            <a:endParaRPr lang="en-US" altLang="ja-JP"/>
          </a:p>
        </p:txBody>
      </p:sp>
      <p:sp>
        <p:nvSpPr>
          <p:cNvPr id="8" name="テキスト ボックス 7"/>
          <p:cNvSpPr txBox="1"/>
          <p:nvPr/>
        </p:nvSpPr>
        <p:spPr>
          <a:xfrm>
            <a:off x="428499" y="1268760"/>
            <a:ext cx="9049005" cy="369332"/>
          </a:xfrm>
          <a:prstGeom prst="rect">
            <a:avLst/>
          </a:prstGeom>
          <a:noFill/>
        </p:spPr>
        <p:txBody>
          <a:bodyPr wrap="square" rtlCol="0">
            <a:spAutoFit/>
          </a:bodyPr>
          <a:lstStyle/>
          <a:p>
            <a:endParaRPr kumimoji="1" lang="ja-JP" altLang="en-US" sz="1800" b="1" dirty="0">
              <a:solidFill>
                <a:schemeClr val="tx1"/>
              </a:solidFill>
              <a:latin typeface="+mn-ea"/>
              <a:ea typeface="+mn-ea"/>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3"/>
            <a:ext cx="84201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82506"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6" name="Rectangle 16"/>
          <p:cNvSpPr>
            <a:spLocks noGrp="1" noChangeArrowheads="1"/>
          </p:cNvSpPr>
          <p:nvPr>
            <p:ph type="sldNum" sz="quarter" idx="12"/>
          </p:nvPr>
        </p:nvSpPr>
        <p:spPr>
          <a:ln/>
        </p:spPr>
        <p:txBody>
          <a:bodyPr/>
          <a:lstStyle>
            <a:lvl1pPr>
              <a:defRPr/>
            </a:lvl1pPr>
          </a:lstStyle>
          <a:p>
            <a:pPr>
              <a:defRPr/>
            </a:pPr>
            <a:fld id="{51CA4CD8-2F20-42F2-BFEE-71B00E8D6EFC}" type="slidenum">
              <a:rPr lang="ja-JP" altLang="en-US" smtClean="0"/>
              <a:pPr>
                <a:defRPr/>
              </a:pPr>
              <a:t>&lt;#&gt;</a:t>
            </a:fld>
            <a:endParaRPr lang="en-US" altLang="ja-JP"/>
          </a:p>
        </p:txBody>
      </p:sp>
      <p:sp>
        <p:nvSpPr>
          <p:cNvPr id="7" name="Rectangle 15"/>
          <p:cNvSpPr txBox="1">
            <a:spLocks noChangeArrowheads="1"/>
          </p:cNvSpPr>
          <p:nvPr/>
        </p:nvSpPr>
        <p:spPr>
          <a:xfrm>
            <a:off x="3002785" y="6606000"/>
            <a:ext cx="3900433" cy="252000"/>
          </a:xfrm>
          <a:prstGeom prst="rect">
            <a:avLst/>
          </a:prstGeom>
        </p:spPr>
        <p:txBody>
          <a:bodyPr anchor="ctr"/>
          <a:lstStyle>
            <a:lvl1pPr algn="ctr">
              <a:defRPr sz="1000" smtClean="0">
                <a:latin typeface="+mj-ea"/>
                <a:ea typeface="+mj-ea"/>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000" b="0" i="0" u="none" strike="noStrike" kern="1200" cap="none" spc="0" normalizeH="0" baseline="0" noProof="0" dirty="0" smtClean="0">
                <a:ln>
                  <a:noFill/>
                </a:ln>
                <a:solidFill>
                  <a:srgbClr val="000066"/>
                </a:solidFill>
                <a:effectLst/>
                <a:uLnTx/>
                <a:uFillTx/>
                <a:latin typeface="+mj-ea"/>
                <a:ea typeface="+mj-ea"/>
                <a:cs typeface="+mn-cs"/>
              </a:rPr>
              <a:t>1-2 </a:t>
            </a:r>
            <a:r>
              <a:rPr kumimoji="1" lang="ja-JP" altLang="en-US" sz="1000" b="0" i="0" u="none" strike="noStrike" kern="1200" cap="none" spc="0" normalizeH="0" baseline="0" noProof="0" dirty="0" smtClean="0">
                <a:ln>
                  <a:noFill/>
                </a:ln>
                <a:solidFill>
                  <a:srgbClr val="000066"/>
                </a:solidFill>
                <a:effectLst/>
                <a:uLnTx/>
                <a:uFillTx/>
                <a:latin typeface="+mj-ea"/>
                <a:ea typeface="+mj-ea"/>
                <a:cs typeface="+mn-cs"/>
              </a:rPr>
              <a:t>自治体における効果的な</a:t>
            </a:r>
            <a:r>
              <a:rPr kumimoji="1" lang="en-US" altLang="ja-JP" sz="1000" b="0" i="0" u="none" strike="noStrike" kern="1200" cap="none" spc="0" normalizeH="0" baseline="0" noProof="0" dirty="0" smtClean="0">
                <a:ln>
                  <a:noFill/>
                </a:ln>
                <a:solidFill>
                  <a:srgbClr val="000066"/>
                </a:solidFill>
                <a:effectLst/>
                <a:uLnTx/>
                <a:uFillTx/>
                <a:latin typeface="+mj-ea"/>
                <a:ea typeface="+mj-ea"/>
                <a:cs typeface="+mn-cs"/>
              </a:rPr>
              <a:t>ICT</a:t>
            </a:r>
            <a:r>
              <a:rPr kumimoji="1" lang="ja-JP" altLang="en-US" sz="1000" b="0" i="0" u="none" strike="noStrike" kern="1200" cap="none" spc="0" normalizeH="0" baseline="0" noProof="0" dirty="0" smtClean="0">
                <a:ln>
                  <a:noFill/>
                </a:ln>
                <a:solidFill>
                  <a:srgbClr val="000066"/>
                </a:solidFill>
                <a:effectLst/>
                <a:uLnTx/>
                <a:uFillTx/>
                <a:latin typeface="+mj-ea"/>
                <a:ea typeface="+mj-ea"/>
                <a:cs typeface="+mn-cs"/>
              </a:rPr>
              <a:t>利活用</a:t>
            </a:r>
            <a:endParaRPr kumimoji="1" lang="ja-JP" altLang="en-US"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777346" y="1600200"/>
            <a:ext cx="4127500" cy="4532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5069946" y="1600200"/>
            <a:ext cx="4127500" cy="4532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16"/>
          <p:cNvSpPr>
            <a:spLocks noGrp="1" noChangeArrowheads="1"/>
          </p:cNvSpPr>
          <p:nvPr>
            <p:ph type="sldNum" sz="quarter" idx="12"/>
          </p:nvPr>
        </p:nvSpPr>
        <p:spPr>
          <a:ln/>
        </p:spPr>
        <p:txBody>
          <a:bodyPr/>
          <a:lstStyle>
            <a:lvl1pPr>
              <a:defRPr>
                <a:latin typeface="Century" pitchFamily="18" charset="0"/>
                <a:ea typeface="Meiryo UI" pitchFamily="50" charset="-128"/>
                <a:cs typeface="Meiryo UI" pitchFamily="50" charset="-128"/>
              </a:defRPr>
            </a:lvl1pPr>
          </a:lstStyle>
          <a:p>
            <a:pPr>
              <a:defRPr/>
            </a:pPr>
            <a:fld id="{669BF10D-2361-4E72-86CB-4452EE1B41C8}" type="slidenum">
              <a:rPr lang="ja-JP" altLang="en-US" smtClean="0"/>
              <a:pPr>
                <a:defRPr/>
              </a:pPr>
              <a:t>&lt;#&gt;</a:t>
            </a:fld>
            <a:endParaRPr lang="en-US" altLang="ja-JP"/>
          </a:p>
        </p:txBody>
      </p:sp>
      <p:sp>
        <p:nvSpPr>
          <p:cNvPr id="8"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3-3 </a:t>
            </a:r>
            <a:r>
              <a:rPr lang="ja-JP" altLang="en-US" smtClean="0"/>
              <a:t>番号制度の導入に向けて（制度編）</a:t>
            </a:r>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5032112"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5032112"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9"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20D71757-737A-469E-A1CE-7762652416B5}" type="slidenum">
              <a:rPr lang="ja-JP" altLang="en-US" smtClean="0"/>
              <a:pPr>
                <a:defRPr/>
              </a:pPr>
              <a:t>&lt;#&gt;</a:t>
            </a:fld>
            <a:endParaRPr lang="en-US" altLang="ja-JP"/>
          </a:p>
        </p:txBody>
      </p:sp>
      <p:sp>
        <p:nvSpPr>
          <p:cNvPr id="10" name="Rectangle 15"/>
          <p:cNvSpPr>
            <a:spLocks noGrp="1" noChangeArrowheads="1"/>
          </p:cNvSpPr>
          <p:nvPr>
            <p:ph type="ftr" sz="quarter" idx="1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3-3 </a:t>
            </a:r>
            <a:r>
              <a:rPr lang="ja-JP" altLang="en-US" smtClean="0"/>
              <a:t>番号制度の導入に向けて（制度編）</a:t>
            </a:r>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5"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92C2DA24-A5E9-4B1D-834E-9D387689F84E}" type="slidenum">
              <a:rPr lang="ja-JP" altLang="en-US" smtClean="0"/>
              <a:pPr>
                <a:defRPr/>
              </a:pPr>
              <a:t>&lt;#&gt;</a:t>
            </a:fld>
            <a:endParaRPr lang="en-US" altLang="ja-JP"/>
          </a:p>
        </p:txBody>
      </p:sp>
      <p:sp>
        <p:nvSpPr>
          <p:cNvPr id="6"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3-3 </a:t>
            </a:r>
            <a:r>
              <a:rPr lang="ja-JP" altLang="en-US" smtClean="0"/>
              <a:t>番号制度の導入に向けて（制度編）</a:t>
            </a:r>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4"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3FFD2581-739B-4C4D-AE31-D173C853F310}" type="slidenum">
              <a:rPr lang="ja-JP" altLang="en-US" smtClean="0"/>
              <a:pPr>
                <a:defRPr/>
              </a:pPr>
              <a:t>&lt;#&gt;</a:t>
            </a:fld>
            <a:endParaRPr lang="en-US" altLang="ja-JP"/>
          </a:p>
        </p:txBody>
      </p:sp>
      <p:sp>
        <p:nvSpPr>
          <p:cNvPr id="5"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3-3 </a:t>
            </a:r>
            <a:r>
              <a:rPr lang="ja-JP" altLang="en-US" smtClean="0"/>
              <a:t>番号制度の導入に向けて（制度編）</a:t>
            </a:r>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872972" y="273052"/>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95300" y="1435102"/>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7"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98ACFAD0-8ACA-4F0B-A728-311215E6B8F7}" type="slidenum">
              <a:rPr lang="ja-JP" altLang="en-US" smtClean="0"/>
              <a:pPr>
                <a:defRPr/>
              </a:pPr>
              <a:t>&lt;#&gt;</a:t>
            </a:fld>
            <a:endParaRPr lang="en-US" altLang="ja-JP"/>
          </a:p>
        </p:txBody>
      </p:sp>
      <p:sp>
        <p:nvSpPr>
          <p:cNvPr id="8"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3-3 </a:t>
            </a:r>
            <a:r>
              <a:rPr lang="ja-JP" altLang="en-US" smtClean="0"/>
              <a:t>番号制度の導入に向けて（制度編）</a:t>
            </a:r>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アイコンをクリックして図を追加</a:t>
            </a:r>
          </a:p>
        </p:txBody>
      </p:sp>
      <p:sp>
        <p:nvSpPr>
          <p:cNvPr id="4" name="テキスト プレースホルダ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7"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F7D04ED0-6C09-4062-B9C8-0D2D450D1584}" type="slidenum">
              <a:rPr lang="ja-JP" altLang="en-US" smtClean="0"/>
              <a:pPr>
                <a:defRPr/>
              </a:pPr>
              <a:t>&lt;#&gt;</a:t>
            </a:fld>
            <a:endParaRPr lang="en-US" altLang="ja-JP"/>
          </a:p>
        </p:txBody>
      </p:sp>
      <p:sp>
        <p:nvSpPr>
          <p:cNvPr id="8"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3-3 </a:t>
            </a:r>
            <a:r>
              <a:rPr lang="ja-JP" altLang="en-US" smtClean="0"/>
              <a:t>番号制度の導入に向けて（制度編）</a:t>
            </a:r>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0" name="Rectangle 10"/>
          <p:cNvSpPr>
            <a:spLocks noGrp="1" noChangeArrowheads="1"/>
          </p:cNvSpPr>
          <p:nvPr>
            <p:ph type="body" idx="1"/>
          </p:nvPr>
        </p:nvSpPr>
        <p:spPr bwMode="auto">
          <a:xfrm>
            <a:off x="777346" y="1600200"/>
            <a:ext cx="8420100" cy="45323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dirty="0" smtClean="0"/>
              <a:t>マスタ テキストの書式設定</a:t>
            </a:r>
          </a:p>
          <a:p>
            <a:pPr lvl="1"/>
            <a:r>
              <a:rPr lang="ja-JP" altLang="en-US" dirty="0" smtClean="0"/>
              <a:t>第 2 レベル</a:t>
            </a:r>
          </a:p>
          <a:p>
            <a:pPr lvl="2"/>
            <a:r>
              <a:rPr lang="ja-JP" altLang="en-US" dirty="0" smtClean="0"/>
              <a:t>第 3 レベル</a:t>
            </a:r>
          </a:p>
          <a:p>
            <a:pPr lvl="3"/>
            <a:r>
              <a:rPr lang="ja-JP" altLang="en-US" dirty="0" smtClean="0"/>
              <a:t>第 4 レベル</a:t>
            </a:r>
          </a:p>
          <a:p>
            <a:pPr lvl="4"/>
            <a:r>
              <a:rPr lang="ja-JP" altLang="en-US" dirty="0" smtClean="0"/>
              <a:t>第 5 レベル</a:t>
            </a:r>
          </a:p>
        </p:txBody>
      </p:sp>
      <p:sp>
        <p:nvSpPr>
          <p:cNvPr id="64530" name="Rectangle 18"/>
          <p:cNvSpPr>
            <a:spLocks noChangeArrowheads="1"/>
          </p:cNvSpPr>
          <p:nvPr/>
        </p:nvSpPr>
        <p:spPr bwMode="auto">
          <a:xfrm>
            <a:off x="0" y="-27384"/>
            <a:ext cx="9906000" cy="304800"/>
          </a:xfrm>
          <a:prstGeom prst="rect">
            <a:avLst/>
          </a:prstGeom>
          <a:gradFill flip="none" rotWithShape="1">
            <a:gsLst>
              <a:gs pos="0">
                <a:schemeClr val="accent4">
                  <a:lumMod val="75000"/>
                  <a:shade val="30000"/>
                  <a:satMod val="115000"/>
                  <a:alpha val="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a:tailEnd/>
          </a:ln>
        </p:spPr>
        <p:style>
          <a:lnRef idx="3">
            <a:schemeClr val="lt1"/>
          </a:lnRef>
          <a:fillRef idx="1">
            <a:schemeClr val="accent4"/>
          </a:fillRef>
          <a:effectRef idx="1">
            <a:schemeClr val="accent4"/>
          </a:effectRef>
          <a:fontRef idx="minor">
            <a:schemeClr val="lt1"/>
          </a:fontRef>
        </p:style>
        <p:txBody>
          <a:bodyPr wrap="none" anchor="ctr"/>
          <a:lstStyle/>
          <a:p>
            <a:pPr>
              <a:defRPr/>
            </a:pPr>
            <a:endParaRPr lang="ja-JP" altLang="en-US"/>
          </a:p>
        </p:txBody>
      </p:sp>
      <p:sp>
        <p:nvSpPr>
          <p:cNvPr id="64531" name="Line 19"/>
          <p:cNvSpPr>
            <a:spLocks noChangeShapeType="1"/>
          </p:cNvSpPr>
          <p:nvPr/>
        </p:nvSpPr>
        <p:spPr bwMode="auto">
          <a:xfrm flipH="1">
            <a:off x="0" y="1196752"/>
            <a:ext cx="9906000" cy="0"/>
          </a:xfrm>
          <a:prstGeom prst="line">
            <a:avLst/>
          </a:prstGeom>
          <a:noFill/>
          <a:ln w="28575">
            <a:solidFill>
              <a:schemeClr val="tx2"/>
            </a:solidFill>
            <a:miter lim="800000"/>
            <a:headEnd/>
            <a:tailEnd/>
          </a:ln>
          <a:effectLst/>
        </p:spPr>
        <p:txBody>
          <a:bodyPr wrap="none"/>
          <a:lstStyle/>
          <a:p>
            <a:pPr>
              <a:defRPr/>
            </a:pPr>
            <a:endParaRPr lang="ja-JP" altLang="en-US"/>
          </a:p>
        </p:txBody>
      </p:sp>
      <p:sp>
        <p:nvSpPr>
          <p:cNvPr id="64532" name="Rectangle 20"/>
          <p:cNvSpPr>
            <a:spLocks noChangeArrowheads="1"/>
          </p:cNvSpPr>
          <p:nvPr/>
        </p:nvSpPr>
        <p:spPr bwMode="auto">
          <a:xfrm>
            <a:off x="-39555" y="1116360"/>
            <a:ext cx="8007350" cy="152400"/>
          </a:xfrm>
          <a:prstGeom prst="rect">
            <a:avLst/>
          </a:prstGeom>
          <a:solidFill>
            <a:srgbClr val="000000">
              <a:alpha val="25098"/>
            </a:srgbClr>
          </a:solidFill>
          <a:ln w="9525">
            <a:noFill/>
            <a:miter lim="800000"/>
            <a:headEnd/>
            <a:tailEnd/>
          </a:ln>
          <a:effectLst>
            <a:outerShdw dist="35921" dir="2700000" algn="ctr" rotWithShape="0">
              <a:srgbClr val="003300"/>
            </a:outerShdw>
          </a:effectLst>
        </p:spPr>
        <p:txBody>
          <a:bodyPr wrap="none" anchor="ctr"/>
          <a:lstStyle/>
          <a:p>
            <a:pPr>
              <a:defRPr/>
            </a:pPr>
            <a:endParaRPr lang="en-US" altLang="ja-JP" sz="2000" b="1">
              <a:solidFill>
                <a:schemeClr val="bg1"/>
              </a:solidFill>
              <a:latin typeface="MS UI Gothic" pitchFamily="50" charset="-128"/>
              <a:ea typeface="MS UI Gothic" pitchFamily="50" charset="-128"/>
            </a:endParaRPr>
          </a:p>
        </p:txBody>
      </p:sp>
      <p:sp>
        <p:nvSpPr>
          <p:cNvPr id="64528" name="Rectangle 16"/>
          <p:cNvSpPr>
            <a:spLocks noGrp="1" noChangeArrowheads="1"/>
          </p:cNvSpPr>
          <p:nvPr>
            <p:ph type="sldNum" sz="quarter" idx="4"/>
          </p:nvPr>
        </p:nvSpPr>
        <p:spPr bwMode="auto">
          <a:xfrm>
            <a:off x="7842250" y="6309320"/>
            <a:ext cx="206375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1" lang="ja-JP" altLang="en-US" sz="1200" kern="1200" smtClean="0">
                <a:solidFill>
                  <a:srgbClr val="000066"/>
                </a:solidFill>
                <a:latin typeface="Century" pitchFamily="18" charset="0"/>
                <a:ea typeface="+mj-ea"/>
                <a:cs typeface="+mn-cs"/>
              </a:defRPr>
            </a:lvl1pPr>
          </a:lstStyle>
          <a:p>
            <a:pPr>
              <a:defRPr/>
            </a:pPr>
            <a:fld id="{98ACFAD0-8ACA-4F0B-A728-311215E6B8F7}" type="slidenum">
              <a:rPr lang="ja-JP" altLang="en-US" smtClean="0"/>
              <a:pPr>
                <a:defRPr/>
              </a:pPr>
              <a:t>&lt;#&gt;</a:t>
            </a:fld>
            <a:endParaRPr lang="en-US" altLang="ja-JP"/>
          </a:p>
        </p:txBody>
      </p:sp>
      <p:sp>
        <p:nvSpPr>
          <p:cNvPr id="12" name="Rectangle 15"/>
          <p:cNvSpPr>
            <a:spLocks noGrp="1" noChangeArrowheads="1"/>
          </p:cNvSpPr>
          <p:nvPr>
            <p:ph type="ftr" sz="quarter" idx="3"/>
          </p:nvPr>
        </p:nvSpPr>
        <p:spPr>
          <a:xfrm>
            <a:off x="3002785" y="6381328"/>
            <a:ext cx="3900433" cy="252000"/>
          </a:xfrm>
          <a:prstGeom prst="rect">
            <a:avLst/>
          </a:prstGeom>
        </p:spPr>
        <p:txBody>
          <a:bodyPr anchor="ctr"/>
          <a:lstStyle>
            <a:lvl1pPr algn="ctr">
              <a:defRPr sz="1000" smtClean="0">
                <a:latin typeface="+mj-ea"/>
                <a:ea typeface="+mj-ea"/>
              </a:defRPr>
            </a:lvl1pPr>
          </a:lstStyle>
          <a:p>
            <a:pPr>
              <a:defRPr/>
            </a:pPr>
            <a:r>
              <a:rPr lang="en-US" altLang="ja-JP" smtClean="0"/>
              <a:t>3-3 </a:t>
            </a:r>
            <a:r>
              <a:rPr lang="ja-JP" altLang="en-US" smtClean="0"/>
              <a:t>番号制度の導入に向けて（制度編）</a:t>
            </a:r>
            <a:endParaRPr lang="en-US" altLang="ja-JP"/>
          </a:p>
        </p:txBody>
      </p:sp>
      <p:sp>
        <p:nvSpPr>
          <p:cNvPr id="64521" name="Rectangle 9"/>
          <p:cNvSpPr>
            <a:spLocks noGrp="1" noChangeArrowheads="1"/>
          </p:cNvSpPr>
          <p:nvPr>
            <p:ph type="title"/>
          </p:nvPr>
        </p:nvSpPr>
        <p:spPr bwMode="auto">
          <a:xfrm>
            <a:off x="350489" y="366490"/>
            <a:ext cx="9080500" cy="830262"/>
          </a:xfrm>
          <a:prstGeom prst="rect">
            <a:avLst/>
          </a:prstGeom>
          <a:noFill/>
          <a:ln w="9525">
            <a:noFill/>
            <a:miter lim="800000"/>
            <a:headEnd/>
            <a:tailEnd/>
          </a:ln>
          <a:effectLst/>
        </p:spPr>
        <p:txBody>
          <a:bodyPr vert="horz" wrap="square" lIns="198000" tIns="45720" rIns="91440" bIns="45720" numCol="1" anchor="ctr" anchorCtr="0" compatLnSpc="1">
            <a:prstTxWarp prst="textNoShape">
              <a:avLst/>
            </a:prstTxWarp>
          </a:bodyPr>
          <a:lstStyle/>
          <a:p>
            <a:pPr lvl="0"/>
            <a:r>
              <a:rPr lang="ja-JP" altLang="en-US" dirty="0" smtClean="0"/>
              <a:t>マスタ タイトルの書式設定</a:t>
            </a:r>
          </a:p>
        </p:txBody>
      </p:sp>
    </p:spTree>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 id="2147483752" r:id="rId13"/>
    <p:sldLayoutId id="2147483729" r:id="rId14"/>
  </p:sldLayoutIdLst>
  <p:hf hdr="0" dt="0"/>
  <p:txStyles>
    <p:titleStyle>
      <a:lvl1pPr algn="l" rtl="0" eaLnBrk="1" fontAlgn="base" hangingPunct="1">
        <a:spcBef>
          <a:spcPct val="0"/>
        </a:spcBef>
        <a:spcAft>
          <a:spcPct val="0"/>
        </a:spcAft>
        <a:defRPr kumimoji="1" sz="2800" b="1">
          <a:solidFill>
            <a:schemeClr val="tx1"/>
          </a:solidFill>
          <a:latin typeface="HGPｺﾞｼｯｸM" pitchFamily="50" charset="-128"/>
          <a:ea typeface="HGPｺﾞｼｯｸM" pitchFamily="50" charset="-128"/>
          <a:cs typeface="+mj-cs"/>
        </a:defRPr>
      </a:lvl1pPr>
      <a:lvl2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2pPr>
      <a:lvl3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3pPr>
      <a:lvl4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4pPr>
      <a:lvl5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5pPr>
      <a:lvl6pPr marL="4572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6pPr>
      <a:lvl7pPr marL="9144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7pPr>
      <a:lvl8pPr marL="13716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8pPr>
      <a:lvl9pPr marL="18288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9pPr>
    </p:titleStyle>
    <p:bodyStyle>
      <a:lvl1pPr marL="342900" indent="-342900" algn="l" rtl="0" eaLnBrk="1" fontAlgn="base" hangingPunct="1">
        <a:spcBef>
          <a:spcPct val="20000"/>
        </a:spcBef>
        <a:spcAft>
          <a:spcPct val="0"/>
        </a:spcAft>
        <a:buClr>
          <a:schemeClr val="accent4"/>
        </a:buClr>
        <a:buSzPct val="60000"/>
        <a:buFont typeface="Wingdings" pitchFamily="2" charset="2"/>
        <a:buChar char="n"/>
        <a:defRPr kumimoji="1" sz="3200">
          <a:solidFill>
            <a:schemeClr val="tx1"/>
          </a:solidFill>
          <a:latin typeface="HGPｺﾞｼｯｸM" pitchFamily="50" charset="-128"/>
          <a:ea typeface="HGPｺﾞｼｯｸM" pitchFamily="50" charset="-128"/>
          <a:cs typeface="+mn-cs"/>
        </a:defRPr>
      </a:lvl1pPr>
      <a:lvl2pPr marL="742950" indent="-285750" algn="l" rtl="0" eaLnBrk="1" fontAlgn="base" hangingPunct="1">
        <a:spcBef>
          <a:spcPct val="20000"/>
        </a:spcBef>
        <a:spcAft>
          <a:spcPct val="0"/>
        </a:spcAft>
        <a:buClr>
          <a:schemeClr val="accent4"/>
        </a:buClr>
        <a:buSzPct val="55000"/>
        <a:buFont typeface="Wingdings" pitchFamily="2" charset="2"/>
        <a:buChar char="n"/>
        <a:defRPr kumimoji="1" sz="2800">
          <a:solidFill>
            <a:schemeClr val="tx1"/>
          </a:solidFill>
          <a:latin typeface="HGPｺﾞｼｯｸM" pitchFamily="50" charset="-128"/>
          <a:ea typeface="HGPｺﾞｼｯｸM" pitchFamily="50" charset="-128"/>
        </a:defRPr>
      </a:lvl2pPr>
      <a:lvl3pPr marL="1143000" indent="-228600" algn="l" rtl="0" eaLnBrk="1" fontAlgn="base" hangingPunct="1">
        <a:spcBef>
          <a:spcPct val="20000"/>
        </a:spcBef>
        <a:spcAft>
          <a:spcPct val="0"/>
        </a:spcAft>
        <a:buClr>
          <a:schemeClr val="accent4"/>
        </a:buClr>
        <a:buSzPct val="50000"/>
        <a:buFont typeface="Wingdings" pitchFamily="2" charset="2"/>
        <a:buChar char="n"/>
        <a:defRPr kumimoji="1" sz="2400">
          <a:solidFill>
            <a:schemeClr val="tx1"/>
          </a:solidFill>
          <a:latin typeface="HGPｺﾞｼｯｸM" pitchFamily="50" charset="-128"/>
          <a:ea typeface="HGPｺﾞｼｯｸM" pitchFamily="50" charset="-128"/>
        </a:defRPr>
      </a:lvl3pPr>
      <a:lvl4pPr marL="1600200" indent="-228600" algn="l" rtl="0" eaLnBrk="1" fontAlgn="base" hangingPunct="1">
        <a:spcBef>
          <a:spcPct val="20000"/>
        </a:spcBef>
        <a:spcAft>
          <a:spcPct val="0"/>
        </a:spcAft>
        <a:buClr>
          <a:schemeClr val="accent4"/>
        </a:buClr>
        <a:buSzPct val="55000"/>
        <a:buFont typeface="Wingdings" pitchFamily="2" charset="2"/>
        <a:buChar char="n"/>
        <a:defRPr kumimoji="1" sz="2000">
          <a:solidFill>
            <a:schemeClr val="tx1"/>
          </a:solidFill>
          <a:latin typeface="HGPｺﾞｼｯｸM" pitchFamily="50" charset="-128"/>
          <a:ea typeface="HGPｺﾞｼｯｸM" pitchFamily="50" charset="-128"/>
        </a:defRPr>
      </a:lvl4pPr>
      <a:lvl5pPr marL="2057400" indent="-228600" algn="l" rtl="0" eaLnBrk="1" fontAlgn="base" hangingPunct="1">
        <a:spcBef>
          <a:spcPct val="20000"/>
        </a:spcBef>
        <a:spcAft>
          <a:spcPct val="0"/>
        </a:spcAft>
        <a:buClr>
          <a:schemeClr val="accent4"/>
        </a:buClr>
        <a:buSzPct val="50000"/>
        <a:buFont typeface="Wingdings" pitchFamily="2" charset="2"/>
        <a:buChar char="n"/>
        <a:defRPr kumimoji="1" sz="2000">
          <a:solidFill>
            <a:schemeClr val="tx1"/>
          </a:solidFill>
          <a:latin typeface="HGPｺﾞｼｯｸM" pitchFamily="50" charset="-128"/>
          <a:ea typeface="HGPｺﾞｼｯｸM" pitchFamily="50" charset="-128"/>
        </a:defRPr>
      </a:lvl5pPr>
      <a:lvl6pPr marL="25146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6pPr>
      <a:lvl7pPr marL="29718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7pPr>
      <a:lvl8pPr marL="34290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8pPr>
      <a:lvl9pPr marL="38862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3.wmf"/></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3.wmf"/><Relationship Id="rId5" Type="http://schemas.openxmlformats.org/officeDocument/2006/relationships/image" Target="../media/image6.png"/><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3.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2"/>
          <p:cNvSpPr>
            <a:spLocks noGrp="1" noChangeArrowheads="1"/>
          </p:cNvSpPr>
          <p:nvPr>
            <p:ph type="ctrTitle"/>
          </p:nvPr>
        </p:nvSpPr>
        <p:spPr>
          <a:xfrm>
            <a:off x="247650" y="2706470"/>
            <a:ext cx="8420100" cy="646331"/>
          </a:xfrm>
        </p:spPr>
        <p:txBody>
          <a:bodyPr>
            <a:spAutoFit/>
          </a:bodyPr>
          <a:lstStyle/>
          <a:p>
            <a:r>
              <a:rPr kumimoji="0" lang="en-US" altLang="ja-JP" sz="3600" dirty="0" smtClean="0">
                <a:solidFill>
                  <a:srgbClr val="000066"/>
                </a:solidFill>
                <a:latin typeface="ＭＳ Ｐゴシック" pitchFamily="50" charset="-128"/>
              </a:rPr>
              <a:t>3-3</a:t>
            </a:r>
            <a:r>
              <a:rPr kumimoji="0" lang="ja-JP" altLang="en-US" sz="3600" dirty="0" smtClean="0">
                <a:solidFill>
                  <a:srgbClr val="000066"/>
                </a:solidFill>
                <a:latin typeface="ＭＳ Ｐゴシック" pitchFamily="50" charset="-128"/>
              </a:rPr>
              <a:t> 番号制度の導入に向けて（制度編）</a:t>
            </a:r>
            <a:endParaRPr kumimoji="0" lang="ja-JP" altLang="en-US" sz="3600" dirty="0" smtClean="0">
              <a:solidFill>
                <a:srgbClr val="000066"/>
              </a:solidFill>
              <a:latin typeface="MS UI Gothic" pitchFamily="50" charset="-128"/>
              <a:ea typeface="MS UI Gothic" pitchFamily="50" charset="-12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txBox="1">
            <a:spLocks noChangeArrowheads="1"/>
          </p:cNvSpPr>
          <p:nvPr/>
        </p:nvSpPr>
        <p:spPr bwMode="auto">
          <a:xfrm>
            <a:off x="495300" y="1341440"/>
            <a:ext cx="8915400" cy="4784725"/>
          </a:xfrm>
          <a:prstGeom prst="rect">
            <a:avLst/>
          </a:prstGeom>
          <a:noFill/>
          <a:ln>
            <a:noFill/>
          </a:ln>
          <a:extLst/>
        </p:spPr>
        <p:txBody>
          <a:bodyPr/>
          <a:lstStyle>
            <a:lvl1pPr marL="342900" indent="-342900">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spcBef>
                <a:spcPct val="20000"/>
              </a:spcBef>
              <a:buFont typeface="Wingdings" pitchFamily="2" charset="2"/>
              <a:buChar char="n"/>
              <a:defRPr/>
            </a:pPr>
            <a:r>
              <a:rPr kumimoji="1" lang="ja-JP" altLang="en-US" sz="2800" dirty="0">
                <a:solidFill>
                  <a:srgbClr val="000066"/>
                </a:solidFill>
                <a:latin typeface="HGPｺﾞｼｯｸM" pitchFamily="50" charset="-128"/>
                <a:ea typeface="HGPｺﾞｼｯｸM" pitchFamily="50" charset="-128"/>
              </a:rPr>
              <a:t>提供の求めの制限（第１５条）</a:t>
            </a:r>
            <a:endParaRPr kumimoji="1" lang="en-US" altLang="ja-JP" sz="2800" dirty="0">
              <a:solidFill>
                <a:srgbClr val="000066"/>
              </a:solidFill>
              <a:latin typeface="HGPｺﾞｼｯｸM" pitchFamily="50" charset="-128"/>
              <a:ea typeface="HGPｺﾞｼｯｸM" pitchFamily="50" charset="-128"/>
            </a:endParaRPr>
          </a:p>
          <a:p>
            <a:pPr marL="800100" lvl="1" indent="-342900">
              <a:spcBef>
                <a:spcPct val="20000"/>
              </a:spcBef>
              <a:buFont typeface="Wingdings" pitchFamily="2" charset="2"/>
              <a:buChar char="p"/>
              <a:defRPr/>
            </a:pPr>
            <a:r>
              <a:rPr kumimoji="1" lang="ja-JP" altLang="en-US" sz="2400" dirty="0" smtClean="0">
                <a:solidFill>
                  <a:srgbClr val="000066"/>
                </a:solidFill>
                <a:latin typeface="HGPｺﾞｼｯｸM" pitchFamily="50" charset="-128"/>
                <a:ea typeface="HGPｺﾞｼｯｸM" pitchFamily="50" charset="-128"/>
              </a:rPr>
              <a:t>個人番号利用事務を処理するため等に必要な場合を除き、同一世帯に属する者以外の者に対して、個人番号の提供を求めていけない。</a:t>
            </a:r>
            <a:endParaRPr kumimoji="1" lang="en-US" altLang="ja-JP" sz="2400" dirty="0">
              <a:solidFill>
                <a:srgbClr val="000066"/>
              </a:solidFill>
              <a:latin typeface="HGPｺﾞｼｯｸM" pitchFamily="50" charset="-128"/>
              <a:ea typeface="HGPｺﾞｼｯｸM" pitchFamily="50" charset="-128"/>
            </a:endParaRPr>
          </a:p>
          <a:p>
            <a:pPr lvl="1">
              <a:spcBef>
                <a:spcPct val="20000"/>
              </a:spcBef>
              <a:buFont typeface="Wingdings" pitchFamily="2" charset="2"/>
              <a:buChar char="n"/>
              <a:defRPr/>
            </a:pPr>
            <a:endParaRPr kumimoji="1" lang="en-US" altLang="ja-JP" sz="1400" dirty="0" smtClean="0">
              <a:solidFill>
                <a:srgbClr val="000066"/>
              </a:solidFill>
              <a:latin typeface="HGPｺﾞｼｯｸM" pitchFamily="50" charset="-128"/>
              <a:ea typeface="HGPｺﾞｼｯｸM" pitchFamily="50" charset="-128"/>
            </a:endParaRPr>
          </a:p>
          <a:p>
            <a:pPr>
              <a:spcBef>
                <a:spcPct val="20000"/>
              </a:spcBef>
              <a:buFont typeface="Wingdings" pitchFamily="2" charset="2"/>
              <a:buChar char="n"/>
              <a:defRPr/>
            </a:pPr>
            <a:r>
              <a:rPr kumimoji="1" lang="ja-JP" altLang="en-US" sz="2800" dirty="0" smtClean="0">
                <a:solidFill>
                  <a:srgbClr val="000066"/>
                </a:solidFill>
                <a:latin typeface="HGPｺﾞｼｯｸM" pitchFamily="50" charset="-128"/>
                <a:ea typeface="HGPｺﾞｼｯｸM" pitchFamily="50" charset="-128"/>
              </a:rPr>
              <a:t>本人確認の措置（第１６条）</a:t>
            </a:r>
            <a:endParaRPr kumimoji="1" lang="en-US" altLang="ja-JP" sz="2800" dirty="0" smtClean="0">
              <a:solidFill>
                <a:srgbClr val="000066"/>
              </a:solidFill>
              <a:latin typeface="HGPｺﾞｼｯｸM" pitchFamily="50" charset="-128"/>
              <a:ea typeface="HGPｺﾞｼｯｸM" pitchFamily="50" charset="-128"/>
            </a:endParaRPr>
          </a:p>
          <a:p>
            <a:pPr marL="800100" lvl="1" indent="-342900">
              <a:spcBef>
                <a:spcPct val="20000"/>
              </a:spcBef>
              <a:buFont typeface="Wingdings" pitchFamily="2" charset="2"/>
              <a:buChar char="p"/>
              <a:defRPr/>
            </a:pPr>
            <a:r>
              <a:rPr kumimoji="1" lang="ja-JP" altLang="en-US" sz="2400" dirty="0" smtClean="0">
                <a:solidFill>
                  <a:srgbClr val="000066"/>
                </a:solidFill>
                <a:latin typeface="HGPｺﾞｼｯｸM" pitchFamily="50" charset="-128"/>
                <a:ea typeface="HGPｺﾞｼｯｸM" pitchFamily="50" charset="-128"/>
              </a:rPr>
              <a:t>個人番号の提供を受けるときは、個人番号カード若しくは通知カードの提示等により本人確認をしなければいけない。</a:t>
            </a:r>
            <a:endParaRPr kumimoji="1" lang="en-US" altLang="ja-JP" sz="2400" dirty="0" smtClean="0">
              <a:solidFill>
                <a:srgbClr val="000066"/>
              </a:solidFill>
              <a:latin typeface="HGPｺﾞｼｯｸM" pitchFamily="50" charset="-128"/>
              <a:ea typeface="HGPｺﾞｼｯｸM" pitchFamily="50" charset="-128"/>
            </a:endParaRPr>
          </a:p>
          <a:p>
            <a:pPr lvl="1">
              <a:spcBef>
                <a:spcPct val="20000"/>
              </a:spcBef>
              <a:buFont typeface="Wingdings" pitchFamily="2" charset="2"/>
              <a:buChar char="n"/>
              <a:defRPr/>
            </a:pPr>
            <a:endParaRPr kumimoji="1" lang="en-US" altLang="ja-JP" sz="1400" dirty="0" smtClean="0">
              <a:solidFill>
                <a:srgbClr val="000066"/>
              </a:solidFill>
              <a:latin typeface="HGPｺﾞｼｯｸM" pitchFamily="50" charset="-128"/>
              <a:ea typeface="HGPｺﾞｼｯｸM" pitchFamily="50" charset="-128"/>
            </a:endParaRPr>
          </a:p>
        </p:txBody>
      </p:sp>
      <p:sp>
        <p:nvSpPr>
          <p:cNvPr id="12291" name="タイトル 1"/>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r>
              <a:rPr lang="ja-JP" altLang="en-US" smtClean="0"/>
              <a:t>５</a:t>
            </a:r>
            <a:r>
              <a:rPr lang="ja-JP" altLang="ja-JP" smtClean="0"/>
              <a:t>．</a:t>
            </a:r>
            <a:r>
              <a:rPr lang="ja-JP" altLang="en-US" smtClean="0"/>
              <a:t>番号制度の概要　</a:t>
            </a:r>
            <a:r>
              <a:rPr lang="ja-JP" altLang="en-US" sz="2400" smtClean="0"/>
              <a:t>～主な記載内容④～</a:t>
            </a:r>
            <a:endParaRPr lang="ja-JP" altLang="en-US" smtClean="0"/>
          </a:p>
        </p:txBody>
      </p:sp>
      <p:sp>
        <p:nvSpPr>
          <p:cNvPr id="4" name="スライド番号プレースホルダ 3"/>
          <p:cNvSpPr>
            <a:spLocks noGrp="1"/>
          </p:cNvSpPr>
          <p:nvPr>
            <p:ph type="sldNum" sz="quarter" idx="12"/>
          </p:nvPr>
        </p:nvSpPr>
        <p:spPr/>
        <p:txBody>
          <a:bodyPr/>
          <a:lstStyle/>
          <a:p>
            <a:pPr>
              <a:defRPr/>
            </a:pPr>
            <a:fld id="{1E1B02A3-A528-4AD9-8E4B-5D87DB124C28}" type="slidenum">
              <a:rPr lang="ja-JP" altLang="en-US" smtClean="0"/>
              <a:pPr>
                <a:defRPr/>
              </a:pPr>
              <a:t>9</a:t>
            </a:fld>
            <a:endParaRPr lang="en-US" altLang="ja-JP"/>
          </a:p>
        </p:txBody>
      </p:sp>
      <p:sp>
        <p:nvSpPr>
          <p:cNvPr id="5" name="フッター プレースホルダ 4"/>
          <p:cNvSpPr>
            <a:spLocks noGrp="1"/>
          </p:cNvSpPr>
          <p:nvPr>
            <p:ph type="ftr" sz="quarter" idx="11"/>
          </p:nvPr>
        </p:nvSpPr>
        <p:spPr/>
        <p:txBody>
          <a:bodyPr/>
          <a:lstStyle/>
          <a:p>
            <a:pPr>
              <a:defRPr/>
            </a:pPr>
            <a:r>
              <a:rPr lang="en-US" altLang="ja-JP" smtClean="0"/>
              <a:t>3-3 </a:t>
            </a:r>
            <a:r>
              <a:rPr lang="ja-JP" altLang="en-US" smtClean="0"/>
              <a:t>番号制度の導入に向けて（制度編）</a:t>
            </a:r>
            <a:endParaRPr lang="en-US" altLang="ja-JP"/>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txBox="1">
            <a:spLocks noChangeArrowheads="1"/>
          </p:cNvSpPr>
          <p:nvPr/>
        </p:nvSpPr>
        <p:spPr bwMode="auto">
          <a:xfrm>
            <a:off x="495300" y="1325564"/>
            <a:ext cx="8915400" cy="4784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charset="0"/>
                <a:ea typeface="ＭＳ Ｐゴシック" charset="-128"/>
              </a:defRPr>
            </a:lvl1pPr>
            <a:lvl2pPr marL="800100" indent="-34290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spcBef>
                <a:spcPct val="20000"/>
              </a:spcBef>
              <a:buFont typeface="Wingdings" pitchFamily="2" charset="2"/>
              <a:buChar char="n"/>
              <a:defRPr/>
            </a:pPr>
            <a:r>
              <a:rPr kumimoji="1" lang="ja-JP" altLang="en-US" sz="2800" dirty="0" smtClean="0">
                <a:solidFill>
                  <a:srgbClr val="000066"/>
                </a:solidFill>
                <a:latin typeface="HGPｺﾞｼｯｸM" pitchFamily="50" charset="-128"/>
                <a:ea typeface="HGPｺﾞｼｯｸM" pitchFamily="50" charset="-128"/>
              </a:rPr>
              <a:t>個人番号カードの交付等（第１７条）／個人番号カードの利用（第１８条）</a:t>
            </a:r>
            <a:endParaRPr kumimoji="1" lang="en-US" altLang="ja-JP" sz="2800" dirty="0" smtClean="0">
              <a:solidFill>
                <a:srgbClr val="000066"/>
              </a:solidFill>
              <a:latin typeface="HGPｺﾞｼｯｸM" pitchFamily="50" charset="-128"/>
              <a:ea typeface="HGPｺﾞｼｯｸM" pitchFamily="50" charset="-128"/>
            </a:endParaRPr>
          </a:p>
          <a:p>
            <a:pPr lvl="1">
              <a:spcBef>
                <a:spcPct val="20000"/>
              </a:spcBef>
              <a:buFont typeface="Wingdings" pitchFamily="2" charset="2"/>
              <a:buChar char="p"/>
              <a:defRPr/>
            </a:pPr>
            <a:r>
              <a:rPr kumimoji="1" lang="ja-JP" altLang="en-US" sz="2400" dirty="0" smtClean="0">
                <a:solidFill>
                  <a:srgbClr val="000066"/>
                </a:solidFill>
                <a:latin typeface="HGPｺﾞｼｯｸM" pitchFamily="50" charset="-128"/>
                <a:ea typeface="HGPｺﾞｼｯｸM" pitchFamily="50" charset="-128"/>
              </a:rPr>
              <a:t>申請があれば、個人番号カードを交付する。</a:t>
            </a:r>
            <a:endParaRPr kumimoji="1" lang="en-US" altLang="ja-JP" sz="2400" dirty="0" smtClean="0">
              <a:solidFill>
                <a:srgbClr val="000066"/>
              </a:solidFill>
              <a:latin typeface="HGPｺﾞｼｯｸM" pitchFamily="50" charset="-128"/>
              <a:ea typeface="HGPｺﾞｼｯｸM" pitchFamily="50" charset="-128"/>
            </a:endParaRPr>
          </a:p>
          <a:p>
            <a:pPr lvl="1">
              <a:spcBef>
                <a:spcPct val="20000"/>
              </a:spcBef>
              <a:buFont typeface="Wingdings" pitchFamily="2" charset="2"/>
              <a:buChar char="p"/>
              <a:defRPr/>
            </a:pPr>
            <a:r>
              <a:rPr kumimoji="1" lang="ja-JP" altLang="en-US" sz="2400" dirty="0" smtClean="0">
                <a:solidFill>
                  <a:srgbClr val="000066"/>
                </a:solidFill>
                <a:latin typeface="HGPｺﾞｼｯｸM" pitchFamily="50" charset="-128"/>
                <a:ea typeface="HGPｺﾞｼｯｸM" pitchFamily="50" charset="-128"/>
              </a:rPr>
              <a:t>転居時は、交付を受けている者から転入届と同時に個人番号カードを提出してもらい、記録事項の変更等を行わなければいけない。</a:t>
            </a:r>
            <a:endParaRPr kumimoji="1" lang="en-US" altLang="ja-JP" sz="2400" dirty="0" smtClean="0">
              <a:solidFill>
                <a:srgbClr val="000066"/>
              </a:solidFill>
              <a:latin typeface="HGPｺﾞｼｯｸM" pitchFamily="50" charset="-128"/>
              <a:ea typeface="HGPｺﾞｼｯｸM" pitchFamily="50" charset="-128"/>
            </a:endParaRPr>
          </a:p>
          <a:p>
            <a:pPr lvl="1">
              <a:spcBef>
                <a:spcPct val="20000"/>
              </a:spcBef>
              <a:buFont typeface="Wingdings" pitchFamily="2" charset="2"/>
              <a:buChar char="p"/>
              <a:defRPr/>
            </a:pPr>
            <a:r>
              <a:rPr kumimoji="1" lang="ja-JP" altLang="en-US" sz="2400" dirty="0" smtClean="0">
                <a:solidFill>
                  <a:srgbClr val="000066"/>
                </a:solidFill>
                <a:latin typeface="HGPｺﾞｼｯｸM" pitchFamily="50" charset="-128"/>
                <a:ea typeface="HGPｺﾞｼｯｸM" pitchFamily="50" charset="-128"/>
              </a:rPr>
              <a:t>市町村の機関は、条例を定めることにより個人番号カードの活用が可能。</a:t>
            </a:r>
            <a:endParaRPr kumimoji="1" lang="en-US" altLang="ja-JP" sz="2400" dirty="0" smtClean="0">
              <a:solidFill>
                <a:srgbClr val="000066"/>
              </a:solidFill>
              <a:latin typeface="HGPｺﾞｼｯｸM" pitchFamily="50" charset="-128"/>
              <a:ea typeface="HGPｺﾞｼｯｸM" pitchFamily="50" charset="-128"/>
            </a:endParaRPr>
          </a:p>
          <a:p>
            <a:pPr lvl="1">
              <a:spcBef>
                <a:spcPct val="20000"/>
              </a:spcBef>
              <a:buFont typeface="Wingdings" pitchFamily="2" charset="2"/>
              <a:buChar char="p"/>
              <a:defRPr/>
            </a:pPr>
            <a:endParaRPr kumimoji="1" lang="ja-JP" altLang="en-US" sz="1200" dirty="0" smtClean="0">
              <a:solidFill>
                <a:srgbClr val="000066"/>
              </a:solidFill>
              <a:latin typeface="HGPｺﾞｼｯｸM" pitchFamily="50" charset="-128"/>
              <a:ea typeface="HGPｺﾞｼｯｸM" pitchFamily="50" charset="-128"/>
            </a:endParaRPr>
          </a:p>
          <a:p>
            <a:pPr>
              <a:spcBef>
                <a:spcPct val="20000"/>
              </a:spcBef>
              <a:buFont typeface="Wingdings" pitchFamily="2" charset="2"/>
              <a:buChar char="n"/>
              <a:defRPr/>
            </a:pPr>
            <a:r>
              <a:rPr kumimoji="1" lang="ja-JP" altLang="en-US" sz="2800" dirty="0" smtClean="0">
                <a:solidFill>
                  <a:srgbClr val="000066"/>
                </a:solidFill>
                <a:latin typeface="HGPｺﾞｼｯｸM" pitchFamily="50" charset="-128"/>
                <a:ea typeface="HGPｺﾞｼｯｸM" pitchFamily="50" charset="-128"/>
              </a:rPr>
              <a:t>特定</a:t>
            </a:r>
            <a:r>
              <a:rPr kumimoji="1" lang="ja-JP" altLang="en-US" sz="2800" dirty="0">
                <a:solidFill>
                  <a:srgbClr val="000066"/>
                </a:solidFill>
                <a:latin typeface="HGPｺﾞｼｯｸM" pitchFamily="50" charset="-128"/>
                <a:ea typeface="HGPｺﾞｼｯｸM" pitchFamily="50" charset="-128"/>
              </a:rPr>
              <a:t>個人情報の提供（第２２条）</a:t>
            </a:r>
            <a:endParaRPr kumimoji="1" lang="en-US" altLang="ja-JP" sz="2800" dirty="0">
              <a:solidFill>
                <a:srgbClr val="000066"/>
              </a:solidFill>
              <a:latin typeface="HGPｺﾞｼｯｸM" pitchFamily="50" charset="-128"/>
              <a:ea typeface="HGPｺﾞｼｯｸM" pitchFamily="50" charset="-128"/>
            </a:endParaRPr>
          </a:p>
          <a:p>
            <a:pPr lvl="1">
              <a:spcBef>
                <a:spcPct val="20000"/>
              </a:spcBef>
              <a:buFont typeface="Wingdings" pitchFamily="2" charset="2"/>
              <a:buChar char="p"/>
              <a:defRPr/>
            </a:pPr>
            <a:r>
              <a:rPr kumimoji="1" lang="ja-JP" altLang="en-US" sz="2400" dirty="0">
                <a:solidFill>
                  <a:srgbClr val="000066"/>
                </a:solidFill>
                <a:latin typeface="HGPｺﾞｼｯｸM" pitchFamily="50" charset="-128"/>
                <a:ea typeface="HGPｺﾞｼｯｸM" pitchFamily="50" charset="-128"/>
              </a:rPr>
              <a:t>情報提供者は、情報提供ネットワークシステムを通じて特定個人情報の照会があった場合は、提供しなければいけない。</a:t>
            </a:r>
            <a:endParaRPr kumimoji="1" lang="en-US" altLang="ja-JP" sz="2400" dirty="0">
              <a:solidFill>
                <a:srgbClr val="000066"/>
              </a:solidFill>
              <a:latin typeface="HGPｺﾞｼｯｸM" pitchFamily="50" charset="-128"/>
              <a:ea typeface="HGPｺﾞｼｯｸM" pitchFamily="50" charset="-128"/>
            </a:endParaRPr>
          </a:p>
          <a:p>
            <a:pPr lvl="1">
              <a:spcBef>
                <a:spcPct val="20000"/>
              </a:spcBef>
              <a:buFont typeface="Wingdings" pitchFamily="2" charset="2"/>
              <a:buChar char="n"/>
              <a:defRPr/>
            </a:pPr>
            <a:endParaRPr kumimoji="1" lang="en-US" altLang="ja-JP" sz="1200" dirty="0" smtClean="0">
              <a:solidFill>
                <a:srgbClr val="000066"/>
              </a:solidFill>
              <a:latin typeface="HGPｺﾞｼｯｸM" pitchFamily="50" charset="-128"/>
              <a:ea typeface="HGPｺﾞｼｯｸM" pitchFamily="50" charset="-128"/>
            </a:endParaRPr>
          </a:p>
          <a:p>
            <a:pPr marL="0" indent="0">
              <a:spcBef>
                <a:spcPct val="20000"/>
              </a:spcBef>
              <a:defRPr/>
            </a:pPr>
            <a:endParaRPr kumimoji="1" lang="ja-JP" altLang="en-US" sz="2800" dirty="0" smtClean="0">
              <a:solidFill>
                <a:srgbClr val="000066"/>
              </a:solidFill>
              <a:latin typeface="HGPｺﾞｼｯｸM" pitchFamily="50" charset="-128"/>
              <a:ea typeface="HGPｺﾞｼｯｸM" pitchFamily="50" charset="-128"/>
            </a:endParaRPr>
          </a:p>
        </p:txBody>
      </p:sp>
      <p:sp>
        <p:nvSpPr>
          <p:cNvPr id="13315" name="タイトル 1"/>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r>
              <a:rPr lang="ja-JP" altLang="en-US" smtClean="0"/>
              <a:t>５</a:t>
            </a:r>
            <a:r>
              <a:rPr lang="ja-JP" altLang="ja-JP" smtClean="0"/>
              <a:t>．</a:t>
            </a:r>
            <a:r>
              <a:rPr lang="ja-JP" altLang="en-US" smtClean="0"/>
              <a:t>番号制度の概要　</a:t>
            </a:r>
            <a:r>
              <a:rPr lang="ja-JP" altLang="en-US" sz="2400" smtClean="0"/>
              <a:t>～主な記載内容⑤～</a:t>
            </a:r>
            <a:endParaRPr lang="ja-JP" altLang="en-US" smtClean="0"/>
          </a:p>
        </p:txBody>
      </p:sp>
      <p:sp>
        <p:nvSpPr>
          <p:cNvPr id="4" name="スライド番号プレースホルダ 3"/>
          <p:cNvSpPr>
            <a:spLocks noGrp="1"/>
          </p:cNvSpPr>
          <p:nvPr>
            <p:ph type="sldNum" sz="quarter" idx="12"/>
          </p:nvPr>
        </p:nvSpPr>
        <p:spPr/>
        <p:txBody>
          <a:bodyPr/>
          <a:lstStyle/>
          <a:p>
            <a:pPr>
              <a:defRPr/>
            </a:pPr>
            <a:fld id="{1E1B02A3-A528-4AD9-8E4B-5D87DB124C28}" type="slidenum">
              <a:rPr lang="ja-JP" altLang="en-US" smtClean="0"/>
              <a:pPr>
                <a:defRPr/>
              </a:pPr>
              <a:t>10</a:t>
            </a:fld>
            <a:endParaRPr lang="en-US" altLang="ja-JP"/>
          </a:p>
        </p:txBody>
      </p:sp>
      <p:sp>
        <p:nvSpPr>
          <p:cNvPr id="5" name="フッター プレースホルダ 4"/>
          <p:cNvSpPr>
            <a:spLocks noGrp="1"/>
          </p:cNvSpPr>
          <p:nvPr>
            <p:ph type="ftr" sz="quarter" idx="11"/>
          </p:nvPr>
        </p:nvSpPr>
        <p:spPr/>
        <p:txBody>
          <a:bodyPr/>
          <a:lstStyle/>
          <a:p>
            <a:pPr>
              <a:defRPr/>
            </a:pPr>
            <a:r>
              <a:rPr lang="en-US" altLang="ja-JP" smtClean="0"/>
              <a:t>3-3 </a:t>
            </a:r>
            <a:r>
              <a:rPr lang="ja-JP" altLang="en-US" smtClean="0"/>
              <a:t>番号制度の導入に向けて（制度編）</a:t>
            </a:r>
            <a:endParaRPr lang="en-US" altLang="ja-JP"/>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txBox="1">
            <a:spLocks noChangeArrowheads="1"/>
          </p:cNvSpPr>
          <p:nvPr/>
        </p:nvSpPr>
        <p:spPr bwMode="auto">
          <a:xfrm>
            <a:off x="495300" y="1341440"/>
            <a:ext cx="8915400" cy="4784725"/>
          </a:xfrm>
          <a:prstGeom prst="rect">
            <a:avLst/>
          </a:prstGeom>
          <a:noFill/>
          <a:ln w="9525">
            <a:noFill/>
            <a:miter lim="800000"/>
            <a:headEnd/>
            <a:tailEnd/>
          </a:ln>
        </p:spPr>
        <p:txBody>
          <a:bodyPr/>
          <a:lstStyle/>
          <a:p>
            <a:pPr marL="342900" indent="-342900">
              <a:spcBef>
                <a:spcPct val="20000"/>
              </a:spcBef>
              <a:buFont typeface="Wingdings" pitchFamily="2" charset="2"/>
              <a:buChar char="n"/>
            </a:pPr>
            <a:r>
              <a:rPr kumimoji="1" lang="ja-JP" altLang="en-US" sz="2800" dirty="0">
                <a:solidFill>
                  <a:srgbClr val="000066"/>
                </a:solidFill>
                <a:latin typeface="HGPｺﾞｼｯｸM" pitchFamily="50" charset="-128"/>
                <a:ea typeface="HGPｺﾞｼｯｸM" pitchFamily="50" charset="-128"/>
              </a:rPr>
              <a:t>主務省令（第６５条）</a:t>
            </a:r>
            <a:endParaRPr kumimoji="1" lang="en-US" altLang="ja-JP" sz="2800" dirty="0">
              <a:solidFill>
                <a:srgbClr val="000066"/>
              </a:solidFill>
              <a:latin typeface="HGPｺﾞｼｯｸM" pitchFamily="50" charset="-128"/>
              <a:ea typeface="HGPｺﾞｼｯｸM" pitchFamily="50" charset="-128"/>
            </a:endParaRPr>
          </a:p>
          <a:p>
            <a:pPr marL="800100" lvl="1" indent="-342900">
              <a:spcBef>
                <a:spcPct val="20000"/>
              </a:spcBef>
              <a:buFont typeface="Wingdings" pitchFamily="2" charset="2"/>
              <a:buChar char="p"/>
            </a:pPr>
            <a:r>
              <a:rPr kumimoji="1" lang="ja-JP" altLang="en-US" sz="2400" dirty="0">
                <a:solidFill>
                  <a:srgbClr val="000066"/>
                </a:solidFill>
                <a:latin typeface="HGPｺﾞｼｯｸM" pitchFamily="50" charset="-128"/>
                <a:ea typeface="HGPｺﾞｼｯｸM" pitchFamily="50" charset="-128"/>
              </a:rPr>
              <a:t>この法律の主務省令は内閣府令・総務省令とする。</a:t>
            </a:r>
            <a:endParaRPr kumimoji="1" lang="en-US" altLang="ja-JP" sz="2400" dirty="0">
              <a:solidFill>
                <a:srgbClr val="000066"/>
              </a:solidFill>
              <a:latin typeface="HGPｺﾞｼｯｸM" pitchFamily="50" charset="-128"/>
              <a:ea typeface="HGPｺﾞｼｯｸM" pitchFamily="50" charset="-128"/>
            </a:endParaRPr>
          </a:p>
          <a:p>
            <a:pPr marL="800100" lvl="1" indent="-342900">
              <a:spcBef>
                <a:spcPct val="20000"/>
              </a:spcBef>
              <a:buFont typeface="Wingdings" pitchFamily="2" charset="2"/>
              <a:buChar char="p"/>
            </a:pPr>
            <a:endParaRPr kumimoji="1" lang="en-US" altLang="ja-JP" sz="1200" dirty="0">
              <a:solidFill>
                <a:srgbClr val="000066"/>
              </a:solidFill>
              <a:latin typeface="HGPｺﾞｼｯｸM" pitchFamily="50" charset="-128"/>
              <a:ea typeface="HGPｺﾞｼｯｸM" pitchFamily="50" charset="-128"/>
            </a:endParaRPr>
          </a:p>
          <a:p>
            <a:pPr marL="342900" indent="-342900">
              <a:spcBef>
                <a:spcPct val="20000"/>
              </a:spcBef>
              <a:buFont typeface="Wingdings" pitchFamily="2" charset="2"/>
              <a:buChar char="n"/>
            </a:pPr>
            <a:r>
              <a:rPr kumimoji="1" lang="ja-JP" altLang="en-US" sz="2800" dirty="0">
                <a:solidFill>
                  <a:srgbClr val="000066"/>
                </a:solidFill>
                <a:latin typeface="HGPｺﾞｼｯｸM" pitchFamily="50" charset="-128"/>
                <a:ea typeface="HGPｺﾞｼｯｸM" pitchFamily="50" charset="-128"/>
              </a:rPr>
              <a:t>罰則（第６７条～第７７条）</a:t>
            </a:r>
            <a:endParaRPr kumimoji="1" lang="en-US" altLang="ja-JP" sz="2800" dirty="0">
              <a:solidFill>
                <a:srgbClr val="000066"/>
              </a:solidFill>
              <a:latin typeface="HGPｺﾞｼｯｸM" pitchFamily="50" charset="-128"/>
              <a:ea typeface="HGPｺﾞｼｯｸM" pitchFamily="50" charset="-128"/>
            </a:endParaRPr>
          </a:p>
          <a:p>
            <a:pPr marL="800100" lvl="1" indent="-342900">
              <a:spcBef>
                <a:spcPct val="20000"/>
              </a:spcBef>
              <a:buFont typeface="Wingdings" pitchFamily="2" charset="2"/>
              <a:buChar char="p"/>
            </a:pPr>
            <a:r>
              <a:rPr kumimoji="1" lang="ja-JP" altLang="en-US" sz="2400" dirty="0">
                <a:solidFill>
                  <a:srgbClr val="000066"/>
                </a:solidFill>
                <a:latin typeface="HGPｺﾞｼｯｸM" pitchFamily="50" charset="-128"/>
                <a:ea typeface="HGPｺﾞｼｯｸM" pitchFamily="50" charset="-128"/>
              </a:rPr>
              <a:t>正当な利用もなく特定個人情報ファイルを提供した場合、個人番号を提供・盗用した場合、個人番号の管理を妨害した場合等における罰則（罰金、懲役）について規定。</a:t>
            </a:r>
            <a:endParaRPr kumimoji="1" lang="en-US" altLang="ja-JP" sz="2400" dirty="0">
              <a:solidFill>
                <a:srgbClr val="000066"/>
              </a:solidFill>
              <a:latin typeface="HGPｺﾞｼｯｸM" pitchFamily="50" charset="-128"/>
              <a:ea typeface="HGPｺﾞｼｯｸM" pitchFamily="50" charset="-128"/>
            </a:endParaRPr>
          </a:p>
          <a:p>
            <a:pPr marL="342900" indent="-342900">
              <a:spcBef>
                <a:spcPct val="20000"/>
              </a:spcBef>
              <a:buFont typeface="Wingdings" pitchFamily="2" charset="2"/>
              <a:buChar char="n"/>
            </a:pPr>
            <a:endParaRPr kumimoji="1" lang="en-US" altLang="ja-JP" sz="2800" dirty="0">
              <a:solidFill>
                <a:srgbClr val="000066"/>
              </a:solidFill>
              <a:latin typeface="HGPｺﾞｼｯｸM" pitchFamily="50" charset="-128"/>
              <a:ea typeface="HGPｺﾞｼｯｸM" pitchFamily="50" charset="-128"/>
            </a:endParaRPr>
          </a:p>
          <a:p>
            <a:pPr marL="342900" indent="-342900">
              <a:spcBef>
                <a:spcPct val="20000"/>
              </a:spcBef>
              <a:buFont typeface="Wingdings" pitchFamily="2" charset="2"/>
              <a:buChar char="n"/>
            </a:pPr>
            <a:endParaRPr kumimoji="1" lang="ja-JP" altLang="en-US" sz="2800" dirty="0">
              <a:solidFill>
                <a:srgbClr val="000066"/>
              </a:solidFill>
              <a:latin typeface="HGPｺﾞｼｯｸM" pitchFamily="50" charset="-128"/>
              <a:ea typeface="HGPｺﾞｼｯｸM" pitchFamily="50" charset="-128"/>
            </a:endParaRPr>
          </a:p>
        </p:txBody>
      </p:sp>
      <p:sp>
        <p:nvSpPr>
          <p:cNvPr id="14339" name="タイトル 1"/>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r>
              <a:rPr lang="ja-JP" altLang="en-US" smtClean="0"/>
              <a:t>５</a:t>
            </a:r>
            <a:r>
              <a:rPr lang="ja-JP" altLang="ja-JP" smtClean="0"/>
              <a:t>．</a:t>
            </a:r>
            <a:r>
              <a:rPr lang="ja-JP" altLang="en-US" smtClean="0"/>
              <a:t>番号制度の概要　</a:t>
            </a:r>
            <a:r>
              <a:rPr lang="ja-JP" altLang="en-US" sz="2400" smtClean="0"/>
              <a:t>～主な記載内容⑥～</a:t>
            </a:r>
            <a:endParaRPr lang="ja-JP" altLang="en-US" smtClean="0"/>
          </a:p>
        </p:txBody>
      </p:sp>
      <p:sp>
        <p:nvSpPr>
          <p:cNvPr id="4" name="スライド番号プレースホルダ 3"/>
          <p:cNvSpPr>
            <a:spLocks noGrp="1"/>
          </p:cNvSpPr>
          <p:nvPr>
            <p:ph type="sldNum" sz="quarter" idx="12"/>
          </p:nvPr>
        </p:nvSpPr>
        <p:spPr/>
        <p:txBody>
          <a:bodyPr/>
          <a:lstStyle/>
          <a:p>
            <a:pPr>
              <a:defRPr/>
            </a:pPr>
            <a:fld id="{1E1B02A3-A528-4AD9-8E4B-5D87DB124C28}" type="slidenum">
              <a:rPr lang="ja-JP" altLang="en-US" smtClean="0"/>
              <a:pPr>
                <a:defRPr/>
              </a:pPr>
              <a:t>11</a:t>
            </a:fld>
            <a:endParaRPr lang="en-US" altLang="ja-JP"/>
          </a:p>
        </p:txBody>
      </p:sp>
      <p:sp>
        <p:nvSpPr>
          <p:cNvPr id="5" name="フッター プレースホルダ 4"/>
          <p:cNvSpPr>
            <a:spLocks noGrp="1"/>
          </p:cNvSpPr>
          <p:nvPr>
            <p:ph type="ftr" sz="quarter" idx="11"/>
          </p:nvPr>
        </p:nvSpPr>
        <p:spPr/>
        <p:txBody>
          <a:bodyPr/>
          <a:lstStyle/>
          <a:p>
            <a:pPr>
              <a:defRPr/>
            </a:pPr>
            <a:r>
              <a:rPr lang="en-US" altLang="ja-JP" smtClean="0"/>
              <a:t>3-3 </a:t>
            </a:r>
            <a:r>
              <a:rPr lang="ja-JP" altLang="en-US" smtClean="0"/>
              <a:t>番号制度の導入に向けて（制度編）</a:t>
            </a:r>
            <a:endParaRPr lang="en-US" altLang="ja-JP"/>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txBox="1">
            <a:spLocks noChangeArrowheads="1"/>
          </p:cNvSpPr>
          <p:nvPr/>
        </p:nvSpPr>
        <p:spPr bwMode="auto">
          <a:xfrm>
            <a:off x="495300" y="1268413"/>
            <a:ext cx="8921751" cy="5040312"/>
          </a:xfrm>
          <a:prstGeom prst="rect">
            <a:avLst/>
          </a:prstGeom>
          <a:noFill/>
          <a:ln>
            <a:noFill/>
          </a:ln>
          <a:effectLst/>
          <a:extLst/>
        </p:spPr>
        <p:txBody>
          <a:bodyPr/>
          <a:lstStyle>
            <a:lvl1pPr marL="342900" indent="-342900">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spcBef>
                <a:spcPts val="400"/>
              </a:spcBef>
              <a:buFont typeface="Wingdings" pitchFamily="2" charset="2"/>
              <a:buChar char="n"/>
              <a:defRPr/>
            </a:pPr>
            <a:r>
              <a:rPr kumimoji="1" lang="ja-JP" altLang="en-US" sz="2800" dirty="0" smtClean="0">
                <a:solidFill>
                  <a:srgbClr val="000066"/>
                </a:solidFill>
                <a:latin typeface="HGPｺﾞｼｯｸM" pitchFamily="50" charset="-128"/>
                <a:ea typeface="HGPｺﾞｼｯｸM" pitchFamily="50" charset="-128"/>
              </a:rPr>
              <a:t>附則</a:t>
            </a:r>
            <a:endParaRPr kumimoji="1" lang="en-US" altLang="ja-JP" sz="2800" dirty="0" smtClean="0">
              <a:solidFill>
                <a:srgbClr val="000066"/>
              </a:solidFill>
              <a:latin typeface="HGPｺﾞｼｯｸM" pitchFamily="50" charset="-128"/>
              <a:ea typeface="HGPｺﾞｼｯｸM" pitchFamily="50" charset="-128"/>
            </a:endParaRPr>
          </a:p>
          <a:p>
            <a:pPr marL="800100" lvl="1" indent="-342900">
              <a:spcBef>
                <a:spcPts val="400"/>
              </a:spcBef>
              <a:buFont typeface="Wingdings" pitchFamily="2" charset="2"/>
              <a:buChar char="p"/>
              <a:defRPr/>
            </a:pPr>
            <a:r>
              <a:rPr kumimoji="1" lang="ja-JP" altLang="en-US" sz="2400" dirty="0" smtClean="0">
                <a:solidFill>
                  <a:srgbClr val="000066"/>
                </a:solidFill>
                <a:latin typeface="HGPｺﾞｼｯｸM" pitchFamily="50" charset="-128"/>
                <a:ea typeface="HGPｺﾞｼｯｸM" pitchFamily="50" charset="-128"/>
              </a:rPr>
              <a:t>第１条：施行日を政令に委任</a:t>
            </a:r>
            <a:endParaRPr kumimoji="1" lang="en-US" altLang="ja-JP" sz="2400" dirty="0" smtClean="0">
              <a:solidFill>
                <a:srgbClr val="000066"/>
              </a:solidFill>
              <a:latin typeface="HGPｺﾞｼｯｸM" pitchFamily="50" charset="-128"/>
              <a:ea typeface="HGPｺﾞｼｯｸM" pitchFamily="50" charset="-128"/>
            </a:endParaRPr>
          </a:p>
          <a:p>
            <a:pPr marL="800100" lvl="1" indent="-342900">
              <a:spcBef>
                <a:spcPts val="400"/>
              </a:spcBef>
              <a:buFont typeface="Wingdings" pitchFamily="2" charset="2"/>
              <a:buChar char="p"/>
              <a:defRPr/>
            </a:pPr>
            <a:r>
              <a:rPr kumimoji="1" lang="ja-JP" altLang="en-US" sz="2400" dirty="0" smtClean="0">
                <a:solidFill>
                  <a:srgbClr val="000066"/>
                </a:solidFill>
                <a:latin typeface="HGPｺﾞｼｯｸM" pitchFamily="50" charset="-128"/>
                <a:ea typeface="HGPｺﾞｼｯｸM" pitchFamily="50" charset="-128"/>
              </a:rPr>
              <a:t>第６条：施行後３年を目処として、必要に応じて改正</a:t>
            </a:r>
            <a:endParaRPr kumimoji="1" lang="en-US" altLang="ja-JP" sz="1400" dirty="0" smtClean="0">
              <a:solidFill>
                <a:srgbClr val="000066"/>
              </a:solidFill>
              <a:latin typeface="HGPｺﾞｼｯｸM" pitchFamily="50" charset="-128"/>
              <a:ea typeface="HGPｺﾞｼｯｸM" pitchFamily="50" charset="-128"/>
            </a:endParaRPr>
          </a:p>
          <a:p>
            <a:pPr>
              <a:spcBef>
                <a:spcPts val="1200"/>
              </a:spcBef>
              <a:buFont typeface="Wingdings" pitchFamily="2" charset="2"/>
              <a:buChar char="n"/>
              <a:defRPr/>
            </a:pPr>
            <a:r>
              <a:rPr kumimoji="1" lang="ja-JP" altLang="en-US" sz="2800" dirty="0" smtClean="0">
                <a:solidFill>
                  <a:srgbClr val="000066"/>
                </a:solidFill>
                <a:latin typeface="HGPｺﾞｼｯｸM" pitchFamily="50" charset="-128"/>
                <a:ea typeface="HGPｺﾞｼｯｸM" pitchFamily="50" charset="-128"/>
              </a:rPr>
              <a:t>別表第一</a:t>
            </a:r>
            <a:endParaRPr kumimoji="1" lang="en-US" altLang="ja-JP" sz="2800" dirty="0" smtClean="0">
              <a:solidFill>
                <a:srgbClr val="000066"/>
              </a:solidFill>
              <a:latin typeface="HGPｺﾞｼｯｸM" pitchFamily="50" charset="-128"/>
              <a:ea typeface="HGPｺﾞｼｯｸM" pitchFamily="50" charset="-128"/>
            </a:endParaRPr>
          </a:p>
          <a:p>
            <a:pPr marL="800100" lvl="1" indent="-342900">
              <a:spcBef>
                <a:spcPts val="400"/>
              </a:spcBef>
              <a:buFont typeface="Wingdings" pitchFamily="2" charset="2"/>
              <a:buChar char="p"/>
              <a:defRPr/>
            </a:pPr>
            <a:r>
              <a:rPr kumimoji="1" lang="ja-JP" altLang="en-US" sz="2400" dirty="0" smtClean="0">
                <a:solidFill>
                  <a:srgbClr val="000066"/>
                </a:solidFill>
                <a:latin typeface="HGPｺﾞｼｯｸM" pitchFamily="50" charset="-128"/>
                <a:ea typeface="HGPｺﾞｼｯｸM" pitchFamily="50" charset="-128"/>
              </a:rPr>
              <a:t>特定個人情報を利用可能な者および事務について規定。</a:t>
            </a:r>
            <a:endParaRPr kumimoji="1" lang="en-US" altLang="ja-JP" sz="2400" dirty="0" smtClean="0">
              <a:solidFill>
                <a:srgbClr val="000066"/>
              </a:solidFill>
              <a:latin typeface="HGPｺﾞｼｯｸM" pitchFamily="50" charset="-128"/>
              <a:ea typeface="HGPｺﾞｼｯｸM" pitchFamily="50" charset="-128"/>
            </a:endParaRPr>
          </a:p>
          <a:p>
            <a:pPr marL="1160463" lvl="1" indent="-703263">
              <a:spcBef>
                <a:spcPts val="400"/>
              </a:spcBef>
              <a:defRPr/>
            </a:pPr>
            <a:r>
              <a:rPr kumimoji="1" lang="ja-JP" altLang="en-US" sz="2000" dirty="0" smtClean="0">
                <a:solidFill>
                  <a:srgbClr val="000066"/>
                </a:solidFill>
                <a:latin typeface="HGPｺﾞｼｯｸM" pitchFamily="50" charset="-128"/>
                <a:ea typeface="HGPｺﾞｼｯｸM" pitchFamily="50" charset="-128"/>
              </a:rPr>
              <a:t>　⇒　</a:t>
            </a:r>
            <a:r>
              <a:rPr kumimoji="1" lang="ja-JP" altLang="en-US" sz="2000" dirty="0">
                <a:solidFill>
                  <a:srgbClr val="000066"/>
                </a:solidFill>
                <a:latin typeface="HGPｺﾞｼｯｸM" pitchFamily="50" charset="-128"/>
                <a:ea typeface="HGPｺﾞｼｯｸM" pitchFamily="50" charset="-128"/>
              </a:rPr>
              <a:t>庁内で個人番号を利用可能な（利用すべき）事務について規定。</a:t>
            </a:r>
            <a:endParaRPr kumimoji="1" lang="ja-JP" altLang="en-US" sz="2000" dirty="0" smtClean="0">
              <a:solidFill>
                <a:srgbClr val="000066"/>
              </a:solidFill>
              <a:latin typeface="HGPｺﾞｼｯｸM" pitchFamily="50" charset="-128"/>
              <a:ea typeface="HGPｺﾞｼｯｸM" pitchFamily="50" charset="-128"/>
            </a:endParaRPr>
          </a:p>
          <a:p>
            <a:pPr>
              <a:spcBef>
                <a:spcPts val="1200"/>
              </a:spcBef>
              <a:buFont typeface="Wingdings" pitchFamily="2" charset="2"/>
              <a:buChar char="n"/>
              <a:defRPr/>
            </a:pPr>
            <a:r>
              <a:rPr kumimoji="1" lang="ja-JP" altLang="en-US" sz="2800" dirty="0" smtClean="0">
                <a:solidFill>
                  <a:srgbClr val="000066"/>
                </a:solidFill>
                <a:latin typeface="HGPｺﾞｼｯｸM" pitchFamily="50" charset="-128"/>
                <a:ea typeface="HGPｺﾞｼｯｸM" pitchFamily="50" charset="-128"/>
              </a:rPr>
              <a:t>別表第二</a:t>
            </a:r>
            <a:endParaRPr kumimoji="1" lang="en-US" altLang="ja-JP" sz="2800" dirty="0" smtClean="0">
              <a:solidFill>
                <a:srgbClr val="000066"/>
              </a:solidFill>
              <a:latin typeface="HGPｺﾞｼｯｸM" pitchFamily="50" charset="-128"/>
              <a:ea typeface="HGPｺﾞｼｯｸM" pitchFamily="50" charset="-128"/>
            </a:endParaRPr>
          </a:p>
          <a:p>
            <a:pPr marL="800100" lvl="1" indent="-342900">
              <a:spcBef>
                <a:spcPts val="400"/>
              </a:spcBef>
              <a:buFont typeface="Wingdings" pitchFamily="2" charset="2"/>
              <a:buChar char="p"/>
              <a:defRPr/>
            </a:pPr>
            <a:r>
              <a:rPr kumimoji="1" lang="ja-JP" altLang="en-US" sz="2400" dirty="0" smtClean="0">
                <a:solidFill>
                  <a:srgbClr val="000066"/>
                </a:solidFill>
                <a:latin typeface="HGPｺﾞｼｯｸM" pitchFamily="50" charset="-128"/>
                <a:ea typeface="HGPｺﾞｼｯｸM" pitchFamily="50" charset="-128"/>
              </a:rPr>
              <a:t>特定個人情報の照会、提供が可能な者および事務について規定。</a:t>
            </a:r>
            <a:endParaRPr kumimoji="1" lang="en-US" altLang="ja-JP" sz="2400" dirty="0" smtClean="0">
              <a:solidFill>
                <a:srgbClr val="000066"/>
              </a:solidFill>
              <a:latin typeface="HGPｺﾞｼｯｸM" pitchFamily="50" charset="-128"/>
              <a:ea typeface="HGPｺﾞｼｯｸM" pitchFamily="50" charset="-128"/>
            </a:endParaRPr>
          </a:p>
          <a:p>
            <a:pPr marL="1158875" lvl="1" indent="-701675">
              <a:spcBef>
                <a:spcPts val="400"/>
              </a:spcBef>
              <a:defRPr/>
            </a:pPr>
            <a:r>
              <a:rPr kumimoji="1" lang="ja-JP" altLang="en-US" sz="2000" dirty="0" smtClean="0">
                <a:solidFill>
                  <a:srgbClr val="000066"/>
                </a:solidFill>
                <a:latin typeface="HGPｺﾞｼｯｸM" pitchFamily="50" charset="-128"/>
                <a:ea typeface="HGPｺﾞｼｯｸM" pitchFamily="50" charset="-128"/>
              </a:rPr>
              <a:t>　⇒　庁外の機関との情報連携において個人番号を利用可能な対象事務について記述。</a:t>
            </a:r>
            <a:endParaRPr kumimoji="1" lang="en-US" altLang="ja-JP" sz="2000" dirty="0" smtClean="0">
              <a:solidFill>
                <a:srgbClr val="000066"/>
              </a:solidFill>
              <a:latin typeface="HGPｺﾞｼｯｸM" pitchFamily="50" charset="-128"/>
              <a:ea typeface="HGPｺﾞｼｯｸM" pitchFamily="50" charset="-128"/>
            </a:endParaRPr>
          </a:p>
          <a:p>
            <a:pPr>
              <a:spcBef>
                <a:spcPct val="20000"/>
              </a:spcBef>
              <a:buFont typeface="Wingdings" pitchFamily="2" charset="2"/>
              <a:buChar char="n"/>
              <a:defRPr/>
            </a:pPr>
            <a:endParaRPr kumimoji="1" lang="ja-JP" altLang="en-US" sz="2800" dirty="0" smtClean="0">
              <a:solidFill>
                <a:srgbClr val="000066"/>
              </a:solidFill>
              <a:latin typeface="HGPｺﾞｼｯｸM" pitchFamily="50" charset="-128"/>
              <a:ea typeface="HGPｺﾞｼｯｸM" pitchFamily="50" charset="-128"/>
            </a:endParaRPr>
          </a:p>
        </p:txBody>
      </p:sp>
      <p:sp>
        <p:nvSpPr>
          <p:cNvPr id="2" name="タイトル 1"/>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r>
              <a:rPr lang="ja-JP" altLang="en-US" dirty="0" smtClean="0"/>
              <a:t>５</a:t>
            </a:r>
            <a:r>
              <a:rPr lang="ja-JP" altLang="ja-JP" dirty="0" smtClean="0"/>
              <a:t>．</a:t>
            </a:r>
            <a:r>
              <a:rPr lang="ja-JP" altLang="en-US" dirty="0" smtClean="0"/>
              <a:t>番号制度の概要　</a:t>
            </a:r>
            <a:r>
              <a:rPr lang="ja-JP" altLang="en-US" sz="2400" dirty="0" smtClean="0"/>
              <a:t>～主な記載内容⑦～</a:t>
            </a:r>
            <a:endParaRPr lang="ja-JP" altLang="en-US" dirty="0" smtClean="0"/>
          </a:p>
        </p:txBody>
      </p:sp>
      <p:sp>
        <p:nvSpPr>
          <p:cNvPr id="4" name="スライド番号プレースホルダ 3"/>
          <p:cNvSpPr>
            <a:spLocks noGrp="1"/>
          </p:cNvSpPr>
          <p:nvPr>
            <p:ph type="sldNum" sz="quarter" idx="12"/>
          </p:nvPr>
        </p:nvSpPr>
        <p:spPr/>
        <p:txBody>
          <a:bodyPr/>
          <a:lstStyle/>
          <a:p>
            <a:pPr>
              <a:defRPr/>
            </a:pPr>
            <a:fld id="{1E1B02A3-A528-4AD9-8E4B-5D87DB124C28}" type="slidenum">
              <a:rPr lang="ja-JP" altLang="en-US" smtClean="0"/>
              <a:pPr>
                <a:defRPr/>
              </a:pPr>
              <a:t>12</a:t>
            </a:fld>
            <a:endParaRPr lang="en-US" altLang="ja-JP"/>
          </a:p>
        </p:txBody>
      </p:sp>
      <p:sp>
        <p:nvSpPr>
          <p:cNvPr id="5" name="フッター プレースホルダ 4"/>
          <p:cNvSpPr>
            <a:spLocks noGrp="1"/>
          </p:cNvSpPr>
          <p:nvPr>
            <p:ph type="ftr" sz="quarter" idx="11"/>
          </p:nvPr>
        </p:nvSpPr>
        <p:spPr/>
        <p:txBody>
          <a:bodyPr/>
          <a:lstStyle/>
          <a:p>
            <a:pPr>
              <a:defRPr/>
            </a:pPr>
            <a:r>
              <a:rPr lang="en-US" altLang="ja-JP" smtClean="0"/>
              <a:t>3-3 </a:t>
            </a:r>
            <a:r>
              <a:rPr lang="ja-JP" altLang="en-US" smtClean="0"/>
              <a:t>番号制度の導入に向けて（制度編）</a:t>
            </a:r>
            <a:endParaRPr lang="en-US" altLang="ja-JP"/>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txBox="1">
            <a:spLocks noChangeArrowheads="1"/>
          </p:cNvSpPr>
          <p:nvPr/>
        </p:nvSpPr>
        <p:spPr bwMode="auto">
          <a:xfrm>
            <a:off x="495300" y="1263650"/>
            <a:ext cx="9066213" cy="43259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charset="0"/>
                <a:ea typeface="ＭＳ Ｐゴシック" pitchFamily="50" charset="-128"/>
              </a:defRPr>
            </a:lvl1pPr>
            <a:lvl2pPr marL="800100" indent="-34290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spcBef>
                <a:spcPts val="400"/>
              </a:spcBef>
              <a:buFont typeface="Wingdings" pitchFamily="2" charset="2"/>
              <a:buChar char="n"/>
              <a:defRPr/>
            </a:pPr>
            <a:r>
              <a:rPr kumimoji="1" lang="ja-JP" altLang="en-US" sz="2800" dirty="0" smtClean="0">
                <a:solidFill>
                  <a:srgbClr val="000066"/>
                </a:solidFill>
                <a:latin typeface="HGPｺﾞｼｯｸM" pitchFamily="50" charset="-128"/>
                <a:ea typeface="HGPｺﾞｼｯｸM" pitchFamily="50" charset="-128"/>
              </a:rPr>
              <a:t>別表第一について</a:t>
            </a:r>
            <a:endParaRPr kumimoji="1" lang="en-US" altLang="ja-JP" sz="2800" dirty="0" smtClean="0">
              <a:solidFill>
                <a:srgbClr val="000066"/>
              </a:solidFill>
              <a:latin typeface="HGPｺﾞｼｯｸM" pitchFamily="50" charset="-128"/>
              <a:ea typeface="HGPｺﾞｼｯｸM" pitchFamily="50" charset="-128"/>
            </a:endParaRPr>
          </a:p>
          <a:p>
            <a:pPr marL="914400" lvl="1" indent="-457200">
              <a:spcBef>
                <a:spcPts val="400"/>
              </a:spcBef>
              <a:buFont typeface="Wingdings" pitchFamily="2" charset="2"/>
              <a:buChar char="p"/>
              <a:defRPr/>
            </a:pPr>
            <a:r>
              <a:rPr kumimoji="1" lang="ja-JP" altLang="en-US" sz="2000" dirty="0">
                <a:solidFill>
                  <a:srgbClr val="000066"/>
                </a:solidFill>
                <a:latin typeface="HGPｺﾞｼｯｸM" pitchFamily="50" charset="-128"/>
                <a:ea typeface="HGPｺﾞｼｯｸM" pitchFamily="50" charset="-128"/>
              </a:rPr>
              <a:t>庁内で個人番号を利用可能な（利用すべき）事務について規定して</a:t>
            </a:r>
            <a:r>
              <a:rPr kumimoji="1" lang="ja-JP" altLang="en-US" sz="2000" dirty="0" smtClean="0">
                <a:solidFill>
                  <a:srgbClr val="000066"/>
                </a:solidFill>
                <a:latin typeface="HGPｺﾞｼｯｸM" pitchFamily="50" charset="-128"/>
                <a:ea typeface="HGPｺﾞｼｯｸM" pitchFamily="50" charset="-128"/>
              </a:rPr>
              <a:t>いる。</a:t>
            </a:r>
            <a:endParaRPr kumimoji="1" lang="en-US" altLang="ja-JP" sz="2000" dirty="0" smtClean="0">
              <a:solidFill>
                <a:srgbClr val="000066"/>
              </a:solidFill>
              <a:latin typeface="HGPｺﾞｼｯｸM" pitchFamily="50" charset="-128"/>
              <a:ea typeface="HGPｺﾞｼｯｸM" pitchFamily="50" charset="-128"/>
            </a:endParaRPr>
          </a:p>
          <a:p>
            <a:pPr lvl="1">
              <a:spcBef>
                <a:spcPts val="400"/>
              </a:spcBef>
              <a:buFont typeface="Wingdings" pitchFamily="2" charset="2"/>
              <a:buChar char="p"/>
              <a:defRPr/>
            </a:pPr>
            <a:endParaRPr kumimoji="1" lang="en-US" altLang="ja-JP" sz="2400" dirty="0" smtClean="0">
              <a:solidFill>
                <a:srgbClr val="000066"/>
              </a:solidFill>
              <a:latin typeface="HGPｺﾞｼｯｸM" pitchFamily="50" charset="-128"/>
              <a:ea typeface="HGPｺﾞｼｯｸM" pitchFamily="50" charset="-128"/>
            </a:endParaRPr>
          </a:p>
        </p:txBody>
      </p:sp>
      <p:graphicFrame>
        <p:nvGraphicFramePr>
          <p:cNvPr id="7" name="表 6"/>
          <p:cNvGraphicFramePr>
            <a:graphicFrameLocks noGrp="1"/>
          </p:cNvGraphicFramePr>
          <p:nvPr/>
        </p:nvGraphicFramePr>
        <p:xfrm>
          <a:off x="2919413" y="4437063"/>
          <a:ext cx="4554537" cy="973138"/>
        </p:xfrm>
        <a:graphic>
          <a:graphicData uri="http://schemas.openxmlformats.org/drawingml/2006/table">
            <a:tbl>
              <a:tblPr bandRow="1">
                <a:tableStyleId>{21E4AEA4-8DFA-4A89-87EB-49C32662AFE0}</a:tableStyleId>
              </a:tblPr>
              <a:tblGrid>
                <a:gridCol w="3114164"/>
                <a:gridCol w="1440373"/>
              </a:tblGrid>
              <a:tr h="486569">
                <a:tc>
                  <a:txBody>
                    <a:bodyPr/>
                    <a:lstStyle/>
                    <a:p>
                      <a:pPr algn="ctr"/>
                      <a:r>
                        <a:rPr kumimoji="1" lang="ja-JP" altLang="en-US" sz="1600" dirty="0" smtClean="0"/>
                        <a:t>都道府県が関係する事務数</a:t>
                      </a:r>
                      <a:endParaRPr kumimoji="1" lang="ja-JP" altLang="en-US" sz="1600" dirty="0"/>
                    </a:p>
                  </a:txBody>
                  <a:tcPr marL="91476" marR="91476" marT="45653" marB="45653" anchor="ctr"/>
                </a:tc>
                <a:tc>
                  <a:txBody>
                    <a:bodyPr/>
                    <a:lstStyle/>
                    <a:p>
                      <a:pPr algn="ctr"/>
                      <a:r>
                        <a:rPr kumimoji="1" lang="ja-JP" altLang="en-US" sz="1600" dirty="0" smtClean="0"/>
                        <a:t>３４</a:t>
                      </a:r>
                      <a:endParaRPr kumimoji="1" lang="ja-JP" altLang="en-US" sz="1600" dirty="0"/>
                    </a:p>
                  </a:txBody>
                  <a:tcPr marL="91476" marR="91476" marT="45653" marB="45653" anchor="ctr"/>
                </a:tc>
              </a:tr>
              <a:tr h="486569">
                <a:tc>
                  <a:txBody>
                    <a:bodyPr/>
                    <a:lstStyle/>
                    <a:p>
                      <a:pPr algn="ctr"/>
                      <a:r>
                        <a:rPr kumimoji="1" lang="ja-JP" altLang="en-US" sz="1600" dirty="0" smtClean="0"/>
                        <a:t>市町村が関係する事務数</a:t>
                      </a:r>
                      <a:endParaRPr kumimoji="1" lang="ja-JP" altLang="en-US" sz="1600" dirty="0"/>
                    </a:p>
                  </a:txBody>
                  <a:tcPr marL="91476" marR="91476" marT="45653" marB="45653" anchor="ctr"/>
                </a:tc>
                <a:tc>
                  <a:txBody>
                    <a:bodyPr/>
                    <a:lstStyle/>
                    <a:p>
                      <a:pPr algn="ctr"/>
                      <a:r>
                        <a:rPr kumimoji="1" lang="ja-JP" altLang="en-US" sz="1600" dirty="0" smtClean="0"/>
                        <a:t>２７</a:t>
                      </a:r>
                      <a:endParaRPr kumimoji="1" lang="ja-JP" altLang="en-US" sz="1600" dirty="0"/>
                    </a:p>
                  </a:txBody>
                  <a:tcPr marL="91476" marR="91476" marT="45653" marB="45653" anchor="ctr"/>
                </a:tc>
              </a:tr>
            </a:tbl>
          </a:graphicData>
        </a:graphic>
      </p:graphicFrame>
      <p:sp>
        <p:nvSpPr>
          <p:cNvPr id="8" name="テキスト ボックス 7"/>
          <p:cNvSpPr txBox="1"/>
          <p:nvPr/>
        </p:nvSpPr>
        <p:spPr>
          <a:xfrm>
            <a:off x="903155" y="4652964"/>
            <a:ext cx="1800493" cy="646331"/>
          </a:xfrm>
          <a:prstGeom prst="rect">
            <a:avLst/>
          </a:prstGeom>
          <a:noFill/>
        </p:spPr>
        <p:txBody>
          <a:bodyPr wrap="none">
            <a:spAutoFit/>
          </a:bodyPr>
          <a:lstStyle/>
          <a:p>
            <a:pPr algn="ctr">
              <a:defRPr/>
            </a:pPr>
            <a:r>
              <a:rPr kumimoji="1" lang="ja-JP" altLang="en-US" dirty="0">
                <a:solidFill>
                  <a:schemeClr val="accent2">
                    <a:lumMod val="50000"/>
                  </a:schemeClr>
                </a:solidFill>
                <a:latin typeface="HGPｺﾞｼｯｸM" pitchFamily="50" charset="-128"/>
                <a:ea typeface="HGPｺﾞｼｯｸM" pitchFamily="50" charset="-128"/>
              </a:rPr>
              <a:t>地方公共団体が</a:t>
            </a:r>
            <a:r>
              <a:rPr kumimoji="1" lang="en-US" altLang="ja-JP" dirty="0">
                <a:solidFill>
                  <a:schemeClr val="accent2">
                    <a:lumMod val="50000"/>
                  </a:schemeClr>
                </a:solidFill>
                <a:latin typeface="HGPｺﾞｼｯｸM" pitchFamily="50" charset="-128"/>
                <a:ea typeface="HGPｺﾞｼｯｸM" pitchFamily="50" charset="-128"/>
              </a:rPr>
              <a:t/>
            </a:r>
            <a:br>
              <a:rPr kumimoji="1" lang="en-US" altLang="ja-JP" dirty="0">
                <a:solidFill>
                  <a:schemeClr val="accent2">
                    <a:lumMod val="50000"/>
                  </a:schemeClr>
                </a:solidFill>
                <a:latin typeface="HGPｺﾞｼｯｸM" pitchFamily="50" charset="-128"/>
                <a:ea typeface="HGPｺﾞｼｯｸM" pitchFamily="50" charset="-128"/>
              </a:rPr>
            </a:br>
            <a:r>
              <a:rPr kumimoji="1" lang="ja-JP" altLang="en-US" dirty="0">
                <a:solidFill>
                  <a:schemeClr val="accent2">
                    <a:lumMod val="50000"/>
                  </a:schemeClr>
                </a:solidFill>
                <a:latin typeface="HGPｺﾞｼｯｸM" pitchFamily="50" charset="-128"/>
                <a:ea typeface="HGPｺﾞｼｯｸM" pitchFamily="50" charset="-128"/>
              </a:rPr>
              <a:t>関係する事務数</a:t>
            </a:r>
          </a:p>
        </p:txBody>
      </p:sp>
      <p:graphicFrame>
        <p:nvGraphicFramePr>
          <p:cNvPr id="9" name="表 8"/>
          <p:cNvGraphicFramePr>
            <a:graphicFrameLocks noGrp="1"/>
          </p:cNvGraphicFramePr>
          <p:nvPr/>
        </p:nvGraphicFramePr>
        <p:xfrm>
          <a:off x="2289176" y="3128965"/>
          <a:ext cx="6840538" cy="731837"/>
        </p:xfrm>
        <a:graphic>
          <a:graphicData uri="http://schemas.openxmlformats.org/drawingml/2006/table">
            <a:tbl>
              <a:tblPr bandRow="1">
                <a:tableStyleId>{21E4AEA4-8DFA-4A89-87EB-49C32662AFE0}</a:tableStyleId>
              </a:tblPr>
              <a:tblGrid>
                <a:gridCol w="1368108"/>
                <a:gridCol w="5472430"/>
              </a:tblGrid>
              <a:tr h="731837">
                <a:tc>
                  <a:txBody>
                    <a:bodyPr/>
                    <a:lstStyle/>
                    <a:p>
                      <a:pPr algn="l"/>
                      <a:r>
                        <a:rPr kumimoji="1" lang="ja-JP" altLang="en-US" sz="1400" dirty="0" smtClean="0"/>
                        <a:t>都道府県知事又は市町村長</a:t>
                      </a:r>
                      <a:endParaRPr kumimoji="1" lang="ja-JP" altLang="en-US" sz="1400" dirty="0"/>
                    </a:p>
                  </a:txBody>
                  <a:tcPr marL="91437" marR="91437" marT="45740" marB="45740" anchor="ctr"/>
                </a:tc>
                <a:tc>
                  <a:txBody>
                    <a:bodyPr/>
                    <a:lstStyle/>
                    <a:p>
                      <a:pPr algn="l"/>
                      <a:r>
                        <a:rPr kumimoji="1" lang="ja-JP" altLang="en-US" sz="1400" dirty="0" smtClean="0"/>
                        <a:t>地方税法その他の地方税に関する法律及びこれらの法律に基づく条例による地方税の賦課徴収又は地方税に関する調査に関する事務であって主務省令で定めるもの</a:t>
                      </a:r>
                      <a:endParaRPr kumimoji="1" lang="ja-JP" altLang="en-US" sz="1400" dirty="0"/>
                    </a:p>
                  </a:txBody>
                  <a:tcPr marL="91437" marR="91437" marT="45740" marB="45740" anchor="ctr"/>
                </a:tc>
              </a:tr>
            </a:tbl>
          </a:graphicData>
        </a:graphic>
      </p:graphicFrame>
      <p:sp>
        <p:nvSpPr>
          <p:cNvPr id="10" name="四角形吹き出し 9"/>
          <p:cNvSpPr/>
          <p:nvPr/>
        </p:nvSpPr>
        <p:spPr bwMode="auto">
          <a:xfrm>
            <a:off x="2649537" y="2492375"/>
            <a:ext cx="6335713" cy="431800"/>
          </a:xfrm>
          <a:prstGeom prst="wedgeRectCallout">
            <a:avLst>
              <a:gd name="adj1" fmla="val -22937"/>
              <a:gd name="adj2" fmla="val 89925"/>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anchor="ctr"/>
          <a:lstStyle/>
          <a:p>
            <a:pPr>
              <a:defRPr/>
            </a:pPr>
            <a:r>
              <a:rPr lang="en-US" altLang="ja-JP" dirty="0" smtClean="0">
                <a:solidFill>
                  <a:schemeClr val="tx1"/>
                </a:solidFill>
                <a:latin typeface="HGPｺﾞｼｯｸM" pitchFamily="50" charset="-128"/>
                <a:ea typeface="HGPｺﾞｼｯｸM" pitchFamily="50" charset="-128"/>
              </a:rPr>
              <a:t>97</a:t>
            </a:r>
            <a:r>
              <a:rPr lang="ja-JP" altLang="en-US" dirty="0" smtClean="0">
                <a:solidFill>
                  <a:schemeClr val="tx1"/>
                </a:solidFill>
                <a:latin typeface="HGPｺﾞｼｯｸM" pitchFamily="50" charset="-128"/>
                <a:ea typeface="HGPｺﾞｼｯｸM" pitchFamily="50" charset="-128"/>
              </a:rPr>
              <a:t>事務</a:t>
            </a:r>
            <a:r>
              <a:rPr lang="ja-JP" altLang="en-US" dirty="0">
                <a:solidFill>
                  <a:schemeClr val="tx1"/>
                </a:solidFill>
                <a:latin typeface="HGPｺﾞｼｯｸM" pitchFamily="50" charset="-128"/>
                <a:ea typeface="HGPｺﾞｼｯｸM" pitchFamily="50" charset="-128"/>
              </a:rPr>
              <a:t>を規定（うち、</a:t>
            </a:r>
            <a:r>
              <a:rPr lang="ja-JP" altLang="en-US" u="sng" dirty="0">
                <a:solidFill>
                  <a:srgbClr val="FF0000"/>
                </a:solidFill>
                <a:latin typeface="HGPｺﾞｼｯｸM" pitchFamily="50" charset="-128"/>
                <a:ea typeface="HGPｺﾞｼｯｸM" pitchFamily="50" charset="-128"/>
              </a:rPr>
              <a:t>地方公共団体が関係する事務は</a:t>
            </a:r>
            <a:r>
              <a:rPr lang="ja-JP" altLang="en-US" u="sng" dirty="0" smtClean="0">
                <a:solidFill>
                  <a:srgbClr val="FF0000"/>
                </a:solidFill>
                <a:latin typeface="HGPｺﾞｼｯｸM" pitchFamily="50" charset="-128"/>
                <a:ea typeface="HGPｺﾞｼｯｸM" pitchFamily="50" charset="-128"/>
              </a:rPr>
              <a:t>４</a:t>
            </a:r>
            <a:r>
              <a:rPr lang="ja-JP" altLang="en-US" u="sng" dirty="0">
                <a:solidFill>
                  <a:srgbClr val="FF0000"/>
                </a:solidFill>
                <a:latin typeface="HGPｺﾞｼｯｸM" pitchFamily="50" charset="-128"/>
                <a:ea typeface="HGPｺﾞｼｯｸM" pitchFamily="50" charset="-128"/>
              </a:rPr>
              <a:t>３</a:t>
            </a:r>
            <a:r>
              <a:rPr lang="ja-JP" altLang="en-US" dirty="0" smtClean="0">
                <a:solidFill>
                  <a:schemeClr val="tx1"/>
                </a:solidFill>
                <a:latin typeface="HGPｺﾞｼｯｸM" pitchFamily="50" charset="-128"/>
                <a:ea typeface="HGPｺﾞｼｯｸM" pitchFamily="50" charset="-128"/>
              </a:rPr>
              <a:t>）</a:t>
            </a:r>
            <a:endParaRPr lang="ja-JP" altLang="en-US" dirty="0">
              <a:solidFill>
                <a:schemeClr val="tx1"/>
              </a:solidFill>
              <a:latin typeface="HGPｺﾞｼｯｸM" pitchFamily="50" charset="-128"/>
              <a:ea typeface="HGPｺﾞｼｯｸM" pitchFamily="50" charset="-128"/>
            </a:endParaRPr>
          </a:p>
        </p:txBody>
      </p:sp>
      <p:cxnSp>
        <p:nvCxnSpPr>
          <p:cNvPr id="19" name="直線矢印コネクタ 18"/>
          <p:cNvCxnSpPr/>
          <p:nvPr/>
        </p:nvCxnSpPr>
        <p:spPr bwMode="auto">
          <a:xfrm>
            <a:off x="3063875" y="3783013"/>
            <a:ext cx="1368426" cy="720725"/>
          </a:xfrm>
          <a:prstGeom prst="straightConnector1">
            <a:avLst/>
          </a:prstGeom>
          <a:solidFill>
            <a:schemeClr val="accent1"/>
          </a:solidFill>
          <a:ln w="38100" cap="flat" cmpd="sng" algn="ctr">
            <a:solidFill>
              <a:schemeClr val="accent2">
                <a:lumMod val="60000"/>
                <a:lumOff val="40000"/>
              </a:schemeClr>
            </a:solidFill>
            <a:prstDash val="dash"/>
            <a:round/>
            <a:headEnd type="none" w="med" len="med"/>
            <a:tailEnd type="arrow"/>
          </a:ln>
          <a:effectLst/>
        </p:spPr>
      </p:cxnSp>
      <p:sp>
        <p:nvSpPr>
          <p:cNvPr id="31" name="テキスト ボックス 30"/>
          <p:cNvSpPr txBox="1"/>
          <p:nvPr/>
        </p:nvSpPr>
        <p:spPr>
          <a:xfrm>
            <a:off x="328498" y="3140077"/>
            <a:ext cx="1960793" cy="646331"/>
          </a:xfrm>
          <a:prstGeom prst="rect">
            <a:avLst/>
          </a:prstGeom>
          <a:noFill/>
        </p:spPr>
        <p:txBody>
          <a:bodyPr wrap="none">
            <a:spAutoFit/>
          </a:bodyPr>
          <a:lstStyle/>
          <a:p>
            <a:pPr algn="ctr">
              <a:defRPr/>
            </a:pPr>
            <a:r>
              <a:rPr kumimoji="1" lang="ja-JP" altLang="en-US" dirty="0">
                <a:solidFill>
                  <a:schemeClr val="accent2">
                    <a:lumMod val="50000"/>
                  </a:schemeClr>
                </a:solidFill>
                <a:latin typeface="HGPｺﾞｼｯｸM" pitchFamily="50" charset="-128"/>
                <a:ea typeface="HGPｺﾞｼｯｸM" pitchFamily="50" charset="-128"/>
              </a:rPr>
              <a:t>別表第一における</a:t>
            </a:r>
            <a:endParaRPr kumimoji="1" lang="en-US" altLang="ja-JP" dirty="0">
              <a:solidFill>
                <a:schemeClr val="accent2">
                  <a:lumMod val="50000"/>
                </a:schemeClr>
              </a:solidFill>
              <a:latin typeface="HGPｺﾞｼｯｸM" pitchFamily="50" charset="-128"/>
              <a:ea typeface="HGPｺﾞｼｯｸM" pitchFamily="50" charset="-128"/>
            </a:endParaRPr>
          </a:p>
          <a:p>
            <a:pPr algn="ctr">
              <a:defRPr/>
            </a:pPr>
            <a:r>
              <a:rPr kumimoji="1" lang="ja-JP" altLang="en-US" dirty="0">
                <a:solidFill>
                  <a:schemeClr val="accent2">
                    <a:lumMod val="50000"/>
                  </a:schemeClr>
                </a:solidFill>
                <a:latin typeface="HGPｺﾞｼｯｸM" pitchFamily="50" charset="-128"/>
                <a:ea typeface="HGPｺﾞｼｯｸM" pitchFamily="50" charset="-128"/>
              </a:rPr>
              <a:t>規定内容（例）</a:t>
            </a:r>
          </a:p>
        </p:txBody>
      </p:sp>
      <p:sp>
        <p:nvSpPr>
          <p:cNvPr id="16410" name="テキスト ボックス 1"/>
          <p:cNvSpPr txBox="1">
            <a:spLocks noChangeArrowheads="1"/>
          </p:cNvSpPr>
          <p:nvPr/>
        </p:nvSpPr>
        <p:spPr bwMode="auto">
          <a:xfrm>
            <a:off x="2289176" y="5516565"/>
            <a:ext cx="7343775" cy="276999"/>
          </a:xfrm>
          <a:prstGeom prst="rect">
            <a:avLst/>
          </a:prstGeom>
          <a:noFill/>
          <a:ln w="9525">
            <a:noFill/>
            <a:miter lim="800000"/>
            <a:headEnd/>
            <a:tailEnd/>
          </a:ln>
        </p:spPr>
        <p:txBody>
          <a:bodyPr>
            <a:spAutoFit/>
          </a:bodyPr>
          <a:lstStyle/>
          <a:p>
            <a:pPr algn="r"/>
            <a:r>
              <a:rPr kumimoji="1" lang="en-US" altLang="ja-JP" sz="1200">
                <a:latin typeface="HGPｺﾞｼｯｸM" pitchFamily="50" charset="-128"/>
                <a:ea typeface="HGPｺﾞｼｯｸM" pitchFamily="50" charset="-128"/>
              </a:rPr>
              <a:t>※</a:t>
            </a:r>
            <a:r>
              <a:rPr kumimoji="1" lang="ja-JP" altLang="en-US" sz="1200">
                <a:latin typeface="HGPｺﾞｼｯｸM" pitchFamily="50" charset="-128"/>
                <a:ea typeface="HGPｺﾞｼｯｸM" pitchFamily="50" charset="-128"/>
              </a:rPr>
              <a:t>「都道府県知事」「市町村長」等と明記されていないが実質的に対象となるもの（「医療保険者」等）も含む</a:t>
            </a:r>
          </a:p>
        </p:txBody>
      </p:sp>
      <p:sp>
        <p:nvSpPr>
          <p:cNvPr id="16411" name="タイトル 1"/>
          <p:cNvSpPr>
            <a:spLocks noGrp="1"/>
          </p:cNvSpPr>
          <p:nvPr>
            <p:ph type="title"/>
          </p:nvPr>
        </p:nvSpPr>
        <p:spPr bwMode="auto">
          <a:xfrm>
            <a:off x="350488" y="366490"/>
            <a:ext cx="9555511" cy="830262"/>
          </a:xfrm>
          <a:noFill/>
          <a:ln>
            <a:miter lim="800000"/>
            <a:headEnd/>
            <a:tailEnd/>
          </a:ln>
        </p:spPr>
        <p:txBody>
          <a:bodyPr vert="horz" wrap="square" lIns="91440" tIns="45720" rIns="91440" bIns="45720" numCol="1" anchorCtr="0" compatLnSpc="1">
            <a:prstTxWarp prst="textNoShape">
              <a:avLst/>
            </a:prstTxWarp>
          </a:bodyPr>
          <a:lstStyle/>
          <a:p>
            <a:r>
              <a:rPr lang="ja-JP" altLang="en-US" dirty="0" smtClean="0"/>
              <a:t>６</a:t>
            </a:r>
            <a:r>
              <a:rPr lang="ja-JP" altLang="ja-JP" dirty="0" smtClean="0"/>
              <a:t>．</a:t>
            </a:r>
            <a:r>
              <a:rPr lang="ja-JP" altLang="en-US" dirty="0" smtClean="0"/>
              <a:t>番号制度導入に向けて　</a:t>
            </a:r>
            <a:r>
              <a:rPr lang="ja-JP" altLang="en-US" sz="2400" dirty="0" smtClean="0"/>
              <a:t>～自治体業務での利用（別表第一）～</a:t>
            </a:r>
          </a:p>
        </p:txBody>
      </p:sp>
      <p:sp>
        <p:nvSpPr>
          <p:cNvPr id="16412" name="テキスト ボックス 1"/>
          <p:cNvSpPr txBox="1">
            <a:spLocks noChangeArrowheads="1"/>
          </p:cNvSpPr>
          <p:nvPr/>
        </p:nvSpPr>
        <p:spPr bwMode="auto">
          <a:xfrm>
            <a:off x="6393162" y="5961065"/>
            <a:ext cx="3239790" cy="276999"/>
          </a:xfrm>
          <a:prstGeom prst="rect">
            <a:avLst/>
          </a:prstGeom>
          <a:noFill/>
          <a:ln w="9525">
            <a:noFill/>
            <a:miter lim="800000"/>
            <a:headEnd/>
            <a:tailEnd/>
          </a:ln>
        </p:spPr>
        <p:txBody>
          <a:bodyPr wrap="square">
            <a:spAutoFit/>
          </a:bodyPr>
          <a:lstStyle/>
          <a:p>
            <a:pPr algn="r"/>
            <a:r>
              <a:rPr kumimoji="1" lang="ja-JP" altLang="en-US" sz="1200" dirty="0">
                <a:latin typeface="HGPｺﾞｼｯｸM" pitchFamily="50" charset="-128"/>
                <a:ea typeface="HGPｺﾞｼｯｸM" pitchFamily="50" charset="-128"/>
              </a:rPr>
              <a:t>（三菱総合研究所にて</a:t>
            </a:r>
            <a:r>
              <a:rPr kumimoji="1" lang="ja-JP" altLang="en-US" sz="1200" dirty="0" smtClean="0">
                <a:latin typeface="HGPｺﾞｼｯｸM" pitchFamily="50" charset="-128"/>
                <a:ea typeface="HGPｺﾞｼｯｸM" pitchFamily="50" charset="-128"/>
              </a:rPr>
              <a:t>集計　</a:t>
            </a:r>
            <a:r>
              <a:rPr kumimoji="1" lang="en-US" altLang="ja-JP" sz="1200" dirty="0" smtClean="0">
                <a:latin typeface="HGPｺﾞｼｯｸM" pitchFamily="50" charset="-128"/>
                <a:ea typeface="HGPｺﾞｼｯｸM" pitchFamily="50" charset="-128"/>
              </a:rPr>
              <a:t>2015/03</a:t>
            </a:r>
            <a:r>
              <a:rPr kumimoji="1" lang="ja-JP" altLang="en-US" sz="1200" dirty="0" smtClean="0">
                <a:latin typeface="HGPｺﾞｼｯｸM" pitchFamily="50" charset="-128"/>
                <a:ea typeface="HGPｺﾞｼｯｸM" pitchFamily="50" charset="-128"/>
              </a:rPr>
              <a:t>改訂）</a:t>
            </a:r>
            <a:endParaRPr kumimoji="1" lang="ja-JP" altLang="en-US" sz="1200" dirty="0">
              <a:latin typeface="HGPｺﾞｼｯｸM" pitchFamily="50" charset="-128"/>
              <a:ea typeface="HGPｺﾞｼｯｸM" pitchFamily="50" charset="-128"/>
            </a:endParaRPr>
          </a:p>
        </p:txBody>
      </p:sp>
      <p:sp>
        <p:nvSpPr>
          <p:cNvPr id="14" name="スライド番号プレースホルダ 13"/>
          <p:cNvSpPr>
            <a:spLocks noGrp="1"/>
          </p:cNvSpPr>
          <p:nvPr>
            <p:ph type="sldNum" sz="quarter" idx="12"/>
          </p:nvPr>
        </p:nvSpPr>
        <p:spPr/>
        <p:txBody>
          <a:bodyPr/>
          <a:lstStyle/>
          <a:p>
            <a:pPr>
              <a:defRPr/>
            </a:pPr>
            <a:fld id="{1E1B02A3-A528-4AD9-8E4B-5D87DB124C28}" type="slidenum">
              <a:rPr lang="ja-JP" altLang="en-US" smtClean="0"/>
              <a:pPr>
                <a:defRPr/>
              </a:pPr>
              <a:t>13</a:t>
            </a:fld>
            <a:endParaRPr lang="en-US" altLang="ja-JP"/>
          </a:p>
        </p:txBody>
      </p:sp>
      <p:sp>
        <p:nvSpPr>
          <p:cNvPr id="15" name="フッター プレースホルダ 14"/>
          <p:cNvSpPr>
            <a:spLocks noGrp="1"/>
          </p:cNvSpPr>
          <p:nvPr>
            <p:ph type="ftr" sz="quarter" idx="11"/>
          </p:nvPr>
        </p:nvSpPr>
        <p:spPr/>
        <p:txBody>
          <a:bodyPr/>
          <a:lstStyle/>
          <a:p>
            <a:pPr>
              <a:defRPr/>
            </a:pPr>
            <a:r>
              <a:rPr lang="en-US" altLang="ja-JP" smtClean="0"/>
              <a:t>3-3 </a:t>
            </a:r>
            <a:r>
              <a:rPr lang="ja-JP" altLang="en-US" smtClean="0"/>
              <a:t>番号制度の導入に向けて（制度編）</a:t>
            </a:r>
            <a:endParaRPr lang="en-US" altLang="ja-JP"/>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txBox="1">
            <a:spLocks noChangeArrowheads="1"/>
          </p:cNvSpPr>
          <p:nvPr/>
        </p:nvSpPr>
        <p:spPr bwMode="auto">
          <a:xfrm>
            <a:off x="495300" y="1268415"/>
            <a:ext cx="9066213" cy="4784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charset="0"/>
                <a:ea typeface="ＭＳ Ｐゴシック" pitchFamily="50" charset="-128"/>
              </a:defRPr>
            </a:lvl1pPr>
            <a:lvl2pPr marL="800100" indent="-34290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spcBef>
                <a:spcPts val="400"/>
              </a:spcBef>
              <a:buFont typeface="Wingdings" pitchFamily="2" charset="2"/>
              <a:buChar char="n"/>
              <a:defRPr/>
            </a:pPr>
            <a:r>
              <a:rPr kumimoji="1" lang="ja-JP" altLang="en-US" sz="2800" dirty="0" smtClean="0">
                <a:solidFill>
                  <a:srgbClr val="000066"/>
                </a:solidFill>
                <a:latin typeface="HGPｺﾞｼｯｸM" pitchFamily="50" charset="-128"/>
                <a:ea typeface="HGPｺﾞｼｯｸM" pitchFamily="50" charset="-128"/>
              </a:rPr>
              <a:t>別表第二について</a:t>
            </a:r>
            <a:endParaRPr kumimoji="1" lang="en-US" altLang="ja-JP" sz="2800" dirty="0" smtClean="0">
              <a:solidFill>
                <a:srgbClr val="000066"/>
              </a:solidFill>
              <a:latin typeface="HGPｺﾞｼｯｸM" pitchFamily="50" charset="-128"/>
              <a:ea typeface="HGPｺﾞｼｯｸM" pitchFamily="50" charset="-128"/>
            </a:endParaRPr>
          </a:p>
          <a:p>
            <a:pPr marL="914400" lvl="1" indent="-457200">
              <a:spcBef>
                <a:spcPts val="400"/>
              </a:spcBef>
              <a:buFont typeface="Wingdings" pitchFamily="2" charset="2"/>
              <a:buChar char="p"/>
              <a:defRPr/>
            </a:pPr>
            <a:r>
              <a:rPr kumimoji="1" lang="ja-JP" altLang="en-US" sz="2000" dirty="0" smtClean="0">
                <a:solidFill>
                  <a:srgbClr val="000066"/>
                </a:solidFill>
                <a:latin typeface="HGPｺﾞｼｯｸM" pitchFamily="50" charset="-128"/>
                <a:ea typeface="HGPｺﾞｼｯｸM" pitchFamily="50" charset="-128"/>
              </a:rPr>
              <a:t>庁外の団体との情報連携において個人番号を利用可能な主体、事務、および特定個人情報について規定している。</a:t>
            </a:r>
            <a:endParaRPr kumimoji="1" lang="en-US" altLang="ja-JP" sz="2000" dirty="0" smtClean="0">
              <a:solidFill>
                <a:srgbClr val="000066"/>
              </a:solidFill>
              <a:latin typeface="HGPｺﾞｼｯｸM" pitchFamily="50" charset="-128"/>
              <a:ea typeface="HGPｺﾞｼｯｸM" pitchFamily="50" charset="-128"/>
            </a:endParaRPr>
          </a:p>
          <a:p>
            <a:pPr lvl="1">
              <a:spcBef>
                <a:spcPts val="400"/>
              </a:spcBef>
              <a:buFont typeface="Wingdings" pitchFamily="2" charset="2"/>
              <a:buChar char="p"/>
              <a:defRPr/>
            </a:pPr>
            <a:endParaRPr kumimoji="1" lang="en-US" altLang="ja-JP" sz="2400" dirty="0" smtClean="0">
              <a:solidFill>
                <a:srgbClr val="000066"/>
              </a:solidFill>
              <a:latin typeface="HGPｺﾞｼｯｸM" pitchFamily="50" charset="-128"/>
              <a:ea typeface="HGPｺﾞｼｯｸM" pitchFamily="50" charset="-128"/>
            </a:endParaRPr>
          </a:p>
        </p:txBody>
      </p:sp>
      <p:graphicFrame>
        <p:nvGraphicFramePr>
          <p:cNvPr id="7" name="表 6"/>
          <p:cNvGraphicFramePr>
            <a:graphicFrameLocks noGrp="1"/>
          </p:cNvGraphicFramePr>
          <p:nvPr/>
        </p:nvGraphicFramePr>
        <p:xfrm>
          <a:off x="2865439" y="4292602"/>
          <a:ext cx="5829299" cy="1368425"/>
        </p:xfrm>
        <a:graphic>
          <a:graphicData uri="http://schemas.openxmlformats.org/drawingml/2006/table">
            <a:tbl>
              <a:tblPr firstRow="1" bandRow="1">
                <a:tableStyleId>{21E4AEA4-8DFA-4A89-87EB-49C32662AFE0}</a:tableStyleId>
              </a:tblPr>
              <a:tblGrid>
                <a:gridCol w="2592249"/>
                <a:gridCol w="1710329"/>
                <a:gridCol w="1526721"/>
              </a:tblGrid>
              <a:tr h="393657">
                <a:tc>
                  <a:txBody>
                    <a:bodyPr/>
                    <a:lstStyle/>
                    <a:p>
                      <a:endParaRPr kumimoji="1" lang="ja-JP" altLang="en-US" sz="1600" dirty="0">
                        <a:latin typeface="HGPｺﾞｼｯｸM" pitchFamily="50" charset="-128"/>
                        <a:ea typeface="HGPｺﾞｼｯｸM" pitchFamily="50" charset="-128"/>
                      </a:endParaRPr>
                    </a:p>
                  </a:txBody>
                  <a:tcPr marL="91439" marR="91439" marT="45729" marB="45729"/>
                </a:tc>
                <a:tc>
                  <a:txBody>
                    <a:bodyPr/>
                    <a:lstStyle/>
                    <a:p>
                      <a:pPr algn="ctr"/>
                      <a:r>
                        <a:rPr kumimoji="1" lang="ja-JP" altLang="en-US" sz="1600" dirty="0" smtClean="0">
                          <a:latin typeface="HGPｺﾞｼｯｸM" pitchFamily="50" charset="-128"/>
                          <a:ea typeface="HGPｺﾞｼｯｸM" pitchFamily="50" charset="-128"/>
                        </a:rPr>
                        <a:t>情報照会者</a:t>
                      </a:r>
                      <a:endParaRPr kumimoji="1" lang="ja-JP" altLang="en-US" sz="1600" dirty="0">
                        <a:latin typeface="HGPｺﾞｼｯｸM" pitchFamily="50" charset="-128"/>
                        <a:ea typeface="HGPｺﾞｼｯｸM" pitchFamily="50" charset="-128"/>
                      </a:endParaRPr>
                    </a:p>
                  </a:txBody>
                  <a:tcPr marL="91439" marR="91439" marT="45729" marB="45729" anchor="ctr"/>
                </a:tc>
                <a:tc>
                  <a:txBody>
                    <a:bodyPr/>
                    <a:lstStyle/>
                    <a:p>
                      <a:pPr algn="ctr"/>
                      <a:r>
                        <a:rPr kumimoji="1" lang="ja-JP" altLang="en-US" sz="1600" dirty="0" smtClean="0">
                          <a:latin typeface="HGPｺﾞｼｯｸM" pitchFamily="50" charset="-128"/>
                          <a:ea typeface="HGPｺﾞｼｯｸM" pitchFamily="50" charset="-128"/>
                        </a:rPr>
                        <a:t>情報提供者</a:t>
                      </a:r>
                      <a:endParaRPr kumimoji="1" lang="ja-JP" altLang="en-US" sz="1600" dirty="0">
                        <a:latin typeface="HGPｺﾞｼｯｸM" pitchFamily="50" charset="-128"/>
                        <a:ea typeface="HGPｺﾞｼｯｸM" pitchFamily="50" charset="-128"/>
                      </a:endParaRPr>
                    </a:p>
                  </a:txBody>
                  <a:tcPr marL="91439" marR="91439" marT="45729" marB="45729" anchor="ctr"/>
                </a:tc>
              </a:tr>
              <a:tr h="487384">
                <a:tc>
                  <a:txBody>
                    <a:bodyPr/>
                    <a:lstStyle/>
                    <a:p>
                      <a:pPr algn="ctr"/>
                      <a:r>
                        <a:rPr kumimoji="1" lang="ja-JP" altLang="en-US" sz="1600" dirty="0" smtClean="0">
                          <a:latin typeface="HGPｺﾞｼｯｸM" pitchFamily="50" charset="-128"/>
                          <a:ea typeface="HGPｺﾞｼｯｸM" pitchFamily="50" charset="-128"/>
                        </a:rPr>
                        <a:t>都道府県が関係する事務数</a:t>
                      </a:r>
                      <a:endParaRPr kumimoji="1" lang="ja-JP" altLang="en-US" sz="1600" dirty="0">
                        <a:latin typeface="HGPｺﾞｼｯｸM" pitchFamily="50" charset="-128"/>
                        <a:ea typeface="HGPｺﾞｼｯｸM" pitchFamily="50" charset="-128"/>
                      </a:endParaRPr>
                    </a:p>
                  </a:txBody>
                  <a:tcPr marL="91439" marR="91439" marT="45729" marB="45729" anchor="ctr"/>
                </a:tc>
                <a:tc>
                  <a:txBody>
                    <a:bodyPr/>
                    <a:lstStyle/>
                    <a:p>
                      <a:pPr algn="ctr"/>
                      <a:r>
                        <a:rPr kumimoji="1" lang="ja-JP" altLang="en-US" sz="1600" dirty="0" smtClean="0">
                          <a:latin typeface="HGPｺﾞｼｯｸM" pitchFamily="50" charset="-128"/>
                          <a:ea typeface="HGPｺﾞｼｯｸM" pitchFamily="50" charset="-128"/>
                        </a:rPr>
                        <a:t>３６</a:t>
                      </a:r>
                      <a:endParaRPr kumimoji="1" lang="ja-JP" altLang="en-US" sz="1600" dirty="0">
                        <a:latin typeface="HGPｺﾞｼｯｸM" pitchFamily="50" charset="-128"/>
                        <a:ea typeface="HGPｺﾞｼｯｸM" pitchFamily="50" charset="-128"/>
                      </a:endParaRPr>
                    </a:p>
                  </a:txBody>
                  <a:tcPr marL="91439" marR="91439" marT="45729" marB="45729" anchor="ctr"/>
                </a:tc>
                <a:tc>
                  <a:txBody>
                    <a:bodyPr/>
                    <a:lstStyle/>
                    <a:p>
                      <a:pPr algn="ctr"/>
                      <a:r>
                        <a:rPr kumimoji="1" lang="ja-JP" altLang="en-US" sz="1600" dirty="0" smtClean="0">
                          <a:latin typeface="HGPｺﾞｼｯｸM" pitchFamily="50" charset="-128"/>
                          <a:ea typeface="HGPｺﾞｼｯｸM" pitchFamily="50" charset="-128"/>
                        </a:rPr>
                        <a:t>４１</a:t>
                      </a:r>
                      <a:endParaRPr kumimoji="1" lang="ja-JP" altLang="en-US" sz="1600" dirty="0">
                        <a:latin typeface="HGPｺﾞｼｯｸM" pitchFamily="50" charset="-128"/>
                        <a:ea typeface="HGPｺﾞｼｯｸM" pitchFamily="50" charset="-128"/>
                      </a:endParaRPr>
                    </a:p>
                  </a:txBody>
                  <a:tcPr marL="91439" marR="91439" marT="45729" marB="45729" anchor="ctr"/>
                </a:tc>
              </a:tr>
              <a:tr h="487384">
                <a:tc>
                  <a:txBody>
                    <a:bodyPr/>
                    <a:lstStyle/>
                    <a:p>
                      <a:pPr algn="ctr"/>
                      <a:r>
                        <a:rPr kumimoji="1" lang="ja-JP" altLang="en-US" sz="1600" dirty="0" smtClean="0">
                          <a:latin typeface="HGPｺﾞｼｯｸM" pitchFamily="50" charset="-128"/>
                          <a:ea typeface="HGPｺﾞｼｯｸM" pitchFamily="50" charset="-128"/>
                        </a:rPr>
                        <a:t>市町村が関係する事務数</a:t>
                      </a:r>
                      <a:endParaRPr kumimoji="1" lang="ja-JP" altLang="en-US" sz="1600" dirty="0">
                        <a:latin typeface="HGPｺﾞｼｯｸM" pitchFamily="50" charset="-128"/>
                        <a:ea typeface="HGPｺﾞｼｯｸM" pitchFamily="50" charset="-128"/>
                      </a:endParaRPr>
                    </a:p>
                  </a:txBody>
                  <a:tcPr marL="91439" marR="91439" marT="45729" marB="45729" anchor="ctr"/>
                </a:tc>
                <a:tc>
                  <a:txBody>
                    <a:bodyPr/>
                    <a:lstStyle/>
                    <a:p>
                      <a:pPr algn="ctr"/>
                      <a:r>
                        <a:rPr kumimoji="1" lang="ja-JP" altLang="en-US" sz="1600" dirty="0" smtClean="0">
                          <a:latin typeface="HGPｺﾞｼｯｸM" pitchFamily="50" charset="-128"/>
                          <a:ea typeface="HGPｺﾞｼｯｸM" pitchFamily="50" charset="-128"/>
                        </a:rPr>
                        <a:t>４６</a:t>
                      </a:r>
                      <a:endParaRPr kumimoji="1" lang="ja-JP" altLang="en-US" sz="1600" dirty="0">
                        <a:latin typeface="HGPｺﾞｼｯｸM" pitchFamily="50" charset="-128"/>
                        <a:ea typeface="HGPｺﾞｼｯｸM" pitchFamily="50" charset="-128"/>
                      </a:endParaRPr>
                    </a:p>
                  </a:txBody>
                  <a:tcPr marL="91439" marR="91439" marT="45729" marB="45729" anchor="ctr"/>
                </a:tc>
                <a:tc>
                  <a:txBody>
                    <a:bodyPr/>
                    <a:lstStyle/>
                    <a:p>
                      <a:pPr algn="ctr"/>
                      <a:r>
                        <a:rPr kumimoji="1" lang="ja-JP" altLang="en-US" sz="1600" dirty="0" smtClean="0">
                          <a:latin typeface="HGPｺﾞｼｯｸM" pitchFamily="50" charset="-128"/>
                          <a:ea typeface="HGPｺﾞｼｯｸM" pitchFamily="50" charset="-128"/>
                        </a:rPr>
                        <a:t>９２</a:t>
                      </a:r>
                      <a:endParaRPr kumimoji="1" lang="ja-JP" altLang="en-US" sz="1600" dirty="0">
                        <a:latin typeface="HGPｺﾞｼｯｸM" pitchFamily="50" charset="-128"/>
                        <a:ea typeface="HGPｺﾞｼｯｸM" pitchFamily="50" charset="-128"/>
                      </a:endParaRPr>
                    </a:p>
                  </a:txBody>
                  <a:tcPr marL="91439" marR="91439" marT="45729" marB="45729" anchor="ctr"/>
                </a:tc>
              </a:tr>
            </a:tbl>
          </a:graphicData>
        </a:graphic>
      </p:graphicFrame>
      <p:sp>
        <p:nvSpPr>
          <p:cNvPr id="8" name="テキスト ボックス 7"/>
          <p:cNvSpPr txBox="1"/>
          <p:nvPr/>
        </p:nvSpPr>
        <p:spPr>
          <a:xfrm>
            <a:off x="488686" y="4594226"/>
            <a:ext cx="2319866" cy="923330"/>
          </a:xfrm>
          <a:prstGeom prst="rect">
            <a:avLst/>
          </a:prstGeom>
          <a:noFill/>
        </p:spPr>
        <p:txBody>
          <a:bodyPr wrap="none">
            <a:spAutoFit/>
          </a:bodyPr>
          <a:lstStyle/>
          <a:p>
            <a:pPr algn="ctr">
              <a:defRPr/>
            </a:pPr>
            <a:r>
              <a:rPr kumimoji="1" lang="ja-JP" altLang="en-US" dirty="0">
                <a:solidFill>
                  <a:schemeClr val="accent2">
                    <a:lumMod val="50000"/>
                  </a:schemeClr>
                </a:solidFill>
                <a:latin typeface="HGPｺﾞｼｯｸM" pitchFamily="50" charset="-128"/>
                <a:ea typeface="HGPｺﾞｼｯｸM" pitchFamily="50" charset="-128"/>
              </a:rPr>
              <a:t>地方公共団体が</a:t>
            </a:r>
            <a:r>
              <a:rPr kumimoji="1" lang="en-US" altLang="ja-JP" dirty="0">
                <a:solidFill>
                  <a:schemeClr val="accent2">
                    <a:lumMod val="50000"/>
                  </a:schemeClr>
                </a:solidFill>
                <a:latin typeface="HGPｺﾞｼｯｸM" pitchFamily="50" charset="-128"/>
                <a:ea typeface="HGPｺﾞｼｯｸM" pitchFamily="50" charset="-128"/>
              </a:rPr>
              <a:t/>
            </a:r>
            <a:br>
              <a:rPr kumimoji="1" lang="en-US" altLang="ja-JP" dirty="0">
                <a:solidFill>
                  <a:schemeClr val="accent2">
                    <a:lumMod val="50000"/>
                  </a:schemeClr>
                </a:solidFill>
                <a:latin typeface="HGPｺﾞｼｯｸM" pitchFamily="50" charset="-128"/>
                <a:ea typeface="HGPｺﾞｼｯｸM" pitchFamily="50" charset="-128"/>
              </a:rPr>
            </a:br>
            <a:r>
              <a:rPr kumimoji="1" lang="ja-JP" altLang="en-US" dirty="0">
                <a:solidFill>
                  <a:schemeClr val="accent2">
                    <a:lumMod val="50000"/>
                  </a:schemeClr>
                </a:solidFill>
                <a:latin typeface="HGPｺﾞｼｯｸM" pitchFamily="50" charset="-128"/>
                <a:ea typeface="HGPｺﾞｼｯｸM" pitchFamily="50" charset="-128"/>
              </a:rPr>
              <a:t>情報照会者／提供者</a:t>
            </a:r>
            <a:r>
              <a:rPr kumimoji="1" lang="en-US" altLang="ja-JP" dirty="0">
                <a:solidFill>
                  <a:schemeClr val="accent2">
                    <a:lumMod val="50000"/>
                  </a:schemeClr>
                </a:solidFill>
                <a:latin typeface="HGPｺﾞｼｯｸM" pitchFamily="50" charset="-128"/>
                <a:ea typeface="HGPｺﾞｼｯｸM" pitchFamily="50" charset="-128"/>
              </a:rPr>
              <a:t/>
            </a:r>
            <a:br>
              <a:rPr kumimoji="1" lang="en-US" altLang="ja-JP" dirty="0">
                <a:solidFill>
                  <a:schemeClr val="accent2">
                    <a:lumMod val="50000"/>
                  </a:schemeClr>
                </a:solidFill>
                <a:latin typeface="HGPｺﾞｼｯｸM" pitchFamily="50" charset="-128"/>
                <a:ea typeface="HGPｺﾞｼｯｸM" pitchFamily="50" charset="-128"/>
              </a:rPr>
            </a:br>
            <a:r>
              <a:rPr kumimoji="1" lang="ja-JP" altLang="en-US" dirty="0">
                <a:solidFill>
                  <a:schemeClr val="accent2">
                    <a:lumMod val="50000"/>
                  </a:schemeClr>
                </a:solidFill>
                <a:latin typeface="HGPｺﾞｼｯｸM" pitchFamily="50" charset="-128"/>
                <a:ea typeface="HGPｺﾞｼｯｸM" pitchFamily="50" charset="-128"/>
              </a:rPr>
              <a:t>として関係する事務数</a:t>
            </a:r>
          </a:p>
        </p:txBody>
      </p:sp>
      <p:graphicFrame>
        <p:nvGraphicFramePr>
          <p:cNvPr id="9" name="表 8"/>
          <p:cNvGraphicFramePr>
            <a:graphicFrameLocks noGrp="1"/>
          </p:cNvGraphicFramePr>
          <p:nvPr/>
        </p:nvGraphicFramePr>
        <p:xfrm>
          <a:off x="2289175" y="2997200"/>
          <a:ext cx="7056438" cy="1101726"/>
        </p:xfrm>
        <a:graphic>
          <a:graphicData uri="http://schemas.openxmlformats.org/drawingml/2006/table">
            <a:tbl>
              <a:tblPr firstRow="1" bandRow="1">
                <a:tableStyleId>{21E4AEA4-8DFA-4A89-87EB-49C32662AFE0}</a:tableStyleId>
              </a:tblPr>
              <a:tblGrid>
                <a:gridCol w="1296081"/>
                <a:gridCol w="2601762"/>
                <a:gridCol w="1142471"/>
                <a:gridCol w="2016124"/>
              </a:tblGrid>
              <a:tr h="370330">
                <a:tc>
                  <a:txBody>
                    <a:bodyPr/>
                    <a:lstStyle/>
                    <a:p>
                      <a:pPr algn="ctr"/>
                      <a:r>
                        <a:rPr kumimoji="1" lang="ja-JP" altLang="en-US" sz="1400" dirty="0" smtClean="0">
                          <a:latin typeface="HGPｺﾞｼｯｸM" pitchFamily="50" charset="-128"/>
                          <a:ea typeface="HGPｺﾞｼｯｸM" pitchFamily="50" charset="-128"/>
                        </a:rPr>
                        <a:t>情報照会者</a:t>
                      </a:r>
                      <a:endParaRPr kumimoji="1" lang="ja-JP" altLang="en-US" sz="1400" dirty="0">
                        <a:latin typeface="HGPｺﾞｼｯｸM" pitchFamily="50" charset="-128"/>
                        <a:ea typeface="HGPｺﾞｼｯｸM" pitchFamily="50" charset="-128"/>
                      </a:endParaRPr>
                    </a:p>
                  </a:txBody>
                  <a:tcPr marL="91436" marR="91436" marT="45658" marB="45658" anchor="ctr"/>
                </a:tc>
                <a:tc>
                  <a:txBody>
                    <a:bodyPr/>
                    <a:lstStyle/>
                    <a:p>
                      <a:pPr algn="ctr"/>
                      <a:r>
                        <a:rPr kumimoji="1" lang="ja-JP" altLang="en-US" sz="1400" dirty="0" smtClean="0">
                          <a:latin typeface="HGPｺﾞｼｯｸM" pitchFamily="50" charset="-128"/>
                          <a:ea typeface="HGPｺﾞｼｯｸM" pitchFamily="50" charset="-128"/>
                        </a:rPr>
                        <a:t>事　務</a:t>
                      </a:r>
                      <a:endParaRPr kumimoji="1" lang="ja-JP" altLang="en-US" sz="1400" dirty="0">
                        <a:latin typeface="HGPｺﾞｼｯｸM" pitchFamily="50" charset="-128"/>
                        <a:ea typeface="HGPｺﾞｼｯｸM" pitchFamily="50" charset="-128"/>
                      </a:endParaRPr>
                    </a:p>
                  </a:txBody>
                  <a:tcPr marL="91436" marR="91436" marT="45658" marB="45658" anchor="ctr"/>
                </a:tc>
                <a:tc>
                  <a:txBody>
                    <a:bodyPr/>
                    <a:lstStyle/>
                    <a:p>
                      <a:pPr algn="ctr"/>
                      <a:r>
                        <a:rPr kumimoji="1" lang="ja-JP" altLang="en-US" sz="1400" dirty="0" smtClean="0">
                          <a:latin typeface="HGPｺﾞｼｯｸM" pitchFamily="50" charset="-128"/>
                          <a:ea typeface="HGPｺﾞｼｯｸM" pitchFamily="50" charset="-128"/>
                        </a:rPr>
                        <a:t>情報提供者</a:t>
                      </a:r>
                      <a:endParaRPr kumimoji="1" lang="ja-JP" altLang="en-US" sz="1400" dirty="0">
                        <a:latin typeface="HGPｺﾞｼｯｸM" pitchFamily="50" charset="-128"/>
                        <a:ea typeface="HGPｺﾞｼｯｸM" pitchFamily="50" charset="-128"/>
                      </a:endParaRPr>
                    </a:p>
                  </a:txBody>
                  <a:tcPr marL="91436" marR="91436" marT="45658" marB="45658" anchor="ctr"/>
                </a:tc>
                <a:tc>
                  <a:txBody>
                    <a:bodyPr/>
                    <a:lstStyle/>
                    <a:p>
                      <a:pPr algn="ctr"/>
                      <a:r>
                        <a:rPr kumimoji="1" lang="ja-JP" altLang="en-US" sz="1400" dirty="0" smtClean="0">
                          <a:latin typeface="HGPｺﾞｼｯｸM" pitchFamily="50" charset="-128"/>
                          <a:ea typeface="HGPｺﾞｼｯｸM" pitchFamily="50" charset="-128"/>
                        </a:rPr>
                        <a:t>特定個人情報</a:t>
                      </a:r>
                      <a:endParaRPr kumimoji="1" lang="ja-JP" altLang="en-US" sz="1400" dirty="0">
                        <a:latin typeface="HGPｺﾞｼｯｸM" pitchFamily="50" charset="-128"/>
                        <a:ea typeface="HGPｺﾞｼｯｸM" pitchFamily="50" charset="-128"/>
                      </a:endParaRPr>
                    </a:p>
                  </a:txBody>
                  <a:tcPr marL="91436" marR="91436" marT="45658" marB="45658" anchor="ctr"/>
                </a:tc>
              </a:tr>
              <a:tr h="731395">
                <a:tc>
                  <a:txBody>
                    <a:bodyPr/>
                    <a:lstStyle/>
                    <a:p>
                      <a:pPr algn="l"/>
                      <a:r>
                        <a:rPr kumimoji="1" lang="ja-JP" altLang="en-US" sz="1400" dirty="0" smtClean="0">
                          <a:latin typeface="HGPｺﾞｼｯｸM" pitchFamily="50" charset="-128"/>
                          <a:ea typeface="HGPｺﾞｼｯｸM" pitchFamily="50" charset="-128"/>
                        </a:rPr>
                        <a:t>市町村長</a:t>
                      </a:r>
                      <a:endParaRPr kumimoji="1" lang="ja-JP" altLang="en-US" sz="1400" dirty="0">
                        <a:latin typeface="HGPｺﾞｼｯｸM" pitchFamily="50" charset="-128"/>
                        <a:ea typeface="HGPｺﾞｼｯｸM" pitchFamily="50" charset="-128"/>
                      </a:endParaRPr>
                    </a:p>
                  </a:txBody>
                  <a:tcPr marL="91436" marR="91436" marT="45658" marB="45658" anchor="ctr"/>
                </a:tc>
                <a:tc>
                  <a:txBody>
                    <a:bodyPr/>
                    <a:lstStyle/>
                    <a:p>
                      <a:pPr algn="l"/>
                      <a:r>
                        <a:rPr kumimoji="1" lang="ja-JP" altLang="en-US" sz="1400" dirty="0" smtClean="0">
                          <a:latin typeface="HGPｺﾞｼｯｸM" pitchFamily="50" charset="-128"/>
                          <a:ea typeface="HGPｺﾞｼｯｸM" pitchFamily="50" charset="-128"/>
                        </a:rPr>
                        <a:t>予防接種法による給付の支給又は実費の徴収に関する事務であって主務省令で定めるもの</a:t>
                      </a:r>
                      <a:endParaRPr kumimoji="1" lang="ja-JP" altLang="en-US" sz="1400" dirty="0">
                        <a:latin typeface="HGPｺﾞｼｯｸM" pitchFamily="50" charset="-128"/>
                        <a:ea typeface="HGPｺﾞｼｯｸM" pitchFamily="50" charset="-128"/>
                      </a:endParaRPr>
                    </a:p>
                  </a:txBody>
                  <a:tcPr marL="91436" marR="91436" marT="45658" marB="45658" anchor="ctr"/>
                </a:tc>
                <a:tc>
                  <a:txBody>
                    <a:bodyPr/>
                    <a:lstStyle/>
                    <a:p>
                      <a:pPr algn="l"/>
                      <a:r>
                        <a:rPr kumimoji="1" lang="ja-JP" altLang="en-US" sz="1400" dirty="0" smtClean="0">
                          <a:latin typeface="HGPｺﾞｼｯｸM" pitchFamily="50" charset="-128"/>
                          <a:ea typeface="HGPｺﾞｼｯｸM" pitchFamily="50" charset="-128"/>
                        </a:rPr>
                        <a:t>市町村長</a:t>
                      </a:r>
                      <a:endParaRPr kumimoji="1" lang="ja-JP" altLang="en-US" sz="1400" dirty="0">
                        <a:latin typeface="HGPｺﾞｼｯｸM" pitchFamily="50" charset="-128"/>
                        <a:ea typeface="HGPｺﾞｼｯｸM" pitchFamily="50" charset="-128"/>
                      </a:endParaRPr>
                    </a:p>
                  </a:txBody>
                  <a:tcPr marL="91436" marR="91436" marT="45658" marB="45658" anchor="ctr"/>
                </a:tc>
                <a:tc>
                  <a:txBody>
                    <a:bodyPr/>
                    <a:lstStyle/>
                    <a:p>
                      <a:pPr algn="l"/>
                      <a:r>
                        <a:rPr kumimoji="1" lang="ja-JP" altLang="en-US" sz="1400" dirty="0" smtClean="0">
                          <a:latin typeface="HGPｺﾞｼｯｸM" pitchFamily="50" charset="-128"/>
                          <a:ea typeface="HGPｺﾞｼｯｸM" pitchFamily="50" charset="-128"/>
                        </a:rPr>
                        <a:t>地方税関係情報又は住民票関係情報であって主務省令で定めるもの</a:t>
                      </a:r>
                      <a:endParaRPr kumimoji="1" lang="ja-JP" altLang="en-US" sz="1400" dirty="0">
                        <a:latin typeface="HGPｺﾞｼｯｸM" pitchFamily="50" charset="-128"/>
                        <a:ea typeface="HGPｺﾞｼｯｸM" pitchFamily="50" charset="-128"/>
                      </a:endParaRPr>
                    </a:p>
                  </a:txBody>
                  <a:tcPr marL="91436" marR="91436" marT="45658" marB="45658" anchor="ctr"/>
                </a:tc>
              </a:tr>
            </a:tbl>
          </a:graphicData>
        </a:graphic>
      </p:graphicFrame>
      <p:sp>
        <p:nvSpPr>
          <p:cNvPr id="10" name="四角形吹き出し 9"/>
          <p:cNvSpPr/>
          <p:nvPr/>
        </p:nvSpPr>
        <p:spPr bwMode="auto">
          <a:xfrm>
            <a:off x="2649539" y="2492375"/>
            <a:ext cx="6696075" cy="431800"/>
          </a:xfrm>
          <a:prstGeom prst="wedgeRectCallout">
            <a:avLst>
              <a:gd name="adj1" fmla="val -22937"/>
              <a:gd name="adj2" fmla="val 89925"/>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anchor="ctr"/>
          <a:lstStyle/>
          <a:p>
            <a:pPr>
              <a:defRPr/>
            </a:pPr>
            <a:r>
              <a:rPr lang="en-US" altLang="ja-JP" dirty="0" smtClean="0">
                <a:solidFill>
                  <a:schemeClr val="tx1"/>
                </a:solidFill>
                <a:latin typeface="HGPｺﾞｼｯｸM" pitchFamily="50" charset="-128"/>
                <a:ea typeface="HGPｺﾞｼｯｸM" pitchFamily="50" charset="-128"/>
              </a:rPr>
              <a:t>119</a:t>
            </a:r>
            <a:r>
              <a:rPr lang="ja-JP" altLang="en-US" dirty="0" smtClean="0">
                <a:solidFill>
                  <a:schemeClr val="tx1"/>
                </a:solidFill>
                <a:latin typeface="HGPｺﾞｼｯｸM" pitchFamily="50" charset="-128"/>
                <a:ea typeface="HGPｺﾞｼｯｸM" pitchFamily="50" charset="-128"/>
              </a:rPr>
              <a:t>事務</a:t>
            </a:r>
            <a:r>
              <a:rPr lang="ja-JP" altLang="en-US" dirty="0">
                <a:solidFill>
                  <a:schemeClr val="tx1"/>
                </a:solidFill>
                <a:latin typeface="HGPｺﾞｼｯｸM" pitchFamily="50" charset="-128"/>
                <a:ea typeface="HGPｺﾞｼｯｸM" pitchFamily="50" charset="-128"/>
              </a:rPr>
              <a:t>を規定（うち、</a:t>
            </a:r>
            <a:r>
              <a:rPr lang="ja-JP" altLang="en-US" u="sng" dirty="0">
                <a:solidFill>
                  <a:srgbClr val="FF0000"/>
                </a:solidFill>
                <a:latin typeface="HGPｺﾞｼｯｸM" pitchFamily="50" charset="-128"/>
                <a:ea typeface="HGPｺﾞｼｯｸM" pitchFamily="50" charset="-128"/>
              </a:rPr>
              <a:t>地方公共団体が関係する事務は</a:t>
            </a:r>
            <a:r>
              <a:rPr lang="ja-JP" altLang="en-US" u="sng" dirty="0" smtClean="0">
                <a:solidFill>
                  <a:srgbClr val="FF0000"/>
                </a:solidFill>
                <a:latin typeface="HGPｺﾞｼｯｸM" pitchFamily="50" charset="-128"/>
                <a:ea typeface="HGPｺﾞｼｯｸM" pitchFamily="50" charset="-128"/>
              </a:rPr>
              <a:t>９３</a:t>
            </a:r>
            <a:r>
              <a:rPr lang="ja-JP" altLang="en-US" dirty="0" smtClean="0">
                <a:solidFill>
                  <a:schemeClr val="tx1"/>
                </a:solidFill>
                <a:latin typeface="HGPｺﾞｼｯｸM" pitchFamily="50" charset="-128"/>
                <a:ea typeface="HGPｺﾞｼｯｸM" pitchFamily="50" charset="-128"/>
              </a:rPr>
              <a:t>）</a:t>
            </a:r>
            <a:endParaRPr lang="ja-JP" altLang="en-US" dirty="0">
              <a:solidFill>
                <a:schemeClr val="tx1"/>
              </a:solidFill>
              <a:latin typeface="HGPｺﾞｼｯｸM" pitchFamily="50" charset="-128"/>
              <a:ea typeface="HGPｺﾞｼｯｸM" pitchFamily="50" charset="-128"/>
            </a:endParaRPr>
          </a:p>
        </p:txBody>
      </p:sp>
      <p:cxnSp>
        <p:nvCxnSpPr>
          <p:cNvPr id="19" name="直線矢印コネクタ 18"/>
          <p:cNvCxnSpPr/>
          <p:nvPr/>
        </p:nvCxnSpPr>
        <p:spPr bwMode="auto">
          <a:xfrm>
            <a:off x="3081339" y="3932238"/>
            <a:ext cx="2519362" cy="576262"/>
          </a:xfrm>
          <a:prstGeom prst="straightConnector1">
            <a:avLst/>
          </a:prstGeom>
          <a:solidFill>
            <a:schemeClr val="accent1"/>
          </a:solidFill>
          <a:ln w="38100" cap="flat" cmpd="sng" algn="ctr">
            <a:solidFill>
              <a:schemeClr val="accent2">
                <a:lumMod val="60000"/>
                <a:lumOff val="40000"/>
              </a:schemeClr>
            </a:solidFill>
            <a:prstDash val="dash"/>
            <a:round/>
            <a:headEnd type="none" w="med" len="med"/>
            <a:tailEnd type="arrow"/>
          </a:ln>
          <a:effectLst/>
        </p:spPr>
      </p:cxnSp>
      <p:cxnSp>
        <p:nvCxnSpPr>
          <p:cNvPr id="25" name="直線矢印コネクタ 24"/>
          <p:cNvCxnSpPr/>
          <p:nvPr/>
        </p:nvCxnSpPr>
        <p:spPr bwMode="auto">
          <a:xfrm>
            <a:off x="6681788" y="3932240"/>
            <a:ext cx="609600" cy="503237"/>
          </a:xfrm>
          <a:prstGeom prst="straightConnector1">
            <a:avLst/>
          </a:prstGeom>
          <a:solidFill>
            <a:schemeClr val="accent1"/>
          </a:solidFill>
          <a:ln w="38100" cap="flat" cmpd="sng" algn="ctr">
            <a:solidFill>
              <a:schemeClr val="accent2">
                <a:lumMod val="60000"/>
                <a:lumOff val="40000"/>
              </a:schemeClr>
            </a:solidFill>
            <a:prstDash val="dash"/>
            <a:round/>
            <a:headEnd type="none" w="med" len="med"/>
            <a:tailEnd type="arrow"/>
          </a:ln>
          <a:effectLst/>
        </p:spPr>
      </p:cxnSp>
      <p:sp>
        <p:nvSpPr>
          <p:cNvPr id="31" name="テキスト ボックス 30"/>
          <p:cNvSpPr txBox="1"/>
          <p:nvPr/>
        </p:nvSpPr>
        <p:spPr>
          <a:xfrm>
            <a:off x="328498" y="3286126"/>
            <a:ext cx="1960793" cy="646331"/>
          </a:xfrm>
          <a:prstGeom prst="rect">
            <a:avLst/>
          </a:prstGeom>
          <a:noFill/>
        </p:spPr>
        <p:txBody>
          <a:bodyPr wrap="none">
            <a:spAutoFit/>
          </a:bodyPr>
          <a:lstStyle/>
          <a:p>
            <a:pPr algn="ctr">
              <a:defRPr/>
            </a:pPr>
            <a:r>
              <a:rPr kumimoji="1" lang="ja-JP" altLang="en-US" dirty="0">
                <a:solidFill>
                  <a:schemeClr val="accent2">
                    <a:lumMod val="50000"/>
                  </a:schemeClr>
                </a:solidFill>
                <a:latin typeface="HGPｺﾞｼｯｸM" pitchFamily="50" charset="-128"/>
                <a:ea typeface="HGPｺﾞｼｯｸM" pitchFamily="50" charset="-128"/>
              </a:rPr>
              <a:t>別表第二における</a:t>
            </a:r>
            <a:endParaRPr kumimoji="1" lang="en-US" altLang="ja-JP" dirty="0">
              <a:solidFill>
                <a:schemeClr val="accent2">
                  <a:lumMod val="50000"/>
                </a:schemeClr>
              </a:solidFill>
              <a:latin typeface="HGPｺﾞｼｯｸM" pitchFamily="50" charset="-128"/>
              <a:ea typeface="HGPｺﾞｼｯｸM" pitchFamily="50" charset="-128"/>
            </a:endParaRPr>
          </a:p>
          <a:p>
            <a:pPr algn="ctr">
              <a:defRPr/>
            </a:pPr>
            <a:r>
              <a:rPr kumimoji="1" lang="ja-JP" altLang="en-US" dirty="0">
                <a:solidFill>
                  <a:schemeClr val="accent2">
                    <a:lumMod val="50000"/>
                  </a:schemeClr>
                </a:solidFill>
                <a:latin typeface="HGPｺﾞｼｯｸM" pitchFamily="50" charset="-128"/>
                <a:ea typeface="HGPｺﾞｼｯｸM" pitchFamily="50" charset="-128"/>
              </a:rPr>
              <a:t>規定内容（例）</a:t>
            </a:r>
          </a:p>
        </p:txBody>
      </p:sp>
      <p:sp>
        <p:nvSpPr>
          <p:cNvPr id="17451" name="タイトル 1"/>
          <p:cNvSpPr>
            <a:spLocks noGrp="1"/>
          </p:cNvSpPr>
          <p:nvPr>
            <p:ph type="title"/>
          </p:nvPr>
        </p:nvSpPr>
        <p:spPr bwMode="auto">
          <a:xfrm>
            <a:off x="350488" y="366490"/>
            <a:ext cx="9555511" cy="830262"/>
          </a:xfrm>
          <a:noFill/>
          <a:ln>
            <a:miter lim="800000"/>
            <a:headEnd/>
            <a:tailEnd/>
          </a:ln>
        </p:spPr>
        <p:txBody>
          <a:bodyPr vert="horz" wrap="square" lIns="91440" tIns="45720" rIns="91440" bIns="45720" numCol="1" anchorCtr="0" compatLnSpc="1">
            <a:prstTxWarp prst="textNoShape">
              <a:avLst/>
            </a:prstTxWarp>
          </a:bodyPr>
          <a:lstStyle/>
          <a:p>
            <a:r>
              <a:rPr lang="ja-JP" altLang="en-US" dirty="0" smtClean="0"/>
              <a:t>６</a:t>
            </a:r>
            <a:r>
              <a:rPr lang="ja-JP" altLang="ja-JP" dirty="0" smtClean="0"/>
              <a:t>．</a:t>
            </a:r>
            <a:r>
              <a:rPr lang="ja-JP" altLang="en-US" dirty="0" smtClean="0"/>
              <a:t>番号制度導入に向けて　</a:t>
            </a:r>
            <a:r>
              <a:rPr lang="ja-JP" altLang="en-US" sz="2400" dirty="0" smtClean="0"/>
              <a:t>～自治体業務での利用（別表第二）～</a:t>
            </a:r>
          </a:p>
        </p:txBody>
      </p:sp>
      <p:sp>
        <p:nvSpPr>
          <p:cNvPr id="17452" name="テキスト ボックス 1"/>
          <p:cNvSpPr txBox="1">
            <a:spLocks noChangeArrowheads="1"/>
          </p:cNvSpPr>
          <p:nvPr/>
        </p:nvSpPr>
        <p:spPr bwMode="auto">
          <a:xfrm>
            <a:off x="6465170" y="5961065"/>
            <a:ext cx="3167782" cy="276999"/>
          </a:xfrm>
          <a:prstGeom prst="rect">
            <a:avLst/>
          </a:prstGeom>
          <a:noFill/>
          <a:ln w="9525">
            <a:noFill/>
            <a:miter lim="800000"/>
            <a:headEnd/>
            <a:tailEnd/>
          </a:ln>
        </p:spPr>
        <p:txBody>
          <a:bodyPr wrap="square">
            <a:spAutoFit/>
          </a:bodyPr>
          <a:lstStyle/>
          <a:p>
            <a:pPr algn="r"/>
            <a:r>
              <a:rPr kumimoji="1" lang="ja-JP" altLang="en-US" sz="1200" dirty="0">
                <a:latin typeface="HGPｺﾞｼｯｸM" pitchFamily="50" charset="-128"/>
                <a:ea typeface="HGPｺﾞｼｯｸM" pitchFamily="50" charset="-128"/>
              </a:rPr>
              <a:t>（三菱総合研究所にて</a:t>
            </a:r>
            <a:r>
              <a:rPr kumimoji="1" lang="ja-JP" altLang="en-US" sz="1200" dirty="0" smtClean="0">
                <a:latin typeface="HGPｺﾞｼｯｸM" pitchFamily="50" charset="-128"/>
                <a:ea typeface="HGPｺﾞｼｯｸM" pitchFamily="50" charset="-128"/>
              </a:rPr>
              <a:t>集計　</a:t>
            </a:r>
            <a:r>
              <a:rPr kumimoji="1" lang="en-US" altLang="ja-JP" sz="1200" dirty="0" smtClean="0">
                <a:latin typeface="HGPｺﾞｼｯｸM" pitchFamily="50" charset="-128"/>
                <a:ea typeface="HGPｺﾞｼｯｸM" pitchFamily="50" charset="-128"/>
              </a:rPr>
              <a:t>2015/03</a:t>
            </a:r>
            <a:r>
              <a:rPr kumimoji="1" lang="ja-JP" altLang="en-US" sz="1200" dirty="0" smtClean="0">
                <a:latin typeface="HGPｺﾞｼｯｸM" pitchFamily="50" charset="-128"/>
                <a:ea typeface="HGPｺﾞｼｯｸM" pitchFamily="50" charset="-128"/>
              </a:rPr>
              <a:t>改訂）</a:t>
            </a:r>
            <a:endParaRPr kumimoji="1" lang="ja-JP" altLang="en-US" sz="1200" dirty="0">
              <a:latin typeface="HGPｺﾞｼｯｸM" pitchFamily="50" charset="-128"/>
              <a:ea typeface="HGPｺﾞｼｯｸM" pitchFamily="50" charset="-128"/>
            </a:endParaRPr>
          </a:p>
        </p:txBody>
      </p:sp>
      <p:sp>
        <p:nvSpPr>
          <p:cNvPr id="17453" name="テキスト ボックス 1"/>
          <p:cNvSpPr txBox="1">
            <a:spLocks noChangeArrowheads="1"/>
          </p:cNvSpPr>
          <p:nvPr/>
        </p:nvSpPr>
        <p:spPr bwMode="auto">
          <a:xfrm>
            <a:off x="2289176" y="5745165"/>
            <a:ext cx="7343775" cy="276999"/>
          </a:xfrm>
          <a:prstGeom prst="rect">
            <a:avLst/>
          </a:prstGeom>
          <a:noFill/>
          <a:ln w="9525">
            <a:noFill/>
            <a:miter lim="800000"/>
            <a:headEnd/>
            <a:tailEnd/>
          </a:ln>
        </p:spPr>
        <p:txBody>
          <a:bodyPr>
            <a:spAutoFit/>
          </a:bodyPr>
          <a:lstStyle/>
          <a:p>
            <a:pPr algn="r"/>
            <a:r>
              <a:rPr kumimoji="1" lang="en-US" altLang="ja-JP" sz="1200">
                <a:latin typeface="HGPｺﾞｼｯｸM" pitchFamily="50" charset="-128"/>
                <a:ea typeface="HGPｺﾞｼｯｸM" pitchFamily="50" charset="-128"/>
              </a:rPr>
              <a:t>※</a:t>
            </a:r>
            <a:r>
              <a:rPr kumimoji="1" lang="ja-JP" altLang="en-US" sz="1200">
                <a:latin typeface="HGPｺﾞｼｯｸM" pitchFamily="50" charset="-128"/>
                <a:ea typeface="HGPｺﾞｼｯｸM" pitchFamily="50" charset="-128"/>
              </a:rPr>
              <a:t>「都道府県知事」「市町村長」等と明記されていないが実質的に対象となるもの（「医療保険者」等）も含む</a:t>
            </a:r>
          </a:p>
        </p:txBody>
      </p:sp>
      <p:sp>
        <p:nvSpPr>
          <p:cNvPr id="14" name="スライド番号プレースホルダ 13"/>
          <p:cNvSpPr>
            <a:spLocks noGrp="1"/>
          </p:cNvSpPr>
          <p:nvPr>
            <p:ph type="sldNum" sz="quarter" idx="12"/>
          </p:nvPr>
        </p:nvSpPr>
        <p:spPr/>
        <p:txBody>
          <a:bodyPr/>
          <a:lstStyle/>
          <a:p>
            <a:pPr>
              <a:defRPr/>
            </a:pPr>
            <a:fld id="{1E1B02A3-A528-4AD9-8E4B-5D87DB124C28}" type="slidenum">
              <a:rPr lang="ja-JP" altLang="en-US" smtClean="0"/>
              <a:pPr>
                <a:defRPr/>
              </a:pPr>
              <a:t>14</a:t>
            </a:fld>
            <a:endParaRPr lang="en-US" altLang="ja-JP"/>
          </a:p>
        </p:txBody>
      </p:sp>
      <p:sp>
        <p:nvSpPr>
          <p:cNvPr id="15" name="フッター プレースホルダ 14"/>
          <p:cNvSpPr>
            <a:spLocks noGrp="1"/>
          </p:cNvSpPr>
          <p:nvPr>
            <p:ph type="ftr" sz="quarter" idx="11"/>
          </p:nvPr>
        </p:nvSpPr>
        <p:spPr/>
        <p:txBody>
          <a:bodyPr/>
          <a:lstStyle/>
          <a:p>
            <a:pPr>
              <a:defRPr/>
            </a:pPr>
            <a:r>
              <a:rPr lang="en-US" altLang="ja-JP" smtClean="0"/>
              <a:t>3-3 </a:t>
            </a:r>
            <a:r>
              <a:rPr lang="ja-JP" altLang="en-US" smtClean="0"/>
              <a:t>番号制度の導入に向けて（制度編）</a:t>
            </a:r>
            <a:endParaRPr lang="en-US" altLang="ja-JP"/>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3944888" y="5980113"/>
            <a:ext cx="5849517" cy="253916"/>
          </a:xfrm>
          <a:prstGeom prst="rect">
            <a:avLst/>
          </a:prstGeom>
        </p:spPr>
        <p:txBody>
          <a:bodyPr wrap="square">
            <a:spAutoFit/>
          </a:bodyPr>
          <a:lstStyle/>
          <a:p>
            <a:pPr>
              <a:defRPr/>
            </a:pPr>
            <a:r>
              <a:rPr lang="ja-JP" altLang="en-US" sz="1050" dirty="0">
                <a:solidFill>
                  <a:srgbClr val="002060"/>
                </a:solidFill>
                <a:latin typeface="HGPｺﾞｼｯｸM" pitchFamily="50" charset="-128"/>
                <a:ea typeface="HGPｺﾞｼｯｸM" pitchFamily="50" charset="-128"/>
              </a:rPr>
              <a:t>「社会保障・税番号大綱」（</a:t>
            </a:r>
            <a:r>
              <a:rPr lang="en-US" altLang="ja-JP" sz="1050" dirty="0">
                <a:solidFill>
                  <a:srgbClr val="002060"/>
                </a:solidFill>
                <a:latin typeface="HGPｺﾞｼｯｸM" pitchFamily="50" charset="-128"/>
                <a:ea typeface="HGPｺﾞｼｯｸM" pitchFamily="50" charset="-128"/>
              </a:rPr>
              <a:t>2011</a:t>
            </a:r>
            <a:r>
              <a:rPr lang="ja-JP" altLang="en-US" sz="1050" dirty="0">
                <a:solidFill>
                  <a:srgbClr val="002060"/>
                </a:solidFill>
                <a:latin typeface="HGPｺﾞｼｯｸM" pitchFamily="50" charset="-128"/>
                <a:ea typeface="HGPｺﾞｼｯｸM" pitchFamily="50" charset="-128"/>
              </a:rPr>
              <a:t>年</a:t>
            </a:r>
            <a:r>
              <a:rPr lang="en-US" altLang="ja-JP" sz="1050" dirty="0">
                <a:solidFill>
                  <a:srgbClr val="002060"/>
                </a:solidFill>
                <a:latin typeface="HGPｺﾞｼｯｸM" pitchFamily="50" charset="-128"/>
                <a:ea typeface="HGPｺﾞｼｯｸM" pitchFamily="50" charset="-128"/>
              </a:rPr>
              <a:t>6</a:t>
            </a:r>
            <a:r>
              <a:rPr lang="ja-JP" altLang="en-US" sz="1050" dirty="0">
                <a:solidFill>
                  <a:srgbClr val="002060"/>
                </a:solidFill>
                <a:latin typeface="HGPｺﾞｼｯｸM" pitchFamily="50" charset="-128"/>
                <a:ea typeface="HGPｺﾞｼｯｸM" pitchFamily="50" charset="-128"/>
              </a:rPr>
              <a:t>月</a:t>
            </a:r>
            <a:r>
              <a:rPr lang="en-US" altLang="ja-JP" sz="1050" dirty="0">
                <a:solidFill>
                  <a:srgbClr val="002060"/>
                </a:solidFill>
                <a:latin typeface="HGPｺﾞｼｯｸM" pitchFamily="50" charset="-128"/>
                <a:ea typeface="HGPｺﾞｼｯｸM" pitchFamily="50" charset="-128"/>
              </a:rPr>
              <a:t>30</a:t>
            </a:r>
            <a:r>
              <a:rPr lang="ja-JP" altLang="en-US" sz="1050" dirty="0">
                <a:solidFill>
                  <a:srgbClr val="002060"/>
                </a:solidFill>
                <a:latin typeface="HGPｺﾞｼｯｸM" pitchFamily="50" charset="-128"/>
                <a:ea typeface="HGPｺﾞｼｯｸM" pitchFamily="50" charset="-128"/>
              </a:rPr>
              <a:t>日、政府・与党社会保障改革検討本部決定）より一部抜粋</a:t>
            </a:r>
          </a:p>
        </p:txBody>
      </p:sp>
      <p:sp>
        <p:nvSpPr>
          <p:cNvPr id="18435" name="Rectangle 3"/>
          <p:cNvSpPr txBox="1">
            <a:spLocks noChangeArrowheads="1"/>
          </p:cNvSpPr>
          <p:nvPr/>
        </p:nvSpPr>
        <p:spPr bwMode="auto">
          <a:xfrm>
            <a:off x="495300" y="1341440"/>
            <a:ext cx="9210228" cy="503237"/>
          </a:xfrm>
          <a:prstGeom prst="rect">
            <a:avLst/>
          </a:prstGeom>
          <a:noFill/>
          <a:ln w="9525">
            <a:noFill/>
            <a:miter lim="800000"/>
            <a:headEnd/>
            <a:tailEnd/>
          </a:ln>
        </p:spPr>
        <p:txBody>
          <a:bodyPr/>
          <a:lstStyle/>
          <a:p>
            <a:pPr marL="342900" indent="-342900">
              <a:spcBef>
                <a:spcPct val="20000"/>
              </a:spcBef>
              <a:buFont typeface="Wingdings" pitchFamily="2" charset="2"/>
              <a:buChar char="n"/>
            </a:pPr>
            <a:r>
              <a:rPr kumimoji="1" lang="ja-JP" altLang="en-US" sz="2400" dirty="0">
                <a:solidFill>
                  <a:srgbClr val="000066"/>
                </a:solidFill>
                <a:latin typeface="HGPｺﾞｼｯｸM" pitchFamily="50" charset="-128"/>
                <a:ea typeface="HGPｺﾞｼｯｸM" pitchFamily="50" charset="-128"/>
              </a:rPr>
              <a:t>今後のクラウド導入においては、制度導入予定の番号制度へ</a:t>
            </a:r>
            <a:r>
              <a:rPr kumimoji="1" lang="ja-JP" altLang="en-US" sz="2400" dirty="0" smtClean="0">
                <a:solidFill>
                  <a:srgbClr val="000066"/>
                </a:solidFill>
                <a:latin typeface="HGPｺﾞｼｯｸM" pitchFamily="50" charset="-128"/>
                <a:ea typeface="HGPｺﾞｼｯｸM" pitchFamily="50" charset="-128"/>
              </a:rPr>
              <a:t>の</a:t>
            </a:r>
            <a:endParaRPr kumimoji="1" lang="en-US" altLang="ja-JP" sz="2400" dirty="0" smtClean="0">
              <a:solidFill>
                <a:srgbClr val="000066"/>
              </a:solidFill>
              <a:latin typeface="HGPｺﾞｼｯｸM" pitchFamily="50" charset="-128"/>
              <a:ea typeface="HGPｺﾞｼｯｸM" pitchFamily="50" charset="-128"/>
            </a:endParaRPr>
          </a:p>
          <a:p>
            <a:pPr marL="342900" indent="-342900">
              <a:spcBef>
                <a:spcPct val="20000"/>
              </a:spcBef>
            </a:pPr>
            <a:r>
              <a:rPr kumimoji="1" lang="ja-JP" altLang="en-US" sz="2400" dirty="0" smtClean="0">
                <a:solidFill>
                  <a:srgbClr val="000066"/>
                </a:solidFill>
                <a:latin typeface="HGPｺﾞｼｯｸM" pitchFamily="50" charset="-128"/>
                <a:ea typeface="HGPｺﾞｼｯｸM" pitchFamily="50" charset="-128"/>
              </a:rPr>
              <a:t>　　対応</a:t>
            </a:r>
            <a:r>
              <a:rPr kumimoji="1" lang="ja-JP" altLang="en-US" sz="2400" dirty="0">
                <a:solidFill>
                  <a:srgbClr val="000066"/>
                </a:solidFill>
                <a:latin typeface="HGPｺﾞｼｯｸM" pitchFamily="50" charset="-128"/>
                <a:ea typeface="HGPｺﾞｼｯｸM" pitchFamily="50" charset="-128"/>
              </a:rPr>
              <a:t>も合わせて考慮が必要</a:t>
            </a:r>
            <a:endParaRPr kumimoji="1" lang="en-US" altLang="ja-JP" sz="2400" dirty="0">
              <a:solidFill>
                <a:srgbClr val="000066"/>
              </a:solidFill>
              <a:latin typeface="HGPｺﾞｼｯｸM" pitchFamily="50" charset="-128"/>
              <a:ea typeface="HGPｺﾞｼｯｸM" pitchFamily="50" charset="-128"/>
            </a:endParaRPr>
          </a:p>
        </p:txBody>
      </p:sp>
      <p:sp>
        <p:nvSpPr>
          <p:cNvPr id="6" name="Rectangle 3"/>
          <p:cNvSpPr txBox="1">
            <a:spLocks noChangeArrowheads="1"/>
          </p:cNvSpPr>
          <p:nvPr/>
        </p:nvSpPr>
        <p:spPr bwMode="auto">
          <a:xfrm>
            <a:off x="790575" y="2349501"/>
            <a:ext cx="8777624" cy="3959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marL="0" indent="0">
              <a:spcBef>
                <a:spcPct val="20000"/>
              </a:spcBef>
              <a:defRPr/>
            </a:pPr>
            <a:r>
              <a:rPr kumimoji="1" lang="ja-JP" altLang="en-US" sz="2400" dirty="0" smtClean="0">
                <a:solidFill>
                  <a:srgbClr val="000066"/>
                </a:solidFill>
                <a:latin typeface="HGPｺﾞｼｯｸM" pitchFamily="50" charset="-128"/>
                <a:ea typeface="HGPｺﾞｼｯｸM" pitchFamily="50" charset="-128"/>
              </a:rPr>
              <a:t>＜番号制度の利用イメージ（何ができるのか）＞</a:t>
            </a:r>
            <a:endParaRPr kumimoji="1" lang="en-US" altLang="ja-JP" sz="2400" dirty="0" smtClean="0">
              <a:solidFill>
                <a:srgbClr val="000066"/>
              </a:solidFill>
              <a:latin typeface="HGPｺﾞｼｯｸM" pitchFamily="50" charset="-128"/>
              <a:ea typeface="HGPｺﾞｼｯｸM" pitchFamily="50" charset="-128"/>
            </a:endParaRPr>
          </a:p>
          <a:p>
            <a:pPr marL="0" indent="0">
              <a:spcBef>
                <a:spcPct val="20000"/>
              </a:spcBef>
              <a:defRPr/>
            </a:pPr>
            <a:endParaRPr kumimoji="1" lang="en-US" altLang="ja-JP" sz="800" dirty="0" smtClean="0">
              <a:solidFill>
                <a:srgbClr val="000066"/>
              </a:solidFill>
              <a:latin typeface="HGPｺﾞｼｯｸM" pitchFamily="50" charset="-128"/>
              <a:ea typeface="HGPｺﾞｼｯｸM" pitchFamily="50" charset="-128"/>
            </a:endParaRPr>
          </a:p>
          <a:p>
            <a:pPr>
              <a:spcBef>
                <a:spcPct val="20000"/>
              </a:spcBef>
              <a:buFont typeface="Wingdings" pitchFamily="2" charset="2"/>
              <a:buChar char="n"/>
              <a:defRPr/>
            </a:pPr>
            <a:r>
              <a:rPr kumimoji="1" lang="ja-JP" altLang="en-US" b="1" dirty="0" smtClean="0">
                <a:solidFill>
                  <a:srgbClr val="000066"/>
                </a:solidFill>
                <a:latin typeface="HGPｺﾞｼｯｸM" pitchFamily="50" charset="-128"/>
                <a:ea typeface="HGPｺﾞｼｯｸM" pitchFamily="50" charset="-128"/>
              </a:rPr>
              <a:t>よりきめ細やかな社会保障給付の実現</a:t>
            </a:r>
          </a:p>
          <a:p>
            <a:pPr marL="809625" lvl="1" indent="-352425">
              <a:spcBef>
                <a:spcPct val="20000"/>
              </a:spcBef>
              <a:buFont typeface="Wingdings" pitchFamily="2" charset="2"/>
              <a:buChar char="p"/>
              <a:defRPr/>
            </a:pPr>
            <a:r>
              <a:rPr kumimoji="1" lang="ja-JP" altLang="en-US" sz="1600" dirty="0" smtClean="0">
                <a:solidFill>
                  <a:srgbClr val="000066"/>
                </a:solidFill>
                <a:latin typeface="HGPｺﾞｼｯｸM" pitchFamily="50" charset="-128"/>
                <a:ea typeface="HGPｺﾞｼｯｸM" pitchFamily="50" charset="-128"/>
              </a:rPr>
              <a:t>給付過誤や給付漏れ、二重給付等の防止</a:t>
            </a:r>
          </a:p>
          <a:p>
            <a:pPr>
              <a:spcBef>
                <a:spcPct val="20000"/>
              </a:spcBef>
              <a:buFont typeface="Wingdings" pitchFamily="2" charset="2"/>
              <a:buChar char="n"/>
              <a:defRPr/>
            </a:pPr>
            <a:r>
              <a:rPr kumimoji="1" lang="ja-JP" altLang="en-US" b="1" dirty="0" smtClean="0">
                <a:solidFill>
                  <a:srgbClr val="000066"/>
                </a:solidFill>
                <a:latin typeface="HGPｺﾞｼｯｸM" pitchFamily="50" charset="-128"/>
                <a:ea typeface="HGPｺﾞｼｯｸM" pitchFamily="50" charset="-128"/>
              </a:rPr>
              <a:t>所得把握の制度の向上等の実現</a:t>
            </a:r>
            <a:endParaRPr kumimoji="1" lang="en-US" altLang="ja-JP" b="1" dirty="0" smtClean="0">
              <a:solidFill>
                <a:srgbClr val="000066"/>
              </a:solidFill>
              <a:latin typeface="HGPｺﾞｼｯｸM" pitchFamily="50" charset="-128"/>
              <a:ea typeface="HGPｺﾞｼｯｸM" pitchFamily="50" charset="-128"/>
            </a:endParaRPr>
          </a:p>
          <a:p>
            <a:pPr marL="809625" lvl="1" indent="-352425">
              <a:spcBef>
                <a:spcPct val="20000"/>
              </a:spcBef>
              <a:buFont typeface="Wingdings" pitchFamily="2" charset="2"/>
              <a:buChar char="p"/>
              <a:defRPr/>
            </a:pPr>
            <a:r>
              <a:rPr kumimoji="1" lang="ja-JP" altLang="en-US" sz="1600" dirty="0" smtClean="0">
                <a:solidFill>
                  <a:srgbClr val="000066"/>
                </a:solidFill>
                <a:latin typeface="HGPｺﾞｼｯｸM" pitchFamily="50" charset="-128"/>
                <a:ea typeface="HGPｺﾞｼｯｸM" pitchFamily="50" charset="-128"/>
              </a:rPr>
              <a:t>国税・地方税の賦課徴収に関する事務に個人番号を活用することにより、</a:t>
            </a:r>
            <a:endParaRPr kumimoji="1" lang="en-US" altLang="ja-JP" sz="1600" dirty="0" smtClean="0">
              <a:solidFill>
                <a:srgbClr val="000066"/>
              </a:solidFill>
              <a:latin typeface="HGPｺﾞｼｯｸM" pitchFamily="50" charset="-128"/>
              <a:ea typeface="HGPｺﾞｼｯｸM" pitchFamily="50" charset="-128"/>
            </a:endParaRPr>
          </a:p>
          <a:p>
            <a:pPr marL="809625" lvl="1" indent="-352425">
              <a:spcBef>
                <a:spcPct val="20000"/>
              </a:spcBef>
              <a:defRPr/>
            </a:pPr>
            <a:r>
              <a:rPr kumimoji="1" lang="ja-JP" altLang="en-US" sz="1600" dirty="0" smtClean="0">
                <a:solidFill>
                  <a:srgbClr val="000066"/>
                </a:solidFill>
                <a:latin typeface="HGPｺﾞｼｯｸM" pitchFamily="50" charset="-128"/>
                <a:ea typeface="HGPｺﾞｼｯｸM" pitchFamily="50" charset="-128"/>
              </a:rPr>
              <a:t>　　　効率的な名寄せ・突合が可能となり、より正確な所得把握に資する</a:t>
            </a:r>
            <a:endParaRPr kumimoji="1" lang="en-US" altLang="ja-JP" sz="1600" dirty="0" smtClean="0">
              <a:solidFill>
                <a:srgbClr val="000066"/>
              </a:solidFill>
              <a:latin typeface="HGPｺﾞｼｯｸM" pitchFamily="50" charset="-128"/>
              <a:ea typeface="HGPｺﾞｼｯｸM" pitchFamily="50" charset="-128"/>
            </a:endParaRPr>
          </a:p>
          <a:p>
            <a:pPr>
              <a:spcBef>
                <a:spcPct val="20000"/>
              </a:spcBef>
              <a:buFont typeface="Wingdings" pitchFamily="2" charset="2"/>
              <a:buChar char="n"/>
              <a:defRPr/>
            </a:pPr>
            <a:r>
              <a:rPr kumimoji="1" lang="ja-JP" altLang="en-US" b="1" dirty="0" smtClean="0">
                <a:solidFill>
                  <a:srgbClr val="000066"/>
                </a:solidFill>
                <a:latin typeface="HGPｺﾞｼｯｸM" pitchFamily="50" charset="-128"/>
                <a:ea typeface="HGPｺﾞｼｯｸM" pitchFamily="50" charset="-128"/>
              </a:rPr>
              <a:t>自己情報の入手や必要なお知らせ等の情報の提供に関するもの</a:t>
            </a:r>
            <a:endParaRPr kumimoji="1" lang="en-US" altLang="ja-JP" b="1" dirty="0" smtClean="0">
              <a:solidFill>
                <a:srgbClr val="000066"/>
              </a:solidFill>
              <a:latin typeface="HGPｺﾞｼｯｸM" pitchFamily="50" charset="-128"/>
              <a:ea typeface="HGPｺﾞｼｯｸM" pitchFamily="50" charset="-128"/>
            </a:endParaRPr>
          </a:p>
          <a:p>
            <a:pPr>
              <a:spcBef>
                <a:spcPct val="20000"/>
              </a:spcBef>
              <a:buFont typeface="Wingdings" pitchFamily="2" charset="2"/>
              <a:buChar char="n"/>
              <a:defRPr/>
            </a:pPr>
            <a:r>
              <a:rPr kumimoji="1" lang="ja-JP" altLang="en-US" b="1" dirty="0" smtClean="0">
                <a:solidFill>
                  <a:srgbClr val="000066"/>
                </a:solidFill>
                <a:latin typeface="HGPｺﾞｼｯｸM" pitchFamily="50" charset="-128"/>
                <a:ea typeface="HGPｺﾞｼｯｸM" pitchFamily="50" charset="-128"/>
              </a:rPr>
              <a:t>事務・手続の簡素化、負担軽減に関するもの</a:t>
            </a:r>
            <a:endParaRPr kumimoji="1" lang="en-US" altLang="ja-JP" b="1" dirty="0" smtClean="0">
              <a:solidFill>
                <a:srgbClr val="000066"/>
              </a:solidFill>
              <a:latin typeface="HGPｺﾞｼｯｸM" pitchFamily="50" charset="-128"/>
              <a:ea typeface="HGPｺﾞｼｯｸM" pitchFamily="50" charset="-128"/>
            </a:endParaRPr>
          </a:p>
          <a:p>
            <a:pPr marL="800100" lvl="1" indent="-342900">
              <a:spcBef>
                <a:spcPct val="20000"/>
              </a:spcBef>
              <a:buFont typeface="Wingdings" pitchFamily="2" charset="2"/>
              <a:buChar char="p"/>
              <a:defRPr/>
            </a:pPr>
            <a:r>
              <a:rPr kumimoji="1" lang="ja-JP" altLang="en-US" sz="1600" dirty="0" smtClean="0">
                <a:solidFill>
                  <a:srgbClr val="000066"/>
                </a:solidFill>
                <a:latin typeface="HGPｺﾞｼｯｸM" pitchFamily="50" charset="-128"/>
                <a:ea typeface="HGPｺﾞｼｯｸM" pitchFamily="50" charset="-128"/>
              </a:rPr>
              <a:t>添付書類の削減（住民票、納税証明書等）</a:t>
            </a:r>
            <a:endParaRPr kumimoji="1" lang="en-US" altLang="ja-JP" sz="1600" dirty="0" smtClean="0">
              <a:solidFill>
                <a:srgbClr val="000066"/>
              </a:solidFill>
              <a:latin typeface="HGPｺﾞｼｯｸM" pitchFamily="50" charset="-128"/>
              <a:ea typeface="HGPｺﾞｼｯｸM" pitchFamily="50" charset="-128"/>
            </a:endParaRPr>
          </a:p>
          <a:p>
            <a:pPr>
              <a:spcBef>
                <a:spcPct val="20000"/>
              </a:spcBef>
              <a:buFont typeface="Wingdings" pitchFamily="2" charset="2"/>
              <a:buChar char="n"/>
              <a:defRPr/>
            </a:pPr>
            <a:r>
              <a:rPr kumimoji="1" lang="ja-JP" altLang="en-US" b="1" dirty="0" smtClean="0">
                <a:solidFill>
                  <a:srgbClr val="000066"/>
                </a:solidFill>
                <a:latin typeface="HGPｺﾞｼｯｸM" pitchFamily="50" charset="-128"/>
                <a:ea typeface="HGPｺﾞｼｯｸM" pitchFamily="50" charset="-128"/>
              </a:rPr>
              <a:t>その他</a:t>
            </a:r>
            <a:endParaRPr kumimoji="1" lang="en-US" altLang="ja-JP" b="1" dirty="0" smtClean="0">
              <a:solidFill>
                <a:srgbClr val="000066"/>
              </a:solidFill>
              <a:latin typeface="HGPｺﾞｼｯｸM" pitchFamily="50" charset="-128"/>
              <a:ea typeface="HGPｺﾞｼｯｸM" pitchFamily="50" charset="-128"/>
            </a:endParaRPr>
          </a:p>
          <a:p>
            <a:pPr marL="800100" lvl="1" indent="-342900">
              <a:spcBef>
                <a:spcPct val="20000"/>
              </a:spcBef>
              <a:buFont typeface="Wingdings" pitchFamily="2" charset="2"/>
              <a:buChar char="p"/>
              <a:defRPr/>
            </a:pPr>
            <a:r>
              <a:rPr kumimoji="1" lang="ja-JP" altLang="en-US" sz="1600" dirty="0" smtClean="0">
                <a:solidFill>
                  <a:srgbClr val="000066"/>
                </a:solidFill>
                <a:latin typeface="HGPｺﾞｼｯｸM" pitchFamily="50" charset="-128"/>
                <a:ea typeface="HGPｺﾞｼｯｸM" pitchFamily="50" charset="-128"/>
              </a:rPr>
              <a:t>災害時の活用</a:t>
            </a:r>
            <a:r>
              <a:rPr kumimoji="1" lang="ja-JP" altLang="en-US" sz="1600" dirty="0">
                <a:solidFill>
                  <a:srgbClr val="000066"/>
                </a:solidFill>
                <a:latin typeface="HGPｺﾞｼｯｸM" pitchFamily="50" charset="-128"/>
                <a:ea typeface="HGPｺﾞｼｯｸM" pitchFamily="50" charset="-128"/>
              </a:rPr>
              <a:t>　</a:t>
            </a:r>
            <a:r>
              <a:rPr kumimoji="1" lang="ja-JP" altLang="en-US" sz="1600" dirty="0" smtClean="0">
                <a:solidFill>
                  <a:srgbClr val="000066"/>
                </a:solidFill>
                <a:latin typeface="HGPｺﾞｼｯｸM" pitchFamily="50" charset="-128"/>
                <a:ea typeface="HGPｺﾞｼｯｸM" pitchFamily="50" charset="-128"/>
              </a:rPr>
              <a:t>　等</a:t>
            </a:r>
            <a:endParaRPr kumimoji="1" lang="en-US" altLang="ja-JP" sz="1600" dirty="0" smtClean="0">
              <a:solidFill>
                <a:srgbClr val="000066"/>
              </a:solidFill>
              <a:latin typeface="HGPｺﾞｼｯｸM" pitchFamily="50" charset="-128"/>
              <a:ea typeface="HGPｺﾞｼｯｸM" pitchFamily="50" charset="-128"/>
            </a:endParaRPr>
          </a:p>
        </p:txBody>
      </p:sp>
      <p:sp>
        <p:nvSpPr>
          <p:cNvPr id="2" name="四角形吹き出し 1"/>
          <p:cNvSpPr/>
          <p:nvPr/>
        </p:nvSpPr>
        <p:spPr bwMode="auto">
          <a:xfrm>
            <a:off x="5600701" y="2825750"/>
            <a:ext cx="1946170" cy="431800"/>
          </a:xfrm>
          <a:prstGeom prst="wedgeRectCallout">
            <a:avLst>
              <a:gd name="adj1" fmla="val -76416"/>
              <a:gd name="adj2" fmla="val 13417"/>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wrap="none" anchor="ctr"/>
          <a:lstStyle/>
          <a:p>
            <a:pPr algn="ctr">
              <a:defRPr/>
            </a:pPr>
            <a:r>
              <a:rPr lang="ja-JP" altLang="en-US" dirty="0">
                <a:solidFill>
                  <a:schemeClr val="tx1"/>
                </a:solidFill>
                <a:latin typeface="HGPｺﾞｼｯｸM" pitchFamily="50" charset="-128"/>
                <a:ea typeface="HGPｺﾞｼｯｸM" pitchFamily="50" charset="-128"/>
              </a:rPr>
              <a:t>利用イメージ①</a:t>
            </a:r>
          </a:p>
        </p:txBody>
      </p:sp>
      <p:sp>
        <p:nvSpPr>
          <p:cNvPr id="7" name="四角形吹き出し 6"/>
          <p:cNvSpPr/>
          <p:nvPr/>
        </p:nvSpPr>
        <p:spPr bwMode="auto">
          <a:xfrm>
            <a:off x="5313363" y="3357563"/>
            <a:ext cx="1944581" cy="431800"/>
          </a:xfrm>
          <a:prstGeom prst="wedgeRectCallout">
            <a:avLst>
              <a:gd name="adj1" fmla="val -88866"/>
              <a:gd name="adj2" fmla="val 29909"/>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wrap="none" anchor="ctr"/>
          <a:lstStyle/>
          <a:p>
            <a:pPr algn="ctr">
              <a:defRPr/>
            </a:pPr>
            <a:r>
              <a:rPr lang="ja-JP" altLang="en-US" dirty="0">
                <a:solidFill>
                  <a:schemeClr val="tx1"/>
                </a:solidFill>
                <a:latin typeface="HGPｺﾞｼｯｸM" pitchFamily="50" charset="-128"/>
                <a:ea typeface="HGPｺﾞｼｯｸM" pitchFamily="50" charset="-128"/>
              </a:rPr>
              <a:t>利用イメージ②</a:t>
            </a:r>
          </a:p>
        </p:txBody>
      </p:sp>
      <p:sp>
        <p:nvSpPr>
          <p:cNvPr id="9" name="四角形吹き出し 8"/>
          <p:cNvSpPr/>
          <p:nvPr/>
        </p:nvSpPr>
        <p:spPr bwMode="auto">
          <a:xfrm>
            <a:off x="6003925" y="4797425"/>
            <a:ext cx="1944581" cy="431800"/>
          </a:xfrm>
          <a:prstGeom prst="wedgeRectCallout">
            <a:avLst>
              <a:gd name="adj1" fmla="val -69329"/>
              <a:gd name="adj2" fmla="val -20859"/>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wrap="none" anchor="ctr"/>
          <a:lstStyle/>
          <a:p>
            <a:pPr algn="ctr">
              <a:defRPr/>
            </a:pPr>
            <a:r>
              <a:rPr lang="ja-JP" altLang="en-US" dirty="0">
                <a:solidFill>
                  <a:schemeClr val="tx1"/>
                </a:solidFill>
                <a:latin typeface="HGPｺﾞｼｯｸM" pitchFamily="50" charset="-128"/>
                <a:ea typeface="HGPｺﾞｼｯｸM" pitchFamily="50" charset="-128"/>
              </a:rPr>
              <a:t>利用イメージ③</a:t>
            </a:r>
          </a:p>
        </p:txBody>
      </p:sp>
      <p:sp>
        <p:nvSpPr>
          <p:cNvPr id="18440" name="タイトル 2"/>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r>
              <a:rPr lang="ja-JP" altLang="en-US" dirty="0" smtClean="0"/>
              <a:t>７</a:t>
            </a:r>
            <a:r>
              <a:rPr lang="ja-JP" altLang="ja-JP" dirty="0" smtClean="0"/>
              <a:t>．</a:t>
            </a:r>
            <a:r>
              <a:rPr lang="ja-JP" altLang="en-US" dirty="0" smtClean="0"/>
              <a:t>番号制度の活用方法　</a:t>
            </a:r>
            <a:r>
              <a:rPr lang="ja-JP" altLang="en-US" sz="2400" dirty="0" smtClean="0"/>
              <a:t>～全体～</a:t>
            </a:r>
          </a:p>
        </p:txBody>
      </p:sp>
      <p:sp>
        <p:nvSpPr>
          <p:cNvPr id="10" name="スライド番号プレースホルダ 9"/>
          <p:cNvSpPr>
            <a:spLocks noGrp="1"/>
          </p:cNvSpPr>
          <p:nvPr>
            <p:ph type="sldNum" sz="quarter" idx="12"/>
          </p:nvPr>
        </p:nvSpPr>
        <p:spPr/>
        <p:txBody>
          <a:bodyPr/>
          <a:lstStyle/>
          <a:p>
            <a:pPr>
              <a:defRPr/>
            </a:pPr>
            <a:fld id="{1E1B02A3-A528-4AD9-8E4B-5D87DB124C28}" type="slidenum">
              <a:rPr lang="ja-JP" altLang="en-US" smtClean="0"/>
              <a:pPr>
                <a:defRPr/>
              </a:pPr>
              <a:t>15</a:t>
            </a:fld>
            <a:endParaRPr lang="en-US" altLang="ja-JP"/>
          </a:p>
        </p:txBody>
      </p:sp>
      <p:sp>
        <p:nvSpPr>
          <p:cNvPr id="11" name="フッター プレースホルダ 10"/>
          <p:cNvSpPr>
            <a:spLocks noGrp="1"/>
          </p:cNvSpPr>
          <p:nvPr>
            <p:ph type="ftr" sz="quarter" idx="11"/>
          </p:nvPr>
        </p:nvSpPr>
        <p:spPr/>
        <p:txBody>
          <a:bodyPr/>
          <a:lstStyle/>
          <a:p>
            <a:pPr>
              <a:defRPr/>
            </a:pPr>
            <a:r>
              <a:rPr lang="en-US" altLang="ja-JP" smtClean="0"/>
              <a:t>3-3 </a:t>
            </a:r>
            <a:r>
              <a:rPr lang="ja-JP" altLang="en-US" smtClean="0"/>
              <a:t>番号制度の導入に向けて（制度編）</a:t>
            </a:r>
            <a:endParaRPr lang="en-US" altLang="ja-JP"/>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93" name="タイトル 2"/>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r>
              <a:rPr lang="ja-JP" altLang="en-US" smtClean="0"/>
              <a:t>７</a:t>
            </a:r>
            <a:r>
              <a:rPr lang="ja-JP" altLang="ja-JP" smtClean="0"/>
              <a:t>．</a:t>
            </a:r>
            <a:r>
              <a:rPr lang="ja-JP" altLang="en-US" smtClean="0"/>
              <a:t>番号制度の活用方法　</a:t>
            </a:r>
            <a:r>
              <a:rPr lang="ja-JP" altLang="en-US" sz="2400" smtClean="0"/>
              <a:t>～利用イメージ①～</a:t>
            </a:r>
            <a:endParaRPr lang="ja-JP" altLang="en-US" smtClean="0"/>
          </a:p>
        </p:txBody>
      </p:sp>
      <p:sp>
        <p:nvSpPr>
          <p:cNvPr id="19458" name="Rectangle 3"/>
          <p:cNvSpPr>
            <a:spLocks noGrp="1" noChangeArrowheads="1"/>
          </p:cNvSpPr>
          <p:nvPr>
            <p:ph idx="1"/>
          </p:nvPr>
        </p:nvSpPr>
        <p:spPr bwMode="auto">
          <a:xfrm>
            <a:off x="495301" y="1381127"/>
            <a:ext cx="8778875" cy="4784725"/>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000" dirty="0" smtClean="0"/>
              <a:t>利用イメージ①：給付調整の確実性の向上</a:t>
            </a:r>
            <a:endParaRPr lang="en-US" altLang="ja-JP" sz="2000" dirty="0" smtClean="0"/>
          </a:p>
          <a:p>
            <a:pPr lvl="1"/>
            <a:r>
              <a:rPr lang="ja-JP" altLang="en-US" sz="1800" dirty="0" smtClean="0"/>
              <a:t>医療保険者と年金保険者の間で、申請者の年金給付状況を把握することにより、</a:t>
            </a:r>
            <a:endParaRPr lang="en-US" altLang="ja-JP" sz="1800" dirty="0" smtClean="0"/>
          </a:p>
          <a:p>
            <a:pPr lvl="1">
              <a:buNone/>
            </a:pPr>
            <a:r>
              <a:rPr lang="ja-JP" altLang="en-US" sz="1800" dirty="0" smtClean="0"/>
              <a:t>　　給付調整の確実性を向上。</a:t>
            </a:r>
            <a:endParaRPr lang="en-US" altLang="ja-JP" sz="1800" dirty="0" smtClean="0"/>
          </a:p>
          <a:p>
            <a:pPr lvl="1"/>
            <a:endParaRPr lang="ja-JP" altLang="en-US" sz="2000" dirty="0" smtClean="0"/>
          </a:p>
          <a:p>
            <a:endParaRPr lang="ja-JP" altLang="en-US" sz="2000" dirty="0" smtClean="0"/>
          </a:p>
        </p:txBody>
      </p:sp>
      <p:sp>
        <p:nvSpPr>
          <p:cNvPr id="7" name="テキスト ボックス 6"/>
          <p:cNvSpPr txBox="1"/>
          <p:nvPr/>
        </p:nvSpPr>
        <p:spPr>
          <a:xfrm>
            <a:off x="801689" y="2565400"/>
            <a:ext cx="872355" cy="400110"/>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a:defRPr/>
            </a:pPr>
            <a:r>
              <a:rPr kumimoji="1" lang="ja-JP" altLang="en-US" sz="2000" b="1" dirty="0">
                <a:latin typeface="HGPｺﾞｼｯｸM" pitchFamily="50" charset="-128"/>
                <a:ea typeface="HGPｺﾞｼｯｸM" pitchFamily="50" charset="-128"/>
              </a:rPr>
              <a:t>現　状</a:t>
            </a:r>
          </a:p>
        </p:txBody>
      </p:sp>
      <p:sp>
        <p:nvSpPr>
          <p:cNvPr id="8" name="テキスト ボックス 7"/>
          <p:cNvSpPr txBox="1"/>
          <p:nvPr/>
        </p:nvSpPr>
        <p:spPr>
          <a:xfrm>
            <a:off x="5165726" y="2565400"/>
            <a:ext cx="872355" cy="400110"/>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a:defRPr/>
            </a:pPr>
            <a:r>
              <a:rPr kumimoji="1" lang="ja-JP" altLang="en-US" sz="2000" b="1" dirty="0">
                <a:latin typeface="HGPｺﾞｼｯｸM" pitchFamily="50" charset="-128"/>
                <a:ea typeface="HGPｺﾞｼｯｸM" pitchFamily="50" charset="-128"/>
              </a:rPr>
              <a:t>今　後</a:t>
            </a:r>
          </a:p>
        </p:txBody>
      </p:sp>
      <p:pic>
        <p:nvPicPr>
          <p:cNvPr id="19461" name="Picture 5" descr="C:\Documents and Settings\9710036\My Documents\ダウンロード\MC900431641.PNG"/>
          <p:cNvPicPr>
            <a:picLocks noChangeAspect="1" noChangeArrowheads="1"/>
          </p:cNvPicPr>
          <p:nvPr/>
        </p:nvPicPr>
        <p:blipFill>
          <a:blip r:embed="rId3" cstate="print"/>
          <a:srcRect/>
          <a:stretch>
            <a:fillRect/>
          </a:stretch>
        </p:blipFill>
        <p:spPr bwMode="auto">
          <a:xfrm>
            <a:off x="1928813" y="5445125"/>
            <a:ext cx="649287" cy="649288"/>
          </a:xfrm>
          <a:prstGeom prst="rect">
            <a:avLst/>
          </a:prstGeom>
          <a:noFill/>
          <a:ln w="9525">
            <a:noFill/>
            <a:miter lim="800000"/>
            <a:headEnd/>
            <a:tailEnd/>
          </a:ln>
        </p:spPr>
      </p:pic>
      <p:pic>
        <p:nvPicPr>
          <p:cNvPr id="19462" name="Picture 5" descr="C:\Documents and Settings\9710036\My Documents\ダウンロード\MC900431641.PNG"/>
          <p:cNvPicPr>
            <a:picLocks noChangeAspect="1" noChangeArrowheads="1"/>
          </p:cNvPicPr>
          <p:nvPr/>
        </p:nvPicPr>
        <p:blipFill>
          <a:blip r:embed="rId3" cstate="print"/>
          <a:srcRect/>
          <a:stretch>
            <a:fillRect/>
          </a:stretch>
        </p:blipFill>
        <p:spPr bwMode="auto">
          <a:xfrm>
            <a:off x="6175376" y="5445125"/>
            <a:ext cx="649288" cy="649288"/>
          </a:xfrm>
          <a:prstGeom prst="rect">
            <a:avLst/>
          </a:prstGeom>
          <a:noFill/>
          <a:ln w="9525">
            <a:noFill/>
            <a:miter lim="800000"/>
            <a:headEnd/>
            <a:tailEnd/>
          </a:ln>
        </p:spPr>
      </p:pic>
      <p:pic>
        <p:nvPicPr>
          <p:cNvPr id="19463" name="Picture 6" descr="C:\Documents and Settings\9710036\My Documents\My Pictures\Microsoft クリップ オーガナイザ\j0223642.wmf"/>
          <p:cNvPicPr>
            <a:picLocks noChangeAspect="1" noChangeArrowheads="1"/>
          </p:cNvPicPr>
          <p:nvPr/>
        </p:nvPicPr>
        <p:blipFill>
          <a:blip r:embed="rId4" cstate="print"/>
          <a:srcRect/>
          <a:stretch>
            <a:fillRect/>
          </a:stretch>
        </p:blipFill>
        <p:spPr bwMode="auto">
          <a:xfrm>
            <a:off x="2000250" y="2492375"/>
            <a:ext cx="504825" cy="661988"/>
          </a:xfrm>
          <a:prstGeom prst="rect">
            <a:avLst/>
          </a:prstGeom>
          <a:noFill/>
          <a:ln w="9525">
            <a:noFill/>
            <a:miter lim="800000"/>
            <a:headEnd/>
            <a:tailEnd/>
          </a:ln>
        </p:spPr>
      </p:pic>
      <p:pic>
        <p:nvPicPr>
          <p:cNvPr id="19464" name="Picture 6" descr="C:\Documents and Settings\9710036\My Documents\My Pictures\Microsoft クリップ オーガナイザ\j0223642.wmf"/>
          <p:cNvPicPr>
            <a:picLocks noChangeAspect="1" noChangeArrowheads="1"/>
          </p:cNvPicPr>
          <p:nvPr/>
        </p:nvPicPr>
        <p:blipFill>
          <a:blip r:embed="rId4" cstate="print"/>
          <a:srcRect/>
          <a:stretch>
            <a:fillRect/>
          </a:stretch>
        </p:blipFill>
        <p:spPr bwMode="auto">
          <a:xfrm>
            <a:off x="6319838" y="2492375"/>
            <a:ext cx="504825" cy="661988"/>
          </a:xfrm>
          <a:prstGeom prst="rect">
            <a:avLst/>
          </a:prstGeom>
          <a:noFill/>
          <a:ln w="9525">
            <a:noFill/>
            <a:miter lim="800000"/>
            <a:headEnd/>
            <a:tailEnd/>
          </a:ln>
        </p:spPr>
      </p:pic>
      <p:pic>
        <p:nvPicPr>
          <p:cNvPr id="19465" name="Picture 6" descr="C:\Documents and Settings\9710036\My Documents\My Pictures\Microsoft クリップ オーガナイザ\j0223642.wmf"/>
          <p:cNvPicPr>
            <a:picLocks noChangeAspect="1" noChangeArrowheads="1"/>
          </p:cNvPicPr>
          <p:nvPr/>
        </p:nvPicPr>
        <p:blipFill>
          <a:blip r:embed="rId4" cstate="print"/>
          <a:srcRect/>
          <a:stretch>
            <a:fillRect/>
          </a:stretch>
        </p:blipFill>
        <p:spPr bwMode="auto">
          <a:xfrm>
            <a:off x="8445501" y="4600575"/>
            <a:ext cx="504825" cy="661988"/>
          </a:xfrm>
          <a:prstGeom prst="rect">
            <a:avLst/>
          </a:prstGeom>
          <a:noFill/>
          <a:ln w="9525">
            <a:noFill/>
            <a:miter lim="800000"/>
            <a:headEnd/>
            <a:tailEnd/>
          </a:ln>
        </p:spPr>
      </p:pic>
      <p:pic>
        <p:nvPicPr>
          <p:cNvPr id="19466" name="Picture 6" descr="C:\Documents and Settings\9710036\My Documents\My Pictures\Microsoft クリップ オーガナイザ\j0223642.wmf"/>
          <p:cNvPicPr>
            <a:picLocks noChangeAspect="1" noChangeArrowheads="1"/>
          </p:cNvPicPr>
          <p:nvPr/>
        </p:nvPicPr>
        <p:blipFill>
          <a:blip r:embed="rId4" cstate="print"/>
          <a:srcRect/>
          <a:stretch>
            <a:fillRect/>
          </a:stretch>
        </p:blipFill>
        <p:spPr bwMode="auto">
          <a:xfrm>
            <a:off x="4195764" y="4221165"/>
            <a:ext cx="504825" cy="661987"/>
          </a:xfrm>
          <a:prstGeom prst="rect">
            <a:avLst/>
          </a:prstGeom>
          <a:noFill/>
          <a:ln w="9525">
            <a:noFill/>
            <a:miter lim="800000"/>
            <a:headEnd/>
            <a:tailEnd/>
          </a:ln>
        </p:spPr>
      </p:pic>
      <p:sp>
        <p:nvSpPr>
          <p:cNvPr id="15" name="角丸四角形 14"/>
          <p:cNvSpPr/>
          <p:nvPr/>
        </p:nvSpPr>
        <p:spPr bwMode="auto">
          <a:xfrm>
            <a:off x="1639888" y="3213102"/>
            <a:ext cx="1160462" cy="360363"/>
          </a:xfrm>
          <a:prstGeom prst="roundRect">
            <a:avLst/>
          </a:prstGeom>
          <a:noFill/>
          <a:ln w="9525" cap="flat" cmpd="sng" algn="ctr">
            <a:solidFill>
              <a:schemeClr val="accent6">
                <a:lumMod val="40000"/>
                <a:lumOff val="60000"/>
              </a:schemeClr>
            </a:solidFill>
            <a:prstDash val="solid"/>
            <a:round/>
            <a:headEnd type="none" w="med" len="med"/>
            <a:tailEnd type="none" w="med" len="med"/>
          </a:ln>
          <a:effectLst>
            <a:prstShdw prst="shdw17" dist="17961" dir="2700000">
              <a:schemeClr val="bg2"/>
            </a:prstShdw>
          </a:effectLst>
        </p:spPr>
        <p:txBody>
          <a:bodyPr wrap="none" anchor="ctr">
            <a:normAutofit/>
          </a:bodyPr>
          <a:lstStyle/>
          <a:p>
            <a:pPr algn="ctr">
              <a:defRPr/>
            </a:pPr>
            <a:r>
              <a:rPr lang="ja-JP" altLang="en-US" sz="1400" b="1" dirty="0">
                <a:latin typeface="HGPｺﾞｼｯｸM" pitchFamily="50" charset="-128"/>
                <a:ea typeface="HGPｺﾞｼｯｸM" pitchFamily="50" charset="-128"/>
              </a:rPr>
              <a:t>医療保険者</a:t>
            </a:r>
            <a:endParaRPr lang="en-US" altLang="ja-JP" sz="1400" b="1" dirty="0">
              <a:latin typeface="HGPｺﾞｼｯｸM" pitchFamily="50" charset="-128"/>
              <a:ea typeface="HGPｺﾞｼｯｸM" pitchFamily="50" charset="-128"/>
            </a:endParaRPr>
          </a:p>
        </p:txBody>
      </p:sp>
      <p:sp>
        <p:nvSpPr>
          <p:cNvPr id="16" name="角丸四角形 15"/>
          <p:cNvSpPr/>
          <p:nvPr/>
        </p:nvSpPr>
        <p:spPr bwMode="auto">
          <a:xfrm>
            <a:off x="6032499" y="3213102"/>
            <a:ext cx="1106489" cy="360363"/>
          </a:xfrm>
          <a:prstGeom prst="roundRect">
            <a:avLst/>
          </a:prstGeom>
          <a:noFill/>
          <a:ln w="9525" cap="flat" cmpd="sng" algn="ctr">
            <a:solidFill>
              <a:schemeClr val="accent6">
                <a:lumMod val="40000"/>
                <a:lumOff val="60000"/>
              </a:schemeClr>
            </a:solidFill>
            <a:prstDash val="solid"/>
            <a:round/>
            <a:headEnd type="none" w="med" len="med"/>
            <a:tailEnd type="none" w="med" len="med"/>
          </a:ln>
          <a:effectLst>
            <a:prstShdw prst="shdw17" dist="17961" dir="2700000">
              <a:schemeClr val="bg2"/>
            </a:prstShdw>
          </a:effectLst>
        </p:spPr>
        <p:txBody>
          <a:bodyPr wrap="none" anchor="ctr">
            <a:normAutofit/>
          </a:bodyPr>
          <a:lstStyle/>
          <a:p>
            <a:pPr algn="ctr">
              <a:defRPr/>
            </a:pPr>
            <a:r>
              <a:rPr lang="ja-JP" altLang="en-US" sz="1400" b="1" dirty="0">
                <a:latin typeface="HGPｺﾞｼｯｸM" pitchFamily="50" charset="-128"/>
                <a:ea typeface="HGPｺﾞｼｯｸM" pitchFamily="50" charset="-128"/>
              </a:rPr>
              <a:t>医療保険者</a:t>
            </a:r>
            <a:endParaRPr lang="en-US" altLang="ja-JP" sz="1400" b="1" dirty="0">
              <a:latin typeface="HGPｺﾞｼｯｸM" pitchFamily="50" charset="-128"/>
              <a:ea typeface="HGPｺﾞｼｯｸM" pitchFamily="50" charset="-128"/>
            </a:endParaRPr>
          </a:p>
        </p:txBody>
      </p:sp>
      <p:sp>
        <p:nvSpPr>
          <p:cNvPr id="19469" name="テキスト ボックス 2"/>
          <p:cNvSpPr txBox="1">
            <a:spLocks noChangeArrowheads="1"/>
          </p:cNvSpPr>
          <p:nvPr/>
        </p:nvSpPr>
        <p:spPr bwMode="auto">
          <a:xfrm>
            <a:off x="1401764" y="5805489"/>
            <a:ext cx="598241" cy="338554"/>
          </a:xfrm>
          <a:prstGeom prst="rect">
            <a:avLst/>
          </a:prstGeom>
          <a:noFill/>
          <a:ln w="9525">
            <a:noFill/>
            <a:miter lim="800000"/>
            <a:headEnd/>
            <a:tailEnd/>
          </a:ln>
        </p:spPr>
        <p:txBody>
          <a:bodyPr wrap="none">
            <a:spAutoFit/>
          </a:bodyPr>
          <a:lstStyle/>
          <a:p>
            <a:r>
              <a:rPr kumimoji="1" lang="ja-JP" altLang="en-US" sz="1600" b="1">
                <a:latin typeface="HGPｺﾞｼｯｸM" pitchFamily="50" charset="-128"/>
                <a:ea typeface="HGPｺﾞｼｯｸM" pitchFamily="50" charset="-128"/>
              </a:rPr>
              <a:t>本人</a:t>
            </a:r>
          </a:p>
        </p:txBody>
      </p:sp>
      <p:sp>
        <p:nvSpPr>
          <p:cNvPr id="19470" name="テキスト ボックス 14"/>
          <p:cNvSpPr txBox="1">
            <a:spLocks noChangeArrowheads="1"/>
          </p:cNvSpPr>
          <p:nvPr/>
        </p:nvSpPr>
        <p:spPr bwMode="auto">
          <a:xfrm>
            <a:off x="5651501" y="5827714"/>
            <a:ext cx="598241" cy="338554"/>
          </a:xfrm>
          <a:prstGeom prst="rect">
            <a:avLst/>
          </a:prstGeom>
          <a:noFill/>
          <a:ln w="9525">
            <a:noFill/>
            <a:miter lim="800000"/>
            <a:headEnd/>
            <a:tailEnd/>
          </a:ln>
        </p:spPr>
        <p:txBody>
          <a:bodyPr wrap="none">
            <a:spAutoFit/>
          </a:bodyPr>
          <a:lstStyle/>
          <a:p>
            <a:r>
              <a:rPr kumimoji="1" lang="ja-JP" altLang="en-US" sz="1600" b="1">
                <a:latin typeface="HGPｺﾞｼｯｸM" pitchFamily="50" charset="-128"/>
                <a:ea typeface="HGPｺﾞｼｯｸM" pitchFamily="50" charset="-128"/>
              </a:rPr>
              <a:t>本人</a:t>
            </a:r>
          </a:p>
        </p:txBody>
      </p:sp>
      <p:sp>
        <p:nvSpPr>
          <p:cNvPr id="19" name="角丸四角形 18"/>
          <p:cNvSpPr/>
          <p:nvPr/>
        </p:nvSpPr>
        <p:spPr bwMode="auto">
          <a:xfrm>
            <a:off x="3943351" y="4941888"/>
            <a:ext cx="1154113" cy="360362"/>
          </a:xfrm>
          <a:prstGeom prst="roundRect">
            <a:avLst/>
          </a:prstGeom>
          <a:noFill/>
          <a:ln w="9525" cap="flat" cmpd="sng" algn="ctr">
            <a:solidFill>
              <a:schemeClr val="accent6">
                <a:lumMod val="40000"/>
                <a:lumOff val="60000"/>
              </a:schemeClr>
            </a:solidFill>
            <a:prstDash val="solid"/>
            <a:round/>
            <a:headEnd type="none" w="med" len="med"/>
            <a:tailEnd type="none" w="med" len="med"/>
          </a:ln>
          <a:effectLst>
            <a:prstShdw prst="shdw17" dist="17961" dir="2700000">
              <a:schemeClr val="bg2"/>
            </a:prstShdw>
          </a:effectLst>
        </p:spPr>
        <p:txBody>
          <a:bodyPr wrap="none" anchor="ctr">
            <a:normAutofit/>
          </a:bodyPr>
          <a:lstStyle/>
          <a:p>
            <a:pPr algn="ctr">
              <a:defRPr/>
            </a:pPr>
            <a:r>
              <a:rPr lang="ja-JP" altLang="en-US" sz="1400" b="1" dirty="0">
                <a:latin typeface="HGPｺﾞｼｯｸM" pitchFamily="50" charset="-128"/>
                <a:ea typeface="HGPｺﾞｼｯｸM" pitchFamily="50" charset="-128"/>
              </a:rPr>
              <a:t>年金保険者</a:t>
            </a:r>
            <a:endParaRPr lang="en-US" altLang="ja-JP" sz="1400" b="1" dirty="0">
              <a:latin typeface="HGPｺﾞｼｯｸM" pitchFamily="50" charset="-128"/>
              <a:ea typeface="HGPｺﾞｼｯｸM" pitchFamily="50" charset="-128"/>
            </a:endParaRPr>
          </a:p>
        </p:txBody>
      </p:sp>
      <p:sp>
        <p:nvSpPr>
          <p:cNvPr id="20" name="角丸四角形 19"/>
          <p:cNvSpPr/>
          <p:nvPr/>
        </p:nvSpPr>
        <p:spPr bwMode="auto">
          <a:xfrm>
            <a:off x="8121651" y="5300663"/>
            <a:ext cx="1152525" cy="360362"/>
          </a:xfrm>
          <a:prstGeom prst="roundRect">
            <a:avLst/>
          </a:prstGeom>
          <a:noFill/>
          <a:ln w="9525" cap="flat" cmpd="sng" algn="ctr">
            <a:solidFill>
              <a:schemeClr val="accent6">
                <a:lumMod val="40000"/>
                <a:lumOff val="60000"/>
              </a:schemeClr>
            </a:solidFill>
            <a:prstDash val="solid"/>
            <a:round/>
            <a:headEnd type="none" w="med" len="med"/>
            <a:tailEnd type="none" w="med" len="med"/>
          </a:ln>
          <a:effectLst>
            <a:prstShdw prst="shdw17" dist="17961" dir="2700000">
              <a:schemeClr val="bg2"/>
            </a:prstShdw>
          </a:effectLst>
        </p:spPr>
        <p:txBody>
          <a:bodyPr wrap="none" anchor="ctr">
            <a:normAutofit/>
          </a:bodyPr>
          <a:lstStyle/>
          <a:p>
            <a:pPr algn="ctr">
              <a:defRPr/>
            </a:pPr>
            <a:r>
              <a:rPr lang="ja-JP" altLang="en-US" sz="1400" b="1" dirty="0">
                <a:latin typeface="HGPｺﾞｼｯｸM" pitchFamily="50" charset="-128"/>
                <a:ea typeface="HGPｺﾞｼｯｸM" pitchFamily="50" charset="-128"/>
              </a:rPr>
              <a:t>年金保険者</a:t>
            </a:r>
            <a:endParaRPr lang="en-US" altLang="ja-JP" sz="1400" b="1" dirty="0">
              <a:latin typeface="HGPｺﾞｼｯｸM" pitchFamily="50" charset="-128"/>
              <a:ea typeface="HGPｺﾞｼｯｸM" pitchFamily="50" charset="-128"/>
            </a:endParaRPr>
          </a:p>
        </p:txBody>
      </p:sp>
      <p:cxnSp>
        <p:nvCxnSpPr>
          <p:cNvPr id="21" name="直線矢印コネクタ 20"/>
          <p:cNvCxnSpPr/>
          <p:nvPr/>
        </p:nvCxnSpPr>
        <p:spPr bwMode="auto">
          <a:xfrm>
            <a:off x="2144713" y="3665538"/>
            <a:ext cx="0" cy="1708150"/>
          </a:xfrm>
          <a:prstGeom prst="straightConnector1">
            <a:avLst/>
          </a:prstGeom>
          <a:solidFill>
            <a:schemeClr val="accent1"/>
          </a:solidFill>
          <a:ln w="25400" cap="flat" cmpd="sng" algn="ctr">
            <a:solidFill>
              <a:schemeClr val="accent6">
                <a:lumMod val="60000"/>
                <a:lumOff val="40000"/>
              </a:schemeClr>
            </a:solidFill>
            <a:prstDash val="solid"/>
            <a:round/>
            <a:headEnd type="none" w="med" len="med"/>
            <a:tailEnd type="arrow"/>
          </a:ln>
          <a:effectLst>
            <a:prstShdw prst="shdw17" dist="17961" dir="2700000">
              <a:schemeClr val="bg2"/>
            </a:prstShdw>
          </a:effectLst>
        </p:spPr>
      </p:cxnSp>
      <p:cxnSp>
        <p:nvCxnSpPr>
          <p:cNvPr id="22" name="直線矢印コネクタ 21"/>
          <p:cNvCxnSpPr/>
          <p:nvPr/>
        </p:nvCxnSpPr>
        <p:spPr bwMode="auto">
          <a:xfrm flipV="1">
            <a:off x="2432050" y="3665538"/>
            <a:ext cx="0" cy="1708150"/>
          </a:xfrm>
          <a:prstGeom prst="straightConnector1">
            <a:avLst/>
          </a:prstGeom>
          <a:solidFill>
            <a:schemeClr val="accent1"/>
          </a:solidFill>
          <a:ln w="25400" cap="flat" cmpd="sng" algn="ctr">
            <a:solidFill>
              <a:schemeClr val="accent6">
                <a:lumMod val="60000"/>
                <a:lumOff val="40000"/>
              </a:schemeClr>
            </a:solidFill>
            <a:prstDash val="solid"/>
            <a:round/>
            <a:headEnd type="none" w="med" len="med"/>
            <a:tailEnd type="arrow"/>
          </a:ln>
          <a:effectLst>
            <a:prstShdw prst="shdw17" dist="17961" dir="2700000">
              <a:schemeClr val="bg2"/>
            </a:prstShdw>
          </a:effectLst>
        </p:spPr>
      </p:cxnSp>
      <p:cxnSp>
        <p:nvCxnSpPr>
          <p:cNvPr id="23" name="直線矢印コネクタ 22"/>
          <p:cNvCxnSpPr/>
          <p:nvPr/>
        </p:nvCxnSpPr>
        <p:spPr bwMode="auto">
          <a:xfrm>
            <a:off x="6319838" y="3665538"/>
            <a:ext cx="0" cy="1708150"/>
          </a:xfrm>
          <a:prstGeom prst="straightConnector1">
            <a:avLst/>
          </a:prstGeom>
          <a:solidFill>
            <a:schemeClr val="accent1"/>
          </a:solidFill>
          <a:ln w="25400" cap="flat" cmpd="sng" algn="ctr">
            <a:solidFill>
              <a:schemeClr val="accent6">
                <a:lumMod val="60000"/>
                <a:lumOff val="40000"/>
              </a:schemeClr>
            </a:solidFill>
            <a:prstDash val="solid"/>
            <a:round/>
            <a:headEnd type="none" w="med" len="med"/>
            <a:tailEnd type="arrow"/>
          </a:ln>
          <a:effectLst>
            <a:prstShdw prst="shdw17" dist="17961" dir="2700000">
              <a:schemeClr val="bg2"/>
            </a:prstShdw>
          </a:effectLst>
        </p:spPr>
      </p:cxnSp>
      <p:cxnSp>
        <p:nvCxnSpPr>
          <p:cNvPr id="24" name="直線矢印コネクタ 23"/>
          <p:cNvCxnSpPr/>
          <p:nvPr/>
        </p:nvCxnSpPr>
        <p:spPr bwMode="auto">
          <a:xfrm flipV="1">
            <a:off x="6607175" y="3665538"/>
            <a:ext cx="0" cy="1708150"/>
          </a:xfrm>
          <a:prstGeom prst="straightConnector1">
            <a:avLst/>
          </a:prstGeom>
          <a:solidFill>
            <a:schemeClr val="accent1"/>
          </a:solidFill>
          <a:ln w="25400" cap="flat" cmpd="sng" algn="ctr">
            <a:solidFill>
              <a:schemeClr val="accent6">
                <a:lumMod val="60000"/>
                <a:lumOff val="40000"/>
              </a:schemeClr>
            </a:solidFill>
            <a:prstDash val="solid"/>
            <a:round/>
            <a:headEnd type="none" w="med" len="med"/>
            <a:tailEnd type="arrow"/>
          </a:ln>
          <a:effectLst>
            <a:prstShdw prst="shdw17" dist="17961" dir="2700000">
              <a:schemeClr val="bg2"/>
            </a:prstShdw>
          </a:effectLst>
        </p:spPr>
      </p:cxnSp>
      <p:cxnSp>
        <p:nvCxnSpPr>
          <p:cNvPr id="25" name="直線矢印コネクタ 24"/>
          <p:cNvCxnSpPr/>
          <p:nvPr/>
        </p:nvCxnSpPr>
        <p:spPr bwMode="auto">
          <a:xfrm flipV="1">
            <a:off x="2578101" y="4652963"/>
            <a:ext cx="1365250" cy="563562"/>
          </a:xfrm>
          <a:prstGeom prst="straightConnector1">
            <a:avLst/>
          </a:prstGeom>
          <a:solidFill>
            <a:schemeClr val="accent1"/>
          </a:solidFill>
          <a:ln w="25400" cap="flat" cmpd="sng" algn="ctr">
            <a:solidFill>
              <a:schemeClr val="accent6">
                <a:lumMod val="60000"/>
                <a:lumOff val="40000"/>
              </a:schemeClr>
            </a:solidFill>
            <a:prstDash val="solid"/>
            <a:round/>
            <a:headEnd type="none" w="med" len="med"/>
            <a:tailEnd type="arrow"/>
          </a:ln>
          <a:effectLst>
            <a:prstShdw prst="shdw17" dist="17961" dir="2700000">
              <a:schemeClr val="bg2"/>
            </a:prstShdw>
          </a:effectLst>
        </p:spPr>
      </p:cxnSp>
      <p:cxnSp>
        <p:nvCxnSpPr>
          <p:cNvPr id="26" name="直線矢印コネクタ 25"/>
          <p:cNvCxnSpPr/>
          <p:nvPr/>
        </p:nvCxnSpPr>
        <p:spPr bwMode="auto">
          <a:xfrm flipV="1">
            <a:off x="2627314" y="4797427"/>
            <a:ext cx="1365250" cy="561975"/>
          </a:xfrm>
          <a:prstGeom prst="straightConnector1">
            <a:avLst/>
          </a:prstGeom>
          <a:solidFill>
            <a:schemeClr val="accent1"/>
          </a:solidFill>
          <a:ln w="25400" cap="flat" cmpd="sng" algn="ctr">
            <a:solidFill>
              <a:schemeClr val="accent6">
                <a:lumMod val="60000"/>
                <a:lumOff val="40000"/>
              </a:schemeClr>
            </a:solidFill>
            <a:prstDash val="solid"/>
            <a:round/>
            <a:headEnd type="arrow" w="med" len="med"/>
            <a:tailEnd type="none"/>
          </a:ln>
          <a:effectLst>
            <a:prstShdw prst="shdw17" dist="17961" dir="2700000">
              <a:schemeClr val="bg2"/>
            </a:prstShdw>
          </a:effectLst>
        </p:spPr>
      </p:cxnSp>
      <p:sp>
        <p:nvSpPr>
          <p:cNvPr id="19479" name="テキスト ボックス 28"/>
          <p:cNvSpPr txBox="1">
            <a:spLocks noChangeArrowheads="1"/>
          </p:cNvSpPr>
          <p:nvPr/>
        </p:nvSpPr>
        <p:spPr bwMode="auto">
          <a:xfrm>
            <a:off x="1568451" y="3984626"/>
            <a:ext cx="543739" cy="307777"/>
          </a:xfrm>
          <a:prstGeom prst="rect">
            <a:avLst/>
          </a:prstGeom>
          <a:noFill/>
          <a:ln w="9525">
            <a:noFill/>
            <a:miter lim="800000"/>
            <a:headEnd/>
            <a:tailEnd/>
          </a:ln>
        </p:spPr>
        <p:txBody>
          <a:bodyPr wrap="none">
            <a:spAutoFit/>
          </a:bodyPr>
          <a:lstStyle/>
          <a:p>
            <a:r>
              <a:rPr kumimoji="1" lang="ja-JP" altLang="en-US" sz="1400" b="1">
                <a:latin typeface="HGPｺﾞｼｯｸM" pitchFamily="50" charset="-128"/>
                <a:ea typeface="HGPｺﾞｼｯｸM" pitchFamily="50" charset="-128"/>
              </a:rPr>
              <a:t>給付</a:t>
            </a:r>
          </a:p>
        </p:txBody>
      </p:sp>
      <p:sp>
        <p:nvSpPr>
          <p:cNvPr id="19480" name="テキスト ボックス 29"/>
          <p:cNvSpPr txBox="1">
            <a:spLocks noChangeArrowheads="1"/>
          </p:cNvSpPr>
          <p:nvPr/>
        </p:nvSpPr>
        <p:spPr bwMode="auto">
          <a:xfrm>
            <a:off x="5773739" y="4281490"/>
            <a:ext cx="543739" cy="307777"/>
          </a:xfrm>
          <a:prstGeom prst="rect">
            <a:avLst/>
          </a:prstGeom>
          <a:noFill/>
          <a:ln w="9525">
            <a:noFill/>
            <a:miter lim="800000"/>
            <a:headEnd/>
            <a:tailEnd/>
          </a:ln>
        </p:spPr>
        <p:txBody>
          <a:bodyPr wrap="none">
            <a:spAutoFit/>
          </a:bodyPr>
          <a:lstStyle/>
          <a:p>
            <a:r>
              <a:rPr kumimoji="1" lang="ja-JP" altLang="en-US" sz="1400" b="1">
                <a:latin typeface="HGPｺﾞｼｯｸM" pitchFamily="50" charset="-128"/>
                <a:ea typeface="HGPｺﾞｼｯｸM" pitchFamily="50" charset="-128"/>
              </a:rPr>
              <a:t>給付</a:t>
            </a:r>
          </a:p>
        </p:txBody>
      </p:sp>
      <p:sp>
        <p:nvSpPr>
          <p:cNvPr id="19481" name="テキスト ボックス 30"/>
          <p:cNvSpPr txBox="1">
            <a:spLocks noChangeArrowheads="1"/>
          </p:cNvSpPr>
          <p:nvPr/>
        </p:nvSpPr>
        <p:spPr bwMode="auto">
          <a:xfrm>
            <a:off x="2505077" y="4592640"/>
            <a:ext cx="543739" cy="307777"/>
          </a:xfrm>
          <a:prstGeom prst="rect">
            <a:avLst/>
          </a:prstGeom>
          <a:noFill/>
          <a:ln w="9525">
            <a:noFill/>
            <a:miter lim="800000"/>
            <a:headEnd/>
            <a:tailEnd/>
          </a:ln>
        </p:spPr>
        <p:txBody>
          <a:bodyPr wrap="none">
            <a:spAutoFit/>
          </a:bodyPr>
          <a:lstStyle/>
          <a:p>
            <a:r>
              <a:rPr kumimoji="1" lang="ja-JP" altLang="en-US" sz="1400" b="1">
                <a:latin typeface="HGPｺﾞｼｯｸM" pitchFamily="50" charset="-128"/>
                <a:ea typeface="HGPｺﾞｼｯｸM" pitchFamily="50" charset="-128"/>
              </a:rPr>
              <a:t>申請</a:t>
            </a:r>
          </a:p>
        </p:txBody>
      </p:sp>
      <p:sp>
        <p:nvSpPr>
          <p:cNvPr id="19482" name="テキスト ボックス 31"/>
          <p:cNvSpPr txBox="1">
            <a:spLocks noChangeArrowheads="1"/>
          </p:cNvSpPr>
          <p:nvPr/>
        </p:nvSpPr>
        <p:spPr bwMode="auto">
          <a:xfrm>
            <a:off x="6629401" y="4275140"/>
            <a:ext cx="543739" cy="307777"/>
          </a:xfrm>
          <a:prstGeom prst="rect">
            <a:avLst/>
          </a:prstGeom>
          <a:noFill/>
          <a:ln w="9525">
            <a:noFill/>
            <a:miter lim="800000"/>
            <a:headEnd/>
            <a:tailEnd/>
          </a:ln>
        </p:spPr>
        <p:txBody>
          <a:bodyPr wrap="none">
            <a:spAutoFit/>
          </a:bodyPr>
          <a:lstStyle/>
          <a:p>
            <a:r>
              <a:rPr kumimoji="1" lang="ja-JP" altLang="en-US" sz="1400" b="1">
                <a:latin typeface="HGPｺﾞｼｯｸM" pitchFamily="50" charset="-128"/>
                <a:ea typeface="HGPｺﾞｼｯｸM" pitchFamily="50" charset="-128"/>
              </a:rPr>
              <a:t>申請</a:t>
            </a:r>
          </a:p>
        </p:txBody>
      </p:sp>
      <p:sp>
        <p:nvSpPr>
          <p:cNvPr id="31" name="メモ 30"/>
          <p:cNvSpPr/>
          <p:nvPr/>
        </p:nvSpPr>
        <p:spPr bwMode="auto">
          <a:xfrm flipH="1">
            <a:off x="2627315" y="3860802"/>
            <a:ext cx="492125" cy="658813"/>
          </a:xfrm>
          <a:prstGeom prst="foldedCorner">
            <a:avLst>
              <a:gd name="adj" fmla="val 34960"/>
            </a:avLst>
          </a:prstGeom>
          <a:solidFill>
            <a:srgbClr val="FFFFCC"/>
          </a:solidFill>
          <a:ln w="9525" cap="flat" cmpd="sng" algn="ctr">
            <a:solidFill>
              <a:srgbClr val="FFCC00"/>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defRPr/>
            </a:pPr>
            <a:endParaRPr lang="ja-JP" altLang="en-US" dirty="0">
              <a:latin typeface="HGPｺﾞｼｯｸM" pitchFamily="50" charset="-128"/>
              <a:ea typeface="HGPｺﾞｼｯｸM" pitchFamily="50" charset="-128"/>
            </a:endParaRPr>
          </a:p>
        </p:txBody>
      </p:sp>
      <p:sp>
        <p:nvSpPr>
          <p:cNvPr id="32" name="テキスト ボックス 11"/>
          <p:cNvSpPr txBox="1">
            <a:spLocks noChangeArrowheads="1"/>
          </p:cNvSpPr>
          <p:nvPr/>
        </p:nvSpPr>
        <p:spPr bwMode="auto">
          <a:xfrm>
            <a:off x="2432040" y="3933826"/>
            <a:ext cx="954107"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a:defRPr/>
            </a:pPr>
            <a:r>
              <a:rPr kumimoji="1" lang="ja-JP" altLang="en-US" sz="1200" b="1" dirty="0" smtClean="0">
                <a:latin typeface="HGPｺﾞｼｯｸM" pitchFamily="50" charset="-128"/>
                <a:ea typeface="HGPｺﾞｼｯｸM" pitchFamily="50" charset="-128"/>
              </a:rPr>
              <a:t>添付書類</a:t>
            </a:r>
            <a:endParaRPr kumimoji="1" lang="en-US" altLang="ja-JP" sz="1200" b="1" dirty="0" smtClean="0">
              <a:latin typeface="HGPｺﾞｼｯｸM" pitchFamily="50" charset="-128"/>
              <a:ea typeface="HGPｺﾞｼｯｸM" pitchFamily="50" charset="-128"/>
            </a:endParaRPr>
          </a:p>
          <a:p>
            <a:pPr algn="ctr">
              <a:defRPr/>
            </a:pPr>
            <a:r>
              <a:rPr kumimoji="1" lang="ja-JP" altLang="en-US" sz="1200" b="1" dirty="0" smtClean="0">
                <a:latin typeface="HGPｺﾞｼｯｸM" pitchFamily="50" charset="-128"/>
                <a:ea typeface="HGPｺﾞｼｯｸM" pitchFamily="50" charset="-128"/>
              </a:rPr>
              <a:t>（裁定通知）</a:t>
            </a:r>
          </a:p>
        </p:txBody>
      </p:sp>
      <p:sp>
        <p:nvSpPr>
          <p:cNvPr id="33" name="メモ 32"/>
          <p:cNvSpPr/>
          <p:nvPr/>
        </p:nvSpPr>
        <p:spPr bwMode="auto">
          <a:xfrm flipH="1">
            <a:off x="3303589" y="5199063"/>
            <a:ext cx="492125" cy="658812"/>
          </a:xfrm>
          <a:prstGeom prst="foldedCorner">
            <a:avLst>
              <a:gd name="adj" fmla="val 34960"/>
            </a:avLst>
          </a:prstGeom>
          <a:solidFill>
            <a:srgbClr val="FFFFCC"/>
          </a:solidFill>
          <a:ln w="9525" cap="flat" cmpd="sng" algn="ctr">
            <a:solidFill>
              <a:srgbClr val="FFCC00"/>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defRPr/>
            </a:pPr>
            <a:endParaRPr lang="ja-JP" altLang="en-US" dirty="0">
              <a:latin typeface="HGPｺﾞｼｯｸM" pitchFamily="50" charset="-128"/>
              <a:ea typeface="HGPｺﾞｼｯｸM" pitchFamily="50" charset="-128"/>
            </a:endParaRPr>
          </a:p>
        </p:txBody>
      </p:sp>
      <p:sp>
        <p:nvSpPr>
          <p:cNvPr id="34" name="テキスト ボックス 35"/>
          <p:cNvSpPr txBox="1">
            <a:spLocks noChangeArrowheads="1"/>
          </p:cNvSpPr>
          <p:nvPr/>
        </p:nvSpPr>
        <p:spPr bwMode="auto">
          <a:xfrm>
            <a:off x="3152716" y="5270502"/>
            <a:ext cx="800219"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a:defRPr/>
            </a:pPr>
            <a:r>
              <a:rPr kumimoji="1" lang="ja-JP" altLang="en-US" sz="1200" b="1" dirty="0" smtClean="0">
                <a:latin typeface="HGPｺﾞｼｯｸM" pitchFamily="50" charset="-128"/>
                <a:ea typeface="HGPｺﾞｼｯｸM" pitchFamily="50" charset="-128"/>
              </a:rPr>
              <a:t>裁定通知</a:t>
            </a:r>
          </a:p>
        </p:txBody>
      </p:sp>
      <p:cxnSp>
        <p:nvCxnSpPr>
          <p:cNvPr id="35" name="直線矢印コネクタ 34"/>
          <p:cNvCxnSpPr/>
          <p:nvPr/>
        </p:nvCxnSpPr>
        <p:spPr bwMode="auto">
          <a:xfrm>
            <a:off x="7221539" y="3678240"/>
            <a:ext cx="1150937" cy="852487"/>
          </a:xfrm>
          <a:prstGeom prst="straightConnector1">
            <a:avLst/>
          </a:prstGeom>
          <a:solidFill>
            <a:schemeClr val="accent1"/>
          </a:solidFill>
          <a:ln w="28575" cap="flat" cmpd="sng" algn="ctr">
            <a:solidFill>
              <a:schemeClr val="accent6">
                <a:lumMod val="60000"/>
                <a:lumOff val="40000"/>
              </a:schemeClr>
            </a:solidFill>
            <a:prstDash val="solid"/>
            <a:round/>
            <a:headEnd type="none" w="med" len="med"/>
            <a:tailEnd type="arrow"/>
          </a:ln>
          <a:effectLst>
            <a:prstShdw prst="shdw17" dist="17961" dir="2700000">
              <a:schemeClr val="bg2"/>
            </a:prstShdw>
          </a:effectLst>
        </p:spPr>
      </p:cxnSp>
      <p:cxnSp>
        <p:nvCxnSpPr>
          <p:cNvPr id="36" name="直線矢印コネクタ 35"/>
          <p:cNvCxnSpPr/>
          <p:nvPr/>
        </p:nvCxnSpPr>
        <p:spPr bwMode="auto">
          <a:xfrm>
            <a:off x="7113590" y="3871915"/>
            <a:ext cx="1152525" cy="852487"/>
          </a:xfrm>
          <a:prstGeom prst="straightConnector1">
            <a:avLst/>
          </a:prstGeom>
          <a:solidFill>
            <a:schemeClr val="accent1"/>
          </a:solidFill>
          <a:ln w="28575" cap="flat" cmpd="sng" algn="ctr">
            <a:solidFill>
              <a:schemeClr val="accent6">
                <a:lumMod val="60000"/>
                <a:lumOff val="40000"/>
              </a:schemeClr>
            </a:solidFill>
            <a:prstDash val="solid"/>
            <a:round/>
            <a:headEnd type="arrow" w="med" len="med"/>
            <a:tailEnd type="none"/>
          </a:ln>
          <a:effectLst>
            <a:prstShdw prst="shdw17" dist="17961" dir="2700000">
              <a:schemeClr val="bg2"/>
            </a:prstShdw>
          </a:effectLst>
        </p:spPr>
      </p:cxnSp>
      <p:sp>
        <p:nvSpPr>
          <p:cNvPr id="39" name="円/楕円 57"/>
          <p:cNvSpPr>
            <a:spLocks noChangeArrowheads="1"/>
          </p:cNvSpPr>
          <p:nvPr/>
        </p:nvSpPr>
        <p:spPr bwMode="auto">
          <a:xfrm>
            <a:off x="560388" y="4508500"/>
            <a:ext cx="1441450" cy="1138238"/>
          </a:xfrm>
          <a:prstGeom prst="ellipse">
            <a:avLst/>
          </a:prstGeom>
          <a:solidFill>
            <a:schemeClr val="bg1">
              <a:lumMod val="95000"/>
            </a:schemeClr>
          </a:solidFill>
          <a:ln>
            <a:noFill/>
          </a:ln>
          <a:effectLst>
            <a:prstShdw prst="shdw17" dist="17961" dir="2700000">
              <a:schemeClr val="bg2"/>
            </a:prstShdw>
          </a:effectLst>
        </p:spPr>
        <p:txBody>
          <a:bodyPr lIns="0" tIns="0" rIns="0" bIns="0" anchor="ctr"/>
          <a:lstStyle/>
          <a:p>
            <a:pPr algn="ctr">
              <a:defRPr/>
            </a:pPr>
            <a:r>
              <a:rPr lang="ja-JP" altLang="en-US" sz="1400" b="1" dirty="0">
                <a:solidFill>
                  <a:srgbClr val="FF0000"/>
                </a:solidFill>
                <a:latin typeface="HGPｺﾞｼｯｸM" pitchFamily="50" charset="-128"/>
                <a:ea typeface="HGPｺﾞｼｯｸM" pitchFamily="50" charset="-128"/>
              </a:rPr>
              <a:t>裁定通知の取得・添付が必要</a:t>
            </a:r>
          </a:p>
        </p:txBody>
      </p:sp>
      <p:sp>
        <p:nvSpPr>
          <p:cNvPr id="19490" name="円/楕円 57"/>
          <p:cNvSpPr>
            <a:spLocks noChangeArrowheads="1"/>
          </p:cNvSpPr>
          <p:nvPr/>
        </p:nvSpPr>
        <p:spPr bwMode="auto">
          <a:xfrm>
            <a:off x="7256463" y="2349502"/>
            <a:ext cx="2305050" cy="1584325"/>
          </a:xfrm>
          <a:prstGeom prst="ellipse">
            <a:avLst/>
          </a:prstGeom>
          <a:solidFill>
            <a:srgbClr val="FFFF99"/>
          </a:solidFill>
          <a:ln w="9525" algn="ctr">
            <a:noFill/>
            <a:round/>
            <a:headEnd/>
            <a:tailEnd/>
          </a:ln>
          <a:effectLst>
            <a:prstShdw prst="shdw17" dist="17961" dir="2700000">
              <a:schemeClr val="bg2"/>
            </a:prstShdw>
          </a:effectLst>
        </p:spPr>
        <p:txBody>
          <a:bodyPr lIns="0" tIns="0" rIns="0" bIns="0" anchor="ctr"/>
          <a:lstStyle/>
          <a:p>
            <a:pPr algn="ctr"/>
            <a:r>
              <a:rPr lang="ja-JP" altLang="en-US" sz="1600" b="1">
                <a:solidFill>
                  <a:srgbClr val="FF0000"/>
                </a:solidFill>
                <a:latin typeface="HGPｺﾞｼｯｸM" pitchFamily="50" charset="-128"/>
                <a:ea typeface="HGPｺﾞｼｯｸM" pitchFamily="50" charset="-128"/>
              </a:rPr>
              <a:t>医療保険者と</a:t>
            </a:r>
            <a:endParaRPr lang="en-US" altLang="ja-JP" sz="1600" b="1">
              <a:solidFill>
                <a:srgbClr val="FF0000"/>
              </a:solidFill>
              <a:latin typeface="HGPｺﾞｼｯｸM" pitchFamily="50" charset="-128"/>
              <a:ea typeface="HGPｺﾞｼｯｸM" pitchFamily="50" charset="-128"/>
            </a:endParaRPr>
          </a:p>
          <a:p>
            <a:pPr algn="ctr"/>
            <a:r>
              <a:rPr lang="ja-JP" altLang="en-US" sz="1600" b="1">
                <a:solidFill>
                  <a:srgbClr val="FF0000"/>
                </a:solidFill>
                <a:latin typeface="HGPｺﾞｼｯｸM" pitchFamily="50" charset="-128"/>
                <a:ea typeface="HGPｺﾞｼｯｸM" pitchFamily="50" charset="-128"/>
              </a:rPr>
              <a:t>年金保険者の間で</a:t>
            </a:r>
            <a:endParaRPr lang="en-US" altLang="ja-JP" sz="1600" b="1">
              <a:solidFill>
                <a:srgbClr val="FF0000"/>
              </a:solidFill>
              <a:latin typeface="HGPｺﾞｼｯｸM" pitchFamily="50" charset="-128"/>
              <a:ea typeface="HGPｺﾞｼｯｸM" pitchFamily="50" charset="-128"/>
            </a:endParaRPr>
          </a:p>
          <a:p>
            <a:pPr algn="ctr"/>
            <a:r>
              <a:rPr lang="ja-JP" altLang="en-US" sz="1600" b="1">
                <a:solidFill>
                  <a:srgbClr val="FF0000"/>
                </a:solidFill>
                <a:latin typeface="HGPｺﾞｼｯｸM" pitchFamily="50" charset="-128"/>
                <a:ea typeface="HGPｺﾞｼｯｸM" pitchFamily="50" charset="-128"/>
              </a:rPr>
              <a:t>年金の給付状況について情報提供を実施</a:t>
            </a:r>
          </a:p>
        </p:txBody>
      </p:sp>
      <p:sp>
        <p:nvSpPr>
          <p:cNvPr id="41" name="円/楕円 40"/>
          <p:cNvSpPr/>
          <p:nvPr/>
        </p:nvSpPr>
        <p:spPr bwMode="auto">
          <a:xfrm>
            <a:off x="7580314" y="4090988"/>
            <a:ext cx="431800" cy="260350"/>
          </a:xfrm>
          <a:prstGeom prst="ellips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lIns="36000" tIns="36000" rIns="36000" bIns="36000" anchor="ctr"/>
          <a:lstStyle/>
          <a:p>
            <a:pPr algn="ctr">
              <a:defRPr/>
            </a:pPr>
            <a:r>
              <a:rPr lang="ja-JP" altLang="en-US" sz="900" b="1" dirty="0">
                <a:solidFill>
                  <a:schemeClr val="tx1"/>
                </a:solidFill>
                <a:latin typeface="HGPｺﾞｼｯｸM" pitchFamily="50" charset="-128"/>
                <a:ea typeface="HGPｺﾞｼｯｸM" pitchFamily="50" charset="-128"/>
              </a:rPr>
              <a:t>番号</a:t>
            </a:r>
          </a:p>
        </p:txBody>
      </p:sp>
      <p:sp>
        <p:nvSpPr>
          <p:cNvPr id="2" name="正方形/長方形 1"/>
          <p:cNvSpPr/>
          <p:nvPr/>
        </p:nvSpPr>
        <p:spPr>
          <a:xfrm>
            <a:off x="525463" y="1341438"/>
            <a:ext cx="5003800" cy="400110"/>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a:defRPr/>
            </a:pPr>
            <a:r>
              <a:rPr lang="ja-JP" altLang="en-US" sz="2000" dirty="0">
                <a:latin typeface="HGPｺﾞｼｯｸM" pitchFamily="50" charset="-128"/>
                <a:ea typeface="HGPｺﾞｼｯｸM" pitchFamily="50" charset="-128"/>
              </a:rPr>
              <a:t>利用イメージ①：給付調整の確実性の向上</a:t>
            </a:r>
            <a:endParaRPr lang="en-US" altLang="ja-JP" sz="2000" dirty="0">
              <a:latin typeface="HGPｺﾞｼｯｸM" pitchFamily="50" charset="-128"/>
              <a:ea typeface="HGPｺﾞｼｯｸM" pitchFamily="50" charset="-128"/>
            </a:endParaRPr>
          </a:p>
        </p:txBody>
      </p:sp>
      <p:sp>
        <p:nvSpPr>
          <p:cNvPr id="38" name="スライド番号プレースホルダ 37"/>
          <p:cNvSpPr>
            <a:spLocks noGrp="1"/>
          </p:cNvSpPr>
          <p:nvPr>
            <p:ph type="sldNum" sz="quarter" idx="12"/>
          </p:nvPr>
        </p:nvSpPr>
        <p:spPr/>
        <p:txBody>
          <a:bodyPr/>
          <a:lstStyle/>
          <a:p>
            <a:pPr>
              <a:defRPr/>
            </a:pPr>
            <a:fld id="{1E1B02A3-A528-4AD9-8E4B-5D87DB124C28}" type="slidenum">
              <a:rPr lang="ja-JP" altLang="en-US" smtClean="0"/>
              <a:pPr>
                <a:defRPr/>
              </a:pPr>
              <a:t>16</a:t>
            </a:fld>
            <a:endParaRPr lang="en-US" altLang="ja-JP"/>
          </a:p>
        </p:txBody>
      </p:sp>
      <p:sp>
        <p:nvSpPr>
          <p:cNvPr id="40" name="フッター プレースホルダ 39"/>
          <p:cNvSpPr>
            <a:spLocks noGrp="1"/>
          </p:cNvSpPr>
          <p:nvPr>
            <p:ph type="ftr" sz="quarter" idx="11"/>
          </p:nvPr>
        </p:nvSpPr>
        <p:spPr/>
        <p:txBody>
          <a:bodyPr/>
          <a:lstStyle/>
          <a:p>
            <a:pPr>
              <a:defRPr/>
            </a:pPr>
            <a:r>
              <a:rPr lang="en-US" altLang="ja-JP" smtClean="0"/>
              <a:t>3-3 </a:t>
            </a:r>
            <a:r>
              <a:rPr lang="ja-JP" altLang="en-US" smtClean="0"/>
              <a:t>番号制度の導入に向けて（制度編）</a:t>
            </a:r>
            <a:endParaRPr lang="en-US" altLang="ja-JP"/>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7" name="タイトル 2"/>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r>
              <a:rPr lang="ja-JP" altLang="en-US" smtClean="0"/>
              <a:t>７</a:t>
            </a:r>
            <a:r>
              <a:rPr lang="ja-JP" altLang="ja-JP" smtClean="0"/>
              <a:t>．</a:t>
            </a:r>
            <a:r>
              <a:rPr lang="ja-JP" altLang="en-US" smtClean="0"/>
              <a:t>番号制度の活用方法　</a:t>
            </a:r>
            <a:r>
              <a:rPr lang="ja-JP" altLang="en-US" sz="2400" smtClean="0"/>
              <a:t>～利用イメージ②～</a:t>
            </a:r>
            <a:endParaRPr lang="ja-JP" altLang="en-US" smtClean="0"/>
          </a:p>
        </p:txBody>
      </p:sp>
      <p:sp>
        <p:nvSpPr>
          <p:cNvPr id="20482" name="Rectangle 3"/>
          <p:cNvSpPr>
            <a:spLocks noGrp="1" noChangeArrowheads="1"/>
          </p:cNvSpPr>
          <p:nvPr>
            <p:ph idx="1"/>
          </p:nvPr>
        </p:nvSpPr>
        <p:spPr bwMode="auto">
          <a:xfrm>
            <a:off x="495301" y="1412877"/>
            <a:ext cx="8778875" cy="4784725"/>
          </a:xfrm>
          <a:noFill/>
          <a:ln>
            <a:miter lim="800000"/>
            <a:headEnd/>
            <a:tailEnd/>
          </a:ln>
        </p:spPr>
        <p:txBody>
          <a:bodyPr vert="horz" wrap="square" lIns="91440" tIns="45720" rIns="91440" bIns="45720" numCol="1" anchor="t" anchorCtr="0" compatLnSpc="1">
            <a:prstTxWarp prst="textNoShape">
              <a:avLst/>
            </a:prstTxWarp>
          </a:bodyPr>
          <a:lstStyle/>
          <a:p>
            <a:r>
              <a:rPr lang="ja-JP" altLang="en-US" sz="1800" dirty="0" smtClean="0"/>
              <a:t>イメージ②：所得の過少申告等の防止</a:t>
            </a:r>
            <a:endParaRPr lang="en-US" altLang="ja-JP" sz="1800" dirty="0" smtClean="0"/>
          </a:p>
          <a:p>
            <a:pPr lvl="1"/>
            <a:r>
              <a:rPr lang="ja-JP" altLang="en-US" sz="1800" dirty="0" smtClean="0"/>
              <a:t>個人番号により、各地で申請された扶養控除申請者の情報を正確かつ効率的に</a:t>
            </a:r>
            <a:endParaRPr lang="en-US" altLang="ja-JP" sz="1800" dirty="0" smtClean="0"/>
          </a:p>
          <a:p>
            <a:pPr lvl="1">
              <a:buNone/>
            </a:pPr>
            <a:r>
              <a:rPr lang="ja-JP" altLang="en-US" sz="1800" dirty="0" smtClean="0"/>
              <a:t>　　突合することにより、不正還付等を防止。</a:t>
            </a:r>
            <a:endParaRPr lang="en-US" altLang="ja-JP" sz="1800" dirty="0" smtClean="0"/>
          </a:p>
          <a:p>
            <a:pPr lvl="1"/>
            <a:endParaRPr lang="ja-JP" altLang="en-US" sz="1800" dirty="0" smtClean="0"/>
          </a:p>
          <a:p>
            <a:endParaRPr lang="ja-JP" altLang="en-US" sz="1800" dirty="0" smtClean="0"/>
          </a:p>
        </p:txBody>
      </p:sp>
      <p:sp>
        <p:nvSpPr>
          <p:cNvPr id="7" name="角丸四角形 6"/>
          <p:cNvSpPr/>
          <p:nvPr/>
        </p:nvSpPr>
        <p:spPr bwMode="auto">
          <a:xfrm>
            <a:off x="5257801" y="2800352"/>
            <a:ext cx="1741488" cy="2682875"/>
          </a:xfrm>
          <a:prstGeom prst="roundRect">
            <a:avLst/>
          </a:prstGeom>
          <a:noFill/>
          <a:ln w="15875" cap="flat" cmpd="sng" algn="ctr">
            <a:solidFill>
              <a:schemeClr val="accent6">
                <a:lumMod val="40000"/>
                <a:lumOff val="60000"/>
              </a:schemeClr>
            </a:solidFill>
            <a:prstDash val="solid"/>
            <a:round/>
            <a:headEnd type="none" w="med" len="med"/>
            <a:tailEnd type="none" w="med" len="med"/>
          </a:ln>
          <a:effectLst/>
        </p:spPr>
        <p:txBody>
          <a:bodyPr/>
          <a:lstStyle/>
          <a:p>
            <a:pPr>
              <a:defRPr/>
            </a:pPr>
            <a:endParaRPr lang="ja-JP" altLang="en-US">
              <a:latin typeface="HGPｺﾞｼｯｸM" pitchFamily="50" charset="-128"/>
              <a:ea typeface="HGPｺﾞｼｯｸM" pitchFamily="50" charset="-128"/>
            </a:endParaRPr>
          </a:p>
        </p:txBody>
      </p:sp>
      <p:sp>
        <p:nvSpPr>
          <p:cNvPr id="8" name="角丸四角形 7"/>
          <p:cNvSpPr/>
          <p:nvPr/>
        </p:nvSpPr>
        <p:spPr bwMode="auto">
          <a:xfrm>
            <a:off x="849313" y="2800352"/>
            <a:ext cx="1949450" cy="2682875"/>
          </a:xfrm>
          <a:prstGeom prst="roundRect">
            <a:avLst/>
          </a:prstGeom>
          <a:noFill/>
          <a:ln w="15875" cap="flat" cmpd="sng" algn="ctr">
            <a:solidFill>
              <a:schemeClr val="accent6">
                <a:lumMod val="40000"/>
                <a:lumOff val="60000"/>
              </a:schemeClr>
            </a:solidFill>
            <a:prstDash val="solid"/>
            <a:round/>
            <a:headEnd type="none" w="med" len="med"/>
            <a:tailEnd type="none" w="med" len="med"/>
          </a:ln>
          <a:effectLst/>
        </p:spPr>
        <p:txBody>
          <a:bodyPr/>
          <a:lstStyle/>
          <a:p>
            <a:pPr>
              <a:defRPr/>
            </a:pPr>
            <a:endParaRPr lang="ja-JP" altLang="en-US">
              <a:latin typeface="HGPｺﾞｼｯｸM" pitchFamily="50" charset="-128"/>
              <a:ea typeface="HGPｺﾞｼｯｸM" pitchFamily="50" charset="-128"/>
            </a:endParaRPr>
          </a:p>
        </p:txBody>
      </p:sp>
      <p:sp>
        <p:nvSpPr>
          <p:cNvPr id="9" name="テキスト ボックス 8"/>
          <p:cNvSpPr txBox="1"/>
          <p:nvPr/>
        </p:nvSpPr>
        <p:spPr>
          <a:xfrm>
            <a:off x="776289" y="2492375"/>
            <a:ext cx="872355" cy="400110"/>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a:defRPr/>
            </a:pPr>
            <a:r>
              <a:rPr kumimoji="1" lang="ja-JP" altLang="en-US" sz="2000" b="1" dirty="0">
                <a:latin typeface="HGPｺﾞｼｯｸM" pitchFamily="50" charset="-128"/>
                <a:ea typeface="HGPｺﾞｼｯｸM" pitchFamily="50" charset="-128"/>
              </a:rPr>
              <a:t>現　状</a:t>
            </a:r>
          </a:p>
        </p:txBody>
      </p:sp>
      <p:sp>
        <p:nvSpPr>
          <p:cNvPr id="10" name="テキスト ボックス 9"/>
          <p:cNvSpPr txBox="1"/>
          <p:nvPr/>
        </p:nvSpPr>
        <p:spPr>
          <a:xfrm>
            <a:off x="5140326" y="2492375"/>
            <a:ext cx="872355" cy="400110"/>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a:defRPr/>
            </a:pPr>
            <a:r>
              <a:rPr kumimoji="1" lang="ja-JP" altLang="en-US" sz="2000" b="1" dirty="0">
                <a:latin typeface="HGPｺﾞｼｯｸM" pitchFamily="50" charset="-128"/>
                <a:ea typeface="HGPｺﾞｼｯｸM" pitchFamily="50" charset="-128"/>
              </a:rPr>
              <a:t>今　後</a:t>
            </a:r>
          </a:p>
        </p:txBody>
      </p:sp>
      <p:pic>
        <p:nvPicPr>
          <p:cNvPr id="20487" name="Picture 5" descr="C:\Documents and Settings\9710036\My Documents\ダウンロード\MC900431641.PNG"/>
          <p:cNvPicPr>
            <a:picLocks noChangeAspect="1" noChangeArrowheads="1"/>
          </p:cNvPicPr>
          <p:nvPr/>
        </p:nvPicPr>
        <p:blipFill>
          <a:blip r:embed="rId3" cstate="print"/>
          <a:srcRect/>
          <a:stretch>
            <a:fillRect/>
          </a:stretch>
        </p:blipFill>
        <p:spPr bwMode="auto">
          <a:xfrm>
            <a:off x="1065213" y="3467102"/>
            <a:ext cx="576262" cy="574675"/>
          </a:xfrm>
          <a:prstGeom prst="rect">
            <a:avLst/>
          </a:prstGeom>
          <a:noFill/>
          <a:ln w="9525">
            <a:noFill/>
            <a:miter lim="800000"/>
            <a:headEnd/>
            <a:tailEnd/>
          </a:ln>
        </p:spPr>
      </p:pic>
      <p:pic>
        <p:nvPicPr>
          <p:cNvPr id="20488" name="Picture 5" descr="C:\Documents and Settings\9710036\My Documents\ダウンロード\MC900431641.PNG"/>
          <p:cNvPicPr>
            <a:picLocks noChangeAspect="1" noChangeArrowheads="1"/>
          </p:cNvPicPr>
          <p:nvPr/>
        </p:nvPicPr>
        <p:blipFill>
          <a:blip r:embed="rId3" cstate="print"/>
          <a:srcRect/>
          <a:stretch>
            <a:fillRect/>
          </a:stretch>
        </p:blipFill>
        <p:spPr bwMode="auto">
          <a:xfrm>
            <a:off x="5386389" y="3467102"/>
            <a:ext cx="574675" cy="574675"/>
          </a:xfrm>
          <a:prstGeom prst="rect">
            <a:avLst/>
          </a:prstGeom>
          <a:noFill/>
          <a:ln w="9525">
            <a:noFill/>
            <a:miter lim="800000"/>
            <a:headEnd/>
            <a:tailEnd/>
          </a:ln>
        </p:spPr>
      </p:pic>
      <p:pic>
        <p:nvPicPr>
          <p:cNvPr id="20489" name="Picture 3" descr="C:\Documents and Settings\Administrator\Local Settings\Temporary Internet Files\Content.IE5\UJITML6Z\MC900432621[1].PNG"/>
          <p:cNvPicPr>
            <a:picLocks noChangeAspect="1" noChangeArrowheads="1"/>
          </p:cNvPicPr>
          <p:nvPr/>
        </p:nvPicPr>
        <p:blipFill>
          <a:blip r:embed="rId4" cstate="print"/>
          <a:srcRect/>
          <a:stretch>
            <a:fillRect/>
          </a:stretch>
        </p:blipFill>
        <p:spPr bwMode="auto">
          <a:xfrm>
            <a:off x="4016376" y="3467102"/>
            <a:ext cx="576263" cy="574675"/>
          </a:xfrm>
          <a:prstGeom prst="rect">
            <a:avLst/>
          </a:prstGeom>
          <a:noFill/>
          <a:ln w="9525">
            <a:noFill/>
            <a:miter lim="800000"/>
            <a:headEnd/>
            <a:tailEnd/>
          </a:ln>
        </p:spPr>
      </p:pic>
      <p:pic>
        <p:nvPicPr>
          <p:cNvPr id="20490" name="Picture 4" descr="C:\Documents and Settings\Administrator\Local Settings\Temporary Internet Files\Content.IE5\CHEZOTE3\MC900432624[1].PNG"/>
          <p:cNvPicPr>
            <a:picLocks noChangeAspect="1" noChangeArrowheads="1"/>
          </p:cNvPicPr>
          <p:nvPr/>
        </p:nvPicPr>
        <p:blipFill>
          <a:blip r:embed="rId5" cstate="print"/>
          <a:srcRect/>
          <a:stretch>
            <a:fillRect/>
          </a:stretch>
        </p:blipFill>
        <p:spPr bwMode="auto">
          <a:xfrm>
            <a:off x="1928813" y="2989263"/>
            <a:ext cx="576262" cy="576262"/>
          </a:xfrm>
          <a:prstGeom prst="rect">
            <a:avLst/>
          </a:prstGeom>
          <a:noFill/>
          <a:ln w="9525">
            <a:noFill/>
            <a:miter lim="800000"/>
            <a:headEnd/>
            <a:tailEnd/>
          </a:ln>
        </p:spPr>
      </p:pic>
      <p:pic>
        <p:nvPicPr>
          <p:cNvPr id="20491" name="Picture 4" descr="C:\Documents and Settings\Administrator\Local Settings\Temporary Internet Files\Content.IE5\CHEZOTE3\MC900432624[1].PNG"/>
          <p:cNvPicPr>
            <a:picLocks noChangeAspect="1" noChangeArrowheads="1"/>
          </p:cNvPicPr>
          <p:nvPr/>
        </p:nvPicPr>
        <p:blipFill>
          <a:blip r:embed="rId5" cstate="print"/>
          <a:srcRect/>
          <a:stretch>
            <a:fillRect/>
          </a:stretch>
        </p:blipFill>
        <p:spPr bwMode="auto">
          <a:xfrm>
            <a:off x="6321426" y="2989263"/>
            <a:ext cx="576263" cy="576262"/>
          </a:xfrm>
          <a:prstGeom prst="rect">
            <a:avLst/>
          </a:prstGeom>
          <a:noFill/>
          <a:ln w="9525">
            <a:noFill/>
            <a:miter lim="800000"/>
            <a:headEnd/>
            <a:tailEnd/>
          </a:ln>
        </p:spPr>
      </p:pic>
      <p:pic>
        <p:nvPicPr>
          <p:cNvPr id="20492" name="Picture 3" descr="C:\Documents and Settings\Administrator\Local Settings\Temporary Internet Files\Content.IE5\UJITML6Z\MC900432621[1].PNG"/>
          <p:cNvPicPr>
            <a:picLocks noChangeAspect="1" noChangeArrowheads="1"/>
          </p:cNvPicPr>
          <p:nvPr/>
        </p:nvPicPr>
        <p:blipFill>
          <a:blip r:embed="rId4" cstate="print"/>
          <a:srcRect/>
          <a:stretch>
            <a:fillRect/>
          </a:stretch>
        </p:blipFill>
        <p:spPr bwMode="auto">
          <a:xfrm>
            <a:off x="8482014" y="3467102"/>
            <a:ext cx="574675" cy="574675"/>
          </a:xfrm>
          <a:prstGeom prst="rect">
            <a:avLst/>
          </a:prstGeom>
          <a:noFill/>
          <a:ln w="9525">
            <a:noFill/>
            <a:miter lim="800000"/>
            <a:headEnd/>
            <a:tailEnd/>
          </a:ln>
        </p:spPr>
      </p:pic>
      <p:pic>
        <p:nvPicPr>
          <p:cNvPr id="20493" name="Picture 6" descr="C:\Documents and Settings\9710036\My Documents\My Pictures\Microsoft クリップ オーガナイザ\j0223642.wmf"/>
          <p:cNvPicPr>
            <a:picLocks noChangeAspect="1" noChangeArrowheads="1"/>
          </p:cNvPicPr>
          <p:nvPr/>
        </p:nvPicPr>
        <p:blipFill>
          <a:blip r:embed="rId6" cstate="print"/>
          <a:srcRect/>
          <a:stretch>
            <a:fillRect/>
          </a:stretch>
        </p:blipFill>
        <p:spPr bwMode="auto">
          <a:xfrm>
            <a:off x="1308100" y="4691065"/>
            <a:ext cx="336551" cy="441325"/>
          </a:xfrm>
          <a:prstGeom prst="rect">
            <a:avLst/>
          </a:prstGeom>
          <a:noFill/>
          <a:ln w="9525">
            <a:noFill/>
            <a:miter lim="800000"/>
            <a:headEnd/>
            <a:tailEnd/>
          </a:ln>
        </p:spPr>
      </p:pic>
      <p:pic>
        <p:nvPicPr>
          <p:cNvPr id="20494" name="Picture 6" descr="C:\Documents and Settings\9710036\My Documents\My Pictures\Microsoft クリップ オーガナイザ\j0223642.wmf"/>
          <p:cNvPicPr>
            <a:picLocks noChangeAspect="1" noChangeArrowheads="1"/>
          </p:cNvPicPr>
          <p:nvPr/>
        </p:nvPicPr>
        <p:blipFill>
          <a:blip r:embed="rId6" cstate="print"/>
          <a:srcRect/>
          <a:stretch>
            <a:fillRect/>
          </a:stretch>
        </p:blipFill>
        <p:spPr bwMode="auto">
          <a:xfrm>
            <a:off x="4162424" y="4691065"/>
            <a:ext cx="336551" cy="441325"/>
          </a:xfrm>
          <a:prstGeom prst="rect">
            <a:avLst/>
          </a:prstGeom>
          <a:noFill/>
          <a:ln w="9525">
            <a:noFill/>
            <a:miter lim="800000"/>
            <a:headEnd/>
            <a:tailEnd/>
          </a:ln>
        </p:spPr>
      </p:pic>
      <p:pic>
        <p:nvPicPr>
          <p:cNvPr id="20495" name="Picture 6" descr="C:\Documents and Settings\9710036\My Documents\My Pictures\Microsoft クリップ オーガナイザ\j0223642.wmf"/>
          <p:cNvPicPr>
            <a:picLocks noChangeAspect="1" noChangeArrowheads="1"/>
          </p:cNvPicPr>
          <p:nvPr/>
        </p:nvPicPr>
        <p:blipFill>
          <a:blip r:embed="rId6" cstate="print"/>
          <a:srcRect/>
          <a:stretch>
            <a:fillRect/>
          </a:stretch>
        </p:blipFill>
        <p:spPr bwMode="auto">
          <a:xfrm>
            <a:off x="5688012" y="4691065"/>
            <a:ext cx="336551" cy="441325"/>
          </a:xfrm>
          <a:prstGeom prst="rect">
            <a:avLst/>
          </a:prstGeom>
          <a:noFill/>
          <a:ln w="9525">
            <a:noFill/>
            <a:miter lim="800000"/>
            <a:headEnd/>
            <a:tailEnd/>
          </a:ln>
        </p:spPr>
      </p:pic>
      <p:pic>
        <p:nvPicPr>
          <p:cNvPr id="20496" name="Picture 6" descr="C:\Documents and Settings\9710036\My Documents\My Pictures\Microsoft クリップ オーガナイザ\j0223642.wmf"/>
          <p:cNvPicPr>
            <a:picLocks noChangeAspect="1" noChangeArrowheads="1"/>
          </p:cNvPicPr>
          <p:nvPr/>
        </p:nvPicPr>
        <p:blipFill>
          <a:blip r:embed="rId6" cstate="print"/>
          <a:srcRect/>
          <a:stretch>
            <a:fillRect/>
          </a:stretch>
        </p:blipFill>
        <p:spPr bwMode="auto">
          <a:xfrm>
            <a:off x="8570913" y="4673602"/>
            <a:ext cx="336551" cy="441325"/>
          </a:xfrm>
          <a:prstGeom prst="rect">
            <a:avLst/>
          </a:prstGeom>
          <a:noFill/>
          <a:ln w="9525">
            <a:noFill/>
            <a:miter lim="800000"/>
            <a:headEnd/>
            <a:tailEnd/>
          </a:ln>
        </p:spPr>
      </p:pic>
      <p:sp>
        <p:nvSpPr>
          <p:cNvPr id="21" name="角丸四角形 20"/>
          <p:cNvSpPr/>
          <p:nvPr/>
        </p:nvSpPr>
        <p:spPr bwMode="auto">
          <a:xfrm>
            <a:off x="993775" y="5110125"/>
            <a:ext cx="1129427" cy="306467"/>
          </a:xfrm>
          <a:prstGeom prst="roundRect">
            <a:avLst/>
          </a:prstGeom>
          <a:noFill/>
          <a:ln w="9525" cap="flat" cmpd="sng" algn="ctr">
            <a:solidFill>
              <a:schemeClr val="accent6">
                <a:lumMod val="40000"/>
                <a:lumOff val="60000"/>
              </a:schemeClr>
            </a:solidFill>
            <a:prstDash val="solid"/>
            <a:round/>
            <a:headEnd type="none" w="med" len="med"/>
            <a:tailEnd type="none" w="med" len="med"/>
          </a:ln>
          <a:effectLst>
            <a:prstShdw prst="shdw17" dist="17961" dir="2700000">
              <a:schemeClr val="bg2"/>
            </a:prstShdw>
          </a:effectLst>
        </p:spPr>
        <p:txBody>
          <a:bodyPr wrap="none" anchor="ctr">
            <a:spAutoFit/>
          </a:bodyPr>
          <a:lstStyle/>
          <a:p>
            <a:pPr>
              <a:defRPr/>
            </a:pPr>
            <a:r>
              <a:rPr lang="ja-JP" altLang="en-US" sz="1200" b="1" dirty="0">
                <a:latin typeface="HGPｺﾞｼｯｸM" pitchFamily="50" charset="-128"/>
                <a:ea typeface="HGPｺﾞｼｯｸM" pitchFamily="50" charset="-128"/>
              </a:rPr>
              <a:t>地方税当局 </a:t>
            </a:r>
            <a:r>
              <a:rPr lang="en-US" altLang="ja-JP" sz="1200" b="1" dirty="0">
                <a:latin typeface="HGPｺﾞｼｯｸM" pitchFamily="50" charset="-128"/>
                <a:ea typeface="HGPｺﾞｼｯｸM" pitchFamily="50" charset="-128"/>
              </a:rPr>
              <a:t>A</a:t>
            </a:r>
          </a:p>
        </p:txBody>
      </p:sp>
      <p:sp>
        <p:nvSpPr>
          <p:cNvPr id="22" name="角丸四角形 21"/>
          <p:cNvSpPr/>
          <p:nvPr/>
        </p:nvSpPr>
        <p:spPr bwMode="auto">
          <a:xfrm>
            <a:off x="3800476" y="5110125"/>
            <a:ext cx="1119623" cy="306467"/>
          </a:xfrm>
          <a:prstGeom prst="roundRect">
            <a:avLst/>
          </a:prstGeom>
          <a:noFill/>
          <a:ln w="9525" cap="flat" cmpd="sng" algn="ctr">
            <a:solidFill>
              <a:schemeClr val="accent6">
                <a:lumMod val="40000"/>
                <a:lumOff val="60000"/>
              </a:schemeClr>
            </a:solidFill>
            <a:prstDash val="solid"/>
            <a:round/>
            <a:headEnd type="none" w="med" len="med"/>
            <a:tailEnd type="none" w="med" len="med"/>
          </a:ln>
          <a:effectLst>
            <a:prstShdw prst="shdw17" dist="17961" dir="2700000">
              <a:schemeClr val="bg2"/>
            </a:prstShdw>
          </a:effectLst>
        </p:spPr>
        <p:txBody>
          <a:bodyPr wrap="none" anchor="ctr">
            <a:spAutoFit/>
          </a:bodyPr>
          <a:lstStyle/>
          <a:p>
            <a:pPr>
              <a:defRPr/>
            </a:pPr>
            <a:r>
              <a:rPr lang="ja-JP" altLang="en-US" sz="1200" b="1" dirty="0">
                <a:latin typeface="HGPｺﾞｼｯｸM" pitchFamily="50" charset="-128"/>
                <a:ea typeface="HGPｺﾞｼｯｸM" pitchFamily="50" charset="-128"/>
              </a:rPr>
              <a:t>地方税当局 </a:t>
            </a:r>
            <a:r>
              <a:rPr lang="en-US" altLang="ja-JP" sz="1200" b="1" dirty="0">
                <a:latin typeface="HGPｺﾞｼｯｸM" pitchFamily="50" charset="-128"/>
                <a:ea typeface="HGPｺﾞｼｯｸM" pitchFamily="50" charset="-128"/>
              </a:rPr>
              <a:t>B</a:t>
            </a:r>
          </a:p>
        </p:txBody>
      </p:sp>
      <p:sp>
        <p:nvSpPr>
          <p:cNvPr id="23" name="角丸四角形 22"/>
          <p:cNvSpPr/>
          <p:nvPr/>
        </p:nvSpPr>
        <p:spPr bwMode="auto">
          <a:xfrm>
            <a:off x="5381625" y="5110125"/>
            <a:ext cx="1129427" cy="306467"/>
          </a:xfrm>
          <a:prstGeom prst="roundRect">
            <a:avLst/>
          </a:prstGeom>
          <a:noFill/>
          <a:ln w="9525" cap="flat" cmpd="sng" algn="ctr">
            <a:solidFill>
              <a:schemeClr val="accent6">
                <a:lumMod val="40000"/>
                <a:lumOff val="60000"/>
              </a:schemeClr>
            </a:solidFill>
            <a:prstDash val="solid"/>
            <a:round/>
            <a:headEnd type="none" w="med" len="med"/>
            <a:tailEnd type="none" w="med" len="med"/>
          </a:ln>
          <a:effectLst>
            <a:prstShdw prst="shdw17" dist="17961" dir="2700000">
              <a:schemeClr val="bg2"/>
            </a:prstShdw>
          </a:effectLst>
        </p:spPr>
        <p:txBody>
          <a:bodyPr wrap="none" anchor="ctr">
            <a:spAutoFit/>
          </a:bodyPr>
          <a:lstStyle/>
          <a:p>
            <a:pPr>
              <a:defRPr/>
            </a:pPr>
            <a:r>
              <a:rPr lang="ja-JP" altLang="en-US" sz="1200" b="1" dirty="0">
                <a:latin typeface="HGPｺﾞｼｯｸM" pitchFamily="50" charset="-128"/>
                <a:ea typeface="HGPｺﾞｼｯｸM" pitchFamily="50" charset="-128"/>
              </a:rPr>
              <a:t>地方税当局 </a:t>
            </a:r>
            <a:r>
              <a:rPr lang="en-US" altLang="ja-JP" sz="1200" b="1" dirty="0">
                <a:latin typeface="HGPｺﾞｼｯｸM" pitchFamily="50" charset="-128"/>
                <a:ea typeface="HGPｺﾞｼｯｸM" pitchFamily="50" charset="-128"/>
              </a:rPr>
              <a:t>A</a:t>
            </a:r>
          </a:p>
        </p:txBody>
      </p:sp>
      <p:sp>
        <p:nvSpPr>
          <p:cNvPr id="24" name="角丸四角形 23"/>
          <p:cNvSpPr/>
          <p:nvPr/>
        </p:nvSpPr>
        <p:spPr bwMode="auto">
          <a:xfrm>
            <a:off x="8262938" y="5110125"/>
            <a:ext cx="1119623" cy="306467"/>
          </a:xfrm>
          <a:prstGeom prst="roundRect">
            <a:avLst/>
          </a:prstGeom>
          <a:noFill/>
          <a:ln w="9525" cap="flat" cmpd="sng" algn="ctr">
            <a:solidFill>
              <a:schemeClr val="accent6">
                <a:lumMod val="40000"/>
                <a:lumOff val="60000"/>
              </a:schemeClr>
            </a:solidFill>
            <a:prstDash val="solid"/>
            <a:round/>
            <a:headEnd type="none" w="med" len="med"/>
            <a:tailEnd type="none" w="med" len="med"/>
          </a:ln>
          <a:effectLst>
            <a:prstShdw prst="shdw17" dist="17961" dir="2700000">
              <a:schemeClr val="bg2"/>
            </a:prstShdw>
          </a:effectLst>
        </p:spPr>
        <p:txBody>
          <a:bodyPr wrap="none" anchor="ctr">
            <a:spAutoFit/>
          </a:bodyPr>
          <a:lstStyle/>
          <a:p>
            <a:pPr>
              <a:defRPr/>
            </a:pPr>
            <a:r>
              <a:rPr lang="ja-JP" altLang="en-US" sz="1200" b="1" dirty="0">
                <a:latin typeface="HGPｺﾞｼｯｸM" pitchFamily="50" charset="-128"/>
                <a:ea typeface="HGPｺﾞｼｯｸM" pitchFamily="50" charset="-128"/>
              </a:rPr>
              <a:t>地方税当局 </a:t>
            </a:r>
            <a:r>
              <a:rPr lang="en-US" altLang="ja-JP" sz="1200" b="1" dirty="0">
                <a:latin typeface="HGPｺﾞｼｯｸM" pitchFamily="50" charset="-128"/>
                <a:ea typeface="HGPｺﾞｼｯｸM" pitchFamily="50" charset="-128"/>
              </a:rPr>
              <a:t>B</a:t>
            </a:r>
          </a:p>
        </p:txBody>
      </p:sp>
      <p:sp>
        <p:nvSpPr>
          <p:cNvPr id="25" name="テキスト ボックス 1"/>
          <p:cNvSpPr txBox="1">
            <a:spLocks noChangeArrowheads="1"/>
          </p:cNvSpPr>
          <p:nvPr/>
        </p:nvSpPr>
        <p:spPr bwMode="auto">
          <a:xfrm>
            <a:off x="1192214" y="3189290"/>
            <a:ext cx="364202"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defRPr/>
            </a:pPr>
            <a:r>
              <a:rPr kumimoji="1" lang="ja-JP" altLang="en-US" sz="1400" b="1" dirty="0" smtClean="0">
                <a:latin typeface="HGPｺﾞｼｯｸM" pitchFamily="50" charset="-128"/>
                <a:ea typeface="HGPｺﾞｼｯｸM" pitchFamily="50" charset="-128"/>
              </a:rPr>
              <a:t>娘</a:t>
            </a:r>
          </a:p>
        </p:txBody>
      </p:sp>
      <p:sp>
        <p:nvSpPr>
          <p:cNvPr id="26" name="テキスト ボックス 24"/>
          <p:cNvSpPr txBox="1">
            <a:spLocks noChangeArrowheads="1"/>
          </p:cNvSpPr>
          <p:nvPr/>
        </p:nvSpPr>
        <p:spPr bwMode="auto">
          <a:xfrm>
            <a:off x="5561013" y="3160715"/>
            <a:ext cx="364202"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defRPr/>
            </a:pPr>
            <a:r>
              <a:rPr kumimoji="1" lang="ja-JP" altLang="en-US" sz="1400" b="1" smtClean="0">
                <a:latin typeface="HGPｺﾞｼｯｸM" pitchFamily="50" charset="-128"/>
                <a:ea typeface="HGPｺﾞｼｯｸM" pitchFamily="50" charset="-128"/>
              </a:rPr>
              <a:t>娘</a:t>
            </a:r>
          </a:p>
        </p:txBody>
      </p:sp>
      <p:sp>
        <p:nvSpPr>
          <p:cNvPr id="27" name="テキスト ボックス 25"/>
          <p:cNvSpPr txBox="1">
            <a:spLocks noChangeArrowheads="1"/>
          </p:cNvSpPr>
          <p:nvPr/>
        </p:nvSpPr>
        <p:spPr bwMode="auto">
          <a:xfrm>
            <a:off x="2000251" y="2757490"/>
            <a:ext cx="543739"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defRPr/>
            </a:pPr>
            <a:r>
              <a:rPr kumimoji="1" lang="ja-JP" altLang="en-US" sz="1400" b="1" dirty="0" smtClean="0">
                <a:latin typeface="HGPｺﾞｼｯｸM" pitchFamily="50" charset="-128"/>
                <a:ea typeface="HGPｺﾞｼｯｸM" pitchFamily="50" charset="-128"/>
              </a:rPr>
              <a:t>母親</a:t>
            </a:r>
          </a:p>
        </p:txBody>
      </p:sp>
      <p:sp>
        <p:nvSpPr>
          <p:cNvPr id="28" name="テキスト ボックス 26"/>
          <p:cNvSpPr txBox="1">
            <a:spLocks noChangeArrowheads="1"/>
          </p:cNvSpPr>
          <p:nvPr/>
        </p:nvSpPr>
        <p:spPr bwMode="auto">
          <a:xfrm>
            <a:off x="6362701" y="2746377"/>
            <a:ext cx="543739"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defRPr/>
            </a:pPr>
            <a:r>
              <a:rPr kumimoji="1" lang="ja-JP" altLang="en-US" sz="1400" b="1" dirty="0" smtClean="0">
                <a:latin typeface="HGPｺﾞｼｯｸM" pitchFamily="50" charset="-128"/>
                <a:ea typeface="HGPｺﾞｼｯｸM" pitchFamily="50" charset="-128"/>
              </a:rPr>
              <a:t>母親</a:t>
            </a:r>
          </a:p>
        </p:txBody>
      </p:sp>
      <p:sp>
        <p:nvSpPr>
          <p:cNvPr id="29" name="テキスト ボックス 27"/>
          <p:cNvSpPr txBox="1">
            <a:spLocks noChangeArrowheads="1"/>
          </p:cNvSpPr>
          <p:nvPr/>
        </p:nvSpPr>
        <p:spPr bwMode="auto">
          <a:xfrm>
            <a:off x="4067176" y="3159127"/>
            <a:ext cx="543739"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defRPr/>
            </a:pPr>
            <a:r>
              <a:rPr kumimoji="1" lang="ja-JP" altLang="en-US" sz="1400" b="1" smtClean="0">
                <a:latin typeface="HGPｺﾞｼｯｸM" pitchFamily="50" charset="-128"/>
                <a:ea typeface="HGPｺﾞｼｯｸM" pitchFamily="50" charset="-128"/>
              </a:rPr>
              <a:t>息子</a:t>
            </a:r>
          </a:p>
        </p:txBody>
      </p:sp>
      <p:sp>
        <p:nvSpPr>
          <p:cNvPr id="30" name="テキスト ボックス 28"/>
          <p:cNvSpPr txBox="1">
            <a:spLocks noChangeArrowheads="1"/>
          </p:cNvSpPr>
          <p:nvPr/>
        </p:nvSpPr>
        <p:spPr bwMode="auto">
          <a:xfrm>
            <a:off x="8501063" y="3111502"/>
            <a:ext cx="543739"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defRPr/>
            </a:pPr>
            <a:r>
              <a:rPr kumimoji="1" lang="ja-JP" altLang="en-US" sz="1400" b="1" dirty="0" smtClean="0">
                <a:latin typeface="HGPｺﾞｼｯｸM" pitchFamily="50" charset="-128"/>
                <a:ea typeface="HGPｺﾞｼｯｸM" pitchFamily="50" charset="-128"/>
              </a:rPr>
              <a:t>息子</a:t>
            </a:r>
          </a:p>
        </p:txBody>
      </p:sp>
      <p:cxnSp>
        <p:nvCxnSpPr>
          <p:cNvPr id="31" name="直線コネクタ 30"/>
          <p:cNvCxnSpPr/>
          <p:nvPr/>
        </p:nvCxnSpPr>
        <p:spPr bwMode="auto">
          <a:xfrm flipV="1">
            <a:off x="1568451" y="3106738"/>
            <a:ext cx="431800" cy="220662"/>
          </a:xfrm>
          <a:prstGeom prst="line">
            <a:avLst/>
          </a:prstGeom>
          <a:solidFill>
            <a:schemeClr val="accent1"/>
          </a:solidFill>
          <a:ln w="15875" cap="flat" cmpd="sng" algn="ctr">
            <a:solidFill>
              <a:schemeClr val="accent6">
                <a:lumMod val="60000"/>
                <a:lumOff val="40000"/>
              </a:schemeClr>
            </a:solidFill>
            <a:prstDash val="sysDash"/>
            <a:round/>
            <a:headEnd type="none" w="med" len="med"/>
            <a:tailEnd type="none" w="med" len="med"/>
          </a:ln>
          <a:effectLst/>
        </p:spPr>
      </p:cxnSp>
      <p:cxnSp>
        <p:nvCxnSpPr>
          <p:cNvPr id="32" name="直線コネクタ 31"/>
          <p:cNvCxnSpPr/>
          <p:nvPr/>
        </p:nvCxnSpPr>
        <p:spPr bwMode="auto">
          <a:xfrm flipV="1">
            <a:off x="5889625" y="3173413"/>
            <a:ext cx="430213" cy="220662"/>
          </a:xfrm>
          <a:prstGeom prst="line">
            <a:avLst/>
          </a:prstGeom>
          <a:solidFill>
            <a:schemeClr val="accent1"/>
          </a:solidFill>
          <a:ln w="15875" cap="flat" cmpd="sng" algn="ctr">
            <a:solidFill>
              <a:schemeClr val="accent6">
                <a:lumMod val="60000"/>
                <a:lumOff val="40000"/>
              </a:schemeClr>
            </a:solidFill>
            <a:prstDash val="sysDash"/>
            <a:round/>
            <a:headEnd type="none" w="med" len="med"/>
            <a:tailEnd type="none" w="med" len="med"/>
          </a:ln>
          <a:effectLst/>
        </p:spPr>
      </p:cxnSp>
      <p:cxnSp>
        <p:nvCxnSpPr>
          <p:cNvPr id="33" name="直線コネクタ 32"/>
          <p:cNvCxnSpPr/>
          <p:nvPr/>
        </p:nvCxnSpPr>
        <p:spPr bwMode="auto">
          <a:xfrm>
            <a:off x="2505075" y="3249613"/>
            <a:ext cx="1562100" cy="360362"/>
          </a:xfrm>
          <a:prstGeom prst="line">
            <a:avLst/>
          </a:prstGeom>
          <a:solidFill>
            <a:schemeClr val="accent1"/>
          </a:solidFill>
          <a:ln w="15875" cap="flat" cmpd="sng" algn="ctr">
            <a:solidFill>
              <a:schemeClr val="accent6">
                <a:lumMod val="60000"/>
                <a:lumOff val="40000"/>
              </a:schemeClr>
            </a:solidFill>
            <a:prstDash val="sysDash"/>
            <a:round/>
            <a:headEnd type="none" w="med" len="med"/>
            <a:tailEnd type="none" w="med" len="med"/>
          </a:ln>
          <a:effectLst/>
        </p:spPr>
      </p:cxnSp>
      <p:cxnSp>
        <p:nvCxnSpPr>
          <p:cNvPr id="34" name="直線コネクタ 33"/>
          <p:cNvCxnSpPr/>
          <p:nvPr/>
        </p:nvCxnSpPr>
        <p:spPr bwMode="auto">
          <a:xfrm>
            <a:off x="7110413" y="3309940"/>
            <a:ext cx="1346200" cy="312737"/>
          </a:xfrm>
          <a:prstGeom prst="line">
            <a:avLst/>
          </a:prstGeom>
          <a:solidFill>
            <a:schemeClr val="accent1"/>
          </a:solidFill>
          <a:ln w="15875" cap="flat" cmpd="sng" algn="ctr">
            <a:solidFill>
              <a:schemeClr val="accent6">
                <a:lumMod val="60000"/>
                <a:lumOff val="40000"/>
              </a:schemeClr>
            </a:solidFill>
            <a:prstDash val="sysDash"/>
            <a:round/>
            <a:headEnd type="none" w="med" len="med"/>
            <a:tailEnd type="none" w="med" len="med"/>
          </a:ln>
          <a:effectLst/>
        </p:spPr>
      </p:cxnSp>
      <p:cxnSp>
        <p:nvCxnSpPr>
          <p:cNvPr id="35" name="直線矢印コネクタ 34"/>
          <p:cNvCxnSpPr/>
          <p:nvPr/>
        </p:nvCxnSpPr>
        <p:spPr bwMode="auto">
          <a:xfrm>
            <a:off x="1498600" y="4114800"/>
            <a:ext cx="7938" cy="503238"/>
          </a:xfrm>
          <a:prstGeom prst="straightConnector1">
            <a:avLst/>
          </a:prstGeom>
          <a:solidFill>
            <a:schemeClr val="accent1"/>
          </a:solidFill>
          <a:ln w="25400" cap="flat" cmpd="sng" algn="ctr">
            <a:solidFill>
              <a:schemeClr val="accent6">
                <a:lumMod val="40000"/>
                <a:lumOff val="60000"/>
              </a:schemeClr>
            </a:solidFill>
            <a:prstDash val="solid"/>
            <a:round/>
            <a:headEnd type="none" w="med" len="med"/>
            <a:tailEnd type="arrow"/>
          </a:ln>
          <a:effectLst/>
        </p:spPr>
      </p:cxnSp>
      <p:cxnSp>
        <p:nvCxnSpPr>
          <p:cNvPr id="36" name="直線矢印コネクタ 35"/>
          <p:cNvCxnSpPr/>
          <p:nvPr/>
        </p:nvCxnSpPr>
        <p:spPr bwMode="auto">
          <a:xfrm>
            <a:off x="4295775" y="4114800"/>
            <a:ext cx="9525" cy="539750"/>
          </a:xfrm>
          <a:prstGeom prst="straightConnector1">
            <a:avLst/>
          </a:prstGeom>
          <a:solidFill>
            <a:schemeClr val="accent1"/>
          </a:solidFill>
          <a:ln w="25400" cap="flat" cmpd="sng" algn="ctr">
            <a:solidFill>
              <a:schemeClr val="accent6">
                <a:lumMod val="40000"/>
                <a:lumOff val="60000"/>
              </a:schemeClr>
            </a:solidFill>
            <a:prstDash val="solid"/>
            <a:round/>
            <a:headEnd type="none" w="med" len="med"/>
            <a:tailEnd type="arrow"/>
          </a:ln>
          <a:effectLst/>
        </p:spPr>
      </p:cxnSp>
      <p:cxnSp>
        <p:nvCxnSpPr>
          <p:cNvPr id="37" name="直線矢印コネクタ 36"/>
          <p:cNvCxnSpPr/>
          <p:nvPr/>
        </p:nvCxnSpPr>
        <p:spPr bwMode="auto">
          <a:xfrm>
            <a:off x="5843589" y="4114800"/>
            <a:ext cx="9525" cy="539750"/>
          </a:xfrm>
          <a:prstGeom prst="straightConnector1">
            <a:avLst/>
          </a:prstGeom>
          <a:solidFill>
            <a:schemeClr val="accent1"/>
          </a:solidFill>
          <a:ln w="25400" cap="flat" cmpd="sng" algn="ctr">
            <a:solidFill>
              <a:schemeClr val="accent6">
                <a:lumMod val="40000"/>
                <a:lumOff val="60000"/>
              </a:schemeClr>
            </a:solidFill>
            <a:prstDash val="solid"/>
            <a:round/>
            <a:headEnd type="none" w="med" len="med"/>
            <a:tailEnd type="arrow"/>
          </a:ln>
          <a:effectLst/>
        </p:spPr>
      </p:cxnSp>
      <p:cxnSp>
        <p:nvCxnSpPr>
          <p:cNvPr id="38" name="直線矢印コネクタ 37"/>
          <p:cNvCxnSpPr/>
          <p:nvPr/>
        </p:nvCxnSpPr>
        <p:spPr bwMode="auto">
          <a:xfrm>
            <a:off x="8769350" y="4151314"/>
            <a:ext cx="9525" cy="466725"/>
          </a:xfrm>
          <a:prstGeom prst="straightConnector1">
            <a:avLst/>
          </a:prstGeom>
          <a:solidFill>
            <a:schemeClr val="accent1"/>
          </a:solidFill>
          <a:ln w="25400" cap="flat" cmpd="sng" algn="ctr">
            <a:solidFill>
              <a:schemeClr val="accent6">
                <a:lumMod val="40000"/>
                <a:lumOff val="60000"/>
              </a:schemeClr>
            </a:solidFill>
            <a:prstDash val="solid"/>
            <a:round/>
            <a:headEnd type="none" w="med" len="med"/>
            <a:tailEnd type="arrow"/>
          </a:ln>
          <a:effectLst/>
        </p:spPr>
      </p:cxnSp>
      <p:sp>
        <p:nvSpPr>
          <p:cNvPr id="39" name="テキスト ボックス 38"/>
          <p:cNvSpPr txBox="1"/>
          <p:nvPr/>
        </p:nvSpPr>
        <p:spPr>
          <a:xfrm>
            <a:off x="1022391" y="4114801"/>
            <a:ext cx="1107996" cy="461665"/>
          </a:xfrm>
          <a:prstGeom prst="rect">
            <a:avLst/>
          </a:prstGeom>
          <a:noFill/>
        </p:spPr>
        <p:txBody>
          <a:bodyPr wrap="none">
            <a:spAutoFit/>
          </a:bodyPr>
          <a:lstStyle/>
          <a:p>
            <a:pPr algn="ctr">
              <a:defRPr/>
            </a:pPr>
            <a:r>
              <a:rPr kumimoji="1" lang="ja-JP" altLang="en-US" sz="1200" b="1" dirty="0">
                <a:latin typeface="HGPｺﾞｼｯｸM" pitchFamily="50" charset="-128"/>
                <a:ea typeface="HGPｺﾞｼｯｸM" pitchFamily="50" charset="-128"/>
              </a:rPr>
              <a:t>扶養控除申告</a:t>
            </a:r>
            <a:endParaRPr kumimoji="1" lang="en-US" altLang="ja-JP" sz="1200" b="1" dirty="0">
              <a:latin typeface="HGPｺﾞｼｯｸM" pitchFamily="50" charset="-128"/>
              <a:ea typeface="HGPｺﾞｼｯｸM" pitchFamily="50" charset="-128"/>
            </a:endParaRPr>
          </a:p>
          <a:p>
            <a:pPr algn="ctr">
              <a:defRPr/>
            </a:pPr>
            <a:r>
              <a:rPr kumimoji="1" lang="ja-JP" altLang="en-US" sz="1200" b="1" dirty="0">
                <a:latin typeface="HGPｺﾞｼｯｸM" pitchFamily="50" charset="-128"/>
                <a:ea typeface="HGPｺﾞｼｯｸM" pitchFamily="50" charset="-128"/>
              </a:rPr>
              <a:t>（母親）</a:t>
            </a:r>
          </a:p>
        </p:txBody>
      </p:sp>
      <p:sp>
        <p:nvSpPr>
          <p:cNvPr id="40" name="テキスト ボックス 39"/>
          <p:cNvSpPr txBox="1"/>
          <p:nvPr/>
        </p:nvSpPr>
        <p:spPr>
          <a:xfrm>
            <a:off x="3741779" y="4130677"/>
            <a:ext cx="1107996" cy="461665"/>
          </a:xfrm>
          <a:prstGeom prst="rect">
            <a:avLst/>
          </a:prstGeom>
          <a:noFill/>
        </p:spPr>
        <p:txBody>
          <a:bodyPr wrap="none">
            <a:spAutoFit/>
          </a:bodyPr>
          <a:lstStyle/>
          <a:p>
            <a:pPr algn="ctr">
              <a:defRPr/>
            </a:pPr>
            <a:r>
              <a:rPr kumimoji="1" lang="ja-JP" altLang="en-US" sz="1200" b="1" dirty="0">
                <a:latin typeface="HGPｺﾞｼｯｸM" pitchFamily="50" charset="-128"/>
                <a:ea typeface="HGPｺﾞｼｯｸM" pitchFamily="50" charset="-128"/>
              </a:rPr>
              <a:t>扶養控除申告</a:t>
            </a:r>
            <a:endParaRPr kumimoji="1" lang="en-US" altLang="ja-JP" sz="1200" b="1" dirty="0">
              <a:latin typeface="HGPｺﾞｼｯｸM" pitchFamily="50" charset="-128"/>
              <a:ea typeface="HGPｺﾞｼｯｸM" pitchFamily="50" charset="-128"/>
            </a:endParaRPr>
          </a:p>
          <a:p>
            <a:pPr algn="ctr">
              <a:defRPr/>
            </a:pPr>
            <a:r>
              <a:rPr kumimoji="1" lang="ja-JP" altLang="en-US" sz="1200" b="1" dirty="0">
                <a:latin typeface="HGPｺﾞｼｯｸM" pitchFamily="50" charset="-128"/>
                <a:ea typeface="HGPｺﾞｼｯｸM" pitchFamily="50" charset="-128"/>
              </a:rPr>
              <a:t>（母親）</a:t>
            </a:r>
          </a:p>
        </p:txBody>
      </p:sp>
      <p:sp>
        <p:nvSpPr>
          <p:cNvPr id="41" name="テキスト ボックス 40"/>
          <p:cNvSpPr txBox="1"/>
          <p:nvPr/>
        </p:nvSpPr>
        <p:spPr>
          <a:xfrm>
            <a:off x="5293559" y="4125914"/>
            <a:ext cx="1107996" cy="461665"/>
          </a:xfrm>
          <a:prstGeom prst="rect">
            <a:avLst/>
          </a:prstGeom>
          <a:noFill/>
        </p:spPr>
        <p:txBody>
          <a:bodyPr wrap="none">
            <a:spAutoFit/>
          </a:bodyPr>
          <a:lstStyle/>
          <a:p>
            <a:pPr algn="ctr">
              <a:defRPr/>
            </a:pPr>
            <a:r>
              <a:rPr kumimoji="1" lang="ja-JP" altLang="en-US" sz="1200" b="1" dirty="0">
                <a:latin typeface="HGPｺﾞｼｯｸM" pitchFamily="50" charset="-128"/>
                <a:ea typeface="HGPｺﾞｼｯｸM" pitchFamily="50" charset="-128"/>
              </a:rPr>
              <a:t>扶養控除申告</a:t>
            </a:r>
            <a:endParaRPr kumimoji="1" lang="en-US" altLang="ja-JP" sz="1200" b="1" dirty="0">
              <a:latin typeface="HGPｺﾞｼｯｸM" pitchFamily="50" charset="-128"/>
              <a:ea typeface="HGPｺﾞｼｯｸM" pitchFamily="50" charset="-128"/>
            </a:endParaRPr>
          </a:p>
          <a:p>
            <a:pPr algn="ctr">
              <a:defRPr/>
            </a:pPr>
            <a:r>
              <a:rPr kumimoji="1" lang="ja-JP" altLang="en-US" sz="1200" b="1" dirty="0">
                <a:latin typeface="HGPｺﾞｼｯｸM" pitchFamily="50" charset="-128"/>
                <a:ea typeface="HGPｺﾞｼｯｸM" pitchFamily="50" charset="-128"/>
              </a:rPr>
              <a:t>（母親）</a:t>
            </a:r>
          </a:p>
        </p:txBody>
      </p:sp>
      <p:sp>
        <p:nvSpPr>
          <p:cNvPr id="42" name="テキスト ボックス 41"/>
          <p:cNvSpPr txBox="1"/>
          <p:nvPr/>
        </p:nvSpPr>
        <p:spPr>
          <a:xfrm>
            <a:off x="8224879" y="4114801"/>
            <a:ext cx="1107996" cy="461665"/>
          </a:xfrm>
          <a:prstGeom prst="rect">
            <a:avLst/>
          </a:prstGeom>
          <a:noFill/>
        </p:spPr>
        <p:txBody>
          <a:bodyPr wrap="none">
            <a:spAutoFit/>
          </a:bodyPr>
          <a:lstStyle/>
          <a:p>
            <a:pPr algn="ctr">
              <a:defRPr/>
            </a:pPr>
            <a:r>
              <a:rPr kumimoji="1" lang="ja-JP" altLang="en-US" sz="1200" b="1" dirty="0">
                <a:latin typeface="HGPｺﾞｼｯｸM" pitchFamily="50" charset="-128"/>
                <a:ea typeface="HGPｺﾞｼｯｸM" pitchFamily="50" charset="-128"/>
              </a:rPr>
              <a:t>扶養控除申告</a:t>
            </a:r>
            <a:endParaRPr kumimoji="1" lang="en-US" altLang="ja-JP" sz="1200" b="1" dirty="0">
              <a:latin typeface="HGPｺﾞｼｯｸM" pitchFamily="50" charset="-128"/>
              <a:ea typeface="HGPｺﾞｼｯｸM" pitchFamily="50" charset="-128"/>
            </a:endParaRPr>
          </a:p>
          <a:p>
            <a:pPr algn="ctr">
              <a:defRPr/>
            </a:pPr>
            <a:r>
              <a:rPr kumimoji="1" lang="ja-JP" altLang="en-US" sz="1200" b="1" dirty="0">
                <a:latin typeface="HGPｺﾞｼｯｸM" pitchFamily="50" charset="-128"/>
                <a:ea typeface="HGPｺﾞｼｯｸM" pitchFamily="50" charset="-128"/>
              </a:rPr>
              <a:t>（母親）</a:t>
            </a:r>
          </a:p>
        </p:txBody>
      </p:sp>
      <p:sp>
        <p:nvSpPr>
          <p:cNvPr id="43" name="左右矢印 42"/>
          <p:cNvSpPr/>
          <p:nvPr/>
        </p:nvSpPr>
        <p:spPr bwMode="auto">
          <a:xfrm>
            <a:off x="1933576" y="4691063"/>
            <a:ext cx="1939925" cy="495300"/>
          </a:xfrm>
          <a:prstGeom prst="leftRightArrow">
            <a:avLst/>
          </a:prstGeom>
          <a:noFill/>
          <a:ln w="25400" cap="flat" cmpd="sng" algn="ctr">
            <a:solidFill>
              <a:schemeClr val="accent6">
                <a:lumMod val="60000"/>
                <a:lumOff val="40000"/>
              </a:schemeClr>
            </a:solidFill>
            <a:prstDash val="sysDash"/>
            <a:round/>
            <a:headEnd type="none" w="med" len="med"/>
            <a:tailEnd type="none" w="med" len="med"/>
          </a:ln>
          <a:effectLst/>
        </p:spPr>
        <p:txBody>
          <a:bodyPr/>
          <a:lstStyle/>
          <a:p>
            <a:pPr>
              <a:defRPr/>
            </a:pPr>
            <a:endParaRPr lang="ja-JP" altLang="en-US">
              <a:latin typeface="HGPｺﾞｼｯｸM" pitchFamily="50" charset="-128"/>
              <a:ea typeface="HGPｺﾞｼｯｸM" pitchFamily="50" charset="-128"/>
            </a:endParaRPr>
          </a:p>
        </p:txBody>
      </p:sp>
      <p:sp>
        <p:nvSpPr>
          <p:cNvPr id="44" name="左右矢印 43"/>
          <p:cNvSpPr/>
          <p:nvPr/>
        </p:nvSpPr>
        <p:spPr bwMode="auto">
          <a:xfrm>
            <a:off x="6357938" y="4673600"/>
            <a:ext cx="1939925" cy="495300"/>
          </a:xfrm>
          <a:prstGeom prst="leftRightArrow">
            <a:avLst/>
          </a:prstGeom>
          <a:solidFill>
            <a:schemeClr val="accent6">
              <a:lumMod val="20000"/>
              <a:lumOff val="80000"/>
            </a:schemeClr>
          </a:solidFill>
          <a:ln w="25400" cap="flat" cmpd="sng" algn="ctr">
            <a:solidFill>
              <a:schemeClr val="accent6">
                <a:lumMod val="60000"/>
                <a:lumOff val="40000"/>
              </a:schemeClr>
            </a:solidFill>
            <a:prstDash val="solid"/>
            <a:round/>
            <a:headEnd type="none" w="med" len="med"/>
            <a:tailEnd type="none" w="med" len="med"/>
          </a:ln>
          <a:effectLst/>
        </p:spPr>
        <p:txBody>
          <a:bodyPr/>
          <a:lstStyle/>
          <a:p>
            <a:pPr>
              <a:defRPr/>
            </a:pPr>
            <a:endParaRPr lang="ja-JP" altLang="en-US">
              <a:latin typeface="HGPｺﾞｼｯｸM" pitchFamily="50" charset="-128"/>
              <a:ea typeface="HGPｺﾞｼｯｸM" pitchFamily="50" charset="-128"/>
            </a:endParaRPr>
          </a:p>
        </p:txBody>
      </p:sp>
      <p:sp>
        <p:nvSpPr>
          <p:cNvPr id="45" name="四角形吹き出し 44"/>
          <p:cNvSpPr/>
          <p:nvPr/>
        </p:nvSpPr>
        <p:spPr bwMode="auto">
          <a:xfrm flipH="1">
            <a:off x="538163" y="5580065"/>
            <a:ext cx="4391025" cy="584775"/>
          </a:xfrm>
          <a:prstGeom prst="wedgeRectCallout">
            <a:avLst>
              <a:gd name="adj1" fmla="val -4523"/>
              <a:gd name="adj2" fmla="val -149121"/>
            </a:avLst>
          </a:prstGeom>
          <a:solidFill>
            <a:schemeClr val="bg1">
              <a:lumMod val="95000"/>
            </a:schemeClr>
          </a:solidFill>
          <a:ln w="25400" cap="flat" cmpd="sng" algn="ctr">
            <a:solidFill>
              <a:schemeClr val="accent6">
                <a:lumMod val="40000"/>
                <a:lumOff val="60000"/>
              </a:schemeClr>
            </a:solidFill>
            <a:prstDash val="solid"/>
            <a:round/>
            <a:headEnd type="none" w="med" len="med"/>
            <a:tailEnd type="none" w="med" len="med"/>
          </a:ln>
          <a:effectLst/>
        </p:spPr>
        <p:txBody>
          <a:bodyPr>
            <a:spAutoFit/>
          </a:bodyPr>
          <a:lstStyle/>
          <a:p>
            <a:pPr>
              <a:defRPr/>
            </a:pPr>
            <a:r>
              <a:rPr lang="ja-JP" altLang="en-US" sz="1600" b="1" dirty="0">
                <a:solidFill>
                  <a:srgbClr val="FF0000"/>
                </a:solidFill>
                <a:latin typeface="HGPｺﾞｼｯｸM" pitchFamily="50" charset="-128"/>
                <a:ea typeface="HGPｺﾞｼｯｸM" pitchFamily="50" charset="-128"/>
              </a:rPr>
              <a:t>氏名・住所による名寄せのため、名寄せ・突合が困難 （不正還付等の防止・是正に多大な事務）</a:t>
            </a:r>
          </a:p>
        </p:txBody>
      </p:sp>
      <p:sp>
        <p:nvSpPr>
          <p:cNvPr id="46" name="四角形吹き出し 45"/>
          <p:cNvSpPr/>
          <p:nvPr/>
        </p:nvSpPr>
        <p:spPr bwMode="auto">
          <a:xfrm>
            <a:off x="5561013" y="5567365"/>
            <a:ext cx="3997325" cy="584775"/>
          </a:xfrm>
          <a:prstGeom prst="wedgeRectCallout">
            <a:avLst>
              <a:gd name="adj1" fmla="val -6026"/>
              <a:gd name="adj2" fmla="val -149121"/>
            </a:avLst>
          </a:prstGeom>
          <a:solidFill>
            <a:srgbClr val="FFFF99"/>
          </a:solidFill>
          <a:ln w="25400" cap="flat" cmpd="sng" algn="ctr">
            <a:solidFill>
              <a:schemeClr val="accent6">
                <a:lumMod val="40000"/>
                <a:lumOff val="60000"/>
              </a:schemeClr>
            </a:solidFill>
            <a:prstDash val="solid"/>
            <a:round/>
            <a:headEnd type="none" w="med" len="med"/>
            <a:tailEnd type="none" w="med" len="med"/>
          </a:ln>
          <a:effectLst/>
        </p:spPr>
        <p:txBody>
          <a:bodyPr>
            <a:spAutoFit/>
          </a:bodyPr>
          <a:lstStyle/>
          <a:p>
            <a:pPr>
              <a:defRPr/>
            </a:pPr>
            <a:r>
              <a:rPr lang="ja-JP" altLang="en-US" sz="1600" b="1" dirty="0">
                <a:solidFill>
                  <a:srgbClr val="FF0000"/>
                </a:solidFill>
                <a:latin typeface="HGPｺﾞｼｯｸM" pitchFamily="50" charset="-128"/>
                <a:ea typeface="HGPｺﾞｼｯｸM" pitchFamily="50" charset="-128"/>
              </a:rPr>
              <a:t>番号による正確かつ効率的な名寄せ・突合 （税の不正還付等を効率的に防止・是正）</a:t>
            </a:r>
          </a:p>
        </p:txBody>
      </p:sp>
      <p:sp>
        <p:nvSpPr>
          <p:cNvPr id="47" name="角丸四角形 46"/>
          <p:cNvSpPr/>
          <p:nvPr/>
        </p:nvSpPr>
        <p:spPr bwMode="auto">
          <a:xfrm>
            <a:off x="3394076" y="2800352"/>
            <a:ext cx="1558925" cy="2682875"/>
          </a:xfrm>
          <a:prstGeom prst="roundRect">
            <a:avLst/>
          </a:prstGeom>
          <a:noFill/>
          <a:ln w="15875" cap="flat" cmpd="sng" algn="ctr">
            <a:solidFill>
              <a:schemeClr val="accent6">
                <a:lumMod val="40000"/>
                <a:lumOff val="60000"/>
              </a:schemeClr>
            </a:solidFill>
            <a:prstDash val="solid"/>
            <a:round/>
            <a:headEnd type="none" w="med" len="med"/>
            <a:tailEnd type="none" w="med" len="med"/>
          </a:ln>
          <a:effectLst/>
        </p:spPr>
        <p:txBody>
          <a:bodyPr/>
          <a:lstStyle/>
          <a:p>
            <a:pPr>
              <a:defRPr/>
            </a:pPr>
            <a:endParaRPr lang="ja-JP" altLang="en-US">
              <a:latin typeface="HGPｺﾞｼｯｸM" pitchFamily="50" charset="-128"/>
              <a:ea typeface="HGPｺﾞｼｯｸM" pitchFamily="50" charset="-128"/>
            </a:endParaRPr>
          </a:p>
        </p:txBody>
      </p:sp>
      <p:sp>
        <p:nvSpPr>
          <p:cNvPr id="48" name="角丸四角形 47"/>
          <p:cNvSpPr/>
          <p:nvPr/>
        </p:nvSpPr>
        <p:spPr bwMode="auto">
          <a:xfrm>
            <a:off x="7999414" y="2784477"/>
            <a:ext cx="1558925" cy="2682875"/>
          </a:xfrm>
          <a:prstGeom prst="roundRect">
            <a:avLst/>
          </a:prstGeom>
          <a:noFill/>
          <a:ln w="15875" cap="flat" cmpd="sng" algn="ctr">
            <a:solidFill>
              <a:schemeClr val="accent6">
                <a:lumMod val="40000"/>
                <a:lumOff val="60000"/>
              </a:schemeClr>
            </a:solidFill>
            <a:prstDash val="solid"/>
            <a:round/>
            <a:headEnd type="none" w="med" len="med"/>
            <a:tailEnd type="none" w="med" len="med"/>
          </a:ln>
          <a:effectLst/>
        </p:spPr>
        <p:txBody>
          <a:bodyPr/>
          <a:lstStyle/>
          <a:p>
            <a:pPr>
              <a:defRPr/>
            </a:pPr>
            <a:endParaRPr lang="ja-JP" altLang="en-US">
              <a:latin typeface="HGPｺﾞｼｯｸM" pitchFamily="50" charset="-128"/>
              <a:ea typeface="HGPｺﾞｼｯｸM" pitchFamily="50" charset="-128"/>
            </a:endParaRPr>
          </a:p>
        </p:txBody>
      </p:sp>
      <p:sp>
        <p:nvSpPr>
          <p:cNvPr id="49" name="円/楕円 48"/>
          <p:cNvSpPr/>
          <p:nvPr/>
        </p:nvSpPr>
        <p:spPr bwMode="auto">
          <a:xfrm>
            <a:off x="7112001" y="4651375"/>
            <a:ext cx="431800" cy="260350"/>
          </a:xfrm>
          <a:prstGeom prst="ellips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lIns="36000" tIns="36000" rIns="36000" bIns="36000" anchor="ctr"/>
          <a:lstStyle/>
          <a:p>
            <a:pPr algn="ctr">
              <a:defRPr/>
            </a:pPr>
            <a:r>
              <a:rPr lang="ja-JP" altLang="en-US" sz="900" b="1" dirty="0">
                <a:solidFill>
                  <a:schemeClr val="tx1"/>
                </a:solidFill>
                <a:latin typeface="HGPｺﾞｼｯｸM" pitchFamily="50" charset="-128"/>
                <a:ea typeface="HGPｺﾞｼｯｸM" pitchFamily="50" charset="-128"/>
              </a:rPr>
              <a:t>番号</a:t>
            </a:r>
          </a:p>
        </p:txBody>
      </p:sp>
      <p:sp>
        <p:nvSpPr>
          <p:cNvPr id="2" name="正方形/長方形 1"/>
          <p:cNvSpPr/>
          <p:nvPr/>
        </p:nvSpPr>
        <p:spPr>
          <a:xfrm>
            <a:off x="523875" y="1341438"/>
            <a:ext cx="4789488" cy="400110"/>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a:defRPr/>
            </a:pPr>
            <a:r>
              <a:rPr lang="ja-JP" altLang="en-US" sz="2000" dirty="0">
                <a:latin typeface="HGPｺﾞｼｯｸM" pitchFamily="50" charset="-128"/>
                <a:ea typeface="HGPｺﾞｼｯｸM" pitchFamily="50" charset="-128"/>
              </a:rPr>
              <a:t>利用イメージ②：所得の過少申告等の防止</a:t>
            </a:r>
            <a:endParaRPr lang="en-US" altLang="ja-JP" sz="2000" dirty="0">
              <a:latin typeface="HGPｺﾞｼｯｸM" pitchFamily="50" charset="-128"/>
              <a:ea typeface="HGPｺﾞｼｯｸM" pitchFamily="50" charset="-128"/>
            </a:endParaRPr>
          </a:p>
        </p:txBody>
      </p:sp>
      <p:sp>
        <p:nvSpPr>
          <p:cNvPr id="50" name="スライド番号プレースホルダ 49"/>
          <p:cNvSpPr>
            <a:spLocks noGrp="1"/>
          </p:cNvSpPr>
          <p:nvPr>
            <p:ph type="sldNum" sz="quarter" idx="12"/>
          </p:nvPr>
        </p:nvSpPr>
        <p:spPr/>
        <p:txBody>
          <a:bodyPr/>
          <a:lstStyle/>
          <a:p>
            <a:pPr>
              <a:defRPr/>
            </a:pPr>
            <a:fld id="{1E1B02A3-A528-4AD9-8E4B-5D87DB124C28}" type="slidenum">
              <a:rPr lang="ja-JP" altLang="en-US" smtClean="0"/>
              <a:pPr>
                <a:defRPr/>
              </a:pPr>
              <a:t>17</a:t>
            </a:fld>
            <a:endParaRPr lang="en-US" altLang="ja-JP"/>
          </a:p>
        </p:txBody>
      </p:sp>
      <p:sp>
        <p:nvSpPr>
          <p:cNvPr id="51" name="フッター プレースホルダ 50"/>
          <p:cNvSpPr>
            <a:spLocks noGrp="1"/>
          </p:cNvSpPr>
          <p:nvPr>
            <p:ph type="ftr" sz="quarter" idx="11"/>
          </p:nvPr>
        </p:nvSpPr>
        <p:spPr/>
        <p:txBody>
          <a:bodyPr/>
          <a:lstStyle/>
          <a:p>
            <a:pPr>
              <a:defRPr/>
            </a:pPr>
            <a:r>
              <a:rPr lang="en-US" altLang="ja-JP" smtClean="0"/>
              <a:t>3-3 </a:t>
            </a:r>
            <a:r>
              <a:rPr lang="ja-JP" altLang="en-US" smtClean="0"/>
              <a:t>番号制度の導入に向けて（制度編）</a:t>
            </a:r>
            <a:endParaRPr lang="en-US" altLang="ja-JP"/>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53" name="タイトル 2"/>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r>
              <a:rPr lang="ja-JP" altLang="en-US" smtClean="0"/>
              <a:t>７</a:t>
            </a:r>
            <a:r>
              <a:rPr lang="ja-JP" altLang="ja-JP" smtClean="0"/>
              <a:t>．</a:t>
            </a:r>
            <a:r>
              <a:rPr lang="ja-JP" altLang="en-US" smtClean="0"/>
              <a:t>番号制度の活用方法　</a:t>
            </a:r>
            <a:r>
              <a:rPr lang="ja-JP" altLang="en-US" sz="2400" smtClean="0"/>
              <a:t>～利用イメージ③～</a:t>
            </a:r>
            <a:endParaRPr lang="ja-JP" altLang="en-US" smtClean="0"/>
          </a:p>
        </p:txBody>
      </p:sp>
      <p:sp>
        <p:nvSpPr>
          <p:cNvPr id="21506" name="Rectangle 3"/>
          <p:cNvSpPr>
            <a:spLocks noGrp="1" noChangeArrowheads="1"/>
          </p:cNvSpPr>
          <p:nvPr>
            <p:ph idx="1"/>
          </p:nvPr>
        </p:nvSpPr>
        <p:spPr bwMode="auto">
          <a:xfrm>
            <a:off x="495300" y="1408113"/>
            <a:ext cx="8915400" cy="1223962"/>
          </a:xfrm>
          <a:noFill/>
          <a:ln>
            <a:miter lim="800000"/>
            <a:headEnd/>
            <a:tailEnd/>
          </a:ln>
        </p:spPr>
        <p:txBody>
          <a:bodyPr vert="horz" wrap="square" lIns="91440" tIns="45720" rIns="91440" bIns="45720" numCol="1" anchor="t" anchorCtr="0" compatLnSpc="1">
            <a:prstTxWarp prst="textNoShape">
              <a:avLst/>
            </a:prstTxWarp>
          </a:bodyPr>
          <a:lstStyle/>
          <a:p>
            <a:r>
              <a:rPr lang="ja-JP" altLang="en-US" sz="1800" dirty="0" smtClean="0"/>
              <a:t>イメージ④：所得証明書等の添付資料の削減</a:t>
            </a:r>
            <a:endParaRPr lang="en-US" altLang="ja-JP" sz="1800" dirty="0" smtClean="0"/>
          </a:p>
          <a:p>
            <a:pPr lvl="1"/>
            <a:r>
              <a:rPr lang="ja-JP" altLang="en-US" sz="1800" dirty="0" smtClean="0"/>
              <a:t>個人番号を用いて各種証明書の情報を庁内外で情報連携することにより、</a:t>
            </a:r>
            <a:endParaRPr lang="en-US" altLang="ja-JP" sz="1800" dirty="0" smtClean="0"/>
          </a:p>
          <a:p>
            <a:pPr lvl="1">
              <a:buNone/>
            </a:pPr>
            <a:r>
              <a:rPr lang="ja-JP" altLang="en-US" sz="1800" dirty="0" smtClean="0"/>
              <a:t>　　市民による証明書の取得・提出が不要になり、国民の負担を軽減。</a:t>
            </a:r>
            <a:endParaRPr lang="en-US" altLang="ja-JP" sz="1800" dirty="0" smtClean="0"/>
          </a:p>
          <a:p>
            <a:pPr lvl="1"/>
            <a:endParaRPr lang="ja-JP" altLang="en-US" sz="1800" dirty="0" smtClean="0"/>
          </a:p>
          <a:p>
            <a:endParaRPr lang="ja-JP" altLang="en-US" sz="1800" dirty="0" smtClean="0"/>
          </a:p>
        </p:txBody>
      </p:sp>
      <p:pic>
        <p:nvPicPr>
          <p:cNvPr id="21507" name="Picture 5" descr="C:\Documents and Settings\9710036\My Documents\ダウンロード\MC900431641.PNG"/>
          <p:cNvPicPr>
            <a:picLocks noChangeAspect="1" noChangeArrowheads="1"/>
          </p:cNvPicPr>
          <p:nvPr/>
        </p:nvPicPr>
        <p:blipFill>
          <a:blip r:embed="rId3" cstate="print"/>
          <a:srcRect/>
          <a:stretch>
            <a:fillRect/>
          </a:stretch>
        </p:blipFill>
        <p:spPr bwMode="auto">
          <a:xfrm>
            <a:off x="3105150" y="3922714"/>
            <a:ext cx="649288" cy="649287"/>
          </a:xfrm>
          <a:prstGeom prst="rect">
            <a:avLst/>
          </a:prstGeom>
          <a:noFill/>
          <a:ln w="9525">
            <a:noFill/>
            <a:miter lim="800000"/>
            <a:headEnd/>
            <a:tailEnd/>
          </a:ln>
        </p:spPr>
      </p:pic>
      <p:sp>
        <p:nvSpPr>
          <p:cNvPr id="21508" name="テキスト ボックス 2"/>
          <p:cNvSpPr txBox="1">
            <a:spLocks noChangeArrowheads="1"/>
          </p:cNvSpPr>
          <p:nvPr/>
        </p:nvSpPr>
        <p:spPr bwMode="auto">
          <a:xfrm>
            <a:off x="3105151" y="4572000"/>
            <a:ext cx="649537" cy="369332"/>
          </a:xfrm>
          <a:prstGeom prst="rect">
            <a:avLst/>
          </a:prstGeom>
          <a:noFill/>
          <a:ln w="9525">
            <a:noFill/>
            <a:miter lim="800000"/>
            <a:headEnd/>
            <a:tailEnd/>
          </a:ln>
        </p:spPr>
        <p:txBody>
          <a:bodyPr wrap="none">
            <a:spAutoFit/>
          </a:bodyPr>
          <a:lstStyle/>
          <a:p>
            <a:r>
              <a:rPr kumimoji="1" lang="ja-JP" altLang="en-US" b="1">
                <a:latin typeface="HGPｺﾞｼｯｸM" pitchFamily="50" charset="-128"/>
                <a:ea typeface="HGPｺﾞｼｯｸM" pitchFamily="50" charset="-128"/>
              </a:rPr>
              <a:t>本人</a:t>
            </a:r>
          </a:p>
        </p:txBody>
      </p:sp>
      <p:cxnSp>
        <p:nvCxnSpPr>
          <p:cNvPr id="21509" name="直線矢印コネクタ 4"/>
          <p:cNvCxnSpPr>
            <a:cxnSpLocks noChangeShapeType="1"/>
          </p:cNvCxnSpPr>
          <p:nvPr/>
        </p:nvCxnSpPr>
        <p:spPr bwMode="auto">
          <a:xfrm>
            <a:off x="2266950" y="3748090"/>
            <a:ext cx="768350" cy="211137"/>
          </a:xfrm>
          <a:prstGeom prst="straightConnector1">
            <a:avLst/>
          </a:prstGeom>
          <a:noFill/>
          <a:ln w="9525" algn="ctr">
            <a:solidFill>
              <a:schemeClr val="tx1"/>
            </a:solidFill>
            <a:round/>
            <a:headEnd type="arrow" w="med" len="med"/>
            <a:tailEnd type="arrow" w="med" len="med"/>
          </a:ln>
          <a:effectLst>
            <a:prstShdw prst="shdw17" dist="17961" dir="2700000">
              <a:schemeClr val="bg2"/>
            </a:prstShdw>
          </a:effectLst>
        </p:spPr>
      </p:cxnSp>
      <p:sp>
        <p:nvSpPr>
          <p:cNvPr id="12" name="メモ 11"/>
          <p:cNvSpPr/>
          <p:nvPr/>
        </p:nvSpPr>
        <p:spPr bwMode="auto">
          <a:xfrm>
            <a:off x="1665288" y="3314702"/>
            <a:ext cx="576262" cy="690563"/>
          </a:xfrm>
          <a:prstGeom prst="foldedCorner">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lIns="36000" tIns="36000" rIns="36000" bIns="36000"/>
          <a:lstStyle/>
          <a:p>
            <a:pPr algn="ctr">
              <a:defRPr/>
            </a:pPr>
            <a:endParaRPr lang="en-US" altLang="ja-JP" sz="1200" b="1" dirty="0">
              <a:solidFill>
                <a:schemeClr val="tx1"/>
              </a:solidFill>
              <a:latin typeface="HGPｺﾞｼｯｸM" pitchFamily="50" charset="-128"/>
              <a:ea typeface="HGPｺﾞｼｯｸM" pitchFamily="50" charset="-128"/>
            </a:endParaRPr>
          </a:p>
          <a:p>
            <a:pPr algn="ctr">
              <a:defRPr/>
            </a:pPr>
            <a:r>
              <a:rPr lang="ja-JP" altLang="en-US" sz="1200" b="1" dirty="0">
                <a:solidFill>
                  <a:schemeClr val="tx1"/>
                </a:solidFill>
                <a:latin typeface="HGPｺﾞｼｯｸM" pitchFamily="50" charset="-128"/>
                <a:ea typeface="HGPｺﾞｼｯｸM" pitchFamily="50" charset="-128"/>
              </a:rPr>
              <a:t>住民票</a:t>
            </a:r>
          </a:p>
        </p:txBody>
      </p:sp>
      <p:sp>
        <p:nvSpPr>
          <p:cNvPr id="21511" name="テキスト ボックス 9"/>
          <p:cNvSpPr txBox="1">
            <a:spLocks noChangeArrowheads="1"/>
          </p:cNvSpPr>
          <p:nvPr/>
        </p:nvSpPr>
        <p:spPr bwMode="auto">
          <a:xfrm>
            <a:off x="2420939" y="3325814"/>
            <a:ext cx="723275" cy="523220"/>
          </a:xfrm>
          <a:prstGeom prst="rect">
            <a:avLst/>
          </a:prstGeom>
          <a:noFill/>
          <a:ln w="9525">
            <a:noFill/>
            <a:miter lim="800000"/>
            <a:headEnd/>
            <a:tailEnd/>
          </a:ln>
        </p:spPr>
        <p:txBody>
          <a:bodyPr wrap="none">
            <a:spAutoFit/>
          </a:bodyPr>
          <a:lstStyle/>
          <a:p>
            <a:r>
              <a:rPr kumimoji="1" lang="ja-JP" altLang="en-US" sz="1400" b="1">
                <a:latin typeface="HGPｺﾞｼｯｸM" pitchFamily="50" charset="-128"/>
                <a:ea typeface="HGPｺﾞｼｯｸM" pitchFamily="50" charset="-128"/>
              </a:rPr>
              <a:t>住民票</a:t>
            </a:r>
            <a:endParaRPr kumimoji="1" lang="en-US" altLang="ja-JP" sz="1400" b="1">
              <a:latin typeface="HGPｺﾞｼｯｸM" pitchFamily="50" charset="-128"/>
              <a:ea typeface="HGPｺﾞｼｯｸM" pitchFamily="50" charset="-128"/>
            </a:endParaRPr>
          </a:p>
          <a:p>
            <a:r>
              <a:rPr kumimoji="1" lang="ja-JP" altLang="en-US" sz="1400" b="1">
                <a:latin typeface="HGPｺﾞｼｯｸM" pitchFamily="50" charset="-128"/>
                <a:ea typeface="HGPｺﾞｼｯｸM" pitchFamily="50" charset="-128"/>
              </a:rPr>
              <a:t>の取得</a:t>
            </a:r>
          </a:p>
        </p:txBody>
      </p:sp>
      <p:sp>
        <p:nvSpPr>
          <p:cNvPr id="17" name="メモ 16"/>
          <p:cNvSpPr/>
          <p:nvPr/>
        </p:nvSpPr>
        <p:spPr bwMode="auto">
          <a:xfrm>
            <a:off x="946151" y="4149727"/>
            <a:ext cx="574675" cy="688975"/>
          </a:xfrm>
          <a:prstGeom prst="foldedCorner">
            <a:avLst/>
          </a:prstGeom>
          <a:ln>
            <a:solidFill>
              <a:srgbClr val="00B050"/>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lIns="36000" tIns="36000" rIns="36000" bIns="36000"/>
          <a:lstStyle/>
          <a:p>
            <a:pPr algn="ctr">
              <a:defRPr/>
            </a:pPr>
            <a:r>
              <a:rPr lang="ja-JP" altLang="en-US" sz="1200" b="1" dirty="0">
                <a:solidFill>
                  <a:schemeClr val="tx1"/>
                </a:solidFill>
                <a:latin typeface="HGPｺﾞｼｯｸM" pitchFamily="50" charset="-128"/>
                <a:ea typeface="HGPｺﾞｼｯｸM" pitchFamily="50" charset="-128"/>
              </a:rPr>
              <a:t>所得</a:t>
            </a:r>
            <a:r>
              <a:rPr lang="en-US" altLang="ja-JP" sz="1200" b="1" dirty="0">
                <a:solidFill>
                  <a:schemeClr val="tx1"/>
                </a:solidFill>
                <a:latin typeface="HGPｺﾞｼｯｸM" pitchFamily="50" charset="-128"/>
                <a:ea typeface="HGPｺﾞｼｯｸM" pitchFamily="50" charset="-128"/>
              </a:rPr>
              <a:t/>
            </a:r>
            <a:br>
              <a:rPr lang="en-US" altLang="ja-JP" sz="1200" b="1" dirty="0">
                <a:solidFill>
                  <a:schemeClr val="tx1"/>
                </a:solidFill>
                <a:latin typeface="HGPｺﾞｼｯｸM" pitchFamily="50" charset="-128"/>
                <a:ea typeface="HGPｺﾞｼｯｸM" pitchFamily="50" charset="-128"/>
              </a:rPr>
            </a:br>
            <a:r>
              <a:rPr lang="ja-JP" altLang="en-US" sz="1200" b="1" dirty="0">
                <a:solidFill>
                  <a:schemeClr val="tx1"/>
                </a:solidFill>
                <a:latin typeface="HGPｺﾞｼｯｸM" pitchFamily="50" charset="-128"/>
                <a:ea typeface="HGPｺﾞｼｯｸM" pitchFamily="50" charset="-128"/>
              </a:rPr>
              <a:t>課税</a:t>
            </a:r>
            <a:endParaRPr lang="en-US" altLang="ja-JP" sz="1200" b="1" dirty="0">
              <a:solidFill>
                <a:schemeClr val="tx1"/>
              </a:solidFill>
              <a:latin typeface="HGPｺﾞｼｯｸM" pitchFamily="50" charset="-128"/>
              <a:ea typeface="HGPｺﾞｼｯｸM" pitchFamily="50" charset="-128"/>
            </a:endParaRPr>
          </a:p>
          <a:p>
            <a:pPr algn="ctr">
              <a:defRPr/>
            </a:pPr>
            <a:r>
              <a:rPr lang="ja-JP" altLang="en-US" sz="1200" b="1" dirty="0">
                <a:solidFill>
                  <a:schemeClr val="tx1"/>
                </a:solidFill>
                <a:latin typeface="HGPｺﾞｼｯｸM" pitchFamily="50" charset="-128"/>
                <a:ea typeface="HGPｺﾞｼｯｸM" pitchFamily="50" charset="-128"/>
              </a:rPr>
              <a:t>証明書</a:t>
            </a:r>
          </a:p>
        </p:txBody>
      </p:sp>
      <p:cxnSp>
        <p:nvCxnSpPr>
          <p:cNvPr id="21513" name="直線矢印コネクタ 19"/>
          <p:cNvCxnSpPr>
            <a:cxnSpLocks noChangeShapeType="1"/>
          </p:cNvCxnSpPr>
          <p:nvPr/>
        </p:nvCxnSpPr>
        <p:spPr bwMode="auto">
          <a:xfrm>
            <a:off x="1593850" y="4446588"/>
            <a:ext cx="1441450" cy="0"/>
          </a:xfrm>
          <a:prstGeom prst="straightConnector1">
            <a:avLst/>
          </a:prstGeom>
          <a:noFill/>
          <a:ln w="9525" algn="ctr">
            <a:solidFill>
              <a:schemeClr val="tx1"/>
            </a:solidFill>
            <a:round/>
            <a:headEnd type="arrow" w="med" len="med"/>
            <a:tailEnd type="arrow" w="med" len="med"/>
          </a:ln>
          <a:effectLst>
            <a:prstShdw prst="shdw17" dist="17961" dir="2700000">
              <a:schemeClr val="bg2"/>
            </a:prstShdw>
          </a:effectLst>
        </p:spPr>
      </p:cxnSp>
      <p:sp>
        <p:nvSpPr>
          <p:cNvPr id="21514" name="テキスト ボックス 20"/>
          <p:cNvSpPr txBox="1">
            <a:spLocks noChangeArrowheads="1"/>
          </p:cNvSpPr>
          <p:nvPr/>
        </p:nvSpPr>
        <p:spPr bwMode="auto">
          <a:xfrm>
            <a:off x="1593850" y="4130675"/>
            <a:ext cx="1285876" cy="738188"/>
          </a:xfrm>
          <a:prstGeom prst="rect">
            <a:avLst/>
          </a:prstGeom>
          <a:noFill/>
          <a:ln w="9525">
            <a:noFill/>
            <a:miter lim="800000"/>
            <a:headEnd/>
            <a:tailEnd/>
          </a:ln>
        </p:spPr>
        <p:txBody>
          <a:bodyPr>
            <a:spAutoFit/>
          </a:bodyPr>
          <a:lstStyle/>
          <a:p>
            <a:pPr algn="ctr"/>
            <a:r>
              <a:rPr kumimoji="1" lang="ja-JP" altLang="en-US" sz="1400" b="1">
                <a:latin typeface="HGPｺﾞｼｯｸM" pitchFamily="50" charset="-128"/>
                <a:ea typeface="HGPｺﾞｼｯｸM" pitchFamily="50" charset="-128"/>
              </a:rPr>
              <a:t>所得課税</a:t>
            </a:r>
            <a:endParaRPr kumimoji="1" lang="en-US" altLang="ja-JP" sz="1400" b="1">
              <a:latin typeface="HGPｺﾞｼｯｸM" pitchFamily="50" charset="-128"/>
              <a:ea typeface="HGPｺﾞｼｯｸM" pitchFamily="50" charset="-128"/>
            </a:endParaRPr>
          </a:p>
          <a:p>
            <a:pPr algn="ctr"/>
            <a:r>
              <a:rPr kumimoji="1" lang="ja-JP" altLang="en-US" sz="1400" b="1">
                <a:latin typeface="HGPｺﾞｼｯｸM" pitchFamily="50" charset="-128"/>
                <a:ea typeface="HGPｺﾞｼｯｸM" pitchFamily="50" charset="-128"/>
              </a:rPr>
              <a:t>証明書</a:t>
            </a:r>
            <a:endParaRPr kumimoji="1" lang="en-US" altLang="ja-JP" sz="1400" b="1">
              <a:latin typeface="HGPｺﾞｼｯｸM" pitchFamily="50" charset="-128"/>
              <a:ea typeface="HGPｺﾞｼｯｸM" pitchFamily="50" charset="-128"/>
            </a:endParaRPr>
          </a:p>
          <a:p>
            <a:pPr algn="ctr"/>
            <a:r>
              <a:rPr kumimoji="1" lang="ja-JP" altLang="en-US" sz="1400" b="1">
                <a:latin typeface="HGPｺﾞｼｯｸM" pitchFamily="50" charset="-128"/>
                <a:ea typeface="HGPｺﾞｼｯｸM" pitchFamily="50" charset="-128"/>
              </a:rPr>
              <a:t>の取得</a:t>
            </a:r>
          </a:p>
        </p:txBody>
      </p:sp>
      <p:sp>
        <p:nvSpPr>
          <p:cNvPr id="20" name="メモ 19"/>
          <p:cNvSpPr/>
          <p:nvPr/>
        </p:nvSpPr>
        <p:spPr bwMode="auto">
          <a:xfrm>
            <a:off x="1665288" y="5229227"/>
            <a:ext cx="576262" cy="688975"/>
          </a:xfrm>
          <a:prstGeom prst="foldedCorner">
            <a:avLst/>
          </a:prstGeom>
          <a:ln>
            <a:solidFill>
              <a:srgbClr val="FF9933"/>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lIns="36000" tIns="36000" rIns="36000" bIns="36000"/>
          <a:lstStyle/>
          <a:p>
            <a:pPr algn="ctr">
              <a:defRPr/>
            </a:pPr>
            <a:endParaRPr lang="en-US" altLang="ja-JP" sz="1200" b="1" dirty="0">
              <a:solidFill>
                <a:schemeClr val="tx1"/>
              </a:solidFill>
              <a:latin typeface="HGPｺﾞｼｯｸM" pitchFamily="50" charset="-128"/>
              <a:ea typeface="HGPｺﾞｼｯｸM" pitchFamily="50" charset="-128"/>
            </a:endParaRPr>
          </a:p>
          <a:p>
            <a:pPr algn="ctr">
              <a:defRPr/>
            </a:pPr>
            <a:r>
              <a:rPr lang="ja-JP" altLang="en-US" sz="1200" b="1" dirty="0">
                <a:solidFill>
                  <a:schemeClr val="tx1"/>
                </a:solidFill>
                <a:latin typeface="HGPｺﾞｼｯｸM" pitchFamily="50" charset="-128"/>
                <a:ea typeface="HGPｺﾞｼｯｸM" pitchFamily="50" charset="-128"/>
              </a:rPr>
              <a:t>診断書</a:t>
            </a:r>
          </a:p>
        </p:txBody>
      </p:sp>
      <p:cxnSp>
        <p:nvCxnSpPr>
          <p:cNvPr id="21516" name="直線矢印コネクタ 35"/>
          <p:cNvCxnSpPr>
            <a:cxnSpLocks noChangeShapeType="1"/>
          </p:cNvCxnSpPr>
          <p:nvPr/>
        </p:nvCxnSpPr>
        <p:spPr bwMode="auto">
          <a:xfrm flipV="1">
            <a:off x="2351088" y="4756152"/>
            <a:ext cx="754062" cy="760413"/>
          </a:xfrm>
          <a:prstGeom prst="straightConnector1">
            <a:avLst/>
          </a:prstGeom>
          <a:noFill/>
          <a:ln w="9525" algn="ctr">
            <a:solidFill>
              <a:schemeClr val="tx1"/>
            </a:solidFill>
            <a:round/>
            <a:headEnd type="arrow" w="med" len="med"/>
            <a:tailEnd type="arrow" w="med" len="med"/>
          </a:ln>
          <a:effectLst>
            <a:prstShdw prst="shdw17" dist="17961" dir="2700000">
              <a:schemeClr val="bg2"/>
            </a:prstShdw>
          </a:effectLst>
        </p:spPr>
      </p:cxnSp>
      <p:sp>
        <p:nvSpPr>
          <p:cNvPr id="21517" name="テキスト ボックス 38"/>
          <p:cNvSpPr txBox="1">
            <a:spLocks noChangeArrowheads="1"/>
          </p:cNvSpPr>
          <p:nvPr/>
        </p:nvSpPr>
        <p:spPr bwMode="auto">
          <a:xfrm>
            <a:off x="2138363" y="4994275"/>
            <a:ext cx="1287462" cy="522288"/>
          </a:xfrm>
          <a:prstGeom prst="rect">
            <a:avLst/>
          </a:prstGeom>
          <a:noFill/>
          <a:ln w="9525">
            <a:noFill/>
            <a:miter lim="800000"/>
            <a:headEnd/>
            <a:tailEnd/>
          </a:ln>
        </p:spPr>
        <p:txBody>
          <a:bodyPr>
            <a:spAutoFit/>
          </a:bodyPr>
          <a:lstStyle/>
          <a:p>
            <a:pPr algn="ctr"/>
            <a:r>
              <a:rPr kumimoji="1" lang="ja-JP" altLang="en-US" sz="1400" b="1">
                <a:latin typeface="HGPｺﾞｼｯｸM" pitchFamily="50" charset="-128"/>
                <a:ea typeface="HGPｺﾞｼｯｸM" pitchFamily="50" charset="-128"/>
              </a:rPr>
              <a:t>診断書</a:t>
            </a:r>
            <a:endParaRPr kumimoji="1" lang="en-US" altLang="ja-JP" sz="1400" b="1">
              <a:latin typeface="HGPｺﾞｼｯｸM" pitchFamily="50" charset="-128"/>
              <a:ea typeface="HGPｺﾞｼｯｸM" pitchFamily="50" charset="-128"/>
            </a:endParaRPr>
          </a:p>
          <a:p>
            <a:pPr algn="ctr"/>
            <a:r>
              <a:rPr kumimoji="1" lang="ja-JP" altLang="en-US" sz="1400" b="1">
                <a:latin typeface="HGPｺﾞｼｯｸM" pitchFamily="50" charset="-128"/>
                <a:ea typeface="HGPｺﾞｼｯｸM" pitchFamily="50" charset="-128"/>
              </a:rPr>
              <a:t>の取得</a:t>
            </a:r>
          </a:p>
        </p:txBody>
      </p:sp>
      <p:sp>
        <p:nvSpPr>
          <p:cNvPr id="21518" name="テキスト ボックス 22"/>
          <p:cNvSpPr txBox="1">
            <a:spLocks noChangeArrowheads="1"/>
          </p:cNvSpPr>
          <p:nvPr/>
        </p:nvSpPr>
        <p:spPr bwMode="auto">
          <a:xfrm>
            <a:off x="1122363" y="5516565"/>
            <a:ext cx="569912" cy="523220"/>
          </a:xfrm>
          <a:prstGeom prst="rect">
            <a:avLst/>
          </a:prstGeom>
          <a:noFill/>
          <a:ln w="9525">
            <a:noFill/>
            <a:miter lim="800000"/>
            <a:headEnd/>
            <a:tailEnd/>
          </a:ln>
        </p:spPr>
        <p:txBody>
          <a:bodyPr>
            <a:spAutoFit/>
          </a:bodyPr>
          <a:lstStyle/>
          <a:p>
            <a:pPr algn="ctr"/>
            <a:r>
              <a:rPr kumimoji="1" lang="ja-JP" altLang="en-US" sz="1400" b="1">
                <a:solidFill>
                  <a:srgbClr val="FF9933"/>
                </a:solidFill>
                <a:latin typeface="HGPｺﾞｼｯｸM" pitchFamily="50" charset="-128"/>
                <a:ea typeface="HGPｺﾞｼｯｸM" pitchFamily="50" charset="-128"/>
              </a:rPr>
              <a:t>医療機関</a:t>
            </a:r>
          </a:p>
        </p:txBody>
      </p:sp>
      <p:sp>
        <p:nvSpPr>
          <p:cNvPr id="24" name="テキスト ボックス 41"/>
          <p:cNvSpPr txBox="1">
            <a:spLocks noChangeArrowheads="1"/>
          </p:cNvSpPr>
          <p:nvPr/>
        </p:nvSpPr>
        <p:spPr bwMode="auto">
          <a:xfrm>
            <a:off x="801689" y="3429001"/>
            <a:ext cx="935037"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a:defRPr/>
            </a:pPr>
            <a:r>
              <a:rPr kumimoji="1" lang="ja-JP" altLang="en-US" sz="1400" b="1" dirty="0" smtClean="0">
                <a:solidFill>
                  <a:schemeClr val="accent5">
                    <a:lumMod val="50000"/>
                  </a:schemeClr>
                </a:solidFill>
                <a:latin typeface="HGPｺﾞｼｯｸM" pitchFamily="50" charset="-128"/>
                <a:ea typeface="HGPｺﾞｼｯｸM" pitchFamily="50" charset="-128"/>
              </a:rPr>
              <a:t>現住所地</a:t>
            </a:r>
          </a:p>
        </p:txBody>
      </p:sp>
      <p:sp>
        <p:nvSpPr>
          <p:cNvPr id="21520" name="テキスト ボックス 25"/>
          <p:cNvSpPr txBox="1">
            <a:spLocks noChangeArrowheads="1"/>
          </p:cNvSpPr>
          <p:nvPr/>
        </p:nvSpPr>
        <p:spPr bwMode="auto">
          <a:xfrm>
            <a:off x="173039" y="4205290"/>
            <a:ext cx="865187" cy="523875"/>
          </a:xfrm>
          <a:prstGeom prst="rect">
            <a:avLst/>
          </a:prstGeom>
          <a:noFill/>
          <a:ln w="9525">
            <a:noFill/>
            <a:miter lim="800000"/>
            <a:headEnd/>
            <a:tailEnd/>
          </a:ln>
        </p:spPr>
        <p:txBody>
          <a:bodyPr>
            <a:spAutoFit/>
          </a:bodyPr>
          <a:lstStyle/>
          <a:p>
            <a:pPr algn="ctr"/>
            <a:r>
              <a:rPr kumimoji="1" lang="en-US" altLang="ja-JP" sz="1400" b="1">
                <a:solidFill>
                  <a:srgbClr val="00B050"/>
                </a:solidFill>
                <a:latin typeface="HGPｺﾞｼｯｸM" pitchFamily="50" charset="-128"/>
                <a:ea typeface="HGPｺﾞｼｯｸM" pitchFamily="50" charset="-128"/>
              </a:rPr>
              <a:t>1</a:t>
            </a:r>
            <a:r>
              <a:rPr kumimoji="1" lang="ja-JP" altLang="en-US" sz="1400" b="1">
                <a:solidFill>
                  <a:srgbClr val="00B050"/>
                </a:solidFill>
                <a:latin typeface="HGPｺﾞｼｯｸM" pitchFamily="50" charset="-128"/>
                <a:ea typeface="HGPｺﾞｼｯｸM" pitchFamily="50" charset="-128"/>
              </a:rPr>
              <a:t>月</a:t>
            </a:r>
            <a:r>
              <a:rPr kumimoji="1" lang="en-US" altLang="ja-JP" sz="1400" b="1">
                <a:solidFill>
                  <a:srgbClr val="00B050"/>
                </a:solidFill>
                <a:latin typeface="HGPｺﾞｼｯｸM" pitchFamily="50" charset="-128"/>
                <a:ea typeface="HGPｺﾞｼｯｸM" pitchFamily="50" charset="-128"/>
              </a:rPr>
              <a:t>1</a:t>
            </a:r>
            <a:r>
              <a:rPr kumimoji="1" lang="ja-JP" altLang="en-US" sz="1400" b="1">
                <a:solidFill>
                  <a:srgbClr val="00B050"/>
                </a:solidFill>
                <a:latin typeface="HGPｺﾞｼｯｸM" pitchFamily="50" charset="-128"/>
                <a:ea typeface="HGPｺﾞｼｯｸM" pitchFamily="50" charset="-128"/>
              </a:rPr>
              <a:t>日</a:t>
            </a:r>
            <a:endParaRPr kumimoji="1" lang="en-US" altLang="ja-JP" sz="1400" b="1">
              <a:solidFill>
                <a:srgbClr val="00B050"/>
              </a:solidFill>
              <a:latin typeface="HGPｺﾞｼｯｸM" pitchFamily="50" charset="-128"/>
              <a:ea typeface="HGPｺﾞｼｯｸM" pitchFamily="50" charset="-128"/>
            </a:endParaRPr>
          </a:p>
          <a:p>
            <a:pPr algn="ctr"/>
            <a:r>
              <a:rPr kumimoji="1" lang="ja-JP" altLang="en-US" sz="1400" b="1">
                <a:solidFill>
                  <a:srgbClr val="00B050"/>
                </a:solidFill>
                <a:latin typeface="HGPｺﾞｼｯｸM" pitchFamily="50" charset="-128"/>
                <a:ea typeface="HGPｺﾞｼｯｸM" pitchFamily="50" charset="-128"/>
              </a:rPr>
              <a:t>住所地</a:t>
            </a:r>
          </a:p>
        </p:txBody>
      </p:sp>
      <p:cxnSp>
        <p:nvCxnSpPr>
          <p:cNvPr id="21521" name="直線矢印コネクタ 44"/>
          <p:cNvCxnSpPr>
            <a:cxnSpLocks noChangeShapeType="1"/>
          </p:cNvCxnSpPr>
          <p:nvPr/>
        </p:nvCxnSpPr>
        <p:spPr bwMode="auto">
          <a:xfrm flipV="1">
            <a:off x="3513139" y="4302125"/>
            <a:ext cx="919162" cy="0"/>
          </a:xfrm>
          <a:prstGeom prst="straightConnector1">
            <a:avLst/>
          </a:prstGeom>
          <a:noFill/>
          <a:ln w="19050" algn="ctr">
            <a:solidFill>
              <a:schemeClr val="tx1"/>
            </a:solidFill>
            <a:round/>
            <a:headEnd/>
            <a:tailEnd type="arrow" w="med" len="med"/>
          </a:ln>
          <a:effectLst>
            <a:prstShdw prst="shdw17" dist="17961" dir="2700000">
              <a:schemeClr val="bg2"/>
            </a:prstShdw>
          </a:effectLst>
        </p:spPr>
      </p:cxnSp>
      <p:sp>
        <p:nvSpPr>
          <p:cNvPr id="28" name="メモ 27"/>
          <p:cNvSpPr/>
          <p:nvPr/>
        </p:nvSpPr>
        <p:spPr bwMode="auto">
          <a:xfrm>
            <a:off x="3930651" y="4610102"/>
            <a:ext cx="576263" cy="690563"/>
          </a:xfrm>
          <a:prstGeom prst="foldedCorner">
            <a:avLst/>
          </a:prstGeom>
          <a:ln>
            <a:solidFill>
              <a:srgbClr val="FF9933"/>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lIns="36000" tIns="36000" rIns="36000" bIns="36000"/>
          <a:lstStyle/>
          <a:p>
            <a:pPr algn="ctr">
              <a:defRPr/>
            </a:pPr>
            <a:endParaRPr lang="en-US" altLang="ja-JP" sz="1200" b="1" dirty="0">
              <a:solidFill>
                <a:schemeClr val="tx1"/>
              </a:solidFill>
              <a:latin typeface="HGPｺﾞｼｯｸM" pitchFamily="50" charset="-128"/>
              <a:ea typeface="HGPｺﾞｼｯｸM" pitchFamily="50" charset="-128"/>
            </a:endParaRPr>
          </a:p>
          <a:p>
            <a:pPr algn="ctr">
              <a:defRPr/>
            </a:pPr>
            <a:r>
              <a:rPr lang="ja-JP" altLang="en-US" sz="1200" b="1" dirty="0">
                <a:solidFill>
                  <a:schemeClr val="tx1"/>
                </a:solidFill>
                <a:latin typeface="HGPｺﾞｼｯｸM" pitchFamily="50" charset="-128"/>
                <a:ea typeface="HGPｺﾞｼｯｸM" pitchFamily="50" charset="-128"/>
              </a:rPr>
              <a:t>診断書</a:t>
            </a:r>
          </a:p>
        </p:txBody>
      </p:sp>
      <p:sp>
        <p:nvSpPr>
          <p:cNvPr id="29" name="メモ 28"/>
          <p:cNvSpPr/>
          <p:nvPr/>
        </p:nvSpPr>
        <p:spPr bwMode="auto">
          <a:xfrm>
            <a:off x="3857626" y="4535490"/>
            <a:ext cx="576263" cy="688975"/>
          </a:xfrm>
          <a:prstGeom prst="foldedCorner">
            <a:avLst/>
          </a:prstGeom>
          <a:ln>
            <a:solidFill>
              <a:srgbClr val="00B050"/>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lIns="36000" tIns="36000" rIns="36000" bIns="36000"/>
          <a:lstStyle/>
          <a:p>
            <a:pPr algn="ctr">
              <a:defRPr/>
            </a:pPr>
            <a:r>
              <a:rPr lang="ja-JP" altLang="en-US" sz="1200" b="1" dirty="0">
                <a:solidFill>
                  <a:schemeClr val="tx1"/>
                </a:solidFill>
                <a:latin typeface="HGPｺﾞｼｯｸM" pitchFamily="50" charset="-128"/>
                <a:ea typeface="HGPｺﾞｼｯｸM" pitchFamily="50" charset="-128"/>
              </a:rPr>
              <a:t>所得</a:t>
            </a:r>
            <a:endParaRPr lang="en-US" altLang="ja-JP" sz="1200" b="1" dirty="0">
              <a:solidFill>
                <a:schemeClr val="tx1"/>
              </a:solidFill>
              <a:latin typeface="HGPｺﾞｼｯｸM" pitchFamily="50" charset="-128"/>
              <a:ea typeface="HGPｺﾞｼｯｸM" pitchFamily="50" charset="-128"/>
            </a:endParaRPr>
          </a:p>
          <a:p>
            <a:pPr algn="ctr">
              <a:defRPr/>
            </a:pPr>
            <a:r>
              <a:rPr lang="ja-JP" altLang="en-US" sz="1200" b="1" dirty="0">
                <a:solidFill>
                  <a:schemeClr val="tx1"/>
                </a:solidFill>
                <a:latin typeface="HGPｺﾞｼｯｸM" pitchFamily="50" charset="-128"/>
                <a:ea typeface="HGPｺﾞｼｯｸM" pitchFamily="50" charset="-128"/>
              </a:rPr>
              <a:t>証明書</a:t>
            </a:r>
          </a:p>
        </p:txBody>
      </p:sp>
      <p:sp>
        <p:nvSpPr>
          <p:cNvPr id="31" name="メモ 30"/>
          <p:cNvSpPr/>
          <p:nvPr/>
        </p:nvSpPr>
        <p:spPr bwMode="auto">
          <a:xfrm>
            <a:off x="3778251" y="4465640"/>
            <a:ext cx="576263" cy="688975"/>
          </a:xfrm>
          <a:prstGeom prst="foldedCorner">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lIns="36000" tIns="36000" rIns="36000" bIns="36000"/>
          <a:lstStyle/>
          <a:p>
            <a:pPr algn="ctr">
              <a:defRPr/>
            </a:pPr>
            <a:endParaRPr lang="en-US" altLang="ja-JP" sz="1200" b="1" dirty="0">
              <a:solidFill>
                <a:schemeClr val="tx1"/>
              </a:solidFill>
              <a:latin typeface="HGPｺﾞｼｯｸM" pitchFamily="50" charset="-128"/>
              <a:ea typeface="HGPｺﾞｼｯｸM" pitchFamily="50" charset="-128"/>
            </a:endParaRPr>
          </a:p>
          <a:p>
            <a:pPr algn="ctr">
              <a:defRPr/>
            </a:pPr>
            <a:r>
              <a:rPr lang="ja-JP" altLang="en-US" sz="1200" b="1" dirty="0">
                <a:solidFill>
                  <a:schemeClr val="tx1"/>
                </a:solidFill>
                <a:latin typeface="HGPｺﾞｼｯｸM" pitchFamily="50" charset="-128"/>
                <a:ea typeface="HGPｺﾞｼｯｸM" pitchFamily="50" charset="-128"/>
              </a:rPr>
              <a:t>住民票</a:t>
            </a:r>
          </a:p>
        </p:txBody>
      </p:sp>
      <p:sp>
        <p:nvSpPr>
          <p:cNvPr id="32" name="メモ 31"/>
          <p:cNvSpPr/>
          <p:nvPr/>
        </p:nvSpPr>
        <p:spPr bwMode="auto">
          <a:xfrm>
            <a:off x="3830638" y="3546476"/>
            <a:ext cx="576262" cy="688975"/>
          </a:xfrm>
          <a:prstGeom prst="foldedCorner">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lIns="36000" tIns="36000" rIns="36000" bIns="36000"/>
          <a:lstStyle/>
          <a:p>
            <a:pPr algn="ctr">
              <a:defRPr/>
            </a:pPr>
            <a:r>
              <a:rPr lang="ja-JP" altLang="en-US" sz="1200" b="1" dirty="0">
                <a:solidFill>
                  <a:schemeClr val="tx1"/>
                </a:solidFill>
                <a:latin typeface="HGPｺﾞｼｯｸM" pitchFamily="50" charset="-128"/>
                <a:ea typeface="HGPｺﾞｼｯｸM" pitchFamily="50" charset="-128"/>
              </a:rPr>
              <a:t>認定</a:t>
            </a:r>
            <a:endParaRPr lang="en-US" altLang="ja-JP" sz="1200" b="1" dirty="0">
              <a:solidFill>
                <a:schemeClr val="tx1"/>
              </a:solidFill>
              <a:latin typeface="HGPｺﾞｼｯｸM" pitchFamily="50" charset="-128"/>
              <a:ea typeface="HGPｺﾞｼｯｸM" pitchFamily="50" charset="-128"/>
            </a:endParaRPr>
          </a:p>
          <a:p>
            <a:pPr algn="ctr">
              <a:defRPr/>
            </a:pPr>
            <a:r>
              <a:rPr lang="ja-JP" altLang="en-US" sz="1200" b="1" dirty="0">
                <a:solidFill>
                  <a:schemeClr val="tx1"/>
                </a:solidFill>
                <a:latin typeface="HGPｺﾞｼｯｸM" pitchFamily="50" charset="-128"/>
                <a:ea typeface="HGPｺﾞｼｯｸM" pitchFamily="50" charset="-128"/>
              </a:rPr>
              <a:t>申請書</a:t>
            </a:r>
          </a:p>
        </p:txBody>
      </p:sp>
      <p:pic>
        <p:nvPicPr>
          <p:cNvPr id="21526" name="Picture 6" descr="C:\Documents and Settings\9710036\My Documents\My Pictures\Microsoft クリップ オーガナイザ\j0223642.wmf"/>
          <p:cNvPicPr>
            <a:picLocks noChangeAspect="1" noChangeArrowheads="1"/>
          </p:cNvPicPr>
          <p:nvPr/>
        </p:nvPicPr>
        <p:blipFill>
          <a:blip r:embed="rId4" cstate="print"/>
          <a:srcRect/>
          <a:stretch>
            <a:fillRect/>
          </a:stretch>
        </p:blipFill>
        <p:spPr bwMode="auto">
          <a:xfrm>
            <a:off x="4673601" y="3968750"/>
            <a:ext cx="504825" cy="661988"/>
          </a:xfrm>
          <a:prstGeom prst="rect">
            <a:avLst/>
          </a:prstGeom>
          <a:noFill/>
          <a:ln w="9525">
            <a:noFill/>
            <a:miter lim="800000"/>
            <a:headEnd/>
            <a:tailEnd/>
          </a:ln>
        </p:spPr>
      </p:pic>
      <p:sp>
        <p:nvSpPr>
          <p:cNvPr id="21527" name="テキスト ボックス 60"/>
          <p:cNvSpPr txBox="1">
            <a:spLocks noChangeArrowheads="1"/>
          </p:cNvSpPr>
          <p:nvPr/>
        </p:nvSpPr>
        <p:spPr bwMode="auto">
          <a:xfrm>
            <a:off x="4425951" y="3481389"/>
            <a:ext cx="936625" cy="523220"/>
          </a:xfrm>
          <a:prstGeom prst="rect">
            <a:avLst/>
          </a:prstGeom>
          <a:noFill/>
          <a:ln w="9525">
            <a:noFill/>
            <a:miter lim="800000"/>
            <a:headEnd/>
            <a:tailEnd/>
          </a:ln>
        </p:spPr>
        <p:txBody>
          <a:bodyPr>
            <a:spAutoFit/>
          </a:bodyPr>
          <a:lstStyle/>
          <a:p>
            <a:pPr algn="ctr"/>
            <a:r>
              <a:rPr kumimoji="1" lang="ja-JP" altLang="en-US" sz="1400" b="1">
                <a:latin typeface="HGPｺﾞｼｯｸM" pitchFamily="50" charset="-128"/>
                <a:ea typeface="HGPｺﾞｼｯｸM" pitchFamily="50" charset="-128"/>
              </a:rPr>
              <a:t>現住所地</a:t>
            </a:r>
            <a:endParaRPr kumimoji="1" lang="en-US" altLang="ja-JP" sz="1400" b="1">
              <a:latin typeface="HGPｺﾞｼｯｸM" pitchFamily="50" charset="-128"/>
              <a:ea typeface="HGPｺﾞｼｯｸM" pitchFamily="50" charset="-128"/>
            </a:endParaRPr>
          </a:p>
          <a:p>
            <a:pPr algn="ctr"/>
            <a:r>
              <a:rPr kumimoji="1" lang="ja-JP" altLang="en-US" sz="1400" b="1">
                <a:latin typeface="HGPｺﾞｼｯｸM" pitchFamily="50" charset="-128"/>
                <a:ea typeface="HGPｺﾞｼｯｸM" pitchFamily="50" charset="-128"/>
              </a:rPr>
              <a:t>窓口</a:t>
            </a:r>
          </a:p>
        </p:txBody>
      </p:sp>
      <p:pic>
        <p:nvPicPr>
          <p:cNvPr id="21528" name="Picture 5" descr="C:\Documents and Settings\9710036\My Documents\ダウンロード\MC900431641.PNG"/>
          <p:cNvPicPr>
            <a:picLocks noChangeAspect="1" noChangeArrowheads="1"/>
          </p:cNvPicPr>
          <p:nvPr/>
        </p:nvPicPr>
        <p:blipFill>
          <a:blip r:embed="rId5" cstate="print"/>
          <a:srcRect/>
          <a:stretch>
            <a:fillRect/>
          </a:stretch>
        </p:blipFill>
        <p:spPr bwMode="auto">
          <a:xfrm>
            <a:off x="6022975" y="3808413"/>
            <a:ext cx="649288" cy="647700"/>
          </a:xfrm>
          <a:prstGeom prst="rect">
            <a:avLst/>
          </a:prstGeom>
          <a:noFill/>
          <a:ln w="9525">
            <a:noFill/>
            <a:miter lim="800000"/>
            <a:headEnd/>
            <a:tailEnd/>
          </a:ln>
        </p:spPr>
      </p:pic>
      <p:sp>
        <p:nvSpPr>
          <p:cNvPr id="21529" name="テキスト ボックス 62"/>
          <p:cNvSpPr txBox="1">
            <a:spLocks noChangeArrowheads="1"/>
          </p:cNvSpPr>
          <p:nvPr/>
        </p:nvSpPr>
        <p:spPr bwMode="auto">
          <a:xfrm>
            <a:off x="6022976" y="4456114"/>
            <a:ext cx="649537" cy="369332"/>
          </a:xfrm>
          <a:prstGeom prst="rect">
            <a:avLst/>
          </a:prstGeom>
          <a:noFill/>
          <a:ln w="9525">
            <a:noFill/>
            <a:miter lim="800000"/>
            <a:headEnd/>
            <a:tailEnd/>
          </a:ln>
        </p:spPr>
        <p:txBody>
          <a:bodyPr wrap="none">
            <a:spAutoFit/>
          </a:bodyPr>
          <a:lstStyle/>
          <a:p>
            <a:r>
              <a:rPr kumimoji="1" lang="ja-JP" altLang="en-US" b="1">
                <a:latin typeface="HGPｺﾞｼｯｸM" pitchFamily="50" charset="-128"/>
                <a:ea typeface="HGPｺﾞｼｯｸM" pitchFamily="50" charset="-128"/>
              </a:rPr>
              <a:t>本人</a:t>
            </a:r>
          </a:p>
        </p:txBody>
      </p:sp>
      <p:cxnSp>
        <p:nvCxnSpPr>
          <p:cNvPr id="21530" name="直線矢印コネクタ 63"/>
          <p:cNvCxnSpPr>
            <a:cxnSpLocks noChangeShapeType="1"/>
          </p:cNvCxnSpPr>
          <p:nvPr/>
        </p:nvCxnSpPr>
        <p:spPr bwMode="auto">
          <a:xfrm flipV="1">
            <a:off x="6597651" y="4189413"/>
            <a:ext cx="919163" cy="0"/>
          </a:xfrm>
          <a:prstGeom prst="straightConnector1">
            <a:avLst/>
          </a:prstGeom>
          <a:noFill/>
          <a:ln w="19050" algn="ctr">
            <a:solidFill>
              <a:schemeClr val="tx1"/>
            </a:solidFill>
            <a:round/>
            <a:headEnd/>
            <a:tailEnd type="arrow" w="med" len="med"/>
          </a:ln>
          <a:effectLst>
            <a:prstShdw prst="shdw17" dist="17961" dir="2700000">
              <a:schemeClr val="bg2"/>
            </a:prstShdw>
          </a:effectLst>
        </p:spPr>
      </p:cxnSp>
      <p:sp>
        <p:nvSpPr>
          <p:cNvPr id="38" name="メモ 37"/>
          <p:cNvSpPr/>
          <p:nvPr/>
        </p:nvSpPr>
        <p:spPr bwMode="auto">
          <a:xfrm>
            <a:off x="6750051" y="4260852"/>
            <a:ext cx="574675" cy="690563"/>
          </a:xfrm>
          <a:prstGeom prst="foldedCorner">
            <a:avLst/>
          </a:prstGeom>
          <a:ln>
            <a:solidFill>
              <a:srgbClr val="FF9933"/>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lIns="36000" tIns="36000" rIns="36000" bIns="36000"/>
          <a:lstStyle/>
          <a:p>
            <a:pPr algn="ctr">
              <a:defRPr/>
            </a:pPr>
            <a:endParaRPr lang="en-US" altLang="ja-JP" sz="1200" b="1" dirty="0">
              <a:solidFill>
                <a:schemeClr val="tx1"/>
              </a:solidFill>
              <a:latin typeface="HGPｺﾞｼｯｸM" pitchFamily="50" charset="-128"/>
              <a:ea typeface="HGPｺﾞｼｯｸM" pitchFamily="50" charset="-128"/>
            </a:endParaRPr>
          </a:p>
          <a:p>
            <a:pPr algn="ctr">
              <a:defRPr/>
            </a:pPr>
            <a:r>
              <a:rPr lang="ja-JP" altLang="en-US" sz="1200" b="1" dirty="0">
                <a:solidFill>
                  <a:schemeClr val="tx1"/>
                </a:solidFill>
                <a:latin typeface="HGPｺﾞｼｯｸM" pitchFamily="50" charset="-128"/>
                <a:ea typeface="HGPｺﾞｼｯｸM" pitchFamily="50" charset="-128"/>
              </a:rPr>
              <a:t>診断書</a:t>
            </a:r>
          </a:p>
        </p:txBody>
      </p:sp>
      <p:sp>
        <p:nvSpPr>
          <p:cNvPr id="39" name="メモ 38"/>
          <p:cNvSpPr/>
          <p:nvPr/>
        </p:nvSpPr>
        <p:spPr bwMode="auto">
          <a:xfrm>
            <a:off x="6750051" y="3432177"/>
            <a:ext cx="574675" cy="688975"/>
          </a:xfrm>
          <a:prstGeom prst="foldedCorner">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lIns="36000" tIns="36000" rIns="36000" bIns="36000"/>
          <a:lstStyle/>
          <a:p>
            <a:pPr algn="ctr">
              <a:defRPr/>
            </a:pPr>
            <a:r>
              <a:rPr lang="ja-JP" altLang="en-US" sz="1200" b="1" dirty="0">
                <a:solidFill>
                  <a:schemeClr val="tx1"/>
                </a:solidFill>
                <a:latin typeface="HGPｺﾞｼｯｸM" pitchFamily="50" charset="-128"/>
                <a:ea typeface="HGPｺﾞｼｯｸM" pitchFamily="50" charset="-128"/>
              </a:rPr>
              <a:t>認定</a:t>
            </a:r>
            <a:endParaRPr lang="en-US" altLang="ja-JP" sz="1200" b="1" dirty="0">
              <a:solidFill>
                <a:schemeClr val="tx1"/>
              </a:solidFill>
              <a:latin typeface="HGPｺﾞｼｯｸM" pitchFamily="50" charset="-128"/>
              <a:ea typeface="HGPｺﾞｼｯｸM" pitchFamily="50" charset="-128"/>
            </a:endParaRPr>
          </a:p>
          <a:p>
            <a:pPr algn="ctr">
              <a:defRPr/>
            </a:pPr>
            <a:r>
              <a:rPr lang="ja-JP" altLang="en-US" sz="1200" b="1" dirty="0">
                <a:solidFill>
                  <a:schemeClr val="tx1"/>
                </a:solidFill>
                <a:latin typeface="HGPｺﾞｼｯｸM" pitchFamily="50" charset="-128"/>
                <a:ea typeface="HGPｺﾞｼｯｸM" pitchFamily="50" charset="-128"/>
              </a:rPr>
              <a:t>申請書</a:t>
            </a:r>
          </a:p>
        </p:txBody>
      </p:sp>
      <p:pic>
        <p:nvPicPr>
          <p:cNvPr id="21533" name="Picture 6" descr="C:\Documents and Settings\9710036\My Documents\My Pictures\Microsoft クリップ オーガナイザ\j0223642.wmf"/>
          <p:cNvPicPr>
            <a:picLocks noChangeAspect="1" noChangeArrowheads="1"/>
          </p:cNvPicPr>
          <p:nvPr/>
        </p:nvPicPr>
        <p:blipFill>
          <a:blip r:embed="rId4" cstate="print"/>
          <a:srcRect/>
          <a:stretch>
            <a:fillRect/>
          </a:stretch>
        </p:blipFill>
        <p:spPr bwMode="auto">
          <a:xfrm>
            <a:off x="7639050" y="3854450"/>
            <a:ext cx="504825" cy="661988"/>
          </a:xfrm>
          <a:prstGeom prst="rect">
            <a:avLst/>
          </a:prstGeom>
          <a:noFill/>
          <a:ln w="9525">
            <a:noFill/>
            <a:miter lim="800000"/>
            <a:headEnd/>
            <a:tailEnd/>
          </a:ln>
        </p:spPr>
      </p:pic>
      <p:sp>
        <p:nvSpPr>
          <p:cNvPr id="21534" name="テキスト ボックス 70"/>
          <p:cNvSpPr txBox="1">
            <a:spLocks noChangeArrowheads="1"/>
          </p:cNvSpPr>
          <p:nvPr/>
        </p:nvSpPr>
        <p:spPr bwMode="auto">
          <a:xfrm>
            <a:off x="7391401" y="3367088"/>
            <a:ext cx="936625" cy="523220"/>
          </a:xfrm>
          <a:prstGeom prst="rect">
            <a:avLst/>
          </a:prstGeom>
          <a:noFill/>
          <a:ln w="9525">
            <a:noFill/>
            <a:miter lim="800000"/>
            <a:headEnd/>
            <a:tailEnd/>
          </a:ln>
        </p:spPr>
        <p:txBody>
          <a:bodyPr>
            <a:spAutoFit/>
          </a:bodyPr>
          <a:lstStyle/>
          <a:p>
            <a:pPr algn="ctr"/>
            <a:r>
              <a:rPr kumimoji="1" lang="ja-JP" altLang="en-US" sz="1400" b="1">
                <a:latin typeface="HGPｺﾞｼｯｸM" pitchFamily="50" charset="-128"/>
                <a:ea typeface="HGPｺﾞｼｯｸM" pitchFamily="50" charset="-128"/>
              </a:rPr>
              <a:t>現住所地</a:t>
            </a:r>
            <a:endParaRPr kumimoji="1" lang="en-US" altLang="ja-JP" sz="1400" b="1">
              <a:latin typeface="HGPｺﾞｼｯｸM" pitchFamily="50" charset="-128"/>
              <a:ea typeface="HGPｺﾞｼｯｸM" pitchFamily="50" charset="-128"/>
            </a:endParaRPr>
          </a:p>
          <a:p>
            <a:pPr algn="ctr"/>
            <a:r>
              <a:rPr kumimoji="1" lang="ja-JP" altLang="en-US" sz="1400" b="1">
                <a:latin typeface="HGPｺﾞｼｯｸM" pitchFamily="50" charset="-128"/>
                <a:ea typeface="HGPｺﾞｼｯｸM" pitchFamily="50" charset="-128"/>
              </a:rPr>
              <a:t>窓口</a:t>
            </a:r>
          </a:p>
        </p:txBody>
      </p:sp>
      <p:sp>
        <p:nvSpPr>
          <p:cNvPr id="42" name="メモ 41"/>
          <p:cNvSpPr/>
          <p:nvPr/>
        </p:nvSpPr>
        <p:spPr bwMode="auto">
          <a:xfrm>
            <a:off x="5922964" y="5197477"/>
            <a:ext cx="574675" cy="688975"/>
          </a:xfrm>
          <a:prstGeom prst="foldedCorner">
            <a:avLst/>
          </a:prstGeom>
          <a:ln>
            <a:solidFill>
              <a:srgbClr val="FF9933"/>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lIns="36000" tIns="36000" rIns="36000" bIns="36000"/>
          <a:lstStyle/>
          <a:p>
            <a:pPr algn="ctr">
              <a:defRPr/>
            </a:pPr>
            <a:endParaRPr lang="en-US" altLang="ja-JP" sz="1200" b="1" dirty="0">
              <a:solidFill>
                <a:schemeClr val="tx1"/>
              </a:solidFill>
              <a:latin typeface="HGPｺﾞｼｯｸM" pitchFamily="50" charset="-128"/>
              <a:ea typeface="HGPｺﾞｼｯｸM" pitchFamily="50" charset="-128"/>
            </a:endParaRPr>
          </a:p>
          <a:p>
            <a:pPr algn="ctr">
              <a:defRPr/>
            </a:pPr>
            <a:r>
              <a:rPr lang="ja-JP" altLang="en-US" sz="1200" b="1" dirty="0">
                <a:solidFill>
                  <a:schemeClr val="tx1"/>
                </a:solidFill>
                <a:latin typeface="HGPｺﾞｼｯｸM" pitchFamily="50" charset="-128"/>
                <a:ea typeface="HGPｺﾞｼｯｸM" pitchFamily="50" charset="-128"/>
              </a:rPr>
              <a:t>診断書</a:t>
            </a:r>
          </a:p>
        </p:txBody>
      </p:sp>
      <p:cxnSp>
        <p:nvCxnSpPr>
          <p:cNvPr id="21536" name="直線矢印コネクタ 72"/>
          <p:cNvCxnSpPr>
            <a:cxnSpLocks noChangeShapeType="1"/>
          </p:cNvCxnSpPr>
          <p:nvPr/>
        </p:nvCxnSpPr>
        <p:spPr bwMode="auto">
          <a:xfrm flipV="1">
            <a:off x="6238875" y="4805365"/>
            <a:ext cx="107950" cy="422275"/>
          </a:xfrm>
          <a:prstGeom prst="straightConnector1">
            <a:avLst/>
          </a:prstGeom>
          <a:noFill/>
          <a:ln w="9525" algn="ctr">
            <a:solidFill>
              <a:schemeClr val="tx1"/>
            </a:solidFill>
            <a:round/>
            <a:headEnd type="arrow" w="med" len="med"/>
            <a:tailEnd type="arrow" w="med" len="med"/>
          </a:ln>
          <a:effectLst>
            <a:prstShdw prst="shdw17" dist="17961" dir="2700000">
              <a:schemeClr val="bg2"/>
            </a:prstShdw>
          </a:effectLst>
        </p:spPr>
      </p:cxnSp>
      <p:sp>
        <p:nvSpPr>
          <p:cNvPr id="21537" name="テキスト ボックス 73"/>
          <p:cNvSpPr txBox="1">
            <a:spLocks noChangeArrowheads="1"/>
          </p:cNvSpPr>
          <p:nvPr/>
        </p:nvSpPr>
        <p:spPr bwMode="auto">
          <a:xfrm>
            <a:off x="5313363" y="4724402"/>
            <a:ext cx="1285876" cy="523875"/>
          </a:xfrm>
          <a:prstGeom prst="rect">
            <a:avLst/>
          </a:prstGeom>
          <a:noFill/>
          <a:ln w="9525">
            <a:noFill/>
            <a:miter lim="800000"/>
            <a:headEnd/>
            <a:tailEnd/>
          </a:ln>
        </p:spPr>
        <p:txBody>
          <a:bodyPr>
            <a:spAutoFit/>
          </a:bodyPr>
          <a:lstStyle/>
          <a:p>
            <a:pPr algn="ctr"/>
            <a:r>
              <a:rPr kumimoji="1" lang="ja-JP" altLang="en-US" sz="1400" b="1">
                <a:latin typeface="HGPｺﾞｼｯｸM" pitchFamily="50" charset="-128"/>
                <a:ea typeface="HGPｺﾞｼｯｸM" pitchFamily="50" charset="-128"/>
              </a:rPr>
              <a:t>診断書</a:t>
            </a:r>
            <a:endParaRPr kumimoji="1" lang="en-US" altLang="ja-JP" sz="1400" b="1">
              <a:latin typeface="HGPｺﾞｼｯｸM" pitchFamily="50" charset="-128"/>
              <a:ea typeface="HGPｺﾞｼｯｸM" pitchFamily="50" charset="-128"/>
            </a:endParaRPr>
          </a:p>
          <a:p>
            <a:pPr algn="ctr"/>
            <a:r>
              <a:rPr kumimoji="1" lang="ja-JP" altLang="en-US" sz="1400" b="1">
                <a:latin typeface="HGPｺﾞｼｯｸM" pitchFamily="50" charset="-128"/>
                <a:ea typeface="HGPｺﾞｼｯｸM" pitchFamily="50" charset="-128"/>
              </a:rPr>
              <a:t>の取得</a:t>
            </a:r>
          </a:p>
        </p:txBody>
      </p:sp>
      <p:sp>
        <p:nvSpPr>
          <p:cNvPr id="21538" name="テキスト ボックス 44"/>
          <p:cNvSpPr txBox="1">
            <a:spLocks noChangeArrowheads="1"/>
          </p:cNvSpPr>
          <p:nvPr/>
        </p:nvSpPr>
        <p:spPr bwMode="auto">
          <a:xfrm>
            <a:off x="5378450" y="5484815"/>
            <a:ext cx="571500" cy="523220"/>
          </a:xfrm>
          <a:prstGeom prst="rect">
            <a:avLst/>
          </a:prstGeom>
          <a:noFill/>
          <a:ln w="9525">
            <a:noFill/>
            <a:miter lim="800000"/>
            <a:headEnd/>
            <a:tailEnd/>
          </a:ln>
        </p:spPr>
        <p:txBody>
          <a:bodyPr>
            <a:spAutoFit/>
          </a:bodyPr>
          <a:lstStyle/>
          <a:p>
            <a:pPr algn="ctr"/>
            <a:r>
              <a:rPr kumimoji="1" lang="ja-JP" altLang="en-US" sz="1400" b="1">
                <a:solidFill>
                  <a:srgbClr val="FF9933"/>
                </a:solidFill>
                <a:latin typeface="HGPｺﾞｼｯｸM" pitchFamily="50" charset="-128"/>
                <a:ea typeface="HGPｺﾞｼｯｸM" pitchFamily="50" charset="-128"/>
              </a:rPr>
              <a:t>医療機関</a:t>
            </a:r>
          </a:p>
        </p:txBody>
      </p:sp>
      <p:sp>
        <p:nvSpPr>
          <p:cNvPr id="46" name="メモ 45"/>
          <p:cNvSpPr/>
          <p:nvPr/>
        </p:nvSpPr>
        <p:spPr bwMode="auto">
          <a:xfrm>
            <a:off x="8920163" y="3387727"/>
            <a:ext cx="576262" cy="688975"/>
          </a:xfrm>
          <a:prstGeom prst="foldedCorner">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lIns="36000" tIns="36000" rIns="36000" bIns="36000"/>
          <a:lstStyle/>
          <a:p>
            <a:pPr algn="ctr">
              <a:defRPr/>
            </a:pPr>
            <a:endParaRPr lang="en-US" altLang="ja-JP" sz="1200" b="1" dirty="0">
              <a:solidFill>
                <a:schemeClr val="tx1"/>
              </a:solidFill>
              <a:latin typeface="HGPｺﾞｼｯｸM" pitchFamily="50" charset="-128"/>
              <a:ea typeface="HGPｺﾞｼｯｸM" pitchFamily="50" charset="-128"/>
            </a:endParaRPr>
          </a:p>
          <a:p>
            <a:pPr algn="ctr">
              <a:defRPr/>
            </a:pPr>
            <a:r>
              <a:rPr lang="ja-JP" altLang="en-US" sz="1200" b="1" dirty="0">
                <a:solidFill>
                  <a:schemeClr val="tx1"/>
                </a:solidFill>
                <a:latin typeface="HGPｺﾞｼｯｸM" pitchFamily="50" charset="-128"/>
                <a:ea typeface="HGPｺﾞｼｯｸM" pitchFamily="50" charset="-128"/>
              </a:rPr>
              <a:t>住民票</a:t>
            </a:r>
          </a:p>
        </p:txBody>
      </p:sp>
      <p:sp>
        <p:nvSpPr>
          <p:cNvPr id="48" name="メモ 47"/>
          <p:cNvSpPr/>
          <p:nvPr/>
        </p:nvSpPr>
        <p:spPr bwMode="auto">
          <a:xfrm>
            <a:off x="8928102" y="4652965"/>
            <a:ext cx="576263" cy="688975"/>
          </a:xfrm>
          <a:prstGeom prst="foldedCorner">
            <a:avLst/>
          </a:prstGeom>
          <a:ln>
            <a:solidFill>
              <a:srgbClr val="00B050"/>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lIns="36000" tIns="36000" rIns="36000" bIns="36000"/>
          <a:lstStyle/>
          <a:p>
            <a:pPr algn="ctr">
              <a:defRPr/>
            </a:pPr>
            <a:r>
              <a:rPr lang="ja-JP" altLang="en-US" sz="1200" b="1" dirty="0">
                <a:solidFill>
                  <a:schemeClr val="tx1"/>
                </a:solidFill>
                <a:latin typeface="HGPｺﾞｼｯｸM" pitchFamily="50" charset="-128"/>
                <a:ea typeface="HGPｺﾞｼｯｸM" pitchFamily="50" charset="-128"/>
              </a:rPr>
              <a:t>所得</a:t>
            </a:r>
            <a:endParaRPr lang="en-US" altLang="ja-JP" sz="1200" b="1" dirty="0">
              <a:solidFill>
                <a:schemeClr val="tx1"/>
              </a:solidFill>
              <a:latin typeface="HGPｺﾞｼｯｸM" pitchFamily="50" charset="-128"/>
              <a:ea typeface="HGPｺﾞｼｯｸM" pitchFamily="50" charset="-128"/>
            </a:endParaRPr>
          </a:p>
          <a:p>
            <a:pPr algn="ctr">
              <a:defRPr/>
            </a:pPr>
            <a:r>
              <a:rPr lang="ja-JP" altLang="en-US" sz="1200" b="1" dirty="0">
                <a:solidFill>
                  <a:schemeClr val="tx1"/>
                </a:solidFill>
                <a:latin typeface="HGPｺﾞｼｯｸM" pitchFamily="50" charset="-128"/>
                <a:ea typeface="HGPｺﾞｼｯｸM" pitchFamily="50" charset="-128"/>
              </a:rPr>
              <a:t>課税</a:t>
            </a:r>
            <a:endParaRPr lang="en-US" altLang="ja-JP" sz="1200" b="1" dirty="0">
              <a:solidFill>
                <a:schemeClr val="tx1"/>
              </a:solidFill>
              <a:latin typeface="HGPｺﾞｼｯｸM" pitchFamily="50" charset="-128"/>
              <a:ea typeface="HGPｺﾞｼｯｸM" pitchFamily="50" charset="-128"/>
            </a:endParaRPr>
          </a:p>
          <a:p>
            <a:pPr algn="ctr">
              <a:defRPr/>
            </a:pPr>
            <a:r>
              <a:rPr lang="ja-JP" altLang="en-US" sz="1200" b="1" dirty="0">
                <a:solidFill>
                  <a:schemeClr val="tx1"/>
                </a:solidFill>
                <a:latin typeface="HGPｺﾞｼｯｸM" pitchFamily="50" charset="-128"/>
                <a:ea typeface="HGPｺﾞｼｯｸM" pitchFamily="50" charset="-128"/>
              </a:rPr>
              <a:t>証明書</a:t>
            </a:r>
          </a:p>
        </p:txBody>
      </p:sp>
      <p:cxnSp>
        <p:nvCxnSpPr>
          <p:cNvPr id="21541" name="カギ線コネクタ 7182"/>
          <p:cNvCxnSpPr>
            <a:cxnSpLocks noChangeShapeType="1"/>
            <a:stCxn id="0" idx="3"/>
            <a:endCxn id="46" idx="1"/>
          </p:cNvCxnSpPr>
          <p:nvPr/>
        </p:nvCxnSpPr>
        <p:spPr bwMode="auto">
          <a:xfrm flipV="1">
            <a:off x="8143875" y="3732215"/>
            <a:ext cx="776289" cy="454025"/>
          </a:xfrm>
          <a:prstGeom prst="bentConnector3">
            <a:avLst>
              <a:gd name="adj1" fmla="val 50000"/>
            </a:avLst>
          </a:prstGeom>
          <a:noFill/>
          <a:ln w="9525" algn="ctr">
            <a:solidFill>
              <a:schemeClr val="tx1"/>
            </a:solidFill>
            <a:round/>
            <a:headEnd type="arrow" w="med" len="med"/>
            <a:tailEnd type="arrow" w="med" len="med"/>
          </a:ln>
          <a:effectLst>
            <a:prstShdw prst="shdw17" dist="17961" dir="2700000">
              <a:schemeClr val="bg2"/>
            </a:prstShdw>
          </a:effectLst>
        </p:spPr>
      </p:cxnSp>
      <p:cxnSp>
        <p:nvCxnSpPr>
          <p:cNvPr id="21542" name="カギ線コネクタ 95"/>
          <p:cNvCxnSpPr>
            <a:cxnSpLocks noChangeShapeType="1"/>
            <a:stCxn id="0" idx="3"/>
            <a:endCxn id="48" idx="1"/>
          </p:cNvCxnSpPr>
          <p:nvPr/>
        </p:nvCxnSpPr>
        <p:spPr bwMode="auto">
          <a:xfrm>
            <a:off x="8143876" y="4186238"/>
            <a:ext cx="784225" cy="811212"/>
          </a:xfrm>
          <a:prstGeom prst="bentConnector3">
            <a:avLst>
              <a:gd name="adj1" fmla="val 50000"/>
            </a:avLst>
          </a:prstGeom>
          <a:noFill/>
          <a:ln w="9525" algn="ctr">
            <a:solidFill>
              <a:schemeClr val="tx1"/>
            </a:solidFill>
            <a:round/>
            <a:headEnd type="arrow" w="med" len="med"/>
            <a:tailEnd type="arrow" w="med" len="med"/>
          </a:ln>
          <a:effectLst>
            <a:prstShdw prst="shdw17" dist="17961" dir="2700000">
              <a:schemeClr val="bg2"/>
            </a:prstShdw>
          </a:effectLst>
        </p:spPr>
      </p:cxnSp>
      <p:sp>
        <p:nvSpPr>
          <p:cNvPr id="21543" name="テキスト ボックス 99"/>
          <p:cNvSpPr txBox="1">
            <a:spLocks noChangeArrowheads="1"/>
          </p:cNvSpPr>
          <p:nvPr/>
        </p:nvSpPr>
        <p:spPr bwMode="auto">
          <a:xfrm>
            <a:off x="7769226" y="4705352"/>
            <a:ext cx="1287463" cy="523875"/>
          </a:xfrm>
          <a:prstGeom prst="rect">
            <a:avLst/>
          </a:prstGeom>
          <a:noFill/>
          <a:ln w="9525">
            <a:noFill/>
            <a:miter lim="800000"/>
            <a:headEnd/>
            <a:tailEnd/>
          </a:ln>
        </p:spPr>
        <p:txBody>
          <a:bodyPr>
            <a:spAutoFit/>
          </a:bodyPr>
          <a:lstStyle/>
          <a:p>
            <a:pPr algn="ctr"/>
            <a:r>
              <a:rPr kumimoji="1" lang="ja-JP" altLang="en-US" sz="1400" b="1">
                <a:latin typeface="HGPｺﾞｼｯｸM" pitchFamily="50" charset="-128"/>
                <a:ea typeface="HGPｺﾞｼｯｸM" pitchFamily="50" charset="-128"/>
              </a:rPr>
              <a:t>庁内外の</a:t>
            </a:r>
            <a:endParaRPr kumimoji="1" lang="en-US" altLang="ja-JP" sz="1400" b="1">
              <a:latin typeface="HGPｺﾞｼｯｸM" pitchFamily="50" charset="-128"/>
              <a:ea typeface="HGPｺﾞｼｯｸM" pitchFamily="50" charset="-128"/>
            </a:endParaRPr>
          </a:p>
          <a:p>
            <a:pPr algn="ctr"/>
            <a:r>
              <a:rPr kumimoji="1" lang="ja-JP" altLang="en-US" sz="1400" b="1">
                <a:latin typeface="HGPｺﾞｼｯｸM" pitchFamily="50" charset="-128"/>
                <a:ea typeface="HGPｺﾞｼｯｸM" pitchFamily="50" charset="-128"/>
              </a:rPr>
              <a:t>情報連携</a:t>
            </a:r>
          </a:p>
        </p:txBody>
      </p:sp>
      <p:sp>
        <p:nvSpPr>
          <p:cNvPr id="53" name="円/楕円 52"/>
          <p:cNvSpPr/>
          <p:nvPr/>
        </p:nvSpPr>
        <p:spPr bwMode="auto">
          <a:xfrm>
            <a:off x="6821489" y="3829050"/>
            <a:ext cx="431800" cy="261938"/>
          </a:xfrm>
          <a:prstGeom prst="ellips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lIns="36000" tIns="36000" rIns="36000" bIns="36000" anchor="ctr"/>
          <a:lstStyle/>
          <a:p>
            <a:pPr algn="ctr">
              <a:defRPr/>
            </a:pPr>
            <a:r>
              <a:rPr lang="ja-JP" altLang="en-US" sz="900" b="1" dirty="0">
                <a:solidFill>
                  <a:schemeClr val="tx1"/>
                </a:solidFill>
                <a:latin typeface="HGPｺﾞｼｯｸM" pitchFamily="50" charset="-128"/>
                <a:ea typeface="HGPｺﾞｼｯｸM" pitchFamily="50" charset="-128"/>
              </a:rPr>
              <a:t>番号</a:t>
            </a:r>
          </a:p>
        </p:txBody>
      </p:sp>
      <p:sp>
        <p:nvSpPr>
          <p:cNvPr id="54" name="円/楕円 53"/>
          <p:cNvSpPr/>
          <p:nvPr/>
        </p:nvSpPr>
        <p:spPr bwMode="auto">
          <a:xfrm>
            <a:off x="8775701" y="3887790"/>
            <a:ext cx="431800" cy="261937"/>
          </a:xfrm>
          <a:prstGeom prst="ellips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lIns="36000" tIns="36000" rIns="36000" bIns="36000" anchor="ctr"/>
          <a:lstStyle/>
          <a:p>
            <a:pPr algn="ctr">
              <a:defRPr/>
            </a:pPr>
            <a:r>
              <a:rPr lang="ja-JP" altLang="en-US" sz="900" b="1" dirty="0">
                <a:solidFill>
                  <a:schemeClr val="tx1"/>
                </a:solidFill>
                <a:latin typeface="HGPｺﾞｼｯｸM" pitchFamily="50" charset="-128"/>
                <a:ea typeface="HGPｺﾞｼｯｸM" pitchFamily="50" charset="-128"/>
              </a:rPr>
              <a:t>番号</a:t>
            </a:r>
          </a:p>
        </p:txBody>
      </p:sp>
      <p:sp>
        <p:nvSpPr>
          <p:cNvPr id="56" name="円/楕円 55"/>
          <p:cNvSpPr/>
          <p:nvPr/>
        </p:nvSpPr>
        <p:spPr bwMode="auto">
          <a:xfrm>
            <a:off x="8864601" y="5283200"/>
            <a:ext cx="431800" cy="261938"/>
          </a:xfrm>
          <a:prstGeom prst="ellips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lIns="36000" tIns="36000" rIns="36000" bIns="36000" anchor="ctr"/>
          <a:lstStyle/>
          <a:p>
            <a:pPr algn="ctr">
              <a:defRPr/>
            </a:pPr>
            <a:r>
              <a:rPr lang="ja-JP" altLang="en-US" sz="900" b="1" dirty="0">
                <a:solidFill>
                  <a:schemeClr val="tx1"/>
                </a:solidFill>
                <a:latin typeface="HGPｺﾞｼｯｸM" pitchFamily="50" charset="-128"/>
                <a:ea typeface="HGPｺﾞｼｯｸM" pitchFamily="50" charset="-128"/>
              </a:rPr>
              <a:t>番号</a:t>
            </a:r>
          </a:p>
        </p:txBody>
      </p:sp>
      <p:sp>
        <p:nvSpPr>
          <p:cNvPr id="57" name="円/楕円 56"/>
          <p:cNvSpPr/>
          <p:nvPr/>
        </p:nvSpPr>
        <p:spPr bwMode="auto">
          <a:xfrm>
            <a:off x="7927976" y="4246565"/>
            <a:ext cx="431800" cy="261937"/>
          </a:xfrm>
          <a:prstGeom prst="ellips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lIns="36000" tIns="36000" rIns="36000" bIns="36000" anchor="ctr"/>
          <a:lstStyle/>
          <a:p>
            <a:pPr algn="ctr">
              <a:defRPr/>
            </a:pPr>
            <a:r>
              <a:rPr lang="ja-JP" altLang="en-US" sz="900" b="1" dirty="0">
                <a:solidFill>
                  <a:schemeClr val="tx1"/>
                </a:solidFill>
                <a:latin typeface="HGPｺﾞｼｯｸM" pitchFamily="50" charset="-128"/>
                <a:ea typeface="HGPｺﾞｼｯｸM" pitchFamily="50" charset="-128"/>
              </a:rPr>
              <a:t>番号</a:t>
            </a:r>
          </a:p>
        </p:txBody>
      </p:sp>
      <p:sp>
        <p:nvSpPr>
          <p:cNvPr id="21548" name="円/楕円 57"/>
          <p:cNvSpPr>
            <a:spLocks noChangeArrowheads="1"/>
          </p:cNvSpPr>
          <p:nvPr/>
        </p:nvSpPr>
        <p:spPr bwMode="auto">
          <a:xfrm>
            <a:off x="6373813" y="2565400"/>
            <a:ext cx="2936876" cy="585788"/>
          </a:xfrm>
          <a:prstGeom prst="ellipse">
            <a:avLst/>
          </a:prstGeom>
          <a:solidFill>
            <a:srgbClr val="FFFF99"/>
          </a:solidFill>
          <a:ln w="9525" algn="ctr">
            <a:noFill/>
            <a:round/>
            <a:headEnd/>
            <a:tailEnd/>
          </a:ln>
          <a:effectLst>
            <a:prstShdw prst="shdw17" dist="17961" dir="2700000">
              <a:schemeClr val="bg2"/>
            </a:prstShdw>
          </a:effectLst>
        </p:spPr>
        <p:txBody>
          <a:bodyPr lIns="0" tIns="0" rIns="0" bIns="0" anchor="ctr"/>
          <a:lstStyle/>
          <a:p>
            <a:pPr algn="ctr"/>
            <a:r>
              <a:rPr lang="ja-JP" altLang="en-US" sz="1400" b="1">
                <a:solidFill>
                  <a:srgbClr val="FF0000"/>
                </a:solidFill>
                <a:latin typeface="HGPｺﾞｼｯｸM" pitchFamily="50" charset="-128"/>
                <a:ea typeface="HGPｺﾞｼｯｸM" pitchFamily="50" charset="-128"/>
              </a:rPr>
              <a:t>各種証明書取得のための時間、コストを軽減</a:t>
            </a:r>
          </a:p>
        </p:txBody>
      </p:sp>
      <p:sp>
        <p:nvSpPr>
          <p:cNvPr id="58" name="円/楕円 57"/>
          <p:cNvSpPr>
            <a:spLocks noChangeArrowheads="1"/>
          </p:cNvSpPr>
          <p:nvPr/>
        </p:nvSpPr>
        <p:spPr bwMode="auto">
          <a:xfrm>
            <a:off x="1722439" y="2565400"/>
            <a:ext cx="3321050" cy="649288"/>
          </a:xfrm>
          <a:prstGeom prst="ellipse">
            <a:avLst/>
          </a:prstGeom>
          <a:solidFill>
            <a:schemeClr val="bg1">
              <a:lumMod val="95000"/>
            </a:schemeClr>
          </a:solidFill>
          <a:ln>
            <a:noFill/>
          </a:ln>
          <a:effectLst>
            <a:prstShdw prst="shdw17" dist="17961" dir="2700000">
              <a:schemeClr val="bg2"/>
            </a:prstShdw>
          </a:effectLst>
        </p:spPr>
        <p:txBody>
          <a:bodyPr lIns="0" tIns="0" rIns="0" bIns="0" anchor="ctr"/>
          <a:lstStyle/>
          <a:p>
            <a:pPr algn="ctr">
              <a:defRPr/>
            </a:pPr>
            <a:r>
              <a:rPr lang="ja-JP" altLang="en-US" sz="1400" b="1" dirty="0">
                <a:solidFill>
                  <a:srgbClr val="FF0000"/>
                </a:solidFill>
                <a:latin typeface="HGPｺﾞｼｯｸM" pitchFamily="50" charset="-128"/>
                <a:ea typeface="HGPｺﾞｼｯｸM" pitchFamily="50" charset="-128"/>
              </a:rPr>
              <a:t>役所内で各種証明書を取得し、添付書類として提出</a:t>
            </a:r>
          </a:p>
        </p:txBody>
      </p:sp>
      <p:sp>
        <p:nvSpPr>
          <p:cNvPr id="2" name="正方形/長方形 1"/>
          <p:cNvSpPr/>
          <p:nvPr/>
        </p:nvSpPr>
        <p:spPr>
          <a:xfrm>
            <a:off x="531814" y="1300163"/>
            <a:ext cx="5761037" cy="400110"/>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a:defRPr/>
            </a:pPr>
            <a:r>
              <a:rPr lang="ja-JP" altLang="en-US" sz="2000" dirty="0">
                <a:latin typeface="HGPｺﾞｼｯｸM" pitchFamily="50" charset="-128"/>
                <a:ea typeface="HGPｺﾞｼｯｸM" pitchFamily="50" charset="-128"/>
              </a:rPr>
              <a:t>利用イメージ③：所得証明書等の添付資料の削減</a:t>
            </a:r>
            <a:endParaRPr lang="en-US" altLang="ja-JP" sz="2000" dirty="0">
              <a:latin typeface="HGPｺﾞｼｯｸM" pitchFamily="50" charset="-128"/>
              <a:ea typeface="HGPｺﾞｼｯｸM" pitchFamily="50" charset="-128"/>
            </a:endParaRPr>
          </a:p>
        </p:txBody>
      </p:sp>
      <p:sp>
        <p:nvSpPr>
          <p:cNvPr id="59" name="テキスト ボックス 58"/>
          <p:cNvSpPr txBox="1"/>
          <p:nvPr/>
        </p:nvSpPr>
        <p:spPr>
          <a:xfrm>
            <a:off x="771526" y="2659063"/>
            <a:ext cx="872355" cy="400110"/>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a:defRPr/>
            </a:pPr>
            <a:r>
              <a:rPr kumimoji="1" lang="ja-JP" altLang="en-US" sz="2000" b="1" dirty="0">
                <a:latin typeface="HGPｺﾞｼｯｸM" pitchFamily="50" charset="-128"/>
                <a:ea typeface="HGPｺﾞｼｯｸM" pitchFamily="50" charset="-128"/>
              </a:rPr>
              <a:t>現　状</a:t>
            </a:r>
          </a:p>
        </p:txBody>
      </p:sp>
      <p:sp>
        <p:nvSpPr>
          <p:cNvPr id="60" name="テキスト ボックス 59"/>
          <p:cNvSpPr txBox="1"/>
          <p:nvPr/>
        </p:nvSpPr>
        <p:spPr>
          <a:xfrm>
            <a:off x="5448300" y="2668588"/>
            <a:ext cx="872355" cy="400110"/>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a:defRPr/>
            </a:pPr>
            <a:r>
              <a:rPr kumimoji="1" lang="ja-JP" altLang="en-US" sz="2000" b="1" dirty="0">
                <a:latin typeface="HGPｺﾞｼｯｸM" pitchFamily="50" charset="-128"/>
                <a:ea typeface="HGPｺﾞｼｯｸM" pitchFamily="50" charset="-128"/>
              </a:rPr>
              <a:t>今　後</a:t>
            </a:r>
          </a:p>
        </p:txBody>
      </p:sp>
      <p:sp>
        <p:nvSpPr>
          <p:cNvPr id="50" name="スライド番号プレースホルダ 49"/>
          <p:cNvSpPr>
            <a:spLocks noGrp="1"/>
          </p:cNvSpPr>
          <p:nvPr>
            <p:ph type="sldNum" sz="quarter" idx="12"/>
          </p:nvPr>
        </p:nvSpPr>
        <p:spPr/>
        <p:txBody>
          <a:bodyPr/>
          <a:lstStyle/>
          <a:p>
            <a:pPr>
              <a:defRPr/>
            </a:pPr>
            <a:fld id="{1E1B02A3-A528-4AD9-8E4B-5D87DB124C28}" type="slidenum">
              <a:rPr lang="ja-JP" altLang="en-US" smtClean="0"/>
              <a:pPr>
                <a:defRPr/>
              </a:pPr>
              <a:t>18</a:t>
            </a:fld>
            <a:endParaRPr lang="en-US" altLang="ja-JP"/>
          </a:p>
        </p:txBody>
      </p:sp>
      <p:sp>
        <p:nvSpPr>
          <p:cNvPr id="51" name="フッター プレースホルダ 50"/>
          <p:cNvSpPr>
            <a:spLocks noGrp="1"/>
          </p:cNvSpPr>
          <p:nvPr>
            <p:ph type="ftr" sz="quarter" idx="11"/>
          </p:nvPr>
        </p:nvSpPr>
        <p:spPr/>
        <p:txBody>
          <a:bodyPr/>
          <a:lstStyle/>
          <a:p>
            <a:pPr>
              <a:defRPr/>
            </a:pPr>
            <a:r>
              <a:rPr lang="en-US" altLang="ja-JP" smtClean="0"/>
              <a:t>3-3 </a:t>
            </a:r>
            <a:r>
              <a:rPr lang="ja-JP" altLang="en-US" smtClean="0"/>
              <a:t>番号制度の導入に向けて（制度編）</a:t>
            </a:r>
            <a:endParaRPr lang="en-US" altLang="ja-JP"/>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タイトル 1"/>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r>
              <a:rPr lang="ja-JP" altLang="ja-JP" dirty="0" smtClean="0"/>
              <a:t>１．本講義の学習目標</a:t>
            </a:r>
            <a:endParaRPr lang="ja-JP" altLang="en-US" dirty="0" smtClean="0"/>
          </a:p>
        </p:txBody>
      </p:sp>
      <p:sp>
        <p:nvSpPr>
          <p:cNvPr id="4098" name="コンテンツ プレースホルダー 1"/>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ja-JP" altLang="en-US" sz="2800" dirty="0" smtClean="0"/>
              <a:t>番号制度の概要について理解できる。</a:t>
            </a:r>
            <a:endParaRPr lang="en-US" altLang="ja-JP" sz="2800" dirty="0" smtClean="0"/>
          </a:p>
          <a:p>
            <a:pPr lvl="1"/>
            <a:r>
              <a:rPr lang="ja-JP" altLang="en-US" sz="2400" dirty="0" smtClean="0"/>
              <a:t>番号制度の目的および導入により実現が期待されること等について理解できる。</a:t>
            </a:r>
            <a:endParaRPr lang="en-US" altLang="ja-JP" sz="2400" dirty="0" smtClean="0"/>
          </a:p>
          <a:p>
            <a:pPr lvl="1"/>
            <a:r>
              <a:rPr lang="ja-JP" altLang="en-US" sz="2400" dirty="0" smtClean="0"/>
              <a:t>番号制度案のうち自治体に係る部分について、概要と主要なキーワードについて理解できること。</a:t>
            </a:r>
            <a:endParaRPr lang="en-US" altLang="ja-JP" sz="2400" dirty="0" smtClean="0"/>
          </a:p>
          <a:p>
            <a:r>
              <a:rPr lang="ja-JP" altLang="en-US" sz="2800" dirty="0" smtClean="0"/>
              <a:t>番号制度の導入にともなう自治体業務への影響について理解できる。</a:t>
            </a:r>
            <a:endParaRPr lang="en-US" altLang="ja-JP" sz="2800" dirty="0" smtClean="0"/>
          </a:p>
          <a:p>
            <a:pPr lvl="1"/>
            <a:r>
              <a:rPr lang="ja-JP" altLang="en-US" sz="2400" dirty="0" smtClean="0"/>
              <a:t>自治体業務への主な影響について理解できる。</a:t>
            </a:r>
            <a:endParaRPr lang="en-US" altLang="ja-JP" sz="2400" dirty="0" smtClean="0"/>
          </a:p>
          <a:p>
            <a:pPr lvl="1"/>
            <a:r>
              <a:rPr lang="ja-JP" altLang="en-US" sz="2400" dirty="0" smtClean="0"/>
              <a:t>導入スケジュールについて理解できる。</a:t>
            </a:r>
            <a:endParaRPr lang="en-US" altLang="ja-JP" sz="2400" dirty="0" smtClean="0"/>
          </a:p>
          <a:p>
            <a:r>
              <a:rPr lang="ja-JP" altLang="en-US" sz="2800" dirty="0" smtClean="0"/>
              <a:t>番号法の支援策について理解できる。</a:t>
            </a:r>
          </a:p>
        </p:txBody>
      </p:sp>
      <p:sp>
        <p:nvSpPr>
          <p:cNvPr id="4" name="スライド番号プレースホルダ 3"/>
          <p:cNvSpPr>
            <a:spLocks noGrp="1"/>
          </p:cNvSpPr>
          <p:nvPr>
            <p:ph type="sldNum" sz="quarter" idx="12"/>
          </p:nvPr>
        </p:nvSpPr>
        <p:spPr/>
        <p:txBody>
          <a:bodyPr/>
          <a:lstStyle/>
          <a:p>
            <a:pPr>
              <a:defRPr/>
            </a:pPr>
            <a:fld id="{1E1B02A3-A528-4AD9-8E4B-5D87DB124C28}" type="slidenum">
              <a:rPr lang="ja-JP" altLang="en-US" smtClean="0"/>
              <a:pPr>
                <a:defRPr/>
              </a:pPr>
              <a:t>1</a:t>
            </a:fld>
            <a:endParaRPr lang="en-US" altLang="ja-JP"/>
          </a:p>
        </p:txBody>
      </p:sp>
      <p:sp>
        <p:nvSpPr>
          <p:cNvPr id="5" name="フッター プレースホルダ 4"/>
          <p:cNvSpPr>
            <a:spLocks noGrp="1"/>
          </p:cNvSpPr>
          <p:nvPr>
            <p:ph type="ftr" sz="quarter" idx="11"/>
          </p:nvPr>
        </p:nvSpPr>
        <p:spPr/>
        <p:txBody>
          <a:bodyPr/>
          <a:lstStyle/>
          <a:p>
            <a:pPr>
              <a:defRPr/>
            </a:pPr>
            <a:r>
              <a:rPr lang="en-US" altLang="ja-JP" smtClean="0"/>
              <a:t>3-3 </a:t>
            </a:r>
            <a:r>
              <a:rPr lang="ja-JP" altLang="en-US" smtClean="0"/>
              <a:t>番号制度の導入に向けて（制度編）</a:t>
            </a:r>
            <a:endParaRPr lang="en-US" altLang="ja-JP"/>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56" name="タイトル 1"/>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r>
              <a:rPr lang="ja-JP" altLang="en-US" dirty="0" smtClean="0"/>
              <a:t>８</a:t>
            </a:r>
            <a:r>
              <a:rPr lang="ja-JP" altLang="ja-JP" dirty="0" smtClean="0"/>
              <a:t>．</a:t>
            </a:r>
            <a:r>
              <a:rPr lang="ja-JP" altLang="en-US" dirty="0" smtClean="0"/>
              <a:t>番号制度に係る自治体業務への影響　</a:t>
            </a:r>
            <a:r>
              <a:rPr lang="ja-JP" altLang="en-US" sz="2400" dirty="0" smtClean="0"/>
              <a:t>～全体～</a:t>
            </a:r>
          </a:p>
        </p:txBody>
      </p:sp>
      <p:sp>
        <p:nvSpPr>
          <p:cNvPr id="22530" name="コンテンツ プレースホルダー 1"/>
          <p:cNvSpPr>
            <a:spLocks noGrp="1"/>
          </p:cNvSpPr>
          <p:nvPr>
            <p:ph idx="1"/>
          </p:nvPr>
        </p:nvSpPr>
        <p:spPr bwMode="auto">
          <a:xfrm>
            <a:off x="495300" y="1484313"/>
            <a:ext cx="8915400" cy="533400"/>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400" dirty="0" smtClean="0"/>
              <a:t>番号制度に関連する自治体業務への影響及び活用例</a:t>
            </a:r>
          </a:p>
        </p:txBody>
      </p:sp>
      <p:graphicFrame>
        <p:nvGraphicFramePr>
          <p:cNvPr id="5" name="表 4"/>
          <p:cNvGraphicFramePr>
            <a:graphicFrameLocks noGrp="1"/>
          </p:cNvGraphicFramePr>
          <p:nvPr/>
        </p:nvGraphicFramePr>
        <p:xfrm>
          <a:off x="704850" y="1989138"/>
          <a:ext cx="8709025" cy="4032251"/>
        </p:xfrm>
        <a:graphic>
          <a:graphicData uri="http://schemas.openxmlformats.org/drawingml/2006/table">
            <a:tbl>
              <a:tblPr firstRow="1" bandRow="1">
                <a:tableStyleId>{21E4AEA4-8DFA-4A89-87EB-49C32662AFE0}</a:tableStyleId>
              </a:tblPr>
              <a:tblGrid>
                <a:gridCol w="664810"/>
                <a:gridCol w="2816984"/>
                <a:gridCol w="5227231"/>
              </a:tblGrid>
              <a:tr h="394608">
                <a:tc>
                  <a:txBody>
                    <a:bodyPr/>
                    <a:lstStyle/>
                    <a:p>
                      <a:pPr algn="ctr"/>
                      <a:r>
                        <a:rPr kumimoji="1" lang="ja-JP" altLang="en-US" sz="1800" dirty="0" smtClean="0">
                          <a:solidFill>
                            <a:schemeClr val="bg1"/>
                          </a:solidFill>
                          <a:latin typeface="HGPｺﾞｼｯｸM" pitchFamily="50" charset="-128"/>
                          <a:ea typeface="HGPｺﾞｼｯｸM" pitchFamily="50" charset="-128"/>
                        </a:rPr>
                        <a:t>対象</a:t>
                      </a:r>
                      <a:endParaRPr kumimoji="1" lang="ja-JP" altLang="en-US" sz="1800" dirty="0">
                        <a:solidFill>
                          <a:schemeClr val="bg1"/>
                        </a:solidFill>
                        <a:latin typeface="HGPｺﾞｼｯｸM" pitchFamily="50" charset="-128"/>
                        <a:ea typeface="HGPｺﾞｼｯｸM" pitchFamily="50" charset="-128"/>
                      </a:endParaRPr>
                    </a:p>
                  </a:txBody>
                  <a:tcPr marL="91431" marR="91431" marT="45732" marB="45732" anchor="ctr"/>
                </a:tc>
                <a:tc>
                  <a:txBody>
                    <a:bodyPr/>
                    <a:lstStyle/>
                    <a:p>
                      <a:pPr algn="ctr"/>
                      <a:r>
                        <a:rPr kumimoji="1" lang="ja-JP" altLang="en-US" sz="1800" dirty="0" smtClean="0">
                          <a:solidFill>
                            <a:schemeClr val="bg1"/>
                          </a:solidFill>
                          <a:latin typeface="HGPｺﾞｼｯｸM" pitchFamily="50" charset="-128"/>
                          <a:ea typeface="HGPｺﾞｼｯｸM" pitchFamily="50" charset="-128"/>
                        </a:rPr>
                        <a:t>業務分類</a:t>
                      </a:r>
                      <a:endParaRPr kumimoji="1" lang="ja-JP" altLang="en-US" sz="1800" dirty="0">
                        <a:solidFill>
                          <a:schemeClr val="bg1"/>
                        </a:solidFill>
                        <a:latin typeface="HGPｺﾞｼｯｸM" pitchFamily="50" charset="-128"/>
                        <a:ea typeface="HGPｺﾞｼｯｸM" pitchFamily="50" charset="-128"/>
                      </a:endParaRPr>
                    </a:p>
                  </a:txBody>
                  <a:tcPr marL="91431" marR="91431" marT="45732" marB="45732" anchor="ctr"/>
                </a:tc>
                <a:tc>
                  <a:txBody>
                    <a:bodyPr/>
                    <a:lstStyle/>
                    <a:p>
                      <a:pPr algn="ctr"/>
                      <a:r>
                        <a:rPr kumimoji="1" lang="ja-JP" altLang="en-US" sz="1800" dirty="0" smtClean="0">
                          <a:latin typeface="HGPｺﾞｼｯｸM" pitchFamily="50" charset="-128"/>
                          <a:ea typeface="HGPｺﾞｼｯｸM" pitchFamily="50" charset="-128"/>
                        </a:rPr>
                        <a:t>影響及び活用例</a:t>
                      </a:r>
                      <a:endParaRPr kumimoji="1" lang="ja-JP" altLang="en-US" sz="1800" dirty="0">
                        <a:solidFill>
                          <a:schemeClr val="bg1"/>
                        </a:solidFill>
                        <a:latin typeface="HGPｺﾞｼｯｸM" pitchFamily="50" charset="-128"/>
                        <a:ea typeface="HGPｺﾞｼｯｸM" pitchFamily="50" charset="-128"/>
                      </a:endParaRPr>
                    </a:p>
                  </a:txBody>
                  <a:tcPr marL="91431" marR="91431" marT="45732" marB="45732" anchor="ctr"/>
                </a:tc>
              </a:tr>
              <a:tr h="681104">
                <a:tc rowSpan="2">
                  <a:txBody>
                    <a:bodyPr/>
                    <a:lstStyle/>
                    <a:p>
                      <a:pPr algn="ctr"/>
                      <a:r>
                        <a:rPr kumimoji="1" lang="ja-JP" altLang="en-US" sz="1800" dirty="0" smtClean="0">
                          <a:solidFill>
                            <a:srgbClr val="002060"/>
                          </a:solidFill>
                          <a:latin typeface="HGPｺﾞｼｯｸM" pitchFamily="50" charset="-128"/>
                          <a:ea typeface="HGPｺﾞｼｯｸM" pitchFamily="50" charset="-128"/>
                        </a:rPr>
                        <a:t>対住民</a:t>
                      </a:r>
                      <a:endParaRPr kumimoji="1" lang="ja-JP" altLang="en-US" sz="1800" dirty="0">
                        <a:solidFill>
                          <a:srgbClr val="002060"/>
                        </a:solidFill>
                        <a:latin typeface="HGPｺﾞｼｯｸM" pitchFamily="50" charset="-128"/>
                        <a:ea typeface="HGPｺﾞｼｯｸM" pitchFamily="50" charset="-128"/>
                      </a:endParaRPr>
                    </a:p>
                  </a:txBody>
                  <a:tcPr marL="91431" marR="91431" marT="45732" marB="45732" vert="eaVert" anchor="ctr"/>
                </a:tc>
                <a:tc>
                  <a:txBody>
                    <a:bodyPr/>
                    <a:lstStyle/>
                    <a:p>
                      <a:pPr marL="265113" indent="-265113"/>
                      <a:r>
                        <a:rPr kumimoji="1" lang="ja-JP" altLang="en-US" sz="1800" dirty="0" smtClean="0">
                          <a:solidFill>
                            <a:srgbClr val="002060"/>
                          </a:solidFill>
                          <a:latin typeface="HGPｺﾞｼｯｸM" pitchFamily="50" charset="-128"/>
                          <a:ea typeface="HGPｺﾞｼｯｸM" pitchFamily="50" charset="-128"/>
                        </a:rPr>
                        <a:t>①番号制度そのものに係る業務</a:t>
                      </a:r>
                      <a:endParaRPr kumimoji="1" lang="ja-JP" altLang="en-US" sz="1800" dirty="0">
                        <a:solidFill>
                          <a:srgbClr val="002060"/>
                        </a:solidFill>
                        <a:latin typeface="HGPｺﾞｼｯｸM" pitchFamily="50" charset="-128"/>
                        <a:ea typeface="HGPｺﾞｼｯｸM" pitchFamily="50" charset="-128"/>
                      </a:endParaRPr>
                    </a:p>
                  </a:txBody>
                  <a:tcPr marL="91431" marR="91431" marT="45732" marB="45732" anchor="ctr"/>
                </a:tc>
                <a:tc>
                  <a:txBody>
                    <a:bodyPr/>
                    <a:lstStyle/>
                    <a:p>
                      <a:pPr marL="285750" indent="-285750">
                        <a:buFont typeface="Arial" pitchFamily="34" charset="0"/>
                        <a:buChar char="•"/>
                      </a:pPr>
                      <a:r>
                        <a:rPr kumimoji="1" lang="ja-JP" altLang="en-US" sz="1800" dirty="0" smtClean="0">
                          <a:solidFill>
                            <a:srgbClr val="002060"/>
                          </a:solidFill>
                          <a:latin typeface="HGPｺﾞｼｯｸM" pitchFamily="50" charset="-128"/>
                          <a:ea typeface="HGPｺﾞｼｯｸM" pitchFamily="50" charset="-128"/>
                        </a:rPr>
                        <a:t>個人番号の付番・連絡</a:t>
                      </a:r>
                      <a:endParaRPr kumimoji="1" lang="en-US" altLang="ja-JP" sz="1800" dirty="0" smtClean="0">
                        <a:solidFill>
                          <a:srgbClr val="002060"/>
                        </a:solidFill>
                        <a:latin typeface="HGPｺﾞｼｯｸM" pitchFamily="50" charset="-128"/>
                        <a:ea typeface="HGPｺﾞｼｯｸM" pitchFamily="50" charset="-128"/>
                      </a:endParaRPr>
                    </a:p>
                    <a:p>
                      <a:pPr marL="285750" indent="-285750">
                        <a:buFont typeface="Arial" pitchFamily="34" charset="0"/>
                        <a:buChar char="•"/>
                      </a:pPr>
                      <a:r>
                        <a:rPr kumimoji="1" lang="ja-JP" altLang="en-US" sz="1800" dirty="0" smtClean="0">
                          <a:solidFill>
                            <a:srgbClr val="002060"/>
                          </a:solidFill>
                          <a:latin typeface="HGPｺﾞｼｯｸM" pitchFamily="50" charset="-128"/>
                          <a:ea typeface="HGPｺﾞｼｯｸM" pitchFamily="50" charset="-128"/>
                        </a:rPr>
                        <a:t>個人番号カードの交付　　　等</a:t>
                      </a:r>
                      <a:endParaRPr kumimoji="1" lang="ja-JP" altLang="en-US" sz="1800" dirty="0">
                        <a:solidFill>
                          <a:srgbClr val="002060"/>
                        </a:solidFill>
                        <a:latin typeface="HGPｺﾞｼｯｸM" pitchFamily="50" charset="-128"/>
                        <a:ea typeface="HGPｺﾞｼｯｸM" pitchFamily="50" charset="-128"/>
                      </a:endParaRPr>
                    </a:p>
                  </a:txBody>
                  <a:tcPr marL="91431" marR="91431" marT="45732" marB="45732" anchor="ctr"/>
                </a:tc>
              </a:tr>
              <a:tr h="1264909">
                <a:tc vMerge="1">
                  <a:txBody>
                    <a:bodyPr/>
                    <a:lstStyle/>
                    <a:p>
                      <a:endParaRPr kumimoji="1" lang="ja-JP" altLang="en-US"/>
                    </a:p>
                  </a:txBody>
                  <a:tcPr/>
                </a:tc>
                <a:tc>
                  <a:txBody>
                    <a:bodyPr/>
                    <a:lstStyle/>
                    <a:p>
                      <a:pPr marL="265113" indent="-265113"/>
                      <a:r>
                        <a:rPr kumimoji="1" lang="ja-JP" altLang="en-US" sz="1800" dirty="0" smtClean="0">
                          <a:solidFill>
                            <a:srgbClr val="002060"/>
                          </a:solidFill>
                          <a:latin typeface="HGPｺﾞｼｯｸM" pitchFamily="50" charset="-128"/>
                          <a:ea typeface="HGPｺﾞｼｯｸM" pitchFamily="50" charset="-128"/>
                        </a:rPr>
                        <a:t>②社会保障・税における</a:t>
                      </a:r>
                      <a:endParaRPr kumimoji="1" lang="en-US" altLang="ja-JP" sz="1800" dirty="0" smtClean="0">
                        <a:solidFill>
                          <a:srgbClr val="002060"/>
                        </a:solidFill>
                        <a:latin typeface="HGPｺﾞｼｯｸM" pitchFamily="50" charset="-128"/>
                        <a:ea typeface="HGPｺﾞｼｯｸM" pitchFamily="50" charset="-128"/>
                      </a:endParaRPr>
                    </a:p>
                    <a:p>
                      <a:pPr marL="265113" indent="-265113"/>
                      <a:r>
                        <a:rPr kumimoji="1" lang="ja-JP" altLang="en-US" sz="1800" dirty="0" smtClean="0">
                          <a:solidFill>
                            <a:srgbClr val="002060"/>
                          </a:solidFill>
                          <a:latin typeface="HGPｺﾞｼｯｸM" pitchFamily="50" charset="-128"/>
                          <a:ea typeface="HGPｺﾞｼｯｸM" pitchFamily="50" charset="-128"/>
                        </a:rPr>
                        <a:t>　個人番号の活用業務</a:t>
                      </a:r>
                      <a:endParaRPr kumimoji="1" lang="en-US" altLang="ja-JP" sz="1800" dirty="0" smtClean="0">
                        <a:solidFill>
                          <a:srgbClr val="002060"/>
                        </a:solidFill>
                        <a:latin typeface="HGPｺﾞｼｯｸM" pitchFamily="50" charset="-128"/>
                        <a:ea typeface="HGPｺﾞｼｯｸM" pitchFamily="50" charset="-128"/>
                      </a:endParaRPr>
                    </a:p>
                  </a:txBody>
                  <a:tcPr marL="91431" marR="91431" marT="45732" marB="45732" anchor="ctr"/>
                </a:tc>
                <a:tc>
                  <a:txBody>
                    <a:bodyPr/>
                    <a:lstStyle/>
                    <a:p>
                      <a:pPr marL="285750" indent="-285750">
                        <a:buFont typeface="Arial" pitchFamily="34" charset="0"/>
                        <a:buChar char="•"/>
                      </a:pPr>
                      <a:r>
                        <a:rPr kumimoji="1" lang="ja-JP" altLang="en-US" sz="1800" dirty="0" smtClean="0">
                          <a:solidFill>
                            <a:srgbClr val="002060"/>
                          </a:solidFill>
                          <a:latin typeface="HGPｺﾞｼｯｸM" pitchFamily="50" charset="-128"/>
                          <a:ea typeface="HGPｺﾞｼｯｸM" pitchFamily="50" charset="-128"/>
                        </a:rPr>
                        <a:t>添付書類の削減</a:t>
                      </a:r>
                      <a:endParaRPr kumimoji="1" lang="en-US" altLang="ja-JP" sz="1800" dirty="0" smtClean="0">
                        <a:solidFill>
                          <a:srgbClr val="002060"/>
                        </a:solidFill>
                        <a:latin typeface="HGPｺﾞｼｯｸM" pitchFamily="50" charset="-128"/>
                        <a:ea typeface="HGPｺﾞｼｯｸM" pitchFamily="50" charset="-128"/>
                      </a:endParaRPr>
                    </a:p>
                    <a:p>
                      <a:pPr marL="285750" indent="-285750">
                        <a:buFont typeface="Arial" pitchFamily="34" charset="0"/>
                        <a:buChar char="•"/>
                      </a:pPr>
                      <a:r>
                        <a:rPr kumimoji="1" lang="ja-JP" altLang="en-US" sz="1800" dirty="0" smtClean="0">
                          <a:solidFill>
                            <a:srgbClr val="002060"/>
                          </a:solidFill>
                          <a:latin typeface="HGPｺﾞｼｯｸM" pitchFamily="50" charset="-128"/>
                          <a:ea typeface="HGPｺﾞｼｯｸM" pitchFamily="50" charset="-128"/>
                        </a:rPr>
                        <a:t>高額医療・高額介護合算制度の改善</a:t>
                      </a:r>
                      <a:endParaRPr kumimoji="1" lang="en-US" altLang="ja-JP" sz="1800" dirty="0" smtClean="0">
                        <a:solidFill>
                          <a:srgbClr val="002060"/>
                        </a:solidFill>
                        <a:latin typeface="HGPｺﾞｼｯｸM" pitchFamily="50" charset="-128"/>
                        <a:ea typeface="HGPｺﾞｼｯｸM" pitchFamily="50" charset="-128"/>
                      </a:endParaRPr>
                    </a:p>
                    <a:p>
                      <a:pPr marL="285750" indent="-285750">
                        <a:buFont typeface="Arial" pitchFamily="34" charset="0"/>
                        <a:buChar char="•"/>
                      </a:pPr>
                      <a:r>
                        <a:rPr kumimoji="1" lang="ja-JP" altLang="en-US" sz="1800" dirty="0" smtClean="0">
                          <a:solidFill>
                            <a:srgbClr val="002060"/>
                          </a:solidFill>
                          <a:latin typeface="HGPｺﾞｼｯｸM" pitchFamily="50" charset="-128"/>
                          <a:ea typeface="HGPｺﾞｼｯｸM" pitchFamily="50" charset="-128"/>
                        </a:rPr>
                        <a:t>所得の過少申告や扶養控除のチェック効率化</a:t>
                      </a:r>
                      <a:endParaRPr kumimoji="1" lang="en-US" altLang="ja-JP" sz="1800" dirty="0" smtClean="0">
                        <a:solidFill>
                          <a:srgbClr val="002060"/>
                        </a:solidFill>
                        <a:latin typeface="HGPｺﾞｼｯｸM" pitchFamily="50" charset="-128"/>
                        <a:ea typeface="HGPｺﾞｼｯｸM" pitchFamily="50" charset="-128"/>
                      </a:endParaRPr>
                    </a:p>
                    <a:p>
                      <a:pPr marL="285750" indent="-285750">
                        <a:buFont typeface="Arial" pitchFamily="34" charset="0"/>
                        <a:buChar char="•"/>
                      </a:pPr>
                      <a:r>
                        <a:rPr kumimoji="1" lang="ja-JP" altLang="en-US" sz="1800" dirty="0" smtClean="0">
                          <a:solidFill>
                            <a:srgbClr val="002060"/>
                          </a:solidFill>
                          <a:latin typeface="HGPｺﾞｼｯｸM" pitchFamily="50" charset="-128"/>
                          <a:ea typeface="HGPｺﾞｼｯｸM" pitchFamily="50" charset="-128"/>
                        </a:rPr>
                        <a:t>給付可能サービスの通知（プッシュ型行政）　　等</a:t>
                      </a:r>
                      <a:endParaRPr kumimoji="1" lang="ja-JP" altLang="en-US" sz="1800" dirty="0">
                        <a:solidFill>
                          <a:srgbClr val="002060"/>
                        </a:solidFill>
                        <a:latin typeface="HGPｺﾞｼｯｸM" pitchFamily="50" charset="-128"/>
                        <a:ea typeface="HGPｺﾞｼｯｸM" pitchFamily="50" charset="-128"/>
                      </a:endParaRPr>
                    </a:p>
                  </a:txBody>
                  <a:tcPr marL="91431" marR="91431" marT="45732" marB="45732" anchor="ctr"/>
                </a:tc>
              </a:tr>
              <a:tr h="681104">
                <a:tc row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800" dirty="0" smtClean="0">
                          <a:solidFill>
                            <a:srgbClr val="002060"/>
                          </a:solidFill>
                          <a:latin typeface="HGPｺﾞｼｯｸM" pitchFamily="50" charset="-128"/>
                          <a:ea typeface="HGPｺﾞｼｯｸM" pitchFamily="50" charset="-128"/>
                        </a:rPr>
                        <a:t>対職員</a:t>
                      </a:r>
                      <a:endParaRPr kumimoji="1" lang="ja-JP" altLang="en-US" sz="1800" dirty="0">
                        <a:solidFill>
                          <a:srgbClr val="002060"/>
                        </a:solidFill>
                        <a:latin typeface="HGPｺﾞｼｯｸM" pitchFamily="50" charset="-128"/>
                        <a:ea typeface="HGPｺﾞｼｯｸM" pitchFamily="50" charset="-128"/>
                      </a:endParaRPr>
                    </a:p>
                  </a:txBody>
                  <a:tcPr marL="91431" marR="91431" marT="45732" marB="45732" vert="eaVert" anchor="ctr"/>
                </a:tc>
                <a:tc rowSpan="3">
                  <a:txBody>
                    <a:bodyPr/>
                    <a:lstStyle/>
                    <a:p>
                      <a:pPr marL="265113" indent="-265113"/>
                      <a:r>
                        <a:rPr kumimoji="1" lang="ja-JP" altLang="en-US" sz="1800" dirty="0" smtClean="0">
                          <a:solidFill>
                            <a:srgbClr val="002060"/>
                          </a:solidFill>
                          <a:latin typeface="HGPｺﾞｼｯｸM" pitchFamily="50" charset="-128"/>
                          <a:ea typeface="HGPｺﾞｼｯｸM" pitchFamily="50" charset="-128"/>
                        </a:rPr>
                        <a:t>③使用者等として個人番号を扱う業務</a:t>
                      </a:r>
                      <a:endParaRPr kumimoji="1" lang="ja-JP" altLang="en-US" sz="1800" dirty="0">
                        <a:solidFill>
                          <a:srgbClr val="002060"/>
                        </a:solidFill>
                        <a:latin typeface="HGPｺﾞｼｯｸM" pitchFamily="50" charset="-128"/>
                        <a:ea typeface="HGPｺﾞｼｯｸM" pitchFamily="50" charset="-128"/>
                      </a:endParaRPr>
                    </a:p>
                  </a:txBody>
                  <a:tcPr marL="91431" marR="91431" marT="45732" marB="45732" anchor="ctr"/>
                </a:tc>
                <a:tc>
                  <a:txBody>
                    <a:bodyPr/>
                    <a:lstStyle/>
                    <a:p>
                      <a:pPr marL="285750" indent="-285750">
                        <a:buFont typeface="Arial" pitchFamily="34" charset="0"/>
                        <a:buChar char="•"/>
                      </a:pPr>
                      <a:r>
                        <a:rPr kumimoji="1" lang="ja-JP" altLang="en-US" sz="1800" dirty="0" smtClean="0">
                          <a:solidFill>
                            <a:srgbClr val="002060"/>
                          </a:solidFill>
                          <a:latin typeface="HGPｺﾞｼｯｸM" pitchFamily="50" charset="-128"/>
                          <a:ea typeface="HGPｺﾞｼｯｸM" pitchFamily="50" charset="-128"/>
                        </a:rPr>
                        <a:t>（給与等の支払者として）源泉徴収票等への個人番号の付記</a:t>
                      </a:r>
                      <a:endParaRPr kumimoji="1" lang="ja-JP" altLang="en-US" sz="1800" dirty="0">
                        <a:solidFill>
                          <a:srgbClr val="002060"/>
                        </a:solidFill>
                        <a:latin typeface="HGPｺﾞｼｯｸM" pitchFamily="50" charset="-128"/>
                        <a:ea typeface="HGPｺﾞｼｯｸM" pitchFamily="50" charset="-128"/>
                      </a:endParaRPr>
                    </a:p>
                  </a:txBody>
                  <a:tcPr marL="91431" marR="91431" marT="45732" marB="45732" anchor="ctr"/>
                </a:tc>
              </a:tr>
              <a:tr h="615918">
                <a:tc vMerge="1">
                  <a:txBody>
                    <a:bodyPr/>
                    <a:lstStyle/>
                    <a:p>
                      <a:endParaRPr kumimoji="1" lang="ja-JP" altLang="en-US" dirty="0"/>
                    </a:p>
                  </a:txBody>
                  <a:tcPr/>
                </a:tc>
                <a:tc vMerge="1">
                  <a:txBody>
                    <a:bodyPr/>
                    <a:lstStyle/>
                    <a:p>
                      <a:endParaRPr kumimoji="1" lang="ja-JP" altLang="en-US"/>
                    </a:p>
                  </a:txBody>
                  <a:tcPr/>
                </a:tc>
                <a:tc>
                  <a:txBody>
                    <a:bodyPr/>
                    <a:lstStyle/>
                    <a:p>
                      <a:pPr marL="285750" indent="-285750">
                        <a:buFont typeface="Arial" pitchFamily="34" charset="0"/>
                        <a:buChar char="•"/>
                      </a:pPr>
                      <a:r>
                        <a:rPr kumimoji="1" lang="ja-JP" altLang="en-US" sz="1800" dirty="0" smtClean="0">
                          <a:solidFill>
                            <a:srgbClr val="002060"/>
                          </a:solidFill>
                          <a:latin typeface="HGPｺﾞｼｯｸM" pitchFamily="50" charset="-128"/>
                          <a:ea typeface="HGPｺﾞｼｯｸM" pitchFamily="50" charset="-128"/>
                        </a:rPr>
                        <a:t>被扶養者認定申告書等への個人番号の付記</a:t>
                      </a:r>
                      <a:endParaRPr kumimoji="1" lang="ja-JP" altLang="en-US" sz="1800" dirty="0">
                        <a:solidFill>
                          <a:srgbClr val="002060"/>
                        </a:solidFill>
                        <a:latin typeface="HGPｺﾞｼｯｸM" pitchFamily="50" charset="-128"/>
                        <a:ea typeface="HGPｺﾞｼｯｸM" pitchFamily="50" charset="-128"/>
                      </a:endParaRPr>
                    </a:p>
                  </a:txBody>
                  <a:tcPr marL="91431" marR="91431" marT="45732" marB="45732" anchor="ctr"/>
                </a:tc>
              </a:tr>
              <a:tr h="394608">
                <a:tc vMerge="1">
                  <a:txBody>
                    <a:bodyPr/>
                    <a:lstStyle/>
                    <a:p>
                      <a:endParaRPr kumimoji="1" lang="ja-JP" altLang="en-US"/>
                    </a:p>
                  </a:txBody>
                  <a:tcPr/>
                </a:tc>
                <a:tc vMerge="1">
                  <a:txBody>
                    <a:bodyPr/>
                    <a:lstStyle/>
                    <a:p>
                      <a:endParaRPr kumimoji="1" lang="ja-JP" altLang="en-US"/>
                    </a:p>
                  </a:txBody>
                  <a:tcPr/>
                </a:tc>
                <a:tc>
                  <a:txBody>
                    <a:bodyPr/>
                    <a:lstStyle/>
                    <a:p>
                      <a:pPr marL="285750" indent="-285750">
                        <a:buFont typeface="Arial" pitchFamily="34" charset="0"/>
                        <a:buChar char="•"/>
                      </a:pPr>
                      <a:r>
                        <a:rPr kumimoji="1" lang="ja-JP" altLang="en-US" sz="1800" dirty="0" smtClean="0">
                          <a:solidFill>
                            <a:srgbClr val="002060"/>
                          </a:solidFill>
                          <a:latin typeface="HGPｺﾞｼｯｸM" pitchFamily="50" charset="-128"/>
                          <a:ea typeface="HGPｺﾞｼｯｸM" pitchFamily="50" charset="-128"/>
                        </a:rPr>
                        <a:t>子供の手当を申請する際の個人番号聴取</a:t>
                      </a:r>
                      <a:endParaRPr kumimoji="1" lang="ja-JP" altLang="en-US" sz="1800" dirty="0">
                        <a:solidFill>
                          <a:srgbClr val="002060"/>
                        </a:solidFill>
                        <a:latin typeface="HGPｺﾞｼｯｸM" pitchFamily="50" charset="-128"/>
                        <a:ea typeface="HGPｺﾞｼｯｸM" pitchFamily="50" charset="-128"/>
                      </a:endParaRPr>
                    </a:p>
                  </a:txBody>
                  <a:tcPr marL="91431" marR="91431" marT="45732" marB="45732" anchor="ctr"/>
                </a:tc>
              </a:tr>
            </a:tbl>
          </a:graphicData>
        </a:graphic>
      </p:graphicFrame>
      <p:sp>
        <p:nvSpPr>
          <p:cNvPr id="6" name="スライド番号プレースホルダ 5"/>
          <p:cNvSpPr>
            <a:spLocks noGrp="1"/>
          </p:cNvSpPr>
          <p:nvPr>
            <p:ph type="sldNum" sz="quarter" idx="12"/>
          </p:nvPr>
        </p:nvSpPr>
        <p:spPr/>
        <p:txBody>
          <a:bodyPr/>
          <a:lstStyle/>
          <a:p>
            <a:pPr>
              <a:defRPr/>
            </a:pPr>
            <a:fld id="{1E1B02A3-A528-4AD9-8E4B-5D87DB124C28}" type="slidenum">
              <a:rPr lang="ja-JP" altLang="en-US" smtClean="0"/>
              <a:pPr>
                <a:defRPr/>
              </a:pPr>
              <a:t>19</a:t>
            </a:fld>
            <a:endParaRPr lang="en-US" altLang="ja-JP"/>
          </a:p>
        </p:txBody>
      </p:sp>
      <p:sp>
        <p:nvSpPr>
          <p:cNvPr id="7" name="フッター プレースホルダ 6"/>
          <p:cNvSpPr>
            <a:spLocks noGrp="1"/>
          </p:cNvSpPr>
          <p:nvPr>
            <p:ph type="ftr" sz="quarter" idx="11"/>
          </p:nvPr>
        </p:nvSpPr>
        <p:spPr/>
        <p:txBody>
          <a:bodyPr/>
          <a:lstStyle/>
          <a:p>
            <a:pPr>
              <a:defRPr/>
            </a:pPr>
            <a:r>
              <a:rPr lang="en-US" altLang="ja-JP" smtClean="0"/>
              <a:t>3-3 </a:t>
            </a:r>
            <a:r>
              <a:rPr lang="ja-JP" altLang="en-US" smtClean="0"/>
              <a:t>番号制度の導入に向けて（制度編）</a:t>
            </a:r>
            <a:endParaRPr lang="en-US" altLang="ja-JP"/>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2"/>
          <p:cNvSpPr>
            <a:spLocks noGrp="1" noChangeArrowheads="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r>
              <a:rPr lang="ja-JP" altLang="en-US" smtClean="0"/>
              <a:t>８</a:t>
            </a:r>
            <a:r>
              <a:rPr lang="ja-JP" altLang="ja-JP" smtClean="0"/>
              <a:t>．番号制度に係る自治体業務への影響</a:t>
            </a:r>
            <a:r>
              <a:rPr lang="en-US" altLang="ja-JP" smtClean="0"/>
              <a:t> </a:t>
            </a:r>
            <a:r>
              <a:rPr lang="ja-JP" altLang="en-US" sz="2400" smtClean="0"/>
              <a:t>～影響</a:t>
            </a:r>
            <a:r>
              <a:rPr lang="ja-JP" altLang="en-US" sz="2400" smtClean="0">
                <a:solidFill>
                  <a:srgbClr val="002060"/>
                </a:solidFill>
              </a:rPr>
              <a:t>①</a:t>
            </a:r>
            <a:r>
              <a:rPr lang="ja-JP" altLang="en-US" sz="2400" smtClean="0"/>
              <a:t>～</a:t>
            </a:r>
            <a:endParaRPr lang="ja-JP" altLang="ja-JP" sz="3200" smtClean="0"/>
          </a:p>
        </p:txBody>
      </p:sp>
      <p:sp>
        <p:nvSpPr>
          <p:cNvPr id="18434" name="コンテンツ プレースホルダ 4"/>
          <p:cNvSpPr>
            <a:spLocks noGrp="1"/>
          </p:cNvSpPr>
          <p:nvPr>
            <p:ph idx="1"/>
          </p:nvPr>
        </p:nvSpPr>
        <p:spPr bwMode="auto">
          <a:xfrm>
            <a:off x="495300" y="1393827"/>
            <a:ext cx="8915400" cy="4195763"/>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r>
              <a:rPr lang="ja-JP" altLang="en-US" sz="2400" dirty="0" smtClean="0"/>
              <a:t>①番号制度そのものに係る主な業務</a:t>
            </a:r>
            <a:endParaRPr lang="en-US" altLang="ja-JP" sz="2400" dirty="0" smtClean="0"/>
          </a:p>
          <a:p>
            <a:pPr marL="457200" lvl="1" indent="0">
              <a:buFont typeface="Wingdings" pitchFamily="2" charset="2"/>
              <a:buNone/>
              <a:defRPr/>
            </a:pPr>
            <a:r>
              <a:rPr lang="ja-JP" altLang="en-US" sz="2000" dirty="0" smtClean="0"/>
              <a:t>　　　⇒　主に市区町村の</a:t>
            </a:r>
            <a:r>
              <a:rPr lang="ja-JP" altLang="en-US" sz="2000" dirty="0" smtClean="0">
                <a:solidFill>
                  <a:srgbClr val="FF0000"/>
                </a:solidFill>
              </a:rPr>
              <a:t>住民担当課関連</a:t>
            </a:r>
            <a:r>
              <a:rPr lang="ja-JP" altLang="en-US" sz="2000" dirty="0" smtClean="0"/>
              <a:t>業務</a:t>
            </a:r>
            <a:endParaRPr lang="en-US" altLang="ja-JP" sz="1200" dirty="0" smtClean="0"/>
          </a:p>
          <a:p>
            <a:pPr lvl="1">
              <a:spcBef>
                <a:spcPts val="1200"/>
              </a:spcBef>
              <a:defRPr/>
            </a:pPr>
            <a:r>
              <a:rPr lang="ja-JP" altLang="en-US" sz="2000" dirty="0" smtClean="0"/>
              <a:t>個人番号の通知</a:t>
            </a:r>
            <a:endParaRPr lang="en-US" altLang="ja-JP" sz="2000" dirty="0" smtClean="0"/>
          </a:p>
          <a:p>
            <a:pPr lvl="2">
              <a:defRPr/>
            </a:pPr>
            <a:r>
              <a:rPr lang="ja-JP" altLang="en-US" sz="1600" dirty="0" smtClean="0"/>
              <a:t>住民票に住民票コードを記載したときに、その者の個人番号を指定し、通知カードで通知</a:t>
            </a:r>
            <a:endParaRPr lang="en-US" altLang="ja-JP" sz="1600" dirty="0" smtClean="0"/>
          </a:p>
          <a:p>
            <a:pPr lvl="2">
              <a:defRPr/>
            </a:pPr>
            <a:r>
              <a:rPr lang="ja-JP" altLang="en-US" sz="1600" dirty="0" smtClean="0"/>
              <a:t>個人番号の生成は、地方公共団体情報システム機構に求める</a:t>
            </a:r>
            <a:endParaRPr lang="en-US" altLang="ja-JP" sz="1200" dirty="0" smtClean="0"/>
          </a:p>
          <a:p>
            <a:pPr lvl="1">
              <a:spcBef>
                <a:spcPts val="1200"/>
              </a:spcBef>
              <a:defRPr/>
            </a:pPr>
            <a:r>
              <a:rPr lang="ja-JP" altLang="en-US" sz="2000" dirty="0" smtClean="0"/>
              <a:t>個人番号の変更請求等</a:t>
            </a:r>
            <a:endParaRPr lang="en-US" altLang="ja-JP" sz="2000" dirty="0" smtClean="0"/>
          </a:p>
          <a:p>
            <a:pPr lvl="2">
              <a:defRPr/>
            </a:pPr>
            <a:r>
              <a:rPr lang="ja-JP" altLang="en-US" sz="1600" dirty="0" smtClean="0"/>
              <a:t>変更請求の認定又は事故等があった場合は、職権により変更を行う</a:t>
            </a:r>
            <a:endParaRPr lang="en-US" altLang="ja-JP" sz="1200" dirty="0" smtClean="0"/>
          </a:p>
          <a:p>
            <a:pPr lvl="1">
              <a:spcBef>
                <a:spcPts val="1200"/>
              </a:spcBef>
              <a:defRPr/>
            </a:pPr>
            <a:r>
              <a:rPr lang="ja-JP" altLang="en-US" sz="2000" dirty="0" smtClean="0"/>
              <a:t>個人番号カード</a:t>
            </a:r>
            <a:endParaRPr lang="en-US" altLang="ja-JP" sz="2000" dirty="0" smtClean="0"/>
          </a:p>
          <a:p>
            <a:pPr lvl="2">
              <a:defRPr/>
            </a:pPr>
            <a:r>
              <a:rPr lang="ja-JP" altLang="en-US" sz="1600" dirty="0" smtClean="0"/>
              <a:t>個人番号カードの交付</a:t>
            </a:r>
            <a:endParaRPr lang="en-US" altLang="ja-JP" sz="1600" dirty="0" smtClean="0"/>
          </a:p>
          <a:p>
            <a:pPr lvl="2">
              <a:defRPr/>
            </a:pPr>
            <a:r>
              <a:rPr lang="ja-JP" altLang="en-US" sz="1600" dirty="0" smtClean="0"/>
              <a:t>記載事項に変更があった場合等の手続き</a:t>
            </a:r>
            <a:endParaRPr lang="en-US" altLang="ja-JP" sz="1600" dirty="0" smtClean="0"/>
          </a:p>
          <a:p>
            <a:pPr lvl="1">
              <a:defRPr/>
            </a:pPr>
            <a:r>
              <a:rPr lang="ja-JP" altLang="en-US" sz="2000" dirty="0"/>
              <a:t>主に以下</a:t>
            </a:r>
            <a:r>
              <a:rPr lang="ja-JP" altLang="en-US" sz="2000" dirty="0" smtClean="0"/>
              <a:t>の業務システムに影響</a:t>
            </a:r>
            <a:endParaRPr lang="en-US" altLang="ja-JP" sz="2000" dirty="0"/>
          </a:p>
        </p:txBody>
      </p:sp>
      <p:sp>
        <p:nvSpPr>
          <p:cNvPr id="2" name="正方形/長方形 1"/>
          <p:cNvSpPr/>
          <p:nvPr/>
        </p:nvSpPr>
        <p:spPr>
          <a:xfrm>
            <a:off x="488951" y="1366838"/>
            <a:ext cx="5832475" cy="461962"/>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a:defRPr/>
            </a:pPr>
            <a:r>
              <a:rPr lang="ja-JP" altLang="en-US" sz="2400" dirty="0">
                <a:latin typeface="HGPｺﾞｼｯｸM" pitchFamily="50" charset="-128"/>
                <a:ea typeface="HGPｺﾞｼｯｸM" pitchFamily="50" charset="-128"/>
              </a:rPr>
              <a:t>①番号制度そのものに係る主な業務</a:t>
            </a:r>
            <a:endParaRPr lang="en-US" altLang="ja-JP" sz="2400" dirty="0">
              <a:latin typeface="HGPｺﾞｼｯｸM" pitchFamily="50" charset="-128"/>
              <a:ea typeface="HGPｺﾞｼｯｸM" pitchFamily="50" charset="-128"/>
            </a:endParaRPr>
          </a:p>
        </p:txBody>
      </p:sp>
      <p:graphicFrame>
        <p:nvGraphicFramePr>
          <p:cNvPr id="6" name="表 5"/>
          <p:cNvGraphicFramePr>
            <a:graphicFrameLocks noGrp="1"/>
          </p:cNvGraphicFramePr>
          <p:nvPr/>
        </p:nvGraphicFramePr>
        <p:xfrm>
          <a:off x="1497013" y="5445224"/>
          <a:ext cx="6192838" cy="731838"/>
        </p:xfrm>
        <a:graphic>
          <a:graphicData uri="http://schemas.openxmlformats.org/drawingml/2006/table">
            <a:tbl>
              <a:tblPr firstRow="1" bandRow="1">
                <a:tableStyleId>{21E4AEA4-8DFA-4A89-87EB-49C32662AFE0}</a:tableStyleId>
              </a:tblPr>
              <a:tblGrid>
                <a:gridCol w="3096419"/>
                <a:gridCol w="3096419"/>
              </a:tblGrid>
              <a:tr h="274437">
                <a:tc>
                  <a:txBody>
                    <a:bodyPr/>
                    <a:lstStyle/>
                    <a:p>
                      <a:pPr algn="ctr"/>
                      <a:r>
                        <a:rPr kumimoji="1" lang="ja-JP" altLang="en-US" sz="1200" dirty="0" smtClean="0">
                          <a:latin typeface="HGPｺﾞｼｯｸM" pitchFamily="50" charset="-128"/>
                          <a:ea typeface="HGPｺﾞｼｯｸM" pitchFamily="50" charset="-128"/>
                        </a:rPr>
                        <a:t>都道府県</a:t>
                      </a:r>
                      <a:endParaRPr kumimoji="1" lang="ja-JP" altLang="en-US" sz="1200" dirty="0">
                        <a:latin typeface="HGPｺﾞｼｯｸM" pitchFamily="50" charset="-128"/>
                        <a:ea typeface="HGPｺﾞｼｯｸM" pitchFamily="50" charset="-128"/>
                      </a:endParaRPr>
                    </a:p>
                  </a:txBody>
                  <a:tcPr marL="91444" marR="91444" marT="45737" marB="45737" anchor="ctr"/>
                </a:tc>
                <a:tc>
                  <a:txBody>
                    <a:bodyPr/>
                    <a:lstStyle/>
                    <a:p>
                      <a:pPr algn="ctr"/>
                      <a:r>
                        <a:rPr kumimoji="1" lang="ja-JP" altLang="en-US" sz="1200" dirty="0" smtClean="0">
                          <a:latin typeface="HGPｺﾞｼｯｸM" pitchFamily="50" charset="-128"/>
                          <a:ea typeface="HGPｺﾞｼｯｸM" pitchFamily="50" charset="-128"/>
                        </a:rPr>
                        <a:t>市区町村</a:t>
                      </a:r>
                      <a:endParaRPr kumimoji="1" lang="ja-JP" altLang="en-US" sz="1200" dirty="0">
                        <a:latin typeface="HGPｺﾞｼｯｸM" pitchFamily="50" charset="-128"/>
                        <a:ea typeface="HGPｺﾞｼｯｸM" pitchFamily="50" charset="-128"/>
                      </a:endParaRPr>
                    </a:p>
                  </a:txBody>
                  <a:tcPr marL="91444" marR="91444" marT="45737" marB="45737" anchor="ctr"/>
                </a:tc>
              </a:tr>
              <a:tr h="457401">
                <a:tc>
                  <a:txBody>
                    <a:bodyPr/>
                    <a:lstStyle/>
                    <a:p>
                      <a:pPr algn="ctr"/>
                      <a:r>
                        <a:rPr kumimoji="1" lang="ja-JP" altLang="en-US" sz="1200" dirty="0" smtClean="0">
                          <a:latin typeface="HGPｺﾞｼｯｸM" pitchFamily="50" charset="-128"/>
                          <a:ea typeface="HGPｺﾞｼｯｸM" pitchFamily="50" charset="-128"/>
                        </a:rPr>
                        <a:t>該当なし</a:t>
                      </a:r>
                      <a:endParaRPr kumimoji="1" lang="en-US" altLang="ja-JP" sz="1200" dirty="0" smtClean="0">
                        <a:latin typeface="HGPｺﾞｼｯｸM" pitchFamily="50" charset="-128"/>
                        <a:ea typeface="HGPｺﾞｼｯｸM" pitchFamily="50" charset="-128"/>
                      </a:endParaRPr>
                    </a:p>
                  </a:txBody>
                  <a:tcPr marL="91444" marR="91444" marT="45737" marB="45737" anchor="ctr"/>
                </a:tc>
                <a:tc>
                  <a:txBody>
                    <a:bodyPr/>
                    <a:lstStyle/>
                    <a:p>
                      <a:r>
                        <a:rPr kumimoji="1" lang="ja-JP" altLang="en-US" sz="1200" dirty="0" smtClean="0">
                          <a:latin typeface="HGPｺﾞｼｯｸM" pitchFamily="50" charset="-128"/>
                          <a:ea typeface="HGPｺﾞｼｯｸM" pitchFamily="50" charset="-128"/>
                        </a:rPr>
                        <a:t>宛名システム</a:t>
                      </a:r>
                      <a:endParaRPr kumimoji="1" lang="en-US" altLang="ja-JP" sz="1200" dirty="0" smtClean="0">
                        <a:latin typeface="HGPｺﾞｼｯｸM" pitchFamily="50" charset="-128"/>
                        <a:ea typeface="HGPｺﾞｼｯｸM" pitchFamily="50" charset="-128"/>
                      </a:endParaRPr>
                    </a:p>
                    <a:p>
                      <a:r>
                        <a:rPr kumimoji="1" lang="ja-JP" altLang="en-US" sz="1200" dirty="0" smtClean="0">
                          <a:latin typeface="HGPｺﾞｼｯｸM" pitchFamily="50" charset="-128"/>
                          <a:ea typeface="HGPｺﾞｼｯｸM" pitchFamily="50" charset="-128"/>
                        </a:rPr>
                        <a:t>住民基本台帳システム　等</a:t>
                      </a:r>
                      <a:endParaRPr kumimoji="1" lang="en-US" altLang="ja-JP" sz="1200" dirty="0" smtClean="0">
                        <a:latin typeface="HGPｺﾞｼｯｸM" pitchFamily="50" charset="-128"/>
                        <a:ea typeface="HGPｺﾞｼｯｸM" pitchFamily="50" charset="-128"/>
                      </a:endParaRPr>
                    </a:p>
                  </a:txBody>
                  <a:tcPr marL="91444" marR="91444" marT="45737" marB="45737"/>
                </a:tc>
              </a:tr>
            </a:tbl>
          </a:graphicData>
        </a:graphic>
      </p:graphicFrame>
      <p:sp>
        <p:nvSpPr>
          <p:cNvPr id="7" name="スライド番号プレースホルダ 6"/>
          <p:cNvSpPr>
            <a:spLocks noGrp="1"/>
          </p:cNvSpPr>
          <p:nvPr>
            <p:ph type="sldNum" sz="quarter" idx="12"/>
          </p:nvPr>
        </p:nvSpPr>
        <p:spPr/>
        <p:txBody>
          <a:bodyPr/>
          <a:lstStyle/>
          <a:p>
            <a:pPr>
              <a:defRPr/>
            </a:pPr>
            <a:fld id="{1E1B02A3-A528-4AD9-8E4B-5D87DB124C28}" type="slidenum">
              <a:rPr lang="ja-JP" altLang="en-US" smtClean="0"/>
              <a:pPr>
                <a:defRPr/>
              </a:pPr>
              <a:t>20</a:t>
            </a:fld>
            <a:endParaRPr lang="en-US" altLang="ja-JP"/>
          </a:p>
        </p:txBody>
      </p:sp>
      <p:sp>
        <p:nvSpPr>
          <p:cNvPr id="8" name="フッター プレースホルダ 7"/>
          <p:cNvSpPr>
            <a:spLocks noGrp="1"/>
          </p:cNvSpPr>
          <p:nvPr>
            <p:ph type="ftr" sz="quarter" idx="11"/>
          </p:nvPr>
        </p:nvSpPr>
        <p:spPr/>
        <p:txBody>
          <a:bodyPr/>
          <a:lstStyle/>
          <a:p>
            <a:pPr>
              <a:defRPr/>
            </a:pPr>
            <a:r>
              <a:rPr lang="en-US" altLang="ja-JP" smtClean="0"/>
              <a:t>3-3 </a:t>
            </a:r>
            <a:r>
              <a:rPr lang="ja-JP" altLang="en-US" smtClean="0"/>
              <a:t>番号制度の導入に向けて（制度編）</a:t>
            </a:r>
            <a:endParaRPr lang="en-US" altLang="ja-JP"/>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
          <p:cNvSpPr>
            <a:spLocks noGrp="1" noChangeArrowheads="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r>
              <a:rPr lang="ja-JP" altLang="en-US" smtClean="0"/>
              <a:t>８</a:t>
            </a:r>
            <a:r>
              <a:rPr lang="ja-JP" altLang="ja-JP" smtClean="0"/>
              <a:t>．番号制度に係る自治体業務への影響</a:t>
            </a:r>
            <a:r>
              <a:rPr lang="en-US" altLang="ja-JP" smtClean="0"/>
              <a:t> </a:t>
            </a:r>
            <a:r>
              <a:rPr lang="ja-JP" altLang="en-US" sz="2400" smtClean="0"/>
              <a:t>～影響</a:t>
            </a:r>
            <a:r>
              <a:rPr lang="ja-JP" altLang="en-US" sz="2400" smtClean="0">
                <a:solidFill>
                  <a:srgbClr val="002060"/>
                </a:solidFill>
              </a:rPr>
              <a:t>②</a:t>
            </a:r>
            <a:r>
              <a:rPr lang="ja-JP" altLang="en-US" sz="2400" smtClean="0"/>
              <a:t>～</a:t>
            </a:r>
            <a:endParaRPr lang="ja-JP" altLang="ja-JP" sz="1600" smtClean="0"/>
          </a:p>
        </p:txBody>
      </p:sp>
      <p:sp>
        <p:nvSpPr>
          <p:cNvPr id="18434" name="コンテンツ プレースホルダ 4"/>
          <p:cNvSpPr>
            <a:spLocks noGrp="1"/>
          </p:cNvSpPr>
          <p:nvPr>
            <p:ph idx="1"/>
          </p:nvPr>
        </p:nvSpPr>
        <p:spPr bwMode="auto">
          <a:xfrm>
            <a:off x="495300" y="1414464"/>
            <a:ext cx="8921751" cy="4751387"/>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r>
              <a:rPr lang="ja-JP" altLang="en-US" sz="2400" dirty="0" smtClean="0"/>
              <a:t>②社会保障・税における個人番号の活用業務</a:t>
            </a:r>
            <a:endParaRPr lang="en-US" altLang="ja-JP" sz="2400" dirty="0" smtClean="0"/>
          </a:p>
          <a:p>
            <a:pPr marL="457200" lvl="1" indent="0">
              <a:buFont typeface="Wingdings" pitchFamily="2" charset="2"/>
              <a:buNone/>
              <a:defRPr/>
            </a:pPr>
            <a:r>
              <a:rPr lang="ja-JP" altLang="en-US" sz="2000" dirty="0" smtClean="0"/>
              <a:t>　　　⇒　主に都道府県・市区町村の社会保障担当課・税務担当課関連業務</a:t>
            </a:r>
            <a:endParaRPr lang="en-US" altLang="ja-JP" sz="1200" dirty="0" smtClean="0"/>
          </a:p>
          <a:p>
            <a:pPr lvl="1">
              <a:spcBef>
                <a:spcPts val="1200"/>
              </a:spcBef>
              <a:defRPr/>
            </a:pPr>
            <a:r>
              <a:rPr lang="ja-JP" altLang="en-US" sz="2000" dirty="0" smtClean="0"/>
              <a:t>個人番号の利用</a:t>
            </a:r>
            <a:endParaRPr lang="en-US" altLang="ja-JP" sz="2000" dirty="0" smtClean="0"/>
          </a:p>
          <a:p>
            <a:pPr lvl="2">
              <a:defRPr/>
            </a:pPr>
            <a:r>
              <a:rPr lang="ja-JP" altLang="en-US" sz="1800" dirty="0" smtClean="0">
                <a:solidFill>
                  <a:srgbClr val="FF0000"/>
                </a:solidFill>
              </a:rPr>
              <a:t>別表第一・第二に規定された事務</a:t>
            </a:r>
            <a:r>
              <a:rPr lang="ja-JP" altLang="en-US" sz="1800" dirty="0" smtClean="0"/>
              <a:t>における利用</a:t>
            </a:r>
            <a:endParaRPr lang="en-US" altLang="ja-JP" sz="1800" dirty="0" smtClean="0"/>
          </a:p>
          <a:p>
            <a:pPr lvl="2">
              <a:defRPr/>
            </a:pPr>
            <a:r>
              <a:rPr lang="ja-JP" altLang="en-US" sz="1800" dirty="0" smtClean="0"/>
              <a:t>条例による独自利用</a:t>
            </a:r>
            <a:endParaRPr lang="en-US" altLang="ja-JP" sz="1800" dirty="0" smtClean="0"/>
          </a:p>
          <a:p>
            <a:pPr marL="1160463" lvl="3" indent="0">
              <a:buFontTx/>
              <a:buNone/>
              <a:defRPr/>
            </a:pPr>
            <a:r>
              <a:rPr lang="ja-JP" altLang="en-US" sz="1400" dirty="0" smtClean="0"/>
              <a:t>自治体が独自に利用したい場合は、</a:t>
            </a:r>
            <a:r>
              <a:rPr lang="ja-JP" altLang="en-US" sz="1400" dirty="0" smtClean="0">
                <a:solidFill>
                  <a:srgbClr val="FF0000"/>
                </a:solidFill>
              </a:rPr>
              <a:t>社会保障、地方税、防災、その他これらに類する事務で当該自治体の条例に定めれば利用可能</a:t>
            </a:r>
            <a:r>
              <a:rPr lang="ja-JP" altLang="en-US" sz="1400" dirty="0" smtClean="0"/>
              <a:t>。</a:t>
            </a:r>
            <a:endParaRPr lang="en-US" altLang="ja-JP" sz="1400" dirty="0" smtClean="0">
              <a:solidFill>
                <a:srgbClr val="FF0000"/>
              </a:solidFill>
            </a:endParaRPr>
          </a:p>
          <a:p>
            <a:pPr lvl="1">
              <a:spcBef>
                <a:spcPts val="1200"/>
              </a:spcBef>
              <a:defRPr/>
            </a:pPr>
            <a:r>
              <a:rPr lang="ja-JP" altLang="en-US" sz="2000" dirty="0" smtClean="0"/>
              <a:t>特定個人情報の提供の制限</a:t>
            </a:r>
            <a:endParaRPr lang="en-US" altLang="ja-JP" sz="2000" dirty="0" smtClean="0"/>
          </a:p>
          <a:p>
            <a:pPr lvl="2">
              <a:defRPr/>
            </a:pPr>
            <a:r>
              <a:rPr lang="ja-JP" altLang="en-US" sz="1800" dirty="0" smtClean="0"/>
              <a:t>情報提供ネットワークシステムを使用した情報提供</a:t>
            </a:r>
            <a:endParaRPr lang="en-US" altLang="ja-JP" sz="1800" dirty="0" smtClean="0"/>
          </a:p>
          <a:p>
            <a:pPr lvl="2">
              <a:defRPr/>
            </a:pPr>
            <a:r>
              <a:rPr lang="ja-JP" altLang="en-US" sz="1800" dirty="0" smtClean="0"/>
              <a:t>特定個人情報保護委員会</a:t>
            </a:r>
            <a:r>
              <a:rPr lang="ja-JP" altLang="en-US" sz="1800" dirty="0"/>
              <a:t>規則</a:t>
            </a:r>
            <a:r>
              <a:rPr lang="ja-JP" altLang="en-US" sz="1800" dirty="0" smtClean="0"/>
              <a:t>の</a:t>
            </a:r>
            <a:r>
              <a:rPr lang="ja-JP" altLang="en-US" sz="1800" dirty="0"/>
              <a:t>制定</a:t>
            </a:r>
            <a:r>
              <a:rPr lang="ja-JP" altLang="en-US" sz="1800" dirty="0" smtClean="0"/>
              <a:t>による情報提供</a:t>
            </a:r>
            <a:endParaRPr lang="en-US" altLang="ja-JP" sz="1800" dirty="0" smtClean="0"/>
          </a:p>
          <a:p>
            <a:pPr lvl="2">
              <a:defRPr/>
            </a:pPr>
            <a:r>
              <a:rPr lang="ja-JP" altLang="en-US" sz="1800" dirty="0"/>
              <a:t>情報</a:t>
            </a:r>
            <a:r>
              <a:rPr lang="ja-JP" altLang="en-US" sz="1800" dirty="0" smtClean="0"/>
              <a:t>提供等の記録の保存義務</a:t>
            </a:r>
            <a:endParaRPr lang="en-US" altLang="ja-JP" sz="1800" dirty="0" smtClean="0"/>
          </a:p>
          <a:p>
            <a:pPr lvl="1">
              <a:spcBef>
                <a:spcPts val="1200"/>
              </a:spcBef>
              <a:defRPr/>
            </a:pPr>
            <a:r>
              <a:rPr lang="ja-JP" altLang="en-US" sz="2000" dirty="0" smtClean="0"/>
              <a:t>個人番号カード</a:t>
            </a:r>
            <a:endParaRPr lang="en-US" altLang="ja-JP" sz="2000" dirty="0" smtClean="0"/>
          </a:p>
          <a:p>
            <a:pPr lvl="2">
              <a:defRPr/>
            </a:pPr>
            <a:r>
              <a:rPr lang="ja-JP" altLang="en-US" sz="1800" dirty="0" smtClean="0"/>
              <a:t>条例による独自利用　　　　　　　　　　　　　　　　　　　　　　　　　</a:t>
            </a:r>
            <a:endParaRPr lang="en-US" altLang="ja-JP" sz="2800" dirty="0" smtClean="0"/>
          </a:p>
          <a:p>
            <a:pPr lvl="2">
              <a:defRPr/>
            </a:pPr>
            <a:endParaRPr lang="en-US" altLang="ja-JP" dirty="0" smtClean="0"/>
          </a:p>
        </p:txBody>
      </p:sp>
      <p:sp>
        <p:nvSpPr>
          <p:cNvPr id="4" name="正方形/長方形 3"/>
          <p:cNvSpPr/>
          <p:nvPr/>
        </p:nvSpPr>
        <p:spPr>
          <a:xfrm>
            <a:off x="488951" y="1347788"/>
            <a:ext cx="7056438" cy="461962"/>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a:defRPr/>
            </a:pPr>
            <a:r>
              <a:rPr lang="ja-JP" altLang="en-US" sz="2400" dirty="0">
                <a:latin typeface="HGPｺﾞｼｯｸM" pitchFamily="50" charset="-128"/>
                <a:ea typeface="HGPｺﾞｼｯｸM" pitchFamily="50" charset="-128"/>
              </a:rPr>
              <a:t>②社会保障・税における個人番号の活用業務</a:t>
            </a:r>
          </a:p>
        </p:txBody>
      </p:sp>
      <p:sp>
        <p:nvSpPr>
          <p:cNvPr id="5" name="スライド番号プレースホルダ 4"/>
          <p:cNvSpPr>
            <a:spLocks noGrp="1"/>
          </p:cNvSpPr>
          <p:nvPr>
            <p:ph type="sldNum" sz="quarter" idx="12"/>
          </p:nvPr>
        </p:nvSpPr>
        <p:spPr/>
        <p:txBody>
          <a:bodyPr/>
          <a:lstStyle/>
          <a:p>
            <a:pPr>
              <a:defRPr/>
            </a:pPr>
            <a:fld id="{1E1B02A3-A528-4AD9-8E4B-5D87DB124C28}" type="slidenum">
              <a:rPr lang="ja-JP" altLang="en-US" smtClean="0"/>
              <a:pPr>
                <a:defRPr/>
              </a:pPr>
              <a:t>21</a:t>
            </a:fld>
            <a:endParaRPr lang="en-US" altLang="ja-JP"/>
          </a:p>
        </p:txBody>
      </p:sp>
      <p:sp>
        <p:nvSpPr>
          <p:cNvPr id="6" name="フッター プレースホルダ 5"/>
          <p:cNvSpPr>
            <a:spLocks noGrp="1"/>
          </p:cNvSpPr>
          <p:nvPr>
            <p:ph type="ftr" sz="quarter" idx="11"/>
          </p:nvPr>
        </p:nvSpPr>
        <p:spPr/>
        <p:txBody>
          <a:bodyPr/>
          <a:lstStyle/>
          <a:p>
            <a:pPr>
              <a:defRPr/>
            </a:pPr>
            <a:r>
              <a:rPr lang="en-US" altLang="ja-JP" smtClean="0"/>
              <a:t>3-3 </a:t>
            </a:r>
            <a:r>
              <a:rPr lang="ja-JP" altLang="en-US" smtClean="0"/>
              <a:t>番号制度の導入に向けて（制度編）</a:t>
            </a:r>
            <a:endParaRPr lang="en-US" altLang="ja-JP"/>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2"/>
          <p:cNvSpPr>
            <a:spLocks noGrp="1" noChangeArrowheads="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r>
              <a:rPr lang="ja-JP" altLang="en-US" smtClean="0"/>
              <a:t>８</a:t>
            </a:r>
            <a:r>
              <a:rPr lang="ja-JP" altLang="ja-JP" smtClean="0"/>
              <a:t>．番号制度に係る自治体業務への影響</a:t>
            </a:r>
            <a:r>
              <a:rPr lang="en-US" altLang="ja-JP" smtClean="0"/>
              <a:t> </a:t>
            </a:r>
            <a:r>
              <a:rPr lang="ja-JP" altLang="en-US" sz="2400" smtClean="0"/>
              <a:t>～影響</a:t>
            </a:r>
            <a:r>
              <a:rPr lang="ja-JP" altLang="en-US" sz="2400" smtClean="0">
                <a:solidFill>
                  <a:srgbClr val="002060"/>
                </a:solidFill>
              </a:rPr>
              <a:t>②</a:t>
            </a:r>
            <a:r>
              <a:rPr lang="ja-JP" altLang="en-US" sz="2400" smtClean="0"/>
              <a:t>～</a:t>
            </a:r>
            <a:endParaRPr lang="ja-JP" altLang="ja-JP" sz="1400" smtClean="0"/>
          </a:p>
        </p:txBody>
      </p:sp>
      <p:sp>
        <p:nvSpPr>
          <p:cNvPr id="25602" name="コンテンツ プレースホルダ 4"/>
          <p:cNvSpPr>
            <a:spLocks noGrp="1"/>
          </p:cNvSpPr>
          <p:nvPr>
            <p:ph idx="1"/>
          </p:nvPr>
        </p:nvSpPr>
        <p:spPr bwMode="auto">
          <a:xfrm>
            <a:off x="495301" y="1414464"/>
            <a:ext cx="9282113" cy="4751387"/>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r>
              <a:rPr lang="ja-JP" altLang="en-US" sz="2400" dirty="0" smtClean="0"/>
              <a:t>②社会保障・税における個人番号の活用業務</a:t>
            </a:r>
            <a:endParaRPr lang="en-US" altLang="ja-JP" sz="2400" dirty="0" smtClean="0"/>
          </a:p>
          <a:p>
            <a:pPr marL="457200" lvl="1" indent="0">
              <a:buFont typeface="Wingdings" pitchFamily="2" charset="2"/>
              <a:buNone/>
              <a:defRPr/>
            </a:pPr>
            <a:r>
              <a:rPr lang="ja-JP" altLang="en-US" sz="1400" dirty="0" smtClean="0"/>
              <a:t>　　　　　　　　　　　　　</a:t>
            </a:r>
            <a:endParaRPr lang="en-US" altLang="ja-JP" dirty="0" smtClean="0"/>
          </a:p>
          <a:p>
            <a:pPr lvl="1">
              <a:defRPr/>
            </a:pPr>
            <a:r>
              <a:rPr lang="ja-JP" altLang="en-US" sz="2200" dirty="0" smtClean="0"/>
              <a:t>主に以下の業務システムに影響</a:t>
            </a:r>
            <a:endParaRPr lang="en-US" altLang="ja-JP" sz="2200" dirty="0" smtClean="0"/>
          </a:p>
        </p:txBody>
      </p:sp>
      <p:sp>
        <p:nvSpPr>
          <p:cNvPr id="4" name="正方形/長方形 3"/>
          <p:cNvSpPr/>
          <p:nvPr/>
        </p:nvSpPr>
        <p:spPr>
          <a:xfrm>
            <a:off x="488951" y="1412877"/>
            <a:ext cx="7056438" cy="461963"/>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a:defRPr/>
            </a:pPr>
            <a:r>
              <a:rPr lang="ja-JP" altLang="en-US" sz="2400" dirty="0"/>
              <a:t>②社会保障・税における個人番号の活用業務</a:t>
            </a:r>
          </a:p>
        </p:txBody>
      </p:sp>
      <p:graphicFrame>
        <p:nvGraphicFramePr>
          <p:cNvPr id="8" name="表 7"/>
          <p:cNvGraphicFramePr>
            <a:graphicFrameLocks noGrp="1"/>
          </p:cNvGraphicFramePr>
          <p:nvPr/>
        </p:nvGraphicFramePr>
        <p:xfrm>
          <a:off x="1403350" y="2636838"/>
          <a:ext cx="7078664" cy="2087562"/>
        </p:xfrm>
        <a:graphic>
          <a:graphicData uri="http://schemas.openxmlformats.org/drawingml/2006/table">
            <a:tbl>
              <a:tblPr firstRow="1" bandRow="1">
                <a:tableStyleId>{21E4AEA4-8DFA-4A89-87EB-49C32662AFE0}</a:tableStyleId>
              </a:tblPr>
              <a:tblGrid>
                <a:gridCol w="3539332"/>
                <a:gridCol w="3539332"/>
              </a:tblGrid>
              <a:tr h="370368">
                <a:tc>
                  <a:txBody>
                    <a:bodyPr/>
                    <a:lstStyle/>
                    <a:p>
                      <a:pPr algn="ctr"/>
                      <a:r>
                        <a:rPr kumimoji="1" lang="ja-JP" altLang="en-US" sz="1600" dirty="0" smtClean="0">
                          <a:latin typeface="HGPｺﾞｼｯｸM" pitchFamily="50" charset="-128"/>
                          <a:ea typeface="HGPｺﾞｼｯｸM" pitchFamily="50" charset="-128"/>
                        </a:rPr>
                        <a:t>都道府県</a:t>
                      </a:r>
                      <a:endParaRPr kumimoji="1" lang="ja-JP" altLang="en-US" sz="1600" dirty="0">
                        <a:latin typeface="HGPｺﾞｼｯｸM" pitchFamily="50" charset="-128"/>
                        <a:ea typeface="HGPｺﾞｼｯｸM" pitchFamily="50" charset="-128"/>
                      </a:endParaRPr>
                    </a:p>
                  </a:txBody>
                  <a:tcPr marL="91449" marR="91449" marT="45701" marB="45701" anchor="ctr"/>
                </a:tc>
                <a:tc>
                  <a:txBody>
                    <a:bodyPr/>
                    <a:lstStyle/>
                    <a:p>
                      <a:pPr algn="ctr"/>
                      <a:r>
                        <a:rPr kumimoji="1" lang="ja-JP" altLang="en-US" sz="1600" dirty="0" smtClean="0">
                          <a:latin typeface="HGPｺﾞｼｯｸM" pitchFamily="50" charset="-128"/>
                          <a:ea typeface="HGPｺﾞｼｯｸM" pitchFamily="50" charset="-128"/>
                        </a:rPr>
                        <a:t>市区町村</a:t>
                      </a:r>
                      <a:endParaRPr kumimoji="1" lang="ja-JP" altLang="en-US" sz="1600" dirty="0">
                        <a:latin typeface="HGPｺﾞｼｯｸM" pitchFamily="50" charset="-128"/>
                        <a:ea typeface="HGPｺﾞｼｯｸM" pitchFamily="50" charset="-128"/>
                      </a:endParaRPr>
                    </a:p>
                  </a:txBody>
                  <a:tcPr marL="91449" marR="91449" marT="45701" marB="45701" anchor="ctr"/>
                </a:tc>
              </a:tr>
              <a:tr h="1717194">
                <a:tc>
                  <a:txBody>
                    <a:bodyPr/>
                    <a:lstStyle/>
                    <a:p>
                      <a:r>
                        <a:rPr kumimoji="1" lang="ja-JP" altLang="en-US" sz="1600" dirty="0" smtClean="0">
                          <a:latin typeface="HGPｺﾞｼｯｸM" pitchFamily="50" charset="-128"/>
                          <a:ea typeface="HGPｺﾞｼｯｸM" pitchFamily="50" charset="-128"/>
                        </a:rPr>
                        <a:t>個人事業税システム</a:t>
                      </a:r>
                      <a:endParaRPr kumimoji="1" lang="en-US" altLang="ja-JP" sz="1600" dirty="0" smtClean="0">
                        <a:latin typeface="HGPｺﾞｼｯｸM" pitchFamily="50" charset="-128"/>
                        <a:ea typeface="HGPｺﾞｼｯｸM" pitchFamily="50" charset="-128"/>
                      </a:endParaRPr>
                    </a:p>
                    <a:p>
                      <a:r>
                        <a:rPr kumimoji="1" lang="ja-JP" altLang="en-US" sz="1600" dirty="0" smtClean="0">
                          <a:latin typeface="HGPｺﾞｼｯｸM" pitchFamily="50" charset="-128"/>
                          <a:ea typeface="HGPｺﾞｼｯｸM" pitchFamily="50" charset="-128"/>
                        </a:rPr>
                        <a:t>自動車税システム</a:t>
                      </a:r>
                      <a:endParaRPr kumimoji="1" lang="en-US" altLang="ja-JP" sz="1600" dirty="0" smtClean="0">
                        <a:latin typeface="HGPｺﾞｼｯｸM" pitchFamily="50" charset="-128"/>
                        <a:ea typeface="HGPｺﾞｼｯｸM" pitchFamily="50" charset="-128"/>
                      </a:endParaRPr>
                    </a:p>
                    <a:p>
                      <a:r>
                        <a:rPr kumimoji="1" lang="ja-JP" altLang="en-US" sz="1600" dirty="0" smtClean="0">
                          <a:latin typeface="HGPｺﾞｼｯｸM" pitchFamily="50" charset="-128"/>
                          <a:ea typeface="HGPｺﾞｼｯｸM" pitchFamily="50" charset="-128"/>
                        </a:rPr>
                        <a:t>法人都道府県民税・事業税システム</a:t>
                      </a:r>
                      <a:endParaRPr kumimoji="1" lang="en-US" altLang="ja-JP" sz="1600" dirty="0" smtClean="0">
                        <a:latin typeface="HGPｺﾞｼｯｸM" pitchFamily="50" charset="-128"/>
                        <a:ea typeface="HGPｺﾞｼｯｸM" pitchFamily="50" charset="-128"/>
                      </a:endParaRPr>
                    </a:p>
                    <a:p>
                      <a:r>
                        <a:rPr kumimoji="1" lang="ja-JP" altLang="en-US" sz="1600" dirty="0" smtClean="0">
                          <a:latin typeface="HGPｺﾞｼｯｸM" pitchFamily="50" charset="-128"/>
                          <a:ea typeface="HGPｺﾞｼｯｸM" pitchFamily="50" charset="-128"/>
                        </a:rPr>
                        <a:t>不動産取得税システム</a:t>
                      </a:r>
                      <a:endParaRPr kumimoji="1" lang="en-US" altLang="ja-JP" sz="1600" dirty="0" smtClean="0">
                        <a:latin typeface="HGPｺﾞｼｯｸM" pitchFamily="50" charset="-128"/>
                        <a:ea typeface="HGPｺﾞｼｯｸM" pitchFamily="50" charset="-128"/>
                      </a:endParaRPr>
                    </a:p>
                    <a:p>
                      <a:r>
                        <a:rPr kumimoji="1" lang="ja-JP" altLang="en-US" sz="1600" dirty="0" smtClean="0">
                          <a:latin typeface="HGPｺﾞｼｯｸM" pitchFamily="50" charset="-128"/>
                          <a:ea typeface="HGPｺﾞｼｯｸM" pitchFamily="50" charset="-128"/>
                        </a:rPr>
                        <a:t>収滞納管理システム</a:t>
                      </a:r>
                      <a:endParaRPr kumimoji="1" lang="en-US" altLang="ja-JP" sz="1600" dirty="0" smtClean="0">
                        <a:latin typeface="HGPｺﾞｼｯｸM" pitchFamily="50" charset="-128"/>
                        <a:ea typeface="HGPｺﾞｼｯｸM" pitchFamily="50" charset="-128"/>
                      </a:endParaRPr>
                    </a:p>
                    <a:p>
                      <a:r>
                        <a:rPr kumimoji="1" lang="ja-JP" altLang="en-US" sz="1600" dirty="0" smtClean="0">
                          <a:latin typeface="HGPｺﾞｼｯｸM" pitchFamily="50" charset="-128"/>
                          <a:ea typeface="HGPｺﾞｼｯｸM" pitchFamily="50" charset="-128"/>
                        </a:rPr>
                        <a:t>社会保障関連システム　　　　等</a:t>
                      </a:r>
                      <a:endParaRPr kumimoji="1" lang="ja-JP" altLang="en-US" sz="1600" dirty="0">
                        <a:latin typeface="HGPｺﾞｼｯｸM" pitchFamily="50" charset="-128"/>
                        <a:ea typeface="HGPｺﾞｼｯｸM" pitchFamily="50" charset="-128"/>
                      </a:endParaRPr>
                    </a:p>
                  </a:txBody>
                  <a:tcPr marL="91449" marR="91449" marT="45701" marB="45701" anchor="ctr"/>
                </a:tc>
                <a:tc>
                  <a:txBody>
                    <a:bodyPr/>
                    <a:lstStyle/>
                    <a:p>
                      <a:r>
                        <a:rPr kumimoji="1" lang="ja-JP" altLang="en-US" sz="1600" dirty="0" smtClean="0">
                          <a:latin typeface="HGPｺﾞｼｯｸM" pitchFamily="50" charset="-128"/>
                          <a:ea typeface="HGPｺﾞｼｯｸM" pitchFamily="50" charset="-128"/>
                        </a:rPr>
                        <a:t>個人住民税システム</a:t>
                      </a:r>
                      <a:endParaRPr kumimoji="1" lang="en-US" altLang="ja-JP" sz="1600" dirty="0" smtClean="0">
                        <a:latin typeface="HGPｺﾞｼｯｸM" pitchFamily="50" charset="-128"/>
                        <a:ea typeface="HGPｺﾞｼｯｸM" pitchFamily="50" charset="-128"/>
                      </a:endParaRPr>
                    </a:p>
                    <a:p>
                      <a:r>
                        <a:rPr kumimoji="1" lang="ja-JP" altLang="en-US" sz="1600" dirty="0" smtClean="0">
                          <a:latin typeface="HGPｺﾞｼｯｸM" pitchFamily="50" charset="-128"/>
                          <a:ea typeface="HGPｺﾞｼｯｸM" pitchFamily="50" charset="-128"/>
                        </a:rPr>
                        <a:t>法人市町村民税システム</a:t>
                      </a:r>
                      <a:endParaRPr kumimoji="1" lang="en-US" altLang="ja-JP" sz="1600" dirty="0" smtClean="0">
                        <a:latin typeface="HGPｺﾞｼｯｸM" pitchFamily="50" charset="-128"/>
                        <a:ea typeface="HGPｺﾞｼｯｸM" pitchFamily="50" charset="-128"/>
                      </a:endParaRPr>
                    </a:p>
                    <a:p>
                      <a:r>
                        <a:rPr kumimoji="1" lang="ja-JP" altLang="en-US" sz="1600" dirty="0" smtClean="0">
                          <a:latin typeface="HGPｺﾞｼｯｸM" pitchFamily="50" charset="-128"/>
                          <a:ea typeface="HGPｺﾞｼｯｸM" pitchFamily="50" charset="-128"/>
                        </a:rPr>
                        <a:t>固定資産税システム</a:t>
                      </a:r>
                      <a:endParaRPr kumimoji="1" lang="en-US" altLang="ja-JP" sz="1600" dirty="0" smtClean="0">
                        <a:latin typeface="HGPｺﾞｼｯｸM" pitchFamily="50" charset="-128"/>
                        <a:ea typeface="HGPｺﾞｼｯｸM"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smtClean="0">
                          <a:latin typeface="HGPｺﾞｼｯｸM" pitchFamily="50" charset="-128"/>
                          <a:ea typeface="HGPｺﾞｼｯｸM" pitchFamily="50" charset="-128"/>
                        </a:rPr>
                        <a:t>軽自動車税システム</a:t>
                      </a:r>
                      <a:endParaRPr kumimoji="1" lang="en-US" altLang="ja-JP" sz="1600" dirty="0" smtClean="0">
                        <a:latin typeface="HGPｺﾞｼｯｸM" pitchFamily="50" charset="-128"/>
                        <a:ea typeface="HGPｺﾞｼｯｸM" pitchFamily="50" charset="-128"/>
                      </a:endParaRPr>
                    </a:p>
                    <a:p>
                      <a:r>
                        <a:rPr kumimoji="1" lang="ja-JP" altLang="en-US" sz="1600" dirty="0" smtClean="0">
                          <a:latin typeface="HGPｺﾞｼｯｸM" pitchFamily="50" charset="-128"/>
                          <a:ea typeface="HGPｺﾞｼｯｸM" pitchFamily="50" charset="-128"/>
                        </a:rPr>
                        <a:t>収滞納管理システム</a:t>
                      </a:r>
                      <a:endParaRPr kumimoji="1" lang="en-US" altLang="ja-JP" sz="1600" dirty="0" smtClean="0">
                        <a:latin typeface="HGPｺﾞｼｯｸM" pitchFamily="50" charset="-128"/>
                        <a:ea typeface="HGPｺﾞｼｯｸM" pitchFamily="50" charset="-128"/>
                      </a:endParaRPr>
                    </a:p>
                    <a:p>
                      <a:r>
                        <a:rPr kumimoji="1" lang="ja-JP" altLang="en-US" sz="1600" dirty="0" smtClean="0">
                          <a:latin typeface="HGPｺﾞｼｯｸM" pitchFamily="50" charset="-128"/>
                          <a:ea typeface="HGPｺﾞｼｯｸM" pitchFamily="50" charset="-128"/>
                        </a:rPr>
                        <a:t>社会保障関連システム　　　　等</a:t>
                      </a:r>
                      <a:endParaRPr kumimoji="1" lang="ja-JP" altLang="en-US" sz="1600" dirty="0">
                        <a:latin typeface="HGPｺﾞｼｯｸM" pitchFamily="50" charset="-128"/>
                        <a:ea typeface="HGPｺﾞｼｯｸM" pitchFamily="50" charset="-128"/>
                      </a:endParaRPr>
                    </a:p>
                  </a:txBody>
                  <a:tcPr marL="91449" marR="91449" marT="45701" marB="45701" anchor="ctr"/>
                </a:tc>
              </a:tr>
            </a:tbl>
          </a:graphicData>
        </a:graphic>
      </p:graphicFrame>
      <p:sp>
        <p:nvSpPr>
          <p:cNvPr id="6" name="スライド番号プレースホルダ 5"/>
          <p:cNvSpPr>
            <a:spLocks noGrp="1"/>
          </p:cNvSpPr>
          <p:nvPr>
            <p:ph type="sldNum" sz="quarter" idx="12"/>
          </p:nvPr>
        </p:nvSpPr>
        <p:spPr/>
        <p:txBody>
          <a:bodyPr/>
          <a:lstStyle/>
          <a:p>
            <a:pPr>
              <a:defRPr/>
            </a:pPr>
            <a:fld id="{1E1B02A3-A528-4AD9-8E4B-5D87DB124C28}" type="slidenum">
              <a:rPr lang="ja-JP" altLang="en-US" smtClean="0"/>
              <a:pPr>
                <a:defRPr/>
              </a:pPr>
              <a:t>22</a:t>
            </a:fld>
            <a:endParaRPr lang="en-US" altLang="ja-JP"/>
          </a:p>
        </p:txBody>
      </p:sp>
      <p:sp>
        <p:nvSpPr>
          <p:cNvPr id="7" name="フッター プレースホルダ 6"/>
          <p:cNvSpPr>
            <a:spLocks noGrp="1"/>
          </p:cNvSpPr>
          <p:nvPr>
            <p:ph type="ftr" sz="quarter" idx="11"/>
          </p:nvPr>
        </p:nvSpPr>
        <p:spPr/>
        <p:txBody>
          <a:bodyPr/>
          <a:lstStyle/>
          <a:p>
            <a:pPr>
              <a:defRPr/>
            </a:pPr>
            <a:r>
              <a:rPr lang="en-US" altLang="ja-JP" smtClean="0"/>
              <a:t>3-3 </a:t>
            </a:r>
            <a:r>
              <a:rPr lang="ja-JP" altLang="en-US" smtClean="0"/>
              <a:t>番号制度の導入に向けて（制度編）</a:t>
            </a:r>
            <a:endParaRPr lang="en-US" altLang="ja-JP"/>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Grp="1" noChangeArrowheads="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r>
              <a:rPr lang="ja-JP" altLang="en-US" smtClean="0"/>
              <a:t>８</a:t>
            </a:r>
            <a:r>
              <a:rPr lang="ja-JP" altLang="ja-JP" smtClean="0"/>
              <a:t>．番号制度に係る自治体業務への影響</a:t>
            </a:r>
            <a:r>
              <a:rPr lang="en-US" altLang="ja-JP" smtClean="0"/>
              <a:t> </a:t>
            </a:r>
            <a:r>
              <a:rPr lang="ja-JP" altLang="en-US" sz="2400" smtClean="0"/>
              <a:t>～影響</a:t>
            </a:r>
            <a:r>
              <a:rPr lang="ja-JP" altLang="en-US" sz="2400" smtClean="0">
                <a:solidFill>
                  <a:srgbClr val="002060"/>
                </a:solidFill>
              </a:rPr>
              <a:t>③</a:t>
            </a:r>
            <a:r>
              <a:rPr lang="ja-JP" altLang="en-US" sz="2400" smtClean="0"/>
              <a:t>～</a:t>
            </a:r>
            <a:endParaRPr lang="ja-JP" altLang="ja-JP" sz="1400" smtClean="0"/>
          </a:p>
        </p:txBody>
      </p:sp>
      <p:sp>
        <p:nvSpPr>
          <p:cNvPr id="26626" name="コンテンツ プレースホルダ 4"/>
          <p:cNvSpPr>
            <a:spLocks noGrp="1"/>
          </p:cNvSpPr>
          <p:nvPr>
            <p:ph idx="1"/>
          </p:nvPr>
        </p:nvSpPr>
        <p:spPr bwMode="auto">
          <a:xfrm>
            <a:off x="495300" y="1423989"/>
            <a:ext cx="8915400" cy="3013075"/>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400" smtClean="0"/>
              <a:t>③使用者等として個人番号を扱う業務（対職員）</a:t>
            </a:r>
            <a:endParaRPr lang="en-US" altLang="ja-JP" sz="2400" smtClean="0"/>
          </a:p>
          <a:p>
            <a:pPr lvl="1">
              <a:spcBef>
                <a:spcPts val="1200"/>
              </a:spcBef>
            </a:pPr>
            <a:r>
              <a:rPr lang="ja-JP" altLang="en-US" sz="2000" smtClean="0"/>
              <a:t>給与等の支払者として、支払調書や源泉徴収票への個人番号の付記</a:t>
            </a:r>
            <a:endParaRPr lang="en-US" altLang="ja-JP" sz="2000" smtClean="0"/>
          </a:p>
          <a:p>
            <a:pPr lvl="1">
              <a:spcBef>
                <a:spcPts val="1200"/>
              </a:spcBef>
            </a:pPr>
            <a:r>
              <a:rPr lang="ja-JP" altLang="en-US" sz="2000" smtClean="0"/>
              <a:t>地方職員共済組合等に係る「組合員資格取得・喪失届」や「被扶養者認定申告書」等への個人番号の付記</a:t>
            </a:r>
            <a:endParaRPr lang="en-US" altLang="ja-JP" sz="1800" smtClean="0"/>
          </a:p>
          <a:p>
            <a:pPr lvl="1">
              <a:spcBef>
                <a:spcPts val="1200"/>
              </a:spcBef>
            </a:pPr>
            <a:r>
              <a:rPr lang="ja-JP" altLang="en-US" sz="2000" smtClean="0"/>
              <a:t>職員が子どもの手当を申請する際の個人番号を聴取</a:t>
            </a:r>
            <a:endParaRPr lang="en-US" altLang="ja-JP" sz="2000" smtClean="0"/>
          </a:p>
          <a:p>
            <a:pPr lvl="1">
              <a:spcBef>
                <a:spcPts val="1200"/>
              </a:spcBef>
            </a:pPr>
            <a:r>
              <a:rPr lang="ja-JP" altLang="en-US" sz="2000" smtClean="0"/>
              <a:t>主に以下の情報システムに影響</a:t>
            </a:r>
            <a:endParaRPr lang="en-US" altLang="ja-JP" sz="2000" smtClean="0"/>
          </a:p>
          <a:p>
            <a:pPr lvl="2">
              <a:spcBef>
                <a:spcPts val="1200"/>
              </a:spcBef>
            </a:pPr>
            <a:endParaRPr lang="en-US" altLang="ja-JP" sz="1600" smtClean="0"/>
          </a:p>
        </p:txBody>
      </p:sp>
      <p:sp>
        <p:nvSpPr>
          <p:cNvPr id="4" name="正方形/長方形 3"/>
          <p:cNvSpPr/>
          <p:nvPr/>
        </p:nvSpPr>
        <p:spPr>
          <a:xfrm>
            <a:off x="488951" y="1422402"/>
            <a:ext cx="7056438" cy="461665"/>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a:defRPr/>
            </a:pPr>
            <a:r>
              <a:rPr lang="ja-JP" altLang="en-US" sz="2400" dirty="0">
                <a:latin typeface="HGPｺﾞｼｯｸM" pitchFamily="50" charset="-128"/>
                <a:ea typeface="HGPｺﾞｼｯｸM" pitchFamily="50" charset="-128"/>
              </a:rPr>
              <a:t>③使用者等として個人番号を扱う業務　</a:t>
            </a:r>
            <a:r>
              <a:rPr lang="ja-JP" altLang="en-US" sz="2000" dirty="0">
                <a:latin typeface="HGPｺﾞｼｯｸM" pitchFamily="50" charset="-128"/>
                <a:ea typeface="HGPｺﾞｼｯｸM" pitchFamily="50" charset="-128"/>
              </a:rPr>
              <a:t>（対職員）</a:t>
            </a:r>
          </a:p>
        </p:txBody>
      </p:sp>
      <p:graphicFrame>
        <p:nvGraphicFramePr>
          <p:cNvPr id="6" name="表 5"/>
          <p:cNvGraphicFramePr>
            <a:graphicFrameLocks noGrp="1"/>
          </p:cNvGraphicFramePr>
          <p:nvPr/>
        </p:nvGraphicFramePr>
        <p:xfrm>
          <a:off x="1423989" y="4149725"/>
          <a:ext cx="7273926" cy="792168"/>
        </p:xfrm>
        <a:graphic>
          <a:graphicData uri="http://schemas.openxmlformats.org/drawingml/2006/table">
            <a:tbl>
              <a:tblPr firstRow="1" bandRow="1">
                <a:tableStyleId>{21E4AEA4-8DFA-4A89-87EB-49C32662AFE0}</a:tableStyleId>
              </a:tblPr>
              <a:tblGrid>
                <a:gridCol w="3636963"/>
                <a:gridCol w="3636963"/>
              </a:tblGrid>
              <a:tr h="274162">
                <a:tc>
                  <a:txBody>
                    <a:bodyPr/>
                    <a:lstStyle/>
                    <a:p>
                      <a:pPr algn="ctr"/>
                      <a:r>
                        <a:rPr kumimoji="1" lang="ja-JP" altLang="en-US" sz="1200" dirty="0" smtClean="0">
                          <a:latin typeface="HGPｺﾞｼｯｸM" pitchFamily="50" charset="-128"/>
                          <a:ea typeface="HGPｺﾞｼｯｸM" pitchFamily="50" charset="-128"/>
                        </a:rPr>
                        <a:t>都道府県</a:t>
                      </a:r>
                      <a:endParaRPr kumimoji="1" lang="ja-JP" altLang="en-US" sz="1200" dirty="0">
                        <a:latin typeface="HGPｺﾞｼｯｸM" pitchFamily="50" charset="-128"/>
                        <a:ea typeface="HGPｺﾞｼｯｸM" pitchFamily="50" charset="-128"/>
                      </a:endParaRPr>
                    </a:p>
                  </a:txBody>
                  <a:tcPr marL="91458" marR="91458" marT="45642" marB="45642" anchor="ctr"/>
                </a:tc>
                <a:tc>
                  <a:txBody>
                    <a:bodyPr/>
                    <a:lstStyle/>
                    <a:p>
                      <a:pPr algn="ctr"/>
                      <a:r>
                        <a:rPr kumimoji="1" lang="ja-JP" altLang="en-US" sz="1200" dirty="0" smtClean="0">
                          <a:latin typeface="HGPｺﾞｼｯｸM" pitchFamily="50" charset="-128"/>
                          <a:ea typeface="HGPｺﾞｼｯｸM" pitchFamily="50" charset="-128"/>
                        </a:rPr>
                        <a:t>市区町村</a:t>
                      </a:r>
                      <a:endParaRPr kumimoji="1" lang="ja-JP" altLang="en-US" sz="1200" dirty="0">
                        <a:latin typeface="HGPｺﾞｼｯｸM" pitchFamily="50" charset="-128"/>
                        <a:ea typeface="HGPｺﾞｼｯｸM" pitchFamily="50" charset="-128"/>
                      </a:endParaRPr>
                    </a:p>
                  </a:txBody>
                  <a:tcPr marL="91458" marR="91458" marT="45642" marB="45642" anchor="ctr"/>
                </a:tc>
              </a:tr>
              <a:tr h="518001">
                <a:tc>
                  <a:txBody>
                    <a:bodyPr/>
                    <a:lstStyle/>
                    <a:p>
                      <a:r>
                        <a:rPr kumimoji="1" lang="ja-JP" altLang="en-US" sz="1400" dirty="0" smtClean="0">
                          <a:latin typeface="HGPｺﾞｼｯｸM" pitchFamily="50" charset="-128"/>
                          <a:ea typeface="HGPｺﾞｼｯｸM" pitchFamily="50" charset="-128"/>
                        </a:rPr>
                        <a:t>人事給与システム</a:t>
                      </a:r>
                      <a:endParaRPr kumimoji="1" lang="en-US" altLang="ja-JP" sz="1400" dirty="0" smtClean="0">
                        <a:latin typeface="HGPｺﾞｼｯｸM" pitchFamily="50" charset="-128"/>
                        <a:ea typeface="HGPｺﾞｼｯｸM" pitchFamily="50" charset="-128"/>
                      </a:endParaRPr>
                    </a:p>
                    <a:p>
                      <a:r>
                        <a:rPr kumimoji="1" lang="ja-JP" altLang="en-US" sz="1400" dirty="0" smtClean="0">
                          <a:latin typeface="HGPｺﾞｼｯｸM" pitchFamily="50" charset="-128"/>
                          <a:ea typeface="HGPｺﾞｼｯｸM" pitchFamily="50" charset="-128"/>
                        </a:rPr>
                        <a:t>共済組合等の組合員管理システム</a:t>
                      </a:r>
                      <a:r>
                        <a:rPr kumimoji="1" lang="ja-JP" altLang="en-US" sz="1400" dirty="0">
                          <a:latin typeface="HGPｺﾞｼｯｸM" pitchFamily="50" charset="-128"/>
                          <a:ea typeface="HGPｺﾞｼｯｸM" pitchFamily="50" charset="-128"/>
                        </a:rPr>
                        <a:t>　</a:t>
                      </a:r>
                      <a:r>
                        <a:rPr kumimoji="1" lang="ja-JP" altLang="en-US" sz="1400" dirty="0" smtClean="0">
                          <a:latin typeface="HGPｺﾞｼｯｸM" pitchFamily="50" charset="-128"/>
                          <a:ea typeface="HGPｺﾞｼｯｸM" pitchFamily="50" charset="-128"/>
                        </a:rPr>
                        <a:t>　等</a:t>
                      </a:r>
                      <a:endParaRPr kumimoji="1" lang="en-US" altLang="ja-JP" sz="1400" dirty="0" smtClean="0">
                        <a:latin typeface="HGPｺﾞｼｯｸM" pitchFamily="50" charset="-128"/>
                        <a:ea typeface="HGPｺﾞｼｯｸM" pitchFamily="50" charset="-128"/>
                      </a:endParaRPr>
                    </a:p>
                  </a:txBody>
                  <a:tcPr marL="91458" marR="91458" marT="45642" marB="45642"/>
                </a:tc>
                <a:tc>
                  <a:txBody>
                    <a:bodyPr/>
                    <a:lstStyle/>
                    <a:p>
                      <a:r>
                        <a:rPr kumimoji="1" lang="ja-JP" altLang="en-US" sz="1400" dirty="0" smtClean="0">
                          <a:latin typeface="HGPｺﾞｼｯｸM" pitchFamily="50" charset="-128"/>
                          <a:ea typeface="HGPｺﾞｼｯｸM" pitchFamily="50" charset="-128"/>
                        </a:rPr>
                        <a:t>人事給与システム</a:t>
                      </a:r>
                      <a:endParaRPr kumimoji="1" lang="en-US" altLang="ja-JP" sz="1400" dirty="0" smtClean="0">
                        <a:latin typeface="HGPｺﾞｼｯｸM" pitchFamily="50" charset="-128"/>
                        <a:ea typeface="HGPｺﾞｼｯｸM" pitchFamily="50" charset="-128"/>
                      </a:endParaRPr>
                    </a:p>
                    <a:p>
                      <a:r>
                        <a:rPr kumimoji="1" lang="ja-JP" altLang="en-US" sz="1400" dirty="0" smtClean="0">
                          <a:latin typeface="HGPｺﾞｼｯｸM" pitchFamily="50" charset="-128"/>
                          <a:ea typeface="HGPｺﾞｼｯｸM" pitchFamily="50" charset="-128"/>
                        </a:rPr>
                        <a:t>共済組合等の組合員管理システム　　等</a:t>
                      </a:r>
                      <a:endParaRPr kumimoji="1" lang="en-US" altLang="ja-JP" sz="1400" dirty="0" smtClean="0">
                        <a:latin typeface="HGPｺﾞｼｯｸM" pitchFamily="50" charset="-128"/>
                        <a:ea typeface="HGPｺﾞｼｯｸM" pitchFamily="50" charset="-128"/>
                      </a:endParaRPr>
                    </a:p>
                  </a:txBody>
                  <a:tcPr marL="91458" marR="91458" marT="45642" marB="45642"/>
                </a:tc>
              </a:tr>
            </a:tbl>
          </a:graphicData>
        </a:graphic>
      </p:graphicFrame>
      <p:sp>
        <p:nvSpPr>
          <p:cNvPr id="7" name="スライド番号プレースホルダ 6"/>
          <p:cNvSpPr>
            <a:spLocks noGrp="1"/>
          </p:cNvSpPr>
          <p:nvPr>
            <p:ph type="sldNum" sz="quarter" idx="12"/>
          </p:nvPr>
        </p:nvSpPr>
        <p:spPr/>
        <p:txBody>
          <a:bodyPr/>
          <a:lstStyle/>
          <a:p>
            <a:pPr>
              <a:defRPr/>
            </a:pPr>
            <a:fld id="{1E1B02A3-A528-4AD9-8E4B-5D87DB124C28}" type="slidenum">
              <a:rPr lang="ja-JP" altLang="en-US" smtClean="0"/>
              <a:pPr>
                <a:defRPr/>
              </a:pPr>
              <a:t>23</a:t>
            </a:fld>
            <a:endParaRPr lang="en-US" altLang="ja-JP"/>
          </a:p>
        </p:txBody>
      </p:sp>
      <p:sp>
        <p:nvSpPr>
          <p:cNvPr id="8" name="フッター プレースホルダ 7"/>
          <p:cNvSpPr>
            <a:spLocks noGrp="1"/>
          </p:cNvSpPr>
          <p:nvPr>
            <p:ph type="ftr" sz="quarter" idx="11"/>
          </p:nvPr>
        </p:nvSpPr>
        <p:spPr/>
        <p:txBody>
          <a:bodyPr/>
          <a:lstStyle/>
          <a:p>
            <a:pPr>
              <a:defRPr/>
            </a:pPr>
            <a:r>
              <a:rPr lang="en-US" altLang="ja-JP" smtClean="0"/>
              <a:t>3-3 </a:t>
            </a:r>
            <a:r>
              <a:rPr lang="ja-JP" altLang="en-US" smtClean="0"/>
              <a:t>番号制度の導入に向けて（制度編）</a:t>
            </a:r>
            <a:endParaRPr lang="en-US" altLang="ja-JP"/>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タイトル 1"/>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r>
              <a:rPr lang="ja-JP" altLang="en-US" smtClean="0"/>
              <a:t>８</a:t>
            </a:r>
            <a:r>
              <a:rPr lang="ja-JP" altLang="ja-JP" smtClean="0"/>
              <a:t>．番号制度に係る自治体業務への影響</a:t>
            </a:r>
            <a:r>
              <a:rPr lang="ja-JP" altLang="en-US" smtClean="0"/>
              <a:t>　</a:t>
            </a:r>
            <a:r>
              <a:rPr lang="ja-JP" altLang="en-US" sz="2000" smtClean="0"/>
              <a:t>～その他の影響～</a:t>
            </a:r>
            <a:endParaRPr lang="ja-JP" altLang="en-US" sz="3200" smtClean="0"/>
          </a:p>
        </p:txBody>
      </p:sp>
      <p:sp>
        <p:nvSpPr>
          <p:cNvPr id="28675" name="Rectangle 3"/>
          <p:cNvSpPr>
            <a:spLocks noGrp="1" noChangeArrowheads="1"/>
          </p:cNvSpPr>
          <p:nvPr>
            <p:ph idx="1"/>
          </p:nvPr>
        </p:nvSpPr>
        <p:spPr bwMode="auto">
          <a:xfrm>
            <a:off x="344488" y="1341440"/>
            <a:ext cx="9410700" cy="4784725"/>
          </a:xfrm>
          <a:extLst/>
        </p:spPr>
        <p:txBody>
          <a:bodyPr vert="horz" wrap="square" lIns="91440" tIns="45720" rIns="91440" bIns="45720" numCol="1" anchor="t" anchorCtr="0" compatLnSpc="1">
            <a:prstTxWarp prst="textNoShape">
              <a:avLst/>
            </a:prstTxWarp>
          </a:bodyPr>
          <a:lstStyle/>
          <a:p>
            <a:pPr>
              <a:defRPr/>
            </a:pPr>
            <a:r>
              <a:rPr lang="ja-JP" altLang="en-US" sz="2800" dirty="0" smtClean="0"/>
              <a:t>個人情報保護条例等の改正</a:t>
            </a:r>
          </a:p>
          <a:p>
            <a:pPr lvl="1">
              <a:defRPr/>
            </a:pPr>
            <a:endParaRPr lang="en-US" altLang="ja-JP" sz="1200" dirty="0" smtClean="0"/>
          </a:p>
          <a:p>
            <a:pPr lvl="1">
              <a:defRPr/>
            </a:pPr>
            <a:r>
              <a:rPr lang="ja-JP" altLang="en-US" sz="2400" dirty="0" smtClean="0"/>
              <a:t>個人情報保護条例等の改正の必要性について調査・検討が必要。</a:t>
            </a:r>
            <a:endParaRPr lang="en-US" altLang="ja-JP" sz="2400" dirty="0" smtClean="0"/>
          </a:p>
          <a:p>
            <a:pPr lvl="1">
              <a:defRPr/>
            </a:pPr>
            <a:endParaRPr lang="en-US" altLang="ja-JP" sz="2400" dirty="0" smtClean="0"/>
          </a:p>
          <a:p>
            <a:pPr lvl="1">
              <a:defRPr/>
            </a:pPr>
            <a:r>
              <a:rPr lang="ja-JP" altLang="en-US" sz="2400" dirty="0" smtClean="0"/>
              <a:t>個人情報保護条例等において、</a:t>
            </a:r>
            <a:endParaRPr lang="en-US" altLang="ja-JP" sz="2400" dirty="0" smtClean="0"/>
          </a:p>
          <a:p>
            <a:pPr lvl="2">
              <a:defRPr/>
            </a:pPr>
            <a:r>
              <a:rPr lang="ja-JP" altLang="en-US" sz="2000" dirty="0" smtClean="0"/>
              <a:t>外部ネットワークとの接続禁止</a:t>
            </a:r>
            <a:endParaRPr lang="en-US" altLang="ja-JP" sz="2000" dirty="0" smtClean="0"/>
          </a:p>
          <a:p>
            <a:pPr lvl="2">
              <a:defRPr/>
            </a:pPr>
            <a:r>
              <a:rPr lang="ja-JP" altLang="en-US" sz="2000" dirty="0" smtClean="0"/>
              <a:t>庁外への情報提供の制限</a:t>
            </a:r>
            <a:endParaRPr lang="en-US" altLang="ja-JP" sz="2000" dirty="0" smtClean="0"/>
          </a:p>
          <a:p>
            <a:pPr lvl="2">
              <a:defRPr/>
            </a:pPr>
            <a:r>
              <a:rPr lang="ja-JP" altLang="en-US" sz="2000" dirty="0" smtClean="0"/>
              <a:t>庁内での情報利用の制限</a:t>
            </a:r>
            <a:endParaRPr lang="en-US" altLang="ja-JP" sz="2000" dirty="0" smtClean="0"/>
          </a:p>
          <a:p>
            <a:pPr lvl="2">
              <a:defRPr/>
            </a:pPr>
            <a:r>
              <a:rPr lang="ja-JP" altLang="en-US" sz="2000" dirty="0"/>
              <a:t>任意</a:t>
            </a:r>
            <a:r>
              <a:rPr lang="ja-JP" altLang="en-US" sz="2000" dirty="0" smtClean="0"/>
              <a:t>代理人の制限　等</a:t>
            </a:r>
            <a:endParaRPr lang="en-US" altLang="ja-JP" sz="2000" dirty="0" smtClean="0"/>
          </a:p>
          <a:p>
            <a:pPr marL="712788" lvl="1" indent="11113">
              <a:buFont typeface="Wingdings" pitchFamily="2" charset="2"/>
              <a:buNone/>
              <a:defRPr/>
            </a:pPr>
            <a:r>
              <a:rPr lang="ja-JP" altLang="en-US" sz="2400" dirty="0" smtClean="0"/>
              <a:t>がある場合、条例または施行規則等を改正する必要性が考えられる。</a:t>
            </a:r>
          </a:p>
          <a:p>
            <a:pPr>
              <a:defRPr/>
            </a:pPr>
            <a:endParaRPr lang="ja-JP" altLang="en-US" dirty="0" smtClean="0"/>
          </a:p>
        </p:txBody>
      </p:sp>
      <p:sp>
        <p:nvSpPr>
          <p:cNvPr id="4" name="スライド番号プレースホルダ 3"/>
          <p:cNvSpPr>
            <a:spLocks noGrp="1"/>
          </p:cNvSpPr>
          <p:nvPr>
            <p:ph type="sldNum" sz="quarter" idx="12"/>
          </p:nvPr>
        </p:nvSpPr>
        <p:spPr/>
        <p:txBody>
          <a:bodyPr/>
          <a:lstStyle/>
          <a:p>
            <a:pPr>
              <a:defRPr/>
            </a:pPr>
            <a:fld id="{1E1B02A3-A528-4AD9-8E4B-5D87DB124C28}" type="slidenum">
              <a:rPr lang="ja-JP" altLang="en-US" smtClean="0"/>
              <a:pPr>
                <a:defRPr/>
              </a:pPr>
              <a:t>24</a:t>
            </a:fld>
            <a:endParaRPr lang="en-US" altLang="ja-JP"/>
          </a:p>
        </p:txBody>
      </p:sp>
      <p:sp>
        <p:nvSpPr>
          <p:cNvPr id="5" name="フッター プレースホルダ 4"/>
          <p:cNvSpPr>
            <a:spLocks noGrp="1"/>
          </p:cNvSpPr>
          <p:nvPr>
            <p:ph type="ftr" sz="quarter" idx="11"/>
          </p:nvPr>
        </p:nvSpPr>
        <p:spPr/>
        <p:txBody>
          <a:bodyPr/>
          <a:lstStyle/>
          <a:p>
            <a:pPr>
              <a:defRPr/>
            </a:pPr>
            <a:r>
              <a:rPr lang="en-US" altLang="ja-JP" smtClean="0"/>
              <a:t>3-3 </a:t>
            </a:r>
            <a:r>
              <a:rPr lang="ja-JP" altLang="en-US" smtClean="0"/>
              <a:t>番号制度の導入に向けて（制度編）</a:t>
            </a:r>
            <a:endParaRPr lang="en-US" altLang="ja-JP"/>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タイトル 1"/>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r>
              <a:rPr lang="ja-JP" altLang="ja-JP" dirty="0" smtClean="0"/>
              <a:t>９．番号制度を読み解くキーワード　</a:t>
            </a:r>
            <a:r>
              <a:rPr lang="ja-JP" altLang="ja-JP" sz="2400" dirty="0" smtClean="0"/>
              <a:t>～個人</a:t>
            </a:r>
            <a:r>
              <a:rPr lang="ja-JP" altLang="en-US" sz="2400" dirty="0" smtClean="0"/>
              <a:t>番号の付与</a:t>
            </a:r>
            <a:r>
              <a:rPr lang="ja-JP" altLang="ja-JP" sz="2400" dirty="0" smtClean="0"/>
              <a:t>～</a:t>
            </a:r>
            <a:endParaRPr lang="ja-JP" altLang="en-US" sz="2400" dirty="0" smtClean="0"/>
          </a:p>
        </p:txBody>
      </p:sp>
      <p:sp>
        <p:nvSpPr>
          <p:cNvPr id="28674" name="Rectangle 3"/>
          <p:cNvSpPr>
            <a:spLocks noGrp="1" noChangeArrowheads="1"/>
          </p:cNvSpPr>
          <p:nvPr>
            <p:ph idx="1"/>
          </p:nvPr>
        </p:nvSpPr>
        <p:spPr bwMode="auto">
          <a:xfrm>
            <a:off x="495300" y="1341440"/>
            <a:ext cx="8915400" cy="4784725"/>
          </a:xfrm>
          <a:noFill/>
          <a:ln>
            <a:miter lim="800000"/>
            <a:headEnd/>
            <a:tailEnd/>
          </a:ln>
        </p:spPr>
        <p:txBody>
          <a:bodyPr vert="horz" wrap="square" lIns="91440" tIns="45720" rIns="91440" bIns="45720" numCol="1" anchor="t" anchorCtr="0" compatLnSpc="1">
            <a:prstTxWarp prst="textNoShape">
              <a:avLst/>
            </a:prstTxWarp>
          </a:bodyPr>
          <a:lstStyle/>
          <a:p>
            <a:pPr>
              <a:buFont typeface="Wingdings" pitchFamily="2" charset="2"/>
              <a:buNone/>
            </a:pPr>
            <a:r>
              <a:rPr lang="ja-JP" altLang="en-US" sz="2400" b="1" u="sng" dirty="0" smtClean="0">
                <a:solidFill>
                  <a:schemeClr val="accent2"/>
                </a:solidFill>
              </a:rPr>
              <a:t>番号制度読み解きのキーワード　＃１</a:t>
            </a:r>
            <a:endParaRPr lang="en-US" altLang="ja-JP" sz="2400" b="1" u="sng" dirty="0" smtClean="0">
              <a:solidFill>
                <a:schemeClr val="accent2"/>
              </a:solidFill>
            </a:endParaRPr>
          </a:p>
          <a:p>
            <a:r>
              <a:rPr lang="ja-JP" altLang="en-US" sz="2800" dirty="0" smtClean="0"/>
              <a:t>個人番号の付番</a:t>
            </a:r>
            <a:endParaRPr lang="en-US" altLang="ja-JP" sz="2800" dirty="0" smtClean="0"/>
          </a:p>
          <a:p>
            <a:pPr lvl="1"/>
            <a:r>
              <a:rPr lang="ja-JP" altLang="en-US" sz="2400" dirty="0" smtClean="0"/>
              <a:t>住民基本台帳に記録されている者（外国人住民含む）全員に対して付番</a:t>
            </a:r>
            <a:endParaRPr lang="en-US" altLang="ja-JP" sz="2400" dirty="0" smtClean="0"/>
          </a:p>
          <a:p>
            <a:pPr lvl="2"/>
            <a:r>
              <a:rPr lang="ja-JP" altLang="en-US" sz="2000" dirty="0" smtClean="0"/>
              <a:t>住民票コードが記載されている者は、施行日に個人番号を指定・通知</a:t>
            </a:r>
            <a:endParaRPr lang="en-US" altLang="ja-JP" sz="2000" dirty="0" smtClean="0"/>
          </a:p>
          <a:p>
            <a:pPr lvl="2"/>
            <a:r>
              <a:rPr lang="ja-JP" altLang="en-US" sz="2000" dirty="0" smtClean="0"/>
              <a:t>出生等により新たに住民票コードを記載する場合は、速やかに個人番号を指定・通知</a:t>
            </a:r>
            <a:endParaRPr lang="en-US" altLang="ja-JP" sz="2000" dirty="0" smtClean="0"/>
          </a:p>
          <a:p>
            <a:pPr lvl="1"/>
            <a:r>
              <a:rPr lang="ja-JP" altLang="en-US" sz="2400" dirty="0" smtClean="0"/>
              <a:t>個人番号の付番にあたっては、住民票コードを地方公共団体情報システム機構へ通知し、番号の生成を求める</a:t>
            </a:r>
            <a:endParaRPr lang="en-US" altLang="ja-JP" sz="2400" dirty="0" smtClean="0"/>
          </a:p>
          <a:p>
            <a:pPr lvl="1"/>
            <a:r>
              <a:rPr lang="ja-JP" altLang="en-US" sz="2400" dirty="0" smtClean="0"/>
              <a:t>個人番号が漏えいして不正に用いられるおそれがあると認められるときは、本人からの請求又は職権により個人番号を変更</a:t>
            </a:r>
          </a:p>
        </p:txBody>
      </p:sp>
      <p:sp>
        <p:nvSpPr>
          <p:cNvPr id="4" name="スライド番号プレースホルダ 3"/>
          <p:cNvSpPr>
            <a:spLocks noGrp="1"/>
          </p:cNvSpPr>
          <p:nvPr>
            <p:ph type="sldNum" sz="quarter" idx="12"/>
          </p:nvPr>
        </p:nvSpPr>
        <p:spPr/>
        <p:txBody>
          <a:bodyPr/>
          <a:lstStyle/>
          <a:p>
            <a:pPr>
              <a:defRPr/>
            </a:pPr>
            <a:fld id="{1E1B02A3-A528-4AD9-8E4B-5D87DB124C28}" type="slidenum">
              <a:rPr lang="ja-JP" altLang="en-US" smtClean="0"/>
              <a:pPr>
                <a:defRPr/>
              </a:pPr>
              <a:t>25</a:t>
            </a:fld>
            <a:endParaRPr lang="en-US" altLang="ja-JP"/>
          </a:p>
        </p:txBody>
      </p:sp>
      <p:sp>
        <p:nvSpPr>
          <p:cNvPr id="5" name="フッター プレースホルダ 4"/>
          <p:cNvSpPr>
            <a:spLocks noGrp="1"/>
          </p:cNvSpPr>
          <p:nvPr>
            <p:ph type="ftr" sz="quarter" idx="11"/>
          </p:nvPr>
        </p:nvSpPr>
        <p:spPr/>
        <p:txBody>
          <a:bodyPr/>
          <a:lstStyle/>
          <a:p>
            <a:pPr>
              <a:defRPr/>
            </a:pPr>
            <a:r>
              <a:rPr lang="en-US" altLang="ja-JP" dirty="0" smtClean="0"/>
              <a:t>3-3 </a:t>
            </a:r>
            <a:r>
              <a:rPr lang="ja-JP" altLang="en-US" dirty="0" smtClean="0"/>
              <a:t>番号制度の導入に向けて（制度編）</a:t>
            </a:r>
            <a:endParaRPr lang="en-US" altLang="ja-JP"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タイトル 1"/>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r>
              <a:rPr lang="ja-JP" altLang="ja-JP" smtClean="0"/>
              <a:t>９．番号制度を読み解くキーワード　</a:t>
            </a:r>
            <a:r>
              <a:rPr lang="ja-JP" altLang="ja-JP" sz="2400" smtClean="0"/>
              <a:t>～</a:t>
            </a:r>
            <a:r>
              <a:rPr lang="ja-JP" altLang="en-US" sz="2400" smtClean="0"/>
              <a:t>情報連携</a:t>
            </a:r>
            <a:r>
              <a:rPr lang="ja-JP" altLang="ja-JP" sz="2400" smtClean="0"/>
              <a:t>～</a:t>
            </a:r>
            <a:endParaRPr lang="ja-JP" altLang="en-US" sz="2400" smtClean="0"/>
          </a:p>
        </p:txBody>
      </p:sp>
      <p:sp>
        <p:nvSpPr>
          <p:cNvPr id="29698" name="Rectangle 3"/>
          <p:cNvSpPr>
            <a:spLocks noGrp="1" noChangeArrowheads="1"/>
          </p:cNvSpPr>
          <p:nvPr>
            <p:ph idx="1"/>
          </p:nvPr>
        </p:nvSpPr>
        <p:spPr bwMode="auto">
          <a:xfrm>
            <a:off x="495300" y="1341440"/>
            <a:ext cx="8915400" cy="4784725"/>
          </a:xfrm>
          <a:noFill/>
          <a:ln>
            <a:miter lim="800000"/>
            <a:headEnd/>
            <a:tailEnd/>
          </a:ln>
        </p:spPr>
        <p:txBody>
          <a:bodyPr vert="horz" wrap="square" lIns="91440" tIns="45720" rIns="91440" bIns="45720" numCol="1" anchor="t" anchorCtr="0" compatLnSpc="1">
            <a:prstTxWarp prst="textNoShape">
              <a:avLst/>
            </a:prstTxWarp>
          </a:bodyPr>
          <a:lstStyle/>
          <a:p>
            <a:pPr>
              <a:buFont typeface="Wingdings" pitchFamily="2" charset="2"/>
              <a:buNone/>
            </a:pPr>
            <a:r>
              <a:rPr lang="ja-JP" altLang="en-US" sz="2400" b="1" u="sng" dirty="0" smtClean="0">
                <a:solidFill>
                  <a:schemeClr val="accent2"/>
                </a:solidFill>
              </a:rPr>
              <a:t>番号制度読み解きのキーワード　＃２</a:t>
            </a:r>
            <a:endParaRPr lang="en-US" altLang="ja-JP" sz="2400" b="1" u="sng" dirty="0" smtClean="0">
              <a:solidFill>
                <a:schemeClr val="accent2"/>
              </a:solidFill>
            </a:endParaRPr>
          </a:p>
          <a:p>
            <a:r>
              <a:rPr lang="ja-JP" altLang="en-US" dirty="0" smtClean="0"/>
              <a:t>情報連携</a:t>
            </a:r>
            <a:endParaRPr lang="en-US" altLang="ja-JP" dirty="0" smtClean="0"/>
          </a:p>
          <a:p>
            <a:pPr lvl="1"/>
            <a:r>
              <a:rPr lang="ja-JP" altLang="en-US" sz="2400" dirty="0" smtClean="0"/>
              <a:t>国の機関や地方公共団体等が、個人番号を利用して情報収集し、管理している特定個人情報については、原則的に、他の機関に提供することは禁止</a:t>
            </a:r>
            <a:endParaRPr lang="en-US" altLang="ja-JP" sz="2400" dirty="0" smtClean="0"/>
          </a:p>
          <a:p>
            <a:pPr lvl="1"/>
            <a:r>
              <a:rPr lang="ja-JP" altLang="en-US" sz="2400" dirty="0" smtClean="0"/>
              <a:t>ただし、別表第二に掲げられた情報照会者から情報提供者に対する特定の事務に必要な特定個人情報の提供の求めについては、情報提供の義務がある（⇒情報連携）</a:t>
            </a:r>
            <a:endParaRPr lang="en-US" altLang="ja-JP" sz="2400" dirty="0" smtClean="0"/>
          </a:p>
          <a:p>
            <a:pPr lvl="1"/>
            <a:r>
              <a:rPr lang="ja-JP" altLang="en-US" sz="2400" dirty="0" smtClean="0"/>
              <a:t>情報連携の記録（アクセスログ）は記録・保存義務がある（本人は、情報提供等記録の閲覧が可能）</a:t>
            </a:r>
            <a:endParaRPr lang="en-US" altLang="ja-JP" sz="2400" dirty="0" smtClean="0"/>
          </a:p>
          <a:p>
            <a:pPr lvl="1"/>
            <a:endParaRPr lang="en-US" altLang="ja-JP" dirty="0" smtClean="0"/>
          </a:p>
          <a:p>
            <a:pPr lvl="1"/>
            <a:endParaRPr lang="ja-JP" altLang="en-US" dirty="0" smtClean="0"/>
          </a:p>
        </p:txBody>
      </p:sp>
      <p:sp>
        <p:nvSpPr>
          <p:cNvPr id="4" name="スライド番号プレースホルダ 3"/>
          <p:cNvSpPr>
            <a:spLocks noGrp="1"/>
          </p:cNvSpPr>
          <p:nvPr>
            <p:ph type="sldNum" sz="quarter" idx="12"/>
          </p:nvPr>
        </p:nvSpPr>
        <p:spPr/>
        <p:txBody>
          <a:bodyPr/>
          <a:lstStyle/>
          <a:p>
            <a:pPr>
              <a:defRPr/>
            </a:pPr>
            <a:fld id="{1E1B02A3-A528-4AD9-8E4B-5D87DB124C28}" type="slidenum">
              <a:rPr lang="ja-JP" altLang="en-US" smtClean="0"/>
              <a:pPr>
                <a:defRPr/>
              </a:pPr>
              <a:t>26</a:t>
            </a:fld>
            <a:endParaRPr lang="en-US" altLang="ja-JP"/>
          </a:p>
        </p:txBody>
      </p:sp>
      <p:sp>
        <p:nvSpPr>
          <p:cNvPr id="5" name="フッター プレースホルダ 4"/>
          <p:cNvSpPr>
            <a:spLocks noGrp="1"/>
          </p:cNvSpPr>
          <p:nvPr>
            <p:ph type="ftr" sz="quarter" idx="11"/>
          </p:nvPr>
        </p:nvSpPr>
        <p:spPr/>
        <p:txBody>
          <a:bodyPr/>
          <a:lstStyle/>
          <a:p>
            <a:pPr>
              <a:defRPr/>
            </a:pPr>
            <a:r>
              <a:rPr lang="en-US" altLang="ja-JP" smtClean="0"/>
              <a:t>3-3 </a:t>
            </a:r>
            <a:r>
              <a:rPr lang="ja-JP" altLang="en-US" smtClean="0"/>
              <a:t>番号制度の導入に向けて（制度編）</a:t>
            </a:r>
            <a:endParaRPr lang="en-US" altLang="ja-JP"/>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タイトル 1"/>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r>
              <a:rPr lang="ja-JP" altLang="en-US" smtClean="0"/>
              <a:t>９</a:t>
            </a:r>
            <a:r>
              <a:rPr lang="ja-JP" altLang="ja-JP" smtClean="0"/>
              <a:t>．</a:t>
            </a:r>
            <a:r>
              <a:rPr lang="ja-JP" altLang="en-US" smtClean="0"/>
              <a:t>番号制度を読み解くキーワード　</a:t>
            </a:r>
            <a:r>
              <a:rPr lang="ja-JP" altLang="en-US" sz="2400" smtClean="0"/>
              <a:t>～個人番号カード～</a:t>
            </a:r>
          </a:p>
        </p:txBody>
      </p:sp>
      <p:sp>
        <p:nvSpPr>
          <p:cNvPr id="30722" name="Rectangle 3"/>
          <p:cNvSpPr>
            <a:spLocks noGrp="1" noChangeArrowheads="1"/>
          </p:cNvSpPr>
          <p:nvPr>
            <p:ph idx="1"/>
          </p:nvPr>
        </p:nvSpPr>
        <p:spPr bwMode="auto">
          <a:xfrm>
            <a:off x="495300" y="1341440"/>
            <a:ext cx="8915400" cy="4784725"/>
          </a:xfrm>
          <a:noFill/>
          <a:ln>
            <a:miter lim="800000"/>
            <a:headEnd/>
            <a:tailEnd/>
          </a:ln>
        </p:spPr>
        <p:txBody>
          <a:bodyPr vert="horz" wrap="square" lIns="91440" tIns="45720" rIns="91440" bIns="45720" numCol="1" anchor="t" anchorCtr="0" compatLnSpc="1">
            <a:prstTxWarp prst="textNoShape">
              <a:avLst/>
            </a:prstTxWarp>
          </a:bodyPr>
          <a:lstStyle/>
          <a:p>
            <a:pPr>
              <a:buFont typeface="Wingdings" pitchFamily="2" charset="2"/>
              <a:buNone/>
            </a:pPr>
            <a:r>
              <a:rPr lang="ja-JP" altLang="en-US" sz="2400" b="1" u="sng" dirty="0" smtClean="0">
                <a:solidFill>
                  <a:schemeClr val="accent2"/>
                </a:solidFill>
              </a:rPr>
              <a:t>番号制度読み解きのキーワード　＃３</a:t>
            </a:r>
            <a:endParaRPr lang="en-US" altLang="ja-JP" sz="2400" b="1" u="sng" dirty="0" smtClean="0">
              <a:solidFill>
                <a:schemeClr val="accent2"/>
              </a:solidFill>
            </a:endParaRPr>
          </a:p>
          <a:p>
            <a:r>
              <a:rPr lang="ja-JP" altLang="en-US" dirty="0" smtClean="0"/>
              <a:t>個人番号カード</a:t>
            </a:r>
            <a:endParaRPr lang="en-US" altLang="ja-JP" dirty="0" smtClean="0"/>
          </a:p>
          <a:p>
            <a:pPr lvl="1"/>
            <a:r>
              <a:rPr lang="ja-JP" altLang="en-US" sz="2400" dirty="0" smtClean="0"/>
              <a:t>氏名、住所、生年月日、性別、個人番号その他政令で定める事項が記載され、本人の写真が表示され、かつ、これらの事項その他政令で定める事項が記録されたカードを、申請のあった住民に交付</a:t>
            </a:r>
            <a:endParaRPr lang="en-US" altLang="ja-JP" sz="2400" dirty="0" smtClean="0"/>
          </a:p>
          <a:p>
            <a:pPr lvl="1"/>
            <a:r>
              <a:rPr lang="ja-JP" altLang="en-US" sz="2400" dirty="0" smtClean="0"/>
              <a:t>本人確認、個人番号確認、マイ・ポータルへのログイン（認証）等への活用を想定</a:t>
            </a:r>
            <a:endParaRPr lang="en-US" altLang="ja-JP" sz="2400" dirty="0" smtClean="0"/>
          </a:p>
          <a:p>
            <a:pPr lvl="1"/>
            <a:endParaRPr lang="en-US" altLang="ja-JP" sz="2400" dirty="0" smtClean="0"/>
          </a:p>
          <a:p>
            <a:pPr lvl="1"/>
            <a:endParaRPr lang="en-US" altLang="ja-JP" dirty="0" smtClean="0"/>
          </a:p>
          <a:p>
            <a:pPr lvl="1"/>
            <a:endParaRPr lang="ja-JP" altLang="en-US" dirty="0" smtClean="0"/>
          </a:p>
        </p:txBody>
      </p:sp>
      <p:sp>
        <p:nvSpPr>
          <p:cNvPr id="4" name="スライド番号プレースホルダ 3"/>
          <p:cNvSpPr>
            <a:spLocks noGrp="1"/>
          </p:cNvSpPr>
          <p:nvPr>
            <p:ph type="sldNum" sz="quarter" idx="12"/>
          </p:nvPr>
        </p:nvSpPr>
        <p:spPr/>
        <p:txBody>
          <a:bodyPr/>
          <a:lstStyle/>
          <a:p>
            <a:pPr>
              <a:defRPr/>
            </a:pPr>
            <a:fld id="{1E1B02A3-A528-4AD9-8E4B-5D87DB124C28}" type="slidenum">
              <a:rPr lang="ja-JP" altLang="en-US" smtClean="0"/>
              <a:pPr>
                <a:defRPr/>
              </a:pPr>
              <a:t>27</a:t>
            </a:fld>
            <a:endParaRPr lang="en-US" altLang="ja-JP"/>
          </a:p>
        </p:txBody>
      </p:sp>
      <p:sp>
        <p:nvSpPr>
          <p:cNvPr id="5" name="フッター プレースホルダ 4"/>
          <p:cNvSpPr>
            <a:spLocks noGrp="1"/>
          </p:cNvSpPr>
          <p:nvPr>
            <p:ph type="ftr" sz="quarter" idx="11"/>
          </p:nvPr>
        </p:nvSpPr>
        <p:spPr/>
        <p:txBody>
          <a:bodyPr/>
          <a:lstStyle/>
          <a:p>
            <a:pPr>
              <a:defRPr/>
            </a:pPr>
            <a:r>
              <a:rPr lang="en-US" altLang="ja-JP" smtClean="0"/>
              <a:t>3-3 </a:t>
            </a:r>
            <a:r>
              <a:rPr lang="ja-JP" altLang="en-US" smtClean="0"/>
              <a:t>番号制度の導入に向けて（制度編）</a:t>
            </a:r>
            <a:endParaRPr lang="en-US" altLang="ja-JP"/>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タイトル 1"/>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r>
              <a:rPr lang="ja-JP" altLang="ja-JP" smtClean="0"/>
              <a:t>９．番号制度を読み解くキーワード　</a:t>
            </a:r>
            <a:r>
              <a:rPr lang="ja-JP" altLang="ja-JP" sz="2400" smtClean="0"/>
              <a:t>～</a:t>
            </a:r>
            <a:r>
              <a:rPr lang="ja-JP" altLang="en-US" sz="2400" smtClean="0"/>
              <a:t>マイ・ポータル</a:t>
            </a:r>
            <a:r>
              <a:rPr lang="ja-JP" altLang="ja-JP" sz="2400" smtClean="0"/>
              <a:t>～</a:t>
            </a:r>
            <a:endParaRPr lang="ja-JP" altLang="en-US" sz="2400" smtClean="0"/>
          </a:p>
        </p:txBody>
      </p:sp>
      <p:sp>
        <p:nvSpPr>
          <p:cNvPr id="31746" name="Rectangle 3"/>
          <p:cNvSpPr>
            <a:spLocks noGrp="1" noChangeArrowheads="1"/>
          </p:cNvSpPr>
          <p:nvPr>
            <p:ph idx="1"/>
          </p:nvPr>
        </p:nvSpPr>
        <p:spPr bwMode="auto">
          <a:xfrm>
            <a:off x="495300" y="1341440"/>
            <a:ext cx="8915400" cy="4784725"/>
          </a:xfrm>
          <a:noFill/>
          <a:ln>
            <a:miter lim="800000"/>
            <a:headEnd/>
            <a:tailEnd/>
          </a:ln>
        </p:spPr>
        <p:txBody>
          <a:bodyPr vert="horz" wrap="square" lIns="91440" tIns="45720" rIns="91440" bIns="45720" numCol="1" anchor="t" anchorCtr="0" compatLnSpc="1">
            <a:prstTxWarp prst="textNoShape">
              <a:avLst/>
            </a:prstTxWarp>
          </a:bodyPr>
          <a:lstStyle/>
          <a:p>
            <a:pPr>
              <a:buFont typeface="Wingdings" pitchFamily="2" charset="2"/>
              <a:buNone/>
            </a:pPr>
            <a:r>
              <a:rPr lang="ja-JP" altLang="en-US" sz="2400" b="1" u="sng" dirty="0" smtClean="0">
                <a:solidFill>
                  <a:schemeClr val="accent2"/>
                </a:solidFill>
              </a:rPr>
              <a:t>番号制度読み解きのキーワード　＃４</a:t>
            </a:r>
            <a:endParaRPr lang="en-US" altLang="ja-JP" sz="2400" b="1" u="sng" dirty="0" smtClean="0">
              <a:solidFill>
                <a:schemeClr val="accent2"/>
              </a:solidFill>
            </a:endParaRPr>
          </a:p>
          <a:p>
            <a:r>
              <a:rPr lang="ja-JP" altLang="en-US" dirty="0" smtClean="0"/>
              <a:t>マイ・ポータル</a:t>
            </a:r>
            <a:endParaRPr lang="en-US" altLang="ja-JP" dirty="0" smtClean="0"/>
          </a:p>
          <a:p>
            <a:pPr lvl="1"/>
            <a:r>
              <a:rPr lang="ja-JP" altLang="en-US" dirty="0" smtClean="0"/>
              <a:t>個人の</a:t>
            </a:r>
            <a:r>
              <a:rPr lang="en-US" altLang="ja-JP" dirty="0" smtClean="0"/>
              <a:t>PC</a:t>
            </a:r>
            <a:r>
              <a:rPr lang="ja-JP" altLang="en-US" dirty="0" smtClean="0"/>
              <a:t>等から、アクセスログ等を確認できるようにする仕組み</a:t>
            </a:r>
            <a:endParaRPr lang="en-US" altLang="ja-JP" dirty="0" smtClean="0"/>
          </a:p>
          <a:p>
            <a:pPr lvl="1"/>
            <a:r>
              <a:rPr lang="ja-JP" altLang="en-US" dirty="0" smtClean="0"/>
              <a:t>電子申請、行政機関等からのお知らせの確認、本人の個人情報の表示等への活用も想定されている</a:t>
            </a:r>
            <a:endParaRPr lang="en-US" altLang="ja-JP" dirty="0" smtClean="0"/>
          </a:p>
          <a:p>
            <a:pPr lvl="1"/>
            <a:r>
              <a:rPr lang="ja-JP" altLang="en-US" dirty="0" smtClean="0"/>
              <a:t>具体的な方法、技術的な検討は今後行われる予定</a:t>
            </a:r>
            <a:endParaRPr lang="en-US" altLang="ja-JP" dirty="0" smtClean="0"/>
          </a:p>
          <a:p>
            <a:pPr lvl="1"/>
            <a:endParaRPr lang="en-US" altLang="ja-JP" dirty="0" smtClean="0"/>
          </a:p>
          <a:p>
            <a:pPr lvl="1"/>
            <a:endParaRPr lang="en-US" altLang="ja-JP" dirty="0" smtClean="0"/>
          </a:p>
          <a:p>
            <a:pPr lvl="1"/>
            <a:endParaRPr lang="ja-JP" altLang="en-US" dirty="0" smtClean="0"/>
          </a:p>
        </p:txBody>
      </p:sp>
      <p:sp>
        <p:nvSpPr>
          <p:cNvPr id="4" name="スライド番号プレースホルダ 3"/>
          <p:cNvSpPr>
            <a:spLocks noGrp="1"/>
          </p:cNvSpPr>
          <p:nvPr>
            <p:ph type="sldNum" sz="quarter" idx="12"/>
          </p:nvPr>
        </p:nvSpPr>
        <p:spPr/>
        <p:txBody>
          <a:bodyPr/>
          <a:lstStyle/>
          <a:p>
            <a:pPr>
              <a:defRPr/>
            </a:pPr>
            <a:fld id="{1E1B02A3-A528-4AD9-8E4B-5D87DB124C28}" type="slidenum">
              <a:rPr lang="ja-JP" altLang="en-US" smtClean="0"/>
              <a:pPr>
                <a:defRPr/>
              </a:pPr>
              <a:t>28</a:t>
            </a:fld>
            <a:endParaRPr lang="en-US" altLang="ja-JP"/>
          </a:p>
        </p:txBody>
      </p:sp>
      <p:sp>
        <p:nvSpPr>
          <p:cNvPr id="5" name="フッター プレースホルダ 4"/>
          <p:cNvSpPr>
            <a:spLocks noGrp="1"/>
          </p:cNvSpPr>
          <p:nvPr>
            <p:ph type="ftr" sz="quarter" idx="11"/>
          </p:nvPr>
        </p:nvSpPr>
        <p:spPr/>
        <p:txBody>
          <a:bodyPr/>
          <a:lstStyle/>
          <a:p>
            <a:pPr>
              <a:defRPr/>
            </a:pPr>
            <a:r>
              <a:rPr lang="en-US" altLang="ja-JP" smtClean="0"/>
              <a:t>3-3 </a:t>
            </a:r>
            <a:r>
              <a:rPr lang="ja-JP" altLang="en-US" smtClean="0"/>
              <a:t>番号制度の導入に向けて（制度編）</a:t>
            </a:r>
            <a:endParaRPr lang="en-US" altLang="ja-JP"/>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r>
              <a:rPr lang="ja-JP" altLang="ja-JP" smtClean="0"/>
              <a:t>２．本講義の構成</a:t>
            </a:r>
          </a:p>
        </p:txBody>
      </p:sp>
      <p:sp>
        <p:nvSpPr>
          <p:cNvPr id="5122" name="コンテンツ プレースホルダー 1"/>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ja-JP" altLang="en-US" sz="2800" dirty="0" smtClean="0"/>
              <a:t>番号制度とは</a:t>
            </a:r>
            <a:endParaRPr lang="en-US" altLang="ja-JP" sz="2800" dirty="0" smtClean="0"/>
          </a:p>
          <a:p>
            <a:r>
              <a:rPr lang="ja-JP" altLang="en-US" sz="2800" dirty="0" smtClean="0"/>
              <a:t>番号制度の目的</a:t>
            </a:r>
            <a:endParaRPr lang="en-US" altLang="ja-JP" sz="2800" dirty="0" smtClean="0"/>
          </a:p>
          <a:p>
            <a:r>
              <a:rPr lang="ja-JP" altLang="en-US" sz="2800" dirty="0" smtClean="0"/>
              <a:t>番号制度の概要</a:t>
            </a:r>
            <a:endParaRPr lang="en-US" altLang="ja-JP" sz="2800" dirty="0" smtClean="0"/>
          </a:p>
          <a:p>
            <a:r>
              <a:rPr lang="ja-JP" altLang="en-US" sz="2800" dirty="0" smtClean="0"/>
              <a:t>番号制度導入に向けて</a:t>
            </a:r>
            <a:endParaRPr lang="en-US" altLang="ja-JP" sz="2800" dirty="0" smtClean="0"/>
          </a:p>
          <a:p>
            <a:r>
              <a:rPr lang="ja-JP" altLang="en-US" sz="2800" dirty="0" smtClean="0"/>
              <a:t>番号制度の活用方法</a:t>
            </a:r>
            <a:endParaRPr lang="en-US" altLang="ja-JP" sz="2800" dirty="0" smtClean="0"/>
          </a:p>
          <a:p>
            <a:r>
              <a:rPr lang="ja-JP" altLang="ja-JP" sz="2800" dirty="0" smtClean="0"/>
              <a:t>番号制度に係る自治体業務への影響</a:t>
            </a:r>
            <a:endParaRPr lang="en-US" altLang="ja-JP" sz="2800" dirty="0" smtClean="0"/>
          </a:p>
          <a:p>
            <a:r>
              <a:rPr lang="ja-JP" altLang="en-US" sz="2800" dirty="0" smtClean="0"/>
              <a:t>番号制度を読み解くキーワード</a:t>
            </a:r>
            <a:endParaRPr lang="en-US" altLang="ja-JP" sz="2800" dirty="0" smtClean="0"/>
          </a:p>
          <a:p>
            <a:r>
              <a:rPr lang="ja-JP" altLang="en-US" sz="2800" dirty="0" smtClean="0"/>
              <a:t>番号制度導入のスケジュール</a:t>
            </a:r>
          </a:p>
        </p:txBody>
      </p:sp>
      <p:sp>
        <p:nvSpPr>
          <p:cNvPr id="4" name="スライド番号プレースホルダ 3"/>
          <p:cNvSpPr>
            <a:spLocks noGrp="1"/>
          </p:cNvSpPr>
          <p:nvPr>
            <p:ph type="sldNum" sz="quarter" idx="12"/>
          </p:nvPr>
        </p:nvSpPr>
        <p:spPr/>
        <p:txBody>
          <a:bodyPr/>
          <a:lstStyle/>
          <a:p>
            <a:pPr>
              <a:defRPr/>
            </a:pPr>
            <a:fld id="{1E1B02A3-A528-4AD9-8E4B-5D87DB124C28}" type="slidenum">
              <a:rPr lang="ja-JP" altLang="en-US" smtClean="0"/>
              <a:pPr>
                <a:defRPr/>
              </a:pPr>
              <a:t>2</a:t>
            </a:fld>
            <a:endParaRPr lang="en-US" altLang="ja-JP"/>
          </a:p>
        </p:txBody>
      </p:sp>
      <p:sp>
        <p:nvSpPr>
          <p:cNvPr id="5" name="フッター プレースホルダ 4"/>
          <p:cNvSpPr>
            <a:spLocks noGrp="1"/>
          </p:cNvSpPr>
          <p:nvPr>
            <p:ph type="ftr" sz="quarter" idx="11"/>
          </p:nvPr>
        </p:nvSpPr>
        <p:spPr/>
        <p:txBody>
          <a:bodyPr/>
          <a:lstStyle/>
          <a:p>
            <a:pPr>
              <a:defRPr/>
            </a:pPr>
            <a:r>
              <a:rPr lang="en-US" altLang="ja-JP" smtClean="0"/>
              <a:t>3-3 </a:t>
            </a:r>
            <a:r>
              <a:rPr lang="ja-JP" altLang="en-US" smtClean="0"/>
              <a:t>番号制度の導入に向けて（制度編）</a:t>
            </a:r>
            <a:endParaRPr lang="en-US" altLang="ja-JP"/>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タイトル 1"/>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r>
              <a:rPr lang="ja-JP" altLang="ja-JP" dirty="0" smtClean="0"/>
              <a:t>９．番号制度を読み解くキーワード　</a:t>
            </a:r>
            <a:r>
              <a:rPr lang="ja-JP" altLang="ja-JP" sz="2000" dirty="0" smtClean="0"/>
              <a:t>～</a:t>
            </a:r>
            <a:r>
              <a:rPr lang="ja-JP" altLang="en-US" sz="2000" dirty="0" smtClean="0"/>
              <a:t>特定個人情報保護評価</a:t>
            </a:r>
            <a:r>
              <a:rPr lang="ja-JP" altLang="ja-JP" sz="2000" dirty="0" smtClean="0"/>
              <a:t>～</a:t>
            </a:r>
            <a:endParaRPr lang="ja-JP" altLang="en-US" sz="2400" dirty="0" smtClean="0"/>
          </a:p>
        </p:txBody>
      </p:sp>
      <p:sp>
        <p:nvSpPr>
          <p:cNvPr id="31746" name="Rectangle 3"/>
          <p:cNvSpPr>
            <a:spLocks noGrp="1" noChangeArrowheads="1"/>
          </p:cNvSpPr>
          <p:nvPr>
            <p:ph idx="1"/>
          </p:nvPr>
        </p:nvSpPr>
        <p:spPr bwMode="auto">
          <a:xfrm>
            <a:off x="495300" y="1341440"/>
            <a:ext cx="8915400" cy="4784725"/>
          </a:xfrm>
          <a:noFill/>
          <a:ln>
            <a:miter lim="800000"/>
            <a:headEnd/>
            <a:tailEnd/>
          </a:ln>
        </p:spPr>
        <p:txBody>
          <a:bodyPr vert="horz" wrap="square" lIns="91440" tIns="45720" rIns="91440" bIns="45720" numCol="1" anchor="t" anchorCtr="0" compatLnSpc="1">
            <a:prstTxWarp prst="textNoShape">
              <a:avLst/>
            </a:prstTxWarp>
          </a:bodyPr>
          <a:lstStyle/>
          <a:p>
            <a:pPr>
              <a:buFont typeface="Wingdings" pitchFamily="2" charset="2"/>
              <a:buNone/>
            </a:pPr>
            <a:r>
              <a:rPr lang="ja-JP" altLang="en-US" sz="2400" b="1" u="sng" dirty="0" smtClean="0">
                <a:solidFill>
                  <a:schemeClr val="accent2"/>
                </a:solidFill>
              </a:rPr>
              <a:t>番号制度読み解きのキーワード　＃５</a:t>
            </a:r>
            <a:endParaRPr lang="en-US" altLang="ja-JP" sz="2400" b="1" u="sng" dirty="0" smtClean="0">
              <a:solidFill>
                <a:schemeClr val="accent2"/>
              </a:solidFill>
            </a:endParaRPr>
          </a:p>
          <a:p>
            <a:r>
              <a:rPr lang="ja-JP" altLang="en-US" sz="2800" dirty="0" smtClean="0"/>
              <a:t>特定個人情報保護評価</a:t>
            </a:r>
            <a:endParaRPr lang="en-US" altLang="ja-JP" sz="2800" dirty="0" smtClean="0"/>
          </a:p>
          <a:p>
            <a:pPr lvl="1"/>
            <a:r>
              <a:rPr lang="ja-JP" altLang="en-US" sz="2400" dirty="0" smtClean="0"/>
              <a:t>評価実施機関は、特定個人情報保護評価の対象となる事務について特定個人情報ファイルを取り扱う際に生じる個人のプライバシー等の権利利益に影響を与え得る特定個人情報の漏えいその他の事態を発生させるリスクを認識し、このようなリスクを軽減するための適切な措置を講じていることを確認の上、宣言するもの</a:t>
            </a:r>
            <a:endParaRPr lang="en-US" altLang="ja-JP" sz="2400" dirty="0" smtClean="0"/>
          </a:p>
          <a:p>
            <a:pPr lvl="1"/>
            <a:r>
              <a:rPr lang="ja-JP" altLang="en-US" sz="2400" dirty="0" smtClean="0"/>
              <a:t>原則として、当該特定個人情報ファイルを保有する前に特定個人情報保護評価を実施するものとする</a:t>
            </a:r>
            <a:endParaRPr lang="en-US" altLang="ja-JP" sz="2400" dirty="0" smtClean="0"/>
          </a:p>
          <a:p>
            <a:pPr lvl="1"/>
            <a:r>
              <a:rPr lang="ja-JP" altLang="en-US" sz="2400" dirty="0" smtClean="0"/>
              <a:t>特定個人情報を取り扱うしきい値によって行う項目が異なる</a:t>
            </a:r>
          </a:p>
        </p:txBody>
      </p:sp>
      <p:sp>
        <p:nvSpPr>
          <p:cNvPr id="5" name="スライド番号プレースホルダ 4"/>
          <p:cNvSpPr>
            <a:spLocks noGrp="1"/>
          </p:cNvSpPr>
          <p:nvPr>
            <p:ph type="sldNum" sz="quarter" idx="12"/>
          </p:nvPr>
        </p:nvSpPr>
        <p:spPr/>
        <p:txBody>
          <a:bodyPr/>
          <a:lstStyle/>
          <a:p>
            <a:pPr>
              <a:defRPr/>
            </a:pPr>
            <a:fld id="{1E1B02A3-A528-4AD9-8E4B-5D87DB124C28}" type="slidenum">
              <a:rPr lang="ja-JP" altLang="en-US" smtClean="0"/>
              <a:pPr>
                <a:defRPr/>
              </a:pPr>
              <a:t>29</a:t>
            </a:fld>
            <a:endParaRPr lang="en-US" altLang="ja-JP"/>
          </a:p>
        </p:txBody>
      </p:sp>
      <p:sp>
        <p:nvSpPr>
          <p:cNvPr id="6" name="フッター プレースホルダ 5"/>
          <p:cNvSpPr>
            <a:spLocks noGrp="1"/>
          </p:cNvSpPr>
          <p:nvPr>
            <p:ph type="ftr" sz="quarter" idx="11"/>
          </p:nvPr>
        </p:nvSpPr>
        <p:spPr/>
        <p:txBody>
          <a:bodyPr/>
          <a:lstStyle/>
          <a:p>
            <a:pPr>
              <a:defRPr/>
            </a:pPr>
            <a:r>
              <a:rPr lang="en-US" altLang="ja-JP" smtClean="0"/>
              <a:t>3-3 </a:t>
            </a:r>
            <a:r>
              <a:rPr lang="ja-JP" altLang="en-US" smtClean="0"/>
              <a:t>番号制度の導入に向けて（制度編）</a:t>
            </a:r>
            <a:endParaRPr lang="en-US" altLang="ja-JP"/>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タイトル 1"/>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r>
              <a:rPr lang="ja-JP" altLang="ja-JP" dirty="0" smtClean="0"/>
              <a:t>９．番号制度を読み解くキーワード　</a:t>
            </a:r>
            <a:r>
              <a:rPr lang="ja-JP" altLang="ja-JP" sz="2400" dirty="0" smtClean="0"/>
              <a:t>～</a:t>
            </a:r>
            <a:r>
              <a:rPr lang="ja-JP" altLang="en-US" sz="2400" dirty="0" smtClean="0"/>
              <a:t>ガイドライン～</a:t>
            </a:r>
          </a:p>
        </p:txBody>
      </p:sp>
      <p:sp>
        <p:nvSpPr>
          <p:cNvPr id="31746" name="Rectangle 3"/>
          <p:cNvSpPr>
            <a:spLocks noGrp="1" noChangeArrowheads="1"/>
          </p:cNvSpPr>
          <p:nvPr>
            <p:ph idx="1"/>
          </p:nvPr>
        </p:nvSpPr>
        <p:spPr bwMode="auto">
          <a:xfrm>
            <a:off x="495300" y="1341440"/>
            <a:ext cx="8915400" cy="4784725"/>
          </a:xfrm>
          <a:noFill/>
          <a:ln>
            <a:miter lim="800000"/>
            <a:headEnd/>
            <a:tailEnd/>
          </a:ln>
        </p:spPr>
        <p:txBody>
          <a:bodyPr vert="horz" wrap="square" lIns="91440" tIns="45720" rIns="91440" bIns="45720" numCol="1" anchor="t" anchorCtr="0" compatLnSpc="1">
            <a:prstTxWarp prst="textNoShape">
              <a:avLst/>
            </a:prstTxWarp>
          </a:bodyPr>
          <a:lstStyle/>
          <a:p>
            <a:pPr>
              <a:buFont typeface="Wingdings" pitchFamily="2" charset="2"/>
              <a:buNone/>
            </a:pPr>
            <a:r>
              <a:rPr lang="ja-JP" altLang="en-US" sz="2400" b="1" u="sng" dirty="0" smtClean="0">
                <a:solidFill>
                  <a:schemeClr val="accent2"/>
                </a:solidFill>
              </a:rPr>
              <a:t>番号制度読み解きのキーワード　＃６</a:t>
            </a:r>
            <a:endParaRPr lang="en-US" altLang="ja-JP" sz="2400" b="1" u="sng" dirty="0" smtClean="0">
              <a:solidFill>
                <a:schemeClr val="accent2"/>
              </a:solidFill>
            </a:endParaRPr>
          </a:p>
          <a:p>
            <a:r>
              <a:rPr lang="ja-JP" altLang="en-US" sz="2800" dirty="0" smtClean="0"/>
              <a:t>特定個人情報の適正な取扱いに関するガイドライン</a:t>
            </a:r>
            <a:endParaRPr lang="en-US" altLang="ja-JP" sz="2800" dirty="0" smtClean="0"/>
          </a:p>
          <a:p>
            <a:pPr lvl="1"/>
            <a:r>
              <a:rPr lang="ja-JP" altLang="en-US" sz="2400" dirty="0" smtClean="0"/>
              <a:t>特定個人情報ファイルの取り扱いに関して行政機関や地方公共団体等が特定個人情報の適正な取扱いを確保するための具体的な指針を定めるもの</a:t>
            </a:r>
            <a:endParaRPr lang="en-US" altLang="ja-JP" sz="2400" dirty="0" smtClean="0"/>
          </a:p>
          <a:p>
            <a:pPr lvl="1"/>
            <a:r>
              <a:rPr lang="ja-JP" altLang="en-US" sz="2400" dirty="0" smtClean="0"/>
              <a:t>特定個人情報の利用制限等、特定個人情報の安全管理措置等、特定個人情報の提供制限等が示されている</a:t>
            </a:r>
            <a:endParaRPr lang="en-US" altLang="ja-JP" sz="2400" dirty="0" smtClean="0"/>
          </a:p>
          <a:p>
            <a:pPr lvl="1"/>
            <a:r>
              <a:rPr lang="ja-JP" altLang="en-US" sz="2400" dirty="0" smtClean="0"/>
              <a:t>特定個人情報を取り扱う機関はこのガイドライン等を参照して作成されたセキュリティポリシーに従うことを前提とする</a:t>
            </a:r>
            <a:endParaRPr lang="en-US" altLang="ja-JP" sz="2400" dirty="0" smtClean="0"/>
          </a:p>
          <a:p>
            <a:pPr lvl="1"/>
            <a:r>
              <a:rPr lang="ja-JP" altLang="en-US" sz="2400" dirty="0" smtClean="0"/>
              <a:t>民間事業者向けのガイドラインもある</a:t>
            </a:r>
            <a:endParaRPr lang="en-US" altLang="ja-JP" sz="2400" dirty="0" smtClean="0"/>
          </a:p>
          <a:p>
            <a:pPr lvl="1"/>
            <a:endParaRPr lang="en-US" altLang="ja-JP" dirty="0" smtClean="0"/>
          </a:p>
          <a:p>
            <a:pPr lvl="1"/>
            <a:endParaRPr lang="ja-JP" altLang="en-US" dirty="0" smtClean="0"/>
          </a:p>
        </p:txBody>
      </p:sp>
      <p:sp>
        <p:nvSpPr>
          <p:cNvPr id="5" name="スライド番号プレースホルダ 4"/>
          <p:cNvSpPr>
            <a:spLocks noGrp="1"/>
          </p:cNvSpPr>
          <p:nvPr>
            <p:ph type="sldNum" sz="quarter" idx="12"/>
          </p:nvPr>
        </p:nvSpPr>
        <p:spPr/>
        <p:txBody>
          <a:bodyPr/>
          <a:lstStyle/>
          <a:p>
            <a:pPr>
              <a:defRPr/>
            </a:pPr>
            <a:fld id="{1E1B02A3-A528-4AD9-8E4B-5D87DB124C28}" type="slidenum">
              <a:rPr lang="ja-JP" altLang="en-US" smtClean="0"/>
              <a:pPr>
                <a:defRPr/>
              </a:pPr>
              <a:t>30</a:t>
            </a:fld>
            <a:endParaRPr lang="en-US" altLang="ja-JP"/>
          </a:p>
        </p:txBody>
      </p:sp>
      <p:sp>
        <p:nvSpPr>
          <p:cNvPr id="6" name="フッター プレースホルダ 5"/>
          <p:cNvSpPr>
            <a:spLocks noGrp="1"/>
          </p:cNvSpPr>
          <p:nvPr>
            <p:ph type="ftr" sz="quarter" idx="11"/>
          </p:nvPr>
        </p:nvSpPr>
        <p:spPr/>
        <p:txBody>
          <a:bodyPr/>
          <a:lstStyle/>
          <a:p>
            <a:pPr>
              <a:defRPr/>
            </a:pPr>
            <a:r>
              <a:rPr lang="en-US" altLang="ja-JP" smtClean="0"/>
              <a:t>3-3 </a:t>
            </a:r>
            <a:r>
              <a:rPr lang="ja-JP" altLang="en-US" smtClean="0"/>
              <a:t>番号制度の導入に向けて（制度編）</a:t>
            </a:r>
            <a:endParaRPr lang="en-US" altLang="ja-JP"/>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19" name="タイトル 2"/>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r>
              <a:rPr lang="ja-JP" altLang="en-US" dirty="0" smtClean="0"/>
              <a:t>１０</a:t>
            </a:r>
            <a:r>
              <a:rPr lang="ja-JP" altLang="ja-JP" dirty="0" smtClean="0"/>
              <a:t>．</a:t>
            </a:r>
            <a:r>
              <a:rPr lang="ja-JP" altLang="en-US" dirty="0" smtClean="0"/>
              <a:t>番号制度の導入スケジュール</a:t>
            </a:r>
          </a:p>
        </p:txBody>
      </p:sp>
      <p:pic>
        <p:nvPicPr>
          <p:cNvPr id="32827" name="Picture 59"/>
          <p:cNvPicPr>
            <a:picLocks noChangeAspect="1" noChangeArrowheads="1"/>
          </p:cNvPicPr>
          <p:nvPr/>
        </p:nvPicPr>
        <p:blipFill>
          <a:blip r:embed="rId3" cstate="print"/>
          <a:srcRect/>
          <a:stretch>
            <a:fillRect/>
          </a:stretch>
        </p:blipFill>
        <p:spPr bwMode="auto">
          <a:xfrm>
            <a:off x="1165034" y="1340768"/>
            <a:ext cx="7575933" cy="4896544"/>
          </a:xfrm>
          <a:prstGeom prst="rect">
            <a:avLst/>
          </a:prstGeom>
          <a:noFill/>
          <a:ln w="9525">
            <a:solidFill>
              <a:schemeClr val="tx1"/>
            </a:solidFill>
            <a:miter lim="800000"/>
            <a:headEnd/>
            <a:tailEnd/>
          </a:ln>
        </p:spPr>
      </p:pic>
      <p:sp>
        <p:nvSpPr>
          <p:cNvPr id="28" name="正方形/長方形 27"/>
          <p:cNvSpPr/>
          <p:nvPr/>
        </p:nvSpPr>
        <p:spPr>
          <a:xfrm>
            <a:off x="4376936" y="6237312"/>
            <a:ext cx="6465168" cy="215444"/>
          </a:xfrm>
          <a:prstGeom prst="rect">
            <a:avLst/>
          </a:prstGeom>
        </p:spPr>
        <p:txBody>
          <a:bodyPr wrap="square">
            <a:spAutoFit/>
          </a:bodyPr>
          <a:lstStyle/>
          <a:p>
            <a:r>
              <a:rPr lang="ja-JP" altLang="en-US" sz="800" dirty="0" smtClean="0">
                <a:latin typeface="HGPｺﾞｼｯｸM" pitchFamily="50" charset="-128"/>
                <a:ea typeface="HGPｺﾞｼｯｸM" pitchFamily="50" charset="-128"/>
              </a:rPr>
              <a:t>マイナンバー概要版 </a:t>
            </a:r>
            <a:r>
              <a:rPr lang="ja-JP" altLang="en-US" sz="800" dirty="0">
                <a:latin typeface="HGPｺﾞｼｯｸM" pitchFamily="50" charset="-128"/>
                <a:ea typeface="HGPｺﾞｼｯｸM" pitchFamily="50" charset="-128"/>
              </a:rPr>
              <a:t>平成</a:t>
            </a:r>
            <a:r>
              <a:rPr lang="en-US" altLang="ja-JP" sz="800" dirty="0">
                <a:latin typeface="HGPｺﾞｼｯｸM" pitchFamily="50" charset="-128"/>
                <a:ea typeface="HGPｺﾞｼｯｸM" pitchFamily="50" charset="-128"/>
              </a:rPr>
              <a:t>27</a:t>
            </a:r>
            <a:r>
              <a:rPr lang="ja-JP" altLang="en-US" sz="800" dirty="0">
                <a:latin typeface="HGPｺﾞｼｯｸM" pitchFamily="50" charset="-128"/>
                <a:ea typeface="HGPｺﾞｼｯｸM" pitchFamily="50" charset="-128"/>
              </a:rPr>
              <a:t>年</a:t>
            </a:r>
            <a:r>
              <a:rPr lang="en-US" altLang="ja-JP" sz="800" dirty="0">
                <a:latin typeface="HGPｺﾞｼｯｸM" pitchFamily="50" charset="-128"/>
                <a:ea typeface="HGPｺﾞｼｯｸM" pitchFamily="50" charset="-128"/>
              </a:rPr>
              <a:t>2</a:t>
            </a:r>
            <a:r>
              <a:rPr lang="ja-JP" altLang="en-US" sz="800" dirty="0" smtClean="0">
                <a:latin typeface="HGPｺﾞｼｯｸM" pitchFamily="50" charset="-128"/>
                <a:ea typeface="HGPｺﾞｼｯｸM" pitchFamily="50" charset="-128"/>
              </a:rPr>
              <a:t>月版</a:t>
            </a:r>
            <a:r>
              <a:rPr lang="zh-CN" altLang="en-US" sz="800" dirty="0" smtClean="0">
                <a:latin typeface="HGPｺﾞｼｯｸM" pitchFamily="50" charset="-128"/>
                <a:ea typeface="HGPｺﾞｼｯｸM" pitchFamily="50" charset="-128"/>
              </a:rPr>
              <a:t>内閣</a:t>
            </a:r>
            <a:r>
              <a:rPr lang="zh-CN" altLang="en-US" sz="800" dirty="0">
                <a:latin typeface="HGPｺﾞｼｯｸM" pitchFamily="50" charset="-128"/>
                <a:ea typeface="HGPｺﾞｼｯｸM" pitchFamily="50" charset="-128"/>
              </a:rPr>
              <a:t>官房社会保障改革</a:t>
            </a:r>
            <a:r>
              <a:rPr lang="zh-CN" altLang="en-US" sz="800" dirty="0" smtClean="0">
                <a:latin typeface="HGPｺﾞｼｯｸM" pitchFamily="50" charset="-128"/>
                <a:ea typeface="HGPｺﾞｼｯｸM" pitchFamily="50" charset="-128"/>
              </a:rPr>
              <a:t>担当室内閣府</a:t>
            </a:r>
            <a:r>
              <a:rPr lang="zh-CN" altLang="en-US" sz="800" dirty="0">
                <a:latin typeface="HGPｺﾞｼｯｸM" pitchFamily="50" charset="-128"/>
                <a:ea typeface="HGPｺﾞｼｯｸM" pitchFamily="50" charset="-128"/>
              </a:rPr>
              <a:t>大臣官房番号制度</a:t>
            </a:r>
            <a:r>
              <a:rPr lang="zh-CN" altLang="en-US" sz="800" dirty="0" smtClean="0">
                <a:latin typeface="HGPｺﾞｼｯｸM" pitchFamily="50" charset="-128"/>
                <a:ea typeface="HGPｺﾞｼｯｸM" pitchFamily="50" charset="-128"/>
              </a:rPr>
              <a:t>担当室</a:t>
            </a:r>
            <a:r>
              <a:rPr lang="ja-JP" altLang="en-US" sz="800" dirty="0" smtClean="0">
                <a:latin typeface="HGPｺﾞｼｯｸM" pitchFamily="50" charset="-128"/>
                <a:ea typeface="HGPｺﾞｼｯｸM" pitchFamily="50" charset="-128"/>
              </a:rPr>
              <a:t>より引用</a:t>
            </a:r>
            <a:endParaRPr lang="ja-JP" altLang="en-US" sz="800" dirty="0">
              <a:latin typeface="HGPｺﾞｼｯｸM" pitchFamily="50" charset="-128"/>
              <a:ea typeface="HGPｺﾞｼｯｸM" pitchFamily="50" charset="-128"/>
            </a:endParaRPr>
          </a:p>
        </p:txBody>
      </p:sp>
      <p:sp>
        <p:nvSpPr>
          <p:cNvPr id="6" name="スライド番号プレースホルダ 5"/>
          <p:cNvSpPr>
            <a:spLocks noGrp="1"/>
          </p:cNvSpPr>
          <p:nvPr>
            <p:ph type="sldNum" sz="quarter" idx="12"/>
          </p:nvPr>
        </p:nvSpPr>
        <p:spPr/>
        <p:txBody>
          <a:bodyPr/>
          <a:lstStyle/>
          <a:p>
            <a:pPr>
              <a:defRPr/>
            </a:pPr>
            <a:fld id="{1E1B02A3-A528-4AD9-8E4B-5D87DB124C28}" type="slidenum">
              <a:rPr lang="ja-JP" altLang="en-US" smtClean="0"/>
              <a:pPr>
                <a:defRPr/>
              </a:pPr>
              <a:t>31</a:t>
            </a:fld>
            <a:endParaRPr lang="en-US" altLang="ja-JP" dirty="0"/>
          </a:p>
        </p:txBody>
      </p:sp>
      <p:sp>
        <p:nvSpPr>
          <p:cNvPr id="7" name="フッター プレースホルダ 6"/>
          <p:cNvSpPr>
            <a:spLocks noGrp="1"/>
          </p:cNvSpPr>
          <p:nvPr>
            <p:ph type="ftr" sz="quarter" idx="11"/>
          </p:nvPr>
        </p:nvSpPr>
        <p:spPr/>
        <p:txBody>
          <a:bodyPr/>
          <a:lstStyle/>
          <a:p>
            <a:pPr>
              <a:defRPr/>
            </a:pPr>
            <a:r>
              <a:rPr lang="en-US" altLang="ja-JP" dirty="0" smtClean="0"/>
              <a:t>3-3 </a:t>
            </a:r>
            <a:r>
              <a:rPr lang="ja-JP" altLang="en-US" dirty="0" smtClean="0"/>
              <a:t>番号制度の導入に向けて（制度編）</a:t>
            </a:r>
            <a:endParaRPr lang="en-US" altLang="ja-JP"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344488" y="476672"/>
            <a:ext cx="9085262" cy="485775"/>
          </a:xfrm>
          <a:prstGeom prst="rect">
            <a:avLst/>
          </a:prstGeom>
          <a:noFill/>
          <a:ln>
            <a:miter lim="800000"/>
            <a:headEnd/>
            <a:tailEnd/>
          </a:ln>
        </p:spPr>
        <p:txBody>
          <a:bodyPr vert="horz" wrap="square" lIns="91440" tIns="45720" rIns="91440" bIns="45720" numCol="1" anchor="ctr" anchorCtr="0" compatLnSpc="1">
            <a:prstTxWarp prst="textNoShape">
              <a:avLst/>
            </a:prstTxWarp>
          </a:bodyPr>
          <a:lstStyle/>
          <a:p>
            <a:r>
              <a:rPr lang="ja-JP" altLang="en-US" dirty="0" smtClean="0"/>
              <a:t>１１．番号法の支援策</a:t>
            </a:r>
            <a:r>
              <a:rPr lang="en-US" altLang="ja-JP" dirty="0" smtClean="0"/>
              <a:t/>
            </a:r>
            <a:br>
              <a:rPr lang="en-US" altLang="ja-JP" dirty="0" smtClean="0"/>
            </a:br>
            <a:r>
              <a:rPr lang="ja-JP" altLang="en-US" sz="1800" dirty="0" smtClean="0"/>
              <a:t>バックオフィス</a:t>
            </a:r>
            <a:r>
              <a:rPr lang="ja-JP" altLang="en-US" sz="1800" dirty="0"/>
              <a:t>連携による情報連携推進</a:t>
            </a:r>
            <a:r>
              <a:rPr lang="ja-JP" altLang="en-US" sz="1800" dirty="0" smtClean="0"/>
              <a:t>事業　標準的な業務プロセスフローの</a:t>
            </a:r>
            <a:r>
              <a:rPr lang="ja-JP" altLang="en-US" sz="1800" dirty="0"/>
              <a:t>必要性</a:t>
            </a:r>
            <a:endParaRPr lang="ja-JP" altLang="en-US" dirty="0"/>
          </a:p>
        </p:txBody>
      </p:sp>
      <p:pic>
        <p:nvPicPr>
          <p:cNvPr id="79874" name="Picture 2"/>
          <p:cNvPicPr>
            <a:picLocks noChangeAspect="1" noChangeArrowheads="1"/>
          </p:cNvPicPr>
          <p:nvPr/>
        </p:nvPicPr>
        <p:blipFill>
          <a:blip r:embed="rId3" cstate="print"/>
          <a:srcRect/>
          <a:stretch>
            <a:fillRect/>
          </a:stretch>
        </p:blipFill>
        <p:spPr bwMode="auto">
          <a:xfrm>
            <a:off x="811614" y="1340768"/>
            <a:ext cx="8282773" cy="5040560"/>
          </a:xfrm>
          <a:prstGeom prst="rect">
            <a:avLst/>
          </a:prstGeom>
          <a:noFill/>
          <a:ln w="9525">
            <a:noFill/>
            <a:miter lim="800000"/>
            <a:headEnd/>
            <a:tailEnd/>
          </a:ln>
          <a:effectLst/>
        </p:spPr>
      </p:pic>
      <p:sp>
        <p:nvSpPr>
          <p:cNvPr id="5" name="スライド番号プレースホルダ 4"/>
          <p:cNvSpPr>
            <a:spLocks noGrp="1"/>
          </p:cNvSpPr>
          <p:nvPr>
            <p:ph type="sldNum" sz="quarter" idx="12"/>
          </p:nvPr>
        </p:nvSpPr>
        <p:spPr/>
        <p:txBody>
          <a:bodyPr/>
          <a:lstStyle/>
          <a:p>
            <a:pPr>
              <a:defRPr/>
            </a:pPr>
            <a:fld id="{3FFD2581-739B-4C4D-AE31-D173C853F310}" type="slidenum">
              <a:rPr lang="ja-JP" altLang="en-US" smtClean="0"/>
              <a:pPr>
                <a:defRPr/>
              </a:pPr>
              <a:t>32</a:t>
            </a:fld>
            <a:endParaRPr lang="en-US" altLang="ja-JP"/>
          </a:p>
        </p:txBody>
      </p:sp>
      <p:sp>
        <p:nvSpPr>
          <p:cNvPr id="9" name="フッター プレースホルダ 6"/>
          <p:cNvSpPr>
            <a:spLocks noGrp="1"/>
          </p:cNvSpPr>
          <p:nvPr>
            <p:ph type="ftr" sz="quarter" idx="4294967295"/>
          </p:nvPr>
        </p:nvSpPr>
        <p:spPr>
          <a:xfrm>
            <a:off x="3002785" y="6417360"/>
            <a:ext cx="3900433" cy="252000"/>
          </a:xfrm>
          <a:prstGeom prst="rect">
            <a:avLst/>
          </a:prstGeom>
        </p:spPr>
        <p:txBody>
          <a:bodyPr anchor="ctr"/>
          <a:lstStyle/>
          <a:p>
            <a:pPr algn="ctr">
              <a:defRPr/>
            </a:pPr>
            <a:r>
              <a:rPr lang="en-US" altLang="ja-JP" sz="1000" dirty="0" smtClean="0">
                <a:latin typeface="+mj-ea"/>
                <a:ea typeface="+mj-ea"/>
              </a:rPr>
              <a:t>3-3 </a:t>
            </a:r>
            <a:r>
              <a:rPr lang="ja-JP" altLang="en-US" sz="1000" dirty="0" smtClean="0">
                <a:latin typeface="+mj-ea"/>
                <a:ea typeface="+mj-ea"/>
              </a:rPr>
              <a:t>番号制度の導入に向けて（制度編）</a:t>
            </a:r>
            <a:endParaRPr lang="en-US" altLang="ja-JP" sz="1000" dirty="0">
              <a:latin typeface="+mj-ea"/>
              <a:ea typeface="+mj-ea"/>
            </a:endParaRPr>
          </a:p>
        </p:txBody>
      </p:sp>
    </p:spTree>
    <p:extLst>
      <p:ext uri="{BB962C8B-B14F-4D97-AF65-F5344CB8AC3E}">
        <p14:creationId xmlns="" xmlns:p14="http://schemas.microsoft.com/office/powerpoint/2010/main" val="380303019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角丸四角形 8"/>
          <p:cNvSpPr/>
          <p:nvPr/>
        </p:nvSpPr>
        <p:spPr>
          <a:xfrm>
            <a:off x="516672" y="1340768"/>
            <a:ext cx="5945667" cy="1512000"/>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285750" indent="-285750" fontAlgn="auto">
              <a:spcBef>
                <a:spcPts val="0"/>
              </a:spcBef>
              <a:spcAft>
                <a:spcPts val="0"/>
              </a:spcAft>
              <a:buFont typeface="Wingdings" pitchFamily="2" charset="2"/>
              <a:buChar char="n"/>
            </a:pPr>
            <a:r>
              <a:rPr lang="ja-JP" altLang="en-US" sz="1200" dirty="0">
                <a:solidFill>
                  <a:srgbClr val="000000"/>
                </a:solidFill>
                <a:latin typeface="HGPｺﾞｼｯｸM" pitchFamily="50" charset="-128"/>
                <a:ea typeface="HGPｺﾞｼｯｸM" pitchFamily="50" charset="-128"/>
              </a:rPr>
              <a:t>本事業では、まず、資料</a:t>
            </a:r>
            <a:r>
              <a:rPr lang="en-US" altLang="ja-JP" sz="1200" dirty="0">
                <a:solidFill>
                  <a:srgbClr val="000000"/>
                </a:solidFill>
                <a:latin typeface="HGPｺﾞｼｯｸM" pitchFamily="50" charset="-128"/>
                <a:ea typeface="HGPｺﾞｼｯｸM" pitchFamily="50" charset="-128"/>
              </a:rPr>
              <a:t>1</a:t>
            </a:r>
            <a:r>
              <a:rPr lang="ja-JP" altLang="en-US" sz="1200" dirty="0">
                <a:solidFill>
                  <a:srgbClr val="000000"/>
                </a:solidFill>
                <a:latin typeface="HGPｺﾞｼｯｸM" pitchFamily="50" charset="-128"/>
                <a:ea typeface="HGPｺﾞｼｯｸM" pitchFamily="50" charset="-128"/>
              </a:rPr>
              <a:t>において、番号法別表第</a:t>
            </a:r>
            <a:r>
              <a:rPr lang="en-US" altLang="ja-JP" sz="1200" dirty="0">
                <a:solidFill>
                  <a:srgbClr val="000000"/>
                </a:solidFill>
                <a:latin typeface="HGPｺﾞｼｯｸM" pitchFamily="50" charset="-128"/>
                <a:ea typeface="HGPｺﾞｼｯｸM" pitchFamily="50" charset="-128"/>
              </a:rPr>
              <a:t>1</a:t>
            </a:r>
            <a:r>
              <a:rPr lang="ja-JP" altLang="en-US" sz="1200" dirty="0">
                <a:solidFill>
                  <a:srgbClr val="000000"/>
                </a:solidFill>
                <a:latin typeface="HGPｺﾞｼｯｸM" pitchFamily="50" charset="-128"/>
                <a:ea typeface="HGPｺﾞｼｯｸM" pitchFamily="50" charset="-128"/>
              </a:rPr>
              <a:t>および別表第</a:t>
            </a:r>
            <a:r>
              <a:rPr lang="en-US" altLang="ja-JP" sz="1200" dirty="0">
                <a:solidFill>
                  <a:srgbClr val="000000"/>
                </a:solidFill>
                <a:latin typeface="HGPｺﾞｼｯｸM" pitchFamily="50" charset="-128"/>
                <a:ea typeface="HGPｺﾞｼｯｸM" pitchFamily="50" charset="-128"/>
              </a:rPr>
              <a:t>2</a:t>
            </a:r>
            <a:r>
              <a:rPr lang="ja-JP" altLang="en-US" sz="1200" dirty="0">
                <a:solidFill>
                  <a:srgbClr val="000000"/>
                </a:solidFill>
                <a:latin typeface="HGPｺﾞｼｯｸM" pitchFamily="50" charset="-128"/>
                <a:ea typeface="HGPｺﾞｼｯｸM" pitchFamily="50" charset="-128"/>
              </a:rPr>
              <a:t>から地方自治体が情報照会者、情報提供者となる事務を特定し、資料</a:t>
            </a:r>
            <a:r>
              <a:rPr lang="en-US" altLang="ja-JP" sz="1200" dirty="0">
                <a:solidFill>
                  <a:srgbClr val="000000"/>
                </a:solidFill>
                <a:latin typeface="HGPｺﾞｼｯｸM" pitchFamily="50" charset="-128"/>
                <a:ea typeface="HGPｺﾞｼｯｸM" pitchFamily="50" charset="-128"/>
              </a:rPr>
              <a:t>2</a:t>
            </a:r>
            <a:r>
              <a:rPr lang="ja-JP" altLang="en-US" sz="1200" dirty="0">
                <a:solidFill>
                  <a:srgbClr val="000000"/>
                </a:solidFill>
                <a:latin typeface="HGPｺﾞｼｯｸM" pitchFamily="50" charset="-128"/>
                <a:ea typeface="HGPｺﾞｼｯｸM" pitchFamily="50" charset="-128"/>
              </a:rPr>
              <a:t>では地方自治体が情報照会者となる「事務」について、資料</a:t>
            </a:r>
            <a:r>
              <a:rPr lang="en-US" altLang="ja-JP" sz="1200" dirty="0">
                <a:solidFill>
                  <a:srgbClr val="000000"/>
                </a:solidFill>
                <a:latin typeface="HGPｺﾞｼｯｸM" pitchFamily="50" charset="-128"/>
                <a:ea typeface="HGPｺﾞｼｯｸM" pitchFamily="50" charset="-128"/>
              </a:rPr>
              <a:t>3</a:t>
            </a:r>
            <a:r>
              <a:rPr lang="ja-JP" altLang="en-US" sz="1200" dirty="0">
                <a:solidFill>
                  <a:srgbClr val="000000"/>
                </a:solidFill>
                <a:latin typeface="HGPｺﾞｼｯｸM" pitchFamily="50" charset="-128"/>
                <a:ea typeface="HGPｺﾞｼｯｸM" pitchFamily="50" charset="-128"/>
              </a:rPr>
              <a:t>では地方自治体が情報提供を行う「情報」について整理した。</a:t>
            </a:r>
          </a:p>
          <a:p>
            <a:pPr marL="285750" indent="-285750" fontAlgn="auto">
              <a:spcBef>
                <a:spcPts val="0"/>
              </a:spcBef>
              <a:spcAft>
                <a:spcPts val="0"/>
              </a:spcAft>
              <a:buFont typeface="Wingdings" pitchFamily="2" charset="2"/>
              <a:buChar char="n"/>
            </a:pPr>
            <a:r>
              <a:rPr lang="ja-JP" altLang="en-US" sz="1200" dirty="0">
                <a:solidFill>
                  <a:srgbClr val="000000"/>
                </a:solidFill>
                <a:latin typeface="HGPｺﾞｼｯｸM" pitchFamily="50" charset="-128"/>
                <a:ea typeface="HGPｺﾞｼｯｸM" pitchFamily="50" charset="-128"/>
              </a:rPr>
              <a:t>　その上で、主務省令事項も参考にしながら、地方自治体が情報照会者となる事務（グループ</a:t>
            </a:r>
            <a:r>
              <a:rPr lang="en-US" altLang="ja-JP" sz="1200" dirty="0">
                <a:solidFill>
                  <a:srgbClr val="000000"/>
                </a:solidFill>
                <a:latin typeface="HGPｺﾞｼｯｸM" pitchFamily="50" charset="-128"/>
                <a:ea typeface="HGPｺﾞｼｯｸM" pitchFamily="50" charset="-128"/>
              </a:rPr>
              <a:t>A</a:t>
            </a:r>
            <a:r>
              <a:rPr lang="ja-JP" altLang="en-US" sz="1200" dirty="0">
                <a:solidFill>
                  <a:srgbClr val="000000"/>
                </a:solidFill>
                <a:latin typeface="HGPｺﾞｼｯｸM" pitchFamily="50" charset="-128"/>
                <a:ea typeface="HGPｺﾞｼｯｸM" pitchFamily="50" charset="-128"/>
              </a:rPr>
              <a:t>）に関して連携情報や業務プロセスフロー等を整理する（資料</a:t>
            </a:r>
            <a:r>
              <a:rPr lang="en-US" altLang="ja-JP" sz="1200" dirty="0">
                <a:solidFill>
                  <a:srgbClr val="000000"/>
                </a:solidFill>
                <a:latin typeface="HGPｺﾞｼｯｸM" pitchFamily="50" charset="-128"/>
                <a:ea typeface="HGPｺﾞｼｯｸM" pitchFamily="50" charset="-128"/>
              </a:rPr>
              <a:t>4</a:t>
            </a:r>
            <a:r>
              <a:rPr lang="ja-JP" altLang="en-US" sz="1200" dirty="0">
                <a:solidFill>
                  <a:srgbClr val="000000"/>
                </a:solidFill>
                <a:latin typeface="HGPｺﾞｼｯｸM" pitchFamily="50" charset="-128"/>
                <a:ea typeface="HGPｺﾞｼｯｸM" pitchFamily="50" charset="-128"/>
              </a:rPr>
              <a:t>～資料</a:t>
            </a:r>
            <a:r>
              <a:rPr lang="en-US" altLang="ja-JP" sz="1200" dirty="0">
                <a:solidFill>
                  <a:srgbClr val="000000"/>
                </a:solidFill>
                <a:latin typeface="HGPｺﾞｼｯｸM" pitchFamily="50" charset="-128"/>
                <a:ea typeface="HGPｺﾞｼｯｸM" pitchFamily="50" charset="-128"/>
              </a:rPr>
              <a:t>8</a:t>
            </a:r>
            <a:r>
              <a:rPr lang="ja-JP" altLang="en-US" sz="1200" dirty="0">
                <a:solidFill>
                  <a:srgbClr val="000000"/>
                </a:solidFill>
                <a:latin typeface="HGPｺﾞｼｯｸM" pitchFamily="50" charset="-128"/>
                <a:ea typeface="HGPｺﾞｼｯｸM" pitchFamily="50" charset="-128"/>
              </a:rPr>
              <a:t>）とともに、地方自治体が情報提供者のみとなる事務（グループ</a:t>
            </a:r>
            <a:r>
              <a:rPr lang="en-US" altLang="ja-JP" sz="1200" dirty="0">
                <a:solidFill>
                  <a:srgbClr val="000000"/>
                </a:solidFill>
                <a:latin typeface="HGPｺﾞｼｯｸM" pitchFamily="50" charset="-128"/>
                <a:ea typeface="HGPｺﾞｼｯｸM" pitchFamily="50" charset="-128"/>
              </a:rPr>
              <a:t>B</a:t>
            </a:r>
            <a:r>
              <a:rPr lang="ja-JP" altLang="en-US" sz="1200" dirty="0">
                <a:solidFill>
                  <a:srgbClr val="000000"/>
                </a:solidFill>
                <a:latin typeface="HGPｺﾞｼｯｸM" pitchFamily="50" charset="-128"/>
                <a:ea typeface="HGPｺﾞｼｯｸM" pitchFamily="50" charset="-128"/>
              </a:rPr>
              <a:t>）に関して連携情報を整理した（資料</a:t>
            </a:r>
            <a:r>
              <a:rPr lang="en-US" altLang="ja-JP" sz="1200" dirty="0">
                <a:solidFill>
                  <a:srgbClr val="000000"/>
                </a:solidFill>
                <a:latin typeface="HGPｺﾞｼｯｸM" pitchFamily="50" charset="-128"/>
                <a:ea typeface="HGPｺﾞｼｯｸM" pitchFamily="50" charset="-128"/>
              </a:rPr>
              <a:t>9</a:t>
            </a:r>
            <a:r>
              <a:rPr lang="ja-JP" altLang="en-US" sz="1200" dirty="0">
                <a:solidFill>
                  <a:srgbClr val="000000"/>
                </a:solidFill>
                <a:latin typeface="HGPｺﾞｼｯｸM" pitchFamily="50" charset="-128"/>
                <a:ea typeface="HGPｺﾞｼｯｸM" pitchFamily="50" charset="-128"/>
              </a:rPr>
              <a:t>）</a:t>
            </a:r>
            <a:r>
              <a:rPr lang="ja-JP" altLang="en-US" sz="1200" dirty="0" smtClean="0">
                <a:solidFill>
                  <a:srgbClr val="000000"/>
                </a:solidFill>
                <a:latin typeface="HGPｺﾞｼｯｸM" pitchFamily="50" charset="-128"/>
                <a:ea typeface="HGPｺﾞｼｯｸM" pitchFamily="50" charset="-128"/>
              </a:rPr>
              <a:t>。</a:t>
            </a:r>
            <a:endParaRPr lang="ja-JP" altLang="en-US" sz="1200" dirty="0">
              <a:solidFill>
                <a:srgbClr val="000000"/>
              </a:solidFill>
              <a:latin typeface="HGPｺﾞｼｯｸM" pitchFamily="50" charset="-128"/>
              <a:ea typeface="HGPｺﾞｼｯｸM" pitchFamily="50" charset="-128"/>
            </a:endParaRPr>
          </a:p>
        </p:txBody>
      </p:sp>
      <p:sp>
        <p:nvSpPr>
          <p:cNvPr id="50" name="テキスト ボックス 49"/>
          <p:cNvSpPr txBox="1"/>
          <p:nvPr/>
        </p:nvSpPr>
        <p:spPr>
          <a:xfrm>
            <a:off x="7782470" y="2780928"/>
            <a:ext cx="1387175" cy="215444"/>
          </a:xfrm>
          <a:prstGeom prst="rect">
            <a:avLst/>
          </a:prstGeom>
          <a:noFill/>
        </p:spPr>
        <p:txBody>
          <a:bodyPr wrap="square" rtlCol="0">
            <a:spAutoFit/>
          </a:bodyPr>
          <a:lstStyle/>
          <a:p>
            <a:pPr algn="ctr" fontAlgn="auto">
              <a:spcBef>
                <a:spcPts val="0"/>
              </a:spcBef>
              <a:spcAft>
                <a:spcPts val="0"/>
              </a:spcAft>
            </a:pPr>
            <a:r>
              <a:rPr lang="ja-JP" altLang="en-US" sz="800" dirty="0" smtClean="0">
                <a:solidFill>
                  <a:srgbClr val="000000"/>
                </a:solidFill>
                <a:latin typeface="HGPｺﾞｼｯｸM" pitchFamily="50" charset="-128"/>
                <a:ea typeface="HGPｺﾞｼｯｸM" pitchFamily="50" charset="-128"/>
              </a:rPr>
              <a:t>地方自治体が関連：</a:t>
            </a:r>
            <a:r>
              <a:rPr lang="en-US" altLang="ja-JP" sz="800" dirty="0" smtClean="0">
                <a:solidFill>
                  <a:srgbClr val="000000"/>
                </a:solidFill>
                <a:latin typeface="HGPｺﾞｼｯｸM" pitchFamily="50" charset="-128"/>
                <a:ea typeface="HGPｺﾞｼｯｸM" pitchFamily="50" charset="-128"/>
              </a:rPr>
              <a:t>93</a:t>
            </a:r>
            <a:r>
              <a:rPr lang="ja-JP" altLang="en-US" sz="800" dirty="0" smtClean="0">
                <a:solidFill>
                  <a:srgbClr val="000000"/>
                </a:solidFill>
                <a:latin typeface="HGPｺﾞｼｯｸM" pitchFamily="50" charset="-128"/>
                <a:ea typeface="HGPｺﾞｼｯｸM" pitchFamily="50" charset="-128"/>
              </a:rPr>
              <a:t>事務</a:t>
            </a:r>
            <a:endParaRPr lang="ja-JP" altLang="en-US" sz="800" dirty="0">
              <a:solidFill>
                <a:srgbClr val="000000"/>
              </a:solidFill>
              <a:latin typeface="HGPｺﾞｼｯｸM" pitchFamily="50" charset="-128"/>
              <a:ea typeface="HGPｺﾞｼｯｸM" pitchFamily="50" charset="-128"/>
            </a:endParaRPr>
          </a:p>
        </p:txBody>
      </p:sp>
      <p:sp>
        <p:nvSpPr>
          <p:cNvPr id="51" name="正方形/長方形 50"/>
          <p:cNvSpPr/>
          <p:nvPr/>
        </p:nvSpPr>
        <p:spPr>
          <a:xfrm>
            <a:off x="696092" y="2946022"/>
            <a:ext cx="3600000" cy="3350242"/>
          </a:xfrm>
          <a:prstGeom prst="rect">
            <a:avLst/>
          </a:prstGeom>
          <a:solidFill>
            <a:schemeClr val="accent1">
              <a:lumMod val="20000"/>
              <a:lumOff val="80000"/>
            </a:schemeClr>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t" anchorCtr="0"/>
          <a:lstStyle/>
          <a:p>
            <a:pPr algn="ctr" fontAlgn="auto">
              <a:spcBef>
                <a:spcPts val="0"/>
              </a:spcBef>
              <a:spcAft>
                <a:spcPts val="0"/>
              </a:spcAft>
            </a:pP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別表第</a:t>
            </a:r>
            <a:r>
              <a:rPr lang="en-US" altLang="ja-JP" sz="800" dirty="0" smtClean="0">
                <a:solidFill>
                  <a:srgbClr val="000000"/>
                </a:solidFill>
                <a:latin typeface="HGPｺﾞｼｯｸM" pitchFamily="50" charset="-128"/>
                <a:ea typeface="HGPｺﾞｼｯｸM" pitchFamily="50" charset="-128"/>
                <a:cs typeface="Meiryo UI" panose="020B0604030504040204" pitchFamily="50" charset="-128"/>
              </a:rPr>
              <a:t>1</a:t>
            </a: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・第</a:t>
            </a:r>
            <a:r>
              <a:rPr lang="en-US" altLang="ja-JP" sz="800" dirty="0" smtClean="0">
                <a:solidFill>
                  <a:srgbClr val="000000"/>
                </a:solidFill>
                <a:latin typeface="HGPｺﾞｼｯｸM" pitchFamily="50" charset="-128"/>
                <a:ea typeface="HGPｺﾞｼｯｸM" pitchFamily="50" charset="-128"/>
                <a:cs typeface="Meiryo UI" panose="020B0604030504040204" pitchFamily="50" charset="-128"/>
              </a:rPr>
              <a:t>2</a:t>
            </a: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の整理（資料</a:t>
            </a:r>
            <a:r>
              <a:rPr lang="en-US" altLang="ja-JP" sz="800" dirty="0" smtClean="0">
                <a:solidFill>
                  <a:srgbClr val="000000"/>
                </a:solidFill>
                <a:latin typeface="HGPｺﾞｼｯｸM" pitchFamily="50" charset="-128"/>
                <a:ea typeface="HGPｺﾞｼｯｸM" pitchFamily="50" charset="-128"/>
                <a:cs typeface="Meiryo UI" panose="020B0604030504040204" pitchFamily="50" charset="-128"/>
              </a:rPr>
              <a:t>1</a:t>
            </a: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a:t>
            </a:r>
            <a:endParaRPr lang="ja-JP" altLang="en-US" sz="800" dirty="0">
              <a:solidFill>
                <a:srgbClr val="000000"/>
              </a:solidFill>
              <a:latin typeface="HGPｺﾞｼｯｸM" pitchFamily="50" charset="-128"/>
              <a:ea typeface="HGPｺﾞｼｯｸM" pitchFamily="50" charset="-128"/>
              <a:cs typeface="Meiryo UI" panose="020B0604030504040204" pitchFamily="50" charset="-128"/>
            </a:endParaRPr>
          </a:p>
        </p:txBody>
      </p:sp>
      <p:sp>
        <p:nvSpPr>
          <p:cNvPr id="52" name="テキスト ボックス 51"/>
          <p:cNvSpPr txBox="1"/>
          <p:nvPr/>
        </p:nvSpPr>
        <p:spPr>
          <a:xfrm>
            <a:off x="3086067" y="5248689"/>
            <a:ext cx="1434885" cy="461665"/>
          </a:xfrm>
          <a:prstGeom prst="rect">
            <a:avLst/>
          </a:prstGeom>
          <a:noFill/>
          <a:ln>
            <a:noFill/>
          </a:ln>
        </p:spPr>
        <p:txBody>
          <a:bodyPr vert="horz" wrap="square" rtlCol="0">
            <a:spAutoFit/>
          </a:bodyPr>
          <a:lstStyle/>
          <a:p>
            <a:pPr fontAlgn="auto">
              <a:spcBef>
                <a:spcPts val="0"/>
              </a:spcBef>
              <a:spcAft>
                <a:spcPts val="0"/>
              </a:spcAft>
            </a:pPr>
            <a:r>
              <a:rPr lang="ja-JP" altLang="en-US" sz="800" dirty="0">
                <a:solidFill>
                  <a:srgbClr val="000000"/>
                </a:solidFill>
                <a:latin typeface="HGPｺﾞｼｯｸM" pitchFamily="50" charset="-128"/>
                <a:ea typeface="HGPｺﾞｼｯｸM" pitchFamily="50" charset="-128"/>
                <a:cs typeface="Meiryo UI" panose="020B0604030504040204" pitchFamily="50" charset="-128"/>
              </a:rPr>
              <a:t>地方自治体が情報</a:t>
            </a: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提供者</a:t>
            </a:r>
            <a:endParaRPr lang="en-US" altLang="ja-JP" sz="800" dirty="0" smtClean="0">
              <a:solidFill>
                <a:srgbClr val="000000"/>
              </a:solidFill>
              <a:latin typeface="HGPｺﾞｼｯｸM" pitchFamily="50" charset="-128"/>
              <a:ea typeface="HGPｺﾞｼｯｸM" pitchFamily="50" charset="-128"/>
              <a:cs typeface="Meiryo UI" panose="020B0604030504040204" pitchFamily="50" charset="-128"/>
            </a:endParaRPr>
          </a:p>
          <a:p>
            <a:pPr fontAlgn="auto">
              <a:spcBef>
                <a:spcPts val="0"/>
              </a:spcBef>
              <a:spcAft>
                <a:spcPts val="0"/>
              </a:spcAft>
            </a:pP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のみ</a:t>
            </a:r>
            <a:r>
              <a:rPr lang="ja-JP" altLang="en-US" sz="800" dirty="0">
                <a:solidFill>
                  <a:srgbClr val="000000"/>
                </a:solidFill>
                <a:latin typeface="HGPｺﾞｼｯｸM" pitchFamily="50" charset="-128"/>
                <a:ea typeface="HGPｺﾞｼｯｸM" pitchFamily="50" charset="-128"/>
                <a:cs typeface="Meiryo UI" panose="020B0604030504040204" pitchFamily="50" charset="-128"/>
              </a:rPr>
              <a:t>と</a:t>
            </a: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なる</a:t>
            </a:r>
            <a:r>
              <a:rPr lang="ja-JP" altLang="en-US" sz="800" dirty="0">
                <a:solidFill>
                  <a:srgbClr val="000000"/>
                </a:solidFill>
                <a:latin typeface="HGPｺﾞｼｯｸM" pitchFamily="50" charset="-128"/>
                <a:ea typeface="HGPｺﾞｼｯｸM" pitchFamily="50" charset="-128"/>
                <a:cs typeface="Meiryo UI" panose="020B0604030504040204" pitchFamily="50" charset="-128"/>
              </a:rPr>
              <a:t>別表第</a:t>
            </a:r>
            <a:r>
              <a:rPr lang="en-US" altLang="ja-JP" sz="800" dirty="0" smtClean="0">
                <a:solidFill>
                  <a:srgbClr val="000000"/>
                </a:solidFill>
                <a:latin typeface="HGPｺﾞｼｯｸM" pitchFamily="50" charset="-128"/>
                <a:ea typeface="HGPｺﾞｼｯｸM" pitchFamily="50" charset="-128"/>
                <a:cs typeface="Meiryo UI" panose="020B0604030504040204" pitchFamily="50" charset="-128"/>
              </a:rPr>
              <a:t>2</a:t>
            </a: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の事務</a:t>
            </a:r>
            <a:endParaRPr lang="en-US" altLang="ja-JP" sz="800" dirty="0" smtClean="0">
              <a:solidFill>
                <a:srgbClr val="000000"/>
              </a:solidFill>
              <a:latin typeface="HGPｺﾞｼｯｸM" pitchFamily="50" charset="-128"/>
              <a:ea typeface="HGPｺﾞｼｯｸM" pitchFamily="50" charset="-128"/>
              <a:cs typeface="Meiryo UI" panose="020B0604030504040204" pitchFamily="50" charset="-128"/>
            </a:endParaRPr>
          </a:p>
          <a:p>
            <a:pPr fontAlgn="auto">
              <a:spcBef>
                <a:spcPts val="0"/>
              </a:spcBef>
              <a:spcAft>
                <a:spcPts val="0"/>
              </a:spcAft>
            </a:pPr>
            <a:r>
              <a:rPr lang="en-US" altLang="ja-JP" sz="800" dirty="0" smtClean="0">
                <a:solidFill>
                  <a:srgbClr val="000000"/>
                </a:solidFill>
                <a:latin typeface="HGPｺﾞｼｯｸM" pitchFamily="50" charset="-128"/>
                <a:ea typeface="HGPｺﾞｼｯｸM" pitchFamily="50" charset="-128"/>
                <a:cs typeface="Meiryo UI" panose="020B0604030504040204" pitchFamily="50" charset="-128"/>
              </a:rPr>
              <a:t>&lt;&lt;</a:t>
            </a: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グループ</a:t>
            </a:r>
            <a:r>
              <a:rPr lang="en-US" altLang="ja-JP" sz="800" dirty="0" smtClean="0">
                <a:solidFill>
                  <a:srgbClr val="000000"/>
                </a:solidFill>
                <a:latin typeface="HGPｺﾞｼｯｸM" pitchFamily="50" charset="-128"/>
                <a:ea typeface="HGPｺﾞｼｯｸM" pitchFamily="50" charset="-128"/>
                <a:cs typeface="Meiryo UI" panose="020B0604030504040204" pitchFamily="50" charset="-128"/>
              </a:rPr>
              <a:t>B&gt;&gt;</a:t>
            </a:r>
            <a:endParaRPr lang="ja-JP" altLang="en-US" sz="800" dirty="0">
              <a:solidFill>
                <a:srgbClr val="000000"/>
              </a:solidFill>
              <a:latin typeface="HGPｺﾞｼｯｸM" pitchFamily="50" charset="-128"/>
              <a:ea typeface="HGPｺﾞｼｯｸM" pitchFamily="50" charset="-128"/>
              <a:cs typeface="Meiryo UI" panose="020B0604030504040204" pitchFamily="50" charset="-128"/>
            </a:endParaRPr>
          </a:p>
        </p:txBody>
      </p:sp>
      <p:cxnSp>
        <p:nvCxnSpPr>
          <p:cNvPr id="53" name="直線コネクタ 52"/>
          <p:cNvCxnSpPr/>
          <p:nvPr/>
        </p:nvCxnSpPr>
        <p:spPr>
          <a:xfrm>
            <a:off x="5169024" y="5157192"/>
            <a:ext cx="3678852"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54" name="正方形/長方形 53"/>
          <p:cNvSpPr/>
          <p:nvPr/>
        </p:nvSpPr>
        <p:spPr>
          <a:xfrm>
            <a:off x="7326061" y="2983914"/>
            <a:ext cx="615251" cy="2160000"/>
          </a:xfrm>
          <a:prstGeom prst="rect">
            <a:avLst/>
          </a:prstGeom>
          <a:solidFill>
            <a:schemeClr val="accent1">
              <a:lumMod val="20000"/>
              <a:lumOff val="80000"/>
            </a:schemeClr>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t" anchorCtr="0"/>
          <a:lstStyle/>
          <a:p>
            <a:pPr algn="ctr" fontAlgn="auto">
              <a:spcBef>
                <a:spcPts val="0"/>
              </a:spcBef>
              <a:spcAft>
                <a:spcPts val="0"/>
              </a:spcAft>
            </a:pPr>
            <a:r>
              <a:rPr lang="ja-JP" altLang="en-US" sz="800" dirty="0">
                <a:solidFill>
                  <a:srgbClr val="000000"/>
                </a:solidFill>
                <a:latin typeface="HGPｺﾞｼｯｸM" pitchFamily="50" charset="-128"/>
                <a:ea typeface="HGPｺﾞｼｯｸM" pitchFamily="50" charset="-128"/>
                <a:cs typeface="Meiryo UI" panose="020B0604030504040204" pitchFamily="50" charset="-128"/>
              </a:rPr>
              <a:t>代表的</a:t>
            </a: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な</a:t>
            </a:r>
            <a:endParaRPr lang="en-US" altLang="ja-JP" sz="800" dirty="0" smtClean="0">
              <a:solidFill>
                <a:srgbClr val="000000"/>
              </a:solidFill>
              <a:latin typeface="HGPｺﾞｼｯｸM" pitchFamily="50" charset="-128"/>
              <a:ea typeface="HGPｺﾞｼｯｸM" pitchFamily="50" charset="-128"/>
              <a:cs typeface="Meiryo UI" panose="020B0604030504040204" pitchFamily="50" charset="-128"/>
            </a:endParaRPr>
          </a:p>
          <a:p>
            <a:pPr algn="ctr" fontAlgn="auto">
              <a:spcBef>
                <a:spcPts val="0"/>
              </a:spcBef>
              <a:spcAft>
                <a:spcPts val="0"/>
              </a:spcAft>
            </a:pP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手続一覧</a:t>
            </a:r>
            <a:endParaRPr lang="en-US" altLang="ja-JP" sz="800" dirty="0" smtClean="0">
              <a:solidFill>
                <a:srgbClr val="000000"/>
              </a:solidFill>
              <a:latin typeface="HGPｺﾞｼｯｸM" pitchFamily="50" charset="-128"/>
              <a:ea typeface="HGPｺﾞｼｯｸM" pitchFamily="50" charset="-128"/>
              <a:cs typeface="Meiryo UI" panose="020B0604030504040204" pitchFamily="50" charset="-128"/>
            </a:endParaRPr>
          </a:p>
          <a:p>
            <a:pPr algn="ctr" fontAlgn="auto">
              <a:spcBef>
                <a:spcPts val="0"/>
              </a:spcBef>
              <a:spcAft>
                <a:spcPts val="0"/>
              </a:spcAft>
            </a:pP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（資料</a:t>
            </a:r>
            <a:r>
              <a:rPr lang="en-US" altLang="ja-JP" sz="800" dirty="0">
                <a:solidFill>
                  <a:srgbClr val="000000"/>
                </a:solidFill>
                <a:latin typeface="HGPｺﾞｼｯｸM" pitchFamily="50" charset="-128"/>
                <a:ea typeface="HGPｺﾞｼｯｸM" pitchFamily="50" charset="-128"/>
                <a:cs typeface="Meiryo UI" panose="020B0604030504040204" pitchFamily="50" charset="-128"/>
              </a:rPr>
              <a:t>4</a:t>
            </a: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a:t>
            </a:r>
            <a:endParaRPr lang="ja-JP" altLang="en-US" sz="800" dirty="0">
              <a:solidFill>
                <a:srgbClr val="000000"/>
              </a:solidFill>
              <a:latin typeface="HGPｺﾞｼｯｸM" pitchFamily="50" charset="-128"/>
              <a:ea typeface="HGPｺﾞｼｯｸM" pitchFamily="50" charset="-128"/>
              <a:cs typeface="Meiryo UI" panose="020B0604030504040204" pitchFamily="50" charset="-128"/>
            </a:endParaRPr>
          </a:p>
        </p:txBody>
      </p:sp>
      <p:sp>
        <p:nvSpPr>
          <p:cNvPr id="55" name="正方形/長方形 54"/>
          <p:cNvSpPr/>
          <p:nvPr/>
        </p:nvSpPr>
        <p:spPr>
          <a:xfrm>
            <a:off x="8661538" y="3023180"/>
            <a:ext cx="755958" cy="396000"/>
          </a:xfrm>
          <a:prstGeom prst="rect">
            <a:avLst/>
          </a:prstGeom>
          <a:solidFill>
            <a:schemeClr val="accent1">
              <a:lumMod val="20000"/>
              <a:lumOff val="80000"/>
            </a:schemeClr>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lIns="36000" rIns="36000" rtlCol="0" anchor="ctr"/>
          <a:lstStyle/>
          <a:p>
            <a:pPr algn="ctr" fontAlgn="auto">
              <a:spcBef>
                <a:spcPts val="0"/>
              </a:spcBef>
              <a:spcAft>
                <a:spcPts val="0"/>
              </a:spcAft>
            </a:pP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手続整理表</a:t>
            </a:r>
            <a:endParaRPr lang="en-US" altLang="ja-JP" sz="800" dirty="0" smtClean="0">
              <a:solidFill>
                <a:srgbClr val="000000"/>
              </a:solidFill>
              <a:latin typeface="HGPｺﾞｼｯｸM" pitchFamily="50" charset="-128"/>
              <a:ea typeface="HGPｺﾞｼｯｸM" pitchFamily="50" charset="-128"/>
              <a:cs typeface="Meiryo UI" panose="020B0604030504040204" pitchFamily="50" charset="-128"/>
            </a:endParaRPr>
          </a:p>
          <a:p>
            <a:pPr algn="ctr" fontAlgn="auto">
              <a:spcBef>
                <a:spcPts val="0"/>
              </a:spcBef>
              <a:spcAft>
                <a:spcPts val="0"/>
              </a:spcAft>
            </a:pP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a:t>
            </a:r>
            <a:r>
              <a:rPr lang="ja-JP" altLang="en-US" sz="800" dirty="0">
                <a:solidFill>
                  <a:srgbClr val="000000"/>
                </a:solidFill>
                <a:latin typeface="HGPｺﾞｼｯｸM" pitchFamily="50" charset="-128"/>
                <a:ea typeface="HGPｺﾞｼｯｸM" pitchFamily="50" charset="-128"/>
                <a:cs typeface="Meiryo UI" panose="020B0604030504040204" pitchFamily="50" charset="-128"/>
              </a:rPr>
              <a:t>グループ</a:t>
            </a: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Ａ）</a:t>
            </a:r>
            <a:endParaRPr lang="en-US" altLang="ja-JP" sz="800" dirty="0" smtClean="0">
              <a:solidFill>
                <a:srgbClr val="000000"/>
              </a:solidFill>
              <a:latin typeface="HGPｺﾞｼｯｸM" pitchFamily="50" charset="-128"/>
              <a:ea typeface="HGPｺﾞｼｯｸM" pitchFamily="50" charset="-128"/>
              <a:cs typeface="Meiryo UI" panose="020B0604030504040204" pitchFamily="50" charset="-128"/>
            </a:endParaRPr>
          </a:p>
          <a:p>
            <a:pPr algn="ctr" fontAlgn="auto">
              <a:spcBef>
                <a:spcPts val="0"/>
              </a:spcBef>
              <a:spcAft>
                <a:spcPts val="0"/>
              </a:spcAft>
            </a:pP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（資料</a:t>
            </a:r>
            <a:r>
              <a:rPr lang="en-US" altLang="ja-JP" sz="800" dirty="0">
                <a:solidFill>
                  <a:srgbClr val="000000"/>
                </a:solidFill>
                <a:latin typeface="HGPｺﾞｼｯｸM" pitchFamily="50" charset="-128"/>
                <a:ea typeface="HGPｺﾞｼｯｸM" pitchFamily="50" charset="-128"/>
                <a:cs typeface="Meiryo UI" panose="020B0604030504040204" pitchFamily="50" charset="-128"/>
              </a:rPr>
              <a:t>5</a:t>
            </a: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a:t>
            </a:r>
            <a:endParaRPr lang="ja-JP" altLang="en-US" sz="800" dirty="0">
              <a:solidFill>
                <a:srgbClr val="000000"/>
              </a:solidFill>
              <a:latin typeface="HGPｺﾞｼｯｸM" pitchFamily="50" charset="-128"/>
              <a:ea typeface="HGPｺﾞｼｯｸM" pitchFamily="50" charset="-128"/>
              <a:cs typeface="Meiryo UI" panose="020B0604030504040204" pitchFamily="50" charset="-128"/>
            </a:endParaRPr>
          </a:p>
        </p:txBody>
      </p:sp>
      <p:sp>
        <p:nvSpPr>
          <p:cNvPr id="56" name="正方形/長方形 55"/>
          <p:cNvSpPr/>
          <p:nvPr/>
        </p:nvSpPr>
        <p:spPr>
          <a:xfrm>
            <a:off x="5025008" y="4994250"/>
            <a:ext cx="864000" cy="666494"/>
          </a:xfrm>
          <a:prstGeom prst="rect">
            <a:avLst/>
          </a:prstGeom>
          <a:solidFill>
            <a:schemeClr val="accent1">
              <a:lumMod val="20000"/>
              <a:lumOff val="80000"/>
            </a:schemeClr>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fontAlgn="auto">
              <a:spcBef>
                <a:spcPts val="0"/>
              </a:spcBef>
              <a:spcAft>
                <a:spcPts val="0"/>
              </a:spcAft>
            </a:pPr>
            <a:r>
              <a:rPr lang="ja-JP" altLang="en-US" sz="800" dirty="0">
                <a:solidFill>
                  <a:srgbClr val="000000"/>
                </a:solidFill>
                <a:latin typeface="HGPｺﾞｼｯｸM" pitchFamily="50" charset="-128"/>
                <a:ea typeface="HGPｺﾞｼｯｸM" pitchFamily="50" charset="-128"/>
                <a:cs typeface="Meiryo UI" panose="020B0604030504040204" pitchFamily="50" charset="-128"/>
              </a:rPr>
              <a:t>情報提供者</a:t>
            </a: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の</a:t>
            </a:r>
            <a:endParaRPr lang="en-US" altLang="ja-JP" sz="800" dirty="0" smtClean="0">
              <a:solidFill>
                <a:srgbClr val="000000"/>
              </a:solidFill>
              <a:latin typeface="HGPｺﾞｼｯｸM" pitchFamily="50" charset="-128"/>
              <a:ea typeface="HGPｺﾞｼｯｸM" pitchFamily="50" charset="-128"/>
              <a:cs typeface="Meiryo UI" panose="020B0604030504040204" pitchFamily="50" charset="-128"/>
            </a:endParaRPr>
          </a:p>
          <a:p>
            <a:pPr algn="ctr" fontAlgn="auto">
              <a:spcBef>
                <a:spcPts val="0"/>
              </a:spcBef>
              <a:spcAft>
                <a:spcPts val="0"/>
              </a:spcAft>
            </a:pP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業務別</a:t>
            </a:r>
            <a:endParaRPr lang="en-US" altLang="ja-JP" sz="800" dirty="0" smtClean="0">
              <a:solidFill>
                <a:srgbClr val="000000"/>
              </a:solidFill>
              <a:latin typeface="HGPｺﾞｼｯｸM" pitchFamily="50" charset="-128"/>
              <a:ea typeface="HGPｺﾞｼｯｸM" pitchFamily="50" charset="-128"/>
              <a:cs typeface="Meiryo UI" panose="020B0604030504040204" pitchFamily="50" charset="-128"/>
            </a:endParaRPr>
          </a:p>
          <a:p>
            <a:pPr algn="ctr" fontAlgn="auto">
              <a:spcBef>
                <a:spcPts val="0"/>
              </a:spcBef>
              <a:spcAft>
                <a:spcPts val="0"/>
              </a:spcAft>
            </a:pP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連携情報一覧</a:t>
            </a:r>
            <a:endParaRPr lang="en-US" altLang="ja-JP" sz="800" dirty="0" smtClean="0">
              <a:solidFill>
                <a:srgbClr val="000000"/>
              </a:solidFill>
              <a:latin typeface="HGPｺﾞｼｯｸM" pitchFamily="50" charset="-128"/>
              <a:ea typeface="HGPｺﾞｼｯｸM" pitchFamily="50" charset="-128"/>
              <a:cs typeface="Meiryo UI" panose="020B0604030504040204" pitchFamily="50" charset="-128"/>
            </a:endParaRPr>
          </a:p>
          <a:p>
            <a:pPr algn="ctr" fontAlgn="auto">
              <a:spcBef>
                <a:spcPts val="0"/>
              </a:spcBef>
              <a:spcAft>
                <a:spcPts val="0"/>
              </a:spcAft>
            </a:pP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（資料</a:t>
            </a:r>
            <a:r>
              <a:rPr lang="en-US" altLang="ja-JP" sz="800" dirty="0">
                <a:solidFill>
                  <a:srgbClr val="000000"/>
                </a:solidFill>
                <a:latin typeface="HGPｺﾞｼｯｸM" pitchFamily="50" charset="-128"/>
                <a:ea typeface="HGPｺﾞｼｯｸM" pitchFamily="50" charset="-128"/>
                <a:cs typeface="Meiryo UI" panose="020B0604030504040204" pitchFamily="50" charset="-128"/>
              </a:rPr>
              <a:t>3</a:t>
            </a: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a:t>
            </a:r>
            <a:endParaRPr lang="ja-JP" altLang="en-US" sz="800" dirty="0">
              <a:solidFill>
                <a:srgbClr val="000000"/>
              </a:solidFill>
              <a:latin typeface="HGPｺﾞｼｯｸM" pitchFamily="50" charset="-128"/>
              <a:ea typeface="HGPｺﾞｼｯｸM" pitchFamily="50" charset="-128"/>
              <a:cs typeface="Meiryo UI" panose="020B0604030504040204" pitchFamily="50" charset="-128"/>
            </a:endParaRPr>
          </a:p>
        </p:txBody>
      </p:sp>
      <p:sp>
        <p:nvSpPr>
          <p:cNvPr id="57" name="正方形/長方形 56"/>
          <p:cNvSpPr/>
          <p:nvPr/>
        </p:nvSpPr>
        <p:spPr>
          <a:xfrm>
            <a:off x="8661538" y="3602003"/>
            <a:ext cx="755958" cy="396000"/>
          </a:xfrm>
          <a:prstGeom prst="rect">
            <a:avLst/>
          </a:prstGeom>
          <a:solidFill>
            <a:schemeClr val="accent1">
              <a:lumMod val="20000"/>
              <a:lumOff val="80000"/>
            </a:schemeClr>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lIns="36000" rIns="36000" rtlCol="0" anchor="ctr"/>
          <a:lstStyle/>
          <a:p>
            <a:pPr algn="ctr" fontAlgn="auto">
              <a:spcBef>
                <a:spcPts val="0"/>
              </a:spcBef>
              <a:spcAft>
                <a:spcPts val="0"/>
              </a:spcAft>
            </a:pP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概略フロー</a:t>
            </a:r>
            <a:endParaRPr lang="en-US" altLang="ja-JP" sz="800" dirty="0" smtClean="0">
              <a:solidFill>
                <a:srgbClr val="000000"/>
              </a:solidFill>
              <a:latin typeface="HGPｺﾞｼｯｸM" pitchFamily="50" charset="-128"/>
              <a:ea typeface="HGPｺﾞｼｯｸM" pitchFamily="50" charset="-128"/>
              <a:cs typeface="Meiryo UI" panose="020B0604030504040204" pitchFamily="50" charset="-128"/>
            </a:endParaRPr>
          </a:p>
          <a:p>
            <a:pPr algn="ctr" fontAlgn="auto">
              <a:spcBef>
                <a:spcPts val="0"/>
              </a:spcBef>
              <a:spcAft>
                <a:spcPts val="0"/>
              </a:spcAft>
            </a:pP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（資料</a:t>
            </a:r>
            <a:r>
              <a:rPr lang="en-US" altLang="ja-JP" sz="800" dirty="0" smtClean="0">
                <a:solidFill>
                  <a:srgbClr val="000000"/>
                </a:solidFill>
                <a:latin typeface="HGPｺﾞｼｯｸM" pitchFamily="50" charset="-128"/>
                <a:ea typeface="HGPｺﾞｼｯｸM" pitchFamily="50" charset="-128"/>
                <a:cs typeface="Meiryo UI" panose="020B0604030504040204" pitchFamily="50" charset="-128"/>
              </a:rPr>
              <a:t>6</a:t>
            </a: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a:t>
            </a:r>
            <a:endParaRPr lang="ja-JP" altLang="en-US" sz="800" dirty="0">
              <a:solidFill>
                <a:srgbClr val="000000"/>
              </a:solidFill>
              <a:latin typeface="HGPｺﾞｼｯｸM" pitchFamily="50" charset="-128"/>
              <a:ea typeface="HGPｺﾞｼｯｸM" pitchFamily="50" charset="-128"/>
              <a:cs typeface="Meiryo UI" panose="020B0604030504040204" pitchFamily="50" charset="-128"/>
            </a:endParaRPr>
          </a:p>
        </p:txBody>
      </p:sp>
      <p:sp>
        <p:nvSpPr>
          <p:cNvPr id="58" name="正方形/長方形 57"/>
          <p:cNvSpPr/>
          <p:nvPr/>
        </p:nvSpPr>
        <p:spPr>
          <a:xfrm>
            <a:off x="8661538" y="4180826"/>
            <a:ext cx="755958" cy="396000"/>
          </a:xfrm>
          <a:prstGeom prst="rect">
            <a:avLst/>
          </a:prstGeom>
          <a:solidFill>
            <a:schemeClr val="accent1">
              <a:lumMod val="20000"/>
              <a:lumOff val="80000"/>
            </a:schemeClr>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lIns="36000" rIns="36000" rtlCol="0" anchor="ctr"/>
          <a:lstStyle/>
          <a:p>
            <a:pPr algn="ctr" fontAlgn="auto">
              <a:spcBef>
                <a:spcPts val="0"/>
              </a:spcBef>
              <a:spcAft>
                <a:spcPts val="0"/>
              </a:spcAft>
            </a:pP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業務プロセスフロー（簡易版）</a:t>
            </a:r>
            <a:endParaRPr lang="en-US" altLang="ja-JP" sz="800" dirty="0" smtClean="0">
              <a:solidFill>
                <a:srgbClr val="000000"/>
              </a:solidFill>
              <a:latin typeface="HGPｺﾞｼｯｸM" pitchFamily="50" charset="-128"/>
              <a:ea typeface="HGPｺﾞｼｯｸM" pitchFamily="50" charset="-128"/>
              <a:cs typeface="Meiryo UI" panose="020B0604030504040204" pitchFamily="50" charset="-128"/>
            </a:endParaRPr>
          </a:p>
          <a:p>
            <a:pPr algn="ctr" fontAlgn="auto">
              <a:spcBef>
                <a:spcPts val="0"/>
              </a:spcBef>
              <a:spcAft>
                <a:spcPts val="0"/>
              </a:spcAft>
            </a:pP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（資料</a:t>
            </a:r>
            <a:r>
              <a:rPr lang="en-US" altLang="ja-JP" sz="800" dirty="0" smtClean="0">
                <a:solidFill>
                  <a:srgbClr val="000000"/>
                </a:solidFill>
                <a:latin typeface="HGPｺﾞｼｯｸM" pitchFamily="50" charset="-128"/>
                <a:ea typeface="HGPｺﾞｼｯｸM" pitchFamily="50" charset="-128"/>
                <a:cs typeface="Meiryo UI" panose="020B0604030504040204" pitchFamily="50" charset="-128"/>
              </a:rPr>
              <a:t>7</a:t>
            </a: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a:t>
            </a:r>
            <a:endParaRPr lang="ja-JP" altLang="en-US" sz="800" dirty="0">
              <a:solidFill>
                <a:srgbClr val="000000"/>
              </a:solidFill>
              <a:latin typeface="HGPｺﾞｼｯｸM" pitchFamily="50" charset="-128"/>
              <a:ea typeface="HGPｺﾞｼｯｸM" pitchFamily="50" charset="-128"/>
              <a:cs typeface="Meiryo UI" panose="020B0604030504040204" pitchFamily="50" charset="-128"/>
            </a:endParaRPr>
          </a:p>
        </p:txBody>
      </p:sp>
      <p:sp>
        <p:nvSpPr>
          <p:cNvPr id="59" name="正方形/長方形 58"/>
          <p:cNvSpPr/>
          <p:nvPr/>
        </p:nvSpPr>
        <p:spPr>
          <a:xfrm>
            <a:off x="8661531" y="5301208"/>
            <a:ext cx="755957" cy="480844"/>
          </a:xfrm>
          <a:prstGeom prst="rect">
            <a:avLst/>
          </a:prstGeom>
          <a:solidFill>
            <a:schemeClr val="accent1">
              <a:lumMod val="20000"/>
              <a:lumOff val="80000"/>
            </a:schemeClr>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lIns="36000" rIns="36000" rtlCol="0" anchor="ctr"/>
          <a:lstStyle/>
          <a:p>
            <a:pPr algn="ctr" fontAlgn="auto">
              <a:spcBef>
                <a:spcPts val="0"/>
              </a:spcBef>
              <a:spcAft>
                <a:spcPts val="0"/>
              </a:spcAft>
            </a:pPr>
            <a:r>
              <a:rPr lang="ja-JP" altLang="en-US" sz="800" dirty="0">
                <a:solidFill>
                  <a:srgbClr val="000000"/>
                </a:solidFill>
                <a:latin typeface="HGPｺﾞｼｯｸM" pitchFamily="50" charset="-128"/>
                <a:ea typeface="HGPｺﾞｼｯｸM" pitchFamily="50" charset="-128"/>
                <a:cs typeface="Meiryo UI" panose="020B0604030504040204" pitchFamily="50" charset="-128"/>
              </a:rPr>
              <a:t>手続</a:t>
            </a: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整理表</a:t>
            </a:r>
            <a:endParaRPr lang="en-US" altLang="ja-JP" sz="800" dirty="0" smtClean="0">
              <a:solidFill>
                <a:srgbClr val="000000"/>
              </a:solidFill>
              <a:latin typeface="HGPｺﾞｼｯｸM" pitchFamily="50" charset="-128"/>
              <a:ea typeface="HGPｺﾞｼｯｸM" pitchFamily="50" charset="-128"/>
              <a:cs typeface="Meiryo UI" panose="020B0604030504040204" pitchFamily="50" charset="-128"/>
            </a:endParaRPr>
          </a:p>
          <a:p>
            <a:pPr algn="ctr" fontAlgn="auto">
              <a:spcBef>
                <a:spcPts val="0"/>
              </a:spcBef>
              <a:spcAft>
                <a:spcPts val="0"/>
              </a:spcAft>
            </a:pP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a:t>
            </a:r>
            <a:r>
              <a:rPr lang="ja-JP" altLang="en-US" sz="800" dirty="0">
                <a:solidFill>
                  <a:srgbClr val="000000"/>
                </a:solidFill>
                <a:latin typeface="HGPｺﾞｼｯｸM" pitchFamily="50" charset="-128"/>
                <a:ea typeface="HGPｺﾞｼｯｸM" pitchFamily="50" charset="-128"/>
                <a:cs typeface="Meiryo UI" panose="020B0604030504040204" pitchFamily="50" charset="-128"/>
              </a:rPr>
              <a:t>グループＢ</a:t>
            </a: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a:t>
            </a:r>
            <a:endParaRPr lang="en-US" altLang="ja-JP" sz="800" dirty="0" smtClean="0">
              <a:solidFill>
                <a:srgbClr val="000000"/>
              </a:solidFill>
              <a:latin typeface="HGPｺﾞｼｯｸM" pitchFamily="50" charset="-128"/>
              <a:ea typeface="HGPｺﾞｼｯｸM" pitchFamily="50" charset="-128"/>
              <a:cs typeface="Meiryo UI" panose="020B0604030504040204" pitchFamily="50" charset="-128"/>
            </a:endParaRPr>
          </a:p>
          <a:p>
            <a:pPr algn="ctr" fontAlgn="auto">
              <a:spcBef>
                <a:spcPts val="0"/>
              </a:spcBef>
              <a:spcAft>
                <a:spcPts val="0"/>
              </a:spcAft>
            </a:pP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（資料</a:t>
            </a:r>
            <a:r>
              <a:rPr lang="en-US" altLang="ja-JP" sz="800" dirty="0" smtClean="0">
                <a:solidFill>
                  <a:srgbClr val="000000"/>
                </a:solidFill>
                <a:latin typeface="HGPｺﾞｼｯｸM" pitchFamily="50" charset="-128"/>
                <a:ea typeface="HGPｺﾞｼｯｸM" pitchFamily="50" charset="-128"/>
                <a:cs typeface="Meiryo UI" panose="020B0604030504040204" pitchFamily="50" charset="-128"/>
              </a:rPr>
              <a:t>9</a:t>
            </a: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a:t>
            </a:r>
            <a:endParaRPr lang="ja-JP" altLang="en-US" sz="800" dirty="0">
              <a:solidFill>
                <a:srgbClr val="000000"/>
              </a:solidFill>
              <a:latin typeface="HGPｺﾞｼｯｸM" pitchFamily="50" charset="-128"/>
              <a:ea typeface="HGPｺﾞｼｯｸM" pitchFamily="50" charset="-128"/>
              <a:cs typeface="Meiryo UI" panose="020B0604030504040204" pitchFamily="50" charset="-128"/>
            </a:endParaRPr>
          </a:p>
        </p:txBody>
      </p:sp>
      <p:sp>
        <p:nvSpPr>
          <p:cNvPr id="61" name="正方形/長方形 60"/>
          <p:cNvSpPr/>
          <p:nvPr/>
        </p:nvSpPr>
        <p:spPr>
          <a:xfrm>
            <a:off x="6240355" y="4149080"/>
            <a:ext cx="512845" cy="1620000"/>
          </a:xfrm>
          <a:prstGeom prst="rect">
            <a:avLst/>
          </a:prstGeom>
          <a:solidFill>
            <a:schemeClr val="bg1"/>
          </a:solidFill>
          <a:ln w="9525">
            <a:solidFill>
              <a:schemeClr val="tx1">
                <a:lumMod val="50000"/>
                <a:lumOff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72000" rIns="0" rtlCol="0" anchor="ctr"/>
          <a:lstStyle/>
          <a:p>
            <a:pPr fontAlgn="auto">
              <a:spcBef>
                <a:spcPts val="0"/>
              </a:spcBef>
              <a:spcAft>
                <a:spcPts val="0"/>
              </a:spcAft>
            </a:pP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主務省令事項</a:t>
            </a:r>
            <a:r>
              <a:rPr lang="en-US" altLang="ja-JP" sz="700" baseline="30000" dirty="0" smtClean="0">
                <a:solidFill>
                  <a:srgbClr val="000000"/>
                </a:solidFill>
                <a:latin typeface="HGPｺﾞｼｯｸM" pitchFamily="50" charset="-128"/>
                <a:ea typeface="HGPｺﾞｼｯｸM" pitchFamily="50" charset="-128"/>
                <a:cs typeface="Meiryo UI" panose="020B0604030504040204" pitchFamily="50" charset="-128"/>
              </a:rPr>
              <a:t>(※</a:t>
            </a:r>
            <a:r>
              <a:rPr lang="ja-JP" altLang="en-US" sz="700" baseline="30000" dirty="0" smtClean="0">
                <a:solidFill>
                  <a:srgbClr val="000000"/>
                </a:solidFill>
                <a:latin typeface="HGPｺﾞｼｯｸM" pitchFamily="50" charset="-128"/>
                <a:ea typeface="HGPｺﾞｼｯｸM" pitchFamily="50" charset="-128"/>
                <a:cs typeface="Meiryo UI" panose="020B0604030504040204" pitchFamily="50" charset="-128"/>
              </a:rPr>
              <a:t>）</a:t>
            </a:r>
            <a:endParaRPr lang="en-US" altLang="ja-JP" sz="700" baseline="30000" dirty="0" smtClean="0">
              <a:solidFill>
                <a:srgbClr val="000000"/>
              </a:solidFill>
              <a:latin typeface="HGPｺﾞｼｯｸM" pitchFamily="50" charset="-128"/>
              <a:ea typeface="HGPｺﾞｼｯｸM" pitchFamily="50" charset="-128"/>
              <a:cs typeface="Meiryo UI" panose="020B0604030504040204" pitchFamily="50" charset="-128"/>
            </a:endParaRPr>
          </a:p>
          <a:p>
            <a:pPr fontAlgn="auto">
              <a:spcBef>
                <a:spcPts val="0"/>
              </a:spcBef>
              <a:spcAft>
                <a:spcPts val="0"/>
              </a:spcAft>
            </a:pP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の分析</a:t>
            </a:r>
            <a:endParaRPr lang="ja-JP" altLang="en-US" sz="800" dirty="0">
              <a:solidFill>
                <a:srgbClr val="000000"/>
              </a:solidFill>
              <a:latin typeface="HGPｺﾞｼｯｸM" pitchFamily="50" charset="-128"/>
              <a:ea typeface="HGPｺﾞｼｯｸM" pitchFamily="50" charset="-128"/>
              <a:cs typeface="Meiryo UI" panose="020B0604030504040204" pitchFamily="50" charset="-128"/>
            </a:endParaRPr>
          </a:p>
        </p:txBody>
      </p:sp>
      <p:sp>
        <p:nvSpPr>
          <p:cNvPr id="62" name="fig_title"/>
          <p:cNvSpPr txBox="1">
            <a:spLocks noChangeArrowheads="1"/>
          </p:cNvSpPr>
          <p:nvPr/>
        </p:nvSpPr>
        <p:spPr bwMode="gray">
          <a:xfrm>
            <a:off x="5529064" y="5877272"/>
            <a:ext cx="3960440" cy="24622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lvl1pPr algn="l" fontAlgn="base">
              <a:defRPr kumimoji="1" sz="2400">
                <a:solidFill>
                  <a:schemeClr val="tx1"/>
                </a:solidFill>
                <a:latin typeface="Times New Roman" pitchFamily="18" charset="0"/>
                <a:ea typeface="ＭＳ Ｐゴシック" charset="-128"/>
              </a:defRPr>
            </a:lvl1pPr>
            <a:lvl2pPr marL="742950" indent="-285750" algn="l" fontAlgn="base">
              <a:defRPr kumimoji="1" sz="2400">
                <a:solidFill>
                  <a:schemeClr val="tx1"/>
                </a:solidFill>
                <a:latin typeface="Times New Roman" pitchFamily="18" charset="0"/>
                <a:ea typeface="ＭＳ Ｐゴシック" charset="-128"/>
              </a:defRPr>
            </a:lvl2pPr>
            <a:lvl3pPr marL="1143000" indent="-228600" algn="l" fontAlgn="base">
              <a:defRPr kumimoji="1" sz="2400">
                <a:solidFill>
                  <a:schemeClr val="tx1"/>
                </a:solidFill>
                <a:latin typeface="Times New Roman" pitchFamily="18" charset="0"/>
                <a:ea typeface="ＭＳ Ｐゴシック" charset="-128"/>
              </a:defRPr>
            </a:lvl3pPr>
            <a:lvl4pPr marL="1600200" indent="-228600" algn="l" fontAlgn="base">
              <a:defRPr kumimoji="1" sz="2400">
                <a:solidFill>
                  <a:schemeClr val="tx1"/>
                </a:solidFill>
                <a:latin typeface="Times New Roman" pitchFamily="18" charset="0"/>
                <a:ea typeface="ＭＳ Ｐゴシック" charset="-128"/>
              </a:defRPr>
            </a:lvl4pPr>
            <a:lvl5pPr marL="2057400" indent="-228600" algn="l" fontAlgn="base">
              <a:defRPr kumimoji="1" sz="2400">
                <a:solidFill>
                  <a:schemeClr val="tx1"/>
                </a:solidFill>
                <a:latin typeface="Times New Roman" pitchFamily="18" charset="0"/>
                <a:ea typeface="ＭＳ Ｐゴシック" charset="-128"/>
              </a:defRPr>
            </a:lvl5pPr>
            <a:lvl6pPr marL="2514600" indent="-228600" fontAlgn="base">
              <a:spcBef>
                <a:spcPct val="0"/>
              </a:spcBef>
              <a:spcAft>
                <a:spcPct val="0"/>
              </a:spcAft>
              <a:defRPr kumimoji="1" sz="2400">
                <a:solidFill>
                  <a:schemeClr val="tx1"/>
                </a:solidFill>
                <a:latin typeface="Times New Roman" pitchFamily="18" charset="0"/>
                <a:ea typeface="ＭＳ Ｐゴシック" charset="-128"/>
              </a:defRPr>
            </a:lvl6pPr>
            <a:lvl7pPr marL="2971800" indent="-228600" fontAlgn="base">
              <a:spcBef>
                <a:spcPct val="0"/>
              </a:spcBef>
              <a:spcAft>
                <a:spcPct val="0"/>
              </a:spcAft>
              <a:defRPr kumimoji="1" sz="2400">
                <a:solidFill>
                  <a:schemeClr val="tx1"/>
                </a:solidFill>
                <a:latin typeface="Times New Roman" pitchFamily="18" charset="0"/>
                <a:ea typeface="ＭＳ Ｐゴシック" charset="-128"/>
              </a:defRPr>
            </a:lvl7pPr>
            <a:lvl8pPr marL="3429000" indent="-228600" fontAlgn="base">
              <a:spcBef>
                <a:spcPct val="0"/>
              </a:spcBef>
              <a:spcAft>
                <a:spcPct val="0"/>
              </a:spcAft>
              <a:defRPr kumimoji="1" sz="2400">
                <a:solidFill>
                  <a:schemeClr val="tx1"/>
                </a:solidFill>
                <a:latin typeface="Times New Roman" pitchFamily="18" charset="0"/>
                <a:ea typeface="ＭＳ Ｐゴシック" charset="-128"/>
              </a:defRPr>
            </a:lvl8pPr>
            <a:lvl9pPr marL="3886200" indent="-228600" fontAlgn="base">
              <a:spcBef>
                <a:spcPct val="0"/>
              </a:spcBef>
              <a:spcAft>
                <a:spcPct val="0"/>
              </a:spcAft>
              <a:defRPr kumimoji="1" sz="2400">
                <a:solidFill>
                  <a:schemeClr val="tx1"/>
                </a:solidFill>
                <a:latin typeface="Times New Roman" pitchFamily="18" charset="0"/>
                <a:ea typeface="ＭＳ Ｐゴシック" charset="-128"/>
              </a:defRPr>
            </a:lvl9pPr>
          </a:lstStyle>
          <a:p>
            <a:pPr marL="273050" indent="-273050" algn="r">
              <a:spcBef>
                <a:spcPts val="0"/>
              </a:spcBef>
              <a:spcAft>
                <a:spcPts val="0"/>
              </a:spcAft>
              <a:buClr>
                <a:srgbClr val="8AB6C1"/>
              </a:buClr>
            </a:pPr>
            <a:r>
              <a:rPr lang="ja-JP" altLang="en-US" sz="700" dirty="0" smtClean="0">
                <a:solidFill>
                  <a:srgbClr val="000000"/>
                </a:solidFill>
                <a:latin typeface="HGPｺﾞｼｯｸM" pitchFamily="50" charset="-128"/>
                <a:ea typeface="HGPｺﾞｼｯｸM" pitchFamily="50" charset="-128"/>
                <a:cs typeface="Meiryo UI" panose="020B0604030504040204" pitchFamily="50" charset="-128"/>
              </a:rPr>
              <a:t>（</a:t>
            </a:r>
            <a:r>
              <a:rPr lang="en-US" altLang="ja-JP" sz="700" dirty="0" smtClean="0">
                <a:solidFill>
                  <a:srgbClr val="000000"/>
                </a:solidFill>
                <a:latin typeface="HGPｺﾞｼｯｸM" pitchFamily="50" charset="-128"/>
                <a:ea typeface="HGPｺﾞｼｯｸM" pitchFamily="50" charset="-128"/>
                <a:cs typeface="Meiryo UI" panose="020B0604030504040204" pitchFamily="50" charset="-128"/>
              </a:rPr>
              <a:t>※</a:t>
            </a:r>
            <a:r>
              <a:rPr lang="ja-JP" altLang="en-US" sz="700" dirty="0" smtClean="0">
                <a:solidFill>
                  <a:srgbClr val="000000"/>
                </a:solidFill>
                <a:latin typeface="HGPｺﾞｼｯｸM" pitchFamily="50" charset="-128"/>
                <a:ea typeface="HGPｺﾞｼｯｸM" pitchFamily="50" charset="-128"/>
                <a:cs typeface="Meiryo UI" panose="020B0604030504040204" pitchFamily="50" charset="-128"/>
              </a:rPr>
              <a:t>）</a:t>
            </a: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社会</a:t>
            </a:r>
            <a:r>
              <a:rPr lang="ja-JP" altLang="en-US" sz="800" dirty="0">
                <a:solidFill>
                  <a:srgbClr val="000000"/>
                </a:solidFill>
                <a:latin typeface="HGPｺﾞｼｯｸM" pitchFamily="50" charset="-128"/>
                <a:ea typeface="HGPｺﾞｼｯｸM" pitchFamily="50" charset="-128"/>
                <a:cs typeface="Meiryo UI" panose="020B0604030504040204" pitchFamily="50" charset="-128"/>
              </a:rPr>
              <a:t>保障・税に関わる番号制度に</a:t>
            </a: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関する国</a:t>
            </a:r>
            <a:r>
              <a:rPr lang="ja-JP" altLang="en-US" sz="800" dirty="0">
                <a:solidFill>
                  <a:srgbClr val="000000"/>
                </a:solidFill>
                <a:latin typeface="HGPｺﾞｼｯｸM" pitchFamily="50" charset="-128"/>
                <a:ea typeface="HGPｺﾞｼｯｸM" pitchFamily="50" charset="-128"/>
                <a:cs typeface="Meiryo UI" panose="020B0604030504040204" pitchFamily="50" charset="-128"/>
              </a:rPr>
              <a:t>と地方の事務</a:t>
            </a: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レベル</a:t>
            </a:r>
            <a:r>
              <a:rPr lang="ja-JP" altLang="en-US" sz="800" dirty="0">
                <a:solidFill>
                  <a:srgbClr val="000000"/>
                </a:solidFill>
                <a:latin typeface="HGPｺﾞｼｯｸM" pitchFamily="50" charset="-128"/>
                <a:ea typeface="HGPｺﾞｼｯｸM" pitchFamily="50" charset="-128"/>
                <a:cs typeface="Meiryo UI" panose="020B0604030504040204" pitchFamily="50" charset="-128"/>
              </a:rPr>
              <a:t>の協議の</a:t>
            </a: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場</a:t>
            </a:r>
            <a:endParaRPr lang="en-US" altLang="ja-JP" sz="800" dirty="0" smtClean="0">
              <a:solidFill>
                <a:srgbClr val="000000"/>
              </a:solidFill>
              <a:latin typeface="HGPｺﾞｼｯｸM" pitchFamily="50" charset="-128"/>
              <a:ea typeface="HGPｺﾞｼｯｸM" pitchFamily="50" charset="-128"/>
              <a:cs typeface="Meiryo UI" panose="020B0604030504040204" pitchFamily="50" charset="-128"/>
            </a:endParaRPr>
          </a:p>
          <a:p>
            <a:pPr marL="273050" indent="-273050" algn="r">
              <a:spcBef>
                <a:spcPts val="0"/>
              </a:spcBef>
              <a:spcAft>
                <a:spcPts val="0"/>
              </a:spcAft>
              <a:buClr>
                <a:srgbClr val="8AB6C1"/>
              </a:buClr>
            </a:pP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（平成</a:t>
            </a:r>
            <a:r>
              <a:rPr lang="en-US" altLang="ja-JP" sz="800" dirty="0">
                <a:solidFill>
                  <a:srgbClr val="000000"/>
                </a:solidFill>
                <a:latin typeface="HGPｺﾞｼｯｸM" pitchFamily="50" charset="-128"/>
                <a:ea typeface="HGPｺﾞｼｯｸM" pitchFamily="50" charset="-128"/>
                <a:cs typeface="Meiryo UI" panose="020B0604030504040204" pitchFamily="50" charset="-128"/>
              </a:rPr>
              <a:t>25</a:t>
            </a:r>
            <a:r>
              <a:rPr lang="ja-JP" altLang="en-US" sz="800" dirty="0">
                <a:solidFill>
                  <a:srgbClr val="000000"/>
                </a:solidFill>
                <a:latin typeface="HGPｺﾞｼｯｸM" pitchFamily="50" charset="-128"/>
                <a:ea typeface="HGPｺﾞｼｯｸM" pitchFamily="50" charset="-128"/>
                <a:cs typeface="Meiryo UI" panose="020B0604030504040204" pitchFamily="50" charset="-128"/>
              </a:rPr>
              <a:t>年</a:t>
            </a:r>
            <a:r>
              <a:rPr lang="en-US" altLang="ja-JP" sz="800" dirty="0">
                <a:solidFill>
                  <a:srgbClr val="000000"/>
                </a:solidFill>
                <a:latin typeface="HGPｺﾞｼｯｸM" pitchFamily="50" charset="-128"/>
                <a:ea typeface="HGPｺﾞｼｯｸM" pitchFamily="50" charset="-128"/>
                <a:cs typeface="Meiryo UI" panose="020B0604030504040204" pitchFamily="50" charset="-128"/>
              </a:rPr>
              <a:t>12</a:t>
            </a:r>
            <a:r>
              <a:rPr lang="ja-JP" altLang="en-US" sz="800" dirty="0">
                <a:solidFill>
                  <a:srgbClr val="000000"/>
                </a:solidFill>
                <a:latin typeface="HGPｺﾞｼｯｸM" pitchFamily="50" charset="-128"/>
                <a:ea typeface="HGPｺﾞｼｯｸM" pitchFamily="50" charset="-128"/>
                <a:cs typeface="Meiryo UI" panose="020B0604030504040204" pitchFamily="50" charset="-128"/>
              </a:rPr>
              <a:t>月</a:t>
            </a:r>
            <a:r>
              <a:rPr lang="en-US" altLang="ja-JP" sz="800" dirty="0">
                <a:solidFill>
                  <a:srgbClr val="000000"/>
                </a:solidFill>
                <a:latin typeface="HGPｺﾞｼｯｸM" pitchFamily="50" charset="-128"/>
                <a:ea typeface="HGPｺﾞｼｯｸM" pitchFamily="50" charset="-128"/>
                <a:cs typeface="Meiryo UI" panose="020B0604030504040204" pitchFamily="50" charset="-128"/>
              </a:rPr>
              <a:t>6</a:t>
            </a: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日開催）配付資料</a:t>
            </a:r>
            <a:endParaRPr lang="ja-JP" altLang="en-US" sz="800" dirty="0">
              <a:solidFill>
                <a:srgbClr val="000000"/>
              </a:solidFill>
              <a:latin typeface="HGPｺﾞｼｯｸM" pitchFamily="50" charset="-128"/>
              <a:ea typeface="HGPｺﾞｼｯｸM" pitchFamily="50" charset="-128"/>
              <a:cs typeface="Meiryo UI" panose="020B0604030504040204" pitchFamily="50" charset="-128"/>
            </a:endParaRPr>
          </a:p>
        </p:txBody>
      </p:sp>
      <p:sp>
        <p:nvSpPr>
          <p:cNvPr id="63" name="テキスト ボックス 62"/>
          <p:cNvSpPr txBox="1"/>
          <p:nvPr/>
        </p:nvSpPr>
        <p:spPr>
          <a:xfrm>
            <a:off x="3060237" y="3952598"/>
            <a:ext cx="1355045" cy="461665"/>
          </a:xfrm>
          <a:prstGeom prst="rect">
            <a:avLst/>
          </a:prstGeom>
          <a:noFill/>
          <a:ln>
            <a:noFill/>
          </a:ln>
        </p:spPr>
        <p:txBody>
          <a:bodyPr vert="horz" wrap="square" rtlCol="0">
            <a:spAutoFit/>
          </a:bodyPr>
          <a:lstStyle/>
          <a:p>
            <a:pPr fontAlgn="auto">
              <a:spcBef>
                <a:spcPts val="0"/>
              </a:spcBef>
              <a:spcAft>
                <a:spcPts val="0"/>
              </a:spcAft>
            </a:pPr>
            <a:r>
              <a:rPr lang="ja-JP" altLang="en-US" sz="800" dirty="0">
                <a:solidFill>
                  <a:srgbClr val="000000"/>
                </a:solidFill>
                <a:latin typeface="HGPｺﾞｼｯｸM" pitchFamily="50" charset="-128"/>
                <a:ea typeface="HGPｺﾞｼｯｸM" pitchFamily="50" charset="-128"/>
                <a:cs typeface="Meiryo UI" panose="020B0604030504040204" pitchFamily="50" charset="-128"/>
              </a:rPr>
              <a:t>地方自治体が情報照会者と</a:t>
            </a: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なる別表第</a:t>
            </a:r>
            <a:r>
              <a:rPr lang="en-US" altLang="ja-JP" sz="800" dirty="0" smtClean="0">
                <a:solidFill>
                  <a:srgbClr val="000000"/>
                </a:solidFill>
                <a:latin typeface="HGPｺﾞｼｯｸM" pitchFamily="50" charset="-128"/>
                <a:ea typeface="HGPｺﾞｼｯｸM" pitchFamily="50" charset="-128"/>
                <a:cs typeface="Meiryo UI" panose="020B0604030504040204" pitchFamily="50" charset="-128"/>
              </a:rPr>
              <a:t>2</a:t>
            </a: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の事務</a:t>
            </a:r>
            <a:endParaRPr lang="en-US" altLang="ja-JP" sz="800" dirty="0" smtClean="0">
              <a:solidFill>
                <a:srgbClr val="000000"/>
              </a:solidFill>
              <a:latin typeface="HGPｺﾞｼｯｸM" pitchFamily="50" charset="-128"/>
              <a:ea typeface="HGPｺﾞｼｯｸM" pitchFamily="50" charset="-128"/>
              <a:cs typeface="Meiryo UI" panose="020B0604030504040204" pitchFamily="50" charset="-128"/>
            </a:endParaRPr>
          </a:p>
          <a:p>
            <a:pPr fontAlgn="auto">
              <a:spcBef>
                <a:spcPts val="0"/>
              </a:spcBef>
              <a:spcAft>
                <a:spcPts val="0"/>
              </a:spcAft>
            </a:pPr>
            <a:r>
              <a:rPr lang="en-US" altLang="ja-JP" sz="800" dirty="0" smtClean="0">
                <a:solidFill>
                  <a:srgbClr val="000000"/>
                </a:solidFill>
                <a:latin typeface="HGPｺﾞｼｯｸM" pitchFamily="50" charset="-128"/>
                <a:ea typeface="HGPｺﾞｼｯｸM" pitchFamily="50" charset="-128"/>
                <a:cs typeface="Meiryo UI" panose="020B0604030504040204" pitchFamily="50" charset="-128"/>
              </a:rPr>
              <a:t>&lt;&lt;</a:t>
            </a: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グループ</a:t>
            </a:r>
            <a:r>
              <a:rPr lang="en-US" altLang="ja-JP" sz="800" dirty="0" smtClean="0">
                <a:solidFill>
                  <a:srgbClr val="000000"/>
                </a:solidFill>
                <a:latin typeface="HGPｺﾞｼｯｸM" pitchFamily="50" charset="-128"/>
                <a:ea typeface="HGPｺﾞｼｯｸM" pitchFamily="50" charset="-128"/>
                <a:cs typeface="Meiryo UI" panose="020B0604030504040204" pitchFamily="50" charset="-128"/>
              </a:rPr>
              <a:t>A&gt;&gt;</a:t>
            </a:r>
            <a:endParaRPr lang="ja-JP" altLang="en-US" sz="800" dirty="0">
              <a:solidFill>
                <a:srgbClr val="000000"/>
              </a:solidFill>
              <a:latin typeface="HGPｺﾞｼｯｸM" pitchFamily="50" charset="-128"/>
              <a:ea typeface="HGPｺﾞｼｯｸM" pitchFamily="50" charset="-128"/>
              <a:cs typeface="Meiryo UI" panose="020B0604030504040204" pitchFamily="50" charset="-128"/>
            </a:endParaRPr>
          </a:p>
        </p:txBody>
      </p:sp>
      <p:sp>
        <p:nvSpPr>
          <p:cNvPr id="64" name="正方形/長方形 63"/>
          <p:cNvSpPr/>
          <p:nvPr/>
        </p:nvSpPr>
        <p:spPr>
          <a:xfrm>
            <a:off x="8661538" y="4759648"/>
            <a:ext cx="755958" cy="396000"/>
          </a:xfrm>
          <a:prstGeom prst="rect">
            <a:avLst/>
          </a:prstGeom>
          <a:solidFill>
            <a:schemeClr val="accent1">
              <a:lumMod val="20000"/>
              <a:lumOff val="80000"/>
            </a:schemeClr>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lIns="36000" rIns="36000" rtlCol="0" anchor="ctr"/>
          <a:lstStyle/>
          <a:p>
            <a:pPr algn="ctr" fontAlgn="auto">
              <a:spcBef>
                <a:spcPts val="0"/>
              </a:spcBef>
              <a:spcAft>
                <a:spcPts val="0"/>
              </a:spcAft>
            </a:pP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業務プロセスフロー（詳細版）</a:t>
            </a:r>
            <a:endParaRPr lang="en-US" altLang="ja-JP" sz="800" dirty="0" smtClean="0">
              <a:solidFill>
                <a:srgbClr val="000000"/>
              </a:solidFill>
              <a:latin typeface="HGPｺﾞｼｯｸM" pitchFamily="50" charset="-128"/>
              <a:ea typeface="HGPｺﾞｼｯｸM" pitchFamily="50" charset="-128"/>
              <a:cs typeface="Meiryo UI" panose="020B0604030504040204" pitchFamily="50" charset="-128"/>
            </a:endParaRPr>
          </a:p>
          <a:p>
            <a:pPr algn="ctr" fontAlgn="auto">
              <a:spcBef>
                <a:spcPts val="0"/>
              </a:spcBef>
              <a:spcAft>
                <a:spcPts val="0"/>
              </a:spcAft>
            </a:pP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（資料</a:t>
            </a:r>
            <a:r>
              <a:rPr lang="en-US" altLang="ja-JP" sz="800" dirty="0" smtClean="0">
                <a:solidFill>
                  <a:srgbClr val="000000"/>
                </a:solidFill>
                <a:latin typeface="HGPｺﾞｼｯｸM" pitchFamily="50" charset="-128"/>
                <a:ea typeface="HGPｺﾞｼｯｸM" pitchFamily="50" charset="-128"/>
                <a:cs typeface="Meiryo UI" panose="020B0604030504040204" pitchFamily="50" charset="-128"/>
              </a:rPr>
              <a:t>8</a:t>
            </a: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a:t>
            </a:r>
            <a:endParaRPr lang="ja-JP" altLang="en-US" sz="800" dirty="0">
              <a:solidFill>
                <a:srgbClr val="000000"/>
              </a:solidFill>
              <a:latin typeface="HGPｺﾞｼｯｸM" pitchFamily="50" charset="-128"/>
              <a:ea typeface="HGPｺﾞｼｯｸM" pitchFamily="50" charset="-128"/>
              <a:cs typeface="Meiryo UI" panose="020B0604030504040204" pitchFamily="50" charset="-128"/>
            </a:endParaRPr>
          </a:p>
        </p:txBody>
      </p:sp>
      <p:sp>
        <p:nvSpPr>
          <p:cNvPr id="65" name="正方形/長方形 64"/>
          <p:cNvSpPr/>
          <p:nvPr/>
        </p:nvSpPr>
        <p:spPr>
          <a:xfrm>
            <a:off x="5031379" y="4149080"/>
            <a:ext cx="864000" cy="619599"/>
          </a:xfrm>
          <a:prstGeom prst="rect">
            <a:avLst/>
          </a:prstGeom>
          <a:solidFill>
            <a:schemeClr val="accent1">
              <a:lumMod val="20000"/>
              <a:lumOff val="80000"/>
            </a:schemeClr>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fontAlgn="auto">
              <a:spcBef>
                <a:spcPts val="0"/>
              </a:spcBef>
              <a:spcAft>
                <a:spcPts val="0"/>
              </a:spcAft>
            </a:pPr>
            <a:r>
              <a:rPr lang="ja-JP" altLang="en-US" sz="800" dirty="0">
                <a:solidFill>
                  <a:srgbClr val="000000"/>
                </a:solidFill>
                <a:latin typeface="HGPｺﾞｼｯｸM" pitchFamily="50" charset="-128"/>
                <a:ea typeface="HGPｺﾞｼｯｸM" pitchFamily="50" charset="-128"/>
                <a:cs typeface="Meiryo UI" panose="020B0604030504040204" pitchFamily="50" charset="-128"/>
              </a:rPr>
              <a:t>情報照会者</a:t>
            </a: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の</a:t>
            </a:r>
            <a:endParaRPr lang="en-US" altLang="ja-JP" sz="800" dirty="0" smtClean="0">
              <a:solidFill>
                <a:srgbClr val="000000"/>
              </a:solidFill>
              <a:latin typeface="HGPｺﾞｼｯｸM" pitchFamily="50" charset="-128"/>
              <a:ea typeface="HGPｺﾞｼｯｸM" pitchFamily="50" charset="-128"/>
              <a:cs typeface="Meiryo UI" panose="020B0604030504040204" pitchFamily="50" charset="-128"/>
            </a:endParaRPr>
          </a:p>
          <a:p>
            <a:pPr algn="ctr" fontAlgn="auto">
              <a:spcBef>
                <a:spcPts val="0"/>
              </a:spcBef>
              <a:spcAft>
                <a:spcPts val="0"/>
              </a:spcAft>
            </a:pP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業務別</a:t>
            </a:r>
            <a:endParaRPr lang="en-US" altLang="ja-JP" sz="800" dirty="0" smtClean="0">
              <a:solidFill>
                <a:srgbClr val="000000"/>
              </a:solidFill>
              <a:latin typeface="HGPｺﾞｼｯｸM" pitchFamily="50" charset="-128"/>
              <a:ea typeface="HGPｺﾞｼｯｸM" pitchFamily="50" charset="-128"/>
              <a:cs typeface="Meiryo UI" panose="020B0604030504040204" pitchFamily="50" charset="-128"/>
            </a:endParaRPr>
          </a:p>
          <a:p>
            <a:pPr algn="ctr" fontAlgn="auto">
              <a:spcBef>
                <a:spcPts val="0"/>
              </a:spcBef>
              <a:spcAft>
                <a:spcPts val="0"/>
              </a:spcAft>
            </a:pP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事務一覧</a:t>
            </a:r>
            <a:endParaRPr lang="en-US" altLang="ja-JP" sz="800" dirty="0" smtClean="0">
              <a:solidFill>
                <a:srgbClr val="000000"/>
              </a:solidFill>
              <a:latin typeface="HGPｺﾞｼｯｸM" pitchFamily="50" charset="-128"/>
              <a:ea typeface="HGPｺﾞｼｯｸM" pitchFamily="50" charset="-128"/>
              <a:cs typeface="Meiryo UI" panose="020B0604030504040204" pitchFamily="50" charset="-128"/>
            </a:endParaRPr>
          </a:p>
          <a:p>
            <a:pPr algn="ctr" fontAlgn="auto">
              <a:spcBef>
                <a:spcPts val="0"/>
              </a:spcBef>
              <a:spcAft>
                <a:spcPts val="0"/>
              </a:spcAft>
            </a:pP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（資料</a:t>
            </a:r>
            <a:r>
              <a:rPr lang="en-US" altLang="ja-JP" sz="800" dirty="0" smtClean="0">
                <a:solidFill>
                  <a:srgbClr val="000000"/>
                </a:solidFill>
                <a:latin typeface="HGPｺﾞｼｯｸM" pitchFamily="50" charset="-128"/>
                <a:ea typeface="HGPｺﾞｼｯｸM" pitchFamily="50" charset="-128"/>
                <a:cs typeface="Meiryo UI" panose="020B0604030504040204" pitchFamily="50" charset="-128"/>
              </a:rPr>
              <a:t>2</a:t>
            </a: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a:t>
            </a:r>
            <a:endParaRPr lang="ja-JP" altLang="en-US" sz="800" dirty="0">
              <a:solidFill>
                <a:srgbClr val="000000"/>
              </a:solidFill>
              <a:latin typeface="HGPｺﾞｼｯｸM" pitchFamily="50" charset="-128"/>
              <a:ea typeface="HGPｺﾞｼｯｸM" pitchFamily="50" charset="-128"/>
              <a:cs typeface="Meiryo UI" panose="020B0604030504040204" pitchFamily="50" charset="-128"/>
            </a:endParaRPr>
          </a:p>
        </p:txBody>
      </p:sp>
      <p:sp>
        <p:nvSpPr>
          <p:cNvPr id="66" name="正方形/長方形 65"/>
          <p:cNvSpPr/>
          <p:nvPr/>
        </p:nvSpPr>
        <p:spPr>
          <a:xfrm>
            <a:off x="776535" y="3140968"/>
            <a:ext cx="2160000" cy="1404000"/>
          </a:xfrm>
          <a:prstGeom prst="rect">
            <a:avLst/>
          </a:prstGeom>
          <a:no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fontAlgn="auto">
              <a:spcBef>
                <a:spcPts val="0"/>
              </a:spcBef>
              <a:spcAft>
                <a:spcPts val="0"/>
              </a:spcAft>
            </a:pPr>
            <a:endParaRPr lang="ja-JP" altLang="en-US" sz="1400" dirty="0">
              <a:solidFill>
                <a:srgbClr val="FFFFFF"/>
              </a:solidFill>
              <a:latin typeface="HGPｺﾞｼｯｸM" pitchFamily="50" charset="-128"/>
              <a:ea typeface="HGPｺﾞｼｯｸM" pitchFamily="50" charset="-128"/>
            </a:endParaRPr>
          </a:p>
        </p:txBody>
      </p:sp>
      <p:sp>
        <p:nvSpPr>
          <p:cNvPr id="67" name="テキスト ボックス 66"/>
          <p:cNvSpPr txBox="1"/>
          <p:nvPr/>
        </p:nvSpPr>
        <p:spPr>
          <a:xfrm>
            <a:off x="1496616" y="4537872"/>
            <a:ext cx="999457" cy="215444"/>
          </a:xfrm>
          <a:prstGeom prst="rect">
            <a:avLst/>
          </a:prstGeom>
          <a:noFill/>
          <a:ln>
            <a:noFill/>
          </a:ln>
        </p:spPr>
        <p:txBody>
          <a:bodyPr vert="horz" wrap="square" rtlCol="0" anchor="ctr">
            <a:spAutoFit/>
          </a:bodyPr>
          <a:lstStyle/>
          <a:p>
            <a:pPr algn="ctr" fontAlgn="auto">
              <a:spcBef>
                <a:spcPts val="0"/>
              </a:spcBef>
              <a:spcAft>
                <a:spcPts val="0"/>
              </a:spcAft>
            </a:pP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別表第</a:t>
            </a:r>
            <a:r>
              <a:rPr lang="en-US" altLang="ja-JP" sz="800" dirty="0" smtClean="0">
                <a:solidFill>
                  <a:srgbClr val="000000"/>
                </a:solidFill>
                <a:latin typeface="HGPｺﾞｼｯｸM" pitchFamily="50" charset="-128"/>
                <a:ea typeface="HGPｺﾞｼｯｸM" pitchFamily="50" charset="-128"/>
                <a:cs typeface="Meiryo UI" panose="020B0604030504040204" pitchFamily="50" charset="-128"/>
              </a:rPr>
              <a:t>1</a:t>
            </a: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の整理</a:t>
            </a:r>
            <a:endParaRPr lang="ja-JP" altLang="en-US" sz="800" dirty="0">
              <a:solidFill>
                <a:srgbClr val="000000"/>
              </a:solidFill>
              <a:latin typeface="HGPｺﾞｼｯｸM" pitchFamily="50" charset="-128"/>
              <a:ea typeface="HGPｺﾞｼｯｸM" pitchFamily="50" charset="-128"/>
              <a:cs typeface="Meiryo UI" panose="020B0604030504040204" pitchFamily="50" charset="-128"/>
            </a:endParaRPr>
          </a:p>
        </p:txBody>
      </p:sp>
      <p:sp>
        <p:nvSpPr>
          <p:cNvPr id="68" name="下矢印 67"/>
          <p:cNvSpPr/>
          <p:nvPr/>
        </p:nvSpPr>
        <p:spPr>
          <a:xfrm rot="16200000">
            <a:off x="4813683" y="1606127"/>
            <a:ext cx="192337" cy="3356455"/>
          </a:xfrm>
          <a:prstGeom prst="downArrow">
            <a:avLst/>
          </a:prstGeom>
          <a:solidFill>
            <a:schemeClr val="bg1"/>
          </a:solidFill>
          <a:ln w="9525">
            <a:solidFill>
              <a:schemeClr val="tx1">
                <a:lumMod val="50000"/>
                <a:lumOff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fontAlgn="auto">
              <a:spcBef>
                <a:spcPts val="0"/>
              </a:spcBef>
              <a:spcAft>
                <a:spcPts val="0"/>
              </a:spcAft>
            </a:pPr>
            <a:endParaRPr lang="ja-JP" altLang="en-US" sz="800" dirty="0">
              <a:solidFill>
                <a:srgbClr val="FFFFFF"/>
              </a:solidFill>
              <a:latin typeface="HGPｺﾞｼｯｸM" pitchFamily="50" charset="-128"/>
              <a:ea typeface="HGPｺﾞｼｯｸM" pitchFamily="50" charset="-128"/>
            </a:endParaRPr>
          </a:p>
        </p:txBody>
      </p:sp>
      <p:sp>
        <p:nvSpPr>
          <p:cNvPr id="69" name="曲折矢印 68"/>
          <p:cNvSpPr/>
          <p:nvPr/>
        </p:nvSpPr>
        <p:spPr>
          <a:xfrm>
            <a:off x="4131915" y="3470758"/>
            <a:ext cx="2611906" cy="401889"/>
          </a:xfrm>
          <a:prstGeom prst="bentArrow">
            <a:avLst>
              <a:gd name="adj1" fmla="val 24857"/>
              <a:gd name="adj2" fmla="val 25386"/>
              <a:gd name="adj3" fmla="val 26678"/>
              <a:gd name="adj4" fmla="val 43750"/>
            </a:avLst>
          </a:prstGeom>
          <a:solidFill>
            <a:schemeClr val="bg1"/>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fontAlgn="auto">
              <a:spcBef>
                <a:spcPts val="0"/>
              </a:spcBef>
              <a:spcAft>
                <a:spcPts val="0"/>
              </a:spcAft>
            </a:pPr>
            <a:endParaRPr lang="ja-JP" altLang="en-US" sz="1400" dirty="0">
              <a:solidFill>
                <a:srgbClr val="000000"/>
              </a:solidFill>
              <a:latin typeface="HGPｺﾞｼｯｸM" pitchFamily="50" charset="-128"/>
              <a:ea typeface="HGPｺﾞｼｯｸM" pitchFamily="50" charset="-128"/>
            </a:endParaRPr>
          </a:p>
        </p:txBody>
      </p:sp>
      <p:sp>
        <p:nvSpPr>
          <p:cNvPr id="70" name="下矢印 69"/>
          <p:cNvSpPr/>
          <p:nvPr/>
        </p:nvSpPr>
        <p:spPr>
          <a:xfrm rot="16200000">
            <a:off x="4675958" y="4410959"/>
            <a:ext cx="224394" cy="272147"/>
          </a:xfrm>
          <a:prstGeom prst="downArrow">
            <a:avLst/>
          </a:prstGeom>
          <a:solidFill>
            <a:schemeClr val="bg1">
              <a:lumMod val="75000"/>
            </a:schemeClr>
          </a:solidFill>
          <a:ln w="9525">
            <a:solidFill>
              <a:schemeClr val="tx1">
                <a:lumMod val="50000"/>
                <a:lumOff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fontAlgn="auto">
              <a:spcBef>
                <a:spcPts val="0"/>
              </a:spcBef>
              <a:spcAft>
                <a:spcPts val="0"/>
              </a:spcAft>
            </a:pPr>
            <a:endParaRPr lang="ja-JP" altLang="en-US" sz="800" dirty="0">
              <a:solidFill>
                <a:srgbClr val="FFFFFF"/>
              </a:solidFill>
              <a:latin typeface="HGPｺﾞｼｯｸM" pitchFamily="50" charset="-128"/>
              <a:ea typeface="HGPｺﾞｼｯｸM" pitchFamily="50" charset="-128"/>
            </a:endParaRPr>
          </a:p>
        </p:txBody>
      </p:sp>
      <p:sp>
        <p:nvSpPr>
          <p:cNvPr id="71" name="下矢印 70"/>
          <p:cNvSpPr/>
          <p:nvPr/>
        </p:nvSpPr>
        <p:spPr>
          <a:xfrm rot="17555936">
            <a:off x="4702248" y="4967207"/>
            <a:ext cx="128225" cy="272145"/>
          </a:xfrm>
          <a:prstGeom prst="downArrow">
            <a:avLst/>
          </a:prstGeom>
          <a:solidFill>
            <a:schemeClr val="bg1">
              <a:lumMod val="75000"/>
            </a:schemeClr>
          </a:solidFill>
          <a:ln w="9525">
            <a:solidFill>
              <a:schemeClr val="tx1">
                <a:lumMod val="50000"/>
                <a:lumOff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fontAlgn="auto">
              <a:spcBef>
                <a:spcPts val="0"/>
              </a:spcBef>
              <a:spcAft>
                <a:spcPts val="0"/>
              </a:spcAft>
            </a:pPr>
            <a:endParaRPr lang="ja-JP" altLang="en-US" sz="800" dirty="0">
              <a:solidFill>
                <a:srgbClr val="FFFFFF"/>
              </a:solidFill>
              <a:latin typeface="HGPｺﾞｼｯｸM" pitchFamily="50" charset="-128"/>
              <a:ea typeface="HGPｺﾞｼｯｸM" pitchFamily="50" charset="-128"/>
            </a:endParaRPr>
          </a:p>
        </p:txBody>
      </p:sp>
      <p:sp>
        <p:nvSpPr>
          <p:cNvPr id="72" name="メモ 71"/>
          <p:cNvSpPr/>
          <p:nvPr/>
        </p:nvSpPr>
        <p:spPr>
          <a:xfrm>
            <a:off x="945667" y="3598930"/>
            <a:ext cx="383061" cy="438422"/>
          </a:xfrm>
          <a:prstGeom prst="foldedCorner">
            <a:avLst/>
          </a:prstGeom>
          <a:solidFill>
            <a:schemeClr val="bg1"/>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en-US" altLang="ja-JP" sz="800" dirty="0" smtClean="0">
                <a:solidFill>
                  <a:srgbClr val="000000"/>
                </a:solidFill>
                <a:latin typeface="HGPｺﾞｼｯｸM" pitchFamily="50" charset="-128"/>
                <a:ea typeface="HGPｺﾞｼｯｸM" pitchFamily="50" charset="-128"/>
                <a:cs typeface="Meiryo UI" panose="020B0604030504040204" pitchFamily="50" charset="-128"/>
              </a:rPr>
              <a:t>97</a:t>
            </a:r>
          </a:p>
          <a:p>
            <a:pPr algn="ctr" fontAlgn="auto">
              <a:spcBef>
                <a:spcPts val="0"/>
              </a:spcBef>
              <a:spcAft>
                <a:spcPts val="0"/>
              </a:spcAft>
            </a:pP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事務</a:t>
            </a:r>
            <a:endParaRPr lang="ja-JP" altLang="en-US" sz="800" dirty="0">
              <a:solidFill>
                <a:srgbClr val="000000"/>
              </a:solidFill>
              <a:latin typeface="HGPｺﾞｼｯｸM" pitchFamily="50" charset="-128"/>
              <a:ea typeface="HGPｺﾞｼｯｸM" pitchFamily="50" charset="-128"/>
              <a:cs typeface="Meiryo UI" panose="020B0604030504040204" pitchFamily="50" charset="-128"/>
            </a:endParaRPr>
          </a:p>
        </p:txBody>
      </p:sp>
      <p:sp>
        <p:nvSpPr>
          <p:cNvPr id="73" name="テキスト ボックス 72"/>
          <p:cNvSpPr txBox="1"/>
          <p:nvPr/>
        </p:nvSpPr>
        <p:spPr>
          <a:xfrm>
            <a:off x="776536" y="3140968"/>
            <a:ext cx="1163017" cy="461665"/>
          </a:xfrm>
          <a:prstGeom prst="rect">
            <a:avLst/>
          </a:prstGeom>
          <a:noFill/>
          <a:ln>
            <a:noFill/>
          </a:ln>
        </p:spPr>
        <p:txBody>
          <a:bodyPr wrap="square" rtlCol="0">
            <a:spAutoFit/>
          </a:bodyPr>
          <a:lstStyle/>
          <a:p>
            <a:pPr fontAlgn="auto">
              <a:spcBef>
                <a:spcPts val="0"/>
              </a:spcBef>
              <a:spcAft>
                <a:spcPts val="0"/>
              </a:spcAft>
            </a:pP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番号法別表第</a:t>
            </a:r>
            <a:r>
              <a:rPr lang="en-US" altLang="ja-JP" sz="800" dirty="0" smtClean="0">
                <a:solidFill>
                  <a:srgbClr val="000000"/>
                </a:solidFill>
                <a:latin typeface="HGPｺﾞｼｯｸM" pitchFamily="50" charset="-128"/>
                <a:ea typeface="HGPｺﾞｼｯｸM" pitchFamily="50" charset="-128"/>
                <a:cs typeface="Meiryo UI" panose="020B0604030504040204" pitchFamily="50" charset="-128"/>
              </a:rPr>
              <a:t>1</a:t>
            </a:r>
          </a:p>
          <a:p>
            <a:pPr fontAlgn="auto">
              <a:spcBef>
                <a:spcPts val="0"/>
              </a:spcBef>
              <a:spcAft>
                <a:spcPts val="0"/>
              </a:spcAft>
            </a:pP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に記載されている</a:t>
            </a:r>
            <a:endParaRPr lang="en-US" altLang="ja-JP" sz="800" dirty="0" smtClean="0">
              <a:solidFill>
                <a:srgbClr val="000000"/>
              </a:solidFill>
              <a:latin typeface="HGPｺﾞｼｯｸM" pitchFamily="50" charset="-128"/>
              <a:ea typeface="HGPｺﾞｼｯｸM" pitchFamily="50" charset="-128"/>
              <a:cs typeface="Meiryo UI" panose="020B0604030504040204" pitchFamily="50" charset="-128"/>
            </a:endParaRPr>
          </a:p>
          <a:p>
            <a:pPr fontAlgn="auto">
              <a:spcBef>
                <a:spcPts val="0"/>
              </a:spcBef>
              <a:spcAft>
                <a:spcPts val="0"/>
              </a:spcAft>
            </a:pP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事務</a:t>
            </a:r>
            <a:endParaRPr lang="ja-JP" altLang="en-US" sz="800" dirty="0">
              <a:solidFill>
                <a:srgbClr val="000000"/>
              </a:solidFill>
              <a:latin typeface="HGPｺﾞｼｯｸM" pitchFamily="50" charset="-128"/>
              <a:ea typeface="HGPｺﾞｼｯｸM" pitchFamily="50" charset="-128"/>
              <a:cs typeface="Meiryo UI" panose="020B0604030504040204" pitchFamily="50" charset="-128"/>
            </a:endParaRPr>
          </a:p>
        </p:txBody>
      </p:sp>
      <p:sp>
        <p:nvSpPr>
          <p:cNvPr id="74" name="下矢印 73"/>
          <p:cNvSpPr/>
          <p:nvPr/>
        </p:nvSpPr>
        <p:spPr>
          <a:xfrm rot="16200000">
            <a:off x="1777666" y="3290296"/>
            <a:ext cx="160282" cy="725722"/>
          </a:xfrm>
          <a:prstGeom prst="downArrow">
            <a:avLst/>
          </a:prstGeom>
          <a:solidFill>
            <a:schemeClr val="bg1"/>
          </a:solidFill>
          <a:ln w="9525">
            <a:solidFill>
              <a:schemeClr val="tx1">
                <a:lumMod val="50000"/>
                <a:lumOff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ja-JP" altLang="en-US" sz="800" dirty="0">
              <a:solidFill>
                <a:srgbClr val="000000"/>
              </a:solidFill>
              <a:latin typeface="HGPｺﾞｼｯｸM" pitchFamily="50" charset="-128"/>
              <a:ea typeface="HGPｺﾞｼｯｸM" pitchFamily="50" charset="-128"/>
            </a:endParaRPr>
          </a:p>
        </p:txBody>
      </p:sp>
      <p:sp>
        <p:nvSpPr>
          <p:cNvPr id="75" name="メモ 74"/>
          <p:cNvSpPr/>
          <p:nvPr/>
        </p:nvSpPr>
        <p:spPr>
          <a:xfrm>
            <a:off x="1729359" y="4044662"/>
            <a:ext cx="383061" cy="438422"/>
          </a:xfrm>
          <a:prstGeom prst="foldedCorner">
            <a:avLst/>
          </a:prstGeom>
          <a:solidFill>
            <a:schemeClr val="bg1"/>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en-US" altLang="ja-JP" sz="800" dirty="0" smtClean="0">
                <a:solidFill>
                  <a:srgbClr val="000000"/>
                </a:solidFill>
                <a:latin typeface="HGPｺﾞｼｯｸM" pitchFamily="50" charset="-128"/>
                <a:ea typeface="HGPｺﾞｼｯｸM" pitchFamily="50" charset="-128"/>
                <a:cs typeface="Meiryo UI" panose="020B0604030504040204" pitchFamily="50" charset="-128"/>
              </a:rPr>
              <a:t>54</a:t>
            </a:r>
          </a:p>
          <a:p>
            <a:pPr algn="ctr" fontAlgn="auto">
              <a:spcBef>
                <a:spcPts val="0"/>
              </a:spcBef>
              <a:spcAft>
                <a:spcPts val="0"/>
              </a:spcAft>
            </a:pP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事務</a:t>
            </a:r>
            <a:endParaRPr lang="ja-JP" altLang="en-US" sz="800" dirty="0">
              <a:solidFill>
                <a:srgbClr val="000000"/>
              </a:solidFill>
              <a:latin typeface="HGPｺﾞｼｯｸM" pitchFamily="50" charset="-128"/>
              <a:ea typeface="HGPｺﾞｼｯｸM" pitchFamily="50" charset="-128"/>
              <a:cs typeface="Meiryo UI" panose="020B0604030504040204" pitchFamily="50" charset="-128"/>
            </a:endParaRPr>
          </a:p>
        </p:txBody>
      </p:sp>
      <p:sp>
        <p:nvSpPr>
          <p:cNvPr id="76" name="テキスト ボックス 75"/>
          <p:cNvSpPr txBox="1"/>
          <p:nvPr/>
        </p:nvSpPr>
        <p:spPr>
          <a:xfrm>
            <a:off x="873162" y="4078857"/>
            <a:ext cx="873179" cy="461665"/>
          </a:xfrm>
          <a:prstGeom prst="rect">
            <a:avLst/>
          </a:prstGeom>
          <a:noFill/>
          <a:ln>
            <a:noFill/>
          </a:ln>
        </p:spPr>
        <p:txBody>
          <a:bodyPr wrap="square" rtlCol="0">
            <a:spAutoFit/>
          </a:bodyPr>
          <a:lstStyle/>
          <a:p>
            <a:pPr fontAlgn="auto">
              <a:spcBef>
                <a:spcPts val="0"/>
              </a:spcBef>
              <a:spcAft>
                <a:spcPts val="0"/>
              </a:spcAft>
            </a:pP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地方自治体に関連しない別表第</a:t>
            </a:r>
            <a:r>
              <a:rPr lang="en-US" altLang="ja-JP" sz="800" dirty="0" smtClean="0">
                <a:solidFill>
                  <a:srgbClr val="000000"/>
                </a:solidFill>
                <a:latin typeface="HGPｺﾞｼｯｸM" pitchFamily="50" charset="-128"/>
                <a:ea typeface="HGPｺﾞｼｯｸM" pitchFamily="50" charset="-128"/>
                <a:cs typeface="Meiryo UI" panose="020B0604030504040204" pitchFamily="50" charset="-128"/>
              </a:rPr>
              <a:t>1</a:t>
            </a: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の事務</a:t>
            </a:r>
            <a:endParaRPr lang="ja-JP" altLang="en-US" sz="800" dirty="0">
              <a:solidFill>
                <a:srgbClr val="000000"/>
              </a:solidFill>
              <a:latin typeface="HGPｺﾞｼｯｸM" pitchFamily="50" charset="-128"/>
              <a:ea typeface="HGPｺﾞｼｯｸM" pitchFamily="50" charset="-128"/>
              <a:cs typeface="Meiryo UI" panose="020B0604030504040204" pitchFamily="50" charset="-128"/>
            </a:endParaRPr>
          </a:p>
        </p:txBody>
      </p:sp>
      <p:sp>
        <p:nvSpPr>
          <p:cNvPr id="77" name="下矢印 76"/>
          <p:cNvSpPr/>
          <p:nvPr/>
        </p:nvSpPr>
        <p:spPr>
          <a:xfrm rot="18908213">
            <a:off x="1492741" y="3987363"/>
            <a:ext cx="120954" cy="128225"/>
          </a:xfrm>
          <a:prstGeom prst="downArrow">
            <a:avLst/>
          </a:prstGeom>
          <a:solidFill>
            <a:schemeClr val="bg1"/>
          </a:solidFill>
          <a:ln w="9525">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ja-JP" altLang="en-US" sz="800" dirty="0">
              <a:solidFill>
                <a:srgbClr val="000000"/>
              </a:solidFill>
              <a:latin typeface="HGPｺﾞｼｯｸM" pitchFamily="50" charset="-128"/>
              <a:ea typeface="HGPｺﾞｼｯｸM" pitchFamily="50" charset="-128"/>
            </a:endParaRPr>
          </a:p>
        </p:txBody>
      </p:sp>
      <p:sp>
        <p:nvSpPr>
          <p:cNvPr id="78" name="テキスト ボックス 77"/>
          <p:cNvSpPr txBox="1"/>
          <p:nvPr/>
        </p:nvSpPr>
        <p:spPr>
          <a:xfrm>
            <a:off x="2144688" y="3140968"/>
            <a:ext cx="1029270" cy="461665"/>
          </a:xfrm>
          <a:prstGeom prst="rect">
            <a:avLst/>
          </a:prstGeom>
          <a:noFill/>
          <a:ln>
            <a:noFill/>
          </a:ln>
        </p:spPr>
        <p:txBody>
          <a:bodyPr wrap="square" rtlCol="0">
            <a:spAutoFit/>
          </a:bodyPr>
          <a:lstStyle/>
          <a:p>
            <a:pPr fontAlgn="auto">
              <a:spcBef>
                <a:spcPts val="0"/>
              </a:spcBef>
              <a:spcAft>
                <a:spcPts val="0"/>
              </a:spcAft>
            </a:pPr>
            <a:r>
              <a:rPr lang="ja-JP" altLang="en-US" sz="800" dirty="0">
                <a:solidFill>
                  <a:srgbClr val="000000"/>
                </a:solidFill>
                <a:latin typeface="HGPｺﾞｼｯｸM" pitchFamily="50" charset="-128"/>
                <a:ea typeface="HGPｺﾞｼｯｸM" pitchFamily="50" charset="-128"/>
                <a:cs typeface="Meiryo UI" panose="020B0604030504040204" pitchFamily="50" charset="-128"/>
              </a:rPr>
              <a:t>地方自治体</a:t>
            </a: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に</a:t>
            </a:r>
            <a:endParaRPr lang="en-US" altLang="ja-JP" sz="800" dirty="0" smtClean="0">
              <a:solidFill>
                <a:srgbClr val="000000"/>
              </a:solidFill>
              <a:latin typeface="HGPｺﾞｼｯｸM" pitchFamily="50" charset="-128"/>
              <a:ea typeface="HGPｺﾞｼｯｸM" pitchFamily="50" charset="-128"/>
              <a:cs typeface="Meiryo UI" panose="020B0604030504040204" pitchFamily="50" charset="-128"/>
            </a:endParaRPr>
          </a:p>
          <a:p>
            <a:pPr fontAlgn="auto">
              <a:spcBef>
                <a:spcPts val="0"/>
              </a:spcBef>
              <a:spcAft>
                <a:spcPts val="0"/>
              </a:spcAft>
            </a:pP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関連する別表</a:t>
            </a:r>
            <a:endParaRPr lang="en-US" altLang="ja-JP" sz="800" dirty="0" smtClean="0">
              <a:solidFill>
                <a:srgbClr val="000000"/>
              </a:solidFill>
              <a:latin typeface="HGPｺﾞｼｯｸM" pitchFamily="50" charset="-128"/>
              <a:ea typeface="HGPｺﾞｼｯｸM" pitchFamily="50" charset="-128"/>
              <a:cs typeface="Meiryo UI" panose="020B0604030504040204" pitchFamily="50" charset="-128"/>
            </a:endParaRPr>
          </a:p>
          <a:p>
            <a:pPr fontAlgn="auto">
              <a:spcBef>
                <a:spcPts val="0"/>
              </a:spcBef>
              <a:spcAft>
                <a:spcPts val="0"/>
              </a:spcAft>
            </a:pP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第</a:t>
            </a:r>
            <a:r>
              <a:rPr lang="en-US" altLang="ja-JP" sz="800" dirty="0" smtClean="0">
                <a:solidFill>
                  <a:srgbClr val="000000"/>
                </a:solidFill>
                <a:latin typeface="HGPｺﾞｼｯｸM" pitchFamily="50" charset="-128"/>
                <a:ea typeface="HGPｺﾞｼｯｸM" pitchFamily="50" charset="-128"/>
                <a:cs typeface="Meiryo UI" panose="020B0604030504040204" pitchFamily="50" charset="-128"/>
              </a:rPr>
              <a:t>1</a:t>
            </a: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の事務</a:t>
            </a:r>
            <a:endParaRPr lang="ja-JP" altLang="en-US" sz="800" dirty="0">
              <a:solidFill>
                <a:srgbClr val="000000"/>
              </a:solidFill>
              <a:latin typeface="HGPｺﾞｼｯｸM" pitchFamily="50" charset="-128"/>
              <a:ea typeface="HGPｺﾞｼｯｸM" pitchFamily="50" charset="-128"/>
              <a:cs typeface="Meiryo UI" panose="020B0604030504040204" pitchFamily="50" charset="-128"/>
            </a:endParaRPr>
          </a:p>
        </p:txBody>
      </p:sp>
      <p:sp>
        <p:nvSpPr>
          <p:cNvPr id="79" name="メモ 78"/>
          <p:cNvSpPr/>
          <p:nvPr/>
        </p:nvSpPr>
        <p:spPr>
          <a:xfrm>
            <a:off x="2360712" y="3599334"/>
            <a:ext cx="383061" cy="438422"/>
          </a:xfrm>
          <a:prstGeom prst="foldedCorner">
            <a:avLst/>
          </a:prstGeom>
          <a:solidFill>
            <a:schemeClr val="bg1"/>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en-US" altLang="ja-JP" sz="800" dirty="0" smtClean="0">
                <a:solidFill>
                  <a:srgbClr val="000000"/>
                </a:solidFill>
                <a:latin typeface="HGPｺﾞｼｯｸM" pitchFamily="50" charset="-128"/>
                <a:ea typeface="HGPｺﾞｼｯｸM" pitchFamily="50" charset="-128"/>
                <a:cs typeface="Meiryo UI" panose="020B0604030504040204" pitchFamily="50" charset="-128"/>
              </a:rPr>
              <a:t>43</a:t>
            </a:r>
          </a:p>
          <a:p>
            <a:pPr algn="ctr" fontAlgn="auto">
              <a:spcBef>
                <a:spcPts val="0"/>
              </a:spcBef>
              <a:spcAft>
                <a:spcPts val="0"/>
              </a:spcAft>
            </a:pP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事務</a:t>
            </a:r>
            <a:endParaRPr lang="ja-JP" altLang="en-US" sz="800" dirty="0">
              <a:solidFill>
                <a:srgbClr val="000000"/>
              </a:solidFill>
              <a:latin typeface="HGPｺﾞｼｯｸM" pitchFamily="50" charset="-128"/>
              <a:ea typeface="HGPｺﾞｼｯｸM" pitchFamily="50" charset="-128"/>
              <a:cs typeface="Meiryo UI" panose="020B0604030504040204" pitchFamily="50" charset="-128"/>
            </a:endParaRPr>
          </a:p>
        </p:txBody>
      </p:sp>
      <p:sp>
        <p:nvSpPr>
          <p:cNvPr id="80" name="正方形/長方形 79"/>
          <p:cNvSpPr/>
          <p:nvPr/>
        </p:nvSpPr>
        <p:spPr>
          <a:xfrm>
            <a:off x="799404" y="4725304"/>
            <a:ext cx="2160000" cy="1404000"/>
          </a:xfrm>
          <a:prstGeom prst="rect">
            <a:avLst/>
          </a:prstGeom>
          <a:no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fontAlgn="auto">
              <a:spcBef>
                <a:spcPts val="0"/>
              </a:spcBef>
              <a:spcAft>
                <a:spcPts val="0"/>
              </a:spcAft>
            </a:pPr>
            <a:endParaRPr lang="ja-JP" altLang="en-US" sz="1400" dirty="0">
              <a:solidFill>
                <a:srgbClr val="000000"/>
              </a:solidFill>
              <a:latin typeface="HGPｺﾞｼｯｸM" pitchFamily="50" charset="-128"/>
              <a:ea typeface="HGPｺﾞｼｯｸM" pitchFamily="50" charset="-128"/>
            </a:endParaRPr>
          </a:p>
        </p:txBody>
      </p:sp>
      <p:sp>
        <p:nvSpPr>
          <p:cNvPr id="81" name="テキスト ボックス 80"/>
          <p:cNvSpPr txBox="1"/>
          <p:nvPr/>
        </p:nvSpPr>
        <p:spPr>
          <a:xfrm>
            <a:off x="1505270" y="6111598"/>
            <a:ext cx="927450" cy="215444"/>
          </a:xfrm>
          <a:prstGeom prst="rect">
            <a:avLst/>
          </a:prstGeom>
          <a:noFill/>
          <a:ln>
            <a:noFill/>
          </a:ln>
        </p:spPr>
        <p:txBody>
          <a:bodyPr vert="horz" wrap="square" rtlCol="0" anchor="ctr">
            <a:spAutoFit/>
          </a:bodyPr>
          <a:lstStyle/>
          <a:p>
            <a:pPr algn="ctr" fontAlgn="auto">
              <a:spcBef>
                <a:spcPts val="0"/>
              </a:spcBef>
              <a:spcAft>
                <a:spcPts val="0"/>
              </a:spcAft>
            </a:pP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別表第</a:t>
            </a:r>
            <a:r>
              <a:rPr lang="en-US" altLang="ja-JP" sz="800" dirty="0">
                <a:solidFill>
                  <a:srgbClr val="000000"/>
                </a:solidFill>
                <a:latin typeface="HGPｺﾞｼｯｸM" pitchFamily="50" charset="-128"/>
                <a:ea typeface="HGPｺﾞｼｯｸM" pitchFamily="50" charset="-128"/>
                <a:cs typeface="Meiryo UI" panose="020B0604030504040204" pitchFamily="50" charset="-128"/>
              </a:rPr>
              <a:t>2</a:t>
            </a: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の整理</a:t>
            </a:r>
            <a:endParaRPr lang="ja-JP" altLang="en-US" sz="800" dirty="0">
              <a:solidFill>
                <a:srgbClr val="000000"/>
              </a:solidFill>
              <a:latin typeface="HGPｺﾞｼｯｸM" pitchFamily="50" charset="-128"/>
              <a:ea typeface="HGPｺﾞｼｯｸM" pitchFamily="50" charset="-128"/>
              <a:cs typeface="Meiryo UI" panose="020B0604030504040204" pitchFamily="50" charset="-128"/>
            </a:endParaRPr>
          </a:p>
        </p:txBody>
      </p:sp>
      <p:sp>
        <p:nvSpPr>
          <p:cNvPr id="82" name="メモ 81"/>
          <p:cNvSpPr/>
          <p:nvPr/>
        </p:nvSpPr>
        <p:spPr>
          <a:xfrm>
            <a:off x="945667" y="5152240"/>
            <a:ext cx="383061" cy="438422"/>
          </a:xfrm>
          <a:prstGeom prst="foldedCorner">
            <a:avLst/>
          </a:prstGeom>
          <a:solidFill>
            <a:schemeClr val="bg1"/>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en-US" altLang="ja-JP" sz="800" dirty="0" smtClean="0">
                <a:solidFill>
                  <a:srgbClr val="000000"/>
                </a:solidFill>
                <a:latin typeface="HGPｺﾞｼｯｸM" pitchFamily="50" charset="-128"/>
                <a:ea typeface="HGPｺﾞｼｯｸM" pitchFamily="50" charset="-128"/>
                <a:cs typeface="Meiryo UI" panose="020B0604030504040204" pitchFamily="50" charset="-128"/>
              </a:rPr>
              <a:t>119</a:t>
            </a:r>
          </a:p>
          <a:p>
            <a:pPr algn="ctr" fontAlgn="auto">
              <a:spcBef>
                <a:spcPts val="0"/>
              </a:spcBef>
              <a:spcAft>
                <a:spcPts val="0"/>
              </a:spcAft>
            </a:pP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事務</a:t>
            </a:r>
            <a:endParaRPr lang="ja-JP" altLang="en-US" sz="800" dirty="0">
              <a:solidFill>
                <a:srgbClr val="000000"/>
              </a:solidFill>
              <a:latin typeface="HGPｺﾞｼｯｸM" pitchFamily="50" charset="-128"/>
              <a:ea typeface="HGPｺﾞｼｯｸM" pitchFamily="50" charset="-128"/>
              <a:cs typeface="Meiryo UI" panose="020B0604030504040204" pitchFamily="50" charset="-128"/>
            </a:endParaRPr>
          </a:p>
        </p:txBody>
      </p:sp>
      <p:sp>
        <p:nvSpPr>
          <p:cNvPr id="83" name="テキスト ボックス 82"/>
          <p:cNvSpPr txBox="1"/>
          <p:nvPr/>
        </p:nvSpPr>
        <p:spPr>
          <a:xfrm>
            <a:off x="765647" y="4728212"/>
            <a:ext cx="1091009" cy="461665"/>
          </a:xfrm>
          <a:prstGeom prst="rect">
            <a:avLst/>
          </a:prstGeom>
          <a:noFill/>
          <a:ln>
            <a:noFill/>
          </a:ln>
        </p:spPr>
        <p:txBody>
          <a:bodyPr wrap="square" rtlCol="0">
            <a:spAutoFit/>
          </a:bodyPr>
          <a:lstStyle/>
          <a:p>
            <a:pPr fontAlgn="auto">
              <a:spcBef>
                <a:spcPts val="0"/>
              </a:spcBef>
              <a:spcAft>
                <a:spcPts val="0"/>
              </a:spcAft>
            </a:pP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番号法別表第</a:t>
            </a:r>
            <a:r>
              <a:rPr lang="en-US" altLang="ja-JP" sz="800" dirty="0" smtClean="0">
                <a:solidFill>
                  <a:srgbClr val="000000"/>
                </a:solidFill>
                <a:latin typeface="HGPｺﾞｼｯｸM" pitchFamily="50" charset="-128"/>
                <a:ea typeface="HGPｺﾞｼｯｸM" pitchFamily="50" charset="-128"/>
                <a:cs typeface="Meiryo UI" panose="020B0604030504040204" pitchFamily="50" charset="-128"/>
              </a:rPr>
              <a:t>2</a:t>
            </a:r>
          </a:p>
          <a:p>
            <a:pPr fontAlgn="auto">
              <a:spcBef>
                <a:spcPts val="0"/>
              </a:spcBef>
              <a:spcAft>
                <a:spcPts val="0"/>
              </a:spcAft>
            </a:pP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に記載されている</a:t>
            </a:r>
            <a:endParaRPr lang="en-US" altLang="ja-JP" sz="800" dirty="0" smtClean="0">
              <a:solidFill>
                <a:srgbClr val="000000"/>
              </a:solidFill>
              <a:latin typeface="HGPｺﾞｼｯｸM" pitchFamily="50" charset="-128"/>
              <a:ea typeface="HGPｺﾞｼｯｸM" pitchFamily="50" charset="-128"/>
              <a:cs typeface="Meiryo UI" panose="020B0604030504040204" pitchFamily="50" charset="-128"/>
            </a:endParaRPr>
          </a:p>
          <a:p>
            <a:pPr fontAlgn="auto">
              <a:spcBef>
                <a:spcPts val="0"/>
              </a:spcBef>
              <a:spcAft>
                <a:spcPts val="0"/>
              </a:spcAft>
            </a:pP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事務</a:t>
            </a:r>
            <a:endParaRPr lang="ja-JP" altLang="en-US" sz="800" dirty="0">
              <a:solidFill>
                <a:srgbClr val="000000"/>
              </a:solidFill>
              <a:latin typeface="HGPｺﾞｼｯｸM" pitchFamily="50" charset="-128"/>
              <a:ea typeface="HGPｺﾞｼｯｸM" pitchFamily="50" charset="-128"/>
              <a:cs typeface="Meiryo UI" panose="020B0604030504040204" pitchFamily="50" charset="-128"/>
            </a:endParaRPr>
          </a:p>
        </p:txBody>
      </p:sp>
      <p:sp>
        <p:nvSpPr>
          <p:cNvPr id="84" name="下矢印 83"/>
          <p:cNvSpPr/>
          <p:nvPr/>
        </p:nvSpPr>
        <p:spPr>
          <a:xfrm rot="16200000">
            <a:off x="1777667" y="4843607"/>
            <a:ext cx="160280" cy="725722"/>
          </a:xfrm>
          <a:prstGeom prst="downArrow">
            <a:avLst/>
          </a:prstGeom>
          <a:solidFill>
            <a:schemeClr val="bg1"/>
          </a:solidFill>
          <a:ln w="9525">
            <a:solidFill>
              <a:schemeClr val="tx1">
                <a:lumMod val="50000"/>
                <a:lumOff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ja-JP" altLang="en-US" sz="800" dirty="0">
              <a:solidFill>
                <a:srgbClr val="000000"/>
              </a:solidFill>
              <a:latin typeface="HGPｺﾞｼｯｸM" pitchFamily="50" charset="-128"/>
              <a:ea typeface="HGPｺﾞｼｯｸM" pitchFamily="50" charset="-128"/>
            </a:endParaRPr>
          </a:p>
        </p:txBody>
      </p:sp>
      <p:sp>
        <p:nvSpPr>
          <p:cNvPr id="85" name="メモ 84"/>
          <p:cNvSpPr/>
          <p:nvPr/>
        </p:nvSpPr>
        <p:spPr>
          <a:xfrm>
            <a:off x="1729359" y="5627000"/>
            <a:ext cx="383061" cy="438422"/>
          </a:xfrm>
          <a:prstGeom prst="foldedCorner">
            <a:avLst/>
          </a:prstGeom>
          <a:solidFill>
            <a:schemeClr val="bg1"/>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en-US" altLang="ja-JP" sz="800" dirty="0" smtClean="0">
                <a:solidFill>
                  <a:srgbClr val="000000"/>
                </a:solidFill>
                <a:latin typeface="HGPｺﾞｼｯｸM" pitchFamily="50" charset="-128"/>
                <a:ea typeface="HGPｺﾞｼｯｸM" pitchFamily="50" charset="-128"/>
                <a:cs typeface="Meiryo UI" panose="020B0604030504040204" pitchFamily="50" charset="-128"/>
              </a:rPr>
              <a:t>26</a:t>
            </a:r>
          </a:p>
          <a:p>
            <a:pPr algn="ctr" fontAlgn="auto">
              <a:spcBef>
                <a:spcPts val="0"/>
              </a:spcBef>
              <a:spcAft>
                <a:spcPts val="0"/>
              </a:spcAft>
            </a:pP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事務</a:t>
            </a:r>
            <a:endParaRPr lang="ja-JP" altLang="en-US" sz="800" dirty="0">
              <a:solidFill>
                <a:srgbClr val="000000"/>
              </a:solidFill>
              <a:latin typeface="HGPｺﾞｼｯｸM" pitchFamily="50" charset="-128"/>
              <a:ea typeface="HGPｺﾞｼｯｸM" pitchFamily="50" charset="-128"/>
              <a:cs typeface="Meiryo UI" panose="020B0604030504040204" pitchFamily="50" charset="-128"/>
            </a:endParaRPr>
          </a:p>
        </p:txBody>
      </p:sp>
      <p:sp>
        <p:nvSpPr>
          <p:cNvPr id="86" name="テキスト ボックス 85"/>
          <p:cNvSpPr txBox="1"/>
          <p:nvPr/>
        </p:nvSpPr>
        <p:spPr>
          <a:xfrm>
            <a:off x="865267" y="5703639"/>
            <a:ext cx="873179" cy="461665"/>
          </a:xfrm>
          <a:prstGeom prst="rect">
            <a:avLst/>
          </a:prstGeom>
          <a:noFill/>
          <a:ln>
            <a:noFill/>
          </a:ln>
        </p:spPr>
        <p:txBody>
          <a:bodyPr wrap="square" rtlCol="0">
            <a:spAutoFit/>
          </a:bodyPr>
          <a:lstStyle/>
          <a:p>
            <a:pPr fontAlgn="auto">
              <a:spcBef>
                <a:spcPts val="0"/>
              </a:spcBef>
              <a:spcAft>
                <a:spcPts val="0"/>
              </a:spcAft>
            </a:pP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地方自治体に関連しない別表第</a:t>
            </a:r>
            <a:r>
              <a:rPr lang="en-US" altLang="ja-JP" sz="800" dirty="0">
                <a:solidFill>
                  <a:srgbClr val="000000"/>
                </a:solidFill>
                <a:latin typeface="HGPｺﾞｼｯｸM" pitchFamily="50" charset="-128"/>
                <a:ea typeface="HGPｺﾞｼｯｸM" pitchFamily="50" charset="-128"/>
                <a:cs typeface="Meiryo UI" panose="020B0604030504040204" pitchFamily="50" charset="-128"/>
              </a:rPr>
              <a:t>2</a:t>
            </a: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の事務</a:t>
            </a:r>
            <a:endParaRPr lang="ja-JP" altLang="en-US" sz="800" dirty="0">
              <a:solidFill>
                <a:srgbClr val="000000"/>
              </a:solidFill>
              <a:latin typeface="HGPｺﾞｼｯｸM" pitchFamily="50" charset="-128"/>
              <a:ea typeface="HGPｺﾞｼｯｸM" pitchFamily="50" charset="-128"/>
              <a:cs typeface="Meiryo UI" panose="020B0604030504040204" pitchFamily="50" charset="-128"/>
            </a:endParaRPr>
          </a:p>
        </p:txBody>
      </p:sp>
      <p:sp>
        <p:nvSpPr>
          <p:cNvPr id="87" name="下矢印 86"/>
          <p:cNvSpPr/>
          <p:nvPr/>
        </p:nvSpPr>
        <p:spPr>
          <a:xfrm rot="18908213">
            <a:off x="1492741" y="5540673"/>
            <a:ext cx="120954" cy="128225"/>
          </a:xfrm>
          <a:prstGeom prst="downArrow">
            <a:avLst/>
          </a:prstGeom>
          <a:solidFill>
            <a:schemeClr val="bg1"/>
          </a:solidFill>
          <a:ln w="9525">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ja-JP" altLang="en-US" sz="800" dirty="0">
              <a:solidFill>
                <a:srgbClr val="000000"/>
              </a:solidFill>
              <a:latin typeface="HGPｺﾞｼｯｸM" pitchFamily="50" charset="-128"/>
              <a:ea typeface="HGPｺﾞｼｯｸM" pitchFamily="50" charset="-128"/>
            </a:endParaRPr>
          </a:p>
        </p:txBody>
      </p:sp>
      <p:sp>
        <p:nvSpPr>
          <p:cNvPr id="88" name="テキスト ボックス 87"/>
          <p:cNvSpPr txBox="1"/>
          <p:nvPr/>
        </p:nvSpPr>
        <p:spPr>
          <a:xfrm>
            <a:off x="2144688" y="4725144"/>
            <a:ext cx="812484" cy="461665"/>
          </a:xfrm>
          <a:prstGeom prst="rect">
            <a:avLst/>
          </a:prstGeom>
          <a:noFill/>
          <a:ln>
            <a:noFill/>
          </a:ln>
        </p:spPr>
        <p:txBody>
          <a:bodyPr wrap="square" rtlCol="0">
            <a:spAutoFit/>
          </a:bodyPr>
          <a:lstStyle/>
          <a:p>
            <a:pPr fontAlgn="auto">
              <a:spcBef>
                <a:spcPts val="0"/>
              </a:spcBef>
              <a:spcAft>
                <a:spcPts val="0"/>
              </a:spcAft>
            </a:pPr>
            <a:r>
              <a:rPr lang="ja-JP" altLang="en-US" sz="800" dirty="0">
                <a:solidFill>
                  <a:srgbClr val="000000"/>
                </a:solidFill>
                <a:latin typeface="HGPｺﾞｼｯｸM" pitchFamily="50" charset="-128"/>
                <a:ea typeface="HGPｺﾞｼｯｸM" pitchFamily="50" charset="-128"/>
                <a:cs typeface="Meiryo UI" panose="020B0604030504040204" pitchFamily="50" charset="-128"/>
              </a:rPr>
              <a:t>地方自治体に関連する</a:t>
            </a: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別表第</a:t>
            </a:r>
            <a:r>
              <a:rPr lang="en-US" altLang="ja-JP" sz="800" dirty="0">
                <a:solidFill>
                  <a:srgbClr val="000000"/>
                </a:solidFill>
                <a:latin typeface="HGPｺﾞｼｯｸM" pitchFamily="50" charset="-128"/>
                <a:ea typeface="HGPｺﾞｼｯｸM" pitchFamily="50" charset="-128"/>
                <a:cs typeface="Meiryo UI" panose="020B0604030504040204" pitchFamily="50" charset="-128"/>
              </a:rPr>
              <a:t>2</a:t>
            </a: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の</a:t>
            </a:r>
            <a:r>
              <a:rPr lang="ja-JP" altLang="en-US" sz="800" dirty="0">
                <a:solidFill>
                  <a:srgbClr val="000000"/>
                </a:solidFill>
                <a:latin typeface="HGPｺﾞｼｯｸM" pitchFamily="50" charset="-128"/>
                <a:ea typeface="HGPｺﾞｼｯｸM" pitchFamily="50" charset="-128"/>
                <a:cs typeface="Meiryo UI" panose="020B0604030504040204" pitchFamily="50" charset="-128"/>
              </a:rPr>
              <a:t>事務</a:t>
            </a:r>
          </a:p>
        </p:txBody>
      </p:sp>
      <p:sp>
        <p:nvSpPr>
          <p:cNvPr id="89" name="メモ 88"/>
          <p:cNvSpPr/>
          <p:nvPr/>
        </p:nvSpPr>
        <p:spPr>
          <a:xfrm>
            <a:off x="2360712" y="5152644"/>
            <a:ext cx="383061" cy="438422"/>
          </a:xfrm>
          <a:prstGeom prst="foldedCorner">
            <a:avLst/>
          </a:prstGeom>
          <a:solidFill>
            <a:schemeClr val="bg1"/>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en-US" altLang="ja-JP" sz="800" dirty="0" smtClean="0">
                <a:solidFill>
                  <a:srgbClr val="000000"/>
                </a:solidFill>
                <a:latin typeface="HGPｺﾞｼｯｸM" pitchFamily="50" charset="-128"/>
                <a:ea typeface="HGPｺﾞｼｯｸM" pitchFamily="50" charset="-128"/>
                <a:cs typeface="Meiryo UI" panose="020B0604030504040204" pitchFamily="50" charset="-128"/>
              </a:rPr>
              <a:t>93</a:t>
            </a:r>
          </a:p>
          <a:p>
            <a:pPr algn="ctr" fontAlgn="auto">
              <a:spcBef>
                <a:spcPts val="0"/>
              </a:spcBef>
              <a:spcAft>
                <a:spcPts val="0"/>
              </a:spcAft>
            </a:pP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事務</a:t>
            </a:r>
            <a:endParaRPr lang="ja-JP" altLang="en-US" sz="800" dirty="0">
              <a:solidFill>
                <a:srgbClr val="000000"/>
              </a:solidFill>
              <a:latin typeface="HGPｺﾞｼｯｸM" pitchFamily="50" charset="-128"/>
              <a:ea typeface="HGPｺﾞｼｯｸM" pitchFamily="50" charset="-128"/>
              <a:cs typeface="Meiryo UI" panose="020B0604030504040204" pitchFamily="50" charset="-128"/>
            </a:endParaRPr>
          </a:p>
        </p:txBody>
      </p:sp>
      <p:sp>
        <p:nvSpPr>
          <p:cNvPr id="90" name="下矢印 89"/>
          <p:cNvSpPr/>
          <p:nvPr/>
        </p:nvSpPr>
        <p:spPr>
          <a:xfrm rot="15301763">
            <a:off x="3114905" y="4654474"/>
            <a:ext cx="160282" cy="332621"/>
          </a:xfrm>
          <a:prstGeom prst="downArrow">
            <a:avLst/>
          </a:prstGeom>
          <a:solidFill>
            <a:schemeClr val="bg1"/>
          </a:solidFill>
          <a:ln w="9525">
            <a:solidFill>
              <a:schemeClr val="tx1">
                <a:lumMod val="50000"/>
                <a:lumOff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ja-JP" altLang="en-US" sz="800" dirty="0">
              <a:solidFill>
                <a:srgbClr val="000000"/>
              </a:solidFill>
              <a:latin typeface="HGPｺﾞｼｯｸM" pitchFamily="50" charset="-128"/>
              <a:ea typeface="HGPｺﾞｼｯｸM" pitchFamily="50" charset="-128"/>
            </a:endParaRPr>
          </a:p>
        </p:txBody>
      </p:sp>
      <p:sp>
        <p:nvSpPr>
          <p:cNvPr id="91" name="下矢印 90"/>
          <p:cNvSpPr/>
          <p:nvPr/>
        </p:nvSpPr>
        <p:spPr>
          <a:xfrm rot="17369695">
            <a:off x="3112165" y="5003250"/>
            <a:ext cx="160282" cy="332621"/>
          </a:xfrm>
          <a:prstGeom prst="downArrow">
            <a:avLst/>
          </a:prstGeom>
          <a:solidFill>
            <a:schemeClr val="bg1"/>
          </a:solidFill>
          <a:ln w="9525">
            <a:solidFill>
              <a:schemeClr val="tx1">
                <a:lumMod val="50000"/>
                <a:lumOff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ja-JP" altLang="en-US" sz="800" dirty="0">
              <a:solidFill>
                <a:srgbClr val="000000"/>
              </a:solidFill>
              <a:latin typeface="HGPｺﾞｼｯｸM" pitchFamily="50" charset="-128"/>
              <a:ea typeface="HGPｺﾞｼｯｸM" pitchFamily="50" charset="-128"/>
            </a:endParaRPr>
          </a:p>
        </p:txBody>
      </p:sp>
      <p:sp>
        <p:nvSpPr>
          <p:cNvPr id="92" name="メモ 91"/>
          <p:cNvSpPr/>
          <p:nvPr/>
        </p:nvSpPr>
        <p:spPr>
          <a:xfrm>
            <a:off x="3633835" y="4367096"/>
            <a:ext cx="383061" cy="438422"/>
          </a:xfrm>
          <a:prstGeom prst="foldedCorner">
            <a:avLst/>
          </a:prstGeom>
          <a:solidFill>
            <a:schemeClr val="bg1"/>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en-US" altLang="ja-JP" sz="800" dirty="0" smtClean="0">
                <a:solidFill>
                  <a:srgbClr val="000000"/>
                </a:solidFill>
                <a:latin typeface="HGPｺﾞｼｯｸM" pitchFamily="50" charset="-128"/>
                <a:ea typeface="HGPｺﾞｼｯｸM" pitchFamily="50" charset="-128"/>
                <a:cs typeface="Meiryo UI" panose="020B0604030504040204" pitchFamily="50" charset="-128"/>
              </a:rPr>
              <a:t>52</a:t>
            </a:r>
          </a:p>
          <a:p>
            <a:pPr algn="ctr" fontAlgn="auto">
              <a:spcBef>
                <a:spcPts val="0"/>
              </a:spcBef>
              <a:spcAft>
                <a:spcPts val="0"/>
              </a:spcAft>
            </a:pP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事務</a:t>
            </a:r>
            <a:endParaRPr lang="ja-JP" altLang="en-US" sz="800" dirty="0">
              <a:solidFill>
                <a:srgbClr val="000000"/>
              </a:solidFill>
              <a:latin typeface="HGPｺﾞｼｯｸM" pitchFamily="50" charset="-128"/>
              <a:ea typeface="HGPｺﾞｼｯｸM" pitchFamily="50" charset="-128"/>
              <a:cs typeface="Meiryo UI" panose="020B0604030504040204" pitchFamily="50" charset="-128"/>
            </a:endParaRPr>
          </a:p>
        </p:txBody>
      </p:sp>
      <p:sp>
        <p:nvSpPr>
          <p:cNvPr id="93" name="メモ 92"/>
          <p:cNvSpPr/>
          <p:nvPr/>
        </p:nvSpPr>
        <p:spPr>
          <a:xfrm>
            <a:off x="3624655" y="5747197"/>
            <a:ext cx="383061" cy="438422"/>
          </a:xfrm>
          <a:prstGeom prst="foldedCorner">
            <a:avLst/>
          </a:prstGeom>
          <a:solidFill>
            <a:schemeClr val="bg1"/>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en-US" altLang="ja-JP" sz="800" dirty="0" smtClean="0">
                <a:solidFill>
                  <a:srgbClr val="000000"/>
                </a:solidFill>
                <a:latin typeface="HGPｺﾞｼｯｸM" pitchFamily="50" charset="-128"/>
                <a:ea typeface="HGPｺﾞｼｯｸM" pitchFamily="50" charset="-128"/>
                <a:cs typeface="Meiryo UI" panose="020B0604030504040204" pitchFamily="50" charset="-128"/>
              </a:rPr>
              <a:t>41</a:t>
            </a:r>
          </a:p>
          <a:p>
            <a:pPr algn="ctr" fontAlgn="auto">
              <a:spcBef>
                <a:spcPts val="0"/>
              </a:spcBef>
              <a:spcAft>
                <a:spcPts val="0"/>
              </a:spcAft>
            </a:pPr>
            <a:r>
              <a:rPr lang="ja-JP" altLang="en-US" sz="800" dirty="0" smtClean="0">
                <a:solidFill>
                  <a:srgbClr val="000000"/>
                </a:solidFill>
                <a:latin typeface="HGPｺﾞｼｯｸM" pitchFamily="50" charset="-128"/>
                <a:ea typeface="HGPｺﾞｼｯｸM" pitchFamily="50" charset="-128"/>
                <a:cs typeface="Meiryo UI" panose="020B0604030504040204" pitchFamily="50" charset="-128"/>
              </a:rPr>
              <a:t>事務</a:t>
            </a:r>
            <a:endParaRPr lang="ja-JP" altLang="en-US" sz="800" dirty="0">
              <a:solidFill>
                <a:srgbClr val="000000"/>
              </a:solidFill>
              <a:latin typeface="HGPｺﾞｼｯｸM" pitchFamily="50" charset="-128"/>
              <a:ea typeface="HGPｺﾞｼｯｸM" pitchFamily="50" charset="-128"/>
              <a:cs typeface="Meiryo UI" panose="020B0604030504040204" pitchFamily="50" charset="-128"/>
            </a:endParaRPr>
          </a:p>
        </p:txBody>
      </p:sp>
      <p:sp>
        <p:nvSpPr>
          <p:cNvPr id="94" name="メモ 93"/>
          <p:cNvSpPr/>
          <p:nvPr/>
        </p:nvSpPr>
        <p:spPr>
          <a:xfrm>
            <a:off x="7471407" y="3638815"/>
            <a:ext cx="383061" cy="438422"/>
          </a:xfrm>
          <a:prstGeom prst="foldedCorner">
            <a:avLst/>
          </a:prstGeom>
          <a:solidFill>
            <a:schemeClr val="bg1"/>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en-US" altLang="ja-JP" sz="800" dirty="0" smtClean="0">
                <a:solidFill>
                  <a:srgbClr val="000000"/>
                </a:solidFill>
                <a:latin typeface="HGPｺﾞｼｯｸM" pitchFamily="50" charset="-128"/>
                <a:ea typeface="HGPｺﾞｼｯｸM" pitchFamily="50" charset="-128"/>
                <a:cs typeface="Meiryo UI" panose="020B0604030504040204" pitchFamily="50" charset="-128"/>
              </a:rPr>
              <a:t>44</a:t>
            </a:r>
          </a:p>
          <a:p>
            <a:pPr algn="ctr" fontAlgn="auto">
              <a:spcBef>
                <a:spcPts val="0"/>
              </a:spcBef>
              <a:spcAft>
                <a:spcPts val="0"/>
              </a:spcAft>
            </a:pPr>
            <a:r>
              <a:rPr lang="ja-JP" altLang="en-US" sz="800" dirty="0">
                <a:solidFill>
                  <a:srgbClr val="000000"/>
                </a:solidFill>
                <a:latin typeface="HGPｺﾞｼｯｸM" pitchFamily="50" charset="-128"/>
                <a:ea typeface="HGPｺﾞｼｯｸM" pitchFamily="50" charset="-128"/>
                <a:cs typeface="Meiryo UI" panose="020B0604030504040204" pitchFamily="50" charset="-128"/>
              </a:rPr>
              <a:t>手続</a:t>
            </a:r>
          </a:p>
        </p:txBody>
      </p:sp>
      <p:sp>
        <p:nvSpPr>
          <p:cNvPr id="95" name="下矢印 94"/>
          <p:cNvSpPr/>
          <p:nvPr/>
        </p:nvSpPr>
        <p:spPr>
          <a:xfrm rot="16200000">
            <a:off x="5971621" y="4526085"/>
            <a:ext cx="224394" cy="120953"/>
          </a:xfrm>
          <a:prstGeom prst="downArrow">
            <a:avLst/>
          </a:prstGeom>
          <a:solidFill>
            <a:schemeClr val="bg1">
              <a:lumMod val="75000"/>
            </a:schemeClr>
          </a:solidFill>
          <a:ln w="9525">
            <a:solidFill>
              <a:schemeClr val="tx1">
                <a:lumMod val="50000"/>
                <a:lumOff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ja-JP" altLang="en-US" sz="800" dirty="0">
              <a:solidFill>
                <a:srgbClr val="FFFFFF"/>
              </a:solidFill>
              <a:latin typeface="HGPｺﾞｼｯｸM" pitchFamily="50" charset="-128"/>
              <a:ea typeface="HGPｺﾞｼｯｸM" pitchFamily="50" charset="-128"/>
            </a:endParaRPr>
          </a:p>
        </p:txBody>
      </p:sp>
      <p:sp>
        <p:nvSpPr>
          <p:cNvPr id="96" name="下矢印 95"/>
          <p:cNvSpPr/>
          <p:nvPr/>
        </p:nvSpPr>
        <p:spPr>
          <a:xfrm rot="16200000">
            <a:off x="5971621" y="5356744"/>
            <a:ext cx="224394" cy="120953"/>
          </a:xfrm>
          <a:prstGeom prst="downArrow">
            <a:avLst/>
          </a:prstGeom>
          <a:solidFill>
            <a:schemeClr val="bg1">
              <a:lumMod val="75000"/>
            </a:schemeClr>
          </a:solidFill>
          <a:ln w="9525">
            <a:solidFill>
              <a:schemeClr val="tx1">
                <a:lumMod val="50000"/>
                <a:lumOff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ja-JP" altLang="en-US" sz="800" dirty="0">
              <a:solidFill>
                <a:srgbClr val="FFFFFF"/>
              </a:solidFill>
              <a:latin typeface="HGPｺﾞｼｯｸM" pitchFamily="50" charset="-128"/>
              <a:ea typeface="HGPｺﾞｼｯｸM" pitchFamily="50" charset="-128"/>
            </a:endParaRPr>
          </a:p>
        </p:txBody>
      </p:sp>
      <p:sp>
        <p:nvSpPr>
          <p:cNvPr id="97" name="下矢印 96"/>
          <p:cNvSpPr/>
          <p:nvPr/>
        </p:nvSpPr>
        <p:spPr>
          <a:xfrm rot="16200000">
            <a:off x="7578995" y="4925012"/>
            <a:ext cx="224390" cy="1228534"/>
          </a:xfrm>
          <a:prstGeom prst="downArrow">
            <a:avLst/>
          </a:prstGeom>
          <a:solidFill>
            <a:schemeClr val="bg1">
              <a:lumMod val="75000"/>
            </a:schemeClr>
          </a:solidFill>
          <a:ln w="9525">
            <a:solidFill>
              <a:schemeClr val="tx1">
                <a:lumMod val="50000"/>
                <a:lumOff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ja-JP" altLang="en-US" sz="800" dirty="0">
              <a:solidFill>
                <a:srgbClr val="FFFFFF"/>
              </a:solidFill>
              <a:latin typeface="HGPｺﾞｼｯｸM" pitchFamily="50" charset="-128"/>
              <a:ea typeface="HGPｺﾞｼｯｸM" pitchFamily="50" charset="-128"/>
            </a:endParaRPr>
          </a:p>
        </p:txBody>
      </p:sp>
      <p:sp>
        <p:nvSpPr>
          <p:cNvPr id="98" name="下矢印 97"/>
          <p:cNvSpPr/>
          <p:nvPr/>
        </p:nvSpPr>
        <p:spPr>
          <a:xfrm rot="16200000">
            <a:off x="7236068" y="3932346"/>
            <a:ext cx="2186555" cy="263137"/>
          </a:xfrm>
          <a:prstGeom prst="downArrow">
            <a:avLst/>
          </a:prstGeom>
          <a:solidFill>
            <a:schemeClr val="bg1">
              <a:lumMod val="75000"/>
            </a:schemeClr>
          </a:solidFill>
          <a:ln w="9525">
            <a:solidFill>
              <a:schemeClr val="tx1">
                <a:lumMod val="50000"/>
                <a:lumOff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ja-JP" altLang="en-US" sz="800" dirty="0">
              <a:solidFill>
                <a:srgbClr val="FFFFFF"/>
              </a:solidFill>
              <a:latin typeface="HGPｺﾞｼｯｸM" pitchFamily="50" charset="-128"/>
              <a:ea typeface="HGPｺﾞｼｯｸM" pitchFamily="50" charset="-128"/>
            </a:endParaRPr>
          </a:p>
        </p:txBody>
      </p:sp>
      <p:sp>
        <p:nvSpPr>
          <p:cNvPr id="99" name="下矢印 98"/>
          <p:cNvSpPr/>
          <p:nvPr/>
        </p:nvSpPr>
        <p:spPr>
          <a:xfrm rot="16200000">
            <a:off x="7025198" y="4632849"/>
            <a:ext cx="224394" cy="120953"/>
          </a:xfrm>
          <a:prstGeom prst="downArrow">
            <a:avLst/>
          </a:prstGeom>
          <a:solidFill>
            <a:schemeClr val="bg1">
              <a:lumMod val="75000"/>
            </a:schemeClr>
          </a:solidFill>
          <a:ln w="9525">
            <a:solidFill>
              <a:schemeClr val="tx1">
                <a:lumMod val="50000"/>
                <a:lumOff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ja-JP" altLang="en-US" sz="800" dirty="0">
              <a:solidFill>
                <a:srgbClr val="FFFFFF"/>
              </a:solidFill>
              <a:latin typeface="HGPｺﾞｼｯｸM" pitchFamily="50" charset="-128"/>
              <a:ea typeface="HGPｺﾞｼｯｸM" pitchFamily="50" charset="-128"/>
            </a:endParaRPr>
          </a:p>
        </p:txBody>
      </p:sp>
      <p:sp>
        <p:nvSpPr>
          <p:cNvPr id="100" name="下矢印 99"/>
          <p:cNvSpPr/>
          <p:nvPr/>
        </p:nvSpPr>
        <p:spPr>
          <a:xfrm rot="14996672">
            <a:off x="4682262" y="5384040"/>
            <a:ext cx="224394" cy="272145"/>
          </a:xfrm>
          <a:prstGeom prst="downArrow">
            <a:avLst/>
          </a:prstGeom>
          <a:solidFill>
            <a:schemeClr val="bg1">
              <a:lumMod val="75000"/>
            </a:schemeClr>
          </a:solidFill>
          <a:ln w="9525">
            <a:solidFill>
              <a:schemeClr val="tx1">
                <a:lumMod val="50000"/>
                <a:lumOff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fontAlgn="auto">
              <a:spcBef>
                <a:spcPts val="0"/>
              </a:spcBef>
              <a:spcAft>
                <a:spcPts val="0"/>
              </a:spcAft>
            </a:pPr>
            <a:endParaRPr lang="ja-JP" altLang="en-US" sz="800" dirty="0">
              <a:solidFill>
                <a:srgbClr val="FFFFFF"/>
              </a:solidFill>
              <a:latin typeface="HGPｺﾞｼｯｸM" pitchFamily="50" charset="-128"/>
              <a:ea typeface="HGPｺﾞｼｯｸM" pitchFamily="50" charset="-128"/>
            </a:endParaRPr>
          </a:p>
        </p:txBody>
      </p:sp>
      <p:sp>
        <p:nvSpPr>
          <p:cNvPr id="103" name="角丸四角形 102"/>
          <p:cNvSpPr/>
          <p:nvPr/>
        </p:nvSpPr>
        <p:spPr>
          <a:xfrm>
            <a:off x="6598944" y="1413508"/>
            <a:ext cx="2890561" cy="1368000"/>
          </a:xfrm>
          <a:prstGeom prst="roundRect">
            <a:avLst>
              <a:gd name="adj" fmla="val 8192"/>
            </a:avLst>
          </a:prstGeom>
          <a:solidFill>
            <a:schemeClr val="bg1">
              <a:lumMod val="85000"/>
            </a:schemeClr>
          </a:solidFill>
          <a:ln w="9525"/>
        </p:spPr>
        <p:style>
          <a:lnRef idx="2">
            <a:schemeClr val="dk1"/>
          </a:lnRef>
          <a:fillRef idx="1">
            <a:schemeClr val="lt1"/>
          </a:fillRef>
          <a:effectRef idx="0">
            <a:schemeClr val="dk1"/>
          </a:effectRef>
          <a:fontRef idx="minor">
            <a:schemeClr val="dk1"/>
          </a:fontRef>
        </p:style>
        <p:txBody>
          <a:bodyPr rtlCol="0" anchor="ctr"/>
          <a:lstStyle/>
          <a:p>
            <a:pPr algn="ctr" fontAlgn="auto">
              <a:spcBef>
                <a:spcPts val="0"/>
              </a:spcBef>
              <a:spcAft>
                <a:spcPts val="0"/>
              </a:spcAft>
            </a:pPr>
            <a:endParaRPr lang="ja-JP" altLang="en-US" sz="1400" dirty="0">
              <a:solidFill>
                <a:srgbClr val="000000"/>
              </a:solidFill>
              <a:latin typeface="HGPｺﾞｼｯｸM" pitchFamily="50" charset="-128"/>
              <a:ea typeface="HGPｺﾞｼｯｸM" pitchFamily="50" charset="-128"/>
            </a:endParaRPr>
          </a:p>
        </p:txBody>
      </p:sp>
      <p:sp>
        <p:nvSpPr>
          <p:cNvPr id="104" name="正方形/長方形 103"/>
          <p:cNvSpPr/>
          <p:nvPr/>
        </p:nvSpPr>
        <p:spPr>
          <a:xfrm>
            <a:off x="6647924" y="1381730"/>
            <a:ext cx="1253428" cy="247650"/>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fontAlgn="auto">
              <a:spcBef>
                <a:spcPts val="0"/>
              </a:spcBef>
              <a:spcAft>
                <a:spcPts val="0"/>
              </a:spcAft>
            </a:pPr>
            <a:r>
              <a:rPr lang="ja-JP" altLang="en-US" sz="1000" dirty="0" smtClean="0">
                <a:solidFill>
                  <a:srgbClr val="000000"/>
                </a:solidFill>
                <a:latin typeface="HGPｺﾞｼｯｸM" pitchFamily="50" charset="-128"/>
                <a:ea typeface="HGPｺﾞｼｯｸM" pitchFamily="50" charset="-128"/>
              </a:rPr>
              <a:t>別表第</a:t>
            </a:r>
            <a:r>
              <a:rPr lang="en-US" altLang="ja-JP" sz="1000" dirty="0" smtClean="0">
                <a:solidFill>
                  <a:srgbClr val="000000"/>
                </a:solidFill>
                <a:latin typeface="HGPｺﾞｼｯｸM" pitchFamily="50" charset="-128"/>
                <a:ea typeface="HGPｺﾞｼｯｸM" pitchFamily="50" charset="-128"/>
              </a:rPr>
              <a:t>2</a:t>
            </a:r>
            <a:r>
              <a:rPr lang="ja-JP" altLang="en-US" sz="1000" dirty="0" smtClean="0">
                <a:solidFill>
                  <a:srgbClr val="000000"/>
                </a:solidFill>
                <a:latin typeface="HGPｺﾞｼｯｸM" pitchFamily="50" charset="-128"/>
                <a:ea typeface="HGPｺﾞｼｯｸM" pitchFamily="50" charset="-128"/>
              </a:rPr>
              <a:t>の</a:t>
            </a:r>
            <a:r>
              <a:rPr lang="en-US" altLang="ja-JP" sz="1000" dirty="0" smtClean="0">
                <a:solidFill>
                  <a:srgbClr val="000000"/>
                </a:solidFill>
                <a:latin typeface="HGPｺﾞｼｯｸM" pitchFamily="50" charset="-128"/>
                <a:ea typeface="HGPｺﾞｼｯｸM" pitchFamily="50" charset="-128"/>
              </a:rPr>
              <a:t>119</a:t>
            </a:r>
            <a:r>
              <a:rPr lang="ja-JP" altLang="en-US" sz="1000" dirty="0" smtClean="0">
                <a:solidFill>
                  <a:srgbClr val="000000"/>
                </a:solidFill>
                <a:latin typeface="HGPｺﾞｼｯｸM" pitchFamily="50" charset="-128"/>
                <a:ea typeface="HGPｺﾞｼｯｸM" pitchFamily="50" charset="-128"/>
              </a:rPr>
              <a:t>事務</a:t>
            </a:r>
            <a:endParaRPr lang="ja-JP" altLang="en-US" sz="1000" dirty="0">
              <a:solidFill>
                <a:srgbClr val="000000"/>
              </a:solidFill>
              <a:latin typeface="HGPｺﾞｼｯｸM" pitchFamily="50" charset="-128"/>
              <a:ea typeface="HGPｺﾞｼｯｸM" pitchFamily="50" charset="-128"/>
            </a:endParaRPr>
          </a:p>
        </p:txBody>
      </p:sp>
      <p:sp>
        <p:nvSpPr>
          <p:cNvPr id="105" name="円/楕円 104"/>
          <p:cNvSpPr/>
          <p:nvPr/>
        </p:nvSpPr>
        <p:spPr>
          <a:xfrm>
            <a:off x="7999289" y="1682537"/>
            <a:ext cx="1336446" cy="1005105"/>
          </a:xfrm>
          <a:prstGeom prst="ellipse">
            <a:avLst/>
          </a:prstGeom>
          <a:solidFill>
            <a:srgbClr val="FFCCFF"/>
          </a:solidFill>
          <a:ln>
            <a:solidFill>
              <a:schemeClr val="accent6">
                <a:lumMod val="60000"/>
                <a:lumOff val="40000"/>
              </a:schemeClr>
            </a:solidFill>
          </a:ln>
        </p:spPr>
        <p:style>
          <a:lnRef idx="1">
            <a:schemeClr val="accent2"/>
          </a:lnRef>
          <a:fillRef idx="2">
            <a:schemeClr val="accent2"/>
          </a:fillRef>
          <a:effectRef idx="1">
            <a:schemeClr val="accent2"/>
          </a:effectRef>
          <a:fontRef idx="minor">
            <a:schemeClr val="dk1"/>
          </a:fontRef>
        </p:style>
        <p:txBody>
          <a:bodyPr rtlCol="0" anchor="ctr"/>
          <a:lstStyle/>
          <a:p>
            <a:pPr algn="ctr" fontAlgn="auto">
              <a:spcBef>
                <a:spcPts val="0"/>
              </a:spcBef>
              <a:spcAft>
                <a:spcPts val="0"/>
              </a:spcAft>
            </a:pPr>
            <a:endParaRPr lang="ja-JP" altLang="en-US" sz="1400" dirty="0">
              <a:solidFill>
                <a:srgbClr val="000000"/>
              </a:solidFill>
              <a:latin typeface="HGPｺﾞｼｯｸM" pitchFamily="50" charset="-128"/>
              <a:ea typeface="HGPｺﾞｼｯｸM" pitchFamily="50" charset="-128"/>
            </a:endParaRPr>
          </a:p>
        </p:txBody>
      </p:sp>
      <p:sp>
        <p:nvSpPr>
          <p:cNvPr id="106" name="円/楕円 105"/>
          <p:cNvSpPr/>
          <p:nvPr/>
        </p:nvSpPr>
        <p:spPr>
          <a:xfrm>
            <a:off x="6703721" y="1682537"/>
            <a:ext cx="1713443" cy="1005105"/>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fontAlgn="auto">
              <a:spcBef>
                <a:spcPts val="0"/>
              </a:spcBef>
              <a:spcAft>
                <a:spcPts val="0"/>
              </a:spcAft>
            </a:pPr>
            <a:endParaRPr lang="ja-JP" altLang="en-US" sz="1400" dirty="0">
              <a:solidFill>
                <a:srgbClr val="000000"/>
              </a:solidFill>
              <a:latin typeface="HGPｺﾞｼｯｸM" pitchFamily="50" charset="-128"/>
              <a:ea typeface="HGPｺﾞｼｯｸM" pitchFamily="50" charset="-128"/>
            </a:endParaRPr>
          </a:p>
        </p:txBody>
      </p:sp>
      <p:sp>
        <p:nvSpPr>
          <p:cNvPr id="107" name="テキスト ボックス 106"/>
          <p:cNvSpPr txBox="1"/>
          <p:nvPr/>
        </p:nvSpPr>
        <p:spPr>
          <a:xfrm>
            <a:off x="6868760" y="1932697"/>
            <a:ext cx="1381124" cy="338554"/>
          </a:xfrm>
          <a:prstGeom prst="rect">
            <a:avLst/>
          </a:prstGeom>
          <a:noFill/>
        </p:spPr>
        <p:txBody>
          <a:bodyPr wrap="square" rtlCol="0">
            <a:spAutoFit/>
          </a:bodyPr>
          <a:lstStyle/>
          <a:p>
            <a:pPr algn="ctr" fontAlgn="auto">
              <a:spcBef>
                <a:spcPts val="0"/>
              </a:spcBef>
              <a:spcAft>
                <a:spcPts val="0"/>
              </a:spcAft>
            </a:pPr>
            <a:r>
              <a:rPr lang="ja-JP" altLang="en-US" sz="800" b="1" dirty="0" smtClean="0">
                <a:solidFill>
                  <a:srgbClr val="3E5E84">
                    <a:lumMod val="75000"/>
                  </a:srgbClr>
                </a:solidFill>
                <a:latin typeface="HGPｺﾞｼｯｸM" pitchFamily="50" charset="-128"/>
                <a:ea typeface="HGPｺﾞｼｯｸM" pitchFamily="50" charset="-128"/>
              </a:rPr>
              <a:t>地方自治体が情報照会者：</a:t>
            </a:r>
            <a:endParaRPr lang="en-US" altLang="ja-JP" sz="800" b="1" dirty="0" smtClean="0">
              <a:solidFill>
                <a:srgbClr val="3E5E84">
                  <a:lumMod val="75000"/>
                </a:srgbClr>
              </a:solidFill>
              <a:latin typeface="HGPｺﾞｼｯｸM" pitchFamily="50" charset="-128"/>
              <a:ea typeface="HGPｺﾞｼｯｸM" pitchFamily="50" charset="-128"/>
            </a:endParaRPr>
          </a:p>
          <a:p>
            <a:pPr algn="ctr" fontAlgn="auto">
              <a:spcBef>
                <a:spcPts val="0"/>
              </a:spcBef>
              <a:spcAft>
                <a:spcPts val="0"/>
              </a:spcAft>
            </a:pPr>
            <a:r>
              <a:rPr lang="en-US" altLang="ja-JP" sz="800" b="1" dirty="0" smtClean="0">
                <a:solidFill>
                  <a:srgbClr val="3E5E84">
                    <a:lumMod val="75000"/>
                  </a:srgbClr>
                </a:solidFill>
                <a:latin typeface="HGPｺﾞｼｯｸM" pitchFamily="50" charset="-128"/>
                <a:ea typeface="HGPｺﾞｼｯｸM" pitchFamily="50" charset="-128"/>
              </a:rPr>
              <a:t>52</a:t>
            </a:r>
            <a:r>
              <a:rPr lang="ja-JP" altLang="en-US" sz="800" b="1" dirty="0" smtClean="0">
                <a:solidFill>
                  <a:srgbClr val="3E5E84">
                    <a:lumMod val="75000"/>
                  </a:srgbClr>
                </a:solidFill>
                <a:latin typeface="HGPｺﾞｼｯｸM" pitchFamily="50" charset="-128"/>
                <a:ea typeface="HGPｺﾞｼｯｸM" pitchFamily="50" charset="-128"/>
              </a:rPr>
              <a:t>事務（グループ</a:t>
            </a:r>
            <a:r>
              <a:rPr lang="en-US" altLang="ja-JP" sz="800" b="1" dirty="0" smtClean="0">
                <a:solidFill>
                  <a:srgbClr val="3E5E84">
                    <a:lumMod val="75000"/>
                  </a:srgbClr>
                </a:solidFill>
                <a:latin typeface="HGPｺﾞｼｯｸM" pitchFamily="50" charset="-128"/>
                <a:ea typeface="HGPｺﾞｼｯｸM" pitchFamily="50" charset="-128"/>
              </a:rPr>
              <a:t>A</a:t>
            </a:r>
            <a:r>
              <a:rPr lang="ja-JP" altLang="en-US" sz="800" b="1" dirty="0" smtClean="0">
                <a:solidFill>
                  <a:srgbClr val="3E5E84">
                    <a:lumMod val="75000"/>
                  </a:srgbClr>
                </a:solidFill>
                <a:latin typeface="HGPｺﾞｼｯｸM" pitchFamily="50" charset="-128"/>
                <a:ea typeface="HGPｺﾞｼｯｸM" pitchFamily="50" charset="-128"/>
              </a:rPr>
              <a:t>）</a:t>
            </a:r>
            <a:endParaRPr lang="ja-JP" altLang="en-US" sz="800" b="1" dirty="0">
              <a:solidFill>
                <a:srgbClr val="3E5E84">
                  <a:lumMod val="75000"/>
                </a:srgbClr>
              </a:solidFill>
              <a:latin typeface="HGPｺﾞｼｯｸM" pitchFamily="50" charset="-128"/>
              <a:ea typeface="HGPｺﾞｼｯｸM" pitchFamily="50" charset="-128"/>
            </a:endParaRPr>
          </a:p>
        </p:txBody>
      </p:sp>
      <p:sp>
        <p:nvSpPr>
          <p:cNvPr id="108" name="テキスト ボックス 107"/>
          <p:cNvSpPr txBox="1"/>
          <p:nvPr/>
        </p:nvSpPr>
        <p:spPr>
          <a:xfrm>
            <a:off x="8355016" y="1794813"/>
            <a:ext cx="1004304" cy="584775"/>
          </a:xfrm>
          <a:prstGeom prst="rect">
            <a:avLst/>
          </a:prstGeom>
          <a:noFill/>
        </p:spPr>
        <p:txBody>
          <a:bodyPr wrap="square" rtlCol="0">
            <a:spAutoFit/>
          </a:bodyPr>
          <a:lstStyle/>
          <a:p>
            <a:pPr algn="ctr" fontAlgn="auto">
              <a:spcBef>
                <a:spcPts val="0"/>
              </a:spcBef>
              <a:spcAft>
                <a:spcPts val="0"/>
              </a:spcAft>
            </a:pPr>
            <a:r>
              <a:rPr lang="ja-JP" altLang="en-US" sz="800" b="1" dirty="0" smtClean="0">
                <a:solidFill>
                  <a:srgbClr val="FF0000"/>
                </a:solidFill>
                <a:latin typeface="HGPｺﾞｼｯｸM" pitchFamily="50" charset="-128"/>
                <a:ea typeface="HGPｺﾞｼｯｸM" pitchFamily="50" charset="-128"/>
              </a:rPr>
              <a:t>地方自治体が</a:t>
            </a:r>
            <a:endParaRPr lang="en-US" altLang="ja-JP" sz="800" b="1" dirty="0" smtClean="0">
              <a:solidFill>
                <a:srgbClr val="FF0000"/>
              </a:solidFill>
              <a:latin typeface="HGPｺﾞｼｯｸM" pitchFamily="50" charset="-128"/>
              <a:ea typeface="HGPｺﾞｼｯｸM" pitchFamily="50" charset="-128"/>
            </a:endParaRPr>
          </a:p>
          <a:p>
            <a:pPr algn="ctr" fontAlgn="auto">
              <a:spcBef>
                <a:spcPts val="0"/>
              </a:spcBef>
              <a:spcAft>
                <a:spcPts val="0"/>
              </a:spcAft>
            </a:pPr>
            <a:r>
              <a:rPr lang="ja-JP" altLang="en-US" sz="800" b="1" dirty="0" smtClean="0">
                <a:solidFill>
                  <a:srgbClr val="FF0000"/>
                </a:solidFill>
                <a:latin typeface="HGPｺﾞｼｯｸM" pitchFamily="50" charset="-128"/>
                <a:ea typeface="HGPｺﾞｼｯｸM" pitchFamily="50" charset="-128"/>
              </a:rPr>
              <a:t>情報提供者のみ：</a:t>
            </a:r>
            <a:endParaRPr lang="en-US" altLang="ja-JP" sz="800" b="1" dirty="0" smtClean="0">
              <a:solidFill>
                <a:srgbClr val="FF0000"/>
              </a:solidFill>
              <a:latin typeface="HGPｺﾞｼｯｸM" pitchFamily="50" charset="-128"/>
              <a:ea typeface="HGPｺﾞｼｯｸM" pitchFamily="50" charset="-128"/>
            </a:endParaRPr>
          </a:p>
          <a:p>
            <a:pPr algn="ctr" fontAlgn="auto">
              <a:spcBef>
                <a:spcPts val="0"/>
              </a:spcBef>
              <a:spcAft>
                <a:spcPts val="0"/>
              </a:spcAft>
            </a:pPr>
            <a:r>
              <a:rPr lang="en-US" altLang="ja-JP" sz="800" b="1" dirty="0" smtClean="0">
                <a:solidFill>
                  <a:srgbClr val="FF0000"/>
                </a:solidFill>
                <a:latin typeface="HGPｺﾞｼｯｸM" pitchFamily="50" charset="-128"/>
                <a:ea typeface="HGPｺﾞｼｯｸM" pitchFamily="50" charset="-128"/>
              </a:rPr>
              <a:t>41</a:t>
            </a:r>
            <a:r>
              <a:rPr lang="ja-JP" altLang="en-US" sz="800" b="1" dirty="0" smtClean="0">
                <a:solidFill>
                  <a:srgbClr val="FF0000"/>
                </a:solidFill>
                <a:latin typeface="HGPｺﾞｼｯｸM" pitchFamily="50" charset="-128"/>
                <a:ea typeface="HGPｺﾞｼｯｸM" pitchFamily="50" charset="-128"/>
              </a:rPr>
              <a:t>事務</a:t>
            </a:r>
            <a:endParaRPr lang="en-US" altLang="ja-JP" sz="800" b="1" dirty="0" smtClean="0">
              <a:solidFill>
                <a:srgbClr val="FF0000"/>
              </a:solidFill>
              <a:latin typeface="HGPｺﾞｼｯｸM" pitchFamily="50" charset="-128"/>
              <a:ea typeface="HGPｺﾞｼｯｸM" pitchFamily="50" charset="-128"/>
            </a:endParaRPr>
          </a:p>
          <a:p>
            <a:pPr algn="ctr" fontAlgn="auto">
              <a:spcBef>
                <a:spcPts val="0"/>
              </a:spcBef>
              <a:spcAft>
                <a:spcPts val="0"/>
              </a:spcAft>
            </a:pPr>
            <a:r>
              <a:rPr lang="ja-JP" altLang="en-US" sz="800" b="1" dirty="0" smtClean="0">
                <a:solidFill>
                  <a:srgbClr val="FF0000"/>
                </a:solidFill>
                <a:latin typeface="HGPｺﾞｼｯｸM" pitchFamily="50" charset="-128"/>
                <a:ea typeface="HGPｺﾞｼｯｸM" pitchFamily="50" charset="-128"/>
              </a:rPr>
              <a:t>（グループ</a:t>
            </a:r>
            <a:r>
              <a:rPr lang="en-US" altLang="ja-JP" sz="800" b="1" dirty="0" smtClean="0">
                <a:solidFill>
                  <a:srgbClr val="FF0000"/>
                </a:solidFill>
                <a:latin typeface="HGPｺﾞｼｯｸM" pitchFamily="50" charset="-128"/>
                <a:ea typeface="HGPｺﾞｼｯｸM" pitchFamily="50" charset="-128"/>
              </a:rPr>
              <a:t>B</a:t>
            </a:r>
            <a:r>
              <a:rPr lang="ja-JP" altLang="en-US" sz="800" b="1" dirty="0" smtClean="0">
                <a:solidFill>
                  <a:srgbClr val="FF0000"/>
                </a:solidFill>
                <a:latin typeface="HGPｺﾞｼｯｸM" pitchFamily="50" charset="-128"/>
                <a:ea typeface="HGPｺﾞｼｯｸM" pitchFamily="50" charset="-128"/>
              </a:rPr>
              <a:t>）</a:t>
            </a:r>
            <a:endParaRPr lang="ja-JP" altLang="en-US" sz="800" b="1" dirty="0">
              <a:solidFill>
                <a:srgbClr val="FF0000"/>
              </a:solidFill>
              <a:latin typeface="HGPｺﾞｼｯｸM" pitchFamily="50" charset="-128"/>
              <a:ea typeface="HGPｺﾞｼｯｸM" pitchFamily="50" charset="-128"/>
            </a:endParaRPr>
          </a:p>
        </p:txBody>
      </p:sp>
      <p:sp>
        <p:nvSpPr>
          <p:cNvPr id="109" name="テキスト ボックス 108"/>
          <p:cNvSpPr txBox="1"/>
          <p:nvPr/>
        </p:nvSpPr>
        <p:spPr>
          <a:xfrm>
            <a:off x="7969996" y="1434842"/>
            <a:ext cx="1519504" cy="338554"/>
          </a:xfrm>
          <a:prstGeom prst="rect">
            <a:avLst/>
          </a:prstGeom>
          <a:noFill/>
        </p:spPr>
        <p:txBody>
          <a:bodyPr wrap="square" rtlCol="0">
            <a:spAutoFit/>
          </a:bodyPr>
          <a:lstStyle/>
          <a:p>
            <a:pPr fontAlgn="auto">
              <a:spcBef>
                <a:spcPts val="0"/>
              </a:spcBef>
              <a:spcAft>
                <a:spcPts val="0"/>
              </a:spcAft>
            </a:pPr>
            <a:r>
              <a:rPr lang="ja-JP" altLang="en-US" sz="800" dirty="0" smtClean="0">
                <a:solidFill>
                  <a:srgbClr val="000000"/>
                </a:solidFill>
                <a:latin typeface="HGPｺﾞｼｯｸM" pitchFamily="50" charset="-128"/>
                <a:ea typeface="HGPｺﾞｼｯｸM" pitchFamily="50" charset="-128"/>
              </a:rPr>
              <a:t>地方自治体が関連しない事務：</a:t>
            </a:r>
            <a:endParaRPr lang="en-US" altLang="ja-JP" sz="800" dirty="0" smtClean="0">
              <a:solidFill>
                <a:srgbClr val="000000"/>
              </a:solidFill>
              <a:latin typeface="HGPｺﾞｼｯｸM" pitchFamily="50" charset="-128"/>
              <a:ea typeface="HGPｺﾞｼｯｸM" pitchFamily="50" charset="-128"/>
            </a:endParaRPr>
          </a:p>
          <a:p>
            <a:pPr fontAlgn="auto">
              <a:spcBef>
                <a:spcPts val="0"/>
              </a:spcBef>
              <a:spcAft>
                <a:spcPts val="0"/>
              </a:spcAft>
            </a:pPr>
            <a:r>
              <a:rPr lang="en-US" altLang="ja-JP" sz="800" dirty="0" smtClean="0">
                <a:solidFill>
                  <a:srgbClr val="000000"/>
                </a:solidFill>
                <a:latin typeface="HGPｺﾞｼｯｸM" pitchFamily="50" charset="-128"/>
                <a:ea typeface="HGPｺﾞｼｯｸM" pitchFamily="50" charset="-128"/>
              </a:rPr>
              <a:t>26</a:t>
            </a:r>
            <a:r>
              <a:rPr lang="ja-JP" altLang="en-US" sz="800" dirty="0" smtClean="0">
                <a:solidFill>
                  <a:srgbClr val="000000"/>
                </a:solidFill>
                <a:latin typeface="HGPｺﾞｼｯｸM" pitchFamily="50" charset="-128"/>
                <a:ea typeface="HGPｺﾞｼｯｸM" pitchFamily="50" charset="-128"/>
              </a:rPr>
              <a:t>事務</a:t>
            </a:r>
            <a:endParaRPr lang="ja-JP" altLang="en-US" sz="800" dirty="0">
              <a:solidFill>
                <a:srgbClr val="000000"/>
              </a:solidFill>
              <a:latin typeface="HGPｺﾞｼｯｸM" pitchFamily="50" charset="-128"/>
              <a:ea typeface="HGPｺﾞｼｯｸM" pitchFamily="50" charset="-128"/>
            </a:endParaRPr>
          </a:p>
        </p:txBody>
      </p:sp>
      <p:cxnSp>
        <p:nvCxnSpPr>
          <p:cNvPr id="48" name="直線コネクタ 47"/>
          <p:cNvCxnSpPr/>
          <p:nvPr/>
        </p:nvCxnSpPr>
        <p:spPr>
          <a:xfrm>
            <a:off x="7827975" y="2514320"/>
            <a:ext cx="421917" cy="38815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直線コネクタ 48"/>
          <p:cNvCxnSpPr/>
          <p:nvPr/>
        </p:nvCxnSpPr>
        <p:spPr>
          <a:xfrm flipH="1">
            <a:off x="8666424" y="2542591"/>
            <a:ext cx="76457" cy="35987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0" name="テキスト ボックス 109"/>
          <p:cNvSpPr txBox="1"/>
          <p:nvPr/>
        </p:nvSpPr>
        <p:spPr>
          <a:xfrm>
            <a:off x="2096771" y="6165304"/>
            <a:ext cx="7392733" cy="215444"/>
          </a:xfrm>
          <a:prstGeom prst="rect">
            <a:avLst/>
          </a:prstGeom>
          <a:noFill/>
        </p:spPr>
        <p:txBody>
          <a:bodyPr wrap="square" rtlCol="0">
            <a:spAutoFit/>
          </a:bodyPr>
          <a:lstStyle/>
          <a:p>
            <a:pPr algn="r" fontAlgn="auto">
              <a:spcBef>
                <a:spcPts val="0"/>
              </a:spcBef>
              <a:spcAft>
                <a:spcPts val="0"/>
              </a:spcAft>
            </a:pPr>
            <a:r>
              <a:rPr lang="ja-JP" altLang="en-US" sz="800" dirty="0" smtClean="0">
                <a:solidFill>
                  <a:prstClr val="black"/>
                </a:solidFill>
                <a:latin typeface="HGPｺﾞｼｯｸM" pitchFamily="50" charset="-128"/>
                <a:ea typeface="HGPｺﾞｼｯｸM" pitchFamily="50" charset="-128"/>
              </a:rPr>
              <a:t>（成果物</a:t>
            </a:r>
            <a:r>
              <a:rPr lang="ja-JP" altLang="en-US" sz="800" dirty="0">
                <a:solidFill>
                  <a:prstClr val="black"/>
                </a:solidFill>
                <a:latin typeface="HGPｺﾞｼｯｸM" pitchFamily="50" charset="-128"/>
                <a:ea typeface="HGPｺﾞｼｯｸM" pitchFamily="50" charset="-128"/>
              </a:rPr>
              <a:t>については、内閣官房が設置する社会保障</a:t>
            </a:r>
            <a:r>
              <a:rPr lang="ja-JP" altLang="en-US" sz="800" dirty="0" smtClean="0">
                <a:solidFill>
                  <a:prstClr val="black"/>
                </a:solidFill>
                <a:latin typeface="HGPｺﾞｼｯｸM" pitchFamily="50" charset="-128"/>
                <a:ea typeface="HGPｺﾞｼｯｸM" pitchFamily="50" charset="-128"/>
              </a:rPr>
              <a:t>・税</a:t>
            </a:r>
            <a:r>
              <a:rPr lang="ja-JP" altLang="en-US" sz="800" dirty="0">
                <a:solidFill>
                  <a:prstClr val="black"/>
                </a:solidFill>
                <a:latin typeface="HGPｺﾞｼｯｸM" pitchFamily="50" charset="-128"/>
                <a:ea typeface="HGPｺﾞｼｯｸM" pitchFamily="50" charset="-128"/>
              </a:rPr>
              <a:t>番号制度共有ツール「</a:t>
            </a:r>
            <a:r>
              <a:rPr lang="ja-JP" altLang="en-US" sz="800" u="sng" dirty="0">
                <a:solidFill>
                  <a:prstClr val="black"/>
                </a:solidFill>
                <a:latin typeface="HGPｺﾞｼｯｸM" pitchFamily="50" charset="-128"/>
                <a:ea typeface="HGPｺﾞｼｯｸM" pitchFamily="50" charset="-128"/>
              </a:rPr>
              <a:t>デジタルＰＭＯ</a:t>
            </a:r>
            <a:r>
              <a:rPr lang="ja-JP" altLang="en-US" sz="800" dirty="0">
                <a:solidFill>
                  <a:prstClr val="black"/>
                </a:solidFill>
                <a:latin typeface="HGPｺﾞｼｯｸM" pitchFamily="50" charset="-128"/>
                <a:ea typeface="HGPｺﾞｼｯｸM" pitchFamily="50" charset="-128"/>
              </a:rPr>
              <a:t>」に</a:t>
            </a:r>
            <a:r>
              <a:rPr lang="ja-JP" altLang="en-US" sz="800" dirty="0" smtClean="0">
                <a:solidFill>
                  <a:prstClr val="black"/>
                </a:solidFill>
                <a:latin typeface="HGPｺﾞｼｯｸM" pitchFamily="50" charset="-128"/>
                <a:ea typeface="HGPｺﾞｼｯｸM" pitchFamily="50" charset="-128"/>
              </a:rPr>
              <a:t>掲載。）</a:t>
            </a:r>
            <a:endParaRPr lang="ja-JP" altLang="en-US" sz="800" dirty="0">
              <a:solidFill>
                <a:prstClr val="black"/>
              </a:solidFill>
              <a:latin typeface="HGPｺﾞｼｯｸM" pitchFamily="50" charset="-128"/>
              <a:ea typeface="HGPｺﾞｼｯｸM" pitchFamily="50" charset="-128"/>
            </a:endParaRPr>
          </a:p>
        </p:txBody>
      </p:sp>
      <p:sp>
        <p:nvSpPr>
          <p:cNvPr id="101" name="スライド番号プレースホルダ 100"/>
          <p:cNvSpPr>
            <a:spLocks noGrp="1"/>
          </p:cNvSpPr>
          <p:nvPr>
            <p:ph type="sldNum" sz="quarter" idx="12"/>
          </p:nvPr>
        </p:nvSpPr>
        <p:spPr/>
        <p:txBody>
          <a:bodyPr/>
          <a:lstStyle/>
          <a:p>
            <a:pPr>
              <a:defRPr/>
            </a:pPr>
            <a:fld id="{3FFD2581-739B-4C4D-AE31-D173C853F310}" type="slidenum">
              <a:rPr lang="ja-JP" altLang="en-US" smtClean="0"/>
              <a:pPr>
                <a:defRPr/>
              </a:pPr>
              <a:t>33</a:t>
            </a:fld>
            <a:endParaRPr lang="en-US" altLang="ja-JP" dirty="0"/>
          </a:p>
        </p:txBody>
      </p:sp>
      <p:sp>
        <p:nvSpPr>
          <p:cNvPr id="116" name="タイトル 1"/>
          <p:cNvSpPr txBox="1">
            <a:spLocks/>
          </p:cNvSpPr>
          <p:nvPr/>
        </p:nvSpPr>
        <p:spPr bwMode="auto">
          <a:xfrm>
            <a:off x="344488" y="476672"/>
            <a:ext cx="9085262" cy="485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800" b="1" i="0" u="none" strike="noStrike" kern="0" cap="none" spc="0" normalizeH="0" baseline="0" noProof="0" smtClean="0">
                <a:ln>
                  <a:noFill/>
                </a:ln>
                <a:solidFill>
                  <a:schemeClr val="tx1"/>
                </a:solidFill>
                <a:effectLst/>
                <a:uLnTx/>
                <a:uFillTx/>
                <a:latin typeface="HGPｺﾞｼｯｸM" pitchFamily="50" charset="-128"/>
                <a:ea typeface="HGPｺﾞｼｯｸM" pitchFamily="50" charset="-128"/>
                <a:cs typeface="+mj-cs"/>
              </a:rPr>
              <a:t>１１．番号法の支援策</a:t>
            </a:r>
            <a:r>
              <a:rPr kumimoji="1" lang="en-US" altLang="ja-JP" sz="2800" b="1" i="0" u="none" strike="noStrike" kern="0" cap="none" spc="0" normalizeH="0" baseline="0" noProof="0" smtClean="0">
                <a:ln>
                  <a:noFill/>
                </a:ln>
                <a:solidFill>
                  <a:schemeClr val="tx1"/>
                </a:solidFill>
                <a:effectLst/>
                <a:uLnTx/>
                <a:uFillTx/>
                <a:latin typeface="HGPｺﾞｼｯｸM" pitchFamily="50" charset="-128"/>
                <a:ea typeface="HGPｺﾞｼｯｸM" pitchFamily="50" charset="-128"/>
                <a:cs typeface="+mj-cs"/>
              </a:rPr>
              <a:t/>
            </a:r>
            <a:br>
              <a:rPr kumimoji="1" lang="en-US" altLang="ja-JP" sz="2800" b="1" i="0" u="none" strike="noStrike" kern="0" cap="none" spc="0" normalizeH="0" baseline="0" noProof="0" smtClean="0">
                <a:ln>
                  <a:noFill/>
                </a:ln>
                <a:solidFill>
                  <a:schemeClr val="tx1"/>
                </a:solidFill>
                <a:effectLst/>
                <a:uLnTx/>
                <a:uFillTx/>
                <a:latin typeface="HGPｺﾞｼｯｸM" pitchFamily="50" charset="-128"/>
                <a:ea typeface="HGPｺﾞｼｯｸM" pitchFamily="50" charset="-128"/>
                <a:cs typeface="+mj-cs"/>
              </a:rPr>
            </a:br>
            <a:r>
              <a:rPr kumimoji="1" lang="ja-JP" altLang="en-US" sz="1800" b="1" i="0" u="none" strike="noStrike" kern="0" cap="none" spc="0" normalizeH="0" baseline="0" noProof="0" smtClean="0">
                <a:ln>
                  <a:noFill/>
                </a:ln>
                <a:solidFill>
                  <a:schemeClr val="tx1"/>
                </a:solidFill>
                <a:effectLst/>
                <a:uLnTx/>
                <a:uFillTx/>
                <a:latin typeface="HGPｺﾞｼｯｸM" pitchFamily="50" charset="-128"/>
                <a:ea typeface="HGPｺﾞｼｯｸM" pitchFamily="50" charset="-128"/>
                <a:cs typeface="+mj-cs"/>
              </a:rPr>
              <a:t>バックオフィス連携による情報連携推進事業　標準的な業務プロセスフローの必要性</a:t>
            </a:r>
            <a:endParaRPr kumimoji="1" lang="ja-JP" altLang="en-US" sz="2800" b="1" i="0" u="none" strike="noStrike" kern="0" cap="none" spc="0" normalizeH="0" baseline="0" noProof="0" dirty="0">
              <a:ln>
                <a:noFill/>
              </a:ln>
              <a:solidFill>
                <a:schemeClr val="tx1"/>
              </a:solidFill>
              <a:effectLst/>
              <a:uLnTx/>
              <a:uFillTx/>
              <a:latin typeface="HGPｺﾞｼｯｸM" pitchFamily="50" charset="-128"/>
              <a:ea typeface="HGPｺﾞｼｯｸM" pitchFamily="50" charset="-128"/>
              <a:cs typeface="+mj-cs"/>
            </a:endParaRPr>
          </a:p>
        </p:txBody>
      </p:sp>
      <p:sp>
        <p:nvSpPr>
          <p:cNvPr id="118" name="フッター プレースホルダ 6"/>
          <p:cNvSpPr txBox="1">
            <a:spLocks/>
          </p:cNvSpPr>
          <p:nvPr/>
        </p:nvSpPr>
        <p:spPr>
          <a:xfrm>
            <a:off x="3002785" y="6417360"/>
            <a:ext cx="3900433" cy="252000"/>
          </a:xfrm>
          <a:prstGeom prst="rect">
            <a:avLst/>
          </a:prstGeom>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ja-JP" sz="1000" b="0" i="0" u="none" strike="noStrike" kern="1200" cap="none" spc="0" normalizeH="0" baseline="0" noProof="0" smtClean="0">
                <a:ln>
                  <a:noFill/>
                </a:ln>
                <a:solidFill>
                  <a:schemeClr val="tx1"/>
                </a:solidFill>
                <a:effectLst/>
                <a:uLnTx/>
                <a:uFillTx/>
                <a:latin typeface="+mj-ea"/>
                <a:ea typeface="+mj-ea"/>
                <a:cs typeface="+mn-cs"/>
              </a:rPr>
              <a:t>3-3 </a:t>
            </a:r>
            <a:r>
              <a:rPr kumimoji="0" lang="ja-JP" altLang="en-US" sz="1000" b="0" i="0" u="none" strike="noStrike" kern="1200" cap="none" spc="0" normalizeH="0" baseline="0" noProof="0" smtClean="0">
                <a:ln>
                  <a:noFill/>
                </a:ln>
                <a:solidFill>
                  <a:schemeClr val="tx1"/>
                </a:solidFill>
                <a:effectLst/>
                <a:uLnTx/>
                <a:uFillTx/>
                <a:latin typeface="+mj-ea"/>
                <a:ea typeface="+mj-ea"/>
                <a:cs typeface="+mn-cs"/>
              </a:rPr>
              <a:t>番号制度の導入に向けて（制度編）</a:t>
            </a:r>
            <a:endParaRPr kumimoji="0" lang="en-US" altLang="ja-JP" sz="1000" b="0" i="0" u="none" strike="noStrike" kern="1200" cap="none" spc="0" normalizeH="0" baseline="0" noProof="0" dirty="0">
              <a:ln>
                <a:noFill/>
              </a:ln>
              <a:solidFill>
                <a:schemeClr val="tx1"/>
              </a:solidFill>
              <a:effectLst/>
              <a:uLnTx/>
              <a:uFillTx/>
              <a:latin typeface="+mj-ea"/>
              <a:ea typeface="+mj-ea"/>
              <a:cs typeface="+mn-cs"/>
            </a:endParaRPr>
          </a:p>
        </p:txBody>
      </p:sp>
    </p:spTree>
    <p:extLst>
      <p:ext uri="{BB962C8B-B14F-4D97-AF65-F5344CB8AC3E}">
        <p14:creationId xmlns="" xmlns:p14="http://schemas.microsoft.com/office/powerpoint/2010/main" val="404048902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タイトル 1"/>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r>
              <a:rPr lang="ja-JP" altLang="en-US" dirty="0" smtClean="0"/>
              <a:t>１２．</a:t>
            </a:r>
            <a:r>
              <a:rPr lang="ja-JP" altLang="ja-JP" dirty="0" smtClean="0"/>
              <a:t>本講義のまとめ</a:t>
            </a:r>
            <a:endParaRPr lang="ja-JP" altLang="en-US" dirty="0" smtClean="0"/>
          </a:p>
        </p:txBody>
      </p:sp>
      <p:sp>
        <p:nvSpPr>
          <p:cNvPr id="33794" name="Rectangle 3"/>
          <p:cNvSpPr>
            <a:spLocks noGrp="1" noChangeArrowheads="1"/>
          </p:cNvSpPr>
          <p:nvPr>
            <p:ph idx="1"/>
          </p:nvPr>
        </p:nvSpPr>
        <p:spPr bwMode="auto">
          <a:xfrm>
            <a:off x="495300" y="1341440"/>
            <a:ext cx="8915400" cy="4784725"/>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400" dirty="0" smtClean="0"/>
              <a:t>番号制度とは</a:t>
            </a:r>
          </a:p>
          <a:p>
            <a:pPr lvl="1"/>
            <a:r>
              <a:rPr lang="ja-JP" altLang="en-US" sz="2000" dirty="0" smtClean="0"/>
              <a:t>全国民に個人番号を付番すること等により、効率的な情報の管理、利用及び 迅速な情報の授受が可能</a:t>
            </a:r>
          </a:p>
          <a:p>
            <a:pPr lvl="1"/>
            <a:r>
              <a:rPr lang="ja-JP" altLang="en-US" sz="2000" dirty="0" smtClean="0"/>
              <a:t>それにより、行政業務の効率化及びサービスの高度化（国民の負担の軽減）を実現</a:t>
            </a:r>
            <a:endParaRPr lang="en-US" altLang="ja-JP" sz="2000" dirty="0" smtClean="0"/>
          </a:p>
          <a:p>
            <a:r>
              <a:rPr lang="ja-JP" altLang="en-US" sz="2400" dirty="0" smtClean="0"/>
              <a:t>番号制度の導入による業務への影響等</a:t>
            </a:r>
            <a:endParaRPr lang="en-US" altLang="ja-JP" sz="2400" dirty="0" smtClean="0"/>
          </a:p>
          <a:p>
            <a:pPr lvl="1"/>
            <a:r>
              <a:rPr lang="ja-JP" altLang="en-US" sz="2000" dirty="0" smtClean="0"/>
              <a:t>申請に応じた個人番号カードの交付</a:t>
            </a:r>
            <a:endParaRPr lang="en-US" altLang="ja-JP" sz="2000" dirty="0" smtClean="0"/>
          </a:p>
          <a:p>
            <a:pPr lvl="1"/>
            <a:r>
              <a:rPr lang="ja-JP" altLang="en-US" sz="2000" dirty="0" smtClean="0"/>
              <a:t>番号制度の導入により、税・社会保障分野を始めとしたいくつかの業務フローの変更、および情報システムの改修が必要</a:t>
            </a:r>
            <a:endParaRPr lang="en-US" altLang="ja-JP" sz="2000" dirty="0" smtClean="0"/>
          </a:p>
          <a:p>
            <a:pPr lvl="1"/>
            <a:r>
              <a:rPr lang="ja-JP" altLang="en-US" sz="2000" dirty="0" smtClean="0"/>
              <a:t>番号制度の導入を契機とした業務改善や新たなサービス（マイ・ポータルの活用等）の検討が期待される。</a:t>
            </a:r>
            <a:endParaRPr lang="en-US" altLang="ja-JP" sz="2000" dirty="0" smtClean="0"/>
          </a:p>
          <a:p>
            <a:pPr lvl="1"/>
            <a:r>
              <a:rPr lang="ja-JP" altLang="en-US" sz="2000" dirty="0" smtClean="0"/>
              <a:t>特定個人情報保護評価を実施する。前提として、特定個人情報の適正な取扱いに関するガイドライン等を参照したセキュリティポリシーに従う</a:t>
            </a:r>
            <a:endParaRPr lang="en-US" altLang="ja-JP" sz="2000" dirty="0" smtClean="0"/>
          </a:p>
        </p:txBody>
      </p:sp>
      <p:sp>
        <p:nvSpPr>
          <p:cNvPr id="5" name="スライド番号プレースホルダ 4"/>
          <p:cNvSpPr>
            <a:spLocks noGrp="1"/>
          </p:cNvSpPr>
          <p:nvPr>
            <p:ph type="sldNum" sz="quarter" idx="12"/>
          </p:nvPr>
        </p:nvSpPr>
        <p:spPr/>
        <p:txBody>
          <a:bodyPr/>
          <a:lstStyle/>
          <a:p>
            <a:pPr>
              <a:defRPr/>
            </a:pPr>
            <a:fld id="{1E1B02A3-A528-4AD9-8E4B-5D87DB124C28}" type="slidenum">
              <a:rPr lang="ja-JP" altLang="en-US" smtClean="0"/>
              <a:pPr>
                <a:defRPr/>
              </a:pPr>
              <a:t>34</a:t>
            </a:fld>
            <a:endParaRPr lang="en-US" altLang="ja-JP"/>
          </a:p>
        </p:txBody>
      </p:sp>
      <p:sp>
        <p:nvSpPr>
          <p:cNvPr id="6" name="フッター プレースホルダ 5"/>
          <p:cNvSpPr>
            <a:spLocks noGrp="1"/>
          </p:cNvSpPr>
          <p:nvPr>
            <p:ph type="ftr" sz="quarter" idx="11"/>
          </p:nvPr>
        </p:nvSpPr>
        <p:spPr/>
        <p:txBody>
          <a:bodyPr/>
          <a:lstStyle/>
          <a:p>
            <a:pPr>
              <a:defRPr/>
            </a:pPr>
            <a:r>
              <a:rPr lang="en-US" altLang="ja-JP" smtClean="0"/>
              <a:t>3-3 </a:t>
            </a:r>
            <a:r>
              <a:rPr lang="ja-JP" altLang="en-US" smtClean="0"/>
              <a:t>番号制度の導入に向けて（制度編）</a:t>
            </a:r>
            <a:endParaRPr lang="en-US" altLang="ja-JP"/>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7" name="Picture 13"/>
          <p:cNvPicPr>
            <a:picLocks noChangeAspect="1" noChangeArrowheads="1"/>
          </p:cNvPicPr>
          <p:nvPr/>
        </p:nvPicPr>
        <p:blipFill>
          <a:blip r:embed="rId3" cstate="print"/>
          <a:srcRect/>
          <a:stretch>
            <a:fillRect/>
          </a:stretch>
        </p:blipFill>
        <p:spPr bwMode="auto">
          <a:xfrm>
            <a:off x="1064568" y="2780928"/>
            <a:ext cx="1407352" cy="1762894"/>
          </a:xfrm>
          <a:prstGeom prst="rect">
            <a:avLst/>
          </a:prstGeom>
          <a:noFill/>
          <a:ln w="9525">
            <a:noFill/>
            <a:miter lim="800000"/>
            <a:headEnd/>
            <a:tailEnd/>
          </a:ln>
        </p:spPr>
      </p:pic>
      <p:sp>
        <p:nvSpPr>
          <p:cNvPr id="6156" name="タイトル 1"/>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r>
              <a:rPr lang="ja-JP" altLang="ja-JP" smtClean="0"/>
              <a:t>３．</a:t>
            </a:r>
            <a:r>
              <a:rPr lang="ja-JP" altLang="en-US" smtClean="0"/>
              <a:t>番号制度とは</a:t>
            </a:r>
          </a:p>
        </p:txBody>
      </p:sp>
      <p:sp>
        <p:nvSpPr>
          <p:cNvPr id="6146" name="コンテンツ プレースホルダ 3"/>
          <p:cNvSpPr>
            <a:spLocks noGrp="1"/>
          </p:cNvSpPr>
          <p:nvPr>
            <p:ph idx="1"/>
          </p:nvPr>
        </p:nvSpPr>
        <p:spPr bwMode="auto">
          <a:xfrm>
            <a:off x="495300" y="1341438"/>
            <a:ext cx="8915400" cy="1450975"/>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000" dirty="0" smtClean="0"/>
              <a:t>社会保障と税の各制度における効率性、透明性の向上を図り、給付や負担の</a:t>
            </a:r>
            <a:endParaRPr lang="en-US" altLang="ja-JP" sz="2000" dirty="0" smtClean="0"/>
          </a:p>
          <a:p>
            <a:pPr>
              <a:buNone/>
            </a:pPr>
            <a:r>
              <a:rPr lang="ja-JP" altLang="en-US" sz="2000" dirty="0" smtClean="0"/>
              <a:t>　　公平性を確保する社会インフラ。</a:t>
            </a:r>
            <a:endParaRPr lang="en-US" altLang="ja-JP" sz="2000" dirty="0" smtClean="0"/>
          </a:p>
          <a:p>
            <a:r>
              <a:rPr lang="ja-JP" altLang="en-US" sz="2000" dirty="0" smtClean="0"/>
              <a:t>番号制度の導入により、様々な行政機関等が保有する個人に関する情報について、同じ人の情報であることがわかるようになる。</a:t>
            </a:r>
          </a:p>
        </p:txBody>
      </p:sp>
      <p:sp>
        <p:nvSpPr>
          <p:cNvPr id="6" name="正方形/長方形 5"/>
          <p:cNvSpPr/>
          <p:nvPr/>
        </p:nvSpPr>
        <p:spPr bwMode="auto">
          <a:xfrm>
            <a:off x="3432175" y="2960688"/>
            <a:ext cx="1873250" cy="468312"/>
          </a:xfrm>
          <a:prstGeom prst="rect">
            <a:avLst/>
          </a:prstGeom>
          <a:gradFill>
            <a:gsLst>
              <a:gs pos="0">
                <a:schemeClr val="accent3">
                  <a:tint val="50000"/>
                  <a:satMod val="300000"/>
                </a:schemeClr>
              </a:gs>
              <a:gs pos="0">
                <a:schemeClr val="accent3">
                  <a:tint val="37000"/>
                  <a:satMod val="300000"/>
                </a:schemeClr>
              </a:gs>
              <a:gs pos="100000">
                <a:srgbClr val="FFCC66"/>
              </a:gs>
            </a:gsLst>
            <a:lin ang="16200000" scaled="1"/>
          </a:gradFill>
          <a:ln w="28575">
            <a:solidFill>
              <a:srgbClr val="FF9933"/>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lstStyle/>
          <a:p>
            <a:pPr algn="ctr">
              <a:defRPr/>
            </a:pPr>
            <a:r>
              <a:rPr lang="ja-JP" altLang="en-US" sz="2400" b="1" dirty="0">
                <a:solidFill>
                  <a:srgbClr val="000066"/>
                </a:solidFill>
                <a:latin typeface="HGPｺﾞｼｯｸM" pitchFamily="50" charset="-128"/>
                <a:ea typeface="HGPｺﾞｼｯｸM" pitchFamily="50" charset="-128"/>
              </a:rPr>
              <a:t>①付番</a:t>
            </a:r>
          </a:p>
        </p:txBody>
      </p:sp>
      <p:sp>
        <p:nvSpPr>
          <p:cNvPr id="7" name="正方形/長方形 6"/>
          <p:cNvSpPr/>
          <p:nvPr/>
        </p:nvSpPr>
        <p:spPr bwMode="auto">
          <a:xfrm>
            <a:off x="1273176" y="4676777"/>
            <a:ext cx="1871663" cy="468313"/>
          </a:xfrm>
          <a:prstGeom prst="rect">
            <a:avLst/>
          </a:prstGeom>
          <a:gradFill flip="none" rotWithShape="1">
            <a:gsLst>
              <a:gs pos="0">
                <a:schemeClr val="accent3">
                  <a:tint val="50000"/>
                  <a:satMod val="300000"/>
                </a:schemeClr>
              </a:gs>
              <a:gs pos="0">
                <a:schemeClr val="accent3">
                  <a:tint val="37000"/>
                  <a:satMod val="300000"/>
                </a:schemeClr>
              </a:gs>
              <a:gs pos="100000">
                <a:srgbClr val="FFCC66"/>
              </a:gs>
            </a:gsLst>
            <a:lin ang="8100000" scaled="1"/>
            <a:tileRect/>
          </a:gradFill>
          <a:ln w="28575">
            <a:solidFill>
              <a:srgbClr val="FF9933"/>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lstStyle/>
          <a:p>
            <a:pPr algn="ctr">
              <a:defRPr/>
            </a:pPr>
            <a:r>
              <a:rPr lang="ja-JP" altLang="en-US" sz="2400" b="1" dirty="0">
                <a:solidFill>
                  <a:srgbClr val="000066"/>
                </a:solidFill>
                <a:latin typeface="HGPｺﾞｼｯｸM" pitchFamily="50" charset="-128"/>
                <a:ea typeface="HGPｺﾞｼｯｸM" pitchFamily="50" charset="-128"/>
              </a:rPr>
              <a:t>②情報連携</a:t>
            </a:r>
          </a:p>
        </p:txBody>
      </p:sp>
      <p:sp>
        <p:nvSpPr>
          <p:cNvPr id="8" name="正方形/長方形 7"/>
          <p:cNvSpPr/>
          <p:nvPr/>
        </p:nvSpPr>
        <p:spPr bwMode="auto">
          <a:xfrm>
            <a:off x="5592763" y="4676777"/>
            <a:ext cx="1871662" cy="468313"/>
          </a:xfrm>
          <a:prstGeom prst="rect">
            <a:avLst/>
          </a:prstGeom>
          <a:gradFill flip="none" rotWithShape="1">
            <a:gsLst>
              <a:gs pos="0">
                <a:schemeClr val="accent3">
                  <a:tint val="50000"/>
                  <a:satMod val="300000"/>
                </a:schemeClr>
              </a:gs>
              <a:gs pos="0">
                <a:schemeClr val="accent3">
                  <a:tint val="37000"/>
                  <a:satMod val="300000"/>
                </a:schemeClr>
              </a:gs>
              <a:gs pos="100000">
                <a:srgbClr val="FFCC66"/>
              </a:gs>
            </a:gsLst>
            <a:lin ang="2700000" scaled="1"/>
            <a:tileRect/>
          </a:gradFill>
          <a:ln w="28575">
            <a:solidFill>
              <a:srgbClr val="FF9933"/>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lstStyle/>
          <a:p>
            <a:pPr algn="ctr">
              <a:defRPr/>
            </a:pPr>
            <a:r>
              <a:rPr lang="ja-JP" altLang="en-US" sz="2400" b="1" dirty="0">
                <a:solidFill>
                  <a:srgbClr val="000066"/>
                </a:solidFill>
                <a:latin typeface="HGPｺﾞｼｯｸM" pitchFamily="50" charset="-128"/>
                <a:ea typeface="HGPｺﾞｼｯｸM" pitchFamily="50" charset="-128"/>
              </a:rPr>
              <a:t>③本人確認</a:t>
            </a:r>
          </a:p>
        </p:txBody>
      </p:sp>
      <p:sp>
        <p:nvSpPr>
          <p:cNvPr id="9" name="上下矢印 8"/>
          <p:cNvSpPr/>
          <p:nvPr/>
        </p:nvSpPr>
        <p:spPr bwMode="auto">
          <a:xfrm rot="2155312">
            <a:off x="2997202" y="3452813"/>
            <a:ext cx="360363" cy="1135062"/>
          </a:xfrm>
          <a:prstGeom prst="upDownArrow">
            <a:avLst/>
          </a:prstGeom>
          <a:ln>
            <a:solidFill>
              <a:srgbClr val="FF660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a:defRPr/>
            </a:pPr>
            <a:endParaRPr lang="ja-JP" altLang="en-US">
              <a:solidFill>
                <a:srgbClr val="000066"/>
              </a:solidFill>
              <a:latin typeface="HGPｺﾞｼｯｸM" pitchFamily="50" charset="-128"/>
              <a:ea typeface="HGPｺﾞｼｯｸM" pitchFamily="50" charset="-128"/>
            </a:endParaRPr>
          </a:p>
        </p:txBody>
      </p:sp>
      <p:sp>
        <p:nvSpPr>
          <p:cNvPr id="10" name="上下矢印 9"/>
          <p:cNvSpPr/>
          <p:nvPr/>
        </p:nvSpPr>
        <p:spPr bwMode="auto">
          <a:xfrm rot="19389125">
            <a:off x="5400676" y="3452813"/>
            <a:ext cx="360363" cy="1135062"/>
          </a:xfrm>
          <a:prstGeom prst="upDownArrow">
            <a:avLst/>
          </a:prstGeom>
          <a:ln>
            <a:solidFill>
              <a:srgbClr val="FF660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a:defRPr/>
            </a:pPr>
            <a:endParaRPr lang="ja-JP" altLang="en-US">
              <a:solidFill>
                <a:srgbClr val="000066"/>
              </a:solidFill>
              <a:latin typeface="HGPｺﾞｼｯｸM" pitchFamily="50" charset="-128"/>
              <a:ea typeface="HGPｺﾞｼｯｸM" pitchFamily="50" charset="-128"/>
            </a:endParaRPr>
          </a:p>
        </p:txBody>
      </p:sp>
      <p:sp>
        <p:nvSpPr>
          <p:cNvPr id="11" name="上下矢印 10"/>
          <p:cNvSpPr/>
          <p:nvPr/>
        </p:nvSpPr>
        <p:spPr bwMode="auto">
          <a:xfrm rot="5400000">
            <a:off x="4188620" y="4344196"/>
            <a:ext cx="360363" cy="1133475"/>
          </a:xfrm>
          <a:prstGeom prst="upDownArrow">
            <a:avLst/>
          </a:prstGeom>
          <a:ln>
            <a:solidFill>
              <a:srgbClr val="FF660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a:defRPr/>
            </a:pPr>
            <a:endParaRPr lang="ja-JP" altLang="en-US">
              <a:solidFill>
                <a:srgbClr val="000066"/>
              </a:solidFill>
              <a:latin typeface="HGPｺﾞｼｯｸM" pitchFamily="50" charset="-128"/>
              <a:ea typeface="HGPｺﾞｼｯｸM" pitchFamily="50" charset="-128"/>
            </a:endParaRPr>
          </a:p>
        </p:txBody>
      </p:sp>
      <p:sp>
        <p:nvSpPr>
          <p:cNvPr id="6153" name="テキスト ボックス 4"/>
          <p:cNvSpPr txBox="1">
            <a:spLocks noChangeArrowheads="1"/>
          </p:cNvSpPr>
          <p:nvPr/>
        </p:nvSpPr>
        <p:spPr bwMode="auto">
          <a:xfrm>
            <a:off x="5448300" y="2865439"/>
            <a:ext cx="4112023" cy="923330"/>
          </a:xfrm>
          <a:prstGeom prst="rect">
            <a:avLst/>
          </a:prstGeom>
          <a:noFill/>
          <a:ln w="9525">
            <a:noFill/>
            <a:miter lim="800000"/>
            <a:headEnd/>
            <a:tailEnd/>
          </a:ln>
        </p:spPr>
        <p:txBody>
          <a:bodyPr wrap="none">
            <a:spAutoFit/>
          </a:bodyPr>
          <a:lstStyle/>
          <a:p>
            <a:r>
              <a:rPr kumimoji="1" lang="ja-JP" altLang="en-US">
                <a:solidFill>
                  <a:srgbClr val="000066"/>
                </a:solidFill>
                <a:latin typeface="HGPｺﾞｼｯｸM" pitchFamily="50" charset="-128"/>
                <a:ea typeface="HGPｺﾞｼｯｸM" pitchFamily="50" charset="-128"/>
              </a:rPr>
              <a:t>ア）悉皆性（住民票を有する全員に付番）</a:t>
            </a:r>
            <a:endParaRPr kumimoji="1" lang="en-US" altLang="ja-JP">
              <a:solidFill>
                <a:srgbClr val="000066"/>
              </a:solidFill>
              <a:latin typeface="HGPｺﾞｼｯｸM" pitchFamily="50" charset="-128"/>
              <a:ea typeface="HGPｺﾞｼｯｸM" pitchFamily="50" charset="-128"/>
            </a:endParaRPr>
          </a:p>
          <a:p>
            <a:r>
              <a:rPr kumimoji="1" lang="ja-JP" altLang="en-US">
                <a:solidFill>
                  <a:srgbClr val="000066"/>
                </a:solidFill>
                <a:latin typeface="HGPｺﾞｼｯｸM" pitchFamily="50" charset="-128"/>
                <a:ea typeface="HGPｺﾞｼｯｸM" pitchFamily="50" charset="-128"/>
              </a:rPr>
              <a:t>イ）唯一無二性</a:t>
            </a:r>
            <a:endParaRPr kumimoji="1" lang="en-US" altLang="ja-JP">
              <a:solidFill>
                <a:srgbClr val="000066"/>
              </a:solidFill>
              <a:latin typeface="HGPｺﾞｼｯｸM" pitchFamily="50" charset="-128"/>
              <a:ea typeface="HGPｺﾞｼｯｸM" pitchFamily="50" charset="-128"/>
            </a:endParaRPr>
          </a:p>
          <a:p>
            <a:r>
              <a:rPr kumimoji="1" lang="ja-JP" altLang="en-US">
                <a:solidFill>
                  <a:srgbClr val="000066"/>
                </a:solidFill>
                <a:latin typeface="HGPｺﾞｼｯｸM" pitchFamily="50" charset="-128"/>
                <a:ea typeface="HGPｺﾞｼｯｸM" pitchFamily="50" charset="-128"/>
              </a:rPr>
              <a:t>ウ）視認性（見える番号）</a:t>
            </a:r>
          </a:p>
        </p:txBody>
      </p:sp>
      <p:sp>
        <p:nvSpPr>
          <p:cNvPr id="6154" name="テキスト ボックス 12"/>
          <p:cNvSpPr txBox="1">
            <a:spLocks noChangeArrowheads="1"/>
          </p:cNvSpPr>
          <p:nvPr/>
        </p:nvSpPr>
        <p:spPr bwMode="auto">
          <a:xfrm>
            <a:off x="5561013" y="5243515"/>
            <a:ext cx="3703637" cy="922337"/>
          </a:xfrm>
          <a:prstGeom prst="rect">
            <a:avLst/>
          </a:prstGeom>
          <a:noFill/>
          <a:ln w="9525">
            <a:noFill/>
            <a:miter lim="800000"/>
            <a:headEnd/>
            <a:tailEnd/>
          </a:ln>
        </p:spPr>
        <p:txBody>
          <a:bodyPr>
            <a:spAutoFit/>
          </a:bodyPr>
          <a:lstStyle/>
          <a:p>
            <a:pPr marL="265113" indent="-265113"/>
            <a:r>
              <a:rPr kumimoji="1" lang="ja-JP" altLang="en-US">
                <a:solidFill>
                  <a:srgbClr val="000066"/>
                </a:solidFill>
                <a:latin typeface="HGPｺﾞｼｯｸM" pitchFamily="50" charset="-128"/>
                <a:ea typeface="HGPｺﾞｼｯｸM" pitchFamily="50" charset="-128"/>
              </a:rPr>
              <a:t>ア）自分が自分であることを証明するための仕組み</a:t>
            </a:r>
            <a:endParaRPr kumimoji="1" lang="en-US" altLang="ja-JP">
              <a:solidFill>
                <a:srgbClr val="000066"/>
              </a:solidFill>
              <a:latin typeface="HGPｺﾞｼｯｸM" pitchFamily="50" charset="-128"/>
              <a:ea typeface="HGPｺﾞｼｯｸM" pitchFamily="50" charset="-128"/>
            </a:endParaRPr>
          </a:p>
          <a:p>
            <a:pPr marL="265113" indent="-265113"/>
            <a:r>
              <a:rPr kumimoji="1" lang="ja-JP" altLang="en-US">
                <a:solidFill>
                  <a:srgbClr val="000066"/>
                </a:solidFill>
                <a:latin typeface="HGPｺﾞｼｯｸM" pitchFamily="50" charset="-128"/>
                <a:ea typeface="HGPｺﾞｼｯｸM" pitchFamily="50" charset="-128"/>
              </a:rPr>
              <a:t>イ）番号の真正性を証明</a:t>
            </a:r>
          </a:p>
        </p:txBody>
      </p:sp>
      <p:sp>
        <p:nvSpPr>
          <p:cNvPr id="6155" name="テキスト ボックス 13"/>
          <p:cNvSpPr txBox="1">
            <a:spLocks noChangeArrowheads="1"/>
          </p:cNvSpPr>
          <p:nvPr/>
        </p:nvSpPr>
        <p:spPr bwMode="auto">
          <a:xfrm>
            <a:off x="663575" y="5243515"/>
            <a:ext cx="3849688" cy="922337"/>
          </a:xfrm>
          <a:prstGeom prst="rect">
            <a:avLst/>
          </a:prstGeom>
          <a:noFill/>
          <a:ln w="9525">
            <a:noFill/>
            <a:miter lim="800000"/>
            <a:headEnd/>
            <a:tailEnd/>
          </a:ln>
        </p:spPr>
        <p:txBody>
          <a:bodyPr>
            <a:spAutoFit/>
          </a:bodyPr>
          <a:lstStyle/>
          <a:p>
            <a:pPr marL="265113" indent="-265113"/>
            <a:r>
              <a:rPr kumimoji="1" lang="ja-JP" altLang="en-US">
                <a:solidFill>
                  <a:srgbClr val="000066"/>
                </a:solidFill>
                <a:latin typeface="HGPｺﾞｼｯｸM" pitchFamily="50" charset="-128"/>
                <a:ea typeface="HGPｺﾞｼｯｸM" pitchFamily="50" charset="-128"/>
              </a:rPr>
              <a:t>ア）複数の機関間において、同一人の情報を関連付けて相互に活用する仕組み</a:t>
            </a:r>
            <a:endParaRPr kumimoji="1" lang="en-US" altLang="ja-JP">
              <a:solidFill>
                <a:srgbClr val="000066"/>
              </a:solidFill>
              <a:latin typeface="HGPｺﾞｼｯｸM" pitchFamily="50" charset="-128"/>
              <a:ea typeface="HGPｺﾞｼｯｸM" pitchFamily="50" charset="-128"/>
            </a:endParaRPr>
          </a:p>
        </p:txBody>
      </p:sp>
      <p:sp>
        <p:nvSpPr>
          <p:cNvPr id="15" name="スライド番号プレースホルダ 14"/>
          <p:cNvSpPr>
            <a:spLocks noGrp="1"/>
          </p:cNvSpPr>
          <p:nvPr>
            <p:ph type="sldNum" sz="quarter" idx="12"/>
          </p:nvPr>
        </p:nvSpPr>
        <p:spPr/>
        <p:txBody>
          <a:bodyPr/>
          <a:lstStyle/>
          <a:p>
            <a:pPr>
              <a:defRPr/>
            </a:pPr>
            <a:fld id="{1E1B02A3-A528-4AD9-8E4B-5D87DB124C28}" type="slidenum">
              <a:rPr lang="ja-JP" altLang="en-US" smtClean="0"/>
              <a:pPr>
                <a:defRPr/>
              </a:pPr>
              <a:t>3</a:t>
            </a:fld>
            <a:endParaRPr lang="en-US" altLang="ja-JP"/>
          </a:p>
        </p:txBody>
      </p:sp>
      <p:sp>
        <p:nvSpPr>
          <p:cNvPr id="16" name="フッター プレースホルダ 15"/>
          <p:cNvSpPr>
            <a:spLocks noGrp="1"/>
          </p:cNvSpPr>
          <p:nvPr>
            <p:ph type="ftr" sz="quarter" idx="11"/>
          </p:nvPr>
        </p:nvSpPr>
        <p:spPr/>
        <p:txBody>
          <a:bodyPr/>
          <a:lstStyle/>
          <a:p>
            <a:pPr>
              <a:defRPr/>
            </a:pPr>
            <a:r>
              <a:rPr lang="en-US" altLang="ja-JP" smtClean="0"/>
              <a:t>3-3 </a:t>
            </a:r>
            <a:r>
              <a:rPr lang="ja-JP" altLang="en-US" smtClean="0"/>
              <a:t>番号制度の導入に向けて（制度編）</a:t>
            </a:r>
            <a:endParaRPr lang="en-US" altLang="ja-JP"/>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タイトル 1"/>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r>
              <a:rPr lang="ja-JP" altLang="en-US" dirty="0" smtClean="0"/>
              <a:t>４</a:t>
            </a:r>
            <a:r>
              <a:rPr lang="ja-JP" altLang="ja-JP" dirty="0" smtClean="0"/>
              <a:t>．</a:t>
            </a:r>
            <a:r>
              <a:rPr lang="ja-JP" altLang="en-US" dirty="0" smtClean="0"/>
              <a:t>番号制度の目的　</a:t>
            </a:r>
            <a:r>
              <a:rPr lang="ja-JP" altLang="en-US" sz="2400" dirty="0" smtClean="0"/>
              <a:t>（第１８３回国会提出法案ベース）</a:t>
            </a:r>
          </a:p>
        </p:txBody>
      </p:sp>
      <p:sp>
        <p:nvSpPr>
          <p:cNvPr id="6147" name="Rectangle 3"/>
          <p:cNvSpPr>
            <a:spLocks noGrp="1" noChangeArrowheads="1"/>
          </p:cNvSpPr>
          <p:nvPr>
            <p:ph idx="1"/>
          </p:nvPr>
        </p:nvSpPr>
        <p:spPr bwMode="auto">
          <a:xfrm>
            <a:off x="495300" y="1341440"/>
            <a:ext cx="9066213" cy="4784725"/>
          </a:xfrm>
          <a:extLst/>
        </p:spPr>
        <p:txBody>
          <a:bodyPr vert="horz" wrap="square" lIns="91440" tIns="45720" rIns="91440" bIns="45720" numCol="1" anchor="t" anchorCtr="0" compatLnSpc="1">
            <a:prstTxWarp prst="textNoShape">
              <a:avLst/>
            </a:prstTxWarp>
          </a:bodyPr>
          <a:lstStyle/>
          <a:p>
            <a:pPr marL="0" indent="0">
              <a:buFont typeface="Wingdings" pitchFamily="2" charset="2"/>
              <a:buNone/>
              <a:defRPr/>
            </a:pPr>
            <a:r>
              <a:rPr lang="ja-JP" altLang="en-US" sz="2800" dirty="0" smtClean="0"/>
              <a:t>行政</a:t>
            </a:r>
            <a:r>
              <a:rPr lang="ja-JP" altLang="en-US" sz="2800" dirty="0"/>
              <a:t>手続における特定の個人を識別するための番号の</a:t>
            </a:r>
            <a:r>
              <a:rPr lang="en-US" altLang="ja-JP" sz="2800" dirty="0"/>
              <a:t/>
            </a:r>
            <a:br>
              <a:rPr lang="en-US" altLang="ja-JP" sz="2800" dirty="0"/>
            </a:br>
            <a:r>
              <a:rPr lang="ja-JP" altLang="en-US" sz="2800" dirty="0"/>
              <a:t>利用等に関する法律案 </a:t>
            </a:r>
            <a:endParaRPr lang="en-US" altLang="ja-JP" sz="2800" dirty="0"/>
          </a:p>
          <a:p>
            <a:pPr marL="0" indent="0">
              <a:buFont typeface="Wingdings" pitchFamily="2" charset="2"/>
              <a:buNone/>
              <a:defRPr/>
            </a:pPr>
            <a:endParaRPr lang="en-US" altLang="ja-JP" sz="2800" dirty="0" smtClean="0"/>
          </a:p>
          <a:p>
            <a:pPr>
              <a:defRPr/>
            </a:pPr>
            <a:r>
              <a:rPr lang="ja-JP" altLang="en-US" sz="2800" dirty="0" smtClean="0"/>
              <a:t>番号制度の目的</a:t>
            </a:r>
          </a:p>
          <a:p>
            <a:pPr lvl="1">
              <a:spcBef>
                <a:spcPts val="600"/>
              </a:spcBef>
              <a:defRPr/>
            </a:pPr>
            <a:r>
              <a:rPr lang="ja-JP" altLang="en-US" sz="2400" dirty="0" smtClean="0"/>
              <a:t>個人番号及び法人番号を活用した</a:t>
            </a:r>
            <a:r>
              <a:rPr lang="ja-JP" altLang="en-US" sz="2400" b="1" u="sng" dirty="0" smtClean="0"/>
              <a:t>効率的な情報の管理</a:t>
            </a:r>
            <a:r>
              <a:rPr lang="ja-JP" altLang="en-US" sz="2400" b="1" u="sng" dirty="0"/>
              <a:t>及び</a:t>
            </a:r>
            <a:r>
              <a:rPr lang="ja-JP" altLang="en-US" sz="2400" b="1" u="sng" dirty="0" smtClean="0"/>
              <a:t>利用</a:t>
            </a:r>
            <a:r>
              <a:rPr lang="ja-JP" altLang="en-US" sz="2400" dirty="0"/>
              <a:t>並びに他の行政事務を処理する者との間における</a:t>
            </a:r>
            <a:r>
              <a:rPr lang="ja-JP" altLang="en-US" sz="2400" b="1" u="sng" dirty="0"/>
              <a:t>迅速</a:t>
            </a:r>
            <a:r>
              <a:rPr lang="ja-JP" altLang="en-US" sz="2400" b="1" u="sng" dirty="0" smtClean="0"/>
              <a:t>な情報の授受</a:t>
            </a:r>
            <a:endParaRPr lang="en-US" altLang="ja-JP" sz="2400" b="1" u="sng" dirty="0" smtClean="0"/>
          </a:p>
          <a:p>
            <a:pPr lvl="1">
              <a:spcBef>
                <a:spcPts val="600"/>
              </a:spcBef>
              <a:defRPr/>
            </a:pPr>
            <a:r>
              <a:rPr lang="ja-JP" altLang="en-US" sz="2400" dirty="0" smtClean="0"/>
              <a:t>手続の簡素化による</a:t>
            </a:r>
            <a:r>
              <a:rPr lang="ja-JP" altLang="en-US" sz="2400" b="1" u="sng" dirty="0" smtClean="0"/>
              <a:t>国民の負担の軽減</a:t>
            </a:r>
            <a:endParaRPr lang="en-US" altLang="ja-JP" sz="2400" b="1" u="sng" dirty="0" smtClean="0"/>
          </a:p>
          <a:p>
            <a:pPr lvl="1">
              <a:spcBef>
                <a:spcPts val="600"/>
              </a:spcBef>
              <a:defRPr/>
            </a:pPr>
            <a:r>
              <a:rPr lang="ja-JP" altLang="en-US" sz="2400" dirty="0" smtClean="0"/>
              <a:t>現行個人情報保護法制の特例を定め、</a:t>
            </a:r>
            <a:r>
              <a:rPr lang="ja-JP" altLang="en-US" sz="2400" b="1" u="sng" dirty="0"/>
              <a:t>個人番号</a:t>
            </a:r>
            <a:r>
              <a:rPr lang="ja-JP" altLang="en-US" sz="2400" b="1" u="sng" dirty="0" smtClean="0"/>
              <a:t>その他の特定個人情報（個人番号を含む個人情報）の適正な取扱いの確保</a:t>
            </a:r>
          </a:p>
          <a:p>
            <a:pPr>
              <a:defRPr/>
            </a:pPr>
            <a:endParaRPr lang="ja-JP" altLang="en-US" dirty="0" smtClean="0"/>
          </a:p>
        </p:txBody>
      </p:sp>
      <p:sp>
        <p:nvSpPr>
          <p:cNvPr id="4" name="スライド番号プレースホルダ 3"/>
          <p:cNvSpPr>
            <a:spLocks noGrp="1"/>
          </p:cNvSpPr>
          <p:nvPr>
            <p:ph type="sldNum" sz="quarter" idx="12"/>
          </p:nvPr>
        </p:nvSpPr>
        <p:spPr/>
        <p:txBody>
          <a:bodyPr/>
          <a:lstStyle/>
          <a:p>
            <a:pPr>
              <a:defRPr/>
            </a:pPr>
            <a:fld id="{1E1B02A3-A528-4AD9-8E4B-5D87DB124C28}" type="slidenum">
              <a:rPr lang="ja-JP" altLang="en-US" smtClean="0"/>
              <a:pPr>
                <a:defRPr/>
              </a:pPr>
              <a:t>4</a:t>
            </a:fld>
            <a:endParaRPr lang="en-US" altLang="ja-JP"/>
          </a:p>
        </p:txBody>
      </p:sp>
      <p:sp>
        <p:nvSpPr>
          <p:cNvPr id="5" name="フッター プレースホルダ 4"/>
          <p:cNvSpPr>
            <a:spLocks noGrp="1"/>
          </p:cNvSpPr>
          <p:nvPr>
            <p:ph type="ftr" sz="quarter" idx="11"/>
          </p:nvPr>
        </p:nvSpPr>
        <p:spPr/>
        <p:txBody>
          <a:bodyPr/>
          <a:lstStyle/>
          <a:p>
            <a:pPr>
              <a:defRPr/>
            </a:pPr>
            <a:r>
              <a:rPr lang="en-US" altLang="ja-JP" smtClean="0"/>
              <a:t>3-3 </a:t>
            </a:r>
            <a:r>
              <a:rPr lang="ja-JP" altLang="en-US" smtClean="0"/>
              <a:t>番号制度の導入に向けて（制度編）</a:t>
            </a:r>
            <a:endParaRPr lang="en-US" altLang="ja-JP"/>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タイトル 1"/>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r>
              <a:rPr lang="ja-JP" altLang="en-US" dirty="0" smtClean="0"/>
              <a:t>５</a:t>
            </a:r>
            <a:r>
              <a:rPr lang="ja-JP" altLang="ja-JP" dirty="0" smtClean="0"/>
              <a:t>．</a:t>
            </a:r>
            <a:r>
              <a:rPr lang="ja-JP" altLang="en-US" dirty="0" smtClean="0"/>
              <a:t>番号制度の概要　</a:t>
            </a:r>
            <a:r>
              <a:rPr lang="ja-JP" altLang="en-US" sz="2400" dirty="0" smtClean="0"/>
              <a:t>～構成～</a:t>
            </a:r>
          </a:p>
        </p:txBody>
      </p:sp>
      <p:sp>
        <p:nvSpPr>
          <p:cNvPr id="8194" name="Rectangle 3"/>
          <p:cNvSpPr>
            <a:spLocks noGrp="1" noChangeArrowheads="1"/>
          </p:cNvSpPr>
          <p:nvPr>
            <p:ph idx="1"/>
          </p:nvPr>
        </p:nvSpPr>
        <p:spPr bwMode="auto">
          <a:xfrm>
            <a:off x="495300" y="1295400"/>
            <a:ext cx="8915400" cy="4967288"/>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800" dirty="0" smtClean="0"/>
              <a:t>番号制度案の概要</a:t>
            </a:r>
          </a:p>
          <a:p>
            <a:pPr lvl="1"/>
            <a:r>
              <a:rPr lang="zh-CN" altLang="en-US" sz="2400" dirty="0" smtClean="0"/>
              <a:t>第１章  総則（第１条～第</a:t>
            </a:r>
            <a:r>
              <a:rPr lang="ja-JP" altLang="en-US" sz="2400" dirty="0" smtClean="0"/>
              <a:t>６</a:t>
            </a:r>
            <a:r>
              <a:rPr lang="zh-CN" altLang="en-US" sz="2400" dirty="0" smtClean="0"/>
              <a:t>条）</a:t>
            </a:r>
            <a:endParaRPr lang="en-US" altLang="zh-CN" sz="2400" dirty="0" smtClean="0"/>
          </a:p>
          <a:p>
            <a:pPr lvl="1"/>
            <a:r>
              <a:rPr lang="zh-CN" altLang="en-US" sz="2400" dirty="0" smtClean="0"/>
              <a:t>第２章  個人番号（第</a:t>
            </a:r>
            <a:r>
              <a:rPr lang="ja-JP" altLang="en-US" sz="2400" dirty="0" smtClean="0"/>
              <a:t>７</a:t>
            </a:r>
            <a:r>
              <a:rPr lang="zh-CN" altLang="en-US" sz="2400" dirty="0" smtClean="0"/>
              <a:t>条～第１</a:t>
            </a:r>
            <a:r>
              <a:rPr lang="ja-JP" altLang="en-US" sz="2400" dirty="0" smtClean="0"/>
              <a:t>６</a:t>
            </a:r>
            <a:r>
              <a:rPr lang="zh-CN" altLang="en-US" sz="2400" dirty="0" smtClean="0"/>
              <a:t>条）</a:t>
            </a:r>
            <a:endParaRPr lang="en-US" altLang="zh-CN" sz="2400" dirty="0" smtClean="0"/>
          </a:p>
          <a:p>
            <a:pPr lvl="1"/>
            <a:r>
              <a:rPr lang="ja-JP" altLang="en-US" sz="2400" dirty="0" smtClean="0"/>
              <a:t>第３章  個人番号カード（第１７条～第１８条）</a:t>
            </a:r>
            <a:endParaRPr lang="en-US" altLang="ja-JP" sz="2400" dirty="0" smtClean="0"/>
          </a:p>
          <a:p>
            <a:pPr lvl="1"/>
            <a:r>
              <a:rPr lang="ja-JP" altLang="en-US" sz="2400" dirty="0" smtClean="0"/>
              <a:t>第４章  特定個人情報の提供（第１９条～第２５条）</a:t>
            </a:r>
            <a:endParaRPr lang="en-US" altLang="ja-JP" sz="2400" dirty="0" smtClean="0"/>
          </a:p>
          <a:p>
            <a:pPr lvl="1"/>
            <a:r>
              <a:rPr lang="ja-JP" altLang="en-US" sz="2400" dirty="0" smtClean="0"/>
              <a:t>第５章  特定個人情報の保護（第２６条～第３５条）</a:t>
            </a:r>
            <a:endParaRPr lang="en-US" altLang="ja-JP" sz="2400" dirty="0" smtClean="0"/>
          </a:p>
          <a:p>
            <a:pPr lvl="1"/>
            <a:r>
              <a:rPr lang="ja-JP" altLang="en-US" sz="2400" dirty="0" smtClean="0"/>
              <a:t>第６章  特定個人情報保護委員会（第３６条～第５７条）</a:t>
            </a:r>
            <a:endParaRPr lang="en-US" altLang="ja-JP" sz="2400" dirty="0" smtClean="0"/>
          </a:p>
          <a:p>
            <a:pPr lvl="1"/>
            <a:r>
              <a:rPr lang="zh-CN" altLang="en-US" sz="2400" dirty="0" smtClean="0"/>
              <a:t>第</a:t>
            </a:r>
            <a:r>
              <a:rPr lang="ja-JP" altLang="en-US" sz="2400" dirty="0" smtClean="0"/>
              <a:t>７</a:t>
            </a:r>
            <a:r>
              <a:rPr lang="zh-CN" altLang="en-US" sz="2400" dirty="0" smtClean="0"/>
              <a:t>章  法人番号（第５</a:t>
            </a:r>
            <a:r>
              <a:rPr lang="ja-JP" altLang="en-US" sz="2400" dirty="0" smtClean="0"/>
              <a:t>８</a:t>
            </a:r>
            <a:r>
              <a:rPr lang="zh-CN" altLang="en-US" sz="2400" dirty="0" smtClean="0"/>
              <a:t>条～第</a:t>
            </a:r>
            <a:r>
              <a:rPr lang="ja-JP" altLang="en-US" sz="2400" dirty="0" smtClean="0"/>
              <a:t>６１</a:t>
            </a:r>
            <a:r>
              <a:rPr lang="zh-CN" altLang="en-US" sz="2400" dirty="0" smtClean="0"/>
              <a:t>条）</a:t>
            </a:r>
            <a:endParaRPr lang="en-US" altLang="zh-CN" sz="2400" dirty="0" smtClean="0"/>
          </a:p>
          <a:p>
            <a:pPr lvl="1"/>
            <a:r>
              <a:rPr lang="ja-JP" altLang="en-US" sz="2400" dirty="0" smtClean="0"/>
              <a:t>第８章  雑則（第６２条～第６６条）</a:t>
            </a:r>
            <a:endParaRPr lang="en-US" altLang="ja-JP" sz="2400" dirty="0" smtClean="0"/>
          </a:p>
          <a:p>
            <a:pPr lvl="1"/>
            <a:r>
              <a:rPr lang="ja-JP" altLang="en-US" sz="2400" dirty="0" smtClean="0"/>
              <a:t>第９章  罰則（第６７条～第７７条）</a:t>
            </a:r>
            <a:endParaRPr lang="en-US" altLang="ja-JP" sz="2400" dirty="0" smtClean="0"/>
          </a:p>
          <a:p>
            <a:pPr lvl="1"/>
            <a:r>
              <a:rPr lang="ja-JP" altLang="en-US" sz="2400" dirty="0" smtClean="0"/>
              <a:t>別表第一・別表第二</a:t>
            </a:r>
            <a:endParaRPr lang="en-US" altLang="ja-JP" sz="2400" dirty="0" smtClean="0"/>
          </a:p>
          <a:p>
            <a:pPr lvl="1"/>
            <a:endParaRPr lang="ja-JP" altLang="en-US" dirty="0" smtClean="0"/>
          </a:p>
          <a:p>
            <a:endParaRPr lang="ja-JP" altLang="en-US" dirty="0" smtClean="0"/>
          </a:p>
        </p:txBody>
      </p:sp>
      <p:sp>
        <p:nvSpPr>
          <p:cNvPr id="4" name="スライド番号プレースホルダ 3"/>
          <p:cNvSpPr>
            <a:spLocks noGrp="1"/>
          </p:cNvSpPr>
          <p:nvPr>
            <p:ph type="sldNum" sz="quarter" idx="12"/>
          </p:nvPr>
        </p:nvSpPr>
        <p:spPr/>
        <p:txBody>
          <a:bodyPr/>
          <a:lstStyle/>
          <a:p>
            <a:pPr>
              <a:defRPr/>
            </a:pPr>
            <a:fld id="{1E1B02A3-A528-4AD9-8E4B-5D87DB124C28}" type="slidenum">
              <a:rPr lang="ja-JP" altLang="en-US" smtClean="0"/>
              <a:pPr>
                <a:defRPr/>
              </a:pPr>
              <a:t>5</a:t>
            </a:fld>
            <a:endParaRPr lang="en-US" altLang="ja-JP"/>
          </a:p>
        </p:txBody>
      </p:sp>
      <p:sp>
        <p:nvSpPr>
          <p:cNvPr id="5" name="フッター プレースホルダ 4"/>
          <p:cNvSpPr>
            <a:spLocks noGrp="1"/>
          </p:cNvSpPr>
          <p:nvPr>
            <p:ph type="ftr" sz="quarter" idx="11"/>
          </p:nvPr>
        </p:nvSpPr>
        <p:spPr/>
        <p:txBody>
          <a:bodyPr/>
          <a:lstStyle/>
          <a:p>
            <a:pPr>
              <a:defRPr/>
            </a:pPr>
            <a:r>
              <a:rPr lang="en-US" altLang="ja-JP" smtClean="0"/>
              <a:t>3-3 </a:t>
            </a:r>
            <a:r>
              <a:rPr lang="ja-JP" altLang="en-US" smtClean="0"/>
              <a:t>番号制度の導入に向けて（制度編）</a:t>
            </a:r>
            <a:endParaRPr lang="en-US" altLang="ja-JP"/>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txBox="1">
            <a:spLocks noChangeArrowheads="1"/>
          </p:cNvSpPr>
          <p:nvPr/>
        </p:nvSpPr>
        <p:spPr bwMode="auto">
          <a:xfrm>
            <a:off x="495300" y="1341440"/>
            <a:ext cx="8915400" cy="4784725"/>
          </a:xfrm>
          <a:prstGeom prst="rect">
            <a:avLst/>
          </a:prstGeom>
          <a:noFill/>
          <a:ln>
            <a:noFill/>
          </a:ln>
          <a:effectLst/>
          <a:extLst/>
        </p:spPr>
        <p:txBody>
          <a:bodyPr/>
          <a:lstStyle>
            <a:lvl1pPr marL="342900" indent="-342900">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spcBef>
                <a:spcPct val="20000"/>
              </a:spcBef>
              <a:buFont typeface="Wingdings" pitchFamily="2" charset="2"/>
              <a:buChar char="n"/>
              <a:defRPr/>
            </a:pPr>
            <a:r>
              <a:rPr kumimoji="1" lang="ja-JP" altLang="en-US" sz="2800" dirty="0" smtClean="0">
                <a:solidFill>
                  <a:srgbClr val="000066"/>
                </a:solidFill>
                <a:latin typeface="HGPｺﾞｼｯｸM" pitchFamily="50" charset="-128"/>
                <a:ea typeface="HGPｺﾞｼｯｸM" pitchFamily="50" charset="-128"/>
              </a:rPr>
              <a:t>用語の定義（第２条）</a:t>
            </a:r>
            <a:endParaRPr kumimoji="1" lang="en-US" altLang="ja-JP" sz="2800" dirty="0" smtClean="0">
              <a:solidFill>
                <a:srgbClr val="000066"/>
              </a:solidFill>
              <a:latin typeface="HGPｺﾞｼｯｸM" pitchFamily="50" charset="-128"/>
              <a:ea typeface="HGPｺﾞｼｯｸM" pitchFamily="50" charset="-128"/>
            </a:endParaRPr>
          </a:p>
          <a:p>
            <a:pPr marL="800100" lvl="1" indent="-342900">
              <a:spcBef>
                <a:spcPct val="20000"/>
              </a:spcBef>
              <a:buFont typeface="Wingdings" pitchFamily="2" charset="2"/>
              <a:buChar char="p"/>
              <a:defRPr/>
            </a:pPr>
            <a:r>
              <a:rPr kumimoji="1" lang="ja-JP" altLang="en-US" sz="2400" dirty="0" smtClean="0">
                <a:solidFill>
                  <a:srgbClr val="000066"/>
                </a:solidFill>
                <a:latin typeface="HGPｺﾞｼｯｸM" pitchFamily="50" charset="-128"/>
                <a:ea typeface="HGPｺﾞｼｯｸM" pitchFamily="50" charset="-128"/>
              </a:rPr>
              <a:t>特定個人情報</a:t>
            </a:r>
            <a:endParaRPr kumimoji="1" lang="en-US" altLang="ja-JP" sz="2400" dirty="0" smtClean="0">
              <a:solidFill>
                <a:srgbClr val="000066"/>
              </a:solidFill>
              <a:latin typeface="HGPｺﾞｼｯｸM" pitchFamily="50" charset="-128"/>
              <a:ea typeface="HGPｺﾞｼｯｸM" pitchFamily="50" charset="-128"/>
            </a:endParaRPr>
          </a:p>
          <a:p>
            <a:pPr marL="1169988" lvl="2" indent="-255588">
              <a:spcBef>
                <a:spcPct val="20000"/>
              </a:spcBef>
              <a:buFont typeface="Arial" pitchFamily="34" charset="0"/>
              <a:buChar char="•"/>
              <a:defRPr/>
            </a:pPr>
            <a:r>
              <a:rPr kumimoji="1" lang="ja-JP" altLang="en-US" sz="2400" dirty="0">
                <a:solidFill>
                  <a:srgbClr val="000066"/>
                </a:solidFill>
                <a:latin typeface="HGPｺﾞｼｯｸM" pitchFamily="50" charset="-128"/>
                <a:ea typeface="HGPｺﾞｼｯｸM" pitchFamily="50" charset="-128"/>
              </a:rPr>
              <a:t>個人</a:t>
            </a:r>
            <a:r>
              <a:rPr kumimoji="1" lang="ja-JP" altLang="en-US" sz="2400" dirty="0" smtClean="0">
                <a:solidFill>
                  <a:srgbClr val="000066"/>
                </a:solidFill>
                <a:latin typeface="HGPｺﾞｼｯｸM" pitchFamily="50" charset="-128"/>
                <a:ea typeface="HGPｺﾞｼｯｸM" pitchFamily="50" charset="-128"/>
              </a:rPr>
              <a:t>番号（住民票コードから生成）を含む</a:t>
            </a:r>
            <a:r>
              <a:rPr kumimoji="1" lang="ja-JP" altLang="en-US" sz="2400" dirty="0">
                <a:solidFill>
                  <a:srgbClr val="000066"/>
                </a:solidFill>
                <a:latin typeface="HGPｺﾞｼｯｸM" pitchFamily="50" charset="-128"/>
                <a:ea typeface="HGPｺﾞｼｯｸM" pitchFamily="50" charset="-128"/>
              </a:rPr>
              <a:t>個人</a:t>
            </a:r>
            <a:r>
              <a:rPr kumimoji="1" lang="ja-JP" altLang="en-US" sz="2400" dirty="0" smtClean="0">
                <a:solidFill>
                  <a:srgbClr val="000066"/>
                </a:solidFill>
                <a:latin typeface="HGPｺﾞｼｯｸM" pitchFamily="50" charset="-128"/>
                <a:ea typeface="HGPｺﾞｼｯｸM" pitchFamily="50" charset="-128"/>
              </a:rPr>
              <a:t>情報</a:t>
            </a:r>
            <a:endParaRPr kumimoji="1" lang="en-US" altLang="ja-JP" sz="2400" dirty="0" smtClean="0">
              <a:solidFill>
                <a:srgbClr val="000066"/>
              </a:solidFill>
              <a:latin typeface="HGPｺﾞｼｯｸM" pitchFamily="50" charset="-128"/>
              <a:ea typeface="HGPｺﾞｼｯｸM" pitchFamily="50" charset="-128"/>
            </a:endParaRPr>
          </a:p>
          <a:p>
            <a:pPr lvl="2">
              <a:spcBef>
                <a:spcPct val="20000"/>
              </a:spcBef>
              <a:buFont typeface="Wingdings" pitchFamily="2" charset="2"/>
              <a:buChar char="n"/>
              <a:defRPr/>
            </a:pPr>
            <a:endParaRPr kumimoji="1" lang="en-US" altLang="ja-JP" sz="1200" dirty="0" smtClean="0">
              <a:solidFill>
                <a:srgbClr val="000066"/>
              </a:solidFill>
              <a:latin typeface="HGPｺﾞｼｯｸM" pitchFamily="50" charset="-128"/>
              <a:ea typeface="HGPｺﾞｼｯｸM" pitchFamily="50" charset="-128"/>
            </a:endParaRPr>
          </a:p>
          <a:p>
            <a:pPr marL="800100" lvl="1" indent="-342900">
              <a:spcBef>
                <a:spcPct val="20000"/>
              </a:spcBef>
              <a:buFont typeface="Wingdings" pitchFamily="2" charset="2"/>
              <a:buChar char="p"/>
              <a:defRPr/>
            </a:pPr>
            <a:r>
              <a:rPr kumimoji="1" lang="ja-JP" altLang="en-US" sz="2400" dirty="0">
                <a:solidFill>
                  <a:srgbClr val="000066"/>
                </a:solidFill>
                <a:latin typeface="HGPｺﾞｼｯｸM" pitchFamily="50" charset="-128"/>
                <a:ea typeface="HGPｺﾞｼｯｸM" pitchFamily="50" charset="-128"/>
              </a:rPr>
              <a:t>個人番号利用</a:t>
            </a:r>
            <a:r>
              <a:rPr kumimoji="1" lang="ja-JP" altLang="en-US" sz="2400" dirty="0" smtClean="0">
                <a:solidFill>
                  <a:srgbClr val="000066"/>
                </a:solidFill>
                <a:latin typeface="HGPｺﾞｼｯｸM" pitchFamily="50" charset="-128"/>
                <a:ea typeface="HGPｺﾞｼｯｸM" pitchFamily="50" charset="-128"/>
              </a:rPr>
              <a:t>事務</a:t>
            </a:r>
            <a:endParaRPr kumimoji="1" lang="en-US" altLang="ja-JP" sz="2400" dirty="0" smtClean="0">
              <a:solidFill>
                <a:srgbClr val="000066"/>
              </a:solidFill>
              <a:latin typeface="HGPｺﾞｼｯｸM" pitchFamily="50" charset="-128"/>
              <a:ea typeface="HGPｺﾞｼｯｸM" pitchFamily="50" charset="-128"/>
            </a:endParaRPr>
          </a:p>
          <a:p>
            <a:pPr marL="1169988" lvl="2" indent="-255588">
              <a:spcBef>
                <a:spcPct val="20000"/>
              </a:spcBef>
              <a:buFont typeface="Arial" pitchFamily="34" charset="0"/>
              <a:buChar char="•"/>
              <a:defRPr/>
            </a:pPr>
            <a:r>
              <a:rPr kumimoji="1" lang="ja-JP" altLang="en-US" sz="2400" dirty="0">
                <a:solidFill>
                  <a:srgbClr val="000066"/>
                </a:solidFill>
                <a:latin typeface="HGPｺﾞｼｯｸM" pitchFamily="50" charset="-128"/>
                <a:ea typeface="HGPｺﾞｼｯｸM" pitchFamily="50" charset="-128"/>
              </a:rPr>
              <a:t>行政機関等</a:t>
            </a:r>
            <a:r>
              <a:rPr kumimoji="1" lang="ja-JP" altLang="en-US" sz="2400" dirty="0" smtClean="0">
                <a:solidFill>
                  <a:srgbClr val="000066"/>
                </a:solidFill>
                <a:latin typeface="HGPｺﾞｼｯｸM" pitchFamily="50" charset="-128"/>
                <a:ea typeface="HGPｺﾞｼｯｸM" pitchFamily="50" charset="-128"/>
              </a:rPr>
              <a:t>が、個人</a:t>
            </a:r>
            <a:r>
              <a:rPr kumimoji="1" lang="ja-JP" altLang="en-US" sz="2400" dirty="0">
                <a:solidFill>
                  <a:srgbClr val="000066"/>
                </a:solidFill>
                <a:latin typeface="HGPｺﾞｼｯｸM" pitchFamily="50" charset="-128"/>
                <a:ea typeface="HGPｺﾞｼｯｸM" pitchFamily="50" charset="-128"/>
              </a:rPr>
              <a:t>情報を効率的に検索し、及び管理するために必要な限度で個人番号を利用して処理する</a:t>
            </a:r>
            <a:r>
              <a:rPr kumimoji="1" lang="ja-JP" altLang="en-US" sz="2400" dirty="0" smtClean="0">
                <a:solidFill>
                  <a:srgbClr val="000066"/>
                </a:solidFill>
                <a:latin typeface="HGPｺﾞｼｯｸM" pitchFamily="50" charset="-128"/>
                <a:ea typeface="HGPｺﾞｼｯｸM" pitchFamily="50" charset="-128"/>
              </a:rPr>
              <a:t>事務。利用可能な事務は、別表第一等で規定。</a:t>
            </a:r>
            <a:endParaRPr kumimoji="1" lang="en-US" altLang="ja-JP" sz="2400" dirty="0" smtClean="0">
              <a:solidFill>
                <a:srgbClr val="000066"/>
              </a:solidFill>
              <a:latin typeface="HGPｺﾞｼｯｸM" pitchFamily="50" charset="-128"/>
              <a:ea typeface="HGPｺﾞｼｯｸM" pitchFamily="50" charset="-128"/>
            </a:endParaRPr>
          </a:p>
          <a:p>
            <a:pPr lvl="2">
              <a:spcBef>
                <a:spcPct val="20000"/>
              </a:spcBef>
              <a:buFont typeface="Wingdings" pitchFamily="2" charset="2"/>
              <a:buChar char="n"/>
              <a:defRPr/>
            </a:pPr>
            <a:endParaRPr kumimoji="1" lang="en-US" altLang="ja-JP" sz="1200" dirty="0" smtClean="0">
              <a:solidFill>
                <a:srgbClr val="000066"/>
              </a:solidFill>
              <a:latin typeface="HGPｺﾞｼｯｸM" pitchFamily="50" charset="-128"/>
              <a:ea typeface="HGPｺﾞｼｯｸM" pitchFamily="50" charset="-128"/>
            </a:endParaRPr>
          </a:p>
          <a:p>
            <a:pPr marL="800100" lvl="1" indent="-342900">
              <a:spcBef>
                <a:spcPct val="20000"/>
              </a:spcBef>
              <a:buFont typeface="Wingdings" pitchFamily="2" charset="2"/>
              <a:buChar char="p"/>
              <a:defRPr/>
            </a:pPr>
            <a:r>
              <a:rPr kumimoji="1" lang="ja-JP" altLang="en-US" sz="2400" dirty="0">
                <a:solidFill>
                  <a:srgbClr val="000066"/>
                </a:solidFill>
                <a:latin typeface="HGPｺﾞｼｯｸM" pitchFamily="50" charset="-128"/>
                <a:ea typeface="HGPｺﾞｼｯｸM" pitchFamily="50" charset="-128"/>
              </a:rPr>
              <a:t>個人番号関係</a:t>
            </a:r>
            <a:r>
              <a:rPr kumimoji="1" lang="ja-JP" altLang="en-US" sz="2400" dirty="0" smtClean="0">
                <a:solidFill>
                  <a:srgbClr val="000066"/>
                </a:solidFill>
                <a:latin typeface="HGPｺﾞｼｯｸM" pitchFamily="50" charset="-128"/>
                <a:ea typeface="HGPｺﾞｼｯｸM" pitchFamily="50" charset="-128"/>
              </a:rPr>
              <a:t>事務</a:t>
            </a:r>
            <a:endParaRPr kumimoji="1" lang="en-US" altLang="ja-JP" sz="2400" dirty="0" smtClean="0">
              <a:solidFill>
                <a:srgbClr val="000066"/>
              </a:solidFill>
              <a:latin typeface="HGPｺﾞｼｯｸM" pitchFamily="50" charset="-128"/>
              <a:ea typeface="HGPｺﾞｼｯｸM" pitchFamily="50" charset="-128"/>
            </a:endParaRPr>
          </a:p>
          <a:p>
            <a:pPr marL="1169988" lvl="2" indent="-255588">
              <a:spcBef>
                <a:spcPct val="20000"/>
              </a:spcBef>
              <a:buFont typeface="Arial" pitchFamily="34" charset="0"/>
              <a:buChar char="•"/>
              <a:defRPr/>
            </a:pPr>
            <a:r>
              <a:rPr kumimoji="1" lang="ja-JP" altLang="en-US" sz="2400" dirty="0">
                <a:solidFill>
                  <a:srgbClr val="000066"/>
                </a:solidFill>
                <a:latin typeface="HGPｺﾞｼｯｸM" pitchFamily="50" charset="-128"/>
                <a:ea typeface="HGPｺﾞｼｯｸM" pitchFamily="50" charset="-128"/>
              </a:rPr>
              <a:t>個人番号利用事務に関して行われる他人の個人番号を利用して行う</a:t>
            </a:r>
            <a:r>
              <a:rPr kumimoji="1" lang="ja-JP" altLang="en-US" sz="2400" dirty="0" smtClean="0">
                <a:solidFill>
                  <a:srgbClr val="000066"/>
                </a:solidFill>
                <a:latin typeface="HGPｺﾞｼｯｸM" pitchFamily="50" charset="-128"/>
                <a:ea typeface="HGPｺﾞｼｯｸM" pitchFamily="50" charset="-128"/>
              </a:rPr>
              <a:t>事務。</a:t>
            </a:r>
            <a:endParaRPr kumimoji="1" lang="en-US" altLang="ja-JP" sz="2400" dirty="0" smtClean="0">
              <a:solidFill>
                <a:srgbClr val="000066"/>
              </a:solidFill>
              <a:latin typeface="HGPｺﾞｼｯｸM" pitchFamily="50" charset="-128"/>
              <a:ea typeface="HGPｺﾞｼｯｸM" pitchFamily="50" charset="-128"/>
            </a:endParaRPr>
          </a:p>
        </p:txBody>
      </p:sp>
      <p:sp>
        <p:nvSpPr>
          <p:cNvPr id="9219" name="タイトル 1"/>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r>
              <a:rPr lang="ja-JP" altLang="en-US" dirty="0" smtClean="0"/>
              <a:t>５</a:t>
            </a:r>
            <a:r>
              <a:rPr lang="ja-JP" altLang="ja-JP" dirty="0" smtClean="0"/>
              <a:t>．</a:t>
            </a:r>
            <a:r>
              <a:rPr lang="ja-JP" altLang="en-US" dirty="0" smtClean="0"/>
              <a:t>番号制度の概要　</a:t>
            </a:r>
            <a:r>
              <a:rPr lang="ja-JP" altLang="en-US" sz="2400" dirty="0" smtClean="0"/>
              <a:t>～主な記載内容①～</a:t>
            </a:r>
            <a:endParaRPr lang="ja-JP" altLang="en-US" dirty="0" smtClean="0"/>
          </a:p>
        </p:txBody>
      </p:sp>
      <p:sp>
        <p:nvSpPr>
          <p:cNvPr id="4" name="スライド番号プレースホルダ 3"/>
          <p:cNvSpPr>
            <a:spLocks noGrp="1"/>
          </p:cNvSpPr>
          <p:nvPr>
            <p:ph type="sldNum" sz="quarter" idx="12"/>
          </p:nvPr>
        </p:nvSpPr>
        <p:spPr/>
        <p:txBody>
          <a:bodyPr/>
          <a:lstStyle/>
          <a:p>
            <a:pPr>
              <a:defRPr/>
            </a:pPr>
            <a:fld id="{1E1B02A3-A528-4AD9-8E4B-5D87DB124C28}" type="slidenum">
              <a:rPr lang="ja-JP" altLang="en-US" smtClean="0"/>
              <a:pPr>
                <a:defRPr/>
              </a:pPr>
              <a:t>6</a:t>
            </a:fld>
            <a:endParaRPr lang="en-US" altLang="ja-JP"/>
          </a:p>
        </p:txBody>
      </p:sp>
      <p:sp>
        <p:nvSpPr>
          <p:cNvPr id="5" name="フッター プレースホルダ 4"/>
          <p:cNvSpPr>
            <a:spLocks noGrp="1"/>
          </p:cNvSpPr>
          <p:nvPr>
            <p:ph type="ftr" sz="quarter" idx="11"/>
          </p:nvPr>
        </p:nvSpPr>
        <p:spPr/>
        <p:txBody>
          <a:bodyPr/>
          <a:lstStyle/>
          <a:p>
            <a:pPr>
              <a:defRPr/>
            </a:pPr>
            <a:r>
              <a:rPr lang="en-US" altLang="ja-JP" smtClean="0"/>
              <a:t>3-3 </a:t>
            </a:r>
            <a:r>
              <a:rPr lang="ja-JP" altLang="en-US" smtClean="0"/>
              <a:t>番号制度の導入に向けて（制度編）</a:t>
            </a:r>
            <a:endParaRPr lang="en-US" altLang="ja-JP"/>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txBox="1">
            <a:spLocks noChangeArrowheads="1"/>
          </p:cNvSpPr>
          <p:nvPr/>
        </p:nvSpPr>
        <p:spPr bwMode="auto">
          <a:xfrm>
            <a:off x="495300" y="1341440"/>
            <a:ext cx="9138220" cy="4784725"/>
          </a:xfrm>
          <a:prstGeom prst="rect">
            <a:avLst/>
          </a:prstGeom>
          <a:noFill/>
          <a:ln>
            <a:noFill/>
          </a:ln>
          <a:effectLst/>
          <a:extLst/>
        </p:spPr>
        <p:txBody>
          <a:bodyPr/>
          <a:lstStyle>
            <a:lvl1pPr marL="342900" indent="-342900">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spcBef>
                <a:spcPct val="20000"/>
              </a:spcBef>
              <a:buFont typeface="Wingdings" pitchFamily="2" charset="2"/>
              <a:buChar char="n"/>
              <a:defRPr/>
            </a:pPr>
            <a:r>
              <a:rPr kumimoji="1" lang="ja-JP" altLang="en-US" sz="2800" dirty="0" smtClean="0">
                <a:solidFill>
                  <a:srgbClr val="000066"/>
                </a:solidFill>
                <a:latin typeface="HGPｺﾞｼｯｸM" pitchFamily="50" charset="-128"/>
                <a:ea typeface="HGPｺﾞｼｯｸM" pitchFamily="50" charset="-128"/>
              </a:rPr>
              <a:t>指定及び通知（第７条）</a:t>
            </a:r>
            <a:endParaRPr kumimoji="1" lang="en-US" altLang="ja-JP" sz="2800" dirty="0" smtClean="0">
              <a:solidFill>
                <a:srgbClr val="000066"/>
              </a:solidFill>
              <a:latin typeface="HGPｺﾞｼｯｸM" pitchFamily="50" charset="-128"/>
              <a:ea typeface="HGPｺﾞｼｯｸM" pitchFamily="50" charset="-128"/>
            </a:endParaRPr>
          </a:p>
          <a:p>
            <a:pPr marL="800100" lvl="1" indent="-342900">
              <a:spcBef>
                <a:spcPct val="20000"/>
              </a:spcBef>
              <a:buFont typeface="Wingdings" pitchFamily="2" charset="2"/>
              <a:buChar char="p"/>
              <a:defRPr/>
            </a:pPr>
            <a:r>
              <a:rPr kumimoji="1" lang="ja-JP" altLang="en-US" sz="2400" dirty="0" smtClean="0">
                <a:solidFill>
                  <a:srgbClr val="000066"/>
                </a:solidFill>
                <a:latin typeface="HGPｺﾞｼｯｸM" pitchFamily="50" charset="-128"/>
                <a:ea typeface="HGPｺﾞｼｯｸM" pitchFamily="50" charset="-128"/>
              </a:rPr>
              <a:t>住民票に住基コードを記載したときは、速やかに個人番号を指定し、通知カードにより通知する。</a:t>
            </a:r>
            <a:endParaRPr kumimoji="1" lang="en-US" altLang="ja-JP" sz="2400" dirty="0" smtClean="0">
              <a:solidFill>
                <a:srgbClr val="000066"/>
              </a:solidFill>
              <a:latin typeface="HGPｺﾞｼｯｸM" pitchFamily="50" charset="-128"/>
              <a:ea typeface="HGPｺﾞｼｯｸM" pitchFamily="50" charset="-128"/>
            </a:endParaRPr>
          </a:p>
          <a:p>
            <a:pPr marL="1255713" lvl="1" indent="-798513">
              <a:spcBef>
                <a:spcPct val="20000"/>
              </a:spcBef>
              <a:defRPr/>
            </a:pPr>
            <a:r>
              <a:rPr kumimoji="1" lang="ja-JP" altLang="en-US" sz="2400" dirty="0" smtClean="0">
                <a:solidFill>
                  <a:srgbClr val="000066"/>
                </a:solidFill>
                <a:latin typeface="HGPｺﾞｼｯｸM" pitchFamily="50" charset="-128"/>
                <a:ea typeface="HGPｺﾞｼｯｸM" pitchFamily="50" charset="-128"/>
              </a:rPr>
              <a:t>　⇒　住民基本台帳に記録されている者（外国人含む）全員に対して付番・通知する。</a:t>
            </a:r>
            <a:endParaRPr kumimoji="1" lang="en-US" altLang="ja-JP" sz="2400" dirty="0" smtClean="0">
              <a:solidFill>
                <a:srgbClr val="000066"/>
              </a:solidFill>
              <a:latin typeface="HGPｺﾞｼｯｸM" pitchFamily="50" charset="-128"/>
              <a:ea typeface="HGPｺﾞｼｯｸM" pitchFamily="50" charset="-128"/>
            </a:endParaRPr>
          </a:p>
          <a:p>
            <a:pPr marL="457200" lvl="1" indent="0">
              <a:spcBef>
                <a:spcPct val="20000"/>
              </a:spcBef>
              <a:defRPr/>
            </a:pPr>
            <a:endParaRPr kumimoji="1" lang="en-US" altLang="ja-JP" sz="2400" dirty="0" smtClean="0">
              <a:solidFill>
                <a:srgbClr val="000066"/>
              </a:solidFill>
              <a:latin typeface="HGPｺﾞｼｯｸM" pitchFamily="50" charset="-128"/>
              <a:ea typeface="HGPｺﾞｼｯｸM" pitchFamily="50" charset="-128"/>
            </a:endParaRPr>
          </a:p>
          <a:p>
            <a:pPr marL="800100" lvl="1" indent="-342900">
              <a:spcBef>
                <a:spcPct val="20000"/>
              </a:spcBef>
              <a:buFont typeface="Wingdings" pitchFamily="2" charset="2"/>
              <a:buChar char="p"/>
              <a:defRPr/>
            </a:pPr>
            <a:r>
              <a:rPr kumimoji="1" lang="ja-JP" altLang="en-US" sz="2400" dirty="0" smtClean="0">
                <a:solidFill>
                  <a:srgbClr val="000066"/>
                </a:solidFill>
                <a:latin typeface="HGPｺﾞｼｯｸM" pitchFamily="50" charset="-128"/>
                <a:ea typeface="HGPｺﾞｼｯｸM" pitchFamily="50" charset="-128"/>
              </a:rPr>
              <a:t>個人番号が漏えいして不正に用いられるおそれがあると認められるときは、本人からの請求又は職権により、個人番号を変更し、通知カードにより通知しなければならない。</a:t>
            </a:r>
            <a:endParaRPr kumimoji="1" lang="en-US" altLang="ja-JP" sz="2400" dirty="0" smtClean="0">
              <a:solidFill>
                <a:srgbClr val="000066"/>
              </a:solidFill>
              <a:latin typeface="HGPｺﾞｼｯｸM" pitchFamily="50" charset="-128"/>
              <a:ea typeface="HGPｺﾞｼｯｸM" pitchFamily="50" charset="-128"/>
            </a:endParaRPr>
          </a:p>
        </p:txBody>
      </p:sp>
      <p:sp>
        <p:nvSpPr>
          <p:cNvPr id="10243" name="タイトル 1"/>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r>
              <a:rPr lang="ja-JP" altLang="en-US" smtClean="0"/>
              <a:t>５</a:t>
            </a:r>
            <a:r>
              <a:rPr lang="ja-JP" altLang="ja-JP" smtClean="0"/>
              <a:t>．</a:t>
            </a:r>
            <a:r>
              <a:rPr lang="ja-JP" altLang="en-US" smtClean="0"/>
              <a:t>番号制度の概要　</a:t>
            </a:r>
            <a:r>
              <a:rPr lang="ja-JP" altLang="en-US" sz="2400" smtClean="0"/>
              <a:t>～主な記載内容②～</a:t>
            </a:r>
            <a:endParaRPr lang="ja-JP" altLang="en-US" smtClean="0"/>
          </a:p>
        </p:txBody>
      </p:sp>
      <p:sp>
        <p:nvSpPr>
          <p:cNvPr id="4" name="スライド番号プレースホルダ 3"/>
          <p:cNvSpPr>
            <a:spLocks noGrp="1"/>
          </p:cNvSpPr>
          <p:nvPr>
            <p:ph type="sldNum" sz="quarter" idx="12"/>
          </p:nvPr>
        </p:nvSpPr>
        <p:spPr/>
        <p:txBody>
          <a:bodyPr/>
          <a:lstStyle/>
          <a:p>
            <a:pPr>
              <a:defRPr/>
            </a:pPr>
            <a:fld id="{1E1B02A3-A528-4AD9-8E4B-5D87DB124C28}" type="slidenum">
              <a:rPr lang="ja-JP" altLang="en-US" smtClean="0"/>
              <a:pPr>
                <a:defRPr/>
              </a:pPr>
              <a:t>7</a:t>
            </a:fld>
            <a:endParaRPr lang="en-US" altLang="ja-JP"/>
          </a:p>
        </p:txBody>
      </p:sp>
      <p:sp>
        <p:nvSpPr>
          <p:cNvPr id="5" name="フッター プレースホルダ 4"/>
          <p:cNvSpPr>
            <a:spLocks noGrp="1"/>
          </p:cNvSpPr>
          <p:nvPr>
            <p:ph type="ftr" sz="quarter" idx="11"/>
          </p:nvPr>
        </p:nvSpPr>
        <p:spPr/>
        <p:txBody>
          <a:bodyPr/>
          <a:lstStyle/>
          <a:p>
            <a:pPr>
              <a:defRPr/>
            </a:pPr>
            <a:r>
              <a:rPr lang="en-US" altLang="ja-JP" smtClean="0"/>
              <a:t>3-3 </a:t>
            </a:r>
            <a:r>
              <a:rPr lang="ja-JP" altLang="en-US" smtClean="0"/>
              <a:t>番号制度の導入に向けて（制度編）</a:t>
            </a:r>
            <a:endParaRPr lang="en-US" altLang="ja-JP"/>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txBox="1">
            <a:spLocks noChangeArrowheads="1"/>
          </p:cNvSpPr>
          <p:nvPr/>
        </p:nvSpPr>
        <p:spPr bwMode="auto">
          <a:xfrm>
            <a:off x="495302" y="1268415"/>
            <a:ext cx="8994775" cy="4968875"/>
          </a:xfrm>
          <a:prstGeom prst="rect">
            <a:avLst/>
          </a:prstGeom>
          <a:noFill/>
          <a:ln>
            <a:noFill/>
          </a:ln>
          <a:effectLst/>
          <a:extLst/>
        </p:spPr>
        <p:txBody>
          <a:bodyPr/>
          <a:lstStyle>
            <a:lvl1pPr marL="342900" indent="-342900">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spcBef>
                <a:spcPct val="20000"/>
              </a:spcBef>
              <a:buFont typeface="Wingdings" pitchFamily="2" charset="2"/>
              <a:buChar char="n"/>
              <a:defRPr/>
            </a:pPr>
            <a:r>
              <a:rPr kumimoji="1" lang="ja-JP" altLang="en-US" sz="2800" dirty="0" smtClean="0">
                <a:solidFill>
                  <a:srgbClr val="000066"/>
                </a:solidFill>
                <a:latin typeface="HGPｺﾞｼｯｸM" pitchFamily="50" charset="-128"/>
                <a:ea typeface="HGPｺﾞｼｯｸM" pitchFamily="50" charset="-128"/>
              </a:rPr>
              <a:t>利用範囲（第９条）</a:t>
            </a:r>
            <a:endParaRPr kumimoji="1" lang="en-US" altLang="ja-JP" sz="2800" dirty="0" smtClean="0">
              <a:solidFill>
                <a:srgbClr val="000066"/>
              </a:solidFill>
              <a:latin typeface="HGPｺﾞｼｯｸM" pitchFamily="50" charset="-128"/>
              <a:ea typeface="HGPｺﾞｼｯｸM" pitchFamily="50" charset="-128"/>
            </a:endParaRPr>
          </a:p>
          <a:p>
            <a:pPr marL="800100" lvl="1" indent="-342900">
              <a:spcBef>
                <a:spcPts val="400"/>
              </a:spcBef>
              <a:buFont typeface="Wingdings" pitchFamily="2" charset="2"/>
              <a:buChar char="p"/>
              <a:defRPr/>
            </a:pPr>
            <a:r>
              <a:rPr kumimoji="1" lang="ja-JP" altLang="en-US" sz="2400" dirty="0" smtClean="0">
                <a:solidFill>
                  <a:srgbClr val="000066"/>
                </a:solidFill>
                <a:latin typeface="HGPｺﾞｼｯｸM" pitchFamily="50" charset="-128"/>
                <a:ea typeface="HGPｺﾞｼｯｸM" pitchFamily="50" charset="-128"/>
              </a:rPr>
              <a:t>別表第一に掲げる</a:t>
            </a:r>
            <a:r>
              <a:rPr kumimoji="1" lang="ja-JP" altLang="en-US" sz="2400" dirty="0">
                <a:solidFill>
                  <a:srgbClr val="000066"/>
                </a:solidFill>
                <a:latin typeface="HGPｺﾞｼｯｸM" pitchFamily="50" charset="-128"/>
                <a:ea typeface="HGPｺﾞｼｯｸM" pitchFamily="50" charset="-128"/>
              </a:rPr>
              <a:t>者</a:t>
            </a:r>
            <a:r>
              <a:rPr kumimoji="1" lang="ja-JP" altLang="en-US" sz="2400" dirty="0" smtClean="0">
                <a:solidFill>
                  <a:srgbClr val="000066"/>
                </a:solidFill>
                <a:latin typeface="HGPｺﾞｼｯｸM" pitchFamily="50" charset="-128"/>
                <a:ea typeface="HGPｺﾞｼｯｸM" pitchFamily="50" charset="-128"/>
              </a:rPr>
              <a:t>及び対象事務等に番号を利用。</a:t>
            </a:r>
            <a:endParaRPr kumimoji="1" lang="en-US" altLang="ja-JP" sz="2400" dirty="0" smtClean="0">
              <a:solidFill>
                <a:srgbClr val="000066"/>
              </a:solidFill>
              <a:latin typeface="HGPｺﾞｼｯｸM" pitchFamily="50" charset="-128"/>
              <a:ea typeface="HGPｺﾞｼｯｸM" pitchFamily="50" charset="-128"/>
            </a:endParaRPr>
          </a:p>
          <a:p>
            <a:pPr marL="800100" lvl="1" indent="-342900">
              <a:spcBef>
                <a:spcPts val="400"/>
              </a:spcBef>
              <a:buFont typeface="Wingdings" pitchFamily="2" charset="2"/>
              <a:buChar char="p"/>
              <a:defRPr/>
            </a:pPr>
            <a:r>
              <a:rPr kumimoji="1" lang="ja-JP" altLang="en-US" sz="2400" dirty="0" smtClean="0">
                <a:solidFill>
                  <a:srgbClr val="000066"/>
                </a:solidFill>
                <a:latin typeface="HGPｺﾞｼｯｸM" pitchFamily="50" charset="-128"/>
                <a:ea typeface="HGPｺﾞｼｯｸM" pitchFamily="50" charset="-128"/>
              </a:rPr>
              <a:t>激甚災害の発生時は、あらかじめ締結した契約に基づく金銭の支払いを行うために必要な限度で個人番号を利用することが可能。</a:t>
            </a:r>
            <a:endParaRPr kumimoji="1" lang="en-US" altLang="ja-JP" sz="2400" dirty="0" smtClean="0">
              <a:solidFill>
                <a:srgbClr val="000066"/>
              </a:solidFill>
              <a:latin typeface="HGPｺﾞｼｯｸM" pitchFamily="50" charset="-128"/>
              <a:ea typeface="HGPｺﾞｼｯｸM" pitchFamily="50" charset="-128"/>
            </a:endParaRPr>
          </a:p>
          <a:p>
            <a:pPr marL="1073150" indent="-542925">
              <a:spcBef>
                <a:spcPts val="400"/>
              </a:spcBef>
              <a:defRPr/>
            </a:pPr>
            <a:r>
              <a:rPr kumimoji="1" lang="ja-JP" altLang="en-US" sz="2400" dirty="0" smtClean="0">
                <a:solidFill>
                  <a:srgbClr val="000066"/>
                </a:solidFill>
                <a:latin typeface="HGPｺﾞｼｯｸM" pitchFamily="50" charset="-128"/>
                <a:ea typeface="HGPｺﾞｼｯｸM" pitchFamily="50" charset="-128"/>
              </a:rPr>
              <a:t>　⇒</a:t>
            </a:r>
            <a:r>
              <a:rPr kumimoji="1" lang="en-US" altLang="ja-JP" sz="2400" dirty="0" smtClean="0">
                <a:solidFill>
                  <a:srgbClr val="000066"/>
                </a:solidFill>
                <a:latin typeface="HGPｺﾞｼｯｸM" pitchFamily="50" charset="-128"/>
                <a:ea typeface="HGPｺﾞｼｯｸM" pitchFamily="50" charset="-128"/>
              </a:rPr>
              <a:t>	</a:t>
            </a:r>
            <a:r>
              <a:rPr kumimoji="1" lang="ja-JP" altLang="en-US" sz="2400" dirty="0" smtClean="0">
                <a:solidFill>
                  <a:srgbClr val="000066"/>
                </a:solidFill>
                <a:latin typeface="HGPｺﾞｼｯｸM" pitchFamily="50" charset="-128"/>
                <a:ea typeface="HGPｺﾞｼｯｸM" pitchFamily="50" charset="-128"/>
              </a:rPr>
              <a:t>別表第一において、利用できる者、利用できる事務を規定。</a:t>
            </a:r>
            <a:endParaRPr kumimoji="1" lang="en-US" altLang="ja-JP" sz="2400" dirty="0" smtClean="0">
              <a:solidFill>
                <a:srgbClr val="000066"/>
              </a:solidFill>
              <a:latin typeface="HGPｺﾞｼｯｸM" pitchFamily="50" charset="-128"/>
              <a:ea typeface="HGPｺﾞｼｯｸM" pitchFamily="50" charset="-128"/>
            </a:endParaRPr>
          </a:p>
          <a:p>
            <a:pPr marL="1073150" indent="-542925">
              <a:spcBef>
                <a:spcPts val="400"/>
              </a:spcBef>
              <a:defRPr/>
            </a:pPr>
            <a:r>
              <a:rPr kumimoji="1" lang="ja-JP" altLang="en-US" sz="2400" dirty="0">
                <a:solidFill>
                  <a:srgbClr val="000066"/>
                </a:solidFill>
                <a:latin typeface="HGPｺﾞｼｯｸM" pitchFamily="50" charset="-128"/>
                <a:ea typeface="HGPｺﾞｼｯｸM" pitchFamily="50" charset="-128"/>
              </a:rPr>
              <a:t>　</a:t>
            </a:r>
            <a:r>
              <a:rPr kumimoji="1" lang="ja-JP" altLang="en-US" sz="2400" dirty="0" smtClean="0">
                <a:solidFill>
                  <a:srgbClr val="000066"/>
                </a:solidFill>
                <a:latin typeface="HGPｺﾞｼｯｸM" pitchFamily="50" charset="-128"/>
                <a:ea typeface="HGPｺﾞｼｯｸM" pitchFamily="50" charset="-128"/>
              </a:rPr>
              <a:t>⇒</a:t>
            </a:r>
            <a:r>
              <a:rPr kumimoji="1" lang="en-US" altLang="ja-JP" sz="2400" dirty="0" smtClean="0">
                <a:solidFill>
                  <a:srgbClr val="000066"/>
                </a:solidFill>
                <a:latin typeface="HGPｺﾞｼｯｸM" pitchFamily="50" charset="-128"/>
                <a:ea typeface="HGPｺﾞｼｯｸM" pitchFamily="50" charset="-128"/>
              </a:rPr>
              <a:t>	</a:t>
            </a:r>
            <a:r>
              <a:rPr kumimoji="1" lang="ja-JP" altLang="en-US" sz="2400" dirty="0" smtClean="0">
                <a:solidFill>
                  <a:srgbClr val="000066"/>
                </a:solidFill>
                <a:latin typeface="HGPｺﾞｼｯｸM" pitchFamily="50" charset="-128"/>
                <a:ea typeface="HGPｺﾞｼｯｸM" pitchFamily="50" charset="-128"/>
              </a:rPr>
              <a:t>災害発生時は、預貯金・損害保険・保険金の支払い等に利用可能。</a:t>
            </a:r>
            <a:endParaRPr kumimoji="1" lang="en-US" altLang="ja-JP" sz="1200" dirty="0" smtClean="0">
              <a:solidFill>
                <a:srgbClr val="000066"/>
              </a:solidFill>
              <a:latin typeface="HGPｺﾞｼｯｸM" pitchFamily="50" charset="-128"/>
              <a:ea typeface="HGPｺﾞｼｯｸM" pitchFamily="50" charset="-128"/>
            </a:endParaRPr>
          </a:p>
          <a:p>
            <a:pPr>
              <a:spcBef>
                <a:spcPts val="400"/>
              </a:spcBef>
              <a:buFont typeface="Wingdings" pitchFamily="2" charset="2"/>
              <a:buChar char="n"/>
              <a:defRPr/>
            </a:pPr>
            <a:r>
              <a:rPr kumimoji="1" lang="ja-JP" altLang="en-US" sz="2800" dirty="0" smtClean="0">
                <a:solidFill>
                  <a:srgbClr val="000066"/>
                </a:solidFill>
                <a:latin typeface="HGPｺﾞｼｯｸM" pitchFamily="50" charset="-128"/>
                <a:ea typeface="HGPｺﾞｼｯｸM" pitchFamily="50" charset="-128"/>
              </a:rPr>
              <a:t>個人番号利用事務実施者等の責務（第１２条）</a:t>
            </a:r>
            <a:endParaRPr kumimoji="1" lang="en-US" altLang="ja-JP" sz="2800" dirty="0" smtClean="0">
              <a:solidFill>
                <a:srgbClr val="000066"/>
              </a:solidFill>
              <a:latin typeface="HGPｺﾞｼｯｸM" pitchFamily="50" charset="-128"/>
              <a:ea typeface="HGPｺﾞｼｯｸM" pitchFamily="50" charset="-128"/>
            </a:endParaRPr>
          </a:p>
          <a:p>
            <a:pPr marL="800100" lvl="1" indent="-342900">
              <a:spcBef>
                <a:spcPts val="400"/>
              </a:spcBef>
              <a:buFont typeface="Wingdings" pitchFamily="2" charset="2"/>
              <a:buChar char="p"/>
              <a:defRPr/>
            </a:pPr>
            <a:r>
              <a:rPr kumimoji="1" lang="ja-JP" altLang="en-US" sz="2400" dirty="0" smtClean="0">
                <a:solidFill>
                  <a:srgbClr val="000066"/>
                </a:solidFill>
                <a:latin typeface="HGPｺﾞｼｯｸM" pitchFamily="50" charset="-128"/>
                <a:ea typeface="HGPｺﾞｼｯｸM" pitchFamily="50" charset="-128"/>
              </a:rPr>
              <a:t>番号を利用する事務においては、同一内容が記載された書面を重ねて求めることの無いよう努めなければいけない。</a:t>
            </a:r>
            <a:endParaRPr kumimoji="1" lang="en-US" altLang="ja-JP" sz="2400" dirty="0" smtClean="0">
              <a:solidFill>
                <a:srgbClr val="000066"/>
              </a:solidFill>
              <a:latin typeface="HGPｺﾞｼｯｸM" pitchFamily="50" charset="-128"/>
              <a:ea typeface="HGPｺﾞｼｯｸM" pitchFamily="50" charset="-128"/>
            </a:endParaRPr>
          </a:p>
          <a:p>
            <a:pPr marL="1073150" lvl="1" indent="-530225">
              <a:spcBef>
                <a:spcPts val="400"/>
              </a:spcBef>
              <a:defRPr/>
            </a:pPr>
            <a:r>
              <a:rPr kumimoji="1" lang="ja-JP" altLang="en-US" sz="2400" dirty="0" smtClean="0">
                <a:solidFill>
                  <a:srgbClr val="000066"/>
                </a:solidFill>
                <a:latin typeface="HGPｺﾞｼｯｸM" pitchFamily="50" charset="-128"/>
                <a:ea typeface="HGPｺﾞｼｯｸM" pitchFamily="50" charset="-128"/>
              </a:rPr>
              <a:t>　⇒</a:t>
            </a:r>
            <a:r>
              <a:rPr kumimoji="1" lang="en-US" altLang="ja-JP" sz="2400" dirty="0" smtClean="0">
                <a:solidFill>
                  <a:srgbClr val="000066"/>
                </a:solidFill>
                <a:latin typeface="HGPｺﾞｼｯｸM" pitchFamily="50" charset="-128"/>
                <a:ea typeface="HGPｺﾞｼｯｸM" pitchFamily="50" charset="-128"/>
              </a:rPr>
              <a:t>	</a:t>
            </a:r>
            <a:r>
              <a:rPr kumimoji="1" lang="ja-JP" altLang="en-US" sz="2400" dirty="0" smtClean="0">
                <a:solidFill>
                  <a:srgbClr val="000066"/>
                </a:solidFill>
                <a:latin typeface="HGPｺﾞｼｯｸM" pitchFamily="50" charset="-128"/>
                <a:ea typeface="HGPｺﾞｼｯｸM" pitchFamily="50" charset="-128"/>
              </a:rPr>
              <a:t>可能な限り情報連携を実施することが求められる。</a:t>
            </a:r>
            <a:endParaRPr kumimoji="1" lang="en-US" altLang="ja-JP" sz="2400" dirty="0" smtClean="0">
              <a:solidFill>
                <a:srgbClr val="000066"/>
              </a:solidFill>
              <a:latin typeface="HGPｺﾞｼｯｸM" pitchFamily="50" charset="-128"/>
              <a:ea typeface="HGPｺﾞｼｯｸM" pitchFamily="50" charset="-128"/>
            </a:endParaRPr>
          </a:p>
          <a:p>
            <a:pPr marL="457200" lvl="1" indent="0">
              <a:spcBef>
                <a:spcPct val="20000"/>
              </a:spcBef>
              <a:defRPr/>
            </a:pPr>
            <a:endParaRPr kumimoji="1" lang="ja-JP" altLang="en-US" sz="2400" dirty="0" smtClean="0">
              <a:solidFill>
                <a:srgbClr val="000066"/>
              </a:solidFill>
              <a:latin typeface="HGPｺﾞｼｯｸM" pitchFamily="50" charset="-128"/>
              <a:ea typeface="HGPｺﾞｼｯｸM" pitchFamily="50" charset="-128"/>
            </a:endParaRPr>
          </a:p>
        </p:txBody>
      </p:sp>
      <p:sp>
        <p:nvSpPr>
          <p:cNvPr id="11267" name="タイトル 1"/>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r>
              <a:rPr lang="ja-JP" altLang="en-US" smtClean="0"/>
              <a:t>５</a:t>
            </a:r>
            <a:r>
              <a:rPr lang="ja-JP" altLang="ja-JP" smtClean="0"/>
              <a:t>．</a:t>
            </a:r>
            <a:r>
              <a:rPr lang="ja-JP" altLang="en-US" smtClean="0"/>
              <a:t>番号制度の概要　</a:t>
            </a:r>
            <a:r>
              <a:rPr lang="ja-JP" altLang="en-US" sz="2400" smtClean="0"/>
              <a:t>～主な記載内容③～</a:t>
            </a:r>
            <a:endParaRPr lang="ja-JP" altLang="en-US" smtClean="0"/>
          </a:p>
        </p:txBody>
      </p:sp>
      <p:sp>
        <p:nvSpPr>
          <p:cNvPr id="4" name="スライド番号プレースホルダ 3"/>
          <p:cNvSpPr>
            <a:spLocks noGrp="1"/>
          </p:cNvSpPr>
          <p:nvPr>
            <p:ph type="sldNum" sz="quarter" idx="12"/>
          </p:nvPr>
        </p:nvSpPr>
        <p:spPr/>
        <p:txBody>
          <a:bodyPr/>
          <a:lstStyle/>
          <a:p>
            <a:pPr>
              <a:defRPr/>
            </a:pPr>
            <a:fld id="{1E1B02A3-A528-4AD9-8E4B-5D87DB124C28}" type="slidenum">
              <a:rPr lang="ja-JP" altLang="en-US" smtClean="0"/>
              <a:pPr>
                <a:defRPr/>
              </a:pPr>
              <a:t>8</a:t>
            </a:fld>
            <a:endParaRPr lang="en-US" altLang="ja-JP"/>
          </a:p>
        </p:txBody>
      </p:sp>
      <p:sp>
        <p:nvSpPr>
          <p:cNvPr id="5" name="フッター プレースホルダ 4"/>
          <p:cNvSpPr>
            <a:spLocks noGrp="1"/>
          </p:cNvSpPr>
          <p:nvPr>
            <p:ph type="ftr" sz="quarter" idx="11"/>
          </p:nvPr>
        </p:nvSpPr>
        <p:spPr/>
        <p:txBody>
          <a:bodyPr/>
          <a:lstStyle/>
          <a:p>
            <a:pPr>
              <a:defRPr/>
            </a:pPr>
            <a:r>
              <a:rPr lang="en-US" altLang="ja-JP" smtClean="0"/>
              <a:t>3-3 </a:t>
            </a:r>
            <a:r>
              <a:rPr lang="ja-JP" altLang="en-US" smtClean="0"/>
              <a:t>番号制度の導入に向けて（制度編）</a:t>
            </a:r>
            <a:endParaRPr lang="en-US" altLang="ja-JP"/>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half_green">
  <a:themeElements>
    <a:clrScheme name="メトロ">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モジュール">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ahoma" pitchFamily="34"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ahoma" pitchFamily="34" charset="0"/>
            <a:ea typeface="ＭＳ Ｐゴシック" pitchFamily="50" charset="-128"/>
          </a:defRPr>
        </a:defPPr>
      </a:lstStyle>
    </a:lnDef>
  </a:objectDefaults>
  <a:extraClrSchemeLst>
    <a:extraClrScheme>
      <a:clrScheme name="Office テーマ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Office テーマ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Office テーマ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Office テーマ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Office テーマ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Office テーマ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Office テーマ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【テンプレート】青ver</Template>
  <TotalTime>7134</TotalTime>
  <Words>4563</Words>
  <Application>Microsoft Office PowerPoint</Application>
  <PresentationFormat>A4 210 x 297 mm</PresentationFormat>
  <Paragraphs>1215</Paragraphs>
  <Slides>35</Slides>
  <Notes>34</Notes>
  <HiddenSlides>0</HiddenSlides>
  <MMClips>0</MMClips>
  <ScaleCrop>false</ScaleCrop>
  <HeadingPairs>
    <vt:vector size="4" baseType="variant">
      <vt:variant>
        <vt:lpstr>テーマ</vt:lpstr>
      </vt:variant>
      <vt:variant>
        <vt:i4>1</vt:i4>
      </vt:variant>
      <vt:variant>
        <vt:lpstr>スライド タイトル</vt:lpstr>
      </vt:variant>
      <vt:variant>
        <vt:i4>35</vt:i4>
      </vt:variant>
    </vt:vector>
  </HeadingPairs>
  <TitlesOfParts>
    <vt:vector size="36" baseType="lpstr">
      <vt:lpstr>half_green</vt:lpstr>
      <vt:lpstr>3-3 番号制度の導入に向けて（制度編）</vt:lpstr>
      <vt:lpstr>１．本講義の学習目標</vt:lpstr>
      <vt:lpstr>２．本講義の構成</vt:lpstr>
      <vt:lpstr>３．番号制度とは</vt:lpstr>
      <vt:lpstr>４．番号制度の目的　（第１８３回国会提出法案ベース）</vt:lpstr>
      <vt:lpstr>５．番号制度の概要　～構成～</vt:lpstr>
      <vt:lpstr>５．番号制度の概要　～主な記載内容①～</vt:lpstr>
      <vt:lpstr>５．番号制度の概要　～主な記載内容②～</vt:lpstr>
      <vt:lpstr>５．番号制度の概要　～主な記載内容③～</vt:lpstr>
      <vt:lpstr>５．番号制度の概要　～主な記載内容④～</vt:lpstr>
      <vt:lpstr>５．番号制度の概要　～主な記載内容⑤～</vt:lpstr>
      <vt:lpstr>５．番号制度の概要　～主な記載内容⑥～</vt:lpstr>
      <vt:lpstr>５．番号制度の概要　～主な記載内容⑦～</vt:lpstr>
      <vt:lpstr>６．番号制度導入に向けて　～自治体業務での利用（別表第一）～</vt:lpstr>
      <vt:lpstr>６．番号制度導入に向けて　～自治体業務での利用（別表第二）～</vt:lpstr>
      <vt:lpstr>７．番号制度の活用方法　～全体～</vt:lpstr>
      <vt:lpstr>７．番号制度の活用方法　～利用イメージ①～</vt:lpstr>
      <vt:lpstr>７．番号制度の活用方法　～利用イメージ②～</vt:lpstr>
      <vt:lpstr>７．番号制度の活用方法　～利用イメージ③～</vt:lpstr>
      <vt:lpstr>８．番号制度に係る自治体業務への影響　～全体～</vt:lpstr>
      <vt:lpstr>８．番号制度に係る自治体業務への影響 ～影響①～</vt:lpstr>
      <vt:lpstr>８．番号制度に係る自治体業務への影響 ～影響②～</vt:lpstr>
      <vt:lpstr>８．番号制度に係る自治体業務への影響 ～影響②～</vt:lpstr>
      <vt:lpstr>８．番号制度に係る自治体業務への影響 ～影響③～</vt:lpstr>
      <vt:lpstr>８．番号制度に係る自治体業務への影響　～その他の影響～</vt:lpstr>
      <vt:lpstr>９．番号制度を読み解くキーワード　～個人番号の付与～</vt:lpstr>
      <vt:lpstr>９．番号制度を読み解くキーワード　～情報連携～</vt:lpstr>
      <vt:lpstr>９．番号制度を読み解くキーワード　～個人番号カード～</vt:lpstr>
      <vt:lpstr>９．番号制度を読み解くキーワード　～マイ・ポータル～</vt:lpstr>
      <vt:lpstr>９．番号制度を読み解くキーワード　～特定個人情報保護評価～</vt:lpstr>
      <vt:lpstr>９．番号制度を読み解くキーワード　～ガイドライン～</vt:lpstr>
      <vt:lpstr>１０．番号制度の導入スケジュール</vt:lpstr>
      <vt:lpstr>１１．番号法の支援策 バックオフィス連携による情報連携推進事業　標準的な業務プロセスフローの必要性</vt:lpstr>
      <vt:lpstr>スライド 33</vt:lpstr>
      <vt:lpstr>１２．本講義のまとめ</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3-3 番号制度の導入に向けて（制度編）</dc:title>
  <dc:creator>高村 弘史</dc:creator>
  <cp:lastModifiedBy>takamura</cp:lastModifiedBy>
  <cp:revision>208</cp:revision>
  <cp:lastPrinted>2013-05-10T02:21:53Z</cp:lastPrinted>
  <dcterms:created xsi:type="dcterms:W3CDTF">2008-12-09T14:04:54Z</dcterms:created>
  <dcterms:modified xsi:type="dcterms:W3CDTF">2015-06-22T01:10:12Z</dcterms:modified>
</cp:coreProperties>
</file>