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notesSlides/notesSlide23.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Layouts/slideLayout22.xml" ContentType="application/vnd.openxmlformats-officedocument.presentationml.slideLayout+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739" r:id="rId1"/>
    <p:sldMasterId id="2147483753" r:id="rId2"/>
  </p:sldMasterIdLst>
  <p:notesMasterIdLst>
    <p:notesMasterId r:id="rId44"/>
  </p:notesMasterIdLst>
  <p:handoutMasterIdLst>
    <p:handoutMasterId r:id="rId45"/>
  </p:handoutMasterIdLst>
  <p:sldIdLst>
    <p:sldId id="372" r:id="rId3"/>
    <p:sldId id="269" r:id="rId4"/>
    <p:sldId id="373" r:id="rId5"/>
    <p:sldId id="364" r:id="rId6"/>
    <p:sldId id="322" r:id="rId7"/>
    <p:sldId id="323" r:id="rId8"/>
    <p:sldId id="296" r:id="rId9"/>
    <p:sldId id="324" r:id="rId10"/>
    <p:sldId id="325" r:id="rId11"/>
    <p:sldId id="362" r:id="rId12"/>
    <p:sldId id="363" r:id="rId13"/>
    <p:sldId id="326" r:id="rId14"/>
    <p:sldId id="331" r:id="rId15"/>
    <p:sldId id="327" r:id="rId16"/>
    <p:sldId id="333" r:id="rId17"/>
    <p:sldId id="365" r:id="rId18"/>
    <p:sldId id="366" r:id="rId19"/>
    <p:sldId id="328" r:id="rId20"/>
    <p:sldId id="334" r:id="rId21"/>
    <p:sldId id="367" r:id="rId22"/>
    <p:sldId id="329" r:id="rId23"/>
    <p:sldId id="335" r:id="rId24"/>
    <p:sldId id="297" r:id="rId25"/>
    <p:sldId id="360" r:id="rId26"/>
    <p:sldId id="361" r:id="rId27"/>
    <p:sldId id="336" r:id="rId28"/>
    <p:sldId id="337" r:id="rId29"/>
    <p:sldId id="338" r:id="rId30"/>
    <p:sldId id="339" r:id="rId31"/>
    <p:sldId id="340" r:id="rId32"/>
    <p:sldId id="341" r:id="rId33"/>
    <p:sldId id="343" r:id="rId34"/>
    <p:sldId id="345" r:id="rId35"/>
    <p:sldId id="346" r:id="rId36"/>
    <p:sldId id="349" r:id="rId37"/>
    <p:sldId id="350" r:id="rId38"/>
    <p:sldId id="371" r:id="rId39"/>
    <p:sldId id="368" r:id="rId40"/>
    <p:sldId id="369" r:id="rId41"/>
    <p:sldId id="370" r:id="rId42"/>
    <p:sldId id="276" r:id="rId43"/>
  </p:sldIdLst>
  <p:sldSz cx="9906000" cy="6858000" type="A4"/>
  <p:notesSz cx="6807200" cy="9939338"/>
  <p:defaultTextStyle>
    <a:defPPr>
      <a:defRPr lang="ja-JP"/>
    </a:defPPr>
    <a:lvl1pPr algn="l" rtl="0" eaLnBrk="0" fontAlgn="base" hangingPunct="0">
      <a:spcBef>
        <a:spcPct val="0"/>
      </a:spcBef>
      <a:spcAft>
        <a:spcPct val="0"/>
      </a:spcAft>
      <a:defRPr kern="1200">
        <a:solidFill>
          <a:schemeClr val="tx1"/>
        </a:solidFill>
        <a:latin typeface="Arial" pitchFamily="34" charset="0"/>
        <a:ea typeface="ＭＳ Ｐゴシック" pitchFamily="50" charset="-128"/>
        <a:cs typeface="+mn-cs"/>
      </a:defRPr>
    </a:lvl1pPr>
    <a:lvl2pPr marL="457200" algn="l" rtl="0" eaLnBrk="0" fontAlgn="base" hangingPunct="0">
      <a:spcBef>
        <a:spcPct val="0"/>
      </a:spcBef>
      <a:spcAft>
        <a:spcPct val="0"/>
      </a:spcAft>
      <a:defRPr kern="1200">
        <a:solidFill>
          <a:schemeClr val="tx1"/>
        </a:solidFill>
        <a:latin typeface="Arial" pitchFamily="34" charset="0"/>
        <a:ea typeface="ＭＳ Ｐゴシック" pitchFamily="50" charset="-128"/>
        <a:cs typeface="+mn-cs"/>
      </a:defRPr>
    </a:lvl2pPr>
    <a:lvl3pPr marL="914400" algn="l" rtl="0" eaLnBrk="0" fontAlgn="base" hangingPunct="0">
      <a:spcBef>
        <a:spcPct val="0"/>
      </a:spcBef>
      <a:spcAft>
        <a:spcPct val="0"/>
      </a:spcAft>
      <a:defRPr kern="1200">
        <a:solidFill>
          <a:schemeClr val="tx1"/>
        </a:solidFill>
        <a:latin typeface="Arial" pitchFamily="34" charset="0"/>
        <a:ea typeface="ＭＳ Ｐゴシック" pitchFamily="50" charset="-128"/>
        <a:cs typeface="+mn-cs"/>
      </a:defRPr>
    </a:lvl3pPr>
    <a:lvl4pPr marL="1371600" algn="l" rtl="0" eaLnBrk="0" fontAlgn="base" hangingPunct="0">
      <a:spcBef>
        <a:spcPct val="0"/>
      </a:spcBef>
      <a:spcAft>
        <a:spcPct val="0"/>
      </a:spcAft>
      <a:defRPr kern="1200">
        <a:solidFill>
          <a:schemeClr val="tx1"/>
        </a:solidFill>
        <a:latin typeface="Arial" pitchFamily="34" charset="0"/>
        <a:ea typeface="ＭＳ Ｐゴシック" pitchFamily="50" charset="-128"/>
        <a:cs typeface="+mn-cs"/>
      </a:defRPr>
    </a:lvl4pPr>
    <a:lvl5pPr marL="1828800" algn="l" rtl="0" eaLnBrk="0" fontAlgn="base" hangingPunct="0">
      <a:spcBef>
        <a:spcPct val="0"/>
      </a:spcBef>
      <a:spcAft>
        <a:spcPct val="0"/>
      </a:spcAft>
      <a:defRPr kern="1200">
        <a:solidFill>
          <a:schemeClr val="tx1"/>
        </a:solidFill>
        <a:latin typeface="Arial" pitchFamily="34" charset="0"/>
        <a:ea typeface="ＭＳ Ｐゴシック" pitchFamily="50" charset="-128"/>
        <a:cs typeface="+mn-cs"/>
      </a:defRPr>
    </a:lvl5pPr>
    <a:lvl6pPr marL="2286000" algn="l" defTabSz="914400" rtl="0" eaLnBrk="1" latinLnBrk="0" hangingPunct="1">
      <a:defRPr kern="1200">
        <a:solidFill>
          <a:schemeClr val="tx1"/>
        </a:solidFill>
        <a:latin typeface="Arial" pitchFamily="34" charset="0"/>
        <a:ea typeface="ＭＳ Ｐゴシック" pitchFamily="50" charset="-128"/>
        <a:cs typeface="+mn-cs"/>
      </a:defRPr>
    </a:lvl6pPr>
    <a:lvl7pPr marL="2743200" algn="l" defTabSz="914400" rtl="0" eaLnBrk="1" latinLnBrk="0" hangingPunct="1">
      <a:defRPr kern="1200">
        <a:solidFill>
          <a:schemeClr val="tx1"/>
        </a:solidFill>
        <a:latin typeface="Arial" pitchFamily="34" charset="0"/>
        <a:ea typeface="ＭＳ Ｐゴシック" pitchFamily="50" charset="-128"/>
        <a:cs typeface="+mn-cs"/>
      </a:defRPr>
    </a:lvl7pPr>
    <a:lvl8pPr marL="3200400" algn="l" defTabSz="914400" rtl="0" eaLnBrk="1" latinLnBrk="0" hangingPunct="1">
      <a:defRPr kern="1200">
        <a:solidFill>
          <a:schemeClr val="tx1"/>
        </a:solidFill>
        <a:latin typeface="Arial" pitchFamily="34" charset="0"/>
        <a:ea typeface="ＭＳ Ｐゴシック" pitchFamily="50" charset="-128"/>
        <a:cs typeface="+mn-cs"/>
      </a:defRPr>
    </a:lvl8pPr>
    <a:lvl9pPr marL="3657600" algn="l" defTabSz="914400" rtl="0" eaLnBrk="1" latinLnBrk="0" hangingPunct="1">
      <a:defRPr kern="1200">
        <a:solidFill>
          <a:schemeClr val="tx1"/>
        </a:solidFill>
        <a:latin typeface="Arial" pitchFamily="34" charset="0"/>
        <a:ea typeface="ＭＳ Ｐゴシック" pitchFamily="50"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F81BD"/>
    <a:srgbClr val="C0504D"/>
    <a:srgbClr val="000000"/>
    <a:srgbClr val="FF99CC"/>
    <a:srgbClr val="FFFF00"/>
    <a:srgbClr val="FFCC00"/>
    <a:srgbClr val="CC00FF"/>
    <a:srgbClr val="6EACF8"/>
  </p:clrMru>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8A107856-5554-42FB-B03E-39F5DBC370BA}" styleName="中間スタイル 4 - アクセント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69CF1AB2-1976-4502-BF36-3FF5EA218861}" styleName="中間スタイル 4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6904" autoAdjust="0"/>
    <p:restoredTop sz="91507" autoAdjust="0"/>
  </p:normalViewPr>
  <p:slideViewPr>
    <p:cSldViewPr>
      <p:cViewPr varScale="1">
        <p:scale>
          <a:sx n="88" d="100"/>
          <a:sy n="88" d="100"/>
        </p:scale>
        <p:origin x="-1662" y="-114"/>
      </p:cViewPr>
      <p:guideLst>
        <p:guide orient="horz" pos="3884"/>
        <p:guide orient="horz" pos="1434"/>
        <p:guide orient="horz" pos="3929"/>
        <p:guide pos="3120"/>
        <p:guide pos="1714"/>
        <p:guide pos="3619"/>
      </p:guideLst>
    </p:cSldViewPr>
  </p:slideViewPr>
  <p:outlineViewPr>
    <p:cViewPr>
      <p:scale>
        <a:sx n="33" d="100"/>
        <a:sy n="33" d="100"/>
      </p:scale>
      <p:origin x="0" y="13806"/>
    </p:cViewPr>
  </p:outlineViewPr>
  <p:notesTextViewPr>
    <p:cViewPr>
      <p:scale>
        <a:sx n="100" d="100"/>
        <a:sy n="100" d="100"/>
      </p:scale>
      <p:origin x="0" y="0"/>
    </p:cViewPr>
  </p:notesTextViewPr>
  <p:sorterViewPr>
    <p:cViewPr>
      <p:scale>
        <a:sx n="66" d="100"/>
        <a:sy n="66" d="100"/>
      </p:scale>
      <p:origin x="0" y="540"/>
    </p:cViewPr>
  </p:sorterViewPr>
  <p:notesViewPr>
    <p:cSldViewPr>
      <p:cViewPr>
        <p:scale>
          <a:sx n="100" d="100"/>
          <a:sy n="100" d="100"/>
        </p:scale>
        <p:origin x="-684" y="3408"/>
      </p:cViewPr>
      <p:guideLst>
        <p:guide orient="horz" pos="3130"/>
        <p:guide pos="2144"/>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theme" Target="theme/theme1.xml"/><Relationship Id="rId8" Type="http://schemas.openxmlformats.org/officeDocument/2006/relationships/slide" Target="slides/slide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74613" y="247650"/>
            <a:ext cx="2951162" cy="1666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553" tIns="45776" rIns="91553" bIns="45776" numCol="1" anchor="t" anchorCtr="0" compatLnSpc="1">
            <a:prstTxWarp prst="textNoShape">
              <a:avLst/>
            </a:prstTxWarp>
          </a:bodyPr>
          <a:lstStyle>
            <a:lvl1pPr defTabSz="915768" eaLnBrk="1" hangingPunct="1">
              <a:defRPr kumimoji="1" sz="900" i="1">
                <a:solidFill>
                  <a:srgbClr val="000066"/>
                </a:solidFill>
                <a:latin typeface="Times New Roman" pitchFamily="18" charset="0"/>
              </a:defRPr>
            </a:lvl1pPr>
          </a:lstStyle>
          <a:p>
            <a:pPr>
              <a:defRPr/>
            </a:pPr>
            <a:endParaRPr lang="en-US" altLang="ja-JP"/>
          </a:p>
        </p:txBody>
      </p:sp>
      <p:sp>
        <p:nvSpPr>
          <p:cNvPr id="5123" name="Rectangle 3"/>
          <p:cNvSpPr>
            <a:spLocks noGrp="1" noChangeArrowheads="1"/>
          </p:cNvSpPr>
          <p:nvPr>
            <p:ph type="dt" sz="quarter" idx="1"/>
          </p:nvPr>
        </p:nvSpPr>
        <p:spPr bwMode="auto">
          <a:xfrm>
            <a:off x="5522913" y="165100"/>
            <a:ext cx="1133475" cy="3317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553" tIns="45776" rIns="91553" bIns="45776" numCol="1" anchor="t" anchorCtr="0" compatLnSpc="1">
            <a:prstTxWarp prst="textNoShape">
              <a:avLst/>
            </a:prstTxWarp>
          </a:bodyPr>
          <a:lstStyle>
            <a:lvl1pPr algn="r" defTabSz="915768" eaLnBrk="1" hangingPunct="1">
              <a:defRPr kumimoji="1" sz="900" i="1">
                <a:solidFill>
                  <a:srgbClr val="000066"/>
                </a:solidFill>
                <a:latin typeface="Times New Roman" pitchFamily="18" charset="0"/>
              </a:defRPr>
            </a:lvl1pPr>
          </a:lstStyle>
          <a:p>
            <a:pPr>
              <a:defRPr/>
            </a:pPr>
            <a:fld id="{FB8653CB-87E3-41DB-9097-35DB0C89D762}" type="datetime1">
              <a:rPr lang="ja-JP" altLang="en-US"/>
              <a:pPr>
                <a:defRPr/>
              </a:pPr>
              <a:t>2015/6/22</a:t>
            </a:fld>
            <a:endParaRPr lang="en-US" altLang="ja-JP"/>
          </a:p>
        </p:txBody>
      </p:sp>
      <p:sp>
        <p:nvSpPr>
          <p:cNvPr id="5124" name="Rectangle 4"/>
          <p:cNvSpPr>
            <a:spLocks noGrp="1" noChangeArrowheads="1"/>
          </p:cNvSpPr>
          <p:nvPr>
            <p:ph type="ftr" sz="quarter" idx="2"/>
          </p:nvPr>
        </p:nvSpPr>
        <p:spPr bwMode="auto">
          <a:xfrm>
            <a:off x="1133475" y="9193213"/>
            <a:ext cx="4765675" cy="2492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553" tIns="45776" rIns="91553" bIns="45776" numCol="1" anchor="b" anchorCtr="0" compatLnSpc="1">
            <a:prstTxWarp prst="textNoShape">
              <a:avLst/>
            </a:prstTxWarp>
          </a:bodyPr>
          <a:lstStyle>
            <a:lvl1pPr algn="ctr" defTabSz="915768" eaLnBrk="1" hangingPunct="1">
              <a:defRPr kumimoji="1" sz="900" i="1">
                <a:latin typeface="Times New Roman" pitchFamily="18" charset="0"/>
              </a:defRPr>
            </a:lvl1pPr>
          </a:lstStyle>
          <a:p>
            <a:pPr>
              <a:defRPr/>
            </a:pPr>
            <a:r>
              <a:rPr lang="en-US" altLang="ja-JP"/>
              <a:t>Copyright　©　2008　********University   ********　 Prof.*******</a:t>
            </a:r>
          </a:p>
        </p:txBody>
      </p:sp>
      <p:sp>
        <p:nvSpPr>
          <p:cNvPr id="5125" name="Rectangle 5"/>
          <p:cNvSpPr>
            <a:spLocks noGrp="1" noChangeArrowheads="1"/>
          </p:cNvSpPr>
          <p:nvPr>
            <p:ph type="sldNum" sz="quarter" idx="3"/>
          </p:nvPr>
        </p:nvSpPr>
        <p:spPr bwMode="auto">
          <a:xfrm>
            <a:off x="3025775" y="9525000"/>
            <a:ext cx="830263" cy="2492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553" tIns="45776" rIns="91553" bIns="45776" numCol="1" anchor="b" anchorCtr="0" compatLnSpc="1">
            <a:prstTxWarp prst="textNoShape">
              <a:avLst/>
            </a:prstTxWarp>
          </a:bodyPr>
          <a:lstStyle>
            <a:lvl1pPr algn="ctr" defTabSz="915768" eaLnBrk="1" hangingPunct="1">
              <a:defRPr kumimoji="1" sz="900" i="1">
                <a:solidFill>
                  <a:srgbClr val="000066"/>
                </a:solidFill>
                <a:latin typeface="Times New Roman" pitchFamily="18" charset="0"/>
              </a:defRPr>
            </a:lvl1pPr>
          </a:lstStyle>
          <a:p>
            <a:pPr>
              <a:defRPr/>
            </a:pPr>
            <a:fld id="{35F48AAF-4EAD-4746-983C-9D9EBA924E62}" type="slidenum">
              <a:rPr lang="en-US" altLang="ja-JP"/>
              <a:pPr>
                <a:defRPr/>
              </a:pPr>
              <a:t>&lt;#&gt;</a:t>
            </a:fld>
            <a:endParaRPr lang="en-US" altLang="ja-JP"/>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62" name="Rectangle 4"/>
          <p:cNvSpPr>
            <a:spLocks noGrp="1" noRot="1" noChangeAspect="1" noChangeArrowheads="1" noTextEdit="1"/>
          </p:cNvSpPr>
          <p:nvPr>
            <p:ph type="sldImg" idx="2"/>
          </p:nvPr>
        </p:nvSpPr>
        <p:spPr bwMode="auto">
          <a:xfrm>
            <a:off x="712788" y="746125"/>
            <a:ext cx="5381625" cy="3727450"/>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666750" y="4721225"/>
            <a:ext cx="5473700" cy="44719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553" tIns="45776" rIns="91553" bIns="45776" numCol="1" anchor="t" anchorCtr="0" compatLnSpc="1">
            <a:prstTxWarp prst="textNoShape">
              <a:avLst/>
            </a:prstTxWarp>
          </a:bodyPr>
          <a:lstStyle/>
          <a:p>
            <a:pPr lvl="0"/>
            <a:r>
              <a:rPr lang="ja-JP" altLang="en-US" noProof="0" dirty="0" smtClean="0"/>
              <a:t>マスタ テキストの書式設定</a:t>
            </a:r>
          </a:p>
          <a:p>
            <a:pPr lvl="1"/>
            <a:r>
              <a:rPr lang="ja-JP" altLang="en-US" noProof="0" dirty="0" smtClean="0"/>
              <a:t>第 </a:t>
            </a:r>
            <a:r>
              <a:rPr lang="en-US" altLang="ja-JP" noProof="0" dirty="0" smtClean="0"/>
              <a:t>2 </a:t>
            </a:r>
            <a:r>
              <a:rPr lang="ja-JP" altLang="en-US" noProof="0" dirty="0" smtClean="0"/>
              <a:t>レベル</a:t>
            </a:r>
          </a:p>
          <a:p>
            <a:pPr lvl="2"/>
            <a:r>
              <a:rPr lang="ja-JP" altLang="en-US" noProof="0" dirty="0" smtClean="0"/>
              <a:t>第 </a:t>
            </a:r>
            <a:r>
              <a:rPr lang="en-US" altLang="ja-JP" noProof="0" dirty="0" smtClean="0"/>
              <a:t>3 </a:t>
            </a:r>
            <a:r>
              <a:rPr lang="ja-JP" altLang="en-US" noProof="0" dirty="0" smtClean="0"/>
              <a:t>レベル</a:t>
            </a:r>
          </a:p>
          <a:p>
            <a:pPr lvl="3"/>
            <a:r>
              <a:rPr lang="ja-JP" altLang="en-US" noProof="0" dirty="0" smtClean="0"/>
              <a:t>第 </a:t>
            </a:r>
            <a:r>
              <a:rPr lang="en-US" altLang="ja-JP" noProof="0" dirty="0" smtClean="0"/>
              <a:t>4 </a:t>
            </a:r>
            <a:r>
              <a:rPr lang="ja-JP" altLang="en-US" noProof="0" dirty="0" smtClean="0"/>
              <a:t>レベル</a:t>
            </a:r>
          </a:p>
          <a:p>
            <a:pPr lvl="4"/>
            <a:r>
              <a:rPr lang="ja-JP" altLang="en-US" noProof="0" dirty="0" smtClean="0"/>
              <a:t>第 </a:t>
            </a:r>
            <a:r>
              <a:rPr lang="en-US" altLang="ja-JP" noProof="0" dirty="0" smtClean="0"/>
              <a:t>5 </a:t>
            </a:r>
            <a:r>
              <a:rPr lang="ja-JP" altLang="en-US" noProof="0" dirty="0" smtClean="0"/>
              <a:t>レベル</a:t>
            </a:r>
          </a:p>
        </p:txBody>
      </p:sp>
      <p:sp>
        <p:nvSpPr>
          <p:cNvPr id="3079" name="Rectangle 7"/>
          <p:cNvSpPr>
            <a:spLocks noGrp="1" noChangeArrowheads="1"/>
          </p:cNvSpPr>
          <p:nvPr>
            <p:ph type="sldNum" sz="quarter" idx="5"/>
          </p:nvPr>
        </p:nvSpPr>
        <p:spPr bwMode="auto">
          <a:xfrm>
            <a:off x="3025775" y="9525000"/>
            <a:ext cx="755650" cy="2492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553" tIns="45776" rIns="91553" bIns="45776" numCol="1" anchor="b" anchorCtr="0" compatLnSpc="1">
            <a:prstTxWarp prst="textNoShape">
              <a:avLst/>
            </a:prstTxWarp>
          </a:bodyPr>
          <a:lstStyle>
            <a:lvl1pPr algn="ctr" defTabSz="915768" eaLnBrk="1" hangingPunct="1">
              <a:defRPr kumimoji="1" sz="900">
                <a:solidFill>
                  <a:srgbClr val="000066"/>
                </a:solidFill>
                <a:latin typeface="Times New Roman" pitchFamily="18" charset="0"/>
              </a:defRPr>
            </a:lvl1pPr>
          </a:lstStyle>
          <a:p>
            <a:pPr>
              <a:defRPr/>
            </a:pPr>
            <a:fld id="{E1C51208-0A73-4B3D-8263-69EAAA422E5B}" type="slidenum">
              <a:rPr lang="en-US" altLang="ja-JP"/>
              <a:pPr>
                <a:defRPr/>
              </a:pPr>
              <a:t>&lt;#&gt;</a:t>
            </a:fld>
            <a:endParaRPr lang="en-US" altLang="ja-JP"/>
          </a:p>
        </p:txBody>
      </p:sp>
    </p:spTree>
  </p:cSld>
  <p:clrMap bg1="lt1" tx1="dk1" bg2="lt2" tx2="dk2" accent1="accent1" accent2="accent2" accent3="accent3" accent4="accent4" accent5="accent5" accent6="accent6" hlink="hlink" folHlink="folHlink"/>
  <p:hf hdr="0"/>
  <p:notesStyle>
    <a:lvl1pPr algn="l" rtl="0" eaLnBrk="0" fontAlgn="base" hangingPunct="0">
      <a:spcBef>
        <a:spcPct val="0"/>
      </a:spcBef>
      <a:spcAft>
        <a:spcPct val="0"/>
      </a:spcAft>
      <a:defRPr kumimoji="1" sz="1000" kern="1200">
        <a:solidFill>
          <a:schemeClr val="tx1"/>
        </a:solidFill>
        <a:latin typeface="ＭＳ Ｐ明朝" pitchFamily="18" charset="-128"/>
        <a:ea typeface="ＭＳ Ｐ明朝" pitchFamily="18" charset="-128"/>
        <a:cs typeface="+mn-cs"/>
      </a:defRPr>
    </a:lvl1pPr>
    <a:lvl2pPr marL="457200" algn="l" rtl="0" eaLnBrk="0" fontAlgn="base" hangingPunct="0">
      <a:spcBef>
        <a:spcPct val="0"/>
      </a:spcBef>
      <a:spcAft>
        <a:spcPct val="0"/>
      </a:spcAft>
      <a:defRPr kumimoji="1" sz="1000" kern="1200">
        <a:solidFill>
          <a:schemeClr val="tx1"/>
        </a:solidFill>
        <a:latin typeface="ＭＳ Ｐ明朝" pitchFamily="18" charset="-128"/>
        <a:ea typeface="ＭＳ Ｐ明朝" pitchFamily="18" charset="-128"/>
        <a:cs typeface="+mn-cs"/>
      </a:defRPr>
    </a:lvl2pPr>
    <a:lvl3pPr marL="914400" algn="l" rtl="0" eaLnBrk="0" fontAlgn="base" hangingPunct="0">
      <a:spcBef>
        <a:spcPct val="0"/>
      </a:spcBef>
      <a:spcAft>
        <a:spcPct val="0"/>
      </a:spcAft>
      <a:defRPr kumimoji="1" sz="1000" kern="1200">
        <a:solidFill>
          <a:schemeClr val="tx1"/>
        </a:solidFill>
        <a:latin typeface="ＭＳ Ｐ明朝" pitchFamily="18" charset="-128"/>
        <a:ea typeface="ＭＳ Ｐ明朝" pitchFamily="18" charset="-128"/>
        <a:cs typeface="+mn-cs"/>
      </a:defRPr>
    </a:lvl3pPr>
    <a:lvl4pPr marL="1371600" algn="l" rtl="0" eaLnBrk="0" fontAlgn="base" hangingPunct="0">
      <a:spcBef>
        <a:spcPct val="0"/>
      </a:spcBef>
      <a:spcAft>
        <a:spcPct val="0"/>
      </a:spcAft>
      <a:defRPr kumimoji="1" sz="1000" kern="1200">
        <a:solidFill>
          <a:schemeClr val="tx1"/>
        </a:solidFill>
        <a:latin typeface="ＭＳ Ｐ明朝" pitchFamily="18" charset="-128"/>
        <a:ea typeface="ＭＳ Ｐ明朝" pitchFamily="18" charset="-128"/>
        <a:cs typeface="+mn-cs"/>
      </a:defRPr>
    </a:lvl4pPr>
    <a:lvl5pPr marL="1828800" algn="l" rtl="0" eaLnBrk="0" fontAlgn="base" hangingPunct="0">
      <a:spcBef>
        <a:spcPct val="0"/>
      </a:spcBef>
      <a:spcAft>
        <a:spcPct val="0"/>
      </a:spcAft>
      <a:defRPr kumimoji="1" sz="1000" kern="1200">
        <a:solidFill>
          <a:schemeClr val="tx1"/>
        </a:solidFill>
        <a:latin typeface="ＭＳ Ｐ明朝" pitchFamily="18" charset="-128"/>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3" tIns="45776" rIns="91553" bIns="45776" anchor="b"/>
          <a:lstStyle/>
          <a:p>
            <a:pPr algn="ctr" defTabSz="908050" eaLnBrk="1" hangingPunct="1"/>
            <a:fld id="{878E3D29-93C7-4052-BC07-843B7F930254}" type="slidenum">
              <a:rPr kumimoji="1" lang="en-US" altLang="ja-JP" sz="900">
                <a:solidFill>
                  <a:srgbClr val="000066"/>
                </a:solidFill>
                <a:latin typeface="Times New Roman" pitchFamily="18" charset="0"/>
              </a:rPr>
              <a:pPr algn="ctr" defTabSz="908050" eaLnBrk="1" hangingPunct="1"/>
              <a:t>1</a:t>
            </a:fld>
            <a:endParaRPr kumimoji="1" lang="en-US" altLang="ja-JP" sz="900" dirty="0">
              <a:solidFill>
                <a:srgbClr val="000066"/>
              </a:solidFill>
              <a:latin typeface="Times New Roman" pitchFamily="18" charset="0"/>
            </a:endParaRPr>
          </a:p>
        </p:txBody>
      </p:sp>
      <p:sp>
        <p:nvSpPr>
          <p:cNvPr id="43011" name="スライド イメージ プレースホルダー 1"/>
          <p:cNvSpPr>
            <a:spLocks noGrp="1" noRot="1" noChangeAspect="1" noTextEdit="1"/>
          </p:cNvSpPr>
          <p:nvPr>
            <p:ph type="sldImg"/>
          </p:nvPr>
        </p:nvSpPr>
        <p:spPr>
          <a:xfrm>
            <a:off x="712788" y="746125"/>
            <a:ext cx="5381625" cy="3727450"/>
          </a:xfrm>
          <a:ln/>
        </p:spPr>
      </p:sp>
      <p:sp>
        <p:nvSpPr>
          <p:cNvPr id="3" name="ノート プレースホルダー 2"/>
          <p:cNvSpPr>
            <a:spLocks noGrp="1"/>
          </p:cNvSpPr>
          <p:nvPr>
            <p:ph type="body" idx="1"/>
          </p:nvPr>
        </p:nvSpPr>
        <p:spPr/>
        <p:txBody>
          <a:bodyPr/>
          <a:lstStyle/>
          <a:p>
            <a:pPr>
              <a:spcBef>
                <a:spcPts val="0"/>
              </a:spcBef>
              <a:defRPr/>
            </a:pPr>
            <a:endParaRPr lang="ja-JP" altLang="en-US" sz="1050"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ノート プレースホルダ 2"/>
          <p:cNvSpPr>
            <a:spLocks noGrp="1"/>
          </p:cNvSpPr>
          <p:nvPr>
            <p:ph type="body" idx="1"/>
          </p:nvPr>
        </p:nvSpPr>
        <p:spPr/>
        <p:txBody>
          <a:bodyPr/>
          <a:lstStyle/>
          <a:p>
            <a:pPr>
              <a:spcBef>
                <a:spcPts val="0"/>
              </a:spcBef>
              <a:defRPr/>
            </a:pPr>
            <a:r>
              <a:rPr lang="ja-JP" altLang="en-US" sz="1050" smtClean="0"/>
              <a:t>ページタイトル：</a:t>
            </a:r>
            <a:endParaRPr lang="en-US" altLang="ja-JP" sz="1050" smtClean="0"/>
          </a:p>
          <a:p>
            <a:pPr>
              <a:spcBef>
                <a:spcPts val="0"/>
              </a:spcBef>
              <a:defRPr/>
            </a:pPr>
            <a:r>
              <a:rPr lang="ja-JP" altLang="en-US" sz="1050" smtClean="0"/>
              <a:t>６．</a:t>
            </a:r>
            <a:r>
              <a:rPr lang="en-US" altLang="ja-JP" sz="1050" smtClean="0"/>
              <a:t>EA</a:t>
            </a:r>
            <a:r>
              <a:rPr lang="ja-JP" altLang="en-US" sz="1050" smtClean="0"/>
              <a:t>ドキュメントについて　～ドキュメントのイメージ②～</a:t>
            </a:r>
          </a:p>
          <a:p>
            <a:pPr>
              <a:spcBef>
                <a:spcPts val="0"/>
              </a:spcBef>
              <a:defRPr/>
            </a:pPr>
            <a:endParaRPr lang="ja-JP" altLang="en-US" sz="1050" smtClean="0"/>
          </a:p>
          <a:p>
            <a:pPr>
              <a:spcBef>
                <a:spcPts val="0"/>
              </a:spcBef>
              <a:defRPr/>
            </a:pPr>
            <a:r>
              <a:rPr lang="ja-JP" altLang="en-US" sz="1050" smtClean="0"/>
              <a:t>◆このページのポイント</a:t>
            </a:r>
          </a:p>
          <a:p>
            <a:pPr>
              <a:spcBef>
                <a:spcPts val="0"/>
              </a:spcBef>
              <a:defRPr/>
            </a:pPr>
            <a:r>
              <a:rPr lang="en-US" altLang="ja-JP" sz="1050" smtClean="0"/>
              <a:t>EA</a:t>
            </a:r>
            <a:r>
              <a:rPr lang="ja-JP" altLang="en-US" sz="1050" smtClean="0"/>
              <a:t>ドキュメントの種類毎に、どのようなものかを理解してもらう。 </a:t>
            </a:r>
          </a:p>
          <a:p>
            <a:pPr>
              <a:spcBef>
                <a:spcPts val="0"/>
              </a:spcBef>
              <a:defRPr/>
            </a:pPr>
            <a:endParaRPr lang="ja-JP" altLang="en-US" sz="1050" smtClean="0"/>
          </a:p>
          <a:p>
            <a:pPr>
              <a:spcBef>
                <a:spcPts val="0"/>
              </a:spcBef>
              <a:defRPr/>
            </a:pPr>
            <a:r>
              <a:rPr lang="ja-JP" altLang="en-US" sz="1050" smtClean="0"/>
              <a:t>◆説明手順</a:t>
            </a:r>
          </a:p>
          <a:p>
            <a:pPr>
              <a:spcBef>
                <a:spcPts val="0"/>
              </a:spcBef>
              <a:defRPr/>
            </a:pPr>
            <a:r>
              <a:rPr lang="ja-JP" altLang="en-US" sz="1050" smtClean="0"/>
              <a:t>所要時間：１分</a:t>
            </a:r>
          </a:p>
          <a:p>
            <a:pPr>
              <a:spcBef>
                <a:spcPts val="0"/>
              </a:spcBef>
              <a:defRPr/>
            </a:pPr>
            <a:r>
              <a:rPr lang="ja-JP" altLang="en-US" sz="1050" smtClean="0"/>
              <a:t>・</a:t>
            </a:r>
            <a:r>
              <a:rPr lang="en-US" altLang="ja-JP" sz="1050" smtClean="0"/>
              <a:t>EA</a:t>
            </a:r>
            <a:r>
              <a:rPr lang="ja-JP" altLang="en-US" sz="1050" smtClean="0"/>
              <a:t>ドキュメントの例について、このようなイメージであることを理解してもらう。</a:t>
            </a:r>
          </a:p>
          <a:p>
            <a:pPr>
              <a:spcBef>
                <a:spcPts val="0"/>
              </a:spcBef>
              <a:defRPr/>
            </a:pPr>
            <a:endParaRPr lang="en-US" altLang="ja-JP" sz="1050" smtClean="0"/>
          </a:p>
          <a:p>
            <a:pPr>
              <a:spcBef>
                <a:spcPts val="0"/>
              </a:spcBef>
              <a:defRPr/>
            </a:pPr>
            <a:r>
              <a:rPr lang="ja-JP" altLang="en-US" sz="1050" smtClean="0"/>
              <a:t>◆補足事項（スライド未掲載のデータやファクト等）</a:t>
            </a:r>
          </a:p>
          <a:p>
            <a:pPr>
              <a:spcBef>
                <a:spcPts val="0"/>
              </a:spcBef>
              <a:defRPr/>
            </a:pPr>
            <a:r>
              <a:rPr lang="ja-JP" altLang="en-US" sz="1050" smtClean="0"/>
              <a:t>特になし。</a:t>
            </a:r>
          </a:p>
          <a:p>
            <a:pPr>
              <a:spcBef>
                <a:spcPts val="0"/>
              </a:spcBef>
              <a:defRPr/>
            </a:pPr>
            <a:endParaRPr lang="en-US" altLang="ja-JP" sz="1050" smtClean="0"/>
          </a:p>
          <a:p>
            <a:pPr>
              <a:spcBef>
                <a:spcPts val="0"/>
              </a:spcBef>
              <a:defRPr/>
            </a:pPr>
            <a:r>
              <a:rPr lang="ja-JP" altLang="en-US" sz="1050" smtClean="0"/>
              <a:t>◆受講者への確認事項</a:t>
            </a:r>
          </a:p>
          <a:p>
            <a:pPr>
              <a:spcBef>
                <a:spcPts val="0"/>
              </a:spcBef>
              <a:defRPr/>
            </a:pPr>
            <a:r>
              <a:rPr lang="ja-JP" altLang="en-US" sz="1050" smtClean="0"/>
              <a:t>特になし。</a:t>
            </a:r>
            <a:endParaRPr lang="en-US" altLang="ja-JP" sz="1050" smtClean="0"/>
          </a:p>
          <a:p>
            <a:pPr>
              <a:spcBef>
                <a:spcPts val="0"/>
              </a:spcBef>
              <a:defRPr/>
            </a:pPr>
            <a:endParaRPr lang="ja-JP" altLang="en-US" sz="1050" dirty="0" smtClean="0"/>
          </a:p>
        </p:txBody>
      </p:sp>
      <p:sp>
        <p:nvSpPr>
          <p:cNvPr id="2"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3" tIns="45776" rIns="91553" bIns="45776" anchor="b"/>
          <a:lstStyle/>
          <a:p>
            <a:pPr algn="ctr" defTabSz="908050" eaLnBrk="1" hangingPunct="1"/>
            <a:fld id="{839026D2-C4BB-4946-BB08-A66F5B8A0385}" type="slidenum">
              <a:rPr kumimoji="1" lang="en-US" altLang="ja-JP" sz="900">
                <a:solidFill>
                  <a:srgbClr val="000066"/>
                </a:solidFill>
                <a:latin typeface="Times New Roman" pitchFamily="18" charset="0"/>
              </a:rPr>
              <a:pPr algn="ctr" defTabSz="908050" eaLnBrk="1" hangingPunct="1"/>
              <a:t>10</a:t>
            </a:fld>
            <a:endParaRPr kumimoji="1" lang="en-US" altLang="ja-JP" sz="900">
              <a:solidFill>
                <a:srgbClr val="000066"/>
              </a:solidFill>
              <a:latin typeface="Times New Roman" pitchFamily="18" charset="0"/>
            </a:endParaRPr>
          </a:p>
        </p:txBody>
      </p:sp>
      <p:sp>
        <p:nvSpPr>
          <p:cNvPr id="52228" name="スライド イメージ プレースホルダー 2"/>
          <p:cNvSpPr>
            <a:spLocks noGrp="1" noRot="1" noChangeAspect="1" noTextEdit="1"/>
          </p:cNvSpPr>
          <p:nvPr>
            <p:ph type="sldImg"/>
          </p:nvPr>
        </p:nvSpPr>
        <p:spPr>
          <a:xfrm>
            <a:off x="712788" y="746125"/>
            <a:ext cx="5381625" cy="3727450"/>
          </a:xfr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1" name="ノート プレースホルダ 2"/>
          <p:cNvSpPr>
            <a:spLocks noGrp="1"/>
          </p:cNvSpPr>
          <p:nvPr>
            <p:ph type="body" idx="1"/>
          </p:nvPr>
        </p:nvSpPr>
        <p:spPr/>
        <p:txBody>
          <a:bodyPr/>
          <a:lstStyle/>
          <a:p>
            <a:pPr>
              <a:spcBef>
                <a:spcPts val="0"/>
              </a:spcBef>
              <a:defRPr/>
            </a:pPr>
            <a:r>
              <a:rPr lang="ja-JP" altLang="en-US" sz="1050" smtClean="0"/>
              <a:t>ページタイトル：</a:t>
            </a:r>
            <a:endParaRPr lang="en-US" altLang="ja-JP" sz="1050" smtClean="0"/>
          </a:p>
          <a:p>
            <a:pPr>
              <a:spcBef>
                <a:spcPts val="0"/>
              </a:spcBef>
              <a:defRPr/>
            </a:pPr>
            <a:r>
              <a:rPr lang="ja-JP" altLang="en-US" sz="1050" smtClean="0"/>
              <a:t>７．主な</a:t>
            </a:r>
            <a:r>
              <a:rPr lang="en-US" altLang="ja-JP" sz="1050" smtClean="0"/>
              <a:t>EA</a:t>
            </a:r>
            <a:r>
              <a:rPr lang="ja-JP" altLang="en-US" sz="1050" smtClean="0"/>
              <a:t>ドキュメントの作成方法　～業務説明書①～</a:t>
            </a:r>
          </a:p>
          <a:p>
            <a:pPr>
              <a:spcBef>
                <a:spcPts val="0"/>
              </a:spcBef>
              <a:defRPr/>
            </a:pPr>
            <a:endParaRPr lang="ja-JP" altLang="en-US" sz="1050" smtClean="0"/>
          </a:p>
          <a:p>
            <a:pPr>
              <a:spcBef>
                <a:spcPts val="0"/>
              </a:spcBef>
              <a:defRPr/>
            </a:pPr>
            <a:r>
              <a:rPr lang="ja-JP" altLang="en-US" sz="1050" smtClean="0"/>
              <a:t>◆このページのポイント</a:t>
            </a:r>
          </a:p>
          <a:p>
            <a:pPr>
              <a:spcBef>
                <a:spcPts val="0"/>
              </a:spcBef>
              <a:defRPr/>
            </a:pPr>
            <a:r>
              <a:rPr lang="en-US" altLang="ja-JP" sz="1050" smtClean="0"/>
              <a:t>EA</a:t>
            </a:r>
            <a:r>
              <a:rPr lang="ja-JP" altLang="en-US" sz="1050" smtClean="0"/>
              <a:t>ドキュメントの「業務説明書」の記載事項を理解してもらう。 </a:t>
            </a:r>
          </a:p>
          <a:p>
            <a:pPr>
              <a:spcBef>
                <a:spcPts val="0"/>
              </a:spcBef>
              <a:defRPr/>
            </a:pPr>
            <a:endParaRPr lang="ja-JP" altLang="en-US" sz="1050" smtClean="0"/>
          </a:p>
          <a:p>
            <a:pPr>
              <a:spcBef>
                <a:spcPts val="0"/>
              </a:spcBef>
              <a:defRPr/>
            </a:pPr>
            <a:r>
              <a:rPr lang="ja-JP" altLang="en-US" sz="1050" smtClean="0"/>
              <a:t>◆説明手順</a:t>
            </a:r>
          </a:p>
          <a:p>
            <a:pPr>
              <a:spcBef>
                <a:spcPts val="0"/>
              </a:spcBef>
              <a:defRPr/>
            </a:pPr>
            <a:r>
              <a:rPr lang="ja-JP" altLang="en-US" sz="1050" smtClean="0"/>
              <a:t>所要時間：１分</a:t>
            </a:r>
          </a:p>
          <a:p>
            <a:pPr>
              <a:spcBef>
                <a:spcPts val="0"/>
              </a:spcBef>
              <a:defRPr/>
            </a:pPr>
            <a:r>
              <a:rPr lang="ja-JP" altLang="en-US" sz="1050" smtClean="0"/>
              <a:t>・業務説明書は、対象となる業務の範囲を明らかにし、その業務がどんな目的で行われているか、どんなシステムを利用して行われているかを明らかにする。</a:t>
            </a:r>
          </a:p>
          <a:p>
            <a:pPr>
              <a:spcBef>
                <a:spcPts val="0"/>
              </a:spcBef>
              <a:defRPr/>
            </a:pPr>
            <a:r>
              <a:rPr lang="ja-JP" altLang="en-US" sz="1050" smtClean="0"/>
              <a:t>・あまり詳細に説明するのではなく、第三者が見ても、「こういう業務なのか」ということが理解できるように分かりやすく簡潔に示すようにする。</a:t>
            </a:r>
          </a:p>
          <a:p>
            <a:pPr>
              <a:spcBef>
                <a:spcPts val="0"/>
              </a:spcBef>
              <a:defRPr/>
            </a:pPr>
            <a:endParaRPr lang="en-US" altLang="ja-JP" sz="1050" smtClean="0"/>
          </a:p>
          <a:p>
            <a:pPr>
              <a:spcBef>
                <a:spcPts val="0"/>
              </a:spcBef>
              <a:defRPr/>
            </a:pPr>
            <a:r>
              <a:rPr lang="ja-JP" altLang="en-US" sz="1050" smtClean="0"/>
              <a:t>◆補足事項（スライド未掲載のデータやファクト等）</a:t>
            </a:r>
          </a:p>
          <a:p>
            <a:pPr>
              <a:spcBef>
                <a:spcPts val="0"/>
              </a:spcBef>
              <a:defRPr/>
            </a:pPr>
            <a:r>
              <a:rPr lang="ja-JP" altLang="en-US" sz="1050" smtClean="0"/>
              <a:t>特になし。</a:t>
            </a:r>
          </a:p>
          <a:p>
            <a:pPr>
              <a:spcBef>
                <a:spcPts val="0"/>
              </a:spcBef>
              <a:defRPr/>
            </a:pPr>
            <a:endParaRPr lang="en-US" altLang="ja-JP" sz="1050" smtClean="0"/>
          </a:p>
          <a:p>
            <a:pPr>
              <a:spcBef>
                <a:spcPts val="0"/>
              </a:spcBef>
              <a:defRPr/>
            </a:pPr>
            <a:r>
              <a:rPr lang="ja-JP" altLang="en-US" sz="1050" smtClean="0"/>
              <a:t>◆受講者への確認事項</a:t>
            </a:r>
          </a:p>
          <a:p>
            <a:pPr>
              <a:spcBef>
                <a:spcPts val="0"/>
              </a:spcBef>
              <a:defRPr/>
            </a:pPr>
            <a:r>
              <a:rPr lang="ja-JP" altLang="en-US" sz="1050" smtClean="0"/>
              <a:t>特になし。</a:t>
            </a:r>
            <a:endParaRPr lang="ja-JP" altLang="en-US" sz="1050" dirty="0" smtClean="0"/>
          </a:p>
        </p:txBody>
      </p:sp>
      <p:sp>
        <p:nvSpPr>
          <p:cNvPr id="2"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3" tIns="45776" rIns="91553" bIns="45776" anchor="b"/>
          <a:lstStyle/>
          <a:p>
            <a:pPr algn="ctr" defTabSz="908050" eaLnBrk="1" hangingPunct="1"/>
            <a:fld id="{9E49F3DD-BA56-46BB-B65C-53DEABA5E415}" type="slidenum">
              <a:rPr kumimoji="1" lang="en-US" altLang="ja-JP" sz="900">
                <a:solidFill>
                  <a:srgbClr val="000066"/>
                </a:solidFill>
                <a:latin typeface="Times New Roman" pitchFamily="18" charset="0"/>
              </a:rPr>
              <a:pPr algn="ctr" defTabSz="908050" eaLnBrk="1" hangingPunct="1"/>
              <a:t>11</a:t>
            </a:fld>
            <a:endParaRPr kumimoji="1" lang="en-US" altLang="ja-JP" sz="900">
              <a:solidFill>
                <a:srgbClr val="000066"/>
              </a:solidFill>
              <a:latin typeface="Times New Roman" pitchFamily="18" charset="0"/>
            </a:endParaRPr>
          </a:p>
        </p:txBody>
      </p:sp>
      <p:sp>
        <p:nvSpPr>
          <p:cNvPr id="53252" name="スライド イメージ プレースホルダー 2"/>
          <p:cNvSpPr>
            <a:spLocks noGrp="1" noRot="1" noChangeAspect="1" noTextEdit="1"/>
          </p:cNvSpPr>
          <p:nvPr>
            <p:ph type="sldImg"/>
          </p:nvPr>
        </p:nvSpPr>
        <p:spPr>
          <a:xfrm>
            <a:off x="712788" y="746125"/>
            <a:ext cx="5381625" cy="3727450"/>
          </a:xfr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ノート プレースホルダ 2"/>
          <p:cNvSpPr>
            <a:spLocks noGrp="1"/>
          </p:cNvSpPr>
          <p:nvPr>
            <p:ph type="body" idx="1"/>
          </p:nvPr>
        </p:nvSpPr>
        <p:spPr/>
        <p:txBody>
          <a:bodyPr/>
          <a:lstStyle/>
          <a:p>
            <a:pPr>
              <a:spcBef>
                <a:spcPts val="0"/>
              </a:spcBef>
              <a:defRPr/>
            </a:pPr>
            <a:r>
              <a:rPr lang="ja-JP" altLang="en-US" sz="1050" smtClean="0"/>
              <a:t>ページタイトル：</a:t>
            </a:r>
            <a:endParaRPr lang="en-US" altLang="ja-JP" sz="1050" smtClean="0"/>
          </a:p>
          <a:p>
            <a:pPr>
              <a:spcBef>
                <a:spcPts val="0"/>
              </a:spcBef>
              <a:defRPr/>
            </a:pPr>
            <a:r>
              <a:rPr lang="ja-JP" altLang="en-US" sz="1050" smtClean="0"/>
              <a:t>７．主な</a:t>
            </a:r>
            <a:r>
              <a:rPr lang="en-US" altLang="ja-JP" sz="1050" smtClean="0"/>
              <a:t>EA</a:t>
            </a:r>
            <a:r>
              <a:rPr lang="ja-JP" altLang="en-US" sz="1050" smtClean="0"/>
              <a:t>ドキュメントの作成方法　～業務説明書②～</a:t>
            </a:r>
          </a:p>
          <a:p>
            <a:pPr>
              <a:spcBef>
                <a:spcPts val="0"/>
              </a:spcBef>
              <a:defRPr/>
            </a:pPr>
            <a:endParaRPr lang="ja-JP" altLang="en-US" sz="1050" smtClean="0"/>
          </a:p>
          <a:p>
            <a:pPr>
              <a:spcBef>
                <a:spcPts val="0"/>
              </a:spcBef>
              <a:defRPr/>
            </a:pPr>
            <a:r>
              <a:rPr lang="ja-JP" altLang="en-US" sz="1050" smtClean="0"/>
              <a:t>◆このページのポイント</a:t>
            </a:r>
          </a:p>
          <a:p>
            <a:pPr>
              <a:spcBef>
                <a:spcPts val="0"/>
              </a:spcBef>
              <a:defRPr/>
            </a:pPr>
            <a:r>
              <a:rPr lang="en-US" altLang="ja-JP" sz="1050" smtClean="0"/>
              <a:t>EA</a:t>
            </a:r>
            <a:r>
              <a:rPr lang="ja-JP" altLang="en-US" sz="1050" smtClean="0"/>
              <a:t>ドキュメントの「業務説明書」の作成方法を理解してもらう。 </a:t>
            </a:r>
          </a:p>
          <a:p>
            <a:pPr>
              <a:spcBef>
                <a:spcPts val="0"/>
              </a:spcBef>
              <a:defRPr/>
            </a:pPr>
            <a:endParaRPr lang="ja-JP" altLang="en-US" sz="1050" smtClean="0"/>
          </a:p>
          <a:p>
            <a:pPr>
              <a:spcBef>
                <a:spcPts val="0"/>
              </a:spcBef>
              <a:defRPr/>
            </a:pPr>
            <a:r>
              <a:rPr lang="ja-JP" altLang="en-US" sz="1050" smtClean="0"/>
              <a:t>◆説明手順</a:t>
            </a:r>
          </a:p>
          <a:p>
            <a:pPr>
              <a:spcBef>
                <a:spcPts val="0"/>
              </a:spcBef>
              <a:defRPr/>
            </a:pPr>
            <a:r>
              <a:rPr lang="ja-JP" altLang="en-US" sz="1050" smtClean="0"/>
              <a:t>所要時間：２分</a:t>
            </a:r>
          </a:p>
          <a:p>
            <a:pPr>
              <a:spcBef>
                <a:spcPts val="0"/>
              </a:spcBef>
              <a:defRPr/>
            </a:pPr>
            <a:r>
              <a:rPr lang="ja-JP" altLang="en-US" sz="1050" smtClean="0"/>
              <a:t>・業務説明書には、２つの事を最低限記載する必要がある。</a:t>
            </a:r>
          </a:p>
          <a:p>
            <a:pPr>
              <a:spcBef>
                <a:spcPts val="0"/>
              </a:spcBef>
              <a:defRPr/>
            </a:pPr>
            <a:r>
              <a:rPr lang="ja-JP" altLang="en-US" sz="1050" smtClean="0"/>
              <a:t>・１つは対象となる業務の目的と機能であり、もう１つはシステムの管理・運用体制である。</a:t>
            </a:r>
          </a:p>
          <a:p>
            <a:pPr>
              <a:spcBef>
                <a:spcPts val="0"/>
              </a:spcBef>
              <a:defRPr/>
            </a:pPr>
            <a:r>
              <a:rPr lang="ja-JP" altLang="en-US" sz="1050" smtClean="0"/>
              <a:t>・目的と機能では、対象となる業務がどんな業務で何を目的に実施されているか、どんなシステムを利用しているかということを記載する。ポイントとしては、業務範囲を明確にすること、業務システムの目的について政策との関係を明らかにして記載することである。</a:t>
            </a:r>
          </a:p>
          <a:p>
            <a:pPr>
              <a:spcBef>
                <a:spcPts val="0"/>
              </a:spcBef>
              <a:defRPr/>
            </a:pPr>
            <a:r>
              <a:rPr lang="ja-JP" altLang="en-US" sz="1050" smtClean="0"/>
              <a:t>・管理・運用体制では、利用しているシステムの管理・運用体制を記載する。ポイントとしては、責任の所在が曖昧にならないよう役割分担、担当課・係、職員の役職等を記載することである。組織変更等により組織名に変更が生じる場合には改訂を行う必要がある。</a:t>
            </a:r>
          </a:p>
          <a:p>
            <a:pPr>
              <a:spcBef>
                <a:spcPts val="0"/>
              </a:spcBef>
              <a:defRPr/>
            </a:pPr>
            <a:endParaRPr lang="en-US" altLang="ja-JP" sz="1050" smtClean="0"/>
          </a:p>
          <a:p>
            <a:pPr>
              <a:spcBef>
                <a:spcPts val="0"/>
              </a:spcBef>
              <a:defRPr/>
            </a:pPr>
            <a:r>
              <a:rPr lang="ja-JP" altLang="en-US" sz="1050" smtClean="0"/>
              <a:t>◆補足事項（スライド未掲載のデータやファクト等）</a:t>
            </a:r>
          </a:p>
          <a:p>
            <a:pPr>
              <a:spcBef>
                <a:spcPts val="0"/>
              </a:spcBef>
              <a:defRPr/>
            </a:pPr>
            <a:r>
              <a:rPr lang="ja-JP" altLang="en-US" sz="1050" smtClean="0"/>
              <a:t>特になし。</a:t>
            </a:r>
          </a:p>
          <a:p>
            <a:pPr>
              <a:spcBef>
                <a:spcPts val="0"/>
              </a:spcBef>
              <a:defRPr/>
            </a:pPr>
            <a:endParaRPr lang="en-US" altLang="ja-JP" sz="1050" smtClean="0"/>
          </a:p>
          <a:p>
            <a:pPr>
              <a:spcBef>
                <a:spcPts val="0"/>
              </a:spcBef>
              <a:defRPr/>
            </a:pPr>
            <a:r>
              <a:rPr lang="ja-JP" altLang="en-US" sz="1050" smtClean="0"/>
              <a:t>◆受講者への確認事項</a:t>
            </a:r>
          </a:p>
          <a:p>
            <a:pPr>
              <a:spcBef>
                <a:spcPts val="0"/>
              </a:spcBef>
              <a:defRPr/>
            </a:pPr>
            <a:r>
              <a:rPr lang="ja-JP" altLang="en-US" sz="1050" smtClean="0"/>
              <a:t>特になし。</a:t>
            </a:r>
            <a:endParaRPr lang="en-US" altLang="ja-JP" sz="1050" smtClean="0"/>
          </a:p>
          <a:p>
            <a:pPr>
              <a:spcBef>
                <a:spcPts val="0"/>
              </a:spcBef>
              <a:defRPr/>
            </a:pPr>
            <a:endParaRPr lang="ja-JP" altLang="en-US" sz="1050" dirty="0" smtClean="0"/>
          </a:p>
        </p:txBody>
      </p:sp>
      <p:sp>
        <p:nvSpPr>
          <p:cNvPr id="2"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3" tIns="45776" rIns="91553" bIns="45776" anchor="b"/>
          <a:lstStyle/>
          <a:p>
            <a:pPr algn="ctr" defTabSz="908050" eaLnBrk="1" hangingPunct="1"/>
            <a:fld id="{787E42F3-2D1D-40AB-9C7D-34622EE8737B}" type="slidenum">
              <a:rPr kumimoji="1" lang="en-US" altLang="ja-JP" sz="900">
                <a:solidFill>
                  <a:srgbClr val="000066"/>
                </a:solidFill>
                <a:latin typeface="Times New Roman" pitchFamily="18" charset="0"/>
              </a:rPr>
              <a:pPr algn="ctr" defTabSz="908050" eaLnBrk="1" hangingPunct="1"/>
              <a:t>12</a:t>
            </a:fld>
            <a:endParaRPr kumimoji="1" lang="en-US" altLang="ja-JP" sz="900">
              <a:solidFill>
                <a:srgbClr val="000066"/>
              </a:solidFill>
              <a:latin typeface="Times New Roman" pitchFamily="18" charset="0"/>
            </a:endParaRPr>
          </a:p>
        </p:txBody>
      </p:sp>
      <p:sp>
        <p:nvSpPr>
          <p:cNvPr id="54276" name="スライド イメージ プレースホルダー 2"/>
          <p:cNvSpPr>
            <a:spLocks noGrp="1" noRot="1" noChangeAspect="1" noTextEdit="1"/>
          </p:cNvSpPr>
          <p:nvPr>
            <p:ph type="sldImg"/>
          </p:nvPr>
        </p:nvSpPr>
        <p:spPr>
          <a:xfrm>
            <a:off x="712788" y="746125"/>
            <a:ext cx="5381625" cy="3727450"/>
          </a:xfr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9" name="ノート プレースホルダ 2"/>
          <p:cNvSpPr>
            <a:spLocks noGrp="1"/>
          </p:cNvSpPr>
          <p:nvPr>
            <p:ph type="body" idx="1"/>
          </p:nvPr>
        </p:nvSpPr>
        <p:spPr/>
        <p:txBody>
          <a:bodyPr/>
          <a:lstStyle/>
          <a:p>
            <a:pPr>
              <a:spcBef>
                <a:spcPts val="0"/>
              </a:spcBef>
              <a:defRPr/>
            </a:pPr>
            <a:r>
              <a:rPr lang="ja-JP" altLang="en-US" sz="1050" smtClean="0"/>
              <a:t>ページタイトル：</a:t>
            </a:r>
            <a:endParaRPr lang="en-US" altLang="ja-JP" sz="1050" smtClean="0"/>
          </a:p>
          <a:p>
            <a:pPr>
              <a:spcBef>
                <a:spcPts val="0"/>
              </a:spcBef>
              <a:defRPr/>
            </a:pPr>
            <a:r>
              <a:rPr lang="ja-JP" altLang="en-US" sz="1050" smtClean="0"/>
              <a:t>７．主な</a:t>
            </a:r>
            <a:r>
              <a:rPr lang="en-US" altLang="ja-JP" sz="1050" smtClean="0"/>
              <a:t>EA</a:t>
            </a:r>
            <a:r>
              <a:rPr lang="ja-JP" altLang="en-US" sz="1050" smtClean="0"/>
              <a:t>ドキュメントの作成方法　～</a:t>
            </a:r>
            <a:r>
              <a:rPr lang="en-US" altLang="ja-JP" sz="1050" smtClean="0"/>
              <a:t>DMM</a:t>
            </a:r>
            <a:r>
              <a:rPr lang="ja-JP" altLang="en-US" sz="1050" smtClean="0"/>
              <a:t>①～</a:t>
            </a:r>
          </a:p>
          <a:p>
            <a:pPr>
              <a:spcBef>
                <a:spcPts val="0"/>
              </a:spcBef>
              <a:defRPr/>
            </a:pPr>
            <a:endParaRPr lang="ja-JP" altLang="en-US" sz="1050" smtClean="0"/>
          </a:p>
          <a:p>
            <a:pPr>
              <a:spcBef>
                <a:spcPts val="0"/>
              </a:spcBef>
              <a:defRPr/>
            </a:pPr>
            <a:r>
              <a:rPr lang="ja-JP" altLang="en-US" sz="1050" smtClean="0"/>
              <a:t>◆このページのポイント</a:t>
            </a:r>
          </a:p>
          <a:p>
            <a:pPr>
              <a:spcBef>
                <a:spcPts val="0"/>
              </a:spcBef>
              <a:defRPr/>
            </a:pPr>
            <a:r>
              <a:rPr lang="en-US" altLang="ja-JP" sz="1050" smtClean="0"/>
              <a:t>EA</a:t>
            </a:r>
            <a:r>
              <a:rPr lang="ja-JP" altLang="en-US" sz="1050" smtClean="0"/>
              <a:t>ドキュメントの「</a:t>
            </a:r>
            <a:r>
              <a:rPr lang="en-US" altLang="ja-JP" sz="1050" smtClean="0"/>
              <a:t>DMM</a:t>
            </a:r>
            <a:r>
              <a:rPr lang="ja-JP" altLang="en-US" sz="1050" smtClean="0"/>
              <a:t>」の記載事項を理解してもらう。 </a:t>
            </a:r>
          </a:p>
          <a:p>
            <a:pPr>
              <a:spcBef>
                <a:spcPts val="0"/>
              </a:spcBef>
              <a:defRPr/>
            </a:pPr>
            <a:endParaRPr lang="ja-JP" altLang="en-US" sz="1050" smtClean="0"/>
          </a:p>
          <a:p>
            <a:pPr>
              <a:spcBef>
                <a:spcPts val="0"/>
              </a:spcBef>
              <a:defRPr/>
            </a:pPr>
            <a:r>
              <a:rPr lang="ja-JP" altLang="en-US" sz="1050" smtClean="0"/>
              <a:t>◆説明手順</a:t>
            </a:r>
          </a:p>
          <a:p>
            <a:pPr>
              <a:spcBef>
                <a:spcPts val="0"/>
              </a:spcBef>
              <a:defRPr/>
            </a:pPr>
            <a:r>
              <a:rPr lang="ja-JP" altLang="en-US" sz="1050" smtClean="0"/>
              <a:t>所要時間：１分</a:t>
            </a:r>
          </a:p>
          <a:p>
            <a:pPr>
              <a:spcBef>
                <a:spcPts val="0"/>
              </a:spcBef>
              <a:defRPr/>
            </a:pPr>
            <a:r>
              <a:rPr lang="ja-JP" altLang="en-US" sz="1050" smtClean="0"/>
              <a:t>・機能構成図（</a:t>
            </a:r>
            <a:r>
              <a:rPr lang="en-US" altLang="ja-JP" sz="1050" smtClean="0"/>
              <a:t>DMM</a:t>
            </a:r>
            <a:r>
              <a:rPr lang="ja-JP" altLang="en-US" sz="1050" smtClean="0"/>
              <a:t>）には、対象とする業務の機能を階層化したものを記載する。</a:t>
            </a:r>
          </a:p>
          <a:p>
            <a:pPr>
              <a:spcBef>
                <a:spcPts val="0"/>
              </a:spcBef>
              <a:defRPr/>
            </a:pPr>
            <a:r>
              <a:rPr lang="ja-JP" altLang="en-US" sz="1050" smtClean="0"/>
              <a:t>・３行３列の格子の様式を用い、対象業務を階層化する。</a:t>
            </a:r>
          </a:p>
          <a:p>
            <a:pPr>
              <a:spcBef>
                <a:spcPts val="0"/>
              </a:spcBef>
              <a:defRPr/>
            </a:pPr>
            <a:endParaRPr lang="ja-JP" altLang="en-US" sz="1050" smtClean="0"/>
          </a:p>
          <a:p>
            <a:pPr>
              <a:spcBef>
                <a:spcPts val="0"/>
              </a:spcBef>
              <a:defRPr/>
            </a:pPr>
            <a:r>
              <a:rPr lang="ja-JP" altLang="en-US" sz="1050" smtClean="0"/>
              <a:t>◆補足事項（スライド未掲載のデータやファクト等）</a:t>
            </a:r>
          </a:p>
          <a:p>
            <a:pPr>
              <a:spcBef>
                <a:spcPts val="0"/>
              </a:spcBef>
              <a:defRPr/>
            </a:pPr>
            <a:r>
              <a:rPr lang="ja-JP" altLang="en-US" sz="1050" smtClean="0"/>
              <a:t>特になし。</a:t>
            </a:r>
          </a:p>
          <a:p>
            <a:pPr>
              <a:spcBef>
                <a:spcPts val="0"/>
              </a:spcBef>
              <a:defRPr/>
            </a:pPr>
            <a:endParaRPr lang="en-US" altLang="ja-JP" sz="1050" smtClean="0"/>
          </a:p>
          <a:p>
            <a:pPr>
              <a:spcBef>
                <a:spcPts val="0"/>
              </a:spcBef>
              <a:defRPr/>
            </a:pPr>
            <a:r>
              <a:rPr lang="ja-JP" altLang="en-US" sz="1050" smtClean="0"/>
              <a:t>◆受講者への確認事項</a:t>
            </a:r>
          </a:p>
          <a:p>
            <a:pPr>
              <a:spcBef>
                <a:spcPts val="0"/>
              </a:spcBef>
              <a:defRPr/>
            </a:pPr>
            <a:r>
              <a:rPr lang="ja-JP" altLang="en-US" sz="1050" smtClean="0"/>
              <a:t>特になし。</a:t>
            </a:r>
            <a:endParaRPr lang="en-US" altLang="ja-JP" sz="1050" dirty="0" smtClean="0"/>
          </a:p>
        </p:txBody>
      </p:sp>
      <p:sp>
        <p:nvSpPr>
          <p:cNvPr id="2"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3" tIns="45776" rIns="91553" bIns="45776" anchor="b"/>
          <a:lstStyle/>
          <a:p>
            <a:pPr algn="ctr" defTabSz="908050" eaLnBrk="1" hangingPunct="1"/>
            <a:fld id="{1D566C3C-EEF4-4A2E-B197-88DD7F92BCC2}" type="slidenum">
              <a:rPr kumimoji="1" lang="en-US" altLang="ja-JP" sz="900">
                <a:solidFill>
                  <a:srgbClr val="000066"/>
                </a:solidFill>
                <a:latin typeface="Times New Roman" pitchFamily="18" charset="0"/>
              </a:rPr>
              <a:pPr algn="ctr" defTabSz="908050" eaLnBrk="1" hangingPunct="1"/>
              <a:t>13</a:t>
            </a:fld>
            <a:endParaRPr kumimoji="1" lang="en-US" altLang="ja-JP" sz="900">
              <a:solidFill>
                <a:srgbClr val="000066"/>
              </a:solidFill>
              <a:latin typeface="Times New Roman" pitchFamily="18" charset="0"/>
            </a:endParaRPr>
          </a:p>
        </p:txBody>
      </p:sp>
      <p:sp>
        <p:nvSpPr>
          <p:cNvPr id="55300" name="スライド イメージ プレースホルダー 2"/>
          <p:cNvSpPr>
            <a:spLocks noGrp="1" noRot="1" noChangeAspect="1" noTextEdit="1"/>
          </p:cNvSpPr>
          <p:nvPr>
            <p:ph type="sldImg"/>
          </p:nvPr>
        </p:nvSpPr>
        <p:spPr>
          <a:xfrm>
            <a:off x="712788" y="746125"/>
            <a:ext cx="5381625" cy="3727450"/>
          </a:xfr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3" name="ノート プレースホルダ 2"/>
          <p:cNvSpPr>
            <a:spLocks noGrp="1"/>
          </p:cNvSpPr>
          <p:nvPr>
            <p:ph type="body" idx="1"/>
          </p:nvPr>
        </p:nvSpPr>
        <p:spPr/>
        <p:txBody>
          <a:bodyPr/>
          <a:lstStyle/>
          <a:p>
            <a:pPr>
              <a:spcBef>
                <a:spcPts val="0"/>
              </a:spcBef>
              <a:defRPr/>
            </a:pPr>
            <a:r>
              <a:rPr lang="ja-JP" altLang="en-US" sz="1050" smtClean="0"/>
              <a:t>ページタイトル： </a:t>
            </a:r>
            <a:endParaRPr lang="en-US" altLang="ja-JP" sz="1050" smtClean="0"/>
          </a:p>
          <a:p>
            <a:pPr>
              <a:spcBef>
                <a:spcPts val="0"/>
              </a:spcBef>
              <a:defRPr/>
            </a:pPr>
            <a:r>
              <a:rPr lang="ja-JP" altLang="en-US" sz="1050" smtClean="0"/>
              <a:t>７．主な</a:t>
            </a:r>
            <a:r>
              <a:rPr lang="en-US" altLang="ja-JP" sz="1050" smtClean="0"/>
              <a:t>EA</a:t>
            </a:r>
            <a:r>
              <a:rPr lang="ja-JP" altLang="en-US" sz="1050" smtClean="0"/>
              <a:t>ドキュメントの作成方法　～</a:t>
            </a:r>
            <a:r>
              <a:rPr lang="en-US" altLang="ja-JP" sz="1050" smtClean="0"/>
              <a:t>DMM</a:t>
            </a:r>
            <a:r>
              <a:rPr lang="ja-JP" altLang="en-US" sz="1050" smtClean="0"/>
              <a:t>②～</a:t>
            </a:r>
          </a:p>
          <a:p>
            <a:pPr>
              <a:spcBef>
                <a:spcPts val="0"/>
              </a:spcBef>
              <a:defRPr/>
            </a:pPr>
            <a:endParaRPr lang="ja-JP" altLang="en-US" sz="1050" smtClean="0"/>
          </a:p>
          <a:p>
            <a:pPr>
              <a:spcBef>
                <a:spcPts val="0"/>
              </a:spcBef>
              <a:defRPr/>
            </a:pPr>
            <a:r>
              <a:rPr lang="ja-JP" altLang="en-US" sz="1050" smtClean="0"/>
              <a:t>◆このページのポイント</a:t>
            </a:r>
          </a:p>
          <a:p>
            <a:pPr>
              <a:spcBef>
                <a:spcPts val="0"/>
              </a:spcBef>
              <a:defRPr/>
            </a:pPr>
            <a:r>
              <a:rPr lang="en-US" altLang="ja-JP" sz="1050" smtClean="0"/>
              <a:t>EA</a:t>
            </a:r>
            <a:r>
              <a:rPr lang="ja-JP" altLang="en-US" sz="1050" smtClean="0"/>
              <a:t>ドキュメントの「</a:t>
            </a:r>
            <a:r>
              <a:rPr lang="en-US" altLang="ja-JP" sz="1050" smtClean="0"/>
              <a:t>DMM</a:t>
            </a:r>
            <a:r>
              <a:rPr lang="ja-JP" altLang="en-US" sz="1050" smtClean="0"/>
              <a:t>」の作成方法を理解してもらう。 </a:t>
            </a:r>
          </a:p>
          <a:p>
            <a:pPr>
              <a:spcBef>
                <a:spcPts val="0"/>
              </a:spcBef>
              <a:defRPr/>
            </a:pPr>
            <a:endParaRPr lang="ja-JP" altLang="en-US" sz="1050" smtClean="0"/>
          </a:p>
          <a:p>
            <a:pPr>
              <a:spcBef>
                <a:spcPts val="0"/>
              </a:spcBef>
              <a:defRPr/>
            </a:pPr>
            <a:r>
              <a:rPr lang="ja-JP" altLang="en-US" sz="1050" smtClean="0"/>
              <a:t>◆説明手順</a:t>
            </a:r>
          </a:p>
          <a:p>
            <a:pPr>
              <a:spcBef>
                <a:spcPts val="0"/>
              </a:spcBef>
              <a:defRPr/>
            </a:pPr>
            <a:r>
              <a:rPr lang="ja-JP" altLang="en-US" sz="1050" smtClean="0"/>
              <a:t>所要時間：３分</a:t>
            </a:r>
          </a:p>
          <a:p>
            <a:pPr>
              <a:spcBef>
                <a:spcPts val="0"/>
              </a:spcBef>
              <a:defRPr/>
            </a:pPr>
            <a:r>
              <a:rPr lang="ja-JP" altLang="en-US" sz="1050" smtClean="0"/>
              <a:t>・機能構成図（</a:t>
            </a:r>
            <a:r>
              <a:rPr lang="en-US" altLang="ja-JP" sz="1050" smtClean="0"/>
              <a:t>DMM</a:t>
            </a:r>
            <a:r>
              <a:rPr lang="ja-JP" altLang="en-US" sz="1050" smtClean="0"/>
              <a:t>）は、３行３列の格子様式を３行３列に並べた様式を使う。</a:t>
            </a:r>
          </a:p>
          <a:p>
            <a:pPr>
              <a:spcBef>
                <a:spcPts val="0"/>
              </a:spcBef>
              <a:defRPr/>
            </a:pPr>
            <a:r>
              <a:rPr lang="ja-JP" altLang="en-US" sz="1050" smtClean="0"/>
              <a:t>・まずはじめに真ん中の格子様式の中心に、対象となる業務名を記載する。その後、業務を８つの機能に分け、左上のマスから、時計回りに８つの機能を配置する。ここまでを記載したものを階層０と呼ぶ。</a:t>
            </a:r>
          </a:p>
          <a:p>
            <a:pPr>
              <a:spcBef>
                <a:spcPts val="0"/>
              </a:spcBef>
              <a:defRPr/>
            </a:pPr>
            <a:r>
              <a:rPr lang="ja-JP" altLang="en-US" sz="1050" smtClean="0"/>
              <a:t>・次に８つの機能をそれぞれその外側にある格子様式の中心に記載する。その機能をさらに最大８つの機能に分け、階層０と同様に左上のマスから時計周りに配置する。階層０の周りに配置された機能の群を階層１と呼んでいる。</a:t>
            </a:r>
          </a:p>
          <a:p>
            <a:pPr>
              <a:spcBef>
                <a:spcPts val="0"/>
              </a:spcBef>
              <a:defRPr/>
            </a:pPr>
            <a:r>
              <a:rPr lang="ja-JP" altLang="en-US" sz="1050" smtClean="0"/>
              <a:t>・さらに機能の詳細化が必要な場合は、同じ様式を使って、階層２を作成する。通常は階層２よりも詳細になることはあまりない。</a:t>
            </a:r>
          </a:p>
          <a:p>
            <a:pPr>
              <a:spcBef>
                <a:spcPts val="0"/>
              </a:spcBef>
              <a:defRPr/>
            </a:pPr>
            <a:r>
              <a:rPr lang="ja-JP" altLang="en-US" sz="1050" smtClean="0"/>
              <a:t>・ポイントとしては、マス目に記載するものが「機能の名称」となるように留意し、帳票の名前や情報名を書かないように注意する。</a:t>
            </a:r>
          </a:p>
          <a:p>
            <a:pPr>
              <a:spcBef>
                <a:spcPts val="0"/>
              </a:spcBef>
              <a:defRPr/>
            </a:pPr>
            <a:r>
              <a:rPr lang="ja-JP" altLang="en-US" sz="1050" smtClean="0"/>
              <a:t>・</a:t>
            </a:r>
            <a:r>
              <a:rPr lang="en-US" altLang="ja-JP" sz="1050" smtClean="0"/>
              <a:t>DMM</a:t>
            </a:r>
            <a:r>
              <a:rPr lang="ja-JP" altLang="en-US" sz="1050" smtClean="0"/>
              <a:t>は、業務を機能の階層化し表現するツールである。実際の業務を抽象化して表現する必要がある。</a:t>
            </a:r>
          </a:p>
          <a:p>
            <a:pPr>
              <a:spcBef>
                <a:spcPts val="0"/>
              </a:spcBef>
              <a:defRPr/>
            </a:pPr>
            <a:endParaRPr lang="ja-JP" altLang="en-US" sz="1050" smtClean="0"/>
          </a:p>
          <a:p>
            <a:pPr>
              <a:spcBef>
                <a:spcPts val="0"/>
              </a:spcBef>
              <a:defRPr/>
            </a:pPr>
            <a:r>
              <a:rPr lang="ja-JP" altLang="en-US" sz="1050" smtClean="0"/>
              <a:t>◆補足事項（スライド未掲載のデータやファクト等）</a:t>
            </a:r>
          </a:p>
          <a:p>
            <a:pPr>
              <a:spcBef>
                <a:spcPts val="0"/>
              </a:spcBef>
              <a:defRPr/>
            </a:pPr>
            <a:r>
              <a:rPr lang="ja-JP" altLang="en-US" sz="1050" smtClean="0"/>
              <a:t>特になし。</a:t>
            </a:r>
          </a:p>
          <a:p>
            <a:pPr>
              <a:spcBef>
                <a:spcPts val="0"/>
              </a:spcBef>
              <a:defRPr/>
            </a:pPr>
            <a:endParaRPr lang="ja-JP" altLang="en-US" sz="1050" smtClean="0"/>
          </a:p>
          <a:p>
            <a:pPr>
              <a:spcBef>
                <a:spcPts val="0"/>
              </a:spcBef>
              <a:defRPr/>
            </a:pPr>
            <a:r>
              <a:rPr lang="ja-JP" altLang="en-US" sz="1050" smtClean="0"/>
              <a:t>◆受講者への確認事項</a:t>
            </a:r>
          </a:p>
          <a:p>
            <a:pPr>
              <a:spcBef>
                <a:spcPts val="0"/>
              </a:spcBef>
              <a:defRPr/>
            </a:pPr>
            <a:r>
              <a:rPr lang="ja-JP" altLang="en-US" sz="1050" smtClean="0"/>
              <a:t>特になし。</a:t>
            </a:r>
            <a:endParaRPr lang="ja-JP" altLang="en-US" sz="1050" dirty="0" smtClean="0"/>
          </a:p>
        </p:txBody>
      </p:sp>
      <p:sp>
        <p:nvSpPr>
          <p:cNvPr id="2"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3" tIns="45776" rIns="91553" bIns="45776" anchor="b"/>
          <a:lstStyle/>
          <a:p>
            <a:pPr algn="ctr" defTabSz="908050" eaLnBrk="1" hangingPunct="1"/>
            <a:fld id="{E98B27C2-BA1B-49B8-9235-86352DBFC5A7}" type="slidenum">
              <a:rPr kumimoji="1" lang="en-US" altLang="ja-JP" sz="900">
                <a:solidFill>
                  <a:srgbClr val="000066"/>
                </a:solidFill>
                <a:latin typeface="Times New Roman" pitchFamily="18" charset="0"/>
              </a:rPr>
              <a:pPr algn="ctr" defTabSz="908050" eaLnBrk="1" hangingPunct="1"/>
              <a:t>14</a:t>
            </a:fld>
            <a:endParaRPr kumimoji="1" lang="en-US" altLang="ja-JP" sz="900">
              <a:solidFill>
                <a:srgbClr val="000066"/>
              </a:solidFill>
              <a:latin typeface="Times New Roman" pitchFamily="18" charset="0"/>
            </a:endParaRPr>
          </a:p>
        </p:txBody>
      </p:sp>
      <p:sp>
        <p:nvSpPr>
          <p:cNvPr id="56324" name="スライド イメージ プレースホルダー 2"/>
          <p:cNvSpPr>
            <a:spLocks noGrp="1" noRot="1" noChangeAspect="1" noTextEdit="1"/>
          </p:cNvSpPr>
          <p:nvPr>
            <p:ph type="sldImg"/>
          </p:nvPr>
        </p:nvSpPr>
        <p:spPr>
          <a:xfrm>
            <a:off x="712788" y="746125"/>
            <a:ext cx="5381625" cy="3727450"/>
          </a:xfr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7" name="ノート プレースホルダ 2"/>
          <p:cNvSpPr>
            <a:spLocks noGrp="1"/>
          </p:cNvSpPr>
          <p:nvPr>
            <p:ph type="body" idx="1"/>
          </p:nvPr>
        </p:nvSpPr>
        <p:spPr/>
        <p:txBody>
          <a:bodyPr/>
          <a:lstStyle/>
          <a:p>
            <a:pPr>
              <a:spcBef>
                <a:spcPts val="0"/>
              </a:spcBef>
              <a:defRPr/>
            </a:pPr>
            <a:r>
              <a:rPr lang="ja-JP" altLang="en-US" sz="1050" smtClean="0"/>
              <a:t>ページタイトル： </a:t>
            </a:r>
          </a:p>
          <a:p>
            <a:pPr>
              <a:spcBef>
                <a:spcPts val="0"/>
              </a:spcBef>
              <a:defRPr/>
            </a:pPr>
            <a:r>
              <a:rPr lang="ja-JP" altLang="en-US" sz="1050" smtClean="0"/>
              <a:t>７．主な</a:t>
            </a:r>
            <a:r>
              <a:rPr lang="en-US" altLang="ja-JP" sz="1050" smtClean="0"/>
              <a:t>EA</a:t>
            </a:r>
            <a:r>
              <a:rPr lang="ja-JP" altLang="en-US" sz="1050" smtClean="0"/>
              <a:t>ドキュメントの作成方法　～</a:t>
            </a:r>
            <a:r>
              <a:rPr lang="en-US" altLang="ja-JP" sz="1050" smtClean="0"/>
              <a:t>DMM</a:t>
            </a:r>
            <a:r>
              <a:rPr lang="ja-JP" altLang="en-US" sz="1050" smtClean="0"/>
              <a:t>③～</a:t>
            </a:r>
          </a:p>
          <a:p>
            <a:pPr>
              <a:spcBef>
                <a:spcPts val="0"/>
              </a:spcBef>
              <a:defRPr/>
            </a:pPr>
            <a:endParaRPr lang="ja-JP" altLang="en-US" sz="1050" smtClean="0"/>
          </a:p>
          <a:p>
            <a:pPr>
              <a:spcBef>
                <a:spcPts val="0"/>
              </a:spcBef>
              <a:defRPr/>
            </a:pPr>
            <a:r>
              <a:rPr lang="ja-JP" altLang="en-US" sz="1050" smtClean="0"/>
              <a:t>◆このページのポイント</a:t>
            </a:r>
          </a:p>
          <a:p>
            <a:pPr>
              <a:spcBef>
                <a:spcPts val="0"/>
              </a:spcBef>
              <a:defRPr/>
            </a:pPr>
            <a:r>
              <a:rPr lang="en-US" altLang="ja-JP" sz="1050" smtClean="0"/>
              <a:t>EA</a:t>
            </a:r>
            <a:r>
              <a:rPr lang="ja-JP" altLang="en-US" sz="1050" smtClean="0"/>
              <a:t>ドキュメントの「</a:t>
            </a:r>
            <a:r>
              <a:rPr lang="en-US" altLang="ja-JP" sz="1050" smtClean="0"/>
              <a:t>DMM</a:t>
            </a:r>
            <a:r>
              <a:rPr lang="ja-JP" altLang="en-US" sz="1050" smtClean="0"/>
              <a:t>」の作成方法を理解してもらう。 </a:t>
            </a:r>
          </a:p>
          <a:p>
            <a:pPr>
              <a:spcBef>
                <a:spcPts val="0"/>
              </a:spcBef>
              <a:defRPr/>
            </a:pPr>
            <a:endParaRPr lang="ja-JP" altLang="en-US" sz="1050" smtClean="0"/>
          </a:p>
          <a:p>
            <a:pPr>
              <a:spcBef>
                <a:spcPts val="0"/>
              </a:spcBef>
              <a:defRPr/>
            </a:pPr>
            <a:r>
              <a:rPr lang="ja-JP" altLang="en-US" sz="1050" smtClean="0"/>
              <a:t>◆説明手順</a:t>
            </a:r>
          </a:p>
          <a:p>
            <a:pPr>
              <a:spcBef>
                <a:spcPts val="0"/>
              </a:spcBef>
              <a:defRPr/>
            </a:pPr>
            <a:r>
              <a:rPr lang="ja-JP" altLang="en-US" sz="1050" smtClean="0"/>
              <a:t>所要時間：１分</a:t>
            </a:r>
          </a:p>
          <a:p>
            <a:pPr>
              <a:spcBef>
                <a:spcPts val="0"/>
              </a:spcBef>
              <a:defRPr/>
            </a:pPr>
            <a:r>
              <a:rPr lang="ja-JP" altLang="en-US" sz="1050" smtClean="0"/>
              <a:t>・例えば、「個人住民税」の業務は「課税情報収集」「課税情報登録」「賦課」「申告内容調査」「更正」「督促」「異動」「調査・報告」のように８つの機能に分解できる。</a:t>
            </a:r>
          </a:p>
          <a:p>
            <a:pPr>
              <a:spcBef>
                <a:spcPts val="0"/>
              </a:spcBef>
              <a:defRPr/>
            </a:pPr>
            <a:r>
              <a:rPr lang="ja-JP" altLang="en-US" sz="1050" smtClean="0"/>
              <a:t>・もし、分解した結果が８つを超えるようであれば、分解のしかたが細かすぎると考え、もっと大きな単位で考えることが必要となる。</a:t>
            </a:r>
          </a:p>
          <a:p>
            <a:pPr>
              <a:spcBef>
                <a:spcPts val="0"/>
              </a:spcBef>
              <a:defRPr/>
            </a:pPr>
            <a:endParaRPr lang="ja-JP" altLang="en-US" sz="1050" smtClean="0"/>
          </a:p>
          <a:p>
            <a:pPr>
              <a:spcBef>
                <a:spcPts val="0"/>
              </a:spcBef>
              <a:defRPr/>
            </a:pPr>
            <a:r>
              <a:rPr lang="ja-JP" altLang="en-US" sz="1050" smtClean="0"/>
              <a:t>◆補足事項（スライド未掲載のデータやファクト等）</a:t>
            </a:r>
          </a:p>
          <a:p>
            <a:pPr>
              <a:spcBef>
                <a:spcPts val="0"/>
              </a:spcBef>
              <a:defRPr/>
            </a:pPr>
            <a:r>
              <a:rPr lang="ja-JP" altLang="en-US" sz="1050" smtClean="0"/>
              <a:t>特になし。</a:t>
            </a:r>
          </a:p>
          <a:p>
            <a:pPr>
              <a:spcBef>
                <a:spcPts val="0"/>
              </a:spcBef>
              <a:defRPr/>
            </a:pPr>
            <a:endParaRPr lang="en-US" altLang="ja-JP" sz="1050" smtClean="0"/>
          </a:p>
          <a:p>
            <a:pPr>
              <a:spcBef>
                <a:spcPts val="0"/>
              </a:spcBef>
              <a:defRPr/>
            </a:pPr>
            <a:r>
              <a:rPr lang="ja-JP" altLang="en-US" sz="1050" smtClean="0"/>
              <a:t>◆受講者への確認事項</a:t>
            </a:r>
          </a:p>
          <a:p>
            <a:pPr>
              <a:spcBef>
                <a:spcPts val="0"/>
              </a:spcBef>
              <a:defRPr/>
            </a:pPr>
            <a:r>
              <a:rPr lang="ja-JP" altLang="en-US" sz="1050" smtClean="0"/>
              <a:t>特になし。</a:t>
            </a:r>
            <a:endParaRPr lang="en-US" altLang="ja-JP" sz="1050" dirty="0" smtClean="0"/>
          </a:p>
        </p:txBody>
      </p:sp>
      <p:sp>
        <p:nvSpPr>
          <p:cNvPr id="2"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3" tIns="45776" rIns="91553" bIns="45776" anchor="b"/>
          <a:lstStyle/>
          <a:p>
            <a:pPr algn="ctr" defTabSz="908050" eaLnBrk="1" hangingPunct="1"/>
            <a:fld id="{FCCC100D-2759-499D-89E5-24CAA6DAB30C}" type="slidenum">
              <a:rPr kumimoji="1" lang="en-US" altLang="ja-JP" sz="900">
                <a:solidFill>
                  <a:srgbClr val="000066"/>
                </a:solidFill>
                <a:latin typeface="Times New Roman" pitchFamily="18" charset="0"/>
              </a:rPr>
              <a:pPr algn="ctr" defTabSz="908050" eaLnBrk="1" hangingPunct="1"/>
              <a:t>15</a:t>
            </a:fld>
            <a:endParaRPr kumimoji="1" lang="en-US" altLang="ja-JP" sz="900">
              <a:solidFill>
                <a:srgbClr val="000066"/>
              </a:solidFill>
              <a:latin typeface="Times New Roman" pitchFamily="18" charset="0"/>
            </a:endParaRPr>
          </a:p>
        </p:txBody>
      </p:sp>
      <p:sp>
        <p:nvSpPr>
          <p:cNvPr id="57348" name="スライド イメージ プレースホルダー 2"/>
          <p:cNvSpPr>
            <a:spLocks noGrp="1" noRot="1" noChangeAspect="1" noTextEdit="1"/>
          </p:cNvSpPr>
          <p:nvPr>
            <p:ph type="sldImg"/>
          </p:nvPr>
        </p:nvSpPr>
        <p:spPr>
          <a:xfrm>
            <a:off x="712788" y="746125"/>
            <a:ext cx="5381625" cy="3727450"/>
          </a:xfr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1" name="ノート プレースホルダ 2"/>
          <p:cNvSpPr>
            <a:spLocks noGrp="1"/>
          </p:cNvSpPr>
          <p:nvPr>
            <p:ph type="body" idx="1"/>
          </p:nvPr>
        </p:nvSpPr>
        <p:spPr/>
        <p:txBody>
          <a:bodyPr/>
          <a:lstStyle/>
          <a:p>
            <a:pPr>
              <a:spcBef>
                <a:spcPts val="0"/>
              </a:spcBef>
              <a:defRPr/>
            </a:pPr>
            <a:r>
              <a:rPr lang="ja-JP" altLang="en-US" sz="1050" smtClean="0"/>
              <a:t>ページタイトル： </a:t>
            </a:r>
          </a:p>
          <a:p>
            <a:pPr>
              <a:spcBef>
                <a:spcPts val="0"/>
              </a:spcBef>
              <a:defRPr/>
            </a:pPr>
            <a:r>
              <a:rPr lang="ja-JP" altLang="en-US" sz="1050" smtClean="0"/>
              <a:t>７．主な</a:t>
            </a:r>
            <a:r>
              <a:rPr lang="en-US" altLang="ja-JP" sz="1050" smtClean="0"/>
              <a:t>EA</a:t>
            </a:r>
            <a:r>
              <a:rPr lang="ja-JP" altLang="en-US" sz="1050" smtClean="0"/>
              <a:t>ドキュメントの作成方法　～ＤＭＭ④～</a:t>
            </a:r>
          </a:p>
          <a:p>
            <a:pPr>
              <a:spcBef>
                <a:spcPts val="0"/>
              </a:spcBef>
              <a:defRPr/>
            </a:pPr>
            <a:endParaRPr lang="ja-JP" altLang="en-US" sz="1050" smtClean="0"/>
          </a:p>
          <a:p>
            <a:pPr>
              <a:spcBef>
                <a:spcPts val="0"/>
              </a:spcBef>
              <a:defRPr/>
            </a:pPr>
            <a:r>
              <a:rPr lang="ja-JP" altLang="en-US" sz="1050" smtClean="0"/>
              <a:t>◆このページのポイント</a:t>
            </a:r>
          </a:p>
          <a:p>
            <a:pPr>
              <a:spcBef>
                <a:spcPts val="0"/>
              </a:spcBef>
              <a:defRPr/>
            </a:pPr>
            <a:r>
              <a:rPr lang="en-US" altLang="ja-JP" sz="1050" smtClean="0"/>
              <a:t>EA</a:t>
            </a:r>
            <a:r>
              <a:rPr lang="ja-JP" altLang="en-US" sz="1050" smtClean="0"/>
              <a:t>ドキュメントの「</a:t>
            </a:r>
            <a:r>
              <a:rPr lang="en-US" altLang="ja-JP" sz="1050" smtClean="0"/>
              <a:t>DMM</a:t>
            </a:r>
            <a:r>
              <a:rPr lang="ja-JP" altLang="en-US" sz="1050" smtClean="0"/>
              <a:t>」の作成方法を理解してもらう。 </a:t>
            </a:r>
          </a:p>
          <a:p>
            <a:pPr>
              <a:spcBef>
                <a:spcPts val="0"/>
              </a:spcBef>
              <a:defRPr/>
            </a:pPr>
            <a:endParaRPr lang="ja-JP" altLang="en-US" sz="1050" smtClean="0"/>
          </a:p>
          <a:p>
            <a:pPr>
              <a:spcBef>
                <a:spcPts val="0"/>
              </a:spcBef>
              <a:defRPr/>
            </a:pPr>
            <a:r>
              <a:rPr lang="ja-JP" altLang="en-US" sz="1050" smtClean="0"/>
              <a:t>◆説明手順</a:t>
            </a:r>
          </a:p>
          <a:p>
            <a:pPr>
              <a:spcBef>
                <a:spcPts val="0"/>
              </a:spcBef>
              <a:defRPr/>
            </a:pPr>
            <a:r>
              <a:rPr lang="ja-JP" altLang="en-US" sz="1050" smtClean="0"/>
              <a:t>所要時間：２分</a:t>
            </a:r>
          </a:p>
          <a:p>
            <a:pPr>
              <a:spcBef>
                <a:spcPts val="0"/>
              </a:spcBef>
              <a:defRPr/>
            </a:pPr>
            <a:r>
              <a:rPr lang="ja-JP" altLang="en-US" sz="1050" smtClean="0"/>
              <a:t>・階層０が作成できたら、階層１を作成する。</a:t>
            </a:r>
          </a:p>
          <a:p>
            <a:pPr>
              <a:spcBef>
                <a:spcPts val="0"/>
              </a:spcBef>
              <a:defRPr/>
            </a:pPr>
            <a:r>
              <a:rPr lang="ja-JP" altLang="en-US" sz="1050" smtClean="0"/>
              <a:t>・前ページで階層０に記載した機能「課税情報収集」を「支払情報収集」「申告情報収集」「生活本拠地課税情報収集」「家屋敷課税情報収集」のようにさらに細かく分解すると図のようになる。</a:t>
            </a:r>
          </a:p>
          <a:p>
            <a:pPr>
              <a:spcBef>
                <a:spcPts val="0"/>
              </a:spcBef>
              <a:defRPr/>
            </a:pPr>
            <a:r>
              <a:rPr lang="ja-JP" altLang="en-US" sz="1050" smtClean="0"/>
              <a:t>・同様に階層０に記載した他の機能を細かく分解していき、それぞれの格子様式に記載する。</a:t>
            </a:r>
          </a:p>
          <a:p>
            <a:pPr>
              <a:spcBef>
                <a:spcPts val="0"/>
              </a:spcBef>
              <a:defRPr/>
            </a:pPr>
            <a:r>
              <a:rPr lang="ja-JP" altLang="en-US" sz="1050" smtClean="0"/>
              <a:t>・さらに詳細化が必要であれば、階層２として同様に記載していくこととなる。</a:t>
            </a:r>
          </a:p>
          <a:p>
            <a:pPr>
              <a:spcBef>
                <a:spcPts val="0"/>
              </a:spcBef>
              <a:defRPr/>
            </a:pPr>
            <a:endParaRPr lang="ja-JP" altLang="en-US" sz="1050" smtClean="0"/>
          </a:p>
          <a:p>
            <a:pPr>
              <a:spcBef>
                <a:spcPts val="0"/>
              </a:spcBef>
              <a:defRPr/>
            </a:pPr>
            <a:r>
              <a:rPr lang="ja-JP" altLang="en-US" sz="1050" smtClean="0"/>
              <a:t>◆補足事項（スライド未掲載のデータやファクト等）</a:t>
            </a:r>
          </a:p>
          <a:p>
            <a:pPr>
              <a:spcBef>
                <a:spcPts val="0"/>
              </a:spcBef>
              <a:defRPr/>
            </a:pPr>
            <a:r>
              <a:rPr lang="ja-JP" altLang="en-US" sz="1050" smtClean="0"/>
              <a:t>特になし。</a:t>
            </a:r>
          </a:p>
          <a:p>
            <a:pPr>
              <a:spcBef>
                <a:spcPts val="0"/>
              </a:spcBef>
              <a:defRPr/>
            </a:pPr>
            <a:endParaRPr lang="en-US" altLang="ja-JP" sz="1050" smtClean="0"/>
          </a:p>
          <a:p>
            <a:pPr>
              <a:spcBef>
                <a:spcPts val="0"/>
              </a:spcBef>
              <a:defRPr/>
            </a:pPr>
            <a:r>
              <a:rPr lang="ja-JP" altLang="en-US" sz="1050" smtClean="0"/>
              <a:t>◆受講者への確認事項</a:t>
            </a:r>
          </a:p>
          <a:p>
            <a:pPr>
              <a:spcBef>
                <a:spcPts val="0"/>
              </a:spcBef>
              <a:defRPr/>
            </a:pPr>
            <a:r>
              <a:rPr lang="ja-JP" altLang="en-US" sz="1050" smtClean="0"/>
              <a:t>特になし。</a:t>
            </a:r>
            <a:endParaRPr lang="ja-JP" altLang="en-US" sz="1050" dirty="0" smtClean="0"/>
          </a:p>
        </p:txBody>
      </p:sp>
      <p:sp>
        <p:nvSpPr>
          <p:cNvPr id="2"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3" tIns="45776" rIns="91553" bIns="45776" anchor="b"/>
          <a:lstStyle/>
          <a:p>
            <a:pPr algn="ctr" defTabSz="908050" eaLnBrk="1" hangingPunct="1"/>
            <a:fld id="{877745CF-A7A2-4729-88CE-0AFBE5F04D87}" type="slidenum">
              <a:rPr kumimoji="1" lang="en-US" altLang="ja-JP" sz="900">
                <a:solidFill>
                  <a:srgbClr val="000066"/>
                </a:solidFill>
                <a:latin typeface="Times New Roman" pitchFamily="18" charset="0"/>
              </a:rPr>
              <a:pPr algn="ctr" defTabSz="908050" eaLnBrk="1" hangingPunct="1"/>
              <a:t>16</a:t>
            </a:fld>
            <a:endParaRPr kumimoji="1" lang="en-US" altLang="ja-JP" sz="900">
              <a:solidFill>
                <a:srgbClr val="000066"/>
              </a:solidFill>
              <a:latin typeface="Times New Roman" pitchFamily="18" charset="0"/>
            </a:endParaRPr>
          </a:p>
        </p:txBody>
      </p:sp>
      <p:sp>
        <p:nvSpPr>
          <p:cNvPr id="58372" name="スライド イメージ プレースホルダー 2"/>
          <p:cNvSpPr>
            <a:spLocks noGrp="1" noRot="1" noChangeAspect="1" noTextEdit="1"/>
          </p:cNvSpPr>
          <p:nvPr>
            <p:ph type="sldImg"/>
          </p:nvPr>
        </p:nvSpPr>
        <p:spPr>
          <a:xfrm>
            <a:off x="712788" y="746125"/>
            <a:ext cx="5381625" cy="3727450"/>
          </a:xfr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5" name="ノート プレースホルダ 2"/>
          <p:cNvSpPr>
            <a:spLocks noGrp="1"/>
          </p:cNvSpPr>
          <p:nvPr>
            <p:ph type="body" idx="1"/>
          </p:nvPr>
        </p:nvSpPr>
        <p:spPr/>
        <p:txBody>
          <a:bodyPr/>
          <a:lstStyle/>
          <a:p>
            <a:pPr>
              <a:spcBef>
                <a:spcPts val="0"/>
              </a:spcBef>
              <a:defRPr/>
            </a:pPr>
            <a:r>
              <a:rPr lang="ja-JP" altLang="en-US" sz="1050" smtClean="0"/>
              <a:t>ページタイトル： </a:t>
            </a:r>
          </a:p>
          <a:p>
            <a:pPr>
              <a:spcBef>
                <a:spcPts val="0"/>
              </a:spcBef>
              <a:defRPr/>
            </a:pPr>
            <a:r>
              <a:rPr lang="ja-JP" altLang="en-US" sz="1050" smtClean="0"/>
              <a:t>７．主な</a:t>
            </a:r>
            <a:r>
              <a:rPr lang="en-US" altLang="ja-JP" sz="1050" smtClean="0"/>
              <a:t>EA</a:t>
            </a:r>
            <a:r>
              <a:rPr lang="ja-JP" altLang="en-US" sz="1050" smtClean="0"/>
              <a:t>ドキュメントの作成方法　～ＤＦＤ①～</a:t>
            </a:r>
          </a:p>
          <a:p>
            <a:pPr>
              <a:spcBef>
                <a:spcPts val="0"/>
              </a:spcBef>
              <a:defRPr/>
            </a:pPr>
            <a:endParaRPr lang="ja-JP" altLang="en-US" sz="1050" smtClean="0"/>
          </a:p>
          <a:p>
            <a:pPr>
              <a:spcBef>
                <a:spcPts val="0"/>
              </a:spcBef>
              <a:defRPr/>
            </a:pPr>
            <a:r>
              <a:rPr lang="ja-JP" altLang="en-US" sz="1050" smtClean="0"/>
              <a:t>◆このページのポイント</a:t>
            </a:r>
          </a:p>
          <a:p>
            <a:pPr>
              <a:spcBef>
                <a:spcPts val="0"/>
              </a:spcBef>
              <a:defRPr/>
            </a:pPr>
            <a:r>
              <a:rPr lang="en-US" altLang="ja-JP" sz="1050" smtClean="0"/>
              <a:t>EA</a:t>
            </a:r>
            <a:r>
              <a:rPr lang="ja-JP" altLang="en-US" sz="1050" smtClean="0"/>
              <a:t>ドキュメントの「</a:t>
            </a:r>
            <a:r>
              <a:rPr lang="en-US" altLang="ja-JP" sz="1050" smtClean="0"/>
              <a:t>DFD</a:t>
            </a:r>
            <a:r>
              <a:rPr lang="ja-JP" altLang="en-US" sz="1050" smtClean="0"/>
              <a:t>」の記載事項を理解してもらう。 </a:t>
            </a:r>
          </a:p>
          <a:p>
            <a:pPr>
              <a:spcBef>
                <a:spcPts val="0"/>
              </a:spcBef>
              <a:defRPr/>
            </a:pPr>
            <a:endParaRPr lang="ja-JP" altLang="en-US" sz="1050" smtClean="0"/>
          </a:p>
          <a:p>
            <a:pPr>
              <a:spcBef>
                <a:spcPts val="0"/>
              </a:spcBef>
              <a:defRPr/>
            </a:pPr>
            <a:r>
              <a:rPr lang="ja-JP" altLang="en-US" sz="1050" smtClean="0"/>
              <a:t>◆説明手順</a:t>
            </a:r>
          </a:p>
          <a:p>
            <a:pPr>
              <a:spcBef>
                <a:spcPts val="0"/>
              </a:spcBef>
              <a:defRPr/>
            </a:pPr>
            <a:r>
              <a:rPr lang="ja-JP" altLang="en-US" sz="1050" smtClean="0"/>
              <a:t>所要時間：１分</a:t>
            </a:r>
          </a:p>
          <a:p>
            <a:pPr>
              <a:spcBef>
                <a:spcPts val="0"/>
              </a:spcBef>
              <a:defRPr/>
            </a:pPr>
            <a:r>
              <a:rPr lang="ja-JP" altLang="en-US" sz="1050" smtClean="0"/>
              <a:t>・機能情報関連図（</a:t>
            </a:r>
            <a:r>
              <a:rPr lang="en-US" altLang="ja-JP" sz="1050" smtClean="0"/>
              <a:t>DFD</a:t>
            </a:r>
            <a:r>
              <a:rPr lang="ja-JP" altLang="en-US" sz="1050" smtClean="0"/>
              <a:t>）は、対象とする業務・システムの機能と用法の流れを明確にするために作成する。</a:t>
            </a:r>
          </a:p>
          <a:p>
            <a:pPr>
              <a:spcBef>
                <a:spcPts val="0"/>
              </a:spcBef>
              <a:defRPr/>
            </a:pPr>
            <a:r>
              <a:rPr lang="ja-JP" altLang="en-US" sz="1050" smtClean="0"/>
              <a:t>・</a:t>
            </a:r>
            <a:r>
              <a:rPr lang="en-US" altLang="ja-JP" sz="1050" smtClean="0"/>
              <a:t>DMM</a:t>
            </a:r>
            <a:r>
              <a:rPr lang="ja-JP" altLang="en-US" sz="1050" smtClean="0"/>
              <a:t>で分解した機能毎に流れる情報を記述する。</a:t>
            </a:r>
          </a:p>
          <a:p>
            <a:pPr>
              <a:spcBef>
                <a:spcPts val="0"/>
              </a:spcBef>
              <a:defRPr/>
            </a:pPr>
            <a:endParaRPr lang="ja-JP" altLang="en-US" sz="1050" smtClean="0"/>
          </a:p>
          <a:p>
            <a:pPr>
              <a:spcBef>
                <a:spcPts val="0"/>
              </a:spcBef>
              <a:defRPr/>
            </a:pPr>
            <a:r>
              <a:rPr lang="ja-JP" altLang="en-US" sz="1050" smtClean="0"/>
              <a:t>◆補足事項（スライド未掲載のデータやファクト等）</a:t>
            </a:r>
          </a:p>
          <a:p>
            <a:pPr>
              <a:spcBef>
                <a:spcPts val="0"/>
              </a:spcBef>
              <a:defRPr/>
            </a:pPr>
            <a:r>
              <a:rPr lang="ja-JP" altLang="en-US" sz="1050" smtClean="0"/>
              <a:t>特になし。</a:t>
            </a:r>
          </a:p>
          <a:p>
            <a:pPr>
              <a:spcBef>
                <a:spcPts val="0"/>
              </a:spcBef>
              <a:defRPr/>
            </a:pPr>
            <a:endParaRPr lang="en-US" altLang="ja-JP" sz="1050" smtClean="0"/>
          </a:p>
          <a:p>
            <a:pPr>
              <a:spcBef>
                <a:spcPts val="0"/>
              </a:spcBef>
              <a:defRPr/>
            </a:pPr>
            <a:r>
              <a:rPr lang="ja-JP" altLang="en-US" sz="1050" smtClean="0"/>
              <a:t>◆受講者への確認事項</a:t>
            </a:r>
          </a:p>
          <a:p>
            <a:pPr>
              <a:spcBef>
                <a:spcPts val="0"/>
              </a:spcBef>
              <a:defRPr/>
            </a:pPr>
            <a:r>
              <a:rPr lang="ja-JP" altLang="en-US" sz="1050" smtClean="0"/>
              <a:t>特になし。</a:t>
            </a:r>
            <a:endParaRPr lang="en-US" altLang="ja-JP" sz="1050" smtClean="0"/>
          </a:p>
          <a:p>
            <a:pPr>
              <a:spcBef>
                <a:spcPts val="0"/>
              </a:spcBef>
              <a:defRPr/>
            </a:pPr>
            <a:endParaRPr lang="ja-JP" altLang="en-US" sz="1050" dirty="0" smtClean="0"/>
          </a:p>
        </p:txBody>
      </p:sp>
      <p:sp>
        <p:nvSpPr>
          <p:cNvPr id="2"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3" tIns="45776" rIns="91553" bIns="45776" anchor="b"/>
          <a:lstStyle/>
          <a:p>
            <a:pPr algn="ctr" defTabSz="908050" eaLnBrk="1" hangingPunct="1"/>
            <a:fld id="{5D9F5CC4-D4CF-4509-B5BA-2100D6C9929E}" type="slidenum">
              <a:rPr kumimoji="1" lang="en-US" altLang="ja-JP" sz="900">
                <a:solidFill>
                  <a:srgbClr val="000066"/>
                </a:solidFill>
                <a:latin typeface="Times New Roman" pitchFamily="18" charset="0"/>
              </a:rPr>
              <a:pPr algn="ctr" defTabSz="908050" eaLnBrk="1" hangingPunct="1"/>
              <a:t>17</a:t>
            </a:fld>
            <a:endParaRPr kumimoji="1" lang="en-US" altLang="ja-JP" sz="900">
              <a:solidFill>
                <a:srgbClr val="000066"/>
              </a:solidFill>
              <a:latin typeface="Times New Roman" pitchFamily="18" charset="0"/>
            </a:endParaRPr>
          </a:p>
        </p:txBody>
      </p:sp>
      <p:sp>
        <p:nvSpPr>
          <p:cNvPr id="59396" name="スライド イメージ プレースホルダー 2"/>
          <p:cNvSpPr>
            <a:spLocks noGrp="1" noRot="1" noChangeAspect="1" noTextEdit="1"/>
          </p:cNvSpPr>
          <p:nvPr>
            <p:ph type="sldImg"/>
          </p:nvPr>
        </p:nvSpPr>
        <p:spPr>
          <a:xfrm>
            <a:off x="712788" y="746125"/>
            <a:ext cx="5381625" cy="3727450"/>
          </a:xfr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9" name="ノート プレースホルダ 2"/>
          <p:cNvSpPr>
            <a:spLocks noGrp="1"/>
          </p:cNvSpPr>
          <p:nvPr>
            <p:ph type="body" idx="1"/>
          </p:nvPr>
        </p:nvSpPr>
        <p:spPr/>
        <p:txBody>
          <a:bodyPr/>
          <a:lstStyle/>
          <a:p>
            <a:pPr>
              <a:spcBef>
                <a:spcPts val="0"/>
              </a:spcBef>
              <a:defRPr/>
            </a:pPr>
            <a:r>
              <a:rPr lang="ja-JP" altLang="en-US" sz="1050" smtClean="0"/>
              <a:t>ページタイトル： </a:t>
            </a:r>
          </a:p>
          <a:p>
            <a:pPr>
              <a:spcBef>
                <a:spcPts val="0"/>
              </a:spcBef>
              <a:defRPr/>
            </a:pPr>
            <a:r>
              <a:rPr lang="ja-JP" altLang="en-US" sz="1050" smtClean="0"/>
              <a:t>７．主な</a:t>
            </a:r>
            <a:r>
              <a:rPr lang="en-US" altLang="ja-JP" sz="1050" smtClean="0"/>
              <a:t>EA</a:t>
            </a:r>
            <a:r>
              <a:rPr lang="ja-JP" altLang="en-US" sz="1050" smtClean="0"/>
              <a:t>ドキュメントの作成方法　～ＤＦＤ②～</a:t>
            </a:r>
          </a:p>
          <a:p>
            <a:pPr>
              <a:spcBef>
                <a:spcPts val="0"/>
              </a:spcBef>
              <a:defRPr/>
            </a:pPr>
            <a:endParaRPr lang="ja-JP" altLang="en-US" sz="1050" smtClean="0"/>
          </a:p>
          <a:p>
            <a:pPr>
              <a:spcBef>
                <a:spcPts val="0"/>
              </a:spcBef>
              <a:defRPr/>
            </a:pPr>
            <a:r>
              <a:rPr lang="ja-JP" altLang="en-US" sz="1050" smtClean="0"/>
              <a:t>◆このページのポイント</a:t>
            </a:r>
          </a:p>
          <a:p>
            <a:pPr>
              <a:spcBef>
                <a:spcPts val="0"/>
              </a:spcBef>
              <a:defRPr/>
            </a:pPr>
            <a:r>
              <a:rPr lang="en-US" altLang="ja-JP" sz="1050" smtClean="0"/>
              <a:t>EA</a:t>
            </a:r>
            <a:r>
              <a:rPr lang="ja-JP" altLang="en-US" sz="1050" smtClean="0"/>
              <a:t>ドキュメントの「</a:t>
            </a:r>
            <a:r>
              <a:rPr lang="en-US" altLang="ja-JP" sz="1050" smtClean="0"/>
              <a:t>DFD</a:t>
            </a:r>
            <a:r>
              <a:rPr lang="ja-JP" altLang="en-US" sz="1050" smtClean="0"/>
              <a:t>」の作成方法を理解してもらう。 </a:t>
            </a:r>
          </a:p>
          <a:p>
            <a:pPr>
              <a:spcBef>
                <a:spcPts val="0"/>
              </a:spcBef>
              <a:defRPr/>
            </a:pPr>
            <a:endParaRPr lang="ja-JP" altLang="en-US" sz="1050" smtClean="0"/>
          </a:p>
          <a:p>
            <a:pPr>
              <a:spcBef>
                <a:spcPts val="0"/>
              </a:spcBef>
              <a:defRPr/>
            </a:pPr>
            <a:r>
              <a:rPr lang="ja-JP" altLang="en-US" sz="1050" smtClean="0"/>
              <a:t>◆説明手順</a:t>
            </a:r>
          </a:p>
          <a:p>
            <a:pPr>
              <a:spcBef>
                <a:spcPts val="0"/>
              </a:spcBef>
              <a:defRPr/>
            </a:pPr>
            <a:r>
              <a:rPr lang="ja-JP" altLang="en-US" sz="1050" smtClean="0"/>
              <a:t>所要時間：３分</a:t>
            </a:r>
          </a:p>
          <a:p>
            <a:pPr>
              <a:spcBef>
                <a:spcPts val="0"/>
              </a:spcBef>
              <a:defRPr/>
            </a:pPr>
            <a:r>
              <a:rPr lang="ja-JP" altLang="en-US" sz="1050" smtClean="0"/>
              <a:t>・まず大きな楕円を書く。その中に</a:t>
            </a:r>
            <a:r>
              <a:rPr lang="en-US" altLang="ja-JP" sz="1050" smtClean="0"/>
              <a:t>DMM</a:t>
            </a:r>
            <a:r>
              <a:rPr lang="ja-JP" altLang="en-US" sz="1050" smtClean="0"/>
              <a:t>で詳細化した機能の名称を記述した小さな楕円を配置する。</a:t>
            </a:r>
            <a:r>
              <a:rPr lang="en-US" altLang="ja-JP" sz="1050" smtClean="0"/>
              <a:t>DMM</a:t>
            </a:r>
            <a:r>
              <a:rPr lang="ja-JP" altLang="en-US" sz="1050" smtClean="0"/>
              <a:t>の格子様式（３行３列）１つにつき、</a:t>
            </a:r>
            <a:r>
              <a:rPr lang="en-US" altLang="ja-JP" sz="1050" smtClean="0"/>
              <a:t>DFD</a:t>
            </a:r>
            <a:r>
              <a:rPr lang="ja-JP" altLang="en-US" sz="1050" smtClean="0"/>
              <a:t>を１つ書くようにする。</a:t>
            </a:r>
          </a:p>
          <a:p>
            <a:pPr>
              <a:spcBef>
                <a:spcPts val="0"/>
              </a:spcBef>
              <a:defRPr/>
            </a:pPr>
            <a:r>
              <a:rPr lang="ja-JP" altLang="en-US" sz="1050" smtClean="0"/>
              <a:t>・機能と機能で受け渡される情報を矢印で示す。</a:t>
            </a:r>
          </a:p>
          <a:p>
            <a:pPr>
              <a:spcBef>
                <a:spcPts val="0"/>
              </a:spcBef>
              <a:defRPr/>
            </a:pPr>
            <a:r>
              <a:rPr lang="ja-JP" altLang="en-US" sz="1050" smtClean="0"/>
              <a:t>・業務処理上、情報が直接渡されず一時的に滞留された上で渡される場合には滞留情報として記述する。</a:t>
            </a:r>
          </a:p>
          <a:p>
            <a:pPr>
              <a:spcBef>
                <a:spcPts val="0"/>
              </a:spcBef>
              <a:defRPr/>
            </a:pPr>
            <a:r>
              <a:rPr lang="ja-JP" altLang="en-US" sz="1050" smtClean="0"/>
              <a:t>・情報がこの機能の中からではなく、他の</a:t>
            </a:r>
            <a:r>
              <a:rPr lang="en-US" altLang="ja-JP" sz="1050" smtClean="0"/>
              <a:t>DMM</a:t>
            </a:r>
            <a:r>
              <a:rPr lang="ja-JP" altLang="en-US" sz="1050" smtClean="0"/>
              <a:t>に記載された機能であったり、外部組織等から受け渡される又は受け渡す場合には大きな楕円の外側に記載する。</a:t>
            </a:r>
          </a:p>
          <a:p>
            <a:pPr>
              <a:spcBef>
                <a:spcPts val="0"/>
              </a:spcBef>
              <a:defRPr/>
            </a:pPr>
            <a:r>
              <a:rPr lang="ja-JP" altLang="en-US" sz="1050" smtClean="0"/>
              <a:t>・ポイントとして、機能は起因する情報なしに起動することはなく、機能の実施後は必ず情報を出力するので、それを意識して作成する。もし起因する情報がない又は出力している情報がない場合には、機能が充分抽象化されていない場合や機能名になっていない場合がある。その場合は</a:t>
            </a:r>
            <a:r>
              <a:rPr lang="en-US" altLang="ja-JP" sz="1050" smtClean="0"/>
              <a:t>DMM</a:t>
            </a:r>
            <a:r>
              <a:rPr lang="ja-JP" altLang="en-US" sz="1050" smtClean="0"/>
              <a:t>の機能分解に立ち返り、見直す必要がある。</a:t>
            </a:r>
          </a:p>
          <a:p>
            <a:pPr>
              <a:spcBef>
                <a:spcPts val="0"/>
              </a:spcBef>
              <a:defRPr/>
            </a:pPr>
            <a:endParaRPr lang="ja-JP" altLang="en-US" sz="1050" smtClean="0"/>
          </a:p>
          <a:p>
            <a:pPr>
              <a:spcBef>
                <a:spcPts val="0"/>
              </a:spcBef>
              <a:defRPr/>
            </a:pPr>
            <a:r>
              <a:rPr lang="ja-JP" altLang="en-US" sz="1050" smtClean="0"/>
              <a:t>◆補足事項（スライド未掲載のデータやファクト等）</a:t>
            </a:r>
          </a:p>
          <a:p>
            <a:pPr>
              <a:spcBef>
                <a:spcPts val="0"/>
              </a:spcBef>
              <a:defRPr/>
            </a:pPr>
            <a:r>
              <a:rPr lang="ja-JP" altLang="en-US" sz="1050" smtClean="0"/>
              <a:t>特になし。</a:t>
            </a:r>
          </a:p>
          <a:p>
            <a:pPr>
              <a:spcBef>
                <a:spcPts val="0"/>
              </a:spcBef>
              <a:defRPr/>
            </a:pPr>
            <a:endParaRPr lang="en-US" altLang="ja-JP" sz="1050" smtClean="0"/>
          </a:p>
          <a:p>
            <a:pPr>
              <a:spcBef>
                <a:spcPts val="0"/>
              </a:spcBef>
              <a:defRPr/>
            </a:pPr>
            <a:r>
              <a:rPr lang="ja-JP" altLang="en-US" sz="1050" smtClean="0"/>
              <a:t>◆受講者への確認事項</a:t>
            </a:r>
          </a:p>
          <a:p>
            <a:pPr>
              <a:spcBef>
                <a:spcPts val="0"/>
              </a:spcBef>
              <a:defRPr/>
            </a:pPr>
            <a:r>
              <a:rPr lang="ja-JP" altLang="en-US" sz="1050" smtClean="0"/>
              <a:t>特になし。</a:t>
            </a:r>
            <a:endParaRPr lang="en-US" altLang="ja-JP" sz="1050" smtClean="0"/>
          </a:p>
          <a:p>
            <a:pPr>
              <a:spcBef>
                <a:spcPts val="0"/>
              </a:spcBef>
              <a:defRPr/>
            </a:pPr>
            <a:endParaRPr lang="ja-JP" altLang="en-US" sz="1050" dirty="0" smtClean="0"/>
          </a:p>
        </p:txBody>
      </p:sp>
      <p:sp>
        <p:nvSpPr>
          <p:cNvPr id="2"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3" tIns="45776" rIns="91553" bIns="45776" anchor="b"/>
          <a:lstStyle/>
          <a:p>
            <a:pPr algn="ctr" defTabSz="908050" eaLnBrk="1" hangingPunct="1"/>
            <a:fld id="{59A5EA70-840E-44A8-A69A-551EDEB3EB0C}" type="slidenum">
              <a:rPr kumimoji="1" lang="en-US" altLang="ja-JP" sz="900">
                <a:solidFill>
                  <a:srgbClr val="000066"/>
                </a:solidFill>
                <a:latin typeface="Times New Roman" pitchFamily="18" charset="0"/>
              </a:rPr>
              <a:pPr algn="ctr" defTabSz="908050" eaLnBrk="1" hangingPunct="1"/>
              <a:t>18</a:t>
            </a:fld>
            <a:endParaRPr kumimoji="1" lang="en-US" altLang="ja-JP" sz="900">
              <a:solidFill>
                <a:srgbClr val="000066"/>
              </a:solidFill>
              <a:latin typeface="Times New Roman" pitchFamily="18" charset="0"/>
            </a:endParaRPr>
          </a:p>
        </p:txBody>
      </p:sp>
      <p:sp>
        <p:nvSpPr>
          <p:cNvPr id="60420" name="スライド イメージ プレースホルダー 2"/>
          <p:cNvSpPr>
            <a:spLocks noGrp="1" noRot="1" noChangeAspect="1" noTextEdit="1"/>
          </p:cNvSpPr>
          <p:nvPr>
            <p:ph type="sldImg"/>
          </p:nvPr>
        </p:nvSpPr>
        <p:spPr>
          <a:xfrm>
            <a:off x="712788" y="746125"/>
            <a:ext cx="5381625" cy="3727450"/>
          </a:xfr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3" name="ノート プレースホルダ 2"/>
          <p:cNvSpPr>
            <a:spLocks noGrp="1"/>
          </p:cNvSpPr>
          <p:nvPr>
            <p:ph type="body" idx="1"/>
          </p:nvPr>
        </p:nvSpPr>
        <p:spPr/>
        <p:txBody>
          <a:bodyPr/>
          <a:lstStyle/>
          <a:p>
            <a:pPr>
              <a:spcBef>
                <a:spcPts val="0"/>
              </a:spcBef>
              <a:defRPr/>
            </a:pPr>
            <a:r>
              <a:rPr lang="ja-JP" altLang="en-US" sz="1050" smtClean="0"/>
              <a:t>ページタイトル： </a:t>
            </a:r>
          </a:p>
          <a:p>
            <a:pPr>
              <a:spcBef>
                <a:spcPts val="0"/>
              </a:spcBef>
              <a:defRPr/>
            </a:pPr>
            <a:r>
              <a:rPr lang="ja-JP" altLang="en-US" sz="1050" smtClean="0"/>
              <a:t>７．主な</a:t>
            </a:r>
            <a:r>
              <a:rPr lang="en-US" altLang="ja-JP" sz="1050" smtClean="0"/>
              <a:t>EA</a:t>
            </a:r>
            <a:r>
              <a:rPr lang="ja-JP" altLang="en-US" sz="1050" smtClean="0"/>
              <a:t>ドキュメントの作成方法　～ＤＦＤ③～</a:t>
            </a:r>
          </a:p>
          <a:p>
            <a:pPr>
              <a:spcBef>
                <a:spcPts val="0"/>
              </a:spcBef>
              <a:defRPr/>
            </a:pPr>
            <a:endParaRPr lang="ja-JP" altLang="en-US" sz="1050" smtClean="0"/>
          </a:p>
          <a:p>
            <a:pPr>
              <a:spcBef>
                <a:spcPts val="0"/>
              </a:spcBef>
              <a:defRPr/>
            </a:pPr>
            <a:r>
              <a:rPr lang="ja-JP" altLang="en-US" sz="1050" smtClean="0"/>
              <a:t>◆このページのポイント</a:t>
            </a:r>
          </a:p>
          <a:p>
            <a:pPr>
              <a:spcBef>
                <a:spcPts val="0"/>
              </a:spcBef>
              <a:defRPr/>
            </a:pPr>
            <a:r>
              <a:rPr lang="en-US" altLang="ja-JP" sz="1050" smtClean="0"/>
              <a:t>EA</a:t>
            </a:r>
            <a:r>
              <a:rPr lang="ja-JP" altLang="en-US" sz="1050" smtClean="0"/>
              <a:t>ドキュメントの「</a:t>
            </a:r>
            <a:r>
              <a:rPr lang="en-US" altLang="ja-JP" sz="1050" smtClean="0"/>
              <a:t>DFD</a:t>
            </a:r>
            <a:r>
              <a:rPr lang="ja-JP" altLang="en-US" sz="1050" smtClean="0"/>
              <a:t>」の作成方法を理解してもらう。 </a:t>
            </a:r>
          </a:p>
          <a:p>
            <a:pPr>
              <a:spcBef>
                <a:spcPts val="0"/>
              </a:spcBef>
              <a:defRPr/>
            </a:pPr>
            <a:endParaRPr lang="ja-JP" altLang="en-US" sz="1050" smtClean="0"/>
          </a:p>
          <a:p>
            <a:pPr>
              <a:spcBef>
                <a:spcPts val="0"/>
              </a:spcBef>
              <a:defRPr/>
            </a:pPr>
            <a:r>
              <a:rPr lang="ja-JP" altLang="en-US" sz="1050" smtClean="0"/>
              <a:t>◆説明手順</a:t>
            </a:r>
          </a:p>
          <a:p>
            <a:pPr>
              <a:spcBef>
                <a:spcPts val="0"/>
              </a:spcBef>
              <a:defRPr/>
            </a:pPr>
            <a:r>
              <a:rPr lang="ja-JP" altLang="en-US" sz="1050" smtClean="0"/>
              <a:t>所要時間：２分</a:t>
            </a:r>
          </a:p>
          <a:p>
            <a:pPr>
              <a:spcBef>
                <a:spcPts val="0"/>
              </a:spcBef>
              <a:defRPr/>
            </a:pPr>
            <a:r>
              <a:rPr lang="ja-JP" altLang="en-US" sz="1050" smtClean="0"/>
              <a:t>・図では</a:t>
            </a:r>
            <a:r>
              <a:rPr lang="en-US" altLang="ja-JP" sz="1050" smtClean="0"/>
              <a:t>DMM</a:t>
            </a:r>
            <a:r>
              <a:rPr lang="ja-JP" altLang="en-US" sz="1050" smtClean="0"/>
              <a:t>との対応を示している。</a:t>
            </a:r>
            <a:r>
              <a:rPr lang="en-US" altLang="ja-JP" sz="1050" smtClean="0"/>
              <a:t>DMM</a:t>
            </a:r>
            <a:r>
              <a:rPr lang="ja-JP" altLang="en-US" sz="1050" smtClean="0"/>
              <a:t>の中心に書いた機能又は業務名は、この</a:t>
            </a:r>
            <a:r>
              <a:rPr lang="en-US" altLang="ja-JP" sz="1050" smtClean="0"/>
              <a:t>DFD</a:t>
            </a:r>
            <a:r>
              <a:rPr lang="ja-JP" altLang="en-US" sz="1050" smtClean="0"/>
              <a:t>のタイトルとなる。</a:t>
            </a:r>
          </a:p>
          <a:p>
            <a:pPr>
              <a:spcBef>
                <a:spcPts val="0"/>
              </a:spcBef>
              <a:defRPr/>
            </a:pPr>
            <a:r>
              <a:rPr lang="ja-JP" altLang="en-US" sz="1050" smtClean="0"/>
              <a:t>・まず大きな楕円を書く。この範囲が、この</a:t>
            </a:r>
            <a:r>
              <a:rPr lang="en-US" altLang="ja-JP" sz="1050" smtClean="0"/>
              <a:t>DFD</a:t>
            </a:r>
            <a:r>
              <a:rPr lang="ja-JP" altLang="en-US" sz="1050" smtClean="0"/>
              <a:t>の機能群の範囲となる。</a:t>
            </a:r>
          </a:p>
          <a:p>
            <a:pPr>
              <a:spcBef>
                <a:spcPts val="0"/>
              </a:spcBef>
              <a:defRPr/>
            </a:pPr>
            <a:r>
              <a:rPr lang="ja-JP" altLang="en-US" sz="1050" smtClean="0"/>
              <a:t>・</a:t>
            </a:r>
            <a:r>
              <a:rPr lang="en-US" altLang="ja-JP" sz="1050" smtClean="0"/>
              <a:t>DMM</a:t>
            </a:r>
            <a:r>
              <a:rPr lang="ja-JP" altLang="en-US" sz="1050" smtClean="0"/>
              <a:t>で分解された機能（最大８つ）を、</a:t>
            </a:r>
            <a:r>
              <a:rPr lang="en-US" altLang="ja-JP" sz="1050" smtClean="0"/>
              <a:t>DFD</a:t>
            </a:r>
            <a:r>
              <a:rPr lang="ja-JP" altLang="en-US" sz="1050" smtClean="0"/>
              <a:t>の大きな楕円の内側に（一般的には左回りになるように）小さい楕円に記載して配置する。</a:t>
            </a:r>
          </a:p>
          <a:p>
            <a:pPr>
              <a:spcBef>
                <a:spcPts val="0"/>
              </a:spcBef>
              <a:defRPr/>
            </a:pPr>
            <a:r>
              <a:rPr lang="ja-JP" altLang="en-US" sz="1050" smtClean="0"/>
              <a:t>・機能間で受け渡される情報名を矢印で記載する。この時に情報が複数ある場合にはすべて記載する。</a:t>
            </a:r>
          </a:p>
          <a:p>
            <a:pPr>
              <a:spcBef>
                <a:spcPts val="0"/>
              </a:spcBef>
              <a:defRPr/>
            </a:pPr>
            <a:r>
              <a:rPr lang="ja-JP" altLang="en-US" sz="1050" smtClean="0"/>
              <a:t>・外部組織や他の</a:t>
            </a:r>
            <a:r>
              <a:rPr lang="en-US" altLang="ja-JP" sz="1050" smtClean="0"/>
              <a:t>DFD</a:t>
            </a:r>
            <a:r>
              <a:rPr lang="ja-JP" altLang="en-US" sz="1050" smtClean="0"/>
              <a:t>の機能から受け渡される情報もある。良く確認し、漏れなく記載することが重要である。他の</a:t>
            </a:r>
            <a:r>
              <a:rPr lang="en-US" altLang="ja-JP" sz="1050" smtClean="0"/>
              <a:t>DFD</a:t>
            </a:r>
            <a:r>
              <a:rPr lang="ja-JP" altLang="en-US" sz="1050" smtClean="0"/>
              <a:t>の機能から受け渡される情報は、どの</a:t>
            </a:r>
            <a:r>
              <a:rPr lang="en-US" altLang="ja-JP" sz="1050" smtClean="0"/>
              <a:t>DFD</a:t>
            </a:r>
            <a:r>
              <a:rPr lang="ja-JP" altLang="en-US" sz="1050" smtClean="0"/>
              <a:t>から来るものか分かるように機能に番号等をふると分かりやすい。</a:t>
            </a:r>
          </a:p>
          <a:p>
            <a:pPr>
              <a:spcBef>
                <a:spcPts val="0"/>
              </a:spcBef>
              <a:defRPr/>
            </a:pPr>
            <a:r>
              <a:rPr lang="ja-JP" altLang="en-US" sz="1050" smtClean="0"/>
              <a:t>・情報が一時的に蓄積される場合には、蓄積情報を表記する。</a:t>
            </a:r>
          </a:p>
          <a:p>
            <a:pPr>
              <a:spcBef>
                <a:spcPts val="0"/>
              </a:spcBef>
              <a:defRPr/>
            </a:pPr>
            <a:endParaRPr lang="ja-JP" altLang="en-US" sz="1050" smtClean="0"/>
          </a:p>
          <a:p>
            <a:pPr>
              <a:spcBef>
                <a:spcPts val="0"/>
              </a:spcBef>
              <a:defRPr/>
            </a:pPr>
            <a:r>
              <a:rPr lang="ja-JP" altLang="en-US" sz="1050" smtClean="0"/>
              <a:t>◆補足事項（スライド未掲載のデータやファクト等）</a:t>
            </a:r>
          </a:p>
          <a:p>
            <a:pPr>
              <a:spcBef>
                <a:spcPts val="0"/>
              </a:spcBef>
              <a:defRPr/>
            </a:pPr>
            <a:r>
              <a:rPr lang="ja-JP" altLang="en-US" sz="1050" smtClean="0"/>
              <a:t>特になし。</a:t>
            </a:r>
          </a:p>
          <a:p>
            <a:pPr>
              <a:spcBef>
                <a:spcPts val="0"/>
              </a:spcBef>
              <a:defRPr/>
            </a:pPr>
            <a:endParaRPr lang="en-US" altLang="ja-JP" sz="1050" smtClean="0"/>
          </a:p>
          <a:p>
            <a:pPr>
              <a:spcBef>
                <a:spcPts val="0"/>
              </a:spcBef>
              <a:defRPr/>
            </a:pPr>
            <a:r>
              <a:rPr lang="ja-JP" altLang="en-US" sz="1050" smtClean="0"/>
              <a:t>◆受講者への確認事項</a:t>
            </a:r>
          </a:p>
          <a:p>
            <a:pPr>
              <a:spcBef>
                <a:spcPts val="0"/>
              </a:spcBef>
              <a:defRPr/>
            </a:pPr>
            <a:r>
              <a:rPr lang="ja-JP" altLang="en-US" sz="1050" smtClean="0"/>
              <a:t>特になし。</a:t>
            </a:r>
            <a:endParaRPr lang="ja-JP" altLang="en-US" sz="1050" dirty="0" smtClean="0"/>
          </a:p>
        </p:txBody>
      </p:sp>
      <p:sp>
        <p:nvSpPr>
          <p:cNvPr id="2"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3" tIns="45776" rIns="91553" bIns="45776" anchor="b"/>
          <a:lstStyle/>
          <a:p>
            <a:pPr algn="ctr" defTabSz="908050" eaLnBrk="1" hangingPunct="1"/>
            <a:fld id="{59937ED9-13A8-4557-9171-E72CD0AC2FE0}" type="slidenum">
              <a:rPr kumimoji="1" lang="en-US" altLang="ja-JP" sz="900">
                <a:solidFill>
                  <a:srgbClr val="000066"/>
                </a:solidFill>
                <a:latin typeface="Times New Roman" pitchFamily="18" charset="0"/>
              </a:rPr>
              <a:pPr algn="ctr" defTabSz="908050" eaLnBrk="1" hangingPunct="1"/>
              <a:t>19</a:t>
            </a:fld>
            <a:endParaRPr kumimoji="1" lang="en-US" altLang="ja-JP" sz="900">
              <a:solidFill>
                <a:srgbClr val="000066"/>
              </a:solidFill>
              <a:latin typeface="Times New Roman" pitchFamily="18" charset="0"/>
            </a:endParaRPr>
          </a:p>
        </p:txBody>
      </p:sp>
      <p:sp>
        <p:nvSpPr>
          <p:cNvPr id="61444" name="スライド イメージ プレースホルダー 2"/>
          <p:cNvSpPr>
            <a:spLocks noGrp="1" noRot="1" noChangeAspect="1" noTextEdit="1"/>
          </p:cNvSpPr>
          <p:nvPr>
            <p:ph type="sldImg"/>
          </p:nvPr>
        </p:nvSpPr>
        <p:spPr>
          <a:xfrm>
            <a:off x="712788" y="746125"/>
            <a:ext cx="5381625" cy="3727450"/>
          </a:xfr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3" tIns="45776" rIns="91553" bIns="45776" anchor="b"/>
          <a:lstStyle/>
          <a:p>
            <a:pPr algn="ctr" defTabSz="908050" eaLnBrk="1" hangingPunct="1"/>
            <a:fld id="{878E3D29-93C7-4052-BC07-843B7F930254}" type="slidenum">
              <a:rPr kumimoji="1" lang="en-US" altLang="ja-JP" sz="900">
                <a:solidFill>
                  <a:srgbClr val="000066"/>
                </a:solidFill>
                <a:latin typeface="Times New Roman" pitchFamily="18" charset="0"/>
              </a:rPr>
              <a:pPr algn="ctr" defTabSz="908050" eaLnBrk="1" hangingPunct="1"/>
              <a:t>2</a:t>
            </a:fld>
            <a:endParaRPr kumimoji="1" lang="en-US" altLang="ja-JP" sz="900" dirty="0">
              <a:solidFill>
                <a:srgbClr val="000066"/>
              </a:solidFill>
              <a:latin typeface="Times New Roman" pitchFamily="18" charset="0"/>
            </a:endParaRPr>
          </a:p>
        </p:txBody>
      </p:sp>
      <p:sp>
        <p:nvSpPr>
          <p:cNvPr id="43011" name="スライド イメージ プレースホルダー 1"/>
          <p:cNvSpPr>
            <a:spLocks noGrp="1" noRot="1" noChangeAspect="1" noTextEdit="1"/>
          </p:cNvSpPr>
          <p:nvPr>
            <p:ph type="sldImg"/>
          </p:nvPr>
        </p:nvSpPr>
        <p:spPr>
          <a:xfrm>
            <a:off x="712788" y="746125"/>
            <a:ext cx="5381625" cy="3727450"/>
          </a:xfrm>
          <a:ln/>
        </p:spPr>
      </p:sp>
      <p:sp>
        <p:nvSpPr>
          <p:cNvPr id="3" name="ノート プレースホルダー 2"/>
          <p:cNvSpPr>
            <a:spLocks noGrp="1"/>
          </p:cNvSpPr>
          <p:nvPr>
            <p:ph type="body" idx="1"/>
          </p:nvPr>
        </p:nvSpPr>
        <p:spPr/>
        <p:txBody>
          <a:bodyPr/>
          <a:lstStyle/>
          <a:p>
            <a:pPr>
              <a:spcBef>
                <a:spcPts val="0"/>
              </a:spcBef>
              <a:defRPr/>
            </a:pPr>
            <a:endParaRPr lang="ja-JP" altLang="en-US" sz="1050"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7" name="ノート プレースホルダ 2"/>
          <p:cNvSpPr>
            <a:spLocks noGrp="1"/>
          </p:cNvSpPr>
          <p:nvPr>
            <p:ph type="body" idx="1"/>
          </p:nvPr>
        </p:nvSpPr>
        <p:spPr/>
        <p:txBody>
          <a:bodyPr/>
          <a:lstStyle/>
          <a:p>
            <a:pPr>
              <a:spcBef>
                <a:spcPts val="0"/>
              </a:spcBef>
              <a:defRPr/>
            </a:pPr>
            <a:r>
              <a:rPr lang="ja-JP" altLang="en-US" sz="1050" smtClean="0"/>
              <a:t>ページタイトル： </a:t>
            </a:r>
          </a:p>
          <a:p>
            <a:pPr>
              <a:spcBef>
                <a:spcPts val="0"/>
              </a:spcBef>
              <a:defRPr/>
            </a:pPr>
            <a:r>
              <a:rPr lang="ja-JP" altLang="en-US" sz="1050" smtClean="0"/>
              <a:t>７．主な</a:t>
            </a:r>
            <a:r>
              <a:rPr lang="en-US" altLang="ja-JP" sz="1050" smtClean="0"/>
              <a:t>EA</a:t>
            </a:r>
            <a:r>
              <a:rPr lang="ja-JP" altLang="en-US" sz="1050" smtClean="0"/>
              <a:t>ドキュメントの作成方法　～</a:t>
            </a:r>
            <a:r>
              <a:rPr lang="en-US" altLang="ja-JP" sz="1050" smtClean="0"/>
              <a:t>WFA</a:t>
            </a:r>
            <a:r>
              <a:rPr lang="ja-JP" altLang="en-US" sz="1050" smtClean="0"/>
              <a:t>①～</a:t>
            </a:r>
          </a:p>
          <a:p>
            <a:pPr>
              <a:spcBef>
                <a:spcPts val="0"/>
              </a:spcBef>
              <a:defRPr/>
            </a:pPr>
            <a:endParaRPr lang="ja-JP" altLang="en-US" sz="1050" smtClean="0"/>
          </a:p>
          <a:p>
            <a:pPr>
              <a:spcBef>
                <a:spcPts val="0"/>
              </a:spcBef>
              <a:defRPr/>
            </a:pPr>
            <a:r>
              <a:rPr lang="ja-JP" altLang="en-US" sz="1050" smtClean="0"/>
              <a:t>◆このページのポイント</a:t>
            </a:r>
          </a:p>
          <a:p>
            <a:pPr>
              <a:spcBef>
                <a:spcPts val="0"/>
              </a:spcBef>
              <a:defRPr/>
            </a:pPr>
            <a:r>
              <a:rPr lang="en-US" altLang="ja-JP" sz="1050" smtClean="0"/>
              <a:t>EA</a:t>
            </a:r>
            <a:r>
              <a:rPr lang="ja-JP" altLang="en-US" sz="1050" smtClean="0"/>
              <a:t>ドキュメントの「</a:t>
            </a:r>
            <a:r>
              <a:rPr lang="en-US" altLang="ja-JP" sz="1050" smtClean="0"/>
              <a:t>WFA</a:t>
            </a:r>
            <a:r>
              <a:rPr lang="ja-JP" altLang="en-US" sz="1050" smtClean="0"/>
              <a:t>」の記載事項を理解してもらう。 </a:t>
            </a:r>
          </a:p>
          <a:p>
            <a:pPr>
              <a:spcBef>
                <a:spcPts val="0"/>
              </a:spcBef>
              <a:defRPr/>
            </a:pPr>
            <a:endParaRPr lang="ja-JP" altLang="en-US" sz="1050" smtClean="0"/>
          </a:p>
          <a:p>
            <a:pPr>
              <a:spcBef>
                <a:spcPts val="0"/>
              </a:spcBef>
              <a:defRPr/>
            </a:pPr>
            <a:r>
              <a:rPr lang="ja-JP" altLang="en-US" sz="1050" smtClean="0"/>
              <a:t>◆説明手順</a:t>
            </a:r>
          </a:p>
          <a:p>
            <a:pPr>
              <a:spcBef>
                <a:spcPts val="0"/>
              </a:spcBef>
              <a:defRPr/>
            </a:pPr>
            <a:r>
              <a:rPr lang="ja-JP" altLang="en-US" sz="1050" smtClean="0"/>
              <a:t>所要時間：１分</a:t>
            </a:r>
          </a:p>
          <a:p>
            <a:pPr>
              <a:spcBef>
                <a:spcPts val="0"/>
              </a:spcBef>
              <a:defRPr/>
            </a:pPr>
            <a:r>
              <a:rPr lang="ja-JP" altLang="en-US" sz="1050" smtClean="0"/>
              <a:t>・</a:t>
            </a:r>
            <a:r>
              <a:rPr lang="en-US" altLang="ja-JP" sz="1050" smtClean="0"/>
              <a:t>WFA</a:t>
            </a:r>
            <a:r>
              <a:rPr lang="ja-JP" altLang="en-US" sz="1050" smtClean="0"/>
              <a:t>は、トップダウン的に業務を概念的に抽象化する機能構成図（</a:t>
            </a:r>
            <a:r>
              <a:rPr lang="en-US" altLang="ja-JP" sz="1050" smtClean="0"/>
              <a:t>DMM</a:t>
            </a:r>
            <a:r>
              <a:rPr lang="ja-JP" altLang="en-US" sz="1050" smtClean="0"/>
              <a:t>）や機能情報関連図（</a:t>
            </a:r>
            <a:r>
              <a:rPr lang="en-US" altLang="ja-JP" sz="1050" smtClean="0"/>
              <a:t>DFD</a:t>
            </a:r>
            <a:r>
              <a:rPr lang="ja-JP" altLang="en-US" sz="1050" smtClean="0"/>
              <a:t>）とは異なり、実業務に忠実に記載し、処理の流れを把握するためのものである。</a:t>
            </a:r>
          </a:p>
          <a:p>
            <a:pPr>
              <a:spcBef>
                <a:spcPts val="0"/>
              </a:spcBef>
              <a:defRPr/>
            </a:pPr>
            <a:r>
              <a:rPr lang="ja-JP" altLang="en-US" sz="1050" smtClean="0"/>
              <a:t>・実際の業務に沿って作成するため、</a:t>
            </a:r>
            <a:r>
              <a:rPr lang="en-US" altLang="ja-JP" sz="1050" smtClean="0"/>
              <a:t>DFD</a:t>
            </a:r>
            <a:r>
              <a:rPr lang="ja-JP" altLang="en-US" sz="1050" smtClean="0"/>
              <a:t>と１対１で対応するものではない。</a:t>
            </a:r>
            <a:r>
              <a:rPr lang="en-US" altLang="ja-JP" sz="1050" smtClean="0"/>
              <a:t>DFD</a:t>
            </a:r>
            <a:r>
              <a:rPr lang="ja-JP" altLang="en-US" sz="1050" smtClean="0"/>
              <a:t>１つに対して、</a:t>
            </a:r>
            <a:r>
              <a:rPr lang="en-US" altLang="ja-JP" sz="1050" smtClean="0"/>
              <a:t>WFA</a:t>
            </a:r>
            <a:r>
              <a:rPr lang="ja-JP" altLang="en-US" sz="1050" smtClean="0"/>
              <a:t>は多数作成される場合もある。</a:t>
            </a:r>
          </a:p>
          <a:p>
            <a:pPr>
              <a:spcBef>
                <a:spcPts val="0"/>
              </a:spcBef>
              <a:defRPr/>
            </a:pPr>
            <a:endParaRPr lang="ja-JP" altLang="en-US" sz="1050" smtClean="0"/>
          </a:p>
          <a:p>
            <a:pPr>
              <a:spcBef>
                <a:spcPts val="0"/>
              </a:spcBef>
              <a:defRPr/>
            </a:pPr>
            <a:r>
              <a:rPr lang="ja-JP" altLang="en-US" sz="1050" smtClean="0"/>
              <a:t>◆補足事項（スライド未掲載のデータやファクト等）</a:t>
            </a:r>
          </a:p>
          <a:p>
            <a:pPr>
              <a:spcBef>
                <a:spcPts val="0"/>
              </a:spcBef>
              <a:defRPr/>
            </a:pPr>
            <a:r>
              <a:rPr lang="ja-JP" altLang="en-US" sz="1050" smtClean="0"/>
              <a:t>特になし。</a:t>
            </a:r>
          </a:p>
          <a:p>
            <a:pPr>
              <a:spcBef>
                <a:spcPts val="0"/>
              </a:spcBef>
              <a:defRPr/>
            </a:pPr>
            <a:endParaRPr lang="en-US" altLang="ja-JP" sz="1050" smtClean="0"/>
          </a:p>
          <a:p>
            <a:pPr>
              <a:spcBef>
                <a:spcPts val="0"/>
              </a:spcBef>
              <a:defRPr/>
            </a:pPr>
            <a:r>
              <a:rPr lang="ja-JP" altLang="en-US" sz="1050" smtClean="0"/>
              <a:t>◆受講者への確認事項</a:t>
            </a:r>
          </a:p>
          <a:p>
            <a:pPr>
              <a:spcBef>
                <a:spcPts val="0"/>
              </a:spcBef>
              <a:defRPr/>
            </a:pPr>
            <a:r>
              <a:rPr lang="ja-JP" altLang="en-US" sz="1050" smtClean="0"/>
              <a:t>特になし。</a:t>
            </a:r>
            <a:endParaRPr lang="ja-JP" altLang="en-US" sz="1050" dirty="0" smtClean="0"/>
          </a:p>
        </p:txBody>
      </p:sp>
      <p:sp>
        <p:nvSpPr>
          <p:cNvPr id="2"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3" tIns="45776" rIns="91553" bIns="45776" anchor="b"/>
          <a:lstStyle/>
          <a:p>
            <a:pPr algn="ctr" defTabSz="908050" eaLnBrk="1" hangingPunct="1"/>
            <a:fld id="{C73681C5-81A0-4B7E-B05E-D2FE4949E52B}" type="slidenum">
              <a:rPr kumimoji="1" lang="en-US" altLang="ja-JP" sz="900">
                <a:solidFill>
                  <a:srgbClr val="000066"/>
                </a:solidFill>
                <a:latin typeface="Times New Roman" pitchFamily="18" charset="0"/>
              </a:rPr>
              <a:pPr algn="ctr" defTabSz="908050" eaLnBrk="1" hangingPunct="1"/>
              <a:t>20</a:t>
            </a:fld>
            <a:endParaRPr kumimoji="1" lang="en-US" altLang="ja-JP" sz="900">
              <a:solidFill>
                <a:srgbClr val="000066"/>
              </a:solidFill>
              <a:latin typeface="Times New Roman" pitchFamily="18" charset="0"/>
            </a:endParaRPr>
          </a:p>
        </p:txBody>
      </p:sp>
      <p:sp>
        <p:nvSpPr>
          <p:cNvPr id="62468" name="スライド イメージ プレースホルダー 2"/>
          <p:cNvSpPr>
            <a:spLocks noGrp="1" noRot="1" noChangeAspect="1" noTextEdit="1"/>
          </p:cNvSpPr>
          <p:nvPr>
            <p:ph type="sldImg"/>
          </p:nvPr>
        </p:nvSpPr>
        <p:spPr>
          <a:xfrm>
            <a:off x="712788" y="746125"/>
            <a:ext cx="5381625" cy="3727450"/>
          </a:xfrm>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1" name="ノート プレースホルダ 2"/>
          <p:cNvSpPr>
            <a:spLocks noGrp="1"/>
          </p:cNvSpPr>
          <p:nvPr>
            <p:ph type="body" idx="1"/>
          </p:nvPr>
        </p:nvSpPr>
        <p:spPr/>
        <p:txBody>
          <a:bodyPr/>
          <a:lstStyle/>
          <a:p>
            <a:pPr>
              <a:spcBef>
                <a:spcPts val="0"/>
              </a:spcBef>
              <a:defRPr/>
            </a:pPr>
            <a:r>
              <a:rPr lang="ja-JP" altLang="en-US" sz="1050" smtClean="0"/>
              <a:t>ページタイトル： </a:t>
            </a:r>
          </a:p>
          <a:p>
            <a:pPr>
              <a:spcBef>
                <a:spcPts val="0"/>
              </a:spcBef>
              <a:defRPr/>
            </a:pPr>
            <a:r>
              <a:rPr lang="ja-JP" altLang="en-US" sz="1050" smtClean="0"/>
              <a:t>７．主な</a:t>
            </a:r>
            <a:r>
              <a:rPr lang="en-US" altLang="ja-JP" sz="1050" smtClean="0"/>
              <a:t>EA</a:t>
            </a:r>
            <a:r>
              <a:rPr lang="ja-JP" altLang="en-US" sz="1050" smtClean="0"/>
              <a:t>ドキュメントの作成方法　～</a:t>
            </a:r>
            <a:r>
              <a:rPr lang="en-US" altLang="ja-JP" sz="1050" smtClean="0"/>
              <a:t>WFA</a:t>
            </a:r>
            <a:r>
              <a:rPr lang="ja-JP" altLang="en-US" sz="1050" smtClean="0"/>
              <a:t>②～</a:t>
            </a:r>
          </a:p>
          <a:p>
            <a:pPr>
              <a:spcBef>
                <a:spcPts val="0"/>
              </a:spcBef>
              <a:defRPr/>
            </a:pPr>
            <a:endParaRPr lang="ja-JP" altLang="en-US" sz="1050" smtClean="0"/>
          </a:p>
          <a:p>
            <a:pPr>
              <a:spcBef>
                <a:spcPts val="0"/>
              </a:spcBef>
              <a:defRPr/>
            </a:pPr>
            <a:r>
              <a:rPr lang="ja-JP" altLang="en-US" sz="1050" smtClean="0"/>
              <a:t>◆このページのポイント</a:t>
            </a:r>
          </a:p>
          <a:p>
            <a:pPr>
              <a:spcBef>
                <a:spcPts val="0"/>
              </a:spcBef>
              <a:defRPr/>
            </a:pPr>
            <a:r>
              <a:rPr lang="en-US" altLang="ja-JP" sz="1050" smtClean="0"/>
              <a:t>EA</a:t>
            </a:r>
            <a:r>
              <a:rPr lang="ja-JP" altLang="en-US" sz="1050" smtClean="0"/>
              <a:t>ドキュメントの「</a:t>
            </a:r>
            <a:r>
              <a:rPr lang="en-US" altLang="ja-JP" sz="1050" smtClean="0"/>
              <a:t>WFA</a:t>
            </a:r>
            <a:r>
              <a:rPr lang="ja-JP" altLang="en-US" sz="1050" smtClean="0"/>
              <a:t>」の作成方法を理解してもらう。 </a:t>
            </a:r>
          </a:p>
          <a:p>
            <a:pPr>
              <a:spcBef>
                <a:spcPts val="0"/>
              </a:spcBef>
              <a:defRPr/>
            </a:pPr>
            <a:endParaRPr lang="ja-JP" altLang="en-US" sz="1050" smtClean="0"/>
          </a:p>
          <a:p>
            <a:pPr>
              <a:spcBef>
                <a:spcPts val="0"/>
              </a:spcBef>
              <a:defRPr/>
            </a:pPr>
            <a:r>
              <a:rPr lang="ja-JP" altLang="en-US" sz="1050" smtClean="0"/>
              <a:t>◆説明手順</a:t>
            </a:r>
          </a:p>
          <a:p>
            <a:pPr>
              <a:spcBef>
                <a:spcPts val="0"/>
              </a:spcBef>
              <a:defRPr/>
            </a:pPr>
            <a:r>
              <a:rPr lang="ja-JP" altLang="en-US" sz="1050" smtClean="0"/>
              <a:t>所要時間：２分</a:t>
            </a:r>
          </a:p>
          <a:p>
            <a:pPr>
              <a:spcBef>
                <a:spcPts val="0"/>
              </a:spcBef>
              <a:defRPr/>
            </a:pPr>
            <a:r>
              <a:rPr lang="ja-JP" altLang="en-US" sz="1050" smtClean="0"/>
              <a:t>・</a:t>
            </a:r>
            <a:r>
              <a:rPr lang="en-US" altLang="ja-JP" sz="1050" smtClean="0"/>
              <a:t>WFA</a:t>
            </a:r>
            <a:r>
              <a:rPr lang="ja-JP" altLang="en-US" sz="1050" smtClean="0"/>
              <a:t>は、この例では横書きとなっているが、縦書きとする場合もある。</a:t>
            </a:r>
          </a:p>
          <a:p>
            <a:pPr>
              <a:spcBef>
                <a:spcPts val="0"/>
              </a:spcBef>
              <a:defRPr/>
            </a:pPr>
            <a:r>
              <a:rPr lang="ja-JP" altLang="en-US" sz="1050" smtClean="0"/>
              <a:t>・まず、その業務に登場する</a:t>
            </a:r>
            <a:r>
              <a:rPr lang="en-US" altLang="ja-JP" sz="1050" smtClean="0"/>
              <a:t>｢</a:t>
            </a:r>
            <a:r>
              <a:rPr lang="ja-JP" altLang="en-US" sz="1050" smtClean="0"/>
              <a:t>人」、「組織」、「情報システム」を洗い出す。</a:t>
            </a:r>
          </a:p>
          <a:p>
            <a:pPr>
              <a:spcBef>
                <a:spcPts val="0"/>
              </a:spcBef>
              <a:defRPr/>
            </a:pPr>
            <a:r>
              <a:rPr lang="ja-JP" altLang="en-US" sz="1050" smtClean="0"/>
              <a:t>・登場する</a:t>
            </a:r>
            <a:r>
              <a:rPr lang="en-US" altLang="ja-JP" sz="1050" smtClean="0"/>
              <a:t>｢</a:t>
            </a:r>
            <a:r>
              <a:rPr lang="ja-JP" altLang="en-US" sz="1050" smtClean="0"/>
              <a:t>人」、「組織」、「情報システム」がやること、つまり機能をその処理の順に従い、左から右で時系列に流れていくよう統一規則に従って記載する。</a:t>
            </a:r>
          </a:p>
          <a:p>
            <a:pPr>
              <a:spcBef>
                <a:spcPts val="0"/>
              </a:spcBef>
              <a:defRPr/>
            </a:pPr>
            <a:r>
              <a:rPr lang="ja-JP" altLang="en-US" sz="1050" smtClean="0"/>
              <a:t>・統一規則とは、例えばシステム処理は長方形を使うとか、手作業の機能は楕円を使うといった</a:t>
            </a:r>
            <a:r>
              <a:rPr lang="en-US" altLang="ja-JP" sz="1050" smtClean="0"/>
              <a:t>WFA</a:t>
            </a:r>
            <a:r>
              <a:rPr lang="ja-JP" altLang="en-US" sz="1050" smtClean="0"/>
              <a:t>を作成する上でのルールとなる。</a:t>
            </a:r>
            <a:r>
              <a:rPr lang="en-US" altLang="ja-JP" sz="1050" smtClean="0"/>
              <a:t>WFA</a:t>
            </a:r>
            <a:r>
              <a:rPr lang="ja-JP" altLang="en-US" sz="1050" smtClean="0"/>
              <a:t>を作成する前に必ず統一規則を作成する必要がある。</a:t>
            </a:r>
          </a:p>
          <a:p>
            <a:pPr>
              <a:spcBef>
                <a:spcPts val="0"/>
              </a:spcBef>
              <a:defRPr/>
            </a:pPr>
            <a:r>
              <a:rPr lang="ja-JP" altLang="en-US" sz="1050" smtClean="0"/>
              <a:t>・機能に入力する情報、出力する情報を追加していく。途中で業務が分岐する場合には、分岐条件を記載する。</a:t>
            </a:r>
          </a:p>
          <a:p>
            <a:pPr>
              <a:spcBef>
                <a:spcPts val="0"/>
              </a:spcBef>
              <a:defRPr/>
            </a:pPr>
            <a:r>
              <a:rPr lang="ja-JP" altLang="en-US" sz="1050" smtClean="0"/>
              <a:t>・１枚で書ききれない場合には、次に繋がる部分を端子でつなぐ。</a:t>
            </a:r>
          </a:p>
          <a:p>
            <a:pPr>
              <a:spcBef>
                <a:spcPts val="0"/>
              </a:spcBef>
              <a:defRPr/>
            </a:pPr>
            <a:endParaRPr lang="ja-JP" altLang="en-US" sz="1050" smtClean="0"/>
          </a:p>
          <a:p>
            <a:pPr>
              <a:spcBef>
                <a:spcPts val="0"/>
              </a:spcBef>
              <a:defRPr/>
            </a:pPr>
            <a:r>
              <a:rPr lang="ja-JP" altLang="en-US" sz="1050" smtClean="0"/>
              <a:t>◆補足事項（スライド未掲載のデータやファクト等）</a:t>
            </a:r>
          </a:p>
          <a:p>
            <a:pPr>
              <a:spcBef>
                <a:spcPts val="0"/>
              </a:spcBef>
              <a:defRPr/>
            </a:pPr>
            <a:r>
              <a:rPr lang="ja-JP" altLang="en-US" sz="1050" smtClean="0"/>
              <a:t>特になし。</a:t>
            </a:r>
          </a:p>
          <a:p>
            <a:pPr>
              <a:spcBef>
                <a:spcPts val="0"/>
              </a:spcBef>
              <a:defRPr/>
            </a:pPr>
            <a:endParaRPr lang="en-US" altLang="ja-JP" sz="1050" smtClean="0"/>
          </a:p>
          <a:p>
            <a:pPr>
              <a:spcBef>
                <a:spcPts val="0"/>
              </a:spcBef>
              <a:defRPr/>
            </a:pPr>
            <a:r>
              <a:rPr lang="ja-JP" altLang="en-US" sz="1050" smtClean="0"/>
              <a:t>◆受講者への確認事項</a:t>
            </a:r>
          </a:p>
          <a:p>
            <a:pPr>
              <a:spcBef>
                <a:spcPts val="0"/>
              </a:spcBef>
              <a:defRPr/>
            </a:pPr>
            <a:r>
              <a:rPr lang="ja-JP" altLang="en-US" sz="1050" smtClean="0"/>
              <a:t>特になし。</a:t>
            </a:r>
          </a:p>
          <a:p>
            <a:pPr>
              <a:spcBef>
                <a:spcPts val="0"/>
              </a:spcBef>
              <a:defRPr/>
            </a:pPr>
            <a:endParaRPr lang="ja-JP" altLang="en-US" sz="1050" dirty="0" smtClean="0"/>
          </a:p>
        </p:txBody>
      </p:sp>
      <p:sp>
        <p:nvSpPr>
          <p:cNvPr id="2"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3" tIns="45776" rIns="91553" bIns="45776" anchor="b"/>
          <a:lstStyle/>
          <a:p>
            <a:pPr algn="ctr" defTabSz="908050" eaLnBrk="1" hangingPunct="1"/>
            <a:fld id="{EE6C838E-5DDC-4530-9F5C-416C8BB6D000}" type="slidenum">
              <a:rPr kumimoji="1" lang="en-US" altLang="ja-JP" sz="900">
                <a:solidFill>
                  <a:srgbClr val="000066"/>
                </a:solidFill>
                <a:latin typeface="Times New Roman" pitchFamily="18" charset="0"/>
              </a:rPr>
              <a:pPr algn="ctr" defTabSz="908050" eaLnBrk="1" hangingPunct="1"/>
              <a:t>21</a:t>
            </a:fld>
            <a:endParaRPr kumimoji="1" lang="en-US" altLang="ja-JP" sz="900">
              <a:solidFill>
                <a:srgbClr val="000066"/>
              </a:solidFill>
              <a:latin typeface="Times New Roman" pitchFamily="18" charset="0"/>
            </a:endParaRPr>
          </a:p>
        </p:txBody>
      </p:sp>
      <p:sp>
        <p:nvSpPr>
          <p:cNvPr id="63492" name="スライド イメージ プレースホルダー 2"/>
          <p:cNvSpPr>
            <a:spLocks noGrp="1" noRot="1" noChangeAspect="1" noTextEdit="1"/>
          </p:cNvSpPr>
          <p:nvPr>
            <p:ph type="sldImg"/>
          </p:nvPr>
        </p:nvSpPr>
        <p:spPr>
          <a:xfrm>
            <a:off x="712788" y="746125"/>
            <a:ext cx="5381625" cy="3727450"/>
          </a:xfrm>
          <a:ln/>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5" name="ノート プレースホルダ 2"/>
          <p:cNvSpPr>
            <a:spLocks noGrp="1"/>
          </p:cNvSpPr>
          <p:nvPr>
            <p:ph type="body" idx="1"/>
          </p:nvPr>
        </p:nvSpPr>
        <p:spPr/>
        <p:txBody>
          <a:bodyPr/>
          <a:lstStyle/>
          <a:p>
            <a:pPr>
              <a:spcBef>
                <a:spcPts val="0"/>
              </a:spcBef>
              <a:defRPr/>
            </a:pPr>
            <a:r>
              <a:rPr lang="ja-JP" altLang="en-US" sz="1050" dirty="0" smtClean="0"/>
              <a:t>ページタイトル： </a:t>
            </a:r>
          </a:p>
          <a:p>
            <a:pPr>
              <a:spcBef>
                <a:spcPts val="0"/>
              </a:spcBef>
              <a:defRPr/>
            </a:pPr>
            <a:r>
              <a:rPr lang="ja-JP" altLang="en-US" sz="1050" dirty="0" smtClean="0"/>
              <a:t>７．主な</a:t>
            </a:r>
            <a:r>
              <a:rPr lang="en-US" altLang="ja-JP" sz="1050" dirty="0" smtClean="0"/>
              <a:t>EA</a:t>
            </a:r>
            <a:r>
              <a:rPr lang="ja-JP" altLang="en-US" sz="1050" dirty="0" smtClean="0"/>
              <a:t>ドキュメントの作成方法　～手引き等の活用～</a:t>
            </a:r>
          </a:p>
          <a:p>
            <a:pPr>
              <a:spcBef>
                <a:spcPts val="0"/>
              </a:spcBef>
              <a:defRPr/>
            </a:pPr>
            <a:endParaRPr lang="ja-JP" altLang="en-US" sz="1050" dirty="0" smtClean="0"/>
          </a:p>
          <a:p>
            <a:pPr>
              <a:spcBef>
                <a:spcPts val="0"/>
              </a:spcBef>
              <a:defRPr/>
            </a:pPr>
            <a:r>
              <a:rPr lang="ja-JP" altLang="en-US" sz="1050" dirty="0" smtClean="0"/>
              <a:t>◆このページのポイント</a:t>
            </a:r>
          </a:p>
          <a:p>
            <a:pPr>
              <a:spcBef>
                <a:spcPts val="0"/>
              </a:spcBef>
              <a:defRPr/>
            </a:pPr>
            <a:r>
              <a:rPr lang="en-US" altLang="ja-JP" sz="1050" dirty="0" smtClean="0"/>
              <a:t>EA</a:t>
            </a:r>
            <a:r>
              <a:rPr lang="ja-JP" altLang="en-US" sz="1050" dirty="0" smtClean="0"/>
              <a:t>ドキュメントを作成する上で参考となる「自治体</a:t>
            </a:r>
            <a:r>
              <a:rPr lang="en-US" altLang="ja-JP" sz="1050" dirty="0" smtClean="0"/>
              <a:t>EA</a:t>
            </a:r>
            <a:r>
              <a:rPr lang="ja-JP" altLang="en-US" sz="1050" dirty="0" smtClean="0"/>
              <a:t>の手引き」について紹介する。 </a:t>
            </a:r>
          </a:p>
          <a:p>
            <a:pPr>
              <a:spcBef>
                <a:spcPts val="0"/>
              </a:spcBef>
              <a:defRPr/>
            </a:pPr>
            <a:endParaRPr lang="ja-JP" altLang="en-US" sz="1050" dirty="0" smtClean="0"/>
          </a:p>
          <a:p>
            <a:pPr>
              <a:spcBef>
                <a:spcPts val="0"/>
              </a:spcBef>
              <a:defRPr/>
            </a:pPr>
            <a:r>
              <a:rPr lang="ja-JP" altLang="en-US" sz="1050" dirty="0" smtClean="0"/>
              <a:t>◆説明手順</a:t>
            </a:r>
          </a:p>
          <a:p>
            <a:pPr>
              <a:spcBef>
                <a:spcPts val="0"/>
              </a:spcBef>
              <a:defRPr/>
            </a:pPr>
            <a:r>
              <a:rPr lang="ja-JP" altLang="en-US" sz="1050" dirty="0" smtClean="0"/>
              <a:t>所要時間：２分</a:t>
            </a:r>
          </a:p>
          <a:p>
            <a:pPr>
              <a:spcBef>
                <a:spcPts val="0"/>
              </a:spcBef>
              <a:defRPr/>
            </a:pPr>
            <a:r>
              <a:rPr lang="ja-JP" altLang="en-US" sz="1050" dirty="0" smtClean="0"/>
              <a:t>・自治体ＥＡの手引きは、地方公共団体におけるＥＡ導入の必要性、基礎知識、実際の作業手順等を解説した「本文」と、業務分析の際に参考とする「参照モデル」がセットになっている。</a:t>
            </a:r>
          </a:p>
          <a:p>
            <a:pPr>
              <a:spcBef>
                <a:spcPts val="0"/>
              </a:spcBef>
              <a:defRPr/>
            </a:pPr>
            <a:r>
              <a:rPr lang="ja-JP" altLang="en-US" sz="1050" dirty="0" smtClean="0"/>
              <a:t>・本文中の実際の作業手順等を解説する「実践編」では、「自治体ＥＡ事業（総務省事業）」における実証団体として２年間参加した川口市で実際に行ったＥＡ作業をモデルにして解説している。</a:t>
            </a:r>
          </a:p>
          <a:p>
            <a:pPr>
              <a:spcBef>
                <a:spcPts val="0"/>
              </a:spcBef>
              <a:defRPr/>
            </a:pPr>
            <a:r>
              <a:rPr lang="ja-JP" altLang="en-US" sz="1050" dirty="0" smtClean="0"/>
              <a:t>・自治体ＥＡの本質は原課職員自らが業務のＥＡ分析を行うことで、住民の視点から見ると日頃の業務が一連の情報処理（情報の流れ）の一部であることを、原課職員にも認識してもらうことが重要である。より少ない人員でこれまで以上の業務・サービスを実施するためには、個々の業務の個別の電子化ではなく、住民から見た一連の情報の流れ全体を電子化する必要がある。その認識の上で業務・サービスの電子化に必要となる情報システムの仕様を検討することで、業務・システム間の情報連携機能の重要性について原課職員にも理解してもらえる。</a:t>
            </a:r>
            <a:endParaRPr lang="en-US" altLang="ja-JP" sz="1050" dirty="0" smtClean="0"/>
          </a:p>
          <a:p>
            <a:pPr>
              <a:spcBef>
                <a:spcPts val="0"/>
              </a:spcBef>
              <a:defRPr/>
            </a:pPr>
            <a:r>
              <a:rPr lang="ja-JP" altLang="en-US" sz="1050" dirty="0" smtClean="0"/>
              <a:t>・しかし全ての</a:t>
            </a:r>
            <a:r>
              <a:rPr lang="en-US" altLang="ja-JP" sz="1050" dirty="0" smtClean="0"/>
              <a:t>EA</a:t>
            </a:r>
            <a:r>
              <a:rPr lang="ja-JP" altLang="en-US" sz="1050" dirty="0" smtClean="0"/>
              <a:t>ドキュメントを自治体職員で一から作成することはかなりの時間がかかる。そこで参照モデルのような成果を参考にして、自分たちの自治体での業務分析に役立てることが有効である。</a:t>
            </a:r>
          </a:p>
          <a:p>
            <a:pPr>
              <a:spcBef>
                <a:spcPts val="0"/>
              </a:spcBef>
              <a:defRPr/>
            </a:pPr>
            <a:endParaRPr lang="en-US" altLang="ja-JP" sz="1050" dirty="0" smtClean="0"/>
          </a:p>
          <a:p>
            <a:pPr>
              <a:spcBef>
                <a:spcPts val="0"/>
              </a:spcBef>
              <a:defRPr/>
            </a:pPr>
            <a:r>
              <a:rPr lang="ja-JP" altLang="en-US" sz="1050" dirty="0" smtClean="0"/>
              <a:t>◆補足事項（スライド未掲載のデータやファクト等）</a:t>
            </a:r>
          </a:p>
          <a:p>
            <a:pPr>
              <a:spcBef>
                <a:spcPts val="0"/>
              </a:spcBef>
              <a:defRPr/>
            </a:pPr>
            <a:r>
              <a:rPr lang="ja-JP" altLang="en-US" sz="1050" dirty="0" smtClean="0"/>
              <a:t>特になし。</a:t>
            </a:r>
          </a:p>
          <a:p>
            <a:pPr>
              <a:spcBef>
                <a:spcPts val="0"/>
              </a:spcBef>
              <a:defRPr/>
            </a:pPr>
            <a:endParaRPr lang="ja-JP" altLang="en-US" sz="1050" dirty="0" smtClean="0"/>
          </a:p>
          <a:p>
            <a:pPr>
              <a:spcBef>
                <a:spcPts val="0"/>
              </a:spcBef>
              <a:defRPr/>
            </a:pPr>
            <a:r>
              <a:rPr lang="ja-JP" altLang="en-US" sz="1050" dirty="0" smtClean="0"/>
              <a:t>◆受講者への確認事項</a:t>
            </a:r>
          </a:p>
          <a:p>
            <a:pPr>
              <a:spcBef>
                <a:spcPts val="0"/>
              </a:spcBef>
              <a:defRPr/>
            </a:pPr>
            <a:r>
              <a:rPr lang="ja-JP" altLang="en-US" sz="1050" dirty="0" smtClean="0"/>
              <a:t>特になし。</a:t>
            </a:r>
            <a:endParaRPr lang="en-US" altLang="ja-JP" sz="1050" dirty="0" smtClean="0"/>
          </a:p>
          <a:p>
            <a:pPr>
              <a:spcBef>
                <a:spcPts val="0"/>
              </a:spcBef>
              <a:defRPr/>
            </a:pPr>
            <a:endParaRPr lang="ja-JP" altLang="en-US" sz="1050" dirty="0" smtClean="0"/>
          </a:p>
        </p:txBody>
      </p:sp>
      <p:sp>
        <p:nvSpPr>
          <p:cNvPr id="2"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3" tIns="45776" rIns="91553" bIns="45776" anchor="b"/>
          <a:lstStyle/>
          <a:p>
            <a:pPr algn="ctr" defTabSz="908050" eaLnBrk="1" hangingPunct="1"/>
            <a:fld id="{6E497632-0F82-497E-9F93-98115CEDF9A5}" type="slidenum">
              <a:rPr kumimoji="1" lang="en-US" altLang="ja-JP" sz="900">
                <a:solidFill>
                  <a:srgbClr val="000066"/>
                </a:solidFill>
                <a:latin typeface="Times New Roman" pitchFamily="18" charset="0"/>
              </a:rPr>
              <a:pPr algn="ctr" defTabSz="908050" eaLnBrk="1" hangingPunct="1"/>
              <a:t>22</a:t>
            </a:fld>
            <a:endParaRPr kumimoji="1" lang="en-US" altLang="ja-JP" sz="900">
              <a:solidFill>
                <a:srgbClr val="000066"/>
              </a:solidFill>
              <a:latin typeface="Times New Roman" pitchFamily="18" charset="0"/>
            </a:endParaRPr>
          </a:p>
        </p:txBody>
      </p:sp>
      <p:sp>
        <p:nvSpPr>
          <p:cNvPr id="64516" name="スライド イメージ プレースホルダー 2"/>
          <p:cNvSpPr>
            <a:spLocks noGrp="1" noRot="1" noChangeAspect="1" noTextEdit="1"/>
          </p:cNvSpPr>
          <p:nvPr>
            <p:ph type="sldImg"/>
          </p:nvPr>
        </p:nvSpPr>
        <p:spPr>
          <a:xfrm>
            <a:off x="712788" y="746125"/>
            <a:ext cx="5381625" cy="3727450"/>
          </a:xfrm>
          <a:ln/>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9" name="ノート プレースホルダ 2"/>
          <p:cNvSpPr>
            <a:spLocks noGrp="1"/>
          </p:cNvSpPr>
          <p:nvPr>
            <p:ph type="body" idx="1"/>
          </p:nvPr>
        </p:nvSpPr>
        <p:spPr/>
        <p:txBody>
          <a:bodyPr/>
          <a:lstStyle/>
          <a:p>
            <a:pPr>
              <a:spcBef>
                <a:spcPts val="0"/>
              </a:spcBef>
              <a:defRPr/>
            </a:pPr>
            <a:r>
              <a:rPr lang="ja-JP" altLang="en-US" sz="1050" dirty="0" smtClean="0"/>
              <a:t>ページタイトル： </a:t>
            </a:r>
          </a:p>
          <a:p>
            <a:pPr>
              <a:spcBef>
                <a:spcPts val="0"/>
              </a:spcBef>
              <a:defRPr/>
            </a:pPr>
            <a:r>
              <a:rPr lang="ja-JP" altLang="en-US" sz="1050" dirty="0" smtClean="0"/>
              <a:t>８．業務の見える化の重要性　</a:t>
            </a:r>
          </a:p>
          <a:p>
            <a:pPr>
              <a:spcBef>
                <a:spcPts val="0"/>
              </a:spcBef>
              <a:defRPr/>
            </a:pPr>
            <a:endParaRPr lang="ja-JP" altLang="en-US" sz="1050" dirty="0" smtClean="0"/>
          </a:p>
          <a:p>
            <a:pPr>
              <a:spcBef>
                <a:spcPts val="0"/>
              </a:spcBef>
              <a:defRPr/>
            </a:pPr>
            <a:r>
              <a:rPr lang="ja-JP" altLang="en-US" sz="1050" dirty="0" smtClean="0"/>
              <a:t>◆このページのポイント</a:t>
            </a:r>
          </a:p>
          <a:p>
            <a:pPr>
              <a:spcBef>
                <a:spcPts val="0"/>
              </a:spcBef>
              <a:defRPr/>
            </a:pPr>
            <a:r>
              <a:rPr lang="ja-JP" altLang="en-US" sz="1050" dirty="0" smtClean="0"/>
              <a:t>業務を見える</a:t>
            </a:r>
            <a:r>
              <a:rPr lang="ja-JP" altLang="en-US" sz="1050" dirty="0" err="1" smtClean="0"/>
              <a:t>化する</a:t>
            </a:r>
            <a:r>
              <a:rPr lang="ja-JP" altLang="en-US" sz="1050" dirty="0" smtClean="0"/>
              <a:t>ことの重要性を理解してもらう。</a:t>
            </a:r>
          </a:p>
          <a:p>
            <a:pPr>
              <a:spcBef>
                <a:spcPts val="0"/>
              </a:spcBef>
              <a:defRPr/>
            </a:pPr>
            <a:r>
              <a:rPr lang="en-US" altLang="ja-JP" sz="1050" dirty="0" smtClean="0"/>
              <a:t> </a:t>
            </a:r>
            <a:endParaRPr lang="ja-JP" altLang="en-US" sz="1050" dirty="0" smtClean="0"/>
          </a:p>
          <a:p>
            <a:pPr>
              <a:spcBef>
                <a:spcPts val="0"/>
              </a:spcBef>
              <a:defRPr/>
            </a:pPr>
            <a:r>
              <a:rPr lang="ja-JP" altLang="en-US" sz="1050" dirty="0" smtClean="0"/>
              <a:t>◆説明手順</a:t>
            </a:r>
          </a:p>
          <a:p>
            <a:pPr>
              <a:spcBef>
                <a:spcPts val="0"/>
              </a:spcBef>
              <a:defRPr/>
            </a:pPr>
            <a:r>
              <a:rPr lang="ja-JP" altLang="en-US" sz="1050" dirty="0" smtClean="0"/>
              <a:t>所要時間：２分</a:t>
            </a:r>
          </a:p>
          <a:p>
            <a:pPr>
              <a:spcBef>
                <a:spcPts val="0"/>
              </a:spcBef>
              <a:defRPr/>
            </a:pPr>
            <a:r>
              <a:rPr lang="ja-JP" altLang="en-US" sz="1050" dirty="0" smtClean="0"/>
              <a:t>・業務の改善を行うためには、まず現状の業務を誰が見ても理解できるようなドキュメントにした上で、様々な人の意見を聞きながら改善点を話し合えるようにする必要がある。そのため、これまで説明してきた自治体</a:t>
            </a:r>
            <a:r>
              <a:rPr lang="en-US" altLang="ja-JP" sz="1050" dirty="0" smtClean="0"/>
              <a:t>EA</a:t>
            </a:r>
            <a:r>
              <a:rPr lang="ja-JP" altLang="en-US" sz="1050" dirty="0" smtClean="0"/>
              <a:t>という分析ツールを利用することが有効である。</a:t>
            </a:r>
          </a:p>
          <a:p>
            <a:pPr>
              <a:spcBef>
                <a:spcPts val="0"/>
              </a:spcBef>
              <a:defRPr/>
            </a:pPr>
            <a:r>
              <a:rPr lang="ja-JP" altLang="en-US" sz="1050" dirty="0" smtClean="0"/>
              <a:t>・</a:t>
            </a:r>
            <a:r>
              <a:rPr lang="en-US" altLang="ja-JP" sz="1050" dirty="0" smtClean="0"/>
              <a:t>EA</a:t>
            </a:r>
            <a:r>
              <a:rPr lang="ja-JP" altLang="en-US" sz="1050" dirty="0" smtClean="0"/>
              <a:t>ドキュメントの政策・業務体系（</a:t>
            </a:r>
            <a:r>
              <a:rPr lang="en-US" altLang="ja-JP" sz="1050" dirty="0" smtClean="0"/>
              <a:t>BA</a:t>
            </a:r>
            <a:r>
              <a:rPr lang="ja-JP" altLang="en-US" sz="1050" dirty="0" smtClean="0"/>
              <a:t>）の中で、</a:t>
            </a:r>
            <a:r>
              <a:rPr lang="en-US" altLang="ja-JP" sz="1050" dirty="0" smtClean="0"/>
              <a:t>DMM</a:t>
            </a:r>
            <a:r>
              <a:rPr lang="ja-JP" altLang="en-US" sz="1050" dirty="0" err="1" smtClean="0"/>
              <a:t>、</a:t>
            </a:r>
            <a:r>
              <a:rPr lang="en-US" altLang="ja-JP" sz="1050" dirty="0" smtClean="0"/>
              <a:t>DFD</a:t>
            </a:r>
            <a:r>
              <a:rPr lang="ja-JP" altLang="en-US" sz="1050" dirty="0" smtClean="0"/>
              <a:t>は業務を抽象化し概念的に整理するツールとなっている。これは、組織横断的な全体最適化に有効なツールである。</a:t>
            </a:r>
          </a:p>
          <a:p>
            <a:pPr>
              <a:spcBef>
                <a:spcPts val="0"/>
              </a:spcBef>
              <a:defRPr/>
            </a:pPr>
            <a:r>
              <a:rPr lang="ja-JP" altLang="en-US" sz="1050" dirty="0" smtClean="0"/>
              <a:t>・</a:t>
            </a:r>
            <a:r>
              <a:rPr lang="en-US" altLang="ja-JP" sz="1050" dirty="0" smtClean="0"/>
              <a:t>WFA</a:t>
            </a:r>
            <a:r>
              <a:rPr lang="ja-JP" altLang="en-US" sz="1050" dirty="0" smtClean="0"/>
              <a:t>は、実際の流れを忠実に再現し整理していくツールである。これは、組織内の業務改善のために有効なツールといえる。</a:t>
            </a:r>
          </a:p>
          <a:p>
            <a:pPr>
              <a:spcBef>
                <a:spcPts val="0"/>
              </a:spcBef>
              <a:defRPr/>
            </a:pPr>
            <a:r>
              <a:rPr lang="ja-JP" altLang="en-US" sz="1050" dirty="0" smtClean="0"/>
              <a:t>・特に見える化という観点では</a:t>
            </a:r>
            <a:r>
              <a:rPr lang="en-US" altLang="ja-JP" sz="1050" dirty="0" smtClean="0"/>
              <a:t>WFA</a:t>
            </a:r>
            <a:r>
              <a:rPr lang="ja-JP" altLang="en-US" sz="1050" dirty="0" smtClean="0"/>
              <a:t>が有効である。</a:t>
            </a:r>
          </a:p>
          <a:p>
            <a:pPr>
              <a:spcBef>
                <a:spcPts val="0"/>
              </a:spcBef>
              <a:defRPr/>
            </a:pPr>
            <a:r>
              <a:rPr lang="ja-JP" altLang="en-US" sz="1050" dirty="0" smtClean="0"/>
              <a:t>・</a:t>
            </a:r>
            <a:r>
              <a:rPr lang="en-US" altLang="ja-JP" sz="1050" dirty="0" smtClean="0"/>
              <a:t>WFA</a:t>
            </a:r>
            <a:r>
              <a:rPr lang="ja-JP" altLang="en-US" sz="1050" dirty="0" smtClean="0"/>
              <a:t>による見える化のプロセスとしては、調査対象業務を決定した上で、その業務の担当者に実際の業務の流れについてヒアリングを行う。この時、業務の手順書等があれば事前に入手し、聞きたいポイントを明確にすることも必要である。実際のヒアリングでは、サンプルとなる帳票や様式を基に、話を聞くとより業務が分かりやすくなる。</a:t>
            </a:r>
          </a:p>
          <a:p>
            <a:pPr>
              <a:spcBef>
                <a:spcPts val="0"/>
              </a:spcBef>
              <a:defRPr/>
            </a:pPr>
            <a:r>
              <a:rPr lang="ja-JP" altLang="en-US" sz="1050" dirty="0" smtClean="0"/>
              <a:t>・次に</a:t>
            </a:r>
            <a:r>
              <a:rPr lang="en-US" altLang="ja-JP" sz="1050" dirty="0" smtClean="0"/>
              <a:t>WFA</a:t>
            </a:r>
            <a:r>
              <a:rPr lang="ja-JP" altLang="en-US" sz="1050" dirty="0" smtClean="0"/>
              <a:t>を複数の人数で記載するための「共通ルール」を作成する。共通ルールには作成例を添付し、作業をする人が同じようなアウトプットを出せるようにする。</a:t>
            </a:r>
          </a:p>
          <a:p>
            <a:pPr>
              <a:spcBef>
                <a:spcPts val="0"/>
              </a:spcBef>
              <a:defRPr/>
            </a:pPr>
            <a:r>
              <a:rPr lang="ja-JP" altLang="en-US" sz="1050" dirty="0" smtClean="0"/>
              <a:t>・その上で</a:t>
            </a:r>
            <a:r>
              <a:rPr lang="en-US" altLang="ja-JP" sz="1050" dirty="0" smtClean="0"/>
              <a:t>WFA</a:t>
            </a:r>
            <a:r>
              <a:rPr lang="ja-JP" altLang="en-US" sz="1050" dirty="0" smtClean="0"/>
              <a:t>を作成し、それを基に改善ポイントをディスカッションする。ディスカッションのメンバーは様々な部署から選出するのが良い。</a:t>
            </a:r>
          </a:p>
          <a:p>
            <a:pPr>
              <a:spcBef>
                <a:spcPts val="0"/>
              </a:spcBef>
              <a:defRPr/>
            </a:pPr>
            <a:endParaRPr lang="en-US" altLang="ja-JP" sz="1050" dirty="0" smtClean="0"/>
          </a:p>
          <a:p>
            <a:pPr>
              <a:spcBef>
                <a:spcPts val="0"/>
              </a:spcBef>
              <a:defRPr/>
            </a:pPr>
            <a:r>
              <a:rPr lang="ja-JP" altLang="en-US" sz="1050" dirty="0" smtClean="0"/>
              <a:t>◆補足事項（スライド未掲載のデータやファクト等）</a:t>
            </a:r>
          </a:p>
          <a:p>
            <a:pPr>
              <a:spcBef>
                <a:spcPts val="0"/>
              </a:spcBef>
              <a:defRPr/>
            </a:pPr>
            <a:r>
              <a:rPr lang="ja-JP" altLang="en-US" sz="1050" dirty="0" smtClean="0"/>
              <a:t>特になし。</a:t>
            </a:r>
          </a:p>
          <a:p>
            <a:pPr>
              <a:spcBef>
                <a:spcPts val="0"/>
              </a:spcBef>
              <a:defRPr/>
            </a:pPr>
            <a:endParaRPr lang="en-US" altLang="ja-JP" sz="1050" dirty="0" smtClean="0"/>
          </a:p>
          <a:p>
            <a:pPr>
              <a:spcBef>
                <a:spcPts val="0"/>
              </a:spcBef>
              <a:defRPr/>
            </a:pPr>
            <a:r>
              <a:rPr lang="ja-JP" altLang="en-US" sz="1050" dirty="0" smtClean="0"/>
              <a:t>◆受講者への確認事項</a:t>
            </a:r>
          </a:p>
          <a:p>
            <a:pPr>
              <a:spcBef>
                <a:spcPts val="0"/>
              </a:spcBef>
              <a:defRPr/>
            </a:pPr>
            <a:r>
              <a:rPr lang="ja-JP" altLang="en-US" sz="1050" dirty="0" smtClean="0"/>
              <a:t>特になし。</a:t>
            </a:r>
            <a:endParaRPr lang="en-US" altLang="ja-JP" sz="1050" dirty="0" smtClean="0"/>
          </a:p>
        </p:txBody>
      </p:sp>
      <p:sp>
        <p:nvSpPr>
          <p:cNvPr id="2"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3" tIns="45776" rIns="91553" bIns="45776" anchor="b"/>
          <a:lstStyle/>
          <a:p>
            <a:pPr algn="ctr" defTabSz="908050" eaLnBrk="1" hangingPunct="1"/>
            <a:fld id="{AEEFC374-0B8B-4A45-91EB-FE8CCECADEB6}" type="slidenum">
              <a:rPr kumimoji="1" lang="en-US" altLang="ja-JP" sz="900">
                <a:solidFill>
                  <a:srgbClr val="000066"/>
                </a:solidFill>
                <a:latin typeface="Times New Roman" pitchFamily="18" charset="0"/>
              </a:rPr>
              <a:pPr algn="ctr" defTabSz="908050" eaLnBrk="1" hangingPunct="1"/>
              <a:t>23</a:t>
            </a:fld>
            <a:endParaRPr kumimoji="1" lang="en-US" altLang="ja-JP" sz="900">
              <a:solidFill>
                <a:srgbClr val="000066"/>
              </a:solidFill>
              <a:latin typeface="Times New Roman" pitchFamily="18" charset="0"/>
            </a:endParaRPr>
          </a:p>
        </p:txBody>
      </p:sp>
      <p:sp>
        <p:nvSpPr>
          <p:cNvPr id="65540" name="スライド イメージ プレースホルダー 2"/>
          <p:cNvSpPr>
            <a:spLocks noGrp="1" noRot="1" noChangeAspect="1" noTextEdit="1"/>
          </p:cNvSpPr>
          <p:nvPr>
            <p:ph type="sldImg"/>
          </p:nvPr>
        </p:nvSpPr>
        <p:spPr>
          <a:xfrm>
            <a:off x="712788" y="746125"/>
            <a:ext cx="5381625" cy="3727450"/>
          </a:xfrm>
          <a:ln/>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3" name="ノート プレースホルダ 2"/>
          <p:cNvSpPr>
            <a:spLocks noGrp="1"/>
          </p:cNvSpPr>
          <p:nvPr>
            <p:ph type="body" idx="1"/>
          </p:nvPr>
        </p:nvSpPr>
        <p:spPr/>
        <p:txBody>
          <a:bodyPr/>
          <a:lstStyle/>
          <a:p>
            <a:pPr>
              <a:spcBef>
                <a:spcPts val="0"/>
              </a:spcBef>
              <a:defRPr/>
            </a:pPr>
            <a:r>
              <a:rPr lang="ja-JP" altLang="en-US" sz="1050" smtClean="0"/>
              <a:t>ページタイトル： </a:t>
            </a:r>
          </a:p>
          <a:p>
            <a:pPr>
              <a:spcBef>
                <a:spcPts val="0"/>
              </a:spcBef>
              <a:defRPr/>
            </a:pPr>
            <a:r>
              <a:rPr lang="ja-JP" altLang="en-US" sz="1050" smtClean="0"/>
              <a:t>９．業務プロセスの改善　～概要①～　</a:t>
            </a:r>
          </a:p>
          <a:p>
            <a:pPr>
              <a:spcBef>
                <a:spcPts val="0"/>
              </a:spcBef>
              <a:defRPr/>
            </a:pPr>
            <a:endParaRPr lang="ja-JP" altLang="en-US" sz="1050" smtClean="0"/>
          </a:p>
          <a:p>
            <a:pPr>
              <a:spcBef>
                <a:spcPts val="0"/>
              </a:spcBef>
              <a:defRPr/>
            </a:pPr>
            <a:r>
              <a:rPr lang="ja-JP" altLang="en-US" sz="1050" smtClean="0"/>
              <a:t>◆このページのポイント</a:t>
            </a:r>
          </a:p>
          <a:p>
            <a:pPr>
              <a:spcBef>
                <a:spcPts val="0"/>
              </a:spcBef>
              <a:defRPr/>
            </a:pPr>
            <a:r>
              <a:rPr lang="en-US" altLang="ja-JP" sz="1050" smtClean="0"/>
              <a:t>BPR</a:t>
            </a:r>
            <a:r>
              <a:rPr lang="ja-JP" altLang="en-US" sz="1050" smtClean="0"/>
              <a:t>の概念について理解してもらう。</a:t>
            </a:r>
          </a:p>
          <a:p>
            <a:pPr>
              <a:spcBef>
                <a:spcPts val="0"/>
              </a:spcBef>
              <a:defRPr/>
            </a:pPr>
            <a:r>
              <a:rPr lang="en-US" altLang="ja-JP" sz="1050" smtClean="0"/>
              <a:t> </a:t>
            </a:r>
            <a:endParaRPr lang="ja-JP" altLang="en-US" sz="1050" smtClean="0"/>
          </a:p>
          <a:p>
            <a:pPr>
              <a:spcBef>
                <a:spcPts val="0"/>
              </a:spcBef>
              <a:defRPr/>
            </a:pPr>
            <a:r>
              <a:rPr lang="ja-JP" altLang="en-US" sz="1050" smtClean="0"/>
              <a:t>◆説明手順</a:t>
            </a:r>
          </a:p>
          <a:p>
            <a:pPr>
              <a:spcBef>
                <a:spcPts val="0"/>
              </a:spcBef>
              <a:defRPr/>
            </a:pPr>
            <a:r>
              <a:rPr lang="ja-JP" altLang="en-US" sz="1050" smtClean="0"/>
              <a:t>所要時間：２分</a:t>
            </a:r>
          </a:p>
          <a:p>
            <a:pPr>
              <a:spcBef>
                <a:spcPts val="0"/>
              </a:spcBef>
              <a:defRPr/>
            </a:pPr>
            <a:r>
              <a:rPr lang="ja-JP" altLang="en-US" sz="1050" smtClean="0"/>
              <a:t>・業務分析を行った上で、実際の最適化の方策検討としてＢＰＲの考え方について説明する。</a:t>
            </a:r>
            <a:endParaRPr lang="en-US" altLang="ja-JP" sz="1050" smtClean="0"/>
          </a:p>
          <a:p>
            <a:pPr>
              <a:spcBef>
                <a:spcPts val="0"/>
              </a:spcBef>
              <a:defRPr/>
            </a:pPr>
            <a:r>
              <a:rPr lang="ja-JP" altLang="en-US" sz="1050" smtClean="0"/>
              <a:t>・近年、自治体では、財政の逼迫によりこれまでにないコストの適正化が求められている一方で、職員の定員削減が行われるなかで業務品質を確保し、さらに住民の満足度を向上しなければならないといった状況にある。これを「どれか」だけでなく総合的に解決していくことが必要となることから、元々民間の考え方であった</a:t>
            </a:r>
            <a:r>
              <a:rPr lang="en-US" altLang="ja-JP" sz="1050" smtClean="0"/>
              <a:t>BPR</a:t>
            </a:r>
            <a:r>
              <a:rPr lang="ja-JP" altLang="en-US" sz="1050" smtClean="0"/>
              <a:t>の実施が、自治体でも考えられるようになった。</a:t>
            </a:r>
            <a:endParaRPr lang="en-US" altLang="ja-JP" sz="1050" smtClean="0"/>
          </a:p>
          <a:p>
            <a:pPr>
              <a:spcBef>
                <a:spcPts val="0"/>
              </a:spcBef>
              <a:defRPr/>
            </a:pPr>
            <a:endParaRPr lang="ja-JP" altLang="en-US" sz="1050" smtClean="0"/>
          </a:p>
          <a:p>
            <a:pPr>
              <a:spcBef>
                <a:spcPts val="0"/>
              </a:spcBef>
              <a:defRPr/>
            </a:pPr>
            <a:r>
              <a:rPr lang="ja-JP" altLang="en-US" sz="1050" smtClean="0"/>
              <a:t>◆補足事項（スライド未掲載のデータやファクト等）</a:t>
            </a:r>
          </a:p>
          <a:p>
            <a:pPr>
              <a:spcBef>
                <a:spcPts val="0"/>
              </a:spcBef>
              <a:defRPr/>
            </a:pPr>
            <a:r>
              <a:rPr lang="ja-JP" altLang="en-US" sz="1050" smtClean="0"/>
              <a:t>特になし。</a:t>
            </a:r>
          </a:p>
          <a:p>
            <a:pPr>
              <a:spcBef>
                <a:spcPts val="0"/>
              </a:spcBef>
              <a:defRPr/>
            </a:pPr>
            <a:endParaRPr lang="en-US" altLang="ja-JP" sz="1050" smtClean="0"/>
          </a:p>
          <a:p>
            <a:pPr>
              <a:spcBef>
                <a:spcPts val="0"/>
              </a:spcBef>
              <a:defRPr/>
            </a:pPr>
            <a:r>
              <a:rPr lang="ja-JP" altLang="en-US" sz="1050" smtClean="0"/>
              <a:t>◆受講者への確認事項</a:t>
            </a:r>
          </a:p>
          <a:p>
            <a:pPr>
              <a:spcBef>
                <a:spcPts val="0"/>
              </a:spcBef>
              <a:defRPr/>
            </a:pPr>
            <a:r>
              <a:rPr lang="ja-JP" altLang="en-US" sz="1050" smtClean="0"/>
              <a:t>特になし。</a:t>
            </a:r>
            <a:endParaRPr lang="ja-JP" altLang="en-US" sz="1050" dirty="0" smtClean="0"/>
          </a:p>
        </p:txBody>
      </p:sp>
      <p:sp>
        <p:nvSpPr>
          <p:cNvPr id="2"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3" tIns="45776" rIns="91553" bIns="45776" anchor="b"/>
          <a:lstStyle/>
          <a:p>
            <a:pPr algn="ctr" defTabSz="908050" eaLnBrk="1" hangingPunct="1"/>
            <a:fld id="{CC2D2CA3-8D82-4F4D-A84E-2C9F72B7A94A}" type="slidenum">
              <a:rPr kumimoji="1" lang="en-US" altLang="ja-JP" sz="900">
                <a:solidFill>
                  <a:srgbClr val="000066"/>
                </a:solidFill>
                <a:latin typeface="Times New Roman" pitchFamily="18" charset="0"/>
              </a:rPr>
              <a:pPr algn="ctr" defTabSz="908050" eaLnBrk="1" hangingPunct="1"/>
              <a:t>24</a:t>
            </a:fld>
            <a:endParaRPr kumimoji="1" lang="en-US" altLang="ja-JP" sz="900">
              <a:solidFill>
                <a:srgbClr val="000066"/>
              </a:solidFill>
              <a:latin typeface="Times New Roman" pitchFamily="18" charset="0"/>
            </a:endParaRPr>
          </a:p>
        </p:txBody>
      </p:sp>
      <p:sp>
        <p:nvSpPr>
          <p:cNvPr id="66564" name="スライド イメージ プレースホルダー 2"/>
          <p:cNvSpPr>
            <a:spLocks noGrp="1" noRot="1" noChangeAspect="1" noTextEdit="1"/>
          </p:cNvSpPr>
          <p:nvPr>
            <p:ph type="sldImg"/>
          </p:nvPr>
        </p:nvSpPr>
        <p:spPr>
          <a:xfrm>
            <a:off x="712788" y="746125"/>
            <a:ext cx="5381625" cy="3727450"/>
          </a:xfrm>
          <a:ln/>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7" name="ノート プレースホルダ 2"/>
          <p:cNvSpPr>
            <a:spLocks noGrp="1"/>
          </p:cNvSpPr>
          <p:nvPr>
            <p:ph type="body" idx="1"/>
          </p:nvPr>
        </p:nvSpPr>
        <p:spPr/>
        <p:txBody>
          <a:bodyPr/>
          <a:lstStyle/>
          <a:p>
            <a:pPr>
              <a:spcBef>
                <a:spcPts val="0"/>
              </a:spcBef>
              <a:defRPr/>
            </a:pPr>
            <a:r>
              <a:rPr lang="ja-JP" altLang="en-US" sz="1050" smtClean="0"/>
              <a:t>ページタイトル： </a:t>
            </a:r>
          </a:p>
          <a:p>
            <a:pPr>
              <a:spcBef>
                <a:spcPts val="0"/>
              </a:spcBef>
              <a:defRPr/>
            </a:pPr>
            <a:r>
              <a:rPr lang="ja-JP" altLang="en-US" sz="1050" smtClean="0"/>
              <a:t>９．業務プロセスの改善　～概要②～　</a:t>
            </a:r>
          </a:p>
          <a:p>
            <a:pPr>
              <a:spcBef>
                <a:spcPts val="0"/>
              </a:spcBef>
              <a:defRPr/>
            </a:pPr>
            <a:endParaRPr lang="ja-JP" altLang="en-US" sz="1050" smtClean="0"/>
          </a:p>
          <a:p>
            <a:pPr>
              <a:spcBef>
                <a:spcPts val="0"/>
              </a:spcBef>
              <a:defRPr/>
            </a:pPr>
            <a:r>
              <a:rPr lang="ja-JP" altLang="en-US" sz="1050" smtClean="0"/>
              <a:t>◆このページのポイント</a:t>
            </a:r>
          </a:p>
          <a:p>
            <a:pPr>
              <a:spcBef>
                <a:spcPts val="0"/>
              </a:spcBef>
              <a:defRPr/>
            </a:pPr>
            <a:r>
              <a:rPr lang="en-US" altLang="ja-JP" sz="1050" smtClean="0"/>
              <a:t>BPR</a:t>
            </a:r>
            <a:r>
              <a:rPr lang="ja-JP" altLang="en-US" sz="1050" smtClean="0"/>
              <a:t>の特徴として、</a:t>
            </a:r>
            <a:r>
              <a:rPr lang="en-US" altLang="ja-JP" sz="1050" smtClean="0"/>
              <a:t>PDCA</a:t>
            </a:r>
            <a:r>
              <a:rPr lang="ja-JP" altLang="en-US" sz="1050" smtClean="0"/>
              <a:t>サイクルで実施することを理解してもらう。</a:t>
            </a:r>
          </a:p>
          <a:p>
            <a:pPr>
              <a:spcBef>
                <a:spcPts val="0"/>
              </a:spcBef>
              <a:defRPr/>
            </a:pPr>
            <a:r>
              <a:rPr lang="en-US" altLang="ja-JP" sz="1050" smtClean="0"/>
              <a:t>  </a:t>
            </a:r>
            <a:endParaRPr lang="ja-JP" altLang="en-US" sz="1050" smtClean="0"/>
          </a:p>
          <a:p>
            <a:pPr>
              <a:spcBef>
                <a:spcPts val="0"/>
              </a:spcBef>
              <a:defRPr/>
            </a:pPr>
            <a:r>
              <a:rPr lang="ja-JP" altLang="en-US" sz="1050" smtClean="0"/>
              <a:t>◆説明手順</a:t>
            </a:r>
          </a:p>
          <a:p>
            <a:pPr>
              <a:spcBef>
                <a:spcPts val="0"/>
              </a:spcBef>
              <a:defRPr/>
            </a:pPr>
            <a:r>
              <a:rPr lang="ja-JP" altLang="en-US" sz="1050" smtClean="0"/>
              <a:t>所要時間：２分</a:t>
            </a:r>
          </a:p>
          <a:p>
            <a:pPr>
              <a:spcBef>
                <a:spcPts val="0"/>
              </a:spcBef>
              <a:defRPr/>
            </a:pPr>
            <a:r>
              <a:rPr lang="ja-JP" altLang="en-US" sz="1050" smtClean="0"/>
              <a:t>・ＢＰＲの特徴として、改革案を策定して実行するだけでなく、実行した結果を定量的な数値で評価した上で評価結果を次の目標の設定に活かしていくという、いわゆる</a:t>
            </a:r>
            <a:r>
              <a:rPr lang="en-US" altLang="ja-JP" sz="1050" smtClean="0"/>
              <a:t>PDCA</a:t>
            </a:r>
            <a:r>
              <a:rPr lang="ja-JP" altLang="en-US" sz="1050" smtClean="0"/>
              <a:t>サイクルを取り入れていることにある。</a:t>
            </a:r>
          </a:p>
          <a:p>
            <a:pPr>
              <a:spcBef>
                <a:spcPts val="0"/>
              </a:spcBef>
              <a:defRPr/>
            </a:pPr>
            <a:r>
              <a:rPr lang="ja-JP" altLang="en-US" sz="1050" smtClean="0"/>
              <a:t>・業務の改善点毎に、評価できる定量的な数値を目標として定める。例えば業務の効率化であれば、削減時間を目標値として定めるということになる。改革案の実施中もこの目標値に対する実績値を把握して達成度を評価する。評価結果はさらなる改善に繋がり、再び改革案の策定を行うというサイクルを繰り返し実施していくこととなる。</a:t>
            </a:r>
          </a:p>
          <a:p>
            <a:pPr>
              <a:spcBef>
                <a:spcPts val="0"/>
              </a:spcBef>
              <a:defRPr/>
            </a:pPr>
            <a:endParaRPr lang="en-US" altLang="ja-JP" sz="1050" smtClean="0"/>
          </a:p>
          <a:p>
            <a:pPr>
              <a:spcBef>
                <a:spcPts val="0"/>
              </a:spcBef>
              <a:defRPr/>
            </a:pPr>
            <a:r>
              <a:rPr lang="ja-JP" altLang="en-US" sz="1050" smtClean="0"/>
              <a:t>◆補足事項（スライド未掲載のデータやファクト等）</a:t>
            </a:r>
          </a:p>
          <a:p>
            <a:pPr>
              <a:spcBef>
                <a:spcPts val="0"/>
              </a:spcBef>
              <a:defRPr/>
            </a:pPr>
            <a:r>
              <a:rPr lang="ja-JP" altLang="en-US" sz="1050" smtClean="0"/>
              <a:t>特になし。</a:t>
            </a:r>
          </a:p>
          <a:p>
            <a:pPr>
              <a:spcBef>
                <a:spcPts val="0"/>
              </a:spcBef>
              <a:defRPr/>
            </a:pPr>
            <a:endParaRPr lang="en-US" altLang="ja-JP" sz="1050" smtClean="0"/>
          </a:p>
          <a:p>
            <a:pPr>
              <a:spcBef>
                <a:spcPts val="0"/>
              </a:spcBef>
              <a:defRPr/>
            </a:pPr>
            <a:r>
              <a:rPr lang="ja-JP" altLang="en-US" sz="1050" smtClean="0"/>
              <a:t>◆受講者への確認事項</a:t>
            </a:r>
          </a:p>
          <a:p>
            <a:pPr>
              <a:spcBef>
                <a:spcPts val="0"/>
              </a:spcBef>
              <a:defRPr/>
            </a:pPr>
            <a:r>
              <a:rPr lang="ja-JP" altLang="en-US" sz="1050" smtClean="0"/>
              <a:t>特になし。</a:t>
            </a:r>
          </a:p>
          <a:p>
            <a:pPr>
              <a:spcBef>
                <a:spcPts val="0"/>
              </a:spcBef>
              <a:defRPr/>
            </a:pPr>
            <a:endParaRPr lang="ja-JP" altLang="en-US" sz="1050" dirty="0" smtClean="0"/>
          </a:p>
        </p:txBody>
      </p:sp>
      <p:sp>
        <p:nvSpPr>
          <p:cNvPr id="2"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3" tIns="45776" rIns="91553" bIns="45776" anchor="b"/>
          <a:lstStyle/>
          <a:p>
            <a:pPr algn="ctr" defTabSz="908050" eaLnBrk="1" hangingPunct="1"/>
            <a:fld id="{8FE724DE-A4B6-40A4-AD74-A7868F316E92}" type="slidenum">
              <a:rPr kumimoji="1" lang="en-US" altLang="ja-JP" sz="900">
                <a:solidFill>
                  <a:srgbClr val="000066"/>
                </a:solidFill>
                <a:latin typeface="Times New Roman" pitchFamily="18" charset="0"/>
              </a:rPr>
              <a:pPr algn="ctr" defTabSz="908050" eaLnBrk="1" hangingPunct="1"/>
              <a:t>25</a:t>
            </a:fld>
            <a:endParaRPr kumimoji="1" lang="en-US" altLang="ja-JP" sz="900">
              <a:solidFill>
                <a:srgbClr val="000066"/>
              </a:solidFill>
              <a:latin typeface="Times New Roman" pitchFamily="18" charset="0"/>
            </a:endParaRPr>
          </a:p>
        </p:txBody>
      </p:sp>
      <p:sp>
        <p:nvSpPr>
          <p:cNvPr id="67588" name="スライド イメージ プレースホルダー 2"/>
          <p:cNvSpPr>
            <a:spLocks noGrp="1" noRot="1" noChangeAspect="1" noTextEdit="1"/>
          </p:cNvSpPr>
          <p:nvPr>
            <p:ph type="sldImg"/>
          </p:nvPr>
        </p:nvSpPr>
        <p:spPr>
          <a:xfrm>
            <a:off x="712788" y="746125"/>
            <a:ext cx="5381625" cy="3727450"/>
          </a:xfrm>
          <a:ln/>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1" name="ノート プレースホルダ 2"/>
          <p:cNvSpPr>
            <a:spLocks noGrp="1"/>
          </p:cNvSpPr>
          <p:nvPr>
            <p:ph type="body" idx="1"/>
          </p:nvPr>
        </p:nvSpPr>
        <p:spPr/>
        <p:txBody>
          <a:bodyPr/>
          <a:lstStyle/>
          <a:p>
            <a:pPr>
              <a:spcBef>
                <a:spcPts val="0"/>
              </a:spcBef>
              <a:defRPr/>
            </a:pPr>
            <a:r>
              <a:rPr lang="ja-JP" altLang="en-US" sz="1050" dirty="0" smtClean="0"/>
              <a:t>ページタイトル： </a:t>
            </a:r>
          </a:p>
          <a:p>
            <a:pPr>
              <a:spcBef>
                <a:spcPts val="0"/>
              </a:spcBef>
              <a:defRPr/>
            </a:pPr>
            <a:r>
              <a:rPr lang="ja-JP" altLang="en-US" sz="1050" dirty="0" smtClean="0"/>
              <a:t>９．業務プロセスの改善　～事例①：自治体クラウド開発実証事業より①～　</a:t>
            </a:r>
          </a:p>
          <a:p>
            <a:pPr>
              <a:spcBef>
                <a:spcPts val="0"/>
              </a:spcBef>
              <a:defRPr/>
            </a:pPr>
            <a:endParaRPr lang="ja-JP" altLang="en-US" sz="1050" dirty="0" smtClean="0"/>
          </a:p>
          <a:p>
            <a:pPr>
              <a:spcBef>
                <a:spcPts val="0"/>
              </a:spcBef>
              <a:defRPr/>
            </a:pPr>
            <a:r>
              <a:rPr lang="ja-JP" altLang="en-US" sz="1050" dirty="0" smtClean="0"/>
              <a:t>◆このページのポイント</a:t>
            </a:r>
          </a:p>
          <a:p>
            <a:pPr>
              <a:spcBef>
                <a:spcPts val="0"/>
              </a:spcBef>
              <a:defRPr/>
            </a:pPr>
            <a:r>
              <a:rPr lang="ja-JP" altLang="en-US" sz="1050" dirty="0" smtClean="0"/>
              <a:t>佐賀県の事例を通じてＢＰＲについて理解してもらう。</a:t>
            </a:r>
          </a:p>
          <a:p>
            <a:pPr>
              <a:spcBef>
                <a:spcPts val="0"/>
              </a:spcBef>
              <a:defRPr/>
            </a:pPr>
            <a:r>
              <a:rPr lang="en-US" altLang="ja-JP" sz="1050" dirty="0" smtClean="0"/>
              <a:t>  </a:t>
            </a:r>
            <a:endParaRPr lang="ja-JP" altLang="en-US" sz="1050" dirty="0" smtClean="0"/>
          </a:p>
          <a:p>
            <a:pPr>
              <a:spcBef>
                <a:spcPts val="0"/>
              </a:spcBef>
              <a:defRPr/>
            </a:pPr>
            <a:r>
              <a:rPr lang="ja-JP" altLang="en-US" sz="1050" dirty="0" smtClean="0"/>
              <a:t>◆説明手順</a:t>
            </a:r>
          </a:p>
          <a:p>
            <a:pPr>
              <a:spcBef>
                <a:spcPts val="0"/>
              </a:spcBef>
              <a:defRPr/>
            </a:pPr>
            <a:r>
              <a:rPr lang="ja-JP" altLang="en-US" sz="1050" dirty="0" smtClean="0"/>
              <a:t>所要時間：２分</a:t>
            </a:r>
          </a:p>
          <a:p>
            <a:pPr>
              <a:spcBef>
                <a:spcPts val="0"/>
              </a:spcBef>
              <a:defRPr/>
            </a:pPr>
            <a:r>
              <a:rPr lang="ja-JP" altLang="en-US" sz="1050" dirty="0" smtClean="0"/>
              <a:t>・ここでは、</a:t>
            </a:r>
            <a:r>
              <a:rPr lang="en-US" altLang="ja-JP" sz="1050" dirty="0" smtClean="0"/>
              <a:t>BPR</a:t>
            </a:r>
            <a:r>
              <a:rPr lang="ja-JP" altLang="en-US" sz="1050" dirty="0" smtClean="0"/>
              <a:t>を実施した具体的な事例を２件紹介する。</a:t>
            </a:r>
          </a:p>
          <a:p>
            <a:pPr>
              <a:spcBef>
                <a:spcPts val="0"/>
              </a:spcBef>
              <a:defRPr/>
            </a:pPr>
            <a:r>
              <a:rPr lang="ja-JP" altLang="en-US" sz="1050" dirty="0" smtClean="0"/>
              <a:t>・一つ目は総務省事業である「自治体クラウド開発実証事業」を実施した佐賀県の事例である。</a:t>
            </a:r>
          </a:p>
          <a:p>
            <a:pPr>
              <a:spcBef>
                <a:spcPts val="0"/>
              </a:spcBef>
              <a:defRPr/>
            </a:pPr>
            <a:r>
              <a:rPr lang="ja-JP" altLang="en-US" sz="1050" dirty="0" smtClean="0"/>
              <a:t>・佐賀県では、参加市町の業務プロセスの改善を推進した上で「住民サービスの向上」「市町の業務効率化」「抜本的なコスト削減」等を目指し、共同利用システムの開発実証を行った。</a:t>
            </a:r>
          </a:p>
          <a:p>
            <a:pPr>
              <a:spcBef>
                <a:spcPts val="0"/>
              </a:spcBef>
              <a:defRPr/>
            </a:pPr>
            <a:endParaRPr lang="en-US" altLang="ja-JP" sz="1050" dirty="0" smtClean="0"/>
          </a:p>
          <a:p>
            <a:pPr>
              <a:spcBef>
                <a:spcPts val="0"/>
              </a:spcBef>
              <a:defRPr/>
            </a:pPr>
            <a:r>
              <a:rPr lang="ja-JP" altLang="en-US" sz="1050" dirty="0" smtClean="0"/>
              <a:t>◆補足事項（スライド未掲載のデータやファクト等）</a:t>
            </a:r>
          </a:p>
          <a:p>
            <a:pPr>
              <a:spcBef>
                <a:spcPts val="0"/>
              </a:spcBef>
              <a:defRPr/>
            </a:pPr>
            <a:r>
              <a:rPr lang="ja-JP" altLang="en-US" sz="1050" dirty="0" smtClean="0"/>
              <a:t>佐賀県ホームページ</a:t>
            </a:r>
            <a:endParaRPr lang="en-US" altLang="ja-JP" sz="1050" dirty="0" smtClean="0"/>
          </a:p>
          <a:p>
            <a:pPr>
              <a:spcBef>
                <a:spcPts val="0"/>
              </a:spcBef>
              <a:defRPr/>
            </a:pPr>
            <a:r>
              <a:rPr lang="ja-JP" altLang="en-US" sz="1050" dirty="0" smtClean="0"/>
              <a:t>（</a:t>
            </a:r>
            <a:r>
              <a:rPr lang="en-US" altLang="ja-JP" sz="1050" dirty="0" smtClean="0"/>
              <a:t>http://www.pref.saga.lg.jp/web/kensei/_1363/ict-kikou/jititaikuraudo.html</a:t>
            </a:r>
            <a:r>
              <a:rPr lang="ja-JP" altLang="en-US" sz="1050" dirty="0" smtClean="0"/>
              <a:t>）</a:t>
            </a:r>
            <a:endParaRPr lang="en-US" altLang="ja-JP" sz="1050" dirty="0" smtClean="0"/>
          </a:p>
          <a:p>
            <a:pPr>
              <a:spcBef>
                <a:spcPts val="0"/>
              </a:spcBef>
              <a:defRPr/>
            </a:pPr>
            <a:endParaRPr lang="en-US" altLang="ja-JP" sz="1050" dirty="0" smtClean="0"/>
          </a:p>
          <a:p>
            <a:pPr>
              <a:spcBef>
                <a:spcPts val="0"/>
              </a:spcBef>
              <a:defRPr/>
            </a:pPr>
            <a:r>
              <a:rPr lang="ja-JP" altLang="en-US" sz="1050" dirty="0" smtClean="0"/>
              <a:t>◆受講者への確認事項</a:t>
            </a:r>
          </a:p>
          <a:p>
            <a:pPr>
              <a:spcBef>
                <a:spcPts val="0"/>
              </a:spcBef>
              <a:defRPr/>
            </a:pPr>
            <a:r>
              <a:rPr lang="ja-JP" altLang="en-US" sz="1050" dirty="0" smtClean="0"/>
              <a:t>特になし</a:t>
            </a:r>
          </a:p>
          <a:p>
            <a:pPr>
              <a:spcBef>
                <a:spcPts val="0"/>
              </a:spcBef>
              <a:defRPr/>
            </a:pPr>
            <a:endParaRPr lang="ja-JP" altLang="en-US" sz="1050" dirty="0" smtClean="0"/>
          </a:p>
        </p:txBody>
      </p:sp>
      <p:sp>
        <p:nvSpPr>
          <p:cNvPr id="2"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3" tIns="45776" rIns="91553" bIns="45776" anchor="b"/>
          <a:lstStyle/>
          <a:p>
            <a:pPr algn="ctr" defTabSz="908050" eaLnBrk="1" hangingPunct="1"/>
            <a:fld id="{A3D36DCA-BFB3-4E9A-8D74-2BCDEF100879}" type="slidenum">
              <a:rPr kumimoji="1" lang="en-US" altLang="ja-JP" sz="900">
                <a:solidFill>
                  <a:srgbClr val="000066"/>
                </a:solidFill>
                <a:latin typeface="Times New Roman" pitchFamily="18" charset="0"/>
              </a:rPr>
              <a:pPr algn="ctr" defTabSz="908050" eaLnBrk="1" hangingPunct="1"/>
              <a:t>26</a:t>
            </a:fld>
            <a:endParaRPr kumimoji="1" lang="en-US" altLang="ja-JP" sz="900">
              <a:solidFill>
                <a:srgbClr val="000066"/>
              </a:solidFill>
              <a:latin typeface="Times New Roman" pitchFamily="18" charset="0"/>
            </a:endParaRPr>
          </a:p>
        </p:txBody>
      </p:sp>
      <p:sp>
        <p:nvSpPr>
          <p:cNvPr id="68612" name="スライド イメージ プレースホルダー 2"/>
          <p:cNvSpPr>
            <a:spLocks noGrp="1" noRot="1" noChangeAspect="1" noTextEdit="1"/>
          </p:cNvSpPr>
          <p:nvPr>
            <p:ph type="sldImg"/>
          </p:nvPr>
        </p:nvSpPr>
        <p:spPr>
          <a:xfrm>
            <a:off x="712788" y="746125"/>
            <a:ext cx="5381625" cy="3727450"/>
          </a:xfrm>
          <a:ln/>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5" name="ノート プレースホルダ 2"/>
          <p:cNvSpPr>
            <a:spLocks noGrp="1"/>
          </p:cNvSpPr>
          <p:nvPr>
            <p:ph type="body" idx="1"/>
          </p:nvPr>
        </p:nvSpPr>
        <p:spPr/>
        <p:txBody>
          <a:bodyPr/>
          <a:lstStyle/>
          <a:p>
            <a:pPr>
              <a:spcBef>
                <a:spcPts val="0"/>
              </a:spcBef>
              <a:defRPr/>
            </a:pPr>
            <a:r>
              <a:rPr lang="ja-JP" altLang="en-US" sz="1050" smtClean="0"/>
              <a:t>ページタイトル： </a:t>
            </a:r>
          </a:p>
          <a:p>
            <a:pPr>
              <a:spcBef>
                <a:spcPts val="0"/>
              </a:spcBef>
              <a:defRPr/>
            </a:pPr>
            <a:r>
              <a:rPr lang="ja-JP" altLang="en-US" sz="1050" smtClean="0"/>
              <a:t>９．プロセスの改善　～事例①：自治体クラウド開発実証事業より②～　</a:t>
            </a:r>
          </a:p>
          <a:p>
            <a:pPr>
              <a:spcBef>
                <a:spcPts val="0"/>
              </a:spcBef>
              <a:defRPr/>
            </a:pPr>
            <a:endParaRPr lang="ja-JP" altLang="en-US" sz="1050" smtClean="0"/>
          </a:p>
          <a:p>
            <a:pPr>
              <a:spcBef>
                <a:spcPts val="0"/>
              </a:spcBef>
              <a:defRPr/>
            </a:pPr>
            <a:r>
              <a:rPr lang="ja-JP" altLang="en-US" sz="1050" smtClean="0"/>
              <a:t>◆このページのポイント</a:t>
            </a:r>
          </a:p>
          <a:p>
            <a:pPr>
              <a:spcBef>
                <a:spcPts val="0"/>
              </a:spcBef>
              <a:defRPr/>
            </a:pPr>
            <a:r>
              <a:rPr lang="ja-JP" altLang="en-US" sz="1050" smtClean="0"/>
              <a:t>佐賀県の事例を通じてＢＰＲについて理解してもらう。</a:t>
            </a:r>
          </a:p>
          <a:p>
            <a:pPr>
              <a:spcBef>
                <a:spcPts val="0"/>
              </a:spcBef>
              <a:defRPr/>
            </a:pPr>
            <a:r>
              <a:rPr lang="en-US" altLang="ja-JP" sz="1050" smtClean="0"/>
              <a:t>  </a:t>
            </a:r>
            <a:endParaRPr lang="ja-JP" altLang="en-US" sz="1050" smtClean="0"/>
          </a:p>
          <a:p>
            <a:pPr>
              <a:spcBef>
                <a:spcPts val="0"/>
              </a:spcBef>
              <a:defRPr/>
            </a:pPr>
            <a:r>
              <a:rPr lang="ja-JP" altLang="en-US" sz="1050" smtClean="0"/>
              <a:t>◆説明手順</a:t>
            </a:r>
          </a:p>
          <a:p>
            <a:pPr>
              <a:spcBef>
                <a:spcPts val="0"/>
              </a:spcBef>
              <a:defRPr/>
            </a:pPr>
            <a:r>
              <a:rPr lang="ja-JP" altLang="en-US" sz="1050" smtClean="0"/>
              <a:t>所要時間：２分</a:t>
            </a:r>
          </a:p>
          <a:p>
            <a:pPr>
              <a:spcBef>
                <a:spcPts val="0"/>
              </a:spcBef>
              <a:defRPr/>
            </a:pPr>
            <a:r>
              <a:rPr lang="ja-JP" altLang="en-US" sz="1050" smtClean="0"/>
              <a:t>・「住民サービスの向上」「市町の業務効率化」「抜本的なコスト削減」という３つの目標に対して、定量的に計測できる成果指標を定めて</a:t>
            </a:r>
            <a:r>
              <a:rPr lang="en-US" altLang="ja-JP" sz="1050" smtClean="0"/>
              <a:t>BPR</a:t>
            </a:r>
            <a:r>
              <a:rPr lang="ja-JP" altLang="en-US" sz="1050" smtClean="0"/>
              <a:t>を実施した。</a:t>
            </a:r>
          </a:p>
          <a:p>
            <a:pPr>
              <a:spcBef>
                <a:spcPts val="0"/>
              </a:spcBef>
              <a:defRPr/>
            </a:pPr>
            <a:r>
              <a:rPr lang="ja-JP" altLang="en-US" sz="1050" smtClean="0"/>
              <a:t>・具体的には「住民サービスの向上」では手続きに要する時間を指標として約３１％の削減、「市町の業務効率化」では、事務処理に要する時間を指標として約３０％の削減、「抜本的なコスト削減」では、システムの導入及び運用コストを含むライフサイクルコストの削減を指標として約２７％の削減が実現された。</a:t>
            </a:r>
          </a:p>
          <a:p>
            <a:pPr>
              <a:spcBef>
                <a:spcPts val="0"/>
              </a:spcBef>
              <a:defRPr/>
            </a:pPr>
            <a:endParaRPr lang="en-US" altLang="ja-JP" sz="1050" smtClean="0"/>
          </a:p>
          <a:p>
            <a:pPr>
              <a:spcBef>
                <a:spcPts val="0"/>
              </a:spcBef>
              <a:defRPr/>
            </a:pPr>
            <a:r>
              <a:rPr lang="ja-JP" altLang="en-US" sz="1050" smtClean="0"/>
              <a:t>◆補足事項（スライド未掲載のデータやファクト等）</a:t>
            </a:r>
          </a:p>
          <a:p>
            <a:pPr>
              <a:spcBef>
                <a:spcPts val="0"/>
              </a:spcBef>
              <a:defRPr/>
            </a:pPr>
            <a:r>
              <a:rPr lang="ja-JP" altLang="en-US" sz="1050" smtClean="0"/>
              <a:t>特になし。</a:t>
            </a:r>
          </a:p>
          <a:p>
            <a:pPr>
              <a:spcBef>
                <a:spcPts val="0"/>
              </a:spcBef>
              <a:defRPr/>
            </a:pPr>
            <a:endParaRPr lang="en-US" altLang="ja-JP" sz="1050" smtClean="0"/>
          </a:p>
          <a:p>
            <a:pPr>
              <a:spcBef>
                <a:spcPts val="0"/>
              </a:spcBef>
              <a:defRPr/>
            </a:pPr>
            <a:r>
              <a:rPr lang="ja-JP" altLang="en-US" sz="1050" smtClean="0"/>
              <a:t>◆受講者への確認事項</a:t>
            </a:r>
          </a:p>
          <a:p>
            <a:pPr>
              <a:spcBef>
                <a:spcPts val="0"/>
              </a:spcBef>
              <a:defRPr/>
            </a:pPr>
            <a:r>
              <a:rPr lang="ja-JP" altLang="en-US" sz="1050" smtClean="0"/>
              <a:t>特になし。</a:t>
            </a:r>
          </a:p>
          <a:p>
            <a:pPr>
              <a:spcBef>
                <a:spcPts val="0"/>
              </a:spcBef>
              <a:defRPr/>
            </a:pPr>
            <a:endParaRPr lang="ja-JP" altLang="en-US" sz="1050" dirty="0" smtClean="0"/>
          </a:p>
        </p:txBody>
      </p:sp>
      <p:sp>
        <p:nvSpPr>
          <p:cNvPr id="2"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3" tIns="45776" rIns="91553" bIns="45776" anchor="b"/>
          <a:lstStyle/>
          <a:p>
            <a:pPr algn="ctr" defTabSz="908050" eaLnBrk="1" hangingPunct="1"/>
            <a:fld id="{22752979-309D-4D15-860A-9F62395368C9}" type="slidenum">
              <a:rPr kumimoji="1" lang="en-US" altLang="ja-JP" sz="900">
                <a:solidFill>
                  <a:srgbClr val="000066"/>
                </a:solidFill>
                <a:latin typeface="Times New Roman" pitchFamily="18" charset="0"/>
              </a:rPr>
              <a:pPr algn="ctr" defTabSz="908050" eaLnBrk="1" hangingPunct="1"/>
              <a:t>27</a:t>
            </a:fld>
            <a:endParaRPr kumimoji="1" lang="en-US" altLang="ja-JP" sz="900">
              <a:solidFill>
                <a:srgbClr val="000066"/>
              </a:solidFill>
              <a:latin typeface="Times New Roman" pitchFamily="18" charset="0"/>
            </a:endParaRPr>
          </a:p>
        </p:txBody>
      </p:sp>
      <p:sp>
        <p:nvSpPr>
          <p:cNvPr id="69636" name="スライド イメージ プレースホルダー 2"/>
          <p:cNvSpPr>
            <a:spLocks noGrp="1" noRot="1" noChangeAspect="1" noTextEdit="1"/>
          </p:cNvSpPr>
          <p:nvPr>
            <p:ph type="sldImg"/>
          </p:nvPr>
        </p:nvSpPr>
        <p:spPr>
          <a:xfrm>
            <a:off x="712788" y="746125"/>
            <a:ext cx="5381625" cy="3727450"/>
          </a:xfrm>
          <a:ln/>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9" name="ノート プレースホルダ 2"/>
          <p:cNvSpPr>
            <a:spLocks noGrp="1"/>
          </p:cNvSpPr>
          <p:nvPr>
            <p:ph type="body" idx="1"/>
          </p:nvPr>
        </p:nvSpPr>
        <p:spPr/>
        <p:txBody>
          <a:bodyPr/>
          <a:lstStyle/>
          <a:p>
            <a:pPr>
              <a:spcBef>
                <a:spcPts val="0"/>
              </a:spcBef>
              <a:defRPr/>
            </a:pPr>
            <a:r>
              <a:rPr lang="ja-JP" altLang="en-US" sz="1050" dirty="0" smtClean="0"/>
              <a:t>ページタイトル： </a:t>
            </a:r>
          </a:p>
          <a:p>
            <a:pPr>
              <a:spcBef>
                <a:spcPts val="0"/>
              </a:spcBef>
              <a:defRPr/>
            </a:pPr>
            <a:r>
              <a:rPr lang="ja-JP" altLang="en-US" sz="1050" dirty="0" smtClean="0"/>
              <a:t>９．業務プロセスの改善　～事例①：自治体クラウド開発実証事業より③～　</a:t>
            </a:r>
          </a:p>
          <a:p>
            <a:pPr>
              <a:spcBef>
                <a:spcPts val="0"/>
              </a:spcBef>
              <a:defRPr/>
            </a:pPr>
            <a:endParaRPr lang="ja-JP" altLang="en-US" sz="1050" dirty="0" smtClean="0"/>
          </a:p>
          <a:p>
            <a:pPr>
              <a:spcBef>
                <a:spcPts val="0"/>
              </a:spcBef>
              <a:defRPr/>
            </a:pPr>
            <a:r>
              <a:rPr lang="ja-JP" altLang="en-US" sz="1050" dirty="0" smtClean="0"/>
              <a:t>◆このページのポイント</a:t>
            </a:r>
          </a:p>
          <a:p>
            <a:pPr>
              <a:spcBef>
                <a:spcPts val="0"/>
              </a:spcBef>
              <a:defRPr/>
            </a:pPr>
            <a:r>
              <a:rPr lang="ja-JP" altLang="en-US" sz="1050" dirty="0" smtClean="0"/>
              <a:t>佐賀県の事例を通じてＢＰＲについて理解してもらう。</a:t>
            </a:r>
          </a:p>
          <a:p>
            <a:pPr>
              <a:spcBef>
                <a:spcPts val="0"/>
              </a:spcBef>
              <a:defRPr/>
            </a:pPr>
            <a:r>
              <a:rPr lang="en-US" altLang="ja-JP" sz="1050" dirty="0" smtClean="0"/>
              <a:t>  </a:t>
            </a:r>
            <a:endParaRPr lang="ja-JP" altLang="en-US" sz="1050" dirty="0" smtClean="0"/>
          </a:p>
          <a:p>
            <a:pPr>
              <a:spcBef>
                <a:spcPts val="0"/>
              </a:spcBef>
              <a:defRPr/>
            </a:pPr>
            <a:r>
              <a:rPr lang="ja-JP" altLang="en-US" sz="1050" dirty="0" smtClean="0"/>
              <a:t>◆説明手順</a:t>
            </a:r>
          </a:p>
          <a:p>
            <a:pPr>
              <a:spcBef>
                <a:spcPts val="0"/>
              </a:spcBef>
              <a:defRPr/>
            </a:pPr>
            <a:r>
              <a:rPr lang="ja-JP" altLang="en-US" sz="1050" dirty="0" smtClean="0"/>
              <a:t>所要時間：２分</a:t>
            </a:r>
          </a:p>
          <a:p>
            <a:pPr>
              <a:spcBef>
                <a:spcPts val="0"/>
              </a:spcBef>
              <a:defRPr/>
            </a:pPr>
            <a:r>
              <a:rPr lang="ja-JP" altLang="en-US" sz="1050" dirty="0" smtClean="0"/>
              <a:t>・佐賀県の事例における具体的な</a:t>
            </a:r>
            <a:r>
              <a:rPr lang="en-US" altLang="ja-JP" sz="1050" dirty="0" smtClean="0"/>
              <a:t>BPR</a:t>
            </a:r>
            <a:r>
              <a:rPr lang="ja-JP" altLang="en-US" sz="1050" dirty="0" smtClean="0"/>
              <a:t>の実施手順について説明する。</a:t>
            </a:r>
          </a:p>
          <a:p>
            <a:pPr>
              <a:spcBef>
                <a:spcPts val="0"/>
              </a:spcBef>
              <a:defRPr/>
            </a:pPr>
            <a:r>
              <a:rPr lang="ja-JP" altLang="en-US" sz="1050" dirty="0" smtClean="0"/>
              <a:t>・佐賀県では、まずステップ１で</a:t>
            </a:r>
            <a:r>
              <a:rPr lang="en-US" altLang="ja-JP" sz="1050" dirty="0" smtClean="0"/>
              <a:t>WFA</a:t>
            </a:r>
            <a:r>
              <a:rPr lang="ja-JP" altLang="en-US" sz="1050" dirty="0" err="1" smtClean="0"/>
              <a:t>、</a:t>
            </a:r>
            <a:r>
              <a:rPr lang="ja-JP" altLang="en-US" sz="1050" dirty="0" smtClean="0"/>
              <a:t>業務説明書を作成し業務プロセスを作成した。作成された</a:t>
            </a:r>
            <a:r>
              <a:rPr lang="en-US" altLang="ja-JP" sz="1050" dirty="0" smtClean="0"/>
              <a:t>WFA</a:t>
            </a:r>
            <a:r>
              <a:rPr lang="ja-JP" altLang="en-US" sz="1050" dirty="0" smtClean="0"/>
              <a:t>は公開されているが、４４０ページに及ぶ膨大なものである。</a:t>
            </a:r>
          </a:p>
          <a:p>
            <a:pPr>
              <a:spcBef>
                <a:spcPts val="0"/>
              </a:spcBef>
              <a:defRPr/>
            </a:pPr>
            <a:r>
              <a:rPr lang="ja-JP" altLang="en-US" sz="1050" dirty="0" smtClean="0"/>
              <a:t>・ステップ２として、業務の改善方針を５つ定め、担当職員の意見交換や受託事業者に改善点を提案してもらう等によって業務改善点を決めた。ここで理想とする</a:t>
            </a:r>
            <a:r>
              <a:rPr lang="en-US" altLang="ja-JP" sz="1050" dirty="0" err="1" smtClean="0"/>
              <a:t>ToBe</a:t>
            </a:r>
            <a:r>
              <a:rPr lang="ja-JP" altLang="en-US" sz="1050" dirty="0" smtClean="0"/>
              <a:t>（将来モデル）と、当面の改善としての次期モデルを作成した。</a:t>
            </a:r>
          </a:p>
          <a:p>
            <a:pPr>
              <a:spcBef>
                <a:spcPts val="0"/>
              </a:spcBef>
              <a:defRPr/>
            </a:pPr>
            <a:r>
              <a:rPr lang="ja-JP" altLang="en-US" sz="1050" dirty="0" smtClean="0"/>
              <a:t>・さらにステップ３で現状の業務処理時間を試算し、開発したシステムでの効果を検証した。</a:t>
            </a:r>
          </a:p>
          <a:p>
            <a:pPr>
              <a:spcBef>
                <a:spcPts val="0"/>
              </a:spcBef>
              <a:defRPr/>
            </a:pPr>
            <a:endParaRPr lang="en-US" altLang="ja-JP" sz="1050" dirty="0" smtClean="0"/>
          </a:p>
          <a:p>
            <a:pPr>
              <a:spcBef>
                <a:spcPts val="0"/>
              </a:spcBef>
              <a:defRPr/>
            </a:pPr>
            <a:r>
              <a:rPr lang="ja-JP" altLang="en-US" sz="1050" dirty="0" smtClean="0"/>
              <a:t>◆補足事項（スライド未掲載のデータやファクト等）</a:t>
            </a:r>
          </a:p>
          <a:p>
            <a:pPr>
              <a:spcBef>
                <a:spcPts val="0"/>
              </a:spcBef>
              <a:defRPr/>
            </a:pPr>
            <a:r>
              <a:rPr lang="ja-JP" altLang="en-US" sz="1050" dirty="0" smtClean="0"/>
              <a:t>特になし。</a:t>
            </a:r>
          </a:p>
          <a:p>
            <a:pPr>
              <a:spcBef>
                <a:spcPts val="0"/>
              </a:spcBef>
              <a:defRPr/>
            </a:pPr>
            <a:endParaRPr lang="en-US" altLang="ja-JP" sz="1050" dirty="0" smtClean="0"/>
          </a:p>
          <a:p>
            <a:pPr>
              <a:spcBef>
                <a:spcPts val="0"/>
              </a:spcBef>
              <a:defRPr/>
            </a:pPr>
            <a:r>
              <a:rPr lang="ja-JP" altLang="en-US" sz="1050" dirty="0" smtClean="0"/>
              <a:t>◆受講者への確認事項</a:t>
            </a:r>
          </a:p>
          <a:p>
            <a:pPr>
              <a:spcBef>
                <a:spcPts val="0"/>
              </a:spcBef>
              <a:defRPr/>
            </a:pPr>
            <a:r>
              <a:rPr lang="ja-JP" altLang="en-US" sz="1050" dirty="0" smtClean="0"/>
              <a:t>特になし。</a:t>
            </a:r>
          </a:p>
        </p:txBody>
      </p:sp>
      <p:sp>
        <p:nvSpPr>
          <p:cNvPr id="2"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3" tIns="45776" rIns="91553" bIns="45776" anchor="b"/>
          <a:lstStyle/>
          <a:p>
            <a:pPr algn="ctr" defTabSz="908050" eaLnBrk="1" hangingPunct="1"/>
            <a:fld id="{4016727D-DB90-4FBB-B032-E139F2AFB2A0}" type="slidenum">
              <a:rPr kumimoji="1" lang="en-US" altLang="ja-JP" sz="900">
                <a:solidFill>
                  <a:srgbClr val="000066"/>
                </a:solidFill>
                <a:latin typeface="Times New Roman" pitchFamily="18" charset="0"/>
              </a:rPr>
              <a:pPr algn="ctr" defTabSz="908050" eaLnBrk="1" hangingPunct="1"/>
              <a:t>28</a:t>
            </a:fld>
            <a:endParaRPr kumimoji="1" lang="en-US" altLang="ja-JP" sz="900">
              <a:solidFill>
                <a:srgbClr val="000066"/>
              </a:solidFill>
              <a:latin typeface="Times New Roman" pitchFamily="18" charset="0"/>
            </a:endParaRPr>
          </a:p>
        </p:txBody>
      </p:sp>
      <p:sp>
        <p:nvSpPr>
          <p:cNvPr id="70660" name="スライド イメージ プレースホルダー 2"/>
          <p:cNvSpPr>
            <a:spLocks noGrp="1" noRot="1" noChangeAspect="1" noTextEdit="1"/>
          </p:cNvSpPr>
          <p:nvPr>
            <p:ph type="sldImg"/>
          </p:nvPr>
        </p:nvSpPr>
        <p:spPr>
          <a:xfrm>
            <a:off x="712788" y="746125"/>
            <a:ext cx="5381625" cy="3727450"/>
          </a:xfrm>
          <a:ln/>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3" name="ノート プレースホルダ 2"/>
          <p:cNvSpPr>
            <a:spLocks noGrp="1"/>
          </p:cNvSpPr>
          <p:nvPr>
            <p:ph type="body" idx="1"/>
          </p:nvPr>
        </p:nvSpPr>
        <p:spPr/>
        <p:txBody>
          <a:bodyPr/>
          <a:lstStyle/>
          <a:p>
            <a:pPr>
              <a:spcBef>
                <a:spcPts val="0"/>
              </a:spcBef>
              <a:defRPr/>
            </a:pPr>
            <a:r>
              <a:rPr lang="ja-JP" altLang="en-US" sz="1050" dirty="0" smtClean="0"/>
              <a:t>ページタイトル： </a:t>
            </a:r>
          </a:p>
          <a:p>
            <a:pPr>
              <a:spcBef>
                <a:spcPts val="0"/>
              </a:spcBef>
              <a:defRPr/>
            </a:pPr>
            <a:r>
              <a:rPr lang="ja-JP" altLang="en-US" sz="1050" dirty="0" smtClean="0"/>
              <a:t>９．業務プロセスの改善　～事例①：自治体クラウド開発実証事業より④～　</a:t>
            </a:r>
          </a:p>
          <a:p>
            <a:pPr>
              <a:spcBef>
                <a:spcPts val="0"/>
              </a:spcBef>
              <a:defRPr/>
            </a:pPr>
            <a:endParaRPr lang="ja-JP" altLang="en-US" sz="1050" dirty="0" smtClean="0"/>
          </a:p>
          <a:p>
            <a:pPr>
              <a:spcBef>
                <a:spcPts val="0"/>
              </a:spcBef>
              <a:defRPr/>
            </a:pPr>
            <a:r>
              <a:rPr lang="ja-JP" altLang="en-US" sz="1050" dirty="0" smtClean="0"/>
              <a:t>◆このページのポイント</a:t>
            </a:r>
          </a:p>
          <a:p>
            <a:pPr>
              <a:spcBef>
                <a:spcPts val="0"/>
              </a:spcBef>
              <a:defRPr/>
            </a:pPr>
            <a:r>
              <a:rPr lang="ja-JP" altLang="en-US" sz="1050" dirty="0" smtClean="0"/>
              <a:t>佐賀県の事例を通じてＢＰＲについて理解してもらう。</a:t>
            </a:r>
          </a:p>
          <a:p>
            <a:pPr>
              <a:spcBef>
                <a:spcPts val="0"/>
              </a:spcBef>
              <a:defRPr/>
            </a:pPr>
            <a:r>
              <a:rPr lang="en-US" altLang="ja-JP" sz="1050" dirty="0" smtClean="0"/>
              <a:t> </a:t>
            </a:r>
            <a:endParaRPr lang="ja-JP" altLang="en-US" sz="1050" dirty="0" smtClean="0"/>
          </a:p>
          <a:p>
            <a:pPr>
              <a:spcBef>
                <a:spcPts val="0"/>
              </a:spcBef>
              <a:defRPr/>
            </a:pPr>
            <a:r>
              <a:rPr lang="ja-JP" altLang="en-US" sz="1050" dirty="0" smtClean="0"/>
              <a:t>◆説明手順</a:t>
            </a:r>
          </a:p>
          <a:p>
            <a:pPr>
              <a:spcBef>
                <a:spcPts val="0"/>
              </a:spcBef>
              <a:defRPr/>
            </a:pPr>
            <a:r>
              <a:rPr lang="ja-JP" altLang="en-US" sz="1050" dirty="0" smtClean="0"/>
              <a:t>所要時間：２分</a:t>
            </a:r>
          </a:p>
          <a:p>
            <a:pPr>
              <a:spcBef>
                <a:spcPts val="0"/>
              </a:spcBef>
              <a:defRPr/>
            </a:pPr>
            <a:r>
              <a:rPr lang="ja-JP" altLang="en-US" sz="1050" dirty="0" smtClean="0"/>
              <a:t>・佐賀県の事例における実際の改善事例を２つ紹介する。</a:t>
            </a:r>
          </a:p>
          <a:p>
            <a:pPr>
              <a:spcBef>
                <a:spcPts val="0"/>
              </a:spcBef>
              <a:defRPr/>
            </a:pPr>
            <a:r>
              <a:rPr lang="ja-JP" altLang="en-US" sz="1050" dirty="0" smtClean="0"/>
              <a:t>・一つ目が 「所得照会（住登外）」「所得照会（施設入所者）」の業務を、自治体間の情報共有により実施した事例である。</a:t>
            </a:r>
          </a:p>
          <a:p>
            <a:pPr>
              <a:spcBef>
                <a:spcPts val="0"/>
              </a:spcBef>
              <a:defRPr/>
            </a:pPr>
            <a:r>
              <a:rPr lang="ja-JP" altLang="en-US" sz="1050" smtClean="0"/>
              <a:t>・現行業務では、住登外の所得照会では、税担当組織で他自治体に対して、郵送で照会していたため、手間と時間が掛かっていた。これを共同システムの導入によって、情報連携により自動で照会と回答を行うようにした。</a:t>
            </a:r>
          </a:p>
          <a:p>
            <a:pPr>
              <a:spcBef>
                <a:spcPts val="0"/>
              </a:spcBef>
              <a:defRPr/>
            </a:pPr>
            <a:endParaRPr lang="en-US" altLang="ja-JP" sz="1050" dirty="0" smtClean="0"/>
          </a:p>
          <a:p>
            <a:pPr>
              <a:spcBef>
                <a:spcPts val="0"/>
              </a:spcBef>
              <a:defRPr/>
            </a:pPr>
            <a:r>
              <a:rPr lang="ja-JP" altLang="en-US" sz="1050" dirty="0" smtClean="0"/>
              <a:t>◆補足事項（スライド未掲載のデータやファクト等）</a:t>
            </a:r>
          </a:p>
          <a:p>
            <a:pPr>
              <a:spcBef>
                <a:spcPts val="0"/>
              </a:spcBef>
              <a:defRPr/>
            </a:pPr>
            <a:r>
              <a:rPr lang="ja-JP" altLang="en-US" sz="1050" dirty="0" smtClean="0"/>
              <a:t>特になし。</a:t>
            </a:r>
          </a:p>
          <a:p>
            <a:pPr>
              <a:spcBef>
                <a:spcPts val="0"/>
              </a:spcBef>
              <a:defRPr/>
            </a:pPr>
            <a:endParaRPr lang="en-US" altLang="ja-JP" sz="1050" dirty="0" smtClean="0"/>
          </a:p>
          <a:p>
            <a:pPr>
              <a:spcBef>
                <a:spcPts val="0"/>
              </a:spcBef>
              <a:defRPr/>
            </a:pPr>
            <a:r>
              <a:rPr lang="ja-JP" altLang="en-US" sz="1050" dirty="0" smtClean="0"/>
              <a:t>◆受講者への確認事項</a:t>
            </a:r>
          </a:p>
          <a:p>
            <a:pPr>
              <a:spcBef>
                <a:spcPts val="0"/>
              </a:spcBef>
              <a:defRPr/>
            </a:pPr>
            <a:r>
              <a:rPr lang="ja-JP" altLang="en-US" sz="1050" dirty="0" smtClean="0"/>
              <a:t>特になし。</a:t>
            </a:r>
          </a:p>
        </p:txBody>
      </p:sp>
      <p:sp>
        <p:nvSpPr>
          <p:cNvPr id="2"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3" tIns="45776" rIns="91553" bIns="45776" anchor="b"/>
          <a:lstStyle/>
          <a:p>
            <a:pPr algn="ctr" defTabSz="908050" eaLnBrk="1" hangingPunct="1"/>
            <a:fld id="{F7FF0F9C-3368-4E24-8479-83AE4118FA6C}" type="slidenum">
              <a:rPr kumimoji="1" lang="en-US" altLang="ja-JP" sz="900">
                <a:solidFill>
                  <a:srgbClr val="000066"/>
                </a:solidFill>
                <a:latin typeface="Times New Roman" pitchFamily="18" charset="0"/>
              </a:rPr>
              <a:pPr algn="ctr" defTabSz="908050" eaLnBrk="1" hangingPunct="1"/>
              <a:t>29</a:t>
            </a:fld>
            <a:endParaRPr kumimoji="1" lang="en-US" altLang="ja-JP" sz="900">
              <a:solidFill>
                <a:srgbClr val="000066"/>
              </a:solidFill>
              <a:latin typeface="Times New Roman" pitchFamily="18" charset="0"/>
            </a:endParaRPr>
          </a:p>
        </p:txBody>
      </p:sp>
      <p:sp>
        <p:nvSpPr>
          <p:cNvPr id="71684" name="スライド イメージ プレースホルダー 2"/>
          <p:cNvSpPr>
            <a:spLocks noGrp="1" noRot="1" noChangeAspect="1" noTextEdit="1"/>
          </p:cNvSpPr>
          <p:nvPr>
            <p:ph type="sldImg"/>
          </p:nvPr>
        </p:nvSpPr>
        <p:spPr>
          <a:xfrm>
            <a:off x="712788" y="746125"/>
            <a:ext cx="5381625" cy="3727450"/>
          </a:xfr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ノート プレースホルダ 2"/>
          <p:cNvSpPr>
            <a:spLocks noGrp="1"/>
          </p:cNvSpPr>
          <p:nvPr>
            <p:ph type="body" idx="1"/>
          </p:nvPr>
        </p:nvSpPr>
        <p:spPr/>
        <p:txBody>
          <a:bodyPr/>
          <a:lstStyle/>
          <a:p>
            <a:pPr>
              <a:spcBef>
                <a:spcPts val="0"/>
              </a:spcBef>
              <a:defRPr/>
            </a:pPr>
            <a:r>
              <a:rPr lang="ja-JP" altLang="en-US" sz="1050" dirty="0" smtClean="0"/>
              <a:t>ページタイトル：</a:t>
            </a:r>
            <a:endParaRPr lang="en-US" altLang="ja-JP" sz="1050" dirty="0" smtClean="0"/>
          </a:p>
          <a:p>
            <a:pPr>
              <a:spcBef>
                <a:spcPts val="0"/>
              </a:spcBef>
              <a:defRPr/>
            </a:pPr>
            <a:r>
              <a:rPr lang="ja-JP" altLang="en-US" sz="1050" dirty="0" smtClean="0"/>
              <a:t>３．</a:t>
            </a:r>
            <a:r>
              <a:rPr lang="ja-JP" altLang="ja-JP" sz="1050" dirty="0" smtClean="0"/>
              <a:t>本講義の</a:t>
            </a:r>
            <a:r>
              <a:rPr lang="ja-JP" altLang="en-US" sz="1050" dirty="0" smtClean="0"/>
              <a:t>範囲</a:t>
            </a:r>
          </a:p>
          <a:p>
            <a:pPr>
              <a:spcBef>
                <a:spcPts val="0"/>
              </a:spcBef>
              <a:defRPr/>
            </a:pPr>
            <a:endParaRPr lang="ja-JP" altLang="en-US" sz="1050" dirty="0" smtClean="0"/>
          </a:p>
          <a:p>
            <a:pPr>
              <a:spcBef>
                <a:spcPts val="0"/>
              </a:spcBef>
              <a:defRPr/>
            </a:pPr>
            <a:r>
              <a:rPr lang="ja-JP" altLang="en-US" sz="1050" dirty="0" smtClean="0"/>
              <a:t>◆このページのポイント</a:t>
            </a:r>
          </a:p>
          <a:p>
            <a:pPr>
              <a:spcBef>
                <a:spcPts val="0"/>
              </a:spcBef>
              <a:defRPr/>
            </a:pPr>
            <a:r>
              <a:rPr lang="ja-JP" altLang="en-US" sz="1050" dirty="0" smtClean="0"/>
              <a:t>クラウド導入のプロセスのなかでの本講義の内容の関連性について理解してもらう。</a:t>
            </a:r>
            <a:endParaRPr lang="en-US" altLang="ja-JP" sz="1050" dirty="0" smtClean="0"/>
          </a:p>
          <a:p>
            <a:pPr>
              <a:spcBef>
                <a:spcPts val="0"/>
              </a:spcBef>
              <a:defRPr/>
            </a:pPr>
            <a:endParaRPr lang="ja-JP" altLang="en-US" sz="1050" dirty="0" smtClean="0"/>
          </a:p>
          <a:p>
            <a:pPr>
              <a:spcBef>
                <a:spcPts val="0"/>
              </a:spcBef>
              <a:defRPr/>
            </a:pPr>
            <a:r>
              <a:rPr lang="ja-JP" altLang="en-US" sz="1050" dirty="0" smtClean="0"/>
              <a:t>◆説明手順</a:t>
            </a:r>
          </a:p>
          <a:p>
            <a:pPr>
              <a:spcBef>
                <a:spcPts val="0"/>
              </a:spcBef>
              <a:defRPr/>
            </a:pPr>
            <a:r>
              <a:rPr lang="ja-JP" altLang="en-US" sz="1050" dirty="0" smtClean="0"/>
              <a:t>所要時間：１分</a:t>
            </a:r>
          </a:p>
          <a:p>
            <a:pPr>
              <a:spcBef>
                <a:spcPts val="0"/>
              </a:spcBef>
              <a:defRPr/>
            </a:pPr>
            <a:r>
              <a:rPr lang="ja-JP" altLang="en-US" sz="1050" dirty="0" smtClean="0"/>
              <a:t>・クラウド導入については</a:t>
            </a:r>
            <a:r>
              <a:rPr lang="en-US" altLang="ja-JP" sz="1050" dirty="0" smtClean="0"/>
              <a:t>3-2</a:t>
            </a:r>
            <a:r>
              <a:rPr lang="ja-JP" altLang="en-US" sz="1050" dirty="0" smtClean="0"/>
              <a:t>の講義で全体的な説明がされている。</a:t>
            </a:r>
          </a:p>
          <a:p>
            <a:pPr>
              <a:spcBef>
                <a:spcPts val="0"/>
              </a:spcBef>
              <a:defRPr/>
            </a:pPr>
            <a:r>
              <a:rPr lang="ja-JP" altLang="en-US" sz="1050" dirty="0" smtClean="0"/>
              <a:t>・本講義はクラウド導入の手順のなかで、図の赤枠で示される部分に関連している。</a:t>
            </a:r>
            <a:endParaRPr lang="en-US" altLang="ja-JP" sz="1050" dirty="0" smtClean="0"/>
          </a:p>
          <a:p>
            <a:pPr>
              <a:spcBef>
                <a:spcPts val="0"/>
              </a:spcBef>
              <a:defRPr/>
            </a:pPr>
            <a:endParaRPr lang="ja-JP" altLang="en-US" sz="1050" dirty="0" smtClean="0"/>
          </a:p>
          <a:p>
            <a:pPr>
              <a:spcBef>
                <a:spcPts val="0"/>
              </a:spcBef>
              <a:defRPr/>
            </a:pPr>
            <a:r>
              <a:rPr lang="ja-JP" altLang="en-US" sz="1050" dirty="0" smtClean="0"/>
              <a:t>◆補足事項（スライド未掲載のデータやファクト等）</a:t>
            </a:r>
          </a:p>
          <a:p>
            <a:pPr>
              <a:spcBef>
                <a:spcPts val="0"/>
              </a:spcBef>
              <a:defRPr/>
            </a:pPr>
            <a:r>
              <a:rPr lang="ja-JP" altLang="en-US" sz="1050" dirty="0" smtClean="0"/>
              <a:t>特になし。</a:t>
            </a:r>
          </a:p>
          <a:p>
            <a:pPr>
              <a:spcBef>
                <a:spcPts val="0"/>
              </a:spcBef>
              <a:defRPr/>
            </a:pPr>
            <a:endParaRPr lang="ja-JP" altLang="en-US" sz="1050" dirty="0" smtClean="0"/>
          </a:p>
          <a:p>
            <a:pPr>
              <a:spcBef>
                <a:spcPts val="0"/>
              </a:spcBef>
              <a:defRPr/>
            </a:pPr>
            <a:r>
              <a:rPr lang="ja-JP" altLang="en-US" sz="1050" dirty="0" smtClean="0"/>
              <a:t>◆受講者への確認事項</a:t>
            </a:r>
          </a:p>
          <a:p>
            <a:pPr>
              <a:spcBef>
                <a:spcPts val="0"/>
              </a:spcBef>
              <a:defRPr/>
            </a:pPr>
            <a:r>
              <a:rPr lang="ja-JP" altLang="en-US" sz="1050" dirty="0" smtClean="0"/>
              <a:t>特になし。</a:t>
            </a:r>
          </a:p>
        </p:txBody>
      </p:sp>
      <p:sp>
        <p:nvSpPr>
          <p:cNvPr id="2"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3" tIns="45776" rIns="91553" bIns="45776" anchor="b"/>
          <a:lstStyle/>
          <a:p>
            <a:pPr algn="ctr" defTabSz="908050" eaLnBrk="1" hangingPunct="1"/>
            <a:fld id="{9A611046-05B5-420F-BDA6-86C4E5DB4ADD}" type="slidenum">
              <a:rPr kumimoji="1" lang="en-US" altLang="ja-JP" sz="900">
                <a:solidFill>
                  <a:srgbClr val="000066"/>
                </a:solidFill>
                <a:latin typeface="Times New Roman" pitchFamily="18" charset="0"/>
              </a:rPr>
              <a:pPr algn="ctr" defTabSz="908050" eaLnBrk="1" hangingPunct="1"/>
              <a:t>3</a:t>
            </a:fld>
            <a:endParaRPr kumimoji="1" lang="en-US" altLang="ja-JP" sz="900" dirty="0">
              <a:solidFill>
                <a:srgbClr val="000066"/>
              </a:solidFill>
              <a:latin typeface="Times New Roman" pitchFamily="18" charset="0"/>
            </a:endParaRPr>
          </a:p>
        </p:txBody>
      </p:sp>
      <p:sp>
        <p:nvSpPr>
          <p:cNvPr id="45060" name="スライド イメージ プレースホルダー 2"/>
          <p:cNvSpPr>
            <a:spLocks noGrp="1" noRot="1" noChangeAspect="1" noTextEdit="1"/>
          </p:cNvSpPr>
          <p:nvPr>
            <p:ph type="sldImg"/>
          </p:nvPr>
        </p:nvSpPr>
        <p:spPr>
          <a:xfrm>
            <a:off x="712788" y="746125"/>
            <a:ext cx="5381625" cy="3727450"/>
          </a:xfrm>
          <a:ln/>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7" name="ノート プレースホルダ 2"/>
          <p:cNvSpPr>
            <a:spLocks noGrp="1"/>
          </p:cNvSpPr>
          <p:nvPr>
            <p:ph type="body" idx="1"/>
          </p:nvPr>
        </p:nvSpPr>
        <p:spPr/>
        <p:txBody>
          <a:bodyPr/>
          <a:lstStyle/>
          <a:p>
            <a:pPr>
              <a:spcBef>
                <a:spcPts val="0"/>
              </a:spcBef>
              <a:defRPr/>
            </a:pPr>
            <a:r>
              <a:rPr lang="ja-JP" altLang="en-US" sz="1050" smtClean="0"/>
              <a:t>ページタイトル： </a:t>
            </a:r>
          </a:p>
          <a:p>
            <a:pPr>
              <a:spcBef>
                <a:spcPts val="0"/>
              </a:spcBef>
              <a:defRPr/>
            </a:pPr>
            <a:r>
              <a:rPr lang="ja-JP" altLang="en-US" sz="1050" smtClean="0"/>
              <a:t>９．業務プロセスの改善　～事例①：自治体クラウド開発実証事業より⑤～　</a:t>
            </a:r>
          </a:p>
          <a:p>
            <a:pPr>
              <a:spcBef>
                <a:spcPts val="0"/>
              </a:spcBef>
              <a:defRPr/>
            </a:pPr>
            <a:endParaRPr lang="ja-JP" altLang="en-US" sz="1050" smtClean="0"/>
          </a:p>
          <a:p>
            <a:pPr>
              <a:spcBef>
                <a:spcPts val="0"/>
              </a:spcBef>
              <a:defRPr/>
            </a:pPr>
            <a:r>
              <a:rPr lang="ja-JP" altLang="en-US" sz="1050" smtClean="0"/>
              <a:t>◆このページのポイント</a:t>
            </a:r>
          </a:p>
          <a:p>
            <a:pPr>
              <a:spcBef>
                <a:spcPts val="0"/>
              </a:spcBef>
              <a:defRPr/>
            </a:pPr>
            <a:r>
              <a:rPr lang="ja-JP" altLang="en-US" sz="1050" smtClean="0"/>
              <a:t>佐賀県の事例を通じてＢＰＲについて理解してもらう。</a:t>
            </a:r>
          </a:p>
          <a:p>
            <a:pPr>
              <a:spcBef>
                <a:spcPts val="0"/>
              </a:spcBef>
              <a:defRPr/>
            </a:pPr>
            <a:r>
              <a:rPr lang="en-US" altLang="ja-JP" sz="1050" smtClean="0"/>
              <a:t>  </a:t>
            </a:r>
            <a:endParaRPr lang="ja-JP" altLang="en-US" sz="1050" smtClean="0"/>
          </a:p>
          <a:p>
            <a:pPr>
              <a:spcBef>
                <a:spcPts val="0"/>
              </a:spcBef>
              <a:defRPr/>
            </a:pPr>
            <a:r>
              <a:rPr lang="ja-JP" altLang="en-US" sz="1050" smtClean="0"/>
              <a:t>◆説明手順</a:t>
            </a:r>
          </a:p>
          <a:p>
            <a:pPr>
              <a:spcBef>
                <a:spcPts val="0"/>
              </a:spcBef>
              <a:defRPr/>
            </a:pPr>
            <a:r>
              <a:rPr lang="ja-JP" altLang="en-US" sz="1050" smtClean="0"/>
              <a:t>所要時間：２分</a:t>
            </a:r>
          </a:p>
          <a:p>
            <a:pPr>
              <a:spcBef>
                <a:spcPts val="0"/>
              </a:spcBef>
              <a:defRPr/>
            </a:pPr>
            <a:r>
              <a:rPr lang="ja-JP" altLang="en-US" sz="1050" smtClean="0"/>
              <a:t>・二つ目の事例は、転出手続き時の滞納状況の確認業務となる。</a:t>
            </a:r>
          </a:p>
          <a:p>
            <a:pPr>
              <a:spcBef>
                <a:spcPts val="0"/>
              </a:spcBef>
              <a:defRPr/>
            </a:pPr>
            <a:r>
              <a:rPr lang="ja-JP" altLang="en-US" sz="1050" smtClean="0"/>
              <a:t>・現行業務では、転出届の処理の際、住基システムに転出登録を行った後、その人の滞納状況を課税システムで確認するという２回のオペレーションを必要とした。</a:t>
            </a:r>
          </a:p>
          <a:p>
            <a:pPr>
              <a:spcBef>
                <a:spcPts val="0"/>
              </a:spcBef>
              <a:defRPr/>
            </a:pPr>
            <a:r>
              <a:rPr lang="ja-JP" altLang="en-US" sz="1050" smtClean="0"/>
              <a:t>・これを転出登録の際、課税情報との情報連携により、画面上で滞納状況を確認できるようにし、業務の効率化を図ることができた。</a:t>
            </a:r>
          </a:p>
          <a:p>
            <a:pPr>
              <a:spcBef>
                <a:spcPts val="0"/>
              </a:spcBef>
              <a:defRPr/>
            </a:pPr>
            <a:endParaRPr lang="en-US" altLang="ja-JP" sz="1050" smtClean="0"/>
          </a:p>
          <a:p>
            <a:pPr>
              <a:spcBef>
                <a:spcPts val="0"/>
              </a:spcBef>
              <a:defRPr/>
            </a:pPr>
            <a:r>
              <a:rPr lang="ja-JP" altLang="en-US" sz="1050" smtClean="0"/>
              <a:t>◆補足事項（スライド未掲載のデータやファクト等）</a:t>
            </a:r>
          </a:p>
          <a:p>
            <a:pPr>
              <a:spcBef>
                <a:spcPts val="0"/>
              </a:spcBef>
              <a:defRPr/>
            </a:pPr>
            <a:r>
              <a:rPr lang="ja-JP" altLang="en-US" sz="1050" smtClean="0"/>
              <a:t>特になし。</a:t>
            </a:r>
          </a:p>
          <a:p>
            <a:pPr>
              <a:spcBef>
                <a:spcPts val="0"/>
              </a:spcBef>
              <a:defRPr/>
            </a:pPr>
            <a:endParaRPr lang="en-US" altLang="ja-JP" sz="1050" smtClean="0"/>
          </a:p>
          <a:p>
            <a:pPr>
              <a:spcBef>
                <a:spcPts val="0"/>
              </a:spcBef>
              <a:defRPr/>
            </a:pPr>
            <a:r>
              <a:rPr lang="ja-JP" altLang="en-US" sz="1050" smtClean="0"/>
              <a:t>◆受講者への確認事項</a:t>
            </a:r>
          </a:p>
          <a:p>
            <a:pPr>
              <a:spcBef>
                <a:spcPts val="0"/>
              </a:spcBef>
              <a:defRPr/>
            </a:pPr>
            <a:r>
              <a:rPr lang="ja-JP" altLang="en-US" sz="1050" smtClean="0"/>
              <a:t>特になし。</a:t>
            </a:r>
          </a:p>
          <a:p>
            <a:pPr>
              <a:spcBef>
                <a:spcPts val="0"/>
              </a:spcBef>
              <a:defRPr/>
            </a:pPr>
            <a:endParaRPr lang="ja-JP" altLang="en-US" sz="1050" dirty="0" smtClean="0"/>
          </a:p>
        </p:txBody>
      </p:sp>
      <p:sp>
        <p:nvSpPr>
          <p:cNvPr id="2"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3" tIns="45776" rIns="91553" bIns="45776" anchor="b"/>
          <a:lstStyle/>
          <a:p>
            <a:pPr algn="ctr" defTabSz="908050" eaLnBrk="1" hangingPunct="1"/>
            <a:fld id="{79A214D2-BA18-4885-B268-BFA708F3A4F2}" type="slidenum">
              <a:rPr kumimoji="1" lang="en-US" altLang="ja-JP" sz="900">
                <a:solidFill>
                  <a:srgbClr val="000066"/>
                </a:solidFill>
                <a:latin typeface="Times New Roman" pitchFamily="18" charset="0"/>
              </a:rPr>
              <a:pPr algn="ctr" defTabSz="908050" eaLnBrk="1" hangingPunct="1"/>
              <a:t>30</a:t>
            </a:fld>
            <a:endParaRPr kumimoji="1" lang="en-US" altLang="ja-JP" sz="900">
              <a:solidFill>
                <a:srgbClr val="000066"/>
              </a:solidFill>
              <a:latin typeface="Times New Roman" pitchFamily="18" charset="0"/>
            </a:endParaRPr>
          </a:p>
        </p:txBody>
      </p:sp>
      <p:sp>
        <p:nvSpPr>
          <p:cNvPr id="72708" name="スライド イメージ プレースホルダー 2"/>
          <p:cNvSpPr>
            <a:spLocks noGrp="1" noRot="1" noChangeAspect="1" noTextEdit="1"/>
          </p:cNvSpPr>
          <p:nvPr>
            <p:ph type="sldImg"/>
          </p:nvPr>
        </p:nvSpPr>
        <p:spPr>
          <a:xfrm>
            <a:off x="712788" y="746125"/>
            <a:ext cx="5381625" cy="3727450"/>
          </a:xfrm>
          <a:ln/>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1" name="ノート プレースホルダ 2"/>
          <p:cNvSpPr>
            <a:spLocks noGrp="1"/>
          </p:cNvSpPr>
          <p:nvPr>
            <p:ph type="body" idx="1"/>
          </p:nvPr>
        </p:nvSpPr>
        <p:spPr/>
        <p:txBody>
          <a:bodyPr/>
          <a:lstStyle/>
          <a:p>
            <a:pPr>
              <a:spcBef>
                <a:spcPts val="0"/>
              </a:spcBef>
              <a:defRPr/>
            </a:pPr>
            <a:r>
              <a:rPr lang="ja-JP" altLang="en-US" sz="1050" smtClean="0"/>
              <a:t>ページタイトル： </a:t>
            </a:r>
          </a:p>
          <a:p>
            <a:pPr>
              <a:spcBef>
                <a:spcPts val="0"/>
              </a:spcBef>
              <a:defRPr/>
            </a:pPr>
            <a:r>
              <a:rPr lang="ja-JP" altLang="en-US" sz="1050" smtClean="0"/>
              <a:t>９．業務プロセスの改善　～事例②：地域情報プラットフォーム活用推進事業より①～　</a:t>
            </a:r>
          </a:p>
          <a:p>
            <a:pPr>
              <a:spcBef>
                <a:spcPts val="0"/>
              </a:spcBef>
              <a:defRPr/>
            </a:pPr>
            <a:endParaRPr lang="ja-JP" altLang="en-US" sz="1050" smtClean="0"/>
          </a:p>
          <a:p>
            <a:pPr>
              <a:spcBef>
                <a:spcPts val="0"/>
              </a:spcBef>
              <a:defRPr/>
            </a:pPr>
            <a:r>
              <a:rPr lang="ja-JP" altLang="en-US" sz="1050" smtClean="0"/>
              <a:t>◆このページのポイント</a:t>
            </a:r>
          </a:p>
          <a:p>
            <a:pPr>
              <a:spcBef>
                <a:spcPts val="0"/>
              </a:spcBef>
              <a:defRPr/>
            </a:pPr>
            <a:r>
              <a:rPr lang="ja-JP" altLang="en-US" sz="1050" smtClean="0"/>
              <a:t>地域情報プラットフォーム活用推進事業の事例を通じてシステム連携による業務プロセスの改善について理解してもらう。</a:t>
            </a:r>
          </a:p>
          <a:p>
            <a:pPr>
              <a:spcBef>
                <a:spcPts val="0"/>
              </a:spcBef>
              <a:defRPr/>
            </a:pPr>
            <a:r>
              <a:rPr lang="en-US" altLang="ja-JP" sz="1050" smtClean="0"/>
              <a:t>  </a:t>
            </a:r>
            <a:endParaRPr lang="ja-JP" altLang="en-US" sz="1050" smtClean="0"/>
          </a:p>
          <a:p>
            <a:pPr>
              <a:spcBef>
                <a:spcPts val="0"/>
              </a:spcBef>
              <a:defRPr/>
            </a:pPr>
            <a:r>
              <a:rPr lang="ja-JP" altLang="en-US" sz="1050" smtClean="0"/>
              <a:t>◆説明手順</a:t>
            </a:r>
          </a:p>
          <a:p>
            <a:pPr>
              <a:spcBef>
                <a:spcPts val="0"/>
              </a:spcBef>
              <a:defRPr/>
            </a:pPr>
            <a:r>
              <a:rPr lang="ja-JP" altLang="en-US" sz="1050" smtClean="0"/>
              <a:t>所要時間：２分</a:t>
            </a:r>
          </a:p>
          <a:p>
            <a:pPr>
              <a:spcBef>
                <a:spcPts val="0"/>
              </a:spcBef>
              <a:defRPr/>
            </a:pPr>
            <a:r>
              <a:rPr lang="ja-JP" altLang="en-US" sz="1050" smtClean="0"/>
              <a:t>・二つ目の事例として、地域情報プラットフォーム活用推進事業の事例を紹介する。</a:t>
            </a:r>
          </a:p>
          <a:p>
            <a:pPr>
              <a:spcBef>
                <a:spcPts val="0"/>
              </a:spcBef>
              <a:defRPr/>
            </a:pPr>
            <a:r>
              <a:rPr lang="ja-JP" altLang="en-US" sz="1050" smtClean="0"/>
              <a:t>・地域情報プラットフォーム活用推進事業では、様々なシステム間の連携を可能にするために地域情報プラットフォームを導入し解決を図った。地方公共団体間等における効率的な業務システム連携と最適な業務プロセスに向けた業務改革を行うことにより、住民の利便性向上と行政業務の効率化を実現することを目指し、その実現のために必要な検討・実証を実施した。</a:t>
            </a:r>
          </a:p>
          <a:p>
            <a:pPr>
              <a:spcBef>
                <a:spcPts val="0"/>
              </a:spcBef>
              <a:defRPr/>
            </a:pPr>
            <a:endParaRPr lang="en-US" altLang="ja-JP" sz="1050" smtClean="0"/>
          </a:p>
          <a:p>
            <a:pPr>
              <a:spcBef>
                <a:spcPts val="0"/>
              </a:spcBef>
              <a:defRPr/>
            </a:pPr>
            <a:r>
              <a:rPr lang="ja-JP" altLang="en-US" sz="1050" smtClean="0"/>
              <a:t>◆補足事項（スライド未掲載のデータやファクト等）</a:t>
            </a:r>
          </a:p>
          <a:p>
            <a:pPr>
              <a:spcBef>
                <a:spcPts val="0"/>
              </a:spcBef>
              <a:defRPr/>
            </a:pPr>
            <a:r>
              <a:rPr lang="ja-JP" altLang="en-US" sz="1050" smtClean="0"/>
              <a:t>地域情報プラットフォーム活用推進事業　成果報告書</a:t>
            </a:r>
            <a:endParaRPr lang="en-US" altLang="ja-JP" sz="1050" smtClean="0"/>
          </a:p>
          <a:p>
            <a:pPr>
              <a:spcBef>
                <a:spcPts val="0"/>
              </a:spcBef>
              <a:defRPr/>
            </a:pPr>
            <a:r>
              <a:rPr lang="ja-JP" altLang="en-US" sz="1050" smtClean="0"/>
              <a:t>（</a:t>
            </a:r>
            <a:r>
              <a:rPr lang="en-US" altLang="ja-JP" sz="1050" smtClean="0"/>
              <a:t>http://www.soumu.go.jp/menu_seisaku/ictseisaku/ictriyou/platform.html</a:t>
            </a:r>
            <a:r>
              <a:rPr lang="ja-JP" altLang="en-US" sz="1050" smtClean="0"/>
              <a:t>）</a:t>
            </a:r>
          </a:p>
          <a:p>
            <a:pPr>
              <a:spcBef>
                <a:spcPts val="0"/>
              </a:spcBef>
              <a:defRPr/>
            </a:pPr>
            <a:endParaRPr lang="en-US" altLang="ja-JP" sz="1050" smtClean="0"/>
          </a:p>
          <a:p>
            <a:pPr>
              <a:spcBef>
                <a:spcPts val="0"/>
              </a:spcBef>
              <a:defRPr/>
            </a:pPr>
            <a:r>
              <a:rPr lang="ja-JP" altLang="en-US" sz="1050" smtClean="0"/>
              <a:t>◆受講者への確認事項</a:t>
            </a:r>
          </a:p>
          <a:p>
            <a:pPr>
              <a:spcBef>
                <a:spcPts val="0"/>
              </a:spcBef>
              <a:defRPr/>
            </a:pPr>
            <a:r>
              <a:rPr lang="ja-JP" altLang="en-US" sz="1050" smtClean="0"/>
              <a:t>特になし。</a:t>
            </a:r>
          </a:p>
          <a:p>
            <a:pPr>
              <a:spcBef>
                <a:spcPts val="0"/>
              </a:spcBef>
              <a:defRPr/>
            </a:pPr>
            <a:endParaRPr lang="ja-JP" altLang="en-US" sz="1050" dirty="0" smtClean="0"/>
          </a:p>
        </p:txBody>
      </p:sp>
      <p:sp>
        <p:nvSpPr>
          <p:cNvPr id="2"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3" tIns="45776" rIns="91553" bIns="45776" anchor="b"/>
          <a:lstStyle/>
          <a:p>
            <a:pPr algn="ctr" defTabSz="908050" eaLnBrk="1" hangingPunct="1"/>
            <a:fld id="{15204E53-A410-42B5-9BAB-25CF5CA1E3CF}" type="slidenum">
              <a:rPr kumimoji="1" lang="en-US" altLang="ja-JP" sz="900">
                <a:solidFill>
                  <a:srgbClr val="000066"/>
                </a:solidFill>
                <a:latin typeface="Times New Roman" pitchFamily="18" charset="0"/>
              </a:rPr>
              <a:pPr algn="ctr" defTabSz="908050" eaLnBrk="1" hangingPunct="1"/>
              <a:t>31</a:t>
            </a:fld>
            <a:endParaRPr kumimoji="1" lang="en-US" altLang="ja-JP" sz="900">
              <a:solidFill>
                <a:srgbClr val="000066"/>
              </a:solidFill>
              <a:latin typeface="Times New Roman" pitchFamily="18" charset="0"/>
            </a:endParaRPr>
          </a:p>
        </p:txBody>
      </p:sp>
      <p:sp>
        <p:nvSpPr>
          <p:cNvPr id="73732" name="スライド イメージ プレースホルダー 2"/>
          <p:cNvSpPr>
            <a:spLocks noGrp="1" noRot="1" noChangeAspect="1" noTextEdit="1"/>
          </p:cNvSpPr>
          <p:nvPr>
            <p:ph type="sldImg"/>
          </p:nvPr>
        </p:nvSpPr>
        <p:spPr>
          <a:xfrm>
            <a:off x="712788" y="746125"/>
            <a:ext cx="5381625" cy="3727450"/>
          </a:xfrm>
          <a:ln/>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5" name="ノート プレースホルダ 2"/>
          <p:cNvSpPr>
            <a:spLocks noGrp="1"/>
          </p:cNvSpPr>
          <p:nvPr>
            <p:ph type="body" idx="1"/>
          </p:nvPr>
        </p:nvSpPr>
        <p:spPr/>
        <p:txBody>
          <a:bodyPr/>
          <a:lstStyle/>
          <a:p>
            <a:pPr>
              <a:spcBef>
                <a:spcPts val="0"/>
              </a:spcBef>
              <a:defRPr/>
            </a:pPr>
            <a:r>
              <a:rPr lang="ja-JP" altLang="en-US" sz="1050" smtClean="0"/>
              <a:t>ページタイトル： </a:t>
            </a:r>
          </a:p>
          <a:p>
            <a:pPr>
              <a:spcBef>
                <a:spcPts val="0"/>
              </a:spcBef>
              <a:defRPr/>
            </a:pPr>
            <a:r>
              <a:rPr lang="ja-JP" altLang="en-US" sz="1050" smtClean="0"/>
              <a:t>９．業務プロセスの改善　～事例②：地域情報プラットフォーム活用推進事業より②～　</a:t>
            </a:r>
          </a:p>
          <a:p>
            <a:pPr>
              <a:spcBef>
                <a:spcPts val="0"/>
              </a:spcBef>
              <a:defRPr/>
            </a:pPr>
            <a:endParaRPr lang="ja-JP" altLang="en-US" sz="1050" smtClean="0"/>
          </a:p>
          <a:p>
            <a:pPr>
              <a:spcBef>
                <a:spcPts val="0"/>
              </a:spcBef>
              <a:defRPr/>
            </a:pPr>
            <a:r>
              <a:rPr lang="ja-JP" altLang="en-US" sz="1050" smtClean="0"/>
              <a:t>◆このページのポイント</a:t>
            </a:r>
          </a:p>
          <a:p>
            <a:pPr>
              <a:spcBef>
                <a:spcPts val="0"/>
              </a:spcBef>
              <a:defRPr/>
            </a:pPr>
            <a:r>
              <a:rPr lang="ja-JP" altLang="en-US" sz="1050" smtClean="0"/>
              <a:t>地域情報プラットフォーム活用推進事業の事例を通じてシステム連携による業務プロセスの改善について理解してもらう。</a:t>
            </a:r>
          </a:p>
          <a:p>
            <a:pPr>
              <a:spcBef>
                <a:spcPts val="0"/>
              </a:spcBef>
              <a:defRPr/>
            </a:pPr>
            <a:r>
              <a:rPr lang="en-US" altLang="ja-JP" sz="1050" smtClean="0"/>
              <a:t>  </a:t>
            </a:r>
            <a:endParaRPr lang="ja-JP" altLang="en-US" sz="1050" smtClean="0"/>
          </a:p>
          <a:p>
            <a:pPr>
              <a:spcBef>
                <a:spcPts val="0"/>
              </a:spcBef>
              <a:defRPr/>
            </a:pPr>
            <a:r>
              <a:rPr lang="ja-JP" altLang="en-US" sz="1050" smtClean="0"/>
              <a:t>◆説明手順</a:t>
            </a:r>
          </a:p>
          <a:p>
            <a:pPr>
              <a:spcBef>
                <a:spcPts val="0"/>
              </a:spcBef>
              <a:defRPr/>
            </a:pPr>
            <a:r>
              <a:rPr lang="ja-JP" altLang="en-US" sz="1050" smtClean="0"/>
              <a:t>所要時間：１分</a:t>
            </a:r>
          </a:p>
          <a:p>
            <a:pPr>
              <a:spcBef>
                <a:spcPts val="0"/>
              </a:spcBef>
              <a:defRPr/>
            </a:pPr>
            <a:r>
              <a:rPr lang="ja-JP" altLang="en-US" sz="1050" smtClean="0"/>
              <a:t>・この事例においても同様に業務の改善方針を５つに絞っている。現状分析を行った後、現状業務における問題点や職員の改善要望を解決するために業務改革のパターンを整理した。</a:t>
            </a:r>
          </a:p>
          <a:p>
            <a:pPr>
              <a:spcBef>
                <a:spcPts val="0"/>
              </a:spcBef>
              <a:defRPr/>
            </a:pPr>
            <a:endParaRPr lang="en-US" altLang="ja-JP" sz="1050" smtClean="0"/>
          </a:p>
          <a:p>
            <a:pPr>
              <a:spcBef>
                <a:spcPts val="0"/>
              </a:spcBef>
              <a:defRPr/>
            </a:pPr>
            <a:r>
              <a:rPr lang="ja-JP" altLang="en-US" sz="1050" smtClean="0"/>
              <a:t>◆補足事項（スライド未掲載のデータやファクト等）</a:t>
            </a:r>
          </a:p>
          <a:p>
            <a:pPr>
              <a:spcBef>
                <a:spcPts val="0"/>
              </a:spcBef>
              <a:defRPr/>
            </a:pPr>
            <a:r>
              <a:rPr lang="ja-JP" altLang="en-US" sz="1050" smtClean="0"/>
              <a:t>特になし。</a:t>
            </a:r>
          </a:p>
          <a:p>
            <a:pPr>
              <a:spcBef>
                <a:spcPts val="0"/>
              </a:spcBef>
              <a:defRPr/>
            </a:pPr>
            <a:endParaRPr lang="en-US" altLang="ja-JP" sz="1050" smtClean="0"/>
          </a:p>
          <a:p>
            <a:pPr>
              <a:spcBef>
                <a:spcPts val="0"/>
              </a:spcBef>
              <a:defRPr/>
            </a:pPr>
            <a:r>
              <a:rPr lang="ja-JP" altLang="en-US" sz="1050" smtClean="0"/>
              <a:t>◆受講者への確認事項</a:t>
            </a:r>
          </a:p>
          <a:p>
            <a:pPr>
              <a:spcBef>
                <a:spcPts val="0"/>
              </a:spcBef>
              <a:defRPr/>
            </a:pPr>
            <a:r>
              <a:rPr lang="ja-JP" altLang="en-US" sz="1050" smtClean="0"/>
              <a:t>特になし。</a:t>
            </a:r>
            <a:endParaRPr lang="ja-JP" altLang="en-US" sz="1050" dirty="0" smtClean="0"/>
          </a:p>
        </p:txBody>
      </p:sp>
      <p:sp>
        <p:nvSpPr>
          <p:cNvPr id="2"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3" tIns="45776" rIns="91553" bIns="45776" anchor="b"/>
          <a:lstStyle/>
          <a:p>
            <a:pPr algn="ctr" defTabSz="908050" eaLnBrk="1" hangingPunct="1"/>
            <a:fld id="{215ADDC6-F345-482E-97A9-88E0363DFE35}" type="slidenum">
              <a:rPr kumimoji="1" lang="en-US" altLang="ja-JP" sz="900">
                <a:solidFill>
                  <a:srgbClr val="000066"/>
                </a:solidFill>
                <a:latin typeface="Times New Roman" pitchFamily="18" charset="0"/>
              </a:rPr>
              <a:pPr algn="ctr" defTabSz="908050" eaLnBrk="1" hangingPunct="1"/>
              <a:t>32</a:t>
            </a:fld>
            <a:endParaRPr kumimoji="1" lang="en-US" altLang="ja-JP" sz="900">
              <a:solidFill>
                <a:srgbClr val="000066"/>
              </a:solidFill>
              <a:latin typeface="Times New Roman" pitchFamily="18" charset="0"/>
            </a:endParaRPr>
          </a:p>
        </p:txBody>
      </p:sp>
      <p:sp>
        <p:nvSpPr>
          <p:cNvPr id="74756" name="スライド イメージ プレースホルダー 2"/>
          <p:cNvSpPr>
            <a:spLocks noGrp="1" noRot="1" noChangeAspect="1" noTextEdit="1"/>
          </p:cNvSpPr>
          <p:nvPr>
            <p:ph type="sldImg"/>
          </p:nvPr>
        </p:nvSpPr>
        <p:spPr>
          <a:xfrm>
            <a:off x="712788" y="746125"/>
            <a:ext cx="5381625" cy="3727450"/>
          </a:xfrm>
          <a:ln/>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9" name="ノート プレースホルダ 2"/>
          <p:cNvSpPr>
            <a:spLocks noGrp="1"/>
          </p:cNvSpPr>
          <p:nvPr>
            <p:ph type="body" idx="1"/>
          </p:nvPr>
        </p:nvSpPr>
        <p:spPr/>
        <p:txBody>
          <a:bodyPr/>
          <a:lstStyle/>
          <a:p>
            <a:pPr>
              <a:spcBef>
                <a:spcPts val="0"/>
              </a:spcBef>
              <a:defRPr/>
            </a:pPr>
            <a:r>
              <a:rPr lang="ja-JP" altLang="en-US" sz="1050" smtClean="0"/>
              <a:t>ページタイトル： </a:t>
            </a:r>
          </a:p>
          <a:p>
            <a:pPr>
              <a:spcBef>
                <a:spcPts val="0"/>
              </a:spcBef>
              <a:defRPr/>
            </a:pPr>
            <a:r>
              <a:rPr lang="ja-JP" altLang="en-US" sz="1050" smtClean="0"/>
              <a:t>９．業務プロセスの改善　～事例②：地域情報プラットフォーム活用推進事業より③～　</a:t>
            </a:r>
          </a:p>
          <a:p>
            <a:pPr>
              <a:spcBef>
                <a:spcPts val="0"/>
              </a:spcBef>
              <a:defRPr/>
            </a:pPr>
            <a:endParaRPr lang="ja-JP" altLang="en-US" sz="1050" smtClean="0"/>
          </a:p>
          <a:p>
            <a:pPr>
              <a:spcBef>
                <a:spcPts val="0"/>
              </a:spcBef>
              <a:defRPr/>
            </a:pPr>
            <a:r>
              <a:rPr lang="ja-JP" altLang="en-US" sz="1050" smtClean="0"/>
              <a:t>◆このページのポイント</a:t>
            </a:r>
          </a:p>
          <a:p>
            <a:pPr>
              <a:spcBef>
                <a:spcPts val="0"/>
              </a:spcBef>
              <a:defRPr/>
            </a:pPr>
            <a:r>
              <a:rPr lang="ja-JP" altLang="en-US" sz="1050" smtClean="0"/>
              <a:t>地域情報プラットフォーム活用推進事業の事例を通じてシステム連携による業務プロセスの改善について理解してもらう。</a:t>
            </a:r>
          </a:p>
          <a:p>
            <a:pPr>
              <a:spcBef>
                <a:spcPts val="0"/>
              </a:spcBef>
              <a:defRPr/>
            </a:pPr>
            <a:r>
              <a:rPr lang="en-US" altLang="ja-JP" sz="1050" smtClean="0"/>
              <a:t>  </a:t>
            </a:r>
            <a:endParaRPr lang="ja-JP" altLang="en-US" sz="1050" smtClean="0"/>
          </a:p>
          <a:p>
            <a:pPr>
              <a:spcBef>
                <a:spcPts val="0"/>
              </a:spcBef>
              <a:defRPr/>
            </a:pPr>
            <a:r>
              <a:rPr lang="ja-JP" altLang="en-US" sz="1050" smtClean="0"/>
              <a:t>◆説明手順</a:t>
            </a:r>
          </a:p>
          <a:p>
            <a:pPr>
              <a:spcBef>
                <a:spcPts val="0"/>
              </a:spcBef>
              <a:defRPr/>
            </a:pPr>
            <a:r>
              <a:rPr lang="ja-JP" altLang="en-US" sz="1050" smtClean="0"/>
              <a:t>所要時間：２分</a:t>
            </a:r>
          </a:p>
          <a:p>
            <a:pPr>
              <a:spcBef>
                <a:spcPts val="0"/>
              </a:spcBef>
              <a:defRPr/>
            </a:pPr>
            <a:r>
              <a:rPr lang="ja-JP" altLang="en-US" sz="1050" smtClean="0"/>
              <a:t>・地域情報プラットフォームの活用による業務改革のパターンの具体例を２つ紹介する。</a:t>
            </a:r>
          </a:p>
          <a:p>
            <a:pPr>
              <a:spcBef>
                <a:spcPts val="0"/>
              </a:spcBef>
              <a:defRPr/>
            </a:pPr>
            <a:r>
              <a:rPr lang="ja-JP" altLang="en-US" sz="1050" smtClean="0"/>
              <a:t>・まず一つ目は、住民経由の情報連携を組織間で直接連携とするパターンで、所得証明書等の添付書類を不要にした事例である。</a:t>
            </a:r>
          </a:p>
          <a:p>
            <a:pPr>
              <a:spcBef>
                <a:spcPts val="0"/>
              </a:spcBef>
              <a:defRPr/>
            </a:pPr>
            <a:r>
              <a:rPr lang="ja-JP" altLang="en-US" sz="1050" smtClean="0"/>
              <a:t>・従来は、引越しの際、転出先自治体の乳幼児医療担当課に医療費助成資格認定申請を提出する場合に、転出元自治体の発行する所得証明書等の添付書類が必要だった。</a:t>
            </a:r>
          </a:p>
          <a:p>
            <a:pPr>
              <a:spcBef>
                <a:spcPts val="0"/>
              </a:spcBef>
              <a:defRPr/>
            </a:pPr>
            <a:r>
              <a:rPr lang="ja-JP" altLang="en-US" sz="1050" smtClean="0"/>
              <a:t>・これを自治体間の情報連携により、必要な情報は組織間で直接照会するようにして添付書類不要とした。</a:t>
            </a:r>
          </a:p>
          <a:p>
            <a:pPr>
              <a:spcBef>
                <a:spcPts val="0"/>
              </a:spcBef>
              <a:defRPr/>
            </a:pPr>
            <a:endParaRPr lang="en-US" altLang="ja-JP" sz="1050" smtClean="0"/>
          </a:p>
          <a:p>
            <a:pPr>
              <a:spcBef>
                <a:spcPts val="0"/>
              </a:spcBef>
              <a:defRPr/>
            </a:pPr>
            <a:r>
              <a:rPr lang="ja-JP" altLang="en-US" sz="1050" smtClean="0"/>
              <a:t>◆補足事項（スライド未掲載のデータやファクト等）</a:t>
            </a:r>
          </a:p>
          <a:p>
            <a:pPr>
              <a:spcBef>
                <a:spcPts val="0"/>
              </a:spcBef>
              <a:defRPr/>
            </a:pPr>
            <a:r>
              <a:rPr lang="ja-JP" altLang="en-US" sz="1050" smtClean="0"/>
              <a:t>特になし。</a:t>
            </a:r>
          </a:p>
          <a:p>
            <a:pPr>
              <a:spcBef>
                <a:spcPts val="0"/>
              </a:spcBef>
              <a:defRPr/>
            </a:pPr>
            <a:endParaRPr lang="en-US" altLang="ja-JP" sz="1050" smtClean="0"/>
          </a:p>
          <a:p>
            <a:pPr>
              <a:spcBef>
                <a:spcPts val="0"/>
              </a:spcBef>
              <a:defRPr/>
            </a:pPr>
            <a:r>
              <a:rPr lang="ja-JP" altLang="en-US" sz="1050" smtClean="0"/>
              <a:t>◆受講者への確認事項</a:t>
            </a:r>
          </a:p>
          <a:p>
            <a:pPr>
              <a:spcBef>
                <a:spcPts val="0"/>
              </a:spcBef>
              <a:defRPr/>
            </a:pPr>
            <a:r>
              <a:rPr lang="ja-JP" altLang="en-US" sz="1050" smtClean="0"/>
              <a:t>特になし。</a:t>
            </a:r>
            <a:endParaRPr lang="ja-JP" altLang="en-US" sz="1050" dirty="0" smtClean="0"/>
          </a:p>
        </p:txBody>
      </p:sp>
      <p:sp>
        <p:nvSpPr>
          <p:cNvPr id="2"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3" tIns="45776" rIns="91553" bIns="45776" anchor="b"/>
          <a:lstStyle/>
          <a:p>
            <a:pPr algn="ctr" defTabSz="908050" eaLnBrk="1" hangingPunct="1"/>
            <a:fld id="{2C8AAB48-10C9-4F80-91E0-CA76A779278B}" type="slidenum">
              <a:rPr kumimoji="1" lang="en-US" altLang="ja-JP" sz="900">
                <a:solidFill>
                  <a:srgbClr val="000066"/>
                </a:solidFill>
                <a:latin typeface="Times New Roman" pitchFamily="18" charset="0"/>
              </a:rPr>
              <a:pPr algn="ctr" defTabSz="908050" eaLnBrk="1" hangingPunct="1"/>
              <a:t>33</a:t>
            </a:fld>
            <a:endParaRPr kumimoji="1" lang="en-US" altLang="ja-JP" sz="900">
              <a:solidFill>
                <a:srgbClr val="000066"/>
              </a:solidFill>
              <a:latin typeface="Times New Roman" pitchFamily="18" charset="0"/>
            </a:endParaRPr>
          </a:p>
        </p:txBody>
      </p:sp>
      <p:sp>
        <p:nvSpPr>
          <p:cNvPr id="75780" name="スライド イメージ プレースホルダー 2"/>
          <p:cNvSpPr>
            <a:spLocks noGrp="1" noRot="1" noChangeAspect="1" noTextEdit="1"/>
          </p:cNvSpPr>
          <p:nvPr>
            <p:ph type="sldImg"/>
          </p:nvPr>
        </p:nvSpPr>
        <p:spPr>
          <a:xfrm>
            <a:off x="712788" y="746125"/>
            <a:ext cx="5381625" cy="3727450"/>
          </a:xfrm>
          <a:ln/>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3" name="ノート プレースホルダ 2"/>
          <p:cNvSpPr>
            <a:spLocks noGrp="1"/>
          </p:cNvSpPr>
          <p:nvPr>
            <p:ph type="body" idx="1"/>
          </p:nvPr>
        </p:nvSpPr>
        <p:spPr/>
        <p:txBody>
          <a:bodyPr/>
          <a:lstStyle/>
          <a:p>
            <a:pPr>
              <a:spcBef>
                <a:spcPts val="0"/>
              </a:spcBef>
              <a:defRPr/>
            </a:pPr>
            <a:r>
              <a:rPr lang="ja-JP" altLang="en-US" sz="1050" smtClean="0"/>
              <a:t>ページタイトル： </a:t>
            </a:r>
          </a:p>
          <a:p>
            <a:pPr>
              <a:spcBef>
                <a:spcPts val="0"/>
              </a:spcBef>
              <a:defRPr/>
            </a:pPr>
            <a:r>
              <a:rPr lang="ja-JP" altLang="en-US" sz="1050" smtClean="0"/>
              <a:t>９．業務プロセスの改善　～事例②：地域情報プラットフォーム活用推進事業より④～　</a:t>
            </a:r>
          </a:p>
          <a:p>
            <a:pPr>
              <a:spcBef>
                <a:spcPts val="0"/>
              </a:spcBef>
              <a:defRPr/>
            </a:pPr>
            <a:endParaRPr lang="ja-JP" altLang="en-US" sz="1050" smtClean="0"/>
          </a:p>
          <a:p>
            <a:pPr>
              <a:spcBef>
                <a:spcPts val="0"/>
              </a:spcBef>
              <a:defRPr/>
            </a:pPr>
            <a:r>
              <a:rPr lang="ja-JP" altLang="en-US" sz="1050" smtClean="0"/>
              <a:t>◆このページのポイント</a:t>
            </a:r>
          </a:p>
          <a:p>
            <a:pPr>
              <a:spcBef>
                <a:spcPts val="0"/>
              </a:spcBef>
              <a:defRPr/>
            </a:pPr>
            <a:r>
              <a:rPr lang="ja-JP" altLang="en-US" sz="1050" smtClean="0"/>
              <a:t>地域情報プラットフォーム活用推進事業の事例を通じてシステム連携による業務プロセスの改善について理解してもらう。</a:t>
            </a:r>
          </a:p>
          <a:p>
            <a:pPr>
              <a:spcBef>
                <a:spcPts val="0"/>
              </a:spcBef>
              <a:defRPr/>
            </a:pPr>
            <a:r>
              <a:rPr lang="en-US" altLang="ja-JP" sz="1050" smtClean="0"/>
              <a:t>  </a:t>
            </a:r>
            <a:endParaRPr lang="ja-JP" altLang="en-US" sz="1050" smtClean="0"/>
          </a:p>
          <a:p>
            <a:pPr>
              <a:spcBef>
                <a:spcPts val="0"/>
              </a:spcBef>
              <a:defRPr/>
            </a:pPr>
            <a:r>
              <a:rPr lang="ja-JP" altLang="en-US" sz="1050" smtClean="0"/>
              <a:t>◆説明手順</a:t>
            </a:r>
          </a:p>
          <a:p>
            <a:pPr>
              <a:spcBef>
                <a:spcPts val="0"/>
              </a:spcBef>
              <a:defRPr/>
            </a:pPr>
            <a:r>
              <a:rPr lang="ja-JP" altLang="en-US" sz="1050" smtClean="0"/>
              <a:t>所要時間：２分</a:t>
            </a:r>
          </a:p>
          <a:p>
            <a:pPr>
              <a:spcBef>
                <a:spcPts val="0"/>
              </a:spcBef>
              <a:defRPr/>
            </a:pPr>
            <a:r>
              <a:rPr lang="ja-JP" altLang="en-US" sz="1050" smtClean="0"/>
              <a:t>・もうひとつの業務改革事例を紹介する。これは納税通知の返戻対応の効率化を図った事例である。</a:t>
            </a:r>
          </a:p>
          <a:p>
            <a:pPr>
              <a:spcBef>
                <a:spcPts val="0"/>
              </a:spcBef>
              <a:defRPr/>
            </a:pPr>
            <a:r>
              <a:rPr lang="ja-JP" altLang="en-US" sz="1050" smtClean="0"/>
              <a:t>・</a:t>
            </a:r>
            <a:r>
              <a:rPr lang="en-US" altLang="ja-JP" sz="1050" smtClean="0"/>
              <a:t>Z</a:t>
            </a:r>
            <a:r>
              <a:rPr lang="ja-JP" altLang="en-US" sz="1050" smtClean="0"/>
              <a:t>県</a:t>
            </a:r>
            <a:r>
              <a:rPr lang="en-US" altLang="ja-JP" sz="1050" smtClean="0"/>
              <a:t>Y</a:t>
            </a:r>
            <a:r>
              <a:rPr lang="ja-JP" altLang="en-US" sz="1050" smtClean="0"/>
              <a:t>市から</a:t>
            </a:r>
            <a:r>
              <a:rPr lang="en-US" altLang="ja-JP" sz="1050" smtClean="0"/>
              <a:t>X</a:t>
            </a:r>
            <a:r>
              <a:rPr lang="ja-JP" altLang="en-US" sz="1050" smtClean="0"/>
              <a:t>市に転居してきたＡさんは、住民基本台帳は正しい住所となっていたが、</a:t>
            </a:r>
            <a:r>
              <a:rPr lang="en-US" altLang="ja-JP" sz="1050" smtClean="0"/>
              <a:t>Z</a:t>
            </a:r>
            <a:r>
              <a:rPr lang="ja-JP" altLang="en-US" sz="1050" smtClean="0"/>
              <a:t>県</a:t>
            </a:r>
            <a:r>
              <a:rPr lang="en-US" altLang="ja-JP" sz="1050" smtClean="0"/>
              <a:t>Y</a:t>
            </a:r>
            <a:r>
              <a:rPr lang="ja-JP" altLang="en-US" sz="1050" smtClean="0"/>
              <a:t>市の固定資産税の台帳や</a:t>
            </a:r>
            <a:r>
              <a:rPr lang="en-US" altLang="ja-JP" sz="1050" smtClean="0"/>
              <a:t>Z</a:t>
            </a:r>
            <a:r>
              <a:rPr lang="ja-JP" altLang="en-US" sz="1050" smtClean="0"/>
              <a:t>県の自動車税の台帳は住所が書き換わっていなかった。</a:t>
            </a:r>
            <a:endParaRPr lang="en-US" altLang="ja-JP" sz="1050" smtClean="0"/>
          </a:p>
          <a:p>
            <a:pPr>
              <a:spcBef>
                <a:spcPts val="0"/>
              </a:spcBef>
              <a:defRPr/>
            </a:pPr>
            <a:r>
              <a:rPr lang="ja-JP" altLang="en-US" sz="1050" smtClean="0"/>
              <a:t>・この場合に納税通知書送付の際に現住所と異なることで返戻が発生する。</a:t>
            </a:r>
            <a:r>
              <a:rPr lang="en-US" altLang="ja-JP" sz="1050" smtClean="0"/>
              <a:t>Y</a:t>
            </a:r>
            <a:r>
              <a:rPr lang="ja-JP" altLang="en-US" sz="1050" smtClean="0"/>
              <a:t>市、</a:t>
            </a:r>
            <a:r>
              <a:rPr lang="en-US" altLang="ja-JP" sz="1050" smtClean="0"/>
              <a:t>Z</a:t>
            </a:r>
            <a:r>
              <a:rPr lang="ja-JP" altLang="en-US" sz="1050" smtClean="0"/>
              <a:t>県では、返戻後にそれぞれの担当者が</a:t>
            </a:r>
            <a:r>
              <a:rPr lang="en-US" altLang="ja-JP" sz="1050" smtClean="0"/>
              <a:t>X</a:t>
            </a:r>
            <a:r>
              <a:rPr lang="ja-JP" altLang="en-US" sz="1050" smtClean="0"/>
              <a:t>市へ住所の照会を行い、正しい住所を連絡してもらうことで台帳を更新して再発送していた。</a:t>
            </a:r>
          </a:p>
          <a:p>
            <a:pPr>
              <a:spcBef>
                <a:spcPts val="0"/>
              </a:spcBef>
              <a:defRPr/>
            </a:pPr>
            <a:endParaRPr lang="en-US" altLang="ja-JP" sz="1050" smtClean="0"/>
          </a:p>
          <a:p>
            <a:pPr>
              <a:spcBef>
                <a:spcPts val="0"/>
              </a:spcBef>
              <a:defRPr/>
            </a:pPr>
            <a:r>
              <a:rPr lang="ja-JP" altLang="en-US" sz="1050" smtClean="0"/>
              <a:t>◆補足事項（スライド未掲載のデータやファクト等）</a:t>
            </a:r>
          </a:p>
          <a:p>
            <a:pPr>
              <a:spcBef>
                <a:spcPts val="0"/>
              </a:spcBef>
              <a:defRPr/>
            </a:pPr>
            <a:r>
              <a:rPr lang="ja-JP" altLang="en-US" sz="1050" smtClean="0"/>
              <a:t>特になし。</a:t>
            </a:r>
          </a:p>
          <a:p>
            <a:pPr>
              <a:spcBef>
                <a:spcPts val="0"/>
              </a:spcBef>
              <a:defRPr/>
            </a:pPr>
            <a:endParaRPr lang="en-US" altLang="ja-JP" sz="1050" smtClean="0"/>
          </a:p>
          <a:p>
            <a:pPr>
              <a:spcBef>
                <a:spcPts val="0"/>
              </a:spcBef>
              <a:defRPr/>
            </a:pPr>
            <a:r>
              <a:rPr lang="ja-JP" altLang="en-US" sz="1050" smtClean="0"/>
              <a:t>◆受講者への確認事項</a:t>
            </a:r>
          </a:p>
          <a:p>
            <a:pPr>
              <a:spcBef>
                <a:spcPts val="0"/>
              </a:spcBef>
              <a:defRPr/>
            </a:pPr>
            <a:r>
              <a:rPr lang="ja-JP" altLang="en-US" sz="1050" smtClean="0"/>
              <a:t>特になし。</a:t>
            </a:r>
          </a:p>
          <a:p>
            <a:pPr>
              <a:spcBef>
                <a:spcPts val="0"/>
              </a:spcBef>
              <a:defRPr/>
            </a:pPr>
            <a:endParaRPr lang="ja-JP" altLang="en-US" sz="1050" smtClean="0"/>
          </a:p>
          <a:p>
            <a:pPr>
              <a:spcBef>
                <a:spcPts val="0"/>
              </a:spcBef>
              <a:defRPr/>
            </a:pPr>
            <a:endParaRPr lang="ja-JP" altLang="en-US" sz="1050" dirty="0" smtClean="0"/>
          </a:p>
        </p:txBody>
      </p:sp>
      <p:sp>
        <p:nvSpPr>
          <p:cNvPr id="2"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3" tIns="45776" rIns="91553" bIns="45776" anchor="b"/>
          <a:lstStyle/>
          <a:p>
            <a:pPr algn="ctr" defTabSz="908050" eaLnBrk="1" hangingPunct="1"/>
            <a:fld id="{B108229B-A002-4898-931B-6434A640101C}" type="slidenum">
              <a:rPr kumimoji="1" lang="en-US" altLang="ja-JP" sz="900">
                <a:solidFill>
                  <a:srgbClr val="000066"/>
                </a:solidFill>
                <a:latin typeface="Times New Roman" pitchFamily="18" charset="0"/>
              </a:rPr>
              <a:pPr algn="ctr" defTabSz="908050" eaLnBrk="1" hangingPunct="1"/>
              <a:t>34</a:t>
            </a:fld>
            <a:endParaRPr kumimoji="1" lang="en-US" altLang="ja-JP" sz="900">
              <a:solidFill>
                <a:srgbClr val="000066"/>
              </a:solidFill>
              <a:latin typeface="Times New Roman" pitchFamily="18" charset="0"/>
            </a:endParaRPr>
          </a:p>
        </p:txBody>
      </p:sp>
      <p:sp>
        <p:nvSpPr>
          <p:cNvPr id="76804" name="スライド イメージ プレースホルダー 2"/>
          <p:cNvSpPr>
            <a:spLocks noGrp="1" noRot="1" noChangeAspect="1" noTextEdit="1"/>
          </p:cNvSpPr>
          <p:nvPr>
            <p:ph type="sldImg"/>
          </p:nvPr>
        </p:nvSpPr>
        <p:spPr>
          <a:xfrm>
            <a:off x="712788" y="746125"/>
            <a:ext cx="5381625" cy="3727450"/>
          </a:xfrm>
          <a:ln/>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7" name="ノート プレースホルダ 2"/>
          <p:cNvSpPr>
            <a:spLocks noGrp="1"/>
          </p:cNvSpPr>
          <p:nvPr>
            <p:ph type="body" idx="1"/>
          </p:nvPr>
        </p:nvSpPr>
        <p:spPr/>
        <p:txBody>
          <a:bodyPr/>
          <a:lstStyle/>
          <a:p>
            <a:pPr>
              <a:spcBef>
                <a:spcPts val="0"/>
              </a:spcBef>
              <a:defRPr/>
            </a:pPr>
            <a:r>
              <a:rPr lang="ja-JP" altLang="en-US" sz="1050" smtClean="0"/>
              <a:t>ページタイトル： </a:t>
            </a:r>
          </a:p>
          <a:p>
            <a:pPr>
              <a:spcBef>
                <a:spcPts val="0"/>
              </a:spcBef>
              <a:defRPr/>
            </a:pPr>
            <a:r>
              <a:rPr lang="ja-JP" altLang="en-US" sz="1050" smtClean="0"/>
              <a:t>９．業務プロセスの改善　～事例②：地域情報プラットフォーム活用推進事業より⑤～　</a:t>
            </a:r>
          </a:p>
          <a:p>
            <a:pPr>
              <a:spcBef>
                <a:spcPts val="0"/>
              </a:spcBef>
              <a:defRPr/>
            </a:pPr>
            <a:endParaRPr lang="ja-JP" altLang="en-US" sz="1050" smtClean="0"/>
          </a:p>
          <a:p>
            <a:pPr>
              <a:spcBef>
                <a:spcPts val="0"/>
              </a:spcBef>
              <a:defRPr/>
            </a:pPr>
            <a:r>
              <a:rPr lang="ja-JP" altLang="en-US" sz="1050" smtClean="0"/>
              <a:t>◆このページのポイント</a:t>
            </a:r>
          </a:p>
          <a:p>
            <a:pPr>
              <a:spcBef>
                <a:spcPts val="0"/>
              </a:spcBef>
              <a:defRPr/>
            </a:pPr>
            <a:r>
              <a:rPr lang="ja-JP" altLang="en-US" sz="1050" smtClean="0"/>
              <a:t>地域情報プラットフォーム活用推進事業の事例を通じてシステム連携による業務プロセスの改善について理解してもらう。</a:t>
            </a:r>
          </a:p>
          <a:p>
            <a:pPr>
              <a:spcBef>
                <a:spcPts val="0"/>
              </a:spcBef>
              <a:defRPr/>
            </a:pPr>
            <a:r>
              <a:rPr lang="en-US" altLang="ja-JP" sz="1050" smtClean="0"/>
              <a:t>  </a:t>
            </a:r>
            <a:endParaRPr lang="ja-JP" altLang="en-US" sz="1050" smtClean="0"/>
          </a:p>
          <a:p>
            <a:pPr>
              <a:spcBef>
                <a:spcPts val="0"/>
              </a:spcBef>
              <a:defRPr/>
            </a:pPr>
            <a:r>
              <a:rPr lang="ja-JP" altLang="en-US" sz="1050" smtClean="0"/>
              <a:t>◆説明手順</a:t>
            </a:r>
          </a:p>
          <a:p>
            <a:pPr>
              <a:spcBef>
                <a:spcPts val="0"/>
              </a:spcBef>
              <a:defRPr/>
            </a:pPr>
            <a:r>
              <a:rPr lang="ja-JP" altLang="en-US" sz="1050" smtClean="0"/>
              <a:t>所要時間：２分</a:t>
            </a:r>
          </a:p>
          <a:p>
            <a:pPr>
              <a:spcBef>
                <a:spcPts val="0"/>
              </a:spcBef>
              <a:defRPr/>
            </a:pPr>
            <a:r>
              <a:rPr lang="ja-JP" altLang="en-US" sz="1050" smtClean="0"/>
              <a:t>・これに対し、システム間の連携を図ることにより、転居と同時に固定資産税、自動車税の台帳の住所も書き変わるよう改善した。</a:t>
            </a:r>
          </a:p>
          <a:p>
            <a:pPr>
              <a:spcBef>
                <a:spcPts val="0"/>
              </a:spcBef>
              <a:defRPr/>
            </a:pPr>
            <a:r>
              <a:rPr lang="ja-JP" altLang="en-US" sz="1050" smtClean="0"/>
              <a:t>・これにより正しい住所に送付されるため、同様のケースでも納税通知書が確実に届くようになった。</a:t>
            </a:r>
          </a:p>
          <a:p>
            <a:pPr>
              <a:spcBef>
                <a:spcPts val="0"/>
              </a:spcBef>
              <a:defRPr/>
            </a:pPr>
            <a:r>
              <a:rPr lang="ja-JP" altLang="en-US" sz="1050" smtClean="0"/>
              <a:t>・住民にとっても、職員にとってもサービス向上、業務効率化が図れた事例である。</a:t>
            </a:r>
          </a:p>
          <a:p>
            <a:pPr>
              <a:spcBef>
                <a:spcPts val="0"/>
              </a:spcBef>
              <a:defRPr/>
            </a:pPr>
            <a:endParaRPr lang="en-US" altLang="ja-JP" sz="1050" smtClean="0"/>
          </a:p>
          <a:p>
            <a:pPr>
              <a:spcBef>
                <a:spcPts val="0"/>
              </a:spcBef>
              <a:defRPr/>
            </a:pPr>
            <a:r>
              <a:rPr lang="ja-JP" altLang="en-US" sz="1050" smtClean="0"/>
              <a:t>◆補足事項（スライド未掲載のデータやファクト等）</a:t>
            </a:r>
          </a:p>
          <a:p>
            <a:pPr>
              <a:spcBef>
                <a:spcPts val="0"/>
              </a:spcBef>
              <a:defRPr/>
            </a:pPr>
            <a:r>
              <a:rPr lang="ja-JP" altLang="en-US" sz="1050" smtClean="0"/>
              <a:t>特になし。</a:t>
            </a:r>
          </a:p>
          <a:p>
            <a:pPr>
              <a:spcBef>
                <a:spcPts val="0"/>
              </a:spcBef>
              <a:defRPr/>
            </a:pPr>
            <a:endParaRPr lang="en-US" altLang="ja-JP" sz="1050" smtClean="0"/>
          </a:p>
          <a:p>
            <a:pPr>
              <a:spcBef>
                <a:spcPts val="0"/>
              </a:spcBef>
              <a:defRPr/>
            </a:pPr>
            <a:r>
              <a:rPr lang="ja-JP" altLang="en-US" sz="1050" smtClean="0"/>
              <a:t>◆受講者への確認事項</a:t>
            </a:r>
          </a:p>
          <a:p>
            <a:pPr>
              <a:spcBef>
                <a:spcPts val="0"/>
              </a:spcBef>
              <a:defRPr/>
            </a:pPr>
            <a:r>
              <a:rPr lang="ja-JP" altLang="en-US" sz="1050" smtClean="0"/>
              <a:t>特になし。</a:t>
            </a:r>
            <a:endParaRPr lang="ja-JP" altLang="en-US" sz="1050" dirty="0" smtClean="0"/>
          </a:p>
        </p:txBody>
      </p:sp>
      <p:sp>
        <p:nvSpPr>
          <p:cNvPr id="2"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3" tIns="45776" rIns="91553" bIns="45776" anchor="b"/>
          <a:lstStyle/>
          <a:p>
            <a:pPr algn="ctr" defTabSz="908050" eaLnBrk="1" hangingPunct="1"/>
            <a:fld id="{035411AF-4241-4C8B-93E4-C3F5B4D5092D}" type="slidenum">
              <a:rPr kumimoji="1" lang="en-US" altLang="ja-JP" sz="900">
                <a:solidFill>
                  <a:srgbClr val="000066"/>
                </a:solidFill>
                <a:latin typeface="Times New Roman" pitchFamily="18" charset="0"/>
              </a:rPr>
              <a:pPr algn="ctr" defTabSz="908050" eaLnBrk="1" hangingPunct="1"/>
              <a:t>35</a:t>
            </a:fld>
            <a:endParaRPr kumimoji="1" lang="en-US" altLang="ja-JP" sz="900">
              <a:solidFill>
                <a:srgbClr val="000066"/>
              </a:solidFill>
              <a:latin typeface="Times New Roman" pitchFamily="18" charset="0"/>
            </a:endParaRPr>
          </a:p>
        </p:txBody>
      </p:sp>
      <p:sp>
        <p:nvSpPr>
          <p:cNvPr id="77828" name="スライド イメージ プレースホルダー 2"/>
          <p:cNvSpPr>
            <a:spLocks noGrp="1" noRot="1" noChangeAspect="1" noTextEdit="1"/>
          </p:cNvSpPr>
          <p:nvPr>
            <p:ph type="sldImg"/>
          </p:nvPr>
        </p:nvSpPr>
        <p:spPr>
          <a:xfrm>
            <a:off x="712788" y="746125"/>
            <a:ext cx="5381625" cy="3727450"/>
          </a:xfrm>
          <a:ln/>
        </p:spPr>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7" name="ノート プレースホルダ 2"/>
          <p:cNvSpPr>
            <a:spLocks noGrp="1"/>
          </p:cNvSpPr>
          <p:nvPr>
            <p:ph type="body" idx="1"/>
          </p:nvPr>
        </p:nvSpPr>
        <p:spPr/>
        <p:txBody>
          <a:bodyPr/>
          <a:lstStyle/>
          <a:p>
            <a:pPr>
              <a:spcBef>
                <a:spcPts val="0"/>
              </a:spcBef>
              <a:defRPr/>
            </a:pPr>
            <a:r>
              <a:rPr lang="ja-JP" altLang="en-US" sz="1050" dirty="0" smtClean="0"/>
              <a:t>ページタイトル： </a:t>
            </a:r>
          </a:p>
          <a:p>
            <a:pPr>
              <a:spcBef>
                <a:spcPts val="0"/>
              </a:spcBef>
              <a:defRPr/>
            </a:pPr>
            <a:r>
              <a:rPr lang="ja-JP" altLang="en-US" sz="1050" dirty="0" smtClean="0"/>
              <a:t>１０</a:t>
            </a:r>
            <a:r>
              <a:rPr lang="ja-JP" altLang="ja-JP" sz="1050" dirty="0" smtClean="0"/>
              <a:t>．</a:t>
            </a:r>
            <a:r>
              <a:rPr lang="ja-JP" altLang="en-US" sz="1050" dirty="0" smtClean="0"/>
              <a:t>特定個人情報の安全管理措置の例（番号法対応）　</a:t>
            </a:r>
          </a:p>
          <a:p>
            <a:pPr>
              <a:spcBef>
                <a:spcPts val="0"/>
              </a:spcBef>
              <a:defRPr/>
            </a:pPr>
            <a:endParaRPr lang="ja-JP" altLang="en-US" sz="1050" dirty="0" smtClean="0"/>
          </a:p>
          <a:p>
            <a:pPr>
              <a:spcBef>
                <a:spcPts val="0"/>
              </a:spcBef>
              <a:defRPr/>
            </a:pPr>
            <a:r>
              <a:rPr lang="ja-JP" altLang="en-US" sz="1050" dirty="0" smtClean="0"/>
              <a:t>◆このページのポイント</a:t>
            </a:r>
          </a:p>
          <a:p>
            <a:pPr>
              <a:spcBef>
                <a:spcPts val="0"/>
              </a:spcBef>
              <a:defRPr/>
            </a:pPr>
            <a:r>
              <a:rPr lang="ja-JP" altLang="en-US" sz="1050" dirty="0" smtClean="0"/>
              <a:t>番号法における安全管理措置で地域情報プラットフォームや総務省事業での業務プロセスモデルの活用を理解してもらう</a:t>
            </a:r>
          </a:p>
          <a:p>
            <a:pPr>
              <a:spcBef>
                <a:spcPts val="0"/>
              </a:spcBef>
              <a:defRPr/>
            </a:pPr>
            <a:r>
              <a:rPr lang="en-US" altLang="ja-JP" sz="1050" dirty="0" smtClean="0"/>
              <a:t>  </a:t>
            </a:r>
            <a:endParaRPr lang="ja-JP" altLang="en-US" sz="1050" dirty="0" smtClean="0"/>
          </a:p>
          <a:p>
            <a:pPr>
              <a:spcBef>
                <a:spcPts val="0"/>
              </a:spcBef>
              <a:defRPr/>
            </a:pPr>
            <a:r>
              <a:rPr lang="ja-JP" altLang="en-US" sz="1050" dirty="0" smtClean="0"/>
              <a:t>◆説明手順</a:t>
            </a:r>
          </a:p>
          <a:p>
            <a:pPr>
              <a:spcBef>
                <a:spcPts val="0"/>
              </a:spcBef>
              <a:defRPr/>
            </a:pPr>
            <a:r>
              <a:rPr lang="ja-JP" altLang="en-US" sz="1050" dirty="0" smtClean="0"/>
              <a:t>所要時間：１分</a:t>
            </a:r>
          </a:p>
          <a:p>
            <a:pPr>
              <a:spcBef>
                <a:spcPts val="0"/>
              </a:spcBef>
              <a:defRPr/>
            </a:pPr>
            <a:r>
              <a:rPr lang="ja-JP" altLang="en-US" sz="1050" dirty="0" smtClean="0"/>
              <a:t>・事例の経緯を説明</a:t>
            </a:r>
            <a:endParaRPr lang="en-US" altLang="ja-JP" sz="1050" dirty="0" smtClean="0"/>
          </a:p>
          <a:p>
            <a:pPr>
              <a:spcBef>
                <a:spcPts val="0"/>
              </a:spcBef>
              <a:defRPr/>
            </a:pPr>
            <a:endParaRPr lang="en-US" altLang="ja-JP" sz="1050" dirty="0" smtClean="0"/>
          </a:p>
          <a:p>
            <a:pPr>
              <a:spcBef>
                <a:spcPts val="0"/>
              </a:spcBef>
              <a:defRPr/>
            </a:pPr>
            <a:r>
              <a:rPr lang="ja-JP" altLang="en-US" sz="1050" dirty="0" smtClean="0"/>
              <a:t>◆補足事項（スライド未掲載のデータやファクト等）</a:t>
            </a:r>
          </a:p>
          <a:p>
            <a:pPr>
              <a:spcBef>
                <a:spcPts val="0"/>
              </a:spcBef>
              <a:defRPr/>
            </a:pPr>
            <a:r>
              <a:rPr lang="ja-JP" altLang="en-US" sz="1050" dirty="0" smtClean="0"/>
              <a:t>特になし。</a:t>
            </a:r>
          </a:p>
          <a:p>
            <a:pPr>
              <a:spcBef>
                <a:spcPts val="0"/>
              </a:spcBef>
              <a:defRPr/>
            </a:pPr>
            <a:endParaRPr lang="en-US" altLang="ja-JP" sz="1050" dirty="0" smtClean="0"/>
          </a:p>
          <a:p>
            <a:pPr>
              <a:spcBef>
                <a:spcPts val="0"/>
              </a:spcBef>
              <a:defRPr/>
            </a:pPr>
            <a:r>
              <a:rPr lang="ja-JP" altLang="en-US" sz="1050" dirty="0" smtClean="0"/>
              <a:t>◆受講者への確認事項</a:t>
            </a:r>
          </a:p>
          <a:p>
            <a:pPr>
              <a:spcBef>
                <a:spcPts val="0"/>
              </a:spcBef>
              <a:defRPr/>
            </a:pPr>
            <a:r>
              <a:rPr lang="ja-JP" altLang="en-US" sz="1050" dirty="0" smtClean="0"/>
              <a:t>特になし。</a:t>
            </a:r>
          </a:p>
        </p:txBody>
      </p:sp>
      <p:sp>
        <p:nvSpPr>
          <p:cNvPr id="2"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3" tIns="45776" rIns="91553" bIns="45776" anchor="b"/>
          <a:lstStyle/>
          <a:p>
            <a:pPr algn="ctr" defTabSz="908050" eaLnBrk="1" hangingPunct="1"/>
            <a:fld id="{035411AF-4241-4C8B-93E4-C3F5B4D5092D}" type="slidenum">
              <a:rPr kumimoji="1" lang="en-US" altLang="ja-JP" sz="900">
                <a:solidFill>
                  <a:srgbClr val="000066"/>
                </a:solidFill>
                <a:latin typeface="Times New Roman" pitchFamily="18" charset="0"/>
              </a:rPr>
              <a:pPr algn="ctr" defTabSz="908050" eaLnBrk="1" hangingPunct="1"/>
              <a:t>36</a:t>
            </a:fld>
            <a:endParaRPr kumimoji="1" lang="en-US" altLang="ja-JP" sz="900" dirty="0">
              <a:solidFill>
                <a:srgbClr val="000066"/>
              </a:solidFill>
              <a:latin typeface="Times New Roman" pitchFamily="18" charset="0"/>
            </a:endParaRPr>
          </a:p>
        </p:txBody>
      </p:sp>
      <p:sp>
        <p:nvSpPr>
          <p:cNvPr id="77828" name="スライド イメージ プレースホルダー 2"/>
          <p:cNvSpPr>
            <a:spLocks noGrp="1" noRot="1" noChangeAspect="1" noTextEdit="1"/>
          </p:cNvSpPr>
          <p:nvPr>
            <p:ph type="sldImg"/>
          </p:nvPr>
        </p:nvSpPr>
        <p:spPr>
          <a:xfrm>
            <a:off x="712788" y="746125"/>
            <a:ext cx="5381625" cy="3727450"/>
          </a:xfrm>
          <a:ln/>
        </p:spPr>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7" name="ノート プレースホルダ 2"/>
          <p:cNvSpPr>
            <a:spLocks noGrp="1"/>
          </p:cNvSpPr>
          <p:nvPr>
            <p:ph type="body" idx="1"/>
          </p:nvPr>
        </p:nvSpPr>
        <p:spPr/>
        <p:txBody>
          <a:bodyPr/>
          <a:lstStyle/>
          <a:p>
            <a:pPr>
              <a:spcBef>
                <a:spcPts val="0"/>
              </a:spcBef>
              <a:defRPr/>
            </a:pPr>
            <a:r>
              <a:rPr lang="ja-JP" altLang="en-US" sz="1050" dirty="0" smtClean="0"/>
              <a:t>ページタイトル： </a:t>
            </a:r>
          </a:p>
          <a:p>
            <a:pPr>
              <a:spcBef>
                <a:spcPts val="0"/>
              </a:spcBef>
              <a:defRPr/>
            </a:pPr>
            <a:r>
              <a:rPr lang="ja-JP" altLang="en-US" sz="1050" dirty="0" smtClean="0"/>
              <a:t>１０</a:t>
            </a:r>
            <a:r>
              <a:rPr lang="ja-JP" altLang="ja-JP" sz="1050" dirty="0" smtClean="0"/>
              <a:t>．</a:t>
            </a:r>
            <a:r>
              <a:rPr lang="ja-JP" altLang="en-US" sz="1050" dirty="0" smtClean="0"/>
              <a:t>特定個人情報の安全管理措置の例（番号法対応）　</a:t>
            </a:r>
          </a:p>
          <a:p>
            <a:pPr>
              <a:spcBef>
                <a:spcPts val="0"/>
              </a:spcBef>
              <a:defRPr/>
            </a:pPr>
            <a:endParaRPr lang="ja-JP" altLang="en-US" sz="1050" dirty="0" smtClean="0"/>
          </a:p>
          <a:p>
            <a:pPr>
              <a:spcBef>
                <a:spcPts val="0"/>
              </a:spcBef>
              <a:defRPr/>
            </a:pPr>
            <a:r>
              <a:rPr lang="ja-JP" altLang="en-US" sz="1050" dirty="0" smtClean="0"/>
              <a:t>◆このページのポイント</a:t>
            </a:r>
          </a:p>
          <a:p>
            <a:pPr>
              <a:spcBef>
                <a:spcPts val="0"/>
              </a:spcBef>
              <a:defRPr/>
            </a:pPr>
            <a:r>
              <a:rPr lang="ja-JP" altLang="en-US" sz="1050" dirty="0" smtClean="0"/>
              <a:t>番号法における安全管理措置で地域情報プラットフォームや総務省事業での業務プロセスモデルの活用を理解してもらう</a:t>
            </a:r>
          </a:p>
          <a:p>
            <a:pPr>
              <a:spcBef>
                <a:spcPts val="0"/>
              </a:spcBef>
              <a:defRPr/>
            </a:pPr>
            <a:r>
              <a:rPr lang="en-US" altLang="ja-JP" sz="1050" dirty="0" smtClean="0"/>
              <a:t>  </a:t>
            </a:r>
            <a:endParaRPr lang="ja-JP" altLang="en-US" sz="1050" dirty="0" smtClean="0"/>
          </a:p>
          <a:p>
            <a:pPr>
              <a:spcBef>
                <a:spcPts val="0"/>
              </a:spcBef>
              <a:defRPr/>
            </a:pPr>
            <a:r>
              <a:rPr lang="ja-JP" altLang="en-US" sz="1050" dirty="0" smtClean="0"/>
              <a:t>◆説明手順</a:t>
            </a:r>
          </a:p>
          <a:p>
            <a:pPr>
              <a:spcBef>
                <a:spcPts val="0"/>
              </a:spcBef>
              <a:defRPr/>
            </a:pPr>
            <a:r>
              <a:rPr lang="ja-JP" altLang="en-US" sz="1050" dirty="0" smtClean="0"/>
              <a:t>所要時間：３分</a:t>
            </a:r>
          </a:p>
          <a:p>
            <a:pPr>
              <a:spcBef>
                <a:spcPts val="0"/>
              </a:spcBef>
              <a:defRPr/>
            </a:pPr>
            <a:r>
              <a:rPr lang="ja-JP" altLang="en-US" sz="1050" dirty="0" smtClean="0"/>
              <a:t>・モデルとなる地域情報プラットフォームや総務省業務プロセスモデルを説明</a:t>
            </a:r>
            <a:endParaRPr lang="en-US" altLang="ja-JP" sz="1050" dirty="0" smtClean="0"/>
          </a:p>
          <a:p>
            <a:pPr>
              <a:spcBef>
                <a:spcPts val="0"/>
              </a:spcBef>
              <a:defRPr/>
            </a:pPr>
            <a:r>
              <a:rPr lang="ja-JP" altLang="en-US" sz="1050" dirty="0" smtClean="0"/>
              <a:t>・複数団体で同一業務の分析を担当、事例は生活保護</a:t>
            </a:r>
            <a:endParaRPr lang="en-US" altLang="ja-JP" sz="1050" dirty="0" smtClean="0"/>
          </a:p>
          <a:p>
            <a:pPr>
              <a:spcBef>
                <a:spcPts val="0"/>
              </a:spcBef>
              <a:defRPr/>
            </a:pPr>
            <a:r>
              <a:rPr lang="ja-JP" altLang="en-US" sz="1050" dirty="0" smtClean="0"/>
              <a:t>・業務の流れが整理された後に特定個人情報を抽出し、リスク評価をすることを説明</a:t>
            </a:r>
            <a:endParaRPr lang="en-US" altLang="ja-JP" sz="1050" dirty="0" smtClean="0"/>
          </a:p>
          <a:p>
            <a:pPr>
              <a:spcBef>
                <a:spcPts val="0"/>
              </a:spcBef>
              <a:defRPr/>
            </a:pPr>
            <a:endParaRPr lang="en-US" altLang="ja-JP" sz="1050" dirty="0" smtClean="0"/>
          </a:p>
          <a:p>
            <a:pPr>
              <a:spcBef>
                <a:spcPts val="0"/>
              </a:spcBef>
              <a:defRPr/>
            </a:pPr>
            <a:r>
              <a:rPr lang="ja-JP" altLang="en-US" sz="1050" dirty="0" smtClean="0"/>
              <a:t>◆補足事項（スライド未掲載のデータやファクト等）</a:t>
            </a:r>
          </a:p>
          <a:p>
            <a:pPr>
              <a:spcBef>
                <a:spcPts val="0"/>
              </a:spcBef>
              <a:defRPr/>
            </a:pPr>
            <a:r>
              <a:rPr lang="ja-JP" altLang="en-US" sz="1050" dirty="0" smtClean="0"/>
              <a:t>特になし。</a:t>
            </a:r>
          </a:p>
          <a:p>
            <a:pPr>
              <a:spcBef>
                <a:spcPts val="0"/>
              </a:spcBef>
              <a:defRPr/>
            </a:pPr>
            <a:endParaRPr lang="en-US" altLang="ja-JP" sz="1050" dirty="0" smtClean="0"/>
          </a:p>
          <a:p>
            <a:pPr>
              <a:spcBef>
                <a:spcPts val="0"/>
              </a:spcBef>
              <a:defRPr/>
            </a:pPr>
            <a:r>
              <a:rPr lang="ja-JP" altLang="en-US" sz="1050" dirty="0" smtClean="0"/>
              <a:t>◆受講者への確認事項</a:t>
            </a:r>
          </a:p>
          <a:p>
            <a:pPr>
              <a:spcBef>
                <a:spcPts val="0"/>
              </a:spcBef>
              <a:defRPr/>
            </a:pPr>
            <a:r>
              <a:rPr lang="ja-JP" altLang="en-US" sz="1050" dirty="0" smtClean="0"/>
              <a:t>特になし。</a:t>
            </a:r>
          </a:p>
        </p:txBody>
      </p:sp>
      <p:sp>
        <p:nvSpPr>
          <p:cNvPr id="2"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3" tIns="45776" rIns="91553" bIns="45776" anchor="b"/>
          <a:lstStyle/>
          <a:p>
            <a:pPr algn="ctr" defTabSz="908050" eaLnBrk="1" hangingPunct="1"/>
            <a:fld id="{035411AF-4241-4C8B-93E4-C3F5B4D5092D}" type="slidenum">
              <a:rPr kumimoji="1" lang="en-US" altLang="ja-JP" sz="900">
                <a:solidFill>
                  <a:srgbClr val="000066"/>
                </a:solidFill>
                <a:latin typeface="Times New Roman" pitchFamily="18" charset="0"/>
              </a:rPr>
              <a:pPr algn="ctr" defTabSz="908050" eaLnBrk="1" hangingPunct="1"/>
              <a:t>37</a:t>
            </a:fld>
            <a:endParaRPr kumimoji="1" lang="en-US" altLang="ja-JP" sz="900" dirty="0">
              <a:solidFill>
                <a:srgbClr val="000066"/>
              </a:solidFill>
              <a:latin typeface="Times New Roman" pitchFamily="18" charset="0"/>
            </a:endParaRPr>
          </a:p>
        </p:txBody>
      </p:sp>
      <p:sp>
        <p:nvSpPr>
          <p:cNvPr id="77828" name="スライド イメージ プレースホルダー 2"/>
          <p:cNvSpPr>
            <a:spLocks noGrp="1" noRot="1" noChangeAspect="1" noTextEdit="1"/>
          </p:cNvSpPr>
          <p:nvPr>
            <p:ph type="sldImg"/>
          </p:nvPr>
        </p:nvSpPr>
        <p:spPr>
          <a:xfrm>
            <a:off x="712788" y="746125"/>
            <a:ext cx="5381625" cy="3727450"/>
          </a:xfrm>
          <a:ln/>
        </p:spPr>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7" name="ノート プレースホルダ 2"/>
          <p:cNvSpPr>
            <a:spLocks noGrp="1"/>
          </p:cNvSpPr>
          <p:nvPr>
            <p:ph type="body" idx="1"/>
          </p:nvPr>
        </p:nvSpPr>
        <p:spPr/>
        <p:txBody>
          <a:bodyPr/>
          <a:lstStyle/>
          <a:p>
            <a:pPr>
              <a:spcBef>
                <a:spcPts val="0"/>
              </a:spcBef>
              <a:defRPr/>
            </a:pPr>
            <a:r>
              <a:rPr lang="ja-JP" altLang="en-US" sz="1050" dirty="0" smtClean="0"/>
              <a:t>１０</a:t>
            </a:r>
            <a:r>
              <a:rPr lang="ja-JP" altLang="ja-JP" sz="1050" dirty="0" smtClean="0"/>
              <a:t>．</a:t>
            </a:r>
            <a:r>
              <a:rPr lang="ja-JP" altLang="en-US" sz="1050" dirty="0" smtClean="0"/>
              <a:t>特定個人情報の安全管理措置の例（番号法対応）　</a:t>
            </a:r>
          </a:p>
          <a:p>
            <a:pPr>
              <a:spcBef>
                <a:spcPts val="0"/>
              </a:spcBef>
              <a:defRPr/>
            </a:pPr>
            <a:endParaRPr lang="ja-JP" altLang="en-US" sz="1050" dirty="0" smtClean="0"/>
          </a:p>
          <a:p>
            <a:pPr>
              <a:spcBef>
                <a:spcPts val="0"/>
              </a:spcBef>
              <a:defRPr/>
            </a:pPr>
            <a:r>
              <a:rPr lang="ja-JP" altLang="en-US" sz="1050" dirty="0" smtClean="0"/>
              <a:t>◆このページのポイント</a:t>
            </a:r>
          </a:p>
          <a:p>
            <a:pPr>
              <a:spcBef>
                <a:spcPts val="0"/>
              </a:spcBef>
              <a:defRPr/>
            </a:pPr>
            <a:r>
              <a:rPr lang="ja-JP" altLang="en-US" sz="1050" dirty="0" smtClean="0"/>
              <a:t>番号法における安全管理措置で地域情報プラットフォームや総務省事業での業務プロセスモデルの活用を理解してもらう</a:t>
            </a:r>
          </a:p>
          <a:p>
            <a:pPr>
              <a:spcBef>
                <a:spcPts val="0"/>
              </a:spcBef>
              <a:defRPr/>
            </a:pPr>
            <a:r>
              <a:rPr lang="en-US" altLang="ja-JP" sz="1050" dirty="0" smtClean="0"/>
              <a:t>  </a:t>
            </a:r>
            <a:endParaRPr lang="ja-JP" altLang="en-US" sz="1050" dirty="0" smtClean="0"/>
          </a:p>
          <a:p>
            <a:pPr>
              <a:spcBef>
                <a:spcPts val="0"/>
              </a:spcBef>
              <a:defRPr/>
            </a:pPr>
            <a:r>
              <a:rPr lang="ja-JP" altLang="en-US" sz="1050" dirty="0" smtClean="0"/>
              <a:t>◆説明手順</a:t>
            </a:r>
          </a:p>
          <a:p>
            <a:pPr>
              <a:spcBef>
                <a:spcPts val="0"/>
              </a:spcBef>
              <a:defRPr/>
            </a:pPr>
            <a:r>
              <a:rPr lang="ja-JP" altLang="en-US" sz="1050" dirty="0" smtClean="0"/>
              <a:t>所要時間：３分</a:t>
            </a:r>
          </a:p>
          <a:p>
            <a:pPr>
              <a:spcBef>
                <a:spcPts val="0"/>
              </a:spcBef>
              <a:defRPr/>
            </a:pPr>
            <a:r>
              <a:rPr lang="ja-JP" altLang="en-US" sz="1050" dirty="0" smtClean="0"/>
              <a:t>・、事例は生活保護</a:t>
            </a:r>
            <a:endParaRPr lang="en-US" altLang="ja-JP" sz="1050" dirty="0" smtClean="0"/>
          </a:p>
          <a:p>
            <a:pPr>
              <a:spcBef>
                <a:spcPts val="0"/>
              </a:spcBef>
              <a:defRPr/>
            </a:pPr>
            <a:r>
              <a:rPr lang="ja-JP" altLang="en-US" sz="1050" dirty="0" smtClean="0"/>
              <a:t>・業務の流れが整理された後に特定個人情報を抽出し、ガイドラインの要求事項を確認しながら整理する</a:t>
            </a:r>
            <a:endParaRPr lang="en-US" altLang="ja-JP" sz="1050" dirty="0" smtClean="0"/>
          </a:p>
          <a:p>
            <a:pPr>
              <a:spcBef>
                <a:spcPts val="0"/>
              </a:spcBef>
              <a:defRPr/>
            </a:pPr>
            <a:r>
              <a:rPr lang="ja-JP" altLang="en-US" sz="1050" dirty="0" smtClean="0"/>
              <a:t>・情報資産評価をすることで、資産そのものの整理や区分けを行う。</a:t>
            </a:r>
            <a:endParaRPr lang="en-US" altLang="ja-JP" sz="1050" dirty="0" smtClean="0"/>
          </a:p>
          <a:p>
            <a:pPr>
              <a:spcBef>
                <a:spcPts val="0"/>
              </a:spcBef>
              <a:defRPr/>
            </a:pPr>
            <a:r>
              <a:rPr lang="ja-JP" altLang="en-US" sz="1050" dirty="0" smtClean="0"/>
              <a:t>例えば情報資産評価４の中に切り離しができるものがあれば分け、頻繁に使うものとそうでないものを分離することで管理を容易にする。</a:t>
            </a:r>
            <a:endParaRPr lang="en-US" altLang="ja-JP" sz="1050" dirty="0" smtClean="0"/>
          </a:p>
          <a:p>
            <a:pPr>
              <a:spcBef>
                <a:spcPts val="0"/>
              </a:spcBef>
              <a:defRPr/>
            </a:pPr>
            <a:endParaRPr lang="en-US" altLang="ja-JP" sz="1050" dirty="0" smtClean="0"/>
          </a:p>
          <a:p>
            <a:pPr>
              <a:spcBef>
                <a:spcPts val="0"/>
              </a:spcBef>
              <a:defRPr/>
            </a:pPr>
            <a:r>
              <a:rPr lang="ja-JP" altLang="en-US" sz="1050" dirty="0" smtClean="0"/>
              <a:t>◆補足事項（スライド未掲載のデータやファクト等）</a:t>
            </a:r>
          </a:p>
          <a:p>
            <a:pPr>
              <a:spcBef>
                <a:spcPts val="0"/>
              </a:spcBef>
              <a:defRPr/>
            </a:pPr>
            <a:r>
              <a:rPr lang="ja-JP" altLang="en-US" sz="1050" dirty="0" smtClean="0"/>
              <a:t>特になし。</a:t>
            </a:r>
          </a:p>
          <a:p>
            <a:pPr>
              <a:spcBef>
                <a:spcPts val="0"/>
              </a:spcBef>
              <a:defRPr/>
            </a:pPr>
            <a:endParaRPr lang="en-US" altLang="ja-JP" sz="1050" dirty="0" smtClean="0"/>
          </a:p>
          <a:p>
            <a:pPr>
              <a:spcBef>
                <a:spcPts val="0"/>
              </a:spcBef>
              <a:defRPr/>
            </a:pPr>
            <a:r>
              <a:rPr lang="ja-JP" altLang="en-US" sz="1050" dirty="0" smtClean="0"/>
              <a:t>◆受講者への確認事項</a:t>
            </a:r>
          </a:p>
          <a:p>
            <a:pPr>
              <a:spcBef>
                <a:spcPts val="0"/>
              </a:spcBef>
              <a:defRPr/>
            </a:pPr>
            <a:r>
              <a:rPr lang="ja-JP" altLang="en-US" sz="1050" dirty="0" smtClean="0"/>
              <a:t>特になし。</a:t>
            </a:r>
          </a:p>
        </p:txBody>
      </p:sp>
      <p:sp>
        <p:nvSpPr>
          <p:cNvPr id="2"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3" tIns="45776" rIns="91553" bIns="45776" anchor="b"/>
          <a:lstStyle/>
          <a:p>
            <a:pPr algn="ctr" defTabSz="908050" eaLnBrk="1" hangingPunct="1"/>
            <a:fld id="{035411AF-4241-4C8B-93E4-C3F5B4D5092D}" type="slidenum">
              <a:rPr kumimoji="1" lang="en-US" altLang="ja-JP" sz="900">
                <a:solidFill>
                  <a:srgbClr val="000066"/>
                </a:solidFill>
                <a:latin typeface="Times New Roman" pitchFamily="18" charset="0"/>
              </a:rPr>
              <a:pPr algn="ctr" defTabSz="908050" eaLnBrk="1" hangingPunct="1"/>
              <a:t>38</a:t>
            </a:fld>
            <a:endParaRPr kumimoji="1" lang="en-US" altLang="ja-JP" sz="900" dirty="0">
              <a:solidFill>
                <a:srgbClr val="000066"/>
              </a:solidFill>
              <a:latin typeface="Times New Roman" pitchFamily="18" charset="0"/>
            </a:endParaRPr>
          </a:p>
        </p:txBody>
      </p:sp>
      <p:sp>
        <p:nvSpPr>
          <p:cNvPr id="77828" name="スライド イメージ プレースホルダー 2"/>
          <p:cNvSpPr>
            <a:spLocks noGrp="1" noRot="1" noChangeAspect="1" noTextEdit="1"/>
          </p:cNvSpPr>
          <p:nvPr>
            <p:ph type="sldImg"/>
          </p:nvPr>
        </p:nvSpPr>
        <p:spPr>
          <a:xfrm>
            <a:off x="712788" y="746125"/>
            <a:ext cx="5381625" cy="3727450"/>
          </a:xfrm>
          <a:ln/>
        </p:spPr>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7" name="ノート プレースホルダ 2"/>
          <p:cNvSpPr>
            <a:spLocks noGrp="1"/>
          </p:cNvSpPr>
          <p:nvPr>
            <p:ph type="body" idx="1"/>
          </p:nvPr>
        </p:nvSpPr>
        <p:spPr/>
        <p:txBody>
          <a:bodyPr/>
          <a:lstStyle/>
          <a:p>
            <a:pPr>
              <a:spcBef>
                <a:spcPts val="0"/>
              </a:spcBef>
              <a:defRPr/>
            </a:pPr>
            <a:r>
              <a:rPr lang="ja-JP" altLang="en-US" sz="1050" dirty="0" smtClean="0"/>
              <a:t>１０</a:t>
            </a:r>
            <a:r>
              <a:rPr lang="ja-JP" altLang="ja-JP" sz="1050" dirty="0" smtClean="0"/>
              <a:t>．</a:t>
            </a:r>
            <a:r>
              <a:rPr lang="ja-JP" altLang="en-US" sz="1050" dirty="0" smtClean="0"/>
              <a:t>特定個人情報の安全管理措置の例（番号法対応）　</a:t>
            </a:r>
          </a:p>
          <a:p>
            <a:pPr>
              <a:spcBef>
                <a:spcPts val="0"/>
              </a:spcBef>
              <a:defRPr/>
            </a:pPr>
            <a:endParaRPr lang="ja-JP" altLang="en-US" sz="1050" dirty="0" smtClean="0"/>
          </a:p>
          <a:p>
            <a:pPr>
              <a:spcBef>
                <a:spcPts val="0"/>
              </a:spcBef>
              <a:defRPr/>
            </a:pPr>
            <a:r>
              <a:rPr lang="ja-JP" altLang="en-US" sz="1050" dirty="0" smtClean="0"/>
              <a:t>◆このページのポイント</a:t>
            </a:r>
          </a:p>
          <a:p>
            <a:pPr>
              <a:spcBef>
                <a:spcPts val="0"/>
              </a:spcBef>
              <a:defRPr/>
            </a:pPr>
            <a:r>
              <a:rPr lang="ja-JP" altLang="en-US" sz="1050" dirty="0" smtClean="0"/>
              <a:t>番号法における安全管理措置で地域情報プラットフォームや総務省事業での業務プロセスモデルの活用を理解してもらう</a:t>
            </a:r>
          </a:p>
          <a:p>
            <a:pPr>
              <a:spcBef>
                <a:spcPts val="0"/>
              </a:spcBef>
              <a:defRPr/>
            </a:pPr>
            <a:r>
              <a:rPr lang="en-US" altLang="ja-JP" sz="1050" dirty="0" smtClean="0"/>
              <a:t>  </a:t>
            </a:r>
            <a:endParaRPr lang="ja-JP" altLang="en-US" sz="1050" dirty="0" smtClean="0"/>
          </a:p>
          <a:p>
            <a:pPr>
              <a:spcBef>
                <a:spcPts val="0"/>
              </a:spcBef>
              <a:defRPr/>
            </a:pPr>
            <a:r>
              <a:rPr lang="ja-JP" altLang="en-US" sz="1050" dirty="0" smtClean="0"/>
              <a:t>◆説明手順</a:t>
            </a:r>
          </a:p>
          <a:p>
            <a:pPr>
              <a:spcBef>
                <a:spcPts val="0"/>
              </a:spcBef>
              <a:defRPr/>
            </a:pPr>
            <a:r>
              <a:rPr lang="ja-JP" altLang="en-US" sz="1050" dirty="0" smtClean="0"/>
              <a:t>所要時間：３分</a:t>
            </a:r>
          </a:p>
          <a:p>
            <a:pPr>
              <a:spcBef>
                <a:spcPts val="0"/>
              </a:spcBef>
              <a:defRPr/>
            </a:pPr>
            <a:r>
              <a:rPr lang="ja-JP" altLang="en-US" sz="1050" dirty="0" smtClean="0"/>
              <a:t>・事例は生活保護</a:t>
            </a:r>
            <a:endParaRPr lang="en-US" altLang="ja-JP" sz="1050" dirty="0" smtClean="0"/>
          </a:p>
          <a:p>
            <a:pPr>
              <a:spcBef>
                <a:spcPts val="0"/>
              </a:spcBef>
              <a:defRPr/>
            </a:pPr>
            <a:r>
              <a:rPr lang="ja-JP" altLang="en-US" sz="1050" dirty="0" smtClean="0"/>
              <a:t>・業務の流れが整理された後に特定個人情報を抽出し、ガイドラインの要求事項を確認しながら整理する</a:t>
            </a:r>
            <a:endParaRPr lang="en-US" altLang="ja-JP" sz="1050" dirty="0" smtClean="0"/>
          </a:p>
          <a:p>
            <a:pPr>
              <a:spcBef>
                <a:spcPts val="0"/>
              </a:spcBef>
              <a:defRPr/>
            </a:pPr>
            <a:r>
              <a:rPr lang="ja-JP" altLang="en-US" sz="1050" dirty="0" smtClean="0"/>
              <a:t>・リスクを脆弱性と脅威で分析し評価、対策と残存リスクを明確にし、次回の見直し事項にする</a:t>
            </a:r>
            <a:endParaRPr lang="en-US" altLang="ja-JP" sz="1050" dirty="0" smtClean="0"/>
          </a:p>
          <a:p>
            <a:pPr>
              <a:spcBef>
                <a:spcPts val="0"/>
              </a:spcBef>
              <a:defRPr/>
            </a:pPr>
            <a:r>
              <a:rPr lang="ja-JP" altLang="en-US" sz="1050" dirty="0" smtClean="0"/>
              <a:t>・組織的安全管理措置のｅ定期的な見直し条項に対応</a:t>
            </a:r>
            <a:endParaRPr lang="en-US" altLang="ja-JP" sz="1050" dirty="0" smtClean="0"/>
          </a:p>
          <a:p>
            <a:pPr>
              <a:spcBef>
                <a:spcPts val="0"/>
              </a:spcBef>
              <a:defRPr/>
            </a:pPr>
            <a:endParaRPr lang="en-US" altLang="ja-JP" sz="1050" dirty="0" smtClean="0"/>
          </a:p>
          <a:p>
            <a:pPr>
              <a:spcBef>
                <a:spcPts val="0"/>
              </a:spcBef>
              <a:defRPr/>
            </a:pPr>
            <a:r>
              <a:rPr lang="ja-JP" altLang="en-US" sz="1050" dirty="0" smtClean="0"/>
              <a:t>◆補足事項（スライド未掲載のデータやファクト等）</a:t>
            </a:r>
          </a:p>
          <a:p>
            <a:pPr>
              <a:spcBef>
                <a:spcPts val="0"/>
              </a:spcBef>
              <a:defRPr/>
            </a:pPr>
            <a:r>
              <a:rPr lang="ja-JP" altLang="en-US" sz="1050" dirty="0" smtClean="0"/>
              <a:t>特になし。</a:t>
            </a:r>
          </a:p>
          <a:p>
            <a:pPr>
              <a:spcBef>
                <a:spcPts val="0"/>
              </a:spcBef>
              <a:defRPr/>
            </a:pPr>
            <a:endParaRPr lang="en-US" altLang="ja-JP" sz="1050" dirty="0" smtClean="0"/>
          </a:p>
          <a:p>
            <a:pPr>
              <a:spcBef>
                <a:spcPts val="0"/>
              </a:spcBef>
              <a:defRPr/>
            </a:pPr>
            <a:r>
              <a:rPr lang="ja-JP" altLang="en-US" sz="1050" dirty="0" smtClean="0"/>
              <a:t>◆受講者への確認事項</a:t>
            </a:r>
          </a:p>
          <a:p>
            <a:pPr>
              <a:spcBef>
                <a:spcPts val="0"/>
              </a:spcBef>
              <a:defRPr/>
            </a:pPr>
            <a:r>
              <a:rPr lang="ja-JP" altLang="en-US" sz="1050" dirty="0" smtClean="0"/>
              <a:t>特になし。</a:t>
            </a:r>
          </a:p>
        </p:txBody>
      </p:sp>
      <p:sp>
        <p:nvSpPr>
          <p:cNvPr id="2"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3" tIns="45776" rIns="91553" bIns="45776" anchor="b"/>
          <a:lstStyle/>
          <a:p>
            <a:pPr algn="ctr" defTabSz="908050" eaLnBrk="1" hangingPunct="1"/>
            <a:fld id="{035411AF-4241-4C8B-93E4-C3F5B4D5092D}" type="slidenum">
              <a:rPr kumimoji="1" lang="en-US" altLang="ja-JP" sz="900">
                <a:solidFill>
                  <a:srgbClr val="000066"/>
                </a:solidFill>
                <a:latin typeface="Times New Roman" pitchFamily="18" charset="0"/>
              </a:rPr>
              <a:pPr algn="ctr" defTabSz="908050" eaLnBrk="1" hangingPunct="1"/>
              <a:t>39</a:t>
            </a:fld>
            <a:endParaRPr kumimoji="1" lang="en-US" altLang="ja-JP" sz="900" dirty="0">
              <a:solidFill>
                <a:srgbClr val="000066"/>
              </a:solidFill>
              <a:latin typeface="Times New Roman" pitchFamily="18" charset="0"/>
            </a:endParaRPr>
          </a:p>
        </p:txBody>
      </p:sp>
      <p:sp>
        <p:nvSpPr>
          <p:cNvPr id="77828" name="スライド イメージ プレースホルダー 2"/>
          <p:cNvSpPr>
            <a:spLocks noGrp="1" noRot="1" noChangeAspect="1" noTextEdit="1"/>
          </p:cNvSpPr>
          <p:nvPr>
            <p:ph type="sldImg"/>
          </p:nvPr>
        </p:nvSpPr>
        <p:spPr>
          <a:xfrm>
            <a:off x="712788" y="746125"/>
            <a:ext cx="5381625" cy="3727450"/>
          </a:xfr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ノート プレースホルダ 2"/>
          <p:cNvSpPr>
            <a:spLocks noGrp="1"/>
          </p:cNvSpPr>
          <p:nvPr>
            <p:ph type="body" idx="1"/>
          </p:nvPr>
        </p:nvSpPr>
        <p:spPr/>
        <p:txBody>
          <a:bodyPr/>
          <a:lstStyle/>
          <a:p>
            <a:pPr>
              <a:spcBef>
                <a:spcPts val="0"/>
              </a:spcBef>
              <a:defRPr/>
            </a:pPr>
            <a:r>
              <a:rPr lang="ja-JP" altLang="en-US" sz="1050" dirty="0" smtClean="0"/>
              <a:t>ページタイトル：</a:t>
            </a:r>
            <a:endParaRPr lang="en-US" altLang="ja-JP" sz="1050" dirty="0" smtClean="0"/>
          </a:p>
          <a:p>
            <a:pPr>
              <a:spcBef>
                <a:spcPts val="0"/>
              </a:spcBef>
              <a:defRPr/>
            </a:pPr>
            <a:r>
              <a:rPr lang="ja-JP" altLang="en-US" sz="1050" dirty="0" smtClean="0"/>
              <a:t>４．業務分析の必要性</a:t>
            </a:r>
          </a:p>
          <a:p>
            <a:pPr>
              <a:spcBef>
                <a:spcPts val="0"/>
              </a:spcBef>
              <a:defRPr/>
            </a:pPr>
            <a:endParaRPr lang="ja-JP" altLang="en-US" sz="1050" dirty="0" smtClean="0"/>
          </a:p>
          <a:p>
            <a:pPr>
              <a:spcBef>
                <a:spcPts val="0"/>
              </a:spcBef>
              <a:defRPr/>
            </a:pPr>
            <a:r>
              <a:rPr lang="ja-JP" altLang="en-US" sz="1050" dirty="0" smtClean="0"/>
              <a:t>◆このページのポイント</a:t>
            </a:r>
          </a:p>
          <a:p>
            <a:pPr>
              <a:spcBef>
                <a:spcPts val="0"/>
              </a:spcBef>
              <a:defRPr/>
            </a:pPr>
            <a:r>
              <a:rPr lang="ja-JP" altLang="en-US" sz="1050" dirty="0" smtClean="0"/>
              <a:t>全ての改善の前には、必ず現状の業務分析が必要であり重要であることを理解してもらう。 </a:t>
            </a:r>
          </a:p>
          <a:p>
            <a:pPr>
              <a:spcBef>
                <a:spcPts val="0"/>
              </a:spcBef>
              <a:defRPr/>
            </a:pPr>
            <a:endParaRPr lang="ja-JP" altLang="en-US" sz="1050" dirty="0" smtClean="0"/>
          </a:p>
          <a:p>
            <a:pPr>
              <a:spcBef>
                <a:spcPts val="0"/>
              </a:spcBef>
              <a:defRPr/>
            </a:pPr>
            <a:r>
              <a:rPr lang="ja-JP" altLang="en-US" sz="1050" dirty="0" smtClean="0"/>
              <a:t>◆説明手順</a:t>
            </a:r>
          </a:p>
          <a:p>
            <a:pPr>
              <a:spcBef>
                <a:spcPts val="0"/>
              </a:spcBef>
              <a:defRPr/>
            </a:pPr>
            <a:r>
              <a:rPr lang="ja-JP" altLang="en-US" sz="1050" dirty="0" smtClean="0"/>
              <a:t>所要時間：２分</a:t>
            </a:r>
          </a:p>
          <a:p>
            <a:pPr>
              <a:spcBef>
                <a:spcPts val="0"/>
              </a:spcBef>
              <a:defRPr/>
            </a:pPr>
            <a:r>
              <a:rPr lang="ja-JP" altLang="en-US" sz="1050" dirty="0" smtClean="0"/>
              <a:t>・「業務分析なくして最適化なし」とあるが、最適化の前提には必ずしっかりとした業務分析が必要となる。</a:t>
            </a:r>
          </a:p>
          <a:p>
            <a:pPr>
              <a:spcBef>
                <a:spcPts val="0"/>
              </a:spcBef>
              <a:defRPr/>
            </a:pPr>
            <a:r>
              <a:rPr lang="ja-JP" altLang="en-US" sz="1050" dirty="0" smtClean="0"/>
              <a:t>・「業務分析」とは、いつも実施している業務を違った目線、違う立ち位置から見直すことである。違う目線から業務を見てみることで、真の姿を把握することができ、それによって改善ポイントが見えるようになる。</a:t>
            </a:r>
          </a:p>
          <a:p>
            <a:pPr>
              <a:spcBef>
                <a:spcPts val="0"/>
              </a:spcBef>
              <a:defRPr/>
            </a:pPr>
            <a:r>
              <a:rPr lang="ja-JP" altLang="en-US" sz="1050" dirty="0" smtClean="0"/>
              <a:t>・改善とは、システムを導入することと考えがちであるが、システムの導入はひとつの手段に過ぎない。正しい業務の姿が見えなければ、やみくもにシステムを導入しても業務は改善されない。改善されないばかりか、結果的に使われることのないシステムが導入されるだけである。</a:t>
            </a:r>
          </a:p>
          <a:p>
            <a:pPr>
              <a:spcBef>
                <a:spcPts val="0"/>
              </a:spcBef>
              <a:defRPr/>
            </a:pPr>
            <a:r>
              <a:rPr lang="ja-JP" altLang="en-US" sz="1050" dirty="0" smtClean="0"/>
              <a:t>・業務分析を実施するためのひとつの手段として「自治体</a:t>
            </a:r>
            <a:r>
              <a:rPr lang="en-US" altLang="ja-JP" sz="1050" dirty="0" smtClean="0"/>
              <a:t>EA</a:t>
            </a:r>
            <a:r>
              <a:rPr lang="ja-JP" altLang="en-US" sz="1050" dirty="0" smtClean="0"/>
              <a:t>」がある。</a:t>
            </a:r>
          </a:p>
          <a:p>
            <a:pPr>
              <a:spcBef>
                <a:spcPts val="0"/>
              </a:spcBef>
              <a:defRPr/>
            </a:pPr>
            <a:endParaRPr lang="en-US" altLang="ja-JP" sz="1050" dirty="0" smtClean="0"/>
          </a:p>
          <a:p>
            <a:pPr>
              <a:spcBef>
                <a:spcPts val="0"/>
              </a:spcBef>
              <a:defRPr/>
            </a:pPr>
            <a:r>
              <a:rPr lang="ja-JP" altLang="en-US" sz="1050" dirty="0" smtClean="0"/>
              <a:t>◆補足事項（スライド未掲載のデータやファクト等）</a:t>
            </a:r>
          </a:p>
          <a:p>
            <a:pPr>
              <a:spcBef>
                <a:spcPts val="0"/>
              </a:spcBef>
              <a:defRPr/>
            </a:pPr>
            <a:r>
              <a:rPr lang="ja-JP" altLang="en-US" sz="1050" dirty="0" smtClean="0"/>
              <a:t>特になし。</a:t>
            </a:r>
          </a:p>
          <a:p>
            <a:pPr>
              <a:spcBef>
                <a:spcPts val="0"/>
              </a:spcBef>
              <a:defRPr/>
            </a:pPr>
            <a:endParaRPr lang="en-US" altLang="ja-JP" sz="1050" dirty="0" smtClean="0"/>
          </a:p>
          <a:p>
            <a:pPr>
              <a:spcBef>
                <a:spcPts val="0"/>
              </a:spcBef>
              <a:defRPr/>
            </a:pPr>
            <a:r>
              <a:rPr lang="ja-JP" altLang="en-US" sz="1050" dirty="0" smtClean="0"/>
              <a:t>◆受講者への確認事項</a:t>
            </a:r>
          </a:p>
          <a:p>
            <a:pPr>
              <a:spcBef>
                <a:spcPts val="0"/>
              </a:spcBef>
              <a:defRPr/>
            </a:pPr>
            <a:r>
              <a:rPr lang="ja-JP" altLang="en-US" sz="1050" dirty="0" smtClean="0"/>
              <a:t>・使われていない、あるいは導入してみたものの使いにくいシステムについて問いかける。</a:t>
            </a:r>
          </a:p>
          <a:p>
            <a:pPr>
              <a:spcBef>
                <a:spcPts val="0"/>
              </a:spcBef>
              <a:defRPr/>
            </a:pPr>
            <a:r>
              <a:rPr lang="ja-JP" altLang="en-US" sz="1050" dirty="0" smtClean="0"/>
              <a:t>（質問はしないが、問いかけることで、重要性を意識させる。）</a:t>
            </a:r>
          </a:p>
          <a:p>
            <a:pPr>
              <a:spcBef>
                <a:spcPts val="0"/>
              </a:spcBef>
              <a:defRPr/>
            </a:pPr>
            <a:endParaRPr lang="en-US" altLang="ja-JP" sz="1050" dirty="0" smtClean="0"/>
          </a:p>
        </p:txBody>
      </p:sp>
      <p:sp>
        <p:nvSpPr>
          <p:cNvPr id="2"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3" tIns="45776" rIns="91553" bIns="45776" anchor="b"/>
          <a:lstStyle/>
          <a:p>
            <a:pPr algn="ctr" defTabSz="908050" eaLnBrk="1" hangingPunct="1"/>
            <a:fld id="{8EC869AB-D282-4AB4-8D9E-741B651F36DD}" type="slidenum">
              <a:rPr kumimoji="1" lang="en-US" altLang="ja-JP" sz="900">
                <a:solidFill>
                  <a:srgbClr val="000066"/>
                </a:solidFill>
                <a:latin typeface="Times New Roman" pitchFamily="18" charset="0"/>
              </a:rPr>
              <a:pPr algn="ctr" defTabSz="908050" eaLnBrk="1" hangingPunct="1"/>
              <a:t>4</a:t>
            </a:fld>
            <a:endParaRPr kumimoji="1" lang="en-US" altLang="ja-JP" sz="900" dirty="0">
              <a:solidFill>
                <a:srgbClr val="000066"/>
              </a:solidFill>
              <a:latin typeface="Times New Roman" pitchFamily="18" charset="0"/>
            </a:endParaRPr>
          </a:p>
        </p:txBody>
      </p:sp>
      <p:sp>
        <p:nvSpPr>
          <p:cNvPr id="46084" name="スライド イメージ プレースホルダー 2"/>
          <p:cNvSpPr>
            <a:spLocks noGrp="1" noRot="1" noChangeAspect="1" noTextEdit="1"/>
          </p:cNvSpPr>
          <p:nvPr>
            <p:ph type="sldImg"/>
          </p:nvPr>
        </p:nvSpPr>
        <p:spPr>
          <a:xfrm>
            <a:off x="712788" y="746125"/>
            <a:ext cx="5381625" cy="3727450"/>
          </a:xfrm>
          <a:ln/>
        </p:spPr>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3" tIns="45776" rIns="91553" bIns="45776" anchor="b"/>
          <a:lstStyle/>
          <a:p>
            <a:pPr algn="ctr" defTabSz="908050" eaLnBrk="1" hangingPunct="1"/>
            <a:fld id="{8ECA7D90-6ECF-4028-9C64-4D03CFA47FC0}" type="slidenum">
              <a:rPr kumimoji="1" lang="en-US" altLang="ja-JP" sz="900">
                <a:solidFill>
                  <a:srgbClr val="000066"/>
                </a:solidFill>
                <a:latin typeface="Times New Roman" pitchFamily="18" charset="0"/>
              </a:rPr>
              <a:pPr algn="ctr" defTabSz="908050" eaLnBrk="1" hangingPunct="1"/>
              <a:t>40</a:t>
            </a:fld>
            <a:endParaRPr kumimoji="1" lang="en-US" altLang="ja-JP" sz="900">
              <a:solidFill>
                <a:srgbClr val="000066"/>
              </a:solidFill>
              <a:latin typeface="Times New Roman" pitchFamily="18" charset="0"/>
            </a:endParaRPr>
          </a:p>
        </p:txBody>
      </p:sp>
      <p:sp>
        <p:nvSpPr>
          <p:cNvPr id="78851" name="スライド イメージ プレースホルダー 1"/>
          <p:cNvSpPr>
            <a:spLocks noGrp="1" noRot="1" noChangeAspect="1" noTextEdit="1"/>
          </p:cNvSpPr>
          <p:nvPr>
            <p:ph type="sldImg"/>
          </p:nvPr>
        </p:nvSpPr>
        <p:spPr>
          <a:xfrm>
            <a:off x="712788" y="746125"/>
            <a:ext cx="5381625" cy="3727450"/>
          </a:xfrm>
          <a:ln/>
        </p:spPr>
      </p:sp>
      <p:sp>
        <p:nvSpPr>
          <p:cNvPr id="3" name="ノート プレースホルダー 2"/>
          <p:cNvSpPr>
            <a:spLocks noGrp="1"/>
          </p:cNvSpPr>
          <p:nvPr>
            <p:ph type="body" idx="1"/>
          </p:nvPr>
        </p:nvSpPr>
        <p:spPr/>
        <p:txBody>
          <a:bodyPr/>
          <a:lstStyle/>
          <a:p>
            <a:pPr>
              <a:spcBef>
                <a:spcPts val="0"/>
              </a:spcBef>
              <a:defRPr/>
            </a:pPr>
            <a:endParaRPr lang="ja-JP" altLang="en-US" sz="105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ノート プレースホルダ 2"/>
          <p:cNvSpPr>
            <a:spLocks noGrp="1"/>
          </p:cNvSpPr>
          <p:nvPr>
            <p:ph type="body" idx="1"/>
          </p:nvPr>
        </p:nvSpPr>
        <p:spPr/>
        <p:txBody>
          <a:bodyPr/>
          <a:lstStyle/>
          <a:p>
            <a:pPr>
              <a:spcBef>
                <a:spcPts val="0"/>
              </a:spcBef>
              <a:defRPr/>
            </a:pPr>
            <a:r>
              <a:rPr lang="ja-JP" altLang="en-US" sz="1050" dirty="0" smtClean="0"/>
              <a:t>ページタイトル：</a:t>
            </a:r>
            <a:endParaRPr lang="en-US" altLang="ja-JP" sz="1050" dirty="0" smtClean="0"/>
          </a:p>
          <a:p>
            <a:pPr>
              <a:spcBef>
                <a:spcPts val="0"/>
              </a:spcBef>
              <a:defRPr/>
            </a:pPr>
            <a:r>
              <a:rPr lang="ja-JP" altLang="en-US" sz="1050" dirty="0" smtClean="0"/>
              <a:t>５．自治体</a:t>
            </a:r>
            <a:r>
              <a:rPr lang="en-US" altLang="ja-JP" sz="1050" dirty="0" smtClean="0"/>
              <a:t>EA</a:t>
            </a:r>
            <a:r>
              <a:rPr lang="ja-JP" altLang="en-US" sz="1050" dirty="0" smtClean="0"/>
              <a:t>の概要　～自治体</a:t>
            </a:r>
            <a:r>
              <a:rPr lang="en-US" altLang="ja-JP" sz="1050" dirty="0" smtClean="0"/>
              <a:t>EA</a:t>
            </a:r>
            <a:r>
              <a:rPr lang="ja-JP" altLang="en-US" sz="1050" dirty="0" smtClean="0"/>
              <a:t>とは①～</a:t>
            </a:r>
          </a:p>
          <a:p>
            <a:pPr>
              <a:spcBef>
                <a:spcPts val="0"/>
              </a:spcBef>
              <a:defRPr/>
            </a:pPr>
            <a:endParaRPr lang="ja-JP" altLang="en-US" sz="1050" dirty="0" smtClean="0"/>
          </a:p>
          <a:p>
            <a:pPr>
              <a:spcBef>
                <a:spcPts val="0"/>
              </a:spcBef>
              <a:defRPr/>
            </a:pPr>
            <a:r>
              <a:rPr lang="ja-JP" altLang="en-US" sz="1050" dirty="0" smtClean="0"/>
              <a:t>◆このページのポイント</a:t>
            </a:r>
          </a:p>
          <a:p>
            <a:pPr>
              <a:spcBef>
                <a:spcPts val="0"/>
              </a:spcBef>
              <a:defRPr/>
            </a:pPr>
            <a:r>
              <a:rPr lang="ja-JP" altLang="en-US" sz="1050" dirty="0" smtClean="0"/>
              <a:t>自治体</a:t>
            </a:r>
            <a:r>
              <a:rPr lang="en-US" altLang="ja-JP" sz="1050" dirty="0" smtClean="0"/>
              <a:t>EA</a:t>
            </a:r>
            <a:r>
              <a:rPr lang="ja-JP" altLang="en-US" sz="1050" dirty="0" smtClean="0"/>
              <a:t>が組織全体を通じた業務・システムの最適化を図る設計手法であることを理解してもらう。</a:t>
            </a:r>
          </a:p>
          <a:p>
            <a:pPr>
              <a:spcBef>
                <a:spcPts val="0"/>
              </a:spcBef>
              <a:defRPr/>
            </a:pPr>
            <a:r>
              <a:rPr lang="en-US" altLang="ja-JP" sz="1050" dirty="0" smtClean="0"/>
              <a:t> </a:t>
            </a:r>
            <a:endParaRPr lang="ja-JP" altLang="en-US" sz="1050" dirty="0" smtClean="0"/>
          </a:p>
          <a:p>
            <a:pPr>
              <a:spcBef>
                <a:spcPts val="0"/>
              </a:spcBef>
              <a:defRPr/>
            </a:pPr>
            <a:r>
              <a:rPr lang="ja-JP" altLang="en-US" sz="1050" dirty="0" smtClean="0"/>
              <a:t>◆説明手順</a:t>
            </a:r>
          </a:p>
          <a:p>
            <a:pPr>
              <a:spcBef>
                <a:spcPts val="0"/>
              </a:spcBef>
              <a:defRPr/>
            </a:pPr>
            <a:r>
              <a:rPr lang="ja-JP" altLang="en-US" sz="1050" dirty="0" smtClean="0"/>
              <a:t>所要時間：２分</a:t>
            </a:r>
          </a:p>
          <a:p>
            <a:pPr>
              <a:spcBef>
                <a:spcPts val="0"/>
              </a:spcBef>
              <a:defRPr/>
            </a:pPr>
            <a:r>
              <a:rPr lang="ja-JP" altLang="en-US" sz="1050" dirty="0" smtClean="0"/>
              <a:t>・自治体ＥＡは、Ｉ</a:t>
            </a:r>
            <a:r>
              <a:rPr lang="en-US" altLang="ja-JP" sz="1050" dirty="0" smtClean="0"/>
              <a:t>C</a:t>
            </a:r>
            <a:r>
              <a:rPr lang="ja-JP" altLang="en-US" sz="1050" dirty="0" smtClean="0"/>
              <a:t>Ｔを活用した行政改革の推進の実現手段の１つである。これまでよりも少ない人員でこれまで以上の業務・サービスを実施するために、対象業務のどの部分をどのように組み替えて、組み替えた後にどの部分をシステム化すれば良いかについて検討する手法である。</a:t>
            </a:r>
          </a:p>
          <a:p>
            <a:pPr>
              <a:spcBef>
                <a:spcPts val="0"/>
              </a:spcBef>
              <a:defRPr/>
            </a:pPr>
            <a:r>
              <a:rPr lang="ja-JP" altLang="en-US" sz="1050" dirty="0" smtClean="0"/>
              <a:t>・自治体ＥＡでは従来情報システムでカバーしていた部分のみの最適化ではなく、紙や口頭で行っている業務を含めた業務全体をとらえた最適化を実施するため、</a:t>
            </a:r>
            <a:r>
              <a:rPr lang="en-US" altLang="ja-JP" sz="1050" dirty="0" smtClean="0"/>
              <a:t>EA</a:t>
            </a:r>
            <a:r>
              <a:rPr lang="ja-JP" altLang="en-US" sz="1050" dirty="0" smtClean="0"/>
              <a:t>（</a:t>
            </a:r>
            <a:r>
              <a:rPr lang="en-US" altLang="ja-JP" sz="1050" dirty="0" smtClean="0"/>
              <a:t>Enterprise Architecture</a:t>
            </a:r>
            <a:r>
              <a:rPr lang="ja-JP" altLang="en-US" sz="1050" dirty="0" smtClean="0"/>
              <a:t>）という手法を取り入れて業務の分析を行う。</a:t>
            </a:r>
          </a:p>
          <a:p>
            <a:pPr>
              <a:spcBef>
                <a:spcPts val="0"/>
              </a:spcBef>
              <a:defRPr/>
            </a:pPr>
            <a:r>
              <a:rPr lang="ja-JP" altLang="en-US" sz="1050" dirty="0" smtClean="0"/>
              <a:t>・また「住民の視点に立ったワンストップサービスをどう実現するか」といった住民の満足度を高めることも勘案して、業務・システムの一体的な改革を目指す。</a:t>
            </a:r>
            <a:endParaRPr lang="en-US" altLang="ja-JP" sz="1050" dirty="0" smtClean="0"/>
          </a:p>
          <a:p>
            <a:pPr>
              <a:spcBef>
                <a:spcPts val="0"/>
              </a:spcBef>
              <a:defRPr/>
            </a:pPr>
            <a:r>
              <a:rPr lang="ja-JP" altLang="en-US" sz="1050" dirty="0" smtClean="0"/>
              <a:t>・総務省の自治体</a:t>
            </a:r>
            <a:r>
              <a:rPr lang="en-US" altLang="ja-JP" sz="1050" dirty="0" smtClean="0"/>
              <a:t>EA</a:t>
            </a:r>
            <a:r>
              <a:rPr lang="ja-JP" altLang="en-US" sz="1050" dirty="0" smtClean="0"/>
              <a:t>事業では、業務・システムの刷新に係る調査・検討作業を、自治体職員自ら行うための手順と業務分析の際に参考とする参照モデルを合わせて手引きにまとめ提供している。</a:t>
            </a:r>
          </a:p>
          <a:p>
            <a:pPr>
              <a:spcBef>
                <a:spcPts val="0"/>
              </a:spcBef>
              <a:defRPr/>
            </a:pPr>
            <a:r>
              <a:rPr lang="ja-JP" altLang="en-US" sz="1050" dirty="0" smtClean="0"/>
              <a:t>・</a:t>
            </a:r>
            <a:r>
              <a:rPr lang="en-US" altLang="ja-JP" sz="1050" dirty="0" smtClean="0"/>
              <a:t>EA</a:t>
            </a:r>
            <a:r>
              <a:rPr lang="ja-JP" altLang="en-US" sz="1050" dirty="0" smtClean="0"/>
              <a:t>では、</a:t>
            </a:r>
            <a:r>
              <a:rPr lang="en-US" altLang="ja-JP" sz="1050" dirty="0" smtClean="0"/>
              <a:t>(1)</a:t>
            </a:r>
            <a:r>
              <a:rPr lang="ja-JP" altLang="en-US" sz="1050" dirty="0" smtClean="0"/>
              <a:t>から</a:t>
            </a:r>
            <a:r>
              <a:rPr lang="en-US" altLang="ja-JP" sz="1050" dirty="0" smtClean="0"/>
              <a:t>(4)</a:t>
            </a:r>
            <a:r>
              <a:rPr lang="ja-JP" altLang="en-US" sz="1050" dirty="0" smtClean="0"/>
              <a:t>までの、４つの階層の体系について、現状（</a:t>
            </a:r>
            <a:r>
              <a:rPr lang="en-US" altLang="ja-JP" sz="1050" dirty="0" err="1" smtClean="0"/>
              <a:t>AsIs</a:t>
            </a:r>
            <a:r>
              <a:rPr lang="ja-JP" altLang="en-US" sz="1050" dirty="0" smtClean="0"/>
              <a:t>）と理想（</a:t>
            </a:r>
            <a:r>
              <a:rPr lang="en-US" altLang="ja-JP" sz="1050" dirty="0" err="1" smtClean="0"/>
              <a:t>ToBe</a:t>
            </a:r>
            <a:r>
              <a:rPr lang="ja-JP" altLang="en-US" sz="1050" dirty="0" smtClean="0"/>
              <a:t>）をそれぞれ整理することとなる。</a:t>
            </a:r>
          </a:p>
          <a:p>
            <a:pPr>
              <a:spcBef>
                <a:spcPts val="0"/>
              </a:spcBef>
              <a:defRPr/>
            </a:pPr>
            <a:endParaRPr lang="en-US" altLang="ja-JP" sz="1050" dirty="0" smtClean="0"/>
          </a:p>
          <a:p>
            <a:pPr>
              <a:spcBef>
                <a:spcPts val="0"/>
              </a:spcBef>
              <a:defRPr/>
            </a:pPr>
            <a:r>
              <a:rPr lang="ja-JP" altLang="en-US" sz="1050" dirty="0" smtClean="0"/>
              <a:t>◆補足事項（スライド未掲載のデータやファクト等）</a:t>
            </a:r>
          </a:p>
          <a:p>
            <a:pPr>
              <a:spcBef>
                <a:spcPts val="0"/>
              </a:spcBef>
              <a:defRPr/>
            </a:pPr>
            <a:r>
              <a:rPr lang="ja-JP" altLang="en-US" sz="1050" dirty="0" smtClean="0"/>
              <a:t>特になし。</a:t>
            </a:r>
          </a:p>
          <a:p>
            <a:pPr>
              <a:spcBef>
                <a:spcPts val="0"/>
              </a:spcBef>
              <a:defRPr/>
            </a:pPr>
            <a:endParaRPr lang="en-US" altLang="ja-JP" sz="1050" dirty="0" smtClean="0"/>
          </a:p>
          <a:p>
            <a:pPr>
              <a:spcBef>
                <a:spcPts val="0"/>
              </a:spcBef>
              <a:defRPr/>
            </a:pPr>
            <a:r>
              <a:rPr lang="ja-JP" altLang="en-US" sz="1050" dirty="0" smtClean="0"/>
              <a:t>◆受講者への確認事項</a:t>
            </a:r>
          </a:p>
          <a:p>
            <a:pPr>
              <a:spcBef>
                <a:spcPts val="0"/>
              </a:spcBef>
              <a:defRPr/>
            </a:pPr>
            <a:r>
              <a:rPr lang="ja-JP" altLang="en-US" sz="1050" dirty="0" smtClean="0"/>
              <a:t>特になし。</a:t>
            </a:r>
          </a:p>
        </p:txBody>
      </p:sp>
      <p:sp>
        <p:nvSpPr>
          <p:cNvPr id="2"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3" tIns="45776" rIns="91553" bIns="45776" anchor="b"/>
          <a:lstStyle/>
          <a:p>
            <a:pPr algn="ctr" defTabSz="908050" eaLnBrk="1" hangingPunct="1"/>
            <a:fld id="{F4B43969-EFF6-4522-85A7-2794D7A61336}" type="slidenum">
              <a:rPr kumimoji="1" lang="en-US" altLang="ja-JP" sz="900">
                <a:solidFill>
                  <a:srgbClr val="000066"/>
                </a:solidFill>
                <a:latin typeface="Times New Roman" pitchFamily="18" charset="0"/>
              </a:rPr>
              <a:pPr algn="ctr" defTabSz="908050" eaLnBrk="1" hangingPunct="1"/>
              <a:t>5</a:t>
            </a:fld>
            <a:endParaRPr kumimoji="1" lang="en-US" altLang="ja-JP" sz="900">
              <a:solidFill>
                <a:srgbClr val="000066"/>
              </a:solidFill>
              <a:latin typeface="Times New Roman" pitchFamily="18" charset="0"/>
            </a:endParaRPr>
          </a:p>
        </p:txBody>
      </p:sp>
      <p:sp>
        <p:nvSpPr>
          <p:cNvPr id="47108" name="スライド イメージ プレースホルダー 2"/>
          <p:cNvSpPr>
            <a:spLocks noGrp="1" noRot="1" noChangeAspect="1" noTextEdit="1"/>
          </p:cNvSpPr>
          <p:nvPr>
            <p:ph type="sldImg"/>
          </p:nvPr>
        </p:nvSpPr>
        <p:spPr>
          <a:xfrm>
            <a:off x="712788" y="746125"/>
            <a:ext cx="5381625" cy="3727450"/>
          </a:xfr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ノート プレースホルダ 2"/>
          <p:cNvSpPr>
            <a:spLocks noGrp="1"/>
          </p:cNvSpPr>
          <p:nvPr>
            <p:ph type="body" idx="1"/>
          </p:nvPr>
        </p:nvSpPr>
        <p:spPr/>
        <p:txBody>
          <a:bodyPr/>
          <a:lstStyle/>
          <a:p>
            <a:pPr>
              <a:spcBef>
                <a:spcPts val="0"/>
              </a:spcBef>
              <a:defRPr/>
            </a:pPr>
            <a:r>
              <a:rPr lang="ja-JP" altLang="en-US" sz="1050" smtClean="0"/>
              <a:t>ページタイトル：</a:t>
            </a:r>
            <a:endParaRPr lang="en-US" altLang="ja-JP" sz="1050" smtClean="0"/>
          </a:p>
          <a:p>
            <a:pPr>
              <a:spcBef>
                <a:spcPts val="0"/>
              </a:spcBef>
              <a:defRPr/>
            </a:pPr>
            <a:r>
              <a:rPr lang="ja-JP" altLang="en-US" sz="1050" smtClean="0"/>
              <a:t>５．自治体</a:t>
            </a:r>
            <a:r>
              <a:rPr lang="en-US" altLang="ja-JP" sz="1050" smtClean="0"/>
              <a:t>EA</a:t>
            </a:r>
            <a:r>
              <a:rPr lang="ja-JP" altLang="en-US" sz="1050" smtClean="0"/>
              <a:t>の概要　～自治体</a:t>
            </a:r>
            <a:r>
              <a:rPr lang="en-US" altLang="ja-JP" sz="1050" smtClean="0"/>
              <a:t>EA</a:t>
            </a:r>
            <a:r>
              <a:rPr lang="ja-JP" altLang="en-US" sz="1050" smtClean="0"/>
              <a:t>とは②～</a:t>
            </a:r>
          </a:p>
          <a:p>
            <a:pPr>
              <a:spcBef>
                <a:spcPts val="0"/>
              </a:spcBef>
              <a:defRPr/>
            </a:pPr>
            <a:endParaRPr lang="ja-JP" altLang="en-US" sz="1050" smtClean="0"/>
          </a:p>
          <a:p>
            <a:pPr>
              <a:spcBef>
                <a:spcPts val="0"/>
              </a:spcBef>
              <a:defRPr/>
            </a:pPr>
            <a:r>
              <a:rPr lang="ja-JP" altLang="en-US" sz="1050" smtClean="0"/>
              <a:t>◆このページのポイント</a:t>
            </a:r>
          </a:p>
          <a:p>
            <a:pPr>
              <a:spcBef>
                <a:spcPts val="0"/>
              </a:spcBef>
              <a:defRPr/>
            </a:pPr>
            <a:r>
              <a:rPr lang="en-US" altLang="ja-JP" sz="1050" smtClean="0"/>
              <a:t>EA</a:t>
            </a:r>
            <a:r>
              <a:rPr lang="ja-JP" altLang="en-US" sz="1050" smtClean="0"/>
              <a:t>の導入によって現状が整理され、理想の形が見えるようになることを理解してもらう。</a:t>
            </a:r>
          </a:p>
          <a:p>
            <a:pPr>
              <a:spcBef>
                <a:spcPts val="0"/>
              </a:spcBef>
              <a:defRPr/>
            </a:pPr>
            <a:r>
              <a:rPr lang="en-US" altLang="ja-JP" sz="1050" smtClean="0"/>
              <a:t> </a:t>
            </a:r>
            <a:endParaRPr lang="ja-JP" altLang="en-US" sz="1050" smtClean="0"/>
          </a:p>
          <a:p>
            <a:pPr>
              <a:spcBef>
                <a:spcPts val="0"/>
              </a:spcBef>
              <a:defRPr/>
            </a:pPr>
            <a:r>
              <a:rPr lang="ja-JP" altLang="en-US" sz="1050" smtClean="0"/>
              <a:t>◆説明手順</a:t>
            </a:r>
          </a:p>
          <a:p>
            <a:pPr>
              <a:spcBef>
                <a:spcPts val="0"/>
              </a:spcBef>
              <a:defRPr/>
            </a:pPr>
            <a:r>
              <a:rPr lang="ja-JP" altLang="en-US" sz="1050" smtClean="0"/>
              <a:t>所要時間：１分</a:t>
            </a:r>
          </a:p>
          <a:p>
            <a:pPr>
              <a:spcBef>
                <a:spcPts val="0"/>
              </a:spcBef>
              <a:defRPr/>
            </a:pPr>
            <a:r>
              <a:rPr lang="ja-JP" altLang="en-US" sz="1050" smtClean="0"/>
              <a:t>・</a:t>
            </a:r>
            <a:r>
              <a:rPr lang="en-US" altLang="ja-JP" sz="1050" smtClean="0"/>
              <a:t>EA</a:t>
            </a:r>
            <a:r>
              <a:rPr lang="ja-JP" altLang="en-US" sz="1050" smtClean="0"/>
              <a:t>では、現状の業務（</a:t>
            </a:r>
            <a:r>
              <a:rPr lang="en-US" altLang="ja-JP" sz="1050" smtClean="0"/>
              <a:t>AsIs</a:t>
            </a:r>
            <a:r>
              <a:rPr lang="ja-JP" altLang="en-US" sz="1050" smtClean="0"/>
              <a:t>）をまず整理し、業務の見える化、知識の共有を行うことからはじめる。</a:t>
            </a:r>
          </a:p>
          <a:p>
            <a:pPr>
              <a:spcBef>
                <a:spcPts val="0"/>
              </a:spcBef>
              <a:defRPr/>
            </a:pPr>
            <a:r>
              <a:rPr lang="ja-JP" altLang="en-US" sz="1050" smtClean="0"/>
              <a:t>・現状が整理できると、何を改善すればよいか、改善ポイントが見える。</a:t>
            </a:r>
          </a:p>
          <a:p>
            <a:pPr>
              <a:spcBef>
                <a:spcPts val="0"/>
              </a:spcBef>
              <a:defRPr/>
            </a:pPr>
            <a:r>
              <a:rPr lang="ja-JP" altLang="en-US" sz="1050" smtClean="0"/>
              <a:t>・その改善ポイントを踏まえ、理想の業務の形（</a:t>
            </a:r>
            <a:r>
              <a:rPr lang="en-US" altLang="ja-JP" sz="1050" smtClean="0"/>
              <a:t>ToBe</a:t>
            </a:r>
            <a:r>
              <a:rPr lang="ja-JP" altLang="en-US" sz="1050" smtClean="0"/>
              <a:t>）を作成する。</a:t>
            </a:r>
          </a:p>
          <a:p>
            <a:pPr>
              <a:spcBef>
                <a:spcPts val="0"/>
              </a:spcBef>
              <a:defRPr/>
            </a:pPr>
            <a:endParaRPr lang="en-US" altLang="ja-JP" sz="1050" smtClean="0"/>
          </a:p>
          <a:p>
            <a:pPr>
              <a:spcBef>
                <a:spcPts val="0"/>
              </a:spcBef>
              <a:defRPr/>
            </a:pPr>
            <a:r>
              <a:rPr lang="ja-JP" altLang="en-US" sz="1050" smtClean="0"/>
              <a:t>◆補足事項（スライド未掲載のデータやファクト等）</a:t>
            </a:r>
          </a:p>
          <a:p>
            <a:pPr>
              <a:spcBef>
                <a:spcPts val="0"/>
              </a:spcBef>
              <a:defRPr/>
            </a:pPr>
            <a:r>
              <a:rPr lang="ja-JP" altLang="en-US" sz="1050" smtClean="0"/>
              <a:t>特になし。</a:t>
            </a:r>
          </a:p>
          <a:p>
            <a:pPr>
              <a:spcBef>
                <a:spcPts val="0"/>
              </a:spcBef>
              <a:defRPr/>
            </a:pPr>
            <a:endParaRPr lang="en-US" altLang="ja-JP" sz="1050" smtClean="0"/>
          </a:p>
          <a:p>
            <a:pPr>
              <a:spcBef>
                <a:spcPts val="0"/>
              </a:spcBef>
              <a:defRPr/>
            </a:pPr>
            <a:r>
              <a:rPr lang="ja-JP" altLang="en-US" sz="1050" smtClean="0"/>
              <a:t>◆受講者への確認事項</a:t>
            </a:r>
          </a:p>
          <a:p>
            <a:pPr>
              <a:spcBef>
                <a:spcPts val="0"/>
              </a:spcBef>
              <a:defRPr/>
            </a:pPr>
            <a:r>
              <a:rPr lang="ja-JP" altLang="en-US" sz="1050" smtClean="0"/>
              <a:t>特になし。</a:t>
            </a:r>
            <a:endParaRPr lang="ja-JP" altLang="en-US" sz="1050" dirty="0" smtClean="0"/>
          </a:p>
        </p:txBody>
      </p:sp>
      <p:sp>
        <p:nvSpPr>
          <p:cNvPr id="2"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3" tIns="45776" rIns="91553" bIns="45776" anchor="b"/>
          <a:lstStyle/>
          <a:p>
            <a:pPr algn="ctr" defTabSz="908050" eaLnBrk="1" hangingPunct="1"/>
            <a:fld id="{5FFB3DD6-E1A6-46FE-92E2-1D0F4D4CD161}" type="slidenum">
              <a:rPr kumimoji="1" lang="en-US" altLang="ja-JP" sz="900">
                <a:solidFill>
                  <a:srgbClr val="000066"/>
                </a:solidFill>
                <a:latin typeface="Times New Roman" pitchFamily="18" charset="0"/>
              </a:rPr>
              <a:pPr algn="ctr" defTabSz="908050" eaLnBrk="1" hangingPunct="1"/>
              <a:t>6</a:t>
            </a:fld>
            <a:endParaRPr kumimoji="1" lang="en-US" altLang="ja-JP" sz="900">
              <a:solidFill>
                <a:srgbClr val="000066"/>
              </a:solidFill>
              <a:latin typeface="Times New Roman" pitchFamily="18" charset="0"/>
            </a:endParaRPr>
          </a:p>
        </p:txBody>
      </p:sp>
      <p:sp>
        <p:nvSpPr>
          <p:cNvPr id="48132" name="スライド イメージ プレースホルダー 2"/>
          <p:cNvSpPr>
            <a:spLocks noGrp="1" noRot="1" noChangeAspect="1" noTextEdit="1"/>
          </p:cNvSpPr>
          <p:nvPr>
            <p:ph type="sldImg"/>
          </p:nvPr>
        </p:nvSpPr>
        <p:spPr>
          <a:xfrm>
            <a:off x="712788" y="746125"/>
            <a:ext cx="5381625" cy="3727450"/>
          </a:xfr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ノート プレースホルダ 2"/>
          <p:cNvSpPr>
            <a:spLocks noGrp="1"/>
          </p:cNvSpPr>
          <p:nvPr>
            <p:ph type="body" idx="1"/>
          </p:nvPr>
        </p:nvSpPr>
        <p:spPr/>
        <p:txBody>
          <a:bodyPr/>
          <a:lstStyle/>
          <a:p>
            <a:pPr>
              <a:spcBef>
                <a:spcPts val="0"/>
              </a:spcBef>
              <a:defRPr/>
            </a:pPr>
            <a:r>
              <a:rPr lang="ja-JP" altLang="en-US" sz="1050" dirty="0" smtClean="0"/>
              <a:t>ページタイトル：</a:t>
            </a:r>
            <a:endParaRPr lang="en-US" altLang="ja-JP" sz="1050" dirty="0" smtClean="0"/>
          </a:p>
          <a:p>
            <a:pPr>
              <a:spcBef>
                <a:spcPts val="0"/>
              </a:spcBef>
              <a:defRPr/>
            </a:pPr>
            <a:r>
              <a:rPr lang="ja-JP" altLang="en-US" sz="1050" dirty="0" smtClean="0"/>
              <a:t>６．</a:t>
            </a:r>
            <a:r>
              <a:rPr lang="en-US" altLang="ja-JP" sz="1050" dirty="0" smtClean="0"/>
              <a:t>EA</a:t>
            </a:r>
            <a:r>
              <a:rPr lang="ja-JP" altLang="en-US" sz="1050" dirty="0" smtClean="0"/>
              <a:t>ドキュメントについて　～全体～</a:t>
            </a:r>
          </a:p>
          <a:p>
            <a:pPr>
              <a:spcBef>
                <a:spcPts val="0"/>
              </a:spcBef>
              <a:defRPr/>
            </a:pPr>
            <a:endParaRPr lang="ja-JP" altLang="en-US" sz="1050" dirty="0" smtClean="0"/>
          </a:p>
          <a:p>
            <a:pPr>
              <a:spcBef>
                <a:spcPts val="0"/>
              </a:spcBef>
              <a:defRPr/>
            </a:pPr>
            <a:r>
              <a:rPr lang="ja-JP" altLang="en-US" sz="1050" dirty="0" smtClean="0"/>
              <a:t>◆このページのポイント</a:t>
            </a:r>
          </a:p>
          <a:p>
            <a:pPr>
              <a:spcBef>
                <a:spcPts val="0"/>
              </a:spcBef>
              <a:defRPr/>
            </a:pPr>
            <a:r>
              <a:rPr lang="en-US" altLang="ja-JP" sz="1050" dirty="0" smtClean="0"/>
              <a:t>EA</a:t>
            </a:r>
            <a:r>
              <a:rPr lang="ja-JP" altLang="en-US" sz="1050" dirty="0" smtClean="0"/>
              <a:t>ドキュメントの種類と、そのうちどれを自治体で作成すればよいのかについて理解してもらう。</a:t>
            </a:r>
          </a:p>
          <a:p>
            <a:pPr>
              <a:spcBef>
                <a:spcPts val="0"/>
              </a:spcBef>
              <a:defRPr/>
            </a:pPr>
            <a:r>
              <a:rPr lang="en-US" altLang="ja-JP" sz="1050" dirty="0" smtClean="0"/>
              <a:t> </a:t>
            </a:r>
            <a:endParaRPr lang="ja-JP" altLang="en-US" sz="1050" dirty="0" smtClean="0"/>
          </a:p>
          <a:p>
            <a:pPr>
              <a:spcBef>
                <a:spcPts val="0"/>
              </a:spcBef>
              <a:defRPr/>
            </a:pPr>
            <a:r>
              <a:rPr lang="ja-JP" altLang="en-US" sz="1050" dirty="0" smtClean="0"/>
              <a:t>◆説明手順</a:t>
            </a:r>
          </a:p>
          <a:p>
            <a:pPr>
              <a:spcBef>
                <a:spcPts val="0"/>
              </a:spcBef>
              <a:defRPr/>
            </a:pPr>
            <a:r>
              <a:rPr lang="ja-JP" altLang="en-US" sz="1050" dirty="0" smtClean="0"/>
              <a:t>所要時間：３分</a:t>
            </a:r>
          </a:p>
          <a:p>
            <a:pPr>
              <a:spcBef>
                <a:spcPts val="0"/>
              </a:spcBef>
              <a:defRPr/>
            </a:pPr>
            <a:r>
              <a:rPr lang="ja-JP" altLang="en-US" sz="1050" dirty="0" smtClean="0"/>
              <a:t>・</a:t>
            </a:r>
            <a:r>
              <a:rPr lang="en-US" altLang="ja-JP" sz="1050" dirty="0" smtClean="0"/>
              <a:t>EA</a:t>
            </a:r>
            <a:r>
              <a:rPr lang="ja-JP" altLang="en-US" sz="1050" dirty="0" smtClean="0"/>
              <a:t>ドキュメントには、４つの体系毎に様々なドキュメントがある。</a:t>
            </a:r>
          </a:p>
          <a:p>
            <a:pPr>
              <a:spcBef>
                <a:spcPts val="0"/>
              </a:spcBef>
              <a:defRPr/>
            </a:pPr>
            <a:r>
              <a:rPr lang="ja-JP" altLang="en-US" sz="1050" dirty="0" smtClean="0"/>
              <a:t>・政策・業務体系（</a:t>
            </a:r>
            <a:r>
              <a:rPr lang="en-US" altLang="ja-JP" sz="1050" dirty="0" smtClean="0"/>
              <a:t>BA</a:t>
            </a:r>
            <a:r>
              <a:rPr lang="ja-JP" altLang="en-US" sz="1050" dirty="0" smtClean="0"/>
              <a:t>）には、業務説明書、機能構成図（</a:t>
            </a:r>
            <a:r>
              <a:rPr lang="en-US" altLang="ja-JP" sz="1050" dirty="0" smtClean="0"/>
              <a:t>DMM</a:t>
            </a:r>
            <a:r>
              <a:rPr lang="ja-JP" altLang="en-US" sz="1050" dirty="0" smtClean="0"/>
              <a:t>）、機能情報関連図（</a:t>
            </a:r>
            <a:r>
              <a:rPr lang="en-US" altLang="ja-JP" sz="1050" dirty="0" smtClean="0"/>
              <a:t>DFD</a:t>
            </a:r>
            <a:r>
              <a:rPr lang="ja-JP" altLang="en-US" sz="1050" dirty="0" smtClean="0"/>
              <a:t>）、業務流れ図（</a:t>
            </a:r>
            <a:r>
              <a:rPr lang="en-US" altLang="ja-JP" sz="1050" dirty="0" smtClean="0"/>
              <a:t>WFA</a:t>
            </a:r>
            <a:r>
              <a:rPr lang="ja-JP" altLang="en-US" sz="1050" dirty="0" smtClean="0"/>
              <a:t>）がある。</a:t>
            </a:r>
          </a:p>
          <a:p>
            <a:pPr>
              <a:spcBef>
                <a:spcPts val="0"/>
              </a:spcBef>
              <a:defRPr/>
            </a:pPr>
            <a:r>
              <a:rPr lang="ja-JP" altLang="en-US" sz="1050" dirty="0" smtClean="0"/>
              <a:t>・データ体系（</a:t>
            </a:r>
            <a:r>
              <a:rPr lang="en-US" altLang="ja-JP" sz="1050" dirty="0" smtClean="0"/>
              <a:t>DA</a:t>
            </a:r>
            <a:r>
              <a:rPr lang="ja-JP" altLang="en-US" sz="1050" dirty="0" smtClean="0"/>
              <a:t>）には、情報体系整理図（</a:t>
            </a:r>
            <a:r>
              <a:rPr lang="en-US" altLang="ja-JP" sz="1050" dirty="0" smtClean="0"/>
              <a:t>UML</a:t>
            </a:r>
            <a:r>
              <a:rPr lang="ja-JP" altLang="en-US" sz="1050" dirty="0" smtClean="0"/>
              <a:t>クラス図）、実体関連図（</a:t>
            </a:r>
            <a:r>
              <a:rPr lang="en-US" altLang="ja-JP" sz="1050" dirty="0" smtClean="0"/>
              <a:t>ERD</a:t>
            </a:r>
            <a:r>
              <a:rPr lang="ja-JP" altLang="en-US" sz="1050" dirty="0" smtClean="0"/>
              <a:t>）、データ定義表がある。</a:t>
            </a:r>
          </a:p>
          <a:p>
            <a:pPr>
              <a:spcBef>
                <a:spcPts val="0"/>
              </a:spcBef>
              <a:defRPr/>
            </a:pPr>
            <a:r>
              <a:rPr lang="ja-JP" altLang="en-US" sz="1050" dirty="0" smtClean="0"/>
              <a:t>・適用処理体系（</a:t>
            </a:r>
            <a:r>
              <a:rPr lang="en-US" altLang="ja-JP" sz="1050" dirty="0" smtClean="0"/>
              <a:t>AA</a:t>
            </a:r>
            <a:r>
              <a:rPr lang="ja-JP" altLang="en-US" sz="1050" dirty="0" smtClean="0"/>
              <a:t>）には、情報システム関連図、情報システム機能構成図がある。</a:t>
            </a:r>
          </a:p>
          <a:p>
            <a:pPr>
              <a:spcBef>
                <a:spcPts val="0"/>
              </a:spcBef>
              <a:defRPr/>
            </a:pPr>
            <a:r>
              <a:rPr lang="ja-JP" altLang="en-US" sz="1050" dirty="0" smtClean="0"/>
              <a:t>・技術体系（</a:t>
            </a:r>
            <a:r>
              <a:rPr lang="en-US" altLang="ja-JP" sz="1050" dirty="0" smtClean="0"/>
              <a:t>TA</a:t>
            </a:r>
            <a:r>
              <a:rPr lang="ja-JP" altLang="en-US" sz="1050" dirty="0" smtClean="0"/>
              <a:t>）には、ネットワーク構成図、ソフトウェア構成図、ハードウェア構成図がある。</a:t>
            </a:r>
          </a:p>
          <a:p>
            <a:pPr>
              <a:spcBef>
                <a:spcPts val="0"/>
              </a:spcBef>
              <a:defRPr/>
            </a:pPr>
            <a:r>
              <a:rPr lang="ja-JP" altLang="en-US" sz="1050" dirty="0" smtClean="0"/>
              <a:t>・このようにＥＡではたくさんのドキュメントを作成することとなる。業務を行っている側が作成することが理想だが、全てを自治体自ら作成することには限界がある。そこで最低でも政策・業務体系（</a:t>
            </a:r>
            <a:r>
              <a:rPr lang="en-US" altLang="ja-JP" sz="1050" dirty="0" smtClean="0"/>
              <a:t>BA</a:t>
            </a:r>
            <a:r>
              <a:rPr lang="ja-JP" altLang="en-US" sz="1050" dirty="0" smtClean="0"/>
              <a:t>）だけは、自治体自ら作成することを推奨する。</a:t>
            </a:r>
          </a:p>
          <a:p>
            <a:pPr>
              <a:spcBef>
                <a:spcPts val="0"/>
              </a:spcBef>
              <a:defRPr/>
            </a:pPr>
            <a:r>
              <a:rPr lang="ja-JP" altLang="en-US" sz="1050" dirty="0" smtClean="0"/>
              <a:t>・データ体系（</a:t>
            </a:r>
            <a:r>
              <a:rPr lang="en-US" altLang="ja-JP" sz="1050" dirty="0" smtClean="0"/>
              <a:t>DA</a:t>
            </a:r>
            <a:r>
              <a:rPr lang="ja-JP" altLang="en-US" sz="1050" dirty="0" smtClean="0"/>
              <a:t>）についても作成した方がよいが、難しいようであれば外部発注等で実施可能である。</a:t>
            </a:r>
          </a:p>
          <a:p>
            <a:pPr>
              <a:spcBef>
                <a:spcPts val="0"/>
              </a:spcBef>
              <a:defRPr/>
            </a:pPr>
            <a:r>
              <a:rPr lang="ja-JP" altLang="en-US" sz="1050" dirty="0" smtClean="0"/>
              <a:t>・適用処理体系（</a:t>
            </a:r>
            <a:r>
              <a:rPr lang="en-US" altLang="ja-JP" sz="1050" dirty="0" smtClean="0"/>
              <a:t>AA</a:t>
            </a:r>
            <a:r>
              <a:rPr lang="ja-JP" altLang="en-US" sz="1050" dirty="0" smtClean="0"/>
              <a:t>）と技術体系（</a:t>
            </a:r>
            <a:r>
              <a:rPr lang="en-US" altLang="ja-JP" sz="1050" dirty="0" smtClean="0"/>
              <a:t>TA</a:t>
            </a:r>
            <a:r>
              <a:rPr lang="ja-JP" altLang="en-US" sz="1050" dirty="0" smtClean="0"/>
              <a:t>）は、システム開発のベンダ等の外部発注等で実施する方が効率がよい。</a:t>
            </a:r>
          </a:p>
          <a:p>
            <a:pPr>
              <a:spcBef>
                <a:spcPts val="0"/>
              </a:spcBef>
              <a:defRPr/>
            </a:pPr>
            <a:r>
              <a:rPr lang="ja-JP" altLang="en-US" sz="1050" dirty="0" smtClean="0"/>
              <a:t>・政策・業務体系（</a:t>
            </a:r>
            <a:r>
              <a:rPr lang="en-US" altLang="ja-JP" sz="1050" dirty="0" smtClean="0"/>
              <a:t>BA</a:t>
            </a:r>
            <a:r>
              <a:rPr lang="ja-JP" altLang="en-US" sz="1050" dirty="0" smtClean="0"/>
              <a:t>）を外部発注等で実施することも可能だが、その場合も原課の職員に協力を仰ぎつつ、実際に業務で使っている帳票等を使って、業務内容を正確に伝える必要があり、結果として</a:t>
            </a:r>
            <a:r>
              <a:rPr lang="en-US" altLang="ja-JP" sz="1050" dirty="0" smtClean="0"/>
              <a:t>EA</a:t>
            </a:r>
            <a:r>
              <a:rPr lang="ja-JP" altLang="en-US" sz="1050" dirty="0" smtClean="0"/>
              <a:t>ドキュメント作成と同程度の作業が発生する。</a:t>
            </a:r>
          </a:p>
          <a:p>
            <a:pPr>
              <a:spcBef>
                <a:spcPts val="0"/>
              </a:spcBef>
              <a:defRPr/>
            </a:pPr>
            <a:endParaRPr lang="en-US" altLang="ja-JP" sz="1050" dirty="0" smtClean="0"/>
          </a:p>
          <a:p>
            <a:pPr>
              <a:spcBef>
                <a:spcPts val="0"/>
              </a:spcBef>
              <a:defRPr/>
            </a:pPr>
            <a:r>
              <a:rPr lang="ja-JP" altLang="en-US" sz="1050" dirty="0" smtClean="0"/>
              <a:t>◆補足事項（スライド未掲載のデータやファクト等）</a:t>
            </a:r>
          </a:p>
          <a:p>
            <a:pPr>
              <a:spcBef>
                <a:spcPts val="0"/>
              </a:spcBef>
              <a:defRPr/>
            </a:pPr>
            <a:r>
              <a:rPr lang="ja-JP" altLang="en-US" sz="1050" dirty="0" smtClean="0"/>
              <a:t>特になし。</a:t>
            </a:r>
            <a:endParaRPr lang="en-US" altLang="ja-JP" sz="1050" dirty="0" smtClean="0"/>
          </a:p>
          <a:p>
            <a:pPr>
              <a:spcBef>
                <a:spcPts val="0"/>
              </a:spcBef>
              <a:defRPr/>
            </a:pPr>
            <a:endParaRPr lang="ja-JP" altLang="en-US" sz="1050" dirty="0" smtClean="0"/>
          </a:p>
          <a:p>
            <a:pPr>
              <a:spcBef>
                <a:spcPts val="0"/>
              </a:spcBef>
              <a:defRPr/>
            </a:pPr>
            <a:r>
              <a:rPr lang="ja-JP" altLang="en-US" sz="1050" dirty="0" smtClean="0"/>
              <a:t>◆受講者への確認事項</a:t>
            </a:r>
          </a:p>
          <a:p>
            <a:pPr>
              <a:spcBef>
                <a:spcPts val="0"/>
              </a:spcBef>
              <a:defRPr/>
            </a:pPr>
            <a:r>
              <a:rPr lang="ja-JP" altLang="en-US" sz="1050" dirty="0" smtClean="0"/>
              <a:t>特になし。</a:t>
            </a:r>
          </a:p>
        </p:txBody>
      </p:sp>
      <p:sp>
        <p:nvSpPr>
          <p:cNvPr id="2"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3" tIns="45776" rIns="91553" bIns="45776" anchor="b"/>
          <a:lstStyle/>
          <a:p>
            <a:pPr algn="ctr" defTabSz="908050" eaLnBrk="1" hangingPunct="1"/>
            <a:fld id="{14386BF0-D3C2-4E7F-8DD8-CC814AE110C6}" type="slidenum">
              <a:rPr kumimoji="1" lang="en-US" altLang="ja-JP" sz="900">
                <a:solidFill>
                  <a:srgbClr val="000066"/>
                </a:solidFill>
                <a:latin typeface="Times New Roman" pitchFamily="18" charset="0"/>
              </a:rPr>
              <a:pPr algn="ctr" defTabSz="908050" eaLnBrk="1" hangingPunct="1"/>
              <a:t>7</a:t>
            </a:fld>
            <a:endParaRPr kumimoji="1" lang="en-US" altLang="ja-JP" sz="900">
              <a:solidFill>
                <a:srgbClr val="000066"/>
              </a:solidFill>
              <a:latin typeface="Times New Roman" pitchFamily="18" charset="0"/>
            </a:endParaRPr>
          </a:p>
        </p:txBody>
      </p:sp>
      <p:sp>
        <p:nvSpPr>
          <p:cNvPr id="49156" name="スライド イメージ プレースホルダー 2"/>
          <p:cNvSpPr>
            <a:spLocks noGrp="1" noRot="1" noChangeAspect="1" noTextEdit="1"/>
          </p:cNvSpPr>
          <p:nvPr>
            <p:ph type="sldImg"/>
          </p:nvPr>
        </p:nvSpPr>
        <p:spPr>
          <a:xfrm>
            <a:off x="712788" y="746125"/>
            <a:ext cx="5381625" cy="3727450"/>
          </a:xfr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ノート プレースホルダ 2"/>
          <p:cNvSpPr>
            <a:spLocks noGrp="1"/>
          </p:cNvSpPr>
          <p:nvPr>
            <p:ph type="body" idx="1"/>
          </p:nvPr>
        </p:nvSpPr>
        <p:spPr/>
        <p:txBody>
          <a:bodyPr/>
          <a:lstStyle/>
          <a:p>
            <a:pPr>
              <a:spcBef>
                <a:spcPts val="0"/>
              </a:spcBef>
              <a:defRPr/>
            </a:pPr>
            <a:r>
              <a:rPr lang="ja-JP" altLang="en-US" sz="1050" smtClean="0"/>
              <a:t>ページタイトル：</a:t>
            </a:r>
            <a:endParaRPr lang="en-US" altLang="ja-JP" sz="1050" smtClean="0"/>
          </a:p>
          <a:p>
            <a:pPr>
              <a:spcBef>
                <a:spcPts val="0"/>
              </a:spcBef>
              <a:defRPr/>
            </a:pPr>
            <a:r>
              <a:rPr lang="ja-JP" altLang="en-US" sz="1050" smtClean="0"/>
              <a:t>６．</a:t>
            </a:r>
            <a:r>
              <a:rPr lang="en-US" altLang="ja-JP" sz="1050" smtClean="0"/>
              <a:t>EA</a:t>
            </a:r>
            <a:r>
              <a:rPr lang="ja-JP" altLang="en-US" sz="1050" smtClean="0"/>
              <a:t>ドキュメントについて　～進め方との関係～</a:t>
            </a:r>
          </a:p>
          <a:p>
            <a:pPr>
              <a:spcBef>
                <a:spcPts val="0"/>
              </a:spcBef>
              <a:defRPr/>
            </a:pPr>
            <a:endParaRPr lang="ja-JP" altLang="en-US" sz="1050" smtClean="0"/>
          </a:p>
          <a:p>
            <a:pPr>
              <a:spcBef>
                <a:spcPts val="0"/>
              </a:spcBef>
              <a:defRPr/>
            </a:pPr>
            <a:r>
              <a:rPr lang="ja-JP" altLang="en-US" sz="1050" smtClean="0"/>
              <a:t>◆このページのポイント</a:t>
            </a:r>
          </a:p>
          <a:p>
            <a:pPr>
              <a:spcBef>
                <a:spcPts val="0"/>
              </a:spcBef>
              <a:defRPr/>
            </a:pPr>
            <a:r>
              <a:rPr lang="en-US" altLang="ja-JP" sz="1050" smtClean="0"/>
              <a:t>EA</a:t>
            </a:r>
            <a:r>
              <a:rPr lang="ja-JP" altLang="en-US" sz="1050" smtClean="0"/>
              <a:t>ドキュメントの作成順序について理解してもらう。</a:t>
            </a:r>
          </a:p>
          <a:p>
            <a:pPr>
              <a:spcBef>
                <a:spcPts val="0"/>
              </a:spcBef>
              <a:defRPr/>
            </a:pPr>
            <a:endParaRPr lang="ja-JP" altLang="en-US" sz="1050" smtClean="0"/>
          </a:p>
          <a:p>
            <a:pPr>
              <a:spcBef>
                <a:spcPts val="0"/>
              </a:spcBef>
              <a:defRPr/>
            </a:pPr>
            <a:r>
              <a:rPr lang="ja-JP" altLang="en-US" sz="1050" smtClean="0"/>
              <a:t>◆説明手順</a:t>
            </a:r>
          </a:p>
          <a:p>
            <a:pPr>
              <a:spcBef>
                <a:spcPts val="0"/>
              </a:spcBef>
              <a:defRPr/>
            </a:pPr>
            <a:r>
              <a:rPr lang="ja-JP" altLang="en-US" sz="1050" smtClean="0"/>
              <a:t>所要時間：３分</a:t>
            </a:r>
          </a:p>
          <a:p>
            <a:pPr>
              <a:spcBef>
                <a:spcPts val="0"/>
              </a:spcBef>
              <a:defRPr/>
            </a:pPr>
            <a:r>
              <a:rPr lang="ja-JP" altLang="en-US" sz="1050" smtClean="0"/>
              <a:t>・</a:t>
            </a:r>
            <a:r>
              <a:rPr lang="en-US" altLang="ja-JP" sz="1050" smtClean="0"/>
              <a:t>EA</a:t>
            </a:r>
            <a:r>
              <a:rPr lang="ja-JP" altLang="en-US" sz="1050" smtClean="0"/>
              <a:t>ドキュメントは、政策・業務体系（</a:t>
            </a:r>
            <a:r>
              <a:rPr lang="en-US" altLang="ja-JP" sz="1050" smtClean="0"/>
              <a:t>BA</a:t>
            </a:r>
            <a:r>
              <a:rPr lang="ja-JP" altLang="en-US" sz="1050" smtClean="0"/>
              <a:t>）から作成する。</a:t>
            </a:r>
          </a:p>
          <a:p>
            <a:pPr>
              <a:spcBef>
                <a:spcPts val="0"/>
              </a:spcBef>
              <a:defRPr/>
            </a:pPr>
            <a:r>
              <a:rPr lang="ja-JP" altLang="en-US" sz="1050" smtClean="0"/>
              <a:t>・まずプロジェクト憲章にあたる業務説明書を作成し、対象の業務範囲を明確にする。</a:t>
            </a:r>
          </a:p>
          <a:p>
            <a:pPr>
              <a:spcBef>
                <a:spcPts val="0"/>
              </a:spcBef>
              <a:defRPr/>
            </a:pPr>
            <a:r>
              <a:rPr lang="ja-JP" altLang="en-US" sz="1050" smtClean="0"/>
              <a:t>・その後、</a:t>
            </a:r>
            <a:r>
              <a:rPr lang="en-US" altLang="ja-JP" sz="1050" smtClean="0"/>
              <a:t>DMM</a:t>
            </a:r>
            <a:r>
              <a:rPr lang="ja-JP" altLang="en-US" sz="1050" smtClean="0"/>
              <a:t>を作成し、一般的には</a:t>
            </a:r>
            <a:r>
              <a:rPr lang="en-US" altLang="ja-JP" sz="1050" smtClean="0"/>
              <a:t>DFD</a:t>
            </a:r>
            <a:r>
              <a:rPr lang="ja-JP" altLang="en-US" sz="1050" smtClean="0"/>
              <a:t>、</a:t>
            </a:r>
            <a:r>
              <a:rPr lang="en-US" altLang="ja-JP" sz="1050" smtClean="0"/>
              <a:t>WFA</a:t>
            </a:r>
            <a:r>
              <a:rPr lang="ja-JP" altLang="en-US" sz="1050" smtClean="0"/>
              <a:t>の順に作成する。</a:t>
            </a:r>
            <a:r>
              <a:rPr lang="en-US" altLang="ja-JP" sz="1050" smtClean="0"/>
              <a:t>DMM</a:t>
            </a:r>
            <a:r>
              <a:rPr lang="ja-JP" altLang="en-US" sz="1050" smtClean="0"/>
              <a:t>、</a:t>
            </a:r>
            <a:r>
              <a:rPr lang="en-US" altLang="ja-JP" sz="1050" smtClean="0"/>
              <a:t>DFD</a:t>
            </a:r>
            <a:r>
              <a:rPr lang="ja-JP" altLang="en-US" sz="1050" smtClean="0"/>
              <a:t>、</a:t>
            </a:r>
            <a:r>
              <a:rPr lang="en-US" altLang="ja-JP" sz="1050" smtClean="0"/>
              <a:t>WFA</a:t>
            </a:r>
            <a:r>
              <a:rPr lang="ja-JP" altLang="en-US" sz="1050" smtClean="0"/>
              <a:t>は、作成しては修正するというようなスパイラル的な進め方となる。</a:t>
            </a:r>
          </a:p>
          <a:p>
            <a:pPr>
              <a:spcBef>
                <a:spcPts val="0"/>
              </a:spcBef>
              <a:defRPr/>
            </a:pPr>
            <a:r>
              <a:rPr lang="ja-JP" altLang="en-US" sz="1050" smtClean="0"/>
              <a:t>・現状（</a:t>
            </a:r>
            <a:r>
              <a:rPr lang="en-US" altLang="ja-JP" sz="1050" smtClean="0"/>
              <a:t>AsIs</a:t>
            </a:r>
            <a:r>
              <a:rPr lang="ja-JP" altLang="en-US" sz="1050" smtClean="0"/>
              <a:t>）のドキュメントが作成されたら、業務分析を行って改善の方向性を決定し、改善後の理想（</a:t>
            </a:r>
            <a:r>
              <a:rPr lang="en-US" altLang="ja-JP" sz="1050" smtClean="0"/>
              <a:t>ToBe</a:t>
            </a:r>
            <a:r>
              <a:rPr lang="ja-JP" altLang="en-US" sz="1050" smtClean="0"/>
              <a:t>）を作成する。</a:t>
            </a:r>
          </a:p>
          <a:p>
            <a:pPr>
              <a:spcBef>
                <a:spcPts val="0"/>
              </a:spcBef>
              <a:defRPr/>
            </a:pPr>
            <a:r>
              <a:rPr lang="ja-JP" altLang="en-US" sz="1050" smtClean="0"/>
              <a:t>・政策・業務体系（</a:t>
            </a:r>
            <a:r>
              <a:rPr lang="en-US" altLang="ja-JP" sz="1050" smtClean="0"/>
              <a:t>BA</a:t>
            </a:r>
            <a:r>
              <a:rPr lang="ja-JP" altLang="en-US" sz="1050" smtClean="0"/>
              <a:t>）以外のドキュメントは現状をそれぞれ分析して作成するが、</a:t>
            </a:r>
            <a:r>
              <a:rPr lang="en-US" altLang="ja-JP" sz="1050" smtClean="0"/>
              <a:t>ToBe</a:t>
            </a:r>
            <a:r>
              <a:rPr lang="ja-JP" altLang="en-US" sz="1050" smtClean="0"/>
              <a:t>に関しては改善の方向性が決定しなければ作成できないため、政策・業務体系（</a:t>
            </a:r>
            <a:r>
              <a:rPr lang="en-US" altLang="ja-JP" sz="1050" smtClean="0"/>
              <a:t>BA</a:t>
            </a:r>
            <a:r>
              <a:rPr lang="ja-JP" altLang="en-US" sz="1050" smtClean="0"/>
              <a:t>）の</a:t>
            </a:r>
            <a:r>
              <a:rPr lang="en-US" altLang="ja-JP" sz="1050" smtClean="0"/>
              <a:t>ToBe</a:t>
            </a:r>
            <a:r>
              <a:rPr lang="ja-JP" altLang="en-US" sz="1050" smtClean="0"/>
              <a:t>作成後に着手しなければならない。</a:t>
            </a:r>
          </a:p>
          <a:p>
            <a:pPr>
              <a:spcBef>
                <a:spcPts val="0"/>
              </a:spcBef>
              <a:defRPr/>
            </a:pPr>
            <a:r>
              <a:rPr lang="ja-JP" altLang="en-US" sz="1050" smtClean="0"/>
              <a:t>・一般的にはここで説明した順序で作成するが、作成順は特に決まったものではない。</a:t>
            </a:r>
          </a:p>
          <a:p>
            <a:pPr>
              <a:spcBef>
                <a:spcPts val="0"/>
              </a:spcBef>
              <a:defRPr/>
            </a:pPr>
            <a:r>
              <a:rPr lang="ja-JP" altLang="en-US" sz="1050" smtClean="0"/>
              <a:t>・ただし、ドキュメント毎にバラバラの担当者で作成する場合、各ドキュメントに書かれたことが整合性を保っているかについて特に留意して確認する必要がある。</a:t>
            </a:r>
          </a:p>
          <a:p>
            <a:pPr>
              <a:spcBef>
                <a:spcPts val="0"/>
              </a:spcBef>
              <a:defRPr/>
            </a:pPr>
            <a:endParaRPr lang="en-US" altLang="ja-JP" sz="1050" smtClean="0"/>
          </a:p>
          <a:p>
            <a:pPr>
              <a:spcBef>
                <a:spcPts val="0"/>
              </a:spcBef>
              <a:defRPr/>
            </a:pPr>
            <a:r>
              <a:rPr lang="ja-JP" altLang="en-US" sz="1050" smtClean="0"/>
              <a:t>◆補足事項（スライド未掲載のデータやファクト等）</a:t>
            </a:r>
          </a:p>
          <a:p>
            <a:pPr>
              <a:spcBef>
                <a:spcPts val="0"/>
              </a:spcBef>
              <a:defRPr/>
            </a:pPr>
            <a:r>
              <a:rPr lang="ja-JP" altLang="en-US" sz="1050" smtClean="0"/>
              <a:t>特になし。</a:t>
            </a:r>
            <a:endParaRPr lang="en-US" altLang="ja-JP" sz="1050" smtClean="0"/>
          </a:p>
          <a:p>
            <a:pPr>
              <a:spcBef>
                <a:spcPts val="0"/>
              </a:spcBef>
              <a:defRPr/>
            </a:pPr>
            <a:endParaRPr lang="en-US" altLang="ja-JP" sz="1050" smtClean="0"/>
          </a:p>
          <a:p>
            <a:pPr>
              <a:spcBef>
                <a:spcPts val="0"/>
              </a:spcBef>
              <a:defRPr/>
            </a:pPr>
            <a:r>
              <a:rPr lang="ja-JP" altLang="en-US" sz="1050" smtClean="0"/>
              <a:t>◆受講者への確認事項</a:t>
            </a:r>
          </a:p>
          <a:p>
            <a:pPr>
              <a:spcBef>
                <a:spcPts val="0"/>
              </a:spcBef>
              <a:defRPr/>
            </a:pPr>
            <a:r>
              <a:rPr lang="ja-JP" altLang="en-US" sz="1050" smtClean="0"/>
              <a:t>特になし。</a:t>
            </a:r>
            <a:endParaRPr lang="en-US" altLang="ja-JP" sz="1050" dirty="0" smtClean="0"/>
          </a:p>
        </p:txBody>
      </p:sp>
      <p:sp>
        <p:nvSpPr>
          <p:cNvPr id="2"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3" tIns="45776" rIns="91553" bIns="45776" anchor="b"/>
          <a:lstStyle/>
          <a:p>
            <a:pPr algn="ctr" defTabSz="908050" eaLnBrk="1" hangingPunct="1"/>
            <a:fld id="{66CC319E-5E75-4EF2-8DE2-5B3EDB73DCB5}" type="slidenum">
              <a:rPr kumimoji="1" lang="en-US" altLang="ja-JP" sz="900">
                <a:solidFill>
                  <a:srgbClr val="000066"/>
                </a:solidFill>
                <a:latin typeface="Times New Roman" pitchFamily="18" charset="0"/>
              </a:rPr>
              <a:pPr algn="ctr" defTabSz="908050" eaLnBrk="1" hangingPunct="1"/>
              <a:t>8</a:t>
            </a:fld>
            <a:endParaRPr kumimoji="1" lang="en-US" altLang="ja-JP" sz="900">
              <a:solidFill>
                <a:srgbClr val="000066"/>
              </a:solidFill>
              <a:latin typeface="Times New Roman" pitchFamily="18" charset="0"/>
            </a:endParaRPr>
          </a:p>
        </p:txBody>
      </p:sp>
      <p:sp>
        <p:nvSpPr>
          <p:cNvPr id="50180" name="スライド イメージ プレースホルダー 2"/>
          <p:cNvSpPr>
            <a:spLocks noGrp="1" noRot="1" noChangeAspect="1" noTextEdit="1"/>
          </p:cNvSpPr>
          <p:nvPr>
            <p:ph type="sldImg"/>
          </p:nvPr>
        </p:nvSpPr>
        <p:spPr>
          <a:xfrm>
            <a:off x="712788" y="746125"/>
            <a:ext cx="5381625" cy="3727450"/>
          </a:xfr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ノート プレースホルダ 2"/>
          <p:cNvSpPr>
            <a:spLocks noGrp="1"/>
          </p:cNvSpPr>
          <p:nvPr>
            <p:ph type="body" idx="1"/>
          </p:nvPr>
        </p:nvSpPr>
        <p:spPr/>
        <p:txBody>
          <a:bodyPr/>
          <a:lstStyle/>
          <a:p>
            <a:pPr>
              <a:spcBef>
                <a:spcPts val="0"/>
              </a:spcBef>
              <a:defRPr/>
            </a:pPr>
            <a:r>
              <a:rPr lang="ja-JP" altLang="en-US" sz="1050" smtClean="0"/>
              <a:t>ページタイトル：</a:t>
            </a:r>
            <a:endParaRPr lang="en-US" altLang="ja-JP" sz="1050" smtClean="0"/>
          </a:p>
          <a:p>
            <a:pPr>
              <a:spcBef>
                <a:spcPts val="0"/>
              </a:spcBef>
              <a:defRPr/>
            </a:pPr>
            <a:r>
              <a:rPr lang="ja-JP" altLang="en-US" sz="1050" smtClean="0"/>
              <a:t>６．</a:t>
            </a:r>
            <a:r>
              <a:rPr lang="en-US" altLang="ja-JP" sz="1050" smtClean="0"/>
              <a:t>EA</a:t>
            </a:r>
            <a:r>
              <a:rPr lang="ja-JP" altLang="en-US" sz="1050" smtClean="0"/>
              <a:t>ドキュメントについて　～ドキュメントのイメージ①～</a:t>
            </a:r>
          </a:p>
          <a:p>
            <a:pPr>
              <a:spcBef>
                <a:spcPts val="0"/>
              </a:spcBef>
              <a:defRPr/>
            </a:pPr>
            <a:endParaRPr lang="ja-JP" altLang="en-US" sz="1050" smtClean="0"/>
          </a:p>
          <a:p>
            <a:pPr>
              <a:spcBef>
                <a:spcPts val="0"/>
              </a:spcBef>
              <a:defRPr/>
            </a:pPr>
            <a:r>
              <a:rPr lang="ja-JP" altLang="en-US" sz="1050" smtClean="0"/>
              <a:t>◆このページのポイント</a:t>
            </a:r>
          </a:p>
          <a:p>
            <a:pPr>
              <a:spcBef>
                <a:spcPts val="0"/>
              </a:spcBef>
              <a:defRPr/>
            </a:pPr>
            <a:r>
              <a:rPr lang="en-US" altLang="ja-JP" sz="1050" smtClean="0"/>
              <a:t>EA</a:t>
            </a:r>
            <a:r>
              <a:rPr lang="ja-JP" altLang="en-US" sz="1050" smtClean="0"/>
              <a:t>ドキュメントの種類毎に、どのようなものかを理解してもらう。 </a:t>
            </a:r>
          </a:p>
          <a:p>
            <a:pPr>
              <a:spcBef>
                <a:spcPts val="0"/>
              </a:spcBef>
              <a:defRPr/>
            </a:pPr>
            <a:endParaRPr lang="ja-JP" altLang="en-US" sz="1050" smtClean="0"/>
          </a:p>
          <a:p>
            <a:pPr>
              <a:spcBef>
                <a:spcPts val="0"/>
              </a:spcBef>
              <a:defRPr/>
            </a:pPr>
            <a:r>
              <a:rPr lang="ja-JP" altLang="en-US" sz="1050" smtClean="0"/>
              <a:t>◆説明手順</a:t>
            </a:r>
          </a:p>
          <a:p>
            <a:pPr>
              <a:spcBef>
                <a:spcPts val="0"/>
              </a:spcBef>
              <a:defRPr/>
            </a:pPr>
            <a:r>
              <a:rPr lang="ja-JP" altLang="en-US" sz="1050" smtClean="0"/>
              <a:t>所要時間：１分</a:t>
            </a:r>
          </a:p>
          <a:p>
            <a:pPr>
              <a:spcBef>
                <a:spcPts val="0"/>
              </a:spcBef>
              <a:defRPr/>
            </a:pPr>
            <a:r>
              <a:rPr lang="ja-JP" altLang="en-US" sz="1050" smtClean="0"/>
              <a:t>・</a:t>
            </a:r>
            <a:r>
              <a:rPr lang="en-US" altLang="ja-JP" sz="1050" smtClean="0"/>
              <a:t>EA</a:t>
            </a:r>
            <a:r>
              <a:rPr lang="ja-JP" altLang="en-US" sz="1050" smtClean="0"/>
              <a:t>ドキュメントの例について、このようなイメージであることを理解してもらう。</a:t>
            </a:r>
          </a:p>
          <a:p>
            <a:pPr>
              <a:spcBef>
                <a:spcPts val="0"/>
              </a:spcBef>
              <a:defRPr/>
            </a:pPr>
            <a:r>
              <a:rPr lang="ja-JP" altLang="en-US" sz="1050" smtClean="0"/>
              <a:t>・業務説明書には様式はない。この例では実際のプロジェクトで定めた様式を紹介している。</a:t>
            </a:r>
          </a:p>
          <a:p>
            <a:pPr>
              <a:spcBef>
                <a:spcPts val="0"/>
              </a:spcBef>
              <a:defRPr/>
            </a:pPr>
            <a:endParaRPr lang="en-US" altLang="ja-JP" sz="1050" smtClean="0"/>
          </a:p>
          <a:p>
            <a:pPr>
              <a:spcBef>
                <a:spcPts val="0"/>
              </a:spcBef>
              <a:defRPr/>
            </a:pPr>
            <a:r>
              <a:rPr lang="ja-JP" altLang="en-US" sz="1050" smtClean="0"/>
              <a:t>◆補足事項（スライド未掲載のデータやファクト等）</a:t>
            </a:r>
          </a:p>
          <a:p>
            <a:pPr>
              <a:spcBef>
                <a:spcPts val="0"/>
              </a:spcBef>
              <a:defRPr/>
            </a:pPr>
            <a:r>
              <a:rPr lang="ja-JP" altLang="en-US" sz="1050" smtClean="0"/>
              <a:t>特になし。</a:t>
            </a:r>
            <a:endParaRPr lang="en-US" altLang="ja-JP" sz="1050" smtClean="0"/>
          </a:p>
          <a:p>
            <a:pPr>
              <a:spcBef>
                <a:spcPts val="0"/>
              </a:spcBef>
              <a:defRPr/>
            </a:pPr>
            <a:endParaRPr lang="en-US" altLang="ja-JP" sz="1050" smtClean="0"/>
          </a:p>
          <a:p>
            <a:pPr>
              <a:spcBef>
                <a:spcPts val="0"/>
              </a:spcBef>
              <a:defRPr/>
            </a:pPr>
            <a:r>
              <a:rPr lang="ja-JP" altLang="en-US" sz="1050" smtClean="0"/>
              <a:t>◆受講者への確認事項</a:t>
            </a:r>
          </a:p>
          <a:p>
            <a:pPr>
              <a:spcBef>
                <a:spcPts val="0"/>
              </a:spcBef>
              <a:defRPr/>
            </a:pPr>
            <a:r>
              <a:rPr lang="ja-JP" altLang="en-US" sz="1050" smtClean="0"/>
              <a:t>特になし。</a:t>
            </a:r>
            <a:endParaRPr lang="en-US" altLang="ja-JP" sz="1050" smtClean="0"/>
          </a:p>
          <a:p>
            <a:pPr>
              <a:spcBef>
                <a:spcPts val="0"/>
              </a:spcBef>
              <a:defRPr/>
            </a:pPr>
            <a:endParaRPr lang="ja-JP" altLang="en-US" sz="1050" dirty="0" smtClean="0"/>
          </a:p>
        </p:txBody>
      </p:sp>
      <p:sp>
        <p:nvSpPr>
          <p:cNvPr id="2"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3" tIns="45776" rIns="91553" bIns="45776" anchor="b"/>
          <a:lstStyle/>
          <a:p>
            <a:pPr algn="ctr" defTabSz="908050" eaLnBrk="1" hangingPunct="1"/>
            <a:fld id="{FCF7DE3E-ECCB-49B7-B634-7CE95E679E5D}" type="slidenum">
              <a:rPr kumimoji="1" lang="en-US" altLang="ja-JP" sz="900">
                <a:solidFill>
                  <a:srgbClr val="000066"/>
                </a:solidFill>
                <a:latin typeface="Times New Roman" pitchFamily="18" charset="0"/>
              </a:rPr>
              <a:pPr algn="ctr" defTabSz="908050" eaLnBrk="1" hangingPunct="1"/>
              <a:t>9</a:t>
            </a:fld>
            <a:endParaRPr kumimoji="1" lang="en-US" altLang="ja-JP" sz="900">
              <a:solidFill>
                <a:srgbClr val="000066"/>
              </a:solidFill>
              <a:latin typeface="Times New Roman" pitchFamily="18" charset="0"/>
            </a:endParaRPr>
          </a:p>
        </p:txBody>
      </p:sp>
      <p:sp>
        <p:nvSpPr>
          <p:cNvPr id="51204" name="スライド イメージ プレースホルダー 2"/>
          <p:cNvSpPr>
            <a:spLocks noGrp="1" noRot="1" noChangeAspect="1" noTextEdit="1"/>
          </p:cNvSpPr>
          <p:nvPr>
            <p:ph type="sldImg"/>
          </p:nvPr>
        </p:nvSpPr>
        <p:spPr>
          <a:xfrm>
            <a:off x="712788" y="746125"/>
            <a:ext cx="5381625" cy="3727450"/>
          </a:xfr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4" name="Rectangle 17"/>
          <p:cNvSpPr>
            <a:spLocks noChangeArrowheads="1"/>
          </p:cNvSpPr>
          <p:nvPr userDrawn="1"/>
        </p:nvSpPr>
        <p:spPr bwMode="auto">
          <a:xfrm>
            <a:off x="0" y="0"/>
            <a:ext cx="9906000" cy="3429000"/>
          </a:xfrm>
          <a:prstGeom prst="rect">
            <a:avLst/>
          </a:prstGeom>
          <a:gradFill flip="none" rotWithShape="1">
            <a:gsLst>
              <a:gs pos="0">
                <a:schemeClr val="bg1"/>
              </a:gs>
              <a:gs pos="50000">
                <a:schemeClr val="accent4">
                  <a:lumMod val="75000"/>
                  <a:shade val="67500"/>
                  <a:satMod val="115000"/>
                </a:schemeClr>
              </a:gs>
              <a:gs pos="100000">
                <a:schemeClr val="accent4">
                  <a:lumMod val="75000"/>
                  <a:shade val="100000"/>
                  <a:satMod val="115000"/>
                </a:schemeClr>
              </a:gs>
            </a:gsLst>
            <a:lin ang="16200000" scaled="1"/>
            <a:tileRect/>
          </a:gradFill>
          <a:ln>
            <a:noFill/>
            <a:headEnd/>
            <a:tailEnd/>
          </a:ln>
        </p:spPr>
        <p:style>
          <a:lnRef idx="3">
            <a:schemeClr val="lt1"/>
          </a:lnRef>
          <a:fillRef idx="1">
            <a:schemeClr val="accent4"/>
          </a:fillRef>
          <a:effectRef idx="1">
            <a:schemeClr val="accent4"/>
          </a:effectRef>
          <a:fontRef idx="minor">
            <a:schemeClr val="lt1"/>
          </a:fontRef>
        </p:style>
        <p:txBody>
          <a:bodyPr wrap="none" anchor="ctr"/>
          <a:lstStyle/>
          <a:p>
            <a:pPr eaLnBrk="1" hangingPunct="1">
              <a:defRPr/>
            </a:pPr>
            <a:endParaRPr kumimoji="1" lang="ja-JP" altLang="en-US" sz="2400">
              <a:solidFill>
                <a:prstClr val="white"/>
              </a:solidFill>
            </a:endParaRPr>
          </a:p>
        </p:txBody>
      </p:sp>
      <p:sp>
        <p:nvSpPr>
          <p:cNvPr id="65548" name="Rectangle 12"/>
          <p:cNvSpPr>
            <a:spLocks noGrp="1" noChangeArrowheads="1"/>
          </p:cNvSpPr>
          <p:nvPr>
            <p:ph type="ctrTitle"/>
          </p:nvPr>
        </p:nvSpPr>
        <p:spPr>
          <a:xfrm>
            <a:off x="247650" y="2209800"/>
            <a:ext cx="8420100" cy="1143000"/>
          </a:xfrm>
          <a:noFill/>
          <a:effectLst/>
        </p:spPr>
        <p:txBody>
          <a:bodyPr lIns="91440" anchor="b"/>
          <a:lstStyle>
            <a:lvl1pPr>
              <a:defRPr sz="4400" b="1" cap="none" spc="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Unicode MS" pitchFamily="50" charset="-128"/>
                <a:ea typeface="Arial Unicode MS" pitchFamily="50" charset="-128"/>
                <a:cs typeface="Arial Unicode MS" pitchFamily="50" charset="-128"/>
              </a:defRPr>
            </a:lvl1pPr>
          </a:lstStyle>
          <a:p>
            <a:r>
              <a:rPr lang="ja-JP" altLang="en-US" dirty="0" smtClean="0"/>
              <a:t>マスタ タイトルの書式設定</a:t>
            </a:r>
            <a:endParaRPr lang="ja-JP" altLang="en-US" dirty="0"/>
          </a:p>
        </p:txBody>
      </p:sp>
      <p:sp>
        <p:nvSpPr>
          <p:cNvPr id="65549" name="Rectangle 13"/>
          <p:cNvSpPr>
            <a:spLocks noGrp="1" noChangeArrowheads="1"/>
          </p:cNvSpPr>
          <p:nvPr>
            <p:ph type="subTitle" idx="1"/>
          </p:nvPr>
        </p:nvSpPr>
        <p:spPr>
          <a:xfrm>
            <a:off x="247650" y="4419600"/>
            <a:ext cx="6934200" cy="1752600"/>
          </a:xfrm>
        </p:spPr>
        <p:txBody>
          <a:bodyPr/>
          <a:lstStyle>
            <a:lvl1pPr marL="0" indent="0">
              <a:defRPr>
                <a:ln>
                  <a:solidFill>
                    <a:schemeClr val="tx1"/>
                  </a:solidFill>
                </a:ln>
                <a:solidFill>
                  <a:sysClr val="windowText" lastClr="000000"/>
                </a:solidFill>
                <a:latin typeface="MS UI Gothic" pitchFamily="50" charset="-128"/>
                <a:ea typeface="MS UI Gothic" pitchFamily="50" charset="-128"/>
              </a:defRPr>
            </a:lvl1pPr>
          </a:lstStyle>
          <a:p>
            <a:r>
              <a:rPr lang="ja-JP" altLang="en-US" smtClean="0"/>
              <a:t>マスタ サブタイトルの書式設定</a:t>
            </a:r>
            <a:endParaRPr lang="ja-JP" altLang="en-US"/>
          </a:p>
        </p:txBody>
      </p:sp>
      <p:sp>
        <p:nvSpPr>
          <p:cNvPr id="9" name="Rectangle 15"/>
          <p:cNvSpPr>
            <a:spLocks noGrp="1" noChangeArrowheads="1"/>
          </p:cNvSpPr>
          <p:nvPr>
            <p:ph type="ftr" sz="quarter" idx="11"/>
          </p:nvPr>
        </p:nvSpPr>
        <p:spPr>
          <a:xfrm>
            <a:off x="3002785" y="6606000"/>
            <a:ext cx="3900433" cy="252000"/>
          </a:xfrm>
          <a:prstGeom prst="rect">
            <a:avLst/>
          </a:prstGeom>
        </p:spPr>
        <p:txBody>
          <a:bodyPr anchor="ctr"/>
          <a:lstStyle>
            <a:lvl1pPr algn="ctr">
              <a:defRPr sz="1000" smtClean="0">
                <a:latin typeface="+mj-ea"/>
                <a:ea typeface="+mj-ea"/>
              </a:defRPr>
            </a:lvl1pPr>
          </a:lstStyle>
          <a:p>
            <a:pPr>
              <a:defRPr/>
            </a:pPr>
            <a:r>
              <a:rPr lang="en-US" altLang="ja-JP" smtClean="0">
                <a:solidFill>
                  <a:prstClr val="black"/>
                </a:solidFill>
              </a:rPr>
              <a:t>4-1 </a:t>
            </a:r>
            <a:r>
              <a:rPr lang="ja-JP" altLang="en-US" smtClean="0">
                <a:solidFill>
                  <a:prstClr val="black"/>
                </a:solidFill>
              </a:rPr>
              <a:t>住民視点の行政サービス提供に向けた業務分析手法</a:t>
            </a:r>
            <a:endParaRPr lang="ja-JP" altLang="en-US" dirty="0">
              <a:solidFill>
                <a:prstClr val="black"/>
              </a:solidFill>
            </a:endParaRPr>
          </a:p>
        </p:txBody>
      </p:sp>
      <p:sp>
        <p:nvSpPr>
          <p:cNvPr id="10" name="Rectangle 16"/>
          <p:cNvSpPr>
            <a:spLocks noGrp="1" noChangeArrowheads="1"/>
          </p:cNvSpPr>
          <p:nvPr>
            <p:ph type="sldNum" sz="quarter" idx="12"/>
          </p:nvPr>
        </p:nvSpPr>
        <p:spPr>
          <a:noFill/>
          <a:ln w="9525">
            <a:noFill/>
            <a:miter lim="800000"/>
            <a:headEnd/>
            <a:tailEnd/>
          </a:ln>
          <a:effectLst/>
        </p:spPr>
        <p:txBody>
          <a:bodyPr vert="horz" wrap="square" lIns="91440" tIns="45720" rIns="91440" bIns="45720" numCol="1" anchor="b" anchorCtr="0" compatLnSpc="1">
            <a:prstTxWarp prst="textNoShape">
              <a:avLst/>
            </a:prstTxWarp>
          </a:bodyPr>
          <a:lstStyle>
            <a:lvl1pPr algn="r" rtl="0" fontAlgn="base">
              <a:spcBef>
                <a:spcPct val="0"/>
              </a:spcBef>
              <a:spcAft>
                <a:spcPct val="0"/>
              </a:spcAft>
              <a:defRPr kumimoji="1" lang="en-US" altLang="ja-JP" sz="1200" kern="1200" smtClean="0">
                <a:solidFill>
                  <a:srgbClr val="000066"/>
                </a:solidFill>
                <a:latin typeface="Century" pitchFamily="18" charset="0"/>
                <a:ea typeface="+mj-ea"/>
                <a:cs typeface="+mn-cs"/>
              </a:defRPr>
            </a:lvl1pPr>
          </a:lstStyle>
          <a:p>
            <a:pPr>
              <a:defRPr/>
            </a:pPr>
            <a:fld id="{FFFBCDD6-4D1D-42F8-AC76-BA7899719DE3}" type="slidenum">
              <a:rPr>
                <a:ea typeface="HGｺﾞｼｯｸM"/>
              </a:rPr>
              <a:pPr>
                <a:defRPr/>
              </a:pPr>
              <a:t>&lt;#&gt;</a:t>
            </a:fld>
            <a:endParaRPr lang="ja-JP" altLang="en-US"/>
          </a:p>
        </p:txBody>
      </p:sp>
      <p:sp>
        <p:nvSpPr>
          <p:cNvPr id="11" name="Line 19"/>
          <p:cNvSpPr>
            <a:spLocks noChangeShapeType="1"/>
          </p:cNvSpPr>
          <p:nvPr userDrawn="1"/>
        </p:nvSpPr>
        <p:spPr bwMode="auto">
          <a:xfrm flipH="1">
            <a:off x="0" y="3437384"/>
            <a:ext cx="9906000" cy="0"/>
          </a:xfrm>
          <a:prstGeom prst="line">
            <a:avLst/>
          </a:prstGeom>
          <a:noFill/>
          <a:ln w="28575">
            <a:solidFill>
              <a:schemeClr val="tx2"/>
            </a:solidFill>
            <a:miter lim="800000"/>
            <a:headEnd/>
            <a:tailEnd/>
          </a:ln>
          <a:effectLst/>
        </p:spPr>
        <p:txBody>
          <a:bodyPr wrap="none"/>
          <a:lstStyle/>
          <a:p>
            <a:pPr eaLnBrk="1" hangingPunct="1">
              <a:defRPr/>
            </a:pPr>
            <a:endParaRPr kumimoji="1" lang="ja-JP" altLang="en-US" sz="2400">
              <a:solidFill>
                <a:prstClr val="black"/>
              </a:solidFill>
              <a:latin typeface="Tahoma" pitchFamily="34" charset="0"/>
            </a:endParaRPr>
          </a:p>
        </p:txBody>
      </p:sp>
      <p:sp>
        <p:nvSpPr>
          <p:cNvPr id="12" name="Rectangle 20"/>
          <p:cNvSpPr>
            <a:spLocks noChangeArrowheads="1"/>
          </p:cNvSpPr>
          <p:nvPr userDrawn="1"/>
        </p:nvSpPr>
        <p:spPr bwMode="auto">
          <a:xfrm>
            <a:off x="-39555" y="3356992"/>
            <a:ext cx="8007350" cy="152400"/>
          </a:xfrm>
          <a:prstGeom prst="rect">
            <a:avLst/>
          </a:prstGeom>
          <a:solidFill>
            <a:srgbClr val="000000">
              <a:alpha val="25098"/>
            </a:srgbClr>
          </a:solidFill>
          <a:ln w="9525">
            <a:noFill/>
            <a:miter lim="800000"/>
            <a:headEnd/>
            <a:tailEnd/>
          </a:ln>
          <a:effectLst>
            <a:outerShdw dist="35921" dir="2700000" algn="ctr" rotWithShape="0">
              <a:srgbClr val="003300"/>
            </a:outerShdw>
          </a:effectLst>
        </p:spPr>
        <p:txBody>
          <a:bodyPr wrap="none" anchor="ctr"/>
          <a:lstStyle/>
          <a:p>
            <a:pPr eaLnBrk="1" hangingPunct="1">
              <a:defRPr/>
            </a:pPr>
            <a:endParaRPr kumimoji="1" lang="en-US" altLang="ja-JP" sz="2000" b="1">
              <a:solidFill>
                <a:prstClr val="white"/>
              </a:solidFill>
              <a:latin typeface="MS UI Gothic" pitchFamily="50" charset="-128"/>
              <a:ea typeface="MS UI Gothic" pitchFamily="50" charset="-128"/>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Rectangle 16"/>
          <p:cNvSpPr>
            <a:spLocks noGrp="1" noChangeArrowheads="1"/>
          </p:cNvSpPr>
          <p:nvPr>
            <p:ph type="sldNum" sz="quarter" idx="12"/>
          </p:nvPr>
        </p:nvSpPr>
        <p:spPr>
          <a:ln/>
        </p:spPr>
        <p:txBody>
          <a:bodyPr/>
          <a:lstStyle>
            <a:lvl1pPr>
              <a:defRPr>
                <a:latin typeface="Century" pitchFamily="18" charset="0"/>
              </a:defRPr>
            </a:lvl1pPr>
          </a:lstStyle>
          <a:p>
            <a:pPr>
              <a:defRPr/>
            </a:pPr>
            <a:fld id="{4476599F-3EFF-4C96-9382-4C1B270A1AA0}" type="slidenum">
              <a:rPr lang="en-US" altLang="ja-JP" smtClean="0"/>
              <a:pPr>
                <a:defRPr/>
              </a:pPr>
              <a:t>&lt;#&gt;</a:t>
            </a:fld>
            <a:endParaRPr lang="en-US" altLang="ja-JP"/>
          </a:p>
        </p:txBody>
      </p:sp>
      <p:sp>
        <p:nvSpPr>
          <p:cNvPr id="7" name="Rectangle 15"/>
          <p:cNvSpPr>
            <a:spLocks noGrp="1" noChangeArrowheads="1"/>
          </p:cNvSpPr>
          <p:nvPr>
            <p:ph type="ftr" sz="quarter" idx="3"/>
          </p:nvPr>
        </p:nvSpPr>
        <p:spPr>
          <a:xfrm>
            <a:off x="3002785" y="6606000"/>
            <a:ext cx="3900433" cy="252000"/>
          </a:xfrm>
          <a:prstGeom prst="rect">
            <a:avLst/>
          </a:prstGeom>
        </p:spPr>
        <p:txBody>
          <a:bodyPr anchor="ctr"/>
          <a:lstStyle>
            <a:lvl1pPr algn="ctr">
              <a:defRPr sz="1000" smtClean="0">
                <a:latin typeface="+mj-ea"/>
                <a:ea typeface="+mj-ea"/>
              </a:defRPr>
            </a:lvl1pPr>
          </a:lstStyle>
          <a:p>
            <a:pPr>
              <a:defRPr/>
            </a:pPr>
            <a:r>
              <a:rPr lang="en-US" altLang="ja-JP" smtClean="0">
                <a:solidFill>
                  <a:srgbClr val="000066"/>
                </a:solidFill>
              </a:rPr>
              <a:t>4-1 </a:t>
            </a:r>
            <a:r>
              <a:rPr lang="ja-JP" altLang="en-US" smtClean="0">
                <a:solidFill>
                  <a:srgbClr val="000066"/>
                </a:solidFill>
              </a:rPr>
              <a:t>住民視点の行政サービス提供に向けた業務分析手法</a:t>
            </a:r>
            <a:endParaRPr lang="ja-JP" altLang="en-US" dirty="0">
              <a:solidFill>
                <a:prstClr val="black"/>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223125" y="541341"/>
            <a:ext cx="2270125" cy="5591175"/>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12750" y="541341"/>
            <a:ext cx="6645275" cy="5591175"/>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Rectangle 16"/>
          <p:cNvSpPr>
            <a:spLocks noGrp="1" noChangeArrowheads="1"/>
          </p:cNvSpPr>
          <p:nvPr>
            <p:ph type="sldNum" sz="quarter" idx="12"/>
          </p:nvPr>
        </p:nvSpPr>
        <p:spPr>
          <a:ln/>
        </p:spPr>
        <p:txBody>
          <a:bodyPr/>
          <a:lstStyle>
            <a:lvl1pPr>
              <a:defRPr>
                <a:latin typeface="Century" pitchFamily="18" charset="0"/>
              </a:defRPr>
            </a:lvl1pPr>
          </a:lstStyle>
          <a:p>
            <a:pPr>
              <a:defRPr/>
            </a:pPr>
            <a:fld id="{F53F3420-5FAD-4B33-9B9C-BF8D7FC0FE07}" type="slidenum">
              <a:rPr lang="en-US" altLang="ja-JP" smtClean="0"/>
              <a:pPr>
                <a:defRPr/>
              </a:pPr>
              <a:t>&lt;#&gt;</a:t>
            </a:fld>
            <a:endParaRPr lang="en-US" altLang="ja-JP"/>
          </a:p>
        </p:txBody>
      </p:sp>
      <p:sp>
        <p:nvSpPr>
          <p:cNvPr id="7" name="Rectangle 15"/>
          <p:cNvSpPr txBox="1">
            <a:spLocks noChangeArrowheads="1"/>
          </p:cNvSpPr>
          <p:nvPr userDrawn="1"/>
        </p:nvSpPr>
        <p:spPr>
          <a:xfrm>
            <a:off x="3002785" y="6606000"/>
            <a:ext cx="3900433" cy="252000"/>
          </a:xfrm>
          <a:prstGeom prst="rect">
            <a:avLst/>
          </a:prstGeom>
        </p:spPr>
        <p:txBody>
          <a:bodyPr anchor="ctr"/>
          <a:lstStyle>
            <a:lvl1pPr algn="ctr">
              <a:defRPr sz="1000" smtClean="0">
                <a:latin typeface="+mj-ea"/>
                <a:ea typeface="+mj-ea"/>
              </a:defRPr>
            </a:lvl1pPr>
          </a:lstStyle>
          <a:p>
            <a:pPr eaLnBrk="1" hangingPunct="1">
              <a:defRPr/>
            </a:pPr>
            <a:r>
              <a:rPr kumimoji="1" lang="en-US" altLang="ja-JP">
                <a:solidFill>
                  <a:srgbClr val="000066"/>
                </a:solidFill>
              </a:rPr>
              <a:t>1-2 </a:t>
            </a:r>
            <a:r>
              <a:rPr kumimoji="1" lang="ja-JP" altLang="en-US">
                <a:solidFill>
                  <a:srgbClr val="000066"/>
                </a:solidFill>
              </a:rPr>
              <a:t>自治体における効果的な</a:t>
            </a:r>
            <a:r>
              <a:rPr kumimoji="1" lang="en-US" altLang="ja-JP">
                <a:solidFill>
                  <a:srgbClr val="000066"/>
                </a:solidFill>
              </a:rPr>
              <a:t>ICT</a:t>
            </a:r>
            <a:r>
              <a:rPr kumimoji="1" lang="ja-JP" altLang="en-US">
                <a:solidFill>
                  <a:srgbClr val="000066"/>
                </a:solidFill>
              </a:rPr>
              <a:t>利活用</a:t>
            </a:r>
            <a:endParaRPr kumimoji="1" lang="ja-JP" altLang="en-US" dirty="0">
              <a:solidFill>
                <a:prstClr val="black"/>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スライド番号プレースホルダ 2"/>
          <p:cNvSpPr>
            <a:spLocks noGrp="1"/>
          </p:cNvSpPr>
          <p:nvPr>
            <p:ph type="sldNum" sz="quarter" idx="10"/>
          </p:nvPr>
        </p:nvSpPr>
        <p:spPr/>
        <p:txBody>
          <a:bodyPr/>
          <a:lstStyle/>
          <a:p>
            <a:pPr>
              <a:defRPr/>
            </a:pPr>
            <a:fld id="{A579FAFF-0A47-4E55-9D2C-EA0D4593DE81}" type="slidenum">
              <a:rPr lang="en-US" altLang="ja-JP"/>
              <a:pPr>
                <a:defRPr/>
              </a:pPr>
              <a:t>&lt;#&gt;</a:t>
            </a:fld>
            <a:endParaRPr lang="en-US" dirty="0"/>
          </a:p>
        </p:txBody>
      </p:sp>
      <p:sp>
        <p:nvSpPr>
          <p:cNvPr id="4" name="フッター プレースホルダ 3"/>
          <p:cNvSpPr>
            <a:spLocks noGrp="1"/>
          </p:cNvSpPr>
          <p:nvPr>
            <p:ph type="ftr" sz="quarter" idx="11"/>
          </p:nvPr>
        </p:nvSpPr>
        <p:spPr/>
        <p:txBody>
          <a:bodyPr/>
          <a:lstStyle/>
          <a:p>
            <a:pPr>
              <a:defRPr/>
            </a:pPr>
            <a:r>
              <a:rPr lang="en-US" altLang="ja-JP" smtClean="0">
                <a:solidFill>
                  <a:srgbClr val="000066"/>
                </a:solidFill>
              </a:rPr>
              <a:t>4-1 </a:t>
            </a:r>
            <a:r>
              <a:rPr lang="ja-JP" altLang="en-US" smtClean="0">
                <a:solidFill>
                  <a:srgbClr val="000066"/>
                </a:solidFill>
              </a:rPr>
              <a:t>住民視点の行政サービス提供に向けた業務分析手法</a:t>
            </a:r>
            <a:endParaRPr lang="ja-JP" altLang="en-US" dirty="0">
              <a:solidFill>
                <a:prstClr val="black"/>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ユーザー設定レイアウト">
    <p:spTree>
      <p:nvGrpSpPr>
        <p:cNvPr id="1" name=""/>
        <p:cNvGrpSpPr/>
        <p:nvPr/>
      </p:nvGrpSpPr>
      <p:grpSpPr>
        <a:xfrm>
          <a:off x="0" y="0"/>
          <a:ext cx="0" cy="0"/>
          <a:chOff x="0" y="0"/>
          <a:chExt cx="0" cy="0"/>
        </a:xfrm>
      </p:grpSpPr>
      <p:sp>
        <p:nvSpPr>
          <p:cNvPr id="3" name="スライド番号プレースホルダ 2"/>
          <p:cNvSpPr>
            <a:spLocks noGrp="1"/>
          </p:cNvSpPr>
          <p:nvPr>
            <p:ph type="sldNum" sz="quarter" idx="10"/>
          </p:nvPr>
        </p:nvSpPr>
        <p:spPr/>
        <p:txBody>
          <a:bodyPr/>
          <a:lstStyle/>
          <a:p>
            <a:pPr>
              <a:defRPr/>
            </a:pPr>
            <a:fld id="{A579FAFF-0A47-4E55-9D2C-EA0D4593DE81}" type="slidenum">
              <a:rPr lang="en-US" altLang="ja-JP"/>
              <a:pPr>
                <a:defRPr/>
              </a:pPr>
              <a:t>&lt;#&gt;</a:t>
            </a:fld>
            <a:endParaRPr lang="en-US" dirty="0"/>
          </a:p>
        </p:txBody>
      </p:sp>
      <p:sp>
        <p:nvSpPr>
          <p:cNvPr id="4" name="フッター プレースホルダ 3"/>
          <p:cNvSpPr>
            <a:spLocks noGrp="1"/>
          </p:cNvSpPr>
          <p:nvPr>
            <p:ph type="ftr" sz="quarter" idx="11"/>
          </p:nvPr>
        </p:nvSpPr>
        <p:spPr/>
        <p:txBody>
          <a:bodyPr/>
          <a:lstStyle/>
          <a:p>
            <a:pPr>
              <a:defRPr/>
            </a:pPr>
            <a:r>
              <a:rPr lang="en-US" altLang="ja-JP" smtClean="0">
                <a:solidFill>
                  <a:srgbClr val="000066"/>
                </a:solidFill>
              </a:rPr>
              <a:t>4-1 </a:t>
            </a:r>
            <a:r>
              <a:rPr lang="ja-JP" altLang="en-US" smtClean="0">
                <a:solidFill>
                  <a:srgbClr val="000066"/>
                </a:solidFill>
              </a:rPr>
              <a:t>住民視点の行政サービス提供に向けた業務分析手法</a:t>
            </a:r>
            <a:endParaRPr lang="ja-JP" altLang="en-US" dirty="0">
              <a:solidFill>
                <a:prstClr val="black"/>
              </a:solidFill>
            </a:endParaRPr>
          </a:p>
        </p:txBody>
      </p:sp>
      <p:sp>
        <p:nvSpPr>
          <p:cNvPr id="5" name="タイトル 1"/>
          <p:cNvSpPr txBox="1">
            <a:spLocks/>
          </p:cNvSpPr>
          <p:nvPr userDrawn="1"/>
        </p:nvSpPr>
        <p:spPr bwMode="auto">
          <a:xfrm>
            <a:off x="428497" y="1268760"/>
            <a:ext cx="9080500" cy="830262"/>
          </a:xfrm>
          <a:prstGeom prst="rect">
            <a:avLst/>
          </a:prstGeom>
          <a:solidFill>
            <a:schemeClr val="bg1"/>
          </a:solidFill>
          <a:ln w="9525">
            <a:noFill/>
            <a:miter lim="800000"/>
            <a:headEnd/>
            <a:tailEnd/>
          </a:ln>
          <a:effectLst/>
        </p:spPr>
        <p:txBody>
          <a:bodyPr vert="horz" wrap="square" lIns="198000" tIns="45720" rIns="91440" bIns="45720" numCol="1" anchor="t" anchorCtr="0" compatLnSpc="1">
            <a:prstTxWarp prst="textNoShape">
              <a:avLst/>
            </a:prstTxWarp>
          </a:bodyPr>
          <a:lstStyle/>
          <a:p>
            <a:pPr eaLnBrk="1" hangingPunct="1">
              <a:defRPr/>
            </a:pPr>
            <a:r>
              <a:rPr kumimoji="1" lang="ja-JP" altLang="en-US" b="1" kern="0" dirty="0" smtClean="0">
                <a:solidFill>
                  <a:prstClr val="black"/>
                </a:solidFill>
                <a:latin typeface="HGｺﾞｼｯｸM"/>
                <a:ea typeface="HGｺﾞｼｯｸM"/>
              </a:rPr>
              <a:t>マスタ タイトルの書式設定</a:t>
            </a:r>
            <a:endParaRPr kumimoji="1" lang="ja-JP" altLang="en-US" b="1" kern="0" dirty="0">
              <a:solidFill>
                <a:prstClr val="black"/>
              </a:solidFill>
              <a:latin typeface="HGｺﾞｼｯｸM"/>
              <a:ea typeface="HGｺﾞｼｯｸM"/>
            </a:endParaRPr>
          </a:p>
        </p:txBody>
      </p:sp>
      <p:sp>
        <p:nvSpPr>
          <p:cNvPr id="2" name="タイトル 1"/>
          <p:cNvSpPr>
            <a:spLocks noGrp="1"/>
          </p:cNvSpPr>
          <p:nvPr>
            <p:ph type="title"/>
          </p:nvPr>
        </p:nvSpPr>
        <p:spPr/>
        <p:txBody>
          <a:bodyPr/>
          <a:lstStyle/>
          <a:p>
            <a:r>
              <a:rPr kumimoji="1" lang="ja-JP" altLang="en-US" dirty="0" smtClean="0"/>
              <a:t>マスタ タイトルの書式設定</a:t>
            </a:r>
            <a:endParaRPr kumimoji="1" lang="ja-JP" alt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4" name="Rectangle 17"/>
          <p:cNvSpPr>
            <a:spLocks noChangeArrowheads="1"/>
          </p:cNvSpPr>
          <p:nvPr/>
        </p:nvSpPr>
        <p:spPr bwMode="auto">
          <a:xfrm>
            <a:off x="0" y="0"/>
            <a:ext cx="9906000" cy="3429000"/>
          </a:xfrm>
          <a:prstGeom prst="rect">
            <a:avLst/>
          </a:prstGeom>
          <a:gradFill flip="none" rotWithShape="1">
            <a:gsLst>
              <a:gs pos="0">
                <a:schemeClr val="bg1"/>
              </a:gs>
              <a:gs pos="50000">
                <a:schemeClr val="accent4">
                  <a:lumMod val="75000"/>
                  <a:shade val="67500"/>
                  <a:satMod val="115000"/>
                </a:schemeClr>
              </a:gs>
              <a:gs pos="100000">
                <a:schemeClr val="accent4">
                  <a:lumMod val="75000"/>
                  <a:shade val="100000"/>
                  <a:satMod val="115000"/>
                </a:schemeClr>
              </a:gs>
            </a:gsLst>
            <a:lin ang="16200000" scaled="1"/>
            <a:tileRect/>
          </a:gradFill>
          <a:ln>
            <a:noFill/>
            <a:headEnd/>
            <a:tailEnd/>
          </a:ln>
        </p:spPr>
        <p:style>
          <a:lnRef idx="3">
            <a:schemeClr val="lt1"/>
          </a:lnRef>
          <a:fillRef idx="1">
            <a:schemeClr val="accent4"/>
          </a:fillRef>
          <a:effectRef idx="1">
            <a:schemeClr val="accent4"/>
          </a:effectRef>
          <a:fontRef idx="minor">
            <a:schemeClr val="lt1"/>
          </a:fontRef>
        </p:style>
        <p:txBody>
          <a:bodyPr wrap="none" anchor="ctr"/>
          <a:lstStyle/>
          <a:p>
            <a:pPr algn="l" rtl="0" fontAlgn="base">
              <a:spcBef>
                <a:spcPct val="0"/>
              </a:spcBef>
              <a:spcAft>
                <a:spcPct val="0"/>
              </a:spcAft>
              <a:defRPr/>
            </a:pPr>
            <a:endParaRPr kumimoji="1" lang="ja-JP" altLang="en-US" sz="2400" kern="1200">
              <a:solidFill>
                <a:schemeClr val="lt1"/>
              </a:solidFill>
              <a:latin typeface="+mn-lt"/>
              <a:ea typeface="+mn-ea"/>
              <a:cs typeface="+mn-cs"/>
            </a:endParaRPr>
          </a:p>
        </p:txBody>
      </p:sp>
      <p:sp>
        <p:nvSpPr>
          <p:cNvPr id="65548" name="Rectangle 12"/>
          <p:cNvSpPr>
            <a:spLocks noGrp="1" noChangeArrowheads="1"/>
          </p:cNvSpPr>
          <p:nvPr>
            <p:ph type="ctrTitle"/>
          </p:nvPr>
        </p:nvSpPr>
        <p:spPr>
          <a:xfrm>
            <a:off x="247650" y="2209800"/>
            <a:ext cx="8420100" cy="1143000"/>
          </a:xfrm>
          <a:noFill/>
          <a:effectLst/>
        </p:spPr>
        <p:txBody>
          <a:bodyPr lIns="91440" anchor="b"/>
          <a:lstStyle>
            <a:lvl1pPr>
              <a:defRPr sz="4400" b="1" cap="none" spc="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Unicode MS" pitchFamily="50" charset="-128"/>
                <a:ea typeface="Arial Unicode MS" pitchFamily="50" charset="-128"/>
                <a:cs typeface="Arial Unicode MS" pitchFamily="50" charset="-128"/>
              </a:defRPr>
            </a:lvl1pPr>
          </a:lstStyle>
          <a:p>
            <a:r>
              <a:rPr lang="ja-JP" altLang="en-US" smtClean="0"/>
              <a:t>マスタ タイトルの書式設定</a:t>
            </a:r>
            <a:endParaRPr lang="ja-JP" altLang="en-US" dirty="0"/>
          </a:p>
        </p:txBody>
      </p:sp>
      <p:sp>
        <p:nvSpPr>
          <p:cNvPr id="65549" name="Rectangle 13"/>
          <p:cNvSpPr>
            <a:spLocks noGrp="1" noChangeArrowheads="1"/>
          </p:cNvSpPr>
          <p:nvPr>
            <p:ph type="subTitle" idx="1"/>
          </p:nvPr>
        </p:nvSpPr>
        <p:spPr>
          <a:xfrm>
            <a:off x="247650" y="4419600"/>
            <a:ext cx="6934200" cy="1752600"/>
          </a:xfrm>
        </p:spPr>
        <p:txBody>
          <a:bodyPr/>
          <a:lstStyle>
            <a:lvl1pPr marL="0" indent="0">
              <a:defRPr>
                <a:ln>
                  <a:solidFill>
                    <a:schemeClr val="tx1"/>
                  </a:solidFill>
                </a:ln>
                <a:solidFill>
                  <a:sysClr val="windowText" lastClr="000000"/>
                </a:solidFill>
                <a:latin typeface="MS UI Gothic" pitchFamily="50" charset="-128"/>
                <a:ea typeface="MS UI Gothic" pitchFamily="50" charset="-128"/>
              </a:defRPr>
            </a:lvl1pPr>
          </a:lstStyle>
          <a:p>
            <a:r>
              <a:rPr lang="ja-JP" altLang="en-US" smtClean="0"/>
              <a:t>マスタ サブタイトルの書式設定</a:t>
            </a:r>
            <a:endParaRPr lang="ja-JP" altLang="en-US"/>
          </a:p>
        </p:txBody>
      </p:sp>
      <p:sp>
        <p:nvSpPr>
          <p:cNvPr id="9" name="Rectangle 15"/>
          <p:cNvSpPr>
            <a:spLocks noGrp="1" noChangeArrowheads="1"/>
          </p:cNvSpPr>
          <p:nvPr>
            <p:ph type="ftr" sz="quarter" idx="11"/>
          </p:nvPr>
        </p:nvSpPr>
        <p:spPr>
          <a:xfrm>
            <a:off x="3002784" y="6606000"/>
            <a:ext cx="3900433" cy="252000"/>
          </a:xfrm>
          <a:prstGeom prst="rect">
            <a:avLst/>
          </a:prstGeom>
        </p:spPr>
        <p:txBody>
          <a:bodyPr anchor="ctr"/>
          <a:lstStyle>
            <a:lvl1pPr algn="ctr">
              <a:defRPr sz="1000" smtClean="0">
                <a:latin typeface="+mj-ea"/>
                <a:ea typeface="+mj-ea"/>
              </a:defRPr>
            </a:lvl1pPr>
          </a:lstStyle>
          <a:p>
            <a:pPr>
              <a:defRPr/>
            </a:pPr>
            <a:r>
              <a:rPr lang="en-US" altLang="ja-JP" smtClean="0"/>
              <a:t>4-1 </a:t>
            </a:r>
            <a:r>
              <a:rPr lang="ja-JP" altLang="en-US" smtClean="0"/>
              <a:t>住民視点の行政サービス提供に向けた業務分析手法</a:t>
            </a:r>
            <a:endParaRPr lang="en-US" altLang="ja-JP"/>
          </a:p>
        </p:txBody>
      </p:sp>
      <p:sp>
        <p:nvSpPr>
          <p:cNvPr id="10" name="Rectangle 16"/>
          <p:cNvSpPr>
            <a:spLocks noGrp="1" noChangeArrowheads="1"/>
          </p:cNvSpPr>
          <p:nvPr>
            <p:ph type="sldNum" sz="quarter" idx="12"/>
          </p:nvPr>
        </p:nvSpPr>
        <p:spPr>
          <a:noFill/>
          <a:ln w="9525">
            <a:noFill/>
            <a:miter lim="800000"/>
            <a:headEnd/>
            <a:tailEnd/>
          </a:ln>
          <a:effectLst/>
        </p:spPr>
        <p:txBody>
          <a:bodyPr vert="horz" wrap="square" lIns="91440" tIns="45720" rIns="91440" bIns="45720" numCol="1" anchor="b" anchorCtr="0" compatLnSpc="1">
            <a:prstTxWarp prst="textNoShape">
              <a:avLst/>
            </a:prstTxWarp>
          </a:bodyPr>
          <a:lstStyle>
            <a:lvl1pPr algn="r" rtl="0" fontAlgn="base">
              <a:spcBef>
                <a:spcPct val="0"/>
              </a:spcBef>
              <a:spcAft>
                <a:spcPct val="0"/>
              </a:spcAft>
              <a:defRPr kumimoji="1" lang="en-US" altLang="ja-JP" sz="1200" kern="1200" smtClean="0">
                <a:solidFill>
                  <a:srgbClr val="000066"/>
                </a:solidFill>
                <a:latin typeface="Century" pitchFamily="18" charset="0"/>
                <a:ea typeface="+mj-ea"/>
                <a:cs typeface="+mn-cs"/>
              </a:defRPr>
            </a:lvl1pPr>
          </a:lstStyle>
          <a:p>
            <a:pPr>
              <a:defRPr/>
            </a:pPr>
            <a:fld id="{5DB700DD-8552-4EAD-9E20-13F0F87A21DD}" type="slidenum">
              <a:rPr lang="ja-JP" altLang="en-US" smtClean="0"/>
              <a:pPr>
                <a:defRPr/>
              </a:pPr>
              <a:t>&lt;#&gt;</a:t>
            </a:fld>
            <a:endParaRPr lang="en-US" altLang="ja-JP"/>
          </a:p>
        </p:txBody>
      </p:sp>
      <p:sp>
        <p:nvSpPr>
          <p:cNvPr id="11" name="Line 19"/>
          <p:cNvSpPr>
            <a:spLocks noChangeShapeType="1"/>
          </p:cNvSpPr>
          <p:nvPr/>
        </p:nvSpPr>
        <p:spPr bwMode="auto">
          <a:xfrm flipH="1">
            <a:off x="0" y="3437384"/>
            <a:ext cx="9906000" cy="0"/>
          </a:xfrm>
          <a:prstGeom prst="line">
            <a:avLst/>
          </a:prstGeom>
          <a:noFill/>
          <a:ln w="28575">
            <a:solidFill>
              <a:schemeClr val="tx2"/>
            </a:solidFill>
            <a:miter lim="800000"/>
            <a:headEnd/>
            <a:tailEnd/>
          </a:ln>
          <a:effectLst/>
        </p:spPr>
        <p:txBody>
          <a:bodyPr wrap="none"/>
          <a:lstStyle/>
          <a:p>
            <a:pPr>
              <a:defRPr/>
            </a:pPr>
            <a:endParaRPr lang="ja-JP" altLang="en-US"/>
          </a:p>
        </p:txBody>
      </p:sp>
      <p:sp>
        <p:nvSpPr>
          <p:cNvPr id="12" name="Rectangle 20"/>
          <p:cNvSpPr>
            <a:spLocks noChangeArrowheads="1"/>
          </p:cNvSpPr>
          <p:nvPr/>
        </p:nvSpPr>
        <p:spPr bwMode="auto">
          <a:xfrm>
            <a:off x="-39555" y="3356992"/>
            <a:ext cx="8007350" cy="152400"/>
          </a:xfrm>
          <a:prstGeom prst="rect">
            <a:avLst/>
          </a:prstGeom>
          <a:solidFill>
            <a:srgbClr val="000000">
              <a:alpha val="25098"/>
            </a:srgbClr>
          </a:solidFill>
          <a:ln w="9525">
            <a:noFill/>
            <a:miter lim="800000"/>
            <a:headEnd/>
            <a:tailEnd/>
          </a:ln>
          <a:effectLst>
            <a:outerShdw dist="35921" dir="2700000" algn="ctr" rotWithShape="0">
              <a:srgbClr val="003300"/>
            </a:outerShdw>
          </a:effectLst>
        </p:spPr>
        <p:txBody>
          <a:bodyPr wrap="none" anchor="ctr"/>
          <a:lstStyle/>
          <a:p>
            <a:pPr>
              <a:defRPr/>
            </a:pPr>
            <a:endParaRPr lang="en-US" altLang="ja-JP" sz="2000" b="1">
              <a:solidFill>
                <a:schemeClr val="bg1"/>
              </a:solidFill>
              <a:latin typeface="MS UI Gothic" pitchFamily="50" charset="-128"/>
              <a:ea typeface="MS UI Gothic" pitchFamily="50" charset="-128"/>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50489" y="366490"/>
            <a:ext cx="9080500" cy="830262"/>
          </a:xfrm>
        </p:spPr>
        <p:txBody>
          <a:bodyPr/>
          <a:lstStyle>
            <a:lvl1pPr>
              <a:defRPr sz="2800" b="1">
                <a:latin typeface="HGPｺﾞｼｯｸM" pitchFamily="50" charset="-128"/>
                <a:ea typeface="HGPｺﾞｼｯｸM" pitchFamily="50" charset="-128"/>
              </a:defRPr>
            </a:lvl1pPr>
          </a:lstStyle>
          <a:p>
            <a:r>
              <a:rPr lang="ja-JP" altLang="en-US" smtClean="0"/>
              <a:t>マスタ タイトルの書式設定</a:t>
            </a:r>
            <a:endParaRPr lang="ja-JP" altLang="en-US" dirty="0"/>
          </a:p>
        </p:txBody>
      </p:sp>
      <p:sp>
        <p:nvSpPr>
          <p:cNvPr id="3" name="コンテンツ プレースホルダ 2"/>
          <p:cNvSpPr>
            <a:spLocks noGrp="1"/>
          </p:cNvSpPr>
          <p:nvPr>
            <p:ph idx="1"/>
          </p:nvPr>
        </p:nvSpPr>
        <p:spPr/>
        <p:txBody>
          <a:bodyPr/>
          <a:lstStyle>
            <a:lvl1pPr>
              <a:defRPr>
                <a:latin typeface="+mj-lt"/>
              </a:defRPr>
            </a:lvl1pPr>
          </a:lstStyle>
          <a:p>
            <a:pPr lvl="0"/>
            <a:r>
              <a:rPr lang="ja-JP" altLang="en-US" dirty="0" smtClean="0"/>
              <a:t>マスタ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ja-JP" altLang="en-US" dirty="0"/>
          </a:p>
        </p:txBody>
      </p:sp>
      <p:sp>
        <p:nvSpPr>
          <p:cNvPr id="6" name="Rectangle 16"/>
          <p:cNvSpPr>
            <a:spLocks noGrp="1" noChangeArrowheads="1"/>
          </p:cNvSpPr>
          <p:nvPr>
            <p:ph type="sldNum" sz="quarter" idx="12"/>
          </p:nvPr>
        </p:nvSpPr>
        <p:spPr>
          <a:ln/>
        </p:spPr>
        <p:txBody>
          <a:bodyPr/>
          <a:lstStyle>
            <a:lvl1pPr>
              <a:defRPr/>
            </a:lvl1pPr>
          </a:lstStyle>
          <a:p>
            <a:pPr>
              <a:defRPr/>
            </a:pPr>
            <a:fld id="{C5A5DCCC-60C4-4C08-B159-F939504C762C}" type="slidenum">
              <a:rPr lang="ja-JP" altLang="en-US" smtClean="0"/>
              <a:pPr>
                <a:defRPr/>
              </a:pPr>
              <a:t>&lt;#&gt;</a:t>
            </a:fld>
            <a:endParaRPr lang="en-US" altLang="ja-JP"/>
          </a:p>
        </p:txBody>
      </p:sp>
      <p:sp>
        <p:nvSpPr>
          <p:cNvPr id="7" name="Rectangle 15"/>
          <p:cNvSpPr>
            <a:spLocks noGrp="1" noChangeArrowheads="1"/>
          </p:cNvSpPr>
          <p:nvPr>
            <p:ph type="ftr" sz="quarter" idx="11"/>
          </p:nvPr>
        </p:nvSpPr>
        <p:spPr>
          <a:xfrm>
            <a:off x="3002784" y="6417360"/>
            <a:ext cx="3900433" cy="252000"/>
          </a:xfrm>
          <a:prstGeom prst="rect">
            <a:avLst/>
          </a:prstGeom>
        </p:spPr>
        <p:txBody>
          <a:bodyPr anchor="ctr"/>
          <a:lstStyle>
            <a:lvl1pPr algn="ctr">
              <a:defRPr sz="1000" smtClean="0">
                <a:latin typeface="+mj-ea"/>
                <a:ea typeface="+mj-ea"/>
              </a:defRPr>
            </a:lvl1pPr>
          </a:lstStyle>
          <a:p>
            <a:pPr>
              <a:defRPr/>
            </a:pPr>
            <a:r>
              <a:rPr lang="en-US" altLang="ja-JP" smtClean="0"/>
              <a:t>4-1 </a:t>
            </a:r>
            <a:r>
              <a:rPr lang="ja-JP" altLang="en-US" smtClean="0"/>
              <a:t>住民視点の行政サービス提供に向けた業務分析手法</a:t>
            </a:r>
            <a:endParaRPr lang="en-US" altLang="ja-JP"/>
          </a:p>
        </p:txBody>
      </p:sp>
      <p:sp>
        <p:nvSpPr>
          <p:cNvPr id="8" name="テキスト ボックス 7"/>
          <p:cNvSpPr txBox="1"/>
          <p:nvPr/>
        </p:nvSpPr>
        <p:spPr>
          <a:xfrm>
            <a:off x="428498" y="1268760"/>
            <a:ext cx="9049005" cy="369332"/>
          </a:xfrm>
          <a:prstGeom prst="rect">
            <a:avLst/>
          </a:prstGeom>
          <a:noFill/>
        </p:spPr>
        <p:txBody>
          <a:bodyPr wrap="square" rtlCol="0">
            <a:spAutoFit/>
          </a:bodyPr>
          <a:lstStyle/>
          <a:p>
            <a:endParaRPr kumimoji="1" lang="ja-JP" altLang="en-US" sz="1800" b="1" dirty="0">
              <a:solidFill>
                <a:schemeClr val="tx1"/>
              </a:solidFill>
              <a:latin typeface="+mn-ea"/>
              <a:ea typeface="+mn-ea"/>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506" y="4406901"/>
            <a:ext cx="84201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82506"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6" name="Rectangle 16"/>
          <p:cNvSpPr>
            <a:spLocks noGrp="1" noChangeArrowheads="1"/>
          </p:cNvSpPr>
          <p:nvPr>
            <p:ph type="sldNum" sz="quarter" idx="12"/>
          </p:nvPr>
        </p:nvSpPr>
        <p:spPr>
          <a:ln/>
        </p:spPr>
        <p:txBody>
          <a:bodyPr/>
          <a:lstStyle>
            <a:lvl1pPr>
              <a:defRPr/>
            </a:lvl1pPr>
          </a:lstStyle>
          <a:p>
            <a:pPr>
              <a:defRPr/>
            </a:pPr>
            <a:fld id="{8710AE53-7EA6-4390-BA43-092ECB6E754D}" type="slidenum">
              <a:rPr lang="ja-JP" altLang="en-US" smtClean="0"/>
              <a:pPr>
                <a:defRPr/>
              </a:pPr>
              <a:t>&lt;#&gt;</a:t>
            </a:fld>
            <a:endParaRPr lang="en-US" altLang="ja-JP"/>
          </a:p>
        </p:txBody>
      </p:sp>
      <p:sp>
        <p:nvSpPr>
          <p:cNvPr id="7" name="Rectangle 15"/>
          <p:cNvSpPr txBox="1">
            <a:spLocks noChangeArrowheads="1"/>
          </p:cNvSpPr>
          <p:nvPr/>
        </p:nvSpPr>
        <p:spPr>
          <a:xfrm>
            <a:off x="3002784" y="6606000"/>
            <a:ext cx="3900433" cy="252000"/>
          </a:xfrm>
          <a:prstGeom prst="rect">
            <a:avLst/>
          </a:prstGeom>
        </p:spPr>
        <p:txBody>
          <a:bodyPr anchor="ctr"/>
          <a:lstStyle>
            <a:lvl1pPr algn="ctr">
              <a:defRPr sz="1000" smtClean="0">
                <a:latin typeface="+mj-ea"/>
                <a:ea typeface="+mj-ea"/>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000" b="0" i="0" u="none" strike="noStrike" kern="1200" cap="none" spc="0" normalizeH="0" baseline="0" noProof="0" dirty="0" smtClean="0">
                <a:ln>
                  <a:noFill/>
                </a:ln>
                <a:solidFill>
                  <a:srgbClr val="000066"/>
                </a:solidFill>
                <a:effectLst/>
                <a:uLnTx/>
                <a:uFillTx/>
                <a:latin typeface="+mj-ea"/>
                <a:ea typeface="+mj-ea"/>
                <a:cs typeface="+mn-cs"/>
              </a:rPr>
              <a:t>1-2 </a:t>
            </a:r>
            <a:r>
              <a:rPr kumimoji="1" lang="ja-JP" altLang="en-US" sz="1000" b="0" i="0" u="none" strike="noStrike" kern="1200" cap="none" spc="0" normalizeH="0" baseline="0" noProof="0" dirty="0" smtClean="0">
                <a:ln>
                  <a:noFill/>
                </a:ln>
                <a:solidFill>
                  <a:srgbClr val="000066"/>
                </a:solidFill>
                <a:effectLst/>
                <a:uLnTx/>
                <a:uFillTx/>
                <a:latin typeface="+mj-ea"/>
                <a:ea typeface="+mj-ea"/>
                <a:cs typeface="+mn-cs"/>
              </a:rPr>
              <a:t>自治体における効果的な</a:t>
            </a:r>
            <a:r>
              <a:rPr kumimoji="1" lang="en-US" altLang="ja-JP" sz="1000" b="0" i="0" u="none" strike="noStrike" kern="1200" cap="none" spc="0" normalizeH="0" baseline="0" noProof="0" dirty="0" smtClean="0">
                <a:ln>
                  <a:noFill/>
                </a:ln>
                <a:solidFill>
                  <a:srgbClr val="000066"/>
                </a:solidFill>
                <a:effectLst/>
                <a:uLnTx/>
                <a:uFillTx/>
                <a:latin typeface="+mj-ea"/>
                <a:ea typeface="+mj-ea"/>
                <a:cs typeface="+mn-cs"/>
              </a:rPr>
              <a:t>ICT</a:t>
            </a:r>
            <a:r>
              <a:rPr kumimoji="1" lang="ja-JP" altLang="en-US" sz="1000" b="0" i="0" u="none" strike="noStrike" kern="1200" cap="none" spc="0" normalizeH="0" baseline="0" noProof="0" dirty="0" smtClean="0">
                <a:ln>
                  <a:noFill/>
                </a:ln>
                <a:solidFill>
                  <a:srgbClr val="000066"/>
                </a:solidFill>
                <a:effectLst/>
                <a:uLnTx/>
                <a:uFillTx/>
                <a:latin typeface="+mj-ea"/>
                <a:ea typeface="+mj-ea"/>
                <a:cs typeface="+mn-cs"/>
              </a:rPr>
              <a:t>利活用</a:t>
            </a:r>
            <a:endParaRPr kumimoji="1" lang="ja-JP" altLang="en-US" sz="1000" b="0" i="0" u="none" strike="noStrike" kern="1200" cap="none" spc="0" normalizeH="0" baseline="0" noProof="0" dirty="0">
              <a:ln>
                <a:noFill/>
              </a:ln>
              <a:solidFill>
                <a:schemeClr val="tx1"/>
              </a:solidFill>
              <a:effectLst/>
              <a:uLnTx/>
              <a:uFillTx/>
              <a:latin typeface="+mj-ea"/>
              <a:ea typeface="+mj-ea"/>
              <a:cs typeface="+mn-cs"/>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777346" y="1600200"/>
            <a:ext cx="4127500" cy="45323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5069946" y="1600200"/>
            <a:ext cx="4127500" cy="45323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16"/>
          <p:cNvSpPr>
            <a:spLocks noGrp="1" noChangeArrowheads="1"/>
          </p:cNvSpPr>
          <p:nvPr>
            <p:ph type="sldNum" sz="quarter" idx="12"/>
          </p:nvPr>
        </p:nvSpPr>
        <p:spPr>
          <a:ln/>
        </p:spPr>
        <p:txBody>
          <a:bodyPr/>
          <a:lstStyle>
            <a:lvl1pPr>
              <a:defRPr>
                <a:latin typeface="Century" pitchFamily="18" charset="0"/>
                <a:ea typeface="Meiryo UI" pitchFamily="50" charset="-128"/>
                <a:cs typeface="Meiryo UI" pitchFamily="50" charset="-128"/>
              </a:defRPr>
            </a:lvl1pPr>
          </a:lstStyle>
          <a:p>
            <a:pPr>
              <a:defRPr/>
            </a:pPr>
            <a:fld id="{82324CA2-0D80-4D61-8701-63019C9CF27A}" type="slidenum">
              <a:rPr lang="ja-JP" altLang="en-US" smtClean="0"/>
              <a:pPr>
                <a:defRPr/>
              </a:pPr>
              <a:t>&lt;#&gt;</a:t>
            </a:fld>
            <a:endParaRPr lang="en-US" altLang="ja-JP"/>
          </a:p>
        </p:txBody>
      </p:sp>
      <p:sp>
        <p:nvSpPr>
          <p:cNvPr id="8" name="Rectangle 15"/>
          <p:cNvSpPr>
            <a:spLocks noGrp="1" noChangeArrowheads="1"/>
          </p:cNvSpPr>
          <p:nvPr>
            <p:ph type="ftr" sz="quarter" idx="3"/>
          </p:nvPr>
        </p:nvSpPr>
        <p:spPr>
          <a:xfrm>
            <a:off x="3002784" y="6606000"/>
            <a:ext cx="3900433" cy="252000"/>
          </a:xfrm>
          <a:prstGeom prst="rect">
            <a:avLst/>
          </a:prstGeom>
        </p:spPr>
        <p:txBody>
          <a:bodyPr anchor="ctr"/>
          <a:lstStyle>
            <a:lvl1pPr algn="ctr">
              <a:defRPr sz="1000" smtClean="0">
                <a:latin typeface="+mj-ea"/>
                <a:ea typeface="+mj-ea"/>
              </a:defRPr>
            </a:lvl1pPr>
          </a:lstStyle>
          <a:p>
            <a:pPr>
              <a:defRPr/>
            </a:pPr>
            <a:r>
              <a:rPr lang="en-US" altLang="ja-JP" smtClean="0"/>
              <a:t>4-1 </a:t>
            </a:r>
            <a:r>
              <a:rPr lang="ja-JP" altLang="en-US" smtClean="0"/>
              <a:t>住民視点の行政サービス提供に向けた業務分析手法</a:t>
            </a:r>
            <a:endParaRPr lang="en-US" altLang="ja-JP"/>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9" name="Rectangle 16"/>
          <p:cNvSpPr>
            <a:spLocks noGrp="1" noChangeArrowheads="1"/>
          </p:cNvSpPr>
          <p:nvPr>
            <p:ph type="sldNum" sz="quarter" idx="12"/>
          </p:nvPr>
        </p:nvSpPr>
        <p:spPr>
          <a:ln/>
        </p:spPr>
        <p:txBody>
          <a:bodyPr/>
          <a:lstStyle>
            <a:lvl1pPr>
              <a:defRPr>
                <a:latin typeface="Century" pitchFamily="18" charset="0"/>
              </a:defRPr>
            </a:lvl1pPr>
          </a:lstStyle>
          <a:p>
            <a:pPr>
              <a:defRPr/>
            </a:pPr>
            <a:fld id="{4B797EC6-247C-4A4B-953A-4478562CACE9}" type="slidenum">
              <a:rPr lang="ja-JP" altLang="en-US" smtClean="0"/>
              <a:pPr>
                <a:defRPr/>
              </a:pPr>
              <a:t>&lt;#&gt;</a:t>
            </a:fld>
            <a:endParaRPr lang="en-US" altLang="ja-JP"/>
          </a:p>
        </p:txBody>
      </p:sp>
      <p:sp>
        <p:nvSpPr>
          <p:cNvPr id="10" name="Rectangle 15"/>
          <p:cNvSpPr>
            <a:spLocks noGrp="1" noChangeArrowheads="1"/>
          </p:cNvSpPr>
          <p:nvPr>
            <p:ph type="ftr" sz="quarter" idx="13"/>
          </p:nvPr>
        </p:nvSpPr>
        <p:spPr>
          <a:xfrm>
            <a:off x="3002784" y="6606000"/>
            <a:ext cx="3900433" cy="252000"/>
          </a:xfrm>
          <a:prstGeom prst="rect">
            <a:avLst/>
          </a:prstGeom>
        </p:spPr>
        <p:txBody>
          <a:bodyPr anchor="ctr"/>
          <a:lstStyle>
            <a:lvl1pPr algn="ctr">
              <a:defRPr sz="1000" smtClean="0">
                <a:latin typeface="+mj-ea"/>
                <a:ea typeface="+mj-ea"/>
              </a:defRPr>
            </a:lvl1pPr>
          </a:lstStyle>
          <a:p>
            <a:pPr>
              <a:defRPr/>
            </a:pPr>
            <a:r>
              <a:rPr lang="en-US" altLang="ja-JP" smtClean="0"/>
              <a:t>4-1 </a:t>
            </a:r>
            <a:r>
              <a:rPr lang="ja-JP" altLang="en-US" smtClean="0"/>
              <a:t>住民視点の行政サービス提供に向けた業務分析手法</a:t>
            </a:r>
            <a:endParaRPr lang="en-US" altLang="ja-JP"/>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5" name="Rectangle 16"/>
          <p:cNvSpPr>
            <a:spLocks noGrp="1" noChangeArrowheads="1"/>
          </p:cNvSpPr>
          <p:nvPr>
            <p:ph type="sldNum" sz="quarter" idx="12"/>
          </p:nvPr>
        </p:nvSpPr>
        <p:spPr>
          <a:ln/>
        </p:spPr>
        <p:txBody>
          <a:bodyPr/>
          <a:lstStyle>
            <a:lvl1pPr>
              <a:defRPr>
                <a:latin typeface="Century" pitchFamily="18" charset="0"/>
              </a:defRPr>
            </a:lvl1pPr>
          </a:lstStyle>
          <a:p>
            <a:pPr>
              <a:defRPr/>
            </a:pPr>
            <a:fld id="{10DEFAB1-A1A9-435F-8F86-407D3CA9B1EE}" type="slidenum">
              <a:rPr lang="ja-JP" altLang="en-US" smtClean="0"/>
              <a:pPr>
                <a:defRPr/>
              </a:pPr>
              <a:t>&lt;#&gt;</a:t>
            </a:fld>
            <a:endParaRPr lang="en-US" altLang="ja-JP"/>
          </a:p>
        </p:txBody>
      </p:sp>
      <p:sp>
        <p:nvSpPr>
          <p:cNvPr id="6" name="Rectangle 15"/>
          <p:cNvSpPr>
            <a:spLocks noGrp="1" noChangeArrowheads="1"/>
          </p:cNvSpPr>
          <p:nvPr>
            <p:ph type="ftr" sz="quarter" idx="3"/>
          </p:nvPr>
        </p:nvSpPr>
        <p:spPr>
          <a:xfrm>
            <a:off x="3002784" y="6606000"/>
            <a:ext cx="3900433" cy="252000"/>
          </a:xfrm>
          <a:prstGeom prst="rect">
            <a:avLst/>
          </a:prstGeom>
        </p:spPr>
        <p:txBody>
          <a:bodyPr anchor="ctr"/>
          <a:lstStyle>
            <a:lvl1pPr algn="ctr">
              <a:defRPr sz="1000" smtClean="0">
                <a:latin typeface="+mj-ea"/>
                <a:ea typeface="+mj-ea"/>
              </a:defRPr>
            </a:lvl1pPr>
          </a:lstStyle>
          <a:p>
            <a:pPr>
              <a:defRPr/>
            </a:pPr>
            <a:r>
              <a:rPr lang="en-US" altLang="ja-JP" smtClean="0"/>
              <a:t>4-1 </a:t>
            </a:r>
            <a:r>
              <a:rPr lang="ja-JP" altLang="en-US" smtClean="0"/>
              <a:t>住民視点の行政サービス提供に向けた業務分析手法</a:t>
            </a:r>
            <a:endParaRPr lang="en-US" altLang="ja-JP"/>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sz="2800" b="1">
                <a:latin typeface="+mj-ea"/>
                <a:ea typeface="+mj-ea"/>
              </a:defRPr>
            </a:lvl1pPr>
          </a:lstStyle>
          <a:p>
            <a:r>
              <a:rPr lang="ja-JP" altLang="en-US" dirty="0" smtClean="0"/>
              <a:t>マスタ タイトルの書式設定</a:t>
            </a:r>
            <a:endParaRPr lang="ja-JP" altLang="en-US" dirty="0"/>
          </a:p>
        </p:txBody>
      </p:sp>
      <p:sp>
        <p:nvSpPr>
          <p:cNvPr id="3" name="コンテンツ プレースホルダ 2"/>
          <p:cNvSpPr>
            <a:spLocks noGrp="1"/>
          </p:cNvSpPr>
          <p:nvPr>
            <p:ph idx="1"/>
          </p:nvPr>
        </p:nvSpPr>
        <p:spPr/>
        <p:txBody>
          <a:bodyPr/>
          <a:lstStyle>
            <a:lvl1pPr>
              <a:defRPr>
                <a:latin typeface="+mj-lt"/>
              </a:defRPr>
            </a:lvl1pPr>
          </a:lstStyle>
          <a:p>
            <a:pPr lvl="0"/>
            <a:r>
              <a:rPr lang="ja-JP" altLang="en-US" dirty="0" smtClean="0"/>
              <a:t>マスタ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ja-JP" altLang="en-US" dirty="0"/>
          </a:p>
        </p:txBody>
      </p:sp>
      <p:sp>
        <p:nvSpPr>
          <p:cNvPr id="6" name="Rectangle 16"/>
          <p:cNvSpPr>
            <a:spLocks noGrp="1" noChangeArrowheads="1"/>
          </p:cNvSpPr>
          <p:nvPr>
            <p:ph type="sldNum" sz="quarter" idx="12"/>
          </p:nvPr>
        </p:nvSpPr>
        <p:spPr>
          <a:ln/>
        </p:spPr>
        <p:txBody>
          <a:bodyPr/>
          <a:lstStyle>
            <a:lvl1pPr>
              <a:defRPr/>
            </a:lvl1pPr>
          </a:lstStyle>
          <a:p>
            <a:pPr>
              <a:defRPr/>
            </a:pPr>
            <a:fld id="{6806D60B-CE60-4543-9CAC-E0180E150C1F}" type="slidenum">
              <a:rPr>
                <a:ea typeface="HGｺﾞｼｯｸM"/>
              </a:rPr>
              <a:pPr>
                <a:defRPr/>
              </a:pPr>
              <a:t>&lt;#&gt;</a:t>
            </a:fld>
            <a:endParaRPr>
              <a:ea typeface="HGｺﾞｼｯｸM"/>
            </a:endParaRPr>
          </a:p>
        </p:txBody>
      </p:sp>
      <p:sp>
        <p:nvSpPr>
          <p:cNvPr id="7" name="Rectangle 15"/>
          <p:cNvSpPr>
            <a:spLocks noGrp="1" noChangeArrowheads="1"/>
          </p:cNvSpPr>
          <p:nvPr>
            <p:ph type="ftr" sz="quarter" idx="11"/>
          </p:nvPr>
        </p:nvSpPr>
        <p:spPr>
          <a:xfrm>
            <a:off x="3002785" y="6417360"/>
            <a:ext cx="3900433" cy="252000"/>
          </a:xfrm>
          <a:prstGeom prst="rect">
            <a:avLst/>
          </a:prstGeom>
        </p:spPr>
        <p:txBody>
          <a:bodyPr anchor="ctr"/>
          <a:lstStyle>
            <a:lvl1pPr algn="ctr">
              <a:defRPr sz="1000" smtClean="0">
                <a:latin typeface="+mj-ea"/>
                <a:ea typeface="+mj-ea"/>
              </a:defRPr>
            </a:lvl1pPr>
          </a:lstStyle>
          <a:p>
            <a:pPr>
              <a:defRPr/>
            </a:pPr>
            <a:r>
              <a:rPr lang="en-US" altLang="ja-JP" smtClean="0">
                <a:solidFill>
                  <a:prstClr val="black"/>
                </a:solidFill>
              </a:rPr>
              <a:t>4-1 </a:t>
            </a:r>
            <a:r>
              <a:rPr lang="ja-JP" altLang="en-US" smtClean="0">
                <a:solidFill>
                  <a:prstClr val="black"/>
                </a:solidFill>
              </a:rPr>
              <a:t>住民視点の行政サービス提供に向けた業務分析手法</a:t>
            </a:r>
            <a:endParaRPr lang="ja-JP" altLang="en-US" dirty="0">
              <a:solidFill>
                <a:prstClr val="black"/>
              </a:solidFill>
            </a:endParaRPr>
          </a:p>
        </p:txBody>
      </p:sp>
      <p:sp>
        <p:nvSpPr>
          <p:cNvPr id="8" name="テキスト ボックス 7"/>
          <p:cNvSpPr txBox="1"/>
          <p:nvPr userDrawn="1"/>
        </p:nvSpPr>
        <p:spPr>
          <a:xfrm>
            <a:off x="428499" y="1268760"/>
            <a:ext cx="9049005" cy="369332"/>
          </a:xfrm>
          <a:prstGeom prst="rect">
            <a:avLst/>
          </a:prstGeom>
          <a:noFill/>
        </p:spPr>
        <p:txBody>
          <a:bodyPr wrap="square" rtlCol="0">
            <a:spAutoFit/>
          </a:bodyPr>
          <a:lstStyle/>
          <a:p>
            <a:pPr eaLnBrk="1" hangingPunct="1"/>
            <a:endParaRPr kumimoji="1" lang="ja-JP" altLang="en-US" b="1" dirty="0">
              <a:solidFill>
                <a:prstClr val="black"/>
              </a:solidFill>
              <a:latin typeface="HGｺﾞｼｯｸM"/>
              <a:ea typeface="HGｺﾞｼｯｸM"/>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4" name="Rectangle 16"/>
          <p:cNvSpPr>
            <a:spLocks noGrp="1" noChangeArrowheads="1"/>
          </p:cNvSpPr>
          <p:nvPr>
            <p:ph type="sldNum" sz="quarter" idx="12"/>
          </p:nvPr>
        </p:nvSpPr>
        <p:spPr>
          <a:ln/>
        </p:spPr>
        <p:txBody>
          <a:bodyPr/>
          <a:lstStyle>
            <a:lvl1pPr>
              <a:defRPr>
                <a:latin typeface="Century" pitchFamily="18" charset="0"/>
              </a:defRPr>
            </a:lvl1pPr>
          </a:lstStyle>
          <a:p>
            <a:pPr>
              <a:defRPr/>
            </a:pPr>
            <a:fld id="{D621E1BB-622A-4911-850A-7B92612ABE57}" type="slidenum">
              <a:rPr lang="ja-JP" altLang="en-US" smtClean="0"/>
              <a:pPr>
                <a:defRPr/>
              </a:pPr>
              <a:t>&lt;#&gt;</a:t>
            </a:fld>
            <a:endParaRPr lang="en-US" altLang="ja-JP"/>
          </a:p>
        </p:txBody>
      </p:sp>
      <p:sp>
        <p:nvSpPr>
          <p:cNvPr id="5" name="Rectangle 15"/>
          <p:cNvSpPr>
            <a:spLocks noGrp="1" noChangeArrowheads="1"/>
          </p:cNvSpPr>
          <p:nvPr>
            <p:ph type="ftr" sz="quarter" idx="3"/>
          </p:nvPr>
        </p:nvSpPr>
        <p:spPr>
          <a:xfrm>
            <a:off x="3002784" y="6606000"/>
            <a:ext cx="3900433" cy="252000"/>
          </a:xfrm>
          <a:prstGeom prst="rect">
            <a:avLst/>
          </a:prstGeom>
        </p:spPr>
        <p:txBody>
          <a:bodyPr anchor="ctr"/>
          <a:lstStyle>
            <a:lvl1pPr algn="ctr">
              <a:defRPr sz="1000" smtClean="0">
                <a:latin typeface="+mj-ea"/>
                <a:ea typeface="+mj-ea"/>
              </a:defRPr>
            </a:lvl1pPr>
          </a:lstStyle>
          <a:p>
            <a:pPr>
              <a:defRPr/>
            </a:pPr>
            <a:r>
              <a:rPr lang="en-US" altLang="ja-JP" smtClean="0"/>
              <a:t>4-1 </a:t>
            </a:r>
            <a:r>
              <a:rPr lang="ja-JP" altLang="en-US" smtClean="0"/>
              <a:t>住民視点の行政サービス提供に向けた業務分析手法</a:t>
            </a:r>
            <a:endParaRPr lang="en-US" altLang="ja-JP"/>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006"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7" name="Rectangle 16"/>
          <p:cNvSpPr>
            <a:spLocks noGrp="1" noChangeArrowheads="1"/>
          </p:cNvSpPr>
          <p:nvPr>
            <p:ph type="sldNum" sz="quarter" idx="12"/>
          </p:nvPr>
        </p:nvSpPr>
        <p:spPr>
          <a:ln/>
        </p:spPr>
        <p:txBody>
          <a:bodyPr/>
          <a:lstStyle>
            <a:lvl1pPr>
              <a:defRPr>
                <a:latin typeface="Century" pitchFamily="18" charset="0"/>
              </a:defRPr>
            </a:lvl1pPr>
          </a:lstStyle>
          <a:p>
            <a:pPr>
              <a:defRPr/>
            </a:pPr>
            <a:fld id="{DE5E85B9-7E92-4437-9982-D08597B7AF61}" type="slidenum">
              <a:rPr lang="ja-JP" altLang="en-US" smtClean="0"/>
              <a:pPr>
                <a:defRPr/>
              </a:pPr>
              <a:t>&lt;#&gt;</a:t>
            </a:fld>
            <a:endParaRPr lang="en-US" altLang="ja-JP"/>
          </a:p>
        </p:txBody>
      </p:sp>
      <p:sp>
        <p:nvSpPr>
          <p:cNvPr id="8" name="Rectangle 15"/>
          <p:cNvSpPr>
            <a:spLocks noGrp="1" noChangeArrowheads="1"/>
          </p:cNvSpPr>
          <p:nvPr>
            <p:ph type="ftr" sz="quarter" idx="3"/>
          </p:nvPr>
        </p:nvSpPr>
        <p:spPr>
          <a:xfrm>
            <a:off x="3002784" y="6606000"/>
            <a:ext cx="3900433" cy="252000"/>
          </a:xfrm>
          <a:prstGeom prst="rect">
            <a:avLst/>
          </a:prstGeom>
        </p:spPr>
        <p:txBody>
          <a:bodyPr anchor="ctr"/>
          <a:lstStyle>
            <a:lvl1pPr algn="ctr">
              <a:defRPr sz="1000" smtClean="0">
                <a:latin typeface="+mj-ea"/>
                <a:ea typeface="+mj-ea"/>
              </a:defRPr>
            </a:lvl1pPr>
          </a:lstStyle>
          <a:p>
            <a:pPr>
              <a:defRPr/>
            </a:pPr>
            <a:r>
              <a:rPr lang="en-US" altLang="ja-JP" smtClean="0"/>
              <a:t>4-1 </a:t>
            </a:r>
            <a:r>
              <a:rPr lang="ja-JP" altLang="en-US" smtClean="0"/>
              <a:t>住民視点の行政サービス提供に向けた業務分析手法</a:t>
            </a:r>
            <a:endParaRPr lang="en-US" altLang="ja-JP"/>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645" y="4800600"/>
            <a:ext cx="59436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smtClean="0"/>
              <a:t>アイコンをクリックして図を追加</a:t>
            </a:r>
          </a:p>
        </p:txBody>
      </p:sp>
      <p:sp>
        <p:nvSpPr>
          <p:cNvPr id="4" name="テキスト プレースホルダ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7" name="Rectangle 16"/>
          <p:cNvSpPr>
            <a:spLocks noGrp="1" noChangeArrowheads="1"/>
          </p:cNvSpPr>
          <p:nvPr>
            <p:ph type="sldNum" sz="quarter" idx="12"/>
          </p:nvPr>
        </p:nvSpPr>
        <p:spPr>
          <a:ln/>
        </p:spPr>
        <p:txBody>
          <a:bodyPr/>
          <a:lstStyle>
            <a:lvl1pPr>
              <a:defRPr>
                <a:latin typeface="Century" pitchFamily="18" charset="0"/>
              </a:defRPr>
            </a:lvl1pPr>
          </a:lstStyle>
          <a:p>
            <a:pPr>
              <a:defRPr/>
            </a:pPr>
            <a:fld id="{545EAA05-20C1-451D-A42C-82EF4D0528B5}" type="slidenum">
              <a:rPr lang="ja-JP" altLang="en-US" smtClean="0"/>
              <a:pPr>
                <a:defRPr/>
              </a:pPr>
              <a:t>&lt;#&gt;</a:t>
            </a:fld>
            <a:endParaRPr lang="en-US" altLang="ja-JP"/>
          </a:p>
        </p:txBody>
      </p:sp>
      <p:sp>
        <p:nvSpPr>
          <p:cNvPr id="8" name="Rectangle 15"/>
          <p:cNvSpPr>
            <a:spLocks noGrp="1" noChangeArrowheads="1"/>
          </p:cNvSpPr>
          <p:nvPr>
            <p:ph type="ftr" sz="quarter" idx="3"/>
          </p:nvPr>
        </p:nvSpPr>
        <p:spPr>
          <a:xfrm>
            <a:off x="3002784" y="6606000"/>
            <a:ext cx="3900433" cy="252000"/>
          </a:xfrm>
          <a:prstGeom prst="rect">
            <a:avLst/>
          </a:prstGeom>
        </p:spPr>
        <p:txBody>
          <a:bodyPr anchor="ctr"/>
          <a:lstStyle>
            <a:lvl1pPr algn="ctr">
              <a:defRPr sz="1000" smtClean="0">
                <a:latin typeface="+mj-ea"/>
                <a:ea typeface="+mj-ea"/>
              </a:defRPr>
            </a:lvl1pPr>
          </a:lstStyle>
          <a:p>
            <a:pPr>
              <a:defRPr/>
            </a:pPr>
            <a:r>
              <a:rPr lang="en-US" altLang="ja-JP" smtClean="0"/>
              <a:t>4-1 </a:t>
            </a:r>
            <a:r>
              <a:rPr lang="ja-JP" altLang="en-US" smtClean="0"/>
              <a:t>住民視点の行政サービス提供に向けた業務分析手法</a:t>
            </a:r>
            <a:endParaRPr lang="en-US" altLang="ja-JP"/>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Rectangle 16"/>
          <p:cNvSpPr>
            <a:spLocks noGrp="1" noChangeArrowheads="1"/>
          </p:cNvSpPr>
          <p:nvPr>
            <p:ph type="sldNum" sz="quarter" idx="12"/>
          </p:nvPr>
        </p:nvSpPr>
        <p:spPr>
          <a:ln/>
        </p:spPr>
        <p:txBody>
          <a:bodyPr/>
          <a:lstStyle>
            <a:lvl1pPr>
              <a:defRPr>
                <a:latin typeface="Century" pitchFamily="18" charset="0"/>
              </a:defRPr>
            </a:lvl1pPr>
          </a:lstStyle>
          <a:p>
            <a:pPr>
              <a:defRPr/>
            </a:pPr>
            <a:fld id="{97419292-CAF3-41A9-A514-72562781FBC0}" type="slidenum">
              <a:rPr lang="ja-JP" altLang="en-US" smtClean="0"/>
              <a:pPr>
                <a:defRPr/>
              </a:pPr>
              <a:t>&lt;#&gt;</a:t>
            </a:fld>
            <a:endParaRPr lang="en-US" altLang="ja-JP"/>
          </a:p>
        </p:txBody>
      </p:sp>
      <p:sp>
        <p:nvSpPr>
          <p:cNvPr id="7" name="Rectangle 15"/>
          <p:cNvSpPr>
            <a:spLocks noGrp="1" noChangeArrowheads="1"/>
          </p:cNvSpPr>
          <p:nvPr>
            <p:ph type="ftr" sz="quarter" idx="3"/>
          </p:nvPr>
        </p:nvSpPr>
        <p:spPr>
          <a:xfrm>
            <a:off x="3002784" y="6606000"/>
            <a:ext cx="3900433" cy="252000"/>
          </a:xfrm>
          <a:prstGeom prst="rect">
            <a:avLst/>
          </a:prstGeom>
        </p:spPr>
        <p:txBody>
          <a:bodyPr anchor="ctr"/>
          <a:lstStyle>
            <a:lvl1pPr algn="ctr">
              <a:defRPr sz="1000" smtClean="0">
                <a:latin typeface="+mj-ea"/>
                <a:ea typeface="+mj-ea"/>
              </a:defRPr>
            </a:lvl1pPr>
          </a:lstStyle>
          <a:p>
            <a:pPr>
              <a:defRPr/>
            </a:pPr>
            <a:r>
              <a:rPr lang="en-US" altLang="ja-JP" smtClean="0"/>
              <a:t>4-1 </a:t>
            </a:r>
            <a:r>
              <a:rPr lang="ja-JP" altLang="en-US" smtClean="0"/>
              <a:t>住民視点の行政サービス提供に向けた業務分析手法</a:t>
            </a:r>
            <a:endParaRPr lang="en-US" altLang="ja-JP"/>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223125" y="541339"/>
            <a:ext cx="2270125" cy="5591175"/>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12750" y="541339"/>
            <a:ext cx="6645275" cy="5591175"/>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Rectangle 16"/>
          <p:cNvSpPr>
            <a:spLocks noGrp="1" noChangeArrowheads="1"/>
          </p:cNvSpPr>
          <p:nvPr>
            <p:ph type="sldNum" sz="quarter" idx="12"/>
          </p:nvPr>
        </p:nvSpPr>
        <p:spPr>
          <a:ln/>
        </p:spPr>
        <p:txBody>
          <a:bodyPr/>
          <a:lstStyle>
            <a:lvl1pPr>
              <a:defRPr>
                <a:latin typeface="Century" pitchFamily="18" charset="0"/>
              </a:defRPr>
            </a:lvl1pPr>
          </a:lstStyle>
          <a:p>
            <a:pPr>
              <a:defRPr/>
            </a:pPr>
            <a:fld id="{FE795E53-0C1D-4015-A7F4-DB81F08C9540}" type="slidenum">
              <a:rPr lang="ja-JP" altLang="en-US" smtClean="0"/>
              <a:pPr>
                <a:defRPr/>
              </a:pPr>
              <a:t>&lt;#&gt;</a:t>
            </a:fld>
            <a:endParaRPr lang="en-US" altLang="ja-JP"/>
          </a:p>
        </p:txBody>
      </p:sp>
      <p:sp>
        <p:nvSpPr>
          <p:cNvPr id="7" name="Rectangle 15"/>
          <p:cNvSpPr txBox="1">
            <a:spLocks noChangeArrowheads="1"/>
          </p:cNvSpPr>
          <p:nvPr/>
        </p:nvSpPr>
        <p:spPr>
          <a:xfrm>
            <a:off x="3002784" y="6606000"/>
            <a:ext cx="3900433" cy="252000"/>
          </a:xfrm>
          <a:prstGeom prst="rect">
            <a:avLst/>
          </a:prstGeom>
        </p:spPr>
        <p:txBody>
          <a:bodyPr anchor="ctr"/>
          <a:lstStyle>
            <a:lvl1pPr algn="ctr">
              <a:defRPr sz="1000" smtClean="0">
                <a:latin typeface="+mj-ea"/>
                <a:ea typeface="+mj-ea"/>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000" b="0" i="0" u="none" strike="noStrike" kern="1200" cap="none" spc="0" normalizeH="0" baseline="0" noProof="0" smtClean="0">
                <a:ln>
                  <a:noFill/>
                </a:ln>
                <a:solidFill>
                  <a:srgbClr val="000066"/>
                </a:solidFill>
                <a:effectLst/>
                <a:uLnTx/>
                <a:uFillTx/>
                <a:latin typeface="+mj-ea"/>
                <a:ea typeface="+mj-ea"/>
                <a:cs typeface="+mn-cs"/>
              </a:rPr>
              <a:t>1-2 </a:t>
            </a:r>
            <a:r>
              <a:rPr kumimoji="1" lang="ja-JP" altLang="en-US" sz="1000" b="0" i="0" u="none" strike="noStrike" kern="1200" cap="none" spc="0" normalizeH="0" baseline="0" noProof="0" smtClean="0">
                <a:ln>
                  <a:noFill/>
                </a:ln>
                <a:solidFill>
                  <a:srgbClr val="000066"/>
                </a:solidFill>
                <a:effectLst/>
                <a:uLnTx/>
                <a:uFillTx/>
                <a:latin typeface="+mj-ea"/>
                <a:ea typeface="+mj-ea"/>
                <a:cs typeface="+mn-cs"/>
              </a:rPr>
              <a:t>自治体における効果的な</a:t>
            </a:r>
            <a:r>
              <a:rPr kumimoji="1" lang="en-US" altLang="ja-JP" sz="1000" b="0" i="0" u="none" strike="noStrike" kern="1200" cap="none" spc="0" normalizeH="0" baseline="0" noProof="0" smtClean="0">
                <a:ln>
                  <a:noFill/>
                </a:ln>
                <a:solidFill>
                  <a:srgbClr val="000066"/>
                </a:solidFill>
                <a:effectLst/>
                <a:uLnTx/>
                <a:uFillTx/>
                <a:latin typeface="+mj-ea"/>
                <a:ea typeface="+mj-ea"/>
                <a:cs typeface="+mn-cs"/>
              </a:rPr>
              <a:t>ICT</a:t>
            </a:r>
            <a:r>
              <a:rPr kumimoji="1" lang="ja-JP" altLang="en-US" sz="1000" b="0" i="0" u="none" strike="noStrike" kern="1200" cap="none" spc="0" normalizeH="0" baseline="0" noProof="0" smtClean="0">
                <a:ln>
                  <a:noFill/>
                </a:ln>
                <a:solidFill>
                  <a:srgbClr val="000066"/>
                </a:solidFill>
                <a:effectLst/>
                <a:uLnTx/>
                <a:uFillTx/>
                <a:latin typeface="+mj-ea"/>
                <a:ea typeface="+mj-ea"/>
                <a:cs typeface="+mn-cs"/>
              </a:rPr>
              <a:t>利活用</a:t>
            </a:r>
            <a:endParaRPr kumimoji="1" lang="ja-JP" altLang="en-US" sz="1000" b="0" i="0" u="none" strike="noStrike" kern="1200" cap="none" spc="0" normalizeH="0" baseline="0" noProof="0" dirty="0">
              <a:ln>
                <a:noFill/>
              </a:ln>
              <a:solidFill>
                <a:schemeClr val="tx1"/>
              </a:solidFill>
              <a:effectLst/>
              <a:uLnTx/>
              <a:uFillTx/>
              <a:latin typeface="+mj-ea"/>
              <a:ea typeface="+mj-ea"/>
              <a:cs typeface="+mn-cs"/>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ユーザー設定レイアウ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スライド番号プレースホルダ 2"/>
          <p:cNvSpPr>
            <a:spLocks noGrp="1"/>
          </p:cNvSpPr>
          <p:nvPr>
            <p:ph type="sldNum" sz="quarter" idx="10"/>
          </p:nvPr>
        </p:nvSpPr>
        <p:spPr/>
        <p:txBody>
          <a:bodyPr/>
          <a:lstStyle/>
          <a:p>
            <a:pPr>
              <a:defRPr/>
            </a:pPr>
            <a:fld id="{7E6A0874-636D-4E5D-90BE-40201550DFCC}" type="slidenum">
              <a:rPr lang="ja-JP" altLang="en-US" smtClean="0"/>
              <a:pPr>
                <a:defRPr/>
              </a:pPr>
              <a:t>&lt;#&gt;</a:t>
            </a:fld>
            <a:endParaRPr lang="en-US" altLang="ja-JP"/>
          </a:p>
        </p:txBody>
      </p:sp>
      <p:sp>
        <p:nvSpPr>
          <p:cNvPr id="4" name="フッター プレースホルダ 3"/>
          <p:cNvSpPr>
            <a:spLocks noGrp="1"/>
          </p:cNvSpPr>
          <p:nvPr>
            <p:ph type="ftr" sz="quarter" idx="11"/>
          </p:nvPr>
        </p:nvSpPr>
        <p:spPr/>
        <p:txBody>
          <a:bodyPr/>
          <a:lstStyle/>
          <a:p>
            <a:pPr>
              <a:defRPr/>
            </a:pPr>
            <a:r>
              <a:rPr lang="en-US" altLang="ja-JP" smtClean="0"/>
              <a:t>4-1 </a:t>
            </a:r>
            <a:r>
              <a:rPr lang="ja-JP" altLang="en-US" smtClean="0"/>
              <a:t>住民視点の行政サービス提供に向けた業務分析手法</a:t>
            </a:r>
            <a:endParaRPr lang="en-US" altLang="ja-JP"/>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1_ユーザー設定レイアウト">
    <p:spTree>
      <p:nvGrpSpPr>
        <p:cNvPr id="1" name=""/>
        <p:cNvGrpSpPr/>
        <p:nvPr/>
      </p:nvGrpSpPr>
      <p:grpSpPr>
        <a:xfrm>
          <a:off x="0" y="0"/>
          <a:ext cx="0" cy="0"/>
          <a:chOff x="0" y="0"/>
          <a:chExt cx="0" cy="0"/>
        </a:xfrm>
      </p:grpSpPr>
      <p:sp>
        <p:nvSpPr>
          <p:cNvPr id="3" name="スライド番号プレースホルダ 2"/>
          <p:cNvSpPr>
            <a:spLocks noGrp="1"/>
          </p:cNvSpPr>
          <p:nvPr>
            <p:ph type="sldNum" sz="quarter" idx="10"/>
          </p:nvPr>
        </p:nvSpPr>
        <p:spPr/>
        <p:txBody>
          <a:bodyPr/>
          <a:lstStyle/>
          <a:p>
            <a:pPr>
              <a:defRPr/>
            </a:pPr>
            <a:fld id="{7E6A0874-636D-4E5D-90BE-40201550DFCC}" type="slidenum">
              <a:rPr lang="ja-JP" altLang="en-US" smtClean="0"/>
              <a:pPr>
                <a:defRPr/>
              </a:pPr>
              <a:t>&lt;#&gt;</a:t>
            </a:fld>
            <a:endParaRPr lang="en-US" altLang="ja-JP"/>
          </a:p>
        </p:txBody>
      </p:sp>
      <p:sp>
        <p:nvSpPr>
          <p:cNvPr id="4" name="フッター プレースホルダ 3"/>
          <p:cNvSpPr>
            <a:spLocks noGrp="1"/>
          </p:cNvSpPr>
          <p:nvPr>
            <p:ph type="ftr" sz="quarter" idx="11"/>
          </p:nvPr>
        </p:nvSpPr>
        <p:spPr/>
        <p:txBody>
          <a:bodyPr/>
          <a:lstStyle/>
          <a:p>
            <a:pPr>
              <a:defRPr/>
            </a:pPr>
            <a:r>
              <a:rPr lang="en-US" altLang="ja-JP" smtClean="0"/>
              <a:t>4-1 </a:t>
            </a:r>
            <a:r>
              <a:rPr lang="ja-JP" altLang="en-US" smtClean="0"/>
              <a:t>住民視点の行政サービス提供に向けた業務分析手法</a:t>
            </a:r>
            <a:endParaRPr lang="en-US" altLang="ja-JP"/>
          </a:p>
        </p:txBody>
      </p:sp>
      <p:sp>
        <p:nvSpPr>
          <p:cNvPr id="5" name="タイトル 1"/>
          <p:cNvSpPr txBox="1">
            <a:spLocks/>
          </p:cNvSpPr>
          <p:nvPr/>
        </p:nvSpPr>
        <p:spPr bwMode="auto">
          <a:xfrm>
            <a:off x="428497" y="1268760"/>
            <a:ext cx="9080500" cy="830262"/>
          </a:xfrm>
          <a:prstGeom prst="rect">
            <a:avLst/>
          </a:prstGeom>
          <a:solidFill>
            <a:schemeClr val="bg1"/>
          </a:solidFill>
          <a:ln w="9525">
            <a:noFill/>
            <a:miter lim="800000"/>
            <a:headEnd/>
            <a:tailEnd/>
          </a:ln>
          <a:effectLst/>
        </p:spPr>
        <p:txBody>
          <a:bodyPr vert="horz" wrap="square" lIns="19800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800" b="1" i="0" u="none" strike="noStrike" kern="0" cap="none" spc="0" normalizeH="0" baseline="0" noProof="0" dirty="0" smtClean="0">
                <a:ln>
                  <a:noFill/>
                </a:ln>
                <a:solidFill>
                  <a:schemeClr val="tx1"/>
                </a:solidFill>
                <a:effectLst/>
                <a:uLnTx/>
                <a:uFillTx/>
                <a:latin typeface="+mj-ea"/>
                <a:ea typeface="+mj-ea"/>
                <a:cs typeface="+mj-cs"/>
              </a:rPr>
              <a:t>マスタ タイトルの書式設定</a:t>
            </a:r>
            <a:endParaRPr kumimoji="1" lang="ja-JP" altLang="en-US" sz="1800" b="1" i="0" u="none" strike="noStrike" kern="0" cap="none" spc="0" normalizeH="0" baseline="0" noProof="0" dirty="0">
              <a:ln>
                <a:noFill/>
              </a:ln>
              <a:solidFill>
                <a:schemeClr val="tx1"/>
              </a:solidFill>
              <a:effectLst/>
              <a:uLnTx/>
              <a:uFillTx/>
              <a:latin typeface="+mj-ea"/>
              <a:ea typeface="+mj-ea"/>
              <a:cs typeface="+mj-cs"/>
            </a:endParaRPr>
          </a:p>
        </p:txBody>
      </p:sp>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タイトルとコンテンツ">
    <p:spTree>
      <p:nvGrpSpPr>
        <p:cNvPr id="1" name=""/>
        <p:cNvGrpSpPr/>
        <p:nvPr/>
      </p:nvGrpSpPr>
      <p:grpSpPr>
        <a:xfrm>
          <a:off x="0" y="0"/>
          <a:ext cx="0" cy="0"/>
          <a:chOff x="0" y="0"/>
          <a:chExt cx="0" cy="0"/>
        </a:xfrm>
      </p:grpSpPr>
      <p:sp>
        <p:nvSpPr>
          <p:cNvPr id="3" name="コンテンツ プレースホルダ 2"/>
          <p:cNvSpPr>
            <a:spLocks noGrp="1"/>
          </p:cNvSpPr>
          <p:nvPr>
            <p:ph idx="1"/>
          </p:nvPr>
        </p:nvSpPr>
        <p:spPr>
          <a:xfrm>
            <a:off x="495300" y="1600202"/>
            <a:ext cx="8915400" cy="4525963"/>
          </a:xfrm>
          <a:prstGeom prst="rect">
            <a:avLst/>
          </a:prstGeo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タイトル 3"/>
          <p:cNvSpPr>
            <a:spLocks noGrp="1"/>
          </p:cNvSpPr>
          <p:nvPr>
            <p:ph type="title"/>
          </p:nvPr>
        </p:nvSpPr>
        <p:spPr>
          <a:xfrm>
            <a:off x="495300" y="274638"/>
            <a:ext cx="8915400" cy="1143000"/>
          </a:xfrm>
          <a:prstGeom prst="rect">
            <a:avLst/>
          </a:prstGeom>
        </p:spPr>
        <p:txBody>
          <a:bodyPr/>
          <a:lstStyle/>
          <a:p>
            <a:r>
              <a:rPr lang="ja-JP" altLang="en-US" smtClean="0"/>
              <a:t>マスタ タイトルの書式設定</a:t>
            </a:r>
            <a:endParaRPr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506" y="4406903"/>
            <a:ext cx="84201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82506"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6" name="Rectangle 16"/>
          <p:cNvSpPr>
            <a:spLocks noGrp="1" noChangeArrowheads="1"/>
          </p:cNvSpPr>
          <p:nvPr>
            <p:ph type="sldNum" sz="quarter" idx="12"/>
          </p:nvPr>
        </p:nvSpPr>
        <p:spPr>
          <a:ln/>
        </p:spPr>
        <p:txBody>
          <a:bodyPr/>
          <a:lstStyle>
            <a:lvl1pPr>
              <a:defRPr/>
            </a:lvl1pPr>
          </a:lstStyle>
          <a:p>
            <a:pPr>
              <a:defRPr/>
            </a:pPr>
            <a:fld id="{6BFB3F8D-DB2B-4550-B2FA-546749ECF7A7}" type="slidenum">
              <a:rPr>
                <a:ea typeface="HGｺﾞｼｯｸM"/>
              </a:rPr>
              <a:pPr>
                <a:defRPr/>
              </a:pPr>
              <a:t>&lt;#&gt;</a:t>
            </a:fld>
            <a:endParaRPr>
              <a:ea typeface="HGｺﾞｼｯｸM"/>
            </a:endParaRPr>
          </a:p>
        </p:txBody>
      </p:sp>
      <p:sp>
        <p:nvSpPr>
          <p:cNvPr id="7" name="Rectangle 15"/>
          <p:cNvSpPr txBox="1">
            <a:spLocks noChangeArrowheads="1"/>
          </p:cNvSpPr>
          <p:nvPr userDrawn="1"/>
        </p:nvSpPr>
        <p:spPr>
          <a:xfrm>
            <a:off x="3002785" y="6606000"/>
            <a:ext cx="3900433" cy="252000"/>
          </a:xfrm>
          <a:prstGeom prst="rect">
            <a:avLst/>
          </a:prstGeom>
        </p:spPr>
        <p:txBody>
          <a:bodyPr anchor="ctr"/>
          <a:lstStyle>
            <a:lvl1pPr algn="ctr">
              <a:defRPr sz="1000" smtClean="0">
                <a:latin typeface="+mj-ea"/>
                <a:ea typeface="+mj-ea"/>
              </a:defRPr>
            </a:lvl1pPr>
          </a:lstStyle>
          <a:p>
            <a:pPr eaLnBrk="1" hangingPunct="1">
              <a:defRPr/>
            </a:pPr>
            <a:r>
              <a:rPr kumimoji="1" lang="en-US" altLang="ja-JP" dirty="0">
                <a:solidFill>
                  <a:srgbClr val="000066"/>
                </a:solidFill>
              </a:rPr>
              <a:t>1-2 </a:t>
            </a:r>
            <a:r>
              <a:rPr kumimoji="1" lang="ja-JP" altLang="en-US" dirty="0">
                <a:solidFill>
                  <a:srgbClr val="000066"/>
                </a:solidFill>
              </a:rPr>
              <a:t>自治体における効果的な</a:t>
            </a:r>
            <a:r>
              <a:rPr kumimoji="1" lang="en-US" altLang="ja-JP" dirty="0">
                <a:solidFill>
                  <a:srgbClr val="000066"/>
                </a:solidFill>
              </a:rPr>
              <a:t>ICT</a:t>
            </a:r>
            <a:r>
              <a:rPr kumimoji="1" lang="ja-JP" altLang="en-US" dirty="0">
                <a:solidFill>
                  <a:srgbClr val="000066"/>
                </a:solidFill>
              </a:rPr>
              <a:t>利活用</a:t>
            </a:r>
            <a:endParaRPr kumimoji="1" lang="ja-JP" altLang="en-US" dirty="0">
              <a:solidFill>
                <a:prstClr val="black"/>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777346" y="1600200"/>
            <a:ext cx="4127500" cy="45323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5069946" y="1600200"/>
            <a:ext cx="4127500" cy="45323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16"/>
          <p:cNvSpPr>
            <a:spLocks noGrp="1" noChangeArrowheads="1"/>
          </p:cNvSpPr>
          <p:nvPr>
            <p:ph type="sldNum" sz="quarter" idx="12"/>
          </p:nvPr>
        </p:nvSpPr>
        <p:spPr>
          <a:ln/>
        </p:spPr>
        <p:txBody>
          <a:bodyPr/>
          <a:lstStyle>
            <a:lvl1pPr>
              <a:defRPr>
                <a:latin typeface="Century" pitchFamily="18" charset="0"/>
                <a:ea typeface="Meiryo UI" pitchFamily="50" charset="-128"/>
                <a:cs typeface="Meiryo UI" pitchFamily="50" charset="-128"/>
              </a:defRPr>
            </a:lvl1pPr>
          </a:lstStyle>
          <a:p>
            <a:pPr>
              <a:defRPr/>
            </a:pPr>
            <a:fld id="{6606404F-41EE-426A-9D8C-332CDD8237D1}" type="slidenum">
              <a:rPr lang="en-US" altLang="ja-JP" smtClean="0"/>
              <a:pPr>
                <a:defRPr/>
              </a:pPr>
              <a:t>&lt;#&gt;</a:t>
            </a:fld>
            <a:endParaRPr lang="en-US" altLang="ja-JP"/>
          </a:p>
        </p:txBody>
      </p:sp>
      <p:sp>
        <p:nvSpPr>
          <p:cNvPr id="8" name="Rectangle 15"/>
          <p:cNvSpPr>
            <a:spLocks noGrp="1" noChangeArrowheads="1"/>
          </p:cNvSpPr>
          <p:nvPr>
            <p:ph type="ftr" sz="quarter" idx="3"/>
          </p:nvPr>
        </p:nvSpPr>
        <p:spPr>
          <a:xfrm>
            <a:off x="3002785" y="6606000"/>
            <a:ext cx="3900433" cy="252000"/>
          </a:xfrm>
          <a:prstGeom prst="rect">
            <a:avLst/>
          </a:prstGeom>
        </p:spPr>
        <p:txBody>
          <a:bodyPr anchor="ctr"/>
          <a:lstStyle>
            <a:lvl1pPr algn="ctr">
              <a:defRPr sz="1000" smtClean="0">
                <a:latin typeface="+mj-ea"/>
                <a:ea typeface="+mj-ea"/>
              </a:defRPr>
            </a:lvl1pPr>
          </a:lstStyle>
          <a:p>
            <a:pPr>
              <a:defRPr/>
            </a:pPr>
            <a:r>
              <a:rPr lang="en-US" altLang="ja-JP" smtClean="0">
                <a:solidFill>
                  <a:srgbClr val="000066"/>
                </a:solidFill>
              </a:rPr>
              <a:t>4-1 </a:t>
            </a:r>
            <a:r>
              <a:rPr lang="ja-JP" altLang="en-US" smtClean="0">
                <a:solidFill>
                  <a:srgbClr val="000066"/>
                </a:solidFill>
              </a:rPr>
              <a:t>住民視点の行政サービス提供に向けた業務分析手法</a:t>
            </a:r>
            <a:endParaRPr lang="ja-JP" altLang="en-US" dirty="0">
              <a:solidFill>
                <a:prstClr val="black"/>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5032112"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5032112"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9" name="Rectangle 16"/>
          <p:cNvSpPr>
            <a:spLocks noGrp="1" noChangeArrowheads="1"/>
          </p:cNvSpPr>
          <p:nvPr>
            <p:ph type="sldNum" sz="quarter" idx="12"/>
          </p:nvPr>
        </p:nvSpPr>
        <p:spPr>
          <a:ln/>
        </p:spPr>
        <p:txBody>
          <a:bodyPr/>
          <a:lstStyle>
            <a:lvl1pPr>
              <a:defRPr>
                <a:latin typeface="Century" pitchFamily="18" charset="0"/>
              </a:defRPr>
            </a:lvl1pPr>
          </a:lstStyle>
          <a:p>
            <a:pPr>
              <a:defRPr/>
            </a:pPr>
            <a:fld id="{0C4B61B2-3A99-4ACC-8A1A-EFBFF13149B1}" type="slidenum">
              <a:rPr lang="en-US" altLang="ja-JP" smtClean="0"/>
              <a:pPr>
                <a:defRPr/>
              </a:pPr>
              <a:t>&lt;#&gt;</a:t>
            </a:fld>
            <a:endParaRPr lang="en-US" altLang="ja-JP"/>
          </a:p>
        </p:txBody>
      </p:sp>
      <p:sp>
        <p:nvSpPr>
          <p:cNvPr id="10" name="Rectangle 15"/>
          <p:cNvSpPr>
            <a:spLocks noGrp="1" noChangeArrowheads="1"/>
          </p:cNvSpPr>
          <p:nvPr>
            <p:ph type="ftr" sz="quarter" idx="13"/>
          </p:nvPr>
        </p:nvSpPr>
        <p:spPr>
          <a:xfrm>
            <a:off x="3002785" y="6606000"/>
            <a:ext cx="3900433" cy="252000"/>
          </a:xfrm>
          <a:prstGeom prst="rect">
            <a:avLst/>
          </a:prstGeom>
        </p:spPr>
        <p:txBody>
          <a:bodyPr anchor="ctr"/>
          <a:lstStyle>
            <a:lvl1pPr algn="ctr">
              <a:defRPr sz="1000" smtClean="0">
                <a:latin typeface="+mj-ea"/>
                <a:ea typeface="+mj-ea"/>
              </a:defRPr>
            </a:lvl1pPr>
          </a:lstStyle>
          <a:p>
            <a:pPr>
              <a:defRPr/>
            </a:pPr>
            <a:r>
              <a:rPr lang="en-US" altLang="ja-JP" smtClean="0">
                <a:solidFill>
                  <a:srgbClr val="000066"/>
                </a:solidFill>
              </a:rPr>
              <a:t>4-1 </a:t>
            </a:r>
            <a:r>
              <a:rPr lang="ja-JP" altLang="en-US" smtClean="0">
                <a:solidFill>
                  <a:srgbClr val="000066"/>
                </a:solidFill>
              </a:rPr>
              <a:t>住民視点の行政サービス提供に向けた業務分析手法</a:t>
            </a:r>
            <a:endParaRPr lang="ja-JP" altLang="en-US" dirty="0">
              <a:solidFill>
                <a:prstClr val="black"/>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5" name="Rectangle 16"/>
          <p:cNvSpPr>
            <a:spLocks noGrp="1" noChangeArrowheads="1"/>
          </p:cNvSpPr>
          <p:nvPr>
            <p:ph type="sldNum" sz="quarter" idx="12"/>
          </p:nvPr>
        </p:nvSpPr>
        <p:spPr>
          <a:ln/>
        </p:spPr>
        <p:txBody>
          <a:bodyPr/>
          <a:lstStyle>
            <a:lvl1pPr>
              <a:defRPr>
                <a:latin typeface="Century" pitchFamily="18" charset="0"/>
              </a:defRPr>
            </a:lvl1pPr>
          </a:lstStyle>
          <a:p>
            <a:pPr>
              <a:defRPr/>
            </a:pPr>
            <a:fld id="{422158D7-9B0F-4192-A539-1D3953D11D76}" type="slidenum">
              <a:rPr lang="en-US" altLang="ja-JP" smtClean="0"/>
              <a:pPr>
                <a:defRPr/>
              </a:pPr>
              <a:t>&lt;#&gt;</a:t>
            </a:fld>
            <a:endParaRPr lang="en-US" altLang="ja-JP"/>
          </a:p>
        </p:txBody>
      </p:sp>
      <p:sp>
        <p:nvSpPr>
          <p:cNvPr id="6" name="Rectangle 15"/>
          <p:cNvSpPr>
            <a:spLocks noGrp="1" noChangeArrowheads="1"/>
          </p:cNvSpPr>
          <p:nvPr>
            <p:ph type="ftr" sz="quarter" idx="3"/>
          </p:nvPr>
        </p:nvSpPr>
        <p:spPr>
          <a:xfrm>
            <a:off x="3002785" y="6606000"/>
            <a:ext cx="3900433" cy="252000"/>
          </a:xfrm>
          <a:prstGeom prst="rect">
            <a:avLst/>
          </a:prstGeom>
        </p:spPr>
        <p:txBody>
          <a:bodyPr anchor="ctr"/>
          <a:lstStyle>
            <a:lvl1pPr algn="ctr">
              <a:defRPr sz="1000" smtClean="0">
                <a:latin typeface="+mj-ea"/>
                <a:ea typeface="+mj-ea"/>
              </a:defRPr>
            </a:lvl1pPr>
          </a:lstStyle>
          <a:p>
            <a:pPr>
              <a:defRPr/>
            </a:pPr>
            <a:r>
              <a:rPr lang="en-US" altLang="ja-JP" smtClean="0">
                <a:solidFill>
                  <a:srgbClr val="000066"/>
                </a:solidFill>
              </a:rPr>
              <a:t>4-1 </a:t>
            </a:r>
            <a:r>
              <a:rPr lang="ja-JP" altLang="en-US" smtClean="0">
                <a:solidFill>
                  <a:srgbClr val="000066"/>
                </a:solidFill>
              </a:rPr>
              <a:t>住民視点の行政サービス提供に向けた業務分析手法</a:t>
            </a:r>
            <a:endParaRPr lang="ja-JP" altLang="en-US" dirty="0">
              <a:solidFill>
                <a:prstClr val="black"/>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4" name="Rectangle 16"/>
          <p:cNvSpPr>
            <a:spLocks noGrp="1" noChangeArrowheads="1"/>
          </p:cNvSpPr>
          <p:nvPr>
            <p:ph type="sldNum" sz="quarter" idx="12"/>
          </p:nvPr>
        </p:nvSpPr>
        <p:spPr>
          <a:ln/>
        </p:spPr>
        <p:txBody>
          <a:bodyPr/>
          <a:lstStyle>
            <a:lvl1pPr>
              <a:defRPr>
                <a:latin typeface="Century" pitchFamily="18" charset="0"/>
              </a:defRPr>
            </a:lvl1pPr>
          </a:lstStyle>
          <a:p>
            <a:pPr>
              <a:defRPr/>
            </a:pPr>
            <a:fld id="{1B6C1D1D-029F-4A7C-8E6E-3C68AF9BAF96}" type="slidenum">
              <a:rPr lang="en-US" altLang="ja-JP" smtClean="0"/>
              <a:pPr>
                <a:defRPr/>
              </a:pPr>
              <a:t>&lt;#&gt;</a:t>
            </a:fld>
            <a:endParaRPr lang="en-US" altLang="ja-JP"/>
          </a:p>
        </p:txBody>
      </p:sp>
      <p:sp>
        <p:nvSpPr>
          <p:cNvPr id="5" name="Rectangle 15"/>
          <p:cNvSpPr>
            <a:spLocks noGrp="1" noChangeArrowheads="1"/>
          </p:cNvSpPr>
          <p:nvPr>
            <p:ph type="ftr" sz="quarter" idx="3"/>
          </p:nvPr>
        </p:nvSpPr>
        <p:spPr>
          <a:xfrm>
            <a:off x="3002785" y="6606000"/>
            <a:ext cx="3900433" cy="252000"/>
          </a:xfrm>
          <a:prstGeom prst="rect">
            <a:avLst/>
          </a:prstGeom>
        </p:spPr>
        <p:txBody>
          <a:bodyPr anchor="ctr"/>
          <a:lstStyle>
            <a:lvl1pPr algn="ctr">
              <a:defRPr sz="1000" smtClean="0">
                <a:latin typeface="+mj-ea"/>
                <a:ea typeface="+mj-ea"/>
              </a:defRPr>
            </a:lvl1pPr>
          </a:lstStyle>
          <a:p>
            <a:pPr>
              <a:defRPr/>
            </a:pPr>
            <a:r>
              <a:rPr lang="en-US" altLang="ja-JP" smtClean="0">
                <a:solidFill>
                  <a:srgbClr val="000066"/>
                </a:solidFill>
              </a:rPr>
              <a:t>4-1 </a:t>
            </a:r>
            <a:r>
              <a:rPr lang="ja-JP" altLang="en-US" smtClean="0">
                <a:solidFill>
                  <a:srgbClr val="000066"/>
                </a:solidFill>
              </a:rPr>
              <a:t>住民視点の行政サービス提供に向けた業務分析手法</a:t>
            </a:r>
            <a:endParaRPr lang="ja-JP" altLang="en-US" dirty="0">
              <a:solidFill>
                <a:prstClr val="black"/>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006"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872972" y="273053"/>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95300" y="1435103"/>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7" name="Rectangle 16"/>
          <p:cNvSpPr>
            <a:spLocks noGrp="1" noChangeArrowheads="1"/>
          </p:cNvSpPr>
          <p:nvPr>
            <p:ph type="sldNum" sz="quarter" idx="12"/>
          </p:nvPr>
        </p:nvSpPr>
        <p:spPr>
          <a:ln/>
        </p:spPr>
        <p:txBody>
          <a:bodyPr/>
          <a:lstStyle>
            <a:lvl1pPr>
              <a:defRPr>
                <a:latin typeface="Century" pitchFamily="18" charset="0"/>
              </a:defRPr>
            </a:lvl1pPr>
          </a:lstStyle>
          <a:p>
            <a:pPr>
              <a:defRPr/>
            </a:pPr>
            <a:fld id="{C96622C5-B985-4D06-9B85-FA16C5E75A17}" type="slidenum">
              <a:rPr lang="en-US" altLang="ja-JP" smtClean="0"/>
              <a:pPr>
                <a:defRPr/>
              </a:pPr>
              <a:t>&lt;#&gt;</a:t>
            </a:fld>
            <a:endParaRPr lang="en-US" altLang="ja-JP"/>
          </a:p>
        </p:txBody>
      </p:sp>
      <p:sp>
        <p:nvSpPr>
          <p:cNvPr id="8" name="Rectangle 15"/>
          <p:cNvSpPr>
            <a:spLocks noGrp="1" noChangeArrowheads="1"/>
          </p:cNvSpPr>
          <p:nvPr>
            <p:ph type="ftr" sz="quarter" idx="3"/>
          </p:nvPr>
        </p:nvSpPr>
        <p:spPr>
          <a:xfrm>
            <a:off x="3002785" y="6606000"/>
            <a:ext cx="3900433" cy="252000"/>
          </a:xfrm>
          <a:prstGeom prst="rect">
            <a:avLst/>
          </a:prstGeom>
        </p:spPr>
        <p:txBody>
          <a:bodyPr anchor="ctr"/>
          <a:lstStyle>
            <a:lvl1pPr algn="ctr">
              <a:defRPr sz="1000" smtClean="0">
                <a:latin typeface="+mj-ea"/>
                <a:ea typeface="+mj-ea"/>
              </a:defRPr>
            </a:lvl1pPr>
          </a:lstStyle>
          <a:p>
            <a:pPr>
              <a:defRPr/>
            </a:pPr>
            <a:r>
              <a:rPr lang="en-US" altLang="ja-JP" smtClean="0">
                <a:solidFill>
                  <a:srgbClr val="000066"/>
                </a:solidFill>
              </a:rPr>
              <a:t>4-1 </a:t>
            </a:r>
            <a:r>
              <a:rPr lang="ja-JP" altLang="en-US" smtClean="0">
                <a:solidFill>
                  <a:srgbClr val="000066"/>
                </a:solidFill>
              </a:rPr>
              <a:t>住民視点の行政サービス提供に向けた業務分析手法</a:t>
            </a:r>
            <a:endParaRPr lang="ja-JP" altLang="en-US" dirty="0">
              <a:solidFill>
                <a:prstClr val="black"/>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645" y="4800600"/>
            <a:ext cx="59436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smtClean="0"/>
              <a:t>アイコンをクリックして図を追加</a:t>
            </a:r>
          </a:p>
        </p:txBody>
      </p:sp>
      <p:sp>
        <p:nvSpPr>
          <p:cNvPr id="4" name="テキスト プレースホルダ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7" name="Rectangle 16"/>
          <p:cNvSpPr>
            <a:spLocks noGrp="1" noChangeArrowheads="1"/>
          </p:cNvSpPr>
          <p:nvPr>
            <p:ph type="sldNum" sz="quarter" idx="12"/>
          </p:nvPr>
        </p:nvSpPr>
        <p:spPr>
          <a:ln/>
        </p:spPr>
        <p:txBody>
          <a:bodyPr/>
          <a:lstStyle>
            <a:lvl1pPr>
              <a:defRPr>
                <a:latin typeface="Century" pitchFamily="18" charset="0"/>
              </a:defRPr>
            </a:lvl1pPr>
          </a:lstStyle>
          <a:p>
            <a:pPr>
              <a:defRPr/>
            </a:pPr>
            <a:fld id="{87FA2BE6-1F2A-4F03-A485-5EC117273652}" type="slidenum">
              <a:rPr lang="en-US" altLang="ja-JP" smtClean="0"/>
              <a:pPr>
                <a:defRPr/>
              </a:pPr>
              <a:t>&lt;#&gt;</a:t>
            </a:fld>
            <a:endParaRPr lang="en-US" altLang="ja-JP"/>
          </a:p>
        </p:txBody>
      </p:sp>
      <p:sp>
        <p:nvSpPr>
          <p:cNvPr id="8" name="Rectangle 15"/>
          <p:cNvSpPr>
            <a:spLocks noGrp="1" noChangeArrowheads="1"/>
          </p:cNvSpPr>
          <p:nvPr>
            <p:ph type="ftr" sz="quarter" idx="3"/>
          </p:nvPr>
        </p:nvSpPr>
        <p:spPr>
          <a:xfrm>
            <a:off x="3002785" y="6606000"/>
            <a:ext cx="3900433" cy="252000"/>
          </a:xfrm>
          <a:prstGeom prst="rect">
            <a:avLst/>
          </a:prstGeom>
        </p:spPr>
        <p:txBody>
          <a:bodyPr anchor="ctr"/>
          <a:lstStyle>
            <a:lvl1pPr algn="ctr">
              <a:defRPr sz="1000" smtClean="0">
                <a:latin typeface="+mj-ea"/>
                <a:ea typeface="+mj-ea"/>
              </a:defRPr>
            </a:lvl1pPr>
          </a:lstStyle>
          <a:p>
            <a:pPr>
              <a:defRPr/>
            </a:pPr>
            <a:r>
              <a:rPr lang="en-US" altLang="ja-JP" smtClean="0">
                <a:solidFill>
                  <a:srgbClr val="000066"/>
                </a:solidFill>
              </a:rPr>
              <a:t>4-1 </a:t>
            </a:r>
            <a:r>
              <a:rPr lang="ja-JP" altLang="en-US" smtClean="0">
                <a:solidFill>
                  <a:srgbClr val="000066"/>
                </a:solidFill>
              </a:rPr>
              <a:t>住民視点の行政サービス提供に向けた業務分析手法</a:t>
            </a:r>
            <a:endParaRPr lang="ja-JP" altLang="en-US" dirty="0">
              <a:solidFill>
                <a:prstClr val="black"/>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theme" Target="../theme/theme2.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0" name="Rectangle 10"/>
          <p:cNvSpPr>
            <a:spLocks noGrp="1" noChangeArrowheads="1"/>
          </p:cNvSpPr>
          <p:nvPr>
            <p:ph type="body" idx="1"/>
          </p:nvPr>
        </p:nvSpPr>
        <p:spPr bwMode="auto">
          <a:xfrm>
            <a:off x="777346" y="1600200"/>
            <a:ext cx="8420100" cy="45323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dirty="0" smtClean="0"/>
              <a:t>マスタ テキストの書式設定</a:t>
            </a:r>
          </a:p>
          <a:p>
            <a:pPr lvl="1"/>
            <a:r>
              <a:rPr lang="ja-JP" altLang="en-US" dirty="0" smtClean="0"/>
              <a:t>第 2 レベル</a:t>
            </a:r>
          </a:p>
          <a:p>
            <a:pPr lvl="2"/>
            <a:r>
              <a:rPr lang="ja-JP" altLang="en-US" dirty="0" smtClean="0"/>
              <a:t>第 3 レベル</a:t>
            </a:r>
          </a:p>
          <a:p>
            <a:pPr lvl="3"/>
            <a:r>
              <a:rPr lang="ja-JP" altLang="en-US" dirty="0" smtClean="0"/>
              <a:t>第 4 レベル</a:t>
            </a:r>
          </a:p>
          <a:p>
            <a:pPr lvl="4"/>
            <a:r>
              <a:rPr lang="ja-JP" altLang="en-US" dirty="0" smtClean="0"/>
              <a:t>第 5 レベル</a:t>
            </a:r>
          </a:p>
        </p:txBody>
      </p:sp>
      <p:sp>
        <p:nvSpPr>
          <p:cNvPr id="64530" name="Rectangle 18"/>
          <p:cNvSpPr>
            <a:spLocks noChangeArrowheads="1"/>
          </p:cNvSpPr>
          <p:nvPr/>
        </p:nvSpPr>
        <p:spPr bwMode="auto">
          <a:xfrm>
            <a:off x="0" y="-27384"/>
            <a:ext cx="9906000" cy="304800"/>
          </a:xfrm>
          <a:prstGeom prst="rect">
            <a:avLst/>
          </a:prstGeom>
          <a:gradFill flip="none" rotWithShape="1">
            <a:gsLst>
              <a:gs pos="0">
                <a:schemeClr val="accent4">
                  <a:lumMod val="75000"/>
                  <a:shade val="30000"/>
                  <a:satMod val="115000"/>
                  <a:alpha val="0"/>
                </a:schemeClr>
              </a:gs>
              <a:gs pos="50000">
                <a:schemeClr val="accent4">
                  <a:lumMod val="75000"/>
                  <a:shade val="67500"/>
                  <a:satMod val="115000"/>
                </a:schemeClr>
              </a:gs>
              <a:gs pos="100000">
                <a:schemeClr val="accent4">
                  <a:lumMod val="75000"/>
                  <a:shade val="100000"/>
                  <a:satMod val="115000"/>
                </a:schemeClr>
              </a:gs>
            </a:gsLst>
            <a:lin ang="16200000" scaled="1"/>
            <a:tileRect/>
          </a:gradFill>
          <a:ln>
            <a:noFill/>
            <a:headEnd/>
            <a:tailEnd/>
          </a:ln>
        </p:spPr>
        <p:style>
          <a:lnRef idx="3">
            <a:schemeClr val="lt1"/>
          </a:lnRef>
          <a:fillRef idx="1">
            <a:schemeClr val="accent4"/>
          </a:fillRef>
          <a:effectRef idx="1">
            <a:schemeClr val="accent4"/>
          </a:effectRef>
          <a:fontRef idx="minor">
            <a:schemeClr val="lt1"/>
          </a:fontRef>
        </p:style>
        <p:txBody>
          <a:bodyPr wrap="none" anchor="ctr"/>
          <a:lstStyle/>
          <a:p>
            <a:pPr eaLnBrk="1" hangingPunct="1">
              <a:defRPr/>
            </a:pPr>
            <a:endParaRPr kumimoji="1" lang="ja-JP" altLang="en-US" sz="2400">
              <a:solidFill>
                <a:prstClr val="white"/>
              </a:solidFill>
            </a:endParaRPr>
          </a:p>
        </p:txBody>
      </p:sp>
      <p:sp>
        <p:nvSpPr>
          <p:cNvPr id="64531" name="Line 19"/>
          <p:cNvSpPr>
            <a:spLocks noChangeShapeType="1"/>
          </p:cNvSpPr>
          <p:nvPr/>
        </p:nvSpPr>
        <p:spPr bwMode="auto">
          <a:xfrm flipH="1">
            <a:off x="0" y="1196752"/>
            <a:ext cx="9906000" cy="0"/>
          </a:xfrm>
          <a:prstGeom prst="line">
            <a:avLst/>
          </a:prstGeom>
          <a:noFill/>
          <a:ln w="28575">
            <a:solidFill>
              <a:schemeClr val="tx2"/>
            </a:solidFill>
            <a:miter lim="800000"/>
            <a:headEnd/>
            <a:tailEnd/>
          </a:ln>
          <a:effectLst/>
        </p:spPr>
        <p:txBody>
          <a:bodyPr wrap="none"/>
          <a:lstStyle/>
          <a:p>
            <a:pPr eaLnBrk="1" hangingPunct="1">
              <a:defRPr/>
            </a:pPr>
            <a:endParaRPr kumimoji="1" lang="ja-JP" altLang="en-US" sz="2400">
              <a:solidFill>
                <a:prstClr val="black"/>
              </a:solidFill>
              <a:latin typeface="Tahoma" pitchFamily="34" charset="0"/>
            </a:endParaRPr>
          </a:p>
        </p:txBody>
      </p:sp>
      <p:sp>
        <p:nvSpPr>
          <p:cNvPr id="64532" name="Rectangle 20"/>
          <p:cNvSpPr>
            <a:spLocks noChangeArrowheads="1"/>
          </p:cNvSpPr>
          <p:nvPr/>
        </p:nvSpPr>
        <p:spPr bwMode="auto">
          <a:xfrm>
            <a:off x="-39555" y="1116360"/>
            <a:ext cx="8007350" cy="152400"/>
          </a:xfrm>
          <a:prstGeom prst="rect">
            <a:avLst/>
          </a:prstGeom>
          <a:solidFill>
            <a:srgbClr val="000000">
              <a:alpha val="25098"/>
            </a:srgbClr>
          </a:solidFill>
          <a:ln w="9525">
            <a:noFill/>
            <a:miter lim="800000"/>
            <a:headEnd/>
            <a:tailEnd/>
          </a:ln>
          <a:effectLst>
            <a:outerShdw dist="35921" dir="2700000" algn="ctr" rotWithShape="0">
              <a:srgbClr val="003300"/>
            </a:outerShdw>
          </a:effectLst>
        </p:spPr>
        <p:txBody>
          <a:bodyPr wrap="none" anchor="ctr"/>
          <a:lstStyle/>
          <a:p>
            <a:pPr eaLnBrk="1" hangingPunct="1">
              <a:defRPr/>
            </a:pPr>
            <a:endParaRPr kumimoji="1" lang="en-US" altLang="ja-JP" sz="2000" b="1">
              <a:solidFill>
                <a:prstClr val="white"/>
              </a:solidFill>
              <a:latin typeface="MS UI Gothic" pitchFamily="50" charset="-128"/>
              <a:ea typeface="MS UI Gothic" pitchFamily="50" charset="-128"/>
            </a:endParaRPr>
          </a:p>
        </p:txBody>
      </p:sp>
      <p:sp>
        <p:nvSpPr>
          <p:cNvPr id="64528" name="Rectangle 16"/>
          <p:cNvSpPr>
            <a:spLocks noGrp="1" noChangeArrowheads="1"/>
          </p:cNvSpPr>
          <p:nvPr>
            <p:ph type="sldNum" sz="quarter" idx="4"/>
          </p:nvPr>
        </p:nvSpPr>
        <p:spPr bwMode="auto">
          <a:xfrm>
            <a:off x="7842250" y="6309320"/>
            <a:ext cx="206375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1" lang="ja-JP" altLang="en-US" sz="1200" kern="1200" smtClean="0">
                <a:solidFill>
                  <a:srgbClr val="000066"/>
                </a:solidFill>
                <a:latin typeface="Century" pitchFamily="18" charset="0"/>
                <a:ea typeface="+mj-ea"/>
                <a:cs typeface="+mn-cs"/>
              </a:defRPr>
            </a:lvl1pPr>
          </a:lstStyle>
          <a:p>
            <a:pPr eaLnBrk="1" hangingPunct="1">
              <a:defRPr/>
            </a:pPr>
            <a:fld id="{A579FAFF-0A47-4E55-9D2C-EA0D4593DE81}" type="slidenum">
              <a:rPr lang="en-US" altLang="ja-JP"/>
              <a:pPr eaLnBrk="1" hangingPunct="1">
                <a:defRPr/>
              </a:pPr>
              <a:t>&lt;#&gt;</a:t>
            </a:fld>
            <a:endParaRPr lang="en-US" dirty="0"/>
          </a:p>
        </p:txBody>
      </p:sp>
      <p:sp>
        <p:nvSpPr>
          <p:cNvPr id="12" name="Rectangle 15"/>
          <p:cNvSpPr>
            <a:spLocks noGrp="1" noChangeArrowheads="1"/>
          </p:cNvSpPr>
          <p:nvPr>
            <p:ph type="ftr" sz="quarter" idx="3"/>
          </p:nvPr>
        </p:nvSpPr>
        <p:spPr>
          <a:xfrm>
            <a:off x="3002785" y="6381328"/>
            <a:ext cx="3900433" cy="252000"/>
          </a:xfrm>
          <a:prstGeom prst="rect">
            <a:avLst/>
          </a:prstGeom>
        </p:spPr>
        <p:txBody>
          <a:bodyPr anchor="ctr"/>
          <a:lstStyle>
            <a:lvl1pPr algn="ctr">
              <a:defRPr sz="1000" smtClean="0">
                <a:solidFill>
                  <a:schemeClr val="tx1"/>
                </a:solidFill>
                <a:latin typeface="+mj-ea"/>
                <a:ea typeface="+mj-ea"/>
              </a:defRPr>
            </a:lvl1pPr>
          </a:lstStyle>
          <a:p>
            <a:pPr eaLnBrk="1" hangingPunct="1">
              <a:defRPr/>
            </a:pPr>
            <a:r>
              <a:rPr kumimoji="1" lang="en-US" altLang="ja-JP" smtClean="0"/>
              <a:t>4-1 </a:t>
            </a:r>
            <a:r>
              <a:rPr kumimoji="1" lang="ja-JP" altLang="en-US" smtClean="0"/>
              <a:t>住民視点の行政サービス提供に向けた業務分析手法</a:t>
            </a:r>
            <a:endParaRPr kumimoji="1" lang="ja-JP" altLang="en-US" dirty="0"/>
          </a:p>
        </p:txBody>
      </p:sp>
      <p:sp>
        <p:nvSpPr>
          <p:cNvPr id="64521" name="Rectangle 9"/>
          <p:cNvSpPr>
            <a:spLocks noGrp="1" noChangeArrowheads="1"/>
          </p:cNvSpPr>
          <p:nvPr>
            <p:ph type="title"/>
          </p:nvPr>
        </p:nvSpPr>
        <p:spPr bwMode="auto">
          <a:xfrm>
            <a:off x="350489" y="366490"/>
            <a:ext cx="9080500" cy="830262"/>
          </a:xfrm>
          <a:prstGeom prst="rect">
            <a:avLst/>
          </a:prstGeom>
          <a:noFill/>
          <a:ln w="9525">
            <a:noFill/>
            <a:miter lim="800000"/>
            <a:headEnd/>
            <a:tailEnd/>
          </a:ln>
          <a:effectLst/>
        </p:spPr>
        <p:txBody>
          <a:bodyPr vert="horz" wrap="square" lIns="198000" tIns="45720" rIns="91440" bIns="45720" numCol="1" anchor="ctr" anchorCtr="0" compatLnSpc="1">
            <a:prstTxWarp prst="textNoShape">
              <a:avLst/>
            </a:prstTxWarp>
          </a:bodyPr>
          <a:lstStyle/>
          <a:p>
            <a:pPr lvl="0"/>
            <a:r>
              <a:rPr lang="ja-JP" altLang="en-US" dirty="0" smtClean="0"/>
              <a:t>マスタ タイトルの書式設定</a:t>
            </a:r>
          </a:p>
        </p:txBody>
      </p:sp>
    </p:spTree>
  </p:cSld>
  <p:clrMap bg1="lt1" tx1="dk1" bg2="lt2" tx2="dk2" accent1="accent1" accent2="accent2" accent3="accent3" accent4="accent4" accent5="accent5" accent6="accent6" hlink="hlink" folHlink="folHlink"/>
  <p:sldLayoutIdLst>
    <p:sldLayoutId id="2147483740" r:id="rId1"/>
    <p:sldLayoutId id="2147483741" r:id="rId2"/>
    <p:sldLayoutId id="2147483742" r:id="rId3"/>
    <p:sldLayoutId id="2147483743" r:id="rId4"/>
    <p:sldLayoutId id="2147483744" r:id="rId5"/>
    <p:sldLayoutId id="2147483745" r:id="rId6"/>
    <p:sldLayoutId id="2147483746" r:id="rId7"/>
    <p:sldLayoutId id="2147483747" r:id="rId8"/>
    <p:sldLayoutId id="2147483748" r:id="rId9"/>
    <p:sldLayoutId id="2147483749" r:id="rId10"/>
    <p:sldLayoutId id="2147483750" r:id="rId11"/>
    <p:sldLayoutId id="2147483751" r:id="rId12"/>
    <p:sldLayoutId id="2147483752" r:id="rId13"/>
  </p:sldLayoutIdLst>
  <p:hf hdr="0" dt="0"/>
  <p:txStyles>
    <p:titleStyle>
      <a:lvl1pPr algn="l" rtl="0" eaLnBrk="1" fontAlgn="base" hangingPunct="1">
        <a:spcBef>
          <a:spcPct val="0"/>
        </a:spcBef>
        <a:spcAft>
          <a:spcPct val="0"/>
        </a:spcAft>
        <a:defRPr kumimoji="1" sz="2800" b="1">
          <a:solidFill>
            <a:schemeClr val="tx1"/>
          </a:solidFill>
          <a:latin typeface="HGPｺﾞｼｯｸM" pitchFamily="50" charset="-128"/>
          <a:ea typeface="HGPｺﾞｼｯｸM" pitchFamily="50" charset="-128"/>
          <a:cs typeface="+mj-cs"/>
        </a:defRPr>
      </a:lvl1pPr>
      <a:lvl2pPr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2pPr>
      <a:lvl3pPr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3pPr>
      <a:lvl4pPr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4pPr>
      <a:lvl5pPr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5pPr>
      <a:lvl6pPr marL="457200"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6pPr>
      <a:lvl7pPr marL="914400"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7pPr>
      <a:lvl8pPr marL="1371600"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8pPr>
      <a:lvl9pPr marL="1828800"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9pPr>
    </p:titleStyle>
    <p:bodyStyle>
      <a:lvl1pPr marL="342900" indent="-342900" algn="l" rtl="0" eaLnBrk="1" fontAlgn="base" hangingPunct="1">
        <a:spcBef>
          <a:spcPct val="20000"/>
        </a:spcBef>
        <a:spcAft>
          <a:spcPct val="0"/>
        </a:spcAft>
        <a:buClr>
          <a:schemeClr val="accent4"/>
        </a:buClr>
        <a:buSzPct val="60000"/>
        <a:buFont typeface="Wingdings" pitchFamily="2" charset="2"/>
        <a:buChar char="n"/>
        <a:defRPr kumimoji="1" sz="32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4"/>
        </a:buClr>
        <a:buSzPct val="55000"/>
        <a:buFont typeface="Wingdings" pitchFamily="2" charset="2"/>
        <a:buChar char="n"/>
        <a:defRPr kumimoji="1" sz="2800">
          <a:solidFill>
            <a:schemeClr val="tx1"/>
          </a:solidFill>
          <a:latin typeface="Century" pitchFamily="18" charset="0"/>
          <a:ea typeface="+mn-ea"/>
        </a:defRPr>
      </a:lvl2pPr>
      <a:lvl3pPr marL="1143000" indent="-228600" algn="l" rtl="0" eaLnBrk="1" fontAlgn="base" hangingPunct="1">
        <a:spcBef>
          <a:spcPct val="20000"/>
        </a:spcBef>
        <a:spcAft>
          <a:spcPct val="0"/>
        </a:spcAft>
        <a:buClr>
          <a:schemeClr val="accent4"/>
        </a:buClr>
        <a:buSzPct val="50000"/>
        <a:buFont typeface="Wingdings" pitchFamily="2" charset="2"/>
        <a:buChar char="n"/>
        <a:defRPr kumimoji="1" sz="2400">
          <a:solidFill>
            <a:schemeClr val="tx1"/>
          </a:solidFill>
          <a:latin typeface="Century" pitchFamily="18" charset="0"/>
          <a:ea typeface="+mn-ea"/>
        </a:defRPr>
      </a:lvl3pPr>
      <a:lvl4pPr marL="1600200" indent="-228600" algn="l" rtl="0" eaLnBrk="1" fontAlgn="base" hangingPunct="1">
        <a:spcBef>
          <a:spcPct val="20000"/>
        </a:spcBef>
        <a:spcAft>
          <a:spcPct val="0"/>
        </a:spcAft>
        <a:buClr>
          <a:schemeClr val="accent4"/>
        </a:buClr>
        <a:buSzPct val="55000"/>
        <a:buFont typeface="Wingdings" pitchFamily="2" charset="2"/>
        <a:buChar char="n"/>
        <a:defRPr kumimoji="1" sz="2000">
          <a:solidFill>
            <a:schemeClr val="tx1"/>
          </a:solidFill>
          <a:latin typeface="Century" pitchFamily="18" charset="0"/>
          <a:ea typeface="+mn-ea"/>
        </a:defRPr>
      </a:lvl4pPr>
      <a:lvl5pPr marL="2057400" indent="-228600" algn="l" rtl="0" eaLnBrk="1" fontAlgn="base" hangingPunct="1">
        <a:spcBef>
          <a:spcPct val="20000"/>
        </a:spcBef>
        <a:spcAft>
          <a:spcPct val="0"/>
        </a:spcAft>
        <a:buClr>
          <a:schemeClr val="accent4"/>
        </a:buClr>
        <a:buSzPct val="50000"/>
        <a:buFont typeface="Wingdings" pitchFamily="2" charset="2"/>
        <a:buChar char="n"/>
        <a:defRPr kumimoji="1" sz="2000">
          <a:solidFill>
            <a:schemeClr val="tx1"/>
          </a:solidFill>
          <a:latin typeface="Century" pitchFamily="18" charset="0"/>
          <a:ea typeface="+mn-ea"/>
        </a:defRPr>
      </a:lvl5pPr>
      <a:lvl6pPr marL="2514600" indent="-228600" algn="l" rtl="0" eaLnBrk="1" fontAlgn="base" hangingPunct="1">
        <a:spcBef>
          <a:spcPct val="20000"/>
        </a:spcBef>
        <a:spcAft>
          <a:spcPct val="0"/>
        </a:spcAft>
        <a:buClr>
          <a:schemeClr val="accent1"/>
        </a:buClr>
        <a:buSzPct val="50000"/>
        <a:buFont typeface="Wingdings" pitchFamily="2" charset="2"/>
        <a:defRPr kumimoji="1" sz="2000">
          <a:solidFill>
            <a:schemeClr val="tx1"/>
          </a:solidFill>
          <a:latin typeface="+mn-lt"/>
          <a:ea typeface="+mn-ea"/>
        </a:defRPr>
      </a:lvl6pPr>
      <a:lvl7pPr marL="2971800" indent="-228600" algn="l" rtl="0" eaLnBrk="1" fontAlgn="base" hangingPunct="1">
        <a:spcBef>
          <a:spcPct val="20000"/>
        </a:spcBef>
        <a:spcAft>
          <a:spcPct val="0"/>
        </a:spcAft>
        <a:buClr>
          <a:schemeClr val="accent1"/>
        </a:buClr>
        <a:buSzPct val="50000"/>
        <a:buFont typeface="Wingdings" pitchFamily="2" charset="2"/>
        <a:defRPr kumimoji="1" sz="2000">
          <a:solidFill>
            <a:schemeClr val="tx1"/>
          </a:solidFill>
          <a:latin typeface="+mn-lt"/>
          <a:ea typeface="+mn-ea"/>
        </a:defRPr>
      </a:lvl7pPr>
      <a:lvl8pPr marL="3429000" indent="-228600" algn="l" rtl="0" eaLnBrk="1" fontAlgn="base" hangingPunct="1">
        <a:spcBef>
          <a:spcPct val="20000"/>
        </a:spcBef>
        <a:spcAft>
          <a:spcPct val="0"/>
        </a:spcAft>
        <a:buClr>
          <a:schemeClr val="accent1"/>
        </a:buClr>
        <a:buSzPct val="50000"/>
        <a:buFont typeface="Wingdings" pitchFamily="2" charset="2"/>
        <a:defRPr kumimoji="1" sz="2000">
          <a:solidFill>
            <a:schemeClr val="tx1"/>
          </a:solidFill>
          <a:latin typeface="+mn-lt"/>
          <a:ea typeface="+mn-ea"/>
        </a:defRPr>
      </a:lvl8pPr>
      <a:lvl9pPr marL="3886200" indent="-228600" algn="l" rtl="0" eaLnBrk="1" fontAlgn="base" hangingPunct="1">
        <a:spcBef>
          <a:spcPct val="20000"/>
        </a:spcBef>
        <a:spcAft>
          <a:spcPct val="0"/>
        </a:spcAft>
        <a:buClr>
          <a:schemeClr val="accent1"/>
        </a:buClr>
        <a:buSzPct val="50000"/>
        <a:buFont typeface="Wingdings" pitchFamily="2" charset="2"/>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0" name="Rectangle 10"/>
          <p:cNvSpPr>
            <a:spLocks noGrp="1" noChangeArrowheads="1"/>
          </p:cNvSpPr>
          <p:nvPr>
            <p:ph type="body" idx="1"/>
          </p:nvPr>
        </p:nvSpPr>
        <p:spPr bwMode="auto">
          <a:xfrm>
            <a:off x="777346" y="1600200"/>
            <a:ext cx="8420100" cy="45323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dirty="0" smtClean="0"/>
              <a:t>マスタ テキストの書式設定</a:t>
            </a:r>
          </a:p>
          <a:p>
            <a:pPr lvl="1"/>
            <a:r>
              <a:rPr lang="ja-JP" altLang="en-US" dirty="0" smtClean="0"/>
              <a:t>第 2 レベル</a:t>
            </a:r>
          </a:p>
          <a:p>
            <a:pPr lvl="2"/>
            <a:r>
              <a:rPr lang="ja-JP" altLang="en-US" dirty="0" smtClean="0"/>
              <a:t>第 3 レベル</a:t>
            </a:r>
          </a:p>
          <a:p>
            <a:pPr lvl="3"/>
            <a:r>
              <a:rPr lang="ja-JP" altLang="en-US" dirty="0" smtClean="0"/>
              <a:t>第 4 レベル</a:t>
            </a:r>
          </a:p>
          <a:p>
            <a:pPr lvl="4"/>
            <a:r>
              <a:rPr lang="ja-JP" altLang="en-US" dirty="0" smtClean="0"/>
              <a:t>第 5 レベル</a:t>
            </a:r>
          </a:p>
        </p:txBody>
      </p:sp>
      <p:sp>
        <p:nvSpPr>
          <p:cNvPr id="64530" name="Rectangle 18"/>
          <p:cNvSpPr>
            <a:spLocks noChangeArrowheads="1"/>
          </p:cNvSpPr>
          <p:nvPr/>
        </p:nvSpPr>
        <p:spPr bwMode="auto">
          <a:xfrm>
            <a:off x="0" y="-27384"/>
            <a:ext cx="9906000" cy="304800"/>
          </a:xfrm>
          <a:prstGeom prst="rect">
            <a:avLst/>
          </a:prstGeom>
          <a:gradFill flip="none" rotWithShape="1">
            <a:gsLst>
              <a:gs pos="0">
                <a:schemeClr val="accent4">
                  <a:lumMod val="75000"/>
                  <a:shade val="30000"/>
                  <a:satMod val="115000"/>
                  <a:alpha val="0"/>
                </a:schemeClr>
              </a:gs>
              <a:gs pos="50000">
                <a:schemeClr val="accent4">
                  <a:lumMod val="75000"/>
                  <a:shade val="67500"/>
                  <a:satMod val="115000"/>
                </a:schemeClr>
              </a:gs>
              <a:gs pos="100000">
                <a:schemeClr val="accent4">
                  <a:lumMod val="75000"/>
                  <a:shade val="100000"/>
                  <a:satMod val="115000"/>
                </a:schemeClr>
              </a:gs>
            </a:gsLst>
            <a:lin ang="16200000" scaled="1"/>
            <a:tileRect/>
          </a:gradFill>
          <a:ln>
            <a:noFill/>
            <a:headEnd/>
            <a:tailEnd/>
          </a:ln>
        </p:spPr>
        <p:style>
          <a:lnRef idx="3">
            <a:schemeClr val="lt1"/>
          </a:lnRef>
          <a:fillRef idx="1">
            <a:schemeClr val="accent4"/>
          </a:fillRef>
          <a:effectRef idx="1">
            <a:schemeClr val="accent4"/>
          </a:effectRef>
          <a:fontRef idx="minor">
            <a:schemeClr val="lt1"/>
          </a:fontRef>
        </p:style>
        <p:txBody>
          <a:bodyPr wrap="none" anchor="ctr"/>
          <a:lstStyle/>
          <a:p>
            <a:pPr>
              <a:defRPr/>
            </a:pPr>
            <a:endParaRPr lang="ja-JP" altLang="en-US"/>
          </a:p>
        </p:txBody>
      </p:sp>
      <p:sp>
        <p:nvSpPr>
          <p:cNvPr id="64531" name="Line 19"/>
          <p:cNvSpPr>
            <a:spLocks noChangeShapeType="1"/>
          </p:cNvSpPr>
          <p:nvPr/>
        </p:nvSpPr>
        <p:spPr bwMode="auto">
          <a:xfrm flipH="1">
            <a:off x="0" y="1196752"/>
            <a:ext cx="9906000" cy="0"/>
          </a:xfrm>
          <a:prstGeom prst="line">
            <a:avLst/>
          </a:prstGeom>
          <a:noFill/>
          <a:ln w="28575">
            <a:solidFill>
              <a:schemeClr val="tx2"/>
            </a:solidFill>
            <a:miter lim="800000"/>
            <a:headEnd/>
            <a:tailEnd/>
          </a:ln>
          <a:effectLst/>
        </p:spPr>
        <p:txBody>
          <a:bodyPr wrap="none"/>
          <a:lstStyle/>
          <a:p>
            <a:pPr>
              <a:defRPr/>
            </a:pPr>
            <a:endParaRPr lang="ja-JP" altLang="en-US"/>
          </a:p>
        </p:txBody>
      </p:sp>
      <p:sp>
        <p:nvSpPr>
          <p:cNvPr id="64532" name="Rectangle 20"/>
          <p:cNvSpPr>
            <a:spLocks noChangeArrowheads="1"/>
          </p:cNvSpPr>
          <p:nvPr/>
        </p:nvSpPr>
        <p:spPr bwMode="auto">
          <a:xfrm>
            <a:off x="-39555" y="1116360"/>
            <a:ext cx="8007350" cy="152400"/>
          </a:xfrm>
          <a:prstGeom prst="rect">
            <a:avLst/>
          </a:prstGeom>
          <a:solidFill>
            <a:srgbClr val="000000">
              <a:alpha val="25098"/>
            </a:srgbClr>
          </a:solidFill>
          <a:ln w="9525">
            <a:noFill/>
            <a:miter lim="800000"/>
            <a:headEnd/>
            <a:tailEnd/>
          </a:ln>
          <a:effectLst>
            <a:outerShdw dist="35921" dir="2700000" algn="ctr" rotWithShape="0">
              <a:srgbClr val="003300"/>
            </a:outerShdw>
          </a:effectLst>
        </p:spPr>
        <p:txBody>
          <a:bodyPr wrap="none" anchor="ctr"/>
          <a:lstStyle/>
          <a:p>
            <a:pPr>
              <a:defRPr/>
            </a:pPr>
            <a:endParaRPr lang="en-US" altLang="ja-JP" sz="2000" b="1">
              <a:solidFill>
                <a:schemeClr val="bg1"/>
              </a:solidFill>
              <a:latin typeface="MS UI Gothic" pitchFamily="50" charset="-128"/>
              <a:ea typeface="MS UI Gothic" pitchFamily="50" charset="-128"/>
            </a:endParaRPr>
          </a:p>
        </p:txBody>
      </p:sp>
      <p:sp>
        <p:nvSpPr>
          <p:cNvPr id="64528" name="Rectangle 16"/>
          <p:cNvSpPr>
            <a:spLocks noGrp="1" noChangeArrowheads="1"/>
          </p:cNvSpPr>
          <p:nvPr>
            <p:ph type="sldNum" sz="quarter" idx="4"/>
          </p:nvPr>
        </p:nvSpPr>
        <p:spPr bwMode="auto">
          <a:xfrm>
            <a:off x="7842250" y="6309320"/>
            <a:ext cx="206375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1" lang="ja-JP" altLang="en-US" sz="1200" kern="1200" smtClean="0">
                <a:solidFill>
                  <a:srgbClr val="000066"/>
                </a:solidFill>
                <a:latin typeface="Century" pitchFamily="18" charset="0"/>
                <a:ea typeface="+mj-ea"/>
                <a:cs typeface="+mn-cs"/>
              </a:defRPr>
            </a:lvl1pPr>
          </a:lstStyle>
          <a:p>
            <a:pPr>
              <a:defRPr/>
            </a:pPr>
            <a:fld id="{7E6A0874-636D-4E5D-90BE-40201550DFCC}" type="slidenum">
              <a:rPr lang="ja-JP" altLang="en-US" smtClean="0"/>
              <a:pPr>
                <a:defRPr/>
              </a:pPr>
              <a:t>&lt;#&gt;</a:t>
            </a:fld>
            <a:endParaRPr lang="en-US" altLang="ja-JP"/>
          </a:p>
        </p:txBody>
      </p:sp>
      <p:sp>
        <p:nvSpPr>
          <p:cNvPr id="12" name="Rectangle 15"/>
          <p:cNvSpPr>
            <a:spLocks noGrp="1" noChangeArrowheads="1"/>
          </p:cNvSpPr>
          <p:nvPr>
            <p:ph type="ftr" sz="quarter" idx="3"/>
          </p:nvPr>
        </p:nvSpPr>
        <p:spPr>
          <a:xfrm>
            <a:off x="3002784" y="6381328"/>
            <a:ext cx="3900433" cy="252000"/>
          </a:xfrm>
          <a:prstGeom prst="rect">
            <a:avLst/>
          </a:prstGeom>
        </p:spPr>
        <p:txBody>
          <a:bodyPr anchor="ctr"/>
          <a:lstStyle>
            <a:lvl1pPr algn="ctr">
              <a:defRPr sz="1000" smtClean="0">
                <a:latin typeface="+mj-ea"/>
                <a:ea typeface="+mj-ea"/>
              </a:defRPr>
            </a:lvl1pPr>
          </a:lstStyle>
          <a:p>
            <a:pPr>
              <a:defRPr/>
            </a:pPr>
            <a:r>
              <a:rPr lang="en-US" altLang="ja-JP" smtClean="0"/>
              <a:t>4-1 </a:t>
            </a:r>
            <a:r>
              <a:rPr lang="ja-JP" altLang="en-US" smtClean="0"/>
              <a:t>住民視点の行政サービス提供に向けた業務分析手法</a:t>
            </a:r>
            <a:endParaRPr lang="en-US" altLang="ja-JP"/>
          </a:p>
        </p:txBody>
      </p:sp>
      <p:sp>
        <p:nvSpPr>
          <p:cNvPr id="64521" name="Rectangle 9"/>
          <p:cNvSpPr>
            <a:spLocks noGrp="1" noChangeArrowheads="1"/>
          </p:cNvSpPr>
          <p:nvPr>
            <p:ph type="title"/>
          </p:nvPr>
        </p:nvSpPr>
        <p:spPr bwMode="auto">
          <a:xfrm>
            <a:off x="350489" y="0"/>
            <a:ext cx="9080500" cy="830262"/>
          </a:xfrm>
          <a:prstGeom prst="rect">
            <a:avLst/>
          </a:prstGeom>
          <a:noFill/>
          <a:ln w="9525">
            <a:noFill/>
            <a:miter lim="800000"/>
            <a:headEnd/>
            <a:tailEnd/>
          </a:ln>
          <a:effectLst/>
        </p:spPr>
        <p:txBody>
          <a:bodyPr vert="horz" wrap="square" lIns="198000" tIns="45720" rIns="91440" bIns="45720" numCol="1" anchor="ctr" anchorCtr="0" compatLnSpc="1">
            <a:prstTxWarp prst="textNoShape">
              <a:avLst/>
            </a:prstTxWarp>
          </a:bodyPr>
          <a:lstStyle/>
          <a:p>
            <a:pPr lvl="0"/>
            <a:r>
              <a:rPr lang="ja-JP" altLang="en-US" dirty="0" smtClean="0"/>
              <a:t>マスタ タイトルの書式設定</a:t>
            </a:r>
          </a:p>
        </p:txBody>
      </p:sp>
    </p:spTree>
  </p:cSld>
  <p:clrMap bg1="lt1" tx1="dk1" bg2="lt2" tx2="dk2" accent1="accent1" accent2="accent2" accent3="accent3" accent4="accent4" accent5="accent5" accent6="accent6" hlink="hlink" folHlink="folHlink"/>
  <p:sldLayoutIdLst>
    <p:sldLayoutId id="2147483754" r:id="rId1"/>
    <p:sldLayoutId id="2147483755" r:id="rId2"/>
    <p:sldLayoutId id="2147483756" r:id="rId3"/>
    <p:sldLayoutId id="2147483757" r:id="rId4"/>
    <p:sldLayoutId id="2147483758" r:id="rId5"/>
    <p:sldLayoutId id="2147483759" r:id="rId6"/>
    <p:sldLayoutId id="2147483760" r:id="rId7"/>
    <p:sldLayoutId id="2147483761" r:id="rId8"/>
    <p:sldLayoutId id="2147483762" r:id="rId9"/>
    <p:sldLayoutId id="2147483763" r:id="rId10"/>
    <p:sldLayoutId id="2147483764" r:id="rId11"/>
    <p:sldLayoutId id="2147483765" r:id="rId12"/>
    <p:sldLayoutId id="2147483766" r:id="rId13"/>
    <p:sldLayoutId id="2147483729" r:id="rId14"/>
  </p:sldLayoutIdLst>
  <p:hf hdr="0" dt="0"/>
  <p:txStyles>
    <p:titleStyle>
      <a:lvl1pPr algn="l" rtl="0" eaLnBrk="1" fontAlgn="base" hangingPunct="1">
        <a:spcBef>
          <a:spcPct val="0"/>
        </a:spcBef>
        <a:spcAft>
          <a:spcPct val="0"/>
        </a:spcAft>
        <a:defRPr kumimoji="1" sz="2800" b="1">
          <a:solidFill>
            <a:schemeClr val="tx1"/>
          </a:solidFill>
          <a:latin typeface="+mj-lt"/>
          <a:ea typeface="+mj-ea"/>
          <a:cs typeface="+mj-cs"/>
        </a:defRPr>
      </a:lvl1pPr>
      <a:lvl2pPr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2pPr>
      <a:lvl3pPr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3pPr>
      <a:lvl4pPr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4pPr>
      <a:lvl5pPr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5pPr>
      <a:lvl6pPr marL="457200"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6pPr>
      <a:lvl7pPr marL="914400"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7pPr>
      <a:lvl8pPr marL="1371600"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8pPr>
      <a:lvl9pPr marL="1828800"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9pPr>
    </p:titleStyle>
    <p:bodyStyle>
      <a:lvl1pPr marL="342900" indent="-342900" algn="l" rtl="0" eaLnBrk="1" fontAlgn="base" hangingPunct="1">
        <a:spcBef>
          <a:spcPct val="20000"/>
        </a:spcBef>
        <a:spcAft>
          <a:spcPct val="0"/>
        </a:spcAft>
        <a:buClr>
          <a:schemeClr val="accent4"/>
        </a:buClr>
        <a:buSzPct val="60000"/>
        <a:buFont typeface="Wingdings" pitchFamily="2" charset="2"/>
        <a:buChar char="n"/>
        <a:defRPr kumimoji="1" sz="32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4"/>
        </a:buClr>
        <a:buSzPct val="55000"/>
        <a:buFont typeface="Wingdings" pitchFamily="2" charset="2"/>
        <a:buChar char="n"/>
        <a:defRPr kumimoji="1" sz="2800">
          <a:solidFill>
            <a:schemeClr val="tx1"/>
          </a:solidFill>
          <a:latin typeface="Century" pitchFamily="18" charset="0"/>
          <a:ea typeface="+mn-ea"/>
        </a:defRPr>
      </a:lvl2pPr>
      <a:lvl3pPr marL="1143000" indent="-228600" algn="l" rtl="0" eaLnBrk="1" fontAlgn="base" hangingPunct="1">
        <a:spcBef>
          <a:spcPct val="20000"/>
        </a:spcBef>
        <a:spcAft>
          <a:spcPct val="0"/>
        </a:spcAft>
        <a:buClr>
          <a:schemeClr val="accent4"/>
        </a:buClr>
        <a:buSzPct val="50000"/>
        <a:buFont typeface="Wingdings" pitchFamily="2" charset="2"/>
        <a:buChar char="n"/>
        <a:defRPr kumimoji="1" sz="2400">
          <a:solidFill>
            <a:schemeClr val="tx1"/>
          </a:solidFill>
          <a:latin typeface="Century" pitchFamily="18" charset="0"/>
          <a:ea typeface="+mn-ea"/>
        </a:defRPr>
      </a:lvl3pPr>
      <a:lvl4pPr marL="1600200" indent="-228600" algn="l" rtl="0" eaLnBrk="1" fontAlgn="base" hangingPunct="1">
        <a:spcBef>
          <a:spcPct val="20000"/>
        </a:spcBef>
        <a:spcAft>
          <a:spcPct val="0"/>
        </a:spcAft>
        <a:buClr>
          <a:schemeClr val="accent4"/>
        </a:buClr>
        <a:buSzPct val="55000"/>
        <a:buFont typeface="Wingdings" pitchFamily="2" charset="2"/>
        <a:buChar char="n"/>
        <a:defRPr kumimoji="1" sz="2000">
          <a:solidFill>
            <a:schemeClr val="tx1"/>
          </a:solidFill>
          <a:latin typeface="Century" pitchFamily="18" charset="0"/>
          <a:ea typeface="+mn-ea"/>
        </a:defRPr>
      </a:lvl4pPr>
      <a:lvl5pPr marL="2057400" indent="-228600" algn="l" rtl="0" eaLnBrk="1" fontAlgn="base" hangingPunct="1">
        <a:spcBef>
          <a:spcPct val="20000"/>
        </a:spcBef>
        <a:spcAft>
          <a:spcPct val="0"/>
        </a:spcAft>
        <a:buClr>
          <a:schemeClr val="accent4"/>
        </a:buClr>
        <a:buSzPct val="50000"/>
        <a:buFont typeface="Wingdings" pitchFamily="2" charset="2"/>
        <a:buChar char="n"/>
        <a:defRPr kumimoji="1" sz="2000">
          <a:solidFill>
            <a:schemeClr val="tx1"/>
          </a:solidFill>
          <a:latin typeface="Century" pitchFamily="18" charset="0"/>
          <a:ea typeface="+mn-ea"/>
        </a:defRPr>
      </a:lvl5pPr>
      <a:lvl6pPr marL="2514600" indent="-228600" algn="l" rtl="0" eaLnBrk="1" fontAlgn="base" hangingPunct="1">
        <a:spcBef>
          <a:spcPct val="20000"/>
        </a:spcBef>
        <a:spcAft>
          <a:spcPct val="0"/>
        </a:spcAft>
        <a:buClr>
          <a:schemeClr val="accent1"/>
        </a:buClr>
        <a:buSzPct val="50000"/>
        <a:buFont typeface="Wingdings" pitchFamily="2" charset="2"/>
        <a:defRPr kumimoji="1" sz="2000">
          <a:solidFill>
            <a:schemeClr val="tx1"/>
          </a:solidFill>
          <a:latin typeface="+mn-lt"/>
          <a:ea typeface="+mn-ea"/>
        </a:defRPr>
      </a:lvl6pPr>
      <a:lvl7pPr marL="2971800" indent="-228600" algn="l" rtl="0" eaLnBrk="1" fontAlgn="base" hangingPunct="1">
        <a:spcBef>
          <a:spcPct val="20000"/>
        </a:spcBef>
        <a:spcAft>
          <a:spcPct val="0"/>
        </a:spcAft>
        <a:buClr>
          <a:schemeClr val="accent1"/>
        </a:buClr>
        <a:buSzPct val="50000"/>
        <a:buFont typeface="Wingdings" pitchFamily="2" charset="2"/>
        <a:defRPr kumimoji="1" sz="2000">
          <a:solidFill>
            <a:schemeClr val="tx1"/>
          </a:solidFill>
          <a:latin typeface="+mn-lt"/>
          <a:ea typeface="+mn-ea"/>
        </a:defRPr>
      </a:lvl7pPr>
      <a:lvl8pPr marL="3429000" indent="-228600" algn="l" rtl="0" eaLnBrk="1" fontAlgn="base" hangingPunct="1">
        <a:spcBef>
          <a:spcPct val="20000"/>
        </a:spcBef>
        <a:spcAft>
          <a:spcPct val="0"/>
        </a:spcAft>
        <a:buClr>
          <a:schemeClr val="accent1"/>
        </a:buClr>
        <a:buSzPct val="50000"/>
        <a:buFont typeface="Wingdings" pitchFamily="2" charset="2"/>
        <a:defRPr kumimoji="1" sz="2000">
          <a:solidFill>
            <a:schemeClr val="tx1"/>
          </a:solidFill>
          <a:latin typeface="+mn-lt"/>
          <a:ea typeface="+mn-ea"/>
        </a:defRPr>
      </a:lvl8pPr>
      <a:lvl9pPr marL="3886200" indent="-228600" algn="l" rtl="0" eaLnBrk="1" fontAlgn="base" hangingPunct="1">
        <a:spcBef>
          <a:spcPct val="20000"/>
        </a:spcBef>
        <a:spcAft>
          <a:spcPct val="0"/>
        </a:spcAft>
        <a:buClr>
          <a:schemeClr val="accent1"/>
        </a:buClr>
        <a:buSzPct val="50000"/>
        <a:buFont typeface="Wingdings" pitchFamily="2" charset="2"/>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emf"/><Relationship Id="rId7"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0.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emf"/></Relationships>
</file>

<file path=ppt/slides/_rels/slide11.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20.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0.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20.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20.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6.xml"/><Relationship Id="rId1" Type="http://schemas.openxmlformats.org/officeDocument/2006/relationships/slideLayout" Target="../slideLayouts/slideLayout20.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0.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8.xml"/><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0.xml"/></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1.xml"/><Relationship Id="rId1" Type="http://schemas.openxmlformats.org/officeDocument/2006/relationships/slideLayout" Target="../slideLayouts/slideLayout20.xml"/></Relationships>
</file>

<file path=ppt/slides/_rels/slide23.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22.xml"/><Relationship Id="rId1" Type="http://schemas.openxmlformats.org/officeDocument/2006/relationships/slideLayout" Target="../slideLayouts/slideLayout20.xml"/></Relationships>
</file>

<file path=ppt/slides/_rels/slide24.x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notesSlide" Target="../notesSlides/notesSlide23.xml"/><Relationship Id="rId1" Type="http://schemas.openxmlformats.org/officeDocument/2006/relationships/slideLayout" Target="../slideLayouts/slideLayout20.xml"/><Relationship Id="rId5" Type="http://schemas.openxmlformats.org/officeDocument/2006/relationships/image" Target="../media/image20.png"/><Relationship Id="rId4" Type="http://schemas.openxmlformats.org/officeDocument/2006/relationships/image" Target="../media/image19.wmf"/></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0.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0.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0.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0.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30.x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notesSlide" Target="../notesSlides/notesSlide29.xml"/><Relationship Id="rId1" Type="http://schemas.openxmlformats.org/officeDocument/2006/relationships/slideLayout" Target="../slideLayouts/slideLayout20.xml"/><Relationship Id="rId6" Type="http://schemas.openxmlformats.org/officeDocument/2006/relationships/image" Target="../media/image24.wmf"/><Relationship Id="rId5" Type="http://schemas.openxmlformats.org/officeDocument/2006/relationships/image" Target="../media/image23.wmf"/><Relationship Id="rId4" Type="http://schemas.openxmlformats.org/officeDocument/2006/relationships/image" Target="../media/image22.wmf"/></Relationships>
</file>

<file path=ppt/slides/_rels/slide31.x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notesSlide" Target="../notesSlides/notesSlide30.xml"/><Relationship Id="rId1" Type="http://schemas.openxmlformats.org/officeDocument/2006/relationships/slideLayout" Target="../slideLayouts/slideLayout20.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0.xml"/></Relationships>
</file>

<file path=ppt/slides/_rels/slide3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2.xml"/><Relationship Id="rId1" Type="http://schemas.openxmlformats.org/officeDocument/2006/relationships/slideLayout" Target="../slideLayouts/slideLayout20.xml"/></Relationships>
</file>

<file path=ppt/slides/_rels/slide34.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33.xml"/><Relationship Id="rId1" Type="http://schemas.openxmlformats.org/officeDocument/2006/relationships/slideLayout" Target="../slideLayouts/slideLayout20.xml"/><Relationship Id="rId4" Type="http://schemas.openxmlformats.org/officeDocument/2006/relationships/image" Target="../media/image27.wmf"/></Relationships>
</file>

<file path=ppt/slides/_rels/slide35.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notesSlide" Target="../notesSlides/notesSlide34.xml"/><Relationship Id="rId1" Type="http://schemas.openxmlformats.org/officeDocument/2006/relationships/slideLayout" Target="../slideLayouts/slideLayout20.xml"/><Relationship Id="rId5" Type="http://schemas.openxmlformats.org/officeDocument/2006/relationships/image" Target="../media/image30.emf"/><Relationship Id="rId4" Type="http://schemas.openxmlformats.org/officeDocument/2006/relationships/image" Target="../media/image29.emf"/></Relationships>
</file>

<file path=ppt/slides/_rels/slide36.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notesSlide" Target="../notesSlides/notesSlide35.xml"/><Relationship Id="rId1" Type="http://schemas.openxmlformats.org/officeDocument/2006/relationships/slideLayout" Target="../slideLayouts/slideLayout20.xml"/><Relationship Id="rId5" Type="http://schemas.openxmlformats.org/officeDocument/2006/relationships/image" Target="../media/image30.emf"/><Relationship Id="rId4" Type="http://schemas.openxmlformats.org/officeDocument/2006/relationships/image" Target="../media/image29.emf"/></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5.xml"/></Relationships>
</file>

<file path=ppt/slides/_rels/slide38.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notesSlide" Target="../notesSlides/notesSlide37.xml"/><Relationship Id="rId1" Type="http://schemas.openxmlformats.org/officeDocument/2006/relationships/slideLayout" Target="../slideLayouts/slideLayout20.xml"/><Relationship Id="rId4" Type="http://schemas.openxmlformats.org/officeDocument/2006/relationships/image" Target="../media/image32.jpeg"/></Relationships>
</file>

<file path=ppt/slides/_rels/slide39.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notesSlide" Target="../notesSlides/notesSlide38.xml"/><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40.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notesSlide" Target="../notesSlides/notesSlide39.xml"/><Relationship Id="rId1" Type="http://schemas.openxmlformats.org/officeDocument/2006/relationships/slideLayout" Target="../slideLayouts/slideLayout20.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0.xml"/></Relationships>
</file>

<file path=ppt/slides/_rels/slide7.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6.xml"/><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2"/>
          <p:cNvSpPr>
            <a:spLocks noGrp="1" noChangeArrowheads="1"/>
          </p:cNvSpPr>
          <p:nvPr>
            <p:ph type="ctrTitle"/>
          </p:nvPr>
        </p:nvSpPr>
        <p:spPr>
          <a:xfrm>
            <a:off x="247650" y="2152476"/>
            <a:ext cx="8420100" cy="1200329"/>
          </a:xfrm>
        </p:spPr>
        <p:txBody>
          <a:bodyPr>
            <a:spAutoFit/>
          </a:bodyPr>
          <a:lstStyle/>
          <a:p>
            <a:r>
              <a:rPr kumimoji="0" lang="en-US" altLang="ja-JP" sz="3600" dirty="0" smtClean="0">
                <a:solidFill>
                  <a:srgbClr val="000066"/>
                </a:solidFill>
                <a:latin typeface="ＭＳ Ｐゴシック" pitchFamily="50" charset="-128"/>
              </a:rPr>
              <a:t>4-1 </a:t>
            </a:r>
            <a:r>
              <a:rPr kumimoji="0" lang="ja-JP" altLang="en-US" sz="3600" dirty="0" smtClean="0">
                <a:solidFill>
                  <a:srgbClr val="000066"/>
                </a:solidFill>
                <a:latin typeface="ＭＳ Ｐゴシック" pitchFamily="50" charset="-128"/>
              </a:rPr>
              <a:t>住民視点の行政サービス</a:t>
            </a:r>
            <a:r>
              <a:rPr kumimoji="0" lang="en-US" altLang="ja-JP" sz="3600" dirty="0" smtClean="0">
                <a:solidFill>
                  <a:srgbClr val="000066"/>
                </a:solidFill>
                <a:latin typeface="ＭＳ Ｐゴシック" pitchFamily="50" charset="-128"/>
              </a:rPr>
              <a:t/>
            </a:r>
            <a:br>
              <a:rPr kumimoji="0" lang="en-US" altLang="ja-JP" sz="3600" dirty="0" smtClean="0">
                <a:solidFill>
                  <a:srgbClr val="000066"/>
                </a:solidFill>
                <a:latin typeface="ＭＳ Ｐゴシック" pitchFamily="50" charset="-128"/>
              </a:rPr>
            </a:br>
            <a:r>
              <a:rPr kumimoji="0" lang="en-US" altLang="ja-JP" sz="3600" dirty="0" smtClean="0">
                <a:solidFill>
                  <a:srgbClr val="000066"/>
                </a:solidFill>
                <a:latin typeface="ＭＳ Ｐゴシック" pitchFamily="50" charset="-128"/>
              </a:rPr>
              <a:t>                  </a:t>
            </a:r>
            <a:r>
              <a:rPr kumimoji="0" lang="ja-JP" altLang="en-US" sz="3600" dirty="0" smtClean="0">
                <a:solidFill>
                  <a:srgbClr val="000066"/>
                </a:solidFill>
                <a:latin typeface="ＭＳ Ｐゴシック" pitchFamily="50" charset="-128"/>
              </a:rPr>
              <a:t>提供に向けた業務分析手法</a:t>
            </a:r>
            <a:endParaRPr kumimoji="0" lang="ja-JP" altLang="en-US" sz="3600" dirty="0" smtClean="0">
              <a:solidFill>
                <a:srgbClr val="000066"/>
              </a:solidFill>
              <a:latin typeface="MS UI Gothic" pitchFamily="50" charset="-128"/>
              <a:ea typeface="MS UI Gothic" pitchFamily="50" charset="-12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bwMode="auto">
          <a:xfrm>
            <a:off x="3552826" y="3887790"/>
            <a:ext cx="5580063" cy="2193925"/>
          </a:xfrm>
          <a:prstGeom prst="rect">
            <a:avLst/>
          </a:prstGeom>
          <a:solidFill>
            <a:schemeClr val="accent1">
              <a:lumMod val="20000"/>
              <a:lumOff val="80000"/>
            </a:schemeClr>
          </a:solidFill>
          <a:ln w="9525" cap="flat" cmpd="sng" algn="ctr">
            <a:solidFill>
              <a:schemeClr val="accent1"/>
            </a:solidFill>
            <a:prstDash val="solid"/>
            <a:round/>
            <a:headEnd type="none" w="med" len="med"/>
            <a:tailEnd type="none" w="med" len="med"/>
          </a:ln>
          <a:effectLst>
            <a:prstShdw prst="shdw17" dist="17961" dir="2700000">
              <a:schemeClr val="bg2"/>
            </a:prstShdw>
          </a:effectLst>
        </p:spPr>
        <p:txBody>
          <a:bodyPr/>
          <a:lstStyle/>
          <a:p>
            <a:pPr>
              <a:defRPr/>
            </a:pPr>
            <a:endParaRPr lang="ja-JP" altLang="en-US">
              <a:latin typeface="HGPｺﾞｼｯｸM" pitchFamily="50" charset="-128"/>
              <a:ea typeface="HGPｺﾞｼｯｸM" pitchFamily="50" charset="-128"/>
            </a:endParaRPr>
          </a:p>
        </p:txBody>
      </p:sp>
      <p:sp>
        <p:nvSpPr>
          <p:cNvPr id="3" name="フリーフォーム 2"/>
          <p:cNvSpPr/>
          <p:nvPr/>
        </p:nvSpPr>
        <p:spPr bwMode="auto">
          <a:xfrm>
            <a:off x="776288" y="1658940"/>
            <a:ext cx="8356600" cy="4422775"/>
          </a:xfrm>
          <a:custGeom>
            <a:avLst/>
            <a:gdLst>
              <a:gd name="connsiteX0" fmla="*/ 0 w 8357190"/>
              <a:gd name="connsiteY0" fmla="*/ 0 h 4423144"/>
              <a:gd name="connsiteX1" fmla="*/ 8357190 w 8357190"/>
              <a:gd name="connsiteY1" fmla="*/ 0 h 4423144"/>
              <a:gd name="connsiteX2" fmla="*/ 8357190 w 8357190"/>
              <a:gd name="connsiteY2" fmla="*/ 2179674 h 4423144"/>
              <a:gd name="connsiteX3" fmla="*/ 2732567 w 8357190"/>
              <a:gd name="connsiteY3" fmla="*/ 2179674 h 4423144"/>
              <a:gd name="connsiteX4" fmla="*/ 2732567 w 8357190"/>
              <a:gd name="connsiteY4" fmla="*/ 4423144 h 4423144"/>
              <a:gd name="connsiteX5" fmla="*/ 0 w 8357190"/>
              <a:gd name="connsiteY5" fmla="*/ 4423144 h 4423144"/>
              <a:gd name="connsiteX6" fmla="*/ 0 w 8357190"/>
              <a:gd name="connsiteY6" fmla="*/ 0 h 4423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357190" h="4423144">
                <a:moveTo>
                  <a:pt x="0" y="0"/>
                </a:moveTo>
                <a:lnTo>
                  <a:pt x="8357190" y="0"/>
                </a:lnTo>
                <a:lnTo>
                  <a:pt x="8357190" y="2179674"/>
                </a:lnTo>
                <a:lnTo>
                  <a:pt x="2732567" y="2179674"/>
                </a:lnTo>
                <a:lnTo>
                  <a:pt x="2732567" y="4423144"/>
                </a:lnTo>
                <a:lnTo>
                  <a:pt x="0" y="4423144"/>
                </a:lnTo>
                <a:lnTo>
                  <a:pt x="0" y="0"/>
                </a:lnTo>
                <a:close/>
              </a:path>
            </a:pathLst>
          </a:custGeom>
          <a:solidFill>
            <a:schemeClr val="accent2">
              <a:lumMod val="20000"/>
              <a:lumOff val="80000"/>
            </a:schemeClr>
          </a:solidFill>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a:lstStyle/>
          <a:p>
            <a:pPr>
              <a:defRPr/>
            </a:pPr>
            <a:endParaRPr lang="ja-JP" altLang="en-US">
              <a:solidFill>
                <a:schemeClr val="tx1"/>
              </a:solidFill>
              <a:latin typeface="HGPｺﾞｼｯｸM" pitchFamily="50" charset="-128"/>
              <a:ea typeface="HGPｺﾞｼｯｸM" pitchFamily="50" charset="-128"/>
            </a:endParaRPr>
          </a:p>
        </p:txBody>
      </p:sp>
      <p:sp>
        <p:nvSpPr>
          <p:cNvPr id="72" name="テキスト ボックス 71"/>
          <p:cNvSpPr txBox="1"/>
          <p:nvPr/>
        </p:nvSpPr>
        <p:spPr>
          <a:xfrm>
            <a:off x="849315" y="1708150"/>
            <a:ext cx="2592387" cy="287338"/>
          </a:xfrm>
          <a:prstGeom prst="rect">
            <a:avLst/>
          </a:prstGeom>
        </p:spPr>
        <p:style>
          <a:lnRef idx="1">
            <a:schemeClr val="accent6"/>
          </a:lnRef>
          <a:fillRef idx="2">
            <a:schemeClr val="accent6"/>
          </a:fillRef>
          <a:effectRef idx="1">
            <a:schemeClr val="accent6"/>
          </a:effectRef>
          <a:fontRef idx="minor">
            <a:schemeClr val="dk1"/>
          </a:fontRef>
        </p:style>
        <p:txBody>
          <a:bodyPr wrap="none"/>
          <a:lstStyle/>
          <a:p>
            <a:pPr>
              <a:defRPr/>
            </a:pPr>
            <a:r>
              <a:rPr kumimoji="1" lang="ja-JP" altLang="en-US" sz="1400" dirty="0">
                <a:latin typeface="HGPｺﾞｼｯｸM" pitchFamily="50" charset="-128"/>
                <a:ea typeface="HGPｺﾞｼｯｸM" pitchFamily="50" charset="-128"/>
              </a:rPr>
              <a:t>業務説明書</a:t>
            </a:r>
          </a:p>
        </p:txBody>
      </p:sp>
      <p:sp>
        <p:nvSpPr>
          <p:cNvPr id="12294" name="Rectangle 3"/>
          <p:cNvSpPr>
            <a:spLocks noGrp="1" noChangeArrowheads="1"/>
          </p:cNvSpPr>
          <p:nvPr>
            <p:ph type="body" idx="4294967295"/>
          </p:nvPr>
        </p:nvSpPr>
        <p:spPr bwMode="auto">
          <a:xfrm>
            <a:off x="704528" y="1340768"/>
            <a:ext cx="8915400" cy="431800"/>
          </a:xfrm>
          <a:prstGeom prst="rect">
            <a:avLst/>
          </a:prstGeom>
          <a:noFill/>
          <a:ln>
            <a:miter lim="800000"/>
            <a:headEnd/>
            <a:tailEnd/>
          </a:ln>
        </p:spPr>
        <p:txBody>
          <a:bodyPr/>
          <a:lstStyle/>
          <a:p>
            <a:pPr>
              <a:lnSpc>
                <a:spcPct val="90000"/>
              </a:lnSpc>
            </a:pPr>
            <a:r>
              <a:rPr lang="ja-JP" altLang="en-US" sz="2000" dirty="0" smtClean="0"/>
              <a:t>ＥＡドキュメント（例）</a:t>
            </a:r>
          </a:p>
        </p:txBody>
      </p:sp>
      <p:sp>
        <p:nvSpPr>
          <p:cNvPr id="5" name="テキスト ボックス 4"/>
          <p:cNvSpPr txBox="1"/>
          <p:nvPr/>
        </p:nvSpPr>
        <p:spPr>
          <a:xfrm>
            <a:off x="849315" y="3919540"/>
            <a:ext cx="2592387" cy="287337"/>
          </a:xfrm>
          <a:prstGeom prst="rect">
            <a:avLst/>
          </a:prstGeom>
        </p:spPr>
        <p:style>
          <a:lnRef idx="1">
            <a:schemeClr val="accent6"/>
          </a:lnRef>
          <a:fillRef idx="2">
            <a:schemeClr val="accent6"/>
          </a:fillRef>
          <a:effectRef idx="1">
            <a:schemeClr val="accent6"/>
          </a:effectRef>
          <a:fontRef idx="minor">
            <a:schemeClr val="dk1"/>
          </a:fontRef>
        </p:style>
        <p:txBody>
          <a:bodyPr wrap="none"/>
          <a:lstStyle/>
          <a:p>
            <a:pPr>
              <a:defRPr/>
            </a:pPr>
            <a:r>
              <a:rPr kumimoji="1" lang="zh-TW" altLang="en-US" sz="1400" dirty="0">
                <a:latin typeface="HGPｺﾞｼｯｸM" pitchFamily="50" charset="-128"/>
                <a:ea typeface="HGPｺﾞｼｯｸM" pitchFamily="50" charset="-128"/>
              </a:rPr>
              <a:t>機能構成図（</a:t>
            </a:r>
            <a:r>
              <a:rPr kumimoji="1" lang="en-US" altLang="zh-TW" sz="1400" dirty="0">
                <a:latin typeface="HGPｺﾞｼｯｸM" pitchFamily="50" charset="-128"/>
                <a:ea typeface="HGPｺﾞｼｯｸM" pitchFamily="50" charset="-128"/>
              </a:rPr>
              <a:t>DMM</a:t>
            </a:r>
            <a:r>
              <a:rPr kumimoji="1" lang="zh-TW" altLang="en-US" sz="1400" dirty="0">
                <a:latin typeface="HGPｺﾞｼｯｸM" pitchFamily="50" charset="-128"/>
                <a:ea typeface="HGPｺﾞｼｯｸM" pitchFamily="50" charset="-128"/>
              </a:rPr>
              <a:t>）</a:t>
            </a:r>
            <a:endParaRPr kumimoji="1" lang="ja-JP" altLang="en-US" sz="1400" dirty="0">
              <a:latin typeface="HGPｺﾞｼｯｸM" pitchFamily="50" charset="-128"/>
              <a:ea typeface="HGPｺﾞｼｯｸM" pitchFamily="50" charset="-128"/>
            </a:endParaRPr>
          </a:p>
        </p:txBody>
      </p:sp>
      <p:sp>
        <p:nvSpPr>
          <p:cNvPr id="14" name="テキスト ボックス 13"/>
          <p:cNvSpPr txBox="1"/>
          <p:nvPr/>
        </p:nvSpPr>
        <p:spPr>
          <a:xfrm>
            <a:off x="6464300" y="1708150"/>
            <a:ext cx="2592389" cy="287338"/>
          </a:xfrm>
          <a:prstGeom prst="rect">
            <a:avLst/>
          </a:prstGeom>
        </p:spPr>
        <p:style>
          <a:lnRef idx="1">
            <a:schemeClr val="accent6"/>
          </a:lnRef>
          <a:fillRef idx="2">
            <a:schemeClr val="accent6"/>
          </a:fillRef>
          <a:effectRef idx="1">
            <a:schemeClr val="accent6"/>
          </a:effectRef>
          <a:fontRef idx="minor">
            <a:schemeClr val="dk1"/>
          </a:fontRef>
        </p:style>
        <p:txBody>
          <a:bodyPr wrap="none"/>
          <a:lstStyle/>
          <a:p>
            <a:pPr eaLnBrk="1" fontAlgn="ctr" hangingPunct="1">
              <a:spcBef>
                <a:spcPts val="0"/>
              </a:spcBef>
              <a:spcAft>
                <a:spcPts val="0"/>
              </a:spcAft>
              <a:defRPr/>
            </a:pPr>
            <a:r>
              <a:rPr kumimoji="1" lang="zh-TW" altLang="en-US" sz="1400" dirty="0">
                <a:latin typeface="HGPｺﾞｼｯｸM" pitchFamily="50" charset="-128"/>
                <a:ea typeface="HGPｺﾞｼｯｸM" pitchFamily="50" charset="-128"/>
              </a:rPr>
              <a:t>機能情報関連図（</a:t>
            </a:r>
            <a:r>
              <a:rPr kumimoji="1" lang="en-US" altLang="zh-TW" sz="1400" dirty="0">
                <a:latin typeface="HGPｺﾞｼｯｸM" pitchFamily="50" charset="-128"/>
                <a:ea typeface="HGPｺﾞｼｯｸM" pitchFamily="50" charset="-128"/>
              </a:rPr>
              <a:t>DFD</a:t>
            </a:r>
            <a:r>
              <a:rPr kumimoji="1" lang="zh-TW" altLang="en-US" sz="1400" dirty="0">
                <a:latin typeface="HGPｺﾞｼｯｸM" pitchFamily="50" charset="-128"/>
                <a:ea typeface="HGPｺﾞｼｯｸM" pitchFamily="50" charset="-128"/>
              </a:rPr>
              <a:t>）</a:t>
            </a:r>
            <a:endParaRPr lang="zh-TW" altLang="en-US" sz="1400" dirty="0">
              <a:latin typeface="HGPｺﾞｼｯｸM" pitchFamily="50" charset="-128"/>
              <a:ea typeface="HGPｺﾞｼｯｸM" pitchFamily="50" charset="-128"/>
            </a:endParaRPr>
          </a:p>
        </p:txBody>
      </p:sp>
      <p:sp>
        <p:nvSpPr>
          <p:cNvPr id="25" name="テキスト ボックス 24"/>
          <p:cNvSpPr txBox="1"/>
          <p:nvPr/>
        </p:nvSpPr>
        <p:spPr>
          <a:xfrm>
            <a:off x="3656015" y="1708150"/>
            <a:ext cx="2592387" cy="287338"/>
          </a:xfrm>
          <a:prstGeom prst="rect">
            <a:avLst/>
          </a:prstGeom>
        </p:spPr>
        <p:style>
          <a:lnRef idx="1">
            <a:schemeClr val="accent6"/>
          </a:lnRef>
          <a:fillRef idx="2">
            <a:schemeClr val="accent6"/>
          </a:fillRef>
          <a:effectRef idx="1">
            <a:schemeClr val="accent6"/>
          </a:effectRef>
          <a:fontRef idx="minor">
            <a:schemeClr val="dk1"/>
          </a:fontRef>
        </p:style>
        <p:txBody>
          <a:bodyPr wrap="none"/>
          <a:lstStyle/>
          <a:p>
            <a:pPr eaLnBrk="1" fontAlgn="ctr" hangingPunct="1">
              <a:spcBef>
                <a:spcPts val="0"/>
              </a:spcBef>
              <a:spcAft>
                <a:spcPts val="0"/>
              </a:spcAft>
              <a:defRPr/>
            </a:pPr>
            <a:r>
              <a:rPr kumimoji="1" lang="ja-JP" altLang="en-US" sz="1400" dirty="0">
                <a:latin typeface="HGPｺﾞｼｯｸM" pitchFamily="50" charset="-128"/>
                <a:ea typeface="HGPｺﾞｼｯｸM" pitchFamily="50" charset="-128"/>
              </a:rPr>
              <a:t>業務流れ図（</a:t>
            </a:r>
            <a:r>
              <a:rPr kumimoji="1" lang="en-US" altLang="ja-JP" sz="1400" dirty="0">
                <a:latin typeface="HGPｺﾞｼｯｸM" pitchFamily="50" charset="-128"/>
                <a:ea typeface="HGPｺﾞｼｯｸM" pitchFamily="50" charset="-128"/>
              </a:rPr>
              <a:t>WFA</a:t>
            </a:r>
            <a:r>
              <a:rPr kumimoji="1" lang="ja-JP" altLang="en-US" sz="1400" dirty="0">
                <a:latin typeface="HGPｺﾞｼｯｸM" pitchFamily="50" charset="-128"/>
                <a:ea typeface="HGPｺﾞｼｯｸM" pitchFamily="50" charset="-128"/>
              </a:rPr>
              <a:t>）</a:t>
            </a:r>
            <a:endParaRPr lang="zh-TW" altLang="en-US" sz="1400" dirty="0">
              <a:latin typeface="HGPｺﾞｼｯｸM" pitchFamily="50" charset="-128"/>
              <a:ea typeface="HGPｺﾞｼｯｸM" pitchFamily="50" charset="-128"/>
            </a:endParaRPr>
          </a:p>
        </p:txBody>
      </p:sp>
      <p:sp>
        <p:nvSpPr>
          <p:cNvPr id="43" name="テキスト ボックス 42"/>
          <p:cNvSpPr txBox="1"/>
          <p:nvPr/>
        </p:nvSpPr>
        <p:spPr>
          <a:xfrm>
            <a:off x="3662364" y="3919540"/>
            <a:ext cx="2592387" cy="287337"/>
          </a:xfrm>
          <a:prstGeom prst="rect">
            <a:avLst/>
          </a:prstGeom>
        </p:spPr>
        <p:style>
          <a:lnRef idx="1">
            <a:schemeClr val="accent5"/>
          </a:lnRef>
          <a:fillRef idx="2">
            <a:schemeClr val="accent5"/>
          </a:fillRef>
          <a:effectRef idx="1">
            <a:schemeClr val="accent5"/>
          </a:effectRef>
          <a:fontRef idx="minor">
            <a:schemeClr val="dk1"/>
          </a:fontRef>
        </p:style>
        <p:txBody>
          <a:bodyPr wrap="none"/>
          <a:lstStyle/>
          <a:p>
            <a:pPr>
              <a:defRPr/>
            </a:pPr>
            <a:r>
              <a:rPr lang="ja-JP" altLang="en-US" sz="1200" dirty="0">
                <a:latin typeface="HGPｺﾞｼｯｸM" pitchFamily="50" charset="-128"/>
                <a:ea typeface="HGPｺﾞｼｯｸM" pitchFamily="50" charset="-128"/>
              </a:rPr>
              <a:t>情報体系整理図（</a:t>
            </a:r>
            <a:r>
              <a:rPr lang="en-US" altLang="ja-JP" sz="1200" dirty="0">
                <a:latin typeface="HGPｺﾞｼｯｸM" pitchFamily="50" charset="-128"/>
                <a:ea typeface="HGPｺﾞｼｯｸM" pitchFamily="50" charset="-128"/>
              </a:rPr>
              <a:t>UML</a:t>
            </a:r>
            <a:r>
              <a:rPr lang="ja-JP" altLang="en-US" sz="1200" dirty="0">
                <a:latin typeface="HGPｺﾞｼｯｸM" pitchFamily="50" charset="-128"/>
                <a:ea typeface="HGPｺﾞｼｯｸM" pitchFamily="50" charset="-128"/>
              </a:rPr>
              <a:t>クラス図）</a:t>
            </a:r>
          </a:p>
        </p:txBody>
      </p:sp>
      <p:sp>
        <p:nvSpPr>
          <p:cNvPr id="69" name="テキスト ボックス 68"/>
          <p:cNvSpPr txBox="1"/>
          <p:nvPr/>
        </p:nvSpPr>
        <p:spPr>
          <a:xfrm>
            <a:off x="6464300" y="3919540"/>
            <a:ext cx="2592389" cy="287337"/>
          </a:xfrm>
          <a:prstGeom prst="rect">
            <a:avLst/>
          </a:prstGeom>
        </p:spPr>
        <p:style>
          <a:lnRef idx="1">
            <a:schemeClr val="accent5"/>
          </a:lnRef>
          <a:fillRef idx="2">
            <a:schemeClr val="accent5"/>
          </a:fillRef>
          <a:effectRef idx="1">
            <a:schemeClr val="accent5"/>
          </a:effectRef>
          <a:fontRef idx="minor">
            <a:schemeClr val="dk1"/>
          </a:fontRef>
        </p:style>
        <p:txBody>
          <a:bodyPr wrap="none"/>
          <a:lstStyle/>
          <a:p>
            <a:pPr>
              <a:defRPr/>
            </a:pPr>
            <a:r>
              <a:rPr lang="zh-TW" altLang="en-US" sz="1400" dirty="0">
                <a:latin typeface="HGPｺﾞｼｯｸM" pitchFamily="50" charset="-128"/>
                <a:ea typeface="HGPｺﾞｼｯｸM" pitchFamily="50" charset="-128"/>
              </a:rPr>
              <a:t>実体関連図（</a:t>
            </a:r>
            <a:r>
              <a:rPr lang="en-US" altLang="zh-TW" sz="1400" dirty="0">
                <a:latin typeface="HGPｺﾞｼｯｸM" pitchFamily="50" charset="-128"/>
                <a:ea typeface="HGPｺﾞｼｯｸM" pitchFamily="50" charset="-128"/>
              </a:rPr>
              <a:t>ERD</a:t>
            </a:r>
            <a:r>
              <a:rPr lang="zh-TW" altLang="en-US" sz="1400" dirty="0">
                <a:latin typeface="HGPｺﾞｼｯｸM" pitchFamily="50" charset="-128"/>
                <a:ea typeface="HGPｺﾞｼｯｸM" pitchFamily="50" charset="-128"/>
              </a:rPr>
              <a:t>）</a:t>
            </a:r>
            <a:endParaRPr lang="ja-JP" altLang="en-US" sz="1400" dirty="0">
              <a:latin typeface="HGPｺﾞｼｯｸM" pitchFamily="50" charset="-128"/>
              <a:ea typeface="HGPｺﾞｼｯｸM" pitchFamily="50" charset="-128"/>
            </a:endParaRPr>
          </a:p>
        </p:txBody>
      </p:sp>
      <p:sp>
        <p:nvSpPr>
          <p:cNvPr id="2" name="正方形/長方形 1"/>
          <p:cNvSpPr/>
          <p:nvPr/>
        </p:nvSpPr>
        <p:spPr bwMode="auto">
          <a:xfrm>
            <a:off x="849315" y="2060575"/>
            <a:ext cx="2592387" cy="1728788"/>
          </a:xfrm>
          <a:prstGeom prst="rect">
            <a:avLst/>
          </a:prstGeom>
          <a:noFill/>
          <a:ln w="9525" cap="flat" cmpd="sng" algn="ctr">
            <a:solidFill>
              <a:schemeClr val="bg1">
                <a:lumMod val="50000"/>
              </a:schemeClr>
            </a:solidFill>
            <a:prstDash val="solid"/>
            <a:round/>
            <a:headEnd type="none" w="med" len="med"/>
            <a:tailEnd type="none" w="med" len="med"/>
          </a:ln>
          <a:effectLst>
            <a:prstShdw prst="shdw17" dist="17961" dir="2700000">
              <a:schemeClr val="bg2"/>
            </a:prstShdw>
          </a:effectLst>
        </p:spPr>
        <p:txBody>
          <a:bodyPr/>
          <a:lstStyle/>
          <a:p>
            <a:pPr>
              <a:defRPr/>
            </a:pPr>
            <a:endParaRPr lang="ja-JP" altLang="en-US">
              <a:latin typeface="HGPｺﾞｼｯｸM" pitchFamily="50" charset="-128"/>
              <a:ea typeface="HGPｺﾞｼｯｸM" pitchFamily="50" charset="-128"/>
            </a:endParaRPr>
          </a:p>
        </p:txBody>
      </p:sp>
      <p:sp>
        <p:nvSpPr>
          <p:cNvPr id="74" name="正方形/長方形 73"/>
          <p:cNvSpPr/>
          <p:nvPr/>
        </p:nvSpPr>
        <p:spPr bwMode="auto">
          <a:xfrm>
            <a:off x="3656014" y="2060575"/>
            <a:ext cx="2593975" cy="1728788"/>
          </a:xfrm>
          <a:prstGeom prst="rect">
            <a:avLst/>
          </a:prstGeom>
          <a:noFill/>
          <a:ln w="9525" cap="flat" cmpd="sng" algn="ctr">
            <a:solidFill>
              <a:schemeClr val="bg1">
                <a:lumMod val="50000"/>
              </a:schemeClr>
            </a:solidFill>
            <a:prstDash val="solid"/>
            <a:round/>
            <a:headEnd type="none" w="med" len="med"/>
            <a:tailEnd type="none" w="med" len="med"/>
          </a:ln>
          <a:effectLst>
            <a:prstShdw prst="shdw17" dist="17961" dir="2700000">
              <a:schemeClr val="bg2"/>
            </a:prstShdw>
          </a:effectLst>
        </p:spPr>
        <p:txBody>
          <a:bodyPr/>
          <a:lstStyle/>
          <a:p>
            <a:pPr>
              <a:defRPr/>
            </a:pPr>
            <a:endParaRPr lang="ja-JP" altLang="en-US">
              <a:latin typeface="HGPｺﾞｼｯｸM" pitchFamily="50" charset="-128"/>
              <a:ea typeface="HGPｺﾞｼｯｸM" pitchFamily="50" charset="-128"/>
            </a:endParaRPr>
          </a:p>
        </p:txBody>
      </p:sp>
      <p:sp>
        <p:nvSpPr>
          <p:cNvPr id="75" name="正方形/長方形 74"/>
          <p:cNvSpPr/>
          <p:nvPr/>
        </p:nvSpPr>
        <p:spPr bwMode="auto">
          <a:xfrm>
            <a:off x="6464300" y="2060575"/>
            <a:ext cx="2592389" cy="1728788"/>
          </a:xfrm>
          <a:prstGeom prst="rect">
            <a:avLst/>
          </a:prstGeom>
          <a:noFill/>
          <a:ln w="9525" cap="flat" cmpd="sng" algn="ctr">
            <a:solidFill>
              <a:schemeClr val="bg1">
                <a:lumMod val="50000"/>
              </a:schemeClr>
            </a:solidFill>
            <a:prstDash val="solid"/>
            <a:round/>
            <a:headEnd type="none" w="med" len="med"/>
            <a:tailEnd type="none" w="med" len="med"/>
          </a:ln>
          <a:effectLst>
            <a:prstShdw prst="shdw17" dist="17961" dir="2700000">
              <a:schemeClr val="bg2"/>
            </a:prstShdw>
          </a:effectLst>
        </p:spPr>
        <p:txBody>
          <a:bodyPr/>
          <a:lstStyle/>
          <a:p>
            <a:pPr>
              <a:defRPr/>
            </a:pPr>
            <a:endParaRPr lang="ja-JP" altLang="en-US">
              <a:latin typeface="HGPｺﾞｼｯｸM" pitchFamily="50" charset="-128"/>
              <a:ea typeface="HGPｺﾞｼｯｸM" pitchFamily="50" charset="-128"/>
            </a:endParaRPr>
          </a:p>
        </p:txBody>
      </p:sp>
      <p:sp>
        <p:nvSpPr>
          <p:cNvPr id="76" name="正方形/長方形 75"/>
          <p:cNvSpPr/>
          <p:nvPr/>
        </p:nvSpPr>
        <p:spPr bwMode="auto">
          <a:xfrm>
            <a:off x="849315" y="4292600"/>
            <a:ext cx="2592387" cy="1728788"/>
          </a:xfrm>
          <a:prstGeom prst="rect">
            <a:avLst/>
          </a:prstGeom>
          <a:noFill/>
          <a:ln w="9525" cap="flat" cmpd="sng" algn="ctr">
            <a:solidFill>
              <a:schemeClr val="bg1">
                <a:lumMod val="50000"/>
              </a:schemeClr>
            </a:solidFill>
            <a:prstDash val="solid"/>
            <a:round/>
            <a:headEnd type="none" w="med" len="med"/>
            <a:tailEnd type="none" w="med" len="med"/>
          </a:ln>
          <a:effectLst>
            <a:prstShdw prst="shdw17" dist="17961" dir="2700000">
              <a:schemeClr val="bg2"/>
            </a:prstShdw>
          </a:effectLst>
        </p:spPr>
        <p:txBody>
          <a:bodyPr/>
          <a:lstStyle/>
          <a:p>
            <a:pPr>
              <a:defRPr/>
            </a:pPr>
            <a:endParaRPr lang="ja-JP" altLang="en-US">
              <a:latin typeface="HGPｺﾞｼｯｸM" pitchFamily="50" charset="-128"/>
              <a:ea typeface="HGPｺﾞｼｯｸM" pitchFamily="50" charset="-128"/>
            </a:endParaRPr>
          </a:p>
        </p:txBody>
      </p:sp>
      <p:sp>
        <p:nvSpPr>
          <p:cNvPr id="77" name="正方形/長方形 76"/>
          <p:cNvSpPr/>
          <p:nvPr/>
        </p:nvSpPr>
        <p:spPr bwMode="auto">
          <a:xfrm>
            <a:off x="3656015" y="4292600"/>
            <a:ext cx="2592387" cy="1728788"/>
          </a:xfrm>
          <a:prstGeom prst="rect">
            <a:avLst/>
          </a:prstGeom>
          <a:noFill/>
          <a:ln w="9525" cap="flat" cmpd="sng" algn="ctr">
            <a:solidFill>
              <a:schemeClr val="bg1">
                <a:lumMod val="50000"/>
              </a:schemeClr>
            </a:solidFill>
            <a:prstDash val="solid"/>
            <a:round/>
            <a:headEnd type="none" w="med" len="med"/>
            <a:tailEnd type="none" w="med" len="med"/>
          </a:ln>
          <a:effectLst>
            <a:prstShdw prst="shdw17" dist="17961" dir="2700000">
              <a:schemeClr val="bg2"/>
            </a:prstShdw>
          </a:effectLst>
        </p:spPr>
        <p:txBody>
          <a:bodyPr/>
          <a:lstStyle/>
          <a:p>
            <a:pPr>
              <a:defRPr/>
            </a:pPr>
            <a:endParaRPr lang="ja-JP" altLang="en-US">
              <a:latin typeface="HGPｺﾞｼｯｸM" pitchFamily="50" charset="-128"/>
              <a:ea typeface="HGPｺﾞｼｯｸM" pitchFamily="50" charset="-128"/>
            </a:endParaRPr>
          </a:p>
        </p:txBody>
      </p:sp>
      <p:sp>
        <p:nvSpPr>
          <p:cNvPr id="78" name="正方形/長方形 77"/>
          <p:cNvSpPr/>
          <p:nvPr/>
        </p:nvSpPr>
        <p:spPr bwMode="auto">
          <a:xfrm>
            <a:off x="6464300" y="4292600"/>
            <a:ext cx="2592389" cy="1728788"/>
          </a:xfrm>
          <a:prstGeom prst="rect">
            <a:avLst/>
          </a:prstGeom>
          <a:noFill/>
          <a:ln w="9525" cap="flat" cmpd="sng" algn="ctr">
            <a:solidFill>
              <a:schemeClr val="bg1">
                <a:lumMod val="50000"/>
              </a:schemeClr>
            </a:solidFill>
            <a:prstDash val="solid"/>
            <a:round/>
            <a:headEnd type="none" w="med" len="med"/>
            <a:tailEnd type="none" w="med" len="med"/>
          </a:ln>
          <a:effectLst>
            <a:prstShdw prst="shdw17" dist="17961" dir="2700000">
              <a:schemeClr val="bg2"/>
            </a:prstShdw>
          </a:effectLst>
        </p:spPr>
        <p:txBody>
          <a:bodyPr/>
          <a:lstStyle/>
          <a:p>
            <a:pPr>
              <a:defRPr/>
            </a:pPr>
            <a:endParaRPr lang="ja-JP" altLang="en-US">
              <a:latin typeface="HGPｺﾞｼｯｸM" pitchFamily="50" charset="-128"/>
              <a:ea typeface="HGPｺﾞｼｯｸM" pitchFamily="50" charset="-128"/>
            </a:endParaRPr>
          </a:p>
        </p:txBody>
      </p:sp>
      <p:pic>
        <p:nvPicPr>
          <p:cNvPr id="12306" name="Picture 21"/>
          <p:cNvPicPr>
            <a:picLocks noChangeAspect="1" noChangeArrowheads="1"/>
          </p:cNvPicPr>
          <p:nvPr/>
        </p:nvPicPr>
        <p:blipFill>
          <a:blip r:embed="rId3" cstate="print"/>
          <a:srcRect/>
          <a:stretch>
            <a:fillRect/>
          </a:stretch>
        </p:blipFill>
        <p:spPr bwMode="auto">
          <a:xfrm>
            <a:off x="6537325" y="2133600"/>
            <a:ext cx="2482851" cy="1582738"/>
          </a:xfrm>
          <a:prstGeom prst="rect">
            <a:avLst/>
          </a:prstGeom>
          <a:noFill/>
          <a:ln w="9525">
            <a:noFill/>
            <a:miter lim="800000"/>
            <a:headEnd/>
            <a:tailEnd/>
          </a:ln>
        </p:spPr>
      </p:pic>
      <p:pic>
        <p:nvPicPr>
          <p:cNvPr id="12307" name="Picture 22"/>
          <p:cNvPicPr>
            <a:picLocks noChangeAspect="1" noChangeArrowheads="1"/>
          </p:cNvPicPr>
          <p:nvPr/>
        </p:nvPicPr>
        <p:blipFill>
          <a:blip r:embed="rId4" cstate="print"/>
          <a:srcRect/>
          <a:stretch>
            <a:fillRect/>
          </a:stretch>
        </p:blipFill>
        <p:spPr bwMode="auto">
          <a:xfrm>
            <a:off x="849313" y="4292600"/>
            <a:ext cx="2590800" cy="1728788"/>
          </a:xfrm>
          <a:prstGeom prst="rect">
            <a:avLst/>
          </a:prstGeom>
          <a:noFill/>
          <a:ln w="9525">
            <a:noFill/>
            <a:miter lim="800000"/>
            <a:headEnd/>
            <a:tailEnd/>
          </a:ln>
        </p:spPr>
      </p:pic>
      <p:pic>
        <p:nvPicPr>
          <p:cNvPr id="12308" name="Picture 23"/>
          <p:cNvPicPr>
            <a:picLocks noChangeAspect="1" noChangeArrowheads="1"/>
          </p:cNvPicPr>
          <p:nvPr/>
        </p:nvPicPr>
        <p:blipFill>
          <a:blip r:embed="rId5" cstate="print"/>
          <a:srcRect/>
          <a:stretch>
            <a:fillRect/>
          </a:stretch>
        </p:blipFill>
        <p:spPr bwMode="auto">
          <a:xfrm>
            <a:off x="3657600" y="4292600"/>
            <a:ext cx="2590800" cy="1728788"/>
          </a:xfrm>
          <a:prstGeom prst="rect">
            <a:avLst/>
          </a:prstGeom>
          <a:noFill/>
          <a:ln w="9525">
            <a:noFill/>
            <a:miter lim="800000"/>
            <a:headEnd/>
            <a:tailEnd/>
          </a:ln>
        </p:spPr>
      </p:pic>
      <p:pic>
        <p:nvPicPr>
          <p:cNvPr id="12309" name="Picture 24"/>
          <p:cNvPicPr>
            <a:picLocks noChangeAspect="1" noChangeArrowheads="1"/>
          </p:cNvPicPr>
          <p:nvPr/>
        </p:nvPicPr>
        <p:blipFill>
          <a:blip r:embed="rId6" cstate="print"/>
          <a:srcRect/>
          <a:stretch>
            <a:fillRect/>
          </a:stretch>
        </p:blipFill>
        <p:spPr bwMode="auto">
          <a:xfrm>
            <a:off x="6465888" y="4292600"/>
            <a:ext cx="2590800" cy="1728788"/>
          </a:xfrm>
          <a:prstGeom prst="rect">
            <a:avLst/>
          </a:prstGeom>
          <a:noFill/>
          <a:ln w="9525">
            <a:noFill/>
            <a:miter lim="800000"/>
            <a:headEnd/>
            <a:tailEnd/>
          </a:ln>
        </p:spPr>
      </p:pic>
      <p:pic>
        <p:nvPicPr>
          <p:cNvPr id="12310" name="Picture 25"/>
          <p:cNvPicPr>
            <a:picLocks noChangeAspect="1" noChangeArrowheads="1"/>
          </p:cNvPicPr>
          <p:nvPr/>
        </p:nvPicPr>
        <p:blipFill>
          <a:blip r:embed="rId7" cstate="print"/>
          <a:srcRect/>
          <a:stretch>
            <a:fillRect/>
          </a:stretch>
        </p:blipFill>
        <p:spPr bwMode="auto">
          <a:xfrm>
            <a:off x="3657600" y="2060575"/>
            <a:ext cx="2590800" cy="1728788"/>
          </a:xfrm>
          <a:prstGeom prst="rect">
            <a:avLst/>
          </a:prstGeom>
          <a:noFill/>
          <a:ln w="9525">
            <a:noFill/>
            <a:miter lim="800000"/>
            <a:headEnd/>
            <a:tailEnd/>
          </a:ln>
        </p:spPr>
      </p:pic>
      <p:pic>
        <p:nvPicPr>
          <p:cNvPr id="12311" name="Picture 26"/>
          <p:cNvPicPr>
            <a:picLocks noChangeAspect="1" noChangeArrowheads="1"/>
          </p:cNvPicPr>
          <p:nvPr/>
        </p:nvPicPr>
        <p:blipFill>
          <a:blip r:embed="rId8" cstate="print"/>
          <a:srcRect/>
          <a:stretch>
            <a:fillRect/>
          </a:stretch>
        </p:blipFill>
        <p:spPr bwMode="auto">
          <a:xfrm>
            <a:off x="849314" y="2060575"/>
            <a:ext cx="2586037" cy="1728788"/>
          </a:xfrm>
          <a:prstGeom prst="rect">
            <a:avLst/>
          </a:prstGeom>
          <a:noFill/>
          <a:ln w="9525">
            <a:noFill/>
            <a:miter lim="800000"/>
            <a:headEnd/>
            <a:tailEnd/>
          </a:ln>
        </p:spPr>
      </p:pic>
      <p:sp>
        <p:nvSpPr>
          <p:cNvPr id="24" name="スライド番号プレースホルダ 23"/>
          <p:cNvSpPr>
            <a:spLocks noGrp="1"/>
          </p:cNvSpPr>
          <p:nvPr>
            <p:ph type="sldNum" sz="quarter" idx="12"/>
          </p:nvPr>
        </p:nvSpPr>
        <p:spPr/>
        <p:txBody>
          <a:bodyPr/>
          <a:lstStyle/>
          <a:p>
            <a:pPr>
              <a:defRPr/>
            </a:pPr>
            <a:fld id="{D621E1BB-622A-4911-850A-7B92612ABE57}" type="slidenum">
              <a:rPr lang="ja-JP" altLang="en-US" smtClean="0"/>
              <a:pPr>
                <a:defRPr/>
              </a:pPr>
              <a:t>9</a:t>
            </a:fld>
            <a:endParaRPr lang="en-US" altLang="ja-JP"/>
          </a:p>
        </p:txBody>
      </p:sp>
      <p:sp>
        <p:nvSpPr>
          <p:cNvPr id="27" name="Rectangle 2"/>
          <p:cNvSpPr txBox="1">
            <a:spLocks noChangeArrowheads="1"/>
          </p:cNvSpPr>
          <p:nvPr/>
        </p:nvSpPr>
        <p:spPr bwMode="auto">
          <a:xfrm>
            <a:off x="495300" y="404813"/>
            <a:ext cx="8915400" cy="792162"/>
          </a:xfrm>
          <a:prstGeom prst="rect">
            <a:avLst/>
          </a:prstGeom>
          <a:noFill/>
          <a:ln>
            <a:miter lim="800000"/>
            <a:headEnd/>
            <a:tailEnd/>
          </a:ln>
        </p:spPr>
        <p:txBody>
          <a:bodyPr vert="horz" wrap="square" lIns="91440" tIns="45720" rIns="91440" bIns="45720" numCol="1" anchor="ctr" anchorCtr="0" compatLnSpc="1">
            <a:prstTxWarp prst="textNoShape">
              <a:avLst/>
            </a:prstTxWarp>
          </a:bodyPr>
          <a:lstStyle/>
          <a:p>
            <a:pPr lvl="0" eaLnBrk="1" hangingPunct="1"/>
            <a:r>
              <a:rPr lang="ja-JP" altLang="en-US" sz="2800" b="1" dirty="0" smtClean="0">
                <a:latin typeface="HGPｺﾞｼｯｸM" pitchFamily="50" charset="-128"/>
                <a:ea typeface="HGPｺﾞｼｯｸM" pitchFamily="50" charset="-128"/>
              </a:rPr>
              <a:t>６</a:t>
            </a:r>
            <a:r>
              <a:rPr lang="ja-JP" altLang="ja-JP" sz="2800" b="1" dirty="0" smtClean="0">
                <a:latin typeface="HGPｺﾞｼｯｸM" pitchFamily="50" charset="-128"/>
                <a:ea typeface="HGPｺﾞｼｯｸM" pitchFamily="50" charset="-128"/>
              </a:rPr>
              <a:t>．</a:t>
            </a:r>
            <a:r>
              <a:rPr lang="ja-JP" altLang="en-US" sz="2800" b="1" dirty="0" smtClean="0">
                <a:latin typeface="HGPｺﾞｼｯｸM" pitchFamily="50" charset="-128"/>
                <a:ea typeface="HGPｺﾞｼｯｸM" pitchFamily="50" charset="-128"/>
              </a:rPr>
              <a:t>ＥＡドキュメントについて　</a:t>
            </a:r>
            <a:r>
              <a:rPr lang="ja-JP" altLang="en-US" sz="2400" b="1" dirty="0" smtClean="0">
                <a:latin typeface="HGPｺﾞｼｯｸM" pitchFamily="50" charset="-128"/>
                <a:ea typeface="HGPｺﾞｼｯｸM" pitchFamily="50" charset="-128"/>
              </a:rPr>
              <a:t> ～ドキュメントのイメージ①～</a:t>
            </a:r>
            <a:endParaRPr kumimoji="1" lang="ja-JP" altLang="ja-JP" sz="2800" b="1" i="0" u="none" strike="noStrike" kern="0" cap="none" spc="0" normalizeH="0" baseline="0" noProof="0" dirty="0" smtClean="0">
              <a:ln>
                <a:noFill/>
              </a:ln>
              <a:solidFill>
                <a:schemeClr val="tx1"/>
              </a:solidFill>
              <a:effectLst/>
              <a:uLnTx/>
              <a:uFillTx/>
              <a:latin typeface="HGPｺﾞｼｯｸM" pitchFamily="50" charset="-128"/>
              <a:ea typeface="HGPｺﾞｼｯｸM" pitchFamily="50" charset="-128"/>
              <a:cs typeface="+mj-cs"/>
            </a:endParaRPr>
          </a:p>
        </p:txBody>
      </p:sp>
      <p:sp>
        <p:nvSpPr>
          <p:cNvPr id="28" name="フッター プレースホルダ 50"/>
          <p:cNvSpPr>
            <a:spLocks noGrp="1"/>
          </p:cNvSpPr>
          <p:nvPr>
            <p:ph type="ftr" sz="quarter" idx="4294967295"/>
          </p:nvPr>
        </p:nvSpPr>
        <p:spPr>
          <a:xfrm>
            <a:off x="3002784" y="6417360"/>
            <a:ext cx="3900433" cy="252000"/>
          </a:xfrm>
          <a:prstGeom prst="rect">
            <a:avLst/>
          </a:prstGeom>
        </p:spPr>
        <p:txBody>
          <a:bodyPr anchor="ctr"/>
          <a:lstStyle/>
          <a:p>
            <a:pPr algn="ctr">
              <a:defRPr/>
            </a:pPr>
            <a:r>
              <a:rPr lang="en-US" altLang="ja-JP" sz="1000" dirty="0" smtClean="0">
                <a:latin typeface="+mj-ea"/>
                <a:ea typeface="+mj-ea"/>
              </a:rPr>
              <a:t>4-1 </a:t>
            </a:r>
            <a:r>
              <a:rPr lang="ja-JP" altLang="en-US" sz="1000" dirty="0" smtClean="0">
                <a:latin typeface="+mj-ea"/>
                <a:ea typeface="+mj-ea"/>
              </a:rPr>
              <a:t>住民視点の行政サービス提供に向けた業務分析手法</a:t>
            </a:r>
            <a:endParaRPr lang="en-US" altLang="ja-JP" sz="1000" dirty="0">
              <a:latin typeface="+mj-ea"/>
              <a:ea typeface="+mj-ea"/>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bwMode="auto">
          <a:xfrm>
            <a:off x="798513" y="3876677"/>
            <a:ext cx="8331200" cy="2174875"/>
          </a:xfrm>
          <a:prstGeom prst="rect">
            <a:avLst/>
          </a:prstGeom>
          <a:solidFill>
            <a:schemeClr val="accent6">
              <a:lumMod val="20000"/>
              <a:lumOff val="80000"/>
            </a:schemeClr>
          </a:solidFill>
          <a:ln>
            <a:headEnd type="none" w="med" len="med"/>
            <a:tailEnd type="none" w="med" len="med"/>
          </a:ln>
          <a:effectLst/>
        </p:spPr>
        <p:style>
          <a:lnRef idx="1">
            <a:schemeClr val="accent6"/>
          </a:lnRef>
          <a:fillRef idx="2">
            <a:schemeClr val="accent6"/>
          </a:fillRef>
          <a:effectRef idx="1">
            <a:schemeClr val="accent6"/>
          </a:effectRef>
          <a:fontRef idx="minor">
            <a:schemeClr val="dk1"/>
          </a:fontRef>
        </p:style>
        <p:txBody>
          <a:bodyPr/>
          <a:lstStyle/>
          <a:p>
            <a:pPr>
              <a:defRPr/>
            </a:pPr>
            <a:endParaRPr lang="ja-JP" altLang="en-US">
              <a:solidFill>
                <a:schemeClr val="tx1"/>
              </a:solidFill>
              <a:latin typeface="HGPｺﾞｼｯｸM" pitchFamily="50" charset="-128"/>
              <a:ea typeface="HGPｺﾞｼｯｸM" pitchFamily="50" charset="-128"/>
            </a:endParaRPr>
          </a:p>
        </p:txBody>
      </p:sp>
      <p:sp>
        <p:nvSpPr>
          <p:cNvPr id="23" name="正方形/長方形 22"/>
          <p:cNvSpPr/>
          <p:nvPr/>
        </p:nvSpPr>
        <p:spPr bwMode="auto">
          <a:xfrm>
            <a:off x="3616325" y="1676400"/>
            <a:ext cx="5513388" cy="2152650"/>
          </a:xfrm>
          <a:prstGeom prst="rect">
            <a:avLst/>
          </a:prstGeom>
          <a:solidFill>
            <a:schemeClr val="accent4">
              <a:lumMod val="20000"/>
              <a:lumOff val="80000"/>
            </a:schemeClr>
          </a:solidFill>
          <a:ln w="9525" cap="flat" cmpd="sng" algn="ctr">
            <a:solidFill>
              <a:schemeClr val="accent4">
                <a:lumMod val="75000"/>
              </a:schemeClr>
            </a:solidFill>
            <a:prstDash val="solid"/>
            <a:round/>
            <a:headEnd type="none" w="med" len="med"/>
            <a:tailEnd type="none" w="med" len="med"/>
          </a:ln>
          <a:effectLst>
            <a:prstShdw prst="shdw17" dist="17961" dir="2700000">
              <a:schemeClr val="bg2"/>
            </a:prstShdw>
          </a:effectLst>
        </p:spPr>
        <p:txBody>
          <a:bodyPr/>
          <a:lstStyle/>
          <a:p>
            <a:pPr>
              <a:defRPr/>
            </a:pPr>
            <a:endParaRPr lang="ja-JP" altLang="en-US">
              <a:latin typeface="Arial" charset="0"/>
            </a:endParaRPr>
          </a:p>
        </p:txBody>
      </p:sp>
      <p:sp>
        <p:nvSpPr>
          <p:cNvPr id="22" name="正方形/長方形 21"/>
          <p:cNvSpPr/>
          <p:nvPr/>
        </p:nvSpPr>
        <p:spPr bwMode="auto">
          <a:xfrm>
            <a:off x="798513" y="1670050"/>
            <a:ext cx="2703513" cy="2152650"/>
          </a:xfrm>
          <a:prstGeom prst="rect">
            <a:avLst/>
          </a:prstGeom>
          <a:solidFill>
            <a:schemeClr val="accent1">
              <a:lumMod val="20000"/>
              <a:lumOff val="80000"/>
            </a:schemeClr>
          </a:solidFill>
          <a:ln w="9525" cap="flat" cmpd="sng" algn="ctr">
            <a:solidFill>
              <a:schemeClr val="accent1"/>
            </a:solidFill>
            <a:prstDash val="solid"/>
            <a:round/>
            <a:headEnd type="none" w="med" len="med"/>
            <a:tailEnd type="none" w="med" len="med"/>
          </a:ln>
          <a:effectLst>
            <a:prstShdw prst="shdw17" dist="17961" dir="2700000">
              <a:schemeClr val="bg2"/>
            </a:prstShdw>
          </a:effectLst>
        </p:spPr>
        <p:txBody>
          <a:bodyPr/>
          <a:lstStyle/>
          <a:p>
            <a:pPr>
              <a:defRPr/>
            </a:pPr>
            <a:endParaRPr lang="ja-JP" altLang="en-US">
              <a:latin typeface="Arial" charset="0"/>
            </a:endParaRPr>
          </a:p>
        </p:txBody>
      </p:sp>
      <p:sp>
        <p:nvSpPr>
          <p:cNvPr id="107" name="テキスト ボックス 106"/>
          <p:cNvSpPr txBox="1"/>
          <p:nvPr/>
        </p:nvSpPr>
        <p:spPr>
          <a:xfrm>
            <a:off x="3656015" y="1708150"/>
            <a:ext cx="2592387" cy="287338"/>
          </a:xfrm>
          <a:prstGeom prst="rect">
            <a:avLst/>
          </a:prstGeom>
          <a:gradFill flip="none" rotWithShape="1">
            <a:gsLst>
              <a:gs pos="0">
                <a:srgbClr val="CC00FF">
                  <a:tint val="66000"/>
                  <a:satMod val="160000"/>
                </a:srgbClr>
              </a:gs>
              <a:gs pos="50000">
                <a:srgbClr val="CC00FF">
                  <a:tint val="44500"/>
                  <a:satMod val="160000"/>
                </a:srgbClr>
              </a:gs>
              <a:gs pos="100000">
                <a:srgbClr val="CC00FF">
                  <a:tint val="23500"/>
                  <a:satMod val="160000"/>
                </a:srgbClr>
              </a:gs>
            </a:gsLst>
            <a:lin ang="16200000" scaled="1"/>
            <a:tileRect/>
          </a:gradFill>
          <a:ln>
            <a:solidFill>
              <a:srgbClr val="7030A0"/>
            </a:solidFill>
          </a:ln>
        </p:spPr>
        <p:style>
          <a:lnRef idx="1">
            <a:schemeClr val="accent6"/>
          </a:lnRef>
          <a:fillRef idx="2">
            <a:schemeClr val="accent6"/>
          </a:fillRef>
          <a:effectRef idx="1">
            <a:schemeClr val="accent6"/>
          </a:effectRef>
          <a:fontRef idx="minor">
            <a:schemeClr val="dk1"/>
          </a:fontRef>
        </p:style>
        <p:txBody>
          <a:bodyPr wrap="none"/>
          <a:lstStyle/>
          <a:p>
            <a:pPr eaLnBrk="1" fontAlgn="ctr" hangingPunct="1">
              <a:spcBef>
                <a:spcPts val="0"/>
              </a:spcBef>
              <a:spcAft>
                <a:spcPts val="0"/>
              </a:spcAft>
              <a:defRPr/>
            </a:pPr>
            <a:r>
              <a:rPr kumimoji="1" lang="ja-JP" altLang="en-US" sz="1400" dirty="0"/>
              <a:t>情報システム関連図</a:t>
            </a:r>
            <a:endParaRPr lang="zh-TW" altLang="en-US" sz="1400" dirty="0">
              <a:latin typeface="Arial"/>
            </a:endParaRPr>
          </a:p>
        </p:txBody>
      </p:sp>
      <p:sp>
        <p:nvSpPr>
          <p:cNvPr id="109" name="テキスト ボックス 108"/>
          <p:cNvSpPr txBox="1"/>
          <p:nvPr/>
        </p:nvSpPr>
        <p:spPr>
          <a:xfrm>
            <a:off x="6464300" y="1708150"/>
            <a:ext cx="2592389" cy="287338"/>
          </a:xfrm>
          <a:prstGeom prst="rect">
            <a:avLst/>
          </a:prstGeom>
          <a:gradFill flip="none" rotWithShape="1">
            <a:gsLst>
              <a:gs pos="0">
                <a:srgbClr val="CC00FF">
                  <a:tint val="66000"/>
                  <a:satMod val="160000"/>
                </a:srgbClr>
              </a:gs>
              <a:gs pos="50000">
                <a:srgbClr val="CC00FF">
                  <a:tint val="44500"/>
                  <a:satMod val="160000"/>
                </a:srgbClr>
              </a:gs>
              <a:gs pos="100000">
                <a:srgbClr val="CC00FF">
                  <a:tint val="23500"/>
                  <a:satMod val="160000"/>
                </a:srgbClr>
              </a:gs>
            </a:gsLst>
            <a:lin ang="16200000" scaled="1"/>
            <a:tileRect/>
          </a:gradFill>
          <a:ln>
            <a:solidFill>
              <a:srgbClr val="7030A0"/>
            </a:solidFill>
          </a:ln>
        </p:spPr>
        <p:style>
          <a:lnRef idx="1">
            <a:schemeClr val="accent6"/>
          </a:lnRef>
          <a:fillRef idx="2">
            <a:schemeClr val="accent6"/>
          </a:fillRef>
          <a:effectRef idx="1">
            <a:schemeClr val="accent6"/>
          </a:effectRef>
          <a:fontRef idx="minor">
            <a:schemeClr val="dk1"/>
          </a:fontRef>
        </p:style>
        <p:txBody>
          <a:bodyPr wrap="none"/>
          <a:lstStyle/>
          <a:p>
            <a:pPr eaLnBrk="1" fontAlgn="ctr" hangingPunct="1">
              <a:spcBef>
                <a:spcPts val="0"/>
              </a:spcBef>
              <a:spcAft>
                <a:spcPts val="0"/>
              </a:spcAft>
              <a:defRPr/>
            </a:pPr>
            <a:r>
              <a:rPr kumimoji="1" lang="ja-JP" altLang="en-US" sz="1400" dirty="0"/>
              <a:t>情報システム機能関連図</a:t>
            </a:r>
            <a:endParaRPr lang="zh-TW" altLang="en-US" sz="1400" dirty="0">
              <a:latin typeface="Arial"/>
            </a:endParaRPr>
          </a:p>
        </p:txBody>
      </p:sp>
      <p:sp>
        <p:nvSpPr>
          <p:cNvPr id="132" name="テキスト ボックス 131"/>
          <p:cNvSpPr txBox="1"/>
          <p:nvPr/>
        </p:nvSpPr>
        <p:spPr>
          <a:xfrm>
            <a:off x="849315" y="3919540"/>
            <a:ext cx="2592387" cy="287337"/>
          </a:xfrm>
          <a:prstGeom prst="rect">
            <a:avLst/>
          </a:prstGeom>
          <a:gradFill flip="none" rotWithShape="1">
            <a:gsLst>
              <a:gs pos="0">
                <a:srgbClr val="FFCC00">
                  <a:tint val="66000"/>
                  <a:satMod val="160000"/>
                </a:srgbClr>
              </a:gs>
              <a:gs pos="50000">
                <a:srgbClr val="FFCC00">
                  <a:tint val="44500"/>
                  <a:satMod val="160000"/>
                </a:srgbClr>
              </a:gs>
              <a:gs pos="100000">
                <a:srgbClr val="FFCC00">
                  <a:tint val="23500"/>
                  <a:satMod val="160000"/>
                </a:srgbClr>
              </a:gs>
            </a:gsLst>
            <a:lin ang="16200000" scaled="1"/>
            <a:tileRect/>
          </a:gradFill>
          <a:ln>
            <a:solidFill>
              <a:srgbClr val="FFC000"/>
            </a:solidFill>
          </a:ln>
        </p:spPr>
        <p:style>
          <a:lnRef idx="1">
            <a:schemeClr val="accent6"/>
          </a:lnRef>
          <a:fillRef idx="2">
            <a:schemeClr val="accent6"/>
          </a:fillRef>
          <a:effectRef idx="1">
            <a:schemeClr val="accent6"/>
          </a:effectRef>
          <a:fontRef idx="minor">
            <a:schemeClr val="dk1"/>
          </a:fontRef>
        </p:style>
        <p:txBody>
          <a:bodyPr wrap="none"/>
          <a:lstStyle/>
          <a:p>
            <a:pPr eaLnBrk="1" fontAlgn="ctr" hangingPunct="1">
              <a:spcBef>
                <a:spcPts val="0"/>
              </a:spcBef>
              <a:spcAft>
                <a:spcPts val="0"/>
              </a:spcAft>
              <a:defRPr/>
            </a:pPr>
            <a:r>
              <a:rPr kumimoji="1" lang="ja-JP" altLang="en-US" sz="1400" dirty="0">
                <a:latin typeface="HGPｺﾞｼｯｸM" pitchFamily="50" charset="-128"/>
                <a:ea typeface="HGPｺﾞｼｯｸM" pitchFamily="50" charset="-128"/>
              </a:rPr>
              <a:t>ネットワーク構成図</a:t>
            </a:r>
            <a:endParaRPr lang="zh-TW" altLang="en-US" sz="1400" dirty="0">
              <a:latin typeface="HGPｺﾞｼｯｸM" pitchFamily="50" charset="-128"/>
              <a:ea typeface="HGPｺﾞｼｯｸM" pitchFamily="50" charset="-128"/>
            </a:endParaRPr>
          </a:p>
        </p:txBody>
      </p:sp>
      <p:sp>
        <p:nvSpPr>
          <p:cNvPr id="133" name="テキスト ボックス 132"/>
          <p:cNvSpPr txBox="1"/>
          <p:nvPr/>
        </p:nvSpPr>
        <p:spPr>
          <a:xfrm>
            <a:off x="6464300" y="3929063"/>
            <a:ext cx="2592389" cy="288925"/>
          </a:xfrm>
          <a:prstGeom prst="rect">
            <a:avLst/>
          </a:prstGeom>
          <a:gradFill flip="none" rotWithShape="1">
            <a:gsLst>
              <a:gs pos="0">
                <a:srgbClr val="FFCC00">
                  <a:tint val="66000"/>
                  <a:satMod val="160000"/>
                </a:srgbClr>
              </a:gs>
              <a:gs pos="50000">
                <a:srgbClr val="FFCC00">
                  <a:tint val="44500"/>
                  <a:satMod val="160000"/>
                </a:srgbClr>
              </a:gs>
              <a:gs pos="100000">
                <a:srgbClr val="FFCC00">
                  <a:tint val="23500"/>
                  <a:satMod val="160000"/>
                </a:srgbClr>
              </a:gs>
            </a:gsLst>
            <a:lin ang="16200000" scaled="1"/>
            <a:tileRect/>
          </a:gradFill>
          <a:ln>
            <a:solidFill>
              <a:srgbClr val="FFC000"/>
            </a:solidFill>
          </a:ln>
        </p:spPr>
        <p:style>
          <a:lnRef idx="1">
            <a:schemeClr val="accent6"/>
          </a:lnRef>
          <a:fillRef idx="2">
            <a:schemeClr val="accent6"/>
          </a:fillRef>
          <a:effectRef idx="1">
            <a:schemeClr val="accent6"/>
          </a:effectRef>
          <a:fontRef idx="minor">
            <a:schemeClr val="dk1"/>
          </a:fontRef>
        </p:style>
        <p:txBody>
          <a:bodyPr wrap="none"/>
          <a:lstStyle/>
          <a:p>
            <a:pPr eaLnBrk="1" fontAlgn="ctr" hangingPunct="1">
              <a:spcBef>
                <a:spcPts val="0"/>
              </a:spcBef>
              <a:spcAft>
                <a:spcPts val="0"/>
              </a:spcAft>
              <a:defRPr/>
            </a:pPr>
            <a:r>
              <a:rPr kumimoji="1" lang="ja-JP" altLang="en-US" sz="1400" dirty="0">
                <a:latin typeface="HGPｺﾞｼｯｸM" pitchFamily="50" charset="-128"/>
                <a:ea typeface="HGPｺﾞｼｯｸM" pitchFamily="50" charset="-128"/>
              </a:rPr>
              <a:t>ソフトウェア構成図</a:t>
            </a:r>
            <a:endParaRPr lang="zh-TW" altLang="en-US" sz="1400" dirty="0">
              <a:latin typeface="HGPｺﾞｼｯｸM" pitchFamily="50" charset="-128"/>
              <a:ea typeface="HGPｺﾞｼｯｸM" pitchFamily="50" charset="-128"/>
            </a:endParaRPr>
          </a:p>
        </p:txBody>
      </p:sp>
      <p:sp>
        <p:nvSpPr>
          <p:cNvPr id="134" name="テキスト ボックス 133"/>
          <p:cNvSpPr txBox="1"/>
          <p:nvPr/>
        </p:nvSpPr>
        <p:spPr>
          <a:xfrm>
            <a:off x="3662364" y="3922715"/>
            <a:ext cx="2592387" cy="288925"/>
          </a:xfrm>
          <a:prstGeom prst="rect">
            <a:avLst/>
          </a:prstGeom>
          <a:gradFill flip="none" rotWithShape="1">
            <a:gsLst>
              <a:gs pos="0">
                <a:srgbClr val="FFCC00">
                  <a:tint val="66000"/>
                  <a:satMod val="160000"/>
                </a:srgbClr>
              </a:gs>
              <a:gs pos="50000">
                <a:srgbClr val="FFCC00">
                  <a:tint val="44500"/>
                  <a:satMod val="160000"/>
                </a:srgbClr>
              </a:gs>
              <a:gs pos="100000">
                <a:srgbClr val="FFCC00">
                  <a:tint val="23500"/>
                  <a:satMod val="160000"/>
                </a:srgbClr>
              </a:gs>
            </a:gsLst>
            <a:lin ang="16200000" scaled="1"/>
            <a:tileRect/>
          </a:gradFill>
          <a:ln>
            <a:solidFill>
              <a:srgbClr val="FFC000"/>
            </a:solidFill>
          </a:ln>
        </p:spPr>
        <p:style>
          <a:lnRef idx="1">
            <a:schemeClr val="accent6"/>
          </a:lnRef>
          <a:fillRef idx="2">
            <a:schemeClr val="accent6"/>
          </a:fillRef>
          <a:effectRef idx="1">
            <a:schemeClr val="accent6"/>
          </a:effectRef>
          <a:fontRef idx="minor">
            <a:schemeClr val="dk1"/>
          </a:fontRef>
        </p:style>
        <p:txBody>
          <a:bodyPr wrap="none"/>
          <a:lstStyle/>
          <a:p>
            <a:pPr eaLnBrk="1" fontAlgn="ctr" hangingPunct="1">
              <a:spcBef>
                <a:spcPts val="0"/>
              </a:spcBef>
              <a:spcAft>
                <a:spcPts val="0"/>
              </a:spcAft>
              <a:defRPr/>
            </a:pPr>
            <a:r>
              <a:rPr kumimoji="1" lang="ja-JP" altLang="en-US" sz="1400" dirty="0">
                <a:latin typeface="HGPｺﾞｼｯｸM" pitchFamily="50" charset="-128"/>
                <a:ea typeface="HGPｺﾞｼｯｸM" pitchFamily="50" charset="-128"/>
              </a:rPr>
              <a:t>ハードウェア構成図</a:t>
            </a:r>
            <a:endParaRPr lang="zh-TW" altLang="en-US" sz="1400" dirty="0">
              <a:latin typeface="HGPｺﾞｼｯｸM" pitchFamily="50" charset="-128"/>
              <a:ea typeface="HGPｺﾞｼｯｸM" pitchFamily="50" charset="-128"/>
            </a:endParaRPr>
          </a:p>
        </p:txBody>
      </p:sp>
      <p:sp>
        <p:nvSpPr>
          <p:cNvPr id="13323" name="Rectangle 3"/>
          <p:cNvSpPr>
            <a:spLocks noGrp="1" noChangeArrowheads="1"/>
          </p:cNvSpPr>
          <p:nvPr>
            <p:ph type="body" idx="4294967295"/>
          </p:nvPr>
        </p:nvSpPr>
        <p:spPr bwMode="auto">
          <a:xfrm>
            <a:off x="272480" y="1268760"/>
            <a:ext cx="8915400" cy="431800"/>
          </a:xfrm>
          <a:prstGeom prst="rect">
            <a:avLst/>
          </a:prstGeom>
          <a:noFill/>
          <a:ln>
            <a:miter lim="800000"/>
            <a:headEnd/>
            <a:tailEnd/>
          </a:ln>
        </p:spPr>
        <p:txBody>
          <a:bodyPr/>
          <a:lstStyle/>
          <a:p>
            <a:pPr>
              <a:lnSpc>
                <a:spcPct val="90000"/>
              </a:lnSpc>
            </a:pPr>
            <a:r>
              <a:rPr lang="ja-JP" altLang="en-US" sz="2000" dirty="0" smtClean="0"/>
              <a:t>ＥＡドキュメント（例）</a:t>
            </a:r>
          </a:p>
        </p:txBody>
      </p:sp>
      <p:sp>
        <p:nvSpPr>
          <p:cNvPr id="83" name="テキスト ボックス 82"/>
          <p:cNvSpPr txBox="1"/>
          <p:nvPr/>
        </p:nvSpPr>
        <p:spPr>
          <a:xfrm>
            <a:off x="849315" y="1700215"/>
            <a:ext cx="2592387" cy="288925"/>
          </a:xfrm>
          <a:prstGeom prst="rect">
            <a:avLst/>
          </a:prstGeom>
        </p:spPr>
        <p:style>
          <a:lnRef idx="1">
            <a:schemeClr val="accent5"/>
          </a:lnRef>
          <a:fillRef idx="2">
            <a:schemeClr val="accent5"/>
          </a:fillRef>
          <a:effectRef idx="1">
            <a:schemeClr val="accent5"/>
          </a:effectRef>
          <a:fontRef idx="minor">
            <a:schemeClr val="dk1"/>
          </a:fontRef>
        </p:style>
        <p:txBody>
          <a:bodyPr wrap="none"/>
          <a:lstStyle/>
          <a:p>
            <a:pPr>
              <a:defRPr/>
            </a:pPr>
            <a:r>
              <a:rPr lang="ja-JP" altLang="en-US" sz="1400" dirty="0"/>
              <a:t>データ定義表</a:t>
            </a:r>
          </a:p>
        </p:txBody>
      </p:sp>
      <p:sp>
        <p:nvSpPr>
          <p:cNvPr id="2" name="正方形/長方形 1"/>
          <p:cNvSpPr/>
          <p:nvPr/>
        </p:nvSpPr>
        <p:spPr bwMode="auto">
          <a:xfrm>
            <a:off x="849315" y="2060575"/>
            <a:ext cx="2592387" cy="1728788"/>
          </a:xfrm>
          <a:prstGeom prst="rect">
            <a:avLst/>
          </a:prstGeom>
          <a:noFill/>
          <a:ln w="9525" cap="flat" cmpd="sng" algn="ctr">
            <a:solidFill>
              <a:schemeClr val="bg1">
                <a:lumMod val="50000"/>
              </a:schemeClr>
            </a:solidFill>
            <a:prstDash val="solid"/>
            <a:round/>
            <a:headEnd type="none" w="med" len="med"/>
            <a:tailEnd type="none" w="med" len="med"/>
          </a:ln>
          <a:effectLst>
            <a:prstShdw prst="shdw17" dist="17961" dir="2700000">
              <a:schemeClr val="bg2"/>
            </a:prstShdw>
          </a:effectLst>
        </p:spPr>
        <p:txBody>
          <a:bodyPr/>
          <a:lstStyle/>
          <a:p>
            <a:pPr>
              <a:defRPr/>
            </a:pPr>
            <a:endParaRPr lang="ja-JP" altLang="en-US">
              <a:latin typeface="HGPｺﾞｼｯｸM" pitchFamily="50" charset="-128"/>
              <a:ea typeface="HGPｺﾞｼｯｸM" pitchFamily="50" charset="-128"/>
            </a:endParaRPr>
          </a:p>
        </p:txBody>
      </p:sp>
      <p:sp>
        <p:nvSpPr>
          <p:cNvPr id="74" name="正方形/長方形 73"/>
          <p:cNvSpPr/>
          <p:nvPr/>
        </p:nvSpPr>
        <p:spPr bwMode="auto">
          <a:xfrm>
            <a:off x="3656014" y="2060575"/>
            <a:ext cx="2593975" cy="1728788"/>
          </a:xfrm>
          <a:prstGeom prst="rect">
            <a:avLst/>
          </a:prstGeom>
          <a:noFill/>
          <a:ln w="9525" cap="flat" cmpd="sng" algn="ctr">
            <a:solidFill>
              <a:schemeClr val="bg1">
                <a:lumMod val="50000"/>
              </a:schemeClr>
            </a:solidFill>
            <a:prstDash val="solid"/>
            <a:round/>
            <a:headEnd type="none" w="med" len="med"/>
            <a:tailEnd type="none" w="med" len="med"/>
          </a:ln>
          <a:effectLst>
            <a:prstShdw prst="shdw17" dist="17961" dir="2700000">
              <a:schemeClr val="bg2"/>
            </a:prstShdw>
          </a:effectLst>
        </p:spPr>
        <p:txBody>
          <a:bodyPr/>
          <a:lstStyle/>
          <a:p>
            <a:pPr>
              <a:defRPr/>
            </a:pPr>
            <a:endParaRPr lang="ja-JP" altLang="en-US">
              <a:latin typeface="HGPｺﾞｼｯｸM" pitchFamily="50" charset="-128"/>
              <a:ea typeface="HGPｺﾞｼｯｸM" pitchFamily="50" charset="-128"/>
            </a:endParaRPr>
          </a:p>
        </p:txBody>
      </p:sp>
      <p:sp>
        <p:nvSpPr>
          <p:cNvPr id="75" name="正方形/長方形 74"/>
          <p:cNvSpPr/>
          <p:nvPr/>
        </p:nvSpPr>
        <p:spPr bwMode="auto">
          <a:xfrm>
            <a:off x="6464300" y="2060575"/>
            <a:ext cx="2592389" cy="1728788"/>
          </a:xfrm>
          <a:prstGeom prst="rect">
            <a:avLst/>
          </a:prstGeom>
          <a:noFill/>
          <a:ln w="9525" cap="flat" cmpd="sng" algn="ctr">
            <a:solidFill>
              <a:schemeClr val="bg1">
                <a:lumMod val="50000"/>
              </a:schemeClr>
            </a:solidFill>
            <a:prstDash val="solid"/>
            <a:round/>
            <a:headEnd type="none" w="med" len="med"/>
            <a:tailEnd type="none" w="med" len="med"/>
          </a:ln>
          <a:effectLst>
            <a:prstShdw prst="shdw17" dist="17961" dir="2700000">
              <a:schemeClr val="bg2"/>
            </a:prstShdw>
          </a:effectLst>
        </p:spPr>
        <p:txBody>
          <a:bodyPr/>
          <a:lstStyle/>
          <a:p>
            <a:pPr>
              <a:defRPr/>
            </a:pPr>
            <a:endParaRPr lang="ja-JP" altLang="en-US">
              <a:latin typeface="HGPｺﾞｼｯｸM" pitchFamily="50" charset="-128"/>
              <a:ea typeface="HGPｺﾞｼｯｸM" pitchFamily="50" charset="-128"/>
            </a:endParaRPr>
          </a:p>
        </p:txBody>
      </p:sp>
      <p:sp>
        <p:nvSpPr>
          <p:cNvPr id="76" name="正方形/長方形 75"/>
          <p:cNvSpPr/>
          <p:nvPr/>
        </p:nvSpPr>
        <p:spPr bwMode="auto">
          <a:xfrm>
            <a:off x="849315" y="4292600"/>
            <a:ext cx="2592387" cy="1728788"/>
          </a:xfrm>
          <a:prstGeom prst="rect">
            <a:avLst/>
          </a:prstGeom>
          <a:noFill/>
          <a:ln w="9525" cap="flat" cmpd="sng" algn="ctr">
            <a:solidFill>
              <a:schemeClr val="bg1">
                <a:lumMod val="50000"/>
              </a:schemeClr>
            </a:solidFill>
            <a:prstDash val="solid"/>
            <a:round/>
            <a:headEnd type="none" w="med" len="med"/>
            <a:tailEnd type="none" w="med" len="med"/>
          </a:ln>
          <a:effectLst>
            <a:prstShdw prst="shdw17" dist="17961" dir="2700000">
              <a:schemeClr val="bg2"/>
            </a:prstShdw>
          </a:effectLst>
        </p:spPr>
        <p:txBody>
          <a:bodyPr/>
          <a:lstStyle/>
          <a:p>
            <a:pPr>
              <a:defRPr/>
            </a:pPr>
            <a:endParaRPr lang="ja-JP" altLang="en-US">
              <a:latin typeface="HGPｺﾞｼｯｸM" pitchFamily="50" charset="-128"/>
              <a:ea typeface="HGPｺﾞｼｯｸM" pitchFamily="50" charset="-128"/>
            </a:endParaRPr>
          </a:p>
        </p:txBody>
      </p:sp>
      <p:sp>
        <p:nvSpPr>
          <p:cNvPr id="77" name="正方形/長方形 76"/>
          <p:cNvSpPr/>
          <p:nvPr/>
        </p:nvSpPr>
        <p:spPr bwMode="auto">
          <a:xfrm>
            <a:off x="3656015" y="4292600"/>
            <a:ext cx="2592387" cy="1728788"/>
          </a:xfrm>
          <a:prstGeom prst="rect">
            <a:avLst/>
          </a:prstGeom>
          <a:noFill/>
          <a:ln w="9525" cap="flat" cmpd="sng" algn="ctr">
            <a:solidFill>
              <a:schemeClr val="bg1">
                <a:lumMod val="50000"/>
              </a:schemeClr>
            </a:solidFill>
            <a:prstDash val="solid"/>
            <a:round/>
            <a:headEnd type="none" w="med" len="med"/>
            <a:tailEnd type="none" w="med" len="med"/>
          </a:ln>
          <a:effectLst>
            <a:prstShdw prst="shdw17" dist="17961" dir="2700000">
              <a:schemeClr val="bg2"/>
            </a:prstShdw>
          </a:effectLst>
        </p:spPr>
        <p:txBody>
          <a:bodyPr/>
          <a:lstStyle/>
          <a:p>
            <a:pPr>
              <a:defRPr/>
            </a:pPr>
            <a:endParaRPr lang="ja-JP" altLang="en-US">
              <a:latin typeface="HGPｺﾞｼｯｸM" pitchFamily="50" charset="-128"/>
              <a:ea typeface="HGPｺﾞｼｯｸM" pitchFamily="50" charset="-128"/>
            </a:endParaRPr>
          </a:p>
        </p:txBody>
      </p:sp>
      <p:sp>
        <p:nvSpPr>
          <p:cNvPr id="78" name="正方形/長方形 77"/>
          <p:cNvSpPr/>
          <p:nvPr/>
        </p:nvSpPr>
        <p:spPr bwMode="auto">
          <a:xfrm>
            <a:off x="6464300" y="4292600"/>
            <a:ext cx="2592389" cy="1728788"/>
          </a:xfrm>
          <a:prstGeom prst="rect">
            <a:avLst/>
          </a:prstGeom>
          <a:noFill/>
          <a:ln w="9525" cap="flat" cmpd="sng" algn="ctr">
            <a:solidFill>
              <a:schemeClr val="bg1">
                <a:lumMod val="50000"/>
              </a:schemeClr>
            </a:solidFill>
            <a:prstDash val="solid"/>
            <a:round/>
            <a:headEnd type="none" w="med" len="med"/>
            <a:tailEnd type="none" w="med" len="med"/>
          </a:ln>
          <a:effectLst>
            <a:prstShdw prst="shdw17" dist="17961" dir="2700000">
              <a:schemeClr val="bg2"/>
            </a:prstShdw>
          </a:effectLst>
        </p:spPr>
        <p:txBody>
          <a:bodyPr/>
          <a:lstStyle/>
          <a:p>
            <a:pPr>
              <a:defRPr/>
            </a:pPr>
            <a:endParaRPr lang="ja-JP" altLang="en-US">
              <a:latin typeface="HGPｺﾞｼｯｸM" pitchFamily="50" charset="-128"/>
              <a:ea typeface="HGPｺﾞｼｯｸM" pitchFamily="50" charset="-128"/>
            </a:endParaRPr>
          </a:p>
        </p:txBody>
      </p:sp>
      <p:pic>
        <p:nvPicPr>
          <p:cNvPr id="13331" name="Picture 21" descr="http://warp.ndl.go.jp/info:ndljp/pid/286890/www.meti.go.jp/policy/it_policy/ea/gainen/product/ddt/images/2-17t.gif"/>
          <p:cNvPicPr>
            <a:picLocks noChangeAspect="1" noChangeArrowheads="1"/>
          </p:cNvPicPr>
          <p:nvPr/>
        </p:nvPicPr>
        <p:blipFill>
          <a:blip r:embed="rId3" cstate="print"/>
          <a:srcRect/>
          <a:stretch>
            <a:fillRect/>
          </a:stretch>
        </p:blipFill>
        <p:spPr bwMode="auto">
          <a:xfrm>
            <a:off x="849313" y="2060575"/>
            <a:ext cx="2590800" cy="1728788"/>
          </a:xfrm>
          <a:prstGeom prst="rect">
            <a:avLst/>
          </a:prstGeom>
          <a:noFill/>
          <a:ln w="9525">
            <a:noFill/>
            <a:miter lim="800000"/>
            <a:headEnd/>
            <a:tailEnd/>
          </a:ln>
        </p:spPr>
      </p:pic>
      <p:pic>
        <p:nvPicPr>
          <p:cNvPr id="13332" name="Picture 23" descr="http://warp.ndl.go.jp/info:ndljp/pid/286890/www.meti.go.jp/policy/it_policy/ea/gainen/product/isd/images/2-55t.gif"/>
          <p:cNvPicPr>
            <a:picLocks noChangeAspect="1" noChangeArrowheads="1"/>
          </p:cNvPicPr>
          <p:nvPr/>
        </p:nvPicPr>
        <p:blipFill>
          <a:blip r:embed="rId4" cstate="print"/>
          <a:srcRect/>
          <a:stretch>
            <a:fillRect/>
          </a:stretch>
        </p:blipFill>
        <p:spPr bwMode="auto">
          <a:xfrm>
            <a:off x="3657600" y="2060575"/>
            <a:ext cx="2590800" cy="1728788"/>
          </a:xfrm>
          <a:prstGeom prst="rect">
            <a:avLst/>
          </a:prstGeom>
          <a:noFill/>
          <a:ln w="9525">
            <a:noFill/>
            <a:miter lim="800000"/>
            <a:headEnd/>
            <a:tailEnd/>
          </a:ln>
        </p:spPr>
      </p:pic>
      <p:pic>
        <p:nvPicPr>
          <p:cNvPr id="13333" name="Picture 25" descr="http://warp.ndl.go.jp/info:ndljp/pid/286890/www.meti.go.jp/policy/it_policy/ea/gainen/product/ism/images/2-21t.gif"/>
          <p:cNvPicPr>
            <a:picLocks noChangeAspect="1" noChangeArrowheads="1"/>
          </p:cNvPicPr>
          <p:nvPr/>
        </p:nvPicPr>
        <p:blipFill>
          <a:blip r:embed="rId5" cstate="print"/>
          <a:srcRect/>
          <a:stretch>
            <a:fillRect/>
          </a:stretch>
        </p:blipFill>
        <p:spPr bwMode="auto">
          <a:xfrm>
            <a:off x="6465888" y="2060575"/>
            <a:ext cx="2590800" cy="1512888"/>
          </a:xfrm>
          <a:prstGeom prst="rect">
            <a:avLst/>
          </a:prstGeom>
          <a:noFill/>
          <a:ln w="9525">
            <a:noFill/>
            <a:miter lim="800000"/>
            <a:headEnd/>
            <a:tailEnd/>
          </a:ln>
        </p:spPr>
      </p:pic>
      <p:pic>
        <p:nvPicPr>
          <p:cNvPr id="13334" name="Picture 27" descr="http://warp.ndl.go.jp/info:ndljp/pid/286890/www.meti.go.jp/policy/it_policy/ea/gainen/product/nwd/images/2-59f.gif"/>
          <p:cNvPicPr>
            <a:picLocks noChangeAspect="1" noChangeArrowheads="1"/>
          </p:cNvPicPr>
          <p:nvPr/>
        </p:nvPicPr>
        <p:blipFill>
          <a:blip r:embed="rId6" cstate="print"/>
          <a:srcRect/>
          <a:stretch>
            <a:fillRect/>
          </a:stretch>
        </p:blipFill>
        <p:spPr bwMode="auto">
          <a:xfrm>
            <a:off x="849313" y="4292600"/>
            <a:ext cx="2590800" cy="1728788"/>
          </a:xfrm>
          <a:prstGeom prst="rect">
            <a:avLst/>
          </a:prstGeom>
          <a:noFill/>
          <a:ln w="9525">
            <a:noFill/>
            <a:miter lim="800000"/>
            <a:headEnd/>
            <a:tailEnd/>
          </a:ln>
        </p:spPr>
      </p:pic>
      <p:pic>
        <p:nvPicPr>
          <p:cNvPr id="13335" name="Picture 29" descr="http://warp.ndl.go.jp/info:ndljp/pid/286890/www.meti.go.jp/policy/it_policy/ea/gainen/product/swd/images/2-60f.gif"/>
          <p:cNvPicPr>
            <a:picLocks noChangeAspect="1" noChangeArrowheads="1"/>
          </p:cNvPicPr>
          <p:nvPr/>
        </p:nvPicPr>
        <p:blipFill>
          <a:blip r:embed="rId7" cstate="print"/>
          <a:srcRect/>
          <a:stretch>
            <a:fillRect/>
          </a:stretch>
        </p:blipFill>
        <p:spPr bwMode="auto">
          <a:xfrm>
            <a:off x="6465888" y="4292600"/>
            <a:ext cx="2590800" cy="1728788"/>
          </a:xfrm>
          <a:prstGeom prst="rect">
            <a:avLst/>
          </a:prstGeom>
          <a:noFill/>
          <a:ln w="9525">
            <a:noFill/>
            <a:miter lim="800000"/>
            <a:headEnd/>
            <a:tailEnd/>
          </a:ln>
        </p:spPr>
      </p:pic>
      <p:pic>
        <p:nvPicPr>
          <p:cNvPr id="13336" name="Picture 31" descr="http://warp.ndl.go.jp/info:ndljp/pid/286890/www.meti.go.jp/policy/it_policy/ea/gainen/product/hwd/images/2-61f.gif"/>
          <p:cNvPicPr>
            <a:picLocks noChangeAspect="1" noChangeArrowheads="1"/>
          </p:cNvPicPr>
          <p:nvPr/>
        </p:nvPicPr>
        <p:blipFill>
          <a:blip r:embed="rId8" cstate="print"/>
          <a:srcRect/>
          <a:stretch>
            <a:fillRect/>
          </a:stretch>
        </p:blipFill>
        <p:spPr bwMode="auto">
          <a:xfrm>
            <a:off x="3657600" y="4292600"/>
            <a:ext cx="2590800" cy="1728788"/>
          </a:xfrm>
          <a:prstGeom prst="rect">
            <a:avLst/>
          </a:prstGeom>
          <a:noFill/>
          <a:ln w="9525">
            <a:noFill/>
            <a:miter lim="800000"/>
            <a:headEnd/>
            <a:tailEnd/>
          </a:ln>
        </p:spPr>
      </p:pic>
      <p:sp>
        <p:nvSpPr>
          <p:cNvPr id="25" name="スライド番号プレースホルダ 24"/>
          <p:cNvSpPr>
            <a:spLocks noGrp="1"/>
          </p:cNvSpPr>
          <p:nvPr>
            <p:ph type="sldNum" sz="quarter" idx="12"/>
          </p:nvPr>
        </p:nvSpPr>
        <p:spPr/>
        <p:txBody>
          <a:bodyPr/>
          <a:lstStyle/>
          <a:p>
            <a:pPr>
              <a:defRPr/>
            </a:pPr>
            <a:fld id="{D621E1BB-622A-4911-850A-7B92612ABE57}" type="slidenum">
              <a:rPr lang="ja-JP" altLang="en-US" smtClean="0"/>
              <a:pPr>
                <a:defRPr/>
              </a:pPr>
              <a:t>10</a:t>
            </a:fld>
            <a:endParaRPr lang="en-US" altLang="ja-JP"/>
          </a:p>
        </p:txBody>
      </p:sp>
      <p:sp>
        <p:nvSpPr>
          <p:cNvPr id="27" name="Rectangle 2"/>
          <p:cNvSpPr txBox="1">
            <a:spLocks noChangeArrowheads="1"/>
          </p:cNvSpPr>
          <p:nvPr/>
        </p:nvSpPr>
        <p:spPr bwMode="auto">
          <a:xfrm>
            <a:off x="495300" y="404813"/>
            <a:ext cx="8915400" cy="792162"/>
          </a:xfrm>
          <a:prstGeom prst="rect">
            <a:avLst/>
          </a:prstGeom>
          <a:noFill/>
          <a:ln>
            <a:miter lim="800000"/>
            <a:headEnd/>
            <a:tailEnd/>
          </a:ln>
        </p:spPr>
        <p:txBody>
          <a:bodyPr vert="horz" wrap="square" lIns="91440" tIns="45720" rIns="91440" bIns="45720" numCol="1" anchor="ctr" anchorCtr="0" compatLnSpc="1">
            <a:prstTxWarp prst="textNoShape">
              <a:avLst/>
            </a:prstTxWarp>
          </a:bodyPr>
          <a:lstStyle/>
          <a:p>
            <a:pPr lvl="0" eaLnBrk="1" hangingPunct="1"/>
            <a:r>
              <a:rPr lang="ja-JP" altLang="en-US" sz="2800" b="1" dirty="0" smtClean="0">
                <a:latin typeface="HGPｺﾞｼｯｸM" pitchFamily="50" charset="-128"/>
                <a:ea typeface="HGPｺﾞｼｯｸM" pitchFamily="50" charset="-128"/>
              </a:rPr>
              <a:t>６</a:t>
            </a:r>
            <a:r>
              <a:rPr lang="ja-JP" altLang="ja-JP" sz="2800" b="1" dirty="0" smtClean="0">
                <a:latin typeface="HGPｺﾞｼｯｸM" pitchFamily="50" charset="-128"/>
                <a:ea typeface="HGPｺﾞｼｯｸM" pitchFamily="50" charset="-128"/>
              </a:rPr>
              <a:t>．</a:t>
            </a:r>
            <a:r>
              <a:rPr lang="ja-JP" altLang="en-US" sz="2800" b="1" dirty="0" smtClean="0">
                <a:latin typeface="HGPｺﾞｼｯｸM" pitchFamily="50" charset="-128"/>
                <a:ea typeface="HGPｺﾞｼｯｸM" pitchFamily="50" charset="-128"/>
              </a:rPr>
              <a:t>ＥＡドキュメントについて　</a:t>
            </a:r>
            <a:r>
              <a:rPr lang="ja-JP" altLang="en-US" sz="2400" b="1" dirty="0" smtClean="0">
                <a:latin typeface="HGPｺﾞｼｯｸM" pitchFamily="50" charset="-128"/>
                <a:ea typeface="HGPｺﾞｼｯｸM" pitchFamily="50" charset="-128"/>
              </a:rPr>
              <a:t> ～ドキュメントのイメージ②～</a:t>
            </a:r>
            <a:endParaRPr kumimoji="1" lang="ja-JP" altLang="ja-JP" sz="2800" b="1" i="0" u="none" strike="noStrike" kern="0" cap="none" spc="0" normalizeH="0" baseline="0" noProof="0" dirty="0" smtClean="0">
              <a:ln>
                <a:noFill/>
              </a:ln>
              <a:solidFill>
                <a:schemeClr val="tx1"/>
              </a:solidFill>
              <a:effectLst/>
              <a:uLnTx/>
              <a:uFillTx/>
              <a:latin typeface="HGPｺﾞｼｯｸM" pitchFamily="50" charset="-128"/>
              <a:ea typeface="HGPｺﾞｼｯｸM" pitchFamily="50" charset="-128"/>
              <a:cs typeface="+mj-cs"/>
            </a:endParaRPr>
          </a:p>
        </p:txBody>
      </p:sp>
      <p:sp>
        <p:nvSpPr>
          <p:cNvPr id="28" name="フッター プレースホルダ 50"/>
          <p:cNvSpPr>
            <a:spLocks noGrp="1"/>
          </p:cNvSpPr>
          <p:nvPr>
            <p:ph type="ftr" sz="quarter" idx="4294967295"/>
          </p:nvPr>
        </p:nvSpPr>
        <p:spPr>
          <a:xfrm>
            <a:off x="3002784" y="6417360"/>
            <a:ext cx="3900433" cy="252000"/>
          </a:xfrm>
          <a:prstGeom prst="rect">
            <a:avLst/>
          </a:prstGeom>
        </p:spPr>
        <p:txBody>
          <a:bodyPr anchor="ctr"/>
          <a:lstStyle/>
          <a:p>
            <a:pPr algn="ctr">
              <a:defRPr/>
            </a:pPr>
            <a:r>
              <a:rPr lang="en-US" altLang="ja-JP" sz="1000" dirty="0" smtClean="0">
                <a:latin typeface="+mj-ea"/>
                <a:ea typeface="+mj-ea"/>
              </a:rPr>
              <a:t>4-1 </a:t>
            </a:r>
            <a:r>
              <a:rPr lang="ja-JP" altLang="en-US" sz="1000" dirty="0" smtClean="0">
                <a:latin typeface="+mj-ea"/>
                <a:ea typeface="+mj-ea"/>
              </a:rPr>
              <a:t>住民視点の行政サービス提供に向けた業務分析手法</a:t>
            </a:r>
            <a:endParaRPr lang="en-US" altLang="ja-JP" sz="1000" dirty="0">
              <a:latin typeface="+mj-ea"/>
              <a:ea typeface="+mj-ea"/>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3"/>
          <p:cNvSpPr>
            <a:spLocks noGrp="1" noChangeArrowheads="1"/>
          </p:cNvSpPr>
          <p:nvPr>
            <p:ph type="body" idx="4294967295"/>
          </p:nvPr>
        </p:nvSpPr>
        <p:spPr bwMode="auto">
          <a:xfrm>
            <a:off x="344488" y="1340768"/>
            <a:ext cx="8915400" cy="4824412"/>
          </a:xfrm>
          <a:prstGeom prst="rect">
            <a:avLst/>
          </a:prstGeom>
          <a:noFill/>
          <a:ln>
            <a:miter lim="800000"/>
            <a:headEnd/>
            <a:tailEnd/>
          </a:ln>
        </p:spPr>
        <p:txBody>
          <a:bodyPr/>
          <a:lstStyle/>
          <a:p>
            <a:pPr>
              <a:lnSpc>
                <a:spcPct val="90000"/>
              </a:lnSpc>
            </a:pPr>
            <a:r>
              <a:rPr lang="ja-JP" altLang="en-US" dirty="0" smtClean="0"/>
              <a:t>業務説明書の記載事項</a:t>
            </a:r>
          </a:p>
          <a:p>
            <a:endParaRPr lang="ja-JP" altLang="en-US" dirty="0" smtClean="0"/>
          </a:p>
        </p:txBody>
      </p:sp>
      <p:sp>
        <p:nvSpPr>
          <p:cNvPr id="14340" name="Rectangle 6"/>
          <p:cNvSpPr>
            <a:spLocks noChangeArrowheads="1"/>
          </p:cNvSpPr>
          <p:nvPr/>
        </p:nvSpPr>
        <p:spPr bwMode="auto">
          <a:xfrm>
            <a:off x="1712914" y="2276475"/>
            <a:ext cx="1223962" cy="865188"/>
          </a:xfrm>
          <a:prstGeom prst="rect">
            <a:avLst/>
          </a:prstGeom>
          <a:solidFill>
            <a:srgbClr val="96A8C0"/>
          </a:solidFill>
          <a:ln w="9525">
            <a:noFill/>
            <a:miter lim="800000"/>
            <a:headEnd/>
            <a:tailEnd/>
          </a:ln>
          <a:effectLst>
            <a:prstShdw prst="shdw17" dist="17961" dir="2700000">
              <a:srgbClr val="5A6573"/>
            </a:prstShdw>
          </a:effectLst>
        </p:spPr>
        <p:txBody>
          <a:bodyPr wrap="none" anchor="ctr"/>
          <a:lstStyle/>
          <a:p>
            <a:pPr algn="ctr"/>
            <a:r>
              <a:rPr lang="ja-JP" altLang="en-US">
                <a:latin typeface="HGPｺﾞｼｯｸM" pitchFamily="50" charset="-128"/>
                <a:ea typeface="HGPｺﾞｼｯｸM" pitchFamily="50" charset="-128"/>
              </a:rPr>
              <a:t>目的</a:t>
            </a:r>
          </a:p>
        </p:txBody>
      </p:sp>
      <p:sp>
        <p:nvSpPr>
          <p:cNvPr id="14341" name="Rectangle 7"/>
          <p:cNvSpPr>
            <a:spLocks noChangeArrowheads="1"/>
          </p:cNvSpPr>
          <p:nvPr/>
        </p:nvSpPr>
        <p:spPr bwMode="auto">
          <a:xfrm>
            <a:off x="3009900" y="2276475"/>
            <a:ext cx="5183188" cy="865188"/>
          </a:xfrm>
          <a:prstGeom prst="rect">
            <a:avLst/>
          </a:prstGeom>
          <a:solidFill>
            <a:srgbClr val="D3DCE8"/>
          </a:solidFill>
          <a:ln w="9525">
            <a:noFill/>
            <a:miter lim="800000"/>
            <a:headEnd/>
            <a:tailEnd/>
          </a:ln>
          <a:effectLst>
            <a:prstShdw prst="shdw17" dist="17961" dir="2700000">
              <a:srgbClr val="7F848B"/>
            </a:prstShdw>
          </a:effectLst>
        </p:spPr>
        <p:txBody>
          <a:bodyPr anchor="ctr"/>
          <a:lstStyle/>
          <a:p>
            <a:r>
              <a:rPr kumimoji="1" lang="ja-JP" altLang="en-US">
                <a:solidFill>
                  <a:srgbClr val="000066"/>
                </a:solidFill>
                <a:latin typeface="HGPｺﾞｼｯｸM" pitchFamily="50" charset="-128"/>
                <a:ea typeface="HGPｺﾞｼｯｸM" pitchFamily="50" charset="-128"/>
              </a:rPr>
              <a:t>業務・システムの目的・機能、情報システムの管理・運用体制を明らかにする</a:t>
            </a:r>
          </a:p>
        </p:txBody>
      </p:sp>
      <p:sp>
        <p:nvSpPr>
          <p:cNvPr id="14342" name="Rectangle 8"/>
          <p:cNvSpPr>
            <a:spLocks noChangeArrowheads="1"/>
          </p:cNvSpPr>
          <p:nvPr/>
        </p:nvSpPr>
        <p:spPr bwMode="auto">
          <a:xfrm>
            <a:off x="1712914" y="3213102"/>
            <a:ext cx="1223962" cy="2016125"/>
          </a:xfrm>
          <a:prstGeom prst="rect">
            <a:avLst/>
          </a:prstGeom>
          <a:solidFill>
            <a:srgbClr val="96A8C0"/>
          </a:solidFill>
          <a:ln w="9525">
            <a:noFill/>
            <a:miter lim="800000"/>
            <a:headEnd/>
            <a:tailEnd/>
          </a:ln>
          <a:effectLst>
            <a:prstShdw prst="shdw17" dist="17961" dir="2700000">
              <a:srgbClr val="5A6573"/>
            </a:prstShdw>
          </a:effectLst>
        </p:spPr>
        <p:txBody>
          <a:bodyPr wrap="none" anchor="ctr"/>
          <a:lstStyle/>
          <a:p>
            <a:pPr algn="ctr"/>
            <a:r>
              <a:rPr lang="ja-JP" altLang="en-US">
                <a:latin typeface="HGPｺﾞｼｯｸM" pitchFamily="50" charset="-128"/>
                <a:ea typeface="HGPｺﾞｼｯｸM" pitchFamily="50" charset="-128"/>
              </a:rPr>
              <a:t>記述内容</a:t>
            </a:r>
          </a:p>
        </p:txBody>
      </p:sp>
      <p:sp>
        <p:nvSpPr>
          <p:cNvPr id="14343" name="Rectangle 9"/>
          <p:cNvSpPr>
            <a:spLocks noChangeArrowheads="1"/>
          </p:cNvSpPr>
          <p:nvPr/>
        </p:nvSpPr>
        <p:spPr bwMode="auto">
          <a:xfrm>
            <a:off x="3009900" y="3213102"/>
            <a:ext cx="5183188" cy="2016125"/>
          </a:xfrm>
          <a:prstGeom prst="rect">
            <a:avLst/>
          </a:prstGeom>
          <a:solidFill>
            <a:srgbClr val="D3DCE8"/>
          </a:solidFill>
          <a:ln w="9525">
            <a:noFill/>
            <a:miter lim="800000"/>
            <a:headEnd/>
            <a:tailEnd/>
          </a:ln>
          <a:effectLst>
            <a:prstShdw prst="shdw17" dist="17961" dir="2700000">
              <a:srgbClr val="7F848B"/>
            </a:prstShdw>
          </a:effectLst>
        </p:spPr>
        <p:txBody>
          <a:bodyPr anchor="ctr"/>
          <a:lstStyle/>
          <a:p>
            <a:pPr marL="271463" indent="-271463"/>
            <a:r>
              <a:rPr kumimoji="1" lang="ja-JP" altLang="en-US">
                <a:latin typeface="HGPｺﾞｼｯｸM" pitchFamily="50" charset="-128"/>
                <a:ea typeface="HGPｺﾞｼｯｸM" pitchFamily="50" charset="-128"/>
              </a:rPr>
              <a:t>目的・機能</a:t>
            </a:r>
            <a:r>
              <a:rPr kumimoji="1" lang="en-US" altLang="ja-JP">
                <a:latin typeface="HGPｺﾞｼｯｸM" pitchFamily="50" charset="-128"/>
                <a:ea typeface="HGPｺﾞｼｯｸM" pitchFamily="50" charset="-128"/>
              </a:rPr>
              <a:t/>
            </a:r>
            <a:br>
              <a:rPr kumimoji="1" lang="en-US" altLang="ja-JP">
                <a:latin typeface="HGPｺﾞｼｯｸM" pitchFamily="50" charset="-128"/>
                <a:ea typeface="HGPｺﾞｼｯｸM" pitchFamily="50" charset="-128"/>
              </a:rPr>
            </a:br>
            <a:r>
              <a:rPr kumimoji="1" lang="ja-JP" altLang="en-US">
                <a:latin typeface="HGPｺﾞｼｯｸM" pitchFamily="50" charset="-128"/>
                <a:ea typeface="HGPｺﾞｼｯｸM" pitchFamily="50" charset="-128"/>
              </a:rPr>
              <a:t>当該業務・システムの目的及び機能を記述する。</a:t>
            </a:r>
            <a:endParaRPr kumimoji="1" lang="en-US" altLang="ja-JP">
              <a:latin typeface="HGPｺﾞｼｯｸM" pitchFamily="50" charset="-128"/>
              <a:ea typeface="HGPｺﾞｼｯｸM" pitchFamily="50" charset="-128"/>
            </a:endParaRPr>
          </a:p>
          <a:p>
            <a:pPr marL="271463" indent="-271463"/>
            <a:r>
              <a:rPr kumimoji="1" lang="ja-JP" altLang="en-US">
                <a:latin typeface="HGPｺﾞｼｯｸM" pitchFamily="50" charset="-128"/>
                <a:ea typeface="HGPｺﾞｼｯｸM" pitchFamily="50" charset="-128"/>
              </a:rPr>
              <a:t>管理・運用体制図</a:t>
            </a:r>
            <a:r>
              <a:rPr kumimoji="1" lang="en-US" altLang="ja-JP">
                <a:latin typeface="HGPｺﾞｼｯｸM" pitchFamily="50" charset="-128"/>
                <a:ea typeface="HGPｺﾞｼｯｸM" pitchFamily="50" charset="-128"/>
              </a:rPr>
              <a:t/>
            </a:r>
            <a:br>
              <a:rPr kumimoji="1" lang="en-US" altLang="ja-JP">
                <a:latin typeface="HGPｺﾞｼｯｸM" pitchFamily="50" charset="-128"/>
                <a:ea typeface="HGPｺﾞｼｯｸM" pitchFamily="50" charset="-128"/>
              </a:rPr>
            </a:br>
            <a:r>
              <a:rPr kumimoji="1" lang="ja-JP" altLang="en-US">
                <a:latin typeface="HGPｺﾞｼｯｸM" pitchFamily="50" charset="-128"/>
                <a:ea typeface="HGPｺﾞｼｯｸM" pitchFamily="50" charset="-128"/>
              </a:rPr>
              <a:t>業務・システムで用いる情報システムの管理・運用に係る現行の体制を図式化する。</a:t>
            </a:r>
          </a:p>
        </p:txBody>
      </p:sp>
      <p:sp>
        <p:nvSpPr>
          <p:cNvPr id="8" name="スライド番号プレースホルダ 7"/>
          <p:cNvSpPr>
            <a:spLocks noGrp="1"/>
          </p:cNvSpPr>
          <p:nvPr>
            <p:ph type="sldNum" sz="quarter" idx="12"/>
          </p:nvPr>
        </p:nvSpPr>
        <p:spPr/>
        <p:txBody>
          <a:bodyPr/>
          <a:lstStyle/>
          <a:p>
            <a:pPr>
              <a:defRPr/>
            </a:pPr>
            <a:fld id="{D621E1BB-622A-4911-850A-7B92612ABE57}" type="slidenum">
              <a:rPr lang="ja-JP" altLang="en-US" smtClean="0"/>
              <a:pPr>
                <a:defRPr/>
              </a:pPr>
              <a:t>11</a:t>
            </a:fld>
            <a:endParaRPr lang="en-US" altLang="ja-JP"/>
          </a:p>
        </p:txBody>
      </p:sp>
      <p:sp>
        <p:nvSpPr>
          <p:cNvPr id="10" name="Rectangle 2"/>
          <p:cNvSpPr txBox="1">
            <a:spLocks noChangeArrowheads="1"/>
          </p:cNvSpPr>
          <p:nvPr/>
        </p:nvSpPr>
        <p:spPr bwMode="auto">
          <a:xfrm>
            <a:off x="495300" y="404813"/>
            <a:ext cx="9410700" cy="792162"/>
          </a:xfrm>
          <a:prstGeom prst="rect">
            <a:avLst/>
          </a:prstGeom>
          <a:noFill/>
          <a:ln>
            <a:miter lim="800000"/>
            <a:headEnd/>
            <a:tailEnd/>
          </a:ln>
        </p:spPr>
        <p:txBody>
          <a:bodyPr vert="horz" wrap="square" lIns="91440" tIns="45720" rIns="91440" bIns="45720" numCol="1" anchor="ctr" anchorCtr="0" compatLnSpc="1">
            <a:prstTxWarp prst="textNoShape">
              <a:avLst/>
            </a:prstTxWarp>
          </a:bodyPr>
          <a:lstStyle/>
          <a:p>
            <a:pPr eaLnBrk="1" hangingPunct="1"/>
            <a:r>
              <a:rPr kumimoji="1" lang="ja-JP" altLang="en-US" sz="2800" b="1" kern="0" dirty="0" smtClean="0">
                <a:solidFill>
                  <a:prstClr val="black"/>
                </a:solidFill>
                <a:latin typeface="HGPｺﾞｼｯｸM" pitchFamily="50" charset="-128"/>
                <a:ea typeface="HGPｺﾞｼｯｸM" pitchFamily="50" charset="-128"/>
                <a:cs typeface="+mj-cs"/>
              </a:rPr>
              <a:t>７</a:t>
            </a:r>
            <a:r>
              <a:rPr kumimoji="1" lang="ja-JP" altLang="ja-JP" sz="2800" b="1" kern="0" dirty="0" smtClean="0">
                <a:solidFill>
                  <a:prstClr val="black"/>
                </a:solidFill>
                <a:latin typeface="HGPｺﾞｼｯｸM" pitchFamily="50" charset="-128"/>
                <a:ea typeface="HGPｺﾞｼｯｸM" pitchFamily="50" charset="-128"/>
                <a:cs typeface="+mj-cs"/>
              </a:rPr>
              <a:t>．</a:t>
            </a:r>
            <a:r>
              <a:rPr kumimoji="1" lang="ja-JP" altLang="en-US" sz="2800" b="1" kern="0" dirty="0" smtClean="0">
                <a:solidFill>
                  <a:prstClr val="black"/>
                </a:solidFill>
                <a:latin typeface="HGPｺﾞｼｯｸM" pitchFamily="50" charset="-128"/>
                <a:ea typeface="HGPｺﾞｼｯｸM" pitchFamily="50" charset="-128"/>
                <a:cs typeface="+mj-cs"/>
              </a:rPr>
              <a:t>主なＥＡドキュメントの作成方法　</a:t>
            </a:r>
            <a:r>
              <a:rPr kumimoji="1" lang="ja-JP" altLang="en-US" sz="2400" b="1" kern="0" dirty="0" smtClean="0">
                <a:solidFill>
                  <a:prstClr val="black"/>
                </a:solidFill>
                <a:latin typeface="HGPｺﾞｼｯｸM" pitchFamily="50" charset="-128"/>
                <a:ea typeface="HGPｺﾞｼｯｸM" pitchFamily="50" charset="-128"/>
                <a:cs typeface="+mj-cs"/>
              </a:rPr>
              <a:t>～業務説明書①～</a:t>
            </a:r>
            <a:endParaRPr kumimoji="1" lang="ja-JP" altLang="ja-JP" sz="2800" b="1" i="0" u="none" strike="noStrike" kern="0" cap="none" spc="0" normalizeH="0" baseline="0" noProof="0" dirty="0" smtClean="0">
              <a:ln>
                <a:noFill/>
              </a:ln>
              <a:solidFill>
                <a:schemeClr val="tx1"/>
              </a:solidFill>
              <a:effectLst/>
              <a:uLnTx/>
              <a:uFillTx/>
              <a:latin typeface="HGPｺﾞｼｯｸM" pitchFamily="50" charset="-128"/>
              <a:ea typeface="HGPｺﾞｼｯｸM" pitchFamily="50" charset="-128"/>
              <a:cs typeface="+mj-cs"/>
            </a:endParaRPr>
          </a:p>
        </p:txBody>
      </p:sp>
      <p:sp>
        <p:nvSpPr>
          <p:cNvPr id="11" name="フッター プレースホルダ 50"/>
          <p:cNvSpPr>
            <a:spLocks noGrp="1"/>
          </p:cNvSpPr>
          <p:nvPr>
            <p:ph type="ftr" sz="quarter" idx="4294967295"/>
          </p:nvPr>
        </p:nvSpPr>
        <p:spPr>
          <a:xfrm>
            <a:off x="3002784" y="6417360"/>
            <a:ext cx="3900433" cy="252000"/>
          </a:xfrm>
          <a:prstGeom prst="rect">
            <a:avLst/>
          </a:prstGeom>
        </p:spPr>
        <p:txBody>
          <a:bodyPr anchor="ctr"/>
          <a:lstStyle/>
          <a:p>
            <a:pPr algn="ctr">
              <a:defRPr/>
            </a:pPr>
            <a:r>
              <a:rPr lang="en-US" altLang="ja-JP" sz="1000" dirty="0" smtClean="0">
                <a:latin typeface="+mj-ea"/>
                <a:ea typeface="+mj-ea"/>
              </a:rPr>
              <a:t>4-1 </a:t>
            </a:r>
            <a:r>
              <a:rPr lang="ja-JP" altLang="en-US" sz="1000" dirty="0" smtClean="0">
                <a:latin typeface="+mj-ea"/>
                <a:ea typeface="+mj-ea"/>
              </a:rPr>
              <a:t>住民視点の行政サービス提供に向けた業務分析手法</a:t>
            </a:r>
            <a:endParaRPr lang="en-US" altLang="ja-JP" sz="1000" dirty="0">
              <a:latin typeface="+mj-ea"/>
              <a:ea typeface="+mj-ea"/>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3"/>
          <p:cNvSpPr>
            <a:spLocks noGrp="1" noChangeArrowheads="1"/>
          </p:cNvSpPr>
          <p:nvPr>
            <p:ph type="body" idx="4294967295"/>
          </p:nvPr>
        </p:nvSpPr>
        <p:spPr bwMode="auto">
          <a:xfrm>
            <a:off x="56456" y="1341438"/>
            <a:ext cx="8915400" cy="4824412"/>
          </a:xfrm>
          <a:prstGeom prst="rect">
            <a:avLst/>
          </a:prstGeom>
          <a:noFill/>
          <a:ln>
            <a:miter lim="800000"/>
            <a:headEnd/>
            <a:tailEnd/>
          </a:ln>
        </p:spPr>
        <p:txBody>
          <a:bodyPr/>
          <a:lstStyle/>
          <a:p>
            <a:pPr marL="538163" indent="-174625">
              <a:lnSpc>
                <a:spcPct val="90000"/>
              </a:lnSpc>
            </a:pPr>
            <a:r>
              <a:rPr lang="ja-JP" altLang="en-US" sz="2800" dirty="0" smtClean="0">
                <a:latin typeface="HGPｺﾞｼｯｸM" pitchFamily="50" charset="-128"/>
                <a:ea typeface="HGPｺﾞｼｯｸM" pitchFamily="50" charset="-128"/>
              </a:rPr>
              <a:t>業務説明書の作成方法</a:t>
            </a:r>
          </a:p>
          <a:p>
            <a:endParaRPr lang="ja-JP" altLang="en-US" dirty="0" smtClean="0">
              <a:latin typeface="HGPｺﾞｼｯｸM" pitchFamily="50" charset="-128"/>
              <a:ea typeface="HGPｺﾞｼｯｸM" pitchFamily="50" charset="-128"/>
            </a:endParaRPr>
          </a:p>
        </p:txBody>
      </p:sp>
      <p:sp>
        <p:nvSpPr>
          <p:cNvPr id="15364" name="Rectangle 5"/>
          <p:cNvSpPr>
            <a:spLocks noChangeArrowheads="1"/>
          </p:cNvSpPr>
          <p:nvPr/>
        </p:nvSpPr>
        <p:spPr bwMode="auto">
          <a:xfrm>
            <a:off x="688283" y="1844675"/>
            <a:ext cx="2449513" cy="360363"/>
          </a:xfrm>
          <a:prstGeom prst="rect">
            <a:avLst/>
          </a:prstGeom>
          <a:solidFill>
            <a:srgbClr val="3E5E84"/>
          </a:solidFill>
          <a:ln w="9525">
            <a:noFill/>
            <a:miter lim="800000"/>
            <a:headEnd/>
            <a:tailEnd/>
          </a:ln>
          <a:effectLst>
            <a:prstShdw prst="shdw17" dist="17961" dir="2700000">
              <a:srgbClr val="25384F"/>
            </a:prstShdw>
          </a:effectLst>
        </p:spPr>
        <p:txBody>
          <a:bodyPr wrap="none" anchor="ctr"/>
          <a:lstStyle/>
          <a:p>
            <a:r>
              <a:rPr kumimoji="1" lang="ja-JP" altLang="en-US" b="1">
                <a:solidFill>
                  <a:schemeClr val="bg1"/>
                </a:solidFill>
                <a:latin typeface="HGPｺﾞｼｯｸM" pitchFamily="50" charset="-128"/>
                <a:ea typeface="HGPｺﾞｼｯｸM" pitchFamily="50" charset="-128"/>
              </a:rPr>
              <a:t>目的・機能の記載例</a:t>
            </a:r>
          </a:p>
        </p:txBody>
      </p:sp>
      <p:sp>
        <p:nvSpPr>
          <p:cNvPr id="15365" name="Rectangle 7"/>
          <p:cNvSpPr>
            <a:spLocks noChangeArrowheads="1"/>
          </p:cNvSpPr>
          <p:nvPr/>
        </p:nvSpPr>
        <p:spPr bwMode="auto">
          <a:xfrm>
            <a:off x="688281" y="2276475"/>
            <a:ext cx="8858250" cy="647700"/>
          </a:xfrm>
          <a:prstGeom prst="rect">
            <a:avLst/>
          </a:prstGeom>
          <a:solidFill>
            <a:srgbClr val="D3DCE8"/>
          </a:solidFill>
          <a:ln w="9525">
            <a:noFill/>
            <a:miter lim="800000"/>
            <a:headEnd/>
            <a:tailEnd/>
          </a:ln>
          <a:effectLst>
            <a:prstShdw prst="shdw17" dist="17961" dir="2700000">
              <a:srgbClr val="7F848B"/>
            </a:prstShdw>
          </a:effectLst>
        </p:spPr>
        <p:txBody>
          <a:bodyPr anchor="ctr"/>
          <a:lstStyle/>
          <a:p>
            <a:r>
              <a:rPr kumimoji="1" lang="ja-JP" altLang="en-US" sz="1200">
                <a:latin typeface="HGPｺﾞｼｯｸM" pitchFamily="50" charset="-128"/>
                <a:ea typeface="HGPｺﾞｼｯｸM" pitchFamily="50" charset="-128"/>
              </a:rPr>
              <a:t>○○○業務は、○○県で実施する△△△及び</a:t>
            </a:r>
            <a:r>
              <a:rPr kumimoji="1" lang="en-US" altLang="ja-JP" sz="1200">
                <a:latin typeface="HGPｺﾞｼｯｸM" pitchFamily="50" charset="-128"/>
                <a:ea typeface="HGPｺﾞｼｯｸM" pitchFamily="50" charset="-128"/>
              </a:rPr>
              <a:t>×××</a:t>
            </a:r>
            <a:r>
              <a:rPr kumimoji="1" lang="ja-JP" altLang="en-US" sz="1200">
                <a:latin typeface="HGPｺﾞｼｯｸM" pitchFamily="50" charset="-128"/>
                <a:ea typeface="HGPｺﾞｼｯｸM" pitchFamily="50" charset="-128"/>
              </a:rPr>
              <a:t>に係る□□□申請・届出等の処理、△△料の徴収、</a:t>
            </a:r>
            <a:r>
              <a:rPr kumimoji="1" lang="en-US" altLang="ja-JP" sz="1200">
                <a:latin typeface="HGPｺﾞｼｯｸM" pitchFamily="50" charset="-128"/>
                <a:ea typeface="HGPｺﾞｼｯｸM" pitchFamily="50" charset="-128"/>
              </a:rPr>
              <a:t>××</a:t>
            </a:r>
            <a:r>
              <a:rPr kumimoji="1" lang="ja-JP" altLang="en-US" sz="1200">
                <a:latin typeface="HGPｺﾞｼｯｸM" pitchFamily="50" charset="-128"/>
                <a:ea typeface="HGPｺﾞｼｯｸM" pitchFamily="50" charset="-128"/>
              </a:rPr>
              <a:t>に係る監督、□□の管理、□</a:t>
            </a:r>
            <a:r>
              <a:rPr kumimoji="1" lang="en-US" altLang="ja-JP" sz="1200">
                <a:latin typeface="HGPｺﾞｼｯｸM" pitchFamily="50" charset="-128"/>
                <a:ea typeface="HGPｺﾞｼｯｸM" pitchFamily="50" charset="-128"/>
              </a:rPr>
              <a:t>×</a:t>
            </a:r>
            <a:r>
              <a:rPr kumimoji="1" lang="ja-JP" altLang="en-US" sz="1200">
                <a:latin typeface="HGPｺﾞｼｯｸM" pitchFamily="50" charset="-128"/>
                <a:ea typeface="HGPｺﾞｼｯｸM" pitchFamily="50" charset="-128"/>
              </a:rPr>
              <a:t>の障害防止、技術計算、統計作成、電子情報提供等の△△△及び</a:t>
            </a:r>
            <a:r>
              <a:rPr kumimoji="1" lang="en-US" altLang="ja-JP" sz="1200">
                <a:latin typeface="HGPｺﾞｼｯｸM" pitchFamily="50" charset="-128"/>
                <a:ea typeface="HGPｺﾞｼｯｸM" pitchFamily="50" charset="-128"/>
              </a:rPr>
              <a:t>×××</a:t>
            </a:r>
            <a:r>
              <a:rPr kumimoji="1" lang="ja-JP" altLang="en-US" sz="1200">
                <a:latin typeface="HGPｺﾞｼｯｸM" pitchFamily="50" charset="-128"/>
                <a:ea typeface="HGPｺﾞｼｯｸM" pitchFamily="50" charset="-128"/>
              </a:rPr>
              <a:t>に係る業務であり、○○○システムにより、これらに係る一連の事務を処理する。</a:t>
            </a:r>
          </a:p>
        </p:txBody>
      </p:sp>
      <p:sp>
        <p:nvSpPr>
          <p:cNvPr id="15366" name="Rectangle 8"/>
          <p:cNvSpPr>
            <a:spLocks noChangeArrowheads="1"/>
          </p:cNvSpPr>
          <p:nvPr/>
        </p:nvSpPr>
        <p:spPr bwMode="auto">
          <a:xfrm>
            <a:off x="3425132" y="4148140"/>
            <a:ext cx="1584325" cy="504825"/>
          </a:xfrm>
          <a:prstGeom prst="rect">
            <a:avLst/>
          </a:prstGeom>
          <a:solidFill>
            <a:srgbClr val="B2D6AC"/>
          </a:solidFill>
          <a:ln w="9525">
            <a:noFill/>
            <a:miter lim="800000"/>
            <a:headEnd/>
            <a:tailEnd/>
          </a:ln>
          <a:effectLst>
            <a:prstShdw prst="shdw17" dist="17961" dir="2700000">
              <a:srgbClr val="6B8067"/>
            </a:prstShdw>
          </a:effectLst>
        </p:spPr>
        <p:txBody>
          <a:bodyPr wrap="none" anchor="ctr"/>
          <a:lstStyle/>
          <a:p>
            <a:pPr algn="ctr"/>
            <a:r>
              <a:rPr lang="ja-JP" altLang="en-US" sz="1200">
                <a:latin typeface="HGPｺﾞｼｯｸM" pitchFamily="50" charset="-128"/>
                <a:ea typeface="HGPｺﾞｼｯｸM" pitchFamily="50" charset="-128"/>
              </a:rPr>
              <a:t>情報システム管理者</a:t>
            </a:r>
          </a:p>
          <a:p>
            <a:pPr algn="ctr"/>
            <a:r>
              <a:rPr lang="en-US" altLang="ja-JP" sz="1200">
                <a:latin typeface="HGPｺﾞｼｯｸM" pitchFamily="50" charset="-128"/>
                <a:ea typeface="HGPｺﾞｼｯｸM" pitchFamily="50" charset="-128"/>
              </a:rPr>
              <a:t>XX</a:t>
            </a:r>
            <a:r>
              <a:rPr lang="ja-JP" altLang="en-US" sz="1200">
                <a:latin typeface="HGPｺﾞｼｯｸM" pitchFamily="50" charset="-128"/>
                <a:ea typeface="HGPｺﾞｼｯｸM" pitchFamily="50" charset="-128"/>
              </a:rPr>
              <a:t>課長</a:t>
            </a:r>
          </a:p>
        </p:txBody>
      </p:sp>
      <p:sp>
        <p:nvSpPr>
          <p:cNvPr id="15367" name="Rectangle 9"/>
          <p:cNvSpPr>
            <a:spLocks noChangeArrowheads="1"/>
          </p:cNvSpPr>
          <p:nvPr/>
        </p:nvSpPr>
        <p:spPr bwMode="auto">
          <a:xfrm>
            <a:off x="1696344" y="4868865"/>
            <a:ext cx="1584325" cy="504825"/>
          </a:xfrm>
          <a:prstGeom prst="rect">
            <a:avLst/>
          </a:prstGeom>
          <a:solidFill>
            <a:srgbClr val="B2D6AC"/>
          </a:solidFill>
          <a:ln w="9525">
            <a:noFill/>
            <a:miter lim="800000"/>
            <a:headEnd/>
            <a:tailEnd/>
          </a:ln>
          <a:effectLst>
            <a:prstShdw prst="shdw17" dist="17961" dir="2700000">
              <a:srgbClr val="6B8067"/>
            </a:prstShdw>
          </a:effectLst>
        </p:spPr>
        <p:txBody>
          <a:bodyPr wrap="none" anchor="ctr"/>
          <a:lstStyle/>
          <a:p>
            <a:pPr algn="ctr"/>
            <a:r>
              <a:rPr lang="ja-JP" altLang="en-US" sz="1200">
                <a:latin typeface="HGPｺﾞｼｯｸM" pitchFamily="50" charset="-128"/>
                <a:ea typeface="HGPｺﾞｼｯｸM" pitchFamily="50" charset="-128"/>
              </a:rPr>
              <a:t>総括担当者</a:t>
            </a:r>
          </a:p>
          <a:p>
            <a:pPr algn="ctr"/>
            <a:r>
              <a:rPr lang="en-US" altLang="ja-JP" sz="1200">
                <a:latin typeface="HGPｺﾞｼｯｸM" pitchFamily="50" charset="-128"/>
                <a:ea typeface="HGPｺﾞｼｯｸM" pitchFamily="50" charset="-128"/>
              </a:rPr>
              <a:t>XX</a:t>
            </a:r>
            <a:r>
              <a:rPr lang="ja-JP" altLang="en-US" sz="1200">
                <a:latin typeface="HGPｺﾞｼｯｸM" pitchFamily="50" charset="-128"/>
                <a:ea typeface="HGPｺﾞｼｯｸM" pitchFamily="50" charset="-128"/>
              </a:rPr>
              <a:t>課長補佐</a:t>
            </a:r>
          </a:p>
        </p:txBody>
      </p:sp>
      <p:sp>
        <p:nvSpPr>
          <p:cNvPr id="15368" name="Rectangle 10"/>
          <p:cNvSpPr>
            <a:spLocks noChangeArrowheads="1"/>
          </p:cNvSpPr>
          <p:nvPr/>
        </p:nvSpPr>
        <p:spPr bwMode="auto">
          <a:xfrm>
            <a:off x="832745" y="5588002"/>
            <a:ext cx="1584325" cy="504825"/>
          </a:xfrm>
          <a:prstGeom prst="rect">
            <a:avLst/>
          </a:prstGeom>
          <a:solidFill>
            <a:srgbClr val="B2D6AC"/>
          </a:solidFill>
          <a:ln w="9525">
            <a:noFill/>
            <a:miter lim="800000"/>
            <a:headEnd/>
            <a:tailEnd/>
          </a:ln>
          <a:effectLst>
            <a:prstShdw prst="shdw17" dist="17961" dir="2700000">
              <a:srgbClr val="6B8067"/>
            </a:prstShdw>
          </a:effectLst>
        </p:spPr>
        <p:txBody>
          <a:bodyPr wrap="none" anchor="ctr"/>
          <a:lstStyle/>
          <a:p>
            <a:pPr algn="ctr"/>
            <a:r>
              <a:rPr lang="ja-JP" altLang="en-US" sz="1200">
                <a:latin typeface="HGPｺﾞｼｯｸM" pitchFamily="50" charset="-128"/>
                <a:ea typeface="HGPｺﾞｼｯｸM" pitchFamily="50" charset="-128"/>
              </a:rPr>
              <a:t>システム企画担当者</a:t>
            </a:r>
          </a:p>
          <a:p>
            <a:pPr algn="ctr"/>
            <a:r>
              <a:rPr lang="en-US" altLang="ja-JP" sz="1200">
                <a:latin typeface="HGPｺﾞｼｯｸM" pitchFamily="50" charset="-128"/>
                <a:ea typeface="HGPｺﾞｼｯｸM" pitchFamily="50" charset="-128"/>
              </a:rPr>
              <a:t>XX</a:t>
            </a:r>
            <a:r>
              <a:rPr lang="ja-JP" altLang="en-US" sz="1200">
                <a:latin typeface="HGPｺﾞｼｯｸM" pitchFamily="50" charset="-128"/>
                <a:ea typeface="HGPｺﾞｼｯｸM" pitchFamily="50" charset="-128"/>
              </a:rPr>
              <a:t>係長</a:t>
            </a:r>
          </a:p>
        </p:txBody>
      </p:sp>
      <p:sp>
        <p:nvSpPr>
          <p:cNvPr id="15369" name="Rectangle 11"/>
          <p:cNvSpPr>
            <a:spLocks noChangeArrowheads="1"/>
          </p:cNvSpPr>
          <p:nvPr/>
        </p:nvSpPr>
        <p:spPr bwMode="auto">
          <a:xfrm>
            <a:off x="2632969" y="5588002"/>
            <a:ext cx="1584325" cy="504825"/>
          </a:xfrm>
          <a:prstGeom prst="rect">
            <a:avLst/>
          </a:prstGeom>
          <a:solidFill>
            <a:srgbClr val="B2D6AC"/>
          </a:solidFill>
          <a:ln w="9525">
            <a:noFill/>
            <a:miter lim="800000"/>
            <a:headEnd/>
            <a:tailEnd/>
          </a:ln>
          <a:effectLst>
            <a:prstShdw prst="shdw17" dist="17961" dir="2700000">
              <a:srgbClr val="6B8067"/>
            </a:prstShdw>
          </a:effectLst>
        </p:spPr>
        <p:txBody>
          <a:bodyPr wrap="none" anchor="ctr"/>
          <a:lstStyle/>
          <a:p>
            <a:pPr algn="ctr"/>
            <a:r>
              <a:rPr lang="ja-JP" altLang="en-US" sz="1200">
                <a:latin typeface="HGPｺﾞｼｯｸM" pitchFamily="50" charset="-128"/>
                <a:ea typeface="HGPｺﾞｼｯｸM" pitchFamily="50" charset="-128"/>
              </a:rPr>
              <a:t>調達担当者</a:t>
            </a:r>
          </a:p>
          <a:p>
            <a:pPr algn="ctr"/>
            <a:r>
              <a:rPr lang="en-US" altLang="ja-JP" sz="1200">
                <a:latin typeface="HGPｺﾞｼｯｸM" pitchFamily="50" charset="-128"/>
                <a:ea typeface="HGPｺﾞｼｯｸM" pitchFamily="50" charset="-128"/>
              </a:rPr>
              <a:t>XX</a:t>
            </a:r>
            <a:r>
              <a:rPr lang="ja-JP" altLang="en-US" sz="1200">
                <a:latin typeface="HGPｺﾞｼｯｸM" pitchFamily="50" charset="-128"/>
                <a:ea typeface="HGPｺﾞｼｯｸM" pitchFamily="50" charset="-128"/>
              </a:rPr>
              <a:t>係長</a:t>
            </a:r>
          </a:p>
        </p:txBody>
      </p:sp>
      <p:sp>
        <p:nvSpPr>
          <p:cNvPr id="15370" name="Rectangle 12"/>
          <p:cNvSpPr>
            <a:spLocks noChangeArrowheads="1"/>
          </p:cNvSpPr>
          <p:nvPr/>
        </p:nvSpPr>
        <p:spPr bwMode="auto">
          <a:xfrm>
            <a:off x="5296794" y="4868865"/>
            <a:ext cx="1584325" cy="504825"/>
          </a:xfrm>
          <a:prstGeom prst="rect">
            <a:avLst/>
          </a:prstGeom>
          <a:solidFill>
            <a:srgbClr val="B2D6AC"/>
          </a:solidFill>
          <a:ln w="9525">
            <a:noFill/>
            <a:miter lim="800000"/>
            <a:headEnd/>
            <a:tailEnd/>
          </a:ln>
          <a:effectLst>
            <a:prstShdw prst="shdw17" dist="17961" dir="2700000">
              <a:srgbClr val="6B8067"/>
            </a:prstShdw>
          </a:effectLst>
        </p:spPr>
        <p:txBody>
          <a:bodyPr wrap="none" anchor="ctr"/>
          <a:lstStyle/>
          <a:p>
            <a:pPr algn="ctr"/>
            <a:r>
              <a:rPr lang="ja-JP" altLang="en-US" sz="1200">
                <a:latin typeface="HGPｺﾞｼｯｸM" pitchFamily="50" charset="-128"/>
                <a:ea typeface="HGPｺﾞｼｯｸM" pitchFamily="50" charset="-128"/>
              </a:rPr>
              <a:t>運用担当者</a:t>
            </a:r>
          </a:p>
          <a:p>
            <a:pPr algn="ctr"/>
            <a:r>
              <a:rPr lang="en-US" altLang="ja-JP" sz="1200">
                <a:latin typeface="HGPｺﾞｼｯｸM" pitchFamily="50" charset="-128"/>
                <a:ea typeface="HGPｺﾞｼｯｸM" pitchFamily="50" charset="-128"/>
              </a:rPr>
              <a:t>XX</a:t>
            </a:r>
            <a:r>
              <a:rPr lang="ja-JP" altLang="en-US" sz="1200">
                <a:latin typeface="HGPｺﾞｼｯｸM" pitchFamily="50" charset="-128"/>
                <a:ea typeface="HGPｺﾞｼｯｸM" pitchFamily="50" charset="-128"/>
              </a:rPr>
              <a:t>課長補佐</a:t>
            </a:r>
          </a:p>
        </p:txBody>
      </p:sp>
      <p:sp>
        <p:nvSpPr>
          <p:cNvPr id="15371" name="Rectangle 13"/>
          <p:cNvSpPr>
            <a:spLocks noChangeArrowheads="1"/>
          </p:cNvSpPr>
          <p:nvPr/>
        </p:nvSpPr>
        <p:spPr bwMode="auto">
          <a:xfrm>
            <a:off x="4433194" y="5588002"/>
            <a:ext cx="1584325" cy="504825"/>
          </a:xfrm>
          <a:prstGeom prst="rect">
            <a:avLst/>
          </a:prstGeom>
          <a:solidFill>
            <a:srgbClr val="B2D6AC"/>
          </a:solidFill>
          <a:ln w="9525">
            <a:noFill/>
            <a:miter lim="800000"/>
            <a:headEnd/>
            <a:tailEnd/>
          </a:ln>
          <a:effectLst>
            <a:prstShdw prst="shdw17" dist="17961" dir="2700000">
              <a:srgbClr val="6B8067"/>
            </a:prstShdw>
          </a:effectLst>
        </p:spPr>
        <p:txBody>
          <a:bodyPr wrap="none" anchor="ctr"/>
          <a:lstStyle/>
          <a:p>
            <a:pPr algn="ctr"/>
            <a:r>
              <a:rPr lang="ja-JP" altLang="en-US" sz="1200">
                <a:latin typeface="HGPｺﾞｼｯｸM" pitchFamily="50" charset="-128"/>
                <a:ea typeface="HGPｺﾞｼｯｸM" pitchFamily="50" charset="-128"/>
              </a:rPr>
              <a:t>データ整備担当者</a:t>
            </a:r>
          </a:p>
          <a:p>
            <a:pPr algn="ctr"/>
            <a:r>
              <a:rPr lang="en-US" altLang="ja-JP" sz="1200">
                <a:latin typeface="HGPｺﾞｼｯｸM" pitchFamily="50" charset="-128"/>
                <a:ea typeface="HGPｺﾞｼｯｸM" pitchFamily="50" charset="-128"/>
              </a:rPr>
              <a:t>XX</a:t>
            </a:r>
            <a:r>
              <a:rPr lang="ja-JP" altLang="en-US" sz="1200">
                <a:latin typeface="HGPｺﾞｼｯｸM" pitchFamily="50" charset="-128"/>
                <a:ea typeface="HGPｺﾞｼｯｸM" pitchFamily="50" charset="-128"/>
              </a:rPr>
              <a:t>係長</a:t>
            </a:r>
          </a:p>
        </p:txBody>
      </p:sp>
      <p:sp>
        <p:nvSpPr>
          <p:cNvPr id="15372" name="Rectangle 14"/>
          <p:cNvSpPr>
            <a:spLocks noChangeArrowheads="1"/>
          </p:cNvSpPr>
          <p:nvPr/>
        </p:nvSpPr>
        <p:spPr bwMode="auto">
          <a:xfrm>
            <a:off x="6233419" y="5588002"/>
            <a:ext cx="1584325" cy="504825"/>
          </a:xfrm>
          <a:prstGeom prst="rect">
            <a:avLst/>
          </a:prstGeom>
          <a:solidFill>
            <a:srgbClr val="B2D6AC"/>
          </a:solidFill>
          <a:ln w="9525">
            <a:noFill/>
            <a:miter lim="800000"/>
            <a:headEnd/>
            <a:tailEnd/>
          </a:ln>
          <a:effectLst>
            <a:prstShdw prst="shdw17" dist="17961" dir="2700000">
              <a:srgbClr val="6B8067"/>
            </a:prstShdw>
          </a:effectLst>
        </p:spPr>
        <p:txBody>
          <a:bodyPr wrap="none" anchor="ctr"/>
          <a:lstStyle/>
          <a:p>
            <a:pPr algn="ctr"/>
            <a:r>
              <a:rPr lang="ja-JP" altLang="en-US" sz="1200">
                <a:latin typeface="HGPｺﾞｼｯｸM" pitchFamily="50" charset="-128"/>
                <a:ea typeface="HGPｺﾞｼｯｸM" pitchFamily="50" charset="-128"/>
              </a:rPr>
              <a:t>機器等整備担当者</a:t>
            </a:r>
          </a:p>
          <a:p>
            <a:pPr algn="ctr"/>
            <a:r>
              <a:rPr lang="en-US" altLang="ja-JP" sz="1200">
                <a:latin typeface="HGPｺﾞｼｯｸM" pitchFamily="50" charset="-128"/>
                <a:ea typeface="HGPｺﾞｼｯｸM" pitchFamily="50" charset="-128"/>
              </a:rPr>
              <a:t>XX</a:t>
            </a:r>
            <a:r>
              <a:rPr lang="ja-JP" altLang="en-US" sz="1200">
                <a:latin typeface="HGPｺﾞｼｯｸM" pitchFamily="50" charset="-128"/>
                <a:ea typeface="HGPｺﾞｼｯｸM" pitchFamily="50" charset="-128"/>
              </a:rPr>
              <a:t>係長</a:t>
            </a:r>
          </a:p>
        </p:txBody>
      </p:sp>
      <p:sp>
        <p:nvSpPr>
          <p:cNvPr id="15373" name="Rectangle 15"/>
          <p:cNvSpPr>
            <a:spLocks noChangeArrowheads="1"/>
          </p:cNvSpPr>
          <p:nvPr/>
        </p:nvSpPr>
        <p:spPr bwMode="auto">
          <a:xfrm>
            <a:off x="688281" y="3644902"/>
            <a:ext cx="2881314" cy="360363"/>
          </a:xfrm>
          <a:prstGeom prst="rect">
            <a:avLst/>
          </a:prstGeom>
          <a:solidFill>
            <a:srgbClr val="2D6C7B"/>
          </a:solidFill>
          <a:ln w="9525">
            <a:noFill/>
            <a:miter lim="800000"/>
            <a:headEnd/>
            <a:tailEnd/>
          </a:ln>
          <a:effectLst>
            <a:prstShdw prst="shdw17" dist="17961" dir="2700000">
              <a:srgbClr val="1B414A"/>
            </a:prstShdw>
          </a:effectLst>
        </p:spPr>
        <p:txBody>
          <a:bodyPr wrap="none" anchor="ctr"/>
          <a:lstStyle/>
          <a:p>
            <a:r>
              <a:rPr kumimoji="1" lang="ja-JP" altLang="en-US" b="1">
                <a:solidFill>
                  <a:schemeClr val="bg1"/>
                </a:solidFill>
                <a:latin typeface="HGPｺﾞｼｯｸM" pitchFamily="50" charset="-128"/>
                <a:ea typeface="HGPｺﾞｼｯｸM" pitchFamily="50" charset="-128"/>
              </a:rPr>
              <a:t>管理・運用体制の記載例</a:t>
            </a:r>
          </a:p>
        </p:txBody>
      </p:sp>
      <p:cxnSp>
        <p:nvCxnSpPr>
          <p:cNvPr id="15374" name="AutoShape 16"/>
          <p:cNvCxnSpPr>
            <a:cxnSpLocks noChangeShapeType="1"/>
            <a:stCxn id="15366" idx="2"/>
            <a:endCxn id="15367" idx="0"/>
          </p:cNvCxnSpPr>
          <p:nvPr/>
        </p:nvCxnSpPr>
        <p:spPr bwMode="auto">
          <a:xfrm rot="5400000">
            <a:off x="3244950" y="3896519"/>
            <a:ext cx="215900" cy="1728788"/>
          </a:xfrm>
          <a:prstGeom prst="bentConnector3">
            <a:avLst>
              <a:gd name="adj1" fmla="val 50000"/>
            </a:avLst>
          </a:prstGeom>
          <a:noFill/>
          <a:ln w="19050">
            <a:solidFill>
              <a:schemeClr val="tx1"/>
            </a:solidFill>
            <a:miter lim="800000"/>
            <a:headEnd/>
            <a:tailEnd/>
          </a:ln>
        </p:spPr>
      </p:cxnSp>
      <p:cxnSp>
        <p:nvCxnSpPr>
          <p:cNvPr id="15375" name="AutoShape 18"/>
          <p:cNvCxnSpPr>
            <a:cxnSpLocks noChangeShapeType="1"/>
            <a:stCxn id="15366" idx="2"/>
            <a:endCxn id="15370" idx="0"/>
          </p:cNvCxnSpPr>
          <p:nvPr/>
        </p:nvCxnSpPr>
        <p:spPr bwMode="auto">
          <a:xfrm rot="16200000" flipH="1">
            <a:off x="5045176" y="3825082"/>
            <a:ext cx="215900" cy="1871662"/>
          </a:xfrm>
          <a:prstGeom prst="bentConnector3">
            <a:avLst>
              <a:gd name="adj1" fmla="val 50000"/>
            </a:avLst>
          </a:prstGeom>
          <a:noFill/>
          <a:ln w="19050">
            <a:solidFill>
              <a:schemeClr val="tx1"/>
            </a:solidFill>
            <a:miter lim="800000"/>
            <a:headEnd/>
            <a:tailEnd/>
          </a:ln>
        </p:spPr>
      </p:cxnSp>
      <p:cxnSp>
        <p:nvCxnSpPr>
          <p:cNvPr id="15376" name="AutoShape 19"/>
          <p:cNvCxnSpPr>
            <a:cxnSpLocks noChangeShapeType="1"/>
            <a:stCxn id="15367" idx="2"/>
            <a:endCxn id="15368" idx="0"/>
          </p:cNvCxnSpPr>
          <p:nvPr/>
        </p:nvCxnSpPr>
        <p:spPr bwMode="auto">
          <a:xfrm rot="5400000">
            <a:off x="1949550" y="5049045"/>
            <a:ext cx="214312" cy="863600"/>
          </a:xfrm>
          <a:prstGeom prst="bentConnector3">
            <a:avLst>
              <a:gd name="adj1" fmla="val 49630"/>
            </a:avLst>
          </a:prstGeom>
          <a:noFill/>
          <a:ln w="19050">
            <a:solidFill>
              <a:schemeClr val="tx1"/>
            </a:solidFill>
            <a:miter lim="800000"/>
            <a:headEnd/>
            <a:tailEnd/>
          </a:ln>
        </p:spPr>
      </p:cxnSp>
      <p:cxnSp>
        <p:nvCxnSpPr>
          <p:cNvPr id="15377" name="AutoShape 20"/>
          <p:cNvCxnSpPr>
            <a:cxnSpLocks noChangeShapeType="1"/>
            <a:stCxn id="15367" idx="2"/>
            <a:endCxn id="15369" idx="0"/>
          </p:cNvCxnSpPr>
          <p:nvPr/>
        </p:nvCxnSpPr>
        <p:spPr bwMode="auto">
          <a:xfrm rot="16200000" flipH="1">
            <a:off x="2849663" y="5012533"/>
            <a:ext cx="214312" cy="936625"/>
          </a:xfrm>
          <a:prstGeom prst="bentConnector3">
            <a:avLst>
              <a:gd name="adj1" fmla="val 49630"/>
            </a:avLst>
          </a:prstGeom>
          <a:noFill/>
          <a:ln w="19050">
            <a:solidFill>
              <a:schemeClr val="tx1"/>
            </a:solidFill>
            <a:miter lim="800000"/>
            <a:headEnd/>
            <a:tailEnd/>
          </a:ln>
        </p:spPr>
      </p:cxnSp>
      <p:cxnSp>
        <p:nvCxnSpPr>
          <p:cNvPr id="15378" name="AutoShape 21"/>
          <p:cNvCxnSpPr>
            <a:cxnSpLocks noChangeShapeType="1"/>
            <a:stCxn id="15370" idx="2"/>
            <a:endCxn id="15371" idx="0"/>
          </p:cNvCxnSpPr>
          <p:nvPr/>
        </p:nvCxnSpPr>
        <p:spPr bwMode="auto">
          <a:xfrm rot="5400000">
            <a:off x="5550000" y="5049045"/>
            <a:ext cx="214312" cy="863600"/>
          </a:xfrm>
          <a:prstGeom prst="bentConnector3">
            <a:avLst>
              <a:gd name="adj1" fmla="val 49630"/>
            </a:avLst>
          </a:prstGeom>
          <a:noFill/>
          <a:ln w="19050">
            <a:solidFill>
              <a:schemeClr val="tx1"/>
            </a:solidFill>
            <a:miter lim="800000"/>
            <a:headEnd/>
            <a:tailEnd/>
          </a:ln>
        </p:spPr>
      </p:cxnSp>
      <p:cxnSp>
        <p:nvCxnSpPr>
          <p:cNvPr id="15379" name="AutoShape 22"/>
          <p:cNvCxnSpPr>
            <a:cxnSpLocks noChangeShapeType="1"/>
            <a:stCxn id="15370" idx="2"/>
            <a:endCxn id="15372" idx="0"/>
          </p:cNvCxnSpPr>
          <p:nvPr/>
        </p:nvCxnSpPr>
        <p:spPr bwMode="auto">
          <a:xfrm rot="16200000" flipH="1">
            <a:off x="6450113" y="5012533"/>
            <a:ext cx="214312" cy="936625"/>
          </a:xfrm>
          <a:prstGeom prst="bentConnector3">
            <a:avLst>
              <a:gd name="adj1" fmla="val 49630"/>
            </a:avLst>
          </a:prstGeom>
          <a:noFill/>
          <a:ln w="19050">
            <a:solidFill>
              <a:schemeClr val="tx1"/>
            </a:solidFill>
            <a:miter lim="800000"/>
            <a:headEnd/>
            <a:tailEnd/>
          </a:ln>
        </p:spPr>
      </p:cxnSp>
      <p:sp>
        <p:nvSpPr>
          <p:cNvPr id="15380" name="四角形吹き出し 13"/>
          <p:cNvSpPr>
            <a:spLocks noChangeArrowheads="1"/>
          </p:cNvSpPr>
          <p:nvPr/>
        </p:nvSpPr>
        <p:spPr bwMode="auto">
          <a:xfrm>
            <a:off x="7385945" y="4006850"/>
            <a:ext cx="2303462" cy="1582738"/>
          </a:xfrm>
          <a:prstGeom prst="wedgeRectCallout">
            <a:avLst>
              <a:gd name="adj1" fmla="val -67296"/>
              <a:gd name="adj2" fmla="val 22819"/>
            </a:avLst>
          </a:prstGeom>
          <a:gradFill rotWithShape="1">
            <a:gsLst>
              <a:gs pos="0">
                <a:srgbClr val="FFA2A1"/>
              </a:gs>
              <a:gs pos="35001">
                <a:srgbClr val="FFBEBD"/>
              </a:gs>
              <a:gs pos="100000">
                <a:srgbClr val="FFE5E5"/>
              </a:gs>
            </a:gsLst>
            <a:lin ang="16200000" scaled="1"/>
          </a:gradFill>
          <a:ln w="9525" algn="ctr">
            <a:solidFill>
              <a:srgbClr val="BE4B48"/>
            </a:solidFill>
            <a:miter lim="800000"/>
            <a:headEnd/>
            <a:tailEnd/>
          </a:ln>
          <a:effectLst>
            <a:outerShdw dist="20000" dir="5400000" rotWithShape="0">
              <a:srgbClr val="000000">
                <a:alpha val="37999"/>
              </a:srgbClr>
            </a:outerShdw>
          </a:effectLst>
        </p:spPr>
        <p:txBody>
          <a:bodyPr/>
          <a:lstStyle/>
          <a:p>
            <a:endParaRPr lang="en-US" altLang="ja-JP" sz="1400">
              <a:latin typeface="HGPｺﾞｼｯｸM" pitchFamily="50" charset="-128"/>
              <a:ea typeface="HGPｺﾞｼｯｸM" pitchFamily="50" charset="-128"/>
            </a:endParaRPr>
          </a:p>
          <a:p>
            <a:endParaRPr lang="en-US" altLang="ja-JP" sz="1400">
              <a:latin typeface="HGPｺﾞｼｯｸM" pitchFamily="50" charset="-128"/>
              <a:ea typeface="HGPｺﾞｼｯｸM" pitchFamily="50" charset="-128"/>
            </a:endParaRPr>
          </a:p>
          <a:p>
            <a:r>
              <a:rPr lang="ja-JP" altLang="en-US" sz="1400">
                <a:latin typeface="HGPｺﾞｼｯｸM" pitchFamily="50" charset="-128"/>
                <a:ea typeface="HGPｺﾞｼｯｸM" pitchFamily="50" charset="-128"/>
              </a:rPr>
              <a:t>責任の所在が曖昧にならないよう役割分担、担当課・係、職員の役職を記載する。</a:t>
            </a:r>
          </a:p>
          <a:p>
            <a:r>
              <a:rPr lang="ja-JP" altLang="en-US" sz="1400">
                <a:latin typeface="HGPｺﾞｼｯｸM" pitchFamily="50" charset="-128"/>
                <a:ea typeface="HGPｺﾞｼｯｸM" pitchFamily="50" charset="-128"/>
              </a:rPr>
              <a:t>組織変更等により変更があれば、改訂する。</a:t>
            </a:r>
          </a:p>
        </p:txBody>
      </p:sp>
      <p:sp>
        <p:nvSpPr>
          <p:cNvPr id="15" name="正方形/長方形 14"/>
          <p:cNvSpPr>
            <a:spLocks noChangeArrowheads="1"/>
          </p:cNvSpPr>
          <p:nvPr/>
        </p:nvSpPr>
        <p:spPr bwMode="auto">
          <a:xfrm>
            <a:off x="7457382" y="4078288"/>
            <a:ext cx="2160588" cy="360362"/>
          </a:xfrm>
          <a:prstGeom prst="rect">
            <a:avLst/>
          </a:prstGeom>
          <a:gradFill rotWithShape="1">
            <a:gsLst>
              <a:gs pos="0">
                <a:srgbClr val="9B2D2A"/>
              </a:gs>
              <a:gs pos="80000">
                <a:srgbClr val="CB3D3A"/>
              </a:gs>
              <a:gs pos="100000">
                <a:srgbClr val="CE3B37"/>
              </a:gs>
            </a:gsLst>
            <a:lin ang="16200000"/>
          </a:gradFill>
          <a:ln w="9525" algn="ctr">
            <a:solidFill>
              <a:srgbClr val="BE4B48"/>
            </a:solidFill>
            <a:miter lim="800000"/>
            <a:headEnd/>
            <a:tailEnd/>
          </a:ln>
          <a:effectLst>
            <a:outerShdw dist="23000" dir="5400000" rotWithShape="0">
              <a:srgbClr val="000000">
                <a:alpha val="34999"/>
              </a:srgbClr>
            </a:outerShdw>
          </a:effectLst>
        </p:spPr>
        <p:txBody>
          <a:bodyPr/>
          <a:lstStyle/>
          <a:p>
            <a:pPr>
              <a:defRPr/>
            </a:pPr>
            <a:r>
              <a:rPr lang="ja-JP" altLang="en-US" sz="1600" b="1" dirty="0">
                <a:solidFill>
                  <a:schemeClr val="bg1"/>
                </a:solidFill>
                <a:latin typeface="HGPｺﾞｼｯｸM" pitchFamily="50" charset="-128"/>
                <a:ea typeface="HGPｺﾞｼｯｸM" pitchFamily="50" charset="-128"/>
              </a:rPr>
              <a:t>ポイント</a:t>
            </a:r>
          </a:p>
        </p:txBody>
      </p:sp>
      <p:sp>
        <p:nvSpPr>
          <p:cNvPr id="15382" name="四角形吹き出し 13"/>
          <p:cNvSpPr>
            <a:spLocks noChangeArrowheads="1"/>
          </p:cNvSpPr>
          <p:nvPr/>
        </p:nvSpPr>
        <p:spPr bwMode="auto">
          <a:xfrm>
            <a:off x="5009456" y="2781302"/>
            <a:ext cx="2303464" cy="1370013"/>
          </a:xfrm>
          <a:prstGeom prst="wedgeRectCallout">
            <a:avLst>
              <a:gd name="adj1" fmla="val -74259"/>
              <a:gd name="adj2" fmla="val -40731"/>
            </a:avLst>
          </a:prstGeom>
          <a:gradFill rotWithShape="1">
            <a:gsLst>
              <a:gs pos="0">
                <a:srgbClr val="FFA2A1"/>
              </a:gs>
              <a:gs pos="35001">
                <a:srgbClr val="FFBEBD"/>
              </a:gs>
              <a:gs pos="100000">
                <a:srgbClr val="FFE5E5"/>
              </a:gs>
            </a:gsLst>
            <a:lin ang="16200000" scaled="1"/>
          </a:gradFill>
          <a:ln w="9525" algn="ctr">
            <a:solidFill>
              <a:srgbClr val="BE4B48"/>
            </a:solidFill>
            <a:miter lim="800000"/>
            <a:headEnd/>
            <a:tailEnd/>
          </a:ln>
          <a:effectLst>
            <a:outerShdw dist="20000" dir="5400000" rotWithShape="0">
              <a:srgbClr val="000000">
                <a:alpha val="37999"/>
              </a:srgbClr>
            </a:outerShdw>
          </a:effectLst>
        </p:spPr>
        <p:txBody>
          <a:bodyPr/>
          <a:lstStyle/>
          <a:p>
            <a:endParaRPr lang="en-US" altLang="ja-JP" sz="1400">
              <a:latin typeface="HGPｺﾞｼｯｸM" pitchFamily="50" charset="-128"/>
              <a:ea typeface="HGPｺﾞｼｯｸM" pitchFamily="50" charset="-128"/>
            </a:endParaRPr>
          </a:p>
          <a:p>
            <a:endParaRPr lang="en-US" altLang="ja-JP" sz="1400">
              <a:latin typeface="HGPｺﾞｼｯｸM" pitchFamily="50" charset="-128"/>
              <a:ea typeface="HGPｺﾞｼｯｸM" pitchFamily="50" charset="-128"/>
            </a:endParaRPr>
          </a:p>
          <a:p>
            <a:r>
              <a:rPr lang="ja-JP" altLang="en-US" sz="1400">
                <a:latin typeface="HGPｺﾞｼｯｸM" pitchFamily="50" charset="-128"/>
                <a:ea typeface="HGPｺﾞｼｯｸM" pitchFamily="50" charset="-128"/>
              </a:rPr>
              <a:t>業務・システムの範囲を明確にする。業務・システムの目的を政策との関係を明らかにする。</a:t>
            </a:r>
          </a:p>
        </p:txBody>
      </p:sp>
      <p:sp>
        <p:nvSpPr>
          <p:cNvPr id="3" name="正方形/長方形 14"/>
          <p:cNvSpPr>
            <a:spLocks noChangeArrowheads="1"/>
          </p:cNvSpPr>
          <p:nvPr/>
        </p:nvSpPr>
        <p:spPr bwMode="auto">
          <a:xfrm>
            <a:off x="5080894" y="2852738"/>
            <a:ext cx="2160587" cy="360362"/>
          </a:xfrm>
          <a:prstGeom prst="rect">
            <a:avLst/>
          </a:prstGeom>
          <a:gradFill rotWithShape="1">
            <a:gsLst>
              <a:gs pos="0">
                <a:srgbClr val="9B2D2A"/>
              </a:gs>
              <a:gs pos="80000">
                <a:srgbClr val="CB3D3A"/>
              </a:gs>
              <a:gs pos="100000">
                <a:srgbClr val="CE3B37"/>
              </a:gs>
            </a:gsLst>
            <a:lin ang="16200000"/>
          </a:gradFill>
          <a:ln w="9525" algn="ctr">
            <a:solidFill>
              <a:srgbClr val="BE4B48"/>
            </a:solidFill>
            <a:miter lim="800000"/>
            <a:headEnd/>
            <a:tailEnd/>
          </a:ln>
          <a:effectLst>
            <a:outerShdw dist="23000" dir="5400000" rotWithShape="0">
              <a:srgbClr val="000000">
                <a:alpha val="34999"/>
              </a:srgbClr>
            </a:outerShdw>
          </a:effectLst>
        </p:spPr>
        <p:txBody>
          <a:bodyPr/>
          <a:lstStyle/>
          <a:p>
            <a:pPr>
              <a:defRPr/>
            </a:pPr>
            <a:r>
              <a:rPr lang="ja-JP" altLang="en-US" sz="1600" b="1" dirty="0">
                <a:solidFill>
                  <a:schemeClr val="bg1"/>
                </a:solidFill>
                <a:latin typeface="HGPｺﾞｼｯｸM" pitchFamily="50" charset="-128"/>
                <a:ea typeface="HGPｺﾞｼｯｸM" pitchFamily="50" charset="-128"/>
              </a:rPr>
              <a:t>ポイント</a:t>
            </a:r>
          </a:p>
        </p:txBody>
      </p:sp>
      <p:sp>
        <p:nvSpPr>
          <p:cNvPr id="24" name="スライド番号プレースホルダ 23"/>
          <p:cNvSpPr>
            <a:spLocks noGrp="1"/>
          </p:cNvSpPr>
          <p:nvPr>
            <p:ph type="sldNum" sz="quarter" idx="12"/>
          </p:nvPr>
        </p:nvSpPr>
        <p:spPr/>
        <p:txBody>
          <a:bodyPr/>
          <a:lstStyle/>
          <a:p>
            <a:pPr>
              <a:defRPr/>
            </a:pPr>
            <a:fld id="{D621E1BB-622A-4911-850A-7B92612ABE57}" type="slidenum">
              <a:rPr lang="ja-JP" altLang="en-US" smtClean="0"/>
              <a:pPr>
                <a:defRPr/>
              </a:pPr>
              <a:t>12</a:t>
            </a:fld>
            <a:endParaRPr lang="en-US" altLang="ja-JP"/>
          </a:p>
        </p:txBody>
      </p:sp>
      <p:sp>
        <p:nvSpPr>
          <p:cNvPr id="26" name="Rectangle 2"/>
          <p:cNvSpPr txBox="1">
            <a:spLocks noChangeArrowheads="1"/>
          </p:cNvSpPr>
          <p:nvPr/>
        </p:nvSpPr>
        <p:spPr bwMode="auto">
          <a:xfrm>
            <a:off x="495300" y="404813"/>
            <a:ext cx="9410700" cy="792162"/>
          </a:xfrm>
          <a:prstGeom prst="rect">
            <a:avLst/>
          </a:prstGeom>
          <a:noFill/>
          <a:ln>
            <a:miter lim="800000"/>
            <a:headEnd/>
            <a:tailEnd/>
          </a:ln>
        </p:spPr>
        <p:txBody>
          <a:bodyPr vert="horz" wrap="square" lIns="91440" tIns="45720" rIns="91440" bIns="45720" numCol="1" anchor="ctr" anchorCtr="0" compatLnSpc="1">
            <a:prstTxWarp prst="textNoShape">
              <a:avLst/>
            </a:prstTxWarp>
          </a:bodyPr>
          <a:lstStyle/>
          <a:p>
            <a:pPr eaLnBrk="1" hangingPunct="1"/>
            <a:r>
              <a:rPr kumimoji="1" lang="ja-JP" altLang="en-US" sz="2800" b="1" kern="0" dirty="0" smtClean="0">
                <a:solidFill>
                  <a:prstClr val="black"/>
                </a:solidFill>
                <a:latin typeface="HGPｺﾞｼｯｸM" pitchFamily="50" charset="-128"/>
                <a:ea typeface="HGPｺﾞｼｯｸM" pitchFamily="50" charset="-128"/>
                <a:cs typeface="+mj-cs"/>
              </a:rPr>
              <a:t>７</a:t>
            </a:r>
            <a:r>
              <a:rPr kumimoji="1" lang="ja-JP" altLang="ja-JP" sz="2800" b="1" kern="0" dirty="0" smtClean="0">
                <a:solidFill>
                  <a:prstClr val="black"/>
                </a:solidFill>
                <a:latin typeface="HGPｺﾞｼｯｸM" pitchFamily="50" charset="-128"/>
                <a:ea typeface="HGPｺﾞｼｯｸM" pitchFamily="50" charset="-128"/>
                <a:cs typeface="+mj-cs"/>
              </a:rPr>
              <a:t>．</a:t>
            </a:r>
            <a:r>
              <a:rPr kumimoji="1" lang="ja-JP" altLang="en-US" sz="2800" b="1" kern="0" dirty="0" smtClean="0">
                <a:solidFill>
                  <a:prstClr val="black"/>
                </a:solidFill>
                <a:latin typeface="HGPｺﾞｼｯｸM" pitchFamily="50" charset="-128"/>
                <a:ea typeface="HGPｺﾞｼｯｸM" pitchFamily="50" charset="-128"/>
                <a:cs typeface="+mj-cs"/>
              </a:rPr>
              <a:t>主なＥＡドキュメントの作成方法　</a:t>
            </a:r>
            <a:r>
              <a:rPr kumimoji="1" lang="ja-JP" altLang="en-US" sz="2400" b="1" kern="0" dirty="0" smtClean="0">
                <a:solidFill>
                  <a:prstClr val="black"/>
                </a:solidFill>
                <a:latin typeface="HGPｺﾞｼｯｸM" pitchFamily="50" charset="-128"/>
                <a:ea typeface="HGPｺﾞｼｯｸM" pitchFamily="50" charset="-128"/>
                <a:cs typeface="+mj-cs"/>
              </a:rPr>
              <a:t>～業務説明書②～</a:t>
            </a:r>
            <a:endParaRPr kumimoji="1" lang="ja-JP" altLang="ja-JP" sz="2800" b="1" i="0" u="none" strike="noStrike" kern="0" cap="none" spc="0" normalizeH="0" baseline="0" noProof="0" dirty="0" smtClean="0">
              <a:ln>
                <a:noFill/>
              </a:ln>
              <a:solidFill>
                <a:schemeClr val="tx1"/>
              </a:solidFill>
              <a:effectLst/>
              <a:uLnTx/>
              <a:uFillTx/>
              <a:latin typeface="HGPｺﾞｼｯｸM" pitchFamily="50" charset="-128"/>
              <a:ea typeface="HGPｺﾞｼｯｸM" pitchFamily="50" charset="-128"/>
              <a:cs typeface="+mj-cs"/>
            </a:endParaRPr>
          </a:p>
        </p:txBody>
      </p:sp>
      <p:sp>
        <p:nvSpPr>
          <p:cNvPr id="27" name="フッター プレースホルダ 50"/>
          <p:cNvSpPr txBox="1">
            <a:spLocks/>
          </p:cNvSpPr>
          <p:nvPr/>
        </p:nvSpPr>
        <p:spPr>
          <a:xfrm>
            <a:off x="3002784" y="6417360"/>
            <a:ext cx="3900433" cy="252000"/>
          </a:xfrm>
          <a:prstGeom prst="rect">
            <a:avLst/>
          </a:prstGeom>
        </p:spPr>
        <p:txBody>
          <a:bodyPr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ja-JP" sz="1000" b="0" i="0" u="none" strike="noStrike" kern="1200" cap="none" spc="0" normalizeH="0" baseline="0" noProof="0" smtClean="0">
                <a:ln>
                  <a:noFill/>
                </a:ln>
                <a:solidFill>
                  <a:schemeClr val="tx1"/>
                </a:solidFill>
                <a:effectLst/>
                <a:uLnTx/>
                <a:uFillTx/>
                <a:latin typeface="+mj-ea"/>
                <a:ea typeface="+mj-ea"/>
                <a:cs typeface="+mn-cs"/>
              </a:rPr>
              <a:t>4-1 </a:t>
            </a:r>
            <a:r>
              <a:rPr kumimoji="0" lang="ja-JP" altLang="en-US" sz="1000" b="0" i="0" u="none" strike="noStrike" kern="1200" cap="none" spc="0" normalizeH="0" baseline="0" noProof="0" smtClean="0">
                <a:ln>
                  <a:noFill/>
                </a:ln>
                <a:solidFill>
                  <a:schemeClr val="tx1"/>
                </a:solidFill>
                <a:effectLst/>
                <a:uLnTx/>
                <a:uFillTx/>
                <a:latin typeface="+mj-ea"/>
                <a:ea typeface="+mj-ea"/>
                <a:cs typeface="+mn-cs"/>
              </a:rPr>
              <a:t>住民視点の行政サービス提供に向けた業務分析手法</a:t>
            </a:r>
            <a:endParaRPr kumimoji="0" lang="en-US" altLang="ja-JP" sz="1000" b="0" i="0" u="none" strike="noStrike" kern="1200" cap="none" spc="0" normalizeH="0" baseline="0" noProof="0" dirty="0">
              <a:ln>
                <a:noFill/>
              </a:ln>
              <a:solidFill>
                <a:schemeClr val="tx1"/>
              </a:solidFill>
              <a:effectLst/>
              <a:uLnTx/>
              <a:uFillTx/>
              <a:latin typeface="+mj-ea"/>
              <a:ea typeface="+mj-ea"/>
              <a:cs typeface="+mn-cs"/>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3"/>
          <p:cNvSpPr>
            <a:spLocks noGrp="1" noChangeArrowheads="1"/>
          </p:cNvSpPr>
          <p:nvPr>
            <p:ph type="body" idx="4294967295"/>
          </p:nvPr>
        </p:nvSpPr>
        <p:spPr bwMode="auto">
          <a:xfrm>
            <a:off x="502096" y="1341438"/>
            <a:ext cx="8915400" cy="4824412"/>
          </a:xfrm>
          <a:prstGeom prst="rect">
            <a:avLst/>
          </a:prstGeom>
          <a:noFill/>
          <a:ln>
            <a:miter lim="800000"/>
            <a:headEnd/>
            <a:tailEnd/>
          </a:ln>
        </p:spPr>
        <p:txBody>
          <a:bodyPr/>
          <a:lstStyle/>
          <a:p>
            <a:pPr>
              <a:lnSpc>
                <a:spcPct val="90000"/>
              </a:lnSpc>
            </a:pPr>
            <a:r>
              <a:rPr lang="ja-JP" altLang="en-US" sz="2800" dirty="0" smtClean="0"/>
              <a:t>機能構成図（</a:t>
            </a:r>
            <a:r>
              <a:rPr lang="en-US" altLang="ja-JP" sz="2800" dirty="0" smtClean="0"/>
              <a:t>DMM</a:t>
            </a:r>
            <a:r>
              <a:rPr lang="ja-JP" altLang="en-US" sz="2800" dirty="0" smtClean="0"/>
              <a:t>）の記載事項</a:t>
            </a:r>
          </a:p>
        </p:txBody>
      </p:sp>
      <p:sp>
        <p:nvSpPr>
          <p:cNvPr id="16388" name="Rectangle 6"/>
          <p:cNvSpPr>
            <a:spLocks noChangeArrowheads="1"/>
          </p:cNvSpPr>
          <p:nvPr/>
        </p:nvSpPr>
        <p:spPr bwMode="auto">
          <a:xfrm>
            <a:off x="1700213" y="2274890"/>
            <a:ext cx="1223962" cy="866775"/>
          </a:xfrm>
          <a:prstGeom prst="rect">
            <a:avLst/>
          </a:prstGeom>
          <a:solidFill>
            <a:srgbClr val="96A8C0"/>
          </a:solidFill>
          <a:ln w="9525">
            <a:noFill/>
            <a:miter lim="800000"/>
            <a:headEnd/>
            <a:tailEnd/>
          </a:ln>
          <a:effectLst>
            <a:prstShdw prst="shdw17" dist="17961" dir="2700000">
              <a:srgbClr val="5A6573"/>
            </a:prstShdw>
          </a:effectLst>
        </p:spPr>
        <p:txBody>
          <a:bodyPr wrap="none" anchor="ctr"/>
          <a:lstStyle/>
          <a:p>
            <a:pPr algn="ctr"/>
            <a:r>
              <a:rPr lang="ja-JP" altLang="en-US">
                <a:latin typeface="HGPｺﾞｼｯｸM" pitchFamily="50" charset="-128"/>
                <a:ea typeface="HGPｺﾞｼｯｸM" pitchFamily="50" charset="-128"/>
              </a:rPr>
              <a:t>目的</a:t>
            </a:r>
          </a:p>
        </p:txBody>
      </p:sp>
      <p:sp>
        <p:nvSpPr>
          <p:cNvPr id="16389" name="Rectangle 7"/>
          <p:cNvSpPr>
            <a:spLocks noChangeArrowheads="1"/>
          </p:cNvSpPr>
          <p:nvPr/>
        </p:nvSpPr>
        <p:spPr bwMode="auto">
          <a:xfrm>
            <a:off x="2997200" y="2274890"/>
            <a:ext cx="5195888" cy="866775"/>
          </a:xfrm>
          <a:prstGeom prst="rect">
            <a:avLst/>
          </a:prstGeom>
          <a:solidFill>
            <a:srgbClr val="D3DCE8"/>
          </a:solidFill>
          <a:ln w="9525">
            <a:noFill/>
            <a:miter lim="800000"/>
            <a:headEnd/>
            <a:tailEnd/>
          </a:ln>
          <a:effectLst>
            <a:prstShdw prst="shdw17" dist="17961" dir="2700000">
              <a:srgbClr val="7F848B"/>
            </a:prstShdw>
          </a:effectLst>
        </p:spPr>
        <p:txBody>
          <a:bodyPr anchor="ctr"/>
          <a:lstStyle/>
          <a:p>
            <a:r>
              <a:rPr kumimoji="1" lang="ja-JP" altLang="en-US">
                <a:solidFill>
                  <a:srgbClr val="000066"/>
                </a:solidFill>
                <a:latin typeface="HGPｺﾞｼｯｸM" pitchFamily="50" charset="-128"/>
                <a:ea typeface="HGPｺﾞｼｯｸM" pitchFamily="50" charset="-128"/>
              </a:rPr>
              <a:t>対象とする業務の枠組みを明確化するために、機能を階層化する。</a:t>
            </a:r>
          </a:p>
        </p:txBody>
      </p:sp>
      <p:sp>
        <p:nvSpPr>
          <p:cNvPr id="16390" name="Rectangle 8"/>
          <p:cNvSpPr>
            <a:spLocks noChangeArrowheads="1"/>
          </p:cNvSpPr>
          <p:nvPr/>
        </p:nvSpPr>
        <p:spPr bwMode="auto">
          <a:xfrm>
            <a:off x="1700213" y="3219450"/>
            <a:ext cx="1223962" cy="1225550"/>
          </a:xfrm>
          <a:prstGeom prst="rect">
            <a:avLst/>
          </a:prstGeom>
          <a:solidFill>
            <a:srgbClr val="96A8C0"/>
          </a:solidFill>
          <a:ln w="9525">
            <a:noFill/>
            <a:miter lim="800000"/>
            <a:headEnd/>
            <a:tailEnd/>
          </a:ln>
          <a:effectLst>
            <a:prstShdw prst="shdw17" dist="17961" dir="2700000">
              <a:srgbClr val="5A6573"/>
            </a:prstShdw>
          </a:effectLst>
        </p:spPr>
        <p:txBody>
          <a:bodyPr wrap="none" anchor="ctr"/>
          <a:lstStyle/>
          <a:p>
            <a:pPr algn="ctr"/>
            <a:r>
              <a:rPr lang="ja-JP" altLang="en-US">
                <a:latin typeface="HGPｺﾞｼｯｸM" pitchFamily="50" charset="-128"/>
                <a:ea typeface="HGPｺﾞｼｯｸM" pitchFamily="50" charset="-128"/>
              </a:rPr>
              <a:t>記述内容</a:t>
            </a:r>
          </a:p>
        </p:txBody>
      </p:sp>
      <p:sp>
        <p:nvSpPr>
          <p:cNvPr id="16391" name="Rectangle 9"/>
          <p:cNvSpPr>
            <a:spLocks noChangeArrowheads="1"/>
          </p:cNvSpPr>
          <p:nvPr/>
        </p:nvSpPr>
        <p:spPr bwMode="auto">
          <a:xfrm>
            <a:off x="2997200" y="3219450"/>
            <a:ext cx="5195888" cy="1225550"/>
          </a:xfrm>
          <a:prstGeom prst="rect">
            <a:avLst/>
          </a:prstGeom>
          <a:solidFill>
            <a:srgbClr val="D3DCE8"/>
          </a:solidFill>
          <a:ln w="9525">
            <a:noFill/>
            <a:miter lim="800000"/>
            <a:headEnd/>
            <a:tailEnd/>
          </a:ln>
          <a:effectLst>
            <a:prstShdw prst="shdw17" dist="17961" dir="2700000">
              <a:srgbClr val="7F848B"/>
            </a:prstShdw>
          </a:effectLst>
        </p:spPr>
        <p:txBody>
          <a:bodyPr anchor="ctr"/>
          <a:lstStyle/>
          <a:p>
            <a:r>
              <a:rPr kumimoji="1" lang="ja-JP" altLang="en-US">
                <a:latin typeface="HGPｺﾞｼｯｸM" pitchFamily="50" charset="-128"/>
                <a:ea typeface="HGPｺﾞｼｯｸM" pitchFamily="50" charset="-128"/>
              </a:rPr>
              <a:t>３行３列の格子様式を用い、業務・システムの機能を階層的に分析し、業務・システムの対象範囲を明らかする。</a:t>
            </a:r>
          </a:p>
        </p:txBody>
      </p:sp>
      <p:sp>
        <p:nvSpPr>
          <p:cNvPr id="8" name="スライド番号プレースホルダ 7"/>
          <p:cNvSpPr>
            <a:spLocks noGrp="1"/>
          </p:cNvSpPr>
          <p:nvPr>
            <p:ph type="sldNum" sz="quarter" idx="12"/>
          </p:nvPr>
        </p:nvSpPr>
        <p:spPr/>
        <p:txBody>
          <a:bodyPr/>
          <a:lstStyle/>
          <a:p>
            <a:pPr>
              <a:defRPr/>
            </a:pPr>
            <a:fld id="{D621E1BB-622A-4911-850A-7B92612ABE57}" type="slidenum">
              <a:rPr lang="ja-JP" altLang="en-US" smtClean="0"/>
              <a:pPr>
                <a:defRPr/>
              </a:pPr>
              <a:t>13</a:t>
            </a:fld>
            <a:endParaRPr lang="en-US" altLang="ja-JP"/>
          </a:p>
        </p:txBody>
      </p:sp>
      <p:sp>
        <p:nvSpPr>
          <p:cNvPr id="10" name="Rectangle 2"/>
          <p:cNvSpPr txBox="1">
            <a:spLocks noChangeArrowheads="1"/>
          </p:cNvSpPr>
          <p:nvPr/>
        </p:nvSpPr>
        <p:spPr bwMode="auto">
          <a:xfrm>
            <a:off x="495300" y="404813"/>
            <a:ext cx="9410700" cy="792162"/>
          </a:xfrm>
          <a:prstGeom prst="rect">
            <a:avLst/>
          </a:prstGeom>
          <a:noFill/>
          <a:ln>
            <a:miter lim="800000"/>
            <a:headEnd/>
            <a:tailEnd/>
          </a:ln>
        </p:spPr>
        <p:txBody>
          <a:bodyPr vert="horz" wrap="square" lIns="91440" tIns="45720" rIns="91440" bIns="45720" numCol="1" anchor="ctr" anchorCtr="0" compatLnSpc="1">
            <a:prstTxWarp prst="textNoShape">
              <a:avLst/>
            </a:prstTxWarp>
          </a:bodyPr>
          <a:lstStyle/>
          <a:p>
            <a:pPr eaLnBrk="1" hangingPunct="1"/>
            <a:r>
              <a:rPr kumimoji="1" lang="ja-JP" altLang="en-US" sz="2800" b="1" kern="0" dirty="0" smtClean="0">
                <a:solidFill>
                  <a:prstClr val="black"/>
                </a:solidFill>
                <a:latin typeface="HGPｺﾞｼｯｸM" pitchFamily="50" charset="-128"/>
                <a:ea typeface="HGPｺﾞｼｯｸM" pitchFamily="50" charset="-128"/>
                <a:cs typeface="+mj-cs"/>
              </a:rPr>
              <a:t>７</a:t>
            </a:r>
            <a:r>
              <a:rPr kumimoji="1" lang="ja-JP" altLang="ja-JP" sz="2800" b="1" kern="0" dirty="0" smtClean="0">
                <a:solidFill>
                  <a:prstClr val="black"/>
                </a:solidFill>
                <a:latin typeface="HGPｺﾞｼｯｸM" pitchFamily="50" charset="-128"/>
                <a:ea typeface="HGPｺﾞｼｯｸM" pitchFamily="50" charset="-128"/>
                <a:cs typeface="+mj-cs"/>
              </a:rPr>
              <a:t>．</a:t>
            </a:r>
            <a:r>
              <a:rPr kumimoji="1" lang="ja-JP" altLang="en-US" sz="2800" b="1" kern="0" dirty="0" smtClean="0">
                <a:solidFill>
                  <a:prstClr val="black"/>
                </a:solidFill>
                <a:latin typeface="HGPｺﾞｼｯｸM" pitchFamily="50" charset="-128"/>
                <a:ea typeface="HGPｺﾞｼｯｸM" pitchFamily="50" charset="-128"/>
                <a:cs typeface="+mj-cs"/>
              </a:rPr>
              <a:t>主なＥＡドキュメントの作成方法　</a:t>
            </a:r>
            <a:r>
              <a:rPr kumimoji="1" lang="ja-JP" altLang="en-US" sz="2400" b="1" kern="0" dirty="0" smtClean="0">
                <a:solidFill>
                  <a:prstClr val="black"/>
                </a:solidFill>
                <a:latin typeface="HGPｺﾞｼｯｸM" pitchFamily="50" charset="-128"/>
                <a:ea typeface="HGPｺﾞｼｯｸM" pitchFamily="50" charset="-128"/>
                <a:cs typeface="+mj-cs"/>
              </a:rPr>
              <a:t>～</a:t>
            </a:r>
            <a:r>
              <a:rPr kumimoji="1" lang="en-US" altLang="ja-JP" sz="2400" b="1" kern="0" dirty="0" smtClean="0">
                <a:solidFill>
                  <a:prstClr val="black"/>
                </a:solidFill>
                <a:latin typeface="HGPｺﾞｼｯｸM" pitchFamily="50" charset="-128"/>
                <a:ea typeface="HGPｺﾞｼｯｸM" pitchFamily="50" charset="-128"/>
                <a:cs typeface="+mj-cs"/>
              </a:rPr>
              <a:t>DMM</a:t>
            </a:r>
            <a:r>
              <a:rPr kumimoji="1" lang="ja-JP" altLang="en-US" sz="2400" b="1" kern="0" dirty="0" smtClean="0">
                <a:solidFill>
                  <a:prstClr val="black"/>
                </a:solidFill>
                <a:latin typeface="HGPｺﾞｼｯｸM" pitchFamily="50" charset="-128"/>
                <a:ea typeface="HGPｺﾞｼｯｸM" pitchFamily="50" charset="-128"/>
                <a:cs typeface="+mj-cs"/>
              </a:rPr>
              <a:t>①～</a:t>
            </a:r>
            <a:endParaRPr kumimoji="1" lang="ja-JP" altLang="ja-JP" sz="2800" b="1" i="0" u="none" strike="noStrike" kern="0" cap="none" spc="0" normalizeH="0" baseline="0" noProof="0" dirty="0" smtClean="0">
              <a:ln>
                <a:noFill/>
              </a:ln>
              <a:solidFill>
                <a:schemeClr val="tx1"/>
              </a:solidFill>
              <a:effectLst/>
              <a:uLnTx/>
              <a:uFillTx/>
              <a:latin typeface="HGPｺﾞｼｯｸM" pitchFamily="50" charset="-128"/>
              <a:ea typeface="HGPｺﾞｼｯｸM" pitchFamily="50" charset="-128"/>
              <a:cs typeface="+mj-cs"/>
            </a:endParaRPr>
          </a:p>
        </p:txBody>
      </p:sp>
      <p:sp>
        <p:nvSpPr>
          <p:cNvPr id="11" name="フッター プレースホルダ 50"/>
          <p:cNvSpPr txBox="1">
            <a:spLocks/>
          </p:cNvSpPr>
          <p:nvPr/>
        </p:nvSpPr>
        <p:spPr>
          <a:xfrm>
            <a:off x="3002784" y="6417360"/>
            <a:ext cx="3900433" cy="252000"/>
          </a:xfrm>
          <a:prstGeom prst="rect">
            <a:avLst/>
          </a:prstGeom>
        </p:spPr>
        <p:txBody>
          <a:bodyPr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ja-JP" sz="1000" b="0" i="0" u="none" strike="noStrike" kern="1200" cap="none" spc="0" normalizeH="0" baseline="0" noProof="0" smtClean="0">
                <a:ln>
                  <a:noFill/>
                </a:ln>
                <a:solidFill>
                  <a:schemeClr val="tx1"/>
                </a:solidFill>
                <a:effectLst/>
                <a:uLnTx/>
                <a:uFillTx/>
                <a:latin typeface="+mj-ea"/>
                <a:ea typeface="+mj-ea"/>
                <a:cs typeface="+mn-cs"/>
              </a:rPr>
              <a:t>4-1 </a:t>
            </a:r>
            <a:r>
              <a:rPr kumimoji="0" lang="ja-JP" altLang="en-US" sz="1000" b="0" i="0" u="none" strike="noStrike" kern="1200" cap="none" spc="0" normalizeH="0" baseline="0" noProof="0" smtClean="0">
                <a:ln>
                  <a:noFill/>
                </a:ln>
                <a:solidFill>
                  <a:schemeClr val="tx1"/>
                </a:solidFill>
                <a:effectLst/>
                <a:uLnTx/>
                <a:uFillTx/>
                <a:latin typeface="+mj-ea"/>
                <a:ea typeface="+mj-ea"/>
                <a:cs typeface="+mn-cs"/>
              </a:rPr>
              <a:t>住民視点の行政サービス提供に向けた業務分析手法</a:t>
            </a:r>
            <a:endParaRPr kumimoji="0" lang="en-US" altLang="ja-JP" sz="1000" b="0" i="0" u="none" strike="noStrike" kern="1200" cap="none" spc="0" normalizeH="0" baseline="0" noProof="0" dirty="0">
              <a:ln>
                <a:noFill/>
              </a:ln>
              <a:solidFill>
                <a:schemeClr val="tx1"/>
              </a:solidFill>
              <a:effectLst/>
              <a:uLnTx/>
              <a:uFillTx/>
              <a:latin typeface="+mj-ea"/>
              <a:ea typeface="+mj-ea"/>
              <a:cs typeface="+mn-cs"/>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3"/>
          <p:cNvSpPr>
            <a:spLocks noGrp="1" noChangeArrowheads="1"/>
          </p:cNvSpPr>
          <p:nvPr>
            <p:ph type="body" idx="4294967295"/>
          </p:nvPr>
        </p:nvSpPr>
        <p:spPr bwMode="auto">
          <a:xfrm>
            <a:off x="502096" y="1341438"/>
            <a:ext cx="8915400" cy="4824412"/>
          </a:xfrm>
          <a:prstGeom prst="rect">
            <a:avLst/>
          </a:prstGeom>
          <a:noFill/>
          <a:ln>
            <a:miter lim="800000"/>
            <a:headEnd/>
            <a:tailEnd/>
          </a:ln>
        </p:spPr>
        <p:txBody>
          <a:bodyPr/>
          <a:lstStyle/>
          <a:p>
            <a:r>
              <a:rPr lang="ja-JP" altLang="en-US" dirty="0" smtClean="0">
                <a:latin typeface="HGPｺﾞｼｯｸM" pitchFamily="50" charset="-128"/>
                <a:ea typeface="HGPｺﾞｼｯｸM" pitchFamily="50" charset="-128"/>
              </a:rPr>
              <a:t>機能構成図（</a:t>
            </a:r>
            <a:r>
              <a:rPr lang="en-US" altLang="ja-JP" dirty="0" smtClean="0">
                <a:latin typeface="HGPｺﾞｼｯｸM" pitchFamily="50" charset="-128"/>
                <a:ea typeface="HGPｺﾞｼｯｸM" pitchFamily="50" charset="-128"/>
              </a:rPr>
              <a:t>DMM</a:t>
            </a:r>
            <a:r>
              <a:rPr lang="ja-JP" altLang="en-US" dirty="0" smtClean="0">
                <a:latin typeface="HGPｺﾞｼｯｸM" pitchFamily="50" charset="-128"/>
                <a:ea typeface="HGPｺﾞｼｯｸM" pitchFamily="50" charset="-128"/>
              </a:rPr>
              <a:t>）の作成方法　（概要）</a:t>
            </a:r>
          </a:p>
          <a:p>
            <a:endParaRPr lang="ja-JP" altLang="en-US" dirty="0" smtClean="0"/>
          </a:p>
        </p:txBody>
      </p:sp>
      <p:sp>
        <p:nvSpPr>
          <p:cNvPr id="17412" name="四角形吹き出し 13"/>
          <p:cNvSpPr>
            <a:spLocks noChangeArrowheads="1"/>
          </p:cNvSpPr>
          <p:nvPr/>
        </p:nvSpPr>
        <p:spPr bwMode="auto">
          <a:xfrm>
            <a:off x="6826250" y="4414838"/>
            <a:ext cx="2303464" cy="1370012"/>
          </a:xfrm>
          <a:prstGeom prst="wedgeRectCallout">
            <a:avLst>
              <a:gd name="adj1" fmla="val -67051"/>
              <a:gd name="adj2" fmla="val -77944"/>
            </a:avLst>
          </a:prstGeom>
          <a:gradFill rotWithShape="1">
            <a:gsLst>
              <a:gs pos="0">
                <a:srgbClr val="FFA2A1"/>
              </a:gs>
              <a:gs pos="35001">
                <a:srgbClr val="FFBEBD"/>
              </a:gs>
              <a:gs pos="100000">
                <a:srgbClr val="FFE5E5"/>
              </a:gs>
            </a:gsLst>
            <a:lin ang="16200000" scaled="1"/>
          </a:gradFill>
          <a:ln w="9525" algn="ctr">
            <a:solidFill>
              <a:srgbClr val="BE4B48"/>
            </a:solidFill>
            <a:miter lim="800000"/>
            <a:headEnd/>
            <a:tailEnd/>
          </a:ln>
          <a:effectLst>
            <a:outerShdw dist="20000" dir="5400000" rotWithShape="0">
              <a:srgbClr val="000000">
                <a:alpha val="37999"/>
              </a:srgbClr>
            </a:outerShdw>
          </a:effectLst>
        </p:spPr>
        <p:txBody>
          <a:bodyPr/>
          <a:lstStyle/>
          <a:p>
            <a:endParaRPr lang="en-US" altLang="ja-JP" sz="1400">
              <a:latin typeface="HGPｺﾞｼｯｸM" pitchFamily="50" charset="-128"/>
              <a:ea typeface="HGPｺﾞｼｯｸM" pitchFamily="50" charset="-128"/>
            </a:endParaRPr>
          </a:p>
          <a:p>
            <a:endParaRPr lang="en-US" altLang="ja-JP" sz="1400">
              <a:latin typeface="HGPｺﾞｼｯｸM" pitchFamily="50" charset="-128"/>
              <a:ea typeface="HGPｺﾞｼｯｸM" pitchFamily="50" charset="-128"/>
            </a:endParaRPr>
          </a:p>
          <a:p>
            <a:r>
              <a:rPr lang="ja-JP" altLang="en-US" sz="1400">
                <a:latin typeface="HGPｺﾞｼｯｸM" pitchFamily="50" charset="-128"/>
                <a:ea typeface="HGPｺﾞｼｯｸM" pitchFamily="50" charset="-128"/>
              </a:rPr>
              <a:t>マス目に記載するものは「機能の名称」となるようにする。（帳票の名前や情報名ではダメ）</a:t>
            </a:r>
          </a:p>
        </p:txBody>
      </p:sp>
      <p:sp>
        <p:nvSpPr>
          <p:cNvPr id="15" name="正方形/長方形 14"/>
          <p:cNvSpPr>
            <a:spLocks noChangeArrowheads="1"/>
          </p:cNvSpPr>
          <p:nvPr/>
        </p:nvSpPr>
        <p:spPr bwMode="auto">
          <a:xfrm>
            <a:off x="6897688" y="4486277"/>
            <a:ext cx="2160587" cy="360363"/>
          </a:xfrm>
          <a:prstGeom prst="rect">
            <a:avLst/>
          </a:prstGeom>
          <a:gradFill rotWithShape="1">
            <a:gsLst>
              <a:gs pos="0">
                <a:srgbClr val="9B2D2A"/>
              </a:gs>
              <a:gs pos="80000">
                <a:srgbClr val="CB3D3A"/>
              </a:gs>
              <a:gs pos="100000">
                <a:srgbClr val="CE3B37"/>
              </a:gs>
            </a:gsLst>
            <a:lin ang="16200000"/>
          </a:gradFill>
          <a:ln w="9525" algn="ctr">
            <a:solidFill>
              <a:srgbClr val="BE4B48"/>
            </a:solidFill>
            <a:miter lim="800000"/>
            <a:headEnd/>
            <a:tailEnd/>
          </a:ln>
          <a:effectLst>
            <a:outerShdw dist="23000" dir="5400000" rotWithShape="0">
              <a:srgbClr val="000000">
                <a:alpha val="34999"/>
              </a:srgbClr>
            </a:outerShdw>
          </a:effectLst>
        </p:spPr>
        <p:txBody>
          <a:bodyPr/>
          <a:lstStyle/>
          <a:p>
            <a:pPr>
              <a:defRPr/>
            </a:pPr>
            <a:r>
              <a:rPr lang="ja-JP" altLang="en-US" sz="1600" b="1" dirty="0">
                <a:solidFill>
                  <a:schemeClr val="bg1"/>
                </a:solidFill>
                <a:latin typeface="HGPｺﾞｼｯｸM" pitchFamily="50" charset="-128"/>
                <a:ea typeface="HGPｺﾞｼｯｸM" pitchFamily="50" charset="-128"/>
              </a:rPr>
              <a:t>ポイント</a:t>
            </a:r>
          </a:p>
        </p:txBody>
      </p:sp>
      <p:pic>
        <p:nvPicPr>
          <p:cNvPr id="17414" name="Picture 8"/>
          <p:cNvPicPr>
            <a:picLocks noChangeAspect="1" noChangeArrowheads="1"/>
          </p:cNvPicPr>
          <p:nvPr/>
        </p:nvPicPr>
        <p:blipFill>
          <a:blip r:embed="rId3" cstate="print"/>
          <a:srcRect/>
          <a:stretch>
            <a:fillRect/>
          </a:stretch>
        </p:blipFill>
        <p:spPr bwMode="auto">
          <a:xfrm>
            <a:off x="631825" y="2060575"/>
            <a:ext cx="5041901" cy="3925888"/>
          </a:xfrm>
          <a:prstGeom prst="rect">
            <a:avLst/>
          </a:prstGeom>
          <a:noFill/>
          <a:ln w="9525">
            <a:noFill/>
            <a:miter lim="800000"/>
            <a:headEnd/>
            <a:tailEnd/>
          </a:ln>
        </p:spPr>
      </p:pic>
      <p:sp>
        <p:nvSpPr>
          <p:cNvPr id="17415" name="Rectangle 10"/>
          <p:cNvSpPr>
            <a:spLocks noChangeArrowheads="1"/>
          </p:cNvSpPr>
          <p:nvPr/>
        </p:nvSpPr>
        <p:spPr bwMode="auto">
          <a:xfrm>
            <a:off x="5961063" y="2109790"/>
            <a:ext cx="3455987" cy="1944687"/>
          </a:xfrm>
          <a:prstGeom prst="rect">
            <a:avLst/>
          </a:prstGeom>
          <a:solidFill>
            <a:srgbClr val="D3DCE8"/>
          </a:solidFill>
          <a:ln w="9525">
            <a:noFill/>
            <a:miter lim="800000"/>
            <a:headEnd/>
            <a:tailEnd/>
          </a:ln>
          <a:effectLst>
            <a:prstShdw prst="shdw17" dist="17961" dir="2700000">
              <a:srgbClr val="7F848B"/>
            </a:prstShdw>
          </a:effectLst>
        </p:spPr>
        <p:txBody>
          <a:bodyPr anchor="ctr"/>
          <a:lstStyle/>
          <a:p>
            <a:r>
              <a:rPr kumimoji="1" lang="ja-JP" altLang="en-US" sz="1200">
                <a:latin typeface="HGPｺﾞｼｯｸM" pitchFamily="50" charset="-128"/>
                <a:ea typeface="HGPｺﾞｼｯｸM" pitchFamily="50" charset="-128"/>
              </a:rPr>
              <a:t>階層</a:t>
            </a:r>
            <a:r>
              <a:rPr kumimoji="1" lang="en-US" altLang="ja-JP" sz="1200">
                <a:latin typeface="HGPｺﾞｼｯｸM" pitchFamily="50" charset="-128"/>
                <a:ea typeface="HGPｺﾞｼｯｸM" pitchFamily="50" charset="-128"/>
              </a:rPr>
              <a:t>0</a:t>
            </a:r>
          </a:p>
          <a:p>
            <a:r>
              <a:rPr kumimoji="1" lang="ja-JP" altLang="en-US" sz="1200">
                <a:latin typeface="HGPｺﾞｼｯｸM" pitchFamily="50" charset="-128"/>
                <a:ea typeface="HGPｺﾞｼｯｸM" pitchFamily="50" charset="-128"/>
              </a:rPr>
              <a:t>①真ん中に対象となる業務を記載する。</a:t>
            </a:r>
          </a:p>
          <a:p>
            <a:endParaRPr kumimoji="1" lang="ja-JP" altLang="en-US" sz="1200">
              <a:latin typeface="HGPｺﾞｼｯｸM" pitchFamily="50" charset="-128"/>
              <a:ea typeface="HGPｺﾞｼｯｸM" pitchFamily="50" charset="-128"/>
            </a:endParaRPr>
          </a:p>
          <a:p>
            <a:r>
              <a:rPr kumimoji="1" lang="ja-JP" altLang="en-US" sz="1200">
                <a:latin typeface="HGPｺﾞｼｯｸM" pitchFamily="50" charset="-128"/>
                <a:ea typeface="HGPｺﾞｼｯｸM" pitchFamily="50" charset="-128"/>
              </a:rPr>
              <a:t>②業務を８つの機能に分け、左上のマス（１）から時計廻りに機能名を記載する。（最大８つ）</a:t>
            </a:r>
          </a:p>
          <a:p>
            <a:endParaRPr kumimoji="1" lang="ja-JP" altLang="en-US" sz="1200">
              <a:latin typeface="HGPｺﾞｼｯｸM" pitchFamily="50" charset="-128"/>
              <a:ea typeface="HGPｺﾞｼｯｸM" pitchFamily="50" charset="-128"/>
            </a:endParaRPr>
          </a:p>
          <a:p>
            <a:r>
              <a:rPr kumimoji="1" lang="ja-JP" altLang="en-US" sz="1200">
                <a:latin typeface="HGPｺﾞｼｯｸM" pitchFamily="50" charset="-128"/>
                <a:ea typeface="HGPｺﾞｼｯｸM" pitchFamily="50" charset="-128"/>
              </a:rPr>
              <a:t>階層１</a:t>
            </a:r>
          </a:p>
          <a:p>
            <a:r>
              <a:rPr kumimoji="1" lang="ja-JP" altLang="en-US" sz="1200">
                <a:latin typeface="HGPｺﾞｼｯｸM" pitchFamily="50" charset="-128"/>
                <a:ea typeface="HGPｺﾞｼｯｸM" pitchFamily="50" charset="-128"/>
              </a:rPr>
              <a:t>③階層</a:t>
            </a:r>
            <a:r>
              <a:rPr kumimoji="1" lang="en-US" altLang="ja-JP" sz="1200">
                <a:latin typeface="HGPｺﾞｼｯｸM" pitchFamily="50" charset="-128"/>
                <a:ea typeface="HGPｺﾞｼｯｸM" pitchFamily="50" charset="-128"/>
              </a:rPr>
              <a:t>0</a:t>
            </a:r>
            <a:r>
              <a:rPr kumimoji="1" lang="ja-JP" altLang="en-US" sz="1200">
                <a:latin typeface="HGPｺﾞｼｯｸM" pitchFamily="50" charset="-128"/>
                <a:ea typeface="HGPｺﾞｼｯｸM" pitchFamily="50" charset="-128"/>
              </a:rPr>
              <a:t>のマス目のひとつの機能をさらに機能に分け、階層</a:t>
            </a:r>
            <a:r>
              <a:rPr kumimoji="1" lang="en-US" altLang="ja-JP" sz="1200">
                <a:latin typeface="HGPｺﾞｼｯｸM" pitchFamily="50" charset="-128"/>
                <a:ea typeface="HGPｺﾞｼｯｸM" pitchFamily="50" charset="-128"/>
              </a:rPr>
              <a:t>0</a:t>
            </a:r>
            <a:r>
              <a:rPr kumimoji="1" lang="ja-JP" altLang="en-US" sz="1200">
                <a:latin typeface="HGPｺﾞｼｯｸM" pitchFamily="50" charset="-128"/>
                <a:ea typeface="HGPｺﾞｼｯｸM" pitchFamily="50" charset="-128"/>
              </a:rPr>
              <a:t>と同様に左上のマス目から時計まわりに機能名を記載する。</a:t>
            </a:r>
          </a:p>
        </p:txBody>
      </p:sp>
      <p:sp>
        <p:nvSpPr>
          <p:cNvPr id="17416" name="Line 11"/>
          <p:cNvSpPr>
            <a:spLocks noChangeShapeType="1"/>
          </p:cNvSpPr>
          <p:nvPr/>
        </p:nvSpPr>
        <p:spPr bwMode="auto">
          <a:xfrm flipH="1">
            <a:off x="3224214" y="2470152"/>
            <a:ext cx="2808287" cy="1439863"/>
          </a:xfrm>
          <a:prstGeom prst="line">
            <a:avLst/>
          </a:prstGeom>
          <a:noFill/>
          <a:ln w="9525">
            <a:solidFill>
              <a:srgbClr val="FF3300"/>
            </a:solidFill>
            <a:round/>
            <a:headEnd/>
            <a:tailEnd type="triangle" w="med" len="med"/>
          </a:ln>
          <a:effectLst>
            <a:prstShdw prst="shdw17" dist="17961" dir="2700000">
              <a:srgbClr val="991F00"/>
            </a:prstShdw>
          </a:effectLst>
        </p:spPr>
        <p:txBody>
          <a:bodyPr/>
          <a:lstStyle/>
          <a:p>
            <a:endParaRPr lang="ja-JP" altLang="en-US">
              <a:latin typeface="HGPｺﾞｼｯｸM" pitchFamily="50" charset="-128"/>
              <a:ea typeface="HGPｺﾞｼｯｸM" pitchFamily="50" charset="-128"/>
            </a:endParaRPr>
          </a:p>
        </p:txBody>
      </p:sp>
      <p:sp>
        <p:nvSpPr>
          <p:cNvPr id="17417" name="Line 12"/>
          <p:cNvSpPr>
            <a:spLocks noChangeShapeType="1"/>
          </p:cNvSpPr>
          <p:nvPr/>
        </p:nvSpPr>
        <p:spPr bwMode="auto">
          <a:xfrm flipH="1">
            <a:off x="3657600" y="2830513"/>
            <a:ext cx="2374900" cy="1174750"/>
          </a:xfrm>
          <a:prstGeom prst="line">
            <a:avLst/>
          </a:prstGeom>
          <a:noFill/>
          <a:ln w="9525">
            <a:solidFill>
              <a:srgbClr val="FF3300"/>
            </a:solidFill>
            <a:round/>
            <a:headEnd/>
            <a:tailEnd type="triangle" w="med" len="med"/>
          </a:ln>
          <a:effectLst>
            <a:prstShdw prst="shdw17" dist="17961" dir="2700000">
              <a:srgbClr val="991F00"/>
            </a:prstShdw>
          </a:effectLst>
        </p:spPr>
        <p:txBody>
          <a:bodyPr/>
          <a:lstStyle/>
          <a:p>
            <a:endParaRPr lang="ja-JP" altLang="en-US">
              <a:latin typeface="HGPｺﾞｼｯｸM" pitchFamily="50" charset="-128"/>
              <a:ea typeface="HGPｺﾞｼｯｸM" pitchFamily="50" charset="-128"/>
            </a:endParaRPr>
          </a:p>
        </p:txBody>
      </p:sp>
      <p:sp>
        <p:nvSpPr>
          <p:cNvPr id="17418" name="Oval 15"/>
          <p:cNvSpPr>
            <a:spLocks noChangeArrowheads="1"/>
          </p:cNvSpPr>
          <p:nvPr/>
        </p:nvSpPr>
        <p:spPr bwMode="auto">
          <a:xfrm>
            <a:off x="3440114" y="4341815"/>
            <a:ext cx="431800" cy="288925"/>
          </a:xfrm>
          <a:prstGeom prst="ellipse">
            <a:avLst/>
          </a:prstGeom>
          <a:noFill/>
          <a:ln w="19050">
            <a:solidFill>
              <a:srgbClr val="FF3300"/>
            </a:solidFill>
            <a:round/>
            <a:headEnd/>
            <a:tailEnd/>
          </a:ln>
          <a:effectLst>
            <a:prstShdw prst="shdw17" dist="17961" dir="2700000">
              <a:srgbClr val="991F00"/>
            </a:prstShdw>
          </a:effectLst>
        </p:spPr>
        <p:txBody>
          <a:bodyPr wrap="none" anchor="ctr"/>
          <a:lstStyle/>
          <a:p>
            <a:endParaRPr lang="ja-JP" altLang="en-US">
              <a:latin typeface="HGPｺﾞｼｯｸM" pitchFamily="50" charset="-128"/>
              <a:ea typeface="HGPｺﾞｼｯｸM" pitchFamily="50" charset="-128"/>
            </a:endParaRPr>
          </a:p>
        </p:txBody>
      </p:sp>
      <p:sp>
        <p:nvSpPr>
          <p:cNvPr id="17419" name="Line 16"/>
          <p:cNvSpPr>
            <a:spLocks noChangeShapeType="1"/>
          </p:cNvSpPr>
          <p:nvPr/>
        </p:nvSpPr>
        <p:spPr bwMode="auto">
          <a:xfrm>
            <a:off x="3800476" y="4630738"/>
            <a:ext cx="865188" cy="647700"/>
          </a:xfrm>
          <a:prstGeom prst="line">
            <a:avLst/>
          </a:prstGeom>
          <a:noFill/>
          <a:ln w="19050">
            <a:solidFill>
              <a:srgbClr val="FF3300"/>
            </a:solidFill>
            <a:round/>
            <a:headEnd/>
            <a:tailEnd type="triangle" w="med" len="med"/>
          </a:ln>
          <a:effectLst>
            <a:prstShdw prst="shdw17" dist="17961" dir="2700000">
              <a:srgbClr val="991F00"/>
            </a:prstShdw>
          </a:effectLst>
        </p:spPr>
        <p:txBody>
          <a:bodyPr/>
          <a:lstStyle/>
          <a:p>
            <a:endParaRPr lang="ja-JP" altLang="en-US">
              <a:latin typeface="HGPｺﾞｼｯｸM" pitchFamily="50" charset="-128"/>
              <a:ea typeface="HGPｺﾞｼｯｸM" pitchFamily="50" charset="-128"/>
            </a:endParaRPr>
          </a:p>
        </p:txBody>
      </p:sp>
      <p:sp>
        <p:nvSpPr>
          <p:cNvPr id="17420" name="Oval 17"/>
          <p:cNvSpPr>
            <a:spLocks noChangeArrowheads="1"/>
          </p:cNvSpPr>
          <p:nvPr/>
        </p:nvSpPr>
        <p:spPr bwMode="auto">
          <a:xfrm>
            <a:off x="4232275" y="4846638"/>
            <a:ext cx="1225550" cy="1008062"/>
          </a:xfrm>
          <a:prstGeom prst="ellipse">
            <a:avLst/>
          </a:prstGeom>
          <a:noFill/>
          <a:ln w="19050">
            <a:solidFill>
              <a:srgbClr val="FF3300"/>
            </a:solidFill>
            <a:round/>
            <a:headEnd/>
            <a:tailEnd/>
          </a:ln>
          <a:effectLst>
            <a:prstShdw prst="shdw17" dist="17961" dir="2700000">
              <a:srgbClr val="991F00"/>
            </a:prstShdw>
          </a:effectLst>
        </p:spPr>
        <p:txBody>
          <a:bodyPr wrap="none" anchor="ctr"/>
          <a:lstStyle/>
          <a:p>
            <a:endParaRPr lang="ja-JP" altLang="en-US">
              <a:latin typeface="HGPｺﾞｼｯｸM" pitchFamily="50" charset="-128"/>
              <a:ea typeface="HGPｺﾞｼｯｸM" pitchFamily="50" charset="-128"/>
            </a:endParaRPr>
          </a:p>
        </p:txBody>
      </p:sp>
      <p:sp>
        <p:nvSpPr>
          <p:cNvPr id="17421" name="Line 18"/>
          <p:cNvSpPr>
            <a:spLocks noChangeShapeType="1"/>
          </p:cNvSpPr>
          <p:nvPr/>
        </p:nvSpPr>
        <p:spPr bwMode="auto">
          <a:xfrm flipH="1">
            <a:off x="4016376" y="3549650"/>
            <a:ext cx="2016125" cy="1225550"/>
          </a:xfrm>
          <a:prstGeom prst="line">
            <a:avLst/>
          </a:prstGeom>
          <a:noFill/>
          <a:ln w="9525">
            <a:solidFill>
              <a:srgbClr val="FF3300"/>
            </a:solidFill>
            <a:round/>
            <a:headEnd/>
            <a:tailEnd type="triangle" w="med" len="med"/>
          </a:ln>
          <a:effectLst>
            <a:prstShdw prst="shdw17" dist="17961" dir="2700000">
              <a:srgbClr val="991F00"/>
            </a:prstShdw>
          </a:effectLst>
        </p:spPr>
        <p:txBody>
          <a:bodyPr/>
          <a:lstStyle/>
          <a:p>
            <a:endParaRPr lang="ja-JP" altLang="en-US">
              <a:latin typeface="HGPｺﾞｼｯｸM" pitchFamily="50" charset="-128"/>
              <a:ea typeface="HGPｺﾞｼｯｸM" pitchFamily="50" charset="-128"/>
            </a:endParaRPr>
          </a:p>
        </p:txBody>
      </p:sp>
      <p:sp>
        <p:nvSpPr>
          <p:cNvPr id="17422" name="Freeform 20"/>
          <p:cNvSpPr>
            <a:spLocks/>
          </p:cNvSpPr>
          <p:nvPr/>
        </p:nvSpPr>
        <p:spPr bwMode="auto">
          <a:xfrm>
            <a:off x="2635250" y="3500440"/>
            <a:ext cx="1022350" cy="879475"/>
          </a:xfrm>
          <a:custGeom>
            <a:avLst/>
            <a:gdLst>
              <a:gd name="T0" fmla="*/ 2147483647 w 704"/>
              <a:gd name="T1" fmla="*/ 2147483647 h 663"/>
              <a:gd name="T2" fmla="*/ 2147483647 w 704"/>
              <a:gd name="T3" fmla="*/ 2147483647 h 663"/>
              <a:gd name="T4" fmla="*/ 2147483647 w 704"/>
              <a:gd name="T5" fmla="*/ 2147483647 h 663"/>
              <a:gd name="T6" fmla="*/ 2147483647 w 704"/>
              <a:gd name="T7" fmla="*/ 2147483647 h 663"/>
              <a:gd name="T8" fmla="*/ 2147483647 w 704"/>
              <a:gd name="T9" fmla="*/ 2147483647 h 663"/>
              <a:gd name="T10" fmla="*/ 2147483647 w 704"/>
              <a:gd name="T11" fmla="*/ 2147483647 h 663"/>
              <a:gd name="T12" fmla="*/ 2147483647 w 704"/>
              <a:gd name="T13" fmla="*/ 2147483647 h 663"/>
              <a:gd name="T14" fmla="*/ 2147483647 w 704"/>
              <a:gd name="T15" fmla="*/ 2147483647 h 663"/>
              <a:gd name="T16" fmla="*/ 2147483647 w 704"/>
              <a:gd name="T17" fmla="*/ 2147483647 h 663"/>
              <a:gd name="T18" fmla="*/ 2147483647 w 704"/>
              <a:gd name="T19" fmla="*/ 2147483647 h 663"/>
              <a:gd name="T20" fmla="*/ 2147483647 w 704"/>
              <a:gd name="T21" fmla="*/ 2147483647 h 66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704"/>
              <a:gd name="T34" fmla="*/ 0 h 663"/>
              <a:gd name="T35" fmla="*/ 704 w 704"/>
              <a:gd name="T36" fmla="*/ 663 h 66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704" h="663">
                <a:moveTo>
                  <a:pt x="41" y="87"/>
                </a:moveTo>
                <a:cubicBezTo>
                  <a:pt x="51" y="87"/>
                  <a:pt x="516" y="0"/>
                  <a:pt x="691" y="114"/>
                </a:cubicBezTo>
                <a:cubicBezTo>
                  <a:pt x="702" y="169"/>
                  <a:pt x="704" y="169"/>
                  <a:pt x="704" y="248"/>
                </a:cubicBezTo>
                <a:cubicBezTo>
                  <a:pt x="704" y="353"/>
                  <a:pt x="704" y="458"/>
                  <a:pt x="698" y="563"/>
                </a:cubicBezTo>
                <a:cubicBezTo>
                  <a:pt x="697" y="576"/>
                  <a:pt x="679" y="580"/>
                  <a:pt x="671" y="590"/>
                </a:cubicBezTo>
                <a:cubicBezTo>
                  <a:pt x="629" y="647"/>
                  <a:pt x="602" y="655"/>
                  <a:pt x="530" y="663"/>
                </a:cubicBezTo>
                <a:cubicBezTo>
                  <a:pt x="385" y="661"/>
                  <a:pt x="240" y="661"/>
                  <a:pt x="95" y="657"/>
                </a:cubicBezTo>
                <a:cubicBezTo>
                  <a:pt x="71" y="656"/>
                  <a:pt x="44" y="623"/>
                  <a:pt x="35" y="603"/>
                </a:cubicBezTo>
                <a:cubicBezTo>
                  <a:pt x="29" y="590"/>
                  <a:pt x="25" y="577"/>
                  <a:pt x="21" y="563"/>
                </a:cubicBezTo>
                <a:cubicBezTo>
                  <a:pt x="19" y="554"/>
                  <a:pt x="18" y="545"/>
                  <a:pt x="14" y="536"/>
                </a:cubicBezTo>
                <a:cubicBezTo>
                  <a:pt x="0" y="502"/>
                  <a:pt x="1" y="527"/>
                  <a:pt x="1" y="509"/>
                </a:cubicBezTo>
              </a:path>
            </a:pathLst>
          </a:custGeom>
          <a:noFill/>
          <a:ln w="28575" cmpd="sng">
            <a:solidFill>
              <a:srgbClr val="FF3300"/>
            </a:solidFill>
            <a:round/>
            <a:headEnd type="none" w="med" len="med"/>
            <a:tailEnd type="triangle" w="med" len="med"/>
          </a:ln>
          <a:effectLst>
            <a:prstShdw prst="shdw17" dist="17961" dir="2700000">
              <a:srgbClr val="991F00"/>
            </a:prstShdw>
          </a:effectLst>
        </p:spPr>
        <p:txBody>
          <a:bodyPr/>
          <a:lstStyle/>
          <a:p>
            <a:endParaRPr lang="ja-JP" altLang="en-US">
              <a:latin typeface="HGPｺﾞｼｯｸM" pitchFamily="50" charset="-128"/>
              <a:ea typeface="HGPｺﾞｼｯｸM" pitchFamily="50" charset="-128"/>
            </a:endParaRPr>
          </a:p>
        </p:txBody>
      </p:sp>
      <p:sp>
        <p:nvSpPr>
          <p:cNvPr id="16" name="スライド番号プレースホルダ 15"/>
          <p:cNvSpPr>
            <a:spLocks noGrp="1"/>
          </p:cNvSpPr>
          <p:nvPr>
            <p:ph type="sldNum" sz="quarter" idx="12"/>
          </p:nvPr>
        </p:nvSpPr>
        <p:spPr/>
        <p:txBody>
          <a:bodyPr/>
          <a:lstStyle/>
          <a:p>
            <a:pPr>
              <a:defRPr/>
            </a:pPr>
            <a:fld id="{D621E1BB-622A-4911-850A-7B92612ABE57}" type="slidenum">
              <a:rPr lang="ja-JP" altLang="en-US" smtClean="0"/>
              <a:pPr>
                <a:defRPr/>
              </a:pPr>
              <a:t>14</a:t>
            </a:fld>
            <a:endParaRPr lang="en-US" altLang="ja-JP"/>
          </a:p>
        </p:txBody>
      </p:sp>
      <p:sp>
        <p:nvSpPr>
          <p:cNvPr id="18" name="Rectangle 2"/>
          <p:cNvSpPr txBox="1">
            <a:spLocks noChangeArrowheads="1"/>
          </p:cNvSpPr>
          <p:nvPr/>
        </p:nvSpPr>
        <p:spPr bwMode="auto">
          <a:xfrm>
            <a:off x="495300" y="404813"/>
            <a:ext cx="9410700" cy="792162"/>
          </a:xfrm>
          <a:prstGeom prst="rect">
            <a:avLst/>
          </a:prstGeom>
          <a:noFill/>
          <a:ln>
            <a:miter lim="800000"/>
            <a:headEnd/>
            <a:tailEnd/>
          </a:ln>
        </p:spPr>
        <p:txBody>
          <a:bodyPr vert="horz" wrap="square" lIns="91440" tIns="45720" rIns="91440" bIns="45720" numCol="1" anchor="ctr" anchorCtr="0" compatLnSpc="1">
            <a:prstTxWarp prst="textNoShape">
              <a:avLst/>
            </a:prstTxWarp>
          </a:bodyPr>
          <a:lstStyle/>
          <a:p>
            <a:pPr eaLnBrk="1" hangingPunct="1"/>
            <a:r>
              <a:rPr kumimoji="1" lang="ja-JP" altLang="en-US" sz="2800" b="1" kern="0" dirty="0" smtClean="0">
                <a:solidFill>
                  <a:prstClr val="black"/>
                </a:solidFill>
                <a:latin typeface="HGPｺﾞｼｯｸM" pitchFamily="50" charset="-128"/>
                <a:ea typeface="HGPｺﾞｼｯｸM" pitchFamily="50" charset="-128"/>
                <a:cs typeface="+mj-cs"/>
              </a:rPr>
              <a:t>７</a:t>
            </a:r>
            <a:r>
              <a:rPr kumimoji="1" lang="ja-JP" altLang="ja-JP" sz="2800" b="1" kern="0" dirty="0" smtClean="0">
                <a:solidFill>
                  <a:prstClr val="black"/>
                </a:solidFill>
                <a:latin typeface="HGPｺﾞｼｯｸM" pitchFamily="50" charset="-128"/>
                <a:ea typeface="HGPｺﾞｼｯｸM" pitchFamily="50" charset="-128"/>
                <a:cs typeface="+mj-cs"/>
              </a:rPr>
              <a:t>．</a:t>
            </a:r>
            <a:r>
              <a:rPr kumimoji="1" lang="ja-JP" altLang="en-US" sz="2800" b="1" kern="0" dirty="0" smtClean="0">
                <a:solidFill>
                  <a:prstClr val="black"/>
                </a:solidFill>
                <a:latin typeface="HGPｺﾞｼｯｸM" pitchFamily="50" charset="-128"/>
                <a:ea typeface="HGPｺﾞｼｯｸM" pitchFamily="50" charset="-128"/>
                <a:cs typeface="+mj-cs"/>
              </a:rPr>
              <a:t>主なＥＡドキュメントの作成方法　</a:t>
            </a:r>
            <a:r>
              <a:rPr kumimoji="1" lang="ja-JP" altLang="en-US" sz="2400" b="1" kern="0" dirty="0" smtClean="0">
                <a:solidFill>
                  <a:prstClr val="black"/>
                </a:solidFill>
                <a:latin typeface="HGPｺﾞｼｯｸM" pitchFamily="50" charset="-128"/>
                <a:ea typeface="HGPｺﾞｼｯｸM" pitchFamily="50" charset="-128"/>
                <a:cs typeface="+mj-cs"/>
              </a:rPr>
              <a:t>～</a:t>
            </a:r>
            <a:r>
              <a:rPr kumimoji="1" lang="en-US" altLang="ja-JP" sz="2400" b="1" kern="0" dirty="0" smtClean="0">
                <a:solidFill>
                  <a:prstClr val="black"/>
                </a:solidFill>
                <a:latin typeface="HGPｺﾞｼｯｸM" pitchFamily="50" charset="-128"/>
                <a:ea typeface="HGPｺﾞｼｯｸM" pitchFamily="50" charset="-128"/>
                <a:cs typeface="+mj-cs"/>
              </a:rPr>
              <a:t>DMM</a:t>
            </a:r>
            <a:r>
              <a:rPr kumimoji="1" lang="ja-JP" altLang="en-US" sz="2400" b="1" kern="0" dirty="0" smtClean="0">
                <a:solidFill>
                  <a:prstClr val="black"/>
                </a:solidFill>
                <a:latin typeface="HGPｺﾞｼｯｸM" pitchFamily="50" charset="-128"/>
                <a:ea typeface="HGPｺﾞｼｯｸM" pitchFamily="50" charset="-128"/>
                <a:cs typeface="+mj-cs"/>
              </a:rPr>
              <a:t>②～</a:t>
            </a:r>
            <a:endParaRPr kumimoji="1" lang="ja-JP" altLang="ja-JP" sz="2800" b="1" i="0" u="none" strike="noStrike" kern="0" cap="none" spc="0" normalizeH="0" baseline="0" noProof="0" dirty="0" smtClean="0">
              <a:ln>
                <a:noFill/>
              </a:ln>
              <a:solidFill>
                <a:schemeClr val="tx1"/>
              </a:solidFill>
              <a:effectLst/>
              <a:uLnTx/>
              <a:uFillTx/>
              <a:latin typeface="HGPｺﾞｼｯｸM" pitchFamily="50" charset="-128"/>
              <a:ea typeface="HGPｺﾞｼｯｸM" pitchFamily="50" charset="-128"/>
              <a:cs typeface="+mj-cs"/>
            </a:endParaRPr>
          </a:p>
        </p:txBody>
      </p:sp>
      <p:sp>
        <p:nvSpPr>
          <p:cNvPr id="19" name="フッター プレースホルダ 50"/>
          <p:cNvSpPr txBox="1">
            <a:spLocks/>
          </p:cNvSpPr>
          <p:nvPr/>
        </p:nvSpPr>
        <p:spPr>
          <a:xfrm>
            <a:off x="3002784" y="6417360"/>
            <a:ext cx="3900433" cy="252000"/>
          </a:xfrm>
          <a:prstGeom prst="rect">
            <a:avLst/>
          </a:prstGeom>
        </p:spPr>
        <p:txBody>
          <a:bodyPr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ja-JP" sz="1000" b="0" i="0" u="none" strike="noStrike" kern="1200" cap="none" spc="0" normalizeH="0" baseline="0" noProof="0" smtClean="0">
                <a:ln>
                  <a:noFill/>
                </a:ln>
                <a:solidFill>
                  <a:schemeClr val="tx1"/>
                </a:solidFill>
                <a:effectLst/>
                <a:uLnTx/>
                <a:uFillTx/>
                <a:latin typeface="+mj-ea"/>
                <a:ea typeface="+mj-ea"/>
                <a:cs typeface="+mn-cs"/>
              </a:rPr>
              <a:t>4-1 </a:t>
            </a:r>
            <a:r>
              <a:rPr kumimoji="0" lang="ja-JP" altLang="en-US" sz="1000" b="0" i="0" u="none" strike="noStrike" kern="1200" cap="none" spc="0" normalizeH="0" baseline="0" noProof="0" smtClean="0">
                <a:ln>
                  <a:noFill/>
                </a:ln>
                <a:solidFill>
                  <a:schemeClr val="tx1"/>
                </a:solidFill>
                <a:effectLst/>
                <a:uLnTx/>
                <a:uFillTx/>
                <a:latin typeface="+mj-ea"/>
                <a:ea typeface="+mj-ea"/>
                <a:cs typeface="+mn-cs"/>
              </a:rPr>
              <a:t>住民視点の行政サービス提供に向けた業務分析手法</a:t>
            </a:r>
            <a:endParaRPr kumimoji="0" lang="en-US" altLang="ja-JP" sz="1000" b="0" i="0" u="none" strike="noStrike" kern="1200" cap="none" spc="0" normalizeH="0" baseline="0" noProof="0" dirty="0">
              <a:ln>
                <a:noFill/>
              </a:ln>
              <a:solidFill>
                <a:schemeClr val="tx1"/>
              </a:solidFill>
              <a:effectLst/>
              <a:uLnTx/>
              <a:uFillTx/>
              <a:latin typeface="+mj-ea"/>
              <a:ea typeface="+mj-ea"/>
              <a:cs typeface="+mn-cs"/>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3"/>
          <p:cNvSpPr>
            <a:spLocks noGrp="1" noChangeArrowheads="1"/>
          </p:cNvSpPr>
          <p:nvPr>
            <p:ph type="body" idx="4294967295"/>
          </p:nvPr>
        </p:nvSpPr>
        <p:spPr bwMode="auto">
          <a:xfrm>
            <a:off x="704528" y="1341438"/>
            <a:ext cx="8915400" cy="647700"/>
          </a:xfrm>
          <a:prstGeom prst="rect">
            <a:avLst/>
          </a:prstGeom>
          <a:noFill/>
          <a:ln>
            <a:miter lim="800000"/>
            <a:headEnd/>
            <a:tailEnd/>
          </a:ln>
        </p:spPr>
        <p:txBody>
          <a:bodyPr/>
          <a:lstStyle/>
          <a:p>
            <a:r>
              <a:rPr lang="ja-JP" altLang="en-US" dirty="0" smtClean="0">
                <a:latin typeface="HGPｺﾞｼｯｸM" pitchFamily="50" charset="-128"/>
                <a:ea typeface="HGPｺﾞｼｯｸM" pitchFamily="50" charset="-128"/>
              </a:rPr>
              <a:t>機能構成図（</a:t>
            </a:r>
            <a:r>
              <a:rPr lang="en-US" altLang="ja-JP" dirty="0" smtClean="0">
                <a:latin typeface="HGPｺﾞｼｯｸM" pitchFamily="50" charset="-128"/>
                <a:ea typeface="HGPｺﾞｼｯｸM" pitchFamily="50" charset="-128"/>
              </a:rPr>
              <a:t>DMM</a:t>
            </a:r>
            <a:r>
              <a:rPr lang="ja-JP" altLang="en-US" dirty="0" smtClean="0">
                <a:latin typeface="HGPｺﾞｼｯｸM" pitchFamily="50" charset="-128"/>
                <a:ea typeface="HGPｺﾞｼｯｸM" pitchFamily="50" charset="-128"/>
              </a:rPr>
              <a:t>）の作成方法　（詳細１）</a:t>
            </a:r>
          </a:p>
          <a:p>
            <a:endParaRPr lang="ja-JP" altLang="en-US" dirty="0" smtClean="0">
              <a:latin typeface="HGPｺﾞｼｯｸM" pitchFamily="50" charset="-128"/>
              <a:ea typeface="HGPｺﾞｼｯｸM" pitchFamily="50" charset="-128"/>
            </a:endParaRPr>
          </a:p>
        </p:txBody>
      </p:sp>
      <p:pic>
        <p:nvPicPr>
          <p:cNvPr id="18436" name="Picture 8"/>
          <p:cNvPicPr>
            <a:picLocks noChangeAspect="1" noChangeArrowheads="1"/>
          </p:cNvPicPr>
          <p:nvPr/>
        </p:nvPicPr>
        <p:blipFill>
          <a:blip r:embed="rId3" cstate="print"/>
          <a:srcRect l="15088" t="15088" r="13600" b="13600"/>
          <a:stretch>
            <a:fillRect/>
          </a:stretch>
        </p:blipFill>
        <p:spPr bwMode="auto">
          <a:xfrm>
            <a:off x="4592638" y="2284415"/>
            <a:ext cx="4984750" cy="3881437"/>
          </a:xfrm>
          <a:prstGeom prst="rect">
            <a:avLst/>
          </a:prstGeom>
          <a:noFill/>
          <a:ln w="9525">
            <a:noFill/>
            <a:miter lim="800000"/>
            <a:headEnd/>
            <a:tailEnd/>
          </a:ln>
        </p:spPr>
      </p:pic>
      <p:sp>
        <p:nvSpPr>
          <p:cNvPr id="18437" name="正方形/長方形 56"/>
          <p:cNvSpPr>
            <a:spLocks noChangeArrowheads="1"/>
          </p:cNvSpPr>
          <p:nvPr/>
        </p:nvSpPr>
        <p:spPr bwMode="auto">
          <a:xfrm>
            <a:off x="5961063" y="4614863"/>
            <a:ext cx="576262" cy="323850"/>
          </a:xfrm>
          <a:prstGeom prst="rect">
            <a:avLst/>
          </a:prstGeom>
          <a:noFill/>
          <a:ln w="9525" algn="ctr">
            <a:noFill/>
            <a:round/>
            <a:headEnd/>
            <a:tailEnd/>
          </a:ln>
          <a:effectLst>
            <a:prstShdw prst="shdw17" dist="17961" dir="2700000">
              <a:schemeClr val="bg2"/>
            </a:prstShdw>
          </a:effectLst>
        </p:spPr>
        <p:txBody>
          <a:bodyPr/>
          <a:lstStyle/>
          <a:p>
            <a:endParaRPr lang="ja-JP" altLang="en-US">
              <a:latin typeface="HGPｺﾞｼｯｸM" pitchFamily="50" charset="-128"/>
              <a:ea typeface="HGPｺﾞｼｯｸM" pitchFamily="50" charset="-128"/>
            </a:endParaRPr>
          </a:p>
        </p:txBody>
      </p:sp>
      <p:sp>
        <p:nvSpPr>
          <p:cNvPr id="18438" name="正方形/長方形 57"/>
          <p:cNvSpPr>
            <a:spLocks noChangeArrowheads="1"/>
          </p:cNvSpPr>
          <p:nvPr/>
        </p:nvSpPr>
        <p:spPr bwMode="auto">
          <a:xfrm>
            <a:off x="6753226" y="4616450"/>
            <a:ext cx="576263" cy="325438"/>
          </a:xfrm>
          <a:prstGeom prst="rect">
            <a:avLst/>
          </a:prstGeom>
          <a:noFill/>
          <a:ln w="9525" algn="ctr">
            <a:noFill/>
            <a:round/>
            <a:headEnd/>
            <a:tailEnd/>
          </a:ln>
          <a:effectLst>
            <a:prstShdw prst="shdw17" dist="17961" dir="2700000">
              <a:schemeClr val="bg2"/>
            </a:prstShdw>
          </a:effectLst>
        </p:spPr>
        <p:txBody>
          <a:bodyPr/>
          <a:lstStyle/>
          <a:p>
            <a:endParaRPr lang="ja-JP" altLang="en-US">
              <a:latin typeface="HGPｺﾞｼｯｸM" pitchFamily="50" charset="-128"/>
              <a:ea typeface="HGPｺﾞｼｯｸM" pitchFamily="50" charset="-128"/>
            </a:endParaRPr>
          </a:p>
        </p:txBody>
      </p:sp>
      <p:sp>
        <p:nvSpPr>
          <p:cNvPr id="18439" name="正方形/長方形 58"/>
          <p:cNvSpPr>
            <a:spLocks noChangeArrowheads="1"/>
          </p:cNvSpPr>
          <p:nvPr/>
        </p:nvSpPr>
        <p:spPr bwMode="auto">
          <a:xfrm>
            <a:off x="7473951" y="4616450"/>
            <a:ext cx="574675" cy="325438"/>
          </a:xfrm>
          <a:prstGeom prst="rect">
            <a:avLst/>
          </a:prstGeom>
          <a:noFill/>
          <a:ln w="9525" algn="ctr">
            <a:noFill/>
            <a:round/>
            <a:headEnd/>
            <a:tailEnd/>
          </a:ln>
          <a:effectLst>
            <a:prstShdw prst="shdw17" dist="17961" dir="2700000">
              <a:schemeClr val="bg2"/>
            </a:prstShdw>
          </a:effectLst>
        </p:spPr>
        <p:txBody>
          <a:bodyPr/>
          <a:lstStyle/>
          <a:p>
            <a:endParaRPr lang="ja-JP" altLang="en-US">
              <a:latin typeface="HGPｺﾞｼｯｸM" pitchFamily="50" charset="-128"/>
              <a:ea typeface="HGPｺﾞｼｯｸM" pitchFamily="50" charset="-128"/>
            </a:endParaRPr>
          </a:p>
        </p:txBody>
      </p:sp>
      <p:sp>
        <p:nvSpPr>
          <p:cNvPr id="48" name="右矢印 47"/>
          <p:cNvSpPr/>
          <p:nvPr/>
        </p:nvSpPr>
        <p:spPr bwMode="auto">
          <a:xfrm>
            <a:off x="3008314" y="2636840"/>
            <a:ext cx="2952750" cy="3024187"/>
          </a:xfrm>
          <a:prstGeom prst="rightArrow">
            <a:avLst>
              <a:gd name="adj1" fmla="val 84948"/>
              <a:gd name="adj2" fmla="val 50000"/>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a:lstStyle/>
          <a:p>
            <a:pPr>
              <a:defRPr/>
            </a:pPr>
            <a:endParaRPr lang="ja-JP" altLang="en-US">
              <a:solidFill>
                <a:schemeClr val="tx1"/>
              </a:solidFill>
              <a:latin typeface="HGPｺﾞｼｯｸM" pitchFamily="50" charset="-128"/>
              <a:ea typeface="HGPｺﾞｼｯｸM" pitchFamily="50" charset="-128"/>
            </a:endParaRPr>
          </a:p>
        </p:txBody>
      </p:sp>
      <p:sp>
        <p:nvSpPr>
          <p:cNvPr id="18441" name="正方形/長方形 71"/>
          <p:cNvSpPr>
            <a:spLocks noChangeArrowheads="1"/>
          </p:cNvSpPr>
          <p:nvPr/>
        </p:nvSpPr>
        <p:spPr bwMode="auto">
          <a:xfrm>
            <a:off x="3008313" y="3573464"/>
            <a:ext cx="2558714" cy="1169551"/>
          </a:xfrm>
          <a:prstGeom prst="rect">
            <a:avLst/>
          </a:prstGeom>
          <a:noFill/>
          <a:ln w="9525">
            <a:noFill/>
            <a:miter lim="800000"/>
            <a:headEnd/>
            <a:tailEnd/>
          </a:ln>
        </p:spPr>
        <p:txBody>
          <a:bodyPr wrap="none">
            <a:spAutoFit/>
          </a:bodyPr>
          <a:lstStyle/>
          <a:p>
            <a:r>
              <a:rPr kumimoji="1" lang="ja-JP" altLang="en-US" sz="1400">
                <a:latin typeface="HGPｺﾞｼｯｸM" pitchFamily="50" charset="-128"/>
                <a:ea typeface="HGPｺﾞｼｯｸM" pitchFamily="50" charset="-128"/>
              </a:rPr>
              <a:t>３</a:t>
            </a:r>
            <a:r>
              <a:rPr kumimoji="1" lang="en-US" altLang="ja-JP" sz="1400">
                <a:latin typeface="HGPｺﾞｼｯｸM" pitchFamily="50" charset="-128"/>
                <a:ea typeface="HGPｺﾞｼｯｸM" pitchFamily="50" charset="-128"/>
              </a:rPr>
              <a:t>×</a:t>
            </a:r>
            <a:r>
              <a:rPr kumimoji="1" lang="ja-JP" altLang="en-US" sz="1400">
                <a:latin typeface="HGPｺﾞｼｯｸM" pitchFamily="50" charset="-128"/>
                <a:ea typeface="HGPｺﾞｼｯｸM" pitchFamily="50" charset="-128"/>
              </a:rPr>
              <a:t>３のマスに記載する。</a:t>
            </a:r>
            <a:endParaRPr kumimoji="1" lang="en-US" altLang="ja-JP" sz="1400">
              <a:latin typeface="HGPｺﾞｼｯｸM" pitchFamily="50" charset="-128"/>
              <a:ea typeface="HGPｺﾞｼｯｸM" pitchFamily="50" charset="-128"/>
            </a:endParaRPr>
          </a:p>
          <a:p>
            <a:r>
              <a:rPr kumimoji="1" lang="ja-JP" altLang="en-US" sz="1400">
                <a:latin typeface="HGPｺﾞｼｯｸM" pitchFamily="50" charset="-128"/>
                <a:ea typeface="HGPｺﾞｼｯｸM" pitchFamily="50" charset="-128"/>
              </a:rPr>
              <a:t>・中央は対象となる機能を記載</a:t>
            </a:r>
            <a:endParaRPr kumimoji="1" lang="en-US" altLang="ja-JP" sz="1400">
              <a:latin typeface="HGPｺﾞｼｯｸM" pitchFamily="50" charset="-128"/>
              <a:ea typeface="HGPｺﾞｼｯｸM" pitchFamily="50" charset="-128"/>
            </a:endParaRPr>
          </a:p>
          <a:p>
            <a:r>
              <a:rPr kumimoji="1" lang="ja-JP" altLang="en-US" sz="1400">
                <a:latin typeface="HGPｺﾞｼｯｸM" pitchFamily="50" charset="-128"/>
                <a:ea typeface="HGPｺﾞｼｯｸM" pitchFamily="50" charset="-128"/>
              </a:rPr>
              <a:t>・８個を超えるようであれば分解</a:t>
            </a:r>
            <a:endParaRPr kumimoji="1" lang="en-US" altLang="ja-JP" sz="1400">
              <a:latin typeface="HGPｺﾞｼｯｸM" pitchFamily="50" charset="-128"/>
              <a:ea typeface="HGPｺﾞｼｯｸM" pitchFamily="50" charset="-128"/>
            </a:endParaRPr>
          </a:p>
          <a:p>
            <a:r>
              <a:rPr kumimoji="1" lang="ja-JP" altLang="en-US" sz="1400">
                <a:latin typeface="HGPｺﾞｼｯｸM" pitchFamily="50" charset="-128"/>
                <a:ea typeface="HGPｺﾞｼｯｸM" pitchFamily="50" charset="-128"/>
              </a:rPr>
              <a:t>　レベルが細かすぎるので、</a:t>
            </a:r>
            <a:endParaRPr kumimoji="1" lang="en-US" altLang="ja-JP" sz="1400">
              <a:latin typeface="HGPｺﾞｼｯｸM" pitchFamily="50" charset="-128"/>
              <a:ea typeface="HGPｺﾞｼｯｸM" pitchFamily="50" charset="-128"/>
            </a:endParaRPr>
          </a:p>
          <a:p>
            <a:r>
              <a:rPr kumimoji="1" lang="ja-JP" altLang="en-US" sz="1400">
                <a:latin typeface="HGPｺﾞｼｯｸM" pitchFamily="50" charset="-128"/>
                <a:ea typeface="HGPｺﾞｼｯｸM" pitchFamily="50" charset="-128"/>
              </a:rPr>
              <a:t>　より大括りで分解</a:t>
            </a:r>
          </a:p>
        </p:txBody>
      </p:sp>
      <p:sp>
        <p:nvSpPr>
          <p:cNvPr id="18442" name="テキスト ボックス 1"/>
          <p:cNvSpPr txBox="1">
            <a:spLocks noChangeArrowheads="1"/>
          </p:cNvSpPr>
          <p:nvPr/>
        </p:nvSpPr>
        <p:spPr bwMode="auto">
          <a:xfrm>
            <a:off x="776288" y="2276475"/>
            <a:ext cx="1077218" cy="215444"/>
          </a:xfrm>
          <a:prstGeom prst="rect">
            <a:avLst/>
          </a:prstGeom>
          <a:noFill/>
          <a:ln w="9525">
            <a:noFill/>
            <a:miter lim="800000"/>
            <a:headEnd/>
            <a:tailEnd/>
          </a:ln>
        </p:spPr>
        <p:txBody>
          <a:bodyPr wrap="none" lIns="0" tIns="0" rIns="0" bIns="0">
            <a:spAutoFit/>
          </a:bodyPr>
          <a:lstStyle/>
          <a:p>
            <a:r>
              <a:rPr kumimoji="1" lang="ja-JP" altLang="en-US" sz="1400">
                <a:latin typeface="HGPｺﾞｼｯｸM" pitchFamily="50" charset="-128"/>
                <a:ea typeface="HGPｺﾞｼｯｸM" pitchFamily="50" charset="-128"/>
              </a:rPr>
              <a:t>「個人住民税」</a:t>
            </a:r>
          </a:p>
        </p:txBody>
      </p:sp>
      <p:sp>
        <p:nvSpPr>
          <p:cNvPr id="18443" name="テキスト ボックス 15"/>
          <p:cNvSpPr txBox="1">
            <a:spLocks noChangeArrowheads="1"/>
          </p:cNvSpPr>
          <p:nvPr/>
        </p:nvSpPr>
        <p:spPr bwMode="auto">
          <a:xfrm>
            <a:off x="1781176" y="2876551"/>
            <a:ext cx="1077218" cy="215444"/>
          </a:xfrm>
          <a:prstGeom prst="rect">
            <a:avLst/>
          </a:prstGeom>
          <a:noFill/>
          <a:ln w="9525">
            <a:noFill/>
            <a:miter lim="800000"/>
            <a:headEnd/>
            <a:tailEnd/>
          </a:ln>
        </p:spPr>
        <p:txBody>
          <a:bodyPr wrap="none" lIns="0" tIns="0" rIns="0" bIns="0">
            <a:spAutoFit/>
          </a:bodyPr>
          <a:lstStyle/>
          <a:p>
            <a:r>
              <a:rPr kumimoji="1" lang="ja-JP" altLang="en-US" sz="1400">
                <a:latin typeface="HGPｺﾞｼｯｸM" pitchFamily="50" charset="-128"/>
                <a:ea typeface="HGPｺﾞｼｯｸM" pitchFamily="50" charset="-128"/>
              </a:rPr>
              <a:t>課税情報収集</a:t>
            </a:r>
          </a:p>
        </p:txBody>
      </p:sp>
      <p:sp>
        <p:nvSpPr>
          <p:cNvPr id="18444" name="テキスト ボックス 16"/>
          <p:cNvSpPr txBox="1">
            <a:spLocks noChangeArrowheads="1"/>
          </p:cNvSpPr>
          <p:nvPr/>
        </p:nvSpPr>
        <p:spPr bwMode="auto">
          <a:xfrm>
            <a:off x="1781176" y="3213100"/>
            <a:ext cx="1077218" cy="215444"/>
          </a:xfrm>
          <a:prstGeom prst="rect">
            <a:avLst/>
          </a:prstGeom>
          <a:noFill/>
          <a:ln w="9525">
            <a:noFill/>
            <a:miter lim="800000"/>
            <a:headEnd/>
            <a:tailEnd/>
          </a:ln>
        </p:spPr>
        <p:txBody>
          <a:bodyPr wrap="none" lIns="0" tIns="0" rIns="0" bIns="0">
            <a:spAutoFit/>
          </a:bodyPr>
          <a:lstStyle/>
          <a:p>
            <a:r>
              <a:rPr kumimoji="1" lang="ja-JP" altLang="en-US" sz="1400">
                <a:latin typeface="HGPｺﾞｼｯｸM" pitchFamily="50" charset="-128"/>
                <a:ea typeface="HGPｺﾞｼｯｸM" pitchFamily="50" charset="-128"/>
              </a:rPr>
              <a:t>課税情報収集</a:t>
            </a:r>
          </a:p>
        </p:txBody>
      </p:sp>
      <p:sp>
        <p:nvSpPr>
          <p:cNvPr id="18445" name="テキスト ボックス 17"/>
          <p:cNvSpPr txBox="1">
            <a:spLocks noChangeArrowheads="1"/>
          </p:cNvSpPr>
          <p:nvPr/>
        </p:nvSpPr>
        <p:spPr bwMode="auto">
          <a:xfrm>
            <a:off x="1781176" y="3573463"/>
            <a:ext cx="359073" cy="215444"/>
          </a:xfrm>
          <a:prstGeom prst="rect">
            <a:avLst/>
          </a:prstGeom>
          <a:noFill/>
          <a:ln w="9525">
            <a:noFill/>
            <a:miter lim="800000"/>
            <a:headEnd/>
            <a:tailEnd/>
          </a:ln>
        </p:spPr>
        <p:txBody>
          <a:bodyPr wrap="none" lIns="0" tIns="0" rIns="0" bIns="0">
            <a:spAutoFit/>
          </a:bodyPr>
          <a:lstStyle/>
          <a:p>
            <a:r>
              <a:rPr kumimoji="1" lang="ja-JP" altLang="en-US" sz="1400">
                <a:latin typeface="HGPｺﾞｼｯｸM" pitchFamily="50" charset="-128"/>
                <a:ea typeface="HGPｺﾞｼｯｸM" pitchFamily="50" charset="-128"/>
              </a:rPr>
              <a:t>賦課</a:t>
            </a:r>
          </a:p>
        </p:txBody>
      </p:sp>
      <p:sp>
        <p:nvSpPr>
          <p:cNvPr id="18446" name="テキスト ボックス 18"/>
          <p:cNvSpPr txBox="1">
            <a:spLocks noChangeArrowheads="1"/>
          </p:cNvSpPr>
          <p:nvPr/>
        </p:nvSpPr>
        <p:spPr bwMode="auto">
          <a:xfrm>
            <a:off x="1781176" y="3933826"/>
            <a:ext cx="1077218" cy="215444"/>
          </a:xfrm>
          <a:prstGeom prst="rect">
            <a:avLst/>
          </a:prstGeom>
          <a:noFill/>
          <a:ln w="9525">
            <a:noFill/>
            <a:miter lim="800000"/>
            <a:headEnd/>
            <a:tailEnd/>
          </a:ln>
        </p:spPr>
        <p:txBody>
          <a:bodyPr wrap="none" lIns="0" tIns="0" rIns="0" bIns="0">
            <a:spAutoFit/>
          </a:bodyPr>
          <a:lstStyle/>
          <a:p>
            <a:r>
              <a:rPr kumimoji="1" lang="ja-JP" altLang="en-US" sz="1400">
                <a:latin typeface="HGPｺﾞｼｯｸM" pitchFamily="50" charset="-128"/>
                <a:ea typeface="HGPｺﾞｼｯｸM" pitchFamily="50" charset="-128"/>
              </a:rPr>
              <a:t>申告内容調査</a:t>
            </a:r>
          </a:p>
        </p:txBody>
      </p:sp>
      <p:sp>
        <p:nvSpPr>
          <p:cNvPr id="18447" name="テキスト ボックス 19"/>
          <p:cNvSpPr txBox="1">
            <a:spLocks noChangeArrowheads="1"/>
          </p:cNvSpPr>
          <p:nvPr/>
        </p:nvSpPr>
        <p:spPr bwMode="auto">
          <a:xfrm>
            <a:off x="1781176" y="4252913"/>
            <a:ext cx="359073" cy="215444"/>
          </a:xfrm>
          <a:prstGeom prst="rect">
            <a:avLst/>
          </a:prstGeom>
          <a:noFill/>
          <a:ln w="9525">
            <a:noFill/>
            <a:miter lim="800000"/>
            <a:headEnd/>
            <a:tailEnd/>
          </a:ln>
        </p:spPr>
        <p:txBody>
          <a:bodyPr wrap="none" lIns="0" tIns="0" rIns="0" bIns="0">
            <a:spAutoFit/>
          </a:bodyPr>
          <a:lstStyle/>
          <a:p>
            <a:r>
              <a:rPr kumimoji="1" lang="ja-JP" altLang="en-US" sz="1400">
                <a:latin typeface="HGPｺﾞｼｯｸM" pitchFamily="50" charset="-128"/>
                <a:ea typeface="HGPｺﾞｼｯｸM" pitchFamily="50" charset="-128"/>
              </a:rPr>
              <a:t>更正</a:t>
            </a:r>
          </a:p>
        </p:txBody>
      </p:sp>
      <p:sp>
        <p:nvSpPr>
          <p:cNvPr id="18448" name="テキスト ボックス 20"/>
          <p:cNvSpPr txBox="1">
            <a:spLocks noChangeArrowheads="1"/>
          </p:cNvSpPr>
          <p:nvPr/>
        </p:nvSpPr>
        <p:spPr bwMode="auto">
          <a:xfrm>
            <a:off x="1781176" y="4581526"/>
            <a:ext cx="359073" cy="215444"/>
          </a:xfrm>
          <a:prstGeom prst="rect">
            <a:avLst/>
          </a:prstGeom>
          <a:noFill/>
          <a:ln w="9525">
            <a:noFill/>
            <a:miter lim="800000"/>
            <a:headEnd/>
            <a:tailEnd/>
          </a:ln>
        </p:spPr>
        <p:txBody>
          <a:bodyPr wrap="none" lIns="0" tIns="0" rIns="0" bIns="0">
            <a:spAutoFit/>
          </a:bodyPr>
          <a:lstStyle/>
          <a:p>
            <a:r>
              <a:rPr kumimoji="1" lang="ja-JP" altLang="en-US" sz="1400">
                <a:latin typeface="HGPｺﾞｼｯｸM" pitchFamily="50" charset="-128"/>
                <a:ea typeface="HGPｺﾞｼｯｸM" pitchFamily="50" charset="-128"/>
              </a:rPr>
              <a:t>督促</a:t>
            </a:r>
          </a:p>
        </p:txBody>
      </p:sp>
      <p:sp>
        <p:nvSpPr>
          <p:cNvPr id="18449" name="テキスト ボックス 21"/>
          <p:cNvSpPr txBox="1">
            <a:spLocks noChangeArrowheads="1"/>
          </p:cNvSpPr>
          <p:nvPr/>
        </p:nvSpPr>
        <p:spPr bwMode="auto">
          <a:xfrm>
            <a:off x="1781176" y="4900613"/>
            <a:ext cx="359073" cy="215444"/>
          </a:xfrm>
          <a:prstGeom prst="rect">
            <a:avLst/>
          </a:prstGeom>
          <a:noFill/>
          <a:ln w="9525">
            <a:noFill/>
            <a:miter lim="800000"/>
            <a:headEnd/>
            <a:tailEnd/>
          </a:ln>
        </p:spPr>
        <p:txBody>
          <a:bodyPr wrap="none" lIns="0" tIns="0" rIns="0" bIns="0">
            <a:spAutoFit/>
          </a:bodyPr>
          <a:lstStyle/>
          <a:p>
            <a:r>
              <a:rPr kumimoji="1" lang="ja-JP" altLang="en-US" sz="1400">
                <a:latin typeface="HGPｺﾞｼｯｸM" pitchFamily="50" charset="-128"/>
                <a:ea typeface="HGPｺﾞｼｯｸM" pitchFamily="50" charset="-128"/>
              </a:rPr>
              <a:t>異動</a:t>
            </a:r>
          </a:p>
        </p:txBody>
      </p:sp>
      <p:sp>
        <p:nvSpPr>
          <p:cNvPr id="18450" name="テキスト ボックス 22"/>
          <p:cNvSpPr txBox="1">
            <a:spLocks noChangeArrowheads="1"/>
          </p:cNvSpPr>
          <p:nvPr/>
        </p:nvSpPr>
        <p:spPr bwMode="auto">
          <a:xfrm>
            <a:off x="1781176" y="5229225"/>
            <a:ext cx="807913" cy="215444"/>
          </a:xfrm>
          <a:prstGeom prst="rect">
            <a:avLst/>
          </a:prstGeom>
          <a:noFill/>
          <a:ln w="9525">
            <a:noFill/>
            <a:miter lim="800000"/>
            <a:headEnd/>
            <a:tailEnd/>
          </a:ln>
        </p:spPr>
        <p:txBody>
          <a:bodyPr wrap="none" lIns="0" tIns="0" rIns="0" bIns="0">
            <a:spAutoFit/>
          </a:bodyPr>
          <a:lstStyle/>
          <a:p>
            <a:r>
              <a:rPr kumimoji="1" lang="ja-JP" altLang="en-US" sz="1400">
                <a:latin typeface="HGPｺﾞｼｯｸM" pitchFamily="50" charset="-128"/>
                <a:ea typeface="HGPｺﾞｼｯｸM" pitchFamily="50" charset="-128"/>
              </a:rPr>
              <a:t>調査・報告</a:t>
            </a:r>
          </a:p>
        </p:txBody>
      </p:sp>
      <p:sp>
        <p:nvSpPr>
          <p:cNvPr id="18451" name="正方形/長方形 3"/>
          <p:cNvSpPr>
            <a:spLocks noChangeArrowheads="1"/>
          </p:cNvSpPr>
          <p:nvPr/>
        </p:nvSpPr>
        <p:spPr bwMode="auto">
          <a:xfrm>
            <a:off x="1133475" y="2284413"/>
            <a:ext cx="288925" cy="207962"/>
          </a:xfrm>
          <a:prstGeom prst="rect">
            <a:avLst/>
          </a:prstGeom>
          <a:noFill/>
          <a:ln w="9525" algn="ctr">
            <a:noFill/>
            <a:round/>
            <a:headEnd/>
            <a:tailEnd/>
          </a:ln>
          <a:effectLst>
            <a:prstShdw prst="shdw17" dist="17961" dir="2700000">
              <a:schemeClr val="bg2"/>
            </a:prstShdw>
          </a:effectLst>
        </p:spPr>
        <p:txBody>
          <a:bodyPr/>
          <a:lstStyle/>
          <a:p>
            <a:endParaRPr lang="ja-JP" altLang="en-US">
              <a:latin typeface="HGPｺﾞｼｯｸM" pitchFamily="50" charset="-128"/>
              <a:ea typeface="HGPｺﾞｼｯｸM" pitchFamily="50" charset="-128"/>
            </a:endParaRPr>
          </a:p>
        </p:txBody>
      </p:sp>
      <p:cxnSp>
        <p:nvCxnSpPr>
          <p:cNvPr id="18452" name="カギ線コネクタ 5"/>
          <p:cNvCxnSpPr>
            <a:cxnSpLocks noChangeShapeType="1"/>
            <a:stCxn id="18451" idx="2"/>
            <a:endCxn id="18443" idx="1"/>
          </p:cNvCxnSpPr>
          <p:nvPr/>
        </p:nvCxnSpPr>
        <p:spPr bwMode="auto">
          <a:xfrm rot="16200000" flipH="1">
            <a:off x="1283608" y="2486705"/>
            <a:ext cx="491898" cy="503238"/>
          </a:xfrm>
          <a:prstGeom prst="bentConnector2">
            <a:avLst/>
          </a:prstGeom>
          <a:noFill/>
          <a:ln w="9525" algn="ctr">
            <a:solidFill>
              <a:schemeClr val="tx1"/>
            </a:solidFill>
            <a:round/>
            <a:headEnd/>
            <a:tailEnd type="arrow" w="med" len="med"/>
          </a:ln>
          <a:effectLst>
            <a:prstShdw prst="shdw17" dist="17961" dir="2700000">
              <a:schemeClr val="bg2"/>
            </a:prstShdw>
          </a:effectLst>
        </p:spPr>
      </p:cxnSp>
      <p:cxnSp>
        <p:nvCxnSpPr>
          <p:cNvPr id="18453" name="カギ線コネクタ 27"/>
          <p:cNvCxnSpPr>
            <a:cxnSpLocks noChangeShapeType="1"/>
            <a:stCxn id="18451" idx="2"/>
            <a:endCxn id="18444" idx="1"/>
          </p:cNvCxnSpPr>
          <p:nvPr/>
        </p:nvCxnSpPr>
        <p:spPr bwMode="auto">
          <a:xfrm rot="16200000" flipH="1">
            <a:off x="1115334" y="2654979"/>
            <a:ext cx="828447" cy="503238"/>
          </a:xfrm>
          <a:prstGeom prst="bentConnector2">
            <a:avLst/>
          </a:prstGeom>
          <a:noFill/>
          <a:ln w="9525" algn="ctr">
            <a:solidFill>
              <a:schemeClr val="tx1"/>
            </a:solidFill>
            <a:round/>
            <a:headEnd/>
            <a:tailEnd type="arrow" w="med" len="med"/>
          </a:ln>
          <a:effectLst>
            <a:prstShdw prst="shdw17" dist="17961" dir="2700000">
              <a:schemeClr val="bg2"/>
            </a:prstShdw>
          </a:effectLst>
        </p:spPr>
      </p:cxnSp>
      <p:cxnSp>
        <p:nvCxnSpPr>
          <p:cNvPr id="18454" name="カギ線コネクタ 31"/>
          <p:cNvCxnSpPr>
            <a:cxnSpLocks noChangeShapeType="1"/>
            <a:stCxn id="18451" idx="2"/>
            <a:endCxn id="18445" idx="1"/>
          </p:cNvCxnSpPr>
          <p:nvPr/>
        </p:nvCxnSpPr>
        <p:spPr bwMode="auto">
          <a:xfrm rot="16200000" flipH="1">
            <a:off x="935152" y="2835161"/>
            <a:ext cx="1188810" cy="503238"/>
          </a:xfrm>
          <a:prstGeom prst="bentConnector2">
            <a:avLst/>
          </a:prstGeom>
          <a:noFill/>
          <a:ln w="9525" algn="ctr">
            <a:solidFill>
              <a:schemeClr val="tx1"/>
            </a:solidFill>
            <a:round/>
            <a:headEnd/>
            <a:tailEnd type="arrow" w="med" len="med"/>
          </a:ln>
          <a:effectLst>
            <a:prstShdw prst="shdw17" dist="17961" dir="2700000">
              <a:schemeClr val="bg2"/>
            </a:prstShdw>
          </a:effectLst>
        </p:spPr>
      </p:cxnSp>
      <p:cxnSp>
        <p:nvCxnSpPr>
          <p:cNvPr id="18455" name="カギ線コネクタ 34"/>
          <p:cNvCxnSpPr>
            <a:cxnSpLocks noChangeShapeType="1"/>
            <a:stCxn id="18451" idx="2"/>
            <a:endCxn id="18446" idx="1"/>
          </p:cNvCxnSpPr>
          <p:nvPr/>
        </p:nvCxnSpPr>
        <p:spPr bwMode="auto">
          <a:xfrm rot="16200000" flipH="1">
            <a:off x="754971" y="3015342"/>
            <a:ext cx="1549173" cy="503238"/>
          </a:xfrm>
          <a:prstGeom prst="bentConnector2">
            <a:avLst/>
          </a:prstGeom>
          <a:noFill/>
          <a:ln w="9525" algn="ctr">
            <a:solidFill>
              <a:schemeClr val="tx1"/>
            </a:solidFill>
            <a:round/>
            <a:headEnd/>
            <a:tailEnd type="arrow" w="med" len="med"/>
          </a:ln>
          <a:effectLst>
            <a:prstShdw prst="shdw17" dist="17961" dir="2700000">
              <a:schemeClr val="bg2"/>
            </a:prstShdw>
          </a:effectLst>
        </p:spPr>
      </p:cxnSp>
      <p:cxnSp>
        <p:nvCxnSpPr>
          <p:cNvPr id="18456" name="カギ線コネクタ 37"/>
          <p:cNvCxnSpPr>
            <a:cxnSpLocks noChangeShapeType="1"/>
            <a:stCxn id="18451" idx="2"/>
            <a:endCxn id="18447" idx="1"/>
          </p:cNvCxnSpPr>
          <p:nvPr/>
        </p:nvCxnSpPr>
        <p:spPr bwMode="auto">
          <a:xfrm rot="16200000" flipH="1">
            <a:off x="595427" y="3174886"/>
            <a:ext cx="1868260" cy="503238"/>
          </a:xfrm>
          <a:prstGeom prst="bentConnector2">
            <a:avLst/>
          </a:prstGeom>
          <a:noFill/>
          <a:ln w="9525" algn="ctr">
            <a:solidFill>
              <a:schemeClr val="tx1"/>
            </a:solidFill>
            <a:round/>
            <a:headEnd/>
            <a:tailEnd type="arrow" w="med" len="med"/>
          </a:ln>
          <a:effectLst>
            <a:prstShdw prst="shdw17" dist="17961" dir="2700000">
              <a:schemeClr val="bg2"/>
            </a:prstShdw>
          </a:effectLst>
        </p:spPr>
      </p:cxnSp>
      <p:cxnSp>
        <p:nvCxnSpPr>
          <p:cNvPr id="18457" name="カギ線コネクタ 40"/>
          <p:cNvCxnSpPr>
            <a:cxnSpLocks noChangeShapeType="1"/>
            <a:stCxn id="18451" idx="2"/>
            <a:endCxn id="18448" idx="1"/>
          </p:cNvCxnSpPr>
          <p:nvPr/>
        </p:nvCxnSpPr>
        <p:spPr bwMode="auto">
          <a:xfrm rot="16200000" flipH="1">
            <a:off x="431121" y="3339192"/>
            <a:ext cx="2196873" cy="503238"/>
          </a:xfrm>
          <a:prstGeom prst="bentConnector2">
            <a:avLst/>
          </a:prstGeom>
          <a:noFill/>
          <a:ln w="9525" algn="ctr">
            <a:solidFill>
              <a:schemeClr val="tx1"/>
            </a:solidFill>
            <a:round/>
            <a:headEnd/>
            <a:tailEnd type="arrow" w="med" len="med"/>
          </a:ln>
          <a:effectLst>
            <a:prstShdw prst="shdw17" dist="17961" dir="2700000">
              <a:schemeClr val="bg2"/>
            </a:prstShdw>
          </a:effectLst>
        </p:spPr>
      </p:cxnSp>
      <p:cxnSp>
        <p:nvCxnSpPr>
          <p:cNvPr id="18458" name="カギ線コネクタ 43"/>
          <p:cNvCxnSpPr>
            <a:cxnSpLocks noChangeShapeType="1"/>
            <a:stCxn id="18451" idx="2"/>
            <a:endCxn id="18449" idx="1"/>
          </p:cNvCxnSpPr>
          <p:nvPr/>
        </p:nvCxnSpPr>
        <p:spPr bwMode="auto">
          <a:xfrm rot="16200000" flipH="1">
            <a:off x="271577" y="3498736"/>
            <a:ext cx="2515960" cy="503238"/>
          </a:xfrm>
          <a:prstGeom prst="bentConnector2">
            <a:avLst/>
          </a:prstGeom>
          <a:noFill/>
          <a:ln w="9525" algn="ctr">
            <a:solidFill>
              <a:schemeClr val="tx1"/>
            </a:solidFill>
            <a:round/>
            <a:headEnd/>
            <a:tailEnd type="arrow" w="med" len="med"/>
          </a:ln>
          <a:effectLst>
            <a:prstShdw prst="shdw17" dist="17961" dir="2700000">
              <a:schemeClr val="bg2"/>
            </a:prstShdw>
          </a:effectLst>
        </p:spPr>
      </p:cxnSp>
      <p:cxnSp>
        <p:nvCxnSpPr>
          <p:cNvPr id="18459" name="カギ線コネクタ 46"/>
          <p:cNvCxnSpPr>
            <a:cxnSpLocks noChangeShapeType="1"/>
            <a:stCxn id="18451" idx="2"/>
            <a:endCxn id="18450" idx="1"/>
          </p:cNvCxnSpPr>
          <p:nvPr/>
        </p:nvCxnSpPr>
        <p:spPr bwMode="auto">
          <a:xfrm rot="16200000" flipH="1">
            <a:off x="107271" y="3663042"/>
            <a:ext cx="2844572" cy="503238"/>
          </a:xfrm>
          <a:prstGeom prst="bentConnector2">
            <a:avLst/>
          </a:prstGeom>
          <a:noFill/>
          <a:ln w="9525" algn="ctr">
            <a:solidFill>
              <a:schemeClr val="tx1"/>
            </a:solidFill>
            <a:round/>
            <a:headEnd/>
            <a:tailEnd type="arrow" w="med" len="med"/>
          </a:ln>
          <a:effectLst>
            <a:prstShdw prst="shdw17" dist="17961" dir="2700000">
              <a:schemeClr val="bg2"/>
            </a:prstShdw>
          </a:effectLst>
        </p:spPr>
      </p:cxnSp>
      <p:sp>
        <p:nvSpPr>
          <p:cNvPr id="18460" name="正方形/長方形 32"/>
          <p:cNvSpPr>
            <a:spLocks noChangeArrowheads="1"/>
          </p:cNvSpPr>
          <p:nvPr/>
        </p:nvSpPr>
        <p:spPr bwMode="auto">
          <a:xfrm>
            <a:off x="1858963" y="2230440"/>
            <a:ext cx="2670924" cy="307777"/>
          </a:xfrm>
          <a:prstGeom prst="rect">
            <a:avLst/>
          </a:prstGeom>
          <a:noFill/>
          <a:ln w="9525">
            <a:noFill/>
            <a:miter lim="800000"/>
            <a:headEnd/>
            <a:tailEnd/>
          </a:ln>
        </p:spPr>
        <p:txBody>
          <a:bodyPr wrap="none">
            <a:spAutoFit/>
          </a:bodyPr>
          <a:lstStyle/>
          <a:p>
            <a:r>
              <a:rPr kumimoji="1" lang="ja-JP" altLang="en-US" sz="1400">
                <a:latin typeface="HGPｺﾞｼｯｸM" pitchFamily="50" charset="-128"/>
                <a:ea typeface="HGPｺﾞｼｯｸM" pitchFamily="50" charset="-128"/>
              </a:rPr>
              <a:t>の</a:t>
            </a:r>
            <a:r>
              <a:rPr kumimoji="1" lang="ja-JP" altLang="en-US" sz="1400">
                <a:solidFill>
                  <a:srgbClr val="FF0000"/>
                </a:solidFill>
                <a:latin typeface="HGPｺﾞｼｯｸM" pitchFamily="50" charset="-128"/>
                <a:ea typeface="HGPｺﾞｼｯｸM" pitchFamily="50" charset="-128"/>
              </a:rPr>
              <a:t>処理（業務・作業）を分解</a:t>
            </a:r>
            <a:r>
              <a:rPr kumimoji="1" lang="ja-JP" altLang="en-US" sz="1400">
                <a:latin typeface="HGPｺﾞｼｯｸM" pitchFamily="50" charset="-128"/>
                <a:ea typeface="HGPｺﾞｼｯｸM" pitchFamily="50" charset="-128"/>
              </a:rPr>
              <a:t>する。</a:t>
            </a:r>
          </a:p>
        </p:txBody>
      </p:sp>
      <p:cxnSp>
        <p:nvCxnSpPr>
          <p:cNvPr id="18461" name="曲線コネクタ 49"/>
          <p:cNvCxnSpPr>
            <a:cxnSpLocks noChangeShapeType="1"/>
            <a:stCxn id="18467" idx="0"/>
            <a:endCxn id="18462" idx="0"/>
          </p:cNvCxnSpPr>
          <p:nvPr/>
        </p:nvCxnSpPr>
        <p:spPr bwMode="auto">
          <a:xfrm rot="16200000" flipH="1">
            <a:off x="4190207" y="1370807"/>
            <a:ext cx="576262" cy="3540125"/>
          </a:xfrm>
          <a:prstGeom prst="curvedConnector3">
            <a:avLst>
              <a:gd name="adj1" fmla="val -39722"/>
            </a:avLst>
          </a:prstGeom>
          <a:noFill/>
          <a:ln w="9525" algn="ctr">
            <a:solidFill>
              <a:schemeClr val="tx1"/>
            </a:solidFill>
            <a:round/>
            <a:headEnd/>
            <a:tailEnd type="arrow" w="med" len="med"/>
          </a:ln>
          <a:effectLst>
            <a:prstShdw prst="shdw17" dist="17961" dir="2700000">
              <a:schemeClr val="bg2"/>
            </a:prstShdw>
          </a:effectLst>
        </p:spPr>
      </p:cxnSp>
      <p:sp>
        <p:nvSpPr>
          <p:cNvPr id="18462" name="正方形/長方形 50"/>
          <p:cNvSpPr>
            <a:spLocks noChangeArrowheads="1"/>
          </p:cNvSpPr>
          <p:nvPr/>
        </p:nvSpPr>
        <p:spPr bwMode="auto">
          <a:xfrm>
            <a:off x="5961063" y="3429000"/>
            <a:ext cx="576262" cy="320675"/>
          </a:xfrm>
          <a:prstGeom prst="rect">
            <a:avLst/>
          </a:prstGeom>
          <a:noFill/>
          <a:ln w="9525" algn="ctr">
            <a:noFill/>
            <a:round/>
            <a:headEnd/>
            <a:tailEnd/>
          </a:ln>
          <a:effectLst>
            <a:prstShdw prst="shdw17" dist="17961" dir="2700000">
              <a:schemeClr val="bg2"/>
            </a:prstShdw>
          </a:effectLst>
        </p:spPr>
        <p:txBody>
          <a:bodyPr/>
          <a:lstStyle/>
          <a:p>
            <a:endParaRPr lang="ja-JP" altLang="en-US">
              <a:latin typeface="HGPｺﾞｼｯｸM" pitchFamily="50" charset="-128"/>
              <a:ea typeface="HGPｺﾞｼｯｸM" pitchFamily="50" charset="-128"/>
            </a:endParaRPr>
          </a:p>
        </p:txBody>
      </p:sp>
      <p:sp>
        <p:nvSpPr>
          <p:cNvPr id="18463" name="正方形/長方形 76"/>
          <p:cNvSpPr>
            <a:spLocks noChangeArrowheads="1"/>
          </p:cNvSpPr>
          <p:nvPr/>
        </p:nvSpPr>
        <p:spPr bwMode="auto">
          <a:xfrm>
            <a:off x="6753226" y="3429002"/>
            <a:ext cx="576263" cy="322263"/>
          </a:xfrm>
          <a:prstGeom prst="rect">
            <a:avLst/>
          </a:prstGeom>
          <a:noFill/>
          <a:ln w="9525" algn="ctr">
            <a:noFill/>
            <a:round/>
            <a:headEnd/>
            <a:tailEnd/>
          </a:ln>
          <a:effectLst>
            <a:prstShdw prst="shdw17" dist="17961" dir="2700000">
              <a:schemeClr val="bg2"/>
            </a:prstShdw>
          </a:effectLst>
        </p:spPr>
        <p:txBody>
          <a:bodyPr/>
          <a:lstStyle/>
          <a:p>
            <a:endParaRPr lang="ja-JP" altLang="en-US">
              <a:latin typeface="HGPｺﾞｼｯｸM" pitchFamily="50" charset="-128"/>
              <a:ea typeface="HGPｺﾞｼｯｸM" pitchFamily="50" charset="-128"/>
            </a:endParaRPr>
          </a:p>
        </p:txBody>
      </p:sp>
      <p:sp>
        <p:nvSpPr>
          <p:cNvPr id="18464" name="正方形/長方形 77"/>
          <p:cNvSpPr>
            <a:spLocks noChangeArrowheads="1"/>
          </p:cNvSpPr>
          <p:nvPr/>
        </p:nvSpPr>
        <p:spPr bwMode="auto">
          <a:xfrm>
            <a:off x="7473951" y="3429002"/>
            <a:ext cx="574675" cy="322263"/>
          </a:xfrm>
          <a:prstGeom prst="rect">
            <a:avLst/>
          </a:prstGeom>
          <a:noFill/>
          <a:ln w="9525" algn="ctr">
            <a:noFill/>
            <a:round/>
            <a:headEnd/>
            <a:tailEnd/>
          </a:ln>
          <a:effectLst>
            <a:prstShdw prst="shdw17" dist="17961" dir="2700000">
              <a:schemeClr val="bg2"/>
            </a:prstShdw>
          </a:effectLst>
        </p:spPr>
        <p:txBody>
          <a:bodyPr/>
          <a:lstStyle/>
          <a:p>
            <a:endParaRPr lang="ja-JP" altLang="en-US">
              <a:latin typeface="HGPｺﾞｼｯｸM" pitchFamily="50" charset="-128"/>
              <a:ea typeface="HGPｺﾞｼｯｸM" pitchFamily="50" charset="-128"/>
            </a:endParaRPr>
          </a:p>
        </p:txBody>
      </p:sp>
      <p:cxnSp>
        <p:nvCxnSpPr>
          <p:cNvPr id="18465" name="曲線コネクタ 79"/>
          <p:cNvCxnSpPr>
            <a:cxnSpLocks noChangeShapeType="1"/>
            <a:stCxn id="18466" idx="0"/>
            <a:endCxn id="18463" idx="0"/>
          </p:cNvCxnSpPr>
          <p:nvPr/>
        </p:nvCxnSpPr>
        <p:spPr bwMode="auto">
          <a:xfrm rot="16200000" flipH="1">
            <a:off x="4771232" y="1159670"/>
            <a:ext cx="222250" cy="4316413"/>
          </a:xfrm>
          <a:prstGeom prst="curvedConnector3">
            <a:avLst>
              <a:gd name="adj1" fmla="val -102523"/>
            </a:avLst>
          </a:prstGeom>
          <a:noFill/>
          <a:ln w="9525" algn="ctr">
            <a:solidFill>
              <a:schemeClr val="tx1"/>
            </a:solidFill>
            <a:round/>
            <a:headEnd/>
            <a:tailEnd type="arrow" w="med" len="med"/>
          </a:ln>
          <a:effectLst>
            <a:prstShdw prst="shdw17" dist="17961" dir="2700000">
              <a:schemeClr val="bg2"/>
            </a:prstShdw>
          </a:effectLst>
        </p:spPr>
      </p:cxnSp>
      <p:sp>
        <p:nvSpPr>
          <p:cNvPr id="18466" name="正方形/長方形 70"/>
          <p:cNvSpPr>
            <a:spLocks noChangeArrowheads="1"/>
          </p:cNvSpPr>
          <p:nvPr/>
        </p:nvSpPr>
        <p:spPr bwMode="auto">
          <a:xfrm>
            <a:off x="2589214" y="3206752"/>
            <a:ext cx="269875" cy="219075"/>
          </a:xfrm>
          <a:prstGeom prst="rect">
            <a:avLst/>
          </a:prstGeom>
          <a:noFill/>
          <a:ln w="9525" algn="ctr">
            <a:noFill/>
            <a:round/>
            <a:headEnd/>
            <a:tailEnd/>
          </a:ln>
          <a:effectLst>
            <a:prstShdw prst="shdw17" dist="17961" dir="2700000">
              <a:schemeClr val="bg2"/>
            </a:prstShdw>
          </a:effectLst>
        </p:spPr>
        <p:txBody>
          <a:bodyPr/>
          <a:lstStyle/>
          <a:p>
            <a:endParaRPr lang="ja-JP" altLang="en-US">
              <a:latin typeface="HGPｺﾞｼｯｸM" pitchFamily="50" charset="-128"/>
              <a:ea typeface="HGPｺﾞｼｯｸM" pitchFamily="50" charset="-128"/>
            </a:endParaRPr>
          </a:p>
        </p:txBody>
      </p:sp>
      <p:sp>
        <p:nvSpPr>
          <p:cNvPr id="18467" name="正方形/長方形 91"/>
          <p:cNvSpPr>
            <a:spLocks noChangeArrowheads="1"/>
          </p:cNvSpPr>
          <p:nvPr/>
        </p:nvSpPr>
        <p:spPr bwMode="auto">
          <a:xfrm>
            <a:off x="2573340" y="2852738"/>
            <a:ext cx="269875" cy="220662"/>
          </a:xfrm>
          <a:prstGeom prst="rect">
            <a:avLst/>
          </a:prstGeom>
          <a:noFill/>
          <a:ln w="9525" algn="ctr">
            <a:noFill/>
            <a:round/>
            <a:headEnd/>
            <a:tailEnd/>
          </a:ln>
          <a:effectLst>
            <a:prstShdw prst="shdw17" dist="17961" dir="2700000">
              <a:schemeClr val="bg2"/>
            </a:prstShdw>
          </a:effectLst>
        </p:spPr>
        <p:txBody>
          <a:bodyPr/>
          <a:lstStyle/>
          <a:p>
            <a:endParaRPr lang="ja-JP" altLang="en-US">
              <a:latin typeface="HGPｺﾞｼｯｸM" pitchFamily="50" charset="-128"/>
              <a:ea typeface="HGPｺﾞｼｯｸM" pitchFamily="50" charset="-128"/>
            </a:endParaRPr>
          </a:p>
        </p:txBody>
      </p:sp>
      <p:sp>
        <p:nvSpPr>
          <p:cNvPr id="18468" name="下矢印吹き出し 74"/>
          <p:cNvSpPr>
            <a:spLocks noChangeArrowheads="1"/>
          </p:cNvSpPr>
          <p:nvPr/>
        </p:nvSpPr>
        <p:spPr bwMode="auto">
          <a:xfrm>
            <a:off x="1685925" y="2754315"/>
            <a:ext cx="1217613" cy="3051175"/>
          </a:xfrm>
          <a:prstGeom prst="downArrowCallout">
            <a:avLst>
              <a:gd name="adj1" fmla="val 28306"/>
              <a:gd name="adj2" fmla="val 25000"/>
              <a:gd name="adj3" fmla="val 13457"/>
              <a:gd name="adj4" fmla="val 90500"/>
            </a:avLst>
          </a:prstGeom>
          <a:noFill/>
          <a:ln w="9525" algn="ctr">
            <a:solidFill>
              <a:srgbClr val="FF0000"/>
            </a:solidFill>
            <a:prstDash val="dash"/>
            <a:round/>
            <a:headEnd/>
            <a:tailEnd/>
          </a:ln>
          <a:effectLst>
            <a:prstShdw prst="shdw17" dist="17961" dir="2700000">
              <a:schemeClr val="bg2"/>
            </a:prstShdw>
          </a:effectLst>
        </p:spPr>
        <p:txBody>
          <a:bodyPr/>
          <a:lstStyle/>
          <a:p>
            <a:endParaRPr lang="ja-JP" altLang="en-US">
              <a:latin typeface="HGPｺﾞｼｯｸM" pitchFamily="50" charset="-128"/>
              <a:ea typeface="HGPｺﾞｼｯｸM" pitchFamily="50" charset="-128"/>
            </a:endParaRPr>
          </a:p>
        </p:txBody>
      </p:sp>
      <p:sp>
        <p:nvSpPr>
          <p:cNvPr id="76" name="テキスト ボックス 75"/>
          <p:cNvSpPr txBox="1"/>
          <p:nvPr/>
        </p:nvSpPr>
        <p:spPr>
          <a:xfrm>
            <a:off x="1423989" y="5888038"/>
            <a:ext cx="1811337" cy="277812"/>
          </a:xfrm>
          <a:prstGeom prst="rect">
            <a:avLst/>
          </a:prstGeom>
        </p:spPr>
        <p:style>
          <a:lnRef idx="1">
            <a:schemeClr val="accent6"/>
          </a:lnRef>
          <a:fillRef idx="2">
            <a:schemeClr val="accent6"/>
          </a:fillRef>
          <a:effectRef idx="1">
            <a:schemeClr val="accent6"/>
          </a:effectRef>
          <a:fontRef idx="minor">
            <a:schemeClr val="dk1"/>
          </a:fontRef>
        </p:style>
        <p:txBody>
          <a:bodyPr lIns="0" tIns="0" rIns="0" bIns="0">
            <a:spAutoFit/>
          </a:bodyPr>
          <a:lstStyle/>
          <a:p>
            <a:pPr algn="ctr">
              <a:defRPr/>
            </a:pPr>
            <a:r>
              <a:rPr kumimoji="1" lang="ja-JP" altLang="en-US" b="1" dirty="0">
                <a:solidFill>
                  <a:srgbClr val="FF0000"/>
                </a:solidFill>
                <a:latin typeface="HGPｺﾞｼｯｸM" pitchFamily="50" charset="-128"/>
                <a:ea typeface="HGPｺﾞｼｯｸM" pitchFamily="50" charset="-128"/>
              </a:rPr>
              <a:t>機能　</a:t>
            </a:r>
            <a:r>
              <a:rPr kumimoji="1" lang="ja-JP" altLang="en-US" sz="1000" b="1" dirty="0">
                <a:solidFill>
                  <a:srgbClr val="FF0000"/>
                </a:solidFill>
                <a:latin typeface="HGPｺﾞｼｯｸM" pitchFamily="50" charset="-128"/>
                <a:ea typeface="HGPｺﾞｼｯｸM" pitchFamily="50" charset="-128"/>
              </a:rPr>
              <a:t>（階層０）</a:t>
            </a:r>
          </a:p>
        </p:txBody>
      </p:sp>
      <p:sp>
        <p:nvSpPr>
          <p:cNvPr id="38" name="スライド番号プレースホルダ 37"/>
          <p:cNvSpPr>
            <a:spLocks noGrp="1"/>
          </p:cNvSpPr>
          <p:nvPr>
            <p:ph type="sldNum" sz="quarter" idx="12"/>
          </p:nvPr>
        </p:nvSpPr>
        <p:spPr/>
        <p:txBody>
          <a:bodyPr/>
          <a:lstStyle/>
          <a:p>
            <a:pPr>
              <a:defRPr/>
            </a:pPr>
            <a:fld id="{D621E1BB-622A-4911-850A-7B92612ABE57}" type="slidenum">
              <a:rPr lang="ja-JP" altLang="en-US" smtClean="0"/>
              <a:pPr>
                <a:defRPr/>
              </a:pPr>
              <a:t>15</a:t>
            </a:fld>
            <a:endParaRPr lang="en-US" altLang="ja-JP"/>
          </a:p>
        </p:txBody>
      </p:sp>
      <p:sp>
        <p:nvSpPr>
          <p:cNvPr id="40" name="Rectangle 2"/>
          <p:cNvSpPr txBox="1">
            <a:spLocks noChangeArrowheads="1"/>
          </p:cNvSpPr>
          <p:nvPr/>
        </p:nvSpPr>
        <p:spPr bwMode="auto">
          <a:xfrm>
            <a:off x="495300" y="404813"/>
            <a:ext cx="9410700" cy="792162"/>
          </a:xfrm>
          <a:prstGeom prst="rect">
            <a:avLst/>
          </a:prstGeom>
          <a:noFill/>
          <a:ln>
            <a:miter lim="800000"/>
            <a:headEnd/>
            <a:tailEnd/>
          </a:ln>
        </p:spPr>
        <p:txBody>
          <a:bodyPr vert="horz" wrap="square" lIns="91440" tIns="45720" rIns="91440" bIns="45720" numCol="1" anchor="ctr" anchorCtr="0" compatLnSpc="1">
            <a:prstTxWarp prst="textNoShape">
              <a:avLst/>
            </a:prstTxWarp>
          </a:bodyPr>
          <a:lstStyle/>
          <a:p>
            <a:pPr eaLnBrk="1" hangingPunct="1"/>
            <a:r>
              <a:rPr kumimoji="1" lang="ja-JP" altLang="en-US" sz="2800" b="1" kern="0" dirty="0" smtClean="0">
                <a:solidFill>
                  <a:prstClr val="black"/>
                </a:solidFill>
                <a:latin typeface="HGPｺﾞｼｯｸM" pitchFamily="50" charset="-128"/>
                <a:ea typeface="HGPｺﾞｼｯｸM" pitchFamily="50" charset="-128"/>
                <a:cs typeface="+mj-cs"/>
              </a:rPr>
              <a:t>７</a:t>
            </a:r>
            <a:r>
              <a:rPr kumimoji="1" lang="ja-JP" altLang="ja-JP" sz="2800" b="1" kern="0" dirty="0" smtClean="0">
                <a:solidFill>
                  <a:prstClr val="black"/>
                </a:solidFill>
                <a:latin typeface="HGPｺﾞｼｯｸM" pitchFamily="50" charset="-128"/>
                <a:ea typeface="HGPｺﾞｼｯｸM" pitchFamily="50" charset="-128"/>
                <a:cs typeface="+mj-cs"/>
              </a:rPr>
              <a:t>．</a:t>
            </a:r>
            <a:r>
              <a:rPr kumimoji="1" lang="ja-JP" altLang="en-US" sz="2800" b="1" kern="0" dirty="0" smtClean="0">
                <a:solidFill>
                  <a:prstClr val="black"/>
                </a:solidFill>
                <a:latin typeface="HGPｺﾞｼｯｸM" pitchFamily="50" charset="-128"/>
                <a:ea typeface="HGPｺﾞｼｯｸM" pitchFamily="50" charset="-128"/>
                <a:cs typeface="+mj-cs"/>
              </a:rPr>
              <a:t>主なＥＡドキュメントの作成方法　</a:t>
            </a:r>
            <a:r>
              <a:rPr kumimoji="1" lang="ja-JP" altLang="en-US" sz="2400" b="1" kern="0" dirty="0" smtClean="0">
                <a:solidFill>
                  <a:prstClr val="black"/>
                </a:solidFill>
                <a:latin typeface="HGPｺﾞｼｯｸM" pitchFamily="50" charset="-128"/>
                <a:ea typeface="HGPｺﾞｼｯｸM" pitchFamily="50" charset="-128"/>
                <a:cs typeface="+mj-cs"/>
              </a:rPr>
              <a:t>～</a:t>
            </a:r>
            <a:r>
              <a:rPr kumimoji="1" lang="en-US" altLang="ja-JP" sz="2400" b="1" kern="0" dirty="0" smtClean="0">
                <a:solidFill>
                  <a:prstClr val="black"/>
                </a:solidFill>
                <a:latin typeface="HGPｺﾞｼｯｸM" pitchFamily="50" charset="-128"/>
                <a:ea typeface="HGPｺﾞｼｯｸM" pitchFamily="50" charset="-128"/>
                <a:cs typeface="+mj-cs"/>
              </a:rPr>
              <a:t>DMM</a:t>
            </a:r>
            <a:r>
              <a:rPr kumimoji="1" lang="ja-JP" altLang="en-US" sz="2400" b="1" kern="0" dirty="0" smtClean="0">
                <a:solidFill>
                  <a:prstClr val="black"/>
                </a:solidFill>
                <a:latin typeface="HGPｺﾞｼｯｸM" pitchFamily="50" charset="-128"/>
                <a:ea typeface="HGPｺﾞｼｯｸM" pitchFamily="50" charset="-128"/>
                <a:cs typeface="+mj-cs"/>
              </a:rPr>
              <a:t>③～</a:t>
            </a:r>
            <a:endParaRPr kumimoji="1" lang="ja-JP" altLang="ja-JP" sz="2800" b="1" i="0" u="none" strike="noStrike" kern="0" cap="none" spc="0" normalizeH="0" baseline="0" noProof="0" dirty="0" smtClean="0">
              <a:ln>
                <a:noFill/>
              </a:ln>
              <a:solidFill>
                <a:schemeClr val="tx1"/>
              </a:solidFill>
              <a:effectLst/>
              <a:uLnTx/>
              <a:uFillTx/>
              <a:latin typeface="HGPｺﾞｼｯｸM" pitchFamily="50" charset="-128"/>
              <a:ea typeface="HGPｺﾞｼｯｸM" pitchFamily="50" charset="-128"/>
              <a:cs typeface="+mj-cs"/>
            </a:endParaRPr>
          </a:p>
        </p:txBody>
      </p:sp>
      <p:sp>
        <p:nvSpPr>
          <p:cNvPr id="41" name="フッター プレースホルダ 50"/>
          <p:cNvSpPr txBox="1">
            <a:spLocks/>
          </p:cNvSpPr>
          <p:nvPr/>
        </p:nvSpPr>
        <p:spPr>
          <a:xfrm>
            <a:off x="3002784" y="6417360"/>
            <a:ext cx="3900433" cy="252000"/>
          </a:xfrm>
          <a:prstGeom prst="rect">
            <a:avLst/>
          </a:prstGeom>
        </p:spPr>
        <p:txBody>
          <a:bodyPr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ja-JP" sz="1000" b="0" i="0" u="none" strike="noStrike" kern="1200" cap="none" spc="0" normalizeH="0" baseline="0" noProof="0" smtClean="0">
                <a:ln>
                  <a:noFill/>
                </a:ln>
                <a:solidFill>
                  <a:schemeClr val="tx1"/>
                </a:solidFill>
                <a:effectLst/>
                <a:uLnTx/>
                <a:uFillTx/>
                <a:latin typeface="+mj-ea"/>
                <a:ea typeface="+mj-ea"/>
                <a:cs typeface="+mn-cs"/>
              </a:rPr>
              <a:t>4-1 </a:t>
            </a:r>
            <a:r>
              <a:rPr kumimoji="0" lang="ja-JP" altLang="en-US" sz="1000" b="0" i="0" u="none" strike="noStrike" kern="1200" cap="none" spc="0" normalizeH="0" baseline="0" noProof="0" smtClean="0">
                <a:ln>
                  <a:noFill/>
                </a:ln>
                <a:solidFill>
                  <a:schemeClr val="tx1"/>
                </a:solidFill>
                <a:effectLst/>
                <a:uLnTx/>
                <a:uFillTx/>
                <a:latin typeface="+mj-ea"/>
                <a:ea typeface="+mj-ea"/>
                <a:cs typeface="+mn-cs"/>
              </a:rPr>
              <a:t>住民視点の行政サービス提供に向けた業務分析手法</a:t>
            </a:r>
            <a:endParaRPr kumimoji="0" lang="en-US" altLang="ja-JP" sz="1000" b="0" i="0" u="none" strike="noStrike" kern="1200" cap="none" spc="0" normalizeH="0" baseline="0" noProof="0" dirty="0">
              <a:ln>
                <a:noFill/>
              </a:ln>
              <a:solidFill>
                <a:schemeClr val="tx1"/>
              </a:solidFill>
              <a:effectLst/>
              <a:uLnTx/>
              <a:uFillTx/>
              <a:latin typeface="+mj-ea"/>
              <a:ea typeface="+mj-ea"/>
              <a:cs typeface="+mn-cs"/>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3"/>
          <p:cNvSpPr>
            <a:spLocks noGrp="1" noChangeArrowheads="1"/>
          </p:cNvSpPr>
          <p:nvPr>
            <p:ph type="body" idx="4294967295"/>
          </p:nvPr>
        </p:nvSpPr>
        <p:spPr bwMode="auto">
          <a:xfrm>
            <a:off x="646112" y="1341438"/>
            <a:ext cx="8915400" cy="647700"/>
          </a:xfrm>
          <a:prstGeom prst="rect">
            <a:avLst/>
          </a:prstGeom>
          <a:noFill/>
          <a:ln>
            <a:miter lim="800000"/>
            <a:headEnd/>
            <a:tailEnd/>
          </a:ln>
        </p:spPr>
        <p:txBody>
          <a:bodyPr/>
          <a:lstStyle/>
          <a:p>
            <a:r>
              <a:rPr lang="ja-JP" altLang="en-US" dirty="0" smtClean="0"/>
              <a:t>機能構成図（</a:t>
            </a:r>
            <a:r>
              <a:rPr lang="en-US" altLang="ja-JP" dirty="0" smtClean="0"/>
              <a:t>DMM</a:t>
            </a:r>
            <a:r>
              <a:rPr lang="ja-JP" altLang="en-US" dirty="0" smtClean="0"/>
              <a:t>）の作成方法　（詳細２）</a:t>
            </a:r>
          </a:p>
          <a:p>
            <a:endParaRPr lang="ja-JP" altLang="en-US" dirty="0" smtClean="0"/>
          </a:p>
        </p:txBody>
      </p:sp>
      <p:pic>
        <p:nvPicPr>
          <p:cNvPr id="19460" name="Picture 8"/>
          <p:cNvPicPr>
            <a:picLocks noChangeAspect="1" noChangeArrowheads="1"/>
          </p:cNvPicPr>
          <p:nvPr/>
        </p:nvPicPr>
        <p:blipFill>
          <a:blip r:embed="rId3" cstate="print"/>
          <a:srcRect r="32127" b="32127"/>
          <a:stretch>
            <a:fillRect/>
          </a:stretch>
        </p:blipFill>
        <p:spPr bwMode="auto">
          <a:xfrm>
            <a:off x="4665663" y="2060577"/>
            <a:ext cx="5086350" cy="3960813"/>
          </a:xfrm>
          <a:prstGeom prst="rect">
            <a:avLst/>
          </a:prstGeom>
          <a:noFill/>
          <a:ln w="9525">
            <a:noFill/>
            <a:miter lim="800000"/>
            <a:headEnd/>
            <a:tailEnd/>
          </a:ln>
        </p:spPr>
      </p:pic>
      <p:sp>
        <p:nvSpPr>
          <p:cNvPr id="19461" name="テキスト ボックス 4"/>
          <p:cNvSpPr txBox="1">
            <a:spLocks noChangeArrowheads="1"/>
          </p:cNvSpPr>
          <p:nvPr/>
        </p:nvSpPr>
        <p:spPr bwMode="auto">
          <a:xfrm>
            <a:off x="776288" y="2276475"/>
            <a:ext cx="1077218" cy="215444"/>
          </a:xfrm>
          <a:prstGeom prst="rect">
            <a:avLst/>
          </a:prstGeom>
          <a:noFill/>
          <a:ln w="9525">
            <a:noFill/>
            <a:miter lim="800000"/>
            <a:headEnd/>
            <a:tailEnd/>
          </a:ln>
        </p:spPr>
        <p:txBody>
          <a:bodyPr wrap="none" lIns="0" tIns="0" rIns="0" bIns="0">
            <a:spAutoFit/>
          </a:bodyPr>
          <a:lstStyle/>
          <a:p>
            <a:r>
              <a:rPr kumimoji="1" lang="ja-JP" altLang="en-US" sz="1400">
                <a:latin typeface="HGPｺﾞｼｯｸM" pitchFamily="50" charset="-128"/>
                <a:ea typeface="HGPｺﾞｼｯｸM" pitchFamily="50" charset="-128"/>
              </a:rPr>
              <a:t>「個人住民税」</a:t>
            </a:r>
          </a:p>
        </p:txBody>
      </p:sp>
      <p:sp>
        <p:nvSpPr>
          <p:cNvPr id="19462" name="テキスト ボックス 5"/>
          <p:cNvSpPr txBox="1">
            <a:spLocks noChangeArrowheads="1"/>
          </p:cNvSpPr>
          <p:nvPr/>
        </p:nvSpPr>
        <p:spPr bwMode="auto">
          <a:xfrm>
            <a:off x="1781176" y="2876551"/>
            <a:ext cx="1077218" cy="215444"/>
          </a:xfrm>
          <a:prstGeom prst="rect">
            <a:avLst/>
          </a:prstGeom>
          <a:noFill/>
          <a:ln w="9525">
            <a:noFill/>
            <a:miter lim="800000"/>
            <a:headEnd/>
            <a:tailEnd/>
          </a:ln>
        </p:spPr>
        <p:txBody>
          <a:bodyPr wrap="none" lIns="0" tIns="0" rIns="0" bIns="0">
            <a:spAutoFit/>
          </a:bodyPr>
          <a:lstStyle/>
          <a:p>
            <a:r>
              <a:rPr kumimoji="1" lang="ja-JP" altLang="en-US" sz="1400">
                <a:latin typeface="HGPｺﾞｼｯｸM" pitchFamily="50" charset="-128"/>
                <a:ea typeface="HGPｺﾞｼｯｸM" pitchFamily="50" charset="-128"/>
              </a:rPr>
              <a:t>課税情報収集</a:t>
            </a:r>
          </a:p>
        </p:txBody>
      </p:sp>
      <p:sp>
        <p:nvSpPr>
          <p:cNvPr id="19463" name="テキスト ボックス 6"/>
          <p:cNvSpPr txBox="1">
            <a:spLocks noChangeArrowheads="1"/>
          </p:cNvSpPr>
          <p:nvPr/>
        </p:nvSpPr>
        <p:spPr bwMode="auto">
          <a:xfrm>
            <a:off x="1781176" y="4078288"/>
            <a:ext cx="1077218" cy="215444"/>
          </a:xfrm>
          <a:prstGeom prst="rect">
            <a:avLst/>
          </a:prstGeom>
          <a:noFill/>
          <a:ln w="9525">
            <a:noFill/>
            <a:miter lim="800000"/>
            <a:headEnd/>
            <a:tailEnd/>
          </a:ln>
        </p:spPr>
        <p:txBody>
          <a:bodyPr wrap="none" lIns="0" tIns="0" rIns="0" bIns="0">
            <a:spAutoFit/>
          </a:bodyPr>
          <a:lstStyle/>
          <a:p>
            <a:r>
              <a:rPr kumimoji="1" lang="ja-JP" altLang="en-US" sz="1400">
                <a:latin typeface="HGPｺﾞｼｯｸM" pitchFamily="50" charset="-128"/>
                <a:ea typeface="HGPｺﾞｼｯｸM" pitchFamily="50" charset="-128"/>
              </a:rPr>
              <a:t>課税情報収集</a:t>
            </a:r>
          </a:p>
        </p:txBody>
      </p:sp>
      <p:sp>
        <p:nvSpPr>
          <p:cNvPr id="19464" name="テキスト ボックス 7"/>
          <p:cNvSpPr txBox="1">
            <a:spLocks noChangeArrowheads="1"/>
          </p:cNvSpPr>
          <p:nvPr/>
        </p:nvSpPr>
        <p:spPr bwMode="auto">
          <a:xfrm>
            <a:off x="1781176" y="5662613"/>
            <a:ext cx="359073" cy="215444"/>
          </a:xfrm>
          <a:prstGeom prst="rect">
            <a:avLst/>
          </a:prstGeom>
          <a:noFill/>
          <a:ln w="9525">
            <a:noFill/>
            <a:miter lim="800000"/>
            <a:headEnd/>
            <a:tailEnd/>
          </a:ln>
        </p:spPr>
        <p:txBody>
          <a:bodyPr wrap="none" lIns="0" tIns="0" rIns="0" bIns="0">
            <a:spAutoFit/>
          </a:bodyPr>
          <a:lstStyle/>
          <a:p>
            <a:r>
              <a:rPr kumimoji="1" lang="ja-JP" altLang="en-US" sz="1400">
                <a:latin typeface="HGPｺﾞｼｯｸM" pitchFamily="50" charset="-128"/>
                <a:ea typeface="HGPｺﾞｼｯｸM" pitchFamily="50" charset="-128"/>
              </a:rPr>
              <a:t>賦課</a:t>
            </a:r>
          </a:p>
        </p:txBody>
      </p:sp>
      <p:sp>
        <p:nvSpPr>
          <p:cNvPr id="19465" name="正方形/長方形 8"/>
          <p:cNvSpPr>
            <a:spLocks noChangeArrowheads="1"/>
          </p:cNvSpPr>
          <p:nvPr/>
        </p:nvSpPr>
        <p:spPr bwMode="auto">
          <a:xfrm>
            <a:off x="1133475" y="2284413"/>
            <a:ext cx="288925" cy="207962"/>
          </a:xfrm>
          <a:prstGeom prst="rect">
            <a:avLst/>
          </a:prstGeom>
          <a:noFill/>
          <a:ln w="9525" algn="ctr">
            <a:noFill/>
            <a:round/>
            <a:headEnd/>
            <a:tailEnd/>
          </a:ln>
          <a:effectLst>
            <a:prstShdw prst="shdw17" dist="17961" dir="2700000">
              <a:schemeClr val="bg2"/>
            </a:prstShdw>
          </a:effectLst>
        </p:spPr>
        <p:txBody>
          <a:bodyPr/>
          <a:lstStyle/>
          <a:p>
            <a:endParaRPr lang="ja-JP" altLang="en-US">
              <a:latin typeface="HGPｺﾞｼｯｸM" pitchFamily="50" charset="-128"/>
              <a:ea typeface="HGPｺﾞｼｯｸM" pitchFamily="50" charset="-128"/>
            </a:endParaRPr>
          </a:p>
        </p:txBody>
      </p:sp>
      <p:cxnSp>
        <p:nvCxnSpPr>
          <p:cNvPr id="19466" name="カギ線コネクタ 9"/>
          <p:cNvCxnSpPr>
            <a:cxnSpLocks noChangeShapeType="1"/>
            <a:stCxn id="19465" idx="2"/>
            <a:endCxn id="19462" idx="1"/>
          </p:cNvCxnSpPr>
          <p:nvPr/>
        </p:nvCxnSpPr>
        <p:spPr bwMode="auto">
          <a:xfrm rot="16200000" flipH="1">
            <a:off x="1283608" y="2486705"/>
            <a:ext cx="491898" cy="503238"/>
          </a:xfrm>
          <a:prstGeom prst="bentConnector2">
            <a:avLst/>
          </a:prstGeom>
          <a:noFill/>
          <a:ln w="9525" algn="ctr">
            <a:solidFill>
              <a:schemeClr val="tx1"/>
            </a:solidFill>
            <a:round/>
            <a:headEnd/>
            <a:tailEnd type="arrow" w="med" len="med"/>
          </a:ln>
          <a:effectLst>
            <a:prstShdw prst="shdw17" dist="17961" dir="2700000">
              <a:schemeClr val="bg2"/>
            </a:prstShdw>
          </a:effectLst>
        </p:spPr>
      </p:cxnSp>
      <p:cxnSp>
        <p:nvCxnSpPr>
          <p:cNvPr id="19467" name="カギ線コネクタ 10"/>
          <p:cNvCxnSpPr>
            <a:cxnSpLocks noChangeShapeType="1"/>
            <a:stCxn id="19465" idx="2"/>
            <a:endCxn id="19463" idx="1"/>
          </p:cNvCxnSpPr>
          <p:nvPr/>
        </p:nvCxnSpPr>
        <p:spPr bwMode="auto">
          <a:xfrm rot="16200000" flipH="1">
            <a:off x="682740" y="3087573"/>
            <a:ext cx="1693635" cy="503238"/>
          </a:xfrm>
          <a:prstGeom prst="bentConnector2">
            <a:avLst/>
          </a:prstGeom>
          <a:noFill/>
          <a:ln w="9525" algn="ctr">
            <a:solidFill>
              <a:schemeClr val="tx1"/>
            </a:solidFill>
            <a:round/>
            <a:headEnd/>
            <a:tailEnd type="arrow" w="med" len="med"/>
          </a:ln>
          <a:effectLst>
            <a:prstShdw prst="shdw17" dist="17961" dir="2700000">
              <a:schemeClr val="bg2"/>
            </a:prstShdw>
          </a:effectLst>
        </p:spPr>
      </p:cxnSp>
      <p:cxnSp>
        <p:nvCxnSpPr>
          <p:cNvPr id="19468" name="カギ線コネクタ 11"/>
          <p:cNvCxnSpPr>
            <a:cxnSpLocks noChangeShapeType="1"/>
            <a:stCxn id="19465" idx="2"/>
            <a:endCxn id="19464" idx="1"/>
          </p:cNvCxnSpPr>
          <p:nvPr/>
        </p:nvCxnSpPr>
        <p:spPr bwMode="auto">
          <a:xfrm rot="16200000" flipH="1">
            <a:off x="-109423" y="3879736"/>
            <a:ext cx="3277960" cy="503238"/>
          </a:xfrm>
          <a:prstGeom prst="bentConnector2">
            <a:avLst/>
          </a:prstGeom>
          <a:noFill/>
          <a:ln w="9525" algn="ctr">
            <a:solidFill>
              <a:schemeClr val="tx1"/>
            </a:solidFill>
            <a:round/>
            <a:headEnd/>
            <a:tailEnd type="arrow" w="med" len="med"/>
          </a:ln>
          <a:effectLst>
            <a:prstShdw prst="shdw17" dist="17961" dir="2700000">
              <a:schemeClr val="bg2"/>
            </a:prstShdw>
          </a:effectLst>
        </p:spPr>
      </p:cxnSp>
      <p:sp>
        <p:nvSpPr>
          <p:cNvPr id="19469" name="正方形/長方形 12"/>
          <p:cNvSpPr>
            <a:spLocks noChangeArrowheads="1"/>
          </p:cNvSpPr>
          <p:nvPr/>
        </p:nvSpPr>
        <p:spPr bwMode="auto">
          <a:xfrm>
            <a:off x="2236789" y="2122489"/>
            <a:ext cx="2009775" cy="523220"/>
          </a:xfrm>
          <a:prstGeom prst="rect">
            <a:avLst/>
          </a:prstGeom>
          <a:noFill/>
          <a:ln w="9525">
            <a:noFill/>
            <a:miter lim="800000"/>
            <a:headEnd/>
            <a:tailEnd/>
          </a:ln>
        </p:spPr>
        <p:txBody>
          <a:bodyPr>
            <a:spAutoFit/>
          </a:bodyPr>
          <a:lstStyle/>
          <a:p>
            <a:r>
              <a:rPr kumimoji="1" lang="ja-JP" altLang="en-US" sz="1400" dirty="0">
                <a:solidFill>
                  <a:srgbClr val="FF0000"/>
                </a:solidFill>
                <a:latin typeface="HGPｺﾞｼｯｸM" pitchFamily="50" charset="-128"/>
                <a:ea typeface="HGPｺﾞｼｯｸM" pitchFamily="50" charset="-128"/>
              </a:rPr>
              <a:t>階層０の機能についてさらに細かく分解する。</a:t>
            </a:r>
          </a:p>
        </p:txBody>
      </p:sp>
      <p:sp>
        <p:nvSpPr>
          <p:cNvPr id="19470" name="正方形/長方形 13"/>
          <p:cNvSpPr>
            <a:spLocks noChangeArrowheads="1"/>
          </p:cNvSpPr>
          <p:nvPr/>
        </p:nvSpPr>
        <p:spPr bwMode="auto">
          <a:xfrm>
            <a:off x="2190751" y="4073527"/>
            <a:ext cx="269875" cy="219075"/>
          </a:xfrm>
          <a:prstGeom prst="rect">
            <a:avLst/>
          </a:prstGeom>
          <a:noFill/>
          <a:ln w="9525" algn="ctr">
            <a:noFill/>
            <a:round/>
            <a:headEnd/>
            <a:tailEnd/>
          </a:ln>
          <a:effectLst>
            <a:prstShdw prst="shdw17" dist="17961" dir="2700000">
              <a:schemeClr val="bg2"/>
            </a:prstShdw>
          </a:effectLst>
        </p:spPr>
        <p:txBody>
          <a:bodyPr/>
          <a:lstStyle/>
          <a:p>
            <a:endParaRPr lang="ja-JP" altLang="en-US">
              <a:latin typeface="HGPｺﾞｼｯｸM" pitchFamily="50" charset="-128"/>
              <a:ea typeface="HGPｺﾞｼｯｸM" pitchFamily="50" charset="-128"/>
            </a:endParaRPr>
          </a:p>
        </p:txBody>
      </p:sp>
      <p:sp>
        <p:nvSpPr>
          <p:cNvPr id="19471" name="正方形/長方形 14"/>
          <p:cNvSpPr>
            <a:spLocks noChangeArrowheads="1"/>
          </p:cNvSpPr>
          <p:nvPr/>
        </p:nvSpPr>
        <p:spPr bwMode="auto">
          <a:xfrm>
            <a:off x="2144714" y="2852738"/>
            <a:ext cx="269875" cy="220662"/>
          </a:xfrm>
          <a:prstGeom prst="rect">
            <a:avLst/>
          </a:prstGeom>
          <a:noFill/>
          <a:ln w="9525" algn="ctr">
            <a:noFill/>
            <a:round/>
            <a:headEnd/>
            <a:tailEnd/>
          </a:ln>
          <a:effectLst>
            <a:prstShdw prst="shdw17" dist="17961" dir="2700000">
              <a:schemeClr val="bg2"/>
            </a:prstShdw>
          </a:effectLst>
        </p:spPr>
        <p:txBody>
          <a:bodyPr/>
          <a:lstStyle/>
          <a:p>
            <a:endParaRPr lang="ja-JP" altLang="en-US">
              <a:latin typeface="HGPｺﾞｼｯｸM" pitchFamily="50" charset="-128"/>
              <a:ea typeface="HGPｺﾞｼｯｸM" pitchFamily="50" charset="-128"/>
            </a:endParaRPr>
          </a:p>
        </p:txBody>
      </p:sp>
      <p:cxnSp>
        <p:nvCxnSpPr>
          <p:cNvPr id="19472" name="直線コネクタ 2"/>
          <p:cNvCxnSpPr>
            <a:cxnSpLocks noChangeShapeType="1"/>
          </p:cNvCxnSpPr>
          <p:nvPr/>
        </p:nvCxnSpPr>
        <p:spPr bwMode="auto">
          <a:xfrm>
            <a:off x="1960563" y="5949950"/>
            <a:ext cx="0" cy="215900"/>
          </a:xfrm>
          <a:prstGeom prst="line">
            <a:avLst/>
          </a:prstGeom>
          <a:noFill/>
          <a:ln w="38100" algn="ctr">
            <a:solidFill>
              <a:schemeClr val="tx1"/>
            </a:solidFill>
            <a:prstDash val="sysDot"/>
            <a:round/>
            <a:headEnd/>
            <a:tailEnd/>
          </a:ln>
          <a:effectLst>
            <a:prstShdw prst="shdw17" dist="17961" dir="2700000">
              <a:schemeClr val="bg2"/>
            </a:prstShdw>
          </a:effectLst>
        </p:spPr>
      </p:cxnSp>
      <p:sp>
        <p:nvSpPr>
          <p:cNvPr id="19473" name="テキスト ボックス 19"/>
          <p:cNvSpPr txBox="1">
            <a:spLocks noChangeArrowheads="1"/>
          </p:cNvSpPr>
          <p:nvPr/>
        </p:nvSpPr>
        <p:spPr bwMode="auto">
          <a:xfrm>
            <a:off x="2511426" y="3141663"/>
            <a:ext cx="1077218" cy="215444"/>
          </a:xfrm>
          <a:prstGeom prst="rect">
            <a:avLst/>
          </a:prstGeom>
          <a:noFill/>
          <a:ln w="9525">
            <a:noFill/>
            <a:miter lim="800000"/>
            <a:headEnd/>
            <a:tailEnd/>
          </a:ln>
        </p:spPr>
        <p:txBody>
          <a:bodyPr wrap="none" lIns="0" tIns="0" rIns="0" bIns="0">
            <a:spAutoFit/>
          </a:bodyPr>
          <a:lstStyle/>
          <a:p>
            <a:r>
              <a:rPr kumimoji="1" lang="ja-JP" altLang="en-US" sz="1400">
                <a:latin typeface="HGPｺﾞｼｯｸM" pitchFamily="50" charset="-128"/>
                <a:ea typeface="HGPｺﾞｼｯｸM" pitchFamily="50" charset="-128"/>
              </a:rPr>
              <a:t>支払情報収集</a:t>
            </a:r>
          </a:p>
        </p:txBody>
      </p:sp>
      <p:sp>
        <p:nvSpPr>
          <p:cNvPr id="19474" name="テキスト ボックス 20"/>
          <p:cNvSpPr txBox="1">
            <a:spLocks noChangeArrowheads="1"/>
          </p:cNvSpPr>
          <p:nvPr/>
        </p:nvSpPr>
        <p:spPr bwMode="auto">
          <a:xfrm>
            <a:off x="2508250" y="3357563"/>
            <a:ext cx="1077218" cy="215444"/>
          </a:xfrm>
          <a:prstGeom prst="rect">
            <a:avLst/>
          </a:prstGeom>
          <a:noFill/>
          <a:ln w="9525">
            <a:noFill/>
            <a:miter lim="800000"/>
            <a:headEnd/>
            <a:tailEnd/>
          </a:ln>
        </p:spPr>
        <p:txBody>
          <a:bodyPr wrap="none" lIns="0" tIns="0" rIns="0" bIns="0">
            <a:spAutoFit/>
          </a:bodyPr>
          <a:lstStyle/>
          <a:p>
            <a:r>
              <a:rPr kumimoji="1" lang="ja-JP" altLang="en-US" sz="1400">
                <a:latin typeface="HGPｺﾞｼｯｸM" pitchFamily="50" charset="-128"/>
                <a:ea typeface="HGPｺﾞｼｯｸM" pitchFamily="50" charset="-128"/>
              </a:rPr>
              <a:t>申告情報収集</a:t>
            </a:r>
          </a:p>
        </p:txBody>
      </p:sp>
      <p:sp>
        <p:nvSpPr>
          <p:cNvPr id="19475" name="テキスト ボックス 21"/>
          <p:cNvSpPr txBox="1">
            <a:spLocks noChangeArrowheads="1"/>
          </p:cNvSpPr>
          <p:nvPr/>
        </p:nvSpPr>
        <p:spPr bwMode="auto">
          <a:xfrm>
            <a:off x="2508250" y="3573463"/>
            <a:ext cx="1974900" cy="215444"/>
          </a:xfrm>
          <a:prstGeom prst="rect">
            <a:avLst/>
          </a:prstGeom>
          <a:noFill/>
          <a:ln w="9525">
            <a:noFill/>
            <a:miter lim="800000"/>
            <a:headEnd/>
            <a:tailEnd/>
          </a:ln>
        </p:spPr>
        <p:txBody>
          <a:bodyPr wrap="none" lIns="0" tIns="0" rIns="0" bIns="0">
            <a:spAutoFit/>
          </a:bodyPr>
          <a:lstStyle/>
          <a:p>
            <a:r>
              <a:rPr kumimoji="1" lang="ja-JP" altLang="en-US" sz="1400" dirty="0">
                <a:latin typeface="HGPｺﾞｼｯｸM" pitchFamily="50" charset="-128"/>
                <a:ea typeface="HGPｺﾞｼｯｸM" pitchFamily="50" charset="-128"/>
              </a:rPr>
              <a:t>生活本拠地課税情報収集</a:t>
            </a:r>
          </a:p>
        </p:txBody>
      </p:sp>
      <p:sp>
        <p:nvSpPr>
          <p:cNvPr id="19476" name="テキスト ボックス 22"/>
          <p:cNvSpPr txBox="1">
            <a:spLocks noChangeArrowheads="1"/>
          </p:cNvSpPr>
          <p:nvPr/>
        </p:nvSpPr>
        <p:spPr bwMode="auto">
          <a:xfrm>
            <a:off x="2505076" y="3789363"/>
            <a:ext cx="1615827" cy="215444"/>
          </a:xfrm>
          <a:prstGeom prst="rect">
            <a:avLst/>
          </a:prstGeom>
          <a:noFill/>
          <a:ln w="9525">
            <a:noFill/>
            <a:miter lim="800000"/>
            <a:headEnd/>
            <a:tailEnd/>
          </a:ln>
        </p:spPr>
        <p:txBody>
          <a:bodyPr wrap="none" lIns="0" tIns="0" rIns="0" bIns="0">
            <a:spAutoFit/>
          </a:bodyPr>
          <a:lstStyle/>
          <a:p>
            <a:r>
              <a:rPr kumimoji="1" lang="ja-JP" altLang="en-US" sz="1400">
                <a:latin typeface="HGPｺﾞｼｯｸM" pitchFamily="50" charset="-128"/>
                <a:ea typeface="HGPｺﾞｼｯｸM" pitchFamily="50" charset="-128"/>
              </a:rPr>
              <a:t>家屋敷課税情報収集</a:t>
            </a:r>
          </a:p>
        </p:txBody>
      </p:sp>
      <p:cxnSp>
        <p:nvCxnSpPr>
          <p:cNvPr id="19477" name="カギ線コネクタ 23"/>
          <p:cNvCxnSpPr>
            <a:cxnSpLocks noChangeShapeType="1"/>
            <a:stCxn id="19462" idx="2"/>
            <a:endCxn id="19473" idx="1"/>
          </p:cNvCxnSpPr>
          <p:nvPr/>
        </p:nvCxnSpPr>
        <p:spPr bwMode="auto">
          <a:xfrm rot="16200000" flipH="1">
            <a:off x="2336910" y="3074869"/>
            <a:ext cx="157390" cy="191641"/>
          </a:xfrm>
          <a:prstGeom prst="bentConnector2">
            <a:avLst/>
          </a:prstGeom>
          <a:noFill/>
          <a:ln w="9525" algn="ctr">
            <a:solidFill>
              <a:schemeClr val="tx1"/>
            </a:solidFill>
            <a:round/>
            <a:headEnd/>
            <a:tailEnd type="arrow" w="med" len="med"/>
          </a:ln>
          <a:effectLst>
            <a:prstShdw prst="shdw17" dist="17961" dir="2700000">
              <a:schemeClr val="bg2"/>
            </a:prstShdw>
          </a:effectLst>
        </p:spPr>
      </p:cxnSp>
      <p:cxnSp>
        <p:nvCxnSpPr>
          <p:cNvPr id="19478" name="カギ線コネクタ 26"/>
          <p:cNvCxnSpPr>
            <a:cxnSpLocks noChangeShapeType="1"/>
            <a:stCxn id="19462" idx="2"/>
            <a:endCxn id="19474" idx="1"/>
          </p:cNvCxnSpPr>
          <p:nvPr/>
        </p:nvCxnSpPr>
        <p:spPr bwMode="auto">
          <a:xfrm rot="16200000" flipH="1">
            <a:off x="2227372" y="3184407"/>
            <a:ext cx="373290" cy="188465"/>
          </a:xfrm>
          <a:prstGeom prst="bentConnector2">
            <a:avLst/>
          </a:prstGeom>
          <a:noFill/>
          <a:ln w="9525" algn="ctr">
            <a:solidFill>
              <a:schemeClr val="tx1"/>
            </a:solidFill>
            <a:round/>
            <a:headEnd/>
            <a:tailEnd type="arrow" w="med" len="med"/>
          </a:ln>
          <a:effectLst>
            <a:prstShdw prst="shdw17" dist="17961" dir="2700000">
              <a:schemeClr val="bg2"/>
            </a:prstShdw>
          </a:effectLst>
        </p:spPr>
      </p:cxnSp>
      <p:cxnSp>
        <p:nvCxnSpPr>
          <p:cNvPr id="19479" name="カギ線コネクタ 29"/>
          <p:cNvCxnSpPr>
            <a:cxnSpLocks noChangeShapeType="1"/>
            <a:stCxn id="19462" idx="2"/>
            <a:endCxn id="19475" idx="1"/>
          </p:cNvCxnSpPr>
          <p:nvPr/>
        </p:nvCxnSpPr>
        <p:spPr bwMode="auto">
          <a:xfrm rot="16200000" flipH="1">
            <a:off x="2119422" y="3292357"/>
            <a:ext cx="589190" cy="188465"/>
          </a:xfrm>
          <a:prstGeom prst="bentConnector2">
            <a:avLst/>
          </a:prstGeom>
          <a:noFill/>
          <a:ln w="9525" algn="ctr">
            <a:solidFill>
              <a:schemeClr val="tx1"/>
            </a:solidFill>
            <a:round/>
            <a:headEnd/>
            <a:tailEnd type="arrow" w="med" len="med"/>
          </a:ln>
          <a:effectLst>
            <a:prstShdw prst="shdw17" dist="17961" dir="2700000">
              <a:schemeClr val="bg2"/>
            </a:prstShdw>
          </a:effectLst>
        </p:spPr>
      </p:cxnSp>
      <p:cxnSp>
        <p:nvCxnSpPr>
          <p:cNvPr id="19480" name="カギ線コネクタ 32"/>
          <p:cNvCxnSpPr>
            <a:cxnSpLocks noChangeShapeType="1"/>
            <a:stCxn id="19462" idx="2"/>
            <a:endCxn id="19476" idx="1"/>
          </p:cNvCxnSpPr>
          <p:nvPr/>
        </p:nvCxnSpPr>
        <p:spPr bwMode="auto">
          <a:xfrm rot="16200000" flipH="1">
            <a:off x="2009885" y="3401894"/>
            <a:ext cx="805090" cy="185291"/>
          </a:xfrm>
          <a:prstGeom prst="bentConnector2">
            <a:avLst/>
          </a:prstGeom>
          <a:noFill/>
          <a:ln w="9525" algn="ctr">
            <a:solidFill>
              <a:schemeClr val="tx1"/>
            </a:solidFill>
            <a:round/>
            <a:headEnd/>
            <a:tailEnd type="arrow" w="med" len="med"/>
          </a:ln>
          <a:effectLst>
            <a:prstShdw prst="shdw17" dist="17961" dir="2700000">
              <a:schemeClr val="bg2"/>
            </a:prstShdw>
          </a:effectLst>
        </p:spPr>
      </p:cxnSp>
      <p:sp>
        <p:nvSpPr>
          <p:cNvPr id="19481" name="テキスト ボックス 35"/>
          <p:cNvSpPr txBox="1">
            <a:spLocks noChangeArrowheads="1"/>
          </p:cNvSpPr>
          <p:nvPr/>
        </p:nvSpPr>
        <p:spPr bwMode="auto">
          <a:xfrm>
            <a:off x="2511426" y="4365626"/>
            <a:ext cx="1077218" cy="215444"/>
          </a:xfrm>
          <a:prstGeom prst="rect">
            <a:avLst/>
          </a:prstGeom>
          <a:noFill/>
          <a:ln w="9525">
            <a:noFill/>
            <a:miter lim="800000"/>
            <a:headEnd/>
            <a:tailEnd/>
          </a:ln>
        </p:spPr>
        <p:txBody>
          <a:bodyPr wrap="none" lIns="0" tIns="0" rIns="0" bIns="0">
            <a:spAutoFit/>
          </a:bodyPr>
          <a:lstStyle/>
          <a:p>
            <a:r>
              <a:rPr kumimoji="1" lang="ja-JP" altLang="en-US" sz="1400">
                <a:latin typeface="HGPｺﾞｼｯｸM" pitchFamily="50" charset="-128"/>
                <a:ea typeface="HGPｺﾞｼｯｸM" pitchFamily="50" charset="-128"/>
              </a:rPr>
              <a:t>支払情報登録</a:t>
            </a:r>
          </a:p>
        </p:txBody>
      </p:sp>
      <p:sp>
        <p:nvSpPr>
          <p:cNvPr id="19482" name="テキスト ボックス 36"/>
          <p:cNvSpPr txBox="1">
            <a:spLocks noChangeArrowheads="1"/>
          </p:cNvSpPr>
          <p:nvPr/>
        </p:nvSpPr>
        <p:spPr bwMode="auto">
          <a:xfrm>
            <a:off x="2508250" y="4581525"/>
            <a:ext cx="1077218" cy="215444"/>
          </a:xfrm>
          <a:prstGeom prst="rect">
            <a:avLst/>
          </a:prstGeom>
          <a:noFill/>
          <a:ln w="9525">
            <a:noFill/>
            <a:miter lim="800000"/>
            <a:headEnd/>
            <a:tailEnd/>
          </a:ln>
        </p:spPr>
        <p:txBody>
          <a:bodyPr wrap="none" lIns="0" tIns="0" rIns="0" bIns="0">
            <a:spAutoFit/>
          </a:bodyPr>
          <a:lstStyle/>
          <a:p>
            <a:r>
              <a:rPr kumimoji="1" lang="ja-JP" altLang="en-US" sz="1400">
                <a:latin typeface="HGPｺﾞｼｯｸM" pitchFamily="50" charset="-128"/>
                <a:ea typeface="HGPｺﾞｼｯｸM" pitchFamily="50" charset="-128"/>
              </a:rPr>
              <a:t>申告情報登録</a:t>
            </a:r>
          </a:p>
        </p:txBody>
      </p:sp>
      <p:sp>
        <p:nvSpPr>
          <p:cNvPr id="19483" name="テキスト ボックス 37"/>
          <p:cNvSpPr txBox="1">
            <a:spLocks noChangeArrowheads="1"/>
          </p:cNvSpPr>
          <p:nvPr/>
        </p:nvSpPr>
        <p:spPr bwMode="auto">
          <a:xfrm>
            <a:off x="2508251" y="4797425"/>
            <a:ext cx="1615827" cy="215444"/>
          </a:xfrm>
          <a:prstGeom prst="rect">
            <a:avLst/>
          </a:prstGeom>
          <a:noFill/>
          <a:ln w="9525">
            <a:noFill/>
            <a:miter lim="800000"/>
            <a:headEnd/>
            <a:tailEnd/>
          </a:ln>
        </p:spPr>
        <p:txBody>
          <a:bodyPr wrap="none" lIns="0" tIns="0" rIns="0" bIns="0">
            <a:spAutoFit/>
          </a:bodyPr>
          <a:lstStyle/>
          <a:p>
            <a:r>
              <a:rPr kumimoji="1" lang="ja-JP" altLang="en-US" sz="1400">
                <a:latin typeface="HGPｺﾞｼｯｸM" pitchFamily="50" charset="-128"/>
                <a:ea typeface="HGPｺﾞｼｯｸM" pitchFamily="50" charset="-128"/>
              </a:rPr>
              <a:t>家屋敷課税情報登録</a:t>
            </a:r>
          </a:p>
        </p:txBody>
      </p:sp>
      <p:sp>
        <p:nvSpPr>
          <p:cNvPr id="19484" name="テキスト ボックス 38"/>
          <p:cNvSpPr txBox="1">
            <a:spLocks noChangeArrowheads="1"/>
          </p:cNvSpPr>
          <p:nvPr/>
        </p:nvSpPr>
        <p:spPr bwMode="auto">
          <a:xfrm>
            <a:off x="2505077" y="5013326"/>
            <a:ext cx="2087563" cy="215444"/>
          </a:xfrm>
          <a:prstGeom prst="rect">
            <a:avLst/>
          </a:prstGeom>
          <a:noFill/>
          <a:ln w="9525">
            <a:noFill/>
            <a:miter lim="800000"/>
            <a:headEnd/>
            <a:tailEnd/>
          </a:ln>
        </p:spPr>
        <p:txBody>
          <a:bodyPr lIns="0" tIns="0" rIns="0" bIns="0">
            <a:spAutoFit/>
          </a:bodyPr>
          <a:lstStyle/>
          <a:p>
            <a:r>
              <a:rPr kumimoji="1" lang="ja-JP" altLang="en-US" sz="1400">
                <a:latin typeface="HGPｺﾞｼｯｸM" pitchFamily="50" charset="-128"/>
                <a:ea typeface="HGPｺﾞｼｯｸM" pitchFamily="50" charset="-128"/>
              </a:rPr>
              <a:t>生活本拠地課税情報登録</a:t>
            </a:r>
          </a:p>
        </p:txBody>
      </p:sp>
      <p:sp>
        <p:nvSpPr>
          <p:cNvPr id="19485" name="テキスト ボックス 40"/>
          <p:cNvSpPr txBox="1">
            <a:spLocks noChangeArrowheads="1"/>
          </p:cNvSpPr>
          <p:nvPr/>
        </p:nvSpPr>
        <p:spPr bwMode="auto">
          <a:xfrm>
            <a:off x="2508250" y="5229225"/>
            <a:ext cx="1077218" cy="215444"/>
          </a:xfrm>
          <a:prstGeom prst="rect">
            <a:avLst/>
          </a:prstGeom>
          <a:noFill/>
          <a:ln w="9525">
            <a:noFill/>
            <a:miter lim="800000"/>
            <a:headEnd/>
            <a:tailEnd/>
          </a:ln>
        </p:spPr>
        <p:txBody>
          <a:bodyPr wrap="none" lIns="0" tIns="0" rIns="0" bIns="0">
            <a:spAutoFit/>
          </a:bodyPr>
          <a:lstStyle/>
          <a:p>
            <a:r>
              <a:rPr kumimoji="1" lang="ja-JP" altLang="en-US" sz="1400">
                <a:latin typeface="HGPｺﾞｼｯｸM" pitchFamily="50" charset="-128"/>
                <a:ea typeface="HGPｺﾞｼｯｸM" pitchFamily="50" charset="-128"/>
              </a:rPr>
              <a:t>登録内容確認</a:t>
            </a:r>
          </a:p>
        </p:txBody>
      </p:sp>
      <p:sp>
        <p:nvSpPr>
          <p:cNvPr id="19486" name="テキスト ボックス 41"/>
          <p:cNvSpPr txBox="1">
            <a:spLocks noChangeArrowheads="1"/>
          </p:cNvSpPr>
          <p:nvPr/>
        </p:nvSpPr>
        <p:spPr bwMode="auto">
          <a:xfrm>
            <a:off x="2505075" y="5445125"/>
            <a:ext cx="1077218" cy="215444"/>
          </a:xfrm>
          <a:prstGeom prst="rect">
            <a:avLst/>
          </a:prstGeom>
          <a:noFill/>
          <a:ln w="9525">
            <a:noFill/>
            <a:miter lim="800000"/>
            <a:headEnd/>
            <a:tailEnd/>
          </a:ln>
        </p:spPr>
        <p:txBody>
          <a:bodyPr wrap="none" lIns="0" tIns="0" rIns="0" bIns="0">
            <a:spAutoFit/>
          </a:bodyPr>
          <a:lstStyle/>
          <a:p>
            <a:r>
              <a:rPr kumimoji="1" lang="ja-JP" altLang="en-US" sz="1400">
                <a:latin typeface="HGPｺﾞｼｯｸM" pitchFamily="50" charset="-128"/>
                <a:ea typeface="HGPｺﾞｼｯｸM" pitchFamily="50" charset="-128"/>
              </a:rPr>
              <a:t>扶養状況調査</a:t>
            </a:r>
          </a:p>
        </p:txBody>
      </p:sp>
      <p:cxnSp>
        <p:nvCxnSpPr>
          <p:cNvPr id="19487" name="カギ線コネクタ 42"/>
          <p:cNvCxnSpPr>
            <a:cxnSpLocks noChangeShapeType="1"/>
            <a:stCxn id="19470" idx="2"/>
            <a:endCxn id="19481" idx="1"/>
          </p:cNvCxnSpPr>
          <p:nvPr/>
        </p:nvCxnSpPr>
        <p:spPr bwMode="auto">
          <a:xfrm rot="16200000" flipH="1">
            <a:off x="2328184" y="4290106"/>
            <a:ext cx="180746" cy="185737"/>
          </a:xfrm>
          <a:prstGeom prst="bentConnector2">
            <a:avLst/>
          </a:prstGeom>
          <a:noFill/>
          <a:ln w="9525" algn="ctr">
            <a:solidFill>
              <a:schemeClr val="tx1"/>
            </a:solidFill>
            <a:round/>
            <a:headEnd/>
            <a:tailEnd type="arrow" w="med" len="med"/>
          </a:ln>
          <a:effectLst>
            <a:prstShdw prst="shdw17" dist="17961" dir="2700000">
              <a:schemeClr val="bg2"/>
            </a:prstShdw>
          </a:effectLst>
        </p:spPr>
      </p:cxnSp>
      <p:cxnSp>
        <p:nvCxnSpPr>
          <p:cNvPr id="19488" name="カギ線コネクタ 45"/>
          <p:cNvCxnSpPr>
            <a:cxnSpLocks noChangeShapeType="1"/>
            <a:stCxn id="19470" idx="2"/>
            <a:endCxn id="19482" idx="1"/>
          </p:cNvCxnSpPr>
          <p:nvPr/>
        </p:nvCxnSpPr>
        <p:spPr bwMode="auto">
          <a:xfrm rot="16200000" flipH="1">
            <a:off x="2218647" y="4399643"/>
            <a:ext cx="396645" cy="182561"/>
          </a:xfrm>
          <a:prstGeom prst="bentConnector2">
            <a:avLst/>
          </a:prstGeom>
          <a:noFill/>
          <a:ln w="9525" algn="ctr">
            <a:solidFill>
              <a:schemeClr val="tx1"/>
            </a:solidFill>
            <a:round/>
            <a:headEnd/>
            <a:tailEnd type="arrow" w="med" len="med"/>
          </a:ln>
          <a:effectLst>
            <a:prstShdw prst="shdw17" dist="17961" dir="2700000">
              <a:schemeClr val="bg2"/>
            </a:prstShdw>
          </a:effectLst>
        </p:spPr>
      </p:cxnSp>
      <p:cxnSp>
        <p:nvCxnSpPr>
          <p:cNvPr id="19489" name="カギ線コネクタ 48"/>
          <p:cNvCxnSpPr>
            <a:cxnSpLocks noChangeShapeType="1"/>
            <a:stCxn id="19470" idx="2"/>
            <a:endCxn id="19483" idx="1"/>
          </p:cNvCxnSpPr>
          <p:nvPr/>
        </p:nvCxnSpPr>
        <p:spPr bwMode="auto">
          <a:xfrm rot="16200000" flipH="1">
            <a:off x="2110698" y="4507593"/>
            <a:ext cx="612545" cy="182562"/>
          </a:xfrm>
          <a:prstGeom prst="bentConnector2">
            <a:avLst/>
          </a:prstGeom>
          <a:noFill/>
          <a:ln w="9525" algn="ctr">
            <a:solidFill>
              <a:schemeClr val="tx1"/>
            </a:solidFill>
            <a:round/>
            <a:headEnd/>
            <a:tailEnd type="arrow" w="med" len="med"/>
          </a:ln>
          <a:effectLst>
            <a:prstShdw prst="shdw17" dist="17961" dir="2700000">
              <a:schemeClr val="bg2"/>
            </a:prstShdw>
          </a:effectLst>
        </p:spPr>
      </p:cxnSp>
      <p:cxnSp>
        <p:nvCxnSpPr>
          <p:cNvPr id="19490" name="カギ線コネクタ 51"/>
          <p:cNvCxnSpPr>
            <a:cxnSpLocks noChangeShapeType="1"/>
            <a:stCxn id="19470" idx="2"/>
            <a:endCxn id="19484" idx="1"/>
          </p:cNvCxnSpPr>
          <p:nvPr/>
        </p:nvCxnSpPr>
        <p:spPr bwMode="auto">
          <a:xfrm rot="16200000" flipH="1">
            <a:off x="2001160" y="4617131"/>
            <a:ext cx="828446" cy="179388"/>
          </a:xfrm>
          <a:prstGeom prst="bentConnector2">
            <a:avLst/>
          </a:prstGeom>
          <a:noFill/>
          <a:ln w="9525" algn="ctr">
            <a:solidFill>
              <a:schemeClr val="tx1"/>
            </a:solidFill>
            <a:round/>
            <a:headEnd/>
            <a:tailEnd type="arrow" w="med" len="med"/>
          </a:ln>
          <a:effectLst>
            <a:prstShdw prst="shdw17" dist="17961" dir="2700000">
              <a:schemeClr val="bg2"/>
            </a:prstShdw>
          </a:effectLst>
        </p:spPr>
      </p:cxnSp>
      <p:cxnSp>
        <p:nvCxnSpPr>
          <p:cNvPr id="19491" name="カギ線コネクタ 54"/>
          <p:cNvCxnSpPr>
            <a:cxnSpLocks noChangeShapeType="1"/>
            <a:stCxn id="19470" idx="2"/>
            <a:endCxn id="19485" idx="1"/>
          </p:cNvCxnSpPr>
          <p:nvPr/>
        </p:nvCxnSpPr>
        <p:spPr bwMode="auto">
          <a:xfrm rot="16200000" flipH="1">
            <a:off x="1894797" y="4723493"/>
            <a:ext cx="1044345" cy="182561"/>
          </a:xfrm>
          <a:prstGeom prst="bentConnector2">
            <a:avLst/>
          </a:prstGeom>
          <a:noFill/>
          <a:ln w="9525" algn="ctr">
            <a:solidFill>
              <a:schemeClr val="tx1"/>
            </a:solidFill>
            <a:round/>
            <a:headEnd/>
            <a:tailEnd type="arrow" w="med" len="med"/>
          </a:ln>
          <a:effectLst>
            <a:prstShdw prst="shdw17" dist="17961" dir="2700000">
              <a:schemeClr val="bg2"/>
            </a:prstShdw>
          </a:effectLst>
        </p:spPr>
      </p:cxnSp>
      <p:cxnSp>
        <p:nvCxnSpPr>
          <p:cNvPr id="19492" name="カギ線コネクタ 57"/>
          <p:cNvCxnSpPr>
            <a:cxnSpLocks noChangeShapeType="1"/>
            <a:stCxn id="19470" idx="2"/>
            <a:endCxn id="19486" idx="1"/>
          </p:cNvCxnSpPr>
          <p:nvPr/>
        </p:nvCxnSpPr>
        <p:spPr bwMode="auto">
          <a:xfrm rot="16200000" flipH="1">
            <a:off x="1785260" y="4833031"/>
            <a:ext cx="1260245" cy="179386"/>
          </a:xfrm>
          <a:prstGeom prst="bentConnector2">
            <a:avLst/>
          </a:prstGeom>
          <a:noFill/>
          <a:ln w="9525" algn="ctr">
            <a:solidFill>
              <a:schemeClr val="tx1"/>
            </a:solidFill>
            <a:round/>
            <a:headEnd/>
            <a:tailEnd type="arrow" w="med" len="med"/>
          </a:ln>
          <a:effectLst>
            <a:prstShdw prst="shdw17" dist="17961" dir="2700000">
              <a:schemeClr val="bg2"/>
            </a:prstShdw>
          </a:effectLst>
        </p:spPr>
      </p:cxnSp>
      <p:sp>
        <p:nvSpPr>
          <p:cNvPr id="59" name="下矢印 58"/>
          <p:cNvSpPr/>
          <p:nvPr/>
        </p:nvSpPr>
        <p:spPr bwMode="auto">
          <a:xfrm>
            <a:off x="2865439" y="2636838"/>
            <a:ext cx="498475" cy="334962"/>
          </a:xfrm>
          <a:prstGeom prst="downArrow">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a:lstStyle/>
          <a:p>
            <a:pPr>
              <a:defRPr/>
            </a:pPr>
            <a:endParaRPr lang="ja-JP" altLang="en-US">
              <a:solidFill>
                <a:schemeClr val="tx1"/>
              </a:solidFill>
              <a:latin typeface="HGPｺﾞｼｯｸM" pitchFamily="50" charset="-128"/>
              <a:ea typeface="HGPｺﾞｼｯｸM" pitchFamily="50" charset="-128"/>
            </a:endParaRPr>
          </a:p>
        </p:txBody>
      </p:sp>
      <p:sp>
        <p:nvSpPr>
          <p:cNvPr id="19494" name="正方形/長方形 62"/>
          <p:cNvSpPr>
            <a:spLocks noChangeArrowheads="1"/>
          </p:cNvSpPr>
          <p:nvPr/>
        </p:nvSpPr>
        <p:spPr bwMode="auto">
          <a:xfrm>
            <a:off x="4808539" y="2227263"/>
            <a:ext cx="576262" cy="322262"/>
          </a:xfrm>
          <a:prstGeom prst="rect">
            <a:avLst/>
          </a:prstGeom>
          <a:noFill/>
          <a:ln w="9525" algn="ctr">
            <a:noFill/>
            <a:round/>
            <a:headEnd/>
            <a:tailEnd/>
          </a:ln>
          <a:effectLst>
            <a:prstShdw prst="shdw17" dist="17961" dir="2700000">
              <a:schemeClr val="bg2"/>
            </a:prstShdw>
          </a:effectLst>
        </p:spPr>
        <p:txBody>
          <a:bodyPr/>
          <a:lstStyle/>
          <a:p>
            <a:endParaRPr lang="ja-JP" altLang="en-US">
              <a:latin typeface="HGPｺﾞｼｯｸM" pitchFamily="50" charset="-128"/>
              <a:ea typeface="HGPｺﾞｼｯｸM" pitchFamily="50" charset="-128"/>
            </a:endParaRPr>
          </a:p>
        </p:txBody>
      </p:sp>
      <p:sp>
        <p:nvSpPr>
          <p:cNvPr id="19495" name="正方形/長方形 63"/>
          <p:cNvSpPr>
            <a:spLocks noChangeArrowheads="1"/>
          </p:cNvSpPr>
          <p:nvPr/>
        </p:nvSpPr>
        <p:spPr bwMode="auto">
          <a:xfrm>
            <a:off x="5600701" y="2836863"/>
            <a:ext cx="576263" cy="322262"/>
          </a:xfrm>
          <a:prstGeom prst="rect">
            <a:avLst/>
          </a:prstGeom>
          <a:noFill/>
          <a:ln w="9525" algn="ctr">
            <a:noFill/>
            <a:round/>
            <a:headEnd/>
            <a:tailEnd/>
          </a:ln>
          <a:effectLst>
            <a:prstShdw prst="shdw17" dist="17961" dir="2700000">
              <a:schemeClr val="bg2"/>
            </a:prstShdw>
          </a:effectLst>
        </p:spPr>
        <p:txBody>
          <a:bodyPr/>
          <a:lstStyle/>
          <a:p>
            <a:endParaRPr lang="ja-JP" altLang="en-US">
              <a:latin typeface="HGPｺﾞｼｯｸM" pitchFamily="50" charset="-128"/>
              <a:ea typeface="HGPｺﾞｼｯｸM" pitchFamily="50" charset="-128"/>
            </a:endParaRPr>
          </a:p>
        </p:txBody>
      </p:sp>
      <p:sp>
        <p:nvSpPr>
          <p:cNvPr id="19496" name="正方形/長方形 64"/>
          <p:cNvSpPr>
            <a:spLocks noChangeArrowheads="1"/>
          </p:cNvSpPr>
          <p:nvPr/>
        </p:nvSpPr>
        <p:spPr bwMode="auto">
          <a:xfrm>
            <a:off x="6321426" y="2228852"/>
            <a:ext cx="576263" cy="320675"/>
          </a:xfrm>
          <a:prstGeom prst="rect">
            <a:avLst/>
          </a:prstGeom>
          <a:noFill/>
          <a:ln w="9525" algn="ctr">
            <a:noFill/>
            <a:round/>
            <a:headEnd/>
            <a:tailEnd/>
          </a:ln>
          <a:effectLst>
            <a:prstShdw prst="shdw17" dist="17961" dir="2700000">
              <a:schemeClr val="bg2"/>
            </a:prstShdw>
          </a:effectLst>
        </p:spPr>
        <p:txBody>
          <a:bodyPr/>
          <a:lstStyle/>
          <a:p>
            <a:endParaRPr lang="ja-JP" altLang="en-US">
              <a:latin typeface="HGPｺﾞｼｯｸM" pitchFamily="50" charset="-128"/>
              <a:ea typeface="HGPｺﾞｼｯｸM" pitchFamily="50" charset="-128"/>
            </a:endParaRPr>
          </a:p>
        </p:txBody>
      </p:sp>
      <p:sp>
        <p:nvSpPr>
          <p:cNvPr id="19497" name="正方形/長方形 65"/>
          <p:cNvSpPr>
            <a:spLocks noChangeArrowheads="1"/>
          </p:cNvSpPr>
          <p:nvPr/>
        </p:nvSpPr>
        <p:spPr bwMode="auto">
          <a:xfrm>
            <a:off x="7329488" y="4184652"/>
            <a:ext cx="576262" cy="322263"/>
          </a:xfrm>
          <a:prstGeom prst="rect">
            <a:avLst/>
          </a:prstGeom>
          <a:noFill/>
          <a:ln w="9525" algn="ctr">
            <a:noFill/>
            <a:round/>
            <a:headEnd/>
            <a:tailEnd/>
          </a:ln>
          <a:effectLst>
            <a:prstShdw prst="shdw17" dist="17961" dir="2700000">
              <a:schemeClr val="bg2"/>
            </a:prstShdw>
          </a:effectLst>
        </p:spPr>
        <p:txBody>
          <a:bodyPr/>
          <a:lstStyle/>
          <a:p>
            <a:endParaRPr lang="ja-JP" altLang="en-US">
              <a:latin typeface="HGPｺﾞｼｯｸM" pitchFamily="50" charset="-128"/>
              <a:ea typeface="HGPｺﾞｼｯｸM" pitchFamily="50" charset="-128"/>
            </a:endParaRPr>
          </a:p>
        </p:txBody>
      </p:sp>
      <p:cxnSp>
        <p:nvCxnSpPr>
          <p:cNvPr id="19498" name="曲線コネクタ 66"/>
          <p:cNvCxnSpPr>
            <a:cxnSpLocks noChangeShapeType="1"/>
            <a:stCxn id="19473" idx="3"/>
            <a:endCxn id="19494" idx="2"/>
          </p:cNvCxnSpPr>
          <p:nvPr/>
        </p:nvCxnSpPr>
        <p:spPr bwMode="auto">
          <a:xfrm flipV="1">
            <a:off x="3588644" y="2549525"/>
            <a:ext cx="1508026" cy="699860"/>
          </a:xfrm>
          <a:prstGeom prst="curvedConnector2">
            <a:avLst/>
          </a:prstGeom>
          <a:noFill/>
          <a:ln w="9525" algn="ctr">
            <a:solidFill>
              <a:srgbClr val="FF0000"/>
            </a:solidFill>
            <a:round/>
            <a:headEnd/>
            <a:tailEnd type="arrow" w="med" len="med"/>
          </a:ln>
          <a:effectLst>
            <a:prstShdw prst="shdw17" dist="17961" dir="2700000">
              <a:schemeClr val="bg2"/>
            </a:prstShdw>
          </a:effectLst>
        </p:spPr>
      </p:cxnSp>
      <p:cxnSp>
        <p:nvCxnSpPr>
          <p:cNvPr id="19499" name="曲線コネクタ 69"/>
          <p:cNvCxnSpPr>
            <a:cxnSpLocks noChangeShapeType="1"/>
            <a:stCxn id="19474" idx="3"/>
            <a:endCxn id="19496" idx="1"/>
          </p:cNvCxnSpPr>
          <p:nvPr/>
        </p:nvCxnSpPr>
        <p:spPr bwMode="auto">
          <a:xfrm flipV="1">
            <a:off x="3585468" y="2389190"/>
            <a:ext cx="2735958" cy="1076095"/>
          </a:xfrm>
          <a:prstGeom prst="curvedConnector3">
            <a:avLst>
              <a:gd name="adj1" fmla="val 50000"/>
            </a:avLst>
          </a:prstGeom>
          <a:noFill/>
          <a:ln w="9525" algn="ctr">
            <a:solidFill>
              <a:srgbClr val="FF0000"/>
            </a:solidFill>
            <a:round/>
            <a:headEnd/>
            <a:tailEnd type="arrow" w="med" len="med"/>
          </a:ln>
          <a:effectLst>
            <a:prstShdw prst="shdw17" dist="17961" dir="2700000">
              <a:schemeClr val="bg2"/>
            </a:prstShdw>
          </a:effectLst>
        </p:spPr>
      </p:cxnSp>
      <p:cxnSp>
        <p:nvCxnSpPr>
          <p:cNvPr id="19500" name="曲線コネクタ 74"/>
          <p:cNvCxnSpPr>
            <a:cxnSpLocks noChangeShapeType="1"/>
            <a:stCxn id="19503" idx="0"/>
            <a:endCxn id="19495" idx="3"/>
          </p:cNvCxnSpPr>
          <p:nvPr/>
        </p:nvCxnSpPr>
        <p:spPr bwMode="auto">
          <a:xfrm rot="16200000" flipV="1">
            <a:off x="6346826" y="2827339"/>
            <a:ext cx="1076325" cy="1416050"/>
          </a:xfrm>
          <a:prstGeom prst="curvedConnector2">
            <a:avLst/>
          </a:prstGeom>
          <a:noFill/>
          <a:ln w="9525" algn="ctr">
            <a:solidFill>
              <a:srgbClr val="FF0000"/>
            </a:solidFill>
            <a:round/>
            <a:headEnd/>
            <a:tailEnd type="arrow" w="med" len="med"/>
          </a:ln>
          <a:effectLst>
            <a:prstShdw prst="shdw17" dist="17961" dir="2700000">
              <a:schemeClr val="bg2"/>
            </a:prstShdw>
          </a:effectLst>
        </p:spPr>
      </p:cxnSp>
      <p:sp>
        <p:nvSpPr>
          <p:cNvPr id="19501" name="テキスト ボックス 73"/>
          <p:cNvSpPr txBox="1">
            <a:spLocks noChangeArrowheads="1"/>
          </p:cNvSpPr>
          <p:nvPr/>
        </p:nvSpPr>
        <p:spPr bwMode="auto">
          <a:xfrm>
            <a:off x="4125914" y="2987675"/>
            <a:ext cx="1114425" cy="369888"/>
          </a:xfrm>
          <a:prstGeom prst="rect">
            <a:avLst/>
          </a:prstGeom>
          <a:noFill/>
          <a:ln w="9525">
            <a:noFill/>
            <a:miter lim="800000"/>
            <a:headEnd/>
            <a:tailEnd/>
          </a:ln>
        </p:spPr>
        <p:txBody>
          <a:bodyPr lIns="0" tIns="0" rIns="0" bIns="0">
            <a:spAutoFit/>
          </a:bodyPr>
          <a:lstStyle/>
          <a:p>
            <a:r>
              <a:rPr kumimoji="1" lang="ja-JP" altLang="en-US" sz="1200">
                <a:solidFill>
                  <a:srgbClr val="FF0000"/>
                </a:solidFill>
                <a:latin typeface="HGPｺﾞｼｯｸM" pitchFamily="50" charset="-128"/>
                <a:ea typeface="HGPｺﾞｼｯｸM" pitchFamily="50" charset="-128"/>
              </a:rPr>
              <a:t>展開先の３</a:t>
            </a:r>
            <a:r>
              <a:rPr kumimoji="1" lang="en-US" altLang="ja-JP" sz="1200">
                <a:solidFill>
                  <a:srgbClr val="FF0000"/>
                </a:solidFill>
                <a:latin typeface="HGPｺﾞｼｯｸM" pitchFamily="50" charset="-128"/>
                <a:ea typeface="HGPｺﾞｼｯｸM" pitchFamily="50" charset="-128"/>
              </a:rPr>
              <a:t>×</a:t>
            </a:r>
            <a:r>
              <a:rPr kumimoji="1" lang="ja-JP" altLang="en-US" sz="1200">
                <a:solidFill>
                  <a:srgbClr val="FF0000"/>
                </a:solidFill>
                <a:latin typeface="HGPｺﾞｼｯｸM" pitchFamily="50" charset="-128"/>
                <a:ea typeface="HGPｺﾞｼｯｸM" pitchFamily="50" charset="-128"/>
              </a:rPr>
              <a:t>３に記入</a:t>
            </a:r>
          </a:p>
        </p:txBody>
      </p:sp>
      <p:sp>
        <p:nvSpPr>
          <p:cNvPr id="19502" name="テキスト ボックス 75"/>
          <p:cNvSpPr txBox="1">
            <a:spLocks noChangeArrowheads="1"/>
          </p:cNvSpPr>
          <p:nvPr/>
        </p:nvSpPr>
        <p:spPr bwMode="auto">
          <a:xfrm>
            <a:off x="7329489" y="3109915"/>
            <a:ext cx="1184275" cy="369887"/>
          </a:xfrm>
          <a:prstGeom prst="rect">
            <a:avLst/>
          </a:prstGeom>
          <a:noFill/>
          <a:ln w="9525">
            <a:noFill/>
            <a:miter lim="800000"/>
            <a:headEnd/>
            <a:tailEnd/>
          </a:ln>
        </p:spPr>
        <p:txBody>
          <a:bodyPr lIns="0" tIns="0" rIns="0" bIns="0">
            <a:spAutoFit/>
          </a:bodyPr>
          <a:lstStyle/>
          <a:p>
            <a:r>
              <a:rPr kumimoji="1" lang="ja-JP" altLang="en-US" sz="1200">
                <a:solidFill>
                  <a:srgbClr val="FF0000"/>
                </a:solidFill>
                <a:latin typeface="HGPｺﾞｼｯｸM" pitchFamily="50" charset="-128"/>
                <a:ea typeface="HGPｺﾞｼｯｸM" pitchFamily="50" charset="-128"/>
              </a:rPr>
              <a:t>展開先の３</a:t>
            </a:r>
            <a:r>
              <a:rPr kumimoji="1" lang="en-US" altLang="ja-JP" sz="1200">
                <a:solidFill>
                  <a:srgbClr val="FF0000"/>
                </a:solidFill>
                <a:latin typeface="HGPｺﾞｼｯｸM" pitchFamily="50" charset="-128"/>
                <a:ea typeface="HGPｺﾞｼｯｸM" pitchFamily="50" charset="-128"/>
              </a:rPr>
              <a:t>×</a:t>
            </a:r>
            <a:r>
              <a:rPr kumimoji="1" lang="ja-JP" altLang="en-US" sz="1200">
                <a:solidFill>
                  <a:srgbClr val="FF0000"/>
                </a:solidFill>
                <a:latin typeface="HGPｺﾞｼｯｸM" pitchFamily="50" charset="-128"/>
                <a:ea typeface="HGPｺﾞｼｯｸM" pitchFamily="50" charset="-128"/>
              </a:rPr>
              <a:t>３の中心に転記</a:t>
            </a:r>
          </a:p>
        </p:txBody>
      </p:sp>
      <p:sp>
        <p:nvSpPr>
          <p:cNvPr id="19503" name="角丸四角形 76"/>
          <p:cNvSpPr>
            <a:spLocks noChangeArrowheads="1"/>
          </p:cNvSpPr>
          <p:nvPr/>
        </p:nvSpPr>
        <p:spPr bwMode="auto">
          <a:xfrm>
            <a:off x="7208838" y="4073527"/>
            <a:ext cx="768350" cy="525463"/>
          </a:xfrm>
          <a:prstGeom prst="roundRect">
            <a:avLst>
              <a:gd name="adj" fmla="val 16667"/>
            </a:avLst>
          </a:prstGeom>
          <a:noFill/>
          <a:ln w="9525" algn="ctr">
            <a:solidFill>
              <a:srgbClr val="FF0000"/>
            </a:solidFill>
            <a:round/>
            <a:headEnd/>
            <a:tailEnd/>
          </a:ln>
          <a:effectLst>
            <a:prstShdw prst="shdw17" dist="17961" dir="2700000">
              <a:schemeClr val="bg2"/>
            </a:prstShdw>
          </a:effectLst>
        </p:spPr>
        <p:txBody>
          <a:bodyPr/>
          <a:lstStyle/>
          <a:p>
            <a:endParaRPr lang="ja-JP" altLang="en-US">
              <a:latin typeface="HGPｺﾞｼｯｸM" pitchFamily="50" charset="-128"/>
              <a:ea typeface="HGPｺﾞｼｯｸM" pitchFamily="50" charset="-128"/>
            </a:endParaRPr>
          </a:p>
        </p:txBody>
      </p:sp>
      <p:sp>
        <p:nvSpPr>
          <p:cNvPr id="19504" name="下矢印吹き出し 81"/>
          <p:cNvSpPr>
            <a:spLocks noChangeArrowheads="1"/>
          </p:cNvSpPr>
          <p:nvPr/>
        </p:nvSpPr>
        <p:spPr bwMode="auto">
          <a:xfrm>
            <a:off x="2395538" y="3113090"/>
            <a:ext cx="2087562" cy="2763837"/>
          </a:xfrm>
          <a:prstGeom prst="downArrowCallout">
            <a:avLst>
              <a:gd name="adj1" fmla="val 28306"/>
              <a:gd name="adj2" fmla="val 25000"/>
              <a:gd name="adj3" fmla="val 10831"/>
              <a:gd name="adj4" fmla="val 90500"/>
            </a:avLst>
          </a:prstGeom>
          <a:noFill/>
          <a:ln w="9525" algn="ctr">
            <a:solidFill>
              <a:srgbClr val="FF0000"/>
            </a:solidFill>
            <a:prstDash val="dash"/>
            <a:round/>
            <a:headEnd/>
            <a:tailEnd/>
          </a:ln>
          <a:effectLst>
            <a:prstShdw prst="shdw17" dist="17961" dir="2700000">
              <a:schemeClr val="bg2"/>
            </a:prstShdw>
          </a:effectLst>
        </p:spPr>
        <p:txBody>
          <a:bodyPr/>
          <a:lstStyle/>
          <a:p>
            <a:endParaRPr lang="ja-JP" altLang="en-US">
              <a:latin typeface="HGPｺﾞｼｯｸM" pitchFamily="50" charset="-128"/>
              <a:ea typeface="HGPｺﾞｼｯｸM" pitchFamily="50" charset="-128"/>
            </a:endParaRPr>
          </a:p>
        </p:txBody>
      </p:sp>
      <p:sp>
        <p:nvSpPr>
          <p:cNvPr id="83" name="テキスト ボックス 82"/>
          <p:cNvSpPr txBox="1"/>
          <p:nvPr/>
        </p:nvSpPr>
        <p:spPr>
          <a:xfrm>
            <a:off x="2566988" y="5876927"/>
            <a:ext cx="1809750" cy="277813"/>
          </a:xfrm>
          <a:prstGeom prst="rect">
            <a:avLst/>
          </a:prstGeom>
        </p:spPr>
        <p:style>
          <a:lnRef idx="1">
            <a:schemeClr val="accent6"/>
          </a:lnRef>
          <a:fillRef idx="2">
            <a:schemeClr val="accent6"/>
          </a:fillRef>
          <a:effectRef idx="1">
            <a:schemeClr val="accent6"/>
          </a:effectRef>
          <a:fontRef idx="minor">
            <a:schemeClr val="dk1"/>
          </a:fontRef>
        </p:style>
        <p:txBody>
          <a:bodyPr lIns="0" tIns="0" rIns="0" bIns="0">
            <a:spAutoFit/>
          </a:bodyPr>
          <a:lstStyle/>
          <a:p>
            <a:pPr algn="ctr">
              <a:defRPr/>
            </a:pPr>
            <a:r>
              <a:rPr kumimoji="1" lang="ja-JP" altLang="en-US" b="1" dirty="0">
                <a:solidFill>
                  <a:srgbClr val="FF0000"/>
                </a:solidFill>
                <a:latin typeface="HGPｺﾞｼｯｸM" pitchFamily="50" charset="-128"/>
                <a:ea typeface="HGPｺﾞｼｯｸM" pitchFamily="50" charset="-128"/>
              </a:rPr>
              <a:t>機能　</a:t>
            </a:r>
            <a:r>
              <a:rPr kumimoji="1" lang="ja-JP" altLang="en-US" sz="1000" b="1" dirty="0">
                <a:solidFill>
                  <a:srgbClr val="FF0000"/>
                </a:solidFill>
                <a:latin typeface="HGPｺﾞｼｯｸM" pitchFamily="50" charset="-128"/>
                <a:ea typeface="HGPｺﾞｼｯｸM" pitchFamily="50" charset="-128"/>
              </a:rPr>
              <a:t>（階層１）</a:t>
            </a:r>
          </a:p>
        </p:txBody>
      </p:sp>
      <p:sp>
        <p:nvSpPr>
          <p:cNvPr id="79" name="正方形/長方形 78"/>
          <p:cNvSpPr/>
          <p:nvPr/>
        </p:nvSpPr>
        <p:spPr bwMode="auto">
          <a:xfrm>
            <a:off x="4592638" y="4184650"/>
            <a:ext cx="1955800" cy="1970088"/>
          </a:xfrm>
          <a:prstGeom prst="rect">
            <a:avLst/>
          </a:prstGeom>
          <a:solidFill>
            <a:schemeClr val="bg1"/>
          </a:solidFill>
          <a:ln w="9525" cap="flat" cmpd="sng" algn="ctr">
            <a:solidFill>
              <a:schemeClr val="bg1">
                <a:lumMod val="85000"/>
              </a:schemeClr>
            </a:solidFill>
            <a:prstDash val="solid"/>
            <a:round/>
            <a:headEnd type="none" w="med" len="med"/>
            <a:tailEnd type="none" w="med" len="med"/>
          </a:ln>
          <a:effectLst>
            <a:prstShdw prst="shdw17" dist="17961" dir="2700000">
              <a:schemeClr val="bg2"/>
            </a:prstShdw>
          </a:effectLst>
        </p:spPr>
        <p:txBody>
          <a:bodyPr/>
          <a:lstStyle/>
          <a:p>
            <a:pPr>
              <a:defRPr/>
            </a:pPr>
            <a:endParaRPr lang="ja-JP" altLang="en-US">
              <a:latin typeface="HGPｺﾞｼｯｸM" pitchFamily="50" charset="-128"/>
              <a:ea typeface="HGPｺﾞｼｯｸM" pitchFamily="50" charset="-128"/>
            </a:endParaRPr>
          </a:p>
        </p:txBody>
      </p:sp>
      <p:pic>
        <p:nvPicPr>
          <p:cNvPr id="84" name="Picture 8"/>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880993" y="4876937"/>
            <a:ext cx="1377181" cy="1072345"/>
          </a:xfrm>
          <a:prstGeom prst="rect">
            <a:avLst/>
          </a:prstGeom>
          <a:noFill/>
          <a:ln>
            <a:noFill/>
          </a:ln>
          <a:effectLst>
            <a:glow rad="228600">
              <a:schemeClr val="accent3">
                <a:satMod val="175000"/>
                <a:alpha val="40000"/>
              </a:schemeClr>
            </a:glo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9508" name="角丸四角形 79"/>
          <p:cNvSpPr>
            <a:spLocks noChangeArrowheads="1"/>
          </p:cNvSpPr>
          <p:nvPr/>
        </p:nvSpPr>
        <p:spPr bwMode="auto">
          <a:xfrm>
            <a:off x="4641851" y="2060577"/>
            <a:ext cx="2566988" cy="1979613"/>
          </a:xfrm>
          <a:prstGeom prst="roundRect">
            <a:avLst>
              <a:gd name="adj" fmla="val 7431"/>
            </a:avLst>
          </a:prstGeom>
          <a:noFill/>
          <a:ln w="9525" algn="ctr">
            <a:solidFill>
              <a:srgbClr val="FF0000"/>
            </a:solidFill>
            <a:prstDash val="dash"/>
            <a:round/>
            <a:headEnd/>
            <a:tailEnd/>
          </a:ln>
          <a:effectLst>
            <a:prstShdw prst="shdw17" dist="17961" dir="2700000">
              <a:schemeClr val="bg2"/>
            </a:prstShdw>
          </a:effectLst>
        </p:spPr>
        <p:txBody>
          <a:bodyPr/>
          <a:lstStyle/>
          <a:p>
            <a:endParaRPr lang="ja-JP" altLang="en-US"/>
          </a:p>
        </p:txBody>
      </p:sp>
      <p:sp>
        <p:nvSpPr>
          <p:cNvPr id="19509" name="角丸四角形 87"/>
          <p:cNvSpPr>
            <a:spLocks noChangeArrowheads="1"/>
          </p:cNvSpPr>
          <p:nvPr/>
        </p:nvSpPr>
        <p:spPr bwMode="auto">
          <a:xfrm>
            <a:off x="5313363" y="5213350"/>
            <a:ext cx="485775" cy="376238"/>
          </a:xfrm>
          <a:prstGeom prst="roundRect">
            <a:avLst>
              <a:gd name="adj" fmla="val 7431"/>
            </a:avLst>
          </a:prstGeom>
          <a:noFill/>
          <a:ln w="9525" algn="ctr">
            <a:solidFill>
              <a:srgbClr val="FF0000"/>
            </a:solidFill>
            <a:prstDash val="dash"/>
            <a:round/>
            <a:headEnd/>
            <a:tailEnd/>
          </a:ln>
          <a:effectLst>
            <a:prstShdw prst="shdw17" dist="17961" dir="2700000">
              <a:schemeClr val="bg2"/>
            </a:prstShdw>
          </a:effectLst>
        </p:spPr>
        <p:txBody>
          <a:bodyPr/>
          <a:lstStyle/>
          <a:p>
            <a:endParaRPr lang="ja-JP" altLang="en-US">
              <a:latin typeface="HGPｺﾞｼｯｸM" pitchFamily="50" charset="-128"/>
              <a:ea typeface="HGPｺﾞｼｯｸM" pitchFamily="50" charset="-128"/>
            </a:endParaRPr>
          </a:p>
        </p:txBody>
      </p:sp>
      <p:cxnSp>
        <p:nvCxnSpPr>
          <p:cNvPr id="19510" name="曲線コネクタ 88"/>
          <p:cNvCxnSpPr>
            <a:cxnSpLocks noChangeShapeType="1"/>
            <a:stCxn id="19512" idx="2"/>
            <a:endCxn id="19509" idx="3"/>
          </p:cNvCxnSpPr>
          <p:nvPr/>
        </p:nvCxnSpPr>
        <p:spPr bwMode="auto">
          <a:xfrm rot="5400000">
            <a:off x="5487195" y="4352134"/>
            <a:ext cx="1362075" cy="738187"/>
          </a:xfrm>
          <a:prstGeom prst="curvedConnector2">
            <a:avLst/>
          </a:prstGeom>
          <a:noFill/>
          <a:ln w="9525" algn="ctr">
            <a:solidFill>
              <a:srgbClr val="FF0000"/>
            </a:solidFill>
            <a:round/>
            <a:headEnd/>
            <a:tailEnd type="arrow" w="med" len="med"/>
          </a:ln>
          <a:effectLst>
            <a:prstShdw prst="shdw17" dist="17961" dir="2700000">
              <a:schemeClr val="bg2"/>
            </a:prstShdw>
          </a:effectLst>
        </p:spPr>
      </p:cxnSp>
      <p:sp>
        <p:nvSpPr>
          <p:cNvPr id="19511" name="テキスト ボックス 93"/>
          <p:cNvSpPr txBox="1">
            <a:spLocks noChangeArrowheads="1"/>
          </p:cNvSpPr>
          <p:nvPr/>
        </p:nvSpPr>
        <p:spPr bwMode="auto">
          <a:xfrm>
            <a:off x="4641851" y="4195764"/>
            <a:ext cx="1895475" cy="553998"/>
          </a:xfrm>
          <a:prstGeom prst="rect">
            <a:avLst/>
          </a:prstGeom>
          <a:noFill/>
          <a:ln w="9525">
            <a:noFill/>
            <a:miter lim="800000"/>
            <a:headEnd/>
            <a:tailEnd/>
          </a:ln>
        </p:spPr>
        <p:txBody>
          <a:bodyPr lIns="0" tIns="0" rIns="0" bIns="0">
            <a:spAutoFit/>
          </a:bodyPr>
          <a:lstStyle/>
          <a:p>
            <a:r>
              <a:rPr kumimoji="1" lang="ja-JP" altLang="en-US" sz="1200">
                <a:solidFill>
                  <a:srgbClr val="FF0000"/>
                </a:solidFill>
                <a:latin typeface="HGPｺﾞｼｯｸM" pitchFamily="50" charset="-128"/>
                <a:ea typeface="HGPｺﾞｼｯｸM" pitchFamily="50" charset="-128"/>
              </a:rPr>
              <a:t>さらに階層２を記載する場合は別紙に階層１を中心にして同様に記載（以降同様）</a:t>
            </a:r>
          </a:p>
        </p:txBody>
      </p:sp>
      <p:sp>
        <p:nvSpPr>
          <p:cNvPr id="19512" name="正方形/長方形 91"/>
          <p:cNvSpPr>
            <a:spLocks noChangeArrowheads="1"/>
          </p:cNvSpPr>
          <p:nvPr/>
        </p:nvSpPr>
        <p:spPr bwMode="auto">
          <a:xfrm>
            <a:off x="6321425" y="3681415"/>
            <a:ext cx="431800" cy="358775"/>
          </a:xfrm>
          <a:prstGeom prst="rect">
            <a:avLst/>
          </a:prstGeom>
          <a:noFill/>
          <a:ln w="9525" algn="ctr">
            <a:noFill/>
            <a:round/>
            <a:headEnd/>
            <a:tailEnd/>
          </a:ln>
          <a:effectLst>
            <a:prstShdw prst="shdw17" dist="17961" dir="2700000">
              <a:schemeClr val="bg2"/>
            </a:prstShdw>
          </a:effectLst>
        </p:spPr>
        <p:txBody>
          <a:bodyPr/>
          <a:lstStyle/>
          <a:p>
            <a:endParaRPr lang="ja-JP" altLang="en-US">
              <a:latin typeface="HGPｺﾞｼｯｸM" pitchFamily="50" charset="-128"/>
              <a:ea typeface="HGPｺﾞｼｯｸM" pitchFamily="50" charset="-128"/>
            </a:endParaRPr>
          </a:p>
        </p:txBody>
      </p:sp>
      <p:sp>
        <p:nvSpPr>
          <p:cNvPr id="57" name="スライド番号プレースホルダ 56"/>
          <p:cNvSpPr>
            <a:spLocks noGrp="1"/>
          </p:cNvSpPr>
          <p:nvPr>
            <p:ph type="sldNum" sz="quarter" idx="12"/>
          </p:nvPr>
        </p:nvSpPr>
        <p:spPr/>
        <p:txBody>
          <a:bodyPr/>
          <a:lstStyle/>
          <a:p>
            <a:pPr>
              <a:defRPr/>
            </a:pPr>
            <a:fld id="{D621E1BB-622A-4911-850A-7B92612ABE57}" type="slidenum">
              <a:rPr lang="ja-JP" altLang="en-US" smtClean="0"/>
              <a:pPr>
                <a:defRPr/>
              </a:pPr>
              <a:t>16</a:t>
            </a:fld>
            <a:endParaRPr lang="en-US" altLang="ja-JP"/>
          </a:p>
        </p:txBody>
      </p:sp>
      <p:sp>
        <p:nvSpPr>
          <p:cNvPr id="60" name="Rectangle 2"/>
          <p:cNvSpPr txBox="1">
            <a:spLocks noChangeArrowheads="1"/>
          </p:cNvSpPr>
          <p:nvPr/>
        </p:nvSpPr>
        <p:spPr bwMode="auto">
          <a:xfrm>
            <a:off x="495300" y="404813"/>
            <a:ext cx="9410700" cy="792162"/>
          </a:xfrm>
          <a:prstGeom prst="rect">
            <a:avLst/>
          </a:prstGeom>
          <a:noFill/>
          <a:ln>
            <a:miter lim="800000"/>
            <a:headEnd/>
            <a:tailEnd/>
          </a:ln>
        </p:spPr>
        <p:txBody>
          <a:bodyPr vert="horz" wrap="square" lIns="91440" tIns="45720" rIns="91440" bIns="45720" numCol="1" anchor="ctr" anchorCtr="0" compatLnSpc="1">
            <a:prstTxWarp prst="textNoShape">
              <a:avLst/>
            </a:prstTxWarp>
          </a:bodyPr>
          <a:lstStyle/>
          <a:p>
            <a:pPr eaLnBrk="1" hangingPunct="1"/>
            <a:r>
              <a:rPr kumimoji="1" lang="ja-JP" altLang="en-US" sz="2800" b="1" kern="0" dirty="0" smtClean="0">
                <a:solidFill>
                  <a:prstClr val="black"/>
                </a:solidFill>
                <a:latin typeface="HGPｺﾞｼｯｸM" pitchFamily="50" charset="-128"/>
                <a:ea typeface="HGPｺﾞｼｯｸM" pitchFamily="50" charset="-128"/>
                <a:cs typeface="+mj-cs"/>
              </a:rPr>
              <a:t>７</a:t>
            </a:r>
            <a:r>
              <a:rPr kumimoji="1" lang="ja-JP" altLang="ja-JP" sz="2800" b="1" kern="0" dirty="0" smtClean="0">
                <a:solidFill>
                  <a:prstClr val="black"/>
                </a:solidFill>
                <a:latin typeface="HGPｺﾞｼｯｸM" pitchFamily="50" charset="-128"/>
                <a:ea typeface="HGPｺﾞｼｯｸM" pitchFamily="50" charset="-128"/>
                <a:cs typeface="+mj-cs"/>
              </a:rPr>
              <a:t>．</a:t>
            </a:r>
            <a:r>
              <a:rPr kumimoji="1" lang="ja-JP" altLang="en-US" sz="2800" b="1" kern="0" dirty="0" smtClean="0">
                <a:solidFill>
                  <a:prstClr val="black"/>
                </a:solidFill>
                <a:latin typeface="HGPｺﾞｼｯｸM" pitchFamily="50" charset="-128"/>
                <a:ea typeface="HGPｺﾞｼｯｸM" pitchFamily="50" charset="-128"/>
                <a:cs typeface="+mj-cs"/>
              </a:rPr>
              <a:t>主なＥＡドキュメントの作成方法　</a:t>
            </a:r>
            <a:r>
              <a:rPr kumimoji="1" lang="ja-JP" altLang="en-US" sz="2400" b="1" kern="0" dirty="0" smtClean="0">
                <a:solidFill>
                  <a:prstClr val="black"/>
                </a:solidFill>
                <a:latin typeface="HGPｺﾞｼｯｸM" pitchFamily="50" charset="-128"/>
                <a:ea typeface="HGPｺﾞｼｯｸM" pitchFamily="50" charset="-128"/>
                <a:cs typeface="+mj-cs"/>
              </a:rPr>
              <a:t>～</a:t>
            </a:r>
            <a:r>
              <a:rPr kumimoji="1" lang="en-US" altLang="ja-JP" sz="2400" b="1" kern="0" dirty="0" smtClean="0">
                <a:solidFill>
                  <a:prstClr val="black"/>
                </a:solidFill>
                <a:latin typeface="HGPｺﾞｼｯｸM" pitchFamily="50" charset="-128"/>
                <a:ea typeface="HGPｺﾞｼｯｸM" pitchFamily="50" charset="-128"/>
                <a:cs typeface="+mj-cs"/>
              </a:rPr>
              <a:t>DMM</a:t>
            </a:r>
            <a:r>
              <a:rPr kumimoji="1" lang="ja-JP" altLang="en-US" sz="2400" b="1" kern="0" dirty="0" smtClean="0">
                <a:solidFill>
                  <a:prstClr val="black"/>
                </a:solidFill>
                <a:latin typeface="HGPｺﾞｼｯｸM" pitchFamily="50" charset="-128"/>
                <a:ea typeface="HGPｺﾞｼｯｸM" pitchFamily="50" charset="-128"/>
                <a:cs typeface="+mj-cs"/>
              </a:rPr>
              <a:t>④～</a:t>
            </a:r>
            <a:endParaRPr kumimoji="1" lang="ja-JP" altLang="ja-JP" sz="2800" b="1" i="0" u="none" strike="noStrike" kern="0" cap="none" spc="0" normalizeH="0" baseline="0" noProof="0" dirty="0" smtClean="0">
              <a:ln>
                <a:noFill/>
              </a:ln>
              <a:solidFill>
                <a:schemeClr val="tx1"/>
              </a:solidFill>
              <a:effectLst/>
              <a:uLnTx/>
              <a:uFillTx/>
              <a:latin typeface="HGPｺﾞｼｯｸM" pitchFamily="50" charset="-128"/>
              <a:ea typeface="HGPｺﾞｼｯｸM" pitchFamily="50" charset="-128"/>
              <a:cs typeface="+mj-cs"/>
            </a:endParaRPr>
          </a:p>
        </p:txBody>
      </p:sp>
      <p:sp>
        <p:nvSpPr>
          <p:cNvPr id="61" name="フッター プレースホルダ 50"/>
          <p:cNvSpPr txBox="1">
            <a:spLocks/>
          </p:cNvSpPr>
          <p:nvPr/>
        </p:nvSpPr>
        <p:spPr>
          <a:xfrm>
            <a:off x="3002784" y="6417360"/>
            <a:ext cx="3900433" cy="252000"/>
          </a:xfrm>
          <a:prstGeom prst="rect">
            <a:avLst/>
          </a:prstGeom>
        </p:spPr>
        <p:txBody>
          <a:bodyPr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ja-JP" sz="1000" b="0" i="0" u="none" strike="noStrike" kern="1200" cap="none" spc="0" normalizeH="0" baseline="0" noProof="0" smtClean="0">
                <a:ln>
                  <a:noFill/>
                </a:ln>
                <a:solidFill>
                  <a:schemeClr val="tx1"/>
                </a:solidFill>
                <a:effectLst/>
                <a:uLnTx/>
                <a:uFillTx/>
                <a:latin typeface="+mj-ea"/>
                <a:ea typeface="+mj-ea"/>
                <a:cs typeface="+mn-cs"/>
              </a:rPr>
              <a:t>4-1 </a:t>
            </a:r>
            <a:r>
              <a:rPr kumimoji="0" lang="ja-JP" altLang="en-US" sz="1000" b="0" i="0" u="none" strike="noStrike" kern="1200" cap="none" spc="0" normalizeH="0" baseline="0" noProof="0" smtClean="0">
                <a:ln>
                  <a:noFill/>
                </a:ln>
                <a:solidFill>
                  <a:schemeClr val="tx1"/>
                </a:solidFill>
                <a:effectLst/>
                <a:uLnTx/>
                <a:uFillTx/>
                <a:latin typeface="+mj-ea"/>
                <a:ea typeface="+mj-ea"/>
                <a:cs typeface="+mn-cs"/>
              </a:rPr>
              <a:t>住民視点の行政サービス提供に向けた業務分析手法</a:t>
            </a:r>
            <a:endParaRPr kumimoji="0" lang="en-US" altLang="ja-JP" sz="1000" b="0" i="0" u="none" strike="noStrike" kern="1200" cap="none" spc="0" normalizeH="0" baseline="0" noProof="0" dirty="0">
              <a:ln>
                <a:noFill/>
              </a:ln>
              <a:solidFill>
                <a:schemeClr val="tx1"/>
              </a:solidFill>
              <a:effectLst/>
              <a:uLnTx/>
              <a:uFillTx/>
              <a:latin typeface="+mj-ea"/>
              <a:ea typeface="+mj-ea"/>
              <a:cs typeface="+mn-cs"/>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3"/>
          <p:cNvSpPr>
            <a:spLocks noGrp="1" noChangeArrowheads="1"/>
          </p:cNvSpPr>
          <p:nvPr>
            <p:ph type="body" idx="4294967295"/>
          </p:nvPr>
        </p:nvSpPr>
        <p:spPr bwMode="auto">
          <a:xfrm>
            <a:off x="495300" y="1341438"/>
            <a:ext cx="8915400" cy="4824412"/>
          </a:xfrm>
          <a:prstGeom prst="rect">
            <a:avLst/>
          </a:prstGeom>
          <a:noFill/>
          <a:ln>
            <a:miter lim="800000"/>
            <a:headEnd/>
            <a:tailEnd/>
          </a:ln>
        </p:spPr>
        <p:txBody>
          <a:bodyPr/>
          <a:lstStyle/>
          <a:p>
            <a:pPr>
              <a:lnSpc>
                <a:spcPct val="90000"/>
              </a:lnSpc>
            </a:pPr>
            <a:r>
              <a:rPr lang="ja-JP" altLang="en-US" dirty="0" smtClean="0">
                <a:latin typeface="HGPｺﾞｼｯｸM" pitchFamily="50" charset="-128"/>
                <a:ea typeface="HGPｺﾞｼｯｸM" pitchFamily="50" charset="-128"/>
              </a:rPr>
              <a:t>機能情報関連図（ＤＦＤ）の記載事項</a:t>
            </a:r>
          </a:p>
        </p:txBody>
      </p:sp>
      <p:sp>
        <p:nvSpPr>
          <p:cNvPr id="20484" name="Rectangle 6"/>
          <p:cNvSpPr>
            <a:spLocks noChangeArrowheads="1"/>
          </p:cNvSpPr>
          <p:nvPr/>
        </p:nvSpPr>
        <p:spPr bwMode="auto">
          <a:xfrm>
            <a:off x="1712914" y="2276475"/>
            <a:ext cx="1223962" cy="865188"/>
          </a:xfrm>
          <a:prstGeom prst="rect">
            <a:avLst/>
          </a:prstGeom>
          <a:solidFill>
            <a:srgbClr val="96A8C0"/>
          </a:solidFill>
          <a:ln w="9525">
            <a:noFill/>
            <a:miter lim="800000"/>
            <a:headEnd/>
            <a:tailEnd/>
          </a:ln>
          <a:effectLst>
            <a:prstShdw prst="shdw17" dist="17961" dir="2700000">
              <a:srgbClr val="5A6573"/>
            </a:prstShdw>
          </a:effectLst>
        </p:spPr>
        <p:txBody>
          <a:bodyPr wrap="none" anchor="ctr"/>
          <a:lstStyle/>
          <a:p>
            <a:pPr algn="ctr"/>
            <a:r>
              <a:rPr lang="ja-JP" altLang="en-US">
                <a:latin typeface="HGPｺﾞｼｯｸM" pitchFamily="50" charset="-128"/>
                <a:ea typeface="HGPｺﾞｼｯｸM" pitchFamily="50" charset="-128"/>
              </a:rPr>
              <a:t>目的</a:t>
            </a:r>
          </a:p>
        </p:txBody>
      </p:sp>
      <p:sp>
        <p:nvSpPr>
          <p:cNvPr id="20485" name="Rectangle 7"/>
          <p:cNvSpPr>
            <a:spLocks noChangeArrowheads="1"/>
          </p:cNvSpPr>
          <p:nvPr/>
        </p:nvSpPr>
        <p:spPr bwMode="auto">
          <a:xfrm>
            <a:off x="3009900" y="2276475"/>
            <a:ext cx="5183188" cy="865188"/>
          </a:xfrm>
          <a:prstGeom prst="rect">
            <a:avLst/>
          </a:prstGeom>
          <a:solidFill>
            <a:srgbClr val="D3DCE8"/>
          </a:solidFill>
          <a:ln w="9525">
            <a:noFill/>
            <a:miter lim="800000"/>
            <a:headEnd/>
            <a:tailEnd/>
          </a:ln>
          <a:effectLst>
            <a:prstShdw prst="shdw17" dist="17961" dir="2700000">
              <a:srgbClr val="7F848B"/>
            </a:prstShdw>
          </a:effectLst>
        </p:spPr>
        <p:txBody>
          <a:bodyPr anchor="ctr"/>
          <a:lstStyle/>
          <a:p>
            <a:r>
              <a:rPr kumimoji="1" lang="ja-JP" altLang="en-US">
                <a:solidFill>
                  <a:srgbClr val="000066"/>
                </a:solidFill>
                <a:latin typeface="HGPｺﾞｼｯｸM" pitchFamily="50" charset="-128"/>
                <a:ea typeface="HGPｺﾞｼｯｸM" pitchFamily="50" charset="-128"/>
              </a:rPr>
              <a:t>対象とする業務・システムの機能と情報の流れを明確化する</a:t>
            </a:r>
          </a:p>
        </p:txBody>
      </p:sp>
      <p:sp>
        <p:nvSpPr>
          <p:cNvPr id="20486" name="Rectangle 8"/>
          <p:cNvSpPr>
            <a:spLocks noChangeArrowheads="1"/>
          </p:cNvSpPr>
          <p:nvPr/>
        </p:nvSpPr>
        <p:spPr bwMode="auto">
          <a:xfrm>
            <a:off x="1712914" y="3216275"/>
            <a:ext cx="1223962" cy="1220788"/>
          </a:xfrm>
          <a:prstGeom prst="rect">
            <a:avLst/>
          </a:prstGeom>
          <a:solidFill>
            <a:srgbClr val="96A8C0"/>
          </a:solidFill>
          <a:ln w="9525">
            <a:noFill/>
            <a:miter lim="800000"/>
            <a:headEnd/>
            <a:tailEnd/>
          </a:ln>
          <a:effectLst>
            <a:prstShdw prst="shdw17" dist="17961" dir="2700000">
              <a:srgbClr val="5A6573"/>
            </a:prstShdw>
          </a:effectLst>
        </p:spPr>
        <p:txBody>
          <a:bodyPr wrap="none" anchor="ctr"/>
          <a:lstStyle/>
          <a:p>
            <a:pPr algn="ctr"/>
            <a:r>
              <a:rPr lang="ja-JP" altLang="en-US">
                <a:latin typeface="HGPｺﾞｼｯｸM" pitchFamily="50" charset="-128"/>
                <a:ea typeface="HGPｺﾞｼｯｸM" pitchFamily="50" charset="-128"/>
              </a:rPr>
              <a:t>記述内容</a:t>
            </a:r>
          </a:p>
        </p:txBody>
      </p:sp>
      <p:sp>
        <p:nvSpPr>
          <p:cNvPr id="20487" name="Rectangle 9"/>
          <p:cNvSpPr>
            <a:spLocks noChangeArrowheads="1"/>
          </p:cNvSpPr>
          <p:nvPr/>
        </p:nvSpPr>
        <p:spPr bwMode="auto">
          <a:xfrm>
            <a:off x="3009900" y="3216275"/>
            <a:ext cx="5183188" cy="1220788"/>
          </a:xfrm>
          <a:prstGeom prst="rect">
            <a:avLst/>
          </a:prstGeom>
          <a:solidFill>
            <a:srgbClr val="D3DCE8"/>
          </a:solidFill>
          <a:ln w="9525">
            <a:noFill/>
            <a:miter lim="800000"/>
            <a:headEnd/>
            <a:tailEnd/>
          </a:ln>
          <a:effectLst>
            <a:prstShdw prst="shdw17" dist="17961" dir="2700000">
              <a:srgbClr val="7F848B"/>
            </a:prstShdw>
          </a:effectLst>
        </p:spPr>
        <p:txBody>
          <a:bodyPr anchor="ctr"/>
          <a:lstStyle/>
          <a:p>
            <a:r>
              <a:rPr kumimoji="1" lang="ja-JP" altLang="en-US">
                <a:latin typeface="HGPｺﾞｼｯｸM" pitchFamily="50" charset="-128"/>
                <a:ea typeface="HGPｺﾞｼｯｸM" pitchFamily="50" charset="-128"/>
              </a:rPr>
              <a:t>機能構成図（</a:t>
            </a:r>
            <a:r>
              <a:rPr kumimoji="1" lang="en-US" altLang="ja-JP">
                <a:latin typeface="HGPｺﾞｼｯｸM" pitchFamily="50" charset="-128"/>
                <a:ea typeface="HGPｺﾞｼｯｸM" pitchFamily="50" charset="-128"/>
              </a:rPr>
              <a:t>DMM</a:t>
            </a:r>
            <a:r>
              <a:rPr kumimoji="1" lang="ja-JP" altLang="en-US">
                <a:latin typeface="HGPｺﾞｼｯｸM" pitchFamily="50" charset="-128"/>
                <a:ea typeface="HGPｺﾞｼｯｸM" pitchFamily="50" charset="-128"/>
              </a:rPr>
              <a:t>）を参照し、機能群毎に各機能について情報の発生源と到達点、処理とそれらの間を流れるデータを統一記述規則に基づき表現する。</a:t>
            </a:r>
          </a:p>
        </p:txBody>
      </p:sp>
      <p:sp>
        <p:nvSpPr>
          <p:cNvPr id="8" name="スライド番号プレースホルダ 7"/>
          <p:cNvSpPr>
            <a:spLocks noGrp="1"/>
          </p:cNvSpPr>
          <p:nvPr>
            <p:ph type="sldNum" sz="quarter" idx="12"/>
          </p:nvPr>
        </p:nvSpPr>
        <p:spPr/>
        <p:txBody>
          <a:bodyPr/>
          <a:lstStyle/>
          <a:p>
            <a:pPr>
              <a:defRPr/>
            </a:pPr>
            <a:fld id="{D621E1BB-622A-4911-850A-7B92612ABE57}" type="slidenum">
              <a:rPr lang="ja-JP" altLang="en-US" smtClean="0"/>
              <a:pPr>
                <a:defRPr/>
              </a:pPr>
              <a:t>17</a:t>
            </a:fld>
            <a:endParaRPr lang="en-US" altLang="ja-JP"/>
          </a:p>
        </p:txBody>
      </p:sp>
      <p:sp>
        <p:nvSpPr>
          <p:cNvPr id="10" name="Rectangle 2"/>
          <p:cNvSpPr txBox="1">
            <a:spLocks noChangeArrowheads="1"/>
          </p:cNvSpPr>
          <p:nvPr/>
        </p:nvSpPr>
        <p:spPr bwMode="auto">
          <a:xfrm>
            <a:off x="495300" y="404813"/>
            <a:ext cx="9410700" cy="792162"/>
          </a:xfrm>
          <a:prstGeom prst="rect">
            <a:avLst/>
          </a:prstGeom>
          <a:noFill/>
          <a:ln>
            <a:miter lim="800000"/>
            <a:headEnd/>
            <a:tailEnd/>
          </a:ln>
        </p:spPr>
        <p:txBody>
          <a:bodyPr vert="horz" wrap="square" lIns="91440" tIns="45720" rIns="91440" bIns="45720" numCol="1" anchor="ctr" anchorCtr="0" compatLnSpc="1">
            <a:prstTxWarp prst="textNoShape">
              <a:avLst/>
            </a:prstTxWarp>
          </a:bodyPr>
          <a:lstStyle/>
          <a:p>
            <a:pPr eaLnBrk="1" hangingPunct="1"/>
            <a:r>
              <a:rPr kumimoji="1" lang="ja-JP" altLang="en-US" sz="2800" b="1" kern="0" dirty="0" smtClean="0">
                <a:solidFill>
                  <a:prstClr val="black"/>
                </a:solidFill>
                <a:latin typeface="HGPｺﾞｼｯｸM" pitchFamily="50" charset="-128"/>
                <a:ea typeface="HGPｺﾞｼｯｸM" pitchFamily="50" charset="-128"/>
                <a:cs typeface="+mj-cs"/>
              </a:rPr>
              <a:t>７</a:t>
            </a:r>
            <a:r>
              <a:rPr kumimoji="1" lang="ja-JP" altLang="ja-JP" sz="2800" b="1" kern="0" dirty="0" smtClean="0">
                <a:solidFill>
                  <a:prstClr val="black"/>
                </a:solidFill>
                <a:latin typeface="HGPｺﾞｼｯｸM" pitchFamily="50" charset="-128"/>
                <a:ea typeface="HGPｺﾞｼｯｸM" pitchFamily="50" charset="-128"/>
                <a:cs typeface="+mj-cs"/>
              </a:rPr>
              <a:t>．</a:t>
            </a:r>
            <a:r>
              <a:rPr kumimoji="1" lang="ja-JP" altLang="en-US" sz="2800" b="1" kern="0" dirty="0" smtClean="0">
                <a:solidFill>
                  <a:prstClr val="black"/>
                </a:solidFill>
                <a:latin typeface="HGPｺﾞｼｯｸM" pitchFamily="50" charset="-128"/>
                <a:ea typeface="HGPｺﾞｼｯｸM" pitchFamily="50" charset="-128"/>
                <a:cs typeface="+mj-cs"/>
              </a:rPr>
              <a:t>主なＥＡドキュメントの作成方法　</a:t>
            </a:r>
            <a:r>
              <a:rPr kumimoji="1" lang="ja-JP" altLang="en-US" sz="2400" b="1" kern="0" dirty="0" smtClean="0">
                <a:solidFill>
                  <a:prstClr val="black"/>
                </a:solidFill>
                <a:latin typeface="HGPｺﾞｼｯｸM" pitchFamily="50" charset="-128"/>
                <a:ea typeface="HGPｺﾞｼｯｸM" pitchFamily="50" charset="-128"/>
                <a:cs typeface="+mj-cs"/>
              </a:rPr>
              <a:t>～</a:t>
            </a:r>
            <a:r>
              <a:rPr kumimoji="1" lang="en-US" altLang="ja-JP" sz="2400" b="1" kern="0" dirty="0" smtClean="0">
                <a:solidFill>
                  <a:prstClr val="black"/>
                </a:solidFill>
                <a:latin typeface="HGPｺﾞｼｯｸM" pitchFamily="50" charset="-128"/>
                <a:ea typeface="HGPｺﾞｼｯｸM" pitchFamily="50" charset="-128"/>
                <a:cs typeface="+mj-cs"/>
              </a:rPr>
              <a:t>DFD</a:t>
            </a:r>
            <a:r>
              <a:rPr kumimoji="1" lang="ja-JP" altLang="en-US" sz="2400" b="1" kern="0" dirty="0" smtClean="0">
                <a:solidFill>
                  <a:prstClr val="black"/>
                </a:solidFill>
                <a:latin typeface="HGPｺﾞｼｯｸM" pitchFamily="50" charset="-128"/>
                <a:ea typeface="HGPｺﾞｼｯｸM" pitchFamily="50" charset="-128"/>
                <a:cs typeface="+mj-cs"/>
              </a:rPr>
              <a:t>①～</a:t>
            </a:r>
            <a:endParaRPr kumimoji="1" lang="ja-JP" altLang="ja-JP" sz="2800" b="1" i="0" u="none" strike="noStrike" kern="0" cap="none" spc="0" normalizeH="0" baseline="0" noProof="0" dirty="0" smtClean="0">
              <a:ln>
                <a:noFill/>
              </a:ln>
              <a:solidFill>
                <a:schemeClr val="tx1"/>
              </a:solidFill>
              <a:effectLst/>
              <a:uLnTx/>
              <a:uFillTx/>
              <a:latin typeface="HGPｺﾞｼｯｸM" pitchFamily="50" charset="-128"/>
              <a:ea typeface="HGPｺﾞｼｯｸM" pitchFamily="50" charset="-128"/>
              <a:cs typeface="+mj-cs"/>
            </a:endParaRPr>
          </a:p>
        </p:txBody>
      </p:sp>
      <p:sp>
        <p:nvSpPr>
          <p:cNvPr id="11" name="フッター プレースホルダ 50"/>
          <p:cNvSpPr txBox="1">
            <a:spLocks/>
          </p:cNvSpPr>
          <p:nvPr/>
        </p:nvSpPr>
        <p:spPr>
          <a:xfrm>
            <a:off x="3002784" y="6417360"/>
            <a:ext cx="3900433" cy="252000"/>
          </a:xfrm>
          <a:prstGeom prst="rect">
            <a:avLst/>
          </a:prstGeom>
        </p:spPr>
        <p:txBody>
          <a:bodyPr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ja-JP" sz="1000" b="0" i="0" u="none" strike="noStrike" kern="1200" cap="none" spc="0" normalizeH="0" baseline="0" noProof="0" smtClean="0">
                <a:ln>
                  <a:noFill/>
                </a:ln>
                <a:solidFill>
                  <a:schemeClr val="tx1"/>
                </a:solidFill>
                <a:effectLst/>
                <a:uLnTx/>
                <a:uFillTx/>
                <a:latin typeface="+mj-ea"/>
                <a:ea typeface="+mj-ea"/>
                <a:cs typeface="+mn-cs"/>
              </a:rPr>
              <a:t>4-1 </a:t>
            </a:r>
            <a:r>
              <a:rPr kumimoji="0" lang="ja-JP" altLang="en-US" sz="1000" b="0" i="0" u="none" strike="noStrike" kern="1200" cap="none" spc="0" normalizeH="0" baseline="0" noProof="0" smtClean="0">
                <a:ln>
                  <a:noFill/>
                </a:ln>
                <a:solidFill>
                  <a:schemeClr val="tx1"/>
                </a:solidFill>
                <a:effectLst/>
                <a:uLnTx/>
                <a:uFillTx/>
                <a:latin typeface="+mj-ea"/>
                <a:ea typeface="+mj-ea"/>
                <a:cs typeface="+mn-cs"/>
              </a:rPr>
              <a:t>住民視点の行政サービス提供に向けた業務分析手法</a:t>
            </a:r>
            <a:endParaRPr kumimoji="0" lang="en-US" altLang="ja-JP" sz="1000" b="0" i="0" u="none" strike="noStrike" kern="1200" cap="none" spc="0" normalizeH="0" baseline="0" noProof="0" dirty="0">
              <a:ln>
                <a:noFill/>
              </a:ln>
              <a:solidFill>
                <a:schemeClr val="tx1"/>
              </a:solidFill>
              <a:effectLst/>
              <a:uLnTx/>
              <a:uFillTx/>
              <a:latin typeface="+mj-ea"/>
              <a:ea typeface="+mj-ea"/>
              <a:cs typeface="+mn-cs"/>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3"/>
          <p:cNvSpPr>
            <a:spLocks noGrp="1" noChangeArrowheads="1"/>
          </p:cNvSpPr>
          <p:nvPr>
            <p:ph type="body" idx="4294967295"/>
          </p:nvPr>
        </p:nvSpPr>
        <p:spPr bwMode="auto">
          <a:xfrm>
            <a:off x="200472" y="1341438"/>
            <a:ext cx="8915400" cy="4824412"/>
          </a:xfrm>
          <a:prstGeom prst="rect">
            <a:avLst/>
          </a:prstGeom>
          <a:noFill/>
          <a:ln>
            <a:miter lim="800000"/>
            <a:headEnd/>
            <a:tailEnd/>
          </a:ln>
        </p:spPr>
        <p:txBody>
          <a:bodyPr/>
          <a:lstStyle/>
          <a:p>
            <a:r>
              <a:rPr lang="ja-JP" altLang="en-US" dirty="0" smtClean="0">
                <a:latin typeface="HGPｺﾞｼｯｸM" pitchFamily="50" charset="-128"/>
                <a:ea typeface="HGPｺﾞｼｯｸM" pitchFamily="50" charset="-128"/>
              </a:rPr>
              <a:t>機能情報関連図（ＤＦＤ）の作成方法（概要）</a:t>
            </a:r>
          </a:p>
          <a:p>
            <a:r>
              <a:rPr lang="ja-JP" altLang="en-US" dirty="0" smtClean="0">
                <a:latin typeface="HGPｺﾞｼｯｸM" pitchFamily="50" charset="-128"/>
                <a:ea typeface="HGPｺﾞｼｯｸM" pitchFamily="50" charset="-128"/>
              </a:rPr>
              <a:t>￥</a:t>
            </a:r>
          </a:p>
        </p:txBody>
      </p:sp>
      <p:pic>
        <p:nvPicPr>
          <p:cNvPr id="21508" name="Picture 16"/>
          <p:cNvPicPr>
            <a:picLocks noChangeAspect="1" noChangeArrowheads="1"/>
          </p:cNvPicPr>
          <p:nvPr/>
        </p:nvPicPr>
        <p:blipFill>
          <a:blip r:embed="rId3" cstate="print"/>
          <a:srcRect/>
          <a:stretch>
            <a:fillRect/>
          </a:stretch>
        </p:blipFill>
        <p:spPr bwMode="auto">
          <a:xfrm>
            <a:off x="200025" y="1860550"/>
            <a:ext cx="6769100" cy="4376738"/>
          </a:xfrm>
          <a:prstGeom prst="rect">
            <a:avLst/>
          </a:prstGeom>
          <a:noFill/>
          <a:ln w="9525">
            <a:noFill/>
            <a:miter lim="800000"/>
            <a:headEnd/>
            <a:tailEnd/>
          </a:ln>
        </p:spPr>
      </p:pic>
      <p:sp>
        <p:nvSpPr>
          <p:cNvPr id="21509" name="Rectangle 17"/>
          <p:cNvSpPr>
            <a:spLocks noChangeArrowheads="1"/>
          </p:cNvSpPr>
          <p:nvPr/>
        </p:nvSpPr>
        <p:spPr bwMode="auto">
          <a:xfrm>
            <a:off x="6753225" y="2276475"/>
            <a:ext cx="2879725" cy="2160588"/>
          </a:xfrm>
          <a:prstGeom prst="rect">
            <a:avLst/>
          </a:prstGeom>
          <a:solidFill>
            <a:srgbClr val="D3DCE8"/>
          </a:solidFill>
          <a:ln w="9525">
            <a:noFill/>
            <a:miter lim="800000"/>
            <a:headEnd/>
            <a:tailEnd/>
          </a:ln>
          <a:effectLst>
            <a:prstShdw prst="shdw17" dist="17961" dir="2700000">
              <a:srgbClr val="7F848B"/>
            </a:prstShdw>
          </a:effectLst>
        </p:spPr>
        <p:txBody>
          <a:bodyPr anchor="ctr"/>
          <a:lstStyle/>
          <a:p>
            <a:r>
              <a:rPr kumimoji="1" lang="ja-JP" altLang="en-US" sz="1200">
                <a:latin typeface="HGPｺﾞｼｯｸM" pitchFamily="50" charset="-128"/>
                <a:ea typeface="HGPｺﾞｼｯｸM" pitchFamily="50" charset="-128"/>
              </a:rPr>
              <a:t>①</a:t>
            </a:r>
            <a:r>
              <a:rPr kumimoji="1" lang="en-US" altLang="ja-JP" sz="1200">
                <a:latin typeface="HGPｺﾞｼｯｸM" pitchFamily="50" charset="-128"/>
                <a:ea typeface="HGPｺﾞｼｯｸM" pitchFamily="50" charset="-128"/>
              </a:rPr>
              <a:t>DMM</a:t>
            </a:r>
            <a:r>
              <a:rPr kumimoji="1" lang="ja-JP" altLang="en-US" sz="1200">
                <a:latin typeface="HGPｺﾞｼｯｸM" pitchFamily="50" charset="-128"/>
                <a:ea typeface="HGPｺﾞｼｯｸM" pitchFamily="50" charset="-128"/>
              </a:rPr>
              <a:t>で詳細化した機能名称と</a:t>
            </a:r>
            <a:r>
              <a:rPr kumimoji="1" lang="en-US" altLang="ja-JP" sz="1200">
                <a:latin typeface="HGPｺﾞｼｯｸM" pitchFamily="50" charset="-128"/>
                <a:ea typeface="HGPｺﾞｼｯｸM" pitchFamily="50" charset="-128"/>
              </a:rPr>
              <a:t>DMM</a:t>
            </a:r>
            <a:r>
              <a:rPr kumimoji="1" lang="ja-JP" altLang="en-US" sz="1200">
                <a:latin typeface="HGPｺﾞｼｯｸM" pitchFamily="50" charset="-128"/>
                <a:ea typeface="HGPｺﾞｼｯｸM" pitchFamily="50" charset="-128"/>
              </a:rPr>
              <a:t>の機能番号を楕円の中に配置する。</a:t>
            </a:r>
          </a:p>
          <a:p>
            <a:endParaRPr kumimoji="1" lang="ja-JP" altLang="en-US" sz="1200">
              <a:latin typeface="HGPｺﾞｼｯｸM" pitchFamily="50" charset="-128"/>
              <a:ea typeface="HGPｺﾞｼｯｸM" pitchFamily="50" charset="-128"/>
            </a:endParaRPr>
          </a:p>
          <a:p>
            <a:r>
              <a:rPr kumimoji="1" lang="ja-JP" altLang="en-US" sz="1200">
                <a:latin typeface="HGPｺﾞｼｯｸM" pitchFamily="50" charset="-128"/>
                <a:ea typeface="HGPｺﾞｼｯｸM" pitchFamily="50" charset="-128"/>
              </a:rPr>
              <a:t>②機能と機能で受け渡される「情報」を矢印で示す。</a:t>
            </a:r>
          </a:p>
          <a:p>
            <a:endParaRPr kumimoji="1" lang="ja-JP" altLang="en-US" sz="1200">
              <a:latin typeface="HGPｺﾞｼｯｸM" pitchFamily="50" charset="-128"/>
              <a:ea typeface="HGPｺﾞｼｯｸM" pitchFamily="50" charset="-128"/>
            </a:endParaRPr>
          </a:p>
          <a:p>
            <a:r>
              <a:rPr kumimoji="1" lang="ja-JP" altLang="en-US" sz="1200">
                <a:latin typeface="HGPｺﾞｼｯｸM" pitchFamily="50" charset="-128"/>
                <a:ea typeface="HGPｺﾞｼｯｸM" pitchFamily="50" charset="-128"/>
              </a:rPr>
              <a:t>③業務処理上、「情報」が一時的に滞留される場合、滞留情報とする。</a:t>
            </a:r>
          </a:p>
          <a:p>
            <a:endParaRPr kumimoji="1" lang="ja-JP" altLang="en-US" sz="1200">
              <a:latin typeface="HGPｺﾞｼｯｸM" pitchFamily="50" charset="-128"/>
              <a:ea typeface="HGPｺﾞｼｯｸM" pitchFamily="50" charset="-128"/>
            </a:endParaRPr>
          </a:p>
          <a:p>
            <a:r>
              <a:rPr kumimoji="1" lang="ja-JP" altLang="en-US" sz="1200">
                <a:latin typeface="HGPｺﾞｼｯｸM" pitchFamily="50" charset="-128"/>
                <a:ea typeface="HGPｺﾞｼｯｸM" pitchFamily="50" charset="-128"/>
              </a:rPr>
              <a:t>④「情報」が他の組織または、他の機能に渡される場合は、楕円の外に記載する。</a:t>
            </a:r>
          </a:p>
        </p:txBody>
      </p:sp>
      <p:sp>
        <p:nvSpPr>
          <p:cNvPr id="121874" name="Line 18"/>
          <p:cNvSpPr>
            <a:spLocks noChangeShapeType="1"/>
          </p:cNvSpPr>
          <p:nvPr/>
        </p:nvSpPr>
        <p:spPr bwMode="auto">
          <a:xfrm flipH="1">
            <a:off x="5168902" y="2420938"/>
            <a:ext cx="1655763" cy="647700"/>
          </a:xfrm>
          <a:prstGeom prst="line">
            <a:avLst/>
          </a:prstGeom>
          <a:noFill/>
          <a:ln w="9525">
            <a:solidFill>
              <a:schemeClr val="tx1"/>
            </a:solidFill>
            <a:round/>
            <a:headEnd/>
            <a:tailEnd type="triangle" w="med" len="med"/>
          </a:ln>
          <a:effectLst>
            <a:prstShdw prst="shdw17" dist="17961" dir="2700000">
              <a:schemeClr val="tx1">
                <a:gamma/>
                <a:shade val="60000"/>
                <a:invGamma/>
              </a:schemeClr>
            </a:prstShdw>
          </a:effectLst>
          <a:extLst/>
        </p:spPr>
        <p:txBody>
          <a:bodyPr/>
          <a:lstStyle/>
          <a:p>
            <a:pPr>
              <a:defRPr/>
            </a:pPr>
            <a:endParaRPr lang="ja-JP" altLang="en-US">
              <a:latin typeface="HGPｺﾞｼｯｸM" pitchFamily="50" charset="-128"/>
              <a:ea typeface="HGPｺﾞｼｯｸM" pitchFamily="50" charset="-128"/>
            </a:endParaRPr>
          </a:p>
        </p:txBody>
      </p:sp>
      <p:sp>
        <p:nvSpPr>
          <p:cNvPr id="121875" name="Line 19"/>
          <p:cNvSpPr>
            <a:spLocks noChangeShapeType="1"/>
          </p:cNvSpPr>
          <p:nvPr/>
        </p:nvSpPr>
        <p:spPr bwMode="auto">
          <a:xfrm flipH="1">
            <a:off x="3873500" y="2420938"/>
            <a:ext cx="2951163" cy="431800"/>
          </a:xfrm>
          <a:prstGeom prst="line">
            <a:avLst/>
          </a:prstGeom>
          <a:noFill/>
          <a:ln w="9525">
            <a:solidFill>
              <a:schemeClr val="tx1"/>
            </a:solidFill>
            <a:round/>
            <a:headEnd/>
            <a:tailEnd type="triangle" w="med" len="med"/>
          </a:ln>
          <a:effectLst>
            <a:prstShdw prst="shdw17" dist="17961" dir="2700000">
              <a:schemeClr val="tx1">
                <a:gamma/>
                <a:shade val="60000"/>
                <a:invGamma/>
              </a:schemeClr>
            </a:prstShdw>
          </a:effectLst>
          <a:extLst/>
        </p:spPr>
        <p:txBody>
          <a:bodyPr/>
          <a:lstStyle/>
          <a:p>
            <a:pPr>
              <a:defRPr/>
            </a:pPr>
            <a:endParaRPr lang="ja-JP" altLang="en-US">
              <a:latin typeface="HGPｺﾞｼｯｸM" pitchFamily="50" charset="-128"/>
              <a:ea typeface="HGPｺﾞｼｯｸM" pitchFamily="50" charset="-128"/>
            </a:endParaRPr>
          </a:p>
        </p:txBody>
      </p:sp>
      <p:sp>
        <p:nvSpPr>
          <p:cNvPr id="121876" name="Line 20"/>
          <p:cNvSpPr>
            <a:spLocks noChangeShapeType="1"/>
          </p:cNvSpPr>
          <p:nvPr/>
        </p:nvSpPr>
        <p:spPr bwMode="auto">
          <a:xfrm flipH="1">
            <a:off x="5313363" y="2997200"/>
            <a:ext cx="1511300" cy="431800"/>
          </a:xfrm>
          <a:prstGeom prst="line">
            <a:avLst/>
          </a:prstGeom>
          <a:noFill/>
          <a:ln w="9525">
            <a:solidFill>
              <a:schemeClr val="tx1"/>
            </a:solidFill>
            <a:round/>
            <a:headEnd/>
            <a:tailEnd type="triangle" w="med" len="med"/>
          </a:ln>
          <a:effectLst>
            <a:prstShdw prst="shdw17" dist="17961" dir="2700000">
              <a:schemeClr val="tx1">
                <a:gamma/>
                <a:shade val="60000"/>
                <a:invGamma/>
              </a:schemeClr>
            </a:prstShdw>
          </a:effectLst>
          <a:extLst/>
        </p:spPr>
        <p:txBody>
          <a:bodyPr/>
          <a:lstStyle/>
          <a:p>
            <a:pPr>
              <a:defRPr/>
            </a:pPr>
            <a:endParaRPr lang="ja-JP" altLang="en-US">
              <a:latin typeface="HGPｺﾞｼｯｸM" pitchFamily="50" charset="-128"/>
              <a:ea typeface="HGPｺﾞｼｯｸM" pitchFamily="50" charset="-128"/>
            </a:endParaRPr>
          </a:p>
        </p:txBody>
      </p:sp>
      <p:sp>
        <p:nvSpPr>
          <p:cNvPr id="121877" name="Line 21"/>
          <p:cNvSpPr>
            <a:spLocks noChangeShapeType="1"/>
          </p:cNvSpPr>
          <p:nvPr/>
        </p:nvSpPr>
        <p:spPr bwMode="auto">
          <a:xfrm flipH="1">
            <a:off x="3800475" y="3573464"/>
            <a:ext cx="3024188" cy="71437"/>
          </a:xfrm>
          <a:prstGeom prst="line">
            <a:avLst/>
          </a:prstGeom>
          <a:noFill/>
          <a:ln w="9525">
            <a:solidFill>
              <a:schemeClr val="tx1"/>
            </a:solidFill>
            <a:round/>
            <a:headEnd/>
            <a:tailEnd type="triangle" w="med" len="med"/>
          </a:ln>
          <a:effectLst>
            <a:prstShdw prst="shdw17" dist="17961" dir="2700000">
              <a:schemeClr val="tx1">
                <a:gamma/>
                <a:shade val="60000"/>
                <a:invGamma/>
              </a:schemeClr>
            </a:prstShdw>
          </a:effectLst>
          <a:extLst/>
        </p:spPr>
        <p:txBody>
          <a:bodyPr/>
          <a:lstStyle/>
          <a:p>
            <a:pPr>
              <a:defRPr/>
            </a:pPr>
            <a:endParaRPr lang="ja-JP" altLang="en-US">
              <a:latin typeface="HGPｺﾞｼｯｸM" pitchFamily="50" charset="-128"/>
              <a:ea typeface="HGPｺﾞｼｯｸM" pitchFamily="50" charset="-128"/>
            </a:endParaRPr>
          </a:p>
        </p:txBody>
      </p:sp>
      <p:sp>
        <p:nvSpPr>
          <p:cNvPr id="121878" name="Line 22"/>
          <p:cNvSpPr>
            <a:spLocks noChangeShapeType="1"/>
          </p:cNvSpPr>
          <p:nvPr/>
        </p:nvSpPr>
        <p:spPr bwMode="auto">
          <a:xfrm flipH="1">
            <a:off x="6392863" y="4076702"/>
            <a:ext cx="431800" cy="73025"/>
          </a:xfrm>
          <a:prstGeom prst="line">
            <a:avLst/>
          </a:prstGeom>
          <a:noFill/>
          <a:ln w="9525">
            <a:solidFill>
              <a:schemeClr val="tx1"/>
            </a:solidFill>
            <a:round/>
            <a:headEnd/>
            <a:tailEnd type="triangle" w="med" len="med"/>
          </a:ln>
          <a:effectLst>
            <a:prstShdw prst="shdw17" dist="17961" dir="2700000">
              <a:schemeClr val="tx1">
                <a:gamma/>
                <a:shade val="60000"/>
                <a:invGamma/>
              </a:schemeClr>
            </a:prstShdw>
          </a:effectLst>
          <a:extLst/>
        </p:spPr>
        <p:txBody>
          <a:bodyPr/>
          <a:lstStyle/>
          <a:p>
            <a:pPr>
              <a:defRPr/>
            </a:pPr>
            <a:endParaRPr lang="ja-JP" altLang="en-US">
              <a:latin typeface="HGPｺﾞｼｯｸM" pitchFamily="50" charset="-128"/>
              <a:ea typeface="HGPｺﾞｼｯｸM" pitchFamily="50" charset="-128"/>
            </a:endParaRPr>
          </a:p>
        </p:txBody>
      </p:sp>
      <p:sp>
        <p:nvSpPr>
          <p:cNvPr id="21515" name="四角形吹き出し 13"/>
          <p:cNvSpPr>
            <a:spLocks noChangeArrowheads="1"/>
          </p:cNvSpPr>
          <p:nvPr/>
        </p:nvSpPr>
        <p:spPr bwMode="auto">
          <a:xfrm>
            <a:off x="7329489" y="4722813"/>
            <a:ext cx="2303462" cy="1370012"/>
          </a:xfrm>
          <a:prstGeom prst="wedgeRectCallout">
            <a:avLst>
              <a:gd name="adj1" fmla="val -67435"/>
              <a:gd name="adj2" fmla="val -45713"/>
            </a:avLst>
          </a:prstGeom>
          <a:gradFill rotWithShape="1">
            <a:gsLst>
              <a:gs pos="0">
                <a:srgbClr val="FFA2A1"/>
              </a:gs>
              <a:gs pos="35001">
                <a:srgbClr val="FFBEBD"/>
              </a:gs>
              <a:gs pos="100000">
                <a:srgbClr val="FFE5E5"/>
              </a:gs>
            </a:gsLst>
            <a:lin ang="16200000" scaled="1"/>
          </a:gradFill>
          <a:ln w="9525" algn="ctr">
            <a:solidFill>
              <a:srgbClr val="BE4B48"/>
            </a:solidFill>
            <a:miter lim="800000"/>
            <a:headEnd/>
            <a:tailEnd/>
          </a:ln>
          <a:effectLst>
            <a:outerShdw dist="20000" dir="5400000" rotWithShape="0">
              <a:srgbClr val="000000">
                <a:alpha val="37999"/>
              </a:srgbClr>
            </a:outerShdw>
          </a:effectLst>
        </p:spPr>
        <p:txBody>
          <a:bodyPr/>
          <a:lstStyle/>
          <a:p>
            <a:endParaRPr lang="en-US" altLang="ja-JP" sz="1400">
              <a:latin typeface="HGPｺﾞｼｯｸM" pitchFamily="50" charset="-128"/>
              <a:ea typeface="HGPｺﾞｼｯｸM" pitchFamily="50" charset="-128"/>
            </a:endParaRPr>
          </a:p>
          <a:p>
            <a:endParaRPr lang="en-US" altLang="ja-JP" sz="1400">
              <a:latin typeface="HGPｺﾞｼｯｸM" pitchFamily="50" charset="-128"/>
              <a:ea typeface="HGPｺﾞｼｯｸM" pitchFamily="50" charset="-128"/>
            </a:endParaRPr>
          </a:p>
          <a:p>
            <a:r>
              <a:rPr lang="ja-JP" altLang="en-US" sz="1400">
                <a:latin typeface="HGPｺﾞｼｯｸM" pitchFamily="50" charset="-128"/>
                <a:ea typeface="HGPｺﾞｼｯｸM" pitchFamily="50" charset="-128"/>
              </a:rPr>
              <a:t>機能は、起因する情報なしに起動することはない。また、機能の実施後は、必ず情報を出力する。</a:t>
            </a:r>
          </a:p>
        </p:txBody>
      </p:sp>
      <p:sp>
        <p:nvSpPr>
          <p:cNvPr id="15" name="正方形/長方形 14"/>
          <p:cNvSpPr>
            <a:spLocks noChangeArrowheads="1"/>
          </p:cNvSpPr>
          <p:nvPr/>
        </p:nvSpPr>
        <p:spPr bwMode="auto">
          <a:xfrm>
            <a:off x="7400926" y="4794252"/>
            <a:ext cx="2160588" cy="360363"/>
          </a:xfrm>
          <a:prstGeom prst="rect">
            <a:avLst/>
          </a:prstGeom>
          <a:gradFill rotWithShape="1">
            <a:gsLst>
              <a:gs pos="0">
                <a:srgbClr val="9B2D2A"/>
              </a:gs>
              <a:gs pos="80000">
                <a:srgbClr val="CB3D3A"/>
              </a:gs>
              <a:gs pos="100000">
                <a:srgbClr val="CE3B37"/>
              </a:gs>
            </a:gsLst>
            <a:lin ang="16200000"/>
          </a:gradFill>
          <a:ln w="9525" algn="ctr">
            <a:solidFill>
              <a:srgbClr val="BE4B48"/>
            </a:solidFill>
            <a:miter lim="800000"/>
            <a:headEnd/>
            <a:tailEnd/>
          </a:ln>
          <a:effectLst>
            <a:outerShdw dist="23000" dir="5400000" rotWithShape="0">
              <a:srgbClr val="000000">
                <a:alpha val="34999"/>
              </a:srgbClr>
            </a:outerShdw>
          </a:effectLst>
        </p:spPr>
        <p:txBody>
          <a:bodyPr/>
          <a:lstStyle/>
          <a:p>
            <a:pPr>
              <a:defRPr/>
            </a:pPr>
            <a:r>
              <a:rPr lang="ja-JP" altLang="en-US" sz="1600" b="1" dirty="0">
                <a:solidFill>
                  <a:schemeClr val="bg1"/>
                </a:solidFill>
                <a:latin typeface="HGPｺﾞｼｯｸM" pitchFamily="50" charset="-128"/>
                <a:ea typeface="HGPｺﾞｼｯｸM" pitchFamily="50" charset="-128"/>
              </a:rPr>
              <a:t>ポイント</a:t>
            </a:r>
          </a:p>
        </p:txBody>
      </p:sp>
      <p:sp>
        <p:nvSpPr>
          <p:cNvPr id="13" name="スライド番号プレースホルダ 12"/>
          <p:cNvSpPr>
            <a:spLocks noGrp="1"/>
          </p:cNvSpPr>
          <p:nvPr>
            <p:ph type="sldNum" sz="quarter" idx="12"/>
          </p:nvPr>
        </p:nvSpPr>
        <p:spPr/>
        <p:txBody>
          <a:bodyPr/>
          <a:lstStyle/>
          <a:p>
            <a:pPr>
              <a:defRPr/>
            </a:pPr>
            <a:fld id="{D621E1BB-622A-4911-850A-7B92612ABE57}" type="slidenum">
              <a:rPr lang="ja-JP" altLang="en-US" smtClean="0"/>
              <a:pPr>
                <a:defRPr/>
              </a:pPr>
              <a:t>18</a:t>
            </a:fld>
            <a:endParaRPr lang="en-US" altLang="ja-JP"/>
          </a:p>
        </p:txBody>
      </p:sp>
      <p:sp>
        <p:nvSpPr>
          <p:cNvPr id="16" name="Rectangle 2"/>
          <p:cNvSpPr txBox="1">
            <a:spLocks noChangeArrowheads="1"/>
          </p:cNvSpPr>
          <p:nvPr/>
        </p:nvSpPr>
        <p:spPr bwMode="auto">
          <a:xfrm>
            <a:off x="495300" y="404813"/>
            <a:ext cx="9410700" cy="792162"/>
          </a:xfrm>
          <a:prstGeom prst="rect">
            <a:avLst/>
          </a:prstGeom>
          <a:noFill/>
          <a:ln>
            <a:miter lim="800000"/>
            <a:headEnd/>
            <a:tailEnd/>
          </a:ln>
        </p:spPr>
        <p:txBody>
          <a:bodyPr vert="horz" wrap="square" lIns="91440" tIns="45720" rIns="91440" bIns="45720" numCol="1" anchor="ctr" anchorCtr="0" compatLnSpc="1">
            <a:prstTxWarp prst="textNoShape">
              <a:avLst/>
            </a:prstTxWarp>
          </a:bodyPr>
          <a:lstStyle/>
          <a:p>
            <a:pPr eaLnBrk="1" hangingPunct="1"/>
            <a:r>
              <a:rPr kumimoji="1" lang="ja-JP" altLang="en-US" sz="2800" b="1" kern="0" dirty="0" smtClean="0">
                <a:solidFill>
                  <a:prstClr val="black"/>
                </a:solidFill>
                <a:latin typeface="HGPｺﾞｼｯｸM" pitchFamily="50" charset="-128"/>
                <a:ea typeface="HGPｺﾞｼｯｸM" pitchFamily="50" charset="-128"/>
                <a:cs typeface="+mj-cs"/>
              </a:rPr>
              <a:t>７</a:t>
            </a:r>
            <a:r>
              <a:rPr kumimoji="1" lang="ja-JP" altLang="ja-JP" sz="2800" b="1" kern="0" dirty="0" smtClean="0">
                <a:solidFill>
                  <a:prstClr val="black"/>
                </a:solidFill>
                <a:latin typeface="HGPｺﾞｼｯｸM" pitchFamily="50" charset="-128"/>
                <a:ea typeface="HGPｺﾞｼｯｸM" pitchFamily="50" charset="-128"/>
                <a:cs typeface="+mj-cs"/>
              </a:rPr>
              <a:t>．</a:t>
            </a:r>
            <a:r>
              <a:rPr kumimoji="1" lang="ja-JP" altLang="en-US" sz="2800" b="1" kern="0" dirty="0" smtClean="0">
                <a:solidFill>
                  <a:prstClr val="black"/>
                </a:solidFill>
                <a:latin typeface="HGPｺﾞｼｯｸM" pitchFamily="50" charset="-128"/>
                <a:ea typeface="HGPｺﾞｼｯｸM" pitchFamily="50" charset="-128"/>
                <a:cs typeface="+mj-cs"/>
              </a:rPr>
              <a:t>主なＥＡドキュメントの作成方法　</a:t>
            </a:r>
            <a:r>
              <a:rPr kumimoji="1" lang="ja-JP" altLang="en-US" sz="2400" b="1" kern="0" dirty="0" smtClean="0">
                <a:solidFill>
                  <a:prstClr val="black"/>
                </a:solidFill>
                <a:latin typeface="HGPｺﾞｼｯｸM" pitchFamily="50" charset="-128"/>
                <a:ea typeface="HGPｺﾞｼｯｸM" pitchFamily="50" charset="-128"/>
                <a:cs typeface="+mj-cs"/>
              </a:rPr>
              <a:t>～</a:t>
            </a:r>
            <a:r>
              <a:rPr kumimoji="1" lang="en-US" altLang="ja-JP" sz="2400" b="1" kern="0" dirty="0" smtClean="0">
                <a:solidFill>
                  <a:prstClr val="black"/>
                </a:solidFill>
                <a:latin typeface="HGPｺﾞｼｯｸM" pitchFamily="50" charset="-128"/>
                <a:ea typeface="HGPｺﾞｼｯｸM" pitchFamily="50" charset="-128"/>
                <a:cs typeface="+mj-cs"/>
              </a:rPr>
              <a:t>DFD</a:t>
            </a:r>
            <a:r>
              <a:rPr kumimoji="1" lang="ja-JP" altLang="en-US" sz="2400" b="1" kern="0" dirty="0" smtClean="0">
                <a:solidFill>
                  <a:prstClr val="black"/>
                </a:solidFill>
                <a:latin typeface="HGPｺﾞｼｯｸM" pitchFamily="50" charset="-128"/>
                <a:ea typeface="HGPｺﾞｼｯｸM" pitchFamily="50" charset="-128"/>
                <a:cs typeface="+mj-cs"/>
              </a:rPr>
              <a:t>②～</a:t>
            </a:r>
            <a:endParaRPr kumimoji="1" lang="ja-JP" altLang="ja-JP" sz="2800" b="1" i="0" u="none" strike="noStrike" kern="0" cap="none" spc="0" normalizeH="0" baseline="0" noProof="0" dirty="0" smtClean="0">
              <a:ln>
                <a:noFill/>
              </a:ln>
              <a:solidFill>
                <a:schemeClr val="tx1"/>
              </a:solidFill>
              <a:effectLst/>
              <a:uLnTx/>
              <a:uFillTx/>
              <a:latin typeface="HGPｺﾞｼｯｸM" pitchFamily="50" charset="-128"/>
              <a:ea typeface="HGPｺﾞｼｯｸM" pitchFamily="50" charset="-128"/>
              <a:cs typeface="+mj-cs"/>
            </a:endParaRPr>
          </a:p>
        </p:txBody>
      </p:sp>
      <p:sp>
        <p:nvSpPr>
          <p:cNvPr id="17" name="フッター プレースホルダ 50"/>
          <p:cNvSpPr txBox="1">
            <a:spLocks/>
          </p:cNvSpPr>
          <p:nvPr/>
        </p:nvSpPr>
        <p:spPr>
          <a:xfrm>
            <a:off x="3002784" y="6417360"/>
            <a:ext cx="3900433" cy="252000"/>
          </a:xfrm>
          <a:prstGeom prst="rect">
            <a:avLst/>
          </a:prstGeom>
        </p:spPr>
        <p:txBody>
          <a:bodyPr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ja-JP" sz="1000" b="0" i="0" u="none" strike="noStrike" kern="1200" cap="none" spc="0" normalizeH="0" baseline="0" noProof="0" smtClean="0">
                <a:ln>
                  <a:noFill/>
                </a:ln>
                <a:solidFill>
                  <a:schemeClr val="tx1"/>
                </a:solidFill>
                <a:effectLst/>
                <a:uLnTx/>
                <a:uFillTx/>
                <a:latin typeface="+mj-ea"/>
                <a:ea typeface="+mj-ea"/>
                <a:cs typeface="+mn-cs"/>
              </a:rPr>
              <a:t>4-1 </a:t>
            </a:r>
            <a:r>
              <a:rPr kumimoji="0" lang="ja-JP" altLang="en-US" sz="1000" b="0" i="0" u="none" strike="noStrike" kern="1200" cap="none" spc="0" normalizeH="0" baseline="0" noProof="0" smtClean="0">
                <a:ln>
                  <a:noFill/>
                </a:ln>
                <a:solidFill>
                  <a:schemeClr val="tx1"/>
                </a:solidFill>
                <a:effectLst/>
                <a:uLnTx/>
                <a:uFillTx/>
                <a:latin typeface="+mj-ea"/>
                <a:ea typeface="+mj-ea"/>
                <a:cs typeface="+mn-cs"/>
              </a:rPr>
              <a:t>住民視点の行政サービス提供に向けた業務分析手法</a:t>
            </a:r>
            <a:endParaRPr kumimoji="0" lang="en-US" altLang="ja-JP" sz="1000" b="0" i="0" u="none" strike="noStrike" kern="1200" cap="none" spc="0" normalizeH="0" baseline="0" noProof="0" dirty="0">
              <a:ln>
                <a:noFill/>
              </a:ln>
              <a:solidFill>
                <a:schemeClr val="tx1"/>
              </a:solidFill>
              <a:effectLst/>
              <a:uLnTx/>
              <a:uFillTx/>
              <a:latin typeface="+mj-ea"/>
              <a:ea typeface="+mj-ea"/>
              <a:cs typeface="+mn-cs"/>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495300" y="404813"/>
            <a:ext cx="8915400" cy="792162"/>
          </a:xfrm>
          <a:noFill/>
          <a:ln>
            <a:miter lim="800000"/>
            <a:headEnd/>
            <a:tailEnd/>
          </a:ln>
        </p:spPr>
        <p:txBody>
          <a:bodyPr vert="horz" wrap="square" lIns="91440" tIns="45720" rIns="91440" bIns="45720" numCol="1" anchor="ctr" anchorCtr="0" compatLnSpc="1">
            <a:prstTxWarp prst="textNoShape">
              <a:avLst/>
            </a:prstTxWarp>
          </a:bodyPr>
          <a:lstStyle/>
          <a:p>
            <a:r>
              <a:rPr lang="ja-JP" altLang="ja-JP" dirty="0" smtClean="0"/>
              <a:t>１．本講義の学習目標</a:t>
            </a:r>
          </a:p>
        </p:txBody>
      </p:sp>
      <p:sp>
        <p:nvSpPr>
          <p:cNvPr id="4099" name="Rectangle 5"/>
          <p:cNvSpPr>
            <a:spLocks noGrp="1" noChangeArrowheads="1"/>
          </p:cNvSpPr>
          <p:nvPr>
            <p:ph idx="1"/>
          </p:nvPr>
        </p:nvSpPr>
        <p:spPr bwMode="auto">
          <a:xfrm>
            <a:off x="495300" y="1341440"/>
            <a:ext cx="8915400" cy="4784725"/>
          </a:xfrm>
          <a:noFill/>
          <a:ln>
            <a:miter lim="800000"/>
            <a:headEnd/>
            <a:tailEnd/>
          </a:ln>
        </p:spPr>
        <p:txBody>
          <a:bodyPr vert="horz" wrap="square" lIns="91440" tIns="45720" rIns="91440" bIns="45720" numCol="1" anchor="t" anchorCtr="0" compatLnSpc="1">
            <a:prstTxWarp prst="textNoShape">
              <a:avLst/>
            </a:prstTxWarp>
          </a:bodyPr>
          <a:lstStyle/>
          <a:p>
            <a:r>
              <a:rPr lang="ja-JP" altLang="en-US" sz="2400" dirty="0" smtClean="0">
                <a:latin typeface="HGPｺﾞｼｯｸM" pitchFamily="50" charset="-128"/>
                <a:ea typeface="HGPｺﾞｼｯｸM" pitchFamily="50" charset="-128"/>
              </a:rPr>
              <a:t>自治体ＥＡに基づく業務分析について概要を理解</a:t>
            </a:r>
            <a:r>
              <a:rPr lang="ja-JP" altLang="en-US" sz="2800" dirty="0" smtClean="0">
                <a:latin typeface="HGPｺﾞｼｯｸM" pitchFamily="50" charset="-128"/>
                <a:ea typeface="HGPｺﾞｼｯｸM" pitchFamily="50" charset="-128"/>
              </a:rPr>
              <a:t>する。</a:t>
            </a:r>
            <a:endParaRPr lang="en-US" altLang="ja-JP" sz="2800" dirty="0" smtClean="0">
              <a:latin typeface="HGPｺﾞｼｯｸM" pitchFamily="50" charset="-128"/>
              <a:ea typeface="HGPｺﾞｼｯｸM" pitchFamily="50" charset="-128"/>
            </a:endParaRPr>
          </a:p>
          <a:p>
            <a:pPr lvl="1"/>
            <a:r>
              <a:rPr lang="ja-JP" altLang="en-US" sz="2000" dirty="0" smtClean="0">
                <a:latin typeface="HGPｺﾞｼｯｸM" pitchFamily="50" charset="-128"/>
                <a:ea typeface="HGPｺﾞｼｯｸM" pitchFamily="50" charset="-128"/>
              </a:rPr>
              <a:t>ＥＡの考え方について理解する。</a:t>
            </a:r>
            <a:endParaRPr lang="en-US" altLang="ja-JP" sz="2000" dirty="0" smtClean="0">
              <a:latin typeface="HGPｺﾞｼｯｸM" pitchFamily="50" charset="-128"/>
              <a:ea typeface="HGPｺﾞｼｯｸM" pitchFamily="50" charset="-128"/>
            </a:endParaRPr>
          </a:p>
          <a:p>
            <a:pPr lvl="1"/>
            <a:r>
              <a:rPr lang="ja-JP" altLang="en-US" sz="2000" dirty="0" smtClean="0">
                <a:latin typeface="HGPｺﾞｼｯｸM" pitchFamily="50" charset="-128"/>
                <a:ea typeface="HGPｺﾞｼｯｸM" pitchFamily="50" charset="-128"/>
              </a:rPr>
              <a:t>ＥＡドキュメントについて概要を理解する</a:t>
            </a:r>
            <a:r>
              <a:rPr lang="ja-JP" altLang="en-US" sz="2400" dirty="0" smtClean="0">
                <a:latin typeface="HGPｺﾞｼｯｸM" pitchFamily="50" charset="-128"/>
                <a:ea typeface="HGPｺﾞｼｯｸM" pitchFamily="50" charset="-128"/>
              </a:rPr>
              <a:t>。</a:t>
            </a:r>
            <a:endParaRPr lang="en-US" altLang="ja-JP" sz="2400" dirty="0" smtClean="0">
              <a:latin typeface="HGPｺﾞｼｯｸM" pitchFamily="50" charset="-128"/>
              <a:ea typeface="HGPｺﾞｼｯｸM" pitchFamily="50" charset="-128"/>
            </a:endParaRPr>
          </a:p>
          <a:p>
            <a:r>
              <a:rPr lang="ja-JP" altLang="en-US" sz="2400" dirty="0" smtClean="0">
                <a:latin typeface="HGPｺﾞｼｯｸM" pitchFamily="50" charset="-128"/>
                <a:ea typeface="HGPｺﾞｼｯｸM" pitchFamily="50" charset="-128"/>
              </a:rPr>
              <a:t>業務分析手法のうち、ＷＦＡを中心に、ＤＭＭ、ＤＦＤ等を活用して、業務・システムの現状把握・分析（見える化）ができる。</a:t>
            </a:r>
          </a:p>
          <a:p>
            <a:r>
              <a:rPr lang="ja-JP" altLang="en-US" sz="2400" dirty="0" smtClean="0">
                <a:latin typeface="HGPｺﾞｼｯｸM" pitchFamily="50" charset="-128"/>
                <a:ea typeface="HGPｺﾞｼｯｸM" pitchFamily="50" charset="-128"/>
              </a:rPr>
              <a:t>ＥＡを踏まえた業務プロセスの改善（ＢＰＭ）について概要を理解する。</a:t>
            </a:r>
            <a:endParaRPr lang="en-US" altLang="ja-JP" sz="2400" dirty="0" smtClean="0">
              <a:latin typeface="HGPｺﾞｼｯｸM" pitchFamily="50" charset="-128"/>
              <a:ea typeface="HGPｺﾞｼｯｸM" pitchFamily="50" charset="-128"/>
            </a:endParaRPr>
          </a:p>
          <a:p>
            <a:pPr lvl="1"/>
            <a:r>
              <a:rPr lang="ja-JP" altLang="en-US" sz="2000" dirty="0" smtClean="0">
                <a:latin typeface="HGPｺﾞｼｯｸM" pitchFamily="50" charset="-128"/>
                <a:ea typeface="HGPｺﾞｼｯｸM" pitchFamily="50" charset="-128"/>
              </a:rPr>
              <a:t>ＢＰＲの考え方及び進め方について概要を理解する。</a:t>
            </a:r>
            <a:endParaRPr lang="en-US" altLang="ja-JP" sz="2000" dirty="0" smtClean="0">
              <a:latin typeface="HGPｺﾞｼｯｸM" pitchFamily="50" charset="-128"/>
              <a:ea typeface="HGPｺﾞｼｯｸM" pitchFamily="50" charset="-128"/>
            </a:endParaRPr>
          </a:p>
          <a:p>
            <a:pPr lvl="1"/>
            <a:r>
              <a:rPr lang="ja-JP" altLang="en-US" sz="2000" dirty="0" smtClean="0">
                <a:latin typeface="HGPｺﾞｼｯｸM" pitchFamily="50" charset="-128"/>
                <a:ea typeface="HGPｺﾞｼｯｸM" pitchFamily="50" charset="-128"/>
              </a:rPr>
              <a:t>ＢＰＲの事例から具体的なイメージについて理解する</a:t>
            </a:r>
            <a:r>
              <a:rPr lang="ja-JP" altLang="en-US" sz="2000" dirty="0" smtClean="0">
                <a:latin typeface="HGPｺﾞｼｯｸM" pitchFamily="50" charset="-128"/>
                <a:ea typeface="HGPｺﾞｼｯｸM" pitchFamily="50" charset="-128"/>
              </a:rPr>
              <a:t>。</a:t>
            </a:r>
            <a:endParaRPr lang="en-US" altLang="ja-JP" sz="2000" dirty="0" smtClean="0">
              <a:latin typeface="HGPｺﾞｼｯｸM" pitchFamily="50" charset="-128"/>
              <a:ea typeface="HGPｺﾞｼｯｸM" pitchFamily="50" charset="-128"/>
            </a:endParaRPr>
          </a:p>
          <a:p>
            <a:r>
              <a:rPr lang="ja-JP" altLang="en-US" sz="2800" dirty="0" smtClean="0">
                <a:latin typeface="HGPｺﾞｼｯｸM" pitchFamily="50" charset="-128"/>
                <a:ea typeface="HGPｺﾞｼｯｸM" pitchFamily="50" charset="-128"/>
              </a:rPr>
              <a:t>番号法における条例改正や安全</a:t>
            </a:r>
            <a:r>
              <a:rPr lang="ja-JP" altLang="en-US" sz="2800" dirty="0" smtClean="0">
                <a:latin typeface="HGPｺﾞｼｯｸM" pitchFamily="50" charset="-128"/>
                <a:ea typeface="HGPｺﾞｼｯｸM" pitchFamily="50" charset="-128"/>
              </a:rPr>
              <a:t>管理</a:t>
            </a:r>
            <a:r>
              <a:rPr lang="ja-JP" altLang="en-US" sz="2800" dirty="0" smtClean="0">
                <a:latin typeface="HGPｺﾞｼｯｸM" pitchFamily="50" charset="-128"/>
                <a:ea typeface="HGPｺﾞｼｯｸM" pitchFamily="50" charset="-128"/>
              </a:rPr>
              <a:t>措置などでもこれらのモデルは有効。</a:t>
            </a:r>
            <a:endParaRPr lang="en-US" altLang="ja-JP" sz="2800" dirty="0" smtClean="0">
              <a:latin typeface="HGPｺﾞｼｯｸM" pitchFamily="50" charset="-128"/>
              <a:ea typeface="HGPｺﾞｼｯｸM" pitchFamily="50" charset="-128"/>
            </a:endParaRPr>
          </a:p>
          <a:p>
            <a:pPr>
              <a:buNone/>
            </a:pPr>
            <a:endParaRPr lang="ja-JP" altLang="en-US" sz="2800" dirty="0" smtClean="0">
              <a:latin typeface="HGPｺﾞｼｯｸM" pitchFamily="50" charset="-128"/>
              <a:ea typeface="HGPｺﾞｼｯｸM" pitchFamily="50" charset="-128"/>
            </a:endParaRPr>
          </a:p>
        </p:txBody>
      </p:sp>
      <p:sp>
        <p:nvSpPr>
          <p:cNvPr id="4" name="スライド番号プレースホルダ 3"/>
          <p:cNvSpPr>
            <a:spLocks noGrp="1"/>
          </p:cNvSpPr>
          <p:nvPr>
            <p:ph type="sldNum" sz="quarter" idx="12"/>
          </p:nvPr>
        </p:nvSpPr>
        <p:spPr/>
        <p:txBody>
          <a:bodyPr/>
          <a:lstStyle/>
          <a:p>
            <a:pPr>
              <a:defRPr/>
            </a:pPr>
            <a:fld id="{C5A5DCCC-60C4-4C08-B159-F939504C762C}" type="slidenum">
              <a:rPr lang="ja-JP" altLang="en-US" smtClean="0"/>
              <a:pPr>
                <a:defRPr/>
              </a:pPr>
              <a:t>1</a:t>
            </a:fld>
            <a:endParaRPr lang="en-US" altLang="ja-JP"/>
          </a:p>
        </p:txBody>
      </p:sp>
      <p:sp>
        <p:nvSpPr>
          <p:cNvPr id="5" name="フッター プレースホルダ 4"/>
          <p:cNvSpPr>
            <a:spLocks noGrp="1"/>
          </p:cNvSpPr>
          <p:nvPr>
            <p:ph type="ftr" sz="quarter" idx="11"/>
          </p:nvPr>
        </p:nvSpPr>
        <p:spPr/>
        <p:txBody>
          <a:bodyPr/>
          <a:lstStyle/>
          <a:p>
            <a:pPr>
              <a:defRPr/>
            </a:pPr>
            <a:r>
              <a:rPr lang="en-US" altLang="ja-JP" smtClean="0"/>
              <a:t>4-1 </a:t>
            </a:r>
            <a:r>
              <a:rPr lang="ja-JP" altLang="en-US" smtClean="0"/>
              <a:t>住民視点の行政サービス提供に向けた業務分析手法</a:t>
            </a:r>
            <a:endParaRPr lang="en-US" altLang="ja-JP"/>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16"/>
          <p:cNvPicPr>
            <a:picLocks noChangeAspect="1" noChangeArrowheads="1"/>
          </p:cNvPicPr>
          <p:nvPr/>
        </p:nvPicPr>
        <p:blipFill>
          <a:blip r:embed="rId3" cstate="print"/>
          <a:srcRect/>
          <a:stretch>
            <a:fillRect/>
          </a:stretch>
        </p:blipFill>
        <p:spPr bwMode="auto">
          <a:xfrm>
            <a:off x="3440114" y="1916113"/>
            <a:ext cx="6126162" cy="3960812"/>
          </a:xfrm>
          <a:prstGeom prst="rect">
            <a:avLst/>
          </a:prstGeom>
          <a:noFill/>
          <a:ln w="9525">
            <a:noFill/>
            <a:miter lim="800000"/>
            <a:headEnd/>
            <a:tailEnd/>
          </a:ln>
        </p:spPr>
      </p:pic>
      <p:sp>
        <p:nvSpPr>
          <p:cNvPr id="22531" name="右矢印吹き出し 11"/>
          <p:cNvSpPr>
            <a:spLocks noChangeArrowheads="1"/>
          </p:cNvSpPr>
          <p:nvPr/>
        </p:nvSpPr>
        <p:spPr bwMode="auto">
          <a:xfrm>
            <a:off x="560389" y="2276475"/>
            <a:ext cx="3455987" cy="2859088"/>
          </a:xfrm>
          <a:prstGeom prst="rightArrowCallout">
            <a:avLst>
              <a:gd name="adj1" fmla="val 25000"/>
              <a:gd name="adj2" fmla="val 25000"/>
              <a:gd name="adj3" fmla="val 24992"/>
              <a:gd name="adj4" fmla="val 64977"/>
            </a:avLst>
          </a:prstGeom>
          <a:noFill/>
          <a:ln w="9525" algn="ctr">
            <a:solidFill>
              <a:srgbClr val="FF0000"/>
            </a:solidFill>
            <a:prstDash val="dash"/>
            <a:round/>
            <a:headEnd/>
            <a:tailEnd/>
          </a:ln>
          <a:effectLst>
            <a:prstShdw prst="shdw17" dist="17961" dir="2700000">
              <a:schemeClr val="bg2"/>
            </a:prstShdw>
          </a:effectLst>
        </p:spPr>
        <p:txBody>
          <a:bodyPr/>
          <a:lstStyle/>
          <a:p>
            <a:endParaRPr lang="ja-JP" altLang="en-US">
              <a:latin typeface="HGPｺﾞｼｯｸM" pitchFamily="50" charset="-128"/>
              <a:ea typeface="HGPｺﾞｼｯｸM" pitchFamily="50" charset="-128"/>
            </a:endParaRPr>
          </a:p>
        </p:txBody>
      </p:sp>
      <p:sp>
        <p:nvSpPr>
          <p:cNvPr id="22533" name="Rectangle 3"/>
          <p:cNvSpPr>
            <a:spLocks noGrp="1" noChangeArrowheads="1"/>
          </p:cNvSpPr>
          <p:nvPr>
            <p:ph type="body" idx="4294967295"/>
          </p:nvPr>
        </p:nvSpPr>
        <p:spPr bwMode="auto">
          <a:xfrm>
            <a:off x="0" y="1341438"/>
            <a:ext cx="8915400" cy="574675"/>
          </a:xfrm>
          <a:prstGeom prst="rect">
            <a:avLst/>
          </a:prstGeom>
          <a:noFill/>
          <a:ln>
            <a:miter lim="800000"/>
            <a:headEnd/>
            <a:tailEnd/>
          </a:ln>
        </p:spPr>
        <p:txBody>
          <a:bodyPr/>
          <a:lstStyle/>
          <a:p>
            <a:r>
              <a:rPr lang="ja-JP" altLang="en-US" dirty="0" smtClean="0">
                <a:latin typeface="HGPｺﾞｼｯｸM" pitchFamily="50" charset="-128"/>
                <a:ea typeface="HGPｺﾞｼｯｸM" pitchFamily="50" charset="-128"/>
              </a:rPr>
              <a:t>機能情報関連図（ＤＦＤ）の作成方法（詳細）</a:t>
            </a:r>
          </a:p>
          <a:p>
            <a:endParaRPr lang="ja-JP" altLang="en-US" dirty="0" smtClean="0"/>
          </a:p>
        </p:txBody>
      </p:sp>
      <p:graphicFrame>
        <p:nvGraphicFramePr>
          <p:cNvPr id="2" name="表 1"/>
          <p:cNvGraphicFramePr>
            <a:graphicFrameLocks noGrp="1"/>
          </p:cNvGraphicFramePr>
          <p:nvPr/>
        </p:nvGraphicFramePr>
        <p:xfrm>
          <a:off x="704850" y="2420938"/>
          <a:ext cx="2016125" cy="1295400"/>
        </p:xfrm>
        <a:graphic>
          <a:graphicData uri="http://schemas.openxmlformats.org/drawingml/2006/table">
            <a:tbl>
              <a:tblPr/>
              <a:tblGrid>
                <a:gridCol w="671513"/>
                <a:gridCol w="673100"/>
                <a:gridCol w="671512"/>
              </a:tblGrid>
              <a:tr h="4318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600" b="0" i="0" u="none" strike="noStrike" cap="none" normalizeH="0" baseline="0" smtClean="0">
                          <a:ln>
                            <a:noFill/>
                          </a:ln>
                          <a:solidFill>
                            <a:srgbClr val="000000"/>
                          </a:solidFill>
                          <a:effectLst/>
                          <a:latin typeface="ＭＳ Ｐゴシック" pitchFamily="50" charset="-128"/>
                          <a:ea typeface="ＭＳ Ｐゴシック" pitchFamily="50" charset="-128"/>
                        </a:rPr>
                        <a:t>1-1</a:t>
                      </a:r>
                    </a:p>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600" b="0" i="0" u="none" strike="noStrike" cap="none" normalizeH="0" baseline="0" smtClean="0">
                          <a:ln>
                            <a:noFill/>
                          </a:ln>
                          <a:solidFill>
                            <a:srgbClr val="000000"/>
                          </a:solidFill>
                          <a:effectLst/>
                          <a:latin typeface="ＭＳ Ｐゴシック" pitchFamily="50" charset="-128"/>
                          <a:ea typeface="ＭＳ Ｐゴシック" pitchFamily="50" charset="-128"/>
                        </a:rPr>
                        <a:t>受付</a:t>
                      </a:r>
                    </a:p>
                  </a:txBody>
                  <a:tcPr marL="73149" marR="73149" marT="36551" marB="36551"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600" b="0" i="0" u="none" strike="noStrike" cap="none" normalizeH="0" baseline="0" smtClean="0">
                          <a:ln>
                            <a:noFill/>
                          </a:ln>
                          <a:solidFill>
                            <a:srgbClr val="000000"/>
                          </a:solidFill>
                          <a:effectLst/>
                          <a:latin typeface="ＭＳ Ｐゴシック" pitchFamily="50" charset="-128"/>
                          <a:ea typeface="ＭＳ Ｐゴシック" pitchFamily="50" charset="-128"/>
                        </a:rPr>
                        <a:t>1-2</a:t>
                      </a:r>
                    </a:p>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600" b="0" i="0" u="none" strike="noStrike" cap="none" normalizeH="0" baseline="0" smtClean="0">
                          <a:ln>
                            <a:noFill/>
                          </a:ln>
                          <a:solidFill>
                            <a:srgbClr val="000000"/>
                          </a:solidFill>
                          <a:effectLst/>
                          <a:latin typeface="ＭＳ Ｐゴシック" pitchFamily="50" charset="-128"/>
                          <a:ea typeface="ＭＳ Ｐゴシック" pitchFamily="50" charset="-128"/>
                        </a:rPr>
                        <a:t>審査</a:t>
                      </a:r>
                    </a:p>
                  </a:txBody>
                  <a:tcPr marL="73149" marR="73149" marT="36551" marB="36551"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600" b="0" i="0" u="none" strike="noStrike" cap="none" normalizeH="0" baseline="0" smtClean="0">
                          <a:ln>
                            <a:noFill/>
                          </a:ln>
                          <a:solidFill>
                            <a:srgbClr val="000000"/>
                          </a:solidFill>
                          <a:effectLst/>
                          <a:latin typeface="ＭＳ Ｐゴシック" pitchFamily="50" charset="-128"/>
                          <a:ea typeface="ＭＳ Ｐゴシック" pitchFamily="50" charset="-128"/>
                        </a:rPr>
                        <a:t>1-3</a:t>
                      </a:r>
                    </a:p>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600" b="0" i="0" u="none" strike="noStrike" cap="none" normalizeH="0" baseline="0" smtClean="0">
                          <a:ln>
                            <a:noFill/>
                          </a:ln>
                          <a:solidFill>
                            <a:srgbClr val="000000"/>
                          </a:solidFill>
                          <a:effectLst/>
                          <a:latin typeface="ＭＳ Ｐゴシック" pitchFamily="50" charset="-128"/>
                          <a:ea typeface="ＭＳ Ｐゴシック" pitchFamily="50" charset="-128"/>
                        </a:rPr>
                        <a:t>転出証明書情報授受</a:t>
                      </a:r>
                    </a:p>
                  </a:txBody>
                  <a:tcPr marL="73149" marR="73149" marT="36551" marB="36551"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DF4"/>
                    </a:solidFill>
                  </a:tcPr>
                </a:tc>
              </a:tr>
              <a:tr h="4318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600" b="0" i="0" u="none" strike="noStrike" cap="none" normalizeH="0" baseline="0" smtClean="0">
                          <a:ln>
                            <a:noFill/>
                          </a:ln>
                          <a:solidFill>
                            <a:srgbClr val="000000"/>
                          </a:solidFill>
                          <a:effectLst/>
                          <a:latin typeface="ＭＳ Ｐゴシック" pitchFamily="50" charset="-128"/>
                          <a:ea typeface="ＭＳ Ｐゴシック" pitchFamily="50" charset="-128"/>
                        </a:rPr>
                        <a:t>1-8</a:t>
                      </a:r>
                    </a:p>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600" b="0" i="0" u="none" strike="noStrike" cap="none" normalizeH="0" baseline="0" smtClean="0">
                          <a:ln>
                            <a:noFill/>
                          </a:ln>
                          <a:solidFill>
                            <a:srgbClr val="000000"/>
                          </a:solidFill>
                          <a:effectLst/>
                          <a:latin typeface="ＭＳ Ｐゴシック" pitchFamily="50" charset="-128"/>
                          <a:ea typeface="ＭＳ Ｐゴシック" pitchFamily="50" charset="-128"/>
                        </a:rPr>
                        <a:t>転入通知</a:t>
                      </a:r>
                    </a:p>
                  </a:txBody>
                  <a:tcPr marL="73149" marR="73149" marT="36551" marB="36551"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600" b="0" i="0" u="none" strike="noStrike" cap="none" normalizeH="0" baseline="0" smtClean="0">
                          <a:ln>
                            <a:noFill/>
                          </a:ln>
                          <a:solidFill>
                            <a:srgbClr val="000000"/>
                          </a:solidFill>
                          <a:effectLst/>
                          <a:latin typeface="ＭＳ Ｐゴシック" pitchFamily="50" charset="-128"/>
                          <a:ea typeface="ＭＳ Ｐゴシック" pitchFamily="50" charset="-128"/>
                        </a:rPr>
                        <a:t>1</a:t>
                      </a:r>
                    </a:p>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600" b="0" i="0" u="none" strike="noStrike" cap="none" normalizeH="0" baseline="0" smtClean="0">
                          <a:ln>
                            <a:noFill/>
                          </a:ln>
                          <a:solidFill>
                            <a:srgbClr val="000000"/>
                          </a:solidFill>
                          <a:effectLst/>
                          <a:latin typeface="ＭＳ Ｐゴシック" pitchFamily="50" charset="-128"/>
                          <a:ea typeface="ＭＳ Ｐゴシック" pitchFamily="50" charset="-128"/>
                        </a:rPr>
                        <a:t>新規登録</a:t>
                      </a:r>
                    </a:p>
                  </a:txBody>
                  <a:tcPr marL="73149" marR="73149" marT="36551" marB="36551"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600" b="0" i="0" u="none" strike="noStrike" cap="none" normalizeH="0" baseline="0" smtClean="0">
                          <a:ln>
                            <a:noFill/>
                          </a:ln>
                          <a:solidFill>
                            <a:srgbClr val="000000"/>
                          </a:solidFill>
                          <a:effectLst/>
                          <a:latin typeface="ＭＳ Ｐゴシック" pitchFamily="50" charset="-128"/>
                          <a:ea typeface="ＭＳ Ｐゴシック" pitchFamily="50" charset="-128"/>
                        </a:rPr>
                        <a:t>1-4</a:t>
                      </a:r>
                    </a:p>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600" b="0" i="0" u="none" strike="noStrike" cap="none" normalizeH="0" baseline="0" smtClean="0">
                          <a:ln>
                            <a:noFill/>
                          </a:ln>
                          <a:solidFill>
                            <a:srgbClr val="000000"/>
                          </a:solidFill>
                          <a:effectLst/>
                          <a:latin typeface="ＭＳ Ｐゴシック" pitchFamily="50" charset="-128"/>
                          <a:ea typeface="ＭＳ Ｐゴシック" pitchFamily="50" charset="-128"/>
                        </a:rPr>
                        <a:t>台帳記載</a:t>
                      </a:r>
                    </a:p>
                  </a:txBody>
                  <a:tcPr marL="73149" marR="73149" marT="36551" marB="36551"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DF4"/>
                    </a:solidFill>
                  </a:tcPr>
                </a:tc>
              </a:tr>
              <a:tr h="4318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600" b="0" i="0" u="none" strike="noStrike" cap="none" normalizeH="0" baseline="0" smtClean="0">
                          <a:ln>
                            <a:noFill/>
                          </a:ln>
                          <a:solidFill>
                            <a:srgbClr val="000000"/>
                          </a:solidFill>
                          <a:effectLst/>
                          <a:latin typeface="ＭＳ Ｐゴシック" pitchFamily="50" charset="-128"/>
                          <a:ea typeface="ＭＳ Ｐゴシック" pitchFamily="50" charset="-128"/>
                        </a:rPr>
                        <a:t>1-7</a:t>
                      </a:r>
                    </a:p>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600" b="0" i="0" u="none" strike="noStrike" cap="none" normalizeH="0" baseline="0" smtClean="0">
                          <a:ln>
                            <a:noFill/>
                          </a:ln>
                          <a:solidFill>
                            <a:srgbClr val="000000"/>
                          </a:solidFill>
                          <a:effectLst/>
                          <a:latin typeface="ＭＳ Ｐゴシック" pitchFamily="50" charset="-128"/>
                          <a:ea typeface="ＭＳ Ｐゴシック" pitchFamily="50" charset="-128"/>
                        </a:rPr>
                        <a:t>交付・通知</a:t>
                      </a:r>
                    </a:p>
                  </a:txBody>
                  <a:tcPr marL="73149" marR="73149" marT="36551" marB="36551"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600" b="0" i="0" u="none" strike="noStrike" cap="none" normalizeH="0" baseline="0" smtClean="0">
                          <a:ln>
                            <a:noFill/>
                          </a:ln>
                          <a:solidFill>
                            <a:srgbClr val="000000"/>
                          </a:solidFill>
                          <a:effectLst/>
                          <a:latin typeface="ＭＳ Ｐゴシック" pitchFamily="50" charset="-128"/>
                          <a:ea typeface="ＭＳ Ｐゴシック" pitchFamily="50" charset="-128"/>
                        </a:rPr>
                        <a:t>1-6</a:t>
                      </a:r>
                    </a:p>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600" b="0" i="0" u="none" strike="noStrike" cap="none" normalizeH="0" baseline="0" smtClean="0">
                          <a:ln>
                            <a:noFill/>
                          </a:ln>
                          <a:solidFill>
                            <a:srgbClr val="000000"/>
                          </a:solidFill>
                          <a:effectLst/>
                          <a:latin typeface="ＭＳ Ｐゴシック" pitchFamily="50" charset="-128"/>
                          <a:ea typeface="ＭＳ Ｐゴシック" pitchFamily="50" charset="-128"/>
                        </a:rPr>
                        <a:t>照合</a:t>
                      </a:r>
                    </a:p>
                  </a:txBody>
                  <a:tcPr marL="73149" marR="73149" marT="36551" marB="36551"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600" b="0" i="0" u="none" strike="noStrike" cap="none" normalizeH="0" baseline="0" smtClean="0">
                          <a:ln>
                            <a:noFill/>
                          </a:ln>
                          <a:solidFill>
                            <a:srgbClr val="000000"/>
                          </a:solidFill>
                          <a:effectLst/>
                          <a:latin typeface="ＭＳ Ｐゴシック" pitchFamily="50" charset="-128"/>
                          <a:ea typeface="ＭＳ Ｐゴシック" pitchFamily="50" charset="-128"/>
                        </a:rPr>
                        <a:t>1-5</a:t>
                      </a:r>
                    </a:p>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600" b="0" i="0" u="none" strike="noStrike" cap="none" normalizeH="0" baseline="0" smtClean="0">
                          <a:ln>
                            <a:noFill/>
                          </a:ln>
                          <a:solidFill>
                            <a:srgbClr val="000000"/>
                          </a:solidFill>
                          <a:effectLst/>
                          <a:latin typeface="ＭＳ Ｐゴシック" pitchFamily="50" charset="-128"/>
                          <a:ea typeface="ＭＳ Ｐゴシック" pitchFamily="50" charset="-128"/>
                        </a:rPr>
                        <a:t>附表記載</a:t>
                      </a:r>
                    </a:p>
                  </a:txBody>
                  <a:tcPr marL="73149" marR="73149" marT="36551" marB="36551"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DF4"/>
                    </a:solidFill>
                  </a:tcPr>
                </a:tc>
              </a:tr>
            </a:tbl>
          </a:graphicData>
        </a:graphic>
      </p:graphicFrame>
      <p:sp>
        <p:nvSpPr>
          <p:cNvPr id="22552" name="テキスト ボックス 2"/>
          <p:cNvSpPr txBox="1">
            <a:spLocks noChangeArrowheads="1"/>
          </p:cNvSpPr>
          <p:nvPr/>
        </p:nvSpPr>
        <p:spPr bwMode="auto">
          <a:xfrm>
            <a:off x="632482" y="3749675"/>
            <a:ext cx="2162450" cy="400110"/>
          </a:xfrm>
          <a:prstGeom prst="rect">
            <a:avLst/>
          </a:prstGeom>
          <a:noFill/>
          <a:ln w="9525">
            <a:noFill/>
            <a:miter lim="800000"/>
            <a:headEnd/>
            <a:tailEnd/>
          </a:ln>
        </p:spPr>
        <p:txBody>
          <a:bodyPr wrap="none" lIns="0" tIns="0" rIns="0" bIns="0">
            <a:spAutoFit/>
          </a:bodyPr>
          <a:lstStyle/>
          <a:p>
            <a:pPr algn="ctr"/>
            <a:r>
              <a:rPr kumimoji="1" lang="en-US" altLang="ja-JP" sz="1400">
                <a:latin typeface="HGPｺﾞｼｯｸM" pitchFamily="50" charset="-128"/>
                <a:ea typeface="HGPｺﾞｼｯｸM" pitchFamily="50" charset="-128"/>
              </a:rPr>
              <a:t>DMM</a:t>
            </a:r>
          </a:p>
          <a:p>
            <a:pPr algn="ctr"/>
            <a:r>
              <a:rPr kumimoji="1" lang="ja-JP" altLang="en-US" sz="1200">
                <a:latin typeface="HGPｺﾞｼｯｸM" pitchFamily="50" charset="-128"/>
                <a:ea typeface="HGPｺﾞｼｯｸM" pitchFamily="50" charset="-128"/>
              </a:rPr>
              <a:t>（対象機能：「新規登録」（階層</a:t>
            </a:r>
            <a:r>
              <a:rPr kumimoji="1" lang="en-US" altLang="ja-JP" sz="1200">
                <a:latin typeface="HGPｺﾞｼｯｸM" pitchFamily="50" charset="-128"/>
                <a:ea typeface="HGPｺﾞｼｯｸM" pitchFamily="50" charset="-128"/>
              </a:rPr>
              <a:t>1</a:t>
            </a:r>
            <a:r>
              <a:rPr kumimoji="1" lang="ja-JP" altLang="en-US" sz="1200">
                <a:latin typeface="HGPｺﾞｼｯｸM" pitchFamily="50" charset="-128"/>
                <a:ea typeface="HGPｺﾞｼｯｸM" pitchFamily="50" charset="-128"/>
              </a:rPr>
              <a:t>））</a:t>
            </a:r>
          </a:p>
        </p:txBody>
      </p:sp>
      <p:sp>
        <p:nvSpPr>
          <p:cNvPr id="22553" name="円/楕円 3"/>
          <p:cNvSpPr>
            <a:spLocks noChangeArrowheads="1"/>
          </p:cNvSpPr>
          <p:nvPr/>
        </p:nvSpPr>
        <p:spPr bwMode="auto">
          <a:xfrm>
            <a:off x="773114" y="2492377"/>
            <a:ext cx="508000" cy="288925"/>
          </a:xfrm>
          <a:prstGeom prst="ellipse">
            <a:avLst/>
          </a:prstGeom>
          <a:noFill/>
          <a:ln w="9525" algn="ctr">
            <a:solidFill>
              <a:srgbClr val="FF0000"/>
            </a:solidFill>
            <a:prstDash val="dash"/>
            <a:round/>
            <a:headEnd/>
            <a:tailEnd/>
          </a:ln>
          <a:effectLst>
            <a:prstShdw prst="shdw17" dist="17961" dir="2700000">
              <a:schemeClr val="bg2"/>
            </a:prstShdw>
          </a:effectLst>
        </p:spPr>
        <p:txBody>
          <a:bodyPr/>
          <a:lstStyle/>
          <a:p>
            <a:endParaRPr lang="ja-JP" altLang="en-US">
              <a:latin typeface="HGPｺﾞｼｯｸM" pitchFamily="50" charset="-128"/>
              <a:ea typeface="HGPｺﾞｼｯｸM" pitchFamily="50" charset="-128"/>
            </a:endParaRPr>
          </a:p>
        </p:txBody>
      </p:sp>
      <p:sp>
        <p:nvSpPr>
          <p:cNvPr id="22554" name="円/楕円 15"/>
          <p:cNvSpPr>
            <a:spLocks noChangeArrowheads="1"/>
          </p:cNvSpPr>
          <p:nvPr/>
        </p:nvSpPr>
        <p:spPr bwMode="auto">
          <a:xfrm>
            <a:off x="1465264" y="2492377"/>
            <a:ext cx="508000" cy="288925"/>
          </a:xfrm>
          <a:prstGeom prst="ellipse">
            <a:avLst/>
          </a:prstGeom>
          <a:noFill/>
          <a:ln w="9525" algn="ctr">
            <a:solidFill>
              <a:srgbClr val="FF0000"/>
            </a:solidFill>
            <a:prstDash val="dash"/>
            <a:round/>
            <a:headEnd/>
            <a:tailEnd/>
          </a:ln>
          <a:effectLst>
            <a:prstShdw prst="shdw17" dist="17961" dir="2700000">
              <a:schemeClr val="bg2"/>
            </a:prstShdw>
          </a:effectLst>
        </p:spPr>
        <p:txBody>
          <a:bodyPr/>
          <a:lstStyle/>
          <a:p>
            <a:endParaRPr lang="ja-JP" altLang="en-US">
              <a:latin typeface="HGPｺﾞｼｯｸM" pitchFamily="50" charset="-128"/>
              <a:ea typeface="HGPｺﾞｼｯｸM" pitchFamily="50" charset="-128"/>
            </a:endParaRPr>
          </a:p>
        </p:txBody>
      </p:sp>
      <p:sp>
        <p:nvSpPr>
          <p:cNvPr id="22555" name="正方形/長方形 4"/>
          <p:cNvSpPr>
            <a:spLocks noChangeArrowheads="1"/>
          </p:cNvSpPr>
          <p:nvPr/>
        </p:nvSpPr>
        <p:spPr bwMode="auto">
          <a:xfrm>
            <a:off x="5367338" y="3100388"/>
            <a:ext cx="288925" cy="215900"/>
          </a:xfrm>
          <a:prstGeom prst="rect">
            <a:avLst/>
          </a:prstGeom>
          <a:noFill/>
          <a:ln w="9525" algn="ctr">
            <a:noFill/>
            <a:round/>
            <a:headEnd/>
            <a:tailEnd/>
          </a:ln>
          <a:effectLst>
            <a:prstShdw prst="shdw17" dist="17961" dir="2700000">
              <a:schemeClr val="bg2"/>
            </a:prstShdw>
          </a:effectLst>
        </p:spPr>
        <p:txBody>
          <a:bodyPr/>
          <a:lstStyle/>
          <a:p>
            <a:endParaRPr lang="ja-JP" altLang="en-US">
              <a:latin typeface="HGPｺﾞｼｯｸM" pitchFamily="50" charset="-128"/>
              <a:ea typeface="HGPｺﾞｼｯｸM" pitchFamily="50" charset="-128"/>
            </a:endParaRPr>
          </a:p>
        </p:txBody>
      </p:sp>
      <p:sp>
        <p:nvSpPr>
          <p:cNvPr id="22556" name="正方形/長方形 24"/>
          <p:cNvSpPr>
            <a:spLocks noChangeArrowheads="1"/>
          </p:cNvSpPr>
          <p:nvPr/>
        </p:nvSpPr>
        <p:spPr bwMode="auto">
          <a:xfrm>
            <a:off x="6392864" y="2781300"/>
            <a:ext cx="288925" cy="215900"/>
          </a:xfrm>
          <a:prstGeom prst="rect">
            <a:avLst/>
          </a:prstGeom>
          <a:noFill/>
          <a:ln w="9525" algn="ctr">
            <a:noFill/>
            <a:round/>
            <a:headEnd/>
            <a:tailEnd/>
          </a:ln>
          <a:effectLst>
            <a:prstShdw prst="shdw17" dist="17961" dir="2700000">
              <a:schemeClr val="bg2"/>
            </a:prstShdw>
          </a:effectLst>
        </p:spPr>
        <p:txBody>
          <a:bodyPr/>
          <a:lstStyle/>
          <a:p>
            <a:endParaRPr lang="ja-JP" altLang="en-US">
              <a:latin typeface="HGPｺﾞｼｯｸM" pitchFamily="50" charset="-128"/>
              <a:ea typeface="HGPｺﾞｼｯｸM" pitchFamily="50" charset="-128"/>
            </a:endParaRPr>
          </a:p>
        </p:txBody>
      </p:sp>
      <p:cxnSp>
        <p:nvCxnSpPr>
          <p:cNvPr id="22557" name="曲線コネクタ 6"/>
          <p:cNvCxnSpPr>
            <a:cxnSpLocks noChangeShapeType="1"/>
            <a:stCxn id="22553" idx="7"/>
            <a:endCxn id="22555" idx="0"/>
          </p:cNvCxnSpPr>
          <p:nvPr/>
        </p:nvCxnSpPr>
        <p:spPr bwMode="auto">
          <a:xfrm rot="16200000" flipH="1">
            <a:off x="3076575" y="665164"/>
            <a:ext cx="565150" cy="4305300"/>
          </a:xfrm>
          <a:prstGeom prst="curvedConnector3">
            <a:avLst>
              <a:gd name="adj1" fmla="val -47931"/>
            </a:avLst>
          </a:prstGeom>
          <a:noFill/>
          <a:ln w="9525" algn="ctr">
            <a:solidFill>
              <a:srgbClr val="FF0000"/>
            </a:solidFill>
            <a:round/>
            <a:headEnd/>
            <a:tailEnd type="arrow" w="med" len="med"/>
          </a:ln>
          <a:effectLst>
            <a:prstShdw prst="shdw17" dist="17961" dir="2700000">
              <a:schemeClr val="bg2"/>
            </a:prstShdw>
          </a:effectLst>
        </p:spPr>
      </p:cxnSp>
      <p:cxnSp>
        <p:nvCxnSpPr>
          <p:cNvPr id="22558" name="曲線コネクタ 27"/>
          <p:cNvCxnSpPr>
            <a:cxnSpLocks noChangeShapeType="1"/>
            <a:stCxn id="22554" idx="7"/>
            <a:endCxn id="22556" idx="0"/>
          </p:cNvCxnSpPr>
          <p:nvPr/>
        </p:nvCxnSpPr>
        <p:spPr bwMode="auto">
          <a:xfrm rot="16200000" flipH="1">
            <a:off x="4094957" y="338932"/>
            <a:ext cx="246062" cy="4638675"/>
          </a:xfrm>
          <a:prstGeom prst="curvedConnector3">
            <a:avLst>
              <a:gd name="adj1" fmla="val -110139"/>
            </a:avLst>
          </a:prstGeom>
          <a:noFill/>
          <a:ln w="9525" algn="ctr">
            <a:solidFill>
              <a:srgbClr val="FF0000"/>
            </a:solidFill>
            <a:round/>
            <a:headEnd/>
            <a:tailEnd type="arrow" w="med" len="med"/>
          </a:ln>
          <a:effectLst>
            <a:prstShdw prst="shdw17" dist="17961" dir="2700000">
              <a:schemeClr val="bg2"/>
            </a:prstShdw>
          </a:effectLst>
        </p:spPr>
      </p:cxnSp>
      <p:sp>
        <p:nvSpPr>
          <p:cNvPr id="22559" name="円/楕円 30"/>
          <p:cNvSpPr>
            <a:spLocks noChangeArrowheads="1"/>
          </p:cNvSpPr>
          <p:nvPr/>
        </p:nvSpPr>
        <p:spPr bwMode="auto">
          <a:xfrm>
            <a:off x="1452564" y="2924177"/>
            <a:ext cx="506412" cy="288925"/>
          </a:xfrm>
          <a:prstGeom prst="ellipse">
            <a:avLst/>
          </a:prstGeom>
          <a:noFill/>
          <a:ln w="9525" algn="ctr">
            <a:solidFill>
              <a:srgbClr val="FF0000"/>
            </a:solidFill>
            <a:prstDash val="dash"/>
            <a:round/>
            <a:headEnd/>
            <a:tailEnd/>
          </a:ln>
          <a:effectLst>
            <a:prstShdw prst="shdw17" dist="17961" dir="2700000">
              <a:schemeClr val="bg2"/>
            </a:prstShdw>
          </a:effectLst>
        </p:spPr>
        <p:txBody>
          <a:bodyPr/>
          <a:lstStyle/>
          <a:p>
            <a:endParaRPr lang="ja-JP" altLang="en-US">
              <a:latin typeface="HGPｺﾞｼｯｸM" pitchFamily="50" charset="-128"/>
              <a:ea typeface="HGPｺﾞｼｯｸM" pitchFamily="50" charset="-128"/>
            </a:endParaRPr>
          </a:p>
        </p:txBody>
      </p:sp>
      <p:sp>
        <p:nvSpPr>
          <p:cNvPr id="22560" name="正方形/長方形 31"/>
          <p:cNvSpPr>
            <a:spLocks noChangeArrowheads="1"/>
          </p:cNvSpPr>
          <p:nvPr/>
        </p:nvSpPr>
        <p:spPr bwMode="auto">
          <a:xfrm>
            <a:off x="5372101" y="2076450"/>
            <a:ext cx="373063" cy="107950"/>
          </a:xfrm>
          <a:prstGeom prst="rect">
            <a:avLst/>
          </a:prstGeom>
          <a:noFill/>
          <a:ln w="9525" algn="ctr">
            <a:noFill/>
            <a:round/>
            <a:headEnd/>
            <a:tailEnd/>
          </a:ln>
          <a:effectLst>
            <a:prstShdw prst="shdw17" dist="17961" dir="2700000">
              <a:schemeClr val="bg2"/>
            </a:prstShdw>
          </a:effectLst>
        </p:spPr>
        <p:txBody>
          <a:bodyPr/>
          <a:lstStyle/>
          <a:p>
            <a:endParaRPr lang="ja-JP" altLang="en-US">
              <a:latin typeface="HGPｺﾞｼｯｸM" pitchFamily="50" charset="-128"/>
              <a:ea typeface="HGPｺﾞｼｯｸM" pitchFamily="50" charset="-128"/>
            </a:endParaRPr>
          </a:p>
        </p:txBody>
      </p:sp>
      <p:cxnSp>
        <p:nvCxnSpPr>
          <p:cNvPr id="22561" name="曲線コネクタ 32"/>
          <p:cNvCxnSpPr>
            <a:cxnSpLocks noChangeShapeType="1"/>
            <a:stCxn id="22559" idx="6"/>
            <a:endCxn id="22560" idx="2"/>
          </p:cNvCxnSpPr>
          <p:nvPr/>
        </p:nvCxnSpPr>
        <p:spPr bwMode="auto">
          <a:xfrm flipV="1">
            <a:off x="1958975" y="2184400"/>
            <a:ext cx="3600450" cy="884238"/>
          </a:xfrm>
          <a:prstGeom prst="curvedConnector2">
            <a:avLst/>
          </a:prstGeom>
          <a:noFill/>
          <a:ln w="9525" algn="ctr">
            <a:solidFill>
              <a:srgbClr val="FF0000"/>
            </a:solidFill>
            <a:round/>
            <a:headEnd/>
            <a:tailEnd type="arrow" w="med" len="med"/>
          </a:ln>
          <a:effectLst>
            <a:prstShdw prst="shdw17" dist="17961" dir="2700000">
              <a:schemeClr val="bg2"/>
            </a:prstShdw>
          </a:effectLst>
        </p:spPr>
      </p:cxnSp>
      <p:sp>
        <p:nvSpPr>
          <p:cNvPr id="22562" name="テキスト ボックス 35"/>
          <p:cNvSpPr txBox="1">
            <a:spLocks noChangeArrowheads="1"/>
          </p:cNvSpPr>
          <p:nvPr/>
        </p:nvSpPr>
        <p:spPr bwMode="auto">
          <a:xfrm>
            <a:off x="2774950" y="2339975"/>
            <a:ext cx="1385888" cy="369332"/>
          </a:xfrm>
          <a:prstGeom prst="rect">
            <a:avLst/>
          </a:prstGeom>
          <a:noFill/>
          <a:ln w="9525">
            <a:noFill/>
            <a:miter lim="800000"/>
            <a:headEnd/>
            <a:tailEnd/>
          </a:ln>
        </p:spPr>
        <p:txBody>
          <a:bodyPr lIns="0" tIns="0" rIns="0" bIns="0">
            <a:spAutoFit/>
          </a:bodyPr>
          <a:lstStyle/>
          <a:p>
            <a:r>
              <a:rPr kumimoji="1" lang="en-US" altLang="ja-JP" sz="1200">
                <a:solidFill>
                  <a:srgbClr val="FF0000"/>
                </a:solidFill>
                <a:latin typeface="HGPｺﾞｼｯｸM" pitchFamily="50" charset="-128"/>
                <a:ea typeface="HGPｺﾞｼｯｸM" pitchFamily="50" charset="-128"/>
              </a:rPr>
              <a:t>DMM</a:t>
            </a:r>
            <a:r>
              <a:rPr kumimoji="1" lang="ja-JP" altLang="en-US" sz="1200">
                <a:solidFill>
                  <a:srgbClr val="FF0000"/>
                </a:solidFill>
                <a:latin typeface="HGPｺﾞｼｯｸM" pitchFamily="50" charset="-128"/>
                <a:ea typeface="HGPｺﾞｼｯｸM" pitchFamily="50" charset="-128"/>
              </a:rPr>
              <a:t>で整理した機能を転記（位置自由）</a:t>
            </a:r>
            <a:endParaRPr kumimoji="1" lang="en-US" altLang="ja-JP" sz="1200">
              <a:solidFill>
                <a:srgbClr val="FF0000"/>
              </a:solidFill>
              <a:latin typeface="HGPｺﾞｼｯｸM" pitchFamily="50" charset="-128"/>
              <a:ea typeface="HGPｺﾞｼｯｸM" pitchFamily="50" charset="-128"/>
            </a:endParaRPr>
          </a:p>
        </p:txBody>
      </p:sp>
      <p:sp>
        <p:nvSpPr>
          <p:cNvPr id="22563" name="テキスト ボックス 36"/>
          <p:cNvSpPr txBox="1">
            <a:spLocks noChangeArrowheads="1"/>
          </p:cNvSpPr>
          <p:nvPr/>
        </p:nvSpPr>
        <p:spPr bwMode="auto">
          <a:xfrm>
            <a:off x="2505075" y="2868613"/>
            <a:ext cx="1384300" cy="368300"/>
          </a:xfrm>
          <a:prstGeom prst="rect">
            <a:avLst/>
          </a:prstGeom>
          <a:noFill/>
          <a:ln w="9525">
            <a:noFill/>
            <a:miter lim="800000"/>
            <a:headEnd/>
            <a:tailEnd/>
          </a:ln>
        </p:spPr>
        <p:txBody>
          <a:bodyPr lIns="0" tIns="0" rIns="0" bIns="0">
            <a:spAutoFit/>
          </a:bodyPr>
          <a:lstStyle/>
          <a:p>
            <a:r>
              <a:rPr kumimoji="1" lang="ja-JP" altLang="en-US" sz="1200">
                <a:solidFill>
                  <a:srgbClr val="FF0000"/>
                </a:solidFill>
                <a:latin typeface="HGPｺﾞｼｯｸM" pitchFamily="50" charset="-128"/>
                <a:ea typeface="HGPｺﾞｼｯｸM" pitchFamily="50" charset="-128"/>
              </a:rPr>
              <a:t>分析対象としている機能名を転記</a:t>
            </a:r>
            <a:endParaRPr kumimoji="1" lang="en-US" altLang="ja-JP" sz="1200">
              <a:solidFill>
                <a:srgbClr val="FF0000"/>
              </a:solidFill>
              <a:latin typeface="HGPｺﾞｼｯｸM" pitchFamily="50" charset="-128"/>
              <a:ea typeface="HGPｺﾞｼｯｸM" pitchFamily="50" charset="-128"/>
            </a:endParaRPr>
          </a:p>
        </p:txBody>
      </p:sp>
      <p:sp>
        <p:nvSpPr>
          <p:cNvPr id="22564" name="テキスト ボックス 37"/>
          <p:cNvSpPr>
            <a:spLocks noChangeArrowheads="1"/>
          </p:cNvSpPr>
          <p:nvPr/>
        </p:nvSpPr>
        <p:spPr bwMode="auto">
          <a:xfrm>
            <a:off x="7832726" y="2411414"/>
            <a:ext cx="936625" cy="369332"/>
          </a:xfrm>
          <a:prstGeom prst="wedgeRectCallout">
            <a:avLst>
              <a:gd name="adj1" fmla="val -64181"/>
              <a:gd name="adj2" fmla="val 55111"/>
            </a:avLst>
          </a:prstGeom>
          <a:solidFill>
            <a:schemeClr val="bg1"/>
          </a:solidFill>
          <a:ln w="9525">
            <a:solidFill>
              <a:srgbClr val="FF0000"/>
            </a:solidFill>
            <a:miter lim="800000"/>
            <a:headEnd/>
            <a:tailEnd/>
          </a:ln>
        </p:spPr>
        <p:txBody>
          <a:bodyPr lIns="0" tIns="0" rIns="0" bIns="0">
            <a:spAutoFit/>
          </a:bodyPr>
          <a:lstStyle/>
          <a:p>
            <a:r>
              <a:rPr kumimoji="1" lang="ja-JP" altLang="en-US" sz="1200">
                <a:solidFill>
                  <a:srgbClr val="FF0000"/>
                </a:solidFill>
                <a:latin typeface="HGPｺﾞｼｯｸM" pitchFamily="50" charset="-128"/>
                <a:ea typeface="HGPｺﾞｼｯｸM" pitchFamily="50" charset="-128"/>
              </a:rPr>
              <a:t>この枠の内側⇒対象機能</a:t>
            </a:r>
            <a:endParaRPr kumimoji="1" lang="en-US" altLang="ja-JP" sz="1200">
              <a:solidFill>
                <a:srgbClr val="FF0000"/>
              </a:solidFill>
              <a:latin typeface="HGPｺﾞｼｯｸM" pitchFamily="50" charset="-128"/>
              <a:ea typeface="HGPｺﾞｼｯｸM" pitchFamily="50" charset="-128"/>
            </a:endParaRPr>
          </a:p>
        </p:txBody>
      </p:sp>
      <p:sp>
        <p:nvSpPr>
          <p:cNvPr id="22565" name="テキスト ボックス 38"/>
          <p:cNvSpPr>
            <a:spLocks noChangeArrowheads="1"/>
          </p:cNvSpPr>
          <p:nvPr/>
        </p:nvSpPr>
        <p:spPr bwMode="auto">
          <a:xfrm>
            <a:off x="8048625" y="2916239"/>
            <a:ext cx="1728788" cy="553998"/>
          </a:xfrm>
          <a:prstGeom prst="wedgeRectCallout">
            <a:avLst>
              <a:gd name="adj1" fmla="val 1782"/>
              <a:gd name="adj2" fmla="val 122856"/>
            </a:avLst>
          </a:prstGeom>
          <a:solidFill>
            <a:schemeClr val="bg1"/>
          </a:solidFill>
          <a:ln w="9525">
            <a:solidFill>
              <a:srgbClr val="FF0000"/>
            </a:solidFill>
            <a:miter lim="800000"/>
            <a:headEnd/>
            <a:tailEnd/>
          </a:ln>
        </p:spPr>
        <p:txBody>
          <a:bodyPr lIns="0" tIns="0" rIns="0" bIns="0">
            <a:spAutoFit/>
          </a:bodyPr>
          <a:lstStyle/>
          <a:p>
            <a:r>
              <a:rPr kumimoji="1" lang="ja-JP" altLang="en-US" sz="1200">
                <a:solidFill>
                  <a:srgbClr val="FF0000"/>
                </a:solidFill>
                <a:latin typeface="HGPｺﾞｼｯｸM" pitchFamily="50" charset="-128"/>
                <a:ea typeface="HGPｺﾞｼｯｸM" pitchFamily="50" charset="-128"/>
              </a:rPr>
              <a:t>外部機能（対象機能以外や外部システム）との関連は点線枠の外に記載</a:t>
            </a:r>
            <a:endParaRPr kumimoji="1" lang="en-US" altLang="ja-JP" sz="1200">
              <a:solidFill>
                <a:srgbClr val="FF0000"/>
              </a:solidFill>
              <a:latin typeface="HGPｺﾞｼｯｸM" pitchFamily="50" charset="-128"/>
              <a:ea typeface="HGPｺﾞｼｯｸM" pitchFamily="50" charset="-128"/>
            </a:endParaRPr>
          </a:p>
        </p:txBody>
      </p:sp>
      <p:sp>
        <p:nvSpPr>
          <p:cNvPr id="41" name="正方形/長方形 40"/>
          <p:cNvSpPr/>
          <p:nvPr/>
        </p:nvSpPr>
        <p:spPr>
          <a:xfrm>
            <a:off x="738189" y="4292602"/>
            <a:ext cx="2009775" cy="739775"/>
          </a:xfrm>
          <a:prstGeom prst="rect">
            <a:avLst/>
          </a:prstGeom>
        </p:spPr>
        <p:style>
          <a:lnRef idx="1">
            <a:schemeClr val="accent2"/>
          </a:lnRef>
          <a:fillRef idx="2">
            <a:schemeClr val="accent2"/>
          </a:fillRef>
          <a:effectRef idx="1">
            <a:schemeClr val="accent2"/>
          </a:effectRef>
          <a:fontRef idx="minor">
            <a:schemeClr val="dk1"/>
          </a:fontRef>
        </p:style>
        <p:txBody>
          <a:bodyPr>
            <a:spAutoFit/>
          </a:bodyPr>
          <a:lstStyle/>
          <a:p>
            <a:pPr>
              <a:defRPr/>
            </a:pPr>
            <a:r>
              <a:rPr kumimoji="1" lang="en-US" altLang="ja-JP" sz="1400" dirty="0">
                <a:solidFill>
                  <a:srgbClr val="FF0000"/>
                </a:solidFill>
                <a:latin typeface="HGPｺﾞｼｯｸM" pitchFamily="50" charset="-128"/>
                <a:ea typeface="HGPｺﾞｼｯｸM" pitchFamily="50" charset="-128"/>
              </a:rPr>
              <a:t>DMM</a:t>
            </a:r>
            <a:r>
              <a:rPr kumimoji="1" lang="ja-JP" altLang="en-US" sz="1400" dirty="0">
                <a:solidFill>
                  <a:srgbClr val="FF0000"/>
                </a:solidFill>
                <a:latin typeface="HGPｺﾞｼｯｸM" pitchFamily="50" charset="-128"/>
                <a:ea typeface="HGPｺﾞｼｯｸM" pitchFamily="50" charset="-128"/>
              </a:rPr>
              <a:t>で整理した機能との間の「情報の流れ」（矢印）を記載する。</a:t>
            </a:r>
          </a:p>
        </p:txBody>
      </p:sp>
      <p:sp>
        <p:nvSpPr>
          <p:cNvPr id="22567" name="テキスト ボックス 42"/>
          <p:cNvSpPr>
            <a:spLocks noChangeArrowheads="1"/>
          </p:cNvSpPr>
          <p:nvPr/>
        </p:nvSpPr>
        <p:spPr bwMode="auto">
          <a:xfrm>
            <a:off x="7450138" y="4857750"/>
            <a:ext cx="1701800" cy="554038"/>
          </a:xfrm>
          <a:prstGeom prst="wedgeRectCallout">
            <a:avLst>
              <a:gd name="adj1" fmla="val 36296"/>
              <a:gd name="adj2" fmla="val -135810"/>
            </a:avLst>
          </a:prstGeom>
          <a:solidFill>
            <a:schemeClr val="bg1"/>
          </a:solidFill>
          <a:ln w="9525">
            <a:solidFill>
              <a:srgbClr val="FF0000"/>
            </a:solidFill>
            <a:miter lim="800000"/>
            <a:headEnd/>
            <a:tailEnd/>
          </a:ln>
        </p:spPr>
        <p:txBody>
          <a:bodyPr lIns="0" tIns="0" rIns="0" bIns="0">
            <a:spAutoFit/>
          </a:bodyPr>
          <a:lstStyle/>
          <a:p>
            <a:r>
              <a:rPr kumimoji="1" lang="ja-JP" altLang="en-US" sz="1200">
                <a:solidFill>
                  <a:srgbClr val="FF0000"/>
                </a:solidFill>
                <a:latin typeface="HGPｺﾞｼｯｸM" pitchFamily="50" charset="-128"/>
                <a:ea typeface="HGPｺﾞｼｯｸM" pitchFamily="50" charset="-128"/>
              </a:rPr>
              <a:t>対象機能以外の機能名は対象機能と同一階層の名称を記載する。</a:t>
            </a:r>
            <a:endParaRPr kumimoji="1" lang="en-US" altLang="ja-JP" sz="1200">
              <a:solidFill>
                <a:srgbClr val="FF0000"/>
              </a:solidFill>
              <a:latin typeface="HGPｺﾞｼｯｸM" pitchFamily="50" charset="-128"/>
              <a:ea typeface="HGPｺﾞｼｯｸM" pitchFamily="50" charset="-128"/>
            </a:endParaRPr>
          </a:p>
        </p:txBody>
      </p:sp>
      <p:sp>
        <p:nvSpPr>
          <p:cNvPr id="22568" name="テキスト ボックス 43"/>
          <p:cNvSpPr>
            <a:spLocks noChangeArrowheads="1"/>
          </p:cNvSpPr>
          <p:nvPr/>
        </p:nvSpPr>
        <p:spPr bwMode="auto">
          <a:xfrm>
            <a:off x="4016375" y="4891090"/>
            <a:ext cx="1976438" cy="554037"/>
          </a:xfrm>
          <a:prstGeom prst="wedgeRectCallout">
            <a:avLst>
              <a:gd name="adj1" fmla="val 78597"/>
              <a:gd name="adj2" fmla="val -32963"/>
            </a:avLst>
          </a:prstGeom>
          <a:solidFill>
            <a:schemeClr val="bg1"/>
          </a:solidFill>
          <a:ln w="9525">
            <a:solidFill>
              <a:srgbClr val="FF0000"/>
            </a:solidFill>
            <a:miter lim="800000"/>
            <a:headEnd/>
            <a:tailEnd/>
          </a:ln>
        </p:spPr>
        <p:txBody>
          <a:bodyPr lIns="0" tIns="0" rIns="0" bIns="0">
            <a:spAutoFit/>
          </a:bodyPr>
          <a:lstStyle/>
          <a:p>
            <a:r>
              <a:rPr kumimoji="1" lang="ja-JP" altLang="en-US" sz="1200">
                <a:solidFill>
                  <a:srgbClr val="FF0000"/>
                </a:solidFill>
                <a:latin typeface="HGPｺﾞｼｯｸM" pitchFamily="50" charset="-128"/>
                <a:ea typeface="HGPｺﾞｼｯｸM" pitchFamily="50" charset="-128"/>
              </a:rPr>
              <a:t>蓄積された情報をもとに起因することもある。その場合はこの表記。</a:t>
            </a:r>
            <a:endParaRPr kumimoji="1" lang="en-US" altLang="ja-JP" sz="1200">
              <a:solidFill>
                <a:srgbClr val="FF0000"/>
              </a:solidFill>
              <a:latin typeface="HGPｺﾞｼｯｸM" pitchFamily="50" charset="-128"/>
              <a:ea typeface="HGPｺﾞｼｯｸM" pitchFamily="50" charset="-128"/>
            </a:endParaRPr>
          </a:p>
        </p:txBody>
      </p:sp>
      <p:sp>
        <p:nvSpPr>
          <p:cNvPr id="22569" name="正方形/長方形 12"/>
          <p:cNvSpPr>
            <a:spLocks noChangeArrowheads="1"/>
          </p:cNvSpPr>
          <p:nvPr/>
        </p:nvSpPr>
        <p:spPr bwMode="auto">
          <a:xfrm>
            <a:off x="3440113" y="5842001"/>
            <a:ext cx="6049962" cy="369332"/>
          </a:xfrm>
          <a:prstGeom prst="rect">
            <a:avLst/>
          </a:prstGeom>
          <a:noFill/>
          <a:ln w="9525">
            <a:noFill/>
            <a:miter lim="800000"/>
            <a:headEnd/>
            <a:tailEnd/>
          </a:ln>
        </p:spPr>
        <p:txBody>
          <a:bodyPr>
            <a:spAutoFit/>
          </a:bodyPr>
          <a:lstStyle/>
          <a:p>
            <a:r>
              <a:rPr kumimoji="1" lang="ja-JP" altLang="en-US">
                <a:solidFill>
                  <a:srgbClr val="FF0000"/>
                </a:solidFill>
                <a:latin typeface="HGPｺﾞｼｯｸM" pitchFamily="50" charset="-128"/>
                <a:ea typeface="HGPｺﾞｼｯｸM" pitchFamily="50" charset="-128"/>
              </a:rPr>
              <a:t>原則：機能には必ず起因する情報と出力する情報がある。</a:t>
            </a:r>
            <a:endParaRPr lang="ja-JP" altLang="en-US">
              <a:latin typeface="HGPｺﾞｼｯｸM" pitchFamily="50" charset="-128"/>
              <a:ea typeface="HGPｺﾞｼｯｸM" pitchFamily="50" charset="-128"/>
            </a:endParaRPr>
          </a:p>
        </p:txBody>
      </p:sp>
      <p:sp>
        <p:nvSpPr>
          <p:cNvPr id="22570" name="テキスト ボックス 46"/>
          <p:cNvSpPr txBox="1">
            <a:spLocks noChangeArrowheads="1"/>
          </p:cNvSpPr>
          <p:nvPr/>
        </p:nvSpPr>
        <p:spPr bwMode="auto">
          <a:xfrm>
            <a:off x="547689" y="5168900"/>
            <a:ext cx="2247900" cy="369332"/>
          </a:xfrm>
          <a:prstGeom prst="rect">
            <a:avLst/>
          </a:prstGeom>
          <a:noFill/>
          <a:ln w="9525">
            <a:noFill/>
            <a:miter lim="800000"/>
            <a:headEnd/>
            <a:tailEnd/>
          </a:ln>
        </p:spPr>
        <p:txBody>
          <a:bodyPr lIns="0" tIns="0" rIns="0" bIns="0">
            <a:spAutoFit/>
          </a:bodyPr>
          <a:lstStyle/>
          <a:p>
            <a:r>
              <a:rPr kumimoji="1" lang="ja-JP" altLang="en-US" sz="1200">
                <a:solidFill>
                  <a:srgbClr val="FF0000"/>
                </a:solidFill>
                <a:latin typeface="HGPｺﾞｼｯｸM" pitchFamily="50" charset="-128"/>
                <a:ea typeface="HGPｺﾞｼｯｸM" pitchFamily="50" charset="-128"/>
              </a:rPr>
              <a:t>基本的に</a:t>
            </a:r>
            <a:r>
              <a:rPr kumimoji="1" lang="en-US" altLang="ja-JP" sz="1200">
                <a:solidFill>
                  <a:srgbClr val="FF0000"/>
                </a:solidFill>
                <a:latin typeface="HGPｺﾞｼｯｸM" pitchFamily="50" charset="-128"/>
                <a:ea typeface="HGPｺﾞｼｯｸM" pitchFamily="50" charset="-128"/>
              </a:rPr>
              <a:t>DMM</a:t>
            </a:r>
            <a:r>
              <a:rPr kumimoji="1" lang="ja-JP" altLang="en-US" sz="1200">
                <a:solidFill>
                  <a:srgbClr val="FF0000"/>
                </a:solidFill>
                <a:latin typeface="HGPｺﾞｼｯｸM" pitchFamily="50" charset="-128"/>
                <a:ea typeface="HGPｺﾞｼｯｸM" pitchFamily="50" charset="-128"/>
              </a:rPr>
              <a:t>で整理した機能すべてについて</a:t>
            </a:r>
            <a:r>
              <a:rPr kumimoji="1" lang="en-US" altLang="ja-JP" sz="1200">
                <a:solidFill>
                  <a:srgbClr val="FF0000"/>
                </a:solidFill>
                <a:latin typeface="HGPｺﾞｼｯｸM" pitchFamily="50" charset="-128"/>
                <a:ea typeface="HGPｺﾞｼｯｸM" pitchFamily="50" charset="-128"/>
              </a:rPr>
              <a:t>DFD</a:t>
            </a:r>
            <a:r>
              <a:rPr kumimoji="1" lang="ja-JP" altLang="en-US" sz="1200">
                <a:solidFill>
                  <a:srgbClr val="FF0000"/>
                </a:solidFill>
                <a:latin typeface="HGPｺﾞｼｯｸM" pitchFamily="50" charset="-128"/>
                <a:ea typeface="HGPｺﾞｼｯｸM" pitchFamily="50" charset="-128"/>
              </a:rPr>
              <a:t>を記載する。</a:t>
            </a:r>
            <a:endParaRPr kumimoji="1" lang="en-US" altLang="ja-JP" sz="1200">
              <a:solidFill>
                <a:srgbClr val="FF0000"/>
              </a:solidFill>
              <a:latin typeface="HGPｺﾞｼｯｸM" pitchFamily="50" charset="-128"/>
              <a:ea typeface="HGPｺﾞｼｯｸM" pitchFamily="50" charset="-128"/>
            </a:endParaRPr>
          </a:p>
        </p:txBody>
      </p:sp>
      <p:sp>
        <p:nvSpPr>
          <p:cNvPr id="26" name="スライド番号プレースホルダ 25"/>
          <p:cNvSpPr>
            <a:spLocks noGrp="1"/>
          </p:cNvSpPr>
          <p:nvPr>
            <p:ph type="sldNum" sz="quarter" idx="12"/>
          </p:nvPr>
        </p:nvSpPr>
        <p:spPr/>
        <p:txBody>
          <a:bodyPr/>
          <a:lstStyle/>
          <a:p>
            <a:pPr>
              <a:defRPr/>
            </a:pPr>
            <a:fld id="{D621E1BB-622A-4911-850A-7B92612ABE57}" type="slidenum">
              <a:rPr lang="ja-JP" altLang="en-US" smtClean="0">
                <a:latin typeface="HGPｺﾞｼｯｸM" pitchFamily="50" charset="-128"/>
                <a:ea typeface="HGPｺﾞｼｯｸM" pitchFamily="50" charset="-128"/>
              </a:rPr>
              <a:pPr>
                <a:defRPr/>
              </a:pPr>
              <a:t>19</a:t>
            </a:fld>
            <a:endParaRPr lang="en-US" altLang="ja-JP">
              <a:latin typeface="HGPｺﾞｼｯｸM" pitchFamily="50" charset="-128"/>
              <a:ea typeface="HGPｺﾞｼｯｸM" pitchFamily="50" charset="-128"/>
            </a:endParaRPr>
          </a:p>
        </p:txBody>
      </p:sp>
      <p:sp>
        <p:nvSpPr>
          <p:cNvPr id="28" name="Rectangle 2"/>
          <p:cNvSpPr txBox="1">
            <a:spLocks noChangeArrowheads="1"/>
          </p:cNvSpPr>
          <p:nvPr/>
        </p:nvSpPr>
        <p:spPr bwMode="auto">
          <a:xfrm>
            <a:off x="495300" y="404813"/>
            <a:ext cx="9410700" cy="792162"/>
          </a:xfrm>
          <a:prstGeom prst="rect">
            <a:avLst/>
          </a:prstGeom>
          <a:noFill/>
          <a:ln>
            <a:miter lim="800000"/>
            <a:headEnd/>
            <a:tailEnd/>
          </a:ln>
        </p:spPr>
        <p:txBody>
          <a:bodyPr vert="horz" wrap="square" lIns="91440" tIns="45720" rIns="91440" bIns="45720" numCol="1" anchor="ctr" anchorCtr="0" compatLnSpc="1">
            <a:prstTxWarp prst="textNoShape">
              <a:avLst/>
            </a:prstTxWarp>
          </a:bodyPr>
          <a:lstStyle/>
          <a:p>
            <a:pPr eaLnBrk="1" hangingPunct="1"/>
            <a:r>
              <a:rPr kumimoji="1" lang="ja-JP" altLang="en-US" sz="2800" b="1" kern="0" dirty="0" smtClean="0">
                <a:solidFill>
                  <a:prstClr val="black"/>
                </a:solidFill>
                <a:latin typeface="HGPｺﾞｼｯｸM" pitchFamily="50" charset="-128"/>
                <a:ea typeface="HGPｺﾞｼｯｸM" pitchFamily="50" charset="-128"/>
                <a:cs typeface="+mj-cs"/>
              </a:rPr>
              <a:t>７</a:t>
            </a:r>
            <a:r>
              <a:rPr kumimoji="1" lang="ja-JP" altLang="ja-JP" sz="2800" b="1" kern="0" dirty="0" smtClean="0">
                <a:solidFill>
                  <a:prstClr val="black"/>
                </a:solidFill>
                <a:latin typeface="HGPｺﾞｼｯｸM" pitchFamily="50" charset="-128"/>
                <a:ea typeface="HGPｺﾞｼｯｸM" pitchFamily="50" charset="-128"/>
                <a:cs typeface="+mj-cs"/>
              </a:rPr>
              <a:t>．</a:t>
            </a:r>
            <a:r>
              <a:rPr kumimoji="1" lang="ja-JP" altLang="en-US" sz="2800" b="1" kern="0" dirty="0" smtClean="0">
                <a:solidFill>
                  <a:prstClr val="black"/>
                </a:solidFill>
                <a:latin typeface="HGPｺﾞｼｯｸM" pitchFamily="50" charset="-128"/>
                <a:ea typeface="HGPｺﾞｼｯｸM" pitchFamily="50" charset="-128"/>
                <a:cs typeface="+mj-cs"/>
              </a:rPr>
              <a:t>主なＥＡドキュメントの作成方法　</a:t>
            </a:r>
            <a:r>
              <a:rPr kumimoji="1" lang="ja-JP" altLang="en-US" sz="2400" b="1" kern="0" dirty="0" smtClean="0">
                <a:solidFill>
                  <a:prstClr val="black"/>
                </a:solidFill>
                <a:latin typeface="HGPｺﾞｼｯｸM" pitchFamily="50" charset="-128"/>
                <a:ea typeface="HGPｺﾞｼｯｸM" pitchFamily="50" charset="-128"/>
                <a:cs typeface="+mj-cs"/>
              </a:rPr>
              <a:t>～</a:t>
            </a:r>
            <a:r>
              <a:rPr kumimoji="1" lang="en-US" altLang="ja-JP" sz="2400" b="1" kern="0" dirty="0" smtClean="0">
                <a:solidFill>
                  <a:prstClr val="black"/>
                </a:solidFill>
                <a:latin typeface="HGPｺﾞｼｯｸM" pitchFamily="50" charset="-128"/>
                <a:ea typeface="HGPｺﾞｼｯｸM" pitchFamily="50" charset="-128"/>
                <a:cs typeface="+mj-cs"/>
              </a:rPr>
              <a:t>DFD</a:t>
            </a:r>
            <a:r>
              <a:rPr kumimoji="1" lang="ja-JP" altLang="en-US" sz="2400" b="1" kern="0" dirty="0" smtClean="0">
                <a:solidFill>
                  <a:prstClr val="black"/>
                </a:solidFill>
                <a:latin typeface="HGPｺﾞｼｯｸM" pitchFamily="50" charset="-128"/>
                <a:ea typeface="HGPｺﾞｼｯｸM" pitchFamily="50" charset="-128"/>
                <a:cs typeface="+mj-cs"/>
              </a:rPr>
              <a:t>②～</a:t>
            </a:r>
            <a:endParaRPr kumimoji="1" lang="ja-JP" altLang="ja-JP" sz="2800" b="1" i="0" u="none" strike="noStrike" kern="0" cap="none" spc="0" normalizeH="0" baseline="0" noProof="0" dirty="0" smtClean="0">
              <a:ln>
                <a:noFill/>
              </a:ln>
              <a:solidFill>
                <a:schemeClr val="tx1"/>
              </a:solidFill>
              <a:effectLst/>
              <a:uLnTx/>
              <a:uFillTx/>
              <a:latin typeface="HGPｺﾞｼｯｸM" pitchFamily="50" charset="-128"/>
              <a:ea typeface="HGPｺﾞｼｯｸM" pitchFamily="50" charset="-128"/>
              <a:cs typeface="+mj-cs"/>
            </a:endParaRPr>
          </a:p>
        </p:txBody>
      </p:sp>
      <p:sp>
        <p:nvSpPr>
          <p:cNvPr id="29" name="フッター プレースホルダ 50"/>
          <p:cNvSpPr txBox="1">
            <a:spLocks/>
          </p:cNvSpPr>
          <p:nvPr/>
        </p:nvSpPr>
        <p:spPr>
          <a:xfrm>
            <a:off x="3002784" y="6417360"/>
            <a:ext cx="3900433" cy="252000"/>
          </a:xfrm>
          <a:prstGeom prst="rect">
            <a:avLst/>
          </a:prstGeom>
        </p:spPr>
        <p:txBody>
          <a:bodyPr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ja-JP" sz="1000" b="0" i="0" u="none" strike="noStrike" kern="1200" cap="none" spc="0" normalizeH="0" baseline="0" noProof="0" smtClean="0">
                <a:ln>
                  <a:noFill/>
                </a:ln>
                <a:solidFill>
                  <a:schemeClr val="tx1"/>
                </a:solidFill>
                <a:effectLst/>
                <a:uLnTx/>
                <a:uFillTx/>
                <a:latin typeface="+mj-ea"/>
                <a:ea typeface="+mj-ea"/>
                <a:cs typeface="+mn-cs"/>
              </a:rPr>
              <a:t>4-1 </a:t>
            </a:r>
            <a:r>
              <a:rPr kumimoji="0" lang="ja-JP" altLang="en-US" sz="1000" b="0" i="0" u="none" strike="noStrike" kern="1200" cap="none" spc="0" normalizeH="0" baseline="0" noProof="0" smtClean="0">
                <a:ln>
                  <a:noFill/>
                </a:ln>
                <a:solidFill>
                  <a:schemeClr val="tx1"/>
                </a:solidFill>
                <a:effectLst/>
                <a:uLnTx/>
                <a:uFillTx/>
                <a:latin typeface="+mj-ea"/>
                <a:ea typeface="+mj-ea"/>
                <a:cs typeface="+mn-cs"/>
              </a:rPr>
              <a:t>住民視点の行政サービス提供に向けた業務分析手法</a:t>
            </a:r>
            <a:endParaRPr kumimoji="0" lang="en-US" altLang="ja-JP" sz="1000" b="0" i="0" u="none" strike="noStrike" kern="1200" cap="none" spc="0" normalizeH="0" baseline="0" noProof="0" dirty="0">
              <a:ln>
                <a:noFill/>
              </a:ln>
              <a:solidFill>
                <a:schemeClr val="tx1"/>
              </a:solidFill>
              <a:effectLst/>
              <a:uLnTx/>
              <a:uFillTx/>
              <a:latin typeface="+mj-ea"/>
              <a:ea typeface="+mj-ea"/>
              <a:cs typeface="+mn-cs"/>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3"/>
          <p:cNvSpPr>
            <a:spLocks noGrp="1" noChangeArrowheads="1"/>
          </p:cNvSpPr>
          <p:nvPr>
            <p:ph type="body" idx="4294967295"/>
          </p:nvPr>
        </p:nvSpPr>
        <p:spPr bwMode="auto">
          <a:xfrm>
            <a:off x="488504" y="1340768"/>
            <a:ext cx="8915400" cy="4824412"/>
          </a:xfrm>
          <a:prstGeom prst="rect">
            <a:avLst/>
          </a:prstGeom>
          <a:noFill/>
          <a:ln>
            <a:miter lim="800000"/>
            <a:headEnd/>
            <a:tailEnd/>
          </a:ln>
        </p:spPr>
        <p:txBody>
          <a:bodyPr/>
          <a:lstStyle/>
          <a:p>
            <a:pPr>
              <a:lnSpc>
                <a:spcPct val="90000"/>
              </a:lnSpc>
            </a:pPr>
            <a:r>
              <a:rPr lang="ja-JP" altLang="en-US" dirty="0" smtClean="0"/>
              <a:t>業務流れ図（ＷＦＡ）の記載事項</a:t>
            </a:r>
          </a:p>
        </p:txBody>
      </p:sp>
      <p:sp>
        <p:nvSpPr>
          <p:cNvPr id="23556" name="Rectangle 6"/>
          <p:cNvSpPr>
            <a:spLocks noChangeArrowheads="1"/>
          </p:cNvSpPr>
          <p:nvPr/>
        </p:nvSpPr>
        <p:spPr bwMode="auto">
          <a:xfrm>
            <a:off x="1709739" y="2266950"/>
            <a:ext cx="1223962" cy="1233488"/>
          </a:xfrm>
          <a:prstGeom prst="rect">
            <a:avLst/>
          </a:prstGeom>
          <a:solidFill>
            <a:srgbClr val="96A8C0"/>
          </a:solidFill>
          <a:ln w="9525">
            <a:noFill/>
            <a:miter lim="800000"/>
            <a:headEnd/>
            <a:tailEnd/>
          </a:ln>
          <a:effectLst>
            <a:prstShdw prst="shdw17" dist="17961" dir="2700000">
              <a:srgbClr val="5A6573"/>
            </a:prstShdw>
          </a:effectLst>
        </p:spPr>
        <p:txBody>
          <a:bodyPr wrap="none" anchor="ctr"/>
          <a:lstStyle/>
          <a:p>
            <a:pPr algn="ctr"/>
            <a:r>
              <a:rPr lang="ja-JP" altLang="en-US"/>
              <a:t>目的</a:t>
            </a:r>
          </a:p>
        </p:txBody>
      </p:sp>
      <p:sp>
        <p:nvSpPr>
          <p:cNvPr id="23557" name="Rectangle 7"/>
          <p:cNvSpPr>
            <a:spLocks noChangeArrowheads="1"/>
          </p:cNvSpPr>
          <p:nvPr/>
        </p:nvSpPr>
        <p:spPr bwMode="auto">
          <a:xfrm>
            <a:off x="3006726" y="2266950"/>
            <a:ext cx="5186363" cy="1233488"/>
          </a:xfrm>
          <a:prstGeom prst="rect">
            <a:avLst/>
          </a:prstGeom>
          <a:solidFill>
            <a:srgbClr val="D3DCE8"/>
          </a:solidFill>
          <a:ln w="9525">
            <a:noFill/>
            <a:miter lim="800000"/>
            <a:headEnd/>
            <a:tailEnd/>
          </a:ln>
          <a:effectLst>
            <a:prstShdw prst="shdw17" dist="17961" dir="2700000">
              <a:srgbClr val="7F848B"/>
            </a:prstShdw>
          </a:effectLst>
        </p:spPr>
        <p:txBody>
          <a:bodyPr anchor="ctr"/>
          <a:lstStyle/>
          <a:p>
            <a:r>
              <a:rPr kumimoji="1" lang="ja-JP" altLang="en-US">
                <a:solidFill>
                  <a:srgbClr val="000066"/>
                </a:solidFill>
                <a:latin typeface="MS-Gothic" charset="-128"/>
                <a:ea typeface="MS-Gothic" charset="-128"/>
              </a:rPr>
              <a:t>トップダウン的視点から機能の概念的範囲を捕捉・整理する機能情報関連図とは異なり、実際の業務処理を把握し分析する。</a:t>
            </a:r>
          </a:p>
        </p:txBody>
      </p:sp>
      <p:sp>
        <p:nvSpPr>
          <p:cNvPr id="23558" name="Rectangle 8"/>
          <p:cNvSpPr>
            <a:spLocks noChangeArrowheads="1"/>
          </p:cNvSpPr>
          <p:nvPr/>
        </p:nvSpPr>
        <p:spPr bwMode="auto">
          <a:xfrm>
            <a:off x="1709739" y="3573465"/>
            <a:ext cx="1223962" cy="1368425"/>
          </a:xfrm>
          <a:prstGeom prst="rect">
            <a:avLst/>
          </a:prstGeom>
          <a:solidFill>
            <a:srgbClr val="96A8C0"/>
          </a:solidFill>
          <a:ln w="9525">
            <a:noFill/>
            <a:miter lim="800000"/>
            <a:headEnd/>
            <a:tailEnd/>
          </a:ln>
          <a:effectLst>
            <a:prstShdw prst="shdw17" dist="17961" dir="2700000">
              <a:srgbClr val="5A6573"/>
            </a:prstShdw>
          </a:effectLst>
        </p:spPr>
        <p:txBody>
          <a:bodyPr wrap="none" anchor="ctr"/>
          <a:lstStyle/>
          <a:p>
            <a:pPr algn="ctr"/>
            <a:r>
              <a:rPr lang="ja-JP" altLang="en-US"/>
              <a:t>記述内容</a:t>
            </a:r>
          </a:p>
        </p:txBody>
      </p:sp>
      <p:sp>
        <p:nvSpPr>
          <p:cNvPr id="23559" name="Rectangle 9"/>
          <p:cNvSpPr>
            <a:spLocks noChangeArrowheads="1"/>
          </p:cNvSpPr>
          <p:nvPr/>
        </p:nvSpPr>
        <p:spPr bwMode="auto">
          <a:xfrm>
            <a:off x="3006726" y="3573465"/>
            <a:ext cx="5186363" cy="1368425"/>
          </a:xfrm>
          <a:prstGeom prst="rect">
            <a:avLst/>
          </a:prstGeom>
          <a:solidFill>
            <a:srgbClr val="D3DCE8"/>
          </a:solidFill>
          <a:ln w="9525">
            <a:noFill/>
            <a:miter lim="800000"/>
            <a:headEnd/>
            <a:tailEnd/>
          </a:ln>
          <a:effectLst>
            <a:prstShdw prst="shdw17" dist="17961" dir="2700000">
              <a:srgbClr val="7F848B"/>
            </a:prstShdw>
          </a:effectLst>
        </p:spPr>
        <p:txBody>
          <a:bodyPr anchor="ctr"/>
          <a:lstStyle/>
          <a:p>
            <a:r>
              <a:rPr kumimoji="1" lang="ja-JP" altLang="en-US">
                <a:latin typeface="MS-Gothic" charset="-128"/>
                <a:ea typeface="MS-Gothic" charset="-128"/>
              </a:rPr>
              <a:t>業務処理過程における、業務主体（人、組織、情報システム等）、業務処理、順序、情報等を明確化するため、統一記述規則に基づき、業務の流れを記述する。</a:t>
            </a:r>
          </a:p>
        </p:txBody>
      </p:sp>
      <p:sp>
        <p:nvSpPr>
          <p:cNvPr id="8" name="スライド番号プレースホルダ 7"/>
          <p:cNvSpPr>
            <a:spLocks noGrp="1"/>
          </p:cNvSpPr>
          <p:nvPr>
            <p:ph type="sldNum" sz="quarter" idx="12"/>
          </p:nvPr>
        </p:nvSpPr>
        <p:spPr/>
        <p:txBody>
          <a:bodyPr/>
          <a:lstStyle/>
          <a:p>
            <a:pPr>
              <a:defRPr/>
            </a:pPr>
            <a:fld id="{D621E1BB-622A-4911-850A-7B92612ABE57}" type="slidenum">
              <a:rPr lang="ja-JP" altLang="en-US" smtClean="0"/>
              <a:pPr>
                <a:defRPr/>
              </a:pPr>
              <a:t>20</a:t>
            </a:fld>
            <a:endParaRPr lang="en-US" altLang="ja-JP"/>
          </a:p>
        </p:txBody>
      </p:sp>
      <p:sp>
        <p:nvSpPr>
          <p:cNvPr id="10" name="Rectangle 2"/>
          <p:cNvSpPr txBox="1">
            <a:spLocks noChangeArrowheads="1"/>
          </p:cNvSpPr>
          <p:nvPr/>
        </p:nvSpPr>
        <p:spPr bwMode="auto">
          <a:xfrm>
            <a:off x="495300" y="404813"/>
            <a:ext cx="9410700" cy="792162"/>
          </a:xfrm>
          <a:prstGeom prst="rect">
            <a:avLst/>
          </a:prstGeom>
          <a:noFill/>
          <a:ln>
            <a:miter lim="800000"/>
            <a:headEnd/>
            <a:tailEnd/>
          </a:ln>
        </p:spPr>
        <p:txBody>
          <a:bodyPr vert="horz" wrap="square" lIns="91440" tIns="45720" rIns="91440" bIns="45720" numCol="1" anchor="ctr" anchorCtr="0" compatLnSpc="1">
            <a:prstTxWarp prst="textNoShape">
              <a:avLst/>
            </a:prstTxWarp>
          </a:bodyPr>
          <a:lstStyle/>
          <a:p>
            <a:pPr eaLnBrk="1" hangingPunct="1"/>
            <a:r>
              <a:rPr kumimoji="1" lang="ja-JP" altLang="en-US" sz="2800" b="1" kern="0" dirty="0" smtClean="0">
                <a:solidFill>
                  <a:prstClr val="black"/>
                </a:solidFill>
                <a:latin typeface="HGPｺﾞｼｯｸM" pitchFamily="50" charset="-128"/>
                <a:ea typeface="HGPｺﾞｼｯｸM" pitchFamily="50" charset="-128"/>
                <a:cs typeface="+mj-cs"/>
              </a:rPr>
              <a:t>７</a:t>
            </a:r>
            <a:r>
              <a:rPr kumimoji="1" lang="ja-JP" altLang="ja-JP" sz="2800" b="1" kern="0" dirty="0" smtClean="0">
                <a:solidFill>
                  <a:prstClr val="black"/>
                </a:solidFill>
                <a:latin typeface="HGPｺﾞｼｯｸM" pitchFamily="50" charset="-128"/>
                <a:ea typeface="HGPｺﾞｼｯｸM" pitchFamily="50" charset="-128"/>
                <a:cs typeface="+mj-cs"/>
              </a:rPr>
              <a:t>．</a:t>
            </a:r>
            <a:r>
              <a:rPr kumimoji="1" lang="ja-JP" altLang="en-US" sz="2800" b="1" kern="0" dirty="0" smtClean="0">
                <a:solidFill>
                  <a:prstClr val="black"/>
                </a:solidFill>
                <a:latin typeface="HGPｺﾞｼｯｸM" pitchFamily="50" charset="-128"/>
                <a:ea typeface="HGPｺﾞｼｯｸM" pitchFamily="50" charset="-128"/>
                <a:cs typeface="+mj-cs"/>
              </a:rPr>
              <a:t>主なＥＡドキュメントの作成方法　</a:t>
            </a:r>
            <a:r>
              <a:rPr kumimoji="1" lang="ja-JP" altLang="en-US" sz="2400" b="1" kern="0" dirty="0" smtClean="0">
                <a:solidFill>
                  <a:prstClr val="black"/>
                </a:solidFill>
                <a:latin typeface="HGPｺﾞｼｯｸM" pitchFamily="50" charset="-128"/>
                <a:ea typeface="HGPｺﾞｼｯｸM" pitchFamily="50" charset="-128"/>
                <a:cs typeface="+mj-cs"/>
              </a:rPr>
              <a:t>～</a:t>
            </a:r>
            <a:r>
              <a:rPr kumimoji="1" lang="en-US" altLang="ja-JP" sz="2400" b="1" kern="0" dirty="0" smtClean="0">
                <a:solidFill>
                  <a:prstClr val="black"/>
                </a:solidFill>
                <a:latin typeface="HGPｺﾞｼｯｸM" pitchFamily="50" charset="-128"/>
                <a:ea typeface="HGPｺﾞｼｯｸM" pitchFamily="50" charset="-128"/>
                <a:cs typeface="+mj-cs"/>
              </a:rPr>
              <a:t>WFA</a:t>
            </a:r>
            <a:r>
              <a:rPr kumimoji="1" lang="ja-JP" altLang="en-US" sz="2400" b="1" kern="0" dirty="0" smtClean="0">
                <a:solidFill>
                  <a:prstClr val="black"/>
                </a:solidFill>
                <a:latin typeface="HGPｺﾞｼｯｸM" pitchFamily="50" charset="-128"/>
                <a:ea typeface="HGPｺﾞｼｯｸM" pitchFamily="50" charset="-128"/>
                <a:cs typeface="+mj-cs"/>
              </a:rPr>
              <a:t>①～</a:t>
            </a:r>
            <a:endParaRPr kumimoji="1" lang="ja-JP" altLang="ja-JP" sz="2800" b="1" i="0" u="none" strike="noStrike" kern="0" cap="none" spc="0" normalizeH="0" baseline="0" noProof="0" dirty="0" smtClean="0">
              <a:ln>
                <a:noFill/>
              </a:ln>
              <a:solidFill>
                <a:schemeClr val="tx1"/>
              </a:solidFill>
              <a:effectLst/>
              <a:uLnTx/>
              <a:uFillTx/>
              <a:latin typeface="HGPｺﾞｼｯｸM" pitchFamily="50" charset="-128"/>
              <a:ea typeface="HGPｺﾞｼｯｸM" pitchFamily="50" charset="-128"/>
              <a:cs typeface="+mj-cs"/>
            </a:endParaRPr>
          </a:p>
        </p:txBody>
      </p:sp>
      <p:sp>
        <p:nvSpPr>
          <p:cNvPr id="11" name="フッター プレースホルダ 50"/>
          <p:cNvSpPr txBox="1">
            <a:spLocks/>
          </p:cNvSpPr>
          <p:nvPr/>
        </p:nvSpPr>
        <p:spPr>
          <a:xfrm>
            <a:off x="3002784" y="6417360"/>
            <a:ext cx="3900433" cy="252000"/>
          </a:xfrm>
          <a:prstGeom prst="rect">
            <a:avLst/>
          </a:prstGeom>
        </p:spPr>
        <p:txBody>
          <a:bodyPr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ja-JP" sz="1000" b="0" i="0" u="none" strike="noStrike" kern="1200" cap="none" spc="0" normalizeH="0" baseline="0" noProof="0" smtClean="0">
                <a:ln>
                  <a:noFill/>
                </a:ln>
                <a:solidFill>
                  <a:schemeClr val="tx1"/>
                </a:solidFill>
                <a:effectLst/>
                <a:uLnTx/>
                <a:uFillTx/>
                <a:latin typeface="+mj-ea"/>
                <a:ea typeface="+mj-ea"/>
                <a:cs typeface="+mn-cs"/>
              </a:rPr>
              <a:t>4-1 </a:t>
            </a:r>
            <a:r>
              <a:rPr kumimoji="0" lang="ja-JP" altLang="en-US" sz="1000" b="0" i="0" u="none" strike="noStrike" kern="1200" cap="none" spc="0" normalizeH="0" baseline="0" noProof="0" smtClean="0">
                <a:ln>
                  <a:noFill/>
                </a:ln>
                <a:solidFill>
                  <a:schemeClr val="tx1"/>
                </a:solidFill>
                <a:effectLst/>
                <a:uLnTx/>
                <a:uFillTx/>
                <a:latin typeface="+mj-ea"/>
                <a:ea typeface="+mj-ea"/>
                <a:cs typeface="+mn-cs"/>
              </a:rPr>
              <a:t>住民視点の行政サービス提供に向けた業務分析手法</a:t>
            </a:r>
            <a:endParaRPr kumimoji="0" lang="en-US" altLang="ja-JP" sz="1000" b="0" i="0" u="none" strike="noStrike" kern="1200" cap="none" spc="0" normalizeH="0" baseline="0" noProof="0" dirty="0">
              <a:ln>
                <a:noFill/>
              </a:ln>
              <a:solidFill>
                <a:schemeClr val="tx1"/>
              </a:solidFill>
              <a:effectLst/>
              <a:uLnTx/>
              <a:uFillTx/>
              <a:latin typeface="+mj-ea"/>
              <a:ea typeface="+mj-ea"/>
              <a:cs typeface="+mn-cs"/>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14"/>
          <p:cNvPicPr>
            <a:picLocks noChangeAspect="1" noChangeArrowheads="1"/>
          </p:cNvPicPr>
          <p:nvPr/>
        </p:nvPicPr>
        <p:blipFill>
          <a:blip r:embed="rId3" cstate="print"/>
          <a:srcRect/>
          <a:stretch>
            <a:fillRect/>
          </a:stretch>
        </p:blipFill>
        <p:spPr bwMode="auto">
          <a:xfrm>
            <a:off x="344488" y="1916115"/>
            <a:ext cx="6624638" cy="4149725"/>
          </a:xfrm>
          <a:prstGeom prst="rect">
            <a:avLst/>
          </a:prstGeom>
          <a:noFill/>
          <a:ln w="9525">
            <a:noFill/>
            <a:miter lim="800000"/>
            <a:headEnd/>
            <a:tailEnd/>
          </a:ln>
        </p:spPr>
      </p:pic>
      <p:sp>
        <p:nvSpPr>
          <p:cNvPr id="24580" name="Rectangle 3"/>
          <p:cNvSpPr>
            <a:spLocks noGrp="1" noChangeArrowheads="1"/>
          </p:cNvSpPr>
          <p:nvPr>
            <p:ph type="body" idx="4294967295"/>
          </p:nvPr>
        </p:nvSpPr>
        <p:spPr bwMode="auto">
          <a:xfrm>
            <a:off x="416496" y="1340768"/>
            <a:ext cx="8915400" cy="4824412"/>
          </a:xfrm>
          <a:prstGeom prst="rect">
            <a:avLst/>
          </a:prstGeom>
          <a:noFill/>
          <a:ln>
            <a:miter lim="800000"/>
            <a:headEnd/>
            <a:tailEnd/>
          </a:ln>
        </p:spPr>
        <p:txBody>
          <a:bodyPr/>
          <a:lstStyle/>
          <a:p>
            <a:r>
              <a:rPr lang="ja-JP" altLang="en-US" smtClean="0">
                <a:latin typeface="HGPｺﾞｼｯｸM" pitchFamily="50" charset="-128"/>
                <a:ea typeface="HGPｺﾞｼｯｸM" pitchFamily="50" charset="-128"/>
              </a:rPr>
              <a:t>業務流れ図（ＷＦＡ）の作成方法</a:t>
            </a:r>
          </a:p>
          <a:p>
            <a:endParaRPr lang="ja-JP" altLang="en-US" smtClean="0">
              <a:latin typeface="HGPｺﾞｼｯｸM" pitchFamily="50" charset="-128"/>
              <a:ea typeface="HGPｺﾞｼｯｸM" pitchFamily="50" charset="-128"/>
            </a:endParaRPr>
          </a:p>
        </p:txBody>
      </p:sp>
      <p:sp>
        <p:nvSpPr>
          <p:cNvPr id="24581" name="Rectangle 8"/>
          <p:cNvSpPr>
            <a:spLocks noChangeArrowheads="1"/>
          </p:cNvSpPr>
          <p:nvPr/>
        </p:nvSpPr>
        <p:spPr bwMode="auto">
          <a:xfrm>
            <a:off x="7040564" y="1916113"/>
            <a:ext cx="2663825" cy="2881312"/>
          </a:xfrm>
          <a:prstGeom prst="rect">
            <a:avLst/>
          </a:prstGeom>
          <a:solidFill>
            <a:srgbClr val="D3DCE8"/>
          </a:solidFill>
          <a:ln w="9525">
            <a:noFill/>
            <a:miter lim="800000"/>
            <a:headEnd/>
            <a:tailEnd/>
          </a:ln>
          <a:effectLst>
            <a:prstShdw prst="shdw17" dist="17961" dir="2700000">
              <a:srgbClr val="7F848B"/>
            </a:prstShdw>
          </a:effectLst>
        </p:spPr>
        <p:txBody>
          <a:bodyPr anchor="ctr"/>
          <a:lstStyle/>
          <a:p>
            <a:r>
              <a:rPr kumimoji="1" lang="ja-JP" altLang="en-US" sz="1200">
                <a:latin typeface="HGPｺﾞｼｯｸM" pitchFamily="50" charset="-128"/>
                <a:ea typeface="HGPｺﾞｼｯｸM" pitchFamily="50" charset="-128"/>
              </a:rPr>
              <a:t>①その業務に登場する「人、組織、情報システム」を記載する。</a:t>
            </a:r>
          </a:p>
          <a:p>
            <a:endParaRPr kumimoji="1" lang="ja-JP" altLang="en-US" sz="1200">
              <a:latin typeface="HGPｺﾞｼｯｸM" pitchFamily="50" charset="-128"/>
              <a:ea typeface="HGPｺﾞｼｯｸM" pitchFamily="50" charset="-128"/>
            </a:endParaRPr>
          </a:p>
          <a:p>
            <a:r>
              <a:rPr kumimoji="1" lang="ja-JP" altLang="en-US" sz="1200">
                <a:latin typeface="HGPｺﾞｼｯｸM" pitchFamily="50" charset="-128"/>
                <a:ea typeface="HGPｺﾞｼｯｸM" pitchFamily="50" charset="-128"/>
              </a:rPr>
              <a:t>②処理の順番に主体が実施する作業を統一規則（</a:t>
            </a:r>
            <a:r>
              <a:rPr kumimoji="1" lang="en-US" altLang="ja-JP" sz="1200">
                <a:latin typeface="HGPｺﾞｼｯｸM" pitchFamily="50" charset="-128"/>
                <a:ea typeface="HGPｺﾞｼｯｸM" pitchFamily="50" charset="-128"/>
              </a:rPr>
              <a:t>※</a:t>
            </a:r>
            <a:r>
              <a:rPr kumimoji="1" lang="ja-JP" altLang="en-US" sz="1200">
                <a:latin typeface="HGPｺﾞｼｯｸM" pitchFamily="50" charset="-128"/>
                <a:ea typeface="HGPｺﾞｼｯｸM" pitchFamily="50" charset="-128"/>
              </a:rPr>
              <a:t>）に従って記載する。</a:t>
            </a:r>
          </a:p>
          <a:p>
            <a:endParaRPr kumimoji="1" lang="ja-JP" altLang="en-US" sz="1200">
              <a:latin typeface="HGPｺﾞｼｯｸM" pitchFamily="50" charset="-128"/>
              <a:ea typeface="HGPｺﾞｼｯｸM" pitchFamily="50" charset="-128"/>
            </a:endParaRPr>
          </a:p>
          <a:p>
            <a:r>
              <a:rPr kumimoji="1" lang="ja-JP" altLang="en-US" sz="1200">
                <a:latin typeface="HGPｺﾞｼｯｸM" pitchFamily="50" charset="-128"/>
                <a:ea typeface="HGPｺﾞｼｯｸM" pitchFamily="50" charset="-128"/>
              </a:rPr>
              <a:t>③業務の処理順に左から右（縦書きとした場合は上から下）へ流れるように矢印でつなぐ。</a:t>
            </a:r>
          </a:p>
          <a:p>
            <a:endParaRPr kumimoji="1" lang="ja-JP" altLang="en-US" sz="1200">
              <a:latin typeface="HGPｺﾞｼｯｸM" pitchFamily="50" charset="-128"/>
              <a:ea typeface="HGPｺﾞｼｯｸM" pitchFamily="50" charset="-128"/>
            </a:endParaRPr>
          </a:p>
          <a:p>
            <a:r>
              <a:rPr kumimoji="1" lang="ja-JP" altLang="en-US" sz="1200">
                <a:latin typeface="HGPｺﾞｼｯｸM" pitchFamily="50" charset="-128"/>
                <a:ea typeface="HGPｺﾞｼｯｸM" pitchFamily="50" charset="-128"/>
              </a:rPr>
              <a:t>④業務が分岐する場合は、分岐条件を記載する。</a:t>
            </a:r>
          </a:p>
          <a:p>
            <a:endParaRPr kumimoji="1" lang="ja-JP" altLang="en-US" sz="1200">
              <a:latin typeface="HGPｺﾞｼｯｸM" pitchFamily="50" charset="-128"/>
              <a:ea typeface="HGPｺﾞｼｯｸM" pitchFamily="50" charset="-128"/>
            </a:endParaRPr>
          </a:p>
          <a:p>
            <a:r>
              <a:rPr kumimoji="1" lang="ja-JP" altLang="en-US" sz="1200">
                <a:latin typeface="HGPｺﾞｼｯｸM" pitchFamily="50" charset="-128"/>
                <a:ea typeface="HGPｺﾞｼｯｸM" pitchFamily="50" charset="-128"/>
              </a:rPr>
              <a:t>⑤業務が複数枚にまたがる場合は、端子でつなぐ。</a:t>
            </a:r>
          </a:p>
        </p:txBody>
      </p:sp>
      <p:sp>
        <p:nvSpPr>
          <p:cNvPr id="24582" name="Line 9"/>
          <p:cNvSpPr>
            <a:spLocks noChangeShapeType="1"/>
          </p:cNvSpPr>
          <p:nvPr/>
        </p:nvSpPr>
        <p:spPr bwMode="auto">
          <a:xfrm flipH="1" flipV="1">
            <a:off x="1784350" y="2133600"/>
            <a:ext cx="5329238" cy="503238"/>
          </a:xfrm>
          <a:prstGeom prst="line">
            <a:avLst/>
          </a:prstGeom>
          <a:noFill/>
          <a:ln w="9525">
            <a:solidFill>
              <a:srgbClr val="FF3300"/>
            </a:solidFill>
            <a:round/>
            <a:headEnd/>
            <a:tailEnd type="triangle" w="med" len="med"/>
          </a:ln>
          <a:effectLst>
            <a:prstShdw prst="shdw17" dist="17961" dir="2700000">
              <a:srgbClr val="991F00"/>
            </a:prstShdw>
          </a:effectLst>
        </p:spPr>
        <p:txBody>
          <a:bodyPr/>
          <a:lstStyle/>
          <a:p>
            <a:endParaRPr lang="ja-JP" altLang="en-US">
              <a:latin typeface="HGPｺﾞｼｯｸM" pitchFamily="50" charset="-128"/>
              <a:ea typeface="HGPｺﾞｼｯｸM" pitchFamily="50" charset="-128"/>
            </a:endParaRPr>
          </a:p>
        </p:txBody>
      </p:sp>
      <p:sp>
        <p:nvSpPr>
          <p:cNvPr id="24583" name="Line 10"/>
          <p:cNvSpPr>
            <a:spLocks noChangeShapeType="1"/>
          </p:cNvSpPr>
          <p:nvPr/>
        </p:nvSpPr>
        <p:spPr bwMode="auto">
          <a:xfrm flipH="1">
            <a:off x="920750" y="2133600"/>
            <a:ext cx="6192838" cy="1727200"/>
          </a:xfrm>
          <a:prstGeom prst="line">
            <a:avLst/>
          </a:prstGeom>
          <a:noFill/>
          <a:ln w="9525">
            <a:solidFill>
              <a:srgbClr val="FF3300"/>
            </a:solidFill>
            <a:round/>
            <a:headEnd/>
            <a:tailEnd type="triangle" w="med" len="med"/>
          </a:ln>
          <a:effectLst>
            <a:prstShdw prst="shdw17" dist="17961" dir="2700000">
              <a:srgbClr val="991F00"/>
            </a:prstShdw>
          </a:effectLst>
        </p:spPr>
        <p:txBody>
          <a:bodyPr/>
          <a:lstStyle/>
          <a:p>
            <a:endParaRPr lang="ja-JP" altLang="en-US">
              <a:latin typeface="HGPｺﾞｼｯｸM" pitchFamily="50" charset="-128"/>
              <a:ea typeface="HGPｺﾞｼｯｸM" pitchFamily="50" charset="-128"/>
            </a:endParaRPr>
          </a:p>
        </p:txBody>
      </p:sp>
      <p:sp>
        <p:nvSpPr>
          <p:cNvPr id="24584" name="Line 11"/>
          <p:cNvSpPr>
            <a:spLocks noChangeShapeType="1"/>
          </p:cNvSpPr>
          <p:nvPr/>
        </p:nvSpPr>
        <p:spPr bwMode="auto">
          <a:xfrm flipH="1">
            <a:off x="2792414" y="2636838"/>
            <a:ext cx="4321175" cy="863600"/>
          </a:xfrm>
          <a:prstGeom prst="line">
            <a:avLst/>
          </a:prstGeom>
          <a:noFill/>
          <a:ln w="9525">
            <a:solidFill>
              <a:srgbClr val="FF3300"/>
            </a:solidFill>
            <a:round/>
            <a:headEnd/>
            <a:tailEnd type="triangle" w="med" len="med"/>
          </a:ln>
          <a:effectLst>
            <a:prstShdw prst="shdw17" dist="17961" dir="2700000">
              <a:srgbClr val="991F00"/>
            </a:prstShdw>
          </a:effectLst>
        </p:spPr>
        <p:txBody>
          <a:bodyPr/>
          <a:lstStyle/>
          <a:p>
            <a:endParaRPr lang="ja-JP" altLang="en-US">
              <a:latin typeface="HGPｺﾞｼｯｸM" pitchFamily="50" charset="-128"/>
              <a:ea typeface="HGPｺﾞｼｯｸM" pitchFamily="50" charset="-128"/>
            </a:endParaRPr>
          </a:p>
        </p:txBody>
      </p:sp>
      <p:sp>
        <p:nvSpPr>
          <p:cNvPr id="24585" name="Line 12"/>
          <p:cNvSpPr>
            <a:spLocks noChangeShapeType="1"/>
          </p:cNvSpPr>
          <p:nvPr/>
        </p:nvSpPr>
        <p:spPr bwMode="auto">
          <a:xfrm flipH="1" flipV="1">
            <a:off x="1497015" y="2781300"/>
            <a:ext cx="5616575" cy="431800"/>
          </a:xfrm>
          <a:prstGeom prst="line">
            <a:avLst/>
          </a:prstGeom>
          <a:noFill/>
          <a:ln w="9525">
            <a:solidFill>
              <a:srgbClr val="FF3300"/>
            </a:solidFill>
            <a:round/>
            <a:headEnd/>
            <a:tailEnd type="triangle" w="med" len="med"/>
          </a:ln>
          <a:effectLst>
            <a:prstShdw prst="shdw17" dist="17961" dir="2700000">
              <a:srgbClr val="991F00"/>
            </a:prstShdw>
          </a:effectLst>
        </p:spPr>
        <p:txBody>
          <a:bodyPr/>
          <a:lstStyle/>
          <a:p>
            <a:endParaRPr lang="ja-JP" altLang="en-US">
              <a:latin typeface="HGPｺﾞｼｯｸM" pitchFamily="50" charset="-128"/>
              <a:ea typeface="HGPｺﾞｼｯｸM" pitchFamily="50" charset="-128"/>
            </a:endParaRPr>
          </a:p>
        </p:txBody>
      </p:sp>
      <p:sp>
        <p:nvSpPr>
          <p:cNvPr id="24586" name="Line 13"/>
          <p:cNvSpPr>
            <a:spLocks noChangeShapeType="1"/>
          </p:cNvSpPr>
          <p:nvPr/>
        </p:nvSpPr>
        <p:spPr bwMode="auto">
          <a:xfrm flipH="1" flipV="1">
            <a:off x="6753226" y="3716338"/>
            <a:ext cx="431800" cy="792162"/>
          </a:xfrm>
          <a:prstGeom prst="line">
            <a:avLst/>
          </a:prstGeom>
          <a:noFill/>
          <a:ln w="9525">
            <a:solidFill>
              <a:srgbClr val="FF3300"/>
            </a:solidFill>
            <a:round/>
            <a:headEnd/>
            <a:tailEnd type="triangle" w="med" len="med"/>
          </a:ln>
          <a:effectLst>
            <a:prstShdw prst="shdw17" dist="17961" dir="2700000">
              <a:srgbClr val="991F00"/>
            </a:prstShdw>
          </a:effectLst>
        </p:spPr>
        <p:txBody>
          <a:bodyPr/>
          <a:lstStyle/>
          <a:p>
            <a:endParaRPr lang="ja-JP" altLang="en-US">
              <a:latin typeface="HGPｺﾞｼｯｸM" pitchFamily="50" charset="-128"/>
              <a:ea typeface="HGPｺﾞｼｯｸM" pitchFamily="50" charset="-128"/>
            </a:endParaRPr>
          </a:p>
        </p:txBody>
      </p:sp>
      <p:sp>
        <p:nvSpPr>
          <p:cNvPr id="24587" name="AutoShape 15"/>
          <p:cNvSpPr>
            <a:spLocks/>
          </p:cNvSpPr>
          <p:nvPr/>
        </p:nvSpPr>
        <p:spPr bwMode="auto">
          <a:xfrm>
            <a:off x="704850" y="2133600"/>
            <a:ext cx="215900" cy="3455988"/>
          </a:xfrm>
          <a:prstGeom prst="rightBrace">
            <a:avLst>
              <a:gd name="adj1" fmla="val 133395"/>
              <a:gd name="adj2" fmla="val 50000"/>
            </a:avLst>
          </a:prstGeom>
          <a:noFill/>
          <a:ln w="9525">
            <a:solidFill>
              <a:srgbClr val="FF3300"/>
            </a:solidFill>
            <a:round/>
            <a:headEnd/>
            <a:tailEnd/>
          </a:ln>
          <a:effectLst>
            <a:prstShdw prst="shdw17" dist="17961" dir="2700000">
              <a:srgbClr val="991F00"/>
            </a:prstShdw>
          </a:effectLst>
        </p:spPr>
        <p:txBody>
          <a:bodyPr wrap="none" anchor="ctr"/>
          <a:lstStyle/>
          <a:p>
            <a:endParaRPr lang="ja-JP" altLang="en-US">
              <a:latin typeface="HGPｺﾞｼｯｸM" pitchFamily="50" charset="-128"/>
              <a:ea typeface="HGPｺﾞｼｯｸM" pitchFamily="50" charset="-128"/>
            </a:endParaRPr>
          </a:p>
        </p:txBody>
      </p:sp>
      <p:sp>
        <p:nvSpPr>
          <p:cNvPr id="24588" name="Line 16"/>
          <p:cNvSpPr>
            <a:spLocks noChangeShapeType="1"/>
          </p:cNvSpPr>
          <p:nvPr/>
        </p:nvSpPr>
        <p:spPr bwMode="auto">
          <a:xfrm flipH="1" flipV="1">
            <a:off x="4592639" y="3573463"/>
            <a:ext cx="2592387" cy="287337"/>
          </a:xfrm>
          <a:prstGeom prst="line">
            <a:avLst/>
          </a:prstGeom>
          <a:noFill/>
          <a:ln w="9525">
            <a:solidFill>
              <a:srgbClr val="FF3300"/>
            </a:solidFill>
            <a:round/>
            <a:headEnd/>
            <a:tailEnd type="triangle" w="med" len="med"/>
          </a:ln>
          <a:effectLst>
            <a:prstShdw prst="shdw17" dist="17961" dir="2700000">
              <a:srgbClr val="991F00"/>
            </a:prstShdw>
          </a:effectLst>
        </p:spPr>
        <p:txBody>
          <a:bodyPr/>
          <a:lstStyle/>
          <a:p>
            <a:endParaRPr lang="ja-JP" altLang="en-US">
              <a:latin typeface="HGPｺﾞｼｯｸM" pitchFamily="50" charset="-128"/>
              <a:ea typeface="HGPｺﾞｼｯｸM" pitchFamily="50" charset="-128"/>
            </a:endParaRPr>
          </a:p>
        </p:txBody>
      </p:sp>
      <p:sp>
        <p:nvSpPr>
          <p:cNvPr id="123921" name="Text Box 17"/>
          <p:cNvSpPr txBox="1">
            <a:spLocks noChangeArrowheads="1"/>
          </p:cNvSpPr>
          <p:nvPr/>
        </p:nvSpPr>
        <p:spPr bwMode="auto">
          <a:xfrm>
            <a:off x="7185026" y="4797427"/>
            <a:ext cx="2447925" cy="625475"/>
          </a:xfrm>
          <a:prstGeom prst="rect">
            <a:avLst/>
          </a:prstGeom>
          <a:noFill/>
          <a:ln>
            <a:noFill/>
          </a:ln>
          <a:effectLst>
            <a:prstShdw prst="shdw17" dist="17961" dir="2700000">
              <a:schemeClr val="accent1">
                <a:gamma/>
                <a:shade val="60000"/>
                <a:invGamma/>
              </a:schemeClr>
            </a:prstShdw>
          </a:effectLst>
          <a:extLst/>
        </p:spPr>
        <p:txBody>
          <a:bodyPr>
            <a:spAutoFit/>
          </a:bodyPr>
          <a:lstStyle/>
          <a:p>
            <a:pPr>
              <a:spcBef>
                <a:spcPct val="50000"/>
              </a:spcBef>
              <a:defRPr/>
            </a:pPr>
            <a:r>
              <a:rPr lang="en-US" altLang="ja-JP" sz="1000">
                <a:latin typeface="HGPｺﾞｼｯｸM" pitchFamily="50" charset="-128"/>
                <a:ea typeface="HGPｺﾞｼｯｸM" pitchFamily="50" charset="-128"/>
              </a:rPr>
              <a:t>※</a:t>
            </a:r>
            <a:r>
              <a:rPr lang="ja-JP" altLang="en-US" sz="1000">
                <a:latin typeface="HGPｺﾞｼｯｸM" pitchFamily="50" charset="-128"/>
                <a:ea typeface="HGPｺﾞｼｯｸM" pitchFamily="50" charset="-128"/>
              </a:rPr>
              <a:t>統一規則とは、ＷＦＡを作成する上で示される規則のこと。</a:t>
            </a:r>
          </a:p>
          <a:p>
            <a:pPr>
              <a:spcBef>
                <a:spcPct val="50000"/>
              </a:spcBef>
              <a:defRPr/>
            </a:pPr>
            <a:r>
              <a:rPr lang="ja-JP" altLang="en-US" sz="1000">
                <a:latin typeface="HGPｺﾞｼｯｸM" pitchFamily="50" charset="-128"/>
                <a:ea typeface="HGPｺﾞｼｯｸM" pitchFamily="50" charset="-128"/>
              </a:rPr>
              <a:t>例：</a:t>
            </a:r>
          </a:p>
        </p:txBody>
      </p:sp>
      <p:sp>
        <p:nvSpPr>
          <p:cNvPr id="24590" name="AutoShape 18"/>
          <p:cNvSpPr>
            <a:spLocks noChangeArrowheads="1"/>
          </p:cNvSpPr>
          <p:nvPr/>
        </p:nvSpPr>
        <p:spPr bwMode="auto">
          <a:xfrm>
            <a:off x="7616826" y="5300665"/>
            <a:ext cx="576263" cy="288925"/>
          </a:xfrm>
          <a:prstGeom prst="flowChartDisplay">
            <a:avLst/>
          </a:prstGeom>
          <a:noFill/>
          <a:ln w="9525">
            <a:solidFill>
              <a:schemeClr val="tx1"/>
            </a:solidFill>
            <a:miter lim="800000"/>
            <a:headEnd/>
            <a:tailEnd/>
          </a:ln>
        </p:spPr>
        <p:txBody>
          <a:bodyPr wrap="none" anchor="ctr"/>
          <a:lstStyle/>
          <a:p>
            <a:endParaRPr lang="ja-JP" altLang="en-US">
              <a:latin typeface="HGPｺﾞｼｯｸM" pitchFamily="50" charset="-128"/>
              <a:ea typeface="HGPｺﾞｼｯｸM" pitchFamily="50" charset="-128"/>
            </a:endParaRPr>
          </a:p>
        </p:txBody>
      </p:sp>
      <p:sp>
        <p:nvSpPr>
          <p:cNvPr id="123923" name="Text Box 19"/>
          <p:cNvSpPr txBox="1">
            <a:spLocks noChangeArrowheads="1"/>
          </p:cNvSpPr>
          <p:nvPr/>
        </p:nvSpPr>
        <p:spPr bwMode="auto">
          <a:xfrm>
            <a:off x="8266113" y="5300664"/>
            <a:ext cx="1295400" cy="246221"/>
          </a:xfrm>
          <a:prstGeom prst="rect">
            <a:avLst/>
          </a:prstGeom>
          <a:noFill/>
          <a:ln>
            <a:noFill/>
          </a:ln>
          <a:effectLst>
            <a:prstShdw prst="shdw17" dist="17961" dir="2700000">
              <a:schemeClr val="accent1">
                <a:gamma/>
                <a:shade val="60000"/>
                <a:invGamma/>
              </a:schemeClr>
            </a:prstShdw>
          </a:effectLst>
          <a:extLst/>
        </p:spPr>
        <p:txBody>
          <a:bodyPr>
            <a:spAutoFit/>
          </a:bodyPr>
          <a:lstStyle/>
          <a:p>
            <a:pPr>
              <a:spcBef>
                <a:spcPct val="50000"/>
              </a:spcBef>
              <a:defRPr/>
            </a:pPr>
            <a:r>
              <a:rPr lang="ja-JP" altLang="en-US" sz="1000">
                <a:latin typeface="HGPｺﾞｼｯｸM" pitchFamily="50" charset="-128"/>
                <a:ea typeface="HGPｺﾞｼｯｸM" pitchFamily="50" charset="-128"/>
              </a:rPr>
              <a:t>システム処理を示す</a:t>
            </a:r>
          </a:p>
        </p:txBody>
      </p:sp>
      <p:sp>
        <p:nvSpPr>
          <p:cNvPr id="24592" name="Oval 20"/>
          <p:cNvSpPr>
            <a:spLocks noChangeArrowheads="1"/>
          </p:cNvSpPr>
          <p:nvPr/>
        </p:nvSpPr>
        <p:spPr bwMode="auto">
          <a:xfrm>
            <a:off x="7616826" y="5734050"/>
            <a:ext cx="576263" cy="287338"/>
          </a:xfrm>
          <a:prstGeom prst="ellipse">
            <a:avLst/>
          </a:prstGeom>
          <a:noFill/>
          <a:ln w="9525">
            <a:solidFill>
              <a:schemeClr val="tx1"/>
            </a:solidFill>
            <a:round/>
            <a:headEnd/>
            <a:tailEnd/>
          </a:ln>
        </p:spPr>
        <p:txBody>
          <a:bodyPr wrap="none" anchor="ctr"/>
          <a:lstStyle/>
          <a:p>
            <a:endParaRPr lang="ja-JP" altLang="en-US">
              <a:latin typeface="HGPｺﾞｼｯｸM" pitchFamily="50" charset="-128"/>
              <a:ea typeface="HGPｺﾞｼｯｸM" pitchFamily="50" charset="-128"/>
            </a:endParaRPr>
          </a:p>
        </p:txBody>
      </p:sp>
      <p:sp>
        <p:nvSpPr>
          <p:cNvPr id="123925" name="Text Box 21"/>
          <p:cNvSpPr txBox="1">
            <a:spLocks noChangeArrowheads="1"/>
          </p:cNvSpPr>
          <p:nvPr/>
        </p:nvSpPr>
        <p:spPr bwMode="auto">
          <a:xfrm>
            <a:off x="8266113" y="5734052"/>
            <a:ext cx="1295400" cy="244475"/>
          </a:xfrm>
          <a:prstGeom prst="rect">
            <a:avLst/>
          </a:prstGeom>
          <a:noFill/>
          <a:ln>
            <a:noFill/>
          </a:ln>
          <a:effectLst>
            <a:prstShdw prst="shdw17" dist="17961" dir="2700000">
              <a:schemeClr val="accent1">
                <a:gamma/>
                <a:shade val="60000"/>
                <a:invGamma/>
              </a:schemeClr>
            </a:prstShdw>
          </a:effectLst>
          <a:extLst/>
        </p:spPr>
        <p:txBody>
          <a:bodyPr>
            <a:spAutoFit/>
          </a:bodyPr>
          <a:lstStyle/>
          <a:p>
            <a:pPr>
              <a:spcBef>
                <a:spcPct val="50000"/>
              </a:spcBef>
              <a:defRPr/>
            </a:pPr>
            <a:r>
              <a:rPr lang="ja-JP" altLang="en-US" sz="1000">
                <a:latin typeface="HGPｺﾞｼｯｸM" pitchFamily="50" charset="-128"/>
                <a:ea typeface="HGPｺﾞｼｯｸM" pitchFamily="50" charset="-128"/>
              </a:rPr>
              <a:t>手作業を示す</a:t>
            </a:r>
          </a:p>
        </p:txBody>
      </p:sp>
      <p:sp>
        <p:nvSpPr>
          <p:cNvPr id="18" name="スライド番号プレースホルダ 17"/>
          <p:cNvSpPr>
            <a:spLocks noGrp="1"/>
          </p:cNvSpPr>
          <p:nvPr>
            <p:ph type="sldNum" sz="quarter" idx="12"/>
          </p:nvPr>
        </p:nvSpPr>
        <p:spPr/>
        <p:txBody>
          <a:bodyPr/>
          <a:lstStyle/>
          <a:p>
            <a:pPr>
              <a:defRPr/>
            </a:pPr>
            <a:fld id="{D621E1BB-622A-4911-850A-7B92612ABE57}" type="slidenum">
              <a:rPr lang="ja-JP" altLang="en-US" smtClean="0"/>
              <a:pPr>
                <a:defRPr/>
              </a:pPr>
              <a:t>21</a:t>
            </a:fld>
            <a:endParaRPr lang="en-US" altLang="ja-JP"/>
          </a:p>
        </p:txBody>
      </p:sp>
      <p:sp>
        <p:nvSpPr>
          <p:cNvPr id="20" name="Rectangle 2"/>
          <p:cNvSpPr txBox="1">
            <a:spLocks noChangeArrowheads="1"/>
          </p:cNvSpPr>
          <p:nvPr/>
        </p:nvSpPr>
        <p:spPr bwMode="auto">
          <a:xfrm>
            <a:off x="495300" y="404813"/>
            <a:ext cx="9410700" cy="792162"/>
          </a:xfrm>
          <a:prstGeom prst="rect">
            <a:avLst/>
          </a:prstGeom>
          <a:noFill/>
          <a:ln>
            <a:miter lim="800000"/>
            <a:headEnd/>
            <a:tailEnd/>
          </a:ln>
        </p:spPr>
        <p:txBody>
          <a:bodyPr vert="horz" wrap="square" lIns="91440" tIns="45720" rIns="91440" bIns="45720" numCol="1" anchor="ctr" anchorCtr="0" compatLnSpc="1">
            <a:prstTxWarp prst="textNoShape">
              <a:avLst/>
            </a:prstTxWarp>
          </a:bodyPr>
          <a:lstStyle/>
          <a:p>
            <a:pPr eaLnBrk="1" hangingPunct="1"/>
            <a:r>
              <a:rPr kumimoji="1" lang="ja-JP" altLang="en-US" sz="2800" b="1" kern="0" dirty="0" smtClean="0">
                <a:solidFill>
                  <a:prstClr val="black"/>
                </a:solidFill>
                <a:latin typeface="HGPｺﾞｼｯｸM" pitchFamily="50" charset="-128"/>
                <a:ea typeface="HGPｺﾞｼｯｸM" pitchFamily="50" charset="-128"/>
                <a:cs typeface="+mj-cs"/>
              </a:rPr>
              <a:t>７</a:t>
            </a:r>
            <a:r>
              <a:rPr kumimoji="1" lang="ja-JP" altLang="ja-JP" sz="2800" b="1" kern="0" dirty="0" smtClean="0">
                <a:solidFill>
                  <a:prstClr val="black"/>
                </a:solidFill>
                <a:latin typeface="HGPｺﾞｼｯｸM" pitchFamily="50" charset="-128"/>
                <a:ea typeface="HGPｺﾞｼｯｸM" pitchFamily="50" charset="-128"/>
                <a:cs typeface="+mj-cs"/>
              </a:rPr>
              <a:t>．</a:t>
            </a:r>
            <a:r>
              <a:rPr kumimoji="1" lang="ja-JP" altLang="en-US" sz="2800" b="1" kern="0" dirty="0" smtClean="0">
                <a:solidFill>
                  <a:prstClr val="black"/>
                </a:solidFill>
                <a:latin typeface="HGPｺﾞｼｯｸM" pitchFamily="50" charset="-128"/>
                <a:ea typeface="HGPｺﾞｼｯｸM" pitchFamily="50" charset="-128"/>
                <a:cs typeface="+mj-cs"/>
              </a:rPr>
              <a:t>主なＥＡドキュメントの作成方法　</a:t>
            </a:r>
            <a:r>
              <a:rPr kumimoji="1" lang="ja-JP" altLang="en-US" sz="2400" b="1" kern="0" dirty="0" smtClean="0">
                <a:solidFill>
                  <a:prstClr val="black"/>
                </a:solidFill>
                <a:latin typeface="HGPｺﾞｼｯｸM" pitchFamily="50" charset="-128"/>
                <a:ea typeface="HGPｺﾞｼｯｸM" pitchFamily="50" charset="-128"/>
                <a:cs typeface="+mj-cs"/>
              </a:rPr>
              <a:t>～</a:t>
            </a:r>
            <a:r>
              <a:rPr kumimoji="1" lang="en-US" altLang="ja-JP" sz="2400" b="1" kern="0" dirty="0" smtClean="0">
                <a:solidFill>
                  <a:prstClr val="black"/>
                </a:solidFill>
                <a:latin typeface="HGPｺﾞｼｯｸM" pitchFamily="50" charset="-128"/>
                <a:ea typeface="HGPｺﾞｼｯｸM" pitchFamily="50" charset="-128"/>
                <a:cs typeface="+mj-cs"/>
              </a:rPr>
              <a:t>WFA</a:t>
            </a:r>
            <a:r>
              <a:rPr kumimoji="1" lang="ja-JP" altLang="en-US" sz="2400" b="1" kern="0" dirty="0" smtClean="0">
                <a:solidFill>
                  <a:prstClr val="black"/>
                </a:solidFill>
                <a:latin typeface="HGPｺﾞｼｯｸM" pitchFamily="50" charset="-128"/>
                <a:ea typeface="HGPｺﾞｼｯｸM" pitchFamily="50" charset="-128"/>
                <a:cs typeface="+mj-cs"/>
              </a:rPr>
              <a:t>②～</a:t>
            </a:r>
            <a:endParaRPr kumimoji="1" lang="ja-JP" altLang="ja-JP" sz="2800" b="1" i="0" u="none" strike="noStrike" kern="0" cap="none" spc="0" normalizeH="0" baseline="0" noProof="0" dirty="0" smtClean="0">
              <a:ln>
                <a:noFill/>
              </a:ln>
              <a:solidFill>
                <a:schemeClr val="tx1"/>
              </a:solidFill>
              <a:effectLst/>
              <a:uLnTx/>
              <a:uFillTx/>
              <a:latin typeface="HGPｺﾞｼｯｸM" pitchFamily="50" charset="-128"/>
              <a:ea typeface="HGPｺﾞｼｯｸM" pitchFamily="50" charset="-128"/>
              <a:cs typeface="+mj-cs"/>
            </a:endParaRPr>
          </a:p>
        </p:txBody>
      </p:sp>
      <p:sp>
        <p:nvSpPr>
          <p:cNvPr id="21" name="フッター プレースホルダ 50"/>
          <p:cNvSpPr txBox="1">
            <a:spLocks/>
          </p:cNvSpPr>
          <p:nvPr/>
        </p:nvSpPr>
        <p:spPr>
          <a:xfrm>
            <a:off x="3002784" y="6417360"/>
            <a:ext cx="3900433" cy="252000"/>
          </a:xfrm>
          <a:prstGeom prst="rect">
            <a:avLst/>
          </a:prstGeom>
        </p:spPr>
        <p:txBody>
          <a:bodyPr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ja-JP" sz="1000" b="0" i="0" u="none" strike="noStrike" kern="1200" cap="none" spc="0" normalizeH="0" baseline="0" noProof="0" smtClean="0">
                <a:ln>
                  <a:noFill/>
                </a:ln>
                <a:solidFill>
                  <a:schemeClr val="tx1"/>
                </a:solidFill>
                <a:effectLst/>
                <a:uLnTx/>
                <a:uFillTx/>
                <a:latin typeface="+mj-ea"/>
                <a:ea typeface="+mj-ea"/>
                <a:cs typeface="+mn-cs"/>
              </a:rPr>
              <a:t>4-1 </a:t>
            </a:r>
            <a:r>
              <a:rPr kumimoji="0" lang="ja-JP" altLang="en-US" sz="1000" b="0" i="0" u="none" strike="noStrike" kern="1200" cap="none" spc="0" normalizeH="0" baseline="0" noProof="0" smtClean="0">
                <a:ln>
                  <a:noFill/>
                </a:ln>
                <a:solidFill>
                  <a:schemeClr val="tx1"/>
                </a:solidFill>
                <a:effectLst/>
                <a:uLnTx/>
                <a:uFillTx/>
                <a:latin typeface="+mj-ea"/>
                <a:ea typeface="+mj-ea"/>
                <a:cs typeface="+mn-cs"/>
              </a:rPr>
              <a:t>住民視点の行政サービス提供に向けた業務分析手法</a:t>
            </a:r>
            <a:endParaRPr kumimoji="0" lang="en-US" altLang="ja-JP" sz="1000" b="0" i="0" u="none" strike="noStrike" kern="1200" cap="none" spc="0" normalizeH="0" baseline="0" noProof="0" dirty="0">
              <a:ln>
                <a:noFill/>
              </a:ln>
              <a:solidFill>
                <a:schemeClr val="tx1"/>
              </a:solidFill>
              <a:effectLst/>
              <a:uLnTx/>
              <a:uFillTx/>
              <a:latin typeface="+mj-ea"/>
              <a:ea typeface="+mj-ea"/>
              <a:cs typeface="+mn-cs"/>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3"/>
          <p:cNvSpPr>
            <a:spLocks noGrp="1" noChangeArrowheads="1"/>
          </p:cNvSpPr>
          <p:nvPr>
            <p:ph type="body" idx="4294967295"/>
          </p:nvPr>
        </p:nvSpPr>
        <p:spPr bwMode="auto">
          <a:xfrm>
            <a:off x="544513" y="1196975"/>
            <a:ext cx="9361487" cy="538163"/>
          </a:xfrm>
          <a:prstGeom prst="rect">
            <a:avLst/>
          </a:prstGeom>
          <a:extLst/>
        </p:spPr>
        <p:txBody>
          <a:bodyPr/>
          <a:lstStyle/>
          <a:p>
            <a:pPr>
              <a:defRPr/>
            </a:pPr>
            <a:r>
              <a:rPr lang="ja-JP" altLang="en-US" sz="2400" dirty="0" smtClean="0"/>
              <a:t>参照モデルの活用</a:t>
            </a:r>
            <a:endParaRPr lang="en-US" altLang="ja-JP" sz="2400" dirty="0" smtClean="0"/>
          </a:p>
          <a:p>
            <a:pPr>
              <a:defRPr/>
            </a:pPr>
            <a:endParaRPr lang="en-US" altLang="ja-JP" sz="2400" dirty="0"/>
          </a:p>
          <a:p>
            <a:pPr>
              <a:defRPr/>
            </a:pPr>
            <a:endParaRPr lang="en-US" altLang="ja-JP" sz="2400" dirty="0" smtClean="0"/>
          </a:p>
          <a:p>
            <a:pPr>
              <a:defRPr/>
            </a:pPr>
            <a:endParaRPr lang="en-US" altLang="ja-JP" sz="2400" dirty="0"/>
          </a:p>
          <a:p>
            <a:pPr>
              <a:defRPr/>
            </a:pPr>
            <a:endParaRPr lang="en-US" altLang="ja-JP" sz="2400" dirty="0" smtClean="0"/>
          </a:p>
          <a:p>
            <a:pPr>
              <a:defRPr/>
            </a:pPr>
            <a:endParaRPr lang="en-US" altLang="ja-JP" sz="2400" dirty="0"/>
          </a:p>
          <a:p>
            <a:pPr>
              <a:defRPr/>
            </a:pPr>
            <a:endParaRPr lang="en-US" altLang="ja-JP" sz="2400" dirty="0" smtClean="0"/>
          </a:p>
          <a:p>
            <a:pPr marL="0" indent="0">
              <a:buFont typeface="Wingdings" pitchFamily="2" charset="2"/>
              <a:buNone/>
              <a:defRPr/>
            </a:pPr>
            <a:endParaRPr lang="en-US" altLang="ja-JP" sz="1400" dirty="0" smtClean="0"/>
          </a:p>
        </p:txBody>
      </p:sp>
      <p:sp>
        <p:nvSpPr>
          <p:cNvPr id="34" name="テキスト ボックス 33"/>
          <p:cNvSpPr txBox="1"/>
          <p:nvPr/>
        </p:nvSpPr>
        <p:spPr>
          <a:xfrm>
            <a:off x="6177137" y="2132857"/>
            <a:ext cx="3528392" cy="2462213"/>
          </a:xfrm>
          <a:prstGeom prst="rect">
            <a:avLst/>
          </a:prstGeom>
        </p:spPr>
        <p:style>
          <a:lnRef idx="1">
            <a:schemeClr val="accent6"/>
          </a:lnRef>
          <a:fillRef idx="2">
            <a:schemeClr val="accent6"/>
          </a:fillRef>
          <a:effectRef idx="1">
            <a:schemeClr val="accent6"/>
          </a:effectRef>
          <a:fontRef idx="minor">
            <a:schemeClr val="dk1"/>
          </a:fontRef>
        </p:style>
        <p:txBody>
          <a:bodyPr wrap="square" lIns="0" tIns="0" rIns="0" bIns="0" rtlCol="0">
            <a:spAutoFit/>
          </a:bodyPr>
          <a:lstStyle/>
          <a:p>
            <a:r>
              <a:rPr kumimoji="1" lang="ja-JP" altLang="en-US" sz="2000" dirty="0" smtClean="0"/>
              <a:t>地域情報プラットフォームでは</a:t>
            </a:r>
            <a:r>
              <a:rPr kumimoji="1" lang="en-US" altLang="ja-JP" sz="2000" dirty="0" smtClean="0"/>
              <a:t>26</a:t>
            </a:r>
            <a:r>
              <a:rPr kumimoji="1" lang="ja-JP" altLang="en-US" sz="2000" dirty="0" smtClean="0"/>
              <a:t>業務についてＤＦＤが用意されているため、特定</a:t>
            </a:r>
            <a:r>
              <a:rPr kumimoji="1" lang="ja-JP" altLang="en-US" sz="2000" dirty="0"/>
              <a:t>個人情報保護</a:t>
            </a:r>
            <a:r>
              <a:rPr kumimoji="1" lang="ja-JP" altLang="en-US" sz="2000" dirty="0" smtClean="0"/>
              <a:t>評価や特定個人情報の安全管理措置における業務フローの参照モデルとして活用できる。</a:t>
            </a:r>
            <a:endParaRPr kumimoji="1" lang="en-US" altLang="ja-JP" sz="2000" dirty="0" smtClean="0"/>
          </a:p>
          <a:p>
            <a:r>
              <a:rPr kumimoji="1" lang="ja-JP" altLang="en-US" sz="2000" dirty="0" smtClean="0"/>
              <a:t>また</a:t>
            </a:r>
            <a:r>
              <a:rPr kumimoji="1" lang="en-US" altLang="ja-JP" sz="2000" dirty="0" smtClean="0"/>
              <a:t>Ver3.0</a:t>
            </a:r>
            <a:r>
              <a:rPr kumimoji="1" lang="ja-JP" altLang="en-US" sz="2000" dirty="0" smtClean="0"/>
              <a:t>では別表２の団体間の情報連携にも対応している。</a:t>
            </a:r>
          </a:p>
        </p:txBody>
      </p:sp>
      <p:pic>
        <p:nvPicPr>
          <p:cNvPr id="25634" name="Picture 34"/>
          <p:cNvPicPr>
            <a:picLocks noChangeAspect="1" noChangeArrowheads="1"/>
          </p:cNvPicPr>
          <p:nvPr/>
        </p:nvPicPr>
        <p:blipFill>
          <a:blip r:embed="rId3" cstate="print"/>
          <a:srcRect/>
          <a:stretch>
            <a:fillRect/>
          </a:stretch>
        </p:blipFill>
        <p:spPr bwMode="auto">
          <a:xfrm>
            <a:off x="344488" y="1700809"/>
            <a:ext cx="6192688" cy="4220847"/>
          </a:xfrm>
          <a:prstGeom prst="rect">
            <a:avLst/>
          </a:prstGeom>
          <a:noFill/>
          <a:ln w="9525">
            <a:noFill/>
            <a:miter lim="800000"/>
            <a:headEnd/>
            <a:tailEnd/>
          </a:ln>
          <a:effectLst/>
        </p:spPr>
      </p:pic>
      <p:sp>
        <p:nvSpPr>
          <p:cNvPr id="6" name="スライド番号プレースホルダ 5"/>
          <p:cNvSpPr>
            <a:spLocks noGrp="1"/>
          </p:cNvSpPr>
          <p:nvPr>
            <p:ph type="sldNum" sz="quarter" idx="12"/>
          </p:nvPr>
        </p:nvSpPr>
        <p:spPr/>
        <p:txBody>
          <a:bodyPr/>
          <a:lstStyle/>
          <a:p>
            <a:pPr>
              <a:defRPr/>
            </a:pPr>
            <a:fld id="{D621E1BB-622A-4911-850A-7B92612ABE57}" type="slidenum">
              <a:rPr lang="ja-JP" altLang="en-US" smtClean="0"/>
              <a:pPr>
                <a:defRPr/>
              </a:pPr>
              <a:t>22</a:t>
            </a:fld>
            <a:endParaRPr lang="en-US" altLang="ja-JP"/>
          </a:p>
        </p:txBody>
      </p:sp>
      <p:sp>
        <p:nvSpPr>
          <p:cNvPr id="8" name="Rectangle 2"/>
          <p:cNvSpPr txBox="1">
            <a:spLocks noChangeArrowheads="1"/>
          </p:cNvSpPr>
          <p:nvPr/>
        </p:nvSpPr>
        <p:spPr bwMode="auto">
          <a:xfrm>
            <a:off x="495300" y="404813"/>
            <a:ext cx="9410700" cy="792162"/>
          </a:xfrm>
          <a:prstGeom prst="rect">
            <a:avLst/>
          </a:prstGeom>
          <a:noFill/>
          <a:ln>
            <a:miter lim="800000"/>
            <a:headEnd/>
            <a:tailEnd/>
          </a:ln>
        </p:spPr>
        <p:txBody>
          <a:bodyPr vert="horz" wrap="square" lIns="91440" tIns="45720" rIns="91440" bIns="45720" numCol="1" anchor="ctr" anchorCtr="0" compatLnSpc="1">
            <a:prstTxWarp prst="textNoShape">
              <a:avLst/>
            </a:prstTxWarp>
          </a:bodyPr>
          <a:lstStyle/>
          <a:p>
            <a:pPr eaLnBrk="1" hangingPunct="1"/>
            <a:r>
              <a:rPr kumimoji="1" lang="ja-JP" altLang="en-US" sz="2800" b="1" kern="0" dirty="0" smtClean="0">
                <a:solidFill>
                  <a:prstClr val="black"/>
                </a:solidFill>
                <a:latin typeface="HGPｺﾞｼｯｸM" pitchFamily="50" charset="-128"/>
                <a:ea typeface="HGPｺﾞｼｯｸM" pitchFamily="50" charset="-128"/>
                <a:cs typeface="+mj-cs"/>
              </a:rPr>
              <a:t>７</a:t>
            </a:r>
            <a:r>
              <a:rPr kumimoji="1" lang="ja-JP" altLang="ja-JP" sz="2800" b="1" kern="0" dirty="0" smtClean="0">
                <a:solidFill>
                  <a:prstClr val="black"/>
                </a:solidFill>
                <a:latin typeface="HGPｺﾞｼｯｸM" pitchFamily="50" charset="-128"/>
                <a:ea typeface="HGPｺﾞｼｯｸM" pitchFamily="50" charset="-128"/>
                <a:cs typeface="+mj-cs"/>
              </a:rPr>
              <a:t>．</a:t>
            </a:r>
            <a:r>
              <a:rPr kumimoji="1" lang="ja-JP" altLang="en-US" sz="2800" b="1" kern="0" dirty="0" smtClean="0">
                <a:solidFill>
                  <a:prstClr val="black"/>
                </a:solidFill>
                <a:latin typeface="HGPｺﾞｼｯｸM" pitchFamily="50" charset="-128"/>
                <a:ea typeface="HGPｺﾞｼｯｸM" pitchFamily="50" charset="-128"/>
                <a:cs typeface="+mj-cs"/>
              </a:rPr>
              <a:t>主なＥＡドキュメントの作成方法　</a:t>
            </a:r>
            <a:r>
              <a:rPr kumimoji="1" lang="ja-JP" altLang="en-US" sz="2400" b="1" kern="0" dirty="0" smtClean="0">
                <a:solidFill>
                  <a:prstClr val="black"/>
                </a:solidFill>
                <a:latin typeface="HGPｺﾞｼｯｸM" pitchFamily="50" charset="-128"/>
                <a:ea typeface="HGPｺﾞｼｯｸM" pitchFamily="50" charset="-128"/>
                <a:cs typeface="+mj-cs"/>
              </a:rPr>
              <a:t>～</a:t>
            </a:r>
            <a:r>
              <a:rPr lang="ja-JP" altLang="en-US" sz="2400" b="1" dirty="0" smtClean="0">
                <a:latin typeface="HGPｺﾞｼｯｸM" pitchFamily="50" charset="-128"/>
                <a:ea typeface="HGPｺﾞｼｯｸM" pitchFamily="50" charset="-128"/>
              </a:rPr>
              <a:t>手引き等の活用</a:t>
            </a:r>
            <a:r>
              <a:rPr kumimoji="1" lang="ja-JP" altLang="en-US" sz="2400" b="1" kern="0" dirty="0" smtClean="0">
                <a:solidFill>
                  <a:prstClr val="black"/>
                </a:solidFill>
                <a:latin typeface="HGPｺﾞｼｯｸM" pitchFamily="50" charset="-128"/>
                <a:ea typeface="HGPｺﾞｼｯｸM" pitchFamily="50" charset="-128"/>
                <a:cs typeface="+mj-cs"/>
              </a:rPr>
              <a:t>～</a:t>
            </a:r>
            <a:endParaRPr kumimoji="1" lang="ja-JP" altLang="ja-JP" sz="2800" b="1" i="0" u="none" strike="noStrike" kern="0" cap="none" spc="0" normalizeH="0" baseline="0" noProof="0" dirty="0" smtClean="0">
              <a:ln>
                <a:noFill/>
              </a:ln>
              <a:solidFill>
                <a:schemeClr val="tx1"/>
              </a:solidFill>
              <a:effectLst/>
              <a:uLnTx/>
              <a:uFillTx/>
              <a:latin typeface="HGPｺﾞｼｯｸM" pitchFamily="50" charset="-128"/>
              <a:ea typeface="HGPｺﾞｼｯｸM" pitchFamily="50" charset="-128"/>
              <a:cs typeface="+mj-cs"/>
            </a:endParaRPr>
          </a:p>
        </p:txBody>
      </p:sp>
      <p:sp>
        <p:nvSpPr>
          <p:cNvPr id="9" name="フッター プレースホルダ 50"/>
          <p:cNvSpPr txBox="1">
            <a:spLocks/>
          </p:cNvSpPr>
          <p:nvPr/>
        </p:nvSpPr>
        <p:spPr>
          <a:xfrm>
            <a:off x="3002784" y="6417360"/>
            <a:ext cx="3900433" cy="252000"/>
          </a:xfrm>
          <a:prstGeom prst="rect">
            <a:avLst/>
          </a:prstGeom>
        </p:spPr>
        <p:txBody>
          <a:bodyPr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ja-JP" sz="1000" b="0" i="0" u="none" strike="noStrike" kern="1200" cap="none" spc="0" normalizeH="0" baseline="0" noProof="0" smtClean="0">
                <a:ln>
                  <a:noFill/>
                </a:ln>
                <a:solidFill>
                  <a:schemeClr val="tx1"/>
                </a:solidFill>
                <a:effectLst/>
                <a:uLnTx/>
                <a:uFillTx/>
                <a:latin typeface="+mj-ea"/>
                <a:ea typeface="+mj-ea"/>
                <a:cs typeface="+mn-cs"/>
              </a:rPr>
              <a:t>4-1 </a:t>
            </a:r>
            <a:r>
              <a:rPr kumimoji="0" lang="ja-JP" altLang="en-US" sz="1000" b="0" i="0" u="none" strike="noStrike" kern="1200" cap="none" spc="0" normalizeH="0" baseline="0" noProof="0" smtClean="0">
                <a:ln>
                  <a:noFill/>
                </a:ln>
                <a:solidFill>
                  <a:schemeClr val="tx1"/>
                </a:solidFill>
                <a:effectLst/>
                <a:uLnTx/>
                <a:uFillTx/>
                <a:latin typeface="+mj-ea"/>
                <a:ea typeface="+mj-ea"/>
                <a:cs typeface="+mn-cs"/>
              </a:rPr>
              <a:t>住民視点の行政サービス提供に向けた業務分析手法</a:t>
            </a:r>
            <a:endParaRPr kumimoji="0" lang="en-US" altLang="ja-JP" sz="1000" b="0" i="0" u="none" strike="noStrike" kern="1200" cap="none" spc="0" normalizeH="0" baseline="0" noProof="0" dirty="0">
              <a:ln>
                <a:noFill/>
              </a:ln>
              <a:solidFill>
                <a:schemeClr val="tx1"/>
              </a:solidFill>
              <a:effectLst/>
              <a:uLnTx/>
              <a:uFillTx/>
              <a:latin typeface="+mj-ea"/>
              <a:ea typeface="+mj-ea"/>
              <a:cs typeface="+mn-cs"/>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3"/>
          <p:cNvSpPr>
            <a:spLocks noGrp="1" noChangeArrowheads="1"/>
          </p:cNvSpPr>
          <p:nvPr>
            <p:ph type="body" idx="4294967295"/>
          </p:nvPr>
        </p:nvSpPr>
        <p:spPr bwMode="auto">
          <a:xfrm>
            <a:off x="544513" y="1268413"/>
            <a:ext cx="9361487" cy="538162"/>
          </a:xfrm>
          <a:prstGeom prst="rect">
            <a:avLst/>
          </a:prstGeom>
          <a:noFill/>
          <a:ln>
            <a:miter lim="800000"/>
            <a:headEnd/>
            <a:tailEnd/>
          </a:ln>
        </p:spPr>
        <p:txBody>
          <a:bodyPr/>
          <a:lstStyle/>
          <a:p>
            <a:r>
              <a:rPr lang="ja-JP" altLang="en-US" sz="2400" dirty="0" smtClean="0"/>
              <a:t>分析ツールを利用した業務の見える化</a:t>
            </a:r>
          </a:p>
          <a:p>
            <a:pPr lvl="1"/>
            <a:r>
              <a:rPr lang="ja-JP" altLang="en-US" sz="2000" dirty="0" smtClean="0"/>
              <a:t>ＤＭＭ、ＤＦＤ：業務を抽象化、概念的に整理　⇒　全体最適化に利用</a:t>
            </a:r>
          </a:p>
          <a:p>
            <a:pPr lvl="1"/>
            <a:r>
              <a:rPr lang="ja-JP" altLang="en-US" sz="2000" dirty="0" smtClean="0"/>
              <a:t>ＷＦＡ：実際の業務の流れを忠実に再現　⇒　組織内業務改善に利用</a:t>
            </a:r>
          </a:p>
          <a:p>
            <a:pPr lvl="1"/>
            <a:r>
              <a:rPr lang="ja-JP" altLang="en-US" sz="2000" dirty="0" smtClean="0"/>
              <a:t>まずは、現状業務のＷＦＡ（業務流れ図）を作成し、</a:t>
            </a:r>
            <a:r>
              <a:rPr lang="ja-JP" altLang="en-US" sz="2000" dirty="0" smtClean="0">
                <a:solidFill>
                  <a:srgbClr val="FF0000"/>
                </a:solidFill>
              </a:rPr>
              <a:t>業務の見える化</a:t>
            </a:r>
            <a:r>
              <a:rPr lang="ja-JP" altLang="en-US" sz="2000" dirty="0" smtClean="0"/>
              <a:t>を実践！</a:t>
            </a:r>
          </a:p>
          <a:p>
            <a:endParaRPr lang="ja-JP" altLang="en-US" sz="2400" dirty="0" smtClean="0"/>
          </a:p>
        </p:txBody>
      </p:sp>
      <p:pic>
        <p:nvPicPr>
          <p:cNvPr id="26628" name="Picture 33" descr="MC900024465[1]"/>
          <p:cNvPicPr>
            <a:picLocks noChangeAspect="1" noChangeArrowheads="1"/>
          </p:cNvPicPr>
          <p:nvPr/>
        </p:nvPicPr>
        <p:blipFill>
          <a:blip r:embed="rId3" cstate="print"/>
          <a:srcRect/>
          <a:stretch>
            <a:fillRect/>
          </a:stretch>
        </p:blipFill>
        <p:spPr bwMode="auto">
          <a:xfrm>
            <a:off x="560389" y="5157788"/>
            <a:ext cx="1717675" cy="1003300"/>
          </a:xfrm>
          <a:prstGeom prst="rect">
            <a:avLst/>
          </a:prstGeom>
          <a:noFill/>
          <a:ln w="9525">
            <a:noFill/>
            <a:miter lim="800000"/>
            <a:headEnd/>
            <a:tailEnd/>
          </a:ln>
        </p:spPr>
      </p:pic>
      <p:sp>
        <p:nvSpPr>
          <p:cNvPr id="26629" name="AutoShape 34"/>
          <p:cNvSpPr>
            <a:spLocks noChangeArrowheads="1"/>
          </p:cNvSpPr>
          <p:nvPr/>
        </p:nvSpPr>
        <p:spPr bwMode="auto">
          <a:xfrm>
            <a:off x="1784351" y="4221165"/>
            <a:ext cx="1800225" cy="865187"/>
          </a:xfrm>
          <a:prstGeom prst="roundRect">
            <a:avLst>
              <a:gd name="adj" fmla="val 16667"/>
            </a:avLst>
          </a:prstGeom>
          <a:solidFill>
            <a:srgbClr val="F5DAC1"/>
          </a:solidFill>
          <a:ln w="9525">
            <a:noFill/>
            <a:round/>
            <a:headEnd/>
            <a:tailEnd/>
          </a:ln>
          <a:effectLst>
            <a:prstShdw prst="shdw17" dist="17961" dir="2700000">
              <a:srgbClr val="938374"/>
            </a:prstShdw>
          </a:effectLst>
        </p:spPr>
        <p:txBody>
          <a:bodyPr/>
          <a:lstStyle/>
          <a:p>
            <a:pPr algn="ctr"/>
            <a:r>
              <a:rPr lang="ja-JP" altLang="en-US">
                <a:latin typeface="HGPｺﾞｼｯｸM" pitchFamily="50" charset="-128"/>
                <a:ea typeface="HGPｺﾞｼｯｸM" pitchFamily="50" charset="-128"/>
              </a:rPr>
              <a:t>業務担当者へのヒアリング</a:t>
            </a:r>
          </a:p>
        </p:txBody>
      </p:sp>
      <p:sp>
        <p:nvSpPr>
          <p:cNvPr id="26630" name="AutoShape 35"/>
          <p:cNvSpPr>
            <a:spLocks noChangeArrowheads="1"/>
          </p:cNvSpPr>
          <p:nvPr/>
        </p:nvSpPr>
        <p:spPr bwMode="auto">
          <a:xfrm>
            <a:off x="703263" y="3211515"/>
            <a:ext cx="1657351" cy="865187"/>
          </a:xfrm>
          <a:prstGeom prst="roundRect">
            <a:avLst>
              <a:gd name="adj" fmla="val 16667"/>
            </a:avLst>
          </a:prstGeom>
          <a:solidFill>
            <a:srgbClr val="F5DAC1"/>
          </a:solidFill>
          <a:ln w="9525">
            <a:noFill/>
            <a:round/>
            <a:headEnd/>
            <a:tailEnd/>
          </a:ln>
          <a:effectLst>
            <a:prstShdw prst="shdw17" dist="17961" dir="2700000">
              <a:srgbClr val="938374"/>
            </a:prstShdw>
          </a:effectLst>
        </p:spPr>
        <p:txBody>
          <a:bodyPr/>
          <a:lstStyle/>
          <a:p>
            <a:pPr algn="ctr"/>
            <a:r>
              <a:rPr lang="ja-JP" altLang="en-US">
                <a:latin typeface="HGPｺﾞｼｯｸM" pitchFamily="50" charset="-128"/>
                <a:ea typeface="HGPｺﾞｼｯｸM" pitchFamily="50" charset="-128"/>
              </a:rPr>
              <a:t>調査対象業務</a:t>
            </a:r>
          </a:p>
          <a:p>
            <a:pPr algn="ctr"/>
            <a:r>
              <a:rPr lang="ja-JP" altLang="en-US">
                <a:latin typeface="HGPｺﾞｼｯｸM" pitchFamily="50" charset="-128"/>
                <a:ea typeface="HGPｺﾞｼｯｸM" pitchFamily="50" charset="-128"/>
              </a:rPr>
              <a:t>の決定</a:t>
            </a:r>
          </a:p>
        </p:txBody>
      </p:sp>
      <p:sp>
        <p:nvSpPr>
          <p:cNvPr id="26631" name="AutoShape 36"/>
          <p:cNvSpPr>
            <a:spLocks noChangeArrowheads="1"/>
          </p:cNvSpPr>
          <p:nvPr/>
        </p:nvSpPr>
        <p:spPr bwMode="auto">
          <a:xfrm>
            <a:off x="3081338" y="5229225"/>
            <a:ext cx="1871662" cy="865188"/>
          </a:xfrm>
          <a:prstGeom prst="roundRect">
            <a:avLst>
              <a:gd name="adj" fmla="val 16667"/>
            </a:avLst>
          </a:prstGeom>
          <a:solidFill>
            <a:srgbClr val="F5DAC1"/>
          </a:solidFill>
          <a:ln w="9525">
            <a:noFill/>
            <a:round/>
            <a:headEnd/>
            <a:tailEnd/>
          </a:ln>
          <a:effectLst>
            <a:prstShdw prst="shdw17" dist="17961" dir="2700000">
              <a:srgbClr val="938374"/>
            </a:prstShdw>
          </a:effectLst>
        </p:spPr>
        <p:txBody>
          <a:bodyPr/>
          <a:lstStyle/>
          <a:p>
            <a:pPr algn="ctr"/>
            <a:r>
              <a:rPr lang="ja-JP" altLang="en-US">
                <a:latin typeface="HGPｺﾞｼｯｸM" pitchFamily="50" charset="-128"/>
                <a:ea typeface="HGPｺﾞｼｯｸM" pitchFamily="50" charset="-128"/>
              </a:rPr>
              <a:t>ヒアリング結果のまとめ</a:t>
            </a:r>
          </a:p>
        </p:txBody>
      </p:sp>
      <p:sp>
        <p:nvSpPr>
          <p:cNvPr id="26632" name="AutoShape 37"/>
          <p:cNvSpPr>
            <a:spLocks noChangeArrowheads="1"/>
          </p:cNvSpPr>
          <p:nvPr/>
        </p:nvSpPr>
        <p:spPr bwMode="auto">
          <a:xfrm>
            <a:off x="4016376" y="2995613"/>
            <a:ext cx="1800225" cy="1009650"/>
          </a:xfrm>
          <a:prstGeom prst="roundRect">
            <a:avLst>
              <a:gd name="adj" fmla="val 16667"/>
            </a:avLst>
          </a:prstGeom>
          <a:solidFill>
            <a:srgbClr val="F5DAC1"/>
          </a:solidFill>
          <a:ln w="9525">
            <a:noFill/>
            <a:round/>
            <a:headEnd/>
            <a:tailEnd/>
          </a:ln>
          <a:effectLst>
            <a:prstShdw prst="shdw17" dist="17961" dir="2700000">
              <a:srgbClr val="938374"/>
            </a:prstShdw>
          </a:effectLst>
        </p:spPr>
        <p:txBody>
          <a:bodyPr/>
          <a:lstStyle/>
          <a:p>
            <a:pPr algn="ctr"/>
            <a:r>
              <a:rPr lang="ja-JP" altLang="en-US">
                <a:solidFill>
                  <a:srgbClr val="FF0000"/>
                </a:solidFill>
                <a:latin typeface="HGPｺﾞｼｯｸM" pitchFamily="50" charset="-128"/>
                <a:ea typeface="HGPｺﾞｼｯｸM" pitchFamily="50" charset="-128"/>
              </a:rPr>
              <a:t>共通の</a:t>
            </a:r>
            <a:endParaRPr lang="en-US" altLang="ja-JP">
              <a:solidFill>
                <a:srgbClr val="FF0000"/>
              </a:solidFill>
              <a:latin typeface="HGPｺﾞｼｯｸM" pitchFamily="50" charset="-128"/>
              <a:ea typeface="HGPｺﾞｼｯｸM" pitchFamily="50" charset="-128"/>
            </a:endParaRPr>
          </a:p>
          <a:p>
            <a:pPr algn="ctr"/>
            <a:r>
              <a:rPr lang="ja-JP" altLang="en-US">
                <a:solidFill>
                  <a:srgbClr val="FF0000"/>
                </a:solidFill>
                <a:latin typeface="HGPｺﾞｼｯｸM" pitchFamily="50" charset="-128"/>
                <a:ea typeface="HGPｺﾞｼｯｸM" pitchFamily="50" charset="-128"/>
              </a:rPr>
              <a:t>記載ルールを</a:t>
            </a:r>
            <a:endParaRPr lang="en-US" altLang="ja-JP">
              <a:solidFill>
                <a:srgbClr val="FF0000"/>
              </a:solidFill>
              <a:latin typeface="HGPｺﾞｼｯｸM" pitchFamily="50" charset="-128"/>
              <a:ea typeface="HGPｺﾞｼｯｸM" pitchFamily="50" charset="-128"/>
            </a:endParaRPr>
          </a:p>
          <a:p>
            <a:pPr algn="ctr"/>
            <a:r>
              <a:rPr lang="ja-JP" altLang="en-US">
                <a:solidFill>
                  <a:srgbClr val="FF0000"/>
                </a:solidFill>
                <a:latin typeface="HGPｺﾞｼｯｸM" pitchFamily="50" charset="-128"/>
                <a:ea typeface="HGPｺﾞｼｯｸM" pitchFamily="50" charset="-128"/>
              </a:rPr>
              <a:t>作成</a:t>
            </a:r>
          </a:p>
        </p:txBody>
      </p:sp>
      <p:pic>
        <p:nvPicPr>
          <p:cNvPr id="26633" name="Picture 38" descr="MC900445508[1]"/>
          <p:cNvPicPr>
            <a:picLocks noChangeAspect="1" noChangeArrowheads="1"/>
          </p:cNvPicPr>
          <p:nvPr/>
        </p:nvPicPr>
        <p:blipFill>
          <a:blip r:embed="rId4" cstate="print"/>
          <a:srcRect/>
          <a:stretch>
            <a:fillRect/>
          </a:stretch>
        </p:blipFill>
        <p:spPr bwMode="auto">
          <a:xfrm>
            <a:off x="7832725" y="4005265"/>
            <a:ext cx="1439863" cy="1246187"/>
          </a:xfrm>
          <a:prstGeom prst="rect">
            <a:avLst/>
          </a:prstGeom>
          <a:noFill/>
          <a:ln w="9525">
            <a:noFill/>
            <a:miter lim="800000"/>
            <a:headEnd/>
            <a:tailEnd/>
          </a:ln>
        </p:spPr>
      </p:pic>
      <p:sp>
        <p:nvSpPr>
          <p:cNvPr id="26634" name="AutoShape 39"/>
          <p:cNvSpPr>
            <a:spLocks noChangeArrowheads="1"/>
          </p:cNvSpPr>
          <p:nvPr/>
        </p:nvSpPr>
        <p:spPr bwMode="auto">
          <a:xfrm>
            <a:off x="7329488" y="5229225"/>
            <a:ext cx="1871662" cy="865188"/>
          </a:xfrm>
          <a:prstGeom prst="roundRect">
            <a:avLst>
              <a:gd name="adj" fmla="val 16667"/>
            </a:avLst>
          </a:prstGeom>
          <a:solidFill>
            <a:srgbClr val="F5DAC1"/>
          </a:solidFill>
          <a:ln w="9525">
            <a:noFill/>
            <a:round/>
            <a:headEnd/>
            <a:tailEnd/>
          </a:ln>
          <a:effectLst>
            <a:prstShdw prst="shdw17" dist="17961" dir="2700000">
              <a:srgbClr val="938374"/>
            </a:prstShdw>
          </a:effectLst>
        </p:spPr>
        <p:txBody>
          <a:bodyPr/>
          <a:lstStyle/>
          <a:p>
            <a:pPr algn="ctr"/>
            <a:r>
              <a:rPr lang="ja-JP" altLang="en-US">
                <a:latin typeface="HGPｺﾞｼｯｸM" pitchFamily="50" charset="-128"/>
                <a:ea typeface="HGPｺﾞｼｯｸM" pitchFamily="50" charset="-128"/>
              </a:rPr>
              <a:t>現状業務の分析</a:t>
            </a:r>
          </a:p>
          <a:p>
            <a:pPr algn="ctr"/>
            <a:r>
              <a:rPr lang="ja-JP" altLang="en-US">
                <a:latin typeface="HGPｺﾞｼｯｸM" pitchFamily="50" charset="-128"/>
                <a:ea typeface="HGPｺﾞｼｯｸM" pitchFamily="50" charset="-128"/>
              </a:rPr>
              <a:t>ディスカッション</a:t>
            </a:r>
          </a:p>
        </p:txBody>
      </p:sp>
      <p:sp>
        <p:nvSpPr>
          <p:cNvPr id="26635" name="AutoShape 40"/>
          <p:cNvSpPr>
            <a:spLocks noChangeArrowheads="1"/>
          </p:cNvSpPr>
          <p:nvPr/>
        </p:nvSpPr>
        <p:spPr bwMode="auto">
          <a:xfrm>
            <a:off x="5384801" y="4365625"/>
            <a:ext cx="1871663" cy="865188"/>
          </a:xfrm>
          <a:prstGeom prst="roundRect">
            <a:avLst>
              <a:gd name="adj" fmla="val 16667"/>
            </a:avLst>
          </a:prstGeom>
          <a:solidFill>
            <a:srgbClr val="F5DAC1"/>
          </a:solidFill>
          <a:ln w="9525">
            <a:noFill/>
            <a:round/>
            <a:headEnd/>
            <a:tailEnd/>
          </a:ln>
          <a:effectLst>
            <a:prstShdw prst="shdw17" dist="17961" dir="2700000">
              <a:srgbClr val="938374"/>
            </a:prstShdw>
          </a:effectLst>
        </p:spPr>
        <p:txBody>
          <a:bodyPr/>
          <a:lstStyle/>
          <a:p>
            <a:pPr algn="ctr"/>
            <a:r>
              <a:rPr lang="ja-JP" altLang="en-US">
                <a:latin typeface="HGPｺﾞｼｯｸM" pitchFamily="50" charset="-128"/>
                <a:ea typeface="HGPｺﾞｼｯｸM" pitchFamily="50" charset="-128"/>
              </a:rPr>
              <a:t>業務流れ図</a:t>
            </a:r>
          </a:p>
          <a:p>
            <a:pPr algn="ctr"/>
            <a:r>
              <a:rPr lang="ja-JP" altLang="en-US">
                <a:latin typeface="HGPｺﾞｼｯｸM" pitchFamily="50" charset="-128"/>
                <a:ea typeface="HGPｺﾞｼｯｸM" pitchFamily="50" charset="-128"/>
              </a:rPr>
              <a:t>（ＷＦＡ）の作成</a:t>
            </a:r>
          </a:p>
        </p:txBody>
      </p:sp>
      <p:cxnSp>
        <p:nvCxnSpPr>
          <p:cNvPr id="26636" name="AutoShape 44"/>
          <p:cNvCxnSpPr>
            <a:cxnSpLocks noChangeShapeType="1"/>
            <a:stCxn id="26630" idx="2"/>
            <a:endCxn id="26629" idx="1"/>
          </p:cNvCxnSpPr>
          <p:nvPr/>
        </p:nvCxnSpPr>
        <p:spPr bwMode="auto">
          <a:xfrm rot="16200000" flipH="1">
            <a:off x="1370013" y="4238626"/>
            <a:ext cx="576263" cy="252412"/>
          </a:xfrm>
          <a:prstGeom prst="curvedConnector2">
            <a:avLst/>
          </a:prstGeom>
          <a:noFill/>
          <a:ln w="28575">
            <a:solidFill>
              <a:srgbClr val="A50021"/>
            </a:solidFill>
            <a:round/>
            <a:headEnd/>
            <a:tailEnd type="triangle" w="med" len="med"/>
          </a:ln>
          <a:effectLst>
            <a:prstShdw prst="shdw17" dist="17961" dir="2700000">
              <a:srgbClr val="630014"/>
            </a:prstShdw>
          </a:effectLst>
        </p:spPr>
      </p:cxnSp>
      <p:cxnSp>
        <p:nvCxnSpPr>
          <p:cNvPr id="26637" name="AutoShape 45"/>
          <p:cNvCxnSpPr>
            <a:cxnSpLocks noChangeShapeType="1"/>
            <a:stCxn id="26629" idx="2"/>
            <a:endCxn id="26631" idx="1"/>
          </p:cNvCxnSpPr>
          <p:nvPr/>
        </p:nvCxnSpPr>
        <p:spPr bwMode="auto">
          <a:xfrm rot="16200000" flipH="1">
            <a:off x="2595564" y="5175251"/>
            <a:ext cx="574675" cy="396875"/>
          </a:xfrm>
          <a:prstGeom prst="curvedConnector2">
            <a:avLst/>
          </a:prstGeom>
          <a:noFill/>
          <a:ln w="28575">
            <a:solidFill>
              <a:srgbClr val="A50021"/>
            </a:solidFill>
            <a:round/>
            <a:headEnd/>
            <a:tailEnd type="triangle" w="med" len="med"/>
          </a:ln>
          <a:effectLst>
            <a:prstShdw prst="shdw17" dist="17961" dir="2700000">
              <a:srgbClr val="630014"/>
            </a:prstShdw>
          </a:effectLst>
        </p:spPr>
      </p:cxnSp>
      <p:cxnSp>
        <p:nvCxnSpPr>
          <p:cNvPr id="26638" name="AutoShape 46"/>
          <p:cNvCxnSpPr>
            <a:cxnSpLocks noChangeShapeType="1"/>
            <a:endCxn id="26632" idx="1"/>
          </p:cNvCxnSpPr>
          <p:nvPr/>
        </p:nvCxnSpPr>
        <p:spPr bwMode="auto">
          <a:xfrm rot="16200000" flipV="1">
            <a:off x="3224213" y="4292601"/>
            <a:ext cx="1800225" cy="215900"/>
          </a:xfrm>
          <a:prstGeom prst="curvedConnector4">
            <a:avLst>
              <a:gd name="adj1" fmla="val 35977"/>
              <a:gd name="adj2" fmla="val 205861"/>
            </a:avLst>
          </a:prstGeom>
          <a:noFill/>
          <a:ln w="28575">
            <a:solidFill>
              <a:srgbClr val="A50021"/>
            </a:solidFill>
            <a:round/>
            <a:headEnd/>
            <a:tailEnd type="triangle" w="med" len="med"/>
          </a:ln>
          <a:effectLst>
            <a:prstShdw prst="shdw17" dist="17961" dir="2700000">
              <a:srgbClr val="630014"/>
            </a:prstShdw>
          </a:effectLst>
        </p:spPr>
      </p:cxnSp>
      <p:cxnSp>
        <p:nvCxnSpPr>
          <p:cNvPr id="26639" name="AutoShape 47"/>
          <p:cNvCxnSpPr>
            <a:cxnSpLocks noChangeShapeType="1"/>
            <a:stCxn id="26632" idx="2"/>
            <a:endCxn id="26635" idx="1"/>
          </p:cNvCxnSpPr>
          <p:nvPr/>
        </p:nvCxnSpPr>
        <p:spPr bwMode="auto">
          <a:xfrm rot="16200000" flipH="1">
            <a:off x="4754563" y="4167188"/>
            <a:ext cx="792162" cy="468312"/>
          </a:xfrm>
          <a:prstGeom prst="curvedConnector2">
            <a:avLst/>
          </a:prstGeom>
          <a:noFill/>
          <a:ln w="28575">
            <a:solidFill>
              <a:srgbClr val="A50021"/>
            </a:solidFill>
            <a:round/>
            <a:headEnd/>
            <a:tailEnd type="triangle" w="med" len="med"/>
          </a:ln>
          <a:effectLst>
            <a:prstShdw prst="shdw17" dist="17961" dir="2700000">
              <a:srgbClr val="630014"/>
            </a:prstShdw>
          </a:effectLst>
        </p:spPr>
      </p:cxnSp>
      <p:cxnSp>
        <p:nvCxnSpPr>
          <p:cNvPr id="26640" name="AutoShape 48"/>
          <p:cNvCxnSpPr>
            <a:cxnSpLocks noChangeShapeType="1"/>
            <a:stCxn id="26635" idx="2"/>
            <a:endCxn id="26634" idx="1"/>
          </p:cNvCxnSpPr>
          <p:nvPr/>
        </p:nvCxnSpPr>
        <p:spPr bwMode="auto">
          <a:xfrm rot="16200000" flipH="1">
            <a:off x="6608763" y="4941889"/>
            <a:ext cx="431800" cy="1009650"/>
          </a:xfrm>
          <a:prstGeom prst="curvedConnector2">
            <a:avLst/>
          </a:prstGeom>
          <a:noFill/>
          <a:ln w="28575">
            <a:solidFill>
              <a:srgbClr val="A50021"/>
            </a:solidFill>
            <a:round/>
            <a:headEnd/>
            <a:tailEnd type="triangle" w="med" len="med"/>
          </a:ln>
          <a:effectLst>
            <a:prstShdw prst="shdw17" dist="17961" dir="2700000">
              <a:srgbClr val="630014"/>
            </a:prstShdw>
          </a:effectLst>
        </p:spPr>
      </p:cxnSp>
      <p:grpSp>
        <p:nvGrpSpPr>
          <p:cNvPr id="26641" name="Group 63"/>
          <p:cNvGrpSpPr>
            <a:grpSpLocks/>
          </p:cNvGrpSpPr>
          <p:nvPr/>
        </p:nvGrpSpPr>
        <p:grpSpPr bwMode="auto">
          <a:xfrm>
            <a:off x="5961064" y="3068638"/>
            <a:ext cx="1512887" cy="1079500"/>
            <a:chOff x="3800" y="1842"/>
            <a:chExt cx="998" cy="726"/>
          </a:xfrm>
        </p:grpSpPr>
        <p:sp>
          <p:nvSpPr>
            <p:cNvPr id="26644" name="AutoShape 50"/>
            <p:cNvSpPr>
              <a:spLocks noChangeArrowheads="1"/>
            </p:cNvSpPr>
            <p:nvPr/>
          </p:nvSpPr>
          <p:spPr bwMode="auto">
            <a:xfrm>
              <a:off x="4050" y="1888"/>
              <a:ext cx="227" cy="136"/>
            </a:xfrm>
            <a:prstGeom prst="flowChartDisplay">
              <a:avLst/>
            </a:prstGeom>
            <a:solidFill>
              <a:schemeClr val="bg1"/>
            </a:solidFill>
            <a:ln w="9525">
              <a:solidFill>
                <a:schemeClr val="tx1"/>
              </a:solidFill>
              <a:miter lim="800000"/>
              <a:headEnd/>
              <a:tailEnd/>
            </a:ln>
          </p:spPr>
          <p:txBody>
            <a:bodyPr wrap="none" anchor="ctr"/>
            <a:lstStyle/>
            <a:p>
              <a:endParaRPr lang="ja-JP" altLang="en-US">
                <a:latin typeface="HGPｺﾞｼｯｸM" pitchFamily="50" charset="-128"/>
                <a:ea typeface="HGPｺﾞｼｯｸM" pitchFamily="50" charset="-128"/>
              </a:endParaRPr>
            </a:p>
          </p:txBody>
        </p:sp>
        <p:sp>
          <p:nvSpPr>
            <p:cNvPr id="26645" name="AutoShape 52"/>
            <p:cNvSpPr>
              <a:spLocks noChangeArrowheads="1"/>
            </p:cNvSpPr>
            <p:nvPr/>
          </p:nvSpPr>
          <p:spPr bwMode="auto">
            <a:xfrm>
              <a:off x="4481" y="1888"/>
              <a:ext cx="227" cy="136"/>
            </a:xfrm>
            <a:prstGeom prst="flowChartMagneticDisk">
              <a:avLst/>
            </a:prstGeom>
            <a:solidFill>
              <a:schemeClr val="bg1"/>
            </a:solidFill>
            <a:ln w="9525">
              <a:solidFill>
                <a:schemeClr val="tx1"/>
              </a:solidFill>
              <a:round/>
              <a:headEnd/>
              <a:tailEnd/>
            </a:ln>
          </p:spPr>
          <p:txBody>
            <a:bodyPr wrap="none" anchor="ctr"/>
            <a:lstStyle/>
            <a:p>
              <a:endParaRPr lang="ja-JP" altLang="en-US">
                <a:latin typeface="HGPｺﾞｼｯｸM" pitchFamily="50" charset="-128"/>
                <a:ea typeface="HGPｺﾞｼｯｸM" pitchFamily="50" charset="-128"/>
              </a:endParaRPr>
            </a:p>
          </p:txBody>
        </p:sp>
        <p:sp>
          <p:nvSpPr>
            <p:cNvPr id="26646" name="AutoShape 53"/>
            <p:cNvSpPr>
              <a:spLocks noChangeArrowheads="1"/>
            </p:cNvSpPr>
            <p:nvPr/>
          </p:nvSpPr>
          <p:spPr bwMode="auto">
            <a:xfrm>
              <a:off x="3846" y="2432"/>
              <a:ext cx="182" cy="136"/>
            </a:xfrm>
            <a:prstGeom prst="flowChartDocument">
              <a:avLst/>
            </a:prstGeom>
            <a:solidFill>
              <a:schemeClr val="bg1"/>
            </a:solidFill>
            <a:ln w="9525">
              <a:solidFill>
                <a:schemeClr val="tx1"/>
              </a:solidFill>
              <a:miter lim="800000"/>
              <a:headEnd/>
              <a:tailEnd/>
            </a:ln>
          </p:spPr>
          <p:txBody>
            <a:bodyPr wrap="none" anchor="ctr"/>
            <a:lstStyle/>
            <a:p>
              <a:endParaRPr lang="ja-JP" altLang="en-US">
                <a:latin typeface="HGPｺﾞｼｯｸM" pitchFamily="50" charset="-128"/>
                <a:ea typeface="HGPｺﾞｼｯｸM" pitchFamily="50" charset="-128"/>
              </a:endParaRPr>
            </a:p>
          </p:txBody>
        </p:sp>
        <p:sp>
          <p:nvSpPr>
            <p:cNvPr id="26647" name="Oval 54"/>
            <p:cNvSpPr>
              <a:spLocks noChangeArrowheads="1"/>
            </p:cNvSpPr>
            <p:nvPr/>
          </p:nvSpPr>
          <p:spPr bwMode="auto">
            <a:xfrm>
              <a:off x="4027" y="2115"/>
              <a:ext cx="272" cy="136"/>
            </a:xfrm>
            <a:prstGeom prst="ellipse">
              <a:avLst/>
            </a:prstGeom>
            <a:solidFill>
              <a:schemeClr val="bg1"/>
            </a:solidFill>
            <a:ln w="9525">
              <a:solidFill>
                <a:schemeClr val="tx1"/>
              </a:solidFill>
              <a:round/>
              <a:headEnd/>
              <a:tailEnd/>
            </a:ln>
          </p:spPr>
          <p:txBody>
            <a:bodyPr wrap="none" anchor="ctr"/>
            <a:lstStyle/>
            <a:p>
              <a:endParaRPr lang="ja-JP" altLang="en-US">
                <a:latin typeface="HGPｺﾞｼｯｸM" pitchFamily="50" charset="-128"/>
                <a:ea typeface="HGPｺﾞｼｯｸM" pitchFamily="50" charset="-128"/>
              </a:endParaRPr>
            </a:p>
          </p:txBody>
        </p:sp>
        <p:sp>
          <p:nvSpPr>
            <p:cNvPr id="26648" name="AutoShape 55"/>
            <p:cNvSpPr>
              <a:spLocks noChangeArrowheads="1"/>
            </p:cNvSpPr>
            <p:nvPr/>
          </p:nvSpPr>
          <p:spPr bwMode="auto">
            <a:xfrm>
              <a:off x="4050" y="2387"/>
              <a:ext cx="227" cy="136"/>
            </a:xfrm>
            <a:prstGeom prst="flowChartDisplay">
              <a:avLst/>
            </a:prstGeom>
            <a:solidFill>
              <a:schemeClr val="bg1"/>
            </a:solidFill>
            <a:ln w="9525">
              <a:solidFill>
                <a:schemeClr val="tx1"/>
              </a:solidFill>
              <a:miter lim="800000"/>
              <a:headEnd/>
              <a:tailEnd/>
            </a:ln>
          </p:spPr>
          <p:txBody>
            <a:bodyPr wrap="none" anchor="ctr"/>
            <a:lstStyle/>
            <a:p>
              <a:endParaRPr lang="ja-JP" altLang="en-US">
                <a:latin typeface="HGPｺﾞｼｯｸM" pitchFamily="50" charset="-128"/>
                <a:ea typeface="HGPｺﾞｼｯｸM" pitchFamily="50" charset="-128"/>
              </a:endParaRPr>
            </a:p>
          </p:txBody>
        </p:sp>
        <p:cxnSp>
          <p:nvCxnSpPr>
            <p:cNvPr id="26649" name="AutoShape 56"/>
            <p:cNvCxnSpPr>
              <a:cxnSpLocks noChangeShapeType="1"/>
              <a:stCxn id="26644" idx="2"/>
              <a:endCxn id="26647" idx="0"/>
            </p:cNvCxnSpPr>
            <p:nvPr/>
          </p:nvCxnSpPr>
          <p:spPr bwMode="auto">
            <a:xfrm flipH="1">
              <a:off x="4163" y="2024"/>
              <a:ext cx="1" cy="91"/>
            </a:xfrm>
            <a:prstGeom prst="straightConnector1">
              <a:avLst/>
            </a:prstGeom>
            <a:noFill/>
            <a:ln w="9525">
              <a:solidFill>
                <a:schemeClr val="tx1"/>
              </a:solidFill>
              <a:round/>
              <a:headEnd/>
              <a:tailEnd type="triangle" w="med" len="med"/>
            </a:ln>
          </p:spPr>
        </p:cxnSp>
        <p:cxnSp>
          <p:nvCxnSpPr>
            <p:cNvPr id="26650" name="AutoShape 57"/>
            <p:cNvCxnSpPr>
              <a:cxnSpLocks noChangeShapeType="1"/>
              <a:stCxn id="26647" idx="4"/>
              <a:endCxn id="26648" idx="0"/>
            </p:cNvCxnSpPr>
            <p:nvPr/>
          </p:nvCxnSpPr>
          <p:spPr bwMode="auto">
            <a:xfrm>
              <a:off x="4163" y="2251"/>
              <a:ext cx="1" cy="136"/>
            </a:xfrm>
            <a:prstGeom prst="straightConnector1">
              <a:avLst/>
            </a:prstGeom>
            <a:noFill/>
            <a:ln w="9525">
              <a:solidFill>
                <a:schemeClr val="tx1"/>
              </a:solidFill>
              <a:round/>
              <a:headEnd/>
              <a:tailEnd type="triangle" w="med" len="med"/>
            </a:ln>
          </p:spPr>
        </p:cxnSp>
        <p:cxnSp>
          <p:nvCxnSpPr>
            <p:cNvPr id="26651" name="AutoShape 58"/>
            <p:cNvCxnSpPr>
              <a:cxnSpLocks noChangeShapeType="1"/>
              <a:stCxn id="26645" idx="2"/>
              <a:endCxn id="26644" idx="3"/>
            </p:cNvCxnSpPr>
            <p:nvPr/>
          </p:nvCxnSpPr>
          <p:spPr bwMode="auto">
            <a:xfrm flipH="1">
              <a:off x="4277" y="1956"/>
              <a:ext cx="204" cy="0"/>
            </a:xfrm>
            <a:prstGeom prst="straightConnector1">
              <a:avLst/>
            </a:prstGeom>
            <a:noFill/>
            <a:ln w="9525">
              <a:solidFill>
                <a:schemeClr val="tx1"/>
              </a:solidFill>
              <a:round/>
              <a:headEnd/>
              <a:tailEnd type="triangle" w="med" len="med"/>
            </a:ln>
          </p:spPr>
        </p:cxnSp>
        <p:sp>
          <p:nvSpPr>
            <p:cNvPr id="26652" name="AutoShape 59"/>
            <p:cNvSpPr>
              <a:spLocks noChangeArrowheads="1"/>
            </p:cNvSpPr>
            <p:nvPr/>
          </p:nvSpPr>
          <p:spPr bwMode="auto">
            <a:xfrm>
              <a:off x="4481" y="2387"/>
              <a:ext cx="227" cy="136"/>
            </a:xfrm>
            <a:prstGeom prst="flowChartMagneticDisk">
              <a:avLst/>
            </a:prstGeom>
            <a:solidFill>
              <a:schemeClr val="bg1"/>
            </a:solidFill>
            <a:ln w="9525">
              <a:solidFill>
                <a:schemeClr val="tx1"/>
              </a:solidFill>
              <a:round/>
              <a:headEnd/>
              <a:tailEnd/>
            </a:ln>
          </p:spPr>
          <p:txBody>
            <a:bodyPr wrap="none" anchor="ctr"/>
            <a:lstStyle/>
            <a:p>
              <a:endParaRPr lang="ja-JP" altLang="en-US">
                <a:latin typeface="HGPｺﾞｼｯｸM" pitchFamily="50" charset="-128"/>
                <a:ea typeface="HGPｺﾞｼｯｸM" pitchFamily="50" charset="-128"/>
              </a:endParaRPr>
            </a:p>
          </p:txBody>
        </p:sp>
        <p:cxnSp>
          <p:nvCxnSpPr>
            <p:cNvPr id="26653" name="AutoShape 60"/>
            <p:cNvCxnSpPr>
              <a:cxnSpLocks noChangeShapeType="1"/>
              <a:stCxn id="26652" idx="2"/>
              <a:endCxn id="26648" idx="3"/>
            </p:cNvCxnSpPr>
            <p:nvPr/>
          </p:nvCxnSpPr>
          <p:spPr bwMode="auto">
            <a:xfrm flipH="1">
              <a:off x="4277" y="2455"/>
              <a:ext cx="204" cy="0"/>
            </a:xfrm>
            <a:prstGeom prst="straightConnector1">
              <a:avLst/>
            </a:prstGeom>
            <a:noFill/>
            <a:ln w="9525">
              <a:solidFill>
                <a:schemeClr val="tx1"/>
              </a:solidFill>
              <a:round/>
              <a:headEnd/>
              <a:tailEnd type="triangle" w="med" len="med"/>
            </a:ln>
          </p:spPr>
        </p:cxnSp>
        <p:sp>
          <p:nvSpPr>
            <p:cNvPr id="26654" name="Rectangle 61"/>
            <p:cNvSpPr>
              <a:spLocks noChangeArrowheads="1"/>
            </p:cNvSpPr>
            <p:nvPr/>
          </p:nvSpPr>
          <p:spPr bwMode="auto">
            <a:xfrm>
              <a:off x="3800" y="1842"/>
              <a:ext cx="998" cy="726"/>
            </a:xfrm>
            <a:prstGeom prst="rect">
              <a:avLst/>
            </a:prstGeom>
            <a:noFill/>
            <a:ln w="9525">
              <a:solidFill>
                <a:schemeClr val="tx1"/>
              </a:solidFill>
              <a:miter lim="800000"/>
              <a:headEnd/>
              <a:tailEnd/>
            </a:ln>
          </p:spPr>
          <p:txBody>
            <a:bodyPr wrap="none" anchor="ctr"/>
            <a:lstStyle/>
            <a:p>
              <a:endParaRPr lang="ja-JP" altLang="en-US">
                <a:latin typeface="HGPｺﾞｼｯｸM" pitchFamily="50" charset="-128"/>
                <a:ea typeface="HGPｺﾞｼｯｸM" pitchFamily="50" charset="-128"/>
              </a:endParaRPr>
            </a:p>
          </p:txBody>
        </p:sp>
        <p:sp>
          <p:nvSpPr>
            <p:cNvPr id="26655" name="Line 62"/>
            <p:cNvSpPr>
              <a:spLocks noChangeShapeType="1"/>
            </p:cNvSpPr>
            <p:nvPr/>
          </p:nvSpPr>
          <p:spPr bwMode="auto">
            <a:xfrm>
              <a:off x="4390" y="1842"/>
              <a:ext cx="0" cy="726"/>
            </a:xfrm>
            <a:prstGeom prst="line">
              <a:avLst/>
            </a:prstGeom>
            <a:noFill/>
            <a:ln w="9525">
              <a:solidFill>
                <a:schemeClr val="tx1"/>
              </a:solidFill>
              <a:round/>
              <a:headEnd/>
              <a:tailEnd/>
            </a:ln>
          </p:spPr>
          <p:txBody>
            <a:bodyPr/>
            <a:lstStyle/>
            <a:p>
              <a:endParaRPr lang="ja-JP" altLang="en-US">
                <a:latin typeface="HGPｺﾞｼｯｸM" pitchFamily="50" charset="-128"/>
                <a:ea typeface="HGPｺﾞｼｯｸM" pitchFamily="50" charset="-128"/>
              </a:endParaRPr>
            </a:p>
          </p:txBody>
        </p:sp>
      </p:grpSp>
      <p:sp>
        <p:nvSpPr>
          <p:cNvPr id="26642" name="AutoShape 64"/>
          <p:cNvSpPr>
            <a:spLocks noChangeArrowheads="1"/>
          </p:cNvSpPr>
          <p:nvPr/>
        </p:nvSpPr>
        <p:spPr bwMode="auto">
          <a:xfrm>
            <a:off x="7761288" y="3068640"/>
            <a:ext cx="1871662" cy="720725"/>
          </a:xfrm>
          <a:prstGeom prst="wedgeRectCallout">
            <a:avLst>
              <a:gd name="adj1" fmla="val -66824"/>
              <a:gd name="adj2" fmla="val 79366"/>
            </a:avLst>
          </a:prstGeom>
          <a:solidFill>
            <a:srgbClr val="CFCFCF"/>
          </a:solidFill>
          <a:ln w="9525">
            <a:noFill/>
            <a:miter lim="800000"/>
            <a:headEnd/>
            <a:tailEnd/>
          </a:ln>
          <a:effectLst>
            <a:prstShdw prst="shdw17" dist="17961" dir="2700000">
              <a:srgbClr val="7C7C7C"/>
            </a:prstShdw>
          </a:effectLst>
        </p:spPr>
        <p:txBody>
          <a:bodyPr/>
          <a:lstStyle/>
          <a:p>
            <a:r>
              <a:rPr lang="ja-JP" altLang="en-US" sz="1400">
                <a:latin typeface="HGPｺﾞｼｯｸM" pitchFamily="50" charset="-128"/>
                <a:ea typeface="HGPｺﾞｼｯｸM" pitchFamily="50" charset="-128"/>
              </a:rPr>
              <a:t>　共通の様式として、関係者全員が理解できるようにする。</a:t>
            </a:r>
          </a:p>
        </p:txBody>
      </p:sp>
      <p:pic>
        <p:nvPicPr>
          <p:cNvPr id="26643" name="Picture 66" descr="MC900433883[1]"/>
          <p:cNvPicPr>
            <a:picLocks noChangeAspect="1" noChangeArrowheads="1"/>
          </p:cNvPicPr>
          <p:nvPr/>
        </p:nvPicPr>
        <p:blipFill>
          <a:blip r:embed="rId5" cstate="print"/>
          <a:srcRect/>
          <a:stretch>
            <a:fillRect/>
          </a:stretch>
        </p:blipFill>
        <p:spPr bwMode="auto">
          <a:xfrm>
            <a:off x="7545388" y="2924177"/>
            <a:ext cx="411162" cy="411163"/>
          </a:xfrm>
          <a:prstGeom prst="rect">
            <a:avLst/>
          </a:prstGeom>
          <a:noFill/>
          <a:ln w="9525">
            <a:noFill/>
            <a:miter lim="800000"/>
            <a:headEnd/>
            <a:tailEnd/>
          </a:ln>
        </p:spPr>
      </p:pic>
      <p:sp>
        <p:nvSpPr>
          <p:cNvPr id="32" name="スライド番号プレースホルダ 31"/>
          <p:cNvSpPr>
            <a:spLocks noGrp="1"/>
          </p:cNvSpPr>
          <p:nvPr>
            <p:ph type="sldNum" sz="quarter" idx="12"/>
          </p:nvPr>
        </p:nvSpPr>
        <p:spPr/>
        <p:txBody>
          <a:bodyPr/>
          <a:lstStyle/>
          <a:p>
            <a:pPr>
              <a:defRPr/>
            </a:pPr>
            <a:fld id="{D621E1BB-622A-4911-850A-7B92612ABE57}" type="slidenum">
              <a:rPr lang="ja-JP" altLang="en-US" smtClean="0"/>
              <a:pPr>
                <a:defRPr/>
              </a:pPr>
              <a:t>23</a:t>
            </a:fld>
            <a:endParaRPr lang="en-US" altLang="ja-JP"/>
          </a:p>
        </p:txBody>
      </p:sp>
      <p:sp>
        <p:nvSpPr>
          <p:cNvPr id="34" name="Rectangle 2"/>
          <p:cNvSpPr txBox="1">
            <a:spLocks noChangeArrowheads="1"/>
          </p:cNvSpPr>
          <p:nvPr/>
        </p:nvSpPr>
        <p:spPr bwMode="auto">
          <a:xfrm>
            <a:off x="495300" y="404813"/>
            <a:ext cx="9410700" cy="792162"/>
          </a:xfrm>
          <a:prstGeom prst="rect">
            <a:avLst/>
          </a:prstGeom>
          <a:noFill/>
          <a:ln>
            <a:miter lim="800000"/>
            <a:headEnd/>
            <a:tailEnd/>
          </a:ln>
        </p:spPr>
        <p:txBody>
          <a:bodyPr vert="horz" wrap="square" lIns="91440" tIns="45720" rIns="91440" bIns="45720" numCol="1" anchor="ctr" anchorCtr="0" compatLnSpc="1">
            <a:prstTxWarp prst="textNoShape">
              <a:avLst/>
            </a:prstTxWarp>
          </a:bodyPr>
          <a:lstStyle/>
          <a:p>
            <a:pPr eaLnBrk="1" hangingPunct="1"/>
            <a:r>
              <a:rPr lang="ja-JP" altLang="en-US" sz="2800" b="1" dirty="0" smtClean="0">
                <a:latin typeface="HGPｺﾞｼｯｸM" pitchFamily="50" charset="-128"/>
                <a:ea typeface="HGPｺﾞｼｯｸM" pitchFamily="50" charset="-128"/>
              </a:rPr>
              <a:t>８．業務の見える化の重要性</a:t>
            </a:r>
            <a:endParaRPr kumimoji="1" lang="ja-JP" altLang="ja-JP" sz="2800" b="1" i="0" u="none" strike="noStrike" kern="0" cap="none" spc="0" normalizeH="0" baseline="0" noProof="0" dirty="0" smtClean="0">
              <a:ln>
                <a:noFill/>
              </a:ln>
              <a:solidFill>
                <a:schemeClr val="tx1"/>
              </a:solidFill>
              <a:effectLst/>
              <a:uLnTx/>
              <a:uFillTx/>
              <a:latin typeface="HGPｺﾞｼｯｸM" pitchFamily="50" charset="-128"/>
              <a:ea typeface="HGPｺﾞｼｯｸM" pitchFamily="50" charset="-128"/>
              <a:cs typeface="+mj-cs"/>
            </a:endParaRPr>
          </a:p>
        </p:txBody>
      </p:sp>
      <p:sp>
        <p:nvSpPr>
          <p:cNvPr id="35" name="フッター プレースホルダ 50"/>
          <p:cNvSpPr txBox="1">
            <a:spLocks/>
          </p:cNvSpPr>
          <p:nvPr/>
        </p:nvSpPr>
        <p:spPr>
          <a:xfrm>
            <a:off x="3002784" y="6417360"/>
            <a:ext cx="3900433" cy="252000"/>
          </a:xfrm>
          <a:prstGeom prst="rect">
            <a:avLst/>
          </a:prstGeom>
        </p:spPr>
        <p:txBody>
          <a:bodyPr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ja-JP" sz="1000" b="0" i="0" u="none" strike="noStrike" kern="1200" cap="none" spc="0" normalizeH="0" baseline="0" noProof="0" smtClean="0">
                <a:ln>
                  <a:noFill/>
                </a:ln>
                <a:solidFill>
                  <a:schemeClr val="tx1"/>
                </a:solidFill>
                <a:effectLst/>
                <a:uLnTx/>
                <a:uFillTx/>
                <a:latin typeface="+mj-ea"/>
                <a:ea typeface="+mj-ea"/>
                <a:cs typeface="+mn-cs"/>
              </a:rPr>
              <a:t>4-1 </a:t>
            </a:r>
            <a:r>
              <a:rPr kumimoji="0" lang="ja-JP" altLang="en-US" sz="1000" b="0" i="0" u="none" strike="noStrike" kern="1200" cap="none" spc="0" normalizeH="0" baseline="0" noProof="0" smtClean="0">
                <a:ln>
                  <a:noFill/>
                </a:ln>
                <a:solidFill>
                  <a:schemeClr val="tx1"/>
                </a:solidFill>
                <a:effectLst/>
                <a:uLnTx/>
                <a:uFillTx/>
                <a:latin typeface="+mj-ea"/>
                <a:ea typeface="+mj-ea"/>
                <a:cs typeface="+mn-cs"/>
              </a:rPr>
              <a:t>住民視点の行政サービス提供に向けた業務分析手法</a:t>
            </a:r>
            <a:endParaRPr kumimoji="0" lang="en-US" altLang="ja-JP" sz="1000" b="0" i="0" u="none" strike="noStrike" kern="1200" cap="none" spc="0" normalizeH="0" baseline="0" noProof="0" dirty="0">
              <a:ln>
                <a:noFill/>
              </a:ln>
              <a:solidFill>
                <a:schemeClr val="tx1"/>
              </a:solidFill>
              <a:effectLst/>
              <a:uLnTx/>
              <a:uFillTx/>
              <a:latin typeface="+mj-ea"/>
              <a:ea typeface="+mj-ea"/>
              <a:cs typeface="+mn-cs"/>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noChangeArrowheads="1"/>
          </p:cNvSpPr>
          <p:nvPr>
            <p:ph type="body" idx="4294967295"/>
          </p:nvPr>
        </p:nvSpPr>
        <p:spPr bwMode="auto">
          <a:xfrm>
            <a:off x="495300" y="2060575"/>
            <a:ext cx="8915400" cy="2087563"/>
          </a:xfrm>
          <a:prstGeom prst="rect">
            <a:avLst/>
          </a:prstGeom>
          <a:noFill/>
          <a:ln>
            <a:miter lim="800000"/>
            <a:headEnd/>
            <a:tailEnd/>
          </a:ln>
        </p:spPr>
        <p:txBody>
          <a:bodyPr/>
          <a:lstStyle/>
          <a:p>
            <a:pPr>
              <a:lnSpc>
                <a:spcPct val="90000"/>
              </a:lnSpc>
            </a:pPr>
            <a:r>
              <a:rPr lang="ja-JP" altLang="en-US" sz="2000" dirty="0" smtClean="0"/>
              <a:t>ＢＰＲ（Ｂｕｉｓｉｎｅｓｓ　Ｐｒｏｃｅｓｓ　Ｒｅｅｎｇｉｎｅｅｒｉｎｇ）とは？</a:t>
            </a:r>
          </a:p>
          <a:p>
            <a:pPr marL="522288" lvl="1" indent="0">
              <a:lnSpc>
                <a:spcPct val="90000"/>
              </a:lnSpc>
              <a:buFont typeface="Wingdings" pitchFamily="2" charset="2"/>
              <a:buNone/>
            </a:pPr>
            <a:r>
              <a:rPr lang="ja-JP" altLang="en-US" sz="1800" dirty="0" smtClean="0"/>
              <a:t>住民サービス向上という最終目的を達成するため、</a:t>
            </a:r>
            <a:r>
              <a:rPr lang="ja-JP" altLang="en-US" sz="1800" dirty="0" smtClean="0">
                <a:solidFill>
                  <a:srgbClr val="FF0000"/>
                </a:solidFill>
              </a:rPr>
              <a:t>組織の構造や業務内容、業務の流れを見直し、効率化</a:t>
            </a:r>
            <a:r>
              <a:rPr lang="ja-JP" altLang="en-US" sz="1800" dirty="0" smtClean="0"/>
              <a:t>を図ること</a:t>
            </a:r>
          </a:p>
          <a:p>
            <a:pPr>
              <a:lnSpc>
                <a:spcPct val="90000"/>
              </a:lnSpc>
            </a:pPr>
            <a:r>
              <a:rPr lang="ja-JP" altLang="en-US" sz="2000" dirty="0" smtClean="0"/>
              <a:t>ＢＰＲがなぜ必要なのか？</a:t>
            </a:r>
          </a:p>
          <a:p>
            <a:pPr marL="522288" lvl="1" indent="0">
              <a:lnSpc>
                <a:spcPct val="90000"/>
              </a:lnSpc>
              <a:buFont typeface="Wingdings" pitchFamily="2" charset="2"/>
              <a:buNone/>
            </a:pPr>
            <a:endParaRPr lang="ja-JP" altLang="en-US" dirty="0" smtClean="0"/>
          </a:p>
          <a:p>
            <a:pPr marL="522288" lvl="1" indent="0">
              <a:lnSpc>
                <a:spcPct val="90000"/>
              </a:lnSpc>
              <a:buFont typeface="Wingdings" pitchFamily="2" charset="2"/>
              <a:buNone/>
            </a:pPr>
            <a:endParaRPr lang="ja-JP" altLang="en-US" dirty="0" smtClean="0"/>
          </a:p>
        </p:txBody>
      </p:sp>
      <p:sp>
        <p:nvSpPr>
          <p:cNvPr id="27652" name="Rectangle 7"/>
          <p:cNvSpPr>
            <a:spLocks noChangeArrowheads="1"/>
          </p:cNvSpPr>
          <p:nvPr/>
        </p:nvSpPr>
        <p:spPr bwMode="auto">
          <a:xfrm>
            <a:off x="5673725" y="3957638"/>
            <a:ext cx="3816350" cy="1712912"/>
          </a:xfrm>
          <a:prstGeom prst="rect">
            <a:avLst/>
          </a:prstGeom>
          <a:solidFill>
            <a:srgbClr val="E9C4A3"/>
          </a:solidFill>
          <a:ln w="9525">
            <a:noFill/>
            <a:miter lim="800000"/>
            <a:headEnd/>
            <a:tailEnd/>
          </a:ln>
          <a:effectLst>
            <a:prstShdw prst="shdw17" dist="17961" dir="2700000">
              <a:srgbClr val="8C7662"/>
            </a:prstShdw>
          </a:effectLst>
        </p:spPr>
        <p:txBody>
          <a:bodyPr anchor="ctr"/>
          <a:lstStyle/>
          <a:p>
            <a:pPr marL="1588" lvl="1"/>
            <a:r>
              <a:rPr kumimoji="1" lang="ja-JP" altLang="en-US" sz="2800">
                <a:solidFill>
                  <a:srgbClr val="000066"/>
                </a:solidFill>
                <a:latin typeface="HGPｺﾞｼｯｸM" pitchFamily="50" charset="-128"/>
                <a:ea typeface="HGPｺﾞｼｯｸM" pitchFamily="50" charset="-128"/>
              </a:rPr>
              <a:t>業務の</a:t>
            </a:r>
            <a:r>
              <a:rPr kumimoji="1" lang="ja-JP" altLang="en-US" sz="2800">
                <a:solidFill>
                  <a:srgbClr val="FF0000"/>
                </a:solidFill>
                <a:latin typeface="HGPｺﾞｼｯｸM" pitchFamily="50" charset="-128"/>
                <a:ea typeface="HGPｺﾞｼｯｸM" pitchFamily="50" charset="-128"/>
              </a:rPr>
              <a:t>根本的な見直しによる効率化</a:t>
            </a:r>
            <a:r>
              <a:rPr kumimoji="1" lang="ja-JP" altLang="en-US" sz="2800">
                <a:solidFill>
                  <a:srgbClr val="000066"/>
                </a:solidFill>
                <a:latin typeface="HGPｺﾞｼｯｸM" pitchFamily="50" charset="-128"/>
                <a:ea typeface="HGPｺﾞｼｯｸM" pitchFamily="50" charset="-128"/>
              </a:rPr>
              <a:t>が必要</a:t>
            </a:r>
            <a:endParaRPr kumimoji="1" lang="en-US" altLang="ja-JP" sz="2800">
              <a:solidFill>
                <a:srgbClr val="000066"/>
              </a:solidFill>
              <a:latin typeface="HGPｺﾞｼｯｸM" pitchFamily="50" charset="-128"/>
              <a:ea typeface="HGPｺﾞｼｯｸM" pitchFamily="50" charset="-128"/>
            </a:endParaRPr>
          </a:p>
          <a:p>
            <a:pPr marL="1588" lvl="1"/>
            <a:endParaRPr kumimoji="1" lang="en-US" altLang="ja-JP" sz="2800">
              <a:solidFill>
                <a:srgbClr val="000066"/>
              </a:solidFill>
              <a:latin typeface="HGPｺﾞｼｯｸM" pitchFamily="50" charset="-128"/>
              <a:ea typeface="HGPｺﾞｼｯｸM" pitchFamily="50" charset="-128"/>
            </a:endParaRPr>
          </a:p>
          <a:p>
            <a:pPr marL="1588" lvl="1"/>
            <a:endParaRPr kumimoji="1" lang="ja-JP" altLang="en-US" sz="2800">
              <a:solidFill>
                <a:srgbClr val="000066"/>
              </a:solidFill>
              <a:latin typeface="HGPｺﾞｼｯｸM" pitchFamily="50" charset="-128"/>
              <a:ea typeface="HGPｺﾞｼｯｸM" pitchFamily="50" charset="-128"/>
            </a:endParaRPr>
          </a:p>
        </p:txBody>
      </p:sp>
      <p:sp>
        <p:nvSpPr>
          <p:cNvPr id="27653" name="AutoShape 8"/>
          <p:cNvSpPr>
            <a:spLocks noChangeArrowheads="1"/>
          </p:cNvSpPr>
          <p:nvPr/>
        </p:nvSpPr>
        <p:spPr bwMode="auto">
          <a:xfrm rot="-5400000">
            <a:off x="4067175" y="4525963"/>
            <a:ext cx="2484438" cy="576262"/>
          </a:xfrm>
          <a:prstGeom prst="downArrow">
            <a:avLst>
              <a:gd name="adj1" fmla="val 58806"/>
              <a:gd name="adj2" fmla="val 58009"/>
            </a:avLst>
          </a:prstGeom>
          <a:solidFill>
            <a:srgbClr val="B3D7C7"/>
          </a:solidFill>
          <a:ln w="9525">
            <a:noFill/>
            <a:miter lim="800000"/>
            <a:headEnd/>
            <a:tailEnd/>
          </a:ln>
          <a:effectLst>
            <a:prstShdw prst="shdw17" dist="17961" dir="2700000">
              <a:srgbClr val="6B8177"/>
            </a:prstShdw>
          </a:effectLst>
        </p:spPr>
        <p:txBody>
          <a:bodyPr vert="eaVert" wrap="none" anchor="ctr"/>
          <a:lstStyle/>
          <a:p>
            <a:pPr algn="ctr"/>
            <a:endParaRPr lang="ja-JP" altLang="en-US">
              <a:latin typeface="HGPｺﾞｼｯｸM" pitchFamily="50" charset="-128"/>
              <a:ea typeface="HGPｺﾞｼｯｸM" pitchFamily="50" charset="-128"/>
            </a:endParaRPr>
          </a:p>
        </p:txBody>
      </p:sp>
      <p:sp>
        <p:nvSpPr>
          <p:cNvPr id="2" name="角丸四角形 1"/>
          <p:cNvSpPr/>
          <p:nvPr/>
        </p:nvSpPr>
        <p:spPr bwMode="auto">
          <a:xfrm>
            <a:off x="1352550" y="3573465"/>
            <a:ext cx="3529013" cy="719137"/>
          </a:xfrm>
          <a:prstGeom prst="round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none" anchor="ctr"/>
          <a:lstStyle/>
          <a:p>
            <a:pPr>
              <a:defRPr/>
            </a:pPr>
            <a:r>
              <a:rPr lang="ja-JP" altLang="en-US" dirty="0">
                <a:solidFill>
                  <a:schemeClr val="tx1"/>
                </a:solidFill>
                <a:latin typeface="HGPｺﾞｼｯｸM" pitchFamily="50" charset="-128"/>
                <a:ea typeface="HGPｺﾞｼｯｸM" pitchFamily="50" charset="-128"/>
              </a:rPr>
              <a:t>地方自治体の財政の逼迫</a:t>
            </a:r>
            <a:endParaRPr lang="en-US" altLang="ja-JP" dirty="0">
              <a:solidFill>
                <a:schemeClr val="tx1"/>
              </a:solidFill>
              <a:latin typeface="HGPｺﾞｼｯｸM" pitchFamily="50" charset="-128"/>
              <a:ea typeface="HGPｺﾞｼｯｸM" pitchFamily="50" charset="-128"/>
            </a:endParaRPr>
          </a:p>
          <a:p>
            <a:pPr>
              <a:defRPr/>
            </a:pPr>
            <a:endParaRPr lang="ja-JP" altLang="en-US" dirty="0">
              <a:solidFill>
                <a:schemeClr val="tx1"/>
              </a:solidFill>
              <a:latin typeface="HGPｺﾞｼｯｸM" pitchFamily="50" charset="-128"/>
              <a:ea typeface="HGPｺﾞｼｯｸM" pitchFamily="50" charset="-128"/>
            </a:endParaRPr>
          </a:p>
        </p:txBody>
      </p:sp>
      <p:sp>
        <p:nvSpPr>
          <p:cNvPr id="8" name="角丸四角形 7"/>
          <p:cNvSpPr/>
          <p:nvPr/>
        </p:nvSpPr>
        <p:spPr bwMode="auto">
          <a:xfrm>
            <a:off x="1352550" y="4437065"/>
            <a:ext cx="3529013" cy="720725"/>
          </a:xfrm>
          <a:prstGeom prst="round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none" anchor="ctr"/>
          <a:lstStyle/>
          <a:p>
            <a:pPr>
              <a:defRPr/>
            </a:pPr>
            <a:r>
              <a:rPr lang="ja-JP" altLang="en-US" dirty="0">
                <a:solidFill>
                  <a:schemeClr val="tx1"/>
                </a:solidFill>
                <a:latin typeface="HGPｺﾞｼｯｸM" pitchFamily="50" charset="-128"/>
                <a:ea typeface="HGPｺﾞｼｯｸM" pitchFamily="50" charset="-128"/>
              </a:rPr>
              <a:t>職員の定員削減</a:t>
            </a:r>
            <a:endParaRPr lang="en-US" altLang="ja-JP" dirty="0">
              <a:solidFill>
                <a:schemeClr val="tx1"/>
              </a:solidFill>
              <a:latin typeface="HGPｺﾞｼｯｸM" pitchFamily="50" charset="-128"/>
              <a:ea typeface="HGPｺﾞｼｯｸM" pitchFamily="50" charset="-128"/>
            </a:endParaRPr>
          </a:p>
          <a:p>
            <a:pPr>
              <a:defRPr/>
            </a:pPr>
            <a:endParaRPr lang="ja-JP" altLang="en-US" dirty="0">
              <a:solidFill>
                <a:schemeClr val="tx1"/>
              </a:solidFill>
              <a:latin typeface="HGPｺﾞｼｯｸM" pitchFamily="50" charset="-128"/>
              <a:ea typeface="HGPｺﾞｼｯｸM" pitchFamily="50" charset="-128"/>
            </a:endParaRPr>
          </a:p>
        </p:txBody>
      </p:sp>
      <p:sp>
        <p:nvSpPr>
          <p:cNvPr id="9" name="角丸四角形 8"/>
          <p:cNvSpPr/>
          <p:nvPr/>
        </p:nvSpPr>
        <p:spPr bwMode="auto">
          <a:xfrm>
            <a:off x="1352550" y="5335590"/>
            <a:ext cx="3529013" cy="720725"/>
          </a:xfrm>
          <a:prstGeom prst="round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none" anchor="ctr"/>
          <a:lstStyle/>
          <a:p>
            <a:pPr>
              <a:defRPr/>
            </a:pPr>
            <a:r>
              <a:rPr lang="ja-JP" altLang="en-US" dirty="0">
                <a:solidFill>
                  <a:schemeClr val="tx1"/>
                </a:solidFill>
                <a:latin typeface="HGPｺﾞｼｯｸM" pitchFamily="50" charset="-128"/>
                <a:ea typeface="HGPｺﾞｼｯｸM" pitchFamily="50" charset="-128"/>
              </a:rPr>
              <a:t>自治体サービスに対する不満</a:t>
            </a:r>
            <a:endParaRPr lang="en-US" altLang="ja-JP" dirty="0">
              <a:solidFill>
                <a:schemeClr val="tx1"/>
              </a:solidFill>
              <a:latin typeface="HGPｺﾞｼｯｸM" pitchFamily="50" charset="-128"/>
              <a:ea typeface="HGPｺﾞｼｯｸM" pitchFamily="50" charset="-128"/>
            </a:endParaRPr>
          </a:p>
          <a:p>
            <a:pPr>
              <a:defRPr/>
            </a:pPr>
            <a:endParaRPr lang="ja-JP" altLang="en-US" dirty="0">
              <a:solidFill>
                <a:schemeClr val="tx1"/>
              </a:solidFill>
              <a:latin typeface="HGPｺﾞｼｯｸM" pitchFamily="50" charset="-128"/>
              <a:ea typeface="HGPｺﾞｼｯｸM" pitchFamily="50" charset="-128"/>
            </a:endParaRPr>
          </a:p>
        </p:txBody>
      </p:sp>
      <p:sp>
        <p:nvSpPr>
          <p:cNvPr id="3" name="テキスト ボックス 2"/>
          <p:cNvSpPr txBox="1"/>
          <p:nvPr/>
        </p:nvSpPr>
        <p:spPr>
          <a:xfrm>
            <a:off x="1495425" y="3975102"/>
            <a:ext cx="1620838" cy="246063"/>
          </a:xfrm>
          <a:prstGeom prst="rect">
            <a:avLst/>
          </a:prstGeom>
        </p:spPr>
        <p:style>
          <a:lnRef idx="1">
            <a:schemeClr val="accent1"/>
          </a:lnRef>
          <a:fillRef idx="3">
            <a:schemeClr val="accent1"/>
          </a:fillRef>
          <a:effectRef idx="2">
            <a:schemeClr val="accent1"/>
          </a:effectRef>
          <a:fontRef idx="minor">
            <a:schemeClr val="lt1"/>
          </a:fontRef>
        </p:style>
        <p:txBody>
          <a:bodyPr tIns="0" bIns="0">
            <a:spAutoFit/>
          </a:bodyPr>
          <a:lstStyle/>
          <a:p>
            <a:pPr>
              <a:defRPr/>
            </a:pPr>
            <a:r>
              <a:rPr kumimoji="1" lang="ja-JP" altLang="en-US" sz="1600" dirty="0">
                <a:latin typeface="HGPｺﾞｼｯｸM" pitchFamily="50" charset="-128"/>
                <a:ea typeface="HGPｺﾞｼｯｸM" pitchFamily="50" charset="-128"/>
              </a:rPr>
              <a:t>コストの適正化</a:t>
            </a:r>
          </a:p>
        </p:txBody>
      </p:sp>
      <p:sp>
        <p:nvSpPr>
          <p:cNvPr id="11" name="テキスト ボックス 10"/>
          <p:cNvSpPr txBox="1"/>
          <p:nvPr/>
        </p:nvSpPr>
        <p:spPr>
          <a:xfrm>
            <a:off x="3224214" y="4838702"/>
            <a:ext cx="1512887" cy="246221"/>
          </a:xfrm>
          <a:prstGeom prst="rect">
            <a:avLst/>
          </a:prstGeom>
        </p:spPr>
        <p:style>
          <a:lnRef idx="1">
            <a:schemeClr val="accent1"/>
          </a:lnRef>
          <a:fillRef idx="3">
            <a:schemeClr val="accent1"/>
          </a:fillRef>
          <a:effectRef idx="2">
            <a:schemeClr val="accent1"/>
          </a:effectRef>
          <a:fontRef idx="minor">
            <a:schemeClr val="lt1"/>
          </a:fontRef>
        </p:style>
        <p:txBody>
          <a:bodyPr tIns="0" bIns="0">
            <a:spAutoFit/>
          </a:bodyPr>
          <a:lstStyle/>
          <a:p>
            <a:pPr>
              <a:defRPr/>
            </a:pPr>
            <a:r>
              <a:rPr kumimoji="1" lang="ja-JP" altLang="en-US" sz="1600" dirty="0">
                <a:latin typeface="HGPｺﾞｼｯｸM" pitchFamily="50" charset="-128"/>
                <a:ea typeface="HGPｺﾞｼｯｸM" pitchFamily="50" charset="-128"/>
              </a:rPr>
              <a:t>業務の効率化</a:t>
            </a:r>
          </a:p>
        </p:txBody>
      </p:sp>
      <p:sp>
        <p:nvSpPr>
          <p:cNvPr id="12" name="テキスト ボックス 11"/>
          <p:cNvSpPr txBox="1"/>
          <p:nvPr/>
        </p:nvSpPr>
        <p:spPr>
          <a:xfrm>
            <a:off x="1495425" y="4838702"/>
            <a:ext cx="1620957" cy="246221"/>
          </a:xfrm>
          <a:prstGeom prst="rect">
            <a:avLst/>
          </a:prstGeom>
        </p:spPr>
        <p:style>
          <a:lnRef idx="1">
            <a:schemeClr val="accent1"/>
          </a:lnRef>
          <a:fillRef idx="3">
            <a:schemeClr val="accent1"/>
          </a:fillRef>
          <a:effectRef idx="2">
            <a:schemeClr val="accent1"/>
          </a:effectRef>
          <a:fontRef idx="minor">
            <a:schemeClr val="lt1"/>
          </a:fontRef>
        </p:style>
        <p:txBody>
          <a:bodyPr wrap="none" tIns="0" bIns="0">
            <a:spAutoFit/>
          </a:bodyPr>
          <a:lstStyle/>
          <a:p>
            <a:pPr>
              <a:defRPr/>
            </a:pPr>
            <a:r>
              <a:rPr kumimoji="1" lang="ja-JP" altLang="en-US" sz="1600" dirty="0">
                <a:latin typeface="HGPｺﾞｼｯｸM" pitchFamily="50" charset="-128"/>
                <a:ea typeface="HGPｺﾞｼｯｸM" pitchFamily="50" charset="-128"/>
              </a:rPr>
              <a:t>業務品質の確保</a:t>
            </a:r>
          </a:p>
        </p:txBody>
      </p:sp>
      <p:sp>
        <p:nvSpPr>
          <p:cNvPr id="13" name="テキスト ボックス 12"/>
          <p:cNvSpPr txBox="1"/>
          <p:nvPr/>
        </p:nvSpPr>
        <p:spPr>
          <a:xfrm>
            <a:off x="1495425" y="5738814"/>
            <a:ext cx="1873250" cy="246221"/>
          </a:xfrm>
          <a:prstGeom prst="rect">
            <a:avLst/>
          </a:prstGeom>
        </p:spPr>
        <p:style>
          <a:lnRef idx="1">
            <a:schemeClr val="accent1"/>
          </a:lnRef>
          <a:fillRef idx="3">
            <a:schemeClr val="accent1"/>
          </a:fillRef>
          <a:effectRef idx="2">
            <a:schemeClr val="accent1"/>
          </a:effectRef>
          <a:fontRef idx="minor">
            <a:schemeClr val="lt1"/>
          </a:fontRef>
        </p:style>
        <p:txBody>
          <a:bodyPr tIns="0" bIns="0">
            <a:spAutoFit/>
          </a:bodyPr>
          <a:lstStyle/>
          <a:p>
            <a:pPr>
              <a:defRPr/>
            </a:pPr>
            <a:r>
              <a:rPr kumimoji="1" lang="ja-JP" altLang="en-US" sz="1600" dirty="0">
                <a:latin typeface="HGPｺﾞｼｯｸM" pitchFamily="50" charset="-128"/>
                <a:ea typeface="HGPｺﾞｼｯｸM" pitchFamily="50" charset="-128"/>
              </a:rPr>
              <a:t>住民満足度の向上</a:t>
            </a:r>
          </a:p>
        </p:txBody>
      </p:sp>
      <p:sp>
        <p:nvSpPr>
          <p:cNvPr id="4" name="角丸四角形 3"/>
          <p:cNvSpPr/>
          <p:nvPr/>
        </p:nvSpPr>
        <p:spPr bwMode="auto">
          <a:xfrm>
            <a:off x="7400926" y="4962527"/>
            <a:ext cx="1908175" cy="576263"/>
          </a:xfrm>
          <a:prstGeom prst="round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wrap="none" anchor="ctr"/>
          <a:lstStyle/>
          <a:p>
            <a:pPr algn="ctr">
              <a:defRPr/>
            </a:pPr>
            <a:r>
              <a:rPr lang="ja-JP" altLang="en-US" sz="2800" dirty="0">
                <a:solidFill>
                  <a:srgbClr val="000066"/>
                </a:solidFill>
                <a:latin typeface="HGPｺﾞｼｯｸM" pitchFamily="50" charset="-128"/>
                <a:ea typeface="HGPｺﾞｼｯｸM" pitchFamily="50" charset="-128"/>
              </a:rPr>
              <a:t>ＢＰＲ</a:t>
            </a:r>
          </a:p>
        </p:txBody>
      </p:sp>
      <p:sp>
        <p:nvSpPr>
          <p:cNvPr id="5" name="曲折矢印 4"/>
          <p:cNvSpPr/>
          <p:nvPr/>
        </p:nvSpPr>
        <p:spPr bwMode="auto">
          <a:xfrm flipV="1">
            <a:off x="6753226" y="4821240"/>
            <a:ext cx="538163" cy="574675"/>
          </a:xfrm>
          <a:prstGeom prst="bentArrow">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wrap="none" anchor="ctr"/>
          <a:lstStyle/>
          <a:p>
            <a:pPr algn="ctr">
              <a:defRPr/>
            </a:pPr>
            <a:endParaRPr lang="ja-JP" altLang="en-US" dirty="0">
              <a:solidFill>
                <a:schemeClr val="tx1"/>
              </a:solidFill>
              <a:latin typeface="HGPｺﾞｼｯｸM" pitchFamily="50" charset="-128"/>
              <a:ea typeface="HGPｺﾞｼｯｸM" pitchFamily="50" charset="-128"/>
            </a:endParaRPr>
          </a:p>
        </p:txBody>
      </p:sp>
      <p:sp>
        <p:nvSpPr>
          <p:cNvPr id="16" name="テキスト ボックス 15"/>
          <p:cNvSpPr txBox="1"/>
          <p:nvPr/>
        </p:nvSpPr>
        <p:spPr>
          <a:xfrm>
            <a:off x="415925" y="1484314"/>
            <a:ext cx="9074150" cy="461665"/>
          </a:xfrm>
          <a:prstGeom prst="rect">
            <a:avLst/>
          </a:prstGeom>
        </p:spPr>
        <p:style>
          <a:lnRef idx="1">
            <a:schemeClr val="accent3"/>
          </a:lnRef>
          <a:fillRef idx="2">
            <a:schemeClr val="accent3"/>
          </a:fillRef>
          <a:effectRef idx="1">
            <a:schemeClr val="accent3"/>
          </a:effectRef>
          <a:fontRef idx="minor">
            <a:schemeClr val="dk1"/>
          </a:fontRef>
        </p:style>
        <p:txBody>
          <a:bodyPr>
            <a:spAutoFit/>
          </a:bodyPr>
          <a:lstStyle/>
          <a:p>
            <a:pPr>
              <a:defRPr/>
            </a:pPr>
            <a:r>
              <a:rPr kumimoji="1" lang="ja-JP" altLang="en-US" sz="2400" dirty="0">
                <a:solidFill>
                  <a:srgbClr val="000066"/>
                </a:solidFill>
                <a:latin typeface="HGPｺﾞｼｯｸM" pitchFamily="50" charset="-128"/>
                <a:ea typeface="HGPｺﾞｼｯｸM" pitchFamily="50" charset="-128"/>
              </a:rPr>
              <a:t>現状業務の分析に引き続き、業務の最適化を目指す　⇒</a:t>
            </a:r>
            <a:r>
              <a:rPr kumimoji="1" lang="ja-JP" altLang="en-US" sz="2400" dirty="0">
                <a:solidFill>
                  <a:srgbClr val="FF0000"/>
                </a:solidFill>
                <a:latin typeface="HGPｺﾞｼｯｸM" pitchFamily="50" charset="-128"/>
                <a:ea typeface="HGPｺﾞｼｯｸM" pitchFamily="50" charset="-128"/>
              </a:rPr>
              <a:t>ＢＰＲ</a:t>
            </a:r>
            <a:r>
              <a:rPr kumimoji="1" lang="ja-JP" altLang="en-US" sz="2400" dirty="0">
                <a:solidFill>
                  <a:srgbClr val="000066"/>
                </a:solidFill>
                <a:latin typeface="HGPｺﾞｼｯｸM" pitchFamily="50" charset="-128"/>
                <a:ea typeface="HGPｺﾞｼｯｸM" pitchFamily="50" charset="-128"/>
              </a:rPr>
              <a:t>の実施</a:t>
            </a:r>
          </a:p>
        </p:txBody>
      </p:sp>
      <p:sp>
        <p:nvSpPr>
          <p:cNvPr id="17" name="スライド番号プレースホルダ 16"/>
          <p:cNvSpPr>
            <a:spLocks noGrp="1"/>
          </p:cNvSpPr>
          <p:nvPr>
            <p:ph type="sldNum" sz="quarter" idx="12"/>
          </p:nvPr>
        </p:nvSpPr>
        <p:spPr/>
        <p:txBody>
          <a:bodyPr/>
          <a:lstStyle/>
          <a:p>
            <a:pPr>
              <a:defRPr/>
            </a:pPr>
            <a:fld id="{D621E1BB-622A-4911-850A-7B92612ABE57}" type="slidenum">
              <a:rPr lang="ja-JP" altLang="en-US" smtClean="0"/>
              <a:pPr>
                <a:defRPr/>
              </a:pPr>
              <a:t>24</a:t>
            </a:fld>
            <a:endParaRPr lang="en-US" altLang="ja-JP"/>
          </a:p>
        </p:txBody>
      </p:sp>
      <p:sp>
        <p:nvSpPr>
          <p:cNvPr id="19" name="Rectangle 2"/>
          <p:cNvSpPr txBox="1">
            <a:spLocks noChangeArrowheads="1"/>
          </p:cNvSpPr>
          <p:nvPr/>
        </p:nvSpPr>
        <p:spPr bwMode="auto">
          <a:xfrm>
            <a:off x="495300" y="404813"/>
            <a:ext cx="9410700" cy="792162"/>
          </a:xfrm>
          <a:prstGeom prst="rect">
            <a:avLst/>
          </a:prstGeom>
          <a:noFill/>
          <a:ln>
            <a:miter lim="800000"/>
            <a:headEnd/>
            <a:tailEnd/>
          </a:ln>
        </p:spPr>
        <p:txBody>
          <a:bodyPr vert="horz" wrap="square" lIns="91440" tIns="45720" rIns="91440" bIns="45720" numCol="1" anchor="ctr" anchorCtr="0" compatLnSpc="1">
            <a:prstTxWarp prst="textNoShape">
              <a:avLst/>
            </a:prstTxWarp>
          </a:bodyPr>
          <a:lstStyle/>
          <a:p>
            <a:pPr eaLnBrk="1" hangingPunct="1"/>
            <a:r>
              <a:rPr lang="ja-JP" altLang="en-US" sz="2800" b="1" dirty="0" smtClean="0">
                <a:latin typeface="HGPｺﾞｼｯｸM" pitchFamily="50" charset="-128"/>
                <a:ea typeface="HGPｺﾞｼｯｸM" pitchFamily="50" charset="-128"/>
              </a:rPr>
              <a:t>９</a:t>
            </a:r>
            <a:r>
              <a:rPr lang="ja-JP" altLang="ja-JP" sz="2800" b="1" dirty="0" smtClean="0">
                <a:latin typeface="HGPｺﾞｼｯｸM" pitchFamily="50" charset="-128"/>
                <a:ea typeface="HGPｺﾞｼｯｸM" pitchFamily="50" charset="-128"/>
              </a:rPr>
              <a:t>．</a:t>
            </a:r>
            <a:r>
              <a:rPr lang="ja-JP" altLang="en-US" sz="2800" b="1" dirty="0" smtClean="0">
                <a:latin typeface="HGPｺﾞｼｯｸM" pitchFamily="50" charset="-128"/>
                <a:ea typeface="HGPｺﾞｼｯｸM" pitchFamily="50" charset="-128"/>
              </a:rPr>
              <a:t>業務プロセスの改善　</a:t>
            </a:r>
            <a:r>
              <a:rPr lang="ja-JP" altLang="en-US" sz="2400" b="1" dirty="0" smtClean="0">
                <a:latin typeface="HGPｺﾞｼｯｸM" pitchFamily="50" charset="-128"/>
                <a:ea typeface="HGPｺﾞｼｯｸM" pitchFamily="50" charset="-128"/>
              </a:rPr>
              <a:t>～概要①～</a:t>
            </a:r>
            <a:endParaRPr kumimoji="1" lang="ja-JP" altLang="ja-JP" sz="2400" b="1" i="0" u="none" strike="noStrike" kern="0" cap="none" spc="0" normalizeH="0" baseline="0" noProof="0" dirty="0" smtClean="0">
              <a:ln>
                <a:noFill/>
              </a:ln>
              <a:solidFill>
                <a:schemeClr val="tx1"/>
              </a:solidFill>
              <a:effectLst/>
              <a:uLnTx/>
              <a:uFillTx/>
              <a:latin typeface="HGPｺﾞｼｯｸM" pitchFamily="50" charset="-128"/>
              <a:ea typeface="HGPｺﾞｼｯｸM" pitchFamily="50" charset="-128"/>
              <a:cs typeface="+mj-cs"/>
            </a:endParaRPr>
          </a:p>
        </p:txBody>
      </p:sp>
      <p:sp>
        <p:nvSpPr>
          <p:cNvPr id="20" name="フッター プレースホルダ 50"/>
          <p:cNvSpPr txBox="1">
            <a:spLocks/>
          </p:cNvSpPr>
          <p:nvPr/>
        </p:nvSpPr>
        <p:spPr>
          <a:xfrm>
            <a:off x="3002784" y="6417360"/>
            <a:ext cx="3900433" cy="252000"/>
          </a:xfrm>
          <a:prstGeom prst="rect">
            <a:avLst/>
          </a:prstGeom>
        </p:spPr>
        <p:txBody>
          <a:bodyPr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ja-JP" sz="1000" b="0" i="0" u="none" strike="noStrike" kern="1200" cap="none" spc="0" normalizeH="0" baseline="0" noProof="0" smtClean="0">
                <a:ln>
                  <a:noFill/>
                </a:ln>
                <a:solidFill>
                  <a:schemeClr val="tx1"/>
                </a:solidFill>
                <a:effectLst/>
                <a:uLnTx/>
                <a:uFillTx/>
                <a:latin typeface="+mj-ea"/>
                <a:ea typeface="+mj-ea"/>
                <a:cs typeface="+mn-cs"/>
              </a:rPr>
              <a:t>4-1 </a:t>
            </a:r>
            <a:r>
              <a:rPr kumimoji="0" lang="ja-JP" altLang="en-US" sz="1000" b="0" i="0" u="none" strike="noStrike" kern="1200" cap="none" spc="0" normalizeH="0" baseline="0" noProof="0" smtClean="0">
                <a:ln>
                  <a:noFill/>
                </a:ln>
                <a:solidFill>
                  <a:schemeClr val="tx1"/>
                </a:solidFill>
                <a:effectLst/>
                <a:uLnTx/>
                <a:uFillTx/>
                <a:latin typeface="+mj-ea"/>
                <a:ea typeface="+mj-ea"/>
                <a:cs typeface="+mn-cs"/>
              </a:rPr>
              <a:t>住民視点の行政サービス提供に向けた業務分析手法</a:t>
            </a:r>
            <a:endParaRPr kumimoji="0" lang="en-US" altLang="ja-JP" sz="1000" b="0" i="0" u="none" strike="noStrike" kern="1200" cap="none" spc="0" normalizeH="0" baseline="0" noProof="0" dirty="0">
              <a:ln>
                <a:noFill/>
              </a:ln>
              <a:solidFill>
                <a:schemeClr val="tx1"/>
              </a:solidFill>
              <a:effectLst/>
              <a:uLnTx/>
              <a:uFillTx/>
              <a:latin typeface="+mj-ea"/>
              <a:ea typeface="+mj-ea"/>
              <a:cs typeface="+mn-cs"/>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5" name="Rectangle 3"/>
          <p:cNvSpPr>
            <a:spLocks noGrp="1" noChangeArrowheads="1"/>
          </p:cNvSpPr>
          <p:nvPr>
            <p:ph type="body" idx="4294967295"/>
          </p:nvPr>
        </p:nvSpPr>
        <p:spPr bwMode="auto">
          <a:xfrm>
            <a:off x="495300" y="1341438"/>
            <a:ext cx="8915400" cy="4824412"/>
          </a:xfrm>
          <a:prstGeom prst="rect">
            <a:avLst/>
          </a:prstGeom>
          <a:extLst/>
        </p:spPr>
        <p:txBody>
          <a:bodyPr/>
          <a:lstStyle/>
          <a:p>
            <a:pPr>
              <a:defRPr/>
            </a:pPr>
            <a:r>
              <a:rPr lang="ja-JP" altLang="en-US" sz="2400" dirty="0" smtClean="0"/>
              <a:t>ＢＰＲの進め方　</a:t>
            </a:r>
            <a:r>
              <a:rPr lang="ja-JP" altLang="en-US" sz="2000" dirty="0" smtClean="0"/>
              <a:t>～計画を策定して終わりではない～</a:t>
            </a:r>
            <a:endParaRPr lang="en-US" altLang="ja-JP" sz="2000" dirty="0" smtClean="0"/>
          </a:p>
          <a:p>
            <a:pPr marL="360363" lvl="1" indent="0">
              <a:buFont typeface="Wingdings" pitchFamily="2" charset="2"/>
              <a:buNone/>
              <a:defRPr/>
            </a:pPr>
            <a:r>
              <a:rPr lang="ja-JP" altLang="en-US" sz="2000" dirty="0" smtClean="0"/>
              <a:t>ＢＰＲは改革案を策定して実行するだけでなく、それを評価して再度目標設定に反映し改善を図る、いわゆる</a:t>
            </a:r>
            <a:r>
              <a:rPr lang="ja-JP" altLang="en-US" sz="2000" dirty="0" smtClean="0">
                <a:solidFill>
                  <a:srgbClr val="FF0000"/>
                </a:solidFill>
              </a:rPr>
              <a:t>ＰＤＣＡサイクル</a:t>
            </a:r>
            <a:r>
              <a:rPr lang="ja-JP" altLang="en-US" sz="2000" dirty="0" smtClean="0"/>
              <a:t>を取り入れることが特徴である。</a:t>
            </a:r>
            <a:endParaRPr lang="ja-JP" altLang="en-US" dirty="0" smtClean="0"/>
          </a:p>
          <a:p>
            <a:pPr marL="522288" lvl="1" indent="0">
              <a:buFont typeface="Wingdings" pitchFamily="2" charset="2"/>
              <a:buNone/>
              <a:defRPr/>
            </a:pPr>
            <a:endParaRPr lang="ja-JP" altLang="en-US" dirty="0" smtClean="0"/>
          </a:p>
          <a:p>
            <a:pPr marL="522288" lvl="1" indent="0">
              <a:buFont typeface="Wingdings" pitchFamily="2" charset="2"/>
              <a:buNone/>
              <a:defRPr/>
            </a:pPr>
            <a:endParaRPr lang="ja-JP" altLang="en-US" dirty="0" smtClean="0"/>
          </a:p>
          <a:p>
            <a:pPr marL="522288" lvl="1" indent="0">
              <a:buFont typeface="Wingdings" pitchFamily="2" charset="2"/>
              <a:buNone/>
              <a:defRPr/>
            </a:pPr>
            <a:endParaRPr lang="ja-JP" altLang="en-US" dirty="0" smtClean="0"/>
          </a:p>
        </p:txBody>
      </p:sp>
      <p:sp>
        <p:nvSpPr>
          <p:cNvPr id="28676" name="AutoShape 7"/>
          <p:cNvSpPr>
            <a:spLocks noChangeArrowheads="1"/>
          </p:cNvSpPr>
          <p:nvPr/>
        </p:nvSpPr>
        <p:spPr bwMode="auto">
          <a:xfrm>
            <a:off x="1295400" y="3571875"/>
            <a:ext cx="1497013" cy="863600"/>
          </a:xfrm>
          <a:prstGeom prst="homePlate">
            <a:avLst>
              <a:gd name="adj" fmla="val 43336"/>
            </a:avLst>
          </a:prstGeom>
          <a:solidFill>
            <a:srgbClr val="CCE7ED"/>
          </a:solidFill>
          <a:ln w="9525">
            <a:noFill/>
            <a:miter lim="800000"/>
            <a:headEnd/>
            <a:tailEnd/>
          </a:ln>
          <a:effectLst>
            <a:prstShdw prst="shdw17" dist="17961" dir="2700000">
              <a:srgbClr val="7A8B8E"/>
            </a:prstShdw>
          </a:effectLst>
        </p:spPr>
        <p:txBody>
          <a:bodyPr wrap="none" anchor="ctr"/>
          <a:lstStyle/>
          <a:p>
            <a:pPr algn="ctr"/>
            <a:r>
              <a:rPr lang="ja-JP" altLang="en-US" b="1">
                <a:latin typeface="HGPｺﾞｼｯｸM" pitchFamily="50" charset="-128"/>
                <a:ea typeface="HGPｺﾞｼｯｸM" pitchFamily="50" charset="-128"/>
              </a:rPr>
              <a:t>１</a:t>
            </a:r>
          </a:p>
          <a:p>
            <a:pPr algn="ctr"/>
            <a:r>
              <a:rPr lang="ja-JP" altLang="en-US" b="1">
                <a:latin typeface="HGPｺﾞｼｯｸM" pitchFamily="50" charset="-128"/>
                <a:ea typeface="HGPｺﾞｼｯｸM" pitchFamily="50" charset="-128"/>
              </a:rPr>
              <a:t>目標の設定</a:t>
            </a:r>
          </a:p>
        </p:txBody>
      </p:sp>
      <p:sp>
        <p:nvSpPr>
          <p:cNvPr id="28677" name="AutoShape 8"/>
          <p:cNvSpPr>
            <a:spLocks noChangeArrowheads="1"/>
          </p:cNvSpPr>
          <p:nvPr/>
        </p:nvSpPr>
        <p:spPr bwMode="auto">
          <a:xfrm>
            <a:off x="2806701" y="3571875"/>
            <a:ext cx="1497013" cy="863600"/>
          </a:xfrm>
          <a:prstGeom prst="homePlate">
            <a:avLst>
              <a:gd name="adj" fmla="val 43336"/>
            </a:avLst>
          </a:prstGeom>
          <a:solidFill>
            <a:srgbClr val="CCE7ED"/>
          </a:solidFill>
          <a:ln w="9525">
            <a:noFill/>
            <a:miter lim="800000"/>
            <a:headEnd/>
            <a:tailEnd/>
          </a:ln>
          <a:effectLst>
            <a:prstShdw prst="shdw17" dist="17961" dir="2700000">
              <a:srgbClr val="7A8B8E"/>
            </a:prstShdw>
          </a:effectLst>
        </p:spPr>
        <p:txBody>
          <a:bodyPr wrap="none" anchor="ctr"/>
          <a:lstStyle/>
          <a:p>
            <a:pPr algn="ctr"/>
            <a:r>
              <a:rPr lang="ja-JP" altLang="en-US" b="1">
                <a:latin typeface="HGPｺﾞｼｯｸM" pitchFamily="50" charset="-128"/>
                <a:ea typeface="HGPｺﾞｼｯｸM" pitchFamily="50" charset="-128"/>
              </a:rPr>
              <a:t>２</a:t>
            </a:r>
          </a:p>
          <a:p>
            <a:pPr algn="ctr"/>
            <a:r>
              <a:rPr lang="ja-JP" altLang="en-US" b="1">
                <a:latin typeface="HGPｺﾞｼｯｸM" pitchFamily="50" charset="-128"/>
                <a:ea typeface="HGPｺﾞｼｯｸM" pitchFamily="50" charset="-128"/>
              </a:rPr>
              <a:t>現状分析</a:t>
            </a:r>
          </a:p>
        </p:txBody>
      </p:sp>
      <p:sp>
        <p:nvSpPr>
          <p:cNvPr id="28678" name="AutoShape 9"/>
          <p:cNvSpPr>
            <a:spLocks noChangeArrowheads="1"/>
          </p:cNvSpPr>
          <p:nvPr/>
        </p:nvSpPr>
        <p:spPr bwMode="auto">
          <a:xfrm>
            <a:off x="4319588" y="3571875"/>
            <a:ext cx="1497012" cy="863600"/>
          </a:xfrm>
          <a:prstGeom prst="homePlate">
            <a:avLst>
              <a:gd name="adj" fmla="val 43336"/>
            </a:avLst>
          </a:prstGeom>
          <a:solidFill>
            <a:srgbClr val="CCE7ED"/>
          </a:solidFill>
          <a:ln w="9525">
            <a:noFill/>
            <a:miter lim="800000"/>
            <a:headEnd/>
            <a:tailEnd/>
          </a:ln>
          <a:effectLst>
            <a:prstShdw prst="shdw17" dist="17961" dir="2700000">
              <a:srgbClr val="7A8B8E"/>
            </a:prstShdw>
          </a:effectLst>
        </p:spPr>
        <p:txBody>
          <a:bodyPr wrap="none" anchor="ctr"/>
          <a:lstStyle/>
          <a:p>
            <a:pPr algn="ctr"/>
            <a:r>
              <a:rPr lang="ja-JP" altLang="en-US" b="1">
                <a:latin typeface="HGPｺﾞｼｯｸM" pitchFamily="50" charset="-128"/>
                <a:ea typeface="HGPｺﾞｼｯｸM" pitchFamily="50" charset="-128"/>
              </a:rPr>
              <a:t>３</a:t>
            </a:r>
          </a:p>
          <a:p>
            <a:pPr algn="ctr"/>
            <a:r>
              <a:rPr lang="ja-JP" altLang="en-US" b="1">
                <a:latin typeface="HGPｺﾞｼｯｸM" pitchFamily="50" charset="-128"/>
                <a:ea typeface="HGPｺﾞｼｯｸM" pitchFamily="50" charset="-128"/>
              </a:rPr>
              <a:t>改革案策定</a:t>
            </a:r>
          </a:p>
        </p:txBody>
      </p:sp>
      <p:sp>
        <p:nvSpPr>
          <p:cNvPr id="28679" name="AutoShape 10"/>
          <p:cNvSpPr>
            <a:spLocks noChangeArrowheads="1"/>
          </p:cNvSpPr>
          <p:nvPr/>
        </p:nvSpPr>
        <p:spPr bwMode="auto">
          <a:xfrm>
            <a:off x="5832476" y="3571875"/>
            <a:ext cx="1497013" cy="863600"/>
          </a:xfrm>
          <a:prstGeom prst="homePlate">
            <a:avLst>
              <a:gd name="adj" fmla="val 43336"/>
            </a:avLst>
          </a:prstGeom>
          <a:solidFill>
            <a:srgbClr val="CCE7ED"/>
          </a:solidFill>
          <a:ln w="9525">
            <a:noFill/>
            <a:miter lim="800000"/>
            <a:headEnd/>
            <a:tailEnd/>
          </a:ln>
          <a:effectLst>
            <a:prstShdw prst="shdw17" dist="17961" dir="2700000">
              <a:srgbClr val="7A8B8E"/>
            </a:prstShdw>
          </a:effectLst>
        </p:spPr>
        <p:txBody>
          <a:bodyPr wrap="none" anchor="ctr"/>
          <a:lstStyle/>
          <a:p>
            <a:pPr algn="ctr"/>
            <a:r>
              <a:rPr lang="ja-JP" altLang="en-US" b="1">
                <a:latin typeface="HGPｺﾞｼｯｸM" pitchFamily="50" charset="-128"/>
                <a:ea typeface="HGPｺﾞｼｯｸM" pitchFamily="50" charset="-128"/>
              </a:rPr>
              <a:t>４</a:t>
            </a:r>
          </a:p>
          <a:p>
            <a:pPr algn="ctr"/>
            <a:r>
              <a:rPr lang="ja-JP" altLang="en-US" b="1">
                <a:latin typeface="HGPｺﾞｼｯｸM" pitchFamily="50" charset="-128"/>
                <a:ea typeface="HGPｺﾞｼｯｸM" pitchFamily="50" charset="-128"/>
              </a:rPr>
              <a:t>実行</a:t>
            </a:r>
          </a:p>
        </p:txBody>
      </p:sp>
      <p:sp>
        <p:nvSpPr>
          <p:cNvPr id="28680" name="AutoShape 11"/>
          <p:cNvSpPr>
            <a:spLocks noChangeArrowheads="1"/>
          </p:cNvSpPr>
          <p:nvPr/>
        </p:nvSpPr>
        <p:spPr bwMode="auto">
          <a:xfrm>
            <a:off x="7343776" y="3571875"/>
            <a:ext cx="1497013" cy="863600"/>
          </a:xfrm>
          <a:prstGeom prst="homePlate">
            <a:avLst>
              <a:gd name="adj" fmla="val 43336"/>
            </a:avLst>
          </a:prstGeom>
          <a:solidFill>
            <a:srgbClr val="CCE7ED"/>
          </a:solidFill>
          <a:ln w="9525">
            <a:noFill/>
            <a:miter lim="800000"/>
            <a:headEnd/>
            <a:tailEnd/>
          </a:ln>
          <a:effectLst>
            <a:prstShdw prst="shdw17" dist="17961" dir="2700000">
              <a:srgbClr val="7A8B8E"/>
            </a:prstShdw>
          </a:effectLst>
        </p:spPr>
        <p:txBody>
          <a:bodyPr wrap="none" anchor="ctr"/>
          <a:lstStyle/>
          <a:p>
            <a:pPr algn="ctr"/>
            <a:r>
              <a:rPr lang="ja-JP" altLang="en-US" b="1">
                <a:latin typeface="HGPｺﾞｼｯｸM" pitchFamily="50" charset="-128"/>
                <a:ea typeface="HGPｺﾞｼｯｸM" pitchFamily="50" charset="-128"/>
              </a:rPr>
              <a:t>５</a:t>
            </a:r>
          </a:p>
          <a:p>
            <a:pPr algn="ctr"/>
            <a:r>
              <a:rPr lang="ja-JP" altLang="en-US" b="1">
                <a:latin typeface="HGPｺﾞｼｯｸM" pitchFamily="50" charset="-128"/>
                <a:ea typeface="HGPｺﾞｼｯｸM" pitchFamily="50" charset="-128"/>
              </a:rPr>
              <a:t>評価</a:t>
            </a:r>
          </a:p>
        </p:txBody>
      </p:sp>
      <p:sp>
        <p:nvSpPr>
          <p:cNvPr id="28681" name="Rectangle 12"/>
          <p:cNvSpPr>
            <a:spLocks noChangeArrowheads="1"/>
          </p:cNvSpPr>
          <p:nvPr/>
        </p:nvSpPr>
        <p:spPr bwMode="auto">
          <a:xfrm>
            <a:off x="1295400" y="4508502"/>
            <a:ext cx="1439863" cy="1584325"/>
          </a:xfrm>
          <a:prstGeom prst="rect">
            <a:avLst/>
          </a:prstGeom>
          <a:solidFill>
            <a:srgbClr val="DDD5E5"/>
          </a:solidFill>
          <a:ln w="9525">
            <a:noFill/>
            <a:miter lim="800000"/>
            <a:headEnd/>
            <a:tailEnd/>
          </a:ln>
          <a:effectLst>
            <a:prstShdw prst="shdw17" dist="17961" dir="2700000">
              <a:srgbClr val="858089"/>
            </a:prstShdw>
          </a:effectLst>
        </p:spPr>
        <p:txBody>
          <a:bodyPr anchor="ctr"/>
          <a:lstStyle/>
          <a:p>
            <a:pPr algn="ctr"/>
            <a:r>
              <a:rPr lang="ja-JP" altLang="en-US">
                <a:latin typeface="HGPｺﾞｼｯｸM" pitchFamily="50" charset="-128"/>
                <a:ea typeface="HGPｺﾞｼｯｸM" pitchFamily="50" charset="-128"/>
              </a:rPr>
              <a:t>対象とする業務範囲、目標を設定する</a:t>
            </a:r>
          </a:p>
        </p:txBody>
      </p:sp>
      <p:sp>
        <p:nvSpPr>
          <p:cNvPr id="28682" name="Rectangle 13"/>
          <p:cNvSpPr>
            <a:spLocks noChangeArrowheads="1"/>
          </p:cNvSpPr>
          <p:nvPr/>
        </p:nvSpPr>
        <p:spPr bwMode="auto">
          <a:xfrm>
            <a:off x="2806701" y="4508502"/>
            <a:ext cx="1439863" cy="1584325"/>
          </a:xfrm>
          <a:prstGeom prst="rect">
            <a:avLst/>
          </a:prstGeom>
          <a:solidFill>
            <a:srgbClr val="DDD5E5"/>
          </a:solidFill>
          <a:ln w="9525">
            <a:noFill/>
            <a:miter lim="800000"/>
            <a:headEnd/>
            <a:tailEnd/>
          </a:ln>
          <a:effectLst>
            <a:prstShdw prst="shdw17" dist="17961" dir="2700000">
              <a:srgbClr val="858089"/>
            </a:prstShdw>
          </a:effectLst>
        </p:spPr>
        <p:txBody>
          <a:bodyPr anchor="ctr"/>
          <a:lstStyle/>
          <a:p>
            <a:pPr algn="ctr"/>
            <a:r>
              <a:rPr lang="ja-JP" altLang="en-US">
                <a:latin typeface="HGPｺﾞｼｯｸM" pitchFamily="50" charset="-128"/>
                <a:ea typeface="HGPｺﾞｼｯｸM" pitchFamily="50" charset="-128"/>
              </a:rPr>
              <a:t>業務内容、業務流れ図等により課題を把握</a:t>
            </a:r>
          </a:p>
        </p:txBody>
      </p:sp>
      <p:sp>
        <p:nvSpPr>
          <p:cNvPr id="28683" name="Rectangle 14"/>
          <p:cNvSpPr>
            <a:spLocks noChangeArrowheads="1"/>
          </p:cNvSpPr>
          <p:nvPr/>
        </p:nvSpPr>
        <p:spPr bwMode="auto">
          <a:xfrm>
            <a:off x="4319588" y="4508502"/>
            <a:ext cx="1439862" cy="1584325"/>
          </a:xfrm>
          <a:prstGeom prst="rect">
            <a:avLst/>
          </a:prstGeom>
          <a:solidFill>
            <a:srgbClr val="DDD5E5"/>
          </a:solidFill>
          <a:ln w="9525">
            <a:noFill/>
            <a:miter lim="800000"/>
            <a:headEnd/>
            <a:tailEnd/>
          </a:ln>
          <a:effectLst>
            <a:prstShdw prst="shdw17" dist="17961" dir="2700000">
              <a:srgbClr val="858089"/>
            </a:prstShdw>
          </a:effectLst>
        </p:spPr>
        <p:txBody>
          <a:bodyPr anchor="ctr"/>
          <a:lstStyle/>
          <a:p>
            <a:pPr algn="ctr"/>
            <a:r>
              <a:rPr lang="ja-JP" altLang="en-US">
                <a:latin typeface="HGPｺﾞｼｯｸM" pitchFamily="50" charset="-128"/>
                <a:ea typeface="HGPｺﾞｼｯｸM" pitchFamily="50" charset="-128"/>
              </a:rPr>
              <a:t>改善方針の策定</a:t>
            </a:r>
          </a:p>
          <a:p>
            <a:pPr algn="ctr"/>
            <a:r>
              <a:rPr lang="ja-JP" altLang="en-US">
                <a:latin typeface="HGPｺﾞｼｯｸM" pitchFamily="50" charset="-128"/>
                <a:ea typeface="HGPｺﾞｼｯｸM" pitchFamily="50" charset="-128"/>
              </a:rPr>
              <a:t>実施方法の検討</a:t>
            </a:r>
          </a:p>
        </p:txBody>
      </p:sp>
      <p:sp>
        <p:nvSpPr>
          <p:cNvPr id="28684" name="Rectangle 15"/>
          <p:cNvSpPr>
            <a:spLocks noChangeArrowheads="1"/>
          </p:cNvSpPr>
          <p:nvPr/>
        </p:nvSpPr>
        <p:spPr bwMode="auto">
          <a:xfrm>
            <a:off x="5832476" y="4508502"/>
            <a:ext cx="1439863" cy="1584325"/>
          </a:xfrm>
          <a:prstGeom prst="rect">
            <a:avLst/>
          </a:prstGeom>
          <a:solidFill>
            <a:srgbClr val="DDD5E5"/>
          </a:solidFill>
          <a:ln w="9525">
            <a:noFill/>
            <a:miter lim="800000"/>
            <a:headEnd/>
            <a:tailEnd/>
          </a:ln>
          <a:effectLst>
            <a:prstShdw prst="shdw17" dist="17961" dir="2700000">
              <a:srgbClr val="858089"/>
            </a:prstShdw>
          </a:effectLst>
        </p:spPr>
        <p:txBody>
          <a:bodyPr anchor="ctr"/>
          <a:lstStyle/>
          <a:p>
            <a:pPr algn="ctr"/>
            <a:r>
              <a:rPr lang="ja-JP" altLang="en-US">
                <a:latin typeface="HGPｺﾞｼｯｸM" pitchFamily="50" charset="-128"/>
                <a:ea typeface="HGPｺﾞｼｯｸM" pitchFamily="50" charset="-128"/>
              </a:rPr>
              <a:t>改善の実施</a:t>
            </a:r>
          </a:p>
        </p:txBody>
      </p:sp>
      <p:sp>
        <p:nvSpPr>
          <p:cNvPr id="28685" name="Rectangle 16"/>
          <p:cNvSpPr>
            <a:spLocks noChangeArrowheads="1"/>
          </p:cNvSpPr>
          <p:nvPr/>
        </p:nvSpPr>
        <p:spPr bwMode="auto">
          <a:xfrm>
            <a:off x="7343776" y="4508502"/>
            <a:ext cx="1439863" cy="1584325"/>
          </a:xfrm>
          <a:prstGeom prst="rect">
            <a:avLst/>
          </a:prstGeom>
          <a:solidFill>
            <a:srgbClr val="DDD5E5"/>
          </a:solidFill>
          <a:ln w="9525">
            <a:noFill/>
            <a:miter lim="800000"/>
            <a:headEnd/>
            <a:tailEnd/>
          </a:ln>
          <a:effectLst>
            <a:prstShdw prst="shdw17" dist="17961" dir="2700000">
              <a:srgbClr val="858089"/>
            </a:prstShdw>
          </a:effectLst>
        </p:spPr>
        <p:txBody>
          <a:bodyPr anchor="ctr"/>
          <a:lstStyle/>
          <a:p>
            <a:pPr algn="ctr"/>
            <a:r>
              <a:rPr lang="ja-JP" altLang="en-US">
                <a:latin typeface="HGPｺﾞｼｯｸM" pitchFamily="50" charset="-128"/>
                <a:ea typeface="HGPｺﾞｼｯｸM" pitchFamily="50" charset="-128"/>
              </a:rPr>
              <a:t>効果把握</a:t>
            </a:r>
          </a:p>
        </p:txBody>
      </p:sp>
      <p:cxnSp>
        <p:nvCxnSpPr>
          <p:cNvPr id="28686" name="AutoShape 24"/>
          <p:cNvCxnSpPr>
            <a:cxnSpLocks noChangeShapeType="1"/>
            <a:stCxn id="28680" idx="0"/>
            <a:endCxn id="28676" idx="0"/>
          </p:cNvCxnSpPr>
          <p:nvPr/>
        </p:nvCxnSpPr>
        <p:spPr bwMode="auto">
          <a:xfrm rot="-5400000" flipH="1" flipV="1">
            <a:off x="4880769" y="548481"/>
            <a:ext cx="1588" cy="6048375"/>
          </a:xfrm>
          <a:prstGeom prst="bentConnector3">
            <a:avLst>
              <a:gd name="adj1" fmla="val -40500014"/>
            </a:avLst>
          </a:prstGeom>
          <a:noFill/>
          <a:ln w="76200">
            <a:solidFill>
              <a:srgbClr val="6EACF8"/>
            </a:solidFill>
            <a:miter lim="800000"/>
            <a:headEnd/>
            <a:tailEnd type="triangle" w="med" len="med"/>
          </a:ln>
          <a:effectLst>
            <a:prstShdw prst="shdw17" dist="17961" dir="2700000">
              <a:srgbClr val="426795"/>
            </a:prstShdw>
          </a:effectLst>
        </p:spPr>
      </p:cxnSp>
      <p:sp>
        <p:nvSpPr>
          <p:cNvPr id="27" name="Text Box 23"/>
          <p:cNvSpPr txBox="1">
            <a:spLocks noChangeArrowheads="1"/>
          </p:cNvSpPr>
          <p:nvPr/>
        </p:nvSpPr>
        <p:spPr bwMode="auto">
          <a:xfrm>
            <a:off x="3556001" y="2708277"/>
            <a:ext cx="2476500" cy="461963"/>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a:spAutoFit/>
          </a:bodyPr>
          <a:lstStyle/>
          <a:p>
            <a:pPr algn="ctr">
              <a:spcBef>
                <a:spcPct val="50000"/>
              </a:spcBef>
              <a:defRPr/>
            </a:pPr>
            <a:r>
              <a:rPr lang="ja-JP" altLang="en-US" sz="2400" dirty="0">
                <a:latin typeface="HGPｺﾞｼｯｸM" pitchFamily="50" charset="-128"/>
                <a:ea typeface="HGPｺﾞｼｯｸM" pitchFamily="50" charset="-128"/>
              </a:rPr>
              <a:t>ＰＤＣＡサイクル</a:t>
            </a:r>
          </a:p>
        </p:txBody>
      </p:sp>
      <p:sp>
        <p:nvSpPr>
          <p:cNvPr id="16" name="スライド番号プレースホルダ 15"/>
          <p:cNvSpPr>
            <a:spLocks noGrp="1"/>
          </p:cNvSpPr>
          <p:nvPr>
            <p:ph type="sldNum" sz="quarter" idx="12"/>
          </p:nvPr>
        </p:nvSpPr>
        <p:spPr/>
        <p:txBody>
          <a:bodyPr/>
          <a:lstStyle/>
          <a:p>
            <a:pPr>
              <a:defRPr/>
            </a:pPr>
            <a:fld id="{D621E1BB-622A-4911-850A-7B92612ABE57}" type="slidenum">
              <a:rPr lang="ja-JP" altLang="en-US" smtClean="0"/>
              <a:pPr>
                <a:defRPr/>
              </a:pPr>
              <a:t>25</a:t>
            </a:fld>
            <a:endParaRPr lang="en-US" altLang="ja-JP"/>
          </a:p>
        </p:txBody>
      </p:sp>
      <p:sp>
        <p:nvSpPr>
          <p:cNvPr id="18" name="Rectangle 2"/>
          <p:cNvSpPr txBox="1">
            <a:spLocks noChangeArrowheads="1"/>
          </p:cNvSpPr>
          <p:nvPr/>
        </p:nvSpPr>
        <p:spPr bwMode="auto">
          <a:xfrm>
            <a:off x="495300" y="404813"/>
            <a:ext cx="9410700" cy="792162"/>
          </a:xfrm>
          <a:prstGeom prst="rect">
            <a:avLst/>
          </a:prstGeom>
          <a:noFill/>
          <a:ln>
            <a:miter lim="800000"/>
            <a:headEnd/>
            <a:tailEnd/>
          </a:ln>
        </p:spPr>
        <p:txBody>
          <a:bodyPr vert="horz" wrap="square" lIns="91440" tIns="45720" rIns="91440" bIns="45720" numCol="1" anchor="ctr" anchorCtr="0" compatLnSpc="1">
            <a:prstTxWarp prst="textNoShape">
              <a:avLst/>
            </a:prstTxWarp>
          </a:bodyPr>
          <a:lstStyle/>
          <a:p>
            <a:pPr eaLnBrk="1" hangingPunct="1"/>
            <a:r>
              <a:rPr lang="ja-JP" altLang="en-US" sz="2800" b="1" dirty="0" smtClean="0">
                <a:latin typeface="HGPｺﾞｼｯｸM" pitchFamily="50" charset="-128"/>
                <a:ea typeface="HGPｺﾞｼｯｸM" pitchFamily="50" charset="-128"/>
              </a:rPr>
              <a:t>９</a:t>
            </a:r>
            <a:r>
              <a:rPr lang="ja-JP" altLang="ja-JP" sz="2800" b="1" dirty="0" smtClean="0">
                <a:latin typeface="HGPｺﾞｼｯｸM" pitchFamily="50" charset="-128"/>
                <a:ea typeface="HGPｺﾞｼｯｸM" pitchFamily="50" charset="-128"/>
              </a:rPr>
              <a:t>．</a:t>
            </a:r>
            <a:r>
              <a:rPr lang="ja-JP" altLang="en-US" sz="2800" b="1" dirty="0" smtClean="0">
                <a:latin typeface="HGPｺﾞｼｯｸM" pitchFamily="50" charset="-128"/>
                <a:ea typeface="HGPｺﾞｼｯｸM" pitchFamily="50" charset="-128"/>
              </a:rPr>
              <a:t>業務プロセスの改善　</a:t>
            </a:r>
            <a:r>
              <a:rPr lang="ja-JP" altLang="en-US" sz="2400" b="1" dirty="0" smtClean="0">
                <a:latin typeface="HGPｺﾞｼｯｸM" pitchFamily="50" charset="-128"/>
                <a:ea typeface="HGPｺﾞｼｯｸM" pitchFamily="50" charset="-128"/>
              </a:rPr>
              <a:t>～概要②～</a:t>
            </a:r>
            <a:endParaRPr kumimoji="1" lang="ja-JP" altLang="ja-JP" sz="2400" b="1" i="0" u="none" strike="noStrike" kern="0" cap="none" spc="0" normalizeH="0" baseline="0" noProof="0" dirty="0" smtClean="0">
              <a:ln>
                <a:noFill/>
              </a:ln>
              <a:solidFill>
                <a:schemeClr val="tx1"/>
              </a:solidFill>
              <a:effectLst/>
              <a:uLnTx/>
              <a:uFillTx/>
              <a:latin typeface="HGPｺﾞｼｯｸM" pitchFamily="50" charset="-128"/>
              <a:ea typeface="HGPｺﾞｼｯｸM" pitchFamily="50" charset="-128"/>
              <a:cs typeface="+mj-cs"/>
            </a:endParaRPr>
          </a:p>
        </p:txBody>
      </p:sp>
      <p:sp>
        <p:nvSpPr>
          <p:cNvPr id="19" name="フッター プレースホルダ 50"/>
          <p:cNvSpPr txBox="1">
            <a:spLocks/>
          </p:cNvSpPr>
          <p:nvPr/>
        </p:nvSpPr>
        <p:spPr>
          <a:xfrm>
            <a:off x="3002784" y="6417360"/>
            <a:ext cx="3900433" cy="252000"/>
          </a:xfrm>
          <a:prstGeom prst="rect">
            <a:avLst/>
          </a:prstGeom>
        </p:spPr>
        <p:txBody>
          <a:bodyPr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ja-JP" sz="1000" b="0" i="0" u="none" strike="noStrike" kern="1200" cap="none" spc="0" normalizeH="0" baseline="0" noProof="0" smtClean="0">
                <a:ln>
                  <a:noFill/>
                </a:ln>
                <a:solidFill>
                  <a:schemeClr val="tx1"/>
                </a:solidFill>
                <a:effectLst/>
                <a:uLnTx/>
                <a:uFillTx/>
                <a:latin typeface="+mj-ea"/>
                <a:ea typeface="+mj-ea"/>
                <a:cs typeface="+mn-cs"/>
              </a:rPr>
              <a:t>4-1 </a:t>
            </a:r>
            <a:r>
              <a:rPr kumimoji="0" lang="ja-JP" altLang="en-US" sz="1000" b="0" i="0" u="none" strike="noStrike" kern="1200" cap="none" spc="0" normalizeH="0" baseline="0" noProof="0" smtClean="0">
                <a:ln>
                  <a:noFill/>
                </a:ln>
                <a:solidFill>
                  <a:schemeClr val="tx1"/>
                </a:solidFill>
                <a:effectLst/>
                <a:uLnTx/>
                <a:uFillTx/>
                <a:latin typeface="+mj-ea"/>
                <a:ea typeface="+mj-ea"/>
                <a:cs typeface="+mn-cs"/>
              </a:rPr>
              <a:t>住民視点の行政サービス提供に向けた業務分析手法</a:t>
            </a:r>
            <a:endParaRPr kumimoji="0" lang="en-US" altLang="ja-JP" sz="1000" b="0" i="0" u="none" strike="noStrike" kern="1200" cap="none" spc="0" normalizeH="0" baseline="0" noProof="0" dirty="0">
              <a:ln>
                <a:noFill/>
              </a:ln>
              <a:solidFill>
                <a:schemeClr val="tx1"/>
              </a:solidFill>
              <a:effectLst/>
              <a:uLnTx/>
              <a:uFillTx/>
              <a:latin typeface="+mj-ea"/>
              <a:ea typeface="+mj-ea"/>
              <a:cs typeface="+mn-cs"/>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3"/>
          <p:cNvSpPr>
            <a:spLocks noGrp="1" noChangeArrowheads="1"/>
          </p:cNvSpPr>
          <p:nvPr>
            <p:ph type="body" idx="4294967295"/>
          </p:nvPr>
        </p:nvSpPr>
        <p:spPr bwMode="auto">
          <a:xfrm>
            <a:off x="495300" y="1341438"/>
            <a:ext cx="8915400" cy="4824412"/>
          </a:xfrm>
          <a:prstGeom prst="rect">
            <a:avLst/>
          </a:prstGeom>
          <a:noFill/>
          <a:ln>
            <a:miter lim="800000"/>
            <a:headEnd/>
            <a:tailEnd/>
          </a:ln>
        </p:spPr>
        <p:txBody>
          <a:bodyPr/>
          <a:lstStyle/>
          <a:p>
            <a:pPr>
              <a:lnSpc>
                <a:spcPct val="90000"/>
              </a:lnSpc>
            </a:pPr>
            <a:r>
              <a:rPr lang="ja-JP" altLang="en-US" sz="2800" dirty="0" smtClean="0">
                <a:latin typeface="HGPｺﾞｼｯｸM" pitchFamily="50" charset="-128"/>
                <a:ea typeface="HGPｺﾞｼｯｸM" pitchFamily="50" charset="-128"/>
              </a:rPr>
              <a:t>自治体クラウド開発実証事業（総務省） </a:t>
            </a:r>
            <a:r>
              <a:rPr lang="ja-JP" altLang="ja-JP" sz="2800" dirty="0" smtClean="0">
                <a:latin typeface="HGPｺﾞｼｯｸM" pitchFamily="50" charset="-128"/>
                <a:ea typeface="HGPｺﾞｼｯｸM" pitchFamily="50" charset="-128"/>
              </a:rPr>
              <a:t>－</a:t>
            </a:r>
            <a:r>
              <a:rPr lang="ja-JP" altLang="en-US" sz="2800" dirty="0" smtClean="0">
                <a:latin typeface="HGPｺﾞｼｯｸM" pitchFamily="50" charset="-128"/>
                <a:ea typeface="HGPｺﾞｼｯｸM" pitchFamily="50" charset="-128"/>
              </a:rPr>
              <a:t>佐賀県</a:t>
            </a:r>
          </a:p>
          <a:p>
            <a:pPr lvl="2" algn="r">
              <a:lnSpc>
                <a:spcPct val="90000"/>
              </a:lnSpc>
              <a:buFont typeface="Wingdings" pitchFamily="2" charset="2"/>
              <a:buNone/>
            </a:pPr>
            <a:endParaRPr lang="ja-JP" altLang="en-US" dirty="0" smtClean="0">
              <a:latin typeface="HGPｺﾞｼｯｸM" pitchFamily="50" charset="-128"/>
              <a:ea typeface="HGPｺﾞｼｯｸM" pitchFamily="50" charset="-128"/>
            </a:endParaRPr>
          </a:p>
          <a:p>
            <a:pPr lvl="1">
              <a:lnSpc>
                <a:spcPct val="90000"/>
              </a:lnSpc>
            </a:pPr>
            <a:r>
              <a:rPr lang="ja-JP" altLang="en-US" sz="2400" dirty="0" smtClean="0">
                <a:latin typeface="HGPｺﾞｼｯｸM" pitchFamily="50" charset="-128"/>
                <a:ea typeface="HGPｺﾞｼｯｸM" pitchFamily="50" charset="-128"/>
              </a:rPr>
              <a:t>参加市町の業務プロセスの改善（</a:t>
            </a:r>
            <a:r>
              <a:rPr lang="en-US" altLang="ja-JP" sz="2400" dirty="0" smtClean="0">
                <a:latin typeface="HGPｺﾞｼｯｸM" pitchFamily="50" charset="-128"/>
                <a:ea typeface="HGPｺﾞｼｯｸM" pitchFamily="50" charset="-128"/>
              </a:rPr>
              <a:t>BPR</a:t>
            </a:r>
            <a:r>
              <a:rPr lang="ja-JP" altLang="en-US" sz="2400" dirty="0" smtClean="0">
                <a:latin typeface="HGPｺﾞｼｯｸM" pitchFamily="50" charset="-128"/>
                <a:ea typeface="HGPｺﾞｼｯｸM" pitchFamily="50" charset="-128"/>
              </a:rPr>
              <a:t>）を推進した上で、「住民サービスの向上」、「市町の業務効率化」及び「抜本的なコスト削減」等を図ることのできる市町の共同利用システムの開発実証等を行い、質の高い住民サービスを享受することができる環境整備を推進</a:t>
            </a:r>
          </a:p>
          <a:p>
            <a:pPr lvl="1">
              <a:lnSpc>
                <a:spcPct val="90000"/>
              </a:lnSpc>
            </a:pPr>
            <a:r>
              <a:rPr lang="ja-JP" altLang="en-US" sz="2400" dirty="0" smtClean="0">
                <a:latin typeface="HGPｺﾞｼｯｸM" pitchFamily="50" charset="-128"/>
                <a:ea typeface="HGPｺﾞｼｯｸM" pitchFamily="50" charset="-128"/>
              </a:rPr>
              <a:t>参加市町村：</a:t>
            </a:r>
            <a:r>
              <a:rPr lang="en-US" altLang="ja-JP" sz="2400" dirty="0" smtClean="0">
                <a:latin typeface="HGPｺﾞｼｯｸM" pitchFamily="50" charset="-128"/>
                <a:ea typeface="HGPｺﾞｼｯｸM" pitchFamily="50" charset="-128"/>
              </a:rPr>
              <a:t/>
            </a:r>
            <a:br>
              <a:rPr lang="en-US" altLang="ja-JP" sz="2400" dirty="0" smtClean="0">
                <a:latin typeface="HGPｺﾞｼｯｸM" pitchFamily="50" charset="-128"/>
                <a:ea typeface="HGPｺﾞｼｯｸM" pitchFamily="50" charset="-128"/>
              </a:rPr>
            </a:br>
            <a:r>
              <a:rPr lang="ja-JP" altLang="en-US" sz="2400" dirty="0" smtClean="0">
                <a:latin typeface="HGPｺﾞｼｯｸM" pitchFamily="50" charset="-128"/>
                <a:ea typeface="HGPｺﾞｼｯｸM" pitchFamily="50" charset="-128"/>
              </a:rPr>
              <a:t>　</a:t>
            </a:r>
            <a:r>
              <a:rPr lang="zh-TW" altLang="en-US" sz="2400" dirty="0" smtClean="0">
                <a:latin typeface="HGPｺﾞｼｯｸM" pitchFamily="50" charset="-128"/>
                <a:ea typeface="HGPｺﾞｼｯｸM" pitchFamily="50" charset="-128"/>
              </a:rPr>
              <a:t>武雄市、鹿島市、嬉野市、大町町、江北町、白石町</a:t>
            </a:r>
            <a:endParaRPr lang="zh-TW" altLang="ja-JP" sz="2400" dirty="0" smtClean="0">
              <a:latin typeface="HGPｺﾞｼｯｸM" pitchFamily="50" charset="-128"/>
              <a:ea typeface="HGPｺﾞｼｯｸM" pitchFamily="50" charset="-128"/>
            </a:endParaRPr>
          </a:p>
          <a:p>
            <a:pPr lvl="1">
              <a:lnSpc>
                <a:spcPct val="90000"/>
              </a:lnSpc>
            </a:pPr>
            <a:r>
              <a:rPr lang="ja-JP" altLang="en-US" sz="2400" dirty="0" smtClean="0">
                <a:latin typeface="HGPｺﾞｼｯｸM" pitchFamily="50" charset="-128"/>
                <a:ea typeface="HGPｺﾞｼｯｸM" pitchFamily="50" charset="-128"/>
              </a:rPr>
              <a:t>対象業務システム：基幹系業務システム（住民情報、税、国保）</a:t>
            </a:r>
          </a:p>
          <a:p>
            <a:pPr lvl="1">
              <a:lnSpc>
                <a:spcPct val="90000"/>
              </a:lnSpc>
            </a:pPr>
            <a:r>
              <a:rPr lang="ja-JP" altLang="en-US" sz="2400" dirty="0" smtClean="0">
                <a:latin typeface="HGPｺﾞｼｯｸM" pitchFamily="50" charset="-128"/>
                <a:ea typeface="HGPｺﾞｼｯｸM" pitchFamily="50" charset="-128"/>
              </a:rPr>
              <a:t>実施期間：平成</a:t>
            </a:r>
            <a:r>
              <a:rPr lang="en-US" altLang="ja-JP" sz="2400" dirty="0" smtClean="0">
                <a:latin typeface="HGPｺﾞｼｯｸM" pitchFamily="50" charset="-128"/>
                <a:ea typeface="HGPｺﾞｼｯｸM" pitchFamily="50" charset="-128"/>
              </a:rPr>
              <a:t>21</a:t>
            </a:r>
            <a:r>
              <a:rPr lang="ja-JP" altLang="en-US" sz="2400" dirty="0" smtClean="0">
                <a:latin typeface="HGPｺﾞｼｯｸM" pitchFamily="50" charset="-128"/>
                <a:ea typeface="HGPｺﾞｼｯｸM" pitchFamily="50" charset="-128"/>
              </a:rPr>
              <a:t>年度～</a:t>
            </a:r>
            <a:r>
              <a:rPr lang="en-US" altLang="ja-JP" sz="2400" dirty="0" smtClean="0">
                <a:latin typeface="HGPｺﾞｼｯｸM" pitchFamily="50" charset="-128"/>
                <a:ea typeface="HGPｺﾞｼｯｸM" pitchFamily="50" charset="-128"/>
              </a:rPr>
              <a:t>22</a:t>
            </a:r>
            <a:r>
              <a:rPr lang="ja-JP" altLang="en-US" sz="2400" dirty="0" smtClean="0">
                <a:latin typeface="HGPｺﾞｼｯｸM" pitchFamily="50" charset="-128"/>
                <a:ea typeface="HGPｺﾞｼｯｸM" pitchFamily="50" charset="-128"/>
              </a:rPr>
              <a:t>年度</a:t>
            </a:r>
          </a:p>
          <a:p>
            <a:pPr lvl="1">
              <a:lnSpc>
                <a:spcPct val="90000"/>
              </a:lnSpc>
            </a:pPr>
            <a:endParaRPr lang="ja-JP" altLang="en-US" sz="2000" dirty="0" smtClean="0">
              <a:latin typeface="HGPｺﾞｼｯｸM" pitchFamily="50" charset="-128"/>
              <a:ea typeface="HGPｺﾞｼｯｸM" pitchFamily="50" charset="-128"/>
            </a:endParaRPr>
          </a:p>
          <a:p>
            <a:pPr lvl="2" algn="r">
              <a:lnSpc>
                <a:spcPct val="90000"/>
              </a:lnSpc>
              <a:buFont typeface="Wingdings" pitchFamily="2" charset="2"/>
              <a:buNone/>
            </a:pPr>
            <a:r>
              <a:rPr lang="ja-JP" altLang="en-US" sz="1200" dirty="0" smtClean="0">
                <a:latin typeface="HGPｺﾞｼｯｸM" pitchFamily="50" charset="-128"/>
                <a:ea typeface="HGPｺﾞｼｯｸM" pitchFamily="50" charset="-128"/>
              </a:rPr>
              <a:t>出典）総務省　「自治体クラウド開発実証事業</a:t>
            </a:r>
            <a:r>
              <a:rPr lang="en-US" altLang="ja-JP" sz="1200" dirty="0" smtClean="0">
                <a:latin typeface="HGPｺﾞｼｯｸM" pitchFamily="50" charset="-128"/>
                <a:ea typeface="HGPｺﾞｼｯｸM" pitchFamily="50" charset="-128"/>
              </a:rPr>
              <a:t>」</a:t>
            </a:r>
            <a:r>
              <a:rPr lang="ja-JP" altLang="en-US" sz="1200" dirty="0" smtClean="0">
                <a:latin typeface="HGPｺﾞｼｯｸM" pitchFamily="50" charset="-128"/>
                <a:ea typeface="HGPｺﾞｼｯｸM" pitchFamily="50" charset="-128"/>
              </a:rPr>
              <a:t>報告書</a:t>
            </a:r>
          </a:p>
          <a:p>
            <a:pPr>
              <a:lnSpc>
                <a:spcPct val="90000"/>
              </a:lnSpc>
            </a:pPr>
            <a:endParaRPr lang="ja-JP" altLang="en-US" sz="1200" dirty="0" smtClean="0">
              <a:latin typeface="HGPｺﾞｼｯｸM" pitchFamily="50" charset="-128"/>
              <a:ea typeface="HGPｺﾞｼｯｸM" pitchFamily="50" charset="-128"/>
            </a:endParaRPr>
          </a:p>
        </p:txBody>
      </p:sp>
      <p:sp>
        <p:nvSpPr>
          <p:cNvPr id="4" name="スライド番号プレースホルダ 3"/>
          <p:cNvSpPr>
            <a:spLocks noGrp="1"/>
          </p:cNvSpPr>
          <p:nvPr>
            <p:ph type="sldNum" sz="quarter" idx="12"/>
          </p:nvPr>
        </p:nvSpPr>
        <p:spPr/>
        <p:txBody>
          <a:bodyPr/>
          <a:lstStyle/>
          <a:p>
            <a:pPr>
              <a:defRPr/>
            </a:pPr>
            <a:fld id="{D621E1BB-622A-4911-850A-7B92612ABE57}" type="slidenum">
              <a:rPr lang="ja-JP" altLang="en-US" smtClean="0"/>
              <a:pPr>
                <a:defRPr/>
              </a:pPr>
              <a:t>26</a:t>
            </a:fld>
            <a:endParaRPr lang="en-US" altLang="ja-JP"/>
          </a:p>
        </p:txBody>
      </p:sp>
      <p:sp>
        <p:nvSpPr>
          <p:cNvPr id="6" name="Rectangle 2"/>
          <p:cNvSpPr txBox="1">
            <a:spLocks noChangeArrowheads="1"/>
          </p:cNvSpPr>
          <p:nvPr/>
        </p:nvSpPr>
        <p:spPr bwMode="auto">
          <a:xfrm>
            <a:off x="495300" y="404813"/>
            <a:ext cx="9410700" cy="792162"/>
          </a:xfrm>
          <a:prstGeom prst="rect">
            <a:avLst/>
          </a:prstGeom>
          <a:noFill/>
          <a:ln>
            <a:miter lim="800000"/>
            <a:headEnd/>
            <a:tailEnd/>
          </a:ln>
        </p:spPr>
        <p:txBody>
          <a:bodyPr vert="horz" wrap="square" lIns="91440" tIns="45720" rIns="91440" bIns="45720" numCol="1" anchor="ctr" anchorCtr="0" compatLnSpc="1">
            <a:prstTxWarp prst="textNoShape">
              <a:avLst/>
            </a:prstTxWarp>
          </a:bodyPr>
          <a:lstStyle/>
          <a:p>
            <a:pPr eaLnBrk="1" hangingPunct="1"/>
            <a:r>
              <a:rPr lang="ja-JP" altLang="en-US" sz="2800" b="1" dirty="0" smtClean="0">
                <a:latin typeface="HGPｺﾞｼｯｸM" pitchFamily="50" charset="-128"/>
                <a:ea typeface="HGPｺﾞｼｯｸM" pitchFamily="50" charset="-128"/>
              </a:rPr>
              <a:t>９</a:t>
            </a:r>
            <a:r>
              <a:rPr lang="ja-JP" altLang="ja-JP" sz="2800" b="1" dirty="0" smtClean="0">
                <a:latin typeface="HGPｺﾞｼｯｸM" pitchFamily="50" charset="-128"/>
                <a:ea typeface="HGPｺﾞｼｯｸM" pitchFamily="50" charset="-128"/>
              </a:rPr>
              <a:t>．</a:t>
            </a:r>
            <a:r>
              <a:rPr lang="ja-JP" altLang="en-US" sz="2800" b="1" dirty="0" smtClean="0">
                <a:latin typeface="HGPｺﾞｼｯｸM" pitchFamily="50" charset="-128"/>
                <a:ea typeface="HGPｺﾞｼｯｸM" pitchFamily="50" charset="-128"/>
              </a:rPr>
              <a:t>業務プロセスの改善　</a:t>
            </a:r>
            <a:r>
              <a:rPr lang="ja-JP" altLang="en-US" sz="2000" b="1" dirty="0" smtClean="0">
                <a:latin typeface="HGPｺﾞｼｯｸM" pitchFamily="50" charset="-128"/>
                <a:ea typeface="HGPｺﾞｼｯｸM" pitchFamily="50" charset="-128"/>
              </a:rPr>
              <a:t>～事例①：自治体クラウド開発実証事業より①～</a:t>
            </a:r>
            <a:endParaRPr kumimoji="1" lang="ja-JP" altLang="ja-JP" sz="2000" b="1" i="0" u="none" strike="noStrike" kern="0" cap="none" spc="0" normalizeH="0" baseline="0" noProof="0" dirty="0" smtClean="0">
              <a:ln>
                <a:noFill/>
              </a:ln>
              <a:solidFill>
                <a:schemeClr val="tx1"/>
              </a:solidFill>
              <a:effectLst/>
              <a:uLnTx/>
              <a:uFillTx/>
              <a:latin typeface="HGPｺﾞｼｯｸM" pitchFamily="50" charset="-128"/>
              <a:ea typeface="HGPｺﾞｼｯｸM" pitchFamily="50" charset="-128"/>
              <a:cs typeface="+mj-cs"/>
            </a:endParaRPr>
          </a:p>
        </p:txBody>
      </p:sp>
      <p:sp>
        <p:nvSpPr>
          <p:cNvPr id="7" name="フッター プレースホルダ 50"/>
          <p:cNvSpPr txBox="1">
            <a:spLocks/>
          </p:cNvSpPr>
          <p:nvPr/>
        </p:nvSpPr>
        <p:spPr>
          <a:xfrm>
            <a:off x="3002784" y="6417360"/>
            <a:ext cx="3900433" cy="252000"/>
          </a:xfrm>
          <a:prstGeom prst="rect">
            <a:avLst/>
          </a:prstGeom>
        </p:spPr>
        <p:txBody>
          <a:bodyPr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ja-JP" sz="1000" b="0" i="0" u="none" strike="noStrike" kern="1200" cap="none" spc="0" normalizeH="0" baseline="0" noProof="0" smtClean="0">
                <a:ln>
                  <a:noFill/>
                </a:ln>
                <a:solidFill>
                  <a:schemeClr val="tx1"/>
                </a:solidFill>
                <a:effectLst/>
                <a:uLnTx/>
                <a:uFillTx/>
                <a:latin typeface="+mj-ea"/>
                <a:ea typeface="+mj-ea"/>
                <a:cs typeface="+mn-cs"/>
              </a:rPr>
              <a:t>4-1 </a:t>
            </a:r>
            <a:r>
              <a:rPr kumimoji="0" lang="ja-JP" altLang="en-US" sz="1000" b="0" i="0" u="none" strike="noStrike" kern="1200" cap="none" spc="0" normalizeH="0" baseline="0" noProof="0" smtClean="0">
                <a:ln>
                  <a:noFill/>
                </a:ln>
                <a:solidFill>
                  <a:schemeClr val="tx1"/>
                </a:solidFill>
                <a:effectLst/>
                <a:uLnTx/>
                <a:uFillTx/>
                <a:latin typeface="+mj-ea"/>
                <a:ea typeface="+mj-ea"/>
                <a:cs typeface="+mn-cs"/>
              </a:rPr>
              <a:t>住民視点の行政サービス提供に向けた業務分析手法</a:t>
            </a:r>
            <a:endParaRPr kumimoji="0" lang="en-US" altLang="ja-JP" sz="1000" b="0" i="0" u="none" strike="noStrike" kern="1200" cap="none" spc="0" normalizeH="0" baseline="0" noProof="0" dirty="0">
              <a:ln>
                <a:noFill/>
              </a:ln>
              <a:solidFill>
                <a:schemeClr val="tx1"/>
              </a:solidFill>
              <a:effectLst/>
              <a:uLnTx/>
              <a:uFillTx/>
              <a:latin typeface="+mj-ea"/>
              <a:ea typeface="+mj-ea"/>
              <a:cs typeface="+mn-cs"/>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3"/>
          <p:cNvSpPr>
            <a:spLocks noGrp="1" noChangeArrowheads="1"/>
          </p:cNvSpPr>
          <p:nvPr>
            <p:ph type="body" idx="4294967295"/>
          </p:nvPr>
        </p:nvSpPr>
        <p:spPr bwMode="auto">
          <a:xfrm>
            <a:off x="768350" y="1532136"/>
            <a:ext cx="9137650" cy="1320800"/>
          </a:xfrm>
          <a:prstGeom prst="rect">
            <a:avLst/>
          </a:prstGeom>
          <a:noFill/>
          <a:ln>
            <a:miter lim="800000"/>
            <a:headEnd/>
            <a:tailEnd/>
          </a:ln>
        </p:spPr>
        <p:txBody>
          <a:bodyPr/>
          <a:lstStyle/>
          <a:p>
            <a:r>
              <a:rPr lang="ja-JP" altLang="en-US" sz="2400" dirty="0" smtClean="0">
                <a:latin typeface="HGPｺﾞｼｯｸM" pitchFamily="50" charset="-128"/>
                <a:ea typeface="HGPｺﾞｼｯｸM" pitchFamily="50" charset="-128"/>
              </a:rPr>
              <a:t>業務プロセスの改善（ＢＰＲ）と共同利用型情報システムの開発</a:t>
            </a:r>
          </a:p>
          <a:p>
            <a:pPr lvl="1"/>
            <a:r>
              <a:rPr lang="ja-JP" altLang="en-US" sz="2000" dirty="0" smtClean="0">
                <a:latin typeface="HGPｺﾞｼｯｸM" pitchFamily="50" charset="-128"/>
                <a:ea typeface="HGPｺﾞｼｯｸM" pitchFamily="50" charset="-128"/>
              </a:rPr>
              <a:t>各目標に対し、成果指標を設定して成果を計測し、評価を行う。</a:t>
            </a:r>
          </a:p>
        </p:txBody>
      </p:sp>
      <p:sp>
        <p:nvSpPr>
          <p:cNvPr id="2" name="テキスト ボックス 1"/>
          <p:cNvSpPr txBox="1"/>
          <p:nvPr/>
        </p:nvSpPr>
        <p:spPr>
          <a:xfrm>
            <a:off x="1497013" y="2781302"/>
            <a:ext cx="1223962" cy="936625"/>
          </a:xfrm>
          <a:prstGeom prst="rect">
            <a:avLst/>
          </a:prstGeom>
        </p:spPr>
        <p:style>
          <a:lnRef idx="1">
            <a:schemeClr val="accent1"/>
          </a:lnRef>
          <a:fillRef idx="2">
            <a:schemeClr val="accent1"/>
          </a:fillRef>
          <a:effectRef idx="1">
            <a:schemeClr val="accent1"/>
          </a:effectRef>
          <a:fontRef idx="minor">
            <a:schemeClr val="dk1"/>
          </a:fontRef>
        </p:style>
        <p:txBody>
          <a:bodyPr lIns="36000" tIns="36000" rIns="36000" bIns="36000" anchor="ctr"/>
          <a:lstStyle/>
          <a:p>
            <a:pPr>
              <a:defRPr/>
            </a:pPr>
            <a:r>
              <a:rPr kumimoji="1" lang="ja-JP" altLang="en-US" sz="1400" dirty="0">
                <a:latin typeface="HGPｺﾞｼｯｸM" pitchFamily="50" charset="-128"/>
                <a:ea typeface="HGPｺﾞｼｯｸM" pitchFamily="50" charset="-128"/>
              </a:rPr>
              <a:t>Ａ．</a:t>
            </a:r>
            <a:endParaRPr kumimoji="1" lang="en-US" altLang="ja-JP" sz="1400" dirty="0">
              <a:latin typeface="HGPｺﾞｼｯｸM" pitchFamily="50" charset="-128"/>
              <a:ea typeface="HGPｺﾞｼｯｸM" pitchFamily="50" charset="-128"/>
            </a:endParaRPr>
          </a:p>
          <a:p>
            <a:pPr>
              <a:defRPr/>
            </a:pPr>
            <a:r>
              <a:rPr kumimoji="1" lang="ja-JP" altLang="en-US" sz="1400" dirty="0">
                <a:latin typeface="HGPｺﾞｼｯｸM" pitchFamily="50" charset="-128"/>
                <a:ea typeface="HGPｺﾞｼｯｸM" pitchFamily="50" charset="-128"/>
              </a:rPr>
              <a:t>住民サービス</a:t>
            </a:r>
            <a:r>
              <a:rPr kumimoji="1" lang="en-US" altLang="ja-JP" sz="1400" dirty="0">
                <a:latin typeface="HGPｺﾞｼｯｸM" pitchFamily="50" charset="-128"/>
                <a:ea typeface="HGPｺﾞｼｯｸM" pitchFamily="50" charset="-128"/>
              </a:rPr>
              <a:t/>
            </a:r>
            <a:br>
              <a:rPr kumimoji="1" lang="en-US" altLang="ja-JP" sz="1400" dirty="0">
                <a:latin typeface="HGPｺﾞｼｯｸM" pitchFamily="50" charset="-128"/>
                <a:ea typeface="HGPｺﾞｼｯｸM" pitchFamily="50" charset="-128"/>
              </a:rPr>
            </a:br>
            <a:r>
              <a:rPr kumimoji="1" lang="ja-JP" altLang="en-US" sz="1400" dirty="0">
                <a:latin typeface="HGPｺﾞｼｯｸM" pitchFamily="50" charset="-128"/>
                <a:ea typeface="HGPｺﾞｼｯｸM" pitchFamily="50" charset="-128"/>
              </a:rPr>
              <a:t>向上</a:t>
            </a:r>
          </a:p>
        </p:txBody>
      </p:sp>
      <p:sp>
        <p:nvSpPr>
          <p:cNvPr id="7" name="テキスト ボックス 6"/>
          <p:cNvSpPr txBox="1"/>
          <p:nvPr/>
        </p:nvSpPr>
        <p:spPr>
          <a:xfrm>
            <a:off x="1497013" y="3862390"/>
            <a:ext cx="1223962" cy="935037"/>
          </a:xfrm>
          <a:prstGeom prst="rect">
            <a:avLst/>
          </a:prstGeom>
        </p:spPr>
        <p:style>
          <a:lnRef idx="1">
            <a:schemeClr val="accent1"/>
          </a:lnRef>
          <a:fillRef idx="2">
            <a:schemeClr val="accent1"/>
          </a:fillRef>
          <a:effectRef idx="1">
            <a:schemeClr val="accent1"/>
          </a:effectRef>
          <a:fontRef idx="minor">
            <a:schemeClr val="dk1"/>
          </a:fontRef>
        </p:style>
        <p:txBody>
          <a:bodyPr lIns="36000" tIns="36000" rIns="36000" bIns="36000" anchor="ctr"/>
          <a:lstStyle/>
          <a:p>
            <a:pPr>
              <a:defRPr/>
            </a:pPr>
            <a:r>
              <a:rPr kumimoji="1" lang="ja-JP" altLang="en-US" sz="1400" dirty="0">
                <a:latin typeface="HGPｺﾞｼｯｸM" pitchFamily="50" charset="-128"/>
                <a:ea typeface="HGPｺﾞｼｯｸM" pitchFamily="50" charset="-128"/>
              </a:rPr>
              <a:t>Ｂ．</a:t>
            </a:r>
            <a:endParaRPr kumimoji="1" lang="en-US" altLang="ja-JP" sz="1400" dirty="0">
              <a:latin typeface="HGPｺﾞｼｯｸM" pitchFamily="50" charset="-128"/>
              <a:ea typeface="HGPｺﾞｼｯｸM" pitchFamily="50" charset="-128"/>
            </a:endParaRPr>
          </a:p>
          <a:p>
            <a:pPr>
              <a:defRPr/>
            </a:pPr>
            <a:r>
              <a:rPr kumimoji="1" lang="ja-JP" altLang="en-US" sz="1400" dirty="0">
                <a:latin typeface="HGPｺﾞｼｯｸM" pitchFamily="50" charset="-128"/>
                <a:ea typeface="HGPｺﾞｼｯｸM" pitchFamily="50" charset="-128"/>
              </a:rPr>
              <a:t>業務の効率化</a:t>
            </a:r>
          </a:p>
        </p:txBody>
      </p:sp>
      <p:sp>
        <p:nvSpPr>
          <p:cNvPr id="8" name="テキスト ボックス 7"/>
          <p:cNvSpPr txBox="1"/>
          <p:nvPr/>
        </p:nvSpPr>
        <p:spPr>
          <a:xfrm>
            <a:off x="1497013" y="4941890"/>
            <a:ext cx="1223962" cy="1150937"/>
          </a:xfrm>
          <a:prstGeom prst="rect">
            <a:avLst/>
          </a:prstGeom>
        </p:spPr>
        <p:style>
          <a:lnRef idx="1">
            <a:schemeClr val="accent1"/>
          </a:lnRef>
          <a:fillRef idx="2">
            <a:schemeClr val="accent1"/>
          </a:fillRef>
          <a:effectRef idx="1">
            <a:schemeClr val="accent1"/>
          </a:effectRef>
          <a:fontRef idx="minor">
            <a:schemeClr val="dk1"/>
          </a:fontRef>
        </p:style>
        <p:txBody>
          <a:bodyPr lIns="36000" tIns="36000" rIns="36000" bIns="36000" anchor="ctr"/>
          <a:lstStyle/>
          <a:p>
            <a:pPr>
              <a:defRPr/>
            </a:pPr>
            <a:r>
              <a:rPr kumimoji="1" lang="ja-JP" altLang="en-US" sz="1400" dirty="0">
                <a:latin typeface="HGPｺﾞｼｯｸM" pitchFamily="50" charset="-128"/>
                <a:ea typeface="HGPｺﾞｼｯｸM" pitchFamily="50" charset="-128"/>
              </a:rPr>
              <a:t>Ｃ．</a:t>
            </a:r>
            <a:endParaRPr kumimoji="1" lang="en-US" altLang="ja-JP" sz="1400" dirty="0">
              <a:latin typeface="HGPｺﾞｼｯｸM" pitchFamily="50" charset="-128"/>
              <a:ea typeface="HGPｺﾞｼｯｸM" pitchFamily="50" charset="-128"/>
            </a:endParaRPr>
          </a:p>
          <a:p>
            <a:pPr>
              <a:defRPr/>
            </a:pPr>
            <a:r>
              <a:rPr kumimoji="1" lang="ja-JP" altLang="en-US" sz="1400" dirty="0">
                <a:latin typeface="HGPｺﾞｼｯｸM" pitchFamily="50" charset="-128"/>
                <a:ea typeface="HGPｺﾞｼｯｸM" pitchFamily="50" charset="-128"/>
              </a:rPr>
              <a:t>抜本的コスト</a:t>
            </a:r>
            <a:endParaRPr kumimoji="1" lang="en-US" altLang="ja-JP" sz="1400" dirty="0">
              <a:latin typeface="HGPｺﾞｼｯｸM" pitchFamily="50" charset="-128"/>
              <a:ea typeface="HGPｺﾞｼｯｸM" pitchFamily="50" charset="-128"/>
            </a:endParaRPr>
          </a:p>
          <a:p>
            <a:pPr>
              <a:defRPr/>
            </a:pPr>
            <a:r>
              <a:rPr kumimoji="1" lang="ja-JP" altLang="en-US" sz="1400" dirty="0">
                <a:latin typeface="HGPｺﾞｼｯｸM" pitchFamily="50" charset="-128"/>
                <a:ea typeface="HGPｺﾞｼｯｸM" pitchFamily="50" charset="-128"/>
              </a:rPr>
              <a:t>削減</a:t>
            </a:r>
          </a:p>
        </p:txBody>
      </p:sp>
      <p:sp>
        <p:nvSpPr>
          <p:cNvPr id="10" name="テキスト ボックス 9"/>
          <p:cNvSpPr txBox="1"/>
          <p:nvPr/>
        </p:nvSpPr>
        <p:spPr>
          <a:xfrm>
            <a:off x="2801938" y="2781302"/>
            <a:ext cx="2511425" cy="936625"/>
          </a:xfrm>
          <a:prstGeom prst="rect">
            <a:avLst/>
          </a:prstGeom>
        </p:spPr>
        <p:style>
          <a:lnRef idx="1">
            <a:schemeClr val="accent6"/>
          </a:lnRef>
          <a:fillRef idx="2">
            <a:schemeClr val="accent6"/>
          </a:fillRef>
          <a:effectRef idx="1">
            <a:schemeClr val="accent6"/>
          </a:effectRef>
          <a:fontRef idx="minor">
            <a:schemeClr val="dk1"/>
          </a:fontRef>
        </p:style>
        <p:txBody>
          <a:bodyPr lIns="36000" tIns="36000" rIns="36000" bIns="36000" anchor="ctr"/>
          <a:lstStyle/>
          <a:p>
            <a:pPr>
              <a:spcBef>
                <a:spcPts val="300"/>
              </a:spcBef>
              <a:spcAft>
                <a:spcPts val="300"/>
              </a:spcAft>
              <a:defRPr/>
            </a:pPr>
            <a:r>
              <a:rPr kumimoji="1" lang="ja-JP" altLang="en-US" sz="1400" dirty="0">
                <a:solidFill>
                  <a:schemeClr val="accent4">
                    <a:lumMod val="75000"/>
                  </a:schemeClr>
                </a:solidFill>
                <a:latin typeface="HGPｺﾞｼｯｸM" pitchFamily="50" charset="-128"/>
                <a:ea typeface="HGPｺﾞｼｯｸM" pitchFamily="50" charset="-128"/>
              </a:rPr>
              <a:t>手続きを早く簡単に</a:t>
            </a:r>
            <a:endParaRPr kumimoji="1" lang="en-US" altLang="ja-JP" sz="1400" dirty="0">
              <a:solidFill>
                <a:schemeClr val="accent4">
                  <a:lumMod val="75000"/>
                </a:schemeClr>
              </a:solidFill>
              <a:latin typeface="HGPｺﾞｼｯｸM" pitchFamily="50" charset="-128"/>
              <a:ea typeface="HGPｺﾞｼｯｸM" pitchFamily="50" charset="-128"/>
            </a:endParaRPr>
          </a:p>
          <a:p>
            <a:pPr>
              <a:spcBef>
                <a:spcPts val="300"/>
              </a:spcBef>
              <a:spcAft>
                <a:spcPts val="300"/>
              </a:spcAft>
              <a:defRPr/>
            </a:pPr>
            <a:r>
              <a:rPr kumimoji="1" lang="ja-JP" altLang="en-US" sz="1400" dirty="0">
                <a:solidFill>
                  <a:schemeClr val="accent4">
                    <a:lumMod val="75000"/>
                  </a:schemeClr>
                </a:solidFill>
                <a:latin typeface="HGPｺﾞｼｯｸM" pitchFamily="50" charset="-128"/>
                <a:ea typeface="HGPｺﾞｼｯｸM" pitchFamily="50" charset="-128"/>
              </a:rPr>
              <a:t>手続きをきめ細やかに</a:t>
            </a:r>
            <a:endParaRPr kumimoji="1" lang="en-US" altLang="ja-JP" sz="1400" dirty="0">
              <a:solidFill>
                <a:schemeClr val="accent4">
                  <a:lumMod val="75000"/>
                </a:schemeClr>
              </a:solidFill>
              <a:latin typeface="HGPｺﾞｼｯｸM" pitchFamily="50" charset="-128"/>
              <a:ea typeface="HGPｺﾞｼｯｸM" pitchFamily="50" charset="-128"/>
            </a:endParaRPr>
          </a:p>
          <a:p>
            <a:pPr>
              <a:spcBef>
                <a:spcPts val="300"/>
              </a:spcBef>
              <a:spcAft>
                <a:spcPts val="300"/>
              </a:spcAft>
              <a:defRPr/>
            </a:pPr>
            <a:r>
              <a:rPr kumimoji="1" lang="ja-JP" altLang="en-US" sz="1400" dirty="0">
                <a:solidFill>
                  <a:schemeClr val="accent4">
                    <a:lumMod val="75000"/>
                  </a:schemeClr>
                </a:solidFill>
                <a:latin typeface="HGPｺﾞｼｯｸM" pitchFamily="50" charset="-128"/>
                <a:ea typeface="HGPｺﾞｼｯｸM" pitchFamily="50" charset="-128"/>
              </a:rPr>
              <a:t>サービスを継続的に</a:t>
            </a:r>
            <a:endParaRPr kumimoji="1" lang="en-US" altLang="ja-JP" sz="1400" dirty="0">
              <a:solidFill>
                <a:schemeClr val="accent4">
                  <a:lumMod val="75000"/>
                </a:schemeClr>
              </a:solidFill>
              <a:latin typeface="HGPｺﾞｼｯｸM" pitchFamily="50" charset="-128"/>
              <a:ea typeface="HGPｺﾞｼｯｸM" pitchFamily="50" charset="-128"/>
            </a:endParaRPr>
          </a:p>
        </p:txBody>
      </p:sp>
      <p:sp>
        <p:nvSpPr>
          <p:cNvPr id="11" name="テキスト ボックス 10"/>
          <p:cNvSpPr txBox="1"/>
          <p:nvPr/>
        </p:nvSpPr>
        <p:spPr>
          <a:xfrm>
            <a:off x="2801938" y="3862390"/>
            <a:ext cx="2481262" cy="935037"/>
          </a:xfrm>
          <a:prstGeom prst="rect">
            <a:avLst/>
          </a:prstGeom>
        </p:spPr>
        <p:style>
          <a:lnRef idx="1">
            <a:schemeClr val="accent6"/>
          </a:lnRef>
          <a:fillRef idx="2">
            <a:schemeClr val="accent6"/>
          </a:fillRef>
          <a:effectRef idx="1">
            <a:schemeClr val="accent6"/>
          </a:effectRef>
          <a:fontRef idx="minor">
            <a:schemeClr val="dk1"/>
          </a:fontRef>
        </p:style>
        <p:txBody>
          <a:bodyPr lIns="36000" tIns="36000" rIns="36000" bIns="36000" anchor="ctr"/>
          <a:lstStyle/>
          <a:p>
            <a:pPr>
              <a:spcBef>
                <a:spcPts val="300"/>
              </a:spcBef>
              <a:spcAft>
                <a:spcPts val="300"/>
              </a:spcAft>
              <a:defRPr/>
            </a:pPr>
            <a:r>
              <a:rPr kumimoji="1" lang="ja-JP" altLang="en-US" sz="1400" dirty="0">
                <a:solidFill>
                  <a:schemeClr val="accent4">
                    <a:lumMod val="75000"/>
                  </a:schemeClr>
                </a:solidFill>
                <a:latin typeface="HGPｺﾞｼｯｸM" pitchFamily="50" charset="-128"/>
                <a:ea typeface="HGPｺﾞｼｯｸM" pitchFamily="50" charset="-128"/>
              </a:rPr>
              <a:t>業務をより効率的に</a:t>
            </a:r>
            <a:endParaRPr kumimoji="1" lang="en-US" altLang="ja-JP" sz="1400" dirty="0">
              <a:solidFill>
                <a:schemeClr val="accent4">
                  <a:lumMod val="75000"/>
                </a:schemeClr>
              </a:solidFill>
              <a:latin typeface="HGPｺﾞｼｯｸM" pitchFamily="50" charset="-128"/>
              <a:ea typeface="HGPｺﾞｼｯｸM" pitchFamily="50" charset="-128"/>
            </a:endParaRPr>
          </a:p>
          <a:p>
            <a:pPr>
              <a:spcBef>
                <a:spcPts val="300"/>
              </a:spcBef>
              <a:spcAft>
                <a:spcPts val="300"/>
              </a:spcAft>
              <a:defRPr/>
            </a:pPr>
            <a:r>
              <a:rPr kumimoji="1" lang="ja-JP" altLang="en-US" sz="1400" dirty="0">
                <a:solidFill>
                  <a:schemeClr val="accent4">
                    <a:lumMod val="75000"/>
                  </a:schemeClr>
                </a:solidFill>
                <a:latin typeface="HGPｺﾞｼｯｸM" pitchFamily="50" charset="-128"/>
                <a:ea typeface="HGPｺﾞｼｯｸM" pitchFamily="50" charset="-128"/>
              </a:rPr>
              <a:t>（正確に、早く、簡単に）</a:t>
            </a:r>
            <a:endParaRPr kumimoji="1" lang="en-US" altLang="ja-JP" sz="1400" dirty="0">
              <a:solidFill>
                <a:schemeClr val="accent4">
                  <a:lumMod val="75000"/>
                </a:schemeClr>
              </a:solidFill>
              <a:latin typeface="HGPｺﾞｼｯｸM" pitchFamily="50" charset="-128"/>
              <a:ea typeface="HGPｺﾞｼｯｸM" pitchFamily="50" charset="-128"/>
            </a:endParaRPr>
          </a:p>
        </p:txBody>
      </p:sp>
      <p:sp>
        <p:nvSpPr>
          <p:cNvPr id="12" name="テキスト ボックス 11"/>
          <p:cNvSpPr txBox="1"/>
          <p:nvPr/>
        </p:nvSpPr>
        <p:spPr>
          <a:xfrm>
            <a:off x="2801938" y="4941890"/>
            <a:ext cx="2481262" cy="1150937"/>
          </a:xfrm>
          <a:prstGeom prst="rect">
            <a:avLst/>
          </a:prstGeom>
        </p:spPr>
        <p:style>
          <a:lnRef idx="1">
            <a:schemeClr val="accent6"/>
          </a:lnRef>
          <a:fillRef idx="2">
            <a:schemeClr val="accent6"/>
          </a:fillRef>
          <a:effectRef idx="1">
            <a:schemeClr val="accent6"/>
          </a:effectRef>
          <a:fontRef idx="minor">
            <a:schemeClr val="dk1"/>
          </a:fontRef>
        </p:style>
        <p:txBody>
          <a:bodyPr lIns="36000" tIns="36000" rIns="36000" bIns="36000" anchor="ctr"/>
          <a:lstStyle/>
          <a:p>
            <a:pPr>
              <a:spcBef>
                <a:spcPts val="300"/>
              </a:spcBef>
              <a:spcAft>
                <a:spcPts val="300"/>
              </a:spcAft>
              <a:defRPr/>
            </a:pPr>
            <a:r>
              <a:rPr kumimoji="1" lang="ja-JP" altLang="en-US" sz="1400" dirty="0">
                <a:solidFill>
                  <a:schemeClr val="accent4">
                    <a:lumMod val="75000"/>
                  </a:schemeClr>
                </a:solidFill>
                <a:latin typeface="HGPｺﾞｼｯｸM" pitchFamily="50" charset="-128"/>
                <a:ea typeface="HGPｺﾞｼｯｸM" pitchFamily="50" charset="-128"/>
              </a:rPr>
              <a:t>導入コストを削減</a:t>
            </a:r>
            <a:endParaRPr kumimoji="1" lang="en-US" altLang="ja-JP" sz="1400" dirty="0">
              <a:solidFill>
                <a:schemeClr val="accent4">
                  <a:lumMod val="75000"/>
                </a:schemeClr>
              </a:solidFill>
              <a:latin typeface="HGPｺﾞｼｯｸM" pitchFamily="50" charset="-128"/>
              <a:ea typeface="HGPｺﾞｼｯｸM" pitchFamily="50" charset="-128"/>
            </a:endParaRPr>
          </a:p>
          <a:p>
            <a:pPr>
              <a:spcBef>
                <a:spcPts val="300"/>
              </a:spcBef>
              <a:spcAft>
                <a:spcPts val="300"/>
              </a:spcAft>
              <a:defRPr/>
            </a:pPr>
            <a:r>
              <a:rPr kumimoji="1" lang="ja-JP" altLang="en-US" sz="1400" dirty="0">
                <a:solidFill>
                  <a:schemeClr val="accent4">
                    <a:lumMod val="75000"/>
                  </a:schemeClr>
                </a:solidFill>
                <a:latin typeface="HGPｺﾞｼｯｸM" pitchFamily="50" charset="-128"/>
                <a:ea typeface="HGPｺﾞｼｯｸM" pitchFamily="50" charset="-128"/>
              </a:rPr>
              <a:t>運用コストを削減</a:t>
            </a:r>
            <a:endParaRPr kumimoji="1" lang="en-US" altLang="ja-JP" sz="1400" dirty="0">
              <a:solidFill>
                <a:schemeClr val="accent4">
                  <a:lumMod val="75000"/>
                </a:schemeClr>
              </a:solidFill>
              <a:latin typeface="HGPｺﾞｼｯｸM" pitchFamily="50" charset="-128"/>
              <a:ea typeface="HGPｺﾞｼｯｸM" pitchFamily="50" charset="-128"/>
            </a:endParaRPr>
          </a:p>
        </p:txBody>
      </p:sp>
      <p:sp>
        <p:nvSpPr>
          <p:cNvPr id="13" name="テキスト ボックス 12"/>
          <p:cNvSpPr txBox="1"/>
          <p:nvPr/>
        </p:nvSpPr>
        <p:spPr>
          <a:xfrm>
            <a:off x="5457825" y="2781302"/>
            <a:ext cx="1366838" cy="936625"/>
          </a:xfrm>
          <a:prstGeom prst="rect">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6200000" scaled="1"/>
            <a:tileRect/>
          </a:gradFill>
          <a:ln>
            <a:solidFill>
              <a:srgbClr val="FFFF00"/>
            </a:solidFill>
          </a:ln>
        </p:spPr>
        <p:style>
          <a:lnRef idx="1">
            <a:schemeClr val="accent6"/>
          </a:lnRef>
          <a:fillRef idx="2">
            <a:schemeClr val="accent6"/>
          </a:fillRef>
          <a:effectRef idx="1">
            <a:schemeClr val="accent6"/>
          </a:effectRef>
          <a:fontRef idx="minor">
            <a:schemeClr val="dk1"/>
          </a:fontRef>
        </p:style>
        <p:txBody>
          <a:bodyPr lIns="36000" tIns="36000" rIns="36000" bIns="36000" anchor="ctr"/>
          <a:lstStyle/>
          <a:p>
            <a:pPr>
              <a:spcBef>
                <a:spcPts val="300"/>
              </a:spcBef>
              <a:spcAft>
                <a:spcPts val="300"/>
              </a:spcAft>
              <a:defRPr/>
            </a:pPr>
            <a:r>
              <a:rPr kumimoji="1" lang="ja-JP" altLang="en-US" sz="1400" dirty="0">
                <a:solidFill>
                  <a:schemeClr val="accent4">
                    <a:lumMod val="75000"/>
                  </a:schemeClr>
                </a:solidFill>
                <a:latin typeface="HGPｺﾞｼｯｸM" pitchFamily="50" charset="-128"/>
                <a:ea typeface="HGPｺﾞｼｯｸM" pitchFamily="50" charset="-128"/>
              </a:rPr>
              <a:t>手続きに要する時間</a:t>
            </a:r>
            <a:endParaRPr kumimoji="1" lang="en-US" altLang="ja-JP" sz="1400" dirty="0">
              <a:solidFill>
                <a:schemeClr val="accent4">
                  <a:lumMod val="75000"/>
                </a:schemeClr>
              </a:solidFill>
              <a:latin typeface="HGPｺﾞｼｯｸM" pitchFamily="50" charset="-128"/>
              <a:ea typeface="HGPｺﾞｼｯｸM" pitchFamily="50" charset="-128"/>
            </a:endParaRPr>
          </a:p>
          <a:p>
            <a:pPr>
              <a:spcBef>
                <a:spcPts val="300"/>
              </a:spcBef>
              <a:spcAft>
                <a:spcPts val="300"/>
              </a:spcAft>
              <a:defRPr/>
            </a:pPr>
            <a:r>
              <a:rPr kumimoji="1" lang="ja-JP" altLang="en-US" sz="1400" dirty="0">
                <a:solidFill>
                  <a:schemeClr val="accent4">
                    <a:lumMod val="75000"/>
                  </a:schemeClr>
                </a:solidFill>
                <a:latin typeface="HGPｺﾞｼｯｸM" pitchFamily="50" charset="-128"/>
                <a:ea typeface="HGPｺﾞｼｯｸM" pitchFamily="50" charset="-128"/>
              </a:rPr>
              <a:t>信頼性安全性</a:t>
            </a:r>
            <a:endParaRPr kumimoji="1" lang="en-US" altLang="ja-JP" sz="1400" dirty="0">
              <a:solidFill>
                <a:schemeClr val="accent4">
                  <a:lumMod val="75000"/>
                </a:schemeClr>
              </a:solidFill>
              <a:latin typeface="HGPｺﾞｼｯｸM" pitchFamily="50" charset="-128"/>
              <a:ea typeface="HGPｺﾞｼｯｸM" pitchFamily="50" charset="-128"/>
            </a:endParaRPr>
          </a:p>
        </p:txBody>
      </p:sp>
      <p:sp>
        <p:nvSpPr>
          <p:cNvPr id="14" name="テキスト ボックス 13"/>
          <p:cNvSpPr txBox="1"/>
          <p:nvPr/>
        </p:nvSpPr>
        <p:spPr>
          <a:xfrm>
            <a:off x="5457825" y="3860802"/>
            <a:ext cx="1366838" cy="936625"/>
          </a:xfrm>
          <a:prstGeom prst="rect">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6200000" scaled="1"/>
            <a:tileRect/>
          </a:gradFill>
          <a:ln>
            <a:solidFill>
              <a:srgbClr val="FFFF00"/>
            </a:solidFill>
          </a:ln>
        </p:spPr>
        <p:style>
          <a:lnRef idx="1">
            <a:schemeClr val="accent6"/>
          </a:lnRef>
          <a:fillRef idx="2">
            <a:schemeClr val="accent6"/>
          </a:fillRef>
          <a:effectRef idx="1">
            <a:schemeClr val="accent6"/>
          </a:effectRef>
          <a:fontRef idx="minor">
            <a:schemeClr val="dk1"/>
          </a:fontRef>
        </p:style>
        <p:txBody>
          <a:bodyPr lIns="36000" tIns="36000" rIns="36000" bIns="36000" anchor="ctr"/>
          <a:lstStyle/>
          <a:p>
            <a:pPr>
              <a:spcBef>
                <a:spcPts val="300"/>
              </a:spcBef>
              <a:spcAft>
                <a:spcPts val="300"/>
              </a:spcAft>
              <a:defRPr/>
            </a:pPr>
            <a:r>
              <a:rPr kumimoji="1" lang="ja-JP" altLang="en-US" sz="1400" dirty="0">
                <a:solidFill>
                  <a:schemeClr val="accent4">
                    <a:lumMod val="75000"/>
                  </a:schemeClr>
                </a:solidFill>
                <a:latin typeface="HGPｺﾞｼｯｸM" pitchFamily="50" charset="-128"/>
                <a:ea typeface="HGPｺﾞｼｯｸM" pitchFamily="50" charset="-128"/>
              </a:rPr>
              <a:t>事務処理に要する時間</a:t>
            </a:r>
            <a:endParaRPr kumimoji="1" lang="en-US" altLang="ja-JP" sz="1400" dirty="0">
              <a:solidFill>
                <a:schemeClr val="accent4">
                  <a:lumMod val="75000"/>
                </a:schemeClr>
              </a:solidFill>
              <a:latin typeface="HGPｺﾞｼｯｸM" pitchFamily="50" charset="-128"/>
              <a:ea typeface="HGPｺﾞｼｯｸM" pitchFamily="50" charset="-128"/>
            </a:endParaRPr>
          </a:p>
        </p:txBody>
      </p:sp>
      <p:sp>
        <p:nvSpPr>
          <p:cNvPr id="15" name="テキスト ボックス 14"/>
          <p:cNvSpPr txBox="1"/>
          <p:nvPr/>
        </p:nvSpPr>
        <p:spPr>
          <a:xfrm>
            <a:off x="5457825" y="4941890"/>
            <a:ext cx="1366838" cy="1150937"/>
          </a:xfrm>
          <a:prstGeom prst="rect">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6200000" scaled="1"/>
            <a:tileRect/>
          </a:gradFill>
          <a:ln>
            <a:solidFill>
              <a:srgbClr val="FFFF00"/>
            </a:solidFill>
          </a:ln>
        </p:spPr>
        <p:style>
          <a:lnRef idx="1">
            <a:schemeClr val="accent6"/>
          </a:lnRef>
          <a:fillRef idx="2">
            <a:schemeClr val="accent6"/>
          </a:fillRef>
          <a:effectRef idx="1">
            <a:schemeClr val="accent6"/>
          </a:effectRef>
          <a:fontRef idx="minor">
            <a:schemeClr val="dk1"/>
          </a:fontRef>
        </p:style>
        <p:txBody>
          <a:bodyPr lIns="36000" tIns="36000" rIns="36000" bIns="36000" anchor="ctr"/>
          <a:lstStyle/>
          <a:p>
            <a:pPr>
              <a:spcBef>
                <a:spcPts val="300"/>
              </a:spcBef>
              <a:spcAft>
                <a:spcPts val="300"/>
              </a:spcAft>
              <a:defRPr/>
            </a:pPr>
            <a:r>
              <a:rPr kumimoji="1" lang="ja-JP" altLang="en-US" sz="1400" dirty="0">
                <a:solidFill>
                  <a:schemeClr val="accent4">
                    <a:lumMod val="75000"/>
                  </a:schemeClr>
                </a:solidFill>
                <a:latin typeface="HGPｺﾞｼｯｸM" pitchFamily="50" charset="-128"/>
                <a:ea typeface="HGPｺﾞｼｯｸM" pitchFamily="50" charset="-128"/>
              </a:rPr>
              <a:t>ライフサイクルコスト（稼働後</a:t>
            </a:r>
            <a:r>
              <a:rPr kumimoji="1" lang="en-US" altLang="ja-JP" sz="1400" dirty="0">
                <a:solidFill>
                  <a:schemeClr val="accent4">
                    <a:lumMod val="75000"/>
                  </a:schemeClr>
                </a:solidFill>
                <a:latin typeface="HGPｺﾞｼｯｸM" pitchFamily="50" charset="-128"/>
                <a:ea typeface="HGPｺﾞｼｯｸM" pitchFamily="50" charset="-128"/>
              </a:rPr>
              <a:t>10</a:t>
            </a:r>
            <a:r>
              <a:rPr kumimoji="1" lang="ja-JP" altLang="en-US" sz="1400" dirty="0">
                <a:solidFill>
                  <a:schemeClr val="accent4">
                    <a:lumMod val="75000"/>
                  </a:schemeClr>
                </a:solidFill>
                <a:latin typeface="HGPｺﾞｼｯｸM" pitchFamily="50" charset="-128"/>
                <a:ea typeface="HGPｺﾞｼｯｸM" pitchFamily="50" charset="-128"/>
              </a:rPr>
              <a:t>年間の費用総計）</a:t>
            </a:r>
            <a:endParaRPr kumimoji="1" lang="en-US" altLang="ja-JP" sz="1400" dirty="0">
              <a:solidFill>
                <a:schemeClr val="accent4">
                  <a:lumMod val="75000"/>
                </a:schemeClr>
              </a:solidFill>
              <a:latin typeface="HGPｺﾞｼｯｸM" pitchFamily="50" charset="-128"/>
              <a:ea typeface="HGPｺﾞｼｯｸM" pitchFamily="50" charset="-128"/>
            </a:endParaRPr>
          </a:p>
        </p:txBody>
      </p:sp>
      <p:sp>
        <p:nvSpPr>
          <p:cNvPr id="3" name="角丸四角形 2"/>
          <p:cNvSpPr/>
          <p:nvPr/>
        </p:nvSpPr>
        <p:spPr bwMode="auto">
          <a:xfrm>
            <a:off x="7113588" y="2781302"/>
            <a:ext cx="1800225" cy="936625"/>
          </a:xfrm>
          <a:prstGeom prst="roundRect">
            <a:avLst/>
          </a:prstGeom>
          <a:solidFill>
            <a:schemeClr val="bg1"/>
          </a:solidFill>
          <a:ln w="9525" cap="flat" cmpd="sng" algn="ctr">
            <a:solidFill>
              <a:srgbClr val="FF99CC"/>
            </a:solidFill>
            <a:prstDash val="solid"/>
            <a:round/>
            <a:headEnd type="none" w="med" len="med"/>
            <a:tailEnd type="none" w="med" len="med"/>
          </a:ln>
          <a:effectLst>
            <a:prstShdw prst="shdw17" dist="17961" dir="2700000">
              <a:schemeClr val="bg2"/>
            </a:prstShdw>
          </a:effectLst>
        </p:spPr>
        <p:txBody>
          <a:bodyPr/>
          <a:lstStyle/>
          <a:p>
            <a:pPr algn="ctr">
              <a:defRPr/>
            </a:pPr>
            <a:r>
              <a:rPr lang="ja-JP" altLang="en-US" sz="1000" dirty="0">
                <a:solidFill>
                  <a:schemeClr val="tx2"/>
                </a:solidFill>
                <a:latin typeface="HGPｺﾞｼｯｸM" pitchFamily="50" charset="-128"/>
                <a:ea typeface="HGPｺﾞｼｯｸM" pitchFamily="50" charset="-128"/>
              </a:rPr>
              <a:t>手続きに要する</a:t>
            </a:r>
            <a:endParaRPr lang="en-US" altLang="ja-JP" sz="1000" dirty="0">
              <a:solidFill>
                <a:schemeClr val="tx2"/>
              </a:solidFill>
              <a:latin typeface="HGPｺﾞｼｯｸM" pitchFamily="50" charset="-128"/>
              <a:ea typeface="HGPｺﾞｼｯｸM" pitchFamily="50" charset="-128"/>
            </a:endParaRPr>
          </a:p>
          <a:p>
            <a:pPr algn="ctr">
              <a:defRPr/>
            </a:pPr>
            <a:r>
              <a:rPr lang="ja-JP" altLang="en-US" sz="1000" dirty="0">
                <a:solidFill>
                  <a:schemeClr val="tx2"/>
                </a:solidFill>
                <a:latin typeface="HGPｺﾞｼｯｸM" pitchFamily="50" charset="-128"/>
                <a:ea typeface="HGPｺﾞｼｯｸM" pitchFamily="50" charset="-128"/>
              </a:rPr>
              <a:t>住民の待ち時間が</a:t>
            </a:r>
            <a:endParaRPr lang="en-US" altLang="ja-JP" sz="1000" dirty="0">
              <a:solidFill>
                <a:schemeClr val="tx2"/>
              </a:solidFill>
              <a:latin typeface="HGPｺﾞｼｯｸM" pitchFamily="50" charset="-128"/>
              <a:ea typeface="HGPｺﾞｼｯｸM" pitchFamily="50" charset="-128"/>
            </a:endParaRPr>
          </a:p>
          <a:p>
            <a:pPr algn="ctr">
              <a:defRPr/>
            </a:pPr>
            <a:r>
              <a:rPr lang="ja-JP" altLang="en-US" dirty="0">
                <a:solidFill>
                  <a:schemeClr val="tx2"/>
                </a:solidFill>
                <a:latin typeface="HGPｺﾞｼｯｸM" pitchFamily="50" charset="-128"/>
                <a:ea typeface="HGPｺﾞｼｯｸM" pitchFamily="50" charset="-128"/>
              </a:rPr>
              <a:t>約</a:t>
            </a:r>
            <a:r>
              <a:rPr lang="en-US" altLang="ja-JP" dirty="0">
                <a:solidFill>
                  <a:schemeClr val="tx2"/>
                </a:solidFill>
                <a:latin typeface="HGPｺﾞｼｯｸM" pitchFamily="50" charset="-128"/>
                <a:ea typeface="HGPｺﾞｼｯｸM" pitchFamily="50" charset="-128"/>
              </a:rPr>
              <a:t>31%</a:t>
            </a:r>
            <a:r>
              <a:rPr lang="ja-JP" altLang="en-US" dirty="0">
                <a:solidFill>
                  <a:schemeClr val="tx2"/>
                </a:solidFill>
                <a:latin typeface="HGPｺﾞｼｯｸM" pitchFamily="50" charset="-128"/>
                <a:ea typeface="HGPｺﾞｼｯｸM" pitchFamily="50" charset="-128"/>
              </a:rPr>
              <a:t>の削減</a:t>
            </a:r>
            <a:endParaRPr lang="en-US" altLang="ja-JP" dirty="0">
              <a:solidFill>
                <a:schemeClr val="tx2"/>
              </a:solidFill>
              <a:latin typeface="HGPｺﾞｼｯｸM" pitchFamily="50" charset="-128"/>
              <a:ea typeface="HGPｺﾞｼｯｸM" pitchFamily="50" charset="-128"/>
            </a:endParaRPr>
          </a:p>
          <a:p>
            <a:pPr marL="174625" indent="-87313">
              <a:defRPr/>
            </a:pPr>
            <a:r>
              <a:rPr lang="en-US" altLang="ja-JP" sz="800" dirty="0">
                <a:latin typeface="HGPｺﾞｼｯｸM" pitchFamily="50" charset="-128"/>
                <a:ea typeface="HGPｺﾞｼｯｸM" pitchFamily="50" charset="-128"/>
              </a:rPr>
              <a:t>※</a:t>
            </a:r>
            <a:r>
              <a:rPr lang="ja-JP" altLang="en-US" sz="800" dirty="0">
                <a:latin typeface="HGPｺﾞｼｯｸM" pitchFamily="50" charset="-128"/>
                <a:ea typeface="HGPｺﾞｼｯｸM" pitchFamily="50" charset="-128"/>
              </a:rPr>
              <a:t>重点調査領域</a:t>
            </a:r>
            <a:r>
              <a:rPr lang="en-US" altLang="ja-JP" sz="800" dirty="0">
                <a:latin typeface="HGPｺﾞｼｯｸM" pitchFamily="50" charset="-128"/>
                <a:ea typeface="HGPｺﾞｼｯｸM" pitchFamily="50" charset="-128"/>
              </a:rPr>
              <a:t>19</a:t>
            </a:r>
            <a:r>
              <a:rPr lang="ja-JP" altLang="en-US" sz="800" dirty="0">
                <a:latin typeface="HGPｺﾞｼｯｸM" pitchFamily="50" charset="-128"/>
                <a:ea typeface="HGPｺﾞｼｯｸM" pitchFamily="50" charset="-128"/>
              </a:rPr>
              <a:t>手続。測定対象市町の数値による。</a:t>
            </a:r>
          </a:p>
        </p:txBody>
      </p:sp>
      <p:sp>
        <p:nvSpPr>
          <p:cNvPr id="16" name="角丸四角形 15"/>
          <p:cNvSpPr/>
          <p:nvPr/>
        </p:nvSpPr>
        <p:spPr bwMode="auto">
          <a:xfrm>
            <a:off x="7113588" y="3860802"/>
            <a:ext cx="1800225" cy="936625"/>
          </a:xfrm>
          <a:prstGeom prst="roundRect">
            <a:avLst/>
          </a:prstGeom>
          <a:solidFill>
            <a:schemeClr val="bg1"/>
          </a:solidFill>
          <a:ln w="9525" cap="flat" cmpd="sng" algn="ctr">
            <a:solidFill>
              <a:srgbClr val="FF99CC"/>
            </a:solidFill>
            <a:prstDash val="solid"/>
            <a:round/>
            <a:headEnd type="none" w="med" len="med"/>
            <a:tailEnd type="none" w="med" len="med"/>
          </a:ln>
          <a:effectLst>
            <a:prstShdw prst="shdw17" dist="17961" dir="2700000">
              <a:schemeClr val="bg2"/>
            </a:prstShdw>
          </a:effectLst>
        </p:spPr>
        <p:txBody>
          <a:bodyPr/>
          <a:lstStyle/>
          <a:p>
            <a:pPr algn="ctr">
              <a:defRPr/>
            </a:pPr>
            <a:r>
              <a:rPr lang="ja-JP" altLang="en-US" sz="1000" dirty="0">
                <a:solidFill>
                  <a:schemeClr val="tx2"/>
                </a:solidFill>
                <a:latin typeface="HGPｺﾞｼｯｸM" pitchFamily="50" charset="-128"/>
                <a:ea typeface="HGPｺﾞｼｯｸM" pitchFamily="50" charset="-128"/>
              </a:rPr>
              <a:t>職員の業務処理時間が</a:t>
            </a:r>
            <a:endParaRPr lang="en-US" altLang="ja-JP" sz="1000" dirty="0">
              <a:solidFill>
                <a:schemeClr val="tx2"/>
              </a:solidFill>
              <a:latin typeface="HGPｺﾞｼｯｸM" pitchFamily="50" charset="-128"/>
              <a:ea typeface="HGPｺﾞｼｯｸM" pitchFamily="50" charset="-128"/>
            </a:endParaRPr>
          </a:p>
          <a:p>
            <a:pPr algn="ctr">
              <a:defRPr/>
            </a:pPr>
            <a:r>
              <a:rPr lang="ja-JP" altLang="en-US" dirty="0">
                <a:solidFill>
                  <a:schemeClr val="tx2"/>
                </a:solidFill>
                <a:latin typeface="HGPｺﾞｼｯｸM" pitchFamily="50" charset="-128"/>
                <a:ea typeface="HGPｺﾞｼｯｸM" pitchFamily="50" charset="-128"/>
              </a:rPr>
              <a:t>約</a:t>
            </a:r>
            <a:r>
              <a:rPr lang="en-US" altLang="ja-JP" dirty="0">
                <a:solidFill>
                  <a:schemeClr val="tx2"/>
                </a:solidFill>
                <a:latin typeface="HGPｺﾞｼｯｸM" pitchFamily="50" charset="-128"/>
                <a:ea typeface="HGPｺﾞｼｯｸM" pitchFamily="50" charset="-128"/>
              </a:rPr>
              <a:t>30%</a:t>
            </a:r>
            <a:r>
              <a:rPr lang="ja-JP" altLang="en-US" dirty="0">
                <a:solidFill>
                  <a:schemeClr val="tx2"/>
                </a:solidFill>
                <a:latin typeface="HGPｺﾞｼｯｸM" pitchFamily="50" charset="-128"/>
                <a:ea typeface="HGPｺﾞｼｯｸM" pitchFamily="50" charset="-128"/>
              </a:rPr>
              <a:t>の削減</a:t>
            </a:r>
            <a:endParaRPr lang="en-US" altLang="ja-JP" dirty="0">
              <a:solidFill>
                <a:schemeClr val="tx2"/>
              </a:solidFill>
              <a:latin typeface="HGPｺﾞｼｯｸM" pitchFamily="50" charset="-128"/>
              <a:ea typeface="HGPｺﾞｼｯｸM" pitchFamily="50" charset="-128"/>
            </a:endParaRPr>
          </a:p>
          <a:p>
            <a:pPr marL="174625" indent="-87313">
              <a:defRPr/>
            </a:pPr>
            <a:r>
              <a:rPr lang="en-US" altLang="ja-JP" sz="800" dirty="0">
                <a:latin typeface="HGPｺﾞｼｯｸM" pitchFamily="50" charset="-128"/>
                <a:ea typeface="HGPｺﾞｼｯｸM" pitchFamily="50" charset="-128"/>
              </a:rPr>
              <a:t>※</a:t>
            </a:r>
            <a:r>
              <a:rPr lang="ja-JP" altLang="en-US" sz="800" dirty="0">
                <a:latin typeface="HGPｺﾞｼｯｸM" pitchFamily="50" charset="-128"/>
                <a:ea typeface="HGPｺﾞｼｯｸM" pitchFamily="50" charset="-128"/>
              </a:rPr>
              <a:t>重点調査領域、測定対象の市町の数値による。</a:t>
            </a:r>
          </a:p>
        </p:txBody>
      </p:sp>
      <p:sp>
        <p:nvSpPr>
          <p:cNvPr id="17" name="角丸四角形 16"/>
          <p:cNvSpPr/>
          <p:nvPr/>
        </p:nvSpPr>
        <p:spPr bwMode="auto">
          <a:xfrm>
            <a:off x="7113588" y="4941890"/>
            <a:ext cx="1800225" cy="1150937"/>
          </a:xfrm>
          <a:prstGeom prst="roundRect">
            <a:avLst>
              <a:gd name="adj" fmla="val 11827"/>
            </a:avLst>
          </a:prstGeom>
          <a:solidFill>
            <a:schemeClr val="bg1"/>
          </a:solidFill>
          <a:ln w="9525" cap="flat" cmpd="sng" algn="ctr">
            <a:solidFill>
              <a:srgbClr val="FF99CC"/>
            </a:solidFill>
            <a:prstDash val="solid"/>
            <a:round/>
            <a:headEnd type="none" w="med" len="med"/>
            <a:tailEnd type="none" w="med" len="med"/>
          </a:ln>
          <a:effectLst>
            <a:prstShdw prst="shdw17" dist="17961" dir="2700000">
              <a:schemeClr val="bg2"/>
            </a:prstShdw>
          </a:effectLst>
        </p:spPr>
        <p:txBody>
          <a:bodyPr lIns="0" rIns="0"/>
          <a:lstStyle/>
          <a:p>
            <a:pPr algn="ctr">
              <a:defRPr/>
            </a:pPr>
            <a:r>
              <a:rPr lang="ja-JP" altLang="en-US" sz="800" dirty="0">
                <a:solidFill>
                  <a:schemeClr val="tx2"/>
                </a:solidFill>
                <a:latin typeface="HGPｺﾞｼｯｸM" pitchFamily="50" charset="-128"/>
                <a:ea typeface="HGPｺﾞｼｯｸM" pitchFamily="50" charset="-128"/>
              </a:rPr>
              <a:t>（導入一時費用を全て含んだ場合）</a:t>
            </a:r>
            <a:endParaRPr lang="en-US" altLang="ja-JP" sz="800" dirty="0">
              <a:solidFill>
                <a:schemeClr val="tx2"/>
              </a:solidFill>
              <a:latin typeface="HGPｺﾞｼｯｸM" pitchFamily="50" charset="-128"/>
              <a:ea typeface="HGPｺﾞｼｯｸM" pitchFamily="50" charset="-128"/>
            </a:endParaRPr>
          </a:p>
          <a:p>
            <a:pPr algn="ctr">
              <a:defRPr/>
            </a:pPr>
            <a:r>
              <a:rPr lang="ja-JP" altLang="en-US" dirty="0">
                <a:solidFill>
                  <a:schemeClr val="tx2"/>
                </a:solidFill>
                <a:latin typeface="HGPｺﾞｼｯｸM" pitchFamily="50" charset="-128"/>
                <a:ea typeface="HGPｺﾞｼｯｸM" pitchFamily="50" charset="-128"/>
              </a:rPr>
              <a:t>約</a:t>
            </a:r>
            <a:r>
              <a:rPr lang="en-US" altLang="ja-JP" dirty="0">
                <a:solidFill>
                  <a:schemeClr val="tx2"/>
                </a:solidFill>
                <a:latin typeface="HGPｺﾞｼｯｸM" pitchFamily="50" charset="-128"/>
                <a:ea typeface="HGPｺﾞｼｯｸM" pitchFamily="50" charset="-128"/>
              </a:rPr>
              <a:t>27%</a:t>
            </a:r>
            <a:r>
              <a:rPr lang="ja-JP" altLang="en-US" dirty="0">
                <a:solidFill>
                  <a:schemeClr val="tx2"/>
                </a:solidFill>
                <a:latin typeface="HGPｺﾞｼｯｸM" pitchFamily="50" charset="-128"/>
                <a:ea typeface="HGPｺﾞｼｯｸM" pitchFamily="50" charset="-128"/>
              </a:rPr>
              <a:t>の削減</a:t>
            </a:r>
            <a:endParaRPr lang="en-US" altLang="ja-JP" dirty="0">
              <a:solidFill>
                <a:schemeClr val="tx2"/>
              </a:solidFill>
              <a:latin typeface="HGPｺﾞｼｯｸM" pitchFamily="50" charset="-128"/>
              <a:ea typeface="HGPｺﾞｼｯｸM" pitchFamily="50" charset="-128"/>
            </a:endParaRPr>
          </a:p>
          <a:p>
            <a:pPr algn="ctr">
              <a:defRPr/>
            </a:pPr>
            <a:r>
              <a:rPr lang="ja-JP" altLang="en-US" sz="800" dirty="0">
                <a:solidFill>
                  <a:schemeClr val="tx2"/>
                </a:solidFill>
                <a:latin typeface="HGPｺﾞｼｯｸM" pitchFamily="50" charset="-128"/>
                <a:ea typeface="HGPｺﾞｼｯｸM" pitchFamily="50" charset="-128"/>
              </a:rPr>
              <a:t>（導入一時費用を含まない場合）</a:t>
            </a:r>
            <a:endParaRPr lang="en-US" altLang="ja-JP" sz="800" dirty="0">
              <a:solidFill>
                <a:schemeClr val="tx2"/>
              </a:solidFill>
              <a:latin typeface="HGPｺﾞｼｯｸM" pitchFamily="50" charset="-128"/>
              <a:ea typeface="HGPｺﾞｼｯｸM" pitchFamily="50" charset="-128"/>
            </a:endParaRPr>
          </a:p>
          <a:p>
            <a:pPr algn="ctr">
              <a:defRPr/>
            </a:pPr>
            <a:r>
              <a:rPr lang="ja-JP" altLang="en-US" dirty="0">
                <a:solidFill>
                  <a:schemeClr val="tx2"/>
                </a:solidFill>
                <a:latin typeface="HGPｺﾞｼｯｸM" pitchFamily="50" charset="-128"/>
                <a:ea typeface="HGPｺﾞｼｯｸM" pitchFamily="50" charset="-128"/>
              </a:rPr>
              <a:t>約</a:t>
            </a:r>
            <a:r>
              <a:rPr lang="en-US" altLang="ja-JP" dirty="0">
                <a:solidFill>
                  <a:schemeClr val="tx2"/>
                </a:solidFill>
                <a:latin typeface="HGPｺﾞｼｯｸM" pitchFamily="50" charset="-128"/>
                <a:ea typeface="HGPｺﾞｼｯｸM" pitchFamily="50" charset="-128"/>
              </a:rPr>
              <a:t>40%</a:t>
            </a:r>
            <a:r>
              <a:rPr lang="ja-JP" altLang="en-US" dirty="0">
                <a:solidFill>
                  <a:schemeClr val="tx2"/>
                </a:solidFill>
                <a:latin typeface="HGPｺﾞｼｯｸM" pitchFamily="50" charset="-128"/>
                <a:ea typeface="HGPｺﾞｼｯｸM" pitchFamily="50" charset="-128"/>
              </a:rPr>
              <a:t>の削減</a:t>
            </a:r>
            <a:endParaRPr lang="en-US" altLang="ja-JP" dirty="0">
              <a:solidFill>
                <a:schemeClr val="tx2"/>
              </a:solidFill>
              <a:latin typeface="HGPｺﾞｼｯｸM" pitchFamily="50" charset="-128"/>
              <a:ea typeface="HGPｺﾞｼｯｸM" pitchFamily="50" charset="-128"/>
            </a:endParaRPr>
          </a:p>
          <a:p>
            <a:pPr marL="87313" indent="-87313">
              <a:defRPr/>
            </a:pPr>
            <a:r>
              <a:rPr lang="en-US" altLang="ja-JP" sz="800" dirty="0">
                <a:latin typeface="HGPｺﾞｼｯｸM" pitchFamily="50" charset="-128"/>
                <a:ea typeface="HGPｺﾞｼｯｸM" pitchFamily="50" charset="-128"/>
              </a:rPr>
              <a:t>※</a:t>
            </a:r>
            <a:r>
              <a:rPr lang="ja-JP" altLang="en-US" sz="800" dirty="0">
                <a:latin typeface="HGPｺﾞｼｯｸM" pitchFamily="50" charset="-128"/>
                <a:ea typeface="HGPｺﾞｼｯｸM" pitchFamily="50" charset="-128"/>
              </a:rPr>
              <a:t>今回調査したシステム（住・税・国）のみで比較した場合の試算による。</a:t>
            </a:r>
          </a:p>
        </p:txBody>
      </p:sp>
      <p:sp>
        <p:nvSpPr>
          <p:cNvPr id="30736" name="テキスト ボックス 3"/>
          <p:cNvSpPr txBox="1">
            <a:spLocks noChangeArrowheads="1"/>
          </p:cNvSpPr>
          <p:nvPr/>
        </p:nvSpPr>
        <p:spPr bwMode="auto">
          <a:xfrm>
            <a:off x="1497013" y="2420940"/>
            <a:ext cx="3817938" cy="338137"/>
          </a:xfrm>
          <a:prstGeom prst="rect">
            <a:avLst/>
          </a:prstGeom>
          <a:noFill/>
          <a:ln w="9525">
            <a:noFill/>
            <a:miter lim="800000"/>
            <a:headEnd/>
            <a:tailEnd/>
          </a:ln>
        </p:spPr>
        <p:txBody>
          <a:bodyPr>
            <a:spAutoFit/>
          </a:bodyPr>
          <a:lstStyle/>
          <a:p>
            <a:pPr algn="ctr"/>
            <a:r>
              <a:rPr kumimoji="1" lang="ja-JP" altLang="en-US" sz="1600">
                <a:latin typeface="HGPｺﾞｼｯｸM" pitchFamily="50" charset="-128"/>
                <a:ea typeface="HGPｺﾞｼｯｸM" pitchFamily="50" charset="-128"/>
              </a:rPr>
              <a:t>目　標</a:t>
            </a:r>
          </a:p>
        </p:txBody>
      </p:sp>
      <p:cxnSp>
        <p:nvCxnSpPr>
          <p:cNvPr id="30737" name="直線コネクタ 5"/>
          <p:cNvCxnSpPr>
            <a:cxnSpLocks noChangeShapeType="1"/>
          </p:cNvCxnSpPr>
          <p:nvPr/>
        </p:nvCxnSpPr>
        <p:spPr bwMode="auto">
          <a:xfrm>
            <a:off x="1497014" y="2708275"/>
            <a:ext cx="3816350" cy="0"/>
          </a:xfrm>
          <a:prstGeom prst="line">
            <a:avLst/>
          </a:prstGeom>
          <a:noFill/>
          <a:ln w="9525" algn="ctr">
            <a:solidFill>
              <a:schemeClr val="tx1"/>
            </a:solidFill>
            <a:round/>
            <a:headEnd/>
            <a:tailEnd/>
          </a:ln>
          <a:effectLst>
            <a:prstShdw prst="shdw17" dist="17961" dir="2700000">
              <a:schemeClr val="bg2"/>
            </a:prstShdw>
          </a:effectLst>
        </p:spPr>
      </p:cxnSp>
      <p:sp>
        <p:nvSpPr>
          <p:cNvPr id="30738" name="テキスト ボックス 19"/>
          <p:cNvSpPr txBox="1">
            <a:spLocks noChangeArrowheads="1"/>
          </p:cNvSpPr>
          <p:nvPr/>
        </p:nvSpPr>
        <p:spPr bwMode="auto">
          <a:xfrm>
            <a:off x="5427663" y="2420940"/>
            <a:ext cx="1397000" cy="338137"/>
          </a:xfrm>
          <a:prstGeom prst="rect">
            <a:avLst/>
          </a:prstGeom>
          <a:noFill/>
          <a:ln w="9525">
            <a:noFill/>
            <a:miter lim="800000"/>
            <a:headEnd/>
            <a:tailEnd/>
          </a:ln>
        </p:spPr>
        <p:txBody>
          <a:bodyPr>
            <a:spAutoFit/>
          </a:bodyPr>
          <a:lstStyle/>
          <a:p>
            <a:pPr algn="ctr"/>
            <a:r>
              <a:rPr kumimoji="1" lang="ja-JP" altLang="en-US" sz="1600">
                <a:latin typeface="HGPｺﾞｼｯｸM" pitchFamily="50" charset="-128"/>
                <a:ea typeface="HGPｺﾞｼｯｸM" pitchFamily="50" charset="-128"/>
              </a:rPr>
              <a:t>成果指標</a:t>
            </a:r>
          </a:p>
        </p:txBody>
      </p:sp>
      <p:cxnSp>
        <p:nvCxnSpPr>
          <p:cNvPr id="30739" name="直線コネクタ 20"/>
          <p:cNvCxnSpPr>
            <a:cxnSpLocks noChangeShapeType="1"/>
          </p:cNvCxnSpPr>
          <p:nvPr/>
        </p:nvCxnSpPr>
        <p:spPr bwMode="auto">
          <a:xfrm>
            <a:off x="5457826" y="2708275"/>
            <a:ext cx="1336675" cy="0"/>
          </a:xfrm>
          <a:prstGeom prst="line">
            <a:avLst/>
          </a:prstGeom>
          <a:noFill/>
          <a:ln w="9525" algn="ctr">
            <a:solidFill>
              <a:schemeClr val="tx1"/>
            </a:solidFill>
            <a:round/>
            <a:headEnd/>
            <a:tailEnd/>
          </a:ln>
          <a:effectLst>
            <a:prstShdw prst="shdw17" dist="17961" dir="2700000">
              <a:schemeClr val="bg2"/>
            </a:prstShdw>
          </a:effectLst>
        </p:spPr>
      </p:cxnSp>
      <p:sp>
        <p:nvSpPr>
          <p:cNvPr id="30740" name="テキスト ボックス 23"/>
          <p:cNvSpPr txBox="1">
            <a:spLocks noChangeArrowheads="1"/>
          </p:cNvSpPr>
          <p:nvPr/>
        </p:nvSpPr>
        <p:spPr bwMode="auto">
          <a:xfrm>
            <a:off x="7113588" y="2420940"/>
            <a:ext cx="1800225" cy="338137"/>
          </a:xfrm>
          <a:prstGeom prst="rect">
            <a:avLst/>
          </a:prstGeom>
          <a:noFill/>
          <a:ln w="9525">
            <a:noFill/>
            <a:miter lim="800000"/>
            <a:headEnd/>
            <a:tailEnd/>
          </a:ln>
        </p:spPr>
        <p:txBody>
          <a:bodyPr>
            <a:spAutoFit/>
          </a:bodyPr>
          <a:lstStyle/>
          <a:p>
            <a:pPr algn="ctr"/>
            <a:r>
              <a:rPr kumimoji="1" lang="ja-JP" altLang="en-US" sz="1600">
                <a:latin typeface="HGPｺﾞｼｯｸM" pitchFamily="50" charset="-128"/>
                <a:ea typeface="HGPｺﾞｼｯｸM" pitchFamily="50" charset="-128"/>
              </a:rPr>
              <a:t>成　果</a:t>
            </a:r>
          </a:p>
        </p:txBody>
      </p:sp>
      <p:cxnSp>
        <p:nvCxnSpPr>
          <p:cNvPr id="30741" name="直線コネクタ 24"/>
          <p:cNvCxnSpPr>
            <a:cxnSpLocks noChangeShapeType="1"/>
          </p:cNvCxnSpPr>
          <p:nvPr/>
        </p:nvCxnSpPr>
        <p:spPr bwMode="auto">
          <a:xfrm>
            <a:off x="7143751" y="2708275"/>
            <a:ext cx="1722438" cy="0"/>
          </a:xfrm>
          <a:prstGeom prst="line">
            <a:avLst/>
          </a:prstGeom>
          <a:noFill/>
          <a:ln w="9525" algn="ctr">
            <a:solidFill>
              <a:schemeClr val="tx1"/>
            </a:solidFill>
            <a:round/>
            <a:headEnd/>
            <a:tailEnd/>
          </a:ln>
          <a:effectLst>
            <a:prstShdw prst="shdw17" dist="17961" dir="2700000">
              <a:schemeClr val="bg2"/>
            </a:prstShdw>
          </a:effectLst>
        </p:spPr>
      </p:cxnSp>
      <p:sp>
        <p:nvSpPr>
          <p:cNvPr id="22" name="スライド番号プレースホルダ 21"/>
          <p:cNvSpPr>
            <a:spLocks noGrp="1"/>
          </p:cNvSpPr>
          <p:nvPr>
            <p:ph type="sldNum" sz="quarter" idx="12"/>
          </p:nvPr>
        </p:nvSpPr>
        <p:spPr/>
        <p:txBody>
          <a:bodyPr/>
          <a:lstStyle/>
          <a:p>
            <a:pPr>
              <a:defRPr/>
            </a:pPr>
            <a:fld id="{D621E1BB-622A-4911-850A-7B92612ABE57}" type="slidenum">
              <a:rPr lang="ja-JP" altLang="en-US" smtClean="0"/>
              <a:pPr>
                <a:defRPr/>
              </a:pPr>
              <a:t>27</a:t>
            </a:fld>
            <a:endParaRPr lang="en-US" altLang="ja-JP"/>
          </a:p>
        </p:txBody>
      </p:sp>
      <p:sp>
        <p:nvSpPr>
          <p:cNvPr id="24" name="Rectangle 2"/>
          <p:cNvSpPr txBox="1">
            <a:spLocks noChangeArrowheads="1"/>
          </p:cNvSpPr>
          <p:nvPr/>
        </p:nvSpPr>
        <p:spPr bwMode="auto">
          <a:xfrm>
            <a:off x="495300" y="404813"/>
            <a:ext cx="9410700" cy="792162"/>
          </a:xfrm>
          <a:prstGeom prst="rect">
            <a:avLst/>
          </a:prstGeom>
          <a:noFill/>
          <a:ln>
            <a:miter lim="800000"/>
            <a:headEnd/>
            <a:tailEnd/>
          </a:ln>
        </p:spPr>
        <p:txBody>
          <a:bodyPr vert="horz" wrap="square" lIns="91440" tIns="45720" rIns="91440" bIns="45720" numCol="1" anchor="ctr" anchorCtr="0" compatLnSpc="1">
            <a:prstTxWarp prst="textNoShape">
              <a:avLst/>
            </a:prstTxWarp>
          </a:bodyPr>
          <a:lstStyle/>
          <a:p>
            <a:pPr eaLnBrk="1" hangingPunct="1"/>
            <a:r>
              <a:rPr lang="ja-JP" altLang="en-US" sz="2800" b="1" dirty="0" smtClean="0">
                <a:latin typeface="HGPｺﾞｼｯｸM" pitchFamily="50" charset="-128"/>
                <a:ea typeface="HGPｺﾞｼｯｸM" pitchFamily="50" charset="-128"/>
              </a:rPr>
              <a:t>９</a:t>
            </a:r>
            <a:r>
              <a:rPr lang="ja-JP" altLang="ja-JP" sz="2800" b="1" dirty="0" smtClean="0">
                <a:latin typeface="HGPｺﾞｼｯｸM" pitchFamily="50" charset="-128"/>
                <a:ea typeface="HGPｺﾞｼｯｸM" pitchFamily="50" charset="-128"/>
              </a:rPr>
              <a:t>．</a:t>
            </a:r>
            <a:r>
              <a:rPr lang="ja-JP" altLang="en-US" sz="2800" b="1" dirty="0" smtClean="0">
                <a:latin typeface="HGPｺﾞｼｯｸM" pitchFamily="50" charset="-128"/>
                <a:ea typeface="HGPｺﾞｼｯｸM" pitchFamily="50" charset="-128"/>
              </a:rPr>
              <a:t>業務プロセスの改善　</a:t>
            </a:r>
            <a:r>
              <a:rPr lang="ja-JP" altLang="en-US" sz="2000" b="1" dirty="0" smtClean="0">
                <a:latin typeface="HGPｺﾞｼｯｸM" pitchFamily="50" charset="-128"/>
                <a:ea typeface="HGPｺﾞｼｯｸM" pitchFamily="50" charset="-128"/>
              </a:rPr>
              <a:t>～事例①：自治体クラウド開発実証事業より②～</a:t>
            </a:r>
            <a:endParaRPr kumimoji="1" lang="ja-JP" altLang="ja-JP" sz="2000" b="1" i="0" u="none" strike="noStrike" kern="0" cap="none" spc="0" normalizeH="0" baseline="0" noProof="0" dirty="0" smtClean="0">
              <a:ln>
                <a:noFill/>
              </a:ln>
              <a:solidFill>
                <a:schemeClr val="tx1"/>
              </a:solidFill>
              <a:effectLst/>
              <a:uLnTx/>
              <a:uFillTx/>
              <a:latin typeface="HGPｺﾞｼｯｸM" pitchFamily="50" charset="-128"/>
              <a:ea typeface="HGPｺﾞｼｯｸM" pitchFamily="50" charset="-128"/>
              <a:cs typeface="+mj-cs"/>
            </a:endParaRPr>
          </a:p>
        </p:txBody>
      </p:sp>
      <p:sp>
        <p:nvSpPr>
          <p:cNvPr id="25" name="フッター プレースホルダ 50"/>
          <p:cNvSpPr txBox="1">
            <a:spLocks/>
          </p:cNvSpPr>
          <p:nvPr/>
        </p:nvSpPr>
        <p:spPr>
          <a:xfrm>
            <a:off x="3002784" y="6417360"/>
            <a:ext cx="3900433" cy="252000"/>
          </a:xfrm>
          <a:prstGeom prst="rect">
            <a:avLst/>
          </a:prstGeom>
        </p:spPr>
        <p:txBody>
          <a:bodyPr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ja-JP" sz="1000" b="0" i="0" u="none" strike="noStrike" kern="1200" cap="none" spc="0" normalizeH="0" baseline="0" noProof="0" smtClean="0">
                <a:ln>
                  <a:noFill/>
                </a:ln>
                <a:solidFill>
                  <a:schemeClr val="tx1"/>
                </a:solidFill>
                <a:effectLst/>
                <a:uLnTx/>
                <a:uFillTx/>
                <a:latin typeface="+mj-ea"/>
                <a:ea typeface="+mj-ea"/>
                <a:cs typeface="+mn-cs"/>
              </a:rPr>
              <a:t>4-1 </a:t>
            </a:r>
            <a:r>
              <a:rPr kumimoji="0" lang="ja-JP" altLang="en-US" sz="1000" b="0" i="0" u="none" strike="noStrike" kern="1200" cap="none" spc="0" normalizeH="0" baseline="0" noProof="0" smtClean="0">
                <a:ln>
                  <a:noFill/>
                </a:ln>
                <a:solidFill>
                  <a:schemeClr val="tx1"/>
                </a:solidFill>
                <a:effectLst/>
                <a:uLnTx/>
                <a:uFillTx/>
                <a:latin typeface="+mj-ea"/>
                <a:ea typeface="+mj-ea"/>
                <a:cs typeface="+mn-cs"/>
              </a:rPr>
              <a:t>住民視点の行政サービス提供に向けた業務分析手法</a:t>
            </a:r>
            <a:endParaRPr kumimoji="0" lang="en-US" altLang="ja-JP" sz="1000" b="0" i="0" u="none" strike="noStrike" kern="1200" cap="none" spc="0" normalizeH="0" baseline="0" noProof="0" dirty="0">
              <a:ln>
                <a:noFill/>
              </a:ln>
              <a:solidFill>
                <a:schemeClr val="tx1"/>
              </a:solidFill>
              <a:effectLst/>
              <a:uLnTx/>
              <a:uFillTx/>
              <a:latin typeface="+mj-ea"/>
              <a:ea typeface="+mj-ea"/>
              <a:cs typeface="+mn-cs"/>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3"/>
          <p:cNvSpPr>
            <a:spLocks noGrp="1" noChangeArrowheads="1"/>
          </p:cNvSpPr>
          <p:nvPr>
            <p:ph type="body" idx="4294967295"/>
          </p:nvPr>
        </p:nvSpPr>
        <p:spPr bwMode="auto">
          <a:xfrm>
            <a:off x="768350" y="1341438"/>
            <a:ext cx="9137650" cy="647700"/>
          </a:xfrm>
          <a:prstGeom prst="rect">
            <a:avLst/>
          </a:prstGeom>
          <a:noFill/>
          <a:ln>
            <a:miter lim="800000"/>
            <a:headEnd/>
            <a:tailEnd/>
          </a:ln>
        </p:spPr>
        <p:txBody>
          <a:bodyPr/>
          <a:lstStyle/>
          <a:p>
            <a:r>
              <a:rPr lang="ja-JP" altLang="en-US" smtClean="0">
                <a:latin typeface="HGPｺﾞｼｯｸM" pitchFamily="50" charset="-128"/>
                <a:ea typeface="HGPｺﾞｼｯｸM" pitchFamily="50" charset="-128"/>
              </a:rPr>
              <a:t>ＢＰＲの実施手順</a:t>
            </a:r>
          </a:p>
        </p:txBody>
      </p:sp>
      <p:sp>
        <p:nvSpPr>
          <p:cNvPr id="2" name="角丸四角形 1"/>
          <p:cNvSpPr/>
          <p:nvPr/>
        </p:nvSpPr>
        <p:spPr bwMode="auto">
          <a:xfrm>
            <a:off x="1065214" y="2060577"/>
            <a:ext cx="647700" cy="576263"/>
          </a:xfrm>
          <a:prstGeom prst="roundRect">
            <a:avLst/>
          </a:prstGeom>
          <a:gradFill flip="none" rotWithShape="1">
            <a:gsLst>
              <a:gs pos="0">
                <a:schemeClr val="bg2">
                  <a:lumMod val="50000"/>
                  <a:shade val="30000"/>
                  <a:satMod val="115000"/>
                </a:schemeClr>
              </a:gs>
              <a:gs pos="50000">
                <a:schemeClr val="bg2">
                  <a:lumMod val="50000"/>
                  <a:shade val="67500"/>
                  <a:satMod val="115000"/>
                </a:schemeClr>
              </a:gs>
              <a:gs pos="100000">
                <a:schemeClr val="bg2">
                  <a:lumMod val="50000"/>
                  <a:shade val="100000"/>
                  <a:satMod val="115000"/>
                </a:schemeClr>
              </a:gs>
            </a:gsLst>
            <a:lin ang="16200000" scaled="1"/>
            <a:tileRect/>
          </a:gradFill>
          <a:ln>
            <a:solidFill>
              <a:schemeClr val="bg2">
                <a:lumMod val="50000"/>
              </a:schemeClr>
            </a:solidFill>
            <a:headEnd type="none" w="med" len="med"/>
            <a:tailEnd type="none" w="med" len="med"/>
          </a:ln>
        </p:spPr>
        <p:style>
          <a:lnRef idx="1">
            <a:schemeClr val="dk1"/>
          </a:lnRef>
          <a:fillRef idx="3">
            <a:schemeClr val="dk1"/>
          </a:fillRef>
          <a:effectRef idx="2">
            <a:schemeClr val="dk1"/>
          </a:effectRef>
          <a:fontRef idx="minor">
            <a:schemeClr val="lt1"/>
          </a:fontRef>
        </p:style>
        <p:txBody>
          <a:bodyPr wrap="none" anchor="ctr"/>
          <a:lstStyle/>
          <a:p>
            <a:pPr algn="ctr">
              <a:defRPr/>
            </a:pPr>
            <a:r>
              <a:rPr lang="en-US" altLang="ja-JP" sz="1600" dirty="0">
                <a:solidFill>
                  <a:schemeClr val="bg1"/>
                </a:solidFill>
                <a:latin typeface="HGPｺﾞｼｯｸM" pitchFamily="50" charset="-128"/>
                <a:ea typeface="HGPｺﾞｼｯｸM" pitchFamily="50" charset="-128"/>
              </a:rPr>
              <a:t>Step1</a:t>
            </a:r>
            <a:endParaRPr lang="ja-JP" altLang="en-US" sz="1600" dirty="0">
              <a:solidFill>
                <a:schemeClr val="bg1"/>
              </a:solidFill>
              <a:latin typeface="HGPｺﾞｼｯｸM" pitchFamily="50" charset="-128"/>
              <a:ea typeface="HGPｺﾞｼｯｸM" pitchFamily="50" charset="-128"/>
            </a:endParaRPr>
          </a:p>
        </p:txBody>
      </p:sp>
      <p:sp>
        <p:nvSpPr>
          <p:cNvPr id="7" name="角丸四角形 6"/>
          <p:cNvSpPr/>
          <p:nvPr/>
        </p:nvSpPr>
        <p:spPr bwMode="auto">
          <a:xfrm>
            <a:off x="1771650" y="2060577"/>
            <a:ext cx="5557838" cy="576263"/>
          </a:xfrm>
          <a:prstGeom prst="roundRect">
            <a:avLst/>
          </a:prstGeom>
          <a:gradFill flip="none" rotWithShape="1">
            <a:gsLst>
              <a:gs pos="0">
                <a:schemeClr val="bg2">
                  <a:lumMod val="50000"/>
                  <a:shade val="30000"/>
                  <a:satMod val="115000"/>
                </a:schemeClr>
              </a:gs>
              <a:gs pos="50000">
                <a:schemeClr val="bg2">
                  <a:lumMod val="50000"/>
                  <a:shade val="67500"/>
                  <a:satMod val="115000"/>
                </a:schemeClr>
              </a:gs>
              <a:gs pos="100000">
                <a:schemeClr val="bg2">
                  <a:lumMod val="50000"/>
                  <a:shade val="100000"/>
                  <a:satMod val="115000"/>
                </a:schemeClr>
              </a:gs>
            </a:gsLst>
            <a:lin ang="16200000" scaled="1"/>
            <a:tileRect/>
          </a:gradFill>
          <a:ln>
            <a:solidFill>
              <a:schemeClr val="bg2">
                <a:lumMod val="50000"/>
              </a:schemeClr>
            </a:solidFill>
            <a:headEnd type="none" w="med" len="med"/>
            <a:tailEnd type="none" w="med" len="med"/>
          </a:ln>
        </p:spPr>
        <p:style>
          <a:lnRef idx="1">
            <a:schemeClr val="dk1"/>
          </a:lnRef>
          <a:fillRef idx="3">
            <a:schemeClr val="dk1"/>
          </a:fillRef>
          <a:effectRef idx="2">
            <a:schemeClr val="dk1"/>
          </a:effectRef>
          <a:fontRef idx="minor">
            <a:schemeClr val="lt1"/>
          </a:fontRef>
        </p:style>
        <p:txBody>
          <a:bodyPr wrap="none" anchor="ctr"/>
          <a:lstStyle/>
          <a:p>
            <a:pPr algn="ctr">
              <a:defRPr/>
            </a:pPr>
            <a:r>
              <a:rPr lang="ja-JP" altLang="en-US" sz="1400" dirty="0">
                <a:solidFill>
                  <a:schemeClr val="bg1"/>
                </a:solidFill>
                <a:latin typeface="HGPｺﾞｼｯｸM" pitchFamily="50" charset="-128"/>
                <a:ea typeface="HGPｺﾞｼｯｸM" pitchFamily="50" charset="-128"/>
              </a:rPr>
              <a:t>「業務フロー」、「業務説明書」で業務プロセスを見える化</a:t>
            </a:r>
          </a:p>
        </p:txBody>
      </p:sp>
      <p:sp>
        <p:nvSpPr>
          <p:cNvPr id="8" name="角丸四角形 7"/>
          <p:cNvSpPr/>
          <p:nvPr/>
        </p:nvSpPr>
        <p:spPr bwMode="auto">
          <a:xfrm>
            <a:off x="7400925" y="2060577"/>
            <a:ext cx="1008063" cy="576263"/>
          </a:xfrm>
          <a:prstGeom prst="roundRect">
            <a:avLst/>
          </a:prstGeom>
          <a:gradFill flip="none" rotWithShape="1">
            <a:gsLst>
              <a:gs pos="0">
                <a:schemeClr val="bg2">
                  <a:lumMod val="50000"/>
                  <a:shade val="30000"/>
                  <a:satMod val="115000"/>
                </a:schemeClr>
              </a:gs>
              <a:gs pos="50000">
                <a:schemeClr val="bg2">
                  <a:lumMod val="50000"/>
                  <a:shade val="67500"/>
                  <a:satMod val="115000"/>
                </a:schemeClr>
              </a:gs>
              <a:gs pos="100000">
                <a:schemeClr val="bg2">
                  <a:lumMod val="50000"/>
                  <a:shade val="100000"/>
                  <a:satMod val="115000"/>
                </a:schemeClr>
              </a:gs>
            </a:gsLst>
            <a:lin ang="16200000" scaled="1"/>
            <a:tileRect/>
          </a:gradFill>
          <a:ln>
            <a:solidFill>
              <a:schemeClr val="bg2">
                <a:lumMod val="50000"/>
              </a:schemeClr>
            </a:solidFill>
            <a:headEnd type="none" w="med" len="med"/>
            <a:tailEnd type="none" w="med" len="med"/>
          </a:ln>
        </p:spPr>
        <p:style>
          <a:lnRef idx="1">
            <a:schemeClr val="dk1"/>
          </a:lnRef>
          <a:fillRef idx="3">
            <a:schemeClr val="dk1"/>
          </a:fillRef>
          <a:effectRef idx="2">
            <a:schemeClr val="dk1"/>
          </a:effectRef>
          <a:fontRef idx="minor">
            <a:schemeClr val="lt1"/>
          </a:fontRef>
        </p:style>
        <p:txBody>
          <a:bodyPr wrap="none" anchor="ctr"/>
          <a:lstStyle/>
          <a:p>
            <a:pPr algn="ctr">
              <a:defRPr/>
            </a:pPr>
            <a:r>
              <a:rPr lang="ja-JP" altLang="en-US" sz="1400" dirty="0">
                <a:solidFill>
                  <a:schemeClr val="bg1"/>
                </a:solidFill>
                <a:latin typeface="HGPｺﾞｼｯｸM" pitchFamily="50" charset="-128"/>
                <a:ea typeface="HGPｺﾞｼｯｸM" pitchFamily="50" charset="-128"/>
              </a:rPr>
              <a:t>現行モデル</a:t>
            </a:r>
          </a:p>
        </p:txBody>
      </p:sp>
      <p:sp>
        <p:nvSpPr>
          <p:cNvPr id="3" name="下矢印 2"/>
          <p:cNvSpPr/>
          <p:nvPr/>
        </p:nvSpPr>
        <p:spPr bwMode="auto">
          <a:xfrm>
            <a:off x="3938589" y="2708275"/>
            <a:ext cx="1230312" cy="215900"/>
          </a:xfrm>
          <a:prstGeom prst="downArrow">
            <a:avLst>
              <a:gd name="adj1" fmla="val 50000"/>
              <a:gd name="adj2" fmla="val 68897"/>
            </a:avLst>
          </a:prstGeom>
          <a:solidFill>
            <a:schemeClr val="bg2">
              <a:lumMod val="50000"/>
            </a:schemeClr>
          </a:solidFill>
          <a:ln w="9525" cap="flat" cmpd="sng" algn="ctr">
            <a:solidFill>
              <a:schemeClr val="bg2">
                <a:lumMod val="50000"/>
              </a:schemeClr>
            </a:solidFill>
            <a:prstDash val="solid"/>
            <a:round/>
            <a:headEnd type="none" w="med" len="med"/>
            <a:tailEnd type="none" w="med" len="med"/>
          </a:ln>
          <a:effectLst>
            <a:prstShdw prst="shdw17" dist="17961" dir="2700000">
              <a:schemeClr val="bg2"/>
            </a:prstShdw>
          </a:effectLst>
        </p:spPr>
        <p:txBody>
          <a:bodyPr/>
          <a:lstStyle/>
          <a:p>
            <a:pPr>
              <a:defRPr/>
            </a:pPr>
            <a:endParaRPr lang="ja-JP" altLang="en-US">
              <a:latin typeface="HGPｺﾞｼｯｸM" pitchFamily="50" charset="-128"/>
              <a:ea typeface="HGPｺﾞｼｯｸM" pitchFamily="50" charset="-128"/>
            </a:endParaRPr>
          </a:p>
        </p:txBody>
      </p:sp>
      <p:sp>
        <p:nvSpPr>
          <p:cNvPr id="10" name="角丸四角形 9"/>
          <p:cNvSpPr/>
          <p:nvPr/>
        </p:nvSpPr>
        <p:spPr bwMode="auto">
          <a:xfrm>
            <a:off x="1774825" y="2997200"/>
            <a:ext cx="5557838" cy="495300"/>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wrap="none" anchor="ctr"/>
          <a:lstStyle/>
          <a:p>
            <a:pPr algn="ctr">
              <a:defRPr/>
            </a:pPr>
            <a:r>
              <a:rPr lang="ja-JP" altLang="en-US" sz="1400" dirty="0">
                <a:solidFill>
                  <a:schemeClr val="bg1"/>
                </a:solidFill>
                <a:latin typeface="HGPｺﾞｼｯｸM" pitchFamily="50" charset="-128"/>
                <a:ea typeface="HGPｺﾞｼｯｸM" pitchFamily="50" charset="-128"/>
              </a:rPr>
              <a:t>業務全体を見渡し、５つの視点で改善を検討</a:t>
            </a:r>
          </a:p>
        </p:txBody>
      </p:sp>
      <p:sp>
        <p:nvSpPr>
          <p:cNvPr id="11" name="角丸四角形 10"/>
          <p:cNvSpPr/>
          <p:nvPr/>
        </p:nvSpPr>
        <p:spPr bwMode="auto">
          <a:xfrm>
            <a:off x="7418389" y="2997200"/>
            <a:ext cx="1008062" cy="2008188"/>
          </a:xfrm>
          <a:prstGeom prst="roundRect">
            <a:avLst>
              <a:gd name="adj" fmla="val 10190"/>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wrap="none" anchor="ctr"/>
          <a:lstStyle/>
          <a:p>
            <a:pPr algn="ctr">
              <a:defRPr/>
            </a:pPr>
            <a:r>
              <a:rPr lang="ja-JP" altLang="en-US" sz="1400" dirty="0">
                <a:solidFill>
                  <a:schemeClr val="bg1"/>
                </a:solidFill>
                <a:latin typeface="HGPｺﾞｼｯｸM" pitchFamily="50" charset="-128"/>
                <a:ea typeface="HGPｺﾞｼｯｸM" pitchFamily="50" charset="-128"/>
              </a:rPr>
              <a:t>将来モデル</a:t>
            </a:r>
            <a:endParaRPr lang="en-US" altLang="ja-JP" sz="1400" dirty="0">
              <a:solidFill>
                <a:schemeClr val="bg1"/>
              </a:solidFill>
              <a:latin typeface="HGPｺﾞｼｯｸM" pitchFamily="50" charset="-128"/>
              <a:ea typeface="HGPｺﾞｼｯｸM" pitchFamily="50" charset="-128"/>
            </a:endParaRPr>
          </a:p>
          <a:p>
            <a:pPr algn="ctr">
              <a:defRPr/>
            </a:pPr>
            <a:endParaRPr lang="en-US" altLang="ja-JP" sz="1400" dirty="0">
              <a:solidFill>
                <a:schemeClr val="bg1"/>
              </a:solidFill>
              <a:latin typeface="HGPｺﾞｼｯｸM" pitchFamily="50" charset="-128"/>
              <a:ea typeface="HGPｺﾞｼｯｸM" pitchFamily="50" charset="-128"/>
            </a:endParaRPr>
          </a:p>
          <a:p>
            <a:pPr algn="ctr">
              <a:defRPr/>
            </a:pPr>
            <a:r>
              <a:rPr lang="ja-JP" altLang="en-US" sz="1400" dirty="0">
                <a:solidFill>
                  <a:schemeClr val="bg1"/>
                </a:solidFill>
                <a:latin typeface="HGPｺﾞｼｯｸM" pitchFamily="50" charset="-128"/>
                <a:ea typeface="HGPｺﾞｼｯｸM" pitchFamily="50" charset="-128"/>
              </a:rPr>
              <a:t>次期モデル</a:t>
            </a:r>
          </a:p>
        </p:txBody>
      </p:sp>
      <p:sp>
        <p:nvSpPr>
          <p:cNvPr id="12" name="角丸四角形 11"/>
          <p:cNvSpPr/>
          <p:nvPr/>
        </p:nvSpPr>
        <p:spPr bwMode="auto">
          <a:xfrm>
            <a:off x="1065214" y="2997200"/>
            <a:ext cx="647700" cy="2008188"/>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wrap="none" anchor="ctr"/>
          <a:lstStyle/>
          <a:p>
            <a:pPr algn="ctr">
              <a:defRPr/>
            </a:pPr>
            <a:r>
              <a:rPr lang="en-US" altLang="ja-JP" sz="1600" dirty="0">
                <a:solidFill>
                  <a:schemeClr val="bg1"/>
                </a:solidFill>
                <a:latin typeface="HGPｺﾞｼｯｸM" pitchFamily="50" charset="-128"/>
                <a:ea typeface="HGPｺﾞｼｯｸM" pitchFamily="50" charset="-128"/>
              </a:rPr>
              <a:t>Step2</a:t>
            </a:r>
            <a:endParaRPr lang="ja-JP" altLang="en-US" sz="1600" dirty="0">
              <a:solidFill>
                <a:schemeClr val="bg1"/>
              </a:solidFill>
              <a:latin typeface="HGPｺﾞｼｯｸM" pitchFamily="50" charset="-128"/>
              <a:ea typeface="HGPｺﾞｼｯｸM" pitchFamily="50" charset="-128"/>
            </a:endParaRPr>
          </a:p>
        </p:txBody>
      </p:sp>
      <p:sp>
        <p:nvSpPr>
          <p:cNvPr id="4" name="ホームベース 3"/>
          <p:cNvSpPr/>
          <p:nvPr/>
        </p:nvSpPr>
        <p:spPr bwMode="auto">
          <a:xfrm>
            <a:off x="1774825" y="3563938"/>
            <a:ext cx="585788" cy="1441450"/>
          </a:xfrm>
          <a:prstGeom prst="homePlate">
            <a:avLst>
              <a:gd name="adj" fmla="val 32870"/>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eaVert" anchor="ctr"/>
          <a:lstStyle/>
          <a:p>
            <a:pPr algn="ctr">
              <a:defRPr/>
            </a:pPr>
            <a:r>
              <a:rPr lang="ja-JP" altLang="en-US" sz="1400" dirty="0">
                <a:solidFill>
                  <a:schemeClr val="bg1"/>
                </a:solidFill>
                <a:latin typeface="HGPｺﾞｼｯｸM" pitchFamily="50" charset="-128"/>
                <a:ea typeface="HGPｺﾞｼｯｸM" pitchFamily="50" charset="-128"/>
              </a:rPr>
              <a:t>改善方針（視点）</a:t>
            </a:r>
          </a:p>
        </p:txBody>
      </p:sp>
      <p:sp>
        <p:nvSpPr>
          <p:cNvPr id="14" name="ホームベース 13"/>
          <p:cNvSpPr/>
          <p:nvPr/>
        </p:nvSpPr>
        <p:spPr bwMode="auto">
          <a:xfrm flipH="1">
            <a:off x="6465888" y="3563938"/>
            <a:ext cx="863600" cy="1441450"/>
          </a:xfrm>
          <a:prstGeom prst="homePlate">
            <a:avLst>
              <a:gd name="adj" fmla="val 25127"/>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eaVert" anchor="ctr"/>
          <a:lstStyle/>
          <a:p>
            <a:pPr algn="ctr">
              <a:defRPr/>
            </a:pPr>
            <a:r>
              <a:rPr lang="ja-JP" altLang="en-US" sz="1400" dirty="0">
                <a:solidFill>
                  <a:schemeClr val="bg1"/>
                </a:solidFill>
                <a:latin typeface="HGPｺﾞｼｯｸM" pitchFamily="50" charset="-128"/>
                <a:ea typeface="HGPｺﾞｼｯｸM" pitchFamily="50" charset="-128"/>
              </a:rPr>
              <a:t>受託事業者提案</a:t>
            </a:r>
            <a:endParaRPr lang="en-US" altLang="ja-JP" sz="1400" dirty="0">
              <a:solidFill>
                <a:schemeClr val="bg1"/>
              </a:solidFill>
              <a:latin typeface="HGPｺﾞｼｯｸM" pitchFamily="50" charset="-128"/>
              <a:ea typeface="HGPｺﾞｼｯｸM" pitchFamily="50" charset="-128"/>
            </a:endParaRPr>
          </a:p>
          <a:p>
            <a:pPr algn="ctr">
              <a:defRPr/>
            </a:pPr>
            <a:r>
              <a:rPr lang="ja-JP" altLang="en-US" sz="1400" dirty="0">
                <a:solidFill>
                  <a:schemeClr val="bg1"/>
                </a:solidFill>
                <a:latin typeface="HGPｺﾞｼｯｸM" pitchFamily="50" charset="-128"/>
                <a:ea typeface="HGPｺﾞｼｯｸM" pitchFamily="50" charset="-128"/>
              </a:rPr>
              <a:t>担当職員の意見</a:t>
            </a:r>
          </a:p>
        </p:txBody>
      </p:sp>
      <p:sp>
        <p:nvSpPr>
          <p:cNvPr id="31757" name="テキスト ボックス 4"/>
          <p:cNvSpPr txBox="1">
            <a:spLocks noChangeArrowheads="1"/>
          </p:cNvSpPr>
          <p:nvPr/>
        </p:nvSpPr>
        <p:spPr bwMode="auto">
          <a:xfrm>
            <a:off x="2360614" y="3573465"/>
            <a:ext cx="4105275" cy="1476375"/>
          </a:xfrm>
          <a:prstGeom prst="rect">
            <a:avLst/>
          </a:prstGeom>
          <a:noFill/>
          <a:ln w="9525">
            <a:noFill/>
            <a:miter lim="800000"/>
            <a:headEnd/>
            <a:tailEnd/>
          </a:ln>
        </p:spPr>
        <p:txBody>
          <a:bodyPr>
            <a:spAutoFit/>
          </a:bodyPr>
          <a:lstStyle/>
          <a:p>
            <a:pPr marL="271463" indent="-271463">
              <a:lnSpc>
                <a:spcPct val="150000"/>
              </a:lnSpc>
              <a:buFont typeface="ＭＳ Ｐゴシック" pitchFamily="50" charset="-128"/>
              <a:buAutoNum type="circleNumDbPlain"/>
            </a:pPr>
            <a:r>
              <a:rPr kumimoji="1" lang="ja-JP" altLang="en-US" sz="1200">
                <a:latin typeface="HGPｺﾞｼｯｸM" pitchFamily="50" charset="-128"/>
                <a:ea typeface="HGPｺﾞｼｯｸM" pitchFamily="50" charset="-128"/>
              </a:rPr>
              <a:t>紙ベースの手作業をシステム化</a:t>
            </a:r>
            <a:endParaRPr kumimoji="1" lang="en-US" altLang="ja-JP" sz="1200">
              <a:latin typeface="HGPｺﾞｼｯｸM" pitchFamily="50" charset="-128"/>
              <a:ea typeface="HGPｺﾞｼｯｸM" pitchFamily="50" charset="-128"/>
            </a:endParaRPr>
          </a:p>
          <a:p>
            <a:pPr marL="271463" indent="-271463">
              <a:lnSpc>
                <a:spcPct val="150000"/>
              </a:lnSpc>
              <a:buFont typeface="ＭＳ Ｐゴシック" pitchFamily="50" charset="-128"/>
              <a:buAutoNum type="circleNumDbPlain"/>
            </a:pPr>
            <a:r>
              <a:rPr kumimoji="1" lang="ja-JP" altLang="en-US" sz="1200">
                <a:latin typeface="HGPｺﾞｼｯｸM" pitchFamily="50" charset="-128"/>
                <a:ea typeface="HGPｺﾞｼｯｸM" pitchFamily="50" charset="-128"/>
              </a:rPr>
              <a:t>紙・人ベースの情報連携をオンライン化</a:t>
            </a:r>
            <a:endParaRPr kumimoji="1" lang="en-US" altLang="ja-JP" sz="1200">
              <a:latin typeface="HGPｺﾞｼｯｸM" pitchFamily="50" charset="-128"/>
              <a:ea typeface="HGPｺﾞｼｯｸM" pitchFamily="50" charset="-128"/>
            </a:endParaRPr>
          </a:p>
          <a:p>
            <a:pPr marL="271463" indent="-271463">
              <a:lnSpc>
                <a:spcPct val="150000"/>
              </a:lnSpc>
              <a:buFont typeface="ＭＳ Ｐゴシック" pitchFamily="50" charset="-128"/>
              <a:buAutoNum type="circleNumDbPlain"/>
            </a:pPr>
            <a:r>
              <a:rPr kumimoji="1" lang="ja-JP" altLang="en-US" sz="1200">
                <a:latin typeface="HGPｺﾞｼｯｸM" pitchFamily="50" charset="-128"/>
                <a:ea typeface="HGPｺﾞｼｯｸM" pitchFamily="50" charset="-128"/>
              </a:rPr>
              <a:t>紙保存から電子データ保存へ</a:t>
            </a:r>
            <a:endParaRPr kumimoji="1" lang="en-US" altLang="ja-JP" sz="1200">
              <a:latin typeface="HGPｺﾞｼｯｸM" pitchFamily="50" charset="-128"/>
              <a:ea typeface="HGPｺﾞｼｯｸM" pitchFamily="50" charset="-128"/>
            </a:endParaRPr>
          </a:p>
          <a:p>
            <a:pPr marL="271463" indent="-271463">
              <a:lnSpc>
                <a:spcPct val="150000"/>
              </a:lnSpc>
              <a:buFont typeface="ＭＳ Ｐゴシック" pitchFamily="50" charset="-128"/>
              <a:buAutoNum type="circleNumDbPlain"/>
            </a:pPr>
            <a:r>
              <a:rPr kumimoji="1" lang="ja-JP" altLang="en-US" sz="1200">
                <a:latin typeface="HGPｺﾞｼｯｸM" pitchFamily="50" charset="-128"/>
                <a:ea typeface="HGPｺﾞｼｯｸM" pitchFamily="50" charset="-128"/>
              </a:rPr>
              <a:t>業務の外部委託（アウトソーシング）</a:t>
            </a:r>
            <a:endParaRPr kumimoji="1" lang="en-US" altLang="ja-JP" sz="1200">
              <a:latin typeface="HGPｺﾞｼｯｸM" pitchFamily="50" charset="-128"/>
              <a:ea typeface="HGPｺﾞｼｯｸM" pitchFamily="50" charset="-128"/>
            </a:endParaRPr>
          </a:p>
          <a:p>
            <a:pPr marL="271463" indent="-271463">
              <a:lnSpc>
                <a:spcPct val="150000"/>
              </a:lnSpc>
              <a:buFont typeface="ＭＳ Ｐゴシック" pitchFamily="50" charset="-128"/>
              <a:buAutoNum type="circleNumDbPlain"/>
            </a:pPr>
            <a:r>
              <a:rPr kumimoji="1" lang="ja-JP" altLang="en-US" sz="1200">
                <a:latin typeface="HGPｺﾞｼｯｸM" pitchFamily="50" charset="-128"/>
                <a:ea typeface="HGPｺﾞｼｯｸM" pitchFamily="50" charset="-128"/>
              </a:rPr>
              <a:t>その他（業務手順の合理化、住民サービス向上等）</a:t>
            </a:r>
            <a:endParaRPr kumimoji="1" lang="en-US" altLang="ja-JP" sz="1200">
              <a:latin typeface="HGPｺﾞｼｯｸM" pitchFamily="50" charset="-128"/>
              <a:ea typeface="HGPｺﾞｼｯｸM" pitchFamily="50" charset="-128"/>
            </a:endParaRPr>
          </a:p>
        </p:txBody>
      </p:sp>
      <p:sp>
        <p:nvSpPr>
          <p:cNvPr id="16" name="下矢印 15"/>
          <p:cNvSpPr/>
          <p:nvPr/>
        </p:nvSpPr>
        <p:spPr bwMode="auto">
          <a:xfrm>
            <a:off x="3938589" y="5049838"/>
            <a:ext cx="1230312" cy="215900"/>
          </a:xfrm>
          <a:prstGeom prst="downArrow">
            <a:avLst>
              <a:gd name="adj1" fmla="val 50000"/>
              <a:gd name="adj2" fmla="val 68897"/>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a:solidFill>
                <a:schemeClr val="tx1"/>
              </a:solidFill>
              <a:latin typeface="HGPｺﾞｼｯｸM" pitchFamily="50" charset="-128"/>
              <a:ea typeface="HGPｺﾞｼｯｸM" pitchFamily="50" charset="-128"/>
            </a:endParaRPr>
          </a:p>
        </p:txBody>
      </p:sp>
      <p:sp>
        <p:nvSpPr>
          <p:cNvPr id="17" name="角丸四角形 16"/>
          <p:cNvSpPr/>
          <p:nvPr/>
        </p:nvSpPr>
        <p:spPr bwMode="auto">
          <a:xfrm>
            <a:off x="1065214" y="5373688"/>
            <a:ext cx="647700" cy="576262"/>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wrap="none" anchor="ctr"/>
          <a:lstStyle/>
          <a:p>
            <a:pPr algn="ctr">
              <a:defRPr/>
            </a:pPr>
            <a:r>
              <a:rPr lang="en-US" altLang="ja-JP" sz="1600" dirty="0">
                <a:solidFill>
                  <a:schemeClr val="bg1"/>
                </a:solidFill>
                <a:latin typeface="HGPｺﾞｼｯｸM" pitchFamily="50" charset="-128"/>
                <a:ea typeface="HGPｺﾞｼｯｸM" pitchFamily="50" charset="-128"/>
              </a:rPr>
              <a:t>Step3</a:t>
            </a:r>
            <a:endParaRPr lang="ja-JP" altLang="en-US" sz="1600" dirty="0">
              <a:solidFill>
                <a:schemeClr val="bg1"/>
              </a:solidFill>
              <a:latin typeface="HGPｺﾞｼｯｸM" pitchFamily="50" charset="-128"/>
              <a:ea typeface="HGPｺﾞｼｯｸM" pitchFamily="50" charset="-128"/>
            </a:endParaRPr>
          </a:p>
        </p:txBody>
      </p:sp>
      <p:sp>
        <p:nvSpPr>
          <p:cNvPr id="18" name="角丸四角形 17"/>
          <p:cNvSpPr/>
          <p:nvPr/>
        </p:nvSpPr>
        <p:spPr bwMode="auto">
          <a:xfrm>
            <a:off x="1771650" y="5373688"/>
            <a:ext cx="5557838" cy="576262"/>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wrap="none" anchor="ctr"/>
          <a:lstStyle/>
          <a:p>
            <a:pPr algn="ctr">
              <a:defRPr/>
            </a:pPr>
            <a:r>
              <a:rPr lang="ja-JP" altLang="en-US" sz="1400" dirty="0">
                <a:solidFill>
                  <a:schemeClr val="bg1"/>
                </a:solidFill>
                <a:latin typeface="HGPｺﾞｼｯｸM" pitchFamily="50" charset="-128"/>
                <a:ea typeface="HGPｺﾞｼｯｸM" pitchFamily="50" charset="-128"/>
              </a:rPr>
              <a:t>業務の処理時間を試算し、開発したシステムで効果を検証</a:t>
            </a:r>
          </a:p>
        </p:txBody>
      </p:sp>
      <p:sp>
        <p:nvSpPr>
          <p:cNvPr id="19" name="角丸四角形 18"/>
          <p:cNvSpPr/>
          <p:nvPr/>
        </p:nvSpPr>
        <p:spPr bwMode="auto">
          <a:xfrm>
            <a:off x="7400925" y="5373688"/>
            <a:ext cx="1008063" cy="576262"/>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wrap="none" anchor="ctr"/>
          <a:lstStyle/>
          <a:p>
            <a:pPr algn="ctr">
              <a:defRPr/>
            </a:pPr>
            <a:r>
              <a:rPr lang="ja-JP" altLang="en-US" sz="1400" dirty="0">
                <a:solidFill>
                  <a:schemeClr val="bg1"/>
                </a:solidFill>
                <a:latin typeface="HGPｺﾞｼｯｸM" pitchFamily="50" charset="-128"/>
                <a:ea typeface="HGPｺﾞｼｯｸM" pitchFamily="50" charset="-128"/>
              </a:rPr>
              <a:t>実証実験</a:t>
            </a:r>
            <a:endParaRPr lang="en-US" altLang="ja-JP" sz="1400" dirty="0">
              <a:solidFill>
                <a:schemeClr val="bg1"/>
              </a:solidFill>
              <a:latin typeface="HGPｺﾞｼｯｸM" pitchFamily="50" charset="-128"/>
              <a:ea typeface="HGPｺﾞｼｯｸM" pitchFamily="50" charset="-128"/>
            </a:endParaRPr>
          </a:p>
          <a:p>
            <a:pPr algn="ctr">
              <a:defRPr/>
            </a:pPr>
            <a:r>
              <a:rPr lang="ja-JP" altLang="en-US" sz="1400" dirty="0">
                <a:solidFill>
                  <a:schemeClr val="bg1"/>
                </a:solidFill>
                <a:latin typeface="HGPｺﾞｼｯｸM" pitchFamily="50" charset="-128"/>
                <a:ea typeface="HGPｺﾞｼｯｸM" pitchFamily="50" charset="-128"/>
              </a:rPr>
              <a:t>（効果検証）</a:t>
            </a:r>
          </a:p>
        </p:txBody>
      </p:sp>
      <p:sp>
        <p:nvSpPr>
          <p:cNvPr id="20" name="スライド番号プレースホルダ 19"/>
          <p:cNvSpPr>
            <a:spLocks noGrp="1"/>
          </p:cNvSpPr>
          <p:nvPr>
            <p:ph type="sldNum" sz="quarter" idx="12"/>
          </p:nvPr>
        </p:nvSpPr>
        <p:spPr/>
        <p:txBody>
          <a:bodyPr/>
          <a:lstStyle/>
          <a:p>
            <a:pPr>
              <a:defRPr/>
            </a:pPr>
            <a:fld id="{D621E1BB-622A-4911-850A-7B92612ABE57}" type="slidenum">
              <a:rPr lang="ja-JP" altLang="en-US" smtClean="0"/>
              <a:pPr>
                <a:defRPr/>
              </a:pPr>
              <a:t>28</a:t>
            </a:fld>
            <a:endParaRPr lang="en-US" altLang="ja-JP"/>
          </a:p>
        </p:txBody>
      </p:sp>
      <p:sp>
        <p:nvSpPr>
          <p:cNvPr id="22" name="Rectangle 2"/>
          <p:cNvSpPr txBox="1">
            <a:spLocks noChangeArrowheads="1"/>
          </p:cNvSpPr>
          <p:nvPr/>
        </p:nvSpPr>
        <p:spPr bwMode="auto">
          <a:xfrm>
            <a:off x="495300" y="404813"/>
            <a:ext cx="9410700" cy="792162"/>
          </a:xfrm>
          <a:prstGeom prst="rect">
            <a:avLst/>
          </a:prstGeom>
          <a:noFill/>
          <a:ln>
            <a:miter lim="800000"/>
            <a:headEnd/>
            <a:tailEnd/>
          </a:ln>
        </p:spPr>
        <p:txBody>
          <a:bodyPr vert="horz" wrap="square" lIns="91440" tIns="45720" rIns="91440" bIns="45720" numCol="1" anchor="ctr" anchorCtr="0" compatLnSpc="1">
            <a:prstTxWarp prst="textNoShape">
              <a:avLst/>
            </a:prstTxWarp>
          </a:bodyPr>
          <a:lstStyle/>
          <a:p>
            <a:pPr eaLnBrk="1" hangingPunct="1"/>
            <a:r>
              <a:rPr lang="ja-JP" altLang="en-US" sz="2800" b="1" dirty="0" smtClean="0">
                <a:latin typeface="HGPｺﾞｼｯｸM" pitchFamily="50" charset="-128"/>
                <a:ea typeface="HGPｺﾞｼｯｸM" pitchFamily="50" charset="-128"/>
              </a:rPr>
              <a:t>９</a:t>
            </a:r>
            <a:r>
              <a:rPr lang="ja-JP" altLang="ja-JP" sz="2800" b="1" dirty="0" smtClean="0">
                <a:latin typeface="HGPｺﾞｼｯｸM" pitchFamily="50" charset="-128"/>
                <a:ea typeface="HGPｺﾞｼｯｸM" pitchFamily="50" charset="-128"/>
              </a:rPr>
              <a:t>．</a:t>
            </a:r>
            <a:r>
              <a:rPr lang="ja-JP" altLang="en-US" sz="2800" b="1" dirty="0" smtClean="0">
                <a:latin typeface="HGPｺﾞｼｯｸM" pitchFamily="50" charset="-128"/>
                <a:ea typeface="HGPｺﾞｼｯｸM" pitchFamily="50" charset="-128"/>
              </a:rPr>
              <a:t>業務プロセスの改善　</a:t>
            </a:r>
            <a:r>
              <a:rPr lang="ja-JP" altLang="en-US" sz="2000" b="1" dirty="0" smtClean="0">
                <a:latin typeface="HGPｺﾞｼｯｸM" pitchFamily="50" charset="-128"/>
                <a:ea typeface="HGPｺﾞｼｯｸM" pitchFamily="50" charset="-128"/>
              </a:rPr>
              <a:t>～事例①：自治体クラウド開発実証事業より③～</a:t>
            </a:r>
            <a:endParaRPr kumimoji="1" lang="ja-JP" altLang="ja-JP" sz="2000" b="1" i="0" u="none" strike="noStrike" kern="0" cap="none" spc="0" normalizeH="0" baseline="0" noProof="0" dirty="0" smtClean="0">
              <a:ln>
                <a:noFill/>
              </a:ln>
              <a:solidFill>
                <a:schemeClr val="tx1"/>
              </a:solidFill>
              <a:effectLst/>
              <a:uLnTx/>
              <a:uFillTx/>
              <a:latin typeface="HGPｺﾞｼｯｸM" pitchFamily="50" charset="-128"/>
              <a:ea typeface="HGPｺﾞｼｯｸM" pitchFamily="50" charset="-128"/>
              <a:cs typeface="+mj-cs"/>
            </a:endParaRPr>
          </a:p>
        </p:txBody>
      </p:sp>
      <p:sp>
        <p:nvSpPr>
          <p:cNvPr id="23" name="フッター プレースホルダ 50"/>
          <p:cNvSpPr txBox="1">
            <a:spLocks/>
          </p:cNvSpPr>
          <p:nvPr/>
        </p:nvSpPr>
        <p:spPr>
          <a:xfrm>
            <a:off x="3002784" y="6417360"/>
            <a:ext cx="3900433" cy="252000"/>
          </a:xfrm>
          <a:prstGeom prst="rect">
            <a:avLst/>
          </a:prstGeom>
        </p:spPr>
        <p:txBody>
          <a:bodyPr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ja-JP" sz="1000" b="0" i="0" u="none" strike="noStrike" kern="1200" cap="none" spc="0" normalizeH="0" baseline="0" noProof="0" smtClean="0">
                <a:ln>
                  <a:noFill/>
                </a:ln>
                <a:solidFill>
                  <a:schemeClr val="tx1"/>
                </a:solidFill>
                <a:effectLst/>
                <a:uLnTx/>
                <a:uFillTx/>
                <a:latin typeface="+mj-ea"/>
                <a:ea typeface="+mj-ea"/>
                <a:cs typeface="+mn-cs"/>
              </a:rPr>
              <a:t>4-1 </a:t>
            </a:r>
            <a:r>
              <a:rPr kumimoji="0" lang="ja-JP" altLang="en-US" sz="1000" b="0" i="0" u="none" strike="noStrike" kern="1200" cap="none" spc="0" normalizeH="0" baseline="0" noProof="0" smtClean="0">
                <a:ln>
                  <a:noFill/>
                </a:ln>
                <a:solidFill>
                  <a:schemeClr val="tx1"/>
                </a:solidFill>
                <a:effectLst/>
                <a:uLnTx/>
                <a:uFillTx/>
                <a:latin typeface="+mj-ea"/>
                <a:ea typeface="+mj-ea"/>
                <a:cs typeface="+mn-cs"/>
              </a:rPr>
              <a:t>住民視点の行政サービス提供に向けた業務分析手法</a:t>
            </a:r>
            <a:endParaRPr kumimoji="0" lang="en-US" altLang="ja-JP" sz="1000" b="0" i="0" u="none" strike="noStrike" kern="1200" cap="none" spc="0" normalizeH="0" baseline="0" noProof="0" dirty="0">
              <a:ln>
                <a:noFill/>
              </a:ln>
              <a:solidFill>
                <a:schemeClr val="tx1"/>
              </a:solidFill>
              <a:effectLst/>
              <a:uLnTx/>
              <a:uFillTx/>
              <a:latin typeface="+mj-ea"/>
              <a:ea typeface="+mj-ea"/>
              <a:cs typeface="+mn-cs"/>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495300" y="404813"/>
            <a:ext cx="8915400" cy="792162"/>
          </a:xfrm>
          <a:noFill/>
          <a:ln>
            <a:miter lim="800000"/>
            <a:headEnd/>
            <a:tailEnd/>
          </a:ln>
        </p:spPr>
        <p:txBody>
          <a:bodyPr vert="horz" wrap="square" lIns="91440" tIns="45720" rIns="91440" bIns="45720" numCol="1" anchor="ctr" anchorCtr="0" compatLnSpc="1">
            <a:prstTxWarp prst="textNoShape">
              <a:avLst/>
            </a:prstTxWarp>
          </a:bodyPr>
          <a:lstStyle/>
          <a:p>
            <a:r>
              <a:rPr lang="ja-JP" altLang="ja-JP" dirty="0" smtClean="0"/>
              <a:t>２．本講義の構成</a:t>
            </a:r>
          </a:p>
        </p:txBody>
      </p:sp>
      <p:sp>
        <p:nvSpPr>
          <p:cNvPr id="4099" name="Rectangle 5"/>
          <p:cNvSpPr>
            <a:spLocks noGrp="1" noChangeArrowheads="1"/>
          </p:cNvSpPr>
          <p:nvPr>
            <p:ph idx="1"/>
          </p:nvPr>
        </p:nvSpPr>
        <p:spPr bwMode="auto">
          <a:xfrm>
            <a:off x="495300" y="1341440"/>
            <a:ext cx="8915400" cy="4784725"/>
          </a:xfrm>
          <a:noFill/>
          <a:ln>
            <a:miter lim="800000"/>
            <a:headEnd/>
            <a:tailEnd/>
          </a:ln>
        </p:spPr>
        <p:txBody>
          <a:bodyPr vert="horz" wrap="square" lIns="91440" tIns="45720" rIns="91440" bIns="45720" numCol="1" anchor="t" anchorCtr="0" compatLnSpc="1">
            <a:prstTxWarp prst="textNoShape">
              <a:avLst/>
            </a:prstTxWarp>
          </a:bodyPr>
          <a:lstStyle/>
          <a:p>
            <a:r>
              <a:rPr lang="ja-JP" altLang="en-US" sz="2400" dirty="0" smtClean="0">
                <a:latin typeface="HGPｺﾞｼｯｸM" pitchFamily="50" charset="-128"/>
                <a:ea typeface="HGPｺﾞｼｯｸM" pitchFamily="50" charset="-128"/>
              </a:rPr>
              <a:t>業務分析の必要性</a:t>
            </a:r>
            <a:endParaRPr lang="en-US" altLang="ja-JP" sz="2400" dirty="0" smtClean="0">
              <a:latin typeface="HGPｺﾞｼｯｸM" pitchFamily="50" charset="-128"/>
              <a:ea typeface="HGPｺﾞｼｯｸM" pitchFamily="50" charset="-128"/>
            </a:endParaRPr>
          </a:p>
          <a:p>
            <a:pPr indent="20638"/>
            <a:r>
              <a:rPr lang="ja-JP" altLang="en-US" sz="2000" dirty="0" smtClean="0">
                <a:latin typeface="HGPｺﾞｼｯｸM" pitchFamily="50" charset="-128"/>
                <a:ea typeface="HGPｺﾞｼｯｸM" pitchFamily="50" charset="-128"/>
              </a:rPr>
              <a:t>自治体ＥＡの概要</a:t>
            </a:r>
            <a:endParaRPr lang="en-US" altLang="ja-JP" sz="2000" dirty="0" smtClean="0">
              <a:latin typeface="HGPｺﾞｼｯｸM" pitchFamily="50" charset="-128"/>
              <a:ea typeface="HGPｺﾞｼｯｸM" pitchFamily="50" charset="-128"/>
            </a:endParaRPr>
          </a:p>
          <a:p>
            <a:r>
              <a:rPr lang="ja-JP" altLang="en-US" sz="2400" dirty="0" smtClean="0">
                <a:latin typeface="HGPｺﾞｼｯｸM" pitchFamily="50" charset="-128"/>
                <a:ea typeface="HGPｺﾞｼｯｸM" pitchFamily="50" charset="-128"/>
              </a:rPr>
              <a:t>ＥＡドキュメントについて</a:t>
            </a:r>
            <a:endParaRPr lang="en-US" altLang="ja-JP" sz="2400" dirty="0" smtClean="0">
              <a:latin typeface="HGPｺﾞｼｯｸM" pitchFamily="50" charset="-128"/>
              <a:ea typeface="HGPｺﾞｼｯｸM" pitchFamily="50" charset="-128"/>
            </a:endParaRPr>
          </a:p>
          <a:p>
            <a:pPr marL="712788" indent="-174625"/>
            <a:r>
              <a:rPr lang="ja-JP" altLang="en-US" sz="2400" dirty="0" smtClean="0">
                <a:latin typeface="HGPｺﾞｼｯｸM" pitchFamily="50" charset="-128"/>
                <a:ea typeface="HGPｺﾞｼｯｸM" pitchFamily="50" charset="-128"/>
              </a:rPr>
              <a:t>主なＥＡドキュメントの作成方法</a:t>
            </a:r>
            <a:endParaRPr lang="en-US" altLang="ja-JP" sz="2400" dirty="0" smtClean="0">
              <a:latin typeface="HGPｺﾞｼｯｸM" pitchFamily="50" charset="-128"/>
              <a:ea typeface="HGPｺﾞｼｯｸM" pitchFamily="50" charset="-128"/>
            </a:endParaRPr>
          </a:p>
          <a:p>
            <a:pPr lvl="1"/>
            <a:r>
              <a:rPr lang="ja-JP" altLang="en-US" sz="2000" dirty="0" smtClean="0">
                <a:latin typeface="HGPｺﾞｼｯｸM" pitchFamily="50" charset="-128"/>
                <a:ea typeface="HGPｺﾞｼｯｸM" pitchFamily="50" charset="-128"/>
              </a:rPr>
              <a:t>業務説明書、ＤＭＭ、ＤＦＤ、ＷＦＡ</a:t>
            </a:r>
            <a:endParaRPr lang="en-US" altLang="ja-JP" sz="2000" dirty="0" smtClean="0">
              <a:latin typeface="HGPｺﾞｼｯｸM" pitchFamily="50" charset="-128"/>
              <a:ea typeface="HGPｺﾞｼｯｸM" pitchFamily="50" charset="-128"/>
            </a:endParaRPr>
          </a:p>
          <a:p>
            <a:r>
              <a:rPr lang="ja-JP" altLang="en-US" sz="2400" dirty="0" smtClean="0">
                <a:latin typeface="HGPｺﾞｼｯｸM" pitchFamily="50" charset="-128"/>
                <a:ea typeface="HGPｺﾞｼｯｸM" pitchFamily="50" charset="-128"/>
              </a:rPr>
              <a:t>業務の見える化の</a:t>
            </a:r>
            <a:r>
              <a:rPr lang="ja-JP" altLang="en-US" sz="2400" dirty="0" smtClean="0">
                <a:latin typeface="HGPｺﾞｼｯｸM" pitchFamily="50" charset="-128"/>
                <a:ea typeface="HGPｺﾞｼｯｸM" pitchFamily="50" charset="-128"/>
              </a:rPr>
              <a:t>重要性</a:t>
            </a:r>
            <a:endParaRPr lang="en-US" altLang="ja-JP" sz="2400" dirty="0" smtClean="0">
              <a:latin typeface="HGPｺﾞｼｯｸM" pitchFamily="50" charset="-128"/>
              <a:ea typeface="HGPｺﾞｼｯｸM" pitchFamily="50" charset="-128"/>
            </a:endParaRPr>
          </a:p>
          <a:p>
            <a:pPr lvl="1"/>
            <a:r>
              <a:rPr lang="ja-JP" altLang="en-US" sz="2000" dirty="0" smtClean="0">
                <a:latin typeface="HGPｺﾞｼｯｸM" pitchFamily="50" charset="-128"/>
                <a:ea typeface="HGPｺﾞｼｯｸM" pitchFamily="50" charset="-128"/>
              </a:rPr>
              <a:t>条例改正</a:t>
            </a:r>
            <a:endParaRPr lang="en-US" altLang="ja-JP" sz="2000" dirty="0" smtClean="0">
              <a:latin typeface="HGPｺﾞｼｯｸM" pitchFamily="50" charset="-128"/>
              <a:ea typeface="HGPｺﾞｼｯｸM" pitchFamily="50" charset="-128"/>
            </a:endParaRPr>
          </a:p>
          <a:p>
            <a:pPr lvl="1"/>
            <a:r>
              <a:rPr lang="ja-JP" altLang="en-US" sz="2000" dirty="0" smtClean="0">
                <a:latin typeface="HGPｺﾞｼｯｸM" pitchFamily="50" charset="-128"/>
                <a:ea typeface="HGPｺﾞｼｯｸM" pitchFamily="50" charset="-128"/>
              </a:rPr>
              <a:t>番号法での安全</a:t>
            </a:r>
            <a:r>
              <a:rPr lang="ja-JP" altLang="en-US" sz="2000" dirty="0" smtClean="0">
                <a:latin typeface="HGPｺﾞｼｯｸM" pitchFamily="50" charset="-128"/>
                <a:ea typeface="HGPｺﾞｼｯｸM" pitchFamily="50" charset="-128"/>
              </a:rPr>
              <a:t>管理措置</a:t>
            </a:r>
            <a:endParaRPr lang="en-US" altLang="ja-JP" sz="2000" dirty="0" smtClean="0">
              <a:latin typeface="HGPｺﾞｼｯｸM" pitchFamily="50" charset="-128"/>
              <a:ea typeface="HGPｺﾞｼｯｸM" pitchFamily="50" charset="-128"/>
            </a:endParaRPr>
          </a:p>
          <a:p>
            <a:r>
              <a:rPr lang="ja-JP" altLang="en-US" sz="2400" dirty="0" smtClean="0">
                <a:latin typeface="HGPｺﾞｼｯｸM" pitchFamily="50" charset="-128"/>
                <a:ea typeface="HGPｺﾞｼｯｸM" pitchFamily="50" charset="-128"/>
              </a:rPr>
              <a:t>業務プロセスの改善</a:t>
            </a:r>
            <a:endParaRPr lang="en-US" altLang="ja-JP" sz="2400" dirty="0" smtClean="0">
              <a:latin typeface="HGPｺﾞｼｯｸM" pitchFamily="50" charset="-128"/>
              <a:ea typeface="HGPｺﾞｼｯｸM" pitchFamily="50" charset="-128"/>
            </a:endParaRPr>
          </a:p>
          <a:p>
            <a:pPr lvl="1"/>
            <a:r>
              <a:rPr lang="ja-JP" altLang="en-US" sz="2000" dirty="0" smtClean="0">
                <a:latin typeface="HGPｺﾞｼｯｸM" pitchFamily="50" charset="-128"/>
                <a:ea typeface="HGPｺﾞｼｯｸM" pitchFamily="50" charset="-128"/>
              </a:rPr>
              <a:t>概要</a:t>
            </a:r>
            <a:endParaRPr lang="en-US" altLang="ja-JP" sz="2000" dirty="0" smtClean="0">
              <a:latin typeface="HGPｺﾞｼｯｸM" pitchFamily="50" charset="-128"/>
              <a:ea typeface="HGPｺﾞｼｯｸM" pitchFamily="50" charset="-128"/>
            </a:endParaRPr>
          </a:p>
          <a:p>
            <a:pPr lvl="1"/>
            <a:r>
              <a:rPr lang="ja-JP" altLang="en-US" sz="2000" dirty="0" smtClean="0">
                <a:latin typeface="HGPｺﾞｼｯｸM" pitchFamily="50" charset="-128"/>
                <a:ea typeface="HGPｺﾞｼｯｸM" pitchFamily="50" charset="-128"/>
              </a:rPr>
              <a:t>事例①：自治体クラウド開発実証事業より</a:t>
            </a:r>
            <a:endParaRPr lang="en-US" altLang="ja-JP" sz="2000" dirty="0" smtClean="0">
              <a:latin typeface="HGPｺﾞｼｯｸM" pitchFamily="50" charset="-128"/>
              <a:ea typeface="HGPｺﾞｼｯｸM" pitchFamily="50" charset="-128"/>
            </a:endParaRPr>
          </a:p>
          <a:p>
            <a:pPr lvl="1"/>
            <a:r>
              <a:rPr lang="ja-JP" altLang="en-US" sz="2000" dirty="0" smtClean="0">
                <a:latin typeface="HGPｺﾞｼｯｸM" pitchFamily="50" charset="-128"/>
                <a:ea typeface="HGPｺﾞｼｯｸM" pitchFamily="50" charset="-128"/>
              </a:rPr>
              <a:t>事例②：地域情報プラットフォーム活用推進事業より</a:t>
            </a:r>
          </a:p>
          <a:p>
            <a:pPr>
              <a:buNone/>
            </a:pPr>
            <a:endParaRPr lang="ja-JP" altLang="en-US" sz="2800" dirty="0" smtClean="0">
              <a:latin typeface="HGPｺﾞｼｯｸM" pitchFamily="50" charset="-128"/>
              <a:ea typeface="HGPｺﾞｼｯｸM" pitchFamily="50" charset="-128"/>
            </a:endParaRPr>
          </a:p>
        </p:txBody>
      </p:sp>
      <p:sp>
        <p:nvSpPr>
          <p:cNvPr id="4" name="スライド番号プレースホルダ 3"/>
          <p:cNvSpPr>
            <a:spLocks noGrp="1"/>
          </p:cNvSpPr>
          <p:nvPr>
            <p:ph type="sldNum" sz="quarter" idx="12"/>
          </p:nvPr>
        </p:nvSpPr>
        <p:spPr/>
        <p:txBody>
          <a:bodyPr/>
          <a:lstStyle/>
          <a:p>
            <a:pPr>
              <a:defRPr/>
            </a:pPr>
            <a:fld id="{C5A5DCCC-60C4-4C08-B159-F939504C762C}" type="slidenum">
              <a:rPr lang="ja-JP" altLang="en-US" smtClean="0"/>
              <a:pPr>
                <a:defRPr/>
              </a:pPr>
              <a:t>2</a:t>
            </a:fld>
            <a:endParaRPr lang="en-US" altLang="ja-JP"/>
          </a:p>
        </p:txBody>
      </p:sp>
      <p:sp>
        <p:nvSpPr>
          <p:cNvPr id="5" name="フッター プレースホルダ 4"/>
          <p:cNvSpPr>
            <a:spLocks noGrp="1"/>
          </p:cNvSpPr>
          <p:nvPr>
            <p:ph type="ftr" sz="quarter" idx="11"/>
          </p:nvPr>
        </p:nvSpPr>
        <p:spPr/>
        <p:txBody>
          <a:bodyPr/>
          <a:lstStyle/>
          <a:p>
            <a:pPr>
              <a:defRPr/>
            </a:pPr>
            <a:r>
              <a:rPr lang="en-US" altLang="ja-JP" smtClean="0"/>
              <a:t>4-1 </a:t>
            </a:r>
            <a:r>
              <a:rPr lang="ja-JP" altLang="en-US" smtClean="0"/>
              <a:t>住民視点の行政サービス提供に向けた業務分析手法</a:t>
            </a:r>
            <a:endParaRPr lang="en-US" altLang="ja-JP"/>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正方形/長方形 39"/>
          <p:cNvSpPr>
            <a:spLocks noChangeArrowheads="1"/>
          </p:cNvSpPr>
          <p:nvPr/>
        </p:nvSpPr>
        <p:spPr bwMode="auto">
          <a:xfrm>
            <a:off x="2865439" y="2997200"/>
            <a:ext cx="1943100" cy="2376488"/>
          </a:xfrm>
          <a:prstGeom prst="rect">
            <a:avLst/>
          </a:prstGeom>
          <a:solidFill>
            <a:schemeClr val="bg1"/>
          </a:solidFill>
          <a:ln w="9525" algn="ctr">
            <a:solidFill>
              <a:schemeClr val="tx1"/>
            </a:solidFill>
            <a:round/>
            <a:headEnd/>
            <a:tailEnd/>
          </a:ln>
          <a:effectLst>
            <a:prstShdw prst="shdw17" dist="17961" dir="2700000">
              <a:schemeClr val="bg2"/>
            </a:prstShdw>
          </a:effectLst>
        </p:spPr>
        <p:txBody>
          <a:bodyPr/>
          <a:lstStyle/>
          <a:p>
            <a:endParaRPr lang="ja-JP" altLang="en-US">
              <a:latin typeface="HGPｺﾞｼｯｸM" pitchFamily="50" charset="-128"/>
              <a:ea typeface="HGPｺﾞｼｯｸM" pitchFamily="50" charset="-128"/>
            </a:endParaRPr>
          </a:p>
        </p:txBody>
      </p:sp>
      <p:sp>
        <p:nvSpPr>
          <p:cNvPr id="32771" name="正方形/長方形 38"/>
          <p:cNvSpPr>
            <a:spLocks noChangeArrowheads="1"/>
          </p:cNvSpPr>
          <p:nvPr/>
        </p:nvSpPr>
        <p:spPr bwMode="auto">
          <a:xfrm>
            <a:off x="560389" y="2997200"/>
            <a:ext cx="1944687" cy="2376488"/>
          </a:xfrm>
          <a:prstGeom prst="rect">
            <a:avLst/>
          </a:prstGeom>
          <a:solidFill>
            <a:schemeClr val="bg1"/>
          </a:solidFill>
          <a:ln w="9525" algn="ctr">
            <a:solidFill>
              <a:schemeClr val="tx1"/>
            </a:solidFill>
            <a:round/>
            <a:headEnd/>
            <a:tailEnd/>
          </a:ln>
          <a:effectLst>
            <a:prstShdw prst="shdw17" dist="17961" dir="2700000">
              <a:schemeClr val="bg2"/>
            </a:prstShdw>
          </a:effectLst>
        </p:spPr>
        <p:txBody>
          <a:bodyPr/>
          <a:lstStyle/>
          <a:p>
            <a:endParaRPr lang="ja-JP" altLang="en-US">
              <a:latin typeface="HGPｺﾞｼｯｸM" pitchFamily="50" charset="-128"/>
              <a:ea typeface="HGPｺﾞｼｯｸM" pitchFamily="50" charset="-128"/>
            </a:endParaRPr>
          </a:p>
        </p:txBody>
      </p:sp>
      <p:sp>
        <p:nvSpPr>
          <p:cNvPr id="29701" name="Rectangle 3"/>
          <p:cNvSpPr>
            <a:spLocks noGrp="1" noChangeArrowheads="1"/>
          </p:cNvSpPr>
          <p:nvPr>
            <p:ph type="body" idx="4294967295"/>
          </p:nvPr>
        </p:nvSpPr>
        <p:spPr bwMode="auto">
          <a:xfrm>
            <a:off x="768350" y="1341438"/>
            <a:ext cx="9137650" cy="574675"/>
          </a:xfrm>
          <a:prstGeom prst="rect">
            <a:avLst/>
          </a:prstGeo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defRPr/>
            </a:pPr>
            <a:r>
              <a:rPr lang="ja-JP" altLang="en-US" dirty="0" smtClean="0"/>
              <a:t>ＢＰＲに</a:t>
            </a:r>
            <a:r>
              <a:rPr lang="ja-JP" altLang="en-US" dirty="0"/>
              <a:t>よる</a:t>
            </a:r>
            <a:r>
              <a:rPr lang="ja-JP" altLang="en-US" dirty="0" smtClean="0"/>
              <a:t>改善の事例①</a:t>
            </a:r>
            <a:endParaRPr lang="en-US" altLang="ja-JP" dirty="0" smtClean="0"/>
          </a:p>
          <a:p>
            <a:pPr marL="0" indent="0">
              <a:buFont typeface="Wingdings" pitchFamily="2" charset="2"/>
              <a:buNone/>
              <a:defRPr/>
            </a:pPr>
            <a:r>
              <a:rPr lang="ja-JP" altLang="en-US" sz="1600" dirty="0"/>
              <a:t>　</a:t>
            </a:r>
            <a:r>
              <a:rPr lang="ja-JP" altLang="en-US" sz="1600" dirty="0" smtClean="0"/>
              <a:t>　　　　～「所得照会（住登外）」「所得照会（施設入所者）」の業務を、自治体間の情報共有により実施～</a:t>
            </a:r>
          </a:p>
        </p:txBody>
      </p:sp>
      <p:sp>
        <p:nvSpPr>
          <p:cNvPr id="5" name="正方形/長方形 4"/>
          <p:cNvSpPr/>
          <p:nvPr/>
        </p:nvSpPr>
        <p:spPr bwMode="auto">
          <a:xfrm>
            <a:off x="560389" y="2708277"/>
            <a:ext cx="1944687" cy="288925"/>
          </a:xfrm>
          <a:prstGeom prst="rect">
            <a:avLst/>
          </a:prstGeom>
          <a:solidFill>
            <a:schemeClr val="accent6">
              <a:lumMod val="40000"/>
              <a:lumOff val="60000"/>
            </a:schemeClr>
          </a:solid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a:lstStyle/>
          <a:p>
            <a:pPr algn="ctr">
              <a:defRPr/>
            </a:pPr>
            <a:r>
              <a:rPr lang="ja-JP" altLang="en-US" dirty="0">
                <a:latin typeface="HGPｺﾞｼｯｸM" pitchFamily="50" charset="-128"/>
                <a:ea typeface="HGPｺﾞｼｯｸM" pitchFamily="50" charset="-128"/>
              </a:rPr>
              <a:t>税担当組織</a:t>
            </a:r>
          </a:p>
        </p:txBody>
      </p:sp>
      <p:sp>
        <p:nvSpPr>
          <p:cNvPr id="11" name="正方形/長方形 10"/>
          <p:cNvSpPr/>
          <p:nvPr/>
        </p:nvSpPr>
        <p:spPr bwMode="auto">
          <a:xfrm>
            <a:off x="2865439" y="2708277"/>
            <a:ext cx="1943100" cy="288925"/>
          </a:xfrm>
          <a:prstGeom prst="rect">
            <a:avLst/>
          </a:prstGeom>
          <a:solidFill>
            <a:schemeClr val="accent6">
              <a:lumMod val="40000"/>
              <a:lumOff val="60000"/>
            </a:schemeClr>
          </a:solid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a:lstStyle/>
          <a:p>
            <a:pPr algn="ctr">
              <a:defRPr/>
            </a:pPr>
            <a:r>
              <a:rPr lang="ja-JP" altLang="en-US" dirty="0">
                <a:latin typeface="HGPｺﾞｼｯｸM" pitchFamily="50" charset="-128"/>
                <a:ea typeface="HGPｺﾞｼｯｸM" pitchFamily="50" charset="-128"/>
              </a:rPr>
              <a:t>他自治体</a:t>
            </a:r>
          </a:p>
        </p:txBody>
      </p:sp>
      <p:cxnSp>
        <p:nvCxnSpPr>
          <p:cNvPr id="32776" name="直線矢印コネクタ 14"/>
          <p:cNvCxnSpPr>
            <a:cxnSpLocks noChangeShapeType="1"/>
          </p:cNvCxnSpPr>
          <p:nvPr/>
        </p:nvCxnSpPr>
        <p:spPr bwMode="auto">
          <a:xfrm>
            <a:off x="2432050" y="4149725"/>
            <a:ext cx="649288" cy="0"/>
          </a:xfrm>
          <a:prstGeom prst="straightConnector1">
            <a:avLst/>
          </a:prstGeom>
          <a:noFill/>
          <a:ln w="28575" algn="ctr">
            <a:solidFill>
              <a:schemeClr val="tx1"/>
            </a:solidFill>
            <a:round/>
            <a:headEnd/>
            <a:tailEnd type="arrow" w="med" len="med"/>
          </a:ln>
          <a:effectLst>
            <a:prstShdw prst="shdw17" dist="17961" dir="2700000">
              <a:schemeClr val="bg2"/>
            </a:prstShdw>
          </a:effectLst>
        </p:spPr>
      </p:cxnSp>
      <p:sp>
        <p:nvSpPr>
          <p:cNvPr id="16" name="円/楕円 15"/>
          <p:cNvSpPr/>
          <p:nvPr/>
        </p:nvSpPr>
        <p:spPr bwMode="auto">
          <a:xfrm>
            <a:off x="3152775" y="3789363"/>
            <a:ext cx="1223963" cy="576262"/>
          </a:xfrm>
          <a:prstGeom prst="ellipse">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anchor="ctr"/>
          <a:lstStyle/>
          <a:p>
            <a:pPr>
              <a:defRPr/>
            </a:pPr>
            <a:r>
              <a:rPr lang="ja-JP" altLang="en-US" sz="1200" dirty="0">
                <a:solidFill>
                  <a:schemeClr val="tx1"/>
                </a:solidFill>
                <a:latin typeface="HGPｺﾞｼｯｸM" pitchFamily="50" charset="-128"/>
                <a:ea typeface="HGPｺﾞｼｯｸM" pitchFamily="50" charset="-128"/>
              </a:rPr>
              <a:t>所得調査</a:t>
            </a:r>
          </a:p>
        </p:txBody>
      </p:sp>
      <p:sp>
        <p:nvSpPr>
          <p:cNvPr id="25" name="円/楕円 24"/>
          <p:cNvSpPr/>
          <p:nvPr/>
        </p:nvSpPr>
        <p:spPr bwMode="auto">
          <a:xfrm>
            <a:off x="776289" y="3789363"/>
            <a:ext cx="1223962" cy="576262"/>
          </a:xfrm>
          <a:prstGeom prst="ellipse">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anchor="ctr"/>
          <a:lstStyle/>
          <a:p>
            <a:pPr algn="ctr">
              <a:defRPr/>
            </a:pPr>
            <a:r>
              <a:rPr lang="ja-JP" altLang="en-US" sz="1200" dirty="0">
                <a:solidFill>
                  <a:schemeClr val="tx1"/>
                </a:solidFill>
                <a:latin typeface="HGPｺﾞｼｯｸM" pitchFamily="50" charset="-128"/>
                <a:ea typeface="HGPｺﾞｼｯｸM" pitchFamily="50" charset="-128"/>
              </a:rPr>
              <a:t>所得照会</a:t>
            </a:r>
          </a:p>
        </p:txBody>
      </p:sp>
      <p:sp>
        <p:nvSpPr>
          <p:cNvPr id="26" name="Text Box 23"/>
          <p:cNvSpPr txBox="1">
            <a:spLocks noChangeArrowheads="1"/>
          </p:cNvSpPr>
          <p:nvPr/>
        </p:nvSpPr>
        <p:spPr bwMode="auto">
          <a:xfrm>
            <a:off x="560388" y="2205038"/>
            <a:ext cx="2476500" cy="461962"/>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a:spAutoFit/>
          </a:bodyPr>
          <a:lstStyle/>
          <a:p>
            <a:pPr algn="ctr">
              <a:spcBef>
                <a:spcPct val="50000"/>
              </a:spcBef>
              <a:defRPr/>
            </a:pPr>
            <a:r>
              <a:rPr lang="ja-JP" altLang="en-US" sz="2400" dirty="0">
                <a:latin typeface="HGPｺﾞｼｯｸM" pitchFamily="50" charset="-128"/>
                <a:ea typeface="HGPｺﾞｼｯｸM" pitchFamily="50" charset="-128"/>
              </a:rPr>
              <a:t>現行体系</a:t>
            </a:r>
          </a:p>
        </p:txBody>
      </p:sp>
      <p:sp>
        <p:nvSpPr>
          <p:cNvPr id="27" name="Text Box 23"/>
          <p:cNvSpPr txBox="1">
            <a:spLocks noChangeArrowheads="1"/>
          </p:cNvSpPr>
          <p:nvPr/>
        </p:nvSpPr>
        <p:spPr bwMode="auto">
          <a:xfrm>
            <a:off x="5240338" y="2205038"/>
            <a:ext cx="2476500" cy="461962"/>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a:spAutoFit/>
          </a:bodyPr>
          <a:lstStyle/>
          <a:p>
            <a:pPr algn="ctr">
              <a:spcBef>
                <a:spcPct val="50000"/>
              </a:spcBef>
              <a:defRPr/>
            </a:pPr>
            <a:r>
              <a:rPr lang="ja-JP" altLang="en-US" sz="2400" dirty="0">
                <a:latin typeface="HGPｺﾞｼｯｸM" pitchFamily="50" charset="-128"/>
                <a:ea typeface="HGPｺﾞｼｯｸM" pitchFamily="50" charset="-128"/>
              </a:rPr>
              <a:t>将来体系</a:t>
            </a:r>
          </a:p>
        </p:txBody>
      </p:sp>
      <p:sp>
        <p:nvSpPr>
          <p:cNvPr id="32781" name="テキスト ボックス 31"/>
          <p:cNvSpPr txBox="1">
            <a:spLocks noChangeArrowheads="1"/>
          </p:cNvSpPr>
          <p:nvPr/>
        </p:nvSpPr>
        <p:spPr bwMode="auto">
          <a:xfrm>
            <a:off x="2505076" y="3644900"/>
            <a:ext cx="647700" cy="307975"/>
          </a:xfrm>
          <a:prstGeom prst="rect">
            <a:avLst/>
          </a:prstGeom>
          <a:noFill/>
          <a:ln w="9525">
            <a:noFill/>
            <a:miter lim="800000"/>
            <a:headEnd/>
            <a:tailEnd/>
          </a:ln>
        </p:spPr>
        <p:txBody>
          <a:bodyPr>
            <a:spAutoFit/>
          </a:bodyPr>
          <a:lstStyle/>
          <a:p>
            <a:r>
              <a:rPr kumimoji="1" lang="ja-JP" altLang="en-US" sz="1400">
                <a:latin typeface="HGPｺﾞｼｯｸM" pitchFamily="50" charset="-128"/>
                <a:ea typeface="HGPｺﾞｼｯｸM" pitchFamily="50" charset="-128"/>
              </a:rPr>
              <a:t>郵送</a:t>
            </a:r>
          </a:p>
        </p:txBody>
      </p:sp>
      <p:sp>
        <p:nvSpPr>
          <p:cNvPr id="33" name="円/楕円 32"/>
          <p:cNvSpPr/>
          <p:nvPr/>
        </p:nvSpPr>
        <p:spPr bwMode="auto">
          <a:xfrm>
            <a:off x="3152775" y="4508502"/>
            <a:ext cx="1223963" cy="576263"/>
          </a:xfrm>
          <a:prstGeom prst="ellipse">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anchor="ctr"/>
          <a:lstStyle/>
          <a:p>
            <a:pPr algn="ctr">
              <a:defRPr/>
            </a:pPr>
            <a:r>
              <a:rPr lang="ja-JP" altLang="en-US" sz="1200" dirty="0">
                <a:solidFill>
                  <a:schemeClr val="tx1"/>
                </a:solidFill>
                <a:latin typeface="HGPｺﾞｼｯｸM" pitchFamily="50" charset="-128"/>
                <a:ea typeface="HGPｺﾞｼｯｸM" pitchFamily="50" charset="-128"/>
              </a:rPr>
              <a:t>回答</a:t>
            </a:r>
          </a:p>
        </p:txBody>
      </p:sp>
      <p:cxnSp>
        <p:nvCxnSpPr>
          <p:cNvPr id="32783" name="直線矢印コネクタ 33"/>
          <p:cNvCxnSpPr>
            <a:cxnSpLocks noChangeShapeType="1"/>
          </p:cNvCxnSpPr>
          <p:nvPr/>
        </p:nvCxnSpPr>
        <p:spPr bwMode="auto">
          <a:xfrm flipH="1">
            <a:off x="2073276" y="4797425"/>
            <a:ext cx="576263" cy="0"/>
          </a:xfrm>
          <a:prstGeom prst="straightConnector1">
            <a:avLst/>
          </a:prstGeom>
          <a:noFill/>
          <a:ln w="28575" algn="ctr">
            <a:solidFill>
              <a:schemeClr val="tx1"/>
            </a:solidFill>
            <a:round/>
            <a:headEnd/>
            <a:tailEnd type="arrow" w="med" len="med"/>
          </a:ln>
          <a:effectLst>
            <a:prstShdw prst="shdw17" dist="17961" dir="2700000">
              <a:schemeClr val="bg2"/>
            </a:prstShdw>
          </a:effectLst>
        </p:spPr>
      </p:cxnSp>
      <p:pic>
        <p:nvPicPr>
          <p:cNvPr id="32784" name="Picture 11" descr="C:\Users\osanai\AppData\Local\Microsoft\Windows\Temporary Internet Files\Content.IE5\BWU52Q47\MC900239027[1].wmf"/>
          <p:cNvPicPr>
            <a:picLocks noChangeAspect="1" noChangeArrowheads="1"/>
          </p:cNvPicPr>
          <p:nvPr/>
        </p:nvPicPr>
        <p:blipFill>
          <a:blip r:embed="rId3" cstate="print"/>
          <a:srcRect/>
          <a:stretch>
            <a:fillRect/>
          </a:stretch>
        </p:blipFill>
        <p:spPr bwMode="auto">
          <a:xfrm>
            <a:off x="2649539" y="4508500"/>
            <a:ext cx="592137" cy="547688"/>
          </a:xfrm>
          <a:prstGeom prst="rect">
            <a:avLst/>
          </a:prstGeom>
          <a:noFill/>
          <a:ln w="9525">
            <a:noFill/>
            <a:miter lim="800000"/>
            <a:headEnd/>
            <a:tailEnd/>
          </a:ln>
        </p:spPr>
      </p:pic>
      <p:pic>
        <p:nvPicPr>
          <p:cNvPr id="32785" name="Picture 11" descr="C:\Users\osanai\AppData\Local\Microsoft\Windows\Temporary Internet Files\Content.IE5\BWU52Q47\MC900239027[1].wmf"/>
          <p:cNvPicPr>
            <a:picLocks noChangeAspect="1" noChangeArrowheads="1"/>
          </p:cNvPicPr>
          <p:nvPr/>
        </p:nvPicPr>
        <p:blipFill>
          <a:blip r:embed="rId3" cstate="print"/>
          <a:srcRect/>
          <a:stretch>
            <a:fillRect/>
          </a:stretch>
        </p:blipFill>
        <p:spPr bwMode="auto">
          <a:xfrm>
            <a:off x="1928813" y="3860800"/>
            <a:ext cx="592137" cy="546100"/>
          </a:xfrm>
          <a:prstGeom prst="rect">
            <a:avLst/>
          </a:prstGeom>
          <a:noFill/>
          <a:ln w="9525">
            <a:noFill/>
            <a:miter lim="800000"/>
            <a:headEnd/>
            <a:tailEnd/>
          </a:ln>
        </p:spPr>
      </p:pic>
      <p:sp>
        <p:nvSpPr>
          <p:cNvPr id="32786" name="テキスト ボックス 36"/>
          <p:cNvSpPr txBox="1">
            <a:spLocks noChangeArrowheads="1"/>
          </p:cNvSpPr>
          <p:nvPr/>
        </p:nvSpPr>
        <p:spPr bwMode="auto">
          <a:xfrm>
            <a:off x="2000251" y="4437065"/>
            <a:ext cx="649288" cy="307975"/>
          </a:xfrm>
          <a:prstGeom prst="rect">
            <a:avLst/>
          </a:prstGeom>
          <a:noFill/>
          <a:ln w="9525">
            <a:noFill/>
            <a:miter lim="800000"/>
            <a:headEnd/>
            <a:tailEnd/>
          </a:ln>
        </p:spPr>
        <p:txBody>
          <a:bodyPr>
            <a:spAutoFit/>
          </a:bodyPr>
          <a:lstStyle/>
          <a:p>
            <a:r>
              <a:rPr kumimoji="1" lang="ja-JP" altLang="en-US" sz="1400">
                <a:latin typeface="HGPｺﾞｼｯｸM" pitchFamily="50" charset="-128"/>
                <a:ea typeface="HGPｺﾞｼｯｸM" pitchFamily="50" charset="-128"/>
              </a:rPr>
              <a:t>郵送</a:t>
            </a:r>
          </a:p>
        </p:txBody>
      </p:sp>
      <p:sp>
        <p:nvSpPr>
          <p:cNvPr id="38" name="円/楕円 37"/>
          <p:cNvSpPr/>
          <p:nvPr/>
        </p:nvSpPr>
        <p:spPr bwMode="auto">
          <a:xfrm>
            <a:off x="776289" y="4508502"/>
            <a:ext cx="1223962" cy="576263"/>
          </a:xfrm>
          <a:prstGeom prst="ellipse">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anchor="ctr"/>
          <a:lstStyle/>
          <a:p>
            <a:pPr algn="ctr">
              <a:defRPr/>
            </a:pPr>
            <a:r>
              <a:rPr lang="ja-JP" altLang="en-US" sz="1200" dirty="0">
                <a:solidFill>
                  <a:schemeClr val="tx1"/>
                </a:solidFill>
                <a:latin typeface="HGPｺﾞｼｯｸM" pitchFamily="50" charset="-128"/>
                <a:ea typeface="HGPｺﾞｼｯｸM" pitchFamily="50" charset="-128"/>
              </a:rPr>
              <a:t>受領</a:t>
            </a:r>
          </a:p>
        </p:txBody>
      </p:sp>
      <p:cxnSp>
        <p:nvCxnSpPr>
          <p:cNvPr id="32788" name="直線矢印コネクタ 41"/>
          <p:cNvCxnSpPr>
            <a:cxnSpLocks noChangeShapeType="1"/>
            <a:stCxn id="16" idx="4"/>
            <a:endCxn id="33" idx="0"/>
          </p:cNvCxnSpPr>
          <p:nvPr/>
        </p:nvCxnSpPr>
        <p:spPr bwMode="auto">
          <a:xfrm>
            <a:off x="3765550" y="4365627"/>
            <a:ext cx="0" cy="142875"/>
          </a:xfrm>
          <a:prstGeom prst="straightConnector1">
            <a:avLst/>
          </a:prstGeom>
          <a:noFill/>
          <a:ln w="9525" algn="ctr">
            <a:solidFill>
              <a:schemeClr val="tx1"/>
            </a:solidFill>
            <a:round/>
            <a:headEnd/>
            <a:tailEnd type="arrow" w="med" len="med"/>
          </a:ln>
          <a:effectLst>
            <a:prstShdw prst="shdw17" dist="17961" dir="2700000">
              <a:schemeClr val="bg2"/>
            </a:prstShdw>
          </a:effectLst>
        </p:spPr>
      </p:cxnSp>
      <p:sp>
        <p:nvSpPr>
          <p:cNvPr id="32789" name="正方形/長方形 42"/>
          <p:cNvSpPr>
            <a:spLocks noChangeArrowheads="1"/>
          </p:cNvSpPr>
          <p:nvPr/>
        </p:nvSpPr>
        <p:spPr bwMode="auto">
          <a:xfrm>
            <a:off x="7545389" y="2997200"/>
            <a:ext cx="1944687" cy="2376488"/>
          </a:xfrm>
          <a:prstGeom prst="rect">
            <a:avLst/>
          </a:prstGeom>
          <a:solidFill>
            <a:schemeClr val="bg1"/>
          </a:solidFill>
          <a:ln w="9525" algn="ctr">
            <a:solidFill>
              <a:schemeClr val="tx1"/>
            </a:solidFill>
            <a:round/>
            <a:headEnd/>
            <a:tailEnd/>
          </a:ln>
          <a:effectLst>
            <a:prstShdw prst="shdw17" dist="17961" dir="2700000">
              <a:schemeClr val="bg2"/>
            </a:prstShdw>
          </a:effectLst>
        </p:spPr>
        <p:txBody>
          <a:bodyPr/>
          <a:lstStyle/>
          <a:p>
            <a:endParaRPr lang="ja-JP" altLang="en-US">
              <a:latin typeface="HGPｺﾞｼｯｸM" pitchFamily="50" charset="-128"/>
              <a:ea typeface="HGPｺﾞｼｯｸM" pitchFamily="50" charset="-128"/>
            </a:endParaRPr>
          </a:p>
        </p:txBody>
      </p:sp>
      <p:sp>
        <p:nvSpPr>
          <p:cNvPr id="32790" name="正方形/長方形 43"/>
          <p:cNvSpPr>
            <a:spLocks noChangeArrowheads="1"/>
          </p:cNvSpPr>
          <p:nvPr/>
        </p:nvSpPr>
        <p:spPr bwMode="auto">
          <a:xfrm>
            <a:off x="5240338" y="2997200"/>
            <a:ext cx="1944687" cy="2376488"/>
          </a:xfrm>
          <a:prstGeom prst="rect">
            <a:avLst/>
          </a:prstGeom>
          <a:solidFill>
            <a:schemeClr val="bg1"/>
          </a:solidFill>
          <a:ln w="9525" algn="ctr">
            <a:solidFill>
              <a:schemeClr val="tx1"/>
            </a:solidFill>
            <a:round/>
            <a:headEnd/>
            <a:tailEnd/>
          </a:ln>
          <a:effectLst>
            <a:prstShdw prst="shdw17" dist="17961" dir="2700000">
              <a:schemeClr val="bg2"/>
            </a:prstShdw>
          </a:effectLst>
        </p:spPr>
        <p:txBody>
          <a:bodyPr/>
          <a:lstStyle/>
          <a:p>
            <a:endParaRPr lang="ja-JP" altLang="en-US">
              <a:latin typeface="HGPｺﾞｼｯｸM" pitchFamily="50" charset="-128"/>
              <a:ea typeface="HGPｺﾞｼｯｸM" pitchFamily="50" charset="-128"/>
            </a:endParaRPr>
          </a:p>
        </p:txBody>
      </p:sp>
      <p:sp>
        <p:nvSpPr>
          <p:cNvPr id="45" name="正方形/長方形 44"/>
          <p:cNvSpPr/>
          <p:nvPr/>
        </p:nvSpPr>
        <p:spPr bwMode="auto">
          <a:xfrm>
            <a:off x="5240338" y="2708277"/>
            <a:ext cx="1944687" cy="288925"/>
          </a:xfrm>
          <a:prstGeom prst="rect">
            <a:avLst/>
          </a:prstGeom>
          <a:solidFill>
            <a:schemeClr val="accent6">
              <a:lumMod val="40000"/>
              <a:lumOff val="60000"/>
            </a:schemeClr>
          </a:solid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a:lstStyle/>
          <a:p>
            <a:pPr algn="ctr">
              <a:defRPr/>
            </a:pPr>
            <a:r>
              <a:rPr lang="ja-JP" altLang="en-US" dirty="0">
                <a:latin typeface="HGPｺﾞｼｯｸM" pitchFamily="50" charset="-128"/>
                <a:ea typeface="HGPｺﾞｼｯｸM" pitchFamily="50" charset="-128"/>
              </a:rPr>
              <a:t>税担当組織</a:t>
            </a:r>
          </a:p>
        </p:txBody>
      </p:sp>
      <p:sp>
        <p:nvSpPr>
          <p:cNvPr id="46" name="正方形/長方形 45"/>
          <p:cNvSpPr/>
          <p:nvPr/>
        </p:nvSpPr>
        <p:spPr bwMode="auto">
          <a:xfrm>
            <a:off x="7545389" y="2708277"/>
            <a:ext cx="1944687" cy="288925"/>
          </a:xfrm>
          <a:prstGeom prst="rect">
            <a:avLst/>
          </a:prstGeom>
          <a:solidFill>
            <a:schemeClr val="accent6">
              <a:lumMod val="40000"/>
              <a:lumOff val="60000"/>
            </a:schemeClr>
          </a:solid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a:lstStyle/>
          <a:p>
            <a:pPr algn="ctr">
              <a:defRPr/>
            </a:pPr>
            <a:r>
              <a:rPr lang="ja-JP" altLang="en-US" dirty="0">
                <a:latin typeface="HGPｺﾞｼｯｸM" pitchFamily="50" charset="-128"/>
                <a:ea typeface="HGPｺﾞｼｯｸM" pitchFamily="50" charset="-128"/>
              </a:rPr>
              <a:t>他自治体</a:t>
            </a:r>
          </a:p>
        </p:txBody>
      </p:sp>
      <p:pic>
        <p:nvPicPr>
          <p:cNvPr id="32793" name="Picture 8" descr="C:\Users\osanai\AppData\Local\Microsoft\Windows\Temporary Internet Files\Content.IE5\EFXJIA5Z\MC900396752[1].wmf"/>
          <p:cNvPicPr>
            <a:picLocks noChangeAspect="1" noChangeArrowheads="1"/>
          </p:cNvPicPr>
          <p:nvPr/>
        </p:nvPicPr>
        <p:blipFill>
          <a:blip r:embed="rId4" cstate="print"/>
          <a:srcRect/>
          <a:stretch>
            <a:fillRect/>
          </a:stretch>
        </p:blipFill>
        <p:spPr bwMode="auto">
          <a:xfrm>
            <a:off x="5384800" y="3141665"/>
            <a:ext cx="788988" cy="446087"/>
          </a:xfrm>
          <a:prstGeom prst="rect">
            <a:avLst/>
          </a:prstGeom>
          <a:noFill/>
          <a:ln w="9525">
            <a:noFill/>
            <a:miter lim="800000"/>
            <a:headEnd/>
            <a:tailEnd/>
          </a:ln>
        </p:spPr>
      </p:pic>
      <p:pic>
        <p:nvPicPr>
          <p:cNvPr id="32794" name="Picture 12" descr="C:\Users\osanai\AppData\Local\Microsoft\Windows\Temporary Internet Files\Content.IE5\DZ2IFMH9\MC900396662[1].wmf"/>
          <p:cNvPicPr>
            <a:picLocks noChangeAspect="1" noChangeArrowheads="1"/>
          </p:cNvPicPr>
          <p:nvPr/>
        </p:nvPicPr>
        <p:blipFill>
          <a:blip r:embed="rId5" cstate="print"/>
          <a:srcRect/>
          <a:stretch>
            <a:fillRect/>
          </a:stretch>
        </p:blipFill>
        <p:spPr bwMode="auto">
          <a:xfrm>
            <a:off x="8840788" y="3068638"/>
            <a:ext cx="468312" cy="520700"/>
          </a:xfrm>
          <a:prstGeom prst="rect">
            <a:avLst/>
          </a:prstGeom>
          <a:noFill/>
          <a:ln w="9525">
            <a:noFill/>
            <a:miter lim="800000"/>
            <a:headEnd/>
            <a:tailEnd/>
          </a:ln>
        </p:spPr>
      </p:pic>
      <p:sp>
        <p:nvSpPr>
          <p:cNvPr id="61" name="フローチャート : 表示 60"/>
          <p:cNvSpPr/>
          <p:nvPr/>
        </p:nvSpPr>
        <p:spPr bwMode="auto">
          <a:xfrm>
            <a:off x="5313363" y="3789363"/>
            <a:ext cx="1079501" cy="576262"/>
          </a:xfrm>
          <a:prstGeom prst="flowChartDisplay">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lIns="36000" rIns="36000" anchor="ctr" anchorCtr="1"/>
          <a:lstStyle/>
          <a:p>
            <a:pPr algn="ctr">
              <a:defRPr/>
            </a:pPr>
            <a:r>
              <a:rPr lang="ja-JP" altLang="en-US" sz="1200" dirty="0">
                <a:latin typeface="HGPｺﾞｼｯｸM" pitchFamily="50" charset="-128"/>
                <a:ea typeface="HGPｺﾞｼｯｸM" pitchFamily="50" charset="-128"/>
              </a:rPr>
              <a:t>所得照会</a:t>
            </a:r>
            <a:endParaRPr lang="ja-JP" altLang="en-US" sz="1200" dirty="0">
              <a:solidFill>
                <a:schemeClr val="tx1"/>
              </a:solidFill>
              <a:latin typeface="HGPｺﾞｼｯｸM" pitchFamily="50" charset="-128"/>
              <a:ea typeface="HGPｺﾞｼｯｸM" pitchFamily="50" charset="-128"/>
            </a:endParaRPr>
          </a:p>
        </p:txBody>
      </p:sp>
      <p:sp>
        <p:nvSpPr>
          <p:cNvPr id="62" name="フローチャート : 表示 61"/>
          <p:cNvSpPr/>
          <p:nvPr/>
        </p:nvSpPr>
        <p:spPr bwMode="auto">
          <a:xfrm>
            <a:off x="8337550" y="4149727"/>
            <a:ext cx="1079501" cy="574675"/>
          </a:xfrm>
          <a:prstGeom prst="flowChartDisplay">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anchor="ctr"/>
          <a:lstStyle/>
          <a:p>
            <a:pPr algn="ctr">
              <a:defRPr/>
            </a:pPr>
            <a:r>
              <a:rPr lang="ja-JP" altLang="en-US" sz="1200" dirty="0">
                <a:solidFill>
                  <a:schemeClr val="tx1"/>
                </a:solidFill>
                <a:latin typeface="HGPｺﾞｼｯｸM" pitchFamily="50" charset="-128"/>
                <a:ea typeface="HGPｺﾞｼｯｸM" pitchFamily="50" charset="-128"/>
              </a:rPr>
              <a:t>回答</a:t>
            </a:r>
          </a:p>
        </p:txBody>
      </p:sp>
      <p:pic>
        <p:nvPicPr>
          <p:cNvPr id="32797" name="Picture 13" descr="C:\Users\osanai\AppData\Local\Microsoft\Windows\Temporary Internet Files\Content.IE5\1AMPL25P\MC900396762[1].wmf"/>
          <p:cNvPicPr>
            <a:picLocks noChangeAspect="1" noChangeArrowheads="1"/>
          </p:cNvPicPr>
          <p:nvPr/>
        </p:nvPicPr>
        <p:blipFill>
          <a:blip r:embed="rId6" cstate="print"/>
          <a:srcRect/>
          <a:stretch>
            <a:fillRect/>
          </a:stretch>
        </p:blipFill>
        <p:spPr bwMode="auto">
          <a:xfrm>
            <a:off x="631826" y="3141663"/>
            <a:ext cx="649288" cy="506412"/>
          </a:xfrm>
          <a:prstGeom prst="rect">
            <a:avLst/>
          </a:prstGeom>
          <a:noFill/>
          <a:ln w="9525">
            <a:noFill/>
            <a:miter lim="800000"/>
            <a:headEnd/>
            <a:tailEnd/>
          </a:ln>
        </p:spPr>
      </p:pic>
      <p:pic>
        <p:nvPicPr>
          <p:cNvPr id="32798" name="Picture 12" descr="C:\Users\osanai\AppData\Local\Microsoft\Windows\Temporary Internet Files\Content.IE5\DZ2IFMH9\MC900396662[1].wmf"/>
          <p:cNvPicPr>
            <a:picLocks noChangeAspect="1" noChangeArrowheads="1"/>
          </p:cNvPicPr>
          <p:nvPr/>
        </p:nvPicPr>
        <p:blipFill>
          <a:blip r:embed="rId5" cstate="print"/>
          <a:srcRect/>
          <a:stretch>
            <a:fillRect/>
          </a:stretch>
        </p:blipFill>
        <p:spPr bwMode="auto">
          <a:xfrm>
            <a:off x="4232276" y="3068638"/>
            <a:ext cx="468313" cy="520700"/>
          </a:xfrm>
          <a:prstGeom prst="rect">
            <a:avLst/>
          </a:prstGeom>
          <a:noFill/>
          <a:ln w="9525">
            <a:noFill/>
            <a:miter lim="800000"/>
            <a:headEnd/>
            <a:tailEnd/>
          </a:ln>
        </p:spPr>
      </p:pic>
      <p:sp>
        <p:nvSpPr>
          <p:cNvPr id="66" name="正方形/長方形 65"/>
          <p:cNvSpPr/>
          <p:nvPr/>
        </p:nvSpPr>
        <p:spPr bwMode="auto">
          <a:xfrm>
            <a:off x="6753225" y="3644902"/>
            <a:ext cx="287338" cy="1655763"/>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vert="eaVert" anchor="ctr" anchorCtr="1"/>
          <a:lstStyle/>
          <a:p>
            <a:pPr algn="ctr">
              <a:defRPr/>
            </a:pPr>
            <a:r>
              <a:rPr lang="ja-JP" altLang="en-US" sz="1200" dirty="0">
                <a:latin typeface="HGPｺﾞｼｯｸM" pitchFamily="50" charset="-128"/>
                <a:ea typeface="HGPｺﾞｼｯｸM" pitchFamily="50" charset="-128"/>
              </a:rPr>
              <a:t>クラウドシステム</a:t>
            </a:r>
            <a:endParaRPr lang="ja-JP" altLang="en-US" sz="1200" dirty="0">
              <a:solidFill>
                <a:schemeClr val="tx1"/>
              </a:solidFill>
              <a:latin typeface="HGPｺﾞｼｯｸM" pitchFamily="50" charset="-128"/>
              <a:ea typeface="HGPｺﾞｼｯｸM" pitchFamily="50" charset="-128"/>
            </a:endParaRPr>
          </a:p>
        </p:txBody>
      </p:sp>
      <p:sp>
        <p:nvSpPr>
          <p:cNvPr id="67" name="正方形/長方形 66"/>
          <p:cNvSpPr/>
          <p:nvPr/>
        </p:nvSpPr>
        <p:spPr bwMode="auto">
          <a:xfrm>
            <a:off x="7761288" y="3644902"/>
            <a:ext cx="287337" cy="1655763"/>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vert="eaVert" anchor="ctr" anchorCtr="1"/>
          <a:lstStyle/>
          <a:p>
            <a:pPr>
              <a:defRPr/>
            </a:pPr>
            <a:r>
              <a:rPr lang="ja-JP" altLang="en-US" sz="1200" dirty="0">
                <a:latin typeface="HGPｺﾞｼｯｸM" pitchFamily="50" charset="-128"/>
                <a:ea typeface="HGPｺﾞｼｯｸM" pitchFamily="50" charset="-128"/>
              </a:rPr>
              <a:t>クラウドシステム</a:t>
            </a:r>
            <a:endParaRPr lang="ja-JP" altLang="en-US" sz="1200" dirty="0">
              <a:solidFill>
                <a:schemeClr val="tx1"/>
              </a:solidFill>
              <a:latin typeface="HGPｺﾞｼｯｸM" pitchFamily="50" charset="-128"/>
              <a:ea typeface="HGPｺﾞｼｯｸM" pitchFamily="50" charset="-128"/>
            </a:endParaRPr>
          </a:p>
        </p:txBody>
      </p:sp>
      <p:sp>
        <p:nvSpPr>
          <p:cNvPr id="32801" name="左右矢印 67"/>
          <p:cNvSpPr>
            <a:spLocks noChangeArrowheads="1"/>
          </p:cNvSpPr>
          <p:nvPr/>
        </p:nvSpPr>
        <p:spPr bwMode="auto">
          <a:xfrm>
            <a:off x="7040565" y="4149727"/>
            <a:ext cx="720725" cy="358775"/>
          </a:xfrm>
          <a:prstGeom prst="leftRightArrow">
            <a:avLst>
              <a:gd name="adj1" fmla="val 50000"/>
              <a:gd name="adj2" fmla="val 50221"/>
            </a:avLst>
          </a:prstGeom>
          <a:solidFill>
            <a:srgbClr val="FFCC00"/>
          </a:solidFill>
          <a:ln w="9525" algn="ctr">
            <a:solidFill>
              <a:schemeClr val="tx1"/>
            </a:solidFill>
            <a:round/>
            <a:headEnd/>
            <a:tailEnd/>
          </a:ln>
          <a:effectLst>
            <a:prstShdw prst="shdw17" dist="17961" dir="2700000">
              <a:schemeClr val="bg2"/>
            </a:prstShdw>
          </a:effectLst>
        </p:spPr>
        <p:txBody>
          <a:bodyPr/>
          <a:lstStyle/>
          <a:p>
            <a:endParaRPr lang="ja-JP" altLang="en-US">
              <a:latin typeface="HGPｺﾞｼｯｸM" pitchFamily="50" charset="-128"/>
              <a:ea typeface="HGPｺﾞｼｯｸM" pitchFamily="50" charset="-128"/>
            </a:endParaRPr>
          </a:p>
        </p:txBody>
      </p:sp>
      <p:sp>
        <p:nvSpPr>
          <p:cNvPr id="32802" name="テキスト ボックス 68"/>
          <p:cNvSpPr txBox="1">
            <a:spLocks noChangeArrowheads="1"/>
          </p:cNvSpPr>
          <p:nvPr/>
        </p:nvSpPr>
        <p:spPr bwMode="auto">
          <a:xfrm>
            <a:off x="7113589" y="4581525"/>
            <a:ext cx="647700" cy="522288"/>
          </a:xfrm>
          <a:prstGeom prst="rect">
            <a:avLst/>
          </a:prstGeom>
          <a:noFill/>
          <a:ln w="9525">
            <a:noFill/>
            <a:miter lim="800000"/>
            <a:headEnd/>
            <a:tailEnd/>
          </a:ln>
        </p:spPr>
        <p:txBody>
          <a:bodyPr>
            <a:spAutoFit/>
          </a:bodyPr>
          <a:lstStyle/>
          <a:p>
            <a:r>
              <a:rPr kumimoji="1" lang="ja-JP" altLang="en-US" sz="1400" b="1">
                <a:latin typeface="HGPｺﾞｼｯｸM" pitchFamily="50" charset="-128"/>
                <a:ea typeface="HGPｺﾞｼｯｸM" pitchFamily="50" charset="-128"/>
              </a:rPr>
              <a:t>情報連携</a:t>
            </a:r>
          </a:p>
        </p:txBody>
      </p:sp>
      <p:sp>
        <p:nvSpPr>
          <p:cNvPr id="70" name="フローチャート : 表示 69"/>
          <p:cNvSpPr/>
          <p:nvPr/>
        </p:nvSpPr>
        <p:spPr bwMode="auto">
          <a:xfrm>
            <a:off x="5313363" y="4581527"/>
            <a:ext cx="1079501" cy="576263"/>
          </a:xfrm>
          <a:prstGeom prst="flowChartDisplay">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lIns="36000" rIns="36000" anchor="ctr" anchorCtr="1"/>
          <a:lstStyle/>
          <a:p>
            <a:pPr algn="ctr">
              <a:defRPr/>
            </a:pPr>
            <a:r>
              <a:rPr lang="ja-JP" altLang="en-US" sz="1200" dirty="0">
                <a:latin typeface="HGPｺﾞｼｯｸM" pitchFamily="50" charset="-128"/>
                <a:ea typeface="HGPｺﾞｼｯｸM" pitchFamily="50" charset="-128"/>
              </a:rPr>
              <a:t>回答結果</a:t>
            </a:r>
            <a:endParaRPr lang="ja-JP" altLang="en-US" sz="1200" dirty="0">
              <a:solidFill>
                <a:schemeClr val="tx1"/>
              </a:solidFill>
              <a:latin typeface="HGPｺﾞｼｯｸM" pitchFamily="50" charset="-128"/>
              <a:ea typeface="HGPｺﾞｼｯｸM" pitchFamily="50" charset="-128"/>
            </a:endParaRPr>
          </a:p>
        </p:txBody>
      </p:sp>
      <p:sp>
        <p:nvSpPr>
          <p:cNvPr id="71" name="円形吹き出し 70"/>
          <p:cNvSpPr/>
          <p:nvPr/>
        </p:nvSpPr>
        <p:spPr bwMode="auto">
          <a:xfrm>
            <a:off x="2144713" y="5516563"/>
            <a:ext cx="2087562" cy="576262"/>
          </a:xfrm>
          <a:prstGeom prst="wedgeEllipseCallout">
            <a:avLst>
              <a:gd name="adj1" fmla="val -28457"/>
              <a:gd name="adj2" fmla="val -75268"/>
            </a:avLst>
          </a:prstGeom>
          <a:solidFill>
            <a:schemeClr val="accent4">
              <a:lumMod val="40000"/>
              <a:lumOff val="60000"/>
            </a:schemeClr>
          </a:solidFill>
          <a:ln w="9525" cap="flat" cmpd="sng" algn="ctr">
            <a:solidFill>
              <a:schemeClr val="accent4">
                <a:lumMod val="75000"/>
              </a:schemeClr>
            </a:solidFill>
            <a:prstDash val="solid"/>
            <a:round/>
            <a:headEnd type="none" w="med" len="med"/>
            <a:tailEnd type="none" w="med" len="med"/>
          </a:ln>
          <a:effectLst>
            <a:prstShdw prst="shdw17" dist="17961" dir="2700000">
              <a:schemeClr val="bg2"/>
            </a:prstShdw>
          </a:effectLst>
        </p:spPr>
        <p:txBody>
          <a:bodyPr/>
          <a:lstStyle/>
          <a:p>
            <a:pPr>
              <a:defRPr/>
            </a:pPr>
            <a:r>
              <a:rPr lang="ja-JP" altLang="en-US" sz="1000" dirty="0">
                <a:latin typeface="HGPｺﾞｼｯｸM" pitchFamily="50" charset="-128"/>
                <a:ea typeface="HGPｺﾞｼｯｸM" pitchFamily="50" charset="-128"/>
              </a:rPr>
              <a:t>郵送で照会するため、手間と時間がかかる</a:t>
            </a:r>
          </a:p>
        </p:txBody>
      </p:sp>
      <p:sp>
        <p:nvSpPr>
          <p:cNvPr id="72" name="円形吹き出し 71"/>
          <p:cNvSpPr/>
          <p:nvPr/>
        </p:nvSpPr>
        <p:spPr bwMode="auto">
          <a:xfrm>
            <a:off x="6824663" y="5516563"/>
            <a:ext cx="2305050" cy="576262"/>
          </a:xfrm>
          <a:prstGeom prst="wedgeEllipseCallout">
            <a:avLst>
              <a:gd name="adj1" fmla="val -28457"/>
              <a:gd name="adj2" fmla="val -75268"/>
            </a:avLst>
          </a:prstGeom>
          <a:solidFill>
            <a:schemeClr val="accent4">
              <a:lumMod val="40000"/>
              <a:lumOff val="60000"/>
            </a:schemeClr>
          </a:solidFill>
          <a:ln w="9525" cap="flat" cmpd="sng" algn="ctr">
            <a:solidFill>
              <a:schemeClr val="accent4">
                <a:lumMod val="75000"/>
              </a:schemeClr>
            </a:solidFill>
            <a:prstDash val="solid"/>
            <a:round/>
            <a:headEnd type="none" w="med" len="med"/>
            <a:tailEnd type="none" w="med" len="med"/>
          </a:ln>
          <a:effectLst>
            <a:prstShdw prst="shdw17" dist="17961" dir="2700000">
              <a:schemeClr val="bg2"/>
            </a:prstShdw>
          </a:effectLst>
        </p:spPr>
        <p:txBody>
          <a:bodyPr/>
          <a:lstStyle/>
          <a:p>
            <a:pPr>
              <a:defRPr/>
            </a:pPr>
            <a:r>
              <a:rPr lang="ja-JP" altLang="en-US" sz="1000" dirty="0">
                <a:latin typeface="HGPｺﾞｼｯｸM" pitchFamily="50" charset="-128"/>
                <a:ea typeface="HGPｺﾞｼｯｸM" pitchFamily="50" charset="-128"/>
              </a:rPr>
              <a:t>同様のシステムを導入する他自治体と情報連携</a:t>
            </a:r>
          </a:p>
        </p:txBody>
      </p:sp>
      <p:cxnSp>
        <p:nvCxnSpPr>
          <p:cNvPr id="32806" name="直線矢印コネクタ 72"/>
          <p:cNvCxnSpPr>
            <a:cxnSpLocks noChangeShapeType="1"/>
            <a:stCxn id="61" idx="3"/>
          </p:cNvCxnSpPr>
          <p:nvPr/>
        </p:nvCxnSpPr>
        <p:spPr bwMode="auto">
          <a:xfrm>
            <a:off x="6392863" y="4076700"/>
            <a:ext cx="360362" cy="0"/>
          </a:xfrm>
          <a:prstGeom prst="straightConnector1">
            <a:avLst/>
          </a:prstGeom>
          <a:noFill/>
          <a:ln w="28575" algn="ctr">
            <a:solidFill>
              <a:schemeClr val="tx1"/>
            </a:solidFill>
            <a:round/>
            <a:headEnd/>
            <a:tailEnd type="arrow" w="med" len="med"/>
          </a:ln>
          <a:effectLst>
            <a:prstShdw prst="shdw17" dist="17961" dir="2700000">
              <a:schemeClr val="bg2"/>
            </a:prstShdw>
          </a:effectLst>
        </p:spPr>
      </p:cxnSp>
      <p:cxnSp>
        <p:nvCxnSpPr>
          <p:cNvPr id="32807" name="直線矢印コネクタ 75"/>
          <p:cNvCxnSpPr>
            <a:cxnSpLocks noChangeShapeType="1"/>
            <a:endCxn id="70" idx="3"/>
          </p:cNvCxnSpPr>
          <p:nvPr/>
        </p:nvCxnSpPr>
        <p:spPr bwMode="auto">
          <a:xfrm flipH="1">
            <a:off x="6392863" y="4868863"/>
            <a:ext cx="360362" cy="0"/>
          </a:xfrm>
          <a:prstGeom prst="straightConnector1">
            <a:avLst/>
          </a:prstGeom>
          <a:noFill/>
          <a:ln w="28575" algn="ctr">
            <a:solidFill>
              <a:schemeClr val="tx1"/>
            </a:solidFill>
            <a:round/>
            <a:headEnd/>
            <a:tailEnd type="arrow" w="med" len="med"/>
          </a:ln>
          <a:effectLst>
            <a:prstShdw prst="shdw17" dist="17961" dir="2700000">
              <a:schemeClr val="bg2"/>
            </a:prstShdw>
          </a:effectLst>
        </p:spPr>
      </p:cxnSp>
      <p:cxnSp>
        <p:nvCxnSpPr>
          <p:cNvPr id="32808" name="直線矢印コネクタ 78"/>
          <p:cNvCxnSpPr>
            <a:cxnSpLocks noChangeShapeType="1"/>
            <a:stCxn id="62" idx="1"/>
            <a:endCxn id="67" idx="3"/>
          </p:cNvCxnSpPr>
          <p:nvPr/>
        </p:nvCxnSpPr>
        <p:spPr bwMode="auto">
          <a:xfrm flipH="1">
            <a:off x="8048625" y="4437063"/>
            <a:ext cx="288925" cy="36512"/>
          </a:xfrm>
          <a:prstGeom prst="straightConnector1">
            <a:avLst/>
          </a:prstGeom>
          <a:noFill/>
          <a:ln w="28575" algn="ctr">
            <a:solidFill>
              <a:schemeClr val="tx1"/>
            </a:solidFill>
            <a:round/>
            <a:headEnd/>
            <a:tailEnd type="arrow" w="med" len="med"/>
          </a:ln>
          <a:effectLst>
            <a:prstShdw prst="shdw17" dist="17961" dir="2700000">
              <a:schemeClr val="bg2"/>
            </a:prstShdw>
          </a:effectLst>
        </p:spPr>
      </p:cxnSp>
      <p:sp>
        <p:nvSpPr>
          <p:cNvPr id="41" name="スライド番号プレースホルダ 40"/>
          <p:cNvSpPr>
            <a:spLocks noGrp="1"/>
          </p:cNvSpPr>
          <p:nvPr>
            <p:ph type="sldNum" sz="quarter" idx="12"/>
          </p:nvPr>
        </p:nvSpPr>
        <p:spPr/>
        <p:txBody>
          <a:bodyPr/>
          <a:lstStyle/>
          <a:p>
            <a:pPr>
              <a:defRPr/>
            </a:pPr>
            <a:fld id="{D621E1BB-622A-4911-850A-7B92612ABE57}" type="slidenum">
              <a:rPr lang="ja-JP" altLang="en-US" smtClean="0"/>
              <a:pPr>
                <a:defRPr/>
              </a:pPr>
              <a:t>29</a:t>
            </a:fld>
            <a:endParaRPr lang="en-US" altLang="ja-JP"/>
          </a:p>
        </p:txBody>
      </p:sp>
      <p:sp>
        <p:nvSpPr>
          <p:cNvPr id="43" name="Rectangle 2"/>
          <p:cNvSpPr txBox="1">
            <a:spLocks noChangeArrowheads="1"/>
          </p:cNvSpPr>
          <p:nvPr/>
        </p:nvSpPr>
        <p:spPr bwMode="auto">
          <a:xfrm>
            <a:off x="495300" y="404813"/>
            <a:ext cx="9410700" cy="792162"/>
          </a:xfrm>
          <a:prstGeom prst="rect">
            <a:avLst/>
          </a:prstGeom>
          <a:noFill/>
          <a:ln>
            <a:miter lim="800000"/>
            <a:headEnd/>
            <a:tailEnd/>
          </a:ln>
        </p:spPr>
        <p:txBody>
          <a:bodyPr vert="horz" wrap="square" lIns="91440" tIns="45720" rIns="91440" bIns="45720" numCol="1" anchor="ctr" anchorCtr="0" compatLnSpc="1">
            <a:prstTxWarp prst="textNoShape">
              <a:avLst/>
            </a:prstTxWarp>
          </a:bodyPr>
          <a:lstStyle/>
          <a:p>
            <a:pPr eaLnBrk="1" hangingPunct="1"/>
            <a:r>
              <a:rPr lang="ja-JP" altLang="en-US" sz="2800" b="1" dirty="0" smtClean="0">
                <a:latin typeface="HGPｺﾞｼｯｸM" pitchFamily="50" charset="-128"/>
                <a:ea typeface="HGPｺﾞｼｯｸM" pitchFamily="50" charset="-128"/>
              </a:rPr>
              <a:t>９</a:t>
            </a:r>
            <a:r>
              <a:rPr lang="ja-JP" altLang="ja-JP" sz="2800" b="1" dirty="0" smtClean="0">
                <a:latin typeface="HGPｺﾞｼｯｸM" pitchFamily="50" charset="-128"/>
                <a:ea typeface="HGPｺﾞｼｯｸM" pitchFamily="50" charset="-128"/>
              </a:rPr>
              <a:t>．</a:t>
            </a:r>
            <a:r>
              <a:rPr lang="ja-JP" altLang="en-US" sz="2800" b="1" dirty="0" smtClean="0">
                <a:latin typeface="HGPｺﾞｼｯｸM" pitchFamily="50" charset="-128"/>
                <a:ea typeface="HGPｺﾞｼｯｸM" pitchFamily="50" charset="-128"/>
              </a:rPr>
              <a:t>業務プロセスの改善　</a:t>
            </a:r>
            <a:r>
              <a:rPr lang="ja-JP" altLang="en-US" sz="2000" b="1" dirty="0" smtClean="0">
                <a:latin typeface="HGPｺﾞｼｯｸM" pitchFamily="50" charset="-128"/>
                <a:ea typeface="HGPｺﾞｼｯｸM" pitchFamily="50" charset="-128"/>
              </a:rPr>
              <a:t>～事例①：自治体クラウド開発実証事業より④～</a:t>
            </a:r>
            <a:endParaRPr kumimoji="1" lang="ja-JP" altLang="ja-JP" sz="2000" b="1" i="0" u="none" strike="noStrike" kern="0" cap="none" spc="0" normalizeH="0" baseline="0" noProof="0" dirty="0" smtClean="0">
              <a:ln>
                <a:noFill/>
              </a:ln>
              <a:solidFill>
                <a:schemeClr val="tx1"/>
              </a:solidFill>
              <a:effectLst/>
              <a:uLnTx/>
              <a:uFillTx/>
              <a:latin typeface="HGPｺﾞｼｯｸM" pitchFamily="50" charset="-128"/>
              <a:ea typeface="HGPｺﾞｼｯｸM" pitchFamily="50" charset="-128"/>
              <a:cs typeface="+mj-cs"/>
            </a:endParaRPr>
          </a:p>
        </p:txBody>
      </p:sp>
      <p:sp>
        <p:nvSpPr>
          <p:cNvPr id="44" name="フッター プレースホルダ 50"/>
          <p:cNvSpPr txBox="1">
            <a:spLocks/>
          </p:cNvSpPr>
          <p:nvPr/>
        </p:nvSpPr>
        <p:spPr>
          <a:xfrm>
            <a:off x="3002784" y="6417360"/>
            <a:ext cx="3900433" cy="252000"/>
          </a:xfrm>
          <a:prstGeom prst="rect">
            <a:avLst/>
          </a:prstGeom>
        </p:spPr>
        <p:txBody>
          <a:bodyPr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ja-JP" sz="1000" b="0" i="0" u="none" strike="noStrike" kern="1200" cap="none" spc="0" normalizeH="0" baseline="0" noProof="0" smtClean="0">
                <a:ln>
                  <a:noFill/>
                </a:ln>
                <a:solidFill>
                  <a:schemeClr val="tx1"/>
                </a:solidFill>
                <a:effectLst/>
                <a:uLnTx/>
                <a:uFillTx/>
                <a:latin typeface="+mj-ea"/>
                <a:ea typeface="+mj-ea"/>
                <a:cs typeface="+mn-cs"/>
              </a:rPr>
              <a:t>4-1 </a:t>
            </a:r>
            <a:r>
              <a:rPr kumimoji="0" lang="ja-JP" altLang="en-US" sz="1000" b="0" i="0" u="none" strike="noStrike" kern="1200" cap="none" spc="0" normalizeH="0" baseline="0" noProof="0" smtClean="0">
                <a:ln>
                  <a:noFill/>
                </a:ln>
                <a:solidFill>
                  <a:schemeClr val="tx1"/>
                </a:solidFill>
                <a:effectLst/>
                <a:uLnTx/>
                <a:uFillTx/>
                <a:latin typeface="+mj-ea"/>
                <a:ea typeface="+mj-ea"/>
                <a:cs typeface="+mn-cs"/>
              </a:rPr>
              <a:t>住民視点の行政サービス提供に向けた業務分析手法</a:t>
            </a:r>
            <a:endParaRPr kumimoji="0" lang="en-US" altLang="ja-JP" sz="1000" b="0" i="0" u="none" strike="noStrike" kern="1200" cap="none" spc="0" normalizeH="0" baseline="0" noProof="0" dirty="0">
              <a:ln>
                <a:noFill/>
              </a:ln>
              <a:solidFill>
                <a:schemeClr val="tx1"/>
              </a:solidFill>
              <a:effectLst/>
              <a:uLnTx/>
              <a:uFillTx/>
              <a:latin typeface="+mj-ea"/>
              <a:ea typeface="+mj-ea"/>
              <a:cs typeface="+mn-cs"/>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3"/>
          <p:cNvSpPr>
            <a:spLocks noGrp="1" noChangeArrowheads="1"/>
          </p:cNvSpPr>
          <p:nvPr>
            <p:ph type="body" idx="4294967295"/>
          </p:nvPr>
        </p:nvSpPr>
        <p:spPr bwMode="auto">
          <a:xfrm>
            <a:off x="768350" y="1341438"/>
            <a:ext cx="9137650" cy="574675"/>
          </a:xfrm>
          <a:prstGeom prst="rect">
            <a:avLst/>
          </a:prstGeom>
          <a:noFill/>
          <a:ln>
            <a:miter lim="800000"/>
            <a:headEnd/>
            <a:tailEnd/>
          </a:ln>
        </p:spPr>
        <p:txBody>
          <a:bodyPr/>
          <a:lstStyle/>
          <a:p>
            <a:r>
              <a:rPr lang="ja-JP" altLang="en-US" dirty="0" smtClean="0">
                <a:latin typeface="HGPｺﾞｼｯｸM" pitchFamily="50" charset="-128"/>
                <a:ea typeface="HGPｺﾞｼｯｸM" pitchFamily="50" charset="-128"/>
              </a:rPr>
              <a:t>ＢＰＲによる改善の事例②　</a:t>
            </a:r>
            <a:r>
              <a:rPr lang="ja-JP" altLang="en-US" sz="1800" dirty="0" smtClean="0">
                <a:latin typeface="HGPｺﾞｼｯｸM" pitchFamily="50" charset="-128"/>
                <a:ea typeface="HGPｺﾞｼｯｸM" pitchFamily="50" charset="-128"/>
              </a:rPr>
              <a:t>～転出手続き時の滞納状況確認～</a:t>
            </a:r>
          </a:p>
        </p:txBody>
      </p:sp>
      <p:sp>
        <p:nvSpPr>
          <p:cNvPr id="33796" name="正方形/長方形 6"/>
          <p:cNvSpPr>
            <a:spLocks noChangeArrowheads="1"/>
          </p:cNvSpPr>
          <p:nvPr/>
        </p:nvSpPr>
        <p:spPr bwMode="auto">
          <a:xfrm>
            <a:off x="560388" y="2997200"/>
            <a:ext cx="4248150" cy="2376488"/>
          </a:xfrm>
          <a:prstGeom prst="rect">
            <a:avLst/>
          </a:prstGeom>
          <a:solidFill>
            <a:schemeClr val="bg1"/>
          </a:solidFill>
          <a:ln w="9525" algn="ctr">
            <a:solidFill>
              <a:schemeClr val="tx1"/>
            </a:solidFill>
            <a:round/>
            <a:headEnd/>
            <a:tailEnd/>
          </a:ln>
          <a:effectLst>
            <a:prstShdw prst="shdw17" dist="17961" dir="2700000">
              <a:schemeClr val="bg2"/>
            </a:prstShdw>
          </a:effectLst>
        </p:spPr>
        <p:txBody>
          <a:bodyPr/>
          <a:lstStyle/>
          <a:p>
            <a:endParaRPr lang="ja-JP" altLang="en-US">
              <a:latin typeface="HGPｺﾞｼｯｸM" pitchFamily="50" charset="-128"/>
              <a:ea typeface="HGPｺﾞｼｯｸM" pitchFamily="50" charset="-128"/>
            </a:endParaRPr>
          </a:p>
        </p:txBody>
      </p:sp>
      <p:sp>
        <p:nvSpPr>
          <p:cNvPr id="8" name="正方形/長方形 7"/>
          <p:cNvSpPr/>
          <p:nvPr/>
        </p:nvSpPr>
        <p:spPr bwMode="auto">
          <a:xfrm>
            <a:off x="560388" y="2708277"/>
            <a:ext cx="4248150" cy="288925"/>
          </a:xfrm>
          <a:prstGeom prst="rect">
            <a:avLst/>
          </a:prstGeom>
          <a:solidFill>
            <a:schemeClr val="accent6">
              <a:lumMod val="40000"/>
              <a:lumOff val="60000"/>
            </a:schemeClr>
          </a:solid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a:lstStyle/>
          <a:p>
            <a:pPr algn="ctr">
              <a:defRPr/>
            </a:pPr>
            <a:r>
              <a:rPr lang="ja-JP" altLang="en-US" dirty="0">
                <a:latin typeface="HGPｺﾞｼｯｸM" pitchFamily="50" charset="-128"/>
                <a:ea typeface="HGPｺﾞｼｯｸM" pitchFamily="50" charset="-128"/>
              </a:rPr>
              <a:t>住民窓口担当</a:t>
            </a:r>
          </a:p>
        </p:txBody>
      </p:sp>
      <p:sp>
        <p:nvSpPr>
          <p:cNvPr id="13" name="Text Box 23"/>
          <p:cNvSpPr txBox="1">
            <a:spLocks noChangeArrowheads="1"/>
          </p:cNvSpPr>
          <p:nvPr/>
        </p:nvSpPr>
        <p:spPr bwMode="auto">
          <a:xfrm>
            <a:off x="560388" y="2205038"/>
            <a:ext cx="2476500" cy="461962"/>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a:spAutoFit/>
          </a:bodyPr>
          <a:lstStyle/>
          <a:p>
            <a:pPr algn="ctr">
              <a:spcBef>
                <a:spcPct val="50000"/>
              </a:spcBef>
              <a:defRPr/>
            </a:pPr>
            <a:r>
              <a:rPr lang="ja-JP" altLang="en-US" sz="2400" dirty="0">
                <a:latin typeface="HGPｺﾞｼｯｸM" pitchFamily="50" charset="-128"/>
                <a:ea typeface="HGPｺﾞｼｯｸM" pitchFamily="50" charset="-128"/>
              </a:rPr>
              <a:t>現行体系</a:t>
            </a:r>
          </a:p>
        </p:txBody>
      </p:sp>
      <p:sp>
        <p:nvSpPr>
          <p:cNvPr id="14" name="Text Box 23"/>
          <p:cNvSpPr txBox="1">
            <a:spLocks noChangeArrowheads="1"/>
          </p:cNvSpPr>
          <p:nvPr/>
        </p:nvSpPr>
        <p:spPr bwMode="auto">
          <a:xfrm>
            <a:off x="5240338" y="2205038"/>
            <a:ext cx="2476500" cy="461962"/>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a:spAutoFit/>
          </a:bodyPr>
          <a:lstStyle/>
          <a:p>
            <a:pPr algn="ctr">
              <a:spcBef>
                <a:spcPct val="50000"/>
              </a:spcBef>
              <a:defRPr/>
            </a:pPr>
            <a:r>
              <a:rPr lang="ja-JP" altLang="en-US" sz="2400" dirty="0">
                <a:latin typeface="HGPｺﾞｼｯｸM" pitchFamily="50" charset="-128"/>
                <a:ea typeface="HGPｺﾞｼｯｸM" pitchFamily="50" charset="-128"/>
              </a:rPr>
              <a:t>将来体系</a:t>
            </a:r>
          </a:p>
        </p:txBody>
      </p:sp>
      <p:pic>
        <p:nvPicPr>
          <p:cNvPr id="33800" name="Picture 13" descr="C:\Users\osanai\AppData\Local\Microsoft\Windows\Temporary Internet Files\Content.IE5\1AMPL25P\MC900396762[1].wmf"/>
          <p:cNvPicPr>
            <a:picLocks noChangeAspect="1" noChangeArrowheads="1"/>
          </p:cNvPicPr>
          <p:nvPr/>
        </p:nvPicPr>
        <p:blipFill>
          <a:blip r:embed="rId3" cstate="print"/>
          <a:srcRect/>
          <a:stretch>
            <a:fillRect/>
          </a:stretch>
        </p:blipFill>
        <p:spPr bwMode="auto">
          <a:xfrm>
            <a:off x="631826" y="3068638"/>
            <a:ext cx="504825" cy="508000"/>
          </a:xfrm>
          <a:prstGeom prst="rect">
            <a:avLst/>
          </a:prstGeom>
          <a:noFill/>
          <a:ln w="9525">
            <a:noFill/>
            <a:miter lim="800000"/>
            <a:headEnd/>
            <a:tailEnd/>
          </a:ln>
        </p:spPr>
      </p:pic>
      <p:sp>
        <p:nvSpPr>
          <p:cNvPr id="43" name="フローチャート : 表示 42"/>
          <p:cNvSpPr/>
          <p:nvPr/>
        </p:nvSpPr>
        <p:spPr bwMode="auto">
          <a:xfrm>
            <a:off x="1208089" y="3284538"/>
            <a:ext cx="1081087" cy="576262"/>
          </a:xfrm>
          <a:prstGeom prst="flowChartDisplay">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lIns="36000" rIns="36000" anchor="ctr" anchorCtr="1"/>
          <a:lstStyle/>
          <a:p>
            <a:pPr algn="ctr">
              <a:defRPr/>
            </a:pPr>
            <a:r>
              <a:rPr lang="ja-JP" altLang="en-US" sz="1200" dirty="0">
                <a:solidFill>
                  <a:schemeClr val="tx1"/>
                </a:solidFill>
                <a:latin typeface="HGPｺﾞｼｯｸM" pitchFamily="50" charset="-128"/>
                <a:ea typeface="HGPｺﾞｼｯｸM" pitchFamily="50" charset="-128"/>
              </a:rPr>
              <a:t>転出登録</a:t>
            </a:r>
          </a:p>
        </p:txBody>
      </p:sp>
      <p:sp>
        <p:nvSpPr>
          <p:cNvPr id="44" name="正方形/長方形 43"/>
          <p:cNvSpPr/>
          <p:nvPr/>
        </p:nvSpPr>
        <p:spPr bwMode="auto">
          <a:xfrm>
            <a:off x="2649538" y="3429001"/>
            <a:ext cx="1223962" cy="360363"/>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a:lstStyle/>
          <a:p>
            <a:pPr>
              <a:defRPr/>
            </a:pPr>
            <a:r>
              <a:rPr lang="ja-JP" altLang="en-US" sz="1200" dirty="0">
                <a:latin typeface="HGPｺﾞｼｯｸM" pitchFamily="50" charset="-128"/>
                <a:ea typeface="HGPｺﾞｼｯｸM" pitchFamily="50" charset="-128"/>
              </a:rPr>
              <a:t>住基システム</a:t>
            </a:r>
            <a:endParaRPr lang="en-US" altLang="ja-JP" sz="1200" dirty="0">
              <a:latin typeface="HGPｺﾞｼｯｸM" pitchFamily="50" charset="-128"/>
              <a:ea typeface="HGPｺﾞｼｯｸM" pitchFamily="50" charset="-128"/>
            </a:endParaRPr>
          </a:p>
        </p:txBody>
      </p:sp>
      <p:cxnSp>
        <p:nvCxnSpPr>
          <p:cNvPr id="33803" name="直線矢印コネクタ 44"/>
          <p:cNvCxnSpPr>
            <a:cxnSpLocks noChangeShapeType="1"/>
            <a:stCxn id="43" idx="3"/>
          </p:cNvCxnSpPr>
          <p:nvPr/>
        </p:nvCxnSpPr>
        <p:spPr bwMode="auto">
          <a:xfrm>
            <a:off x="2289176" y="3573463"/>
            <a:ext cx="360363" cy="0"/>
          </a:xfrm>
          <a:prstGeom prst="straightConnector1">
            <a:avLst/>
          </a:prstGeom>
          <a:noFill/>
          <a:ln w="28575" algn="ctr">
            <a:solidFill>
              <a:schemeClr val="tx1"/>
            </a:solidFill>
            <a:round/>
            <a:headEnd/>
            <a:tailEnd type="arrow" w="med" len="med"/>
          </a:ln>
          <a:effectLst>
            <a:prstShdw prst="shdw17" dist="17961" dir="2700000">
              <a:schemeClr val="bg2"/>
            </a:prstShdw>
          </a:effectLst>
        </p:spPr>
      </p:cxnSp>
      <p:sp>
        <p:nvSpPr>
          <p:cNvPr id="46" name="フローチャート : 磁気ディスク 45"/>
          <p:cNvSpPr/>
          <p:nvPr/>
        </p:nvSpPr>
        <p:spPr bwMode="auto">
          <a:xfrm>
            <a:off x="4016376" y="3141665"/>
            <a:ext cx="720725" cy="503237"/>
          </a:xfrm>
          <a:prstGeom prst="flowChartMagneticDisk">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a:lstStyle/>
          <a:p>
            <a:pPr>
              <a:defRPr/>
            </a:pPr>
            <a:r>
              <a:rPr lang="ja-JP" altLang="en-US" sz="1000" dirty="0">
                <a:solidFill>
                  <a:schemeClr val="tx1"/>
                </a:solidFill>
                <a:latin typeface="HGPｺﾞｼｯｸM" pitchFamily="50" charset="-128"/>
                <a:ea typeface="HGPｺﾞｼｯｸM" pitchFamily="50" charset="-128"/>
              </a:rPr>
              <a:t>戸籍情報</a:t>
            </a:r>
          </a:p>
        </p:txBody>
      </p:sp>
      <p:sp>
        <p:nvSpPr>
          <p:cNvPr id="47" name="フローチャート : 磁気ディスク 46"/>
          <p:cNvSpPr/>
          <p:nvPr/>
        </p:nvSpPr>
        <p:spPr bwMode="auto">
          <a:xfrm>
            <a:off x="4016376" y="3644902"/>
            <a:ext cx="720725" cy="504825"/>
          </a:xfrm>
          <a:prstGeom prst="flowChartMagneticDisk">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a:lstStyle/>
          <a:p>
            <a:pPr>
              <a:defRPr/>
            </a:pPr>
            <a:r>
              <a:rPr lang="ja-JP" altLang="en-US" sz="1000" dirty="0">
                <a:solidFill>
                  <a:schemeClr val="tx1"/>
                </a:solidFill>
                <a:latin typeface="HGPｺﾞｼｯｸM" pitchFamily="50" charset="-128"/>
                <a:ea typeface="HGPｺﾞｼｯｸM" pitchFamily="50" charset="-128"/>
              </a:rPr>
              <a:t>住民情報</a:t>
            </a:r>
          </a:p>
        </p:txBody>
      </p:sp>
      <p:cxnSp>
        <p:nvCxnSpPr>
          <p:cNvPr id="33806" name="直線矢印コネクタ 47"/>
          <p:cNvCxnSpPr>
            <a:cxnSpLocks noChangeShapeType="1"/>
          </p:cNvCxnSpPr>
          <p:nvPr/>
        </p:nvCxnSpPr>
        <p:spPr bwMode="auto">
          <a:xfrm>
            <a:off x="1712913" y="3933827"/>
            <a:ext cx="0" cy="358775"/>
          </a:xfrm>
          <a:prstGeom prst="straightConnector1">
            <a:avLst/>
          </a:prstGeom>
          <a:noFill/>
          <a:ln w="28575" algn="ctr">
            <a:solidFill>
              <a:schemeClr val="tx1"/>
            </a:solidFill>
            <a:round/>
            <a:headEnd/>
            <a:tailEnd type="arrow" w="med" len="med"/>
          </a:ln>
          <a:effectLst>
            <a:prstShdw prst="shdw17" dist="17961" dir="2700000">
              <a:schemeClr val="bg2"/>
            </a:prstShdw>
          </a:effectLst>
        </p:spPr>
      </p:cxnSp>
      <p:sp>
        <p:nvSpPr>
          <p:cNvPr id="50" name="フローチャート : 表示 49"/>
          <p:cNvSpPr/>
          <p:nvPr/>
        </p:nvSpPr>
        <p:spPr bwMode="auto">
          <a:xfrm>
            <a:off x="1136649" y="4292602"/>
            <a:ext cx="1079501" cy="576263"/>
          </a:xfrm>
          <a:prstGeom prst="flowChartDisplay">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lIns="36000" rIns="36000" anchor="ctr" anchorCtr="1"/>
          <a:lstStyle/>
          <a:p>
            <a:pPr algn="ctr">
              <a:defRPr/>
            </a:pPr>
            <a:r>
              <a:rPr lang="ja-JP" altLang="en-US" sz="1200" dirty="0">
                <a:solidFill>
                  <a:schemeClr val="tx1"/>
                </a:solidFill>
                <a:latin typeface="HGPｺﾞｼｯｸM" pitchFamily="50" charset="-128"/>
                <a:ea typeface="HGPｺﾞｼｯｸM" pitchFamily="50" charset="-128"/>
              </a:rPr>
              <a:t>滞納状況確認</a:t>
            </a:r>
          </a:p>
        </p:txBody>
      </p:sp>
      <p:sp>
        <p:nvSpPr>
          <p:cNvPr id="51" name="正方形/長方形 50"/>
          <p:cNvSpPr/>
          <p:nvPr/>
        </p:nvSpPr>
        <p:spPr bwMode="auto">
          <a:xfrm>
            <a:off x="2576514" y="4437063"/>
            <a:ext cx="1223962" cy="360362"/>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a:lstStyle/>
          <a:p>
            <a:pPr>
              <a:defRPr/>
            </a:pPr>
            <a:r>
              <a:rPr lang="ja-JP" altLang="en-US" sz="1200" dirty="0">
                <a:latin typeface="HGPｺﾞｼｯｸM" pitchFamily="50" charset="-128"/>
                <a:ea typeface="HGPｺﾞｼｯｸM" pitchFamily="50" charset="-128"/>
              </a:rPr>
              <a:t>課税システム</a:t>
            </a:r>
            <a:endParaRPr lang="en-US" altLang="ja-JP" sz="1200" dirty="0">
              <a:latin typeface="HGPｺﾞｼｯｸM" pitchFamily="50" charset="-128"/>
              <a:ea typeface="HGPｺﾞｼｯｸM" pitchFamily="50" charset="-128"/>
            </a:endParaRPr>
          </a:p>
        </p:txBody>
      </p:sp>
      <p:cxnSp>
        <p:nvCxnSpPr>
          <p:cNvPr id="33809" name="直線矢印コネクタ 51"/>
          <p:cNvCxnSpPr>
            <a:cxnSpLocks noChangeShapeType="1"/>
          </p:cNvCxnSpPr>
          <p:nvPr/>
        </p:nvCxnSpPr>
        <p:spPr bwMode="auto">
          <a:xfrm>
            <a:off x="2216151" y="4581525"/>
            <a:ext cx="360363" cy="0"/>
          </a:xfrm>
          <a:prstGeom prst="straightConnector1">
            <a:avLst/>
          </a:prstGeom>
          <a:noFill/>
          <a:ln w="28575" algn="ctr">
            <a:solidFill>
              <a:schemeClr val="tx1"/>
            </a:solidFill>
            <a:round/>
            <a:headEnd/>
            <a:tailEnd type="arrow" w="med" len="med"/>
          </a:ln>
          <a:effectLst>
            <a:prstShdw prst="shdw17" dist="17961" dir="2700000">
              <a:schemeClr val="bg2"/>
            </a:prstShdw>
          </a:effectLst>
        </p:spPr>
      </p:cxnSp>
      <p:sp>
        <p:nvSpPr>
          <p:cNvPr id="53" name="フローチャート : 磁気ディスク 52"/>
          <p:cNvSpPr/>
          <p:nvPr/>
        </p:nvSpPr>
        <p:spPr bwMode="auto">
          <a:xfrm>
            <a:off x="4016376" y="4437065"/>
            <a:ext cx="720725" cy="504825"/>
          </a:xfrm>
          <a:prstGeom prst="flowChartMagneticDisk">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a:lstStyle/>
          <a:p>
            <a:pPr>
              <a:defRPr/>
            </a:pPr>
            <a:r>
              <a:rPr lang="ja-JP" altLang="en-US" sz="1000" dirty="0">
                <a:solidFill>
                  <a:schemeClr val="tx1"/>
                </a:solidFill>
                <a:latin typeface="HGPｺﾞｼｯｸM" pitchFamily="50" charset="-128"/>
                <a:ea typeface="HGPｺﾞｼｯｸM" pitchFamily="50" charset="-128"/>
              </a:rPr>
              <a:t>課税情報</a:t>
            </a:r>
          </a:p>
        </p:txBody>
      </p:sp>
      <p:sp>
        <p:nvSpPr>
          <p:cNvPr id="38" name="円形吹き出し 37"/>
          <p:cNvSpPr/>
          <p:nvPr/>
        </p:nvSpPr>
        <p:spPr bwMode="auto">
          <a:xfrm>
            <a:off x="2144713" y="5516565"/>
            <a:ext cx="2087562" cy="649287"/>
          </a:xfrm>
          <a:prstGeom prst="wedgeEllipseCallout">
            <a:avLst>
              <a:gd name="adj1" fmla="val -28457"/>
              <a:gd name="adj2" fmla="val -75268"/>
            </a:avLst>
          </a:prstGeom>
          <a:solidFill>
            <a:schemeClr val="accent4">
              <a:lumMod val="40000"/>
              <a:lumOff val="60000"/>
            </a:schemeClr>
          </a:solidFill>
          <a:ln w="9525" cap="flat" cmpd="sng" algn="ctr">
            <a:solidFill>
              <a:schemeClr val="accent4">
                <a:lumMod val="75000"/>
              </a:schemeClr>
            </a:solidFill>
            <a:prstDash val="solid"/>
            <a:round/>
            <a:headEnd type="none" w="med" len="med"/>
            <a:tailEnd type="none" w="med" len="med"/>
          </a:ln>
          <a:effectLst>
            <a:prstShdw prst="shdw17" dist="17961" dir="2700000">
              <a:schemeClr val="bg2"/>
            </a:prstShdw>
          </a:effectLst>
        </p:spPr>
        <p:txBody>
          <a:bodyPr/>
          <a:lstStyle/>
          <a:p>
            <a:pPr>
              <a:defRPr/>
            </a:pPr>
            <a:r>
              <a:rPr lang="ja-JP" altLang="en-US" sz="1000" dirty="0">
                <a:latin typeface="HGPｺﾞｼｯｸM" pitchFamily="50" charset="-128"/>
                <a:ea typeface="HGPｺﾞｼｯｸM" pitchFamily="50" charset="-128"/>
              </a:rPr>
              <a:t>転出登録は住基システムに入力し、滞納状況は課税システムで確認</a:t>
            </a:r>
          </a:p>
        </p:txBody>
      </p:sp>
      <p:sp>
        <p:nvSpPr>
          <p:cNvPr id="33812" name="正方形/長方形 53"/>
          <p:cNvSpPr>
            <a:spLocks noChangeArrowheads="1"/>
          </p:cNvSpPr>
          <p:nvPr/>
        </p:nvSpPr>
        <p:spPr bwMode="auto">
          <a:xfrm>
            <a:off x="5240339" y="2997200"/>
            <a:ext cx="4249737" cy="2376488"/>
          </a:xfrm>
          <a:prstGeom prst="rect">
            <a:avLst/>
          </a:prstGeom>
          <a:solidFill>
            <a:schemeClr val="bg1"/>
          </a:solidFill>
          <a:ln w="9525" algn="ctr">
            <a:solidFill>
              <a:schemeClr val="tx1"/>
            </a:solidFill>
            <a:round/>
            <a:headEnd/>
            <a:tailEnd/>
          </a:ln>
          <a:effectLst>
            <a:prstShdw prst="shdw17" dist="17961" dir="2700000">
              <a:schemeClr val="bg2"/>
            </a:prstShdw>
          </a:effectLst>
        </p:spPr>
        <p:txBody>
          <a:bodyPr/>
          <a:lstStyle/>
          <a:p>
            <a:endParaRPr lang="ja-JP" altLang="en-US">
              <a:latin typeface="HGPｺﾞｼｯｸM" pitchFamily="50" charset="-128"/>
              <a:ea typeface="HGPｺﾞｼｯｸM" pitchFamily="50" charset="-128"/>
            </a:endParaRPr>
          </a:p>
        </p:txBody>
      </p:sp>
      <p:sp>
        <p:nvSpPr>
          <p:cNvPr id="55" name="正方形/長方形 54"/>
          <p:cNvSpPr/>
          <p:nvPr/>
        </p:nvSpPr>
        <p:spPr bwMode="auto">
          <a:xfrm>
            <a:off x="5240339" y="2708277"/>
            <a:ext cx="4249737" cy="288925"/>
          </a:xfrm>
          <a:prstGeom prst="rect">
            <a:avLst/>
          </a:prstGeom>
          <a:solidFill>
            <a:schemeClr val="accent6">
              <a:lumMod val="40000"/>
              <a:lumOff val="60000"/>
            </a:schemeClr>
          </a:solid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a:lstStyle/>
          <a:p>
            <a:pPr algn="ctr">
              <a:defRPr/>
            </a:pPr>
            <a:r>
              <a:rPr lang="ja-JP" altLang="en-US" dirty="0">
                <a:latin typeface="HGPｺﾞｼｯｸM" pitchFamily="50" charset="-128"/>
                <a:ea typeface="HGPｺﾞｼｯｸM" pitchFamily="50" charset="-128"/>
              </a:rPr>
              <a:t>住民窓口担当</a:t>
            </a:r>
          </a:p>
        </p:txBody>
      </p:sp>
      <p:pic>
        <p:nvPicPr>
          <p:cNvPr id="33814" name="Picture 13" descr="C:\Users\osanai\AppData\Local\Microsoft\Windows\Temporary Internet Files\Content.IE5\1AMPL25P\MC900396762[1].wmf"/>
          <p:cNvPicPr>
            <a:picLocks noChangeAspect="1" noChangeArrowheads="1"/>
          </p:cNvPicPr>
          <p:nvPr/>
        </p:nvPicPr>
        <p:blipFill>
          <a:blip r:embed="rId3" cstate="print"/>
          <a:srcRect/>
          <a:stretch>
            <a:fillRect/>
          </a:stretch>
        </p:blipFill>
        <p:spPr bwMode="auto">
          <a:xfrm>
            <a:off x="5313363" y="3068638"/>
            <a:ext cx="503237" cy="508000"/>
          </a:xfrm>
          <a:prstGeom prst="rect">
            <a:avLst/>
          </a:prstGeom>
          <a:noFill/>
          <a:ln w="9525">
            <a:noFill/>
            <a:miter lim="800000"/>
            <a:headEnd/>
            <a:tailEnd/>
          </a:ln>
        </p:spPr>
      </p:pic>
      <p:sp>
        <p:nvSpPr>
          <p:cNvPr id="57" name="フローチャート : 表示 56"/>
          <p:cNvSpPr/>
          <p:nvPr/>
        </p:nvSpPr>
        <p:spPr bwMode="auto">
          <a:xfrm>
            <a:off x="5889625" y="3284538"/>
            <a:ext cx="1079501" cy="576262"/>
          </a:xfrm>
          <a:prstGeom prst="flowChartDisplay">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lIns="36000" rIns="36000" anchor="ctr" anchorCtr="1"/>
          <a:lstStyle/>
          <a:p>
            <a:pPr algn="ctr">
              <a:defRPr/>
            </a:pPr>
            <a:r>
              <a:rPr lang="ja-JP" altLang="en-US" sz="1200" dirty="0">
                <a:solidFill>
                  <a:schemeClr val="tx1"/>
                </a:solidFill>
                <a:latin typeface="HGPｺﾞｼｯｸM" pitchFamily="50" charset="-128"/>
                <a:ea typeface="HGPｺﾞｼｯｸM" pitchFamily="50" charset="-128"/>
              </a:rPr>
              <a:t>転出登録</a:t>
            </a:r>
          </a:p>
        </p:txBody>
      </p:sp>
      <p:sp>
        <p:nvSpPr>
          <p:cNvPr id="58" name="正方形/長方形 57"/>
          <p:cNvSpPr/>
          <p:nvPr/>
        </p:nvSpPr>
        <p:spPr bwMode="auto">
          <a:xfrm>
            <a:off x="7329488" y="3429001"/>
            <a:ext cx="1223962" cy="360363"/>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a:lstStyle/>
          <a:p>
            <a:pPr algn="ctr">
              <a:defRPr/>
            </a:pPr>
            <a:r>
              <a:rPr lang="ja-JP" altLang="en-US" sz="1200" dirty="0">
                <a:latin typeface="HGPｺﾞｼｯｸM" pitchFamily="50" charset="-128"/>
                <a:ea typeface="HGPｺﾞｼｯｸM" pitchFamily="50" charset="-128"/>
              </a:rPr>
              <a:t>次期システム</a:t>
            </a:r>
            <a:endParaRPr lang="en-US" altLang="ja-JP" sz="1200" dirty="0">
              <a:latin typeface="HGPｺﾞｼｯｸM" pitchFamily="50" charset="-128"/>
              <a:ea typeface="HGPｺﾞｼｯｸM" pitchFamily="50" charset="-128"/>
            </a:endParaRPr>
          </a:p>
        </p:txBody>
      </p:sp>
      <p:cxnSp>
        <p:nvCxnSpPr>
          <p:cNvPr id="33817" name="直線矢印コネクタ 58"/>
          <p:cNvCxnSpPr>
            <a:cxnSpLocks noChangeShapeType="1"/>
            <a:stCxn id="57" idx="3"/>
          </p:cNvCxnSpPr>
          <p:nvPr/>
        </p:nvCxnSpPr>
        <p:spPr bwMode="auto">
          <a:xfrm>
            <a:off x="6969126" y="3573463"/>
            <a:ext cx="360363" cy="0"/>
          </a:xfrm>
          <a:prstGeom prst="straightConnector1">
            <a:avLst/>
          </a:prstGeom>
          <a:noFill/>
          <a:ln w="28575" algn="ctr">
            <a:solidFill>
              <a:schemeClr val="tx1"/>
            </a:solidFill>
            <a:round/>
            <a:headEnd/>
            <a:tailEnd type="arrow" w="med" len="med"/>
          </a:ln>
          <a:effectLst>
            <a:prstShdw prst="shdw17" dist="17961" dir="2700000">
              <a:schemeClr val="bg2"/>
            </a:prstShdw>
          </a:effectLst>
        </p:spPr>
      </p:cxnSp>
      <p:sp>
        <p:nvSpPr>
          <p:cNvPr id="60" name="フローチャート : 磁気ディスク 59"/>
          <p:cNvSpPr/>
          <p:nvPr/>
        </p:nvSpPr>
        <p:spPr bwMode="auto">
          <a:xfrm>
            <a:off x="8697914" y="3141665"/>
            <a:ext cx="719137" cy="503237"/>
          </a:xfrm>
          <a:prstGeom prst="flowChartMagneticDisk">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a:lstStyle/>
          <a:p>
            <a:pPr>
              <a:defRPr/>
            </a:pPr>
            <a:r>
              <a:rPr lang="ja-JP" altLang="en-US" sz="1000" dirty="0">
                <a:solidFill>
                  <a:schemeClr val="tx1"/>
                </a:solidFill>
                <a:latin typeface="HGPｺﾞｼｯｸM" pitchFamily="50" charset="-128"/>
                <a:ea typeface="HGPｺﾞｼｯｸM" pitchFamily="50" charset="-128"/>
              </a:rPr>
              <a:t>戸籍情報</a:t>
            </a:r>
          </a:p>
        </p:txBody>
      </p:sp>
      <p:sp>
        <p:nvSpPr>
          <p:cNvPr id="61" name="フローチャート : 磁気ディスク 60"/>
          <p:cNvSpPr/>
          <p:nvPr/>
        </p:nvSpPr>
        <p:spPr bwMode="auto">
          <a:xfrm>
            <a:off x="8697914" y="3644902"/>
            <a:ext cx="719137" cy="504825"/>
          </a:xfrm>
          <a:prstGeom prst="flowChartMagneticDisk">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a:lstStyle/>
          <a:p>
            <a:pPr>
              <a:defRPr/>
            </a:pPr>
            <a:r>
              <a:rPr lang="ja-JP" altLang="en-US" sz="1000" dirty="0">
                <a:solidFill>
                  <a:schemeClr val="tx1"/>
                </a:solidFill>
                <a:latin typeface="HGPｺﾞｼｯｸM" pitchFamily="50" charset="-128"/>
                <a:ea typeface="HGPｺﾞｼｯｸM" pitchFamily="50" charset="-128"/>
              </a:rPr>
              <a:t>住民情報</a:t>
            </a:r>
          </a:p>
        </p:txBody>
      </p:sp>
      <p:sp>
        <p:nvSpPr>
          <p:cNvPr id="67" name="フローチャート : 磁気ディスク 66"/>
          <p:cNvSpPr/>
          <p:nvPr/>
        </p:nvSpPr>
        <p:spPr bwMode="auto">
          <a:xfrm>
            <a:off x="8697914" y="4724402"/>
            <a:ext cx="719137" cy="504825"/>
          </a:xfrm>
          <a:prstGeom prst="flowChartMagneticDisk">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a:lstStyle/>
          <a:p>
            <a:pPr>
              <a:defRPr/>
            </a:pPr>
            <a:r>
              <a:rPr lang="ja-JP" altLang="en-US" sz="1000" dirty="0">
                <a:solidFill>
                  <a:schemeClr val="tx1"/>
                </a:solidFill>
                <a:latin typeface="HGPｺﾞｼｯｸM" pitchFamily="50" charset="-128"/>
                <a:ea typeface="HGPｺﾞｼｯｸM" pitchFamily="50" charset="-128"/>
              </a:rPr>
              <a:t>課税情報</a:t>
            </a:r>
          </a:p>
        </p:txBody>
      </p:sp>
      <p:sp>
        <p:nvSpPr>
          <p:cNvPr id="33821" name="上下矢印 67"/>
          <p:cNvSpPr>
            <a:spLocks noChangeArrowheads="1"/>
          </p:cNvSpPr>
          <p:nvPr/>
        </p:nvSpPr>
        <p:spPr bwMode="auto">
          <a:xfrm>
            <a:off x="8840788" y="4149727"/>
            <a:ext cx="360362" cy="574675"/>
          </a:xfrm>
          <a:prstGeom prst="upDownArrow">
            <a:avLst>
              <a:gd name="adj1" fmla="val 50000"/>
              <a:gd name="adj2" fmla="val 49835"/>
            </a:avLst>
          </a:prstGeom>
          <a:solidFill>
            <a:srgbClr val="FFC000"/>
          </a:solidFill>
          <a:ln w="9525" algn="ctr">
            <a:solidFill>
              <a:schemeClr val="tx1"/>
            </a:solidFill>
            <a:round/>
            <a:headEnd/>
            <a:tailEnd/>
          </a:ln>
          <a:effectLst>
            <a:prstShdw prst="shdw17" dist="17961" dir="2700000">
              <a:schemeClr val="bg2"/>
            </a:prstShdw>
          </a:effectLst>
        </p:spPr>
        <p:txBody>
          <a:bodyPr/>
          <a:lstStyle/>
          <a:p>
            <a:endParaRPr lang="ja-JP" altLang="en-US">
              <a:latin typeface="HGPｺﾞｼｯｸM" pitchFamily="50" charset="-128"/>
              <a:ea typeface="HGPｺﾞｼｯｸM" pitchFamily="50" charset="-128"/>
            </a:endParaRPr>
          </a:p>
        </p:txBody>
      </p:sp>
      <p:sp>
        <p:nvSpPr>
          <p:cNvPr id="33822" name="テキスト ボックス 68"/>
          <p:cNvSpPr txBox="1">
            <a:spLocks noChangeArrowheads="1"/>
          </p:cNvSpPr>
          <p:nvPr/>
        </p:nvSpPr>
        <p:spPr bwMode="auto">
          <a:xfrm>
            <a:off x="8121651" y="4221165"/>
            <a:ext cx="647700" cy="523875"/>
          </a:xfrm>
          <a:prstGeom prst="rect">
            <a:avLst/>
          </a:prstGeom>
          <a:noFill/>
          <a:ln w="9525">
            <a:noFill/>
            <a:miter lim="800000"/>
            <a:headEnd/>
            <a:tailEnd/>
          </a:ln>
        </p:spPr>
        <p:txBody>
          <a:bodyPr>
            <a:spAutoFit/>
          </a:bodyPr>
          <a:lstStyle/>
          <a:p>
            <a:r>
              <a:rPr kumimoji="1" lang="ja-JP" altLang="en-US" sz="1400" b="1">
                <a:latin typeface="HGPｺﾞｼｯｸM" pitchFamily="50" charset="-128"/>
                <a:ea typeface="HGPｺﾞｼｯｸM" pitchFamily="50" charset="-128"/>
              </a:rPr>
              <a:t>情報連携</a:t>
            </a:r>
          </a:p>
        </p:txBody>
      </p:sp>
      <p:sp>
        <p:nvSpPr>
          <p:cNvPr id="39" name="円形吹き出し 38"/>
          <p:cNvSpPr/>
          <p:nvPr/>
        </p:nvSpPr>
        <p:spPr bwMode="auto">
          <a:xfrm>
            <a:off x="6824664" y="5516563"/>
            <a:ext cx="2520950" cy="576262"/>
          </a:xfrm>
          <a:prstGeom prst="wedgeEllipseCallout">
            <a:avLst>
              <a:gd name="adj1" fmla="val -28457"/>
              <a:gd name="adj2" fmla="val -84253"/>
            </a:avLst>
          </a:prstGeom>
          <a:solidFill>
            <a:schemeClr val="accent4">
              <a:lumMod val="40000"/>
              <a:lumOff val="60000"/>
            </a:schemeClr>
          </a:solidFill>
          <a:ln w="9525" cap="flat" cmpd="sng" algn="ctr">
            <a:solidFill>
              <a:schemeClr val="accent4">
                <a:lumMod val="75000"/>
              </a:schemeClr>
            </a:solidFill>
            <a:prstDash val="solid"/>
            <a:round/>
            <a:headEnd type="none" w="med" len="med"/>
            <a:tailEnd type="none" w="med" len="med"/>
          </a:ln>
          <a:effectLst>
            <a:prstShdw prst="shdw17" dist="17961" dir="2700000">
              <a:schemeClr val="bg2"/>
            </a:prstShdw>
          </a:effectLst>
        </p:spPr>
        <p:txBody>
          <a:bodyPr/>
          <a:lstStyle/>
          <a:p>
            <a:pPr>
              <a:defRPr/>
            </a:pPr>
            <a:r>
              <a:rPr lang="ja-JP" altLang="en-US" sz="1000" dirty="0">
                <a:latin typeface="HGPｺﾞｼｯｸM" pitchFamily="50" charset="-128"/>
                <a:ea typeface="HGPｺﾞｼｯｸM" pitchFamily="50" charset="-128"/>
              </a:rPr>
              <a:t>情報連携により転出登録時に滞納状況を確認できる</a:t>
            </a:r>
          </a:p>
        </p:txBody>
      </p:sp>
      <p:sp>
        <p:nvSpPr>
          <p:cNvPr id="32" name="スライド番号プレースホルダ 31"/>
          <p:cNvSpPr>
            <a:spLocks noGrp="1"/>
          </p:cNvSpPr>
          <p:nvPr>
            <p:ph type="sldNum" sz="quarter" idx="12"/>
          </p:nvPr>
        </p:nvSpPr>
        <p:spPr/>
        <p:txBody>
          <a:bodyPr/>
          <a:lstStyle/>
          <a:p>
            <a:pPr>
              <a:defRPr/>
            </a:pPr>
            <a:fld id="{D621E1BB-622A-4911-850A-7B92612ABE57}" type="slidenum">
              <a:rPr lang="ja-JP" altLang="en-US" smtClean="0"/>
              <a:pPr>
                <a:defRPr/>
              </a:pPr>
              <a:t>30</a:t>
            </a:fld>
            <a:endParaRPr lang="en-US" altLang="ja-JP"/>
          </a:p>
        </p:txBody>
      </p:sp>
      <p:sp>
        <p:nvSpPr>
          <p:cNvPr id="34" name="Rectangle 2"/>
          <p:cNvSpPr txBox="1">
            <a:spLocks noChangeArrowheads="1"/>
          </p:cNvSpPr>
          <p:nvPr/>
        </p:nvSpPr>
        <p:spPr bwMode="auto">
          <a:xfrm>
            <a:off x="495300" y="404813"/>
            <a:ext cx="9410700" cy="792162"/>
          </a:xfrm>
          <a:prstGeom prst="rect">
            <a:avLst/>
          </a:prstGeom>
          <a:noFill/>
          <a:ln>
            <a:miter lim="800000"/>
            <a:headEnd/>
            <a:tailEnd/>
          </a:ln>
        </p:spPr>
        <p:txBody>
          <a:bodyPr vert="horz" wrap="square" lIns="91440" tIns="45720" rIns="91440" bIns="45720" numCol="1" anchor="ctr" anchorCtr="0" compatLnSpc="1">
            <a:prstTxWarp prst="textNoShape">
              <a:avLst/>
            </a:prstTxWarp>
          </a:bodyPr>
          <a:lstStyle/>
          <a:p>
            <a:pPr eaLnBrk="1" hangingPunct="1"/>
            <a:r>
              <a:rPr lang="ja-JP" altLang="en-US" sz="2800" b="1" dirty="0" smtClean="0">
                <a:latin typeface="HGPｺﾞｼｯｸM" pitchFamily="50" charset="-128"/>
                <a:ea typeface="HGPｺﾞｼｯｸM" pitchFamily="50" charset="-128"/>
              </a:rPr>
              <a:t>９</a:t>
            </a:r>
            <a:r>
              <a:rPr lang="ja-JP" altLang="ja-JP" sz="2800" b="1" dirty="0" smtClean="0">
                <a:latin typeface="HGPｺﾞｼｯｸM" pitchFamily="50" charset="-128"/>
                <a:ea typeface="HGPｺﾞｼｯｸM" pitchFamily="50" charset="-128"/>
              </a:rPr>
              <a:t>．</a:t>
            </a:r>
            <a:r>
              <a:rPr lang="ja-JP" altLang="en-US" sz="2800" b="1" dirty="0" smtClean="0">
                <a:latin typeface="HGPｺﾞｼｯｸM" pitchFamily="50" charset="-128"/>
                <a:ea typeface="HGPｺﾞｼｯｸM" pitchFamily="50" charset="-128"/>
              </a:rPr>
              <a:t>業務プロセスの改善　</a:t>
            </a:r>
            <a:r>
              <a:rPr lang="ja-JP" altLang="en-US" sz="2000" b="1" dirty="0" smtClean="0">
                <a:latin typeface="HGPｺﾞｼｯｸM" pitchFamily="50" charset="-128"/>
                <a:ea typeface="HGPｺﾞｼｯｸM" pitchFamily="50" charset="-128"/>
              </a:rPr>
              <a:t>～事例①：自治体クラウド開発実証事業より⑤～</a:t>
            </a:r>
            <a:endParaRPr kumimoji="1" lang="ja-JP" altLang="ja-JP" sz="2000" b="1" i="0" u="none" strike="noStrike" kern="0" cap="none" spc="0" normalizeH="0" baseline="0" noProof="0" dirty="0" smtClean="0">
              <a:ln>
                <a:noFill/>
              </a:ln>
              <a:solidFill>
                <a:schemeClr val="tx1"/>
              </a:solidFill>
              <a:effectLst/>
              <a:uLnTx/>
              <a:uFillTx/>
              <a:latin typeface="HGPｺﾞｼｯｸM" pitchFamily="50" charset="-128"/>
              <a:ea typeface="HGPｺﾞｼｯｸM" pitchFamily="50" charset="-128"/>
              <a:cs typeface="+mj-cs"/>
            </a:endParaRPr>
          </a:p>
        </p:txBody>
      </p:sp>
      <p:sp>
        <p:nvSpPr>
          <p:cNvPr id="35" name="フッター プレースホルダ 50"/>
          <p:cNvSpPr txBox="1">
            <a:spLocks/>
          </p:cNvSpPr>
          <p:nvPr/>
        </p:nvSpPr>
        <p:spPr>
          <a:xfrm>
            <a:off x="3002784" y="6417360"/>
            <a:ext cx="3900433" cy="252000"/>
          </a:xfrm>
          <a:prstGeom prst="rect">
            <a:avLst/>
          </a:prstGeom>
        </p:spPr>
        <p:txBody>
          <a:bodyPr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ja-JP" sz="1000" b="0" i="0" u="none" strike="noStrike" kern="1200" cap="none" spc="0" normalizeH="0" baseline="0" noProof="0" smtClean="0">
                <a:ln>
                  <a:noFill/>
                </a:ln>
                <a:solidFill>
                  <a:schemeClr val="tx1"/>
                </a:solidFill>
                <a:effectLst/>
                <a:uLnTx/>
                <a:uFillTx/>
                <a:latin typeface="+mj-ea"/>
                <a:ea typeface="+mj-ea"/>
                <a:cs typeface="+mn-cs"/>
              </a:rPr>
              <a:t>4-1 </a:t>
            </a:r>
            <a:r>
              <a:rPr kumimoji="0" lang="ja-JP" altLang="en-US" sz="1000" b="0" i="0" u="none" strike="noStrike" kern="1200" cap="none" spc="0" normalizeH="0" baseline="0" noProof="0" smtClean="0">
                <a:ln>
                  <a:noFill/>
                </a:ln>
                <a:solidFill>
                  <a:schemeClr val="tx1"/>
                </a:solidFill>
                <a:effectLst/>
                <a:uLnTx/>
                <a:uFillTx/>
                <a:latin typeface="+mj-ea"/>
                <a:ea typeface="+mj-ea"/>
                <a:cs typeface="+mn-cs"/>
              </a:rPr>
              <a:t>住民視点の行政サービス提供に向けた業務分析手法</a:t>
            </a:r>
            <a:endParaRPr kumimoji="0" lang="en-US" altLang="ja-JP" sz="1000" b="0" i="0" u="none" strike="noStrike" kern="1200" cap="none" spc="0" normalizeH="0" baseline="0" noProof="0" dirty="0">
              <a:ln>
                <a:noFill/>
              </a:ln>
              <a:solidFill>
                <a:schemeClr val="tx1"/>
              </a:solidFill>
              <a:effectLst/>
              <a:uLnTx/>
              <a:uFillTx/>
              <a:latin typeface="+mj-ea"/>
              <a:ea typeface="+mj-ea"/>
              <a:cs typeface="+mn-cs"/>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Rectangle 3"/>
          <p:cNvSpPr>
            <a:spLocks noGrp="1" noChangeArrowheads="1"/>
          </p:cNvSpPr>
          <p:nvPr>
            <p:ph type="body" idx="4294967295"/>
          </p:nvPr>
        </p:nvSpPr>
        <p:spPr bwMode="auto">
          <a:xfrm>
            <a:off x="495300" y="1341438"/>
            <a:ext cx="8915400" cy="4824412"/>
          </a:xfrm>
          <a:prstGeom prst="rect">
            <a:avLst/>
          </a:prstGeom>
          <a:noFill/>
          <a:ln>
            <a:miter lim="800000"/>
            <a:headEnd/>
            <a:tailEnd/>
          </a:ln>
        </p:spPr>
        <p:txBody>
          <a:bodyPr/>
          <a:lstStyle/>
          <a:p>
            <a:r>
              <a:rPr lang="ja-JP" altLang="en-US" sz="2800" dirty="0" smtClean="0">
                <a:latin typeface="HGPｺﾞｼｯｸM" pitchFamily="50" charset="-128"/>
                <a:ea typeface="HGPｺﾞｼｯｸM" pitchFamily="50" charset="-128"/>
              </a:rPr>
              <a:t>地域情報プラットフォーム活用推進事業</a:t>
            </a:r>
            <a:endParaRPr lang="en-US" altLang="ja-JP" sz="2800" dirty="0" smtClean="0">
              <a:latin typeface="HGPｺﾞｼｯｸM" pitchFamily="50" charset="-128"/>
              <a:ea typeface="HGPｺﾞｼｯｸM" pitchFamily="50" charset="-128"/>
            </a:endParaRPr>
          </a:p>
          <a:p>
            <a:endParaRPr lang="ja-JP" altLang="en-US" sz="800" dirty="0" smtClean="0">
              <a:latin typeface="HGPｺﾞｼｯｸM" pitchFamily="50" charset="-128"/>
              <a:ea typeface="HGPｺﾞｼｯｸM" pitchFamily="50" charset="-128"/>
            </a:endParaRPr>
          </a:p>
          <a:p>
            <a:pPr lvl="1"/>
            <a:r>
              <a:rPr lang="ja-JP" altLang="en-US" sz="2400" dirty="0" smtClean="0">
                <a:latin typeface="HGPｺﾞｼｯｸM" pitchFamily="50" charset="-128"/>
                <a:ea typeface="HGPｺﾞｼｯｸM" pitchFamily="50" charset="-128"/>
              </a:rPr>
              <a:t>様々なシステム間の連携を可能にするための標準仕様である地域情報プラットフォームを活用</a:t>
            </a:r>
          </a:p>
          <a:p>
            <a:pPr lvl="1"/>
            <a:r>
              <a:rPr lang="ja-JP" altLang="en-US" sz="2400" dirty="0" smtClean="0">
                <a:latin typeface="HGPｺﾞｼｯｸM" pitchFamily="50" charset="-128"/>
                <a:ea typeface="HGPｺﾞｼｯｸM" pitchFamily="50" charset="-128"/>
              </a:rPr>
              <a:t>地方公共団体間等における効率的な業務システム連携と最適な業務プロセスに向けた業務改革を行うことにより、住民の利便性向上と行政業務の効率化を実現することを目指し、その実現のために必要な検討・実証を実施</a:t>
            </a:r>
          </a:p>
          <a:p>
            <a:pPr lvl="1"/>
            <a:r>
              <a:rPr lang="ja-JP" altLang="en-US" sz="2400" dirty="0" smtClean="0">
                <a:latin typeface="HGPｺﾞｼｯｸM" pitchFamily="50" charset="-128"/>
                <a:ea typeface="HGPｺﾞｼｯｸM" pitchFamily="50" charset="-128"/>
              </a:rPr>
              <a:t>参加団体（主フィールド）；福岡県、田川市、香春町</a:t>
            </a:r>
            <a:endParaRPr lang="ja-JP" altLang="ja-JP" sz="2400" dirty="0" smtClean="0">
              <a:latin typeface="HGPｺﾞｼｯｸM" pitchFamily="50" charset="-128"/>
              <a:ea typeface="HGPｺﾞｼｯｸM" pitchFamily="50" charset="-128"/>
            </a:endParaRPr>
          </a:p>
          <a:p>
            <a:pPr lvl="1"/>
            <a:r>
              <a:rPr lang="ja-JP" altLang="en-US" sz="2400" dirty="0" smtClean="0">
                <a:latin typeface="HGPｺﾞｼｯｸM" pitchFamily="50" charset="-128"/>
                <a:ea typeface="HGPｺﾞｼｯｸM" pitchFamily="50" charset="-128"/>
              </a:rPr>
              <a:t>対象業務システム；一般の個人住民に関係する</a:t>
            </a:r>
            <a:r>
              <a:rPr lang="en-US" altLang="ja-JP" sz="2400" dirty="0" smtClean="0">
                <a:latin typeface="HGPｺﾞｼｯｸM" pitchFamily="50" charset="-128"/>
                <a:ea typeface="HGPｺﾞｼｯｸM" pitchFamily="50" charset="-128"/>
              </a:rPr>
              <a:t>21</a:t>
            </a:r>
            <a:r>
              <a:rPr lang="ja-JP" altLang="en-US" sz="2400" dirty="0" smtClean="0">
                <a:latin typeface="HGPｺﾞｼｯｸM" pitchFamily="50" charset="-128"/>
                <a:ea typeface="HGPｺﾞｼｯｸM" pitchFamily="50" charset="-128"/>
              </a:rPr>
              <a:t>業務</a:t>
            </a:r>
          </a:p>
          <a:p>
            <a:pPr lvl="1"/>
            <a:r>
              <a:rPr lang="ja-JP" altLang="en-US" sz="2400" dirty="0" smtClean="0">
                <a:latin typeface="HGPｺﾞｼｯｸM" pitchFamily="50" charset="-128"/>
                <a:ea typeface="HGPｺﾞｼｯｸM" pitchFamily="50" charset="-128"/>
              </a:rPr>
              <a:t>実施期間：平成</a:t>
            </a:r>
            <a:r>
              <a:rPr lang="en-US" altLang="ja-JP" sz="2400" dirty="0" smtClean="0">
                <a:latin typeface="HGPｺﾞｼｯｸM" pitchFamily="50" charset="-128"/>
                <a:ea typeface="HGPｺﾞｼｯｸM" pitchFamily="50" charset="-128"/>
              </a:rPr>
              <a:t>22</a:t>
            </a:r>
            <a:r>
              <a:rPr lang="ja-JP" altLang="en-US" sz="2400" dirty="0" smtClean="0">
                <a:latin typeface="HGPｺﾞｼｯｸM" pitchFamily="50" charset="-128"/>
                <a:ea typeface="HGPｺﾞｼｯｸM" pitchFamily="50" charset="-128"/>
              </a:rPr>
              <a:t>年度</a:t>
            </a:r>
            <a:endParaRPr lang="en-US" altLang="ja-JP" sz="2400" dirty="0" smtClean="0">
              <a:latin typeface="HGPｺﾞｼｯｸM" pitchFamily="50" charset="-128"/>
              <a:ea typeface="HGPｺﾞｼｯｸM" pitchFamily="50" charset="-128"/>
            </a:endParaRPr>
          </a:p>
          <a:p>
            <a:pPr lvl="2" algn="r">
              <a:buFont typeface="Wingdings" pitchFamily="2" charset="2"/>
              <a:buNone/>
            </a:pPr>
            <a:r>
              <a:rPr lang="ja-JP" altLang="en-US" sz="1200" dirty="0" smtClean="0">
                <a:latin typeface="HGPｺﾞｼｯｸM" pitchFamily="50" charset="-128"/>
                <a:ea typeface="HGPｺﾞｼｯｸM" pitchFamily="50" charset="-128"/>
              </a:rPr>
              <a:t>出典）総務省　「平成</a:t>
            </a:r>
            <a:r>
              <a:rPr lang="en-US" altLang="ja-JP" sz="1200" dirty="0" smtClean="0">
                <a:latin typeface="HGPｺﾞｼｯｸM" pitchFamily="50" charset="-128"/>
                <a:ea typeface="HGPｺﾞｼｯｸM" pitchFamily="50" charset="-128"/>
              </a:rPr>
              <a:t>22</a:t>
            </a:r>
            <a:r>
              <a:rPr lang="ja-JP" altLang="en-US" sz="1200" dirty="0" smtClean="0">
                <a:latin typeface="HGPｺﾞｼｯｸM" pitchFamily="50" charset="-128"/>
                <a:ea typeface="HGPｺﾞｼｯｸM" pitchFamily="50" charset="-128"/>
              </a:rPr>
              <a:t>年度　地域情報プラットフォーム活用推進事業</a:t>
            </a:r>
            <a:r>
              <a:rPr lang="en-US" altLang="ja-JP" sz="1200" dirty="0" smtClean="0">
                <a:latin typeface="HGPｺﾞｼｯｸM" pitchFamily="50" charset="-128"/>
                <a:ea typeface="HGPｺﾞｼｯｸM" pitchFamily="50" charset="-128"/>
              </a:rPr>
              <a:t>」</a:t>
            </a:r>
            <a:r>
              <a:rPr lang="ja-JP" altLang="en-US" sz="1200" dirty="0" smtClean="0">
                <a:latin typeface="HGPｺﾞｼｯｸM" pitchFamily="50" charset="-128"/>
                <a:ea typeface="HGPｺﾞｼｯｸM" pitchFamily="50" charset="-128"/>
              </a:rPr>
              <a:t>　成果報告書</a:t>
            </a:r>
            <a:endParaRPr lang="ja-JP" altLang="en-US" dirty="0" smtClean="0">
              <a:latin typeface="HGPｺﾞｼｯｸM" pitchFamily="50" charset="-128"/>
              <a:ea typeface="HGPｺﾞｼｯｸM" pitchFamily="50" charset="-128"/>
            </a:endParaRPr>
          </a:p>
        </p:txBody>
      </p:sp>
      <p:sp>
        <p:nvSpPr>
          <p:cNvPr id="4" name="スライド番号プレースホルダ 3"/>
          <p:cNvSpPr>
            <a:spLocks noGrp="1"/>
          </p:cNvSpPr>
          <p:nvPr>
            <p:ph type="sldNum" sz="quarter" idx="12"/>
          </p:nvPr>
        </p:nvSpPr>
        <p:spPr/>
        <p:txBody>
          <a:bodyPr/>
          <a:lstStyle/>
          <a:p>
            <a:pPr>
              <a:defRPr/>
            </a:pPr>
            <a:fld id="{D621E1BB-622A-4911-850A-7B92612ABE57}" type="slidenum">
              <a:rPr lang="ja-JP" altLang="en-US" smtClean="0"/>
              <a:pPr>
                <a:defRPr/>
              </a:pPr>
              <a:t>31</a:t>
            </a:fld>
            <a:endParaRPr lang="en-US" altLang="ja-JP"/>
          </a:p>
        </p:txBody>
      </p:sp>
      <p:sp>
        <p:nvSpPr>
          <p:cNvPr id="7" name="Rectangle 2"/>
          <p:cNvSpPr txBox="1">
            <a:spLocks noChangeArrowheads="1"/>
          </p:cNvSpPr>
          <p:nvPr/>
        </p:nvSpPr>
        <p:spPr bwMode="auto">
          <a:xfrm>
            <a:off x="495300" y="404813"/>
            <a:ext cx="9410700" cy="792162"/>
          </a:xfrm>
          <a:prstGeom prst="rect">
            <a:avLst/>
          </a:prstGeom>
          <a:noFill/>
          <a:ln>
            <a:miter lim="800000"/>
            <a:headEnd/>
            <a:tailEnd/>
          </a:ln>
        </p:spPr>
        <p:txBody>
          <a:bodyPr vert="horz" wrap="square" lIns="91440" tIns="45720" rIns="91440" bIns="45720" numCol="1" anchor="ctr" anchorCtr="0" compatLnSpc="1">
            <a:prstTxWarp prst="textNoShape">
              <a:avLst/>
            </a:prstTxWarp>
          </a:bodyPr>
          <a:lstStyle/>
          <a:p>
            <a:pPr eaLnBrk="1" hangingPunct="1"/>
            <a:r>
              <a:rPr lang="ja-JP" altLang="en-US" sz="2800" b="1" dirty="0" smtClean="0">
                <a:latin typeface="HGPｺﾞｼｯｸM" pitchFamily="50" charset="-128"/>
                <a:ea typeface="HGPｺﾞｼｯｸM" pitchFamily="50" charset="-128"/>
              </a:rPr>
              <a:t>９</a:t>
            </a:r>
            <a:r>
              <a:rPr lang="ja-JP" altLang="ja-JP" sz="2800" b="1" dirty="0" smtClean="0">
                <a:latin typeface="HGPｺﾞｼｯｸM" pitchFamily="50" charset="-128"/>
                <a:ea typeface="HGPｺﾞｼｯｸM" pitchFamily="50" charset="-128"/>
              </a:rPr>
              <a:t>．</a:t>
            </a:r>
            <a:r>
              <a:rPr lang="ja-JP" altLang="en-US" sz="2800" b="1" dirty="0" smtClean="0">
                <a:latin typeface="HGPｺﾞｼｯｸM" pitchFamily="50" charset="-128"/>
                <a:ea typeface="HGPｺﾞｼｯｸM" pitchFamily="50" charset="-128"/>
              </a:rPr>
              <a:t>業務プロセスの改善</a:t>
            </a:r>
            <a:r>
              <a:rPr lang="ja-JP" altLang="en-US" sz="2800" dirty="0" smtClean="0">
                <a:latin typeface="HGPｺﾞｼｯｸM" pitchFamily="50" charset="-128"/>
                <a:ea typeface="HGPｺﾞｼｯｸM" pitchFamily="50" charset="-128"/>
              </a:rPr>
              <a:t>　</a:t>
            </a:r>
            <a:r>
              <a:rPr lang="ja-JP" altLang="en-US" b="1" dirty="0" smtClean="0">
                <a:latin typeface="HGPｺﾞｼｯｸM" pitchFamily="50" charset="-128"/>
                <a:ea typeface="HGPｺﾞｼｯｸM" pitchFamily="50" charset="-128"/>
              </a:rPr>
              <a:t>～事例②：地域情報プラットフォーム活用推進事業より①～</a:t>
            </a:r>
            <a:endParaRPr kumimoji="1" lang="ja-JP" altLang="ja-JP" b="1" i="0" u="none" strike="noStrike" kern="0" cap="none" spc="0" normalizeH="0" baseline="0" noProof="0" dirty="0" smtClean="0">
              <a:ln>
                <a:noFill/>
              </a:ln>
              <a:solidFill>
                <a:schemeClr val="tx1"/>
              </a:solidFill>
              <a:effectLst/>
              <a:uLnTx/>
              <a:uFillTx/>
              <a:latin typeface="HGPｺﾞｼｯｸM" pitchFamily="50" charset="-128"/>
              <a:ea typeface="HGPｺﾞｼｯｸM" pitchFamily="50" charset="-128"/>
              <a:cs typeface="+mj-cs"/>
            </a:endParaRPr>
          </a:p>
        </p:txBody>
      </p:sp>
      <p:sp>
        <p:nvSpPr>
          <p:cNvPr id="8" name="フッター プレースホルダ 50"/>
          <p:cNvSpPr txBox="1">
            <a:spLocks/>
          </p:cNvSpPr>
          <p:nvPr/>
        </p:nvSpPr>
        <p:spPr>
          <a:xfrm>
            <a:off x="3002784" y="6417360"/>
            <a:ext cx="3900433" cy="252000"/>
          </a:xfrm>
          <a:prstGeom prst="rect">
            <a:avLst/>
          </a:prstGeom>
        </p:spPr>
        <p:txBody>
          <a:bodyPr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ja-JP" sz="1000" b="0" i="0" u="none" strike="noStrike" kern="1200" cap="none" spc="0" normalizeH="0" baseline="0" noProof="0" smtClean="0">
                <a:ln>
                  <a:noFill/>
                </a:ln>
                <a:solidFill>
                  <a:schemeClr val="tx1"/>
                </a:solidFill>
                <a:effectLst/>
                <a:uLnTx/>
                <a:uFillTx/>
                <a:latin typeface="+mj-ea"/>
                <a:ea typeface="+mj-ea"/>
                <a:cs typeface="+mn-cs"/>
              </a:rPr>
              <a:t>4-1 </a:t>
            </a:r>
            <a:r>
              <a:rPr kumimoji="0" lang="ja-JP" altLang="en-US" sz="1000" b="0" i="0" u="none" strike="noStrike" kern="1200" cap="none" spc="0" normalizeH="0" baseline="0" noProof="0" smtClean="0">
                <a:ln>
                  <a:noFill/>
                </a:ln>
                <a:solidFill>
                  <a:schemeClr val="tx1"/>
                </a:solidFill>
                <a:effectLst/>
                <a:uLnTx/>
                <a:uFillTx/>
                <a:latin typeface="+mj-ea"/>
                <a:ea typeface="+mj-ea"/>
                <a:cs typeface="+mn-cs"/>
              </a:rPr>
              <a:t>住民視点の行政サービス提供に向けた業務分析手法</a:t>
            </a:r>
            <a:endParaRPr kumimoji="0" lang="en-US" altLang="ja-JP" sz="1000" b="0" i="0" u="none" strike="noStrike" kern="1200" cap="none" spc="0" normalizeH="0" baseline="0" noProof="0" dirty="0">
              <a:ln>
                <a:noFill/>
              </a:ln>
              <a:solidFill>
                <a:schemeClr val="tx1"/>
              </a:solidFill>
              <a:effectLst/>
              <a:uLnTx/>
              <a:uFillTx/>
              <a:latin typeface="+mj-ea"/>
              <a:ea typeface="+mj-ea"/>
              <a:cs typeface="+mn-cs"/>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3"/>
          <p:cNvSpPr>
            <a:spLocks noGrp="1" noChangeArrowheads="1"/>
          </p:cNvSpPr>
          <p:nvPr>
            <p:ph type="body" idx="4294967295"/>
          </p:nvPr>
        </p:nvSpPr>
        <p:spPr bwMode="auto">
          <a:xfrm>
            <a:off x="488504" y="1270075"/>
            <a:ext cx="8915400" cy="1366837"/>
          </a:xfrm>
          <a:prstGeom prst="rect">
            <a:avLst/>
          </a:prstGeom>
          <a:noFill/>
          <a:ln>
            <a:miter lim="800000"/>
            <a:headEnd/>
            <a:tailEnd/>
          </a:ln>
        </p:spPr>
        <p:txBody>
          <a:bodyPr/>
          <a:lstStyle/>
          <a:p>
            <a:r>
              <a:rPr lang="ja-JP" altLang="en-US" sz="2800" dirty="0" smtClean="0">
                <a:latin typeface="HGPｺﾞｼｯｸM" pitchFamily="50" charset="-128"/>
                <a:ea typeface="HGPｺﾞｼｯｸM" pitchFamily="50" charset="-128"/>
              </a:rPr>
              <a:t>業務改革パターン</a:t>
            </a:r>
          </a:p>
          <a:p>
            <a:pPr lvl="1"/>
            <a:r>
              <a:rPr lang="ja-JP" altLang="en-US" sz="2400" dirty="0" smtClean="0">
                <a:latin typeface="HGPｺﾞｼｯｸM" pitchFamily="50" charset="-128"/>
                <a:ea typeface="HGPｺﾞｼｯｸM" pitchFamily="50" charset="-128"/>
              </a:rPr>
              <a:t>現状業務における問題点・要望を解決するために</a:t>
            </a:r>
            <a:endParaRPr lang="en-US" altLang="ja-JP" sz="2400" dirty="0" smtClean="0">
              <a:latin typeface="HGPｺﾞｼｯｸM" pitchFamily="50" charset="-128"/>
              <a:ea typeface="HGPｺﾞｼｯｸM" pitchFamily="50" charset="-128"/>
            </a:endParaRPr>
          </a:p>
          <a:p>
            <a:pPr lvl="1">
              <a:buNone/>
            </a:pPr>
            <a:r>
              <a:rPr lang="ja-JP" altLang="en-US" sz="2400" dirty="0" smtClean="0">
                <a:latin typeface="HGPｺﾞｼｯｸM" pitchFamily="50" charset="-128"/>
                <a:ea typeface="HGPｺﾞｼｯｸM" pitchFamily="50" charset="-128"/>
              </a:rPr>
              <a:t>　　「機能・情報の組み換え」を実施するパターンを整理</a:t>
            </a:r>
          </a:p>
        </p:txBody>
      </p:sp>
      <p:pic>
        <p:nvPicPr>
          <p:cNvPr id="35844" name="Picture 5"/>
          <p:cNvPicPr>
            <a:picLocks noChangeAspect="1" noChangeArrowheads="1"/>
          </p:cNvPicPr>
          <p:nvPr/>
        </p:nvPicPr>
        <p:blipFill>
          <a:blip r:embed="rId3" cstate="print"/>
          <a:srcRect l="11224" t="31218" r="4817" b="25800"/>
          <a:stretch>
            <a:fillRect/>
          </a:stretch>
        </p:blipFill>
        <p:spPr bwMode="auto">
          <a:xfrm>
            <a:off x="844551" y="2636840"/>
            <a:ext cx="8788400" cy="3406775"/>
          </a:xfrm>
          <a:prstGeom prst="rect">
            <a:avLst/>
          </a:prstGeom>
          <a:noFill/>
          <a:ln w="9525">
            <a:noFill/>
            <a:miter lim="800000"/>
            <a:headEnd/>
            <a:tailEnd/>
          </a:ln>
        </p:spPr>
      </p:pic>
      <p:sp>
        <p:nvSpPr>
          <p:cNvPr id="5" name="スライド番号プレースホルダ 4"/>
          <p:cNvSpPr>
            <a:spLocks noGrp="1"/>
          </p:cNvSpPr>
          <p:nvPr>
            <p:ph type="sldNum" sz="quarter" idx="12"/>
          </p:nvPr>
        </p:nvSpPr>
        <p:spPr/>
        <p:txBody>
          <a:bodyPr/>
          <a:lstStyle/>
          <a:p>
            <a:pPr>
              <a:defRPr/>
            </a:pPr>
            <a:fld id="{D621E1BB-622A-4911-850A-7B92612ABE57}" type="slidenum">
              <a:rPr lang="ja-JP" altLang="en-US" smtClean="0"/>
              <a:pPr>
                <a:defRPr/>
              </a:pPr>
              <a:t>32</a:t>
            </a:fld>
            <a:endParaRPr lang="en-US" altLang="ja-JP"/>
          </a:p>
        </p:txBody>
      </p:sp>
      <p:sp>
        <p:nvSpPr>
          <p:cNvPr id="7" name="Rectangle 2"/>
          <p:cNvSpPr txBox="1">
            <a:spLocks noChangeArrowheads="1"/>
          </p:cNvSpPr>
          <p:nvPr/>
        </p:nvSpPr>
        <p:spPr bwMode="auto">
          <a:xfrm>
            <a:off x="495300" y="404813"/>
            <a:ext cx="9410700" cy="792162"/>
          </a:xfrm>
          <a:prstGeom prst="rect">
            <a:avLst/>
          </a:prstGeom>
          <a:noFill/>
          <a:ln>
            <a:miter lim="800000"/>
            <a:headEnd/>
            <a:tailEnd/>
          </a:ln>
        </p:spPr>
        <p:txBody>
          <a:bodyPr vert="horz" wrap="square" lIns="91440" tIns="45720" rIns="91440" bIns="45720" numCol="1" anchor="ctr" anchorCtr="0" compatLnSpc="1">
            <a:prstTxWarp prst="textNoShape">
              <a:avLst/>
            </a:prstTxWarp>
          </a:bodyPr>
          <a:lstStyle/>
          <a:p>
            <a:pPr eaLnBrk="1" hangingPunct="1"/>
            <a:r>
              <a:rPr lang="ja-JP" altLang="en-US" sz="2800" b="1" dirty="0" smtClean="0">
                <a:latin typeface="HGPｺﾞｼｯｸM" pitchFamily="50" charset="-128"/>
                <a:ea typeface="HGPｺﾞｼｯｸM" pitchFamily="50" charset="-128"/>
              </a:rPr>
              <a:t>９</a:t>
            </a:r>
            <a:r>
              <a:rPr lang="ja-JP" altLang="ja-JP" sz="2800" b="1" dirty="0" smtClean="0">
                <a:latin typeface="HGPｺﾞｼｯｸM" pitchFamily="50" charset="-128"/>
                <a:ea typeface="HGPｺﾞｼｯｸM" pitchFamily="50" charset="-128"/>
              </a:rPr>
              <a:t>．</a:t>
            </a:r>
            <a:r>
              <a:rPr lang="ja-JP" altLang="en-US" sz="2800" b="1" dirty="0" smtClean="0">
                <a:latin typeface="HGPｺﾞｼｯｸM" pitchFamily="50" charset="-128"/>
                <a:ea typeface="HGPｺﾞｼｯｸM" pitchFamily="50" charset="-128"/>
              </a:rPr>
              <a:t>業務プロセスの改善</a:t>
            </a:r>
            <a:r>
              <a:rPr lang="ja-JP" altLang="en-US" sz="2800" dirty="0" smtClean="0">
                <a:latin typeface="HGPｺﾞｼｯｸM" pitchFamily="50" charset="-128"/>
                <a:ea typeface="HGPｺﾞｼｯｸM" pitchFamily="50" charset="-128"/>
              </a:rPr>
              <a:t>　</a:t>
            </a:r>
            <a:r>
              <a:rPr lang="ja-JP" altLang="en-US" b="1" dirty="0" smtClean="0">
                <a:latin typeface="HGPｺﾞｼｯｸM" pitchFamily="50" charset="-128"/>
                <a:ea typeface="HGPｺﾞｼｯｸM" pitchFamily="50" charset="-128"/>
              </a:rPr>
              <a:t>～事例②：地域情報プラットフォーム活用推進事業より②～</a:t>
            </a:r>
            <a:endParaRPr kumimoji="1" lang="ja-JP" altLang="ja-JP" b="1" i="0" u="none" strike="noStrike" kern="0" cap="none" spc="0" normalizeH="0" baseline="0" noProof="0" dirty="0" smtClean="0">
              <a:ln>
                <a:noFill/>
              </a:ln>
              <a:solidFill>
                <a:schemeClr val="tx1"/>
              </a:solidFill>
              <a:effectLst/>
              <a:uLnTx/>
              <a:uFillTx/>
              <a:latin typeface="HGPｺﾞｼｯｸM" pitchFamily="50" charset="-128"/>
              <a:ea typeface="HGPｺﾞｼｯｸM" pitchFamily="50" charset="-128"/>
              <a:cs typeface="+mj-cs"/>
            </a:endParaRPr>
          </a:p>
        </p:txBody>
      </p:sp>
      <p:sp>
        <p:nvSpPr>
          <p:cNvPr id="8" name="フッター プレースホルダ 50"/>
          <p:cNvSpPr txBox="1">
            <a:spLocks/>
          </p:cNvSpPr>
          <p:nvPr/>
        </p:nvSpPr>
        <p:spPr>
          <a:xfrm>
            <a:off x="3002784" y="6417360"/>
            <a:ext cx="3900433" cy="252000"/>
          </a:xfrm>
          <a:prstGeom prst="rect">
            <a:avLst/>
          </a:prstGeom>
        </p:spPr>
        <p:txBody>
          <a:bodyPr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ja-JP" sz="1000" b="0" i="0" u="none" strike="noStrike" kern="1200" cap="none" spc="0" normalizeH="0" baseline="0" noProof="0" smtClean="0">
                <a:ln>
                  <a:noFill/>
                </a:ln>
                <a:solidFill>
                  <a:schemeClr val="tx1"/>
                </a:solidFill>
                <a:effectLst/>
                <a:uLnTx/>
                <a:uFillTx/>
                <a:latin typeface="+mj-ea"/>
                <a:ea typeface="+mj-ea"/>
                <a:cs typeface="+mn-cs"/>
              </a:rPr>
              <a:t>4-1 </a:t>
            </a:r>
            <a:r>
              <a:rPr kumimoji="0" lang="ja-JP" altLang="en-US" sz="1000" b="0" i="0" u="none" strike="noStrike" kern="1200" cap="none" spc="0" normalizeH="0" baseline="0" noProof="0" smtClean="0">
                <a:ln>
                  <a:noFill/>
                </a:ln>
                <a:solidFill>
                  <a:schemeClr val="tx1"/>
                </a:solidFill>
                <a:effectLst/>
                <a:uLnTx/>
                <a:uFillTx/>
                <a:latin typeface="+mj-ea"/>
                <a:ea typeface="+mj-ea"/>
                <a:cs typeface="+mn-cs"/>
              </a:rPr>
              <a:t>住民視点の行政サービス提供に向けた業務分析手法</a:t>
            </a:r>
            <a:endParaRPr kumimoji="0" lang="en-US" altLang="ja-JP" sz="1000" b="0" i="0" u="none" strike="noStrike" kern="1200" cap="none" spc="0" normalizeH="0" baseline="0" noProof="0" dirty="0">
              <a:ln>
                <a:noFill/>
              </a:ln>
              <a:solidFill>
                <a:schemeClr val="tx1"/>
              </a:solidFill>
              <a:effectLst/>
              <a:uLnTx/>
              <a:uFillTx/>
              <a:latin typeface="+mj-ea"/>
              <a:ea typeface="+mj-ea"/>
              <a:cs typeface="+mn-cs"/>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Rectangle 3"/>
          <p:cNvSpPr>
            <a:spLocks noGrp="1" noChangeArrowheads="1"/>
          </p:cNvSpPr>
          <p:nvPr>
            <p:ph type="body" idx="4294967295"/>
          </p:nvPr>
        </p:nvSpPr>
        <p:spPr bwMode="auto">
          <a:xfrm>
            <a:off x="286072" y="1341438"/>
            <a:ext cx="8915400" cy="574675"/>
          </a:xfrm>
          <a:prstGeom prst="rect">
            <a:avLst/>
          </a:prstGeom>
          <a:noFill/>
          <a:ln>
            <a:miter lim="800000"/>
            <a:headEnd/>
            <a:tailEnd/>
          </a:ln>
        </p:spPr>
        <p:txBody>
          <a:bodyPr/>
          <a:lstStyle/>
          <a:p>
            <a:r>
              <a:rPr lang="ja-JP" altLang="en-US" sz="2400" dirty="0" smtClean="0">
                <a:latin typeface="HGPｺﾞｼｯｸM" pitchFamily="50" charset="-128"/>
                <a:ea typeface="HGPｺﾞｼｯｸM" pitchFamily="50" charset="-128"/>
              </a:rPr>
              <a:t>業務改革パターンの具体例</a:t>
            </a:r>
            <a:r>
              <a:rPr lang="ja-JP" altLang="en-US" sz="1800" dirty="0" smtClean="0">
                <a:latin typeface="HGPｺﾞｼｯｸM" pitchFamily="50" charset="-128"/>
                <a:ea typeface="HGPｺﾞｼｯｸM" pitchFamily="50" charset="-128"/>
              </a:rPr>
              <a:t>　</a:t>
            </a:r>
            <a:r>
              <a:rPr lang="ja-JP" altLang="en-US" sz="1600" dirty="0" smtClean="0">
                <a:latin typeface="HGPｺﾞｼｯｸM" pitchFamily="50" charset="-128"/>
                <a:ea typeface="HGPｺﾞｼｯｸM" pitchFamily="50" charset="-128"/>
              </a:rPr>
              <a:t>～住民経由の情報連携を組織間で直接連携とする～</a:t>
            </a:r>
            <a:endParaRPr lang="ja-JP" altLang="en-US" sz="1800" dirty="0" smtClean="0">
              <a:latin typeface="HGPｺﾞｼｯｸM" pitchFamily="50" charset="-128"/>
              <a:ea typeface="HGPｺﾞｼｯｸM" pitchFamily="50" charset="-128"/>
            </a:endParaRPr>
          </a:p>
        </p:txBody>
      </p:sp>
      <p:sp>
        <p:nvSpPr>
          <p:cNvPr id="34590" name="角丸四角形 34589"/>
          <p:cNvSpPr/>
          <p:nvPr/>
        </p:nvSpPr>
        <p:spPr bwMode="auto">
          <a:xfrm>
            <a:off x="920750" y="1871663"/>
            <a:ext cx="1511300" cy="311150"/>
          </a:xfrm>
          <a:prstGeom prst="roundRect">
            <a:avLst>
              <a:gd name="adj" fmla="val 50000"/>
            </a:avLst>
          </a:prstGeom>
          <a:ln>
            <a:noFill/>
            <a:headEnd type="none" w="med" len="med"/>
            <a:tailEnd type="none" w="med" len="med"/>
          </a:ln>
        </p:spPr>
        <p:style>
          <a:lnRef idx="1">
            <a:schemeClr val="dk1"/>
          </a:lnRef>
          <a:fillRef idx="2">
            <a:schemeClr val="dk1"/>
          </a:fillRef>
          <a:effectRef idx="1">
            <a:schemeClr val="dk1"/>
          </a:effectRef>
          <a:fontRef idx="minor">
            <a:schemeClr val="dk1"/>
          </a:fontRef>
        </p:style>
        <p:txBody>
          <a:bodyPr anchor="ctr"/>
          <a:lstStyle/>
          <a:p>
            <a:pPr algn="ctr">
              <a:defRPr/>
            </a:pPr>
            <a:r>
              <a:rPr lang="ja-JP" altLang="en-US" dirty="0">
                <a:solidFill>
                  <a:schemeClr val="tx1"/>
                </a:solidFill>
                <a:latin typeface="HGPｺﾞｼｯｸM" pitchFamily="50" charset="-128"/>
                <a:ea typeface="HGPｺﾞｼｯｸM" pitchFamily="50" charset="-128"/>
              </a:rPr>
              <a:t>現状</a:t>
            </a:r>
          </a:p>
        </p:txBody>
      </p:sp>
      <p:sp>
        <p:nvSpPr>
          <p:cNvPr id="608" name="角丸四角形 607"/>
          <p:cNvSpPr/>
          <p:nvPr/>
        </p:nvSpPr>
        <p:spPr bwMode="auto">
          <a:xfrm>
            <a:off x="920750" y="3406777"/>
            <a:ext cx="1511300" cy="309563"/>
          </a:xfrm>
          <a:prstGeom prst="roundRect">
            <a:avLst>
              <a:gd name="adj" fmla="val 50000"/>
            </a:avLst>
          </a:prstGeom>
          <a:ln>
            <a:noFill/>
            <a:headEnd type="none" w="med" len="med"/>
            <a:tailEnd type="none" w="med" len="med"/>
          </a:ln>
        </p:spPr>
        <p:style>
          <a:lnRef idx="1">
            <a:schemeClr val="dk1"/>
          </a:lnRef>
          <a:fillRef idx="2">
            <a:schemeClr val="dk1"/>
          </a:fillRef>
          <a:effectRef idx="1">
            <a:schemeClr val="dk1"/>
          </a:effectRef>
          <a:fontRef idx="minor">
            <a:schemeClr val="dk1"/>
          </a:fontRef>
        </p:style>
        <p:txBody>
          <a:bodyPr anchor="ctr"/>
          <a:lstStyle/>
          <a:p>
            <a:pPr algn="ctr">
              <a:defRPr/>
            </a:pPr>
            <a:r>
              <a:rPr lang="ja-JP" altLang="en-US" dirty="0">
                <a:solidFill>
                  <a:schemeClr val="tx1"/>
                </a:solidFill>
                <a:latin typeface="HGPｺﾞｼｯｸM" pitchFamily="50" charset="-128"/>
                <a:ea typeface="HGPｺﾞｼｯｸM" pitchFamily="50" charset="-128"/>
              </a:rPr>
              <a:t>実現イメージ</a:t>
            </a:r>
          </a:p>
        </p:txBody>
      </p:sp>
      <p:sp>
        <p:nvSpPr>
          <p:cNvPr id="34591" name="正方形/長方形 34590"/>
          <p:cNvSpPr/>
          <p:nvPr/>
        </p:nvSpPr>
        <p:spPr bwMode="auto">
          <a:xfrm>
            <a:off x="2576513" y="1893888"/>
            <a:ext cx="3455987" cy="1390650"/>
          </a:xfrm>
          <a:prstGeom prst="rect">
            <a:avLst/>
          </a:prstGeom>
          <a:solidFill>
            <a:schemeClr val="bg1"/>
          </a:solidFill>
          <a:ln>
            <a:solidFill>
              <a:schemeClr val="bg1">
                <a:lumMod val="65000"/>
              </a:schemeClr>
            </a:solidFill>
            <a:headEnd type="none" w="med" len="med"/>
            <a:tailEnd type="none" w="med" len="med"/>
          </a:ln>
        </p:spPr>
        <p:style>
          <a:lnRef idx="1">
            <a:schemeClr val="dk1"/>
          </a:lnRef>
          <a:fillRef idx="2">
            <a:schemeClr val="dk1"/>
          </a:fillRef>
          <a:effectRef idx="1">
            <a:schemeClr val="dk1"/>
          </a:effectRef>
          <a:fontRef idx="minor">
            <a:schemeClr val="dk1"/>
          </a:fontRef>
        </p:style>
        <p:txBody>
          <a:bodyPr/>
          <a:lstStyle/>
          <a:p>
            <a:pPr>
              <a:defRPr/>
            </a:pPr>
            <a:endParaRPr lang="ja-JP" altLang="en-US">
              <a:solidFill>
                <a:schemeClr val="tx1"/>
              </a:solidFill>
              <a:latin typeface="HGPｺﾞｼｯｸM" pitchFamily="50" charset="-128"/>
              <a:ea typeface="HGPｺﾞｼｯｸM" pitchFamily="50" charset="-128"/>
            </a:endParaRPr>
          </a:p>
        </p:txBody>
      </p:sp>
      <p:pic>
        <p:nvPicPr>
          <p:cNvPr id="36871" name="Picture 1004"/>
          <p:cNvPicPr>
            <a:picLocks noChangeAspect="1" noChangeArrowheads="1"/>
          </p:cNvPicPr>
          <p:nvPr/>
        </p:nvPicPr>
        <p:blipFill>
          <a:blip r:embed="rId3" cstate="print"/>
          <a:srcRect/>
          <a:stretch>
            <a:fillRect/>
          </a:stretch>
        </p:blipFill>
        <p:spPr bwMode="auto">
          <a:xfrm>
            <a:off x="2720975" y="2052638"/>
            <a:ext cx="160338" cy="411162"/>
          </a:xfrm>
          <a:prstGeom prst="rect">
            <a:avLst/>
          </a:prstGeom>
          <a:noFill/>
          <a:ln w="9525">
            <a:noFill/>
            <a:miter lim="800000"/>
            <a:headEnd/>
            <a:tailEnd/>
          </a:ln>
        </p:spPr>
      </p:pic>
      <p:sp>
        <p:nvSpPr>
          <p:cNvPr id="86461" name="角丸四角形 86460"/>
          <p:cNvSpPr/>
          <p:nvPr/>
        </p:nvSpPr>
        <p:spPr bwMode="auto">
          <a:xfrm>
            <a:off x="3081340" y="2463800"/>
            <a:ext cx="935037" cy="717550"/>
          </a:xfrm>
          <a:prstGeom prst="roundRect">
            <a:avLst/>
          </a:prstGeom>
          <a:solidFill>
            <a:schemeClr val="bg1"/>
          </a:solidFill>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a:lstStyle/>
          <a:p>
            <a:pPr algn="ctr">
              <a:defRPr/>
            </a:pPr>
            <a:endParaRPr lang="en-US" altLang="ja-JP" sz="1000" dirty="0">
              <a:solidFill>
                <a:schemeClr val="tx1"/>
              </a:solidFill>
              <a:latin typeface="HGPｺﾞｼｯｸM" pitchFamily="50" charset="-128"/>
              <a:ea typeface="HGPｺﾞｼｯｸM" pitchFamily="50" charset="-128"/>
            </a:endParaRPr>
          </a:p>
          <a:p>
            <a:pPr algn="ctr">
              <a:defRPr/>
            </a:pPr>
            <a:endParaRPr lang="en-US" altLang="ja-JP" sz="1000" dirty="0">
              <a:solidFill>
                <a:schemeClr val="tx1"/>
              </a:solidFill>
              <a:latin typeface="HGPｺﾞｼｯｸM" pitchFamily="50" charset="-128"/>
              <a:ea typeface="HGPｺﾞｼｯｸM" pitchFamily="50" charset="-128"/>
            </a:endParaRPr>
          </a:p>
          <a:p>
            <a:pPr algn="ctr">
              <a:defRPr/>
            </a:pPr>
            <a:endParaRPr lang="en-US" altLang="ja-JP" sz="1000" dirty="0">
              <a:solidFill>
                <a:schemeClr val="tx1"/>
              </a:solidFill>
              <a:latin typeface="HGPｺﾞｼｯｸM" pitchFamily="50" charset="-128"/>
              <a:ea typeface="HGPｺﾞｼｯｸM" pitchFamily="50" charset="-128"/>
            </a:endParaRPr>
          </a:p>
          <a:p>
            <a:pPr algn="ctr">
              <a:defRPr/>
            </a:pPr>
            <a:r>
              <a:rPr lang="ja-JP" altLang="en-US" sz="1000" dirty="0">
                <a:solidFill>
                  <a:schemeClr val="tx1"/>
                </a:solidFill>
                <a:latin typeface="HGPｺﾞｼｯｸM" pitchFamily="50" charset="-128"/>
                <a:ea typeface="HGPｺﾞｼｯｸM" pitchFamily="50" charset="-128"/>
              </a:rPr>
              <a:t>Ｘ市</a:t>
            </a:r>
          </a:p>
        </p:txBody>
      </p:sp>
      <p:sp>
        <p:nvSpPr>
          <p:cNvPr id="36873" name="角丸四角形 86461"/>
          <p:cNvSpPr>
            <a:spLocks noChangeArrowheads="1"/>
          </p:cNvSpPr>
          <p:nvPr/>
        </p:nvSpPr>
        <p:spPr bwMode="auto">
          <a:xfrm>
            <a:off x="3152777" y="2566990"/>
            <a:ext cx="792163" cy="257175"/>
          </a:xfrm>
          <a:prstGeom prst="roundRect">
            <a:avLst>
              <a:gd name="adj" fmla="val 16667"/>
            </a:avLst>
          </a:prstGeom>
          <a:solidFill>
            <a:schemeClr val="bg1"/>
          </a:solidFill>
          <a:ln w="9525" algn="ctr">
            <a:solidFill>
              <a:schemeClr val="tx1"/>
            </a:solidFill>
            <a:round/>
            <a:headEnd/>
            <a:tailEnd/>
          </a:ln>
          <a:effectLst>
            <a:prstShdw prst="shdw17" dist="17961" dir="2700000">
              <a:schemeClr val="bg2"/>
            </a:prstShdw>
          </a:effectLst>
        </p:spPr>
        <p:txBody>
          <a:bodyPr wrap="none" lIns="0" rIns="0"/>
          <a:lstStyle/>
          <a:p>
            <a:pPr algn="ctr"/>
            <a:r>
              <a:rPr lang="ja-JP" altLang="en-US" sz="1000">
                <a:latin typeface="HGPｺﾞｼｯｸM" pitchFamily="50" charset="-128"/>
                <a:ea typeface="HGPｺﾞｼｯｸM" pitchFamily="50" charset="-128"/>
              </a:rPr>
              <a:t>住民税担当課</a:t>
            </a:r>
          </a:p>
        </p:txBody>
      </p:sp>
      <p:sp>
        <p:nvSpPr>
          <p:cNvPr id="36874" name="正方形/長方形 1183"/>
          <p:cNvSpPr>
            <a:spLocks noChangeArrowheads="1"/>
          </p:cNvSpPr>
          <p:nvPr/>
        </p:nvSpPr>
        <p:spPr bwMode="auto">
          <a:xfrm>
            <a:off x="3152776" y="2566990"/>
            <a:ext cx="252413" cy="257175"/>
          </a:xfrm>
          <a:prstGeom prst="rect">
            <a:avLst/>
          </a:prstGeom>
          <a:noFill/>
          <a:ln w="9525" algn="ctr">
            <a:noFill/>
            <a:round/>
            <a:headEnd/>
            <a:tailEnd/>
          </a:ln>
          <a:effectLst>
            <a:prstShdw prst="shdw17" dist="17961" dir="2700000">
              <a:schemeClr val="bg2"/>
            </a:prstShdw>
          </a:effectLst>
        </p:spPr>
        <p:txBody>
          <a:bodyPr/>
          <a:lstStyle/>
          <a:p>
            <a:endParaRPr lang="ja-JP" altLang="en-US">
              <a:latin typeface="HGPｺﾞｼｯｸM" pitchFamily="50" charset="-128"/>
              <a:ea typeface="HGPｺﾞｼｯｸM" pitchFamily="50" charset="-128"/>
            </a:endParaRPr>
          </a:p>
        </p:txBody>
      </p:sp>
      <p:sp>
        <p:nvSpPr>
          <p:cNvPr id="36875" name="正方形/長方形 1218"/>
          <p:cNvSpPr>
            <a:spLocks noChangeArrowheads="1"/>
          </p:cNvSpPr>
          <p:nvPr/>
        </p:nvSpPr>
        <p:spPr bwMode="auto">
          <a:xfrm>
            <a:off x="3692526" y="2565402"/>
            <a:ext cx="252413" cy="257175"/>
          </a:xfrm>
          <a:prstGeom prst="rect">
            <a:avLst/>
          </a:prstGeom>
          <a:noFill/>
          <a:ln w="9525" algn="ctr">
            <a:noFill/>
            <a:round/>
            <a:headEnd/>
            <a:tailEnd/>
          </a:ln>
          <a:effectLst>
            <a:prstShdw prst="shdw17" dist="17961" dir="2700000">
              <a:schemeClr val="bg2"/>
            </a:prstShdw>
          </a:effectLst>
        </p:spPr>
        <p:txBody>
          <a:bodyPr/>
          <a:lstStyle/>
          <a:p>
            <a:endParaRPr lang="ja-JP" altLang="en-US">
              <a:latin typeface="HGPｺﾞｼｯｸM" pitchFamily="50" charset="-128"/>
              <a:ea typeface="HGPｺﾞｼｯｸM" pitchFamily="50" charset="-128"/>
            </a:endParaRPr>
          </a:p>
        </p:txBody>
      </p:sp>
      <p:cxnSp>
        <p:nvCxnSpPr>
          <p:cNvPr id="36876" name="曲線コネクタ 1185"/>
          <p:cNvCxnSpPr>
            <a:cxnSpLocks noChangeShapeType="1"/>
            <a:stCxn id="0" idx="3"/>
            <a:endCxn id="36874" idx="0"/>
          </p:cNvCxnSpPr>
          <p:nvPr/>
        </p:nvCxnSpPr>
        <p:spPr bwMode="auto">
          <a:xfrm>
            <a:off x="2881313" y="2257427"/>
            <a:ext cx="396875" cy="309563"/>
          </a:xfrm>
          <a:prstGeom prst="curvedConnector2">
            <a:avLst/>
          </a:prstGeom>
          <a:noFill/>
          <a:ln w="19050" algn="ctr">
            <a:solidFill>
              <a:srgbClr val="FF0000"/>
            </a:solidFill>
            <a:round/>
            <a:headEnd/>
            <a:tailEnd type="stealth" w="med" len="med"/>
          </a:ln>
          <a:effectLst>
            <a:prstShdw prst="shdw17" dist="17961" dir="2700000">
              <a:schemeClr val="bg2"/>
            </a:prstShdw>
          </a:effectLst>
        </p:spPr>
      </p:cxnSp>
      <p:pic>
        <p:nvPicPr>
          <p:cNvPr id="36877" name="Picture 1004"/>
          <p:cNvPicPr>
            <a:picLocks noChangeAspect="1" noChangeArrowheads="1"/>
          </p:cNvPicPr>
          <p:nvPr/>
        </p:nvPicPr>
        <p:blipFill>
          <a:blip r:embed="rId3" cstate="print"/>
          <a:srcRect/>
          <a:stretch>
            <a:fillRect/>
          </a:stretch>
        </p:blipFill>
        <p:spPr bwMode="auto">
          <a:xfrm>
            <a:off x="4360864" y="2060577"/>
            <a:ext cx="160337" cy="411163"/>
          </a:xfrm>
          <a:prstGeom prst="rect">
            <a:avLst/>
          </a:prstGeom>
          <a:noFill/>
          <a:ln w="9525">
            <a:noFill/>
            <a:miter lim="800000"/>
            <a:headEnd/>
            <a:tailEnd/>
          </a:ln>
        </p:spPr>
      </p:pic>
      <p:sp>
        <p:nvSpPr>
          <p:cNvPr id="1225" name="角丸四角形 1224"/>
          <p:cNvSpPr/>
          <p:nvPr/>
        </p:nvSpPr>
        <p:spPr bwMode="auto">
          <a:xfrm>
            <a:off x="4808539" y="2465388"/>
            <a:ext cx="936625" cy="715962"/>
          </a:xfrm>
          <a:prstGeom prst="roundRect">
            <a:avLst/>
          </a:prstGeom>
          <a:solidFill>
            <a:schemeClr val="bg1"/>
          </a:solidFill>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a:lstStyle/>
          <a:p>
            <a:pPr algn="ctr">
              <a:defRPr/>
            </a:pPr>
            <a:endParaRPr lang="en-US" altLang="ja-JP" sz="1000" dirty="0">
              <a:solidFill>
                <a:schemeClr val="tx1"/>
              </a:solidFill>
              <a:latin typeface="HGPｺﾞｼｯｸM" pitchFamily="50" charset="-128"/>
              <a:ea typeface="HGPｺﾞｼｯｸM" pitchFamily="50" charset="-128"/>
            </a:endParaRPr>
          </a:p>
          <a:p>
            <a:pPr algn="ctr">
              <a:defRPr/>
            </a:pPr>
            <a:endParaRPr lang="en-US" altLang="ja-JP" sz="1000" dirty="0">
              <a:solidFill>
                <a:schemeClr val="tx1"/>
              </a:solidFill>
              <a:latin typeface="HGPｺﾞｼｯｸM" pitchFamily="50" charset="-128"/>
              <a:ea typeface="HGPｺﾞｼｯｸM" pitchFamily="50" charset="-128"/>
            </a:endParaRPr>
          </a:p>
          <a:p>
            <a:pPr algn="ctr">
              <a:defRPr/>
            </a:pPr>
            <a:endParaRPr lang="en-US" altLang="ja-JP" sz="1000" dirty="0">
              <a:solidFill>
                <a:schemeClr val="tx1"/>
              </a:solidFill>
              <a:latin typeface="HGPｺﾞｼｯｸM" pitchFamily="50" charset="-128"/>
              <a:ea typeface="HGPｺﾞｼｯｸM" pitchFamily="50" charset="-128"/>
            </a:endParaRPr>
          </a:p>
          <a:p>
            <a:pPr algn="ctr">
              <a:defRPr/>
            </a:pPr>
            <a:r>
              <a:rPr lang="ja-JP" altLang="en-US" sz="1000" dirty="0">
                <a:solidFill>
                  <a:schemeClr val="tx1"/>
                </a:solidFill>
                <a:latin typeface="HGPｺﾞｼｯｸM" pitchFamily="50" charset="-128"/>
                <a:ea typeface="HGPｺﾞｼｯｸM" pitchFamily="50" charset="-128"/>
              </a:rPr>
              <a:t>Ｙ市</a:t>
            </a:r>
          </a:p>
        </p:txBody>
      </p:sp>
      <p:sp>
        <p:nvSpPr>
          <p:cNvPr id="36879" name="角丸四角形 1225"/>
          <p:cNvSpPr>
            <a:spLocks noChangeArrowheads="1"/>
          </p:cNvSpPr>
          <p:nvPr/>
        </p:nvSpPr>
        <p:spPr bwMode="auto">
          <a:xfrm>
            <a:off x="4881563" y="2565402"/>
            <a:ext cx="792162" cy="417513"/>
          </a:xfrm>
          <a:prstGeom prst="roundRect">
            <a:avLst>
              <a:gd name="adj" fmla="val 16667"/>
            </a:avLst>
          </a:prstGeom>
          <a:solidFill>
            <a:schemeClr val="bg1"/>
          </a:solidFill>
          <a:ln w="9525" algn="ctr">
            <a:solidFill>
              <a:schemeClr val="tx1"/>
            </a:solidFill>
            <a:round/>
            <a:headEnd/>
            <a:tailEnd/>
          </a:ln>
          <a:effectLst>
            <a:prstShdw prst="shdw17" dist="17961" dir="2700000">
              <a:schemeClr val="bg2"/>
            </a:prstShdw>
          </a:effectLst>
        </p:spPr>
        <p:txBody>
          <a:bodyPr wrap="none" lIns="0" rIns="0"/>
          <a:lstStyle/>
          <a:p>
            <a:pPr algn="ctr"/>
            <a:r>
              <a:rPr lang="ja-JP" altLang="en-US" sz="1000">
                <a:latin typeface="HGPｺﾞｼｯｸM" pitchFamily="50" charset="-128"/>
                <a:ea typeface="HGPｺﾞｼｯｸM" pitchFamily="50" charset="-128"/>
              </a:rPr>
              <a:t>乳幼児医療</a:t>
            </a:r>
            <a:endParaRPr lang="en-US" altLang="ja-JP" sz="1000">
              <a:latin typeface="HGPｺﾞｼｯｸM" pitchFamily="50" charset="-128"/>
              <a:ea typeface="HGPｺﾞｼｯｸM" pitchFamily="50" charset="-128"/>
            </a:endParaRPr>
          </a:p>
          <a:p>
            <a:pPr algn="ctr"/>
            <a:r>
              <a:rPr lang="ja-JP" altLang="en-US" sz="1000">
                <a:latin typeface="HGPｺﾞｼｯｸM" pitchFamily="50" charset="-128"/>
                <a:ea typeface="HGPｺﾞｼｯｸM" pitchFamily="50" charset="-128"/>
              </a:rPr>
              <a:t>担当課</a:t>
            </a:r>
          </a:p>
        </p:txBody>
      </p:sp>
      <p:sp>
        <p:nvSpPr>
          <p:cNvPr id="36880" name="正方形/長方形 1226"/>
          <p:cNvSpPr>
            <a:spLocks noChangeArrowheads="1"/>
          </p:cNvSpPr>
          <p:nvPr/>
        </p:nvSpPr>
        <p:spPr bwMode="auto">
          <a:xfrm>
            <a:off x="4881565" y="2568577"/>
            <a:ext cx="250825" cy="257175"/>
          </a:xfrm>
          <a:prstGeom prst="rect">
            <a:avLst/>
          </a:prstGeom>
          <a:noFill/>
          <a:ln w="9525" algn="ctr">
            <a:noFill/>
            <a:round/>
            <a:headEnd/>
            <a:tailEnd/>
          </a:ln>
          <a:effectLst>
            <a:prstShdw prst="shdw17" dist="17961" dir="2700000">
              <a:schemeClr val="bg2"/>
            </a:prstShdw>
          </a:effectLst>
        </p:spPr>
        <p:txBody>
          <a:bodyPr/>
          <a:lstStyle/>
          <a:p>
            <a:endParaRPr lang="ja-JP" altLang="en-US">
              <a:latin typeface="HGPｺﾞｼｯｸM" pitchFamily="50" charset="-128"/>
              <a:ea typeface="HGPｺﾞｼｯｸM" pitchFamily="50" charset="-128"/>
            </a:endParaRPr>
          </a:p>
        </p:txBody>
      </p:sp>
      <p:sp>
        <p:nvSpPr>
          <p:cNvPr id="36881" name="正方形/長方形 1227"/>
          <p:cNvSpPr>
            <a:spLocks noChangeArrowheads="1"/>
          </p:cNvSpPr>
          <p:nvPr/>
        </p:nvSpPr>
        <p:spPr bwMode="auto">
          <a:xfrm>
            <a:off x="5421313" y="2566990"/>
            <a:ext cx="252412" cy="257175"/>
          </a:xfrm>
          <a:prstGeom prst="rect">
            <a:avLst/>
          </a:prstGeom>
          <a:noFill/>
          <a:ln w="9525" algn="ctr">
            <a:noFill/>
            <a:round/>
            <a:headEnd/>
            <a:tailEnd/>
          </a:ln>
          <a:effectLst>
            <a:prstShdw prst="shdw17" dist="17961" dir="2700000">
              <a:schemeClr val="bg2"/>
            </a:prstShdw>
          </a:effectLst>
        </p:spPr>
        <p:txBody>
          <a:bodyPr/>
          <a:lstStyle/>
          <a:p>
            <a:endParaRPr lang="ja-JP" altLang="en-US">
              <a:latin typeface="HGPｺﾞｼｯｸM" pitchFamily="50" charset="-128"/>
              <a:ea typeface="HGPｺﾞｼｯｸM" pitchFamily="50" charset="-128"/>
            </a:endParaRPr>
          </a:p>
        </p:txBody>
      </p:sp>
      <p:cxnSp>
        <p:nvCxnSpPr>
          <p:cNvPr id="36882" name="曲線コネクタ 1228"/>
          <p:cNvCxnSpPr>
            <a:cxnSpLocks noChangeShapeType="1"/>
            <a:stCxn id="36875" idx="0"/>
            <a:endCxn id="0" idx="1"/>
          </p:cNvCxnSpPr>
          <p:nvPr/>
        </p:nvCxnSpPr>
        <p:spPr bwMode="auto">
          <a:xfrm rot="5400000" flipH="1" flipV="1">
            <a:off x="3940969" y="2145507"/>
            <a:ext cx="298450" cy="541338"/>
          </a:xfrm>
          <a:prstGeom prst="curvedConnector2">
            <a:avLst/>
          </a:prstGeom>
          <a:noFill/>
          <a:ln w="19050" algn="ctr">
            <a:solidFill>
              <a:srgbClr val="FF0000"/>
            </a:solidFill>
            <a:round/>
            <a:headEnd/>
            <a:tailEnd type="stealth" w="med" len="med"/>
          </a:ln>
          <a:effectLst>
            <a:prstShdw prst="shdw17" dist="17961" dir="2700000">
              <a:schemeClr val="bg2"/>
            </a:prstShdw>
          </a:effectLst>
        </p:spPr>
      </p:cxnSp>
      <p:sp>
        <p:nvSpPr>
          <p:cNvPr id="36883" name="メモ 86459"/>
          <p:cNvSpPr>
            <a:spLocks noChangeArrowheads="1"/>
          </p:cNvSpPr>
          <p:nvPr/>
        </p:nvSpPr>
        <p:spPr bwMode="auto">
          <a:xfrm>
            <a:off x="3081339" y="2016127"/>
            <a:ext cx="431800" cy="403225"/>
          </a:xfrm>
          <a:prstGeom prst="foldedCorner">
            <a:avLst>
              <a:gd name="adj" fmla="val 16667"/>
            </a:avLst>
          </a:prstGeom>
          <a:solidFill>
            <a:schemeClr val="bg1"/>
          </a:solidFill>
          <a:ln w="9525" algn="ctr">
            <a:solidFill>
              <a:schemeClr val="tx1"/>
            </a:solidFill>
            <a:round/>
            <a:headEnd/>
            <a:tailEnd/>
          </a:ln>
          <a:effectLst>
            <a:prstShdw prst="shdw17" dist="17961" dir="2700000">
              <a:schemeClr val="bg2"/>
            </a:prstShdw>
          </a:effectLst>
        </p:spPr>
        <p:txBody>
          <a:bodyPr wrap="none" lIns="0" rIns="0"/>
          <a:lstStyle/>
          <a:p>
            <a:pPr algn="ctr"/>
            <a:r>
              <a:rPr lang="ja-JP" altLang="en-US" sz="1000">
                <a:latin typeface="HGPｺﾞｼｯｸM" pitchFamily="50" charset="-128"/>
                <a:ea typeface="HGPｺﾞｼｯｸM" pitchFamily="50" charset="-128"/>
              </a:rPr>
              <a:t>交付</a:t>
            </a:r>
            <a:endParaRPr lang="en-US" altLang="ja-JP" sz="1000">
              <a:latin typeface="HGPｺﾞｼｯｸM" pitchFamily="50" charset="-128"/>
              <a:ea typeface="HGPｺﾞｼｯｸM" pitchFamily="50" charset="-128"/>
            </a:endParaRPr>
          </a:p>
          <a:p>
            <a:pPr algn="ctr"/>
            <a:r>
              <a:rPr lang="ja-JP" altLang="en-US" sz="1000">
                <a:latin typeface="HGPｺﾞｼｯｸM" pitchFamily="50" charset="-128"/>
                <a:ea typeface="HGPｺﾞｼｯｸM" pitchFamily="50" charset="-128"/>
              </a:rPr>
              <a:t>申請書</a:t>
            </a:r>
          </a:p>
        </p:txBody>
      </p:sp>
      <p:sp>
        <p:nvSpPr>
          <p:cNvPr id="36884" name="メモ 1213"/>
          <p:cNvSpPr>
            <a:spLocks noChangeArrowheads="1"/>
          </p:cNvSpPr>
          <p:nvPr/>
        </p:nvSpPr>
        <p:spPr bwMode="auto">
          <a:xfrm>
            <a:off x="3584575" y="2016127"/>
            <a:ext cx="431800" cy="404813"/>
          </a:xfrm>
          <a:prstGeom prst="foldedCorner">
            <a:avLst>
              <a:gd name="adj" fmla="val 16667"/>
            </a:avLst>
          </a:prstGeom>
          <a:solidFill>
            <a:schemeClr val="bg1"/>
          </a:solidFill>
          <a:ln w="9525" algn="ctr">
            <a:solidFill>
              <a:schemeClr val="tx1"/>
            </a:solidFill>
            <a:round/>
            <a:headEnd/>
            <a:tailEnd/>
          </a:ln>
          <a:effectLst>
            <a:prstShdw prst="shdw17" dist="17961" dir="2700000">
              <a:schemeClr val="bg2"/>
            </a:prstShdw>
          </a:effectLst>
        </p:spPr>
        <p:txBody>
          <a:bodyPr wrap="none" lIns="0" rIns="0"/>
          <a:lstStyle/>
          <a:p>
            <a:pPr algn="ctr"/>
            <a:r>
              <a:rPr lang="ja-JP" altLang="en-US" sz="1000">
                <a:latin typeface="HGPｺﾞｼｯｸM" pitchFamily="50" charset="-128"/>
                <a:ea typeface="HGPｺﾞｼｯｸM" pitchFamily="50" charset="-128"/>
              </a:rPr>
              <a:t>所得</a:t>
            </a:r>
            <a:endParaRPr lang="en-US" altLang="ja-JP" sz="1000">
              <a:latin typeface="HGPｺﾞｼｯｸM" pitchFamily="50" charset="-128"/>
              <a:ea typeface="HGPｺﾞｼｯｸM" pitchFamily="50" charset="-128"/>
            </a:endParaRPr>
          </a:p>
          <a:p>
            <a:pPr algn="ctr"/>
            <a:r>
              <a:rPr lang="ja-JP" altLang="en-US" sz="1000">
                <a:latin typeface="HGPｺﾞｼｯｸM" pitchFamily="50" charset="-128"/>
                <a:ea typeface="HGPｺﾞｼｯｸM" pitchFamily="50" charset="-128"/>
              </a:rPr>
              <a:t>証明書</a:t>
            </a:r>
          </a:p>
        </p:txBody>
      </p:sp>
      <p:cxnSp>
        <p:nvCxnSpPr>
          <p:cNvPr id="36885" name="曲線コネクタ 1231"/>
          <p:cNvCxnSpPr>
            <a:cxnSpLocks noChangeShapeType="1"/>
            <a:stCxn id="0" idx="3"/>
            <a:endCxn id="36880" idx="0"/>
          </p:cNvCxnSpPr>
          <p:nvPr/>
        </p:nvCxnSpPr>
        <p:spPr bwMode="auto">
          <a:xfrm>
            <a:off x="4521201" y="2266952"/>
            <a:ext cx="485775" cy="301625"/>
          </a:xfrm>
          <a:prstGeom prst="curvedConnector2">
            <a:avLst/>
          </a:prstGeom>
          <a:noFill/>
          <a:ln w="19050" algn="ctr">
            <a:solidFill>
              <a:srgbClr val="FF0000"/>
            </a:solidFill>
            <a:round/>
            <a:headEnd/>
            <a:tailEnd type="stealth" w="med" len="med"/>
          </a:ln>
          <a:effectLst>
            <a:prstShdw prst="shdw17" dist="17961" dir="2700000">
              <a:schemeClr val="bg2"/>
            </a:prstShdw>
          </a:effectLst>
        </p:spPr>
      </p:cxnSp>
      <p:sp>
        <p:nvSpPr>
          <p:cNvPr id="36886" name="メモ 1223"/>
          <p:cNvSpPr>
            <a:spLocks noChangeArrowheads="1"/>
          </p:cNvSpPr>
          <p:nvPr/>
        </p:nvSpPr>
        <p:spPr bwMode="auto">
          <a:xfrm>
            <a:off x="5168900" y="1927227"/>
            <a:ext cx="431800" cy="404813"/>
          </a:xfrm>
          <a:prstGeom prst="foldedCorner">
            <a:avLst>
              <a:gd name="adj" fmla="val 16667"/>
            </a:avLst>
          </a:prstGeom>
          <a:solidFill>
            <a:schemeClr val="bg1"/>
          </a:solidFill>
          <a:ln w="9525" algn="ctr">
            <a:solidFill>
              <a:schemeClr val="tx1"/>
            </a:solidFill>
            <a:round/>
            <a:headEnd/>
            <a:tailEnd/>
          </a:ln>
          <a:effectLst>
            <a:prstShdw prst="shdw17" dist="17961" dir="2700000">
              <a:schemeClr val="bg2"/>
            </a:prstShdw>
          </a:effectLst>
        </p:spPr>
        <p:txBody>
          <a:bodyPr wrap="none" lIns="0" rIns="0"/>
          <a:lstStyle/>
          <a:p>
            <a:pPr algn="ctr"/>
            <a:r>
              <a:rPr lang="ja-JP" altLang="en-US" sz="1000">
                <a:latin typeface="HGPｺﾞｼｯｸM" pitchFamily="50" charset="-128"/>
                <a:ea typeface="HGPｺﾞｼｯｸM" pitchFamily="50" charset="-128"/>
              </a:rPr>
              <a:t>所得</a:t>
            </a:r>
            <a:endParaRPr lang="en-US" altLang="ja-JP" sz="1000">
              <a:latin typeface="HGPｺﾞｼｯｸM" pitchFamily="50" charset="-128"/>
              <a:ea typeface="HGPｺﾞｼｯｸM" pitchFamily="50" charset="-128"/>
            </a:endParaRPr>
          </a:p>
          <a:p>
            <a:pPr algn="ctr"/>
            <a:r>
              <a:rPr lang="ja-JP" altLang="en-US" sz="1000">
                <a:latin typeface="HGPｺﾞｼｯｸM" pitchFamily="50" charset="-128"/>
                <a:ea typeface="HGPｺﾞｼｯｸM" pitchFamily="50" charset="-128"/>
              </a:rPr>
              <a:t>証明書</a:t>
            </a:r>
          </a:p>
        </p:txBody>
      </p:sp>
      <p:sp>
        <p:nvSpPr>
          <p:cNvPr id="36887" name="メモ 1222"/>
          <p:cNvSpPr>
            <a:spLocks noChangeArrowheads="1"/>
          </p:cNvSpPr>
          <p:nvPr/>
        </p:nvSpPr>
        <p:spPr bwMode="auto">
          <a:xfrm>
            <a:off x="4808538" y="2017715"/>
            <a:ext cx="431800" cy="403225"/>
          </a:xfrm>
          <a:prstGeom prst="foldedCorner">
            <a:avLst>
              <a:gd name="adj" fmla="val 16667"/>
            </a:avLst>
          </a:prstGeom>
          <a:solidFill>
            <a:schemeClr val="bg1"/>
          </a:solidFill>
          <a:ln w="9525" algn="ctr">
            <a:solidFill>
              <a:schemeClr val="tx1"/>
            </a:solidFill>
            <a:round/>
            <a:headEnd/>
            <a:tailEnd/>
          </a:ln>
          <a:effectLst>
            <a:prstShdw prst="shdw17" dist="17961" dir="2700000">
              <a:schemeClr val="bg2"/>
            </a:prstShdw>
          </a:effectLst>
        </p:spPr>
        <p:txBody>
          <a:bodyPr wrap="none" lIns="0" rIns="0"/>
          <a:lstStyle/>
          <a:p>
            <a:pPr algn="ctr"/>
            <a:r>
              <a:rPr lang="ja-JP" altLang="en-US" sz="1000">
                <a:latin typeface="HGPｺﾞｼｯｸM" pitchFamily="50" charset="-128"/>
                <a:ea typeface="HGPｺﾞｼｯｸM" pitchFamily="50" charset="-128"/>
              </a:rPr>
              <a:t>交付</a:t>
            </a:r>
            <a:endParaRPr lang="en-US" altLang="ja-JP" sz="1000">
              <a:latin typeface="HGPｺﾞｼｯｸM" pitchFamily="50" charset="-128"/>
              <a:ea typeface="HGPｺﾞｼｯｸM" pitchFamily="50" charset="-128"/>
            </a:endParaRPr>
          </a:p>
          <a:p>
            <a:pPr algn="ctr"/>
            <a:r>
              <a:rPr lang="ja-JP" altLang="en-US" sz="1000">
                <a:latin typeface="HGPｺﾞｼｯｸM" pitchFamily="50" charset="-128"/>
                <a:ea typeface="HGPｺﾞｼｯｸM" pitchFamily="50" charset="-128"/>
              </a:rPr>
              <a:t>申請書</a:t>
            </a:r>
          </a:p>
        </p:txBody>
      </p:sp>
      <p:sp>
        <p:nvSpPr>
          <p:cNvPr id="1191" name="円形吹き出し 1190"/>
          <p:cNvSpPr/>
          <p:nvPr/>
        </p:nvSpPr>
        <p:spPr bwMode="auto">
          <a:xfrm>
            <a:off x="6176963" y="2017713"/>
            <a:ext cx="1666875" cy="908050"/>
          </a:xfrm>
          <a:prstGeom prst="wedgeEllipseCallout">
            <a:avLst>
              <a:gd name="adj1" fmla="val -58283"/>
              <a:gd name="adj2" fmla="val 36698"/>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wrap="none" lIns="0" rIns="0"/>
          <a:lstStyle/>
          <a:p>
            <a:pPr>
              <a:defRPr/>
            </a:pPr>
            <a:r>
              <a:rPr lang="ja-JP" altLang="en-US" sz="1200" dirty="0">
                <a:solidFill>
                  <a:schemeClr val="tx1"/>
                </a:solidFill>
                <a:latin typeface="HGPｺﾞｼｯｸM" pitchFamily="50" charset="-128"/>
                <a:ea typeface="HGPｺﾞｼｯｸM" pitchFamily="50" charset="-128"/>
              </a:rPr>
              <a:t>住民が、必要な</a:t>
            </a:r>
            <a:endParaRPr lang="en-US" altLang="ja-JP" sz="1200" dirty="0">
              <a:solidFill>
                <a:schemeClr val="tx1"/>
              </a:solidFill>
              <a:latin typeface="HGPｺﾞｼｯｸM" pitchFamily="50" charset="-128"/>
              <a:ea typeface="HGPｺﾞｼｯｸM" pitchFamily="50" charset="-128"/>
            </a:endParaRPr>
          </a:p>
          <a:p>
            <a:pPr>
              <a:defRPr/>
            </a:pPr>
            <a:r>
              <a:rPr lang="ja-JP" altLang="en-US" sz="1200" dirty="0">
                <a:solidFill>
                  <a:schemeClr val="tx1"/>
                </a:solidFill>
                <a:latin typeface="HGPｺﾞｼｯｸM" pitchFamily="50" charset="-128"/>
                <a:ea typeface="HGPｺﾞｼｯｸM" pitchFamily="50" charset="-128"/>
              </a:rPr>
              <a:t>書類を入手して</a:t>
            </a:r>
            <a:endParaRPr lang="en-US" altLang="ja-JP" sz="1200" dirty="0">
              <a:solidFill>
                <a:schemeClr val="tx1"/>
              </a:solidFill>
              <a:latin typeface="HGPｺﾞｼｯｸM" pitchFamily="50" charset="-128"/>
              <a:ea typeface="HGPｺﾞｼｯｸM" pitchFamily="50" charset="-128"/>
            </a:endParaRPr>
          </a:p>
          <a:p>
            <a:pPr>
              <a:defRPr/>
            </a:pPr>
            <a:r>
              <a:rPr lang="ja-JP" altLang="en-US" sz="1200" dirty="0">
                <a:solidFill>
                  <a:schemeClr val="tx1"/>
                </a:solidFill>
                <a:latin typeface="HGPｺﾞｼｯｸM" pitchFamily="50" charset="-128"/>
                <a:ea typeface="HGPｺﾞｼｯｸM" pitchFamily="50" charset="-128"/>
              </a:rPr>
              <a:t>添付する。</a:t>
            </a:r>
          </a:p>
        </p:txBody>
      </p:sp>
      <p:sp>
        <p:nvSpPr>
          <p:cNvPr id="1236" name="正方形/長方形 1235"/>
          <p:cNvSpPr/>
          <p:nvPr/>
        </p:nvSpPr>
        <p:spPr bwMode="auto">
          <a:xfrm>
            <a:off x="2573338" y="3716338"/>
            <a:ext cx="6046788" cy="2349500"/>
          </a:xfrm>
          <a:prstGeom prst="rect">
            <a:avLst/>
          </a:prstGeom>
          <a:solidFill>
            <a:schemeClr val="bg1"/>
          </a:solidFill>
          <a:ln>
            <a:solidFill>
              <a:schemeClr val="bg1">
                <a:lumMod val="65000"/>
              </a:schemeClr>
            </a:solidFill>
            <a:headEnd type="none" w="med" len="med"/>
            <a:tailEnd type="none" w="med" len="med"/>
          </a:ln>
        </p:spPr>
        <p:style>
          <a:lnRef idx="1">
            <a:schemeClr val="dk1"/>
          </a:lnRef>
          <a:fillRef idx="2">
            <a:schemeClr val="dk1"/>
          </a:fillRef>
          <a:effectRef idx="1">
            <a:schemeClr val="dk1"/>
          </a:effectRef>
          <a:fontRef idx="minor">
            <a:schemeClr val="dk1"/>
          </a:fontRef>
        </p:style>
        <p:txBody>
          <a:bodyPr/>
          <a:lstStyle/>
          <a:p>
            <a:pPr>
              <a:defRPr/>
            </a:pPr>
            <a:endParaRPr lang="ja-JP" altLang="en-US">
              <a:solidFill>
                <a:schemeClr val="tx1"/>
              </a:solidFill>
              <a:latin typeface="HGPｺﾞｼｯｸM" pitchFamily="50" charset="-128"/>
              <a:ea typeface="HGPｺﾞｼｯｸM" pitchFamily="50" charset="-128"/>
            </a:endParaRPr>
          </a:p>
        </p:txBody>
      </p:sp>
      <p:sp>
        <p:nvSpPr>
          <p:cNvPr id="36890" name="テキスト ボックス 1191"/>
          <p:cNvSpPr txBox="1">
            <a:spLocks noChangeArrowheads="1"/>
          </p:cNvSpPr>
          <p:nvPr/>
        </p:nvSpPr>
        <p:spPr bwMode="auto">
          <a:xfrm>
            <a:off x="2505075" y="3429002"/>
            <a:ext cx="4955203" cy="276999"/>
          </a:xfrm>
          <a:prstGeom prst="rect">
            <a:avLst/>
          </a:prstGeom>
          <a:noFill/>
          <a:ln w="9525">
            <a:noFill/>
            <a:miter lim="800000"/>
            <a:headEnd/>
            <a:tailEnd/>
          </a:ln>
        </p:spPr>
        <p:txBody>
          <a:bodyPr wrap="none">
            <a:spAutoFit/>
          </a:bodyPr>
          <a:lstStyle/>
          <a:p>
            <a:r>
              <a:rPr kumimoji="1" lang="ja-JP" altLang="en-US" sz="1200">
                <a:latin typeface="HGPｺﾞｼｯｸM" pitchFamily="50" charset="-128"/>
                <a:ea typeface="HGPｺﾞｼｯｸM" pitchFamily="50" charset="-128"/>
              </a:rPr>
              <a:t>住民が書類を添付する代わりに、必要な情報は、組織間で直接照会する。</a:t>
            </a:r>
          </a:p>
        </p:txBody>
      </p:sp>
      <p:sp>
        <p:nvSpPr>
          <p:cNvPr id="1238" name="角丸四角形 1237"/>
          <p:cNvSpPr/>
          <p:nvPr/>
        </p:nvSpPr>
        <p:spPr bwMode="auto">
          <a:xfrm>
            <a:off x="2874964" y="4175127"/>
            <a:ext cx="1717675" cy="1738313"/>
          </a:xfrm>
          <a:prstGeom prst="roundRect">
            <a:avLst>
              <a:gd name="adj" fmla="val 6790"/>
            </a:avLst>
          </a:prstGeom>
          <a:solidFill>
            <a:schemeClr val="bg1"/>
          </a:solidFill>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a:lstStyle/>
          <a:p>
            <a:pPr algn="ctr">
              <a:defRPr/>
            </a:pPr>
            <a:r>
              <a:rPr lang="ja-JP" altLang="en-US" sz="1200" dirty="0">
                <a:solidFill>
                  <a:schemeClr val="tx1"/>
                </a:solidFill>
                <a:latin typeface="HGPｺﾞｼｯｸM" pitchFamily="50" charset="-128"/>
                <a:ea typeface="HGPｺﾞｼｯｸM" pitchFamily="50" charset="-128"/>
              </a:rPr>
              <a:t>Ｘ市</a:t>
            </a:r>
          </a:p>
        </p:txBody>
      </p:sp>
      <p:sp>
        <p:nvSpPr>
          <p:cNvPr id="1239" name="角丸四角形 1238"/>
          <p:cNvSpPr/>
          <p:nvPr/>
        </p:nvSpPr>
        <p:spPr bwMode="auto">
          <a:xfrm>
            <a:off x="6608764" y="4176713"/>
            <a:ext cx="1719262" cy="1733550"/>
          </a:xfrm>
          <a:prstGeom prst="roundRect">
            <a:avLst>
              <a:gd name="adj" fmla="val 6031"/>
            </a:avLst>
          </a:prstGeom>
          <a:solidFill>
            <a:schemeClr val="bg1"/>
          </a:solidFill>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a:lstStyle/>
          <a:p>
            <a:pPr algn="ctr">
              <a:defRPr/>
            </a:pPr>
            <a:r>
              <a:rPr lang="ja-JP" altLang="en-US" sz="1200" dirty="0">
                <a:solidFill>
                  <a:schemeClr val="tx1"/>
                </a:solidFill>
                <a:latin typeface="HGPｺﾞｼｯｸM" pitchFamily="50" charset="-128"/>
                <a:ea typeface="HGPｺﾞｼｯｸM" pitchFamily="50" charset="-128"/>
              </a:rPr>
              <a:t>Ｙ市</a:t>
            </a:r>
          </a:p>
        </p:txBody>
      </p:sp>
      <p:sp>
        <p:nvSpPr>
          <p:cNvPr id="1193" name="正方形/長方形 1192"/>
          <p:cNvSpPr/>
          <p:nvPr/>
        </p:nvSpPr>
        <p:spPr bwMode="auto">
          <a:xfrm>
            <a:off x="3008314" y="4494215"/>
            <a:ext cx="1431925" cy="1296987"/>
          </a:xfrm>
          <a:prstGeom prst="rect">
            <a:avLst/>
          </a:prstGeom>
          <a:ln>
            <a:noFill/>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none" lIns="0" tIns="0" rIns="0" bIns="0" anchor="b"/>
          <a:lstStyle/>
          <a:p>
            <a:pPr algn="ctr">
              <a:defRPr/>
            </a:pPr>
            <a:r>
              <a:rPr lang="ja-JP" altLang="en-US" sz="1100" dirty="0">
                <a:solidFill>
                  <a:schemeClr val="tx1"/>
                </a:solidFill>
                <a:latin typeface="HGPｺﾞｼｯｸM" pitchFamily="50" charset="-128"/>
                <a:ea typeface="HGPｺﾞｼｯｸM" pitchFamily="50" charset="-128"/>
              </a:rPr>
              <a:t>庁内連携基盤</a:t>
            </a:r>
          </a:p>
        </p:txBody>
      </p:sp>
      <p:sp>
        <p:nvSpPr>
          <p:cNvPr id="1241" name="正方形/長方形 1240"/>
          <p:cNvSpPr/>
          <p:nvPr/>
        </p:nvSpPr>
        <p:spPr bwMode="auto">
          <a:xfrm>
            <a:off x="6775451" y="4508500"/>
            <a:ext cx="1431925" cy="1296988"/>
          </a:xfrm>
          <a:prstGeom prst="rect">
            <a:avLst/>
          </a:prstGeom>
          <a:ln>
            <a:noFill/>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none" lIns="0" tIns="0" rIns="0" bIns="0" anchor="b"/>
          <a:lstStyle/>
          <a:p>
            <a:pPr algn="ctr">
              <a:defRPr/>
            </a:pPr>
            <a:r>
              <a:rPr lang="ja-JP" altLang="en-US" sz="1100" dirty="0">
                <a:solidFill>
                  <a:schemeClr val="tx1"/>
                </a:solidFill>
                <a:latin typeface="HGPｺﾞｼｯｸM" pitchFamily="50" charset="-128"/>
                <a:ea typeface="HGPｺﾞｼｯｸM" pitchFamily="50" charset="-128"/>
              </a:rPr>
              <a:t>庁内連携基盤</a:t>
            </a:r>
          </a:p>
        </p:txBody>
      </p:sp>
      <p:sp>
        <p:nvSpPr>
          <p:cNvPr id="36895" name="角丸四角形 1241"/>
          <p:cNvSpPr>
            <a:spLocks noChangeArrowheads="1"/>
          </p:cNvSpPr>
          <p:nvPr/>
        </p:nvSpPr>
        <p:spPr bwMode="auto">
          <a:xfrm>
            <a:off x="3059114" y="4560890"/>
            <a:ext cx="1301750" cy="998537"/>
          </a:xfrm>
          <a:prstGeom prst="roundRect">
            <a:avLst>
              <a:gd name="adj" fmla="val 8847"/>
            </a:avLst>
          </a:prstGeom>
          <a:solidFill>
            <a:schemeClr val="bg1"/>
          </a:solidFill>
          <a:ln w="9525" algn="ctr">
            <a:solidFill>
              <a:schemeClr val="tx1"/>
            </a:solidFill>
            <a:round/>
            <a:headEnd/>
            <a:tailEnd/>
          </a:ln>
          <a:effectLst>
            <a:prstShdw prst="shdw17" dist="17961" dir="2700000">
              <a:schemeClr val="bg2"/>
            </a:prstShdw>
          </a:effectLst>
        </p:spPr>
        <p:txBody>
          <a:bodyPr wrap="none" lIns="0" rIns="0"/>
          <a:lstStyle/>
          <a:p>
            <a:pPr algn="ctr"/>
            <a:r>
              <a:rPr lang="ja-JP" altLang="en-US" sz="1000">
                <a:latin typeface="HGPｺﾞｼｯｸM" pitchFamily="50" charset="-128"/>
                <a:ea typeface="HGPｺﾞｼｯｸM" pitchFamily="50" charset="-128"/>
              </a:rPr>
              <a:t>住民税担当課</a:t>
            </a:r>
          </a:p>
        </p:txBody>
      </p:sp>
      <p:sp>
        <p:nvSpPr>
          <p:cNvPr id="36896" name="角丸四角形 1242"/>
          <p:cNvSpPr>
            <a:spLocks noChangeArrowheads="1"/>
          </p:cNvSpPr>
          <p:nvPr/>
        </p:nvSpPr>
        <p:spPr bwMode="auto">
          <a:xfrm>
            <a:off x="6824664" y="4560890"/>
            <a:ext cx="1296987" cy="998537"/>
          </a:xfrm>
          <a:prstGeom prst="roundRect">
            <a:avLst>
              <a:gd name="adj" fmla="val 7060"/>
            </a:avLst>
          </a:prstGeom>
          <a:solidFill>
            <a:schemeClr val="bg1"/>
          </a:solidFill>
          <a:ln w="9525" algn="ctr">
            <a:solidFill>
              <a:schemeClr val="tx1"/>
            </a:solidFill>
            <a:round/>
            <a:headEnd/>
            <a:tailEnd/>
          </a:ln>
          <a:effectLst>
            <a:prstShdw prst="shdw17" dist="17961" dir="2700000">
              <a:schemeClr val="bg2"/>
            </a:prstShdw>
          </a:effectLst>
        </p:spPr>
        <p:txBody>
          <a:bodyPr wrap="none" lIns="0" rIns="0"/>
          <a:lstStyle/>
          <a:p>
            <a:pPr algn="ctr"/>
            <a:r>
              <a:rPr lang="ja-JP" altLang="en-US" sz="1000">
                <a:latin typeface="HGPｺﾞｼｯｸM" pitchFamily="50" charset="-128"/>
                <a:ea typeface="HGPｺﾞｼｯｸM" pitchFamily="50" charset="-128"/>
              </a:rPr>
              <a:t>乳幼児医療担当課</a:t>
            </a:r>
          </a:p>
        </p:txBody>
      </p:sp>
      <p:sp>
        <p:nvSpPr>
          <p:cNvPr id="1194" name="正方形/長方形 1193"/>
          <p:cNvSpPr/>
          <p:nvPr/>
        </p:nvSpPr>
        <p:spPr bwMode="auto">
          <a:xfrm>
            <a:off x="3152775" y="4846640"/>
            <a:ext cx="1079501" cy="606425"/>
          </a:xfrm>
          <a:prstGeom prst="rect">
            <a:avLst/>
          </a:prstGeom>
          <a:solidFill>
            <a:schemeClr val="bg1"/>
          </a:solidFill>
          <a:ln w="9525" cap="flat" cmpd="sng" algn="ctr">
            <a:solidFill>
              <a:schemeClr val="bg1">
                <a:lumMod val="50000"/>
              </a:schemeClr>
            </a:solidFill>
            <a:prstDash val="solid"/>
            <a:round/>
            <a:headEnd type="none" w="med" len="med"/>
            <a:tailEnd type="none" w="med" len="med"/>
          </a:ln>
          <a:effectLst>
            <a:prstShdw prst="shdw17" dist="17961" dir="2700000">
              <a:schemeClr val="bg2"/>
            </a:prstShdw>
          </a:effectLst>
        </p:spPr>
        <p:txBody>
          <a:bodyPr/>
          <a:lstStyle/>
          <a:p>
            <a:pPr>
              <a:defRPr/>
            </a:pPr>
            <a:r>
              <a:rPr lang="ja-JP" altLang="en-US" sz="1000" dirty="0">
                <a:latin typeface="HGPｺﾞｼｯｸM" pitchFamily="50" charset="-128"/>
                <a:ea typeface="HGPｺﾞｼｯｸM" pitchFamily="50" charset="-128"/>
              </a:rPr>
              <a:t>個人住民税</a:t>
            </a:r>
            <a:endParaRPr lang="en-US" altLang="ja-JP" sz="1000" dirty="0">
              <a:latin typeface="HGPｺﾞｼｯｸM" pitchFamily="50" charset="-128"/>
              <a:ea typeface="HGPｺﾞｼｯｸM" pitchFamily="50" charset="-128"/>
            </a:endParaRPr>
          </a:p>
          <a:p>
            <a:pPr>
              <a:defRPr/>
            </a:pPr>
            <a:r>
              <a:rPr lang="ja-JP" altLang="en-US" sz="1000" dirty="0">
                <a:latin typeface="HGPｺﾞｼｯｸM" pitchFamily="50" charset="-128"/>
                <a:ea typeface="HGPｺﾞｼｯｸM" pitchFamily="50" charset="-128"/>
              </a:rPr>
              <a:t>ユニット</a:t>
            </a:r>
          </a:p>
        </p:txBody>
      </p:sp>
      <p:sp>
        <p:nvSpPr>
          <p:cNvPr id="36898" name="円柱 1194"/>
          <p:cNvSpPr>
            <a:spLocks noChangeArrowheads="1"/>
          </p:cNvSpPr>
          <p:nvPr/>
        </p:nvSpPr>
        <p:spPr bwMode="auto">
          <a:xfrm>
            <a:off x="3800475" y="5127627"/>
            <a:ext cx="325438" cy="269875"/>
          </a:xfrm>
          <a:prstGeom prst="can">
            <a:avLst>
              <a:gd name="adj" fmla="val 25000"/>
            </a:avLst>
          </a:prstGeom>
          <a:solidFill>
            <a:schemeClr val="accent1"/>
          </a:solidFill>
          <a:ln w="9525" algn="ctr">
            <a:solidFill>
              <a:schemeClr val="tx1"/>
            </a:solidFill>
            <a:round/>
            <a:headEnd/>
            <a:tailEnd/>
          </a:ln>
          <a:effectLst>
            <a:prstShdw prst="shdw17" dist="17961" dir="2700000">
              <a:schemeClr val="bg2"/>
            </a:prstShdw>
          </a:effectLst>
        </p:spPr>
        <p:txBody>
          <a:bodyPr/>
          <a:lstStyle/>
          <a:p>
            <a:endParaRPr lang="ja-JP" altLang="en-US">
              <a:latin typeface="HGPｺﾞｼｯｸM" pitchFamily="50" charset="-128"/>
              <a:ea typeface="HGPｺﾞｼｯｸM" pitchFamily="50" charset="-128"/>
            </a:endParaRPr>
          </a:p>
        </p:txBody>
      </p:sp>
      <p:sp>
        <p:nvSpPr>
          <p:cNvPr id="1246" name="正方形/長方形 1245"/>
          <p:cNvSpPr/>
          <p:nvPr/>
        </p:nvSpPr>
        <p:spPr bwMode="auto">
          <a:xfrm>
            <a:off x="6919913" y="4841877"/>
            <a:ext cx="1079501" cy="606425"/>
          </a:xfrm>
          <a:prstGeom prst="rect">
            <a:avLst/>
          </a:prstGeom>
          <a:solidFill>
            <a:schemeClr val="bg1"/>
          </a:solidFill>
          <a:ln w="9525" cap="flat" cmpd="sng" algn="ctr">
            <a:solidFill>
              <a:schemeClr val="bg1">
                <a:lumMod val="50000"/>
              </a:schemeClr>
            </a:solidFill>
            <a:prstDash val="solid"/>
            <a:round/>
            <a:headEnd type="none" w="med" len="med"/>
            <a:tailEnd type="none" w="med" len="med"/>
          </a:ln>
          <a:effectLst>
            <a:prstShdw prst="shdw17" dist="17961" dir="2700000">
              <a:schemeClr val="bg2"/>
            </a:prstShdw>
          </a:effectLst>
        </p:spPr>
        <p:txBody>
          <a:bodyPr/>
          <a:lstStyle/>
          <a:p>
            <a:pPr>
              <a:defRPr/>
            </a:pPr>
            <a:r>
              <a:rPr lang="ja-JP" altLang="en-US" sz="1000" dirty="0">
                <a:latin typeface="HGPｺﾞｼｯｸM" pitchFamily="50" charset="-128"/>
                <a:ea typeface="HGPｺﾞｼｯｸM" pitchFamily="50" charset="-128"/>
              </a:rPr>
              <a:t>乳幼児医療</a:t>
            </a:r>
            <a:endParaRPr lang="en-US" altLang="ja-JP" sz="1000" dirty="0">
              <a:latin typeface="HGPｺﾞｼｯｸM" pitchFamily="50" charset="-128"/>
              <a:ea typeface="HGPｺﾞｼｯｸM" pitchFamily="50" charset="-128"/>
            </a:endParaRPr>
          </a:p>
          <a:p>
            <a:pPr>
              <a:defRPr/>
            </a:pPr>
            <a:r>
              <a:rPr lang="ja-JP" altLang="en-US" sz="1000" dirty="0">
                <a:latin typeface="HGPｺﾞｼｯｸM" pitchFamily="50" charset="-128"/>
                <a:ea typeface="HGPｺﾞｼｯｸM" pitchFamily="50" charset="-128"/>
              </a:rPr>
              <a:t>ユニット</a:t>
            </a:r>
          </a:p>
        </p:txBody>
      </p:sp>
      <p:sp>
        <p:nvSpPr>
          <p:cNvPr id="36900" name="円柱 1246"/>
          <p:cNvSpPr>
            <a:spLocks noChangeArrowheads="1"/>
          </p:cNvSpPr>
          <p:nvPr/>
        </p:nvSpPr>
        <p:spPr bwMode="auto">
          <a:xfrm>
            <a:off x="7437438" y="5122865"/>
            <a:ext cx="323850" cy="269875"/>
          </a:xfrm>
          <a:prstGeom prst="can">
            <a:avLst>
              <a:gd name="adj" fmla="val 25000"/>
            </a:avLst>
          </a:prstGeom>
          <a:solidFill>
            <a:schemeClr val="accent1"/>
          </a:solidFill>
          <a:ln w="9525" algn="ctr">
            <a:solidFill>
              <a:schemeClr val="tx1"/>
            </a:solidFill>
            <a:round/>
            <a:headEnd/>
            <a:tailEnd/>
          </a:ln>
          <a:effectLst>
            <a:prstShdw prst="shdw17" dist="17961" dir="2700000">
              <a:schemeClr val="bg2"/>
            </a:prstShdw>
          </a:effectLst>
        </p:spPr>
        <p:txBody>
          <a:bodyPr/>
          <a:lstStyle/>
          <a:p>
            <a:endParaRPr lang="ja-JP" altLang="en-US">
              <a:latin typeface="HGPｺﾞｼｯｸM" pitchFamily="50" charset="-128"/>
              <a:ea typeface="HGPｺﾞｼｯｸM" pitchFamily="50" charset="-128"/>
            </a:endParaRPr>
          </a:p>
        </p:txBody>
      </p:sp>
      <p:sp>
        <p:nvSpPr>
          <p:cNvPr id="1196" name="正方形/長方形 1195"/>
          <p:cNvSpPr/>
          <p:nvPr/>
        </p:nvSpPr>
        <p:spPr bwMode="auto">
          <a:xfrm>
            <a:off x="5240340" y="4494213"/>
            <a:ext cx="936625" cy="1416050"/>
          </a:xfrm>
          <a:prstGeom prst="rect">
            <a:avLst/>
          </a:prstGeom>
          <a:solidFill>
            <a:schemeClr val="accent3">
              <a:lumMod val="60000"/>
              <a:lumOff val="40000"/>
            </a:schemeClr>
          </a:solidFill>
          <a:ln w="9525" cap="flat" cmpd="sng" algn="ctr">
            <a:noFill/>
            <a:prstDash val="solid"/>
            <a:round/>
            <a:headEnd type="none" w="med" len="med"/>
            <a:tailEnd type="none" w="med" len="med"/>
          </a:ln>
          <a:effectLst>
            <a:prstShdw prst="shdw17" dist="17961" dir="2700000">
              <a:schemeClr val="bg2"/>
            </a:prstShdw>
          </a:effectLst>
        </p:spPr>
        <p:txBody>
          <a:bodyPr wrap="none" lIns="0" rIns="0" anchor="b"/>
          <a:lstStyle/>
          <a:p>
            <a:pPr algn="ctr">
              <a:defRPr/>
            </a:pPr>
            <a:r>
              <a:rPr lang="ja-JP" altLang="en-US" sz="1050" dirty="0">
                <a:latin typeface="HGPｺﾞｼｯｸM" pitchFamily="50" charset="-128"/>
                <a:ea typeface="HGPｺﾞｼｯｸM" pitchFamily="50" charset="-128"/>
              </a:rPr>
              <a:t>バックオフィス</a:t>
            </a:r>
            <a:endParaRPr lang="en-US" altLang="ja-JP" sz="1050" dirty="0">
              <a:latin typeface="HGPｺﾞｼｯｸM" pitchFamily="50" charset="-128"/>
              <a:ea typeface="HGPｺﾞｼｯｸM" pitchFamily="50" charset="-128"/>
            </a:endParaRPr>
          </a:p>
          <a:p>
            <a:pPr algn="ctr">
              <a:defRPr/>
            </a:pPr>
            <a:r>
              <a:rPr lang="ja-JP" altLang="en-US" sz="1050" dirty="0">
                <a:latin typeface="HGPｺﾞｼｯｸM" pitchFamily="50" charset="-128"/>
                <a:ea typeface="HGPｺﾞｼｯｸM" pitchFamily="50" charset="-128"/>
              </a:rPr>
              <a:t>連携基盤</a:t>
            </a:r>
          </a:p>
        </p:txBody>
      </p:sp>
      <p:pic>
        <p:nvPicPr>
          <p:cNvPr id="36902" name="Picture 1004"/>
          <p:cNvPicPr>
            <a:picLocks noChangeAspect="1" noChangeArrowheads="1"/>
          </p:cNvPicPr>
          <p:nvPr/>
        </p:nvPicPr>
        <p:blipFill>
          <a:blip r:embed="rId3" cstate="print"/>
          <a:srcRect/>
          <a:stretch>
            <a:fillRect/>
          </a:stretch>
        </p:blipFill>
        <p:spPr bwMode="auto">
          <a:xfrm>
            <a:off x="5861050" y="3906838"/>
            <a:ext cx="160338" cy="411162"/>
          </a:xfrm>
          <a:prstGeom prst="rect">
            <a:avLst/>
          </a:prstGeom>
          <a:noFill/>
          <a:ln w="9525">
            <a:noFill/>
            <a:miter lim="800000"/>
            <a:headEnd/>
            <a:tailEnd/>
          </a:ln>
        </p:spPr>
      </p:pic>
      <p:cxnSp>
        <p:nvCxnSpPr>
          <p:cNvPr id="36903" name="曲線コネクタ 1250"/>
          <p:cNvCxnSpPr>
            <a:cxnSpLocks noChangeShapeType="1"/>
            <a:stCxn id="0" idx="3"/>
            <a:endCxn id="36904" idx="0"/>
          </p:cNvCxnSpPr>
          <p:nvPr/>
        </p:nvCxnSpPr>
        <p:spPr bwMode="auto">
          <a:xfrm>
            <a:off x="6021390" y="4111625"/>
            <a:ext cx="1023937" cy="446088"/>
          </a:xfrm>
          <a:prstGeom prst="curvedConnector2">
            <a:avLst/>
          </a:prstGeom>
          <a:noFill/>
          <a:ln w="19050" algn="ctr">
            <a:solidFill>
              <a:srgbClr val="FF0000"/>
            </a:solidFill>
            <a:round/>
            <a:headEnd/>
            <a:tailEnd type="stealth" w="med" len="med"/>
          </a:ln>
          <a:effectLst>
            <a:prstShdw prst="shdw17" dist="17961" dir="2700000">
              <a:schemeClr val="bg2"/>
            </a:prstShdw>
          </a:effectLst>
        </p:spPr>
      </p:cxnSp>
      <p:sp>
        <p:nvSpPr>
          <p:cNvPr id="36904" name="正方形/長方形 1252"/>
          <p:cNvSpPr>
            <a:spLocks noChangeArrowheads="1"/>
          </p:cNvSpPr>
          <p:nvPr/>
        </p:nvSpPr>
        <p:spPr bwMode="auto">
          <a:xfrm>
            <a:off x="6919913" y="4557715"/>
            <a:ext cx="252412" cy="257175"/>
          </a:xfrm>
          <a:prstGeom prst="rect">
            <a:avLst/>
          </a:prstGeom>
          <a:noFill/>
          <a:ln w="9525" algn="ctr">
            <a:noFill/>
            <a:round/>
            <a:headEnd/>
            <a:tailEnd/>
          </a:ln>
          <a:effectLst>
            <a:prstShdw prst="shdw17" dist="17961" dir="2700000">
              <a:schemeClr val="bg2"/>
            </a:prstShdw>
          </a:effectLst>
        </p:spPr>
        <p:txBody>
          <a:bodyPr/>
          <a:lstStyle/>
          <a:p>
            <a:endParaRPr lang="ja-JP" altLang="en-US">
              <a:latin typeface="HGPｺﾞｼｯｸM" pitchFamily="50" charset="-128"/>
              <a:ea typeface="HGPｺﾞｼｯｸM" pitchFamily="50" charset="-128"/>
            </a:endParaRPr>
          </a:p>
        </p:txBody>
      </p:sp>
      <p:sp>
        <p:nvSpPr>
          <p:cNvPr id="36905" name="メモ 1249"/>
          <p:cNvSpPr>
            <a:spLocks noChangeArrowheads="1"/>
          </p:cNvSpPr>
          <p:nvPr/>
        </p:nvSpPr>
        <p:spPr bwMode="auto">
          <a:xfrm>
            <a:off x="6105526" y="3889377"/>
            <a:ext cx="431800" cy="403225"/>
          </a:xfrm>
          <a:prstGeom prst="foldedCorner">
            <a:avLst>
              <a:gd name="adj" fmla="val 16667"/>
            </a:avLst>
          </a:prstGeom>
          <a:solidFill>
            <a:schemeClr val="bg1"/>
          </a:solidFill>
          <a:ln w="9525" algn="ctr">
            <a:solidFill>
              <a:schemeClr val="tx1"/>
            </a:solidFill>
            <a:round/>
            <a:headEnd/>
            <a:tailEnd/>
          </a:ln>
          <a:effectLst>
            <a:prstShdw prst="shdw17" dist="17961" dir="2700000">
              <a:schemeClr val="bg2"/>
            </a:prstShdw>
          </a:effectLst>
        </p:spPr>
        <p:txBody>
          <a:bodyPr wrap="none" lIns="0" rIns="0"/>
          <a:lstStyle/>
          <a:p>
            <a:pPr algn="ctr"/>
            <a:r>
              <a:rPr lang="ja-JP" altLang="en-US" sz="1000">
                <a:latin typeface="HGPｺﾞｼｯｸM" pitchFamily="50" charset="-128"/>
                <a:ea typeface="HGPｺﾞｼｯｸM" pitchFamily="50" charset="-128"/>
              </a:rPr>
              <a:t>認定</a:t>
            </a:r>
            <a:endParaRPr lang="en-US" altLang="ja-JP" sz="1000">
              <a:latin typeface="HGPｺﾞｼｯｸM" pitchFamily="50" charset="-128"/>
              <a:ea typeface="HGPｺﾞｼｯｸM" pitchFamily="50" charset="-128"/>
            </a:endParaRPr>
          </a:p>
          <a:p>
            <a:pPr algn="ctr"/>
            <a:r>
              <a:rPr lang="ja-JP" altLang="en-US" sz="1000">
                <a:latin typeface="HGPｺﾞｼｯｸM" pitchFamily="50" charset="-128"/>
                <a:ea typeface="HGPｺﾞｼｯｸM" pitchFamily="50" charset="-128"/>
              </a:rPr>
              <a:t>申請書</a:t>
            </a:r>
          </a:p>
        </p:txBody>
      </p:sp>
      <p:pic>
        <p:nvPicPr>
          <p:cNvPr id="36906" name="Picture 1211" descr="C:\Program Files (x86)\Microsoft Office\MEDIA\CAGCAT10\j0195384.wmf"/>
          <p:cNvPicPr>
            <a:picLocks noChangeAspect="1" noChangeArrowheads="1"/>
          </p:cNvPicPr>
          <p:nvPr/>
        </p:nvPicPr>
        <p:blipFill>
          <a:blip r:embed="rId4" cstate="print"/>
          <a:srcRect/>
          <a:stretch>
            <a:fillRect/>
          </a:stretch>
        </p:blipFill>
        <p:spPr bwMode="auto">
          <a:xfrm>
            <a:off x="7843839" y="4826000"/>
            <a:ext cx="430212" cy="438150"/>
          </a:xfrm>
          <a:prstGeom prst="rect">
            <a:avLst/>
          </a:prstGeom>
          <a:noFill/>
          <a:ln w="9525">
            <a:noFill/>
            <a:miter lim="800000"/>
            <a:headEnd/>
            <a:tailEnd/>
          </a:ln>
        </p:spPr>
      </p:pic>
      <p:cxnSp>
        <p:nvCxnSpPr>
          <p:cNvPr id="36907" name="直線矢印コネクタ 1202"/>
          <p:cNvCxnSpPr>
            <a:cxnSpLocks noChangeShapeType="1"/>
            <a:stCxn id="0" idx="1"/>
          </p:cNvCxnSpPr>
          <p:nvPr/>
        </p:nvCxnSpPr>
        <p:spPr bwMode="auto">
          <a:xfrm flipH="1" flipV="1">
            <a:off x="4232275" y="5045075"/>
            <a:ext cx="3611563" cy="0"/>
          </a:xfrm>
          <a:prstGeom prst="straightConnector1">
            <a:avLst/>
          </a:prstGeom>
          <a:noFill/>
          <a:ln w="9525" algn="ctr">
            <a:solidFill>
              <a:srgbClr val="FF0000"/>
            </a:solidFill>
            <a:round/>
            <a:headEnd/>
            <a:tailEnd type="arrow" w="med" len="med"/>
          </a:ln>
          <a:effectLst>
            <a:prstShdw prst="shdw17" dist="17961" dir="2700000">
              <a:schemeClr val="bg2"/>
            </a:prstShdw>
          </a:effectLst>
        </p:spPr>
      </p:cxnSp>
      <p:cxnSp>
        <p:nvCxnSpPr>
          <p:cNvPr id="36908" name="直線矢印コネクタ 1206"/>
          <p:cNvCxnSpPr>
            <a:cxnSpLocks noChangeShapeType="1"/>
          </p:cNvCxnSpPr>
          <p:nvPr/>
        </p:nvCxnSpPr>
        <p:spPr bwMode="auto">
          <a:xfrm>
            <a:off x="4232276" y="5300663"/>
            <a:ext cx="3205163" cy="0"/>
          </a:xfrm>
          <a:prstGeom prst="straightConnector1">
            <a:avLst/>
          </a:prstGeom>
          <a:noFill/>
          <a:ln w="9525" algn="ctr">
            <a:solidFill>
              <a:srgbClr val="FF0000"/>
            </a:solidFill>
            <a:round/>
            <a:headEnd/>
            <a:tailEnd type="arrow" w="med" len="med"/>
          </a:ln>
          <a:effectLst>
            <a:prstShdw prst="shdw17" dist="17961" dir="2700000">
              <a:schemeClr val="bg2"/>
            </a:prstShdw>
          </a:effectLst>
        </p:spPr>
      </p:cxnSp>
      <p:sp>
        <p:nvSpPr>
          <p:cNvPr id="36909" name="テキスト ボックス 1207"/>
          <p:cNvSpPr txBox="1">
            <a:spLocks noChangeArrowheads="1"/>
          </p:cNvSpPr>
          <p:nvPr/>
        </p:nvSpPr>
        <p:spPr bwMode="auto">
          <a:xfrm>
            <a:off x="4614864" y="4799014"/>
            <a:ext cx="697627" cy="246221"/>
          </a:xfrm>
          <a:prstGeom prst="rect">
            <a:avLst/>
          </a:prstGeom>
          <a:noFill/>
          <a:ln w="9525">
            <a:noFill/>
            <a:miter lim="800000"/>
            <a:headEnd/>
            <a:tailEnd/>
          </a:ln>
        </p:spPr>
        <p:txBody>
          <a:bodyPr wrap="none">
            <a:spAutoFit/>
          </a:bodyPr>
          <a:lstStyle/>
          <a:p>
            <a:r>
              <a:rPr kumimoji="1" lang="ja-JP" altLang="en-US" sz="1000">
                <a:latin typeface="HGPｺﾞｼｯｸM" pitchFamily="50" charset="-128"/>
                <a:ea typeface="HGPｺﾞｼｯｸM" pitchFamily="50" charset="-128"/>
              </a:rPr>
              <a:t>照会依頼</a:t>
            </a:r>
          </a:p>
        </p:txBody>
      </p:sp>
      <p:sp>
        <p:nvSpPr>
          <p:cNvPr id="36910" name="テキスト ボックス 1270"/>
          <p:cNvSpPr txBox="1">
            <a:spLocks noChangeArrowheads="1"/>
          </p:cNvSpPr>
          <p:nvPr/>
        </p:nvSpPr>
        <p:spPr bwMode="auto">
          <a:xfrm>
            <a:off x="4492442" y="5300663"/>
            <a:ext cx="825867" cy="400110"/>
          </a:xfrm>
          <a:prstGeom prst="rect">
            <a:avLst/>
          </a:prstGeom>
          <a:noFill/>
          <a:ln w="9525">
            <a:noFill/>
            <a:miter lim="800000"/>
            <a:headEnd/>
            <a:tailEnd/>
          </a:ln>
        </p:spPr>
        <p:txBody>
          <a:bodyPr wrap="none">
            <a:spAutoFit/>
          </a:bodyPr>
          <a:lstStyle/>
          <a:p>
            <a:pPr algn="ctr"/>
            <a:r>
              <a:rPr kumimoji="1" lang="ja-JP" altLang="en-US" sz="1000">
                <a:latin typeface="HGPｺﾞｼｯｸM" pitchFamily="50" charset="-128"/>
                <a:ea typeface="HGPｺﾞｼｯｸM" pitchFamily="50" charset="-128"/>
              </a:rPr>
              <a:t>照会応答</a:t>
            </a:r>
            <a:endParaRPr kumimoji="1" lang="en-US" altLang="ja-JP" sz="1000">
              <a:latin typeface="HGPｺﾞｼｯｸM" pitchFamily="50" charset="-128"/>
              <a:ea typeface="HGPｺﾞｼｯｸM" pitchFamily="50" charset="-128"/>
            </a:endParaRPr>
          </a:p>
          <a:p>
            <a:pPr algn="ctr"/>
            <a:r>
              <a:rPr kumimoji="1" lang="ja-JP" altLang="en-US" sz="1000">
                <a:latin typeface="HGPｺﾞｼｯｸM" pitchFamily="50" charset="-128"/>
                <a:ea typeface="HGPｺﾞｼｯｸM" pitchFamily="50" charset="-128"/>
              </a:rPr>
              <a:t>（所得情報）</a:t>
            </a:r>
          </a:p>
        </p:txBody>
      </p:sp>
      <p:sp>
        <p:nvSpPr>
          <p:cNvPr id="1272" name="円形吹き出し 1271"/>
          <p:cNvSpPr/>
          <p:nvPr/>
        </p:nvSpPr>
        <p:spPr bwMode="auto">
          <a:xfrm>
            <a:off x="7485064" y="3282952"/>
            <a:ext cx="1355725" cy="722313"/>
          </a:xfrm>
          <a:prstGeom prst="wedgeEllipseCallout">
            <a:avLst>
              <a:gd name="adj1" fmla="val -118913"/>
              <a:gd name="adj2" fmla="val 47718"/>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wrap="none" lIns="0" rIns="0" anchor="ctr"/>
          <a:lstStyle/>
          <a:p>
            <a:pPr>
              <a:defRPr/>
            </a:pPr>
            <a:r>
              <a:rPr lang="ja-JP" altLang="en-US" sz="1200" dirty="0">
                <a:solidFill>
                  <a:schemeClr val="tx1"/>
                </a:solidFill>
                <a:latin typeface="HGPｺﾞｼｯｸM" pitchFamily="50" charset="-128"/>
                <a:ea typeface="HGPｺﾞｼｯｸM" pitchFamily="50" charset="-128"/>
              </a:rPr>
              <a:t>所得証明書の</a:t>
            </a:r>
            <a:endParaRPr lang="en-US" altLang="ja-JP" sz="1200" dirty="0">
              <a:solidFill>
                <a:schemeClr val="tx1"/>
              </a:solidFill>
              <a:latin typeface="HGPｺﾞｼｯｸM" pitchFamily="50" charset="-128"/>
              <a:ea typeface="HGPｺﾞｼｯｸM" pitchFamily="50" charset="-128"/>
            </a:endParaRPr>
          </a:p>
          <a:p>
            <a:pPr>
              <a:defRPr/>
            </a:pPr>
            <a:r>
              <a:rPr lang="ja-JP" altLang="en-US" sz="1200" dirty="0">
                <a:solidFill>
                  <a:schemeClr val="tx1"/>
                </a:solidFill>
                <a:latin typeface="HGPｺﾞｼｯｸM" pitchFamily="50" charset="-128"/>
                <a:ea typeface="HGPｺﾞｼｯｸM" pitchFamily="50" charset="-128"/>
              </a:rPr>
              <a:t>添付は不要。</a:t>
            </a:r>
          </a:p>
        </p:txBody>
      </p:sp>
      <p:sp>
        <p:nvSpPr>
          <p:cNvPr id="1273" name="円形吹き出し 1272"/>
          <p:cNvSpPr/>
          <p:nvPr/>
        </p:nvSpPr>
        <p:spPr bwMode="auto">
          <a:xfrm>
            <a:off x="4151313" y="3687765"/>
            <a:ext cx="1593850" cy="820737"/>
          </a:xfrm>
          <a:prstGeom prst="wedgeEllipseCallout">
            <a:avLst>
              <a:gd name="adj1" fmla="val -8991"/>
              <a:gd name="adj2" fmla="val 86694"/>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wrap="none" lIns="0" rIns="0" anchor="ctr"/>
          <a:lstStyle/>
          <a:p>
            <a:pPr>
              <a:defRPr/>
            </a:pPr>
            <a:r>
              <a:rPr lang="ja-JP" altLang="en-US" sz="1200" dirty="0">
                <a:solidFill>
                  <a:schemeClr val="tx1"/>
                </a:solidFill>
                <a:latin typeface="HGPｺﾞｼｯｸM" pitchFamily="50" charset="-128"/>
                <a:ea typeface="HGPｺﾞｼｯｸM" pitchFamily="50" charset="-128"/>
              </a:rPr>
              <a:t>所得情報は、直接、</a:t>
            </a:r>
            <a:endParaRPr lang="en-US" altLang="ja-JP" sz="1200" dirty="0">
              <a:solidFill>
                <a:schemeClr val="tx1"/>
              </a:solidFill>
              <a:latin typeface="HGPｺﾞｼｯｸM" pitchFamily="50" charset="-128"/>
              <a:ea typeface="HGPｺﾞｼｯｸM" pitchFamily="50" charset="-128"/>
            </a:endParaRPr>
          </a:p>
          <a:p>
            <a:pPr>
              <a:defRPr/>
            </a:pPr>
            <a:r>
              <a:rPr lang="ja-JP" altLang="en-US" sz="1200" dirty="0">
                <a:solidFill>
                  <a:schemeClr val="tx1"/>
                </a:solidFill>
                <a:latin typeface="HGPｺﾞｼｯｸM" pitchFamily="50" charset="-128"/>
                <a:ea typeface="HGPｺﾞｼｯｸM" pitchFamily="50" charset="-128"/>
              </a:rPr>
              <a:t>他の市町村から</a:t>
            </a:r>
            <a:endParaRPr lang="en-US" altLang="ja-JP" sz="1200" dirty="0">
              <a:solidFill>
                <a:schemeClr val="tx1"/>
              </a:solidFill>
              <a:latin typeface="HGPｺﾞｼｯｸM" pitchFamily="50" charset="-128"/>
              <a:ea typeface="HGPｺﾞｼｯｸM" pitchFamily="50" charset="-128"/>
            </a:endParaRPr>
          </a:p>
          <a:p>
            <a:pPr>
              <a:defRPr/>
            </a:pPr>
            <a:r>
              <a:rPr lang="ja-JP" altLang="en-US" sz="1200" dirty="0">
                <a:solidFill>
                  <a:schemeClr val="tx1"/>
                </a:solidFill>
                <a:latin typeface="HGPｺﾞｼｯｸM" pitchFamily="50" charset="-128"/>
                <a:ea typeface="HGPｺﾞｼｯｸM" pitchFamily="50" charset="-128"/>
              </a:rPr>
              <a:t>照会する。</a:t>
            </a:r>
          </a:p>
        </p:txBody>
      </p:sp>
      <p:sp>
        <p:nvSpPr>
          <p:cNvPr id="49" name="スライド番号プレースホルダ 48"/>
          <p:cNvSpPr>
            <a:spLocks noGrp="1"/>
          </p:cNvSpPr>
          <p:nvPr>
            <p:ph type="sldNum" sz="quarter" idx="12"/>
          </p:nvPr>
        </p:nvSpPr>
        <p:spPr/>
        <p:txBody>
          <a:bodyPr/>
          <a:lstStyle/>
          <a:p>
            <a:pPr>
              <a:defRPr/>
            </a:pPr>
            <a:fld id="{D621E1BB-622A-4911-850A-7B92612ABE57}" type="slidenum">
              <a:rPr lang="ja-JP" altLang="en-US" smtClean="0"/>
              <a:pPr>
                <a:defRPr/>
              </a:pPr>
              <a:t>33</a:t>
            </a:fld>
            <a:endParaRPr lang="en-US" altLang="ja-JP"/>
          </a:p>
        </p:txBody>
      </p:sp>
      <p:sp>
        <p:nvSpPr>
          <p:cNvPr id="51" name="Rectangle 2"/>
          <p:cNvSpPr txBox="1">
            <a:spLocks noChangeArrowheads="1"/>
          </p:cNvSpPr>
          <p:nvPr/>
        </p:nvSpPr>
        <p:spPr bwMode="auto">
          <a:xfrm>
            <a:off x="495300" y="404813"/>
            <a:ext cx="9410700" cy="792162"/>
          </a:xfrm>
          <a:prstGeom prst="rect">
            <a:avLst/>
          </a:prstGeom>
          <a:noFill/>
          <a:ln>
            <a:miter lim="800000"/>
            <a:headEnd/>
            <a:tailEnd/>
          </a:ln>
        </p:spPr>
        <p:txBody>
          <a:bodyPr vert="horz" wrap="square" lIns="91440" tIns="45720" rIns="91440" bIns="45720" numCol="1" anchor="ctr" anchorCtr="0" compatLnSpc="1">
            <a:prstTxWarp prst="textNoShape">
              <a:avLst/>
            </a:prstTxWarp>
          </a:bodyPr>
          <a:lstStyle/>
          <a:p>
            <a:pPr eaLnBrk="1" hangingPunct="1"/>
            <a:r>
              <a:rPr lang="ja-JP" altLang="en-US" sz="2800" b="1" dirty="0" smtClean="0">
                <a:latin typeface="HGPｺﾞｼｯｸM" pitchFamily="50" charset="-128"/>
                <a:ea typeface="HGPｺﾞｼｯｸM" pitchFamily="50" charset="-128"/>
              </a:rPr>
              <a:t>９</a:t>
            </a:r>
            <a:r>
              <a:rPr lang="ja-JP" altLang="ja-JP" sz="2800" b="1" dirty="0" smtClean="0">
                <a:latin typeface="HGPｺﾞｼｯｸM" pitchFamily="50" charset="-128"/>
                <a:ea typeface="HGPｺﾞｼｯｸM" pitchFamily="50" charset="-128"/>
              </a:rPr>
              <a:t>．</a:t>
            </a:r>
            <a:r>
              <a:rPr lang="ja-JP" altLang="en-US" sz="2800" b="1" dirty="0" smtClean="0">
                <a:latin typeface="HGPｺﾞｼｯｸM" pitchFamily="50" charset="-128"/>
                <a:ea typeface="HGPｺﾞｼｯｸM" pitchFamily="50" charset="-128"/>
              </a:rPr>
              <a:t>業務プロセスの改善</a:t>
            </a:r>
            <a:r>
              <a:rPr lang="ja-JP" altLang="en-US" sz="2800" dirty="0" smtClean="0">
                <a:latin typeface="HGPｺﾞｼｯｸM" pitchFamily="50" charset="-128"/>
                <a:ea typeface="HGPｺﾞｼｯｸM" pitchFamily="50" charset="-128"/>
              </a:rPr>
              <a:t>　</a:t>
            </a:r>
            <a:r>
              <a:rPr lang="ja-JP" altLang="en-US" b="1" dirty="0" smtClean="0">
                <a:latin typeface="HGPｺﾞｼｯｸM" pitchFamily="50" charset="-128"/>
                <a:ea typeface="HGPｺﾞｼｯｸM" pitchFamily="50" charset="-128"/>
              </a:rPr>
              <a:t>～事例②：地域情報プラットフォーム活用推進事業より③～</a:t>
            </a:r>
            <a:endParaRPr kumimoji="1" lang="ja-JP" altLang="ja-JP" b="1" i="0" u="none" strike="noStrike" kern="0" cap="none" spc="0" normalizeH="0" baseline="0" noProof="0" dirty="0" smtClean="0">
              <a:ln>
                <a:noFill/>
              </a:ln>
              <a:solidFill>
                <a:schemeClr val="tx1"/>
              </a:solidFill>
              <a:effectLst/>
              <a:uLnTx/>
              <a:uFillTx/>
              <a:latin typeface="HGPｺﾞｼｯｸM" pitchFamily="50" charset="-128"/>
              <a:ea typeface="HGPｺﾞｼｯｸM" pitchFamily="50" charset="-128"/>
              <a:cs typeface="+mj-cs"/>
            </a:endParaRPr>
          </a:p>
        </p:txBody>
      </p:sp>
      <p:sp>
        <p:nvSpPr>
          <p:cNvPr id="52" name="フッター プレースホルダ 50"/>
          <p:cNvSpPr txBox="1">
            <a:spLocks/>
          </p:cNvSpPr>
          <p:nvPr/>
        </p:nvSpPr>
        <p:spPr>
          <a:xfrm>
            <a:off x="3002784" y="6417360"/>
            <a:ext cx="3900433" cy="252000"/>
          </a:xfrm>
          <a:prstGeom prst="rect">
            <a:avLst/>
          </a:prstGeom>
        </p:spPr>
        <p:txBody>
          <a:bodyPr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ja-JP" sz="1000" b="0" i="0" u="none" strike="noStrike" kern="1200" cap="none" spc="0" normalizeH="0" baseline="0" noProof="0" smtClean="0">
                <a:ln>
                  <a:noFill/>
                </a:ln>
                <a:solidFill>
                  <a:schemeClr val="tx1"/>
                </a:solidFill>
                <a:effectLst/>
                <a:uLnTx/>
                <a:uFillTx/>
                <a:latin typeface="+mj-ea"/>
                <a:ea typeface="+mj-ea"/>
                <a:cs typeface="+mn-cs"/>
              </a:rPr>
              <a:t>4-1 </a:t>
            </a:r>
            <a:r>
              <a:rPr kumimoji="0" lang="ja-JP" altLang="en-US" sz="1000" b="0" i="0" u="none" strike="noStrike" kern="1200" cap="none" spc="0" normalizeH="0" baseline="0" noProof="0" smtClean="0">
                <a:ln>
                  <a:noFill/>
                </a:ln>
                <a:solidFill>
                  <a:schemeClr val="tx1"/>
                </a:solidFill>
                <a:effectLst/>
                <a:uLnTx/>
                <a:uFillTx/>
                <a:latin typeface="+mj-ea"/>
                <a:ea typeface="+mj-ea"/>
                <a:cs typeface="+mn-cs"/>
              </a:rPr>
              <a:t>住民視点の行政サービス提供に向けた業務分析手法</a:t>
            </a:r>
            <a:endParaRPr kumimoji="0" lang="en-US" altLang="ja-JP" sz="1000" b="0" i="0" u="none" strike="noStrike" kern="1200" cap="none" spc="0" normalizeH="0" baseline="0" noProof="0" dirty="0">
              <a:ln>
                <a:noFill/>
              </a:ln>
              <a:solidFill>
                <a:schemeClr val="tx1"/>
              </a:solidFill>
              <a:effectLst/>
              <a:uLnTx/>
              <a:uFillTx/>
              <a:latin typeface="+mj-ea"/>
              <a:ea typeface="+mj-ea"/>
              <a:cs typeface="+mn-cs"/>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角丸四角形 54"/>
          <p:cNvSpPr/>
          <p:nvPr/>
        </p:nvSpPr>
        <p:spPr bwMode="auto">
          <a:xfrm>
            <a:off x="2203451" y="2276475"/>
            <a:ext cx="1319213" cy="3867150"/>
          </a:xfrm>
          <a:prstGeom prst="roundRect">
            <a:avLst/>
          </a:prstGeom>
          <a:solidFill>
            <a:schemeClr val="bg1"/>
          </a:solidFill>
          <a:ln w="9525" cap="flat" cmpd="sng" algn="ctr">
            <a:solidFill>
              <a:schemeClr val="bg1">
                <a:lumMod val="50000"/>
              </a:schemeClr>
            </a:solidFill>
            <a:prstDash val="solid"/>
            <a:round/>
            <a:headEnd type="none" w="med" len="med"/>
            <a:tailEnd type="none" w="med" len="med"/>
          </a:ln>
          <a:effectLst>
            <a:prstShdw prst="shdw17" dist="17961" dir="2700000">
              <a:schemeClr val="bg2"/>
            </a:prstShdw>
          </a:effectLst>
        </p:spPr>
        <p:txBody>
          <a:bodyPr/>
          <a:lstStyle/>
          <a:p>
            <a:pPr>
              <a:defRPr/>
            </a:pPr>
            <a:endParaRPr lang="ja-JP" altLang="en-US">
              <a:latin typeface="HGPｺﾞｼｯｸM" pitchFamily="50" charset="-128"/>
              <a:ea typeface="HGPｺﾞｼｯｸM" pitchFamily="50" charset="-128"/>
            </a:endParaRPr>
          </a:p>
        </p:txBody>
      </p:sp>
      <p:sp>
        <p:nvSpPr>
          <p:cNvPr id="56" name="正方形/長方形 55"/>
          <p:cNvSpPr/>
          <p:nvPr/>
        </p:nvSpPr>
        <p:spPr bwMode="auto">
          <a:xfrm>
            <a:off x="4945063" y="2276477"/>
            <a:ext cx="3829050" cy="974725"/>
          </a:xfrm>
          <a:prstGeom prst="rect">
            <a:avLst/>
          </a:prstGeom>
          <a:solidFill>
            <a:schemeClr val="accent4">
              <a:lumMod val="40000"/>
              <a:lumOff val="60000"/>
            </a:schemeClr>
          </a:solidFill>
          <a:ln w="9525" cap="flat" cmpd="sng" algn="ctr">
            <a:solidFill>
              <a:schemeClr val="accent4">
                <a:lumMod val="60000"/>
                <a:lumOff val="40000"/>
              </a:schemeClr>
            </a:solidFill>
            <a:prstDash val="solid"/>
            <a:round/>
            <a:headEnd type="none" w="med" len="med"/>
            <a:tailEnd type="none" w="med" len="med"/>
          </a:ln>
          <a:effectLst>
            <a:prstShdw prst="shdw17" dist="17961" dir="2700000">
              <a:schemeClr val="bg2"/>
            </a:prstShdw>
          </a:effectLst>
        </p:spPr>
        <p:txBody>
          <a:bodyPr/>
          <a:lstStyle/>
          <a:p>
            <a:pPr>
              <a:defRPr/>
            </a:pPr>
            <a:endParaRPr lang="ja-JP" altLang="en-US">
              <a:latin typeface="HGPｺﾞｼｯｸM" pitchFamily="50" charset="-128"/>
              <a:ea typeface="HGPｺﾞｼｯｸM" pitchFamily="50" charset="-128"/>
            </a:endParaRPr>
          </a:p>
        </p:txBody>
      </p:sp>
      <p:sp>
        <p:nvSpPr>
          <p:cNvPr id="57" name="正方形/長方形 56"/>
          <p:cNvSpPr/>
          <p:nvPr/>
        </p:nvSpPr>
        <p:spPr bwMode="auto">
          <a:xfrm>
            <a:off x="4941888" y="3490915"/>
            <a:ext cx="3829050" cy="974725"/>
          </a:xfrm>
          <a:prstGeom prst="rect">
            <a:avLst/>
          </a:prstGeom>
          <a:solidFill>
            <a:schemeClr val="accent4">
              <a:lumMod val="40000"/>
              <a:lumOff val="60000"/>
            </a:schemeClr>
          </a:solidFill>
          <a:ln w="9525" cap="flat" cmpd="sng" algn="ctr">
            <a:solidFill>
              <a:schemeClr val="accent4">
                <a:lumMod val="60000"/>
                <a:lumOff val="40000"/>
              </a:schemeClr>
            </a:solidFill>
            <a:prstDash val="solid"/>
            <a:round/>
            <a:headEnd type="none" w="med" len="med"/>
            <a:tailEnd type="none" w="med" len="med"/>
          </a:ln>
          <a:effectLst>
            <a:prstShdw prst="shdw17" dist="17961" dir="2700000">
              <a:schemeClr val="bg2"/>
            </a:prstShdw>
          </a:effectLst>
        </p:spPr>
        <p:txBody>
          <a:bodyPr/>
          <a:lstStyle/>
          <a:p>
            <a:pPr>
              <a:defRPr/>
            </a:pPr>
            <a:endParaRPr lang="ja-JP" altLang="en-US">
              <a:latin typeface="HGPｺﾞｼｯｸM" pitchFamily="50" charset="-128"/>
              <a:ea typeface="HGPｺﾞｼｯｸM" pitchFamily="50" charset="-128"/>
            </a:endParaRPr>
          </a:p>
        </p:txBody>
      </p:sp>
      <p:sp>
        <p:nvSpPr>
          <p:cNvPr id="58" name="正方形/長方形 57"/>
          <p:cNvSpPr/>
          <p:nvPr/>
        </p:nvSpPr>
        <p:spPr bwMode="auto">
          <a:xfrm>
            <a:off x="4941888" y="4892677"/>
            <a:ext cx="3829050" cy="974725"/>
          </a:xfrm>
          <a:prstGeom prst="rect">
            <a:avLst/>
          </a:prstGeom>
          <a:solidFill>
            <a:schemeClr val="accent4">
              <a:lumMod val="40000"/>
              <a:lumOff val="60000"/>
            </a:schemeClr>
          </a:solidFill>
          <a:ln w="9525" cap="flat" cmpd="sng" algn="ctr">
            <a:solidFill>
              <a:schemeClr val="accent4">
                <a:lumMod val="60000"/>
                <a:lumOff val="40000"/>
              </a:schemeClr>
            </a:solidFill>
            <a:prstDash val="solid"/>
            <a:round/>
            <a:headEnd type="none" w="med" len="med"/>
            <a:tailEnd type="none" w="med" len="med"/>
          </a:ln>
          <a:effectLst>
            <a:prstShdw prst="shdw17" dist="17961" dir="2700000">
              <a:schemeClr val="bg2"/>
            </a:prstShdw>
          </a:effectLst>
        </p:spPr>
        <p:txBody>
          <a:bodyPr/>
          <a:lstStyle/>
          <a:p>
            <a:pPr>
              <a:defRPr/>
            </a:pPr>
            <a:endParaRPr lang="ja-JP" altLang="en-US">
              <a:latin typeface="HGPｺﾞｼｯｸM" pitchFamily="50" charset="-128"/>
              <a:ea typeface="HGPｺﾞｼｯｸM" pitchFamily="50" charset="-128"/>
            </a:endParaRPr>
          </a:p>
        </p:txBody>
      </p:sp>
      <p:pic>
        <p:nvPicPr>
          <p:cNvPr id="37894" name="Picture 142"/>
          <p:cNvPicPr>
            <a:picLocks noChangeAspect="1" noChangeArrowheads="1"/>
          </p:cNvPicPr>
          <p:nvPr/>
        </p:nvPicPr>
        <p:blipFill>
          <a:blip r:embed="rId3" cstate="print"/>
          <a:srcRect/>
          <a:stretch>
            <a:fillRect/>
          </a:stretch>
        </p:blipFill>
        <p:spPr bwMode="auto">
          <a:xfrm>
            <a:off x="2501901" y="3933825"/>
            <a:ext cx="722313" cy="723900"/>
          </a:xfrm>
          <a:prstGeom prst="rect">
            <a:avLst/>
          </a:prstGeom>
          <a:noFill/>
          <a:ln w="9525">
            <a:noFill/>
            <a:miter lim="800000"/>
            <a:headEnd/>
            <a:tailEnd/>
          </a:ln>
        </p:spPr>
      </p:pic>
      <p:pic>
        <p:nvPicPr>
          <p:cNvPr id="37895" name="Picture 147"/>
          <p:cNvPicPr>
            <a:picLocks noChangeAspect="1" noChangeArrowheads="1"/>
          </p:cNvPicPr>
          <p:nvPr/>
        </p:nvPicPr>
        <p:blipFill>
          <a:blip r:embed="rId4" cstate="print"/>
          <a:srcRect/>
          <a:stretch>
            <a:fillRect/>
          </a:stretch>
        </p:blipFill>
        <p:spPr bwMode="auto">
          <a:xfrm>
            <a:off x="2528889" y="5091115"/>
            <a:ext cx="669925" cy="669925"/>
          </a:xfrm>
          <a:prstGeom prst="rect">
            <a:avLst/>
          </a:prstGeom>
          <a:noFill/>
          <a:ln w="9525">
            <a:noFill/>
            <a:miter lim="800000"/>
            <a:headEnd/>
            <a:tailEnd/>
          </a:ln>
        </p:spPr>
      </p:pic>
      <p:sp>
        <p:nvSpPr>
          <p:cNvPr id="37896" name="テキスト ボックス 60"/>
          <p:cNvSpPr txBox="1">
            <a:spLocks noChangeArrowheads="1"/>
          </p:cNvSpPr>
          <p:nvPr/>
        </p:nvSpPr>
        <p:spPr bwMode="auto">
          <a:xfrm>
            <a:off x="2203451" y="3260726"/>
            <a:ext cx="1319213" cy="600164"/>
          </a:xfrm>
          <a:prstGeom prst="rect">
            <a:avLst/>
          </a:prstGeom>
          <a:noFill/>
          <a:ln w="9525">
            <a:noFill/>
            <a:miter lim="800000"/>
            <a:headEnd/>
            <a:tailEnd/>
          </a:ln>
        </p:spPr>
        <p:txBody>
          <a:bodyPr>
            <a:spAutoFit/>
          </a:bodyPr>
          <a:lstStyle/>
          <a:p>
            <a:r>
              <a:rPr kumimoji="1" lang="en-US" altLang="ja-JP" sz="1100">
                <a:latin typeface="HGPｺﾞｼｯｸM" pitchFamily="50" charset="-128"/>
                <a:ea typeface="HGPｺﾞｼｯｸM" pitchFamily="50" charset="-128"/>
              </a:rPr>
              <a:t>※</a:t>
            </a:r>
            <a:r>
              <a:rPr kumimoji="1" lang="ja-JP" altLang="en-US" sz="1100">
                <a:latin typeface="HGPｺﾞｼｯｸM" pitchFamily="50" charset="-128"/>
                <a:ea typeface="HGPｺﾞｼｯｸM" pitchFamily="50" charset="-128"/>
              </a:rPr>
              <a:t>Ｚ県Ｘ市在住</a:t>
            </a:r>
            <a:endParaRPr kumimoji="1" lang="en-US" altLang="ja-JP" sz="1100">
              <a:latin typeface="HGPｺﾞｼｯｸM" pitchFamily="50" charset="-128"/>
              <a:ea typeface="HGPｺﾞｼｯｸM" pitchFamily="50" charset="-128"/>
            </a:endParaRPr>
          </a:p>
          <a:p>
            <a:endParaRPr kumimoji="1" lang="en-US" altLang="ja-JP" sz="1100">
              <a:latin typeface="HGPｺﾞｼｯｸM" pitchFamily="50" charset="-128"/>
              <a:ea typeface="HGPｺﾞｼｯｸM" pitchFamily="50" charset="-128"/>
            </a:endParaRPr>
          </a:p>
          <a:p>
            <a:r>
              <a:rPr kumimoji="1" lang="en-US" altLang="ja-JP" sz="1100">
                <a:latin typeface="HGPｺﾞｼｯｸM" pitchFamily="50" charset="-128"/>
                <a:ea typeface="HGPｺﾞｼｯｸM" pitchFamily="50" charset="-128"/>
              </a:rPr>
              <a:t>※</a:t>
            </a:r>
            <a:r>
              <a:rPr kumimoji="1" lang="ja-JP" altLang="en-US" sz="1100">
                <a:latin typeface="HGPｺﾞｼｯｸM" pitchFamily="50" charset="-128"/>
                <a:ea typeface="HGPｺﾞｼｯｸM" pitchFamily="50" charset="-128"/>
              </a:rPr>
              <a:t>Ｚ県Ｙ市より転居</a:t>
            </a:r>
          </a:p>
        </p:txBody>
      </p:sp>
      <p:pic>
        <p:nvPicPr>
          <p:cNvPr id="37897" name="Picture 137"/>
          <p:cNvPicPr>
            <a:picLocks noChangeAspect="1" noChangeArrowheads="1"/>
          </p:cNvPicPr>
          <p:nvPr/>
        </p:nvPicPr>
        <p:blipFill>
          <a:blip r:embed="rId5" cstate="print"/>
          <a:srcRect/>
          <a:stretch>
            <a:fillRect/>
          </a:stretch>
        </p:blipFill>
        <p:spPr bwMode="auto">
          <a:xfrm>
            <a:off x="2509839" y="2401890"/>
            <a:ext cx="714375" cy="714375"/>
          </a:xfrm>
          <a:prstGeom prst="rect">
            <a:avLst/>
          </a:prstGeom>
          <a:noFill/>
          <a:ln w="9525">
            <a:noFill/>
            <a:miter lim="800000"/>
            <a:headEnd/>
            <a:tailEnd/>
          </a:ln>
        </p:spPr>
      </p:pic>
      <p:sp>
        <p:nvSpPr>
          <p:cNvPr id="37898" name="テキスト ボックス 62"/>
          <p:cNvSpPr txBox="1">
            <a:spLocks noChangeArrowheads="1"/>
          </p:cNvSpPr>
          <p:nvPr/>
        </p:nvSpPr>
        <p:spPr bwMode="auto">
          <a:xfrm>
            <a:off x="2203451" y="4551365"/>
            <a:ext cx="1319213" cy="261937"/>
          </a:xfrm>
          <a:prstGeom prst="rect">
            <a:avLst/>
          </a:prstGeom>
          <a:noFill/>
          <a:ln w="9525">
            <a:noFill/>
            <a:miter lim="800000"/>
            <a:headEnd/>
            <a:tailEnd/>
          </a:ln>
        </p:spPr>
        <p:txBody>
          <a:bodyPr>
            <a:spAutoFit/>
          </a:bodyPr>
          <a:lstStyle/>
          <a:p>
            <a:pPr algn="ctr"/>
            <a:r>
              <a:rPr kumimoji="1" lang="ja-JP" altLang="en-US" sz="1100">
                <a:latin typeface="HGPｺﾞｼｯｸM" pitchFamily="50" charset="-128"/>
                <a:ea typeface="HGPｺﾞｼｯｸM" pitchFamily="50" charset="-128"/>
              </a:rPr>
              <a:t>固定資産</a:t>
            </a:r>
          </a:p>
        </p:txBody>
      </p:sp>
      <p:sp>
        <p:nvSpPr>
          <p:cNvPr id="37899" name="テキスト ボックス 63"/>
          <p:cNvSpPr txBox="1">
            <a:spLocks noChangeArrowheads="1"/>
          </p:cNvSpPr>
          <p:nvPr/>
        </p:nvSpPr>
        <p:spPr bwMode="auto">
          <a:xfrm>
            <a:off x="2203451" y="5710240"/>
            <a:ext cx="1319213" cy="261937"/>
          </a:xfrm>
          <a:prstGeom prst="rect">
            <a:avLst/>
          </a:prstGeom>
          <a:noFill/>
          <a:ln w="9525">
            <a:noFill/>
            <a:miter lim="800000"/>
            <a:headEnd/>
            <a:tailEnd/>
          </a:ln>
        </p:spPr>
        <p:txBody>
          <a:bodyPr>
            <a:spAutoFit/>
          </a:bodyPr>
          <a:lstStyle/>
          <a:p>
            <a:pPr algn="ctr"/>
            <a:r>
              <a:rPr kumimoji="1" lang="ja-JP" altLang="en-US" sz="1100">
                <a:latin typeface="HGPｺﾞｼｯｸM" pitchFamily="50" charset="-128"/>
                <a:ea typeface="HGPｺﾞｼｯｸM" pitchFamily="50" charset="-128"/>
              </a:rPr>
              <a:t>自動車</a:t>
            </a:r>
          </a:p>
        </p:txBody>
      </p:sp>
      <p:sp>
        <p:nvSpPr>
          <p:cNvPr id="37900" name="テキスト ボックス 64"/>
          <p:cNvSpPr txBox="1">
            <a:spLocks noChangeArrowheads="1"/>
          </p:cNvSpPr>
          <p:nvPr/>
        </p:nvSpPr>
        <p:spPr bwMode="auto">
          <a:xfrm>
            <a:off x="2181226" y="3019425"/>
            <a:ext cx="1319213" cy="261938"/>
          </a:xfrm>
          <a:prstGeom prst="rect">
            <a:avLst/>
          </a:prstGeom>
          <a:noFill/>
          <a:ln w="9525">
            <a:noFill/>
            <a:miter lim="800000"/>
            <a:headEnd/>
            <a:tailEnd/>
          </a:ln>
        </p:spPr>
        <p:txBody>
          <a:bodyPr>
            <a:spAutoFit/>
          </a:bodyPr>
          <a:lstStyle/>
          <a:p>
            <a:pPr algn="ctr"/>
            <a:r>
              <a:rPr kumimoji="1" lang="ja-JP" altLang="en-US" sz="1100">
                <a:latin typeface="HGPｺﾞｼｯｸM" pitchFamily="50" charset="-128"/>
                <a:ea typeface="HGPｺﾞｼｯｸM" pitchFamily="50" charset="-128"/>
              </a:rPr>
              <a:t>Ａさん</a:t>
            </a:r>
          </a:p>
        </p:txBody>
      </p:sp>
      <p:sp>
        <p:nvSpPr>
          <p:cNvPr id="66" name="正方形/長方形 65"/>
          <p:cNvSpPr/>
          <p:nvPr/>
        </p:nvSpPr>
        <p:spPr bwMode="auto">
          <a:xfrm>
            <a:off x="2349501" y="3871915"/>
            <a:ext cx="1008063" cy="2149475"/>
          </a:xfrm>
          <a:prstGeom prst="rect">
            <a:avLst/>
          </a:prstGeom>
          <a:noFill/>
          <a:ln w="19050" cap="flat" cmpd="sng" algn="ctr">
            <a:solidFill>
              <a:schemeClr val="tx2">
                <a:lumMod val="60000"/>
                <a:lumOff val="40000"/>
              </a:schemeClr>
            </a:solidFill>
            <a:prstDash val="dash"/>
            <a:round/>
            <a:headEnd type="none" w="med" len="med"/>
            <a:tailEnd type="none" w="med" len="med"/>
          </a:ln>
          <a:effectLst>
            <a:prstShdw prst="shdw17" dist="17961" dir="2700000">
              <a:schemeClr val="bg2"/>
            </a:prstShdw>
          </a:effectLst>
        </p:spPr>
        <p:txBody>
          <a:bodyPr/>
          <a:lstStyle/>
          <a:p>
            <a:pPr>
              <a:defRPr/>
            </a:pPr>
            <a:endParaRPr lang="ja-JP" altLang="en-US">
              <a:latin typeface="HGPｺﾞｼｯｸM" pitchFamily="50" charset="-128"/>
              <a:ea typeface="HGPｺﾞｼｯｸM" pitchFamily="50" charset="-128"/>
            </a:endParaRPr>
          </a:p>
        </p:txBody>
      </p:sp>
      <p:sp>
        <p:nvSpPr>
          <p:cNvPr id="37902" name="テキスト ボックス 66"/>
          <p:cNvSpPr txBox="1">
            <a:spLocks noChangeArrowheads="1"/>
          </p:cNvSpPr>
          <p:nvPr/>
        </p:nvSpPr>
        <p:spPr bwMode="auto">
          <a:xfrm>
            <a:off x="4946651" y="2276475"/>
            <a:ext cx="815975" cy="261938"/>
          </a:xfrm>
          <a:prstGeom prst="rect">
            <a:avLst/>
          </a:prstGeom>
          <a:noFill/>
          <a:ln w="9525">
            <a:noFill/>
            <a:miter lim="800000"/>
            <a:headEnd/>
            <a:tailEnd/>
          </a:ln>
        </p:spPr>
        <p:txBody>
          <a:bodyPr>
            <a:spAutoFit/>
          </a:bodyPr>
          <a:lstStyle/>
          <a:p>
            <a:r>
              <a:rPr kumimoji="1" lang="ja-JP" altLang="en-US" sz="1100">
                <a:latin typeface="HGPｺﾞｼｯｸM" pitchFamily="50" charset="-128"/>
                <a:ea typeface="HGPｺﾞｼｯｸM" pitchFamily="50" charset="-128"/>
              </a:rPr>
              <a:t>Ｚ県Ｘ市</a:t>
            </a:r>
          </a:p>
        </p:txBody>
      </p:sp>
      <p:sp>
        <p:nvSpPr>
          <p:cNvPr id="37903" name="テキスト ボックス 67"/>
          <p:cNvSpPr txBox="1">
            <a:spLocks noChangeArrowheads="1"/>
          </p:cNvSpPr>
          <p:nvPr/>
        </p:nvSpPr>
        <p:spPr bwMode="auto">
          <a:xfrm>
            <a:off x="4941888" y="3490915"/>
            <a:ext cx="815975" cy="261937"/>
          </a:xfrm>
          <a:prstGeom prst="rect">
            <a:avLst/>
          </a:prstGeom>
          <a:noFill/>
          <a:ln w="9525">
            <a:noFill/>
            <a:miter lim="800000"/>
            <a:headEnd/>
            <a:tailEnd/>
          </a:ln>
        </p:spPr>
        <p:txBody>
          <a:bodyPr>
            <a:spAutoFit/>
          </a:bodyPr>
          <a:lstStyle/>
          <a:p>
            <a:r>
              <a:rPr kumimoji="1" lang="ja-JP" altLang="en-US" sz="1100">
                <a:latin typeface="HGPｺﾞｼｯｸM" pitchFamily="50" charset="-128"/>
                <a:ea typeface="HGPｺﾞｼｯｸM" pitchFamily="50" charset="-128"/>
              </a:rPr>
              <a:t>Ｚ県Ｙ市</a:t>
            </a:r>
          </a:p>
        </p:txBody>
      </p:sp>
      <p:sp>
        <p:nvSpPr>
          <p:cNvPr id="37904" name="テキスト ボックス 68"/>
          <p:cNvSpPr txBox="1">
            <a:spLocks noChangeArrowheads="1"/>
          </p:cNvSpPr>
          <p:nvPr/>
        </p:nvSpPr>
        <p:spPr bwMode="auto">
          <a:xfrm>
            <a:off x="4946651" y="4883150"/>
            <a:ext cx="815975" cy="260350"/>
          </a:xfrm>
          <a:prstGeom prst="rect">
            <a:avLst/>
          </a:prstGeom>
          <a:noFill/>
          <a:ln w="9525">
            <a:noFill/>
            <a:miter lim="800000"/>
            <a:headEnd/>
            <a:tailEnd/>
          </a:ln>
        </p:spPr>
        <p:txBody>
          <a:bodyPr>
            <a:spAutoFit/>
          </a:bodyPr>
          <a:lstStyle/>
          <a:p>
            <a:r>
              <a:rPr kumimoji="1" lang="ja-JP" altLang="en-US" sz="1100">
                <a:latin typeface="HGPｺﾞｼｯｸM" pitchFamily="50" charset="-128"/>
                <a:ea typeface="HGPｺﾞｼｯｸM" pitchFamily="50" charset="-128"/>
              </a:rPr>
              <a:t>Ｚ県</a:t>
            </a:r>
          </a:p>
        </p:txBody>
      </p:sp>
      <p:sp>
        <p:nvSpPr>
          <p:cNvPr id="70" name="角丸四角形 69"/>
          <p:cNvSpPr/>
          <p:nvPr/>
        </p:nvSpPr>
        <p:spPr bwMode="auto">
          <a:xfrm>
            <a:off x="5662613" y="2339977"/>
            <a:ext cx="2965450" cy="811213"/>
          </a:xfrm>
          <a:prstGeom prst="roundRect">
            <a:avLst/>
          </a:prstGeom>
          <a:solidFill>
            <a:schemeClr val="bg1"/>
          </a:solidFill>
          <a:ln>
            <a:solidFill>
              <a:schemeClr val="bg1">
                <a:lumMod val="50000"/>
              </a:schemeClr>
            </a:solidFill>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lIns="36000" tIns="36000" rIns="36000" bIns="36000"/>
          <a:lstStyle/>
          <a:p>
            <a:pPr>
              <a:defRPr/>
            </a:pPr>
            <a:r>
              <a:rPr lang="ja-JP" altLang="en-US" sz="1200" dirty="0">
                <a:solidFill>
                  <a:schemeClr val="tx1"/>
                </a:solidFill>
                <a:latin typeface="HGPｺﾞｼｯｸM" pitchFamily="50" charset="-128"/>
                <a:ea typeface="HGPｺﾞｼｯｸM" pitchFamily="50" charset="-128"/>
              </a:rPr>
              <a:t>住民基本台帳</a:t>
            </a:r>
          </a:p>
        </p:txBody>
      </p:sp>
      <p:sp>
        <p:nvSpPr>
          <p:cNvPr id="71" name="角丸四角形 70"/>
          <p:cNvSpPr/>
          <p:nvPr/>
        </p:nvSpPr>
        <p:spPr bwMode="auto">
          <a:xfrm>
            <a:off x="5665788" y="3573465"/>
            <a:ext cx="2965450" cy="809625"/>
          </a:xfrm>
          <a:prstGeom prst="roundRect">
            <a:avLst/>
          </a:prstGeom>
          <a:solidFill>
            <a:schemeClr val="bg1"/>
          </a:solidFill>
          <a:ln>
            <a:solidFill>
              <a:schemeClr val="bg1">
                <a:lumMod val="50000"/>
              </a:schemeClr>
            </a:solidFill>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lIns="36000" tIns="36000" rIns="36000" bIns="36000"/>
          <a:lstStyle/>
          <a:p>
            <a:pPr>
              <a:defRPr/>
            </a:pPr>
            <a:r>
              <a:rPr lang="ja-JP" altLang="en-US" sz="1200" dirty="0">
                <a:solidFill>
                  <a:schemeClr val="tx1"/>
                </a:solidFill>
                <a:latin typeface="HGPｺﾞｼｯｸM" pitchFamily="50" charset="-128"/>
                <a:ea typeface="HGPｺﾞｼｯｸM" pitchFamily="50" charset="-128"/>
              </a:rPr>
              <a:t>固定資産税</a:t>
            </a:r>
          </a:p>
        </p:txBody>
      </p:sp>
      <p:sp>
        <p:nvSpPr>
          <p:cNvPr id="72" name="角丸四角形 71"/>
          <p:cNvSpPr/>
          <p:nvPr/>
        </p:nvSpPr>
        <p:spPr bwMode="auto">
          <a:xfrm>
            <a:off x="5662613" y="4975227"/>
            <a:ext cx="2965450" cy="809625"/>
          </a:xfrm>
          <a:prstGeom prst="roundRect">
            <a:avLst/>
          </a:prstGeom>
          <a:solidFill>
            <a:schemeClr val="bg1"/>
          </a:solidFill>
          <a:ln>
            <a:solidFill>
              <a:schemeClr val="bg1">
                <a:lumMod val="50000"/>
              </a:schemeClr>
            </a:solidFill>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lIns="36000" tIns="36000" rIns="36000" bIns="36000"/>
          <a:lstStyle/>
          <a:p>
            <a:pPr>
              <a:defRPr/>
            </a:pPr>
            <a:r>
              <a:rPr lang="ja-JP" altLang="en-US" sz="1200" dirty="0">
                <a:solidFill>
                  <a:schemeClr val="tx1"/>
                </a:solidFill>
                <a:latin typeface="HGPｺﾞｼｯｸM" pitchFamily="50" charset="-128"/>
                <a:ea typeface="HGPｺﾞｼｯｸM" pitchFamily="50" charset="-128"/>
              </a:rPr>
              <a:t>自動車税</a:t>
            </a:r>
          </a:p>
        </p:txBody>
      </p:sp>
      <p:sp>
        <p:nvSpPr>
          <p:cNvPr id="37908" name="円柱 72"/>
          <p:cNvSpPr>
            <a:spLocks noChangeArrowheads="1"/>
          </p:cNvSpPr>
          <p:nvPr/>
        </p:nvSpPr>
        <p:spPr bwMode="auto">
          <a:xfrm>
            <a:off x="5894389" y="2638427"/>
            <a:ext cx="1063625" cy="430213"/>
          </a:xfrm>
          <a:prstGeom prst="can">
            <a:avLst>
              <a:gd name="adj" fmla="val 25000"/>
            </a:avLst>
          </a:prstGeom>
          <a:solidFill>
            <a:schemeClr val="accent1"/>
          </a:solidFill>
          <a:ln w="9525" algn="ctr">
            <a:solidFill>
              <a:schemeClr val="tx1"/>
            </a:solidFill>
            <a:round/>
            <a:headEnd/>
            <a:tailEnd/>
          </a:ln>
          <a:effectLst>
            <a:prstShdw prst="shdw17" dist="17961" dir="2700000">
              <a:schemeClr val="bg2"/>
            </a:prstShdw>
          </a:effectLst>
        </p:spPr>
        <p:txBody>
          <a:bodyPr/>
          <a:lstStyle/>
          <a:p>
            <a:pPr algn="ctr"/>
            <a:r>
              <a:rPr lang="ja-JP" altLang="en-US" sz="1400">
                <a:solidFill>
                  <a:schemeClr val="bg1"/>
                </a:solidFill>
                <a:latin typeface="HGPｺﾞｼｯｸM" pitchFamily="50" charset="-128"/>
                <a:ea typeface="HGPｺﾞｼｯｸM" pitchFamily="50" charset="-128"/>
              </a:rPr>
              <a:t>台帳</a:t>
            </a:r>
          </a:p>
        </p:txBody>
      </p:sp>
      <p:sp>
        <p:nvSpPr>
          <p:cNvPr id="37909" name="円柱 73"/>
          <p:cNvSpPr>
            <a:spLocks noChangeArrowheads="1"/>
          </p:cNvSpPr>
          <p:nvPr/>
        </p:nvSpPr>
        <p:spPr bwMode="auto">
          <a:xfrm>
            <a:off x="5881689" y="3860800"/>
            <a:ext cx="1063625" cy="430213"/>
          </a:xfrm>
          <a:prstGeom prst="can">
            <a:avLst>
              <a:gd name="adj" fmla="val 25000"/>
            </a:avLst>
          </a:prstGeom>
          <a:solidFill>
            <a:schemeClr val="accent1"/>
          </a:solidFill>
          <a:ln w="9525" algn="ctr">
            <a:solidFill>
              <a:schemeClr val="tx1"/>
            </a:solidFill>
            <a:round/>
            <a:headEnd/>
            <a:tailEnd/>
          </a:ln>
          <a:effectLst>
            <a:prstShdw prst="shdw17" dist="17961" dir="2700000">
              <a:schemeClr val="bg2"/>
            </a:prstShdw>
          </a:effectLst>
        </p:spPr>
        <p:txBody>
          <a:bodyPr/>
          <a:lstStyle/>
          <a:p>
            <a:pPr algn="ctr"/>
            <a:r>
              <a:rPr lang="ja-JP" altLang="en-US" sz="1400">
                <a:solidFill>
                  <a:schemeClr val="bg1"/>
                </a:solidFill>
                <a:latin typeface="HGPｺﾞｼｯｸM" pitchFamily="50" charset="-128"/>
                <a:ea typeface="HGPｺﾞｼｯｸM" pitchFamily="50" charset="-128"/>
              </a:rPr>
              <a:t>台帳</a:t>
            </a:r>
          </a:p>
        </p:txBody>
      </p:sp>
      <p:sp>
        <p:nvSpPr>
          <p:cNvPr id="37910" name="円柱 74"/>
          <p:cNvSpPr>
            <a:spLocks noChangeArrowheads="1"/>
          </p:cNvSpPr>
          <p:nvPr/>
        </p:nvSpPr>
        <p:spPr bwMode="auto">
          <a:xfrm>
            <a:off x="5881689" y="5243515"/>
            <a:ext cx="1063625" cy="428625"/>
          </a:xfrm>
          <a:prstGeom prst="can">
            <a:avLst>
              <a:gd name="adj" fmla="val 25000"/>
            </a:avLst>
          </a:prstGeom>
          <a:solidFill>
            <a:schemeClr val="accent1"/>
          </a:solidFill>
          <a:ln w="9525" algn="ctr">
            <a:solidFill>
              <a:schemeClr val="tx1"/>
            </a:solidFill>
            <a:round/>
            <a:headEnd/>
            <a:tailEnd/>
          </a:ln>
          <a:effectLst>
            <a:prstShdw prst="shdw17" dist="17961" dir="2700000">
              <a:schemeClr val="bg2"/>
            </a:prstShdw>
          </a:effectLst>
        </p:spPr>
        <p:txBody>
          <a:bodyPr/>
          <a:lstStyle/>
          <a:p>
            <a:pPr algn="ctr"/>
            <a:r>
              <a:rPr lang="ja-JP" altLang="en-US" sz="1400">
                <a:solidFill>
                  <a:schemeClr val="bg1"/>
                </a:solidFill>
                <a:latin typeface="HGPｺﾞｼｯｸM" pitchFamily="50" charset="-128"/>
                <a:ea typeface="HGPｺﾞｼｯｸM" pitchFamily="50" charset="-128"/>
              </a:rPr>
              <a:t>台帳</a:t>
            </a:r>
          </a:p>
        </p:txBody>
      </p:sp>
      <p:sp>
        <p:nvSpPr>
          <p:cNvPr id="76" name="正方形/長方形 75"/>
          <p:cNvSpPr/>
          <p:nvPr/>
        </p:nvSpPr>
        <p:spPr bwMode="auto">
          <a:xfrm>
            <a:off x="7191375" y="2651125"/>
            <a:ext cx="1295400" cy="406400"/>
          </a:xfrm>
          <a:prstGeom prst="rect">
            <a:avLst/>
          </a:prstGeom>
          <a:ln>
            <a:solidFill>
              <a:schemeClr val="bg1">
                <a:lumMod val="50000"/>
              </a:schemeClr>
            </a:solidFill>
            <a:headEnd type="none" w="med" len="med"/>
            <a:tailEnd type="none" w="med" len="med"/>
          </a:ln>
        </p:spPr>
        <p:style>
          <a:lnRef idx="1">
            <a:schemeClr val="dk1"/>
          </a:lnRef>
          <a:fillRef idx="2">
            <a:schemeClr val="dk1"/>
          </a:fillRef>
          <a:effectRef idx="1">
            <a:schemeClr val="dk1"/>
          </a:effectRef>
          <a:fontRef idx="minor">
            <a:schemeClr val="dk1"/>
          </a:fontRef>
        </p:style>
        <p:txBody>
          <a:bodyPr anchor="ctr"/>
          <a:lstStyle/>
          <a:p>
            <a:pPr algn="ctr">
              <a:defRPr/>
            </a:pPr>
            <a:r>
              <a:rPr lang="ja-JP" altLang="en-US" sz="1400" dirty="0">
                <a:solidFill>
                  <a:schemeClr val="tx1"/>
                </a:solidFill>
                <a:latin typeface="HGPｺﾞｼｯｸM" pitchFamily="50" charset="-128"/>
                <a:ea typeface="HGPｺﾞｼｯｸM" pitchFamily="50" charset="-128"/>
              </a:rPr>
              <a:t>照会応答</a:t>
            </a:r>
          </a:p>
        </p:txBody>
      </p:sp>
      <p:sp>
        <p:nvSpPr>
          <p:cNvPr id="77" name="正方形/長方形 76"/>
          <p:cNvSpPr/>
          <p:nvPr/>
        </p:nvSpPr>
        <p:spPr bwMode="auto">
          <a:xfrm>
            <a:off x="7191375" y="3871913"/>
            <a:ext cx="1295400" cy="407987"/>
          </a:xfrm>
          <a:prstGeom prst="rect">
            <a:avLst/>
          </a:prstGeom>
          <a:ln>
            <a:solidFill>
              <a:schemeClr val="bg1">
                <a:lumMod val="50000"/>
              </a:schemeClr>
            </a:solidFill>
            <a:headEnd type="none" w="med" len="med"/>
            <a:tailEnd type="none" w="med" len="med"/>
          </a:ln>
        </p:spPr>
        <p:style>
          <a:lnRef idx="1">
            <a:schemeClr val="dk1"/>
          </a:lnRef>
          <a:fillRef idx="2">
            <a:schemeClr val="dk1"/>
          </a:fillRef>
          <a:effectRef idx="1">
            <a:schemeClr val="dk1"/>
          </a:effectRef>
          <a:fontRef idx="minor">
            <a:schemeClr val="dk1"/>
          </a:fontRef>
        </p:style>
        <p:txBody>
          <a:bodyPr anchor="ctr"/>
          <a:lstStyle/>
          <a:p>
            <a:pPr algn="ctr">
              <a:defRPr/>
            </a:pPr>
            <a:r>
              <a:rPr lang="ja-JP" altLang="en-US" sz="1400" dirty="0">
                <a:solidFill>
                  <a:schemeClr val="tx1"/>
                </a:solidFill>
                <a:latin typeface="HGPｺﾞｼｯｸM" pitchFamily="50" charset="-128"/>
                <a:ea typeface="HGPｺﾞｼｯｸM" pitchFamily="50" charset="-128"/>
              </a:rPr>
              <a:t>住所照会</a:t>
            </a:r>
          </a:p>
        </p:txBody>
      </p:sp>
      <p:cxnSp>
        <p:nvCxnSpPr>
          <p:cNvPr id="37913" name="直線矢印コネクタ 77"/>
          <p:cNvCxnSpPr>
            <a:cxnSpLocks noChangeShapeType="1"/>
          </p:cNvCxnSpPr>
          <p:nvPr/>
        </p:nvCxnSpPr>
        <p:spPr bwMode="auto">
          <a:xfrm>
            <a:off x="8239125" y="3068638"/>
            <a:ext cx="0" cy="792162"/>
          </a:xfrm>
          <a:prstGeom prst="straightConnector1">
            <a:avLst/>
          </a:prstGeom>
          <a:noFill/>
          <a:ln w="9525" algn="ctr">
            <a:solidFill>
              <a:schemeClr val="tx1"/>
            </a:solidFill>
            <a:round/>
            <a:headEnd/>
            <a:tailEnd type="arrow" w="med" len="med"/>
          </a:ln>
          <a:effectLst>
            <a:prstShdw prst="shdw17" dist="17961" dir="2700000">
              <a:schemeClr val="bg2"/>
            </a:prstShdw>
          </a:effectLst>
        </p:spPr>
      </p:cxnSp>
      <p:sp>
        <p:nvSpPr>
          <p:cNvPr id="79" name="正方形/長方形 78"/>
          <p:cNvSpPr/>
          <p:nvPr/>
        </p:nvSpPr>
        <p:spPr bwMode="auto">
          <a:xfrm>
            <a:off x="7775576" y="3367088"/>
            <a:ext cx="927100" cy="277812"/>
          </a:xfrm>
          <a:prstGeom prst="rect">
            <a:avLst/>
          </a:prstGeom>
          <a:solidFill>
            <a:schemeClr val="bg1"/>
          </a:solidFill>
          <a:ln>
            <a:solidFill>
              <a:schemeClr val="bg1">
                <a:lumMod val="50000"/>
              </a:schemeClr>
            </a:solidFill>
            <a:headEnd type="none" w="med" len="med"/>
            <a:tailEnd type="none" w="med" len="med"/>
          </a:ln>
        </p:spPr>
        <p:style>
          <a:lnRef idx="1">
            <a:schemeClr val="dk1"/>
          </a:lnRef>
          <a:fillRef idx="2">
            <a:schemeClr val="dk1"/>
          </a:fillRef>
          <a:effectRef idx="1">
            <a:schemeClr val="dk1"/>
          </a:effectRef>
          <a:fontRef idx="minor">
            <a:schemeClr val="dk1"/>
          </a:fontRef>
        </p:style>
        <p:txBody>
          <a:bodyPr anchor="ctr"/>
          <a:lstStyle/>
          <a:p>
            <a:pPr algn="ctr">
              <a:defRPr/>
            </a:pPr>
            <a:r>
              <a:rPr lang="ja-JP" altLang="en-US" sz="1400" dirty="0">
                <a:solidFill>
                  <a:schemeClr val="tx1"/>
                </a:solidFill>
                <a:latin typeface="HGPｺﾞｼｯｸM" pitchFamily="50" charset="-128"/>
                <a:ea typeface="HGPｺﾞｼｯｸM" pitchFamily="50" charset="-128"/>
              </a:rPr>
              <a:t>照会結果</a:t>
            </a:r>
          </a:p>
        </p:txBody>
      </p:sp>
      <p:cxnSp>
        <p:nvCxnSpPr>
          <p:cNvPr id="37915" name="直線矢印コネクタ 79"/>
          <p:cNvCxnSpPr>
            <a:cxnSpLocks noChangeShapeType="1"/>
          </p:cNvCxnSpPr>
          <p:nvPr/>
        </p:nvCxnSpPr>
        <p:spPr bwMode="auto">
          <a:xfrm flipV="1">
            <a:off x="7362825" y="3068640"/>
            <a:ext cx="0" cy="803275"/>
          </a:xfrm>
          <a:prstGeom prst="straightConnector1">
            <a:avLst/>
          </a:prstGeom>
          <a:noFill/>
          <a:ln w="9525" algn="ctr">
            <a:solidFill>
              <a:schemeClr val="tx1"/>
            </a:solidFill>
            <a:round/>
            <a:headEnd/>
            <a:tailEnd type="arrow" w="med" len="med"/>
          </a:ln>
          <a:effectLst>
            <a:prstShdw prst="shdw17" dist="17961" dir="2700000">
              <a:schemeClr val="bg2"/>
            </a:prstShdw>
          </a:effectLst>
        </p:spPr>
      </p:cxnSp>
      <p:sp>
        <p:nvSpPr>
          <p:cNvPr id="81" name="正方形/長方形 80"/>
          <p:cNvSpPr/>
          <p:nvPr/>
        </p:nvSpPr>
        <p:spPr bwMode="auto">
          <a:xfrm>
            <a:off x="7046914" y="3371852"/>
            <a:ext cx="630237" cy="277813"/>
          </a:xfrm>
          <a:prstGeom prst="rect">
            <a:avLst/>
          </a:prstGeom>
          <a:solidFill>
            <a:schemeClr val="bg1"/>
          </a:solidFill>
          <a:ln>
            <a:solidFill>
              <a:schemeClr val="bg1">
                <a:lumMod val="50000"/>
              </a:schemeClr>
            </a:solidFill>
            <a:headEnd type="none" w="med" len="med"/>
            <a:tailEnd type="none" w="med" len="med"/>
          </a:ln>
        </p:spPr>
        <p:style>
          <a:lnRef idx="1">
            <a:schemeClr val="dk1"/>
          </a:lnRef>
          <a:fillRef idx="2">
            <a:schemeClr val="dk1"/>
          </a:fillRef>
          <a:effectRef idx="1">
            <a:schemeClr val="dk1"/>
          </a:effectRef>
          <a:fontRef idx="minor">
            <a:schemeClr val="dk1"/>
          </a:fontRef>
        </p:style>
        <p:txBody>
          <a:bodyPr anchor="ctr"/>
          <a:lstStyle/>
          <a:p>
            <a:pPr algn="ctr">
              <a:defRPr/>
            </a:pPr>
            <a:r>
              <a:rPr lang="ja-JP" altLang="en-US" sz="1400" dirty="0">
                <a:solidFill>
                  <a:schemeClr val="tx1"/>
                </a:solidFill>
                <a:latin typeface="HGPｺﾞｼｯｸM" pitchFamily="50" charset="-128"/>
                <a:ea typeface="HGPｺﾞｼｯｸM" pitchFamily="50" charset="-128"/>
              </a:rPr>
              <a:t>照会</a:t>
            </a:r>
          </a:p>
        </p:txBody>
      </p:sp>
      <p:cxnSp>
        <p:nvCxnSpPr>
          <p:cNvPr id="37917" name="直線矢印コネクタ 81"/>
          <p:cNvCxnSpPr>
            <a:cxnSpLocks noChangeShapeType="1"/>
            <a:stCxn id="37909" idx="2"/>
          </p:cNvCxnSpPr>
          <p:nvPr/>
        </p:nvCxnSpPr>
        <p:spPr bwMode="auto">
          <a:xfrm flipH="1" flipV="1">
            <a:off x="3333751" y="4076700"/>
            <a:ext cx="2547938" cy="0"/>
          </a:xfrm>
          <a:prstGeom prst="straightConnector1">
            <a:avLst/>
          </a:prstGeom>
          <a:noFill/>
          <a:ln w="9525" algn="ctr">
            <a:solidFill>
              <a:schemeClr val="tx1"/>
            </a:solidFill>
            <a:round/>
            <a:headEnd/>
            <a:tailEnd type="arrow" w="med" len="med"/>
          </a:ln>
          <a:effectLst>
            <a:prstShdw prst="shdw17" dist="17961" dir="2700000">
              <a:schemeClr val="bg2"/>
            </a:prstShdw>
          </a:effectLst>
        </p:spPr>
      </p:cxnSp>
      <p:cxnSp>
        <p:nvCxnSpPr>
          <p:cNvPr id="37918" name="直線矢印コネクタ 82"/>
          <p:cNvCxnSpPr>
            <a:cxnSpLocks noChangeShapeType="1"/>
            <a:stCxn id="37910" idx="2"/>
          </p:cNvCxnSpPr>
          <p:nvPr/>
        </p:nvCxnSpPr>
        <p:spPr bwMode="auto">
          <a:xfrm flipH="1" flipV="1">
            <a:off x="3333751" y="5457825"/>
            <a:ext cx="2547938" cy="0"/>
          </a:xfrm>
          <a:prstGeom prst="straightConnector1">
            <a:avLst/>
          </a:prstGeom>
          <a:noFill/>
          <a:ln w="9525" algn="ctr">
            <a:solidFill>
              <a:schemeClr val="tx1"/>
            </a:solidFill>
            <a:round/>
            <a:headEnd/>
            <a:tailEnd type="arrow" w="med" len="med"/>
          </a:ln>
          <a:effectLst>
            <a:prstShdw prst="shdw17" dist="17961" dir="2700000">
              <a:schemeClr val="bg2"/>
            </a:prstShdw>
          </a:effectLst>
        </p:spPr>
      </p:cxnSp>
      <p:sp>
        <p:nvSpPr>
          <p:cNvPr id="84" name="メモ 83"/>
          <p:cNvSpPr/>
          <p:nvPr/>
        </p:nvSpPr>
        <p:spPr bwMode="auto">
          <a:xfrm>
            <a:off x="4060826" y="3860800"/>
            <a:ext cx="747713" cy="430213"/>
          </a:xfrm>
          <a:prstGeom prst="foldedCorner">
            <a:avLst>
              <a:gd name="adj" fmla="val 33281"/>
            </a:avLst>
          </a:prstGeom>
          <a:solidFill>
            <a:schemeClr val="bg1"/>
          </a:solidFill>
          <a:ln w="9525" cap="flat" cmpd="sng" algn="ctr">
            <a:solidFill>
              <a:schemeClr val="bg1">
                <a:lumMod val="50000"/>
              </a:schemeClr>
            </a:solidFill>
            <a:prstDash val="solid"/>
            <a:round/>
            <a:headEnd type="none" w="med" len="med"/>
            <a:tailEnd type="none" w="med" len="med"/>
          </a:ln>
          <a:effectLst>
            <a:prstShdw prst="shdw17" dist="17961" dir="2700000">
              <a:schemeClr val="bg2"/>
            </a:prstShdw>
          </a:effectLst>
        </p:spPr>
        <p:txBody>
          <a:bodyPr/>
          <a:lstStyle/>
          <a:p>
            <a:pPr algn="ctr">
              <a:defRPr/>
            </a:pPr>
            <a:r>
              <a:rPr lang="ja-JP" altLang="en-US" sz="1100" dirty="0">
                <a:latin typeface="HGPｺﾞｼｯｸM" pitchFamily="50" charset="-128"/>
                <a:ea typeface="HGPｺﾞｼｯｸM" pitchFamily="50" charset="-128"/>
              </a:rPr>
              <a:t>納税</a:t>
            </a:r>
            <a:endParaRPr lang="en-US" altLang="ja-JP" sz="1100" dirty="0">
              <a:latin typeface="HGPｺﾞｼｯｸM" pitchFamily="50" charset="-128"/>
              <a:ea typeface="HGPｺﾞｼｯｸM" pitchFamily="50" charset="-128"/>
            </a:endParaRPr>
          </a:p>
          <a:p>
            <a:pPr algn="ctr">
              <a:defRPr/>
            </a:pPr>
            <a:r>
              <a:rPr lang="ja-JP" altLang="en-US" sz="1100" dirty="0">
                <a:latin typeface="HGPｺﾞｼｯｸM" pitchFamily="50" charset="-128"/>
                <a:ea typeface="HGPｺﾞｼｯｸM" pitchFamily="50" charset="-128"/>
              </a:rPr>
              <a:t>通知書</a:t>
            </a:r>
          </a:p>
        </p:txBody>
      </p:sp>
      <p:sp>
        <p:nvSpPr>
          <p:cNvPr id="85" name="メモ 84"/>
          <p:cNvSpPr/>
          <p:nvPr/>
        </p:nvSpPr>
        <p:spPr bwMode="auto">
          <a:xfrm>
            <a:off x="4029077" y="5243515"/>
            <a:ext cx="746125" cy="428625"/>
          </a:xfrm>
          <a:prstGeom prst="foldedCorner">
            <a:avLst>
              <a:gd name="adj" fmla="val 33281"/>
            </a:avLst>
          </a:prstGeom>
          <a:solidFill>
            <a:schemeClr val="bg1"/>
          </a:solidFill>
          <a:ln w="9525" cap="flat" cmpd="sng" algn="ctr">
            <a:solidFill>
              <a:schemeClr val="bg1">
                <a:lumMod val="50000"/>
              </a:schemeClr>
            </a:solidFill>
            <a:prstDash val="solid"/>
            <a:round/>
            <a:headEnd type="none" w="med" len="med"/>
            <a:tailEnd type="none" w="med" len="med"/>
          </a:ln>
          <a:effectLst>
            <a:prstShdw prst="shdw17" dist="17961" dir="2700000">
              <a:schemeClr val="bg2"/>
            </a:prstShdw>
          </a:effectLst>
        </p:spPr>
        <p:txBody>
          <a:bodyPr/>
          <a:lstStyle/>
          <a:p>
            <a:pPr algn="ctr">
              <a:defRPr/>
            </a:pPr>
            <a:r>
              <a:rPr lang="ja-JP" altLang="en-US" sz="1200" dirty="0">
                <a:latin typeface="HGPｺﾞｼｯｸM" pitchFamily="50" charset="-128"/>
                <a:ea typeface="HGPｺﾞｼｯｸM" pitchFamily="50" charset="-128"/>
              </a:rPr>
              <a:t>納税</a:t>
            </a:r>
            <a:endParaRPr lang="en-US" altLang="ja-JP" sz="1200" dirty="0">
              <a:latin typeface="HGPｺﾞｼｯｸM" pitchFamily="50" charset="-128"/>
              <a:ea typeface="HGPｺﾞｼｯｸM" pitchFamily="50" charset="-128"/>
            </a:endParaRPr>
          </a:p>
          <a:p>
            <a:pPr algn="ctr">
              <a:defRPr/>
            </a:pPr>
            <a:r>
              <a:rPr lang="ja-JP" altLang="en-US" sz="1200" dirty="0">
                <a:latin typeface="HGPｺﾞｼｯｸM" pitchFamily="50" charset="-128"/>
                <a:ea typeface="HGPｺﾞｼｯｸM" pitchFamily="50" charset="-128"/>
              </a:rPr>
              <a:t>通知書</a:t>
            </a:r>
          </a:p>
        </p:txBody>
      </p:sp>
      <p:cxnSp>
        <p:nvCxnSpPr>
          <p:cNvPr id="37921" name="カギ線コネクタ 85"/>
          <p:cNvCxnSpPr>
            <a:cxnSpLocks noChangeShapeType="1"/>
            <a:stCxn id="37922" idx="2"/>
            <a:endCxn id="77" idx="2"/>
          </p:cNvCxnSpPr>
          <p:nvPr/>
        </p:nvCxnSpPr>
        <p:spPr bwMode="auto">
          <a:xfrm rot="5400000" flipH="1" flipV="1">
            <a:off x="5797404" y="2282839"/>
            <a:ext cx="44609" cy="4038732"/>
          </a:xfrm>
          <a:prstGeom prst="bentConnector3">
            <a:avLst>
              <a:gd name="adj1" fmla="val -512453"/>
            </a:avLst>
          </a:prstGeom>
          <a:noFill/>
          <a:ln w="9525" algn="ctr">
            <a:solidFill>
              <a:schemeClr val="tx1"/>
            </a:solidFill>
            <a:round/>
            <a:headEnd/>
            <a:tailEnd type="arrow" w="med" len="med"/>
          </a:ln>
          <a:effectLst>
            <a:prstShdw prst="shdw17" dist="17961" dir="2700000">
              <a:schemeClr val="bg2"/>
            </a:prstShdw>
          </a:effectLst>
        </p:spPr>
      </p:cxnSp>
      <p:sp>
        <p:nvSpPr>
          <p:cNvPr id="37922" name="テキスト ボックス 86"/>
          <p:cNvSpPr txBox="1">
            <a:spLocks noChangeArrowheads="1"/>
          </p:cNvSpPr>
          <p:nvPr/>
        </p:nvSpPr>
        <p:spPr bwMode="auto">
          <a:xfrm>
            <a:off x="3502024" y="3832066"/>
            <a:ext cx="596638" cy="492443"/>
          </a:xfrm>
          <a:prstGeom prst="rect">
            <a:avLst/>
          </a:prstGeom>
          <a:noFill/>
          <a:ln w="9525">
            <a:noFill/>
            <a:miter lim="800000"/>
            <a:headEnd/>
            <a:tailEnd/>
          </a:ln>
        </p:spPr>
        <p:txBody>
          <a:bodyPr wrap="none" tIns="0" bIns="0" anchor="ctr">
            <a:spAutoFit/>
          </a:bodyPr>
          <a:lstStyle/>
          <a:p>
            <a:r>
              <a:rPr kumimoji="1" lang="en-US" altLang="ja-JP" sz="3200" b="1">
                <a:solidFill>
                  <a:srgbClr val="FF0000"/>
                </a:solidFill>
                <a:latin typeface="HGPｺﾞｼｯｸM" pitchFamily="50" charset="-128"/>
                <a:ea typeface="HGPｺﾞｼｯｸM" pitchFamily="50" charset="-128"/>
              </a:rPr>
              <a:t>×</a:t>
            </a:r>
            <a:endParaRPr kumimoji="1" lang="ja-JP" altLang="en-US" sz="3200" b="1">
              <a:solidFill>
                <a:srgbClr val="FF0000"/>
              </a:solidFill>
              <a:latin typeface="HGPｺﾞｼｯｸM" pitchFamily="50" charset="-128"/>
              <a:ea typeface="HGPｺﾞｼｯｸM" pitchFamily="50" charset="-128"/>
            </a:endParaRPr>
          </a:p>
        </p:txBody>
      </p:sp>
      <p:cxnSp>
        <p:nvCxnSpPr>
          <p:cNvPr id="37923" name="直線矢印コネクタ 87"/>
          <p:cNvCxnSpPr>
            <a:cxnSpLocks noChangeShapeType="1"/>
            <a:stCxn id="37908" idx="4"/>
            <a:endCxn id="76" idx="1"/>
          </p:cNvCxnSpPr>
          <p:nvPr/>
        </p:nvCxnSpPr>
        <p:spPr bwMode="auto">
          <a:xfrm flipV="1">
            <a:off x="6958013" y="2854325"/>
            <a:ext cx="233362" cy="0"/>
          </a:xfrm>
          <a:prstGeom prst="straightConnector1">
            <a:avLst/>
          </a:prstGeom>
          <a:noFill/>
          <a:ln w="9525" algn="ctr">
            <a:solidFill>
              <a:schemeClr val="tx1"/>
            </a:solidFill>
            <a:round/>
            <a:headEnd/>
            <a:tailEnd type="arrow" w="med" len="med"/>
          </a:ln>
          <a:effectLst>
            <a:prstShdw prst="shdw17" dist="17961" dir="2700000">
              <a:schemeClr val="bg2"/>
            </a:prstShdw>
          </a:effectLst>
        </p:spPr>
      </p:cxnSp>
      <p:sp>
        <p:nvSpPr>
          <p:cNvPr id="89" name="正方形/長方形 88"/>
          <p:cNvSpPr/>
          <p:nvPr/>
        </p:nvSpPr>
        <p:spPr bwMode="auto">
          <a:xfrm>
            <a:off x="7191375" y="5265738"/>
            <a:ext cx="1295400" cy="406400"/>
          </a:xfrm>
          <a:prstGeom prst="rect">
            <a:avLst/>
          </a:prstGeom>
          <a:ln>
            <a:solidFill>
              <a:schemeClr val="bg1">
                <a:lumMod val="50000"/>
              </a:schemeClr>
            </a:solidFill>
            <a:headEnd type="none" w="med" len="med"/>
            <a:tailEnd type="none" w="med" len="med"/>
          </a:ln>
        </p:spPr>
        <p:style>
          <a:lnRef idx="1">
            <a:schemeClr val="dk1"/>
          </a:lnRef>
          <a:fillRef idx="2">
            <a:schemeClr val="dk1"/>
          </a:fillRef>
          <a:effectRef idx="1">
            <a:schemeClr val="dk1"/>
          </a:effectRef>
          <a:fontRef idx="minor">
            <a:schemeClr val="dk1"/>
          </a:fontRef>
        </p:style>
        <p:txBody>
          <a:bodyPr anchor="ctr"/>
          <a:lstStyle/>
          <a:p>
            <a:pPr algn="ctr">
              <a:defRPr/>
            </a:pPr>
            <a:r>
              <a:rPr lang="ja-JP" altLang="en-US" sz="1400" dirty="0">
                <a:solidFill>
                  <a:schemeClr val="tx1"/>
                </a:solidFill>
                <a:latin typeface="HGPｺﾞｼｯｸM" pitchFamily="50" charset="-128"/>
                <a:ea typeface="HGPｺﾞｼｯｸM" pitchFamily="50" charset="-128"/>
              </a:rPr>
              <a:t>住所照会</a:t>
            </a:r>
          </a:p>
        </p:txBody>
      </p:sp>
      <p:cxnSp>
        <p:nvCxnSpPr>
          <p:cNvPr id="37925" name="直線矢印コネクタ 89"/>
          <p:cNvCxnSpPr>
            <a:cxnSpLocks noChangeShapeType="1"/>
          </p:cNvCxnSpPr>
          <p:nvPr/>
        </p:nvCxnSpPr>
        <p:spPr bwMode="auto">
          <a:xfrm>
            <a:off x="8239125" y="4676777"/>
            <a:ext cx="0" cy="588963"/>
          </a:xfrm>
          <a:prstGeom prst="straightConnector1">
            <a:avLst/>
          </a:prstGeom>
          <a:noFill/>
          <a:ln w="9525" algn="ctr">
            <a:solidFill>
              <a:schemeClr val="tx1"/>
            </a:solidFill>
            <a:prstDash val="dash"/>
            <a:round/>
            <a:headEnd/>
            <a:tailEnd type="arrow" w="med" len="med"/>
          </a:ln>
          <a:effectLst>
            <a:prstShdw prst="shdw17" dist="17961" dir="2700000">
              <a:schemeClr val="bg2"/>
            </a:prstShdw>
          </a:effectLst>
        </p:spPr>
      </p:cxnSp>
      <p:sp>
        <p:nvSpPr>
          <p:cNvPr id="91" name="正方形/長方形 90"/>
          <p:cNvSpPr/>
          <p:nvPr/>
        </p:nvSpPr>
        <p:spPr bwMode="auto">
          <a:xfrm>
            <a:off x="7775576" y="4875213"/>
            <a:ext cx="927100" cy="277812"/>
          </a:xfrm>
          <a:prstGeom prst="rect">
            <a:avLst/>
          </a:prstGeom>
          <a:solidFill>
            <a:schemeClr val="bg1"/>
          </a:solidFill>
          <a:ln>
            <a:solidFill>
              <a:schemeClr val="bg1">
                <a:lumMod val="50000"/>
              </a:schemeClr>
            </a:solidFill>
            <a:headEnd type="none" w="med" len="med"/>
            <a:tailEnd type="none" w="med" len="med"/>
          </a:ln>
        </p:spPr>
        <p:style>
          <a:lnRef idx="1">
            <a:schemeClr val="dk1"/>
          </a:lnRef>
          <a:fillRef idx="2">
            <a:schemeClr val="dk1"/>
          </a:fillRef>
          <a:effectRef idx="1">
            <a:schemeClr val="dk1"/>
          </a:effectRef>
          <a:fontRef idx="minor">
            <a:schemeClr val="dk1"/>
          </a:fontRef>
        </p:style>
        <p:txBody>
          <a:bodyPr anchor="ctr"/>
          <a:lstStyle/>
          <a:p>
            <a:pPr algn="ctr">
              <a:defRPr/>
            </a:pPr>
            <a:r>
              <a:rPr lang="ja-JP" altLang="en-US" sz="1400" dirty="0">
                <a:solidFill>
                  <a:schemeClr val="tx1"/>
                </a:solidFill>
                <a:latin typeface="HGPｺﾞｼｯｸM" pitchFamily="50" charset="-128"/>
                <a:ea typeface="HGPｺﾞｼｯｸM" pitchFamily="50" charset="-128"/>
              </a:rPr>
              <a:t>照会結果</a:t>
            </a:r>
          </a:p>
        </p:txBody>
      </p:sp>
      <p:cxnSp>
        <p:nvCxnSpPr>
          <p:cNvPr id="37927" name="直線矢印コネクタ 91"/>
          <p:cNvCxnSpPr>
            <a:cxnSpLocks noChangeShapeType="1"/>
          </p:cNvCxnSpPr>
          <p:nvPr/>
        </p:nvCxnSpPr>
        <p:spPr bwMode="auto">
          <a:xfrm flipV="1">
            <a:off x="7362825" y="4676777"/>
            <a:ext cx="0" cy="588963"/>
          </a:xfrm>
          <a:prstGeom prst="straightConnector1">
            <a:avLst/>
          </a:prstGeom>
          <a:noFill/>
          <a:ln w="9525" algn="ctr">
            <a:solidFill>
              <a:schemeClr val="tx1"/>
            </a:solidFill>
            <a:prstDash val="dash"/>
            <a:round/>
            <a:headEnd/>
            <a:tailEnd type="arrow" w="med" len="med"/>
          </a:ln>
          <a:effectLst>
            <a:prstShdw prst="shdw17" dist="17961" dir="2700000">
              <a:schemeClr val="bg2"/>
            </a:prstShdw>
          </a:effectLst>
        </p:spPr>
      </p:cxnSp>
      <p:sp>
        <p:nvSpPr>
          <p:cNvPr id="93" name="正方形/長方形 92"/>
          <p:cNvSpPr/>
          <p:nvPr/>
        </p:nvSpPr>
        <p:spPr bwMode="auto">
          <a:xfrm>
            <a:off x="7046914" y="4879977"/>
            <a:ext cx="630237" cy="277813"/>
          </a:xfrm>
          <a:prstGeom prst="rect">
            <a:avLst/>
          </a:prstGeom>
          <a:solidFill>
            <a:schemeClr val="bg1"/>
          </a:solidFill>
          <a:ln>
            <a:solidFill>
              <a:schemeClr val="bg1">
                <a:lumMod val="50000"/>
              </a:schemeClr>
            </a:solidFill>
            <a:headEnd type="none" w="med" len="med"/>
            <a:tailEnd type="none" w="med" len="med"/>
          </a:ln>
        </p:spPr>
        <p:style>
          <a:lnRef idx="1">
            <a:schemeClr val="dk1"/>
          </a:lnRef>
          <a:fillRef idx="2">
            <a:schemeClr val="dk1"/>
          </a:fillRef>
          <a:effectRef idx="1">
            <a:schemeClr val="dk1"/>
          </a:effectRef>
          <a:fontRef idx="minor">
            <a:schemeClr val="dk1"/>
          </a:fontRef>
        </p:style>
        <p:txBody>
          <a:bodyPr anchor="ctr"/>
          <a:lstStyle/>
          <a:p>
            <a:pPr algn="ctr">
              <a:defRPr/>
            </a:pPr>
            <a:r>
              <a:rPr lang="ja-JP" altLang="en-US" sz="1400" dirty="0">
                <a:solidFill>
                  <a:schemeClr val="tx1"/>
                </a:solidFill>
                <a:latin typeface="HGPｺﾞｼｯｸM" pitchFamily="50" charset="-128"/>
                <a:ea typeface="HGPｺﾞｼｯｸM" pitchFamily="50" charset="-128"/>
              </a:rPr>
              <a:t>照会</a:t>
            </a:r>
          </a:p>
        </p:txBody>
      </p:sp>
      <p:cxnSp>
        <p:nvCxnSpPr>
          <p:cNvPr id="37929" name="カギ線コネクタ 93"/>
          <p:cNvCxnSpPr>
            <a:cxnSpLocks noChangeShapeType="1"/>
            <a:stCxn id="37930" idx="2"/>
            <a:endCxn id="89" idx="2"/>
          </p:cNvCxnSpPr>
          <p:nvPr/>
        </p:nvCxnSpPr>
        <p:spPr bwMode="auto">
          <a:xfrm rot="5400000" flipH="1" flipV="1">
            <a:off x="5810897" y="3661584"/>
            <a:ext cx="17623" cy="4038732"/>
          </a:xfrm>
          <a:prstGeom prst="bentConnector3">
            <a:avLst>
              <a:gd name="adj1" fmla="val -1297168"/>
            </a:avLst>
          </a:prstGeom>
          <a:noFill/>
          <a:ln w="9525" algn="ctr">
            <a:solidFill>
              <a:schemeClr val="tx1"/>
            </a:solidFill>
            <a:round/>
            <a:headEnd/>
            <a:tailEnd type="arrow" w="med" len="med"/>
          </a:ln>
          <a:effectLst>
            <a:prstShdw prst="shdw17" dist="17961" dir="2700000">
              <a:schemeClr val="bg2"/>
            </a:prstShdw>
          </a:effectLst>
        </p:spPr>
      </p:cxnSp>
      <p:sp>
        <p:nvSpPr>
          <p:cNvPr id="37930" name="テキスト ボックス 94"/>
          <p:cNvSpPr txBox="1">
            <a:spLocks noChangeArrowheads="1"/>
          </p:cNvSpPr>
          <p:nvPr/>
        </p:nvSpPr>
        <p:spPr bwMode="auto">
          <a:xfrm>
            <a:off x="3502024" y="5197318"/>
            <a:ext cx="596638" cy="492443"/>
          </a:xfrm>
          <a:prstGeom prst="rect">
            <a:avLst/>
          </a:prstGeom>
          <a:noFill/>
          <a:ln w="9525">
            <a:noFill/>
            <a:miter lim="800000"/>
            <a:headEnd/>
            <a:tailEnd/>
          </a:ln>
        </p:spPr>
        <p:txBody>
          <a:bodyPr wrap="none" tIns="0" bIns="0" anchor="ctr">
            <a:spAutoFit/>
          </a:bodyPr>
          <a:lstStyle/>
          <a:p>
            <a:r>
              <a:rPr kumimoji="1" lang="en-US" altLang="ja-JP" sz="3200" b="1">
                <a:solidFill>
                  <a:srgbClr val="FF0000"/>
                </a:solidFill>
                <a:latin typeface="HGPｺﾞｼｯｸM" pitchFamily="50" charset="-128"/>
                <a:ea typeface="HGPｺﾞｼｯｸM" pitchFamily="50" charset="-128"/>
              </a:rPr>
              <a:t>×</a:t>
            </a:r>
            <a:endParaRPr kumimoji="1" lang="ja-JP" altLang="en-US" sz="3200" b="1">
              <a:solidFill>
                <a:srgbClr val="FF0000"/>
              </a:solidFill>
              <a:latin typeface="HGPｺﾞｼｯｸM" pitchFamily="50" charset="-128"/>
              <a:ea typeface="HGPｺﾞｼｯｸM" pitchFamily="50" charset="-128"/>
            </a:endParaRPr>
          </a:p>
        </p:txBody>
      </p:sp>
      <p:sp>
        <p:nvSpPr>
          <p:cNvPr id="37931" name="テキスト ボックス 95"/>
          <p:cNvSpPr txBox="1">
            <a:spLocks noChangeArrowheads="1"/>
          </p:cNvSpPr>
          <p:nvPr/>
        </p:nvSpPr>
        <p:spPr bwMode="auto">
          <a:xfrm>
            <a:off x="4232275" y="4622800"/>
            <a:ext cx="3526606" cy="184666"/>
          </a:xfrm>
          <a:prstGeom prst="rect">
            <a:avLst/>
          </a:prstGeom>
          <a:noFill/>
          <a:ln w="9525">
            <a:noFill/>
            <a:miter lim="800000"/>
            <a:headEnd/>
            <a:tailEnd/>
          </a:ln>
        </p:spPr>
        <p:txBody>
          <a:bodyPr wrap="none" lIns="0" tIns="0" rIns="0" bIns="0">
            <a:spAutoFit/>
          </a:bodyPr>
          <a:lstStyle/>
          <a:p>
            <a:r>
              <a:rPr kumimoji="1" lang="en-US" altLang="ja-JP" sz="1200">
                <a:latin typeface="HGPｺﾞｼｯｸM" pitchFamily="50" charset="-128"/>
                <a:ea typeface="HGPｺﾞｼｯｸM" pitchFamily="50" charset="-128"/>
              </a:rPr>
              <a:t>※</a:t>
            </a:r>
            <a:r>
              <a:rPr kumimoji="1" lang="ja-JP" altLang="en-US" sz="1200">
                <a:latin typeface="HGPｺﾞｼｯｸM" pitchFamily="50" charset="-128"/>
                <a:ea typeface="HGPｺﾞｼｯｸM" pitchFamily="50" charset="-128"/>
              </a:rPr>
              <a:t>賦課時期に発送されるが、現住所が異なるので返戻</a:t>
            </a:r>
          </a:p>
        </p:txBody>
      </p:sp>
      <p:sp>
        <p:nvSpPr>
          <p:cNvPr id="37932" name="テキスト ボックス 96"/>
          <p:cNvSpPr txBox="1">
            <a:spLocks noChangeArrowheads="1"/>
          </p:cNvSpPr>
          <p:nvPr/>
        </p:nvSpPr>
        <p:spPr bwMode="auto">
          <a:xfrm>
            <a:off x="4222750" y="5980114"/>
            <a:ext cx="3526606" cy="184666"/>
          </a:xfrm>
          <a:prstGeom prst="rect">
            <a:avLst/>
          </a:prstGeom>
          <a:noFill/>
          <a:ln w="9525">
            <a:noFill/>
            <a:miter lim="800000"/>
            <a:headEnd/>
            <a:tailEnd/>
          </a:ln>
        </p:spPr>
        <p:txBody>
          <a:bodyPr wrap="none" lIns="0" tIns="0" rIns="0" bIns="0">
            <a:spAutoFit/>
          </a:bodyPr>
          <a:lstStyle/>
          <a:p>
            <a:r>
              <a:rPr kumimoji="1" lang="en-US" altLang="ja-JP" sz="1200">
                <a:latin typeface="HGPｺﾞｼｯｸM" pitchFamily="50" charset="-128"/>
                <a:ea typeface="HGPｺﾞｼｯｸM" pitchFamily="50" charset="-128"/>
              </a:rPr>
              <a:t>※</a:t>
            </a:r>
            <a:r>
              <a:rPr kumimoji="1" lang="ja-JP" altLang="en-US" sz="1200">
                <a:latin typeface="HGPｺﾞｼｯｸM" pitchFamily="50" charset="-128"/>
                <a:ea typeface="HGPｺﾞｼｯｸM" pitchFamily="50" charset="-128"/>
              </a:rPr>
              <a:t>賦課時期に発送されるが、現住所が異なるので返戻</a:t>
            </a:r>
          </a:p>
        </p:txBody>
      </p:sp>
      <p:sp>
        <p:nvSpPr>
          <p:cNvPr id="37934" name="Rectangle 3"/>
          <p:cNvSpPr>
            <a:spLocks noGrp="1" noChangeArrowheads="1"/>
          </p:cNvSpPr>
          <p:nvPr>
            <p:ph type="body" idx="4294967295"/>
          </p:nvPr>
        </p:nvSpPr>
        <p:spPr bwMode="auto">
          <a:xfrm>
            <a:off x="416496" y="1556792"/>
            <a:ext cx="9217024" cy="574675"/>
          </a:xfrm>
          <a:prstGeom prst="rect">
            <a:avLst/>
          </a:prstGeom>
          <a:noFill/>
          <a:ln>
            <a:miter lim="800000"/>
            <a:headEnd/>
            <a:tailEnd/>
          </a:ln>
        </p:spPr>
        <p:txBody>
          <a:bodyPr/>
          <a:lstStyle/>
          <a:p>
            <a:pPr marL="533400" indent="-533400"/>
            <a:r>
              <a:rPr lang="ja-JP" altLang="en-US" dirty="0" smtClean="0">
                <a:latin typeface="HGPｺﾞｼｯｸM" pitchFamily="50" charset="-128"/>
                <a:ea typeface="HGPｺﾞｼｯｸM" pitchFamily="50" charset="-128"/>
              </a:rPr>
              <a:t>例）　納税通知の返戻対応の効率化　（現行体系）</a:t>
            </a:r>
          </a:p>
        </p:txBody>
      </p:sp>
      <p:sp>
        <p:nvSpPr>
          <p:cNvPr id="37935" name="AutoShape 11"/>
          <p:cNvSpPr>
            <a:spLocks noChangeArrowheads="1"/>
          </p:cNvSpPr>
          <p:nvPr/>
        </p:nvSpPr>
        <p:spPr bwMode="auto">
          <a:xfrm>
            <a:off x="560388" y="4040190"/>
            <a:ext cx="1712913" cy="1476375"/>
          </a:xfrm>
          <a:prstGeom prst="wedgeRectCallout">
            <a:avLst>
              <a:gd name="adj1" fmla="val 136042"/>
              <a:gd name="adj2" fmla="val 45083"/>
            </a:avLst>
          </a:prstGeom>
          <a:solidFill>
            <a:srgbClr val="C0504D">
              <a:alpha val="69803"/>
            </a:srgbClr>
          </a:solidFill>
          <a:ln w="9525">
            <a:noFill/>
            <a:miter lim="800000"/>
            <a:headEnd/>
            <a:tailEnd/>
          </a:ln>
        </p:spPr>
        <p:txBody>
          <a:bodyPr/>
          <a:lstStyle/>
          <a:p>
            <a:pPr algn="ctr" eaLnBrk="1" hangingPunct="1"/>
            <a:endParaRPr kumimoji="1" lang="ja-JP" altLang="en-US" sz="1400" b="1">
              <a:solidFill>
                <a:schemeClr val="bg1"/>
              </a:solidFill>
              <a:latin typeface="HGPｺﾞｼｯｸM" pitchFamily="50" charset="-128"/>
              <a:ea typeface="HGPｺﾞｼｯｸM" pitchFamily="50" charset="-128"/>
            </a:endParaRPr>
          </a:p>
        </p:txBody>
      </p:sp>
      <p:grpSp>
        <p:nvGrpSpPr>
          <p:cNvPr id="33798" name="Group 19"/>
          <p:cNvGrpSpPr>
            <a:grpSpLocks/>
          </p:cNvGrpSpPr>
          <p:nvPr/>
        </p:nvGrpSpPr>
        <p:grpSpPr bwMode="auto">
          <a:xfrm>
            <a:off x="8481392" y="3671997"/>
            <a:ext cx="1290738" cy="1168589"/>
            <a:chOff x="5242" y="2024"/>
            <a:chExt cx="871" cy="1143"/>
          </a:xfrm>
          <a:solidFill>
            <a:srgbClr val="C0504D">
              <a:alpha val="69804"/>
            </a:srgbClr>
          </a:solidFill>
        </p:grpSpPr>
        <p:sp>
          <p:nvSpPr>
            <p:cNvPr id="33800" name="AutoShape 14"/>
            <p:cNvSpPr>
              <a:spLocks noChangeArrowheads="1"/>
            </p:cNvSpPr>
            <p:nvPr/>
          </p:nvSpPr>
          <p:spPr bwMode="auto">
            <a:xfrm>
              <a:off x="5242" y="2024"/>
              <a:ext cx="871" cy="1134"/>
            </a:xfrm>
            <a:prstGeom prst="wedgeRectCallout">
              <a:avLst>
                <a:gd name="adj1" fmla="val -41041"/>
                <a:gd name="adj2" fmla="val 72757"/>
              </a:avLst>
            </a:prstGeom>
            <a:grp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eaLnBrk="1" hangingPunct="1">
                <a:defRPr/>
              </a:pPr>
              <a:endParaRPr kumimoji="1" lang="ja-JP" altLang="en-US" sz="1400" b="1" dirty="0">
                <a:solidFill>
                  <a:schemeClr val="bg1"/>
                </a:solidFill>
                <a:latin typeface="HGPｺﾞｼｯｸM" pitchFamily="50" charset="-128"/>
                <a:ea typeface="HGPｺﾞｼｯｸM" pitchFamily="50" charset="-128"/>
              </a:endParaRPr>
            </a:p>
          </p:txBody>
        </p:sp>
        <p:sp>
          <p:nvSpPr>
            <p:cNvPr id="33801" name="AutoShape 16"/>
            <p:cNvSpPr>
              <a:spLocks noChangeArrowheads="1"/>
            </p:cNvSpPr>
            <p:nvPr/>
          </p:nvSpPr>
          <p:spPr bwMode="auto">
            <a:xfrm>
              <a:off x="5242" y="2033"/>
              <a:ext cx="871" cy="1134"/>
            </a:xfrm>
            <a:prstGeom prst="wedgeRectCallout">
              <a:avLst>
                <a:gd name="adj1" fmla="val -39388"/>
                <a:gd name="adj2" fmla="val -67347"/>
              </a:avLst>
            </a:prstGeom>
            <a:grp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0" tIns="0" rIns="0" bIns="0" anchor="ctr"/>
            <a:lstStyle/>
            <a:p>
              <a:pPr eaLnBrk="1" hangingPunct="1">
                <a:defRPr/>
              </a:pPr>
              <a:r>
                <a:rPr kumimoji="1" lang="ja-JP" altLang="en-US" sz="1400" b="1" dirty="0">
                  <a:solidFill>
                    <a:schemeClr val="bg1"/>
                  </a:solidFill>
                  <a:latin typeface="HGPｺﾞｼｯｸM" pitchFamily="50" charset="-128"/>
                  <a:ea typeface="HGPｺﾞｼｯｸM" pitchFamily="50" charset="-128"/>
                </a:rPr>
                <a:t>②書類や電話で正しい住所を現住所の自治体へ照会する必要がある　　　　　　　　</a:t>
              </a:r>
            </a:p>
          </p:txBody>
        </p:sp>
      </p:grpSp>
      <p:sp>
        <p:nvSpPr>
          <p:cNvPr id="12" name="Text Box 23"/>
          <p:cNvSpPr txBox="1">
            <a:spLocks noChangeArrowheads="1"/>
          </p:cNvSpPr>
          <p:nvPr/>
        </p:nvSpPr>
        <p:spPr bwMode="auto">
          <a:xfrm>
            <a:off x="704850" y="2251075"/>
            <a:ext cx="1316038" cy="400050"/>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wrap="none" anchor="ctr"/>
          <a:lstStyle>
            <a:lvl1pPr>
              <a:defRPr>
                <a:solidFill>
                  <a:schemeClr val="tx1"/>
                </a:solidFill>
                <a:latin typeface="Arial" pitchFamily="34" charset="0"/>
                <a:ea typeface="ＭＳ Ｐゴシック" pitchFamily="50" charset="-128"/>
              </a:defRPr>
            </a:lvl1pPr>
            <a:lvl2pPr marL="742950" indent="-285750">
              <a:defRPr>
                <a:solidFill>
                  <a:schemeClr val="tx1"/>
                </a:solidFill>
                <a:latin typeface="Arial" pitchFamily="34" charset="0"/>
                <a:ea typeface="ＭＳ Ｐゴシック" pitchFamily="50" charset="-128"/>
              </a:defRPr>
            </a:lvl2pPr>
            <a:lvl3pPr marL="1143000" indent="-228600">
              <a:defRPr>
                <a:solidFill>
                  <a:schemeClr val="tx1"/>
                </a:solidFill>
                <a:latin typeface="Arial" pitchFamily="34" charset="0"/>
                <a:ea typeface="ＭＳ Ｐゴシック" pitchFamily="50" charset="-128"/>
              </a:defRPr>
            </a:lvl3pPr>
            <a:lvl4pPr marL="1600200" indent="-228600">
              <a:defRPr>
                <a:solidFill>
                  <a:schemeClr val="tx1"/>
                </a:solidFill>
                <a:latin typeface="Arial" pitchFamily="34" charset="0"/>
                <a:ea typeface="ＭＳ Ｐゴシック" pitchFamily="50" charset="-128"/>
              </a:defRPr>
            </a:lvl4pPr>
            <a:lvl5pPr marL="2057400" indent="-228600">
              <a:defRPr>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50" charset="-128"/>
              </a:defRPr>
            </a:lvl9pPr>
          </a:lstStyle>
          <a:p>
            <a:pPr algn="ctr">
              <a:spcBef>
                <a:spcPct val="50000"/>
              </a:spcBef>
              <a:defRPr/>
            </a:pPr>
            <a:r>
              <a:rPr lang="ja-JP" altLang="en-US" sz="2000" dirty="0" smtClean="0">
                <a:solidFill>
                  <a:srgbClr val="000000"/>
                </a:solidFill>
                <a:latin typeface="HGPｺﾞｼｯｸM" pitchFamily="50" charset="-128"/>
                <a:ea typeface="HGPｺﾞｼｯｸM" pitchFamily="50" charset="-128"/>
              </a:rPr>
              <a:t>現行体系</a:t>
            </a:r>
          </a:p>
        </p:txBody>
      </p:sp>
      <p:sp>
        <p:nvSpPr>
          <p:cNvPr id="37938" name="AutoShape 12"/>
          <p:cNvSpPr>
            <a:spLocks noChangeArrowheads="1"/>
          </p:cNvSpPr>
          <p:nvPr/>
        </p:nvSpPr>
        <p:spPr bwMode="auto">
          <a:xfrm>
            <a:off x="560388" y="4040190"/>
            <a:ext cx="1712913" cy="1476375"/>
          </a:xfrm>
          <a:prstGeom prst="wedgeRectCallout">
            <a:avLst>
              <a:gd name="adj1" fmla="val 134375"/>
              <a:gd name="adj2" fmla="val -45861"/>
            </a:avLst>
          </a:prstGeom>
          <a:solidFill>
            <a:srgbClr val="C0504D">
              <a:alpha val="59999"/>
            </a:srgbClr>
          </a:solidFill>
          <a:ln w="9525">
            <a:noFill/>
            <a:miter lim="800000"/>
            <a:headEnd/>
            <a:tailEnd/>
          </a:ln>
        </p:spPr>
        <p:txBody>
          <a:bodyPr anchor="ctr"/>
          <a:lstStyle/>
          <a:p>
            <a:pPr eaLnBrk="1" hangingPunct="1"/>
            <a:r>
              <a:rPr kumimoji="1" lang="ja-JP" altLang="en-US" sz="1400" b="1">
                <a:solidFill>
                  <a:schemeClr val="bg1"/>
                </a:solidFill>
                <a:latin typeface="HGPｺﾞｼｯｸM" pitchFamily="50" charset="-128"/>
                <a:ea typeface="HGPｺﾞｼｯｸM" pitchFamily="50" charset="-128"/>
              </a:rPr>
              <a:t>①転居により台帳が更新されないため、正しい住所が把握できず、納税通知書の返戻が発生</a:t>
            </a:r>
          </a:p>
        </p:txBody>
      </p:sp>
      <p:sp>
        <p:nvSpPr>
          <p:cNvPr id="53" name="スライド番号プレースホルダ 52"/>
          <p:cNvSpPr>
            <a:spLocks noGrp="1"/>
          </p:cNvSpPr>
          <p:nvPr>
            <p:ph type="sldNum" sz="quarter" idx="12"/>
          </p:nvPr>
        </p:nvSpPr>
        <p:spPr/>
        <p:txBody>
          <a:bodyPr/>
          <a:lstStyle/>
          <a:p>
            <a:pPr>
              <a:defRPr/>
            </a:pPr>
            <a:fld id="{D621E1BB-622A-4911-850A-7B92612ABE57}" type="slidenum">
              <a:rPr lang="ja-JP" altLang="en-US" smtClean="0"/>
              <a:pPr>
                <a:defRPr/>
              </a:pPr>
              <a:t>34</a:t>
            </a:fld>
            <a:endParaRPr lang="en-US" altLang="ja-JP"/>
          </a:p>
        </p:txBody>
      </p:sp>
      <p:sp>
        <p:nvSpPr>
          <p:cNvPr id="59" name="Rectangle 2"/>
          <p:cNvSpPr txBox="1">
            <a:spLocks noChangeArrowheads="1"/>
          </p:cNvSpPr>
          <p:nvPr/>
        </p:nvSpPr>
        <p:spPr bwMode="auto">
          <a:xfrm>
            <a:off x="495300" y="404813"/>
            <a:ext cx="9410700" cy="792162"/>
          </a:xfrm>
          <a:prstGeom prst="rect">
            <a:avLst/>
          </a:prstGeom>
          <a:noFill/>
          <a:ln>
            <a:miter lim="800000"/>
            <a:headEnd/>
            <a:tailEnd/>
          </a:ln>
        </p:spPr>
        <p:txBody>
          <a:bodyPr vert="horz" wrap="square" lIns="91440" tIns="45720" rIns="91440" bIns="45720" numCol="1" anchor="ctr" anchorCtr="0" compatLnSpc="1">
            <a:prstTxWarp prst="textNoShape">
              <a:avLst/>
            </a:prstTxWarp>
          </a:bodyPr>
          <a:lstStyle/>
          <a:p>
            <a:pPr eaLnBrk="1" hangingPunct="1"/>
            <a:r>
              <a:rPr lang="ja-JP" altLang="en-US" sz="2800" b="1" dirty="0" smtClean="0">
                <a:latin typeface="HGPｺﾞｼｯｸM" pitchFamily="50" charset="-128"/>
                <a:ea typeface="HGPｺﾞｼｯｸM" pitchFamily="50" charset="-128"/>
              </a:rPr>
              <a:t>９</a:t>
            </a:r>
            <a:r>
              <a:rPr lang="ja-JP" altLang="ja-JP" sz="2800" b="1" dirty="0" smtClean="0">
                <a:latin typeface="HGPｺﾞｼｯｸM" pitchFamily="50" charset="-128"/>
                <a:ea typeface="HGPｺﾞｼｯｸM" pitchFamily="50" charset="-128"/>
              </a:rPr>
              <a:t>．</a:t>
            </a:r>
            <a:r>
              <a:rPr lang="ja-JP" altLang="en-US" sz="2800" b="1" dirty="0" smtClean="0">
                <a:latin typeface="HGPｺﾞｼｯｸM" pitchFamily="50" charset="-128"/>
                <a:ea typeface="HGPｺﾞｼｯｸM" pitchFamily="50" charset="-128"/>
              </a:rPr>
              <a:t>業務プロセスの改善</a:t>
            </a:r>
            <a:r>
              <a:rPr lang="ja-JP" altLang="en-US" sz="2800" dirty="0" smtClean="0">
                <a:latin typeface="HGPｺﾞｼｯｸM" pitchFamily="50" charset="-128"/>
                <a:ea typeface="HGPｺﾞｼｯｸM" pitchFamily="50" charset="-128"/>
              </a:rPr>
              <a:t>　</a:t>
            </a:r>
            <a:r>
              <a:rPr lang="ja-JP" altLang="en-US" b="1" dirty="0" smtClean="0">
                <a:latin typeface="HGPｺﾞｼｯｸM" pitchFamily="50" charset="-128"/>
                <a:ea typeface="HGPｺﾞｼｯｸM" pitchFamily="50" charset="-128"/>
              </a:rPr>
              <a:t>～事例②：地域情報プラットフォーム活用推進事業より④～</a:t>
            </a:r>
            <a:endParaRPr kumimoji="1" lang="ja-JP" altLang="ja-JP" b="1" i="0" u="none" strike="noStrike" kern="0" cap="none" spc="0" normalizeH="0" baseline="0" noProof="0" dirty="0" smtClean="0">
              <a:ln>
                <a:noFill/>
              </a:ln>
              <a:solidFill>
                <a:schemeClr val="tx1"/>
              </a:solidFill>
              <a:effectLst/>
              <a:uLnTx/>
              <a:uFillTx/>
              <a:latin typeface="HGPｺﾞｼｯｸM" pitchFamily="50" charset="-128"/>
              <a:ea typeface="HGPｺﾞｼｯｸM" pitchFamily="50" charset="-128"/>
              <a:cs typeface="+mj-cs"/>
            </a:endParaRPr>
          </a:p>
        </p:txBody>
      </p:sp>
      <p:sp>
        <p:nvSpPr>
          <p:cNvPr id="60" name="フッター プレースホルダ 50"/>
          <p:cNvSpPr txBox="1">
            <a:spLocks/>
          </p:cNvSpPr>
          <p:nvPr/>
        </p:nvSpPr>
        <p:spPr>
          <a:xfrm>
            <a:off x="3002784" y="6417360"/>
            <a:ext cx="3900433" cy="252000"/>
          </a:xfrm>
          <a:prstGeom prst="rect">
            <a:avLst/>
          </a:prstGeom>
        </p:spPr>
        <p:txBody>
          <a:bodyPr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ja-JP" sz="1000" b="0" i="0" u="none" strike="noStrike" kern="1200" cap="none" spc="0" normalizeH="0" baseline="0" noProof="0" smtClean="0">
                <a:ln>
                  <a:noFill/>
                </a:ln>
                <a:solidFill>
                  <a:schemeClr val="tx1"/>
                </a:solidFill>
                <a:effectLst/>
                <a:uLnTx/>
                <a:uFillTx/>
                <a:latin typeface="+mj-ea"/>
                <a:ea typeface="+mj-ea"/>
                <a:cs typeface="+mn-cs"/>
              </a:rPr>
              <a:t>4-1 </a:t>
            </a:r>
            <a:r>
              <a:rPr kumimoji="0" lang="ja-JP" altLang="en-US" sz="1000" b="0" i="0" u="none" strike="noStrike" kern="1200" cap="none" spc="0" normalizeH="0" baseline="0" noProof="0" smtClean="0">
                <a:ln>
                  <a:noFill/>
                </a:ln>
                <a:solidFill>
                  <a:schemeClr val="tx1"/>
                </a:solidFill>
                <a:effectLst/>
                <a:uLnTx/>
                <a:uFillTx/>
                <a:latin typeface="+mj-ea"/>
                <a:ea typeface="+mj-ea"/>
                <a:cs typeface="+mn-cs"/>
              </a:rPr>
              <a:t>住民視点の行政サービス提供に向けた業務分析手法</a:t>
            </a:r>
            <a:endParaRPr kumimoji="0" lang="en-US" altLang="ja-JP" sz="1000" b="0" i="0" u="none" strike="noStrike" kern="1200" cap="none" spc="0" normalizeH="0" baseline="0" noProof="0" dirty="0">
              <a:ln>
                <a:noFill/>
              </a:ln>
              <a:solidFill>
                <a:schemeClr val="tx1"/>
              </a:solidFill>
              <a:effectLst/>
              <a:uLnTx/>
              <a:uFillTx/>
              <a:latin typeface="+mj-ea"/>
              <a:ea typeface="+mj-ea"/>
              <a:cs typeface="+mn-cs"/>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3"/>
          <p:cNvSpPr>
            <a:spLocks noGrp="1" noChangeArrowheads="1"/>
          </p:cNvSpPr>
          <p:nvPr>
            <p:ph type="body" idx="4294967295"/>
          </p:nvPr>
        </p:nvSpPr>
        <p:spPr bwMode="auto">
          <a:xfrm>
            <a:off x="911225" y="1341438"/>
            <a:ext cx="8994775" cy="1079500"/>
          </a:xfrm>
          <a:prstGeom prst="rect">
            <a:avLst/>
          </a:prstGeom>
          <a:noFill/>
          <a:ln>
            <a:miter lim="800000"/>
            <a:headEnd/>
            <a:tailEnd/>
          </a:ln>
        </p:spPr>
        <p:txBody>
          <a:bodyPr/>
          <a:lstStyle/>
          <a:p>
            <a:pPr marL="533400" indent="-533400"/>
            <a:r>
              <a:rPr lang="ja-JP" altLang="en-US" sz="2800" dirty="0" smtClean="0">
                <a:latin typeface="HGPｺﾞｼｯｸM" pitchFamily="50" charset="-128"/>
                <a:ea typeface="HGPｺﾞｼｯｸM" pitchFamily="50" charset="-128"/>
              </a:rPr>
              <a:t>例）　納税通知の返戻対応の効率化　（将来体系）</a:t>
            </a:r>
          </a:p>
        </p:txBody>
      </p:sp>
      <p:sp>
        <p:nvSpPr>
          <p:cNvPr id="11" name="角丸四角形 10"/>
          <p:cNvSpPr/>
          <p:nvPr/>
        </p:nvSpPr>
        <p:spPr bwMode="auto">
          <a:xfrm>
            <a:off x="2198688" y="2276475"/>
            <a:ext cx="1319212" cy="3867150"/>
          </a:xfrm>
          <a:prstGeom prst="roundRect">
            <a:avLst/>
          </a:prstGeom>
          <a:solidFill>
            <a:schemeClr val="bg1"/>
          </a:solidFill>
          <a:ln w="9525" cap="flat" cmpd="sng" algn="ctr">
            <a:solidFill>
              <a:schemeClr val="bg1">
                <a:lumMod val="50000"/>
              </a:schemeClr>
            </a:solidFill>
            <a:prstDash val="solid"/>
            <a:round/>
            <a:headEnd type="none" w="med" len="med"/>
            <a:tailEnd type="none" w="med" len="med"/>
          </a:ln>
          <a:effectLst>
            <a:prstShdw prst="shdw17" dist="17961" dir="2700000">
              <a:schemeClr val="bg2"/>
            </a:prstShdw>
          </a:effectLst>
        </p:spPr>
        <p:txBody>
          <a:bodyPr/>
          <a:lstStyle/>
          <a:p>
            <a:pPr>
              <a:defRPr/>
            </a:pPr>
            <a:endParaRPr lang="ja-JP" altLang="en-US">
              <a:latin typeface="HGPｺﾞｼｯｸM" pitchFamily="50" charset="-128"/>
              <a:ea typeface="HGPｺﾞｼｯｸM" pitchFamily="50" charset="-128"/>
            </a:endParaRPr>
          </a:p>
        </p:txBody>
      </p:sp>
      <p:sp>
        <p:nvSpPr>
          <p:cNvPr id="13" name="正方形/長方形 12"/>
          <p:cNvSpPr/>
          <p:nvPr/>
        </p:nvSpPr>
        <p:spPr bwMode="auto">
          <a:xfrm>
            <a:off x="4940300" y="2276477"/>
            <a:ext cx="3829050" cy="974725"/>
          </a:xfrm>
          <a:prstGeom prst="rect">
            <a:avLst/>
          </a:prstGeom>
          <a:solidFill>
            <a:schemeClr val="accent4">
              <a:lumMod val="40000"/>
              <a:lumOff val="60000"/>
            </a:schemeClr>
          </a:solidFill>
          <a:ln w="9525" cap="flat" cmpd="sng" algn="ctr">
            <a:solidFill>
              <a:schemeClr val="accent4">
                <a:lumMod val="60000"/>
                <a:lumOff val="40000"/>
              </a:schemeClr>
            </a:solidFill>
            <a:prstDash val="solid"/>
            <a:round/>
            <a:headEnd type="none" w="med" len="med"/>
            <a:tailEnd type="none" w="med" len="med"/>
          </a:ln>
          <a:effectLst>
            <a:prstShdw prst="shdw17" dist="17961" dir="2700000">
              <a:schemeClr val="bg2"/>
            </a:prstShdw>
          </a:effectLst>
        </p:spPr>
        <p:txBody>
          <a:bodyPr/>
          <a:lstStyle/>
          <a:p>
            <a:pPr>
              <a:defRPr/>
            </a:pPr>
            <a:endParaRPr lang="ja-JP" altLang="en-US">
              <a:latin typeface="HGPｺﾞｼｯｸM" pitchFamily="50" charset="-128"/>
              <a:ea typeface="HGPｺﾞｼｯｸM" pitchFamily="50" charset="-128"/>
            </a:endParaRPr>
          </a:p>
        </p:txBody>
      </p:sp>
      <p:sp>
        <p:nvSpPr>
          <p:cNvPr id="14" name="正方形/長方形 13"/>
          <p:cNvSpPr/>
          <p:nvPr/>
        </p:nvSpPr>
        <p:spPr bwMode="auto">
          <a:xfrm>
            <a:off x="4937125" y="3490915"/>
            <a:ext cx="3829050" cy="974725"/>
          </a:xfrm>
          <a:prstGeom prst="rect">
            <a:avLst/>
          </a:prstGeom>
          <a:solidFill>
            <a:schemeClr val="accent4">
              <a:lumMod val="40000"/>
              <a:lumOff val="60000"/>
            </a:schemeClr>
          </a:solidFill>
          <a:ln w="9525" cap="flat" cmpd="sng" algn="ctr">
            <a:solidFill>
              <a:schemeClr val="accent4">
                <a:lumMod val="60000"/>
                <a:lumOff val="40000"/>
              </a:schemeClr>
            </a:solidFill>
            <a:prstDash val="solid"/>
            <a:round/>
            <a:headEnd type="none" w="med" len="med"/>
            <a:tailEnd type="none" w="med" len="med"/>
          </a:ln>
          <a:effectLst>
            <a:prstShdw prst="shdw17" dist="17961" dir="2700000">
              <a:schemeClr val="bg2"/>
            </a:prstShdw>
          </a:effectLst>
        </p:spPr>
        <p:txBody>
          <a:bodyPr/>
          <a:lstStyle/>
          <a:p>
            <a:pPr>
              <a:defRPr/>
            </a:pPr>
            <a:endParaRPr lang="ja-JP" altLang="en-US">
              <a:latin typeface="HGPｺﾞｼｯｸM" pitchFamily="50" charset="-128"/>
              <a:ea typeface="HGPｺﾞｼｯｸM" pitchFamily="50" charset="-128"/>
            </a:endParaRPr>
          </a:p>
        </p:txBody>
      </p:sp>
      <p:sp>
        <p:nvSpPr>
          <p:cNvPr id="15" name="正方形/長方形 14"/>
          <p:cNvSpPr/>
          <p:nvPr/>
        </p:nvSpPr>
        <p:spPr bwMode="auto">
          <a:xfrm>
            <a:off x="4937125" y="4892677"/>
            <a:ext cx="3829050" cy="974725"/>
          </a:xfrm>
          <a:prstGeom prst="rect">
            <a:avLst/>
          </a:prstGeom>
          <a:solidFill>
            <a:schemeClr val="accent4">
              <a:lumMod val="40000"/>
              <a:lumOff val="60000"/>
            </a:schemeClr>
          </a:solidFill>
          <a:ln w="9525" cap="flat" cmpd="sng" algn="ctr">
            <a:solidFill>
              <a:schemeClr val="accent4">
                <a:lumMod val="60000"/>
                <a:lumOff val="40000"/>
              </a:schemeClr>
            </a:solidFill>
            <a:prstDash val="solid"/>
            <a:round/>
            <a:headEnd type="none" w="med" len="med"/>
            <a:tailEnd type="none" w="med" len="med"/>
          </a:ln>
          <a:effectLst>
            <a:prstShdw prst="shdw17" dist="17961" dir="2700000">
              <a:schemeClr val="bg2"/>
            </a:prstShdw>
          </a:effectLst>
        </p:spPr>
        <p:txBody>
          <a:bodyPr/>
          <a:lstStyle/>
          <a:p>
            <a:pPr>
              <a:defRPr/>
            </a:pPr>
            <a:endParaRPr lang="ja-JP" altLang="en-US">
              <a:latin typeface="HGPｺﾞｼｯｸM" pitchFamily="50" charset="-128"/>
              <a:ea typeface="HGPｺﾞｼｯｸM" pitchFamily="50" charset="-128"/>
            </a:endParaRPr>
          </a:p>
        </p:txBody>
      </p:sp>
      <p:pic>
        <p:nvPicPr>
          <p:cNvPr id="38920" name="Picture 142"/>
          <p:cNvPicPr>
            <a:picLocks noChangeAspect="1" noChangeArrowheads="1"/>
          </p:cNvPicPr>
          <p:nvPr/>
        </p:nvPicPr>
        <p:blipFill>
          <a:blip r:embed="rId3" cstate="print"/>
          <a:srcRect/>
          <a:stretch>
            <a:fillRect/>
          </a:stretch>
        </p:blipFill>
        <p:spPr bwMode="auto">
          <a:xfrm>
            <a:off x="2497137" y="3933825"/>
            <a:ext cx="722313" cy="723900"/>
          </a:xfrm>
          <a:prstGeom prst="rect">
            <a:avLst/>
          </a:prstGeom>
          <a:noFill/>
          <a:ln w="9525">
            <a:noFill/>
            <a:miter lim="800000"/>
            <a:headEnd/>
            <a:tailEnd/>
          </a:ln>
        </p:spPr>
      </p:pic>
      <p:pic>
        <p:nvPicPr>
          <p:cNvPr id="38921" name="Picture 147"/>
          <p:cNvPicPr>
            <a:picLocks noChangeAspect="1" noChangeArrowheads="1"/>
          </p:cNvPicPr>
          <p:nvPr/>
        </p:nvPicPr>
        <p:blipFill>
          <a:blip r:embed="rId4" cstate="print"/>
          <a:srcRect/>
          <a:stretch>
            <a:fillRect/>
          </a:stretch>
        </p:blipFill>
        <p:spPr bwMode="auto">
          <a:xfrm>
            <a:off x="2522538" y="5091115"/>
            <a:ext cx="669925" cy="669925"/>
          </a:xfrm>
          <a:prstGeom prst="rect">
            <a:avLst/>
          </a:prstGeom>
          <a:noFill/>
          <a:ln w="9525">
            <a:noFill/>
            <a:miter lim="800000"/>
            <a:headEnd/>
            <a:tailEnd/>
          </a:ln>
        </p:spPr>
      </p:pic>
      <p:sp>
        <p:nvSpPr>
          <p:cNvPr id="38922" name="テキスト ボックス 17"/>
          <p:cNvSpPr txBox="1">
            <a:spLocks noChangeArrowheads="1"/>
          </p:cNvSpPr>
          <p:nvPr/>
        </p:nvSpPr>
        <p:spPr bwMode="auto">
          <a:xfrm>
            <a:off x="2198688" y="3260726"/>
            <a:ext cx="1319212" cy="600164"/>
          </a:xfrm>
          <a:prstGeom prst="rect">
            <a:avLst/>
          </a:prstGeom>
          <a:noFill/>
          <a:ln w="9525">
            <a:noFill/>
            <a:miter lim="800000"/>
            <a:headEnd/>
            <a:tailEnd/>
          </a:ln>
        </p:spPr>
        <p:txBody>
          <a:bodyPr>
            <a:spAutoFit/>
          </a:bodyPr>
          <a:lstStyle/>
          <a:p>
            <a:r>
              <a:rPr kumimoji="1" lang="en-US" altLang="ja-JP" sz="1100">
                <a:latin typeface="HGPｺﾞｼｯｸM" pitchFamily="50" charset="-128"/>
                <a:ea typeface="HGPｺﾞｼｯｸM" pitchFamily="50" charset="-128"/>
              </a:rPr>
              <a:t>※</a:t>
            </a:r>
            <a:r>
              <a:rPr kumimoji="1" lang="ja-JP" altLang="en-US" sz="1100">
                <a:latin typeface="HGPｺﾞｼｯｸM" pitchFamily="50" charset="-128"/>
                <a:ea typeface="HGPｺﾞｼｯｸM" pitchFamily="50" charset="-128"/>
              </a:rPr>
              <a:t>Ｚ県Ｘ市在住</a:t>
            </a:r>
            <a:endParaRPr kumimoji="1" lang="en-US" altLang="ja-JP" sz="1100">
              <a:latin typeface="HGPｺﾞｼｯｸM" pitchFamily="50" charset="-128"/>
              <a:ea typeface="HGPｺﾞｼｯｸM" pitchFamily="50" charset="-128"/>
            </a:endParaRPr>
          </a:p>
          <a:p>
            <a:endParaRPr kumimoji="1" lang="en-US" altLang="ja-JP" sz="1100">
              <a:latin typeface="HGPｺﾞｼｯｸM" pitchFamily="50" charset="-128"/>
              <a:ea typeface="HGPｺﾞｼｯｸM" pitchFamily="50" charset="-128"/>
            </a:endParaRPr>
          </a:p>
          <a:p>
            <a:r>
              <a:rPr kumimoji="1" lang="en-US" altLang="ja-JP" sz="1100">
                <a:latin typeface="HGPｺﾞｼｯｸM" pitchFamily="50" charset="-128"/>
                <a:ea typeface="HGPｺﾞｼｯｸM" pitchFamily="50" charset="-128"/>
              </a:rPr>
              <a:t>※</a:t>
            </a:r>
            <a:r>
              <a:rPr kumimoji="1" lang="ja-JP" altLang="en-US" sz="1100">
                <a:latin typeface="HGPｺﾞｼｯｸM" pitchFamily="50" charset="-128"/>
                <a:ea typeface="HGPｺﾞｼｯｸM" pitchFamily="50" charset="-128"/>
              </a:rPr>
              <a:t>Ｚ県Ｙ市より転居</a:t>
            </a:r>
          </a:p>
        </p:txBody>
      </p:sp>
      <p:pic>
        <p:nvPicPr>
          <p:cNvPr id="38923" name="Picture 137"/>
          <p:cNvPicPr>
            <a:picLocks noChangeAspect="1" noChangeArrowheads="1"/>
          </p:cNvPicPr>
          <p:nvPr/>
        </p:nvPicPr>
        <p:blipFill>
          <a:blip r:embed="rId5" cstate="print"/>
          <a:srcRect/>
          <a:stretch>
            <a:fillRect/>
          </a:stretch>
        </p:blipFill>
        <p:spPr bwMode="auto">
          <a:xfrm>
            <a:off x="2505076" y="2401890"/>
            <a:ext cx="714375" cy="714375"/>
          </a:xfrm>
          <a:prstGeom prst="rect">
            <a:avLst/>
          </a:prstGeom>
          <a:noFill/>
          <a:ln w="9525">
            <a:noFill/>
            <a:miter lim="800000"/>
            <a:headEnd/>
            <a:tailEnd/>
          </a:ln>
        </p:spPr>
      </p:pic>
      <p:sp>
        <p:nvSpPr>
          <p:cNvPr id="38924" name="テキスト ボックス 19"/>
          <p:cNvSpPr txBox="1">
            <a:spLocks noChangeArrowheads="1"/>
          </p:cNvSpPr>
          <p:nvPr/>
        </p:nvSpPr>
        <p:spPr bwMode="auto">
          <a:xfrm>
            <a:off x="2198688" y="4551365"/>
            <a:ext cx="1319212" cy="261937"/>
          </a:xfrm>
          <a:prstGeom prst="rect">
            <a:avLst/>
          </a:prstGeom>
          <a:noFill/>
          <a:ln w="9525">
            <a:noFill/>
            <a:miter lim="800000"/>
            <a:headEnd/>
            <a:tailEnd/>
          </a:ln>
        </p:spPr>
        <p:txBody>
          <a:bodyPr>
            <a:spAutoFit/>
          </a:bodyPr>
          <a:lstStyle/>
          <a:p>
            <a:pPr algn="ctr"/>
            <a:r>
              <a:rPr kumimoji="1" lang="ja-JP" altLang="en-US" sz="1100">
                <a:latin typeface="HGPｺﾞｼｯｸM" pitchFamily="50" charset="-128"/>
                <a:ea typeface="HGPｺﾞｼｯｸM" pitchFamily="50" charset="-128"/>
              </a:rPr>
              <a:t>固定資産</a:t>
            </a:r>
          </a:p>
        </p:txBody>
      </p:sp>
      <p:sp>
        <p:nvSpPr>
          <p:cNvPr id="38925" name="テキスト ボックス 20"/>
          <p:cNvSpPr txBox="1">
            <a:spLocks noChangeArrowheads="1"/>
          </p:cNvSpPr>
          <p:nvPr/>
        </p:nvSpPr>
        <p:spPr bwMode="auto">
          <a:xfrm>
            <a:off x="2198688" y="5710240"/>
            <a:ext cx="1319212" cy="261937"/>
          </a:xfrm>
          <a:prstGeom prst="rect">
            <a:avLst/>
          </a:prstGeom>
          <a:noFill/>
          <a:ln w="9525">
            <a:noFill/>
            <a:miter lim="800000"/>
            <a:headEnd/>
            <a:tailEnd/>
          </a:ln>
        </p:spPr>
        <p:txBody>
          <a:bodyPr>
            <a:spAutoFit/>
          </a:bodyPr>
          <a:lstStyle/>
          <a:p>
            <a:pPr algn="ctr"/>
            <a:r>
              <a:rPr kumimoji="1" lang="ja-JP" altLang="en-US" sz="1100">
                <a:latin typeface="HGPｺﾞｼｯｸM" pitchFamily="50" charset="-128"/>
                <a:ea typeface="HGPｺﾞｼｯｸM" pitchFamily="50" charset="-128"/>
              </a:rPr>
              <a:t>自動車</a:t>
            </a:r>
          </a:p>
        </p:txBody>
      </p:sp>
      <p:sp>
        <p:nvSpPr>
          <p:cNvPr id="38926" name="テキスト ボックス 21"/>
          <p:cNvSpPr txBox="1">
            <a:spLocks noChangeArrowheads="1"/>
          </p:cNvSpPr>
          <p:nvPr/>
        </p:nvSpPr>
        <p:spPr bwMode="auto">
          <a:xfrm>
            <a:off x="2176463" y="3019425"/>
            <a:ext cx="1319212" cy="261938"/>
          </a:xfrm>
          <a:prstGeom prst="rect">
            <a:avLst/>
          </a:prstGeom>
          <a:noFill/>
          <a:ln w="9525">
            <a:noFill/>
            <a:miter lim="800000"/>
            <a:headEnd/>
            <a:tailEnd/>
          </a:ln>
        </p:spPr>
        <p:txBody>
          <a:bodyPr>
            <a:spAutoFit/>
          </a:bodyPr>
          <a:lstStyle/>
          <a:p>
            <a:pPr algn="ctr"/>
            <a:r>
              <a:rPr kumimoji="1" lang="ja-JP" altLang="en-US" sz="1100">
                <a:latin typeface="HGPｺﾞｼｯｸM" pitchFamily="50" charset="-128"/>
                <a:ea typeface="HGPｺﾞｼｯｸM" pitchFamily="50" charset="-128"/>
              </a:rPr>
              <a:t>Ａさん</a:t>
            </a:r>
          </a:p>
        </p:txBody>
      </p:sp>
      <p:sp>
        <p:nvSpPr>
          <p:cNvPr id="23" name="正方形/長方形 22"/>
          <p:cNvSpPr/>
          <p:nvPr/>
        </p:nvSpPr>
        <p:spPr bwMode="auto">
          <a:xfrm>
            <a:off x="2344738" y="3871915"/>
            <a:ext cx="1008062" cy="2149475"/>
          </a:xfrm>
          <a:prstGeom prst="rect">
            <a:avLst/>
          </a:prstGeom>
          <a:noFill/>
          <a:ln w="19050" cap="flat" cmpd="sng" algn="ctr">
            <a:solidFill>
              <a:schemeClr val="tx2">
                <a:lumMod val="60000"/>
                <a:lumOff val="40000"/>
              </a:schemeClr>
            </a:solidFill>
            <a:prstDash val="dash"/>
            <a:round/>
            <a:headEnd type="none" w="med" len="med"/>
            <a:tailEnd type="none" w="med" len="med"/>
          </a:ln>
          <a:effectLst>
            <a:prstShdw prst="shdw17" dist="17961" dir="2700000">
              <a:schemeClr val="bg2"/>
            </a:prstShdw>
          </a:effectLst>
        </p:spPr>
        <p:txBody>
          <a:bodyPr/>
          <a:lstStyle/>
          <a:p>
            <a:pPr>
              <a:defRPr/>
            </a:pPr>
            <a:endParaRPr lang="ja-JP" altLang="en-US">
              <a:latin typeface="HGPｺﾞｼｯｸM" pitchFamily="50" charset="-128"/>
              <a:ea typeface="HGPｺﾞｼｯｸM" pitchFamily="50" charset="-128"/>
            </a:endParaRPr>
          </a:p>
        </p:txBody>
      </p:sp>
      <p:sp>
        <p:nvSpPr>
          <p:cNvPr id="38928" name="テキスト ボックス 23"/>
          <p:cNvSpPr txBox="1">
            <a:spLocks noChangeArrowheads="1"/>
          </p:cNvSpPr>
          <p:nvPr/>
        </p:nvSpPr>
        <p:spPr bwMode="auto">
          <a:xfrm>
            <a:off x="4940300" y="2276475"/>
            <a:ext cx="815975" cy="261938"/>
          </a:xfrm>
          <a:prstGeom prst="rect">
            <a:avLst/>
          </a:prstGeom>
          <a:noFill/>
          <a:ln w="9525">
            <a:noFill/>
            <a:miter lim="800000"/>
            <a:headEnd/>
            <a:tailEnd/>
          </a:ln>
        </p:spPr>
        <p:txBody>
          <a:bodyPr>
            <a:spAutoFit/>
          </a:bodyPr>
          <a:lstStyle/>
          <a:p>
            <a:r>
              <a:rPr kumimoji="1" lang="ja-JP" altLang="en-US" sz="1100">
                <a:latin typeface="HGPｺﾞｼｯｸM" pitchFamily="50" charset="-128"/>
                <a:ea typeface="HGPｺﾞｼｯｸM" pitchFamily="50" charset="-128"/>
              </a:rPr>
              <a:t>Ｚ県Ｘ市</a:t>
            </a:r>
          </a:p>
        </p:txBody>
      </p:sp>
      <p:sp>
        <p:nvSpPr>
          <p:cNvPr id="38929" name="テキスト ボックス 24"/>
          <p:cNvSpPr txBox="1">
            <a:spLocks noChangeArrowheads="1"/>
          </p:cNvSpPr>
          <p:nvPr/>
        </p:nvSpPr>
        <p:spPr bwMode="auto">
          <a:xfrm>
            <a:off x="4937125" y="3490915"/>
            <a:ext cx="815975" cy="261937"/>
          </a:xfrm>
          <a:prstGeom prst="rect">
            <a:avLst/>
          </a:prstGeom>
          <a:noFill/>
          <a:ln w="9525">
            <a:noFill/>
            <a:miter lim="800000"/>
            <a:headEnd/>
            <a:tailEnd/>
          </a:ln>
        </p:spPr>
        <p:txBody>
          <a:bodyPr>
            <a:spAutoFit/>
          </a:bodyPr>
          <a:lstStyle/>
          <a:p>
            <a:r>
              <a:rPr kumimoji="1" lang="ja-JP" altLang="en-US" sz="1100">
                <a:latin typeface="HGPｺﾞｼｯｸM" pitchFamily="50" charset="-128"/>
                <a:ea typeface="HGPｺﾞｼｯｸM" pitchFamily="50" charset="-128"/>
              </a:rPr>
              <a:t>Ｚ県Ｙ市</a:t>
            </a:r>
          </a:p>
        </p:txBody>
      </p:sp>
      <p:sp>
        <p:nvSpPr>
          <p:cNvPr id="38930" name="テキスト ボックス 25"/>
          <p:cNvSpPr txBox="1">
            <a:spLocks noChangeArrowheads="1"/>
          </p:cNvSpPr>
          <p:nvPr/>
        </p:nvSpPr>
        <p:spPr bwMode="auto">
          <a:xfrm>
            <a:off x="4940300" y="4883150"/>
            <a:ext cx="815975" cy="260350"/>
          </a:xfrm>
          <a:prstGeom prst="rect">
            <a:avLst/>
          </a:prstGeom>
          <a:noFill/>
          <a:ln w="9525">
            <a:noFill/>
            <a:miter lim="800000"/>
            <a:headEnd/>
            <a:tailEnd/>
          </a:ln>
        </p:spPr>
        <p:txBody>
          <a:bodyPr>
            <a:spAutoFit/>
          </a:bodyPr>
          <a:lstStyle/>
          <a:p>
            <a:r>
              <a:rPr kumimoji="1" lang="ja-JP" altLang="en-US" sz="1100">
                <a:latin typeface="HGPｺﾞｼｯｸM" pitchFamily="50" charset="-128"/>
                <a:ea typeface="HGPｺﾞｼｯｸM" pitchFamily="50" charset="-128"/>
              </a:rPr>
              <a:t>Ｚ県</a:t>
            </a:r>
          </a:p>
        </p:txBody>
      </p:sp>
      <p:sp>
        <p:nvSpPr>
          <p:cNvPr id="27" name="角丸四角形 26"/>
          <p:cNvSpPr/>
          <p:nvPr/>
        </p:nvSpPr>
        <p:spPr bwMode="auto">
          <a:xfrm>
            <a:off x="5656263" y="2339977"/>
            <a:ext cx="2965450" cy="811213"/>
          </a:xfrm>
          <a:prstGeom prst="roundRect">
            <a:avLst/>
          </a:prstGeom>
          <a:solidFill>
            <a:schemeClr val="bg1"/>
          </a:solidFill>
          <a:ln>
            <a:solidFill>
              <a:schemeClr val="bg1">
                <a:lumMod val="50000"/>
              </a:schemeClr>
            </a:solidFill>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lIns="36000" tIns="36000" rIns="36000" bIns="36000"/>
          <a:lstStyle/>
          <a:p>
            <a:pPr>
              <a:defRPr/>
            </a:pPr>
            <a:r>
              <a:rPr lang="ja-JP" altLang="en-US" sz="1200" dirty="0">
                <a:solidFill>
                  <a:schemeClr val="tx1"/>
                </a:solidFill>
                <a:latin typeface="HGPｺﾞｼｯｸM" pitchFamily="50" charset="-128"/>
                <a:ea typeface="HGPｺﾞｼｯｸM" pitchFamily="50" charset="-128"/>
              </a:rPr>
              <a:t>住民基本台帳</a:t>
            </a:r>
          </a:p>
        </p:txBody>
      </p:sp>
      <p:sp>
        <p:nvSpPr>
          <p:cNvPr id="28" name="角丸四角形 27"/>
          <p:cNvSpPr/>
          <p:nvPr/>
        </p:nvSpPr>
        <p:spPr bwMode="auto">
          <a:xfrm>
            <a:off x="5661025" y="3573465"/>
            <a:ext cx="2965450" cy="809625"/>
          </a:xfrm>
          <a:prstGeom prst="roundRect">
            <a:avLst/>
          </a:prstGeom>
          <a:solidFill>
            <a:schemeClr val="bg1"/>
          </a:solidFill>
          <a:ln>
            <a:solidFill>
              <a:schemeClr val="bg1">
                <a:lumMod val="50000"/>
              </a:schemeClr>
            </a:solidFill>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lIns="36000" tIns="36000" rIns="36000" bIns="36000"/>
          <a:lstStyle/>
          <a:p>
            <a:pPr>
              <a:defRPr/>
            </a:pPr>
            <a:r>
              <a:rPr lang="ja-JP" altLang="en-US" sz="1200" dirty="0">
                <a:solidFill>
                  <a:schemeClr val="tx1"/>
                </a:solidFill>
                <a:latin typeface="HGPｺﾞｼｯｸM" pitchFamily="50" charset="-128"/>
                <a:ea typeface="HGPｺﾞｼｯｸM" pitchFamily="50" charset="-128"/>
              </a:rPr>
              <a:t>固定資産税</a:t>
            </a:r>
          </a:p>
        </p:txBody>
      </p:sp>
      <p:sp>
        <p:nvSpPr>
          <p:cNvPr id="29" name="角丸四角形 28"/>
          <p:cNvSpPr/>
          <p:nvPr/>
        </p:nvSpPr>
        <p:spPr bwMode="auto">
          <a:xfrm>
            <a:off x="5656263" y="4975227"/>
            <a:ext cx="2965450" cy="809625"/>
          </a:xfrm>
          <a:prstGeom prst="roundRect">
            <a:avLst/>
          </a:prstGeom>
          <a:solidFill>
            <a:schemeClr val="bg1"/>
          </a:solidFill>
          <a:ln>
            <a:solidFill>
              <a:schemeClr val="bg1">
                <a:lumMod val="50000"/>
              </a:schemeClr>
            </a:solidFill>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lIns="36000" tIns="36000" rIns="36000" bIns="36000"/>
          <a:lstStyle/>
          <a:p>
            <a:pPr>
              <a:defRPr/>
            </a:pPr>
            <a:r>
              <a:rPr lang="ja-JP" altLang="en-US" sz="1200" dirty="0">
                <a:solidFill>
                  <a:schemeClr val="tx1"/>
                </a:solidFill>
                <a:latin typeface="HGPｺﾞｼｯｸM" pitchFamily="50" charset="-128"/>
                <a:ea typeface="HGPｺﾞｼｯｸM" pitchFamily="50" charset="-128"/>
              </a:rPr>
              <a:t>自動車税</a:t>
            </a:r>
          </a:p>
        </p:txBody>
      </p:sp>
      <p:sp>
        <p:nvSpPr>
          <p:cNvPr id="38934" name="円柱 29"/>
          <p:cNvSpPr>
            <a:spLocks noChangeArrowheads="1"/>
          </p:cNvSpPr>
          <p:nvPr/>
        </p:nvSpPr>
        <p:spPr bwMode="auto">
          <a:xfrm>
            <a:off x="5889625" y="2638427"/>
            <a:ext cx="1063625" cy="430213"/>
          </a:xfrm>
          <a:prstGeom prst="can">
            <a:avLst>
              <a:gd name="adj" fmla="val 25000"/>
            </a:avLst>
          </a:prstGeom>
          <a:solidFill>
            <a:schemeClr val="accent1"/>
          </a:solidFill>
          <a:ln w="9525" algn="ctr">
            <a:solidFill>
              <a:schemeClr val="tx1"/>
            </a:solidFill>
            <a:round/>
            <a:headEnd/>
            <a:tailEnd/>
          </a:ln>
          <a:effectLst>
            <a:prstShdw prst="shdw17" dist="17961" dir="2700000">
              <a:schemeClr val="bg2"/>
            </a:prstShdw>
          </a:effectLst>
        </p:spPr>
        <p:txBody>
          <a:bodyPr/>
          <a:lstStyle/>
          <a:p>
            <a:pPr algn="ctr"/>
            <a:r>
              <a:rPr lang="ja-JP" altLang="en-US" sz="1400">
                <a:solidFill>
                  <a:schemeClr val="bg1"/>
                </a:solidFill>
                <a:latin typeface="HGPｺﾞｼｯｸM" pitchFamily="50" charset="-128"/>
                <a:ea typeface="HGPｺﾞｼｯｸM" pitchFamily="50" charset="-128"/>
              </a:rPr>
              <a:t>台帳</a:t>
            </a:r>
          </a:p>
        </p:txBody>
      </p:sp>
      <p:sp>
        <p:nvSpPr>
          <p:cNvPr id="38935" name="円柱 30"/>
          <p:cNvSpPr>
            <a:spLocks noChangeArrowheads="1"/>
          </p:cNvSpPr>
          <p:nvPr/>
        </p:nvSpPr>
        <p:spPr bwMode="auto">
          <a:xfrm>
            <a:off x="5876925" y="3860800"/>
            <a:ext cx="1063625" cy="430213"/>
          </a:xfrm>
          <a:prstGeom prst="can">
            <a:avLst>
              <a:gd name="adj" fmla="val 25000"/>
            </a:avLst>
          </a:prstGeom>
          <a:solidFill>
            <a:schemeClr val="accent1"/>
          </a:solidFill>
          <a:ln w="9525" algn="ctr">
            <a:solidFill>
              <a:schemeClr val="tx1"/>
            </a:solidFill>
            <a:round/>
            <a:headEnd/>
            <a:tailEnd/>
          </a:ln>
          <a:effectLst>
            <a:prstShdw prst="shdw17" dist="17961" dir="2700000">
              <a:schemeClr val="bg2"/>
            </a:prstShdw>
          </a:effectLst>
        </p:spPr>
        <p:txBody>
          <a:bodyPr/>
          <a:lstStyle/>
          <a:p>
            <a:pPr algn="ctr"/>
            <a:r>
              <a:rPr lang="ja-JP" altLang="en-US" sz="1400">
                <a:solidFill>
                  <a:schemeClr val="bg1"/>
                </a:solidFill>
                <a:latin typeface="HGPｺﾞｼｯｸM" pitchFamily="50" charset="-128"/>
                <a:ea typeface="HGPｺﾞｼｯｸM" pitchFamily="50" charset="-128"/>
              </a:rPr>
              <a:t>台帳</a:t>
            </a:r>
          </a:p>
        </p:txBody>
      </p:sp>
      <p:sp>
        <p:nvSpPr>
          <p:cNvPr id="38936" name="円柱 31"/>
          <p:cNvSpPr>
            <a:spLocks noChangeArrowheads="1"/>
          </p:cNvSpPr>
          <p:nvPr/>
        </p:nvSpPr>
        <p:spPr bwMode="auto">
          <a:xfrm>
            <a:off x="5876925" y="5243515"/>
            <a:ext cx="1063625" cy="428625"/>
          </a:xfrm>
          <a:prstGeom prst="can">
            <a:avLst>
              <a:gd name="adj" fmla="val 25000"/>
            </a:avLst>
          </a:prstGeom>
          <a:solidFill>
            <a:schemeClr val="accent1"/>
          </a:solidFill>
          <a:ln w="9525" algn="ctr">
            <a:solidFill>
              <a:schemeClr val="tx1"/>
            </a:solidFill>
            <a:round/>
            <a:headEnd/>
            <a:tailEnd/>
          </a:ln>
          <a:effectLst>
            <a:prstShdw prst="shdw17" dist="17961" dir="2700000">
              <a:schemeClr val="bg2"/>
            </a:prstShdw>
          </a:effectLst>
        </p:spPr>
        <p:txBody>
          <a:bodyPr/>
          <a:lstStyle/>
          <a:p>
            <a:pPr algn="ctr"/>
            <a:r>
              <a:rPr lang="ja-JP" altLang="en-US" sz="1400">
                <a:solidFill>
                  <a:schemeClr val="bg1"/>
                </a:solidFill>
                <a:latin typeface="HGPｺﾞｼｯｸM" pitchFamily="50" charset="-128"/>
                <a:ea typeface="HGPｺﾞｼｯｸM" pitchFamily="50" charset="-128"/>
              </a:rPr>
              <a:t>台帳</a:t>
            </a:r>
          </a:p>
        </p:txBody>
      </p:sp>
      <p:sp>
        <p:nvSpPr>
          <p:cNvPr id="33" name="正方形/長方形 32"/>
          <p:cNvSpPr/>
          <p:nvPr/>
        </p:nvSpPr>
        <p:spPr bwMode="auto">
          <a:xfrm>
            <a:off x="7185025" y="2651125"/>
            <a:ext cx="1296988" cy="406400"/>
          </a:xfrm>
          <a:prstGeom prst="rect">
            <a:avLst/>
          </a:prstGeom>
          <a:ln>
            <a:solidFill>
              <a:schemeClr val="bg1">
                <a:lumMod val="50000"/>
              </a:schemeClr>
            </a:solidFill>
            <a:headEnd type="none" w="med" len="med"/>
            <a:tailEnd type="none" w="med" len="med"/>
          </a:ln>
        </p:spPr>
        <p:style>
          <a:lnRef idx="1">
            <a:schemeClr val="dk1"/>
          </a:lnRef>
          <a:fillRef idx="2">
            <a:schemeClr val="dk1"/>
          </a:fillRef>
          <a:effectRef idx="1">
            <a:schemeClr val="dk1"/>
          </a:effectRef>
          <a:fontRef idx="minor">
            <a:schemeClr val="dk1"/>
          </a:fontRef>
        </p:style>
        <p:txBody>
          <a:bodyPr anchor="ctr"/>
          <a:lstStyle/>
          <a:p>
            <a:pPr algn="ctr">
              <a:defRPr/>
            </a:pPr>
            <a:r>
              <a:rPr lang="ja-JP" altLang="en-US" sz="1400" dirty="0">
                <a:solidFill>
                  <a:schemeClr val="tx1"/>
                </a:solidFill>
                <a:latin typeface="HGPｺﾞｼｯｸM" pitchFamily="50" charset="-128"/>
                <a:ea typeface="HGPｺﾞｼｯｸM" pitchFamily="50" charset="-128"/>
              </a:rPr>
              <a:t>情報連携</a:t>
            </a:r>
          </a:p>
        </p:txBody>
      </p:sp>
      <p:sp>
        <p:nvSpPr>
          <p:cNvPr id="34" name="正方形/長方形 33"/>
          <p:cNvSpPr/>
          <p:nvPr/>
        </p:nvSpPr>
        <p:spPr bwMode="auto">
          <a:xfrm>
            <a:off x="7185025" y="3871913"/>
            <a:ext cx="1296988" cy="407987"/>
          </a:xfrm>
          <a:prstGeom prst="rect">
            <a:avLst/>
          </a:prstGeom>
          <a:ln>
            <a:solidFill>
              <a:schemeClr val="bg1">
                <a:lumMod val="50000"/>
              </a:schemeClr>
            </a:solidFill>
            <a:headEnd type="none" w="med" len="med"/>
            <a:tailEnd type="none" w="med" len="med"/>
          </a:ln>
        </p:spPr>
        <p:style>
          <a:lnRef idx="1">
            <a:schemeClr val="dk1"/>
          </a:lnRef>
          <a:fillRef idx="2">
            <a:schemeClr val="dk1"/>
          </a:fillRef>
          <a:effectRef idx="1">
            <a:schemeClr val="dk1"/>
          </a:effectRef>
          <a:fontRef idx="minor">
            <a:schemeClr val="dk1"/>
          </a:fontRef>
        </p:style>
        <p:txBody>
          <a:bodyPr anchor="ctr"/>
          <a:lstStyle/>
          <a:p>
            <a:pPr algn="ctr">
              <a:defRPr/>
            </a:pPr>
            <a:r>
              <a:rPr lang="ja-JP" altLang="en-US" sz="1400" dirty="0">
                <a:solidFill>
                  <a:schemeClr val="tx1"/>
                </a:solidFill>
                <a:latin typeface="HGPｺﾞｼｯｸM" pitchFamily="50" charset="-128"/>
                <a:ea typeface="HGPｺﾞｼｯｸM" pitchFamily="50" charset="-128"/>
              </a:rPr>
              <a:t>情報連携</a:t>
            </a:r>
          </a:p>
        </p:txBody>
      </p:sp>
      <p:cxnSp>
        <p:nvCxnSpPr>
          <p:cNvPr id="38939" name="直線矢印コネクタ 38"/>
          <p:cNvCxnSpPr>
            <a:cxnSpLocks noChangeShapeType="1"/>
            <a:stCxn id="38935" idx="2"/>
          </p:cNvCxnSpPr>
          <p:nvPr/>
        </p:nvCxnSpPr>
        <p:spPr bwMode="auto">
          <a:xfrm flipH="1" flipV="1">
            <a:off x="3328988" y="4076700"/>
            <a:ext cx="2547937" cy="0"/>
          </a:xfrm>
          <a:prstGeom prst="straightConnector1">
            <a:avLst/>
          </a:prstGeom>
          <a:noFill/>
          <a:ln w="9525" algn="ctr">
            <a:solidFill>
              <a:schemeClr val="tx1"/>
            </a:solidFill>
            <a:round/>
            <a:headEnd/>
            <a:tailEnd type="arrow" w="med" len="med"/>
          </a:ln>
          <a:effectLst>
            <a:prstShdw prst="shdw17" dist="17961" dir="2700000">
              <a:schemeClr val="bg2"/>
            </a:prstShdw>
          </a:effectLst>
        </p:spPr>
      </p:cxnSp>
      <p:cxnSp>
        <p:nvCxnSpPr>
          <p:cNvPr id="38940" name="直線矢印コネクタ 39"/>
          <p:cNvCxnSpPr>
            <a:cxnSpLocks noChangeShapeType="1"/>
            <a:stCxn id="38936" idx="2"/>
          </p:cNvCxnSpPr>
          <p:nvPr/>
        </p:nvCxnSpPr>
        <p:spPr bwMode="auto">
          <a:xfrm flipH="1" flipV="1">
            <a:off x="3328988" y="5457825"/>
            <a:ext cx="2547937" cy="0"/>
          </a:xfrm>
          <a:prstGeom prst="straightConnector1">
            <a:avLst/>
          </a:prstGeom>
          <a:noFill/>
          <a:ln w="9525" algn="ctr">
            <a:solidFill>
              <a:schemeClr val="tx1"/>
            </a:solidFill>
            <a:round/>
            <a:headEnd/>
            <a:tailEnd type="arrow" w="med" len="med"/>
          </a:ln>
          <a:effectLst>
            <a:prstShdw prst="shdw17" dist="17961" dir="2700000">
              <a:schemeClr val="bg2"/>
            </a:prstShdw>
          </a:effectLst>
        </p:spPr>
      </p:cxnSp>
      <p:sp>
        <p:nvSpPr>
          <p:cNvPr id="41" name="メモ 40"/>
          <p:cNvSpPr/>
          <p:nvPr/>
        </p:nvSpPr>
        <p:spPr bwMode="auto">
          <a:xfrm>
            <a:off x="4054477" y="3860800"/>
            <a:ext cx="747713" cy="430213"/>
          </a:xfrm>
          <a:prstGeom prst="foldedCorner">
            <a:avLst>
              <a:gd name="adj" fmla="val 33281"/>
            </a:avLst>
          </a:prstGeom>
          <a:solidFill>
            <a:schemeClr val="bg1"/>
          </a:solidFill>
          <a:ln w="9525" cap="flat" cmpd="sng" algn="ctr">
            <a:solidFill>
              <a:schemeClr val="bg1">
                <a:lumMod val="50000"/>
              </a:schemeClr>
            </a:solidFill>
            <a:prstDash val="solid"/>
            <a:round/>
            <a:headEnd type="none" w="med" len="med"/>
            <a:tailEnd type="none" w="med" len="med"/>
          </a:ln>
          <a:effectLst>
            <a:prstShdw prst="shdw17" dist="17961" dir="2700000">
              <a:schemeClr val="bg2"/>
            </a:prstShdw>
          </a:effectLst>
        </p:spPr>
        <p:txBody>
          <a:bodyPr/>
          <a:lstStyle/>
          <a:p>
            <a:pPr algn="ctr">
              <a:defRPr/>
            </a:pPr>
            <a:r>
              <a:rPr lang="ja-JP" altLang="en-US" sz="1100" dirty="0">
                <a:latin typeface="HGPｺﾞｼｯｸM" pitchFamily="50" charset="-128"/>
                <a:ea typeface="HGPｺﾞｼｯｸM" pitchFamily="50" charset="-128"/>
              </a:rPr>
              <a:t>納税</a:t>
            </a:r>
            <a:endParaRPr lang="en-US" altLang="ja-JP" sz="1100" dirty="0">
              <a:latin typeface="HGPｺﾞｼｯｸM" pitchFamily="50" charset="-128"/>
              <a:ea typeface="HGPｺﾞｼｯｸM" pitchFamily="50" charset="-128"/>
            </a:endParaRPr>
          </a:p>
          <a:p>
            <a:pPr algn="ctr">
              <a:defRPr/>
            </a:pPr>
            <a:r>
              <a:rPr lang="ja-JP" altLang="en-US" sz="1100" dirty="0">
                <a:latin typeface="HGPｺﾞｼｯｸM" pitchFamily="50" charset="-128"/>
                <a:ea typeface="HGPｺﾞｼｯｸM" pitchFamily="50" charset="-128"/>
              </a:rPr>
              <a:t>通知書</a:t>
            </a:r>
          </a:p>
        </p:txBody>
      </p:sp>
      <p:sp>
        <p:nvSpPr>
          <p:cNvPr id="42" name="メモ 41"/>
          <p:cNvSpPr/>
          <p:nvPr/>
        </p:nvSpPr>
        <p:spPr bwMode="auto">
          <a:xfrm>
            <a:off x="4022726" y="5243515"/>
            <a:ext cx="747713" cy="428625"/>
          </a:xfrm>
          <a:prstGeom prst="foldedCorner">
            <a:avLst>
              <a:gd name="adj" fmla="val 33281"/>
            </a:avLst>
          </a:prstGeom>
          <a:solidFill>
            <a:schemeClr val="bg1"/>
          </a:solidFill>
          <a:ln w="9525" cap="flat" cmpd="sng" algn="ctr">
            <a:solidFill>
              <a:schemeClr val="bg1">
                <a:lumMod val="50000"/>
              </a:schemeClr>
            </a:solidFill>
            <a:prstDash val="solid"/>
            <a:round/>
            <a:headEnd type="none" w="med" len="med"/>
            <a:tailEnd type="none" w="med" len="med"/>
          </a:ln>
          <a:effectLst>
            <a:prstShdw prst="shdw17" dist="17961" dir="2700000">
              <a:schemeClr val="bg2"/>
            </a:prstShdw>
          </a:effectLst>
        </p:spPr>
        <p:txBody>
          <a:bodyPr/>
          <a:lstStyle/>
          <a:p>
            <a:pPr algn="ctr">
              <a:defRPr/>
            </a:pPr>
            <a:r>
              <a:rPr lang="ja-JP" altLang="en-US" sz="1200" dirty="0">
                <a:latin typeface="HGPｺﾞｼｯｸM" pitchFamily="50" charset="-128"/>
                <a:ea typeface="HGPｺﾞｼｯｸM" pitchFamily="50" charset="-128"/>
              </a:rPr>
              <a:t>納税</a:t>
            </a:r>
            <a:endParaRPr lang="en-US" altLang="ja-JP" sz="1200" dirty="0">
              <a:latin typeface="HGPｺﾞｼｯｸM" pitchFamily="50" charset="-128"/>
              <a:ea typeface="HGPｺﾞｼｯｸM" pitchFamily="50" charset="-128"/>
            </a:endParaRPr>
          </a:p>
          <a:p>
            <a:pPr algn="ctr">
              <a:defRPr/>
            </a:pPr>
            <a:r>
              <a:rPr lang="ja-JP" altLang="en-US" sz="1200" dirty="0">
                <a:latin typeface="HGPｺﾞｼｯｸM" pitchFamily="50" charset="-128"/>
                <a:ea typeface="HGPｺﾞｼｯｸM" pitchFamily="50" charset="-128"/>
              </a:rPr>
              <a:t>通知書</a:t>
            </a:r>
          </a:p>
        </p:txBody>
      </p:sp>
      <p:cxnSp>
        <p:nvCxnSpPr>
          <p:cNvPr id="38943" name="直線矢印コネクタ 44"/>
          <p:cNvCxnSpPr>
            <a:cxnSpLocks noChangeShapeType="1"/>
            <a:stCxn id="38934" idx="4"/>
            <a:endCxn id="33" idx="1"/>
          </p:cNvCxnSpPr>
          <p:nvPr/>
        </p:nvCxnSpPr>
        <p:spPr bwMode="auto">
          <a:xfrm flipV="1">
            <a:off x="6953250" y="2854325"/>
            <a:ext cx="231775" cy="0"/>
          </a:xfrm>
          <a:prstGeom prst="straightConnector1">
            <a:avLst/>
          </a:prstGeom>
          <a:noFill/>
          <a:ln w="9525" algn="ctr">
            <a:solidFill>
              <a:schemeClr val="tx1"/>
            </a:solidFill>
            <a:round/>
            <a:headEnd/>
            <a:tailEnd type="arrow" w="med" len="med"/>
          </a:ln>
          <a:effectLst>
            <a:prstShdw prst="shdw17" dist="17961" dir="2700000">
              <a:schemeClr val="bg2"/>
            </a:prstShdw>
          </a:effectLst>
        </p:spPr>
      </p:cxnSp>
      <p:sp>
        <p:nvSpPr>
          <p:cNvPr id="46" name="正方形/長方形 45"/>
          <p:cNvSpPr/>
          <p:nvPr/>
        </p:nvSpPr>
        <p:spPr bwMode="auto">
          <a:xfrm>
            <a:off x="7185025" y="5265738"/>
            <a:ext cx="1296988" cy="406400"/>
          </a:xfrm>
          <a:prstGeom prst="rect">
            <a:avLst/>
          </a:prstGeom>
          <a:ln>
            <a:solidFill>
              <a:schemeClr val="bg1">
                <a:lumMod val="50000"/>
              </a:schemeClr>
            </a:solidFill>
            <a:headEnd type="none" w="med" len="med"/>
            <a:tailEnd type="none" w="med" len="med"/>
          </a:ln>
        </p:spPr>
        <p:style>
          <a:lnRef idx="1">
            <a:schemeClr val="dk1"/>
          </a:lnRef>
          <a:fillRef idx="2">
            <a:schemeClr val="dk1"/>
          </a:fillRef>
          <a:effectRef idx="1">
            <a:schemeClr val="dk1"/>
          </a:effectRef>
          <a:fontRef idx="minor">
            <a:schemeClr val="dk1"/>
          </a:fontRef>
        </p:style>
        <p:txBody>
          <a:bodyPr anchor="ctr"/>
          <a:lstStyle/>
          <a:p>
            <a:pPr algn="ctr">
              <a:defRPr/>
            </a:pPr>
            <a:r>
              <a:rPr lang="ja-JP" altLang="en-US" sz="1400" dirty="0">
                <a:solidFill>
                  <a:schemeClr val="tx1"/>
                </a:solidFill>
                <a:latin typeface="HGPｺﾞｼｯｸM" pitchFamily="50" charset="-128"/>
                <a:ea typeface="HGPｺﾞｼｯｸM" pitchFamily="50" charset="-128"/>
              </a:rPr>
              <a:t>情報連携</a:t>
            </a:r>
          </a:p>
        </p:txBody>
      </p:sp>
      <p:sp>
        <p:nvSpPr>
          <p:cNvPr id="38945" name="テキスト ボックス 52"/>
          <p:cNvSpPr txBox="1">
            <a:spLocks noChangeArrowheads="1"/>
          </p:cNvSpPr>
          <p:nvPr/>
        </p:nvSpPr>
        <p:spPr bwMode="auto">
          <a:xfrm>
            <a:off x="4225926" y="4622800"/>
            <a:ext cx="2765181" cy="184666"/>
          </a:xfrm>
          <a:prstGeom prst="rect">
            <a:avLst/>
          </a:prstGeom>
          <a:noFill/>
          <a:ln w="9525">
            <a:noFill/>
            <a:miter lim="800000"/>
            <a:headEnd/>
            <a:tailEnd/>
          </a:ln>
        </p:spPr>
        <p:txBody>
          <a:bodyPr wrap="none" lIns="0" tIns="0" rIns="0" bIns="0">
            <a:spAutoFit/>
          </a:bodyPr>
          <a:lstStyle/>
          <a:p>
            <a:r>
              <a:rPr kumimoji="1" lang="en-US" altLang="ja-JP" sz="1200">
                <a:latin typeface="HGPｺﾞｼｯｸM" pitchFamily="50" charset="-128"/>
                <a:ea typeface="HGPｺﾞｼｯｸM" pitchFamily="50" charset="-128"/>
              </a:rPr>
              <a:t>※</a:t>
            </a:r>
            <a:r>
              <a:rPr kumimoji="1" lang="ja-JP" altLang="en-US" sz="1200">
                <a:latin typeface="HGPｺﾞｼｯｸM" pitchFamily="50" charset="-128"/>
                <a:ea typeface="HGPｺﾞｼｯｸM" pitchFamily="50" charset="-128"/>
              </a:rPr>
              <a:t>賦課時期に発送されたものが確実に届く</a:t>
            </a:r>
          </a:p>
        </p:txBody>
      </p:sp>
      <p:sp>
        <p:nvSpPr>
          <p:cNvPr id="38946" name="テキスト ボックス 53"/>
          <p:cNvSpPr txBox="1">
            <a:spLocks noChangeArrowheads="1"/>
          </p:cNvSpPr>
          <p:nvPr/>
        </p:nvSpPr>
        <p:spPr bwMode="auto">
          <a:xfrm>
            <a:off x="4216401" y="5980114"/>
            <a:ext cx="2765181" cy="184666"/>
          </a:xfrm>
          <a:prstGeom prst="rect">
            <a:avLst/>
          </a:prstGeom>
          <a:noFill/>
          <a:ln w="9525">
            <a:noFill/>
            <a:miter lim="800000"/>
            <a:headEnd/>
            <a:tailEnd/>
          </a:ln>
        </p:spPr>
        <p:txBody>
          <a:bodyPr wrap="none" lIns="0" tIns="0" rIns="0" bIns="0">
            <a:spAutoFit/>
          </a:bodyPr>
          <a:lstStyle/>
          <a:p>
            <a:r>
              <a:rPr kumimoji="1" lang="en-US" altLang="ja-JP" sz="1200">
                <a:latin typeface="HGPｺﾞｼｯｸM" pitchFamily="50" charset="-128"/>
                <a:ea typeface="HGPｺﾞｼｯｸM" pitchFamily="50" charset="-128"/>
              </a:rPr>
              <a:t>※</a:t>
            </a:r>
            <a:r>
              <a:rPr kumimoji="1" lang="ja-JP" altLang="en-US" sz="1200">
                <a:latin typeface="HGPｺﾞｼｯｸM" pitchFamily="50" charset="-128"/>
                <a:ea typeface="HGPｺﾞｼｯｸM" pitchFamily="50" charset="-128"/>
              </a:rPr>
              <a:t>賦課時期に発送されたものが確実に届く</a:t>
            </a:r>
          </a:p>
        </p:txBody>
      </p:sp>
      <p:cxnSp>
        <p:nvCxnSpPr>
          <p:cNvPr id="38947" name="直線矢印コネクタ 2"/>
          <p:cNvCxnSpPr>
            <a:cxnSpLocks noChangeShapeType="1"/>
          </p:cNvCxnSpPr>
          <p:nvPr/>
        </p:nvCxnSpPr>
        <p:spPr bwMode="auto">
          <a:xfrm>
            <a:off x="8266113" y="3057527"/>
            <a:ext cx="0" cy="2208213"/>
          </a:xfrm>
          <a:prstGeom prst="straightConnector1">
            <a:avLst/>
          </a:prstGeom>
          <a:noFill/>
          <a:ln w="9525" algn="ctr">
            <a:solidFill>
              <a:schemeClr val="tx1"/>
            </a:solidFill>
            <a:round/>
            <a:headEnd type="arrow" w="med" len="med"/>
            <a:tailEnd type="arrow" w="med" len="med"/>
          </a:ln>
          <a:effectLst>
            <a:prstShdw prst="shdw17" dist="17961" dir="2700000">
              <a:schemeClr val="bg2"/>
            </a:prstShdw>
          </a:effectLst>
        </p:spPr>
      </p:cxnSp>
      <p:cxnSp>
        <p:nvCxnSpPr>
          <p:cNvPr id="38948" name="直線矢印コネクタ 4"/>
          <p:cNvCxnSpPr>
            <a:cxnSpLocks noChangeShapeType="1"/>
            <a:stCxn id="33" idx="2"/>
            <a:endCxn id="34" idx="0"/>
          </p:cNvCxnSpPr>
          <p:nvPr/>
        </p:nvCxnSpPr>
        <p:spPr bwMode="auto">
          <a:xfrm>
            <a:off x="7832725" y="3057525"/>
            <a:ext cx="0" cy="814388"/>
          </a:xfrm>
          <a:prstGeom prst="straightConnector1">
            <a:avLst/>
          </a:prstGeom>
          <a:noFill/>
          <a:ln w="9525" algn="ctr">
            <a:solidFill>
              <a:schemeClr val="tx1"/>
            </a:solidFill>
            <a:round/>
            <a:headEnd type="arrow" w="med" len="med"/>
            <a:tailEnd type="arrow" w="med" len="med"/>
          </a:ln>
          <a:effectLst>
            <a:prstShdw prst="shdw17" dist="17961" dir="2700000">
              <a:schemeClr val="bg2"/>
            </a:prstShdw>
          </a:effectLst>
        </p:spPr>
      </p:cxnSp>
      <p:sp>
        <p:nvSpPr>
          <p:cNvPr id="38949" name="AutoShape 11"/>
          <p:cNvSpPr>
            <a:spLocks noChangeArrowheads="1"/>
          </p:cNvSpPr>
          <p:nvPr/>
        </p:nvSpPr>
        <p:spPr bwMode="auto">
          <a:xfrm>
            <a:off x="560388" y="4040190"/>
            <a:ext cx="1712913" cy="1476375"/>
          </a:xfrm>
          <a:prstGeom prst="wedgeRectCallout">
            <a:avLst>
              <a:gd name="adj1" fmla="val 155236"/>
              <a:gd name="adj2" fmla="val 43148"/>
            </a:avLst>
          </a:prstGeom>
          <a:solidFill>
            <a:srgbClr val="4F81BD">
              <a:alpha val="69803"/>
            </a:srgbClr>
          </a:solidFill>
          <a:ln w="9525">
            <a:noFill/>
            <a:miter lim="800000"/>
            <a:headEnd/>
            <a:tailEnd/>
          </a:ln>
        </p:spPr>
        <p:txBody>
          <a:bodyPr/>
          <a:lstStyle/>
          <a:p>
            <a:pPr algn="ctr" eaLnBrk="1" hangingPunct="1"/>
            <a:endParaRPr kumimoji="1" lang="ja-JP" altLang="en-US" sz="1400" b="1">
              <a:solidFill>
                <a:schemeClr val="bg1"/>
              </a:solidFill>
              <a:latin typeface="HGPｺﾞｼｯｸM" pitchFamily="50" charset="-128"/>
              <a:ea typeface="HGPｺﾞｼｯｸM" pitchFamily="50" charset="-128"/>
            </a:endParaRPr>
          </a:p>
        </p:txBody>
      </p:sp>
      <p:grpSp>
        <p:nvGrpSpPr>
          <p:cNvPr id="59" name="Group 19"/>
          <p:cNvGrpSpPr>
            <a:grpSpLocks/>
          </p:cNvGrpSpPr>
          <p:nvPr/>
        </p:nvGrpSpPr>
        <p:grpSpPr bwMode="auto">
          <a:xfrm>
            <a:off x="8553401" y="3465005"/>
            <a:ext cx="1154038" cy="1375581"/>
            <a:chOff x="5242" y="2024"/>
            <a:chExt cx="871" cy="1143"/>
          </a:xfrm>
          <a:solidFill>
            <a:srgbClr val="4F81BD">
              <a:alpha val="69804"/>
            </a:srgbClr>
          </a:solidFill>
        </p:grpSpPr>
        <p:sp>
          <p:nvSpPr>
            <p:cNvPr id="60" name="AutoShape 14"/>
            <p:cNvSpPr>
              <a:spLocks noChangeArrowheads="1"/>
            </p:cNvSpPr>
            <p:nvPr/>
          </p:nvSpPr>
          <p:spPr bwMode="auto">
            <a:xfrm>
              <a:off x="5242" y="2024"/>
              <a:ext cx="871" cy="1134"/>
            </a:xfrm>
            <a:prstGeom prst="wedgeRectCallout">
              <a:avLst>
                <a:gd name="adj1" fmla="val -74468"/>
                <a:gd name="adj2" fmla="val 42397"/>
              </a:avLst>
            </a:prstGeom>
            <a:grp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eaLnBrk="1" hangingPunct="1">
                <a:defRPr/>
              </a:pPr>
              <a:endParaRPr kumimoji="1" lang="ja-JP" altLang="en-US" sz="1400" b="1" dirty="0">
                <a:solidFill>
                  <a:schemeClr val="bg1"/>
                </a:solidFill>
                <a:latin typeface="HGPｺﾞｼｯｸM" pitchFamily="50" charset="-128"/>
                <a:ea typeface="HGPｺﾞｼｯｸM" pitchFamily="50" charset="-128"/>
              </a:endParaRPr>
            </a:p>
          </p:txBody>
        </p:sp>
        <p:sp>
          <p:nvSpPr>
            <p:cNvPr id="61" name="AutoShape 16"/>
            <p:cNvSpPr>
              <a:spLocks noChangeArrowheads="1"/>
            </p:cNvSpPr>
            <p:nvPr/>
          </p:nvSpPr>
          <p:spPr bwMode="auto">
            <a:xfrm>
              <a:off x="5242" y="2033"/>
              <a:ext cx="871" cy="1134"/>
            </a:xfrm>
            <a:prstGeom prst="wedgeRectCallout">
              <a:avLst>
                <a:gd name="adj1" fmla="val -74053"/>
                <a:gd name="adj2" fmla="val -44315"/>
              </a:avLst>
            </a:prstGeom>
            <a:grp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0" tIns="0" rIns="0" bIns="0" anchor="ctr"/>
            <a:lstStyle/>
            <a:p>
              <a:pPr eaLnBrk="1" hangingPunct="1">
                <a:defRPr/>
              </a:pPr>
              <a:r>
                <a:rPr kumimoji="1" lang="ja-JP" altLang="en-US" sz="1400" b="1" dirty="0">
                  <a:solidFill>
                    <a:schemeClr val="bg1"/>
                  </a:solidFill>
                  <a:latin typeface="HGPｺﾞｼｯｸM" pitchFamily="50" charset="-128"/>
                  <a:ea typeface="HGPｺﾞｼｯｸM" pitchFamily="50" charset="-128"/>
                </a:rPr>
                <a:t>②バックオフィス連携基盤を用いて、住所の異動情報を通知し、照会の手間をなくす　　</a:t>
              </a:r>
            </a:p>
          </p:txBody>
        </p:sp>
      </p:grpSp>
      <p:sp>
        <p:nvSpPr>
          <p:cNvPr id="38951" name="AutoShape 12"/>
          <p:cNvSpPr>
            <a:spLocks noChangeArrowheads="1"/>
          </p:cNvSpPr>
          <p:nvPr/>
        </p:nvSpPr>
        <p:spPr bwMode="auto">
          <a:xfrm>
            <a:off x="560388" y="4040190"/>
            <a:ext cx="1712913" cy="1476375"/>
          </a:xfrm>
          <a:prstGeom prst="wedgeRectCallout">
            <a:avLst>
              <a:gd name="adj1" fmla="val 157736"/>
              <a:gd name="adj2" fmla="val -43926"/>
            </a:avLst>
          </a:prstGeom>
          <a:solidFill>
            <a:srgbClr val="4F81BD">
              <a:alpha val="69803"/>
            </a:srgbClr>
          </a:solidFill>
          <a:ln w="9525">
            <a:noFill/>
            <a:miter lim="800000"/>
            <a:headEnd/>
            <a:tailEnd/>
          </a:ln>
        </p:spPr>
        <p:txBody>
          <a:bodyPr anchor="ctr"/>
          <a:lstStyle/>
          <a:p>
            <a:pPr eaLnBrk="1" hangingPunct="1"/>
            <a:r>
              <a:rPr kumimoji="1" lang="ja-JP" altLang="en-US" sz="1400" b="1">
                <a:solidFill>
                  <a:schemeClr val="bg1"/>
                </a:solidFill>
                <a:latin typeface="HGPｺﾞｼｯｸM" pitchFamily="50" charset="-128"/>
                <a:ea typeface="HGPｺﾞｼｯｸM" pitchFamily="50" charset="-128"/>
              </a:rPr>
              <a:t>①正しい住所情報を把握しているため、納税通知書の返戻がなくなる</a:t>
            </a:r>
          </a:p>
        </p:txBody>
      </p:sp>
      <p:sp>
        <p:nvSpPr>
          <p:cNvPr id="63" name="Text Box 23"/>
          <p:cNvSpPr txBox="1">
            <a:spLocks noChangeArrowheads="1"/>
          </p:cNvSpPr>
          <p:nvPr/>
        </p:nvSpPr>
        <p:spPr bwMode="auto">
          <a:xfrm>
            <a:off x="704850" y="2251075"/>
            <a:ext cx="1316038" cy="40005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wrap="none" anchor="ctr"/>
          <a:lstStyle>
            <a:lvl1pPr>
              <a:defRPr>
                <a:solidFill>
                  <a:schemeClr val="tx1"/>
                </a:solidFill>
                <a:latin typeface="Arial" pitchFamily="34" charset="0"/>
                <a:ea typeface="ＭＳ Ｐゴシック" pitchFamily="50" charset="-128"/>
              </a:defRPr>
            </a:lvl1pPr>
            <a:lvl2pPr marL="742950" indent="-285750">
              <a:defRPr>
                <a:solidFill>
                  <a:schemeClr val="tx1"/>
                </a:solidFill>
                <a:latin typeface="Arial" pitchFamily="34" charset="0"/>
                <a:ea typeface="ＭＳ Ｐゴシック" pitchFamily="50" charset="-128"/>
              </a:defRPr>
            </a:lvl2pPr>
            <a:lvl3pPr marL="1143000" indent="-228600">
              <a:defRPr>
                <a:solidFill>
                  <a:schemeClr val="tx1"/>
                </a:solidFill>
                <a:latin typeface="Arial" pitchFamily="34" charset="0"/>
                <a:ea typeface="ＭＳ Ｐゴシック" pitchFamily="50" charset="-128"/>
              </a:defRPr>
            </a:lvl3pPr>
            <a:lvl4pPr marL="1600200" indent="-228600">
              <a:defRPr>
                <a:solidFill>
                  <a:schemeClr val="tx1"/>
                </a:solidFill>
                <a:latin typeface="Arial" pitchFamily="34" charset="0"/>
                <a:ea typeface="ＭＳ Ｐゴシック" pitchFamily="50" charset="-128"/>
              </a:defRPr>
            </a:lvl4pPr>
            <a:lvl5pPr marL="2057400" indent="-228600">
              <a:defRPr>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50" charset="-128"/>
              </a:defRPr>
            </a:lvl9pPr>
          </a:lstStyle>
          <a:p>
            <a:pPr algn="ctr">
              <a:spcBef>
                <a:spcPct val="50000"/>
              </a:spcBef>
              <a:defRPr/>
            </a:pPr>
            <a:r>
              <a:rPr lang="ja-JP" altLang="en-US" sz="2000" dirty="0">
                <a:solidFill>
                  <a:srgbClr val="000000"/>
                </a:solidFill>
                <a:latin typeface="HGPｺﾞｼｯｸM" pitchFamily="50" charset="-128"/>
                <a:ea typeface="HGPｺﾞｼｯｸM" pitchFamily="50" charset="-128"/>
              </a:rPr>
              <a:t>将来</a:t>
            </a:r>
            <a:r>
              <a:rPr lang="ja-JP" altLang="en-US" sz="2000" dirty="0" smtClean="0">
                <a:solidFill>
                  <a:srgbClr val="000000"/>
                </a:solidFill>
                <a:latin typeface="HGPｺﾞｼｯｸM" pitchFamily="50" charset="-128"/>
                <a:ea typeface="HGPｺﾞｼｯｸM" pitchFamily="50" charset="-128"/>
              </a:rPr>
              <a:t>体系</a:t>
            </a:r>
          </a:p>
        </p:txBody>
      </p:sp>
      <p:sp>
        <p:nvSpPr>
          <p:cNvPr id="43" name="スライド番号プレースホルダ 42"/>
          <p:cNvSpPr>
            <a:spLocks noGrp="1"/>
          </p:cNvSpPr>
          <p:nvPr>
            <p:ph type="sldNum" sz="quarter" idx="12"/>
          </p:nvPr>
        </p:nvSpPr>
        <p:spPr/>
        <p:txBody>
          <a:bodyPr/>
          <a:lstStyle/>
          <a:p>
            <a:pPr>
              <a:defRPr/>
            </a:pPr>
            <a:fld id="{D621E1BB-622A-4911-850A-7B92612ABE57}" type="slidenum">
              <a:rPr lang="ja-JP" altLang="en-US" smtClean="0"/>
              <a:pPr>
                <a:defRPr/>
              </a:pPr>
              <a:t>35</a:t>
            </a:fld>
            <a:endParaRPr lang="en-US" altLang="ja-JP"/>
          </a:p>
        </p:txBody>
      </p:sp>
      <p:sp>
        <p:nvSpPr>
          <p:cNvPr id="45" name="Rectangle 2"/>
          <p:cNvSpPr txBox="1">
            <a:spLocks noChangeArrowheads="1"/>
          </p:cNvSpPr>
          <p:nvPr/>
        </p:nvSpPr>
        <p:spPr bwMode="auto">
          <a:xfrm>
            <a:off x="495300" y="404813"/>
            <a:ext cx="9410700" cy="792162"/>
          </a:xfrm>
          <a:prstGeom prst="rect">
            <a:avLst/>
          </a:prstGeom>
          <a:noFill/>
          <a:ln>
            <a:miter lim="800000"/>
            <a:headEnd/>
            <a:tailEnd/>
          </a:ln>
        </p:spPr>
        <p:txBody>
          <a:bodyPr vert="horz" wrap="square" lIns="91440" tIns="45720" rIns="91440" bIns="45720" numCol="1" anchor="ctr" anchorCtr="0" compatLnSpc="1">
            <a:prstTxWarp prst="textNoShape">
              <a:avLst/>
            </a:prstTxWarp>
          </a:bodyPr>
          <a:lstStyle/>
          <a:p>
            <a:pPr eaLnBrk="1" hangingPunct="1"/>
            <a:r>
              <a:rPr lang="ja-JP" altLang="en-US" sz="2800" b="1" dirty="0" smtClean="0">
                <a:latin typeface="HGPｺﾞｼｯｸM" pitchFamily="50" charset="-128"/>
                <a:ea typeface="HGPｺﾞｼｯｸM" pitchFamily="50" charset="-128"/>
              </a:rPr>
              <a:t>９</a:t>
            </a:r>
            <a:r>
              <a:rPr lang="ja-JP" altLang="ja-JP" sz="2800" b="1" dirty="0" smtClean="0">
                <a:latin typeface="HGPｺﾞｼｯｸM" pitchFamily="50" charset="-128"/>
                <a:ea typeface="HGPｺﾞｼｯｸM" pitchFamily="50" charset="-128"/>
              </a:rPr>
              <a:t>．</a:t>
            </a:r>
            <a:r>
              <a:rPr lang="ja-JP" altLang="en-US" sz="2800" b="1" dirty="0" smtClean="0">
                <a:latin typeface="HGPｺﾞｼｯｸM" pitchFamily="50" charset="-128"/>
                <a:ea typeface="HGPｺﾞｼｯｸM" pitchFamily="50" charset="-128"/>
              </a:rPr>
              <a:t>業務プロセスの改善</a:t>
            </a:r>
            <a:r>
              <a:rPr lang="ja-JP" altLang="en-US" sz="2800" dirty="0" smtClean="0">
                <a:latin typeface="HGPｺﾞｼｯｸM" pitchFamily="50" charset="-128"/>
                <a:ea typeface="HGPｺﾞｼｯｸM" pitchFamily="50" charset="-128"/>
              </a:rPr>
              <a:t>　</a:t>
            </a:r>
            <a:r>
              <a:rPr lang="ja-JP" altLang="en-US" b="1" dirty="0" smtClean="0">
                <a:latin typeface="HGPｺﾞｼｯｸM" pitchFamily="50" charset="-128"/>
                <a:ea typeface="HGPｺﾞｼｯｸM" pitchFamily="50" charset="-128"/>
              </a:rPr>
              <a:t>～事例②：地域情報プラットフォーム活用推進事業より⑤～</a:t>
            </a:r>
            <a:endParaRPr kumimoji="1" lang="ja-JP" altLang="ja-JP" b="1" i="0" u="none" strike="noStrike" kern="0" cap="none" spc="0" normalizeH="0" baseline="0" noProof="0" dirty="0" smtClean="0">
              <a:ln>
                <a:noFill/>
              </a:ln>
              <a:solidFill>
                <a:schemeClr val="tx1"/>
              </a:solidFill>
              <a:effectLst/>
              <a:uLnTx/>
              <a:uFillTx/>
              <a:latin typeface="HGPｺﾞｼｯｸM" pitchFamily="50" charset="-128"/>
              <a:ea typeface="HGPｺﾞｼｯｸM" pitchFamily="50" charset="-128"/>
              <a:cs typeface="+mj-cs"/>
            </a:endParaRPr>
          </a:p>
        </p:txBody>
      </p:sp>
      <p:sp>
        <p:nvSpPr>
          <p:cNvPr id="47" name="フッター プレースホルダ 50"/>
          <p:cNvSpPr txBox="1">
            <a:spLocks/>
          </p:cNvSpPr>
          <p:nvPr/>
        </p:nvSpPr>
        <p:spPr>
          <a:xfrm>
            <a:off x="3002784" y="6417360"/>
            <a:ext cx="3900433" cy="252000"/>
          </a:xfrm>
          <a:prstGeom prst="rect">
            <a:avLst/>
          </a:prstGeom>
        </p:spPr>
        <p:txBody>
          <a:bodyPr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ja-JP" sz="1000" b="0" i="0" u="none" strike="noStrike" kern="1200" cap="none" spc="0" normalizeH="0" baseline="0" noProof="0" smtClean="0">
                <a:ln>
                  <a:noFill/>
                </a:ln>
                <a:solidFill>
                  <a:schemeClr val="tx1"/>
                </a:solidFill>
                <a:effectLst/>
                <a:uLnTx/>
                <a:uFillTx/>
                <a:latin typeface="+mj-ea"/>
                <a:ea typeface="+mj-ea"/>
                <a:cs typeface="+mn-cs"/>
              </a:rPr>
              <a:t>4-1 </a:t>
            </a:r>
            <a:r>
              <a:rPr kumimoji="0" lang="ja-JP" altLang="en-US" sz="1000" b="0" i="0" u="none" strike="noStrike" kern="1200" cap="none" spc="0" normalizeH="0" baseline="0" noProof="0" smtClean="0">
                <a:ln>
                  <a:noFill/>
                </a:ln>
                <a:solidFill>
                  <a:schemeClr val="tx1"/>
                </a:solidFill>
                <a:effectLst/>
                <a:uLnTx/>
                <a:uFillTx/>
                <a:latin typeface="+mj-ea"/>
                <a:ea typeface="+mj-ea"/>
                <a:cs typeface="+mn-cs"/>
              </a:rPr>
              <a:t>住民視点の行政サービス提供に向けた業務分析手法</a:t>
            </a:r>
            <a:endParaRPr kumimoji="0" lang="en-US" altLang="ja-JP" sz="1000" b="0" i="0" u="none" strike="noStrike" kern="1200" cap="none" spc="0" normalizeH="0" baseline="0" noProof="0" dirty="0">
              <a:ln>
                <a:noFill/>
              </a:ln>
              <a:solidFill>
                <a:schemeClr val="tx1"/>
              </a:solidFill>
              <a:effectLst/>
              <a:uLnTx/>
              <a:uFillTx/>
              <a:latin typeface="+mj-ea"/>
              <a:ea typeface="+mj-ea"/>
              <a:cs typeface="+mn-cs"/>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コンテンツ プレースホルダ 12"/>
          <p:cNvSpPr>
            <a:spLocks noGrp="1"/>
          </p:cNvSpPr>
          <p:nvPr>
            <p:ph idx="1"/>
          </p:nvPr>
        </p:nvSpPr>
        <p:spPr>
          <a:xfrm>
            <a:off x="776536" y="1484784"/>
            <a:ext cx="8420100" cy="4532313"/>
          </a:xfrm>
        </p:spPr>
        <p:txBody>
          <a:bodyPr/>
          <a:lstStyle/>
          <a:p>
            <a:r>
              <a:rPr lang="ja-JP" altLang="en-US" sz="2800" dirty="0" smtClean="0">
                <a:latin typeface="HGPｺﾞｼｯｸM" pitchFamily="50" charset="-128"/>
                <a:ea typeface="HGPｺﾞｼｯｸM" pitchFamily="50" charset="-128"/>
              </a:rPr>
              <a:t>会津地方市町村電子計算機管理運営協議会</a:t>
            </a:r>
            <a:r>
              <a:rPr lang="en-US" altLang="ja-JP" sz="2800" dirty="0" smtClean="0">
                <a:latin typeface="HGPｺﾞｼｯｸM" pitchFamily="50" charset="-128"/>
                <a:ea typeface="HGPｺﾞｼｯｸM" pitchFamily="50" charset="-128"/>
              </a:rPr>
              <a:t/>
            </a:r>
            <a:br>
              <a:rPr lang="en-US" altLang="ja-JP" sz="2800" dirty="0" smtClean="0">
                <a:latin typeface="HGPｺﾞｼｯｸM" pitchFamily="50" charset="-128"/>
                <a:ea typeface="HGPｺﾞｼｯｸM" pitchFamily="50" charset="-128"/>
              </a:rPr>
            </a:br>
            <a:r>
              <a:rPr lang="ja-JP" altLang="en-US" sz="2000" dirty="0" smtClean="0">
                <a:latin typeface="HGPｺﾞｼｯｸM" pitchFamily="50" charset="-128"/>
                <a:ea typeface="HGPｺﾞｼｯｸM" pitchFamily="50" charset="-128"/>
              </a:rPr>
              <a:t>会津若松市　北塩原村　磐梯町　湯川村　柳津町　金山町　昭和村</a:t>
            </a:r>
            <a:r>
              <a:rPr lang="en-US" altLang="ja-JP" dirty="0" smtClean="0">
                <a:latin typeface="HGPｺﾞｼｯｸM" pitchFamily="50" charset="-128"/>
                <a:ea typeface="HGPｺﾞｼｯｸM" pitchFamily="50" charset="-128"/>
              </a:rPr>
              <a:t/>
            </a:r>
            <a:br>
              <a:rPr lang="en-US" altLang="ja-JP" dirty="0" smtClean="0">
                <a:latin typeface="HGPｺﾞｼｯｸM" pitchFamily="50" charset="-128"/>
                <a:ea typeface="HGPｺﾞｼｯｸM" pitchFamily="50" charset="-128"/>
              </a:rPr>
            </a:br>
            <a:r>
              <a:rPr lang="en-US" altLang="ja-JP" sz="2800" dirty="0" smtClean="0">
                <a:latin typeface="HGPｺﾞｼｯｸM" pitchFamily="50" charset="-128"/>
                <a:ea typeface="HGPｺﾞｼｯｸM" pitchFamily="50" charset="-128"/>
              </a:rPr>
              <a:t>http://homepage3.nifty.com/akc/</a:t>
            </a:r>
          </a:p>
          <a:p>
            <a:r>
              <a:rPr kumimoji="1" lang="ja-JP" altLang="en-US" sz="2800" dirty="0" smtClean="0">
                <a:latin typeface="HGPｺﾞｼｯｸM" pitchFamily="50" charset="-128"/>
                <a:ea typeface="HGPｺﾞｼｯｸM" pitchFamily="50" charset="-128"/>
              </a:rPr>
              <a:t>開催日：平成</a:t>
            </a:r>
            <a:r>
              <a:rPr kumimoji="1" lang="en-US" altLang="ja-JP" sz="2800" dirty="0" smtClean="0">
                <a:latin typeface="HGPｺﾞｼｯｸM" pitchFamily="50" charset="-128"/>
                <a:ea typeface="HGPｺﾞｼｯｸM" pitchFamily="50" charset="-128"/>
              </a:rPr>
              <a:t>27</a:t>
            </a:r>
            <a:r>
              <a:rPr kumimoji="1" lang="ja-JP" altLang="en-US" sz="2800" dirty="0" smtClean="0">
                <a:latin typeface="HGPｺﾞｼｯｸM" pitchFamily="50" charset="-128"/>
                <a:ea typeface="HGPｺﾞｼｯｸM" pitchFamily="50" charset="-128"/>
              </a:rPr>
              <a:t>年</a:t>
            </a:r>
            <a:r>
              <a:rPr kumimoji="1" lang="en-US" altLang="ja-JP" sz="2800" dirty="0" smtClean="0">
                <a:latin typeface="HGPｺﾞｼｯｸM" pitchFamily="50" charset="-128"/>
                <a:ea typeface="HGPｺﾞｼｯｸM" pitchFamily="50" charset="-128"/>
              </a:rPr>
              <a:t>5</a:t>
            </a:r>
            <a:r>
              <a:rPr kumimoji="1" lang="ja-JP" altLang="en-US" sz="2800" dirty="0" smtClean="0">
                <a:latin typeface="HGPｺﾞｼｯｸM" pitchFamily="50" charset="-128"/>
                <a:ea typeface="HGPｺﾞｼｯｸM" pitchFamily="50" charset="-128"/>
              </a:rPr>
              <a:t>月</a:t>
            </a:r>
            <a:r>
              <a:rPr kumimoji="1" lang="en-US" altLang="ja-JP" sz="2800" dirty="0" smtClean="0">
                <a:latin typeface="HGPｺﾞｼｯｸM" pitchFamily="50" charset="-128"/>
                <a:ea typeface="HGPｺﾞｼｯｸM" pitchFamily="50" charset="-128"/>
              </a:rPr>
              <a:t>11</a:t>
            </a:r>
            <a:r>
              <a:rPr kumimoji="1" lang="ja-JP" altLang="en-US" sz="2800" dirty="0" smtClean="0">
                <a:latin typeface="HGPｺﾞｼｯｸM" pitchFamily="50" charset="-128"/>
                <a:ea typeface="HGPｺﾞｼｯｸM" pitchFamily="50" charset="-128"/>
              </a:rPr>
              <a:t>日</a:t>
            </a:r>
            <a:r>
              <a:rPr kumimoji="1" lang="en-US" altLang="ja-JP" sz="2800" dirty="0" smtClean="0">
                <a:latin typeface="HGPｺﾞｼｯｸM" pitchFamily="50" charset="-128"/>
                <a:ea typeface="HGPｺﾞｼｯｸM" pitchFamily="50" charset="-128"/>
              </a:rPr>
              <a:t>12</a:t>
            </a:r>
            <a:r>
              <a:rPr kumimoji="1" lang="ja-JP" altLang="en-US" sz="2800" dirty="0" smtClean="0">
                <a:latin typeface="HGPｺﾞｼｯｸM" pitchFamily="50" charset="-128"/>
                <a:ea typeface="HGPｺﾞｼｯｸM" pitchFamily="50" charset="-128"/>
              </a:rPr>
              <a:t>日</a:t>
            </a:r>
            <a:endParaRPr lang="ja-JP" altLang="en-US" sz="2800" dirty="0" smtClean="0">
              <a:latin typeface="HGPｺﾞｼｯｸM" pitchFamily="50" charset="-128"/>
              <a:ea typeface="HGPｺﾞｼｯｸM" pitchFamily="50" charset="-128"/>
            </a:endParaRPr>
          </a:p>
          <a:p>
            <a:r>
              <a:rPr lang="ja-JP" altLang="en-US" sz="2800" dirty="0" smtClean="0">
                <a:latin typeface="HGPｺﾞｼｯｸM" pitchFamily="50" charset="-128"/>
                <a:ea typeface="HGPｺﾞｼｯｸM" pitchFamily="50" charset="-128"/>
              </a:rPr>
              <a:t>テーマ：</a:t>
            </a:r>
            <a:r>
              <a:rPr lang="en-US" altLang="ja-JP" sz="2800" dirty="0" smtClean="0">
                <a:latin typeface="HGPｺﾞｼｯｸM" pitchFamily="50" charset="-128"/>
                <a:ea typeface="HGPｺﾞｼｯｸM" pitchFamily="50" charset="-128"/>
              </a:rPr>
              <a:t/>
            </a:r>
            <a:br>
              <a:rPr lang="en-US" altLang="ja-JP" sz="2800" dirty="0" smtClean="0">
                <a:latin typeface="HGPｺﾞｼｯｸM" pitchFamily="50" charset="-128"/>
                <a:ea typeface="HGPｺﾞｼｯｸM" pitchFamily="50" charset="-128"/>
              </a:rPr>
            </a:br>
            <a:r>
              <a:rPr lang="ja-JP" altLang="en-US" sz="2800" dirty="0" smtClean="0">
                <a:latin typeface="HGPｺﾞｼｯｸM" pitchFamily="50" charset="-128"/>
                <a:ea typeface="HGPｺﾞｼｯｸM" pitchFamily="50" charset="-128"/>
              </a:rPr>
              <a:t>特定個人情報の適正な取扱いに関するガイドライン別添安全管理措置　Ｄ人的安全管理措置における研修</a:t>
            </a:r>
            <a:endParaRPr lang="en-US" altLang="ja-JP" sz="2800" dirty="0" smtClean="0">
              <a:latin typeface="HGPｺﾞｼｯｸM" pitchFamily="50" charset="-128"/>
              <a:ea typeface="HGPｺﾞｼｯｸM" pitchFamily="50" charset="-128"/>
            </a:endParaRPr>
          </a:p>
          <a:p>
            <a:r>
              <a:rPr kumimoji="1" lang="ja-JP" altLang="en-US" sz="2800" dirty="0" smtClean="0">
                <a:latin typeface="HGPｺﾞｼｯｸM" pitchFamily="50" charset="-128"/>
                <a:ea typeface="HGPｺﾞｼｯｸM" pitchFamily="50" charset="-128"/>
              </a:rPr>
              <a:t>内容：</a:t>
            </a:r>
            <a:r>
              <a:rPr kumimoji="1" lang="en-US" altLang="ja-JP" sz="2800" dirty="0" smtClean="0">
                <a:latin typeface="HGPｺﾞｼｯｸM" pitchFamily="50" charset="-128"/>
                <a:ea typeface="HGPｺﾞｼｯｸM" pitchFamily="50" charset="-128"/>
              </a:rPr>
              <a:t/>
            </a:r>
            <a:br>
              <a:rPr kumimoji="1" lang="en-US" altLang="ja-JP" sz="2800" dirty="0" smtClean="0">
                <a:latin typeface="HGPｺﾞｼｯｸM" pitchFamily="50" charset="-128"/>
                <a:ea typeface="HGPｺﾞｼｯｸM" pitchFamily="50" charset="-128"/>
              </a:rPr>
            </a:br>
            <a:r>
              <a:rPr lang="ja-JP" altLang="en-US" sz="2800" dirty="0" smtClean="0">
                <a:latin typeface="HGPｺﾞｼｯｸM" pitchFamily="50" charset="-128"/>
                <a:ea typeface="HGPｺﾞｼｯｸM" pitchFamily="50" charset="-128"/>
              </a:rPr>
              <a:t>特定個人情報の適正な取扱いに関する</a:t>
            </a:r>
            <a:r>
              <a:rPr kumimoji="1" lang="ja-JP" altLang="en-US" sz="2800" dirty="0" smtClean="0">
                <a:latin typeface="HGPｺﾞｼｯｸM" pitchFamily="50" charset="-128"/>
                <a:ea typeface="HGPｺﾞｼｯｸM" pitchFamily="50" charset="-128"/>
              </a:rPr>
              <a:t>ガイドライン</a:t>
            </a:r>
            <a:r>
              <a:rPr kumimoji="1" lang="en-US" altLang="ja-JP" dirty="0" smtClean="0">
                <a:latin typeface="HGPｺﾞｼｯｸM" pitchFamily="50" charset="-128"/>
                <a:ea typeface="HGPｺﾞｼｯｸM" pitchFamily="50" charset="-128"/>
              </a:rPr>
              <a:t/>
            </a:r>
            <a:br>
              <a:rPr kumimoji="1" lang="en-US" altLang="ja-JP" dirty="0" smtClean="0">
                <a:latin typeface="HGPｺﾞｼｯｸM" pitchFamily="50" charset="-128"/>
                <a:ea typeface="HGPｺﾞｼｯｸM" pitchFamily="50" charset="-128"/>
              </a:rPr>
            </a:br>
            <a:r>
              <a:rPr kumimoji="1" lang="ja-JP" altLang="en-US" dirty="0" smtClean="0">
                <a:latin typeface="HGPｺﾞｼｯｸM" pitchFamily="50" charset="-128"/>
                <a:ea typeface="HGPｺﾞｼｯｸM" pitchFamily="50" charset="-128"/>
              </a:rPr>
              <a:t>Ｂ取扱規程の策定手順に沿った実務研修</a:t>
            </a:r>
            <a:endParaRPr kumimoji="1" lang="ja-JP" altLang="en-US" dirty="0">
              <a:latin typeface="HGPｺﾞｼｯｸM" pitchFamily="50" charset="-128"/>
              <a:ea typeface="HGPｺﾞｼｯｸM" pitchFamily="50" charset="-128"/>
            </a:endParaRPr>
          </a:p>
        </p:txBody>
      </p:sp>
      <p:sp>
        <p:nvSpPr>
          <p:cNvPr id="4" name="スライド番号プレースホルダ 3"/>
          <p:cNvSpPr>
            <a:spLocks noGrp="1"/>
          </p:cNvSpPr>
          <p:nvPr>
            <p:ph type="sldNum" sz="quarter" idx="12"/>
          </p:nvPr>
        </p:nvSpPr>
        <p:spPr/>
        <p:txBody>
          <a:bodyPr/>
          <a:lstStyle/>
          <a:p>
            <a:pPr>
              <a:defRPr/>
            </a:pPr>
            <a:fld id="{C5A5DCCC-60C4-4C08-B159-F939504C762C}" type="slidenum">
              <a:rPr lang="ja-JP" altLang="en-US" smtClean="0"/>
              <a:pPr>
                <a:defRPr/>
              </a:pPr>
              <a:t>36</a:t>
            </a:fld>
            <a:endParaRPr lang="en-US" altLang="ja-JP"/>
          </a:p>
        </p:txBody>
      </p:sp>
      <p:sp>
        <p:nvSpPr>
          <p:cNvPr id="5" name="フッター プレースホルダ 4"/>
          <p:cNvSpPr>
            <a:spLocks noGrp="1"/>
          </p:cNvSpPr>
          <p:nvPr>
            <p:ph type="ftr" sz="quarter" idx="11"/>
          </p:nvPr>
        </p:nvSpPr>
        <p:spPr/>
        <p:txBody>
          <a:bodyPr/>
          <a:lstStyle/>
          <a:p>
            <a:pPr>
              <a:defRPr/>
            </a:pPr>
            <a:r>
              <a:rPr lang="en-US" altLang="ja-JP" smtClean="0"/>
              <a:t>4-1 </a:t>
            </a:r>
            <a:r>
              <a:rPr lang="ja-JP" altLang="en-US" smtClean="0"/>
              <a:t>住民視点の行政サービス提供に向けた業務分析手法</a:t>
            </a:r>
            <a:endParaRPr lang="en-US" altLang="ja-JP"/>
          </a:p>
        </p:txBody>
      </p:sp>
      <p:sp>
        <p:nvSpPr>
          <p:cNvPr id="6" name="Rectangle 2"/>
          <p:cNvSpPr txBox="1">
            <a:spLocks noChangeArrowheads="1"/>
          </p:cNvSpPr>
          <p:nvPr/>
        </p:nvSpPr>
        <p:spPr bwMode="auto">
          <a:xfrm>
            <a:off x="495300" y="332656"/>
            <a:ext cx="9410700" cy="792162"/>
          </a:xfrm>
          <a:prstGeom prst="rect">
            <a:avLst/>
          </a:prstGeom>
          <a:noFill/>
          <a:ln>
            <a:miter lim="800000"/>
            <a:headEnd/>
            <a:tailEnd/>
          </a:ln>
        </p:spPr>
        <p:txBody>
          <a:bodyPr vert="horz" wrap="square" lIns="91440" tIns="45720" rIns="91440" bIns="45720" numCol="1" anchor="ctr" anchorCtr="0" compatLnSpc="1">
            <a:prstTxWarp prst="textNoShape">
              <a:avLst/>
            </a:prstTxWarp>
          </a:bodyPr>
          <a:lstStyle/>
          <a:p>
            <a:pPr eaLnBrk="1" hangingPunct="1"/>
            <a:r>
              <a:rPr lang="ja-JP" altLang="en-US" sz="2800" b="1" dirty="0" smtClean="0">
                <a:latin typeface="HGPｺﾞｼｯｸM" pitchFamily="50" charset="-128"/>
                <a:ea typeface="HGPｺﾞｼｯｸM" pitchFamily="50" charset="-128"/>
              </a:rPr>
              <a:t>１０</a:t>
            </a:r>
            <a:r>
              <a:rPr lang="ja-JP" altLang="ja-JP" sz="2800" b="1" dirty="0" smtClean="0">
                <a:latin typeface="HGPｺﾞｼｯｸM" pitchFamily="50" charset="-128"/>
                <a:ea typeface="HGPｺﾞｼｯｸM" pitchFamily="50" charset="-128"/>
              </a:rPr>
              <a:t>．</a:t>
            </a:r>
            <a:r>
              <a:rPr lang="ja-JP" altLang="en-US" sz="2800" b="1" dirty="0" smtClean="0">
                <a:latin typeface="HGPｺﾞｼｯｸM" pitchFamily="50" charset="-128"/>
                <a:ea typeface="HGPｺﾞｼｯｸM" pitchFamily="50" charset="-128"/>
              </a:rPr>
              <a:t>特定個人情報の安全管理措置の例（番号法対応）　</a:t>
            </a:r>
            <a:r>
              <a:rPr lang="en-US" altLang="ja-JP" sz="2800" b="1" dirty="0" smtClean="0">
                <a:latin typeface="HGPｺﾞｼｯｸM" pitchFamily="50" charset="-128"/>
                <a:ea typeface="HGPｺﾞｼｯｸM" pitchFamily="50" charset="-128"/>
              </a:rPr>
              <a:t/>
            </a:r>
            <a:br>
              <a:rPr lang="en-US" altLang="ja-JP" sz="2800" b="1" dirty="0" smtClean="0">
                <a:latin typeface="HGPｺﾞｼｯｸM" pitchFamily="50" charset="-128"/>
                <a:ea typeface="HGPｺﾞｼｯｸM" pitchFamily="50" charset="-128"/>
              </a:rPr>
            </a:br>
            <a:r>
              <a:rPr lang="ja-JP" altLang="en-US" sz="1600" b="1" dirty="0" smtClean="0">
                <a:latin typeface="HGPｺﾞｼｯｸM" pitchFamily="50" charset="-128"/>
                <a:ea typeface="HGPｺﾞｼｯｸM" pitchFamily="50" charset="-128"/>
              </a:rPr>
              <a:t>　　　　　　～会津地方市町村電子計算機管理運営協議会～</a:t>
            </a:r>
            <a:endParaRPr kumimoji="1" lang="ja-JP" altLang="ja-JP" b="1" i="0" u="none" strike="noStrike" kern="0" cap="none" spc="0" normalizeH="0" baseline="0" noProof="0" dirty="0" smtClean="0">
              <a:ln>
                <a:noFill/>
              </a:ln>
              <a:solidFill>
                <a:schemeClr val="tx1"/>
              </a:solidFill>
              <a:effectLst/>
              <a:uLnTx/>
              <a:uFillTx/>
              <a:latin typeface="HGPｺﾞｼｯｸM" pitchFamily="50" charset="-128"/>
              <a:ea typeface="HGPｺﾞｼｯｸM" pitchFamily="50" charset="-128"/>
              <a:cs typeface="+mj-cs"/>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3"/>
          <p:cNvSpPr>
            <a:spLocks noGrp="1" noChangeArrowheads="1"/>
          </p:cNvSpPr>
          <p:nvPr>
            <p:ph type="body" idx="4294967295"/>
          </p:nvPr>
        </p:nvSpPr>
        <p:spPr bwMode="auto">
          <a:xfrm>
            <a:off x="911225" y="1629470"/>
            <a:ext cx="8994775" cy="1079500"/>
          </a:xfrm>
          <a:prstGeom prst="rect">
            <a:avLst/>
          </a:prstGeom>
          <a:noFill/>
          <a:ln>
            <a:miter lim="800000"/>
            <a:headEnd/>
            <a:tailEnd/>
          </a:ln>
        </p:spPr>
        <p:txBody>
          <a:bodyPr/>
          <a:lstStyle/>
          <a:p>
            <a:pPr marL="533400" indent="-533400"/>
            <a:r>
              <a:rPr lang="ja-JP" altLang="en-US" sz="1400" dirty="0" smtClean="0">
                <a:latin typeface="HGPｺﾞｼｯｸM" pitchFamily="50" charset="-128"/>
                <a:ea typeface="HGPｺﾞｼｯｸM" pitchFamily="50" charset="-128"/>
              </a:rPr>
              <a:t>安全管理措置　Ｂ取扱規程の策定を実施する例</a:t>
            </a:r>
            <a:endParaRPr lang="en-US" altLang="ja-JP" sz="1400" dirty="0" smtClean="0">
              <a:latin typeface="HGPｺﾞｼｯｸM" pitchFamily="50" charset="-128"/>
              <a:ea typeface="HGPｺﾞｼｯｸM" pitchFamily="50" charset="-128"/>
            </a:endParaRPr>
          </a:p>
        </p:txBody>
      </p:sp>
      <p:sp>
        <p:nvSpPr>
          <p:cNvPr id="48" name="右矢印 47"/>
          <p:cNvSpPr/>
          <p:nvPr/>
        </p:nvSpPr>
        <p:spPr bwMode="auto">
          <a:xfrm>
            <a:off x="5025009" y="3645024"/>
            <a:ext cx="360040" cy="864096"/>
          </a:xfrm>
          <a:prstGeom prst="rightArrow">
            <a:avLst/>
          </a:pr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49" name="下矢印 48"/>
          <p:cNvSpPr/>
          <p:nvPr/>
        </p:nvSpPr>
        <p:spPr bwMode="auto">
          <a:xfrm>
            <a:off x="6825209" y="5229200"/>
            <a:ext cx="1152128" cy="432048"/>
          </a:xfrm>
          <a:prstGeom prst="downArrow">
            <a:avLst/>
          </a:pr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51" name="角丸四角形 50"/>
          <p:cNvSpPr/>
          <p:nvPr/>
        </p:nvSpPr>
        <p:spPr bwMode="auto">
          <a:xfrm>
            <a:off x="488505" y="1988840"/>
            <a:ext cx="3816424" cy="936104"/>
          </a:xfrm>
          <a:prstGeom prst="roundRect">
            <a:avLst/>
          </a:pr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ja-JP" altLang="en-US" sz="1800" b="0" i="0" u="none" strike="noStrike" cap="none" normalizeH="0" baseline="0" dirty="0" smtClean="0">
                <a:ln>
                  <a:noFill/>
                </a:ln>
                <a:solidFill>
                  <a:schemeClr val="bg1"/>
                </a:solidFill>
                <a:effectLst/>
                <a:latin typeface="HGPｺﾞｼｯｸM" pitchFamily="50" charset="-128"/>
                <a:ea typeface="HGPｺﾞｼｯｸM" pitchFamily="50" charset="-128"/>
              </a:rPr>
              <a:t>・地域情報プラットフォー</a:t>
            </a:r>
            <a:r>
              <a:rPr lang="ja-JP" altLang="en-US" dirty="0" smtClean="0">
                <a:solidFill>
                  <a:schemeClr val="bg1"/>
                </a:solidFill>
                <a:latin typeface="HGPｺﾞｼｯｸM" pitchFamily="50" charset="-128"/>
                <a:ea typeface="HGPｺﾞｼｯｸM" pitchFamily="50" charset="-128"/>
              </a:rPr>
              <a:t>ム</a:t>
            </a:r>
            <a:r>
              <a:rPr lang="en-US" altLang="ja-JP" dirty="0" smtClean="0">
                <a:solidFill>
                  <a:schemeClr val="bg1"/>
                </a:solidFill>
                <a:latin typeface="HGPｺﾞｼｯｸM" pitchFamily="50" charset="-128"/>
                <a:ea typeface="HGPｺﾞｼｯｸM" pitchFamily="50" charset="-128"/>
              </a:rPr>
              <a:t>3.0</a:t>
            </a:r>
          </a:p>
          <a:p>
            <a:pPr marL="0" marR="0" indent="0" algn="l" defTabSz="914400" rtl="0" eaLnBrk="0" fontAlgn="base" latinLnBrk="0" hangingPunct="0">
              <a:lnSpc>
                <a:spcPct val="100000"/>
              </a:lnSpc>
              <a:spcBef>
                <a:spcPct val="0"/>
              </a:spcBef>
              <a:spcAft>
                <a:spcPct val="0"/>
              </a:spcAft>
              <a:buClrTx/>
              <a:buSzTx/>
              <a:buFontTx/>
              <a:buNone/>
              <a:tabLst/>
            </a:pPr>
            <a:r>
              <a:rPr kumimoji="0" lang="ja-JP" altLang="en-US" sz="1800" b="0" i="0" u="none" strike="noStrike" cap="none" normalizeH="0" baseline="0" dirty="0" smtClean="0">
                <a:ln>
                  <a:noFill/>
                </a:ln>
                <a:solidFill>
                  <a:schemeClr val="bg1"/>
                </a:solidFill>
                <a:effectLst/>
                <a:latin typeface="HGPｺﾞｼｯｸM" pitchFamily="50" charset="-128"/>
                <a:ea typeface="HGPｺﾞｼｯｸM" pitchFamily="50" charset="-128"/>
              </a:rPr>
              <a:t>・総務省平成</a:t>
            </a:r>
            <a:r>
              <a:rPr kumimoji="0" lang="en-US" altLang="ja-JP" sz="1800" b="0" i="0" u="none" strike="noStrike" cap="none" normalizeH="0" baseline="0" dirty="0" smtClean="0">
                <a:ln>
                  <a:noFill/>
                </a:ln>
                <a:solidFill>
                  <a:schemeClr val="bg1"/>
                </a:solidFill>
                <a:effectLst/>
                <a:latin typeface="HGPｺﾞｼｯｸM" pitchFamily="50" charset="-128"/>
                <a:ea typeface="HGPｺﾞｼｯｸM" pitchFamily="50" charset="-128"/>
              </a:rPr>
              <a:t>25</a:t>
            </a:r>
            <a:r>
              <a:rPr kumimoji="0" lang="ja-JP" altLang="en-US" sz="1800" b="0" i="0" u="none" strike="noStrike" cap="none" normalizeH="0" baseline="0" dirty="0" smtClean="0">
                <a:ln>
                  <a:noFill/>
                </a:ln>
                <a:solidFill>
                  <a:schemeClr val="bg1"/>
                </a:solidFill>
                <a:effectLst/>
                <a:latin typeface="HGPｺﾞｼｯｸM" pitchFamily="50" charset="-128"/>
                <a:ea typeface="HGPｺﾞｼｯｸM" pitchFamily="50" charset="-128"/>
              </a:rPr>
              <a:t>年度クラウド</a:t>
            </a:r>
            <a:r>
              <a:rPr kumimoji="0" lang="en-US" altLang="ja-JP" sz="1800" b="0" i="0" u="none" strike="noStrike" cap="none" normalizeH="0" baseline="0" dirty="0" smtClean="0">
                <a:ln>
                  <a:noFill/>
                </a:ln>
                <a:solidFill>
                  <a:schemeClr val="bg1"/>
                </a:solidFill>
                <a:effectLst/>
                <a:latin typeface="HGPｺﾞｼｯｸM" pitchFamily="50" charset="-128"/>
                <a:ea typeface="HGPｺﾞｼｯｸM" pitchFamily="50" charset="-128"/>
              </a:rPr>
              <a:t/>
            </a:r>
            <a:br>
              <a:rPr kumimoji="0" lang="en-US" altLang="ja-JP" sz="1800" b="0" i="0" u="none" strike="noStrike" cap="none" normalizeH="0" baseline="0" dirty="0" smtClean="0">
                <a:ln>
                  <a:noFill/>
                </a:ln>
                <a:solidFill>
                  <a:schemeClr val="bg1"/>
                </a:solidFill>
                <a:effectLst/>
                <a:latin typeface="HGPｺﾞｼｯｸM" pitchFamily="50" charset="-128"/>
                <a:ea typeface="HGPｺﾞｼｯｸM" pitchFamily="50" charset="-128"/>
              </a:rPr>
            </a:br>
            <a:r>
              <a:rPr kumimoji="0" lang="ja-JP" altLang="en-US" sz="1800" b="0" i="0" u="none" strike="noStrike" cap="none" normalizeH="0" baseline="0" dirty="0" smtClean="0">
                <a:ln>
                  <a:noFill/>
                </a:ln>
                <a:solidFill>
                  <a:schemeClr val="bg1"/>
                </a:solidFill>
                <a:effectLst/>
                <a:latin typeface="HGPｺﾞｼｯｸM" pitchFamily="50" charset="-128"/>
                <a:ea typeface="HGPｺﾞｼｯｸM" pitchFamily="50" charset="-128"/>
              </a:rPr>
              <a:t>　推進事業業務フロー　の参照</a:t>
            </a:r>
          </a:p>
        </p:txBody>
      </p:sp>
      <p:sp>
        <p:nvSpPr>
          <p:cNvPr id="52" name="角丸四角形 51"/>
          <p:cNvSpPr/>
          <p:nvPr/>
        </p:nvSpPr>
        <p:spPr bwMode="auto">
          <a:xfrm>
            <a:off x="5385049" y="1988840"/>
            <a:ext cx="3816424" cy="792088"/>
          </a:xfrm>
          <a:prstGeom prst="roundRect">
            <a:avLst/>
          </a:pr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ja-JP" altLang="en-US" sz="1800" b="0" i="0" u="none" strike="noStrike" cap="none" normalizeH="0" baseline="0" dirty="0" smtClean="0">
                <a:ln>
                  <a:noFill/>
                </a:ln>
                <a:solidFill>
                  <a:schemeClr val="bg1"/>
                </a:solidFill>
                <a:effectLst/>
                <a:latin typeface="HGPｺﾞｼｯｸM" pitchFamily="50" charset="-128"/>
                <a:ea typeface="HGPｺﾞｼｯｸM" pitchFamily="50" charset="-128"/>
              </a:rPr>
              <a:t>複数団体でモデルを参照しながら</a:t>
            </a:r>
            <a:endParaRPr kumimoji="0" lang="en-US" altLang="ja-JP" sz="1800" b="0" i="0" u="none" strike="noStrike" cap="none" normalizeH="0" baseline="0" dirty="0" smtClean="0">
              <a:ln>
                <a:noFill/>
              </a:ln>
              <a:solidFill>
                <a:schemeClr val="bg1"/>
              </a:solidFill>
              <a:effectLst/>
              <a:latin typeface="HGPｺﾞｼｯｸM" pitchFamily="50" charset="-128"/>
              <a:ea typeface="HGPｺﾞｼｯｸM" pitchFamily="50" charset="-128"/>
            </a:endParaRPr>
          </a:p>
          <a:p>
            <a:pPr marL="0" marR="0" indent="0" algn="ctr" defTabSz="914400" rtl="0" eaLnBrk="0" fontAlgn="base" latinLnBrk="0" hangingPunct="0">
              <a:lnSpc>
                <a:spcPct val="100000"/>
              </a:lnSpc>
              <a:spcBef>
                <a:spcPct val="0"/>
              </a:spcBef>
              <a:spcAft>
                <a:spcPct val="0"/>
              </a:spcAft>
              <a:buClrTx/>
              <a:buSzTx/>
              <a:buFontTx/>
              <a:buNone/>
              <a:tabLst/>
            </a:pPr>
            <a:r>
              <a:rPr kumimoji="0" lang="ja-JP" altLang="en-US" sz="1800" b="0" i="0" u="none" strike="noStrike" cap="none" normalizeH="0" baseline="0" dirty="0" smtClean="0">
                <a:ln>
                  <a:noFill/>
                </a:ln>
                <a:solidFill>
                  <a:schemeClr val="bg1"/>
                </a:solidFill>
                <a:effectLst/>
                <a:latin typeface="HGPｺﾞｼｯｸM" pitchFamily="50" charset="-128"/>
                <a:ea typeface="HGPｺﾞｼｯｸM" pitchFamily="50" charset="-128"/>
              </a:rPr>
              <a:t>自団体業務フローの整理</a:t>
            </a:r>
          </a:p>
        </p:txBody>
      </p:sp>
      <p:pic>
        <p:nvPicPr>
          <p:cNvPr id="1026" name="Picture 2"/>
          <p:cNvPicPr>
            <a:picLocks noChangeAspect="1" noChangeArrowheads="1"/>
          </p:cNvPicPr>
          <p:nvPr/>
        </p:nvPicPr>
        <p:blipFill>
          <a:blip r:embed="rId3" cstate="print"/>
          <a:srcRect/>
          <a:stretch>
            <a:fillRect/>
          </a:stretch>
        </p:blipFill>
        <p:spPr bwMode="auto">
          <a:xfrm>
            <a:off x="200472" y="3140969"/>
            <a:ext cx="4744716" cy="2541813"/>
          </a:xfrm>
          <a:prstGeom prst="rect">
            <a:avLst/>
          </a:prstGeom>
          <a:noFill/>
          <a:ln w="9525">
            <a:noFill/>
            <a:miter lim="800000"/>
            <a:headEnd/>
            <a:tailEnd/>
          </a:ln>
          <a:effectLst/>
        </p:spPr>
      </p:pic>
      <p:pic>
        <p:nvPicPr>
          <p:cNvPr id="14" name="図 13" descr="図1.jpg"/>
          <p:cNvPicPr>
            <a:picLocks noChangeAspect="1"/>
          </p:cNvPicPr>
          <p:nvPr/>
        </p:nvPicPr>
        <p:blipFill>
          <a:blip r:embed="rId4" cstate="print"/>
          <a:stretch>
            <a:fillRect/>
          </a:stretch>
        </p:blipFill>
        <p:spPr>
          <a:xfrm>
            <a:off x="5457057" y="3068962"/>
            <a:ext cx="3687852" cy="2092589"/>
          </a:xfrm>
          <a:prstGeom prst="rect">
            <a:avLst/>
          </a:prstGeom>
        </p:spPr>
      </p:pic>
      <p:sp>
        <p:nvSpPr>
          <p:cNvPr id="15" name="角丸四角形 14"/>
          <p:cNvSpPr/>
          <p:nvPr/>
        </p:nvSpPr>
        <p:spPr bwMode="auto">
          <a:xfrm>
            <a:off x="5457056" y="5661248"/>
            <a:ext cx="3816424" cy="792088"/>
          </a:xfrm>
          <a:prstGeom prst="roundRect">
            <a:avLst/>
          </a:pr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ja-JP" altLang="en-US" sz="1800" b="0" i="0" u="none" strike="noStrike" cap="none" normalizeH="0" baseline="0" dirty="0" smtClean="0">
                <a:ln>
                  <a:noFill/>
                </a:ln>
                <a:solidFill>
                  <a:schemeClr val="bg1"/>
                </a:solidFill>
                <a:effectLst/>
                <a:latin typeface="HGPｺﾞｼｯｸM" pitchFamily="50" charset="-128"/>
                <a:ea typeface="HGPｺﾞｼｯｸM" pitchFamily="50" charset="-128"/>
              </a:rPr>
              <a:t>特定個人情報の整理</a:t>
            </a:r>
            <a:endParaRPr kumimoji="0" lang="en-US" altLang="ja-JP" sz="1800" b="0" i="0" u="none" strike="noStrike" cap="none" normalizeH="0" baseline="0" dirty="0" smtClean="0">
              <a:ln>
                <a:noFill/>
              </a:ln>
              <a:solidFill>
                <a:schemeClr val="bg1"/>
              </a:solidFill>
              <a:effectLst/>
              <a:latin typeface="HGPｺﾞｼｯｸM" pitchFamily="50" charset="-128"/>
              <a:ea typeface="HGPｺﾞｼｯｸM" pitchFamily="50" charset="-128"/>
            </a:endParaRPr>
          </a:p>
          <a:p>
            <a:pPr marL="0" marR="0" indent="0" algn="ctr" defTabSz="914400" rtl="0" eaLnBrk="0" fontAlgn="base" latinLnBrk="0" hangingPunct="0">
              <a:lnSpc>
                <a:spcPct val="100000"/>
              </a:lnSpc>
              <a:spcBef>
                <a:spcPct val="0"/>
              </a:spcBef>
              <a:spcAft>
                <a:spcPct val="0"/>
              </a:spcAft>
              <a:buClrTx/>
              <a:buSzTx/>
              <a:buFontTx/>
              <a:buNone/>
              <a:tabLst/>
            </a:pPr>
            <a:r>
              <a:rPr lang="ja-JP" altLang="en-US" dirty="0" smtClean="0">
                <a:solidFill>
                  <a:schemeClr val="bg1"/>
                </a:solidFill>
                <a:latin typeface="HGPｺﾞｼｯｸM" pitchFamily="50" charset="-128"/>
                <a:ea typeface="HGPｺﾞｼｯｸM" pitchFamily="50" charset="-128"/>
              </a:rPr>
              <a:t>リスク評価</a:t>
            </a:r>
            <a:endParaRPr kumimoji="0" lang="ja-JP" altLang="en-US" sz="1800" b="0" i="0" u="none" strike="noStrike" cap="none" normalizeH="0" baseline="0" dirty="0" smtClean="0">
              <a:ln>
                <a:noFill/>
              </a:ln>
              <a:solidFill>
                <a:schemeClr val="bg1"/>
              </a:solidFill>
              <a:effectLst/>
              <a:latin typeface="HGPｺﾞｼｯｸM" pitchFamily="50" charset="-128"/>
              <a:ea typeface="HGPｺﾞｼｯｸM" pitchFamily="50" charset="-128"/>
            </a:endParaRPr>
          </a:p>
        </p:txBody>
      </p:sp>
      <p:sp>
        <p:nvSpPr>
          <p:cNvPr id="16" name="テキスト ボックス 15"/>
          <p:cNvSpPr txBox="1"/>
          <p:nvPr/>
        </p:nvSpPr>
        <p:spPr>
          <a:xfrm>
            <a:off x="1424609" y="5733256"/>
            <a:ext cx="1853071" cy="184666"/>
          </a:xfrm>
          <a:prstGeom prst="rect">
            <a:avLst/>
          </a:prstGeom>
          <a:noFill/>
        </p:spPr>
        <p:txBody>
          <a:bodyPr wrap="none" lIns="0" tIns="0" rIns="0" bIns="0" rtlCol="0">
            <a:spAutoFit/>
          </a:bodyPr>
          <a:lstStyle/>
          <a:p>
            <a:r>
              <a:rPr kumimoji="1" lang="ja-JP" altLang="en-US" sz="1200" dirty="0" smtClean="0">
                <a:latin typeface="HGPｺﾞｼｯｸM" pitchFamily="50" charset="-128"/>
                <a:ea typeface="HGPｺﾞｼｯｸM" pitchFamily="50" charset="-128"/>
              </a:rPr>
              <a:t>例は項番１６　生活保護申請</a:t>
            </a:r>
          </a:p>
        </p:txBody>
      </p:sp>
      <p:sp>
        <p:nvSpPr>
          <p:cNvPr id="12" name="スライド番号プレースホルダ 11"/>
          <p:cNvSpPr>
            <a:spLocks noGrp="1"/>
          </p:cNvSpPr>
          <p:nvPr>
            <p:ph type="sldNum" sz="quarter" idx="12"/>
          </p:nvPr>
        </p:nvSpPr>
        <p:spPr/>
        <p:txBody>
          <a:bodyPr/>
          <a:lstStyle/>
          <a:p>
            <a:pPr>
              <a:defRPr/>
            </a:pPr>
            <a:fld id="{D621E1BB-622A-4911-850A-7B92612ABE57}" type="slidenum">
              <a:rPr lang="ja-JP" altLang="en-US" smtClean="0"/>
              <a:pPr>
                <a:defRPr/>
              </a:pPr>
              <a:t>37</a:t>
            </a:fld>
            <a:endParaRPr lang="en-US" altLang="ja-JP"/>
          </a:p>
        </p:txBody>
      </p:sp>
      <p:sp>
        <p:nvSpPr>
          <p:cNvPr id="17" name="Rectangle 2"/>
          <p:cNvSpPr txBox="1">
            <a:spLocks noChangeArrowheads="1"/>
          </p:cNvSpPr>
          <p:nvPr/>
        </p:nvSpPr>
        <p:spPr bwMode="auto">
          <a:xfrm>
            <a:off x="495300" y="332656"/>
            <a:ext cx="9410700" cy="792162"/>
          </a:xfrm>
          <a:prstGeom prst="rect">
            <a:avLst/>
          </a:prstGeom>
          <a:noFill/>
          <a:ln>
            <a:miter lim="800000"/>
            <a:headEnd/>
            <a:tailEnd/>
          </a:ln>
        </p:spPr>
        <p:txBody>
          <a:bodyPr vert="horz" wrap="square" lIns="91440" tIns="45720" rIns="91440" bIns="45720" numCol="1" anchor="ctr" anchorCtr="0" compatLnSpc="1">
            <a:prstTxWarp prst="textNoShape">
              <a:avLst/>
            </a:prstTxWarp>
          </a:bodyPr>
          <a:lstStyle/>
          <a:p>
            <a:pPr eaLnBrk="1" hangingPunct="1"/>
            <a:r>
              <a:rPr lang="ja-JP" altLang="en-US" sz="2800" b="1" dirty="0" smtClean="0">
                <a:latin typeface="HGPｺﾞｼｯｸM" pitchFamily="50" charset="-128"/>
                <a:ea typeface="HGPｺﾞｼｯｸM" pitchFamily="50" charset="-128"/>
              </a:rPr>
              <a:t>１０</a:t>
            </a:r>
            <a:r>
              <a:rPr lang="ja-JP" altLang="ja-JP" sz="2800" b="1" dirty="0" smtClean="0">
                <a:latin typeface="HGPｺﾞｼｯｸM" pitchFamily="50" charset="-128"/>
                <a:ea typeface="HGPｺﾞｼｯｸM" pitchFamily="50" charset="-128"/>
              </a:rPr>
              <a:t>．</a:t>
            </a:r>
            <a:r>
              <a:rPr lang="ja-JP" altLang="en-US" sz="2800" b="1" dirty="0" smtClean="0">
                <a:latin typeface="HGPｺﾞｼｯｸM" pitchFamily="50" charset="-128"/>
                <a:ea typeface="HGPｺﾞｼｯｸM" pitchFamily="50" charset="-128"/>
              </a:rPr>
              <a:t>特定個人情報の安全管理措置の例（番号法対応）　</a:t>
            </a:r>
            <a:r>
              <a:rPr lang="en-US" altLang="ja-JP" sz="2800" b="1" dirty="0" smtClean="0">
                <a:latin typeface="HGPｺﾞｼｯｸM" pitchFamily="50" charset="-128"/>
                <a:ea typeface="HGPｺﾞｼｯｸM" pitchFamily="50" charset="-128"/>
              </a:rPr>
              <a:t/>
            </a:r>
            <a:br>
              <a:rPr lang="en-US" altLang="ja-JP" sz="2800" b="1" dirty="0" smtClean="0">
                <a:latin typeface="HGPｺﾞｼｯｸM" pitchFamily="50" charset="-128"/>
                <a:ea typeface="HGPｺﾞｼｯｸM" pitchFamily="50" charset="-128"/>
              </a:rPr>
            </a:br>
            <a:r>
              <a:rPr lang="ja-JP" altLang="en-US" sz="1600" b="1" dirty="0" smtClean="0">
                <a:latin typeface="HGPｺﾞｼｯｸM" pitchFamily="50" charset="-128"/>
                <a:ea typeface="HGPｺﾞｼｯｸM" pitchFamily="50" charset="-128"/>
              </a:rPr>
              <a:t>　　　　　　～会津地方市町村電子計算機管理運営協議会～</a:t>
            </a:r>
            <a:endParaRPr kumimoji="1" lang="ja-JP" altLang="ja-JP" b="1" i="0" u="none" strike="noStrike" kern="0" cap="none" spc="0" normalizeH="0" baseline="0" noProof="0" dirty="0" smtClean="0">
              <a:ln>
                <a:noFill/>
              </a:ln>
              <a:solidFill>
                <a:schemeClr val="tx1"/>
              </a:solidFill>
              <a:effectLst/>
              <a:uLnTx/>
              <a:uFillTx/>
              <a:latin typeface="HGPｺﾞｼｯｸM" pitchFamily="50" charset="-128"/>
              <a:ea typeface="HGPｺﾞｼｯｸM" pitchFamily="50" charset="-128"/>
              <a:cs typeface="+mj-cs"/>
            </a:endParaRPr>
          </a:p>
        </p:txBody>
      </p:sp>
      <p:sp>
        <p:nvSpPr>
          <p:cNvPr id="18" name="フッター プレースホルダ 50"/>
          <p:cNvSpPr txBox="1">
            <a:spLocks/>
          </p:cNvSpPr>
          <p:nvPr/>
        </p:nvSpPr>
        <p:spPr>
          <a:xfrm>
            <a:off x="3002784" y="6417360"/>
            <a:ext cx="3900433" cy="252000"/>
          </a:xfrm>
          <a:prstGeom prst="rect">
            <a:avLst/>
          </a:prstGeom>
        </p:spPr>
        <p:txBody>
          <a:bodyPr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ja-JP" sz="1000" b="0" i="0" u="none" strike="noStrike" kern="1200" cap="none" spc="0" normalizeH="0" baseline="0" noProof="0" smtClean="0">
                <a:ln>
                  <a:noFill/>
                </a:ln>
                <a:solidFill>
                  <a:schemeClr val="tx1"/>
                </a:solidFill>
                <a:effectLst/>
                <a:uLnTx/>
                <a:uFillTx/>
                <a:latin typeface="+mj-ea"/>
                <a:ea typeface="+mj-ea"/>
                <a:cs typeface="+mn-cs"/>
              </a:rPr>
              <a:t>4-1 </a:t>
            </a:r>
            <a:r>
              <a:rPr kumimoji="0" lang="ja-JP" altLang="en-US" sz="1000" b="0" i="0" u="none" strike="noStrike" kern="1200" cap="none" spc="0" normalizeH="0" baseline="0" noProof="0" smtClean="0">
                <a:ln>
                  <a:noFill/>
                </a:ln>
                <a:solidFill>
                  <a:schemeClr val="tx1"/>
                </a:solidFill>
                <a:effectLst/>
                <a:uLnTx/>
                <a:uFillTx/>
                <a:latin typeface="+mj-ea"/>
                <a:ea typeface="+mj-ea"/>
                <a:cs typeface="+mn-cs"/>
              </a:rPr>
              <a:t>住民視点の行政サービス提供に向けた業務分析手法</a:t>
            </a:r>
            <a:endParaRPr kumimoji="0" lang="en-US" altLang="ja-JP" sz="1000" b="0" i="0" u="none" strike="noStrike" kern="1200" cap="none" spc="0" normalizeH="0" baseline="0" noProof="0" dirty="0">
              <a:ln>
                <a:noFill/>
              </a:ln>
              <a:solidFill>
                <a:schemeClr val="tx1"/>
              </a:solidFill>
              <a:effectLst/>
              <a:uLnTx/>
              <a:uFillTx/>
              <a:latin typeface="+mj-ea"/>
              <a:ea typeface="+mj-ea"/>
              <a:cs typeface="+mn-cs"/>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角丸四角形 14"/>
          <p:cNvSpPr/>
          <p:nvPr/>
        </p:nvSpPr>
        <p:spPr bwMode="auto">
          <a:xfrm>
            <a:off x="488505" y="1588150"/>
            <a:ext cx="3816424" cy="504056"/>
          </a:xfrm>
          <a:prstGeom prst="roundRect">
            <a:avLst/>
          </a:pr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ja-JP" altLang="en-US" sz="1800" b="0" i="0" u="none" strike="noStrike" cap="none" normalizeH="0" baseline="0" dirty="0" smtClean="0">
                <a:ln>
                  <a:noFill/>
                </a:ln>
                <a:solidFill>
                  <a:schemeClr val="bg1"/>
                </a:solidFill>
                <a:effectLst/>
                <a:latin typeface="HGPｺﾞｼｯｸM" pitchFamily="50" charset="-128"/>
                <a:ea typeface="HGPｺﾞｼｯｸM" pitchFamily="50" charset="-128"/>
              </a:rPr>
              <a:t>特定個人情報の整理</a:t>
            </a:r>
            <a:endParaRPr kumimoji="0" lang="en-US" altLang="ja-JP" sz="1800" b="0" i="0" u="none" strike="noStrike" cap="none" normalizeH="0" baseline="0" dirty="0" smtClean="0">
              <a:ln>
                <a:noFill/>
              </a:ln>
              <a:solidFill>
                <a:schemeClr val="bg1"/>
              </a:solidFill>
              <a:effectLst/>
              <a:latin typeface="HGPｺﾞｼｯｸM" pitchFamily="50" charset="-128"/>
              <a:ea typeface="HGPｺﾞｼｯｸM" pitchFamily="50" charset="-128"/>
            </a:endParaRPr>
          </a:p>
        </p:txBody>
      </p:sp>
      <p:pic>
        <p:nvPicPr>
          <p:cNvPr id="2050" name="Picture 2"/>
          <p:cNvPicPr>
            <a:picLocks noChangeAspect="1" noChangeArrowheads="1"/>
          </p:cNvPicPr>
          <p:nvPr/>
        </p:nvPicPr>
        <p:blipFill>
          <a:blip r:embed="rId3" cstate="print"/>
          <a:srcRect/>
          <a:stretch>
            <a:fillRect/>
          </a:stretch>
        </p:blipFill>
        <p:spPr bwMode="auto">
          <a:xfrm>
            <a:off x="272481" y="2164216"/>
            <a:ext cx="9433048" cy="3709823"/>
          </a:xfrm>
          <a:prstGeom prst="rect">
            <a:avLst/>
          </a:prstGeom>
          <a:noFill/>
          <a:ln w="9525">
            <a:noFill/>
            <a:miter lim="800000"/>
            <a:headEnd/>
            <a:tailEnd/>
          </a:ln>
          <a:effectLst/>
        </p:spPr>
      </p:pic>
      <p:sp>
        <p:nvSpPr>
          <p:cNvPr id="17" name="右中かっこ 16"/>
          <p:cNvSpPr/>
          <p:nvPr/>
        </p:nvSpPr>
        <p:spPr bwMode="auto">
          <a:xfrm rot="5400000">
            <a:off x="4808984" y="2668270"/>
            <a:ext cx="432048" cy="6768752"/>
          </a:xfrm>
          <a:prstGeom prst="rightBrace">
            <a:avLst/>
          </a:prstGeom>
          <a:no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18" name="右中かっこ 17"/>
          <p:cNvSpPr/>
          <p:nvPr/>
        </p:nvSpPr>
        <p:spPr bwMode="auto">
          <a:xfrm rot="5400000">
            <a:off x="704528" y="5404574"/>
            <a:ext cx="504056" cy="1368153"/>
          </a:xfrm>
          <a:prstGeom prst="rightBrace">
            <a:avLst/>
          </a:prstGeom>
          <a:no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19" name="テキスト ボックス 18"/>
          <p:cNvSpPr txBox="1"/>
          <p:nvPr/>
        </p:nvSpPr>
        <p:spPr>
          <a:xfrm>
            <a:off x="488504" y="6196662"/>
            <a:ext cx="923330" cy="184666"/>
          </a:xfrm>
          <a:prstGeom prst="rect">
            <a:avLst/>
          </a:prstGeom>
        </p:spPr>
        <p:style>
          <a:lnRef idx="2">
            <a:schemeClr val="accent6"/>
          </a:lnRef>
          <a:fillRef idx="1">
            <a:schemeClr val="lt1"/>
          </a:fillRef>
          <a:effectRef idx="0">
            <a:schemeClr val="accent6"/>
          </a:effectRef>
          <a:fontRef idx="minor">
            <a:schemeClr val="dk1"/>
          </a:fontRef>
        </p:style>
        <p:txBody>
          <a:bodyPr wrap="none" lIns="0" tIns="0" rIns="0" bIns="0" rtlCol="0">
            <a:spAutoFit/>
          </a:bodyPr>
          <a:lstStyle/>
          <a:p>
            <a:r>
              <a:rPr kumimoji="1" lang="ja-JP" altLang="en-US" sz="1200" dirty="0" smtClean="0">
                <a:latin typeface="HGPｺﾞｼｯｸM" pitchFamily="50" charset="-128"/>
                <a:ea typeface="HGPｺﾞｼｯｸM" pitchFamily="50" charset="-128"/>
              </a:rPr>
              <a:t>特定個人情報</a:t>
            </a:r>
          </a:p>
        </p:txBody>
      </p:sp>
      <p:sp>
        <p:nvSpPr>
          <p:cNvPr id="20" name="テキスト ボックス 19"/>
          <p:cNvSpPr txBox="1"/>
          <p:nvPr/>
        </p:nvSpPr>
        <p:spPr>
          <a:xfrm>
            <a:off x="3152800" y="6156012"/>
            <a:ext cx="3550652" cy="184666"/>
          </a:xfrm>
          <a:prstGeom prst="rect">
            <a:avLst/>
          </a:prstGeom>
        </p:spPr>
        <p:style>
          <a:lnRef idx="2">
            <a:schemeClr val="accent6"/>
          </a:lnRef>
          <a:fillRef idx="1">
            <a:schemeClr val="lt1"/>
          </a:fillRef>
          <a:effectRef idx="0">
            <a:schemeClr val="accent6"/>
          </a:effectRef>
          <a:fontRef idx="minor">
            <a:schemeClr val="dk1"/>
          </a:fontRef>
        </p:style>
        <p:txBody>
          <a:bodyPr wrap="none" lIns="0" tIns="0" rIns="0" bIns="0" rtlCol="0">
            <a:spAutoFit/>
          </a:bodyPr>
          <a:lstStyle/>
          <a:p>
            <a:r>
              <a:rPr kumimoji="1" lang="ja-JP" altLang="en-US" sz="1200" dirty="0" smtClean="0">
                <a:latin typeface="HGPｺﾞｼｯｸM" pitchFamily="50" charset="-128"/>
                <a:ea typeface="HGPｺﾞｼｯｸM" pitchFamily="50" charset="-128"/>
              </a:rPr>
              <a:t>ガイドライン　安全管理措置　Ｂ取扱規程策定要求事項</a:t>
            </a:r>
          </a:p>
        </p:txBody>
      </p:sp>
      <p:sp>
        <p:nvSpPr>
          <p:cNvPr id="21" name="右中かっこ 20"/>
          <p:cNvSpPr/>
          <p:nvPr/>
        </p:nvSpPr>
        <p:spPr bwMode="auto">
          <a:xfrm rot="5400000">
            <a:off x="8877436" y="5440578"/>
            <a:ext cx="432048" cy="1224136"/>
          </a:xfrm>
          <a:prstGeom prst="rightBrace">
            <a:avLst/>
          </a:prstGeom>
          <a:no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22" name="テキスト ボックス 21"/>
          <p:cNvSpPr txBox="1"/>
          <p:nvPr/>
        </p:nvSpPr>
        <p:spPr>
          <a:xfrm>
            <a:off x="8625408" y="6156012"/>
            <a:ext cx="923330" cy="184666"/>
          </a:xfrm>
          <a:prstGeom prst="rect">
            <a:avLst/>
          </a:prstGeom>
        </p:spPr>
        <p:style>
          <a:lnRef idx="2">
            <a:schemeClr val="accent6"/>
          </a:lnRef>
          <a:fillRef idx="1">
            <a:schemeClr val="lt1"/>
          </a:fillRef>
          <a:effectRef idx="0">
            <a:schemeClr val="accent6"/>
          </a:effectRef>
          <a:fontRef idx="minor">
            <a:schemeClr val="dk1"/>
          </a:fontRef>
        </p:style>
        <p:txBody>
          <a:bodyPr wrap="none" lIns="0" tIns="0" rIns="0" bIns="0" rtlCol="0">
            <a:spAutoFit/>
          </a:bodyPr>
          <a:lstStyle/>
          <a:p>
            <a:r>
              <a:rPr kumimoji="1" lang="ja-JP" altLang="en-US" sz="1200" dirty="0" smtClean="0">
                <a:latin typeface="HGPｺﾞｼｯｸM" pitchFamily="50" charset="-128"/>
                <a:ea typeface="HGPｺﾞｼｯｸM" pitchFamily="50" charset="-128"/>
              </a:rPr>
              <a:t>情報資産評価</a:t>
            </a:r>
          </a:p>
        </p:txBody>
      </p:sp>
      <p:sp>
        <p:nvSpPr>
          <p:cNvPr id="23" name="正方形/長方形 22"/>
          <p:cNvSpPr/>
          <p:nvPr/>
        </p:nvSpPr>
        <p:spPr>
          <a:xfrm>
            <a:off x="4376936" y="1588152"/>
            <a:ext cx="4953000" cy="577081"/>
          </a:xfrm>
          <a:prstGeom prst="rect">
            <a:avLst/>
          </a:prstGeom>
        </p:spPr>
        <p:txBody>
          <a:bodyPr>
            <a:spAutoFit/>
          </a:bodyPr>
          <a:lstStyle/>
          <a:p>
            <a:endParaRPr lang="ja-JP" altLang="en-US" sz="1050" dirty="0" smtClean="0">
              <a:latin typeface="HGPｺﾞｼｯｸM" pitchFamily="50" charset="-128"/>
              <a:ea typeface="HGPｺﾞｼｯｸM" pitchFamily="50" charset="-128"/>
            </a:endParaRPr>
          </a:p>
          <a:p>
            <a:r>
              <a:rPr lang="ja-JP" altLang="en-US" sz="1050" dirty="0" smtClean="0">
                <a:latin typeface="HGPｺﾞｼｯｸM" pitchFamily="50" charset="-128"/>
                <a:ea typeface="HGPｺﾞｼｯｸM" pitchFamily="50" charset="-128"/>
              </a:rPr>
              <a:t>情報資産の評価基準は 「地方公共団体における 情報資産のリスク分析・評価 に関する手引き 」　平成</a:t>
            </a:r>
            <a:r>
              <a:rPr lang="en-US" altLang="ja-JP" sz="1050" dirty="0" smtClean="0">
                <a:latin typeface="HGPｺﾞｼｯｸM" pitchFamily="50" charset="-128"/>
                <a:ea typeface="HGPｺﾞｼｯｸM" pitchFamily="50" charset="-128"/>
              </a:rPr>
              <a:t>21</a:t>
            </a:r>
            <a:r>
              <a:rPr lang="ja-JP" altLang="en-US" sz="1050" dirty="0" smtClean="0">
                <a:latin typeface="HGPｺﾞｼｯｸM" pitchFamily="50" charset="-128"/>
                <a:ea typeface="HGPｺﾞｼｯｸM" pitchFamily="50" charset="-128"/>
              </a:rPr>
              <a:t>年３月　総務省　参照</a:t>
            </a:r>
            <a:endParaRPr lang="ja-JP" altLang="en-US" sz="1050" dirty="0">
              <a:latin typeface="HGPｺﾞｼｯｸM" pitchFamily="50" charset="-128"/>
              <a:ea typeface="HGPｺﾞｼｯｸM" pitchFamily="50" charset="-128"/>
            </a:endParaRPr>
          </a:p>
        </p:txBody>
      </p:sp>
      <p:sp>
        <p:nvSpPr>
          <p:cNvPr id="12" name="スライド番号プレースホルダ 11"/>
          <p:cNvSpPr>
            <a:spLocks noGrp="1"/>
          </p:cNvSpPr>
          <p:nvPr>
            <p:ph type="sldNum" sz="quarter" idx="12"/>
          </p:nvPr>
        </p:nvSpPr>
        <p:spPr/>
        <p:txBody>
          <a:bodyPr/>
          <a:lstStyle/>
          <a:p>
            <a:pPr>
              <a:defRPr/>
            </a:pPr>
            <a:fld id="{D621E1BB-622A-4911-850A-7B92612ABE57}" type="slidenum">
              <a:rPr lang="ja-JP" altLang="en-US" smtClean="0"/>
              <a:pPr>
                <a:defRPr/>
              </a:pPr>
              <a:t>38</a:t>
            </a:fld>
            <a:endParaRPr lang="en-US" altLang="ja-JP"/>
          </a:p>
        </p:txBody>
      </p:sp>
      <p:sp>
        <p:nvSpPr>
          <p:cNvPr id="14" name="Rectangle 2"/>
          <p:cNvSpPr txBox="1">
            <a:spLocks noChangeArrowheads="1"/>
          </p:cNvSpPr>
          <p:nvPr/>
        </p:nvSpPr>
        <p:spPr bwMode="auto">
          <a:xfrm>
            <a:off x="495300" y="332656"/>
            <a:ext cx="9410700" cy="792162"/>
          </a:xfrm>
          <a:prstGeom prst="rect">
            <a:avLst/>
          </a:prstGeom>
          <a:noFill/>
          <a:ln>
            <a:miter lim="800000"/>
            <a:headEnd/>
            <a:tailEnd/>
          </a:ln>
        </p:spPr>
        <p:txBody>
          <a:bodyPr vert="horz" wrap="square" lIns="91440" tIns="45720" rIns="91440" bIns="45720" numCol="1" anchor="ctr" anchorCtr="0" compatLnSpc="1">
            <a:prstTxWarp prst="textNoShape">
              <a:avLst/>
            </a:prstTxWarp>
          </a:bodyPr>
          <a:lstStyle/>
          <a:p>
            <a:pPr eaLnBrk="1" hangingPunct="1"/>
            <a:r>
              <a:rPr lang="ja-JP" altLang="en-US" sz="2800" b="1" dirty="0" smtClean="0">
                <a:latin typeface="HGPｺﾞｼｯｸM" pitchFamily="50" charset="-128"/>
                <a:ea typeface="HGPｺﾞｼｯｸM" pitchFamily="50" charset="-128"/>
              </a:rPr>
              <a:t>１０</a:t>
            </a:r>
            <a:r>
              <a:rPr lang="ja-JP" altLang="ja-JP" sz="2800" b="1" dirty="0" smtClean="0">
                <a:latin typeface="HGPｺﾞｼｯｸM" pitchFamily="50" charset="-128"/>
                <a:ea typeface="HGPｺﾞｼｯｸM" pitchFamily="50" charset="-128"/>
              </a:rPr>
              <a:t>．</a:t>
            </a:r>
            <a:r>
              <a:rPr lang="ja-JP" altLang="en-US" sz="2800" b="1" dirty="0" smtClean="0">
                <a:latin typeface="HGPｺﾞｼｯｸM" pitchFamily="50" charset="-128"/>
                <a:ea typeface="HGPｺﾞｼｯｸM" pitchFamily="50" charset="-128"/>
              </a:rPr>
              <a:t>特定個人情報の安全管理措置の例（番号法対応）　</a:t>
            </a:r>
            <a:r>
              <a:rPr lang="en-US" altLang="ja-JP" sz="2800" b="1" dirty="0" smtClean="0">
                <a:latin typeface="HGPｺﾞｼｯｸM" pitchFamily="50" charset="-128"/>
                <a:ea typeface="HGPｺﾞｼｯｸM" pitchFamily="50" charset="-128"/>
              </a:rPr>
              <a:t/>
            </a:r>
            <a:br>
              <a:rPr lang="en-US" altLang="ja-JP" sz="2800" b="1" dirty="0" smtClean="0">
                <a:latin typeface="HGPｺﾞｼｯｸM" pitchFamily="50" charset="-128"/>
                <a:ea typeface="HGPｺﾞｼｯｸM" pitchFamily="50" charset="-128"/>
              </a:rPr>
            </a:br>
            <a:r>
              <a:rPr lang="ja-JP" altLang="en-US" sz="1600" b="1" dirty="0" smtClean="0">
                <a:latin typeface="HGPｺﾞｼｯｸM" pitchFamily="50" charset="-128"/>
                <a:ea typeface="HGPｺﾞｼｯｸM" pitchFamily="50" charset="-128"/>
              </a:rPr>
              <a:t>　　　　　　～会津地方市町村電子計算機管理運営協議会～</a:t>
            </a:r>
            <a:endParaRPr kumimoji="1" lang="ja-JP" altLang="ja-JP" b="1" i="0" u="none" strike="noStrike" kern="0" cap="none" spc="0" normalizeH="0" baseline="0" noProof="0" dirty="0" smtClean="0">
              <a:ln>
                <a:noFill/>
              </a:ln>
              <a:solidFill>
                <a:schemeClr val="tx1"/>
              </a:solidFill>
              <a:effectLst/>
              <a:uLnTx/>
              <a:uFillTx/>
              <a:latin typeface="HGPｺﾞｼｯｸM" pitchFamily="50" charset="-128"/>
              <a:ea typeface="HGPｺﾞｼｯｸM" pitchFamily="50" charset="-128"/>
              <a:cs typeface="+mj-cs"/>
            </a:endParaRPr>
          </a:p>
        </p:txBody>
      </p:sp>
      <p:sp>
        <p:nvSpPr>
          <p:cNvPr id="16" name="フッター プレースホルダ 50"/>
          <p:cNvSpPr txBox="1">
            <a:spLocks/>
          </p:cNvSpPr>
          <p:nvPr/>
        </p:nvSpPr>
        <p:spPr>
          <a:xfrm>
            <a:off x="3002784" y="6417360"/>
            <a:ext cx="3900433" cy="252000"/>
          </a:xfrm>
          <a:prstGeom prst="rect">
            <a:avLst/>
          </a:prstGeom>
        </p:spPr>
        <p:txBody>
          <a:bodyPr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ja-JP" sz="1000" b="0" i="0" u="none" strike="noStrike" kern="1200" cap="none" spc="0" normalizeH="0" baseline="0" noProof="0" smtClean="0">
                <a:ln>
                  <a:noFill/>
                </a:ln>
                <a:solidFill>
                  <a:schemeClr val="tx1"/>
                </a:solidFill>
                <a:effectLst/>
                <a:uLnTx/>
                <a:uFillTx/>
                <a:latin typeface="+mj-ea"/>
                <a:ea typeface="+mj-ea"/>
                <a:cs typeface="+mn-cs"/>
              </a:rPr>
              <a:t>4-1 </a:t>
            </a:r>
            <a:r>
              <a:rPr kumimoji="0" lang="ja-JP" altLang="en-US" sz="1000" b="0" i="0" u="none" strike="noStrike" kern="1200" cap="none" spc="0" normalizeH="0" baseline="0" noProof="0" smtClean="0">
                <a:ln>
                  <a:noFill/>
                </a:ln>
                <a:solidFill>
                  <a:schemeClr val="tx1"/>
                </a:solidFill>
                <a:effectLst/>
                <a:uLnTx/>
                <a:uFillTx/>
                <a:latin typeface="+mj-ea"/>
                <a:ea typeface="+mj-ea"/>
                <a:cs typeface="+mn-cs"/>
              </a:rPr>
              <a:t>住民視点の行政サービス提供に向けた業務分析手法</a:t>
            </a:r>
            <a:endParaRPr kumimoji="0" lang="en-US" altLang="ja-JP" sz="1000" b="0" i="0" u="none" strike="noStrike" kern="1200" cap="none" spc="0" normalizeH="0" baseline="0" noProof="0" dirty="0">
              <a:ln>
                <a:noFill/>
              </a:ln>
              <a:solidFill>
                <a:schemeClr val="tx1"/>
              </a:solidFill>
              <a:effectLst/>
              <a:uLnTx/>
              <a:uFillTx/>
              <a:latin typeface="+mj-ea"/>
              <a:ea typeface="+mj-ea"/>
              <a:cs typeface="+mn-cs"/>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495300" y="404813"/>
            <a:ext cx="8915400" cy="792162"/>
          </a:xfrm>
          <a:noFill/>
          <a:ln>
            <a:miter lim="800000"/>
            <a:headEnd/>
            <a:tailEnd/>
          </a:ln>
        </p:spPr>
        <p:txBody>
          <a:bodyPr vert="horz" wrap="square" lIns="91440" tIns="45720" rIns="91440" bIns="45720" numCol="1" anchor="ctr" anchorCtr="0" compatLnSpc="1">
            <a:prstTxWarp prst="textNoShape">
              <a:avLst/>
            </a:prstTxWarp>
          </a:bodyPr>
          <a:lstStyle/>
          <a:p>
            <a:r>
              <a:rPr lang="ja-JP" altLang="en-US" dirty="0" smtClean="0"/>
              <a:t>３</a:t>
            </a:r>
            <a:r>
              <a:rPr lang="ja-JP" altLang="ja-JP" dirty="0" smtClean="0"/>
              <a:t>．本講義の</a:t>
            </a:r>
            <a:r>
              <a:rPr lang="ja-JP" altLang="en-US" dirty="0" smtClean="0"/>
              <a:t>範囲</a:t>
            </a:r>
            <a:endParaRPr lang="ja-JP" altLang="ja-JP" dirty="0" smtClean="0"/>
          </a:p>
        </p:txBody>
      </p:sp>
      <p:grpSp>
        <p:nvGrpSpPr>
          <p:cNvPr id="6147" name="グループ化 2"/>
          <p:cNvGrpSpPr>
            <a:grpSpLocks/>
          </p:cNvGrpSpPr>
          <p:nvPr/>
        </p:nvGrpSpPr>
        <p:grpSpPr bwMode="auto">
          <a:xfrm>
            <a:off x="688974" y="1620840"/>
            <a:ext cx="8583614" cy="4427537"/>
            <a:chOff x="688974" y="1620044"/>
            <a:chExt cx="8583614" cy="4428332"/>
          </a:xfrm>
        </p:grpSpPr>
        <p:grpSp>
          <p:nvGrpSpPr>
            <p:cNvPr id="6148" name="グループ化 3"/>
            <p:cNvGrpSpPr>
              <a:grpSpLocks/>
            </p:cNvGrpSpPr>
            <p:nvPr/>
          </p:nvGrpSpPr>
          <p:grpSpPr bwMode="auto">
            <a:xfrm>
              <a:off x="7256463" y="2051050"/>
              <a:ext cx="360362" cy="3495675"/>
              <a:chOff x="6985402" y="2106192"/>
              <a:chExt cx="359915" cy="3496336"/>
            </a:xfrm>
          </p:grpSpPr>
          <p:sp>
            <p:nvSpPr>
              <p:cNvPr id="103" name="二等辺三角形 102"/>
              <p:cNvSpPr/>
              <p:nvPr/>
            </p:nvSpPr>
            <p:spPr bwMode="auto">
              <a:xfrm rot="10800000">
                <a:off x="6985402" y="5464276"/>
                <a:ext cx="351988" cy="138163"/>
              </a:xfrm>
              <a:prstGeom prst="triangle">
                <a:avLst/>
              </a:prstGeom>
              <a:ln>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dirty="0">
                  <a:solidFill>
                    <a:schemeClr val="tx1"/>
                  </a:solidFill>
                  <a:latin typeface="HGPｺﾞｼｯｸM" pitchFamily="50" charset="-128"/>
                  <a:ea typeface="HGPｺﾞｼｯｸM" pitchFamily="50" charset="-128"/>
                </a:endParaRPr>
              </a:p>
            </p:txBody>
          </p:sp>
          <p:sp>
            <p:nvSpPr>
              <p:cNvPr id="104" name="二等辺三角形 103"/>
              <p:cNvSpPr/>
              <p:nvPr/>
            </p:nvSpPr>
            <p:spPr bwMode="auto">
              <a:xfrm rot="10800000">
                <a:off x="6993329" y="2105475"/>
                <a:ext cx="351988" cy="138164"/>
              </a:xfrm>
              <a:prstGeom prst="triangle">
                <a:avLst/>
              </a:prstGeom>
              <a:ln>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dirty="0">
                  <a:solidFill>
                    <a:schemeClr val="tx1"/>
                  </a:solidFill>
                  <a:latin typeface="HGPｺﾞｼｯｸM" pitchFamily="50" charset="-128"/>
                  <a:ea typeface="HGPｺﾞｼｯｸM" pitchFamily="50" charset="-128"/>
                </a:endParaRPr>
              </a:p>
            </p:txBody>
          </p:sp>
          <p:sp>
            <p:nvSpPr>
              <p:cNvPr id="105" name="二等辺三角形 104"/>
              <p:cNvSpPr/>
              <p:nvPr/>
            </p:nvSpPr>
            <p:spPr bwMode="auto">
              <a:xfrm rot="10800000">
                <a:off x="6985402" y="2664481"/>
                <a:ext cx="351988" cy="139752"/>
              </a:xfrm>
              <a:prstGeom prst="triangle">
                <a:avLst/>
              </a:prstGeom>
              <a:ln>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dirty="0">
                  <a:solidFill>
                    <a:schemeClr val="tx1"/>
                  </a:solidFill>
                  <a:latin typeface="HGPｺﾞｼｯｸM" pitchFamily="50" charset="-128"/>
                  <a:ea typeface="HGPｺﾞｼｯｸM" pitchFamily="50" charset="-128"/>
                </a:endParaRPr>
              </a:p>
            </p:txBody>
          </p:sp>
          <p:sp>
            <p:nvSpPr>
              <p:cNvPr id="106" name="二等辺三角形 105"/>
              <p:cNvSpPr/>
              <p:nvPr/>
            </p:nvSpPr>
            <p:spPr bwMode="auto">
              <a:xfrm rot="10800000">
                <a:off x="6993329" y="3217135"/>
                <a:ext cx="351988" cy="138164"/>
              </a:xfrm>
              <a:prstGeom prst="triangle">
                <a:avLst/>
              </a:prstGeom>
              <a:ln>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dirty="0">
                  <a:solidFill>
                    <a:schemeClr val="tx1"/>
                  </a:solidFill>
                  <a:latin typeface="HGPｺﾞｼｯｸM" pitchFamily="50" charset="-128"/>
                  <a:ea typeface="HGPｺﾞｼｯｸM" pitchFamily="50" charset="-128"/>
                </a:endParaRPr>
              </a:p>
            </p:txBody>
          </p:sp>
          <p:sp>
            <p:nvSpPr>
              <p:cNvPr id="107" name="二等辺三角形 106"/>
              <p:cNvSpPr/>
              <p:nvPr/>
            </p:nvSpPr>
            <p:spPr bwMode="auto">
              <a:xfrm rot="10800000">
                <a:off x="6993329" y="3771377"/>
                <a:ext cx="351988" cy="138163"/>
              </a:xfrm>
              <a:prstGeom prst="triangle">
                <a:avLst/>
              </a:prstGeom>
              <a:ln>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dirty="0">
                  <a:solidFill>
                    <a:schemeClr val="tx1"/>
                  </a:solidFill>
                  <a:latin typeface="HGPｺﾞｼｯｸM" pitchFamily="50" charset="-128"/>
                  <a:ea typeface="HGPｺﾞｼｯｸM" pitchFamily="50" charset="-128"/>
                </a:endParaRPr>
              </a:p>
            </p:txBody>
          </p:sp>
          <p:sp>
            <p:nvSpPr>
              <p:cNvPr id="108" name="二等辺三角形 107"/>
              <p:cNvSpPr/>
              <p:nvPr/>
            </p:nvSpPr>
            <p:spPr bwMode="auto">
              <a:xfrm rot="10800000">
                <a:off x="6985402" y="4333559"/>
                <a:ext cx="351988" cy="138163"/>
              </a:xfrm>
              <a:prstGeom prst="triangle">
                <a:avLst/>
              </a:prstGeom>
              <a:ln>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dirty="0">
                  <a:solidFill>
                    <a:schemeClr val="tx1"/>
                  </a:solidFill>
                  <a:latin typeface="HGPｺﾞｼｯｸM" pitchFamily="50" charset="-128"/>
                  <a:ea typeface="HGPｺﾞｼｯｸM" pitchFamily="50" charset="-128"/>
                </a:endParaRPr>
              </a:p>
            </p:txBody>
          </p:sp>
          <p:sp>
            <p:nvSpPr>
              <p:cNvPr id="109" name="二等辺三角形 108"/>
              <p:cNvSpPr/>
              <p:nvPr/>
            </p:nvSpPr>
            <p:spPr bwMode="auto">
              <a:xfrm rot="10800000">
                <a:off x="6993329" y="4903681"/>
                <a:ext cx="351988" cy="139752"/>
              </a:xfrm>
              <a:prstGeom prst="triangle">
                <a:avLst/>
              </a:prstGeom>
              <a:ln>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dirty="0">
                  <a:solidFill>
                    <a:schemeClr val="tx1"/>
                  </a:solidFill>
                  <a:latin typeface="HGPｺﾞｼｯｸM" pitchFamily="50" charset="-128"/>
                  <a:ea typeface="HGPｺﾞｼｯｸM" pitchFamily="50" charset="-128"/>
                </a:endParaRPr>
              </a:p>
            </p:txBody>
          </p:sp>
        </p:grpSp>
        <p:grpSp>
          <p:nvGrpSpPr>
            <p:cNvPr id="6149" name="グループ化 2"/>
            <p:cNvGrpSpPr>
              <a:grpSpLocks/>
            </p:cNvGrpSpPr>
            <p:nvPr/>
          </p:nvGrpSpPr>
          <p:grpSpPr bwMode="auto">
            <a:xfrm>
              <a:off x="2851150" y="2563813"/>
              <a:ext cx="385763" cy="2974975"/>
              <a:chOff x="2600851" y="2618540"/>
              <a:chExt cx="385879" cy="2976296"/>
            </a:xfrm>
          </p:grpSpPr>
          <p:sp>
            <p:nvSpPr>
              <p:cNvPr id="97" name="二等辺三角形 96"/>
              <p:cNvSpPr/>
              <p:nvPr/>
            </p:nvSpPr>
            <p:spPr bwMode="auto">
              <a:xfrm rot="10800000">
                <a:off x="2634199" y="2617915"/>
                <a:ext cx="352531" cy="138198"/>
              </a:xfrm>
              <a:prstGeom prst="triangle">
                <a:avLst/>
              </a:prstGeom>
              <a:ln>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dirty="0">
                  <a:solidFill>
                    <a:schemeClr val="tx1"/>
                  </a:solidFill>
                  <a:latin typeface="HGPｺﾞｼｯｸM" pitchFamily="50" charset="-128"/>
                  <a:ea typeface="HGPｺﾞｼｯｸM" pitchFamily="50" charset="-128"/>
                </a:endParaRPr>
              </a:p>
            </p:txBody>
          </p:sp>
          <p:sp>
            <p:nvSpPr>
              <p:cNvPr id="98" name="二等辺三角形 97"/>
              <p:cNvSpPr/>
              <p:nvPr/>
            </p:nvSpPr>
            <p:spPr bwMode="auto">
              <a:xfrm rot="10800000">
                <a:off x="2634199" y="3207244"/>
                <a:ext cx="352531" cy="139787"/>
              </a:xfrm>
              <a:prstGeom prst="triangle">
                <a:avLst/>
              </a:prstGeom>
              <a:ln>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dirty="0">
                  <a:solidFill>
                    <a:schemeClr val="tx1"/>
                  </a:solidFill>
                  <a:latin typeface="HGPｺﾞｼｯｸM" pitchFamily="50" charset="-128"/>
                  <a:ea typeface="HGPｺﾞｼｯｸM" pitchFamily="50" charset="-128"/>
                </a:endParaRPr>
              </a:p>
            </p:txBody>
          </p:sp>
          <p:sp>
            <p:nvSpPr>
              <p:cNvPr id="99" name="二等辺三角形 98"/>
              <p:cNvSpPr/>
              <p:nvPr/>
            </p:nvSpPr>
            <p:spPr bwMode="auto">
              <a:xfrm rot="10800000">
                <a:off x="2634199" y="3769569"/>
                <a:ext cx="352531" cy="139787"/>
              </a:xfrm>
              <a:prstGeom prst="triangle">
                <a:avLst/>
              </a:prstGeom>
              <a:ln>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dirty="0">
                  <a:solidFill>
                    <a:schemeClr val="tx1"/>
                  </a:solidFill>
                  <a:latin typeface="HGPｺﾞｼｯｸM" pitchFamily="50" charset="-128"/>
                  <a:ea typeface="HGPｺﾞｼｯｸM" pitchFamily="50" charset="-128"/>
                </a:endParaRPr>
              </a:p>
            </p:txBody>
          </p:sp>
          <p:sp>
            <p:nvSpPr>
              <p:cNvPr id="100" name="二等辺三角形 99"/>
              <p:cNvSpPr/>
              <p:nvPr/>
            </p:nvSpPr>
            <p:spPr bwMode="auto">
              <a:xfrm rot="10800000">
                <a:off x="2634199" y="4333484"/>
                <a:ext cx="352531" cy="138198"/>
              </a:xfrm>
              <a:prstGeom prst="triangle">
                <a:avLst/>
              </a:prstGeom>
              <a:ln>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dirty="0">
                  <a:solidFill>
                    <a:schemeClr val="tx1"/>
                  </a:solidFill>
                  <a:latin typeface="HGPｺﾞｼｯｸM" pitchFamily="50" charset="-128"/>
                  <a:ea typeface="HGPｺﾞｼｯｸM" pitchFamily="50" charset="-128"/>
                </a:endParaRPr>
              </a:p>
            </p:txBody>
          </p:sp>
          <p:sp>
            <p:nvSpPr>
              <p:cNvPr id="101" name="二等辺三角形 100"/>
              <p:cNvSpPr/>
              <p:nvPr/>
            </p:nvSpPr>
            <p:spPr bwMode="auto">
              <a:xfrm rot="10800000">
                <a:off x="2634199" y="4895809"/>
                <a:ext cx="352531" cy="138198"/>
              </a:xfrm>
              <a:prstGeom prst="triangle">
                <a:avLst/>
              </a:prstGeom>
              <a:ln>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dirty="0">
                  <a:solidFill>
                    <a:schemeClr val="tx1"/>
                  </a:solidFill>
                  <a:latin typeface="HGPｺﾞｼｯｸM" pitchFamily="50" charset="-128"/>
                  <a:ea typeface="HGPｺﾞｼｯｸM" pitchFamily="50" charset="-128"/>
                </a:endParaRPr>
              </a:p>
            </p:txBody>
          </p:sp>
          <p:sp>
            <p:nvSpPr>
              <p:cNvPr id="102" name="二等辺三角形 101"/>
              <p:cNvSpPr/>
              <p:nvPr/>
            </p:nvSpPr>
            <p:spPr bwMode="auto">
              <a:xfrm rot="10800000">
                <a:off x="2600851" y="5456546"/>
                <a:ext cx="352531" cy="138199"/>
              </a:xfrm>
              <a:prstGeom prst="triangle">
                <a:avLst/>
              </a:prstGeom>
              <a:ln>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dirty="0">
                  <a:solidFill>
                    <a:schemeClr val="tx1"/>
                  </a:solidFill>
                  <a:latin typeface="HGPｺﾞｼｯｸM" pitchFamily="50" charset="-128"/>
                  <a:ea typeface="HGPｺﾞｼｯｸM" pitchFamily="50" charset="-128"/>
                </a:endParaRPr>
              </a:p>
            </p:txBody>
          </p:sp>
        </p:grpSp>
        <p:sp>
          <p:nvSpPr>
            <p:cNvPr id="64" name="テキスト ボックス 63"/>
            <p:cNvSpPr txBox="1"/>
            <p:nvPr/>
          </p:nvSpPr>
          <p:spPr bwMode="auto">
            <a:xfrm>
              <a:off x="1208088" y="2140837"/>
              <a:ext cx="3671887" cy="422351"/>
            </a:xfrm>
            <a:prstGeom prst="rect">
              <a:avLst/>
            </a:prstGeom>
            <a:solidFill>
              <a:schemeClr val="bg1"/>
            </a:solidFill>
            <a:ln w="19050">
              <a:solidFill>
                <a:schemeClr val="tx1">
                  <a:lumMod val="50000"/>
                  <a:lumOff val="50000"/>
                </a:schemeClr>
              </a:solidFill>
            </a:ln>
            <a:effectLst>
              <a:outerShdw blurRad="50800" dist="38100" dir="2700000" algn="tl" rotWithShape="0">
                <a:prstClr val="black">
                  <a:alpha val="40000"/>
                </a:prstClr>
              </a:outerShdw>
            </a:effectLst>
          </p:spPr>
          <p:txBody>
            <a:bodyPr tIns="18000" bIns="18000">
              <a:spAutoFit/>
            </a:bodyPr>
            <a:lstStyle/>
            <a:p>
              <a:pPr>
                <a:defRPr/>
              </a:pPr>
              <a:r>
                <a:rPr kumimoji="1" lang="en-US" altLang="ja-JP" sz="1400" dirty="0">
                  <a:latin typeface="HGPｺﾞｼｯｸM" pitchFamily="50" charset="-128"/>
                  <a:ea typeface="HGPｺﾞｼｯｸM" pitchFamily="50" charset="-128"/>
                </a:rPr>
                <a:t>1-1</a:t>
              </a:r>
              <a:r>
                <a:rPr kumimoji="1" lang="ja-JP" altLang="en-US" sz="1400" dirty="0">
                  <a:latin typeface="HGPｺﾞｼｯｸM" pitchFamily="50" charset="-128"/>
                  <a:ea typeface="HGPｺﾞｼｯｸM" pitchFamily="50" charset="-128"/>
                </a:rPr>
                <a:t>　推進体制の立ち上げ</a:t>
              </a:r>
              <a:endParaRPr kumimoji="1" lang="en-US" altLang="ja-JP" sz="1400" dirty="0">
                <a:latin typeface="HGPｺﾞｼｯｸM" pitchFamily="50" charset="-128"/>
                <a:ea typeface="HGPｺﾞｼｯｸM" pitchFamily="50" charset="-128"/>
              </a:endParaRPr>
            </a:p>
            <a:p>
              <a:pPr>
                <a:defRPr/>
              </a:pPr>
              <a:r>
                <a:rPr lang="ja-JP" altLang="en-US" sz="1050" dirty="0">
                  <a:latin typeface="HGPｺﾞｼｯｸM" pitchFamily="50" charset="-128"/>
                  <a:ea typeface="HGPｺﾞｼｯｸM" pitchFamily="50" charset="-128"/>
                </a:rPr>
                <a:t>　</a:t>
              </a:r>
              <a:r>
                <a:rPr lang="ja-JP" altLang="en-US" sz="800" dirty="0">
                  <a:solidFill>
                    <a:srgbClr val="0033CC"/>
                  </a:solidFill>
                  <a:latin typeface="HGPｺﾞｼｯｸM" pitchFamily="50" charset="-128"/>
                  <a:ea typeface="HGPｺﾞｼｯｸM" pitchFamily="50" charset="-128"/>
                </a:rPr>
                <a:t>・合意形成、推進組織の形態、規約等の整備、役割分担、検討の予算</a:t>
              </a:r>
              <a:endParaRPr kumimoji="1" lang="ja-JP" altLang="en-US" sz="800" dirty="0">
                <a:solidFill>
                  <a:srgbClr val="0033CC"/>
                </a:solidFill>
                <a:latin typeface="HGPｺﾞｼｯｸM" pitchFamily="50" charset="-128"/>
                <a:ea typeface="HGPｺﾞｼｯｸM" pitchFamily="50" charset="-128"/>
              </a:endParaRPr>
            </a:p>
          </p:txBody>
        </p:sp>
        <p:sp>
          <p:nvSpPr>
            <p:cNvPr id="67" name="テキスト ボックス 66"/>
            <p:cNvSpPr txBox="1"/>
            <p:nvPr/>
          </p:nvSpPr>
          <p:spPr bwMode="auto">
            <a:xfrm>
              <a:off x="1208088" y="2734669"/>
              <a:ext cx="3671887" cy="414411"/>
            </a:xfrm>
            <a:prstGeom prst="rect">
              <a:avLst/>
            </a:prstGeom>
            <a:solidFill>
              <a:schemeClr val="bg1"/>
            </a:solidFill>
            <a:ln w="28575">
              <a:solidFill>
                <a:srgbClr val="FF0000"/>
              </a:solidFill>
            </a:ln>
            <a:effectLst>
              <a:outerShdw blurRad="50800" dist="38100" dir="2700000" algn="tl" rotWithShape="0">
                <a:prstClr val="black">
                  <a:alpha val="40000"/>
                </a:prstClr>
              </a:outerShdw>
            </a:effectLst>
          </p:spPr>
          <p:txBody>
            <a:bodyPr tIns="18000" bIns="18000">
              <a:spAutoFit/>
            </a:bodyPr>
            <a:lstStyle/>
            <a:p>
              <a:pPr>
                <a:defRPr/>
              </a:pPr>
              <a:r>
                <a:rPr kumimoji="1" lang="en-US" altLang="ja-JP" sz="1400" dirty="0">
                  <a:latin typeface="HGPｺﾞｼｯｸM" pitchFamily="50" charset="-128"/>
                  <a:ea typeface="HGPｺﾞｼｯｸM" pitchFamily="50" charset="-128"/>
                </a:rPr>
                <a:t>1-2</a:t>
              </a:r>
              <a:r>
                <a:rPr kumimoji="1" lang="ja-JP" altLang="en-US" sz="1400" dirty="0">
                  <a:latin typeface="HGPｺﾞｼｯｸM" pitchFamily="50" charset="-128"/>
                  <a:ea typeface="HGPｺﾞｼｯｸM" pitchFamily="50" charset="-128"/>
                </a:rPr>
                <a:t>　現行システム概要調査</a:t>
              </a:r>
              <a:endParaRPr kumimoji="1" lang="en-US" altLang="ja-JP" sz="1400" dirty="0">
                <a:latin typeface="HGPｺﾞｼｯｸM" pitchFamily="50" charset="-128"/>
                <a:ea typeface="HGPｺﾞｼｯｸM" pitchFamily="50" charset="-128"/>
              </a:endParaRPr>
            </a:p>
            <a:p>
              <a:pPr>
                <a:defRPr/>
              </a:pPr>
              <a:r>
                <a:rPr lang="ja-JP" altLang="en-US" sz="1000" dirty="0">
                  <a:latin typeface="HGPｺﾞｼｯｸM" pitchFamily="50" charset="-128"/>
                  <a:ea typeface="HGPｺﾞｼｯｸM" pitchFamily="50" charset="-128"/>
                </a:rPr>
                <a:t>　</a:t>
              </a:r>
              <a:r>
                <a:rPr lang="ja-JP" altLang="en-US" sz="1000" dirty="0">
                  <a:solidFill>
                    <a:srgbClr val="0033CC"/>
                  </a:solidFill>
                  <a:latin typeface="HGPｺﾞｼｯｸM" pitchFamily="50" charset="-128"/>
                  <a:ea typeface="HGPｺﾞｼｯｸM" pitchFamily="50" charset="-128"/>
                </a:rPr>
                <a:t>・現行システム内容、契約関連、経費、現行課題</a:t>
              </a:r>
              <a:endParaRPr kumimoji="1" lang="ja-JP" altLang="en-US" sz="1000" dirty="0">
                <a:solidFill>
                  <a:srgbClr val="0033CC"/>
                </a:solidFill>
                <a:latin typeface="HGPｺﾞｼｯｸM" pitchFamily="50" charset="-128"/>
                <a:ea typeface="HGPｺﾞｼｯｸM" pitchFamily="50" charset="-128"/>
              </a:endParaRPr>
            </a:p>
          </p:txBody>
        </p:sp>
        <p:sp>
          <p:nvSpPr>
            <p:cNvPr id="68" name="テキスト ボックス 67"/>
            <p:cNvSpPr txBox="1"/>
            <p:nvPr/>
          </p:nvSpPr>
          <p:spPr bwMode="auto">
            <a:xfrm>
              <a:off x="1208088" y="3293569"/>
              <a:ext cx="3671887" cy="420763"/>
            </a:xfrm>
            <a:prstGeom prst="rect">
              <a:avLst/>
            </a:prstGeom>
            <a:solidFill>
              <a:schemeClr val="bg1"/>
            </a:solidFill>
            <a:ln w="19050">
              <a:solidFill>
                <a:schemeClr val="tx1">
                  <a:lumMod val="50000"/>
                  <a:lumOff val="50000"/>
                </a:schemeClr>
              </a:solidFill>
            </a:ln>
            <a:effectLst>
              <a:outerShdw blurRad="50800" dist="38100" dir="2700000" algn="tl" rotWithShape="0">
                <a:prstClr val="black">
                  <a:alpha val="40000"/>
                </a:prstClr>
              </a:outerShdw>
            </a:effectLst>
          </p:spPr>
          <p:txBody>
            <a:bodyPr tIns="18000" bIns="18000">
              <a:spAutoFit/>
            </a:bodyPr>
            <a:lstStyle/>
            <a:p>
              <a:pPr>
                <a:defRPr/>
              </a:pPr>
              <a:r>
                <a:rPr lang="en-US" altLang="ja-JP" sz="1400" dirty="0">
                  <a:latin typeface="HGPｺﾞｼｯｸM" pitchFamily="50" charset="-128"/>
                  <a:ea typeface="HGPｺﾞｼｯｸM" pitchFamily="50" charset="-128"/>
                </a:rPr>
                <a:t>1-3</a:t>
              </a:r>
              <a:r>
                <a:rPr kumimoji="1" lang="ja-JP" altLang="en-US" sz="1400" dirty="0">
                  <a:latin typeface="HGPｺﾞｼｯｸM" pitchFamily="50" charset="-128"/>
                  <a:ea typeface="HGPｺﾞｼｯｸM" pitchFamily="50" charset="-128"/>
                </a:rPr>
                <a:t>　導入計画の策定</a:t>
              </a:r>
              <a:endParaRPr kumimoji="1" lang="en-US" altLang="ja-JP" sz="1400" dirty="0">
                <a:latin typeface="HGPｺﾞｼｯｸM" pitchFamily="50" charset="-128"/>
                <a:ea typeface="HGPｺﾞｼｯｸM" pitchFamily="50" charset="-128"/>
              </a:endParaRPr>
            </a:p>
            <a:p>
              <a:pPr>
                <a:defRPr/>
              </a:pPr>
              <a:r>
                <a:rPr lang="ja-JP" altLang="en-US" sz="1050" dirty="0">
                  <a:latin typeface="HGPｺﾞｼｯｸM" pitchFamily="50" charset="-128"/>
                  <a:ea typeface="HGPｺﾞｼｯｸM" pitchFamily="50" charset="-128"/>
                </a:rPr>
                <a:t>　</a:t>
              </a:r>
              <a:r>
                <a:rPr lang="ja-JP" altLang="en-US" sz="800" dirty="0">
                  <a:solidFill>
                    <a:srgbClr val="0033CC"/>
                  </a:solidFill>
                  <a:latin typeface="HGPｺﾞｼｯｸM" pitchFamily="50" charset="-128"/>
                  <a:ea typeface="HGPｺﾞｼｯｸM" pitchFamily="50" charset="-128"/>
                </a:rPr>
                <a:t>・基本方針、対象範囲、クラウド形態、体制、費用負担、計画等策定</a:t>
              </a:r>
            </a:p>
          </p:txBody>
        </p:sp>
        <p:sp>
          <p:nvSpPr>
            <p:cNvPr id="69" name="テキスト ボックス 68"/>
            <p:cNvSpPr txBox="1"/>
            <p:nvPr/>
          </p:nvSpPr>
          <p:spPr bwMode="auto">
            <a:xfrm>
              <a:off x="1208088" y="3863584"/>
              <a:ext cx="3671887" cy="414412"/>
            </a:xfrm>
            <a:prstGeom prst="rect">
              <a:avLst/>
            </a:prstGeom>
            <a:solidFill>
              <a:schemeClr val="bg1"/>
            </a:solidFill>
            <a:ln w="28575">
              <a:solidFill>
                <a:srgbClr val="FF0000"/>
              </a:solidFill>
            </a:ln>
            <a:effectLst>
              <a:outerShdw blurRad="50800" dist="38100" dir="2700000" algn="tl" rotWithShape="0">
                <a:prstClr val="black">
                  <a:alpha val="40000"/>
                </a:prstClr>
              </a:outerShdw>
            </a:effectLst>
          </p:spPr>
          <p:txBody>
            <a:bodyPr tIns="18000" bIns="18000">
              <a:spAutoFit/>
            </a:bodyPr>
            <a:lstStyle/>
            <a:p>
              <a:pPr>
                <a:defRPr/>
              </a:pPr>
              <a:r>
                <a:rPr kumimoji="1" lang="en-US" altLang="ja-JP" sz="1400" dirty="0">
                  <a:latin typeface="HGPｺﾞｼｯｸM" pitchFamily="50" charset="-128"/>
                  <a:ea typeface="HGPｺﾞｼｯｸM" pitchFamily="50" charset="-128"/>
                </a:rPr>
                <a:t>2-1</a:t>
              </a:r>
              <a:r>
                <a:rPr kumimoji="1" lang="ja-JP" altLang="en-US" sz="1400" dirty="0">
                  <a:latin typeface="HGPｺﾞｼｯｸM" pitchFamily="50" charset="-128"/>
                  <a:ea typeface="HGPｺﾞｼｯｸM" pitchFamily="50" charset="-128"/>
                </a:rPr>
                <a:t>　現行業務・システムの棚卸し</a:t>
              </a:r>
              <a:endParaRPr kumimoji="1" lang="en-US" altLang="ja-JP" sz="1400" dirty="0">
                <a:latin typeface="HGPｺﾞｼｯｸM" pitchFamily="50" charset="-128"/>
                <a:ea typeface="HGPｺﾞｼｯｸM" pitchFamily="50" charset="-128"/>
              </a:endParaRPr>
            </a:p>
            <a:p>
              <a:pPr>
                <a:defRPr/>
              </a:pPr>
              <a:r>
                <a:rPr lang="ja-JP" altLang="en-US" sz="1000" dirty="0">
                  <a:latin typeface="HGPｺﾞｼｯｸM" pitchFamily="50" charset="-128"/>
                  <a:ea typeface="HGPｺﾞｼｯｸM" pitchFamily="50" charset="-128"/>
                </a:rPr>
                <a:t>　</a:t>
              </a:r>
              <a:r>
                <a:rPr lang="ja-JP" altLang="en-US" sz="1000" dirty="0">
                  <a:solidFill>
                    <a:srgbClr val="0033CC"/>
                  </a:solidFill>
                  <a:latin typeface="HGPｺﾞｼｯｸM" pitchFamily="50" charset="-128"/>
                  <a:ea typeface="HGPｺﾞｼｯｸM" pitchFamily="50" charset="-128"/>
                </a:rPr>
                <a:t>・システムの把握、業務分析、改善要望</a:t>
              </a:r>
              <a:endParaRPr kumimoji="1" lang="ja-JP" altLang="en-US" sz="1000" dirty="0">
                <a:solidFill>
                  <a:srgbClr val="0033CC"/>
                </a:solidFill>
                <a:latin typeface="HGPｺﾞｼｯｸM" pitchFamily="50" charset="-128"/>
                <a:ea typeface="HGPｺﾞｼｯｸM" pitchFamily="50" charset="-128"/>
              </a:endParaRPr>
            </a:p>
          </p:txBody>
        </p:sp>
        <p:sp>
          <p:nvSpPr>
            <p:cNvPr id="70" name="テキスト ボックス 69"/>
            <p:cNvSpPr txBox="1"/>
            <p:nvPr/>
          </p:nvSpPr>
          <p:spPr bwMode="auto">
            <a:xfrm>
              <a:off x="1208088" y="4427248"/>
              <a:ext cx="3671887" cy="413452"/>
            </a:xfrm>
            <a:prstGeom prst="rect">
              <a:avLst/>
            </a:prstGeom>
            <a:solidFill>
              <a:schemeClr val="bg1"/>
            </a:solidFill>
            <a:ln w="19050">
              <a:solidFill>
                <a:schemeClr val="tx1">
                  <a:lumMod val="50000"/>
                  <a:lumOff val="50000"/>
                </a:schemeClr>
              </a:solidFill>
            </a:ln>
            <a:effectLst>
              <a:outerShdw blurRad="50800" dist="38100" dir="2700000" algn="tl" rotWithShape="0">
                <a:prstClr val="black">
                  <a:alpha val="40000"/>
                </a:prstClr>
              </a:outerShdw>
            </a:effectLst>
          </p:spPr>
          <p:txBody>
            <a:bodyPr tIns="18000" bIns="18000">
              <a:spAutoFit/>
            </a:bodyPr>
            <a:lstStyle/>
            <a:p>
              <a:pPr>
                <a:defRPr/>
              </a:pPr>
              <a:r>
                <a:rPr kumimoji="1" lang="en-US" altLang="ja-JP" sz="1400" dirty="0">
                  <a:latin typeface="HGPｺﾞｼｯｸM" pitchFamily="50" charset="-128"/>
                  <a:ea typeface="HGPｺﾞｼｯｸM" pitchFamily="50" charset="-128"/>
                </a:rPr>
                <a:t>2-2</a:t>
              </a:r>
              <a:r>
                <a:rPr kumimoji="1" lang="ja-JP" altLang="en-US" sz="1400" dirty="0">
                  <a:latin typeface="HGPｺﾞｼｯｸM" pitchFamily="50" charset="-128"/>
                  <a:ea typeface="HGPｺﾞｼｯｸM" pitchFamily="50" charset="-128"/>
                </a:rPr>
                <a:t>　業務標準化の検討</a:t>
              </a:r>
              <a:endParaRPr kumimoji="1" lang="en-US" altLang="ja-JP" sz="1400" dirty="0">
                <a:latin typeface="HGPｺﾞｼｯｸM" pitchFamily="50" charset="-128"/>
                <a:ea typeface="HGPｺﾞｼｯｸM" pitchFamily="50" charset="-128"/>
              </a:endParaRPr>
            </a:p>
            <a:p>
              <a:pPr>
                <a:defRPr/>
              </a:pPr>
              <a:r>
                <a:rPr lang="ja-JP" altLang="en-US" sz="1050" dirty="0">
                  <a:latin typeface="HGPｺﾞｼｯｸM" pitchFamily="50" charset="-128"/>
                  <a:ea typeface="HGPｺﾞｼｯｸM" pitchFamily="50" charset="-128"/>
                </a:rPr>
                <a:t>　</a:t>
              </a:r>
              <a:r>
                <a:rPr lang="ja-JP" altLang="en-US" sz="700" dirty="0">
                  <a:solidFill>
                    <a:srgbClr val="0033CC"/>
                  </a:solidFill>
                  <a:latin typeface="HGPｺﾞｼｯｸM" pitchFamily="50" charset="-128"/>
                  <a:ea typeface="HGPｺﾞｼｯｸM" pitchFamily="50" charset="-128"/>
                </a:rPr>
                <a:t>・自治体間の業務プロセスの分析、カスタマイズ率を下げるための分析（ＦＩＴ</a:t>
              </a:r>
              <a:r>
                <a:rPr lang="en-US" altLang="ja-JP" sz="700" dirty="0">
                  <a:solidFill>
                    <a:srgbClr val="0033CC"/>
                  </a:solidFill>
                  <a:latin typeface="HGPｺﾞｼｯｸM" pitchFamily="50" charset="-128"/>
                  <a:ea typeface="HGPｺﾞｼｯｸM" pitchFamily="50" charset="-128"/>
                </a:rPr>
                <a:t>&amp;GAP</a:t>
              </a:r>
              <a:r>
                <a:rPr lang="ja-JP" altLang="en-US" sz="700" dirty="0">
                  <a:solidFill>
                    <a:srgbClr val="0033CC"/>
                  </a:solidFill>
                  <a:latin typeface="HGPｺﾞｼｯｸM" pitchFamily="50" charset="-128"/>
                  <a:ea typeface="HGPｺﾞｼｯｸM" pitchFamily="50" charset="-128"/>
                </a:rPr>
                <a:t>等）</a:t>
              </a:r>
              <a:endParaRPr kumimoji="1" lang="ja-JP" altLang="en-US" sz="800" dirty="0">
                <a:solidFill>
                  <a:srgbClr val="0033CC"/>
                </a:solidFill>
                <a:latin typeface="HGPｺﾞｼｯｸM" pitchFamily="50" charset="-128"/>
                <a:ea typeface="HGPｺﾞｼｯｸM" pitchFamily="50" charset="-128"/>
              </a:endParaRPr>
            </a:p>
          </p:txBody>
        </p:sp>
        <p:sp>
          <p:nvSpPr>
            <p:cNvPr id="71" name="テキスト ボックス 70"/>
            <p:cNvSpPr txBox="1"/>
            <p:nvPr/>
          </p:nvSpPr>
          <p:spPr bwMode="auto">
            <a:xfrm>
              <a:off x="1208088" y="4987736"/>
              <a:ext cx="3671887" cy="412824"/>
            </a:xfrm>
            <a:prstGeom prst="rect">
              <a:avLst/>
            </a:prstGeom>
            <a:solidFill>
              <a:schemeClr val="bg1"/>
            </a:solidFill>
            <a:ln w="19050">
              <a:solidFill>
                <a:schemeClr val="tx1">
                  <a:lumMod val="50000"/>
                  <a:lumOff val="50000"/>
                </a:schemeClr>
              </a:solidFill>
            </a:ln>
            <a:effectLst>
              <a:outerShdw blurRad="50800" dist="38100" dir="2700000" algn="tl" rotWithShape="0">
                <a:prstClr val="black">
                  <a:alpha val="40000"/>
                </a:prstClr>
              </a:outerShdw>
            </a:effectLst>
          </p:spPr>
          <p:txBody>
            <a:bodyPr tIns="18000" bIns="18000">
              <a:spAutoFit/>
            </a:bodyPr>
            <a:lstStyle/>
            <a:p>
              <a:pPr>
                <a:defRPr/>
              </a:pPr>
              <a:r>
                <a:rPr kumimoji="1" lang="en-US" altLang="ja-JP" sz="1400" dirty="0">
                  <a:latin typeface="HGPｺﾞｼｯｸM" pitchFamily="50" charset="-128"/>
                  <a:ea typeface="HGPｺﾞｼｯｸM" pitchFamily="50" charset="-128"/>
                </a:rPr>
                <a:t>2-3</a:t>
              </a:r>
              <a:r>
                <a:rPr kumimoji="1" lang="ja-JP" altLang="en-US" sz="1400" dirty="0">
                  <a:latin typeface="HGPｺﾞｼｯｸM" pitchFamily="50" charset="-128"/>
                  <a:ea typeface="HGPｺﾞｼｯｸM" pitchFamily="50" charset="-128"/>
                </a:rPr>
                <a:t>　条例・規則等の影響調査・改正</a:t>
              </a:r>
              <a:endParaRPr kumimoji="1" lang="en-US" altLang="ja-JP" sz="1400" dirty="0">
                <a:latin typeface="HGPｺﾞｼｯｸM" pitchFamily="50" charset="-128"/>
                <a:ea typeface="HGPｺﾞｼｯｸM" pitchFamily="50" charset="-128"/>
              </a:endParaRPr>
            </a:p>
            <a:p>
              <a:pPr>
                <a:defRPr/>
              </a:pPr>
              <a:r>
                <a:rPr lang="ja-JP" altLang="en-US" sz="1000" dirty="0">
                  <a:latin typeface="HGPｺﾞｼｯｸM" pitchFamily="50" charset="-128"/>
                  <a:ea typeface="HGPｺﾞｼｯｸM" pitchFamily="50" charset="-128"/>
                </a:rPr>
                <a:t>　</a:t>
              </a:r>
              <a:r>
                <a:rPr lang="ja-JP" altLang="en-US" sz="1000" dirty="0">
                  <a:solidFill>
                    <a:srgbClr val="0033CC"/>
                  </a:solidFill>
                  <a:latin typeface="HGPｺﾞｼｯｸM" pitchFamily="50" charset="-128"/>
                  <a:ea typeface="HGPｺﾞｼｯｸM" pitchFamily="50" charset="-128"/>
                </a:rPr>
                <a:t>・事務分掌（組織）、帳票・各種申請様式</a:t>
              </a:r>
              <a:endParaRPr kumimoji="1" lang="ja-JP" altLang="en-US" sz="1000" dirty="0">
                <a:solidFill>
                  <a:srgbClr val="0033CC"/>
                </a:solidFill>
                <a:latin typeface="HGPｺﾞｼｯｸM" pitchFamily="50" charset="-128"/>
                <a:ea typeface="HGPｺﾞｼｯｸM" pitchFamily="50" charset="-128"/>
              </a:endParaRPr>
            </a:p>
          </p:txBody>
        </p:sp>
        <p:sp>
          <p:nvSpPr>
            <p:cNvPr id="72" name="テキスト ボックス 71"/>
            <p:cNvSpPr txBox="1"/>
            <p:nvPr/>
          </p:nvSpPr>
          <p:spPr bwMode="auto">
            <a:xfrm>
              <a:off x="1208088" y="5538697"/>
              <a:ext cx="3671887" cy="422351"/>
            </a:xfrm>
            <a:prstGeom prst="rect">
              <a:avLst/>
            </a:prstGeom>
            <a:solidFill>
              <a:schemeClr val="bg1"/>
            </a:solidFill>
            <a:ln w="19050">
              <a:solidFill>
                <a:schemeClr val="tx1">
                  <a:lumMod val="50000"/>
                  <a:lumOff val="50000"/>
                </a:schemeClr>
              </a:solidFill>
            </a:ln>
            <a:effectLst>
              <a:outerShdw blurRad="50800" dist="38100" dir="2700000" algn="tl" rotWithShape="0">
                <a:prstClr val="black">
                  <a:alpha val="40000"/>
                </a:prstClr>
              </a:outerShdw>
            </a:effectLst>
          </p:spPr>
          <p:txBody>
            <a:bodyPr tIns="18000" bIns="18000">
              <a:spAutoFit/>
            </a:bodyPr>
            <a:lstStyle/>
            <a:p>
              <a:pPr>
                <a:defRPr/>
              </a:pPr>
              <a:r>
                <a:rPr kumimoji="1" lang="en-US" altLang="ja-JP" sz="1400" dirty="0">
                  <a:latin typeface="HGPｺﾞｼｯｸM" pitchFamily="50" charset="-128"/>
                  <a:ea typeface="HGPｺﾞｼｯｸM" pitchFamily="50" charset="-128"/>
                </a:rPr>
                <a:t>2-4</a:t>
              </a:r>
              <a:r>
                <a:rPr kumimoji="1" lang="ja-JP" altLang="en-US" sz="1400" dirty="0">
                  <a:latin typeface="HGPｺﾞｼｯｸM" pitchFamily="50" charset="-128"/>
                  <a:ea typeface="HGPｺﾞｼｯｸM" pitchFamily="50" charset="-128"/>
                </a:rPr>
                <a:t>　新システム調達仕様書の作成</a:t>
              </a:r>
              <a:endParaRPr kumimoji="1" lang="en-US" altLang="ja-JP" sz="1400" dirty="0">
                <a:latin typeface="HGPｺﾞｼｯｸM" pitchFamily="50" charset="-128"/>
                <a:ea typeface="HGPｺﾞｼｯｸM" pitchFamily="50" charset="-128"/>
              </a:endParaRPr>
            </a:p>
            <a:p>
              <a:pPr>
                <a:defRPr/>
              </a:pPr>
              <a:r>
                <a:rPr lang="ja-JP" altLang="en-US" sz="1050" dirty="0">
                  <a:latin typeface="HGPｺﾞｼｯｸM" pitchFamily="50" charset="-128"/>
                  <a:ea typeface="HGPｺﾞｼｯｸM" pitchFamily="50" charset="-128"/>
                </a:rPr>
                <a:t>　</a:t>
              </a:r>
              <a:r>
                <a:rPr lang="ja-JP" altLang="en-US" sz="800" dirty="0">
                  <a:solidFill>
                    <a:srgbClr val="0033CC"/>
                  </a:solidFill>
                  <a:latin typeface="HGPｺﾞｼｯｸM" pitchFamily="50" charset="-128"/>
                  <a:ea typeface="HGPｺﾞｼｯｸM" pitchFamily="50" charset="-128"/>
                </a:rPr>
                <a:t>・各種要件定義（機能・帳票・基盤・</a:t>
              </a:r>
              <a:r>
                <a:rPr lang="en-US" altLang="ja-JP" sz="800" dirty="0">
                  <a:solidFill>
                    <a:srgbClr val="0033CC"/>
                  </a:solidFill>
                  <a:latin typeface="HGPｺﾞｼｯｸM" pitchFamily="50" charset="-128"/>
                  <a:ea typeface="HGPｺﾞｼｯｸM" pitchFamily="50" charset="-128"/>
                </a:rPr>
                <a:t>data</a:t>
              </a:r>
              <a:r>
                <a:rPr lang="ja-JP" altLang="en-US" sz="800" dirty="0">
                  <a:solidFill>
                    <a:srgbClr val="0033CC"/>
                  </a:solidFill>
                  <a:latin typeface="HGPｺﾞｼｯｸM" pitchFamily="50" charset="-128"/>
                  <a:ea typeface="HGPｺﾞｼｯｸM" pitchFamily="50" charset="-128"/>
                </a:rPr>
                <a:t>移行・外部連携・保守）</a:t>
              </a:r>
              <a:endParaRPr kumimoji="1" lang="ja-JP" altLang="en-US" sz="800" dirty="0">
                <a:solidFill>
                  <a:srgbClr val="0033CC"/>
                </a:solidFill>
                <a:latin typeface="HGPｺﾞｼｯｸM" pitchFamily="50" charset="-128"/>
                <a:ea typeface="HGPｺﾞｼｯｸM" pitchFamily="50" charset="-128"/>
              </a:endParaRPr>
            </a:p>
          </p:txBody>
        </p:sp>
        <p:sp>
          <p:nvSpPr>
            <p:cNvPr id="73" name="テキスト ボックス 72"/>
            <p:cNvSpPr txBox="1"/>
            <p:nvPr/>
          </p:nvSpPr>
          <p:spPr bwMode="auto">
            <a:xfrm>
              <a:off x="5600700" y="2188471"/>
              <a:ext cx="3671888" cy="420763"/>
            </a:xfrm>
            <a:prstGeom prst="rect">
              <a:avLst/>
            </a:prstGeom>
            <a:solidFill>
              <a:schemeClr val="bg1"/>
            </a:solidFill>
            <a:ln w="19050">
              <a:solidFill>
                <a:schemeClr val="tx1">
                  <a:lumMod val="50000"/>
                  <a:lumOff val="50000"/>
                </a:schemeClr>
              </a:solidFill>
            </a:ln>
            <a:effectLst>
              <a:outerShdw blurRad="50800" dist="38100" dir="2700000" algn="tl" rotWithShape="0">
                <a:prstClr val="black">
                  <a:alpha val="40000"/>
                </a:prstClr>
              </a:outerShdw>
            </a:effectLst>
          </p:spPr>
          <p:txBody>
            <a:bodyPr tIns="18000" bIns="18000">
              <a:spAutoFit/>
            </a:bodyPr>
            <a:lstStyle/>
            <a:p>
              <a:pPr>
                <a:defRPr/>
              </a:pPr>
              <a:r>
                <a:rPr kumimoji="1" lang="en-US" altLang="ja-JP" sz="1400" dirty="0">
                  <a:latin typeface="HGPｺﾞｼｯｸM" pitchFamily="50" charset="-128"/>
                  <a:ea typeface="HGPｺﾞｼｯｸM" pitchFamily="50" charset="-128"/>
                </a:rPr>
                <a:t>2-5</a:t>
              </a:r>
              <a:r>
                <a:rPr kumimoji="1" lang="ja-JP" altLang="en-US" sz="1400" dirty="0">
                  <a:latin typeface="HGPｺﾞｼｯｸM" pitchFamily="50" charset="-128"/>
                  <a:ea typeface="HGPｺﾞｼｯｸM" pitchFamily="50" charset="-128"/>
                </a:rPr>
                <a:t>　ベンダ選定、契約締結</a:t>
              </a:r>
              <a:endParaRPr kumimoji="1" lang="en-US" altLang="ja-JP" sz="1400" dirty="0">
                <a:latin typeface="HGPｺﾞｼｯｸM" pitchFamily="50" charset="-128"/>
                <a:ea typeface="HGPｺﾞｼｯｸM" pitchFamily="50" charset="-128"/>
              </a:endParaRPr>
            </a:p>
            <a:p>
              <a:pPr>
                <a:defRPr/>
              </a:pPr>
              <a:r>
                <a:rPr lang="ja-JP" altLang="en-US" sz="1050" dirty="0">
                  <a:latin typeface="HGPｺﾞｼｯｸM" pitchFamily="50" charset="-128"/>
                  <a:ea typeface="HGPｺﾞｼｯｸM" pitchFamily="50" charset="-128"/>
                </a:rPr>
                <a:t>　</a:t>
              </a:r>
              <a:r>
                <a:rPr lang="ja-JP" altLang="en-US" sz="1050" dirty="0">
                  <a:solidFill>
                    <a:srgbClr val="0033CC"/>
                  </a:solidFill>
                  <a:latin typeface="HGPｺﾞｼｯｸM" pitchFamily="50" charset="-128"/>
                  <a:ea typeface="HGPｺﾞｼｯｸM" pitchFamily="50" charset="-128"/>
                </a:rPr>
                <a:t>・選定委員会設置要綱、評価基準、契約書・</a:t>
              </a:r>
              <a:r>
                <a:rPr lang="en-US" altLang="ja-JP" sz="1050" dirty="0">
                  <a:solidFill>
                    <a:srgbClr val="0033CC"/>
                  </a:solidFill>
                  <a:latin typeface="HGPｺﾞｼｯｸM" pitchFamily="50" charset="-128"/>
                  <a:ea typeface="HGPｺﾞｼｯｸM" pitchFamily="50" charset="-128"/>
                </a:rPr>
                <a:t>SLA</a:t>
              </a:r>
              <a:endParaRPr kumimoji="1" lang="ja-JP" altLang="en-US" sz="1050" dirty="0">
                <a:solidFill>
                  <a:srgbClr val="0033CC"/>
                </a:solidFill>
                <a:latin typeface="HGPｺﾞｼｯｸM" pitchFamily="50" charset="-128"/>
                <a:ea typeface="HGPｺﾞｼｯｸM" pitchFamily="50" charset="-128"/>
              </a:endParaRPr>
            </a:p>
          </p:txBody>
        </p:sp>
        <p:sp>
          <p:nvSpPr>
            <p:cNvPr id="74" name="テキスト ボックス 73"/>
            <p:cNvSpPr txBox="1"/>
            <p:nvPr/>
          </p:nvSpPr>
          <p:spPr bwMode="auto">
            <a:xfrm>
              <a:off x="5600700" y="2747371"/>
              <a:ext cx="3671888" cy="414411"/>
            </a:xfrm>
            <a:prstGeom prst="rect">
              <a:avLst/>
            </a:prstGeom>
            <a:solidFill>
              <a:schemeClr val="bg1"/>
            </a:solidFill>
            <a:ln>
              <a:solidFill>
                <a:schemeClr val="tx1">
                  <a:lumMod val="50000"/>
                  <a:lumOff val="50000"/>
                </a:schemeClr>
              </a:solidFill>
              <a:prstDash val="dash"/>
            </a:ln>
            <a:effectLst>
              <a:outerShdw blurRad="50800" dist="38100" dir="2700000" algn="tl" rotWithShape="0">
                <a:prstClr val="black">
                  <a:alpha val="40000"/>
                </a:prstClr>
              </a:outerShdw>
            </a:effectLst>
          </p:spPr>
          <p:txBody>
            <a:bodyPr tIns="18000" bIns="18000">
              <a:spAutoFit/>
            </a:bodyPr>
            <a:lstStyle/>
            <a:p>
              <a:pPr>
                <a:defRPr/>
              </a:pPr>
              <a:r>
                <a:rPr kumimoji="1" lang="en-US" altLang="ja-JP" sz="1400" dirty="0">
                  <a:solidFill>
                    <a:sysClr val="windowText" lastClr="000000"/>
                  </a:solidFill>
                  <a:latin typeface="HGPｺﾞｼｯｸM" pitchFamily="50" charset="-128"/>
                  <a:ea typeface="HGPｺﾞｼｯｸM" pitchFamily="50" charset="-128"/>
                </a:rPr>
                <a:t>3-1</a:t>
              </a:r>
              <a:r>
                <a:rPr kumimoji="1" lang="ja-JP" altLang="en-US" sz="1400" dirty="0">
                  <a:solidFill>
                    <a:sysClr val="windowText" lastClr="000000"/>
                  </a:solidFill>
                  <a:latin typeface="HGPｺﾞｼｯｸM" pitchFamily="50" charset="-128"/>
                  <a:ea typeface="HGPｺﾞｼｯｸM" pitchFamily="50" charset="-128"/>
                </a:rPr>
                <a:t>　システム設計</a:t>
              </a:r>
              <a:endParaRPr kumimoji="1" lang="en-US" altLang="ja-JP" sz="1400" dirty="0">
                <a:solidFill>
                  <a:sysClr val="windowText" lastClr="000000"/>
                </a:solidFill>
                <a:latin typeface="HGPｺﾞｼｯｸM" pitchFamily="50" charset="-128"/>
                <a:ea typeface="HGPｺﾞｼｯｸM" pitchFamily="50" charset="-128"/>
              </a:endParaRPr>
            </a:p>
            <a:p>
              <a:pPr>
                <a:defRPr/>
              </a:pPr>
              <a:r>
                <a:rPr lang="ja-JP" altLang="en-US" sz="1050" dirty="0">
                  <a:latin typeface="HGPｺﾞｼｯｸM" pitchFamily="50" charset="-128"/>
                  <a:ea typeface="HGPｺﾞｼｯｸM" pitchFamily="50" charset="-128"/>
                </a:rPr>
                <a:t>　</a:t>
              </a:r>
              <a:r>
                <a:rPr lang="ja-JP" altLang="en-US" sz="1000" dirty="0">
                  <a:solidFill>
                    <a:srgbClr val="0033CC"/>
                  </a:solidFill>
                  <a:latin typeface="HGPｺﾞｼｯｸM" pitchFamily="50" charset="-128"/>
                  <a:ea typeface="HGPｺﾞｼｯｸM" pitchFamily="50" charset="-128"/>
                </a:rPr>
                <a:t>・</a:t>
              </a:r>
              <a:r>
                <a:rPr lang="en-US" altLang="ja-JP" sz="1000" dirty="0">
                  <a:solidFill>
                    <a:srgbClr val="0033CC"/>
                  </a:solidFill>
                  <a:latin typeface="HGPｺﾞｼｯｸM" pitchFamily="50" charset="-128"/>
                  <a:ea typeface="HGPｺﾞｼｯｸM" pitchFamily="50" charset="-128"/>
                </a:rPr>
                <a:t>2-4</a:t>
              </a:r>
              <a:r>
                <a:rPr lang="ja-JP" altLang="en-US" sz="1000" dirty="0">
                  <a:solidFill>
                    <a:srgbClr val="0033CC"/>
                  </a:solidFill>
                  <a:latin typeface="HGPｺﾞｼｯｸM" pitchFamily="50" charset="-128"/>
                  <a:ea typeface="HGPｺﾞｼｯｸM" pitchFamily="50" charset="-128"/>
                </a:rPr>
                <a:t>の要件個々における設計の実施、テスト、研修計画</a:t>
              </a:r>
              <a:endParaRPr kumimoji="1" lang="ja-JP" altLang="en-US" sz="1050" dirty="0">
                <a:solidFill>
                  <a:srgbClr val="0033CC"/>
                </a:solidFill>
                <a:latin typeface="HGPｺﾞｼｯｸM" pitchFamily="50" charset="-128"/>
                <a:ea typeface="HGPｺﾞｼｯｸM" pitchFamily="50" charset="-128"/>
              </a:endParaRPr>
            </a:p>
          </p:txBody>
        </p:sp>
        <p:sp>
          <p:nvSpPr>
            <p:cNvPr id="75" name="テキスト ボックス 74"/>
            <p:cNvSpPr txBox="1"/>
            <p:nvPr/>
          </p:nvSpPr>
          <p:spPr bwMode="auto">
            <a:xfrm>
              <a:off x="5600700" y="3299921"/>
              <a:ext cx="3671888" cy="412824"/>
            </a:xfrm>
            <a:prstGeom prst="rect">
              <a:avLst/>
            </a:prstGeom>
            <a:solidFill>
              <a:schemeClr val="bg1"/>
            </a:solidFill>
            <a:ln w="19050">
              <a:solidFill>
                <a:schemeClr val="tx1">
                  <a:lumMod val="50000"/>
                  <a:lumOff val="50000"/>
                </a:schemeClr>
              </a:solidFill>
            </a:ln>
            <a:effectLst>
              <a:outerShdw blurRad="50800" dist="38100" dir="2700000" algn="tl" rotWithShape="0">
                <a:prstClr val="black">
                  <a:alpha val="40000"/>
                </a:prstClr>
              </a:outerShdw>
            </a:effectLst>
          </p:spPr>
          <p:txBody>
            <a:bodyPr tIns="18000" bIns="18000">
              <a:spAutoFit/>
            </a:bodyPr>
            <a:lstStyle/>
            <a:p>
              <a:pPr>
                <a:defRPr/>
              </a:pPr>
              <a:r>
                <a:rPr lang="en-US" altLang="ja-JP" sz="1400" dirty="0">
                  <a:latin typeface="HGPｺﾞｼｯｸM" pitchFamily="50" charset="-128"/>
                  <a:ea typeface="HGPｺﾞｼｯｸM" pitchFamily="50" charset="-128"/>
                </a:rPr>
                <a:t>3-2</a:t>
              </a:r>
              <a:r>
                <a:rPr kumimoji="1" lang="ja-JP" altLang="en-US" sz="1400" dirty="0">
                  <a:latin typeface="HGPｺﾞｼｯｸM" pitchFamily="50" charset="-128"/>
                  <a:ea typeface="HGPｺﾞｼｯｸM" pitchFamily="50" charset="-128"/>
                </a:rPr>
                <a:t>　データ移行</a:t>
              </a:r>
              <a:endParaRPr kumimoji="1" lang="en-US" altLang="ja-JP" sz="1400" dirty="0">
                <a:latin typeface="HGPｺﾞｼｯｸM" pitchFamily="50" charset="-128"/>
                <a:ea typeface="HGPｺﾞｼｯｸM" pitchFamily="50" charset="-128"/>
              </a:endParaRPr>
            </a:p>
            <a:p>
              <a:pPr>
                <a:defRPr/>
              </a:pPr>
              <a:r>
                <a:rPr lang="ja-JP" altLang="en-US" sz="1050" dirty="0">
                  <a:latin typeface="HGPｺﾞｼｯｸM" pitchFamily="50" charset="-128"/>
                  <a:ea typeface="HGPｺﾞｼｯｸM" pitchFamily="50" charset="-128"/>
                </a:rPr>
                <a:t>　</a:t>
              </a:r>
              <a:r>
                <a:rPr lang="ja-JP" altLang="en-US" sz="1000" dirty="0">
                  <a:solidFill>
                    <a:srgbClr val="0033CC"/>
                  </a:solidFill>
                  <a:latin typeface="HGPｺﾞｼｯｸM" pitchFamily="50" charset="-128"/>
                  <a:ea typeface="HGPｺﾞｼｯｸM" pitchFamily="50" charset="-128"/>
                </a:rPr>
                <a:t>・作業分担、中間ファイルレイアウト、データクレンジング</a:t>
              </a:r>
              <a:endParaRPr kumimoji="1" lang="ja-JP" altLang="en-US" sz="1000" dirty="0">
                <a:solidFill>
                  <a:srgbClr val="0033CC"/>
                </a:solidFill>
                <a:latin typeface="HGPｺﾞｼｯｸM" pitchFamily="50" charset="-128"/>
                <a:ea typeface="HGPｺﾞｼｯｸM" pitchFamily="50" charset="-128"/>
              </a:endParaRPr>
            </a:p>
          </p:txBody>
        </p:sp>
        <p:sp>
          <p:nvSpPr>
            <p:cNvPr id="76" name="テキスト ボックス 75"/>
            <p:cNvSpPr txBox="1"/>
            <p:nvPr/>
          </p:nvSpPr>
          <p:spPr bwMode="auto">
            <a:xfrm>
              <a:off x="5600700" y="3854057"/>
              <a:ext cx="3671888" cy="422351"/>
            </a:xfrm>
            <a:prstGeom prst="rect">
              <a:avLst/>
            </a:prstGeom>
            <a:solidFill>
              <a:schemeClr val="bg1"/>
            </a:solidFill>
            <a:ln>
              <a:solidFill>
                <a:schemeClr val="tx1">
                  <a:lumMod val="50000"/>
                  <a:lumOff val="50000"/>
                </a:schemeClr>
              </a:solidFill>
              <a:prstDash val="dash"/>
            </a:ln>
            <a:effectLst>
              <a:outerShdw blurRad="50800" dist="38100" dir="2700000" algn="tl" rotWithShape="0">
                <a:prstClr val="black">
                  <a:alpha val="40000"/>
                </a:prstClr>
              </a:outerShdw>
            </a:effectLst>
          </p:spPr>
          <p:txBody>
            <a:bodyPr tIns="18000" bIns="18000">
              <a:spAutoFit/>
            </a:bodyPr>
            <a:lstStyle/>
            <a:p>
              <a:pPr>
                <a:defRPr/>
              </a:pPr>
              <a:r>
                <a:rPr kumimoji="1" lang="en-US" altLang="ja-JP" sz="1400" dirty="0">
                  <a:latin typeface="HGPｺﾞｼｯｸM" pitchFamily="50" charset="-128"/>
                  <a:ea typeface="HGPｺﾞｼｯｸM" pitchFamily="50" charset="-128"/>
                </a:rPr>
                <a:t>3-3</a:t>
              </a:r>
              <a:r>
                <a:rPr kumimoji="1" lang="ja-JP" altLang="en-US" sz="1400" dirty="0">
                  <a:latin typeface="HGPｺﾞｼｯｸM" pitchFamily="50" charset="-128"/>
                  <a:ea typeface="HGPｺﾞｼｯｸM" pitchFamily="50" charset="-128"/>
                </a:rPr>
                <a:t>　テスト、研修</a:t>
              </a:r>
              <a:endParaRPr kumimoji="1" lang="en-US" altLang="ja-JP" sz="1400" dirty="0">
                <a:latin typeface="HGPｺﾞｼｯｸM" pitchFamily="50" charset="-128"/>
                <a:ea typeface="HGPｺﾞｼｯｸM" pitchFamily="50" charset="-128"/>
              </a:endParaRPr>
            </a:p>
            <a:p>
              <a:pPr>
                <a:defRPr/>
              </a:pPr>
              <a:r>
                <a:rPr lang="ja-JP" altLang="en-US" sz="1050" dirty="0">
                  <a:latin typeface="HGPｺﾞｼｯｸM" pitchFamily="50" charset="-128"/>
                  <a:ea typeface="HGPｺﾞｼｯｸM" pitchFamily="50" charset="-128"/>
                </a:rPr>
                <a:t>　</a:t>
              </a:r>
              <a:r>
                <a:rPr lang="ja-JP" altLang="en-US" sz="1050" dirty="0">
                  <a:solidFill>
                    <a:srgbClr val="0033CC"/>
                  </a:solidFill>
                  <a:latin typeface="HGPｺﾞｼｯｸM" pitchFamily="50" charset="-128"/>
                  <a:ea typeface="HGPｺﾞｼｯｸM" pitchFamily="50" charset="-128"/>
                </a:rPr>
                <a:t>・運用テスト、操作者研修の実施</a:t>
              </a:r>
              <a:endParaRPr kumimoji="1" lang="ja-JP" altLang="en-US" sz="1050" dirty="0">
                <a:solidFill>
                  <a:srgbClr val="0033CC"/>
                </a:solidFill>
                <a:latin typeface="HGPｺﾞｼｯｸM" pitchFamily="50" charset="-128"/>
                <a:ea typeface="HGPｺﾞｼｯｸM" pitchFamily="50" charset="-128"/>
              </a:endParaRPr>
            </a:p>
          </p:txBody>
        </p:sp>
        <p:sp>
          <p:nvSpPr>
            <p:cNvPr id="77" name="テキスト ボックス 76"/>
            <p:cNvSpPr txBox="1"/>
            <p:nvPr/>
          </p:nvSpPr>
          <p:spPr bwMode="auto">
            <a:xfrm>
              <a:off x="5600700" y="4428835"/>
              <a:ext cx="3671888" cy="420764"/>
            </a:xfrm>
            <a:prstGeom prst="rect">
              <a:avLst/>
            </a:prstGeom>
            <a:solidFill>
              <a:schemeClr val="bg1"/>
            </a:solidFill>
            <a:ln>
              <a:solidFill>
                <a:schemeClr val="tx1">
                  <a:lumMod val="50000"/>
                  <a:lumOff val="50000"/>
                </a:schemeClr>
              </a:solidFill>
              <a:prstDash val="dash"/>
            </a:ln>
            <a:effectLst>
              <a:outerShdw blurRad="50800" dist="38100" dir="2700000" algn="tl" rotWithShape="0">
                <a:prstClr val="black">
                  <a:alpha val="40000"/>
                </a:prstClr>
              </a:outerShdw>
            </a:effectLst>
          </p:spPr>
          <p:txBody>
            <a:bodyPr tIns="18000" bIns="18000">
              <a:spAutoFit/>
            </a:bodyPr>
            <a:lstStyle/>
            <a:p>
              <a:pPr>
                <a:defRPr/>
              </a:pPr>
              <a:r>
                <a:rPr kumimoji="1" lang="en-US" altLang="ja-JP" sz="1400" dirty="0">
                  <a:latin typeface="HGPｺﾞｼｯｸM" pitchFamily="50" charset="-128"/>
                  <a:ea typeface="HGPｺﾞｼｯｸM" pitchFamily="50" charset="-128"/>
                </a:rPr>
                <a:t>4-1</a:t>
              </a:r>
              <a:r>
                <a:rPr kumimoji="1" lang="ja-JP" altLang="en-US" sz="1400" dirty="0">
                  <a:latin typeface="HGPｺﾞｼｯｸM" pitchFamily="50" charset="-128"/>
                  <a:ea typeface="HGPｺﾞｼｯｸM" pitchFamily="50" charset="-128"/>
                </a:rPr>
                <a:t>　サービスレベル評価</a:t>
              </a:r>
              <a:endParaRPr kumimoji="1" lang="en-US" altLang="ja-JP" sz="1400" dirty="0">
                <a:latin typeface="HGPｺﾞｼｯｸM" pitchFamily="50" charset="-128"/>
                <a:ea typeface="HGPｺﾞｼｯｸM" pitchFamily="50" charset="-128"/>
              </a:endParaRPr>
            </a:p>
            <a:p>
              <a:pPr>
                <a:defRPr/>
              </a:pPr>
              <a:r>
                <a:rPr lang="ja-JP" altLang="en-US" sz="1050" dirty="0">
                  <a:latin typeface="HGPｺﾞｼｯｸM" pitchFamily="50" charset="-128"/>
                  <a:ea typeface="HGPｺﾞｼｯｸM" pitchFamily="50" charset="-128"/>
                </a:rPr>
                <a:t>　</a:t>
              </a:r>
              <a:r>
                <a:rPr lang="ja-JP" altLang="en-US" sz="1050" dirty="0">
                  <a:solidFill>
                    <a:srgbClr val="0033CC"/>
                  </a:solidFill>
                  <a:latin typeface="HGPｺﾞｼｯｸM" pitchFamily="50" charset="-128"/>
                  <a:ea typeface="HGPｺﾞｼｯｸM" pitchFamily="50" charset="-128"/>
                </a:rPr>
                <a:t>・</a:t>
              </a:r>
              <a:r>
                <a:rPr lang="en-US" altLang="ja-JP" sz="1050" dirty="0">
                  <a:solidFill>
                    <a:srgbClr val="0033CC"/>
                  </a:solidFill>
                  <a:latin typeface="HGPｺﾞｼｯｸM" pitchFamily="50" charset="-128"/>
                  <a:ea typeface="HGPｺﾞｼｯｸM" pitchFamily="50" charset="-128"/>
                </a:rPr>
                <a:t>SLA</a:t>
              </a:r>
              <a:r>
                <a:rPr lang="ja-JP" altLang="en-US" sz="1050" dirty="0">
                  <a:solidFill>
                    <a:srgbClr val="0033CC"/>
                  </a:solidFill>
                  <a:latin typeface="HGPｺﾞｼｯｸM" pitchFamily="50" charset="-128"/>
                  <a:ea typeface="HGPｺﾞｼｯｸM" pitchFamily="50" charset="-128"/>
                </a:rPr>
                <a:t>に基づく評価の定期的な実施</a:t>
              </a:r>
              <a:endParaRPr kumimoji="1" lang="ja-JP" altLang="en-US" sz="1050" dirty="0">
                <a:solidFill>
                  <a:srgbClr val="0033CC"/>
                </a:solidFill>
                <a:latin typeface="HGPｺﾞｼｯｸM" pitchFamily="50" charset="-128"/>
                <a:ea typeface="HGPｺﾞｼｯｸM" pitchFamily="50" charset="-128"/>
              </a:endParaRPr>
            </a:p>
          </p:txBody>
        </p:sp>
        <p:sp>
          <p:nvSpPr>
            <p:cNvPr id="78" name="テキスト ボックス 77"/>
            <p:cNvSpPr txBox="1"/>
            <p:nvPr/>
          </p:nvSpPr>
          <p:spPr bwMode="auto">
            <a:xfrm>
              <a:off x="5600700" y="4987736"/>
              <a:ext cx="3671888" cy="420764"/>
            </a:xfrm>
            <a:prstGeom prst="rect">
              <a:avLst/>
            </a:prstGeom>
            <a:solidFill>
              <a:schemeClr val="bg1"/>
            </a:solidFill>
            <a:ln>
              <a:solidFill>
                <a:schemeClr val="tx1">
                  <a:lumMod val="50000"/>
                  <a:lumOff val="50000"/>
                </a:schemeClr>
              </a:solidFill>
              <a:prstDash val="dash"/>
            </a:ln>
            <a:effectLst>
              <a:outerShdw blurRad="50800" dist="38100" dir="2700000" algn="tl" rotWithShape="0">
                <a:prstClr val="black">
                  <a:alpha val="40000"/>
                </a:prstClr>
              </a:outerShdw>
            </a:effectLst>
          </p:spPr>
          <p:txBody>
            <a:bodyPr tIns="18000" bIns="18000">
              <a:spAutoFit/>
            </a:bodyPr>
            <a:lstStyle/>
            <a:p>
              <a:pPr>
                <a:defRPr/>
              </a:pPr>
              <a:r>
                <a:rPr kumimoji="1" lang="en-US" altLang="ja-JP" sz="1400" dirty="0">
                  <a:latin typeface="HGPｺﾞｼｯｸM" pitchFamily="50" charset="-128"/>
                  <a:ea typeface="HGPｺﾞｼｯｸM" pitchFamily="50" charset="-128"/>
                </a:rPr>
                <a:t>4-2</a:t>
              </a:r>
              <a:r>
                <a:rPr kumimoji="1" lang="ja-JP" altLang="en-US" sz="1400" dirty="0">
                  <a:latin typeface="HGPｺﾞｼｯｸM" pitchFamily="50" charset="-128"/>
                  <a:ea typeface="HGPｺﾞｼｯｸM" pitchFamily="50" charset="-128"/>
                </a:rPr>
                <a:t>　法制度改正対応</a:t>
              </a:r>
              <a:endParaRPr kumimoji="1" lang="en-US" altLang="ja-JP" sz="1400" dirty="0">
                <a:latin typeface="HGPｺﾞｼｯｸM" pitchFamily="50" charset="-128"/>
                <a:ea typeface="HGPｺﾞｼｯｸM" pitchFamily="50" charset="-128"/>
              </a:endParaRPr>
            </a:p>
            <a:p>
              <a:pPr>
                <a:defRPr/>
              </a:pPr>
              <a:r>
                <a:rPr lang="ja-JP" altLang="en-US" sz="1050" dirty="0">
                  <a:latin typeface="HGPｺﾞｼｯｸM" pitchFamily="50" charset="-128"/>
                  <a:ea typeface="HGPｺﾞｼｯｸM" pitchFamily="50" charset="-128"/>
                </a:rPr>
                <a:t>　</a:t>
              </a:r>
              <a:r>
                <a:rPr lang="ja-JP" altLang="en-US" sz="1050" dirty="0">
                  <a:solidFill>
                    <a:srgbClr val="0033CC"/>
                  </a:solidFill>
                  <a:latin typeface="HGPｺﾞｼｯｸM" pitchFamily="50" charset="-128"/>
                  <a:ea typeface="HGPｺﾞｼｯｸM" pitchFamily="50" charset="-128"/>
                </a:rPr>
                <a:t>・機能強化／改修に係る適用評価、費用調整</a:t>
              </a:r>
              <a:endParaRPr kumimoji="1" lang="ja-JP" altLang="en-US" sz="1050" dirty="0">
                <a:solidFill>
                  <a:srgbClr val="0033CC"/>
                </a:solidFill>
                <a:latin typeface="HGPｺﾞｼｯｸM" pitchFamily="50" charset="-128"/>
                <a:ea typeface="HGPｺﾞｼｯｸM" pitchFamily="50" charset="-128"/>
              </a:endParaRPr>
            </a:p>
          </p:txBody>
        </p:sp>
        <p:sp>
          <p:nvSpPr>
            <p:cNvPr id="79" name="テキスト ボックス 78"/>
            <p:cNvSpPr txBox="1"/>
            <p:nvPr/>
          </p:nvSpPr>
          <p:spPr bwMode="auto">
            <a:xfrm>
              <a:off x="5600700" y="5546636"/>
              <a:ext cx="3671888" cy="420764"/>
            </a:xfrm>
            <a:prstGeom prst="rect">
              <a:avLst/>
            </a:prstGeom>
            <a:solidFill>
              <a:schemeClr val="bg1"/>
            </a:solidFill>
            <a:ln>
              <a:solidFill>
                <a:schemeClr val="tx1">
                  <a:lumMod val="50000"/>
                  <a:lumOff val="50000"/>
                </a:schemeClr>
              </a:solidFill>
              <a:prstDash val="dash"/>
            </a:ln>
            <a:effectLst>
              <a:outerShdw blurRad="50800" dist="38100" dir="2700000" algn="tl" rotWithShape="0">
                <a:prstClr val="black">
                  <a:alpha val="40000"/>
                </a:prstClr>
              </a:outerShdw>
            </a:effectLst>
          </p:spPr>
          <p:txBody>
            <a:bodyPr tIns="18000" bIns="18000">
              <a:spAutoFit/>
            </a:bodyPr>
            <a:lstStyle/>
            <a:p>
              <a:pPr>
                <a:defRPr/>
              </a:pPr>
              <a:r>
                <a:rPr kumimoji="1" lang="en-US" altLang="ja-JP" sz="1400" dirty="0">
                  <a:solidFill>
                    <a:sysClr val="windowText" lastClr="000000"/>
                  </a:solidFill>
                  <a:latin typeface="HGPｺﾞｼｯｸM" pitchFamily="50" charset="-128"/>
                  <a:ea typeface="HGPｺﾞｼｯｸM" pitchFamily="50" charset="-128"/>
                </a:rPr>
                <a:t>4-3</a:t>
              </a:r>
              <a:r>
                <a:rPr kumimoji="1" lang="ja-JP" altLang="en-US" sz="1400" dirty="0">
                  <a:solidFill>
                    <a:sysClr val="windowText" lastClr="000000"/>
                  </a:solidFill>
                  <a:latin typeface="HGPｺﾞｼｯｸM" pitchFamily="50" charset="-128"/>
                  <a:ea typeface="HGPｺﾞｼｯｸM" pitchFamily="50" charset="-128"/>
                </a:rPr>
                <a:t>　サービス継続・切替</a:t>
              </a:r>
              <a:endParaRPr kumimoji="1" lang="en-US" altLang="ja-JP" sz="1400" dirty="0">
                <a:solidFill>
                  <a:sysClr val="windowText" lastClr="000000"/>
                </a:solidFill>
                <a:latin typeface="HGPｺﾞｼｯｸM" pitchFamily="50" charset="-128"/>
                <a:ea typeface="HGPｺﾞｼｯｸM" pitchFamily="50" charset="-128"/>
              </a:endParaRPr>
            </a:p>
            <a:p>
              <a:pPr>
                <a:defRPr/>
              </a:pPr>
              <a:r>
                <a:rPr lang="ja-JP" altLang="en-US" sz="1050" dirty="0">
                  <a:latin typeface="HGPｺﾞｼｯｸM" pitchFamily="50" charset="-128"/>
                  <a:ea typeface="HGPｺﾞｼｯｸM" pitchFamily="50" charset="-128"/>
                </a:rPr>
                <a:t>　</a:t>
              </a:r>
              <a:r>
                <a:rPr lang="ja-JP" altLang="en-US" sz="1050" dirty="0">
                  <a:solidFill>
                    <a:srgbClr val="0033CC"/>
                  </a:solidFill>
                  <a:latin typeface="HGPｺﾞｼｯｸM" pitchFamily="50" charset="-128"/>
                  <a:ea typeface="HGPｺﾞｼｯｸM" pitchFamily="50" charset="-128"/>
                </a:rPr>
                <a:t>・サービス継続・切替の判断の実施</a:t>
              </a:r>
              <a:endParaRPr kumimoji="1" lang="ja-JP" altLang="en-US" sz="1050" dirty="0">
                <a:solidFill>
                  <a:srgbClr val="0033CC"/>
                </a:solidFill>
                <a:latin typeface="HGPｺﾞｼｯｸM" pitchFamily="50" charset="-128"/>
                <a:ea typeface="HGPｺﾞｼｯｸM" pitchFamily="50" charset="-128"/>
              </a:endParaRPr>
            </a:p>
          </p:txBody>
        </p:sp>
        <p:sp>
          <p:nvSpPr>
            <p:cNvPr id="80" name="正方形/長方形 79"/>
            <p:cNvSpPr/>
            <p:nvPr/>
          </p:nvSpPr>
          <p:spPr bwMode="auto">
            <a:xfrm>
              <a:off x="5737225" y="1642273"/>
              <a:ext cx="503238" cy="215939"/>
            </a:xfrm>
            <a:prstGeom prst="rect">
              <a:avLst/>
            </a:prstGeom>
            <a:solidFill>
              <a:schemeClr val="bg1"/>
            </a:solidFill>
            <a:ln w="19050">
              <a:solidFill>
                <a:schemeClr val="tx1">
                  <a:lumMod val="50000"/>
                  <a:lumOff val="50000"/>
                </a:schemeClr>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wrap="none" anchor="ctr"/>
            <a:lstStyle/>
            <a:p>
              <a:pPr algn="ctr">
                <a:defRPr/>
              </a:pPr>
              <a:endParaRPr lang="ja-JP" altLang="en-US" dirty="0">
                <a:solidFill>
                  <a:schemeClr val="tx1"/>
                </a:solidFill>
                <a:latin typeface="HGPｺﾞｼｯｸM" pitchFamily="50" charset="-128"/>
                <a:ea typeface="HGPｺﾞｼｯｸM" pitchFamily="50" charset="-128"/>
              </a:endParaRPr>
            </a:p>
          </p:txBody>
        </p:sp>
        <p:sp>
          <p:nvSpPr>
            <p:cNvPr id="6165" name="テキスト ボックス 176"/>
            <p:cNvSpPr txBox="1">
              <a:spLocks noChangeArrowheads="1"/>
            </p:cNvSpPr>
            <p:nvPr/>
          </p:nvSpPr>
          <p:spPr bwMode="auto">
            <a:xfrm>
              <a:off x="6240463" y="1628775"/>
              <a:ext cx="1031051" cy="261657"/>
            </a:xfrm>
            <a:prstGeom prst="rect">
              <a:avLst/>
            </a:prstGeom>
            <a:noFill/>
            <a:ln w="9525">
              <a:noFill/>
              <a:miter lim="800000"/>
              <a:headEnd/>
              <a:tailEnd/>
            </a:ln>
          </p:spPr>
          <p:txBody>
            <a:bodyPr wrap="none">
              <a:spAutoFit/>
            </a:bodyPr>
            <a:lstStyle/>
            <a:p>
              <a:r>
                <a:rPr kumimoji="1" lang="ja-JP" altLang="en-US" sz="1100" dirty="0">
                  <a:latin typeface="HGPｺﾞｼｯｸM" pitchFamily="50" charset="-128"/>
                  <a:ea typeface="HGPｺﾞｼｯｸM" pitchFamily="50" charset="-128"/>
                </a:rPr>
                <a:t>本研修の対象</a:t>
              </a:r>
            </a:p>
          </p:txBody>
        </p:sp>
        <p:sp>
          <p:nvSpPr>
            <p:cNvPr id="82" name="テキスト ボックス 81"/>
            <p:cNvSpPr txBox="1"/>
            <p:nvPr/>
          </p:nvSpPr>
          <p:spPr>
            <a:xfrm>
              <a:off x="1208088" y="1629571"/>
              <a:ext cx="3671887" cy="519205"/>
            </a:xfrm>
            <a:prstGeom prst="downArrowCallout">
              <a:avLst>
                <a:gd name="adj1" fmla="val 79572"/>
                <a:gd name="adj2" fmla="val 60682"/>
                <a:gd name="adj3" fmla="val 25000"/>
                <a:gd name="adj4" fmla="val 64977"/>
              </a:avLst>
            </a:prstGeom>
            <a:solidFill>
              <a:schemeClr val="bg1"/>
            </a:solidFill>
            <a:ln>
              <a:solidFill>
                <a:schemeClr val="tx1">
                  <a:lumMod val="50000"/>
                  <a:lumOff val="50000"/>
                </a:schemeClr>
              </a:solidFill>
            </a:ln>
            <a:effectLst>
              <a:outerShdw blurRad="50800" dist="38100" dir="2700000" algn="tl" rotWithShape="0">
                <a:prstClr val="black">
                  <a:alpha val="40000"/>
                </a:prstClr>
              </a:outerShdw>
            </a:effectLst>
          </p:spPr>
          <p:txBody>
            <a:bodyPr>
              <a:spAutoFit/>
            </a:bodyPr>
            <a:lstStyle/>
            <a:p>
              <a:pPr algn="ctr">
                <a:defRPr/>
              </a:pPr>
              <a:r>
                <a:rPr kumimoji="1" lang="en-US" altLang="ja-JP" sz="1600" dirty="0">
                  <a:latin typeface="HGPｺﾞｼｯｸM" pitchFamily="50" charset="-128"/>
                  <a:ea typeface="HGPｺﾞｼｯｸM" pitchFamily="50" charset="-128"/>
                </a:rPr>
                <a:t>Phase 0</a:t>
              </a:r>
              <a:r>
                <a:rPr kumimoji="1" lang="ja-JP" altLang="en-US" sz="1600" dirty="0">
                  <a:latin typeface="HGPｺﾞｼｯｸM" pitchFamily="50" charset="-128"/>
                  <a:ea typeface="HGPｺﾞｼｯｸM" pitchFamily="50" charset="-128"/>
                </a:rPr>
                <a:t>　</a:t>
              </a:r>
              <a:r>
                <a:rPr lang="ja-JP" altLang="en-US" sz="1600" dirty="0">
                  <a:latin typeface="HGPｺﾞｼｯｸM" pitchFamily="50" charset="-128"/>
                  <a:ea typeface="HGPｺﾞｼｯｸM" pitchFamily="50" charset="-128"/>
                </a:rPr>
                <a:t>事前検討</a:t>
              </a:r>
              <a:endParaRPr kumimoji="1" lang="en-US" altLang="ja-JP" sz="1600" dirty="0">
                <a:latin typeface="HGPｺﾞｼｯｸM" pitchFamily="50" charset="-128"/>
                <a:ea typeface="HGPｺﾞｼｯｸM" pitchFamily="50" charset="-128"/>
              </a:endParaRPr>
            </a:p>
          </p:txBody>
        </p:sp>
        <p:sp>
          <p:nvSpPr>
            <p:cNvPr id="83" name="ホームベース 82"/>
            <p:cNvSpPr/>
            <p:nvPr/>
          </p:nvSpPr>
          <p:spPr bwMode="auto">
            <a:xfrm rot="5400000">
              <a:off x="106215" y="2723597"/>
              <a:ext cx="1643357" cy="477838"/>
            </a:xfrm>
            <a:prstGeom prst="homePlate">
              <a:avLst>
                <a:gd name="adj" fmla="val 30952"/>
              </a:avLst>
            </a:prstGeom>
            <a:solidFill>
              <a:srgbClr val="99CCFF"/>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dirty="0">
                <a:latin typeface="HGPｺﾞｼｯｸM" pitchFamily="50" charset="-128"/>
                <a:ea typeface="HGPｺﾞｼｯｸM" pitchFamily="50" charset="-128"/>
              </a:endParaRPr>
            </a:p>
          </p:txBody>
        </p:sp>
        <p:sp>
          <p:nvSpPr>
            <p:cNvPr id="84" name="ホームベース 83"/>
            <p:cNvSpPr/>
            <p:nvPr/>
          </p:nvSpPr>
          <p:spPr bwMode="auto">
            <a:xfrm rot="5400000">
              <a:off x="-178793" y="4704359"/>
              <a:ext cx="2211784" cy="476250"/>
            </a:xfrm>
            <a:prstGeom prst="homePlate">
              <a:avLst>
                <a:gd name="adj" fmla="val 30860"/>
              </a:avLst>
            </a:prstGeom>
            <a:solidFill>
              <a:srgbClr val="FFCCFF"/>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dirty="0">
                <a:latin typeface="HGPｺﾞｼｯｸM" pitchFamily="50" charset="-128"/>
                <a:ea typeface="HGPｺﾞｼｯｸM" pitchFamily="50" charset="-128"/>
              </a:endParaRPr>
            </a:p>
          </p:txBody>
        </p:sp>
        <p:sp>
          <p:nvSpPr>
            <p:cNvPr id="85" name="ホームベース 84"/>
            <p:cNvSpPr/>
            <p:nvPr/>
          </p:nvSpPr>
          <p:spPr bwMode="auto">
            <a:xfrm rot="5400000">
              <a:off x="4478986" y="4986984"/>
              <a:ext cx="1621129" cy="479425"/>
            </a:xfrm>
            <a:prstGeom prst="homePlate">
              <a:avLst>
                <a:gd name="adj" fmla="val 27143"/>
              </a:avLst>
            </a:prstGeom>
            <a:solidFill>
              <a:srgbClr val="99FF66"/>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dirty="0">
                <a:latin typeface="HGPｺﾞｼｯｸM" pitchFamily="50" charset="-128"/>
                <a:ea typeface="HGPｺﾞｼｯｸM" pitchFamily="50" charset="-128"/>
              </a:endParaRPr>
            </a:p>
          </p:txBody>
        </p:sp>
        <p:sp>
          <p:nvSpPr>
            <p:cNvPr id="86" name="ホームベース 85"/>
            <p:cNvSpPr/>
            <p:nvPr/>
          </p:nvSpPr>
          <p:spPr bwMode="auto">
            <a:xfrm rot="5400000">
              <a:off x="4513122" y="3296787"/>
              <a:ext cx="1575083" cy="479425"/>
            </a:xfrm>
            <a:prstGeom prst="homePlate">
              <a:avLst>
                <a:gd name="adj" fmla="val 30952"/>
              </a:avLst>
            </a:prstGeom>
            <a:solidFill>
              <a:srgbClr val="FFCC66"/>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dirty="0">
                <a:latin typeface="HGPｺﾞｼｯｸM" pitchFamily="50" charset="-128"/>
                <a:ea typeface="HGPｺﾞｼｯｸM" pitchFamily="50" charset="-128"/>
              </a:endParaRPr>
            </a:p>
          </p:txBody>
        </p:sp>
        <p:sp>
          <p:nvSpPr>
            <p:cNvPr id="87" name="テキスト ボックス 86"/>
            <p:cNvSpPr txBox="1"/>
            <p:nvPr/>
          </p:nvSpPr>
          <p:spPr bwMode="auto">
            <a:xfrm rot="16200000">
              <a:off x="249909" y="2690828"/>
              <a:ext cx="1357557" cy="438582"/>
            </a:xfrm>
            <a:prstGeom prst="rect">
              <a:avLst/>
            </a:prstGeom>
            <a:noFill/>
          </p:spPr>
          <p:txBody>
            <a:bodyPr>
              <a:spAutoFit/>
            </a:bodyPr>
            <a:lstStyle/>
            <a:p>
              <a:pPr>
                <a:defRPr/>
              </a:pPr>
              <a:r>
                <a:rPr kumimoji="1" lang="en-US" altLang="ja-JP" sz="1050" dirty="0">
                  <a:latin typeface="HGPｺﾞｼｯｸM" pitchFamily="50" charset="-128"/>
                  <a:ea typeface="HGPｺﾞｼｯｸM" pitchFamily="50" charset="-128"/>
                </a:rPr>
                <a:t>Phase</a:t>
              </a:r>
              <a:r>
                <a:rPr lang="ja-JP" altLang="en-US" sz="1050" dirty="0">
                  <a:latin typeface="HGPｺﾞｼｯｸM" pitchFamily="50" charset="-128"/>
                  <a:ea typeface="HGPｺﾞｼｯｸM" pitchFamily="50" charset="-128"/>
                </a:rPr>
                <a:t> </a:t>
              </a:r>
              <a:r>
                <a:rPr kumimoji="1" lang="en-US" altLang="ja-JP" sz="1050" dirty="0">
                  <a:latin typeface="HGPｺﾞｼｯｸM" pitchFamily="50" charset="-128"/>
                  <a:ea typeface="HGPｺﾞｼｯｸM" pitchFamily="50" charset="-128"/>
                </a:rPr>
                <a:t>1</a:t>
              </a:r>
            </a:p>
            <a:p>
              <a:pPr>
                <a:defRPr/>
              </a:pPr>
              <a:r>
                <a:rPr kumimoji="1" lang="ja-JP" altLang="en-US" sz="1200" dirty="0">
                  <a:latin typeface="HGPｺﾞｼｯｸM" pitchFamily="50" charset="-128"/>
                  <a:ea typeface="HGPｺﾞｼｯｸM" pitchFamily="50" charset="-128"/>
                </a:rPr>
                <a:t>計画立案</a:t>
              </a:r>
            </a:p>
          </p:txBody>
        </p:sp>
        <p:sp>
          <p:nvSpPr>
            <p:cNvPr id="88" name="テキスト ボックス 87"/>
            <p:cNvSpPr txBox="1"/>
            <p:nvPr/>
          </p:nvSpPr>
          <p:spPr bwMode="auto">
            <a:xfrm rot="16200000">
              <a:off x="215772" y="4974856"/>
              <a:ext cx="1422655" cy="438582"/>
            </a:xfrm>
            <a:prstGeom prst="rect">
              <a:avLst/>
            </a:prstGeom>
            <a:noFill/>
          </p:spPr>
          <p:txBody>
            <a:bodyPr>
              <a:spAutoFit/>
            </a:bodyPr>
            <a:lstStyle/>
            <a:p>
              <a:pPr>
                <a:defRPr/>
              </a:pPr>
              <a:r>
                <a:rPr kumimoji="1" lang="en-US" altLang="ja-JP" sz="1050" dirty="0">
                  <a:latin typeface="HGPｺﾞｼｯｸM" pitchFamily="50" charset="-128"/>
                  <a:ea typeface="HGPｺﾞｼｯｸM" pitchFamily="50" charset="-128"/>
                </a:rPr>
                <a:t>Phase</a:t>
              </a:r>
              <a:r>
                <a:rPr lang="ja-JP" altLang="en-US" sz="1050" dirty="0">
                  <a:latin typeface="HGPｺﾞｼｯｸM" pitchFamily="50" charset="-128"/>
                  <a:ea typeface="HGPｺﾞｼｯｸM" pitchFamily="50" charset="-128"/>
                </a:rPr>
                <a:t> </a:t>
              </a:r>
              <a:r>
                <a:rPr lang="en-US" altLang="ja-JP" sz="1050" dirty="0">
                  <a:latin typeface="HGPｺﾞｼｯｸM" pitchFamily="50" charset="-128"/>
                  <a:ea typeface="HGPｺﾞｼｯｸM" pitchFamily="50" charset="-128"/>
                </a:rPr>
                <a:t>2</a:t>
              </a:r>
            </a:p>
            <a:p>
              <a:pPr>
                <a:defRPr/>
              </a:pPr>
              <a:r>
                <a:rPr kumimoji="1" lang="ja-JP" altLang="en-US" sz="1200" dirty="0">
                  <a:latin typeface="HGPｺﾞｼｯｸM" pitchFamily="50" charset="-128"/>
                  <a:ea typeface="HGPｺﾞｼｯｸM" pitchFamily="50" charset="-128"/>
                </a:rPr>
                <a:t>仕様検討・調達</a:t>
              </a:r>
            </a:p>
          </p:txBody>
        </p:sp>
        <p:sp>
          <p:nvSpPr>
            <p:cNvPr id="89" name="テキスト ボックス 88"/>
            <p:cNvSpPr txBox="1"/>
            <p:nvPr/>
          </p:nvSpPr>
          <p:spPr bwMode="auto">
            <a:xfrm rot="16200000">
              <a:off x="4613150" y="3249729"/>
              <a:ext cx="1392487" cy="438582"/>
            </a:xfrm>
            <a:prstGeom prst="rect">
              <a:avLst/>
            </a:prstGeom>
            <a:noFill/>
          </p:spPr>
          <p:txBody>
            <a:bodyPr>
              <a:spAutoFit/>
            </a:bodyPr>
            <a:lstStyle/>
            <a:p>
              <a:pPr>
                <a:defRPr/>
              </a:pPr>
              <a:r>
                <a:rPr kumimoji="1" lang="en-US" altLang="ja-JP" sz="1050" dirty="0">
                  <a:latin typeface="HGPｺﾞｼｯｸM" pitchFamily="50" charset="-128"/>
                  <a:ea typeface="HGPｺﾞｼｯｸM" pitchFamily="50" charset="-128"/>
                </a:rPr>
                <a:t>Phase</a:t>
              </a:r>
              <a:r>
                <a:rPr lang="ja-JP" altLang="en-US" sz="1050" dirty="0">
                  <a:latin typeface="HGPｺﾞｼｯｸM" pitchFamily="50" charset="-128"/>
                  <a:ea typeface="HGPｺﾞｼｯｸM" pitchFamily="50" charset="-128"/>
                </a:rPr>
                <a:t> </a:t>
              </a:r>
              <a:r>
                <a:rPr lang="en-US" altLang="ja-JP" sz="1050" dirty="0">
                  <a:latin typeface="HGPｺﾞｼｯｸM" pitchFamily="50" charset="-128"/>
                  <a:ea typeface="HGPｺﾞｼｯｸM" pitchFamily="50" charset="-128"/>
                </a:rPr>
                <a:t>3</a:t>
              </a:r>
            </a:p>
            <a:p>
              <a:pPr>
                <a:defRPr/>
              </a:pPr>
              <a:r>
                <a:rPr kumimoji="1" lang="ja-JP" altLang="en-US" sz="1200" dirty="0">
                  <a:latin typeface="HGPｺﾞｼｯｸM" pitchFamily="50" charset="-128"/>
                  <a:ea typeface="HGPｺﾞｼｯｸM" pitchFamily="50" charset="-128"/>
                </a:rPr>
                <a:t>導入・移行</a:t>
              </a:r>
            </a:p>
          </p:txBody>
        </p:sp>
        <p:sp>
          <p:nvSpPr>
            <p:cNvPr id="90" name="テキスト ボックス 89"/>
            <p:cNvSpPr txBox="1"/>
            <p:nvPr/>
          </p:nvSpPr>
          <p:spPr bwMode="auto">
            <a:xfrm rot="16200000">
              <a:off x="4560755" y="4947865"/>
              <a:ext cx="1476640" cy="438582"/>
            </a:xfrm>
            <a:prstGeom prst="rect">
              <a:avLst/>
            </a:prstGeom>
            <a:noFill/>
          </p:spPr>
          <p:txBody>
            <a:bodyPr>
              <a:spAutoFit/>
            </a:bodyPr>
            <a:lstStyle/>
            <a:p>
              <a:pPr>
                <a:defRPr/>
              </a:pPr>
              <a:r>
                <a:rPr kumimoji="1" lang="en-US" altLang="ja-JP" sz="1050" dirty="0">
                  <a:latin typeface="HGPｺﾞｼｯｸM" pitchFamily="50" charset="-128"/>
                  <a:ea typeface="HGPｺﾞｼｯｸM" pitchFamily="50" charset="-128"/>
                </a:rPr>
                <a:t>Phase</a:t>
              </a:r>
              <a:r>
                <a:rPr lang="ja-JP" altLang="en-US" sz="1050" dirty="0">
                  <a:latin typeface="HGPｺﾞｼｯｸM" pitchFamily="50" charset="-128"/>
                  <a:ea typeface="HGPｺﾞｼｯｸM" pitchFamily="50" charset="-128"/>
                </a:rPr>
                <a:t> </a:t>
              </a:r>
              <a:r>
                <a:rPr lang="en-US" altLang="ja-JP" sz="1050" dirty="0">
                  <a:latin typeface="HGPｺﾞｼｯｸM" pitchFamily="50" charset="-128"/>
                  <a:ea typeface="HGPｺﾞｼｯｸM" pitchFamily="50" charset="-128"/>
                </a:rPr>
                <a:t>4</a:t>
              </a:r>
            </a:p>
            <a:p>
              <a:pPr>
                <a:defRPr/>
              </a:pPr>
              <a:r>
                <a:rPr kumimoji="1" lang="ja-JP" altLang="en-US" sz="1200" dirty="0">
                  <a:latin typeface="HGPｺﾞｼｯｸM" pitchFamily="50" charset="-128"/>
                  <a:ea typeface="HGPｺﾞｼｯｸM" pitchFamily="50" charset="-128"/>
                </a:rPr>
                <a:t>運用</a:t>
              </a:r>
            </a:p>
          </p:txBody>
        </p:sp>
        <p:sp>
          <p:nvSpPr>
            <p:cNvPr id="91" name="ホームベース 90"/>
            <p:cNvSpPr/>
            <p:nvPr/>
          </p:nvSpPr>
          <p:spPr bwMode="auto">
            <a:xfrm rot="5400000">
              <a:off x="4994219" y="2126590"/>
              <a:ext cx="628763" cy="476250"/>
            </a:xfrm>
            <a:prstGeom prst="homePlate">
              <a:avLst>
                <a:gd name="adj" fmla="val 30860"/>
              </a:avLst>
            </a:prstGeom>
            <a:solidFill>
              <a:srgbClr val="FFCCFF"/>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dirty="0">
                <a:latin typeface="HGPｺﾞｼｯｸM" pitchFamily="50" charset="-128"/>
                <a:ea typeface="HGPｺﾞｼｯｸM" pitchFamily="50" charset="-128"/>
              </a:endParaRPr>
            </a:p>
          </p:txBody>
        </p:sp>
        <p:sp>
          <p:nvSpPr>
            <p:cNvPr id="92" name="テキスト ボックス 91"/>
            <p:cNvSpPr txBox="1"/>
            <p:nvPr/>
          </p:nvSpPr>
          <p:spPr bwMode="auto">
            <a:xfrm rot="16200000">
              <a:off x="4937059" y="2180717"/>
              <a:ext cx="743083" cy="161583"/>
            </a:xfrm>
            <a:prstGeom prst="rect">
              <a:avLst/>
            </a:prstGeom>
            <a:noFill/>
          </p:spPr>
          <p:txBody>
            <a:bodyPr lIns="90000" tIns="0" bIns="0">
              <a:spAutoFit/>
            </a:bodyPr>
            <a:lstStyle/>
            <a:p>
              <a:pPr>
                <a:defRPr/>
              </a:pPr>
              <a:r>
                <a:rPr kumimoji="1" lang="en-US" altLang="ja-JP" sz="1050" dirty="0">
                  <a:latin typeface="HGPｺﾞｼｯｸM" pitchFamily="50" charset="-128"/>
                  <a:ea typeface="HGPｺﾞｼｯｸM" pitchFamily="50" charset="-128"/>
                </a:rPr>
                <a:t>Phase</a:t>
              </a:r>
              <a:r>
                <a:rPr lang="en-US" altLang="ja-JP" sz="1050" dirty="0">
                  <a:latin typeface="HGPｺﾞｼｯｸM" pitchFamily="50" charset="-128"/>
                  <a:ea typeface="HGPｺﾞｼｯｸM" pitchFamily="50" charset="-128"/>
                </a:rPr>
                <a:t>2</a:t>
              </a:r>
              <a:endParaRPr kumimoji="1" lang="ja-JP" altLang="en-US" sz="1200" dirty="0">
                <a:latin typeface="HGPｺﾞｼｯｸM" pitchFamily="50" charset="-128"/>
                <a:ea typeface="HGPｺﾞｼｯｸM" pitchFamily="50" charset="-128"/>
              </a:endParaRPr>
            </a:p>
          </p:txBody>
        </p:sp>
        <p:sp>
          <p:nvSpPr>
            <p:cNvPr id="93" name="正方形/長方形 92"/>
            <p:cNvSpPr/>
            <p:nvPr/>
          </p:nvSpPr>
          <p:spPr bwMode="auto">
            <a:xfrm>
              <a:off x="7407275" y="1642273"/>
              <a:ext cx="503238" cy="215939"/>
            </a:xfrm>
            <a:prstGeom prst="rect">
              <a:avLst/>
            </a:prstGeom>
            <a:solidFill>
              <a:schemeClr val="bg1"/>
            </a:solidFill>
            <a:ln>
              <a:solidFill>
                <a:schemeClr val="tx1">
                  <a:lumMod val="50000"/>
                  <a:lumOff val="50000"/>
                </a:schemeClr>
              </a:solidFill>
              <a:prstDash val="dash"/>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wrap="none" anchor="ctr"/>
            <a:lstStyle/>
            <a:p>
              <a:pPr algn="ctr">
                <a:defRPr/>
              </a:pPr>
              <a:endParaRPr lang="ja-JP" altLang="en-US" dirty="0">
                <a:solidFill>
                  <a:schemeClr val="tx1"/>
                </a:solidFill>
                <a:latin typeface="HGPｺﾞｼｯｸM" pitchFamily="50" charset="-128"/>
                <a:ea typeface="HGPｺﾞｼｯｸM" pitchFamily="50" charset="-128"/>
              </a:endParaRPr>
            </a:p>
          </p:txBody>
        </p:sp>
        <p:sp>
          <p:nvSpPr>
            <p:cNvPr id="6178" name="テキスト ボックス 176"/>
            <p:cNvSpPr txBox="1">
              <a:spLocks noChangeArrowheads="1"/>
            </p:cNvSpPr>
            <p:nvPr/>
          </p:nvSpPr>
          <p:spPr bwMode="auto">
            <a:xfrm>
              <a:off x="7957889" y="1620044"/>
              <a:ext cx="1172116" cy="261657"/>
            </a:xfrm>
            <a:prstGeom prst="rect">
              <a:avLst/>
            </a:prstGeom>
            <a:noFill/>
            <a:ln w="9525">
              <a:noFill/>
              <a:miter lim="800000"/>
              <a:headEnd/>
              <a:tailEnd/>
            </a:ln>
          </p:spPr>
          <p:txBody>
            <a:bodyPr wrap="none">
              <a:spAutoFit/>
            </a:bodyPr>
            <a:lstStyle/>
            <a:p>
              <a:r>
                <a:rPr kumimoji="1" lang="ja-JP" altLang="en-US" sz="1100" dirty="0">
                  <a:latin typeface="HGPｺﾞｼｯｸM" pitchFamily="50" charset="-128"/>
                  <a:ea typeface="HGPｺﾞｼｯｸM" pitchFamily="50" charset="-128"/>
                </a:rPr>
                <a:t>本研修の対象外</a:t>
              </a:r>
            </a:p>
          </p:txBody>
        </p:sp>
        <p:sp>
          <p:nvSpPr>
            <p:cNvPr id="95" name="上下矢印 94"/>
            <p:cNvSpPr/>
            <p:nvPr/>
          </p:nvSpPr>
          <p:spPr bwMode="auto">
            <a:xfrm>
              <a:off x="8840788" y="2748959"/>
              <a:ext cx="431800" cy="1527449"/>
            </a:xfrm>
            <a:prstGeom prst="upDownArrow">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a:lstStyle/>
            <a:p>
              <a:pPr>
                <a:defRPr/>
              </a:pPr>
              <a:endParaRPr lang="ja-JP" altLang="en-US" dirty="0">
                <a:solidFill>
                  <a:schemeClr val="tx1"/>
                </a:solidFill>
                <a:latin typeface="HGPｺﾞｼｯｸM" pitchFamily="50" charset="-128"/>
                <a:ea typeface="HGPｺﾞｼｯｸM" pitchFamily="50" charset="-128"/>
              </a:endParaRPr>
            </a:p>
          </p:txBody>
        </p:sp>
        <p:sp>
          <p:nvSpPr>
            <p:cNvPr id="6180" name="テキスト ボックス 176"/>
            <p:cNvSpPr txBox="1">
              <a:spLocks noChangeArrowheads="1"/>
            </p:cNvSpPr>
            <p:nvPr/>
          </p:nvSpPr>
          <p:spPr bwMode="auto">
            <a:xfrm>
              <a:off x="8912910" y="2862263"/>
              <a:ext cx="323165" cy="1265958"/>
            </a:xfrm>
            <a:prstGeom prst="rect">
              <a:avLst/>
            </a:prstGeom>
            <a:noFill/>
            <a:ln w="9525">
              <a:noFill/>
              <a:miter lim="800000"/>
              <a:headEnd/>
              <a:tailEnd/>
            </a:ln>
          </p:spPr>
          <p:txBody>
            <a:bodyPr vert="eaVert" wrap="none">
              <a:spAutoFit/>
            </a:bodyPr>
            <a:lstStyle/>
            <a:p>
              <a:r>
                <a:rPr kumimoji="1" lang="ja-JP" altLang="en-US" sz="900" dirty="0">
                  <a:latin typeface="HGPｺﾞｼｯｸM" pitchFamily="50" charset="-128"/>
                  <a:ea typeface="HGPｺﾞｼｯｸM" pitchFamily="50" charset="-128"/>
                </a:rPr>
                <a:t>ベンダ等に依頼する範囲</a:t>
              </a:r>
            </a:p>
          </p:txBody>
        </p:sp>
      </p:grpSp>
      <p:sp>
        <p:nvSpPr>
          <p:cNvPr id="50" name="スライド番号プレースホルダ 49"/>
          <p:cNvSpPr>
            <a:spLocks noGrp="1"/>
          </p:cNvSpPr>
          <p:nvPr>
            <p:ph type="sldNum" sz="quarter" idx="12"/>
          </p:nvPr>
        </p:nvSpPr>
        <p:spPr/>
        <p:txBody>
          <a:bodyPr/>
          <a:lstStyle/>
          <a:p>
            <a:pPr>
              <a:defRPr/>
            </a:pPr>
            <a:fld id="{C5A5DCCC-60C4-4C08-B159-F939504C762C}" type="slidenum">
              <a:rPr lang="ja-JP" altLang="en-US" smtClean="0"/>
              <a:pPr>
                <a:defRPr/>
              </a:pPr>
              <a:t>3</a:t>
            </a:fld>
            <a:endParaRPr lang="en-US" altLang="ja-JP"/>
          </a:p>
        </p:txBody>
      </p:sp>
      <p:sp>
        <p:nvSpPr>
          <p:cNvPr id="51" name="フッター プレースホルダ 50"/>
          <p:cNvSpPr>
            <a:spLocks noGrp="1"/>
          </p:cNvSpPr>
          <p:nvPr>
            <p:ph type="ftr" sz="quarter" idx="11"/>
          </p:nvPr>
        </p:nvSpPr>
        <p:spPr/>
        <p:txBody>
          <a:bodyPr/>
          <a:lstStyle/>
          <a:p>
            <a:pPr>
              <a:defRPr/>
            </a:pPr>
            <a:r>
              <a:rPr lang="en-US" altLang="ja-JP" dirty="0" smtClean="0"/>
              <a:t>4-1 </a:t>
            </a:r>
            <a:r>
              <a:rPr lang="ja-JP" altLang="en-US" dirty="0" smtClean="0"/>
              <a:t>住民視点の行政サービス提供に向けた業務分析手法</a:t>
            </a:r>
            <a:endParaRPr lang="en-US" altLang="ja-JP"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角丸四角形 14"/>
          <p:cNvSpPr/>
          <p:nvPr/>
        </p:nvSpPr>
        <p:spPr bwMode="auto">
          <a:xfrm>
            <a:off x="488505" y="1484784"/>
            <a:ext cx="3816424" cy="504056"/>
          </a:xfrm>
          <a:prstGeom prst="roundRect">
            <a:avLst/>
          </a:pr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ja-JP" altLang="en-US" sz="1800" b="0" i="0" u="none" strike="noStrike" cap="none" normalizeH="0" baseline="0" dirty="0" smtClean="0">
                <a:ln>
                  <a:noFill/>
                </a:ln>
                <a:solidFill>
                  <a:schemeClr val="bg1"/>
                </a:solidFill>
                <a:effectLst/>
                <a:latin typeface="HGPｺﾞｼｯｸM" pitchFamily="50" charset="-128"/>
                <a:ea typeface="HGPｺﾞｼｯｸM" pitchFamily="50" charset="-128"/>
              </a:rPr>
              <a:t>リスク評価の実施</a:t>
            </a:r>
            <a:endParaRPr kumimoji="0" lang="en-US" altLang="ja-JP" sz="1800" b="0" i="0" u="none" strike="noStrike" cap="none" normalizeH="0" baseline="0" dirty="0" smtClean="0">
              <a:ln>
                <a:noFill/>
              </a:ln>
              <a:solidFill>
                <a:schemeClr val="bg1"/>
              </a:solidFill>
              <a:effectLst/>
              <a:latin typeface="HGPｺﾞｼｯｸM" pitchFamily="50" charset="-128"/>
              <a:ea typeface="HGPｺﾞｼｯｸM" pitchFamily="50" charset="-128"/>
            </a:endParaRPr>
          </a:p>
        </p:txBody>
      </p:sp>
      <p:pic>
        <p:nvPicPr>
          <p:cNvPr id="3074" name="Picture 2"/>
          <p:cNvPicPr>
            <a:picLocks noChangeAspect="1" noChangeArrowheads="1"/>
          </p:cNvPicPr>
          <p:nvPr/>
        </p:nvPicPr>
        <p:blipFill>
          <a:blip r:embed="rId3" cstate="print"/>
          <a:srcRect b="32277"/>
          <a:stretch>
            <a:fillRect/>
          </a:stretch>
        </p:blipFill>
        <p:spPr bwMode="auto">
          <a:xfrm>
            <a:off x="704529" y="2132856"/>
            <a:ext cx="8813453" cy="2952328"/>
          </a:xfrm>
          <a:prstGeom prst="rect">
            <a:avLst/>
          </a:prstGeom>
          <a:noFill/>
          <a:ln w="9525">
            <a:noFill/>
            <a:miter lim="800000"/>
            <a:headEnd/>
            <a:tailEnd/>
          </a:ln>
          <a:effectLst/>
        </p:spPr>
      </p:pic>
      <p:sp>
        <p:nvSpPr>
          <p:cNvPr id="13" name="右中かっこ 12"/>
          <p:cNvSpPr/>
          <p:nvPr/>
        </p:nvSpPr>
        <p:spPr bwMode="auto">
          <a:xfrm rot="5400000">
            <a:off x="2712976" y="4141304"/>
            <a:ext cx="288032" cy="2031777"/>
          </a:xfrm>
          <a:prstGeom prst="rightBrace">
            <a:avLst/>
          </a:prstGeom>
          <a:no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14" name="右中かっこ 13"/>
          <p:cNvSpPr/>
          <p:nvPr/>
        </p:nvSpPr>
        <p:spPr bwMode="auto">
          <a:xfrm rot="5400000">
            <a:off x="1028564" y="4617132"/>
            <a:ext cx="432048" cy="1080120"/>
          </a:xfrm>
          <a:prstGeom prst="rightBrace">
            <a:avLst/>
          </a:prstGeom>
          <a:no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16" name="テキスト ボックス 15"/>
          <p:cNvSpPr txBox="1"/>
          <p:nvPr/>
        </p:nvSpPr>
        <p:spPr>
          <a:xfrm>
            <a:off x="881064" y="5373217"/>
            <a:ext cx="615553" cy="184666"/>
          </a:xfrm>
          <a:prstGeom prst="rect">
            <a:avLst/>
          </a:prstGeom>
        </p:spPr>
        <p:style>
          <a:lnRef idx="2">
            <a:schemeClr val="accent6"/>
          </a:lnRef>
          <a:fillRef idx="1">
            <a:schemeClr val="lt1"/>
          </a:fillRef>
          <a:effectRef idx="0">
            <a:schemeClr val="accent6"/>
          </a:effectRef>
          <a:fontRef idx="minor">
            <a:schemeClr val="dk1"/>
          </a:fontRef>
        </p:style>
        <p:txBody>
          <a:bodyPr wrap="none" lIns="0" tIns="0" rIns="0" bIns="0" rtlCol="0">
            <a:spAutoFit/>
          </a:bodyPr>
          <a:lstStyle/>
          <a:p>
            <a:r>
              <a:rPr kumimoji="1" lang="ja-JP" altLang="en-US" sz="1200" dirty="0" smtClean="0">
                <a:latin typeface="HGPｺﾞｼｯｸM" pitchFamily="50" charset="-128"/>
                <a:ea typeface="HGPｺﾞｼｯｸM" pitchFamily="50" charset="-128"/>
              </a:rPr>
              <a:t>情報資産</a:t>
            </a:r>
          </a:p>
        </p:txBody>
      </p:sp>
      <p:sp>
        <p:nvSpPr>
          <p:cNvPr id="23" name="テキスト ボックス 22"/>
          <p:cNvSpPr txBox="1"/>
          <p:nvPr/>
        </p:nvSpPr>
        <p:spPr>
          <a:xfrm>
            <a:off x="2648745" y="5373216"/>
            <a:ext cx="461665" cy="184666"/>
          </a:xfrm>
          <a:prstGeom prst="rect">
            <a:avLst/>
          </a:prstGeom>
        </p:spPr>
        <p:style>
          <a:lnRef idx="2">
            <a:schemeClr val="accent6"/>
          </a:lnRef>
          <a:fillRef idx="1">
            <a:schemeClr val="lt1"/>
          </a:fillRef>
          <a:effectRef idx="0">
            <a:schemeClr val="accent6"/>
          </a:effectRef>
          <a:fontRef idx="minor">
            <a:schemeClr val="dk1"/>
          </a:fontRef>
        </p:style>
        <p:txBody>
          <a:bodyPr wrap="none" lIns="0" tIns="0" rIns="0" bIns="0" rtlCol="0">
            <a:spAutoFit/>
          </a:bodyPr>
          <a:lstStyle/>
          <a:p>
            <a:r>
              <a:rPr kumimoji="1" lang="ja-JP" altLang="en-US" sz="1200" dirty="0" smtClean="0">
                <a:latin typeface="HGPｺﾞｼｯｸM" pitchFamily="50" charset="-128"/>
                <a:ea typeface="HGPｺﾞｼｯｸM" pitchFamily="50" charset="-128"/>
              </a:rPr>
              <a:t>脆弱性</a:t>
            </a:r>
          </a:p>
        </p:txBody>
      </p:sp>
      <p:sp>
        <p:nvSpPr>
          <p:cNvPr id="24" name="右中かっこ 23"/>
          <p:cNvSpPr/>
          <p:nvPr/>
        </p:nvSpPr>
        <p:spPr bwMode="auto">
          <a:xfrm rot="5400000">
            <a:off x="6861212" y="4617132"/>
            <a:ext cx="432048" cy="1224136"/>
          </a:xfrm>
          <a:prstGeom prst="rightBrace">
            <a:avLst/>
          </a:prstGeom>
          <a:no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25" name="テキスト ボックス 24"/>
          <p:cNvSpPr txBox="1"/>
          <p:nvPr/>
        </p:nvSpPr>
        <p:spPr>
          <a:xfrm>
            <a:off x="6969225" y="5373216"/>
            <a:ext cx="307777" cy="184666"/>
          </a:xfrm>
          <a:prstGeom prst="rect">
            <a:avLst/>
          </a:prstGeom>
        </p:spPr>
        <p:style>
          <a:lnRef idx="2">
            <a:schemeClr val="accent6"/>
          </a:lnRef>
          <a:fillRef idx="1">
            <a:schemeClr val="lt1"/>
          </a:fillRef>
          <a:effectRef idx="0">
            <a:schemeClr val="accent6"/>
          </a:effectRef>
          <a:fontRef idx="minor">
            <a:schemeClr val="dk1"/>
          </a:fontRef>
        </p:style>
        <p:txBody>
          <a:bodyPr wrap="none" lIns="0" tIns="0" rIns="0" bIns="0" rtlCol="0">
            <a:spAutoFit/>
          </a:bodyPr>
          <a:lstStyle/>
          <a:p>
            <a:r>
              <a:rPr kumimoji="1" lang="ja-JP" altLang="en-US" sz="1200" dirty="0" smtClean="0">
                <a:latin typeface="HGPｺﾞｼｯｸM" pitchFamily="50" charset="-128"/>
                <a:ea typeface="HGPｺﾞｼｯｸM" pitchFamily="50" charset="-128"/>
              </a:rPr>
              <a:t>対策</a:t>
            </a:r>
          </a:p>
        </p:txBody>
      </p:sp>
      <p:sp>
        <p:nvSpPr>
          <p:cNvPr id="26" name="右中かっこ 25"/>
          <p:cNvSpPr/>
          <p:nvPr/>
        </p:nvSpPr>
        <p:spPr bwMode="auto">
          <a:xfrm rot="5400000">
            <a:off x="4772981" y="4113077"/>
            <a:ext cx="288032" cy="2088232"/>
          </a:xfrm>
          <a:prstGeom prst="rightBrace">
            <a:avLst/>
          </a:prstGeom>
          <a:no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27" name="テキスト ボックス 26"/>
          <p:cNvSpPr txBox="1"/>
          <p:nvPr/>
        </p:nvSpPr>
        <p:spPr>
          <a:xfrm>
            <a:off x="3944889" y="5373216"/>
            <a:ext cx="1812997" cy="184666"/>
          </a:xfrm>
          <a:prstGeom prst="rect">
            <a:avLst/>
          </a:prstGeom>
        </p:spPr>
        <p:style>
          <a:lnRef idx="2">
            <a:schemeClr val="accent6"/>
          </a:lnRef>
          <a:fillRef idx="1">
            <a:schemeClr val="lt1"/>
          </a:fillRef>
          <a:effectRef idx="0">
            <a:schemeClr val="accent6"/>
          </a:effectRef>
          <a:fontRef idx="minor">
            <a:schemeClr val="dk1"/>
          </a:fontRef>
        </p:style>
        <p:txBody>
          <a:bodyPr wrap="none" lIns="0" tIns="0" rIns="0" bIns="0" rtlCol="0">
            <a:spAutoFit/>
          </a:bodyPr>
          <a:lstStyle/>
          <a:p>
            <a:r>
              <a:rPr kumimoji="1" lang="ja-JP" altLang="en-US" sz="1200" dirty="0" smtClean="0">
                <a:latin typeface="HGPｺﾞｼｯｸM" pitchFamily="50" charset="-128"/>
                <a:ea typeface="HGPｺﾞｼｯｸM" pitchFamily="50" charset="-128"/>
              </a:rPr>
              <a:t>脅威及び関連する業務機能</a:t>
            </a:r>
          </a:p>
        </p:txBody>
      </p:sp>
      <p:sp>
        <p:nvSpPr>
          <p:cNvPr id="28" name="右中かっこ 27"/>
          <p:cNvSpPr/>
          <p:nvPr/>
        </p:nvSpPr>
        <p:spPr bwMode="auto">
          <a:xfrm rot="5400000">
            <a:off x="8409384" y="4437112"/>
            <a:ext cx="432048" cy="1584176"/>
          </a:xfrm>
          <a:prstGeom prst="rightBrace">
            <a:avLst/>
          </a:prstGeom>
          <a:no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29" name="テキスト ボックス 28"/>
          <p:cNvSpPr txBox="1"/>
          <p:nvPr/>
        </p:nvSpPr>
        <p:spPr>
          <a:xfrm>
            <a:off x="8337377" y="5373216"/>
            <a:ext cx="647613" cy="184666"/>
          </a:xfrm>
          <a:prstGeom prst="rect">
            <a:avLst/>
          </a:prstGeom>
        </p:spPr>
        <p:style>
          <a:lnRef idx="2">
            <a:schemeClr val="accent6"/>
          </a:lnRef>
          <a:fillRef idx="1">
            <a:schemeClr val="lt1"/>
          </a:fillRef>
          <a:effectRef idx="0">
            <a:schemeClr val="accent6"/>
          </a:effectRef>
          <a:fontRef idx="minor">
            <a:schemeClr val="dk1"/>
          </a:fontRef>
        </p:style>
        <p:txBody>
          <a:bodyPr wrap="none" lIns="0" tIns="0" rIns="0" bIns="0" rtlCol="0">
            <a:spAutoFit/>
          </a:bodyPr>
          <a:lstStyle/>
          <a:p>
            <a:r>
              <a:rPr kumimoji="1" lang="ja-JP" altLang="en-US" sz="1200" dirty="0" smtClean="0">
                <a:latin typeface="HGPｺﾞｼｯｸM" pitchFamily="50" charset="-128"/>
                <a:ea typeface="HGPｺﾞｼｯｸM" pitchFamily="50" charset="-128"/>
              </a:rPr>
              <a:t>残存リスク</a:t>
            </a:r>
          </a:p>
        </p:txBody>
      </p:sp>
      <p:sp>
        <p:nvSpPr>
          <p:cNvPr id="30" name="右中かっこ 29"/>
          <p:cNvSpPr/>
          <p:nvPr/>
        </p:nvSpPr>
        <p:spPr bwMode="auto">
          <a:xfrm rot="5400000">
            <a:off x="5997116" y="5121188"/>
            <a:ext cx="360040" cy="288032"/>
          </a:xfrm>
          <a:prstGeom prst="rightBrace">
            <a:avLst/>
          </a:prstGeom>
          <a:no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31" name="テキスト ボックス 30"/>
          <p:cNvSpPr txBox="1"/>
          <p:nvPr/>
        </p:nvSpPr>
        <p:spPr>
          <a:xfrm>
            <a:off x="6033121" y="5373216"/>
            <a:ext cx="307777" cy="184666"/>
          </a:xfrm>
          <a:prstGeom prst="rect">
            <a:avLst/>
          </a:prstGeom>
        </p:spPr>
        <p:style>
          <a:lnRef idx="2">
            <a:schemeClr val="accent6"/>
          </a:lnRef>
          <a:fillRef idx="1">
            <a:schemeClr val="lt1"/>
          </a:fillRef>
          <a:effectRef idx="0">
            <a:schemeClr val="accent6"/>
          </a:effectRef>
          <a:fontRef idx="minor">
            <a:schemeClr val="dk1"/>
          </a:fontRef>
        </p:style>
        <p:txBody>
          <a:bodyPr wrap="none" lIns="0" tIns="0" rIns="0" bIns="0" rtlCol="0">
            <a:spAutoFit/>
          </a:bodyPr>
          <a:lstStyle/>
          <a:p>
            <a:r>
              <a:rPr kumimoji="1" lang="ja-JP" altLang="en-US" sz="1200" dirty="0" smtClean="0">
                <a:latin typeface="HGPｺﾞｼｯｸM" pitchFamily="50" charset="-128"/>
                <a:ea typeface="HGPｺﾞｼｯｸM" pitchFamily="50" charset="-128"/>
              </a:rPr>
              <a:t>対策</a:t>
            </a:r>
          </a:p>
        </p:txBody>
      </p:sp>
      <p:sp>
        <p:nvSpPr>
          <p:cNvPr id="32" name="正方形/長方形 31"/>
          <p:cNvSpPr/>
          <p:nvPr/>
        </p:nvSpPr>
        <p:spPr>
          <a:xfrm>
            <a:off x="4376936" y="1484786"/>
            <a:ext cx="4953000" cy="577081"/>
          </a:xfrm>
          <a:prstGeom prst="rect">
            <a:avLst/>
          </a:prstGeom>
        </p:spPr>
        <p:txBody>
          <a:bodyPr>
            <a:spAutoFit/>
          </a:bodyPr>
          <a:lstStyle/>
          <a:p>
            <a:endParaRPr lang="ja-JP" altLang="en-US" sz="1050" dirty="0" smtClean="0">
              <a:latin typeface="HGPｺﾞｼｯｸM" pitchFamily="50" charset="-128"/>
              <a:ea typeface="HGPｺﾞｼｯｸM" pitchFamily="50" charset="-128"/>
            </a:endParaRPr>
          </a:p>
          <a:p>
            <a:r>
              <a:rPr lang="ja-JP" altLang="en-US" sz="1050" dirty="0" smtClean="0">
                <a:latin typeface="HGPｺﾞｼｯｸM" pitchFamily="50" charset="-128"/>
                <a:ea typeface="HGPｺﾞｼｯｸM" pitchFamily="50" charset="-128"/>
              </a:rPr>
              <a:t>リスク評価基準は 「地方公共団体における 情報資産のリスク分析・評価 に関する手引き 」　平成</a:t>
            </a:r>
            <a:r>
              <a:rPr lang="en-US" altLang="ja-JP" sz="1050" dirty="0" smtClean="0">
                <a:latin typeface="HGPｺﾞｼｯｸM" pitchFamily="50" charset="-128"/>
                <a:ea typeface="HGPｺﾞｼｯｸM" pitchFamily="50" charset="-128"/>
              </a:rPr>
              <a:t>21</a:t>
            </a:r>
            <a:r>
              <a:rPr lang="ja-JP" altLang="en-US" sz="1050" dirty="0" smtClean="0">
                <a:latin typeface="HGPｺﾞｼｯｸM" pitchFamily="50" charset="-128"/>
                <a:ea typeface="HGPｺﾞｼｯｸM" pitchFamily="50" charset="-128"/>
              </a:rPr>
              <a:t>年３月　総務省　参照</a:t>
            </a:r>
            <a:endParaRPr lang="ja-JP" altLang="en-US" sz="1050" dirty="0">
              <a:latin typeface="HGPｺﾞｼｯｸM" pitchFamily="50" charset="-128"/>
              <a:ea typeface="HGPｺﾞｼｯｸM" pitchFamily="50" charset="-128"/>
            </a:endParaRPr>
          </a:p>
        </p:txBody>
      </p:sp>
      <p:sp>
        <p:nvSpPr>
          <p:cNvPr id="18" name="スライド番号プレースホルダ 17"/>
          <p:cNvSpPr>
            <a:spLocks noGrp="1"/>
          </p:cNvSpPr>
          <p:nvPr>
            <p:ph type="sldNum" sz="quarter" idx="12"/>
          </p:nvPr>
        </p:nvSpPr>
        <p:spPr/>
        <p:txBody>
          <a:bodyPr/>
          <a:lstStyle/>
          <a:p>
            <a:pPr>
              <a:defRPr/>
            </a:pPr>
            <a:fld id="{D621E1BB-622A-4911-850A-7B92612ABE57}" type="slidenum">
              <a:rPr lang="ja-JP" altLang="en-US" smtClean="0"/>
              <a:pPr>
                <a:defRPr/>
              </a:pPr>
              <a:t>39</a:t>
            </a:fld>
            <a:endParaRPr lang="en-US" altLang="ja-JP"/>
          </a:p>
        </p:txBody>
      </p:sp>
      <p:sp>
        <p:nvSpPr>
          <p:cNvPr id="21" name="Rectangle 2"/>
          <p:cNvSpPr txBox="1">
            <a:spLocks noChangeArrowheads="1"/>
          </p:cNvSpPr>
          <p:nvPr/>
        </p:nvSpPr>
        <p:spPr bwMode="auto">
          <a:xfrm>
            <a:off x="495300" y="332656"/>
            <a:ext cx="9410700" cy="792162"/>
          </a:xfrm>
          <a:prstGeom prst="rect">
            <a:avLst/>
          </a:prstGeom>
          <a:noFill/>
          <a:ln>
            <a:miter lim="800000"/>
            <a:headEnd/>
            <a:tailEnd/>
          </a:ln>
        </p:spPr>
        <p:txBody>
          <a:bodyPr vert="horz" wrap="square" lIns="91440" tIns="45720" rIns="91440" bIns="45720" numCol="1" anchor="ctr" anchorCtr="0" compatLnSpc="1">
            <a:prstTxWarp prst="textNoShape">
              <a:avLst/>
            </a:prstTxWarp>
          </a:bodyPr>
          <a:lstStyle/>
          <a:p>
            <a:pPr eaLnBrk="1" hangingPunct="1"/>
            <a:r>
              <a:rPr lang="ja-JP" altLang="en-US" sz="2800" b="1" dirty="0" smtClean="0">
                <a:latin typeface="HGPｺﾞｼｯｸM" pitchFamily="50" charset="-128"/>
                <a:ea typeface="HGPｺﾞｼｯｸM" pitchFamily="50" charset="-128"/>
              </a:rPr>
              <a:t>１０</a:t>
            </a:r>
            <a:r>
              <a:rPr lang="ja-JP" altLang="ja-JP" sz="2800" b="1" dirty="0" smtClean="0">
                <a:latin typeface="HGPｺﾞｼｯｸM" pitchFamily="50" charset="-128"/>
                <a:ea typeface="HGPｺﾞｼｯｸM" pitchFamily="50" charset="-128"/>
              </a:rPr>
              <a:t>．</a:t>
            </a:r>
            <a:r>
              <a:rPr lang="ja-JP" altLang="en-US" sz="2800" b="1" dirty="0" smtClean="0">
                <a:latin typeface="HGPｺﾞｼｯｸM" pitchFamily="50" charset="-128"/>
                <a:ea typeface="HGPｺﾞｼｯｸM" pitchFamily="50" charset="-128"/>
              </a:rPr>
              <a:t>特定個人情報の安全管理措置の例（番号法対応）　</a:t>
            </a:r>
            <a:r>
              <a:rPr lang="en-US" altLang="ja-JP" sz="2800" b="1" dirty="0" smtClean="0">
                <a:latin typeface="HGPｺﾞｼｯｸM" pitchFamily="50" charset="-128"/>
                <a:ea typeface="HGPｺﾞｼｯｸM" pitchFamily="50" charset="-128"/>
              </a:rPr>
              <a:t/>
            </a:r>
            <a:br>
              <a:rPr lang="en-US" altLang="ja-JP" sz="2800" b="1" dirty="0" smtClean="0">
                <a:latin typeface="HGPｺﾞｼｯｸM" pitchFamily="50" charset="-128"/>
                <a:ea typeface="HGPｺﾞｼｯｸM" pitchFamily="50" charset="-128"/>
              </a:rPr>
            </a:br>
            <a:r>
              <a:rPr lang="ja-JP" altLang="en-US" sz="1600" b="1" dirty="0" smtClean="0">
                <a:latin typeface="HGPｺﾞｼｯｸM" pitchFamily="50" charset="-128"/>
                <a:ea typeface="HGPｺﾞｼｯｸM" pitchFamily="50" charset="-128"/>
              </a:rPr>
              <a:t>　　　　　　～会津地方市町村電子計算機管理運営協議会～</a:t>
            </a:r>
            <a:endParaRPr kumimoji="1" lang="ja-JP" altLang="ja-JP" b="1" i="0" u="none" strike="noStrike" kern="0" cap="none" spc="0" normalizeH="0" baseline="0" noProof="0" dirty="0" smtClean="0">
              <a:ln>
                <a:noFill/>
              </a:ln>
              <a:solidFill>
                <a:schemeClr val="tx1"/>
              </a:solidFill>
              <a:effectLst/>
              <a:uLnTx/>
              <a:uFillTx/>
              <a:latin typeface="HGPｺﾞｼｯｸM" pitchFamily="50" charset="-128"/>
              <a:ea typeface="HGPｺﾞｼｯｸM" pitchFamily="50" charset="-128"/>
              <a:cs typeface="+mj-cs"/>
            </a:endParaRPr>
          </a:p>
        </p:txBody>
      </p:sp>
      <p:sp>
        <p:nvSpPr>
          <p:cNvPr id="22" name="フッター プレースホルダ 50"/>
          <p:cNvSpPr txBox="1">
            <a:spLocks/>
          </p:cNvSpPr>
          <p:nvPr/>
        </p:nvSpPr>
        <p:spPr>
          <a:xfrm>
            <a:off x="3002784" y="6417360"/>
            <a:ext cx="3900433" cy="252000"/>
          </a:xfrm>
          <a:prstGeom prst="rect">
            <a:avLst/>
          </a:prstGeom>
        </p:spPr>
        <p:txBody>
          <a:bodyPr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ja-JP" sz="1000" b="0" i="0" u="none" strike="noStrike" kern="1200" cap="none" spc="0" normalizeH="0" baseline="0" noProof="0" smtClean="0">
                <a:ln>
                  <a:noFill/>
                </a:ln>
                <a:solidFill>
                  <a:schemeClr val="tx1"/>
                </a:solidFill>
                <a:effectLst/>
                <a:uLnTx/>
                <a:uFillTx/>
                <a:latin typeface="+mj-ea"/>
                <a:ea typeface="+mj-ea"/>
                <a:cs typeface="+mn-cs"/>
              </a:rPr>
              <a:t>4-1 </a:t>
            </a:r>
            <a:r>
              <a:rPr kumimoji="0" lang="ja-JP" altLang="en-US" sz="1000" b="0" i="0" u="none" strike="noStrike" kern="1200" cap="none" spc="0" normalizeH="0" baseline="0" noProof="0" smtClean="0">
                <a:ln>
                  <a:noFill/>
                </a:ln>
                <a:solidFill>
                  <a:schemeClr val="tx1"/>
                </a:solidFill>
                <a:effectLst/>
                <a:uLnTx/>
                <a:uFillTx/>
                <a:latin typeface="+mj-ea"/>
                <a:ea typeface="+mj-ea"/>
                <a:cs typeface="+mn-cs"/>
              </a:rPr>
              <a:t>住民視点の行政サービス提供に向けた業務分析手法</a:t>
            </a:r>
            <a:endParaRPr kumimoji="0" lang="en-US" altLang="ja-JP" sz="1000" b="0" i="0" u="none" strike="noStrike" kern="1200" cap="none" spc="0" normalizeH="0" baseline="0" noProof="0" dirty="0">
              <a:ln>
                <a:noFill/>
              </a:ln>
              <a:solidFill>
                <a:schemeClr val="tx1"/>
              </a:solidFill>
              <a:effectLst/>
              <a:uLnTx/>
              <a:uFillTx/>
              <a:latin typeface="+mj-ea"/>
              <a:ea typeface="+mj-ea"/>
              <a:cs typeface="+mn-cs"/>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bwMode="auto">
          <a:xfrm>
            <a:off x="495300" y="404813"/>
            <a:ext cx="8915400" cy="792162"/>
          </a:xfrm>
          <a:noFill/>
          <a:ln>
            <a:miter lim="800000"/>
            <a:headEnd/>
            <a:tailEnd/>
          </a:ln>
        </p:spPr>
        <p:txBody>
          <a:bodyPr vert="horz" wrap="square" lIns="91440" tIns="45720" rIns="91440" bIns="45720" numCol="1" anchor="ctr" anchorCtr="0" compatLnSpc="1">
            <a:prstTxWarp prst="textNoShape">
              <a:avLst/>
            </a:prstTxWarp>
          </a:bodyPr>
          <a:lstStyle/>
          <a:p>
            <a:r>
              <a:rPr lang="ja-JP" altLang="en-US" dirty="0" smtClean="0"/>
              <a:t>１１．本講義のまとめ</a:t>
            </a:r>
            <a:endParaRPr lang="ja-JP" altLang="ja-JP" dirty="0" smtClean="0"/>
          </a:p>
        </p:txBody>
      </p:sp>
      <p:sp>
        <p:nvSpPr>
          <p:cNvPr id="39939" name="Rectangle 3"/>
          <p:cNvSpPr>
            <a:spLocks noGrp="1" noChangeArrowheads="1"/>
          </p:cNvSpPr>
          <p:nvPr>
            <p:ph idx="1"/>
          </p:nvPr>
        </p:nvSpPr>
        <p:spPr bwMode="auto">
          <a:xfrm>
            <a:off x="495300" y="1341440"/>
            <a:ext cx="8915400" cy="4784725"/>
          </a:xfrm>
          <a:noFill/>
          <a:ln>
            <a:miter lim="800000"/>
            <a:headEnd/>
            <a:tailEnd/>
          </a:ln>
        </p:spPr>
        <p:txBody>
          <a:bodyPr vert="horz" wrap="square" lIns="91440" tIns="45720" rIns="91440" bIns="45720" numCol="1" anchor="t" anchorCtr="0" compatLnSpc="1">
            <a:prstTxWarp prst="textNoShape">
              <a:avLst/>
            </a:prstTxWarp>
          </a:bodyPr>
          <a:lstStyle/>
          <a:p>
            <a:r>
              <a:rPr lang="ja-JP" altLang="en-US" sz="2800" dirty="0" smtClean="0">
                <a:latin typeface="HGPｺﾞｼｯｸM" pitchFamily="50" charset="-128"/>
                <a:ea typeface="HGPｺﾞｼｯｸM" pitchFamily="50" charset="-128"/>
              </a:rPr>
              <a:t>業務分析に用いられる手法であるＥＡとは、組織全体を通じた業務・システムの最適化を図る設計手法であり、４階層の体系があり、それぞれについて現状（</a:t>
            </a:r>
            <a:r>
              <a:rPr lang="en-US" altLang="ja-JP" sz="2800" dirty="0" smtClean="0">
                <a:latin typeface="HGPｺﾞｼｯｸM" pitchFamily="50" charset="-128"/>
                <a:ea typeface="HGPｺﾞｼｯｸM" pitchFamily="50" charset="-128"/>
              </a:rPr>
              <a:t>AsIs</a:t>
            </a:r>
            <a:r>
              <a:rPr lang="ja-JP" altLang="en-US" sz="2800" dirty="0" smtClean="0">
                <a:latin typeface="HGPｺﾞｼｯｸM" pitchFamily="50" charset="-128"/>
                <a:ea typeface="HGPｺﾞｼｯｸM" pitchFamily="50" charset="-128"/>
              </a:rPr>
              <a:t>）と理想（</a:t>
            </a:r>
            <a:r>
              <a:rPr lang="en-US" altLang="ja-JP" sz="2800" dirty="0" err="1" smtClean="0">
                <a:latin typeface="HGPｺﾞｼｯｸM" pitchFamily="50" charset="-128"/>
                <a:ea typeface="HGPｺﾞｼｯｸM" pitchFamily="50" charset="-128"/>
              </a:rPr>
              <a:t>ToBe</a:t>
            </a:r>
            <a:r>
              <a:rPr lang="ja-JP" altLang="en-US" sz="2800" dirty="0" smtClean="0">
                <a:latin typeface="HGPｺﾞｼｯｸM" pitchFamily="50" charset="-128"/>
                <a:ea typeface="HGPｺﾞｼｯｸM" pitchFamily="50" charset="-128"/>
              </a:rPr>
              <a:t>）がある。</a:t>
            </a:r>
            <a:endParaRPr lang="en-US" altLang="ja-JP" sz="2800" dirty="0" smtClean="0">
              <a:latin typeface="HGPｺﾞｼｯｸM" pitchFamily="50" charset="-128"/>
              <a:ea typeface="HGPｺﾞｼｯｸM" pitchFamily="50" charset="-128"/>
            </a:endParaRPr>
          </a:p>
          <a:p>
            <a:r>
              <a:rPr lang="ja-JP" altLang="en-US" sz="2800" dirty="0" smtClean="0">
                <a:latin typeface="HGPｺﾞｼｯｸM" pitchFamily="50" charset="-128"/>
                <a:ea typeface="HGPｺﾞｼｯｸM" pitchFamily="50" charset="-128"/>
              </a:rPr>
              <a:t>現状の業務の整理（ＤＭＭ、ＤＦＤ、ＷＦＡの現行体系作成）とそれに基づく課題分析、業務プロセスの改善案の検討（ＢＰＲ）と策定（将来体系作成）は、自治体にて行うことが望ましい。</a:t>
            </a:r>
            <a:endParaRPr lang="en-US" altLang="ja-JP" sz="2800" dirty="0" smtClean="0">
              <a:latin typeface="HGPｺﾞｼｯｸM" pitchFamily="50" charset="-128"/>
              <a:ea typeface="HGPｺﾞｼｯｸM" pitchFamily="50" charset="-128"/>
            </a:endParaRPr>
          </a:p>
          <a:p>
            <a:r>
              <a:rPr lang="ja-JP" altLang="en-US" sz="2800" dirty="0" smtClean="0">
                <a:latin typeface="HGPｺﾞｼｯｸM" pitchFamily="50" charset="-128"/>
                <a:ea typeface="HGPｺﾞｼｯｸM" pitchFamily="50" charset="-128"/>
              </a:rPr>
              <a:t>地域情報プラットフォームの手引きや他団体のサンプルが活用可能である。</a:t>
            </a:r>
          </a:p>
          <a:p>
            <a:endParaRPr lang="ja-JP" altLang="en-US" sz="2800" dirty="0" smtClean="0">
              <a:latin typeface="HGPｺﾞｼｯｸM" pitchFamily="50" charset="-128"/>
              <a:ea typeface="HGPｺﾞｼｯｸM" pitchFamily="50" charset="-128"/>
            </a:endParaRPr>
          </a:p>
        </p:txBody>
      </p:sp>
      <p:sp>
        <p:nvSpPr>
          <p:cNvPr id="4" name="スライド番号プレースホルダ 3"/>
          <p:cNvSpPr>
            <a:spLocks noGrp="1"/>
          </p:cNvSpPr>
          <p:nvPr>
            <p:ph type="sldNum" sz="quarter" idx="12"/>
          </p:nvPr>
        </p:nvSpPr>
        <p:spPr/>
        <p:txBody>
          <a:bodyPr/>
          <a:lstStyle/>
          <a:p>
            <a:pPr>
              <a:defRPr/>
            </a:pPr>
            <a:fld id="{C5A5DCCC-60C4-4C08-B159-F939504C762C}" type="slidenum">
              <a:rPr lang="ja-JP" altLang="en-US" smtClean="0"/>
              <a:pPr>
                <a:defRPr/>
              </a:pPr>
              <a:t>40</a:t>
            </a:fld>
            <a:endParaRPr lang="en-US" altLang="ja-JP"/>
          </a:p>
        </p:txBody>
      </p:sp>
      <p:sp>
        <p:nvSpPr>
          <p:cNvPr id="5" name="フッター プレースホルダ 4"/>
          <p:cNvSpPr>
            <a:spLocks noGrp="1"/>
          </p:cNvSpPr>
          <p:nvPr>
            <p:ph type="ftr" sz="quarter" idx="11"/>
          </p:nvPr>
        </p:nvSpPr>
        <p:spPr/>
        <p:txBody>
          <a:bodyPr/>
          <a:lstStyle/>
          <a:p>
            <a:pPr>
              <a:defRPr/>
            </a:pPr>
            <a:r>
              <a:rPr lang="en-US" altLang="ja-JP" smtClean="0"/>
              <a:t>4-1 </a:t>
            </a:r>
            <a:r>
              <a:rPr lang="ja-JP" altLang="en-US" smtClean="0"/>
              <a:t>住民視点の行政サービス提供に向けた業務分析手法</a:t>
            </a:r>
            <a:endParaRPr lang="en-US" altLang="ja-JP"/>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ChangeArrowheads="1"/>
          </p:cNvSpPr>
          <p:nvPr/>
        </p:nvSpPr>
        <p:spPr bwMode="auto">
          <a:xfrm>
            <a:off x="638175" y="2133600"/>
            <a:ext cx="8915400" cy="1366838"/>
          </a:xfrm>
          <a:prstGeom prst="roundRect">
            <a:avLst>
              <a:gd name="adj" fmla="val 12324"/>
            </a:avLst>
          </a:prstGeom>
          <a:solidFill>
            <a:srgbClr val="CCE7ED"/>
          </a:solidFill>
          <a:ln w="9525">
            <a:noFill/>
            <a:round/>
            <a:headEnd/>
            <a:tailEnd/>
          </a:ln>
        </p:spPr>
        <p:txBody>
          <a:bodyPr/>
          <a:lstStyle/>
          <a:p>
            <a:pPr marL="342900" indent="-342900">
              <a:spcBef>
                <a:spcPct val="20000"/>
              </a:spcBef>
              <a:buFont typeface="Wingdings" pitchFamily="2" charset="2"/>
              <a:buChar char="n"/>
            </a:pPr>
            <a:r>
              <a:rPr kumimoji="1" lang="ja-JP" altLang="en-US" sz="2400" dirty="0">
                <a:latin typeface="HGPｺﾞｼｯｸM" pitchFamily="50" charset="-128"/>
                <a:ea typeface="HGPｺﾞｼｯｸM" pitchFamily="50" charset="-128"/>
              </a:rPr>
              <a:t>業務分析は、日頃の業務を違う立ち位置から見直すこと</a:t>
            </a:r>
          </a:p>
          <a:p>
            <a:pPr marL="742950" lvl="1" indent="-285750">
              <a:spcBef>
                <a:spcPct val="20000"/>
              </a:spcBef>
              <a:buFont typeface="Wingdings" pitchFamily="2" charset="2"/>
              <a:buChar char="p"/>
            </a:pPr>
            <a:r>
              <a:rPr kumimoji="1" lang="ja-JP" altLang="en-US" sz="2000" dirty="0">
                <a:latin typeface="HGPｺﾞｼｯｸM" pitchFamily="50" charset="-128"/>
                <a:ea typeface="HGPｺﾞｼｯｸM" pitchFamily="50" charset="-128"/>
              </a:rPr>
              <a:t>業務の改善を目指すためには、どのような業務があり、どのように実施しているか、</a:t>
            </a:r>
            <a:r>
              <a:rPr kumimoji="1" lang="en-US" altLang="ja-JP" sz="2000" dirty="0">
                <a:latin typeface="HGPｺﾞｼｯｸM" pitchFamily="50" charset="-128"/>
                <a:ea typeface="HGPｺﾞｼｯｸM" pitchFamily="50" charset="-128"/>
              </a:rPr>
              <a:t>『</a:t>
            </a:r>
            <a:r>
              <a:rPr kumimoji="1" lang="ja-JP" altLang="en-US" sz="2000" dirty="0">
                <a:latin typeface="HGPｺﾞｼｯｸM" pitchFamily="50" charset="-128"/>
                <a:ea typeface="HGPｺﾞｼｯｸM" pitchFamily="50" charset="-128"/>
              </a:rPr>
              <a:t>真の姿</a:t>
            </a:r>
            <a:r>
              <a:rPr kumimoji="1" lang="en-US" altLang="ja-JP" sz="2000" dirty="0">
                <a:latin typeface="HGPｺﾞｼｯｸM" pitchFamily="50" charset="-128"/>
                <a:ea typeface="HGPｺﾞｼｯｸM" pitchFamily="50" charset="-128"/>
              </a:rPr>
              <a:t>』</a:t>
            </a:r>
            <a:r>
              <a:rPr kumimoji="1" lang="ja-JP" altLang="en-US" sz="2000" dirty="0">
                <a:latin typeface="HGPｺﾞｼｯｸM" pitchFamily="50" charset="-128"/>
                <a:ea typeface="HGPｺﾞｼｯｸM" pitchFamily="50" charset="-128"/>
              </a:rPr>
              <a:t>を把握することが非常に重要</a:t>
            </a:r>
          </a:p>
        </p:txBody>
      </p:sp>
      <p:sp>
        <p:nvSpPr>
          <p:cNvPr id="7172" name="Rectangle 3"/>
          <p:cNvSpPr>
            <a:spLocks noChangeArrowheads="1"/>
          </p:cNvSpPr>
          <p:nvPr/>
        </p:nvSpPr>
        <p:spPr bwMode="auto">
          <a:xfrm>
            <a:off x="631826" y="3573465"/>
            <a:ext cx="8929688" cy="2016125"/>
          </a:xfrm>
          <a:prstGeom prst="roundRect">
            <a:avLst>
              <a:gd name="adj" fmla="val 9009"/>
            </a:avLst>
          </a:prstGeom>
          <a:solidFill>
            <a:srgbClr val="CCE7ED"/>
          </a:solidFill>
          <a:ln w="9525">
            <a:noFill/>
            <a:round/>
            <a:headEnd/>
            <a:tailEnd/>
          </a:ln>
        </p:spPr>
        <p:txBody>
          <a:bodyPr/>
          <a:lstStyle/>
          <a:p>
            <a:pPr marL="342900" indent="-342900">
              <a:spcBef>
                <a:spcPct val="20000"/>
              </a:spcBef>
              <a:buFont typeface="Wingdings" pitchFamily="2" charset="2"/>
              <a:buChar char="n"/>
            </a:pPr>
            <a:r>
              <a:rPr kumimoji="1" lang="ja-JP" altLang="en-US" sz="2400" dirty="0">
                <a:latin typeface="HGPｺﾞｼｯｸM" pitchFamily="50" charset="-128"/>
                <a:ea typeface="HGPｺﾞｼｯｸM" pitchFamily="50" charset="-128"/>
              </a:rPr>
              <a:t>システムの導入は、業務改善の手段に過ぎない</a:t>
            </a:r>
          </a:p>
          <a:p>
            <a:pPr marL="742950" lvl="1" indent="-285750">
              <a:spcBef>
                <a:spcPct val="20000"/>
              </a:spcBef>
              <a:buFont typeface="Wingdings" pitchFamily="2" charset="2"/>
              <a:buChar char="p"/>
            </a:pPr>
            <a:r>
              <a:rPr kumimoji="1" lang="ja-JP" altLang="en-US" sz="2000" dirty="0">
                <a:latin typeface="HGPｺﾞｼｯｸM" pitchFamily="50" charset="-128"/>
                <a:ea typeface="HGPｺﾞｼｯｸM" pitchFamily="50" charset="-128"/>
              </a:rPr>
              <a:t>業務を見直し、どこに課題があるのか分析した結果、改善の手段としてシステムを導入することもある</a:t>
            </a:r>
          </a:p>
          <a:p>
            <a:pPr marL="742950" lvl="1" indent="-285750">
              <a:spcBef>
                <a:spcPct val="20000"/>
              </a:spcBef>
              <a:buFont typeface="Wingdings" pitchFamily="2" charset="2"/>
              <a:buChar char="p"/>
            </a:pPr>
            <a:r>
              <a:rPr kumimoji="1" lang="ja-JP" altLang="en-US" sz="2000" dirty="0">
                <a:latin typeface="HGPｺﾞｼｯｸM" pitchFamily="50" charset="-128"/>
                <a:ea typeface="HGPｺﾞｼｯｸM" pitchFamily="50" charset="-128"/>
              </a:rPr>
              <a:t>ただし、正しい現状把握ができていなければ、いくらシステムを導入しても業務の改善にはつながらない</a:t>
            </a:r>
          </a:p>
        </p:txBody>
      </p:sp>
      <p:sp>
        <p:nvSpPr>
          <p:cNvPr id="7" name="テキスト ボックス 6"/>
          <p:cNvSpPr txBox="1"/>
          <p:nvPr/>
        </p:nvSpPr>
        <p:spPr>
          <a:xfrm>
            <a:off x="631826" y="1557340"/>
            <a:ext cx="8929688" cy="461665"/>
          </a:xfrm>
          <a:prstGeom prst="rect">
            <a:avLst/>
          </a:prstGeom>
        </p:spPr>
        <p:style>
          <a:lnRef idx="1">
            <a:schemeClr val="accent3"/>
          </a:lnRef>
          <a:fillRef idx="2">
            <a:schemeClr val="accent3"/>
          </a:fillRef>
          <a:effectRef idx="1">
            <a:schemeClr val="accent3"/>
          </a:effectRef>
          <a:fontRef idx="minor">
            <a:schemeClr val="dk1"/>
          </a:fontRef>
        </p:style>
        <p:txBody>
          <a:bodyPr>
            <a:spAutoFit/>
          </a:bodyPr>
          <a:lstStyle/>
          <a:p>
            <a:pPr>
              <a:defRPr/>
            </a:pPr>
            <a:r>
              <a:rPr kumimoji="1" lang="ja-JP" altLang="en-US" sz="2400" dirty="0">
                <a:solidFill>
                  <a:srgbClr val="FF0000"/>
                </a:solidFill>
                <a:latin typeface="HGPｺﾞｼｯｸM" pitchFamily="50" charset="-128"/>
                <a:ea typeface="HGPｺﾞｼｯｸM" pitchFamily="50" charset="-128"/>
              </a:rPr>
              <a:t>「業務分析なくして最適化なし」</a:t>
            </a:r>
            <a:r>
              <a:rPr kumimoji="1" lang="ja-JP" altLang="en-US" sz="2400" dirty="0">
                <a:solidFill>
                  <a:schemeClr val="tx1"/>
                </a:solidFill>
                <a:latin typeface="HGPｺﾞｼｯｸM" pitchFamily="50" charset="-128"/>
                <a:ea typeface="HGPｺﾞｼｯｸM" pitchFamily="50" charset="-128"/>
              </a:rPr>
              <a:t>・・・業務分析は最適化の前提となる</a:t>
            </a:r>
          </a:p>
        </p:txBody>
      </p:sp>
      <p:sp>
        <p:nvSpPr>
          <p:cNvPr id="8" name="右矢印 7"/>
          <p:cNvSpPr/>
          <p:nvPr/>
        </p:nvSpPr>
        <p:spPr bwMode="auto">
          <a:xfrm>
            <a:off x="1393826" y="5661027"/>
            <a:ext cx="576263" cy="461963"/>
          </a:xfrm>
          <a:prstGeom prst="rightArrow">
            <a:avLst>
              <a:gd name="adj1" fmla="val 50000"/>
              <a:gd name="adj2" fmla="val 73089"/>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wrap="none" anchor="ctr"/>
          <a:lstStyle/>
          <a:p>
            <a:pPr algn="ctr">
              <a:defRPr/>
            </a:pPr>
            <a:endParaRPr lang="ja-JP" altLang="en-US" dirty="0">
              <a:solidFill>
                <a:schemeClr val="tx1"/>
              </a:solidFill>
              <a:latin typeface="HGPｺﾞｼｯｸM" pitchFamily="50" charset="-128"/>
              <a:ea typeface="HGPｺﾞｼｯｸM" pitchFamily="50" charset="-128"/>
            </a:endParaRPr>
          </a:p>
        </p:txBody>
      </p:sp>
      <p:sp>
        <p:nvSpPr>
          <p:cNvPr id="9" name="テキスト ボックス 8"/>
          <p:cNvSpPr txBox="1"/>
          <p:nvPr/>
        </p:nvSpPr>
        <p:spPr>
          <a:xfrm>
            <a:off x="2216151" y="5661027"/>
            <a:ext cx="7345363" cy="461963"/>
          </a:xfrm>
          <a:prstGeom prst="rect">
            <a:avLst/>
          </a:prstGeom>
        </p:spPr>
        <p:style>
          <a:lnRef idx="1">
            <a:schemeClr val="accent6"/>
          </a:lnRef>
          <a:fillRef idx="2">
            <a:schemeClr val="accent6"/>
          </a:fillRef>
          <a:effectRef idx="1">
            <a:schemeClr val="accent6"/>
          </a:effectRef>
          <a:fontRef idx="minor">
            <a:schemeClr val="dk1"/>
          </a:fontRef>
        </p:style>
        <p:txBody>
          <a:bodyPr>
            <a:spAutoFit/>
          </a:bodyPr>
          <a:lstStyle/>
          <a:p>
            <a:pPr>
              <a:defRPr/>
            </a:pPr>
            <a:r>
              <a:rPr kumimoji="1" lang="ja-JP" altLang="en-US" sz="2400" dirty="0">
                <a:solidFill>
                  <a:srgbClr val="FF0000"/>
                </a:solidFill>
                <a:latin typeface="HGPｺﾞｼｯｸM" pitchFamily="50" charset="-128"/>
                <a:ea typeface="HGPｺﾞｼｯｸM" pitchFamily="50" charset="-128"/>
              </a:rPr>
              <a:t>自治体業務の体系的な業務分析・・・「自治体ＥＡ」</a:t>
            </a:r>
          </a:p>
        </p:txBody>
      </p:sp>
      <p:sp>
        <p:nvSpPr>
          <p:cNvPr id="10" name="スライド番号プレースホルダ 9"/>
          <p:cNvSpPr>
            <a:spLocks noGrp="1"/>
          </p:cNvSpPr>
          <p:nvPr>
            <p:ph type="sldNum" sz="quarter" idx="12"/>
          </p:nvPr>
        </p:nvSpPr>
        <p:spPr/>
        <p:txBody>
          <a:bodyPr/>
          <a:lstStyle/>
          <a:p>
            <a:pPr>
              <a:defRPr/>
            </a:pPr>
            <a:fld id="{D621E1BB-622A-4911-850A-7B92612ABE57}" type="slidenum">
              <a:rPr lang="ja-JP" altLang="en-US" smtClean="0"/>
              <a:pPr>
                <a:defRPr/>
              </a:pPr>
              <a:t>4</a:t>
            </a:fld>
            <a:endParaRPr lang="en-US" altLang="ja-JP"/>
          </a:p>
        </p:txBody>
      </p:sp>
      <p:sp>
        <p:nvSpPr>
          <p:cNvPr id="12" name="フッター プレースホルダ 50"/>
          <p:cNvSpPr>
            <a:spLocks noGrp="1"/>
          </p:cNvSpPr>
          <p:nvPr>
            <p:ph type="ftr" sz="quarter" idx="4294967295"/>
          </p:nvPr>
        </p:nvSpPr>
        <p:spPr>
          <a:xfrm>
            <a:off x="3002784" y="6417360"/>
            <a:ext cx="3900433" cy="252000"/>
          </a:xfrm>
          <a:prstGeom prst="rect">
            <a:avLst/>
          </a:prstGeom>
        </p:spPr>
        <p:txBody>
          <a:bodyPr anchor="ctr"/>
          <a:lstStyle/>
          <a:p>
            <a:pPr algn="ctr">
              <a:defRPr/>
            </a:pPr>
            <a:r>
              <a:rPr lang="en-US" altLang="ja-JP" sz="1000" dirty="0" smtClean="0">
                <a:latin typeface="+mj-ea"/>
                <a:ea typeface="+mj-ea"/>
              </a:rPr>
              <a:t>4-1 </a:t>
            </a:r>
            <a:r>
              <a:rPr lang="ja-JP" altLang="en-US" sz="1000" dirty="0" smtClean="0">
                <a:latin typeface="+mj-ea"/>
                <a:ea typeface="+mj-ea"/>
              </a:rPr>
              <a:t>住民視点の行政サービス提供に向けた業務分析手法</a:t>
            </a:r>
            <a:endParaRPr lang="en-US" altLang="ja-JP" sz="1000" dirty="0">
              <a:latin typeface="+mj-ea"/>
              <a:ea typeface="+mj-ea"/>
            </a:endParaRPr>
          </a:p>
        </p:txBody>
      </p:sp>
      <p:sp>
        <p:nvSpPr>
          <p:cNvPr id="13" name="Rectangle 2"/>
          <p:cNvSpPr txBox="1">
            <a:spLocks noChangeArrowheads="1"/>
          </p:cNvSpPr>
          <p:nvPr/>
        </p:nvSpPr>
        <p:spPr bwMode="auto">
          <a:xfrm>
            <a:off x="495300" y="404813"/>
            <a:ext cx="8915400" cy="792162"/>
          </a:xfrm>
          <a:prstGeom prst="rect">
            <a:avLst/>
          </a:prstGeom>
          <a:noFill/>
          <a:ln>
            <a:miter lim="800000"/>
            <a:headEnd/>
            <a:tailEnd/>
          </a:ln>
        </p:spPr>
        <p:txBody>
          <a:bodyPr vert="horz" wrap="square" lIns="91440" tIns="45720" rIns="91440" bIns="45720" numCol="1" anchor="ctr" anchorCtr="0" compatLnSpc="1">
            <a:prstTxWarp prst="textNoShape">
              <a:avLst/>
            </a:prstTxWarp>
          </a:bodyPr>
          <a:lstStyle/>
          <a:p>
            <a:pPr lvl="0" eaLnBrk="1" hangingPunct="1"/>
            <a:r>
              <a:rPr lang="ja-JP" altLang="en-US" sz="2800" b="1" dirty="0" smtClean="0">
                <a:latin typeface="HGPｺﾞｼｯｸM" pitchFamily="50" charset="-128"/>
                <a:ea typeface="HGPｺﾞｼｯｸM" pitchFamily="50" charset="-128"/>
              </a:rPr>
              <a:t>４</a:t>
            </a:r>
            <a:r>
              <a:rPr lang="ja-JP" altLang="ja-JP" sz="2800" b="1" dirty="0" smtClean="0">
                <a:latin typeface="HGPｺﾞｼｯｸM" pitchFamily="50" charset="-128"/>
                <a:ea typeface="HGPｺﾞｼｯｸM" pitchFamily="50" charset="-128"/>
              </a:rPr>
              <a:t>．</a:t>
            </a:r>
            <a:r>
              <a:rPr lang="ja-JP" altLang="en-US" sz="2800" b="1" dirty="0" smtClean="0">
                <a:latin typeface="HGPｺﾞｼｯｸM" pitchFamily="50" charset="-128"/>
                <a:ea typeface="HGPｺﾞｼｯｸM" pitchFamily="50" charset="-128"/>
              </a:rPr>
              <a:t>業務分析の必要性</a:t>
            </a:r>
            <a:endParaRPr kumimoji="1" lang="ja-JP" altLang="ja-JP" sz="2800" b="1" i="0" u="none" strike="noStrike" kern="0" cap="none" spc="0" normalizeH="0" baseline="0" noProof="0" dirty="0" smtClean="0">
              <a:ln>
                <a:noFill/>
              </a:ln>
              <a:solidFill>
                <a:schemeClr val="tx1"/>
              </a:solidFill>
              <a:effectLst/>
              <a:uLnTx/>
              <a:uFillTx/>
              <a:latin typeface="HGPｺﾞｼｯｸM" pitchFamily="50" charset="-128"/>
              <a:ea typeface="HGPｺﾞｼｯｸM" pitchFamily="50" charset="-128"/>
              <a:cs typeface="+mj-cs"/>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3"/>
          <p:cNvSpPr>
            <a:spLocks noGrp="1" noChangeArrowheads="1"/>
          </p:cNvSpPr>
          <p:nvPr>
            <p:ph type="body" idx="4294967295"/>
          </p:nvPr>
        </p:nvSpPr>
        <p:spPr bwMode="auto">
          <a:xfrm>
            <a:off x="455613" y="1341438"/>
            <a:ext cx="8994775" cy="4679950"/>
          </a:xfrm>
          <a:prstGeom prst="rect">
            <a:avLst/>
          </a:prstGeom>
          <a:extLst/>
        </p:spPr>
        <p:txBody>
          <a:bodyPr/>
          <a:lstStyle/>
          <a:p>
            <a:pPr>
              <a:defRPr/>
            </a:pPr>
            <a:r>
              <a:rPr lang="ja-JP" altLang="en-US" sz="2400" dirty="0" smtClean="0">
                <a:latin typeface="HGPｺﾞｼｯｸM" pitchFamily="50" charset="-128"/>
                <a:ea typeface="HGPｺﾞｼｯｸM" pitchFamily="50" charset="-128"/>
              </a:rPr>
              <a:t>ＥＡ（エンタープライズアーキテクチャ）とは、</a:t>
            </a:r>
            <a:r>
              <a:rPr lang="ja-JP" altLang="en-US" sz="2400" dirty="0" smtClean="0">
                <a:solidFill>
                  <a:srgbClr val="FF0000"/>
                </a:solidFill>
                <a:latin typeface="HGPｺﾞｼｯｸM" pitchFamily="50" charset="-128"/>
                <a:ea typeface="HGPｺﾞｼｯｸM" pitchFamily="50" charset="-128"/>
              </a:rPr>
              <a:t>組織全体を通じた</a:t>
            </a:r>
            <a:r>
              <a:rPr lang="en-US" altLang="ja-JP" sz="2400" dirty="0" smtClean="0">
                <a:solidFill>
                  <a:srgbClr val="FF0000"/>
                </a:solidFill>
                <a:latin typeface="HGPｺﾞｼｯｸM" pitchFamily="50" charset="-128"/>
                <a:ea typeface="HGPｺﾞｼｯｸM" pitchFamily="50" charset="-128"/>
              </a:rPr>
              <a:t/>
            </a:r>
            <a:br>
              <a:rPr lang="en-US" altLang="ja-JP" sz="2400" dirty="0" smtClean="0">
                <a:solidFill>
                  <a:srgbClr val="FF0000"/>
                </a:solidFill>
                <a:latin typeface="HGPｺﾞｼｯｸM" pitchFamily="50" charset="-128"/>
                <a:ea typeface="HGPｺﾞｼｯｸM" pitchFamily="50" charset="-128"/>
              </a:rPr>
            </a:br>
            <a:r>
              <a:rPr lang="ja-JP" altLang="en-US" sz="2400" dirty="0" smtClean="0">
                <a:solidFill>
                  <a:srgbClr val="FF0000"/>
                </a:solidFill>
                <a:latin typeface="HGPｺﾞｼｯｸM" pitchFamily="50" charset="-128"/>
                <a:ea typeface="HGPｺﾞｼｯｸM" pitchFamily="50" charset="-128"/>
              </a:rPr>
              <a:t>業務・システムの最適化を図る設計手法</a:t>
            </a:r>
          </a:p>
          <a:p>
            <a:pPr lvl="1">
              <a:defRPr/>
            </a:pPr>
            <a:r>
              <a:rPr lang="ja-JP" altLang="en-US" sz="2000" dirty="0" smtClean="0">
                <a:latin typeface="HGPｺﾞｼｯｸM" pitchFamily="50" charset="-128"/>
                <a:ea typeface="HGPｺﾞｼｯｸM" pitchFamily="50" charset="-128"/>
              </a:rPr>
              <a:t>情報システム担当部門だけでなく首長から原課担当者まで参加する</a:t>
            </a:r>
            <a:endParaRPr lang="en-US" altLang="ja-JP" sz="2000" dirty="0" smtClean="0">
              <a:latin typeface="HGPｺﾞｼｯｸM" pitchFamily="50" charset="-128"/>
              <a:ea typeface="HGPｺﾞｼｯｸM" pitchFamily="50" charset="-128"/>
            </a:endParaRPr>
          </a:p>
          <a:p>
            <a:pPr lvl="1">
              <a:buNone/>
              <a:defRPr/>
            </a:pPr>
            <a:r>
              <a:rPr lang="ja-JP" altLang="en-US" sz="2000" dirty="0" smtClean="0">
                <a:latin typeface="HGPｺﾞｼｯｸM" pitchFamily="50" charset="-128"/>
                <a:ea typeface="HGPｺﾞｼｯｸM" pitchFamily="50" charset="-128"/>
              </a:rPr>
              <a:t>　　全庁横断的な検討組織の中で、外部の支援企業に任せきりにすることなく、</a:t>
            </a:r>
            <a:r>
              <a:rPr lang="en-US" altLang="ja-JP" sz="2000" dirty="0" smtClean="0">
                <a:latin typeface="HGPｺﾞｼｯｸM" pitchFamily="50" charset="-128"/>
                <a:ea typeface="HGPｺﾞｼｯｸM" pitchFamily="50" charset="-128"/>
              </a:rPr>
              <a:t/>
            </a:r>
            <a:br>
              <a:rPr lang="en-US" altLang="ja-JP" sz="2000" dirty="0" smtClean="0">
                <a:latin typeface="HGPｺﾞｼｯｸM" pitchFamily="50" charset="-128"/>
                <a:ea typeface="HGPｺﾞｼｯｸM" pitchFamily="50" charset="-128"/>
              </a:rPr>
            </a:br>
            <a:r>
              <a:rPr lang="ja-JP" altLang="en-US" sz="2000" dirty="0" smtClean="0">
                <a:latin typeface="HGPｺﾞｼｯｸM" pitchFamily="50" charset="-128"/>
                <a:ea typeface="HGPｺﾞｼｯｸM" pitchFamily="50" charset="-128"/>
              </a:rPr>
              <a:t>地方自治体の職員が自ら実施</a:t>
            </a:r>
          </a:p>
          <a:p>
            <a:pPr lvl="1">
              <a:defRPr/>
            </a:pPr>
            <a:r>
              <a:rPr lang="ja-JP" altLang="en-US" sz="2000" dirty="0" smtClean="0">
                <a:latin typeface="HGPｺﾞｼｯｸM" pitchFamily="50" charset="-128"/>
                <a:ea typeface="HGPｺﾞｼｯｸM" pitchFamily="50" charset="-128"/>
              </a:rPr>
              <a:t>住民満足度の向上を目的とし、行政改革の視点を取り入れることにより、</a:t>
            </a:r>
            <a:r>
              <a:rPr lang="en-US" altLang="ja-JP" sz="2000" dirty="0" smtClean="0">
                <a:latin typeface="HGPｺﾞｼｯｸM" pitchFamily="50" charset="-128"/>
                <a:ea typeface="HGPｺﾞｼｯｸM" pitchFamily="50" charset="-128"/>
              </a:rPr>
              <a:t/>
            </a:r>
            <a:br>
              <a:rPr lang="en-US" altLang="ja-JP" sz="2000" dirty="0" smtClean="0">
                <a:latin typeface="HGPｺﾞｼｯｸM" pitchFamily="50" charset="-128"/>
                <a:ea typeface="HGPｺﾞｼｯｸM" pitchFamily="50" charset="-128"/>
              </a:rPr>
            </a:br>
            <a:r>
              <a:rPr lang="ja-JP" altLang="en-US" sz="2000" dirty="0" smtClean="0">
                <a:latin typeface="HGPｺﾞｼｯｸM" pitchFamily="50" charset="-128"/>
                <a:ea typeface="HGPｺﾞｼｯｸM" pitchFamily="50" charset="-128"/>
              </a:rPr>
              <a:t>業務とシステムを一体とした改革を目指す</a:t>
            </a:r>
          </a:p>
          <a:p>
            <a:pPr>
              <a:defRPr/>
            </a:pPr>
            <a:r>
              <a:rPr lang="ja-JP" altLang="en-US" sz="2400" dirty="0" smtClean="0">
                <a:latin typeface="HGPｺﾞｼｯｸM" pitchFamily="50" charset="-128"/>
                <a:ea typeface="HGPｺﾞｼｯｸM" pitchFamily="50" charset="-128"/>
              </a:rPr>
              <a:t>４階層の体系について、現状（</a:t>
            </a:r>
            <a:r>
              <a:rPr lang="en-US" altLang="ja-JP" sz="2400" dirty="0" err="1" smtClean="0">
                <a:latin typeface="HGPｺﾞｼｯｸM" pitchFamily="50" charset="-128"/>
                <a:ea typeface="HGPｺﾞｼｯｸM" pitchFamily="50" charset="-128"/>
              </a:rPr>
              <a:t>AsIs</a:t>
            </a:r>
            <a:r>
              <a:rPr lang="ja-JP" altLang="en-US" sz="2400" dirty="0" smtClean="0">
                <a:latin typeface="HGPｺﾞｼｯｸM" pitchFamily="50" charset="-128"/>
                <a:ea typeface="HGPｺﾞｼｯｸM" pitchFamily="50" charset="-128"/>
              </a:rPr>
              <a:t>）と理想（</a:t>
            </a:r>
            <a:r>
              <a:rPr lang="en-US" altLang="ja-JP" sz="2400" dirty="0" err="1" smtClean="0">
                <a:latin typeface="HGPｺﾞｼｯｸM" pitchFamily="50" charset="-128"/>
                <a:ea typeface="HGPｺﾞｼｯｸM" pitchFamily="50" charset="-128"/>
              </a:rPr>
              <a:t>ToBe</a:t>
            </a:r>
            <a:r>
              <a:rPr lang="ja-JP" altLang="en-US" sz="2400" dirty="0" smtClean="0">
                <a:latin typeface="HGPｺﾞｼｯｸM" pitchFamily="50" charset="-128"/>
                <a:ea typeface="HGPｺﾞｼｯｸM" pitchFamily="50" charset="-128"/>
              </a:rPr>
              <a:t>）を整理</a:t>
            </a:r>
          </a:p>
          <a:p>
            <a:pPr lvl="1">
              <a:defRPr/>
            </a:pPr>
            <a:r>
              <a:rPr lang="ja-JP" altLang="en-US" sz="2000" dirty="0" smtClean="0">
                <a:latin typeface="HGPｺﾞｼｯｸM" pitchFamily="50" charset="-128"/>
                <a:ea typeface="HGPｺﾞｼｯｸM" pitchFamily="50" charset="-128"/>
              </a:rPr>
              <a:t>業務・システムを</a:t>
            </a:r>
            <a:r>
              <a:rPr lang="en-US" altLang="ja-JP" sz="2000" dirty="0" smtClean="0">
                <a:latin typeface="HGPｺﾞｼｯｸM" pitchFamily="50" charset="-128"/>
                <a:ea typeface="HGPｺﾞｼｯｸM" pitchFamily="50" charset="-128"/>
              </a:rPr>
              <a:t>	(1)</a:t>
            </a:r>
            <a:r>
              <a:rPr lang="ja-JP" altLang="en-US" sz="2000" dirty="0" smtClean="0">
                <a:latin typeface="HGPｺﾞｼｯｸM" pitchFamily="50" charset="-128"/>
                <a:ea typeface="HGPｺﾞｼｯｸM" pitchFamily="50" charset="-128"/>
              </a:rPr>
              <a:t>政策・業務体系（ＢＡ）</a:t>
            </a:r>
            <a:endParaRPr lang="en-US" altLang="ja-JP" sz="2000" dirty="0" smtClean="0">
              <a:latin typeface="HGPｺﾞｼｯｸM" pitchFamily="50" charset="-128"/>
              <a:ea typeface="HGPｺﾞｼｯｸM" pitchFamily="50" charset="-128"/>
            </a:endParaRPr>
          </a:p>
          <a:p>
            <a:pPr marL="457200" lvl="1" indent="0">
              <a:buFont typeface="Wingdings" pitchFamily="2" charset="2"/>
              <a:buNone/>
              <a:defRPr/>
            </a:pPr>
            <a:r>
              <a:rPr lang="en-US" altLang="ja-JP" sz="2000" dirty="0" smtClean="0">
                <a:latin typeface="HGPｺﾞｼｯｸM" pitchFamily="50" charset="-128"/>
                <a:ea typeface="HGPｺﾞｼｯｸM" pitchFamily="50" charset="-128"/>
              </a:rPr>
              <a:t>			(2)</a:t>
            </a:r>
            <a:r>
              <a:rPr lang="ja-JP" altLang="en-US" sz="2000" dirty="0" smtClean="0">
                <a:latin typeface="HGPｺﾞｼｯｸM" pitchFamily="50" charset="-128"/>
                <a:ea typeface="HGPｺﾞｼｯｸM" pitchFamily="50" charset="-128"/>
              </a:rPr>
              <a:t>データ体系（ＤＡ）</a:t>
            </a:r>
            <a:endParaRPr lang="en-US" altLang="ja-JP" sz="2000" dirty="0" smtClean="0">
              <a:latin typeface="HGPｺﾞｼｯｸM" pitchFamily="50" charset="-128"/>
              <a:ea typeface="HGPｺﾞｼｯｸM" pitchFamily="50" charset="-128"/>
            </a:endParaRPr>
          </a:p>
          <a:p>
            <a:pPr marL="457200" lvl="1" indent="0">
              <a:buFont typeface="Wingdings" pitchFamily="2" charset="2"/>
              <a:buNone/>
              <a:defRPr/>
            </a:pPr>
            <a:r>
              <a:rPr lang="en-US" altLang="ja-JP" sz="2000" dirty="0" smtClean="0">
                <a:latin typeface="HGPｺﾞｼｯｸM" pitchFamily="50" charset="-128"/>
                <a:ea typeface="HGPｺﾞｼｯｸM" pitchFamily="50" charset="-128"/>
              </a:rPr>
              <a:t>			(3)</a:t>
            </a:r>
            <a:r>
              <a:rPr lang="ja-JP" altLang="en-US" sz="2000" dirty="0" smtClean="0">
                <a:latin typeface="HGPｺﾞｼｯｸM" pitchFamily="50" charset="-128"/>
                <a:ea typeface="HGPｺﾞｼｯｸM" pitchFamily="50" charset="-128"/>
              </a:rPr>
              <a:t>適用処理体系（ＡＡ）</a:t>
            </a:r>
            <a:endParaRPr lang="en-US" altLang="ja-JP" sz="2000" dirty="0" smtClean="0">
              <a:latin typeface="HGPｺﾞｼｯｸM" pitchFamily="50" charset="-128"/>
              <a:ea typeface="HGPｺﾞｼｯｸM" pitchFamily="50" charset="-128"/>
            </a:endParaRPr>
          </a:p>
          <a:p>
            <a:pPr marL="457200" lvl="1" indent="0">
              <a:buFont typeface="Wingdings" pitchFamily="2" charset="2"/>
              <a:buNone/>
              <a:defRPr/>
            </a:pPr>
            <a:r>
              <a:rPr lang="en-US" altLang="ja-JP" sz="2000" dirty="0" smtClean="0">
                <a:latin typeface="HGPｺﾞｼｯｸM" pitchFamily="50" charset="-128"/>
                <a:ea typeface="HGPｺﾞｼｯｸM" pitchFamily="50" charset="-128"/>
              </a:rPr>
              <a:t>			(4)</a:t>
            </a:r>
            <a:r>
              <a:rPr lang="ja-JP" altLang="en-US" sz="2000" dirty="0" smtClean="0">
                <a:latin typeface="HGPｺﾞｼｯｸM" pitchFamily="50" charset="-128"/>
                <a:ea typeface="HGPｺﾞｼｯｸM" pitchFamily="50" charset="-128"/>
              </a:rPr>
              <a:t>技術体系（ＴＡ）　　の４つの階層に区分</a:t>
            </a:r>
          </a:p>
          <a:p>
            <a:pPr lvl="1">
              <a:defRPr/>
            </a:pPr>
            <a:r>
              <a:rPr lang="ja-JP" altLang="en-US" sz="2000" dirty="0" smtClean="0">
                <a:latin typeface="HGPｺﾞｼｯｸM" pitchFamily="50" charset="-128"/>
                <a:ea typeface="HGPｺﾞｼｯｸM" pitchFamily="50" charset="-128"/>
              </a:rPr>
              <a:t>業務とシステムの「</a:t>
            </a:r>
            <a:r>
              <a:rPr lang="ja-JP" altLang="en-US" sz="2000" u="sng" dirty="0" smtClean="0">
                <a:solidFill>
                  <a:srgbClr val="FF0000"/>
                </a:solidFill>
                <a:latin typeface="HGPｺﾞｼｯｸM" pitchFamily="50" charset="-128"/>
                <a:ea typeface="HGPｺﾞｼｯｸM" pitchFamily="50" charset="-128"/>
              </a:rPr>
              <a:t>現状（ＡｓＩｓ）</a:t>
            </a:r>
            <a:r>
              <a:rPr lang="ja-JP" altLang="en-US" sz="2000" dirty="0" smtClean="0">
                <a:latin typeface="HGPｺﾞｼｯｸM" pitchFamily="50" charset="-128"/>
                <a:ea typeface="HGPｺﾞｼｯｸM" pitchFamily="50" charset="-128"/>
              </a:rPr>
              <a:t>」と「</a:t>
            </a:r>
            <a:r>
              <a:rPr lang="ja-JP" altLang="en-US" sz="2000" u="sng" dirty="0" smtClean="0">
                <a:solidFill>
                  <a:srgbClr val="FF0000"/>
                </a:solidFill>
                <a:latin typeface="HGPｺﾞｼｯｸM" pitchFamily="50" charset="-128"/>
                <a:ea typeface="HGPｺﾞｼｯｸM" pitchFamily="50" charset="-128"/>
              </a:rPr>
              <a:t>理想（ＴｏＢｅ）</a:t>
            </a:r>
            <a:r>
              <a:rPr lang="ja-JP" altLang="en-US" sz="2000" dirty="0" smtClean="0">
                <a:latin typeface="HGPｺﾞｼｯｸM" pitchFamily="50" charset="-128"/>
                <a:ea typeface="HGPｺﾞｼｯｸM" pitchFamily="50" charset="-128"/>
              </a:rPr>
              <a:t>」を整理</a:t>
            </a:r>
          </a:p>
        </p:txBody>
      </p:sp>
      <p:sp>
        <p:nvSpPr>
          <p:cNvPr id="4" name="スライド番号プレースホルダ 3"/>
          <p:cNvSpPr>
            <a:spLocks noGrp="1"/>
          </p:cNvSpPr>
          <p:nvPr>
            <p:ph type="sldNum" sz="quarter" idx="12"/>
          </p:nvPr>
        </p:nvSpPr>
        <p:spPr/>
        <p:txBody>
          <a:bodyPr/>
          <a:lstStyle/>
          <a:p>
            <a:pPr>
              <a:defRPr/>
            </a:pPr>
            <a:fld id="{D621E1BB-622A-4911-850A-7B92612ABE57}" type="slidenum">
              <a:rPr lang="ja-JP" altLang="en-US" smtClean="0"/>
              <a:pPr>
                <a:defRPr/>
              </a:pPr>
              <a:t>5</a:t>
            </a:fld>
            <a:endParaRPr lang="en-US" altLang="ja-JP" dirty="0"/>
          </a:p>
        </p:txBody>
      </p:sp>
      <p:sp>
        <p:nvSpPr>
          <p:cNvPr id="6" name="Rectangle 2"/>
          <p:cNvSpPr txBox="1">
            <a:spLocks noChangeArrowheads="1"/>
          </p:cNvSpPr>
          <p:nvPr/>
        </p:nvSpPr>
        <p:spPr bwMode="auto">
          <a:xfrm>
            <a:off x="495300" y="404813"/>
            <a:ext cx="8915400" cy="792162"/>
          </a:xfrm>
          <a:prstGeom prst="rect">
            <a:avLst/>
          </a:prstGeom>
          <a:noFill/>
          <a:ln>
            <a:miter lim="800000"/>
            <a:headEnd/>
            <a:tailEnd/>
          </a:ln>
        </p:spPr>
        <p:txBody>
          <a:bodyPr vert="horz" wrap="square" lIns="91440" tIns="45720" rIns="91440" bIns="45720" numCol="1" anchor="ctr" anchorCtr="0" compatLnSpc="1">
            <a:prstTxWarp prst="textNoShape">
              <a:avLst/>
            </a:prstTxWarp>
          </a:bodyPr>
          <a:lstStyle/>
          <a:p>
            <a:pPr lvl="0" eaLnBrk="1" hangingPunct="1"/>
            <a:r>
              <a:rPr lang="ja-JP" altLang="en-US" sz="2800" b="1" dirty="0" smtClean="0">
                <a:latin typeface="HGPｺﾞｼｯｸM" pitchFamily="50" charset="-128"/>
                <a:ea typeface="HGPｺﾞｼｯｸM" pitchFamily="50" charset="-128"/>
              </a:rPr>
              <a:t>５</a:t>
            </a:r>
            <a:r>
              <a:rPr lang="ja-JP" altLang="ja-JP" sz="2800" b="1" dirty="0" smtClean="0">
                <a:latin typeface="HGPｺﾞｼｯｸM" pitchFamily="50" charset="-128"/>
                <a:ea typeface="HGPｺﾞｼｯｸM" pitchFamily="50" charset="-128"/>
              </a:rPr>
              <a:t>．自治体ＥＡの概要</a:t>
            </a:r>
            <a:r>
              <a:rPr lang="ja-JP" altLang="en-US" sz="2800" b="1" dirty="0" smtClean="0">
                <a:latin typeface="HGPｺﾞｼｯｸM" pitchFamily="50" charset="-128"/>
                <a:ea typeface="HGPｺﾞｼｯｸM" pitchFamily="50" charset="-128"/>
              </a:rPr>
              <a:t>　</a:t>
            </a:r>
            <a:r>
              <a:rPr lang="ja-JP" altLang="en-US" sz="2400" b="1" dirty="0" smtClean="0">
                <a:latin typeface="HGPｺﾞｼｯｸM" pitchFamily="50" charset="-128"/>
                <a:ea typeface="HGPｺﾞｼｯｸM" pitchFamily="50" charset="-128"/>
              </a:rPr>
              <a:t>～自治体ＥＡとは①～</a:t>
            </a:r>
            <a:endParaRPr kumimoji="1" lang="ja-JP" altLang="ja-JP" sz="2800" b="1" i="0" u="none" strike="noStrike" kern="0" cap="none" spc="0" normalizeH="0" baseline="0" noProof="0" dirty="0" smtClean="0">
              <a:ln>
                <a:noFill/>
              </a:ln>
              <a:solidFill>
                <a:schemeClr val="tx1"/>
              </a:solidFill>
              <a:effectLst/>
              <a:uLnTx/>
              <a:uFillTx/>
              <a:latin typeface="HGPｺﾞｼｯｸM" pitchFamily="50" charset="-128"/>
              <a:ea typeface="HGPｺﾞｼｯｸM" pitchFamily="50" charset="-128"/>
              <a:cs typeface="+mj-cs"/>
            </a:endParaRPr>
          </a:p>
        </p:txBody>
      </p:sp>
      <p:sp>
        <p:nvSpPr>
          <p:cNvPr id="7" name="フッター プレースホルダ 50"/>
          <p:cNvSpPr txBox="1">
            <a:spLocks/>
          </p:cNvSpPr>
          <p:nvPr/>
        </p:nvSpPr>
        <p:spPr>
          <a:xfrm>
            <a:off x="3002784" y="6417360"/>
            <a:ext cx="3900433" cy="252000"/>
          </a:xfrm>
          <a:prstGeom prst="rect">
            <a:avLst/>
          </a:prstGeom>
        </p:spPr>
        <p:txBody>
          <a:bodyPr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ja-JP" sz="1000" b="0" i="0" u="none" strike="noStrike" kern="1200" cap="none" spc="0" normalizeH="0" baseline="0" noProof="0" smtClean="0">
                <a:ln>
                  <a:noFill/>
                </a:ln>
                <a:solidFill>
                  <a:schemeClr val="tx1"/>
                </a:solidFill>
                <a:effectLst/>
                <a:uLnTx/>
                <a:uFillTx/>
                <a:latin typeface="+mj-ea"/>
                <a:ea typeface="+mj-ea"/>
                <a:cs typeface="+mn-cs"/>
              </a:rPr>
              <a:t>4-1 </a:t>
            </a:r>
            <a:r>
              <a:rPr kumimoji="0" lang="ja-JP" altLang="en-US" sz="1000" b="0" i="0" u="none" strike="noStrike" kern="1200" cap="none" spc="0" normalizeH="0" baseline="0" noProof="0" smtClean="0">
                <a:ln>
                  <a:noFill/>
                </a:ln>
                <a:solidFill>
                  <a:schemeClr val="tx1"/>
                </a:solidFill>
                <a:effectLst/>
                <a:uLnTx/>
                <a:uFillTx/>
                <a:latin typeface="+mj-ea"/>
                <a:ea typeface="+mj-ea"/>
                <a:cs typeface="+mn-cs"/>
              </a:rPr>
              <a:t>住民視点の行政サービス提供に向けた業務分析手法</a:t>
            </a:r>
            <a:endParaRPr kumimoji="0" lang="en-US" altLang="ja-JP" sz="1000" b="0" i="0" u="none" strike="noStrike" kern="1200" cap="none" spc="0" normalizeH="0" baseline="0" noProof="0" dirty="0">
              <a:ln>
                <a:noFill/>
              </a:ln>
              <a:solidFill>
                <a:schemeClr val="tx1"/>
              </a:solidFill>
              <a:effectLst/>
              <a:uLnTx/>
              <a:uFillTx/>
              <a:latin typeface="+mj-ea"/>
              <a:ea typeface="+mj-ea"/>
              <a:cs typeface="+mn-cs"/>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コンテンツ プレースホルダー 3"/>
          <p:cNvSpPr txBox="1">
            <a:spLocks/>
          </p:cNvSpPr>
          <p:nvPr/>
        </p:nvSpPr>
        <p:spPr bwMode="auto">
          <a:xfrm>
            <a:off x="495300" y="1423990"/>
            <a:ext cx="8915400" cy="644525"/>
          </a:xfrm>
          <a:prstGeom prst="rect">
            <a:avLst/>
          </a:prstGeom>
          <a:noFill/>
          <a:ln w="9525">
            <a:noFill/>
            <a:miter lim="800000"/>
            <a:headEnd/>
            <a:tailEnd/>
          </a:ln>
        </p:spPr>
        <p:txBody>
          <a:bodyPr/>
          <a:lstStyle/>
          <a:p>
            <a:pPr marL="342900" indent="-342900">
              <a:spcBef>
                <a:spcPct val="20000"/>
              </a:spcBef>
              <a:buFont typeface="Wingdings" pitchFamily="2" charset="2"/>
              <a:buChar char="n"/>
            </a:pPr>
            <a:r>
              <a:rPr kumimoji="1" lang="ja-JP" altLang="en-US" sz="2000">
                <a:solidFill>
                  <a:srgbClr val="000066"/>
                </a:solidFill>
                <a:latin typeface="HGPｺﾞｼｯｸM" pitchFamily="50" charset="-128"/>
                <a:ea typeface="HGPｺﾞｼｯｸM" pitchFamily="50" charset="-128"/>
              </a:rPr>
              <a:t>ＥＡでは、４階層の体系について、現状（</a:t>
            </a:r>
            <a:r>
              <a:rPr kumimoji="1" lang="en-US" altLang="ja-JP" sz="2000">
                <a:solidFill>
                  <a:srgbClr val="000066"/>
                </a:solidFill>
                <a:latin typeface="HGPｺﾞｼｯｸM" pitchFamily="50" charset="-128"/>
                <a:ea typeface="HGPｺﾞｼｯｸM" pitchFamily="50" charset="-128"/>
              </a:rPr>
              <a:t>AsIs</a:t>
            </a:r>
            <a:r>
              <a:rPr kumimoji="1" lang="ja-JP" altLang="en-US" sz="2000">
                <a:solidFill>
                  <a:srgbClr val="000066"/>
                </a:solidFill>
                <a:latin typeface="HGPｺﾞｼｯｸM" pitchFamily="50" charset="-128"/>
                <a:ea typeface="HGPｺﾞｼｯｸM" pitchFamily="50" charset="-128"/>
              </a:rPr>
              <a:t>）と理想（</a:t>
            </a:r>
            <a:r>
              <a:rPr kumimoji="1" lang="en-US" altLang="ja-JP" sz="2000">
                <a:solidFill>
                  <a:srgbClr val="000066"/>
                </a:solidFill>
                <a:latin typeface="HGPｺﾞｼｯｸM" pitchFamily="50" charset="-128"/>
                <a:ea typeface="HGPｺﾞｼｯｸM" pitchFamily="50" charset="-128"/>
              </a:rPr>
              <a:t>ToBe</a:t>
            </a:r>
            <a:r>
              <a:rPr kumimoji="1" lang="ja-JP" altLang="en-US" sz="2000">
                <a:solidFill>
                  <a:srgbClr val="000066"/>
                </a:solidFill>
                <a:latin typeface="HGPｺﾞｼｯｸM" pitchFamily="50" charset="-128"/>
                <a:ea typeface="HGPｺﾞｼｯｸM" pitchFamily="50" charset="-128"/>
              </a:rPr>
              <a:t>）を整理</a:t>
            </a:r>
          </a:p>
        </p:txBody>
      </p:sp>
      <p:sp>
        <p:nvSpPr>
          <p:cNvPr id="9220" name="Rectangle 5"/>
          <p:cNvSpPr>
            <a:spLocks noChangeArrowheads="1"/>
          </p:cNvSpPr>
          <p:nvPr/>
        </p:nvSpPr>
        <p:spPr bwMode="auto">
          <a:xfrm>
            <a:off x="720725" y="2312988"/>
            <a:ext cx="2936876" cy="2424112"/>
          </a:xfrm>
          <a:prstGeom prst="rect">
            <a:avLst/>
          </a:prstGeom>
          <a:gradFill rotWithShape="0">
            <a:gsLst>
              <a:gs pos="0">
                <a:srgbClr val="FFFFFF"/>
              </a:gs>
              <a:gs pos="100000">
                <a:srgbClr val="CCFFCC"/>
              </a:gs>
            </a:gsLst>
            <a:path path="shape">
              <a:fillToRect l="50000" t="50000" r="50000" b="50000"/>
            </a:path>
          </a:gradFill>
          <a:ln w="57150">
            <a:solidFill>
              <a:srgbClr val="99CC00"/>
            </a:solidFill>
            <a:miter lim="800000"/>
            <a:headEnd/>
            <a:tailEnd/>
          </a:ln>
        </p:spPr>
        <p:txBody>
          <a:bodyPr wrap="none" anchor="ctr"/>
          <a:lstStyle/>
          <a:p>
            <a:endParaRPr lang="ja-JP" altLang="en-US">
              <a:latin typeface="HGPｺﾞｼｯｸM" pitchFamily="50" charset="-128"/>
              <a:ea typeface="HGPｺﾞｼｯｸM" pitchFamily="50" charset="-128"/>
            </a:endParaRPr>
          </a:p>
        </p:txBody>
      </p:sp>
      <p:pic>
        <p:nvPicPr>
          <p:cNvPr id="9221" name="Picture 6" descr="a2-012"/>
          <p:cNvPicPr>
            <a:picLocks noChangeAspect="1" noChangeArrowheads="1"/>
          </p:cNvPicPr>
          <p:nvPr/>
        </p:nvPicPr>
        <p:blipFill>
          <a:blip r:embed="rId3" cstate="print"/>
          <a:srcRect/>
          <a:stretch>
            <a:fillRect/>
          </a:stretch>
        </p:blipFill>
        <p:spPr bwMode="auto">
          <a:xfrm>
            <a:off x="415926" y="4240215"/>
            <a:ext cx="755650" cy="541337"/>
          </a:xfrm>
          <a:prstGeom prst="rect">
            <a:avLst/>
          </a:prstGeom>
          <a:noFill/>
          <a:ln w="9525">
            <a:noFill/>
            <a:miter lim="800000"/>
            <a:headEnd/>
            <a:tailEnd/>
          </a:ln>
        </p:spPr>
      </p:pic>
      <p:sp>
        <p:nvSpPr>
          <p:cNvPr id="9222" name="Text Box 21"/>
          <p:cNvSpPr txBox="1">
            <a:spLocks noChangeArrowheads="1"/>
          </p:cNvSpPr>
          <p:nvPr/>
        </p:nvSpPr>
        <p:spPr bwMode="auto">
          <a:xfrm>
            <a:off x="796925" y="2557464"/>
            <a:ext cx="685800" cy="276999"/>
          </a:xfrm>
          <a:prstGeom prst="rect">
            <a:avLst/>
          </a:prstGeom>
          <a:noFill/>
          <a:ln w="9525">
            <a:noFill/>
            <a:miter lim="800000"/>
            <a:headEnd/>
            <a:tailEnd/>
          </a:ln>
        </p:spPr>
        <p:txBody>
          <a:bodyPr>
            <a:spAutoFit/>
          </a:bodyPr>
          <a:lstStyle/>
          <a:p>
            <a:pPr eaLnBrk="1" hangingPunct="1">
              <a:spcBef>
                <a:spcPct val="50000"/>
              </a:spcBef>
            </a:pPr>
            <a:r>
              <a:rPr kumimoji="1" lang="ja-JP" altLang="en-US" sz="1200">
                <a:latin typeface="HGPｺﾞｼｯｸM" pitchFamily="50" charset="-128"/>
                <a:ea typeface="HGPｺﾞｼｯｸM" pitchFamily="50" charset="-128"/>
              </a:rPr>
              <a:t>市民課</a:t>
            </a:r>
          </a:p>
        </p:txBody>
      </p:sp>
      <p:sp>
        <p:nvSpPr>
          <p:cNvPr id="9223" name="Line 22"/>
          <p:cNvSpPr>
            <a:spLocks noChangeShapeType="1"/>
          </p:cNvSpPr>
          <p:nvPr/>
        </p:nvSpPr>
        <p:spPr bwMode="auto">
          <a:xfrm>
            <a:off x="949325" y="3914775"/>
            <a:ext cx="2592389" cy="1588"/>
          </a:xfrm>
          <a:prstGeom prst="line">
            <a:avLst/>
          </a:prstGeom>
          <a:noFill/>
          <a:ln w="19050">
            <a:solidFill>
              <a:schemeClr val="folHlink"/>
            </a:solidFill>
            <a:round/>
            <a:headEnd/>
            <a:tailEnd/>
          </a:ln>
        </p:spPr>
        <p:txBody>
          <a:bodyPr/>
          <a:lstStyle/>
          <a:p>
            <a:endParaRPr lang="ja-JP" altLang="en-US">
              <a:latin typeface="HGPｺﾞｼｯｸM" pitchFamily="50" charset="-128"/>
              <a:ea typeface="HGPｺﾞｼｯｸM" pitchFamily="50" charset="-128"/>
            </a:endParaRPr>
          </a:p>
        </p:txBody>
      </p:sp>
      <p:sp>
        <p:nvSpPr>
          <p:cNvPr id="9224" name="Line 23"/>
          <p:cNvSpPr>
            <a:spLocks noChangeShapeType="1"/>
          </p:cNvSpPr>
          <p:nvPr/>
        </p:nvSpPr>
        <p:spPr bwMode="auto">
          <a:xfrm>
            <a:off x="949325" y="3121025"/>
            <a:ext cx="2592389" cy="1588"/>
          </a:xfrm>
          <a:prstGeom prst="line">
            <a:avLst/>
          </a:prstGeom>
          <a:noFill/>
          <a:ln w="19050">
            <a:solidFill>
              <a:schemeClr val="folHlink"/>
            </a:solidFill>
            <a:round/>
            <a:headEnd/>
            <a:tailEnd/>
          </a:ln>
        </p:spPr>
        <p:txBody>
          <a:bodyPr/>
          <a:lstStyle/>
          <a:p>
            <a:endParaRPr lang="ja-JP" altLang="en-US">
              <a:latin typeface="HGPｺﾞｼｯｸM" pitchFamily="50" charset="-128"/>
              <a:ea typeface="HGPｺﾞｼｯｸM" pitchFamily="50" charset="-128"/>
            </a:endParaRPr>
          </a:p>
        </p:txBody>
      </p:sp>
      <p:sp>
        <p:nvSpPr>
          <p:cNvPr id="9225" name="Text Box 24"/>
          <p:cNvSpPr txBox="1">
            <a:spLocks noChangeArrowheads="1"/>
          </p:cNvSpPr>
          <p:nvPr/>
        </p:nvSpPr>
        <p:spPr bwMode="auto">
          <a:xfrm>
            <a:off x="796925" y="3297240"/>
            <a:ext cx="685800" cy="276999"/>
          </a:xfrm>
          <a:prstGeom prst="rect">
            <a:avLst/>
          </a:prstGeom>
          <a:noFill/>
          <a:ln w="9525">
            <a:noFill/>
            <a:miter lim="800000"/>
            <a:headEnd/>
            <a:tailEnd/>
          </a:ln>
        </p:spPr>
        <p:txBody>
          <a:bodyPr>
            <a:spAutoFit/>
          </a:bodyPr>
          <a:lstStyle/>
          <a:p>
            <a:pPr eaLnBrk="1" hangingPunct="1">
              <a:spcBef>
                <a:spcPct val="50000"/>
              </a:spcBef>
            </a:pPr>
            <a:r>
              <a:rPr kumimoji="1" lang="ja-JP" altLang="en-US" sz="1200">
                <a:latin typeface="HGPｺﾞｼｯｸM" pitchFamily="50" charset="-128"/>
                <a:ea typeface="HGPｺﾞｼｯｸM" pitchFamily="50" charset="-128"/>
              </a:rPr>
              <a:t>福祉課</a:t>
            </a:r>
          </a:p>
        </p:txBody>
      </p:sp>
      <p:sp>
        <p:nvSpPr>
          <p:cNvPr id="9226" name="Text Box 25"/>
          <p:cNvSpPr txBox="1">
            <a:spLocks noChangeArrowheads="1"/>
          </p:cNvSpPr>
          <p:nvPr/>
        </p:nvSpPr>
        <p:spPr bwMode="auto">
          <a:xfrm>
            <a:off x="796925" y="4005265"/>
            <a:ext cx="685800" cy="276999"/>
          </a:xfrm>
          <a:prstGeom prst="rect">
            <a:avLst/>
          </a:prstGeom>
          <a:noFill/>
          <a:ln w="9525">
            <a:noFill/>
            <a:miter lim="800000"/>
            <a:headEnd/>
            <a:tailEnd/>
          </a:ln>
        </p:spPr>
        <p:txBody>
          <a:bodyPr>
            <a:spAutoFit/>
          </a:bodyPr>
          <a:lstStyle/>
          <a:p>
            <a:pPr eaLnBrk="1" hangingPunct="1">
              <a:spcBef>
                <a:spcPct val="50000"/>
              </a:spcBef>
            </a:pPr>
            <a:r>
              <a:rPr kumimoji="1" lang="ja-JP" altLang="en-US" sz="1200">
                <a:latin typeface="HGPｺﾞｼｯｸM" pitchFamily="50" charset="-128"/>
                <a:ea typeface="HGPｺﾞｼｯｸM" pitchFamily="50" charset="-128"/>
              </a:rPr>
              <a:t>水道課</a:t>
            </a:r>
          </a:p>
        </p:txBody>
      </p:sp>
      <p:sp>
        <p:nvSpPr>
          <p:cNvPr id="9227" name="Rectangle 26"/>
          <p:cNvSpPr>
            <a:spLocks noChangeArrowheads="1"/>
          </p:cNvSpPr>
          <p:nvPr/>
        </p:nvSpPr>
        <p:spPr bwMode="auto">
          <a:xfrm>
            <a:off x="6438900" y="2312990"/>
            <a:ext cx="2822575" cy="2251075"/>
          </a:xfrm>
          <a:prstGeom prst="rect">
            <a:avLst/>
          </a:prstGeom>
          <a:gradFill rotWithShape="0">
            <a:gsLst>
              <a:gs pos="0">
                <a:srgbClr val="FFFFFF"/>
              </a:gs>
              <a:gs pos="100000">
                <a:schemeClr val="accent1"/>
              </a:gs>
            </a:gsLst>
            <a:path path="shape">
              <a:fillToRect l="50000" t="50000" r="50000" b="50000"/>
            </a:path>
          </a:gradFill>
          <a:ln w="57150">
            <a:solidFill>
              <a:srgbClr val="33CCCC"/>
            </a:solidFill>
            <a:miter lim="800000"/>
            <a:headEnd/>
            <a:tailEnd/>
          </a:ln>
        </p:spPr>
        <p:txBody>
          <a:bodyPr wrap="none" anchor="ctr"/>
          <a:lstStyle/>
          <a:p>
            <a:endParaRPr lang="ja-JP" altLang="en-US">
              <a:latin typeface="HGPｺﾞｼｯｸM" pitchFamily="50" charset="-128"/>
              <a:ea typeface="HGPｺﾞｼｯｸM" pitchFamily="50" charset="-128"/>
            </a:endParaRPr>
          </a:p>
        </p:txBody>
      </p:sp>
      <p:pic>
        <p:nvPicPr>
          <p:cNvPr id="9228" name="Picture 27" descr="a2-012"/>
          <p:cNvPicPr>
            <a:picLocks noChangeAspect="1" noChangeArrowheads="1"/>
          </p:cNvPicPr>
          <p:nvPr/>
        </p:nvPicPr>
        <p:blipFill>
          <a:blip r:embed="rId3" cstate="print"/>
          <a:srcRect/>
          <a:stretch>
            <a:fillRect/>
          </a:stretch>
        </p:blipFill>
        <p:spPr bwMode="auto">
          <a:xfrm>
            <a:off x="6057901" y="4057650"/>
            <a:ext cx="757238" cy="541338"/>
          </a:xfrm>
          <a:prstGeom prst="rect">
            <a:avLst/>
          </a:prstGeom>
          <a:noFill/>
          <a:ln w="9525">
            <a:noFill/>
            <a:miter lim="800000"/>
            <a:headEnd/>
            <a:tailEnd/>
          </a:ln>
        </p:spPr>
      </p:pic>
      <p:sp>
        <p:nvSpPr>
          <p:cNvPr id="9229" name="Text Box 28"/>
          <p:cNvSpPr txBox="1">
            <a:spLocks noChangeArrowheads="1"/>
          </p:cNvSpPr>
          <p:nvPr/>
        </p:nvSpPr>
        <p:spPr bwMode="auto">
          <a:xfrm>
            <a:off x="6516688" y="2557464"/>
            <a:ext cx="685800" cy="276999"/>
          </a:xfrm>
          <a:prstGeom prst="rect">
            <a:avLst/>
          </a:prstGeom>
          <a:noFill/>
          <a:ln w="9525">
            <a:noFill/>
            <a:miter lim="800000"/>
            <a:headEnd/>
            <a:tailEnd/>
          </a:ln>
        </p:spPr>
        <p:txBody>
          <a:bodyPr>
            <a:spAutoFit/>
          </a:bodyPr>
          <a:lstStyle/>
          <a:p>
            <a:pPr eaLnBrk="1" hangingPunct="1">
              <a:spcBef>
                <a:spcPct val="50000"/>
              </a:spcBef>
            </a:pPr>
            <a:r>
              <a:rPr kumimoji="1" lang="ja-JP" altLang="en-US" sz="1200">
                <a:latin typeface="HGPｺﾞｼｯｸM" pitchFamily="50" charset="-128"/>
                <a:ea typeface="HGPｺﾞｼｯｸM" pitchFamily="50" charset="-128"/>
              </a:rPr>
              <a:t>市民課</a:t>
            </a:r>
          </a:p>
        </p:txBody>
      </p:sp>
      <p:sp>
        <p:nvSpPr>
          <p:cNvPr id="9230" name="Rectangle 29"/>
          <p:cNvSpPr>
            <a:spLocks noChangeArrowheads="1"/>
          </p:cNvSpPr>
          <p:nvPr/>
        </p:nvSpPr>
        <p:spPr bwMode="auto">
          <a:xfrm>
            <a:off x="7202489" y="2557465"/>
            <a:ext cx="611187" cy="401637"/>
          </a:xfrm>
          <a:prstGeom prst="rect">
            <a:avLst/>
          </a:prstGeom>
          <a:solidFill>
            <a:schemeClr val="bg1"/>
          </a:solidFill>
          <a:ln w="19050">
            <a:solidFill>
              <a:schemeClr val="tx1"/>
            </a:solidFill>
            <a:miter lim="800000"/>
            <a:headEnd/>
            <a:tailEnd/>
          </a:ln>
        </p:spPr>
        <p:txBody>
          <a:bodyPr wrap="none" lIns="0" tIns="0" rIns="0" bIns="0" anchor="ctr"/>
          <a:lstStyle/>
          <a:p>
            <a:pPr algn="ctr" eaLnBrk="1" hangingPunct="1"/>
            <a:r>
              <a:rPr kumimoji="1" lang="ja-JP" altLang="en-US" sz="900">
                <a:latin typeface="HGPｺﾞｼｯｸM" pitchFamily="50" charset="-128"/>
                <a:ea typeface="HGPｺﾞｼｯｸM" pitchFamily="50" charset="-128"/>
              </a:rPr>
              <a:t>住民基本</a:t>
            </a:r>
          </a:p>
          <a:p>
            <a:pPr algn="ctr" eaLnBrk="1" hangingPunct="1"/>
            <a:r>
              <a:rPr kumimoji="1" lang="ja-JP" altLang="en-US" sz="900">
                <a:latin typeface="HGPｺﾞｼｯｸM" pitchFamily="50" charset="-128"/>
                <a:ea typeface="HGPｺﾞｼｯｸM" pitchFamily="50" charset="-128"/>
              </a:rPr>
              <a:t>台帳事務</a:t>
            </a:r>
          </a:p>
        </p:txBody>
      </p:sp>
      <p:sp>
        <p:nvSpPr>
          <p:cNvPr id="9231" name="Text Box 30"/>
          <p:cNvSpPr txBox="1">
            <a:spLocks noChangeArrowheads="1"/>
          </p:cNvSpPr>
          <p:nvPr/>
        </p:nvSpPr>
        <p:spPr bwMode="auto">
          <a:xfrm>
            <a:off x="6516688" y="3297240"/>
            <a:ext cx="685800" cy="276999"/>
          </a:xfrm>
          <a:prstGeom prst="rect">
            <a:avLst/>
          </a:prstGeom>
          <a:noFill/>
          <a:ln w="9525">
            <a:noFill/>
            <a:miter lim="800000"/>
            <a:headEnd/>
            <a:tailEnd/>
          </a:ln>
        </p:spPr>
        <p:txBody>
          <a:bodyPr>
            <a:spAutoFit/>
          </a:bodyPr>
          <a:lstStyle/>
          <a:p>
            <a:pPr eaLnBrk="1" hangingPunct="1">
              <a:spcBef>
                <a:spcPct val="50000"/>
              </a:spcBef>
            </a:pPr>
            <a:r>
              <a:rPr kumimoji="1" lang="ja-JP" altLang="en-US" sz="1200">
                <a:latin typeface="HGPｺﾞｼｯｸM" pitchFamily="50" charset="-128"/>
                <a:ea typeface="HGPｺﾞｼｯｸM" pitchFamily="50" charset="-128"/>
              </a:rPr>
              <a:t>福祉課</a:t>
            </a:r>
          </a:p>
        </p:txBody>
      </p:sp>
      <p:sp>
        <p:nvSpPr>
          <p:cNvPr id="9232" name="Oval 31"/>
          <p:cNvSpPr>
            <a:spLocks noChangeArrowheads="1"/>
          </p:cNvSpPr>
          <p:nvPr/>
        </p:nvSpPr>
        <p:spPr bwMode="auto">
          <a:xfrm>
            <a:off x="2168526" y="2393950"/>
            <a:ext cx="1298575" cy="647700"/>
          </a:xfrm>
          <a:prstGeom prst="ellipse">
            <a:avLst/>
          </a:prstGeom>
          <a:gradFill rotWithShape="1">
            <a:gsLst>
              <a:gs pos="0">
                <a:schemeClr val="bg1"/>
              </a:gs>
              <a:gs pos="100000">
                <a:srgbClr val="FFFFCC"/>
              </a:gs>
            </a:gsLst>
            <a:path path="shape">
              <a:fillToRect l="50000" t="50000" r="50000" b="50000"/>
            </a:path>
          </a:gradFill>
          <a:ln w="9525">
            <a:solidFill>
              <a:schemeClr val="tx1"/>
            </a:solidFill>
            <a:round/>
            <a:headEnd/>
            <a:tailEnd/>
          </a:ln>
        </p:spPr>
        <p:txBody>
          <a:bodyPr wrap="none"/>
          <a:lstStyle/>
          <a:p>
            <a:pPr algn="ctr" eaLnBrk="1" hangingPunct="1"/>
            <a:r>
              <a:rPr kumimoji="1" lang="ja-JP" altLang="en-US" sz="900">
                <a:latin typeface="HGPｺﾞｼｯｸM" pitchFamily="50" charset="-128"/>
                <a:ea typeface="HGPｺﾞｼｯｸM" pitchFamily="50" charset="-128"/>
              </a:rPr>
              <a:t>業務フロー</a:t>
            </a:r>
          </a:p>
        </p:txBody>
      </p:sp>
      <p:sp>
        <p:nvSpPr>
          <p:cNvPr id="9233" name="Text Box 32"/>
          <p:cNvSpPr txBox="1">
            <a:spLocks noChangeArrowheads="1"/>
          </p:cNvSpPr>
          <p:nvPr/>
        </p:nvSpPr>
        <p:spPr bwMode="auto">
          <a:xfrm>
            <a:off x="6516688" y="3943350"/>
            <a:ext cx="685800" cy="276999"/>
          </a:xfrm>
          <a:prstGeom prst="rect">
            <a:avLst/>
          </a:prstGeom>
          <a:noFill/>
          <a:ln w="9525">
            <a:noFill/>
            <a:miter lim="800000"/>
            <a:headEnd/>
            <a:tailEnd/>
          </a:ln>
        </p:spPr>
        <p:txBody>
          <a:bodyPr>
            <a:spAutoFit/>
          </a:bodyPr>
          <a:lstStyle/>
          <a:p>
            <a:pPr eaLnBrk="1" hangingPunct="1">
              <a:spcBef>
                <a:spcPct val="50000"/>
              </a:spcBef>
            </a:pPr>
            <a:r>
              <a:rPr kumimoji="1" lang="ja-JP" altLang="en-US" sz="1200">
                <a:latin typeface="HGPｺﾞｼｯｸM" pitchFamily="50" charset="-128"/>
                <a:ea typeface="HGPｺﾞｼｯｸM" pitchFamily="50" charset="-128"/>
              </a:rPr>
              <a:t>水道課</a:t>
            </a:r>
          </a:p>
        </p:txBody>
      </p:sp>
      <p:sp>
        <p:nvSpPr>
          <p:cNvPr id="9234" name="Line 33"/>
          <p:cNvSpPr>
            <a:spLocks noChangeShapeType="1"/>
          </p:cNvSpPr>
          <p:nvPr/>
        </p:nvSpPr>
        <p:spPr bwMode="auto">
          <a:xfrm>
            <a:off x="2093913" y="2798765"/>
            <a:ext cx="190500" cy="1587"/>
          </a:xfrm>
          <a:prstGeom prst="line">
            <a:avLst/>
          </a:prstGeom>
          <a:noFill/>
          <a:ln w="12700">
            <a:solidFill>
              <a:schemeClr val="accent2"/>
            </a:solidFill>
            <a:round/>
            <a:headEnd/>
            <a:tailEnd/>
          </a:ln>
        </p:spPr>
        <p:txBody>
          <a:bodyPr wrap="none" anchor="ctr"/>
          <a:lstStyle/>
          <a:p>
            <a:endParaRPr lang="ja-JP" altLang="en-US">
              <a:latin typeface="HGPｺﾞｼｯｸM" pitchFamily="50" charset="-128"/>
              <a:ea typeface="HGPｺﾞｼｯｸM" pitchFamily="50" charset="-128"/>
            </a:endParaRPr>
          </a:p>
        </p:txBody>
      </p:sp>
      <p:sp>
        <p:nvSpPr>
          <p:cNvPr id="83" name="AutoShape 34"/>
          <p:cNvSpPr>
            <a:spLocks noChangeArrowheads="1"/>
          </p:cNvSpPr>
          <p:nvPr/>
        </p:nvSpPr>
        <p:spPr bwMode="auto">
          <a:xfrm>
            <a:off x="2705101" y="2798765"/>
            <a:ext cx="381000" cy="244475"/>
          </a:xfrm>
          <a:prstGeom prst="flowChartMagneticDisk">
            <a:avLst/>
          </a:prstGeom>
          <a:solidFill>
            <a:srgbClr val="FFFFFF"/>
          </a:solidFill>
          <a:ln w="19050">
            <a:solidFill>
              <a:schemeClr val="tx1"/>
            </a:solidFill>
            <a:round/>
            <a:headEnd/>
            <a:tailEnd/>
          </a:ln>
          <a:effectLst/>
        </p:spPr>
        <p:txBody>
          <a:bodyPr wrap="none" anchor="ctr"/>
          <a:lstStyle/>
          <a:p>
            <a:pPr algn="ctr" eaLnBrk="1" hangingPunct="1">
              <a:defRPr/>
            </a:pPr>
            <a:r>
              <a:rPr kumimoji="1" lang="en-US" altLang="ja-JP" sz="900">
                <a:effectLst>
                  <a:outerShdw blurRad="38100" dist="38100" dir="2700000" algn="tl">
                    <a:srgbClr val="C0C0C0"/>
                  </a:outerShdw>
                </a:effectLst>
                <a:latin typeface="HGPｺﾞｼｯｸM" pitchFamily="50" charset="-128"/>
                <a:ea typeface="HGPｺﾞｼｯｸM" pitchFamily="50" charset="-128"/>
              </a:rPr>
              <a:t>DB</a:t>
            </a:r>
          </a:p>
        </p:txBody>
      </p:sp>
      <p:sp>
        <p:nvSpPr>
          <p:cNvPr id="9236" name="Rectangle 35"/>
          <p:cNvSpPr>
            <a:spLocks noChangeArrowheads="1"/>
          </p:cNvSpPr>
          <p:nvPr/>
        </p:nvSpPr>
        <p:spPr bwMode="auto">
          <a:xfrm>
            <a:off x="1482725" y="2557465"/>
            <a:ext cx="611189" cy="401637"/>
          </a:xfrm>
          <a:prstGeom prst="rect">
            <a:avLst/>
          </a:prstGeom>
          <a:solidFill>
            <a:schemeClr val="bg1"/>
          </a:solidFill>
          <a:ln w="19050">
            <a:solidFill>
              <a:schemeClr val="tx1"/>
            </a:solidFill>
            <a:miter lim="800000"/>
            <a:headEnd/>
            <a:tailEnd/>
          </a:ln>
        </p:spPr>
        <p:txBody>
          <a:bodyPr wrap="none" lIns="0" tIns="0" rIns="0" bIns="0" anchor="ctr"/>
          <a:lstStyle/>
          <a:p>
            <a:pPr algn="ctr" eaLnBrk="1" hangingPunct="1"/>
            <a:r>
              <a:rPr kumimoji="1" lang="ja-JP" altLang="en-US" sz="900">
                <a:latin typeface="HGPｺﾞｼｯｸM" pitchFamily="50" charset="-128"/>
                <a:ea typeface="HGPｺﾞｼｯｸM" pitchFamily="50" charset="-128"/>
              </a:rPr>
              <a:t>住民基本</a:t>
            </a:r>
          </a:p>
          <a:p>
            <a:pPr algn="ctr" eaLnBrk="1" hangingPunct="1"/>
            <a:r>
              <a:rPr kumimoji="1" lang="ja-JP" altLang="en-US" sz="900">
                <a:latin typeface="HGPｺﾞｼｯｸM" pitchFamily="50" charset="-128"/>
                <a:ea typeface="HGPｺﾞｼｯｸM" pitchFamily="50" charset="-128"/>
              </a:rPr>
              <a:t>台帳事務</a:t>
            </a:r>
          </a:p>
        </p:txBody>
      </p:sp>
      <p:sp>
        <p:nvSpPr>
          <p:cNvPr id="9237" name="Rectangle 36"/>
          <p:cNvSpPr>
            <a:spLocks noChangeArrowheads="1"/>
          </p:cNvSpPr>
          <p:nvPr/>
        </p:nvSpPr>
        <p:spPr bwMode="auto">
          <a:xfrm>
            <a:off x="2244725" y="2717802"/>
            <a:ext cx="536575" cy="161925"/>
          </a:xfrm>
          <a:prstGeom prst="rect">
            <a:avLst/>
          </a:prstGeom>
          <a:solidFill>
            <a:schemeClr val="bg1"/>
          </a:solidFill>
          <a:ln w="19050">
            <a:solidFill>
              <a:schemeClr val="tx1"/>
            </a:solidFill>
            <a:miter lim="800000"/>
            <a:headEnd/>
            <a:tailEnd/>
          </a:ln>
        </p:spPr>
        <p:txBody>
          <a:bodyPr wrap="none" lIns="0" tIns="0" rIns="0" bIns="0" anchor="ctr"/>
          <a:lstStyle/>
          <a:p>
            <a:pPr algn="ctr" eaLnBrk="1" hangingPunct="1"/>
            <a:r>
              <a:rPr kumimoji="1" lang="ja-JP" altLang="en-US" sz="900">
                <a:latin typeface="HGPｺﾞｼｯｸM" pitchFamily="50" charset="-128"/>
                <a:ea typeface="HGPｺﾞｼｯｸM" pitchFamily="50" charset="-128"/>
              </a:rPr>
              <a:t>システム</a:t>
            </a:r>
          </a:p>
        </p:txBody>
      </p:sp>
      <p:sp>
        <p:nvSpPr>
          <p:cNvPr id="9238" name="Oval 37"/>
          <p:cNvSpPr>
            <a:spLocks noChangeArrowheads="1"/>
          </p:cNvSpPr>
          <p:nvPr/>
        </p:nvSpPr>
        <p:spPr bwMode="auto">
          <a:xfrm>
            <a:off x="2168526" y="3201988"/>
            <a:ext cx="1298575" cy="647700"/>
          </a:xfrm>
          <a:prstGeom prst="ellipse">
            <a:avLst/>
          </a:prstGeom>
          <a:gradFill rotWithShape="1">
            <a:gsLst>
              <a:gs pos="0">
                <a:schemeClr val="bg1"/>
              </a:gs>
              <a:gs pos="100000">
                <a:srgbClr val="FFFFCC"/>
              </a:gs>
            </a:gsLst>
            <a:path path="shape">
              <a:fillToRect l="50000" t="50000" r="50000" b="50000"/>
            </a:path>
          </a:gradFill>
          <a:ln w="9525">
            <a:solidFill>
              <a:schemeClr val="tx1"/>
            </a:solidFill>
            <a:round/>
            <a:headEnd/>
            <a:tailEnd/>
          </a:ln>
        </p:spPr>
        <p:txBody>
          <a:bodyPr wrap="none"/>
          <a:lstStyle/>
          <a:p>
            <a:pPr algn="ctr" eaLnBrk="1" hangingPunct="1"/>
            <a:r>
              <a:rPr kumimoji="1" lang="ja-JP" altLang="en-US" sz="900">
                <a:latin typeface="HGPｺﾞｼｯｸM" pitchFamily="50" charset="-128"/>
                <a:ea typeface="HGPｺﾞｼｯｸM" pitchFamily="50" charset="-128"/>
              </a:rPr>
              <a:t>業務フロー</a:t>
            </a:r>
          </a:p>
        </p:txBody>
      </p:sp>
      <p:sp>
        <p:nvSpPr>
          <p:cNvPr id="9239" name="Oval 38"/>
          <p:cNvSpPr>
            <a:spLocks noChangeArrowheads="1"/>
          </p:cNvSpPr>
          <p:nvPr/>
        </p:nvSpPr>
        <p:spPr bwMode="auto">
          <a:xfrm>
            <a:off x="2168526" y="3990977"/>
            <a:ext cx="1298575" cy="646113"/>
          </a:xfrm>
          <a:prstGeom prst="ellipse">
            <a:avLst/>
          </a:prstGeom>
          <a:gradFill rotWithShape="1">
            <a:gsLst>
              <a:gs pos="0">
                <a:schemeClr val="bg1"/>
              </a:gs>
              <a:gs pos="100000">
                <a:srgbClr val="FFFFCC"/>
              </a:gs>
            </a:gsLst>
            <a:path path="shape">
              <a:fillToRect l="50000" t="50000" r="50000" b="50000"/>
            </a:path>
          </a:gradFill>
          <a:ln w="9525">
            <a:solidFill>
              <a:schemeClr val="tx1"/>
            </a:solidFill>
            <a:round/>
            <a:headEnd/>
            <a:tailEnd/>
          </a:ln>
        </p:spPr>
        <p:txBody>
          <a:bodyPr wrap="none"/>
          <a:lstStyle/>
          <a:p>
            <a:pPr algn="ctr" eaLnBrk="1" hangingPunct="1"/>
            <a:r>
              <a:rPr kumimoji="1" lang="ja-JP" altLang="en-US" sz="900">
                <a:latin typeface="HGPｺﾞｼｯｸM" pitchFamily="50" charset="-128"/>
                <a:ea typeface="HGPｺﾞｼｯｸM" pitchFamily="50" charset="-128"/>
              </a:rPr>
              <a:t>業務フロー</a:t>
            </a:r>
          </a:p>
        </p:txBody>
      </p:sp>
      <p:sp>
        <p:nvSpPr>
          <p:cNvPr id="88" name="AutoShape 39"/>
          <p:cNvSpPr>
            <a:spLocks noChangeArrowheads="1"/>
          </p:cNvSpPr>
          <p:nvPr/>
        </p:nvSpPr>
        <p:spPr bwMode="auto">
          <a:xfrm>
            <a:off x="2705101" y="3606800"/>
            <a:ext cx="381000" cy="244475"/>
          </a:xfrm>
          <a:prstGeom prst="flowChartMagneticDisk">
            <a:avLst/>
          </a:prstGeom>
          <a:solidFill>
            <a:srgbClr val="FFFFFF"/>
          </a:solidFill>
          <a:ln w="19050">
            <a:solidFill>
              <a:schemeClr val="tx1"/>
            </a:solidFill>
            <a:round/>
            <a:headEnd/>
            <a:tailEnd/>
          </a:ln>
          <a:effectLst/>
        </p:spPr>
        <p:txBody>
          <a:bodyPr wrap="none" anchor="ctr"/>
          <a:lstStyle/>
          <a:p>
            <a:pPr algn="ctr" eaLnBrk="1" hangingPunct="1">
              <a:defRPr/>
            </a:pPr>
            <a:r>
              <a:rPr kumimoji="1" lang="en-US" altLang="ja-JP" sz="900">
                <a:effectLst>
                  <a:outerShdw blurRad="38100" dist="38100" dir="2700000" algn="tl">
                    <a:srgbClr val="C0C0C0"/>
                  </a:outerShdw>
                </a:effectLst>
                <a:latin typeface="HGPｺﾞｼｯｸM" pitchFamily="50" charset="-128"/>
                <a:ea typeface="HGPｺﾞｼｯｸM" pitchFamily="50" charset="-128"/>
              </a:rPr>
              <a:t>DB</a:t>
            </a:r>
          </a:p>
        </p:txBody>
      </p:sp>
      <p:sp>
        <p:nvSpPr>
          <p:cNvPr id="89" name="AutoShape 40"/>
          <p:cNvSpPr>
            <a:spLocks noChangeArrowheads="1"/>
          </p:cNvSpPr>
          <p:nvPr/>
        </p:nvSpPr>
        <p:spPr bwMode="auto">
          <a:xfrm>
            <a:off x="2705101" y="4392615"/>
            <a:ext cx="381000" cy="244475"/>
          </a:xfrm>
          <a:prstGeom prst="flowChartMagneticDisk">
            <a:avLst/>
          </a:prstGeom>
          <a:solidFill>
            <a:srgbClr val="FFFFFF"/>
          </a:solidFill>
          <a:ln w="19050">
            <a:solidFill>
              <a:schemeClr val="tx1"/>
            </a:solidFill>
            <a:round/>
            <a:headEnd/>
            <a:tailEnd/>
          </a:ln>
          <a:effectLst/>
        </p:spPr>
        <p:txBody>
          <a:bodyPr wrap="none" anchor="ctr"/>
          <a:lstStyle/>
          <a:p>
            <a:pPr algn="ctr" eaLnBrk="1" hangingPunct="1">
              <a:defRPr/>
            </a:pPr>
            <a:r>
              <a:rPr kumimoji="1" lang="en-US" altLang="ja-JP" sz="900">
                <a:effectLst>
                  <a:outerShdw blurRad="38100" dist="38100" dir="2700000" algn="tl">
                    <a:srgbClr val="C0C0C0"/>
                  </a:outerShdw>
                </a:effectLst>
                <a:latin typeface="HGPｺﾞｼｯｸM" pitchFamily="50" charset="-128"/>
                <a:ea typeface="HGPｺﾞｼｯｸM" pitchFamily="50" charset="-128"/>
              </a:rPr>
              <a:t>DB</a:t>
            </a:r>
          </a:p>
        </p:txBody>
      </p:sp>
      <p:sp>
        <p:nvSpPr>
          <p:cNvPr id="9242" name="Line 41"/>
          <p:cNvSpPr>
            <a:spLocks noChangeShapeType="1"/>
          </p:cNvSpPr>
          <p:nvPr/>
        </p:nvSpPr>
        <p:spPr bwMode="auto">
          <a:xfrm>
            <a:off x="2093913" y="3606800"/>
            <a:ext cx="190500" cy="1588"/>
          </a:xfrm>
          <a:prstGeom prst="line">
            <a:avLst/>
          </a:prstGeom>
          <a:noFill/>
          <a:ln w="12700">
            <a:solidFill>
              <a:schemeClr val="accent2"/>
            </a:solidFill>
            <a:round/>
            <a:headEnd/>
            <a:tailEnd/>
          </a:ln>
        </p:spPr>
        <p:txBody>
          <a:bodyPr wrap="none" anchor="ctr"/>
          <a:lstStyle/>
          <a:p>
            <a:endParaRPr lang="ja-JP" altLang="en-US">
              <a:latin typeface="HGPｺﾞｼｯｸM" pitchFamily="50" charset="-128"/>
              <a:ea typeface="HGPｺﾞｼｯｸM" pitchFamily="50" charset="-128"/>
            </a:endParaRPr>
          </a:p>
        </p:txBody>
      </p:sp>
      <p:sp>
        <p:nvSpPr>
          <p:cNvPr id="9243" name="Line 42"/>
          <p:cNvSpPr>
            <a:spLocks noChangeShapeType="1"/>
          </p:cNvSpPr>
          <p:nvPr/>
        </p:nvSpPr>
        <p:spPr bwMode="auto">
          <a:xfrm>
            <a:off x="2093913" y="4392615"/>
            <a:ext cx="190500" cy="1587"/>
          </a:xfrm>
          <a:prstGeom prst="line">
            <a:avLst/>
          </a:prstGeom>
          <a:noFill/>
          <a:ln w="12700">
            <a:solidFill>
              <a:schemeClr val="accent2"/>
            </a:solidFill>
            <a:round/>
            <a:headEnd/>
            <a:tailEnd/>
          </a:ln>
        </p:spPr>
        <p:txBody>
          <a:bodyPr wrap="none" anchor="ctr"/>
          <a:lstStyle/>
          <a:p>
            <a:endParaRPr lang="ja-JP" altLang="en-US">
              <a:latin typeface="HGPｺﾞｼｯｸM" pitchFamily="50" charset="-128"/>
              <a:ea typeface="HGPｺﾞｼｯｸM" pitchFamily="50" charset="-128"/>
            </a:endParaRPr>
          </a:p>
        </p:txBody>
      </p:sp>
      <p:sp>
        <p:nvSpPr>
          <p:cNvPr id="9244" name="Rectangle 43"/>
          <p:cNvSpPr>
            <a:spLocks noChangeArrowheads="1"/>
          </p:cNvSpPr>
          <p:nvPr/>
        </p:nvSpPr>
        <p:spPr bwMode="auto">
          <a:xfrm>
            <a:off x="1482726" y="4313238"/>
            <a:ext cx="639763" cy="158750"/>
          </a:xfrm>
          <a:prstGeom prst="rect">
            <a:avLst/>
          </a:prstGeom>
          <a:solidFill>
            <a:schemeClr val="bg1"/>
          </a:solidFill>
          <a:ln w="19050">
            <a:solidFill>
              <a:schemeClr val="tx1"/>
            </a:solidFill>
            <a:miter lim="800000"/>
            <a:headEnd/>
            <a:tailEnd/>
          </a:ln>
        </p:spPr>
        <p:txBody>
          <a:bodyPr wrap="none" anchor="ctr"/>
          <a:lstStyle/>
          <a:p>
            <a:pPr algn="ctr" eaLnBrk="1" hangingPunct="1"/>
            <a:r>
              <a:rPr kumimoji="1" lang="ja-JP" altLang="en-US" sz="900">
                <a:latin typeface="HGPｺﾞｼｯｸM" pitchFamily="50" charset="-128"/>
                <a:ea typeface="HGPｺﾞｼｯｸM" pitchFamily="50" charset="-128"/>
              </a:rPr>
              <a:t>水道業務</a:t>
            </a:r>
          </a:p>
        </p:txBody>
      </p:sp>
      <p:sp>
        <p:nvSpPr>
          <p:cNvPr id="9245" name="Rectangle 44"/>
          <p:cNvSpPr>
            <a:spLocks noChangeArrowheads="1"/>
          </p:cNvSpPr>
          <p:nvPr/>
        </p:nvSpPr>
        <p:spPr bwMode="auto">
          <a:xfrm>
            <a:off x="1482726" y="3529013"/>
            <a:ext cx="639763" cy="158750"/>
          </a:xfrm>
          <a:prstGeom prst="rect">
            <a:avLst/>
          </a:prstGeom>
          <a:solidFill>
            <a:schemeClr val="bg1"/>
          </a:solidFill>
          <a:ln w="19050">
            <a:solidFill>
              <a:schemeClr val="tx1"/>
            </a:solidFill>
            <a:miter lim="800000"/>
            <a:headEnd/>
            <a:tailEnd/>
          </a:ln>
        </p:spPr>
        <p:txBody>
          <a:bodyPr wrap="none" anchor="ctr"/>
          <a:lstStyle/>
          <a:p>
            <a:pPr algn="ctr" eaLnBrk="1" hangingPunct="1"/>
            <a:r>
              <a:rPr kumimoji="1" lang="ja-JP" altLang="en-US" sz="900">
                <a:latin typeface="HGPｺﾞｼｯｸM" pitchFamily="50" charset="-128"/>
                <a:ea typeface="HGPｺﾞｼｯｸM" pitchFamily="50" charset="-128"/>
              </a:rPr>
              <a:t>医療業務</a:t>
            </a:r>
          </a:p>
        </p:txBody>
      </p:sp>
      <p:sp>
        <p:nvSpPr>
          <p:cNvPr id="9246" name="Rectangle 45"/>
          <p:cNvSpPr>
            <a:spLocks noChangeArrowheads="1"/>
          </p:cNvSpPr>
          <p:nvPr/>
        </p:nvSpPr>
        <p:spPr bwMode="auto">
          <a:xfrm>
            <a:off x="2244725" y="3525839"/>
            <a:ext cx="536575" cy="161925"/>
          </a:xfrm>
          <a:prstGeom prst="rect">
            <a:avLst/>
          </a:prstGeom>
          <a:solidFill>
            <a:schemeClr val="bg1"/>
          </a:solidFill>
          <a:ln w="19050">
            <a:solidFill>
              <a:schemeClr val="tx1"/>
            </a:solidFill>
            <a:miter lim="800000"/>
            <a:headEnd/>
            <a:tailEnd/>
          </a:ln>
        </p:spPr>
        <p:txBody>
          <a:bodyPr wrap="none" lIns="0" tIns="0" rIns="0" bIns="0" anchor="ctr"/>
          <a:lstStyle/>
          <a:p>
            <a:pPr algn="ctr" eaLnBrk="1" hangingPunct="1"/>
            <a:r>
              <a:rPr kumimoji="1" lang="ja-JP" altLang="en-US" sz="900">
                <a:latin typeface="HGPｺﾞｼｯｸM" pitchFamily="50" charset="-128"/>
                <a:ea typeface="HGPｺﾞｼｯｸM" pitchFamily="50" charset="-128"/>
              </a:rPr>
              <a:t>システム</a:t>
            </a:r>
          </a:p>
        </p:txBody>
      </p:sp>
      <p:sp>
        <p:nvSpPr>
          <p:cNvPr id="9247" name="Rectangle 46"/>
          <p:cNvSpPr>
            <a:spLocks noChangeArrowheads="1"/>
          </p:cNvSpPr>
          <p:nvPr/>
        </p:nvSpPr>
        <p:spPr bwMode="auto">
          <a:xfrm>
            <a:off x="2244725" y="4313240"/>
            <a:ext cx="536575" cy="161925"/>
          </a:xfrm>
          <a:prstGeom prst="rect">
            <a:avLst/>
          </a:prstGeom>
          <a:solidFill>
            <a:schemeClr val="bg1"/>
          </a:solidFill>
          <a:ln w="19050">
            <a:solidFill>
              <a:schemeClr val="tx1"/>
            </a:solidFill>
            <a:miter lim="800000"/>
            <a:headEnd/>
            <a:tailEnd/>
          </a:ln>
        </p:spPr>
        <p:txBody>
          <a:bodyPr wrap="none" lIns="0" tIns="0" rIns="0" bIns="0" anchor="ctr"/>
          <a:lstStyle/>
          <a:p>
            <a:pPr algn="ctr" eaLnBrk="1" hangingPunct="1"/>
            <a:r>
              <a:rPr kumimoji="1" lang="ja-JP" altLang="en-US" sz="900">
                <a:latin typeface="HGPｺﾞｼｯｸM" pitchFamily="50" charset="-128"/>
                <a:ea typeface="HGPｺﾞｼｯｸM" pitchFamily="50" charset="-128"/>
              </a:rPr>
              <a:t>システム</a:t>
            </a:r>
          </a:p>
        </p:txBody>
      </p:sp>
      <p:sp>
        <p:nvSpPr>
          <p:cNvPr id="9248" name="Rectangle 47"/>
          <p:cNvSpPr>
            <a:spLocks noChangeArrowheads="1"/>
          </p:cNvSpPr>
          <p:nvPr/>
        </p:nvSpPr>
        <p:spPr bwMode="auto">
          <a:xfrm>
            <a:off x="7202487" y="4224338"/>
            <a:ext cx="639763" cy="158750"/>
          </a:xfrm>
          <a:prstGeom prst="rect">
            <a:avLst/>
          </a:prstGeom>
          <a:solidFill>
            <a:schemeClr val="bg1"/>
          </a:solidFill>
          <a:ln w="19050">
            <a:solidFill>
              <a:schemeClr val="tx1"/>
            </a:solidFill>
            <a:miter lim="800000"/>
            <a:headEnd/>
            <a:tailEnd/>
          </a:ln>
        </p:spPr>
        <p:txBody>
          <a:bodyPr wrap="none" anchor="ctr"/>
          <a:lstStyle/>
          <a:p>
            <a:pPr algn="ctr" eaLnBrk="1" hangingPunct="1"/>
            <a:r>
              <a:rPr kumimoji="1" lang="ja-JP" altLang="en-US" sz="900">
                <a:latin typeface="HGPｺﾞｼｯｸM" pitchFamily="50" charset="-128"/>
                <a:ea typeface="HGPｺﾞｼｯｸM" pitchFamily="50" charset="-128"/>
              </a:rPr>
              <a:t>水道業務</a:t>
            </a:r>
          </a:p>
        </p:txBody>
      </p:sp>
      <p:sp>
        <p:nvSpPr>
          <p:cNvPr id="9249" name="Oval 48"/>
          <p:cNvSpPr>
            <a:spLocks noChangeArrowheads="1"/>
          </p:cNvSpPr>
          <p:nvPr/>
        </p:nvSpPr>
        <p:spPr bwMode="auto">
          <a:xfrm>
            <a:off x="8040689" y="2451100"/>
            <a:ext cx="992187" cy="2019300"/>
          </a:xfrm>
          <a:prstGeom prst="ellipse">
            <a:avLst/>
          </a:prstGeom>
          <a:gradFill rotWithShape="1">
            <a:gsLst>
              <a:gs pos="0">
                <a:schemeClr val="bg1"/>
              </a:gs>
              <a:gs pos="100000">
                <a:srgbClr val="FFFFCC"/>
              </a:gs>
            </a:gsLst>
            <a:path path="shape">
              <a:fillToRect l="50000" t="50000" r="50000" b="50000"/>
            </a:path>
          </a:gradFill>
          <a:ln w="9525">
            <a:solidFill>
              <a:schemeClr val="tx1"/>
            </a:solidFill>
            <a:round/>
            <a:headEnd/>
            <a:tailEnd/>
          </a:ln>
        </p:spPr>
        <p:txBody>
          <a:bodyPr vert="eaVert" wrap="none" anchor="ctr"/>
          <a:lstStyle/>
          <a:p>
            <a:pPr algn="ctr" eaLnBrk="1" hangingPunct="1"/>
            <a:r>
              <a:rPr kumimoji="1" lang="ja-JP" altLang="en-US" sz="900">
                <a:latin typeface="HGPｺﾞｼｯｸM" pitchFamily="50" charset="-128"/>
                <a:ea typeface="HGPｺﾞｼｯｸM" pitchFamily="50" charset="-128"/>
              </a:rPr>
              <a:t>業務フロー</a:t>
            </a:r>
          </a:p>
        </p:txBody>
      </p:sp>
      <p:sp>
        <p:nvSpPr>
          <p:cNvPr id="9250" name="Rectangle 49"/>
          <p:cNvSpPr>
            <a:spLocks noChangeArrowheads="1"/>
          </p:cNvSpPr>
          <p:nvPr/>
        </p:nvSpPr>
        <p:spPr bwMode="auto">
          <a:xfrm>
            <a:off x="7202487" y="3502025"/>
            <a:ext cx="639763" cy="158750"/>
          </a:xfrm>
          <a:prstGeom prst="rect">
            <a:avLst/>
          </a:prstGeom>
          <a:solidFill>
            <a:schemeClr val="bg1"/>
          </a:solidFill>
          <a:ln w="19050">
            <a:solidFill>
              <a:schemeClr val="tx1"/>
            </a:solidFill>
            <a:miter lim="800000"/>
            <a:headEnd/>
            <a:tailEnd/>
          </a:ln>
        </p:spPr>
        <p:txBody>
          <a:bodyPr wrap="none" anchor="ctr"/>
          <a:lstStyle/>
          <a:p>
            <a:pPr algn="ctr" eaLnBrk="1" hangingPunct="1"/>
            <a:r>
              <a:rPr kumimoji="1" lang="ja-JP" altLang="en-US" sz="900">
                <a:latin typeface="HGPｺﾞｼｯｸM" pitchFamily="50" charset="-128"/>
                <a:ea typeface="HGPｺﾞｼｯｸM" pitchFamily="50" charset="-128"/>
              </a:rPr>
              <a:t>医療業務</a:t>
            </a:r>
          </a:p>
        </p:txBody>
      </p:sp>
      <p:sp>
        <p:nvSpPr>
          <p:cNvPr id="9251" name="Line 50"/>
          <p:cNvSpPr>
            <a:spLocks noChangeShapeType="1"/>
          </p:cNvSpPr>
          <p:nvPr/>
        </p:nvSpPr>
        <p:spPr bwMode="auto">
          <a:xfrm>
            <a:off x="7813675" y="2798765"/>
            <a:ext cx="382588" cy="1587"/>
          </a:xfrm>
          <a:prstGeom prst="line">
            <a:avLst/>
          </a:prstGeom>
          <a:noFill/>
          <a:ln w="12700">
            <a:solidFill>
              <a:schemeClr val="accent2"/>
            </a:solidFill>
            <a:round/>
            <a:headEnd/>
            <a:tailEnd/>
          </a:ln>
        </p:spPr>
        <p:txBody>
          <a:bodyPr wrap="none" anchor="ctr"/>
          <a:lstStyle/>
          <a:p>
            <a:endParaRPr lang="ja-JP" altLang="en-US">
              <a:latin typeface="HGPｺﾞｼｯｸM" pitchFamily="50" charset="-128"/>
              <a:ea typeface="HGPｺﾞｼｯｸM" pitchFamily="50" charset="-128"/>
            </a:endParaRPr>
          </a:p>
        </p:txBody>
      </p:sp>
      <p:sp>
        <p:nvSpPr>
          <p:cNvPr id="100" name="AutoShape 51"/>
          <p:cNvSpPr>
            <a:spLocks noChangeArrowheads="1"/>
          </p:cNvSpPr>
          <p:nvPr/>
        </p:nvSpPr>
        <p:spPr bwMode="auto">
          <a:xfrm>
            <a:off x="8269288" y="4064002"/>
            <a:ext cx="534987" cy="404813"/>
          </a:xfrm>
          <a:prstGeom prst="flowChartMagneticDisk">
            <a:avLst/>
          </a:prstGeom>
          <a:solidFill>
            <a:srgbClr val="FFFFFF"/>
          </a:solidFill>
          <a:ln w="19050">
            <a:solidFill>
              <a:schemeClr val="tx1"/>
            </a:solidFill>
            <a:round/>
            <a:headEnd/>
            <a:tailEnd/>
          </a:ln>
          <a:effectLst/>
        </p:spPr>
        <p:txBody>
          <a:bodyPr wrap="none" anchor="ctr"/>
          <a:lstStyle/>
          <a:p>
            <a:pPr algn="ctr" eaLnBrk="1" hangingPunct="1">
              <a:defRPr/>
            </a:pPr>
            <a:r>
              <a:rPr kumimoji="1" lang="en-US" altLang="ja-JP" sz="900">
                <a:effectLst>
                  <a:outerShdw blurRad="38100" dist="38100" dir="2700000" algn="tl">
                    <a:srgbClr val="C0C0C0"/>
                  </a:outerShdw>
                </a:effectLst>
                <a:latin typeface="HGPｺﾞｼｯｸM" pitchFamily="50" charset="-128"/>
                <a:ea typeface="HGPｺﾞｼｯｸM" pitchFamily="50" charset="-128"/>
              </a:rPr>
              <a:t>DB</a:t>
            </a:r>
          </a:p>
        </p:txBody>
      </p:sp>
      <p:sp>
        <p:nvSpPr>
          <p:cNvPr id="9253" name="Line 52"/>
          <p:cNvSpPr>
            <a:spLocks noChangeShapeType="1"/>
          </p:cNvSpPr>
          <p:nvPr/>
        </p:nvSpPr>
        <p:spPr bwMode="auto">
          <a:xfrm>
            <a:off x="6667501" y="3121025"/>
            <a:ext cx="1527175" cy="1588"/>
          </a:xfrm>
          <a:prstGeom prst="line">
            <a:avLst/>
          </a:prstGeom>
          <a:noFill/>
          <a:ln w="19050">
            <a:solidFill>
              <a:schemeClr val="accent2"/>
            </a:solidFill>
            <a:prstDash val="dash"/>
            <a:round/>
            <a:headEnd/>
            <a:tailEnd/>
          </a:ln>
        </p:spPr>
        <p:txBody>
          <a:bodyPr/>
          <a:lstStyle/>
          <a:p>
            <a:endParaRPr lang="ja-JP" altLang="en-US">
              <a:latin typeface="HGPｺﾞｼｯｸM" pitchFamily="50" charset="-128"/>
              <a:ea typeface="HGPｺﾞｼｯｸM" pitchFamily="50" charset="-128"/>
            </a:endParaRPr>
          </a:p>
        </p:txBody>
      </p:sp>
      <p:sp>
        <p:nvSpPr>
          <p:cNvPr id="9254" name="Line 53"/>
          <p:cNvSpPr>
            <a:spLocks noChangeShapeType="1"/>
          </p:cNvSpPr>
          <p:nvPr/>
        </p:nvSpPr>
        <p:spPr bwMode="auto">
          <a:xfrm>
            <a:off x="7812089" y="3579815"/>
            <a:ext cx="382587" cy="1587"/>
          </a:xfrm>
          <a:prstGeom prst="line">
            <a:avLst/>
          </a:prstGeom>
          <a:noFill/>
          <a:ln w="12700">
            <a:solidFill>
              <a:schemeClr val="accent2"/>
            </a:solidFill>
            <a:round/>
            <a:headEnd/>
            <a:tailEnd/>
          </a:ln>
        </p:spPr>
        <p:txBody>
          <a:bodyPr wrap="none" anchor="ctr"/>
          <a:lstStyle/>
          <a:p>
            <a:endParaRPr lang="ja-JP" altLang="en-US">
              <a:latin typeface="HGPｺﾞｼｯｸM" pitchFamily="50" charset="-128"/>
              <a:ea typeface="HGPｺﾞｼｯｸM" pitchFamily="50" charset="-128"/>
            </a:endParaRPr>
          </a:p>
        </p:txBody>
      </p:sp>
      <p:sp>
        <p:nvSpPr>
          <p:cNvPr id="9255" name="Line 54"/>
          <p:cNvSpPr>
            <a:spLocks noChangeShapeType="1"/>
          </p:cNvSpPr>
          <p:nvPr/>
        </p:nvSpPr>
        <p:spPr bwMode="auto">
          <a:xfrm>
            <a:off x="7812089" y="4306890"/>
            <a:ext cx="382587" cy="1587"/>
          </a:xfrm>
          <a:prstGeom prst="line">
            <a:avLst/>
          </a:prstGeom>
          <a:noFill/>
          <a:ln w="12700">
            <a:solidFill>
              <a:schemeClr val="accent2"/>
            </a:solidFill>
            <a:round/>
            <a:headEnd/>
            <a:tailEnd/>
          </a:ln>
        </p:spPr>
        <p:txBody>
          <a:bodyPr wrap="none" anchor="ctr"/>
          <a:lstStyle/>
          <a:p>
            <a:endParaRPr lang="ja-JP" altLang="en-US">
              <a:latin typeface="HGPｺﾞｼｯｸM" pitchFamily="50" charset="-128"/>
              <a:ea typeface="HGPｺﾞｼｯｸM" pitchFamily="50" charset="-128"/>
            </a:endParaRPr>
          </a:p>
        </p:txBody>
      </p:sp>
      <p:sp>
        <p:nvSpPr>
          <p:cNvPr id="9256" name="Line 55"/>
          <p:cNvSpPr>
            <a:spLocks noChangeShapeType="1"/>
          </p:cNvSpPr>
          <p:nvPr/>
        </p:nvSpPr>
        <p:spPr bwMode="auto">
          <a:xfrm>
            <a:off x="6667501" y="3903665"/>
            <a:ext cx="1527175" cy="1587"/>
          </a:xfrm>
          <a:prstGeom prst="line">
            <a:avLst/>
          </a:prstGeom>
          <a:noFill/>
          <a:ln w="19050">
            <a:solidFill>
              <a:schemeClr val="accent2"/>
            </a:solidFill>
            <a:prstDash val="dash"/>
            <a:round/>
            <a:headEnd/>
            <a:tailEnd/>
          </a:ln>
        </p:spPr>
        <p:txBody>
          <a:bodyPr/>
          <a:lstStyle/>
          <a:p>
            <a:endParaRPr lang="ja-JP" altLang="en-US">
              <a:latin typeface="HGPｺﾞｼｯｸM" pitchFamily="50" charset="-128"/>
              <a:ea typeface="HGPｺﾞｼｯｸM" pitchFamily="50" charset="-128"/>
            </a:endParaRPr>
          </a:p>
        </p:txBody>
      </p:sp>
      <p:sp>
        <p:nvSpPr>
          <p:cNvPr id="9257" name="Rectangle 56"/>
          <p:cNvSpPr>
            <a:spLocks noChangeArrowheads="1"/>
          </p:cNvSpPr>
          <p:nvPr/>
        </p:nvSpPr>
        <p:spPr bwMode="auto">
          <a:xfrm>
            <a:off x="8118475" y="2717800"/>
            <a:ext cx="228600" cy="1670050"/>
          </a:xfrm>
          <a:prstGeom prst="rect">
            <a:avLst/>
          </a:prstGeom>
          <a:solidFill>
            <a:schemeClr val="bg1"/>
          </a:solidFill>
          <a:ln w="19050">
            <a:solidFill>
              <a:schemeClr val="tx1"/>
            </a:solidFill>
            <a:miter lim="800000"/>
            <a:headEnd/>
            <a:tailEnd/>
          </a:ln>
        </p:spPr>
        <p:txBody>
          <a:bodyPr vert="eaVert" wrap="none" lIns="0" tIns="0" rIns="0" bIns="0" anchor="ctr"/>
          <a:lstStyle/>
          <a:p>
            <a:pPr algn="ctr" eaLnBrk="1" hangingPunct="1"/>
            <a:r>
              <a:rPr kumimoji="1" lang="ja-JP" altLang="en-US" sz="900">
                <a:latin typeface="HGPｺﾞｼｯｸM" pitchFamily="50" charset="-128"/>
                <a:ea typeface="HGPｺﾞｼｯｸM" pitchFamily="50" charset="-128"/>
              </a:rPr>
              <a:t>システム</a:t>
            </a:r>
          </a:p>
        </p:txBody>
      </p:sp>
      <p:sp>
        <p:nvSpPr>
          <p:cNvPr id="106" name="Text Box 60"/>
          <p:cNvSpPr txBox="1">
            <a:spLocks noChangeArrowheads="1"/>
          </p:cNvSpPr>
          <p:nvPr/>
        </p:nvSpPr>
        <p:spPr bwMode="auto">
          <a:xfrm>
            <a:off x="566739" y="4724400"/>
            <a:ext cx="4386262" cy="430887"/>
          </a:xfrm>
          <a:prstGeom prst="rect">
            <a:avLst/>
          </a:prstGeom>
          <a:noFill/>
          <a:ln w="9525">
            <a:noFill/>
            <a:miter lim="800000"/>
            <a:headEnd/>
            <a:tailEnd/>
          </a:ln>
          <a:effectLst/>
        </p:spPr>
        <p:txBody>
          <a:bodyPr>
            <a:spAutoFit/>
          </a:bodyPr>
          <a:lstStyle/>
          <a:p>
            <a:pPr eaLnBrk="1" hangingPunct="1">
              <a:defRPr/>
            </a:pPr>
            <a:r>
              <a:rPr kumimoji="1" lang="ja-JP" altLang="en-US" sz="1100" dirty="0">
                <a:solidFill>
                  <a:schemeClr val="accent2"/>
                </a:solidFill>
                <a:effectLst>
                  <a:outerShdw blurRad="38100" dist="38100" dir="2700000" algn="tl">
                    <a:srgbClr val="C0C0C0"/>
                  </a:outerShdw>
                </a:effectLst>
                <a:latin typeface="HGPｺﾞｼｯｸM" pitchFamily="50" charset="-128"/>
                <a:ea typeface="HGPｺﾞｼｯｸM" pitchFamily="50" charset="-128"/>
              </a:rPr>
              <a:t>☆法律･規則等のしばりによる無駄な業務フロー</a:t>
            </a:r>
          </a:p>
          <a:p>
            <a:pPr eaLnBrk="1" hangingPunct="1">
              <a:defRPr/>
            </a:pPr>
            <a:r>
              <a:rPr kumimoji="1" lang="ja-JP" altLang="en-US" sz="1100" dirty="0">
                <a:solidFill>
                  <a:schemeClr val="accent2"/>
                </a:solidFill>
                <a:effectLst>
                  <a:outerShdw blurRad="38100" dist="38100" dir="2700000" algn="tl">
                    <a:srgbClr val="C0C0C0"/>
                  </a:outerShdw>
                </a:effectLst>
                <a:latin typeface="HGPｺﾞｼｯｸM" pitchFamily="50" charset="-128"/>
                <a:ea typeface="HGPｺﾞｼｯｸM" pitchFamily="50" charset="-128"/>
              </a:rPr>
              <a:t>☆システム連携が出来ていないため、システム間で重複したデータ管理</a:t>
            </a:r>
          </a:p>
        </p:txBody>
      </p:sp>
      <p:sp>
        <p:nvSpPr>
          <p:cNvPr id="107" name="Text Box 61"/>
          <p:cNvSpPr txBox="1">
            <a:spLocks noChangeArrowheads="1"/>
          </p:cNvSpPr>
          <p:nvPr/>
        </p:nvSpPr>
        <p:spPr bwMode="auto">
          <a:xfrm>
            <a:off x="5240338" y="4652965"/>
            <a:ext cx="4068762" cy="600164"/>
          </a:xfrm>
          <a:prstGeom prst="rect">
            <a:avLst/>
          </a:prstGeom>
          <a:noFill/>
          <a:ln w="9525">
            <a:noFill/>
            <a:miter lim="800000"/>
            <a:headEnd/>
            <a:tailEnd/>
          </a:ln>
          <a:effectLst/>
        </p:spPr>
        <p:txBody>
          <a:bodyPr>
            <a:spAutoFit/>
          </a:bodyPr>
          <a:lstStyle/>
          <a:p>
            <a:pPr marL="87313" indent="-87313" eaLnBrk="1" hangingPunct="1">
              <a:defRPr/>
            </a:pPr>
            <a:r>
              <a:rPr kumimoji="1" lang="ja-JP" altLang="en-US" sz="1100" dirty="0">
                <a:solidFill>
                  <a:schemeClr val="accent2"/>
                </a:solidFill>
                <a:effectLst>
                  <a:outerShdw blurRad="38100" dist="38100" dir="2700000" algn="tl">
                    <a:srgbClr val="C0C0C0"/>
                  </a:outerShdw>
                </a:effectLst>
                <a:latin typeface="HGPｺﾞｼｯｸM" pitchFamily="50" charset="-128"/>
                <a:ea typeface="HGPｺﾞｼｯｸM" pitchFamily="50" charset="-128"/>
              </a:rPr>
              <a:t>☆全体最適による重複の排除、欠落の補強を行なった理想の業務システム（事務効率、サービスレベルの向上）</a:t>
            </a:r>
          </a:p>
          <a:p>
            <a:pPr marL="87313" indent="-87313" eaLnBrk="1" hangingPunct="1">
              <a:defRPr/>
            </a:pPr>
            <a:r>
              <a:rPr kumimoji="1" lang="ja-JP" altLang="en-US" sz="1100" dirty="0">
                <a:solidFill>
                  <a:schemeClr val="accent2"/>
                </a:solidFill>
                <a:effectLst>
                  <a:outerShdw blurRad="38100" dist="38100" dir="2700000" algn="tl">
                    <a:srgbClr val="C0C0C0"/>
                  </a:outerShdw>
                </a:effectLst>
                <a:latin typeface="HGPｺﾞｼｯｸM" pitchFamily="50" charset="-128"/>
                <a:ea typeface="HGPｺﾞｼｯｸM" pitchFamily="50" charset="-128"/>
              </a:rPr>
              <a:t>☆顧客志向や技術変化に応じて、随時業務･システムを最適化</a:t>
            </a:r>
          </a:p>
        </p:txBody>
      </p:sp>
      <p:sp>
        <p:nvSpPr>
          <p:cNvPr id="9260" name="Rectangle 62"/>
          <p:cNvSpPr>
            <a:spLocks noChangeArrowheads="1"/>
          </p:cNvSpPr>
          <p:nvPr/>
        </p:nvSpPr>
        <p:spPr bwMode="auto">
          <a:xfrm>
            <a:off x="566738" y="2092327"/>
            <a:ext cx="4308475" cy="3167063"/>
          </a:xfrm>
          <a:prstGeom prst="rect">
            <a:avLst/>
          </a:prstGeom>
          <a:noFill/>
          <a:ln w="19050">
            <a:solidFill>
              <a:schemeClr val="tx1"/>
            </a:solidFill>
            <a:prstDash val="dash"/>
            <a:miter lim="800000"/>
            <a:headEnd/>
            <a:tailEnd/>
          </a:ln>
        </p:spPr>
        <p:txBody>
          <a:bodyPr wrap="none" anchor="ctr"/>
          <a:lstStyle/>
          <a:p>
            <a:endParaRPr lang="ja-JP" altLang="en-US">
              <a:latin typeface="HGPｺﾞｼｯｸM" pitchFamily="50" charset="-128"/>
              <a:ea typeface="HGPｺﾞｼｯｸM" pitchFamily="50" charset="-128"/>
            </a:endParaRPr>
          </a:p>
        </p:txBody>
      </p:sp>
      <p:sp>
        <p:nvSpPr>
          <p:cNvPr id="109" name="Text Box 63"/>
          <p:cNvSpPr txBox="1">
            <a:spLocks noChangeArrowheads="1"/>
          </p:cNvSpPr>
          <p:nvPr/>
        </p:nvSpPr>
        <p:spPr bwMode="auto">
          <a:xfrm>
            <a:off x="1304925" y="1900238"/>
            <a:ext cx="1512888" cy="336550"/>
          </a:xfrm>
          <a:prstGeom prst="rect">
            <a:avLst/>
          </a:prstGeom>
          <a:solidFill>
            <a:schemeClr val="bg1"/>
          </a:solidFill>
          <a:ln w="9525">
            <a:noFill/>
            <a:miter lim="800000"/>
            <a:headEnd/>
            <a:tailEnd/>
          </a:ln>
          <a:effectLst/>
        </p:spPr>
        <p:txBody>
          <a:bodyPr>
            <a:spAutoFit/>
          </a:bodyPr>
          <a:lstStyle/>
          <a:p>
            <a:pPr algn="ctr" eaLnBrk="1" hangingPunct="1">
              <a:spcBef>
                <a:spcPct val="50000"/>
              </a:spcBef>
              <a:defRPr/>
            </a:pPr>
            <a:r>
              <a:rPr kumimoji="1" lang="ja-JP" altLang="en-US" sz="1600" b="1" u="sng" dirty="0">
                <a:effectLst>
                  <a:outerShdw blurRad="38100" dist="38100" dir="2700000" algn="tl">
                    <a:srgbClr val="C0C0C0"/>
                  </a:outerShdw>
                </a:effectLst>
                <a:latin typeface="HGPｺﾞｼｯｸM" pitchFamily="50" charset="-128"/>
                <a:ea typeface="HGPｺﾞｼｯｸM" pitchFamily="50" charset="-128"/>
              </a:rPr>
              <a:t>現状（ＡｓＩｓ）</a:t>
            </a:r>
          </a:p>
        </p:txBody>
      </p:sp>
      <p:sp>
        <p:nvSpPr>
          <p:cNvPr id="9262" name="Rectangle 64"/>
          <p:cNvSpPr>
            <a:spLocks noChangeArrowheads="1"/>
          </p:cNvSpPr>
          <p:nvPr/>
        </p:nvSpPr>
        <p:spPr bwMode="auto">
          <a:xfrm>
            <a:off x="5197475" y="2092327"/>
            <a:ext cx="4216401" cy="3167063"/>
          </a:xfrm>
          <a:prstGeom prst="rect">
            <a:avLst/>
          </a:prstGeom>
          <a:noFill/>
          <a:ln w="19050">
            <a:solidFill>
              <a:schemeClr val="tx1"/>
            </a:solidFill>
            <a:prstDash val="dash"/>
            <a:miter lim="800000"/>
            <a:headEnd/>
            <a:tailEnd/>
          </a:ln>
        </p:spPr>
        <p:txBody>
          <a:bodyPr wrap="none" anchor="ctr"/>
          <a:lstStyle/>
          <a:p>
            <a:endParaRPr lang="ja-JP" altLang="en-US">
              <a:latin typeface="HGPｺﾞｼｯｸM" pitchFamily="50" charset="-128"/>
              <a:ea typeface="HGPｺﾞｼｯｸM" pitchFamily="50" charset="-128"/>
            </a:endParaRPr>
          </a:p>
        </p:txBody>
      </p:sp>
      <p:sp>
        <p:nvSpPr>
          <p:cNvPr id="111" name="Text Box 65"/>
          <p:cNvSpPr txBox="1">
            <a:spLocks noChangeArrowheads="1"/>
          </p:cNvSpPr>
          <p:nvPr/>
        </p:nvSpPr>
        <p:spPr bwMode="auto">
          <a:xfrm>
            <a:off x="7100889" y="1900238"/>
            <a:ext cx="1381125" cy="336550"/>
          </a:xfrm>
          <a:prstGeom prst="rect">
            <a:avLst/>
          </a:prstGeom>
          <a:solidFill>
            <a:schemeClr val="bg1"/>
          </a:solidFill>
          <a:ln w="9525">
            <a:noFill/>
            <a:miter lim="800000"/>
            <a:headEnd/>
            <a:tailEnd/>
          </a:ln>
          <a:effectLst/>
        </p:spPr>
        <p:txBody>
          <a:bodyPr>
            <a:spAutoFit/>
          </a:bodyPr>
          <a:lstStyle/>
          <a:p>
            <a:pPr algn="ctr" eaLnBrk="1" hangingPunct="1">
              <a:spcBef>
                <a:spcPct val="50000"/>
              </a:spcBef>
              <a:defRPr/>
            </a:pPr>
            <a:r>
              <a:rPr kumimoji="1" lang="ja-JP" altLang="en-US" sz="1600" b="1" u="sng" dirty="0">
                <a:effectLst>
                  <a:outerShdw blurRad="38100" dist="38100" dir="2700000" algn="tl">
                    <a:srgbClr val="C0C0C0"/>
                  </a:outerShdw>
                </a:effectLst>
                <a:latin typeface="HGPｺﾞｼｯｸM" pitchFamily="50" charset="-128"/>
                <a:ea typeface="HGPｺﾞｼｯｸM" pitchFamily="50" charset="-128"/>
              </a:rPr>
              <a:t>理想（</a:t>
            </a:r>
            <a:r>
              <a:rPr kumimoji="1" lang="en-US" altLang="ja-JP" sz="1600" b="1" u="sng" dirty="0" err="1">
                <a:effectLst>
                  <a:outerShdw blurRad="38100" dist="38100" dir="2700000" algn="tl">
                    <a:srgbClr val="C0C0C0"/>
                  </a:outerShdw>
                </a:effectLst>
                <a:latin typeface="HGPｺﾞｼｯｸM" pitchFamily="50" charset="-128"/>
                <a:ea typeface="HGPｺﾞｼｯｸM" pitchFamily="50" charset="-128"/>
              </a:rPr>
              <a:t>ToBe</a:t>
            </a:r>
            <a:r>
              <a:rPr kumimoji="1" lang="ja-JP" altLang="en-US" sz="1600" b="1" u="sng" dirty="0">
                <a:effectLst>
                  <a:outerShdw blurRad="38100" dist="38100" dir="2700000" algn="tl">
                    <a:srgbClr val="C0C0C0"/>
                  </a:outerShdw>
                </a:effectLst>
                <a:latin typeface="HGPｺﾞｼｯｸM" pitchFamily="50" charset="-128"/>
                <a:ea typeface="HGPｺﾞｼｯｸM" pitchFamily="50" charset="-128"/>
              </a:rPr>
              <a:t>）</a:t>
            </a:r>
          </a:p>
        </p:txBody>
      </p:sp>
      <p:sp>
        <p:nvSpPr>
          <p:cNvPr id="9264" name="AutoShape 67"/>
          <p:cNvSpPr>
            <a:spLocks noChangeArrowheads="1"/>
          </p:cNvSpPr>
          <p:nvPr/>
        </p:nvSpPr>
        <p:spPr bwMode="auto">
          <a:xfrm>
            <a:off x="566738" y="5589588"/>
            <a:ext cx="8847137" cy="552450"/>
          </a:xfrm>
          <a:prstGeom prst="bracketPair">
            <a:avLst>
              <a:gd name="adj" fmla="val 10269"/>
            </a:avLst>
          </a:prstGeom>
          <a:noFill/>
          <a:ln w="9525">
            <a:solidFill>
              <a:schemeClr val="tx1"/>
            </a:solidFill>
            <a:round/>
            <a:headEnd/>
            <a:tailEnd/>
          </a:ln>
        </p:spPr>
        <p:txBody>
          <a:bodyPr wrap="none" anchor="ctr"/>
          <a:lstStyle/>
          <a:p>
            <a:r>
              <a:rPr lang="ja-JP" altLang="en-US" sz="1000">
                <a:latin typeface="HGPｺﾞｼｯｸM" pitchFamily="50" charset="-128"/>
                <a:ea typeface="HGPｺﾞｼｯｸM" pitchFamily="50" charset="-128"/>
              </a:rPr>
              <a:t>①政策・業務体系（ＢＡ）：政策・業務の企画・立案、処理過程、情報及び情報の流れを示すモデル</a:t>
            </a:r>
          </a:p>
          <a:p>
            <a:r>
              <a:rPr lang="ja-JP" altLang="en-US" sz="1000">
                <a:latin typeface="HGPｺﾞｼｯｸM" pitchFamily="50" charset="-128"/>
                <a:ea typeface="HGPｺﾞｼｯｸM" pitchFamily="50" charset="-128"/>
              </a:rPr>
              <a:t>②データ体系（ＤＡ）　　  ：情報処理を行うために利用されるデータの構成として、業務を遂行するための情報処理に必要となるデータ間の関係を示すモデル</a:t>
            </a:r>
          </a:p>
          <a:p>
            <a:r>
              <a:rPr lang="ja-JP" altLang="en-US" sz="1000">
                <a:latin typeface="HGPｺﾞｼｯｸM" pitchFamily="50" charset="-128"/>
                <a:ea typeface="HGPｺﾞｼｯｸM" pitchFamily="50" charset="-128"/>
              </a:rPr>
              <a:t>③適用処理体系（ＡＡ）  ：業務の遂行に必要なアプリケーションシステムの構成について、データ処理と業務の関係を示すモデル</a:t>
            </a:r>
          </a:p>
          <a:p>
            <a:r>
              <a:rPr lang="ja-JP" altLang="en-US" sz="1000">
                <a:latin typeface="HGPｺﾞｼｯｸM" pitchFamily="50" charset="-128"/>
                <a:ea typeface="HGPｺﾞｼｯｸM" pitchFamily="50" charset="-128"/>
              </a:rPr>
              <a:t>④技術体系（ＴＡ）　　　   ：業務を遂行するための情報処理に関して必要となるハードやソフトの技術基盤やセキュリティ基盤の構成を示すモデル</a:t>
            </a:r>
          </a:p>
        </p:txBody>
      </p:sp>
      <p:grpSp>
        <p:nvGrpSpPr>
          <p:cNvPr id="9265" name="グループ化 112"/>
          <p:cNvGrpSpPr>
            <a:grpSpLocks/>
          </p:cNvGrpSpPr>
          <p:nvPr/>
        </p:nvGrpSpPr>
        <p:grpSpPr bwMode="auto">
          <a:xfrm>
            <a:off x="3224213" y="3113090"/>
            <a:ext cx="1479550" cy="1539875"/>
            <a:chOff x="4071990" y="1954414"/>
            <a:chExt cx="1479244" cy="1540462"/>
          </a:xfrm>
        </p:grpSpPr>
        <p:sp>
          <p:nvSpPr>
            <p:cNvPr id="114" name="角丸四角形 113"/>
            <p:cNvSpPr/>
            <p:nvPr/>
          </p:nvSpPr>
          <p:spPr bwMode="auto">
            <a:xfrm>
              <a:off x="4071990" y="1954414"/>
              <a:ext cx="1479244" cy="1540462"/>
            </a:xfrm>
            <a:prstGeom prst="roundRect">
              <a:avLst/>
            </a:prstGeom>
            <a:solidFill>
              <a:srgbClr val="FFFFFF">
                <a:alpha val="60000"/>
              </a:srgbClr>
            </a:solidFill>
            <a:ln>
              <a:noFill/>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none" anchor="ctr"/>
            <a:lstStyle/>
            <a:p>
              <a:pPr algn="ctr">
                <a:defRPr/>
              </a:pPr>
              <a:endParaRPr lang="ja-JP" altLang="en-US" dirty="0">
                <a:solidFill>
                  <a:schemeClr val="tx1"/>
                </a:solidFill>
                <a:latin typeface="HGPｺﾞｼｯｸM" pitchFamily="50" charset="-128"/>
                <a:ea typeface="HGPｺﾞｼｯｸM" pitchFamily="50" charset="-128"/>
              </a:endParaRPr>
            </a:p>
          </p:txBody>
        </p:sp>
        <p:sp>
          <p:nvSpPr>
            <p:cNvPr id="115" name="AutoShape 7"/>
            <p:cNvSpPr>
              <a:spLocks noChangeArrowheads="1"/>
            </p:cNvSpPr>
            <p:nvPr/>
          </p:nvSpPr>
          <p:spPr bwMode="auto">
            <a:xfrm>
              <a:off x="4233882" y="2098931"/>
              <a:ext cx="1152287" cy="1251427"/>
            </a:xfrm>
            <a:prstGeom prst="triangle">
              <a:avLst>
                <a:gd name="adj" fmla="val 50000"/>
              </a:avLst>
            </a:prstGeom>
            <a:gradFill rotWithShape="0">
              <a:gsLst>
                <a:gs pos="0">
                  <a:srgbClr val="FFCCFF"/>
                </a:gs>
                <a:gs pos="100000">
                  <a:srgbClr val="FFFFFF"/>
                </a:gs>
              </a:gsLst>
              <a:lin ang="5400000" scaled="1"/>
            </a:gradFill>
            <a:ln w="9525">
              <a:solidFill>
                <a:schemeClr val="tx2">
                  <a:lumMod val="60000"/>
                  <a:lumOff val="40000"/>
                </a:schemeClr>
              </a:solidFill>
              <a:miter lim="800000"/>
              <a:headEnd/>
              <a:tailEnd/>
            </a:ln>
            <a:effectLst>
              <a:outerShdw dist="74053" dir="8942175" algn="ctr" rotWithShape="0">
                <a:schemeClr val="bg2"/>
              </a:outerShdw>
            </a:effectLst>
          </p:spPr>
          <p:txBody>
            <a:bodyPr wrap="none" anchor="ctr"/>
            <a:lstStyle/>
            <a:p>
              <a:pPr>
                <a:defRPr/>
              </a:pPr>
              <a:endParaRPr lang="ja-JP" altLang="en-US">
                <a:latin typeface="HGPｺﾞｼｯｸM" pitchFamily="50" charset="-128"/>
                <a:ea typeface="HGPｺﾞｼｯｸM" pitchFamily="50" charset="-128"/>
              </a:endParaRPr>
            </a:p>
          </p:txBody>
        </p:sp>
        <p:sp>
          <p:nvSpPr>
            <p:cNvPr id="116" name="Line 9"/>
            <p:cNvSpPr>
              <a:spLocks noChangeShapeType="1"/>
            </p:cNvSpPr>
            <p:nvPr/>
          </p:nvSpPr>
          <p:spPr bwMode="auto">
            <a:xfrm>
              <a:off x="4532270" y="2707176"/>
              <a:ext cx="547574" cy="1588"/>
            </a:xfrm>
            <a:prstGeom prst="line">
              <a:avLst/>
            </a:prstGeom>
            <a:ln>
              <a:headEnd/>
              <a:tailEnd/>
            </a:ln>
          </p:spPr>
          <p:style>
            <a:lnRef idx="1">
              <a:schemeClr val="accent1"/>
            </a:lnRef>
            <a:fillRef idx="0">
              <a:schemeClr val="accent1"/>
            </a:fillRef>
            <a:effectRef idx="0">
              <a:schemeClr val="accent1"/>
            </a:effectRef>
            <a:fontRef idx="minor">
              <a:schemeClr val="tx1"/>
            </a:fontRef>
          </p:style>
          <p:txBody>
            <a:bodyPr wrap="none" anchor="ctr"/>
            <a:lstStyle/>
            <a:p>
              <a:pPr>
                <a:defRPr/>
              </a:pPr>
              <a:endParaRPr lang="ja-JP" altLang="en-US">
                <a:latin typeface="HGPｺﾞｼｯｸM" pitchFamily="50" charset="-128"/>
                <a:ea typeface="HGPｺﾞｼｯｸM" pitchFamily="50" charset="-128"/>
              </a:endParaRPr>
            </a:p>
          </p:txBody>
        </p:sp>
        <p:sp>
          <p:nvSpPr>
            <p:cNvPr id="117" name="Line 10"/>
            <p:cNvSpPr>
              <a:spLocks noChangeShapeType="1"/>
            </p:cNvSpPr>
            <p:nvPr/>
          </p:nvSpPr>
          <p:spPr bwMode="auto">
            <a:xfrm>
              <a:off x="4324350" y="3124847"/>
              <a:ext cx="955477" cy="1589"/>
            </a:xfrm>
            <a:prstGeom prst="line">
              <a:avLst/>
            </a:prstGeom>
            <a:ln>
              <a:headEnd/>
              <a:tailEnd/>
            </a:ln>
          </p:spPr>
          <p:style>
            <a:lnRef idx="1">
              <a:schemeClr val="accent1"/>
            </a:lnRef>
            <a:fillRef idx="0">
              <a:schemeClr val="accent1"/>
            </a:fillRef>
            <a:effectRef idx="0">
              <a:schemeClr val="accent1"/>
            </a:effectRef>
            <a:fontRef idx="minor">
              <a:schemeClr val="tx1"/>
            </a:fontRef>
          </p:style>
          <p:txBody>
            <a:bodyPr wrap="none" anchor="ctr"/>
            <a:lstStyle/>
            <a:p>
              <a:pPr>
                <a:defRPr/>
              </a:pPr>
              <a:endParaRPr lang="ja-JP" altLang="en-US">
                <a:latin typeface="HGPｺﾞｼｯｸM" pitchFamily="50" charset="-128"/>
                <a:ea typeface="HGPｺﾞｼｯｸM" pitchFamily="50" charset="-128"/>
              </a:endParaRPr>
            </a:p>
          </p:txBody>
        </p:sp>
        <p:sp>
          <p:nvSpPr>
            <p:cNvPr id="118" name="Text Box 11"/>
            <p:cNvSpPr txBox="1">
              <a:spLocks noChangeArrowheads="1"/>
            </p:cNvSpPr>
            <p:nvPr/>
          </p:nvSpPr>
          <p:spPr bwMode="auto">
            <a:xfrm>
              <a:off x="4310066" y="2348264"/>
              <a:ext cx="985633" cy="431051"/>
            </a:xfrm>
            <a:prstGeom prst="rect">
              <a:avLst/>
            </a:prstGeom>
            <a:noFill/>
            <a:ln w="9525">
              <a:noFill/>
              <a:miter lim="800000"/>
              <a:headEnd/>
              <a:tailEnd/>
            </a:ln>
            <a:effectLst/>
          </p:spPr>
          <p:txBody>
            <a:bodyPr>
              <a:spAutoFit/>
            </a:bodyPr>
            <a:lstStyle/>
            <a:p>
              <a:pPr algn="ctr" eaLnBrk="1" hangingPunct="1">
                <a:spcBef>
                  <a:spcPct val="50000"/>
                </a:spcBef>
                <a:defRPr/>
              </a:pPr>
              <a:r>
                <a:rPr kumimoji="1" lang="ja-JP" altLang="en-US" sz="1100" b="1" dirty="0">
                  <a:effectLst>
                    <a:outerShdw blurRad="38100" dist="38100" dir="2700000" algn="tl">
                      <a:srgbClr val="C0C0C0"/>
                    </a:outerShdw>
                  </a:effectLst>
                  <a:latin typeface="HGPｺﾞｼｯｸM" pitchFamily="50" charset="-128"/>
                  <a:ea typeface="HGPｺﾞｼｯｸM" pitchFamily="50" charset="-128"/>
                </a:rPr>
                <a:t>政策・業務</a:t>
              </a:r>
              <a:r>
                <a:rPr kumimoji="1" lang="en-US" altLang="ja-JP" sz="1100" b="1" dirty="0">
                  <a:effectLst>
                    <a:outerShdw blurRad="38100" dist="38100" dir="2700000" algn="tl">
                      <a:srgbClr val="C0C0C0"/>
                    </a:outerShdw>
                  </a:effectLst>
                  <a:latin typeface="HGPｺﾞｼｯｸM" pitchFamily="50" charset="-128"/>
                  <a:ea typeface="HGPｺﾞｼｯｸM" pitchFamily="50" charset="-128"/>
                </a:rPr>
                <a:t/>
              </a:r>
              <a:br>
                <a:rPr kumimoji="1" lang="en-US" altLang="ja-JP" sz="1100" b="1" dirty="0">
                  <a:effectLst>
                    <a:outerShdw blurRad="38100" dist="38100" dir="2700000" algn="tl">
                      <a:srgbClr val="C0C0C0"/>
                    </a:outerShdw>
                  </a:effectLst>
                  <a:latin typeface="HGPｺﾞｼｯｸM" pitchFamily="50" charset="-128"/>
                  <a:ea typeface="HGPｺﾞｼｯｸM" pitchFamily="50" charset="-128"/>
                </a:rPr>
              </a:br>
              <a:r>
                <a:rPr kumimoji="1" lang="ja-JP" altLang="en-US" sz="1100" b="1" dirty="0">
                  <a:effectLst>
                    <a:outerShdw blurRad="38100" dist="38100" dir="2700000" algn="tl">
                      <a:srgbClr val="C0C0C0"/>
                    </a:outerShdw>
                  </a:effectLst>
                  <a:latin typeface="HGPｺﾞｼｯｸM" pitchFamily="50" charset="-128"/>
                  <a:ea typeface="HGPｺﾞｼｯｸM" pitchFamily="50" charset="-128"/>
                </a:rPr>
                <a:t>体系</a:t>
              </a:r>
            </a:p>
          </p:txBody>
        </p:sp>
        <p:sp>
          <p:nvSpPr>
            <p:cNvPr id="119" name="Text Box 12"/>
            <p:cNvSpPr txBox="1">
              <a:spLocks noChangeArrowheads="1"/>
            </p:cNvSpPr>
            <p:nvPr/>
          </p:nvSpPr>
          <p:spPr bwMode="auto">
            <a:xfrm>
              <a:off x="4279909" y="2897748"/>
              <a:ext cx="1060231" cy="261710"/>
            </a:xfrm>
            <a:prstGeom prst="rect">
              <a:avLst/>
            </a:prstGeom>
            <a:noFill/>
            <a:ln w="9525">
              <a:noFill/>
              <a:miter lim="800000"/>
              <a:headEnd/>
              <a:tailEnd/>
            </a:ln>
            <a:effectLst/>
          </p:spPr>
          <p:txBody>
            <a:bodyPr>
              <a:spAutoFit/>
            </a:bodyPr>
            <a:lstStyle/>
            <a:p>
              <a:pPr algn="ctr" eaLnBrk="1" hangingPunct="1">
                <a:spcBef>
                  <a:spcPct val="50000"/>
                </a:spcBef>
                <a:defRPr/>
              </a:pPr>
              <a:r>
                <a:rPr kumimoji="1" lang="ja-JP" altLang="en-US" sz="1100" b="1" dirty="0">
                  <a:effectLst>
                    <a:outerShdw blurRad="38100" dist="38100" dir="2700000" algn="tl">
                      <a:srgbClr val="C0C0C0"/>
                    </a:outerShdw>
                  </a:effectLst>
                  <a:latin typeface="HGPｺﾞｼｯｸM" pitchFamily="50" charset="-128"/>
                  <a:ea typeface="HGPｺﾞｼｯｸM" pitchFamily="50" charset="-128"/>
                </a:rPr>
                <a:t>適用処理体系</a:t>
              </a:r>
            </a:p>
          </p:txBody>
        </p:sp>
        <p:sp>
          <p:nvSpPr>
            <p:cNvPr id="120" name="Text Box 13"/>
            <p:cNvSpPr txBox="1">
              <a:spLocks noChangeArrowheads="1"/>
            </p:cNvSpPr>
            <p:nvPr/>
          </p:nvSpPr>
          <p:spPr bwMode="auto">
            <a:xfrm>
              <a:off x="4325937" y="3140728"/>
              <a:ext cx="996744" cy="261710"/>
            </a:xfrm>
            <a:prstGeom prst="rect">
              <a:avLst/>
            </a:prstGeom>
            <a:noFill/>
            <a:ln w="9525">
              <a:noFill/>
              <a:miter lim="800000"/>
              <a:headEnd/>
              <a:tailEnd/>
            </a:ln>
            <a:effectLst/>
          </p:spPr>
          <p:txBody>
            <a:bodyPr>
              <a:spAutoFit/>
            </a:bodyPr>
            <a:lstStyle/>
            <a:p>
              <a:pPr algn="ctr" eaLnBrk="1" hangingPunct="1">
                <a:spcBef>
                  <a:spcPct val="50000"/>
                </a:spcBef>
                <a:defRPr/>
              </a:pPr>
              <a:r>
                <a:rPr kumimoji="1" lang="ja-JP" altLang="en-US" sz="1100" b="1" dirty="0">
                  <a:effectLst>
                    <a:outerShdw blurRad="38100" dist="38100" dir="2700000" algn="tl">
                      <a:srgbClr val="C0C0C0"/>
                    </a:outerShdw>
                  </a:effectLst>
                  <a:latin typeface="HGPｺﾞｼｯｸM" pitchFamily="50" charset="-128"/>
                  <a:ea typeface="HGPｺﾞｼｯｸM" pitchFamily="50" charset="-128"/>
                </a:rPr>
                <a:t>技術体系</a:t>
              </a:r>
            </a:p>
          </p:txBody>
        </p:sp>
        <p:sp>
          <p:nvSpPr>
            <p:cNvPr id="121" name="Text Box 14"/>
            <p:cNvSpPr txBox="1">
              <a:spLocks noChangeArrowheads="1"/>
            </p:cNvSpPr>
            <p:nvPr/>
          </p:nvSpPr>
          <p:spPr bwMode="auto">
            <a:xfrm>
              <a:off x="4187853" y="2677001"/>
              <a:ext cx="1198315" cy="261710"/>
            </a:xfrm>
            <a:prstGeom prst="rect">
              <a:avLst/>
            </a:prstGeom>
            <a:noFill/>
            <a:ln w="9525">
              <a:noFill/>
              <a:miter lim="800000"/>
              <a:headEnd/>
              <a:tailEnd/>
            </a:ln>
            <a:effectLst/>
          </p:spPr>
          <p:txBody>
            <a:bodyPr>
              <a:spAutoFit/>
            </a:bodyPr>
            <a:lstStyle/>
            <a:p>
              <a:pPr algn="ctr" eaLnBrk="1" hangingPunct="1">
                <a:spcBef>
                  <a:spcPct val="50000"/>
                </a:spcBef>
                <a:defRPr/>
              </a:pPr>
              <a:r>
                <a:rPr kumimoji="1" lang="ja-JP" altLang="en-US" sz="1100" b="1" dirty="0">
                  <a:effectLst>
                    <a:outerShdw blurRad="38100" dist="38100" dir="2700000" algn="tl">
                      <a:srgbClr val="C0C0C0"/>
                    </a:outerShdw>
                  </a:effectLst>
                  <a:latin typeface="HGPｺﾞｼｯｸM" pitchFamily="50" charset="-128"/>
                  <a:ea typeface="HGPｺﾞｼｯｸM" pitchFamily="50" charset="-128"/>
                </a:rPr>
                <a:t>データ体系</a:t>
              </a:r>
            </a:p>
          </p:txBody>
        </p:sp>
        <p:sp>
          <p:nvSpPr>
            <p:cNvPr id="122" name="Line 8"/>
            <p:cNvSpPr>
              <a:spLocks noChangeShapeType="1"/>
            </p:cNvSpPr>
            <p:nvPr/>
          </p:nvSpPr>
          <p:spPr bwMode="auto">
            <a:xfrm>
              <a:off x="4451324" y="2896160"/>
              <a:ext cx="715815" cy="1589"/>
            </a:xfrm>
            <a:prstGeom prst="line">
              <a:avLst/>
            </a:prstGeom>
            <a:ln>
              <a:headEnd/>
              <a:tailEnd/>
            </a:ln>
          </p:spPr>
          <p:style>
            <a:lnRef idx="1">
              <a:schemeClr val="accent1"/>
            </a:lnRef>
            <a:fillRef idx="0">
              <a:schemeClr val="accent1"/>
            </a:fillRef>
            <a:effectRef idx="0">
              <a:schemeClr val="accent1"/>
            </a:effectRef>
            <a:fontRef idx="minor">
              <a:schemeClr val="tx1"/>
            </a:fontRef>
          </p:style>
          <p:txBody>
            <a:bodyPr wrap="none" anchor="ctr"/>
            <a:lstStyle/>
            <a:p>
              <a:pPr>
                <a:defRPr/>
              </a:pPr>
              <a:endParaRPr lang="ja-JP" altLang="en-US">
                <a:latin typeface="HGPｺﾞｼｯｸM" pitchFamily="50" charset="-128"/>
                <a:ea typeface="HGPｺﾞｼｯｸM" pitchFamily="50" charset="-128"/>
              </a:endParaRPr>
            </a:p>
          </p:txBody>
        </p:sp>
        <p:sp>
          <p:nvSpPr>
            <p:cNvPr id="123" name="Oval 59"/>
            <p:cNvSpPr>
              <a:spLocks noChangeArrowheads="1"/>
            </p:cNvSpPr>
            <p:nvPr/>
          </p:nvSpPr>
          <p:spPr bwMode="auto">
            <a:xfrm>
              <a:off x="4438626" y="2021114"/>
              <a:ext cx="717402" cy="308092"/>
            </a:xfrm>
            <a:prstGeom prst="ellipse">
              <a:avLst/>
            </a:prstGeom>
            <a:ln>
              <a:noFill/>
              <a:headEnd/>
              <a:tailEnd/>
            </a:ln>
            <a:effectLst>
              <a:outerShdw blurRad="63500" sx="102000" sy="102000" algn="ctr" rotWithShape="0">
                <a:prstClr val="black">
                  <a:alpha val="40000"/>
                </a:prstClr>
              </a:outerShdw>
            </a:effectLst>
          </p:spPr>
          <p:style>
            <a:lnRef idx="1">
              <a:schemeClr val="accent2"/>
            </a:lnRef>
            <a:fillRef idx="2">
              <a:schemeClr val="accent2"/>
            </a:fillRef>
            <a:effectRef idx="1">
              <a:schemeClr val="accent2"/>
            </a:effectRef>
            <a:fontRef idx="minor">
              <a:schemeClr val="dk1"/>
            </a:fontRef>
          </p:style>
          <p:txBody>
            <a:bodyPr wrap="none" tIns="180000" anchor="ctr"/>
            <a:lstStyle/>
            <a:p>
              <a:pPr algn="ctr" eaLnBrk="1" hangingPunct="1">
                <a:lnSpc>
                  <a:spcPct val="30000"/>
                </a:lnSpc>
                <a:spcBef>
                  <a:spcPct val="50000"/>
                </a:spcBef>
                <a:defRPr/>
              </a:pPr>
              <a:r>
                <a:rPr kumimoji="1" lang="ja-JP" altLang="en-US" sz="1200" dirty="0">
                  <a:latin typeface="HGPｺﾞｼｯｸM" pitchFamily="50" charset="-128"/>
                  <a:ea typeface="HGPｺﾞｼｯｸM" pitchFamily="50" charset="-128"/>
                </a:rPr>
                <a:t>４階層の体系</a:t>
              </a:r>
            </a:p>
          </p:txBody>
        </p:sp>
      </p:grpSp>
      <p:grpSp>
        <p:nvGrpSpPr>
          <p:cNvPr id="9266" name="グループ化 123"/>
          <p:cNvGrpSpPr>
            <a:grpSpLocks/>
          </p:cNvGrpSpPr>
          <p:nvPr/>
        </p:nvGrpSpPr>
        <p:grpSpPr bwMode="auto">
          <a:xfrm>
            <a:off x="5346700" y="3113090"/>
            <a:ext cx="1477964" cy="1539875"/>
            <a:chOff x="4071990" y="1954414"/>
            <a:chExt cx="1479244" cy="1540462"/>
          </a:xfrm>
        </p:grpSpPr>
        <p:sp>
          <p:nvSpPr>
            <p:cNvPr id="125" name="角丸四角形 124"/>
            <p:cNvSpPr/>
            <p:nvPr/>
          </p:nvSpPr>
          <p:spPr bwMode="auto">
            <a:xfrm>
              <a:off x="4071990" y="1954414"/>
              <a:ext cx="1479244" cy="1540462"/>
            </a:xfrm>
            <a:prstGeom prst="roundRect">
              <a:avLst/>
            </a:prstGeom>
            <a:solidFill>
              <a:srgbClr val="FFFFFF">
                <a:alpha val="60000"/>
              </a:srgbClr>
            </a:solidFill>
            <a:ln>
              <a:noFill/>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none" anchor="ctr"/>
            <a:lstStyle/>
            <a:p>
              <a:pPr algn="ctr">
                <a:defRPr/>
              </a:pPr>
              <a:endParaRPr lang="ja-JP" altLang="en-US" dirty="0">
                <a:solidFill>
                  <a:schemeClr val="tx1"/>
                </a:solidFill>
                <a:latin typeface="HGPｺﾞｼｯｸM" pitchFamily="50" charset="-128"/>
                <a:ea typeface="HGPｺﾞｼｯｸM" pitchFamily="50" charset="-128"/>
              </a:endParaRPr>
            </a:p>
          </p:txBody>
        </p:sp>
        <p:sp>
          <p:nvSpPr>
            <p:cNvPr id="126" name="AutoShape 7"/>
            <p:cNvSpPr>
              <a:spLocks noChangeArrowheads="1"/>
            </p:cNvSpPr>
            <p:nvPr/>
          </p:nvSpPr>
          <p:spPr bwMode="auto">
            <a:xfrm>
              <a:off x="4234055" y="2098931"/>
              <a:ext cx="1151936" cy="1251427"/>
            </a:xfrm>
            <a:prstGeom prst="triangle">
              <a:avLst>
                <a:gd name="adj" fmla="val 50000"/>
              </a:avLst>
            </a:prstGeom>
            <a:gradFill rotWithShape="0">
              <a:gsLst>
                <a:gs pos="0">
                  <a:srgbClr val="FFCCFF"/>
                </a:gs>
                <a:gs pos="100000">
                  <a:srgbClr val="FFFFFF"/>
                </a:gs>
              </a:gsLst>
              <a:lin ang="5400000" scaled="1"/>
            </a:gradFill>
            <a:ln w="9525">
              <a:solidFill>
                <a:schemeClr val="tx2">
                  <a:lumMod val="60000"/>
                  <a:lumOff val="40000"/>
                </a:schemeClr>
              </a:solidFill>
              <a:miter lim="800000"/>
              <a:headEnd/>
              <a:tailEnd/>
            </a:ln>
            <a:effectLst>
              <a:outerShdw dist="74053" dir="8942175" algn="ctr" rotWithShape="0">
                <a:schemeClr val="bg2"/>
              </a:outerShdw>
            </a:effectLst>
          </p:spPr>
          <p:txBody>
            <a:bodyPr wrap="none" anchor="ctr"/>
            <a:lstStyle/>
            <a:p>
              <a:pPr>
                <a:defRPr/>
              </a:pPr>
              <a:endParaRPr lang="ja-JP" altLang="en-US">
                <a:latin typeface="HGPｺﾞｼｯｸM" pitchFamily="50" charset="-128"/>
                <a:ea typeface="HGPｺﾞｼｯｸM" pitchFamily="50" charset="-128"/>
              </a:endParaRPr>
            </a:p>
          </p:txBody>
        </p:sp>
        <p:sp>
          <p:nvSpPr>
            <p:cNvPr id="127" name="Line 9"/>
            <p:cNvSpPr>
              <a:spLocks noChangeShapeType="1"/>
            </p:cNvSpPr>
            <p:nvPr/>
          </p:nvSpPr>
          <p:spPr bwMode="auto">
            <a:xfrm>
              <a:off x="4531176" y="2707176"/>
              <a:ext cx="549751" cy="1588"/>
            </a:xfrm>
            <a:prstGeom prst="line">
              <a:avLst/>
            </a:prstGeom>
            <a:ln>
              <a:headEnd/>
              <a:tailEnd/>
            </a:ln>
          </p:spPr>
          <p:style>
            <a:lnRef idx="1">
              <a:schemeClr val="accent1"/>
            </a:lnRef>
            <a:fillRef idx="0">
              <a:schemeClr val="accent1"/>
            </a:fillRef>
            <a:effectRef idx="0">
              <a:schemeClr val="accent1"/>
            </a:effectRef>
            <a:fontRef idx="minor">
              <a:schemeClr val="tx1"/>
            </a:fontRef>
          </p:style>
          <p:txBody>
            <a:bodyPr wrap="none" anchor="ctr"/>
            <a:lstStyle/>
            <a:p>
              <a:pPr>
                <a:defRPr/>
              </a:pPr>
              <a:endParaRPr lang="ja-JP" altLang="en-US">
                <a:latin typeface="HGPｺﾞｼｯｸM" pitchFamily="50" charset="-128"/>
                <a:ea typeface="HGPｺﾞｼｯｸM" pitchFamily="50" charset="-128"/>
              </a:endParaRPr>
            </a:p>
          </p:txBody>
        </p:sp>
        <p:sp>
          <p:nvSpPr>
            <p:cNvPr id="128" name="Line 10"/>
            <p:cNvSpPr>
              <a:spLocks noChangeShapeType="1"/>
            </p:cNvSpPr>
            <p:nvPr/>
          </p:nvSpPr>
          <p:spPr bwMode="auto">
            <a:xfrm>
              <a:off x="4324622" y="3124847"/>
              <a:ext cx="954914" cy="1589"/>
            </a:xfrm>
            <a:prstGeom prst="line">
              <a:avLst/>
            </a:prstGeom>
            <a:ln>
              <a:headEnd/>
              <a:tailEnd/>
            </a:ln>
          </p:spPr>
          <p:style>
            <a:lnRef idx="1">
              <a:schemeClr val="accent1"/>
            </a:lnRef>
            <a:fillRef idx="0">
              <a:schemeClr val="accent1"/>
            </a:fillRef>
            <a:effectRef idx="0">
              <a:schemeClr val="accent1"/>
            </a:effectRef>
            <a:fontRef idx="minor">
              <a:schemeClr val="tx1"/>
            </a:fontRef>
          </p:style>
          <p:txBody>
            <a:bodyPr wrap="none" anchor="ctr"/>
            <a:lstStyle/>
            <a:p>
              <a:pPr>
                <a:defRPr/>
              </a:pPr>
              <a:endParaRPr lang="ja-JP" altLang="en-US">
                <a:latin typeface="HGPｺﾞｼｯｸM" pitchFamily="50" charset="-128"/>
                <a:ea typeface="HGPｺﾞｼｯｸM" pitchFamily="50" charset="-128"/>
              </a:endParaRPr>
            </a:p>
          </p:txBody>
        </p:sp>
        <p:sp>
          <p:nvSpPr>
            <p:cNvPr id="129" name="Text Box 11"/>
            <p:cNvSpPr txBox="1">
              <a:spLocks noChangeArrowheads="1"/>
            </p:cNvSpPr>
            <p:nvPr/>
          </p:nvSpPr>
          <p:spPr bwMode="auto">
            <a:xfrm>
              <a:off x="4310321" y="2348264"/>
              <a:ext cx="985103" cy="431051"/>
            </a:xfrm>
            <a:prstGeom prst="rect">
              <a:avLst/>
            </a:prstGeom>
            <a:noFill/>
            <a:ln w="9525">
              <a:noFill/>
              <a:miter lim="800000"/>
              <a:headEnd/>
              <a:tailEnd/>
            </a:ln>
            <a:effectLst/>
          </p:spPr>
          <p:txBody>
            <a:bodyPr>
              <a:spAutoFit/>
            </a:bodyPr>
            <a:lstStyle/>
            <a:p>
              <a:pPr algn="ctr" eaLnBrk="1" hangingPunct="1">
                <a:spcBef>
                  <a:spcPct val="50000"/>
                </a:spcBef>
                <a:defRPr/>
              </a:pPr>
              <a:r>
                <a:rPr kumimoji="1" lang="ja-JP" altLang="en-US" sz="1100" b="1" dirty="0">
                  <a:effectLst>
                    <a:outerShdw blurRad="38100" dist="38100" dir="2700000" algn="tl">
                      <a:srgbClr val="C0C0C0"/>
                    </a:outerShdw>
                  </a:effectLst>
                  <a:latin typeface="HGPｺﾞｼｯｸM" pitchFamily="50" charset="-128"/>
                  <a:ea typeface="HGPｺﾞｼｯｸM" pitchFamily="50" charset="-128"/>
                </a:rPr>
                <a:t>政策・業務</a:t>
              </a:r>
              <a:r>
                <a:rPr kumimoji="1" lang="en-US" altLang="ja-JP" sz="1100" b="1" dirty="0">
                  <a:effectLst>
                    <a:outerShdw blurRad="38100" dist="38100" dir="2700000" algn="tl">
                      <a:srgbClr val="C0C0C0"/>
                    </a:outerShdw>
                  </a:effectLst>
                  <a:latin typeface="HGPｺﾞｼｯｸM" pitchFamily="50" charset="-128"/>
                  <a:ea typeface="HGPｺﾞｼｯｸM" pitchFamily="50" charset="-128"/>
                </a:rPr>
                <a:t/>
              </a:r>
              <a:br>
                <a:rPr kumimoji="1" lang="en-US" altLang="ja-JP" sz="1100" b="1" dirty="0">
                  <a:effectLst>
                    <a:outerShdw blurRad="38100" dist="38100" dir="2700000" algn="tl">
                      <a:srgbClr val="C0C0C0"/>
                    </a:outerShdw>
                  </a:effectLst>
                  <a:latin typeface="HGPｺﾞｼｯｸM" pitchFamily="50" charset="-128"/>
                  <a:ea typeface="HGPｺﾞｼｯｸM" pitchFamily="50" charset="-128"/>
                </a:rPr>
              </a:br>
              <a:r>
                <a:rPr kumimoji="1" lang="ja-JP" altLang="en-US" sz="1100" b="1" dirty="0">
                  <a:effectLst>
                    <a:outerShdw blurRad="38100" dist="38100" dir="2700000" algn="tl">
                      <a:srgbClr val="C0C0C0"/>
                    </a:outerShdw>
                  </a:effectLst>
                  <a:latin typeface="HGPｺﾞｼｯｸM" pitchFamily="50" charset="-128"/>
                  <a:ea typeface="HGPｺﾞｼｯｸM" pitchFamily="50" charset="-128"/>
                </a:rPr>
                <a:t>体系</a:t>
              </a:r>
            </a:p>
          </p:txBody>
        </p:sp>
        <p:sp>
          <p:nvSpPr>
            <p:cNvPr id="130" name="Text Box 12"/>
            <p:cNvSpPr txBox="1">
              <a:spLocks noChangeArrowheads="1"/>
            </p:cNvSpPr>
            <p:nvPr/>
          </p:nvSpPr>
          <p:spPr bwMode="auto">
            <a:xfrm>
              <a:off x="4278544" y="2897748"/>
              <a:ext cx="1062959" cy="261710"/>
            </a:xfrm>
            <a:prstGeom prst="rect">
              <a:avLst/>
            </a:prstGeom>
            <a:noFill/>
            <a:ln w="9525">
              <a:noFill/>
              <a:miter lim="800000"/>
              <a:headEnd/>
              <a:tailEnd/>
            </a:ln>
            <a:effectLst/>
          </p:spPr>
          <p:txBody>
            <a:bodyPr>
              <a:spAutoFit/>
            </a:bodyPr>
            <a:lstStyle/>
            <a:p>
              <a:pPr algn="ctr" eaLnBrk="1" hangingPunct="1">
                <a:spcBef>
                  <a:spcPct val="50000"/>
                </a:spcBef>
                <a:defRPr/>
              </a:pPr>
              <a:r>
                <a:rPr kumimoji="1" lang="ja-JP" altLang="en-US" sz="1100" b="1" dirty="0">
                  <a:effectLst>
                    <a:outerShdw blurRad="38100" dist="38100" dir="2700000" algn="tl">
                      <a:srgbClr val="C0C0C0"/>
                    </a:outerShdw>
                  </a:effectLst>
                  <a:latin typeface="HGPｺﾞｼｯｸM" pitchFamily="50" charset="-128"/>
                  <a:ea typeface="HGPｺﾞｼｯｸM" pitchFamily="50" charset="-128"/>
                </a:rPr>
                <a:t>適用処理体系</a:t>
              </a:r>
            </a:p>
          </p:txBody>
        </p:sp>
        <p:sp>
          <p:nvSpPr>
            <p:cNvPr id="131" name="Text Box 13"/>
            <p:cNvSpPr txBox="1">
              <a:spLocks noChangeArrowheads="1"/>
            </p:cNvSpPr>
            <p:nvPr/>
          </p:nvSpPr>
          <p:spPr bwMode="auto">
            <a:xfrm>
              <a:off x="4326209" y="3140728"/>
              <a:ext cx="996226" cy="261710"/>
            </a:xfrm>
            <a:prstGeom prst="rect">
              <a:avLst/>
            </a:prstGeom>
            <a:noFill/>
            <a:ln w="9525">
              <a:noFill/>
              <a:miter lim="800000"/>
              <a:headEnd/>
              <a:tailEnd/>
            </a:ln>
            <a:effectLst/>
          </p:spPr>
          <p:txBody>
            <a:bodyPr>
              <a:spAutoFit/>
            </a:bodyPr>
            <a:lstStyle/>
            <a:p>
              <a:pPr algn="ctr" eaLnBrk="1" hangingPunct="1">
                <a:spcBef>
                  <a:spcPct val="50000"/>
                </a:spcBef>
                <a:defRPr/>
              </a:pPr>
              <a:r>
                <a:rPr kumimoji="1" lang="ja-JP" altLang="en-US" sz="1100" b="1" dirty="0">
                  <a:effectLst>
                    <a:outerShdw blurRad="38100" dist="38100" dir="2700000" algn="tl">
                      <a:srgbClr val="C0C0C0"/>
                    </a:outerShdw>
                  </a:effectLst>
                  <a:latin typeface="HGPｺﾞｼｯｸM" pitchFamily="50" charset="-128"/>
                  <a:ea typeface="HGPｺﾞｼｯｸM" pitchFamily="50" charset="-128"/>
                </a:rPr>
                <a:t>技術体系</a:t>
              </a:r>
            </a:p>
          </p:txBody>
        </p:sp>
        <p:sp>
          <p:nvSpPr>
            <p:cNvPr id="132" name="Text Box 14"/>
            <p:cNvSpPr txBox="1">
              <a:spLocks noChangeArrowheads="1"/>
            </p:cNvSpPr>
            <p:nvPr/>
          </p:nvSpPr>
          <p:spPr bwMode="auto">
            <a:xfrm>
              <a:off x="4187978" y="2677001"/>
              <a:ext cx="1198012" cy="261710"/>
            </a:xfrm>
            <a:prstGeom prst="rect">
              <a:avLst/>
            </a:prstGeom>
            <a:noFill/>
            <a:ln w="9525">
              <a:noFill/>
              <a:miter lim="800000"/>
              <a:headEnd/>
              <a:tailEnd/>
            </a:ln>
            <a:effectLst/>
          </p:spPr>
          <p:txBody>
            <a:bodyPr>
              <a:spAutoFit/>
            </a:bodyPr>
            <a:lstStyle/>
            <a:p>
              <a:pPr algn="ctr" eaLnBrk="1" hangingPunct="1">
                <a:spcBef>
                  <a:spcPct val="50000"/>
                </a:spcBef>
                <a:defRPr/>
              </a:pPr>
              <a:r>
                <a:rPr kumimoji="1" lang="ja-JP" altLang="en-US" sz="1100" b="1" dirty="0">
                  <a:effectLst>
                    <a:outerShdw blurRad="38100" dist="38100" dir="2700000" algn="tl">
                      <a:srgbClr val="C0C0C0"/>
                    </a:outerShdw>
                  </a:effectLst>
                  <a:latin typeface="HGPｺﾞｼｯｸM" pitchFamily="50" charset="-128"/>
                  <a:ea typeface="HGPｺﾞｼｯｸM" pitchFamily="50" charset="-128"/>
                </a:rPr>
                <a:t>データ体系</a:t>
              </a:r>
            </a:p>
          </p:txBody>
        </p:sp>
        <p:sp>
          <p:nvSpPr>
            <p:cNvPr id="133" name="Line 8"/>
            <p:cNvSpPr>
              <a:spLocks noChangeShapeType="1"/>
            </p:cNvSpPr>
            <p:nvPr/>
          </p:nvSpPr>
          <p:spPr bwMode="auto">
            <a:xfrm>
              <a:off x="4451732" y="2896160"/>
              <a:ext cx="714994" cy="1589"/>
            </a:xfrm>
            <a:prstGeom prst="line">
              <a:avLst/>
            </a:prstGeom>
            <a:ln>
              <a:headEnd/>
              <a:tailEnd/>
            </a:ln>
          </p:spPr>
          <p:style>
            <a:lnRef idx="1">
              <a:schemeClr val="accent1"/>
            </a:lnRef>
            <a:fillRef idx="0">
              <a:schemeClr val="accent1"/>
            </a:fillRef>
            <a:effectRef idx="0">
              <a:schemeClr val="accent1"/>
            </a:effectRef>
            <a:fontRef idx="minor">
              <a:schemeClr val="tx1"/>
            </a:fontRef>
          </p:style>
          <p:txBody>
            <a:bodyPr wrap="none" anchor="ctr"/>
            <a:lstStyle/>
            <a:p>
              <a:pPr>
                <a:defRPr/>
              </a:pPr>
              <a:endParaRPr lang="ja-JP" altLang="en-US">
                <a:latin typeface="HGPｺﾞｼｯｸM" pitchFamily="50" charset="-128"/>
                <a:ea typeface="HGPｺﾞｼｯｸM" pitchFamily="50" charset="-128"/>
              </a:endParaRPr>
            </a:p>
          </p:txBody>
        </p:sp>
        <p:sp>
          <p:nvSpPr>
            <p:cNvPr id="134" name="Oval 59"/>
            <p:cNvSpPr>
              <a:spLocks noChangeArrowheads="1"/>
            </p:cNvSpPr>
            <p:nvPr/>
          </p:nvSpPr>
          <p:spPr bwMode="auto">
            <a:xfrm>
              <a:off x="4439021" y="2021114"/>
              <a:ext cx="716583" cy="308092"/>
            </a:xfrm>
            <a:prstGeom prst="ellipse">
              <a:avLst/>
            </a:prstGeom>
            <a:ln>
              <a:noFill/>
              <a:headEnd/>
              <a:tailEnd/>
            </a:ln>
            <a:effectLst>
              <a:outerShdw blurRad="63500" sx="102000" sy="102000" algn="ctr" rotWithShape="0">
                <a:prstClr val="black">
                  <a:alpha val="40000"/>
                </a:prstClr>
              </a:outerShdw>
            </a:effectLst>
          </p:spPr>
          <p:style>
            <a:lnRef idx="1">
              <a:schemeClr val="accent2"/>
            </a:lnRef>
            <a:fillRef idx="2">
              <a:schemeClr val="accent2"/>
            </a:fillRef>
            <a:effectRef idx="1">
              <a:schemeClr val="accent2"/>
            </a:effectRef>
            <a:fontRef idx="minor">
              <a:schemeClr val="dk1"/>
            </a:fontRef>
          </p:style>
          <p:txBody>
            <a:bodyPr wrap="none" tIns="180000" anchor="ctr"/>
            <a:lstStyle/>
            <a:p>
              <a:pPr algn="ctr" eaLnBrk="1" hangingPunct="1">
                <a:lnSpc>
                  <a:spcPct val="30000"/>
                </a:lnSpc>
                <a:spcBef>
                  <a:spcPct val="50000"/>
                </a:spcBef>
                <a:defRPr/>
              </a:pPr>
              <a:r>
                <a:rPr kumimoji="1" lang="ja-JP" altLang="en-US" sz="1200" dirty="0">
                  <a:latin typeface="HGPｺﾞｼｯｸM" pitchFamily="50" charset="-128"/>
                  <a:ea typeface="HGPｺﾞｼｯｸM" pitchFamily="50" charset="-128"/>
                </a:rPr>
                <a:t>４階層の体系</a:t>
              </a:r>
            </a:p>
          </p:txBody>
        </p:sp>
      </p:grpSp>
      <p:sp>
        <p:nvSpPr>
          <p:cNvPr id="135" name="AutoShape 4"/>
          <p:cNvSpPr>
            <a:spLocks noChangeArrowheads="1"/>
          </p:cNvSpPr>
          <p:nvPr/>
        </p:nvSpPr>
        <p:spPr bwMode="auto">
          <a:xfrm>
            <a:off x="4548188" y="3695700"/>
            <a:ext cx="1035050" cy="757238"/>
          </a:xfrm>
          <a:prstGeom prst="rightArrow">
            <a:avLst>
              <a:gd name="adj1" fmla="val 50278"/>
              <a:gd name="adj2" fmla="val 49077"/>
            </a:avLst>
          </a:prstGeom>
          <a:ln>
            <a:headEnd/>
            <a:tailEnd/>
          </a:ln>
        </p:spPr>
        <p:style>
          <a:lnRef idx="1">
            <a:schemeClr val="accent6"/>
          </a:lnRef>
          <a:fillRef idx="3">
            <a:schemeClr val="accent6"/>
          </a:fillRef>
          <a:effectRef idx="2">
            <a:schemeClr val="accent6"/>
          </a:effectRef>
          <a:fontRef idx="minor">
            <a:schemeClr val="lt1"/>
          </a:fontRef>
        </p:style>
        <p:txBody>
          <a:bodyPr wrap="none" anchor="ctr"/>
          <a:lstStyle/>
          <a:p>
            <a:pPr>
              <a:defRPr/>
            </a:pPr>
            <a:r>
              <a:rPr lang="ja-JP" altLang="en-US" dirty="0">
                <a:latin typeface="HGPｺﾞｼｯｸM" pitchFamily="50" charset="-128"/>
                <a:ea typeface="HGPｺﾞｼｯｸM" pitchFamily="50" charset="-128"/>
              </a:rPr>
              <a:t>最適化</a:t>
            </a:r>
          </a:p>
        </p:txBody>
      </p:sp>
      <p:sp>
        <p:nvSpPr>
          <p:cNvPr id="136" name="AutoShape 58"/>
          <p:cNvSpPr>
            <a:spLocks noChangeArrowheads="1"/>
          </p:cNvSpPr>
          <p:nvPr/>
        </p:nvSpPr>
        <p:spPr bwMode="auto">
          <a:xfrm>
            <a:off x="4137025" y="2065338"/>
            <a:ext cx="1752600" cy="715962"/>
          </a:xfrm>
          <a:prstGeom prst="flowChartAlternateProcess">
            <a:avLst/>
          </a:prstGeom>
          <a:ln>
            <a:headEnd/>
            <a:tailEnd/>
          </a:ln>
        </p:spPr>
        <p:style>
          <a:lnRef idx="1">
            <a:schemeClr val="accent6"/>
          </a:lnRef>
          <a:fillRef idx="2">
            <a:schemeClr val="accent6"/>
          </a:fillRef>
          <a:effectRef idx="1">
            <a:schemeClr val="accent6"/>
          </a:effectRef>
          <a:fontRef idx="minor">
            <a:schemeClr val="dk1"/>
          </a:fontRef>
        </p:style>
        <p:txBody>
          <a:bodyPr wrap="none" anchor="ctr"/>
          <a:lstStyle/>
          <a:p>
            <a:pPr eaLnBrk="1" hangingPunct="1">
              <a:defRPr/>
            </a:pPr>
            <a:endParaRPr kumimoji="1" lang="en-US" altLang="ja-JP" sz="1400" dirty="0">
              <a:latin typeface="HGPｺﾞｼｯｸM" pitchFamily="50" charset="-128"/>
              <a:ea typeface="HGPｺﾞｼｯｸM" pitchFamily="50" charset="-128"/>
            </a:endParaRPr>
          </a:p>
          <a:p>
            <a:pPr eaLnBrk="1" hangingPunct="1">
              <a:defRPr/>
            </a:pPr>
            <a:r>
              <a:rPr kumimoji="1" lang="ja-JP" altLang="en-US" sz="1400" dirty="0">
                <a:latin typeface="HGPｺﾞｼｯｸM" pitchFamily="50" charset="-128"/>
                <a:ea typeface="HGPｺﾞｼｯｸM" pitchFamily="50" charset="-128"/>
              </a:rPr>
              <a:t>○業務の見える化</a:t>
            </a:r>
          </a:p>
          <a:p>
            <a:pPr eaLnBrk="1" hangingPunct="1">
              <a:defRPr/>
            </a:pPr>
            <a:r>
              <a:rPr kumimoji="1" lang="ja-JP" altLang="en-US" sz="1400" dirty="0">
                <a:latin typeface="HGPｺﾞｼｯｸM" pitchFamily="50" charset="-128"/>
                <a:ea typeface="HGPｺﾞｼｯｸM" pitchFamily="50" charset="-128"/>
              </a:rPr>
              <a:t>○知識の共有</a:t>
            </a:r>
          </a:p>
        </p:txBody>
      </p:sp>
      <p:sp>
        <p:nvSpPr>
          <p:cNvPr id="137" name="Oval 59"/>
          <p:cNvSpPr>
            <a:spLocks noChangeArrowheads="1"/>
          </p:cNvSpPr>
          <p:nvPr/>
        </p:nvSpPr>
        <p:spPr bwMode="auto">
          <a:xfrm>
            <a:off x="3962400" y="1789115"/>
            <a:ext cx="990600" cy="427037"/>
          </a:xfrm>
          <a:prstGeom prst="ellipse">
            <a:avLst/>
          </a:prstGeom>
          <a:ln>
            <a:headEnd/>
            <a:tailEnd/>
          </a:ln>
        </p:spPr>
        <p:style>
          <a:lnRef idx="1">
            <a:schemeClr val="accent6"/>
          </a:lnRef>
          <a:fillRef idx="3">
            <a:schemeClr val="accent6"/>
          </a:fillRef>
          <a:effectRef idx="2">
            <a:schemeClr val="accent6"/>
          </a:effectRef>
          <a:fontRef idx="minor">
            <a:schemeClr val="lt1"/>
          </a:fontRef>
        </p:style>
        <p:txBody>
          <a:bodyPr wrap="none" tIns="180000" anchor="ctr"/>
          <a:lstStyle/>
          <a:p>
            <a:pPr algn="ctr" eaLnBrk="1" hangingPunct="1">
              <a:lnSpc>
                <a:spcPct val="30000"/>
              </a:lnSpc>
              <a:spcBef>
                <a:spcPct val="50000"/>
              </a:spcBef>
              <a:defRPr/>
            </a:pPr>
            <a:r>
              <a:rPr kumimoji="1" lang="en-US" altLang="ja-JP" sz="1600" dirty="0">
                <a:latin typeface="HGPｺﾞｼｯｸM" pitchFamily="50" charset="-128"/>
                <a:ea typeface="HGPｺﾞｼｯｸM" pitchFamily="50" charset="-128"/>
              </a:rPr>
              <a:t>EA</a:t>
            </a:r>
            <a:r>
              <a:rPr kumimoji="1" lang="ja-JP" altLang="en-US" sz="1600" dirty="0">
                <a:latin typeface="HGPｺﾞｼｯｸM" pitchFamily="50" charset="-128"/>
                <a:ea typeface="HGPｺﾞｼｯｸM" pitchFamily="50" charset="-128"/>
              </a:rPr>
              <a:t>の導入</a:t>
            </a:r>
          </a:p>
        </p:txBody>
      </p:sp>
      <p:sp>
        <p:nvSpPr>
          <p:cNvPr id="138" name="テキスト ボックス 137"/>
          <p:cNvSpPr txBox="1"/>
          <p:nvPr/>
        </p:nvSpPr>
        <p:spPr>
          <a:xfrm>
            <a:off x="3660984" y="2882900"/>
            <a:ext cx="580607" cy="253916"/>
          </a:xfrm>
          <a:prstGeom prst="rect">
            <a:avLst/>
          </a:prstGeom>
          <a:noFill/>
        </p:spPr>
        <p:txBody>
          <a:bodyPr wrap="none">
            <a:spAutoFit/>
          </a:bodyPr>
          <a:lstStyle/>
          <a:p>
            <a:pPr algn="ctr">
              <a:defRPr/>
            </a:pPr>
            <a:r>
              <a:rPr kumimoji="1" lang="en-US" altLang="ja-JP" sz="1050" dirty="0" err="1">
                <a:latin typeface="HGPｺﾞｼｯｸM" pitchFamily="50" charset="-128"/>
                <a:ea typeface="HGPｺﾞｼｯｸM" pitchFamily="50" charset="-128"/>
              </a:rPr>
              <a:t>AsIs</a:t>
            </a:r>
            <a:r>
              <a:rPr kumimoji="1" lang="ja-JP" altLang="en-US" sz="1050" dirty="0">
                <a:latin typeface="HGPｺﾞｼｯｸM" pitchFamily="50" charset="-128"/>
                <a:ea typeface="HGPｺﾞｼｯｸM" pitchFamily="50" charset="-128"/>
              </a:rPr>
              <a:t>版</a:t>
            </a:r>
          </a:p>
        </p:txBody>
      </p:sp>
      <p:sp>
        <p:nvSpPr>
          <p:cNvPr id="139" name="テキスト ボックス 138"/>
          <p:cNvSpPr txBox="1"/>
          <p:nvPr/>
        </p:nvSpPr>
        <p:spPr>
          <a:xfrm>
            <a:off x="5762539" y="2887663"/>
            <a:ext cx="641522" cy="253916"/>
          </a:xfrm>
          <a:prstGeom prst="rect">
            <a:avLst/>
          </a:prstGeom>
          <a:noFill/>
        </p:spPr>
        <p:txBody>
          <a:bodyPr wrap="none">
            <a:spAutoFit/>
          </a:bodyPr>
          <a:lstStyle/>
          <a:p>
            <a:pPr algn="ctr">
              <a:defRPr/>
            </a:pPr>
            <a:r>
              <a:rPr kumimoji="1" lang="en-US" altLang="ja-JP" sz="1050" dirty="0" err="1">
                <a:latin typeface="HGPｺﾞｼｯｸM" pitchFamily="50" charset="-128"/>
                <a:ea typeface="HGPｺﾞｼｯｸM" pitchFamily="50" charset="-128"/>
              </a:rPr>
              <a:t>ToBe</a:t>
            </a:r>
            <a:r>
              <a:rPr kumimoji="1" lang="ja-JP" altLang="en-US" sz="1050" dirty="0">
                <a:latin typeface="HGPｺﾞｼｯｸM" pitchFamily="50" charset="-128"/>
                <a:ea typeface="HGPｺﾞｼｯｸM" pitchFamily="50" charset="-128"/>
              </a:rPr>
              <a:t>版</a:t>
            </a:r>
          </a:p>
        </p:txBody>
      </p:sp>
      <p:sp>
        <p:nvSpPr>
          <p:cNvPr id="76" name="スライド番号プレースホルダ 75"/>
          <p:cNvSpPr>
            <a:spLocks noGrp="1"/>
          </p:cNvSpPr>
          <p:nvPr>
            <p:ph type="sldNum" sz="quarter" idx="12"/>
          </p:nvPr>
        </p:nvSpPr>
        <p:spPr/>
        <p:txBody>
          <a:bodyPr/>
          <a:lstStyle/>
          <a:p>
            <a:pPr>
              <a:defRPr/>
            </a:pPr>
            <a:fld id="{D621E1BB-622A-4911-850A-7B92612ABE57}" type="slidenum">
              <a:rPr lang="ja-JP" altLang="en-US" smtClean="0"/>
              <a:pPr>
                <a:defRPr/>
              </a:pPr>
              <a:t>6</a:t>
            </a:fld>
            <a:endParaRPr lang="en-US" altLang="ja-JP"/>
          </a:p>
        </p:txBody>
      </p:sp>
      <p:sp>
        <p:nvSpPr>
          <p:cNvPr id="78" name="Rectangle 2"/>
          <p:cNvSpPr txBox="1">
            <a:spLocks noChangeArrowheads="1"/>
          </p:cNvSpPr>
          <p:nvPr/>
        </p:nvSpPr>
        <p:spPr bwMode="auto">
          <a:xfrm>
            <a:off x="495300" y="404813"/>
            <a:ext cx="8915400" cy="792162"/>
          </a:xfrm>
          <a:prstGeom prst="rect">
            <a:avLst/>
          </a:prstGeom>
          <a:noFill/>
          <a:ln>
            <a:miter lim="800000"/>
            <a:headEnd/>
            <a:tailEnd/>
          </a:ln>
        </p:spPr>
        <p:txBody>
          <a:bodyPr vert="horz" wrap="square" lIns="91440" tIns="45720" rIns="91440" bIns="45720" numCol="1" anchor="ctr" anchorCtr="0" compatLnSpc="1">
            <a:prstTxWarp prst="textNoShape">
              <a:avLst/>
            </a:prstTxWarp>
          </a:bodyPr>
          <a:lstStyle/>
          <a:p>
            <a:pPr lvl="0" eaLnBrk="1" hangingPunct="1"/>
            <a:r>
              <a:rPr lang="ja-JP" altLang="en-US" sz="2800" b="1" dirty="0" smtClean="0">
                <a:latin typeface="HGPｺﾞｼｯｸM" pitchFamily="50" charset="-128"/>
                <a:ea typeface="HGPｺﾞｼｯｸM" pitchFamily="50" charset="-128"/>
              </a:rPr>
              <a:t>５</a:t>
            </a:r>
            <a:r>
              <a:rPr lang="ja-JP" altLang="ja-JP" sz="2800" b="1" dirty="0" smtClean="0">
                <a:latin typeface="HGPｺﾞｼｯｸM" pitchFamily="50" charset="-128"/>
                <a:ea typeface="HGPｺﾞｼｯｸM" pitchFamily="50" charset="-128"/>
              </a:rPr>
              <a:t>．自治体ＥＡの概要</a:t>
            </a:r>
            <a:r>
              <a:rPr lang="ja-JP" altLang="en-US" sz="2800" b="1" dirty="0" smtClean="0">
                <a:latin typeface="HGPｺﾞｼｯｸM" pitchFamily="50" charset="-128"/>
                <a:ea typeface="HGPｺﾞｼｯｸM" pitchFamily="50" charset="-128"/>
              </a:rPr>
              <a:t>　</a:t>
            </a:r>
            <a:r>
              <a:rPr lang="ja-JP" altLang="en-US" sz="2400" b="1" dirty="0" smtClean="0">
                <a:latin typeface="HGPｺﾞｼｯｸM" pitchFamily="50" charset="-128"/>
                <a:ea typeface="HGPｺﾞｼｯｸM" pitchFamily="50" charset="-128"/>
              </a:rPr>
              <a:t>～自治体ＥＡとは②～</a:t>
            </a:r>
            <a:endParaRPr kumimoji="1" lang="ja-JP" altLang="ja-JP" sz="2800" b="1" i="0" u="none" strike="noStrike" kern="0" cap="none" spc="0" normalizeH="0" baseline="0" noProof="0" dirty="0" smtClean="0">
              <a:ln>
                <a:noFill/>
              </a:ln>
              <a:solidFill>
                <a:schemeClr val="tx1"/>
              </a:solidFill>
              <a:effectLst/>
              <a:uLnTx/>
              <a:uFillTx/>
              <a:latin typeface="HGPｺﾞｼｯｸM" pitchFamily="50" charset="-128"/>
              <a:ea typeface="HGPｺﾞｼｯｸM" pitchFamily="50" charset="-128"/>
              <a:cs typeface="+mj-cs"/>
            </a:endParaRPr>
          </a:p>
        </p:txBody>
      </p:sp>
      <p:sp>
        <p:nvSpPr>
          <p:cNvPr id="79" name="フッター プレースホルダ 50"/>
          <p:cNvSpPr txBox="1">
            <a:spLocks/>
          </p:cNvSpPr>
          <p:nvPr/>
        </p:nvSpPr>
        <p:spPr>
          <a:xfrm>
            <a:off x="3002784" y="6417360"/>
            <a:ext cx="3900433" cy="252000"/>
          </a:xfrm>
          <a:prstGeom prst="rect">
            <a:avLst/>
          </a:prstGeom>
        </p:spPr>
        <p:txBody>
          <a:bodyPr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ja-JP" sz="1000" b="0" i="0" u="none" strike="noStrike" kern="1200" cap="none" spc="0" normalizeH="0" baseline="0" noProof="0" smtClean="0">
                <a:ln>
                  <a:noFill/>
                </a:ln>
                <a:solidFill>
                  <a:schemeClr val="tx1"/>
                </a:solidFill>
                <a:effectLst/>
                <a:uLnTx/>
                <a:uFillTx/>
                <a:latin typeface="+mj-ea"/>
                <a:ea typeface="+mj-ea"/>
                <a:cs typeface="+mn-cs"/>
              </a:rPr>
              <a:t>4-1 </a:t>
            </a:r>
            <a:r>
              <a:rPr kumimoji="0" lang="ja-JP" altLang="en-US" sz="1000" b="0" i="0" u="none" strike="noStrike" kern="1200" cap="none" spc="0" normalizeH="0" baseline="0" noProof="0" smtClean="0">
                <a:ln>
                  <a:noFill/>
                </a:ln>
                <a:solidFill>
                  <a:schemeClr val="tx1"/>
                </a:solidFill>
                <a:effectLst/>
                <a:uLnTx/>
                <a:uFillTx/>
                <a:latin typeface="+mj-ea"/>
                <a:ea typeface="+mj-ea"/>
                <a:cs typeface="+mn-cs"/>
              </a:rPr>
              <a:t>住民視点の行政サービス提供に向けた業務分析手法</a:t>
            </a:r>
            <a:endParaRPr kumimoji="0" lang="en-US" altLang="ja-JP" sz="1000" b="0" i="0" u="none" strike="noStrike" kern="1200" cap="none" spc="0" normalizeH="0" baseline="0" noProof="0" dirty="0">
              <a:ln>
                <a:noFill/>
              </a:ln>
              <a:solidFill>
                <a:schemeClr val="tx1"/>
              </a:solidFill>
              <a:effectLst/>
              <a:uLnTx/>
              <a:uFillTx/>
              <a:latin typeface="+mj-ea"/>
              <a:ea typeface="+mj-ea"/>
              <a:cs typeface="+mn-cs"/>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51" name="Rectangle 63"/>
          <p:cNvSpPr>
            <a:spLocks noChangeArrowheads="1"/>
          </p:cNvSpPr>
          <p:nvPr/>
        </p:nvSpPr>
        <p:spPr bwMode="auto">
          <a:xfrm>
            <a:off x="8121650" y="4653136"/>
            <a:ext cx="1295400" cy="1368252"/>
          </a:xfrm>
          <a:prstGeom prst="rect">
            <a:avLst/>
          </a:prstGeom>
          <a:gradFill rotWithShape="1">
            <a:gsLst>
              <a:gs pos="0">
                <a:schemeClr val="hlink"/>
              </a:gs>
              <a:gs pos="100000">
                <a:schemeClr val="hlink">
                  <a:gamma/>
                  <a:tint val="45490"/>
                  <a:invGamma/>
                </a:schemeClr>
              </a:gs>
            </a:gsLst>
            <a:lin ang="0" scaled="1"/>
          </a:gradFill>
          <a:ln>
            <a:noFill/>
          </a:ln>
          <a:effectLst/>
          <a:extLst/>
        </p:spPr>
        <p:txBody>
          <a:bodyPr wrap="none" anchor="ctr"/>
          <a:lstStyle/>
          <a:p>
            <a:pPr>
              <a:defRPr/>
            </a:pPr>
            <a:endParaRPr lang="ja-JP" altLang="en-US">
              <a:latin typeface="HGPｺﾞｼｯｸM" pitchFamily="50" charset="-128"/>
              <a:ea typeface="HGPｺﾞｼｯｸM" pitchFamily="50" charset="-128"/>
            </a:endParaRPr>
          </a:p>
        </p:txBody>
      </p:sp>
      <p:sp>
        <p:nvSpPr>
          <p:cNvPr id="10243" name="Rectangle 62"/>
          <p:cNvSpPr>
            <a:spLocks noChangeArrowheads="1"/>
          </p:cNvSpPr>
          <p:nvPr/>
        </p:nvSpPr>
        <p:spPr bwMode="auto">
          <a:xfrm rot="10800000">
            <a:off x="8121650" y="2205037"/>
            <a:ext cx="1295400" cy="2448098"/>
          </a:xfrm>
          <a:prstGeom prst="rect">
            <a:avLst/>
          </a:prstGeom>
          <a:gradFill rotWithShape="1">
            <a:gsLst>
              <a:gs pos="0">
                <a:srgbClr val="FFF1B9"/>
              </a:gs>
              <a:gs pos="100000">
                <a:srgbClr val="FFCC00">
                  <a:alpha val="51999"/>
                </a:srgbClr>
              </a:gs>
            </a:gsLst>
            <a:lin ang="5400000" scaled="1"/>
          </a:gradFill>
          <a:ln w="9525">
            <a:noFill/>
            <a:miter lim="800000"/>
            <a:headEnd/>
            <a:tailEnd/>
          </a:ln>
        </p:spPr>
        <p:txBody>
          <a:bodyPr wrap="none" anchor="ctr"/>
          <a:lstStyle/>
          <a:p>
            <a:endParaRPr lang="ja-JP" altLang="en-US">
              <a:latin typeface="HGPｺﾞｼｯｸM" pitchFamily="50" charset="-128"/>
              <a:ea typeface="HGPｺﾞｼｯｸM" pitchFamily="50" charset="-128"/>
            </a:endParaRPr>
          </a:p>
        </p:txBody>
      </p:sp>
      <p:sp>
        <p:nvSpPr>
          <p:cNvPr id="10245" name="Rectangle 3"/>
          <p:cNvSpPr>
            <a:spLocks noGrp="1" noChangeArrowheads="1"/>
          </p:cNvSpPr>
          <p:nvPr>
            <p:ph type="body" idx="4294967295"/>
          </p:nvPr>
        </p:nvSpPr>
        <p:spPr bwMode="auto">
          <a:xfrm>
            <a:off x="488504" y="1340768"/>
            <a:ext cx="8915400" cy="503237"/>
          </a:xfrm>
          <a:prstGeom prst="rect">
            <a:avLst/>
          </a:prstGeom>
          <a:noFill/>
          <a:ln>
            <a:miter lim="800000"/>
            <a:headEnd/>
            <a:tailEnd/>
          </a:ln>
        </p:spPr>
        <p:txBody>
          <a:bodyPr/>
          <a:lstStyle/>
          <a:p>
            <a:pPr>
              <a:lnSpc>
                <a:spcPct val="90000"/>
              </a:lnSpc>
            </a:pPr>
            <a:r>
              <a:rPr lang="ja-JP" altLang="en-US" sz="2800" dirty="0" smtClean="0">
                <a:latin typeface="HGPｺﾞｼｯｸM" pitchFamily="50" charset="-128"/>
                <a:ea typeface="HGPｺﾞｼｯｸM" pitchFamily="50" charset="-128"/>
              </a:rPr>
              <a:t>ＥＡドキュメント（ＥＡ成果物）</a:t>
            </a:r>
          </a:p>
        </p:txBody>
      </p:sp>
      <p:graphicFrame>
        <p:nvGraphicFramePr>
          <p:cNvPr id="5" name="表 4"/>
          <p:cNvGraphicFramePr>
            <a:graphicFrameLocks noGrp="1"/>
          </p:cNvGraphicFramePr>
          <p:nvPr/>
        </p:nvGraphicFramePr>
        <p:xfrm>
          <a:off x="920750" y="1916115"/>
          <a:ext cx="7069138" cy="4081459"/>
        </p:xfrm>
        <a:graphic>
          <a:graphicData uri="http://schemas.openxmlformats.org/drawingml/2006/table">
            <a:tbl>
              <a:tblPr firstRow="1" bandRow="1">
                <a:tableStyleId>{93296810-A885-4BE3-A3E7-6D5BEEA58F35}</a:tableStyleId>
              </a:tblPr>
              <a:tblGrid>
                <a:gridCol w="1008077"/>
                <a:gridCol w="2160165"/>
                <a:gridCol w="3900896"/>
              </a:tblGrid>
              <a:tr h="274367">
                <a:tc gridSpan="2">
                  <a:txBody>
                    <a:bodyPr/>
                    <a:lstStyle/>
                    <a:p>
                      <a:pPr algn="ctr"/>
                      <a:r>
                        <a:rPr kumimoji="1" lang="ja-JP" altLang="en-US" sz="1200" dirty="0" smtClean="0">
                          <a:latin typeface="HGPｺﾞｼｯｸM" pitchFamily="50" charset="-128"/>
                          <a:ea typeface="HGPｺﾞｼｯｸM" pitchFamily="50" charset="-128"/>
                        </a:rPr>
                        <a:t>種類</a:t>
                      </a:r>
                      <a:endParaRPr kumimoji="1" lang="ja-JP" altLang="en-US" sz="1200" dirty="0">
                        <a:latin typeface="HGPｺﾞｼｯｸM" pitchFamily="50" charset="-128"/>
                        <a:ea typeface="HGPｺﾞｼｯｸM" pitchFamily="50" charset="-128"/>
                      </a:endParaRPr>
                    </a:p>
                  </a:txBody>
                  <a:tcPr marL="91437" marR="91437" marT="45728" marB="45728">
                    <a:lnB w="38100" cmpd="sng">
                      <a:noFill/>
                    </a:lnB>
                  </a:tcPr>
                </a:tc>
                <a:tc hMerge="1">
                  <a:txBody>
                    <a:bodyPr/>
                    <a:lstStyle/>
                    <a:p>
                      <a:pPr algn="ctr"/>
                      <a:endParaRPr kumimoji="1" lang="ja-JP" altLang="en-US" sz="1200" dirty="0"/>
                    </a:p>
                  </a:txBody>
                  <a:tcPr/>
                </a:tc>
                <a:tc>
                  <a:txBody>
                    <a:bodyPr/>
                    <a:lstStyle/>
                    <a:p>
                      <a:pPr algn="ctr"/>
                      <a:r>
                        <a:rPr kumimoji="1" lang="ja-JP" altLang="en-US" sz="1200" dirty="0" smtClean="0">
                          <a:latin typeface="HGPｺﾞｼｯｸM" pitchFamily="50" charset="-128"/>
                          <a:ea typeface="HGPｺﾞｼｯｸM" pitchFamily="50" charset="-128"/>
                        </a:rPr>
                        <a:t>内容・目的</a:t>
                      </a:r>
                      <a:endParaRPr kumimoji="1" lang="ja-JP" altLang="en-US" sz="1200" dirty="0">
                        <a:latin typeface="HGPｺﾞｼｯｸM" pitchFamily="50" charset="-128"/>
                        <a:ea typeface="HGPｺﾞｼｯｸM" pitchFamily="50" charset="-128"/>
                      </a:endParaRPr>
                    </a:p>
                  </a:txBody>
                  <a:tcPr marL="91437" marR="91437" marT="45728" marB="45728"/>
                </a:tc>
              </a:tr>
              <a:tr h="310804">
                <a:tc rowSpan="5">
                  <a:txBody>
                    <a:bodyPr/>
                    <a:lstStyle/>
                    <a:p>
                      <a:r>
                        <a:rPr kumimoji="1" lang="ja-JP" altLang="en-US" sz="1400" b="0" dirty="0" smtClean="0">
                          <a:latin typeface="HGPｺﾞｼｯｸM" pitchFamily="50" charset="-128"/>
                          <a:ea typeface="HGPｺﾞｼｯｸM" pitchFamily="50" charset="-128"/>
                        </a:rPr>
                        <a:t>政策・業務体系（</a:t>
                      </a:r>
                      <a:r>
                        <a:rPr kumimoji="1" lang="en-US" altLang="ja-JP" sz="1400" b="0" dirty="0" smtClean="0">
                          <a:latin typeface="HGPｺﾞｼｯｸM" pitchFamily="50" charset="-128"/>
                          <a:ea typeface="HGPｺﾞｼｯｸM" pitchFamily="50" charset="-128"/>
                        </a:rPr>
                        <a:t>BA</a:t>
                      </a:r>
                      <a:r>
                        <a:rPr kumimoji="1" lang="ja-JP" altLang="en-US" sz="1400" b="0" dirty="0" smtClean="0">
                          <a:latin typeface="HGPｺﾞｼｯｸM" pitchFamily="50" charset="-128"/>
                          <a:ea typeface="HGPｺﾞｼｯｸM" pitchFamily="50" charset="-128"/>
                        </a:rPr>
                        <a:t>）</a:t>
                      </a:r>
                      <a:endParaRPr kumimoji="1" lang="en-US" altLang="ja-JP" sz="1400" b="0" dirty="0" smtClean="0">
                        <a:latin typeface="HGPｺﾞｼｯｸM" pitchFamily="50" charset="-128"/>
                        <a:ea typeface="HGPｺﾞｼｯｸM" pitchFamily="50" charset="-128"/>
                      </a:endParaRPr>
                    </a:p>
                  </a:txBody>
                  <a:tcPr marL="91437" marR="91437" marT="45728" marB="45728">
                    <a:lnL w="12700" cmpd="sng">
                      <a:noFill/>
                    </a:lnL>
                    <a:lnR w="12700" cmpd="sng">
                      <a:noFill/>
                    </a:lnR>
                    <a:lnT w="381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algn="l" rtl="0" eaLnBrk="1" fontAlgn="ctr" latinLnBrk="0" hangingPunct="1">
                        <a:spcBef>
                          <a:spcPts val="0"/>
                        </a:spcBef>
                        <a:spcAft>
                          <a:spcPts val="0"/>
                        </a:spcAft>
                      </a:pPr>
                      <a:r>
                        <a:rPr kumimoji="1" lang="ja-JP" altLang="en-US" sz="1400" b="0" i="0" u="none" strike="noStrike" kern="1200" dirty="0">
                          <a:solidFill>
                            <a:schemeClr val="dk1"/>
                          </a:solidFill>
                          <a:latin typeface="HGPｺﾞｼｯｸM" pitchFamily="50" charset="-128"/>
                          <a:ea typeface="HGPｺﾞｼｯｸM" pitchFamily="50" charset="-128"/>
                        </a:rPr>
                        <a:t>業務説明書</a:t>
                      </a:r>
                      <a:endParaRPr lang="ja-JP" altLang="en-US" sz="1400" b="0" i="0" u="none" strike="noStrike" dirty="0">
                        <a:latin typeface="HGPｺﾞｼｯｸM" pitchFamily="50" charset="-128"/>
                        <a:ea typeface="HGPｺﾞｼｯｸM" pitchFamily="50" charset="-128"/>
                      </a:endParaRPr>
                    </a:p>
                  </a:txBody>
                  <a:tcPr marL="8509" marR="8509" marT="8510" marB="8510" anchor="ctr">
                    <a:lnL w="12700" cmpd="sng">
                      <a:noFill/>
                    </a:lnL>
                  </a:tcPr>
                </a:tc>
                <a:tc>
                  <a:txBody>
                    <a:bodyPr/>
                    <a:lstStyle/>
                    <a:p>
                      <a:pPr marL="0" algn="l" rtl="0" eaLnBrk="1" fontAlgn="ctr" latinLnBrk="0" hangingPunct="1">
                        <a:spcBef>
                          <a:spcPts val="0"/>
                        </a:spcBef>
                        <a:spcAft>
                          <a:spcPts val="0"/>
                        </a:spcAft>
                      </a:pPr>
                      <a:r>
                        <a:rPr kumimoji="1" lang="ja-JP" altLang="en-US" sz="1200" b="0" i="0" u="none" strike="noStrike" kern="1200" dirty="0" smtClean="0">
                          <a:solidFill>
                            <a:schemeClr val="dk1"/>
                          </a:solidFill>
                          <a:latin typeface="HGPｺﾞｼｯｸM" pitchFamily="50" charset="-128"/>
                          <a:ea typeface="HGPｺﾞｼｯｸM" pitchFamily="50" charset="-128"/>
                        </a:rPr>
                        <a:t>プロジェクトの憲章　業務</a:t>
                      </a:r>
                      <a:r>
                        <a:rPr kumimoji="1" lang="ja-JP" altLang="en-US" sz="1200" b="0" i="0" u="none" strike="noStrike" kern="1200" dirty="0">
                          <a:solidFill>
                            <a:schemeClr val="dk1"/>
                          </a:solidFill>
                          <a:latin typeface="HGPｺﾞｼｯｸM" pitchFamily="50" charset="-128"/>
                          <a:ea typeface="HGPｺﾞｼｯｸM" pitchFamily="50" charset="-128"/>
                        </a:rPr>
                        <a:t>・システム管理運用責任体制</a:t>
                      </a:r>
                      <a:endParaRPr lang="ja-JP" altLang="en-US" sz="1200" b="0" i="0" u="none" strike="noStrike" dirty="0">
                        <a:latin typeface="HGPｺﾞｼｯｸM" pitchFamily="50" charset="-128"/>
                        <a:ea typeface="HGPｺﾞｼｯｸM" pitchFamily="50" charset="-128"/>
                      </a:endParaRPr>
                    </a:p>
                  </a:txBody>
                  <a:tcPr marL="8509" marR="8509" marT="8510" marB="8510" anchor="ctr"/>
                </a:tc>
              </a:tr>
              <a:tr h="310804">
                <a:tc vMerge="1">
                  <a:txBody>
                    <a:bodyPr/>
                    <a:lstStyle/>
                    <a:p>
                      <a:endParaRPr kumimoji="1" lang="ja-JP" altLang="en-US" sz="1400" b="0" dirty="0"/>
                    </a:p>
                  </a:txBody>
                  <a:tcPr/>
                </a:tc>
                <a:tc>
                  <a:txBody>
                    <a:bodyPr/>
                    <a:lstStyle/>
                    <a:p>
                      <a:pPr marL="0" algn="l" rtl="0" eaLnBrk="1" fontAlgn="ctr" latinLnBrk="0" hangingPunct="1">
                        <a:spcBef>
                          <a:spcPts val="0"/>
                        </a:spcBef>
                        <a:spcAft>
                          <a:spcPts val="0"/>
                        </a:spcAft>
                      </a:pPr>
                      <a:r>
                        <a:rPr kumimoji="1" lang="zh-TW" altLang="en-US" sz="1400" b="0" i="0" u="none" strike="noStrike" kern="1200" dirty="0">
                          <a:solidFill>
                            <a:schemeClr val="dk1"/>
                          </a:solidFill>
                          <a:latin typeface="HGPｺﾞｼｯｸM" pitchFamily="50" charset="-128"/>
                          <a:ea typeface="HGPｺﾞｼｯｸM" pitchFamily="50" charset="-128"/>
                        </a:rPr>
                        <a:t>機能構成図（</a:t>
                      </a:r>
                      <a:r>
                        <a:rPr kumimoji="1" lang="en-US" altLang="zh-TW" sz="1400" b="0" i="0" u="none" strike="noStrike" kern="1200" dirty="0">
                          <a:solidFill>
                            <a:schemeClr val="dk1"/>
                          </a:solidFill>
                          <a:latin typeface="HGPｺﾞｼｯｸM" pitchFamily="50" charset="-128"/>
                          <a:ea typeface="HGPｺﾞｼｯｸM" pitchFamily="50" charset="-128"/>
                        </a:rPr>
                        <a:t>DMM</a:t>
                      </a:r>
                      <a:r>
                        <a:rPr kumimoji="1" lang="zh-TW" altLang="en-US" sz="1400" b="0" i="0" u="none" strike="noStrike" kern="1200" dirty="0">
                          <a:solidFill>
                            <a:schemeClr val="dk1"/>
                          </a:solidFill>
                          <a:latin typeface="HGPｺﾞｼｯｸM" pitchFamily="50" charset="-128"/>
                          <a:ea typeface="HGPｺﾞｼｯｸM" pitchFamily="50" charset="-128"/>
                        </a:rPr>
                        <a:t>）</a:t>
                      </a:r>
                      <a:endParaRPr lang="zh-TW" altLang="en-US" sz="1400" b="0" i="0" u="none" strike="noStrike" dirty="0">
                        <a:latin typeface="HGPｺﾞｼｯｸM" pitchFamily="50" charset="-128"/>
                        <a:ea typeface="HGPｺﾞｼｯｸM" pitchFamily="50" charset="-128"/>
                      </a:endParaRPr>
                    </a:p>
                  </a:txBody>
                  <a:tcPr marL="8509" marR="8509" marT="8510" marB="8510" anchor="ctr">
                    <a:lnL w="12700" cmpd="sng">
                      <a:noFill/>
                    </a:lnL>
                    <a:lnB w="12700" cmpd="sng">
                      <a:noFill/>
                    </a:lnB>
                  </a:tcPr>
                </a:tc>
                <a:tc>
                  <a:txBody>
                    <a:bodyPr/>
                    <a:lstStyle/>
                    <a:p>
                      <a:pPr marL="0" algn="l" rtl="0" eaLnBrk="1" fontAlgn="ctr" latinLnBrk="0" hangingPunct="1">
                        <a:spcBef>
                          <a:spcPts val="0"/>
                        </a:spcBef>
                        <a:spcAft>
                          <a:spcPts val="0"/>
                        </a:spcAft>
                      </a:pPr>
                      <a:r>
                        <a:rPr kumimoji="1" lang="zh-TW" altLang="en-US" sz="1200" b="0" i="0" u="none" strike="noStrike" kern="1200" dirty="0">
                          <a:solidFill>
                            <a:schemeClr val="dk1"/>
                          </a:solidFill>
                          <a:latin typeface="HGPｺﾞｼｯｸM" pitchFamily="50" charset="-128"/>
                          <a:ea typeface="HGPｺﾞｼｯｸM" pitchFamily="50" charset="-128"/>
                        </a:rPr>
                        <a:t>業務機能一覧</a:t>
                      </a:r>
                      <a:endParaRPr lang="zh-TW" altLang="en-US" sz="1200" b="0" i="0" u="none" strike="noStrike" dirty="0">
                        <a:latin typeface="HGPｺﾞｼｯｸM" pitchFamily="50" charset="-128"/>
                        <a:ea typeface="HGPｺﾞｼｯｸM" pitchFamily="50" charset="-128"/>
                      </a:endParaRPr>
                    </a:p>
                  </a:txBody>
                  <a:tcPr marL="8509" marR="8509" marT="8510" marB="8510" anchor="ctr">
                    <a:lnB w="12700" cmpd="sng">
                      <a:noFill/>
                    </a:lnB>
                  </a:tcPr>
                </a:tc>
              </a:tr>
              <a:tr h="310804">
                <a:tc vMerge="1">
                  <a:txBody>
                    <a:bodyPr/>
                    <a:lstStyle/>
                    <a:p>
                      <a:endParaRPr kumimoji="1" lang="ja-JP" altLang="en-US" sz="1400" b="0" dirty="0"/>
                    </a:p>
                  </a:txBody>
                  <a:tcPr/>
                </a:tc>
                <a:tc>
                  <a:txBody>
                    <a:bodyPr/>
                    <a:lstStyle/>
                    <a:p>
                      <a:pPr marL="0" algn="l" rtl="0" eaLnBrk="1" fontAlgn="ctr" latinLnBrk="0" hangingPunct="1">
                        <a:spcBef>
                          <a:spcPts val="0"/>
                        </a:spcBef>
                        <a:spcAft>
                          <a:spcPts val="0"/>
                        </a:spcAft>
                      </a:pPr>
                      <a:r>
                        <a:rPr kumimoji="1" lang="zh-TW" altLang="en-US" sz="1400" b="0" i="0" u="none" strike="noStrike" kern="1200" dirty="0">
                          <a:solidFill>
                            <a:schemeClr val="dk1"/>
                          </a:solidFill>
                          <a:latin typeface="HGPｺﾞｼｯｸM" pitchFamily="50" charset="-128"/>
                          <a:ea typeface="HGPｺﾞｼｯｸM" pitchFamily="50" charset="-128"/>
                        </a:rPr>
                        <a:t>機能情報関連図（</a:t>
                      </a:r>
                      <a:r>
                        <a:rPr kumimoji="1" lang="en-US" altLang="zh-TW" sz="1400" b="0" i="0" u="none" strike="noStrike" kern="1200" dirty="0">
                          <a:solidFill>
                            <a:schemeClr val="dk1"/>
                          </a:solidFill>
                          <a:latin typeface="HGPｺﾞｼｯｸM" pitchFamily="50" charset="-128"/>
                          <a:ea typeface="HGPｺﾞｼｯｸM" pitchFamily="50" charset="-128"/>
                        </a:rPr>
                        <a:t>DFD</a:t>
                      </a:r>
                      <a:r>
                        <a:rPr kumimoji="1" lang="zh-TW" altLang="en-US" sz="1400" b="0" i="0" u="none" strike="noStrike" kern="1200" dirty="0">
                          <a:solidFill>
                            <a:schemeClr val="dk1"/>
                          </a:solidFill>
                          <a:latin typeface="HGPｺﾞｼｯｸM" pitchFamily="50" charset="-128"/>
                          <a:ea typeface="HGPｺﾞｼｯｸM" pitchFamily="50" charset="-128"/>
                        </a:rPr>
                        <a:t>）</a:t>
                      </a:r>
                      <a:endParaRPr lang="zh-TW" altLang="en-US" sz="1400" b="0" i="0" u="none" strike="noStrike" dirty="0">
                        <a:latin typeface="HGPｺﾞｼｯｸM" pitchFamily="50" charset="-128"/>
                        <a:ea typeface="HGPｺﾞｼｯｸM" pitchFamily="50" charset="-128"/>
                      </a:endParaRPr>
                    </a:p>
                  </a:txBody>
                  <a:tcPr marL="8509" marR="8509" marT="8510" marB="851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algn="l" rtl="0" eaLnBrk="1" fontAlgn="ctr" latinLnBrk="0" hangingPunct="1">
                        <a:spcBef>
                          <a:spcPts val="0"/>
                        </a:spcBef>
                        <a:spcAft>
                          <a:spcPts val="0"/>
                        </a:spcAft>
                      </a:pPr>
                      <a:r>
                        <a:rPr kumimoji="1" lang="ja-JP" altLang="en-US" sz="1200" b="0" i="0" u="none" strike="noStrike" kern="1200" dirty="0">
                          <a:solidFill>
                            <a:schemeClr val="dk1"/>
                          </a:solidFill>
                          <a:latin typeface="HGPｺﾞｼｯｸM" pitchFamily="50" charset="-128"/>
                          <a:ea typeface="HGPｺﾞｼｯｸM" pitchFamily="50" charset="-128"/>
                        </a:rPr>
                        <a:t>各階層機能間の主要データ・情報の流れの可視化</a:t>
                      </a:r>
                      <a:endParaRPr lang="ja-JP" altLang="en-US" sz="1200" b="0" i="0" u="none" strike="noStrike" dirty="0">
                        <a:latin typeface="HGPｺﾞｼｯｸM" pitchFamily="50" charset="-128"/>
                        <a:ea typeface="HGPｺﾞｼｯｸM" pitchFamily="50" charset="-128"/>
                      </a:endParaRPr>
                    </a:p>
                  </a:txBody>
                  <a:tcPr marL="8509" marR="8509" marT="8510" marB="851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r h="310804">
                <a:tc vMerge="1">
                  <a:txBody>
                    <a:bodyPr/>
                    <a:lstStyle/>
                    <a:p>
                      <a:endParaRPr kumimoji="1" lang="ja-JP" altLang="en-US" sz="1400" b="0" dirty="0"/>
                    </a:p>
                  </a:txBody>
                  <a:tcPr/>
                </a:tc>
                <a:tc>
                  <a:txBody>
                    <a:bodyPr/>
                    <a:lstStyle/>
                    <a:p>
                      <a:pPr marL="0" algn="l" rtl="0" eaLnBrk="1" fontAlgn="ctr" latinLnBrk="0" hangingPunct="1">
                        <a:spcBef>
                          <a:spcPts val="0"/>
                        </a:spcBef>
                        <a:spcAft>
                          <a:spcPts val="0"/>
                        </a:spcAft>
                      </a:pPr>
                      <a:r>
                        <a:rPr kumimoji="1" lang="ja-JP" altLang="en-US" sz="1400" b="0" i="0" u="none" strike="noStrike" kern="1200" dirty="0" smtClean="0">
                          <a:solidFill>
                            <a:schemeClr val="dk1"/>
                          </a:solidFill>
                          <a:latin typeface="HGPｺﾞｼｯｸM" pitchFamily="50" charset="-128"/>
                          <a:ea typeface="HGPｺﾞｼｯｸM" pitchFamily="50" charset="-128"/>
                        </a:rPr>
                        <a:t>業務流れ図（</a:t>
                      </a:r>
                      <a:r>
                        <a:rPr kumimoji="1" lang="en-US" altLang="ja-JP" sz="1400" b="0" i="0" u="none" strike="noStrike" kern="1200" dirty="0" smtClean="0">
                          <a:solidFill>
                            <a:schemeClr val="dk1"/>
                          </a:solidFill>
                          <a:latin typeface="HGPｺﾞｼｯｸM" pitchFamily="50" charset="-128"/>
                          <a:ea typeface="HGPｺﾞｼｯｸM" pitchFamily="50" charset="-128"/>
                        </a:rPr>
                        <a:t>WFA</a:t>
                      </a:r>
                      <a:r>
                        <a:rPr kumimoji="1" lang="ja-JP" altLang="en-US" sz="1400" b="0" i="0" u="none" strike="noStrike" kern="1200" dirty="0" smtClean="0">
                          <a:solidFill>
                            <a:schemeClr val="dk1"/>
                          </a:solidFill>
                          <a:latin typeface="HGPｺﾞｼｯｸM" pitchFamily="50" charset="-128"/>
                          <a:ea typeface="HGPｺﾞｼｯｸM" pitchFamily="50" charset="-128"/>
                        </a:rPr>
                        <a:t>）</a:t>
                      </a:r>
                      <a:endParaRPr lang="ja-JP" altLang="en-US" sz="1400" b="0" i="0" u="none" strike="noStrike" dirty="0">
                        <a:latin typeface="HGPｺﾞｼｯｸM" pitchFamily="50" charset="-128"/>
                        <a:ea typeface="HGPｺﾞｼｯｸM" pitchFamily="50" charset="-128"/>
                      </a:endParaRPr>
                    </a:p>
                  </a:txBody>
                  <a:tcPr marL="8509" marR="8509" marT="8510" marB="851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algn="l" rtl="0" eaLnBrk="1" fontAlgn="ctr" latinLnBrk="0" hangingPunct="1">
                        <a:spcBef>
                          <a:spcPts val="0"/>
                        </a:spcBef>
                        <a:spcAft>
                          <a:spcPts val="0"/>
                        </a:spcAft>
                      </a:pPr>
                      <a:r>
                        <a:rPr kumimoji="1" lang="ja-JP" altLang="en-US" sz="1200" b="0" i="0" u="none" strike="noStrike" kern="1200" dirty="0">
                          <a:solidFill>
                            <a:schemeClr val="dk1"/>
                          </a:solidFill>
                          <a:latin typeface="HGPｺﾞｼｯｸM" pitchFamily="50" charset="-128"/>
                          <a:ea typeface="HGPｺﾞｼｯｸM" pitchFamily="50" charset="-128"/>
                        </a:rPr>
                        <a:t>システム化対象業務におけるデータ処理の組織・場所・順序</a:t>
                      </a:r>
                      <a:endParaRPr lang="ja-JP" altLang="en-US" sz="1200" b="0" i="0" u="none" strike="noStrike" dirty="0">
                        <a:latin typeface="HGPｺﾞｼｯｸM" pitchFamily="50" charset="-128"/>
                        <a:ea typeface="HGPｺﾞｼｯｸM" pitchFamily="50" charset="-128"/>
                      </a:endParaRPr>
                    </a:p>
                  </a:txBody>
                  <a:tcPr marL="8509" marR="8509" marT="8510" marB="851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r h="310804">
                <a:tc vMerge="1">
                  <a:txBody>
                    <a:bodyPr/>
                    <a:lstStyle/>
                    <a:p>
                      <a:endParaRPr kumimoji="1" lang="ja-JP" altLang="en-US" sz="1400" b="0" dirty="0"/>
                    </a:p>
                  </a:txBody>
                  <a:tcPr marL="91437" marR="91437" marT="45728" marB="45728">
                    <a:lnB w="12700" cap="flat" cmpd="sng" algn="ctr">
                      <a:solidFill>
                        <a:schemeClr val="tx1"/>
                      </a:solidFill>
                      <a:prstDash val="solid"/>
                      <a:round/>
                      <a:headEnd type="none" w="med" len="med"/>
                      <a:tailEnd type="none" w="med" len="med"/>
                    </a:lnB>
                  </a:tcPr>
                </a:tc>
                <a:tc>
                  <a:txBody>
                    <a:bodyPr/>
                    <a:lstStyle/>
                    <a:p>
                      <a:pPr marL="0" algn="l" rtl="0" eaLnBrk="1" fontAlgn="ctr" latinLnBrk="0" hangingPunct="1">
                        <a:spcBef>
                          <a:spcPts val="0"/>
                        </a:spcBef>
                        <a:spcAft>
                          <a:spcPts val="0"/>
                        </a:spcAft>
                      </a:pPr>
                      <a:r>
                        <a:rPr kumimoji="1" lang="ja-JP" altLang="en-US" sz="1200" b="0" i="0" u="none" strike="noStrike" kern="1200" dirty="0">
                          <a:solidFill>
                            <a:schemeClr val="dk1"/>
                          </a:solidFill>
                          <a:latin typeface="HGPｺﾞｼｯｸM" pitchFamily="50" charset="-128"/>
                          <a:ea typeface="HGPｺﾞｼｯｸM" pitchFamily="50" charset="-128"/>
                        </a:rPr>
                        <a:t>情報体系</a:t>
                      </a:r>
                      <a:r>
                        <a:rPr kumimoji="1" lang="ja-JP" altLang="en-US" sz="1200" b="0" i="0" u="none" strike="noStrike" kern="1200" dirty="0" smtClean="0">
                          <a:solidFill>
                            <a:schemeClr val="dk1"/>
                          </a:solidFill>
                          <a:latin typeface="HGPｺﾞｼｯｸM" pitchFamily="50" charset="-128"/>
                          <a:ea typeface="HGPｺﾞｼｯｸM" pitchFamily="50" charset="-128"/>
                        </a:rPr>
                        <a:t>整理図（</a:t>
                      </a:r>
                      <a:r>
                        <a:rPr kumimoji="1" lang="en-US" altLang="ja-JP" sz="1200" b="0" i="0" u="none" strike="noStrike" kern="1200" dirty="0" smtClean="0">
                          <a:solidFill>
                            <a:schemeClr val="dk1"/>
                          </a:solidFill>
                          <a:latin typeface="HGPｺﾞｼｯｸM" pitchFamily="50" charset="-128"/>
                          <a:ea typeface="HGPｺﾞｼｯｸM" pitchFamily="50" charset="-128"/>
                        </a:rPr>
                        <a:t>UML</a:t>
                      </a:r>
                      <a:r>
                        <a:rPr kumimoji="1" lang="ja-JP" altLang="en-US" sz="1200" b="0" i="0" u="none" strike="noStrike" kern="1200" dirty="0" smtClean="0">
                          <a:solidFill>
                            <a:schemeClr val="dk1"/>
                          </a:solidFill>
                          <a:latin typeface="HGPｺﾞｼｯｸM" pitchFamily="50" charset="-128"/>
                          <a:ea typeface="HGPｺﾞｼｯｸM" pitchFamily="50" charset="-128"/>
                        </a:rPr>
                        <a:t>クラス図</a:t>
                      </a:r>
                      <a:r>
                        <a:rPr kumimoji="1" lang="ja-JP" altLang="en-US" sz="1200" b="0" i="0" u="none" strike="noStrike" kern="1200" dirty="0">
                          <a:solidFill>
                            <a:schemeClr val="dk1"/>
                          </a:solidFill>
                          <a:latin typeface="HGPｺﾞｼｯｸM" pitchFamily="50" charset="-128"/>
                          <a:ea typeface="HGPｺﾞｼｯｸM" pitchFamily="50" charset="-128"/>
                        </a:rPr>
                        <a:t>）</a:t>
                      </a:r>
                      <a:endParaRPr lang="ja-JP" altLang="en-US" sz="1200" b="0" i="0" u="none" strike="noStrike" dirty="0">
                        <a:latin typeface="HGPｺﾞｼｯｸM" pitchFamily="50" charset="-128"/>
                        <a:ea typeface="HGPｺﾞｼｯｸM" pitchFamily="50" charset="-128"/>
                      </a:endParaRPr>
                    </a:p>
                  </a:txBody>
                  <a:tcPr marL="8509" marR="8509" marT="8510" marB="8510" anchor="ctr">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algn="l" rtl="0" eaLnBrk="1" fontAlgn="ctr" latinLnBrk="0" hangingPunct="1">
                        <a:spcBef>
                          <a:spcPts val="0"/>
                        </a:spcBef>
                        <a:spcAft>
                          <a:spcPts val="0"/>
                        </a:spcAft>
                      </a:pPr>
                      <a:r>
                        <a:rPr kumimoji="1" lang="ja-JP" altLang="en-US" sz="1200" b="0" i="0" u="none" strike="noStrike" kern="1200" dirty="0">
                          <a:solidFill>
                            <a:schemeClr val="dk1"/>
                          </a:solidFill>
                          <a:latin typeface="HGPｺﾞｼｯｸM" pitchFamily="50" charset="-128"/>
                          <a:ea typeface="HGPｺﾞｼｯｸM" pitchFamily="50" charset="-128"/>
                        </a:rPr>
                        <a:t>情報間の関連と構造の論理モデル、</a:t>
                      </a:r>
                      <a:r>
                        <a:rPr kumimoji="1" lang="en-US" altLang="ja-JP" sz="1200" b="0" i="0" u="none" strike="noStrike" kern="1200" dirty="0">
                          <a:solidFill>
                            <a:schemeClr val="dk1"/>
                          </a:solidFill>
                          <a:latin typeface="HGPｺﾞｼｯｸM" pitchFamily="50" charset="-128"/>
                          <a:ea typeface="HGPｺﾞｼｯｸM" pitchFamily="50" charset="-128"/>
                        </a:rPr>
                        <a:t>CRUD</a:t>
                      </a:r>
                      <a:r>
                        <a:rPr kumimoji="1" lang="ja-JP" altLang="en-US" sz="1200" b="0" i="0" u="none" strike="noStrike" kern="1200" dirty="0">
                          <a:solidFill>
                            <a:schemeClr val="dk1"/>
                          </a:solidFill>
                          <a:latin typeface="HGPｺﾞｼｯｸM" pitchFamily="50" charset="-128"/>
                          <a:ea typeface="HGPｺﾞｼｯｸM" pitchFamily="50" charset="-128"/>
                        </a:rPr>
                        <a:t>作成を奨励</a:t>
                      </a:r>
                      <a:endParaRPr lang="ja-JP" altLang="en-US" sz="1200" b="0" i="0" u="none" strike="noStrike" dirty="0">
                        <a:latin typeface="HGPｺﾞｼｯｸM" pitchFamily="50" charset="-128"/>
                        <a:ea typeface="HGPｺﾞｼｯｸM" pitchFamily="50" charset="-128"/>
                      </a:endParaRPr>
                    </a:p>
                  </a:txBody>
                  <a:tcPr marL="8509" marR="8509" marT="8510" marB="851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r h="310804">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b="0" dirty="0" smtClean="0">
                          <a:latin typeface="HGPｺﾞｼｯｸM" pitchFamily="50" charset="-128"/>
                          <a:ea typeface="HGPｺﾞｼｯｸM" pitchFamily="50" charset="-128"/>
                        </a:rPr>
                        <a:t>データ体系（</a:t>
                      </a:r>
                      <a:r>
                        <a:rPr kumimoji="1" lang="en-US" altLang="ja-JP" sz="1400" b="0" dirty="0" smtClean="0">
                          <a:latin typeface="HGPｺﾞｼｯｸM" pitchFamily="50" charset="-128"/>
                          <a:ea typeface="HGPｺﾞｼｯｸM" pitchFamily="50" charset="-128"/>
                        </a:rPr>
                        <a:t>DA</a:t>
                      </a:r>
                      <a:r>
                        <a:rPr kumimoji="1" lang="ja-JP" altLang="en-US" sz="1400" b="0" dirty="0" smtClean="0">
                          <a:latin typeface="HGPｺﾞｼｯｸM" pitchFamily="50" charset="-128"/>
                          <a:ea typeface="HGPｺﾞｼｯｸM" pitchFamily="50" charset="-128"/>
                        </a:rPr>
                        <a:t>）</a:t>
                      </a:r>
                    </a:p>
                  </a:txBody>
                  <a:tcPr marL="91437" marR="91437" marT="45728" marB="45728">
                    <a:lnL w="12700" cmpd="sng">
                      <a:noFill/>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marL="0" algn="l" rtl="0" eaLnBrk="1" fontAlgn="ctr" latinLnBrk="0" hangingPunct="1">
                        <a:spcBef>
                          <a:spcPts val="0"/>
                        </a:spcBef>
                        <a:spcAft>
                          <a:spcPts val="0"/>
                        </a:spcAft>
                      </a:pPr>
                      <a:r>
                        <a:rPr kumimoji="1" lang="zh-TW" altLang="en-US" sz="1400" b="0" i="0" u="none" strike="noStrike" kern="1200" dirty="0">
                          <a:solidFill>
                            <a:schemeClr val="dk1"/>
                          </a:solidFill>
                          <a:latin typeface="HGPｺﾞｼｯｸM" pitchFamily="50" charset="-128"/>
                          <a:ea typeface="HGPｺﾞｼｯｸM" pitchFamily="50" charset="-128"/>
                        </a:rPr>
                        <a:t>実体関連図（</a:t>
                      </a:r>
                      <a:r>
                        <a:rPr kumimoji="1" lang="en-US" altLang="zh-TW" sz="1400" b="0" i="0" u="none" strike="noStrike" kern="1200" dirty="0">
                          <a:solidFill>
                            <a:schemeClr val="dk1"/>
                          </a:solidFill>
                          <a:latin typeface="HGPｺﾞｼｯｸM" pitchFamily="50" charset="-128"/>
                          <a:ea typeface="HGPｺﾞｼｯｸM" pitchFamily="50" charset="-128"/>
                        </a:rPr>
                        <a:t>ERD</a:t>
                      </a:r>
                      <a:r>
                        <a:rPr kumimoji="1" lang="zh-TW" altLang="en-US" sz="1400" b="0" i="0" u="none" strike="noStrike" kern="1200" dirty="0">
                          <a:solidFill>
                            <a:schemeClr val="dk1"/>
                          </a:solidFill>
                          <a:latin typeface="HGPｺﾞｼｯｸM" pitchFamily="50" charset="-128"/>
                          <a:ea typeface="HGPｺﾞｼｯｸM" pitchFamily="50" charset="-128"/>
                        </a:rPr>
                        <a:t>）</a:t>
                      </a:r>
                      <a:endParaRPr lang="zh-TW" altLang="en-US" sz="1400" b="0" i="0" u="none" strike="noStrike" dirty="0">
                        <a:latin typeface="HGPｺﾞｼｯｸM" pitchFamily="50" charset="-128"/>
                        <a:ea typeface="HGPｺﾞｼｯｸM" pitchFamily="50" charset="-128"/>
                      </a:endParaRPr>
                    </a:p>
                  </a:txBody>
                  <a:tcPr marL="8509" marR="8509" marT="8510" marB="8510" anchor="ctr">
                    <a:lnL w="12700" cmpd="sng">
                      <a:noFill/>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marL="0" algn="l" rtl="0" eaLnBrk="1" fontAlgn="ctr" latinLnBrk="0" hangingPunct="1">
                        <a:spcBef>
                          <a:spcPts val="0"/>
                        </a:spcBef>
                        <a:spcAft>
                          <a:spcPts val="0"/>
                        </a:spcAft>
                      </a:pPr>
                      <a:r>
                        <a:rPr kumimoji="1" lang="ja-JP" altLang="en-US" sz="1200" b="0" i="0" u="none" strike="noStrike" kern="1200" dirty="0">
                          <a:solidFill>
                            <a:schemeClr val="dk1"/>
                          </a:solidFill>
                          <a:latin typeface="HGPｺﾞｼｯｸM" pitchFamily="50" charset="-128"/>
                          <a:ea typeface="HGPｺﾞｼｯｸM" pitchFamily="50" charset="-128"/>
                        </a:rPr>
                        <a:t>システム実装レベルのデータモデル</a:t>
                      </a:r>
                      <a:endParaRPr lang="ja-JP" altLang="en-US" sz="1200" b="0" i="0" u="none" strike="noStrike" dirty="0">
                        <a:latin typeface="HGPｺﾞｼｯｸM" pitchFamily="50" charset="-128"/>
                        <a:ea typeface="HGPｺﾞｼｯｸM" pitchFamily="50" charset="-128"/>
                      </a:endParaRPr>
                    </a:p>
                  </a:txBody>
                  <a:tcPr marL="8509" marR="8509" marT="8510" marB="851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r h="310804">
                <a:tc vMerge="1">
                  <a:txBody>
                    <a:bodyPr/>
                    <a:lstStyle/>
                    <a:p>
                      <a:endParaRPr kumimoji="1" lang="ja-JP" altLang="en-US" sz="1400" b="0" dirty="0"/>
                    </a:p>
                  </a:txBody>
                  <a:tcPr/>
                </a:tc>
                <a:tc>
                  <a:txBody>
                    <a:bodyPr/>
                    <a:lstStyle/>
                    <a:p>
                      <a:pPr marL="0" algn="l" rtl="0" eaLnBrk="1" fontAlgn="ctr" latinLnBrk="0" hangingPunct="1">
                        <a:spcBef>
                          <a:spcPts val="0"/>
                        </a:spcBef>
                        <a:spcAft>
                          <a:spcPts val="0"/>
                        </a:spcAft>
                      </a:pPr>
                      <a:r>
                        <a:rPr kumimoji="1" lang="ja-JP" altLang="en-US" sz="1400" b="0" i="0" u="none" strike="noStrike" kern="1200" dirty="0">
                          <a:solidFill>
                            <a:schemeClr val="dk1"/>
                          </a:solidFill>
                          <a:latin typeface="HGPｺﾞｼｯｸM" pitchFamily="50" charset="-128"/>
                          <a:ea typeface="HGPｺﾞｼｯｸM" pitchFamily="50" charset="-128"/>
                        </a:rPr>
                        <a:t>データ定義表</a:t>
                      </a:r>
                      <a:endParaRPr lang="ja-JP" altLang="en-US" sz="1400" b="0" i="0" u="none" strike="noStrike" dirty="0">
                        <a:latin typeface="HGPｺﾞｼｯｸM" pitchFamily="50" charset="-128"/>
                        <a:ea typeface="HGPｺﾞｼｯｸM" pitchFamily="50" charset="-128"/>
                      </a:endParaRPr>
                    </a:p>
                  </a:txBody>
                  <a:tcPr marL="8509" marR="8509" marT="8510" marB="851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algn="l" rtl="0" eaLnBrk="1" fontAlgn="ctr" latinLnBrk="0" hangingPunct="1">
                        <a:spcBef>
                          <a:spcPts val="0"/>
                        </a:spcBef>
                        <a:spcAft>
                          <a:spcPts val="0"/>
                        </a:spcAft>
                      </a:pPr>
                      <a:r>
                        <a:rPr kumimoji="1" lang="ja-JP" altLang="en-US" sz="1200" b="0" i="0" u="none" strike="noStrike" kern="1200" dirty="0">
                          <a:solidFill>
                            <a:schemeClr val="dk1"/>
                          </a:solidFill>
                          <a:latin typeface="HGPｺﾞｼｯｸM" pitchFamily="50" charset="-128"/>
                          <a:ea typeface="HGPｺﾞｼｯｸM" pitchFamily="50" charset="-128"/>
                        </a:rPr>
                        <a:t>データ属性、定義一覧</a:t>
                      </a:r>
                      <a:endParaRPr lang="ja-JP" altLang="en-US" sz="1200" b="0" i="0" u="none" strike="noStrike" dirty="0">
                        <a:latin typeface="HGPｺﾞｼｯｸM" pitchFamily="50" charset="-128"/>
                        <a:ea typeface="HGPｺﾞｼｯｸM" pitchFamily="50" charset="-128"/>
                      </a:endParaRPr>
                    </a:p>
                  </a:txBody>
                  <a:tcPr marL="8509" marR="8509" marT="8510" marB="851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r h="310804">
                <a:tc rowSpan="2">
                  <a:txBody>
                    <a:bodyPr/>
                    <a:lstStyle/>
                    <a:p>
                      <a:r>
                        <a:rPr kumimoji="1" lang="ja-JP" altLang="en-US" sz="1400" b="0" dirty="0" smtClean="0">
                          <a:latin typeface="HGPｺﾞｼｯｸM" pitchFamily="50" charset="-128"/>
                          <a:ea typeface="HGPｺﾞｼｯｸM" pitchFamily="50" charset="-128"/>
                        </a:rPr>
                        <a:t>適用処理体系（ＡＡ）</a:t>
                      </a:r>
                      <a:endParaRPr kumimoji="1" lang="ja-JP" altLang="en-US" sz="1400" b="0" dirty="0">
                        <a:latin typeface="HGPｺﾞｼｯｸM" pitchFamily="50" charset="-128"/>
                        <a:ea typeface="HGPｺﾞｼｯｸM" pitchFamily="50" charset="-128"/>
                      </a:endParaRPr>
                    </a:p>
                  </a:txBody>
                  <a:tcPr marL="91437" marR="91437" marT="45728" marB="45728">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algn="l" rtl="0" eaLnBrk="1" fontAlgn="ctr" latinLnBrk="0" hangingPunct="1">
                        <a:spcBef>
                          <a:spcPts val="0"/>
                        </a:spcBef>
                        <a:spcAft>
                          <a:spcPts val="0"/>
                        </a:spcAft>
                      </a:pPr>
                      <a:r>
                        <a:rPr kumimoji="1" lang="ja-JP" altLang="en-US" sz="1400" b="0" i="0" u="none" strike="noStrike" kern="1200" dirty="0">
                          <a:solidFill>
                            <a:schemeClr val="dk1"/>
                          </a:solidFill>
                          <a:latin typeface="HGPｺﾞｼｯｸM" pitchFamily="50" charset="-128"/>
                          <a:ea typeface="HGPｺﾞｼｯｸM" pitchFamily="50" charset="-128"/>
                        </a:rPr>
                        <a:t>情報システム関連図</a:t>
                      </a:r>
                      <a:endParaRPr lang="ja-JP" altLang="en-US" sz="1400" b="0" i="0" u="none" strike="noStrike" dirty="0">
                        <a:latin typeface="HGPｺﾞｼｯｸM" pitchFamily="50" charset="-128"/>
                        <a:ea typeface="HGPｺﾞｼｯｸM" pitchFamily="50" charset="-128"/>
                      </a:endParaRPr>
                    </a:p>
                  </a:txBody>
                  <a:tcPr marL="8509" marR="8509" marT="8510" marB="851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algn="l" rtl="0" eaLnBrk="1" fontAlgn="ctr" latinLnBrk="0" hangingPunct="1">
                        <a:spcBef>
                          <a:spcPts val="0"/>
                        </a:spcBef>
                        <a:spcAft>
                          <a:spcPts val="0"/>
                        </a:spcAft>
                      </a:pPr>
                      <a:r>
                        <a:rPr kumimoji="1" lang="ja-JP" altLang="en-US" sz="1200" b="0" i="0" u="none" strike="noStrike" kern="1200" dirty="0">
                          <a:solidFill>
                            <a:schemeClr val="dk1"/>
                          </a:solidFill>
                          <a:latin typeface="HGPｺﾞｼｯｸM" pitchFamily="50" charset="-128"/>
                          <a:ea typeface="HGPｺﾞｼｯｸM" pitchFamily="50" charset="-128"/>
                        </a:rPr>
                        <a:t>情報システム間のデータ交換種類と方向</a:t>
                      </a:r>
                      <a:endParaRPr lang="ja-JP" altLang="en-US" sz="1200" b="0" i="0" u="none" strike="noStrike" dirty="0">
                        <a:latin typeface="HGPｺﾞｼｯｸM" pitchFamily="50" charset="-128"/>
                        <a:ea typeface="HGPｺﾞｼｯｸM" pitchFamily="50" charset="-128"/>
                      </a:endParaRPr>
                    </a:p>
                  </a:txBody>
                  <a:tcPr marL="8509" marR="8509" marT="8510" marB="851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r h="388248">
                <a:tc vMerge="1">
                  <a:txBody>
                    <a:bodyPr/>
                    <a:lstStyle/>
                    <a:p>
                      <a:endParaRPr kumimoji="1" lang="ja-JP" altLang="en-US" sz="1400" b="0" dirty="0"/>
                    </a:p>
                  </a:txBody>
                  <a:tcPr/>
                </a:tc>
                <a:tc>
                  <a:txBody>
                    <a:bodyPr/>
                    <a:lstStyle/>
                    <a:p>
                      <a:pPr marL="0" algn="l" rtl="0" eaLnBrk="1" fontAlgn="ctr" latinLnBrk="0" hangingPunct="1">
                        <a:spcBef>
                          <a:spcPts val="0"/>
                        </a:spcBef>
                        <a:spcAft>
                          <a:spcPts val="0"/>
                        </a:spcAft>
                      </a:pPr>
                      <a:r>
                        <a:rPr kumimoji="1" lang="ja-JP" altLang="en-US" sz="1400" b="0" i="0" u="none" strike="noStrike" kern="1200" dirty="0">
                          <a:solidFill>
                            <a:schemeClr val="dk1"/>
                          </a:solidFill>
                          <a:latin typeface="HGPｺﾞｼｯｸM" pitchFamily="50" charset="-128"/>
                          <a:ea typeface="HGPｺﾞｼｯｸM" pitchFamily="50" charset="-128"/>
                        </a:rPr>
                        <a:t>情報システム機能構成図</a:t>
                      </a:r>
                      <a:endParaRPr lang="ja-JP" altLang="en-US" sz="1400" b="0" i="0" u="none" strike="noStrike" dirty="0">
                        <a:latin typeface="HGPｺﾞｼｯｸM" pitchFamily="50" charset="-128"/>
                        <a:ea typeface="HGPｺﾞｼｯｸM" pitchFamily="50" charset="-128"/>
                      </a:endParaRPr>
                    </a:p>
                  </a:txBody>
                  <a:tcPr marL="8509" marR="8509" marT="8510" marB="851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algn="l" rtl="0" eaLnBrk="1" fontAlgn="ctr" latinLnBrk="0" hangingPunct="1">
                        <a:spcBef>
                          <a:spcPts val="0"/>
                        </a:spcBef>
                        <a:spcAft>
                          <a:spcPts val="0"/>
                        </a:spcAft>
                      </a:pPr>
                      <a:r>
                        <a:rPr kumimoji="1" lang="ja-JP" altLang="en-US" sz="1200" b="0" i="0" u="none" strike="noStrike" kern="1200" dirty="0">
                          <a:solidFill>
                            <a:schemeClr val="dk1"/>
                          </a:solidFill>
                          <a:latin typeface="HGPｺﾞｼｯｸM" pitchFamily="50" charset="-128"/>
                          <a:ea typeface="HGPｺﾞｼｯｸM" pitchFamily="50" charset="-128"/>
                        </a:rPr>
                        <a:t>ハード、ソフトで実装する機能構成の図式化</a:t>
                      </a:r>
                      <a:endParaRPr lang="ja-JP" altLang="en-US" sz="1200" b="0" i="0" u="none" strike="noStrike" dirty="0">
                        <a:latin typeface="HGPｺﾞｼｯｸM" pitchFamily="50" charset="-128"/>
                        <a:ea typeface="HGPｺﾞｼｯｸM" pitchFamily="50" charset="-128"/>
                      </a:endParaRPr>
                    </a:p>
                  </a:txBody>
                  <a:tcPr marL="8509" marR="8509" marT="8510" marB="851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r h="310804">
                <a:tc rowSpan="3">
                  <a:txBody>
                    <a:bodyPr/>
                    <a:lstStyle/>
                    <a:p>
                      <a:r>
                        <a:rPr kumimoji="1" lang="ja-JP" altLang="en-US" sz="1400" b="0" dirty="0" smtClean="0">
                          <a:latin typeface="HGPｺﾞｼｯｸM" pitchFamily="50" charset="-128"/>
                          <a:ea typeface="HGPｺﾞｼｯｸM" pitchFamily="50" charset="-128"/>
                        </a:rPr>
                        <a:t>技術体系（ＴＡ）</a:t>
                      </a:r>
                      <a:endParaRPr kumimoji="1" lang="ja-JP" altLang="en-US" sz="1400" b="0" dirty="0">
                        <a:latin typeface="HGPｺﾞｼｯｸM" pitchFamily="50" charset="-128"/>
                        <a:ea typeface="HGPｺﾞｼｯｸM" pitchFamily="50" charset="-128"/>
                      </a:endParaRPr>
                    </a:p>
                  </a:txBody>
                  <a:tcPr marL="91437" marR="91437" marT="45728" marB="45728">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algn="l" rtl="0" eaLnBrk="1" fontAlgn="ctr" latinLnBrk="0" hangingPunct="1">
                        <a:spcBef>
                          <a:spcPts val="0"/>
                        </a:spcBef>
                        <a:spcAft>
                          <a:spcPts val="0"/>
                        </a:spcAft>
                      </a:pPr>
                      <a:r>
                        <a:rPr kumimoji="1" lang="ja-JP" altLang="en-US" sz="1400" b="0" i="0" u="none" strike="noStrike" kern="1200" dirty="0">
                          <a:solidFill>
                            <a:schemeClr val="dk1"/>
                          </a:solidFill>
                          <a:latin typeface="HGPｺﾞｼｯｸM" pitchFamily="50" charset="-128"/>
                          <a:ea typeface="HGPｺﾞｼｯｸM" pitchFamily="50" charset="-128"/>
                        </a:rPr>
                        <a:t>ネットワーク構成図</a:t>
                      </a:r>
                      <a:endParaRPr lang="ja-JP" altLang="en-US" sz="1400" b="0" i="0" u="none" strike="noStrike" dirty="0">
                        <a:latin typeface="HGPｺﾞｼｯｸM" pitchFamily="50" charset="-128"/>
                        <a:ea typeface="HGPｺﾞｼｯｸM" pitchFamily="50" charset="-128"/>
                      </a:endParaRPr>
                    </a:p>
                  </a:txBody>
                  <a:tcPr marL="8509" marR="8509" marT="8510" marB="851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algn="l" rtl="0" eaLnBrk="1" fontAlgn="ctr" latinLnBrk="0" hangingPunct="1">
                        <a:spcBef>
                          <a:spcPts val="0"/>
                        </a:spcBef>
                        <a:spcAft>
                          <a:spcPts val="0"/>
                        </a:spcAft>
                      </a:pPr>
                      <a:r>
                        <a:rPr kumimoji="1" lang="ja-JP" altLang="en-US" sz="1200" b="0" i="0" u="none" strike="noStrike" kern="1200" dirty="0" smtClean="0">
                          <a:solidFill>
                            <a:schemeClr val="dk1"/>
                          </a:solidFill>
                          <a:latin typeface="HGPｺﾞｼｯｸM" pitchFamily="50" charset="-128"/>
                          <a:ea typeface="HGPｺﾞｼｯｸM" pitchFamily="50" charset="-128"/>
                        </a:rPr>
                        <a:t>サーバ等の</a:t>
                      </a:r>
                      <a:r>
                        <a:rPr kumimoji="1" lang="ja-JP" altLang="en-US" sz="1200" b="0" i="0" u="none" strike="noStrike" kern="1200" dirty="0">
                          <a:solidFill>
                            <a:schemeClr val="dk1"/>
                          </a:solidFill>
                          <a:latin typeface="HGPｺﾞｼｯｸM" pitchFamily="50" charset="-128"/>
                          <a:ea typeface="HGPｺﾞｼｯｸM" pitchFamily="50" charset="-128"/>
                        </a:rPr>
                        <a:t>機器の物理的・論理的な接続関係</a:t>
                      </a:r>
                      <a:endParaRPr lang="ja-JP" altLang="en-US" sz="1200" b="0" i="0" u="none" strike="noStrike" dirty="0">
                        <a:latin typeface="HGPｺﾞｼｯｸM" pitchFamily="50" charset="-128"/>
                        <a:ea typeface="HGPｺﾞｼｯｸM" pitchFamily="50" charset="-128"/>
                      </a:endParaRPr>
                    </a:p>
                  </a:txBody>
                  <a:tcPr marL="8509" marR="8509" marT="8510" marB="851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r h="310804">
                <a:tc vMerge="1">
                  <a:txBody>
                    <a:bodyPr/>
                    <a:lstStyle/>
                    <a:p>
                      <a:endParaRPr kumimoji="1" lang="ja-JP" altLang="en-US" sz="1400" b="0" dirty="0"/>
                    </a:p>
                  </a:txBody>
                  <a:tcPr/>
                </a:tc>
                <a:tc>
                  <a:txBody>
                    <a:bodyPr/>
                    <a:lstStyle/>
                    <a:p>
                      <a:pPr marL="0" algn="l" rtl="0" eaLnBrk="1" fontAlgn="ctr" latinLnBrk="0" hangingPunct="1">
                        <a:spcBef>
                          <a:spcPts val="0"/>
                        </a:spcBef>
                        <a:spcAft>
                          <a:spcPts val="0"/>
                        </a:spcAft>
                      </a:pPr>
                      <a:r>
                        <a:rPr kumimoji="1" lang="ja-JP" altLang="en-US" sz="1400" b="0" i="0" u="none" strike="noStrike" kern="1200" dirty="0">
                          <a:solidFill>
                            <a:schemeClr val="dk1"/>
                          </a:solidFill>
                          <a:latin typeface="HGPｺﾞｼｯｸM" pitchFamily="50" charset="-128"/>
                          <a:ea typeface="HGPｺﾞｼｯｸM" pitchFamily="50" charset="-128"/>
                        </a:rPr>
                        <a:t>ソフトウェア構成図</a:t>
                      </a:r>
                      <a:endParaRPr lang="ja-JP" altLang="en-US" sz="1400" b="0" i="0" u="none" strike="noStrike" dirty="0">
                        <a:latin typeface="HGPｺﾞｼｯｸM" pitchFamily="50" charset="-128"/>
                        <a:ea typeface="HGPｺﾞｼｯｸM" pitchFamily="50" charset="-128"/>
                      </a:endParaRPr>
                    </a:p>
                  </a:txBody>
                  <a:tcPr marL="8509" marR="8509" marT="8510" marB="851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algn="l" rtl="0" eaLnBrk="1" fontAlgn="ctr" latinLnBrk="0" hangingPunct="1">
                        <a:spcBef>
                          <a:spcPts val="0"/>
                        </a:spcBef>
                        <a:spcAft>
                          <a:spcPts val="0"/>
                        </a:spcAft>
                      </a:pPr>
                      <a:r>
                        <a:rPr kumimoji="1" lang="ja-JP" altLang="en-US" sz="1200" b="0" i="0" u="none" strike="noStrike" kern="1200" dirty="0">
                          <a:solidFill>
                            <a:schemeClr val="dk1"/>
                          </a:solidFill>
                          <a:latin typeface="HGPｺﾞｼｯｸM" pitchFamily="50" charset="-128"/>
                          <a:ea typeface="HGPｺﾞｼｯｸM" pitchFamily="50" charset="-128"/>
                        </a:rPr>
                        <a:t>サーバ、</a:t>
                      </a:r>
                      <a:r>
                        <a:rPr kumimoji="1" lang="ja-JP" altLang="en-US" sz="1200" b="0" i="0" u="none" strike="noStrike" kern="1200" dirty="0" smtClean="0">
                          <a:solidFill>
                            <a:schemeClr val="dk1"/>
                          </a:solidFill>
                          <a:latin typeface="HGPｺﾞｼｯｸM" pitchFamily="50" charset="-128"/>
                          <a:ea typeface="HGPｺﾞｼｯｸM" pitchFamily="50" charset="-128"/>
                        </a:rPr>
                        <a:t>クライアント等機器</a:t>
                      </a:r>
                      <a:r>
                        <a:rPr kumimoji="1" lang="ja-JP" altLang="en-US" sz="1200" b="0" i="0" u="none" strike="noStrike" kern="1200" dirty="0">
                          <a:solidFill>
                            <a:schemeClr val="dk1"/>
                          </a:solidFill>
                          <a:latin typeface="HGPｺﾞｼｯｸM" pitchFamily="50" charset="-128"/>
                          <a:ea typeface="HGPｺﾞｼｯｸM" pitchFamily="50" charset="-128"/>
                        </a:rPr>
                        <a:t>に実装するソフト構成</a:t>
                      </a:r>
                      <a:endParaRPr lang="ja-JP" altLang="en-US" sz="1200" b="0" i="0" u="none" strike="noStrike" dirty="0">
                        <a:latin typeface="HGPｺﾞｼｯｸM" pitchFamily="50" charset="-128"/>
                        <a:ea typeface="HGPｺﾞｼｯｸM" pitchFamily="50" charset="-128"/>
                      </a:endParaRPr>
                    </a:p>
                  </a:txBody>
                  <a:tcPr marL="8509" marR="8509" marT="8510" marB="851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r h="310804">
                <a:tc vMerge="1">
                  <a:txBody>
                    <a:bodyPr/>
                    <a:lstStyle/>
                    <a:p>
                      <a:endParaRPr kumimoji="1" lang="ja-JP" altLang="en-US" sz="1400" b="0" dirty="0"/>
                    </a:p>
                  </a:txBody>
                  <a:tcPr/>
                </a:tc>
                <a:tc>
                  <a:txBody>
                    <a:bodyPr/>
                    <a:lstStyle/>
                    <a:p>
                      <a:pPr marL="0" algn="l" rtl="0" eaLnBrk="1" fontAlgn="ctr" latinLnBrk="0" hangingPunct="1">
                        <a:spcBef>
                          <a:spcPts val="0"/>
                        </a:spcBef>
                        <a:spcAft>
                          <a:spcPts val="0"/>
                        </a:spcAft>
                      </a:pPr>
                      <a:r>
                        <a:rPr kumimoji="1" lang="ja-JP" altLang="en-US" sz="1400" b="0" i="0" u="none" strike="noStrike" kern="1200" dirty="0">
                          <a:solidFill>
                            <a:schemeClr val="dk1"/>
                          </a:solidFill>
                          <a:latin typeface="HGPｺﾞｼｯｸM" pitchFamily="50" charset="-128"/>
                          <a:ea typeface="HGPｺﾞｼｯｸM" pitchFamily="50" charset="-128"/>
                        </a:rPr>
                        <a:t>ハードウェア構成図</a:t>
                      </a:r>
                      <a:endParaRPr lang="ja-JP" altLang="en-US" sz="1400" b="0" i="0" u="none" strike="noStrike" dirty="0">
                        <a:latin typeface="HGPｺﾞｼｯｸM" pitchFamily="50" charset="-128"/>
                        <a:ea typeface="HGPｺﾞｼｯｸM" pitchFamily="50" charset="-128"/>
                      </a:endParaRPr>
                    </a:p>
                  </a:txBody>
                  <a:tcPr marL="8509" marR="8509" marT="8510" marB="851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algn="l" rtl="0" eaLnBrk="1" fontAlgn="ctr" latinLnBrk="0" hangingPunct="1">
                        <a:spcBef>
                          <a:spcPts val="0"/>
                        </a:spcBef>
                        <a:spcAft>
                          <a:spcPts val="0"/>
                        </a:spcAft>
                      </a:pPr>
                      <a:r>
                        <a:rPr kumimoji="1" lang="ja-JP" altLang="en-US" sz="1200" b="0" i="0" u="none" strike="noStrike" kern="1200" dirty="0" smtClean="0">
                          <a:solidFill>
                            <a:schemeClr val="dk1"/>
                          </a:solidFill>
                          <a:latin typeface="HGPｺﾞｼｯｸM" pitchFamily="50" charset="-128"/>
                          <a:ea typeface="HGPｺﾞｼｯｸM" pitchFamily="50" charset="-128"/>
                        </a:rPr>
                        <a:t>機器</a:t>
                      </a:r>
                      <a:r>
                        <a:rPr kumimoji="1" lang="ja-JP" altLang="en-US" sz="1200" b="0" i="0" u="none" strike="noStrike" kern="1200" dirty="0">
                          <a:solidFill>
                            <a:schemeClr val="dk1"/>
                          </a:solidFill>
                          <a:latin typeface="HGPｺﾞｼｯｸM" pitchFamily="50" charset="-128"/>
                          <a:ea typeface="HGPｺﾞｼｯｸM" pitchFamily="50" charset="-128"/>
                        </a:rPr>
                        <a:t>の</a:t>
                      </a:r>
                      <a:r>
                        <a:rPr kumimoji="1" lang="en-US" altLang="ja-JP" sz="1200" b="0" i="0" u="none" strike="noStrike" kern="1200" dirty="0">
                          <a:solidFill>
                            <a:schemeClr val="dk1"/>
                          </a:solidFill>
                          <a:latin typeface="HGPｺﾞｼｯｸM" pitchFamily="50" charset="-128"/>
                          <a:ea typeface="HGPｺﾞｼｯｸM" pitchFamily="50" charset="-128"/>
                        </a:rPr>
                        <a:t>CPU</a:t>
                      </a:r>
                      <a:r>
                        <a:rPr kumimoji="1" lang="ja-JP" altLang="en-US" sz="1200" b="0" i="0" u="none" strike="noStrike" kern="1200" dirty="0" err="1">
                          <a:solidFill>
                            <a:schemeClr val="dk1"/>
                          </a:solidFill>
                          <a:latin typeface="HGPｺﾞｼｯｸM" pitchFamily="50" charset="-128"/>
                          <a:ea typeface="HGPｺﾞｼｯｸM" pitchFamily="50" charset="-128"/>
                        </a:rPr>
                        <a:t>、</a:t>
                      </a:r>
                      <a:r>
                        <a:rPr kumimoji="1" lang="ja-JP" altLang="en-US" sz="1200" b="0" i="0" u="none" strike="noStrike" kern="1200" dirty="0">
                          <a:solidFill>
                            <a:schemeClr val="dk1"/>
                          </a:solidFill>
                          <a:latin typeface="HGPｺﾞｼｯｸM" pitchFamily="50" charset="-128"/>
                          <a:ea typeface="HGPｺﾞｼｯｸM" pitchFamily="50" charset="-128"/>
                        </a:rPr>
                        <a:t>メモリ、</a:t>
                      </a:r>
                      <a:r>
                        <a:rPr kumimoji="1" lang="en-US" altLang="ja-JP" sz="1200" b="0" i="0" u="none" strike="noStrike" kern="1200" dirty="0" smtClean="0">
                          <a:solidFill>
                            <a:schemeClr val="dk1"/>
                          </a:solidFill>
                          <a:latin typeface="HGPｺﾞｼｯｸM" pitchFamily="50" charset="-128"/>
                          <a:ea typeface="HGPｺﾞｼｯｸM" pitchFamily="50" charset="-128"/>
                        </a:rPr>
                        <a:t>HD</a:t>
                      </a:r>
                      <a:r>
                        <a:rPr kumimoji="1" lang="ja-JP" altLang="en-US" sz="1200" b="0" i="0" u="none" strike="noStrike" kern="1200" dirty="0" smtClean="0">
                          <a:solidFill>
                            <a:schemeClr val="dk1"/>
                          </a:solidFill>
                          <a:latin typeface="HGPｺﾞｼｯｸM" pitchFamily="50" charset="-128"/>
                          <a:ea typeface="HGPｺﾞｼｯｸM" pitchFamily="50" charset="-128"/>
                        </a:rPr>
                        <a:t>等機器</a:t>
                      </a:r>
                      <a:r>
                        <a:rPr kumimoji="1" lang="ja-JP" altLang="en-US" sz="1200" b="0" i="0" u="none" strike="noStrike" kern="1200" dirty="0">
                          <a:solidFill>
                            <a:schemeClr val="dk1"/>
                          </a:solidFill>
                          <a:latin typeface="HGPｺﾞｼｯｸM" pitchFamily="50" charset="-128"/>
                          <a:ea typeface="HGPｺﾞｼｯｸM" pitchFamily="50" charset="-128"/>
                        </a:rPr>
                        <a:t>構成</a:t>
                      </a:r>
                      <a:endParaRPr lang="ja-JP" altLang="en-US" sz="1200" b="0" i="0" u="none" strike="noStrike" dirty="0">
                        <a:latin typeface="HGPｺﾞｼｯｸM" pitchFamily="50" charset="-128"/>
                        <a:ea typeface="HGPｺﾞｼｯｸM" pitchFamily="50" charset="-128"/>
                      </a:endParaRPr>
                    </a:p>
                  </a:txBody>
                  <a:tcPr marL="8509" marR="8509" marT="8510" marB="851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bl>
          </a:graphicData>
        </a:graphic>
      </p:graphicFrame>
      <p:sp>
        <p:nvSpPr>
          <p:cNvPr id="10295" name="テキスト ボックス 10"/>
          <p:cNvSpPr txBox="1">
            <a:spLocks noChangeArrowheads="1"/>
          </p:cNvSpPr>
          <p:nvPr/>
        </p:nvSpPr>
        <p:spPr bwMode="auto">
          <a:xfrm>
            <a:off x="8121650" y="2205040"/>
            <a:ext cx="1295400" cy="522287"/>
          </a:xfrm>
          <a:prstGeom prst="rect">
            <a:avLst/>
          </a:prstGeom>
          <a:noFill/>
          <a:ln w="9525">
            <a:noFill/>
            <a:miter lim="800000"/>
            <a:headEnd/>
            <a:tailEnd/>
          </a:ln>
        </p:spPr>
        <p:txBody>
          <a:bodyPr>
            <a:spAutoFit/>
          </a:bodyPr>
          <a:lstStyle/>
          <a:p>
            <a:pPr algn="ctr"/>
            <a:r>
              <a:rPr kumimoji="1" lang="ja-JP" altLang="en-US" sz="1400">
                <a:latin typeface="HGPｺﾞｼｯｸM" pitchFamily="50" charset="-128"/>
                <a:ea typeface="HGPｺﾞｼｯｸM" pitchFamily="50" charset="-128"/>
              </a:rPr>
              <a:t>自治体で</a:t>
            </a:r>
            <a:endParaRPr kumimoji="1" lang="en-US" altLang="ja-JP" sz="1400">
              <a:latin typeface="HGPｺﾞｼｯｸM" pitchFamily="50" charset="-128"/>
              <a:ea typeface="HGPｺﾞｼｯｸM" pitchFamily="50" charset="-128"/>
            </a:endParaRPr>
          </a:p>
          <a:p>
            <a:pPr algn="ctr"/>
            <a:r>
              <a:rPr kumimoji="1" lang="ja-JP" altLang="en-US" sz="1400">
                <a:latin typeface="HGPｺﾞｼｯｸM" pitchFamily="50" charset="-128"/>
                <a:ea typeface="HGPｺﾞｼｯｸM" pitchFamily="50" charset="-128"/>
              </a:rPr>
              <a:t>行うべき範囲</a:t>
            </a:r>
          </a:p>
        </p:txBody>
      </p:sp>
      <p:sp>
        <p:nvSpPr>
          <p:cNvPr id="10296" name="テキスト ボックス 11"/>
          <p:cNvSpPr txBox="1">
            <a:spLocks noChangeArrowheads="1"/>
          </p:cNvSpPr>
          <p:nvPr/>
        </p:nvSpPr>
        <p:spPr bwMode="auto">
          <a:xfrm>
            <a:off x="8039100" y="5497514"/>
            <a:ext cx="1439863" cy="523220"/>
          </a:xfrm>
          <a:prstGeom prst="rect">
            <a:avLst/>
          </a:prstGeom>
          <a:noFill/>
          <a:ln w="9525">
            <a:noFill/>
            <a:miter lim="800000"/>
            <a:headEnd/>
            <a:tailEnd/>
          </a:ln>
        </p:spPr>
        <p:txBody>
          <a:bodyPr>
            <a:spAutoFit/>
          </a:bodyPr>
          <a:lstStyle/>
          <a:p>
            <a:pPr algn="ctr"/>
            <a:r>
              <a:rPr kumimoji="1" lang="ja-JP" altLang="en-US" sz="1400" dirty="0">
                <a:solidFill>
                  <a:schemeClr val="bg1"/>
                </a:solidFill>
                <a:latin typeface="HGPｺﾞｼｯｸM" pitchFamily="50" charset="-128"/>
                <a:ea typeface="HGPｺﾞｼｯｸM" pitchFamily="50" charset="-128"/>
              </a:rPr>
              <a:t>外部発注等で</a:t>
            </a:r>
            <a:r>
              <a:rPr kumimoji="1" lang="en-US" altLang="ja-JP" sz="1400" dirty="0">
                <a:solidFill>
                  <a:schemeClr val="bg1"/>
                </a:solidFill>
                <a:latin typeface="HGPｺﾞｼｯｸM" pitchFamily="50" charset="-128"/>
                <a:ea typeface="HGPｺﾞｼｯｸM" pitchFamily="50" charset="-128"/>
              </a:rPr>
              <a:t/>
            </a:r>
            <a:br>
              <a:rPr kumimoji="1" lang="en-US" altLang="ja-JP" sz="1400" dirty="0">
                <a:solidFill>
                  <a:schemeClr val="bg1"/>
                </a:solidFill>
                <a:latin typeface="HGPｺﾞｼｯｸM" pitchFamily="50" charset="-128"/>
                <a:ea typeface="HGPｺﾞｼｯｸM" pitchFamily="50" charset="-128"/>
              </a:rPr>
            </a:br>
            <a:r>
              <a:rPr kumimoji="1" lang="ja-JP" altLang="en-US" sz="1400" dirty="0">
                <a:solidFill>
                  <a:schemeClr val="bg1"/>
                </a:solidFill>
                <a:latin typeface="HGPｺﾞｼｯｸM" pitchFamily="50" charset="-128"/>
                <a:ea typeface="HGPｺﾞｼｯｸM" pitchFamily="50" charset="-128"/>
              </a:rPr>
              <a:t>実施できる範囲</a:t>
            </a:r>
          </a:p>
        </p:txBody>
      </p:sp>
      <p:sp>
        <p:nvSpPr>
          <p:cNvPr id="13" name="正方形/長方形 12"/>
          <p:cNvSpPr/>
          <p:nvPr/>
        </p:nvSpPr>
        <p:spPr bwMode="auto">
          <a:xfrm>
            <a:off x="8099425" y="1916113"/>
            <a:ext cx="1339850" cy="266700"/>
          </a:xfrm>
          <a:prstGeom prst="rect">
            <a:avLst/>
          </a:prstGeom>
          <a:ln>
            <a:solidFill>
              <a:schemeClr val="bg1"/>
            </a:solid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r>
              <a:rPr lang="ja-JP" altLang="en-US" sz="1200" b="1" dirty="0">
                <a:solidFill>
                  <a:schemeClr val="bg1"/>
                </a:solidFill>
                <a:latin typeface="HGPｺﾞｼｯｸM" pitchFamily="50" charset="-128"/>
                <a:ea typeface="HGPｺﾞｼｯｸM" pitchFamily="50" charset="-128"/>
              </a:rPr>
              <a:t>実施範囲</a:t>
            </a:r>
          </a:p>
        </p:txBody>
      </p:sp>
      <p:sp>
        <p:nvSpPr>
          <p:cNvPr id="12352" name="AutoShape 64"/>
          <p:cNvSpPr>
            <a:spLocks noChangeArrowheads="1"/>
          </p:cNvSpPr>
          <p:nvPr/>
        </p:nvSpPr>
        <p:spPr bwMode="auto">
          <a:xfrm>
            <a:off x="8121650" y="3716513"/>
            <a:ext cx="1295400" cy="936625"/>
          </a:xfrm>
          <a:prstGeom prst="rtTriangle">
            <a:avLst/>
          </a:prstGeom>
          <a:gradFill rotWithShape="1">
            <a:gsLst>
              <a:gs pos="0">
                <a:schemeClr val="hlink"/>
              </a:gs>
              <a:gs pos="100000">
                <a:schemeClr val="hlink">
                  <a:gamma/>
                  <a:tint val="45490"/>
                  <a:invGamma/>
                </a:schemeClr>
              </a:gs>
            </a:gsLst>
            <a:lin ang="0" scaled="1"/>
          </a:gradFill>
          <a:ln>
            <a:noFill/>
          </a:ln>
          <a:effectLst/>
          <a:extLst/>
        </p:spPr>
        <p:txBody>
          <a:bodyPr wrap="none" anchor="ctr"/>
          <a:lstStyle/>
          <a:p>
            <a:pPr>
              <a:defRPr/>
            </a:pPr>
            <a:endParaRPr lang="ja-JP" altLang="en-US">
              <a:latin typeface="HGPｺﾞｼｯｸM" pitchFamily="50" charset="-128"/>
              <a:ea typeface="HGPｺﾞｼｯｸM" pitchFamily="50" charset="-128"/>
            </a:endParaRPr>
          </a:p>
        </p:txBody>
      </p:sp>
      <p:sp>
        <p:nvSpPr>
          <p:cNvPr id="11" name="スライド番号プレースホルダ 10"/>
          <p:cNvSpPr>
            <a:spLocks noGrp="1"/>
          </p:cNvSpPr>
          <p:nvPr>
            <p:ph type="sldNum" sz="quarter" idx="12"/>
          </p:nvPr>
        </p:nvSpPr>
        <p:spPr/>
        <p:txBody>
          <a:bodyPr/>
          <a:lstStyle/>
          <a:p>
            <a:pPr>
              <a:defRPr/>
            </a:pPr>
            <a:fld id="{D621E1BB-622A-4911-850A-7B92612ABE57}" type="slidenum">
              <a:rPr lang="ja-JP" altLang="en-US" smtClean="0"/>
              <a:pPr>
                <a:defRPr/>
              </a:pPr>
              <a:t>7</a:t>
            </a:fld>
            <a:endParaRPr lang="en-US" altLang="ja-JP"/>
          </a:p>
        </p:txBody>
      </p:sp>
      <p:sp>
        <p:nvSpPr>
          <p:cNvPr id="14" name="Rectangle 2"/>
          <p:cNvSpPr txBox="1">
            <a:spLocks noChangeArrowheads="1"/>
          </p:cNvSpPr>
          <p:nvPr/>
        </p:nvSpPr>
        <p:spPr bwMode="auto">
          <a:xfrm>
            <a:off x="495300" y="404813"/>
            <a:ext cx="8915400" cy="792162"/>
          </a:xfrm>
          <a:prstGeom prst="rect">
            <a:avLst/>
          </a:prstGeom>
          <a:noFill/>
          <a:ln>
            <a:miter lim="800000"/>
            <a:headEnd/>
            <a:tailEnd/>
          </a:ln>
        </p:spPr>
        <p:txBody>
          <a:bodyPr vert="horz" wrap="square" lIns="91440" tIns="45720" rIns="91440" bIns="45720" numCol="1" anchor="ctr" anchorCtr="0" compatLnSpc="1">
            <a:prstTxWarp prst="textNoShape">
              <a:avLst/>
            </a:prstTxWarp>
          </a:bodyPr>
          <a:lstStyle/>
          <a:p>
            <a:pPr lvl="0" eaLnBrk="1" hangingPunct="1"/>
            <a:r>
              <a:rPr lang="ja-JP" altLang="en-US" sz="2800" b="1" dirty="0" smtClean="0">
                <a:latin typeface="HGPｺﾞｼｯｸM" pitchFamily="50" charset="-128"/>
                <a:ea typeface="HGPｺﾞｼｯｸM" pitchFamily="50" charset="-128"/>
              </a:rPr>
              <a:t>６</a:t>
            </a:r>
            <a:r>
              <a:rPr lang="ja-JP" altLang="ja-JP" sz="2800" b="1" dirty="0" smtClean="0">
                <a:latin typeface="HGPｺﾞｼｯｸM" pitchFamily="50" charset="-128"/>
                <a:ea typeface="HGPｺﾞｼｯｸM" pitchFamily="50" charset="-128"/>
              </a:rPr>
              <a:t>．</a:t>
            </a:r>
            <a:r>
              <a:rPr lang="ja-JP" altLang="en-US" sz="2800" b="1" dirty="0" smtClean="0">
                <a:latin typeface="HGPｺﾞｼｯｸM" pitchFamily="50" charset="-128"/>
                <a:ea typeface="HGPｺﾞｼｯｸM" pitchFamily="50" charset="-128"/>
              </a:rPr>
              <a:t>ＥＡドキュメントについて　</a:t>
            </a:r>
            <a:r>
              <a:rPr lang="ja-JP" altLang="en-US" sz="2400" b="1" dirty="0" smtClean="0">
                <a:latin typeface="HGPｺﾞｼｯｸM" pitchFamily="50" charset="-128"/>
                <a:ea typeface="HGPｺﾞｼｯｸM" pitchFamily="50" charset="-128"/>
              </a:rPr>
              <a:t>～全体～</a:t>
            </a:r>
            <a:endParaRPr kumimoji="1" lang="ja-JP" altLang="ja-JP" sz="2800" b="1" i="0" u="none" strike="noStrike" kern="0" cap="none" spc="0" normalizeH="0" baseline="0" noProof="0" dirty="0" smtClean="0">
              <a:ln>
                <a:noFill/>
              </a:ln>
              <a:solidFill>
                <a:schemeClr val="tx1"/>
              </a:solidFill>
              <a:effectLst/>
              <a:uLnTx/>
              <a:uFillTx/>
              <a:latin typeface="HGPｺﾞｼｯｸM" pitchFamily="50" charset="-128"/>
              <a:ea typeface="HGPｺﾞｼｯｸM" pitchFamily="50" charset="-128"/>
              <a:cs typeface="+mj-cs"/>
            </a:endParaRPr>
          </a:p>
        </p:txBody>
      </p:sp>
      <p:sp>
        <p:nvSpPr>
          <p:cNvPr id="15" name="フッター プレースホルダ 50"/>
          <p:cNvSpPr txBox="1">
            <a:spLocks/>
          </p:cNvSpPr>
          <p:nvPr/>
        </p:nvSpPr>
        <p:spPr>
          <a:xfrm>
            <a:off x="3002784" y="6417360"/>
            <a:ext cx="3900433" cy="252000"/>
          </a:xfrm>
          <a:prstGeom prst="rect">
            <a:avLst/>
          </a:prstGeom>
        </p:spPr>
        <p:txBody>
          <a:bodyPr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ja-JP" sz="1000" b="0" i="0" u="none" strike="noStrike" kern="1200" cap="none" spc="0" normalizeH="0" baseline="0" noProof="0" smtClean="0">
                <a:ln>
                  <a:noFill/>
                </a:ln>
                <a:solidFill>
                  <a:schemeClr val="tx1"/>
                </a:solidFill>
                <a:effectLst/>
                <a:uLnTx/>
                <a:uFillTx/>
                <a:latin typeface="+mj-ea"/>
                <a:ea typeface="+mj-ea"/>
                <a:cs typeface="+mn-cs"/>
              </a:rPr>
              <a:t>4-1 </a:t>
            </a:r>
            <a:r>
              <a:rPr kumimoji="0" lang="ja-JP" altLang="en-US" sz="1000" b="0" i="0" u="none" strike="noStrike" kern="1200" cap="none" spc="0" normalizeH="0" baseline="0" noProof="0" smtClean="0">
                <a:ln>
                  <a:noFill/>
                </a:ln>
                <a:solidFill>
                  <a:schemeClr val="tx1"/>
                </a:solidFill>
                <a:effectLst/>
                <a:uLnTx/>
                <a:uFillTx/>
                <a:latin typeface="+mj-ea"/>
                <a:ea typeface="+mj-ea"/>
                <a:cs typeface="+mn-cs"/>
              </a:rPr>
              <a:t>住民視点の行政サービス提供に向けた業務分析手法</a:t>
            </a:r>
            <a:endParaRPr kumimoji="0" lang="en-US" altLang="ja-JP" sz="1000" b="0" i="0" u="none" strike="noStrike" kern="1200" cap="none" spc="0" normalizeH="0" baseline="0" noProof="0" dirty="0">
              <a:ln>
                <a:noFill/>
              </a:ln>
              <a:solidFill>
                <a:schemeClr val="tx1"/>
              </a:solidFill>
              <a:effectLst/>
              <a:uLnTx/>
              <a:uFillTx/>
              <a:latin typeface="+mj-ea"/>
              <a:ea typeface="+mj-ea"/>
              <a:cs typeface="+mn-cs"/>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 name="屈折矢印 148"/>
          <p:cNvSpPr/>
          <p:nvPr/>
        </p:nvSpPr>
        <p:spPr bwMode="auto">
          <a:xfrm flipV="1">
            <a:off x="8913813" y="1916113"/>
            <a:ext cx="417512" cy="360362"/>
          </a:xfrm>
          <a:prstGeom prst="bentUpArrow">
            <a:avLst>
              <a:gd name="adj1" fmla="val 50000"/>
              <a:gd name="adj2" fmla="val 41242"/>
              <a:gd name="adj3" fmla="val 22047"/>
            </a:avLst>
          </a:prstGeom>
          <a:solidFill>
            <a:srgbClr val="FF3300"/>
          </a:solidFill>
          <a:ln w="9525" cap="flat" cmpd="sng" algn="ctr">
            <a:noFill/>
            <a:prstDash val="solid"/>
            <a:round/>
            <a:headEnd type="none" w="med" len="med"/>
            <a:tailEnd type="none" w="med" len="med"/>
          </a:ln>
          <a:effectLst/>
        </p:spPr>
        <p:txBody>
          <a:bodyPr/>
          <a:lstStyle/>
          <a:p>
            <a:pPr>
              <a:defRPr/>
            </a:pPr>
            <a:endParaRPr lang="ja-JP" altLang="en-US">
              <a:latin typeface="HGPｺﾞｼｯｸM" pitchFamily="50" charset="-128"/>
              <a:ea typeface="HGPｺﾞｼｯｸM" pitchFamily="50" charset="-128"/>
            </a:endParaRPr>
          </a:p>
        </p:txBody>
      </p:sp>
      <p:cxnSp>
        <p:nvCxnSpPr>
          <p:cNvPr id="11267" name="図形 6"/>
          <p:cNvCxnSpPr>
            <a:cxnSpLocks noChangeShapeType="1"/>
            <a:stCxn id="11274" idx="2"/>
            <a:endCxn id="5" idx="1"/>
          </p:cNvCxnSpPr>
          <p:nvPr/>
        </p:nvCxnSpPr>
        <p:spPr bwMode="auto">
          <a:xfrm rot="16200000" flipH="1">
            <a:off x="1443832" y="2078832"/>
            <a:ext cx="574675" cy="684212"/>
          </a:xfrm>
          <a:prstGeom prst="bentConnector2">
            <a:avLst/>
          </a:prstGeom>
          <a:noFill/>
          <a:ln w="9525" algn="ctr">
            <a:solidFill>
              <a:schemeClr val="tx1"/>
            </a:solidFill>
            <a:round/>
            <a:headEnd/>
            <a:tailEnd type="arrow" w="med" len="med"/>
          </a:ln>
          <a:effectLst>
            <a:prstShdw prst="shdw17" dist="17961" dir="2700000">
              <a:schemeClr val="bg2"/>
            </a:prstShdw>
          </a:effectLst>
        </p:spPr>
      </p:cxnSp>
      <p:sp>
        <p:nvSpPr>
          <p:cNvPr id="11269" name="Rectangle 3"/>
          <p:cNvSpPr>
            <a:spLocks noGrp="1" noChangeArrowheads="1"/>
          </p:cNvSpPr>
          <p:nvPr>
            <p:ph type="body" idx="4294967295"/>
          </p:nvPr>
        </p:nvSpPr>
        <p:spPr bwMode="auto">
          <a:xfrm>
            <a:off x="632520" y="1268760"/>
            <a:ext cx="8915400" cy="431800"/>
          </a:xfrm>
          <a:prstGeom prst="rect">
            <a:avLst/>
          </a:prstGeom>
          <a:noFill/>
          <a:ln>
            <a:miter lim="800000"/>
            <a:headEnd/>
            <a:tailEnd/>
          </a:ln>
        </p:spPr>
        <p:txBody>
          <a:bodyPr/>
          <a:lstStyle/>
          <a:p>
            <a:pPr>
              <a:lnSpc>
                <a:spcPct val="90000"/>
              </a:lnSpc>
            </a:pPr>
            <a:r>
              <a:rPr lang="ja-JP" altLang="en-US" sz="2800" dirty="0" smtClean="0"/>
              <a:t>全体の進め方とドキュメントの関係</a:t>
            </a:r>
          </a:p>
        </p:txBody>
      </p:sp>
      <p:sp>
        <p:nvSpPr>
          <p:cNvPr id="4" name="テキスト ボックス 3"/>
          <p:cNvSpPr txBox="1"/>
          <p:nvPr/>
        </p:nvSpPr>
        <p:spPr>
          <a:xfrm>
            <a:off x="1065212" y="1844677"/>
            <a:ext cx="1079501" cy="288925"/>
          </a:xfrm>
          <a:prstGeom prst="rect">
            <a:avLst/>
          </a:prstGeom>
        </p:spPr>
        <p:style>
          <a:lnRef idx="1">
            <a:schemeClr val="accent6"/>
          </a:lnRef>
          <a:fillRef idx="2">
            <a:schemeClr val="accent6"/>
          </a:fillRef>
          <a:effectRef idx="1">
            <a:schemeClr val="accent6"/>
          </a:effectRef>
          <a:fontRef idx="minor">
            <a:schemeClr val="dk1"/>
          </a:fontRef>
        </p:style>
        <p:txBody>
          <a:bodyPr wrap="none"/>
          <a:lstStyle/>
          <a:p>
            <a:pPr>
              <a:defRPr/>
            </a:pPr>
            <a:r>
              <a:rPr kumimoji="1" lang="ja-JP" altLang="en-US" sz="1400" dirty="0">
                <a:latin typeface="HGPｺﾞｼｯｸM" pitchFamily="50" charset="-128"/>
                <a:ea typeface="HGPｺﾞｼｯｸM" pitchFamily="50" charset="-128"/>
              </a:rPr>
              <a:t>業務説明書</a:t>
            </a:r>
          </a:p>
        </p:txBody>
      </p:sp>
      <p:sp>
        <p:nvSpPr>
          <p:cNvPr id="5" name="テキスト ボックス 4"/>
          <p:cNvSpPr txBox="1"/>
          <p:nvPr/>
        </p:nvSpPr>
        <p:spPr>
          <a:xfrm>
            <a:off x="2073277" y="2565400"/>
            <a:ext cx="1655763" cy="287338"/>
          </a:xfrm>
          <a:prstGeom prst="rect">
            <a:avLst/>
          </a:prstGeom>
        </p:spPr>
        <p:style>
          <a:lnRef idx="1">
            <a:schemeClr val="accent6"/>
          </a:lnRef>
          <a:fillRef idx="2">
            <a:schemeClr val="accent6"/>
          </a:fillRef>
          <a:effectRef idx="1">
            <a:schemeClr val="accent6"/>
          </a:effectRef>
          <a:fontRef idx="minor">
            <a:schemeClr val="dk1"/>
          </a:fontRef>
        </p:style>
        <p:txBody>
          <a:bodyPr wrap="none"/>
          <a:lstStyle/>
          <a:p>
            <a:pPr>
              <a:defRPr/>
            </a:pPr>
            <a:r>
              <a:rPr kumimoji="1" lang="zh-TW" altLang="en-US" sz="1400" dirty="0">
                <a:latin typeface="HGPｺﾞｼｯｸM" pitchFamily="50" charset="-128"/>
                <a:ea typeface="HGPｺﾞｼｯｸM" pitchFamily="50" charset="-128"/>
              </a:rPr>
              <a:t>機能構成図（</a:t>
            </a:r>
            <a:r>
              <a:rPr kumimoji="1" lang="en-US" altLang="zh-TW" sz="1400" dirty="0">
                <a:latin typeface="HGPｺﾞｼｯｸM" pitchFamily="50" charset="-128"/>
                <a:ea typeface="HGPｺﾞｼｯｸM" pitchFamily="50" charset="-128"/>
              </a:rPr>
              <a:t>DMM</a:t>
            </a:r>
            <a:r>
              <a:rPr kumimoji="1" lang="zh-TW" altLang="en-US" sz="1400" dirty="0">
                <a:latin typeface="HGPｺﾞｼｯｸM" pitchFamily="50" charset="-128"/>
                <a:ea typeface="HGPｺﾞｼｯｸM" pitchFamily="50" charset="-128"/>
              </a:rPr>
              <a:t>）</a:t>
            </a:r>
            <a:endParaRPr kumimoji="1" lang="ja-JP" altLang="en-US" sz="1400" dirty="0">
              <a:latin typeface="HGPｺﾞｼｯｸM" pitchFamily="50" charset="-128"/>
              <a:ea typeface="HGPｺﾞｼｯｸM" pitchFamily="50" charset="-128"/>
            </a:endParaRPr>
          </a:p>
        </p:txBody>
      </p:sp>
      <p:sp>
        <p:nvSpPr>
          <p:cNvPr id="11272" name="テキスト ボックス 7"/>
          <p:cNvSpPr txBox="1">
            <a:spLocks noChangeArrowheads="1"/>
          </p:cNvSpPr>
          <p:nvPr/>
        </p:nvSpPr>
        <p:spPr bwMode="auto">
          <a:xfrm>
            <a:off x="1857376" y="2205038"/>
            <a:ext cx="1366838" cy="400050"/>
          </a:xfrm>
          <a:prstGeom prst="rect">
            <a:avLst/>
          </a:prstGeom>
          <a:noFill/>
          <a:ln w="9525">
            <a:noFill/>
            <a:miter lim="800000"/>
            <a:headEnd/>
            <a:tailEnd/>
          </a:ln>
        </p:spPr>
        <p:txBody>
          <a:bodyPr>
            <a:spAutoFit/>
          </a:bodyPr>
          <a:lstStyle/>
          <a:p>
            <a:r>
              <a:rPr kumimoji="1" lang="ja-JP" altLang="en-US" sz="1000">
                <a:latin typeface="HGPｺﾞｼｯｸM" pitchFamily="50" charset="-128"/>
                <a:ea typeface="HGPｺﾞｼｯｸM" pitchFamily="50" charset="-128"/>
              </a:rPr>
              <a:t>対象範囲、構成する業務機能を明確化</a:t>
            </a:r>
          </a:p>
        </p:txBody>
      </p:sp>
      <p:sp>
        <p:nvSpPr>
          <p:cNvPr id="11273" name="正方形/長方形 8"/>
          <p:cNvSpPr>
            <a:spLocks noChangeArrowheads="1"/>
          </p:cNvSpPr>
          <p:nvPr/>
        </p:nvSpPr>
        <p:spPr bwMode="auto">
          <a:xfrm>
            <a:off x="1270001" y="4076702"/>
            <a:ext cx="287338" cy="73025"/>
          </a:xfrm>
          <a:prstGeom prst="rect">
            <a:avLst/>
          </a:prstGeom>
          <a:noFill/>
          <a:ln w="9525" algn="ctr">
            <a:noFill/>
            <a:round/>
            <a:headEnd/>
            <a:tailEnd/>
          </a:ln>
          <a:effectLst>
            <a:prstShdw prst="shdw17" dist="17961" dir="2700000">
              <a:schemeClr val="bg2"/>
            </a:prstShdw>
          </a:effectLst>
        </p:spPr>
        <p:txBody>
          <a:bodyPr/>
          <a:lstStyle/>
          <a:p>
            <a:endParaRPr lang="ja-JP" altLang="en-US">
              <a:latin typeface="HGPｺﾞｼｯｸM" pitchFamily="50" charset="-128"/>
              <a:ea typeface="HGPｺﾞｼｯｸM" pitchFamily="50" charset="-128"/>
            </a:endParaRPr>
          </a:p>
        </p:txBody>
      </p:sp>
      <p:sp>
        <p:nvSpPr>
          <p:cNvPr id="11274" name="正方形/長方形 10"/>
          <p:cNvSpPr>
            <a:spLocks noChangeArrowheads="1"/>
          </p:cNvSpPr>
          <p:nvPr/>
        </p:nvSpPr>
        <p:spPr bwMode="auto">
          <a:xfrm>
            <a:off x="1281113" y="1844677"/>
            <a:ext cx="215900" cy="288925"/>
          </a:xfrm>
          <a:prstGeom prst="rect">
            <a:avLst/>
          </a:prstGeom>
          <a:noFill/>
          <a:ln w="9525" algn="ctr">
            <a:noFill/>
            <a:round/>
            <a:headEnd/>
            <a:tailEnd/>
          </a:ln>
          <a:effectLst>
            <a:prstShdw prst="shdw17" dist="17961" dir="2700000">
              <a:schemeClr val="bg2"/>
            </a:prstShdw>
          </a:effectLst>
        </p:spPr>
        <p:txBody>
          <a:bodyPr/>
          <a:lstStyle/>
          <a:p>
            <a:endParaRPr lang="ja-JP" altLang="en-US">
              <a:latin typeface="HGPｺﾞｼｯｸM" pitchFamily="50" charset="-128"/>
              <a:ea typeface="HGPｺﾞｼｯｸM" pitchFamily="50" charset="-128"/>
            </a:endParaRPr>
          </a:p>
        </p:txBody>
      </p:sp>
      <p:sp>
        <p:nvSpPr>
          <p:cNvPr id="14" name="テキスト ボックス 13"/>
          <p:cNvSpPr txBox="1"/>
          <p:nvPr/>
        </p:nvSpPr>
        <p:spPr>
          <a:xfrm>
            <a:off x="4044950" y="2565400"/>
            <a:ext cx="1987551" cy="287338"/>
          </a:xfrm>
          <a:prstGeom prst="rect">
            <a:avLst/>
          </a:prstGeom>
        </p:spPr>
        <p:style>
          <a:lnRef idx="1">
            <a:schemeClr val="accent6"/>
          </a:lnRef>
          <a:fillRef idx="2">
            <a:schemeClr val="accent6"/>
          </a:fillRef>
          <a:effectRef idx="1">
            <a:schemeClr val="accent6"/>
          </a:effectRef>
          <a:fontRef idx="minor">
            <a:schemeClr val="dk1"/>
          </a:fontRef>
        </p:style>
        <p:txBody>
          <a:bodyPr wrap="none"/>
          <a:lstStyle/>
          <a:p>
            <a:pPr eaLnBrk="1" fontAlgn="ctr" hangingPunct="1">
              <a:spcBef>
                <a:spcPts val="0"/>
              </a:spcBef>
              <a:spcAft>
                <a:spcPts val="0"/>
              </a:spcAft>
              <a:defRPr/>
            </a:pPr>
            <a:r>
              <a:rPr kumimoji="1" lang="zh-TW" altLang="en-US" sz="1400" dirty="0">
                <a:latin typeface="HGPｺﾞｼｯｸM" pitchFamily="50" charset="-128"/>
                <a:ea typeface="HGPｺﾞｼｯｸM" pitchFamily="50" charset="-128"/>
              </a:rPr>
              <a:t>機能情報関連図（</a:t>
            </a:r>
            <a:r>
              <a:rPr kumimoji="1" lang="en-US" altLang="zh-TW" sz="1400" dirty="0">
                <a:latin typeface="HGPｺﾞｼｯｸM" pitchFamily="50" charset="-128"/>
                <a:ea typeface="HGPｺﾞｼｯｸM" pitchFamily="50" charset="-128"/>
              </a:rPr>
              <a:t>DFD</a:t>
            </a:r>
            <a:r>
              <a:rPr kumimoji="1" lang="zh-TW" altLang="en-US" sz="1400" dirty="0">
                <a:latin typeface="HGPｺﾞｼｯｸM" pitchFamily="50" charset="-128"/>
                <a:ea typeface="HGPｺﾞｼｯｸM" pitchFamily="50" charset="-128"/>
              </a:rPr>
              <a:t>）</a:t>
            </a:r>
            <a:endParaRPr lang="zh-TW" altLang="en-US" sz="1400" dirty="0">
              <a:latin typeface="HGPｺﾞｼｯｸM" pitchFamily="50" charset="-128"/>
              <a:ea typeface="HGPｺﾞｼｯｸM" pitchFamily="50" charset="-128"/>
            </a:endParaRPr>
          </a:p>
        </p:txBody>
      </p:sp>
      <p:cxnSp>
        <p:nvCxnSpPr>
          <p:cNvPr id="11276" name="図形 14"/>
          <p:cNvCxnSpPr>
            <a:cxnSpLocks noChangeShapeType="1"/>
            <a:stCxn id="5" idx="3"/>
            <a:endCxn id="14" idx="1"/>
          </p:cNvCxnSpPr>
          <p:nvPr/>
        </p:nvCxnSpPr>
        <p:spPr bwMode="auto">
          <a:xfrm flipV="1">
            <a:off x="3729039" y="2708275"/>
            <a:ext cx="315912" cy="0"/>
          </a:xfrm>
          <a:prstGeom prst="bentConnector3">
            <a:avLst>
              <a:gd name="adj1" fmla="val 50000"/>
            </a:avLst>
          </a:prstGeom>
          <a:noFill/>
          <a:ln w="9525" algn="ctr">
            <a:solidFill>
              <a:schemeClr val="tx1"/>
            </a:solidFill>
            <a:round/>
            <a:headEnd/>
            <a:tailEnd type="arrow" w="med" len="med"/>
          </a:ln>
          <a:effectLst>
            <a:prstShdw prst="shdw17" dist="17961" dir="2700000">
              <a:schemeClr val="bg2"/>
            </a:prstShdw>
          </a:effectLst>
        </p:spPr>
      </p:cxnSp>
      <p:sp>
        <p:nvSpPr>
          <p:cNvPr id="11277" name="正方形/長方形 22"/>
          <p:cNvSpPr>
            <a:spLocks noChangeArrowheads="1"/>
          </p:cNvSpPr>
          <p:nvPr/>
        </p:nvSpPr>
        <p:spPr bwMode="auto">
          <a:xfrm>
            <a:off x="3800475" y="2205038"/>
            <a:ext cx="1439863" cy="400110"/>
          </a:xfrm>
          <a:prstGeom prst="rect">
            <a:avLst/>
          </a:prstGeom>
          <a:noFill/>
          <a:ln w="9525">
            <a:noFill/>
            <a:miter lim="800000"/>
            <a:headEnd/>
            <a:tailEnd/>
          </a:ln>
        </p:spPr>
        <p:txBody>
          <a:bodyPr>
            <a:spAutoFit/>
          </a:bodyPr>
          <a:lstStyle/>
          <a:p>
            <a:r>
              <a:rPr lang="ja-JP" altLang="en-US" sz="1000">
                <a:latin typeface="HGPｺﾞｼｯｸM" pitchFamily="50" charset="-128"/>
                <a:ea typeface="HGPｺﾞｼｯｸM" pitchFamily="50" charset="-128"/>
              </a:rPr>
              <a:t>業務機能の処理過程と情報の流れを明確化</a:t>
            </a:r>
          </a:p>
        </p:txBody>
      </p:sp>
      <p:sp>
        <p:nvSpPr>
          <p:cNvPr id="11278" name="正方形/長方形 23"/>
          <p:cNvSpPr>
            <a:spLocks noChangeArrowheads="1"/>
          </p:cNvSpPr>
          <p:nvPr/>
        </p:nvSpPr>
        <p:spPr bwMode="auto">
          <a:xfrm>
            <a:off x="6176963" y="2205038"/>
            <a:ext cx="1757362" cy="400110"/>
          </a:xfrm>
          <a:prstGeom prst="rect">
            <a:avLst/>
          </a:prstGeom>
          <a:noFill/>
          <a:ln w="9525">
            <a:noFill/>
            <a:miter lim="800000"/>
            <a:headEnd/>
            <a:tailEnd/>
          </a:ln>
        </p:spPr>
        <p:txBody>
          <a:bodyPr>
            <a:spAutoFit/>
          </a:bodyPr>
          <a:lstStyle/>
          <a:p>
            <a:r>
              <a:rPr lang="ja-JP" altLang="en-US" sz="1000">
                <a:latin typeface="HGPｺﾞｼｯｸM" pitchFamily="50" charset="-128"/>
                <a:ea typeface="HGPｺﾞｼｯｸM" pitchFamily="50" charset="-128"/>
              </a:rPr>
              <a:t>処理過程に沿って処理される組織・場所・順序を明確化</a:t>
            </a:r>
          </a:p>
        </p:txBody>
      </p:sp>
      <p:sp>
        <p:nvSpPr>
          <p:cNvPr id="25" name="テキスト ボックス 24"/>
          <p:cNvSpPr txBox="1"/>
          <p:nvPr/>
        </p:nvSpPr>
        <p:spPr>
          <a:xfrm>
            <a:off x="6348414" y="2565400"/>
            <a:ext cx="2420937" cy="287338"/>
          </a:xfrm>
          <a:prstGeom prst="rect">
            <a:avLst/>
          </a:prstGeom>
        </p:spPr>
        <p:style>
          <a:lnRef idx="1">
            <a:schemeClr val="accent6"/>
          </a:lnRef>
          <a:fillRef idx="2">
            <a:schemeClr val="accent6"/>
          </a:fillRef>
          <a:effectRef idx="1">
            <a:schemeClr val="accent6"/>
          </a:effectRef>
          <a:fontRef idx="minor">
            <a:schemeClr val="dk1"/>
          </a:fontRef>
        </p:style>
        <p:txBody>
          <a:bodyPr wrap="none"/>
          <a:lstStyle/>
          <a:p>
            <a:pPr eaLnBrk="1" fontAlgn="ctr" hangingPunct="1">
              <a:spcBef>
                <a:spcPts val="0"/>
              </a:spcBef>
              <a:spcAft>
                <a:spcPts val="0"/>
              </a:spcAft>
              <a:defRPr/>
            </a:pPr>
            <a:r>
              <a:rPr kumimoji="1" lang="ja-JP" altLang="en-US" sz="1400" dirty="0">
                <a:latin typeface="HGPｺﾞｼｯｸM" pitchFamily="50" charset="-128"/>
                <a:ea typeface="HGPｺﾞｼｯｸM" pitchFamily="50" charset="-128"/>
              </a:rPr>
              <a:t>業務流れ図（</a:t>
            </a:r>
            <a:r>
              <a:rPr kumimoji="1" lang="en-US" altLang="ja-JP" sz="1400" dirty="0">
                <a:latin typeface="HGPｺﾞｼｯｸM" pitchFamily="50" charset="-128"/>
                <a:ea typeface="HGPｺﾞｼｯｸM" pitchFamily="50" charset="-128"/>
              </a:rPr>
              <a:t>WFA</a:t>
            </a:r>
            <a:r>
              <a:rPr kumimoji="1" lang="ja-JP" altLang="en-US" sz="1400" dirty="0">
                <a:latin typeface="HGPｺﾞｼｯｸM" pitchFamily="50" charset="-128"/>
                <a:ea typeface="HGPｺﾞｼｯｸM" pitchFamily="50" charset="-128"/>
              </a:rPr>
              <a:t>）</a:t>
            </a:r>
            <a:endParaRPr lang="zh-TW" altLang="en-US" sz="1400" dirty="0">
              <a:latin typeface="HGPｺﾞｼｯｸM" pitchFamily="50" charset="-128"/>
              <a:ea typeface="HGPｺﾞｼｯｸM" pitchFamily="50" charset="-128"/>
            </a:endParaRPr>
          </a:p>
        </p:txBody>
      </p:sp>
      <p:cxnSp>
        <p:nvCxnSpPr>
          <p:cNvPr id="11280" name="図形 14"/>
          <p:cNvCxnSpPr>
            <a:cxnSpLocks noChangeShapeType="1"/>
            <a:stCxn id="14" idx="3"/>
            <a:endCxn id="25" idx="1"/>
          </p:cNvCxnSpPr>
          <p:nvPr/>
        </p:nvCxnSpPr>
        <p:spPr bwMode="auto">
          <a:xfrm>
            <a:off x="6032501" y="2708275"/>
            <a:ext cx="315913" cy="12700"/>
          </a:xfrm>
          <a:prstGeom prst="bentConnector3">
            <a:avLst>
              <a:gd name="adj1" fmla="val 50000"/>
            </a:avLst>
          </a:prstGeom>
          <a:noFill/>
          <a:ln w="9525" algn="ctr">
            <a:solidFill>
              <a:schemeClr val="tx1"/>
            </a:solidFill>
            <a:round/>
            <a:headEnd/>
            <a:tailEnd type="arrow" w="med" len="med"/>
          </a:ln>
          <a:effectLst>
            <a:prstShdw prst="shdw17" dist="17961" dir="2700000">
              <a:schemeClr val="bg2"/>
            </a:prstShdw>
          </a:effectLst>
        </p:spPr>
      </p:cxnSp>
      <p:sp>
        <p:nvSpPr>
          <p:cNvPr id="43" name="テキスト ボックス 42"/>
          <p:cNvSpPr txBox="1"/>
          <p:nvPr/>
        </p:nvSpPr>
        <p:spPr>
          <a:xfrm>
            <a:off x="1065214" y="4365625"/>
            <a:ext cx="2592387" cy="287338"/>
          </a:xfrm>
          <a:prstGeom prst="rect">
            <a:avLst/>
          </a:prstGeom>
        </p:spPr>
        <p:style>
          <a:lnRef idx="1">
            <a:schemeClr val="accent5"/>
          </a:lnRef>
          <a:fillRef idx="2">
            <a:schemeClr val="accent5"/>
          </a:fillRef>
          <a:effectRef idx="1">
            <a:schemeClr val="accent5"/>
          </a:effectRef>
          <a:fontRef idx="minor">
            <a:schemeClr val="dk1"/>
          </a:fontRef>
        </p:style>
        <p:txBody>
          <a:bodyPr wrap="none"/>
          <a:lstStyle/>
          <a:p>
            <a:pPr>
              <a:defRPr/>
            </a:pPr>
            <a:r>
              <a:rPr lang="ja-JP" altLang="en-US" sz="1400" dirty="0">
                <a:latin typeface="HGPｺﾞｼｯｸM" pitchFamily="50" charset="-128"/>
                <a:ea typeface="HGPｺﾞｼｯｸM" pitchFamily="50" charset="-128"/>
              </a:rPr>
              <a:t>情報体系整理図（</a:t>
            </a:r>
            <a:r>
              <a:rPr lang="en-US" altLang="ja-JP" sz="1400" dirty="0">
                <a:latin typeface="HGPｺﾞｼｯｸM" pitchFamily="50" charset="-128"/>
                <a:ea typeface="HGPｺﾞｼｯｸM" pitchFamily="50" charset="-128"/>
              </a:rPr>
              <a:t>UML</a:t>
            </a:r>
            <a:r>
              <a:rPr lang="ja-JP" altLang="en-US" sz="1400" dirty="0">
                <a:latin typeface="HGPｺﾞｼｯｸM" pitchFamily="50" charset="-128"/>
                <a:ea typeface="HGPｺﾞｼｯｸM" pitchFamily="50" charset="-128"/>
              </a:rPr>
              <a:t>クラス図）</a:t>
            </a:r>
          </a:p>
        </p:txBody>
      </p:sp>
      <p:cxnSp>
        <p:nvCxnSpPr>
          <p:cNvPr id="11282" name="図形 47"/>
          <p:cNvCxnSpPr>
            <a:cxnSpLocks noChangeShapeType="1"/>
            <a:stCxn id="11299" idx="2"/>
            <a:endCxn id="43" idx="0"/>
          </p:cNvCxnSpPr>
          <p:nvPr/>
        </p:nvCxnSpPr>
        <p:spPr bwMode="auto">
          <a:xfrm rot="5400000">
            <a:off x="2954339" y="3122613"/>
            <a:ext cx="649287" cy="1836738"/>
          </a:xfrm>
          <a:prstGeom prst="bentConnector3">
            <a:avLst>
              <a:gd name="adj1" fmla="val 50000"/>
            </a:avLst>
          </a:prstGeom>
          <a:noFill/>
          <a:ln w="9525" algn="ctr">
            <a:solidFill>
              <a:schemeClr val="tx1"/>
            </a:solidFill>
            <a:round/>
            <a:headEnd/>
            <a:tailEnd type="arrow" w="med" len="med"/>
          </a:ln>
          <a:effectLst>
            <a:prstShdw prst="shdw17" dist="17961" dir="2700000">
              <a:schemeClr val="bg2"/>
            </a:prstShdw>
          </a:effectLst>
        </p:spPr>
      </p:cxnSp>
      <p:sp>
        <p:nvSpPr>
          <p:cNvPr id="11283" name="テキスト ボックス 49"/>
          <p:cNvSpPr txBox="1">
            <a:spLocks noChangeArrowheads="1"/>
          </p:cNvSpPr>
          <p:nvPr/>
        </p:nvSpPr>
        <p:spPr bwMode="auto">
          <a:xfrm>
            <a:off x="1065214" y="4005263"/>
            <a:ext cx="1223962" cy="400110"/>
          </a:xfrm>
          <a:prstGeom prst="rect">
            <a:avLst/>
          </a:prstGeom>
          <a:noFill/>
          <a:ln w="9525">
            <a:noFill/>
            <a:miter lim="800000"/>
            <a:headEnd/>
            <a:tailEnd/>
          </a:ln>
        </p:spPr>
        <p:txBody>
          <a:bodyPr>
            <a:spAutoFit/>
          </a:bodyPr>
          <a:lstStyle/>
          <a:p>
            <a:r>
              <a:rPr kumimoji="1" lang="ja-JP" altLang="en-US" sz="1000">
                <a:latin typeface="HGPｺﾞｼｯｸM" pitchFamily="50" charset="-128"/>
                <a:ea typeface="HGPｺﾞｼｯｸM" pitchFamily="50" charset="-128"/>
              </a:rPr>
              <a:t>各情報間の関連および構造を明確化</a:t>
            </a:r>
          </a:p>
        </p:txBody>
      </p:sp>
      <p:sp>
        <p:nvSpPr>
          <p:cNvPr id="55" name="テキスト ボックス 54"/>
          <p:cNvSpPr txBox="1"/>
          <p:nvPr/>
        </p:nvSpPr>
        <p:spPr>
          <a:xfrm>
            <a:off x="2073277" y="3429000"/>
            <a:ext cx="1655763" cy="287338"/>
          </a:xfrm>
          <a:prstGeom prst="rect">
            <a:avLst/>
          </a:prstGeom>
        </p:spPr>
        <p:style>
          <a:lnRef idx="1">
            <a:schemeClr val="accent6"/>
          </a:lnRef>
          <a:fillRef idx="2">
            <a:schemeClr val="accent6"/>
          </a:fillRef>
          <a:effectRef idx="1">
            <a:schemeClr val="accent6"/>
          </a:effectRef>
          <a:fontRef idx="minor">
            <a:schemeClr val="dk1"/>
          </a:fontRef>
        </p:style>
        <p:txBody>
          <a:bodyPr wrap="none"/>
          <a:lstStyle/>
          <a:p>
            <a:pPr>
              <a:defRPr/>
            </a:pPr>
            <a:r>
              <a:rPr kumimoji="1" lang="zh-TW" altLang="en-US" sz="1400" dirty="0">
                <a:latin typeface="HGPｺﾞｼｯｸM" pitchFamily="50" charset="-128"/>
                <a:ea typeface="HGPｺﾞｼｯｸM" pitchFamily="50" charset="-128"/>
              </a:rPr>
              <a:t>機能構成図（</a:t>
            </a:r>
            <a:r>
              <a:rPr kumimoji="1" lang="en-US" altLang="zh-TW" sz="1400" dirty="0">
                <a:latin typeface="HGPｺﾞｼｯｸM" pitchFamily="50" charset="-128"/>
                <a:ea typeface="HGPｺﾞｼｯｸM" pitchFamily="50" charset="-128"/>
              </a:rPr>
              <a:t>DMM</a:t>
            </a:r>
            <a:r>
              <a:rPr kumimoji="1" lang="zh-TW" altLang="en-US" sz="1400" dirty="0">
                <a:latin typeface="HGPｺﾞｼｯｸM" pitchFamily="50" charset="-128"/>
                <a:ea typeface="HGPｺﾞｼｯｸM" pitchFamily="50" charset="-128"/>
              </a:rPr>
              <a:t>）</a:t>
            </a:r>
            <a:endParaRPr kumimoji="1" lang="ja-JP" altLang="en-US" sz="1400" dirty="0">
              <a:latin typeface="HGPｺﾞｼｯｸM" pitchFamily="50" charset="-128"/>
              <a:ea typeface="HGPｺﾞｼｯｸM" pitchFamily="50" charset="-128"/>
            </a:endParaRPr>
          </a:p>
        </p:txBody>
      </p:sp>
      <p:sp>
        <p:nvSpPr>
          <p:cNvPr id="56" name="テキスト ボックス 55"/>
          <p:cNvSpPr txBox="1"/>
          <p:nvPr/>
        </p:nvSpPr>
        <p:spPr>
          <a:xfrm>
            <a:off x="4044950" y="3429000"/>
            <a:ext cx="1987551" cy="287338"/>
          </a:xfrm>
          <a:prstGeom prst="rect">
            <a:avLst/>
          </a:prstGeom>
        </p:spPr>
        <p:style>
          <a:lnRef idx="1">
            <a:schemeClr val="accent6"/>
          </a:lnRef>
          <a:fillRef idx="2">
            <a:schemeClr val="accent6"/>
          </a:fillRef>
          <a:effectRef idx="1">
            <a:schemeClr val="accent6"/>
          </a:effectRef>
          <a:fontRef idx="minor">
            <a:schemeClr val="dk1"/>
          </a:fontRef>
        </p:style>
        <p:txBody>
          <a:bodyPr wrap="none"/>
          <a:lstStyle/>
          <a:p>
            <a:pPr eaLnBrk="1" fontAlgn="ctr" hangingPunct="1">
              <a:spcBef>
                <a:spcPts val="0"/>
              </a:spcBef>
              <a:spcAft>
                <a:spcPts val="0"/>
              </a:spcAft>
              <a:defRPr/>
            </a:pPr>
            <a:r>
              <a:rPr kumimoji="1" lang="zh-TW" altLang="en-US" sz="1400" dirty="0">
                <a:latin typeface="HGPｺﾞｼｯｸM" pitchFamily="50" charset="-128"/>
                <a:ea typeface="HGPｺﾞｼｯｸM" pitchFamily="50" charset="-128"/>
              </a:rPr>
              <a:t>機能情報関連図（</a:t>
            </a:r>
            <a:r>
              <a:rPr kumimoji="1" lang="en-US" altLang="zh-TW" sz="1400" dirty="0">
                <a:latin typeface="HGPｺﾞｼｯｸM" pitchFamily="50" charset="-128"/>
                <a:ea typeface="HGPｺﾞｼｯｸM" pitchFamily="50" charset="-128"/>
              </a:rPr>
              <a:t>DFD</a:t>
            </a:r>
            <a:r>
              <a:rPr kumimoji="1" lang="zh-TW" altLang="en-US" sz="1400" dirty="0">
                <a:latin typeface="HGPｺﾞｼｯｸM" pitchFamily="50" charset="-128"/>
                <a:ea typeface="HGPｺﾞｼｯｸM" pitchFamily="50" charset="-128"/>
              </a:rPr>
              <a:t>）</a:t>
            </a:r>
            <a:endParaRPr lang="zh-TW" altLang="en-US" sz="1400" dirty="0">
              <a:latin typeface="HGPｺﾞｼｯｸM" pitchFamily="50" charset="-128"/>
              <a:ea typeface="HGPｺﾞｼｯｸM" pitchFamily="50" charset="-128"/>
            </a:endParaRPr>
          </a:p>
        </p:txBody>
      </p:sp>
      <p:sp>
        <p:nvSpPr>
          <p:cNvPr id="57" name="テキスト ボックス 56"/>
          <p:cNvSpPr txBox="1"/>
          <p:nvPr/>
        </p:nvSpPr>
        <p:spPr>
          <a:xfrm>
            <a:off x="6348414" y="3429000"/>
            <a:ext cx="2420937" cy="287338"/>
          </a:xfrm>
          <a:prstGeom prst="rect">
            <a:avLst/>
          </a:prstGeom>
        </p:spPr>
        <p:style>
          <a:lnRef idx="1">
            <a:schemeClr val="accent6"/>
          </a:lnRef>
          <a:fillRef idx="2">
            <a:schemeClr val="accent6"/>
          </a:fillRef>
          <a:effectRef idx="1">
            <a:schemeClr val="accent6"/>
          </a:effectRef>
          <a:fontRef idx="minor">
            <a:schemeClr val="dk1"/>
          </a:fontRef>
        </p:style>
        <p:txBody>
          <a:bodyPr wrap="none"/>
          <a:lstStyle/>
          <a:p>
            <a:pPr eaLnBrk="1" fontAlgn="ctr" hangingPunct="1">
              <a:spcBef>
                <a:spcPts val="0"/>
              </a:spcBef>
              <a:spcAft>
                <a:spcPts val="0"/>
              </a:spcAft>
              <a:defRPr/>
            </a:pPr>
            <a:r>
              <a:rPr kumimoji="1" lang="ja-JP" altLang="en-US" sz="1400" dirty="0">
                <a:latin typeface="HGPｺﾞｼｯｸM" pitchFamily="50" charset="-128"/>
                <a:ea typeface="HGPｺﾞｼｯｸM" pitchFamily="50" charset="-128"/>
              </a:rPr>
              <a:t>業務流れ図（</a:t>
            </a:r>
            <a:r>
              <a:rPr kumimoji="1" lang="en-US" altLang="ja-JP" sz="1400" dirty="0">
                <a:latin typeface="HGPｺﾞｼｯｸM" pitchFamily="50" charset="-128"/>
                <a:ea typeface="HGPｺﾞｼｯｸM" pitchFamily="50" charset="-128"/>
              </a:rPr>
              <a:t>WFA</a:t>
            </a:r>
            <a:r>
              <a:rPr kumimoji="1" lang="ja-JP" altLang="en-US" sz="1400" dirty="0">
                <a:latin typeface="HGPｺﾞｼｯｸM" pitchFamily="50" charset="-128"/>
                <a:ea typeface="HGPｺﾞｼｯｸM" pitchFamily="50" charset="-128"/>
              </a:rPr>
              <a:t>）</a:t>
            </a:r>
            <a:endParaRPr lang="zh-TW" altLang="en-US" sz="1400" dirty="0">
              <a:latin typeface="HGPｺﾞｼｯｸM" pitchFamily="50" charset="-128"/>
              <a:ea typeface="HGPｺﾞｼｯｸM" pitchFamily="50" charset="-128"/>
            </a:endParaRPr>
          </a:p>
        </p:txBody>
      </p:sp>
      <p:cxnSp>
        <p:nvCxnSpPr>
          <p:cNvPr id="11287" name="直線矢印コネクタ 58"/>
          <p:cNvCxnSpPr>
            <a:cxnSpLocks noChangeShapeType="1"/>
            <a:stCxn id="5" idx="2"/>
            <a:endCxn id="55" idx="0"/>
          </p:cNvCxnSpPr>
          <p:nvPr/>
        </p:nvCxnSpPr>
        <p:spPr bwMode="auto">
          <a:xfrm>
            <a:off x="2900363" y="2852738"/>
            <a:ext cx="0" cy="576262"/>
          </a:xfrm>
          <a:prstGeom prst="straightConnector1">
            <a:avLst/>
          </a:prstGeom>
          <a:noFill/>
          <a:ln w="9525" algn="ctr">
            <a:solidFill>
              <a:schemeClr val="tx1"/>
            </a:solidFill>
            <a:round/>
            <a:headEnd/>
            <a:tailEnd type="arrow" w="med" len="med"/>
          </a:ln>
          <a:effectLst>
            <a:prstShdw prst="shdw17" dist="17961" dir="2700000">
              <a:schemeClr val="bg2"/>
            </a:prstShdw>
          </a:effectLst>
        </p:spPr>
      </p:cxnSp>
      <p:cxnSp>
        <p:nvCxnSpPr>
          <p:cNvPr id="11288" name="直線矢印コネクタ 60"/>
          <p:cNvCxnSpPr>
            <a:cxnSpLocks noChangeShapeType="1"/>
            <a:stCxn id="14" idx="2"/>
            <a:endCxn id="56" idx="0"/>
          </p:cNvCxnSpPr>
          <p:nvPr/>
        </p:nvCxnSpPr>
        <p:spPr bwMode="auto">
          <a:xfrm>
            <a:off x="5038725" y="2852738"/>
            <a:ext cx="0" cy="576262"/>
          </a:xfrm>
          <a:prstGeom prst="straightConnector1">
            <a:avLst/>
          </a:prstGeom>
          <a:noFill/>
          <a:ln w="9525" algn="ctr">
            <a:solidFill>
              <a:schemeClr val="tx1"/>
            </a:solidFill>
            <a:round/>
            <a:headEnd/>
            <a:tailEnd type="arrow" w="med" len="med"/>
          </a:ln>
          <a:effectLst>
            <a:prstShdw prst="shdw17" dist="17961" dir="2700000">
              <a:schemeClr val="bg2"/>
            </a:prstShdw>
          </a:effectLst>
        </p:spPr>
      </p:cxnSp>
      <p:cxnSp>
        <p:nvCxnSpPr>
          <p:cNvPr id="11289" name="直線矢印コネクタ 62"/>
          <p:cNvCxnSpPr>
            <a:cxnSpLocks noChangeShapeType="1"/>
            <a:stCxn id="25" idx="2"/>
            <a:endCxn id="57" idx="0"/>
          </p:cNvCxnSpPr>
          <p:nvPr/>
        </p:nvCxnSpPr>
        <p:spPr bwMode="auto">
          <a:xfrm>
            <a:off x="7559676" y="2852738"/>
            <a:ext cx="0" cy="576262"/>
          </a:xfrm>
          <a:prstGeom prst="straightConnector1">
            <a:avLst/>
          </a:prstGeom>
          <a:noFill/>
          <a:ln w="9525" algn="ctr">
            <a:solidFill>
              <a:schemeClr val="tx1"/>
            </a:solidFill>
            <a:round/>
            <a:headEnd/>
            <a:tailEnd type="arrow" w="med" len="med"/>
          </a:ln>
          <a:effectLst>
            <a:prstShdw prst="shdw17" dist="17961" dir="2700000">
              <a:schemeClr val="bg2"/>
            </a:prstShdw>
          </a:effectLst>
        </p:spPr>
      </p:cxnSp>
      <p:sp>
        <p:nvSpPr>
          <p:cNvPr id="54" name="角丸四角形 53"/>
          <p:cNvSpPr/>
          <p:nvPr/>
        </p:nvSpPr>
        <p:spPr bwMode="auto">
          <a:xfrm>
            <a:off x="2073276" y="2933702"/>
            <a:ext cx="6696075" cy="358775"/>
          </a:xfrm>
          <a:prstGeom prst="roundRect">
            <a:avLst/>
          </a:prstGeom>
          <a:solidFill>
            <a:schemeClr val="bg1"/>
          </a:solidFill>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a:lstStyle/>
          <a:p>
            <a:pPr>
              <a:defRPr/>
            </a:pPr>
            <a:endParaRPr lang="ja-JP" altLang="en-US">
              <a:solidFill>
                <a:schemeClr val="tx1"/>
              </a:solidFill>
              <a:latin typeface="HGPｺﾞｼｯｸM" pitchFamily="50" charset="-128"/>
              <a:ea typeface="HGPｺﾞｼｯｸM" pitchFamily="50" charset="-128"/>
            </a:endParaRPr>
          </a:p>
        </p:txBody>
      </p:sp>
      <p:sp>
        <p:nvSpPr>
          <p:cNvPr id="52" name="テキスト ボックス 51"/>
          <p:cNvSpPr txBox="1"/>
          <p:nvPr/>
        </p:nvSpPr>
        <p:spPr>
          <a:xfrm>
            <a:off x="2865439" y="2913063"/>
            <a:ext cx="4818307" cy="400110"/>
          </a:xfrm>
          <a:prstGeom prst="rect">
            <a:avLst/>
          </a:prstGeom>
          <a:noFill/>
        </p:spPr>
        <p:txBody>
          <a:bodyPr wrap="none">
            <a:spAutoFit/>
          </a:bodyPr>
          <a:lstStyle/>
          <a:p>
            <a:pPr>
              <a:defRPr/>
            </a:pPr>
            <a:r>
              <a:rPr kumimoji="1" lang="ja-JP" altLang="en-US" sz="2000" b="1" dirty="0">
                <a:solidFill>
                  <a:srgbClr val="FF0000"/>
                </a:solidFill>
                <a:effectLst>
                  <a:outerShdw blurRad="38100" dist="38100" dir="2700000" algn="tl">
                    <a:srgbClr val="000000">
                      <a:alpha val="43137"/>
                    </a:srgbClr>
                  </a:outerShdw>
                </a:effectLst>
                <a:latin typeface="HGPｺﾞｼｯｸM" pitchFamily="50" charset="-128"/>
                <a:ea typeface="HGPｺﾞｼｯｸM" pitchFamily="50" charset="-128"/>
              </a:rPr>
              <a:t>業務分析</a:t>
            </a:r>
            <a:r>
              <a:rPr kumimoji="1" lang="ja-JP" altLang="en-US" sz="1400" dirty="0">
                <a:effectLst>
                  <a:outerShdw blurRad="38100" dist="38100" dir="2700000" algn="tl">
                    <a:srgbClr val="000000">
                      <a:alpha val="43137"/>
                    </a:srgbClr>
                  </a:outerShdw>
                </a:effectLst>
                <a:latin typeface="HGPｺﾞｼｯｸM" pitchFamily="50" charset="-128"/>
                <a:ea typeface="HGPｺﾞｼｯｸM" pitchFamily="50" charset="-128"/>
              </a:rPr>
              <a:t>　　　現状体系（</a:t>
            </a:r>
            <a:r>
              <a:rPr kumimoji="1" lang="en-US" altLang="ja-JP" sz="1400" dirty="0">
                <a:effectLst>
                  <a:outerShdw blurRad="38100" dist="38100" dir="2700000" algn="tl">
                    <a:srgbClr val="000000">
                      <a:alpha val="43137"/>
                    </a:srgbClr>
                  </a:outerShdw>
                </a:effectLst>
                <a:latin typeface="HGPｺﾞｼｯｸM" pitchFamily="50" charset="-128"/>
                <a:ea typeface="HGPｺﾞｼｯｸM" pitchFamily="50" charset="-128"/>
              </a:rPr>
              <a:t>As Is</a:t>
            </a:r>
            <a:r>
              <a:rPr kumimoji="1" lang="ja-JP" altLang="en-US" sz="1400" dirty="0">
                <a:effectLst>
                  <a:outerShdw blurRad="38100" dist="38100" dir="2700000" algn="tl">
                    <a:srgbClr val="000000">
                      <a:alpha val="43137"/>
                    </a:srgbClr>
                  </a:outerShdw>
                </a:effectLst>
                <a:latin typeface="HGPｺﾞｼｯｸM" pitchFamily="50" charset="-128"/>
                <a:ea typeface="HGPｺﾞｼｯｸM" pitchFamily="50" charset="-128"/>
              </a:rPr>
              <a:t>）　　　　将来体系（</a:t>
            </a:r>
            <a:r>
              <a:rPr kumimoji="1" lang="en-US" altLang="ja-JP" sz="1400" dirty="0">
                <a:effectLst>
                  <a:outerShdw blurRad="38100" dist="38100" dir="2700000" algn="tl">
                    <a:srgbClr val="000000">
                      <a:alpha val="43137"/>
                    </a:srgbClr>
                  </a:outerShdw>
                </a:effectLst>
                <a:latin typeface="HGPｺﾞｼｯｸM" pitchFamily="50" charset="-128"/>
                <a:ea typeface="HGPｺﾞｼｯｸM" pitchFamily="50" charset="-128"/>
              </a:rPr>
              <a:t>To Be</a:t>
            </a:r>
            <a:r>
              <a:rPr kumimoji="1" lang="ja-JP" altLang="en-US" sz="1400" dirty="0">
                <a:effectLst>
                  <a:outerShdw blurRad="38100" dist="38100" dir="2700000" algn="tl">
                    <a:srgbClr val="000000">
                      <a:alpha val="43137"/>
                    </a:srgbClr>
                  </a:outerShdw>
                </a:effectLst>
                <a:latin typeface="HGPｺﾞｼｯｸM" pitchFamily="50" charset="-128"/>
                <a:ea typeface="HGPｺﾞｼｯｸM" pitchFamily="50" charset="-128"/>
              </a:rPr>
              <a:t>）　</a:t>
            </a:r>
          </a:p>
        </p:txBody>
      </p:sp>
      <p:sp>
        <p:nvSpPr>
          <p:cNvPr id="53" name="右矢印 52"/>
          <p:cNvSpPr/>
          <p:nvPr/>
        </p:nvSpPr>
        <p:spPr bwMode="auto">
          <a:xfrm>
            <a:off x="5718175" y="3005138"/>
            <a:ext cx="287338" cy="247650"/>
          </a:xfrm>
          <a:prstGeom prst="rightArrow">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a:solidFill>
                <a:schemeClr val="tx1"/>
              </a:solidFill>
              <a:latin typeface="HGPｺﾞｼｯｸM" pitchFamily="50" charset="-128"/>
              <a:ea typeface="HGPｺﾞｼｯｸM" pitchFamily="50" charset="-128"/>
            </a:endParaRPr>
          </a:p>
        </p:txBody>
      </p:sp>
      <p:sp>
        <p:nvSpPr>
          <p:cNvPr id="64" name="テキスト ボックス 63"/>
          <p:cNvSpPr txBox="1"/>
          <p:nvPr/>
        </p:nvSpPr>
        <p:spPr>
          <a:xfrm rot="19367616">
            <a:off x="1838507" y="3408171"/>
            <a:ext cx="455253" cy="138499"/>
          </a:xfrm>
          <a:prstGeom prst="rect">
            <a:avLst/>
          </a:prstGeom>
          <a:solidFill>
            <a:schemeClr val="accent1">
              <a:lumMod val="60000"/>
              <a:lumOff val="40000"/>
            </a:schemeClr>
          </a:solidFill>
        </p:spPr>
        <p:txBody>
          <a:bodyPr wrap="none" lIns="0" tIns="0" rIns="0" bIns="0">
            <a:spAutoFit/>
          </a:bodyPr>
          <a:lstStyle/>
          <a:p>
            <a:pPr>
              <a:defRPr/>
            </a:pPr>
            <a:r>
              <a:rPr kumimoji="1" lang="en-US" altLang="ja-JP" sz="900" dirty="0">
                <a:latin typeface="HGPｺﾞｼｯｸM" pitchFamily="50" charset="-128"/>
                <a:ea typeface="HGPｺﾞｼｯｸM" pitchFamily="50" charset="-128"/>
              </a:rPr>
              <a:t>To Be </a:t>
            </a:r>
            <a:r>
              <a:rPr kumimoji="1" lang="ja-JP" altLang="en-US" sz="900" dirty="0">
                <a:latin typeface="HGPｺﾞｼｯｸM" pitchFamily="50" charset="-128"/>
                <a:ea typeface="HGPｺﾞｼｯｸM" pitchFamily="50" charset="-128"/>
              </a:rPr>
              <a:t>版</a:t>
            </a:r>
          </a:p>
        </p:txBody>
      </p:sp>
      <p:sp>
        <p:nvSpPr>
          <p:cNvPr id="65" name="テキスト ボックス 64"/>
          <p:cNvSpPr txBox="1"/>
          <p:nvPr/>
        </p:nvSpPr>
        <p:spPr>
          <a:xfrm rot="19367616">
            <a:off x="3795893" y="3408171"/>
            <a:ext cx="455253" cy="138499"/>
          </a:xfrm>
          <a:prstGeom prst="rect">
            <a:avLst/>
          </a:prstGeom>
          <a:solidFill>
            <a:schemeClr val="accent1">
              <a:lumMod val="60000"/>
              <a:lumOff val="40000"/>
            </a:schemeClr>
          </a:solidFill>
        </p:spPr>
        <p:txBody>
          <a:bodyPr wrap="none" lIns="0" tIns="0" rIns="0" bIns="0">
            <a:spAutoFit/>
          </a:bodyPr>
          <a:lstStyle/>
          <a:p>
            <a:pPr>
              <a:defRPr/>
            </a:pPr>
            <a:r>
              <a:rPr kumimoji="1" lang="en-US" altLang="ja-JP" sz="900" dirty="0">
                <a:latin typeface="HGPｺﾞｼｯｸM" pitchFamily="50" charset="-128"/>
                <a:ea typeface="HGPｺﾞｼｯｸM" pitchFamily="50" charset="-128"/>
              </a:rPr>
              <a:t>To Be </a:t>
            </a:r>
            <a:r>
              <a:rPr kumimoji="1" lang="ja-JP" altLang="en-US" sz="900" dirty="0">
                <a:latin typeface="HGPｺﾞｼｯｸM" pitchFamily="50" charset="-128"/>
                <a:ea typeface="HGPｺﾞｼｯｸM" pitchFamily="50" charset="-128"/>
              </a:rPr>
              <a:t>版</a:t>
            </a:r>
          </a:p>
        </p:txBody>
      </p:sp>
      <p:sp>
        <p:nvSpPr>
          <p:cNvPr id="66" name="テキスト ボックス 65"/>
          <p:cNvSpPr txBox="1"/>
          <p:nvPr/>
        </p:nvSpPr>
        <p:spPr>
          <a:xfrm rot="19367616">
            <a:off x="6100944" y="3408171"/>
            <a:ext cx="455253" cy="138499"/>
          </a:xfrm>
          <a:prstGeom prst="rect">
            <a:avLst/>
          </a:prstGeom>
          <a:solidFill>
            <a:schemeClr val="accent1">
              <a:lumMod val="60000"/>
              <a:lumOff val="40000"/>
            </a:schemeClr>
          </a:solidFill>
        </p:spPr>
        <p:txBody>
          <a:bodyPr wrap="none" lIns="0" tIns="0" rIns="0" bIns="0">
            <a:spAutoFit/>
          </a:bodyPr>
          <a:lstStyle/>
          <a:p>
            <a:pPr>
              <a:defRPr/>
            </a:pPr>
            <a:r>
              <a:rPr kumimoji="1" lang="en-US" altLang="ja-JP" sz="900" dirty="0">
                <a:latin typeface="HGPｺﾞｼｯｸM" pitchFamily="50" charset="-128"/>
                <a:ea typeface="HGPｺﾞｼｯｸM" pitchFamily="50" charset="-128"/>
              </a:rPr>
              <a:t>To Be </a:t>
            </a:r>
            <a:r>
              <a:rPr kumimoji="1" lang="ja-JP" altLang="en-US" sz="900" dirty="0">
                <a:latin typeface="HGPｺﾞｼｯｸM" pitchFamily="50" charset="-128"/>
                <a:ea typeface="HGPｺﾞｼｯｸM" pitchFamily="50" charset="-128"/>
              </a:rPr>
              <a:t>版</a:t>
            </a:r>
          </a:p>
        </p:txBody>
      </p:sp>
      <p:sp>
        <p:nvSpPr>
          <p:cNvPr id="69" name="テキスト ボックス 68"/>
          <p:cNvSpPr txBox="1"/>
          <p:nvPr/>
        </p:nvSpPr>
        <p:spPr>
          <a:xfrm>
            <a:off x="1712914" y="5013325"/>
            <a:ext cx="1944687" cy="287338"/>
          </a:xfrm>
          <a:prstGeom prst="rect">
            <a:avLst/>
          </a:prstGeom>
        </p:spPr>
        <p:style>
          <a:lnRef idx="1">
            <a:schemeClr val="accent5"/>
          </a:lnRef>
          <a:fillRef idx="2">
            <a:schemeClr val="accent5"/>
          </a:fillRef>
          <a:effectRef idx="1">
            <a:schemeClr val="accent5"/>
          </a:effectRef>
          <a:fontRef idx="minor">
            <a:schemeClr val="dk1"/>
          </a:fontRef>
        </p:style>
        <p:txBody>
          <a:bodyPr wrap="none"/>
          <a:lstStyle/>
          <a:p>
            <a:pPr>
              <a:defRPr/>
            </a:pPr>
            <a:r>
              <a:rPr lang="zh-TW" altLang="en-US" sz="1400" dirty="0">
                <a:latin typeface="HGPｺﾞｼｯｸM" pitchFamily="50" charset="-128"/>
                <a:ea typeface="HGPｺﾞｼｯｸM" pitchFamily="50" charset="-128"/>
              </a:rPr>
              <a:t>実体関連図（</a:t>
            </a:r>
            <a:r>
              <a:rPr lang="en-US" altLang="zh-TW" sz="1400" dirty="0">
                <a:latin typeface="HGPｺﾞｼｯｸM" pitchFamily="50" charset="-128"/>
                <a:ea typeface="HGPｺﾞｼｯｸM" pitchFamily="50" charset="-128"/>
              </a:rPr>
              <a:t>ERD</a:t>
            </a:r>
            <a:r>
              <a:rPr lang="zh-TW" altLang="en-US" sz="1400" dirty="0">
                <a:latin typeface="HGPｺﾞｼｯｸM" pitchFamily="50" charset="-128"/>
                <a:ea typeface="HGPｺﾞｼｯｸM" pitchFamily="50" charset="-128"/>
              </a:rPr>
              <a:t>）</a:t>
            </a:r>
            <a:endParaRPr lang="ja-JP" altLang="en-US" sz="1400" dirty="0">
              <a:latin typeface="HGPｺﾞｼｯｸM" pitchFamily="50" charset="-128"/>
              <a:ea typeface="HGPｺﾞｼｯｸM" pitchFamily="50" charset="-128"/>
            </a:endParaRPr>
          </a:p>
        </p:txBody>
      </p:sp>
      <p:cxnSp>
        <p:nvCxnSpPr>
          <p:cNvPr id="11297" name="図形 47"/>
          <p:cNvCxnSpPr>
            <a:cxnSpLocks noChangeShapeType="1"/>
            <a:stCxn id="11301" idx="2"/>
            <a:endCxn id="69" idx="1"/>
          </p:cNvCxnSpPr>
          <p:nvPr/>
        </p:nvCxnSpPr>
        <p:spPr bwMode="auto">
          <a:xfrm rot="16200000" flipH="1">
            <a:off x="1298576" y="4743451"/>
            <a:ext cx="504825" cy="323850"/>
          </a:xfrm>
          <a:prstGeom prst="bentConnector2">
            <a:avLst/>
          </a:prstGeom>
          <a:noFill/>
          <a:ln w="9525" algn="ctr">
            <a:solidFill>
              <a:schemeClr val="tx1"/>
            </a:solidFill>
            <a:round/>
            <a:headEnd/>
            <a:tailEnd type="arrow" w="med" len="med"/>
          </a:ln>
          <a:effectLst>
            <a:prstShdw prst="shdw17" dist="17961" dir="2700000">
              <a:schemeClr val="bg2"/>
            </a:prstShdw>
          </a:effectLst>
        </p:spPr>
      </p:cxnSp>
      <p:sp>
        <p:nvSpPr>
          <p:cNvPr id="11298" name="正方形/長方形 72"/>
          <p:cNvSpPr>
            <a:spLocks noChangeArrowheads="1"/>
          </p:cNvSpPr>
          <p:nvPr/>
        </p:nvSpPr>
        <p:spPr bwMode="auto">
          <a:xfrm>
            <a:off x="1568450" y="4652963"/>
            <a:ext cx="2089150" cy="400110"/>
          </a:xfrm>
          <a:prstGeom prst="rect">
            <a:avLst/>
          </a:prstGeom>
          <a:noFill/>
          <a:ln w="9525">
            <a:noFill/>
            <a:miter lim="800000"/>
            <a:headEnd/>
            <a:tailEnd/>
          </a:ln>
        </p:spPr>
        <p:txBody>
          <a:bodyPr>
            <a:spAutoFit/>
          </a:bodyPr>
          <a:lstStyle/>
          <a:p>
            <a:r>
              <a:rPr lang="en-US" altLang="ja-JP" sz="1000">
                <a:latin typeface="HGPｺﾞｼｯｸM" pitchFamily="50" charset="-128"/>
                <a:ea typeface="HGPｺﾞｼｯｸM" pitchFamily="50" charset="-128"/>
              </a:rPr>
              <a:t>UML</a:t>
            </a:r>
            <a:r>
              <a:rPr lang="ja-JP" altLang="en-US" sz="1000">
                <a:latin typeface="HGPｺﾞｼｯｸM" pitchFamily="50" charset="-128"/>
                <a:ea typeface="HGPｺﾞｼｯｸM" pitchFamily="50" charset="-128"/>
              </a:rPr>
              <a:t>クラス図を、システム実装を意識したデータ構造モデルに変換</a:t>
            </a:r>
          </a:p>
        </p:txBody>
      </p:sp>
      <p:sp>
        <p:nvSpPr>
          <p:cNvPr id="11299" name="正方形/長方形 75"/>
          <p:cNvSpPr>
            <a:spLocks noChangeArrowheads="1"/>
          </p:cNvSpPr>
          <p:nvPr/>
        </p:nvSpPr>
        <p:spPr bwMode="auto">
          <a:xfrm>
            <a:off x="4089400" y="3429000"/>
            <a:ext cx="215900" cy="287338"/>
          </a:xfrm>
          <a:prstGeom prst="rect">
            <a:avLst/>
          </a:prstGeom>
          <a:noFill/>
          <a:ln w="9525" algn="ctr">
            <a:noFill/>
            <a:round/>
            <a:headEnd/>
            <a:tailEnd/>
          </a:ln>
          <a:effectLst>
            <a:prstShdw prst="shdw17" dist="17961" dir="2700000">
              <a:schemeClr val="bg2"/>
            </a:prstShdw>
          </a:effectLst>
        </p:spPr>
        <p:txBody>
          <a:bodyPr/>
          <a:lstStyle/>
          <a:p>
            <a:endParaRPr lang="ja-JP" altLang="en-US">
              <a:latin typeface="HGPｺﾞｼｯｸM" pitchFamily="50" charset="-128"/>
              <a:ea typeface="HGPｺﾞｼｯｸM" pitchFamily="50" charset="-128"/>
            </a:endParaRPr>
          </a:p>
        </p:txBody>
      </p:sp>
      <p:sp>
        <p:nvSpPr>
          <p:cNvPr id="11300" name="角丸四角形 78"/>
          <p:cNvSpPr>
            <a:spLocks noChangeArrowheads="1"/>
          </p:cNvSpPr>
          <p:nvPr/>
        </p:nvSpPr>
        <p:spPr bwMode="auto">
          <a:xfrm>
            <a:off x="920751" y="1773240"/>
            <a:ext cx="7993063" cy="2016125"/>
          </a:xfrm>
          <a:prstGeom prst="roundRect">
            <a:avLst>
              <a:gd name="adj" fmla="val 7273"/>
            </a:avLst>
          </a:prstGeom>
          <a:noFill/>
          <a:ln w="9525" algn="ctr">
            <a:solidFill>
              <a:srgbClr val="FF0000"/>
            </a:solidFill>
            <a:round/>
            <a:headEnd/>
            <a:tailEnd/>
          </a:ln>
          <a:effectLst>
            <a:prstShdw prst="shdw17" dist="17961" dir="2700000">
              <a:schemeClr val="bg2"/>
            </a:prstShdw>
          </a:effectLst>
        </p:spPr>
        <p:txBody>
          <a:bodyPr/>
          <a:lstStyle/>
          <a:p>
            <a:endParaRPr lang="ja-JP" altLang="en-US">
              <a:latin typeface="HGPｺﾞｼｯｸM" pitchFamily="50" charset="-128"/>
              <a:ea typeface="HGPｺﾞｼｯｸM" pitchFamily="50" charset="-128"/>
            </a:endParaRPr>
          </a:p>
        </p:txBody>
      </p:sp>
      <p:sp>
        <p:nvSpPr>
          <p:cNvPr id="11301" name="正方形/長方形 79"/>
          <p:cNvSpPr>
            <a:spLocks noChangeArrowheads="1"/>
          </p:cNvSpPr>
          <p:nvPr/>
        </p:nvSpPr>
        <p:spPr bwMode="auto">
          <a:xfrm>
            <a:off x="1281113" y="4365625"/>
            <a:ext cx="215900" cy="287338"/>
          </a:xfrm>
          <a:prstGeom prst="rect">
            <a:avLst/>
          </a:prstGeom>
          <a:noFill/>
          <a:ln w="9525" algn="ctr">
            <a:noFill/>
            <a:round/>
            <a:headEnd/>
            <a:tailEnd/>
          </a:ln>
          <a:effectLst>
            <a:prstShdw prst="shdw17" dist="17961" dir="2700000">
              <a:schemeClr val="bg2"/>
            </a:prstShdw>
          </a:effectLst>
        </p:spPr>
        <p:txBody>
          <a:bodyPr/>
          <a:lstStyle/>
          <a:p>
            <a:endParaRPr lang="ja-JP" altLang="en-US">
              <a:latin typeface="HGPｺﾞｼｯｸM" pitchFamily="50" charset="-128"/>
              <a:ea typeface="HGPｺﾞｼｯｸM" pitchFamily="50" charset="-128"/>
            </a:endParaRPr>
          </a:p>
        </p:txBody>
      </p:sp>
      <p:sp>
        <p:nvSpPr>
          <p:cNvPr id="11302" name="正方形/長方形 81"/>
          <p:cNvSpPr>
            <a:spLocks noChangeArrowheads="1"/>
          </p:cNvSpPr>
          <p:nvPr/>
        </p:nvSpPr>
        <p:spPr bwMode="auto">
          <a:xfrm>
            <a:off x="1065213" y="4365625"/>
            <a:ext cx="215900" cy="287338"/>
          </a:xfrm>
          <a:prstGeom prst="rect">
            <a:avLst/>
          </a:prstGeom>
          <a:noFill/>
          <a:ln w="9525" algn="ctr">
            <a:noFill/>
            <a:round/>
            <a:headEnd/>
            <a:tailEnd/>
          </a:ln>
          <a:effectLst>
            <a:prstShdw prst="shdw17" dist="17961" dir="2700000">
              <a:schemeClr val="bg2"/>
            </a:prstShdw>
          </a:effectLst>
        </p:spPr>
        <p:txBody>
          <a:bodyPr/>
          <a:lstStyle/>
          <a:p>
            <a:endParaRPr lang="ja-JP" altLang="en-US">
              <a:latin typeface="HGPｺﾞｼｯｸM" pitchFamily="50" charset="-128"/>
              <a:ea typeface="HGPｺﾞｼｯｸM" pitchFamily="50" charset="-128"/>
            </a:endParaRPr>
          </a:p>
        </p:txBody>
      </p:sp>
      <p:sp>
        <p:nvSpPr>
          <p:cNvPr id="83" name="テキスト ボックス 82"/>
          <p:cNvSpPr txBox="1"/>
          <p:nvPr/>
        </p:nvSpPr>
        <p:spPr>
          <a:xfrm>
            <a:off x="1712914" y="5661027"/>
            <a:ext cx="1944687" cy="288925"/>
          </a:xfrm>
          <a:prstGeom prst="rect">
            <a:avLst/>
          </a:prstGeom>
        </p:spPr>
        <p:style>
          <a:lnRef idx="1">
            <a:schemeClr val="accent5"/>
          </a:lnRef>
          <a:fillRef idx="2">
            <a:schemeClr val="accent5"/>
          </a:fillRef>
          <a:effectRef idx="1">
            <a:schemeClr val="accent5"/>
          </a:effectRef>
          <a:fontRef idx="minor">
            <a:schemeClr val="dk1"/>
          </a:fontRef>
        </p:style>
        <p:txBody>
          <a:bodyPr wrap="none"/>
          <a:lstStyle/>
          <a:p>
            <a:pPr>
              <a:defRPr/>
            </a:pPr>
            <a:r>
              <a:rPr lang="ja-JP" altLang="en-US" sz="1400" dirty="0">
                <a:latin typeface="HGPｺﾞｼｯｸM" pitchFamily="50" charset="-128"/>
                <a:ea typeface="HGPｺﾞｼｯｸM" pitchFamily="50" charset="-128"/>
              </a:rPr>
              <a:t>データ定義表</a:t>
            </a:r>
          </a:p>
        </p:txBody>
      </p:sp>
      <p:sp>
        <p:nvSpPr>
          <p:cNvPr id="11304" name="正方形/長方形 83"/>
          <p:cNvSpPr>
            <a:spLocks noChangeArrowheads="1"/>
          </p:cNvSpPr>
          <p:nvPr/>
        </p:nvSpPr>
        <p:spPr bwMode="auto">
          <a:xfrm>
            <a:off x="1568451" y="5300663"/>
            <a:ext cx="1655763" cy="400050"/>
          </a:xfrm>
          <a:prstGeom prst="rect">
            <a:avLst/>
          </a:prstGeom>
          <a:noFill/>
          <a:ln w="9525">
            <a:noFill/>
            <a:miter lim="800000"/>
            <a:headEnd/>
            <a:tailEnd/>
          </a:ln>
        </p:spPr>
        <p:txBody>
          <a:bodyPr>
            <a:spAutoFit/>
          </a:bodyPr>
          <a:lstStyle/>
          <a:p>
            <a:r>
              <a:rPr lang="ja-JP" altLang="en-US" sz="1000">
                <a:latin typeface="HGPｺﾞｼｯｸM" pitchFamily="50" charset="-128"/>
                <a:ea typeface="HGPｺﾞｼｯｸM" pitchFamily="50" charset="-128"/>
              </a:rPr>
              <a:t>個々のデータ属性、定義を一覧にして整理</a:t>
            </a:r>
          </a:p>
        </p:txBody>
      </p:sp>
      <p:cxnSp>
        <p:nvCxnSpPr>
          <p:cNvPr id="11305" name="図形 47"/>
          <p:cNvCxnSpPr>
            <a:cxnSpLocks noChangeShapeType="1"/>
            <a:stCxn id="11302" idx="2"/>
            <a:endCxn id="83" idx="1"/>
          </p:cNvCxnSpPr>
          <p:nvPr/>
        </p:nvCxnSpPr>
        <p:spPr bwMode="auto">
          <a:xfrm rot="16200000" flipH="1">
            <a:off x="866777" y="4959352"/>
            <a:ext cx="1152525" cy="539750"/>
          </a:xfrm>
          <a:prstGeom prst="bentConnector2">
            <a:avLst/>
          </a:prstGeom>
          <a:noFill/>
          <a:ln w="9525" algn="ctr">
            <a:solidFill>
              <a:schemeClr val="tx1"/>
            </a:solidFill>
            <a:round/>
            <a:headEnd/>
            <a:tailEnd type="arrow" w="med" len="med"/>
          </a:ln>
          <a:effectLst>
            <a:prstShdw prst="shdw17" dist="17961" dir="2700000">
              <a:schemeClr val="bg2"/>
            </a:prstShdw>
          </a:effectLst>
        </p:spPr>
      </p:cxnSp>
      <p:sp>
        <p:nvSpPr>
          <p:cNvPr id="11306" name="右中かっこ 92"/>
          <p:cNvSpPr>
            <a:spLocks/>
          </p:cNvSpPr>
          <p:nvPr/>
        </p:nvSpPr>
        <p:spPr bwMode="auto">
          <a:xfrm>
            <a:off x="3729038" y="4365627"/>
            <a:ext cx="144463" cy="1584325"/>
          </a:xfrm>
          <a:prstGeom prst="rightBrace">
            <a:avLst>
              <a:gd name="adj1" fmla="val 8327"/>
              <a:gd name="adj2" fmla="val 29194"/>
            </a:avLst>
          </a:prstGeom>
          <a:noFill/>
          <a:ln w="9525" algn="ctr">
            <a:solidFill>
              <a:schemeClr val="tx1"/>
            </a:solidFill>
            <a:round/>
            <a:headEnd/>
            <a:tailEnd/>
          </a:ln>
          <a:effectLst>
            <a:prstShdw prst="shdw17" dist="17961" dir="2700000">
              <a:schemeClr val="bg2"/>
            </a:prstShdw>
          </a:effectLst>
        </p:spPr>
        <p:txBody>
          <a:bodyPr/>
          <a:lstStyle/>
          <a:p>
            <a:endParaRPr lang="ja-JP" altLang="en-US">
              <a:latin typeface="HGPｺﾞｼｯｸM" pitchFamily="50" charset="-128"/>
              <a:ea typeface="HGPｺﾞｼｯｸM" pitchFamily="50" charset="-128"/>
            </a:endParaRPr>
          </a:p>
        </p:txBody>
      </p:sp>
      <p:sp>
        <p:nvSpPr>
          <p:cNvPr id="11307" name="正方形/長方形 93"/>
          <p:cNvSpPr>
            <a:spLocks noChangeArrowheads="1"/>
          </p:cNvSpPr>
          <p:nvPr/>
        </p:nvSpPr>
        <p:spPr bwMode="auto">
          <a:xfrm>
            <a:off x="3729038" y="4652963"/>
            <a:ext cx="144463" cy="360362"/>
          </a:xfrm>
          <a:prstGeom prst="rect">
            <a:avLst/>
          </a:prstGeom>
          <a:noFill/>
          <a:ln w="9525" algn="ctr">
            <a:noFill/>
            <a:round/>
            <a:headEnd/>
            <a:tailEnd/>
          </a:ln>
          <a:effectLst>
            <a:prstShdw prst="shdw17" dist="17961" dir="2700000">
              <a:schemeClr val="bg2"/>
            </a:prstShdw>
          </a:effectLst>
        </p:spPr>
        <p:txBody>
          <a:bodyPr/>
          <a:lstStyle/>
          <a:p>
            <a:endParaRPr lang="ja-JP" altLang="en-US">
              <a:latin typeface="HGPｺﾞｼｯｸM" pitchFamily="50" charset="-128"/>
              <a:ea typeface="HGPｺﾞｼｯｸM" pitchFamily="50" charset="-128"/>
            </a:endParaRPr>
          </a:p>
        </p:txBody>
      </p:sp>
      <p:sp>
        <p:nvSpPr>
          <p:cNvPr id="11308" name="右中かっこ 94"/>
          <p:cNvSpPr>
            <a:spLocks/>
          </p:cNvSpPr>
          <p:nvPr/>
        </p:nvSpPr>
        <p:spPr bwMode="auto">
          <a:xfrm rot="5400000">
            <a:off x="5349082" y="584995"/>
            <a:ext cx="144463" cy="6696075"/>
          </a:xfrm>
          <a:prstGeom prst="rightBrace">
            <a:avLst>
              <a:gd name="adj1" fmla="val 8369"/>
              <a:gd name="adj2" fmla="val 72565"/>
            </a:avLst>
          </a:prstGeom>
          <a:noFill/>
          <a:ln w="9525" algn="ctr">
            <a:solidFill>
              <a:schemeClr val="tx1"/>
            </a:solidFill>
            <a:round/>
            <a:headEnd/>
            <a:tailEnd/>
          </a:ln>
          <a:effectLst>
            <a:prstShdw prst="shdw17" dist="17961" dir="2700000">
              <a:schemeClr val="bg2"/>
            </a:prstShdw>
          </a:effectLst>
        </p:spPr>
        <p:txBody>
          <a:bodyPr/>
          <a:lstStyle/>
          <a:p>
            <a:endParaRPr lang="ja-JP" altLang="en-US">
              <a:latin typeface="HGPｺﾞｼｯｸM" pitchFamily="50" charset="-128"/>
              <a:ea typeface="HGPｺﾞｼｯｸM" pitchFamily="50" charset="-128"/>
            </a:endParaRPr>
          </a:p>
        </p:txBody>
      </p:sp>
      <p:sp>
        <p:nvSpPr>
          <p:cNvPr id="11309" name="正方形/長方形 95"/>
          <p:cNvSpPr>
            <a:spLocks noChangeArrowheads="1"/>
          </p:cNvSpPr>
          <p:nvPr/>
        </p:nvSpPr>
        <p:spPr bwMode="auto">
          <a:xfrm>
            <a:off x="3800475" y="3860802"/>
            <a:ext cx="215900" cy="144463"/>
          </a:xfrm>
          <a:prstGeom prst="rect">
            <a:avLst/>
          </a:prstGeom>
          <a:noFill/>
          <a:ln w="9525" algn="ctr">
            <a:noFill/>
            <a:round/>
            <a:headEnd/>
            <a:tailEnd/>
          </a:ln>
          <a:effectLst>
            <a:prstShdw prst="shdw17" dist="17961" dir="2700000">
              <a:schemeClr val="bg2"/>
            </a:prstShdw>
          </a:effectLst>
        </p:spPr>
        <p:txBody>
          <a:bodyPr/>
          <a:lstStyle/>
          <a:p>
            <a:endParaRPr lang="ja-JP" altLang="en-US">
              <a:latin typeface="HGPｺﾞｼｯｸM" pitchFamily="50" charset="-128"/>
              <a:ea typeface="HGPｺﾞｼｯｸM" pitchFamily="50" charset="-128"/>
            </a:endParaRPr>
          </a:p>
        </p:txBody>
      </p:sp>
      <p:sp>
        <p:nvSpPr>
          <p:cNvPr id="11310" name="正方形/長方形 98"/>
          <p:cNvSpPr>
            <a:spLocks noChangeArrowheads="1"/>
          </p:cNvSpPr>
          <p:nvPr/>
        </p:nvSpPr>
        <p:spPr bwMode="auto">
          <a:xfrm>
            <a:off x="4160838" y="4221165"/>
            <a:ext cx="215900" cy="503237"/>
          </a:xfrm>
          <a:prstGeom prst="rect">
            <a:avLst/>
          </a:prstGeom>
          <a:noFill/>
          <a:ln w="9525" algn="ctr">
            <a:noFill/>
            <a:round/>
            <a:headEnd/>
            <a:tailEnd/>
          </a:ln>
          <a:effectLst>
            <a:prstShdw prst="shdw17" dist="17961" dir="2700000">
              <a:schemeClr val="bg2"/>
            </a:prstShdw>
          </a:effectLst>
        </p:spPr>
        <p:txBody>
          <a:bodyPr/>
          <a:lstStyle/>
          <a:p>
            <a:endParaRPr lang="ja-JP" altLang="en-US">
              <a:latin typeface="HGPｺﾞｼｯｸM" pitchFamily="50" charset="-128"/>
              <a:ea typeface="HGPｺﾞｼｯｸM" pitchFamily="50" charset="-128"/>
            </a:endParaRPr>
          </a:p>
        </p:txBody>
      </p:sp>
      <p:cxnSp>
        <p:nvCxnSpPr>
          <p:cNvPr id="11311" name="カギ線コネクタ 100"/>
          <p:cNvCxnSpPr>
            <a:cxnSpLocks noChangeShapeType="1"/>
            <a:stCxn id="11309" idx="2"/>
            <a:endCxn id="11318" idx="1"/>
          </p:cNvCxnSpPr>
          <p:nvPr/>
        </p:nvCxnSpPr>
        <p:spPr bwMode="auto">
          <a:xfrm rot="16200000" flipH="1">
            <a:off x="3818732" y="4094958"/>
            <a:ext cx="431800" cy="252413"/>
          </a:xfrm>
          <a:prstGeom prst="bentConnector2">
            <a:avLst/>
          </a:prstGeom>
          <a:noFill/>
          <a:ln w="9525" algn="ctr">
            <a:solidFill>
              <a:schemeClr val="tx1"/>
            </a:solidFill>
            <a:round/>
            <a:headEnd/>
            <a:tailEnd type="arrow" w="med" len="med"/>
          </a:ln>
          <a:effectLst>
            <a:prstShdw prst="shdw17" dist="17961" dir="2700000">
              <a:schemeClr val="bg2"/>
            </a:prstShdw>
          </a:effectLst>
        </p:spPr>
      </p:cxnSp>
      <p:cxnSp>
        <p:nvCxnSpPr>
          <p:cNvPr id="11312" name="カギ線コネクタ 102"/>
          <p:cNvCxnSpPr>
            <a:cxnSpLocks noChangeShapeType="1"/>
            <a:stCxn id="11307" idx="3"/>
            <a:endCxn id="11319" idx="1"/>
          </p:cNvCxnSpPr>
          <p:nvPr/>
        </p:nvCxnSpPr>
        <p:spPr bwMode="auto">
          <a:xfrm flipV="1">
            <a:off x="3873501" y="4581527"/>
            <a:ext cx="287338" cy="252413"/>
          </a:xfrm>
          <a:prstGeom prst="bentConnector3">
            <a:avLst>
              <a:gd name="adj1" fmla="val 50000"/>
            </a:avLst>
          </a:prstGeom>
          <a:noFill/>
          <a:ln w="9525" algn="ctr">
            <a:solidFill>
              <a:schemeClr val="tx1"/>
            </a:solidFill>
            <a:round/>
            <a:headEnd/>
            <a:tailEnd type="arrow" w="med" len="med"/>
          </a:ln>
          <a:effectLst>
            <a:prstShdw prst="shdw17" dist="17961" dir="2700000">
              <a:schemeClr val="bg2"/>
            </a:prstShdw>
          </a:effectLst>
        </p:spPr>
      </p:cxnSp>
      <p:sp>
        <p:nvSpPr>
          <p:cNvPr id="11313" name="正方形/長方形 103"/>
          <p:cNvSpPr>
            <a:spLocks noChangeArrowheads="1"/>
          </p:cNvSpPr>
          <p:nvPr/>
        </p:nvSpPr>
        <p:spPr bwMode="auto">
          <a:xfrm>
            <a:off x="4089401" y="4005263"/>
            <a:ext cx="1871663" cy="400050"/>
          </a:xfrm>
          <a:prstGeom prst="rect">
            <a:avLst/>
          </a:prstGeom>
          <a:noFill/>
          <a:ln w="9525">
            <a:noFill/>
            <a:miter lim="800000"/>
            <a:headEnd/>
            <a:tailEnd/>
          </a:ln>
        </p:spPr>
        <p:txBody>
          <a:bodyPr>
            <a:spAutoFit/>
          </a:bodyPr>
          <a:lstStyle/>
          <a:p>
            <a:r>
              <a:rPr lang="ja-JP" altLang="en-US" sz="1000">
                <a:latin typeface="HGPｺﾞｼｯｸM" pitchFamily="50" charset="-128"/>
                <a:ea typeface="HGPｺﾞｼｯｸM" pitchFamily="50" charset="-128"/>
              </a:rPr>
              <a:t>情報システム間の情報の種類および方向を図式化</a:t>
            </a:r>
          </a:p>
        </p:txBody>
      </p:sp>
      <p:sp>
        <p:nvSpPr>
          <p:cNvPr id="107" name="テキスト ボックス 106"/>
          <p:cNvSpPr txBox="1"/>
          <p:nvPr/>
        </p:nvSpPr>
        <p:spPr>
          <a:xfrm>
            <a:off x="4160838" y="4365625"/>
            <a:ext cx="1800225" cy="287338"/>
          </a:xfrm>
          <a:prstGeom prst="rect">
            <a:avLst/>
          </a:prstGeom>
          <a:gradFill flip="none" rotWithShape="1">
            <a:gsLst>
              <a:gs pos="0">
                <a:srgbClr val="CC00FF">
                  <a:tint val="66000"/>
                  <a:satMod val="160000"/>
                </a:srgbClr>
              </a:gs>
              <a:gs pos="50000">
                <a:srgbClr val="CC00FF">
                  <a:tint val="44500"/>
                  <a:satMod val="160000"/>
                </a:srgbClr>
              </a:gs>
              <a:gs pos="100000">
                <a:srgbClr val="CC00FF">
                  <a:tint val="23500"/>
                  <a:satMod val="160000"/>
                </a:srgbClr>
              </a:gs>
            </a:gsLst>
            <a:lin ang="16200000" scaled="1"/>
            <a:tileRect/>
          </a:gradFill>
          <a:ln>
            <a:solidFill>
              <a:srgbClr val="7030A0"/>
            </a:solidFill>
          </a:ln>
        </p:spPr>
        <p:style>
          <a:lnRef idx="1">
            <a:schemeClr val="accent6"/>
          </a:lnRef>
          <a:fillRef idx="2">
            <a:schemeClr val="accent6"/>
          </a:fillRef>
          <a:effectRef idx="1">
            <a:schemeClr val="accent6"/>
          </a:effectRef>
          <a:fontRef idx="minor">
            <a:schemeClr val="dk1"/>
          </a:fontRef>
        </p:style>
        <p:txBody>
          <a:bodyPr wrap="none"/>
          <a:lstStyle/>
          <a:p>
            <a:pPr eaLnBrk="1" fontAlgn="ctr" hangingPunct="1">
              <a:spcBef>
                <a:spcPts val="0"/>
              </a:spcBef>
              <a:spcAft>
                <a:spcPts val="0"/>
              </a:spcAft>
              <a:defRPr/>
            </a:pPr>
            <a:r>
              <a:rPr kumimoji="1" lang="ja-JP" altLang="en-US" sz="1400" dirty="0">
                <a:latin typeface="HGPｺﾞｼｯｸM" pitchFamily="50" charset="-128"/>
                <a:ea typeface="HGPｺﾞｼｯｸM" pitchFamily="50" charset="-128"/>
              </a:rPr>
              <a:t>情報システム関連図</a:t>
            </a:r>
            <a:endParaRPr lang="zh-TW" altLang="en-US" sz="1400" dirty="0">
              <a:latin typeface="HGPｺﾞｼｯｸM" pitchFamily="50" charset="-128"/>
              <a:ea typeface="HGPｺﾞｼｯｸM" pitchFamily="50" charset="-128"/>
            </a:endParaRPr>
          </a:p>
        </p:txBody>
      </p:sp>
      <p:sp>
        <p:nvSpPr>
          <p:cNvPr id="11315" name="正方形/長方形 107"/>
          <p:cNvSpPr>
            <a:spLocks noChangeArrowheads="1"/>
          </p:cNvSpPr>
          <p:nvPr/>
        </p:nvSpPr>
        <p:spPr bwMode="auto">
          <a:xfrm>
            <a:off x="6176963" y="4149726"/>
            <a:ext cx="1871662" cy="246221"/>
          </a:xfrm>
          <a:prstGeom prst="rect">
            <a:avLst/>
          </a:prstGeom>
          <a:noFill/>
          <a:ln w="9525">
            <a:noFill/>
            <a:miter lim="800000"/>
            <a:headEnd/>
            <a:tailEnd/>
          </a:ln>
        </p:spPr>
        <p:txBody>
          <a:bodyPr>
            <a:spAutoFit/>
          </a:bodyPr>
          <a:lstStyle/>
          <a:p>
            <a:r>
              <a:rPr lang="ja-JP" altLang="en-US" sz="1000">
                <a:latin typeface="HGPｺﾞｼｯｸM" pitchFamily="50" charset="-128"/>
                <a:ea typeface="HGPｺﾞｼｯｸM" pitchFamily="50" charset="-128"/>
              </a:rPr>
              <a:t>実装する機能の構成を明確化</a:t>
            </a:r>
          </a:p>
        </p:txBody>
      </p:sp>
      <p:sp>
        <p:nvSpPr>
          <p:cNvPr id="109" name="テキスト ボックス 108"/>
          <p:cNvSpPr txBox="1"/>
          <p:nvPr/>
        </p:nvSpPr>
        <p:spPr>
          <a:xfrm>
            <a:off x="6321426" y="4365625"/>
            <a:ext cx="2160588" cy="287338"/>
          </a:xfrm>
          <a:prstGeom prst="rect">
            <a:avLst/>
          </a:prstGeom>
          <a:gradFill flip="none" rotWithShape="1">
            <a:gsLst>
              <a:gs pos="0">
                <a:srgbClr val="CC00FF">
                  <a:tint val="66000"/>
                  <a:satMod val="160000"/>
                </a:srgbClr>
              </a:gs>
              <a:gs pos="50000">
                <a:srgbClr val="CC00FF">
                  <a:tint val="44500"/>
                  <a:satMod val="160000"/>
                </a:srgbClr>
              </a:gs>
              <a:gs pos="100000">
                <a:srgbClr val="CC00FF">
                  <a:tint val="23500"/>
                  <a:satMod val="160000"/>
                </a:srgbClr>
              </a:gs>
            </a:gsLst>
            <a:lin ang="16200000" scaled="1"/>
            <a:tileRect/>
          </a:gradFill>
          <a:ln>
            <a:solidFill>
              <a:srgbClr val="7030A0"/>
            </a:solidFill>
          </a:ln>
        </p:spPr>
        <p:style>
          <a:lnRef idx="1">
            <a:schemeClr val="accent6"/>
          </a:lnRef>
          <a:fillRef idx="2">
            <a:schemeClr val="accent6"/>
          </a:fillRef>
          <a:effectRef idx="1">
            <a:schemeClr val="accent6"/>
          </a:effectRef>
          <a:fontRef idx="minor">
            <a:schemeClr val="dk1"/>
          </a:fontRef>
        </p:style>
        <p:txBody>
          <a:bodyPr wrap="none"/>
          <a:lstStyle/>
          <a:p>
            <a:pPr eaLnBrk="1" fontAlgn="ctr" hangingPunct="1">
              <a:spcBef>
                <a:spcPts val="0"/>
              </a:spcBef>
              <a:spcAft>
                <a:spcPts val="0"/>
              </a:spcAft>
              <a:defRPr/>
            </a:pPr>
            <a:r>
              <a:rPr kumimoji="1" lang="ja-JP" altLang="en-US" sz="1400" dirty="0">
                <a:latin typeface="HGPｺﾞｼｯｸM" pitchFamily="50" charset="-128"/>
                <a:ea typeface="HGPｺﾞｼｯｸM" pitchFamily="50" charset="-128"/>
              </a:rPr>
              <a:t>情報システム機能関連図</a:t>
            </a:r>
            <a:endParaRPr lang="zh-TW" altLang="en-US" sz="1400" dirty="0">
              <a:latin typeface="HGPｺﾞｼｯｸM" pitchFamily="50" charset="-128"/>
              <a:ea typeface="HGPｺﾞｼｯｸM" pitchFamily="50" charset="-128"/>
            </a:endParaRPr>
          </a:p>
        </p:txBody>
      </p:sp>
      <p:cxnSp>
        <p:nvCxnSpPr>
          <p:cNvPr id="11317" name="カギ線コネクタ 112"/>
          <p:cNvCxnSpPr>
            <a:cxnSpLocks noChangeShapeType="1"/>
            <a:stCxn id="107" idx="3"/>
            <a:endCxn id="109" idx="1"/>
          </p:cNvCxnSpPr>
          <p:nvPr/>
        </p:nvCxnSpPr>
        <p:spPr bwMode="auto">
          <a:xfrm>
            <a:off x="5961063" y="4508500"/>
            <a:ext cx="360362" cy="12700"/>
          </a:xfrm>
          <a:prstGeom prst="bentConnector3">
            <a:avLst>
              <a:gd name="adj1" fmla="val 50000"/>
            </a:avLst>
          </a:prstGeom>
          <a:noFill/>
          <a:ln w="9525" algn="ctr">
            <a:solidFill>
              <a:schemeClr val="tx1"/>
            </a:solidFill>
            <a:round/>
            <a:headEnd/>
            <a:tailEnd type="arrow" w="med" len="med"/>
          </a:ln>
          <a:effectLst>
            <a:prstShdw prst="shdw17" dist="17961" dir="2700000">
              <a:schemeClr val="bg2"/>
            </a:prstShdw>
          </a:effectLst>
        </p:spPr>
      </p:cxnSp>
      <p:sp>
        <p:nvSpPr>
          <p:cNvPr id="11318" name="正方形/長方形 118"/>
          <p:cNvSpPr>
            <a:spLocks noChangeArrowheads="1"/>
          </p:cNvSpPr>
          <p:nvPr/>
        </p:nvSpPr>
        <p:spPr bwMode="auto">
          <a:xfrm>
            <a:off x="4160838" y="4365627"/>
            <a:ext cx="215900" cy="142875"/>
          </a:xfrm>
          <a:prstGeom prst="rect">
            <a:avLst/>
          </a:prstGeom>
          <a:noFill/>
          <a:ln w="9525" algn="ctr">
            <a:noFill/>
            <a:round/>
            <a:headEnd/>
            <a:tailEnd/>
          </a:ln>
          <a:effectLst>
            <a:prstShdw prst="shdw17" dist="17961" dir="2700000">
              <a:schemeClr val="bg2"/>
            </a:prstShdw>
          </a:effectLst>
        </p:spPr>
        <p:txBody>
          <a:bodyPr/>
          <a:lstStyle/>
          <a:p>
            <a:endParaRPr lang="ja-JP" altLang="en-US">
              <a:latin typeface="HGPｺﾞｼｯｸM" pitchFamily="50" charset="-128"/>
              <a:ea typeface="HGPｺﾞｼｯｸM" pitchFamily="50" charset="-128"/>
            </a:endParaRPr>
          </a:p>
        </p:txBody>
      </p:sp>
      <p:sp>
        <p:nvSpPr>
          <p:cNvPr id="11319" name="正方形/長方形 119"/>
          <p:cNvSpPr>
            <a:spLocks noChangeArrowheads="1"/>
          </p:cNvSpPr>
          <p:nvPr/>
        </p:nvSpPr>
        <p:spPr bwMode="auto">
          <a:xfrm>
            <a:off x="4160838" y="4508502"/>
            <a:ext cx="215900" cy="144463"/>
          </a:xfrm>
          <a:prstGeom prst="rect">
            <a:avLst/>
          </a:prstGeom>
          <a:noFill/>
          <a:ln w="9525" algn="ctr">
            <a:noFill/>
            <a:round/>
            <a:headEnd/>
            <a:tailEnd/>
          </a:ln>
          <a:effectLst>
            <a:prstShdw prst="shdw17" dist="17961" dir="2700000">
              <a:schemeClr val="bg2"/>
            </a:prstShdw>
          </a:effectLst>
        </p:spPr>
        <p:txBody>
          <a:bodyPr/>
          <a:lstStyle/>
          <a:p>
            <a:endParaRPr lang="ja-JP" altLang="en-US">
              <a:latin typeface="HGPｺﾞｼｯｸM" pitchFamily="50" charset="-128"/>
              <a:ea typeface="HGPｺﾞｼｯｸM" pitchFamily="50" charset="-128"/>
            </a:endParaRPr>
          </a:p>
        </p:txBody>
      </p:sp>
      <p:sp>
        <p:nvSpPr>
          <p:cNvPr id="11320" name="右中かっこ 129"/>
          <p:cNvSpPr>
            <a:spLocks/>
          </p:cNvSpPr>
          <p:nvPr/>
        </p:nvSpPr>
        <p:spPr bwMode="auto">
          <a:xfrm rot="5400000">
            <a:off x="6249195" y="2636046"/>
            <a:ext cx="144463" cy="4321175"/>
          </a:xfrm>
          <a:prstGeom prst="rightBrace">
            <a:avLst>
              <a:gd name="adj1" fmla="val 8309"/>
              <a:gd name="adj2" fmla="val 91718"/>
            </a:avLst>
          </a:prstGeom>
          <a:noFill/>
          <a:ln w="9525" algn="ctr">
            <a:solidFill>
              <a:schemeClr val="tx1"/>
            </a:solidFill>
            <a:round/>
            <a:headEnd/>
            <a:tailEnd/>
          </a:ln>
          <a:effectLst>
            <a:prstShdw prst="shdw17" dist="17961" dir="2700000">
              <a:schemeClr val="bg2"/>
            </a:prstShdw>
          </a:effectLst>
        </p:spPr>
        <p:txBody>
          <a:bodyPr/>
          <a:lstStyle/>
          <a:p>
            <a:endParaRPr lang="ja-JP" altLang="en-US">
              <a:latin typeface="HGPｺﾞｼｯｸM" pitchFamily="50" charset="-128"/>
              <a:ea typeface="HGPｺﾞｼｯｸM" pitchFamily="50" charset="-128"/>
            </a:endParaRPr>
          </a:p>
        </p:txBody>
      </p:sp>
      <p:sp>
        <p:nvSpPr>
          <p:cNvPr id="11321" name="正方形/長方形 130"/>
          <p:cNvSpPr>
            <a:spLocks noChangeArrowheads="1"/>
          </p:cNvSpPr>
          <p:nvPr/>
        </p:nvSpPr>
        <p:spPr bwMode="auto">
          <a:xfrm>
            <a:off x="4376738" y="4724402"/>
            <a:ext cx="288925" cy="144463"/>
          </a:xfrm>
          <a:prstGeom prst="rect">
            <a:avLst/>
          </a:prstGeom>
          <a:noFill/>
          <a:ln w="9525" algn="ctr">
            <a:noFill/>
            <a:round/>
            <a:headEnd/>
            <a:tailEnd/>
          </a:ln>
          <a:effectLst>
            <a:prstShdw prst="shdw17" dist="17961" dir="2700000">
              <a:schemeClr val="bg2"/>
            </a:prstShdw>
          </a:effectLst>
        </p:spPr>
        <p:txBody>
          <a:bodyPr/>
          <a:lstStyle/>
          <a:p>
            <a:endParaRPr lang="ja-JP" altLang="en-US">
              <a:latin typeface="HGPｺﾞｼｯｸM" pitchFamily="50" charset="-128"/>
              <a:ea typeface="HGPｺﾞｼｯｸM" pitchFamily="50" charset="-128"/>
            </a:endParaRPr>
          </a:p>
        </p:txBody>
      </p:sp>
      <p:sp>
        <p:nvSpPr>
          <p:cNvPr id="132" name="テキスト ボックス 131"/>
          <p:cNvSpPr txBox="1"/>
          <p:nvPr/>
        </p:nvSpPr>
        <p:spPr>
          <a:xfrm>
            <a:off x="4881564" y="4941890"/>
            <a:ext cx="1800225" cy="287337"/>
          </a:xfrm>
          <a:prstGeom prst="rect">
            <a:avLst/>
          </a:prstGeom>
          <a:gradFill flip="none" rotWithShape="1">
            <a:gsLst>
              <a:gs pos="0">
                <a:srgbClr val="FFCC00">
                  <a:tint val="66000"/>
                  <a:satMod val="160000"/>
                </a:srgbClr>
              </a:gs>
              <a:gs pos="50000">
                <a:srgbClr val="FFCC00">
                  <a:tint val="44500"/>
                  <a:satMod val="160000"/>
                </a:srgbClr>
              </a:gs>
              <a:gs pos="100000">
                <a:srgbClr val="FFCC00">
                  <a:tint val="23500"/>
                  <a:satMod val="160000"/>
                </a:srgbClr>
              </a:gs>
            </a:gsLst>
            <a:lin ang="16200000" scaled="1"/>
            <a:tileRect/>
          </a:gradFill>
          <a:ln>
            <a:solidFill>
              <a:srgbClr val="FFC000"/>
            </a:solidFill>
          </a:ln>
        </p:spPr>
        <p:style>
          <a:lnRef idx="1">
            <a:schemeClr val="accent6"/>
          </a:lnRef>
          <a:fillRef idx="2">
            <a:schemeClr val="accent6"/>
          </a:fillRef>
          <a:effectRef idx="1">
            <a:schemeClr val="accent6"/>
          </a:effectRef>
          <a:fontRef idx="minor">
            <a:schemeClr val="dk1"/>
          </a:fontRef>
        </p:style>
        <p:txBody>
          <a:bodyPr wrap="none"/>
          <a:lstStyle/>
          <a:p>
            <a:pPr eaLnBrk="1" fontAlgn="ctr" hangingPunct="1">
              <a:spcBef>
                <a:spcPts val="0"/>
              </a:spcBef>
              <a:spcAft>
                <a:spcPts val="0"/>
              </a:spcAft>
              <a:defRPr/>
            </a:pPr>
            <a:r>
              <a:rPr kumimoji="1" lang="ja-JP" altLang="en-US" sz="1400" dirty="0">
                <a:latin typeface="HGPｺﾞｼｯｸM" pitchFamily="50" charset="-128"/>
                <a:ea typeface="HGPｺﾞｼｯｸM" pitchFamily="50" charset="-128"/>
              </a:rPr>
              <a:t>ネットワーク構成図</a:t>
            </a:r>
            <a:endParaRPr lang="zh-TW" altLang="en-US" sz="1400" dirty="0">
              <a:latin typeface="HGPｺﾞｼｯｸM" pitchFamily="50" charset="-128"/>
              <a:ea typeface="HGPｺﾞｼｯｸM" pitchFamily="50" charset="-128"/>
            </a:endParaRPr>
          </a:p>
        </p:txBody>
      </p:sp>
      <p:sp>
        <p:nvSpPr>
          <p:cNvPr id="133" name="テキスト ボックス 132"/>
          <p:cNvSpPr txBox="1"/>
          <p:nvPr/>
        </p:nvSpPr>
        <p:spPr>
          <a:xfrm>
            <a:off x="4881564" y="5668965"/>
            <a:ext cx="1800225" cy="288925"/>
          </a:xfrm>
          <a:prstGeom prst="rect">
            <a:avLst/>
          </a:prstGeom>
          <a:gradFill flip="none" rotWithShape="1">
            <a:gsLst>
              <a:gs pos="0">
                <a:srgbClr val="FFCC00">
                  <a:tint val="66000"/>
                  <a:satMod val="160000"/>
                </a:srgbClr>
              </a:gs>
              <a:gs pos="50000">
                <a:srgbClr val="FFCC00">
                  <a:tint val="44500"/>
                  <a:satMod val="160000"/>
                </a:srgbClr>
              </a:gs>
              <a:gs pos="100000">
                <a:srgbClr val="FFCC00">
                  <a:tint val="23500"/>
                  <a:satMod val="160000"/>
                </a:srgbClr>
              </a:gs>
            </a:gsLst>
            <a:lin ang="16200000" scaled="1"/>
            <a:tileRect/>
          </a:gradFill>
          <a:ln>
            <a:solidFill>
              <a:srgbClr val="FFC000"/>
            </a:solidFill>
          </a:ln>
        </p:spPr>
        <p:style>
          <a:lnRef idx="1">
            <a:schemeClr val="accent6"/>
          </a:lnRef>
          <a:fillRef idx="2">
            <a:schemeClr val="accent6"/>
          </a:fillRef>
          <a:effectRef idx="1">
            <a:schemeClr val="accent6"/>
          </a:effectRef>
          <a:fontRef idx="minor">
            <a:schemeClr val="dk1"/>
          </a:fontRef>
        </p:style>
        <p:txBody>
          <a:bodyPr wrap="none"/>
          <a:lstStyle/>
          <a:p>
            <a:pPr eaLnBrk="1" fontAlgn="ctr" hangingPunct="1">
              <a:spcBef>
                <a:spcPts val="0"/>
              </a:spcBef>
              <a:spcAft>
                <a:spcPts val="0"/>
              </a:spcAft>
              <a:defRPr/>
            </a:pPr>
            <a:r>
              <a:rPr kumimoji="1" lang="ja-JP" altLang="en-US" sz="1400" dirty="0">
                <a:latin typeface="HGPｺﾞｼｯｸM" pitchFamily="50" charset="-128"/>
                <a:ea typeface="HGPｺﾞｼｯｸM" pitchFamily="50" charset="-128"/>
              </a:rPr>
              <a:t>ソフトウェア構成図</a:t>
            </a:r>
            <a:endParaRPr lang="zh-TW" altLang="en-US" sz="1400" dirty="0">
              <a:latin typeface="HGPｺﾞｼｯｸM" pitchFamily="50" charset="-128"/>
              <a:ea typeface="HGPｺﾞｼｯｸM" pitchFamily="50" charset="-128"/>
            </a:endParaRPr>
          </a:p>
        </p:txBody>
      </p:sp>
      <p:sp>
        <p:nvSpPr>
          <p:cNvPr id="134" name="テキスト ボックス 133"/>
          <p:cNvSpPr txBox="1"/>
          <p:nvPr/>
        </p:nvSpPr>
        <p:spPr>
          <a:xfrm>
            <a:off x="4881564" y="5300665"/>
            <a:ext cx="1800225" cy="288925"/>
          </a:xfrm>
          <a:prstGeom prst="rect">
            <a:avLst/>
          </a:prstGeom>
          <a:gradFill flip="none" rotWithShape="1">
            <a:gsLst>
              <a:gs pos="0">
                <a:srgbClr val="FFCC00">
                  <a:tint val="66000"/>
                  <a:satMod val="160000"/>
                </a:srgbClr>
              </a:gs>
              <a:gs pos="50000">
                <a:srgbClr val="FFCC00">
                  <a:tint val="44500"/>
                  <a:satMod val="160000"/>
                </a:srgbClr>
              </a:gs>
              <a:gs pos="100000">
                <a:srgbClr val="FFCC00">
                  <a:tint val="23500"/>
                  <a:satMod val="160000"/>
                </a:srgbClr>
              </a:gs>
            </a:gsLst>
            <a:lin ang="16200000" scaled="1"/>
            <a:tileRect/>
          </a:gradFill>
          <a:ln>
            <a:solidFill>
              <a:srgbClr val="FFC000"/>
            </a:solidFill>
          </a:ln>
        </p:spPr>
        <p:style>
          <a:lnRef idx="1">
            <a:schemeClr val="accent6"/>
          </a:lnRef>
          <a:fillRef idx="2">
            <a:schemeClr val="accent6"/>
          </a:fillRef>
          <a:effectRef idx="1">
            <a:schemeClr val="accent6"/>
          </a:effectRef>
          <a:fontRef idx="minor">
            <a:schemeClr val="dk1"/>
          </a:fontRef>
        </p:style>
        <p:txBody>
          <a:bodyPr wrap="none"/>
          <a:lstStyle/>
          <a:p>
            <a:pPr eaLnBrk="1" fontAlgn="ctr" hangingPunct="1">
              <a:spcBef>
                <a:spcPts val="0"/>
              </a:spcBef>
              <a:spcAft>
                <a:spcPts val="0"/>
              </a:spcAft>
              <a:defRPr/>
            </a:pPr>
            <a:r>
              <a:rPr kumimoji="1" lang="ja-JP" altLang="en-US" sz="1400" dirty="0">
                <a:latin typeface="HGPｺﾞｼｯｸM" pitchFamily="50" charset="-128"/>
                <a:ea typeface="HGPｺﾞｼｯｸM" pitchFamily="50" charset="-128"/>
              </a:rPr>
              <a:t>ハードウェア構成図</a:t>
            </a:r>
            <a:endParaRPr lang="zh-TW" altLang="en-US" sz="1400" dirty="0">
              <a:latin typeface="HGPｺﾞｼｯｸM" pitchFamily="50" charset="-128"/>
              <a:ea typeface="HGPｺﾞｼｯｸM" pitchFamily="50" charset="-128"/>
            </a:endParaRPr>
          </a:p>
        </p:txBody>
      </p:sp>
      <p:cxnSp>
        <p:nvCxnSpPr>
          <p:cNvPr id="11325" name="図形 135"/>
          <p:cNvCxnSpPr>
            <a:cxnSpLocks noChangeShapeType="1"/>
            <a:stCxn id="11321" idx="2"/>
            <a:endCxn id="132" idx="1"/>
          </p:cNvCxnSpPr>
          <p:nvPr/>
        </p:nvCxnSpPr>
        <p:spPr bwMode="auto">
          <a:xfrm rot="16200000" flipH="1">
            <a:off x="4593432" y="4796633"/>
            <a:ext cx="215900" cy="360363"/>
          </a:xfrm>
          <a:prstGeom prst="bentConnector2">
            <a:avLst/>
          </a:prstGeom>
          <a:noFill/>
          <a:ln w="9525" algn="ctr">
            <a:solidFill>
              <a:schemeClr val="tx1"/>
            </a:solidFill>
            <a:round/>
            <a:headEnd/>
            <a:tailEnd type="arrow" w="med" len="med"/>
          </a:ln>
          <a:effectLst>
            <a:prstShdw prst="shdw17" dist="17961" dir="2700000">
              <a:schemeClr val="bg2"/>
            </a:prstShdw>
          </a:effectLst>
        </p:spPr>
      </p:cxnSp>
      <p:cxnSp>
        <p:nvCxnSpPr>
          <p:cNvPr id="11326" name="図形 136"/>
          <p:cNvCxnSpPr>
            <a:cxnSpLocks noChangeShapeType="1"/>
            <a:stCxn id="11321" idx="2"/>
            <a:endCxn id="133" idx="1"/>
          </p:cNvCxnSpPr>
          <p:nvPr/>
        </p:nvCxnSpPr>
        <p:spPr bwMode="auto">
          <a:xfrm rot="16200000" flipH="1">
            <a:off x="4229101" y="5160964"/>
            <a:ext cx="944562" cy="360363"/>
          </a:xfrm>
          <a:prstGeom prst="bentConnector2">
            <a:avLst/>
          </a:prstGeom>
          <a:noFill/>
          <a:ln w="9525" algn="ctr">
            <a:solidFill>
              <a:schemeClr val="tx1"/>
            </a:solidFill>
            <a:round/>
            <a:headEnd/>
            <a:tailEnd type="arrow" w="med" len="med"/>
          </a:ln>
          <a:effectLst>
            <a:prstShdw prst="shdw17" dist="17961" dir="2700000">
              <a:schemeClr val="bg2"/>
            </a:prstShdw>
          </a:effectLst>
        </p:spPr>
      </p:cxnSp>
      <p:cxnSp>
        <p:nvCxnSpPr>
          <p:cNvPr id="11327" name="図形 139"/>
          <p:cNvCxnSpPr>
            <a:cxnSpLocks noChangeShapeType="1"/>
            <a:stCxn id="11321" idx="2"/>
            <a:endCxn id="134" idx="1"/>
          </p:cNvCxnSpPr>
          <p:nvPr/>
        </p:nvCxnSpPr>
        <p:spPr bwMode="auto">
          <a:xfrm rot="16200000" flipH="1">
            <a:off x="4413251" y="4976814"/>
            <a:ext cx="576262" cy="360363"/>
          </a:xfrm>
          <a:prstGeom prst="bentConnector2">
            <a:avLst/>
          </a:prstGeom>
          <a:noFill/>
          <a:ln w="9525" algn="ctr">
            <a:solidFill>
              <a:schemeClr val="tx1"/>
            </a:solidFill>
            <a:round/>
            <a:headEnd/>
            <a:tailEnd type="arrow" w="med" len="med"/>
          </a:ln>
          <a:effectLst>
            <a:prstShdw prst="shdw17" dist="17961" dir="2700000">
              <a:schemeClr val="bg2"/>
            </a:prstShdw>
          </a:effectLst>
        </p:spPr>
      </p:cxnSp>
      <p:sp>
        <p:nvSpPr>
          <p:cNvPr id="11328" name="正方形/長方形 145"/>
          <p:cNvSpPr>
            <a:spLocks noChangeArrowheads="1"/>
          </p:cNvSpPr>
          <p:nvPr/>
        </p:nvSpPr>
        <p:spPr bwMode="auto">
          <a:xfrm>
            <a:off x="6681788" y="4891088"/>
            <a:ext cx="1871662" cy="400050"/>
          </a:xfrm>
          <a:prstGeom prst="rect">
            <a:avLst/>
          </a:prstGeom>
          <a:noFill/>
          <a:ln w="9525">
            <a:noFill/>
            <a:miter lim="800000"/>
            <a:headEnd/>
            <a:tailEnd/>
          </a:ln>
        </p:spPr>
        <p:txBody>
          <a:bodyPr>
            <a:spAutoFit/>
          </a:bodyPr>
          <a:lstStyle/>
          <a:p>
            <a:r>
              <a:rPr lang="ja-JP" altLang="en-US" sz="1000">
                <a:latin typeface="HGPｺﾞｼｯｸM" pitchFamily="50" charset="-128"/>
                <a:ea typeface="HGPｺﾞｼｯｸM" pitchFamily="50" charset="-128"/>
              </a:rPr>
              <a:t>情報システムの物理的／論理的な接続関係を明確化</a:t>
            </a:r>
          </a:p>
        </p:txBody>
      </p:sp>
      <p:sp>
        <p:nvSpPr>
          <p:cNvPr id="11329" name="正方形/長方形 146"/>
          <p:cNvSpPr>
            <a:spLocks noChangeArrowheads="1"/>
          </p:cNvSpPr>
          <p:nvPr/>
        </p:nvSpPr>
        <p:spPr bwMode="auto">
          <a:xfrm>
            <a:off x="6681788" y="5621338"/>
            <a:ext cx="1871662" cy="400050"/>
          </a:xfrm>
          <a:prstGeom prst="rect">
            <a:avLst/>
          </a:prstGeom>
          <a:noFill/>
          <a:ln w="9525">
            <a:noFill/>
            <a:miter lim="800000"/>
            <a:headEnd/>
            <a:tailEnd/>
          </a:ln>
        </p:spPr>
        <p:txBody>
          <a:bodyPr>
            <a:spAutoFit/>
          </a:bodyPr>
          <a:lstStyle/>
          <a:p>
            <a:r>
              <a:rPr lang="ja-JP" altLang="en-US" sz="1000">
                <a:latin typeface="HGPｺﾞｼｯｸM" pitchFamily="50" charset="-128"/>
                <a:ea typeface="HGPｺﾞｼｯｸM" pitchFamily="50" charset="-128"/>
              </a:rPr>
              <a:t>サーバ等の機器に実装するソフトウェアの構成を明確化</a:t>
            </a:r>
          </a:p>
        </p:txBody>
      </p:sp>
      <p:sp>
        <p:nvSpPr>
          <p:cNvPr id="11330" name="正方形/長方形 147"/>
          <p:cNvSpPr>
            <a:spLocks noChangeArrowheads="1"/>
          </p:cNvSpPr>
          <p:nvPr/>
        </p:nvSpPr>
        <p:spPr bwMode="auto">
          <a:xfrm>
            <a:off x="6681788" y="5260975"/>
            <a:ext cx="1871662" cy="400110"/>
          </a:xfrm>
          <a:prstGeom prst="rect">
            <a:avLst/>
          </a:prstGeom>
          <a:noFill/>
          <a:ln w="9525">
            <a:noFill/>
            <a:miter lim="800000"/>
            <a:headEnd/>
            <a:tailEnd/>
          </a:ln>
        </p:spPr>
        <p:txBody>
          <a:bodyPr>
            <a:spAutoFit/>
          </a:bodyPr>
          <a:lstStyle/>
          <a:p>
            <a:r>
              <a:rPr lang="ja-JP" altLang="en-US" sz="1000">
                <a:latin typeface="HGPｺﾞｼｯｸM" pitchFamily="50" charset="-128"/>
                <a:ea typeface="HGPｺﾞｼｯｸM" pitchFamily="50" charset="-128"/>
              </a:rPr>
              <a:t>機器の</a:t>
            </a:r>
            <a:r>
              <a:rPr lang="en-US" altLang="ja-JP" sz="1000">
                <a:latin typeface="HGPｺﾞｼｯｸM" pitchFamily="50" charset="-128"/>
                <a:ea typeface="HGPｺﾞｼｯｸM" pitchFamily="50" charset="-128"/>
              </a:rPr>
              <a:t>CPU</a:t>
            </a:r>
            <a:r>
              <a:rPr lang="ja-JP" altLang="en-US" sz="1000">
                <a:latin typeface="HGPｺﾞｼｯｸM" pitchFamily="50" charset="-128"/>
                <a:ea typeface="HGPｺﾞｼｯｸM" pitchFamily="50" charset="-128"/>
              </a:rPr>
              <a:t>、メモリ、ハードディスク等の機能構成を明確化</a:t>
            </a:r>
          </a:p>
        </p:txBody>
      </p:sp>
      <p:sp>
        <p:nvSpPr>
          <p:cNvPr id="11331" name="テキスト ボックス 149"/>
          <p:cNvSpPr txBox="1">
            <a:spLocks noChangeArrowheads="1"/>
          </p:cNvSpPr>
          <p:nvPr/>
        </p:nvSpPr>
        <p:spPr bwMode="auto">
          <a:xfrm>
            <a:off x="8942685" y="2276476"/>
            <a:ext cx="461665" cy="1450077"/>
          </a:xfrm>
          <a:prstGeom prst="rect">
            <a:avLst/>
          </a:prstGeom>
          <a:noFill/>
          <a:ln w="9525">
            <a:noFill/>
            <a:miter lim="800000"/>
            <a:headEnd/>
            <a:tailEnd/>
          </a:ln>
        </p:spPr>
        <p:txBody>
          <a:bodyPr vert="eaVert" wrap="none">
            <a:spAutoFit/>
          </a:bodyPr>
          <a:lstStyle/>
          <a:p>
            <a:r>
              <a:rPr kumimoji="1" lang="ja-JP" altLang="en-US">
                <a:solidFill>
                  <a:srgbClr val="FF0000"/>
                </a:solidFill>
                <a:latin typeface="HGPｺﾞｼｯｸM" pitchFamily="50" charset="-128"/>
                <a:ea typeface="HGPｺﾞｼｯｸM" pitchFamily="50" charset="-128"/>
              </a:rPr>
              <a:t>方向性が決定</a:t>
            </a:r>
          </a:p>
        </p:txBody>
      </p:sp>
      <p:cxnSp>
        <p:nvCxnSpPr>
          <p:cNvPr id="11332" name="直線コネクタ 151"/>
          <p:cNvCxnSpPr>
            <a:cxnSpLocks noChangeShapeType="1"/>
          </p:cNvCxnSpPr>
          <p:nvPr/>
        </p:nvCxnSpPr>
        <p:spPr bwMode="auto">
          <a:xfrm>
            <a:off x="992188" y="3998913"/>
            <a:ext cx="8640762" cy="0"/>
          </a:xfrm>
          <a:prstGeom prst="line">
            <a:avLst/>
          </a:prstGeom>
          <a:noFill/>
          <a:ln w="28575" algn="ctr">
            <a:solidFill>
              <a:srgbClr val="00B0F0"/>
            </a:solidFill>
            <a:prstDash val="dash"/>
            <a:round/>
            <a:headEnd/>
            <a:tailEnd/>
          </a:ln>
          <a:effectLst>
            <a:prstShdw prst="shdw17" dist="17961" dir="2700000">
              <a:schemeClr val="bg2"/>
            </a:prstShdw>
          </a:effectLst>
        </p:spPr>
      </p:cxnSp>
      <p:sp>
        <p:nvSpPr>
          <p:cNvPr id="11333" name="下矢印 152"/>
          <p:cNvSpPr>
            <a:spLocks noChangeArrowheads="1"/>
          </p:cNvSpPr>
          <p:nvPr/>
        </p:nvSpPr>
        <p:spPr bwMode="auto">
          <a:xfrm>
            <a:off x="8964613" y="4076702"/>
            <a:ext cx="431800" cy="288925"/>
          </a:xfrm>
          <a:prstGeom prst="downArrow">
            <a:avLst>
              <a:gd name="adj1" fmla="val 50000"/>
              <a:gd name="adj2" fmla="val 50000"/>
            </a:avLst>
          </a:prstGeom>
          <a:noFill/>
          <a:ln w="9525" algn="ctr">
            <a:solidFill>
              <a:srgbClr val="00B0F0"/>
            </a:solidFill>
            <a:round/>
            <a:headEnd/>
            <a:tailEnd/>
          </a:ln>
          <a:effectLst>
            <a:prstShdw prst="shdw17" dist="17961" dir="2700000">
              <a:schemeClr val="bg2"/>
            </a:prstShdw>
          </a:effectLst>
        </p:spPr>
        <p:txBody>
          <a:bodyPr/>
          <a:lstStyle/>
          <a:p>
            <a:endParaRPr lang="ja-JP" altLang="en-US">
              <a:latin typeface="HGPｺﾞｼｯｸM" pitchFamily="50" charset="-128"/>
              <a:ea typeface="HGPｺﾞｼｯｸM" pitchFamily="50" charset="-128"/>
            </a:endParaRPr>
          </a:p>
        </p:txBody>
      </p:sp>
      <p:sp>
        <p:nvSpPr>
          <p:cNvPr id="11334" name="テキスト ボックス 153"/>
          <p:cNvSpPr txBox="1">
            <a:spLocks noChangeArrowheads="1"/>
          </p:cNvSpPr>
          <p:nvPr/>
        </p:nvSpPr>
        <p:spPr bwMode="auto">
          <a:xfrm>
            <a:off x="8953799" y="4422776"/>
            <a:ext cx="461665" cy="1435649"/>
          </a:xfrm>
          <a:prstGeom prst="rect">
            <a:avLst/>
          </a:prstGeom>
          <a:noFill/>
          <a:ln w="9525">
            <a:noFill/>
            <a:miter lim="800000"/>
            <a:headEnd/>
            <a:tailEnd/>
          </a:ln>
        </p:spPr>
        <p:txBody>
          <a:bodyPr vert="eaVert" wrap="none">
            <a:spAutoFit/>
          </a:bodyPr>
          <a:lstStyle/>
          <a:p>
            <a:r>
              <a:rPr kumimoji="1" lang="ja-JP" altLang="en-US">
                <a:solidFill>
                  <a:srgbClr val="00B0F0"/>
                </a:solidFill>
                <a:latin typeface="HGPｺﾞｼｯｸM" pitchFamily="50" charset="-128"/>
                <a:ea typeface="HGPｺﾞｼｯｸM" pitchFamily="50" charset="-128"/>
              </a:rPr>
              <a:t>具体化の工程</a:t>
            </a:r>
          </a:p>
        </p:txBody>
      </p:sp>
      <p:sp>
        <p:nvSpPr>
          <p:cNvPr id="11335" name="爆発 2 155"/>
          <p:cNvSpPr>
            <a:spLocks noChangeArrowheads="1"/>
          </p:cNvSpPr>
          <p:nvPr/>
        </p:nvSpPr>
        <p:spPr bwMode="auto">
          <a:xfrm>
            <a:off x="7761289" y="2708277"/>
            <a:ext cx="1223962" cy="792163"/>
          </a:xfrm>
          <a:prstGeom prst="irregularSeal2">
            <a:avLst/>
          </a:prstGeom>
          <a:gradFill rotWithShape="1">
            <a:gsLst>
              <a:gs pos="0">
                <a:srgbClr val="FF8080"/>
              </a:gs>
              <a:gs pos="50000">
                <a:srgbClr val="FFB3B3"/>
              </a:gs>
              <a:gs pos="100000">
                <a:srgbClr val="FFDADA"/>
              </a:gs>
            </a:gsLst>
            <a:lin ang="16200000" scaled="1"/>
          </a:gradFill>
          <a:ln w="9525" algn="ctr">
            <a:solidFill>
              <a:srgbClr val="C00000"/>
            </a:solidFill>
            <a:round/>
            <a:headEnd/>
            <a:tailEnd/>
          </a:ln>
          <a:effectLst>
            <a:prstShdw prst="shdw17" dist="17961" dir="2700000">
              <a:schemeClr val="bg2"/>
            </a:prstShdw>
          </a:effectLst>
        </p:spPr>
        <p:txBody>
          <a:bodyPr wrap="none" anchor="ctr"/>
          <a:lstStyle/>
          <a:p>
            <a:pPr algn="ctr"/>
            <a:r>
              <a:rPr lang="en-US" altLang="ja-JP" sz="2000" b="1">
                <a:solidFill>
                  <a:srgbClr val="FF0000"/>
                </a:solidFill>
                <a:latin typeface="HGPｺﾞｼｯｸM" pitchFamily="50" charset="-128"/>
                <a:ea typeface="HGPｺﾞｼｯｸM" pitchFamily="50" charset="-128"/>
              </a:rPr>
              <a:t>BPR</a:t>
            </a:r>
            <a:endParaRPr lang="ja-JP" altLang="en-US" sz="2000" b="1">
              <a:solidFill>
                <a:srgbClr val="FF0000"/>
              </a:solidFill>
              <a:latin typeface="HGPｺﾞｼｯｸM" pitchFamily="50" charset="-128"/>
              <a:ea typeface="HGPｺﾞｼｯｸM" pitchFamily="50" charset="-128"/>
            </a:endParaRPr>
          </a:p>
        </p:txBody>
      </p:sp>
      <p:sp>
        <p:nvSpPr>
          <p:cNvPr id="72" name="スライド番号プレースホルダ 71"/>
          <p:cNvSpPr>
            <a:spLocks noGrp="1"/>
          </p:cNvSpPr>
          <p:nvPr>
            <p:ph type="sldNum" sz="quarter" idx="12"/>
          </p:nvPr>
        </p:nvSpPr>
        <p:spPr/>
        <p:txBody>
          <a:bodyPr/>
          <a:lstStyle/>
          <a:p>
            <a:pPr>
              <a:defRPr/>
            </a:pPr>
            <a:fld id="{D621E1BB-622A-4911-850A-7B92612ABE57}" type="slidenum">
              <a:rPr lang="ja-JP" altLang="en-US" smtClean="0"/>
              <a:pPr>
                <a:defRPr/>
              </a:pPr>
              <a:t>8</a:t>
            </a:fld>
            <a:endParaRPr lang="en-US" altLang="ja-JP"/>
          </a:p>
        </p:txBody>
      </p:sp>
      <p:sp>
        <p:nvSpPr>
          <p:cNvPr id="74" name="Rectangle 2"/>
          <p:cNvSpPr txBox="1">
            <a:spLocks noChangeArrowheads="1"/>
          </p:cNvSpPr>
          <p:nvPr/>
        </p:nvSpPr>
        <p:spPr bwMode="auto">
          <a:xfrm>
            <a:off x="495300" y="404813"/>
            <a:ext cx="8915400" cy="792162"/>
          </a:xfrm>
          <a:prstGeom prst="rect">
            <a:avLst/>
          </a:prstGeom>
          <a:noFill/>
          <a:ln>
            <a:miter lim="800000"/>
            <a:headEnd/>
            <a:tailEnd/>
          </a:ln>
        </p:spPr>
        <p:txBody>
          <a:bodyPr vert="horz" wrap="square" lIns="91440" tIns="45720" rIns="91440" bIns="45720" numCol="1" anchor="ctr" anchorCtr="0" compatLnSpc="1">
            <a:prstTxWarp prst="textNoShape">
              <a:avLst/>
            </a:prstTxWarp>
          </a:bodyPr>
          <a:lstStyle/>
          <a:p>
            <a:pPr lvl="0" eaLnBrk="1" hangingPunct="1"/>
            <a:r>
              <a:rPr lang="ja-JP" altLang="en-US" sz="2800" b="1" dirty="0" smtClean="0">
                <a:latin typeface="HGPｺﾞｼｯｸM" pitchFamily="50" charset="-128"/>
                <a:ea typeface="HGPｺﾞｼｯｸM" pitchFamily="50" charset="-128"/>
              </a:rPr>
              <a:t>６</a:t>
            </a:r>
            <a:r>
              <a:rPr lang="ja-JP" altLang="ja-JP" sz="2800" b="1" dirty="0" smtClean="0">
                <a:latin typeface="HGPｺﾞｼｯｸM" pitchFamily="50" charset="-128"/>
                <a:ea typeface="HGPｺﾞｼｯｸM" pitchFamily="50" charset="-128"/>
              </a:rPr>
              <a:t>．</a:t>
            </a:r>
            <a:r>
              <a:rPr lang="ja-JP" altLang="en-US" sz="2800" b="1" dirty="0" smtClean="0">
                <a:latin typeface="HGPｺﾞｼｯｸM" pitchFamily="50" charset="-128"/>
                <a:ea typeface="HGPｺﾞｼｯｸM" pitchFamily="50" charset="-128"/>
              </a:rPr>
              <a:t>ＥＡドキュメントについて　</a:t>
            </a:r>
            <a:r>
              <a:rPr lang="ja-JP" altLang="en-US" sz="2400" b="1" dirty="0" smtClean="0">
                <a:latin typeface="HGPｺﾞｼｯｸM" pitchFamily="50" charset="-128"/>
                <a:ea typeface="HGPｺﾞｼｯｸM" pitchFamily="50" charset="-128"/>
              </a:rPr>
              <a:t> ～進め方との関係～</a:t>
            </a:r>
            <a:endParaRPr kumimoji="1" lang="ja-JP" altLang="ja-JP" sz="2800" b="1" i="0" u="none" strike="noStrike" kern="0" cap="none" spc="0" normalizeH="0" baseline="0" noProof="0" dirty="0" smtClean="0">
              <a:ln>
                <a:noFill/>
              </a:ln>
              <a:solidFill>
                <a:schemeClr val="tx1"/>
              </a:solidFill>
              <a:effectLst/>
              <a:uLnTx/>
              <a:uFillTx/>
              <a:latin typeface="HGPｺﾞｼｯｸM" pitchFamily="50" charset="-128"/>
              <a:ea typeface="HGPｺﾞｼｯｸM" pitchFamily="50" charset="-128"/>
              <a:cs typeface="+mj-cs"/>
            </a:endParaRPr>
          </a:p>
        </p:txBody>
      </p:sp>
      <p:sp>
        <p:nvSpPr>
          <p:cNvPr id="75" name="フッター プレースホルダ 50"/>
          <p:cNvSpPr>
            <a:spLocks noGrp="1"/>
          </p:cNvSpPr>
          <p:nvPr>
            <p:ph type="ftr" sz="quarter" idx="4294967295"/>
          </p:nvPr>
        </p:nvSpPr>
        <p:spPr>
          <a:xfrm>
            <a:off x="3002784" y="6417360"/>
            <a:ext cx="3900433" cy="252000"/>
          </a:xfrm>
          <a:prstGeom prst="rect">
            <a:avLst/>
          </a:prstGeom>
        </p:spPr>
        <p:txBody>
          <a:bodyPr anchor="ctr"/>
          <a:lstStyle/>
          <a:p>
            <a:pPr algn="ctr">
              <a:defRPr/>
            </a:pPr>
            <a:r>
              <a:rPr lang="en-US" altLang="ja-JP" sz="1000" dirty="0" smtClean="0">
                <a:latin typeface="+mj-ea"/>
                <a:ea typeface="+mj-ea"/>
              </a:rPr>
              <a:t>4-1 </a:t>
            </a:r>
            <a:r>
              <a:rPr lang="ja-JP" altLang="en-US" sz="1000" dirty="0" smtClean="0">
                <a:latin typeface="+mj-ea"/>
                <a:ea typeface="+mj-ea"/>
              </a:rPr>
              <a:t>住民視点の行政サービス提供に向けた業務分析手法</a:t>
            </a:r>
            <a:endParaRPr lang="en-US" altLang="ja-JP" sz="1000" dirty="0">
              <a:latin typeface="+mj-ea"/>
              <a:ea typeface="+mj-ea"/>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half_green">
  <a:themeElements>
    <a:clrScheme name="メトロ">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モジュール">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ahoma" pitchFamily="34" charset="0"/>
            <a:ea typeface="ＭＳ Ｐゴシック" pitchFamily="5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ahoma" pitchFamily="34" charset="0"/>
            <a:ea typeface="ＭＳ Ｐゴシック" pitchFamily="50" charset="-128"/>
          </a:defRPr>
        </a:defPPr>
      </a:lstStyle>
    </a:lnDef>
  </a:objectDefaults>
  <a:extraClrSchemeLst>
    <a:extraClrScheme>
      <a:clrScheme name="Office テーマ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Office テーマ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Office テーマ 3">
        <a:dk1>
          <a:srgbClr val="000000"/>
        </a:dk1>
        <a:lt1>
          <a:srgbClr val="FFFFFF"/>
        </a:lt1>
        <a:dk2>
          <a:srgbClr val="000000"/>
        </a:dk2>
        <a:lt2>
          <a:srgbClr val="5F5F5F"/>
        </a:lt2>
        <a:accent1>
          <a:srgbClr val="EAEAEA"/>
        </a:accent1>
        <a:accent2>
          <a:srgbClr val="808080"/>
        </a:accent2>
        <a:accent3>
          <a:srgbClr val="FFFFFF"/>
        </a:accent3>
        <a:accent4>
          <a:srgbClr val="000000"/>
        </a:accent4>
        <a:accent5>
          <a:srgbClr val="F3F3F3"/>
        </a:accent5>
        <a:accent6>
          <a:srgbClr val="737373"/>
        </a:accent6>
        <a:hlink>
          <a:srgbClr val="4D4D4D"/>
        </a:hlink>
        <a:folHlink>
          <a:srgbClr val="C0C0C0"/>
        </a:folHlink>
      </a:clrScheme>
      <a:clrMap bg1="lt1" tx1="dk1" bg2="lt2" tx2="dk2" accent1="accent1" accent2="accent2" accent3="accent3" accent4="accent4" accent5="accent5" accent6="accent6" hlink="hlink" folHlink="folHlink"/>
    </a:extraClrScheme>
    <a:extraClrScheme>
      <a:clrScheme name="Office テーマ 4">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Office テーマ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Office テーマ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
      <a:clrScheme name="Office テーマ 7">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half_green">
  <a:themeElements>
    <a:clrScheme name="メトロ">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モジュール">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ahoma" pitchFamily="34" charset="0"/>
            <a:ea typeface="ＭＳ Ｐゴシック" pitchFamily="5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ahoma" pitchFamily="34" charset="0"/>
            <a:ea typeface="ＭＳ Ｐゴシック" pitchFamily="50" charset="-128"/>
          </a:defRPr>
        </a:defPPr>
      </a:lstStyle>
    </a:lnDef>
  </a:objectDefaults>
  <a:extraClrSchemeLst>
    <a:extraClrScheme>
      <a:clrScheme name="Office テーマ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Office テーマ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Office テーマ 3">
        <a:dk1>
          <a:srgbClr val="000000"/>
        </a:dk1>
        <a:lt1>
          <a:srgbClr val="FFFFFF"/>
        </a:lt1>
        <a:dk2>
          <a:srgbClr val="000000"/>
        </a:dk2>
        <a:lt2>
          <a:srgbClr val="5F5F5F"/>
        </a:lt2>
        <a:accent1>
          <a:srgbClr val="EAEAEA"/>
        </a:accent1>
        <a:accent2>
          <a:srgbClr val="808080"/>
        </a:accent2>
        <a:accent3>
          <a:srgbClr val="FFFFFF"/>
        </a:accent3>
        <a:accent4>
          <a:srgbClr val="000000"/>
        </a:accent4>
        <a:accent5>
          <a:srgbClr val="F3F3F3"/>
        </a:accent5>
        <a:accent6>
          <a:srgbClr val="737373"/>
        </a:accent6>
        <a:hlink>
          <a:srgbClr val="4D4D4D"/>
        </a:hlink>
        <a:folHlink>
          <a:srgbClr val="C0C0C0"/>
        </a:folHlink>
      </a:clrScheme>
      <a:clrMap bg1="lt1" tx1="dk1" bg2="lt2" tx2="dk2" accent1="accent1" accent2="accent2" accent3="accent3" accent4="accent4" accent5="accent5" accent6="accent6" hlink="hlink" folHlink="folHlink"/>
    </a:extraClrScheme>
    <a:extraClrScheme>
      <a:clrScheme name="Office テーマ 4">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Office テーマ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Office テーマ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
      <a:clrScheme name="Office テーマ 7">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7372</TotalTime>
  <Words>5040</Words>
  <Application>Microsoft Office PowerPoint</Application>
  <PresentationFormat>A4 210 x 297 mm</PresentationFormat>
  <Paragraphs>1492</Paragraphs>
  <Slides>41</Slides>
  <Notes>40</Notes>
  <HiddenSlides>0</HiddenSlides>
  <MMClips>0</MMClips>
  <ScaleCrop>false</ScaleCrop>
  <HeadingPairs>
    <vt:vector size="4" baseType="variant">
      <vt:variant>
        <vt:lpstr>テーマ</vt:lpstr>
      </vt:variant>
      <vt:variant>
        <vt:i4>2</vt:i4>
      </vt:variant>
      <vt:variant>
        <vt:lpstr>スライド タイトル</vt:lpstr>
      </vt:variant>
      <vt:variant>
        <vt:i4>41</vt:i4>
      </vt:variant>
    </vt:vector>
  </HeadingPairs>
  <TitlesOfParts>
    <vt:vector size="43" baseType="lpstr">
      <vt:lpstr>half_green</vt:lpstr>
      <vt:lpstr>1_half_green</vt:lpstr>
      <vt:lpstr>4-1 住民視点の行政サービス                   提供に向けた業務分析手法</vt:lpstr>
      <vt:lpstr>１．本講義の学習目標</vt:lpstr>
      <vt:lpstr>２．本講義の構成</vt:lpstr>
      <vt:lpstr>３．本講義の範囲</vt:lpstr>
      <vt:lpstr>スライド 4</vt:lpstr>
      <vt:lpstr>スライド 5</vt:lpstr>
      <vt:lpstr>スライド 6</vt:lpstr>
      <vt:lpstr>スライド 7</vt:lpstr>
      <vt:lpstr>スライド 8</vt:lpstr>
      <vt:lpstr>スライド 9</vt:lpstr>
      <vt:lpstr>スライド 10</vt:lpstr>
      <vt:lpstr>スライド 11</vt:lpstr>
      <vt:lpstr>スライド 12</vt:lpstr>
      <vt:lpstr>スライド 13</vt:lpstr>
      <vt:lpstr>スライド 14</vt:lpstr>
      <vt:lpstr>スライド 15</vt:lpstr>
      <vt:lpstr>スライド 16</vt:lpstr>
      <vt:lpstr>スライド 17</vt:lpstr>
      <vt:lpstr>スライド 18</vt:lpstr>
      <vt:lpstr>スライド 19</vt:lpstr>
      <vt:lpstr>スライド 20</vt:lpstr>
      <vt:lpstr>スライド 21</vt:lpstr>
      <vt:lpstr>スライド 22</vt:lpstr>
      <vt:lpstr>スライド 23</vt:lpstr>
      <vt:lpstr>スライド 24</vt:lpstr>
      <vt:lpstr>スライド 25</vt:lpstr>
      <vt:lpstr>スライド 26</vt:lpstr>
      <vt:lpstr>スライド 27</vt:lpstr>
      <vt:lpstr>スライド 28</vt:lpstr>
      <vt:lpstr>スライド 29</vt:lpstr>
      <vt:lpstr>スライド 30</vt:lpstr>
      <vt:lpstr>スライド 31</vt:lpstr>
      <vt:lpstr>スライド 32</vt:lpstr>
      <vt:lpstr>スライド 33</vt:lpstr>
      <vt:lpstr>スライド 34</vt:lpstr>
      <vt:lpstr>スライド 35</vt:lpstr>
      <vt:lpstr>スライド 36</vt:lpstr>
      <vt:lpstr>スライド 37</vt:lpstr>
      <vt:lpstr>スライド 38</vt:lpstr>
      <vt:lpstr>スライド 39</vt:lpstr>
      <vt:lpstr>１１．本講義のまとめ</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4-1 住民視点の行政サービス              提供に向けた業務分析手法</dc:title>
  <dc:creator>高村 弘史</dc:creator>
  <cp:lastModifiedBy>takamura</cp:lastModifiedBy>
  <cp:revision>286</cp:revision>
  <cp:lastPrinted>2013-04-03T10:38:28Z</cp:lastPrinted>
  <dcterms:created xsi:type="dcterms:W3CDTF">2008-12-09T14:04:54Z</dcterms:created>
  <dcterms:modified xsi:type="dcterms:W3CDTF">2015-06-22T01:13:07Z</dcterms:modified>
</cp:coreProperties>
</file>