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53" r:id="rId1"/>
  </p:sldMasterIdLst>
  <p:notesMasterIdLst>
    <p:notesMasterId r:id="rId21"/>
  </p:notesMasterIdLst>
  <p:handoutMasterIdLst>
    <p:handoutMasterId r:id="rId22"/>
  </p:handoutMasterIdLst>
  <p:sldIdLst>
    <p:sldId id="303" r:id="rId2"/>
    <p:sldId id="269" r:id="rId3"/>
    <p:sldId id="275" r:id="rId4"/>
    <p:sldId id="295" r:id="rId5"/>
    <p:sldId id="283" r:id="rId6"/>
    <p:sldId id="277" r:id="rId7"/>
    <p:sldId id="285" r:id="rId8"/>
    <p:sldId id="278" r:id="rId9"/>
    <p:sldId id="279" r:id="rId10"/>
    <p:sldId id="280" r:id="rId11"/>
    <p:sldId id="299" r:id="rId12"/>
    <p:sldId id="301" r:id="rId13"/>
    <p:sldId id="300" r:id="rId14"/>
    <p:sldId id="302" r:id="rId15"/>
    <p:sldId id="286" r:id="rId16"/>
    <p:sldId id="296" r:id="rId17"/>
    <p:sldId id="298" r:id="rId18"/>
    <p:sldId id="282" r:id="rId19"/>
    <p:sldId id="276" r:id="rId20"/>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oshinaga" initials="y"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CC"/>
    <a:srgbClr val="000000"/>
    <a:srgbClr val="0033CC"/>
    <a:srgbClr val="CCFFFF"/>
    <a:srgbClr val="CCECFF"/>
    <a:srgbClr val="CCCCFF"/>
    <a:srgbClr val="33003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34" autoAdjust="0"/>
    <p:restoredTop sz="91096" autoAdjust="0"/>
  </p:normalViewPr>
  <p:slideViewPr>
    <p:cSldViewPr>
      <p:cViewPr>
        <p:scale>
          <a:sx n="70" d="100"/>
          <a:sy n="70" d="100"/>
        </p:scale>
        <p:origin x="-1710" y="-486"/>
      </p:cViewPr>
      <p:guideLst>
        <p:guide orient="horz" pos="2160"/>
        <p:guide pos="80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684" y="1020"/>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6200" y="247650"/>
            <a:ext cx="2949575" cy="1666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defTabSz="915988"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a:p>
        </p:txBody>
      </p:sp>
      <p:sp>
        <p:nvSpPr>
          <p:cNvPr id="5123" name="Rectangle 3"/>
          <p:cNvSpPr>
            <a:spLocks noGrp="1" noChangeArrowheads="1"/>
          </p:cNvSpPr>
          <p:nvPr>
            <p:ph type="dt" sz="quarter" idx="1"/>
          </p:nvPr>
        </p:nvSpPr>
        <p:spPr bwMode="auto">
          <a:xfrm>
            <a:off x="5521325" y="165100"/>
            <a:ext cx="1135063" cy="3317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algn="r" defTabSz="915988" eaLnBrk="1" hangingPunct="1">
              <a:defRPr kumimoji="1" sz="900" i="1">
                <a:solidFill>
                  <a:srgbClr val="000066"/>
                </a:solidFill>
                <a:latin typeface="Times New Roman" pitchFamily="18" charset="0"/>
                <a:ea typeface="ＭＳ Ｐゴシック" pitchFamily="50" charset="-128"/>
              </a:defRPr>
            </a:lvl1pPr>
          </a:lstStyle>
          <a:p>
            <a:pPr>
              <a:defRPr/>
            </a:pPr>
            <a:fld id="{BACF1D6E-D53F-48CC-A1F8-FB514A938CD6}" type="datetime1">
              <a:rPr lang="ja-JP" altLang="en-US"/>
              <a:pPr>
                <a:defRPr/>
              </a:pPr>
              <a:t>2015/6/22</a:t>
            </a:fld>
            <a:endParaRPr lang="en-US" altLang="ja-JP"/>
          </a:p>
        </p:txBody>
      </p:sp>
      <p:sp>
        <p:nvSpPr>
          <p:cNvPr id="5124" name="Rectangle 4"/>
          <p:cNvSpPr>
            <a:spLocks noGrp="1" noChangeArrowheads="1"/>
          </p:cNvSpPr>
          <p:nvPr>
            <p:ph type="ftr" sz="quarter" idx="2"/>
          </p:nvPr>
        </p:nvSpPr>
        <p:spPr bwMode="auto">
          <a:xfrm>
            <a:off x="1135063" y="9193213"/>
            <a:ext cx="4764087" cy="249237"/>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latin typeface="Times New Roman" pitchFamily="18" charset="0"/>
                <a:ea typeface="ＭＳ Ｐゴシック" pitchFamily="50" charset="-128"/>
              </a:defRPr>
            </a:lvl1pPr>
          </a:lstStyle>
          <a:p>
            <a:pPr>
              <a:defRPr/>
            </a:pPr>
            <a:r>
              <a:rPr lang="en-US" altLang="ja-JP"/>
              <a:t>Copyright　©　2008　********University   ********　 Prof.*******</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84084251-6292-4D41-9908-1D9FBD4C5563}" type="slidenum">
              <a:rPr lang="en-US" altLang="ja-JP"/>
              <a:pPr>
                <a:defRPr/>
              </a:pPr>
              <a:t>&lt;#&gt;</a:t>
            </a:fld>
            <a:endParaRPr lang="en-US" altLang="ja-JP"/>
          </a:p>
        </p:txBody>
      </p:sp>
    </p:spTree>
    <p:extLst>
      <p:ext uri="{BB962C8B-B14F-4D97-AF65-F5344CB8AC3E}">
        <p14:creationId xmlns:p14="http://schemas.microsoft.com/office/powerpoint/2010/main" xmlns="" val="21258930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4"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39304" y="4721225"/>
            <a:ext cx="5400600" cy="44719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079" name="Rectangle 7"/>
          <p:cNvSpPr>
            <a:spLocks noGrp="1" noChangeArrowheads="1"/>
          </p:cNvSpPr>
          <p:nvPr>
            <p:ph type="sldNum" sz="quarter" idx="5"/>
          </p:nvPr>
        </p:nvSpPr>
        <p:spPr bwMode="auto">
          <a:xfrm>
            <a:off x="3025775" y="9525000"/>
            <a:ext cx="755650"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a:solidFill>
                  <a:srgbClr val="000066"/>
                </a:solidFill>
                <a:latin typeface="Times New Roman" pitchFamily="18" charset="0"/>
                <a:ea typeface="ＭＳ Ｐゴシック" pitchFamily="50" charset="-128"/>
              </a:defRPr>
            </a:lvl1pPr>
          </a:lstStyle>
          <a:p>
            <a:pPr>
              <a:defRPr/>
            </a:pPr>
            <a:fld id="{6B3AADC5-F389-4A75-A6A3-EE78E0A57AF8}" type="slidenum">
              <a:rPr lang="en-US" altLang="ja-JP"/>
              <a:pPr>
                <a:defRPr/>
              </a:pPr>
              <a:t>&lt;#&gt;</a:t>
            </a:fld>
            <a:endParaRPr lang="en-US" altLang="ja-JP"/>
          </a:p>
        </p:txBody>
      </p:sp>
    </p:spTree>
    <p:extLst>
      <p:ext uri="{BB962C8B-B14F-4D97-AF65-F5344CB8AC3E}">
        <p14:creationId xmlns:p14="http://schemas.microsoft.com/office/powerpoint/2010/main" xmlns="" val="1245688453"/>
      </p:ext>
    </p:extLst>
  </p:cSld>
  <p:clrMap bg1="lt1" tx1="dk1" bg2="lt2" tx2="dk2" accent1="accent1" accent2="accent2" accent3="accent3" accent4="accent4" accent5="accent5" accent6="accent6" hlink="hlink" folHlink="folHlink"/>
  <p:hf hdr="0"/>
  <p:notesStyle>
    <a:lvl1pPr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1pPr>
    <a:lvl2pPr marL="4572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2pPr>
    <a:lvl3pPr marL="9144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3pPr>
    <a:lvl4pPr marL="13716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4pPr>
    <a:lvl5pPr marL="18288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4BB5D8D5-3568-46D1-8875-1BE7CB4F0E3F}" type="slidenum">
              <a:rPr kumimoji="1" lang="en-US" altLang="ja-JP" sz="900">
                <a:solidFill>
                  <a:srgbClr val="000066"/>
                </a:solidFill>
                <a:latin typeface="Times New Roman" pitchFamily="18" charset="0"/>
              </a:rPr>
              <a:pPr algn="ctr" defTabSz="915988" eaLnBrk="1" hangingPunct="1"/>
              <a:t>1</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８．</a:t>
            </a:r>
            <a:r>
              <a:rPr lang="ja-JP" altLang="ja-JP" dirty="0" smtClean="0"/>
              <a:t>課題の解決に向けた方策　～業務の効率化～</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en-US" dirty="0" smtClean="0"/>
              <a:t>の課題に対する具体的な方策に</a:t>
            </a:r>
            <a:r>
              <a:rPr lang="ja-JP" altLang="en-US" dirty="0" smtClean="0"/>
              <a:t>ついて理解</a:t>
            </a:r>
            <a:r>
              <a:rPr lang="ja-JP" altLang="en-US" dirty="0" smtClean="0"/>
              <a:t>してもらう。</a:t>
            </a:r>
            <a:endParaRPr lang="ja-JP" altLang="ja-JP" dirty="0" smtClean="0"/>
          </a:p>
          <a:p>
            <a:r>
              <a:rPr lang="en-US" altLang="ja-JP" dirty="0" smtClean="0"/>
              <a:t> </a:t>
            </a:r>
            <a:endParaRPr lang="ja-JP" altLang="ja-JP" dirty="0" smtClean="0"/>
          </a:p>
          <a:p>
            <a:r>
              <a:rPr lang="ja-JP" altLang="ja-JP" dirty="0" smtClean="0"/>
              <a:t>◆説明手順</a:t>
            </a:r>
          </a:p>
          <a:p>
            <a:r>
              <a:rPr lang="ja-JP" altLang="ja-JP" dirty="0" smtClean="0"/>
              <a:t>所要時間：５分</a:t>
            </a:r>
          </a:p>
          <a:p>
            <a:r>
              <a:rPr lang="ja-JP" altLang="ja-JP" dirty="0" smtClean="0"/>
              <a:t>・業務効率化</a:t>
            </a:r>
            <a:r>
              <a:rPr lang="ja-JP" altLang="en-US" dirty="0" smtClean="0"/>
              <a:t>が</a:t>
            </a:r>
            <a:r>
              <a:rPr lang="ja-JP" altLang="ja-JP" dirty="0" smtClean="0"/>
              <a:t>進</a:t>
            </a:r>
            <a:r>
              <a:rPr lang="ja-JP" altLang="en-US" dirty="0" smtClean="0"/>
              <a:t>まない</a:t>
            </a:r>
            <a:r>
              <a:rPr lang="ja-JP" altLang="ja-JP" dirty="0" smtClean="0"/>
              <a:t>最大の理由</a:t>
            </a:r>
            <a:r>
              <a:rPr lang="ja-JP" altLang="en-US" dirty="0" smtClean="0"/>
              <a:t>として</a:t>
            </a:r>
            <a:r>
              <a:rPr lang="ja-JP" altLang="ja-JP" dirty="0" smtClean="0"/>
              <a:t>「直接の業務以外に手をかける余裕・時間が無い」</a:t>
            </a:r>
            <a:r>
              <a:rPr lang="ja-JP" altLang="en-US" dirty="0" smtClean="0"/>
              <a:t>ということがよく聞かれる</a:t>
            </a:r>
            <a:r>
              <a:rPr lang="ja-JP" altLang="ja-JP" dirty="0" smtClean="0"/>
              <a:t>。どの自治体も人員削減で大変であることは理解できるが、</a:t>
            </a:r>
            <a:r>
              <a:rPr lang="ja-JP" altLang="en-US" dirty="0" smtClean="0"/>
              <a:t>一方で、</a:t>
            </a:r>
            <a:r>
              <a:rPr lang="ja-JP" altLang="ja-JP" dirty="0" smtClean="0"/>
              <a:t>今後人員が増える見込み</a:t>
            </a:r>
            <a:r>
              <a:rPr lang="ja-JP" altLang="en-US" dirty="0" smtClean="0"/>
              <a:t>があるわけでもない。結局人員削減に対応する最良の策が</a:t>
            </a:r>
            <a:r>
              <a:rPr lang="en-US" altLang="ja-JP" dirty="0" smtClean="0"/>
              <a:t>ICT</a:t>
            </a:r>
            <a:r>
              <a:rPr lang="ja-JP" altLang="ja-JP" dirty="0" smtClean="0"/>
              <a:t>システム</a:t>
            </a:r>
            <a:r>
              <a:rPr lang="ja-JP" altLang="en-US" dirty="0" smtClean="0"/>
              <a:t>の導入</a:t>
            </a:r>
            <a:r>
              <a:rPr lang="ja-JP" altLang="ja-JP" dirty="0" smtClean="0"/>
              <a:t>である。</a:t>
            </a:r>
            <a:endParaRPr lang="en-US" altLang="ja-JP" dirty="0" smtClean="0"/>
          </a:p>
          <a:p>
            <a:r>
              <a:rPr lang="ja-JP" altLang="en-US" dirty="0" smtClean="0"/>
              <a:t>・</a:t>
            </a:r>
            <a:r>
              <a:rPr lang="ja-JP" altLang="ja-JP" dirty="0" smtClean="0"/>
              <a:t>大変だからこそ、日頃からの業務分析は必要である。自治体における人事異動サイクルは３年～５年程度が一般的であ</a:t>
            </a:r>
            <a:r>
              <a:rPr lang="ja-JP" altLang="en-US" dirty="0" smtClean="0"/>
              <a:t>り、</a:t>
            </a:r>
            <a:r>
              <a:rPr lang="ja-JP" altLang="ja-JP" dirty="0" smtClean="0"/>
              <a:t>ベテラン</a:t>
            </a:r>
            <a:r>
              <a:rPr lang="ja-JP" altLang="en-US" dirty="0" smtClean="0"/>
              <a:t>職員</a:t>
            </a:r>
            <a:r>
              <a:rPr lang="ja-JP" altLang="ja-JP" dirty="0" smtClean="0"/>
              <a:t>でも、その</a:t>
            </a:r>
            <a:r>
              <a:rPr lang="ja-JP" altLang="en-US" dirty="0" smtClean="0"/>
              <a:t>異動先の</a:t>
            </a:r>
            <a:r>
              <a:rPr lang="ja-JP" altLang="ja-JP" dirty="0" smtClean="0"/>
              <a:t>業務に</a:t>
            </a:r>
            <a:r>
              <a:rPr lang="ja-JP" altLang="en-US" dirty="0" smtClean="0"/>
              <a:t>ついて</a:t>
            </a:r>
            <a:r>
              <a:rPr lang="ja-JP" altLang="ja-JP" dirty="0" smtClean="0"/>
              <a:t>は初心者</a:t>
            </a:r>
            <a:r>
              <a:rPr lang="ja-JP" altLang="en-US" dirty="0" smtClean="0"/>
              <a:t>同然</a:t>
            </a:r>
            <a:r>
              <a:rPr lang="ja-JP" altLang="ja-JP" dirty="0" smtClean="0"/>
              <a:t>という状況が、毎年度繰り返される。</a:t>
            </a:r>
            <a:endParaRPr lang="en-US" altLang="ja-JP" dirty="0" smtClean="0"/>
          </a:p>
          <a:p>
            <a:r>
              <a:rPr lang="ja-JP" altLang="en-US" dirty="0" smtClean="0"/>
              <a:t>・</a:t>
            </a:r>
            <a:r>
              <a:rPr lang="ja-JP" altLang="ja-JP" dirty="0" smtClean="0"/>
              <a:t>その</a:t>
            </a:r>
            <a:r>
              <a:rPr lang="ja-JP" altLang="en-US" dirty="0" smtClean="0"/>
              <a:t>引き継ぎにおいて、</a:t>
            </a:r>
            <a:r>
              <a:rPr lang="ja-JP" altLang="ja-JP" dirty="0" smtClean="0"/>
              <a:t>指導役の職員が正しい知識を持っていればよいが、単なる思い込みや誤解等に基づく「誤った知識」を与えられ</a:t>
            </a:r>
            <a:r>
              <a:rPr lang="ja-JP" altLang="en-US" dirty="0" smtClean="0"/>
              <a:t>る可能性、あるいはそれが更に独自の解釈が加えられて次に伝えられる可能性もある。</a:t>
            </a:r>
            <a:endParaRPr lang="en-US" altLang="ja-JP" dirty="0" smtClean="0"/>
          </a:p>
          <a:p>
            <a:r>
              <a:rPr lang="ja-JP" altLang="en-US" dirty="0" smtClean="0"/>
              <a:t>・</a:t>
            </a:r>
            <a:r>
              <a:rPr lang="ja-JP" altLang="ja-JP" dirty="0" smtClean="0"/>
              <a:t>システム</a:t>
            </a:r>
            <a:r>
              <a:rPr lang="ja-JP" altLang="en-US" dirty="0" smtClean="0"/>
              <a:t>においても、そのような</a:t>
            </a:r>
            <a:r>
              <a:rPr lang="ja-JP" altLang="ja-JP" dirty="0" smtClean="0"/>
              <a:t>単なる思い込みや誤解が積み重なって、今の姿になって</a:t>
            </a:r>
            <a:r>
              <a:rPr lang="ja-JP" altLang="en-US" dirty="0" smtClean="0"/>
              <a:t>いる可能性がある。</a:t>
            </a:r>
            <a:endParaRPr lang="ja-JP" altLang="ja-JP" dirty="0" smtClean="0"/>
          </a:p>
          <a:p>
            <a:r>
              <a:rPr lang="ja-JP" altLang="ja-JP" dirty="0" smtClean="0"/>
              <a:t>・各職場における業務分析は、日常的に行われることが</a:t>
            </a:r>
            <a:r>
              <a:rPr lang="ja-JP" altLang="en-US" dirty="0" smtClean="0"/>
              <a:t>重要であり、</a:t>
            </a:r>
            <a:r>
              <a:rPr lang="ja-JP" altLang="ja-JP" dirty="0" smtClean="0"/>
              <a:t>そのためには業務フロー図のようなドキュメントの作成とメンテナンスが最も確実な方法</a:t>
            </a:r>
            <a:r>
              <a:rPr lang="ja-JP" altLang="en-US" dirty="0" smtClean="0"/>
              <a:t>といえる</a:t>
            </a:r>
            <a:r>
              <a:rPr lang="ja-JP" altLang="ja-JP" dirty="0" smtClean="0"/>
              <a:t>。</a:t>
            </a:r>
          </a:p>
          <a:p>
            <a:r>
              <a:rPr lang="ja-JP" altLang="ja-JP" dirty="0" smtClean="0"/>
              <a:t>・大規模なシステム構築・システム改正等の機会をふまえ、</a:t>
            </a:r>
            <a:r>
              <a:rPr lang="ja-JP" altLang="en-US" dirty="0" smtClean="0"/>
              <a:t>根本的な</a:t>
            </a:r>
            <a:r>
              <a:rPr lang="ja-JP" altLang="ja-JP" dirty="0" smtClean="0"/>
              <a:t>業務分析</a:t>
            </a:r>
            <a:r>
              <a:rPr lang="ja-JP" altLang="en-US" dirty="0" smtClean="0"/>
              <a:t>を行うことが望まれる。</a:t>
            </a:r>
            <a:endParaRPr lang="ja-JP" altLang="ja-JP" dirty="0" smtClean="0"/>
          </a:p>
          <a:p>
            <a:r>
              <a:rPr lang="en-US" altLang="ja-JP" dirty="0" smtClean="0"/>
              <a:t> </a:t>
            </a:r>
            <a:endParaRPr lang="ja-JP" altLang="ja-JP" dirty="0" smtClean="0"/>
          </a:p>
          <a:p>
            <a:r>
              <a:rPr lang="ja-JP" altLang="ja-JP" dirty="0" smtClean="0"/>
              <a:t>◆補足事項（スライド未掲載のデータやファクト）</a:t>
            </a:r>
          </a:p>
          <a:p>
            <a:r>
              <a:rPr lang="ja-JP" altLang="ja-JP" dirty="0" smtClean="0"/>
              <a:t>特になし。</a:t>
            </a:r>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a:p>
            <a:endParaRPr lang="ja-JP" altLang="en-US" dirty="0" smtClean="0"/>
          </a:p>
          <a:p>
            <a:endParaRPr lang="en-US" altLang="ja-JP" dirty="0" smtClean="0"/>
          </a:p>
          <a:p>
            <a:endParaRPr lang="ja-JP" altLang="ja-JP" dirty="0" smtClean="0"/>
          </a:p>
        </p:txBody>
      </p:sp>
      <p:sp>
        <p:nvSpPr>
          <p:cNvPr id="35846" name="スライド番号プレースホルダー 5"/>
          <p:cNvSpPr>
            <a:spLocks noGrp="1"/>
          </p:cNvSpPr>
          <p:nvPr>
            <p:ph type="sldNum" sz="quarter" idx="5"/>
          </p:nvPr>
        </p:nvSpPr>
        <p:spPr/>
        <p:txBody>
          <a:bodyPr/>
          <a:lstStyle/>
          <a:p>
            <a:fld id="{475F2820-C778-4AA9-BB8D-824A3819A213}" type="slidenum">
              <a:rPr lang="en-US" altLang="ja-JP" smtClean="0"/>
              <a:pPr/>
              <a:t>10</a:t>
            </a:fld>
            <a:endParaRPr lang="en-US" altLang="ja-JP" smtClean="0"/>
          </a:p>
        </p:txBody>
      </p:sp>
      <p:sp>
        <p:nvSpPr>
          <p:cNvPr id="5" name="スライド イメージ プレースホルダー 4"/>
          <p:cNvSpPr>
            <a:spLocks noGrp="1" noRot="1" noChangeAspect="1"/>
          </p:cNvSpPr>
          <p:nvPr>
            <p:ph type="sldImg"/>
          </p:nvPr>
        </p:nvSpPr>
        <p:spPr>
          <a:xfrm>
            <a:off x="712788" y="746125"/>
            <a:ext cx="5381625" cy="37274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８．</a:t>
            </a:r>
            <a:r>
              <a:rPr lang="ja-JP" altLang="ja-JP" dirty="0" smtClean="0"/>
              <a:t>課題の解決に向けた方策　～業務の効率化～</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en-US" dirty="0" smtClean="0"/>
              <a:t>の課題に対する具体的な方策に</a:t>
            </a:r>
            <a:r>
              <a:rPr lang="ja-JP" altLang="en-US" dirty="0" smtClean="0"/>
              <a:t>ついて理解</a:t>
            </a:r>
            <a:r>
              <a:rPr lang="ja-JP" altLang="en-US" dirty="0" smtClean="0"/>
              <a:t>してもらう。</a:t>
            </a:r>
            <a:endParaRPr lang="ja-JP" altLang="ja-JP" dirty="0" smtClean="0"/>
          </a:p>
          <a:p>
            <a:r>
              <a:rPr lang="en-US" altLang="ja-JP" dirty="0" smtClean="0"/>
              <a:t> </a:t>
            </a:r>
            <a:endParaRPr lang="ja-JP" altLang="ja-JP" dirty="0" smtClean="0"/>
          </a:p>
          <a:p>
            <a:r>
              <a:rPr lang="ja-JP" altLang="ja-JP" dirty="0" smtClean="0"/>
              <a:t>◆説明手順</a:t>
            </a:r>
          </a:p>
          <a:p>
            <a:r>
              <a:rPr lang="ja-JP" altLang="ja-JP" dirty="0" smtClean="0"/>
              <a:t>所要時間：５分</a:t>
            </a:r>
          </a:p>
          <a:p>
            <a:r>
              <a:rPr lang="ja-JP" altLang="ja-JP" dirty="0" smtClean="0"/>
              <a:t>・</a:t>
            </a:r>
            <a:r>
              <a:rPr lang="ja-JP" altLang="en-US" dirty="0" smtClean="0"/>
              <a:t>業務の効率化において最も重要な取り組みは、</a:t>
            </a:r>
            <a:r>
              <a:rPr lang="ja-JP" altLang="ja-JP" dirty="0" smtClean="0"/>
              <a:t>継続的な業務分析</a:t>
            </a:r>
            <a:r>
              <a:rPr lang="ja-JP" altLang="en-US" dirty="0" smtClean="0"/>
              <a:t>、</a:t>
            </a:r>
            <a:r>
              <a:rPr lang="ja-JP" altLang="ja-JP" dirty="0" smtClean="0"/>
              <a:t>業務改善の実施</a:t>
            </a:r>
            <a:r>
              <a:rPr lang="ja-JP" altLang="en-US" dirty="0" smtClean="0"/>
              <a:t>である。</a:t>
            </a:r>
            <a:endParaRPr lang="ja-JP" altLang="ja-JP" dirty="0" smtClean="0"/>
          </a:p>
          <a:p>
            <a:r>
              <a:rPr lang="ja-JP" altLang="en-US" dirty="0" smtClean="0"/>
              <a:t>・</a:t>
            </a:r>
            <a:r>
              <a:rPr lang="en-US" altLang="ja-JP" dirty="0" smtClean="0"/>
              <a:t>BABOK</a:t>
            </a:r>
            <a:r>
              <a:rPr lang="ja-JP" altLang="en-US" dirty="0" smtClean="0"/>
              <a:t>と</a:t>
            </a:r>
            <a:r>
              <a:rPr lang="ja-JP" altLang="ja-JP" dirty="0" smtClean="0"/>
              <a:t>は知識体系であ</a:t>
            </a:r>
            <a:r>
              <a:rPr lang="ja-JP" altLang="en-US" dirty="0" smtClean="0"/>
              <a:t>る。</a:t>
            </a:r>
            <a:r>
              <a:rPr lang="ja-JP" altLang="ja-JP" dirty="0" smtClean="0"/>
              <a:t>実際の手法や手順を整備すること</a:t>
            </a:r>
            <a:r>
              <a:rPr lang="ja-JP" altLang="en-US" dirty="0" smtClean="0"/>
              <a:t>は大きな負荷が掛かるが、</a:t>
            </a:r>
            <a:r>
              <a:rPr lang="ja-JP" altLang="ja-JP" dirty="0" smtClean="0"/>
              <a:t>この団体</a:t>
            </a:r>
            <a:r>
              <a:rPr lang="ja-JP" altLang="en-US" dirty="0" smtClean="0"/>
              <a:t>で</a:t>
            </a:r>
            <a:r>
              <a:rPr lang="ja-JP" altLang="ja-JP" dirty="0" smtClean="0"/>
              <a:t>は、「</a:t>
            </a:r>
            <a:r>
              <a:rPr lang="en-US" altLang="ja-JP" dirty="0" smtClean="0"/>
              <a:t>DMM</a:t>
            </a:r>
            <a:r>
              <a:rPr lang="ja-JP" altLang="ja-JP" dirty="0" smtClean="0"/>
              <a:t>図」と「業務フロー」を利用</a:t>
            </a:r>
            <a:r>
              <a:rPr lang="ja-JP" altLang="en-US" dirty="0" smtClean="0"/>
              <a:t>した</a:t>
            </a:r>
            <a:r>
              <a:rPr lang="ja-JP" altLang="ja-JP" dirty="0" smtClean="0"/>
              <a:t>徹底した業務分析と業務の「見える化」を実現している。</a:t>
            </a:r>
          </a:p>
          <a:p>
            <a:r>
              <a:rPr lang="ja-JP" altLang="ja-JP" dirty="0" smtClean="0"/>
              <a:t>・</a:t>
            </a:r>
            <a:r>
              <a:rPr lang="ja-JP" altLang="en-US" dirty="0" smtClean="0"/>
              <a:t>この事例では</a:t>
            </a:r>
            <a:r>
              <a:rPr lang="ja-JP" altLang="ja-JP" dirty="0" smtClean="0"/>
              <a:t>「日常からの業務分析、業務改善、人材育成計画」、「システム調達手順、方式の変更」、「人材育成の実施」、「職員負担と</a:t>
            </a:r>
            <a:r>
              <a:rPr lang="en-US" altLang="ja-JP" dirty="0" smtClean="0"/>
              <a:t>ICT</a:t>
            </a:r>
            <a:r>
              <a:rPr lang="ja-JP" altLang="ja-JP" dirty="0" smtClean="0"/>
              <a:t>経費の削減、安定したシステムの長期間利用」という</a:t>
            </a:r>
            <a:r>
              <a:rPr lang="ja-JP" altLang="en-US" dirty="0" smtClean="0"/>
              <a:t>ステップで</a:t>
            </a:r>
            <a:r>
              <a:rPr lang="en-US" altLang="ja-JP" dirty="0" smtClean="0"/>
              <a:t>PDCA</a:t>
            </a:r>
            <a:r>
              <a:rPr lang="ja-JP" altLang="ja-JP" dirty="0" smtClean="0"/>
              <a:t>サイクルを回している。</a:t>
            </a:r>
          </a:p>
          <a:p>
            <a:r>
              <a:rPr lang="ja-JP" altLang="ja-JP" dirty="0" smtClean="0"/>
              <a:t>・そのための苦労・労力は</a:t>
            </a:r>
            <a:r>
              <a:rPr lang="ja-JP" altLang="en-US" dirty="0" smtClean="0"/>
              <a:t>大きいが</a:t>
            </a:r>
            <a:r>
              <a:rPr lang="ja-JP" altLang="ja-JP" dirty="0" smtClean="0"/>
              <a:t>、</a:t>
            </a:r>
            <a:r>
              <a:rPr lang="en-US" altLang="ja-JP" dirty="0" smtClean="0"/>
              <a:t>DMM</a:t>
            </a:r>
            <a:r>
              <a:rPr lang="ja-JP" altLang="ja-JP" dirty="0" smtClean="0"/>
              <a:t>図や業務フロー図、業務記述書（実質上の機能要件書）を作成しないとシステム調達ができない</a:t>
            </a:r>
            <a:r>
              <a:rPr lang="ja-JP" altLang="en-US" dirty="0" smtClean="0"/>
              <a:t>ようなしくみとし</a:t>
            </a:r>
            <a:r>
              <a:rPr lang="ja-JP" altLang="ja-JP" dirty="0" smtClean="0"/>
              <a:t>て</a:t>
            </a:r>
            <a:r>
              <a:rPr lang="ja-JP" altLang="en-US" dirty="0" smtClean="0"/>
              <a:t>いる。</a:t>
            </a:r>
            <a:endParaRPr lang="ja-JP" altLang="ja-JP" dirty="0" smtClean="0"/>
          </a:p>
          <a:p>
            <a:r>
              <a:rPr lang="ja-JP" altLang="ja-JP" dirty="0" smtClean="0"/>
              <a:t>・</a:t>
            </a:r>
            <a:r>
              <a:rPr lang="ja-JP" altLang="en-US" dirty="0" smtClean="0"/>
              <a:t>これらの</a:t>
            </a:r>
            <a:r>
              <a:rPr lang="ja-JP" altLang="ja-JP" dirty="0" smtClean="0"/>
              <a:t>ドキュメントは、業務所管課</a:t>
            </a:r>
            <a:r>
              <a:rPr lang="ja-JP" altLang="en-US" dirty="0" smtClean="0"/>
              <a:t>で</a:t>
            </a:r>
            <a:r>
              <a:rPr lang="ja-JP" altLang="ja-JP" dirty="0" smtClean="0"/>
              <a:t>作成することを基本と</a:t>
            </a:r>
            <a:r>
              <a:rPr lang="ja-JP" altLang="en-US" dirty="0" smtClean="0"/>
              <a:t>しており</a:t>
            </a:r>
            <a:r>
              <a:rPr lang="ja-JP" altLang="ja-JP" dirty="0" smtClean="0"/>
              <a:t>、情報システム部門の職員がサポートする形で進められている。</a:t>
            </a:r>
          </a:p>
          <a:p>
            <a:r>
              <a:rPr lang="ja-JP" altLang="ja-JP" dirty="0" smtClean="0"/>
              <a:t>・</a:t>
            </a:r>
            <a:r>
              <a:rPr lang="ja-JP" altLang="en-US" dirty="0" smtClean="0"/>
              <a:t>「</a:t>
            </a:r>
            <a:r>
              <a:rPr lang="ja-JP" altLang="ja-JP" dirty="0" smtClean="0"/>
              <a:t>既存の「当たり前」の見直し</a:t>
            </a:r>
            <a:r>
              <a:rPr lang="ja-JP" altLang="en-US" dirty="0" smtClean="0"/>
              <a:t>」の事例</a:t>
            </a:r>
            <a:r>
              <a:rPr lang="ja-JP" altLang="ja-JP" dirty="0" smtClean="0"/>
              <a:t>は、電子決裁導入時の取組み例で</a:t>
            </a:r>
            <a:r>
              <a:rPr lang="ja-JP" altLang="en-US" dirty="0" smtClean="0"/>
              <a:t>ある。</a:t>
            </a:r>
            <a:r>
              <a:rPr lang="ja-JP" altLang="ja-JP" dirty="0" smtClean="0"/>
              <a:t>電子決裁は、今や「</a:t>
            </a:r>
            <a:r>
              <a:rPr lang="ja-JP" altLang="en-US" dirty="0" smtClean="0"/>
              <a:t>当たり前</a:t>
            </a:r>
            <a:r>
              <a:rPr lang="ja-JP" altLang="ja-JP" dirty="0" smtClean="0"/>
              <a:t>」</a:t>
            </a:r>
            <a:r>
              <a:rPr lang="ja-JP" altLang="en-US" dirty="0" smtClean="0"/>
              <a:t>の</a:t>
            </a:r>
            <a:r>
              <a:rPr lang="ja-JP" altLang="ja-JP" dirty="0" smtClean="0"/>
              <a:t>機能で</a:t>
            </a:r>
            <a:r>
              <a:rPr lang="ja-JP" altLang="en-US" dirty="0" smtClean="0"/>
              <a:t>あり</a:t>
            </a:r>
            <a:r>
              <a:rPr lang="ja-JP" altLang="ja-JP" dirty="0" smtClean="0"/>
              <a:t>、多くの自治体が採用している機能であるが、黎明期において実施した団体の事例である。</a:t>
            </a:r>
          </a:p>
          <a:p>
            <a:r>
              <a:rPr lang="ja-JP" altLang="ja-JP" dirty="0" smtClean="0"/>
              <a:t>・電子入札システムの例</a:t>
            </a:r>
            <a:r>
              <a:rPr lang="ja-JP" altLang="en-US" dirty="0" smtClean="0"/>
              <a:t>もあわせて</a:t>
            </a:r>
            <a:r>
              <a:rPr lang="ja-JP" altLang="ja-JP" dirty="0" smtClean="0"/>
              <a:t>、「当事者の思い込みによる常識」を覆した例である。</a:t>
            </a:r>
          </a:p>
          <a:p>
            <a:r>
              <a:rPr lang="ja-JP" altLang="en-US" dirty="0" smtClean="0"/>
              <a:t>・</a:t>
            </a:r>
            <a:r>
              <a:rPr lang="ja-JP" altLang="ja-JP" dirty="0" smtClean="0"/>
              <a:t>情報部門という</a:t>
            </a:r>
            <a:r>
              <a:rPr lang="ja-JP" altLang="en-US" dirty="0" smtClean="0"/>
              <a:t>「</a:t>
            </a:r>
            <a:r>
              <a:rPr lang="ja-JP" altLang="ja-JP" dirty="0" smtClean="0"/>
              <a:t>専門外</a:t>
            </a:r>
            <a:r>
              <a:rPr lang="ja-JP" altLang="en-US" dirty="0" smtClean="0"/>
              <a:t>」</a:t>
            </a:r>
            <a:r>
              <a:rPr lang="ja-JP" altLang="ja-JP" dirty="0" smtClean="0"/>
              <a:t>の</a:t>
            </a:r>
            <a:r>
              <a:rPr lang="ja-JP" altLang="en-US" dirty="0" smtClean="0"/>
              <a:t>職員</a:t>
            </a:r>
            <a:r>
              <a:rPr lang="ja-JP" altLang="ja-JP" dirty="0" smtClean="0"/>
              <a:t>の目線</a:t>
            </a:r>
            <a:r>
              <a:rPr lang="ja-JP" altLang="en-US" dirty="0" smtClean="0"/>
              <a:t>から</a:t>
            </a:r>
            <a:r>
              <a:rPr lang="ja-JP" altLang="ja-JP" dirty="0" smtClean="0"/>
              <a:t>「何故</a:t>
            </a:r>
            <a:r>
              <a:rPr lang="ja-JP" altLang="en-US" dirty="0" smtClean="0"/>
              <a:t>？</a:t>
            </a:r>
            <a:r>
              <a:rPr lang="ja-JP" altLang="ja-JP" dirty="0" smtClean="0"/>
              <a:t>」</a:t>
            </a:r>
            <a:r>
              <a:rPr lang="ja-JP" altLang="en-US" dirty="0" smtClean="0"/>
              <a:t>を繰り返した結果、</a:t>
            </a:r>
            <a:r>
              <a:rPr lang="ja-JP" altLang="ja-JP" dirty="0" smtClean="0"/>
              <a:t>業務</a:t>
            </a:r>
            <a:r>
              <a:rPr lang="ja-JP" altLang="en-US" dirty="0" smtClean="0"/>
              <a:t>の</a:t>
            </a:r>
            <a:r>
              <a:rPr lang="ja-JP" altLang="ja-JP" dirty="0" smtClean="0"/>
              <a:t>簡素化</a:t>
            </a:r>
            <a:r>
              <a:rPr lang="ja-JP" altLang="en-US" dirty="0" smtClean="0"/>
              <a:t>と</a:t>
            </a:r>
            <a:r>
              <a:rPr lang="ja-JP" altLang="ja-JP" dirty="0" smtClean="0"/>
              <a:t>効率化</a:t>
            </a:r>
            <a:r>
              <a:rPr lang="ja-JP" altLang="en-US" dirty="0" smtClean="0"/>
              <a:t>を図ることができた</a:t>
            </a:r>
            <a:r>
              <a:rPr lang="ja-JP" altLang="ja-JP" dirty="0" smtClean="0"/>
              <a:t>。</a:t>
            </a:r>
            <a:r>
              <a:rPr lang="ja-JP" altLang="en-US" dirty="0" smtClean="0"/>
              <a:t>このように</a:t>
            </a:r>
            <a:r>
              <a:rPr lang="ja-JP" altLang="ja-JP" dirty="0" smtClean="0"/>
              <a:t>「思い込みによる常識」</a:t>
            </a:r>
            <a:r>
              <a:rPr lang="ja-JP" altLang="en-US" dirty="0" smtClean="0"/>
              <a:t>を崩すことで、業務の根本を見直した効率化を図ることができる。</a:t>
            </a:r>
            <a:endParaRPr lang="en-US" altLang="ja-JP" dirty="0" smtClean="0"/>
          </a:p>
          <a:p>
            <a:endParaRPr lang="ja-JP" altLang="ja-JP" dirty="0" smtClean="0"/>
          </a:p>
          <a:p>
            <a:r>
              <a:rPr lang="ja-JP" altLang="ja-JP" dirty="0" smtClean="0"/>
              <a:t>◆補足事項（スライド未掲載のデータやファクト）</a:t>
            </a:r>
          </a:p>
          <a:p>
            <a:r>
              <a:rPr lang="ja-JP" altLang="ja-JP" dirty="0" smtClean="0"/>
              <a:t>特になし。</a:t>
            </a:r>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p:txBody>
      </p:sp>
      <p:sp>
        <p:nvSpPr>
          <p:cNvPr id="37894" name="スライド番号プレースホルダー 5"/>
          <p:cNvSpPr>
            <a:spLocks noGrp="1"/>
          </p:cNvSpPr>
          <p:nvPr>
            <p:ph type="sldNum" sz="quarter" idx="5"/>
          </p:nvPr>
        </p:nvSpPr>
        <p:spPr/>
        <p:txBody>
          <a:bodyPr/>
          <a:lstStyle/>
          <a:p>
            <a:fld id="{259C4532-8E5F-48F9-9C73-2D56429C97C2}" type="slidenum">
              <a:rPr lang="en-US" altLang="ja-JP" smtClean="0"/>
              <a:pPr/>
              <a:t>11</a:t>
            </a:fld>
            <a:endParaRPr lang="en-US" altLang="ja-JP" smtClean="0"/>
          </a:p>
        </p:txBody>
      </p:sp>
      <p:sp>
        <p:nvSpPr>
          <p:cNvPr id="4" name="スライド イメージ プレースホルダー 3"/>
          <p:cNvSpPr>
            <a:spLocks noGrp="1" noRot="1" noChangeAspect="1"/>
          </p:cNvSpPr>
          <p:nvPr>
            <p:ph type="sldImg"/>
          </p:nvPr>
        </p:nvSpPr>
        <p:spPr>
          <a:xfrm>
            <a:off x="712788" y="746125"/>
            <a:ext cx="5381625" cy="3727450"/>
          </a:xfr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８．</a:t>
            </a:r>
            <a:r>
              <a:rPr lang="ja-JP" altLang="ja-JP" dirty="0" smtClean="0"/>
              <a:t>課題の解決に向けた方策　～経費の適正化～</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en-US" dirty="0" smtClean="0"/>
              <a:t>の課題に対する具体的な方策に</a:t>
            </a:r>
            <a:r>
              <a:rPr lang="ja-JP" altLang="en-US" dirty="0" smtClean="0"/>
              <a:t>ついて理解</a:t>
            </a:r>
            <a:r>
              <a:rPr lang="ja-JP" altLang="en-US" dirty="0" smtClean="0"/>
              <a:t>してもらう。</a:t>
            </a:r>
            <a:endParaRPr lang="ja-JP" altLang="ja-JP" dirty="0" smtClean="0"/>
          </a:p>
          <a:p>
            <a:r>
              <a:rPr lang="en-US" altLang="ja-JP" dirty="0" smtClean="0"/>
              <a:t> </a:t>
            </a:r>
            <a:endParaRPr lang="ja-JP" altLang="ja-JP" dirty="0" smtClean="0"/>
          </a:p>
          <a:p>
            <a:r>
              <a:rPr lang="ja-JP" altLang="ja-JP" dirty="0" smtClean="0"/>
              <a:t>◆説明手順</a:t>
            </a:r>
          </a:p>
          <a:p>
            <a:r>
              <a:rPr lang="ja-JP" altLang="ja-JP" dirty="0" smtClean="0"/>
              <a:t>所要時間：５分</a:t>
            </a:r>
          </a:p>
          <a:p>
            <a:r>
              <a:rPr lang="ja-JP" altLang="ja-JP" dirty="0" smtClean="0"/>
              <a:t>・表で示した「評価手法」は、主に「見積書」の内容精査を軸とした内容となっている。</a:t>
            </a:r>
            <a:endParaRPr lang="en-US" altLang="ja-JP" dirty="0" smtClean="0"/>
          </a:p>
          <a:p>
            <a:r>
              <a:rPr lang="ja-JP" altLang="en-US" dirty="0" smtClean="0"/>
              <a:t>・</a:t>
            </a:r>
            <a:r>
              <a:rPr lang="en-US" altLang="ja-JP" dirty="0" smtClean="0"/>
              <a:t>(1)</a:t>
            </a:r>
            <a:r>
              <a:rPr lang="ja-JP" altLang="ja-JP" dirty="0" err="1" smtClean="0"/>
              <a:t>、</a:t>
            </a:r>
            <a:r>
              <a:rPr lang="en-US" altLang="ja-JP" dirty="0" smtClean="0"/>
              <a:t>(2)</a:t>
            </a:r>
            <a:r>
              <a:rPr lang="ja-JP" altLang="ja-JP" dirty="0" err="1" smtClean="0"/>
              <a:t>、</a:t>
            </a:r>
            <a:r>
              <a:rPr lang="en-US" altLang="ja-JP" dirty="0" smtClean="0"/>
              <a:t>(3)</a:t>
            </a:r>
            <a:r>
              <a:rPr lang="ja-JP" altLang="ja-JP" dirty="0" smtClean="0"/>
              <a:t>に</a:t>
            </a:r>
            <a:r>
              <a:rPr lang="ja-JP" altLang="en-US" dirty="0" smtClean="0"/>
              <a:t>示す</a:t>
            </a:r>
            <a:r>
              <a:rPr lang="ja-JP" altLang="ja-JP" dirty="0" smtClean="0"/>
              <a:t>ように、システムの初期導入から保守運用までの「査定・評価」のポイント</a:t>
            </a:r>
            <a:r>
              <a:rPr lang="ja-JP" altLang="en-US" dirty="0" smtClean="0"/>
              <a:t>についてまとめている。</a:t>
            </a:r>
            <a:endParaRPr lang="ja-JP" altLang="ja-JP" dirty="0" smtClean="0"/>
          </a:p>
          <a:p>
            <a:r>
              <a:rPr lang="ja-JP" altLang="ja-JP" dirty="0" smtClean="0"/>
              <a:t>・</a:t>
            </a:r>
            <a:r>
              <a:rPr lang="ja-JP" altLang="en-US" dirty="0" smtClean="0"/>
              <a:t>必ず重要なことは、内訳のある見積書を取得することである。 その上で、その内訳について、このようなポイントで精査することで、見積書の査定・評価を行う。</a:t>
            </a:r>
            <a:endParaRPr lang="en-US" altLang="ja-JP" dirty="0" smtClean="0"/>
          </a:p>
          <a:p>
            <a:r>
              <a:rPr lang="ja-JP" altLang="en-US" dirty="0" smtClean="0"/>
              <a:t>・但し、無理に削ることばかりを押し通すのは得策ではない。</a:t>
            </a:r>
            <a:r>
              <a:rPr lang="ja-JP" altLang="ja-JP" dirty="0" smtClean="0"/>
              <a:t>無理なスケジュール、無理な仕様、無理な価格</a:t>
            </a:r>
            <a:r>
              <a:rPr lang="ja-JP" altLang="en-US" dirty="0" smtClean="0"/>
              <a:t>は</a:t>
            </a:r>
            <a:r>
              <a:rPr lang="ja-JP" altLang="ja-JP" dirty="0" smtClean="0"/>
              <a:t>長続きしない。「戦略価格」は、</a:t>
            </a:r>
            <a:r>
              <a:rPr lang="ja-JP" altLang="en-US" dirty="0" smtClean="0"/>
              <a:t>時として</a:t>
            </a:r>
            <a:r>
              <a:rPr lang="ja-JP" altLang="ja-JP" dirty="0" smtClean="0"/>
              <a:t>企業の判断</a:t>
            </a:r>
            <a:r>
              <a:rPr lang="ja-JP" altLang="en-US" dirty="0" smtClean="0"/>
              <a:t>で行われることが</a:t>
            </a:r>
            <a:r>
              <a:rPr lang="ja-JP" altLang="ja-JP" dirty="0" smtClean="0"/>
              <a:t>あ</a:t>
            </a:r>
            <a:r>
              <a:rPr lang="ja-JP" altLang="en-US" dirty="0" smtClean="0"/>
              <a:t>る</a:t>
            </a:r>
            <a:r>
              <a:rPr lang="ja-JP" altLang="ja-JP" dirty="0" smtClean="0"/>
              <a:t>が、その分はどこかで「揺り戻し」が</a:t>
            </a:r>
            <a:r>
              <a:rPr lang="ja-JP" altLang="en-US" dirty="0" smtClean="0"/>
              <a:t>く</a:t>
            </a:r>
            <a:r>
              <a:rPr lang="ja-JP" altLang="ja-JP" dirty="0" smtClean="0"/>
              <a:t>る。あるいは</a:t>
            </a:r>
            <a:r>
              <a:rPr lang="ja-JP" altLang="en-US" dirty="0" smtClean="0"/>
              <a:t>いずれ</a:t>
            </a:r>
            <a:r>
              <a:rPr lang="ja-JP" altLang="ja-JP" dirty="0" smtClean="0"/>
              <a:t>破たん</a:t>
            </a:r>
            <a:r>
              <a:rPr lang="ja-JP" altLang="en-US" dirty="0" smtClean="0"/>
              <a:t>し、</a:t>
            </a:r>
            <a:r>
              <a:rPr lang="ja-JP" altLang="ja-JP" dirty="0" smtClean="0"/>
              <a:t>長続き</a:t>
            </a:r>
            <a:r>
              <a:rPr lang="ja-JP" altLang="en-US" dirty="0" smtClean="0"/>
              <a:t>は</a:t>
            </a:r>
            <a:r>
              <a:rPr lang="ja-JP" altLang="ja-JP" dirty="0" smtClean="0"/>
              <a:t>しない。</a:t>
            </a:r>
            <a:r>
              <a:rPr lang="ja-JP" altLang="en-US" dirty="0" smtClean="0"/>
              <a:t>もちろん</a:t>
            </a:r>
            <a:r>
              <a:rPr lang="ja-JP" altLang="ja-JP" dirty="0" smtClean="0"/>
              <a:t>「事業者の言いなり」であって</a:t>
            </a:r>
            <a:r>
              <a:rPr lang="ja-JP" altLang="en-US" dirty="0" smtClean="0"/>
              <a:t>も</a:t>
            </a:r>
            <a:r>
              <a:rPr lang="ja-JP" altLang="ja-JP" dirty="0" smtClean="0"/>
              <a:t>ならない。</a:t>
            </a:r>
            <a:endParaRPr lang="en-US" altLang="ja-JP" dirty="0" smtClean="0"/>
          </a:p>
          <a:p>
            <a:r>
              <a:rPr lang="ja-JP" altLang="en-US" dirty="0" smtClean="0"/>
              <a:t>・重要な点は、</a:t>
            </a:r>
            <a:r>
              <a:rPr lang="ja-JP" altLang="ja-JP" dirty="0" smtClean="0"/>
              <a:t>適正な内容・品質・サービスに対して適正な対価</a:t>
            </a:r>
            <a:r>
              <a:rPr lang="ja-JP" altLang="en-US" dirty="0" smtClean="0"/>
              <a:t>であるかどうかを査定・評価することである。</a:t>
            </a:r>
            <a:r>
              <a:rPr lang="ja-JP" altLang="ja-JP" dirty="0" smtClean="0"/>
              <a:t>事業者の安定経営は、巡り巡って「自治体</a:t>
            </a:r>
            <a:r>
              <a:rPr lang="en-US" altLang="ja-JP" dirty="0" smtClean="0"/>
              <a:t>ICT</a:t>
            </a:r>
            <a:r>
              <a:rPr lang="ja-JP" altLang="ja-JP" dirty="0" smtClean="0"/>
              <a:t>システムの安定稼働」にも大きく影響する。</a:t>
            </a:r>
          </a:p>
          <a:p>
            <a:r>
              <a:rPr lang="en-US" altLang="ja-JP" dirty="0" smtClean="0"/>
              <a:t> </a:t>
            </a:r>
            <a:endParaRPr lang="ja-JP" altLang="ja-JP" dirty="0" smtClean="0"/>
          </a:p>
          <a:p>
            <a:r>
              <a:rPr lang="ja-JP" altLang="ja-JP" dirty="0" smtClean="0"/>
              <a:t>◆補足事項（スライド未掲載のデータやファクト）</a:t>
            </a:r>
          </a:p>
          <a:p>
            <a:r>
              <a:rPr lang="ja-JP" altLang="ja-JP" dirty="0" smtClean="0"/>
              <a:t>特になし。</a:t>
            </a:r>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p:txBody>
      </p:sp>
      <p:sp>
        <p:nvSpPr>
          <p:cNvPr id="37894" name="スライド番号プレースホルダー 5"/>
          <p:cNvSpPr>
            <a:spLocks noGrp="1"/>
          </p:cNvSpPr>
          <p:nvPr>
            <p:ph type="sldNum" sz="quarter" idx="5"/>
          </p:nvPr>
        </p:nvSpPr>
        <p:spPr/>
        <p:txBody>
          <a:bodyPr/>
          <a:lstStyle/>
          <a:p>
            <a:fld id="{259C4532-8E5F-48F9-9C73-2D56429C97C2}" type="slidenum">
              <a:rPr lang="en-US" altLang="ja-JP" smtClean="0"/>
              <a:pPr/>
              <a:t>12</a:t>
            </a:fld>
            <a:endParaRPr lang="en-US" altLang="ja-JP" smtClean="0"/>
          </a:p>
        </p:txBody>
      </p:sp>
      <p:sp>
        <p:nvSpPr>
          <p:cNvPr id="4" name="スライド イメージ プレースホルダー 3"/>
          <p:cNvSpPr>
            <a:spLocks noGrp="1" noRot="1" noChangeAspect="1"/>
          </p:cNvSpPr>
          <p:nvPr>
            <p:ph type="sldImg"/>
          </p:nvPr>
        </p:nvSpPr>
        <p:spPr>
          <a:xfrm>
            <a:off x="712788" y="746125"/>
            <a:ext cx="5381625" cy="3727450"/>
          </a:xfr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８．</a:t>
            </a:r>
            <a:r>
              <a:rPr lang="ja-JP" altLang="ja-JP" dirty="0" smtClean="0"/>
              <a:t>課題の解決に向けた方策　～経費の適正化～</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en-US" dirty="0" smtClean="0"/>
              <a:t>の課題に対する具体的な方策に</a:t>
            </a:r>
            <a:r>
              <a:rPr lang="ja-JP" altLang="en-US" dirty="0" smtClean="0"/>
              <a:t>ついて理解</a:t>
            </a:r>
            <a:r>
              <a:rPr lang="ja-JP" altLang="en-US" dirty="0" smtClean="0"/>
              <a:t>してもらう。</a:t>
            </a:r>
            <a:endParaRPr lang="ja-JP" altLang="ja-JP" dirty="0" smtClean="0"/>
          </a:p>
          <a:p>
            <a:r>
              <a:rPr lang="en-US" altLang="ja-JP" dirty="0" smtClean="0"/>
              <a:t> </a:t>
            </a:r>
            <a:endParaRPr lang="ja-JP" altLang="ja-JP" dirty="0" smtClean="0"/>
          </a:p>
          <a:p>
            <a:r>
              <a:rPr lang="ja-JP" altLang="ja-JP" dirty="0" smtClean="0"/>
              <a:t>◆説明手順</a:t>
            </a:r>
          </a:p>
          <a:p>
            <a:r>
              <a:rPr lang="ja-JP" altLang="ja-JP" dirty="0" smtClean="0"/>
              <a:t>所要時間：</a:t>
            </a:r>
            <a:r>
              <a:rPr lang="ja-JP" altLang="en-US" dirty="0" smtClean="0"/>
              <a:t>２</a:t>
            </a:r>
            <a:r>
              <a:rPr lang="ja-JP" altLang="ja-JP" dirty="0" smtClean="0"/>
              <a:t>分</a:t>
            </a:r>
          </a:p>
          <a:p>
            <a:r>
              <a:rPr lang="ja-JP" altLang="ja-JP" dirty="0" smtClean="0"/>
              <a:t>・１つ</a:t>
            </a:r>
            <a:r>
              <a:rPr lang="ja-JP" altLang="en-US" dirty="0" smtClean="0"/>
              <a:t>目</a:t>
            </a:r>
            <a:r>
              <a:rPr lang="ja-JP" altLang="ja-JP" dirty="0" smtClean="0"/>
              <a:t>は、</a:t>
            </a:r>
            <a:r>
              <a:rPr lang="en-US" altLang="ja-JP" dirty="0" smtClean="0"/>
              <a:t>CIO</a:t>
            </a:r>
            <a:r>
              <a:rPr lang="ja-JP" altLang="ja-JP" dirty="0" smtClean="0"/>
              <a:t>及び</a:t>
            </a:r>
            <a:r>
              <a:rPr lang="en-US" altLang="ja-JP" dirty="0" smtClean="0"/>
              <a:t>CIO</a:t>
            </a:r>
            <a:r>
              <a:rPr lang="ja-JP" altLang="ja-JP" dirty="0" smtClean="0"/>
              <a:t>補佐官を設置したことによる経費適正化の事例であ</a:t>
            </a:r>
            <a:r>
              <a:rPr lang="ja-JP" altLang="en-US" dirty="0" smtClean="0"/>
              <a:t>り、「情報</a:t>
            </a:r>
            <a:r>
              <a:rPr lang="en-US" altLang="ja-JP" dirty="0" smtClean="0"/>
              <a:t>CIO</a:t>
            </a:r>
            <a:r>
              <a:rPr lang="ja-JP" altLang="en-US" dirty="0" smtClean="0"/>
              <a:t>マニフェスト」を策定することで、５年間で情報化関連経費</a:t>
            </a:r>
            <a:r>
              <a:rPr lang="en-US" altLang="ja-JP" dirty="0" smtClean="0"/>
              <a:t>25</a:t>
            </a:r>
            <a:r>
              <a:rPr lang="ja-JP" altLang="en-US" dirty="0" smtClean="0"/>
              <a:t>％の削減をコミットしたものである</a:t>
            </a:r>
            <a:r>
              <a:rPr lang="ja-JP" altLang="ja-JP" dirty="0" smtClean="0"/>
              <a:t>。</a:t>
            </a:r>
          </a:p>
          <a:p>
            <a:r>
              <a:rPr lang="ja-JP" altLang="ja-JP" dirty="0" smtClean="0"/>
              <a:t>・２つ目は、システム改修経費の精査による経費適正化の事例であ</a:t>
            </a:r>
            <a:r>
              <a:rPr lang="ja-JP" altLang="en-US" dirty="0" smtClean="0"/>
              <a:t>り、見積を精査する事で、随意契約で、大規模システムを中心に全体で</a:t>
            </a:r>
            <a:r>
              <a:rPr lang="en-US" altLang="ja-JP" dirty="0" smtClean="0"/>
              <a:t>25.9</a:t>
            </a:r>
            <a:r>
              <a:rPr lang="ja-JP" altLang="en-US" dirty="0" smtClean="0"/>
              <a:t>％の経費削減を実現したものである</a:t>
            </a:r>
            <a:r>
              <a:rPr lang="ja-JP" altLang="ja-JP" dirty="0" smtClean="0"/>
              <a:t>。</a:t>
            </a:r>
          </a:p>
          <a:p>
            <a:r>
              <a:rPr lang="en-US" altLang="ja-JP" dirty="0" smtClean="0"/>
              <a:t> </a:t>
            </a:r>
            <a:endParaRPr lang="ja-JP" altLang="ja-JP" dirty="0" smtClean="0"/>
          </a:p>
          <a:p>
            <a:r>
              <a:rPr lang="ja-JP" altLang="ja-JP" dirty="0" smtClean="0"/>
              <a:t>◆補足事項（スライド未掲載のデータやファクト）</a:t>
            </a:r>
          </a:p>
          <a:p>
            <a:r>
              <a:rPr lang="ja-JP" altLang="ja-JP" dirty="0" smtClean="0"/>
              <a:t>・１つ</a:t>
            </a:r>
            <a:r>
              <a:rPr lang="ja-JP" altLang="en-US" dirty="0" smtClean="0"/>
              <a:t>目</a:t>
            </a:r>
            <a:r>
              <a:rPr lang="ja-JP" altLang="ja-JP" dirty="0" smtClean="0"/>
              <a:t>の事例は、新潟</a:t>
            </a:r>
            <a:r>
              <a:rPr lang="ja-JP" altLang="en-US" dirty="0" smtClean="0"/>
              <a:t>県</a:t>
            </a:r>
            <a:r>
              <a:rPr lang="ja-JP" altLang="ja-JP" dirty="0" smtClean="0"/>
              <a:t>柏崎市の事例である。</a:t>
            </a:r>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a:p>
            <a:endParaRPr lang="ja-JP" altLang="en-US" dirty="0" smtClean="0"/>
          </a:p>
          <a:p>
            <a:endParaRPr lang="en-US" altLang="ja-JP" dirty="0" smtClean="0"/>
          </a:p>
          <a:p>
            <a:endParaRPr lang="ja-JP" altLang="ja-JP" dirty="0" smtClean="0"/>
          </a:p>
        </p:txBody>
      </p:sp>
      <p:sp>
        <p:nvSpPr>
          <p:cNvPr id="37894" name="スライド番号プレースホルダー 5"/>
          <p:cNvSpPr>
            <a:spLocks noGrp="1"/>
          </p:cNvSpPr>
          <p:nvPr>
            <p:ph type="sldNum" sz="quarter" idx="5"/>
          </p:nvPr>
        </p:nvSpPr>
        <p:spPr/>
        <p:txBody>
          <a:bodyPr/>
          <a:lstStyle/>
          <a:p>
            <a:fld id="{259C4532-8E5F-48F9-9C73-2D56429C97C2}" type="slidenum">
              <a:rPr lang="en-US" altLang="ja-JP" smtClean="0"/>
              <a:pPr/>
              <a:t>13</a:t>
            </a:fld>
            <a:endParaRPr lang="en-US" altLang="ja-JP" smtClean="0"/>
          </a:p>
        </p:txBody>
      </p:sp>
      <p:sp>
        <p:nvSpPr>
          <p:cNvPr id="4" name="スライド イメージ プレースホルダー 3"/>
          <p:cNvSpPr>
            <a:spLocks noGrp="1" noRot="1" noChangeAspect="1"/>
          </p:cNvSpPr>
          <p:nvPr>
            <p:ph type="sldImg"/>
          </p:nvPr>
        </p:nvSpPr>
        <p:spPr>
          <a:xfrm>
            <a:off x="712788" y="746125"/>
            <a:ext cx="5381625" cy="3727450"/>
          </a:xfr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８．</a:t>
            </a:r>
            <a:r>
              <a:rPr lang="ja-JP" altLang="ja-JP" dirty="0" smtClean="0"/>
              <a:t>課題の解決に向けた方策　～業務品質の確保～</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en-US" dirty="0" smtClean="0"/>
              <a:t>の課題に対する具体的な方策に</a:t>
            </a:r>
            <a:r>
              <a:rPr lang="ja-JP" altLang="en-US" dirty="0" smtClean="0"/>
              <a:t>ついて理解</a:t>
            </a:r>
            <a:r>
              <a:rPr lang="ja-JP" altLang="en-US" dirty="0" smtClean="0"/>
              <a:t>してもらう。</a:t>
            </a:r>
            <a:endParaRPr lang="ja-JP" altLang="ja-JP" dirty="0" smtClean="0"/>
          </a:p>
          <a:p>
            <a:r>
              <a:rPr lang="en-US" altLang="ja-JP" dirty="0" smtClean="0"/>
              <a:t> </a:t>
            </a:r>
            <a:endParaRPr lang="ja-JP" altLang="ja-JP" dirty="0" smtClean="0"/>
          </a:p>
          <a:p>
            <a:r>
              <a:rPr lang="ja-JP" altLang="ja-JP" dirty="0" smtClean="0"/>
              <a:t>◆説明手順</a:t>
            </a:r>
          </a:p>
          <a:p>
            <a:r>
              <a:rPr lang="ja-JP" altLang="ja-JP" dirty="0" smtClean="0"/>
              <a:t>所要時間：</a:t>
            </a:r>
            <a:r>
              <a:rPr lang="ja-JP" altLang="en-US" dirty="0" smtClean="0"/>
              <a:t>１</a:t>
            </a:r>
            <a:r>
              <a:rPr lang="ja-JP" altLang="ja-JP" dirty="0" smtClean="0"/>
              <a:t>分</a:t>
            </a:r>
          </a:p>
          <a:p>
            <a:r>
              <a:rPr lang="ja-JP" altLang="en-US" dirty="0" smtClean="0"/>
              <a:t>・業務品質の確保とは、自治体業務としての求められる品質を</a:t>
            </a:r>
            <a:r>
              <a:rPr lang="en-US" altLang="ja-JP" dirty="0" smtClean="0"/>
              <a:t>ICT</a:t>
            </a:r>
            <a:r>
              <a:rPr lang="ja-JP" altLang="en-US" dirty="0" smtClean="0"/>
              <a:t>を活用することで確保することである。</a:t>
            </a:r>
            <a:endParaRPr lang="en-US" altLang="ja-JP" dirty="0" smtClean="0"/>
          </a:p>
          <a:p>
            <a:r>
              <a:rPr lang="ja-JP" altLang="ja-JP" dirty="0" smtClean="0"/>
              <a:t>・</a:t>
            </a:r>
            <a:r>
              <a:rPr lang="ja-JP" altLang="en-US" dirty="0" smtClean="0"/>
              <a:t>特に近年重視されているものとして、</a:t>
            </a:r>
            <a:r>
              <a:rPr lang="ja-JP" altLang="ja-JP" dirty="0" smtClean="0"/>
              <a:t>セキュリティ面での効果的な品質確保</a:t>
            </a:r>
            <a:r>
              <a:rPr lang="ja-JP" altLang="en-US" dirty="0" smtClean="0"/>
              <a:t>と、業務</a:t>
            </a:r>
            <a:r>
              <a:rPr lang="ja-JP" altLang="ja-JP" dirty="0" smtClean="0"/>
              <a:t>継続性関連での品質確保</a:t>
            </a:r>
            <a:r>
              <a:rPr lang="ja-JP" altLang="en-US" dirty="0" smtClean="0"/>
              <a:t>が挙げられる</a:t>
            </a:r>
            <a:r>
              <a:rPr lang="ja-JP" altLang="ja-JP" dirty="0" smtClean="0"/>
              <a:t>。</a:t>
            </a:r>
            <a:endParaRPr lang="en-US" altLang="ja-JP" dirty="0" smtClean="0"/>
          </a:p>
          <a:p>
            <a:r>
              <a:rPr lang="ja-JP" altLang="en-US" dirty="0" smtClean="0"/>
              <a:t>・具体的な例は次ページに示すとおりであるが、重要な点</a:t>
            </a:r>
            <a:r>
              <a:rPr lang="ja-JP" altLang="ja-JP" dirty="0" smtClean="0"/>
              <a:t>は「原理主義者」に陥らない事</a:t>
            </a:r>
            <a:r>
              <a:rPr lang="ja-JP" altLang="en-US" dirty="0" smtClean="0"/>
              <a:t>で、</a:t>
            </a:r>
            <a:r>
              <a:rPr lang="ja-JP" altLang="ja-JP" dirty="0" smtClean="0"/>
              <a:t>手間と経費</a:t>
            </a:r>
            <a:r>
              <a:rPr lang="ja-JP" altLang="en-US" dirty="0" smtClean="0"/>
              <a:t>と効果</a:t>
            </a:r>
            <a:r>
              <a:rPr lang="ja-JP" altLang="ja-JP" dirty="0" smtClean="0"/>
              <a:t>のバランス</a:t>
            </a:r>
            <a:r>
              <a:rPr lang="ja-JP" altLang="en-US" dirty="0" smtClean="0"/>
              <a:t>を考えた、メリハリ（選択と集中）</a:t>
            </a:r>
            <a:r>
              <a:rPr lang="ja-JP" altLang="ja-JP" dirty="0" smtClean="0"/>
              <a:t>が重要である。</a:t>
            </a:r>
            <a:endParaRPr lang="ja-JP" altLang="en-US" dirty="0" smtClean="0"/>
          </a:p>
          <a:p>
            <a:r>
              <a:rPr lang="en-US" altLang="ja-JP" dirty="0" smtClean="0"/>
              <a:t> </a:t>
            </a:r>
            <a:endParaRPr lang="ja-JP" altLang="ja-JP" dirty="0" smtClean="0"/>
          </a:p>
          <a:p>
            <a:r>
              <a:rPr lang="ja-JP" altLang="ja-JP" dirty="0" smtClean="0"/>
              <a:t>◆補足事項（スライド未掲載のデータやファクト）</a:t>
            </a:r>
          </a:p>
          <a:p>
            <a:r>
              <a:rPr lang="ja-JP" altLang="ja-JP" dirty="0" smtClean="0"/>
              <a:t>特になし。</a:t>
            </a:r>
          </a:p>
          <a:p>
            <a:r>
              <a:rPr lang="en-US" altLang="ja-JP" dirty="0" smtClean="0"/>
              <a:t> </a:t>
            </a:r>
            <a:endParaRPr lang="ja-JP" altLang="ja-JP" dirty="0" smtClean="0"/>
          </a:p>
          <a:p>
            <a:r>
              <a:rPr lang="ja-JP" altLang="ja-JP" dirty="0" smtClean="0"/>
              <a:t>◆受講者への確認事項</a:t>
            </a:r>
          </a:p>
          <a:p>
            <a:r>
              <a:rPr lang="ja-JP" altLang="ja-JP" dirty="0" smtClean="0"/>
              <a:t>特になし。</a:t>
            </a:r>
          </a:p>
          <a:p>
            <a:endParaRPr lang="ja-JP" altLang="en-US" dirty="0" smtClean="0"/>
          </a:p>
        </p:txBody>
      </p:sp>
      <p:sp>
        <p:nvSpPr>
          <p:cNvPr id="35846" name="スライド番号プレースホルダー 5"/>
          <p:cNvSpPr>
            <a:spLocks noGrp="1"/>
          </p:cNvSpPr>
          <p:nvPr>
            <p:ph type="sldNum" sz="quarter" idx="5"/>
          </p:nvPr>
        </p:nvSpPr>
        <p:spPr/>
        <p:txBody>
          <a:bodyPr/>
          <a:lstStyle/>
          <a:p>
            <a:fld id="{475F2820-C778-4AA9-BB8D-824A3819A213}" type="slidenum">
              <a:rPr lang="en-US" altLang="ja-JP" smtClean="0"/>
              <a:pPr/>
              <a:t>14</a:t>
            </a:fld>
            <a:endParaRPr lang="en-US" altLang="ja-JP" smtClean="0"/>
          </a:p>
        </p:txBody>
      </p:sp>
      <p:sp>
        <p:nvSpPr>
          <p:cNvPr id="5" name="スライド イメージ プレースホルダー 4"/>
          <p:cNvSpPr>
            <a:spLocks noGrp="1" noRot="1" noChangeAspect="1"/>
          </p:cNvSpPr>
          <p:nvPr>
            <p:ph type="sldImg"/>
          </p:nvPr>
        </p:nvSpPr>
        <p:spPr>
          <a:xfrm>
            <a:off x="712788" y="746125"/>
            <a:ext cx="5381625" cy="3727450"/>
          </a:xfr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８．</a:t>
            </a:r>
            <a:r>
              <a:rPr lang="ja-JP" altLang="ja-JP" dirty="0" smtClean="0"/>
              <a:t>課題の解決に向けた方策　～業務品質の確保～</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en-US" dirty="0" smtClean="0"/>
              <a:t>の課題に対する具体的な方策に</a:t>
            </a:r>
            <a:r>
              <a:rPr lang="ja-JP" altLang="en-US" dirty="0" smtClean="0"/>
              <a:t>ついて理解</a:t>
            </a:r>
            <a:r>
              <a:rPr lang="ja-JP" altLang="en-US" dirty="0" smtClean="0"/>
              <a:t>してもらう。</a:t>
            </a:r>
            <a:endParaRPr lang="ja-JP" altLang="ja-JP" dirty="0" smtClean="0"/>
          </a:p>
          <a:p>
            <a:r>
              <a:rPr lang="en-US" altLang="ja-JP" dirty="0" smtClean="0"/>
              <a:t>  </a:t>
            </a:r>
            <a:endParaRPr lang="ja-JP" altLang="ja-JP" dirty="0" smtClean="0"/>
          </a:p>
          <a:p>
            <a:r>
              <a:rPr lang="ja-JP" altLang="ja-JP" dirty="0" smtClean="0"/>
              <a:t>◆説明手順</a:t>
            </a:r>
          </a:p>
          <a:p>
            <a:r>
              <a:rPr lang="ja-JP" altLang="ja-JP" dirty="0" smtClean="0"/>
              <a:t>所要時間：</a:t>
            </a:r>
            <a:r>
              <a:rPr lang="ja-JP" altLang="en-US" dirty="0" smtClean="0"/>
              <a:t>６</a:t>
            </a:r>
            <a:r>
              <a:rPr lang="ja-JP" altLang="ja-JP" dirty="0" smtClean="0"/>
              <a:t>分</a:t>
            </a:r>
          </a:p>
          <a:p>
            <a:r>
              <a:rPr lang="ja-JP" altLang="ja-JP" dirty="0" smtClean="0"/>
              <a:t>・ここで示している</a:t>
            </a:r>
            <a:r>
              <a:rPr lang="ja-JP" altLang="en-US" dirty="0" smtClean="0"/>
              <a:t>事例</a:t>
            </a:r>
            <a:r>
              <a:rPr lang="ja-JP" altLang="ja-JP" dirty="0" smtClean="0"/>
              <a:t>は、「人的セキュリティ対策」の例である。</a:t>
            </a:r>
          </a:p>
          <a:p>
            <a:r>
              <a:rPr lang="ja-JP" altLang="ja-JP" dirty="0" smtClean="0"/>
              <a:t>・セキュリティ対策には大きく２つの側面があり、１つはネットワークやウィルス対策ソフト等の「技術的側面」の対策で</a:t>
            </a:r>
            <a:r>
              <a:rPr lang="ja-JP" altLang="en-US" dirty="0" smtClean="0"/>
              <a:t>ある。これは費用</a:t>
            </a:r>
            <a:r>
              <a:rPr lang="ja-JP" altLang="ja-JP" dirty="0" smtClean="0"/>
              <a:t>をかけ</a:t>
            </a:r>
            <a:r>
              <a:rPr lang="ja-JP" altLang="en-US" dirty="0" smtClean="0"/>
              <a:t>ることである程度</a:t>
            </a:r>
            <a:r>
              <a:rPr lang="ja-JP" altLang="ja-JP" dirty="0" smtClean="0"/>
              <a:t>獲得できるものである。（経費と効果のバランスが重要なのは言うまでもない）</a:t>
            </a:r>
          </a:p>
          <a:p>
            <a:r>
              <a:rPr lang="ja-JP" altLang="ja-JP" dirty="0" smtClean="0"/>
              <a:t>・もう１つ</a:t>
            </a:r>
            <a:r>
              <a:rPr lang="ja-JP" altLang="en-US" dirty="0" smtClean="0"/>
              <a:t>の対策</a:t>
            </a:r>
            <a:r>
              <a:rPr lang="ja-JP" altLang="ja-JP" dirty="0" smtClean="0"/>
              <a:t>は「人的側面」である。過去に情報漏えい等の事件・事故が起きた原因の大半は「人」由来であ</a:t>
            </a:r>
            <a:r>
              <a:rPr lang="ja-JP" altLang="en-US" dirty="0" smtClean="0"/>
              <a:t>る。</a:t>
            </a:r>
            <a:endParaRPr lang="ja-JP" altLang="ja-JP" dirty="0" smtClean="0"/>
          </a:p>
          <a:p>
            <a:r>
              <a:rPr lang="ja-JP" altLang="ja-JP" dirty="0" smtClean="0"/>
              <a:t>・各自治体においても、定期的な研修等、意識啓発に取り組んで</a:t>
            </a:r>
            <a:r>
              <a:rPr lang="ja-JP" altLang="en-US" dirty="0" smtClean="0"/>
              <a:t>いる</a:t>
            </a:r>
            <a:r>
              <a:rPr lang="ja-JP" altLang="ja-JP" dirty="0" smtClean="0"/>
              <a:t>が、形式</a:t>
            </a:r>
            <a:r>
              <a:rPr lang="ja-JP" altLang="en-US" dirty="0" smtClean="0"/>
              <a:t>的なもの</a:t>
            </a:r>
            <a:r>
              <a:rPr lang="ja-JP" altLang="ja-JP" dirty="0" smtClean="0"/>
              <a:t>に陥りやす</a:t>
            </a:r>
            <a:r>
              <a:rPr lang="ja-JP" altLang="en-US" dirty="0" smtClean="0"/>
              <a:t>く</a:t>
            </a:r>
            <a:r>
              <a:rPr lang="ja-JP" altLang="ja-JP" dirty="0" smtClean="0"/>
              <a:t>、精神論</a:t>
            </a:r>
            <a:r>
              <a:rPr lang="ja-JP" altLang="en-US" dirty="0" smtClean="0"/>
              <a:t>で完結しやすい</a:t>
            </a:r>
            <a:r>
              <a:rPr lang="ja-JP" altLang="ja-JP" dirty="0" smtClean="0"/>
              <a:t>ため、</a:t>
            </a:r>
            <a:r>
              <a:rPr lang="ja-JP" altLang="en-US" dirty="0" smtClean="0"/>
              <a:t>結局、</a:t>
            </a:r>
            <a:r>
              <a:rPr lang="ja-JP" altLang="ja-JP" dirty="0" smtClean="0"/>
              <a:t>忘れた頃に繰り返される可能性が高い。</a:t>
            </a:r>
          </a:p>
          <a:p>
            <a:r>
              <a:rPr lang="ja-JP" altLang="ja-JP" dirty="0" smtClean="0"/>
              <a:t>・事例は自庁内にマシン室を持つ自治体の例であ</a:t>
            </a:r>
            <a:r>
              <a:rPr lang="ja-JP" altLang="en-US" dirty="0" smtClean="0"/>
              <a:t>るが、</a:t>
            </a:r>
            <a:r>
              <a:rPr lang="ja-JP" altLang="ja-JP" dirty="0" smtClean="0"/>
              <a:t>特徴は</a:t>
            </a:r>
            <a:r>
              <a:rPr lang="ja-JP" altLang="en-US" dirty="0" smtClean="0"/>
              <a:t>運用面での情報リスク管理を</a:t>
            </a:r>
            <a:r>
              <a:rPr lang="ja-JP" altLang="ja-JP" dirty="0" smtClean="0"/>
              <a:t>「見える化」</a:t>
            </a:r>
            <a:r>
              <a:rPr lang="ja-JP" altLang="en-US" dirty="0" smtClean="0"/>
              <a:t>することである</a:t>
            </a:r>
            <a:r>
              <a:rPr lang="ja-JP" altLang="ja-JP" dirty="0" smtClean="0"/>
              <a:t>。</a:t>
            </a:r>
            <a:r>
              <a:rPr lang="ja-JP" altLang="en-US" dirty="0" smtClean="0"/>
              <a:t>仮に</a:t>
            </a:r>
            <a:r>
              <a:rPr lang="ja-JP" altLang="ja-JP" dirty="0" smtClean="0"/>
              <a:t>形式に陥ったとしても、第三者から見える</a:t>
            </a:r>
            <a:r>
              <a:rPr lang="ja-JP" altLang="en-US" dirty="0" smtClean="0"/>
              <a:t>（</a:t>
            </a:r>
            <a:r>
              <a:rPr lang="ja-JP" altLang="ja-JP" dirty="0" smtClean="0"/>
              <a:t>委託事業者</a:t>
            </a:r>
            <a:r>
              <a:rPr lang="ja-JP" altLang="en-US" dirty="0" smtClean="0"/>
              <a:t>からも</a:t>
            </a:r>
            <a:r>
              <a:rPr lang="ja-JP" altLang="ja-JP" dirty="0" smtClean="0"/>
              <a:t>市民</a:t>
            </a:r>
            <a:r>
              <a:rPr lang="ja-JP" altLang="en-US" dirty="0" smtClean="0"/>
              <a:t>からも</a:t>
            </a:r>
            <a:r>
              <a:rPr lang="ja-JP" altLang="ja-JP" dirty="0" smtClean="0"/>
              <a:t>見える</a:t>
            </a:r>
            <a:r>
              <a:rPr lang="ja-JP" altLang="en-US" dirty="0" smtClean="0"/>
              <a:t>）</a:t>
            </a:r>
            <a:r>
              <a:rPr lang="ja-JP" altLang="ja-JP" dirty="0" smtClean="0"/>
              <a:t>ため、抑止的効果</a:t>
            </a:r>
            <a:r>
              <a:rPr lang="ja-JP" altLang="en-US" dirty="0" smtClean="0"/>
              <a:t>が</a:t>
            </a:r>
            <a:r>
              <a:rPr lang="ja-JP" altLang="ja-JP" dirty="0" smtClean="0"/>
              <a:t>期待できる。</a:t>
            </a:r>
          </a:p>
          <a:p>
            <a:r>
              <a:rPr lang="ja-JP" altLang="ja-JP" dirty="0" smtClean="0"/>
              <a:t>・特徴の２つ目は、対事業者だけでなく、対職員でもある点にある。公平・公正の観点もあるが「うっかり」を防止・抑止する効果もある。</a:t>
            </a:r>
          </a:p>
          <a:p>
            <a:r>
              <a:rPr lang="ja-JP" altLang="ja-JP" dirty="0" smtClean="0"/>
              <a:t>・習慣</a:t>
            </a:r>
            <a:r>
              <a:rPr lang="ja-JP" altLang="en-US" dirty="0" smtClean="0"/>
              <a:t>にする</a:t>
            </a:r>
            <a:r>
              <a:rPr lang="ja-JP" altLang="ja-JP" dirty="0" smtClean="0"/>
              <a:t>効果は大きく、万一事故・事件が起きてしまった場合においても「何故、起き</a:t>
            </a:r>
            <a:r>
              <a:rPr lang="ja-JP" altLang="en-US" dirty="0" smtClean="0"/>
              <a:t>たのか</a:t>
            </a:r>
            <a:r>
              <a:rPr lang="ja-JP" altLang="ja-JP" dirty="0" smtClean="0"/>
              <a:t>」</a:t>
            </a:r>
            <a:r>
              <a:rPr lang="ja-JP" altLang="en-US" dirty="0" smtClean="0"/>
              <a:t>が</a:t>
            </a:r>
            <a:r>
              <a:rPr lang="ja-JP" altLang="ja-JP" dirty="0" smtClean="0"/>
              <a:t>検証し易くなる。</a:t>
            </a:r>
          </a:p>
          <a:p>
            <a:r>
              <a:rPr lang="ja-JP" altLang="ja-JP" dirty="0" smtClean="0"/>
              <a:t>・技術面は日々新たな対応が求められるジャンルであるが、人＝運用面でのセキュリティ対策の観点も重要である。</a:t>
            </a:r>
          </a:p>
          <a:p>
            <a:r>
              <a:rPr lang="en-US" altLang="ja-JP" dirty="0" smtClean="0"/>
              <a:t> </a:t>
            </a:r>
            <a:endParaRPr lang="ja-JP" altLang="ja-JP" dirty="0" smtClean="0"/>
          </a:p>
          <a:p>
            <a:r>
              <a:rPr lang="ja-JP" altLang="ja-JP" dirty="0" smtClean="0"/>
              <a:t>◆補足事項（スライド未掲載のデータやファクト）</a:t>
            </a:r>
          </a:p>
          <a:p>
            <a:r>
              <a:rPr lang="ja-JP" altLang="ja-JP" dirty="0" smtClean="0"/>
              <a:t>特になし。</a:t>
            </a:r>
          </a:p>
          <a:p>
            <a:r>
              <a:rPr lang="en-US" altLang="ja-JP" dirty="0" smtClean="0"/>
              <a:t> </a:t>
            </a:r>
            <a:endParaRPr lang="ja-JP" altLang="ja-JP" dirty="0" smtClean="0"/>
          </a:p>
          <a:p>
            <a:r>
              <a:rPr lang="ja-JP" altLang="ja-JP" dirty="0" smtClean="0"/>
              <a:t>◆受講者への確認事項</a:t>
            </a:r>
            <a:endParaRPr lang="en-US" altLang="ja-JP" dirty="0" smtClean="0"/>
          </a:p>
          <a:p>
            <a:r>
              <a:rPr lang="ja-JP" altLang="en-US" dirty="0" smtClean="0"/>
              <a:t>特になし。</a:t>
            </a:r>
            <a:endParaRPr lang="ja-JP" altLang="ja-JP" dirty="0" smtClean="0"/>
          </a:p>
        </p:txBody>
      </p:sp>
      <p:sp>
        <p:nvSpPr>
          <p:cNvPr id="37894" name="スライド番号プレースホルダー 5"/>
          <p:cNvSpPr>
            <a:spLocks noGrp="1"/>
          </p:cNvSpPr>
          <p:nvPr>
            <p:ph type="sldNum" sz="quarter" idx="5"/>
          </p:nvPr>
        </p:nvSpPr>
        <p:spPr/>
        <p:txBody>
          <a:bodyPr/>
          <a:lstStyle/>
          <a:p>
            <a:fld id="{259C4532-8E5F-48F9-9C73-2D56429C97C2}" type="slidenum">
              <a:rPr lang="en-US" altLang="ja-JP" smtClean="0"/>
              <a:pPr/>
              <a:t>15</a:t>
            </a:fld>
            <a:endParaRPr lang="en-US" altLang="ja-JP" smtClean="0"/>
          </a:p>
        </p:txBody>
      </p:sp>
      <p:sp>
        <p:nvSpPr>
          <p:cNvPr id="4" name="スライド イメージ プレースホルダー 3"/>
          <p:cNvSpPr>
            <a:spLocks noGrp="1" noRot="1" noChangeAspect="1"/>
          </p:cNvSpPr>
          <p:nvPr>
            <p:ph type="sldImg"/>
          </p:nvPr>
        </p:nvSpPr>
        <p:spPr>
          <a:xfrm>
            <a:off x="712788" y="746125"/>
            <a:ext cx="5381625" cy="3727450"/>
          </a:xfr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８．</a:t>
            </a:r>
            <a:r>
              <a:rPr lang="ja-JP" altLang="ja-JP" dirty="0" smtClean="0"/>
              <a:t>課題の解決に向けた方策　～業務品質の確保～</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en-US" dirty="0" smtClean="0"/>
              <a:t>の課題に対する具体的な方策に</a:t>
            </a:r>
            <a:r>
              <a:rPr lang="ja-JP" altLang="en-US" dirty="0" smtClean="0"/>
              <a:t>ついて理解</a:t>
            </a:r>
            <a:r>
              <a:rPr lang="ja-JP" altLang="en-US" dirty="0" smtClean="0"/>
              <a:t>してもらう。</a:t>
            </a:r>
            <a:endParaRPr lang="ja-JP" altLang="ja-JP" dirty="0" smtClean="0"/>
          </a:p>
          <a:p>
            <a:endParaRPr lang="ja-JP" altLang="ja-JP" dirty="0" smtClean="0"/>
          </a:p>
          <a:p>
            <a:r>
              <a:rPr lang="ja-JP" altLang="ja-JP" dirty="0" smtClean="0"/>
              <a:t>◆説明手順</a:t>
            </a:r>
          </a:p>
          <a:p>
            <a:r>
              <a:rPr lang="ja-JP" altLang="ja-JP" dirty="0" smtClean="0"/>
              <a:t>所要時間：</a:t>
            </a:r>
            <a:r>
              <a:rPr lang="ja-JP" altLang="en-US" dirty="0" smtClean="0"/>
              <a:t>５</a:t>
            </a:r>
            <a:r>
              <a:rPr lang="ja-JP" altLang="ja-JP" dirty="0" smtClean="0"/>
              <a:t>分</a:t>
            </a:r>
            <a:endParaRPr lang="en-US" altLang="ja-JP" dirty="0" smtClean="0"/>
          </a:p>
          <a:p>
            <a:r>
              <a:rPr lang="ja-JP" altLang="ja-JP" dirty="0" smtClean="0"/>
              <a:t>・自治体の情報システムは市民生活に関わるため、</a:t>
            </a:r>
            <a:r>
              <a:rPr lang="ja-JP" altLang="en-US" dirty="0" smtClean="0"/>
              <a:t>基本的には</a:t>
            </a:r>
            <a:r>
              <a:rPr lang="ja-JP" altLang="ja-JP" dirty="0" smtClean="0"/>
              <a:t>全てを復旧</a:t>
            </a:r>
            <a:r>
              <a:rPr lang="ja-JP" altLang="en-US" dirty="0" smtClean="0"/>
              <a:t>する必要がある。</a:t>
            </a:r>
            <a:r>
              <a:rPr lang="ja-JP" altLang="ja-JP" dirty="0" smtClean="0"/>
              <a:t>しかしながら、</a:t>
            </a:r>
            <a:r>
              <a:rPr lang="ja-JP" altLang="en-US" dirty="0" smtClean="0"/>
              <a:t>不幸にも自自治体が</a:t>
            </a:r>
            <a:r>
              <a:rPr lang="ja-JP" altLang="ja-JP" dirty="0" smtClean="0"/>
              <a:t>被災した場合</a:t>
            </a:r>
            <a:r>
              <a:rPr lang="ja-JP" altLang="en-US" dirty="0" smtClean="0"/>
              <a:t>に</a:t>
            </a:r>
            <a:r>
              <a:rPr lang="ja-JP" altLang="ja-JP" dirty="0" smtClean="0"/>
              <a:t>は</a:t>
            </a:r>
            <a:r>
              <a:rPr lang="ja-JP" altLang="en-US" dirty="0" smtClean="0"/>
              <a:t>、</a:t>
            </a:r>
            <a:r>
              <a:rPr lang="ja-JP" altLang="ja-JP" dirty="0" smtClean="0"/>
              <a:t>システム復旧よりも人命救助</a:t>
            </a:r>
            <a:r>
              <a:rPr lang="ja-JP" altLang="en-US" dirty="0" smtClean="0"/>
              <a:t>等</a:t>
            </a:r>
            <a:r>
              <a:rPr lang="ja-JP" altLang="ja-JP" dirty="0" smtClean="0"/>
              <a:t>が優先</a:t>
            </a:r>
            <a:r>
              <a:rPr lang="ja-JP" altLang="en-US" dirty="0" smtClean="0"/>
              <a:t>となる</a:t>
            </a:r>
            <a:r>
              <a:rPr lang="ja-JP" altLang="ja-JP" dirty="0" smtClean="0"/>
              <a:t>。</a:t>
            </a:r>
          </a:p>
          <a:p>
            <a:r>
              <a:rPr lang="ja-JP" altLang="ja-JP" dirty="0" smtClean="0"/>
              <a:t>・ここでは、</a:t>
            </a:r>
            <a:r>
              <a:rPr lang="ja-JP" altLang="en-US" dirty="0" smtClean="0"/>
              <a:t>そのような</a:t>
            </a:r>
            <a:r>
              <a:rPr lang="ja-JP" altLang="ja-JP" dirty="0" smtClean="0"/>
              <a:t>最悪の場合を想定した優先順位について記述している。</a:t>
            </a:r>
          </a:p>
          <a:p>
            <a:r>
              <a:rPr lang="ja-JP" altLang="en-US" dirty="0" smtClean="0"/>
              <a:t>・災害下では、罹災</a:t>
            </a:r>
            <a:r>
              <a:rPr lang="ja-JP" altLang="ja-JP" dirty="0" smtClean="0"/>
              <a:t>証明</a:t>
            </a:r>
            <a:r>
              <a:rPr lang="ja-JP" altLang="en-US" dirty="0" smtClean="0"/>
              <a:t>の発行</a:t>
            </a:r>
            <a:r>
              <a:rPr lang="ja-JP" altLang="ja-JP" dirty="0" smtClean="0"/>
              <a:t>や義捐金等の配分も重要</a:t>
            </a:r>
            <a:r>
              <a:rPr lang="ja-JP" altLang="en-US" dirty="0" smtClean="0"/>
              <a:t>な業務となる</a:t>
            </a:r>
            <a:r>
              <a:rPr lang="ja-JP" altLang="ja-JP" dirty="0" smtClean="0"/>
              <a:t>が、全ての基本となるのは住基情報であり、</a:t>
            </a:r>
            <a:r>
              <a:rPr lang="ja-JP" altLang="en-US" dirty="0" smtClean="0"/>
              <a:t>それによる</a:t>
            </a:r>
            <a:r>
              <a:rPr lang="ja-JP" altLang="ja-JP" dirty="0" smtClean="0"/>
              <a:t>被災者・避難者情報の把握</a:t>
            </a:r>
            <a:r>
              <a:rPr lang="ja-JP" altLang="en-US" dirty="0" smtClean="0"/>
              <a:t>や</a:t>
            </a:r>
            <a:r>
              <a:rPr lang="ja-JP" altLang="ja-JP" dirty="0" smtClean="0"/>
              <a:t>安否確認である。</a:t>
            </a:r>
            <a:endParaRPr lang="en-US" altLang="ja-JP" dirty="0" smtClean="0"/>
          </a:p>
          <a:p>
            <a:r>
              <a:rPr lang="ja-JP" altLang="en-US" dirty="0" smtClean="0"/>
              <a:t>・また住民への情報提供も重要になることから、自庁舎が被災した場合でも情報提供を行えるよう、</a:t>
            </a:r>
            <a:r>
              <a:rPr lang="en-US" altLang="ja-JP" dirty="0" smtClean="0"/>
              <a:t>WEB</a:t>
            </a:r>
            <a:r>
              <a:rPr lang="ja-JP" altLang="en-US" dirty="0" smtClean="0"/>
              <a:t>サイトを外部に保管するケースも増えている。</a:t>
            </a:r>
            <a:endParaRPr lang="ja-JP" altLang="ja-JP" dirty="0" smtClean="0"/>
          </a:p>
          <a:p>
            <a:r>
              <a:rPr lang="ja-JP" altLang="ja-JP" dirty="0" smtClean="0"/>
              <a:t>・災害対応</a:t>
            </a:r>
            <a:r>
              <a:rPr lang="ja-JP" altLang="en-US" dirty="0" smtClean="0"/>
              <a:t>時は</a:t>
            </a:r>
            <a:r>
              <a:rPr lang="ja-JP" altLang="ja-JP" dirty="0" smtClean="0"/>
              <a:t>時間</a:t>
            </a:r>
            <a:r>
              <a:rPr lang="ja-JP" altLang="en-US" dirty="0" smtClean="0"/>
              <a:t>の</a:t>
            </a:r>
            <a:r>
              <a:rPr lang="ja-JP" altLang="ja-JP" dirty="0" smtClean="0"/>
              <a:t>経過によ</a:t>
            </a:r>
            <a:r>
              <a:rPr lang="ja-JP" altLang="en-US" dirty="0" smtClean="0"/>
              <a:t>って</a:t>
            </a:r>
            <a:r>
              <a:rPr lang="ja-JP" altLang="ja-JP" dirty="0" smtClean="0"/>
              <a:t>、必要となる情報や求められる機能</a:t>
            </a:r>
            <a:r>
              <a:rPr lang="ja-JP" altLang="en-US" dirty="0" smtClean="0"/>
              <a:t>が</a:t>
            </a:r>
            <a:r>
              <a:rPr lang="ja-JP" altLang="ja-JP" dirty="0" smtClean="0"/>
              <a:t>変化する。</a:t>
            </a:r>
          </a:p>
          <a:p>
            <a:r>
              <a:rPr lang="ja-JP" altLang="ja-JP" dirty="0" smtClean="0"/>
              <a:t>・地域特性や災害の性質によって、別のシステムの重要度が増す場合もあるが、ここに記述した内容は、それらに関わらず重要な要素である。</a:t>
            </a:r>
          </a:p>
          <a:p>
            <a:r>
              <a:rPr lang="en-US" altLang="ja-JP" dirty="0" smtClean="0"/>
              <a:t> </a:t>
            </a:r>
            <a:endParaRPr lang="ja-JP" altLang="ja-JP" dirty="0" smtClean="0"/>
          </a:p>
          <a:p>
            <a:r>
              <a:rPr lang="ja-JP" altLang="ja-JP" dirty="0" smtClean="0"/>
              <a:t>◆補足事項（スライド未掲載のデータやファクト）</a:t>
            </a:r>
          </a:p>
          <a:p>
            <a:r>
              <a:rPr lang="ja-JP" altLang="ja-JP" dirty="0" smtClean="0"/>
              <a:t>特になし。</a:t>
            </a:r>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p:txBody>
      </p:sp>
      <p:sp>
        <p:nvSpPr>
          <p:cNvPr id="37894" name="スライド番号プレースホルダー 5"/>
          <p:cNvSpPr>
            <a:spLocks noGrp="1"/>
          </p:cNvSpPr>
          <p:nvPr>
            <p:ph type="sldNum" sz="quarter" idx="5"/>
          </p:nvPr>
        </p:nvSpPr>
        <p:spPr/>
        <p:txBody>
          <a:bodyPr/>
          <a:lstStyle/>
          <a:p>
            <a:fld id="{259C4532-8E5F-48F9-9C73-2D56429C97C2}" type="slidenum">
              <a:rPr lang="en-US" altLang="ja-JP" smtClean="0"/>
              <a:pPr/>
              <a:t>16</a:t>
            </a:fld>
            <a:endParaRPr lang="en-US" altLang="ja-JP" smtClean="0"/>
          </a:p>
        </p:txBody>
      </p:sp>
      <p:sp>
        <p:nvSpPr>
          <p:cNvPr id="4" name="スライド イメージ プレースホルダー 3"/>
          <p:cNvSpPr>
            <a:spLocks noGrp="1" noRot="1" noChangeAspect="1"/>
          </p:cNvSpPr>
          <p:nvPr>
            <p:ph type="sldImg"/>
          </p:nvPr>
        </p:nvSpPr>
        <p:spPr>
          <a:xfrm>
            <a:off x="712788" y="746125"/>
            <a:ext cx="5381625" cy="3727450"/>
          </a:xfr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９．</a:t>
            </a:r>
            <a:r>
              <a:rPr lang="ja-JP" altLang="ja-JP" dirty="0" smtClean="0"/>
              <a:t>ＩＣＴシステムに係る課題解決の視点</a:t>
            </a:r>
          </a:p>
          <a:p>
            <a:r>
              <a:rPr lang="en-US" altLang="ja-JP" dirty="0" smtClean="0"/>
              <a:t> </a:t>
            </a:r>
            <a:endParaRPr lang="ja-JP" altLang="ja-JP" dirty="0" smtClean="0"/>
          </a:p>
          <a:p>
            <a:r>
              <a:rPr lang="ja-JP" altLang="ja-JP" dirty="0" smtClean="0"/>
              <a:t>◆このページのポイント</a:t>
            </a:r>
          </a:p>
          <a:p>
            <a:r>
              <a:rPr lang="ja-JP" altLang="en-US" dirty="0" smtClean="0"/>
              <a:t>全体のまとめとして</a:t>
            </a:r>
            <a:r>
              <a:rPr lang="en-US" altLang="ja-JP" dirty="0" smtClean="0"/>
              <a:t>ICT</a:t>
            </a:r>
            <a:r>
              <a:rPr lang="ja-JP" altLang="en-US" dirty="0" smtClean="0"/>
              <a:t>の課題解決のためのポイントについて理解してもらう。</a:t>
            </a:r>
            <a:endParaRPr lang="en-US" altLang="ja-JP" dirty="0" smtClean="0"/>
          </a:p>
          <a:p>
            <a:r>
              <a:rPr lang="en-US" altLang="ja-JP" dirty="0" smtClean="0"/>
              <a:t> </a:t>
            </a:r>
            <a:endParaRPr lang="ja-JP" altLang="ja-JP" dirty="0" smtClean="0"/>
          </a:p>
          <a:p>
            <a:r>
              <a:rPr lang="ja-JP" altLang="ja-JP" dirty="0" smtClean="0"/>
              <a:t>◆説明手順</a:t>
            </a:r>
          </a:p>
          <a:p>
            <a:r>
              <a:rPr lang="ja-JP" altLang="ja-JP" dirty="0" smtClean="0"/>
              <a:t>所要時間：</a:t>
            </a:r>
            <a:r>
              <a:rPr lang="ja-JP" altLang="en-US" dirty="0" smtClean="0"/>
              <a:t>５</a:t>
            </a:r>
            <a:r>
              <a:rPr lang="ja-JP" altLang="ja-JP" dirty="0" smtClean="0"/>
              <a:t>分</a:t>
            </a:r>
          </a:p>
          <a:p>
            <a:r>
              <a:rPr lang="ja-JP" altLang="ja-JP" dirty="0" smtClean="0"/>
              <a:t>・ここでは今までの視点とは異なる見方・立ち位置から</a:t>
            </a:r>
            <a:r>
              <a:rPr lang="en-US" altLang="ja-JP" dirty="0" smtClean="0"/>
              <a:t>ICT</a:t>
            </a:r>
            <a:r>
              <a:rPr lang="ja-JP" altLang="ja-JP" dirty="0" smtClean="0"/>
              <a:t>システムの課題や解決策を考える目線での整理を行っている。</a:t>
            </a:r>
          </a:p>
          <a:p>
            <a:r>
              <a:rPr lang="ja-JP" altLang="ja-JP" dirty="0" smtClean="0"/>
              <a:t>・１つ目は、</a:t>
            </a:r>
            <a:r>
              <a:rPr lang="en-US" altLang="ja-JP" dirty="0" smtClean="0"/>
              <a:t>(1)</a:t>
            </a:r>
            <a:r>
              <a:rPr lang="ja-JP" altLang="ja-JP" dirty="0" smtClean="0"/>
              <a:t>にあるように、</a:t>
            </a:r>
            <a:r>
              <a:rPr lang="ja-JP" altLang="en-US" dirty="0" smtClean="0"/>
              <a:t>エンドユーザーコンピューティング（</a:t>
            </a:r>
            <a:r>
              <a:rPr lang="en-US" altLang="ja-JP" dirty="0" smtClean="0"/>
              <a:t>EUC</a:t>
            </a:r>
            <a:r>
              <a:rPr lang="ja-JP" altLang="en-US" dirty="0" smtClean="0"/>
              <a:t>）を取り入れる流れのなかで</a:t>
            </a:r>
            <a:r>
              <a:rPr lang="ja-JP" altLang="ja-JP" dirty="0" smtClean="0"/>
              <a:t>、「システムの使い手」としての能力・センスが求められる点である。</a:t>
            </a:r>
            <a:endParaRPr lang="en-US" altLang="ja-JP" dirty="0" smtClean="0"/>
          </a:p>
          <a:p>
            <a:r>
              <a:rPr lang="ja-JP" altLang="en-US" dirty="0" smtClean="0"/>
              <a:t>・</a:t>
            </a:r>
            <a:r>
              <a:rPr lang="ja-JP" altLang="ja-JP" dirty="0" smtClean="0"/>
              <a:t>汎用機時代においては、情報システムは「オーダーメード」であ</a:t>
            </a:r>
            <a:r>
              <a:rPr lang="ja-JP" altLang="en-US" dirty="0" smtClean="0"/>
              <a:t>り、</a:t>
            </a:r>
            <a:r>
              <a:rPr lang="ja-JP" altLang="ja-JP" dirty="0" smtClean="0"/>
              <a:t>システムの側が業務に合わせる</a:t>
            </a:r>
            <a:r>
              <a:rPr lang="ja-JP" altLang="en-US" dirty="0" smtClean="0"/>
              <a:t>ためユーザー</a:t>
            </a:r>
            <a:r>
              <a:rPr lang="ja-JP" altLang="ja-JP" dirty="0" smtClean="0"/>
              <a:t>（職員）は、システム</a:t>
            </a:r>
            <a:r>
              <a:rPr lang="ja-JP" altLang="en-US" dirty="0" smtClean="0"/>
              <a:t>に従っ</a:t>
            </a:r>
            <a:r>
              <a:rPr lang="ja-JP" altLang="ja-JP" dirty="0" smtClean="0"/>
              <a:t>てさえいれば、一定品質の成果が得られた。</a:t>
            </a:r>
          </a:p>
          <a:p>
            <a:r>
              <a:rPr lang="ja-JP" altLang="ja-JP" dirty="0" smtClean="0"/>
              <a:t>・今後</a:t>
            </a:r>
            <a:r>
              <a:rPr lang="ja-JP" altLang="en-US" dirty="0" smtClean="0"/>
              <a:t>、</a:t>
            </a:r>
            <a:r>
              <a:rPr lang="ja-JP" altLang="ja-JP" dirty="0" smtClean="0"/>
              <a:t>システム</a:t>
            </a:r>
            <a:r>
              <a:rPr lang="ja-JP" altLang="en-US" dirty="0" smtClean="0"/>
              <a:t>が</a:t>
            </a:r>
            <a:r>
              <a:rPr lang="ja-JP" altLang="ja-JP" dirty="0" smtClean="0"/>
              <a:t>レディーメード</a:t>
            </a:r>
            <a:r>
              <a:rPr lang="ja-JP" altLang="en-US" dirty="0" smtClean="0"/>
              <a:t>（パッケージ）</a:t>
            </a:r>
            <a:r>
              <a:rPr lang="ja-JP" altLang="ja-JP" dirty="0" smtClean="0"/>
              <a:t>となり、システムは「至れり尽くせり」</a:t>
            </a:r>
            <a:r>
              <a:rPr lang="ja-JP" altLang="en-US" dirty="0" smtClean="0"/>
              <a:t>から</a:t>
            </a:r>
            <a:r>
              <a:rPr lang="ja-JP" altLang="ja-JP" dirty="0" smtClean="0"/>
              <a:t>基本的機能を提供するものへと変わる。</a:t>
            </a:r>
            <a:r>
              <a:rPr lang="ja-JP" altLang="en-US" dirty="0" smtClean="0"/>
              <a:t>このため、</a:t>
            </a:r>
            <a:r>
              <a:rPr lang="ja-JP" altLang="ja-JP" dirty="0" smtClean="0"/>
              <a:t>システムを使う側のセンス、能力</a:t>
            </a:r>
            <a:r>
              <a:rPr lang="ja-JP" altLang="en-US" dirty="0" smtClean="0"/>
              <a:t>が問われるように</a:t>
            </a:r>
            <a:r>
              <a:rPr lang="ja-JP" altLang="ja-JP" dirty="0" smtClean="0"/>
              <a:t>なる。</a:t>
            </a:r>
          </a:p>
          <a:p>
            <a:r>
              <a:rPr lang="ja-JP" altLang="ja-JP" dirty="0" smtClean="0"/>
              <a:t>・「上手に使われる」</a:t>
            </a:r>
            <a:r>
              <a:rPr lang="ja-JP" altLang="en-US" dirty="0" smtClean="0"/>
              <a:t>ではなく</a:t>
            </a:r>
            <a:r>
              <a:rPr lang="ja-JP" altLang="ja-JP" dirty="0" smtClean="0"/>
              <a:t>「上手に使う」</a:t>
            </a:r>
            <a:r>
              <a:rPr lang="ja-JP" altLang="en-US" dirty="0" smtClean="0"/>
              <a:t>に変わってくる。</a:t>
            </a:r>
            <a:endParaRPr lang="ja-JP" altLang="ja-JP" dirty="0" smtClean="0"/>
          </a:p>
          <a:p>
            <a:r>
              <a:rPr lang="ja-JP" altLang="ja-JP" dirty="0" smtClean="0"/>
              <a:t>・２つ目は、</a:t>
            </a:r>
            <a:r>
              <a:rPr lang="en-US" altLang="ja-JP" dirty="0" smtClean="0"/>
              <a:t>(2)</a:t>
            </a:r>
            <a:r>
              <a:rPr lang="ja-JP" altLang="ja-JP" dirty="0" smtClean="0"/>
              <a:t>にあるように、前提を変えるという点である。</a:t>
            </a:r>
          </a:p>
          <a:p>
            <a:r>
              <a:rPr lang="ja-JP" altLang="ja-JP" dirty="0" smtClean="0"/>
              <a:t>・「あってはならないこと」は</a:t>
            </a:r>
            <a:r>
              <a:rPr lang="ja-JP" altLang="en-US" dirty="0" smtClean="0"/>
              <a:t>願望でしかなく</a:t>
            </a:r>
            <a:r>
              <a:rPr lang="ja-JP" altLang="ja-JP" dirty="0" smtClean="0"/>
              <a:t>、危機管理意識の欠如と</a:t>
            </a:r>
            <a:r>
              <a:rPr lang="ja-JP" altLang="en-US" dirty="0" smtClean="0"/>
              <a:t>もいえる</a:t>
            </a:r>
            <a:r>
              <a:rPr lang="ja-JP" altLang="ja-JP" dirty="0" smtClean="0"/>
              <a:t>姿勢である。人間が関わっている以上</a:t>
            </a:r>
            <a:r>
              <a:rPr lang="ja-JP" altLang="en-US" dirty="0" smtClean="0"/>
              <a:t>は</a:t>
            </a:r>
            <a:r>
              <a:rPr lang="ja-JP" altLang="ja-JP" dirty="0" smtClean="0"/>
              <a:t>ミスが</a:t>
            </a:r>
            <a:r>
              <a:rPr lang="ja-JP" altLang="en-US" dirty="0" smtClean="0"/>
              <a:t>発生する可能性があり、</a:t>
            </a:r>
            <a:r>
              <a:rPr lang="ja-JP" altLang="ja-JP" dirty="0" smtClean="0"/>
              <a:t>事故</a:t>
            </a:r>
            <a:r>
              <a:rPr lang="ja-JP" altLang="en-US" dirty="0" smtClean="0"/>
              <a:t>を</a:t>
            </a:r>
            <a:r>
              <a:rPr lang="ja-JP" altLang="ja-JP" dirty="0" smtClean="0"/>
              <a:t>前提</a:t>
            </a:r>
            <a:r>
              <a:rPr lang="ja-JP" altLang="en-US" dirty="0" smtClean="0"/>
              <a:t>とし</a:t>
            </a:r>
            <a:r>
              <a:rPr lang="ja-JP" altLang="ja-JP" dirty="0" smtClean="0"/>
              <a:t>、事故が起こった際の対処策</a:t>
            </a:r>
            <a:r>
              <a:rPr lang="ja-JP" altLang="en-US" dirty="0" smtClean="0"/>
              <a:t>を</a:t>
            </a:r>
            <a:r>
              <a:rPr lang="ja-JP" altLang="ja-JP" dirty="0" smtClean="0"/>
              <a:t>整えておく必要がある。</a:t>
            </a:r>
            <a:r>
              <a:rPr lang="en-US" altLang="ja-JP" dirty="0" smtClean="0"/>
              <a:t> </a:t>
            </a:r>
            <a:endParaRPr lang="ja-JP" altLang="ja-JP" dirty="0" smtClean="0"/>
          </a:p>
          <a:p>
            <a:r>
              <a:rPr lang="ja-JP" altLang="ja-JP" dirty="0" smtClean="0"/>
              <a:t>・３つ目は</a:t>
            </a:r>
            <a:r>
              <a:rPr lang="ja-JP" altLang="en-US" dirty="0" smtClean="0"/>
              <a:t>、</a:t>
            </a:r>
            <a:r>
              <a:rPr lang="en-US" altLang="ja-JP" dirty="0" smtClean="0"/>
              <a:t>(3)</a:t>
            </a:r>
            <a:r>
              <a:rPr lang="ja-JP" altLang="ja-JP" dirty="0" smtClean="0"/>
              <a:t>にあるように、</a:t>
            </a:r>
            <a:r>
              <a:rPr lang="ja-JP" altLang="en-US" dirty="0" smtClean="0"/>
              <a:t>事業者側に</a:t>
            </a:r>
            <a:r>
              <a:rPr lang="ja-JP" altLang="ja-JP" dirty="0" smtClean="0"/>
              <a:t>依存するだけの姿勢から脱却</a:t>
            </a:r>
            <a:r>
              <a:rPr lang="ja-JP" altLang="en-US" dirty="0" smtClean="0"/>
              <a:t>するという点</a:t>
            </a:r>
            <a:r>
              <a:rPr lang="ja-JP" altLang="ja-JP" dirty="0" smtClean="0"/>
              <a:t>である。</a:t>
            </a:r>
          </a:p>
          <a:p>
            <a:r>
              <a:rPr lang="ja-JP" altLang="en-US" dirty="0" smtClean="0"/>
              <a:t>・本来は事業者と自治体が</a:t>
            </a:r>
            <a:r>
              <a:rPr lang="ja-JP" altLang="ja-JP" dirty="0" smtClean="0"/>
              <a:t>お互いに知恵と役割を持ち合って対応</a:t>
            </a:r>
            <a:r>
              <a:rPr lang="ja-JP" altLang="en-US" dirty="0" smtClean="0"/>
              <a:t>すべきもので</a:t>
            </a:r>
            <a:r>
              <a:rPr lang="ja-JP" altLang="ja-JP" dirty="0" smtClean="0"/>
              <a:t>あるが、</a:t>
            </a:r>
            <a:r>
              <a:rPr lang="ja-JP" altLang="en-US" dirty="0" smtClean="0"/>
              <a:t>事業者に依存して</a:t>
            </a:r>
            <a:r>
              <a:rPr lang="ja-JP" altLang="ja-JP" dirty="0" smtClean="0"/>
              <a:t>しまうシーンも</a:t>
            </a:r>
            <a:r>
              <a:rPr lang="ja-JP" altLang="en-US" dirty="0" smtClean="0"/>
              <a:t>少なくない</a:t>
            </a:r>
            <a:r>
              <a:rPr lang="ja-JP" altLang="ja-JP" dirty="0" smtClean="0"/>
              <a:t>。「共存・共栄」という視点を持たな</a:t>
            </a:r>
            <a:r>
              <a:rPr lang="ja-JP" altLang="en-US" dirty="0" smtClean="0"/>
              <a:t>ければ</a:t>
            </a:r>
            <a:r>
              <a:rPr lang="ja-JP" altLang="ja-JP" dirty="0" smtClean="0"/>
              <a:t>、</a:t>
            </a:r>
            <a:r>
              <a:rPr lang="ja-JP" altLang="en-US" dirty="0" smtClean="0"/>
              <a:t>安定した成果を得ることはできない。</a:t>
            </a:r>
            <a:endParaRPr lang="ja-JP" altLang="ja-JP" dirty="0" smtClean="0"/>
          </a:p>
          <a:p>
            <a:r>
              <a:rPr lang="en-US" altLang="ja-JP" dirty="0" smtClean="0"/>
              <a:t> </a:t>
            </a:r>
            <a:endParaRPr lang="ja-JP" altLang="ja-JP" dirty="0" smtClean="0"/>
          </a:p>
          <a:p>
            <a:r>
              <a:rPr lang="ja-JP" altLang="ja-JP" dirty="0" smtClean="0"/>
              <a:t>◆補足事項（スライド未掲載のデータやファクト）</a:t>
            </a:r>
          </a:p>
          <a:p>
            <a:r>
              <a:rPr lang="ja-JP" altLang="ja-JP" dirty="0" smtClean="0"/>
              <a:t>特になし。</a:t>
            </a:r>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p:txBody>
      </p:sp>
      <p:sp>
        <p:nvSpPr>
          <p:cNvPr id="6" name="スライド番号プレースホルダー 5"/>
          <p:cNvSpPr>
            <a:spLocks noGrp="1"/>
          </p:cNvSpPr>
          <p:nvPr>
            <p:ph type="sldNum" sz="quarter" idx="12"/>
          </p:nvPr>
        </p:nvSpPr>
        <p:spPr/>
        <p:txBody>
          <a:bodyPr/>
          <a:lstStyle/>
          <a:p>
            <a:fld id="{6B3AADC5-F389-4A75-A6A3-EE78E0A57AF8}" type="slidenum">
              <a:rPr lang="en-US" altLang="ja-JP" smtClean="0"/>
              <a:pPr/>
              <a:t>17</a:t>
            </a:fld>
            <a:endParaRPr lang="en-US" altLang="ja-JP"/>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31488290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48A8671A-47A1-418D-9987-990FC80A92ED}" type="slidenum">
              <a:rPr kumimoji="1" lang="en-US" altLang="ja-JP" sz="900">
                <a:solidFill>
                  <a:srgbClr val="000066"/>
                </a:solidFill>
                <a:latin typeface="Times New Roman" pitchFamily="18" charset="0"/>
              </a:rPr>
              <a:pPr algn="ctr" defTabSz="915988" eaLnBrk="1" hangingPunct="1"/>
              <a:t>18</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4FB7C20C-3E50-4414-A1AB-E8FC5E8688AD}" type="slidenum">
              <a:rPr kumimoji="1" lang="en-US" altLang="ja-JP" sz="900">
                <a:solidFill>
                  <a:srgbClr val="000066"/>
                </a:solidFill>
                <a:latin typeface="Times New Roman" pitchFamily="18" charset="0"/>
              </a:rPr>
              <a:pPr algn="ctr" defTabSz="915988" eaLnBrk="1" hangingPunct="1"/>
              <a:t>2</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３．</a:t>
            </a:r>
            <a:r>
              <a:rPr lang="ja-JP" altLang="ja-JP" smtClean="0"/>
              <a:t>本講義の</a:t>
            </a:r>
            <a:r>
              <a:rPr lang="ja-JP" altLang="en-US" smtClean="0"/>
              <a:t>範囲</a:t>
            </a:r>
          </a:p>
          <a:p>
            <a:endParaRPr lang="ja-JP" altLang="en-US" smtClean="0"/>
          </a:p>
          <a:p>
            <a:r>
              <a:rPr lang="ja-JP" altLang="en-US" smtClean="0"/>
              <a:t>◆このページのポイント</a:t>
            </a:r>
          </a:p>
          <a:p>
            <a:r>
              <a:rPr lang="ja-JP" altLang="en-US" smtClean="0"/>
              <a:t>クラウド導入のプロセスのなかでの本講義の内容の関連性について理解してもらう。</a:t>
            </a:r>
            <a:endParaRPr lang="en-US" altLang="ja-JP" smtClean="0"/>
          </a:p>
          <a:p>
            <a:endParaRPr lang="ja-JP" altLang="en-US" smtClean="0"/>
          </a:p>
          <a:p>
            <a:r>
              <a:rPr lang="ja-JP" altLang="en-US" smtClean="0"/>
              <a:t>◆説明手順</a:t>
            </a:r>
          </a:p>
          <a:p>
            <a:r>
              <a:rPr lang="ja-JP" altLang="en-US" smtClean="0"/>
              <a:t>所用時間：２分</a:t>
            </a:r>
          </a:p>
          <a:p>
            <a:r>
              <a:rPr lang="ja-JP" altLang="en-US" smtClean="0"/>
              <a:t>・クラウド導入については</a:t>
            </a:r>
            <a:r>
              <a:rPr lang="en-US" altLang="ja-JP" smtClean="0"/>
              <a:t>3-2</a:t>
            </a:r>
            <a:r>
              <a:rPr lang="ja-JP" altLang="en-US" smtClean="0"/>
              <a:t>の講義で全体的な説明がされている。</a:t>
            </a:r>
          </a:p>
          <a:p>
            <a:r>
              <a:rPr lang="ja-JP" altLang="en-US" smtClean="0"/>
              <a:t>・本講義はクラウド導入の手順のなかで、図の赤枠で示される部分に関連している。</a:t>
            </a:r>
            <a:endParaRPr lang="en-US" altLang="ja-JP" smtClean="0"/>
          </a:p>
          <a:p>
            <a:endParaRPr lang="ja-JP" altLang="en-US" smtClean="0"/>
          </a:p>
          <a:p>
            <a:r>
              <a:rPr lang="ja-JP" altLang="en-US" smtClean="0"/>
              <a:t>◆補足事項（スライド未掲載のデータやファクト等）</a:t>
            </a:r>
          </a:p>
          <a:p>
            <a:r>
              <a:rPr lang="ja-JP" altLang="en-US" smtClean="0"/>
              <a:t>特になし。</a:t>
            </a:r>
          </a:p>
          <a:p>
            <a:endParaRPr lang="ja-JP" altLang="en-US" smtClean="0"/>
          </a:p>
          <a:p>
            <a:r>
              <a:rPr lang="ja-JP" altLang="en-US" smtClean="0"/>
              <a:t>◆受講者への確認事項</a:t>
            </a:r>
          </a:p>
          <a:p>
            <a:r>
              <a:rPr lang="ja-JP" altLang="ja-JP" smtClean="0"/>
              <a:t>テーマが「自治体全体の課題」と大きいため、</a:t>
            </a:r>
            <a:r>
              <a:rPr lang="ja-JP" altLang="en-US" smtClean="0"/>
              <a:t>自</a:t>
            </a:r>
            <a:r>
              <a:rPr lang="ja-JP" altLang="ja-JP" smtClean="0"/>
              <a:t>自治体の課題解決のために「どう役立てるか」を念頭に置き</a:t>
            </a:r>
            <a:r>
              <a:rPr lang="ja-JP" altLang="en-US" smtClean="0"/>
              <a:t>つつ学習して頂くよう伝える。</a:t>
            </a:r>
            <a:endParaRPr lang="ja-JP" altLang="ja-JP" smtClean="0"/>
          </a:p>
          <a:p>
            <a:endParaRPr lang="ja-JP" altLang="en-US" smtClean="0"/>
          </a:p>
          <a:p>
            <a:endParaRPr lang="en-US" altLang="ja-JP" dirty="0" smtClean="0"/>
          </a:p>
        </p:txBody>
      </p:sp>
      <p:sp>
        <p:nvSpPr>
          <p:cNvPr id="6" name="スライド番号プレースホルダー 5"/>
          <p:cNvSpPr>
            <a:spLocks noGrp="1"/>
          </p:cNvSpPr>
          <p:nvPr>
            <p:ph type="sldNum" sz="quarter" idx="12"/>
          </p:nvPr>
        </p:nvSpPr>
        <p:spPr/>
        <p:txBody>
          <a:bodyPr/>
          <a:lstStyle/>
          <a:p>
            <a:fld id="{6B3AADC5-F389-4A75-A6A3-EE78E0A57AF8}" type="slidenum">
              <a:rPr lang="en-US" altLang="ja-JP" smtClean="0"/>
              <a:pPr/>
              <a:t>3</a:t>
            </a:fld>
            <a:endParaRPr lang="en-US" altLang="ja-JP"/>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2035995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４．課題の</a:t>
            </a:r>
            <a:r>
              <a:rPr lang="ja-JP" altLang="ja-JP" dirty="0" smtClean="0"/>
              <a:t>解決に向けた方策　～まとめ～</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en-US" dirty="0" smtClean="0"/>
              <a:t>の課題について関係性を整理して認識してもらう。</a:t>
            </a:r>
            <a:endParaRPr lang="en-US" altLang="ja-JP" dirty="0" smtClean="0"/>
          </a:p>
          <a:p>
            <a:r>
              <a:rPr lang="en-US" altLang="ja-JP" dirty="0" smtClean="0"/>
              <a:t> </a:t>
            </a:r>
            <a:endParaRPr lang="ja-JP" altLang="ja-JP" dirty="0" smtClean="0"/>
          </a:p>
          <a:p>
            <a:r>
              <a:rPr lang="ja-JP" altLang="ja-JP" dirty="0" smtClean="0"/>
              <a:t>◆説明手順</a:t>
            </a:r>
          </a:p>
          <a:p>
            <a:r>
              <a:rPr lang="ja-JP" altLang="ja-JP" dirty="0" smtClean="0"/>
              <a:t>所要時間：</a:t>
            </a:r>
            <a:r>
              <a:rPr lang="ja-JP" altLang="en-US" dirty="0" smtClean="0"/>
              <a:t>５</a:t>
            </a:r>
            <a:r>
              <a:rPr lang="ja-JP" altLang="ja-JP" dirty="0" smtClean="0"/>
              <a:t>分</a:t>
            </a:r>
          </a:p>
          <a:p>
            <a:r>
              <a:rPr lang="ja-JP" altLang="ja-JP" dirty="0" smtClean="0"/>
              <a:t>・図は</a:t>
            </a:r>
            <a:r>
              <a:rPr lang="ja-JP" altLang="en-US" dirty="0" smtClean="0"/>
              <a:t>、</a:t>
            </a:r>
            <a:r>
              <a:rPr lang="ja-JP" altLang="ja-JP" dirty="0" smtClean="0"/>
              <a:t>課題と解決方策を図式化したものである。７項目の行政全体の課題と３項目の</a:t>
            </a:r>
            <a:r>
              <a:rPr lang="en-US" altLang="ja-JP" dirty="0" smtClean="0"/>
              <a:t>ICT</a:t>
            </a:r>
            <a:r>
              <a:rPr lang="ja-JP" altLang="ja-JP" dirty="0" smtClean="0"/>
              <a:t>の課題</a:t>
            </a:r>
            <a:r>
              <a:rPr lang="ja-JP" altLang="en-US" dirty="0" smtClean="0"/>
              <a:t>があ</a:t>
            </a:r>
            <a:r>
              <a:rPr lang="ja-JP" altLang="ja-JP" dirty="0" smtClean="0"/>
              <a:t>る。</a:t>
            </a:r>
          </a:p>
          <a:p>
            <a:r>
              <a:rPr lang="ja-JP" altLang="ja-JP" dirty="0" smtClean="0"/>
              <a:t>・例えば防災対策</a:t>
            </a:r>
            <a:r>
              <a:rPr lang="ja-JP" altLang="en-US" dirty="0" smtClean="0"/>
              <a:t>において</a:t>
            </a:r>
            <a:r>
              <a:rPr lang="ja-JP" altLang="ja-JP" dirty="0" smtClean="0"/>
              <a:t>は、業務継続性の確保が最も重要な要素であるが、</a:t>
            </a:r>
            <a:r>
              <a:rPr lang="ja-JP" altLang="en-US" dirty="0" smtClean="0"/>
              <a:t>一方で</a:t>
            </a:r>
            <a:r>
              <a:rPr lang="ja-JP" altLang="ja-JP" dirty="0" smtClean="0"/>
              <a:t>経費削減</a:t>
            </a:r>
            <a:r>
              <a:rPr lang="ja-JP" altLang="en-US" dirty="0" smtClean="0"/>
              <a:t>も求められる</a:t>
            </a:r>
            <a:r>
              <a:rPr lang="ja-JP" altLang="ja-JP" dirty="0" smtClean="0"/>
              <a:t>。</a:t>
            </a:r>
          </a:p>
          <a:p>
            <a:r>
              <a:rPr lang="ja-JP" altLang="ja-JP" dirty="0" smtClean="0"/>
              <a:t>・</a:t>
            </a:r>
            <a:r>
              <a:rPr lang="ja-JP" altLang="en-US" dirty="0" smtClean="0"/>
              <a:t>それぞれのＩＣＴの課題に対する</a:t>
            </a:r>
            <a:r>
              <a:rPr lang="ja-JP" altLang="ja-JP" dirty="0" smtClean="0"/>
              <a:t>課題解決の</a:t>
            </a:r>
            <a:r>
              <a:rPr lang="ja-JP" altLang="en-US" dirty="0" smtClean="0"/>
              <a:t>ヒントを示しているが</a:t>
            </a:r>
            <a:r>
              <a:rPr lang="ja-JP" altLang="ja-JP" dirty="0" smtClean="0"/>
              <a:t>、実施に</a:t>
            </a:r>
            <a:r>
              <a:rPr lang="ja-JP" altLang="en-US" dirty="0" smtClean="0"/>
              <a:t>あ</a:t>
            </a:r>
            <a:r>
              <a:rPr lang="ja-JP" altLang="ja-JP" dirty="0" smtClean="0"/>
              <a:t>たっては各自治体の状況をふまえた選択が必要であ</a:t>
            </a:r>
            <a:r>
              <a:rPr lang="ja-JP" altLang="en-US" dirty="0" smtClean="0"/>
              <a:t>る。</a:t>
            </a:r>
            <a:r>
              <a:rPr lang="ja-JP" altLang="ja-JP" dirty="0" smtClean="0"/>
              <a:t>先進事例に学ぶ点は大きいものの、優先的に取り組むべき対策はそれぞれの自治体によって異なる。</a:t>
            </a:r>
          </a:p>
          <a:p>
            <a:r>
              <a:rPr lang="ja-JP" altLang="ja-JP" dirty="0" smtClean="0"/>
              <a:t>・参考とすべき事例</a:t>
            </a:r>
            <a:r>
              <a:rPr lang="ja-JP" altLang="en-US" dirty="0" smtClean="0"/>
              <a:t>を</a:t>
            </a:r>
            <a:r>
              <a:rPr lang="ja-JP" altLang="ja-JP" dirty="0" smtClean="0"/>
              <a:t>コピー</a:t>
            </a:r>
            <a:r>
              <a:rPr lang="ja-JP" altLang="en-US" dirty="0" smtClean="0"/>
              <a:t>するだけでは</a:t>
            </a:r>
            <a:r>
              <a:rPr lang="ja-JP" altLang="ja-JP" dirty="0" smtClean="0"/>
              <a:t>、個々の自治体において</a:t>
            </a:r>
            <a:r>
              <a:rPr lang="ja-JP" altLang="en-US" dirty="0" smtClean="0"/>
              <a:t>有効な課題解決に結びつく</a:t>
            </a:r>
            <a:r>
              <a:rPr lang="ja-JP" altLang="ja-JP" dirty="0" smtClean="0"/>
              <a:t>とは限らない。個々の自治体に最適なものとするためには、個々の自治体の状況に</a:t>
            </a:r>
            <a:r>
              <a:rPr lang="ja-JP" altLang="en-US" dirty="0" smtClean="0"/>
              <a:t>適合</a:t>
            </a:r>
            <a:r>
              <a:rPr lang="ja-JP" altLang="ja-JP" dirty="0" smtClean="0"/>
              <a:t>させるための工夫が必要である。</a:t>
            </a:r>
          </a:p>
          <a:p>
            <a:r>
              <a:rPr lang="ja-JP" altLang="en-US" dirty="0" smtClean="0"/>
              <a:t>・他自治体における成功システムであっても、</a:t>
            </a:r>
            <a:r>
              <a:rPr lang="ja-JP" altLang="ja-JP" dirty="0" smtClean="0"/>
              <a:t>過剰な機能であったり、機能不足であったりするケースもままある。</a:t>
            </a:r>
            <a:r>
              <a:rPr lang="ja-JP" altLang="en-US" dirty="0" smtClean="0"/>
              <a:t>事例を参考にしつつ、</a:t>
            </a:r>
            <a:r>
              <a:rPr lang="ja-JP" altLang="ja-JP" dirty="0" smtClean="0"/>
              <a:t>過剰でもなく不足でもない状態にアレンジするセンスが求められる。</a:t>
            </a:r>
          </a:p>
          <a:p>
            <a:r>
              <a:rPr lang="en-US" altLang="ja-JP" dirty="0" smtClean="0"/>
              <a:t> </a:t>
            </a:r>
            <a:endParaRPr lang="ja-JP" altLang="ja-JP" dirty="0" smtClean="0"/>
          </a:p>
          <a:p>
            <a:r>
              <a:rPr lang="ja-JP" altLang="ja-JP" dirty="0" smtClean="0"/>
              <a:t>◆補足事項（スライド未掲載のデータやファクト）</a:t>
            </a:r>
          </a:p>
          <a:p>
            <a:r>
              <a:rPr lang="ja-JP" altLang="ja-JP" dirty="0" smtClean="0"/>
              <a:t>特になし。</a:t>
            </a:r>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p:txBody>
      </p:sp>
      <p:sp>
        <p:nvSpPr>
          <p:cNvPr id="6" name="スライド番号プレースホルダー 5"/>
          <p:cNvSpPr>
            <a:spLocks noGrp="1"/>
          </p:cNvSpPr>
          <p:nvPr>
            <p:ph type="sldNum" sz="quarter" idx="12"/>
          </p:nvPr>
        </p:nvSpPr>
        <p:spPr/>
        <p:txBody>
          <a:bodyPr/>
          <a:lstStyle/>
          <a:p>
            <a:fld id="{6B3AADC5-F389-4A75-A6A3-EE78E0A57AF8}" type="slidenum">
              <a:rPr lang="en-US" altLang="ja-JP" smtClean="0"/>
              <a:pPr/>
              <a:t>4</a:t>
            </a:fld>
            <a:endParaRPr lang="en-US" altLang="ja-JP"/>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3798092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ノート プレースホルダ 2"/>
          <p:cNvSpPr>
            <a:spLocks noGrp="1"/>
          </p:cNvSpPr>
          <p:nvPr>
            <p:ph type="body" idx="1"/>
          </p:nvPr>
        </p:nvSpPr>
        <p:spPr/>
        <p:txBody>
          <a:bodyPr/>
          <a:lstStyle/>
          <a:p>
            <a:r>
              <a:rPr lang="ja-JP" altLang="ja-JP" dirty="0" smtClean="0"/>
              <a:t>ページタイトル：</a:t>
            </a:r>
          </a:p>
          <a:p>
            <a:r>
              <a:rPr lang="ja-JP" altLang="en-US" dirty="0" smtClean="0"/>
              <a:t>５．自治体全体の課題</a:t>
            </a:r>
            <a:r>
              <a:rPr lang="ja-JP" altLang="ja-JP" dirty="0" smtClean="0"/>
              <a:t>　～課題の整理～</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ja-JP" dirty="0" smtClean="0"/>
              <a:t>活用の観点を持ちながら、自治体全体の課題を俯瞰的に</a:t>
            </a:r>
            <a:r>
              <a:rPr lang="ja-JP" altLang="en-US" dirty="0" smtClean="0"/>
              <a:t>理解してもらう</a:t>
            </a:r>
            <a:r>
              <a:rPr lang="ja-JP" altLang="ja-JP" dirty="0" smtClean="0"/>
              <a:t>。</a:t>
            </a:r>
          </a:p>
          <a:p>
            <a:r>
              <a:rPr lang="en-US" altLang="ja-JP" dirty="0" smtClean="0"/>
              <a:t> </a:t>
            </a:r>
            <a:endParaRPr lang="ja-JP" altLang="ja-JP" dirty="0" smtClean="0"/>
          </a:p>
          <a:p>
            <a:r>
              <a:rPr lang="ja-JP" altLang="ja-JP" dirty="0" smtClean="0"/>
              <a:t>◆説明手順</a:t>
            </a:r>
          </a:p>
          <a:p>
            <a:r>
              <a:rPr lang="ja-JP" altLang="ja-JP" dirty="0" smtClean="0"/>
              <a:t>所要時間：次</a:t>
            </a:r>
            <a:r>
              <a:rPr lang="ja-JP" altLang="en-US" dirty="0" smtClean="0"/>
              <a:t>ページ</a:t>
            </a:r>
            <a:r>
              <a:rPr lang="ja-JP" altLang="ja-JP" dirty="0" smtClean="0"/>
              <a:t>と合せて</a:t>
            </a:r>
            <a:r>
              <a:rPr lang="ja-JP" altLang="en-US" dirty="0" smtClean="0"/>
              <a:t>８</a:t>
            </a:r>
            <a:r>
              <a:rPr lang="ja-JP" altLang="ja-JP" dirty="0" smtClean="0"/>
              <a:t>分</a:t>
            </a:r>
          </a:p>
          <a:p>
            <a:r>
              <a:rPr lang="ja-JP" altLang="ja-JP" dirty="0" smtClean="0"/>
              <a:t>・自治体全体の課題は、当</a:t>
            </a:r>
            <a:r>
              <a:rPr lang="ja-JP" altLang="en-US" dirty="0" smtClean="0"/>
              <a:t>ページ</a:t>
            </a:r>
            <a:r>
              <a:rPr lang="ja-JP" altLang="ja-JP" dirty="0" smtClean="0"/>
              <a:t>と</a:t>
            </a:r>
            <a:r>
              <a:rPr lang="ja-JP" altLang="en-US" dirty="0" smtClean="0"/>
              <a:t>次ページ</a:t>
            </a:r>
            <a:r>
              <a:rPr lang="ja-JP" altLang="ja-JP" dirty="0" smtClean="0"/>
              <a:t>の</a:t>
            </a:r>
            <a:r>
              <a:rPr lang="ja-JP" altLang="en-US" dirty="0" smtClean="0"/>
              <a:t>７</a:t>
            </a:r>
            <a:r>
              <a:rPr lang="ja-JP" altLang="ja-JP" dirty="0" smtClean="0"/>
              <a:t>項目に集約できる。</a:t>
            </a:r>
          </a:p>
          <a:p>
            <a:r>
              <a:rPr lang="ja-JP" altLang="ja-JP" dirty="0" smtClean="0"/>
              <a:t>・</a:t>
            </a:r>
            <a:r>
              <a:rPr lang="ja-JP" altLang="en-US" dirty="0" smtClean="0"/>
              <a:t>既に</a:t>
            </a:r>
            <a:r>
              <a:rPr lang="ja-JP" altLang="ja-JP" dirty="0" smtClean="0"/>
              <a:t>自治体事務における</a:t>
            </a:r>
            <a:r>
              <a:rPr lang="en-US" altLang="ja-JP" dirty="0" smtClean="0"/>
              <a:t>ICT</a:t>
            </a:r>
            <a:r>
              <a:rPr lang="ja-JP" altLang="ja-JP" dirty="0" smtClean="0"/>
              <a:t>活用の目的は「業務の効率化」「経費の適正化」「業務品質の確保」の３点に集約され、これらを</a:t>
            </a:r>
            <a:r>
              <a:rPr lang="ja-JP" altLang="en-US" dirty="0" smtClean="0"/>
              <a:t>通じ</a:t>
            </a:r>
            <a:r>
              <a:rPr lang="ja-JP" altLang="ja-JP" dirty="0" smtClean="0"/>
              <a:t>て　『住民満足度の向上』を図ることを最終目的としている</a:t>
            </a:r>
            <a:r>
              <a:rPr lang="ja-JP" altLang="en-US" dirty="0" smtClean="0"/>
              <a:t>ことを説明している</a:t>
            </a:r>
            <a:r>
              <a:rPr lang="ja-JP" altLang="ja-JP" dirty="0" smtClean="0"/>
              <a:t>。</a:t>
            </a:r>
          </a:p>
          <a:p>
            <a:r>
              <a:rPr lang="ja-JP" altLang="ja-JP" dirty="0" smtClean="0"/>
              <a:t>・重点施策</a:t>
            </a:r>
            <a:r>
              <a:rPr lang="ja-JP" altLang="en-US" dirty="0" smtClean="0"/>
              <a:t>においても</a:t>
            </a:r>
            <a:r>
              <a:rPr lang="ja-JP" altLang="ja-JP" dirty="0" smtClean="0"/>
              <a:t>最終目的</a:t>
            </a:r>
            <a:r>
              <a:rPr lang="ja-JP" altLang="en-US" dirty="0" smtClean="0"/>
              <a:t>は</a:t>
            </a:r>
            <a:r>
              <a:rPr lang="ja-JP" altLang="ja-JP" dirty="0" smtClean="0"/>
              <a:t>同じ</a:t>
            </a:r>
            <a:r>
              <a:rPr lang="ja-JP" altLang="en-US" dirty="0" smtClean="0"/>
              <a:t>く「住民満足度の向上」</a:t>
            </a:r>
            <a:r>
              <a:rPr lang="ja-JP" altLang="ja-JP" dirty="0" smtClean="0"/>
              <a:t>であり、施策展開におけるツールとしての</a:t>
            </a:r>
            <a:r>
              <a:rPr lang="en-US" altLang="ja-JP" dirty="0" smtClean="0"/>
              <a:t>ICT</a:t>
            </a:r>
            <a:r>
              <a:rPr lang="ja-JP" altLang="ja-JP" dirty="0" smtClean="0"/>
              <a:t>活用の観点を持ちながら、自治体全体の課題を俯瞰的に</a:t>
            </a:r>
            <a:r>
              <a:rPr lang="ja-JP" altLang="en-US" dirty="0" smtClean="0"/>
              <a:t>見て頂く必要がある</a:t>
            </a:r>
            <a:r>
              <a:rPr lang="ja-JP" altLang="ja-JP" dirty="0" smtClean="0"/>
              <a:t>。</a:t>
            </a:r>
          </a:p>
          <a:p>
            <a:r>
              <a:rPr lang="ja-JP" altLang="ja-JP" dirty="0" smtClean="0"/>
              <a:t>・「安心・安全対策（防災対策）」と「子育て支援策」は、他の５項目に少なからず関連して</a:t>
            </a:r>
            <a:r>
              <a:rPr lang="ja-JP" altLang="en-US" dirty="0" smtClean="0"/>
              <a:t>おり、</a:t>
            </a:r>
            <a:r>
              <a:rPr lang="ja-JP" altLang="ja-JP" dirty="0" smtClean="0"/>
              <a:t>５項目</a:t>
            </a:r>
            <a:r>
              <a:rPr lang="ja-JP" altLang="en-US" dirty="0" smtClean="0"/>
              <a:t>の中</a:t>
            </a:r>
            <a:r>
              <a:rPr lang="ja-JP" altLang="ja-JP" dirty="0" smtClean="0"/>
              <a:t>に整理するという捉え方も出来るが、東日本大震災</a:t>
            </a:r>
            <a:r>
              <a:rPr lang="ja-JP" altLang="en-US" dirty="0" smtClean="0"/>
              <a:t>以降</a:t>
            </a:r>
            <a:r>
              <a:rPr lang="ja-JP" altLang="ja-JP" dirty="0" smtClean="0"/>
              <a:t>、防災対策は自治体の重要課題であり、</a:t>
            </a:r>
            <a:r>
              <a:rPr lang="ja-JP" altLang="en-US" dirty="0" smtClean="0"/>
              <a:t>特筆すべきものと考えられる</a:t>
            </a:r>
            <a:r>
              <a:rPr lang="ja-JP" altLang="ja-JP" dirty="0" smtClean="0"/>
              <a:t>。</a:t>
            </a:r>
          </a:p>
          <a:p>
            <a:r>
              <a:rPr lang="ja-JP" altLang="ja-JP" dirty="0" smtClean="0"/>
              <a:t>・子育て支援策と高齢者対策も、全国的な「少子高齢化社会」の進展により、重要課題である。</a:t>
            </a:r>
            <a:r>
              <a:rPr lang="ja-JP" altLang="en-US" dirty="0" smtClean="0"/>
              <a:t>特に</a:t>
            </a:r>
            <a:r>
              <a:rPr lang="ja-JP" altLang="ja-JP" dirty="0" smtClean="0"/>
              <a:t>高齢者対策は、医療面・健康面・障害者になりやすい面、生活面等の「複合要因」を併せ持つため、「福祉・保健衛生」という括りにしている。</a:t>
            </a:r>
          </a:p>
          <a:p>
            <a:r>
              <a:rPr lang="ja-JP" altLang="ja-JP" dirty="0" smtClean="0"/>
              <a:t>・７つの大項目の内訳として、それぞれの</a:t>
            </a:r>
            <a:r>
              <a:rPr lang="ja-JP" altLang="en-US" dirty="0" smtClean="0"/>
              <a:t>必要となる</a:t>
            </a:r>
            <a:r>
              <a:rPr lang="ja-JP" altLang="ja-JP" dirty="0" smtClean="0"/>
              <a:t>施策等を「キーワード」として「枝番」で示している。</a:t>
            </a:r>
          </a:p>
          <a:p>
            <a:r>
              <a:rPr lang="en-US" altLang="ja-JP" dirty="0" smtClean="0"/>
              <a:t> </a:t>
            </a:r>
            <a:endParaRPr lang="ja-JP" altLang="ja-JP" dirty="0" smtClean="0"/>
          </a:p>
          <a:p>
            <a:r>
              <a:rPr lang="ja-JP" altLang="ja-JP" dirty="0" smtClean="0"/>
              <a:t>◆補足事項（スライド未掲載のデータやファクト）</a:t>
            </a:r>
          </a:p>
          <a:p>
            <a:r>
              <a:rPr lang="ja-JP" altLang="en-US" dirty="0" smtClean="0"/>
              <a:t>添付</a:t>
            </a:r>
            <a:r>
              <a:rPr lang="ja-JP" altLang="ja-JP" dirty="0" smtClean="0"/>
              <a:t>「別紙１」を参照</a:t>
            </a:r>
            <a:r>
              <a:rPr lang="ja-JP" altLang="en-US" dirty="0" smtClean="0"/>
              <a:t>（</a:t>
            </a:r>
            <a:r>
              <a:rPr lang="ja-JP" altLang="ja-JP" dirty="0" smtClean="0"/>
              <a:t>セルに網がかかっている項目は、「地域特性に大きく影響される項目」</a:t>
            </a:r>
            <a:r>
              <a:rPr lang="ja-JP" altLang="en-US" dirty="0" smtClean="0"/>
              <a:t>）</a:t>
            </a:r>
            <a:endParaRPr lang="ja-JP" altLang="ja-JP" dirty="0" smtClean="0"/>
          </a:p>
          <a:p>
            <a:endParaRPr lang="ja-JP" altLang="ja-JP" dirty="0" smtClean="0"/>
          </a:p>
          <a:p>
            <a:r>
              <a:rPr lang="ja-JP" altLang="ja-JP" dirty="0" smtClean="0"/>
              <a:t>◆受講者への確認事項</a:t>
            </a:r>
            <a:endParaRPr lang="en-US" altLang="ja-JP" dirty="0" smtClean="0"/>
          </a:p>
          <a:p>
            <a:r>
              <a:rPr lang="ja-JP" altLang="en-US" dirty="0" smtClean="0"/>
              <a:t>特になし。</a:t>
            </a:r>
            <a:endParaRPr lang="en-US" altLang="ja-JP" dirty="0" smtClean="0"/>
          </a:p>
        </p:txBody>
      </p:sp>
      <p:sp>
        <p:nvSpPr>
          <p:cNvPr id="2970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FB80586D-D550-46C2-BAA4-7201588611D8}" type="slidenum">
              <a:rPr kumimoji="1" lang="en-US" altLang="ja-JP" sz="900">
                <a:solidFill>
                  <a:srgbClr val="000066"/>
                </a:solidFill>
                <a:latin typeface="Times New Roman" pitchFamily="18" charset="0"/>
              </a:rPr>
              <a:pPr algn="ctr" defTabSz="915988" eaLnBrk="1" hangingPunct="1"/>
              <a:t>5</a:t>
            </a:fld>
            <a:endParaRPr kumimoji="1" lang="en-US" altLang="ja-JP" sz="900">
              <a:solidFill>
                <a:srgbClr val="000066"/>
              </a:solidFill>
              <a:latin typeface="Times New Roman" pitchFamily="18" charset="0"/>
            </a:endParaRPr>
          </a:p>
        </p:txBody>
      </p:sp>
      <p:sp>
        <p:nvSpPr>
          <p:cNvPr id="5" name="スライド イメージ プレースホルダー 4"/>
          <p:cNvSpPr>
            <a:spLocks noGrp="1" noRot="1" noChangeAspect="1"/>
          </p:cNvSpPr>
          <p:nvPr>
            <p:ph type="sldImg"/>
          </p:nvPr>
        </p:nvSpPr>
        <p:spPr>
          <a:xfrm>
            <a:off x="712788" y="746125"/>
            <a:ext cx="5381625" cy="3727450"/>
          </a:xfr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ノート プレースホルダ 2"/>
          <p:cNvSpPr>
            <a:spLocks noGrp="1"/>
          </p:cNvSpPr>
          <p:nvPr>
            <p:ph type="body" idx="1"/>
          </p:nvPr>
        </p:nvSpPr>
        <p:spPr/>
        <p:txBody>
          <a:bodyPr/>
          <a:lstStyle/>
          <a:p>
            <a:r>
              <a:rPr lang="ja-JP" altLang="ja-JP" dirty="0" smtClean="0"/>
              <a:t>ページタイトル：</a:t>
            </a:r>
          </a:p>
          <a:p>
            <a:r>
              <a:rPr lang="ja-JP" altLang="en-US" dirty="0" smtClean="0"/>
              <a:t>５．自治体全体の課題</a:t>
            </a:r>
            <a:r>
              <a:rPr lang="ja-JP" altLang="ja-JP" dirty="0" smtClean="0"/>
              <a:t>　～課題の整理（続き）～</a:t>
            </a:r>
          </a:p>
          <a:p>
            <a:r>
              <a:rPr lang="en-US" altLang="ja-JP" dirty="0" smtClean="0"/>
              <a:t> </a:t>
            </a:r>
            <a:endParaRPr lang="ja-JP" altLang="ja-JP" dirty="0" smtClean="0"/>
          </a:p>
          <a:p>
            <a:r>
              <a:rPr lang="ja-JP" altLang="ja-JP" dirty="0" smtClean="0"/>
              <a:t>◆このページのポイント</a:t>
            </a:r>
          </a:p>
          <a:p>
            <a:r>
              <a:rPr lang="en-US" altLang="ja-JP" dirty="0" smtClean="0"/>
              <a:t>ICT</a:t>
            </a:r>
            <a:r>
              <a:rPr lang="ja-JP" altLang="ja-JP" dirty="0" smtClean="0"/>
              <a:t>活用の観点を持ちながら、自治体全体の課題を俯瞰的に</a:t>
            </a:r>
            <a:r>
              <a:rPr lang="ja-JP" altLang="en-US" dirty="0" smtClean="0"/>
              <a:t>理解してもらう</a:t>
            </a:r>
            <a:r>
              <a:rPr lang="ja-JP" altLang="ja-JP" dirty="0" smtClean="0"/>
              <a:t>。</a:t>
            </a:r>
          </a:p>
          <a:p>
            <a:r>
              <a:rPr lang="en-US" altLang="ja-JP" dirty="0" smtClean="0"/>
              <a:t> </a:t>
            </a:r>
            <a:endParaRPr lang="ja-JP" altLang="ja-JP" dirty="0" smtClean="0"/>
          </a:p>
          <a:p>
            <a:r>
              <a:rPr lang="ja-JP" altLang="ja-JP" dirty="0" smtClean="0"/>
              <a:t>◆説明手順</a:t>
            </a:r>
          </a:p>
          <a:p>
            <a:r>
              <a:rPr lang="ja-JP" altLang="ja-JP" dirty="0" smtClean="0"/>
              <a:t>所要時間：前</a:t>
            </a:r>
            <a:r>
              <a:rPr lang="ja-JP" altLang="en-US" dirty="0" smtClean="0"/>
              <a:t>ページ</a:t>
            </a:r>
            <a:r>
              <a:rPr lang="ja-JP" altLang="ja-JP" dirty="0" smtClean="0"/>
              <a:t>と合せて</a:t>
            </a:r>
            <a:r>
              <a:rPr lang="ja-JP" altLang="en-US" dirty="0" smtClean="0"/>
              <a:t>８</a:t>
            </a:r>
            <a:r>
              <a:rPr lang="ja-JP" altLang="ja-JP" dirty="0" smtClean="0"/>
              <a:t>分</a:t>
            </a:r>
          </a:p>
          <a:p>
            <a:r>
              <a:rPr lang="ja-JP" altLang="ja-JP" dirty="0" smtClean="0"/>
              <a:t>・</a:t>
            </a:r>
            <a:r>
              <a:rPr lang="ja-JP" altLang="en-US" dirty="0" smtClean="0"/>
              <a:t>個々の施策の内容説明ではなく、システム間連携が必要となるような業務が増えている。</a:t>
            </a:r>
            <a:endParaRPr lang="en-US" altLang="ja-JP" dirty="0" smtClean="0"/>
          </a:p>
          <a:p>
            <a:r>
              <a:rPr lang="ja-JP" altLang="en-US" dirty="0" smtClean="0"/>
              <a:t>・今まで、ＩＣＴの活用が進んでいなかった業務に対しても、今後少なからずＩＣＴ利活用が必要となることを認識頂く必要がある。</a:t>
            </a:r>
            <a:endParaRPr lang="en-US" altLang="ja-JP" dirty="0" smtClean="0"/>
          </a:p>
          <a:p>
            <a:r>
              <a:rPr lang="en-US" altLang="ja-JP" dirty="0" smtClean="0"/>
              <a:t> </a:t>
            </a:r>
            <a:endParaRPr lang="ja-JP" altLang="ja-JP" dirty="0" smtClean="0"/>
          </a:p>
          <a:p>
            <a:r>
              <a:rPr lang="ja-JP" altLang="ja-JP" dirty="0" smtClean="0"/>
              <a:t>◆補足事項（スライド未掲載のデータやファクト）</a:t>
            </a:r>
          </a:p>
          <a:p>
            <a:r>
              <a:rPr lang="ja-JP" altLang="en-US" dirty="0" smtClean="0"/>
              <a:t>添付</a:t>
            </a:r>
            <a:r>
              <a:rPr lang="ja-JP" altLang="ja-JP" dirty="0" smtClean="0"/>
              <a:t>「別紙１」を参照</a:t>
            </a:r>
            <a:r>
              <a:rPr lang="ja-JP" altLang="en-US" dirty="0" smtClean="0"/>
              <a:t>（</a:t>
            </a:r>
            <a:r>
              <a:rPr lang="ja-JP" altLang="ja-JP" dirty="0" smtClean="0"/>
              <a:t>セルに網がかかっている項目は、「地域特性に大きく影響される項目」</a:t>
            </a:r>
            <a:r>
              <a:rPr lang="ja-JP" altLang="en-US" dirty="0" smtClean="0"/>
              <a:t>）</a:t>
            </a:r>
            <a:endParaRPr lang="ja-JP" altLang="ja-JP" dirty="0" smtClean="0"/>
          </a:p>
          <a:p>
            <a:r>
              <a:rPr lang="en-US" altLang="ja-JP" dirty="0" smtClean="0"/>
              <a:t> </a:t>
            </a:r>
            <a:endParaRPr lang="ja-JP" altLang="ja-JP" dirty="0" smtClean="0"/>
          </a:p>
          <a:p>
            <a:r>
              <a:rPr lang="ja-JP" altLang="ja-JP" dirty="0" smtClean="0"/>
              <a:t>◆受講者への確認事項</a:t>
            </a:r>
          </a:p>
          <a:p>
            <a:r>
              <a:rPr lang="ja-JP" altLang="en-US" dirty="0" smtClean="0"/>
              <a:t>特になし</a:t>
            </a:r>
            <a:r>
              <a:rPr lang="ja-JP" altLang="ja-JP" dirty="0" smtClean="0"/>
              <a:t>。</a:t>
            </a:r>
            <a:endParaRPr lang="en-US" altLang="ja-JP" dirty="0" smtClean="0"/>
          </a:p>
        </p:txBody>
      </p:sp>
      <p:sp>
        <p:nvSpPr>
          <p:cNvPr id="30726"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BE8339D3-312A-4A36-B994-EE9C83EFE40B}" type="slidenum">
              <a:rPr kumimoji="1" lang="en-US" altLang="ja-JP" sz="900">
                <a:solidFill>
                  <a:srgbClr val="000066"/>
                </a:solidFill>
                <a:latin typeface="Times New Roman" pitchFamily="18" charset="0"/>
              </a:rPr>
              <a:pPr algn="ctr" defTabSz="915988" eaLnBrk="1" hangingPunct="1"/>
              <a:t>6</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５．</a:t>
            </a:r>
            <a:r>
              <a:rPr lang="ja-JP" altLang="ja-JP" dirty="0" smtClean="0"/>
              <a:t>自治体</a:t>
            </a:r>
            <a:r>
              <a:rPr lang="ja-JP" altLang="ja-JP" dirty="0" smtClean="0"/>
              <a:t>全体の課題　～共通部分と地域特性の整理～</a:t>
            </a:r>
          </a:p>
          <a:p>
            <a:r>
              <a:rPr lang="en-US" altLang="ja-JP" dirty="0" smtClean="0"/>
              <a:t> </a:t>
            </a:r>
            <a:endParaRPr lang="ja-JP" altLang="ja-JP" dirty="0" smtClean="0"/>
          </a:p>
          <a:p>
            <a:r>
              <a:rPr lang="ja-JP" altLang="ja-JP" dirty="0" smtClean="0"/>
              <a:t>◆このページのポイント</a:t>
            </a:r>
          </a:p>
          <a:p>
            <a:r>
              <a:rPr lang="ja-JP" altLang="ja-JP" dirty="0" smtClean="0"/>
              <a:t>自治体全体の課題と地域特性要因について、俯瞰的に</a:t>
            </a:r>
            <a:r>
              <a:rPr lang="ja-JP" altLang="en-US" dirty="0" smtClean="0"/>
              <a:t>理解してもらう</a:t>
            </a:r>
            <a:r>
              <a:rPr lang="ja-JP" altLang="ja-JP" dirty="0" smtClean="0"/>
              <a:t>。</a:t>
            </a:r>
          </a:p>
          <a:p>
            <a:r>
              <a:rPr lang="en-US" altLang="ja-JP" dirty="0" smtClean="0"/>
              <a:t> </a:t>
            </a:r>
            <a:endParaRPr lang="ja-JP" altLang="ja-JP" dirty="0" smtClean="0"/>
          </a:p>
          <a:p>
            <a:r>
              <a:rPr lang="ja-JP" altLang="ja-JP" dirty="0" smtClean="0"/>
              <a:t>◆説明手順</a:t>
            </a:r>
          </a:p>
          <a:p>
            <a:r>
              <a:rPr lang="ja-JP" altLang="ja-JP" dirty="0" smtClean="0"/>
              <a:t>所要時間：３分</a:t>
            </a:r>
          </a:p>
          <a:p>
            <a:r>
              <a:rPr lang="ja-JP" altLang="ja-JP" dirty="0" smtClean="0"/>
              <a:t>・</a:t>
            </a:r>
            <a:r>
              <a:rPr lang="ja-JP" altLang="en-US" dirty="0" smtClean="0"/>
              <a:t>網掛けされたセル（</a:t>
            </a:r>
            <a:r>
              <a:rPr lang="ja-JP" altLang="ja-JP" dirty="0" smtClean="0"/>
              <a:t>緑色</a:t>
            </a:r>
            <a:r>
              <a:rPr lang="ja-JP" altLang="en-US" dirty="0" smtClean="0"/>
              <a:t>）</a:t>
            </a:r>
            <a:r>
              <a:rPr lang="ja-JP" altLang="ja-JP" dirty="0" smtClean="0"/>
              <a:t>が、特に地域特性に</a:t>
            </a:r>
            <a:r>
              <a:rPr lang="ja-JP" altLang="en-US" dirty="0" smtClean="0"/>
              <a:t>よる</a:t>
            </a:r>
            <a:r>
              <a:rPr lang="ja-JP" altLang="ja-JP" dirty="0" smtClean="0"/>
              <a:t>影響を受けやすい項目</a:t>
            </a:r>
            <a:r>
              <a:rPr lang="ja-JP" altLang="en-US" dirty="0" smtClean="0"/>
              <a:t>である</a:t>
            </a:r>
            <a:r>
              <a:rPr lang="ja-JP" altLang="ja-JP" dirty="0" smtClean="0"/>
              <a:t>。具体的には、</a:t>
            </a:r>
            <a:r>
              <a:rPr lang="ja-JP" altLang="en-US" dirty="0" smtClean="0"/>
              <a:t>右上</a:t>
            </a:r>
            <a:r>
              <a:rPr lang="ja-JP" altLang="ja-JP" dirty="0" smtClean="0"/>
              <a:t>の枠</a:t>
            </a:r>
            <a:r>
              <a:rPr lang="en-US" altLang="ja-JP" dirty="0" smtClean="0"/>
              <a:t>(1)</a:t>
            </a:r>
            <a:r>
              <a:rPr lang="ja-JP" altLang="en-US" dirty="0" smtClean="0"/>
              <a:t>内</a:t>
            </a:r>
            <a:r>
              <a:rPr lang="ja-JP" altLang="ja-JP" dirty="0" smtClean="0"/>
              <a:t>に記載の</a:t>
            </a:r>
            <a:r>
              <a:rPr lang="ja-JP" altLang="en-US" dirty="0" smtClean="0"/>
              <a:t>とおりであ</a:t>
            </a:r>
            <a:r>
              <a:rPr lang="ja-JP" altLang="ja-JP" dirty="0" smtClean="0"/>
              <a:t>る。</a:t>
            </a:r>
          </a:p>
          <a:p>
            <a:r>
              <a:rPr lang="ja-JP" altLang="ja-JP" dirty="0" smtClean="0"/>
              <a:t>・逆に地域特性によらず（地域特性影響の少ない）自治体共通の項目</a:t>
            </a:r>
            <a:r>
              <a:rPr lang="ja-JP" altLang="en-US" dirty="0" smtClean="0"/>
              <a:t>は、右下の枠</a:t>
            </a:r>
            <a:r>
              <a:rPr lang="en-US" altLang="ja-JP" dirty="0" smtClean="0"/>
              <a:t>(2)</a:t>
            </a:r>
            <a:r>
              <a:rPr lang="ja-JP" altLang="en-US" dirty="0" smtClean="0"/>
              <a:t>内に記載のとおりである。</a:t>
            </a:r>
            <a:endParaRPr lang="ja-JP" altLang="ja-JP" dirty="0" smtClean="0"/>
          </a:p>
          <a:p>
            <a:r>
              <a:rPr lang="ja-JP" altLang="ja-JP" dirty="0" smtClean="0"/>
              <a:t>・多くの自治体は「地域特性」を『弱み、ハンデ』として捉える傾向が強い。</a:t>
            </a:r>
            <a:r>
              <a:rPr lang="ja-JP" altLang="en-US" dirty="0" smtClean="0"/>
              <a:t>難しい場合</a:t>
            </a:r>
            <a:r>
              <a:rPr lang="ja-JP" altLang="ja-JP" dirty="0" smtClean="0"/>
              <a:t>も多々あるが、「弱みと思えるところも、見方を変えれば強みとなる」可能性を秘めている場合もある。多角的視点を持つことが重要</a:t>
            </a:r>
            <a:r>
              <a:rPr lang="ja-JP" altLang="en-US" dirty="0" smtClean="0"/>
              <a:t>である</a:t>
            </a:r>
            <a:r>
              <a:rPr lang="ja-JP" altLang="ja-JP" dirty="0" smtClean="0"/>
              <a:t>。</a:t>
            </a:r>
          </a:p>
          <a:p>
            <a:r>
              <a:rPr lang="en-US" altLang="ja-JP" dirty="0" smtClean="0"/>
              <a:t> </a:t>
            </a:r>
            <a:endParaRPr lang="ja-JP" altLang="ja-JP" dirty="0" smtClean="0"/>
          </a:p>
          <a:p>
            <a:r>
              <a:rPr lang="ja-JP" altLang="ja-JP" dirty="0" smtClean="0"/>
              <a:t>◆補足事項（スライド未掲載のデータやファクト）</a:t>
            </a:r>
          </a:p>
          <a:p>
            <a:r>
              <a:rPr lang="ja-JP" altLang="en-US" dirty="0" smtClean="0"/>
              <a:t>添付</a:t>
            </a:r>
            <a:r>
              <a:rPr lang="ja-JP" altLang="ja-JP" dirty="0" smtClean="0"/>
              <a:t>「別紙１」を参照</a:t>
            </a:r>
            <a:r>
              <a:rPr lang="ja-JP" altLang="en-US" dirty="0" smtClean="0"/>
              <a:t>（</a:t>
            </a:r>
            <a:r>
              <a:rPr lang="ja-JP" altLang="ja-JP" dirty="0" smtClean="0"/>
              <a:t>セルに網がかかっている項目は、「地域特性に大きく影響される項目」</a:t>
            </a:r>
            <a:r>
              <a:rPr lang="ja-JP" altLang="en-US" dirty="0" smtClean="0"/>
              <a:t>）</a:t>
            </a:r>
            <a:endParaRPr lang="ja-JP" altLang="ja-JP" dirty="0" smtClean="0"/>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a:p>
            <a:endParaRPr lang="en-US" altLang="ja-JP" dirty="0" smtClean="0"/>
          </a:p>
          <a:p>
            <a:endParaRPr lang="en-US" altLang="ja-JP" dirty="0" smtClean="0"/>
          </a:p>
          <a:p>
            <a:endParaRPr lang="ja-JP" altLang="ja-JP" dirty="0" smtClean="0"/>
          </a:p>
        </p:txBody>
      </p:sp>
      <p:sp>
        <p:nvSpPr>
          <p:cNvPr id="31750" name="スライド番号プレースホルダー 5"/>
          <p:cNvSpPr>
            <a:spLocks noGrp="1"/>
          </p:cNvSpPr>
          <p:nvPr>
            <p:ph type="sldNum" sz="quarter" idx="5"/>
          </p:nvPr>
        </p:nvSpPr>
        <p:spPr/>
        <p:txBody>
          <a:bodyPr/>
          <a:lstStyle/>
          <a:p>
            <a:fld id="{E3D6F444-6154-4019-B265-9C275367F39E}" type="slidenum">
              <a:rPr lang="en-US" altLang="ja-JP" smtClean="0"/>
              <a:pPr/>
              <a:t>7</a:t>
            </a:fld>
            <a:endParaRPr lang="en-US" altLang="ja-JP" smtClean="0"/>
          </a:p>
        </p:txBody>
      </p:sp>
      <p:sp>
        <p:nvSpPr>
          <p:cNvPr id="5" name="スライド イメージ プレースホルダー 4"/>
          <p:cNvSpPr>
            <a:spLocks noGrp="1" noRot="1" noChangeAspect="1"/>
          </p:cNvSpPr>
          <p:nvPr>
            <p:ph type="sldImg"/>
          </p:nvPr>
        </p:nvSpPr>
        <p:spPr>
          <a:xfrm>
            <a:off x="712788" y="746125"/>
            <a:ext cx="5381625" cy="3727450"/>
          </a:xfr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６．</a:t>
            </a:r>
            <a:r>
              <a:rPr lang="ja-JP" altLang="ja-JP" dirty="0" smtClean="0"/>
              <a:t>自治体全体の課題と</a:t>
            </a:r>
            <a:r>
              <a:rPr lang="en-US" altLang="ja-JP" dirty="0" smtClean="0"/>
              <a:t>ICT</a:t>
            </a:r>
            <a:r>
              <a:rPr lang="ja-JP" altLang="ja-JP" dirty="0" smtClean="0"/>
              <a:t>システムの関連について</a:t>
            </a:r>
          </a:p>
          <a:p>
            <a:r>
              <a:rPr lang="en-US" altLang="ja-JP" dirty="0" smtClean="0"/>
              <a:t> </a:t>
            </a:r>
            <a:endParaRPr lang="ja-JP" altLang="ja-JP" dirty="0" smtClean="0"/>
          </a:p>
          <a:p>
            <a:r>
              <a:rPr lang="ja-JP" altLang="ja-JP" dirty="0" smtClean="0"/>
              <a:t>◆このページのポイント</a:t>
            </a:r>
          </a:p>
          <a:p>
            <a:r>
              <a:rPr lang="ja-JP" altLang="ja-JP" dirty="0" smtClean="0"/>
              <a:t>施策</a:t>
            </a:r>
            <a:r>
              <a:rPr lang="ja-JP" altLang="en-US" dirty="0" smtClean="0"/>
              <a:t>間</a:t>
            </a:r>
            <a:r>
              <a:rPr lang="ja-JP" altLang="ja-JP" dirty="0" smtClean="0"/>
              <a:t>の関連性</a:t>
            </a:r>
            <a:r>
              <a:rPr lang="ja-JP" altLang="en-US" dirty="0" smtClean="0"/>
              <a:t>が</a:t>
            </a:r>
            <a:r>
              <a:rPr lang="ja-JP" altLang="ja-JP" dirty="0" smtClean="0"/>
              <a:t>高まっており</a:t>
            </a:r>
            <a:r>
              <a:rPr lang="ja-JP" altLang="en-US" dirty="0" smtClean="0"/>
              <a:t>、情報</a:t>
            </a:r>
            <a:r>
              <a:rPr lang="ja-JP" altLang="ja-JP" dirty="0" smtClean="0"/>
              <a:t>連携可能なシステムへ</a:t>
            </a:r>
            <a:r>
              <a:rPr lang="ja-JP" altLang="en-US" dirty="0" smtClean="0"/>
              <a:t>の</a:t>
            </a:r>
            <a:r>
              <a:rPr lang="ja-JP" altLang="ja-JP" dirty="0" smtClean="0"/>
              <a:t>進化が期待される</a:t>
            </a:r>
            <a:r>
              <a:rPr lang="ja-JP" altLang="en-US" dirty="0" smtClean="0"/>
              <a:t>ことを理解してもらう</a:t>
            </a:r>
            <a:r>
              <a:rPr lang="ja-JP" altLang="ja-JP" dirty="0" smtClean="0"/>
              <a:t>。</a:t>
            </a:r>
          </a:p>
          <a:p>
            <a:r>
              <a:rPr lang="en-US" altLang="ja-JP" dirty="0" smtClean="0"/>
              <a:t> </a:t>
            </a:r>
            <a:endParaRPr lang="ja-JP" altLang="ja-JP" dirty="0" smtClean="0"/>
          </a:p>
          <a:p>
            <a:r>
              <a:rPr lang="ja-JP" altLang="ja-JP" dirty="0" smtClean="0"/>
              <a:t>◆説明手順</a:t>
            </a:r>
          </a:p>
          <a:p>
            <a:r>
              <a:rPr lang="ja-JP" altLang="ja-JP" dirty="0" smtClean="0"/>
              <a:t>所要時間：３分</a:t>
            </a:r>
          </a:p>
          <a:p>
            <a:r>
              <a:rPr lang="ja-JP" altLang="ja-JP" dirty="0" smtClean="0"/>
              <a:t>・表</a:t>
            </a:r>
            <a:r>
              <a:rPr lang="ja-JP" altLang="en-US" dirty="0" smtClean="0"/>
              <a:t>は自治体の予算等から調査した課題項目毎の情報システムを</a:t>
            </a:r>
            <a:r>
              <a:rPr lang="ja-JP" altLang="ja-JP" dirty="0" smtClean="0"/>
              <a:t>記載</a:t>
            </a:r>
            <a:r>
              <a:rPr lang="ja-JP" altLang="en-US" dirty="0" smtClean="0"/>
              <a:t>したものである。</a:t>
            </a:r>
            <a:r>
              <a:rPr lang="ja-JP" altLang="ja-JP" dirty="0" smtClean="0"/>
              <a:t>システムの名称は、自治体によって呼び方が変わるものであり、記述した</a:t>
            </a:r>
            <a:r>
              <a:rPr lang="ja-JP" altLang="en-US" dirty="0" smtClean="0"/>
              <a:t>テーマでの</a:t>
            </a:r>
            <a:r>
              <a:rPr lang="ja-JP" altLang="ja-JP" dirty="0" smtClean="0"/>
              <a:t>システムである。</a:t>
            </a:r>
          </a:p>
          <a:p>
            <a:r>
              <a:rPr lang="ja-JP" altLang="ja-JP" dirty="0" smtClean="0"/>
              <a:t>・表を</a:t>
            </a:r>
            <a:r>
              <a:rPr lang="ja-JP" altLang="en-US" dirty="0" smtClean="0"/>
              <a:t>見ると</a:t>
            </a:r>
            <a:r>
              <a:rPr lang="ja-JP" altLang="ja-JP" dirty="0" smtClean="0"/>
              <a:t>、</a:t>
            </a:r>
            <a:r>
              <a:rPr lang="ja-JP" altLang="en-US" dirty="0" smtClean="0"/>
              <a:t>課題項目</a:t>
            </a:r>
            <a:r>
              <a:rPr lang="ja-JP" altLang="ja-JP" dirty="0" smtClean="0"/>
              <a:t>毎に、関連するシステムが少ない</a:t>
            </a:r>
            <a:r>
              <a:rPr lang="ja-JP" altLang="en-US" dirty="0" smtClean="0"/>
              <a:t>項目</a:t>
            </a:r>
            <a:r>
              <a:rPr lang="ja-JP" altLang="ja-JP" dirty="0" smtClean="0"/>
              <a:t>と</a:t>
            </a:r>
            <a:r>
              <a:rPr lang="ja-JP" altLang="en-US" dirty="0" smtClean="0"/>
              <a:t>多い項目</a:t>
            </a:r>
            <a:r>
              <a:rPr lang="ja-JP" altLang="ja-JP" dirty="0" smtClean="0"/>
              <a:t>が存在</a:t>
            </a:r>
            <a:r>
              <a:rPr lang="ja-JP" altLang="en-US" dirty="0" smtClean="0"/>
              <a:t>しており、</a:t>
            </a:r>
            <a:r>
              <a:rPr lang="ja-JP" altLang="ja-JP" dirty="0" smtClean="0"/>
              <a:t>システム</a:t>
            </a:r>
            <a:r>
              <a:rPr lang="ja-JP" altLang="en-US" dirty="0" smtClean="0"/>
              <a:t>数について</a:t>
            </a:r>
            <a:r>
              <a:rPr lang="ja-JP" altLang="ja-JP" dirty="0" smtClean="0"/>
              <a:t>粗密がある。</a:t>
            </a:r>
            <a:endParaRPr lang="en-US" altLang="ja-JP" dirty="0" smtClean="0"/>
          </a:p>
          <a:p>
            <a:r>
              <a:rPr lang="ja-JP" altLang="en-US" dirty="0" smtClean="0"/>
              <a:t>・システムが少ない分野は今後のシステム化の可能性のある分野と考えられる。</a:t>
            </a:r>
            <a:endParaRPr lang="en-US" altLang="ja-JP" dirty="0" smtClean="0"/>
          </a:p>
          <a:p>
            <a:r>
              <a:rPr lang="ja-JP" altLang="en-US" dirty="0" smtClean="0"/>
              <a:t>・その中で、システム化が難しく、整備が進んでいない部分（人に依存する比率が高い業務）は、今後の課題であり、有効なシステムによるサービスの質的向上が期待される。</a:t>
            </a:r>
          </a:p>
          <a:p>
            <a:r>
              <a:rPr lang="ja-JP" altLang="en-US" dirty="0" smtClean="0"/>
              <a:t>・また各課題項目を越えた施策相互の関連性も強まっており（例えば子育て支援と福祉・保健衛生等）閉じたシステムから情報連携可能なシステムへと進化が期待されている。</a:t>
            </a:r>
          </a:p>
          <a:p>
            <a:r>
              <a:rPr lang="en-US" altLang="ja-JP" dirty="0" smtClean="0"/>
              <a:t> </a:t>
            </a:r>
            <a:endParaRPr lang="ja-JP" altLang="ja-JP" dirty="0" smtClean="0"/>
          </a:p>
          <a:p>
            <a:r>
              <a:rPr lang="ja-JP" altLang="ja-JP" dirty="0" smtClean="0"/>
              <a:t>◆補足事項（スライド未掲載のデータやファクト）</a:t>
            </a:r>
          </a:p>
          <a:p>
            <a:r>
              <a:rPr lang="ja-JP" altLang="en-US" dirty="0" smtClean="0"/>
              <a:t>特になし。</a:t>
            </a:r>
            <a:endParaRPr lang="en-US" altLang="ja-JP" dirty="0" smtClean="0"/>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p:txBody>
      </p:sp>
      <p:sp>
        <p:nvSpPr>
          <p:cNvPr id="32774" name="スライド番号プレースホルダー 5"/>
          <p:cNvSpPr>
            <a:spLocks noGrp="1"/>
          </p:cNvSpPr>
          <p:nvPr>
            <p:ph type="sldNum" sz="quarter" idx="5"/>
          </p:nvPr>
        </p:nvSpPr>
        <p:spPr/>
        <p:txBody>
          <a:bodyPr/>
          <a:lstStyle/>
          <a:p>
            <a:fld id="{51252863-0FE1-45F4-801C-EC05779B1995}" type="slidenum">
              <a:rPr lang="en-US" altLang="ja-JP" smtClean="0"/>
              <a:pPr/>
              <a:t>8</a:t>
            </a:fld>
            <a:endParaRPr lang="en-US" altLang="ja-JP" smtClean="0"/>
          </a:p>
        </p:txBody>
      </p:sp>
      <p:sp>
        <p:nvSpPr>
          <p:cNvPr id="5" name="スライド イメージ プレースホルダー 4"/>
          <p:cNvSpPr>
            <a:spLocks noGrp="1" noRot="1" noChangeAspect="1"/>
          </p:cNvSpPr>
          <p:nvPr>
            <p:ph type="sldImg"/>
          </p:nvPr>
        </p:nvSpPr>
        <p:spPr>
          <a:xfrm>
            <a:off x="712788" y="746125"/>
            <a:ext cx="5381625" cy="37274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ja-JP" dirty="0" smtClean="0"/>
              <a:t>ページタイトル：</a:t>
            </a:r>
          </a:p>
          <a:p>
            <a:r>
              <a:rPr lang="ja-JP" altLang="en-US" dirty="0" smtClean="0"/>
              <a:t>７．</a:t>
            </a:r>
            <a:r>
              <a:rPr lang="ja-JP" altLang="ja-JP" dirty="0" smtClean="0"/>
              <a:t>自治体</a:t>
            </a:r>
            <a:r>
              <a:rPr lang="en-US" altLang="ja-JP" dirty="0" smtClean="0"/>
              <a:t>ICT</a:t>
            </a:r>
            <a:r>
              <a:rPr lang="ja-JP" altLang="ja-JP" dirty="0" smtClean="0"/>
              <a:t>システムの現状と課題</a:t>
            </a:r>
          </a:p>
          <a:p>
            <a:r>
              <a:rPr lang="en-US" altLang="ja-JP" dirty="0" smtClean="0"/>
              <a:t> </a:t>
            </a:r>
            <a:endParaRPr lang="ja-JP" altLang="ja-JP" dirty="0" smtClean="0"/>
          </a:p>
          <a:p>
            <a:r>
              <a:rPr lang="ja-JP" altLang="ja-JP" dirty="0" smtClean="0"/>
              <a:t>◆このページのポイント</a:t>
            </a:r>
            <a:endParaRPr lang="en-US" altLang="ja-JP" dirty="0" smtClean="0"/>
          </a:p>
          <a:p>
            <a:r>
              <a:rPr lang="ja-JP" altLang="en-US" dirty="0" smtClean="0"/>
              <a:t>自治体</a:t>
            </a:r>
            <a:r>
              <a:rPr lang="en-US" altLang="ja-JP" dirty="0" smtClean="0"/>
              <a:t>ICT</a:t>
            </a:r>
            <a:r>
              <a:rPr lang="ja-JP" altLang="en-US" dirty="0" smtClean="0"/>
              <a:t>システムの重要な課題を、</a:t>
            </a:r>
            <a:r>
              <a:rPr lang="en-US" altLang="ja-JP" dirty="0" smtClean="0"/>
              <a:t>ICT</a:t>
            </a:r>
            <a:r>
              <a:rPr lang="ja-JP" altLang="en-US" dirty="0" smtClean="0"/>
              <a:t>導入・利活用の３つの目的に沿って理解してもらう。</a:t>
            </a:r>
            <a:endParaRPr lang="ja-JP" altLang="ja-JP" dirty="0" smtClean="0"/>
          </a:p>
          <a:p>
            <a:r>
              <a:rPr lang="en-US" altLang="ja-JP" dirty="0" smtClean="0"/>
              <a:t> </a:t>
            </a:r>
            <a:endParaRPr lang="ja-JP" altLang="ja-JP" dirty="0" smtClean="0"/>
          </a:p>
          <a:p>
            <a:r>
              <a:rPr lang="ja-JP" altLang="ja-JP" dirty="0" smtClean="0"/>
              <a:t>◆説明手順</a:t>
            </a:r>
          </a:p>
          <a:p>
            <a:r>
              <a:rPr lang="ja-JP" altLang="ja-JP" dirty="0" smtClean="0"/>
              <a:t>所要時間：</a:t>
            </a:r>
            <a:r>
              <a:rPr lang="ja-JP" altLang="en-US" dirty="0" smtClean="0"/>
              <a:t>５</a:t>
            </a:r>
            <a:r>
              <a:rPr lang="ja-JP" altLang="ja-JP" dirty="0" smtClean="0"/>
              <a:t>分</a:t>
            </a:r>
          </a:p>
          <a:p>
            <a:r>
              <a:rPr lang="ja-JP" altLang="ja-JP" dirty="0" smtClean="0"/>
              <a:t>・議会や自治体幹部から</a:t>
            </a:r>
            <a:r>
              <a:rPr lang="ja-JP" altLang="en-US" dirty="0" smtClean="0"/>
              <a:t>の要望が強く</a:t>
            </a:r>
            <a:r>
              <a:rPr lang="ja-JP" altLang="ja-JP" dirty="0" smtClean="0"/>
              <a:t>、</a:t>
            </a:r>
            <a:r>
              <a:rPr lang="ja-JP" altLang="en-US" dirty="0" smtClean="0"/>
              <a:t>進める上で</a:t>
            </a:r>
            <a:r>
              <a:rPr lang="ja-JP" altLang="ja-JP" dirty="0" smtClean="0"/>
              <a:t>確認を求められるの</a:t>
            </a:r>
            <a:r>
              <a:rPr lang="ja-JP" altLang="en-US" dirty="0" smtClean="0"/>
              <a:t>が図の</a:t>
            </a:r>
            <a:r>
              <a:rPr lang="en-US" altLang="ja-JP" dirty="0" smtClean="0"/>
              <a:t>(1)</a:t>
            </a:r>
            <a:r>
              <a:rPr lang="ja-JP" altLang="en-US" dirty="0" smtClean="0"/>
              <a:t>～</a:t>
            </a:r>
            <a:r>
              <a:rPr lang="en-US" altLang="ja-JP" dirty="0" smtClean="0"/>
              <a:t>(3)</a:t>
            </a:r>
            <a:r>
              <a:rPr lang="ja-JP" altLang="en-US" dirty="0" smtClean="0"/>
              <a:t>の</a:t>
            </a:r>
            <a:r>
              <a:rPr lang="ja-JP" altLang="ja-JP" dirty="0" smtClean="0"/>
              <a:t>３項目である。</a:t>
            </a:r>
          </a:p>
          <a:p>
            <a:r>
              <a:rPr lang="ja-JP" altLang="ja-JP" dirty="0" smtClean="0"/>
              <a:t>・</a:t>
            </a:r>
            <a:r>
              <a:rPr lang="ja-JP" altLang="en-US" dirty="0" smtClean="0"/>
              <a:t>本講義では、これら「</a:t>
            </a:r>
            <a:r>
              <a:rPr lang="ja-JP" altLang="ja-JP" dirty="0" smtClean="0"/>
              <a:t>業務の効率化</a:t>
            </a:r>
            <a:r>
              <a:rPr lang="ja-JP" altLang="en-US" dirty="0" smtClean="0"/>
              <a:t>」「</a:t>
            </a:r>
            <a:r>
              <a:rPr lang="ja-JP" altLang="ja-JP" dirty="0" smtClean="0"/>
              <a:t>経費の適正化</a:t>
            </a:r>
            <a:r>
              <a:rPr lang="ja-JP" altLang="en-US" dirty="0" smtClean="0"/>
              <a:t>」「</a:t>
            </a:r>
            <a:r>
              <a:rPr lang="ja-JP" altLang="ja-JP" dirty="0" smtClean="0"/>
              <a:t>業務品質の確保</a:t>
            </a:r>
            <a:r>
              <a:rPr lang="ja-JP" altLang="en-US" dirty="0" smtClean="0"/>
              <a:t>（特に昨今課題となっているセキュリティ向上と業務継続性）」</a:t>
            </a:r>
            <a:r>
              <a:rPr lang="ja-JP" altLang="ja-JP" dirty="0" smtClean="0"/>
              <a:t>の３点について、具体的方策や他都市事例を挙げ、可能な限り具体的に</a:t>
            </a:r>
            <a:r>
              <a:rPr lang="ja-JP" altLang="en-US" dirty="0" smtClean="0"/>
              <a:t>説明する</a:t>
            </a:r>
            <a:r>
              <a:rPr lang="ja-JP" altLang="ja-JP" dirty="0" smtClean="0"/>
              <a:t>。</a:t>
            </a:r>
          </a:p>
          <a:p>
            <a:r>
              <a:rPr lang="ja-JP" altLang="ja-JP" dirty="0" smtClean="0"/>
              <a:t>・業務の効率化</a:t>
            </a:r>
            <a:r>
              <a:rPr lang="ja-JP" altLang="en-US" dirty="0" smtClean="0"/>
              <a:t>については、現状の業務を</a:t>
            </a:r>
            <a:r>
              <a:rPr lang="en-US" altLang="ja-JP" dirty="0" smtClean="0"/>
              <a:t>BPR</a:t>
            </a:r>
            <a:r>
              <a:rPr lang="ja-JP" altLang="ja-JP" dirty="0" smtClean="0"/>
              <a:t>という視点で捉え</a:t>
            </a:r>
            <a:r>
              <a:rPr lang="ja-JP" altLang="en-US" dirty="0" smtClean="0"/>
              <a:t>、具体的な方策について説明する。</a:t>
            </a:r>
            <a:r>
              <a:rPr lang="en-US" altLang="ja-JP" dirty="0" smtClean="0"/>
              <a:t>BPR</a:t>
            </a:r>
            <a:r>
              <a:rPr lang="ja-JP" altLang="ja-JP" dirty="0" smtClean="0"/>
              <a:t>の基本は、「今までの仕事のやり方、プロセスを抜本的に見直す」ところから始まる。</a:t>
            </a:r>
            <a:r>
              <a:rPr lang="ja-JP" altLang="en-US" dirty="0" smtClean="0"/>
              <a:t>今</a:t>
            </a:r>
            <a:r>
              <a:rPr lang="ja-JP" altLang="ja-JP" dirty="0" smtClean="0"/>
              <a:t>まで</a:t>
            </a:r>
            <a:r>
              <a:rPr lang="ja-JP" altLang="en-US" dirty="0" smtClean="0"/>
              <a:t>の仕事のやり方にとらわれると</a:t>
            </a:r>
            <a:r>
              <a:rPr lang="ja-JP" altLang="ja-JP" dirty="0" smtClean="0"/>
              <a:t>、個別最適は望めるものの全体最適</a:t>
            </a:r>
            <a:r>
              <a:rPr lang="ja-JP" altLang="en-US" dirty="0" smtClean="0"/>
              <a:t>を実現することは難しい</a:t>
            </a:r>
            <a:r>
              <a:rPr lang="ja-JP" altLang="ja-JP" dirty="0" smtClean="0"/>
              <a:t>。</a:t>
            </a:r>
          </a:p>
          <a:p>
            <a:r>
              <a:rPr lang="ja-JP" altLang="ja-JP" dirty="0" smtClean="0"/>
              <a:t>・経費の適正化については、他都市事例を</a:t>
            </a:r>
            <a:r>
              <a:rPr lang="ja-JP" altLang="en-US" dirty="0" smtClean="0"/>
              <a:t>もとに、</a:t>
            </a:r>
            <a:r>
              <a:rPr lang="ja-JP" altLang="ja-JP" dirty="0" smtClean="0"/>
              <a:t>経費削減策に関する具体的方策</a:t>
            </a:r>
            <a:r>
              <a:rPr lang="ja-JP" altLang="en-US" dirty="0" smtClean="0"/>
              <a:t>等について</a:t>
            </a:r>
            <a:r>
              <a:rPr lang="ja-JP" altLang="ja-JP" dirty="0" smtClean="0"/>
              <a:t>可能な限り具体的に示す。</a:t>
            </a:r>
          </a:p>
          <a:p>
            <a:r>
              <a:rPr lang="ja-JP" altLang="ja-JP" dirty="0" smtClean="0"/>
              <a:t>・業務品質の確保については、セキュリティ対策と業務継続性の観点からの事例について紹介する。</a:t>
            </a:r>
          </a:p>
          <a:p>
            <a:r>
              <a:rPr lang="ja-JP" altLang="ja-JP" dirty="0" smtClean="0"/>
              <a:t>・セキュリティ対策については、技術的側面に依存する部分</a:t>
            </a:r>
            <a:r>
              <a:rPr lang="ja-JP" altLang="en-US" dirty="0" smtClean="0"/>
              <a:t>も</a:t>
            </a:r>
            <a:r>
              <a:rPr lang="ja-JP" altLang="ja-JP" dirty="0" smtClean="0"/>
              <a:t>多い</a:t>
            </a:r>
            <a:r>
              <a:rPr lang="ja-JP" altLang="en-US" dirty="0" smtClean="0"/>
              <a:t>が</a:t>
            </a:r>
            <a:r>
              <a:rPr lang="ja-JP" altLang="ja-JP" dirty="0" smtClean="0"/>
              <a:t>、技術だけでは不十分である。</a:t>
            </a:r>
            <a:r>
              <a:rPr lang="ja-JP" altLang="en-US" dirty="0" smtClean="0"/>
              <a:t>特に、実際の</a:t>
            </a:r>
            <a:r>
              <a:rPr lang="ja-JP" altLang="ja-JP" dirty="0" smtClean="0"/>
              <a:t>情報漏えい等の事件・事故は</a:t>
            </a:r>
            <a:r>
              <a:rPr lang="ja-JP" altLang="en-US" dirty="0" smtClean="0"/>
              <a:t>技術的な由来よりも</a:t>
            </a:r>
            <a:r>
              <a:rPr lang="ja-JP" altLang="ja-JP" dirty="0" smtClean="0"/>
              <a:t>人</a:t>
            </a:r>
            <a:r>
              <a:rPr lang="ja-JP" altLang="en-US" dirty="0" smtClean="0"/>
              <a:t>的な</a:t>
            </a:r>
            <a:r>
              <a:rPr lang="ja-JP" altLang="ja-JP" dirty="0" smtClean="0"/>
              <a:t>由来で発生するケースが多い。そ</a:t>
            </a:r>
            <a:r>
              <a:rPr lang="ja-JP" altLang="en-US" dirty="0" smtClean="0"/>
              <a:t>こで、本講義では</a:t>
            </a:r>
            <a:r>
              <a:rPr lang="ja-JP" altLang="ja-JP" dirty="0" smtClean="0"/>
              <a:t>「運用」によるセキュリティ事例を中心に</a:t>
            </a:r>
            <a:r>
              <a:rPr lang="ja-JP" altLang="en-US" dirty="0" smtClean="0"/>
              <a:t>説明する</a:t>
            </a:r>
            <a:r>
              <a:rPr lang="ja-JP" altLang="ja-JP" dirty="0" smtClean="0"/>
              <a:t>。</a:t>
            </a:r>
          </a:p>
          <a:p>
            <a:r>
              <a:rPr lang="ja-JP" altLang="ja-JP" dirty="0" smtClean="0"/>
              <a:t>・業務継続性に関しては、「これで完全」というものは無い。最悪の場合でもこれだけは確保できる。といった対策を軸に考える必要がある。</a:t>
            </a:r>
          </a:p>
          <a:p>
            <a:r>
              <a:rPr lang="ja-JP" altLang="ja-JP" dirty="0" smtClean="0"/>
              <a:t>・これらの観点・視点でシステム化の企画・運用を考えることが</a:t>
            </a:r>
            <a:r>
              <a:rPr lang="ja-JP" altLang="en-US" dirty="0" smtClean="0"/>
              <a:t>重要となる</a:t>
            </a:r>
            <a:r>
              <a:rPr lang="ja-JP" altLang="ja-JP" dirty="0" smtClean="0"/>
              <a:t>。</a:t>
            </a:r>
          </a:p>
          <a:p>
            <a:r>
              <a:rPr lang="en-US" altLang="ja-JP" dirty="0" smtClean="0"/>
              <a:t> </a:t>
            </a:r>
            <a:endParaRPr lang="ja-JP" altLang="ja-JP" dirty="0" smtClean="0"/>
          </a:p>
          <a:p>
            <a:r>
              <a:rPr lang="ja-JP" altLang="ja-JP" dirty="0" smtClean="0"/>
              <a:t>◆補足事項（スライド未掲載のデータやファクト）</a:t>
            </a:r>
          </a:p>
          <a:p>
            <a:r>
              <a:rPr lang="ja-JP" altLang="ja-JP" dirty="0" smtClean="0"/>
              <a:t>特になし。</a:t>
            </a:r>
          </a:p>
          <a:p>
            <a:r>
              <a:rPr lang="en-US" altLang="ja-JP" dirty="0" smtClean="0"/>
              <a:t> </a:t>
            </a:r>
            <a:endParaRPr lang="ja-JP" altLang="ja-JP" dirty="0" smtClean="0"/>
          </a:p>
          <a:p>
            <a:r>
              <a:rPr lang="ja-JP" altLang="ja-JP" dirty="0" smtClean="0"/>
              <a:t>◆受講者への確認事項</a:t>
            </a:r>
          </a:p>
          <a:p>
            <a:r>
              <a:rPr lang="ja-JP" altLang="ja-JP" dirty="0" smtClean="0"/>
              <a:t>特になし。</a:t>
            </a:r>
            <a:endParaRPr lang="ja-JP" altLang="en-US" dirty="0" smtClean="0"/>
          </a:p>
        </p:txBody>
      </p:sp>
      <p:sp>
        <p:nvSpPr>
          <p:cNvPr id="34822" name="スライド番号プレースホルダー 5"/>
          <p:cNvSpPr>
            <a:spLocks noGrp="1"/>
          </p:cNvSpPr>
          <p:nvPr>
            <p:ph type="sldNum" sz="quarter" idx="5"/>
          </p:nvPr>
        </p:nvSpPr>
        <p:spPr/>
        <p:txBody>
          <a:bodyPr/>
          <a:lstStyle/>
          <a:p>
            <a:fld id="{D6F9EECD-4E27-4CE6-AEB7-E38C2A7D0AB8}" type="slidenum">
              <a:rPr lang="en-US" altLang="ja-JP" smtClean="0"/>
              <a:pPr/>
              <a:t>9</a:t>
            </a:fld>
            <a:endParaRPr lang="en-US" altLang="ja-JP" smtClean="0"/>
          </a:p>
        </p:txBody>
      </p:sp>
      <p:sp>
        <p:nvSpPr>
          <p:cNvPr id="5" name="スライド イメージ プレースホルダー 4"/>
          <p:cNvSpPr>
            <a:spLocks noGrp="1" noRot="1" noChangeAspect="1"/>
          </p:cNvSpPr>
          <p:nvPr>
            <p:ph type="sldImg"/>
          </p:nvPr>
        </p:nvSpPr>
        <p:spPr>
          <a:xfrm>
            <a:off x="712788" y="746125"/>
            <a:ext cx="5381625" cy="3727450"/>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DC0B48BF-3F79-4D7A-A86E-9C795F86AC4E}" type="slidenum">
              <a:rPr lang="ja-JP" altLang="en-US" smtClean="0"/>
              <a:pPr>
                <a:defRPr/>
              </a:pPr>
              <a:t>&lt;#&gt;</a:t>
            </a:fld>
            <a:endParaRPr lang="en-US" altLang="ja-JP"/>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E231D379-0175-45D9-8A12-86FC9D13A01E}" type="slidenum">
              <a:rPr lang="ja-JP" altLang="en-US" smtClean="0"/>
              <a:pPr>
                <a:defRPr/>
              </a:pPr>
              <a:t>&lt;#&gt;</a:t>
            </a:fld>
            <a:endParaRPr lang="en-US" altLang="ja-JP"/>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E231D379-0175-45D9-8A12-86FC9D13A01E}"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E231D379-0175-45D9-8A12-86FC9D13A01E}"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E231D379-0175-45D9-8A12-86FC9D13A01E}"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latin typeface="HGPｺﾞｼｯｸM" pitchFamily="50" charset="-128"/>
                <a:ea typeface="HGPｺﾞｼｯｸM" pitchFamily="50" charset="-128"/>
              </a:defRPr>
            </a:lvl1pPr>
          </a:lstStyle>
          <a:p>
            <a:r>
              <a:rPr lang="ja-JP" altLang="en-US"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lvl1pPr>
          </a:lstStyle>
          <a:p>
            <a:pPr>
              <a:defRPr/>
            </a:pPr>
            <a:fld id="{724FE021-3FB5-4230-9DDF-D219D3754B7E}" type="slidenum">
              <a:rPr lang="ja-JP" altLang="en-US" smtClean="0"/>
              <a:pPr>
                <a:defRPr/>
              </a:pPr>
              <a:t>&lt;#&gt;</a:t>
            </a:fld>
            <a:endParaRPr lang="en-US" altLang="ja-JP"/>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
        <p:nvSpPr>
          <p:cNvPr id="8" name="テキスト ボックス 7"/>
          <p:cNvSpPr txBox="1"/>
          <p:nvPr/>
        </p:nvSpPr>
        <p:spPr>
          <a:xfrm>
            <a:off x="428499" y="1268760"/>
            <a:ext cx="9049005" cy="369332"/>
          </a:xfrm>
          <a:prstGeom prst="rect">
            <a:avLst/>
          </a:prstGeom>
          <a:noFill/>
        </p:spPr>
        <p:txBody>
          <a:bodyPr wrap="square" rtlCol="0">
            <a:spAutoFit/>
          </a:bodyPr>
          <a:lstStyle/>
          <a:p>
            <a:endParaRPr kumimoji="1" lang="ja-JP" altLang="en-US" sz="1800" b="1" dirty="0">
              <a:solidFill>
                <a:schemeClr val="tx1"/>
              </a:solidFill>
              <a:latin typeface="+mn-ea"/>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11A5A17E-1539-4CD7-AD32-A8B1277C4B30}"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1F12B638-2977-41AD-8241-DCE61B22E7D9}"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1B8147C-494C-4676-B742-4A6F4039E4D6}" type="slidenum">
              <a:rPr lang="ja-JP" altLang="en-US" smtClean="0"/>
              <a:pPr>
                <a:defRPr/>
              </a:pPr>
              <a:t>&lt;#&gt;</a:t>
            </a:fld>
            <a:endParaRPr lang="en-US" altLang="ja-JP"/>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F227D479-00D7-4D65-80F2-4A9DC6F49139}" type="slidenum">
              <a:rPr lang="ja-JP" altLang="en-US" smtClean="0"/>
              <a:pPr>
                <a:defRPr/>
              </a:pPr>
              <a:t>&lt;#&gt;</a:t>
            </a:fld>
            <a:endParaRPr lang="en-US" altLang="ja-JP"/>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F5C55B41-2569-462E-89D5-D7D5886C2D37}" type="slidenum">
              <a:rPr lang="ja-JP" altLang="en-US" smtClean="0"/>
              <a:pPr>
                <a:defRPr/>
              </a:pPr>
              <a:t>&lt;#&gt;</a:t>
            </a:fld>
            <a:endParaRPr lang="en-US" altLang="ja-JP"/>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E231D379-0175-45D9-8A12-86FC9D13A01E}"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590692C9-78BE-4BD3-A48F-D40B0BAB0301}"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pPr>
              <a:defRPr/>
            </a:pPr>
            <a:fld id="{A579FAFF-0A47-4E55-9D2C-EA0D4593DE81}" type="slidenum">
              <a:rPr lang="en-US" altLang="ja-JP" smtClean="0"/>
              <a:pPr>
                <a:defRPr/>
              </a:pPr>
              <a:t>&lt;#&gt;</a:t>
            </a:fld>
            <a:endParaRPr lang="en-US" dirty="0"/>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ja-JP" altLang="en-US" dirty="0"/>
          </a:p>
        </p:txBody>
      </p:sp>
      <p:sp>
        <p:nvSpPr>
          <p:cNvPr id="64521" name="Rectangle 9"/>
          <p:cNvSpPr>
            <a:spLocks noGrp="1" noChangeArrowheads="1"/>
          </p:cNvSpPr>
          <p:nvPr>
            <p:ph type="title"/>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Century" pitchFamily="18" charset="0"/>
          <a:ea typeface="+mn-ea"/>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Century" pitchFamily="18" charset="0"/>
          <a:ea typeface="+mn-ea"/>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Century" pitchFamily="18" charset="0"/>
          <a:ea typeface="+mn-ea"/>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Century" pitchFamily="18" charset="0"/>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package" Target="../embeddings/Microsoft_Office_Excel_______3.xlsx"/></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package" Target="../embeddings/Microsoft_Office_Excel_______1.xlsx"/></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package" Target="../embeddings/Microsoft_Office_Excel_______2.xls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152472"/>
            <a:ext cx="8420100" cy="1200329"/>
          </a:xfrm>
        </p:spPr>
        <p:txBody>
          <a:bodyPr>
            <a:spAutoFit/>
          </a:bodyPr>
          <a:lstStyle/>
          <a:p>
            <a:r>
              <a:rPr kumimoji="0" lang="en-US" altLang="ja-JP" sz="3600" dirty="0" smtClean="0">
                <a:solidFill>
                  <a:srgbClr val="000066"/>
                </a:solidFill>
                <a:latin typeface="MS UI Gothic" pitchFamily="50" charset="-128"/>
                <a:ea typeface="MS UI Gothic" pitchFamily="50" charset="-128"/>
              </a:rPr>
              <a:t>1-4</a:t>
            </a:r>
            <a:r>
              <a:rPr kumimoji="0" lang="ja-JP" altLang="en-US" sz="3600" dirty="0" smtClean="0">
                <a:solidFill>
                  <a:srgbClr val="000066"/>
                </a:solidFill>
                <a:latin typeface="MS UI Gothic" pitchFamily="50" charset="-128"/>
                <a:ea typeface="MS UI Gothic" pitchFamily="50" charset="-128"/>
              </a:rPr>
              <a:t>　自治体全体の課題及び</a:t>
            </a:r>
            <a:r>
              <a:rPr kumimoji="0" lang="en-US" altLang="ja-JP" sz="3600" dirty="0" smtClean="0">
                <a:solidFill>
                  <a:srgbClr val="000066"/>
                </a:solidFill>
                <a:latin typeface="MS UI Gothic" pitchFamily="50" charset="-128"/>
                <a:ea typeface="MS UI Gothic" pitchFamily="50" charset="-128"/>
              </a:rPr>
              <a:t/>
            </a:r>
            <a:br>
              <a:rPr kumimoji="0" lang="en-US" altLang="ja-JP" sz="3600" dirty="0" smtClean="0">
                <a:solidFill>
                  <a:srgbClr val="000066"/>
                </a:solidFill>
                <a:latin typeface="MS UI Gothic" pitchFamily="50" charset="-128"/>
                <a:ea typeface="MS UI Gothic" pitchFamily="50" charset="-128"/>
              </a:rPr>
            </a:br>
            <a:r>
              <a:rPr kumimoji="0" lang="ja-JP" altLang="en-US" sz="3600" dirty="0" smtClean="0">
                <a:solidFill>
                  <a:srgbClr val="000066"/>
                </a:solidFill>
                <a:latin typeface="MS UI Gothic" pitchFamily="50" charset="-128"/>
                <a:ea typeface="MS UI Gothic" pitchFamily="50" charset="-128"/>
              </a:rPr>
              <a:t>　　　　　　　</a:t>
            </a:r>
            <a:r>
              <a:rPr kumimoji="0" lang="en-US" altLang="ja-JP" sz="3600" dirty="0" smtClean="0">
                <a:solidFill>
                  <a:srgbClr val="000066"/>
                </a:solidFill>
                <a:latin typeface="MS UI Gothic" pitchFamily="50" charset="-128"/>
                <a:ea typeface="MS UI Gothic" pitchFamily="50" charset="-128"/>
              </a:rPr>
              <a:t>ICT</a:t>
            </a:r>
            <a:r>
              <a:rPr kumimoji="0" lang="ja-JP" altLang="en-US" sz="3600" dirty="0" smtClean="0">
                <a:solidFill>
                  <a:srgbClr val="000066"/>
                </a:solidFill>
                <a:latin typeface="MS UI Gothic" pitchFamily="50" charset="-128"/>
                <a:ea typeface="MS UI Gothic" pitchFamily="50" charset="-128"/>
              </a:rPr>
              <a:t>システムの課題認識</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549275" y="1314450"/>
            <a:ext cx="8940800" cy="369332"/>
          </a:xfrm>
          <a:prstGeom prst="rect">
            <a:avLst/>
          </a:prstGeom>
          <a:noFill/>
        </p:spPr>
        <p:txBody>
          <a:bodyPr>
            <a:spAutoFit/>
          </a:bodyPr>
          <a:lstStyle/>
          <a:p>
            <a:pPr>
              <a:defRPr/>
            </a:pPr>
            <a:r>
              <a:rPr kumimoji="1" lang="ja-JP" altLang="en-US" b="1" dirty="0">
                <a:solidFill>
                  <a:srgbClr val="000066"/>
                </a:solidFill>
                <a:latin typeface="HGPｺﾞｼｯｸM" pitchFamily="50" charset="-128"/>
                <a:ea typeface="HGPｺﾞｼｯｸM" pitchFamily="50" charset="-128"/>
              </a:rPr>
              <a:t>■ </a:t>
            </a:r>
            <a:r>
              <a:rPr kumimoji="1" lang="ja-JP" altLang="en-US" b="1" dirty="0" smtClean="0">
                <a:solidFill>
                  <a:srgbClr val="000066"/>
                </a:solidFill>
                <a:latin typeface="HGPｺﾞｼｯｸM" pitchFamily="50" charset="-128"/>
                <a:ea typeface="HGPｺﾞｼｯｸM" pitchFamily="50" charset="-128"/>
              </a:rPr>
              <a:t>自治体</a:t>
            </a:r>
            <a:r>
              <a:rPr kumimoji="1" lang="en-US" altLang="ja-JP" b="1" dirty="0">
                <a:solidFill>
                  <a:srgbClr val="000066"/>
                </a:solidFill>
                <a:latin typeface="HGPｺﾞｼｯｸM" pitchFamily="50" charset="-128"/>
                <a:ea typeface="HGPｺﾞｼｯｸM" pitchFamily="50" charset="-128"/>
              </a:rPr>
              <a:t>ICT</a:t>
            </a:r>
            <a:r>
              <a:rPr kumimoji="1" lang="ja-JP" altLang="en-US" b="1" dirty="0">
                <a:solidFill>
                  <a:srgbClr val="000066"/>
                </a:solidFill>
                <a:latin typeface="HGPｺﾞｼｯｸM" pitchFamily="50" charset="-128"/>
                <a:ea typeface="HGPｺﾞｼｯｸM" pitchFamily="50" charset="-128"/>
              </a:rPr>
              <a:t>システム</a:t>
            </a:r>
            <a:r>
              <a:rPr kumimoji="1" lang="ja-JP" altLang="en-US" b="1" dirty="0" smtClean="0">
                <a:solidFill>
                  <a:srgbClr val="000066"/>
                </a:solidFill>
                <a:latin typeface="HGPｺﾞｼｯｸM" pitchFamily="50" charset="-128"/>
                <a:ea typeface="HGPｺﾞｼｯｸM" pitchFamily="50" charset="-128"/>
              </a:rPr>
              <a:t>の現状と課題を、</a:t>
            </a:r>
            <a:r>
              <a:rPr kumimoji="1" lang="en-US" altLang="ja-JP" b="1" dirty="0" smtClean="0">
                <a:solidFill>
                  <a:srgbClr val="000066"/>
                </a:solidFill>
                <a:latin typeface="HGPｺﾞｼｯｸM" pitchFamily="50" charset="-128"/>
                <a:ea typeface="HGPｺﾞｼｯｸM" pitchFamily="50" charset="-128"/>
              </a:rPr>
              <a:t>ICT</a:t>
            </a:r>
            <a:r>
              <a:rPr kumimoji="1" lang="ja-JP" altLang="en-US" b="1" dirty="0" smtClean="0">
                <a:solidFill>
                  <a:srgbClr val="000066"/>
                </a:solidFill>
                <a:latin typeface="HGPｺﾞｼｯｸM" pitchFamily="50" charset="-128"/>
                <a:ea typeface="HGPｺﾞｼｯｸM" pitchFamily="50" charset="-128"/>
              </a:rPr>
              <a:t>導入・利活用の目的に沿って整理</a:t>
            </a:r>
            <a:endParaRPr kumimoji="1" lang="en-US" altLang="ja-JP" b="1" dirty="0">
              <a:solidFill>
                <a:srgbClr val="000066"/>
              </a:solidFill>
              <a:latin typeface="HGPｺﾞｼｯｸM" pitchFamily="50" charset="-128"/>
              <a:ea typeface="HGPｺﾞｼｯｸM" pitchFamily="50" charset="-128"/>
            </a:endParaRPr>
          </a:p>
        </p:txBody>
      </p:sp>
      <p:sp>
        <p:nvSpPr>
          <p:cNvPr id="12" name="角丸四角形 11"/>
          <p:cNvSpPr/>
          <p:nvPr/>
        </p:nvSpPr>
        <p:spPr bwMode="auto">
          <a:xfrm>
            <a:off x="488952" y="3230567"/>
            <a:ext cx="9001125" cy="1385887"/>
          </a:xfrm>
          <a:prstGeom prst="roundRect">
            <a:avLst/>
          </a:prstGeom>
          <a:no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ja-JP" altLang="en-US">
              <a:latin typeface="HGPｺﾞｼｯｸM" pitchFamily="50" charset="-128"/>
              <a:ea typeface="HGPｺﾞｼｯｸM" pitchFamily="50" charset="-128"/>
            </a:endParaRPr>
          </a:p>
        </p:txBody>
      </p:sp>
      <p:sp>
        <p:nvSpPr>
          <p:cNvPr id="13" name="角丸四角形 12"/>
          <p:cNvSpPr/>
          <p:nvPr/>
        </p:nvSpPr>
        <p:spPr bwMode="auto">
          <a:xfrm>
            <a:off x="488952" y="4718050"/>
            <a:ext cx="9001125" cy="1385888"/>
          </a:xfrm>
          <a:prstGeom prst="roundRect">
            <a:avLst/>
          </a:prstGeom>
          <a:no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ja-JP" altLang="en-US">
              <a:latin typeface="HGPｺﾞｼｯｸM" pitchFamily="50" charset="-128"/>
              <a:ea typeface="HGPｺﾞｼｯｸM" pitchFamily="50" charset="-128"/>
            </a:endParaRPr>
          </a:p>
        </p:txBody>
      </p:sp>
      <p:sp>
        <p:nvSpPr>
          <p:cNvPr id="14" name="角丸四角形 13"/>
          <p:cNvSpPr/>
          <p:nvPr/>
        </p:nvSpPr>
        <p:spPr bwMode="auto">
          <a:xfrm>
            <a:off x="504826" y="1728792"/>
            <a:ext cx="9001125" cy="1385887"/>
          </a:xfrm>
          <a:prstGeom prst="roundRect">
            <a:avLst/>
          </a:prstGeom>
          <a:no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ja-JP" altLang="en-US">
              <a:latin typeface="HGPｺﾞｼｯｸM" pitchFamily="50" charset="-128"/>
              <a:ea typeface="HGPｺﾞｼｯｸM" pitchFamily="50" charset="-128"/>
            </a:endParaRPr>
          </a:p>
        </p:txBody>
      </p:sp>
      <p:sp>
        <p:nvSpPr>
          <p:cNvPr id="15" name="テキスト ボックス 4"/>
          <p:cNvSpPr txBox="1">
            <a:spLocks noChangeArrowheads="1"/>
          </p:cNvSpPr>
          <p:nvPr/>
        </p:nvSpPr>
        <p:spPr bwMode="auto">
          <a:xfrm>
            <a:off x="615952" y="3230564"/>
            <a:ext cx="8874125" cy="1415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en-US" altLang="ja-JP" sz="1600" b="1" dirty="0" smtClean="0">
                <a:latin typeface="HGPｺﾞｼｯｸM" pitchFamily="50" charset="-128"/>
                <a:ea typeface="HGPｺﾞｼｯｸM" pitchFamily="50" charset="-128"/>
              </a:rPr>
              <a:t>(2) </a:t>
            </a:r>
            <a:r>
              <a:rPr kumimoji="1" lang="ja-JP" altLang="en-US" sz="1600" b="1" dirty="0" smtClean="0">
                <a:latin typeface="HGPｺﾞｼｯｸM" pitchFamily="50" charset="-128"/>
                <a:ea typeface="HGPｺﾞｼｯｸM" pitchFamily="50" charset="-128"/>
              </a:rPr>
              <a:t>経費の適正化</a:t>
            </a:r>
            <a:endParaRPr kumimoji="1" lang="en-US" altLang="ja-JP" sz="1600" b="1" dirty="0" smtClean="0">
              <a:latin typeface="HGPｺﾞｼｯｸM" pitchFamily="50" charset="-128"/>
              <a:ea typeface="HGPｺﾞｼｯｸM" pitchFamily="50" charset="-128"/>
            </a:endParaRPr>
          </a:p>
          <a:p>
            <a:pPr marL="809625" indent="-809625">
              <a:defRPr/>
            </a:pPr>
            <a:r>
              <a:rPr kumimoji="1" lang="ja-JP" altLang="en-US" sz="1400" dirty="0">
                <a:latin typeface="HGPｺﾞｼｯｸM" pitchFamily="50" charset="-128"/>
                <a:ea typeface="HGPｺﾞｼｯｸM" pitchFamily="50" charset="-128"/>
              </a:rPr>
              <a:t>　</a:t>
            </a:r>
            <a:r>
              <a:rPr kumimoji="1" lang="ja-JP" altLang="en-US" sz="1400" dirty="0" smtClean="0">
                <a:latin typeface="HGPｺﾞｼｯｸM" pitchFamily="50" charset="-128"/>
                <a:ea typeface="HGPｺﾞｼｯｸM" pitchFamily="50" charset="-128"/>
              </a:rPr>
              <a:t>①現状 ： システム費用の負担が大きいが、一方で費用と機能等の妥当性について十分に精査できていない。</a:t>
            </a:r>
            <a:r>
              <a:rPr kumimoji="1" lang="en-US" altLang="ja-JP" sz="1400" dirty="0" smtClean="0">
                <a:latin typeface="HGPｺﾞｼｯｸM" pitchFamily="50" charset="-128"/>
                <a:ea typeface="HGPｺﾞｼｯｸM" pitchFamily="50" charset="-128"/>
              </a:rPr>
              <a:t/>
            </a:r>
            <a:br>
              <a:rPr kumimoji="1" lang="en-US" altLang="ja-JP" sz="1400" dirty="0" smtClean="0">
                <a:latin typeface="HGPｺﾞｼｯｸM" pitchFamily="50" charset="-128"/>
                <a:ea typeface="HGPｺﾞｼｯｸM" pitchFamily="50" charset="-128"/>
              </a:rPr>
            </a:br>
            <a:r>
              <a:rPr kumimoji="1" lang="ja-JP" altLang="en-US" sz="1400" dirty="0" smtClean="0">
                <a:latin typeface="HGPｺﾞｼｯｸM" pitchFamily="50" charset="-128"/>
                <a:ea typeface="HGPｺﾞｼｯｸM" pitchFamily="50" charset="-128"/>
              </a:rPr>
              <a:t>経費の適正化が求められ、さらに価格の妥当性等の説明を求められている。</a:t>
            </a:r>
            <a:endParaRPr kumimoji="1" lang="en-US" altLang="ja-JP" sz="1400" dirty="0" smtClean="0">
              <a:latin typeface="HGPｺﾞｼｯｸM" pitchFamily="50" charset="-128"/>
              <a:ea typeface="HGPｺﾞｼｯｸM" pitchFamily="50" charset="-128"/>
            </a:endParaRPr>
          </a:p>
          <a:p>
            <a:pPr marL="809625" indent="-809625">
              <a:defRPr/>
            </a:pPr>
            <a:r>
              <a:rPr kumimoji="1" lang="ja-JP" altLang="en-US" sz="1400" dirty="0">
                <a:latin typeface="HGPｺﾞｼｯｸM" pitchFamily="50" charset="-128"/>
                <a:ea typeface="HGPｺﾞｼｯｸM" pitchFamily="50" charset="-128"/>
              </a:rPr>
              <a:t>　</a:t>
            </a:r>
            <a:r>
              <a:rPr kumimoji="1" lang="ja-JP" altLang="en-US" sz="1400" dirty="0" smtClean="0">
                <a:latin typeface="HGPｺﾞｼｯｸM" pitchFamily="50" charset="-128"/>
                <a:ea typeface="HGPｺﾞｼｯｸM" pitchFamily="50" charset="-128"/>
              </a:rPr>
              <a:t>②課題 </a:t>
            </a:r>
            <a:r>
              <a:rPr kumimoji="1" lang="ja-JP" altLang="en-US" sz="1400" dirty="0">
                <a:latin typeface="HGPｺﾞｼｯｸM" pitchFamily="50" charset="-128"/>
                <a:ea typeface="HGPｺﾞｼｯｸM" pitchFamily="50" charset="-128"/>
              </a:rPr>
              <a:t>：業務の「見える化」ができていないため業務全体の流れが俯瞰できていない</a:t>
            </a:r>
            <a:r>
              <a:rPr kumimoji="1" lang="ja-JP" altLang="en-US" sz="1400" dirty="0" smtClean="0">
                <a:latin typeface="HGPｺﾞｼｯｸM" pitchFamily="50" charset="-128"/>
                <a:ea typeface="HGPｺﾞｼｯｸM" pitchFamily="50" charset="-128"/>
              </a:rPr>
              <a:t>。</a:t>
            </a:r>
            <a:r>
              <a:rPr kumimoji="1" lang="en-US" altLang="ja-JP" sz="1400" dirty="0" smtClean="0">
                <a:latin typeface="HGPｺﾞｼｯｸM" pitchFamily="50" charset="-128"/>
                <a:ea typeface="HGPｺﾞｼｯｸM" pitchFamily="50" charset="-128"/>
              </a:rPr>
              <a:t/>
            </a:r>
            <a:br>
              <a:rPr kumimoji="1" lang="en-US" altLang="ja-JP" sz="1400" dirty="0" smtClean="0">
                <a:latin typeface="HGPｺﾞｼｯｸM" pitchFamily="50" charset="-128"/>
                <a:ea typeface="HGPｺﾞｼｯｸM" pitchFamily="50" charset="-128"/>
              </a:rPr>
            </a:br>
            <a:r>
              <a:rPr kumimoji="1" lang="ja-JP" altLang="en-US" sz="1400" dirty="0" smtClean="0">
                <a:latin typeface="HGPｺﾞｼｯｸM" pitchFamily="50" charset="-128"/>
                <a:ea typeface="HGPｺﾞｼｯｸM" pitchFamily="50" charset="-128"/>
              </a:rPr>
              <a:t>要求</a:t>
            </a:r>
            <a:r>
              <a:rPr kumimoji="1" lang="ja-JP" altLang="en-US" sz="1400" dirty="0">
                <a:latin typeface="HGPｺﾞｼｯｸM" pitchFamily="50" charset="-128"/>
                <a:ea typeface="HGPｺﾞｼｯｸM" pitchFamily="50" charset="-128"/>
              </a:rPr>
              <a:t>機能やカスタマイズ要求への対応が不統一等、</a:t>
            </a:r>
            <a:r>
              <a:rPr kumimoji="1" lang="ja-JP" altLang="en-US" sz="1400" dirty="0">
                <a:solidFill>
                  <a:srgbClr val="FF0000"/>
                </a:solidFill>
                <a:latin typeface="HGPｺﾞｼｯｸM" pitchFamily="50" charset="-128"/>
                <a:ea typeface="HGPｺﾞｼｯｸM" pitchFamily="50" charset="-128"/>
              </a:rPr>
              <a:t>機能等に対する経費を精査できていない</a:t>
            </a:r>
            <a:r>
              <a:rPr kumimoji="1" lang="ja-JP" altLang="en-US" sz="1400" dirty="0" smtClean="0">
                <a:latin typeface="HGPｺﾞｼｯｸM" pitchFamily="50" charset="-128"/>
                <a:ea typeface="HGPｺﾞｼｯｸM" pitchFamily="50" charset="-128"/>
              </a:rPr>
              <a:t>。</a:t>
            </a:r>
            <a:r>
              <a:rPr kumimoji="1" lang="en-US" altLang="ja-JP" sz="1400" dirty="0" smtClean="0">
                <a:latin typeface="HGPｺﾞｼｯｸM" pitchFamily="50" charset="-128"/>
                <a:ea typeface="HGPｺﾞｼｯｸM" pitchFamily="50" charset="-128"/>
              </a:rPr>
              <a:t/>
            </a:r>
            <a:br>
              <a:rPr kumimoji="1" lang="en-US" altLang="ja-JP" sz="1400" dirty="0" smtClean="0">
                <a:latin typeface="HGPｺﾞｼｯｸM" pitchFamily="50" charset="-128"/>
                <a:ea typeface="HGPｺﾞｼｯｸM" pitchFamily="50" charset="-128"/>
              </a:rPr>
            </a:br>
            <a:r>
              <a:rPr kumimoji="1" lang="en-US" altLang="ja-JP" sz="1400" dirty="0">
                <a:latin typeface="HGPｺﾞｼｯｸM" pitchFamily="50" charset="-128"/>
                <a:ea typeface="HGPｺﾞｼｯｸM" pitchFamily="50" charset="-128"/>
              </a:rPr>
              <a:t>SLA</a:t>
            </a:r>
            <a:r>
              <a:rPr kumimoji="1" lang="ja-JP" altLang="en-US" sz="1400" dirty="0">
                <a:latin typeface="HGPｺﾞｼｯｸM" pitchFamily="50" charset="-128"/>
                <a:ea typeface="HGPｺﾞｼｯｸM" pitchFamily="50" charset="-128"/>
              </a:rPr>
              <a:t>や</a:t>
            </a:r>
            <a:r>
              <a:rPr kumimoji="1" lang="en-US" altLang="ja-JP" sz="1400" dirty="0">
                <a:latin typeface="HGPｺﾞｼｯｸM" pitchFamily="50" charset="-128"/>
                <a:ea typeface="HGPｺﾞｼｯｸM" pitchFamily="50" charset="-128"/>
              </a:rPr>
              <a:t>SLM</a:t>
            </a:r>
            <a:r>
              <a:rPr kumimoji="1" lang="ja-JP" altLang="en-US" sz="1400" dirty="0">
                <a:latin typeface="HGPｺﾞｼｯｸM" pitchFamily="50" charset="-128"/>
                <a:ea typeface="HGPｺﾞｼｯｸM" pitchFamily="50" charset="-128"/>
              </a:rPr>
              <a:t>が導入されていない（又は機能していない）等、</a:t>
            </a:r>
            <a:r>
              <a:rPr kumimoji="1" lang="ja-JP" altLang="en-US" sz="1400" dirty="0">
                <a:solidFill>
                  <a:srgbClr val="FF0000"/>
                </a:solidFill>
                <a:latin typeface="HGPｺﾞｼｯｸM" pitchFamily="50" charset="-128"/>
                <a:ea typeface="HGPｺﾞｼｯｸM" pitchFamily="50" charset="-128"/>
              </a:rPr>
              <a:t>サービスに対する費用が精査できて</a:t>
            </a:r>
            <a:r>
              <a:rPr kumimoji="1" lang="ja-JP" altLang="en-US" sz="1400" dirty="0" smtClean="0">
                <a:solidFill>
                  <a:srgbClr val="FF0000"/>
                </a:solidFill>
                <a:latin typeface="HGPｺﾞｼｯｸM" pitchFamily="50" charset="-128"/>
                <a:ea typeface="HGPｺﾞｼｯｸM" pitchFamily="50" charset="-128"/>
              </a:rPr>
              <a:t>いない</a:t>
            </a:r>
            <a:r>
              <a:rPr kumimoji="1" lang="ja-JP" altLang="en-US" sz="1400" dirty="0" smtClean="0">
                <a:latin typeface="HGPｺﾞｼｯｸM" pitchFamily="50" charset="-128"/>
                <a:ea typeface="HGPｺﾞｼｯｸM" pitchFamily="50" charset="-128"/>
              </a:rPr>
              <a:t>。</a:t>
            </a:r>
            <a:endParaRPr kumimoji="1" lang="en-US" altLang="ja-JP" sz="1400" dirty="0">
              <a:latin typeface="HGPｺﾞｼｯｸM" pitchFamily="50" charset="-128"/>
              <a:ea typeface="HGPｺﾞｼｯｸM" pitchFamily="50" charset="-128"/>
            </a:endParaRPr>
          </a:p>
        </p:txBody>
      </p:sp>
      <p:sp>
        <p:nvSpPr>
          <p:cNvPr id="16" name="テキスト ボックス 4"/>
          <p:cNvSpPr txBox="1">
            <a:spLocks noChangeArrowheads="1"/>
          </p:cNvSpPr>
          <p:nvPr/>
        </p:nvSpPr>
        <p:spPr bwMode="auto">
          <a:xfrm>
            <a:off x="619128" y="4730750"/>
            <a:ext cx="8942387" cy="1415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en-US" altLang="ja-JP" sz="1600" b="1" dirty="0" smtClean="0">
                <a:latin typeface="HGPｺﾞｼｯｸM" pitchFamily="50" charset="-128"/>
                <a:ea typeface="HGPｺﾞｼｯｸM" pitchFamily="50" charset="-128"/>
              </a:rPr>
              <a:t>(3) </a:t>
            </a:r>
            <a:r>
              <a:rPr kumimoji="1" lang="ja-JP" altLang="en-US" sz="1600" b="1" dirty="0" smtClean="0">
                <a:latin typeface="HGPｺﾞｼｯｸM" pitchFamily="50" charset="-128"/>
                <a:ea typeface="HGPｺﾞｼｯｸM" pitchFamily="50" charset="-128"/>
              </a:rPr>
              <a:t>業務品質の確保　</a:t>
            </a:r>
            <a:r>
              <a:rPr kumimoji="1" lang="ja-JP" altLang="en-US" sz="1400" b="1" dirty="0" smtClean="0">
                <a:latin typeface="HGPｺﾞｼｯｸM" pitchFamily="50" charset="-128"/>
                <a:ea typeface="HGPｺﾞｼｯｸM" pitchFamily="50" charset="-128"/>
              </a:rPr>
              <a:t>～セキュリティ向上・業務継続性の観点から～</a:t>
            </a:r>
            <a:endParaRPr kumimoji="1" lang="en-US" altLang="ja-JP" sz="1400" b="1" dirty="0" smtClean="0">
              <a:latin typeface="HGPｺﾞｼｯｸM" pitchFamily="50" charset="-128"/>
              <a:ea typeface="HGPｺﾞｼｯｸM" pitchFamily="50" charset="-128"/>
            </a:endParaRPr>
          </a:p>
          <a:p>
            <a:pPr marL="809625" indent="-809625">
              <a:defRPr/>
            </a:pPr>
            <a:r>
              <a:rPr kumimoji="1" lang="ja-JP" altLang="en-US" sz="1400" dirty="0" smtClean="0">
                <a:latin typeface="HGPｺﾞｼｯｸM" pitchFamily="50" charset="-128"/>
                <a:ea typeface="HGPｺﾞｼｯｸM" pitchFamily="50" charset="-128"/>
              </a:rPr>
              <a:t>　①現状 ：近年、セキュリティや業務継続性</a:t>
            </a:r>
            <a:r>
              <a:rPr kumimoji="1" lang="ja-JP" altLang="en-US" sz="1400" dirty="0">
                <a:latin typeface="HGPｺﾞｼｯｸM" pitchFamily="50" charset="-128"/>
                <a:ea typeface="HGPｺﾞｼｯｸM" pitchFamily="50" charset="-128"/>
              </a:rPr>
              <a:t>等の品質面での</a:t>
            </a:r>
            <a:r>
              <a:rPr kumimoji="1" lang="ja-JP" altLang="en-US" sz="1400" dirty="0" smtClean="0">
                <a:latin typeface="HGPｺﾞｼｯｸM" pitchFamily="50" charset="-128"/>
                <a:ea typeface="HGPｺﾞｼｯｸM" pitchFamily="50" charset="-128"/>
              </a:rPr>
              <a:t>要求が多様化</a:t>
            </a:r>
            <a:r>
              <a:rPr kumimoji="1" lang="ja-JP" altLang="en-US" sz="1400" dirty="0">
                <a:latin typeface="HGPｺﾞｼｯｸM" pitchFamily="50" charset="-128"/>
                <a:ea typeface="HGPｺﾞｼｯｸM" pitchFamily="50" charset="-128"/>
              </a:rPr>
              <a:t>して</a:t>
            </a:r>
            <a:r>
              <a:rPr kumimoji="1" lang="ja-JP" altLang="en-US" sz="1400" dirty="0" smtClean="0">
                <a:latin typeface="HGPｺﾞｼｯｸM" pitchFamily="50" charset="-128"/>
                <a:ea typeface="HGPｺﾞｼｯｸM" pitchFamily="50" charset="-128"/>
              </a:rPr>
              <a:t>いるが、これらすべてに対応するには、経費面でも人材面でも限界がある（例：</a:t>
            </a:r>
            <a:r>
              <a:rPr kumimoji="1" lang="ja-JP" altLang="en-US" sz="1400" dirty="0">
                <a:latin typeface="HGPｺﾞｼｯｸM" pitchFamily="50" charset="-128"/>
                <a:ea typeface="HGPｺﾞｼｯｸM" pitchFamily="50" charset="-128"/>
              </a:rPr>
              <a:t>生体</a:t>
            </a:r>
            <a:r>
              <a:rPr kumimoji="1" lang="ja-JP" altLang="en-US" sz="1400" dirty="0" smtClean="0">
                <a:latin typeface="HGPｺﾞｼｯｸM" pitchFamily="50" charset="-128"/>
                <a:ea typeface="HGPｺﾞｼｯｸM" pitchFamily="50" charset="-128"/>
              </a:rPr>
              <a:t>認証の導入、</a:t>
            </a:r>
            <a:r>
              <a:rPr kumimoji="1" lang="en-US" altLang="ja-JP" sz="1400" dirty="0">
                <a:latin typeface="HGPｺﾞｼｯｸM" pitchFamily="50" charset="-128"/>
                <a:ea typeface="HGPｺﾞｼｯｸM" pitchFamily="50" charset="-128"/>
              </a:rPr>
              <a:t> ISMS</a:t>
            </a:r>
            <a:r>
              <a:rPr kumimoji="1" lang="ja-JP" altLang="en-US" sz="1400" dirty="0">
                <a:latin typeface="HGPｺﾞｼｯｸM" pitchFamily="50" charset="-128"/>
                <a:ea typeface="HGPｺﾞｼｯｸM" pitchFamily="50" charset="-128"/>
              </a:rPr>
              <a:t>の認証取得</a:t>
            </a:r>
            <a:r>
              <a:rPr kumimoji="1" lang="ja-JP" altLang="en-US" sz="1400" dirty="0" smtClean="0">
                <a:latin typeface="HGPｺﾞｼｯｸM" pitchFamily="50" charset="-128"/>
                <a:ea typeface="HGPｺﾞｼｯｸM" pitchFamily="50" charset="-128"/>
              </a:rPr>
              <a:t>等）</a:t>
            </a:r>
            <a:r>
              <a:rPr kumimoji="1" lang="ja-JP" altLang="en-US" sz="1400" dirty="0">
                <a:latin typeface="HGPｺﾞｼｯｸM" pitchFamily="50" charset="-128"/>
                <a:ea typeface="HGPｺﾞｼｯｸM" pitchFamily="50" charset="-128"/>
              </a:rPr>
              <a:t> 。</a:t>
            </a:r>
            <a:endParaRPr kumimoji="1" lang="en-US" altLang="ja-JP" sz="1400" dirty="0" smtClean="0">
              <a:latin typeface="HGPｺﾞｼｯｸM" pitchFamily="50" charset="-128"/>
              <a:ea typeface="HGPｺﾞｼｯｸM" pitchFamily="50" charset="-128"/>
            </a:endParaRPr>
          </a:p>
          <a:p>
            <a:pPr marL="809625" indent="-809625">
              <a:defRPr/>
            </a:pPr>
            <a:r>
              <a:rPr kumimoji="1" lang="ja-JP" altLang="en-US" sz="1400" dirty="0" smtClean="0">
                <a:latin typeface="HGPｺﾞｼｯｸM" pitchFamily="50" charset="-128"/>
                <a:ea typeface="HGPｺﾞｼｯｸM" pitchFamily="50" charset="-128"/>
              </a:rPr>
              <a:t>　②課題 ：新たな危機が次々と発生するため、</a:t>
            </a:r>
            <a:r>
              <a:rPr kumimoji="1" lang="ja-JP" altLang="en-US" sz="1400" dirty="0" smtClean="0">
                <a:solidFill>
                  <a:srgbClr val="FF0000"/>
                </a:solidFill>
                <a:latin typeface="HGPｺﾞｼｯｸM" pitchFamily="50" charset="-128"/>
                <a:ea typeface="HGPｺﾞｼｯｸM" pitchFamily="50" charset="-128"/>
              </a:rPr>
              <a:t>セキュリティ関連の必要な対策が肥大化</a:t>
            </a:r>
            <a:r>
              <a:rPr kumimoji="1" lang="ja-JP" altLang="en-US" sz="1400" dirty="0" smtClean="0">
                <a:latin typeface="HGPｺﾞｼｯｸM" pitchFamily="50" charset="-128"/>
                <a:ea typeface="HGPｺﾞｼｯｸM" pitchFamily="50" charset="-128"/>
              </a:rPr>
              <a:t>している。</a:t>
            </a:r>
            <a:r>
              <a:rPr kumimoji="1" lang="en-US" altLang="ja-JP" sz="1400" dirty="0" smtClean="0">
                <a:latin typeface="HGPｺﾞｼｯｸM" pitchFamily="50" charset="-128"/>
                <a:ea typeface="HGPｺﾞｼｯｸM" pitchFamily="50" charset="-128"/>
              </a:rPr>
              <a:t/>
            </a:r>
            <a:br>
              <a:rPr kumimoji="1" lang="en-US" altLang="ja-JP" sz="1400" dirty="0" smtClean="0">
                <a:latin typeface="HGPｺﾞｼｯｸM" pitchFamily="50" charset="-128"/>
                <a:ea typeface="HGPｺﾞｼｯｸM" pitchFamily="50" charset="-128"/>
              </a:rPr>
            </a:br>
            <a:r>
              <a:rPr kumimoji="1" lang="ja-JP" altLang="en-US" sz="1400" dirty="0" smtClean="0">
                <a:latin typeface="HGPｺﾞｼｯｸM" pitchFamily="50" charset="-128"/>
                <a:ea typeface="HGPｺﾞｼｯｸM" pitchFamily="50" charset="-128"/>
              </a:rPr>
              <a:t>費用と労力を必要とするが、費用対効果が示しにくい（保険的要素が強い）。</a:t>
            </a:r>
            <a:r>
              <a:rPr kumimoji="1" lang="en-US" altLang="ja-JP" sz="1400" dirty="0" smtClean="0">
                <a:latin typeface="HGPｺﾞｼｯｸM" pitchFamily="50" charset="-128"/>
                <a:ea typeface="HGPｺﾞｼｯｸM" pitchFamily="50" charset="-128"/>
              </a:rPr>
              <a:t/>
            </a:r>
            <a:br>
              <a:rPr kumimoji="1" lang="en-US" altLang="ja-JP" sz="1400" dirty="0" smtClean="0">
                <a:latin typeface="HGPｺﾞｼｯｸM" pitchFamily="50" charset="-128"/>
                <a:ea typeface="HGPｺﾞｼｯｸM" pitchFamily="50" charset="-128"/>
              </a:rPr>
            </a:br>
            <a:r>
              <a:rPr kumimoji="1" lang="ja-JP" altLang="en-US" sz="1400" dirty="0" smtClean="0">
                <a:latin typeface="HGPｺﾞｼｯｸM" pitchFamily="50" charset="-128"/>
                <a:ea typeface="HGPｺﾞｼｯｸM" pitchFamily="50" charset="-128"/>
              </a:rPr>
              <a:t>特に東日本大震災以降は</a:t>
            </a:r>
            <a:r>
              <a:rPr kumimoji="1" lang="ja-JP" altLang="en-US" sz="1400" dirty="0" smtClean="0">
                <a:solidFill>
                  <a:srgbClr val="FF0000"/>
                </a:solidFill>
                <a:latin typeface="HGPｺﾞｼｯｸM" pitchFamily="50" charset="-128"/>
                <a:ea typeface="HGPｺﾞｼｯｸM" pitchFamily="50" charset="-128"/>
              </a:rPr>
              <a:t>業務継続性（</a:t>
            </a:r>
            <a:r>
              <a:rPr kumimoji="1" lang="en-US" altLang="ja-JP" sz="1400" dirty="0" smtClean="0">
                <a:solidFill>
                  <a:srgbClr val="FF0000"/>
                </a:solidFill>
                <a:latin typeface="HGPｺﾞｼｯｸM" pitchFamily="50" charset="-128"/>
                <a:ea typeface="HGPｺﾞｼｯｸM" pitchFamily="50" charset="-128"/>
              </a:rPr>
              <a:t>ICT-BCP</a:t>
            </a:r>
            <a:r>
              <a:rPr kumimoji="1" lang="ja-JP" altLang="en-US" sz="1400" dirty="0" smtClean="0">
                <a:solidFill>
                  <a:srgbClr val="FF0000"/>
                </a:solidFill>
                <a:latin typeface="HGPｺﾞｼｯｸM" pitchFamily="50" charset="-128"/>
                <a:ea typeface="HGPｺﾞｼｯｸM" pitchFamily="50" charset="-128"/>
              </a:rPr>
              <a:t>）の観点も重視</a:t>
            </a:r>
            <a:r>
              <a:rPr kumimoji="1" lang="ja-JP" altLang="en-US" sz="1400" dirty="0" smtClean="0">
                <a:latin typeface="HGPｺﾞｼｯｸM" pitchFamily="50" charset="-128"/>
                <a:ea typeface="HGPｺﾞｼｯｸM" pitchFamily="50" charset="-128"/>
              </a:rPr>
              <a:t>されている。</a:t>
            </a:r>
          </a:p>
        </p:txBody>
      </p:sp>
      <p:sp>
        <p:nvSpPr>
          <p:cNvPr id="17" name="テキスト ボックス 4"/>
          <p:cNvSpPr txBox="1">
            <a:spLocks noChangeArrowheads="1"/>
          </p:cNvSpPr>
          <p:nvPr/>
        </p:nvSpPr>
        <p:spPr bwMode="auto">
          <a:xfrm>
            <a:off x="633412" y="1722440"/>
            <a:ext cx="8874125" cy="1415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en-US" altLang="ja-JP" sz="1600" b="1" dirty="0" smtClean="0">
                <a:latin typeface="HGPｺﾞｼｯｸM" pitchFamily="50" charset="-128"/>
                <a:ea typeface="HGPｺﾞｼｯｸM" pitchFamily="50" charset="-128"/>
              </a:rPr>
              <a:t>(1) </a:t>
            </a:r>
            <a:r>
              <a:rPr kumimoji="1" lang="ja-JP" altLang="en-US" sz="1600" b="1" dirty="0" smtClean="0">
                <a:latin typeface="HGPｺﾞｼｯｸM" pitchFamily="50" charset="-128"/>
                <a:ea typeface="HGPｺﾞｼｯｸM" pitchFamily="50" charset="-128"/>
              </a:rPr>
              <a:t>業務の効率化</a:t>
            </a:r>
            <a:endParaRPr kumimoji="1" lang="en-US" altLang="ja-JP" sz="1600" b="1" dirty="0" smtClean="0">
              <a:latin typeface="HGPｺﾞｼｯｸM" pitchFamily="50" charset="-128"/>
              <a:ea typeface="HGPｺﾞｼｯｸM" pitchFamily="50" charset="-128"/>
            </a:endParaRPr>
          </a:p>
          <a:p>
            <a:pPr marL="809625" indent="-809625">
              <a:defRPr/>
            </a:pPr>
            <a:r>
              <a:rPr kumimoji="1" lang="ja-JP" altLang="en-US" sz="1400" dirty="0" smtClean="0">
                <a:latin typeface="HGPｺﾞｼｯｸM" pitchFamily="50" charset="-128"/>
                <a:ea typeface="HGPｺﾞｼｯｸM" pitchFamily="50" charset="-128"/>
              </a:rPr>
              <a:t>　①現状 ： </a:t>
            </a:r>
            <a:r>
              <a:rPr kumimoji="1" lang="en-US" altLang="ja-JP" sz="1400" dirty="0" smtClean="0">
                <a:latin typeface="HGPｺﾞｼｯｸM" pitchFamily="50" charset="-128"/>
                <a:ea typeface="HGPｺﾞｼｯｸM" pitchFamily="50" charset="-128"/>
              </a:rPr>
              <a:t>ICT</a:t>
            </a:r>
            <a:r>
              <a:rPr kumimoji="1" lang="ja-JP" altLang="en-US" sz="1400" dirty="0" smtClean="0">
                <a:latin typeface="HGPｺﾞｼｯｸM" pitchFamily="50" charset="-128"/>
                <a:ea typeface="HGPｺﾞｼｯｸM" pitchFamily="50" charset="-128"/>
              </a:rPr>
              <a:t>システム導入時に、事前の業務プロセスの見直し（</a:t>
            </a:r>
            <a:r>
              <a:rPr kumimoji="1" lang="en-US" altLang="ja-JP" sz="1400" dirty="0" smtClean="0">
                <a:latin typeface="HGPｺﾞｼｯｸM" pitchFamily="50" charset="-128"/>
                <a:ea typeface="HGPｺﾞｼｯｸM" pitchFamily="50" charset="-128"/>
              </a:rPr>
              <a:t>BPR</a:t>
            </a:r>
            <a:r>
              <a:rPr kumimoji="1" lang="ja-JP" altLang="en-US" sz="1400" dirty="0" smtClean="0">
                <a:latin typeface="HGPｺﾞｼｯｸM" pitchFamily="50" charset="-128"/>
                <a:ea typeface="HGPｺﾞｼｯｸM" pitchFamily="50" charset="-128"/>
              </a:rPr>
              <a:t>）が不徹底であったため、システムの改修費が嵩み、大規模な制度改正等への対応を難しくしている。システム毎に類似する機能や帳票類が存在する。</a:t>
            </a:r>
            <a:endParaRPr kumimoji="1" lang="en-US" altLang="ja-JP" sz="1400" dirty="0" smtClean="0">
              <a:latin typeface="HGPｺﾞｼｯｸM" pitchFamily="50" charset="-128"/>
              <a:ea typeface="HGPｺﾞｼｯｸM" pitchFamily="50" charset="-128"/>
            </a:endParaRPr>
          </a:p>
          <a:p>
            <a:pPr marL="809625" indent="-809625">
              <a:defRPr/>
            </a:pPr>
            <a:r>
              <a:rPr kumimoji="1" lang="ja-JP" altLang="en-US" sz="1400" dirty="0" smtClean="0">
                <a:latin typeface="HGPｺﾞｼｯｸM" pitchFamily="50" charset="-128"/>
                <a:ea typeface="HGPｺﾞｼｯｸM" pitchFamily="50" charset="-128"/>
              </a:rPr>
              <a:t>　②課題 ： 組織毎にシステム構築しているため、ダブり（重複）が存在する。</a:t>
            </a:r>
            <a:r>
              <a:rPr kumimoji="1" lang="en-US" altLang="ja-JP" sz="1400" dirty="0">
                <a:latin typeface="HGPｺﾞｼｯｸM" pitchFamily="50" charset="-128"/>
                <a:ea typeface="HGPｺﾞｼｯｸM" pitchFamily="50" charset="-128"/>
              </a:rPr>
              <a:t/>
            </a:r>
            <a:br>
              <a:rPr kumimoji="1" lang="en-US" altLang="ja-JP" sz="1400" dirty="0">
                <a:latin typeface="HGPｺﾞｼｯｸM" pitchFamily="50" charset="-128"/>
                <a:ea typeface="HGPｺﾞｼｯｸM" pitchFamily="50" charset="-128"/>
              </a:rPr>
            </a:br>
            <a:r>
              <a:rPr kumimoji="1" lang="ja-JP" altLang="en-US" sz="1400" dirty="0" smtClean="0">
                <a:latin typeface="HGPｺﾞｼｯｸM" pitchFamily="50" charset="-128"/>
                <a:ea typeface="HGPｺﾞｼｯｸM" pitchFamily="50" charset="-128"/>
              </a:rPr>
              <a:t>職員だけでなく、市民にとっても、同じような申請書類や申請項目を何回も書く等の重複（手間）がある。</a:t>
            </a:r>
            <a:r>
              <a:rPr kumimoji="1" lang="en-US" altLang="ja-JP" sz="1400" dirty="0">
                <a:latin typeface="HGPｺﾞｼｯｸM" pitchFamily="50" charset="-128"/>
                <a:ea typeface="HGPｺﾞｼｯｸM" pitchFamily="50" charset="-128"/>
              </a:rPr>
              <a:t/>
            </a:r>
            <a:br>
              <a:rPr kumimoji="1" lang="en-US" altLang="ja-JP" sz="1400" dirty="0">
                <a:latin typeface="HGPｺﾞｼｯｸM" pitchFamily="50" charset="-128"/>
                <a:ea typeface="HGPｺﾞｼｯｸM" pitchFamily="50" charset="-128"/>
              </a:rPr>
            </a:br>
            <a:r>
              <a:rPr kumimoji="1" lang="ja-JP" altLang="en-US" sz="1400" dirty="0" smtClean="0">
                <a:latin typeface="HGPｺﾞｼｯｸM" pitchFamily="50" charset="-128"/>
                <a:ea typeface="HGPｺﾞｼｯｸM" pitchFamily="50" charset="-128"/>
              </a:rPr>
              <a:t>データ連携や組織をまたがる共通事項の整理等の観点からの</a:t>
            </a:r>
            <a:r>
              <a:rPr kumimoji="1" lang="ja-JP" altLang="en-US" sz="1400" dirty="0" smtClean="0">
                <a:solidFill>
                  <a:srgbClr val="FF0000"/>
                </a:solidFill>
                <a:latin typeface="HGPｺﾞｼｯｸM" pitchFamily="50" charset="-128"/>
                <a:ea typeface="HGPｺﾞｼｯｸM" pitchFamily="50" charset="-128"/>
              </a:rPr>
              <a:t>業務分析ができていない</a:t>
            </a:r>
            <a:r>
              <a:rPr kumimoji="1" lang="ja-JP" altLang="en-US" sz="1400" dirty="0" smtClean="0">
                <a:latin typeface="HGPｺﾞｼｯｸM" pitchFamily="50" charset="-128"/>
                <a:ea typeface="HGPｺﾞｼｯｸM" pitchFamily="50" charset="-128"/>
              </a:rPr>
              <a:t>。</a:t>
            </a:r>
          </a:p>
        </p:txBody>
      </p:sp>
      <p:sp>
        <p:nvSpPr>
          <p:cNvPr id="2" name="タイトル 1"/>
          <p:cNvSpPr>
            <a:spLocks noGrp="1"/>
          </p:cNvSpPr>
          <p:nvPr>
            <p:ph type="title"/>
          </p:nvPr>
        </p:nvSpPr>
        <p:spPr>
          <a:xfrm>
            <a:off x="344488" y="332656"/>
            <a:ext cx="9080500" cy="830262"/>
          </a:xfrm>
          <a:noFill/>
          <a:ln w="9525">
            <a:noFill/>
            <a:miter lim="800000"/>
            <a:headEnd/>
            <a:tailEnd/>
          </a:ln>
          <a:effectLst/>
        </p:spPr>
        <p:txBody>
          <a:bodyPr vert="horz" wrap="square" lIns="198000" tIns="45720" rIns="91440" bIns="45720" numCol="1" anchor="ctr" anchorCtr="0" compatLnSpc="1">
            <a:prstTxWarp prst="textNoShape">
              <a:avLst/>
            </a:prstTxWarp>
          </a:bodyPr>
          <a:lstStyle/>
          <a:p>
            <a:r>
              <a:rPr lang="ja-JP" altLang="en-US" dirty="0" smtClean="0">
                <a:solidFill>
                  <a:srgbClr val="000066"/>
                </a:solidFill>
                <a:latin typeface="+mj-lt"/>
              </a:rPr>
              <a:t>７</a:t>
            </a:r>
            <a:r>
              <a:rPr lang="ja-JP" altLang="ja-JP" dirty="0" smtClean="0">
                <a:solidFill>
                  <a:srgbClr val="000066"/>
                </a:solidFill>
                <a:latin typeface="+mj-lt"/>
              </a:rPr>
              <a:t>．自治体</a:t>
            </a:r>
            <a:r>
              <a:rPr lang="en-US" altLang="ja-JP" dirty="0" smtClean="0">
                <a:solidFill>
                  <a:srgbClr val="000066"/>
                </a:solidFill>
                <a:latin typeface="+mj-lt"/>
              </a:rPr>
              <a:t>ICT</a:t>
            </a:r>
            <a:r>
              <a:rPr lang="ja-JP" altLang="ja-JP" dirty="0" smtClean="0">
                <a:solidFill>
                  <a:srgbClr val="000066"/>
                </a:solidFill>
                <a:latin typeface="+mj-lt"/>
              </a:rPr>
              <a:t>システムの現状と課題</a:t>
            </a:r>
            <a:endParaRPr lang="ja-JP" altLang="en-US" dirty="0">
              <a:solidFill>
                <a:srgbClr val="000066"/>
              </a:solidFill>
              <a:latin typeface="+mj-lt"/>
            </a:endParaRPr>
          </a:p>
        </p:txBody>
      </p:sp>
      <p:sp>
        <p:nvSpPr>
          <p:cNvPr id="10" name="スライド番号プレースホルダ 9"/>
          <p:cNvSpPr>
            <a:spLocks noGrp="1"/>
          </p:cNvSpPr>
          <p:nvPr>
            <p:ph type="sldNum" sz="quarter" idx="12"/>
          </p:nvPr>
        </p:nvSpPr>
        <p:spPr/>
        <p:txBody>
          <a:bodyPr/>
          <a:lstStyle/>
          <a:p>
            <a:pPr>
              <a:defRPr/>
            </a:pPr>
            <a:fld id="{724FE021-3FB5-4230-9DDF-D219D3754B7E}" type="slidenum">
              <a:rPr lang="ja-JP" altLang="en-US" smtClean="0"/>
              <a:pPr>
                <a:defRPr/>
              </a:pPr>
              <a:t>9</a:t>
            </a:fld>
            <a:endParaRPr lang="en-US" altLang="ja-JP"/>
          </a:p>
        </p:txBody>
      </p:sp>
      <p:sp>
        <p:nvSpPr>
          <p:cNvPr id="18" name="フッター プレースホルダ 17"/>
          <p:cNvSpPr>
            <a:spLocks noGrp="1"/>
          </p:cNvSpPr>
          <p:nvPr>
            <p:ph type="ftr" sz="quarter" idx="11"/>
          </p:nvPr>
        </p:nvSpPr>
        <p:spPr/>
        <p:txBody>
          <a:bodyPr/>
          <a:lstStyle/>
          <a:p>
            <a:pPr>
              <a:defRPr/>
            </a:pPr>
            <a:r>
              <a:rPr lang="en-US" altLang="ja-JP" dirty="0" smtClean="0"/>
              <a:t>1-4</a:t>
            </a:r>
            <a:r>
              <a:rPr lang="ja-JP" altLang="en-US" dirty="0" smtClean="0"/>
              <a:t>　自治体全体の課題及び</a:t>
            </a:r>
            <a:r>
              <a:rPr lang="en-US" altLang="ja-JP" dirty="0" smtClean="0"/>
              <a:t>ICT</a:t>
            </a:r>
            <a:r>
              <a:rPr lang="ja-JP" altLang="en-US" dirty="0" smtClean="0"/>
              <a:t>システムの課題認識</a:t>
            </a:r>
            <a:endParaRPr lang="en-US" altLang="ja-JP"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正方形/長方形 20"/>
          <p:cNvSpPr/>
          <p:nvPr/>
        </p:nvSpPr>
        <p:spPr bwMode="auto">
          <a:xfrm>
            <a:off x="975669" y="1866032"/>
            <a:ext cx="8568952" cy="3850332"/>
          </a:xfrm>
          <a:prstGeom prst="rect">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sng" strike="noStrike" cap="none" normalizeH="0" baseline="0" dirty="0" smtClean="0">
                <a:ln>
                  <a:noFill/>
                </a:ln>
                <a:solidFill>
                  <a:schemeClr val="tx1"/>
                </a:solidFill>
                <a:effectLst/>
                <a:latin typeface="HGPｺﾞｼｯｸM" pitchFamily="50" charset="-128"/>
                <a:ea typeface="HGPｺﾞｼｯｸM" pitchFamily="50" charset="-128"/>
              </a:rPr>
              <a:t>しっかりとした業務分析の必要性</a:t>
            </a:r>
            <a:endParaRPr kumimoji="0" lang="en-US" altLang="ja-JP" sz="1800" b="0" i="0" u="sng"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HGPｺﾞｼｯｸM" pitchFamily="50" charset="-128"/>
                <a:ea typeface="HGPｺﾞｼｯｸM" pitchFamily="50" charset="-128"/>
              </a:rPr>
              <a:t>　</a:t>
            </a:r>
            <a:r>
              <a:rPr kumimoji="0" lang="en-US" altLang="ja-JP" sz="1400" b="0" i="0" u="none" strike="noStrike" cap="none" normalizeH="0" baseline="0" dirty="0" smtClean="0">
                <a:ln>
                  <a:noFill/>
                </a:ln>
                <a:solidFill>
                  <a:schemeClr val="tx1"/>
                </a:solidFill>
                <a:effectLst/>
                <a:latin typeface="HGPｺﾞｼｯｸM" pitchFamily="50" charset="-128"/>
                <a:ea typeface="HGPｺﾞｼｯｸM" pitchFamily="50" charset="-128"/>
              </a:rPr>
              <a:t>ⅰ</a:t>
            </a:r>
            <a:r>
              <a:rPr kumimoji="0" lang="ja-JP" altLang="en-US" sz="1400" b="0" i="0" u="none" strike="noStrike" cap="none" normalizeH="0" baseline="0" dirty="0" err="1" smtClean="0">
                <a:ln>
                  <a:noFill/>
                </a:ln>
                <a:solidFill>
                  <a:schemeClr val="tx1"/>
                </a:solidFill>
                <a:effectLst/>
                <a:latin typeface="HGPｺﾞｼｯｸM" pitchFamily="50" charset="-128"/>
                <a:ea typeface="HGPｺﾞｼｯｸM" pitchFamily="50" charset="-128"/>
              </a:rPr>
              <a:t>．</a:t>
            </a:r>
            <a:r>
              <a:rPr kumimoji="0" lang="ja-JP" altLang="en-US" sz="1400" b="0" i="0" u="none" strike="noStrike" cap="none" normalizeH="0" baseline="0" dirty="0" smtClean="0">
                <a:ln>
                  <a:noFill/>
                </a:ln>
                <a:solidFill>
                  <a:schemeClr val="tx1"/>
                </a:solidFill>
                <a:effectLst/>
                <a:latin typeface="HGPｺﾞｼｯｸM" pitchFamily="50" charset="-128"/>
                <a:ea typeface="HGPｺﾞｼｯｸM" pitchFamily="50" charset="-128"/>
              </a:rPr>
              <a:t>システム構築に発生する課題</a:t>
            </a:r>
            <a:endParaRPr kumimoji="0" lang="en-US" altLang="ja-JP" sz="14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r>
              <a:rPr lang="ja-JP" altLang="en-US" sz="1400" dirty="0">
                <a:solidFill>
                  <a:schemeClr val="tx1"/>
                </a:solidFill>
                <a:latin typeface="HGPｺﾞｼｯｸM" pitchFamily="50" charset="-128"/>
                <a:ea typeface="HGPｺﾞｼｯｸM" pitchFamily="50" charset="-128"/>
              </a:rPr>
              <a:t>　</a:t>
            </a:r>
            <a:r>
              <a:rPr lang="ja-JP" altLang="en-US" sz="1400" dirty="0" smtClean="0">
                <a:solidFill>
                  <a:schemeClr val="tx1"/>
                </a:solidFill>
                <a:latin typeface="HGPｺﾞｼｯｸM" pitchFamily="50" charset="-128"/>
                <a:ea typeface="HGPｺﾞｼｯｸM" pitchFamily="50" charset="-128"/>
              </a:rPr>
              <a:t>　　・曖昧な定義、漏れ、事務手順の理解不足、ベンダの</a:t>
            </a:r>
            <a:r>
              <a:rPr lang="ja-JP" altLang="en-US" sz="1400" dirty="0">
                <a:solidFill>
                  <a:schemeClr val="tx1"/>
                </a:solidFill>
                <a:latin typeface="HGPｺﾞｼｯｸM" pitchFamily="50" charset="-128"/>
                <a:ea typeface="HGPｺﾞｼｯｸM" pitchFamily="50" charset="-128"/>
              </a:rPr>
              <a:t>理解</a:t>
            </a:r>
            <a:r>
              <a:rPr lang="ja-JP" altLang="en-US" sz="1400" dirty="0" smtClean="0">
                <a:solidFill>
                  <a:schemeClr val="tx1"/>
                </a:solidFill>
                <a:latin typeface="HGPｺﾞｼｯｸM" pitchFamily="50" charset="-128"/>
                <a:ea typeface="HGPｺﾞｼｯｸM" pitchFamily="50" charset="-128"/>
              </a:rPr>
              <a:t>不足</a:t>
            </a:r>
            <a:r>
              <a:rPr lang="ja-JP" altLang="en-US" sz="1400" dirty="0">
                <a:solidFill>
                  <a:schemeClr val="tx1"/>
                </a:solidFill>
                <a:latin typeface="HGPｺﾞｼｯｸM" pitchFamily="50" charset="-128"/>
                <a:ea typeface="HGPｺﾞｼｯｸM" pitchFamily="50" charset="-128"/>
              </a:rPr>
              <a:t>、</a:t>
            </a:r>
            <a:r>
              <a:rPr lang="ja-JP" altLang="en-US" sz="1400" dirty="0" smtClean="0">
                <a:solidFill>
                  <a:schemeClr val="tx1"/>
                </a:solidFill>
                <a:latin typeface="HGPｺﾞｼｯｸM" pitchFamily="50" charset="-128"/>
                <a:ea typeface="HGPｺﾞｼｯｸM" pitchFamily="50" charset="-128"/>
              </a:rPr>
              <a:t>システム化による効果・目的の認識不足</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400" dirty="0">
                <a:solidFill>
                  <a:schemeClr val="tx1"/>
                </a:solidFill>
                <a:latin typeface="HGPｺﾞｼｯｸM" pitchFamily="50" charset="-128"/>
                <a:ea typeface="HGPｺﾞｼｯｸM" pitchFamily="50" charset="-128"/>
              </a:rPr>
              <a:t>　</a:t>
            </a:r>
            <a:r>
              <a:rPr lang="en-US" altLang="ja-JP" sz="1400" dirty="0" smtClean="0">
                <a:solidFill>
                  <a:schemeClr val="tx1"/>
                </a:solidFill>
                <a:latin typeface="HGPｺﾞｼｯｸM" pitchFamily="50" charset="-128"/>
                <a:ea typeface="HGPｺﾞｼｯｸM" pitchFamily="50" charset="-128"/>
              </a:rPr>
              <a:t>ⅱ</a:t>
            </a:r>
            <a:r>
              <a:rPr lang="ja-JP" altLang="en-US" sz="1400" dirty="0" err="1" smtClean="0">
                <a:solidFill>
                  <a:schemeClr val="tx1"/>
                </a:solidFill>
                <a:latin typeface="HGPｺﾞｼｯｸM" pitchFamily="50" charset="-128"/>
                <a:ea typeface="HGPｺﾞｼｯｸM" pitchFamily="50" charset="-128"/>
              </a:rPr>
              <a:t>．</a:t>
            </a:r>
            <a:r>
              <a:rPr lang="ja-JP" altLang="en-US" sz="1400" dirty="0" smtClean="0">
                <a:solidFill>
                  <a:schemeClr val="tx1"/>
                </a:solidFill>
                <a:latin typeface="HGPｺﾞｼｯｸM" pitchFamily="50" charset="-128"/>
                <a:ea typeface="HGPｺﾞｼｯｸM" pitchFamily="50" charset="-128"/>
              </a:rPr>
              <a:t>これらの課題は何故発生するのか</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400" dirty="0">
                <a:solidFill>
                  <a:schemeClr val="tx1"/>
                </a:solidFill>
                <a:latin typeface="HGPｺﾞｼｯｸM" pitchFamily="50" charset="-128"/>
                <a:ea typeface="HGPｺﾞｼｯｸM" pitchFamily="50" charset="-128"/>
              </a:rPr>
              <a:t>　</a:t>
            </a:r>
            <a:r>
              <a:rPr lang="ja-JP" altLang="en-US" sz="1400" dirty="0" smtClean="0">
                <a:solidFill>
                  <a:schemeClr val="tx1"/>
                </a:solidFill>
                <a:latin typeface="HGPｺﾞｼｯｸM" pitchFamily="50" charset="-128"/>
                <a:ea typeface="HGPｺﾞｼｯｸM" pitchFamily="50" charset="-128"/>
              </a:rPr>
              <a:t>　　　　　　　　　　　　　　　　・業務分析や業務改善が曖昧　　　　　</a:t>
            </a:r>
            <a:r>
              <a:rPr lang="ja-JP" altLang="en-US" sz="1400" dirty="0" smtClean="0">
                <a:solidFill>
                  <a:srgbClr val="FF0000"/>
                </a:solidFill>
                <a:latin typeface="HGPｺﾞｼｯｸM" pitchFamily="50" charset="-128"/>
                <a:ea typeface="HGPｺﾞｼｯｸM" pitchFamily="50" charset="-128"/>
              </a:rPr>
              <a:t>体系づけられた業務分析</a:t>
            </a:r>
            <a:r>
              <a:rPr lang="ja-JP" altLang="en-US" sz="1400" dirty="0" smtClean="0">
                <a:solidFill>
                  <a:schemeClr val="tx1"/>
                </a:solidFill>
                <a:latin typeface="HGPｺﾞｼｯｸM" pitchFamily="50" charset="-128"/>
                <a:ea typeface="HGPｺﾞｼｯｸM" pitchFamily="50" charset="-128"/>
              </a:rPr>
              <a:t>が必要</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400" dirty="0">
                <a:solidFill>
                  <a:schemeClr val="tx1"/>
                </a:solidFill>
                <a:latin typeface="HGPｺﾞｼｯｸM" pitchFamily="50" charset="-128"/>
                <a:ea typeface="HGPｺﾞｼｯｸM" pitchFamily="50" charset="-128"/>
              </a:rPr>
              <a:t>　</a:t>
            </a:r>
            <a:r>
              <a:rPr lang="ja-JP" altLang="en-US" sz="1400" dirty="0" smtClean="0">
                <a:solidFill>
                  <a:schemeClr val="tx1"/>
                </a:solidFill>
                <a:latin typeface="HGPｺﾞｼｯｸM" pitchFamily="50" charset="-128"/>
                <a:ea typeface="HGPｺﾞｼｯｸM" pitchFamily="50" charset="-128"/>
              </a:rPr>
              <a:t>　　　　　　　　　　　　　　　　・システム化の必要性が曖昧　　　　　 </a:t>
            </a:r>
            <a:r>
              <a:rPr lang="ja-JP" altLang="en-US" sz="1400" dirty="0" smtClean="0">
                <a:solidFill>
                  <a:srgbClr val="FF0000"/>
                </a:solidFill>
                <a:latin typeface="HGPｺﾞｼｯｸM" pitchFamily="50" charset="-128"/>
                <a:ea typeface="HGPｺﾞｼｯｸM" pitchFamily="50" charset="-128"/>
              </a:rPr>
              <a:t>目的</a:t>
            </a:r>
            <a:r>
              <a:rPr lang="ja-JP" altLang="en-US" sz="1400" dirty="0" smtClean="0">
                <a:solidFill>
                  <a:schemeClr val="tx1"/>
                </a:solidFill>
                <a:latin typeface="HGPｺﾞｼｯｸM" pitchFamily="50" charset="-128"/>
                <a:ea typeface="HGPｺﾞｼｯｸM" pitchFamily="50" charset="-128"/>
              </a:rPr>
              <a:t>の整理、</a:t>
            </a:r>
            <a:r>
              <a:rPr lang="ja-JP" altLang="en-US" sz="1400" dirty="0" smtClean="0">
                <a:solidFill>
                  <a:srgbClr val="FF0000"/>
                </a:solidFill>
                <a:latin typeface="HGPｺﾞｼｯｸM" pitchFamily="50" charset="-128"/>
                <a:ea typeface="HGPｺﾞｼｯｸM" pitchFamily="50" charset="-128"/>
              </a:rPr>
              <a:t>事前検討</a:t>
            </a:r>
            <a:r>
              <a:rPr lang="ja-JP" altLang="en-US" sz="1400" dirty="0" smtClean="0">
                <a:solidFill>
                  <a:schemeClr val="tx1"/>
                </a:solidFill>
                <a:latin typeface="HGPｺﾞｼｯｸM" pitchFamily="50" charset="-128"/>
                <a:ea typeface="HGPｺﾞｼｯｸM" pitchFamily="50" charset="-128"/>
              </a:rPr>
              <a:t>の不足</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400" dirty="0">
                <a:solidFill>
                  <a:schemeClr val="tx1"/>
                </a:solidFill>
                <a:latin typeface="HGPｺﾞｼｯｸM" pitchFamily="50" charset="-128"/>
                <a:ea typeface="HGPｺﾞｼｯｸM" pitchFamily="50" charset="-128"/>
              </a:rPr>
              <a:t>　</a:t>
            </a:r>
            <a:r>
              <a:rPr lang="ja-JP" altLang="en-US" sz="1400" dirty="0" smtClean="0">
                <a:solidFill>
                  <a:schemeClr val="tx1"/>
                </a:solidFill>
                <a:latin typeface="HGPｺﾞｼｯｸM" pitchFamily="50" charset="-128"/>
                <a:ea typeface="HGPｺﾞｼｯｸM" pitchFamily="50" charset="-128"/>
              </a:rPr>
              <a:t>　　　　　　　　　　　　　　　　・「要求」と「要件」の不理解・混在　　　要求：主観的な思いを含むもの</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400" dirty="0">
                <a:solidFill>
                  <a:schemeClr val="tx1"/>
                </a:solidFill>
                <a:latin typeface="HGPｺﾞｼｯｸM" pitchFamily="50" charset="-128"/>
                <a:ea typeface="HGPｺﾞｼｯｸM" pitchFamily="50" charset="-128"/>
              </a:rPr>
              <a:t>　</a:t>
            </a:r>
            <a:r>
              <a:rPr lang="ja-JP" altLang="en-US" sz="1400" dirty="0" smtClean="0">
                <a:solidFill>
                  <a:schemeClr val="tx1"/>
                </a:solidFill>
                <a:latin typeface="HGPｺﾞｼｯｸM" pitchFamily="50" charset="-128"/>
                <a:ea typeface="HGPｺﾞｼｯｸM" pitchFamily="50" charset="-128"/>
              </a:rPr>
              <a:t>　　　　　　　　　　　　　　　　　　　　　　　　　　　　　　　　　　　　　　　　要件：客観的な分析に基づくもの</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400" dirty="0">
                <a:solidFill>
                  <a:schemeClr val="tx1"/>
                </a:solidFill>
                <a:latin typeface="HGPｺﾞｼｯｸM" pitchFamily="50" charset="-128"/>
                <a:ea typeface="HGPｺﾞｼｯｸM" pitchFamily="50" charset="-128"/>
              </a:rPr>
              <a:t>　</a:t>
            </a:r>
            <a:r>
              <a:rPr lang="ja-JP" altLang="en-US" sz="1400" dirty="0" smtClean="0">
                <a:solidFill>
                  <a:schemeClr val="tx1"/>
                </a:solidFill>
                <a:latin typeface="HGPｺﾞｼｯｸM" pitchFamily="50" charset="-128"/>
                <a:ea typeface="HGPｺﾞｼｯｸM" pitchFamily="50" charset="-128"/>
              </a:rPr>
              <a:t>　　　　　　　　　　　　　　　　・「目標」「目的」が曖昧　　　　　　　　　 到達点（達成目標）の明確化</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endParaRPr lang="en-US" altLang="ja-JP" sz="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chemeClr val="tx1"/>
                </a:solidFill>
                <a:latin typeface="HGPｺﾞｼｯｸM" pitchFamily="50" charset="-128"/>
                <a:ea typeface="HGPｺﾞｼｯｸM" pitchFamily="50" charset="-128"/>
              </a:rPr>
              <a:t>＜業務分析に欠かせない視点＞</a:t>
            </a:r>
            <a:endParaRPr lang="en-US" altLang="ja-JP"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400" dirty="0">
                <a:solidFill>
                  <a:schemeClr val="tx1"/>
                </a:solidFill>
                <a:latin typeface="HGPｺﾞｼｯｸM" pitchFamily="50" charset="-128"/>
                <a:ea typeface="HGPｺﾞｼｯｸM" pitchFamily="50" charset="-128"/>
              </a:rPr>
              <a:t>　　</a:t>
            </a:r>
            <a:r>
              <a:rPr lang="ja-JP" altLang="en-US" sz="1400" dirty="0" smtClean="0">
                <a:solidFill>
                  <a:schemeClr val="tx1"/>
                </a:solidFill>
                <a:latin typeface="HGPｺﾞｼｯｸM" pitchFamily="50" charset="-128"/>
                <a:ea typeface="HGPｺﾞｼｯｸM" pitchFamily="50" charset="-128"/>
              </a:rPr>
              <a:t>■</a:t>
            </a:r>
            <a:r>
              <a:rPr lang="ja-JP" altLang="en-US" sz="1400" dirty="0" smtClean="0">
                <a:solidFill>
                  <a:srgbClr val="FF0000"/>
                </a:solidFill>
                <a:latin typeface="HGPｺﾞｼｯｸM" pitchFamily="50" charset="-128"/>
                <a:ea typeface="HGPｺﾞｼｯｸM" pitchFamily="50" charset="-128"/>
              </a:rPr>
              <a:t>業務は総合的コラボレーション</a:t>
            </a:r>
            <a:r>
              <a:rPr lang="ja-JP" altLang="en-US" sz="1400" dirty="0" smtClean="0">
                <a:solidFill>
                  <a:schemeClr val="tx1"/>
                </a:solidFill>
                <a:latin typeface="HGPｺﾞｼｯｸM" pitchFamily="50" charset="-128"/>
                <a:ea typeface="HGPｺﾞｼｯｸM" pitchFamily="50" charset="-128"/>
              </a:rPr>
              <a:t>で成り立つ</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400" dirty="0">
                <a:solidFill>
                  <a:schemeClr val="tx1"/>
                </a:solidFill>
                <a:latin typeface="HGPｺﾞｼｯｸM" pitchFamily="50" charset="-128"/>
                <a:ea typeface="HGPｺﾞｼｯｸM" pitchFamily="50" charset="-128"/>
              </a:rPr>
              <a:t>　</a:t>
            </a:r>
            <a:r>
              <a:rPr lang="ja-JP" altLang="en-US" sz="1400" dirty="0" smtClean="0">
                <a:solidFill>
                  <a:schemeClr val="tx1"/>
                </a:solidFill>
                <a:latin typeface="HGPｺﾞｼｯｸM" pitchFamily="50" charset="-128"/>
                <a:ea typeface="HGPｺﾞｼｯｸM" pitchFamily="50" charset="-128"/>
              </a:rPr>
              <a:t>　　・業務は、人（職員）、組織、装置・設備、</a:t>
            </a:r>
            <a:r>
              <a:rPr lang="en-US" altLang="ja-JP" sz="1400" dirty="0" smtClean="0">
                <a:solidFill>
                  <a:schemeClr val="tx1"/>
                </a:solidFill>
                <a:latin typeface="HGPｺﾞｼｯｸM" pitchFamily="50" charset="-128"/>
                <a:ea typeface="HGPｺﾞｼｯｸM" pitchFamily="50" charset="-128"/>
              </a:rPr>
              <a:t>ICT</a:t>
            </a:r>
            <a:r>
              <a:rPr lang="ja-JP" altLang="en-US" sz="1400" dirty="0" smtClean="0">
                <a:solidFill>
                  <a:schemeClr val="tx1"/>
                </a:solidFill>
                <a:latin typeface="HGPｺﾞｼｯｸM" pitchFamily="50" charset="-128"/>
                <a:ea typeface="HGPｺﾞｼｯｸM" pitchFamily="50" charset="-128"/>
              </a:rPr>
              <a:t>システム、パートナー（連携者）等のコラボレーションで成り立つ。</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400" dirty="0">
                <a:solidFill>
                  <a:schemeClr val="tx1"/>
                </a:solidFill>
                <a:latin typeface="HGPｺﾞｼｯｸM" pitchFamily="50" charset="-128"/>
                <a:ea typeface="HGPｺﾞｼｯｸM" pitchFamily="50" charset="-128"/>
              </a:rPr>
              <a:t>　　</a:t>
            </a:r>
            <a:r>
              <a:rPr lang="ja-JP" altLang="en-US" sz="1400" dirty="0" smtClean="0">
                <a:solidFill>
                  <a:schemeClr val="tx1"/>
                </a:solidFill>
                <a:latin typeface="HGPｺﾞｼｯｸM" pitchFamily="50" charset="-128"/>
                <a:ea typeface="HGPｺﾞｼｯｸM" pitchFamily="50" charset="-128"/>
              </a:rPr>
              <a:t>■</a:t>
            </a:r>
            <a:r>
              <a:rPr lang="ja-JP" altLang="en-US" sz="1400" dirty="0" smtClean="0">
                <a:solidFill>
                  <a:srgbClr val="FF0000"/>
                </a:solidFill>
                <a:latin typeface="HGPｺﾞｼｯｸM" pitchFamily="50" charset="-128"/>
                <a:ea typeface="HGPｺﾞｼｯｸM" pitchFamily="50" charset="-128"/>
              </a:rPr>
              <a:t>業務分析を欠いたシステムは負の遺産</a:t>
            </a:r>
            <a:r>
              <a:rPr lang="ja-JP" altLang="en-US" sz="1400" dirty="0" smtClean="0">
                <a:solidFill>
                  <a:schemeClr val="tx1"/>
                </a:solidFill>
                <a:latin typeface="HGPｺﾞｼｯｸM" pitchFamily="50" charset="-128"/>
                <a:ea typeface="HGPｺﾞｼｯｸM" pitchFamily="50" charset="-128"/>
              </a:rPr>
              <a:t>となる</a:t>
            </a:r>
            <a:endParaRPr lang="en-US" altLang="ja-JP" sz="14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tab pos="4486275" algn="l"/>
              </a:tabLst>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　　・人の作業を単に電子化しただけのシステム</a:t>
            </a:r>
            <a:r>
              <a:rPr lang="en-US" altLang="ja-JP" sz="1200" dirty="0" smtClean="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画面数や帳票数が多く複雑である　等</a:t>
            </a:r>
            <a:endParaRPr lang="en-US" altLang="ja-JP" sz="1200" dirty="0" smtClean="0">
              <a:solidFill>
                <a:schemeClr val="tx1"/>
              </a:solidFill>
              <a:latin typeface="HGPｺﾞｼｯｸM" pitchFamily="50" charset="-128"/>
              <a:ea typeface="HGPｺﾞｼｯｸM" pitchFamily="50" charset="-128"/>
            </a:endParaRPr>
          </a:p>
          <a:p>
            <a:pPr>
              <a:tabLst>
                <a:tab pos="4486275" algn="l"/>
              </a:tabLst>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　　</a:t>
            </a:r>
            <a:r>
              <a:rPr lang="ja-JP" altLang="en-US" sz="1200" dirty="0">
                <a:solidFill>
                  <a:schemeClr val="tx1"/>
                </a:solidFill>
                <a:latin typeface="HGPｺﾞｼｯｸM" pitchFamily="50" charset="-128"/>
                <a:ea typeface="HGPｺﾞｼｯｸM" pitchFamily="50" charset="-128"/>
              </a:rPr>
              <a:t>・既存のシステムをそのまま継承</a:t>
            </a:r>
            <a:r>
              <a:rPr lang="ja-JP" altLang="en-US" sz="1200" dirty="0" smtClean="0">
                <a:solidFill>
                  <a:schemeClr val="tx1"/>
                </a:solidFill>
                <a:latin typeface="HGPｺﾞｼｯｸM" pitchFamily="50" charset="-128"/>
                <a:ea typeface="HGPｺﾞｼｯｸM" pitchFamily="50" charset="-128"/>
              </a:rPr>
              <a:t>しただけ</a:t>
            </a:r>
            <a:r>
              <a:rPr lang="ja-JP" altLang="en-US" sz="1200" dirty="0">
                <a:solidFill>
                  <a:schemeClr val="tx1"/>
                </a:solidFill>
                <a:latin typeface="HGPｺﾞｼｯｸM" pitchFamily="50" charset="-128"/>
                <a:ea typeface="HGPｺﾞｼｯｸM" pitchFamily="50" charset="-128"/>
              </a:rPr>
              <a:t>の</a:t>
            </a:r>
            <a:r>
              <a:rPr lang="ja-JP" altLang="en-US" sz="1200" dirty="0" smtClean="0">
                <a:solidFill>
                  <a:schemeClr val="tx1"/>
                </a:solidFill>
                <a:latin typeface="HGPｺﾞｼｯｸM" pitchFamily="50" charset="-128"/>
                <a:ea typeface="HGPｺﾞｼｯｸM" pitchFamily="50" charset="-128"/>
              </a:rPr>
              <a:t>システム</a:t>
            </a:r>
            <a:r>
              <a:rPr lang="en-US" altLang="ja-JP" sz="1200" dirty="0" smtClean="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システム</a:t>
            </a:r>
            <a:r>
              <a:rPr lang="ja-JP" altLang="en-US" sz="1200" dirty="0">
                <a:solidFill>
                  <a:schemeClr val="tx1"/>
                </a:solidFill>
                <a:latin typeface="HGPｺﾞｼｯｸM" pitchFamily="50" charset="-128"/>
                <a:ea typeface="HGPｺﾞｼｯｸM" pitchFamily="50" charset="-128"/>
              </a:rPr>
              <a:t>の役割・範囲が固定的に</a:t>
            </a:r>
            <a:r>
              <a:rPr lang="ja-JP" altLang="en-US" sz="1200" dirty="0" smtClean="0">
                <a:solidFill>
                  <a:schemeClr val="tx1"/>
                </a:solidFill>
                <a:latin typeface="HGPｺﾞｼｯｸM" pitchFamily="50" charset="-128"/>
                <a:ea typeface="HGPｺﾞｼｯｸM" pitchFamily="50" charset="-128"/>
              </a:rPr>
              <a:t>なる</a:t>
            </a:r>
            <a:endParaRPr lang="en-US" altLang="ja-JP" sz="1200" dirty="0" smtClean="0">
              <a:solidFill>
                <a:schemeClr val="tx1"/>
              </a:solidFill>
              <a:latin typeface="HGPｺﾞｼｯｸM" pitchFamily="50" charset="-128"/>
              <a:ea typeface="HGPｺﾞｼｯｸM" pitchFamily="50" charset="-128"/>
            </a:endParaRPr>
          </a:p>
          <a:p>
            <a:pPr>
              <a:tabLst>
                <a:tab pos="4486275" algn="l"/>
              </a:tabLst>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　　</a:t>
            </a:r>
            <a:r>
              <a:rPr lang="ja-JP" altLang="en-US" sz="1200" dirty="0">
                <a:solidFill>
                  <a:schemeClr val="tx1"/>
                </a:solidFill>
                <a:latin typeface="HGPｺﾞｼｯｸM" pitchFamily="50" charset="-128"/>
                <a:ea typeface="HGPｺﾞｼｯｸM" pitchFamily="50" charset="-128"/>
              </a:rPr>
              <a:t>・全体効率化に寄与しない</a:t>
            </a:r>
            <a:r>
              <a:rPr lang="ja-JP" altLang="en-US" sz="1200" dirty="0" smtClean="0">
                <a:solidFill>
                  <a:schemeClr val="tx1"/>
                </a:solidFill>
                <a:latin typeface="HGPｺﾞｼｯｸM" pitchFamily="50" charset="-128"/>
                <a:ea typeface="HGPｺﾞｼｯｸM" pitchFamily="50" charset="-128"/>
              </a:rPr>
              <a:t>システム</a:t>
            </a:r>
            <a:r>
              <a:rPr lang="en-US" altLang="ja-JP" sz="1200" dirty="0" smtClean="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一部</a:t>
            </a:r>
            <a:r>
              <a:rPr lang="ja-JP" altLang="en-US" sz="1200" dirty="0">
                <a:solidFill>
                  <a:schemeClr val="tx1"/>
                </a:solidFill>
                <a:latin typeface="HGPｺﾞｼｯｸM" pitchFamily="50" charset="-128"/>
                <a:ea typeface="HGPｺﾞｼｯｸM" pitchFamily="50" charset="-128"/>
              </a:rPr>
              <a:t>のユーザーの要求で作られたシステム</a:t>
            </a:r>
            <a:r>
              <a:rPr lang="ja-JP" altLang="en-US" sz="1200" dirty="0" smtClean="0">
                <a:solidFill>
                  <a:schemeClr val="tx1"/>
                </a:solidFill>
                <a:latin typeface="HGPｺﾞｼｯｸM" pitchFamily="50" charset="-128"/>
                <a:ea typeface="HGPｺﾞｼｯｸM" pitchFamily="50" charset="-128"/>
              </a:rPr>
              <a:t>　　</a:t>
            </a:r>
            <a:endParaRPr lang="en-US" altLang="ja-JP" sz="1200"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tab pos="4486275" algn="l"/>
              </a:tabLst>
            </a:pPr>
            <a:r>
              <a:rPr lang="ja-JP" altLang="en-US" sz="1200" dirty="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　　・業務の変化に対応できないシステム</a:t>
            </a:r>
            <a:r>
              <a:rPr lang="en-US" altLang="ja-JP" sz="1200" dirty="0" smtClean="0">
                <a:solidFill>
                  <a:schemeClr val="tx1"/>
                </a:solidFill>
                <a:latin typeface="HGPｺﾞｼｯｸM" pitchFamily="50" charset="-128"/>
                <a:ea typeface="HGPｺﾞｼｯｸM" pitchFamily="50" charset="-128"/>
              </a:rPr>
              <a:t>	</a:t>
            </a:r>
            <a:r>
              <a:rPr lang="ja-JP" altLang="en-US" sz="1200" dirty="0" smtClean="0">
                <a:solidFill>
                  <a:schemeClr val="tx1"/>
                </a:solidFill>
                <a:latin typeface="HGPｺﾞｼｯｸM" pitchFamily="50" charset="-128"/>
                <a:ea typeface="HGPｺﾞｼｯｸM" pitchFamily="50" charset="-128"/>
              </a:rPr>
              <a:t>どこをどう変えればよいのか、がわからない</a:t>
            </a:r>
            <a:endParaRPr lang="en-US" altLang="ja-JP" sz="1200" dirty="0" smtClean="0">
              <a:solidFill>
                <a:schemeClr val="tx1"/>
              </a:solidFill>
              <a:latin typeface="HGPｺﾞｼｯｸM" pitchFamily="50" charset="-128"/>
              <a:ea typeface="HGPｺﾞｼｯｸM" pitchFamily="50" charset="-128"/>
            </a:endParaRPr>
          </a:p>
        </p:txBody>
      </p:sp>
      <p:sp>
        <p:nvSpPr>
          <p:cNvPr id="22" name="テキスト ボックス 21"/>
          <p:cNvSpPr txBox="1"/>
          <p:nvPr/>
        </p:nvSpPr>
        <p:spPr>
          <a:xfrm>
            <a:off x="638175" y="1377954"/>
            <a:ext cx="8555038" cy="461665"/>
          </a:xfrm>
          <a:prstGeom prst="rect">
            <a:avLst/>
          </a:prstGeom>
          <a:noFill/>
        </p:spPr>
        <p:txBody>
          <a:bodyPr>
            <a:spAutoFit/>
          </a:bodyPr>
          <a:lstStyle/>
          <a:p>
            <a:pPr>
              <a:defRPr/>
            </a:pPr>
            <a:r>
              <a:rPr kumimoji="1" lang="ja-JP" altLang="en-US" sz="2400" dirty="0" smtClean="0">
                <a:latin typeface="HGPｺﾞｼｯｸM" pitchFamily="50" charset="-128"/>
                <a:ea typeface="HGPｺﾞｼｯｸM" pitchFamily="50" charset="-128"/>
              </a:rPr>
              <a:t>（１）業務の効率化　～方策～</a:t>
            </a:r>
            <a:endParaRPr kumimoji="1" lang="en-US" altLang="ja-JP" sz="2400" dirty="0" smtClean="0">
              <a:latin typeface="HGPｺﾞｼｯｸM" pitchFamily="50" charset="-128"/>
              <a:ea typeface="HGPｺﾞｼｯｸM" pitchFamily="50" charset="-128"/>
            </a:endParaRPr>
          </a:p>
        </p:txBody>
      </p:sp>
      <p:sp>
        <p:nvSpPr>
          <p:cNvPr id="23" name="右矢印 22"/>
          <p:cNvSpPr/>
          <p:nvPr/>
        </p:nvSpPr>
        <p:spPr bwMode="auto">
          <a:xfrm>
            <a:off x="1208585" y="5805264"/>
            <a:ext cx="432049" cy="288032"/>
          </a:xfrm>
          <a:prstGeom prst="right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4" name="右矢印 23"/>
          <p:cNvSpPr/>
          <p:nvPr/>
        </p:nvSpPr>
        <p:spPr bwMode="auto">
          <a:xfrm>
            <a:off x="5673080" y="2852936"/>
            <a:ext cx="144016" cy="196726"/>
          </a:xfrm>
          <a:prstGeom prst="rightArrow">
            <a:avLst/>
          </a:prstGeom>
          <a:solidFill>
            <a:srgbClr val="00B05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5" name="右矢印 24"/>
          <p:cNvSpPr/>
          <p:nvPr/>
        </p:nvSpPr>
        <p:spPr bwMode="auto">
          <a:xfrm>
            <a:off x="5672559" y="3068960"/>
            <a:ext cx="144016" cy="196726"/>
          </a:xfrm>
          <a:prstGeom prst="rightArrow">
            <a:avLst/>
          </a:prstGeom>
          <a:solidFill>
            <a:srgbClr val="00B05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6" name="右矢印 25"/>
          <p:cNvSpPr/>
          <p:nvPr/>
        </p:nvSpPr>
        <p:spPr bwMode="auto">
          <a:xfrm>
            <a:off x="5672559" y="3289362"/>
            <a:ext cx="144016" cy="196726"/>
          </a:xfrm>
          <a:prstGeom prst="rightArrow">
            <a:avLst/>
          </a:prstGeom>
          <a:solidFill>
            <a:srgbClr val="00B05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1"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7" name="右矢印 26"/>
          <p:cNvSpPr/>
          <p:nvPr/>
        </p:nvSpPr>
        <p:spPr bwMode="auto">
          <a:xfrm>
            <a:off x="5672559" y="3688457"/>
            <a:ext cx="144016" cy="196726"/>
          </a:xfrm>
          <a:prstGeom prst="rightArrow">
            <a:avLst/>
          </a:prstGeom>
          <a:solidFill>
            <a:srgbClr val="00B050"/>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1"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8" name="テキスト ボックス 27"/>
          <p:cNvSpPr txBox="1"/>
          <p:nvPr/>
        </p:nvSpPr>
        <p:spPr>
          <a:xfrm>
            <a:off x="1640632" y="5754468"/>
            <a:ext cx="7848872" cy="461665"/>
          </a:xfrm>
          <a:prstGeom prst="rect">
            <a:avLst/>
          </a:prstGeom>
          <a:noFill/>
        </p:spPr>
        <p:txBody>
          <a:bodyPr wrap="square" rtlCol="0">
            <a:spAutoFit/>
          </a:bodyPr>
          <a:lstStyle/>
          <a:p>
            <a:r>
              <a:rPr kumimoji="1" lang="ja-JP" altLang="en-US" sz="1200" dirty="0" smtClean="0">
                <a:latin typeface="HGPｺﾞｼｯｸM" pitchFamily="50" charset="-128"/>
                <a:ea typeface="HGPｺﾞｼｯｸM" pitchFamily="50" charset="-128"/>
              </a:rPr>
              <a:t>実際には、必要性は理解しつつも「そこまで手が回らない」という状況が大半を占めている。</a:t>
            </a:r>
            <a:endParaRPr kumimoji="1" lang="en-US" altLang="ja-JP" sz="1200" dirty="0" smtClean="0">
              <a:latin typeface="HGPｺﾞｼｯｸM" pitchFamily="50" charset="-128"/>
              <a:ea typeface="HGPｺﾞｼｯｸM" pitchFamily="50" charset="-128"/>
            </a:endParaRPr>
          </a:p>
          <a:p>
            <a:r>
              <a:rPr kumimoji="1" lang="ja-JP" altLang="en-US" sz="1200" dirty="0" smtClean="0">
                <a:latin typeface="HGPｺﾞｼｯｸM" pitchFamily="50" charset="-128"/>
                <a:ea typeface="HGPｺﾞｼｯｸM" pitchFamily="50" charset="-128"/>
              </a:rPr>
              <a:t>通常業務で手が回らないと言う</a:t>
            </a:r>
            <a:r>
              <a:rPr kumimoji="1" lang="ja-JP" altLang="en-US" sz="1200" dirty="0">
                <a:latin typeface="HGPｺﾞｼｯｸM" pitchFamily="50" charset="-128"/>
                <a:ea typeface="HGPｺﾞｼｯｸM" pitchFamily="50" charset="-128"/>
              </a:rPr>
              <a:t>の</a:t>
            </a:r>
            <a:r>
              <a:rPr kumimoji="1" lang="ja-JP" altLang="en-US" sz="1200" dirty="0" smtClean="0">
                <a:latin typeface="HGPｺﾞｼｯｸM" pitchFamily="50" charset="-128"/>
                <a:ea typeface="HGPｺﾞｼｯｸM" pitchFamily="50" charset="-128"/>
              </a:rPr>
              <a:t>が主な理由であり、業務の流れに係るドキュメント不足は深刻なレベルにある。</a:t>
            </a:r>
            <a:endParaRPr kumimoji="1" lang="ja-JP" altLang="en-US" sz="1000" dirty="0">
              <a:solidFill>
                <a:srgbClr val="FF0000"/>
              </a:solidFill>
              <a:latin typeface="HGPｺﾞｼｯｸM" pitchFamily="50" charset="-128"/>
              <a:ea typeface="HGPｺﾞｼｯｸM" pitchFamily="50" charset="-128"/>
            </a:endParaRPr>
          </a:p>
        </p:txBody>
      </p:sp>
      <p:sp>
        <p:nvSpPr>
          <p:cNvPr id="29" name="右矢印 28"/>
          <p:cNvSpPr/>
          <p:nvPr/>
        </p:nvSpPr>
        <p:spPr bwMode="auto">
          <a:xfrm>
            <a:off x="4872484" y="4909484"/>
            <a:ext cx="504056" cy="98363"/>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0" name="右矢印 29"/>
          <p:cNvSpPr/>
          <p:nvPr/>
        </p:nvSpPr>
        <p:spPr bwMode="auto">
          <a:xfrm>
            <a:off x="4872484" y="5106458"/>
            <a:ext cx="504056" cy="98363"/>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1" name="右矢印 30"/>
          <p:cNvSpPr/>
          <p:nvPr/>
        </p:nvSpPr>
        <p:spPr bwMode="auto">
          <a:xfrm>
            <a:off x="4880992" y="5286354"/>
            <a:ext cx="504056" cy="98363"/>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2" name="右矢印 31"/>
          <p:cNvSpPr/>
          <p:nvPr/>
        </p:nvSpPr>
        <p:spPr bwMode="auto">
          <a:xfrm>
            <a:off x="4880992" y="5476023"/>
            <a:ext cx="504056" cy="98363"/>
          </a:xfrm>
          <a:prstGeom prs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3" name="円形吹き出し 32"/>
          <p:cNvSpPr/>
          <p:nvPr/>
        </p:nvSpPr>
        <p:spPr>
          <a:xfrm>
            <a:off x="8409384" y="2708924"/>
            <a:ext cx="1296144" cy="1176263"/>
          </a:xfrm>
          <a:prstGeom prst="wedgeEllipseCallout">
            <a:avLst>
              <a:gd name="adj1" fmla="val -57833"/>
              <a:gd name="adj2" fmla="val 20929"/>
            </a:avLst>
          </a:prstGeom>
        </p:spPr>
        <p:style>
          <a:lnRef idx="1">
            <a:schemeClr val="accent1"/>
          </a:lnRef>
          <a:fillRef idx="2">
            <a:schemeClr val="accent1"/>
          </a:fillRef>
          <a:effectRef idx="1">
            <a:schemeClr val="accent1"/>
          </a:effectRef>
          <a:fontRef idx="minor">
            <a:schemeClr val="dk1"/>
          </a:fontRef>
        </p:style>
        <p:txBody>
          <a:bodyPr wrap="none" lIns="0" tIns="0" rIns="0" bIns="0" anchor="ctr" anchorCtr="0">
            <a:noAutofit/>
          </a:bodyPr>
          <a:lstStyle/>
          <a:p>
            <a:r>
              <a:rPr lang="ja-JP" altLang="en-US" sz="1200" dirty="0">
                <a:solidFill>
                  <a:srgbClr val="FF0000"/>
                </a:solidFill>
                <a:latin typeface="HGPｺﾞｼｯｸM" pitchFamily="50" charset="-128"/>
                <a:ea typeface="HGPｺﾞｼｯｸM" pitchFamily="50" charset="-128"/>
              </a:rPr>
              <a:t>要件</a:t>
            </a:r>
            <a:r>
              <a:rPr lang="ja-JP" altLang="en-US" sz="1200" dirty="0" smtClean="0">
                <a:solidFill>
                  <a:srgbClr val="FF0000"/>
                </a:solidFill>
                <a:latin typeface="HGPｺﾞｼｯｸM" pitchFamily="50" charset="-128"/>
                <a:ea typeface="HGPｺﾞｼｯｸM" pitchFamily="50" charset="-128"/>
              </a:rPr>
              <a:t>は</a:t>
            </a:r>
            <a:r>
              <a:rPr lang="ja-JP" altLang="en-US" sz="1200" dirty="0">
                <a:solidFill>
                  <a:srgbClr val="FF0000"/>
                </a:solidFill>
                <a:latin typeface="HGPｺﾞｼｯｸM" pitchFamily="50" charset="-128"/>
                <a:ea typeface="HGPｺﾞｼｯｸM" pitchFamily="50" charset="-128"/>
              </a:rPr>
              <a:t>、業務</a:t>
            </a:r>
            <a:r>
              <a:rPr lang="ja-JP" altLang="en-US" sz="1200" dirty="0" smtClean="0">
                <a:solidFill>
                  <a:srgbClr val="FF0000"/>
                </a:solidFill>
                <a:latin typeface="HGPｺﾞｼｯｸM" pitchFamily="50" charset="-128"/>
                <a:ea typeface="HGPｺﾞｼｯｸM" pitchFamily="50" charset="-128"/>
              </a:rPr>
              <a:t>を</a:t>
            </a:r>
            <a:endParaRPr lang="en-US" altLang="ja-JP" sz="1200" dirty="0" smtClean="0">
              <a:solidFill>
                <a:srgbClr val="FF0000"/>
              </a:solidFill>
              <a:latin typeface="HGPｺﾞｼｯｸM" pitchFamily="50" charset="-128"/>
              <a:ea typeface="HGPｺﾞｼｯｸM" pitchFamily="50" charset="-128"/>
            </a:endParaRPr>
          </a:p>
          <a:p>
            <a:r>
              <a:rPr lang="ja-JP" altLang="en-US" sz="1200" dirty="0" smtClean="0">
                <a:solidFill>
                  <a:srgbClr val="FF0000"/>
                </a:solidFill>
                <a:latin typeface="HGPｺﾞｼｯｸM" pitchFamily="50" charset="-128"/>
                <a:ea typeface="HGPｺﾞｼｯｸM" pitchFamily="50" charset="-128"/>
              </a:rPr>
              <a:t>分析する</a:t>
            </a:r>
            <a:r>
              <a:rPr lang="ja-JP" altLang="en-US" sz="1200" dirty="0">
                <a:solidFill>
                  <a:srgbClr val="FF0000"/>
                </a:solidFill>
                <a:latin typeface="HGPｺﾞｼｯｸM" pitchFamily="50" charset="-128"/>
                <a:ea typeface="HGPｺﾞｼｯｸM" pitchFamily="50" charset="-128"/>
              </a:rPr>
              <a:t>こと</a:t>
            </a:r>
            <a:r>
              <a:rPr lang="ja-JP" altLang="en-US" sz="1200" dirty="0" smtClean="0">
                <a:solidFill>
                  <a:srgbClr val="FF0000"/>
                </a:solidFill>
                <a:latin typeface="HGPｺﾞｼｯｸM" pitchFamily="50" charset="-128"/>
                <a:ea typeface="HGPｺﾞｼｯｸM" pitchFamily="50" charset="-128"/>
              </a:rPr>
              <a:t>に</a:t>
            </a:r>
            <a:endParaRPr lang="en-US" altLang="ja-JP" sz="1200" dirty="0" smtClean="0">
              <a:solidFill>
                <a:srgbClr val="FF0000"/>
              </a:solidFill>
              <a:latin typeface="HGPｺﾞｼｯｸM" pitchFamily="50" charset="-128"/>
              <a:ea typeface="HGPｺﾞｼｯｸM" pitchFamily="50" charset="-128"/>
            </a:endParaRPr>
          </a:p>
          <a:p>
            <a:r>
              <a:rPr lang="ja-JP" altLang="en-US" sz="1200" dirty="0" smtClean="0">
                <a:solidFill>
                  <a:srgbClr val="FF0000"/>
                </a:solidFill>
                <a:latin typeface="HGPｺﾞｼｯｸM" pitchFamily="50" charset="-128"/>
                <a:ea typeface="HGPｺﾞｼｯｸM" pitchFamily="50" charset="-128"/>
              </a:rPr>
              <a:t>より</a:t>
            </a:r>
            <a:r>
              <a:rPr lang="ja-JP" altLang="en-US" sz="1200" dirty="0">
                <a:solidFill>
                  <a:srgbClr val="FF0000"/>
                </a:solidFill>
                <a:latin typeface="HGPｺﾞｼｯｸM" pitchFamily="50" charset="-128"/>
                <a:ea typeface="HGPｺﾞｼｯｸM" pitchFamily="50" charset="-128"/>
              </a:rPr>
              <a:t>論理的</a:t>
            </a:r>
            <a:r>
              <a:rPr lang="ja-JP" altLang="en-US" sz="1200" dirty="0" smtClean="0">
                <a:solidFill>
                  <a:srgbClr val="FF0000"/>
                </a:solidFill>
                <a:latin typeface="HGPｺﾞｼｯｸM" pitchFamily="50" charset="-128"/>
                <a:ea typeface="HGPｺﾞｼｯｸM" pitchFamily="50" charset="-128"/>
              </a:rPr>
              <a:t>に</a:t>
            </a:r>
            <a:r>
              <a:rPr lang="en-US" altLang="ja-JP" sz="1200" dirty="0" smtClean="0">
                <a:solidFill>
                  <a:srgbClr val="FF0000"/>
                </a:solidFill>
                <a:latin typeface="HGPｺﾞｼｯｸM" pitchFamily="50" charset="-128"/>
                <a:ea typeface="HGPｺﾞｼｯｸM" pitchFamily="50" charset="-128"/>
              </a:rPr>
              <a:t/>
            </a:r>
            <a:br>
              <a:rPr lang="en-US" altLang="ja-JP" sz="1200" dirty="0" smtClean="0">
                <a:solidFill>
                  <a:srgbClr val="FF0000"/>
                </a:solidFill>
                <a:latin typeface="HGPｺﾞｼｯｸM" pitchFamily="50" charset="-128"/>
                <a:ea typeface="HGPｺﾞｼｯｸM" pitchFamily="50" charset="-128"/>
              </a:rPr>
            </a:br>
            <a:r>
              <a:rPr lang="ja-JP" altLang="en-US" sz="1200" dirty="0" smtClean="0">
                <a:solidFill>
                  <a:srgbClr val="FF0000"/>
                </a:solidFill>
                <a:latin typeface="HGPｺﾞｼｯｸM" pitchFamily="50" charset="-128"/>
                <a:ea typeface="HGPｺﾞｼｯｸM" pitchFamily="50" charset="-128"/>
              </a:rPr>
              <a:t>導き出す</a:t>
            </a:r>
            <a:r>
              <a:rPr lang="ja-JP" altLang="en-US" sz="1200" dirty="0" smtClean="0">
                <a:latin typeface="HGPｺﾞｼｯｸM" pitchFamily="50" charset="-128"/>
                <a:ea typeface="HGPｺﾞｼｯｸM" pitchFamily="50" charset="-128"/>
              </a:rPr>
              <a:t>もの</a:t>
            </a:r>
            <a:endParaRPr lang="ja-JP" altLang="en-US" sz="1200" dirty="0">
              <a:latin typeface="HGPｺﾞｼｯｸM" pitchFamily="50" charset="-128"/>
              <a:ea typeface="HGPｺﾞｼｯｸM" pitchFamily="50" charset="-128"/>
            </a:endParaRPr>
          </a:p>
        </p:txBody>
      </p:sp>
      <p:sp>
        <p:nvSpPr>
          <p:cNvPr id="34" name="角丸四角形 33"/>
          <p:cNvSpPr/>
          <p:nvPr/>
        </p:nvSpPr>
        <p:spPr>
          <a:xfrm>
            <a:off x="1424608" y="2847607"/>
            <a:ext cx="1584176" cy="386395"/>
          </a:xfrm>
          <a:prstGeom prst="roundRect">
            <a:avLst/>
          </a:prstGeom>
          <a:solidFill>
            <a:schemeClr val="bg1"/>
          </a:solidFill>
        </p:spPr>
        <p:style>
          <a:lnRef idx="1">
            <a:schemeClr val="accent6"/>
          </a:lnRef>
          <a:fillRef idx="2">
            <a:schemeClr val="accent6"/>
          </a:fillRef>
          <a:effectRef idx="1">
            <a:schemeClr val="accent6"/>
          </a:effectRef>
          <a:fontRef idx="minor">
            <a:schemeClr val="dk1"/>
          </a:fontRef>
        </p:style>
        <p:txBody>
          <a:bodyPr wrap="none" lIns="0" tIns="0" rIns="0" bIns="0" anchor="ctr">
            <a:noAutofit/>
          </a:bodyPr>
          <a:lstStyle/>
          <a:p>
            <a:pPr algn="ctr"/>
            <a:r>
              <a:rPr lang="ja-JP" altLang="en-US" sz="1100" dirty="0">
                <a:latin typeface="HGPｺﾞｼｯｸM" pitchFamily="50" charset="-128"/>
                <a:ea typeface="HGPｺﾞｼｯｸM" pitchFamily="50" charset="-128"/>
              </a:rPr>
              <a:t>曖昧な定義、漏れ</a:t>
            </a:r>
            <a:r>
              <a:rPr lang="ja-JP" altLang="en-US" sz="1100" dirty="0" smtClean="0">
                <a:latin typeface="HGPｺﾞｼｯｸM" pitchFamily="50" charset="-128"/>
                <a:ea typeface="HGPｺﾞｼｯｸM" pitchFamily="50" charset="-128"/>
              </a:rPr>
              <a:t>、</a:t>
            </a:r>
            <a:r>
              <a:rPr lang="en-US" altLang="ja-JP" sz="1100" dirty="0" smtClean="0">
                <a:latin typeface="HGPｺﾞｼｯｸM" pitchFamily="50" charset="-128"/>
                <a:ea typeface="HGPｺﾞｼｯｸM" pitchFamily="50" charset="-128"/>
              </a:rPr>
              <a:t/>
            </a:r>
            <a:br>
              <a:rPr lang="en-US" altLang="ja-JP" sz="1100" dirty="0" smtClean="0">
                <a:latin typeface="HGPｺﾞｼｯｸM" pitchFamily="50" charset="-128"/>
                <a:ea typeface="HGPｺﾞｼｯｸM" pitchFamily="50" charset="-128"/>
              </a:rPr>
            </a:br>
            <a:r>
              <a:rPr lang="ja-JP" altLang="en-US" sz="1100" dirty="0" smtClean="0">
                <a:latin typeface="HGPｺﾞｼｯｸM" pitchFamily="50" charset="-128"/>
                <a:ea typeface="HGPｺﾞｼｯｸM" pitchFamily="50" charset="-128"/>
              </a:rPr>
              <a:t>事務</a:t>
            </a:r>
            <a:r>
              <a:rPr lang="ja-JP" altLang="en-US" sz="1100" dirty="0">
                <a:latin typeface="HGPｺﾞｼｯｸM" pitchFamily="50" charset="-128"/>
                <a:ea typeface="HGPｺﾞｼｯｸM" pitchFamily="50" charset="-128"/>
              </a:rPr>
              <a:t>手順の理解不足</a:t>
            </a:r>
          </a:p>
        </p:txBody>
      </p:sp>
      <p:sp>
        <p:nvSpPr>
          <p:cNvPr id="35" name="角丸四角形 34"/>
          <p:cNvSpPr/>
          <p:nvPr/>
        </p:nvSpPr>
        <p:spPr>
          <a:xfrm>
            <a:off x="1424608" y="3270126"/>
            <a:ext cx="1584176" cy="273968"/>
          </a:xfrm>
          <a:prstGeom prst="roundRect">
            <a:avLst/>
          </a:prstGeom>
          <a:solidFill>
            <a:schemeClr val="bg1"/>
          </a:solidFill>
        </p:spPr>
        <p:style>
          <a:lnRef idx="1">
            <a:schemeClr val="accent6"/>
          </a:lnRef>
          <a:fillRef idx="2">
            <a:schemeClr val="accent6"/>
          </a:fillRef>
          <a:effectRef idx="1">
            <a:schemeClr val="accent6"/>
          </a:effectRef>
          <a:fontRef idx="minor">
            <a:schemeClr val="dk1"/>
          </a:fontRef>
        </p:style>
        <p:txBody>
          <a:bodyPr wrap="none" lIns="0" tIns="0" rIns="0" bIns="0" anchor="ctr">
            <a:noAutofit/>
          </a:bodyPr>
          <a:lstStyle/>
          <a:p>
            <a:pPr algn="ctr"/>
            <a:r>
              <a:rPr lang="ja-JP" altLang="en-US" sz="1100" dirty="0" smtClean="0">
                <a:latin typeface="HGPｺﾞｼｯｸM" pitchFamily="50" charset="-128"/>
                <a:ea typeface="HGPｺﾞｼｯｸM" pitchFamily="50" charset="-128"/>
              </a:rPr>
              <a:t>ベンダの</a:t>
            </a:r>
            <a:r>
              <a:rPr lang="ja-JP" altLang="en-US" sz="1100" dirty="0">
                <a:latin typeface="HGPｺﾞｼｯｸM" pitchFamily="50" charset="-128"/>
                <a:ea typeface="HGPｺﾞｼｯｸM" pitchFamily="50" charset="-128"/>
              </a:rPr>
              <a:t>理解不足</a:t>
            </a:r>
          </a:p>
        </p:txBody>
      </p:sp>
      <p:sp>
        <p:nvSpPr>
          <p:cNvPr id="36" name="角丸四角形 35"/>
          <p:cNvSpPr/>
          <p:nvPr/>
        </p:nvSpPr>
        <p:spPr>
          <a:xfrm>
            <a:off x="1424608" y="3568030"/>
            <a:ext cx="1584176" cy="336203"/>
          </a:xfrm>
          <a:prstGeom prst="roundRect">
            <a:avLst/>
          </a:prstGeom>
          <a:solidFill>
            <a:schemeClr val="bg1"/>
          </a:solidFill>
        </p:spPr>
        <p:style>
          <a:lnRef idx="1">
            <a:schemeClr val="accent6"/>
          </a:lnRef>
          <a:fillRef idx="2">
            <a:schemeClr val="accent6"/>
          </a:fillRef>
          <a:effectRef idx="1">
            <a:schemeClr val="accent6"/>
          </a:effectRef>
          <a:fontRef idx="minor">
            <a:schemeClr val="dk1"/>
          </a:fontRef>
        </p:style>
        <p:txBody>
          <a:bodyPr wrap="none" lIns="0" tIns="0" rIns="0" bIns="0" anchor="ctr">
            <a:noAutofit/>
          </a:bodyPr>
          <a:lstStyle/>
          <a:p>
            <a:pPr algn="ctr"/>
            <a:r>
              <a:rPr lang="ja-JP" altLang="en-US" sz="1100" dirty="0" smtClean="0">
                <a:latin typeface="HGPｺﾞｼｯｸM" pitchFamily="50" charset="-128"/>
                <a:ea typeface="HGPｺﾞｼｯｸM" pitchFamily="50" charset="-128"/>
              </a:rPr>
              <a:t>システム化</a:t>
            </a:r>
            <a:r>
              <a:rPr lang="ja-JP" altLang="en-US" sz="1100" dirty="0">
                <a:latin typeface="HGPｺﾞｼｯｸM" pitchFamily="50" charset="-128"/>
                <a:ea typeface="HGPｺﾞｼｯｸM" pitchFamily="50" charset="-128"/>
              </a:rPr>
              <a:t>に</a:t>
            </a:r>
            <a:r>
              <a:rPr lang="ja-JP" altLang="en-US" sz="1100" dirty="0" smtClean="0">
                <a:latin typeface="HGPｺﾞｼｯｸM" pitchFamily="50" charset="-128"/>
                <a:ea typeface="HGPｺﾞｼｯｸM" pitchFamily="50" charset="-128"/>
              </a:rPr>
              <a:t>よる</a:t>
            </a:r>
            <a:r>
              <a:rPr lang="en-US" altLang="ja-JP" sz="1100" dirty="0" smtClean="0">
                <a:latin typeface="HGPｺﾞｼｯｸM" pitchFamily="50" charset="-128"/>
                <a:ea typeface="HGPｺﾞｼｯｸM" pitchFamily="50" charset="-128"/>
              </a:rPr>
              <a:t/>
            </a:r>
            <a:br>
              <a:rPr lang="en-US" altLang="ja-JP" sz="1100" dirty="0" smtClean="0">
                <a:latin typeface="HGPｺﾞｼｯｸM" pitchFamily="50" charset="-128"/>
                <a:ea typeface="HGPｺﾞｼｯｸM" pitchFamily="50" charset="-128"/>
              </a:rPr>
            </a:br>
            <a:r>
              <a:rPr lang="ja-JP" altLang="en-US" sz="1100" dirty="0" smtClean="0">
                <a:latin typeface="HGPｺﾞｼｯｸM" pitchFamily="50" charset="-128"/>
                <a:ea typeface="HGPｺﾞｼｯｸM" pitchFamily="50" charset="-128"/>
              </a:rPr>
              <a:t>効果</a:t>
            </a:r>
            <a:r>
              <a:rPr lang="ja-JP" altLang="en-US" sz="1100" dirty="0">
                <a:latin typeface="HGPｺﾞｼｯｸM" pitchFamily="50" charset="-128"/>
                <a:ea typeface="HGPｺﾞｼｯｸM" pitchFamily="50" charset="-128"/>
              </a:rPr>
              <a:t>・目的の認識不足</a:t>
            </a:r>
          </a:p>
        </p:txBody>
      </p:sp>
      <p:sp>
        <p:nvSpPr>
          <p:cNvPr id="37" name="テキスト ボックス 36"/>
          <p:cNvSpPr txBox="1"/>
          <p:nvPr/>
        </p:nvSpPr>
        <p:spPr>
          <a:xfrm>
            <a:off x="4959099" y="4738865"/>
            <a:ext cx="353943" cy="1052532"/>
          </a:xfrm>
          <a:prstGeom prst="rect">
            <a:avLst/>
          </a:prstGeom>
          <a:noFill/>
        </p:spPr>
        <p:txBody>
          <a:bodyPr vert="eaVert" wrap="none" rtlCol="0">
            <a:spAutoFit/>
          </a:bodyPr>
          <a:lstStyle/>
          <a:p>
            <a:r>
              <a:rPr kumimoji="1" lang="ja-JP" altLang="en-US" sz="1100" dirty="0">
                <a:latin typeface="HGPｺﾞｼｯｸM" pitchFamily="50" charset="-128"/>
                <a:ea typeface="HGPｺﾞｼｯｸM" pitchFamily="50" charset="-128"/>
              </a:rPr>
              <a:t>予想</a:t>
            </a:r>
            <a:r>
              <a:rPr kumimoji="1" lang="ja-JP" altLang="en-US" sz="1100" dirty="0" smtClean="0">
                <a:latin typeface="HGPｺﾞｼｯｸM" pitchFamily="50" charset="-128"/>
                <a:ea typeface="HGPｺﾞｼｯｸM" pitchFamily="50" charset="-128"/>
              </a:rPr>
              <a:t>される失敗</a:t>
            </a:r>
            <a:endParaRPr kumimoji="1" lang="ja-JP" altLang="en-US" sz="1100" dirty="0">
              <a:latin typeface="HGPｺﾞｼｯｸM" pitchFamily="50" charset="-128"/>
              <a:ea typeface="HGPｺﾞｼｯｸM" pitchFamily="50" charset="-128"/>
            </a:endParaRPr>
          </a:p>
        </p:txBody>
      </p:sp>
      <p:sp>
        <p:nvSpPr>
          <p:cNvPr id="20" name="タイトル 4"/>
          <p:cNvSpPr txBox="1">
            <a:spLocks/>
          </p:cNvSpPr>
          <p:nvPr/>
        </p:nvSpPr>
        <p:spPr>
          <a:xfrm>
            <a:off x="344488" y="332656"/>
            <a:ext cx="9080500" cy="830262"/>
          </a:xfrm>
          <a:prstGeom prst="rect">
            <a:avLst/>
          </a:prstGeom>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８</a:t>
            </a:r>
            <a:r>
              <a:rPr kumimoji="1" lang="ja-JP" altLang="ja-JP" sz="2800" b="1" i="0" u="none" strike="noStrike" kern="1200" cap="none" spc="0" normalizeH="0" baseline="0" noProof="0" dirty="0" smtClean="0">
                <a:ln>
                  <a:noFill/>
                </a:ln>
                <a:solidFill>
                  <a:srgbClr val="002060"/>
                </a:solidFill>
                <a:effectLst/>
                <a:uLnTx/>
                <a:uFillTx/>
                <a:latin typeface="Arial"/>
                <a:ea typeface="+mj-ea"/>
                <a:cs typeface="+mj-cs"/>
              </a:rPr>
              <a:t>．課題の解決に向けた方策</a:t>
            </a:r>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　</a:t>
            </a:r>
            <a:r>
              <a:rPr kumimoji="1" lang="ja-JP" altLang="en-US" sz="2400" b="1" i="0" u="none" strike="noStrike" kern="1200" cap="none" spc="0" normalizeH="0" baseline="0" noProof="0" dirty="0" smtClean="0">
                <a:ln>
                  <a:noFill/>
                </a:ln>
                <a:solidFill>
                  <a:srgbClr val="002060"/>
                </a:solidFill>
                <a:effectLst/>
                <a:uLnTx/>
                <a:uFillTx/>
                <a:latin typeface="Arial"/>
                <a:ea typeface="+mj-ea"/>
                <a:cs typeface="+mj-cs"/>
              </a:rPr>
              <a:t>～業務の効率化～</a:t>
            </a:r>
            <a:endParaRPr kumimoji="1" lang="ja-JP" alt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38" name="スライド番号プレースホルダ 37"/>
          <p:cNvSpPr>
            <a:spLocks noGrp="1"/>
          </p:cNvSpPr>
          <p:nvPr>
            <p:ph type="sldNum" sz="quarter" idx="12"/>
          </p:nvPr>
        </p:nvSpPr>
        <p:spPr/>
        <p:txBody>
          <a:bodyPr/>
          <a:lstStyle/>
          <a:p>
            <a:pPr>
              <a:defRPr/>
            </a:pPr>
            <a:fld id="{F5C55B41-2569-462E-89D5-D7D5886C2D37}" type="slidenum">
              <a:rPr lang="ja-JP" altLang="en-US" smtClean="0"/>
              <a:pPr>
                <a:defRPr/>
              </a:pPr>
              <a:t>10</a:t>
            </a:fld>
            <a:endParaRPr lang="en-US" altLang="ja-JP"/>
          </a:p>
        </p:txBody>
      </p:sp>
      <p:sp>
        <p:nvSpPr>
          <p:cNvPr id="42" name="フッター プレースホルダ 17"/>
          <p:cNvSpPr>
            <a:spLocks noGrp="1"/>
          </p:cNvSpPr>
          <p:nvPr>
            <p:ph type="ftr" sz="quarter" idx="4294967295"/>
          </p:nvPr>
        </p:nvSpPr>
        <p:spPr>
          <a:xfrm>
            <a:off x="3002785" y="6417360"/>
            <a:ext cx="3900433" cy="252000"/>
          </a:xfrm>
          <a:prstGeom prst="rect">
            <a:avLst/>
          </a:prstGeom>
        </p:spPr>
        <p:txBody>
          <a:bodyPr anchor="ctr"/>
          <a:lstStyle/>
          <a:p>
            <a:pPr algn="ctr">
              <a:defRPr/>
            </a:pPr>
            <a:r>
              <a:rPr lang="en-US" altLang="ja-JP" sz="1000" dirty="0" smtClean="0">
                <a:solidFill>
                  <a:schemeClr val="bg1">
                    <a:lumMod val="50000"/>
                  </a:schemeClr>
                </a:solidFill>
                <a:latin typeface="+mj-ea"/>
                <a:ea typeface="+mj-ea"/>
              </a:rPr>
              <a:t>1-4</a:t>
            </a:r>
            <a:r>
              <a:rPr lang="ja-JP" altLang="en-US" sz="1000" dirty="0" smtClean="0">
                <a:solidFill>
                  <a:schemeClr val="bg1">
                    <a:lumMod val="50000"/>
                  </a:schemeClr>
                </a:solidFill>
                <a:latin typeface="+mj-ea"/>
                <a:ea typeface="+mj-ea"/>
              </a:rPr>
              <a:t>　自治体全体の課題及び</a:t>
            </a:r>
            <a:r>
              <a:rPr lang="en-US" altLang="ja-JP" sz="1000" dirty="0" smtClean="0">
                <a:solidFill>
                  <a:schemeClr val="bg1">
                    <a:lumMod val="50000"/>
                  </a:schemeClr>
                </a:solidFill>
                <a:latin typeface="+mj-ea"/>
                <a:ea typeface="+mj-ea"/>
              </a:rPr>
              <a:t>ICT</a:t>
            </a:r>
            <a:r>
              <a:rPr lang="ja-JP" altLang="en-US" sz="1000" dirty="0" smtClean="0">
                <a:solidFill>
                  <a:schemeClr val="bg1">
                    <a:lumMod val="50000"/>
                  </a:schemeClr>
                </a:solidFill>
                <a:latin typeface="+mj-ea"/>
                <a:ea typeface="+mj-ea"/>
              </a:rPr>
              <a:t>システムの課題認識</a:t>
            </a:r>
            <a:endParaRPr lang="en-US" altLang="ja-JP" sz="1000" dirty="0">
              <a:solidFill>
                <a:schemeClr val="bg1">
                  <a:lumMod val="50000"/>
                </a:schemeClr>
              </a:solidFill>
              <a:latin typeface="+mj-ea"/>
              <a:ea typeface="+mj-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吹き出し 3"/>
          <p:cNvSpPr/>
          <p:nvPr/>
        </p:nvSpPr>
        <p:spPr bwMode="auto">
          <a:xfrm>
            <a:off x="5565068" y="1361132"/>
            <a:ext cx="4212468" cy="394732"/>
          </a:xfrm>
          <a:prstGeom prst="wedgeRoundRectCallout">
            <a:avLst>
              <a:gd name="adj1" fmla="val -23245"/>
              <a:gd name="adj2" fmla="val 65718"/>
              <a:gd name="adj3" fmla="val 16667"/>
            </a:avLst>
          </a:prstGeom>
          <a:solidFill>
            <a:srgbClr val="FFFFCC"/>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0" name="正方形/長方形 9"/>
          <p:cNvSpPr/>
          <p:nvPr/>
        </p:nvSpPr>
        <p:spPr bwMode="auto">
          <a:xfrm>
            <a:off x="1208586" y="1822801"/>
            <a:ext cx="8208911" cy="2182267"/>
          </a:xfrm>
          <a:prstGeom prst="rect">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6" name="テキスト ボックス 15"/>
          <p:cNvSpPr txBox="1"/>
          <p:nvPr/>
        </p:nvSpPr>
        <p:spPr>
          <a:xfrm>
            <a:off x="626839" y="1361136"/>
            <a:ext cx="8555038" cy="461665"/>
          </a:xfrm>
          <a:prstGeom prst="rect">
            <a:avLst/>
          </a:prstGeom>
          <a:noFill/>
        </p:spPr>
        <p:txBody>
          <a:bodyPr>
            <a:spAutoFit/>
          </a:bodyPr>
          <a:lstStyle/>
          <a:p>
            <a:pPr>
              <a:defRPr/>
            </a:pPr>
            <a:r>
              <a:rPr kumimoji="1" lang="ja-JP" altLang="en-US" sz="2400" dirty="0" smtClean="0">
                <a:latin typeface="HGPｺﾞｼｯｸM" pitchFamily="50" charset="-128"/>
                <a:ea typeface="HGPｺﾞｼｯｸM" pitchFamily="50" charset="-128"/>
              </a:rPr>
              <a:t>（１）業務の効率化　～具体例～</a:t>
            </a:r>
            <a:endParaRPr kumimoji="1" lang="en-US" altLang="ja-JP" sz="2400" dirty="0" smtClean="0">
              <a:latin typeface="HGPｺﾞｼｯｸM" pitchFamily="50" charset="-128"/>
              <a:ea typeface="HGPｺﾞｼｯｸM" pitchFamily="50" charset="-128"/>
            </a:endParaRPr>
          </a:p>
        </p:txBody>
      </p:sp>
      <p:sp>
        <p:nvSpPr>
          <p:cNvPr id="13" name="テキスト ボックス 4"/>
          <p:cNvSpPr txBox="1">
            <a:spLocks noChangeArrowheads="1"/>
          </p:cNvSpPr>
          <p:nvPr/>
        </p:nvSpPr>
        <p:spPr bwMode="auto">
          <a:xfrm>
            <a:off x="1208585" y="1832840"/>
            <a:ext cx="8316416" cy="2185214"/>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ja-JP" altLang="en-US" sz="1600" b="1" dirty="0" smtClean="0">
                <a:latin typeface="HGPｺﾞｼｯｸM" pitchFamily="50" charset="-128"/>
                <a:ea typeface="HGPｺﾞｼｯｸM" pitchFamily="50" charset="-128"/>
              </a:rPr>
              <a:t>●継続的な業務分析、業務改善の実施</a:t>
            </a:r>
            <a:endParaRPr kumimoji="1" lang="en-US" altLang="ja-JP" sz="1600" b="1" dirty="0" smtClean="0">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　　①取組みの骨子</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a:t>
            </a:r>
            <a:r>
              <a:rPr kumimoji="1" lang="en-US" altLang="ja-JP" sz="1200" dirty="0" smtClean="0">
                <a:latin typeface="HGPｺﾞｼｯｸM" pitchFamily="50" charset="-128"/>
                <a:ea typeface="HGPｺﾞｼｯｸM" pitchFamily="50" charset="-128"/>
              </a:rPr>
              <a:t>BABOK</a:t>
            </a:r>
            <a:r>
              <a:rPr kumimoji="1" lang="ja-JP" altLang="en-US" sz="1200" baseline="-25000" dirty="0" smtClean="0">
                <a:latin typeface="HGPｺﾞｼｯｸM" pitchFamily="50" charset="-128"/>
                <a:ea typeface="HGPｺﾞｼｯｸM" pitchFamily="50" charset="-128"/>
              </a:rPr>
              <a:t>（</a:t>
            </a:r>
            <a:r>
              <a:rPr kumimoji="1" lang="en-US" altLang="ja-JP" sz="1200" baseline="-25000" dirty="0" smtClean="0">
                <a:latin typeface="HGPｺﾞｼｯｸM" pitchFamily="50" charset="-128"/>
                <a:ea typeface="HGPｺﾞｼｯｸM" pitchFamily="50" charset="-128"/>
              </a:rPr>
              <a:t>※</a:t>
            </a:r>
            <a:r>
              <a:rPr kumimoji="1" lang="ja-JP" altLang="en-US" sz="1200" baseline="-25000" dirty="0" smtClean="0">
                <a:latin typeface="HGPｺﾞｼｯｸM" pitchFamily="50" charset="-128"/>
                <a:ea typeface="HGPｺﾞｼｯｸM" pitchFamily="50" charset="-128"/>
              </a:rPr>
              <a:t>１）</a:t>
            </a:r>
            <a:r>
              <a:rPr kumimoji="1" lang="ja-JP" altLang="en-US" sz="1200" dirty="0" smtClean="0">
                <a:latin typeface="HGPｺﾞｼｯｸM" pitchFamily="50" charset="-128"/>
                <a:ea typeface="HGPｺﾞｼｯｸM" pitchFamily="50" charset="-128"/>
              </a:rPr>
              <a:t>を採用し、システム調達時の負荷軽減、平準化を実現。</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・システム化部分を含めた</a:t>
            </a:r>
            <a:r>
              <a:rPr kumimoji="1" lang="ja-JP" altLang="en-US" sz="1200" dirty="0" smtClean="0">
                <a:solidFill>
                  <a:srgbClr val="FF3300"/>
                </a:solidFill>
                <a:latin typeface="HGPｺﾞｼｯｸM" pitchFamily="50" charset="-128"/>
                <a:ea typeface="HGPｺﾞｼｯｸM" pitchFamily="50" charset="-128"/>
              </a:rPr>
              <a:t>業務の「見える化」</a:t>
            </a:r>
            <a:r>
              <a:rPr kumimoji="1" lang="ja-JP" altLang="en-US" sz="1200" dirty="0" smtClean="0">
                <a:latin typeface="HGPｺﾞｼｯｸM" pitchFamily="50" charset="-128"/>
                <a:ea typeface="HGPｺﾞｼｯｸM" pitchFamily="50" charset="-128"/>
              </a:rPr>
              <a:t>を</a:t>
            </a:r>
            <a:r>
              <a:rPr kumimoji="1" lang="ja-JP" altLang="en-US" sz="1200" dirty="0">
                <a:latin typeface="HGPｺﾞｼｯｸM" pitchFamily="50" charset="-128"/>
                <a:ea typeface="HGPｺﾞｼｯｸM" pitchFamily="50" charset="-128"/>
              </a:rPr>
              <a:t>実施</a:t>
            </a:r>
            <a:r>
              <a:rPr kumimoji="1" lang="ja-JP" altLang="en-US" sz="1200" dirty="0" smtClean="0">
                <a:latin typeface="HGPｺﾞｼｯｸM" pitchFamily="50" charset="-128"/>
                <a:ea typeface="HGPｺﾞｼｯｸM" pitchFamily="50" charset="-128"/>
              </a:rPr>
              <a:t>。</a:t>
            </a:r>
            <a:endParaRPr kumimoji="1" lang="en-US" altLang="ja-JP" sz="1200" dirty="0" smtClean="0">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　　②具体的取組み事項</a:t>
            </a:r>
            <a:endParaRPr kumimoji="1" lang="en-US" altLang="ja-JP" sz="1200" dirty="0" smtClean="0">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　　　・ＤＭＭ図</a:t>
            </a:r>
            <a:r>
              <a:rPr kumimoji="1" lang="ja-JP" altLang="en-US" sz="1200" baseline="-25000" dirty="0" smtClean="0">
                <a:latin typeface="HGPｺﾞｼｯｸM" pitchFamily="50" charset="-128"/>
                <a:ea typeface="HGPｺﾞｼｯｸM" pitchFamily="50" charset="-128"/>
              </a:rPr>
              <a:t>（</a:t>
            </a:r>
            <a:r>
              <a:rPr kumimoji="1" lang="en-US" altLang="ja-JP" sz="1200" baseline="-25000" dirty="0" smtClean="0">
                <a:latin typeface="HGPｺﾞｼｯｸM" pitchFamily="50" charset="-128"/>
                <a:ea typeface="HGPｺﾞｼｯｸM" pitchFamily="50" charset="-128"/>
              </a:rPr>
              <a:t>※</a:t>
            </a:r>
            <a:r>
              <a:rPr kumimoji="1" lang="ja-JP" altLang="en-US" sz="1200" baseline="-25000" dirty="0" smtClean="0">
                <a:latin typeface="HGPｺﾞｼｯｸM" pitchFamily="50" charset="-128"/>
                <a:ea typeface="HGPｺﾞｼｯｸM" pitchFamily="50" charset="-128"/>
              </a:rPr>
              <a:t>２）</a:t>
            </a:r>
            <a:r>
              <a:rPr kumimoji="1" lang="ja-JP" altLang="en-US" sz="1200" dirty="0" smtClean="0">
                <a:latin typeface="HGPｺﾞｼｯｸM" pitchFamily="50" charset="-128"/>
                <a:ea typeface="HGPｺﾞｼｯｸM" pitchFamily="50" charset="-128"/>
              </a:rPr>
              <a:t>による業務全体像の作成：</a:t>
            </a:r>
            <a:endParaRPr kumimoji="1" lang="en-US" altLang="ja-JP" sz="1200" dirty="0" smtClean="0">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　</a:t>
            </a: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業務機能に着目して“はたらき”の集合として機能を分析する。後の業務フロー図作成の基礎資料の役割を担う。</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a:t>
            </a:r>
            <a:r>
              <a:rPr kumimoji="1" lang="ja-JP" altLang="en-US" sz="1200" dirty="0">
                <a:latin typeface="HGPｺﾞｼｯｸM" pitchFamily="50" charset="-128"/>
                <a:ea typeface="HGPｺﾞｼｯｸM" pitchFamily="50" charset="-128"/>
              </a:rPr>
              <a:t>　　　業務の機能を洗い出し、徐々に詳細化（分割・階層化</a:t>
            </a:r>
            <a:r>
              <a:rPr kumimoji="1" lang="ja-JP" altLang="en-US" sz="1200" dirty="0" smtClean="0">
                <a:latin typeface="HGPｺﾞｼｯｸM" pitchFamily="50" charset="-128"/>
                <a:ea typeface="HGPｺﾞｼｯｸM" pitchFamily="50" charset="-128"/>
              </a:rPr>
              <a:t>）し、業務</a:t>
            </a:r>
            <a:r>
              <a:rPr kumimoji="1" lang="ja-JP" altLang="en-US" sz="1200" dirty="0">
                <a:latin typeface="HGPｺﾞｼｯｸM" pitchFamily="50" charset="-128"/>
                <a:ea typeface="HGPｺﾞｼｯｸM" pitchFamily="50" charset="-128"/>
              </a:rPr>
              <a:t>を構成する</a:t>
            </a:r>
            <a:r>
              <a:rPr kumimoji="1" lang="ja-JP" altLang="en-US" sz="1200" dirty="0">
                <a:solidFill>
                  <a:srgbClr val="FF3300"/>
                </a:solidFill>
                <a:latin typeface="HGPｺﾞｼｯｸM" pitchFamily="50" charset="-128"/>
                <a:ea typeface="HGPｺﾞｼｯｸM" pitchFamily="50" charset="-128"/>
              </a:rPr>
              <a:t>「機能」の階層構造</a:t>
            </a:r>
            <a:r>
              <a:rPr kumimoji="1" lang="ja-JP" altLang="en-US" sz="1200" dirty="0">
                <a:latin typeface="HGPｺﾞｼｯｸM" pitchFamily="50" charset="-128"/>
                <a:ea typeface="HGPｺﾞｼｯｸM" pitchFamily="50" charset="-128"/>
              </a:rPr>
              <a:t>を明らかに</a:t>
            </a:r>
            <a:r>
              <a:rPr kumimoji="1" lang="ja-JP" altLang="en-US" sz="1200" dirty="0" smtClean="0">
                <a:latin typeface="HGPｺﾞｼｯｸM" pitchFamily="50" charset="-128"/>
                <a:ea typeface="HGPｺﾞｼｯｸM" pitchFamily="50" charset="-128"/>
              </a:rPr>
              <a:t>する。</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・業務フロー、業務記述書の作成：</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a:t>
            </a:r>
            <a:r>
              <a:rPr kumimoji="1" lang="ja-JP" altLang="en-US" sz="1200" dirty="0" smtClean="0">
                <a:solidFill>
                  <a:srgbClr val="FF3300"/>
                </a:solidFill>
                <a:latin typeface="HGPｺﾞｼｯｸM" pitchFamily="50" charset="-128"/>
                <a:ea typeface="HGPｺﾞｼｯｸM" pitchFamily="50" charset="-128"/>
              </a:rPr>
              <a:t>業務の流れを一定のルール（図形）により、見える化</a:t>
            </a:r>
            <a:r>
              <a:rPr kumimoji="1" lang="ja-JP" altLang="en-US" sz="1200" dirty="0" smtClean="0">
                <a:latin typeface="HGPｺﾞｼｯｸM" pitchFamily="50" charset="-128"/>
                <a:ea typeface="HGPｺﾞｼｯｸM" pitchFamily="50" charset="-128"/>
              </a:rPr>
              <a:t>したもの。表形式での雛形を利用して作成することも可能。</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業務フロー図の構成　⇒　手作業、判断、処理、保管、印刷、データ、定義済処理</a:t>
            </a:r>
            <a:endParaRPr kumimoji="1" lang="en-US" altLang="ja-JP" sz="1200" dirty="0" smtClean="0">
              <a:latin typeface="HGPｺﾞｼｯｸM" pitchFamily="50" charset="-128"/>
              <a:ea typeface="HGPｺﾞｼｯｸM" pitchFamily="50" charset="-128"/>
            </a:endParaRPr>
          </a:p>
        </p:txBody>
      </p:sp>
      <p:sp>
        <p:nvSpPr>
          <p:cNvPr id="12" name="正方形/長方形 11"/>
          <p:cNvSpPr/>
          <p:nvPr/>
        </p:nvSpPr>
        <p:spPr bwMode="auto">
          <a:xfrm>
            <a:off x="1208586" y="4098032"/>
            <a:ext cx="8208911" cy="1728192"/>
          </a:xfrm>
          <a:prstGeom prst="rect">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8" name="テキスト ボックス 4"/>
          <p:cNvSpPr txBox="1">
            <a:spLocks noChangeArrowheads="1"/>
          </p:cNvSpPr>
          <p:nvPr/>
        </p:nvSpPr>
        <p:spPr bwMode="auto">
          <a:xfrm>
            <a:off x="1201585" y="4059932"/>
            <a:ext cx="8431938" cy="1815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ja-JP" altLang="en-US" sz="1600" b="1" dirty="0" smtClean="0">
                <a:latin typeface="HGPｺﾞｼｯｸM" pitchFamily="50" charset="-128"/>
                <a:ea typeface="HGPｺﾞｼｯｸM" pitchFamily="50" charset="-128"/>
              </a:rPr>
              <a:t>●既存の「当たり前」の見直し</a:t>
            </a:r>
            <a:endParaRPr kumimoji="1" lang="en-US" altLang="ja-JP" sz="1600" b="1" dirty="0" smtClean="0">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　　①電子決裁導入時に実施した決裁ルートの簡素化</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・紙決裁の時代は、多くの「合議」決裁がなされていたが、</a:t>
            </a:r>
            <a:r>
              <a:rPr kumimoji="1" lang="ja-JP" altLang="en-US" sz="1200" dirty="0" smtClean="0">
                <a:solidFill>
                  <a:srgbClr val="FF3300"/>
                </a:solidFill>
                <a:latin typeface="HGPｺﾞｼｯｸM" pitchFamily="50" charset="-128"/>
                <a:ea typeface="HGPｺﾞｼｯｸM" pitchFamily="50" charset="-128"/>
              </a:rPr>
              <a:t>決裁と回覧の区分を明確化</a:t>
            </a:r>
            <a:r>
              <a:rPr kumimoji="1" lang="ja-JP" altLang="en-US" sz="1200" dirty="0" smtClean="0">
                <a:latin typeface="HGPｺﾞｼｯｸM" pitchFamily="50" charset="-128"/>
                <a:ea typeface="HGPｺﾞｼｯｸM" pitchFamily="50" charset="-128"/>
              </a:rPr>
              <a:t>し、</a:t>
            </a:r>
            <a:r>
              <a:rPr kumimoji="1" lang="ja-JP" altLang="en-US" sz="1200" dirty="0" smtClean="0">
                <a:solidFill>
                  <a:srgbClr val="FF3300"/>
                </a:solidFill>
                <a:latin typeface="HGPｺﾞｼｯｸM" pitchFamily="50" charset="-128"/>
                <a:ea typeface="HGPｺﾞｼｯｸM" pitchFamily="50" charset="-128"/>
              </a:rPr>
              <a:t>合議を最小化</a:t>
            </a:r>
            <a:r>
              <a:rPr kumimoji="1" lang="ja-JP" altLang="en-US" sz="1200" dirty="0">
                <a:latin typeface="HGPｺﾞｼｯｸM" pitchFamily="50" charset="-128"/>
                <a:ea typeface="HGPｺﾞｼｯｸM" pitchFamily="50" charset="-128"/>
              </a:rPr>
              <a:t>するとともに、</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a:t>
            </a:r>
            <a:r>
              <a:rPr kumimoji="1" lang="ja-JP" altLang="en-US" sz="1200" dirty="0" smtClean="0">
                <a:solidFill>
                  <a:srgbClr val="FF3300"/>
                </a:solidFill>
                <a:latin typeface="HGPｺﾞｼｯｸM" pitchFamily="50" charset="-128"/>
                <a:ea typeface="HGPｺﾞｼｯｸM" pitchFamily="50" charset="-128"/>
              </a:rPr>
              <a:t>決裁権限と処遇的役職の区分も明確化</a:t>
            </a:r>
            <a:r>
              <a:rPr kumimoji="1" lang="ja-JP" altLang="en-US" sz="1200" dirty="0" smtClean="0">
                <a:latin typeface="HGPｺﾞｼｯｸM" pitchFamily="50" charset="-128"/>
                <a:ea typeface="HGPｺﾞｼｯｸM" pitchFamily="50" charset="-128"/>
              </a:rPr>
              <a:t>した。</a:t>
            </a:r>
            <a:endParaRPr kumimoji="1" lang="en-US" altLang="ja-JP" sz="1200" dirty="0" smtClean="0">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　　　・その後、処遇的役職である「中間職」そのものの廃止へと発展した。</a:t>
            </a:r>
            <a:endParaRPr kumimoji="1" lang="en-US" altLang="ja-JP" sz="1200" dirty="0">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　　②電子入札導入時に実施した「たくさんの場合分け」の簡素化</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a:t>
            </a:r>
            <a:r>
              <a:rPr kumimoji="1" lang="ja-JP" altLang="en-US" sz="1200" dirty="0">
                <a:latin typeface="HGPｺﾞｼｯｸM" pitchFamily="50" charset="-128"/>
                <a:ea typeface="HGPｺﾞｼｯｸM" pitchFamily="50" charset="-128"/>
              </a:rPr>
              <a:t>様々</a:t>
            </a:r>
            <a:r>
              <a:rPr kumimoji="1" lang="ja-JP" altLang="en-US" sz="1200" dirty="0" smtClean="0">
                <a:latin typeface="HGPｺﾞｼｯｸM" pitchFamily="50" charset="-128"/>
                <a:ea typeface="HGPｺﾞｼｯｸM" pitchFamily="50" charset="-128"/>
              </a:rPr>
              <a:t>なやり方が存在し、それらは、法的にも実務的にも必要であるとされていた。</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・システムを簡素化しない限り、小規模事業者の対応が困難であるとの切り口により、情報部門の職員が</a:t>
            </a:r>
            <a:r>
              <a:rPr kumimoji="1" lang="ja-JP" altLang="en-US" sz="1200" dirty="0" smtClean="0">
                <a:solidFill>
                  <a:srgbClr val="FF3300"/>
                </a:solidFill>
                <a:latin typeface="HGPｺﾞｼｯｸM" pitchFamily="50" charset="-128"/>
                <a:ea typeface="HGPｺﾞｼｯｸM" pitchFamily="50" charset="-128"/>
              </a:rPr>
              <a:t>質問攻め</a:t>
            </a:r>
            <a:endParaRPr kumimoji="1" lang="en-US" altLang="ja-JP" sz="1200" dirty="0" smtClean="0">
              <a:solidFill>
                <a:srgbClr val="FF3300"/>
              </a:solidFill>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を繰り返したところ、概ね１とおり（実際は２とおり）程度に</a:t>
            </a:r>
            <a:r>
              <a:rPr kumimoji="1" lang="ja-JP" altLang="en-US" sz="1200" dirty="0" smtClean="0">
                <a:solidFill>
                  <a:srgbClr val="FF3300"/>
                </a:solidFill>
                <a:latin typeface="HGPｺﾞｼｯｸM" pitchFamily="50" charset="-128"/>
                <a:ea typeface="HGPｺﾞｼｯｸM" pitchFamily="50" charset="-128"/>
              </a:rPr>
              <a:t>業務プロセスが統合</a:t>
            </a:r>
            <a:r>
              <a:rPr kumimoji="1" lang="ja-JP" altLang="en-US" sz="1200" dirty="0" smtClean="0">
                <a:latin typeface="HGPｺﾞｼｯｸM" pitchFamily="50" charset="-128"/>
                <a:ea typeface="HGPｺﾞｼｯｸM" pitchFamily="50" charset="-128"/>
              </a:rPr>
              <a:t>された。</a:t>
            </a:r>
            <a:endParaRPr kumimoji="1" lang="en-US" altLang="ja-JP" sz="1200" dirty="0" smtClean="0">
              <a:latin typeface="HGPｺﾞｼｯｸM" pitchFamily="50" charset="-128"/>
              <a:ea typeface="HGPｺﾞｼｯｸM" pitchFamily="50" charset="-128"/>
            </a:endParaRPr>
          </a:p>
        </p:txBody>
      </p:sp>
      <p:sp>
        <p:nvSpPr>
          <p:cNvPr id="2" name="テキスト ボックス 1"/>
          <p:cNvSpPr txBox="1"/>
          <p:nvPr/>
        </p:nvSpPr>
        <p:spPr>
          <a:xfrm>
            <a:off x="1106863" y="5834856"/>
            <a:ext cx="8418140" cy="400110"/>
          </a:xfrm>
          <a:prstGeom prst="rect">
            <a:avLst/>
          </a:prstGeom>
          <a:noFill/>
        </p:spPr>
        <p:txBody>
          <a:bodyPr wrap="square" rtlCol="0">
            <a:spAutoFit/>
          </a:bodyPr>
          <a:lstStyle/>
          <a:p>
            <a:r>
              <a:rPr kumimoji="1" lang="en-US" altLang="ja-JP" sz="1000" dirty="0" smtClean="0">
                <a:latin typeface="HGPｺﾞｼｯｸM" pitchFamily="50" charset="-128"/>
                <a:ea typeface="HGPｺﾞｼｯｸM" pitchFamily="50" charset="-128"/>
              </a:rPr>
              <a:t>※</a:t>
            </a:r>
            <a:r>
              <a:rPr kumimoji="1" lang="ja-JP" altLang="en-US" sz="1000" dirty="0" smtClean="0">
                <a:latin typeface="HGPｺﾞｼｯｸM" pitchFamily="50" charset="-128"/>
                <a:ea typeface="HGPｺﾞｼｯｸM" pitchFamily="50" charset="-128"/>
              </a:rPr>
              <a:t>１：</a:t>
            </a:r>
            <a:r>
              <a:rPr kumimoji="1" lang="en-US" altLang="ja-JP" sz="1000" dirty="0" smtClean="0">
                <a:latin typeface="HGPｺﾞｼｯｸM" pitchFamily="50" charset="-128"/>
                <a:ea typeface="HGPｺﾞｼｯｸM" pitchFamily="50" charset="-128"/>
              </a:rPr>
              <a:t>BABOK</a:t>
            </a:r>
            <a:r>
              <a:rPr kumimoji="1" lang="ja-JP" altLang="en-US" sz="1000" dirty="0" smtClean="0">
                <a:latin typeface="HGPｺﾞｼｯｸM" pitchFamily="50" charset="-128"/>
                <a:ea typeface="HGPｺﾞｼｯｸM" pitchFamily="50" charset="-128"/>
              </a:rPr>
              <a:t>　「業務と</a:t>
            </a:r>
            <a:r>
              <a:rPr kumimoji="1" lang="en-US" altLang="ja-JP" sz="1000" dirty="0" smtClean="0">
                <a:latin typeface="HGPｺﾞｼｯｸM" pitchFamily="50" charset="-128"/>
                <a:ea typeface="HGPｺﾞｼｯｸM" pitchFamily="50" charset="-128"/>
              </a:rPr>
              <a:t>ICT</a:t>
            </a:r>
            <a:r>
              <a:rPr kumimoji="1" lang="ja-JP" altLang="en-US" sz="1000" dirty="0" smtClean="0">
                <a:latin typeface="HGPｺﾞｼｯｸM" pitchFamily="50" charset="-128"/>
                <a:ea typeface="HGPｺﾞｼｯｸM" pitchFamily="50" charset="-128"/>
              </a:rPr>
              <a:t>のギャップ」を埋めるために重要な工程として行うべき作業を体系的に整理したもの（</a:t>
            </a:r>
            <a:r>
              <a:rPr kumimoji="1" lang="en-US" altLang="ja-JP" sz="1000" dirty="0" smtClean="0">
                <a:latin typeface="HGPｺﾞｼｯｸM" pitchFamily="50" charset="-128"/>
                <a:ea typeface="HGPｺﾞｼｯｸM" pitchFamily="50" charset="-128"/>
              </a:rPr>
              <a:t>Business </a:t>
            </a:r>
            <a:r>
              <a:rPr kumimoji="1" lang="en-US" altLang="ja-JP" sz="1000" dirty="0">
                <a:latin typeface="HGPｺﾞｼｯｸM" pitchFamily="50" charset="-128"/>
                <a:ea typeface="HGPｺﾞｼｯｸM" pitchFamily="50" charset="-128"/>
              </a:rPr>
              <a:t>Analysis Body of </a:t>
            </a:r>
            <a:r>
              <a:rPr kumimoji="1" lang="en-US" altLang="ja-JP" sz="1000" dirty="0" smtClean="0">
                <a:latin typeface="HGPｺﾞｼｯｸM" pitchFamily="50" charset="-128"/>
                <a:ea typeface="HGPｺﾞｼｯｸM" pitchFamily="50" charset="-128"/>
              </a:rPr>
              <a:t>Knowledge</a:t>
            </a:r>
            <a:r>
              <a:rPr kumimoji="1" lang="ja-JP" altLang="en-US" sz="1000" dirty="0" smtClean="0">
                <a:latin typeface="HGPｺﾞｼｯｸM" pitchFamily="50" charset="-128"/>
                <a:ea typeface="HGPｺﾞｼｯｸM" pitchFamily="50" charset="-128"/>
              </a:rPr>
              <a:t>の略）</a:t>
            </a:r>
            <a:endParaRPr kumimoji="1" lang="en-US" altLang="ja-JP" sz="1000" dirty="0" smtClean="0">
              <a:latin typeface="HGPｺﾞｼｯｸM" pitchFamily="50" charset="-128"/>
              <a:ea typeface="HGPｺﾞｼｯｸM" pitchFamily="50" charset="-128"/>
            </a:endParaRPr>
          </a:p>
          <a:p>
            <a:r>
              <a:rPr kumimoji="1" lang="en-US" altLang="ja-JP" sz="1000" dirty="0" smtClean="0">
                <a:latin typeface="HGPｺﾞｼｯｸM" pitchFamily="50" charset="-128"/>
                <a:ea typeface="HGPｺﾞｼｯｸM" pitchFamily="50" charset="-128"/>
              </a:rPr>
              <a:t>※</a:t>
            </a:r>
            <a:r>
              <a:rPr kumimoji="1" lang="ja-JP" altLang="en-US" sz="1000" dirty="0" smtClean="0">
                <a:latin typeface="HGPｺﾞｼｯｸM" pitchFamily="50" charset="-128"/>
                <a:ea typeface="HGPｺﾞｼｯｸM" pitchFamily="50" charset="-128"/>
              </a:rPr>
              <a:t>２：</a:t>
            </a:r>
            <a:r>
              <a:rPr kumimoji="1" lang="en-US" altLang="ja-JP" sz="1000" dirty="0" smtClean="0">
                <a:latin typeface="HGPｺﾞｼｯｸM" pitchFamily="50" charset="-128"/>
                <a:ea typeface="HGPｺﾞｼｯｸM" pitchFamily="50" charset="-128"/>
              </a:rPr>
              <a:t>DMM</a:t>
            </a:r>
            <a:r>
              <a:rPr kumimoji="1" lang="ja-JP" altLang="en-US" sz="1000" dirty="0" smtClean="0">
                <a:latin typeface="HGPｺﾞｼｯｸM" pitchFamily="50" charset="-128"/>
                <a:ea typeface="HGPｺﾞｼｯｸM" pitchFamily="50" charset="-128"/>
              </a:rPr>
              <a:t>図　業務機能を階層的に３</a:t>
            </a:r>
            <a:r>
              <a:rPr kumimoji="1" lang="en-US" altLang="ja-JP" sz="1000" dirty="0" smtClean="0">
                <a:latin typeface="HGPｺﾞｼｯｸM" pitchFamily="50" charset="-128"/>
                <a:ea typeface="HGPｺﾞｼｯｸM" pitchFamily="50" charset="-128"/>
              </a:rPr>
              <a:t>×</a:t>
            </a:r>
            <a:r>
              <a:rPr kumimoji="1" lang="ja-JP" altLang="en-US" sz="1000" dirty="0" smtClean="0">
                <a:latin typeface="HGPｺﾞｼｯｸM" pitchFamily="50" charset="-128"/>
                <a:ea typeface="HGPｺﾞｼｯｸM" pitchFamily="50" charset="-128"/>
              </a:rPr>
              <a:t>３のマスで示し、業務・システムの対象範囲を明らかにしたもの</a:t>
            </a:r>
            <a:endParaRPr kumimoji="1" lang="en-US" altLang="ja-JP" sz="1000" dirty="0" smtClean="0">
              <a:latin typeface="HGPｺﾞｼｯｸM" pitchFamily="50" charset="-128"/>
              <a:ea typeface="HGPｺﾞｼｯｸM" pitchFamily="50" charset="-128"/>
            </a:endParaRPr>
          </a:p>
        </p:txBody>
      </p:sp>
      <p:sp>
        <p:nvSpPr>
          <p:cNvPr id="3" name="テキスト ボックス 2"/>
          <p:cNvSpPr txBox="1"/>
          <p:nvPr/>
        </p:nvSpPr>
        <p:spPr>
          <a:xfrm>
            <a:off x="5565068" y="1373834"/>
            <a:ext cx="4212468" cy="369332"/>
          </a:xfrm>
          <a:prstGeom prst="rect">
            <a:avLst/>
          </a:prstGeom>
          <a:noFill/>
        </p:spPr>
        <p:txBody>
          <a:bodyPr wrap="square" rtlCol="0">
            <a:spAutoFit/>
          </a:bodyPr>
          <a:lstStyle/>
          <a:p>
            <a:r>
              <a:rPr kumimoji="1" lang="en-US" altLang="ja-JP" sz="900" dirty="0">
                <a:latin typeface="HGPｺﾞｼｯｸM" pitchFamily="50" charset="-128"/>
                <a:ea typeface="HGPｺﾞｼｯｸM" pitchFamily="50" charset="-128"/>
              </a:rPr>
              <a:t>DMM</a:t>
            </a:r>
            <a:r>
              <a:rPr kumimoji="1" lang="ja-JP" altLang="en-US" sz="900" dirty="0">
                <a:latin typeface="HGPｺﾞｼｯｸM" pitchFamily="50" charset="-128"/>
                <a:ea typeface="HGPｺﾞｼｯｸM" pitchFamily="50" charset="-128"/>
              </a:rPr>
              <a:t>図の詳細は、総務省ホームページで紹介されています。</a:t>
            </a:r>
          </a:p>
          <a:p>
            <a:r>
              <a:rPr kumimoji="1" lang="en-US" altLang="ja-JP" sz="900" dirty="0">
                <a:latin typeface="HGPｺﾞｼｯｸM" pitchFamily="50" charset="-128"/>
                <a:ea typeface="HGPｺﾞｼｯｸM" pitchFamily="50" charset="-128"/>
              </a:rPr>
              <a:t>http://www.soumu.go.jp/denshijiti/system_tebiki/hyouki/gyomu/2a-2-dmm.html</a:t>
            </a:r>
            <a:endParaRPr kumimoji="1" lang="ja-JP" altLang="en-US" sz="900" dirty="0">
              <a:latin typeface="HGPｺﾞｼｯｸM" pitchFamily="50" charset="-128"/>
              <a:ea typeface="HGPｺﾞｼｯｸM" pitchFamily="50" charset="-128"/>
            </a:endParaRPr>
          </a:p>
        </p:txBody>
      </p:sp>
      <p:sp>
        <p:nvSpPr>
          <p:cNvPr id="14" name="タイトル 4"/>
          <p:cNvSpPr txBox="1">
            <a:spLocks/>
          </p:cNvSpPr>
          <p:nvPr/>
        </p:nvSpPr>
        <p:spPr>
          <a:xfrm>
            <a:off x="344488" y="332656"/>
            <a:ext cx="9080500" cy="830262"/>
          </a:xfrm>
          <a:prstGeom prst="rect">
            <a:avLst/>
          </a:prstGeom>
        </p:spPr>
        <p:txBody>
          <a:bodyPr anchor="ct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８</a:t>
            </a:r>
            <a:r>
              <a:rPr kumimoji="1" lang="ja-JP" altLang="ja-JP" sz="2800" b="1" i="0" u="none" strike="noStrike" kern="1200" cap="none" spc="0" normalizeH="0" baseline="0" noProof="0" dirty="0" smtClean="0">
                <a:ln>
                  <a:noFill/>
                </a:ln>
                <a:solidFill>
                  <a:srgbClr val="002060"/>
                </a:solidFill>
                <a:effectLst/>
                <a:uLnTx/>
                <a:uFillTx/>
                <a:latin typeface="Arial"/>
                <a:ea typeface="+mj-ea"/>
                <a:cs typeface="+mj-cs"/>
              </a:rPr>
              <a:t>．課題の解決に向けた方策</a:t>
            </a:r>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　</a:t>
            </a:r>
            <a:r>
              <a:rPr kumimoji="1" lang="ja-JP" altLang="en-US" sz="2400" b="1" i="0" u="none" strike="noStrike" kern="1200" cap="none" spc="0" normalizeH="0" baseline="0" noProof="0" dirty="0" smtClean="0">
                <a:ln>
                  <a:noFill/>
                </a:ln>
                <a:solidFill>
                  <a:srgbClr val="002060"/>
                </a:solidFill>
                <a:effectLst/>
                <a:uLnTx/>
                <a:uFillTx/>
                <a:latin typeface="Arial"/>
                <a:ea typeface="+mj-ea"/>
                <a:cs typeface="+mj-cs"/>
              </a:rPr>
              <a:t>～業務の効率化～</a:t>
            </a:r>
            <a:endParaRPr kumimoji="1" lang="ja-JP" alt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15" name="スライド番号プレースホルダ 14"/>
          <p:cNvSpPr>
            <a:spLocks noGrp="1"/>
          </p:cNvSpPr>
          <p:nvPr>
            <p:ph type="sldNum" sz="quarter" idx="12"/>
          </p:nvPr>
        </p:nvSpPr>
        <p:spPr/>
        <p:txBody>
          <a:bodyPr/>
          <a:lstStyle/>
          <a:p>
            <a:pPr>
              <a:defRPr/>
            </a:pPr>
            <a:fld id="{724FE021-3FB5-4230-9DDF-D219D3754B7E}" type="slidenum">
              <a:rPr lang="ja-JP" altLang="en-US" smtClean="0"/>
              <a:pPr>
                <a:defRPr/>
              </a:pPr>
              <a:t>11</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extLst>
      <p:ext uri="{BB962C8B-B14F-4D97-AF65-F5344CB8AC3E}">
        <p14:creationId xmlns:p14="http://schemas.microsoft.com/office/powerpoint/2010/main" xmlns="" val="33760732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bwMode="auto">
          <a:xfrm>
            <a:off x="1064568" y="1916832"/>
            <a:ext cx="8424936" cy="4176464"/>
          </a:xfrm>
          <a:prstGeom prst="rect">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sng" strike="noStrike" cap="none" normalizeH="0" baseline="0" dirty="0" smtClean="0">
                <a:ln>
                  <a:noFill/>
                </a:ln>
                <a:solidFill>
                  <a:schemeClr val="tx1"/>
                </a:solidFill>
                <a:effectLst/>
                <a:latin typeface="HGPｺﾞｼｯｸM" pitchFamily="50" charset="-128"/>
                <a:ea typeface="HGPｺﾞｼｯｸM" pitchFamily="50" charset="-128"/>
              </a:rPr>
              <a:t>情報システム経費の精査の徹底</a:t>
            </a:r>
            <a:endParaRPr kumimoji="0" lang="en-US" altLang="ja-JP" sz="1800" b="0" i="0" u="sng"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0" name="正方形/長方形 19"/>
          <p:cNvSpPr/>
          <p:nvPr/>
        </p:nvSpPr>
        <p:spPr bwMode="auto">
          <a:xfrm>
            <a:off x="1208586" y="2348880"/>
            <a:ext cx="2232248" cy="3528392"/>
          </a:xfrm>
          <a:prstGeom prst="rect">
            <a:avLst/>
          </a:prstGeom>
          <a:solidFill>
            <a:schemeClr val="accent3">
              <a:lumMod val="60000"/>
              <a:lumOff val="40000"/>
            </a:schemeClr>
          </a:solidFill>
          <a:ln w="9525" cap="flat" cmpd="sng" algn="ctr">
            <a:no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1" name="テキスト ボックス 20"/>
          <p:cNvSpPr txBox="1"/>
          <p:nvPr/>
        </p:nvSpPr>
        <p:spPr>
          <a:xfrm>
            <a:off x="1208586" y="2348880"/>
            <a:ext cx="2232248" cy="432048"/>
          </a:xfrm>
          <a:prstGeom prst="rect">
            <a:avLst/>
          </a:prstGeom>
        </p:spPr>
        <p:style>
          <a:lnRef idx="1">
            <a:schemeClr val="accent3"/>
          </a:lnRef>
          <a:fillRef idx="2">
            <a:schemeClr val="accent3"/>
          </a:fillRef>
          <a:effectRef idx="1">
            <a:schemeClr val="accent3"/>
          </a:effectRef>
          <a:fontRef idx="minor">
            <a:schemeClr val="dk1"/>
          </a:fontRef>
        </p:style>
        <p:txBody>
          <a:bodyPr wrap="none" rtlCol="0" anchor="ctr" anchorCtr="0">
            <a:noAutofit/>
          </a:bodyPr>
          <a:lstStyle/>
          <a:p>
            <a:pPr algn="ctr"/>
            <a:r>
              <a:rPr kumimoji="1" lang="ja-JP" altLang="en-US" sz="1600" dirty="0" smtClean="0">
                <a:latin typeface="HGPｺﾞｼｯｸM" pitchFamily="50" charset="-128"/>
                <a:ea typeface="HGPｺﾞｼｯｸM" pitchFamily="50" charset="-128"/>
              </a:rPr>
              <a:t>見積書の内容精査</a:t>
            </a:r>
            <a:endParaRPr kumimoji="1" lang="en-US" altLang="ja-JP" sz="1600" dirty="0" smtClean="0">
              <a:latin typeface="HGPｺﾞｼｯｸM" pitchFamily="50" charset="-128"/>
              <a:ea typeface="HGPｺﾞｼｯｸM" pitchFamily="50" charset="-128"/>
            </a:endParaRPr>
          </a:p>
        </p:txBody>
      </p:sp>
      <p:sp>
        <p:nvSpPr>
          <p:cNvPr id="22" name="角丸四角形 21"/>
          <p:cNvSpPr/>
          <p:nvPr/>
        </p:nvSpPr>
        <p:spPr bwMode="auto">
          <a:xfrm>
            <a:off x="1258978" y="2852936"/>
            <a:ext cx="2109846" cy="1800200"/>
          </a:xfrm>
          <a:prstGeom prst="roundRect">
            <a:avLst>
              <a:gd name="adj" fmla="val 7370"/>
            </a:avLst>
          </a:prstGeom>
          <a:solidFill>
            <a:schemeClr val="bg1"/>
          </a:solidFill>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0" tIns="0" rIns="0" bIns="0" numCol="1" rtlCol="0" anchor="ctr" anchorCtr="0" compatLnSpc="1">
            <a:prstTxWarp prst="textNoShape">
              <a:avLst/>
            </a:prstTxWarp>
          </a:bodyPr>
          <a:lstStyle/>
          <a:p>
            <a:pPr>
              <a:defRPr/>
            </a:pPr>
            <a:r>
              <a:rPr kumimoji="1" lang="en-US" altLang="ja-JP" sz="1200" dirty="0">
                <a:latin typeface="HGPｺﾞｼｯｸM" pitchFamily="50" charset="-128"/>
                <a:ea typeface="HGPｺﾞｼｯｸM" pitchFamily="50" charset="-128"/>
              </a:rPr>
              <a:t>【</a:t>
            </a:r>
            <a:r>
              <a:rPr kumimoji="1" lang="ja-JP" altLang="en-US" sz="1200" dirty="0">
                <a:latin typeface="HGPｺﾞｼｯｸM" pitchFamily="50" charset="-128"/>
                <a:ea typeface="HGPｺﾞｼｯｸM" pitchFamily="50" charset="-128"/>
              </a:rPr>
              <a:t>留意点</a:t>
            </a:r>
            <a:r>
              <a:rPr kumimoji="1" lang="en-US" altLang="ja-JP" sz="1200" dirty="0" smtClean="0">
                <a:latin typeface="HGPｺﾞｼｯｸM" pitchFamily="50" charset="-128"/>
                <a:ea typeface="HGPｺﾞｼｯｸM" pitchFamily="50" charset="-128"/>
              </a:rPr>
              <a:t>】</a:t>
            </a:r>
          </a:p>
          <a:p>
            <a:pPr>
              <a:defRPr/>
            </a:pPr>
            <a:endParaRPr kumimoji="1" lang="en-US" altLang="ja-JP" sz="1200" dirty="0">
              <a:latin typeface="HGPｺﾞｼｯｸM" pitchFamily="50" charset="-128"/>
              <a:ea typeface="HGPｺﾞｼｯｸM" pitchFamily="50" charset="-128"/>
            </a:endParaRPr>
          </a:p>
          <a:p>
            <a:pPr marL="177800" indent="-177800">
              <a:defRPr/>
            </a:pPr>
            <a:r>
              <a:rPr kumimoji="1" lang="ja-JP" altLang="en-US" sz="1200" dirty="0">
                <a:latin typeface="HGPｺﾞｼｯｸM" pitchFamily="50" charset="-128"/>
                <a:ea typeface="HGPｺﾞｼｯｸM" pitchFamily="50" charset="-128"/>
              </a:rPr>
              <a:t>①</a:t>
            </a:r>
            <a:r>
              <a:rPr kumimoji="1" lang="en-US" altLang="ja-JP"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精査可能な</a:t>
            </a:r>
            <a:r>
              <a:rPr kumimoji="1" lang="ja-JP" altLang="en-US" sz="1200" dirty="0" smtClean="0">
                <a:solidFill>
                  <a:srgbClr val="FF0000"/>
                </a:solidFill>
                <a:latin typeface="HGPｺﾞｼｯｸM" pitchFamily="50" charset="-128"/>
                <a:ea typeface="HGPｺﾞｼｯｸM" pitchFamily="50" charset="-128"/>
              </a:rPr>
              <a:t>内訳が記載された見積書</a:t>
            </a:r>
            <a:r>
              <a:rPr kumimoji="1" lang="ja-JP" altLang="en-US" sz="1200" dirty="0" smtClean="0">
                <a:latin typeface="HGPｺﾞｼｯｸM" pitchFamily="50" charset="-128"/>
                <a:ea typeface="HGPｺﾞｼｯｸM" pitchFamily="50" charset="-128"/>
              </a:rPr>
              <a:t>を取得すること。</a:t>
            </a:r>
            <a:endParaRPr kumimoji="1" lang="en-US" altLang="ja-JP" sz="1200" dirty="0">
              <a:latin typeface="HGPｺﾞｼｯｸM" pitchFamily="50" charset="-128"/>
              <a:ea typeface="HGPｺﾞｼｯｸM" pitchFamily="50" charset="-128"/>
            </a:endParaRPr>
          </a:p>
          <a:p>
            <a:pPr marL="177800" indent="-177800">
              <a:defRPr/>
            </a:pPr>
            <a:r>
              <a:rPr kumimoji="1" lang="ja-JP" altLang="en-US" sz="1200" dirty="0">
                <a:latin typeface="HGPｺﾞｼｯｸM" pitchFamily="50" charset="-128"/>
                <a:ea typeface="HGPｺﾞｼｯｸM" pitchFamily="50" charset="-128"/>
              </a:rPr>
              <a:t>②</a:t>
            </a:r>
            <a:r>
              <a:rPr kumimoji="1" lang="en-US" altLang="ja-JP" sz="1200" dirty="0">
                <a:latin typeface="HGPｺﾞｼｯｸM" pitchFamily="50" charset="-128"/>
                <a:ea typeface="HGPｺﾞｼｯｸM" pitchFamily="50" charset="-128"/>
              </a:rPr>
              <a:t>	</a:t>
            </a:r>
            <a:r>
              <a:rPr kumimoji="1" lang="ja-JP" altLang="en-US" sz="1200" dirty="0">
                <a:solidFill>
                  <a:srgbClr val="FF0000"/>
                </a:solidFill>
                <a:latin typeface="HGPｺﾞｼｯｸM" pitchFamily="50" charset="-128"/>
                <a:ea typeface="HGPｺﾞｼｯｸM" pitchFamily="50" charset="-128"/>
              </a:rPr>
              <a:t>算出の</a:t>
            </a:r>
            <a:r>
              <a:rPr kumimoji="1" lang="ja-JP" altLang="en-US" sz="1200" dirty="0" smtClean="0">
                <a:solidFill>
                  <a:srgbClr val="FF0000"/>
                </a:solidFill>
                <a:latin typeface="HGPｺﾞｼｯｸM" pitchFamily="50" charset="-128"/>
                <a:ea typeface="HGPｺﾞｼｯｸM" pitchFamily="50" charset="-128"/>
              </a:rPr>
              <a:t>根拠</a:t>
            </a:r>
            <a:r>
              <a:rPr kumimoji="1" lang="ja-JP" altLang="en-US" sz="1200" dirty="0" smtClean="0">
                <a:latin typeface="HGPｺﾞｼｯｸM" pitchFamily="50" charset="-128"/>
                <a:ea typeface="HGPｺﾞｼｯｸM" pitchFamily="50" charset="-128"/>
              </a:rPr>
              <a:t>についても確認</a:t>
            </a:r>
            <a:r>
              <a:rPr kumimoji="1" lang="ja-JP" altLang="en-US" sz="1200" dirty="0">
                <a:latin typeface="HGPｺﾞｼｯｸM" pitchFamily="50" charset="-128"/>
                <a:ea typeface="HGPｺﾞｼｯｸM" pitchFamily="50" charset="-128"/>
              </a:rPr>
              <a:t>する</a:t>
            </a:r>
            <a:r>
              <a:rPr kumimoji="1" lang="ja-JP" altLang="en-US" sz="1200" dirty="0" smtClean="0">
                <a:latin typeface="HGPｺﾞｼｯｸM" pitchFamily="50" charset="-128"/>
                <a:ea typeface="HGPｺﾞｼｯｸM" pitchFamily="50" charset="-128"/>
              </a:rPr>
              <a:t>こと。</a:t>
            </a:r>
            <a:endParaRPr kumimoji="1" lang="en-US" altLang="ja-JP" sz="1200" dirty="0">
              <a:latin typeface="HGPｺﾞｼｯｸM" pitchFamily="50" charset="-128"/>
              <a:ea typeface="HGPｺﾞｼｯｸM" pitchFamily="50" charset="-128"/>
            </a:endParaRPr>
          </a:p>
          <a:p>
            <a:pPr marL="177800" indent="-177800">
              <a:defRPr/>
            </a:pPr>
            <a:r>
              <a:rPr kumimoji="1" lang="ja-JP" altLang="en-US" sz="1200" dirty="0">
                <a:latin typeface="HGPｺﾞｼｯｸM" pitchFamily="50" charset="-128"/>
                <a:ea typeface="HGPｺﾞｼｯｸM" pitchFamily="50" charset="-128"/>
              </a:rPr>
              <a:t>③</a:t>
            </a:r>
            <a:r>
              <a:rPr kumimoji="1" lang="en-US" altLang="ja-JP" sz="1200" dirty="0">
                <a:latin typeface="HGPｺﾞｼｯｸM" pitchFamily="50" charset="-128"/>
                <a:ea typeface="HGPｺﾞｼｯｸM" pitchFamily="50" charset="-128"/>
              </a:rPr>
              <a:t>	</a:t>
            </a:r>
            <a:r>
              <a:rPr kumimoji="1" lang="ja-JP" altLang="en-US" sz="1200" dirty="0">
                <a:latin typeface="HGPｺﾞｼｯｸM" pitchFamily="50" charset="-128"/>
                <a:ea typeface="HGPｺﾞｼｯｸM" pitchFamily="50" charset="-128"/>
              </a:rPr>
              <a:t>実施内容</a:t>
            </a:r>
            <a:r>
              <a:rPr kumimoji="1" lang="ja-JP" altLang="en-US" sz="1200" dirty="0" smtClean="0">
                <a:latin typeface="HGPｺﾞｼｯｸM" pitchFamily="50" charset="-128"/>
                <a:ea typeface="HGPｺﾞｼｯｸM" pitchFamily="50" charset="-128"/>
              </a:rPr>
              <a:t>の「</a:t>
            </a:r>
            <a:r>
              <a:rPr kumimoji="1" lang="ja-JP" altLang="en-US" sz="1200" dirty="0">
                <a:solidFill>
                  <a:srgbClr val="FF0000"/>
                </a:solidFill>
                <a:latin typeface="HGPｺﾞｼｯｸM" pitchFamily="50" charset="-128"/>
                <a:ea typeface="HGPｺﾞｼｯｸM" pitchFamily="50" charset="-128"/>
              </a:rPr>
              <a:t>過</a:t>
            </a:r>
            <a:r>
              <a:rPr kumimoji="1" lang="ja-JP" altLang="en-US" sz="1200" dirty="0">
                <a:latin typeface="HGPｺﾞｼｯｸM" pitchFamily="50" charset="-128"/>
                <a:ea typeface="HGPｺﾞｼｯｸM" pitchFamily="50" charset="-128"/>
              </a:rPr>
              <a:t>」だけで</a:t>
            </a:r>
            <a:r>
              <a:rPr kumimoji="1" lang="ja-JP" altLang="en-US" sz="1200" dirty="0" smtClean="0">
                <a:latin typeface="HGPｺﾞｼｯｸM" pitchFamily="50" charset="-128"/>
                <a:ea typeface="HGPｺﾞｼｯｸM" pitchFamily="50" charset="-128"/>
              </a:rPr>
              <a:t>なく　「</a:t>
            </a:r>
            <a:r>
              <a:rPr kumimoji="1" lang="ja-JP" altLang="en-US" sz="1200" dirty="0">
                <a:solidFill>
                  <a:srgbClr val="FF0000"/>
                </a:solidFill>
                <a:latin typeface="HGPｺﾞｼｯｸM" pitchFamily="50" charset="-128"/>
                <a:ea typeface="HGPｺﾞｼｯｸM" pitchFamily="50" charset="-128"/>
              </a:rPr>
              <a:t>不足</a:t>
            </a:r>
            <a:r>
              <a:rPr kumimoji="1" lang="ja-JP" altLang="en-US" sz="1200" dirty="0">
                <a:latin typeface="HGPｺﾞｼｯｸM" pitchFamily="50" charset="-128"/>
                <a:ea typeface="HGPｺﾞｼｯｸM" pitchFamily="50" charset="-128"/>
              </a:rPr>
              <a:t>」についても精査・確認すること。</a:t>
            </a:r>
            <a:endParaRPr kumimoji="1" lang="en-US" altLang="ja-JP" sz="1200" dirty="0">
              <a:latin typeface="HGPｺﾞｼｯｸM" pitchFamily="50" charset="-128"/>
              <a:ea typeface="HGPｺﾞｼｯｸM" pitchFamily="50" charset="-128"/>
            </a:endParaRPr>
          </a:p>
        </p:txBody>
      </p:sp>
      <p:sp>
        <p:nvSpPr>
          <p:cNvPr id="23" name="テキスト ボックス 22"/>
          <p:cNvSpPr txBox="1"/>
          <p:nvPr/>
        </p:nvSpPr>
        <p:spPr>
          <a:xfrm>
            <a:off x="638175" y="1377954"/>
            <a:ext cx="8555038" cy="461665"/>
          </a:xfrm>
          <a:prstGeom prst="rect">
            <a:avLst/>
          </a:prstGeom>
          <a:noFill/>
        </p:spPr>
        <p:txBody>
          <a:bodyPr>
            <a:spAutoFit/>
          </a:bodyPr>
          <a:lstStyle/>
          <a:p>
            <a:pPr>
              <a:defRPr/>
            </a:pPr>
            <a:r>
              <a:rPr kumimoji="1" lang="ja-JP" altLang="en-US" sz="2400" dirty="0" smtClean="0">
                <a:latin typeface="HGPｺﾞｼｯｸM" pitchFamily="50" charset="-128"/>
                <a:ea typeface="HGPｺﾞｼｯｸM" pitchFamily="50" charset="-128"/>
              </a:rPr>
              <a:t>（２）経費の適正化　～方策～</a:t>
            </a:r>
            <a:endParaRPr kumimoji="1" lang="en-US" altLang="ja-JP" sz="2400" dirty="0" smtClean="0">
              <a:latin typeface="HGPｺﾞｼｯｸM" pitchFamily="50" charset="-128"/>
              <a:ea typeface="HGPｺﾞｼｯｸM" pitchFamily="50" charset="-128"/>
            </a:endParaRPr>
          </a:p>
        </p:txBody>
      </p:sp>
      <p:sp>
        <p:nvSpPr>
          <p:cNvPr id="24" name="四角形吹き出し 23"/>
          <p:cNvSpPr/>
          <p:nvPr/>
        </p:nvSpPr>
        <p:spPr bwMode="auto">
          <a:xfrm>
            <a:off x="3656856" y="2348880"/>
            <a:ext cx="5753844" cy="3528392"/>
          </a:xfrm>
          <a:prstGeom prst="wedgeRectCallout">
            <a:avLst>
              <a:gd name="adj1" fmla="val -55943"/>
              <a:gd name="adj2" fmla="val -41464"/>
            </a:avLst>
          </a:prstGeom>
          <a:solidFill>
            <a:schemeClr val="accent4">
              <a:lumMod val="40000"/>
              <a:lumOff val="60000"/>
            </a:schemeClr>
          </a:solidFill>
          <a:ln w="12700">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graphicFrame>
        <p:nvGraphicFramePr>
          <p:cNvPr id="25" name="オブジェクト 2"/>
          <p:cNvGraphicFramePr>
            <a:graphicFrameLocks noChangeAspect="1"/>
          </p:cNvGraphicFramePr>
          <p:nvPr>
            <p:extLst>
              <p:ext uri="{D42A27DB-BD31-4B8C-83A1-F6EECF244321}">
                <p14:modId xmlns:p14="http://schemas.microsoft.com/office/powerpoint/2010/main" xmlns="" val="803587181"/>
              </p:ext>
            </p:extLst>
          </p:nvPr>
        </p:nvGraphicFramePr>
        <p:xfrm>
          <a:off x="3770739" y="2564907"/>
          <a:ext cx="5638115" cy="3278781"/>
        </p:xfrm>
        <a:graphic>
          <a:graphicData uri="http://schemas.openxmlformats.org/presentationml/2006/ole">
            <p:oleObj spid="_x0000_s13431" name="ワークシート" r:id="rId4" imgW="8458290" imgH="5257800" progId="Excel.Sheet.12">
              <p:embed/>
            </p:oleObj>
          </a:graphicData>
        </a:graphic>
      </p:graphicFrame>
      <p:sp>
        <p:nvSpPr>
          <p:cNvPr id="26" name="テキスト ボックス 9"/>
          <p:cNvSpPr txBox="1">
            <a:spLocks noChangeArrowheads="1"/>
          </p:cNvSpPr>
          <p:nvPr/>
        </p:nvSpPr>
        <p:spPr bwMode="auto">
          <a:xfrm>
            <a:off x="3728864" y="2348883"/>
            <a:ext cx="2881312"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ja-JP" altLang="en-US" sz="1000" dirty="0" smtClean="0">
                <a:latin typeface="HGPｺﾞｼｯｸM" pitchFamily="50" charset="-128"/>
                <a:ea typeface="HGPｺﾞｼｯｸM" pitchFamily="50" charset="-128"/>
              </a:rPr>
              <a:t>情報システム経費を評価するための評価基準</a:t>
            </a:r>
            <a:endParaRPr kumimoji="1" lang="ja-JP" altLang="en-US" sz="1000" dirty="0">
              <a:latin typeface="HGPｺﾞｼｯｸM" pitchFamily="50" charset="-128"/>
              <a:ea typeface="HGPｺﾞｼｯｸM" pitchFamily="50" charset="-128"/>
            </a:endParaRPr>
          </a:p>
        </p:txBody>
      </p:sp>
      <p:sp>
        <p:nvSpPr>
          <p:cNvPr id="27" name="爆発 2 26"/>
          <p:cNvSpPr/>
          <p:nvPr/>
        </p:nvSpPr>
        <p:spPr bwMode="auto">
          <a:xfrm>
            <a:off x="1258978" y="4725144"/>
            <a:ext cx="2109846" cy="1080120"/>
          </a:xfrm>
          <a:prstGeom prst="irregularSeal2">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8" name="テキスト ボックス 27"/>
          <p:cNvSpPr txBox="1"/>
          <p:nvPr/>
        </p:nvSpPr>
        <p:spPr>
          <a:xfrm>
            <a:off x="1593191" y="4942042"/>
            <a:ext cx="1441420" cy="646331"/>
          </a:xfrm>
          <a:prstGeom prst="rect">
            <a:avLst/>
          </a:prstGeom>
          <a:noFill/>
        </p:spPr>
        <p:txBody>
          <a:bodyPr wrap="none" rtlCol="0">
            <a:spAutoFit/>
          </a:bodyPr>
          <a:lstStyle/>
          <a:p>
            <a:r>
              <a:rPr kumimoji="1" lang="ja-JP" altLang="en-US" sz="1100" dirty="0" smtClean="0">
                <a:latin typeface="HGPｺﾞｼｯｸM" pitchFamily="50" charset="-128"/>
                <a:ea typeface="HGPｺﾞｼｯｸM" pitchFamily="50" charset="-128"/>
              </a:rPr>
              <a:t>・無理なスケジュール</a:t>
            </a:r>
            <a:endParaRPr kumimoji="1" lang="en-US" altLang="ja-JP" sz="1100" dirty="0" smtClean="0">
              <a:latin typeface="HGPｺﾞｼｯｸM" pitchFamily="50" charset="-128"/>
              <a:ea typeface="HGPｺﾞｼｯｸM" pitchFamily="50" charset="-128"/>
            </a:endParaRPr>
          </a:p>
          <a:p>
            <a:r>
              <a:rPr kumimoji="1" lang="ja-JP" altLang="en-US" sz="1100" dirty="0" smtClean="0">
                <a:latin typeface="HGPｺﾞｼｯｸM" pitchFamily="50" charset="-128"/>
                <a:ea typeface="HGPｺﾞｼｯｸM" pitchFamily="50" charset="-128"/>
              </a:rPr>
              <a:t>・曖昧な要求要件</a:t>
            </a:r>
            <a:endParaRPr kumimoji="1" lang="en-US" altLang="ja-JP" sz="1100" dirty="0" smtClean="0">
              <a:latin typeface="HGPｺﾞｼｯｸM" pitchFamily="50" charset="-128"/>
              <a:ea typeface="HGPｺﾞｼｯｸM" pitchFamily="50" charset="-128"/>
            </a:endParaRPr>
          </a:p>
          <a:p>
            <a:r>
              <a:rPr kumimoji="1" lang="ja-JP" altLang="en-US" sz="1400" dirty="0" smtClean="0">
                <a:latin typeface="HGPｺﾞｼｯｸM" pitchFamily="50" charset="-128"/>
                <a:ea typeface="HGPｺﾞｼｯｸM" pitchFamily="50" charset="-128"/>
              </a:rPr>
              <a:t>⇒</a:t>
            </a:r>
            <a:r>
              <a:rPr kumimoji="1" lang="ja-JP" altLang="en-US" sz="1400" dirty="0" smtClean="0">
                <a:solidFill>
                  <a:srgbClr val="FF0000"/>
                </a:solidFill>
                <a:latin typeface="HGPｺﾞｼｯｸM" pitchFamily="50" charset="-128"/>
                <a:ea typeface="HGPｺﾞｼｯｸM" pitchFamily="50" charset="-128"/>
              </a:rPr>
              <a:t>経費増の要因</a:t>
            </a:r>
            <a:endParaRPr kumimoji="1" lang="ja-JP" altLang="en-US" sz="1400" dirty="0">
              <a:solidFill>
                <a:srgbClr val="FF0000"/>
              </a:solidFill>
              <a:latin typeface="HGPｺﾞｼｯｸM" pitchFamily="50" charset="-128"/>
              <a:ea typeface="HGPｺﾞｼｯｸM" pitchFamily="50" charset="-128"/>
            </a:endParaRPr>
          </a:p>
        </p:txBody>
      </p:sp>
      <p:sp>
        <p:nvSpPr>
          <p:cNvPr id="13" name="タイトル 4"/>
          <p:cNvSpPr txBox="1">
            <a:spLocks/>
          </p:cNvSpPr>
          <p:nvPr/>
        </p:nvSpPr>
        <p:spPr>
          <a:xfrm>
            <a:off x="344488" y="332656"/>
            <a:ext cx="9080500" cy="830262"/>
          </a:xfrm>
          <a:prstGeom prst="rect">
            <a:avLst/>
          </a:prstGeom>
        </p:spPr>
        <p:txBody>
          <a:bodyPr anchor="ctr"/>
          <a:lstStyle/>
          <a:p>
            <a:pPr eaLnBrk="1" hangingPunct="1"/>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８</a:t>
            </a:r>
            <a:r>
              <a:rPr kumimoji="1" lang="ja-JP" altLang="ja-JP" sz="2800" b="1" i="0" u="none" strike="noStrike" kern="1200" cap="none" spc="0" normalizeH="0" baseline="0" noProof="0" dirty="0" smtClean="0">
                <a:ln>
                  <a:noFill/>
                </a:ln>
                <a:solidFill>
                  <a:srgbClr val="002060"/>
                </a:solidFill>
                <a:effectLst/>
                <a:uLnTx/>
                <a:uFillTx/>
                <a:latin typeface="Arial"/>
                <a:ea typeface="+mj-ea"/>
                <a:cs typeface="+mj-cs"/>
              </a:rPr>
              <a:t>．課題の解決に向けた方策</a:t>
            </a:r>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　</a:t>
            </a:r>
            <a:r>
              <a:rPr kumimoji="1" lang="ja-JP" altLang="en-US" sz="2400" b="1" dirty="0" smtClean="0">
                <a:solidFill>
                  <a:srgbClr val="002060"/>
                </a:solidFill>
                <a:latin typeface="Arial"/>
                <a:ea typeface="HGｺﾞｼｯｸM"/>
                <a:cs typeface="+mj-cs"/>
              </a:rPr>
              <a:t>～経費の適正化～</a:t>
            </a:r>
            <a:endParaRPr kumimoji="1" lang="ja-JP" alt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15" name="スライド番号プレースホルダ 14"/>
          <p:cNvSpPr>
            <a:spLocks noGrp="1"/>
          </p:cNvSpPr>
          <p:nvPr>
            <p:ph type="sldNum" sz="quarter" idx="12"/>
          </p:nvPr>
        </p:nvSpPr>
        <p:spPr/>
        <p:txBody>
          <a:bodyPr/>
          <a:lstStyle/>
          <a:p>
            <a:pPr>
              <a:defRPr/>
            </a:pPr>
            <a:fld id="{724FE021-3FB5-4230-9DDF-D219D3754B7E}" type="slidenum">
              <a:rPr lang="ja-JP" altLang="en-US" smtClean="0"/>
              <a:pPr>
                <a:defRPr/>
              </a:pPr>
              <a:t>12</a:t>
            </a:fld>
            <a:endParaRPr lang="en-US" altLang="ja-JP"/>
          </a:p>
        </p:txBody>
      </p:sp>
      <p:sp>
        <p:nvSpPr>
          <p:cNvPr id="16" name="フッター プレースホルダ 15"/>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正方形/長方形 24"/>
          <p:cNvSpPr/>
          <p:nvPr/>
        </p:nvSpPr>
        <p:spPr bwMode="auto">
          <a:xfrm>
            <a:off x="1208584" y="3933056"/>
            <a:ext cx="8208912" cy="1728192"/>
          </a:xfrm>
          <a:prstGeom prst="rect">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4" name="正方形/長方形 23"/>
          <p:cNvSpPr/>
          <p:nvPr/>
        </p:nvSpPr>
        <p:spPr bwMode="auto">
          <a:xfrm>
            <a:off x="1208584" y="1988840"/>
            <a:ext cx="8208912" cy="1728192"/>
          </a:xfrm>
          <a:prstGeom prst="rect">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2" name="テキスト ボックス 11"/>
          <p:cNvSpPr txBox="1"/>
          <p:nvPr/>
        </p:nvSpPr>
        <p:spPr>
          <a:xfrm>
            <a:off x="1208586" y="3933056"/>
            <a:ext cx="8208911" cy="720080"/>
          </a:xfrm>
          <a:prstGeom prst="rect">
            <a:avLst/>
          </a:prstGeom>
          <a:noFill/>
          <a:ln w="19050">
            <a:noFill/>
          </a:ln>
        </p:spPr>
        <p:txBody>
          <a:bodyPr>
            <a:noAutofit/>
          </a:bodyPr>
          <a:lstStyle/>
          <a:p>
            <a:pPr marL="266700" indent="-266700">
              <a:defRPr/>
            </a:pPr>
            <a:r>
              <a:rPr kumimoji="1" lang="ja-JP" altLang="en-US" sz="1600" b="1" dirty="0" smtClean="0">
                <a:latin typeface="HGPｺﾞｼｯｸM" pitchFamily="50" charset="-128"/>
                <a:ea typeface="HGPｺﾞｼｯｸM" pitchFamily="50" charset="-128"/>
              </a:rPr>
              <a:t>● </a:t>
            </a:r>
            <a:r>
              <a:rPr lang="ja-JP" altLang="en-US" sz="1600" b="1" dirty="0" smtClean="0">
                <a:latin typeface="HGPｺﾞｼｯｸM" pitchFamily="50" charset="-128"/>
                <a:ea typeface="HGPｺﾞｼｯｸM" pitchFamily="50" charset="-128"/>
              </a:rPr>
              <a:t>システム</a:t>
            </a:r>
            <a:r>
              <a:rPr lang="ja-JP" altLang="en-US" sz="1600" b="1" dirty="0">
                <a:latin typeface="HGPｺﾞｼｯｸM" pitchFamily="50" charset="-128"/>
                <a:ea typeface="HGPｺﾞｼｯｸM" pitchFamily="50" charset="-128"/>
              </a:rPr>
              <a:t>改修経費</a:t>
            </a:r>
            <a:r>
              <a:rPr lang="ja-JP" altLang="en-US" sz="1600" b="1" dirty="0" smtClean="0">
                <a:latin typeface="HGPｺﾞｼｯｸM" pitchFamily="50" charset="-128"/>
                <a:ea typeface="HGPｺﾞｼｯｸM" pitchFamily="50" charset="-128"/>
              </a:rPr>
              <a:t>の見積を精査する</a:t>
            </a:r>
            <a:r>
              <a:rPr lang="ja-JP" altLang="en-US" sz="1600" b="1" dirty="0">
                <a:latin typeface="HGPｺﾞｼｯｸM" pitchFamily="50" charset="-128"/>
                <a:ea typeface="HGPｺﾞｼｯｸM" pitchFamily="50" charset="-128"/>
              </a:rPr>
              <a:t>事で、随意契約</a:t>
            </a:r>
            <a:r>
              <a:rPr lang="ja-JP" altLang="en-US" sz="1600" b="1" dirty="0" smtClean="0">
                <a:latin typeface="HGPｺﾞｼｯｸM" pitchFamily="50" charset="-128"/>
                <a:ea typeface="HGPｺﾞｼｯｸM" pitchFamily="50" charset="-128"/>
              </a:rPr>
              <a:t>で、大規模システムを中心に全体で</a:t>
            </a:r>
            <a:r>
              <a:rPr lang="en-US" altLang="ja-JP" sz="1600" b="1" dirty="0" smtClean="0">
                <a:latin typeface="HGPｺﾞｼｯｸM" pitchFamily="50" charset="-128"/>
                <a:ea typeface="HGPｺﾞｼｯｸM" pitchFamily="50" charset="-128"/>
              </a:rPr>
              <a:t/>
            </a:r>
            <a:br>
              <a:rPr lang="en-US" altLang="ja-JP" sz="1600" b="1" dirty="0" smtClean="0">
                <a:latin typeface="HGPｺﾞｼｯｸM" pitchFamily="50" charset="-128"/>
                <a:ea typeface="HGPｺﾞｼｯｸM" pitchFamily="50" charset="-128"/>
              </a:rPr>
            </a:br>
            <a:r>
              <a:rPr kumimoji="1" lang="en-US" altLang="ja-JP" sz="1600" b="1" dirty="0" smtClean="0">
                <a:latin typeface="HGPｺﾞｼｯｸM" pitchFamily="50" charset="-128"/>
                <a:ea typeface="HGPｺﾞｼｯｸM" pitchFamily="50" charset="-128"/>
              </a:rPr>
              <a:t>25.9</a:t>
            </a:r>
            <a:r>
              <a:rPr kumimoji="1" lang="ja-JP" altLang="en-US" sz="1600" b="1" dirty="0" smtClean="0">
                <a:latin typeface="HGPｺﾞｼｯｸM" pitchFamily="50" charset="-128"/>
                <a:ea typeface="HGPｺﾞｼｯｸM" pitchFamily="50" charset="-128"/>
              </a:rPr>
              <a:t>％の</a:t>
            </a:r>
            <a:r>
              <a:rPr kumimoji="1" lang="ja-JP" altLang="en-US" sz="1600" b="1" dirty="0">
                <a:latin typeface="HGPｺﾞｼｯｸM" pitchFamily="50" charset="-128"/>
                <a:ea typeface="HGPｺﾞｼｯｸM" pitchFamily="50" charset="-128"/>
              </a:rPr>
              <a:t>経費削減を実現。（約</a:t>
            </a:r>
            <a:r>
              <a:rPr kumimoji="1" lang="en-US" altLang="ja-JP" sz="1600" b="1" dirty="0">
                <a:latin typeface="HGPｺﾞｼｯｸM" pitchFamily="50" charset="-128"/>
                <a:ea typeface="HGPｺﾞｼｯｸM" pitchFamily="50" charset="-128"/>
              </a:rPr>
              <a:t>2,400</a:t>
            </a:r>
            <a:r>
              <a:rPr kumimoji="1" lang="ja-JP" altLang="en-US" sz="1600" b="1" dirty="0">
                <a:latin typeface="HGPｺﾞｼｯｸM" pitchFamily="50" charset="-128"/>
                <a:ea typeface="HGPｺﾞｼｯｸM" pitchFamily="50" charset="-128"/>
              </a:rPr>
              <a:t>万円削減）</a:t>
            </a:r>
            <a:r>
              <a:rPr kumimoji="1" lang="ja-JP" altLang="en-US" b="1" dirty="0">
                <a:latin typeface="HGPｺﾞｼｯｸM" pitchFamily="50" charset="-128"/>
                <a:ea typeface="HGPｺﾞｼｯｸM" pitchFamily="50" charset="-128"/>
              </a:rPr>
              <a:t>　</a:t>
            </a:r>
            <a:r>
              <a:rPr kumimoji="1" lang="ja-JP" altLang="en-US" sz="1200" b="1" dirty="0">
                <a:latin typeface="HGPｺﾞｼｯｸM" pitchFamily="50" charset="-128"/>
                <a:ea typeface="HGPｺﾞｼｯｸM" pitchFamily="50" charset="-128"/>
              </a:rPr>
              <a:t>＊システムにより削減幅は大きく異なった</a:t>
            </a:r>
          </a:p>
        </p:txBody>
      </p:sp>
      <p:sp>
        <p:nvSpPr>
          <p:cNvPr id="14348" name="テキスト ボックス 12"/>
          <p:cNvSpPr txBox="1">
            <a:spLocks noChangeArrowheads="1"/>
          </p:cNvSpPr>
          <p:nvPr/>
        </p:nvSpPr>
        <p:spPr bwMode="auto">
          <a:xfrm>
            <a:off x="1496616" y="4653136"/>
            <a:ext cx="7914084" cy="1008112"/>
          </a:xfrm>
          <a:prstGeom prst="rect">
            <a:avLst/>
          </a:prstGeom>
          <a:noFill/>
          <a:ln w="19050">
            <a:noFill/>
            <a:miter lim="800000"/>
            <a:headEnd/>
            <a:tailEnd/>
          </a:ln>
        </p:spPr>
        <p:txBody>
          <a:bodyPr>
            <a:noAutofit/>
          </a:bodyPr>
          <a:lstStyle/>
          <a:p>
            <a:pPr marL="1968500" indent="-1968500"/>
            <a:r>
              <a:rPr kumimoji="1" lang="ja-JP" altLang="en-US" sz="1400" dirty="0">
                <a:latin typeface="HGPｺﾞｼｯｸM" pitchFamily="50" charset="-128"/>
                <a:ea typeface="HGPｺﾞｼｯｸM" pitchFamily="50" charset="-128"/>
              </a:rPr>
              <a:t>①事業者見積の内訳・根拠の精査 ： </a:t>
            </a:r>
            <a:r>
              <a:rPr kumimoji="1" lang="ja-JP" altLang="en-US" sz="1400" dirty="0">
                <a:solidFill>
                  <a:srgbClr val="FF3300"/>
                </a:solidFill>
                <a:latin typeface="HGPｺﾞｼｯｸM" pitchFamily="50" charset="-128"/>
                <a:ea typeface="HGPｺﾞｼｯｸM" pitchFamily="50" charset="-128"/>
              </a:rPr>
              <a:t>事業者への複数回のヒアリング</a:t>
            </a:r>
            <a:r>
              <a:rPr kumimoji="1" lang="ja-JP" altLang="en-US" sz="1400" dirty="0">
                <a:latin typeface="HGPｺﾞｼｯｸM" pitchFamily="50" charset="-128"/>
                <a:ea typeface="HGPｺﾞｼｯｸM" pitchFamily="50" charset="-128"/>
              </a:rPr>
              <a:t>を実施し、根拠に妥当性</a:t>
            </a:r>
            <a:r>
              <a:rPr kumimoji="1" lang="ja-JP" altLang="en-US" sz="1400" dirty="0" smtClean="0">
                <a:latin typeface="HGPｺﾞｼｯｸM" pitchFamily="50" charset="-128"/>
                <a:ea typeface="HGPｺﾞｼｯｸM" pitchFamily="50" charset="-128"/>
              </a:rPr>
              <a:t>を</a:t>
            </a:r>
            <a:r>
              <a:rPr lang="ja-JP" altLang="en-US" sz="1400" dirty="0" smtClean="0">
                <a:latin typeface="HGPｺﾞｼｯｸM" pitchFamily="50" charset="-128"/>
                <a:ea typeface="HGPｺﾞｼｯｸM" pitchFamily="50" charset="-128"/>
              </a:rPr>
              <a:t>欠くと</a:t>
            </a:r>
            <a:endParaRPr lang="en-US" altLang="ja-JP" sz="1400" dirty="0" smtClean="0">
              <a:latin typeface="HGPｺﾞｼｯｸM" pitchFamily="50" charset="-128"/>
              <a:ea typeface="HGPｺﾞｼｯｸM" pitchFamily="50" charset="-128"/>
            </a:endParaRPr>
          </a:p>
          <a:p>
            <a:pPr marL="1968500" indent="-1968500"/>
            <a:r>
              <a:rPr lang="ja-JP" altLang="en-US" sz="1400" dirty="0">
                <a:latin typeface="HGPｺﾞｼｯｸM" pitchFamily="50" charset="-128"/>
                <a:ea typeface="HGPｺﾞｼｯｸM" pitchFamily="50" charset="-128"/>
              </a:rPr>
              <a:t>　</a:t>
            </a:r>
            <a:r>
              <a:rPr lang="ja-JP" altLang="en-US" sz="1400" dirty="0" smtClean="0">
                <a:latin typeface="HGPｺﾞｼｯｸM" pitchFamily="50" charset="-128"/>
                <a:ea typeface="HGPｺﾞｼｯｸM" pitchFamily="50" charset="-128"/>
              </a:rPr>
              <a:t>　　　　　　　　　　　　　　　　　　　　　　 判断</a:t>
            </a:r>
            <a:r>
              <a:rPr lang="ja-JP" altLang="en-US" sz="1400" dirty="0">
                <a:latin typeface="HGPｺﾞｼｯｸM" pitchFamily="50" charset="-128"/>
                <a:ea typeface="HGPｺﾞｼｯｸM" pitchFamily="50" charset="-128"/>
              </a:rPr>
              <a:t>した事項を指摘し、</a:t>
            </a:r>
            <a:r>
              <a:rPr lang="ja-JP" altLang="en-US" sz="1400" dirty="0">
                <a:solidFill>
                  <a:srgbClr val="FF3300"/>
                </a:solidFill>
                <a:latin typeface="HGPｺﾞｼｯｸM" pitchFamily="50" charset="-128"/>
                <a:ea typeface="HGPｺﾞｼｯｸM" pitchFamily="50" charset="-128"/>
              </a:rPr>
              <a:t>見積の見直し</a:t>
            </a:r>
            <a:r>
              <a:rPr lang="ja-JP" altLang="en-US" sz="1400" dirty="0">
                <a:latin typeface="HGPｺﾞｼｯｸM" pitchFamily="50" charset="-128"/>
                <a:ea typeface="HGPｺﾞｼｯｸM" pitchFamily="50" charset="-128"/>
              </a:rPr>
              <a:t>を実施</a:t>
            </a:r>
            <a:endParaRPr kumimoji="1" lang="en-US" altLang="ja-JP" sz="1400" dirty="0">
              <a:latin typeface="HGPｺﾞｼｯｸM" pitchFamily="50" charset="-128"/>
              <a:ea typeface="HGPｺﾞｼｯｸM" pitchFamily="50" charset="-128"/>
            </a:endParaRPr>
          </a:p>
          <a:p>
            <a:pPr marL="1968500" indent="-1968500"/>
            <a:r>
              <a:rPr lang="ja-JP" altLang="en-US" sz="1400" dirty="0">
                <a:latin typeface="HGPｺﾞｼｯｸM" pitchFamily="50" charset="-128"/>
                <a:ea typeface="HGPｺﾞｼｯｸM" pitchFamily="50" charset="-128"/>
              </a:rPr>
              <a:t>②</a:t>
            </a:r>
            <a:r>
              <a:rPr lang="ja-JP" altLang="en-US" sz="1400" dirty="0" smtClean="0">
                <a:latin typeface="HGPｺﾞｼｯｸM" pitchFamily="50" charset="-128"/>
                <a:ea typeface="HGPｺﾞｼｯｸM" pitchFamily="50" charset="-128"/>
              </a:rPr>
              <a:t>要求要件の明確化 </a:t>
            </a:r>
            <a:r>
              <a:rPr lang="ja-JP" altLang="en-US" sz="1400" dirty="0">
                <a:latin typeface="HGPｺﾞｼｯｸM" pitchFamily="50" charset="-128"/>
                <a:ea typeface="HGPｺﾞｼｯｸM" pitchFamily="50" charset="-128"/>
              </a:rPr>
              <a:t>： 見積の前提となる</a:t>
            </a:r>
            <a:r>
              <a:rPr lang="ja-JP" altLang="en-US" sz="1400" dirty="0" smtClean="0">
                <a:latin typeface="HGPｺﾞｼｯｸM" pitchFamily="50" charset="-128"/>
                <a:ea typeface="HGPｺﾞｼｯｸM" pitchFamily="50" charset="-128"/>
              </a:rPr>
              <a:t>要求要件に</a:t>
            </a:r>
            <a:r>
              <a:rPr lang="ja-JP" altLang="en-US" sz="1400" dirty="0">
                <a:latin typeface="HGPｺﾞｼｯｸM" pitchFamily="50" charset="-128"/>
                <a:ea typeface="HGPｺﾞｼｯｸM" pitchFamily="50" charset="-128"/>
              </a:rPr>
              <a:t>未確定部分があり、主管課と</a:t>
            </a:r>
            <a:r>
              <a:rPr lang="ja-JP" altLang="en-US" sz="1400" dirty="0" smtClean="0">
                <a:latin typeface="HGPｺﾞｼｯｸM" pitchFamily="50" charset="-128"/>
                <a:ea typeface="HGPｺﾞｼｯｸM" pitchFamily="50" charset="-128"/>
              </a:rPr>
              <a:t>事業者間での</a:t>
            </a:r>
            <a:endParaRPr lang="en-US" altLang="ja-JP" sz="1400" dirty="0" smtClean="0">
              <a:latin typeface="HGPｺﾞｼｯｸM" pitchFamily="50" charset="-128"/>
              <a:ea typeface="HGPｺﾞｼｯｸM" pitchFamily="50" charset="-128"/>
            </a:endParaRPr>
          </a:p>
          <a:p>
            <a:pPr marL="1968500" indent="-1968500"/>
            <a:r>
              <a:rPr lang="ja-JP" altLang="en-US" sz="1400" dirty="0" smtClean="0">
                <a:latin typeface="HGPｺﾞｼｯｸM" pitchFamily="50" charset="-128"/>
                <a:ea typeface="HGPｺﾞｼｯｸM" pitchFamily="50" charset="-128"/>
              </a:rPr>
              <a:t>　　　　　　　　　　　　　　　打合せ</a:t>
            </a:r>
            <a:r>
              <a:rPr lang="ja-JP" altLang="en-US" sz="1400" dirty="0">
                <a:latin typeface="HGPｺﾞｼｯｸM" pitchFamily="50" charset="-128"/>
                <a:ea typeface="HGPｺﾞｼｯｸM" pitchFamily="50" charset="-128"/>
              </a:rPr>
              <a:t>を実施。</a:t>
            </a:r>
            <a:r>
              <a:rPr lang="ja-JP" altLang="en-US" sz="1400" dirty="0" smtClean="0">
                <a:solidFill>
                  <a:srgbClr val="FF3300"/>
                </a:solidFill>
                <a:latin typeface="HGPｺﾞｼｯｸM" pitchFamily="50" charset="-128"/>
                <a:ea typeface="HGPｺﾞｼｯｸM" pitchFamily="50" charset="-128"/>
              </a:rPr>
              <a:t>要求要件を</a:t>
            </a:r>
            <a:r>
              <a:rPr lang="ja-JP" altLang="en-US" sz="1400" dirty="0">
                <a:solidFill>
                  <a:srgbClr val="FF3300"/>
                </a:solidFill>
                <a:latin typeface="HGPｺﾞｼｯｸM" pitchFamily="50" charset="-128"/>
                <a:ea typeface="HGPｺﾞｼｯｸM" pitchFamily="50" charset="-128"/>
              </a:rPr>
              <a:t>明確化し、再見積</a:t>
            </a:r>
            <a:r>
              <a:rPr lang="ja-JP" altLang="en-US" sz="1400" dirty="0">
                <a:latin typeface="HGPｺﾞｼｯｸM" pitchFamily="50" charset="-128"/>
                <a:ea typeface="HGPｺﾞｼｯｸM" pitchFamily="50" charset="-128"/>
              </a:rPr>
              <a:t>の提出を</a:t>
            </a:r>
            <a:r>
              <a:rPr lang="ja-JP" altLang="en-US" sz="1400" dirty="0" smtClean="0">
                <a:latin typeface="HGPｺﾞｼｯｸM" pitchFamily="50" charset="-128"/>
                <a:ea typeface="HGPｺﾞｼｯｸM" pitchFamily="50" charset="-128"/>
              </a:rPr>
              <a:t>受けた。</a:t>
            </a:r>
            <a:r>
              <a:rPr lang="ja-JP" altLang="en-US" sz="1400" dirty="0">
                <a:latin typeface="HGPｺﾞｼｯｸM" pitchFamily="50" charset="-128"/>
                <a:ea typeface="HGPｺﾞｼｯｸM" pitchFamily="50" charset="-128"/>
              </a:rPr>
              <a:t>　　　　　　　　　　　　　</a:t>
            </a:r>
            <a:endParaRPr kumimoji="1" lang="ja-JP" altLang="en-US" sz="1400" dirty="0">
              <a:latin typeface="HGPｺﾞｼｯｸM" pitchFamily="50" charset="-128"/>
              <a:ea typeface="HGPｺﾞｼｯｸM" pitchFamily="50" charset="-128"/>
            </a:endParaRPr>
          </a:p>
        </p:txBody>
      </p:sp>
      <p:sp>
        <p:nvSpPr>
          <p:cNvPr id="16" name="テキスト ボックス 15"/>
          <p:cNvSpPr txBox="1"/>
          <p:nvPr/>
        </p:nvSpPr>
        <p:spPr>
          <a:xfrm>
            <a:off x="638175" y="1377954"/>
            <a:ext cx="8555038" cy="461665"/>
          </a:xfrm>
          <a:prstGeom prst="rect">
            <a:avLst/>
          </a:prstGeom>
          <a:noFill/>
        </p:spPr>
        <p:txBody>
          <a:bodyPr>
            <a:spAutoFit/>
          </a:bodyPr>
          <a:lstStyle/>
          <a:p>
            <a:pPr>
              <a:defRPr/>
            </a:pPr>
            <a:r>
              <a:rPr kumimoji="1" lang="ja-JP" altLang="en-US" sz="2400" dirty="0" smtClean="0">
                <a:latin typeface="HGPｺﾞｼｯｸM" pitchFamily="50" charset="-128"/>
                <a:ea typeface="HGPｺﾞｼｯｸM" pitchFamily="50" charset="-128"/>
              </a:rPr>
              <a:t>（２）経費の適正化　～具体例～</a:t>
            </a:r>
            <a:endParaRPr kumimoji="1" lang="en-US" altLang="ja-JP" sz="2400" dirty="0" smtClean="0">
              <a:latin typeface="HGPｺﾞｼｯｸM" pitchFamily="50" charset="-128"/>
              <a:ea typeface="HGPｺﾞｼｯｸM" pitchFamily="50" charset="-128"/>
            </a:endParaRPr>
          </a:p>
        </p:txBody>
      </p:sp>
      <p:sp>
        <p:nvSpPr>
          <p:cNvPr id="11" name="テキスト ボックス 10"/>
          <p:cNvSpPr txBox="1"/>
          <p:nvPr/>
        </p:nvSpPr>
        <p:spPr>
          <a:xfrm>
            <a:off x="1203306" y="2012355"/>
            <a:ext cx="8125291" cy="648072"/>
          </a:xfrm>
          <a:prstGeom prst="rect">
            <a:avLst/>
          </a:prstGeom>
          <a:noFill/>
          <a:ln w="19050">
            <a:noFill/>
          </a:ln>
        </p:spPr>
        <p:txBody>
          <a:bodyPr wrap="square">
            <a:noAutofit/>
          </a:bodyPr>
          <a:lstStyle/>
          <a:p>
            <a:pPr marL="266700" indent="-266700">
              <a:defRPr/>
            </a:pPr>
            <a:r>
              <a:rPr kumimoji="1" lang="ja-JP" altLang="en-US" sz="1600" b="1" dirty="0" smtClean="0">
                <a:latin typeface="HGPｺﾞｼｯｸM" pitchFamily="50" charset="-128"/>
                <a:ea typeface="HGPｺﾞｼｯｸM" pitchFamily="50" charset="-128"/>
              </a:rPr>
              <a:t>●</a:t>
            </a:r>
            <a:r>
              <a:rPr kumimoji="1" lang="en-US" altLang="ja-JP" sz="1600" b="1" dirty="0" smtClean="0">
                <a:latin typeface="HGPｺﾞｼｯｸM" pitchFamily="50" charset="-128"/>
                <a:ea typeface="HGPｺﾞｼｯｸM" pitchFamily="50" charset="-128"/>
              </a:rPr>
              <a:t>	</a:t>
            </a:r>
            <a:r>
              <a:rPr lang="ja-JP" altLang="en-US" sz="1600" b="1" dirty="0">
                <a:latin typeface="HGPｺﾞｼｯｸM" pitchFamily="50" charset="-128"/>
                <a:ea typeface="HGPｺﾞｼｯｸM" pitchFamily="50" charset="-128"/>
              </a:rPr>
              <a:t>情報</a:t>
            </a:r>
            <a:r>
              <a:rPr lang="en-US" altLang="ja-JP" sz="1600" b="1" dirty="0">
                <a:latin typeface="HGPｺﾞｼｯｸM" pitchFamily="50" charset="-128"/>
                <a:ea typeface="HGPｺﾞｼｯｸM" pitchFamily="50" charset="-128"/>
              </a:rPr>
              <a:t>CIO</a:t>
            </a:r>
            <a:r>
              <a:rPr lang="ja-JP" altLang="en-US" sz="1600" b="1" dirty="0">
                <a:latin typeface="HGPｺﾞｼｯｸM" pitchFamily="50" charset="-128"/>
                <a:ea typeface="HGPｺﾞｼｯｸM" pitchFamily="50" charset="-128"/>
              </a:rPr>
              <a:t>及び情報</a:t>
            </a:r>
            <a:r>
              <a:rPr lang="en-US" altLang="ja-JP" sz="1600" b="1" dirty="0">
                <a:latin typeface="HGPｺﾞｼｯｸM" pitchFamily="50" charset="-128"/>
                <a:ea typeface="HGPｺﾞｼｯｸM" pitchFamily="50" charset="-128"/>
              </a:rPr>
              <a:t>CIO</a:t>
            </a:r>
            <a:r>
              <a:rPr lang="ja-JP" altLang="en-US" sz="1600" b="1" dirty="0">
                <a:latin typeface="HGPｺﾞｼｯｸM" pitchFamily="50" charset="-128"/>
                <a:ea typeface="HGPｺﾞｼｯｸM" pitchFamily="50" charset="-128"/>
              </a:rPr>
              <a:t>補佐官を</a:t>
            </a:r>
            <a:r>
              <a:rPr lang="ja-JP" altLang="en-US" sz="1600" b="1" dirty="0" smtClean="0">
                <a:latin typeface="HGPｺﾞｼｯｸM" pitchFamily="50" charset="-128"/>
                <a:ea typeface="HGPｺﾞｼｯｸM" pitchFamily="50" charset="-128"/>
              </a:rPr>
              <a:t>設置</a:t>
            </a:r>
            <a:r>
              <a:rPr kumimoji="1" lang="ja-JP" altLang="en-US" sz="1600" b="1" dirty="0" smtClean="0">
                <a:latin typeface="HGPｺﾞｼｯｸM" pitchFamily="50" charset="-128"/>
                <a:ea typeface="HGPｺﾞｼｯｸM" pitchFamily="50" charset="-128"/>
              </a:rPr>
              <a:t>、「情報</a:t>
            </a:r>
            <a:r>
              <a:rPr kumimoji="1" lang="en-US" altLang="ja-JP" sz="1600" b="1" dirty="0" smtClean="0">
                <a:latin typeface="HGPｺﾞｼｯｸM" pitchFamily="50" charset="-128"/>
                <a:ea typeface="HGPｺﾞｼｯｸM" pitchFamily="50" charset="-128"/>
              </a:rPr>
              <a:t>CIO</a:t>
            </a:r>
            <a:r>
              <a:rPr kumimoji="1" lang="ja-JP" altLang="en-US" sz="1600" b="1" dirty="0" smtClean="0">
                <a:latin typeface="HGPｺﾞｼｯｸM" pitchFamily="50" charset="-128"/>
                <a:ea typeface="HGPｺﾞｼｯｸM" pitchFamily="50" charset="-128"/>
              </a:rPr>
              <a:t>マニフェスト」を策定することで、５年間で情報化関連経費</a:t>
            </a:r>
            <a:r>
              <a:rPr kumimoji="1" lang="en-US" altLang="ja-JP" sz="1600" b="1" dirty="0" smtClean="0">
                <a:latin typeface="HGPｺﾞｼｯｸM" pitchFamily="50" charset="-128"/>
                <a:ea typeface="HGPｺﾞｼｯｸM" pitchFamily="50" charset="-128"/>
              </a:rPr>
              <a:t>25</a:t>
            </a:r>
            <a:r>
              <a:rPr kumimoji="1" lang="ja-JP" altLang="en-US" sz="1600" b="1" dirty="0" smtClean="0">
                <a:latin typeface="HGPｺﾞｼｯｸM" pitchFamily="50" charset="-128"/>
                <a:ea typeface="HGPｺﾞｼｯｸM" pitchFamily="50" charset="-128"/>
              </a:rPr>
              <a:t>％の削減をコミット。</a:t>
            </a:r>
          </a:p>
        </p:txBody>
      </p:sp>
      <p:sp>
        <p:nvSpPr>
          <p:cNvPr id="13" name="テキスト ボックス 12"/>
          <p:cNvSpPr txBox="1">
            <a:spLocks noChangeArrowheads="1"/>
          </p:cNvSpPr>
          <p:nvPr/>
        </p:nvSpPr>
        <p:spPr bwMode="auto">
          <a:xfrm>
            <a:off x="1466899" y="2565185"/>
            <a:ext cx="7920881" cy="1080120"/>
          </a:xfrm>
          <a:prstGeom prst="rect">
            <a:avLst/>
          </a:prstGeom>
          <a:noFill/>
          <a:ln w="19050">
            <a:noFill/>
            <a:miter lim="800000"/>
            <a:headEnd/>
            <a:tailEnd/>
          </a:ln>
        </p:spPr>
        <p:txBody>
          <a:bodyPr>
            <a:noAutofit/>
          </a:bodyPr>
          <a:lstStyle/>
          <a:p>
            <a:pPr marL="1968500" indent="-1968500"/>
            <a:r>
              <a:rPr kumimoji="1" lang="ja-JP" altLang="en-US" sz="1400" dirty="0" smtClean="0">
                <a:latin typeface="HGPｺﾞｼｯｸM" pitchFamily="50" charset="-128"/>
                <a:ea typeface="HGPｺﾞｼｯｸM" pitchFamily="50" charset="-128"/>
              </a:rPr>
              <a:t>①</a:t>
            </a:r>
            <a:r>
              <a:rPr lang="ja-JP" altLang="en-US" sz="1400" dirty="0">
                <a:latin typeface="HGPｺﾞｼｯｸM" pitchFamily="50" charset="-128"/>
                <a:ea typeface="HGPｺﾞｼｯｸM" pitchFamily="50" charset="-128"/>
              </a:rPr>
              <a:t>重点施策は、</a:t>
            </a:r>
            <a:r>
              <a:rPr lang="ja-JP" altLang="en-US" sz="1400" dirty="0">
                <a:solidFill>
                  <a:srgbClr val="FF3300"/>
                </a:solidFill>
                <a:latin typeface="HGPｺﾞｼｯｸM" pitchFamily="50" charset="-128"/>
                <a:ea typeface="HGPｺﾞｼｯｸM" pitchFamily="50" charset="-128"/>
              </a:rPr>
              <a:t>進行管理を１年毎に行い</a:t>
            </a:r>
            <a:r>
              <a:rPr lang="ja-JP" altLang="en-US" sz="1400" dirty="0">
                <a:latin typeface="HGPｺﾞｼｯｸM" pitchFamily="50" charset="-128"/>
                <a:ea typeface="HGPｺﾞｼｯｸM" pitchFamily="50" charset="-128"/>
              </a:rPr>
              <a:t>、電子市役所推進本部に</a:t>
            </a:r>
            <a:r>
              <a:rPr lang="ja-JP" altLang="en-US" sz="1400" dirty="0" smtClean="0">
                <a:latin typeface="HGPｺﾞｼｯｸM" pitchFamily="50" charset="-128"/>
                <a:ea typeface="HGPｺﾞｼｯｸM" pitchFamily="50" charset="-128"/>
              </a:rPr>
              <a:t>報告</a:t>
            </a:r>
            <a:endParaRPr lang="en-US" altLang="ja-JP" sz="1400" dirty="0" smtClean="0">
              <a:latin typeface="HGPｺﾞｼｯｸM" pitchFamily="50" charset="-128"/>
              <a:ea typeface="HGPｺﾞｼｯｸM" pitchFamily="50" charset="-128"/>
            </a:endParaRPr>
          </a:p>
          <a:p>
            <a:pPr marL="1968500" indent="-1968500"/>
            <a:r>
              <a:rPr kumimoji="1" lang="ja-JP" altLang="en-US" sz="1400" dirty="0" smtClean="0">
                <a:latin typeface="HGPｺﾞｼｯｸM" pitchFamily="50" charset="-128"/>
                <a:ea typeface="HGPｺﾞｼｯｸM" pitchFamily="50" charset="-128"/>
              </a:rPr>
              <a:t>②</a:t>
            </a:r>
            <a:r>
              <a:rPr lang="ja-JP" altLang="en-US" sz="1400" dirty="0">
                <a:latin typeface="HGPｺﾞｼｯｸM" pitchFamily="50" charset="-128"/>
                <a:ea typeface="HGPｺﾞｼｯｸM" pitchFamily="50" charset="-128"/>
              </a:rPr>
              <a:t>情報</a:t>
            </a:r>
            <a:r>
              <a:rPr lang="en-US" altLang="ja-JP" sz="1400" dirty="0">
                <a:latin typeface="HGPｺﾞｼｯｸM" pitchFamily="50" charset="-128"/>
                <a:ea typeface="HGPｺﾞｼｯｸM" pitchFamily="50" charset="-128"/>
              </a:rPr>
              <a:t>CIO</a:t>
            </a:r>
            <a:r>
              <a:rPr lang="ja-JP" altLang="en-US" sz="1400" dirty="0">
                <a:latin typeface="HGPｺﾞｼｯｸM" pitchFamily="50" charset="-128"/>
                <a:ea typeface="HGPｺﾞｼｯｸM" pitchFamily="50" charset="-128"/>
              </a:rPr>
              <a:t>重点</a:t>
            </a:r>
            <a:r>
              <a:rPr lang="ja-JP" altLang="en-US" sz="1400" dirty="0" smtClean="0">
                <a:latin typeface="HGPｺﾞｼｯｸM" pitchFamily="50" charset="-128"/>
                <a:ea typeface="HGPｺﾞｼｯｸM" pitchFamily="50" charset="-128"/>
              </a:rPr>
              <a:t>施策</a:t>
            </a:r>
            <a:endParaRPr lang="en-US" altLang="ja-JP" sz="1400" dirty="0" smtClean="0">
              <a:latin typeface="HGPｺﾞｼｯｸM" pitchFamily="50" charset="-128"/>
              <a:ea typeface="HGPｺﾞｼｯｸM" pitchFamily="50" charset="-128"/>
            </a:endParaRPr>
          </a:p>
          <a:p>
            <a:pPr marL="1968500" indent="-1968500"/>
            <a:r>
              <a:rPr lang="ja-JP" altLang="en-US" sz="1400" dirty="0">
                <a:latin typeface="HGPｺﾞｼｯｸM" pitchFamily="50" charset="-128"/>
                <a:ea typeface="HGPｺﾞｼｯｸM" pitchFamily="50" charset="-128"/>
              </a:rPr>
              <a:t>　</a:t>
            </a:r>
            <a:r>
              <a:rPr lang="en-US" altLang="ja-JP" sz="1400" dirty="0" smtClean="0">
                <a:latin typeface="HGPｺﾞｼｯｸM" pitchFamily="50" charset="-128"/>
                <a:ea typeface="HGPｺﾞｼｯｸM" pitchFamily="50" charset="-128"/>
              </a:rPr>
              <a:t>ⅰ</a:t>
            </a:r>
            <a:r>
              <a:rPr lang="ja-JP" altLang="en-US" sz="1400" dirty="0" err="1" smtClean="0">
                <a:latin typeface="HGPｺﾞｼｯｸM" pitchFamily="50" charset="-128"/>
                <a:ea typeface="HGPｺﾞｼｯｸM" pitchFamily="50" charset="-128"/>
              </a:rPr>
              <a:t>．</a:t>
            </a:r>
            <a:r>
              <a:rPr lang="ja-JP" altLang="en-US" sz="1400" dirty="0" smtClean="0">
                <a:latin typeface="HGPｺﾞｼｯｸM" pitchFamily="50" charset="-128"/>
                <a:ea typeface="HGPｺﾞｼｯｸM" pitchFamily="50" charset="-128"/>
              </a:rPr>
              <a:t>情報化</a:t>
            </a:r>
            <a:r>
              <a:rPr lang="ja-JP" altLang="en-US" sz="1400" dirty="0">
                <a:latin typeface="HGPｺﾞｼｯｸM" pitchFamily="50" charset="-128"/>
                <a:ea typeface="HGPｺﾞｼｯｸM" pitchFamily="50" charset="-128"/>
              </a:rPr>
              <a:t>関連経費の</a:t>
            </a:r>
            <a:r>
              <a:rPr lang="ja-JP" altLang="en-US" sz="1400" dirty="0" smtClean="0">
                <a:latin typeface="HGPｺﾞｼｯｸM" pitchFamily="50" charset="-128"/>
                <a:ea typeface="HGPｺﾞｼｯｸM" pitchFamily="50" charset="-128"/>
              </a:rPr>
              <a:t>削減：５年間で</a:t>
            </a:r>
            <a:r>
              <a:rPr lang="ja-JP" altLang="en-US" sz="1400" dirty="0" smtClean="0">
                <a:solidFill>
                  <a:srgbClr val="FF3300"/>
                </a:solidFill>
                <a:latin typeface="HGPｺﾞｼｯｸM" pitchFamily="50" charset="-128"/>
                <a:ea typeface="HGPｺﾞｼｯｸM" pitchFamily="50" charset="-128"/>
              </a:rPr>
              <a:t>情報化</a:t>
            </a:r>
            <a:r>
              <a:rPr lang="ja-JP" altLang="en-US" sz="1400" dirty="0">
                <a:solidFill>
                  <a:srgbClr val="FF3300"/>
                </a:solidFill>
                <a:latin typeface="HGPｺﾞｼｯｸM" pitchFamily="50" charset="-128"/>
                <a:ea typeface="HGPｺﾞｼｯｸM" pitchFamily="50" charset="-128"/>
              </a:rPr>
              <a:t>関連経費２５％以上</a:t>
            </a:r>
            <a:r>
              <a:rPr lang="ja-JP" altLang="en-US" sz="1400" dirty="0">
                <a:latin typeface="HGPｺﾞｼｯｸM" pitchFamily="50" charset="-128"/>
                <a:ea typeface="HGPｺﾞｼｯｸM" pitchFamily="50" charset="-128"/>
              </a:rPr>
              <a:t>の削減を目標</a:t>
            </a:r>
            <a:r>
              <a:rPr lang="ja-JP" altLang="en-US" sz="1400" dirty="0" smtClean="0">
                <a:latin typeface="HGPｺﾞｼｯｸM" pitchFamily="50" charset="-128"/>
                <a:ea typeface="HGPｺﾞｼｯｸM" pitchFamily="50" charset="-128"/>
              </a:rPr>
              <a:t>とする</a:t>
            </a:r>
            <a:endParaRPr lang="en-US" altLang="ja-JP" sz="1400" dirty="0" smtClean="0">
              <a:latin typeface="HGPｺﾞｼｯｸM" pitchFamily="50" charset="-128"/>
              <a:ea typeface="HGPｺﾞｼｯｸM" pitchFamily="50" charset="-128"/>
            </a:endParaRPr>
          </a:p>
          <a:p>
            <a:r>
              <a:rPr kumimoji="1" lang="ja-JP" altLang="en-US" sz="1400" dirty="0">
                <a:latin typeface="HGPｺﾞｼｯｸM" pitchFamily="50" charset="-128"/>
                <a:ea typeface="HGPｺﾞｼｯｸM" pitchFamily="50" charset="-128"/>
              </a:rPr>
              <a:t>　</a:t>
            </a:r>
            <a:r>
              <a:rPr kumimoji="1" lang="en-US" altLang="ja-JP" sz="1400" dirty="0" smtClean="0">
                <a:latin typeface="HGPｺﾞｼｯｸM" pitchFamily="50" charset="-128"/>
                <a:ea typeface="HGPｺﾞｼｯｸM" pitchFamily="50" charset="-128"/>
              </a:rPr>
              <a:t>ⅱ</a:t>
            </a:r>
            <a:r>
              <a:rPr kumimoji="1" lang="ja-JP" altLang="en-US" sz="1400" dirty="0" err="1" smtClean="0">
                <a:latin typeface="HGPｺﾞｼｯｸM" pitchFamily="50" charset="-128"/>
                <a:ea typeface="HGPｺﾞｼｯｸM" pitchFamily="50" charset="-128"/>
              </a:rPr>
              <a:t>．</a:t>
            </a:r>
            <a:r>
              <a:rPr lang="ja-JP" altLang="en-US" sz="1400" dirty="0">
                <a:latin typeface="HGPｺﾞｼｯｸM" pitchFamily="50" charset="-128"/>
                <a:ea typeface="HGPｺﾞｼｯｸM" pitchFamily="50" charset="-128"/>
              </a:rPr>
              <a:t>職員研修による職員の意識</a:t>
            </a:r>
            <a:r>
              <a:rPr lang="ja-JP" altLang="en-US" sz="1400" dirty="0" smtClean="0">
                <a:latin typeface="HGPｺﾞｼｯｸM" pitchFamily="50" charset="-128"/>
                <a:ea typeface="HGPｺﾞｼｯｸM" pitchFamily="50" charset="-128"/>
              </a:rPr>
              <a:t>改革：情報</a:t>
            </a:r>
            <a:r>
              <a:rPr lang="ja-JP" altLang="en-US" sz="1400" dirty="0">
                <a:latin typeface="HGPｺﾞｼｯｸM" pitchFamily="50" charset="-128"/>
                <a:ea typeface="HGPｺﾞｼｯｸM" pitchFamily="50" charset="-128"/>
              </a:rPr>
              <a:t>システムの</a:t>
            </a:r>
            <a:r>
              <a:rPr lang="ja-JP" altLang="en-US" sz="1400" dirty="0">
                <a:solidFill>
                  <a:srgbClr val="FF3300"/>
                </a:solidFill>
                <a:latin typeface="HGPｺﾞｼｯｸM" pitchFamily="50" charset="-128"/>
                <a:ea typeface="HGPｺﾞｼｯｸM" pitchFamily="50" charset="-128"/>
              </a:rPr>
              <a:t>ノンカスタマイズを</a:t>
            </a:r>
            <a:r>
              <a:rPr lang="ja-JP" altLang="en-US" sz="1400" dirty="0" smtClean="0">
                <a:solidFill>
                  <a:srgbClr val="FF3300"/>
                </a:solidFill>
                <a:latin typeface="HGPｺﾞｼｯｸM" pitchFamily="50" charset="-128"/>
                <a:ea typeface="HGPｺﾞｼｯｸM" pitchFamily="50" charset="-128"/>
              </a:rPr>
              <a:t>徹底</a:t>
            </a:r>
            <a:endParaRPr lang="en-US" altLang="ja-JP" sz="1400" dirty="0" smtClean="0">
              <a:solidFill>
                <a:srgbClr val="FF3300"/>
              </a:solidFill>
              <a:latin typeface="HGPｺﾞｼｯｸM" pitchFamily="50" charset="-128"/>
              <a:ea typeface="HGPｺﾞｼｯｸM" pitchFamily="50" charset="-128"/>
            </a:endParaRPr>
          </a:p>
          <a:p>
            <a:r>
              <a:rPr kumimoji="1" lang="ja-JP" altLang="en-US" sz="1400" dirty="0">
                <a:latin typeface="HGPｺﾞｼｯｸM" pitchFamily="50" charset="-128"/>
                <a:ea typeface="HGPｺﾞｼｯｸM" pitchFamily="50" charset="-128"/>
              </a:rPr>
              <a:t>　</a:t>
            </a:r>
            <a:r>
              <a:rPr lang="en-US" altLang="ja-JP" sz="1400" dirty="0" smtClean="0">
                <a:latin typeface="HGPｺﾞｼｯｸM" pitchFamily="50" charset="-128"/>
                <a:ea typeface="HGPｺﾞｼｯｸM" pitchFamily="50" charset="-128"/>
              </a:rPr>
              <a:t>ⅲ</a:t>
            </a:r>
            <a:r>
              <a:rPr lang="ja-JP" altLang="en-US" sz="1400" dirty="0" err="1" smtClean="0">
                <a:latin typeface="HGPｺﾞｼｯｸM" pitchFamily="50" charset="-128"/>
                <a:ea typeface="HGPｺﾞｼｯｸM" pitchFamily="50" charset="-128"/>
              </a:rPr>
              <a:t>．</a:t>
            </a:r>
            <a:r>
              <a:rPr lang="ja-JP" altLang="en-US" sz="1400" dirty="0">
                <a:latin typeface="HGPｺﾞｼｯｸM" pitchFamily="50" charset="-128"/>
                <a:ea typeface="HGPｺﾞｼｯｸM" pitchFamily="50" charset="-128"/>
              </a:rPr>
              <a:t>電子入札の導入および利用</a:t>
            </a:r>
            <a:r>
              <a:rPr lang="ja-JP" altLang="en-US" sz="1400" dirty="0" smtClean="0">
                <a:latin typeface="HGPｺﾞｼｯｸM" pitchFamily="50" charset="-128"/>
                <a:ea typeface="HGPｺﾞｼｯｸM" pitchFamily="50" charset="-128"/>
              </a:rPr>
              <a:t>促進：</a:t>
            </a:r>
            <a:r>
              <a:rPr lang="ja-JP" altLang="en-US" sz="1400" dirty="0">
                <a:latin typeface="HGPｺﾞｼｯｸM" pitchFamily="50" charset="-128"/>
                <a:ea typeface="HGPｺﾞｼｯｸM" pitchFamily="50" charset="-128"/>
              </a:rPr>
              <a:t>契約検査課の公共工事案件について、電子入札を完全実施</a:t>
            </a:r>
            <a:r>
              <a:rPr kumimoji="1" lang="ja-JP" altLang="en-US" sz="1400" dirty="0">
                <a:latin typeface="HGPｺﾞｼｯｸM" pitchFamily="50" charset="-128"/>
                <a:ea typeface="HGPｺﾞｼｯｸM" pitchFamily="50" charset="-128"/>
              </a:rPr>
              <a:t>　</a:t>
            </a:r>
            <a:r>
              <a:rPr kumimoji="1" lang="ja-JP" altLang="en-US" sz="1400" dirty="0" smtClean="0">
                <a:latin typeface="HGPｺﾞｼｯｸM" pitchFamily="50" charset="-128"/>
                <a:ea typeface="HGPｺﾞｼｯｸM" pitchFamily="50" charset="-128"/>
              </a:rPr>
              <a:t>　　　　　　　</a:t>
            </a:r>
            <a:r>
              <a:rPr lang="ja-JP" altLang="en-US" sz="1400" dirty="0">
                <a:latin typeface="HGPｺﾞｼｯｸM" pitchFamily="50" charset="-128"/>
                <a:ea typeface="HGPｺﾞｼｯｸM" pitchFamily="50" charset="-128"/>
              </a:rPr>
              <a:t>　　　　　　　　　　　　</a:t>
            </a:r>
            <a:endParaRPr kumimoji="1" lang="ja-JP" altLang="en-US" sz="1400" dirty="0">
              <a:latin typeface="HGPｺﾞｼｯｸM" pitchFamily="50" charset="-128"/>
              <a:ea typeface="HGPｺﾞｼｯｸM" pitchFamily="50" charset="-128"/>
            </a:endParaRPr>
          </a:p>
        </p:txBody>
      </p:sp>
      <p:sp>
        <p:nvSpPr>
          <p:cNvPr id="14" name="タイトル 4"/>
          <p:cNvSpPr txBox="1">
            <a:spLocks/>
          </p:cNvSpPr>
          <p:nvPr/>
        </p:nvSpPr>
        <p:spPr>
          <a:xfrm>
            <a:off x="344488" y="332656"/>
            <a:ext cx="9080500" cy="830262"/>
          </a:xfrm>
          <a:prstGeom prst="rect">
            <a:avLst/>
          </a:prstGeom>
        </p:spPr>
        <p:txBody>
          <a:bodyPr anchor="ctr"/>
          <a:lstStyle/>
          <a:p>
            <a:pPr eaLnBrk="1" hangingPunct="1"/>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８</a:t>
            </a:r>
            <a:r>
              <a:rPr kumimoji="1" lang="ja-JP" altLang="ja-JP" sz="2800" b="1" i="0" u="none" strike="noStrike" kern="1200" cap="none" spc="0" normalizeH="0" baseline="0" noProof="0" dirty="0" smtClean="0">
                <a:ln>
                  <a:noFill/>
                </a:ln>
                <a:solidFill>
                  <a:srgbClr val="002060"/>
                </a:solidFill>
                <a:effectLst/>
                <a:uLnTx/>
                <a:uFillTx/>
                <a:latin typeface="Arial"/>
                <a:ea typeface="+mj-ea"/>
                <a:cs typeface="+mj-cs"/>
              </a:rPr>
              <a:t>．課題の解決に向けた方策</a:t>
            </a:r>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　</a:t>
            </a:r>
            <a:r>
              <a:rPr kumimoji="1" lang="ja-JP" altLang="en-US" sz="2400" b="1" dirty="0" smtClean="0">
                <a:solidFill>
                  <a:srgbClr val="002060"/>
                </a:solidFill>
                <a:latin typeface="Arial"/>
                <a:ea typeface="HGｺﾞｼｯｸM"/>
                <a:cs typeface="+mj-cs"/>
              </a:rPr>
              <a:t>～経費の適正化～</a:t>
            </a:r>
            <a:endParaRPr kumimoji="1" lang="ja-JP" alt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15" name="スライド番号プレースホルダ 14"/>
          <p:cNvSpPr>
            <a:spLocks noGrp="1"/>
          </p:cNvSpPr>
          <p:nvPr>
            <p:ph type="sldNum" sz="quarter" idx="12"/>
          </p:nvPr>
        </p:nvSpPr>
        <p:spPr/>
        <p:txBody>
          <a:bodyPr/>
          <a:lstStyle/>
          <a:p>
            <a:pPr>
              <a:defRPr/>
            </a:pPr>
            <a:fld id="{724FE021-3FB5-4230-9DDF-D219D3754B7E}" type="slidenum">
              <a:rPr lang="ja-JP" altLang="en-US" smtClean="0"/>
              <a:pPr>
                <a:defRPr/>
              </a:pPr>
              <a:t>13</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extLst>
      <p:ext uri="{BB962C8B-B14F-4D97-AF65-F5344CB8AC3E}">
        <p14:creationId xmlns:p14="http://schemas.microsoft.com/office/powerpoint/2010/main" xmlns="" val="28264340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bwMode="auto">
          <a:xfrm>
            <a:off x="1064568" y="1844824"/>
            <a:ext cx="8424936" cy="2245102"/>
          </a:xfrm>
          <a:prstGeom prst="rect">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sng" strike="noStrike" cap="none" normalizeH="0" baseline="0" dirty="0" smtClean="0">
                <a:ln>
                  <a:noFill/>
                </a:ln>
                <a:solidFill>
                  <a:schemeClr val="tx1"/>
                </a:solidFill>
                <a:effectLst/>
                <a:latin typeface="HGPｺﾞｼｯｸM" pitchFamily="50" charset="-128"/>
                <a:ea typeface="HGPｺﾞｼｯｸM" pitchFamily="50" charset="-128"/>
              </a:rPr>
              <a:t>セキュリティ関連</a:t>
            </a:r>
            <a:r>
              <a:rPr lang="ja-JP" altLang="en-US" u="sng" dirty="0">
                <a:solidFill>
                  <a:schemeClr val="tx1"/>
                </a:solidFill>
                <a:latin typeface="HGPｺﾞｼｯｸM" pitchFamily="50" charset="-128"/>
                <a:ea typeface="HGPｺﾞｼｯｸM" pitchFamily="50" charset="-128"/>
              </a:rPr>
              <a:t>で</a:t>
            </a:r>
            <a:r>
              <a:rPr lang="ja-JP" altLang="en-US" u="sng" dirty="0" smtClean="0">
                <a:solidFill>
                  <a:schemeClr val="tx1"/>
                </a:solidFill>
                <a:latin typeface="HGPｺﾞｼｯｸM" pitchFamily="50" charset="-128"/>
                <a:ea typeface="HGPｺﾞｼｯｸM" pitchFamily="50" charset="-128"/>
              </a:rPr>
              <a:t>の効果的な品質確保</a:t>
            </a:r>
            <a:endParaRPr kumimoji="0" lang="ja-JP" altLang="en-US" sz="1800" b="0" i="0" u="sng"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0" name="テキスト ボックス 4"/>
          <p:cNvSpPr txBox="1">
            <a:spLocks noChangeArrowheads="1"/>
          </p:cNvSpPr>
          <p:nvPr/>
        </p:nvSpPr>
        <p:spPr bwMode="auto">
          <a:xfrm>
            <a:off x="1064568" y="2120156"/>
            <a:ext cx="7128792" cy="196977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ja-JP" altLang="en-US" sz="14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①技術面（ハードウェア・ソフトウェア）からのセキュリティの確保</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ネットワーク</a:t>
            </a:r>
            <a:r>
              <a:rPr kumimoji="1" lang="ja-JP" altLang="en-US" sz="1200" dirty="0">
                <a:latin typeface="HGPｺﾞｼｯｸM" pitchFamily="50" charset="-128"/>
                <a:ea typeface="HGPｺﾞｼｯｸM" pitchFamily="50" charset="-128"/>
              </a:rPr>
              <a:t>機器類及びサーバ</a:t>
            </a:r>
            <a:r>
              <a:rPr kumimoji="1" lang="ja-JP" altLang="en-US" sz="1200" dirty="0" smtClean="0">
                <a:latin typeface="HGPｺﾞｼｯｸM" pitchFamily="50" charset="-128"/>
                <a:ea typeface="HGPｺﾞｼｯｸM" pitchFamily="50" charset="-128"/>
              </a:rPr>
              <a:t>等のバックアップ機能（冗長性）</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暗号化技術の導入、ウィルス対策等</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②運用面（主に人的側面）</a:t>
            </a:r>
            <a:r>
              <a:rPr kumimoji="1" lang="ja-JP" altLang="en-US" sz="1200" dirty="0">
                <a:latin typeface="HGPｺﾞｼｯｸM" pitchFamily="50" charset="-128"/>
                <a:ea typeface="HGPｺﾞｼｯｸM" pitchFamily="50" charset="-128"/>
              </a:rPr>
              <a:t>から</a:t>
            </a:r>
            <a:r>
              <a:rPr kumimoji="1" lang="ja-JP" altLang="en-US" sz="1200" dirty="0" smtClean="0">
                <a:latin typeface="HGPｺﾞｼｯｸM" pitchFamily="50" charset="-128"/>
                <a:ea typeface="HGPｺﾞｼｯｸM" pitchFamily="50" charset="-128"/>
              </a:rPr>
              <a:t>のセキュリティの確保　　（⇒セキュリティ監査等では運用面での指摘が多い）</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情報資産の分類・管理</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重要度に応じた対策が実施できるよう、情報資産の重要度付と管理が必要。</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端末機等の取り扱い及び利用者</a:t>
            </a:r>
            <a:r>
              <a:rPr kumimoji="1" lang="en-US" altLang="ja-JP" sz="1200" dirty="0" smtClean="0">
                <a:latin typeface="HGPｺﾞｼｯｸM" pitchFamily="50" charset="-128"/>
                <a:ea typeface="HGPｺﾞｼｯｸM" pitchFamily="50" charset="-128"/>
              </a:rPr>
              <a:t>ID</a:t>
            </a:r>
            <a:r>
              <a:rPr kumimoji="1" lang="ja-JP" altLang="en-US" sz="1200" dirty="0" smtClean="0">
                <a:latin typeface="HGPｺﾞｼｯｸM" pitchFamily="50" charset="-128"/>
                <a:ea typeface="HGPｺﾞｼｯｸM" pitchFamily="50" charset="-128"/>
              </a:rPr>
              <a:t>管理</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a:t>
            </a:r>
            <a:r>
              <a:rPr kumimoji="1" lang="ja-JP" altLang="en-US" sz="1200" dirty="0" smtClean="0">
                <a:solidFill>
                  <a:srgbClr val="FF0000"/>
                </a:solidFill>
                <a:latin typeface="HGPｺﾞｼｯｸM" pitchFamily="50" charset="-128"/>
                <a:ea typeface="HGPｺﾞｼｯｸM" pitchFamily="50" charset="-128"/>
              </a:rPr>
              <a:t>情報取扱基準の明文化</a:t>
            </a:r>
            <a:r>
              <a:rPr kumimoji="1" lang="ja-JP" altLang="en-US" sz="1200" dirty="0" smtClean="0">
                <a:latin typeface="HGPｺﾞｼｯｸM" pitchFamily="50" charset="-128"/>
                <a:ea typeface="HGPｺﾞｼｯｸM" pitchFamily="50" charset="-128"/>
              </a:rPr>
              <a:t>、</a:t>
            </a:r>
            <a:r>
              <a:rPr kumimoji="1" lang="en-US" altLang="ja-JP" sz="1200" dirty="0" smtClean="0">
                <a:solidFill>
                  <a:srgbClr val="FF0000"/>
                </a:solidFill>
                <a:latin typeface="HGPｺﾞｼｯｸM" pitchFamily="50" charset="-128"/>
                <a:ea typeface="HGPｺﾞｼｯｸM" pitchFamily="50" charset="-128"/>
              </a:rPr>
              <a:t>ID</a:t>
            </a:r>
            <a:r>
              <a:rPr kumimoji="1" lang="ja-JP" altLang="en-US" sz="1200" dirty="0" smtClean="0">
                <a:solidFill>
                  <a:srgbClr val="FF0000"/>
                </a:solidFill>
                <a:latin typeface="HGPｺﾞｼｯｸM" pitchFamily="50" charset="-128"/>
                <a:ea typeface="HGPｺﾞｼｯｸM" pitchFamily="50" charset="-128"/>
              </a:rPr>
              <a:t>棚卸、外部</a:t>
            </a:r>
            <a:r>
              <a:rPr kumimoji="1" lang="ja-JP" altLang="en-US" sz="1200" dirty="0">
                <a:solidFill>
                  <a:srgbClr val="FF0000"/>
                </a:solidFill>
                <a:latin typeface="HGPｺﾞｼｯｸM" pitchFamily="50" charset="-128"/>
                <a:ea typeface="HGPｺﾞｼｯｸM" pitchFamily="50" charset="-128"/>
              </a:rPr>
              <a:t>記憶</a:t>
            </a:r>
            <a:r>
              <a:rPr kumimoji="1" lang="ja-JP" altLang="en-US" sz="1200" dirty="0" smtClean="0">
                <a:solidFill>
                  <a:srgbClr val="FF0000"/>
                </a:solidFill>
                <a:latin typeface="HGPｺﾞｼｯｸM" pitchFamily="50" charset="-128"/>
                <a:ea typeface="HGPｺﾞｼｯｸM" pitchFamily="50" charset="-128"/>
              </a:rPr>
              <a:t>媒体・パスワード等管理の徹底</a:t>
            </a:r>
            <a:r>
              <a:rPr kumimoji="1" lang="ja-JP" altLang="en-US" sz="1200" dirty="0" smtClean="0">
                <a:latin typeface="HGPｺﾞｼｯｸM" pitchFamily="50" charset="-128"/>
                <a:ea typeface="HGPｺﾞｼｯｸM" pitchFamily="50" charset="-128"/>
              </a:rPr>
              <a:t>等が必要。</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セキュリティポリシー策定及び見直し</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a:t>
            </a:r>
            <a:r>
              <a:rPr kumimoji="1" lang="ja-JP" altLang="en-US" sz="1200" dirty="0" smtClean="0">
                <a:solidFill>
                  <a:srgbClr val="FF0000"/>
                </a:solidFill>
                <a:latin typeface="HGPｺﾞｼｯｸM" pitchFamily="50" charset="-128"/>
                <a:ea typeface="HGPｺﾞｼｯｸM" pitchFamily="50" charset="-128"/>
              </a:rPr>
              <a:t>ポリシーの定期的見直し</a:t>
            </a:r>
            <a:r>
              <a:rPr kumimoji="1" lang="ja-JP" altLang="en-US" sz="1200" dirty="0" smtClean="0">
                <a:latin typeface="HGPｺﾞｼｯｸM" pitchFamily="50" charset="-128"/>
                <a:ea typeface="HGPｺﾞｼｯｸM" pitchFamily="50" charset="-128"/>
              </a:rPr>
              <a:t>、</a:t>
            </a:r>
            <a:r>
              <a:rPr kumimoji="1" lang="ja-JP" altLang="en-US" sz="1200" dirty="0" smtClean="0">
                <a:solidFill>
                  <a:srgbClr val="FF0000"/>
                </a:solidFill>
                <a:latin typeface="HGPｺﾞｼｯｸM" pitchFamily="50" charset="-128"/>
                <a:ea typeface="HGPｺﾞｼｯｸM" pitchFamily="50" charset="-128"/>
              </a:rPr>
              <a:t>電子メール等の取り扱い</a:t>
            </a:r>
            <a:r>
              <a:rPr kumimoji="1" lang="ja-JP" altLang="en-US" sz="1200" dirty="0" smtClean="0">
                <a:latin typeface="HGPｺﾞｼｯｸM" pitchFamily="50" charset="-128"/>
                <a:ea typeface="HGPｺﾞｼｯｸM" pitchFamily="50" charset="-128"/>
              </a:rPr>
              <a:t>、</a:t>
            </a:r>
            <a:r>
              <a:rPr kumimoji="1" lang="ja-JP" altLang="en-US" sz="1200" dirty="0" smtClean="0">
                <a:solidFill>
                  <a:srgbClr val="FF0000"/>
                </a:solidFill>
                <a:latin typeface="HGPｺﾞｼｯｸM" pitchFamily="50" charset="-128"/>
                <a:ea typeface="HGPｺﾞｼｯｸM" pitchFamily="50" charset="-128"/>
              </a:rPr>
              <a:t>職員研修・訓練の実施</a:t>
            </a:r>
            <a:r>
              <a:rPr kumimoji="1" lang="ja-JP" altLang="en-US" sz="1200" dirty="0" smtClean="0">
                <a:latin typeface="HGPｺﾞｼｯｸM" pitchFamily="50" charset="-128"/>
                <a:ea typeface="HGPｺﾞｼｯｸM" pitchFamily="50" charset="-128"/>
              </a:rPr>
              <a:t>が重要。</a:t>
            </a:r>
            <a:endParaRPr kumimoji="1" lang="en-US" altLang="ja-JP" sz="1200" dirty="0" smtClean="0">
              <a:latin typeface="HGPｺﾞｼｯｸM" pitchFamily="50" charset="-128"/>
              <a:ea typeface="HGPｺﾞｼｯｸM" pitchFamily="50" charset="-128"/>
            </a:endParaRPr>
          </a:p>
        </p:txBody>
      </p:sp>
      <p:sp>
        <p:nvSpPr>
          <p:cNvPr id="11" name="正方形/長方形 10"/>
          <p:cNvSpPr/>
          <p:nvPr/>
        </p:nvSpPr>
        <p:spPr bwMode="auto">
          <a:xfrm>
            <a:off x="1064568" y="4189730"/>
            <a:ext cx="8424936" cy="1903566"/>
          </a:xfrm>
          <a:prstGeom prst="rect">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ja-JP" altLang="en-US" u="sng" dirty="0" smtClean="0">
                <a:solidFill>
                  <a:schemeClr val="tx1"/>
                </a:solidFill>
                <a:latin typeface="HGPｺﾞｼｯｸM" pitchFamily="50" charset="-128"/>
                <a:ea typeface="HGPｺﾞｼｯｸM" pitchFamily="50" charset="-128"/>
              </a:rPr>
              <a:t>業務継続</a:t>
            </a:r>
            <a:r>
              <a:rPr kumimoji="0" lang="ja-JP" altLang="en-US" sz="1800" b="0" i="0" u="sng" strike="noStrike" cap="none" normalizeH="0" baseline="0" dirty="0" smtClean="0">
                <a:ln>
                  <a:noFill/>
                </a:ln>
                <a:solidFill>
                  <a:schemeClr val="tx1"/>
                </a:solidFill>
                <a:effectLst/>
                <a:latin typeface="HGPｺﾞｼｯｸM" pitchFamily="50" charset="-128"/>
                <a:ea typeface="HGPｺﾞｼｯｸM" pitchFamily="50" charset="-128"/>
              </a:rPr>
              <a:t>性（</a:t>
            </a:r>
            <a:r>
              <a:rPr kumimoji="0" lang="en-US" altLang="ja-JP" sz="1800" b="0" i="0" u="sng" strike="noStrike" cap="none" normalizeH="0" baseline="0" dirty="0" smtClean="0">
                <a:ln>
                  <a:noFill/>
                </a:ln>
                <a:solidFill>
                  <a:schemeClr val="tx1"/>
                </a:solidFill>
                <a:effectLst/>
                <a:latin typeface="HGPｺﾞｼｯｸM" pitchFamily="50" charset="-128"/>
                <a:ea typeface="HGPｺﾞｼｯｸM" pitchFamily="50" charset="-128"/>
              </a:rPr>
              <a:t>ICT-BCP</a:t>
            </a:r>
            <a:r>
              <a:rPr kumimoji="0" lang="ja-JP" altLang="en-US" sz="1800" b="0" i="0" u="sng" strike="noStrike" cap="none" normalizeH="0" baseline="0" dirty="0" smtClean="0">
                <a:ln>
                  <a:noFill/>
                </a:ln>
                <a:solidFill>
                  <a:schemeClr val="tx1"/>
                </a:solidFill>
                <a:effectLst/>
                <a:latin typeface="HGPｺﾞｼｯｸM" pitchFamily="50" charset="-128"/>
                <a:ea typeface="HGPｺﾞｼｯｸM" pitchFamily="50" charset="-128"/>
              </a:rPr>
              <a:t>）関連での品質確保</a:t>
            </a:r>
          </a:p>
        </p:txBody>
      </p:sp>
      <p:sp>
        <p:nvSpPr>
          <p:cNvPr id="13" name="テキスト ボックス 4"/>
          <p:cNvSpPr txBox="1">
            <a:spLocks noChangeArrowheads="1"/>
          </p:cNvSpPr>
          <p:nvPr/>
        </p:nvSpPr>
        <p:spPr bwMode="auto">
          <a:xfrm>
            <a:off x="1064568" y="4523636"/>
            <a:ext cx="8424936" cy="156966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①</a:t>
            </a:r>
            <a:r>
              <a:rPr kumimoji="1" lang="en-US" altLang="ja-JP" sz="1200" dirty="0" smtClean="0">
                <a:latin typeface="HGPｺﾞｼｯｸM" pitchFamily="50" charset="-128"/>
                <a:ea typeface="HGPｺﾞｼｯｸM" pitchFamily="50" charset="-128"/>
              </a:rPr>
              <a:t>ICT</a:t>
            </a:r>
            <a:r>
              <a:rPr kumimoji="1" lang="ja-JP" altLang="en-US" sz="1200" dirty="0" smtClean="0">
                <a:latin typeface="HGPｺﾞｼｯｸM" pitchFamily="50" charset="-128"/>
                <a:ea typeface="HGPｺﾞｼｯｸM" pitchFamily="50" charset="-128"/>
              </a:rPr>
              <a:t>システムに関する業務継続計画の立案</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a:t>
            </a:r>
            <a:r>
              <a:rPr kumimoji="1" lang="en-US" altLang="ja-JP" sz="1200" dirty="0" smtClean="0">
                <a:solidFill>
                  <a:srgbClr val="FF0000"/>
                </a:solidFill>
                <a:latin typeface="HGPｺﾞｼｯｸM" pitchFamily="50" charset="-128"/>
                <a:ea typeface="HGPｺﾞｼｯｸM" pitchFamily="50" charset="-128"/>
              </a:rPr>
              <a:t>ICT</a:t>
            </a:r>
            <a:r>
              <a:rPr kumimoji="1" lang="ja-JP" altLang="en-US" sz="1200" dirty="0" smtClean="0">
                <a:solidFill>
                  <a:srgbClr val="FF0000"/>
                </a:solidFill>
                <a:latin typeface="HGPｺﾞｼｯｸM" pitchFamily="50" charset="-128"/>
                <a:ea typeface="HGPｺﾞｼｯｸM" pitchFamily="50" charset="-128"/>
              </a:rPr>
              <a:t>システムに関する、業務継続計画</a:t>
            </a:r>
            <a:r>
              <a:rPr kumimoji="1" lang="ja-JP" altLang="en-US" sz="1200" baseline="30000" dirty="0" smtClean="0">
                <a:solidFill>
                  <a:srgbClr val="FF0000"/>
                </a:solidFill>
                <a:latin typeface="HGPｺﾞｼｯｸM" pitchFamily="50" charset="-128"/>
                <a:ea typeface="HGPｺﾞｼｯｸM" pitchFamily="50" charset="-128"/>
              </a:rPr>
              <a:t>＊</a:t>
            </a:r>
            <a:r>
              <a:rPr kumimoji="1" lang="ja-JP" altLang="en-US" sz="1200" dirty="0" smtClean="0">
                <a:solidFill>
                  <a:srgbClr val="FF0000"/>
                </a:solidFill>
                <a:latin typeface="HGPｺﾞｼｯｸM" pitchFamily="50" charset="-128"/>
                <a:ea typeface="HGPｺﾞｼｯｸM" pitchFamily="50" charset="-128"/>
              </a:rPr>
              <a:t>を立案・整備することが望まれる</a:t>
            </a:r>
            <a:r>
              <a:rPr kumimoji="1" lang="ja-JP" altLang="en-US" sz="1200" dirty="0" smtClean="0">
                <a:latin typeface="HGPｺﾞｼｯｸM" pitchFamily="50" charset="-128"/>
                <a:ea typeface="HGPｺﾞｼｯｸM" pitchFamily="50" charset="-128"/>
              </a:rPr>
              <a:t>。</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a:t>
            </a:r>
            <a:r>
              <a:rPr kumimoji="1" lang="ja-JP" altLang="en-US" sz="1200" dirty="0">
                <a:latin typeface="HGPｺﾞｼｯｸM" pitchFamily="50" charset="-128"/>
                <a:ea typeface="HGPｺﾞｼｯｸM" pitchFamily="50" charset="-128"/>
              </a:rPr>
              <a:t>自治体の規模や地域特性等の状況によっては、簡便な内容とすることが</a:t>
            </a:r>
            <a:r>
              <a:rPr kumimoji="1" lang="ja-JP" altLang="en-US" sz="1200" dirty="0" smtClean="0">
                <a:latin typeface="HGPｺﾞｼｯｸM" pitchFamily="50" charset="-128"/>
                <a:ea typeface="HGPｺﾞｼｯｸM" pitchFamily="50" charset="-128"/>
              </a:rPr>
              <a:t>現実的</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a:t>
            </a:r>
            <a:r>
              <a:rPr kumimoji="1" lang="en-US" altLang="ja-JP" sz="1200" dirty="0">
                <a:latin typeface="HGPｺﾞｼｯｸM" pitchFamily="50" charset="-128"/>
                <a:ea typeface="HGPｺﾞｼｯｸM" pitchFamily="50" charset="-128"/>
              </a:rPr>
              <a:t>ISMS</a:t>
            </a:r>
            <a:r>
              <a:rPr kumimoji="1" lang="ja-JP" altLang="en-US" sz="1200" dirty="0">
                <a:latin typeface="HGPｺﾞｼｯｸM" pitchFamily="50" charset="-128"/>
                <a:ea typeface="HGPｺﾞｼｯｸM" pitchFamily="50" charset="-128"/>
              </a:rPr>
              <a:t>等の認証取得による取組</a:t>
            </a:r>
            <a:r>
              <a:rPr kumimoji="1" lang="ja-JP" altLang="en-US" sz="1200" dirty="0" smtClean="0">
                <a:latin typeface="HGPｺﾞｼｯｸM" pitchFamily="50" charset="-128"/>
                <a:ea typeface="HGPｺﾞｼｯｸM" pitchFamily="50" charset="-128"/>
              </a:rPr>
              <a:t>等も効果的</a:t>
            </a:r>
            <a:endParaRPr kumimoji="1" lang="en-US" altLang="ja-JP" sz="9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②防災計画と整合した情報システムに関する業務継続計画の立案</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各自治体の防災マップや防災計画と整合の取れた内容とし、想定されるリスクに対応できるような配慮が必要。</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③上記①の見直し</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実際に発生した災害等で明らかになった課題や、効果的な対策等を反映した見直し及びそのルール化が</a:t>
            </a:r>
            <a:r>
              <a:rPr kumimoji="1" lang="ja-JP" altLang="en-US" sz="1200" dirty="0">
                <a:latin typeface="HGPｺﾞｼｯｸM" pitchFamily="50" charset="-128"/>
                <a:ea typeface="HGPｺﾞｼｯｸM" pitchFamily="50" charset="-128"/>
              </a:rPr>
              <a:t>必要</a:t>
            </a:r>
            <a:r>
              <a:rPr kumimoji="1" lang="ja-JP" altLang="en-US" sz="1200" dirty="0" smtClean="0">
                <a:latin typeface="HGPｺﾞｼｯｸM" pitchFamily="50" charset="-128"/>
                <a:ea typeface="HGPｺﾞｼｯｸM" pitchFamily="50" charset="-128"/>
              </a:rPr>
              <a:t>。</a:t>
            </a:r>
            <a:endParaRPr kumimoji="1" lang="en-US" altLang="ja-JP" sz="1200" dirty="0" smtClean="0">
              <a:latin typeface="HGPｺﾞｼｯｸM" pitchFamily="50" charset="-128"/>
              <a:ea typeface="HGPｺﾞｼｯｸM" pitchFamily="50" charset="-128"/>
            </a:endParaRPr>
          </a:p>
        </p:txBody>
      </p:sp>
      <p:sp>
        <p:nvSpPr>
          <p:cNvPr id="14" name="テキスト ボックス 13"/>
          <p:cNvSpPr txBox="1"/>
          <p:nvPr/>
        </p:nvSpPr>
        <p:spPr>
          <a:xfrm>
            <a:off x="638176" y="1377954"/>
            <a:ext cx="8995345" cy="461665"/>
          </a:xfrm>
          <a:prstGeom prst="rect">
            <a:avLst/>
          </a:prstGeom>
          <a:noFill/>
        </p:spPr>
        <p:txBody>
          <a:bodyPr wrap="square">
            <a:spAutoFit/>
          </a:bodyPr>
          <a:lstStyle/>
          <a:p>
            <a:pPr>
              <a:defRPr/>
            </a:pPr>
            <a:r>
              <a:rPr kumimoji="1" lang="ja-JP" altLang="en-US" sz="2400" dirty="0" smtClean="0">
                <a:latin typeface="HGPｺﾞｼｯｸM" pitchFamily="50" charset="-128"/>
                <a:ea typeface="HGPｺﾞｼｯｸM" pitchFamily="50" charset="-128"/>
              </a:rPr>
              <a:t>（３）業務品質の確保　</a:t>
            </a:r>
            <a:r>
              <a:rPr kumimoji="1" lang="ja-JP" altLang="en-US" sz="1400" dirty="0" smtClean="0">
                <a:latin typeface="HGPｺﾞｼｯｸM" pitchFamily="50" charset="-128"/>
                <a:ea typeface="HGPｺﾞｼｯｸM" pitchFamily="50" charset="-128"/>
              </a:rPr>
              <a:t>セキュリティ向上・業務継続性の観点から</a:t>
            </a:r>
            <a:r>
              <a:rPr kumimoji="1" lang="ja-JP" altLang="en-US" sz="2400" dirty="0" smtClean="0">
                <a:latin typeface="HGPｺﾞｼｯｸM" pitchFamily="50" charset="-128"/>
                <a:ea typeface="HGPｺﾞｼｯｸM" pitchFamily="50" charset="-128"/>
              </a:rPr>
              <a:t>　～方策～</a:t>
            </a:r>
            <a:endParaRPr kumimoji="1" lang="en-US" altLang="ja-JP" sz="2400" dirty="0" smtClean="0">
              <a:latin typeface="HGPｺﾞｼｯｸM" pitchFamily="50" charset="-128"/>
              <a:ea typeface="HGPｺﾞｼｯｸM" pitchFamily="50" charset="-128"/>
            </a:endParaRPr>
          </a:p>
        </p:txBody>
      </p:sp>
      <p:sp>
        <p:nvSpPr>
          <p:cNvPr id="15" name="正方形/長方形 14"/>
          <p:cNvSpPr/>
          <p:nvPr/>
        </p:nvSpPr>
        <p:spPr>
          <a:xfrm>
            <a:off x="7401272" y="4261742"/>
            <a:ext cx="2088232" cy="507831"/>
          </a:xfrm>
          <a:prstGeom prst="rect">
            <a:avLst/>
          </a:prstGeom>
        </p:spPr>
        <p:txBody>
          <a:bodyPr wrap="square">
            <a:spAutoFit/>
          </a:bodyPr>
          <a:lstStyle/>
          <a:p>
            <a:pPr marL="88900" indent="-88900"/>
            <a:r>
              <a:rPr kumimoji="1" lang="ja-JP" altLang="en-US" sz="900" dirty="0" smtClean="0">
                <a:latin typeface="HGPｺﾞｼｯｸM" pitchFamily="50" charset="-128"/>
                <a:ea typeface="HGPｺﾞｼｯｸM" pitchFamily="50" charset="-128"/>
              </a:rPr>
              <a:t>＊必要性を認識し、基本的かつ重要な事項を、あらかじめ定め、周知しておくことが重要。</a:t>
            </a:r>
            <a:endParaRPr lang="ja-JP" altLang="en-US" sz="900" dirty="0">
              <a:latin typeface="HGPｺﾞｼｯｸM" pitchFamily="50" charset="-128"/>
              <a:ea typeface="HGPｺﾞｼｯｸM" pitchFamily="50" charset="-128"/>
            </a:endParaRPr>
          </a:p>
        </p:txBody>
      </p:sp>
      <p:sp>
        <p:nvSpPr>
          <p:cNvPr id="16" name="正方形/長方形 15"/>
          <p:cNvSpPr/>
          <p:nvPr/>
        </p:nvSpPr>
        <p:spPr>
          <a:xfrm>
            <a:off x="8913323" y="1988840"/>
            <a:ext cx="569387" cy="2101086"/>
          </a:xfrm>
          <a:prstGeom prst="rect">
            <a:avLst/>
          </a:prstGeom>
        </p:spPr>
        <p:txBody>
          <a:bodyPr vert="eaVert" wrap="square">
            <a:spAutoFit/>
          </a:bodyPr>
          <a:lstStyle/>
          <a:p>
            <a:pPr algn="ctr"/>
            <a:r>
              <a:rPr kumimoji="1" lang="ja-JP" altLang="en-US" sz="900" dirty="0" smtClean="0">
                <a:latin typeface="HGPｺﾞｼｯｸM" pitchFamily="50" charset="-128"/>
                <a:ea typeface="HGPｺﾞｼｯｸM" pitchFamily="50" charset="-128"/>
              </a:rPr>
              <a:t>（ボトルネック</a:t>
            </a:r>
            <a:r>
              <a:rPr kumimoji="1" lang="ja-JP" altLang="en-US" sz="900" dirty="0">
                <a:latin typeface="HGPｺﾞｼｯｸM" pitchFamily="50" charset="-128"/>
                <a:ea typeface="HGPｺﾞｼｯｸM" pitchFamily="50" charset="-128"/>
              </a:rPr>
              <a:t>部分の</a:t>
            </a:r>
            <a:r>
              <a:rPr kumimoji="1" lang="ja-JP" altLang="en-US" sz="900" dirty="0" smtClean="0">
                <a:latin typeface="HGPｺﾞｼｯｸM" pitchFamily="50" charset="-128"/>
                <a:ea typeface="HGPｺﾞｼｯｸM" pitchFamily="50" charset="-128"/>
              </a:rPr>
              <a:t>強化等）</a:t>
            </a:r>
            <a:endParaRPr kumimoji="1" lang="en-US" altLang="ja-JP" sz="900" dirty="0" smtClean="0">
              <a:latin typeface="HGPｺﾞｼｯｸM" pitchFamily="50" charset="-128"/>
              <a:ea typeface="HGPｺﾞｼｯｸM" pitchFamily="50" charset="-128"/>
            </a:endParaRPr>
          </a:p>
          <a:p>
            <a:pPr algn="ctr"/>
            <a:r>
              <a:rPr kumimoji="1" lang="ja-JP" altLang="en-US" sz="1600" dirty="0" smtClean="0">
                <a:solidFill>
                  <a:srgbClr val="FF3300"/>
                </a:solidFill>
                <a:latin typeface="HGPｺﾞｼｯｸM" pitchFamily="50" charset="-128"/>
                <a:ea typeface="HGPｺﾞｼｯｸM" pitchFamily="50" charset="-128"/>
              </a:rPr>
              <a:t>メリハリ</a:t>
            </a:r>
            <a:r>
              <a:rPr kumimoji="1" lang="ja-JP" altLang="en-US" sz="1600" dirty="0">
                <a:solidFill>
                  <a:srgbClr val="FF3300"/>
                </a:solidFill>
                <a:latin typeface="HGPｺﾞｼｯｸM" pitchFamily="50" charset="-128"/>
                <a:ea typeface="HGPｺﾞｼｯｸM" pitchFamily="50" charset="-128"/>
              </a:rPr>
              <a:t>が</a:t>
            </a:r>
            <a:r>
              <a:rPr kumimoji="1" lang="ja-JP" altLang="en-US" sz="1600" dirty="0" smtClean="0">
                <a:solidFill>
                  <a:srgbClr val="FF3300"/>
                </a:solidFill>
                <a:latin typeface="HGPｺﾞｼｯｸM" pitchFamily="50" charset="-128"/>
                <a:ea typeface="HGPｺﾞｼｯｸM" pitchFamily="50" charset="-128"/>
              </a:rPr>
              <a:t>必要</a:t>
            </a:r>
            <a:endParaRPr lang="ja-JP" altLang="en-US" sz="1600" dirty="0">
              <a:latin typeface="HGPｺﾞｼｯｸM" pitchFamily="50" charset="-128"/>
              <a:ea typeface="HGPｺﾞｼｯｸM" pitchFamily="50" charset="-128"/>
            </a:endParaRPr>
          </a:p>
        </p:txBody>
      </p:sp>
      <p:sp>
        <p:nvSpPr>
          <p:cNvPr id="17" name="正方形/長方形 16"/>
          <p:cNvSpPr/>
          <p:nvPr/>
        </p:nvSpPr>
        <p:spPr>
          <a:xfrm>
            <a:off x="8203815" y="2306528"/>
            <a:ext cx="615553" cy="1549462"/>
          </a:xfrm>
          <a:prstGeom prst="rect">
            <a:avLst/>
          </a:prstGeom>
        </p:spPr>
        <p:txBody>
          <a:bodyPr vert="eaVert" wrap="none">
            <a:spAutoFit/>
          </a:bodyPr>
          <a:lstStyle/>
          <a:p>
            <a:pPr algn="ctr"/>
            <a:r>
              <a:rPr kumimoji="1" lang="ja-JP" altLang="en-US" sz="1200" dirty="0" smtClean="0">
                <a:latin typeface="HGPｺﾞｼｯｸM" pitchFamily="50" charset="-128"/>
                <a:ea typeface="HGPｺﾞｼｯｸM" pitchFamily="50" charset="-128"/>
              </a:rPr>
              <a:t>（あれば</a:t>
            </a:r>
            <a:r>
              <a:rPr kumimoji="1" lang="ja-JP" altLang="en-US" sz="1200" dirty="0">
                <a:latin typeface="HGPｺﾞｼｯｸM" pitchFamily="50" charset="-128"/>
                <a:ea typeface="HGPｺﾞｼｯｸM" pitchFamily="50" charset="-128"/>
              </a:rPr>
              <a:t>あるほど</a:t>
            </a:r>
            <a:r>
              <a:rPr kumimoji="1" lang="ja-JP" altLang="en-US" sz="1200" dirty="0" smtClean="0">
                <a:latin typeface="HGPｺﾞｼｯｸM" pitchFamily="50" charset="-128"/>
                <a:ea typeface="HGPｺﾞｼｯｸM" pitchFamily="50" charset="-128"/>
              </a:rPr>
              <a:t>向上）</a:t>
            </a:r>
            <a:endParaRPr kumimoji="1" lang="en-US" altLang="ja-JP" sz="1200" dirty="0" smtClean="0">
              <a:latin typeface="HGPｺﾞｼｯｸM" pitchFamily="50" charset="-128"/>
              <a:ea typeface="HGPｺﾞｼｯｸM" pitchFamily="50" charset="-128"/>
            </a:endParaRPr>
          </a:p>
          <a:p>
            <a:pPr algn="ctr"/>
            <a:r>
              <a:rPr kumimoji="1" lang="ja-JP" altLang="en-US" sz="1600" dirty="0" smtClean="0">
                <a:solidFill>
                  <a:srgbClr val="FF3300"/>
                </a:solidFill>
                <a:latin typeface="HGPｺﾞｼｯｸM" pitchFamily="50" charset="-128"/>
                <a:ea typeface="HGPｺﾞｼｯｸM" pitchFamily="50" charset="-128"/>
              </a:rPr>
              <a:t>肥大化</a:t>
            </a:r>
            <a:r>
              <a:rPr kumimoji="1" lang="ja-JP" altLang="en-US" sz="1600" dirty="0" smtClean="0">
                <a:latin typeface="HGPｺﾞｼｯｸM" pitchFamily="50" charset="-128"/>
                <a:ea typeface="HGPｺﾞｼｯｸM" pitchFamily="50" charset="-128"/>
              </a:rPr>
              <a:t>の傾向</a:t>
            </a:r>
            <a:endParaRPr lang="ja-JP" altLang="en-US" sz="1600" dirty="0">
              <a:latin typeface="HGPｺﾞｼｯｸM" pitchFamily="50" charset="-128"/>
              <a:ea typeface="HGPｺﾞｼｯｸM" pitchFamily="50" charset="-128"/>
            </a:endParaRPr>
          </a:p>
        </p:txBody>
      </p:sp>
      <p:sp>
        <p:nvSpPr>
          <p:cNvPr id="18" name="右矢印 17"/>
          <p:cNvSpPr/>
          <p:nvPr/>
        </p:nvSpPr>
        <p:spPr bwMode="auto">
          <a:xfrm>
            <a:off x="8769426" y="2911232"/>
            <a:ext cx="216024" cy="288032"/>
          </a:xfrm>
          <a:prstGeom prst="rightArrow">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9" name="右中かっこ 18"/>
          <p:cNvSpPr/>
          <p:nvPr/>
        </p:nvSpPr>
        <p:spPr bwMode="auto">
          <a:xfrm>
            <a:off x="8157356" y="2120156"/>
            <a:ext cx="108012" cy="1884908"/>
          </a:xfrm>
          <a:prstGeom prst="rightBrace">
            <a:avLst/>
          </a:prstGeom>
          <a:no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20" name="タイトル 4"/>
          <p:cNvSpPr txBox="1">
            <a:spLocks/>
          </p:cNvSpPr>
          <p:nvPr/>
        </p:nvSpPr>
        <p:spPr>
          <a:xfrm>
            <a:off x="344488" y="332656"/>
            <a:ext cx="9080500" cy="830262"/>
          </a:xfrm>
          <a:prstGeom prst="rect">
            <a:avLst/>
          </a:prstGeom>
        </p:spPr>
        <p:txBody>
          <a:bodyPr anchor="ctr"/>
          <a:lstStyle/>
          <a:p>
            <a:pPr eaLnBrk="1" hangingPunct="1"/>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８</a:t>
            </a:r>
            <a:r>
              <a:rPr kumimoji="1" lang="ja-JP" altLang="ja-JP" sz="2800" b="1" i="0" u="none" strike="noStrike" kern="1200" cap="none" spc="0" normalizeH="0" baseline="0" noProof="0" dirty="0" smtClean="0">
                <a:ln>
                  <a:noFill/>
                </a:ln>
                <a:solidFill>
                  <a:srgbClr val="002060"/>
                </a:solidFill>
                <a:effectLst/>
                <a:uLnTx/>
                <a:uFillTx/>
                <a:latin typeface="Arial"/>
                <a:ea typeface="+mj-ea"/>
                <a:cs typeface="+mj-cs"/>
              </a:rPr>
              <a:t>．課題の解決に向けた方策</a:t>
            </a:r>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　</a:t>
            </a:r>
            <a:r>
              <a:rPr kumimoji="1" lang="ja-JP" altLang="en-US" sz="2400" b="1" dirty="0" smtClean="0">
                <a:solidFill>
                  <a:srgbClr val="002060"/>
                </a:solidFill>
                <a:latin typeface="Arial"/>
                <a:ea typeface="HGｺﾞｼｯｸM"/>
                <a:cs typeface="+mj-cs"/>
              </a:rPr>
              <a:t> ～業務品質の確保～</a:t>
            </a:r>
            <a:endParaRPr kumimoji="1" lang="ja-JP" alt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21" name="スライド番号プレースホルダ 20"/>
          <p:cNvSpPr>
            <a:spLocks noGrp="1"/>
          </p:cNvSpPr>
          <p:nvPr>
            <p:ph type="sldNum" sz="quarter" idx="12"/>
          </p:nvPr>
        </p:nvSpPr>
        <p:spPr/>
        <p:txBody>
          <a:bodyPr/>
          <a:lstStyle/>
          <a:p>
            <a:pPr>
              <a:defRPr/>
            </a:pPr>
            <a:fld id="{F5C55B41-2569-462E-89D5-D7D5886C2D37}" type="slidenum">
              <a:rPr lang="ja-JP" altLang="en-US" smtClean="0"/>
              <a:pPr>
                <a:defRPr/>
              </a:pPr>
              <a:t>14</a:t>
            </a:fld>
            <a:endParaRPr lang="en-US" altLang="ja-JP"/>
          </a:p>
        </p:txBody>
      </p:sp>
      <p:sp>
        <p:nvSpPr>
          <p:cNvPr id="24" name="フッター プレースホルダ 8"/>
          <p:cNvSpPr txBox="1">
            <a:spLocks/>
          </p:cNvSpPr>
          <p:nvPr/>
        </p:nvSpPr>
        <p:spPr>
          <a:xfrm>
            <a:off x="3002785" y="6417360"/>
            <a:ext cx="3900433" cy="252000"/>
          </a:xfrm>
          <a:prstGeom prst="rect">
            <a:avLst/>
          </a:prstGeom>
        </p:spPr>
        <p:txBody>
          <a:bodyPr/>
          <a:lstStyle/>
          <a:p>
            <a:pPr marL="0" marR="0" lvl="0" indent="0" algn="ctr" defTabSz="914400" latinLnBrk="0">
              <a:lnSpc>
                <a:spcPct val="100000"/>
              </a:lnSpc>
              <a:buClrTx/>
              <a:buSzTx/>
              <a:buFontTx/>
              <a:buNone/>
              <a:tabLst/>
              <a:defRPr/>
            </a:pPr>
            <a:r>
              <a:rPr lang="en-US" altLang="ja-JP" sz="1000" dirty="0" smtClean="0">
                <a:solidFill>
                  <a:schemeClr val="bg1">
                    <a:lumMod val="50000"/>
                  </a:schemeClr>
                </a:solidFill>
                <a:latin typeface="+mj-ea"/>
                <a:ea typeface="+mj-ea"/>
              </a:rPr>
              <a:t>1-4</a:t>
            </a:r>
            <a:r>
              <a:rPr lang="ja-JP" altLang="en-US" sz="1000" dirty="0" smtClean="0">
                <a:solidFill>
                  <a:schemeClr val="bg1">
                    <a:lumMod val="50000"/>
                  </a:schemeClr>
                </a:solidFill>
                <a:latin typeface="+mj-ea"/>
                <a:ea typeface="+mj-ea"/>
              </a:rPr>
              <a:t>　自治体全体の課題及び</a:t>
            </a:r>
            <a:r>
              <a:rPr lang="en-US" altLang="ja-JP" sz="1000" dirty="0" smtClean="0">
                <a:solidFill>
                  <a:schemeClr val="bg1">
                    <a:lumMod val="50000"/>
                  </a:schemeClr>
                </a:solidFill>
                <a:latin typeface="+mj-ea"/>
                <a:ea typeface="+mj-ea"/>
              </a:rPr>
              <a:t>ICT</a:t>
            </a:r>
            <a:r>
              <a:rPr lang="ja-JP" altLang="en-US" sz="1000" dirty="0" smtClean="0">
                <a:solidFill>
                  <a:schemeClr val="bg1">
                    <a:lumMod val="50000"/>
                  </a:schemeClr>
                </a:solidFill>
                <a:latin typeface="+mj-ea"/>
                <a:ea typeface="+mj-ea"/>
              </a:rPr>
              <a:t>システムの課題認識</a:t>
            </a:r>
            <a:endParaRPr lang="en-US" altLang="ja-JP" sz="1000" dirty="0">
              <a:solidFill>
                <a:schemeClr val="bg1">
                  <a:lumMod val="50000"/>
                </a:schemeClr>
              </a:solidFill>
              <a:latin typeface="+mj-ea"/>
              <a:ea typeface="+mj-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bwMode="auto">
          <a:xfrm>
            <a:off x="1280592" y="1916832"/>
            <a:ext cx="8136904" cy="4032448"/>
          </a:xfrm>
          <a:prstGeom prst="rect">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3" name="テキスト ボックス 4"/>
          <p:cNvSpPr txBox="1">
            <a:spLocks noChangeArrowheads="1"/>
          </p:cNvSpPr>
          <p:nvPr/>
        </p:nvSpPr>
        <p:spPr bwMode="auto">
          <a:xfrm>
            <a:off x="1280592" y="1916836"/>
            <a:ext cx="8136904" cy="38472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ja-JP" altLang="en-US" sz="1600" b="1" dirty="0" smtClean="0">
                <a:latin typeface="HGPｺﾞｼｯｸM" pitchFamily="50" charset="-128"/>
                <a:ea typeface="HGPｺﾞｼｯｸM" pitchFamily="50" charset="-128"/>
              </a:rPr>
              <a:t>●運用面</a:t>
            </a:r>
            <a:r>
              <a:rPr kumimoji="1" lang="ja-JP" altLang="en-US" sz="1600" b="1" dirty="0">
                <a:latin typeface="HGPｺﾞｼｯｸM" pitchFamily="50" charset="-128"/>
                <a:ea typeface="HGPｺﾞｼｯｸM" pitchFamily="50" charset="-128"/>
              </a:rPr>
              <a:t>で</a:t>
            </a:r>
            <a:r>
              <a:rPr kumimoji="1" lang="ja-JP" altLang="en-US" sz="1600" b="1" dirty="0" smtClean="0">
                <a:latin typeface="HGPｺﾞｼｯｸM" pitchFamily="50" charset="-128"/>
                <a:ea typeface="HGPｺﾞｼｯｸM" pitchFamily="50" charset="-128"/>
              </a:rPr>
              <a:t>のチェック体制の充実</a:t>
            </a:r>
            <a:endParaRPr kumimoji="1" lang="en-US" altLang="ja-JP" sz="1600" b="1" dirty="0" smtClean="0">
              <a:latin typeface="HGPｺﾞｼｯｸM" pitchFamily="50" charset="-128"/>
              <a:ea typeface="HGPｺﾞｼｯｸM" pitchFamily="50" charset="-128"/>
            </a:endParaRPr>
          </a:p>
          <a:p>
            <a:pPr>
              <a:defRPr/>
            </a:pPr>
            <a:endParaRPr kumimoji="1" lang="en-US" altLang="ja-JP" sz="1200" dirty="0" smtClean="0">
              <a:latin typeface="HGPｺﾞｼｯｸM" pitchFamily="50" charset="-128"/>
              <a:ea typeface="HGPｺﾞｼｯｸM" pitchFamily="50" charset="-128"/>
            </a:endParaRPr>
          </a:p>
          <a:p>
            <a:pPr>
              <a:defRPr/>
            </a:pPr>
            <a:r>
              <a:rPr kumimoji="1" lang="en-US" altLang="ja-JP" sz="1200" dirty="0" smtClean="0">
                <a:latin typeface="HGPｺﾞｼｯｸM" pitchFamily="50" charset="-128"/>
                <a:ea typeface="HGPｺﾞｼｯｸM" pitchFamily="50" charset="-128"/>
              </a:rPr>
              <a:t>(1) </a:t>
            </a:r>
            <a:r>
              <a:rPr kumimoji="1" lang="ja-JP" altLang="en-US" sz="1200" dirty="0" smtClean="0">
                <a:latin typeface="HGPｺﾞｼｯｸM" pitchFamily="50" charset="-128"/>
                <a:ea typeface="HGPｺﾞｼｯｸM" pitchFamily="50" charset="-128"/>
              </a:rPr>
              <a:t>手荷物チェック</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①帰庁時における手荷物チェック</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・職員の帰宅時に、</a:t>
            </a:r>
            <a:r>
              <a:rPr kumimoji="1" lang="ja-JP" altLang="en-US" sz="1200" dirty="0" smtClean="0">
                <a:solidFill>
                  <a:srgbClr val="FF3300"/>
                </a:solidFill>
                <a:latin typeface="HGPｺﾞｼｯｸM" pitchFamily="50" charset="-128"/>
                <a:ea typeface="HGPｺﾞｼｯｸM" pitchFamily="50" charset="-128"/>
              </a:rPr>
              <a:t>残っている職員に手荷物を見せ、チェック者はサイン</a:t>
            </a:r>
            <a:r>
              <a:rPr kumimoji="1" lang="ja-JP" altLang="en-US" sz="1200" dirty="0" smtClean="0">
                <a:latin typeface="HGPｺﾞｼｯｸM" pitchFamily="50" charset="-128"/>
                <a:ea typeface="HGPｺﾞｼｯｸM" pitchFamily="50" charset="-128"/>
              </a:rPr>
              <a:t>を記録する。最終者は自己責任とする。</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②委託事業者に対する手荷物チェック</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・作業等で</a:t>
            </a:r>
            <a:r>
              <a:rPr kumimoji="1" lang="ja-JP" altLang="en-US" sz="1200" dirty="0" smtClean="0">
                <a:solidFill>
                  <a:srgbClr val="FF3300"/>
                </a:solidFill>
                <a:latin typeface="HGPｺﾞｼｯｸM" pitchFamily="50" charset="-128"/>
                <a:ea typeface="HGPｺﾞｼｯｸM" pitchFamily="50" charset="-128"/>
              </a:rPr>
              <a:t>入室する際に手荷物や衣類（コートや上着等）を預かり、施錠</a:t>
            </a:r>
            <a:r>
              <a:rPr kumimoji="1" lang="ja-JP" altLang="en-US" sz="1200" dirty="0" smtClean="0">
                <a:latin typeface="HGPｺﾞｼｯｸM" pitchFamily="50" charset="-128"/>
                <a:ea typeface="HGPｺﾞｼｯｸM" pitchFamily="50" charset="-128"/>
              </a:rPr>
              <a:t>できるロッカーにしまう。</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・併せて、</a:t>
            </a:r>
            <a:r>
              <a:rPr kumimoji="1" lang="ja-JP" altLang="en-US" sz="1200" dirty="0" smtClean="0">
                <a:solidFill>
                  <a:srgbClr val="FF3300"/>
                </a:solidFill>
                <a:latin typeface="HGPｺﾞｼｯｸM" pitchFamily="50" charset="-128"/>
                <a:ea typeface="HGPｺﾞｼｯｸM" pitchFamily="50" charset="-128"/>
              </a:rPr>
              <a:t>退室時には、職員と同じく手荷物チェック</a:t>
            </a:r>
            <a:r>
              <a:rPr kumimoji="1" lang="ja-JP" altLang="en-US" sz="1200" dirty="0" smtClean="0">
                <a:latin typeface="HGPｺﾞｼｯｸM" pitchFamily="50" charset="-128"/>
                <a:ea typeface="HGPｺﾞｼｯｸM" pitchFamily="50" charset="-128"/>
              </a:rPr>
              <a:t>を行う。（上記と同じ）</a:t>
            </a:r>
            <a:endParaRPr kumimoji="1" lang="en-US" altLang="ja-JP" sz="1200" dirty="0" smtClean="0">
              <a:latin typeface="HGPｺﾞｼｯｸM" pitchFamily="50" charset="-128"/>
              <a:ea typeface="HGPｺﾞｼｯｸM" pitchFamily="50" charset="-128"/>
            </a:endParaRPr>
          </a:p>
          <a:p>
            <a:pPr>
              <a:defRPr/>
            </a:pPr>
            <a:r>
              <a:rPr kumimoji="1" lang="en-US" altLang="ja-JP" sz="1200" dirty="0">
                <a:latin typeface="HGPｺﾞｼｯｸM" pitchFamily="50" charset="-128"/>
                <a:ea typeface="HGPｺﾞｼｯｸM" pitchFamily="50" charset="-128"/>
              </a:rPr>
              <a:t>(2</a:t>
            </a:r>
            <a:r>
              <a:rPr kumimoji="1" lang="en-US" altLang="ja-JP" sz="1200" dirty="0" smtClean="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帳票類・データの受け渡し時の相互チェック</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①一人では行わない</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・枚数、内容等を受領者に確認してもらう。その場に、</a:t>
            </a:r>
            <a:r>
              <a:rPr kumimoji="1" lang="ja-JP" altLang="en-US" sz="1200" dirty="0" smtClean="0">
                <a:solidFill>
                  <a:srgbClr val="FF3300"/>
                </a:solidFill>
                <a:latin typeface="HGPｺﾞｼｯｸM" pitchFamily="50" charset="-128"/>
                <a:ea typeface="HGPｺﾞｼｯｸM" pitchFamily="50" charset="-128"/>
              </a:rPr>
              <a:t>もう一人別の職員が立ち会う</a:t>
            </a:r>
            <a:r>
              <a:rPr kumimoji="1" lang="ja-JP" altLang="en-US" sz="1200" dirty="0" smtClean="0">
                <a:latin typeface="HGPｺﾞｼｯｸM" pitchFamily="50" charset="-128"/>
                <a:ea typeface="HGPｺﾞｼｯｸM" pitchFamily="50" charset="-128"/>
              </a:rPr>
              <a:t>。</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②必ず受け渡しの確認を記録に残す</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・受領者から、</a:t>
            </a:r>
            <a:r>
              <a:rPr kumimoji="1" lang="ja-JP" altLang="en-US" sz="1200" dirty="0" smtClean="0">
                <a:solidFill>
                  <a:srgbClr val="FF3300"/>
                </a:solidFill>
                <a:latin typeface="HGPｺﾞｼｯｸM" pitchFamily="50" charset="-128"/>
                <a:ea typeface="HGPｺﾞｼｯｸM" pitchFamily="50" charset="-128"/>
              </a:rPr>
              <a:t>受領サイン</a:t>
            </a:r>
            <a:r>
              <a:rPr kumimoji="1" lang="ja-JP" altLang="en-US" sz="1200" dirty="0" smtClean="0">
                <a:latin typeface="HGPｺﾞｼｯｸM" pitchFamily="50" charset="-128"/>
                <a:ea typeface="HGPｺﾞｼｯｸM" pitchFamily="50" charset="-128"/>
              </a:rPr>
              <a:t>をもらう。併せて</a:t>
            </a:r>
            <a:r>
              <a:rPr kumimoji="1" lang="ja-JP" altLang="en-US" sz="1200" dirty="0" smtClean="0">
                <a:solidFill>
                  <a:srgbClr val="FF3300"/>
                </a:solidFill>
                <a:latin typeface="HGPｺﾞｼｯｸM" pitchFamily="50" charset="-128"/>
                <a:ea typeface="HGPｺﾞｼｯｸM" pitchFamily="50" charset="-128"/>
              </a:rPr>
              <a:t>立会者も「手順が順守された旨のチェック（サイン）</a:t>
            </a:r>
            <a:r>
              <a:rPr kumimoji="1" lang="ja-JP" altLang="en-US" sz="1200" dirty="0" smtClean="0">
                <a:latin typeface="HGPｺﾞｼｯｸM" pitchFamily="50" charset="-128"/>
                <a:ea typeface="HGPｺﾞｼｯｸM" pitchFamily="50" charset="-128"/>
              </a:rPr>
              <a:t>を行う。</a:t>
            </a:r>
            <a:endParaRPr kumimoji="1" lang="en-US" altLang="ja-JP" sz="1200" dirty="0" smtClean="0">
              <a:latin typeface="HGPｺﾞｼｯｸM" pitchFamily="50" charset="-128"/>
              <a:ea typeface="HGPｺﾞｼｯｸM" pitchFamily="50" charset="-128"/>
            </a:endParaRPr>
          </a:p>
          <a:p>
            <a:pPr>
              <a:defRPr/>
            </a:pPr>
            <a:r>
              <a:rPr kumimoji="1" lang="en-US" altLang="ja-JP" sz="1200" dirty="0" smtClean="0">
                <a:latin typeface="HGPｺﾞｼｯｸM" pitchFamily="50" charset="-128"/>
                <a:ea typeface="HGPｺﾞｼｯｸM" pitchFamily="50" charset="-128"/>
              </a:rPr>
              <a:t>(3) </a:t>
            </a:r>
            <a:r>
              <a:rPr kumimoji="1" lang="ja-JP" altLang="en-US" sz="1200" dirty="0">
                <a:latin typeface="HGPｺﾞｼｯｸM" pitchFamily="50" charset="-128"/>
                <a:ea typeface="HGPｺﾞｼｯｸM" pitchFamily="50" charset="-128"/>
              </a:rPr>
              <a:t>専用ケース使用の義務付け</a:t>
            </a:r>
            <a:endParaRPr kumimoji="1" lang="en-US" altLang="ja-JP" sz="1200" dirty="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・データや帳票類は「剥き出し」では持ち運ばない。</a:t>
            </a:r>
            <a:r>
              <a:rPr kumimoji="1" lang="ja-JP" altLang="en-US" sz="1200" dirty="0">
                <a:solidFill>
                  <a:srgbClr val="FF3300"/>
                </a:solidFill>
                <a:latin typeface="HGPｺﾞｼｯｸM" pitchFamily="50" charset="-128"/>
                <a:ea typeface="HGPｺﾞｼｯｸM" pitchFamily="50" charset="-128"/>
              </a:rPr>
              <a:t>専用のケース</a:t>
            </a:r>
            <a:r>
              <a:rPr kumimoji="1" lang="ja-JP" altLang="en-US" sz="1200" dirty="0">
                <a:latin typeface="HGPｺﾞｼｯｸM" pitchFamily="50" charset="-128"/>
                <a:ea typeface="HGPｺﾞｼｯｸM" pitchFamily="50" charset="-128"/>
              </a:rPr>
              <a:t>に必ず入れて持ち運ぶ。（大量の場合は箱も可）</a:t>
            </a:r>
            <a:endParaRPr kumimoji="1" lang="en-US" altLang="ja-JP" sz="1200" dirty="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　落下防止、風雨による飛散等防止が主目的。</a:t>
            </a:r>
            <a:endParaRPr kumimoji="1" lang="en-US" altLang="ja-JP" sz="1200" dirty="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a:solidFill>
                  <a:srgbClr val="FF3300"/>
                </a:solidFill>
                <a:latin typeface="HGPｺﾞｼｯｸM" pitchFamily="50" charset="-128"/>
                <a:ea typeface="HGPｺﾞｼｯｸM" pitchFamily="50" charset="-128"/>
              </a:rPr>
              <a:t>情報部門が率先して実施</a:t>
            </a:r>
            <a:r>
              <a:rPr kumimoji="1" lang="ja-JP" altLang="en-US" sz="1200" dirty="0">
                <a:latin typeface="HGPｺﾞｼｯｸM" pitchFamily="50" charset="-128"/>
                <a:ea typeface="HGPｺﾞｼｯｸM" pitchFamily="50" charset="-128"/>
              </a:rPr>
              <a:t>し、主管部局にも準じてもらう形で全庁に拡げて行った</a:t>
            </a:r>
            <a:r>
              <a:rPr kumimoji="1" lang="ja-JP" altLang="en-US" sz="1200" dirty="0" smtClean="0">
                <a:latin typeface="HGPｺﾞｼｯｸM" pitchFamily="50" charset="-128"/>
                <a:ea typeface="HGPｺﾞｼｯｸM" pitchFamily="50" charset="-128"/>
              </a:rPr>
              <a:t>。</a:t>
            </a:r>
            <a:endParaRPr kumimoji="1" lang="en-US" altLang="ja-JP" sz="1200" dirty="0" smtClean="0">
              <a:latin typeface="HGPｺﾞｼｯｸM" pitchFamily="50" charset="-128"/>
              <a:ea typeface="HGPｺﾞｼｯｸM" pitchFamily="50" charset="-128"/>
            </a:endParaRPr>
          </a:p>
          <a:p>
            <a:pPr>
              <a:defRPr/>
            </a:pPr>
            <a:endParaRPr kumimoji="1" lang="en-US" altLang="ja-JP" sz="1200" dirty="0" smtClean="0">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a:t>
            </a:r>
            <a:r>
              <a:rPr kumimoji="1" lang="ja-JP" altLang="en-US" sz="1200" dirty="0">
                <a:latin typeface="HGPｺﾞｼｯｸM" pitchFamily="50" charset="-128"/>
                <a:ea typeface="HGPｺﾞｼｯｸM" pitchFamily="50" charset="-128"/>
              </a:rPr>
              <a:t>生体認証によるマシン室の入退室管理や監視カメラ等のハード面だけでなく</a:t>
            </a:r>
            <a:r>
              <a:rPr kumimoji="1" lang="ja-JP" altLang="en-US" sz="1200" dirty="0" smtClean="0">
                <a:latin typeface="HGPｺﾞｼｯｸM" pitchFamily="50" charset="-128"/>
                <a:ea typeface="HGPｺﾞｼｯｸM" pitchFamily="50" charset="-128"/>
              </a:rPr>
              <a:t>、</a:t>
            </a:r>
            <a:r>
              <a:rPr kumimoji="1" lang="ja-JP" altLang="en-US" sz="1200" dirty="0" smtClean="0">
                <a:solidFill>
                  <a:srgbClr val="FF3300"/>
                </a:solidFill>
                <a:latin typeface="HGPｺﾞｼｯｸM" pitchFamily="50" charset="-128"/>
                <a:ea typeface="HGPｺﾞｼｯｸM" pitchFamily="50" charset="-128"/>
              </a:rPr>
              <a:t>情報</a:t>
            </a:r>
            <a:r>
              <a:rPr kumimoji="1" lang="ja-JP" altLang="en-US" sz="1200" dirty="0">
                <a:solidFill>
                  <a:srgbClr val="FF3300"/>
                </a:solidFill>
                <a:latin typeface="HGPｺﾞｼｯｸM" pitchFamily="50" charset="-128"/>
                <a:ea typeface="HGPｺﾞｼｯｸM" pitchFamily="50" charset="-128"/>
              </a:rPr>
              <a:t>漏えい</a:t>
            </a:r>
            <a:r>
              <a:rPr kumimoji="1" lang="ja-JP" altLang="en-US" sz="1200" dirty="0" smtClean="0">
                <a:solidFill>
                  <a:srgbClr val="FF3300"/>
                </a:solidFill>
                <a:latin typeface="HGPｺﾞｼｯｸM" pitchFamily="50" charset="-128"/>
                <a:ea typeface="HGPｺﾞｼｯｸM" pitchFamily="50" charset="-128"/>
              </a:rPr>
              <a:t>はハイテク</a:t>
            </a:r>
            <a:r>
              <a:rPr kumimoji="1" lang="ja-JP" altLang="en-US" sz="1200" dirty="0">
                <a:solidFill>
                  <a:srgbClr val="FF3300"/>
                </a:solidFill>
                <a:latin typeface="HGPｺﾞｼｯｸM" pitchFamily="50" charset="-128"/>
                <a:ea typeface="HGPｺﾞｼｯｸM" pitchFamily="50" charset="-128"/>
              </a:rPr>
              <a:t>よりもローテク</a:t>
            </a:r>
            <a:endParaRPr kumimoji="1" lang="en-US" altLang="ja-JP" sz="1200" dirty="0">
              <a:solidFill>
                <a:srgbClr val="FF3300"/>
              </a:solidFill>
              <a:latin typeface="HGPｺﾞｼｯｸM" pitchFamily="50" charset="-128"/>
              <a:ea typeface="HGPｺﾞｼｯｸM" pitchFamily="50" charset="-128"/>
            </a:endParaRPr>
          </a:p>
          <a:p>
            <a:pPr>
              <a:defRPr/>
            </a:pPr>
            <a:r>
              <a:rPr kumimoji="1" lang="ja-JP" altLang="en-US" sz="1200" dirty="0">
                <a:solidFill>
                  <a:srgbClr val="FF3300"/>
                </a:solidFill>
                <a:latin typeface="HGPｺﾞｼｯｸM" pitchFamily="50" charset="-128"/>
                <a:ea typeface="HGPｺﾞｼｯｸM" pitchFamily="50" charset="-128"/>
              </a:rPr>
              <a:t>　　（人間由来）</a:t>
            </a:r>
            <a:r>
              <a:rPr kumimoji="1" lang="ja-JP" altLang="en-US" sz="1200" dirty="0">
                <a:latin typeface="HGPｺﾞｼｯｸM" pitchFamily="50" charset="-128"/>
                <a:ea typeface="HGPｺﾞｼｯｸM" pitchFamily="50" charset="-128"/>
              </a:rPr>
              <a:t>で発生しやすいことから、</a:t>
            </a:r>
            <a:r>
              <a:rPr kumimoji="1" lang="ja-JP" altLang="en-US" sz="1200" dirty="0">
                <a:solidFill>
                  <a:srgbClr val="FF3300"/>
                </a:solidFill>
                <a:latin typeface="HGPｺﾞｼｯｸM" pitchFamily="50" charset="-128"/>
                <a:ea typeface="HGPｺﾞｼｯｸM" pitchFamily="50" charset="-128"/>
              </a:rPr>
              <a:t>「見える化」</a:t>
            </a:r>
            <a:r>
              <a:rPr kumimoji="1" lang="ja-JP" altLang="en-US" sz="1200" dirty="0">
                <a:latin typeface="HGPｺﾞｼｯｸM" pitchFamily="50" charset="-128"/>
                <a:ea typeface="HGPｺﾞｼｯｸM" pitchFamily="50" charset="-128"/>
              </a:rPr>
              <a:t>を行い、抑止と、うっかり防止の対策を行う</a:t>
            </a:r>
            <a:r>
              <a:rPr kumimoji="1" lang="ja-JP" altLang="en-US" sz="1200" dirty="0" smtClean="0">
                <a:latin typeface="HGPｺﾞｼｯｸM" pitchFamily="50" charset="-128"/>
                <a:ea typeface="HGPｺﾞｼｯｸM" pitchFamily="50" charset="-128"/>
              </a:rPr>
              <a:t>。</a:t>
            </a:r>
            <a:endParaRPr kumimoji="1" lang="en-US" altLang="ja-JP" sz="1200" dirty="0">
              <a:latin typeface="HGPｺﾞｼｯｸM" pitchFamily="50" charset="-128"/>
              <a:ea typeface="HGPｺﾞｼｯｸM" pitchFamily="50" charset="-128"/>
            </a:endParaRPr>
          </a:p>
        </p:txBody>
      </p:sp>
      <p:sp>
        <p:nvSpPr>
          <p:cNvPr id="15" name="テキスト ボックス 14"/>
          <p:cNvSpPr txBox="1"/>
          <p:nvPr/>
        </p:nvSpPr>
        <p:spPr>
          <a:xfrm>
            <a:off x="638176" y="1377954"/>
            <a:ext cx="8995345" cy="461665"/>
          </a:xfrm>
          <a:prstGeom prst="rect">
            <a:avLst/>
          </a:prstGeom>
          <a:noFill/>
        </p:spPr>
        <p:txBody>
          <a:bodyPr wrap="square">
            <a:spAutoFit/>
          </a:bodyPr>
          <a:lstStyle/>
          <a:p>
            <a:pPr>
              <a:defRPr/>
            </a:pPr>
            <a:r>
              <a:rPr kumimoji="1" lang="ja-JP" altLang="en-US" sz="2400" dirty="0" smtClean="0">
                <a:latin typeface="HGPｺﾞｼｯｸM" pitchFamily="50" charset="-128"/>
                <a:ea typeface="HGPｺﾞｼｯｸM" pitchFamily="50" charset="-128"/>
              </a:rPr>
              <a:t>（３）業務品質の確保　</a:t>
            </a:r>
            <a:r>
              <a:rPr kumimoji="1" lang="ja-JP" altLang="en-US" sz="1400" dirty="0" smtClean="0">
                <a:latin typeface="HGPｺﾞｼｯｸM" pitchFamily="50" charset="-128"/>
                <a:ea typeface="HGPｺﾞｼｯｸM" pitchFamily="50" charset="-128"/>
              </a:rPr>
              <a:t>セキュリティ向上・業務継続性の観点から</a:t>
            </a:r>
            <a:r>
              <a:rPr kumimoji="1" lang="ja-JP" altLang="en-US" sz="2400" dirty="0" smtClean="0">
                <a:latin typeface="HGPｺﾞｼｯｸM" pitchFamily="50" charset="-128"/>
                <a:ea typeface="HGPｺﾞｼｯｸM" pitchFamily="50" charset="-128"/>
              </a:rPr>
              <a:t>　～具体例～</a:t>
            </a:r>
            <a:endParaRPr kumimoji="1" lang="en-US" altLang="ja-JP" sz="2400" dirty="0" smtClean="0">
              <a:latin typeface="HGPｺﾞｼｯｸM" pitchFamily="50" charset="-128"/>
              <a:ea typeface="HGPｺﾞｼｯｸM" pitchFamily="50" charset="-128"/>
            </a:endParaRPr>
          </a:p>
        </p:txBody>
      </p:sp>
      <p:sp>
        <p:nvSpPr>
          <p:cNvPr id="7" name="タイトル 4"/>
          <p:cNvSpPr txBox="1">
            <a:spLocks/>
          </p:cNvSpPr>
          <p:nvPr/>
        </p:nvSpPr>
        <p:spPr>
          <a:xfrm>
            <a:off x="344488" y="332656"/>
            <a:ext cx="9080500" cy="830262"/>
          </a:xfrm>
          <a:prstGeom prst="rect">
            <a:avLst/>
          </a:prstGeom>
        </p:spPr>
        <p:txBody>
          <a:bodyPr anchor="ctr"/>
          <a:lstStyle/>
          <a:p>
            <a:pPr eaLnBrk="1" hangingPunct="1"/>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８</a:t>
            </a:r>
            <a:r>
              <a:rPr kumimoji="1" lang="ja-JP" altLang="ja-JP" sz="2800" b="1" i="0" u="none" strike="noStrike" kern="1200" cap="none" spc="0" normalizeH="0" baseline="0" noProof="0" dirty="0" smtClean="0">
                <a:ln>
                  <a:noFill/>
                </a:ln>
                <a:solidFill>
                  <a:srgbClr val="002060"/>
                </a:solidFill>
                <a:effectLst/>
                <a:uLnTx/>
                <a:uFillTx/>
                <a:latin typeface="Arial"/>
                <a:ea typeface="+mj-ea"/>
                <a:cs typeface="+mj-cs"/>
              </a:rPr>
              <a:t>．課題の解決に向けた方策</a:t>
            </a:r>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　</a:t>
            </a:r>
            <a:r>
              <a:rPr kumimoji="1" lang="ja-JP" altLang="en-US" sz="2400" b="1" dirty="0" smtClean="0">
                <a:solidFill>
                  <a:srgbClr val="002060"/>
                </a:solidFill>
                <a:latin typeface="Arial"/>
                <a:ea typeface="HGｺﾞｼｯｸM"/>
                <a:cs typeface="+mj-cs"/>
              </a:rPr>
              <a:t> ～業務品質の確保～</a:t>
            </a:r>
            <a:endParaRPr kumimoji="1" lang="ja-JP" alt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8" name="スライド番号プレースホルダ 7"/>
          <p:cNvSpPr>
            <a:spLocks noGrp="1"/>
          </p:cNvSpPr>
          <p:nvPr>
            <p:ph type="sldNum" sz="quarter" idx="12"/>
          </p:nvPr>
        </p:nvSpPr>
        <p:spPr/>
        <p:txBody>
          <a:bodyPr/>
          <a:lstStyle/>
          <a:p>
            <a:pPr>
              <a:defRPr/>
            </a:pPr>
            <a:fld id="{724FE021-3FB5-4230-9DDF-D219D3754B7E}" type="slidenum">
              <a:rPr lang="ja-JP" altLang="en-US" smtClean="0"/>
              <a:pPr>
                <a:defRPr/>
              </a:pPr>
              <a:t>15</a:t>
            </a:fld>
            <a:endParaRPr lang="en-US" altLang="ja-JP"/>
          </a:p>
        </p:txBody>
      </p:sp>
      <p:sp>
        <p:nvSpPr>
          <p:cNvPr id="9" name="フッター プレースホルダ 8"/>
          <p:cNvSpPr>
            <a:spLocks noGrp="1"/>
          </p:cNvSpPr>
          <p:nvPr>
            <p:ph type="ftr" sz="quarter" idx="11"/>
          </p:nvPr>
        </p:nvSpPr>
        <p:spPr/>
        <p:txBody>
          <a:bodyPr/>
          <a:lstStyle/>
          <a:p>
            <a:pPr>
              <a:defRPr/>
            </a:pPr>
            <a:r>
              <a:rPr lang="en-US" altLang="ja-JP" dirty="0" smtClean="0"/>
              <a:t>1-4</a:t>
            </a:r>
            <a:r>
              <a:rPr lang="ja-JP" altLang="en-US" dirty="0" smtClean="0"/>
              <a:t>　自治体全体の課題及び</a:t>
            </a:r>
            <a:r>
              <a:rPr lang="en-US" altLang="ja-JP" dirty="0" smtClean="0"/>
              <a:t>ICT</a:t>
            </a:r>
            <a:r>
              <a:rPr lang="ja-JP" altLang="en-US" dirty="0" smtClean="0"/>
              <a:t>システムの課題認識</a:t>
            </a:r>
            <a:endParaRPr lang="en-US" altLang="ja-JP"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bwMode="auto">
          <a:xfrm>
            <a:off x="982465" y="1484784"/>
            <a:ext cx="8136383" cy="4240410"/>
          </a:xfrm>
          <a:prstGeom prst="rect">
            <a:avLst/>
          </a:prstGeom>
          <a:solidFill>
            <a:schemeClr val="bg1"/>
          </a:solidFill>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6" name="テキスト ボックス 4"/>
          <p:cNvSpPr txBox="1">
            <a:spLocks noChangeArrowheads="1"/>
          </p:cNvSpPr>
          <p:nvPr/>
        </p:nvSpPr>
        <p:spPr bwMode="auto">
          <a:xfrm>
            <a:off x="982464" y="1484787"/>
            <a:ext cx="8136384" cy="40318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ja-JP" altLang="en-US" sz="1600" b="1" dirty="0" smtClean="0">
                <a:latin typeface="HGPｺﾞｼｯｸM" pitchFamily="50" charset="-128"/>
                <a:ea typeface="HGPｺﾞｼｯｸM" pitchFamily="50" charset="-128"/>
              </a:rPr>
              <a:t>●</a:t>
            </a:r>
            <a:r>
              <a:rPr kumimoji="1" lang="en-US" altLang="ja-JP" sz="1600" b="1" dirty="0" smtClean="0">
                <a:latin typeface="HGPｺﾞｼｯｸM" pitchFamily="50" charset="-128"/>
                <a:ea typeface="HGPｺﾞｼｯｸM" pitchFamily="50" charset="-128"/>
              </a:rPr>
              <a:t>ICT-BCP</a:t>
            </a:r>
            <a:r>
              <a:rPr kumimoji="1" lang="ja-JP" altLang="en-US" sz="1600" b="1" dirty="0" smtClean="0">
                <a:latin typeface="HGPｺﾞｼｯｸM" pitchFamily="50" charset="-128"/>
                <a:ea typeface="HGPｺﾞｼｯｸM" pitchFamily="50" charset="-128"/>
              </a:rPr>
              <a:t>における被災時の情報システム復旧に係る優先順位</a:t>
            </a:r>
            <a:endParaRPr kumimoji="1" lang="en-US" altLang="ja-JP" sz="1600" b="1" dirty="0" smtClean="0">
              <a:latin typeface="HGPｺﾞｼｯｸM" pitchFamily="50" charset="-128"/>
              <a:ea typeface="HGPｺﾞｼｯｸM" pitchFamily="50" charset="-128"/>
            </a:endParaRPr>
          </a:p>
          <a:p>
            <a:pPr marL="342900" indent="-342900">
              <a:defRPr/>
            </a:pPr>
            <a:endParaRPr kumimoji="1" lang="en-US" altLang="ja-JP" sz="1200" dirty="0" smtClean="0">
              <a:latin typeface="HGPｺﾞｼｯｸM" pitchFamily="50" charset="-128"/>
              <a:ea typeface="HGPｺﾞｼｯｸM" pitchFamily="50" charset="-128"/>
            </a:endParaRPr>
          </a:p>
          <a:p>
            <a:pPr marL="342900" indent="-342900">
              <a:defRPr/>
            </a:pPr>
            <a:r>
              <a:rPr kumimoji="1" lang="en-US" altLang="ja-JP" sz="1200" dirty="0" smtClean="0">
                <a:latin typeface="HGPｺﾞｼｯｸM" pitchFamily="50" charset="-128"/>
                <a:ea typeface="HGPｺﾞｼｯｸM" pitchFamily="50" charset="-128"/>
              </a:rPr>
              <a:t>(1) </a:t>
            </a:r>
            <a:r>
              <a:rPr kumimoji="1" lang="ja-JP" altLang="en-US" sz="1200" dirty="0" smtClean="0">
                <a:latin typeface="HGPｺﾞｼｯｸM" pitchFamily="50" charset="-128"/>
                <a:ea typeface="HGPｺﾞｼｯｸM" pitchFamily="50" charset="-128"/>
              </a:rPr>
              <a:t>住基データの基本的部分の保全</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・被災時に「これだけは確保したい」というデータとして</a:t>
            </a:r>
            <a:r>
              <a:rPr kumimoji="1" lang="ja-JP" altLang="en-US" sz="1200" dirty="0" smtClean="0">
                <a:solidFill>
                  <a:srgbClr val="FF3300"/>
                </a:solidFill>
                <a:latin typeface="HGPｺﾞｼｯｸM" pitchFamily="50" charset="-128"/>
                <a:ea typeface="HGPｺﾞｼｯｸM" pitchFamily="50" charset="-128"/>
              </a:rPr>
              <a:t>「住基データ」</a:t>
            </a:r>
            <a:r>
              <a:rPr kumimoji="1" lang="ja-JP" altLang="en-US" sz="1200" dirty="0" smtClean="0">
                <a:latin typeface="HGPｺﾞｼｯｸM" pitchFamily="50" charset="-128"/>
                <a:ea typeface="HGPｺﾞｼｯｸM" pitchFamily="50" charset="-128"/>
              </a:rPr>
              <a:t>を挙げる自治体が多い。</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被災者情報としての活用をふまえ、最低でもリスト出力、</a:t>
            </a:r>
            <a:r>
              <a:rPr kumimoji="1" lang="en-US" altLang="ja-JP" sz="1200" dirty="0" smtClean="0">
                <a:latin typeface="HGPｺﾞｼｯｸM" pitchFamily="50" charset="-128"/>
                <a:ea typeface="HGPｺﾞｼｯｸM" pitchFamily="50" charset="-128"/>
              </a:rPr>
              <a:t>CSV</a:t>
            </a:r>
            <a:r>
              <a:rPr kumimoji="1" lang="ja-JP" altLang="en-US" sz="1200" dirty="0" smtClean="0">
                <a:latin typeface="HGPｺﾞｼｯｸM" pitchFamily="50" charset="-128"/>
                <a:ea typeface="HGPｺﾞｼｯｸM" pitchFamily="50" charset="-128"/>
              </a:rPr>
              <a:t>形式等による</a:t>
            </a:r>
            <a:r>
              <a:rPr kumimoji="1" lang="en-US" altLang="ja-JP" sz="1200" dirty="0" smtClean="0">
                <a:latin typeface="HGPｺﾞｼｯｸM" pitchFamily="50" charset="-128"/>
                <a:ea typeface="HGPｺﾞｼｯｸM" pitchFamily="50" charset="-128"/>
              </a:rPr>
              <a:t>PC</a:t>
            </a:r>
            <a:r>
              <a:rPr kumimoji="1" lang="ja-JP" altLang="en-US" sz="1200" dirty="0" err="1" smtClean="0">
                <a:latin typeface="HGPｺﾞｼｯｸM" pitchFamily="50" charset="-128"/>
                <a:ea typeface="HGPｺﾞｼｯｸM" pitchFamily="50" charset="-128"/>
              </a:rPr>
              <a:t>への</a:t>
            </a:r>
            <a:r>
              <a:rPr kumimoji="1" lang="ja-JP" altLang="en-US" sz="1200" dirty="0" smtClean="0">
                <a:latin typeface="HGPｺﾞｼｯｸM" pitchFamily="50" charset="-128"/>
                <a:ea typeface="HGPｺﾞｼｯｸM" pitchFamily="50" charset="-128"/>
              </a:rPr>
              <a:t>移設・持ち出し等</a:t>
            </a:r>
            <a:r>
              <a:rPr kumimoji="1" lang="ja-JP" altLang="en-US" sz="1200" dirty="0" smtClean="0">
                <a:solidFill>
                  <a:srgbClr val="FF3300"/>
                </a:solidFill>
                <a:latin typeface="HGPｺﾞｼｯｸM" pitchFamily="50" charset="-128"/>
                <a:ea typeface="HGPｺﾞｼｯｸM" pitchFamily="50" charset="-128"/>
              </a:rPr>
              <a:t>、具体的な</a:t>
            </a:r>
            <a:endParaRPr kumimoji="1" lang="en-US" altLang="ja-JP" sz="1200" dirty="0">
              <a:solidFill>
                <a:srgbClr val="FF3300"/>
              </a:solidFill>
              <a:latin typeface="HGPｺﾞｼｯｸM" pitchFamily="50" charset="-128"/>
              <a:ea typeface="HGPｺﾞｼｯｸM" pitchFamily="50" charset="-128"/>
            </a:endParaRPr>
          </a:p>
          <a:p>
            <a:pPr>
              <a:defRPr/>
            </a:pPr>
            <a:r>
              <a:rPr kumimoji="1" lang="ja-JP" altLang="en-US" sz="1200" dirty="0" smtClean="0">
                <a:solidFill>
                  <a:srgbClr val="FF3300"/>
                </a:solidFill>
                <a:latin typeface="HGPｺﾞｼｯｸM" pitchFamily="50" charset="-128"/>
                <a:ea typeface="HGPｺﾞｼｯｸM" pitchFamily="50" charset="-128"/>
              </a:rPr>
              <a:t>　　　　　　　方法を定めている</a:t>
            </a:r>
            <a:r>
              <a:rPr kumimoji="1" lang="ja-JP" altLang="en-US" sz="1200" dirty="0" smtClean="0">
                <a:latin typeface="HGPｺﾞｼｯｸM" pitchFamily="50" charset="-128"/>
                <a:ea typeface="HGPｺﾞｼｯｸM" pitchFamily="50" charset="-128"/>
              </a:rPr>
              <a:t>ケースが多い。</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協定を結んだ</a:t>
            </a:r>
            <a:r>
              <a:rPr kumimoji="1" lang="ja-JP" altLang="en-US" sz="1200" dirty="0" smtClean="0">
                <a:solidFill>
                  <a:srgbClr val="FF3300"/>
                </a:solidFill>
                <a:latin typeface="HGPｺﾞｼｯｸM" pitchFamily="50" charset="-128"/>
                <a:ea typeface="HGPｺﾞｼｯｸM" pitchFamily="50" charset="-128"/>
              </a:rPr>
              <a:t>自治体間でデータを持ち合う</a:t>
            </a:r>
            <a:r>
              <a:rPr kumimoji="1" lang="ja-JP" altLang="en-US" sz="1200" dirty="0" smtClean="0">
                <a:latin typeface="HGPｺﾞｼｯｸM" pitchFamily="50" charset="-128"/>
                <a:ea typeface="HGPｺﾞｼｯｸM" pitchFamily="50" charset="-128"/>
              </a:rPr>
              <a:t>といった事例も存在する。</a:t>
            </a:r>
            <a:endParaRPr kumimoji="1" lang="en-US" altLang="ja-JP" sz="1200" dirty="0" smtClean="0">
              <a:latin typeface="HGPｺﾞｼｯｸM" pitchFamily="50" charset="-128"/>
              <a:ea typeface="HGPｺﾞｼｯｸM" pitchFamily="50" charset="-128"/>
            </a:endParaRPr>
          </a:p>
          <a:p>
            <a:pPr>
              <a:defRPr/>
            </a:pPr>
            <a:r>
              <a:rPr kumimoji="1" lang="en-US" altLang="ja-JP" sz="1200" dirty="0">
                <a:latin typeface="HGPｺﾞｼｯｸM" pitchFamily="50" charset="-128"/>
                <a:ea typeface="HGPｺﾞｼｯｸM" pitchFamily="50" charset="-128"/>
              </a:rPr>
              <a:t>(</a:t>
            </a:r>
            <a:r>
              <a:rPr kumimoji="1" lang="en-US" altLang="ja-JP" sz="1200" dirty="0" smtClean="0">
                <a:latin typeface="HGPｺﾞｼｯｸM" pitchFamily="50" charset="-128"/>
                <a:ea typeface="HGPｺﾞｼｯｸM" pitchFamily="50" charset="-128"/>
              </a:rPr>
              <a:t>2) Web</a:t>
            </a:r>
            <a:r>
              <a:rPr kumimoji="1" lang="ja-JP" altLang="en-US" sz="1200" dirty="0" smtClean="0">
                <a:latin typeface="HGPｺﾞｼｯｸM" pitchFamily="50" charset="-128"/>
                <a:ea typeface="HGPｺﾞｼｯｸM" pitchFamily="50" charset="-128"/>
              </a:rPr>
              <a:t>サイトの機能保全</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・東日本大震災をふまえ、</a:t>
            </a:r>
            <a:r>
              <a:rPr kumimoji="1" lang="ja-JP" altLang="en-US" sz="1200" dirty="0" smtClean="0">
                <a:solidFill>
                  <a:srgbClr val="FF3300"/>
                </a:solidFill>
                <a:latin typeface="HGPｺﾞｼｯｸM" pitchFamily="50" charset="-128"/>
                <a:ea typeface="HGPｺﾞｼｯｸM" pitchFamily="50" charset="-128"/>
              </a:rPr>
              <a:t>自治体ホームページ（</a:t>
            </a:r>
            <a:r>
              <a:rPr kumimoji="1" lang="en-US" altLang="ja-JP" sz="1200" dirty="0" smtClean="0">
                <a:solidFill>
                  <a:srgbClr val="FF3300"/>
                </a:solidFill>
                <a:latin typeface="HGPｺﾞｼｯｸM" pitchFamily="50" charset="-128"/>
                <a:ea typeface="HGPｺﾞｼｯｸM" pitchFamily="50" charset="-128"/>
              </a:rPr>
              <a:t>Web</a:t>
            </a:r>
            <a:r>
              <a:rPr kumimoji="1" lang="ja-JP" altLang="en-US" sz="1200" dirty="0" smtClean="0">
                <a:solidFill>
                  <a:srgbClr val="FF3300"/>
                </a:solidFill>
                <a:latin typeface="HGPｺﾞｼｯｸM" pitchFamily="50" charset="-128"/>
                <a:ea typeface="HGPｺﾞｼｯｸM" pitchFamily="50" charset="-128"/>
              </a:rPr>
              <a:t>サイト）を外部（庁舎外の計算センター等）に保管</a:t>
            </a:r>
            <a:r>
              <a:rPr kumimoji="1" lang="ja-JP" altLang="en-US" sz="1200" dirty="0" smtClean="0">
                <a:latin typeface="HGPｺﾞｼｯｸM" pitchFamily="50" charset="-128"/>
                <a:ea typeface="HGPｺﾞｼｯｸM" pitchFamily="50" charset="-128"/>
              </a:rPr>
              <a:t>するケースが</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増えている。</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a:t>
            </a:r>
            <a:r>
              <a:rPr kumimoji="1" lang="en-US" altLang="ja-JP" sz="1200" dirty="0" smtClean="0">
                <a:latin typeface="HGPｺﾞｼｯｸM" pitchFamily="50" charset="-128"/>
                <a:ea typeface="HGPｺﾞｼｯｸM" pitchFamily="50" charset="-128"/>
              </a:rPr>
              <a:t>CMS</a:t>
            </a:r>
            <a:r>
              <a:rPr kumimoji="1" lang="en-US" altLang="ja-JP" sz="1200" baseline="30000" dirty="0" smtClean="0">
                <a:solidFill>
                  <a:srgbClr val="FF0000"/>
                </a:solidFill>
                <a:latin typeface="HGPｺﾞｼｯｸM" pitchFamily="50" charset="-128"/>
                <a:ea typeface="HGPｺﾞｼｯｸM" pitchFamily="50" charset="-128"/>
              </a:rPr>
              <a:t>※</a:t>
            </a:r>
            <a:r>
              <a:rPr kumimoji="1" lang="ja-JP" altLang="en-US" sz="1200" dirty="0" smtClean="0">
                <a:latin typeface="HGPｺﾞｼｯｸM" pitchFamily="50" charset="-128"/>
                <a:ea typeface="HGPｺﾞｼｯｸM" pitchFamily="50" charset="-128"/>
              </a:rPr>
              <a:t>と併せ、自治体庁舎が被災した場合でも、情報提供を継続できることを目指している。</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行政として、市民への情報提供の継続性確保への意識が高まっている。</a:t>
            </a:r>
            <a:endParaRPr kumimoji="1" lang="en-US" altLang="ja-JP" sz="1200" dirty="0" smtClean="0">
              <a:latin typeface="HGPｺﾞｼｯｸM" pitchFamily="50" charset="-128"/>
              <a:ea typeface="HGPｺﾞｼｯｸM" pitchFamily="50" charset="-128"/>
            </a:endParaRPr>
          </a:p>
          <a:p>
            <a:pPr>
              <a:defRPr/>
            </a:pPr>
            <a:r>
              <a:rPr kumimoji="1" lang="en-US" altLang="ja-JP" sz="1200" dirty="0" smtClean="0">
                <a:latin typeface="HGPｺﾞｼｯｸM" pitchFamily="50" charset="-128"/>
                <a:ea typeface="HGPｺﾞｼｯｸM" pitchFamily="50" charset="-128"/>
              </a:rPr>
              <a:t>(3) </a:t>
            </a:r>
            <a:r>
              <a:rPr kumimoji="1" lang="ja-JP" altLang="en-US" sz="1200" dirty="0" smtClean="0">
                <a:latin typeface="HGPｺﾞｼｯｸM" pitchFamily="50" charset="-128"/>
                <a:ea typeface="HGPｺﾞｼｯｸM" pitchFamily="50" charset="-128"/>
              </a:rPr>
              <a:t>復旧の優先順位</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a:t>
            </a:r>
            <a:r>
              <a:rPr kumimoji="1" lang="en-US" altLang="ja-JP" sz="1200" dirty="0" smtClean="0">
                <a:latin typeface="HGPｺﾞｼｯｸM" pitchFamily="50" charset="-128"/>
                <a:ea typeface="HGPｺﾞｼｯｸM" pitchFamily="50" charset="-128"/>
              </a:rPr>
              <a:t>ICT-BCP</a:t>
            </a:r>
            <a:r>
              <a:rPr kumimoji="1" lang="ja-JP" altLang="en-US" sz="1200" dirty="0" smtClean="0">
                <a:latin typeface="HGPｺﾞｼｯｸM" pitchFamily="50" charset="-128"/>
                <a:ea typeface="HGPｺﾞｼｯｸM" pitchFamily="50" charset="-128"/>
              </a:rPr>
              <a:t>を策定している自治体においては、セキュリティ上の理由などから、優先順位の公開は控えている。</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・基幹系、住民系と呼ばれるシステムの優先度が高い。</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人命救助や安否確認のための基本データとしての</a:t>
            </a:r>
            <a:r>
              <a:rPr kumimoji="1" lang="ja-JP" altLang="en-US" sz="1200" dirty="0" smtClean="0">
                <a:solidFill>
                  <a:srgbClr val="FF3300"/>
                </a:solidFill>
                <a:latin typeface="HGPｺﾞｼｯｸM" pitchFamily="50" charset="-128"/>
                <a:ea typeface="HGPｺﾞｼｯｸM" pitchFamily="50" charset="-128"/>
              </a:rPr>
              <a:t>「住基データ」の確保が最重要</a:t>
            </a:r>
            <a:r>
              <a:rPr kumimoji="1" lang="ja-JP" altLang="en-US" sz="1200" dirty="0" smtClean="0">
                <a:latin typeface="HGPｺﾞｼｯｸM" pitchFamily="50" charset="-128"/>
                <a:ea typeface="HGPｺﾞｼｯｸM" pitchFamily="50" charset="-128"/>
              </a:rPr>
              <a:t>である。</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＊直接的な被害を被るような被災をした場合、自治体職員は、限られた人数の中で特別な役割（通常業務とは異なる</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役割）に対応する必要がある。また、災害対応は経過時間によって対応や状況が変化する特性を持っている。</a:t>
            </a:r>
            <a:endParaRPr kumimoji="1" lang="en-US" altLang="ja-JP" sz="12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　　　⇒　当初</a:t>
            </a:r>
            <a:r>
              <a:rPr kumimoji="1" lang="en-US" altLang="ja-JP" sz="1200" dirty="0" smtClean="0">
                <a:latin typeface="HGPｺﾞｼｯｸM" pitchFamily="50" charset="-128"/>
                <a:ea typeface="HGPｺﾞｼｯｸM" pitchFamily="50" charset="-128"/>
              </a:rPr>
              <a:t>72</a:t>
            </a:r>
            <a:r>
              <a:rPr kumimoji="1" lang="ja-JP" altLang="en-US" sz="1200" dirty="0" smtClean="0">
                <a:latin typeface="HGPｺﾞｼｯｸM" pitchFamily="50" charset="-128"/>
                <a:ea typeface="HGPｺﾞｼｯｸM" pitchFamily="50" charset="-128"/>
              </a:rPr>
              <a:t>時間は人命救助が最優先であり、</a:t>
            </a:r>
            <a:r>
              <a:rPr kumimoji="1" lang="en-US" altLang="ja-JP" sz="1200" dirty="0" smtClean="0">
                <a:latin typeface="HGPｺﾞｼｯｸM" pitchFamily="50" charset="-128"/>
                <a:ea typeface="HGPｺﾞｼｯｸM" pitchFamily="50" charset="-128"/>
              </a:rPr>
              <a:t>3</a:t>
            </a:r>
            <a:r>
              <a:rPr kumimoji="1" lang="ja-JP" altLang="en-US" sz="1200" dirty="0" smtClean="0">
                <a:latin typeface="HGPｺﾞｼｯｸM" pitchFamily="50" charset="-128"/>
                <a:ea typeface="HGPｺﾞｼｯｸM" pitchFamily="50" charset="-128"/>
              </a:rPr>
              <a:t>日目～</a:t>
            </a:r>
            <a:r>
              <a:rPr kumimoji="1" lang="en-US" altLang="ja-JP" sz="1200" dirty="0" smtClean="0">
                <a:latin typeface="HGPｺﾞｼｯｸM" pitchFamily="50" charset="-128"/>
                <a:ea typeface="HGPｺﾞｼｯｸM" pitchFamily="50" charset="-128"/>
              </a:rPr>
              <a:t>7</a:t>
            </a:r>
            <a:r>
              <a:rPr kumimoji="1" lang="ja-JP" altLang="en-US" sz="1200" dirty="0" smtClean="0">
                <a:latin typeface="HGPｺﾞｼｯｸM" pitchFamily="50" charset="-128"/>
                <a:ea typeface="HGPｺﾞｼｯｸM" pitchFamily="50" charset="-128"/>
              </a:rPr>
              <a:t>日目程度の期間は難を逃れた市民のケアに重点が</a:t>
            </a:r>
            <a:endParaRPr kumimoji="1" lang="en-US" altLang="ja-JP" sz="1200" dirty="0" smtClean="0">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　　　　　　</a:t>
            </a: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移り、徐々に避難所運営から復旧へとシフトして行く</a:t>
            </a:r>
            <a:r>
              <a:rPr kumimoji="1" lang="ja-JP" altLang="en-US" sz="1200" dirty="0" smtClean="0">
                <a:solidFill>
                  <a:srgbClr val="FF3300"/>
                </a:solidFill>
                <a:latin typeface="HGPｺﾞｼｯｸM" pitchFamily="50" charset="-128"/>
                <a:ea typeface="HGPｺﾞｼｯｸM" pitchFamily="50" charset="-128"/>
              </a:rPr>
              <a:t>。情報システムの復旧はこの期間を目途にリカバリ</a:t>
            </a:r>
            <a:endParaRPr kumimoji="1" lang="en-US" altLang="ja-JP" sz="1200" dirty="0" smtClean="0">
              <a:solidFill>
                <a:srgbClr val="FF3300"/>
              </a:solidFill>
              <a:latin typeface="HGPｺﾞｼｯｸM" pitchFamily="50" charset="-128"/>
              <a:ea typeface="HGPｺﾞｼｯｸM" pitchFamily="50" charset="-128"/>
            </a:endParaRPr>
          </a:p>
          <a:p>
            <a:pPr>
              <a:defRPr/>
            </a:pPr>
            <a:r>
              <a:rPr kumimoji="1" lang="ja-JP" altLang="en-US" sz="1200" dirty="0" smtClean="0">
                <a:latin typeface="HGPｺﾞｼｯｸM" pitchFamily="50" charset="-128"/>
                <a:ea typeface="HGPｺﾞｼｯｸM" pitchFamily="50" charset="-128"/>
              </a:rPr>
              <a:t>　　　　　　</a:t>
            </a:r>
            <a:r>
              <a:rPr kumimoji="1" lang="ja-JP" altLang="en-US" sz="1200" dirty="0">
                <a:latin typeface="HGPｺﾞｼｯｸM" pitchFamily="50" charset="-128"/>
                <a:ea typeface="HGPｺﾞｼｯｸM" pitchFamily="50" charset="-128"/>
              </a:rPr>
              <a:t> </a:t>
            </a:r>
            <a:r>
              <a:rPr kumimoji="1" lang="ja-JP" altLang="en-US" sz="1200" dirty="0" smtClean="0">
                <a:latin typeface="HGPｺﾞｼｯｸM" pitchFamily="50" charset="-128"/>
                <a:ea typeface="HGPｺﾞｼｯｸM" pitchFamily="50" charset="-128"/>
              </a:rPr>
              <a:t>を目指すことになる。</a:t>
            </a:r>
            <a:endParaRPr kumimoji="1" lang="en-US" altLang="ja-JP" sz="1200" dirty="0" smtClean="0">
              <a:latin typeface="HGPｺﾞｼｯｸM" pitchFamily="50" charset="-128"/>
              <a:ea typeface="HGPｺﾞｼｯｸM" pitchFamily="50" charset="-128"/>
            </a:endParaRPr>
          </a:p>
        </p:txBody>
      </p:sp>
      <p:sp>
        <p:nvSpPr>
          <p:cNvPr id="7" name="正方形/長方形 6"/>
          <p:cNvSpPr/>
          <p:nvPr/>
        </p:nvSpPr>
        <p:spPr>
          <a:xfrm>
            <a:off x="848544" y="5749382"/>
            <a:ext cx="8404225" cy="415498"/>
          </a:xfrm>
          <a:prstGeom prst="rect">
            <a:avLst/>
          </a:prstGeom>
        </p:spPr>
        <p:txBody>
          <a:bodyPr>
            <a:spAutoFit/>
          </a:bodyPr>
          <a:lstStyle/>
          <a:p>
            <a:pPr>
              <a:defRPr/>
            </a:pPr>
            <a:r>
              <a:rPr lang="en-US" altLang="ja-JP" sz="1050" b="1" dirty="0">
                <a:solidFill>
                  <a:srgbClr val="FF0000"/>
                </a:solidFill>
                <a:latin typeface="HGPｺﾞｼｯｸM" pitchFamily="50" charset="-128"/>
                <a:ea typeface="HGPｺﾞｼｯｸM" pitchFamily="50" charset="-128"/>
              </a:rPr>
              <a:t>※</a:t>
            </a:r>
            <a:r>
              <a:rPr lang="en-US" altLang="ja-JP" sz="1050" dirty="0" err="1">
                <a:latin typeface="HGPｺﾞｼｯｸM" pitchFamily="50" charset="-128"/>
                <a:ea typeface="HGPｺﾞｼｯｸM" pitchFamily="50" charset="-128"/>
              </a:rPr>
              <a:t>CMS【Contents</a:t>
            </a:r>
            <a:r>
              <a:rPr lang="en-US" altLang="ja-JP" sz="1050" dirty="0">
                <a:latin typeface="HGPｺﾞｼｯｸM" pitchFamily="50" charset="-128"/>
                <a:ea typeface="HGPｺﾞｼｯｸM" pitchFamily="50" charset="-128"/>
              </a:rPr>
              <a:t> Management System】</a:t>
            </a:r>
            <a:r>
              <a:rPr lang="ja-JP" altLang="en-US" sz="1050" dirty="0">
                <a:latin typeface="HGPｺﾞｼｯｸM" pitchFamily="50" charset="-128"/>
                <a:ea typeface="HGPｺﾞｼｯｸM" pitchFamily="50" charset="-128"/>
              </a:rPr>
              <a:t>：</a:t>
            </a:r>
            <a:endParaRPr lang="en-US" altLang="ja-JP" sz="105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Web</a:t>
            </a:r>
            <a:r>
              <a:rPr lang="ja-JP" altLang="en-US" sz="1050" dirty="0">
                <a:latin typeface="HGPｺﾞｼｯｸM" pitchFamily="50" charset="-128"/>
                <a:ea typeface="HGPｺﾞｼｯｸM" pitchFamily="50" charset="-128"/>
              </a:rPr>
              <a:t>コンテンツを構成するテキストや画像、レイアウト情報などを一元的に保存・管理し、サイトを構築したり編集したりするソフトウェアのこと。</a:t>
            </a:r>
            <a:endParaRPr lang="en-US" altLang="ja-JP" sz="1050" dirty="0">
              <a:latin typeface="HGPｺﾞｼｯｸM" pitchFamily="50" charset="-128"/>
              <a:ea typeface="HGPｺﾞｼｯｸM" pitchFamily="50" charset="-128"/>
            </a:endParaRPr>
          </a:p>
        </p:txBody>
      </p:sp>
      <p:sp>
        <p:nvSpPr>
          <p:cNvPr id="9" name="タイトル 4"/>
          <p:cNvSpPr txBox="1">
            <a:spLocks/>
          </p:cNvSpPr>
          <p:nvPr/>
        </p:nvSpPr>
        <p:spPr>
          <a:xfrm>
            <a:off x="344488" y="332656"/>
            <a:ext cx="9080500" cy="830262"/>
          </a:xfrm>
          <a:prstGeom prst="rect">
            <a:avLst/>
          </a:prstGeom>
        </p:spPr>
        <p:txBody>
          <a:bodyPr anchor="ctr"/>
          <a:lstStyle/>
          <a:p>
            <a:pPr eaLnBrk="1" hangingPunct="1"/>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８</a:t>
            </a:r>
            <a:r>
              <a:rPr kumimoji="1" lang="ja-JP" altLang="ja-JP" sz="2800" b="1" i="0" u="none" strike="noStrike" kern="1200" cap="none" spc="0" normalizeH="0" baseline="0" noProof="0" dirty="0" smtClean="0">
                <a:ln>
                  <a:noFill/>
                </a:ln>
                <a:solidFill>
                  <a:srgbClr val="002060"/>
                </a:solidFill>
                <a:effectLst/>
                <a:uLnTx/>
                <a:uFillTx/>
                <a:latin typeface="Arial"/>
                <a:ea typeface="+mj-ea"/>
                <a:cs typeface="+mj-cs"/>
              </a:rPr>
              <a:t>．課題の解決に向けた方策</a:t>
            </a:r>
            <a:r>
              <a:rPr kumimoji="1" lang="ja-JP" altLang="en-US" sz="2800" b="1" i="0" u="none" strike="noStrike" kern="1200" cap="none" spc="0" normalizeH="0" baseline="0" noProof="0" dirty="0" smtClean="0">
                <a:ln>
                  <a:noFill/>
                </a:ln>
                <a:solidFill>
                  <a:srgbClr val="002060"/>
                </a:solidFill>
                <a:effectLst/>
                <a:uLnTx/>
                <a:uFillTx/>
                <a:latin typeface="Arial"/>
                <a:ea typeface="+mj-ea"/>
                <a:cs typeface="+mj-cs"/>
              </a:rPr>
              <a:t>　</a:t>
            </a:r>
            <a:r>
              <a:rPr kumimoji="1" lang="ja-JP" altLang="en-US" sz="2400" b="1" dirty="0" smtClean="0">
                <a:solidFill>
                  <a:srgbClr val="002060"/>
                </a:solidFill>
                <a:latin typeface="Arial"/>
                <a:ea typeface="HGｺﾞｼｯｸM"/>
                <a:cs typeface="+mj-cs"/>
              </a:rPr>
              <a:t> ～業務品質の確保～</a:t>
            </a:r>
            <a:endParaRPr kumimoji="1" lang="ja-JP" alt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11" name="スライド番号プレースホルダ 10"/>
          <p:cNvSpPr>
            <a:spLocks noGrp="1"/>
          </p:cNvSpPr>
          <p:nvPr>
            <p:ph type="sldNum" sz="quarter" idx="12"/>
          </p:nvPr>
        </p:nvSpPr>
        <p:spPr/>
        <p:txBody>
          <a:bodyPr/>
          <a:lstStyle/>
          <a:p>
            <a:pPr>
              <a:defRPr/>
            </a:pPr>
            <a:fld id="{724FE021-3FB5-4230-9DDF-D219D3754B7E}" type="slidenum">
              <a:rPr lang="ja-JP" altLang="en-US" smtClean="0"/>
              <a:pPr>
                <a:defRPr/>
              </a:pPr>
              <a:t>16</a:t>
            </a:fld>
            <a:endParaRPr lang="en-US" altLang="ja-JP"/>
          </a:p>
        </p:txBody>
      </p:sp>
      <p:sp>
        <p:nvSpPr>
          <p:cNvPr id="12" name="フッター プレースホルダ 11"/>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bwMode="auto">
          <a:xfrm>
            <a:off x="488952" y="1484788"/>
            <a:ext cx="9001125" cy="1944687"/>
          </a:xfrm>
          <a:prstGeom prst="roundRect">
            <a:avLst>
              <a:gd name="adj" fmla="val 8830"/>
            </a:avLst>
          </a:prstGeom>
          <a:no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ja-JP" altLang="en-US">
              <a:latin typeface="HGPｺﾞｼｯｸM" pitchFamily="50" charset="-128"/>
              <a:ea typeface="HGPｺﾞｼｯｸM" pitchFamily="50" charset="-128"/>
            </a:endParaRPr>
          </a:p>
        </p:txBody>
      </p:sp>
      <p:sp>
        <p:nvSpPr>
          <p:cNvPr id="5" name="角丸四角形 4"/>
          <p:cNvSpPr/>
          <p:nvPr/>
        </p:nvSpPr>
        <p:spPr bwMode="auto">
          <a:xfrm>
            <a:off x="488952" y="3546896"/>
            <a:ext cx="9001125" cy="1512888"/>
          </a:xfrm>
          <a:prstGeom prst="roundRect">
            <a:avLst>
              <a:gd name="adj" fmla="val 9951"/>
            </a:avLst>
          </a:prstGeom>
          <a:no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ja-JP" altLang="en-US">
              <a:latin typeface="HGPｺﾞｼｯｸM" pitchFamily="50" charset="-128"/>
              <a:ea typeface="HGPｺﾞｼｯｸM" pitchFamily="50" charset="-128"/>
            </a:endParaRPr>
          </a:p>
        </p:txBody>
      </p:sp>
      <p:sp>
        <p:nvSpPr>
          <p:cNvPr id="6" name="角丸四角形 5"/>
          <p:cNvSpPr/>
          <p:nvPr/>
        </p:nvSpPr>
        <p:spPr bwMode="auto">
          <a:xfrm>
            <a:off x="488952" y="5233992"/>
            <a:ext cx="9001125" cy="909637"/>
          </a:xfrm>
          <a:prstGeom prst="roundRect">
            <a:avLst/>
          </a:prstGeom>
          <a:noFill/>
          <a:ln w="9525" cap="flat" cmpd="sng" algn="ctr">
            <a:solidFill>
              <a:schemeClr val="tx1"/>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ja-JP" altLang="en-US">
              <a:latin typeface="HGPｺﾞｼｯｸM" pitchFamily="50" charset="-128"/>
              <a:ea typeface="HGPｺﾞｼｯｸM" pitchFamily="50" charset="-128"/>
            </a:endParaRPr>
          </a:p>
        </p:txBody>
      </p:sp>
      <p:sp>
        <p:nvSpPr>
          <p:cNvPr id="7" name="テキスト ボックス 4"/>
          <p:cNvSpPr txBox="1">
            <a:spLocks noChangeArrowheads="1"/>
          </p:cNvSpPr>
          <p:nvPr/>
        </p:nvSpPr>
        <p:spPr bwMode="auto">
          <a:xfrm>
            <a:off x="615952" y="1484784"/>
            <a:ext cx="8874125" cy="195438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marL="342900" indent="-342900">
              <a:buFontTx/>
              <a:buAutoNum type="arabicParenBoth"/>
              <a:defRPr/>
            </a:pPr>
            <a:r>
              <a:rPr kumimoji="1" lang="en-US" altLang="ja-JP" sz="1600" b="1" dirty="0" smtClean="0">
                <a:latin typeface="HGPｺﾞｼｯｸM" pitchFamily="50" charset="-128"/>
                <a:ea typeface="HGPｺﾞｼｯｸM" pitchFamily="50" charset="-128"/>
              </a:rPr>
              <a:t>ICT</a:t>
            </a:r>
            <a:r>
              <a:rPr kumimoji="1" lang="ja-JP" altLang="en-US" sz="1600" b="1" dirty="0" smtClean="0">
                <a:latin typeface="HGPｺﾞｼｯｸM" pitchFamily="50" charset="-128"/>
                <a:ea typeface="HGPｺﾞｼｯｸM" pitchFamily="50" charset="-128"/>
              </a:rPr>
              <a:t>の「賢い使い手」になる</a:t>
            </a:r>
            <a:endParaRPr kumimoji="1" lang="en-US" altLang="ja-JP" sz="1600" b="1" dirty="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①問われるのは「使い手側の能力」</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・今までの業務システムは「システムに従っていれば間違いない」という道具であった　⇒　</a:t>
            </a:r>
            <a:r>
              <a:rPr kumimoji="1" lang="ja-JP" altLang="en-US" sz="1300" dirty="0" smtClean="0">
                <a:solidFill>
                  <a:srgbClr val="FF0000"/>
                </a:solidFill>
                <a:latin typeface="HGPｺﾞｼｯｸM" pitchFamily="50" charset="-128"/>
                <a:ea typeface="HGPｺﾞｼｯｸM" pitchFamily="50" charset="-128"/>
              </a:rPr>
              <a:t>上手に使われる能力</a:t>
            </a:r>
            <a:endParaRPr kumimoji="1" lang="en-US" altLang="ja-JP" sz="1300" dirty="0" smtClean="0">
              <a:solidFill>
                <a:srgbClr val="FF0000"/>
              </a:solidFill>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・今後は「システムは基本的機能を提供する」ための道具　⇒　</a:t>
            </a:r>
            <a:r>
              <a:rPr kumimoji="1" lang="en-US" altLang="ja-JP" sz="1300" dirty="0" smtClean="0">
                <a:solidFill>
                  <a:srgbClr val="FF0000"/>
                </a:solidFill>
                <a:latin typeface="HGPｺﾞｼｯｸM" pitchFamily="50" charset="-128"/>
                <a:ea typeface="HGPｺﾞｼｯｸM" pitchFamily="50" charset="-128"/>
              </a:rPr>
              <a:t>EUC</a:t>
            </a:r>
            <a:r>
              <a:rPr kumimoji="1" lang="ja-JP" altLang="en-US" sz="1300" dirty="0" smtClean="0">
                <a:solidFill>
                  <a:srgbClr val="FF0000"/>
                </a:solidFill>
                <a:latin typeface="HGPｺﾞｼｯｸM" pitchFamily="50" charset="-128"/>
                <a:ea typeface="HGPｺﾞｼｯｸM" pitchFamily="50" charset="-128"/>
              </a:rPr>
              <a:t>等「システムを上手に使う能力」が必要</a:t>
            </a:r>
            <a:endParaRPr kumimoji="1" lang="en-US" altLang="ja-JP" sz="1300" dirty="0" smtClean="0">
              <a:solidFill>
                <a:srgbClr val="FF0000"/>
              </a:solidFill>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②業務プロセス標準化・共通化、ノンカスタマイズは非現実的なのではなく「柔軟性の欠如（思考停止）」が主要因</a:t>
            </a:r>
            <a:endParaRPr kumimoji="1" lang="en-US" altLang="ja-JP" sz="1300" dirty="0" smtClean="0">
              <a:latin typeface="HGPｺﾞｼｯｸM" pitchFamily="50" charset="-128"/>
              <a:ea typeface="HGPｺﾞｼｯｸM" pitchFamily="50" charset="-128"/>
            </a:endParaRPr>
          </a:p>
          <a:p>
            <a:pPr>
              <a:defRPr/>
            </a:pPr>
            <a:r>
              <a:rPr kumimoji="1" lang="ja-JP" altLang="en-US" sz="1300" dirty="0" smtClean="0">
                <a:latin typeface="HGPｺﾞｼｯｸM" pitchFamily="50" charset="-128"/>
                <a:ea typeface="HGPｺﾞｼｯｸM" pitchFamily="50" charset="-128"/>
              </a:rPr>
              <a:t>　　　・自分（自課）の要望とおりでないシステムは使えないという人では、</a:t>
            </a:r>
            <a:r>
              <a:rPr kumimoji="1" lang="en-US" altLang="ja-JP" sz="1300" dirty="0" smtClean="0">
                <a:latin typeface="HGPｺﾞｼｯｸM" pitchFamily="50" charset="-128"/>
                <a:ea typeface="HGPｺﾞｼｯｸM" pitchFamily="50" charset="-128"/>
              </a:rPr>
              <a:t>Excel</a:t>
            </a:r>
            <a:r>
              <a:rPr kumimoji="1" lang="ja-JP" altLang="en-US" sz="1300" dirty="0" smtClean="0">
                <a:latin typeface="HGPｺﾞｼｯｸM" pitchFamily="50" charset="-128"/>
                <a:ea typeface="HGPｺﾞｼｯｸM" pitchFamily="50" charset="-128"/>
              </a:rPr>
              <a:t>も使えないはず。</a:t>
            </a:r>
            <a:endParaRPr kumimoji="1" lang="en-US" altLang="ja-JP" sz="1300" dirty="0" smtClean="0">
              <a:latin typeface="HGPｺﾞｼｯｸM" pitchFamily="50" charset="-128"/>
              <a:ea typeface="HGPｺﾞｼｯｸM" pitchFamily="50" charset="-128"/>
            </a:endParaRPr>
          </a:p>
          <a:p>
            <a:pPr>
              <a:defRPr/>
            </a:pPr>
            <a:r>
              <a:rPr kumimoji="1" lang="ja-JP" altLang="en-US" sz="1300" dirty="0" smtClean="0">
                <a:latin typeface="HGPｺﾞｼｯｸM" pitchFamily="50" charset="-128"/>
                <a:ea typeface="HGPｺﾞｼｯｸM" pitchFamily="50" charset="-128"/>
              </a:rPr>
              <a:t>　　　・与えられた機能の範囲で、使い方も改善して活用していくのがアプリケーション利用の本来の姿である。</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　使い手の技量に関わらず、一定品質の結果が保証されるか否かは</a:t>
            </a:r>
            <a:r>
              <a:rPr kumimoji="1" lang="en-US" altLang="ja-JP" sz="1300" dirty="0" smtClean="0">
                <a:latin typeface="HGPｺﾞｼｯｸM" pitchFamily="50" charset="-128"/>
                <a:ea typeface="HGPｺﾞｼｯｸM" pitchFamily="50" charset="-128"/>
              </a:rPr>
              <a:t>RFI</a:t>
            </a:r>
            <a:r>
              <a:rPr kumimoji="1" lang="ja-JP" altLang="en-US" sz="1300" dirty="0" smtClean="0">
                <a:latin typeface="HGPｺﾞｼｯｸM" pitchFamily="50" charset="-128"/>
                <a:ea typeface="HGPｺﾞｼｯｸM" pitchFamily="50" charset="-128"/>
              </a:rPr>
              <a:t>で検証が可能。</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a:t>
            </a:r>
            <a:r>
              <a:rPr kumimoji="1" lang="ja-JP" altLang="en-US" sz="1300" dirty="0" smtClean="0">
                <a:solidFill>
                  <a:srgbClr val="FF0000"/>
                </a:solidFill>
                <a:latin typeface="HGPｺﾞｼｯｸM" pitchFamily="50" charset="-128"/>
                <a:ea typeface="HGPｺﾞｼｯｸM" pitchFamily="50" charset="-128"/>
              </a:rPr>
              <a:t>すべてをカスタマイズに頼るのは、使い手の思考停止</a:t>
            </a:r>
            <a:r>
              <a:rPr kumimoji="1" lang="ja-JP" altLang="en-US" sz="1300" dirty="0" smtClean="0">
                <a:latin typeface="HGPｺﾞｼｯｸM" pitchFamily="50" charset="-128"/>
                <a:ea typeface="HGPｺﾞｼｯｸM" pitchFamily="50" charset="-128"/>
              </a:rPr>
              <a:t>であり「賢い使い手」ではない。</a:t>
            </a:r>
            <a:endParaRPr kumimoji="1" lang="en-US" altLang="ja-JP" sz="1300" dirty="0" smtClean="0">
              <a:latin typeface="HGPｺﾞｼｯｸM" pitchFamily="50" charset="-128"/>
              <a:ea typeface="HGPｺﾞｼｯｸM" pitchFamily="50" charset="-128"/>
            </a:endParaRPr>
          </a:p>
        </p:txBody>
      </p:sp>
      <p:sp>
        <p:nvSpPr>
          <p:cNvPr id="8" name="テキスト ボックス 4"/>
          <p:cNvSpPr txBox="1">
            <a:spLocks noChangeArrowheads="1"/>
          </p:cNvSpPr>
          <p:nvPr/>
        </p:nvSpPr>
        <p:spPr bwMode="auto">
          <a:xfrm>
            <a:off x="619125" y="3546897"/>
            <a:ext cx="9013825" cy="153888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en-US" altLang="ja-JP" sz="1600" b="1" dirty="0" smtClean="0">
                <a:latin typeface="HGPｺﾞｼｯｸM" pitchFamily="50" charset="-128"/>
                <a:ea typeface="HGPｺﾞｼｯｸM" pitchFamily="50" charset="-128"/>
              </a:rPr>
              <a:t>(2) </a:t>
            </a:r>
            <a:r>
              <a:rPr kumimoji="1" lang="ja-JP" altLang="en-US" sz="1600" b="1" dirty="0" smtClean="0">
                <a:latin typeface="HGPｺﾞｼｯｸM" pitchFamily="50" charset="-128"/>
                <a:ea typeface="HGPｺﾞｼｯｸM" pitchFamily="50" charset="-128"/>
              </a:rPr>
              <a:t>事故を前提とする</a:t>
            </a:r>
            <a:endParaRPr kumimoji="1" lang="en-US" altLang="ja-JP" sz="1600" b="1" dirty="0" smtClean="0">
              <a:latin typeface="HGPｺﾞｼｯｸM" pitchFamily="50" charset="-128"/>
              <a:ea typeface="HGPｺﾞｼｯｸM" pitchFamily="50" charset="-128"/>
            </a:endParaRPr>
          </a:p>
          <a:p>
            <a:pPr>
              <a:defRPr/>
            </a:pPr>
            <a:r>
              <a:rPr kumimoji="1" lang="ja-JP" altLang="en-US" sz="1300" dirty="0" smtClean="0">
                <a:latin typeface="HGPｺﾞｼｯｸM" pitchFamily="50" charset="-128"/>
                <a:ea typeface="HGPｺﾞｼｯｸM" pitchFamily="50" charset="-128"/>
              </a:rPr>
              <a:t>　①セキュリティ対策は「事故前提」が基本</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・いくら対策を施しても必ず事故は起きる。起きた時に</a:t>
            </a:r>
            <a:r>
              <a:rPr kumimoji="1" lang="en-US" altLang="ja-JP" sz="1300" dirty="0" smtClean="0">
                <a:latin typeface="HGPｺﾞｼｯｸM" pitchFamily="50" charset="-128"/>
                <a:ea typeface="HGPｺﾞｼｯｸM" pitchFamily="50" charset="-128"/>
              </a:rPr>
              <a:t>『</a:t>
            </a:r>
            <a:r>
              <a:rPr kumimoji="1" lang="ja-JP" altLang="en-US" sz="1300" dirty="0" smtClean="0">
                <a:solidFill>
                  <a:srgbClr val="FF0000"/>
                </a:solidFill>
                <a:latin typeface="HGPｺﾞｼｯｸM" pitchFamily="50" charset="-128"/>
                <a:ea typeface="HGPｺﾞｼｯｸM" pitchFamily="50" charset="-128"/>
              </a:rPr>
              <a:t>いかに被害や影響を極小化、最小化するか</a:t>
            </a:r>
            <a:r>
              <a:rPr kumimoji="1" lang="en-US" altLang="ja-JP" sz="1300" dirty="0" smtClean="0">
                <a:latin typeface="HGPｺﾞｼｯｸM" pitchFamily="50" charset="-128"/>
                <a:ea typeface="HGPｺﾞｼｯｸM" pitchFamily="50" charset="-128"/>
              </a:rPr>
              <a:t>』</a:t>
            </a:r>
            <a:r>
              <a:rPr kumimoji="1" lang="ja-JP" altLang="en-US" sz="1300" dirty="0" smtClean="0">
                <a:latin typeface="HGPｺﾞｼｯｸM" pitchFamily="50" charset="-128"/>
                <a:ea typeface="HGPｺﾞｼｯｸM" pitchFamily="50" charset="-128"/>
              </a:rPr>
              <a:t>がセキュリティ対策の</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重要な切り口である。予防策だけでなく対応策、適応策も重要。</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②</a:t>
            </a:r>
            <a:r>
              <a:rPr kumimoji="1" lang="en-US" altLang="ja-JP" sz="1300" dirty="0" smtClean="0">
                <a:latin typeface="HGPｺﾞｼｯｸM" pitchFamily="50" charset="-128"/>
                <a:ea typeface="HGPｺﾞｼｯｸM" pitchFamily="50" charset="-128"/>
              </a:rPr>
              <a:t>ICT</a:t>
            </a:r>
            <a:r>
              <a:rPr kumimoji="1" lang="ja-JP" altLang="en-US" sz="1300" dirty="0" smtClean="0">
                <a:latin typeface="HGPｺﾞｼｯｸM" pitchFamily="50" charset="-128"/>
                <a:ea typeface="HGPｺﾞｼｯｸM" pitchFamily="50" charset="-128"/>
              </a:rPr>
              <a:t>システムは機械であり、必ず壊れる（故障する）もの</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・「停止できないサービス」は本当にあるのか。</a:t>
            </a:r>
            <a:r>
              <a:rPr kumimoji="1" lang="ja-JP" altLang="en-US" sz="1300" dirty="0" smtClean="0">
                <a:solidFill>
                  <a:srgbClr val="FF0000"/>
                </a:solidFill>
                <a:latin typeface="HGPｺﾞｼｯｸM" pitchFamily="50" charset="-128"/>
                <a:ea typeface="HGPｺﾞｼｯｸM" pitchFamily="50" charset="-128"/>
              </a:rPr>
              <a:t>手処理対応できる窓口運用マニュアルの整備なども重要</a:t>
            </a:r>
            <a:r>
              <a:rPr kumimoji="1" lang="ja-JP" altLang="en-US" sz="1300" dirty="0" smtClean="0">
                <a:latin typeface="HGPｺﾞｼｯｸM" pitchFamily="50" charset="-128"/>
                <a:ea typeface="HGPｺﾞｼｯｸM" pitchFamily="50" charset="-128"/>
              </a:rPr>
              <a:t>。</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・全てをシステム側だけで解決しようとするのは現実的ではない。（経費も嵩む）</a:t>
            </a:r>
            <a:endParaRPr kumimoji="1" lang="en-US" altLang="ja-JP" sz="1300" dirty="0" smtClean="0">
              <a:latin typeface="HGPｺﾞｼｯｸM" pitchFamily="50" charset="-128"/>
              <a:ea typeface="HGPｺﾞｼｯｸM" pitchFamily="50" charset="-128"/>
            </a:endParaRPr>
          </a:p>
        </p:txBody>
      </p:sp>
      <p:sp>
        <p:nvSpPr>
          <p:cNvPr id="9" name="テキスト ボックス 4"/>
          <p:cNvSpPr txBox="1">
            <a:spLocks noChangeArrowheads="1"/>
          </p:cNvSpPr>
          <p:nvPr/>
        </p:nvSpPr>
        <p:spPr bwMode="auto">
          <a:xfrm>
            <a:off x="617540" y="5233990"/>
            <a:ext cx="9015412" cy="9387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en-US" altLang="ja-JP" sz="1600" b="1" dirty="0" smtClean="0">
                <a:latin typeface="HGPｺﾞｼｯｸM" pitchFamily="50" charset="-128"/>
                <a:ea typeface="HGPｺﾞｼｯｸM" pitchFamily="50" charset="-128"/>
              </a:rPr>
              <a:t>(3) </a:t>
            </a:r>
            <a:r>
              <a:rPr kumimoji="1" lang="ja-JP" altLang="en-US" sz="1600" b="1" dirty="0" smtClean="0">
                <a:latin typeface="HGPｺﾞｼｯｸM" pitchFamily="50" charset="-128"/>
                <a:ea typeface="HGPｺﾞｼｯｸM" pitchFamily="50" charset="-128"/>
              </a:rPr>
              <a:t>「事業者側に求めるだけの姿勢」から脱却する</a:t>
            </a:r>
            <a:endParaRPr kumimoji="1" lang="en-US" altLang="ja-JP" sz="1600" b="1" dirty="0" smtClean="0">
              <a:latin typeface="HGPｺﾞｼｯｸM" pitchFamily="50" charset="-128"/>
              <a:ea typeface="HGPｺﾞｼｯｸM" pitchFamily="50" charset="-128"/>
            </a:endParaRPr>
          </a:p>
          <a:p>
            <a:pPr>
              <a:defRPr/>
            </a:pPr>
            <a:r>
              <a:rPr kumimoji="1" lang="ja-JP" altLang="en-US" sz="1300" dirty="0" smtClean="0">
                <a:latin typeface="HGPｺﾞｼｯｸM" pitchFamily="50" charset="-128"/>
                <a:ea typeface="HGPｺﾞｼｯｸM" pitchFamily="50" charset="-128"/>
              </a:rPr>
              <a:t>　①ビジネスパートナーとしての役割・責任分担の明確化</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・施主及び支払者である側は「何もしなくてもよい」という時代ではない。施主の要望とおりにするのが良い事業者でもない。</a:t>
            </a:r>
            <a:endParaRPr kumimoji="1" lang="en-US" altLang="ja-JP" sz="1300" dirty="0" smtClean="0">
              <a:latin typeface="HGPｺﾞｼｯｸM" pitchFamily="50" charset="-128"/>
              <a:ea typeface="HGPｺﾞｼｯｸM" pitchFamily="50" charset="-128"/>
            </a:endParaRPr>
          </a:p>
          <a:p>
            <a:pPr>
              <a:defRPr/>
            </a:pPr>
            <a:r>
              <a:rPr kumimoji="1" lang="ja-JP" altLang="en-US" sz="1300" dirty="0">
                <a:latin typeface="HGPｺﾞｼｯｸM" pitchFamily="50" charset="-128"/>
                <a:ea typeface="HGPｺﾞｼｯｸM" pitchFamily="50" charset="-128"/>
              </a:rPr>
              <a:t>　</a:t>
            </a:r>
            <a:r>
              <a:rPr kumimoji="1" lang="ja-JP" altLang="en-US" sz="1300" dirty="0" smtClean="0">
                <a:latin typeface="HGPｺﾞｼｯｸM" pitchFamily="50" charset="-128"/>
                <a:ea typeface="HGPｺﾞｼｯｸM" pitchFamily="50" charset="-128"/>
              </a:rPr>
              <a:t> 　・戦略価格、特別サービスは長続きしない。</a:t>
            </a:r>
            <a:r>
              <a:rPr kumimoji="1" lang="ja-JP" altLang="en-US" sz="1300" dirty="0" smtClean="0">
                <a:solidFill>
                  <a:srgbClr val="FF0000"/>
                </a:solidFill>
                <a:latin typeface="HGPｺﾞｼｯｸM" pitchFamily="50" charset="-128"/>
                <a:ea typeface="HGPｺﾞｼｯｸM" pitchFamily="50" charset="-128"/>
              </a:rPr>
              <a:t>ベンダの安定的な業務継続は、自治体業務の安定継続にも大きく影響</a:t>
            </a:r>
            <a:r>
              <a:rPr kumimoji="1" lang="ja-JP" altLang="en-US" sz="1300" dirty="0" smtClean="0">
                <a:latin typeface="HGPｺﾞｼｯｸM" pitchFamily="50" charset="-128"/>
                <a:ea typeface="HGPｺﾞｼｯｸM" pitchFamily="50" charset="-128"/>
              </a:rPr>
              <a:t>する。</a:t>
            </a:r>
            <a:endParaRPr kumimoji="1" lang="en-US" altLang="ja-JP" sz="1300" dirty="0" smtClean="0">
              <a:latin typeface="HGPｺﾞｼｯｸM" pitchFamily="50" charset="-128"/>
              <a:ea typeface="HGPｺﾞｼｯｸM" pitchFamily="50" charset="-128"/>
            </a:endParaRPr>
          </a:p>
        </p:txBody>
      </p:sp>
      <p:sp>
        <p:nvSpPr>
          <p:cNvPr id="10" name="タイトル 4"/>
          <p:cNvSpPr txBox="1">
            <a:spLocks/>
          </p:cNvSpPr>
          <p:nvPr/>
        </p:nvSpPr>
        <p:spPr>
          <a:xfrm>
            <a:off x="344488" y="332656"/>
            <a:ext cx="9080500" cy="830262"/>
          </a:xfrm>
          <a:prstGeom prst="rect">
            <a:avLst/>
          </a:prstGeom>
        </p:spPr>
        <p:txBody>
          <a:bodyPr anchor="ctr"/>
          <a:lstStyle/>
          <a:p>
            <a:pPr eaLnBrk="1" hangingPunct="1"/>
            <a:r>
              <a:rPr kumimoji="1" lang="ja-JP" altLang="en-US" sz="2800" b="1" dirty="0" smtClean="0">
                <a:solidFill>
                  <a:srgbClr val="002060"/>
                </a:solidFill>
                <a:latin typeface="Arial"/>
                <a:ea typeface="+mj-ea"/>
                <a:cs typeface="+mj-cs"/>
              </a:rPr>
              <a:t>９</a:t>
            </a:r>
            <a:r>
              <a:rPr kumimoji="1" lang="ja-JP" altLang="ja-JP" sz="2800" b="1" dirty="0" smtClean="0">
                <a:solidFill>
                  <a:srgbClr val="002060"/>
                </a:solidFill>
                <a:latin typeface="Arial"/>
                <a:ea typeface="+mj-ea"/>
                <a:cs typeface="+mj-cs"/>
              </a:rPr>
              <a:t>．ＩＣＴシステムに係る課題解決の視点</a:t>
            </a:r>
            <a:endParaRPr kumimoji="1" lang="ja-JP" alt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12" name="スライド番号プレースホルダ 11"/>
          <p:cNvSpPr>
            <a:spLocks noGrp="1"/>
          </p:cNvSpPr>
          <p:nvPr>
            <p:ph type="sldNum" sz="quarter" idx="12"/>
          </p:nvPr>
        </p:nvSpPr>
        <p:spPr/>
        <p:txBody>
          <a:bodyPr/>
          <a:lstStyle/>
          <a:p>
            <a:pPr>
              <a:defRPr/>
            </a:pPr>
            <a:fld id="{724FE021-3FB5-4230-9DDF-D219D3754B7E}" type="slidenum">
              <a:rPr lang="ja-JP" altLang="en-US" smtClean="0"/>
              <a:pPr>
                <a:defRPr/>
              </a:pPr>
              <a:t>17</a:t>
            </a:fld>
            <a:endParaRPr lang="en-US" altLang="ja-JP"/>
          </a:p>
        </p:txBody>
      </p:sp>
      <p:sp>
        <p:nvSpPr>
          <p:cNvPr id="13" name="フッター プレースホルダ 12"/>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idx="1"/>
          </p:nvPr>
        </p:nvSpPr>
        <p:spPr>
          <a:xfrm>
            <a:off x="495302" y="1307905"/>
            <a:ext cx="9066212" cy="4713387"/>
          </a:xfrm>
        </p:spPr>
        <p:txBody>
          <a:bodyPr/>
          <a:lstStyle/>
          <a:p>
            <a:pPr>
              <a:spcBef>
                <a:spcPts val="300"/>
              </a:spcBef>
              <a:buSzPct val="90000"/>
              <a:buFont typeface="+mj-ea"/>
              <a:buAutoNum type="circleNumDbPlain"/>
            </a:pPr>
            <a:r>
              <a:rPr lang="ja-JP" altLang="en-US" sz="1800" dirty="0" smtClean="0">
                <a:latin typeface="HGPｺﾞｼｯｸM" pitchFamily="50" charset="-128"/>
                <a:ea typeface="HGPｺﾞｼｯｸM" pitchFamily="50" charset="-128"/>
              </a:rPr>
              <a:t>自治体</a:t>
            </a:r>
            <a:r>
              <a:rPr lang="ja-JP" altLang="en-US" sz="1800" dirty="0">
                <a:latin typeface="HGPｺﾞｼｯｸM" pitchFamily="50" charset="-128"/>
                <a:ea typeface="HGPｺﾞｼｯｸM" pitchFamily="50" charset="-128"/>
              </a:rPr>
              <a:t>共通の課題は「防災対策」「子育て支援」「高齢者対策」の</a:t>
            </a:r>
            <a:r>
              <a:rPr lang="en-US" altLang="ja-JP" sz="1800" dirty="0">
                <a:latin typeface="HGPｺﾞｼｯｸM" pitchFamily="50" charset="-128"/>
                <a:ea typeface="HGPｺﾞｼｯｸM" pitchFamily="50" charset="-128"/>
              </a:rPr>
              <a:t>3</a:t>
            </a:r>
            <a:r>
              <a:rPr lang="ja-JP" altLang="en-US" sz="1800" dirty="0" smtClean="0">
                <a:latin typeface="HGPｺﾞｼｯｸM" pitchFamily="50" charset="-128"/>
                <a:ea typeface="HGPｺﾞｼｯｸM" pitchFamily="50" charset="-128"/>
              </a:rPr>
              <a:t>項目</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⇒いずれ</a:t>
            </a:r>
            <a:r>
              <a:rPr lang="ja-JP" altLang="en-US" sz="1200" dirty="0">
                <a:latin typeface="HGPｺﾞｼｯｸM" pitchFamily="50" charset="-128"/>
                <a:ea typeface="HGPｺﾞｼｯｸM" pitchFamily="50" charset="-128"/>
              </a:rPr>
              <a:t>も「人の手」「人の活動」に大きく</a:t>
            </a:r>
            <a:r>
              <a:rPr lang="ja-JP" altLang="en-US" sz="1200" dirty="0" smtClean="0">
                <a:latin typeface="HGPｺﾞｼｯｸM" pitchFamily="50" charset="-128"/>
                <a:ea typeface="HGPｺﾞｼｯｸM" pitchFamily="50" charset="-128"/>
              </a:rPr>
              <a:t>依存　⇒　「</a:t>
            </a:r>
            <a:r>
              <a:rPr lang="ja-JP" altLang="en-US" sz="1200" dirty="0">
                <a:latin typeface="HGPｺﾞｼｯｸM" pitchFamily="50" charset="-128"/>
                <a:ea typeface="HGPｺﾞｼｯｸM" pitchFamily="50" charset="-128"/>
              </a:rPr>
              <a:t>有効なツール」としての</a:t>
            </a:r>
            <a:r>
              <a:rPr lang="en-US" altLang="ja-JP" sz="1200" dirty="0">
                <a:latin typeface="HGPｺﾞｼｯｸM" pitchFamily="50" charset="-128"/>
                <a:ea typeface="HGPｺﾞｼｯｸM" pitchFamily="50" charset="-128"/>
              </a:rPr>
              <a:t>ICT</a:t>
            </a:r>
            <a:r>
              <a:rPr lang="ja-JP" altLang="en-US" sz="1200" dirty="0">
                <a:latin typeface="HGPｺﾞｼｯｸM" pitchFamily="50" charset="-128"/>
                <a:ea typeface="HGPｺﾞｼｯｸM" pitchFamily="50" charset="-128"/>
              </a:rPr>
              <a:t>システムの必要性・重要度が高い。</a:t>
            </a:r>
            <a:endParaRPr lang="ja-JP" altLang="en-US" sz="1400" dirty="0">
              <a:latin typeface="HGPｺﾞｼｯｸM" pitchFamily="50" charset="-128"/>
              <a:ea typeface="HGPｺﾞｼｯｸM" pitchFamily="50" charset="-128"/>
            </a:endParaRPr>
          </a:p>
          <a:p>
            <a:pPr>
              <a:spcBef>
                <a:spcPts val="300"/>
              </a:spcBef>
              <a:buSzPct val="90000"/>
              <a:buFont typeface="+mj-ea"/>
              <a:buAutoNum type="circleNumDbPlain"/>
            </a:pPr>
            <a:r>
              <a:rPr lang="ja-JP" altLang="en-US" sz="1800" dirty="0" smtClean="0">
                <a:latin typeface="HGPｺﾞｼｯｸM" pitchFamily="50" charset="-128"/>
                <a:ea typeface="HGPｺﾞｼｯｸM" pitchFamily="50" charset="-128"/>
              </a:rPr>
              <a:t>自治体</a:t>
            </a:r>
            <a:r>
              <a:rPr lang="ja-JP" altLang="en-US" sz="1800" dirty="0">
                <a:latin typeface="HGPｺﾞｼｯｸM" pitchFamily="50" charset="-128"/>
                <a:ea typeface="HGPｺﾞｼｯｸM" pitchFamily="50" charset="-128"/>
              </a:rPr>
              <a:t>課題には「共通の課題」と「地域特性が大きく影響する課題</a:t>
            </a:r>
            <a:r>
              <a:rPr lang="ja-JP" altLang="en-US" sz="1800" dirty="0" smtClean="0">
                <a:latin typeface="HGPｺﾞｼｯｸM" pitchFamily="50" charset="-128"/>
                <a:ea typeface="HGPｺﾞｼｯｸM" pitchFamily="50" charset="-128"/>
              </a:rPr>
              <a:t>」が存在</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⇒自治体</a:t>
            </a:r>
            <a:r>
              <a:rPr lang="ja-JP" altLang="en-US" sz="1200" dirty="0">
                <a:latin typeface="HGPｺﾞｼｯｸM" pitchFamily="50" charset="-128"/>
                <a:ea typeface="HGPｺﾞｼｯｸM" pitchFamily="50" charset="-128"/>
              </a:rPr>
              <a:t>関係者にとって「地域特性」はデメリット的に語られる場合が</a:t>
            </a:r>
            <a:r>
              <a:rPr lang="ja-JP" altLang="en-US" sz="1200" dirty="0" smtClean="0">
                <a:latin typeface="HGPｺﾞｼｯｸM" pitchFamily="50" charset="-128"/>
                <a:ea typeface="HGPｺﾞｼｯｸM" pitchFamily="50" charset="-128"/>
              </a:rPr>
              <a:t>多い　⇒　それ</a:t>
            </a:r>
            <a:r>
              <a:rPr lang="ja-JP" altLang="en-US" sz="1200" dirty="0">
                <a:latin typeface="HGPｺﾞｼｯｸM" pitchFamily="50" charset="-128"/>
                <a:ea typeface="HGPｺﾞｼｯｸM" pitchFamily="50" charset="-128"/>
              </a:rPr>
              <a:t>を転じて「強みにする」創意</a:t>
            </a:r>
            <a:r>
              <a:rPr lang="ja-JP" altLang="en-US" sz="1200" dirty="0" smtClean="0">
                <a:latin typeface="HGPｺﾞｼｯｸM" pitchFamily="50" charset="-128"/>
                <a:ea typeface="HGPｺﾞｼｯｸM" pitchFamily="50" charset="-128"/>
              </a:rPr>
              <a:t>工夫</a:t>
            </a:r>
            <a:endParaRPr lang="ja-JP" altLang="en-US" sz="1200" dirty="0">
              <a:latin typeface="HGPｺﾞｼｯｸM" pitchFamily="50" charset="-128"/>
              <a:ea typeface="HGPｺﾞｼｯｸM" pitchFamily="50" charset="-128"/>
            </a:endParaRPr>
          </a:p>
          <a:p>
            <a:pPr>
              <a:spcBef>
                <a:spcPts val="300"/>
              </a:spcBef>
              <a:buSzPct val="90000"/>
              <a:buFont typeface="+mj-ea"/>
              <a:buAutoNum type="circleNumDbPlain"/>
            </a:pPr>
            <a:r>
              <a:rPr lang="en-US" altLang="ja-JP" sz="1800" dirty="0">
                <a:latin typeface="HGPｺﾞｼｯｸM" pitchFamily="50" charset="-128"/>
                <a:ea typeface="HGPｺﾞｼｯｸM" pitchFamily="50" charset="-128"/>
              </a:rPr>
              <a:t>ICT</a:t>
            </a:r>
            <a:r>
              <a:rPr lang="ja-JP" altLang="en-US" sz="1800" dirty="0">
                <a:latin typeface="HGPｺﾞｼｯｸM" pitchFamily="50" charset="-128"/>
                <a:ea typeface="HGPｺﾞｼｯｸM" pitchFamily="50" charset="-128"/>
              </a:rPr>
              <a:t>システムは「ツール」に過ぎないが、今までの「手処理」の枠を超える事の出来る有効な</a:t>
            </a:r>
            <a:r>
              <a:rPr lang="ja-JP" altLang="en-US" sz="1800" dirty="0" smtClean="0">
                <a:latin typeface="HGPｺﾞｼｯｸM" pitchFamily="50" charset="-128"/>
                <a:ea typeface="HGPｺﾞｼｯｸM" pitchFamily="50" charset="-128"/>
              </a:rPr>
              <a:t>ツール</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⇒人手</a:t>
            </a:r>
            <a:r>
              <a:rPr lang="ja-JP" altLang="en-US" sz="1200" dirty="0">
                <a:latin typeface="HGPｺﾞｼｯｸM" pitchFamily="50" charset="-128"/>
                <a:ea typeface="HGPｺﾞｼｯｸM" pitchFamily="50" charset="-128"/>
              </a:rPr>
              <a:t>でなければ出来ない事</a:t>
            </a:r>
            <a:r>
              <a:rPr lang="ja-JP" altLang="en-US" sz="1200" dirty="0" smtClean="0">
                <a:latin typeface="HGPｺﾞｼｯｸM" pitchFamily="50" charset="-128"/>
                <a:ea typeface="HGPｺﾞｼｯｸM" pitchFamily="50" charset="-128"/>
              </a:rPr>
              <a:t>は多い　⇒　限られたマンパワー</a:t>
            </a:r>
            <a:r>
              <a:rPr lang="ja-JP" altLang="en-US" sz="1200" dirty="0">
                <a:latin typeface="HGPｺﾞｼｯｸM" pitchFamily="50" charset="-128"/>
                <a:ea typeface="HGPｺﾞｼｯｸM" pitchFamily="50" charset="-128"/>
              </a:rPr>
              <a:t>を有効に発揮するためには「手助けとなる道具</a:t>
            </a:r>
            <a:r>
              <a:rPr lang="ja-JP" altLang="en-US" sz="1200" dirty="0" smtClean="0">
                <a:latin typeface="HGPｺﾞｼｯｸM" pitchFamily="50" charset="-128"/>
                <a:ea typeface="HGPｺﾞｼｯｸM" pitchFamily="50" charset="-128"/>
              </a:rPr>
              <a:t>」が必須</a:t>
            </a:r>
            <a:endParaRPr lang="ja-JP" altLang="en-US" sz="1200" dirty="0">
              <a:latin typeface="HGPｺﾞｼｯｸM" pitchFamily="50" charset="-128"/>
              <a:ea typeface="HGPｺﾞｼｯｸM" pitchFamily="50" charset="-128"/>
            </a:endParaRPr>
          </a:p>
          <a:p>
            <a:pPr>
              <a:spcBef>
                <a:spcPts val="300"/>
              </a:spcBef>
              <a:buSzPct val="90000"/>
              <a:buFont typeface="+mj-ea"/>
              <a:buAutoNum type="circleNumDbPlain"/>
            </a:pPr>
            <a:r>
              <a:rPr lang="en-US" altLang="ja-JP" sz="1800" dirty="0" smtClean="0">
                <a:latin typeface="HGPｺﾞｼｯｸM" pitchFamily="50" charset="-128"/>
                <a:ea typeface="HGPｺﾞｼｯｸM" pitchFamily="50" charset="-128"/>
              </a:rPr>
              <a:t>ICT</a:t>
            </a:r>
            <a:r>
              <a:rPr lang="ja-JP" altLang="en-US" sz="1800" dirty="0">
                <a:latin typeface="HGPｺﾞｼｯｸM" pitchFamily="50" charset="-128"/>
                <a:ea typeface="HGPｺﾞｼｯｸM" pitchFamily="50" charset="-128"/>
              </a:rPr>
              <a:t>無しに「行政の業務」は</a:t>
            </a:r>
            <a:r>
              <a:rPr lang="ja-JP" altLang="en-US" sz="1800" dirty="0" smtClean="0">
                <a:latin typeface="HGPｺﾞｼｯｸM" pitchFamily="50" charset="-128"/>
                <a:ea typeface="HGPｺﾞｼｯｸM" pitchFamily="50" charset="-128"/>
              </a:rPr>
              <a:t>成り立たない、今後</a:t>
            </a:r>
            <a:r>
              <a:rPr lang="ja-JP" altLang="en-US" sz="1800" dirty="0">
                <a:latin typeface="HGPｺﾞｼｯｸM" pitchFamily="50" charset="-128"/>
                <a:ea typeface="HGPｺﾞｼｯｸM" pitchFamily="50" charset="-128"/>
              </a:rPr>
              <a:t>の課題は「使い手」で</a:t>
            </a:r>
            <a:r>
              <a:rPr lang="ja-JP" altLang="en-US" sz="1800" dirty="0" smtClean="0">
                <a:latin typeface="HGPｺﾞｼｯｸM" pitchFamily="50" charset="-128"/>
                <a:ea typeface="HGPｺﾞｼｯｸM" pitchFamily="50" charset="-128"/>
              </a:rPr>
              <a:t>ある「人」と「組織」</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a:t>
            </a:r>
            <a:r>
              <a:rPr lang="en-US" altLang="ja-JP" sz="1200" dirty="0" smtClean="0">
                <a:latin typeface="HGPｺﾞｼｯｸM" pitchFamily="50" charset="-128"/>
                <a:ea typeface="HGPｺﾞｼｯｸM" pitchFamily="50" charset="-128"/>
              </a:rPr>
              <a:t>ICT</a:t>
            </a:r>
            <a:r>
              <a:rPr lang="ja-JP" altLang="en-US" sz="1200" dirty="0">
                <a:latin typeface="HGPｺﾞｼｯｸM" pitchFamily="50" charset="-128"/>
                <a:ea typeface="HGPｺﾞｼｯｸM" pitchFamily="50" charset="-128"/>
              </a:rPr>
              <a:t>は「社会の神経系</a:t>
            </a:r>
            <a:r>
              <a:rPr lang="ja-JP" altLang="en-US" sz="1200" dirty="0" smtClean="0">
                <a:latin typeface="HGPｺﾞｼｯｸM" pitchFamily="50" charset="-128"/>
                <a:ea typeface="HGPｺﾞｼｯｸM" pitchFamily="50" charset="-128"/>
              </a:rPr>
              <a:t>」、</a:t>
            </a:r>
            <a:r>
              <a:rPr lang="en-US" altLang="ja-JP" sz="1200" dirty="0" smtClean="0">
                <a:latin typeface="HGPｺﾞｼｯｸM" pitchFamily="50" charset="-128"/>
                <a:ea typeface="HGPｺﾞｼｯｸM" pitchFamily="50" charset="-128"/>
              </a:rPr>
              <a:t>ICT</a:t>
            </a:r>
            <a:r>
              <a:rPr lang="ja-JP" altLang="en-US" sz="1200" dirty="0">
                <a:latin typeface="HGPｺﾞｼｯｸM" pitchFamily="50" charset="-128"/>
                <a:ea typeface="HGPｺﾞｼｯｸM" pitchFamily="50" charset="-128"/>
              </a:rPr>
              <a:t>無しでは行政運営は</a:t>
            </a:r>
            <a:r>
              <a:rPr lang="ja-JP" altLang="en-US" sz="1200" dirty="0" smtClean="0">
                <a:latin typeface="HGPｺﾞｼｯｸM" pitchFamily="50" charset="-128"/>
                <a:ea typeface="HGPｺﾞｼｯｸM" pitchFamily="50" charset="-128"/>
              </a:rPr>
              <a:t>できない　⇒　全庁</a:t>
            </a:r>
            <a:r>
              <a:rPr lang="ja-JP" altLang="en-US" sz="1200" dirty="0">
                <a:latin typeface="HGPｺﾞｼｯｸM" pitchFamily="50" charset="-128"/>
                <a:ea typeface="HGPｺﾞｼｯｸM" pitchFamily="50" charset="-128"/>
              </a:rPr>
              <a:t>を挙げての「賢い使い手」への</a:t>
            </a:r>
            <a:r>
              <a:rPr lang="ja-JP" altLang="en-US" sz="1200" dirty="0" smtClean="0">
                <a:latin typeface="HGPｺﾞｼｯｸM" pitchFamily="50" charset="-128"/>
                <a:ea typeface="HGPｺﾞｼｯｸM" pitchFamily="50" charset="-128"/>
              </a:rPr>
              <a:t>進化が必須</a:t>
            </a:r>
            <a:endParaRPr lang="ja-JP" altLang="en-US" sz="1200" dirty="0">
              <a:latin typeface="HGPｺﾞｼｯｸM" pitchFamily="50" charset="-128"/>
              <a:ea typeface="HGPｺﾞｼｯｸM" pitchFamily="50" charset="-128"/>
            </a:endParaRPr>
          </a:p>
          <a:p>
            <a:pPr>
              <a:spcBef>
                <a:spcPts val="300"/>
              </a:spcBef>
              <a:buSzPct val="90000"/>
              <a:buFont typeface="+mj-ea"/>
              <a:buAutoNum type="circleNumDbPlain"/>
            </a:pPr>
            <a:r>
              <a:rPr lang="en-US" altLang="ja-JP" sz="1800" dirty="0" smtClean="0">
                <a:latin typeface="HGPｺﾞｼｯｸM" pitchFamily="50" charset="-128"/>
                <a:ea typeface="HGPｺﾞｼｯｸM" pitchFamily="50" charset="-128"/>
              </a:rPr>
              <a:t>ICT</a:t>
            </a:r>
            <a:r>
              <a:rPr lang="ja-JP" altLang="en-US" sz="1800" dirty="0">
                <a:latin typeface="HGPｺﾞｼｯｸM" pitchFamily="50" charset="-128"/>
                <a:ea typeface="HGPｺﾞｼｯｸM" pitchFamily="50" charset="-128"/>
              </a:rPr>
              <a:t>システムの課題</a:t>
            </a:r>
            <a:r>
              <a:rPr lang="ja-JP" altLang="en-US" sz="1800" dirty="0" smtClean="0">
                <a:latin typeface="HGPｺﾞｼｯｸM" pitchFamily="50" charset="-128"/>
                <a:ea typeface="HGPｺﾞｼｯｸM" pitchFamily="50" charset="-128"/>
              </a:rPr>
              <a:t>は行政の</a:t>
            </a:r>
            <a:r>
              <a:rPr lang="ja-JP" altLang="en-US" sz="1800" dirty="0">
                <a:latin typeface="HGPｺﾞｼｯｸM" pitchFamily="50" charset="-128"/>
                <a:ea typeface="HGPｺﾞｼｯｸM" pitchFamily="50" charset="-128"/>
              </a:rPr>
              <a:t>課題の</a:t>
            </a:r>
            <a:r>
              <a:rPr lang="ja-JP" altLang="en-US" sz="1800" dirty="0" smtClean="0">
                <a:latin typeface="HGPｺﾞｼｯｸM" pitchFamily="50" charset="-128"/>
                <a:ea typeface="HGPｺﾞｼｯｸM" pitchFamily="50" charset="-128"/>
              </a:rPr>
              <a:t>縮図、「</a:t>
            </a:r>
            <a:r>
              <a:rPr lang="ja-JP" altLang="en-US" sz="1800" dirty="0">
                <a:latin typeface="HGPｺﾞｼｯｸM" pitchFamily="50" charset="-128"/>
                <a:ea typeface="HGPｺﾞｼｯｸM" pitchFamily="50" charset="-128"/>
              </a:rPr>
              <a:t>見える化」が</a:t>
            </a:r>
            <a:r>
              <a:rPr lang="ja-JP" altLang="en-US" sz="1800" dirty="0" smtClean="0">
                <a:latin typeface="HGPｺﾞｼｯｸM" pitchFamily="50" charset="-128"/>
                <a:ea typeface="HGPｺﾞｼｯｸM" pitchFamily="50" charset="-128"/>
              </a:rPr>
              <a:t>必要</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a:t>
            </a:r>
            <a:r>
              <a:rPr lang="ja-JP" altLang="en-US" sz="1200" dirty="0">
                <a:latin typeface="HGPｺﾞｼｯｸM" pitchFamily="50" charset="-128"/>
                <a:ea typeface="HGPｺﾞｼｯｸM" pitchFamily="50" charset="-128"/>
              </a:rPr>
              <a:t>見える化」の方法は１つでは</a:t>
            </a:r>
            <a:r>
              <a:rPr lang="ja-JP" altLang="en-US" sz="1200" dirty="0" smtClean="0">
                <a:latin typeface="HGPｺﾞｼｯｸM" pitchFamily="50" charset="-128"/>
                <a:ea typeface="HGPｺﾞｼｯｸM" pitchFamily="50" charset="-128"/>
              </a:rPr>
              <a:t>ない　⇒　「</a:t>
            </a:r>
            <a:r>
              <a:rPr lang="ja-JP" altLang="en-US" sz="1200" dirty="0">
                <a:latin typeface="HGPｺﾞｼｯｸM" pitchFamily="50" charset="-128"/>
                <a:ea typeface="HGPｺﾞｼｯｸM" pitchFamily="50" charset="-128"/>
              </a:rPr>
              <a:t>業務の効率化」「経費の適正化」「業務品質の確保」を基本軸</a:t>
            </a:r>
            <a:r>
              <a:rPr lang="ja-JP" altLang="en-US" sz="1200" dirty="0" smtClean="0">
                <a:latin typeface="HGPｺﾞｼｯｸM" pitchFamily="50" charset="-128"/>
                <a:ea typeface="HGPｺﾞｼｯｸM" pitchFamily="50" charset="-128"/>
              </a:rPr>
              <a:t>に「</a:t>
            </a:r>
            <a:r>
              <a:rPr lang="ja-JP" altLang="en-US" sz="1200" dirty="0">
                <a:latin typeface="HGPｺﾞｼｯｸM" pitchFamily="50" charset="-128"/>
                <a:ea typeface="HGPｺﾞｼｯｸM" pitchFamily="50" charset="-128"/>
              </a:rPr>
              <a:t>見える化</a:t>
            </a:r>
            <a:r>
              <a:rPr lang="ja-JP" altLang="en-US" sz="1200" dirty="0" smtClean="0">
                <a:latin typeface="HGPｺﾞｼｯｸM" pitchFamily="50" charset="-128"/>
                <a:ea typeface="HGPｺﾞｼｯｸM" pitchFamily="50" charset="-128"/>
              </a:rPr>
              <a:t>」を工夫</a:t>
            </a:r>
            <a:endParaRPr lang="ja-JP" altLang="en-US" sz="1600" dirty="0">
              <a:latin typeface="HGPｺﾞｼｯｸM" pitchFamily="50" charset="-128"/>
              <a:ea typeface="HGPｺﾞｼｯｸM" pitchFamily="50" charset="-128"/>
            </a:endParaRPr>
          </a:p>
          <a:p>
            <a:pPr>
              <a:spcBef>
                <a:spcPts val="300"/>
              </a:spcBef>
              <a:buSzPct val="90000"/>
              <a:buFont typeface="+mj-ea"/>
              <a:buAutoNum type="circleNumDbPlain"/>
            </a:pPr>
            <a:r>
              <a:rPr lang="en-US" altLang="ja-JP" sz="1800" dirty="0" smtClean="0">
                <a:latin typeface="HGPｺﾞｼｯｸM" pitchFamily="50" charset="-128"/>
                <a:ea typeface="HGPｺﾞｼｯｸM" pitchFamily="50" charset="-128"/>
              </a:rPr>
              <a:t>ICT</a:t>
            </a:r>
            <a:r>
              <a:rPr lang="ja-JP" altLang="en-US" sz="1800" dirty="0">
                <a:latin typeface="HGPｺﾞｼｯｸM" pitchFamily="50" charset="-128"/>
                <a:ea typeface="HGPｺﾞｼｯｸM" pitchFamily="50" charset="-128"/>
              </a:rPr>
              <a:t>システムの課題は「</a:t>
            </a:r>
            <a:r>
              <a:rPr lang="ja-JP" altLang="en-US" sz="1800" dirty="0" smtClean="0">
                <a:latin typeface="HGPｺﾞｼｯｸM" pitchFamily="50" charset="-128"/>
                <a:ea typeface="HGPｺﾞｼｯｸM" pitchFamily="50" charset="-128"/>
              </a:rPr>
              <a:t>業務</a:t>
            </a:r>
            <a:r>
              <a:rPr lang="ja-JP" altLang="en-US" sz="1800" dirty="0">
                <a:latin typeface="HGPｺﾞｼｯｸM" pitchFamily="50" charset="-128"/>
                <a:ea typeface="HGPｺﾞｼｯｸM" pitchFamily="50" charset="-128"/>
              </a:rPr>
              <a:t>の</a:t>
            </a:r>
            <a:r>
              <a:rPr lang="ja-JP" altLang="en-US" sz="1800" dirty="0" smtClean="0">
                <a:latin typeface="HGPｺﾞｼｯｸM" pitchFamily="50" charset="-128"/>
                <a:ea typeface="HGPｺﾞｼｯｸM" pitchFamily="50" charset="-128"/>
              </a:rPr>
              <a:t>効率化</a:t>
            </a:r>
            <a:r>
              <a:rPr lang="ja-JP" altLang="en-US" sz="1800" dirty="0">
                <a:latin typeface="HGPｺﾞｼｯｸM" pitchFamily="50" charset="-128"/>
                <a:ea typeface="HGPｺﾞｼｯｸM" pitchFamily="50" charset="-128"/>
              </a:rPr>
              <a:t>」「経費の適正化」「業務品質の確保」の</a:t>
            </a:r>
            <a:r>
              <a:rPr lang="en-US" altLang="ja-JP" sz="1800" dirty="0">
                <a:latin typeface="HGPｺﾞｼｯｸM" pitchFamily="50" charset="-128"/>
                <a:ea typeface="HGPｺﾞｼｯｸM" pitchFamily="50" charset="-128"/>
              </a:rPr>
              <a:t>3</a:t>
            </a:r>
            <a:r>
              <a:rPr lang="ja-JP" altLang="en-US" sz="1800" dirty="0" smtClean="0">
                <a:latin typeface="HGPｺﾞｼｯｸM" pitchFamily="50" charset="-128"/>
                <a:ea typeface="HGPｺﾞｼｯｸM" pitchFamily="50" charset="-128"/>
              </a:rPr>
              <a:t>項目</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⇒アプローチ</a:t>
            </a:r>
            <a:r>
              <a:rPr lang="ja-JP" altLang="en-US" sz="1200" dirty="0">
                <a:latin typeface="HGPｺﾞｼｯｸM" pitchFamily="50" charset="-128"/>
                <a:ea typeface="HGPｺﾞｼｯｸM" pitchFamily="50" charset="-128"/>
              </a:rPr>
              <a:t>は「しっかりとした業務分析」「業務のグループ化・パターン化・共通化」を</a:t>
            </a:r>
            <a:r>
              <a:rPr lang="ja-JP" altLang="en-US" sz="1200" dirty="0" smtClean="0">
                <a:latin typeface="HGPｺﾞｼｯｸM" pitchFamily="50" charset="-128"/>
                <a:ea typeface="HGPｺﾞｼｯｸM" pitchFamily="50" charset="-128"/>
              </a:rPr>
              <a:t>行い「</a:t>
            </a:r>
            <a:r>
              <a:rPr lang="ja-JP" altLang="en-US" sz="1200" dirty="0">
                <a:latin typeface="HGPｺﾞｼｯｸM" pitchFamily="50" charset="-128"/>
                <a:ea typeface="HGPｺﾞｼｯｸM" pitchFamily="50" charset="-128"/>
              </a:rPr>
              <a:t>組織機構の再検討</a:t>
            </a:r>
            <a:r>
              <a:rPr lang="ja-JP" altLang="en-US" sz="1200" dirty="0" smtClean="0">
                <a:latin typeface="HGPｺﾞｼｯｸM" pitchFamily="50" charset="-128"/>
                <a:ea typeface="HGPｺﾞｼｯｸM" pitchFamily="50" charset="-128"/>
              </a:rPr>
              <a:t>」</a:t>
            </a:r>
            <a:endParaRPr lang="ja-JP" altLang="en-US" sz="1600" dirty="0">
              <a:latin typeface="HGPｺﾞｼｯｸM" pitchFamily="50" charset="-128"/>
              <a:ea typeface="HGPｺﾞｼｯｸM" pitchFamily="50" charset="-128"/>
            </a:endParaRPr>
          </a:p>
          <a:p>
            <a:pPr>
              <a:spcBef>
                <a:spcPts val="300"/>
              </a:spcBef>
              <a:buSzPct val="90000"/>
              <a:buFont typeface="+mj-ea"/>
              <a:buAutoNum type="circleNumDbPlain"/>
            </a:pPr>
            <a:r>
              <a:rPr lang="ja-JP" altLang="en-US" sz="1800" dirty="0">
                <a:latin typeface="HGPｺﾞｼｯｸM" pitchFamily="50" charset="-128"/>
                <a:ea typeface="HGPｺﾞｼｯｸM" pitchFamily="50" charset="-128"/>
              </a:rPr>
              <a:t>単独自治体だけでは解決困難な課題が</a:t>
            </a:r>
            <a:r>
              <a:rPr lang="ja-JP" altLang="en-US" sz="1800" dirty="0" smtClean="0">
                <a:latin typeface="HGPｺﾞｼｯｸM" pitchFamily="50" charset="-128"/>
                <a:ea typeface="HGPｺﾞｼｯｸM" pitchFamily="50" charset="-128"/>
              </a:rPr>
              <a:t>急増、広域化</a:t>
            </a:r>
            <a:r>
              <a:rPr lang="ja-JP" altLang="en-US" sz="1800" dirty="0">
                <a:latin typeface="HGPｺﾞｼｯｸM" pitchFamily="50" charset="-128"/>
                <a:ea typeface="HGPｺﾞｼｯｸM" pitchFamily="50" charset="-128"/>
              </a:rPr>
              <a:t>・連携化等による新たな解決の枠組み・視点が</a:t>
            </a:r>
            <a:r>
              <a:rPr lang="ja-JP" altLang="en-US" sz="1800" dirty="0" smtClean="0">
                <a:latin typeface="HGPｺﾞｼｯｸM" pitchFamily="50" charset="-128"/>
                <a:ea typeface="HGPｺﾞｼｯｸM" pitchFamily="50" charset="-128"/>
              </a:rPr>
              <a:t>必要</a:t>
            </a:r>
            <a:r>
              <a:rPr lang="en-US" altLang="ja-JP" sz="1800" dirty="0" smtClean="0">
                <a:latin typeface="HGPｺﾞｼｯｸM" pitchFamily="50" charset="-128"/>
                <a:ea typeface="HGPｺﾞｼｯｸM" pitchFamily="50" charset="-128"/>
              </a:rPr>
              <a:t/>
            </a:r>
            <a:br>
              <a:rPr lang="en-US" altLang="ja-JP" sz="18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⇒災害</a:t>
            </a:r>
            <a:r>
              <a:rPr lang="ja-JP" altLang="en-US" sz="1200" dirty="0">
                <a:latin typeface="HGPｺﾞｼｯｸM" pitchFamily="50" charset="-128"/>
                <a:ea typeface="HGPｺﾞｼｯｸM" pitchFamily="50" charset="-128"/>
              </a:rPr>
              <a:t>対策、地域医療対策、ごみ問題等、今までの「内向き視点」では解決困難な課題が</a:t>
            </a:r>
            <a:r>
              <a:rPr lang="ja-JP" altLang="en-US" sz="1200" dirty="0" smtClean="0">
                <a:latin typeface="HGPｺﾞｼｯｸM" pitchFamily="50" charset="-128"/>
                <a:ea typeface="HGPｺﾞｼｯｸM" pitchFamily="50" charset="-128"/>
              </a:rPr>
              <a:t>多い</a:t>
            </a:r>
            <a:r>
              <a:rPr lang="en-US" altLang="ja-JP" sz="1200" dirty="0" smtClean="0">
                <a:latin typeface="HGPｺﾞｼｯｸM" pitchFamily="50" charset="-128"/>
                <a:ea typeface="HGPｺﾞｼｯｸM" pitchFamily="50" charset="-128"/>
              </a:rPr>
              <a:t/>
            </a:r>
            <a:br>
              <a:rPr lang="en-US" altLang="ja-JP" sz="12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a:t>
            </a:r>
            <a:r>
              <a:rPr lang="en-US" altLang="ja-JP" sz="1200" dirty="0" smtClean="0">
                <a:latin typeface="HGPｺﾞｼｯｸM" pitchFamily="50" charset="-128"/>
                <a:ea typeface="HGPｺﾞｼｯｸM" pitchFamily="50" charset="-128"/>
              </a:rPr>
              <a:t>ICT</a:t>
            </a:r>
            <a:r>
              <a:rPr lang="ja-JP" altLang="en-US" sz="1200" dirty="0">
                <a:latin typeface="HGPｺﾞｼｯｸM" pitchFamily="50" charset="-128"/>
                <a:ea typeface="HGPｺﾞｼｯｸM" pitchFamily="50" charset="-128"/>
              </a:rPr>
              <a:t>のジャンルにおいても「連携」が</a:t>
            </a:r>
            <a:r>
              <a:rPr lang="ja-JP" altLang="en-US" sz="1200" dirty="0" smtClean="0">
                <a:latin typeface="HGPｺﾞｼｯｸM" pitchFamily="50" charset="-128"/>
                <a:ea typeface="HGPｺﾞｼｯｸM" pitchFamily="50" charset="-128"/>
              </a:rPr>
              <a:t>鍵</a:t>
            </a:r>
            <a:endParaRPr lang="ja-JP" altLang="en-US" sz="1600" dirty="0">
              <a:latin typeface="HGPｺﾞｼｯｸM" pitchFamily="50" charset="-128"/>
              <a:ea typeface="HGPｺﾞｼｯｸM" pitchFamily="50" charset="-128"/>
            </a:endParaRPr>
          </a:p>
          <a:p>
            <a:pPr marL="457200" indent="-457200">
              <a:spcBef>
                <a:spcPts val="300"/>
              </a:spcBef>
              <a:buSzPct val="90000"/>
            </a:pPr>
            <a:r>
              <a:rPr lang="ja-JP" altLang="en-US" sz="2000" dirty="0">
                <a:latin typeface="HGPｺﾞｼｯｸM" pitchFamily="50" charset="-128"/>
                <a:ea typeface="HGPｺﾞｼｯｸM" pitchFamily="50" charset="-128"/>
              </a:rPr>
              <a:t>自治体における情報部門の地位向上は</a:t>
            </a:r>
            <a:r>
              <a:rPr lang="ja-JP" altLang="en-US" sz="2000" dirty="0" smtClean="0">
                <a:latin typeface="HGPｺﾞｼｯｸM" pitchFamily="50" charset="-128"/>
                <a:ea typeface="HGPｺﾞｼｯｸM" pitchFamily="50" charset="-128"/>
              </a:rPr>
              <a:t>必須、情報</a:t>
            </a:r>
            <a:r>
              <a:rPr lang="ja-JP" altLang="en-US" sz="2000" dirty="0">
                <a:latin typeface="HGPｺﾞｼｯｸM" pitchFamily="50" charset="-128"/>
                <a:ea typeface="HGPｺﾞｼｯｸM" pitchFamily="50" charset="-128"/>
              </a:rPr>
              <a:t>部門が「２軍」である自治体は</a:t>
            </a:r>
            <a:r>
              <a:rPr lang="ja-JP" altLang="en-US" sz="2000" dirty="0" smtClean="0">
                <a:latin typeface="HGPｺﾞｼｯｸM" pitchFamily="50" charset="-128"/>
                <a:ea typeface="HGPｺﾞｼｯｸM" pitchFamily="50" charset="-128"/>
              </a:rPr>
              <a:t>不幸</a:t>
            </a:r>
            <a:r>
              <a:rPr lang="ja-JP" altLang="en-US" sz="2000" dirty="0">
                <a:latin typeface="HGPｺﾞｼｯｸM" pitchFamily="50" charset="-128"/>
                <a:ea typeface="HGPｺﾞｼｯｸM" pitchFamily="50" charset="-128"/>
              </a:rPr>
              <a:t>である</a:t>
            </a:r>
            <a:r>
              <a:rPr lang="ja-JP" altLang="en-US" sz="2000" dirty="0" smtClean="0">
                <a:latin typeface="HGPｺﾞｼｯｸM" pitchFamily="50" charset="-128"/>
                <a:ea typeface="HGPｺﾞｼｯｸM" pitchFamily="50" charset="-128"/>
              </a:rPr>
              <a:t>。（講座</a:t>
            </a:r>
            <a:r>
              <a:rPr lang="en-US" altLang="ja-JP" sz="2000" dirty="0" smtClean="0">
                <a:latin typeface="HGPｺﾞｼｯｸM" pitchFamily="50" charset="-128"/>
                <a:ea typeface="HGPｺﾞｼｯｸM" pitchFamily="50" charset="-128"/>
              </a:rPr>
              <a:t>1-2 p5</a:t>
            </a:r>
            <a:r>
              <a:rPr lang="ja-JP" altLang="en-US" sz="2000" dirty="0" smtClean="0">
                <a:latin typeface="HGPｺﾞｼｯｸM" pitchFamily="50" charset="-128"/>
                <a:ea typeface="HGPｺﾞｼｯｸM" pitchFamily="50" charset="-128"/>
              </a:rPr>
              <a:t>参照）</a:t>
            </a:r>
            <a:endParaRPr lang="en-US" altLang="ja-JP" sz="2000" dirty="0">
              <a:latin typeface="HGPｺﾞｼｯｸM" pitchFamily="50" charset="-128"/>
              <a:ea typeface="HGPｺﾞｼｯｸM" pitchFamily="50" charset="-128"/>
            </a:endParaRPr>
          </a:p>
        </p:txBody>
      </p:sp>
      <p:sp>
        <p:nvSpPr>
          <p:cNvPr id="6" name="タイトル 4"/>
          <p:cNvSpPr txBox="1">
            <a:spLocks/>
          </p:cNvSpPr>
          <p:nvPr/>
        </p:nvSpPr>
        <p:spPr>
          <a:xfrm>
            <a:off x="344488" y="332656"/>
            <a:ext cx="9080500" cy="830262"/>
          </a:xfrm>
          <a:prstGeom prst="rect">
            <a:avLst/>
          </a:prstGeom>
        </p:spPr>
        <p:txBody>
          <a:bodyPr anchor="ctr"/>
          <a:lstStyle/>
          <a:p>
            <a:pPr eaLnBrk="1" hangingPunct="1"/>
            <a:r>
              <a:rPr kumimoji="1" lang="ja-JP" altLang="en-US" sz="2800" b="1" dirty="0" smtClean="0">
                <a:solidFill>
                  <a:srgbClr val="002060"/>
                </a:solidFill>
                <a:latin typeface="Arial"/>
                <a:ea typeface="+mj-ea"/>
                <a:cs typeface="+mj-cs"/>
              </a:rPr>
              <a:t>１０</a:t>
            </a:r>
            <a:r>
              <a:rPr kumimoji="1" lang="ja-JP" altLang="ja-JP" sz="2800" b="1" dirty="0" smtClean="0">
                <a:solidFill>
                  <a:srgbClr val="002060"/>
                </a:solidFill>
                <a:latin typeface="Arial"/>
                <a:ea typeface="+mj-ea"/>
                <a:cs typeface="+mj-cs"/>
              </a:rPr>
              <a:t>．本講義のまとめ</a:t>
            </a:r>
            <a:endParaRPr kumimoji="1" lang="ja-JP" altLang="en-US" sz="2800" b="1" i="0" u="none" strike="noStrike" kern="0" cap="none" spc="0" normalizeH="0" baseline="0" noProof="0" dirty="0">
              <a:ln>
                <a:noFill/>
              </a:ln>
              <a:solidFill>
                <a:schemeClr val="tx1"/>
              </a:solidFill>
              <a:effectLst/>
              <a:uLnTx/>
              <a:uFillTx/>
              <a:latin typeface="+mj-lt"/>
              <a:ea typeface="+mj-ea"/>
              <a:cs typeface="+mj-cs"/>
            </a:endParaRPr>
          </a:p>
        </p:txBody>
      </p:sp>
      <p:sp>
        <p:nvSpPr>
          <p:cNvPr id="8" name="スライド番号プレースホルダ 7"/>
          <p:cNvSpPr>
            <a:spLocks noGrp="1"/>
          </p:cNvSpPr>
          <p:nvPr>
            <p:ph type="sldNum" sz="quarter" idx="12"/>
          </p:nvPr>
        </p:nvSpPr>
        <p:spPr/>
        <p:txBody>
          <a:bodyPr/>
          <a:lstStyle/>
          <a:p>
            <a:pPr>
              <a:defRPr/>
            </a:pPr>
            <a:fld id="{724FE021-3FB5-4230-9DDF-D219D3754B7E}" type="slidenum">
              <a:rPr lang="ja-JP" altLang="en-US" smtClean="0"/>
              <a:pPr>
                <a:defRPr/>
              </a:pPr>
              <a:t>18</a:t>
            </a:fld>
            <a:endParaRPr lang="en-US" altLang="ja-JP"/>
          </a:p>
        </p:txBody>
      </p:sp>
      <p:sp>
        <p:nvSpPr>
          <p:cNvPr id="9" name="フッター プレースホルダ 8"/>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noFill/>
          <a:ln w="9525">
            <a:noFill/>
            <a:miter lim="800000"/>
            <a:headEnd/>
            <a:tailEnd/>
          </a:ln>
        </p:spPr>
        <p:txBody>
          <a:bodyPr vert="horz" wrap="square" lIns="91440" tIns="45720" rIns="91440" bIns="45720" numCol="1" anchor="t" anchorCtr="0" compatLnSpc="1">
            <a:prstTxWarp prst="textNoShape">
              <a:avLst/>
            </a:prstTxWarp>
          </a:bodyPr>
          <a:lstStyle/>
          <a:p>
            <a:r>
              <a:rPr lang="ja-JP" altLang="en-US" sz="2800" dirty="0">
                <a:latin typeface="HGPｺﾞｼｯｸM" pitchFamily="50" charset="-128"/>
                <a:ea typeface="HGPｺﾞｼｯｸM" pitchFamily="50" charset="-128"/>
              </a:rPr>
              <a:t>各自治体の重点施策（重点課題）とそれ</a:t>
            </a:r>
            <a:r>
              <a:rPr lang="ja-JP" altLang="en-US" sz="2800" dirty="0" smtClean="0">
                <a:latin typeface="HGPｺﾞｼｯｸM" pitchFamily="50" charset="-128"/>
                <a:ea typeface="HGPｺﾞｼｯｸM" pitchFamily="50" charset="-128"/>
              </a:rPr>
              <a:t>を支える</a:t>
            </a:r>
            <a:r>
              <a:rPr lang="en-US" altLang="ja-JP" sz="2800" dirty="0" smtClean="0">
                <a:latin typeface="HGPｺﾞｼｯｸM" pitchFamily="50" charset="-128"/>
                <a:ea typeface="HGPｺﾞｼｯｸM" pitchFamily="50" charset="-128"/>
              </a:rPr>
              <a:t>ICT</a:t>
            </a:r>
            <a:r>
              <a:rPr lang="ja-JP" altLang="en-US" sz="2800" dirty="0">
                <a:latin typeface="HGPｺﾞｼｯｸM" pitchFamily="50" charset="-128"/>
                <a:ea typeface="HGPｺﾞｼｯｸM" pitchFamily="50" charset="-128"/>
              </a:rPr>
              <a:t>システムの関連性を再認識</a:t>
            </a:r>
            <a:r>
              <a:rPr lang="ja-JP" altLang="en-US" sz="2800" dirty="0" smtClean="0">
                <a:latin typeface="HGPｺﾞｼｯｸM" pitchFamily="50" charset="-128"/>
                <a:ea typeface="HGPｺﾞｼｯｸM" pitchFamily="50" charset="-128"/>
              </a:rPr>
              <a:t>できる。</a:t>
            </a:r>
            <a:endParaRPr lang="ja-JP" altLang="en-US" sz="2800" dirty="0">
              <a:latin typeface="HGPｺﾞｼｯｸM" pitchFamily="50" charset="-128"/>
              <a:ea typeface="HGPｺﾞｼｯｸM" pitchFamily="50" charset="-128"/>
            </a:endParaRPr>
          </a:p>
          <a:p>
            <a:pPr>
              <a:defRPr/>
            </a:pPr>
            <a:r>
              <a:rPr lang="en-US" altLang="ja-JP" sz="2800" dirty="0" smtClean="0">
                <a:latin typeface="HGPｺﾞｼｯｸM" pitchFamily="50" charset="-128"/>
                <a:ea typeface="HGPｺﾞｼｯｸM" pitchFamily="50" charset="-128"/>
              </a:rPr>
              <a:t>ICT</a:t>
            </a:r>
            <a:r>
              <a:rPr lang="ja-JP" altLang="ja-JP" sz="2800" dirty="0">
                <a:latin typeface="HGPｺﾞｼｯｸM" pitchFamily="50" charset="-128"/>
                <a:ea typeface="HGPｺﾞｼｯｸM" pitchFamily="50" charset="-128"/>
              </a:rPr>
              <a:t>システムは、それを運用し利活用する組織・職員・住民</a:t>
            </a:r>
            <a:r>
              <a:rPr lang="ja-JP" altLang="ja-JP" sz="2800" dirty="0" smtClean="0">
                <a:latin typeface="HGPｺﾞｼｯｸM" pitchFamily="50" charset="-128"/>
                <a:ea typeface="HGPｺﾞｼｯｸM" pitchFamily="50" charset="-128"/>
              </a:rPr>
              <a:t>の“</a:t>
            </a:r>
            <a:r>
              <a:rPr lang="ja-JP" altLang="ja-JP" sz="2800" dirty="0">
                <a:latin typeface="HGPｺﾞｼｯｸM" pitchFamily="50" charset="-128"/>
                <a:ea typeface="HGPｺﾞｼｯｸM" pitchFamily="50" charset="-128"/>
              </a:rPr>
              <a:t>総合力”で機能する道具であることを再認識し、技術的</a:t>
            </a:r>
            <a:r>
              <a:rPr lang="ja-JP" altLang="ja-JP" sz="2800" dirty="0" smtClean="0">
                <a:latin typeface="HGPｺﾞｼｯｸM" pitchFamily="50" charset="-128"/>
                <a:ea typeface="HGPｺﾞｼｯｸM" pitchFamily="50" charset="-128"/>
              </a:rPr>
              <a:t>側面だけ</a:t>
            </a:r>
            <a:r>
              <a:rPr lang="ja-JP" altLang="ja-JP" sz="2800" dirty="0">
                <a:latin typeface="HGPｺﾞｼｯｸM" pitchFamily="50" charset="-128"/>
                <a:ea typeface="HGPｺﾞｼｯｸM" pitchFamily="50" charset="-128"/>
              </a:rPr>
              <a:t>でなく運用側面を念頭に取り組む重要性を再認識</a:t>
            </a:r>
            <a:r>
              <a:rPr lang="ja-JP" altLang="ja-JP" sz="2800" dirty="0" smtClean="0">
                <a:latin typeface="HGPｺﾞｼｯｸM" pitchFamily="50" charset="-128"/>
                <a:ea typeface="HGPｺﾞｼｯｸM" pitchFamily="50" charset="-128"/>
              </a:rPr>
              <a:t>できる</a:t>
            </a:r>
            <a:r>
              <a:rPr lang="ja-JP" altLang="en-US" sz="2800" dirty="0" smtClean="0">
                <a:latin typeface="HGPｺﾞｼｯｸM" pitchFamily="50" charset="-128"/>
                <a:ea typeface="HGPｺﾞｼｯｸM" pitchFamily="50" charset="-128"/>
              </a:rPr>
              <a:t>。</a:t>
            </a:r>
            <a:endParaRPr lang="en-US" altLang="ja-JP" sz="2800" dirty="0" smtClean="0">
              <a:latin typeface="HGPｺﾞｼｯｸM" pitchFamily="50" charset="-128"/>
              <a:ea typeface="HGPｺﾞｼｯｸM" pitchFamily="50" charset="-128"/>
            </a:endParaRPr>
          </a:p>
          <a:p>
            <a:pPr>
              <a:defRPr/>
            </a:pPr>
            <a:r>
              <a:rPr lang="ja-JP" altLang="ja-JP" sz="2800" dirty="0" smtClean="0">
                <a:latin typeface="HGPｺﾞｼｯｸM" pitchFamily="50" charset="-128"/>
                <a:ea typeface="HGPｺﾞｼｯｸM" pitchFamily="50" charset="-128"/>
              </a:rPr>
              <a:t>実習</a:t>
            </a:r>
            <a:r>
              <a:rPr lang="ja-JP" altLang="ja-JP" sz="2800" dirty="0">
                <a:latin typeface="HGPｺﾞｼｯｸM" pitchFamily="50" charset="-128"/>
                <a:ea typeface="HGPｺﾞｼｯｸM" pitchFamily="50" charset="-128"/>
              </a:rPr>
              <a:t>形式を取り入れることを通じ、具体的な事例や課題を踏まえ、今後の各科目を受講する視点・方向性が理解</a:t>
            </a:r>
            <a:r>
              <a:rPr lang="ja-JP" altLang="ja-JP" sz="2800" dirty="0" smtClean="0">
                <a:latin typeface="HGPｺﾞｼｯｸM" pitchFamily="50" charset="-128"/>
                <a:ea typeface="HGPｺﾞｼｯｸM" pitchFamily="50" charset="-128"/>
              </a:rPr>
              <a:t>できる</a:t>
            </a:r>
            <a:r>
              <a:rPr lang="ja-JP" altLang="en-US" sz="2800" dirty="0" smtClean="0">
                <a:latin typeface="HGPｺﾞｼｯｸM" pitchFamily="50" charset="-128"/>
                <a:ea typeface="HGPｺﾞｼｯｸM" pitchFamily="50" charset="-128"/>
              </a:rPr>
              <a:t>。</a:t>
            </a:r>
            <a:endParaRPr lang="ja-JP" altLang="ja-JP" sz="2800" dirty="0">
              <a:latin typeface="HGPｺﾞｼｯｸM" pitchFamily="50" charset="-128"/>
              <a:ea typeface="HGPｺﾞｼｯｸM" pitchFamily="50" charset="-128"/>
            </a:endParaRPr>
          </a:p>
          <a:p>
            <a:pPr>
              <a:defRPr/>
            </a:pPr>
            <a:endParaRPr lang="ja-JP" altLang="ja-JP" sz="2800" dirty="0">
              <a:latin typeface="HGPｺﾞｼｯｸM" pitchFamily="50" charset="-128"/>
              <a:ea typeface="HGPｺﾞｼｯｸM" pitchFamily="50" charset="-128"/>
            </a:endParaRPr>
          </a:p>
          <a:p>
            <a:endParaRPr lang="ja-JP" altLang="en-US" sz="2800" dirty="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724FE021-3FB5-4230-9DDF-D219D3754B7E}" type="slidenum">
              <a:rPr lang="ja-JP" altLang="en-US" smtClean="0"/>
              <a:pPr>
                <a:defRPr/>
              </a:pPr>
              <a:t>1</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
        <p:nvSpPr>
          <p:cNvPr id="7" name="タイトル 1"/>
          <p:cNvSpPr>
            <a:spLocks noGrp="1"/>
          </p:cNvSpPr>
          <p:nvPr>
            <p:ph type="title"/>
          </p:nvPr>
        </p:nvSpPr>
        <p:spPr>
          <a:xfrm>
            <a:off x="344488" y="332656"/>
            <a:ext cx="9080500" cy="830262"/>
          </a:xfr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ja-JP" dirty="0" smtClean="0">
                <a:solidFill>
                  <a:srgbClr val="000066"/>
                </a:solidFill>
                <a:latin typeface="+mj-ea"/>
              </a:rPr>
              <a:t>１．本講義の学習目標</a:t>
            </a:r>
            <a:endParaRPr lang="ja-JP" altLang="en-US" dirty="0">
              <a:solidFill>
                <a:srgbClr val="000066"/>
              </a:solidFill>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44488" y="332656"/>
            <a:ext cx="9080500" cy="830262"/>
          </a:xfrm>
          <a:noFill/>
          <a:ln w="9525">
            <a:noFill/>
            <a:miter lim="800000"/>
            <a:headEnd/>
            <a:tailEnd/>
          </a:ln>
          <a:effectLst/>
        </p:spPr>
        <p:txBody>
          <a:bodyPr vert="horz" wrap="square" lIns="198000" tIns="45720" rIns="91440" bIns="45720" numCol="1" anchor="ctr" anchorCtr="0" compatLnSpc="1">
            <a:prstTxWarp prst="textNoShape">
              <a:avLst/>
            </a:prstTxWarp>
          </a:bodyPr>
          <a:lstStyle/>
          <a:p>
            <a:r>
              <a:rPr lang="ja-JP" altLang="ja-JP" dirty="0" smtClean="0">
                <a:solidFill>
                  <a:srgbClr val="000066"/>
                </a:solidFill>
                <a:latin typeface="+mj-lt"/>
              </a:rPr>
              <a:t>２．本講義の構成</a:t>
            </a:r>
            <a:endParaRPr lang="ja-JP" altLang="en-US" dirty="0">
              <a:solidFill>
                <a:srgbClr val="000066"/>
              </a:solidFill>
              <a:latin typeface="+mj-lt"/>
            </a:endParaRPr>
          </a:p>
        </p:txBody>
      </p:sp>
      <p:sp>
        <p:nvSpPr>
          <p:cNvPr id="3" name="コンテンツ プレースホルダー 2"/>
          <p:cNvSpPr>
            <a:spLocks noGrp="1"/>
          </p:cNvSpPr>
          <p:nvPr>
            <p:ph idx="1"/>
          </p:nvPr>
        </p:nvSpPr>
        <p:spPr/>
        <p:txBody>
          <a:bodyPr/>
          <a:lstStyle/>
          <a:p>
            <a:r>
              <a:rPr lang="ja-JP" altLang="en-US" sz="2800" dirty="0">
                <a:latin typeface="HGPｺﾞｼｯｸM" pitchFamily="50" charset="-128"/>
                <a:ea typeface="HGPｺﾞｼｯｸM" pitchFamily="50" charset="-128"/>
              </a:rPr>
              <a:t>自治体全体の</a:t>
            </a:r>
            <a:r>
              <a:rPr lang="ja-JP" altLang="en-US" sz="2800" dirty="0" smtClean="0">
                <a:latin typeface="HGPｺﾞｼｯｸM" pitchFamily="50" charset="-128"/>
                <a:ea typeface="HGPｺﾞｼｯｸM" pitchFamily="50" charset="-128"/>
              </a:rPr>
              <a:t>課題</a:t>
            </a:r>
            <a:endParaRPr lang="en-US" altLang="ja-JP" sz="2800" dirty="0" smtClean="0">
              <a:latin typeface="HGPｺﾞｼｯｸM" pitchFamily="50" charset="-128"/>
              <a:ea typeface="HGPｺﾞｼｯｸM" pitchFamily="50" charset="-128"/>
            </a:endParaRPr>
          </a:p>
          <a:p>
            <a:r>
              <a:rPr lang="ja-JP" altLang="en-US" sz="2800" dirty="0" smtClean="0">
                <a:latin typeface="HGPｺﾞｼｯｸM" pitchFamily="50" charset="-128"/>
                <a:ea typeface="HGPｺﾞｼｯｸM" pitchFamily="50" charset="-128"/>
              </a:rPr>
              <a:t>自治体</a:t>
            </a:r>
            <a:r>
              <a:rPr lang="ja-JP" altLang="en-US" sz="2800" dirty="0">
                <a:latin typeface="HGPｺﾞｼｯｸM" pitchFamily="50" charset="-128"/>
                <a:ea typeface="HGPｺﾞｼｯｸM" pitchFamily="50" charset="-128"/>
              </a:rPr>
              <a:t>全体の課題と</a:t>
            </a:r>
            <a:r>
              <a:rPr lang="en-US" altLang="ja-JP" sz="2800" dirty="0">
                <a:latin typeface="HGPｺﾞｼｯｸM" pitchFamily="50" charset="-128"/>
                <a:ea typeface="HGPｺﾞｼｯｸM" pitchFamily="50" charset="-128"/>
              </a:rPr>
              <a:t>ICT</a:t>
            </a:r>
            <a:r>
              <a:rPr lang="ja-JP" altLang="en-US" sz="2800" dirty="0">
                <a:latin typeface="HGPｺﾞｼｯｸM" pitchFamily="50" charset="-128"/>
                <a:ea typeface="HGPｺﾞｼｯｸM" pitchFamily="50" charset="-128"/>
              </a:rPr>
              <a:t>システムの関連に</a:t>
            </a:r>
            <a:r>
              <a:rPr lang="ja-JP" altLang="en-US" sz="2800" dirty="0" smtClean="0">
                <a:latin typeface="HGPｺﾞｼｯｸM" pitchFamily="50" charset="-128"/>
                <a:ea typeface="HGPｺﾞｼｯｸM" pitchFamily="50" charset="-128"/>
              </a:rPr>
              <a:t>ついて</a:t>
            </a:r>
            <a:endParaRPr lang="en-US" altLang="ja-JP" sz="2800" dirty="0" smtClean="0">
              <a:latin typeface="HGPｺﾞｼｯｸM" pitchFamily="50" charset="-128"/>
              <a:ea typeface="HGPｺﾞｼｯｸM" pitchFamily="50" charset="-128"/>
            </a:endParaRPr>
          </a:p>
          <a:p>
            <a:r>
              <a:rPr lang="ja-JP" altLang="en-US" sz="2800" dirty="0" smtClean="0">
                <a:latin typeface="HGPｺﾞｼｯｸM" pitchFamily="50" charset="-128"/>
                <a:ea typeface="HGPｺﾞｼｯｸM" pitchFamily="50" charset="-128"/>
              </a:rPr>
              <a:t>自治体ＩＣＴシステムの現状と課題</a:t>
            </a:r>
            <a:endParaRPr lang="en-US" altLang="ja-JP" sz="2800" dirty="0" smtClean="0">
              <a:latin typeface="HGPｺﾞｼｯｸM" pitchFamily="50" charset="-128"/>
              <a:ea typeface="HGPｺﾞｼｯｸM" pitchFamily="50" charset="-128"/>
            </a:endParaRPr>
          </a:p>
          <a:p>
            <a:r>
              <a:rPr lang="ja-JP" altLang="en-US" sz="2800" dirty="0" smtClean="0">
                <a:latin typeface="HGPｺﾞｼｯｸM" pitchFamily="50" charset="-128"/>
                <a:ea typeface="HGPｺﾞｼｯｸM" pitchFamily="50" charset="-128"/>
              </a:rPr>
              <a:t>課題の解決に向けた方策</a:t>
            </a:r>
            <a:endParaRPr lang="en-US" altLang="ja-JP" sz="2800" dirty="0" smtClean="0">
              <a:latin typeface="HGPｺﾞｼｯｸM" pitchFamily="50" charset="-128"/>
              <a:ea typeface="HGPｺﾞｼｯｸM" pitchFamily="50" charset="-128"/>
            </a:endParaRPr>
          </a:p>
          <a:p>
            <a:pPr lvl="1"/>
            <a:r>
              <a:rPr lang="ja-JP" altLang="en-US" sz="2400" dirty="0" smtClean="0">
                <a:latin typeface="HGPｺﾞｼｯｸM" pitchFamily="50" charset="-128"/>
                <a:ea typeface="HGPｺﾞｼｯｸM" pitchFamily="50" charset="-128"/>
              </a:rPr>
              <a:t>業務の効率化</a:t>
            </a:r>
            <a:endParaRPr lang="en-US" altLang="ja-JP" sz="2400" dirty="0" smtClean="0">
              <a:latin typeface="HGPｺﾞｼｯｸM" pitchFamily="50" charset="-128"/>
              <a:ea typeface="HGPｺﾞｼｯｸM" pitchFamily="50" charset="-128"/>
            </a:endParaRPr>
          </a:p>
          <a:p>
            <a:pPr lvl="1"/>
            <a:r>
              <a:rPr lang="ja-JP" altLang="en-US" sz="2400" dirty="0" smtClean="0">
                <a:latin typeface="HGPｺﾞｼｯｸM" pitchFamily="50" charset="-128"/>
                <a:ea typeface="HGPｺﾞｼｯｸM" pitchFamily="50" charset="-128"/>
              </a:rPr>
              <a:t>経費の適正化</a:t>
            </a:r>
            <a:endParaRPr lang="en-US" altLang="ja-JP" sz="2400" dirty="0" smtClean="0">
              <a:latin typeface="HGPｺﾞｼｯｸM" pitchFamily="50" charset="-128"/>
              <a:ea typeface="HGPｺﾞｼｯｸM" pitchFamily="50" charset="-128"/>
            </a:endParaRPr>
          </a:p>
          <a:p>
            <a:pPr lvl="1"/>
            <a:r>
              <a:rPr lang="ja-JP" altLang="en-US" sz="2400" dirty="0" smtClean="0">
                <a:latin typeface="HGPｺﾞｼｯｸM" pitchFamily="50" charset="-128"/>
                <a:ea typeface="HGPｺﾞｼｯｸM" pitchFamily="50" charset="-128"/>
              </a:rPr>
              <a:t>業務品質の確保</a:t>
            </a:r>
            <a:endParaRPr lang="en-US" altLang="ja-JP" sz="2400" dirty="0">
              <a:latin typeface="HGPｺﾞｼｯｸM" pitchFamily="50" charset="-128"/>
              <a:ea typeface="HGPｺﾞｼｯｸM" pitchFamily="50" charset="-128"/>
            </a:endParaRPr>
          </a:p>
          <a:p>
            <a:r>
              <a:rPr lang="en-US" altLang="ja-JP" sz="2800" dirty="0">
                <a:latin typeface="HGPｺﾞｼｯｸM" pitchFamily="50" charset="-128"/>
                <a:ea typeface="HGPｺﾞｼｯｸM" pitchFamily="50" charset="-128"/>
              </a:rPr>
              <a:t>ICT</a:t>
            </a:r>
            <a:r>
              <a:rPr lang="ja-JP" altLang="en-US" sz="2800" dirty="0" smtClean="0">
                <a:latin typeface="HGPｺﾞｼｯｸM" pitchFamily="50" charset="-128"/>
                <a:ea typeface="HGPｺﾞｼｯｸM" pitchFamily="50" charset="-128"/>
              </a:rPr>
              <a:t>システムに係る課題解決の視点</a:t>
            </a:r>
            <a:endParaRPr kumimoji="1" lang="ja-JP" altLang="en-US" sz="2800" dirty="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724FE021-3FB5-4230-9DDF-D219D3754B7E}" type="slidenum">
              <a:rPr lang="ja-JP" altLang="en-US" smtClean="0"/>
              <a:pPr>
                <a:defRPr/>
              </a:pPr>
              <a:t>2</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44488" y="332656"/>
            <a:ext cx="9080500" cy="830262"/>
          </a:xfrm>
          <a:noFill/>
          <a:ln w="9525">
            <a:noFill/>
            <a:miter lim="800000"/>
            <a:headEnd/>
            <a:tailEnd/>
          </a:ln>
          <a:effectLst/>
        </p:spPr>
        <p:txBody>
          <a:bodyPr vert="horz" wrap="square" lIns="198000" tIns="45720" rIns="91440" bIns="45720" numCol="1" anchor="ctr" anchorCtr="0" compatLnSpc="1">
            <a:prstTxWarp prst="textNoShape">
              <a:avLst/>
            </a:prstTxWarp>
          </a:bodyPr>
          <a:lstStyle/>
          <a:p>
            <a:r>
              <a:rPr lang="ja-JP" altLang="en-US" dirty="0">
                <a:solidFill>
                  <a:srgbClr val="000066"/>
                </a:solidFill>
                <a:latin typeface="+mj-lt"/>
              </a:rPr>
              <a:t>３．本講義の範囲</a:t>
            </a:r>
          </a:p>
        </p:txBody>
      </p:sp>
      <p:grpSp>
        <p:nvGrpSpPr>
          <p:cNvPr id="109" name="グループ化 108"/>
          <p:cNvGrpSpPr/>
          <p:nvPr/>
        </p:nvGrpSpPr>
        <p:grpSpPr>
          <a:xfrm>
            <a:off x="688977" y="1620045"/>
            <a:ext cx="8583613" cy="4428331"/>
            <a:chOff x="688975" y="1620044"/>
            <a:chExt cx="8583613" cy="4428331"/>
          </a:xfrm>
        </p:grpSpPr>
        <p:grpSp>
          <p:nvGrpSpPr>
            <p:cNvPr id="110" name="グループ化 3"/>
            <p:cNvGrpSpPr>
              <a:grpSpLocks/>
            </p:cNvGrpSpPr>
            <p:nvPr/>
          </p:nvGrpSpPr>
          <p:grpSpPr bwMode="auto">
            <a:xfrm>
              <a:off x="7256463" y="2051050"/>
              <a:ext cx="360362" cy="3495675"/>
              <a:chOff x="6985402" y="2106192"/>
              <a:chExt cx="359915" cy="3496336"/>
            </a:xfrm>
          </p:grpSpPr>
          <p:sp>
            <p:nvSpPr>
              <p:cNvPr id="203" name="二等辺三角形 202"/>
              <p:cNvSpPr/>
              <p:nvPr/>
            </p:nvSpPr>
            <p:spPr bwMode="auto">
              <a:xfrm rot="10800000">
                <a:off x="6985402" y="5464390"/>
                <a:ext cx="351988" cy="13813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204" name="二等辺三角形 203"/>
              <p:cNvSpPr/>
              <p:nvPr/>
            </p:nvSpPr>
            <p:spPr bwMode="auto">
              <a:xfrm rot="10800000">
                <a:off x="6993329" y="2106192"/>
                <a:ext cx="351988" cy="138139"/>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205" name="二等辺三角形 204"/>
              <p:cNvSpPr/>
              <p:nvPr/>
            </p:nvSpPr>
            <p:spPr bwMode="auto">
              <a:xfrm rot="10800000">
                <a:off x="6985402" y="2665098"/>
                <a:ext cx="351988" cy="139726"/>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206" name="二等辺三角形 205"/>
              <p:cNvSpPr/>
              <p:nvPr/>
            </p:nvSpPr>
            <p:spPr bwMode="auto">
              <a:xfrm rot="10800000">
                <a:off x="6993329" y="3217652"/>
                <a:ext cx="351988" cy="138139"/>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207" name="二等辺三角形 206"/>
              <p:cNvSpPr/>
              <p:nvPr/>
            </p:nvSpPr>
            <p:spPr bwMode="auto">
              <a:xfrm rot="10800000">
                <a:off x="6993329" y="3771795"/>
                <a:ext cx="351988" cy="13813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208" name="二等辺三角形 207"/>
              <p:cNvSpPr/>
              <p:nvPr/>
            </p:nvSpPr>
            <p:spPr bwMode="auto">
              <a:xfrm rot="10800000">
                <a:off x="6985402" y="4333876"/>
                <a:ext cx="351988" cy="138138"/>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209" name="二等辺三角形 208"/>
              <p:cNvSpPr/>
              <p:nvPr/>
            </p:nvSpPr>
            <p:spPr bwMode="auto">
              <a:xfrm rot="10800000">
                <a:off x="6993329" y="4903896"/>
                <a:ext cx="351988" cy="139726"/>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grpSp>
        <p:grpSp>
          <p:nvGrpSpPr>
            <p:cNvPr id="111" name="グループ化 2"/>
            <p:cNvGrpSpPr>
              <a:grpSpLocks/>
            </p:cNvGrpSpPr>
            <p:nvPr/>
          </p:nvGrpSpPr>
          <p:grpSpPr bwMode="auto">
            <a:xfrm>
              <a:off x="2851150" y="2563813"/>
              <a:ext cx="385763" cy="2974975"/>
              <a:chOff x="2600851" y="2618540"/>
              <a:chExt cx="385879" cy="2976296"/>
            </a:xfrm>
          </p:grpSpPr>
          <p:sp>
            <p:nvSpPr>
              <p:cNvPr id="197" name="二等辺三角形 196"/>
              <p:cNvSpPr/>
              <p:nvPr/>
            </p:nvSpPr>
            <p:spPr bwMode="auto">
              <a:xfrm rot="10800000">
                <a:off x="2634199" y="2618540"/>
                <a:ext cx="352531" cy="13817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198" name="二等辺三角形 197"/>
              <p:cNvSpPr/>
              <p:nvPr/>
            </p:nvSpPr>
            <p:spPr bwMode="auto">
              <a:xfrm rot="10800000">
                <a:off x="2634199" y="3207764"/>
                <a:ext cx="352531" cy="139762"/>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199" name="二等辺三角形 198"/>
              <p:cNvSpPr/>
              <p:nvPr/>
            </p:nvSpPr>
            <p:spPr bwMode="auto">
              <a:xfrm rot="10800000">
                <a:off x="2634199" y="3769988"/>
                <a:ext cx="352531" cy="139762"/>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200" name="二等辺三角形 199"/>
              <p:cNvSpPr/>
              <p:nvPr/>
            </p:nvSpPr>
            <p:spPr bwMode="auto">
              <a:xfrm rot="10800000">
                <a:off x="2634199" y="4333801"/>
                <a:ext cx="352531" cy="13817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201" name="二等辺三角形 200"/>
              <p:cNvSpPr/>
              <p:nvPr/>
            </p:nvSpPr>
            <p:spPr bwMode="auto">
              <a:xfrm rot="10800000">
                <a:off x="2634199" y="4896026"/>
                <a:ext cx="352531" cy="138173"/>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sp>
            <p:nvSpPr>
              <p:cNvPr id="202" name="二等辺三角形 201"/>
              <p:cNvSpPr/>
              <p:nvPr/>
            </p:nvSpPr>
            <p:spPr bwMode="auto">
              <a:xfrm rot="10800000">
                <a:off x="2600851" y="5456662"/>
                <a:ext cx="352531" cy="138174"/>
              </a:xfrm>
              <a:prstGeom prst="triangle">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lstStyle/>
              <a:p>
                <a:pPr>
                  <a:defRPr/>
                </a:pPr>
                <a:endParaRPr lang="ja-JP" altLang="en-US">
                  <a:solidFill>
                    <a:schemeClr val="tx1"/>
                  </a:solidFill>
                  <a:latin typeface="Arial" charset="0"/>
                </a:endParaRPr>
              </a:p>
            </p:txBody>
          </p:sp>
        </p:grpSp>
        <p:sp>
          <p:nvSpPr>
            <p:cNvPr id="112" name="テキスト ボックス 111"/>
            <p:cNvSpPr txBox="1"/>
            <p:nvPr/>
          </p:nvSpPr>
          <p:spPr bwMode="auto">
            <a:xfrm>
              <a:off x="1208088" y="2141538"/>
              <a:ext cx="3671887" cy="422275"/>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1-1</a:t>
              </a:r>
              <a:r>
                <a:rPr kumimoji="1" lang="ja-JP" altLang="en-US" sz="1400" dirty="0">
                  <a:latin typeface="HGPｺﾞｼｯｸM" pitchFamily="50" charset="-128"/>
                  <a:ea typeface="HGPｺﾞｼｯｸM" pitchFamily="50" charset="-128"/>
                </a:rPr>
                <a:t>　推進体制の立ち上げ</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・合意形成、推進組織の形態、規約等の整備、役割分担、検討の予算</a:t>
              </a:r>
              <a:endParaRPr kumimoji="1" lang="ja-JP" altLang="en-US" sz="800" dirty="0">
                <a:solidFill>
                  <a:srgbClr val="0033CC"/>
                </a:solidFill>
                <a:latin typeface="HGPｺﾞｼｯｸM" pitchFamily="50" charset="-128"/>
                <a:ea typeface="HGPｺﾞｼｯｸM" pitchFamily="50" charset="-128"/>
              </a:endParaRPr>
            </a:p>
          </p:txBody>
        </p:sp>
        <p:sp>
          <p:nvSpPr>
            <p:cNvPr id="113" name="テキスト ボックス 112"/>
            <p:cNvSpPr txBox="1"/>
            <p:nvPr/>
          </p:nvSpPr>
          <p:spPr bwMode="auto">
            <a:xfrm>
              <a:off x="1208088" y="2735263"/>
              <a:ext cx="3671887" cy="414337"/>
            </a:xfrm>
            <a:prstGeom prst="rect">
              <a:avLst/>
            </a:prstGeom>
            <a:solidFill>
              <a:schemeClr val="bg1"/>
            </a:solidFill>
            <a:ln w="28575">
              <a:solidFill>
                <a:srgbClr val="FF0000"/>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1-2</a:t>
              </a:r>
              <a:r>
                <a:rPr kumimoji="1" lang="ja-JP" altLang="en-US" sz="1400" dirty="0">
                  <a:latin typeface="HGPｺﾞｼｯｸM" pitchFamily="50" charset="-128"/>
                  <a:ea typeface="HGPｺﾞｼｯｸM" pitchFamily="50" charset="-128"/>
                </a:rPr>
                <a:t>　現行システム概要調査</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・現行システム内容、契約関連、経費、現行課題</a:t>
              </a:r>
              <a:endParaRPr kumimoji="1" lang="ja-JP" altLang="en-US" sz="1000" dirty="0">
                <a:solidFill>
                  <a:srgbClr val="0033CC"/>
                </a:solidFill>
                <a:latin typeface="HGPｺﾞｼｯｸM" pitchFamily="50" charset="-128"/>
                <a:ea typeface="HGPｺﾞｼｯｸM" pitchFamily="50" charset="-128"/>
              </a:endParaRPr>
            </a:p>
          </p:txBody>
        </p:sp>
        <p:sp>
          <p:nvSpPr>
            <p:cNvPr id="114" name="テキスト ボックス 113"/>
            <p:cNvSpPr txBox="1"/>
            <p:nvPr/>
          </p:nvSpPr>
          <p:spPr bwMode="auto">
            <a:xfrm>
              <a:off x="1208088" y="3294063"/>
              <a:ext cx="3671887" cy="42068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1-3</a:t>
              </a:r>
              <a:r>
                <a:rPr kumimoji="1" lang="ja-JP" altLang="en-US" sz="1400" dirty="0">
                  <a:latin typeface="HGPｺﾞｼｯｸM" pitchFamily="50" charset="-128"/>
                  <a:ea typeface="HGPｺﾞｼｯｸM" pitchFamily="50" charset="-128"/>
                </a:rPr>
                <a:t>　導入計画の策定</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・基本方針、対象範囲、クラウド形態、体制、費用負担、計画等策定</a:t>
              </a:r>
            </a:p>
          </p:txBody>
        </p:sp>
        <p:sp>
          <p:nvSpPr>
            <p:cNvPr id="115" name="テキスト ボックス 114"/>
            <p:cNvSpPr txBox="1"/>
            <p:nvPr/>
          </p:nvSpPr>
          <p:spPr bwMode="auto">
            <a:xfrm>
              <a:off x="1208088" y="3863975"/>
              <a:ext cx="3671887" cy="414338"/>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2-1</a:t>
              </a:r>
              <a:r>
                <a:rPr kumimoji="1" lang="ja-JP" altLang="en-US" sz="1400" dirty="0">
                  <a:latin typeface="HGPｺﾞｼｯｸM" pitchFamily="50" charset="-128"/>
                  <a:ea typeface="HGPｺﾞｼｯｸM" pitchFamily="50" charset="-128"/>
                </a:rPr>
                <a:t>　現行業務・システムの棚卸し</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・システムの把握、業務分析、改善要望</a:t>
              </a:r>
              <a:endParaRPr kumimoji="1" lang="ja-JP" altLang="en-US" sz="1000" dirty="0">
                <a:solidFill>
                  <a:srgbClr val="0033CC"/>
                </a:solidFill>
                <a:latin typeface="HGPｺﾞｼｯｸM" pitchFamily="50" charset="-128"/>
                <a:ea typeface="HGPｺﾞｼｯｸM" pitchFamily="50" charset="-128"/>
              </a:endParaRPr>
            </a:p>
          </p:txBody>
        </p:sp>
        <p:sp>
          <p:nvSpPr>
            <p:cNvPr id="116" name="テキスト ボックス 115"/>
            <p:cNvSpPr txBox="1"/>
            <p:nvPr/>
          </p:nvSpPr>
          <p:spPr bwMode="auto">
            <a:xfrm>
              <a:off x="1208088" y="4427538"/>
              <a:ext cx="3671887" cy="413378"/>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2-2</a:t>
              </a:r>
              <a:r>
                <a:rPr kumimoji="1" lang="ja-JP" altLang="en-US" sz="1400" dirty="0">
                  <a:latin typeface="HGPｺﾞｼｯｸM" pitchFamily="50" charset="-128"/>
                  <a:ea typeface="HGPｺﾞｼｯｸM" pitchFamily="50" charset="-128"/>
                </a:rPr>
                <a:t>　業務標準化の検討</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700" dirty="0">
                  <a:solidFill>
                    <a:srgbClr val="0033CC"/>
                  </a:solidFill>
                  <a:latin typeface="HGPｺﾞｼｯｸM" pitchFamily="50" charset="-128"/>
                  <a:ea typeface="HGPｺﾞｼｯｸM" pitchFamily="50" charset="-128"/>
                </a:rPr>
                <a:t>・自治体間の業務プロセスの分析、カスタマイズ率を下げるための分析（ＦＩＴ</a:t>
              </a:r>
              <a:r>
                <a:rPr lang="en-US" altLang="ja-JP" sz="700" dirty="0">
                  <a:solidFill>
                    <a:srgbClr val="0033CC"/>
                  </a:solidFill>
                  <a:latin typeface="HGPｺﾞｼｯｸM" pitchFamily="50" charset="-128"/>
                  <a:ea typeface="HGPｺﾞｼｯｸM" pitchFamily="50" charset="-128"/>
                </a:rPr>
                <a:t>&amp;GAP</a:t>
              </a:r>
              <a:r>
                <a:rPr lang="ja-JP" altLang="en-US" sz="700" dirty="0">
                  <a:solidFill>
                    <a:srgbClr val="0033CC"/>
                  </a:solidFill>
                  <a:latin typeface="HGPｺﾞｼｯｸM" pitchFamily="50" charset="-128"/>
                  <a:ea typeface="HGPｺﾞｼｯｸM" pitchFamily="50" charset="-128"/>
                </a:rPr>
                <a:t>等）</a:t>
              </a:r>
              <a:endParaRPr kumimoji="1" lang="ja-JP" altLang="en-US" sz="800" dirty="0">
                <a:solidFill>
                  <a:srgbClr val="0033CC"/>
                </a:solidFill>
                <a:latin typeface="HGPｺﾞｼｯｸM" pitchFamily="50" charset="-128"/>
                <a:ea typeface="HGPｺﾞｼｯｸM" pitchFamily="50" charset="-128"/>
              </a:endParaRPr>
            </a:p>
          </p:txBody>
        </p:sp>
        <p:sp>
          <p:nvSpPr>
            <p:cNvPr id="117" name="テキスト ボックス 116"/>
            <p:cNvSpPr txBox="1"/>
            <p:nvPr/>
          </p:nvSpPr>
          <p:spPr bwMode="auto">
            <a:xfrm>
              <a:off x="1208088" y="4987925"/>
              <a:ext cx="3671887" cy="412750"/>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2-3</a:t>
              </a:r>
              <a:r>
                <a:rPr kumimoji="1" lang="ja-JP" altLang="en-US" sz="1400" dirty="0">
                  <a:latin typeface="HGPｺﾞｼｯｸM" pitchFamily="50" charset="-128"/>
                  <a:ea typeface="HGPｺﾞｼｯｸM" pitchFamily="50" charset="-128"/>
                </a:rPr>
                <a:t>　条例・規則等の影響調査・改正</a:t>
              </a:r>
              <a:endParaRPr kumimoji="1" lang="en-US" altLang="ja-JP" sz="1400" dirty="0">
                <a:latin typeface="HGPｺﾞｼｯｸM" pitchFamily="50" charset="-128"/>
                <a:ea typeface="HGPｺﾞｼｯｸM" pitchFamily="50" charset="-128"/>
              </a:endParaRPr>
            </a:p>
            <a:p>
              <a:pPr>
                <a:defRPr/>
              </a:pPr>
              <a:r>
                <a:rPr lang="ja-JP" altLang="en-US" sz="100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・事務分掌（組織）、帳票・各種申請様式</a:t>
              </a:r>
              <a:endParaRPr kumimoji="1" lang="ja-JP" altLang="en-US" sz="1000" dirty="0">
                <a:solidFill>
                  <a:srgbClr val="0033CC"/>
                </a:solidFill>
                <a:latin typeface="HGPｺﾞｼｯｸM" pitchFamily="50" charset="-128"/>
                <a:ea typeface="HGPｺﾞｼｯｸM" pitchFamily="50" charset="-128"/>
              </a:endParaRPr>
            </a:p>
          </p:txBody>
        </p:sp>
        <p:sp>
          <p:nvSpPr>
            <p:cNvPr id="118" name="テキスト ボックス 117"/>
            <p:cNvSpPr txBox="1"/>
            <p:nvPr/>
          </p:nvSpPr>
          <p:spPr bwMode="auto">
            <a:xfrm>
              <a:off x="1208088" y="5538788"/>
              <a:ext cx="3671887" cy="422275"/>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2-4</a:t>
              </a:r>
              <a:r>
                <a:rPr kumimoji="1" lang="ja-JP" altLang="en-US" sz="1400" dirty="0">
                  <a:latin typeface="HGPｺﾞｼｯｸM" pitchFamily="50" charset="-128"/>
                  <a:ea typeface="HGPｺﾞｼｯｸM" pitchFamily="50" charset="-128"/>
                </a:rPr>
                <a:t>　新システム調達仕様書の作成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800" dirty="0">
                  <a:solidFill>
                    <a:srgbClr val="0033CC"/>
                  </a:solidFill>
                  <a:latin typeface="HGPｺﾞｼｯｸM" pitchFamily="50" charset="-128"/>
                  <a:ea typeface="HGPｺﾞｼｯｸM" pitchFamily="50" charset="-128"/>
                </a:rPr>
                <a:t>・各種要件定義（機能・帳票・基盤・</a:t>
              </a:r>
              <a:r>
                <a:rPr lang="en-US" altLang="ja-JP" sz="800" dirty="0">
                  <a:solidFill>
                    <a:srgbClr val="0033CC"/>
                  </a:solidFill>
                  <a:latin typeface="HGPｺﾞｼｯｸM" pitchFamily="50" charset="-128"/>
                  <a:ea typeface="HGPｺﾞｼｯｸM" pitchFamily="50" charset="-128"/>
                </a:rPr>
                <a:t>data</a:t>
              </a:r>
              <a:r>
                <a:rPr lang="ja-JP" altLang="en-US" sz="800" dirty="0">
                  <a:solidFill>
                    <a:srgbClr val="0033CC"/>
                  </a:solidFill>
                  <a:latin typeface="HGPｺﾞｼｯｸM" pitchFamily="50" charset="-128"/>
                  <a:ea typeface="HGPｺﾞｼｯｸM" pitchFamily="50" charset="-128"/>
                </a:rPr>
                <a:t>移行・外部連携・保守）</a:t>
              </a:r>
              <a:endParaRPr kumimoji="1" lang="ja-JP" altLang="en-US" sz="800" dirty="0">
                <a:solidFill>
                  <a:srgbClr val="0033CC"/>
                </a:solidFill>
                <a:latin typeface="HGPｺﾞｼｯｸM" pitchFamily="50" charset="-128"/>
                <a:ea typeface="HGPｺﾞｼｯｸM" pitchFamily="50" charset="-128"/>
              </a:endParaRPr>
            </a:p>
          </p:txBody>
        </p:sp>
        <p:sp>
          <p:nvSpPr>
            <p:cNvPr id="119" name="テキスト ボックス 118"/>
            <p:cNvSpPr txBox="1"/>
            <p:nvPr/>
          </p:nvSpPr>
          <p:spPr bwMode="auto">
            <a:xfrm>
              <a:off x="5600700" y="2189163"/>
              <a:ext cx="3671888" cy="42068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2-5</a:t>
              </a:r>
              <a:r>
                <a:rPr kumimoji="1" lang="ja-JP" altLang="en-US" sz="1400" dirty="0">
                  <a:latin typeface="HGPｺﾞｼｯｸM" pitchFamily="50" charset="-128"/>
                  <a:ea typeface="HGPｺﾞｼｯｸM" pitchFamily="50" charset="-128"/>
                </a:rPr>
                <a:t>　ベンダ選定、契約締結</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・選定委員会設置要綱、評価基準、契約書・</a:t>
              </a:r>
              <a:r>
                <a:rPr lang="en-US" altLang="ja-JP" sz="1050" dirty="0">
                  <a:solidFill>
                    <a:srgbClr val="0033CC"/>
                  </a:solidFill>
                  <a:latin typeface="HGPｺﾞｼｯｸM" pitchFamily="50" charset="-128"/>
                  <a:ea typeface="HGPｺﾞｼｯｸM" pitchFamily="50" charset="-128"/>
                </a:rPr>
                <a:t>SLA</a:t>
              </a:r>
              <a:endParaRPr kumimoji="1" lang="ja-JP" altLang="en-US" sz="1050" dirty="0">
                <a:solidFill>
                  <a:srgbClr val="0033CC"/>
                </a:solidFill>
                <a:latin typeface="HGPｺﾞｼｯｸM" pitchFamily="50" charset="-128"/>
                <a:ea typeface="HGPｺﾞｼｯｸM" pitchFamily="50" charset="-128"/>
              </a:endParaRPr>
            </a:p>
          </p:txBody>
        </p:sp>
        <p:sp>
          <p:nvSpPr>
            <p:cNvPr id="120" name="テキスト ボックス 119"/>
            <p:cNvSpPr txBox="1"/>
            <p:nvPr/>
          </p:nvSpPr>
          <p:spPr bwMode="auto">
            <a:xfrm>
              <a:off x="5600700" y="2747963"/>
              <a:ext cx="3671888" cy="414337"/>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3-1</a:t>
              </a:r>
              <a:r>
                <a:rPr kumimoji="1" lang="ja-JP" altLang="en-US" sz="1400" dirty="0">
                  <a:solidFill>
                    <a:sysClr val="windowText" lastClr="000000"/>
                  </a:solidFill>
                  <a:latin typeface="HGPｺﾞｼｯｸM" pitchFamily="50" charset="-128"/>
                  <a:ea typeface="HGPｺﾞｼｯｸM" pitchFamily="50" charset="-128"/>
                </a:rPr>
                <a:t>　システム設計</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a:t>
              </a:r>
              <a:r>
                <a:rPr lang="en-US" altLang="ja-JP" sz="1000" dirty="0">
                  <a:solidFill>
                    <a:srgbClr val="0033CC"/>
                  </a:solidFill>
                  <a:latin typeface="HGPｺﾞｼｯｸM" pitchFamily="50" charset="-128"/>
                  <a:ea typeface="HGPｺﾞｼｯｸM" pitchFamily="50" charset="-128"/>
                </a:rPr>
                <a:t>2-4</a:t>
              </a:r>
              <a:r>
                <a:rPr lang="ja-JP" altLang="en-US" sz="1000" dirty="0">
                  <a:solidFill>
                    <a:srgbClr val="0033CC"/>
                  </a:solidFill>
                  <a:latin typeface="HGPｺﾞｼｯｸM" pitchFamily="50" charset="-128"/>
                  <a:ea typeface="HGPｺﾞｼｯｸM" pitchFamily="50" charset="-128"/>
                </a:rPr>
                <a:t>の要件個々における設計の実施、テスト、研修計画</a:t>
              </a:r>
              <a:endParaRPr kumimoji="1" lang="ja-JP" altLang="en-US" sz="1050" dirty="0">
                <a:solidFill>
                  <a:srgbClr val="0033CC"/>
                </a:solidFill>
                <a:latin typeface="HGPｺﾞｼｯｸM" pitchFamily="50" charset="-128"/>
                <a:ea typeface="HGPｺﾞｼｯｸM" pitchFamily="50" charset="-128"/>
              </a:endParaRPr>
            </a:p>
          </p:txBody>
        </p:sp>
        <p:sp>
          <p:nvSpPr>
            <p:cNvPr id="175" name="テキスト ボックス 174"/>
            <p:cNvSpPr txBox="1"/>
            <p:nvPr/>
          </p:nvSpPr>
          <p:spPr bwMode="auto">
            <a:xfrm>
              <a:off x="5600700" y="3300413"/>
              <a:ext cx="3671888" cy="412750"/>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tIns="18000" bIns="18000">
              <a:spAutoFit/>
            </a:bodyPr>
            <a:lstStyle/>
            <a:p>
              <a:pPr>
                <a:defRPr/>
              </a:pPr>
              <a:r>
                <a:rPr lang="en-US" altLang="ja-JP" sz="1400" dirty="0">
                  <a:latin typeface="HGPｺﾞｼｯｸM" pitchFamily="50" charset="-128"/>
                  <a:ea typeface="HGPｺﾞｼｯｸM" pitchFamily="50" charset="-128"/>
                </a:rPr>
                <a:t>3-2</a:t>
              </a:r>
              <a:r>
                <a:rPr kumimoji="1" lang="ja-JP" altLang="en-US" sz="1400" dirty="0">
                  <a:latin typeface="HGPｺﾞｼｯｸM" pitchFamily="50" charset="-128"/>
                  <a:ea typeface="HGPｺﾞｼｯｸM" pitchFamily="50" charset="-128"/>
                </a:rPr>
                <a:t>　データ移行</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00" dirty="0">
                  <a:solidFill>
                    <a:srgbClr val="0033CC"/>
                  </a:solidFill>
                  <a:latin typeface="HGPｺﾞｼｯｸM" pitchFamily="50" charset="-128"/>
                  <a:ea typeface="HGPｺﾞｼｯｸM" pitchFamily="50" charset="-128"/>
                </a:rPr>
                <a:t>・作業分担、中間ファイルレイアウト、データクレンジング</a:t>
              </a:r>
              <a:endParaRPr kumimoji="1" lang="ja-JP" altLang="en-US" sz="1000" dirty="0">
                <a:solidFill>
                  <a:srgbClr val="0033CC"/>
                </a:solidFill>
                <a:latin typeface="HGPｺﾞｼｯｸM" pitchFamily="50" charset="-128"/>
                <a:ea typeface="HGPｺﾞｼｯｸM" pitchFamily="50" charset="-128"/>
              </a:endParaRPr>
            </a:p>
          </p:txBody>
        </p:sp>
        <p:sp>
          <p:nvSpPr>
            <p:cNvPr id="176" name="テキスト ボックス 175"/>
            <p:cNvSpPr txBox="1"/>
            <p:nvPr/>
          </p:nvSpPr>
          <p:spPr bwMode="auto">
            <a:xfrm>
              <a:off x="5600700" y="3854450"/>
              <a:ext cx="3671888" cy="422275"/>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3-3</a:t>
              </a:r>
              <a:r>
                <a:rPr kumimoji="1" lang="ja-JP" altLang="en-US" sz="1400" dirty="0">
                  <a:latin typeface="HGPｺﾞｼｯｸM" pitchFamily="50" charset="-128"/>
                  <a:ea typeface="HGPｺﾞｼｯｸM" pitchFamily="50" charset="-128"/>
                </a:rPr>
                <a:t>　テスト、研修</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・運用テスト、操作者研修の実施</a:t>
              </a:r>
              <a:endParaRPr kumimoji="1" lang="ja-JP" altLang="en-US" sz="1050" dirty="0">
                <a:solidFill>
                  <a:srgbClr val="0033CC"/>
                </a:solidFill>
                <a:latin typeface="HGPｺﾞｼｯｸM" pitchFamily="50" charset="-128"/>
                <a:ea typeface="HGPｺﾞｼｯｸM" pitchFamily="50" charset="-128"/>
              </a:endParaRPr>
            </a:p>
          </p:txBody>
        </p:sp>
        <p:sp>
          <p:nvSpPr>
            <p:cNvPr id="177" name="テキスト ボックス 176"/>
            <p:cNvSpPr txBox="1"/>
            <p:nvPr/>
          </p:nvSpPr>
          <p:spPr bwMode="auto">
            <a:xfrm>
              <a:off x="5600700" y="4429125"/>
              <a:ext cx="3671888" cy="420688"/>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4-1</a:t>
              </a:r>
              <a:r>
                <a:rPr kumimoji="1" lang="ja-JP" altLang="en-US" sz="1400" dirty="0">
                  <a:latin typeface="HGPｺﾞｼｯｸM" pitchFamily="50" charset="-128"/>
                  <a:ea typeface="HGPｺﾞｼｯｸM" pitchFamily="50" charset="-128"/>
                </a:rPr>
                <a:t>　サービスレベル評価</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a:t>
              </a:r>
              <a:r>
                <a:rPr lang="en-US" altLang="ja-JP" sz="1050" dirty="0">
                  <a:solidFill>
                    <a:srgbClr val="0033CC"/>
                  </a:solidFill>
                  <a:latin typeface="HGPｺﾞｼｯｸM" pitchFamily="50" charset="-128"/>
                  <a:ea typeface="HGPｺﾞｼｯｸM" pitchFamily="50" charset="-128"/>
                </a:rPr>
                <a:t>SLA</a:t>
              </a:r>
              <a:r>
                <a:rPr lang="ja-JP" altLang="en-US" sz="1050" dirty="0">
                  <a:solidFill>
                    <a:srgbClr val="0033CC"/>
                  </a:solidFill>
                  <a:latin typeface="HGPｺﾞｼｯｸM" pitchFamily="50" charset="-128"/>
                  <a:ea typeface="HGPｺﾞｼｯｸM" pitchFamily="50" charset="-128"/>
                </a:rPr>
                <a:t>に基づく評価の定期的な実施</a:t>
              </a:r>
              <a:endParaRPr kumimoji="1" lang="ja-JP" altLang="en-US" sz="1050" dirty="0">
                <a:solidFill>
                  <a:srgbClr val="0033CC"/>
                </a:solidFill>
                <a:latin typeface="HGPｺﾞｼｯｸM" pitchFamily="50" charset="-128"/>
                <a:ea typeface="HGPｺﾞｼｯｸM" pitchFamily="50" charset="-128"/>
              </a:endParaRPr>
            </a:p>
          </p:txBody>
        </p:sp>
        <p:sp>
          <p:nvSpPr>
            <p:cNvPr id="178" name="テキスト ボックス 177"/>
            <p:cNvSpPr txBox="1"/>
            <p:nvPr/>
          </p:nvSpPr>
          <p:spPr bwMode="auto">
            <a:xfrm>
              <a:off x="5600700" y="4987925"/>
              <a:ext cx="3671888" cy="420688"/>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latin typeface="HGPｺﾞｼｯｸM" pitchFamily="50" charset="-128"/>
                  <a:ea typeface="HGPｺﾞｼｯｸM" pitchFamily="50" charset="-128"/>
                </a:rPr>
                <a:t>4-2</a:t>
              </a:r>
              <a:r>
                <a:rPr kumimoji="1" lang="ja-JP" altLang="en-US" sz="1400" dirty="0">
                  <a:latin typeface="HGPｺﾞｼｯｸM" pitchFamily="50" charset="-128"/>
                  <a:ea typeface="HGPｺﾞｼｯｸM" pitchFamily="50" charset="-128"/>
                </a:rPr>
                <a:t>　法制度改正対応</a:t>
              </a:r>
              <a:endParaRPr kumimoji="1" lang="en-US" altLang="ja-JP" sz="1400" dirty="0">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・機能強化／改修に係る適用評価、費用調整</a:t>
              </a:r>
              <a:endParaRPr kumimoji="1" lang="ja-JP" altLang="en-US" sz="1050" dirty="0">
                <a:solidFill>
                  <a:srgbClr val="0033CC"/>
                </a:solidFill>
                <a:latin typeface="HGPｺﾞｼｯｸM" pitchFamily="50" charset="-128"/>
                <a:ea typeface="HGPｺﾞｼｯｸM" pitchFamily="50" charset="-128"/>
              </a:endParaRPr>
            </a:p>
          </p:txBody>
        </p:sp>
        <p:sp>
          <p:nvSpPr>
            <p:cNvPr id="179" name="テキスト ボックス 178"/>
            <p:cNvSpPr txBox="1"/>
            <p:nvPr/>
          </p:nvSpPr>
          <p:spPr bwMode="auto">
            <a:xfrm>
              <a:off x="5600700" y="5546725"/>
              <a:ext cx="3671888" cy="420688"/>
            </a:xfrm>
            <a:prstGeom prst="rect">
              <a:avLst/>
            </a:prstGeom>
            <a:solidFill>
              <a:schemeClr val="bg1"/>
            </a:solidFill>
            <a:ln>
              <a:solidFill>
                <a:schemeClr val="tx1">
                  <a:lumMod val="50000"/>
                  <a:lumOff val="50000"/>
                </a:schemeClr>
              </a:solidFill>
              <a:prstDash val="dash"/>
            </a:ln>
            <a:effectLst>
              <a:outerShdw blurRad="50800" dist="38100" dir="2700000" algn="tl" rotWithShape="0">
                <a:prstClr val="black">
                  <a:alpha val="40000"/>
                </a:prstClr>
              </a:outerShdw>
            </a:effectLst>
          </p:spPr>
          <p:txBody>
            <a:bodyPr tIns="18000" bIns="18000">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4-3</a:t>
              </a:r>
              <a:r>
                <a:rPr kumimoji="1" lang="ja-JP" altLang="en-US" sz="1400" dirty="0">
                  <a:solidFill>
                    <a:sysClr val="windowText" lastClr="000000"/>
                  </a:solidFill>
                  <a:latin typeface="HGPｺﾞｼｯｸM" pitchFamily="50" charset="-128"/>
                  <a:ea typeface="HGPｺﾞｼｯｸM" pitchFamily="50" charset="-128"/>
                </a:rPr>
                <a:t>　サービス継続・切替</a:t>
              </a:r>
              <a:endParaRPr kumimoji="1" lang="en-US" altLang="ja-JP" sz="1400" dirty="0">
                <a:solidFill>
                  <a:sysClr val="windowText" lastClr="000000"/>
                </a:solidFill>
                <a:latin typeface="HGPｺﾞｼｯｸM" pitchFamily="50" charset="-128"/>
                <a:ea typeface="HGPｺﾞｼｯｸM" pitchFamily="50" charset="-128"/>
              </a:endParaRPr>
            </a:p>
            <a:p>
              <a:pPr>
                <a:defRPr/>
              </a:pPr>
              <a:r>
                <a:rPr lang="ja-JP" altLang="en-US" sz="1050" dirty="0">
                  <a:latin typeface="HGPｺﾞｼｯｸM" pitchFamily="50" charset="-128"/>
                  <a:ea typeface="HGPｺﾞｼｯｸM" pitchFamily="50" charset="-128"/>
                </a:rPr>
                <a:t>　</a:t>
              </a:r>
              <a:r>
                <a:rPr lang="ja-JP" altLang="en-US" sz="1050" dirty="0">
                  <a:solidFill>
                    <a:srgbClr val="0033CC"/>
                  </a:solidFill>
                  <a:latin typeface="HGPｺﾞｼｯｸM" pitchFamily="50" charset="-128"/>
                  <a:ea typeface="HGPｺﾞｼｯｸM" pitchFamily="50" charset="-128"/>
                </a:rPr>
                <a:t>・サービス継続・切替の判断の実施</a:t>
              </a:r>
              <a:endParaRPr kumimoji="1" lang="ja-JP" altLang="en-US" sz="1050" dirty="0">
                <a:solidFill>
                  <a:srgbClr val="0033CC"/>
                </a:solidFill>
                <a:latin typeface="HGPｺﾞｼｯｸM" pitchFamily="50" charset="-128"/>
                <a:ea typeface="HGPｺﾞｼｯｸM" pitchFamily="50" charset="-128"/>
              </a:endParaRPr>
            </a:p>
          </p:txBody>
        </p:sp>
        <p:sp>
          <p:nvSpPr>
            <p:cNvPr id="180" name="正方形/長方形 179"/>
            <p:cNvSpPr/>
            <p:nvPr/>
          </p:nvSpPr>
          <p:spPr bwMode="auto">
            <a:xfrm>
              <a:off x="5737225" y="1643063"/>
              <a:ext cx="503238" cy="215900"/>
            </a:xfrm>
            <a:prstGeom prst="rect">
              <a:avLst/>
            </a:prstGeom>
            <a:solidFill>
              <a:schemeClr val="bg1"/>
            </a:solidFill>
            <a:ln w="19050">
              <a:solidFill>
                <a:schemeClr val="tx1">
                  <a:lumMod val="50000"/>
                  <a:lumOff val="50000"/>
                </a:schemeClr>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Arial" charset="0"/>
              </a:endParaRPr>
            </a:p>
          </p:txBody>
        </p:sp>
        <p:sp>
          <p:nvSpPr>
            <p:cNvPr id="181" name="テキスト ボックス 176"/>
            <p:cNvSpPr txBox="1">
              <a:spLocks noChangeArrowheads="1"/>
            </p:cNvSpPr>
            <p:nvPr/>
          </p:nvSpPr>
          <p:spPr bwMode="auto">
            <a:xfrm>
              <a:off x="6240463" y="1628775"/>
              <a:ext cx="1031051"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1100">
                  <a:latin typeface="HGPｺﾞｼｯｸM" pitchFamily="50" charset="-128"/>
                  <a:ea typeface="HGPｺﾞｼｯｸM" pitchFamily="50" charset="-128"/>
                </a:rPr>
                <a:t>本研修の対象</a:t>
              </a:r>
            </a:p>
          </p:txBody>
        </p:sp>
        <p:sp>
          <p:nvSpPr>
            <p:cNvPr id="182" name="テキスト ボックス 181"/>
            <p:cNvSpPr txBox="1"/>
            <p:nvPr/>
          </p:nvSpPr>
          <p:spPr>
            <a:xfrm>
              <a:off x="1208088" y="1630363"/>
              <a:ext cx="3671887" cy="519112"/>
            </a:xfrm>
            <a:prstGeom prst="downArrowCallout">
              <a:avLst>
                <a:gd name="adj1" fmla="val 79572"/>
                <a:gd name="adj2" fmla="val 60682"/>
                <a:gd name="adj3" fmla="val 25000"/>
                <a:gd name="adj4" fmla="val 64977"/>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a:spAutoFit/>
            </a:bodyPr>
            <a:lstStyle/>
            <a:p>
              <a:pPr algn="ctr">
                <a:defRPr/>
              </a:pPr>
              <a:r>
                <a:rPr kumimoji="1" lang="en-US" altLang="ja-JP" sz="1600" dirty="0">
                  <a:latin typeface="HGPｺﾞｼｯｸM" pitchFamily="50" charset="-128"/>
                  <a:ea typeface="HGPｺﾞｼｯｸM" pitchFamily="50" charset="-128"/>
                </a:rPr>
                <a:t>Phase 0</a:t>
              </a:r>
              <a:r>
                <a:rPr kumimoji="1" lang="ja-JP" altLang="en-US" sz="1600" dirty="0">
                  <a:latin typeface="HGPｺﾞｼｯｸM" pitchFamily="50" charset="-128"/>
                  <a:ea typeface="HGPｺﾞｼｯｸM" pitchFamily="50" charset="-128"/>
                </a:rPr>
                <a:t>　</a:t>
              </a:r>
              <a:r>
                <a:rPr lang="ja-JP" altLang="en-US" sz="1600" dirty="0">
                  <a:latin typeface="HGPｺﾞｼｯｸM" pitchFamily="50" charset="-128"/>
                  <a:ea typeface="HGPｺﾞｼｯｸM" pitchFamily="50" charset="-128"/>
                </a:rPr>
                <a:t>事前検討</a:t>
              </a:r>
              <a:endParaRPr kumimoji="1" lang="en-US" altLang="ja-JP" sz="1600" dirty="0">
                <a:latin typeface="HGPｺﾞｼｯｸM" pitchFamily="50" charset="-128"/>
                <a:ea typeface="HGPｺﾞｼｯｸM" pitchFamily="50" charset="-128"/>
              </a:endParaRPr>
            </a:p>
          </p:txBody>
        </p:sp>
        <p:sp>
          <p:nvSpPr>
            <p:cNvPr id="183" name="ホームベース 182"/>
            <p:cNvSpPr/>
            <p:nvPr/>
          </p:nvSpPr>
          <p:spPr bwMode="auto">
            <a:xfrm rot="5400000">
              <a:off x="106363" y="2724150"/>
              <a:ext cx="1643062" cy="477838"/>
            </a:xfrm>
            <a:prstGeom prst="homePlate">
              <a:avLst>
                <a:gd name="adj" fmla="val 30952"/>
              </a:avLst>
            </a:prstGeom>
            <a:solidFill>
              <a:srgbClr val="99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84" name="ホームベース 183"/>
            <p:cNvSpPr/>
            <p:nvPr/>
          </p:nvSpPr>
          <p:spPr bwMode="auto">
            <a:xfrm rot="5400000">
              <a:off x="-178594" y="4704557"/>
              <a:ext cx="2211387"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p>
          </p:txBody>
        </p:sp>
        <p:sp>
          <p:nvSpPr>
            <p:cNvPr id="185" name="ホームベース 184"/>
            <p:cNvSpPr/>
            <p:nvPr/>
          </p:nvSpPr>
          <p:spPr bwMode="auto">
            <a:xfrm rot="5400000">
              <a:off x="4479132" y="4987131"/>
              <a:ext cx="1620838" cy="479425"/>
            </a:xfrm>
            <a:prstGeom prst="homePlate">
              <a:avLst>
                <a:gd name="adj" fmla="val 27143"/>
              </a:avLst>
            </a:prstGeom>
            <a:solidFill>
              <a:srgbClr val="99FF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86" name="ホームベース 185"/>
            <p:cNvSpPr/>
            <p:nvPr/>
          </p:nvSpPr>
          <p:spPr bwMode="auto">
            <a:xfrm rot="5400000">
              <a:off x="4513263" y="3297237"/>
              <a:ext cx="1574800" cy="479425"/>
            </a:xfrm>
            <a:prstGeom prst="homePlate">
              <a:avLst>
                <a:gd name="adj" fmla="val 30952"/>
              </a:avLst>
            </a:prstGeom>
            <a:solidFill>
              <a:srgbClr val="FFCC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p>
          </p:txBody>
        </p:sp>
        <p:sp>
          <p:nvSpPr>
            <p:cNvPr id="187" name="テキスト ボックス 186"/>
            <p:cNvSpPr txBox="1"/>
            <p:nvPr/>
          </p:nvSpPr>
          <p:spPr bwMode="auto">
            <a:xfrm rot="16200000">
              <a:off x="250031" y="2691392"/>
              <a:ext cx="1357313" cy="438582"/>
            </a:xfrm>
            <a:prstGeom prst="rect">
              <a:avLst/>
            </a:prstGeom>
            <a:noFill/>
          </p:spPr>
          <p:txBody>
            <a:bodyPr>
              <a:spAutoFit/>
            </a:bodyPr>
            <a:lstStyle/>
            <a:p>
              <a:pPr>
                <a:defRPr/>
              </a:pPr>
              <a:r>
                <a:rPr kumimoji="1" lang="en-US" altLang="ja-JP" sz="1050" dirty="0">
                  <a:latin typeface="+mj-ea"/>
                  <a:ea typeface="+mj-ea"/>
                </a:rPr>
                <a:t>Phase</a:t>
              </a:r>
              <a:r>
                <a:rPr lang="ja-JP" altLang="en-US" sz="1050" dirty="0">
                  <a:latin typeface="+mj-ea"/>
                  <a:ea typeface="+mj-ea"/>
                </a:rPr>
                <a:t> </a:t>
              </a:r>
              <a:r>
                <a:rPr kumimoji="1" lang="en-US" altLang="ja-JP" sz="1050" dirty="0">
                  <a:latin typeface="+mj-ea"/>
                  <a:ea typeface="+mj-ea"/>
                </a:rPr>
                <a:t>1</a:t>
              </a:r>
            </a:p>
            <a:p>
              <a:pPr>
                <a:defRPr/>
              </a:pPr>
              <a:r>
                <a:rPr kumimoji="1" lang="ja-JP" altLang="en-US" sz="1200" dirty="0">
                  <a:latin typeface="+mj-ea"/>
                  <a:ea typeface="+mj-ea"/>
                </a:rPr>
                <a:t>計画立案</a:t>
              </a:r>
            </a:p>
          </p:txBody>
        </p:sp>
        <p:sp>
          <p:nvSpPr>
            <p:cNvPr id="188" name="テキスト ボックス 187"/>
            <p:cNvSpPr txBox="1"/>
            <p:nvPr/>
          </p:nvSpPr>
          <p:spPr bwMode="auto">
            <a:xfrm rot="16200000">
              <a:off x="215900" y="4975010"/>
              <a:ext cx="1422400"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2</a:t>
              </a:r>
            </a:p>
            <a:p>
              <a:pPr>
                <a:defRPr/>
              </a:pPr>
              <a:r>
                <a:rPr kumimoji="1" lang="ja-JP" altLang="en-US" sz="1200" dirty="0">
                  <a:latin typeface="HGPｺﾞｼｯｸM" pitchFamily="50" charset="-128"/>
                  <a:ea typeface="HGPｺﾞｼｯｸM" pitchFamily="50" charset="-128"/>
                </a:rPr>
                <a:t>仕様検討・調達</a:t>
              </a:r>
            </a:p>
          </p:txBody>
        </p:sp>
        <p:sp>
          <p:nvSpPr>
            <p:cNvPr id="189" name="テキスト ボックス 188"/>
            <p:cNvSpPr txBox="1"/>
            <p:nvPr/>
          </p:nvSpPr>
          <p:spPr bwMode="auto">
            <a:xfrm rot="16200000">
              <a:off x="4613275" y="3250192"/>
              <a:ext cx="1392237" cy="438582"/>
            </a:xfrm>
            <a:prstGeom prst="rect">
              <a:avLst/>
            </a:prstGeom>
            <a:noFill/>
          </p:spPr>
          <p:txBody>
            <a:bodyPr>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a:latin typeface="HGPｺﾞｼｯｸM" pitchFamily="50" charset="-128"/>
                  <a:ea typeface="HGPｺﾞｼｯｸM" pitchFamily="50" charset="-128"/>
                </a:rPr>
                <a:t>3</a:t>
              </a:r>
            </a:p>
            <a:p>
              <a:pPr>
                <a:defRPr/>
              </a:pPr>
              <a:r>
                <a:rPr kumimoji="1" lang="ja-JP" altLang="en-US" sz="1200" dirty="0">
                  <a:latin typeface="HGPｺﾞｼｯｸM" pitchFamily="50" charset="-128"/>
                  <a:ea typeface="HGPｺﾞｼｯｸM" pitchFamily="50" charset="-128"/>
                </a:rPr>
                <a:t>導入・移行</a:t>
              </a:r>
            </a:p>
          </p:txBody>
        </p:sp>
        <p:sp>
          <p:nvSpPr>
            <p:cNvPr id="190" name="テキスト ボックス 189"/>
            <p:cNvSpPr txBox="1"/>
            <p:nvPr/>
          </p:nvSpPr>
          <p:spPr bwMode="auto">
            <a:xfrm rot="16200000">
              <a:off x="4560887" y="4948023"/>
              <a:ext cx="1476375" cy="438582"/>
            </a:xfrm>
            <a:prstGeom prst="rect">
              <a:avLst/>
            </a:prstGeom>
            <a:noFill/>
          </p:spPr>
          <p:txBody>
            <a:bodyPr>
              <a:spAutoFit/>
            </a:bodyPr>
            <a:lstStyle/>
            <a:p>
              <a:pPr>
                <a:defRPr/>
              </a:pPr>
              <a:r>
                <a:rPr kumimoji="1" lang="en-US" altLang="ja-JP" sz="1050" dirty="0">
                  <a:latin typeface="+mj-ea"/>
                  <a:ea typeface="+mj-ea"/>
                </a:rPr>
                <a:t>Phase</a:t>
              </a:r>
              <a:r>
                <a:rPr lang="ja-JP" altLang="en-US" sz="1050" dirty="0">
                  <a:latin typeface="+mj-ea"/>
                  <a:ea typeface="+mj-ea"/>
                </a:rPr>
                <a:t> </a:t>
              </a:r>
              <a:r>
                <a:rPr lang="en-US" altLang="ja-JP" sz="1050" dirty="0">
                  <a:latin typeface="+mj-ea"/>
                  <a:ea typeface="+mj-ea"/>
                </a:rPr>
                <a:t>4</a:t>
              </a:r>
            </a:p>
            <a:p>
              <a:pPr>
                <a:defRPr/>
              </a:pPr>
              <a:r>
                <a:rPr kumimoji="1" lang="ja-JP" altLang="en-US" sz="1200" dirty="0">
                  <a:latin typeface="+mj-ea"/>
                  <a:ea typeface="+mj-ea"/>
                </a:rPr>
                <a:t>運用</a:t>
              </a:r>
            </a:p>
          </p:txBody>
        </p:sp>
        <p:sp>
          <p:nvSpPr>
            <p:cNvPr id="191" name="ホームベース 190"/>
            <p:cNvSpPr/>
            <p:nvPr/>
          </p:nvSpPr>
          <p:spPr bwMode="auto">
            <a:xfrm rot="5400000">
              <a:off x="4994275" y="2127250"/>
              <a:ext cx="628650" cy="476250"/>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p>
          </p:txBody>
        </p:sp>
        <p:sp>
          <p:nvSpPr>
            <p:cNvPr id="192" name="テキスト ボックス 191"/>
            <p:cNvSpPr txBox="1"/>
            <p:nvPr/>
          </p:nvSpPr>
          <p:spPr bwMode="auto">
            <a:xfrm rot="16200000">
              <a:off x="4986188" y="2230460"/>
              <a:ext cx="644824" cy="161583"/>
            </a:xfrm>
            <a:prstGeom prst="rect">
              <a:avLst/>
            </a:prstGeom>
            <a:noFill/>
          </p:spPr>
          <p:txBody>
            <a:bodyPr wrap="square" lIns="90000" tIns="0" bIns="0">
              <a:spAutoFit/>
            </a:bodyPr>
            <a:lstStyle/>
            <a:p>
              <a:pPr>
                <a:defRPr/>
              </a:pPr>
              <a:r>
                <a:rPr kumimoji="1" lang="en-US" altLang="ja-JP" sz="1050" dirty="0" smtClean="0">
                  <a:latin typeface="HGPｺﾞｼｯｸM" pitchFamily="50" charset="-128"/>
                  <a:ea typeface="HGPｺﾞｼｯｸM" pitchFamily="50" charset="-128"/>
                </a:rPr>
                <a:t>Phase</a:t>
              </a:r>
              <a:r>
                <a:rPr lang="en-US" altLang="ja-JP" sz="1050" dirty="0" smtClean="0">
                  <a:latin typeface="HGPｺﾞｼｯｸM" pitchFamily="50" charset="-128"/>
                  <a:ea typeface="HGPｺﾞｼｯｸM" pitchFamily="50" charset="-128"/>
                </a:rPr>
                <a:t>2</a:t>
              </a:r>
              <a:endParaRPr kumimoji="1" lang="ja-JP" altLang="en-US" sz="1200" dirty="0">
                <a:latin typeface="HGPｺﾞｼｯｸM" pitchFamily="50" charset="-128"/>
                <a:ea typeface="HGPｺﾞｼｯｸM" pitchFamily="50" charset="-128"/>
              </a:endParaRPr>
            </a:p>
          </p:txBody>
        </p:sp>
        <p:sp>
          <p:nvSpPr>
            <p:cNvPr id="193" name="正方形/長方形 192"/>
            <p:cNvSpPr/>
            <p:nvPr/>
          </p:nvSpPr>
          <p:spPr bwMode="auto">
            <a:xfrm>
              <a:off x="7407275" y="1643063"/>
              <a:ext cx="503238" cy="215900"/>
            </a:xfrm>
            <a:prstGeom prst="rect">
              <a:avLst/>
            </a:prstGeom>
            <a:solidFill>
              <a:schemeClr val="bg1"/>
            </a:solidFill>
            <a:ln>
              <a:solidFill>
                <a:schemeClr val="tx1">
                  <a:lumMod val="50000"/>
                  <a:lumOff val="50000"/>
                </a:schemeClr>
              </a:solidFill>
              <a:prstDash val="dash"/>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anchor="ctr"/>
            <a:lstStyle/>
            <a:p>
              <a:pPr algn="ctr">
                <a:defRPr/>
              </a:pPr>
              <a:endParaRPr lang="ja-JP" altLang="en-US" dirty="0">
                <a:solidFill>
                  <a:schemeClr val="tx1"/>
                </a:solidFill>
                <a:latin typeface="Arial" charset="0"/>
              </a:endParaRPr>
            </a:p>
          </p:txBody>
        </p:sp>
        <p:sp>
          <p:nvSpPr>
            <p:cNvPr id="194" name="テキスト ボックス 176"/>
            <p:cNvSpPr txBox="1">
              <a:spLocks noChangeArrowheads="1"/>
            </p:cNvSpPr>
            <p:nvPr/>
          </p:nvSpPr>
          <p:spPr bwMode="auto">
            <a:xfrm>
              <a:off x="7957889" y="1620044"/>
              <a:ext cx="1172116" cy="2616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1100" dirty="0">
                  <a:latin typeface="HGPｺﾞｼｯｸM" pitchFamily="50" charset="-128"/>
                  <a:ea typeface="HGPｺﾞｼｯｸM" pitchFamily="50" charset="-128"/>
                </a:rPr>
                <a:t>本研修の対象外</a:t>
              </a:r>
            </a:p>
          </p:txBody>
        </p:sp>
        <p:sp>
          <p:nvSpPr>
            <p:cNvPr id="195" name="上下矢印 194"/>
            <p:cNvSpPr/>
            <p:nvPr/>
          </p:nvSpPr>
          <p:spPr bwMode="auto">
            <a:xfrm>
              <a:off x="8840788" y="2749550"/>
              <a:ext cx="431800" cy="1527175"/>
            </a:xfrm>
            <a:prstGeom prst="upDown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a:lstStyle/>
            <a:p>
              <a:pPr>
                <a:defRPr/>
              </a:pPr>
              <a:endParaRPr lang="ja-JP" altLang="en-US">
                <a:solidFill>
                  <a:schemeClr val="tx1"/>
                </a:solidFill>
                <a:latin typeface="HGPｺﾞｼｯｸM" pitchFamily="50" charset="-128"/>
                <a:ea typeface="HGPｺﾞｼｯｸM" pitchFamily="50" charset="-128"/>
              </a:endParaRPr>
            </a:p>
          </p:txBody>
        </p:sp>
        <p:sp>
          <p:nvSpPr>
            <p:cNvPr id="196" name="テキスト ボックス 176"/>
            <p:cNvSpPr txBox="1">
              <a:spLocks noChangeArrowheads="1"/>
            </p:cNvSpPr>
            <p:nvPr/>
          </p:nvSpPr>
          <p:spPr bwMode="auto">
            <a:xfrm>
              <a:off x="8912910" y="2862263"/>
              <a:ext cx="323165" cy="1265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wrap="none">
              <a:spAutoFit/>
            </a:bodyPr>
            <a:lstStyle>
              <a:lvl1pPr>
                <a:defRPr>
                  <a:solidFill>
                    <a:schemeClr val="tx1"/>
                  </a:solidFill>
                  <a:latin typeface="Arial" pitchFamily="34" charset="0"/>
                  <a:ea typeface="ＭＳ Ｐゴシック" pitchFamily="50" charset="-128"/>
                </a:defRPr>
              </a:lvl1pPr>
              <a:lvl2pPr marL="742950" indent="-285750">
                <a:defRPr>
                  <a:solidFill>
                    <a:schemeClr val="tx1"/>
                  </a:solidFill>
                  <a:latin typeface="Arial" pitchFamily="34" charset="0"/>
                  <a:ea typeface="ＭＳ Ｐゴシック" pitchFamily="50" charset="-128"/>
                </a:defRPr>
              </a:lvl2pPr>
              <a:lvl3pPr marL="1143000" indent="-228600">
                <a:defRPr>
                  <a:solidFill>
                    <a:schemeClr val="tx1"/>
                  </a:solidFill>
                  <a:latin typeface="Arial" pitchFamily="34" charset="0"/>
                  <a:ea typeface="ＭＳ Ｐゴシック" pitchFamily="50" charset="-128"/>
                </a:defRPr>
              </a:lvl3pPr>
              <a:lvl4pPr marL="1600200" indent="-228600">
                <a:defRPr>
                  <a:solidFill>
                    <a:schemeClr val="tx1"/>
                  </a:solidFill>
                  <a:latin typeface="Arial" pitchFamily="34" charset="0"/>
                  <a:ea typeface="ＭＳ Ｐゴシック" pitchFamily="50" charset="-128"/>
                </a:defRPr>
              </a:lvl4pPr>
              <a:lvl5pPr marL="2057400" indent="-228600">
                <a:defRPr>
                  <a:solidFill>
                    <a:schemeClr val="tx1"/>
                  </a:solidFill>
                  <a:latin typeface="Arial" pitchFamily="34" charset="0"/>
                  <a:ea typeface="ＭＳ Ｐゴシック" pitchFamily="50" charset="-128"/>
                </a:defRPr>
              </a:lvl5pPr>
              <a:lvl6pPr marL="2514600" indent="-228600" eaLnBrk="0" fontAlgn="base" hangingPunct="0">
                <a:spcBef>
                  <a:spcPct val="0"/>
                </a:spcBef>
                <a:spcAft>
                  <a:spcPct val="0"/>
                </a:spcAft>
                <a:defRPr>
                  <a:solidFill>
                    <a:schemeClr val="tx1"/>
                  </a:solidFill>
                  <a:latin typeface="Arial" pitchFamily="34" charset="0"/>
                  <a:ea typeface="ＭＳ Ｐゴシック" pitchFamily="50" charset="-128"/>
                </a:defRPr>
              </a:lvl6pPr>
              <a:lvl7pPr marL="2971800" indent="-228600" eaLnBrk="0" fontAlgn="base" hangingPunct="0">
                <a:spcBef>
                  <a:spcPct val="0"/>
                </a:spcBef>
                <a:spcAft>
                  <a:spcPct val="0"/>
                </a:spcAft>
                <a:defRPr>
                  <a:solidFill>
                    <a:schemeClr val="tx1"/>
                  </a:solidFill>
                  <a:latin typeface="Arial" pitchFamily="34" charset="0"/>
                  <a:ea typeface="ＭＳ Ｐゴシック" pitchFamily="50" charset="-128"/>
                </a:defRPr>
              </a:lvl7pPr>
              <a:lvl8pPr marL="3429000" indent="-228600" eaLnBrk="0" fontAlgn="base" hangingPunct="0">
                <a:spcBef>
                  <a:spcPct val="0"/>
                </a:spcBef>
                <a:spcAft>
                  <a:spcPct val="0"/>
                </a:spcAft>
                <a:defRPr>
                  <a:solidFill>
                    <a:schemeClr val="tx1"/>
                  </a:solidFill>
                  <a:latin typeface="Arial" pitchFamily="34" charset="0"/>
                  <a:ea typeface="ＭＳ Ｐゴシック" pitchFamily="50" charset="-128"/>
                </a:defRPr>
              </a:lvl8pPr>
              <a:lvl9pPr marL="3886200" indent="-228600" eaLnBrk="0" fontAlgn="base" hangingPunct="0">
                <a:spcBef>
                  <a:spcPct val="0"/>
                </a:spcBef>
                <a:spcAft>
                  <a:spcPct val="0"/>
                </a:spcAft>
                <a:defRPr>
                  <a:solidFill>
                    <a:schemeClr val="tx1"/>
                  </a:solidFill>
                  <a:latin typeface="Arial" pitchFamily="34" charset="0"/>
                  <a:ea typeface="ＭＳ Ｐゴシック" pitchFamily="50" charset="-128"/>
                </a:defRPr>
              </a:lvl9pPr>
            </a:lstStyle>
            <a:p>
              <a:r>
                <a:rPr kumimoji="1" lang="ja-JP" altLang="en-US" sz="900" dirty="0">
                  <a:latin typeface="HGPｺﾞｼｯｸM" pitchFamily="50" charset="-128"/>
                  <a:ea typeface="HGPｺﾞｼｯｸM" pitchFamily="50" charset="-128"/>
                </a:rPr>
                <a:t>ベンダ等に依頼する範囲</a:t>
              </a:r>
            </a:p>
          </p:txBody>
        </p:sp>
      </p:grpSp>
      <p:sp>
        <p:nvSpPr>
          <p:cNvPr id="50" name="スライド番号プレースホルダ 49"/>
          <p:cNvSpPr>
            <a:spLocks noGrp="1"/>
          </p:cNvSpPr>
          <p:nvPr>
            <p:ph type="sldNum" sz="quarter" idx="12"/>
          </p:nvPr>
        </p:nvSpPr>
        <p:spPr/>
        <p:txBody>
          <a:bodyPr/>
          <a:lstStyle/>
          <a:p>
            <a:pPr>
              <a:defRPr/>
            </a:pPr>
            <a:fld id="{724FE021-3FB5-4230-9DDF-D219D3754B7E}" type="slidenum">
              <a:rPr lang="ja-JP" altLang="en-US" smtClean="0"/>
              <a:pPr>
                <a:defRPr/>
              </a:pPr>
              <a:t>3</a:t>
            </a:fld>
            <a:endParaRPr lang="en-US" altLang="ja-JP"/>
          </a:p>
        </p:txBody>
      </p:sp>
      <p:sp>
        <p:nvSpPr>
          <p:cNvPr id="51" name="フッター プレースホルダ 50"/>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正方形/長方形 50"/>
          <p:cNvSpPr/>
          <p:nvPr/>
        </p:nvSpPr>
        <p:spPr>
          <a:xfrm>
            <a:off x="633415" y="5719763"/>
            <a:ext cx="8653462" cy="425450"/>
          </a:xfrm>
          <a:prstGeom prst="rect">
            <a:avLst/>
          </a:prstGeom>
          <a:solidFill>
            <a:srgbClr val="0033CC"/>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3" name="正方形/長方形 52"/>
          <p:cNvSpPr/>
          <p:nvPr/>
        </p:nvSpPr>
        <p:spPr>
          <a:xfrm>
            <a:off x="778124" y="5110163"/>
            <a:ext cx="1593602" cy="36036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4" name="正方形/長方形 53"/>
          <p:cNvSpPr/>
          <p:nvPr/>
        </p:nvSpPr>
        <p:spPr>
          <a:xfrm>
            <a:off x="779711" y="4638679"/>
            <a:ext cx="1593602" cy="36036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5" name="正方形/長方形 54"/>
          <p:cNvSpPr/>
          <p:nvPr/>
        </p:nvSpPr>
        <p:spPr>
          <a:xfrm>
            <a:off x="778124" y="4184654"/>
            <a:ext cx="1593602" cy="36036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6" name="正方形/長方形 55"/>
          <p:cNvSpPr/>
          <p:nvPr/>
        </p:nvSpPr>
        <p:spPr>
          <a:xfrm>
            <a:off x="778124" y="3724279"/>
            <a:ext cx="1593602" cy="358775"/>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7" name="正方形/長方形 56"/>
          <p:cNvSpPr/>
          <p:nvPr/>
        </p:nvSpPr>
        <p:spPr>
          <a:xfrm>
            <a:off x="776538" y="3270252"/>
            <a:ext cx="1593602" cy="36036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8" name="正方形/長方形 57"/>
          <p:cNvSpPr/>
          <p:nvPr/>
        </p:nvSpPr>
        <p:spPr>
          <a:xfrm>
            <a:off x="778124" y="2798763"/>
            <a:ext cx="1593602" cy="36036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59" name="正方形/長方形 58"/>
          <p:cNvSpPr/>
          <p:nvPr/>
        </p:nvSpPr>
        <p:spPr>
          <a:xfrm>
            <a:off x="776538" y="2344738"/>
            <a:ext cx="1593602" cy="36036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60" name="テキスト ボックス 12"/>
          <p:cNvSpPr txBox="1">
            <a:spLocks noChangeArrowheads="1"/>
          </p:cNvSpPr>
          <p:nvPr/>
        </p:nvSpPr>
        <p:spPr bwMode="auto">
          <a:xfrm>
            <a:off x="792411" y="2393954"/>
            <a:ext cx="1593602" cy="307975"/>
          </a:xfrm>
          <a:prstGeom prst="rect">
            <a:avLst/>
          </a:prstGeom>
          <a:noFill/>
          <a:ln w="9525">
            <a:noFill/>
            <a:miter lim="800000"/>
            <a:headEnd/>
            <a:tailEnd/>
          </a:ln>
        </p:spPr>
        <p:txBody>
          <a:bodyPr wrap="square">
            <a:spAutoFit/>
          </a:bodyPr>
          <a:lstStyle/>
          <a:p>
            <a:pPr algn="ctr"/>
            <a:r>
              <a:rPr kumimoji="1" lang="ja-JP" altLang="en-US" sz="1400" dirty="0">
                <a:latin typeface="HGPｺﾞｼｯｸM" pitchFamily="50" charset="-128"/>
                <a:ea typeface="HGPｺﾞｼｯｸM" pitchFamily="50" charset="-128"/>
              </a:rPr>
              <a:t>防災対策</a:t>
            </a:r>
            <a:endParaRPr kumimoji="1" lang="en-US" altLang="ja-JP" sz="1400" dirty="0">
              <a:latin typeface="HGPｺﾞｼｯｸM" pitchFamily="50" charset="-128"/>
              <a:ea typeface="HGPｺﾞｼｯｸM" pitchFamily="50" charset="-128"/>
            </a:endParaRPr>
          </a:p>
        </p:txBody>
      </p:sp>
      <p:sp>
        <p:nvSpPr>
          <p:cNvPr id="61" name="テキスト ボックス 13"/>
          <p:cNvSpPr txBox="1">
            <a:spLocks noChangeArrowheads="1"/>
          </p:cNvSpPr>
          <p:nvPr/>
        </p:nvSpPr>
        <p:spPr bwMode="auto">
          <a:xfrm>
            <a:off x="776538" y="5145092"/>
            <a:ext cx="1593602" cy="307975"/>
          </a:xfrm>
          <a:prstGeom prst="rect">
            <a:avLst/>
          </a:prstGeom>
          <a:noFill/>
          <a:ln w="9525">
            <a:noFill/>
            <a:miter lim="800000"/>
            <a:headEnd/>
            <a:tailEnd/>
          </a:ln>
        </p:spPr>
        <p:txBody>
          <a:bodyPr wrap="square">
            <a:spAutoFit/>
          </a:bodyPr>
          <a:lstStyle/>
          <a:p>
            <a:pPr algn="ctr"/>
            <a:r>
              <a:rPr kumimoji="1" lang="ja-JP" altLang="en-US" sz="1400">
                <a:latin typeface="HGPｺﾞｼｯｸM" pitchFamily="50" charset="-128"/>
                <a:ea typeface="HGPｺﾞｼｯｸM" pitchFamily="50" charset="-128"/>
              </a:rPr>
              <a:t>教育</a:t>
            </a:r>
            <a:endParaRPr kumimoji="1" lang="en-US" altLang="ja-JP" sz="1400">
              <a:latin typeface="HGPｺﾞｼｯｸM" pitchFamily="50" charset="-128"/>
              <a:ea typeface="HGPｺﾞｼｯｸM" pitchFamily="50" charset="-128"/>
            </a:endParaRPr>
          </a:p>
        </p:txBody>
      </p:sp>
      <p:sp>
        <p:nvSpPr>
          <p:cNvPr id="62" name="テキスト ボックス 14"/>
          <p:cNvSpPr txBox="1">
            <a:spLocks noChangeArrowheads="1"/>
          </p:cNvSpPr>
          <p:nvPr/>
        </p:nvSpPr>
        <p:spPr bwMode="auto">
          <a:xfrm>
            <a:off x="996752" y="2838454"/>
            <a:ext cx="1228725" cy="307975"/>
          </a:xfrm>
          <a:prstGeom prst="rect">
            <a:avLst/>
          </a:prstGeom>
          <a:noFill/>
          <a:ln w="9525">
            <a:noFill/>
            <a:miter lim="800000"/>
            <a:headEnd/>
            <a:tailEnd/>
          </a:ln>
        </p:spPr>
        <p:txBody>
          <a:bodyPr>
            <a:spAutoFit/>
          </a:bodyPr>
          <a:lstStyle/>
          <a:p>
            <a:pPr algn="ctr"/>
            <a:r>
              <a:rPr kumimoji="1" lang="ja-JP" altLang="en-US" sz="1400" dirty="0">
                <a:latin typeface="HGPｺﾞｼｯｸM" pitchFamily="50" charset="-128"/>
                <a:ea typeface="HGPｺﾞｼｯｸM" pitchFamily="50" charset="-128"/>
              </a:rPr>
              <a:t>子育て支援</a:t>
            </a:r>
            <a:endParaRPr kumimoji="1" lang="en-US" altLang="ja-JP" sz="1400" dirty="0">
              <a:latin typeface="HGPｺﾞｼｯｸM" pitchFamily="50" charset="-128"/>
              <a:ea typeface="HGPｺﾞｼｯｸM" pitchFamily="50" charset="-128"/>
            </a:endParaRPr>
          </a:p>
        </p:txBody>
      </p:sp>
      <p:sp>
        <p:nvSpPr>
          <p:cNvPr id="63" name="テキスト ボックス 15"/>
          <p:cNvSpPr txBox="1">
            <a:spLocks noChangeArrowheads="1"/>
          </p:cNvSpPr>
          <p:nvPr/>
        </p:nvSpPr>
        <p:spPr bwMode="auto">
          <a:xfrm>
            <a:off x="920552" y="3333754"/>
            <a:ext cx="1382713" cy="277813"/>
          </a:xfrm>
          <a:prstGeom prst="rect">
            <a:avLst/>
          </a:prstGeom>
          <a:noFill/>
          <a:ln w="9525">
            <a:noFill/>
            <a:miter lim="800000"/>
            <a:headEnd/>
            <a:tailEnd/>
          </a:ln>
        </p:spPr>
        <p:txBody>
          <a:bodyPr>
            <a:spAutoFit/>
          </a:bodyPr>
          <a:lstStyle/>
          <a:p>
            <a:pPr algn="ctr"/>
            <a:r>
              <a:rPr kumimoji="1" lang="ja-JP" altLang="en-US" sz="1200">
                <a:latin typeface="HGPｺﾞｼｯｸM" pitchFamily="50" charset="-128"/>
                <a:ea typeface="HGPｺﾞｼｯｸM" pitchFamily="50" charset="-128"/>
              </a:rPr>
              <a:t>福祉・保健衛生</a:t>
            </a:r>
            <a:endParaRPr kumimoji="1" lang="en-US" altLang="ja-JP" sz="1200">
              <a:latin typeface="HGPｺﾞｼｯｸM" pitchFamily="50" charset="-128"/>
              <a:ea typeface="HGPｺﾞｼｯｸM" pitchFamily="50" charset="-128"/>
            </a:endParaRPr>
          </a:p>
        </p:txBody>
      </p:sp>
      <p:sp>
        <p:nvSpPr>
          <p:cNvPr id="64" name="テキスト ボックス 16"/>
          <p:cNvSpPr txBox="1">
            <a:spLocks noChangeArrowheads="1"/>
          </p:cNvSpPr>
          <p:nvPr/>
        </p:nvSpPr>
        <p:spPr bwMode="auto">
          <a:xfrm>
            <a:off x="792411" y="3762375"/>
            <a:ext cx="1593602" cy="306388"/>
          </a:xfrm>
          <a:prstGeom prst="rect">
            <a:avLst/>
          </a:prstGeom>
          <a:noFill/>
          <a:ln w="9525">
            <a:noFill/>
            <a:miter lim="800000"/>
            <a:headEnd/>
            <a:tailEnd/>
          </a:ln>
        </p:spPr>
        <p:txBody>
          <a:bodyPr wrap="square">
            <a:spAutoFit/>
          </a:bodyPr>
          <a:lstStyle/>
          <a:p>
            <a:pPr algn="ctr"/>
            <a:r>
              <a:rPr kumimoji="1" lang="ja-JP" altLang="en-US" sz="1400">
                <a:latin typeface="HGPｺﾞｼｯｸM" pitchFamily="50" charset="-128"/>
                <a:ea typeface="HGPｺﾞｼｯｸM" pitchFamily="50" charset="-128"/>
              </a:rPr>
              <a:t>環境対策</a:t>
            </a:r>
            <a:endParaRPr kumimoji="1" lang="en-US" altLang="ja-JP" sz="1400">
              <a:latin typeface="HGPｺﾞｼｯｸM" pitchFamily="50" charset="-128"/>
              <a:ea typeface="HGPｺﾞｼｯｸM" pitchFamily="50" charset="-128"/>
            </a:endParaRPr>
          </a:p>
        </p:txBody>
      </p:sp>
      <p:sp>
        <p:nvSpPr>
          <p:cNvPr id="65" name="テキスト ボックス 64"/>
          <p:cNvSpPr txBox="1"/>
          <p:nvPr/>
        </p:nvSpPr>
        <p:spPr>
          <a:xfrm>
            <a:off x="780542" y="4159250"/>
            <a:ext cx="1595946" cy="431800"/>
          </a:xfrm>
          <a:prstGeom prst="rect">
            <a:avLst/>
          </a:prstGeom>
          <a:noFill/>
        </p:spPr>
        <p:txBody>
          <a:bodyPr wrap="square">
            <a:spAutoFit/>
          </a:bodyPr>
          <a:lstStyle/>
          <a:p>
            <a:pPr algn="ctr">
              <a:defRPr/>
            </a:pPr>
            <a:r>
              <a:rPr kumimoji="1" lang="ja-JP" altLang="en-US" sz="1100" dirty="0">
                <a:latin typeface="HGPｺﾞｼｯｸM" pitchFamily="50" charset="-128"/>
                <a:ea typeface="HGPｺﾞｼｯｸM" pitchFamily="50" charset="-128"/>
              </a:rPr>
              <a:t>地域活性化</a:t>
            </a:r>
            <a:endParaRPr kumimoji="1" lang="en-US" altLang="ja-JP" sz="1100" dirty="0">
              <a:latin typeface="HGPｺﾞｼｯｸM" pitchFamily="50" charset="-128"/>
              <a:ea typeface="HGPｺﾞｼｯｸM" pitchFamily="50" charset="-128"/>
            </a:endParaRPr>
          </a:p>
          <a:p>
            <a:pPr algn="ctr">
              <a:defRPr/>
            </a:pPr>
            <a:r>
              <a:rPr lang="ja-JP" altLang="en-US" sz="1100" dirty="0">
                <a:latin typeface="HGPｺﾞｼｯｸM" pitchFamily="50" charset="-128"/>
                <a:ea typeface="HGPｺﾞｼｯｸM" pitchFamily="50" charset="-128"/>
              </a:rPr>
              <a:t>文化振興</a:t>
            </a:r>
            <a:endParaRPr kumimoji="1" lang="en-US" altLang="ja-JP" sz="1100" dirty="0">
              <a:latin typeface="HGPｺﾞｼｯｸM" pitchFamily="50" charset="-128"/>
              <a:ea typeface="HGPｺﾞｼｯｸM" pitchFamily="50" charset="-128"/>
            </a:endParaRPr>
          </a:p>
        </p:txBody>
      </p:sp>
      <p:sp>
        <p:nvSpPr>
          <p:cNvPr id="66" name="テキスト ボックス 18"/>
          <p:cNvSpPr txBox="1">
            <a:spLocks noChangeArrowheads="1"/>
          </p:cNvSpPr>
          <p:nvPr/>
        </p:nvSpPr>
        <p:spPr bwMode="auto">
          <a:xfrm>
            <a:off x="687933" y="4692654"/>
            <a:ext cx="1759992" cy="277813"/>
          </a:xfrm>
          <a:prstGeom prst="rect">
            <a:avLst/>
          </a:prstGeom>
          <a:noFill/>
          <a:ln w="9525">
            <a:noFill/>
            <a:miter lim="800000"/>
            <a:headEnd/>
            <a:tailEnd/>
          </a:ln>
        </p:spPr>
        <p:txBody>
          <a:bodyPr wrap="square">
            <a:spAutoFit/>
          </a:bodyPr>
          <a:lstStyle/>
          <a:p>
            <a:pPr algn="ctr"/>
            <a:r>
              <a:rPr kumimoji="1" lang="ja-JP" altLang="en-US" sz="1200">
                <a:latin typeface="HGPｺﾞｼｯｸM" pitchFamily="50" charset="-128"/>
                <a:ea typeface="HGPｺﾞｼｯｸM" pitchFamily="50" charset="-128"/>
              </a:rPr>
              <a:t>都市基盤整備</a:t>
            </a:r>
            <a:endParaRPr kumimoji="1" lang="en-US" altLang="ja-JP" sz="1200">
              <a:latin typeface="HGPｺﾞｼｯｸM" pitchFamily="50" charset="-128"/>
              <a:ea typeface="HGPｺﾞｼｯｸM" pitchFamily="50" charset="-128"/>
            </a:endParaRPr>
          </a:p>
        </p:txBody>
      </p:sp>
      <p:sp>
        <p:nvSpPr>
          <p:cNvPr id="67" name="正方形/長方形 66"/>
          <p:cNvSpPr/>
          <p:nvPr/>
        </p:nvSpPr>
        <p:spPr>
          <a:xfrm>
            <a:off x="3101975" y="3711054"/>
            <a:ext cx="1249363" cy="434975"/>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68" name="テキスト ボックス 27"/>
          <p:cNvSpPr txBox="1">
            <a:spLocks noChangeArrowheads="1"/>
          </p:cNvSpPr>
          <p:nvPr/>
        </p:nvSpPr>
        <p:spPr bwMode="auto">
          <a:xfrm>
            <a:off x="3052766" y="2673352"/>
            <a:ext cx="1349375" cy="307777"/>
          </a:xfrm>
          <a:prstGeom prst="rect">
            <a:avLst/>
          </a:prstGeom>
          <a:noFill/>
          <a:ln w="9525">
            <a:noFill/>
            <a:miter lim="800000"/>
            <a:headEnd/>
            <a:tailEnd/>
          </a:ln>
        </p:spPr>
        <p:txBody>
          <a:bodyPr wrap="square">
            <a:spAutoFit/>
          </a:bodyPr>
          <a:lstStyle/>
          <a:p>
            <a:pPr algn="ctr"/>
            <a:r>
              <a:rPr kumimoji="1" lang="ja-JP" altLang="en-US" sz="1400" dirty="0" smtClean="0">
                <a:latin typeface="HGPｺﾞｼｯｸM" pitchFamily="50" charset="-128"/>
                <a:ea typeface="HGPｺﾞｼｯｸM" pitchFamily="50" charset="-128"/>
              </a:rPr>
              <a:t>業務の効率化</a:t>
            </a:r>
            <a:endParaRPr kumimoji="1" lang="en-US" altLang="ja-JP" sz="1400" dirty="0">
              <a:latin typeface="HGPｺﾞｼｯｸM" pitchFamily="50" charset="-128"/>
              <a:ea typeface="HGPｺﾞｼｯｸM" pitchFamily="50" charset="-128"/>
            </a:endParaRPr>
          </a:p>
        </p:txBody>
      </p:sp>
      <p:sp>
        <p:nvSpPr>
          <p:cNvPr id="69" name="テキスト ボックス 68"/>
          <p:cNvSpPr txBox="1"/>
          <p:nvPr/>
        </p:nvSpPr>
        <p:spPr>
          <a:xfrm>
            <a:off x="2938465" y="4733974"/>
            <a:ext cx="1584325" cy="438582"/>
          </a:xfrm>
          <a:prstGeom prst="rect">
            <a:avLst/>
          </a:prstGeom>
          <a:noFill/>
        </p:spPr>
        <p:txBody>
          <a:bodyPr>
            <a:spAutoFit/>
          </a:bodyPr>
          <a:lstStyle/>
          <a:p>
            <a:pPr algn="ctr">
              <a:defRPr/>
            </a:pPr>
            <a:r>
              <a:rPr lang="ja-JP" altLang="en-US" sz="1200" dirty="0" smtClean="0">
                <a:latin typeface="HGPｺﾞｼｯｸM" pitchFamily="50" charset="-128"/>
                <a:ea typeface="HGPｺﾞｼｯｸM" pitchFamily="50" charset="-128"/>
              </a:rPr>
              <a:t>業務品質の確保</a:t>
            </a:r>
            <a:endParaRPr lang="en-US" altLang="ja-JP" sz="1200" dirty="0" smtClean="0">
              <a:latin typeface="HGPｺﾞｼｯｸM" pitchFamily="50" charset="-128"/>
              <a:ea typeface="HGPｺﾞｼｯｸM" pitchFamily="50" charset="-128"/>
            </a:endParaRPr>
          </a:p>
          <a:p>
            <a:pPr algn="ctr">
              <a:defRPr/>
            </a:pPr>
            <a:r>
              <a:rPr lang="ja-JP" altLang="en-US" sz="1050" dirty="0" smtClean="0">
                <a:latin typeface="HGPｺﾞｼｯｸM" pitchFamily="50" charset="-128"/>
                <a:ea typeface="HGPｺﾞｼｯｸM" pitchFamily="50" charset="-128"/>
              </a:rPr>
              <a:t>（セキュリティ・</a:t>
            </a:r>
            <a:r>
              <a:rPr lang="en-US" altLang="ja-JP" sz="1050" dirty="0" smtClean="0">
                <a:latin typeface="HGPｺﾞｼｯｸM" pitchFamily="50" charset="-128"/>
                <a:ea typeface="HGPｺﾞｼｯｸM" pitchFamily="50" charset="-128"/>
              </a:rPr>
              <a:t>BCP</a:t>
            </a:r>
            <a:r>
              <a:rPr lang="ja-JP" altLang="en-US" sz="1050" dirty="0" smtClean="0">
                <a:latin typeface="HGPｺﾞｼｯｸM" pitchFamily="50" charset="-128"/>
                <a:ea typeface="HGPｺﾞｼｯｸM" pitchFamily="50" charset="-128"/>
              </a:rPr>
              <a:t>）</a:t>
            </a:r>
            <a:endParaRPr kumimoji="1" lang="en-US" altLang="ja-JP" sz="1050" dirty="0">
              <a:latin typeface="HGPｺﾞｼｯｸM" pitchFamily="50" charset="-128"/>
              <a:ea typeface="HGPｺﾞｼｯｸM" pitchFamily="50" charset="-128"/>
            </a:endParaRPr>
          </a:p>
        </p:txBody>
      </p:sp>
      <p:sp>
        <p:nvSpPr>
          <p:cNvPr id="70" name="正方形/長方形 69"/>
          <p:cNvSpPr/>
          <p:nvPr/>
        </p:nvSpPr>
        <p:spPr>
          <a:xfrm>
            <a:off x="3097215" y="4735562"/>
            <a:ext cx="1249362" cy="43656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71" name="正方形/長方形 70"/>
          <p:cNvSpPr/>
          <p:nvPr/>
        </p:nvSpPr>
        <p:spPr>
          <a:xfrm>
            <a:off x="3097215" y="2608263"/>
            <a:ext cx="1249362" cy="43656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72" name="正方形/長方形 71"/>
          <p:cNvSpPr/>
          <p:nvPr/>
        </p:nvSpPr>
        <p:spPr>
          <a:xfrm>
            <a:off x="661990" y="2263778"/>
            <a:ext cx="1812925" cy="3313113"/>
          </a:xfrm>
          <a:prstGeom prst="rect">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73" name="正方形/長方形 72"/>
          <p:cNvSpPr/>
          <p:nvPr/>
        </p:nvSpPr>
        <p:spPr>
          <a:xfrm>
            <a:off x="2938465" y="2244729"/>
            <a:ext cx="1584325" cy="3313113"/>
          </a:xfrm>
          <a:prstGeom prst="rect">
            <a:avLst/>
          </a:prstGeom>
          <a:noFill/>
          <a:ln>
            <a:solidFill>
              <a:srgbClr val="0033CC"/>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74" name="二等辺三角形 73"/>
          <p:cNvSpPr/>
          <p:nvPr/>
        </p:nvSpPr>
        <p:spPr>
          <a:xfrm rot="5400000">
            <a:off x="1112838" y="3754438"/>
            <a:ext cx="3211512" cy="36036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75" name="テキスト ボックス 74"/>
          <p:cNvSpPr txBox="1"/>
          <p:nvPr/>
        </p:nvSpPr>
        <p:spPr>
          <a:xfrm>
            <a:off x="854076" y="1920878"/>
            <a:ext cx="1439863" cy="307975"/>
          </a:xfrm>
          <a:prstGeom prst="rect">
            <a:avLst/>
          </a:prstGeom>
          <a:noFill/>
        </p:spPr>
        <p:txBody>
          <a:bodyPr>
            <a:spAutoFit/>
          </a:bodyPr>
          <a:lstStyle/>
          <a:p>
            <a:pPr algn="ctr">
              <a:defRPr/>
            </a:pPr>
            <a:r>
              <a:rPr kumimoji="1" lang="en-US" altLang="ja-JP" sz="1400" b="1" dirty="0">
                <a:solidFill>
                  <a:srgbClr val="0033CC"/>
                </a:solidFill>
                <a:latin typeface="HGPｺﾞｼｯｸM" pitchFamily="50" charset="-128"/>
                <a:ea typeface="HGPｺﾞｼｯｸM" pitchFamily="50" charset="-128"/>
              </a:rPr>
              <a:t>【</a:t>
            </a:r>
            <a:r>
              <a:rPr kumimoji="1" lang="ja-JP" altLang="en-US" sz="1400" b="1" dirty="0">
                <a:solidFill>
                  <a:srgbClr val="0033CC"/>
                </a:solidFill>
                <a:latin typeface="HGPｺﾞｼｯｸM" pitchFamily="50" charset="-128"/>
                <a:ea typeface="HGPｺﾞｼｯｸM" pitchFamily="50" charset="-128"/>
              </a:rPr>
              <a:t>行政の課題</a:t>
            </a:r>
            <a:r>
              <a:rPr kumimoji="1" lang="en-US" altLang="ja-JP" sz="1400" b="1" dirty="0">
                <a:solidFill>
                  <a:srgbClr val="0033CC"/>
                </a:solidFill>
                <a:latin typeface="HGPｺﾞｼｯｸM" pitchFamily="50" charset="-128"/>
                <a:ea typeface="HGPｺﾞｼｯｸM" pitchFamily="50" charset="-128"/>
              </a:rPr>
              <a:t>】</a:t>
            </a:r>
            <a:endParaRPr kumimoji="1" lang="ja-JP" altLang="en-US" sz="1400" b="1" dirty="0">
              <a:solidFill>
                <a:srgbClr val="0033CC"/>
              </a:solidFill>
              <a:latin typeface="HGPｺﾞｼｯｸM" pitchFamily="50" charset="-128"/>
              <a:ea typeface="HGPｺﾞｼｯｸM" pitchFamily="50" charset="-128"/>
            </a:endParaRPr>
          </a:p>
        </p:txBody>
      </p:sp>
      <p:sp>
        <p:nvSpPr>
          <p:cNvPr id="76" name="テキスト ボックス 75"/>
          <p:cNvSpPr txBox="1"/>
          <p:nvPr/>
        </p:nvSpPr>
        <p:spPr>
          <a:xfrm>
            <a:off x="3001965" y="1920878"/>
            <a:ext cx="1439862" cy="307975"/>
          </a:xfrm>
          <a:prstGeom prst="rect">
            <a:avLst/>
          </a:prstGeom>
          <a:noFill/>
        </p:spPr>
        <p:txBody>
          <a:bodyPr>
            <a:spAutoFit/>
          </a:bodyPr>
          <a:lstStyle/>
          <a:p>
            <a:pPr algn="ctr">
              <a:defRPr/>
            </a:pPr>
            <a:r>
              <a:rPr kumimoji="1" lang="en-US" altLang="ja-JP" sz="1400" b="1" dirty="0">
                <a:solidFill>
                  <a:srgbClr val="0033CC"/>
                </a:solidFill>
                <a:latin typeface="HGPｺﾞｼｯｸM" pitchFamily="50" charset="-128"/>
                <a:ea typeface="HGPｺﾞｼｯｸM" pitchFamily="50" charset="-128"/>
              </a:rPr>
              <a:t>【ICT</a:t>
            </a:r>
            <a:r>
              <a:rPr kumimoji="1" lang="ja-JP" altLang="en-US" sz="1400" b="1" dirty="0">
                <a:solidFill>
                  <a:srgbClr val="0033CC"/>
                </a:solidFill>
                <a:latin typeface="HGPｺﾞｼｯｸM" pitchFamily="50" charset="-128"/>
                <a:ea typeface="HGPｺﾞｼｯｸM" pitchFamily="50" charset="-128"/>
              </a:rPr>
              <a:t>の課題</a:t>
            </a:r>
            <a:r>
              <a:rPr kumimoji="1" lang="en-US" altLang="ja-JP" sz="1400" b="1" dirty="0">
                <a:solidFill>
                  <a:srgbClr val="0033CC"/>
                </a:solidFill>
                <a:latin typeface="HGPｺﾞｼｯｸM" pitchFamily="50" charset="-128"/>
                <a:ea typeface="HGPｺﾞｼｯｸM" pitchFamily="50" charset="-128"/>
              </a:rPr>
              <a:t>】</a:t>
            </a:r>
            <a:endParaRPr kumimoji="1" lang="ja-JP" altLang="en-US" sz="1400" b="1" dirty="0">
              <a:solidFill>
                <a:srgbClr val="0033CC"/>
              </a:solidFill>
              <a:latin typeface="HGPｺﾞｼｯｸM" pitchFamily="50" charset="-128"/>
              <a:ea typeface="HGPｺﾞｼｯｸM" pitchFamily="50" charset="-128"/>
            </a:endParaRPr>
          </a:p>
        </p:txBody>
      </p:sp>
      <p:sp>
        <p:nvSpPr>
          <p:cNvPr id="77" name="正方形/長方形 76"/>
          <p:cNvSpPr/>
          <p:nvPr/>
        </p:nvSpPr>
        <p:spPr>
          <a:xfrm>
            <a:off x="4821238" y="2251075"/>
            <a:ext cx="4465637" cy="3313113"/>
          </a:xfrm>
          <a:prstGeom prst="rect">
            <a:avLst/>
          </a:prstGeom>
          <a:noFill/>
          <a:ln>
            <a:solidFill>
              <a:srgbClr val="0033C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78" name="テキスト ボックス 77"/>
          <p:cNvSpPr txBox="1"/>
          <p:nvPr/>
        </p:nvSpPr>
        <p:spPr>
          <a:xfrm>
            <a:off x="5902327" y="1922467"/>
            <a:ext cx="2232025" cy="307975"/>
          </a:xfrm>
          <a:prstGeom prst="rect">
            <a:avLst/>
          </a:prstGeom>
          <a:noFill/>
        </p:spPr>
        <p:txBody>
          <a:bodyPr>
            <a:spAutoFit/>
          </a:bodyPr>
          <a:lstStyle/>
          <a:p>
            <a:pPr algn="ctr">
              <a:defRPr/>
            </a:pPr>
            <a:r>
              <a:rPr kumimoji="1" lang="en-US" altLang="ja-JP" sz="1400" b="1" dirty="0">
                <a:solidFill>
                  <a:srgbClr val="0033CC"/>
                </a:solidFill>
                <a:latin typeface="HGPｺﾞｼｯｸM" pitchFamily="50" charset="-128"/>
                <a:ea typeface="HGPｺﾞｼｯｸM" pitchFamily="50" charset="-128"/>
              </a:rPr>
              <a:t>【</a:t>
            </a:r>
            <a:r>
              <a:rPr kumimoji="1" lang="ja-JP" altLang="en-US" sz="1400" b="1" dirty="0">
                <a:solidFill>
                  <a:srgbClr val="0033CC"/>
                </a:solidFill>
                <a:latin typeface="HGPｺﾞｼｯｸM" pitchFamily="50" charset="-128"/>
                <a:ea typeface="HGPｺﾞｼｯｸM" pitchFamily="50" charset="-128"/>
              </a:rPr>
              <a:t>課題解決の方策</a:t>
            </a:r>
            <a:r>
              <a:rPr kumimoji="1" lang="en-US" altLang="ja-JP" sz="1400" b="1" dirty="0">
                <a:solidFill>
                  <a:srgbClr val="0033CC"/>
                </a:solidFill>
                <a:latin typeface="HGPｺﾞｼｯｸM" pitchFamily="50" charset="-128"/>
                <a:ea typeface="HGPｺﾞｼｯｸM" pitchFamily="50" charset="-128"/>
              </a:rPr>
              <a:t>】</a:t>
            </a:r>
            <a:endParaRPr kumimoji="1" lang="ja-JP" altLang="en-US" sz="1400" b="1" dirty="0">
              <a:solidFill>
                <a:srgbClr val="0033CC"/>
              </a:solidFill>
              <a:latin typeface="HGPｺﾞｼｯｸM" pitchFamily="50" charset="-128"/>
              <a:ea typeface="HGPｺﾞｼｯｸM" pitchFamily="50" charset="-128"/>
            </a:endParaRPr>
          </a:p>
        </p:txBody>
      </p:sp>
      <p:sp>
        <p:nvSpPr>
          <p:cNvPr id="79" name="正方形/長方形 78"/>
          <p:cNvSpPr/>
          <p:nvPr/>
        </p:nvSpPr>
        <p:spPr>
          <a:xfrm>
            <a:off x="4935540" y="3516320"/>
            <a:ext cx="4249737" cy="776779"/>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0" name="正方形/長方形 79"/>
          <p:cNvSpPr/>
          <p:nvPr/>
        </p:nvSpPr>
        <p:spPr>
          <a:xfrm>
            <a:off x="4935540" y="4375151"/>
            <a:ext cx="4249737" cy="107791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1" name="正方形/長方形 80"/>
          <p:cNvSpPr/>
          <p:nvPr/>
        </p:nvSpPr>
        <p:spPr>
          <a:xfrm>
            <a:off x="4945062" y="2414588"/>
            <a:ext cx="4249737" cy="84296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2" name="テキスト ボックス 81"/>
          <p:cNvSpPr txBox="1"/>
          <p:nvPr/>
        </p:nvSpPr>
        <p:spPr>
          <a:xfrm>
            <a:off x="4938715" y="3542779"/>
            <a:ext cx="4118743" cy="738664"/>
          </a:xfrm>
          <a:prstGeom prst="rect">
            <a:avLst/>
          </a:prstGeom>
          <a:noFill/>
        </p:spPr>
        <p:txBody>
          <a:bodyPr wrap="square">
            <a:spAutoFit/>
          </a:bodyPr>
          <a:lstStyle/>
          <a:p>
            <a:pPr>
              <a:defRPr/>
            </a:pPr>
            <a:r>
              <a:rPr kumimoji="1" lang="ja-JP" altLang="en-US" sz="1400" dirty="0">
                <a:latin typeface="HGPｺﾞｼｯｸM" pitchFamily="50" charset="-128"/>
                <a:ea typeface="HGPｺﾞｼｯｸM" pitchFamily="50" charset="-128"/>
              </a:rPr>
              <a:t>情報システム経費の精査の</a:t>
            </a:r>
            <a:r>
              <a:rPr kumimoji="1" lang="ja-JP" altLang="en-US" sz="1400" dirty="0" smtClean="0">
                <a:latin typeface="HGPｺﾞｼｯｸM" pitchFamily="50" charset="-128"/>
                <a:ea typeface="HGPｺﾞｼｯｸM" pitchFamily="50" charset="-128"/>
              </a:rPr>
              <a:t>徹底：</a:t>
            </a:r>
            <a:endParaRPr kumimoji="1" lang="en-US" altLang="ja-JP" sz="1400" dirty="0" smtClean="0">
              <a:latin typeface="HGPｺﾞｼｯｸM" pitchFamily="50" charset="-128"/>
              <a:ea typeface="HGPｺﾞｼｯｸM" pitchFamily="50" charset="-128"/>
            </a:endParaRPr>
          </a:p>
          <a:p>
            <a:pPr>
              <a:defRPr/>
            </a:pPr>
            <a:r>
              <a:rPr kumimoji="1" lang="ja-JP" altLang="en-US" sz="1400" dirty="0">
                <a:latin typeface="HGPｺﾞｼｯｸM" pitchFamily="50" charset="-128"/>
                <a:ea typeface="HGPｺﾞｼｯｸM" pitchFamily="50" charset="-128"/>
              </a:rPr>
              <a:t>　①情報</a:t>
            </a:r>
            <a:r>
              <a:rPr kumimoji="1" lang="en-US" altLang="ja-JP" sz="1400" dirty="0">
                <a:latin typeface="HGPｺﾞｼｯｸM" pitchFamily="50" charset="-128"/>
                <a:ea typeface="HGPｺﾞｼｯｸM" pitchFamily="50" charset="-128"/>
              </a:rPr>
              <a:t>CIO</a:t>
            </a:r>
            <a:r>
              <a:rPr kumimoji="1" lang="ja-JP" altLang="en-US" sz="1400" dirty="0">
                <a:latin typeface="HGPｺﾞｼｯｸM" pitchFamily="50" charset="-128"/>
                <a:ea typeface="HGPｺﾞｼｯｸM" pitchFamily="50" charset="-128"/>
              </a:rPr>
              <a:t>及び情報</a:t>
            </a:r>
            <a:r>
              <a:rPr kumimoji="1" lang="en-US" altLang="ja-JP" sz="1400" dirty="0">
                <a:latin typeface="HGPｺﾞｼｯｸM" pitchFamily="50" charset="-128"/>
                <a:ea typeface="HGPｺﾞｼｯｸM" pitchFamily="50" charset="-128"/>
              </a:rPr>
              <a:t>CIO</a:t>
            </a:r>
            <a:r>
              <a:rPr kumimoji="1" lang="ja-JP" altLang="en-US" sz="1400" dirty="0">
                <a:latin typeface="HGPｺﾞｼｯｸM" pitchFamily="50" charset="-128"/>
                <a:ea typeface="HGPｺﾞｼｯｸM" pitchFamily="50" charset="-128"/>
              </a:rPr>
              <a:t>補佐官を設置</a:t>
            </a:r>
            <a:endParaRPr kumimoji="1" lang="en-US" altLang="ja-JP" sz="1400" dirty="0">
              <a:latin typeface="HGPｺﾞｼｯｸM" pitchFamily="50" charset="-128"/>
              <a:ea typeface="HGPｺﾞｼｯｸM" pitchFamily="50" charset="-128"/>
            </a:endParaRPr>
          </a:p>
          <a:p>
            <a:pPr>
              <a:defRPr/>
            </a:pPr>
            <a:r>
              <a:rPr kumimoji="1" lang="ja-JP" altLang="en-US" sz="1400" dirty="0" smtClean="0">
                <a:latin typeface="HGPｺﾞｼｯｸM" pitchFamily="50" charset="-128"/>
                <a:ea typeface="HGPｺﾞｼｯｸM" pitchFamily="50" charset="-128"/>
              </a:rPr>
              <a:t>　②</a:t>
            </a:r>
            <a:r>
              <a:rPr kumimoji="1" lang="ja-JP" altLang="en-US" sz="1400" dirty="0">
                <a:latin typeface="HGPｺﾞｼｯｸM" pitchFamily="50" charset="-128"/>
                <a:ea typeface="HGPｺﾞｼｯｸM" pitchFamily="50" charset="-128"/>
              </a:rPr>
              <a:t>システム改修経費の見積を精査</a:t>
            </a:r>
            <a:endParaRPr kumimoji="1" lang="en-US" altLang="ja-JP" sz="1400" dirty="0">
              <a:latin typeface="HGPｺﾞｼｯｸM" pitchFamily="50" charset="-128"/>
              <a:ea typeface="HGPｺﾞｼｯｸM" pitchFamily="50" charset="-128"/>
            </a:endParaRPr>
          </a:p>
        </p:txBody>
      </p:sp>
      <p:sp>
        <p:nvSpPr>
          <p:cNvPr id="83" name="テキスト ボックス 82"/>
          <p:cNvSpPr txBox="1"/>
          <p:nvPr/>
        </p:nvSpPr>
        <p:spPr>
          <a:xfrm>
            <a:off x="4949825" y="4377804"/>
            <a:ext cx="4357688" cy="1077218"/>
          </a:xfrm>
          <a:prstGeom prst="rect">
            <a:avLst/>
          </a:prstGeom>
          <a:noFill/>
        </p:spPr>
        <p:txBody>
          <a:bodyPr>
            <a:spAutoFit/>
          </a:bodyPr>
          <a:lstStyle/>
          <a:p>
            <a:pPr>
              <a:defRPr/>
            </a:pPr>
            <a:r>
              <a:rPr kumimoji="1" lang="ja-JP" altLang="en-US" sz="1400" dirty="0">
                <a:latin typeface="HGPｺﾞｼｯｸM" pitchFamily="50" charset="-128"/>
                <a:ea typeface="HGPｺﾞｼｯｸM" pitchFamily="50" charset="-128"/>
              </a:rPr>
              <a:t>セキュリティ関連での効果的な品質</a:t>
            </a:r>
            <a:r>
              <a:rPr kumimoji="1" lang="ja-JP" altLang="en-US" sz="1400" dirty="0" smtClean="0">
                <a:latin typeface="HGPｺﾞｼｯｸM" pitchFamily="50" charset="-128"/>
                <a:ea typeface="HGPｺﾞｼｯｸM" pitchFamily="50" charset="-128"/>
              </a:rPr>
              <a:t>確保：</a:t>
            </a:r>
            <a:endParaRPr kumimoji="1" lang="en-US" altLang="ja-JP" sz="1400" dirty="0" smtClean="0">
              <a:latin typeface="HGPｺﾞｼｯｸM" pitchFamily="50" charset="-128"/>
              <a:ea typeface="HGPｺﾞｼｯｸM" pitchFamily="50" charset="-128"/>
            </a:endParaRPr>
          </a:p>
          <a:p>
            <a:pPr>
              <a:defRPr/>
            </a:pPr>
            <a:r>
              <a:rPr kumimoji="1" lang="ja-JP" altLang="en-US" sz="1200" dirty="0">
                <a:latin typeface="HGPｺﾞｼｯｸM" pitchFamily="50" charset="-128"/>
                <a:ea typeface="HGPｺﾞｼｯｸM" pitchFamily="50" charset="-128"/>
              </a:rPr>
              <a:t>　①運用面でのチェック体制の充実</a:t>
            </a:r>
            <a:endParaRPr kumimoji="1" lang="en-US" altLang="ja-JP" sz="1200" dirty="0">
              <a:latin typeface="HGPｺﾞｼｯｸM" pitchFamily="50" charset="-128"/>
              <a:ea typeface="HGPｺﾞｼｯｸM" pitchFamily="50" charset="-128"/>
            </a:endParaRPr>
          </a:p>
          <a:p>
            <a:pPr>
              <a:defRPr/>
            </a:pPr>
            <a:r>
              <a:rPr kumimoji="1" lang="ja-JP" altLang="en-US" sz="1400" dirty="0" smtClean="0">
                <a:latin typeface="HGPｺﾞｼｯｸM" pitchFamily="50" charset="-128"/>
                <a:ea typeface="HGPｺﾞｼｯｸM" pitchFamily="50" charset="-128"/>
              </a:rPr>
              <a:t>業務継続性</a:t>
            </a:r>
            <a:r>
              <a:rPr kumimoji="1" lang="ja-JP" altLang="en-US" sz="1400" dirty="0">
                <a:latin typeface="HGPｺﾞｼｯｸM" pitchFamily="50" charset="-128"/>
                <a:ea typeface="HGPｺﾞｼｯｸM" pitchFamily="50" charset="-128"/>
              </a:rPr>
              <a:t>（</a:t>
            </a:r>
            <a:r>
              <a:rPr kumimoji="1" lang="en-US" altLang="ja-JP" sz="1400" dirty="0">
                <a:latin typeface="HGPｺﾞｼｯｸM" pitchFamily="50" charset="-128"/>
                <a:ea typeface="HGPｺﾞｼｯｸM" pitchFamily="50" charset="-128"/>
              </a:rPr>
              <a:t>ICT-BCP</a:t>
            </a:r>
            <a:r>
              <a:rPr kumimoji="1" lang="ja-JP" altLang="en-US" sz="1400" dirty="0">
                <a:latin typeface="HGPｺﾞｼｯｸM" pitchFamily="50" charset="-128"/>
                <a:ea typeface="HGPｺﾞｼｯｸM" pitchFamily="50" charset="-128"/>
              </a:rPr>
              <a:t>）関連での品質</a:t>
            </a:r>
            <a:r>
              <a:rPr kumimoji="1" lang="ja-JP" altLang="en-US" sz="1400" dirty="0" smtClean="0">
                <a:latin typeface="HGPｺﾞｼｯｸM" pitchFamily="50" charset="-128"/>
                <a:ea typeface="HGPｺﾞｼｯｸM" pitchFamily="50" charset="-128"/>
              </a:rPr>
              <a:t>確保：</a:t>
            </a:r>
            <a:endParaRPr kumimoji="1" lang="en-US" altLang="ja-JP" sz="1400" dirty="0">
              <a:latin typeface="HGPｺﾞｼｯｸM" pitchFamily="50" charset="-128"/>
              <a:ea typeface="HGPｺﾞｼｯｸM" pitchFamily="50" charset="-128"/>
            </a:endParaRPr>
          </a:p>
          <a:p>
            <a:pPr>
              <a:defRPr/>
            </a:pPr>
            <a:r>
              <a:rPr lang="ja-JP" altLang="en-US" sz="1200" dirty="0" smtClean="0">
                <a:latin typeface="HGPｺﾞｼｯｸM" pitchFamily="50" charset="-128"/>
                <a:ea typeface="HGPｺﾞｼｯｸM" pitchFamily="50" charset="-128"/>
              </a:rPr>
              <a:t>　①</a:t>
            </a:r>
            <a:r>
              <a:rPr lang="en-US" altLang="ja-JP" sz="1200" dirty="0">
                <a:latin typeface="HGPｺﾞｼｯｸM" pitchFamily="50" charset="-128"/>
                <a:ea typeface="HGPｺﾞｼｯｸM" pitchFamily="50" charset="-128"/>
              </a:rPr>
              <a:t>ICT-BCP</a:t>
            </a:r>
            <a:r>
              <a:rPr lang="ja-JP" altLang="en-US" sz="1200" dirty="0">
                <a:latin typeface="HGPｺﾞｼｯｸM" pitchFamily="50" charset="-128"/>
                <a:ea typeface="HGPｺﾞｼｯｸM" pitchFamily="50" charset="-128"/>
              </a:rPr>
              <a:t>における被災時の情報システム復旧</a:t>
            </a:r>
            <a:r>
              <a:rPr lang="ja-JP" altLang="en-US" sz="1200" dirty="0" smtClean="0">
                <a:latin typeface="HGPｺﾞｼｯｸM" pitchFamily="50" charset="-128"/>
                <a:ea typeface="HGPｺﾞｼｯｸM" pitchFamily="50" charset="-128"/>
              </a:rPr>
              <a:t>に係る</a:t>
            </a:r>
            <a:r>
              <a:rPr lang="en-US" altLang="ja-JP" sz="1200" dirty="0" smtClean="0">
                <a:latin typeface="HGPｺﾞｼｯｸM" pitchFamily="50" charset="-128"/>
                <a:ea typeface="HGPｺﾞｼｯｸM" pitchFamily="50" charset="-128"/>
              </a:rPr>
              <a:t/>
            </a:r>
            <a:br>
              <a:rPr lang="en-US" altLang="ja-JP" sz="1200" dirty="0" smtClean="0">
                <a:latin typeface="HGPｺﾞｼｯｸM" pitchFamily="50" charset="-128"/>
                <a:ea typeface="HGPｺﾞｼｯｸM" pitchFamily="50" charset="-128"/>
              </a:rPr>
            </a:br>
            <a:r>
              <a:rPr lang="ja-JP" altLang="en-US" sz="1200" dirty="0" smtClean="0">
                <a:latin typeface="HGPｺﾞｼｯｸM" pitchFamily="50" charset="-128"/>
                <a:ea typeface="HGPｺﾞｼｯｸM" pitchFamily="50" charset="-128"/>
              </a:rPr>
              <a:t>　　 優先</a:t>
            </a:r>
            <a:r>
              <a:rPr lang="ja-JP" altLang="en-US" sz="1200" dirty="0">
                <a:latin typeface="HGPｺﾞｼｯｸM" pitchFamily="50" charset="-128"/>
                <a:ea typeface="HGPｺﾞｼｯｸM" pitchFamily="50" charset="-128"/>
              </a:rPr>
              <a:t>順位</a:t>
            </a:r>
            <a:endParaRPr kumimoji="1" lang="en-US" altLang="ja-JP" sz="1200" dirty="0">
              <a:latin typeface="HGPｺﾞｼｯｸM" pitchFamily="50" charset="-128"/>
              <a:ea typeface="HGPｺﾞｼｯｸM" pitchFamily="50" charset="-128"/>
            </a:endParaRPr>
          </a:p>
        </p:txBody>
      </p:sp>
      <p:sp>
        <p:nvSpPr>
          <p:cNvPr id="84" name="右矢印 83"/>
          <p:cNvSpPr/>
          <p:nvPr/>
        </p:nvSpPr>
        <p:spPr>
          <a:xfrm>
            <a:off x="4411665" y="2565404"/>
            <a:ext cx="492125" cy="506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5" name="右矢印 84"/>
          <p:cNvSpPr/>
          <p:nvPr/>
        </p:nvSpPr>
        <p:spPr>
          <a:xfrm>
            <a:off x="4419602" y="3661844"/>
            <a:ext cx="493713" cy="506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6" name="右矢印 85"/>
          <p:cNvSpPr/>
          <p:nvPr/>
        </p:nvSpPr>
        <p:spPr>
          <a:xfrm>
            <a:off x="4411665" y="4708578"/>
            <a:ext cx="492125" cy="5064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87" name="テキスト ボックス 86"/>
          <p:cNvSpPr txBox="1"/>
          <p:nvPr/>
        </p:nvSpPr>
        <p:spPr>
          <a:xfrm>
            <a:off x="4964114" y="2465045"/>
            <a:ext cx="4221163" cy="738664"/>
          </a:xfrm>
          <a:prstGeom prst="rect">
            <a:avLst/>
          </a:prstGeom>
          <a:noFill/>
        </p:spPr>
        <p:txBody>
          <a:bodyPr wrap="square">
            <a:spAutoFit/>
          </a:bodyPr>
          <a:lstStyle/>
          <a:p>
            <a:pPr>
              <a:defRPr/>
            </a:pPr>
            <a:r>
              <a:rPr kumimoji="1" lang="ja-JP" altLang="en-US" sz="1400" dirty="0">
                <a:latin typeface="HGPｺﾞｼｯｸM" pitchFamily="50" charset="-128"/>
                <a:ea typeface="HGPｺﾞｼｯｸM" pitchFamily="50" charset="-128"/>
              </a:rPr>
              <a:t>しっかりとした業務</a:t>
            </a:r>
            <a:r>
              <a:rPr kumimoji="1" lang="ja-JP" altLang="en-US" sz="1400" dirty="0" smtClean="0">
                <a:latin typeface="HGPｺﾞｼｯｸM" pitchFamily="50" charset="-128"/>
                <a:ea typeface="HGPｺﾞｼｯｸM" pitchFamily="50" charset="-128"/>
              </a:rPr>
              <a:t>分析</a:t>
            </a:r>
            <a:r>
              <a:rPr kumimoji="1" lang="ja-JP" altLang="en-US" sz="1400" dirty="0">
                <a:latin typeface="HGPｺﾞｼｯｸM" pitchFamily="50" charset="-128"/>
                <a:ea typeface="HGPｺﾞｼｯｸM" pitchFamily="50" charset="-128"/>
              </a:rPr>
              <a:t>：</a:t>
            </a:r>
            <a:endParaRPr kumimoji="1" lang="en-US" altLang="ja-JP" sz="1400" dirty="0" smtClean="0">
              <a:latin typeface="HGPｺﾞｼｯｸM" pitchFamily="50" charset="-128"/>
              <a:ea typeface="HGPｺﾞｼｯｸM" pitchFamily="50" charset="-128"/>
            </a:endParaRPr>
          </a:p>
          <a:p>
            <a:pPr>
              <a:defRPr/>
            </a:pPr>
            <a:r>
              <a:rPr kumimoji="1" lang="ja-JP" altLang="en-US" sz="1400" dirty="0" smtClean="0">
                <a:latin typeface="HGPｺﾞｼｯｸM" pitchFamily="50" charset="-128"/>
                <a:ea typeface="HGPｺﾞｼｯｸM" pitchFamily="50" charset="-128"/>
              </a:rPr>
              <a:t>　①</a:t>
            </a:r>
            <a:r>
              <a:rPr kumimoji="1" lang="ja-JP" altLang="en-US" sz="1400" dirty="0">
                <a:latin typeface="HGPｺﾞｼｯｸM" pitchFamily="50" charset="-128"/>
                <a:ea typeface="HGPｺﾞｼｯｸM" pitchFamily="50" charset="-128"/>
              </a:rPr>
              <a:t>継続的な業務分析、業務改善の</a:t>
            </a:r>
            <a:r>
              <a:rPr kumimoji="1" lang="ja-JP" altLang="en-US" sz="1400" dirty="0" smtClean="0">
                <a:latin typeface="HGPｺﾞｼｯｸM" pitchFamily="50" charset="-128"/>
                <a:ea typeface="HGPｺﾞｼｯｸM" pitchFamily="50" charset="-128"/>
              </a:rPr>
              <a:t>実施 </a:t>
            </a:r>
            <a:endParaRPr kumimoji="1" lang="en-US" altLang="ja-JP" sz="1400" dirty="0" smtClean="0">
              <a:latin typeface="HGPｺﾞｼｯｸM" pitchFamily="50" charset="-128"/>
              <a:ea typeface="HGPｺﾞｼｯｸM" pitchFamily="50" charset="-128"/>
            </a:endParaRPr>
          </a:p>
          <a:p>
            <a:pPr>
              <a:defRPr/>
            </a:pPr>
            <a:r>
              <a:rPr lang="ja-JP" altLang="en-US" sz="1400" dirty="0" smtClean="0">
                <a:latin typeface="HGPｺﾞｼｯｸM" pitchFamily="50" charset="-128"/>
                <a:ea typeface="HGPｺﾞｼｯｸM" pitchFamily="50" charset="-128"/>
              </a:rPr>
              <a:t>　②</a:t>
            </a:r>
            <a:r>
              <a:rPr lang="ja-JP" altLang="en-US" sz="1400" dirty="0">
                <a:latin typeface="HGPｺﾞｼｯｸM" pitchFamily="50" charset="-128"/>
                <a:ea typeface="HGPｺﾞｼｯｸM" pitchFamily="50" charset="-128"/>
              </a:rPr>
              <a:t>既存の「当たり前」の</a:t>
            </a:r>
            <a:r>
              <a:rPr lang="ja-JP" altLang="en-US" sz="1400" dirty="0" smtClean="0">
                <a:latin typeface="HGPｺﾞｼｯｸM" pitchFamily="50" charset="-128"/>
                <a:ea typeface="HGPｺﾞｼｯｸM" pitchFamily="50" charset="-128"/>
              </a:rPr>
              <a:t>見直し</a:t>
            </a:r>
            <a:endParaRPr lang="en-US" altLang="ja-JP" sz="1400" dirty="0">
              <a:latin typeface="HGPｺﾞｼｯｸM" pitchFamily="50" charset="-128"/>
              <a:ea typeface="HGPｺﾞｼｯｸM" pitchFamily="50" charset="-128"/>
            </a:endParaRPr>
          </a:p>
        </p:txBody>
      </p:sp>
      <p:sp>
        <p:nvSpPr>
          <p:cNvPr id="88" name="角丸四角形吹き出し 1"/>
          <p:cNvSpPr>
            <a:spLocks noChangeArrowheads="1"/>
          </p:cNvSpPr>
          <p:nvPr/>
        </p:nvSpPr>
        <p:spPr bwMode="auto">
          <a:xfrm>
            <a:off x="2005016" y="1341442"/>
            <a:ext cx="2727325" cy="579437"/>
          </a:xfrm>
          <a:prstGeom prst="wedgeRoundRectCallout">
            <a:avLst>
              <a:gd name="adj1" fmla="val -41523"/>
              <a:gd name="adj2" fmla="val 77829"/>
              <a:gd name="adj3" fmla="val 16667"/>
            </a:avLst>
          </a:prstGeom>
          <a:solidFill>
            <a:srgbClr val="FFFFCC"/>
          </a:solidFill>
          <a:ln w="9525" algn="ctr">
            <a:solidFill>
              <a:srgbClr val="0033CC"/>
            </a:solidFill>
            <a:prstDash val="dash"/>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89" name="テキスト ボックス 88"/>
          <p:cNvSpPr txBox="1"/>
          <p:nvPr/>
        </p:nvSpPr>
        <p:spPr>
          <a:xfrm>
            <a:off x="2005016" y="1346202"/>
            <a:ext cx="2892425" cy="577081"/>
          </a:xfrm>
          <a:prstGeom prst="rect">
            <a:avLst/>
          </a:prstGeom>
          <a:noFill/>
        </p:spPr>
        <p:txBody>
          <a:bodyPr>
            <a:spAutoFit/>
          </a:bodyPr>
          <a:lstStyle/>
          <a:p>
            <a:pPr>
              <a:defRPr/>
            </a:pPr>
            <a:r>
              <a:rPr kumimoji="1" lang="ja-JP" altLang="en-US" sz="1050" dirty="0">
                <a:latin typeface="HGPｺﾞｼｯｸM" pitchFamily="50" charset="-128"/>
                <a:ea typeface="HGPｺﾞｼｯｸM" pitchFamily="50" charset="-128"/>
              </a:rPr>
              <a:t>行政課題それぞれにおいて</a:t>
            </a:r>
            <a:r>
              <a:rPr kumimoji="1" lang="en-US" altLang="ja-JP" sz="1050" dirty="0">
                <a:latin typeface="HGPｺﾞｼｯｸM" pitchFamily="50" charset="-128"/>
                <a:ea typeface="HGPｺﾞｼｯｸM" pitchFamily="50" charset="-128"/>
              </a:rPr>
              <a:t>ICT</a:t>
            </a:r>
            <a:r>
              <a:rPr kumimoji="1" lang="ja-JP" altLang="en-US" sz="1050" dirty="0">
                <a:latin typeface="HGPｺﾞｼｯｸM" pitchFamily="50" charset="-128"/>
                <a:ea typeface="HGPｺﾞｼｯｸM" pitchFamily="50" charset="-128"/>
              </a:rPr>
              <a:t>課題に掲げた</a:t>
            </a:r>
            <a:endParaRPr kumimoji="1" lang="en-US" altLang="ja-JP" sz="1050" dirty="0">
              <a:latin typeface="HGPｺﾞｼｯｸM" pitchFamily="50" charset="-128"/>
              <a:ea typeface="HGPｺﾞｼｯｸM" pitchFamily="50" charset="-128"/>
            </a:endParaRPr>
          </a:p>
          <a:p>
            <a:pPr>
              <a:defRPr/>
            </a:pPr>
            <a:r>
              <a:rPr kumimoji="1" lang="ja-JP" altLang="en-US" sz="1050" dirty="0">
                <a:latin typeface="HGPｺﾞｼｯｸM" pitchFamily="50" charset="-128"/>
                <a:ea typeface="HGPｺﾞｼｯｸM" pitchFamily="50" charset="-128"/>
              </a:rPr>
              <a:t>３項目のうち、重視されるべき項目の軽重は</a:t>
            </a:r>
            <a:endParaRPr kumimoji="1" lang="en-US" altLang="ja-JP" sz="1050" dirty="0">
              <a:latin typeface="HGPｺﾞｼｯｸM" pitchFamily="50" charset="-128"/>
              <a:ea typeface="HGPｺﾞｼｯｸM" pitchFamily="50" charset="-128"/>
            </a:endParaRPr>
          </a:p>
          <a:p>
            <a:pPr>
              <a:defRPr/>
            </a:pPr>
            <a:r>
              <a:rPr kumimoji="1" lang="ja-JP" altLang="en-US" sz="1050" dirty="0">
                <a:latin typeface="HGPｺﾞｼｯｸM" pitchFamily="50" charset="-128"/>
                <a:ea typeface="HGPｺﾞｼｯｸM" pitchFamily="50" charset="-128"/>
              </a:rPr>
              <a:t>異なるが、どれも無関係ではない。</a:t>
            </a:r>
          </a:p>
        </p:txBody>
      </p:sp>
      <p:sp>
        <p:nvSpPr>
          <p:cNvPr id="90" name="テキスト ボックス 89"/>
          <p:cNvSpPr txBox="1"/>
          <p:nvPr/>
        </p:nvSpPr>
        <p:spPr>
          <a:xfrm>
            <a:off x="661988" y="5678492"/>
            <a:ext cx="8899525" cy="492443"/>
          </a:xfrm>
          <a:prstGeom prst="rect">
            <a:avLst/>
          </a:prstGeom>
          <a:noFill/>
        </p:spPr>
        <p:txBody>
          <a:bodyPr>
            <a:spAutoFit/>
          </a:bodyPr>
          <a:lstStyle/>
          <a:p>
            <a:pPr>
              <a:defRPr/>
            </a:pPr>
            <a:r>
              <a:rPr kumimoji="1" lang="ja-JP" altLang="en-US" sz="1300" b="1" dirty="0">
                <a:solidFill>
                  <a:schemeClr val="bg1"/>
                </a:solidFill>
                <a:latin typeface="HGPｺﾞｼｯｸM" pitchFamily="50" charset="-128"/>
                <a:ea typeface="HGPｺﾞｼｯｸM" pitchFamily="50" charset="-128"/>
              </a:rPr>
              <a:t>それぞれのキーワードは、課題解決のヒントではあるが、実施に当たっては、各自治体の状況をふまえた選択が必要。</a:t>
            </a:r>
            <a:endParaRPr kumimoji="1" lang="en-US" altLang="ja-JP" sz="1300" b="1" dirty="0">
              <a:solidFill>
                <a:schemeClr val="bg1"/>
              </a:solidFill>
              <a:latin typeface="HGPｺﾞｼｯｸM" pitchFamily="50" charset="-128"/>
              <a:ea typeface="HGPｺﾞｼｯｸM" pitchFamily="50" charset="-128"/>
            </a:endParaRPr>
          </a:p>
          <a:p>
            <a:pPr>
              <a:defRPr/>
            </a:pPr>
            <a:r>
              <a:rPr kumimoji="1" lang="ja-JP" altLang="en-US" sz="1300" b="1" dirty="0">
                <a:solidFill>
                  <a:schemeClr val="bg1"/>
                </a:solidFill>
                <a:latin typeface="HGPｺﾞｼｯｸM" pitchFamily="50" charset="-128"/>
                <a:ea typeface="HGPｺﾞｼｯｸM" pitchFamily="50" charset="-128"/>
              </a:rPr>
              <a:t>先進事例に学ぶ点は大きいが、優先的に取り組むべき対策はそれぞれの自治体によって異なる場合も多い。</a:t>
            </a:r>
          </a:p>
        </p:txBody>
      </p:sp>
      <p:sp>
        <p:nvSpPr>
          <p:cNvPr id="91" name="テキスト ボックス 27"/>
          <p:cNvSpPr txBox="1">
            <a:spLocks noChangeArrowheads="1"/>
          </p:cNvSpPr>
          <p:nvPr/>
        </p:nvSpPr>
        <p:spPr bwMode="auto">
          <a:xfrm>
            <a:off x="3052766" y="3773761"/>
            <a:ext cx="1349375" cy="307777"/>
          </a:xfrm>
          <a:prstGeom prst="rect">
            <a:avLst/>
          </a:prstGeom>
          <a:noFill/>
          <a:ln w="9525">
            <a:noFill/>
            <a:miter lim="800000"/>
            <a:headEnd/>
            <a:tailEnd/>
          </a:ln>
        </p:spPr>
        <p:txBody>
          <a:bodyPr wrap="square">
            <a:spAutoFit/>
          </a:bodyPr>
          <a:lstStyle/>
          <a:p>
            <a:pPr algn="ctr"/>
            <a:r>
              <a:rPr kumimoji="1" lang="ja-JP" altLang="en-US" sz="1400" dirty="0" smtClean="0">
                <a:latin typeface="HGPｺﾞｼｯｸM" pitchFamily="50" charset="-128"/>
                <a:ea typeface="HGPｺﾞｼｯｸM" pitchFamily="50" charset="-128"/>
              </a:rPr>
              <a:t>経費の適正化</a:t>
            </a:r>
            <a:endParaRPr kumimoji="1" lang="en-US" altLang="ja-JP" sz="1400" dirty="0">
              <a:latin typeface="HGPｺﾞｼｯｸM" pitchFamily="50" charset="-128"/>
              <a:ea typeface="HGPｺﾞｼｯｸM" pitchFamily="50" charset="-128"/>
            </a:endParaRPr>
          </a:p>
        </p:txBody>
      </p:sp>
      <p:sp>
        <p:nvSpPr>
          <p:cNvPr id="43" name="スライド番号プレースホルダ 42"/>
          <p:cNvSpPr>
            <a:spLocks noGrp="1"/>
          </p:cNvSpPr>
          <p:nvPr>
            <p:ph type="sldNum" sz="quarter" idx="12"/>
          </p:nvPr>
        </p:nvSpPr>
        <p:spPr/>
        <p:txBody>
          <a:bodyPr/>
          <a:lstStyle/>
          <a:p>
            <a:pPr>
              <a:defRPr/>
            </a:pPr>
            <a:fld id="{724FE021-3FB5-4230-9DDF-D219D3754B7E}" type="slidenum">
              <a:rPr lang="ja-JP" altLang="en-US" smtClean="0"/>
              <a:pPr>
                <a:defRPr/>
              </a:pPr>
              <a:t>4</a:t>
            </a:fld>
            <a:endParaRPr lang="en-US" altLang="ja-JP"/>
          </a:p>
        </p:txBody>
      </p:sp>
      <p:sp>
        <p:nvSpPr>
          <p:cNvPr id="44" name="フッター プレースホルダ 43"/>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
        <p:nvSpPr>
          <p:cNvPr id="46" name="Rectangle 2"/>
          <p:cNvSpPr>
            <a:spLocks noGrp="1" noChangeArrowheads="1"/>
          </p:cNvSpPr>
          <p:nvPr>
            <p:ph type="title"/>
          </p:nvPr>
        </p:nvSpPr>
        <p:spPr bwMode="auto">
          <a:xfrm>
            <a:off x="344488" y="332656"/>
            <a:ext cx="9080500" cy="830262"/>
          </a:xfr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198000" tIns="45720" rIns="91440" bIns="45720" numCol="1" anchor="ctr" anchorCtr="0" compatLnSpc="1">
            <a:prstTxWarp prst="textNoShape">
              <a:avLst/>
            </a:prstTxWarp>
          </a:bodyPr>
          <a:lstStyle/>
          <a:p>
            <a:pPr lvl="0">
              <a:defRPr/>
            </a:pPr>
            <a:r>
              <a:rPr lang="ja-JP" altLang="en-US" dirty="0" smtClean="0">
                <a:solidFill>
                  <a:srgbClr val="000066"/>
                </a:solidFill>
              </a:rPr>
              <a:t>４</a:t>
            </a:r>
            <a:r>
              <a:rPr lang="ja-JP" altLang="ja-JP" dirty="0" smtClean="0">
                <a:solidFill>
                  <a:srgbClr val="000066"/>
                </a:solidFill>
              </a:rPr>
              <a:t>．課題</a:t>
            </a:r>
            <a:r>
              <a:rPr lang="ja-JP" altLang="en-US" dirty="0" smtClean="0">
                <a:solidFill>
                  <a:srgbClr val="000066"/>
                </a:solidFill>
              </a:rPr>
              <a:t>の</a:t>
            </a:r>
            <a:r>
              <a:rPr lang="ja-JP" altLang="ja-JP" dirty="0" smtClean="0">
                <a:solidFill>
                  <a:srgbClr val="000066"/>
                </a:solidFill>
              </a:rPr>
              <a:t>解決</a:t>
            </a:r>
            <a:r>
              <a:rPr lang="ja-JP" altLang="en-US" dirty="0" smtClean="0">
                <a:solidFill>
                  <a:srgbClr val="000066"/>
                </a:solidFill>
              </a:rPr>
              <a:t>に向けた</a:t>
            </a:r>
            <a:r>
              <a:rPr lang="ja-JP" altLang="ja-JP" dirty="0" smtClean="0">
                <a:solidFill>
                  <a:srgbClr val="000066"/>
                </a:solidFill>
              </a:rPr>
              <a:t>方策</a:t>
            </a:r>
            <a:endParaRPr lang="ja-JP" altLang="ja-JP" sz="2400" dirty="0" smtClean="0">
              <a:solidFill>
                <a:srgbClr val="000066"/>
              </a:solidFill>
              <a:latin typeface="+mj-l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344488" y="332656"/>
            <a:ext cx="9080500" cy="830262"/>
          </a:xfrm>
          <a:noFill/>
          <a:ln w="9525">
            <a:noFill/>
            <a:miter lim="800000"/>
            <a:headEnd/>
            <a:tailEnd/>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198000" tIns="45720" rIns="91440" bIns="45720" numCol="1" anchor="ctr" anchorCtr="0" compatLnSpc="1">
            <a:prstTxWarp prst="textNoShape">
              <a:avLst/>
            </a:prstTxWarp>
          </a:bodyPr>
          <a:lstStyle/>
          <a:p>
            <a:pPr>
              <a:defRPr/>
            </a:pPr>
            <a:r>
              <a:rPr lang="ja-JP" altLang="en-US" dirty="0" smtClean="0">
                <a:solidFill>
                  <a:srgbClr val="000066"/>
                </a:solidFill>
                <a:latin typeface="+mj-lt"/>
              </a:rPr>
              <a:t>５</a:t>
            </a:r>
            <a:r>
              <a:rPr lang="ja-JP" altLang="ja-JP" dirty="0" smtClean="0">
                <a:solidFill>
                  <a:srgbClr val="000066"/>
                </a:solidFill>
                <a:latin typeface="+mj-lt"/>
              </a:rPr>
              <a:t>．</a:t>
            </a:r>
            <a:r>
              <a:rPr lang="ja-JP" altLang="en-US" dirty="0" smtClean="0">
                <a:solidFill>
                  <a:srgbClr val="000066"/>
                </a:solidFill>
                <a:latin typeface="+mj-lt"/>
              </a:rPr>
              <a:t>自治体全体の課題　</a:t>
            </a:r>
            <a:r>
              <a:rPr lang="ja-JP" altLang="en-US" sz="2400" dirty="0" smtClean="0">
                <a:solidFill>
                  <a:srgbClr val="000066"/>
                </a:solidFill>
                <a:latin typeface="+mj-lt"/>
              </a:rPr>
              <a:t>～課題の整理～</a:t>
            </a:r>
            <a:endParaRPr lang="ja-JP" altLang="ja-JP" sz="2400" dirty="0" smtClean="0">
              <a:solidFill>
                <a:srgbClr val="000066"/>
              </a:solidFill>
              <a:latin typeface="+mj-lt"/>
            </a:endParaRPr>
          </a:p>
        </p:txBody>
      </p:sp>
      <p:sp>
        <p:nvSpPr>
          <p:cNvPr id="3" name="コンテンツ プレースホルダー 2"/>
          <p:cNvSpPr>
            <a:spLocks noGrp="1"/>
          </p:cNvSpPr>
          <p:nvPr>
            <p:ph idx="1"/>
          </p:nvPr>
        </p:nvSpPr>
        <p:spPr>
          <a:xfrm>
            <a:off x="495300" y="1268761"/>
            <a:ext cx="9410700" cy="563364"/>
          </a:xfrm>
        </p:spPr>
        <p:txBody>
          <a:bodyPr/>
          <a:lstStyle/>
          <a:p>
            <a:pPr marL="0" indent="0">
              <a:buNone/>
            </a:pPr>
            <a:r>
              <a:rPr lang="ja-JP" altLang="en-US" dirty="0" smtClean="0">
                <a:latin typeface="HGPｺﾞｼｯｸM" pitchFamily="50" charset="-128"/>
                <a:ea typeface="HGPｺﾞｼｯｸM" pitchFamily="50" charset="-128"/>
              </a:rPr>
              <a:t>自治体</a:t>
            </a:r>
            <a:r>
              <a:rPr lang="ja-JP" altLang="en-US" dirty="0">
                <a:latin typeface="HGPｺﾞｼｯｸM" pitchFamily="50" charset="-128"/>
                <a:ea typeface="HGPｺﾞｼｯｸM" pitchFamily="50" charset="-128"/>
              </a:rPr>
              <a:t>全体の課題は、下記の７分野に</a:t>
            </a:r>
            <a:r>
              <a:rPr lang="ja-JP" altLang="en-US" dirty="0" smtClean="0">
                <a:latin typeface="HGPｺﾞｼｯｸM" pitchFamily="50" charset="-128"/>
                <a:ea typeface="HGPｺﾞｼｯｸM" pitchFamily="50" charset="-128"/>
              </a:rPr>
              <a:t>集約される。</a:t>
            </a:r>
            <a:endParaRPr lang="ja-JP" altLang="en-US" dirty="0">
              <a:latin typeface="HGPｺﾞｼｯｸM" pitchFamily="50" charset="-128"/>
              <a:ea typeface="HGPｺﾞｼｯｸM" pitchFamily="50" charset="-128"/>
            </a:endParaRPr>
          </a:p>
          <a:p>
            <a:endParaRPr kumimoji="1" lang="ja-JP" altLang="en-US" dirty="0">
              <a:latin typeface="HGPｺﾞｼｯｸM" pitchFamily="50" charset="-128"/>
              <a:ea typeface="HGPｺﾞｼｯｸM" pitchFamily="50" charset="-128"/>
            </a:endParaRPr>
          </a:p>
        </p:txBody>
      </p:sp>
      <p:grpSp>
        <p:nvGrpSpPr>
          <p:cNvPr id="21" name="Group 9"/>
          <p:cNvGrpSpPr>
            <a:grpSpLocks/>
          </p:cNvGrpSpPr>
          <p:nvPr/>
        </p:nvGrpSpPr>
        <p:grpSpPr bwMode="auto">
          <a:xfrm>
            <a:off x="588963" y="2936877"/>
            <a:ext cx="8713787" cy="1008063"/>
            <a:chOff x="1169" y="2251"/>
            <a:chExt cx="3901" cy="679"/>
          </a:xfrm>
        </p:grpSpPr>
        <p:sp>
          <p:nvSpPr>
            <p:cNvPr id="22" name="Rectangle 10"/>
            <p:cNvSpPr>
              <a:spLocks noChangeArrowheads="1"/>
            </p:cNvSpPr>
            <p:nvPr/>
          </p:nvSpPr>
          <p:spPr bwMode="gray">
            <a:xfrm>
              <a:off x="1215" y="2477"/>
              <a:ext cx="3855" cy="453"/>
            </a:xfrm>
            <a:prstGeom prst="rect">
              <a:avLst/>
            </a:prstGeom>
            <a:solidFill>
              <a:srgbClr val="E1E1E1"/>
            </a:solidFill>
            <a:ln w="9525" algn="ctr">
              <a:noFill/>
              <a:miter lim="800000"/>
              <a:headEnd/>
              <a:tailEnd/>
            </a:ln>
            <a:effectLst/>
          </p:spPr>
          <p:txBody>
            <a:bodyPr lIns="252000" tIns="0" rIns="252000" bIns="25200" anchor="ctr"/>
            <a:lstStyle/>
            <a:p>
              <a:pPr algn="just">
                <a:lnSpc>
                  <a:spcPct val="110000"/>
                </a:lnSpc>
                <a:buClr>
                  <a:schemeClr val="accent2"/>
                </a:buClr>
              </a:pPr>
              <a:endParaRPr lang="ja-JP" altLang="ja-JP">
                <a:latin typeface="HGPｺﾞｼｯｸM" pitchFamily="50" charset="-128"/>
                <a:ea typeface="HGPｺﾞｼｯｸM" pitchFamily="50" charset="-128"/>
              </a:endParaRPr>
            </a:p>
          </p:txBody>
        </p:sp>
        <p:sp>
          <p:nvSpPr>
            <p:cNvPr id="23" name="Rectangle 11"/>
            <p:cNvSpPr>
              <a:spLocks noChangeArrowheads="1"/>
            </p:cNvSpPr>
            <p:nvPr/>
          </p:nvSpPr>
          <p:spPr bwMode="gray">
            <a:xfrm>
              <a:off x="1215" y="2251"/>
              <a:ext cx="3855" cy="227"/>
            </a:xfrm>
            <a:prstGeom prst="rect">
              <a:avLst/>
            </a:prstGeom>
            <a:solidFill>
              <a:srgbClr val="CCE7ED"/>
            </a:solidFill>
            <a:ln w="9525" algn="ctr">
              <a:noFill/>
              <a:miter lim="800000"/>
              <a:headEnd/>
              <a:tailEnd/>
            </a:ln>
            <a:effectLst>
              <a:outerShdw dist="25400" dir="5400000" algn="ctr" rotWithShape="0">
                <a:srgbClr val="5C5C5C"/>
              </a:outerShdw>
            </a:effectLst>
          </p:spPr>
          <p:txBody>
            <a:bodyPr lIns="108000" tIns="25200" rIns="108000" bIns="0"/>
            <a:lstStyle/>
            <a:p>
              <a:r>
                <a:rPr lang="ja-JP" altLang="en-US">
                  <a:latin typeface="HGPｺﾞｼｯｸM" pitchFamily="50" charset="-128"/>
                  <a:ea typeface="HGPｺﾞｼｯｸM" pitchFamily="50" charset="-128"/>
                </a:rPr>
                <a:t>１　安全・安心対策（防災対策）</a:t>
              </a:r>
            </a:p>
          </p:txBody>
        </p:sp>
        <p:sp>
          <p:nvSpPr>
            <p:cNvPr id="24" name="Text Box 12"/>
            <p:cNvSpPr txBox="1">
              <a:spLocks noChangeArrowheads="1"/>
            </p:cNvSpPr>
            <p:nvPr/>
          </p:nvSpPr>
          <p:spPr bwMode="gray">
            <a:xfrm>
              <a:off x="1169" y="2251"/>
              <a:ext cx="46" cy="227"/>
            </a:xfrm>
            <a:prstGeom prst="rect">
              <a:avLst/>
            </a:prstGeom>
            <a:solidFill>
              <a:srgbClr val="2D6C7B"/>
            </a:solidFill>
            <a:ln>
              <a:noFill/>
            </a:ln>
            <a:effectLst>
              <a:outerShdw dist="25400" dir="5400000" algn="ctr" rotWithShape="0">
                <a:srgbClr val="5C5C5C"/>
              </a:outerShdw>
            </a:effectLst>
            <a:extLst>
              <a:ext uri="{91240B29-F687-4F45-9708-019B960494DF}">
                <a14:hiddenLine xmlns:a14="http://schemas.microsoft.com/office/drawing/2010/main" xmlns="" w="9525" algn="ctr">
                  <a:solidFill>
                    <a:srgbClr val="5C5C5C"/>
                  </a:solidFill>
                  <a:miter lim="800000"/>
                  <a:headEnd/>
                  <a:tailEnd/>
                </a14:hiddenLine>
              </a:ext>
            </a:extLst>
          </p:spPr>
          <p:txBody>
            <a:bodyPr lIns="0" tIns="0" rIns="0" bIns="0" anchor="ct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defRPr/>
              </a:pPr>
              <a:endParaRPr lang="ja-JP" altLang="ja-JP" sz="1800" b="1">
                <a:solidFill>
                  <a:srgbClr val="FFFFFF"/>
                </a:solidFill>
                <a:latin typeface="HGPｺﾞｼｯｸM" pitchFamily="50" charset="-128"/>
                <a:ea typeface="HGPｺﾞｼｯｸM" pitchFamily="50" charset="-128"/>
              </a:endParaRPr>
            </a:p>
          </p:txBody>
        </p:sp>
        <p:sp>
          <p:nvSpPr>
            <p:cNvPr id="25" name="Rectangle 13"/>
            <p:cNvSpPr>
              <a:spLocks noChangeArrowheads="1"/>
            </p:cNvSpPr>
            <p:nvPr/>
          </p:nvSpPr>
          <p:spPr bwMode="gray">
            <a:xfrm>
              <a:off x="1259" y="2522"/>
              <a:ext cx="3762" cy="370"/>
            </a:xfrm>
            <a:prstGeom prst="rect">
              <a:avLst/>
            </a:prstGeom>
            <a:solidFill>
              <a:srgbClr val="FFFFFF"/>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52000" tIns="0" rIns="252000" bIns="25200" anchor="ctr"/>
            <a:lstStyle/>
            <a:p>
              <a:pPr>
                <a:lnSpc>
                  <a:spcPct val="110000"/>
                </a:lnSpc>
                <a:buClr>
                  <a:schemeClr val="hlink"/>
                </a:buClr>
                <a:defRPr/>
              </a:pPr>
              <a:r>
                <a:rPr lang="en-US" altLang="ja-JP" sz="1400" dirty="0">
                  <a:latin typeface="HGPｺﾞｼｯｸM" pitchFamily="50" charset="-128"/>
                  <a:ea typeface="HGPｺﾞｼｯｸM" pitchFamily="50" charset="-128"/>
                </a:rPr>
                <a:t>1-1</a:t>
              </a:r>
              <a:r>
                <a:rPr lang="ja-JP" altLang="en-US" sz="1400" dirty="0">
                  <a:latin typeface="HGPｺﾞｼｯｸM" pitchFamily="50" charset="-128"/>
                  <a:ea typeface="HGPｺﾞｼｯｸM" pitchFamily="50" charset="-128"/>
                </a:rPr>
                <a:t>　防災対策　　　　　　　　</a:t>
              </a:r>
              <a:r>
                <a:rPr lang="en-US" altLang="ja-JP" sz="1400" dirty="0">
                  <a:latin typeface="HGPｺﾞｼｯｸM" pitchFamily="50" charset="-128"/>
                  <a:ea typeface="HGPｺﾞｼｯｸM" pitchFamily="50" charset="-128"/>
                </a:rPr>
                <a:t>1-2</a:t>
              </a:r>
              <a:r>
                <a:rPr lang="ja-JP" altLang="en-US" sz="1400" dirty="0">
                  <a:latin typeface="HGPｺﾞｼｯｸM" pitchFamily="50" charset="-128"/>
                  <a:ea typeface="HGPｺﾞｼｯｸM" pitchFamily="50" charset="-128"/>
                </a:rPr>
                <a:t>　防犯対策　　　　　　</a:t>
              </a:r>
              <a:r>
                <a:rPr lang="en-US" altLang="ja-JP" sz="1400" dirty="0">
                  <a:latin typeface="HGPｺﾞｼｯｸM" pitchFamily="50" charset="-128"/>
                  <a:ea typeface="HGPｺﾞｼｯｸM" pitchFamily="50" charset="-128"/>
                </a:rPr>
                <a:t>1-3</a:t>
              </a:r>
              <a:r>
                <a:rPr lang="ja-JP" altLang="en-US" sz="1400" dirty="0">
                  <a:latin typeface="HGPｺﾞｼｯｸM" pitchFamily="50" charset="-128"/>
                  <a:ea typeface="HGPｺﾞｼｯｸM" pitchFamily="50" charset="-128"/>
                </a:rPr>
                <a:t>　安全対策</a:t>
              </a:r>
              <a:endParaRPr lang="en-US" altLang="ja-JP" sz="1400" dirty="0">
                <a:latin typeface="HGPｺﾞｼｯｸM" pitchFamily="50" charset="-128"/>
                <a:ea typeface="HGPｺﾞｼｯｸM" pitchFamily="50" charset="-128"/>
              </a:endParaRPr>
            </a:p>
          </p:txBody>
        </p:sp>
      </p:grpSp>
      <p:grpSp>
        <p:nvGrpSpPr>
          <p:cNvPr id="26" name="Group 9"/>
          <p:cNvGrpSpPr>
            <a:grpSpLocks/>
          </p:cNvGrpSpPr>
          <p:nvPr/>
        </p:nvGrpSpPr>
        <p:grpSpPr bwMode="auto">
          <a:xfrm>
            <a:off x="584200" y="4056063"/>
            <a:ext cx="8712200" cy="1008062"/>
            <a:chOff x="1169" y="2251"/>
            <a:chExt cx="3901" cy="679"/>
          </a:xfrm>
        </p:grpSpPr>
        <p:sp>
          <p:nvSpPr>
            <p:cNvPr id="27" name="Rectangle 10"/>
            <p:cNvSpPr>
              <a:spLocks noChangeArrowheads="1"/>
            </p:cNvSpPr>
            <p:nvPr/>
          </p:nvSpPr>
          <p:spPr bwMode="gray">
            <a:xfrm>
              <a:off x="1215" y="2477"/>
              <a:ext cx="3855" cy="453"/>
            </a:xfrm>
            <a:prstGeom prst="rect">
              <a:avLst/>
            </a:prstGeom>
            <a:solidFill>
              <a:srgbClr val="E1E1E1"/>
            </a:solidFill>
            <a:ln w="9525" algn="ctr">
              <a:noFill/>
              <a:miter lim="800000"/>
              <a:headEnd/>
              <a:tailEnd/>
            </a:ln>
            <a:effectLst/>
          </p:spPr>
          <p:txBody>
            <a:bodyPr lIns="252000" tIns="0" rIns="252000" bIns="25200" anchor="ctr"/>
            <a:lstStyle/>
            <a:p>
              <a:pPr algn="just">
                <a:lnSpc>
                  <a:spcPct val="110000"/>
                </a:lnSpc>
                <a:buClr>
                  <a:schemeClr val="accent2"/>
                </a:buClr>
              </a:pPr>
              <a:endParaRPr lang="ja-JP" altLang="ja-JP">
                <a:latin typeface="HGPｺﾞｼｯｸM" pitchFamily="50" charset="-128"/>
                <a:ea typeface="HGPｺﾞｼｯｸM" pitchFamily="50" charset="-128"/>
              </a:endParaRPr>
            </a:p>
          </p:txBody>
        </p:sp>
        <p:sp>
          <p:nvSpPr>
            <p:cNvPr id="28" name="Rectangle 11"/>
            <p:cNvSpPr>
              <a:spLocks noChangeArrowheads="1"/>
            </p:cNvSpPr>
            <p:nvPr/>
          </p:nvSpPr>
          <p:spPr bwMode="gray">
            <a:xfrm>
              <a:off x="1215" y="2251"/>
              <a:ext cx="3855" cy="227"/>
            </a:xfrm>
            <a:prstGeom prst="rect">
              <a:avLst/>
            </a:prstGeom>
            <a:solidFill>
              <a:srgbClr val="CCE7ED"/>
            </a:solidFill>
            <a:ln w="9525" algn="ctr">
              <a:noFill/>
              <a:miter lim="800000"/>
              <a:headEnd/>
              <a:tailEnd/>
            </a:ln>
            <a:effectLst>
              <a:outerShdw dist="25400" dir="5400000" algn="ctr" rotWithShape="0">
                <a:srgbClr val="5C5C5C"/>
              </a:outerShdw>
            </a:effectLst>
          </p:spPr>
          <p:txBody>
            <a:bodyPr lIns="108000" tIns="25200" rIns="108000" bIns="0"/>
            <a:lstStyle/>
            <a:p>
              <a:r>
                <a:rPr lang="ja-JP" altLang="en-US">
                  <a:latin typeface="HGPｺﾞｼｯｸM" pitchFamily="50" charset="-128"/>
                  <a:ea typeface="HGPｺﾞｼｯｸM" pitchFamily="50" charset="-128"/>
                </a:rPr>
                <a:t>２　子育て支援</a:t>
              </a:r>
            </a:p>
          </p:txBody>
        </p:sp>
        <p:sp>
          <p:nvSpPr>
            <p:cNvPr id="29" name="Text Box 12"/>
            <p:cNvSpPr txBox="1">
              <a:spLocks noChangeArrowheads="1"/>
            </p:cNvSpPr>
            <p:nvPr/>
          </p:nvSpPr>
          <p:spPr bwMode="gray">
            <a:xfrm>
              <a:off x="1169" y="2251"/>
              <a:ext cx="46" cy="227"/>
            </a:xfrm>
            <a:prstGeom prst="rect">
              <a:avLst/>
            </a:prstGeom>
            <a:solidFill>
              <a:srgbClr val="2D6C7B"/>
            </a:solidFill>
            <a:ln>
              <a:noFill/>
            </a:ln>
            <a:effectLst>
              <a:outerShdw dist="25400" dir="5400000" algn="ctr" rotWithShape="0">
                <a:srgbClr val="5C5C5C"/>
              </a:outerShdw>
            </a:effectLst>
            <a:extLst>
              <a:ext uri="{91240B29-F687-4F45-9708-019B960494DF}">
                <a14:hiddenLine xmlns:a14="http://schemas.microsoft.com/office/drawing/2010/main" xmlns="" w="9525" algn="ctr">
                  <a:solidFill>
                    <a:srgbClr val="5C5C5C"/>
                  </a:solidFill>
                  <a:miter lim="800000"/>
                  <a:headEnd/>
                  <a:tailEnd/>
                </a14:hiddenLine>
              </a:ext>
            </a:extLst>
          </p:spPr>
          <p:txBody>
            <a:bodyPr lIns="0" tIns="0" rIns="0" bIns="0" anchor="ct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defRPr/>
              </a:pPr>
              <a:endParaRPr lang="ja-JP" altLang="ja-JP" sz="1800" b="1">
                <a:solidFill>
                  <a:srgbClr val="FFFFFF"/>
                </a:solidFill>
                <a:latin typeface="HGPｺﾞｼｯｸM" pitchFamily="50" charset="-128"/>
                <a:ea typeface="HGPｺﾞｼｯｸM" pitchFamily="50" charset="-128"/>
              </a:endParaRPr>
            </a:p>
          </p:txBody>
        </p:sp>
        <p:sp>
          <p:nvSpPr>
            <p:cNvPr id="30" name="Rectangle 13"/>
            <p:cNvSpPr>
              <a:spLocks noChangeArrowheads="1"/>
            </p:cNvSpPr>
            <p:nvPr/>
          </p:nvSpPr>
          <p:spPr bwMode="gray">
            <a:xfrm>
              <a:off x="1259" y="2522"/>
              <a:ext cx="3762" cy="370"/>
            </a:xfrm>
            <a:prstGeom prst="rect">
              <a:avLst/>
            </a:prstGeom>
            <a:solidFill>
              <a:srgbClr val="FFFFFF"/>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52000" tIns="0" rIns="252000" bIns="25200" anchor="ctr"/>
            <a:lstStyle/>
            <a:p>
              <a:pPr>
                <a:lnSpc>
                  <a:spcPct val="110000"/>
                </a:lnSpc>
                <a:buClr>
                  <a:schemeClr val="hlink"/>
                </a:buClr>
                <a:defRPr/>
              </a:pPr>
              <a:r>
                <a:rPr lang="en-US" altLang="ja-JP" sz="1400" dirty="0">
                  <a:latin typeface="HGPｺﾞｼｯｸM" pitchFamily="50" charset="-128"/>
                  <a:ea typeface="HGPｺﾞｼｯｸM" pitchFamily="50" charset="-128"/>
                </a:rPr>
                <a:t>2-1</a:t>
              </a:r>
              <a:r>
                <a:rPr lang="ja-JP" altLang="en-US" sz="1400" dirty="0">
                  <a:latin typeface="HGPｺﾞｼｯｸM" pitchFamily="50" charset="-128"/>
                  <a:ea typeface="HGPｺﾞｼｯｸM" pitchFamily="50" charset="-128"/>
                </a:rPr>
                <a:t>　待機児童解消対策　　</a:t>
              </a:r>
              <a:r>
                <a:rPr lang="en-US" altLang="ja-JP" sz="1400" dirty="0">
                  <a:latin typeface="HGPｺﾞｼｯｸM" pitchFamily="50" charset="-128"/>
                  <a:ea typeface="HGPｺﾞｼｯｸM" pitchFamily="50" charset="-128"/>
                </a:rPr>
                <a:t>2-2</a:t>
              </a:r>
              <a:r>
                <a:rPr lang="ja-JP" altLang="en-US" sz="1400" dirty="0">
                  <a:latin typeface="HGPｺﾞｼｯｸM" pitchFamily="50" charset="-128"/>
                  <a:ea typeface="HGPｺﾞｼｯｸM" pitchFamily="50" charset="-128"/>
                </a:rPr>
                <a:t>　医療・予防接種　　</a:t>
              </a:r>
              <a:r>
                <a:rPr lang="en-US" altLang="ja-JP" sz="1400" dirty="0">
                  <a:latin typeface="HGPｺﾞｼｯｸM" pitchFamily="50" charset="-128"/>
                  <a:ea typeface="HGPｺﾞｼｯｸM" pitchFamily="50" charset="-128"/>
                </a:rPr>
                <a:t>2-3</a:t>
              </a:r>
              <a:r>
                <a:rPr lang="ja-JP" altLang="en-US" sz="1400" dirty="0">
                  <a:latin typeface="HGPｺﾞｼｯｸM" pitchFamily="50" charset="-128"/>
                  <a:ea typeface="HGPｺﾞｼｯｸM" pitchFamily="50" charset="-128"/>
                </a:rPr>
                <a:t>　発達支援　　　</a:t>
              </a:r>
              <a:r>
                <a:rPr lang="en-US" altLang="ja-JP" sz="1400" dirty="0">
                  <a:latin typeface="HGPｺﾞｼｯｸM" pitchFamily="50" charset="-128"/>
                  <a:ea typeface="HGPｺﾞｼｯｸM" pitchFamily="50" charset="-128"/>
                </a:rPr>
                <a:t>2-4</a:t>
              </a:r>
              <a:r>
                <a:rPr lang="ja-JP" altLang="en-US" sz="1400" dirty="0">
                  <a:latin typeface="HGPｺﾞｼｯｸM" pitchFamily="50" charset="-128"/>
                  <a:ea typeface="HGPｺﾞｼｯｸM" pitchFamily="50" charset="-128"/>
                </a:rPr>
                <a:t>　児童虐待防止</a:t>
              </a:r>
              <a:endParaRPr lang="en-US" altLang="ja-JP" sz="1400" dirty="0">
                <a:latin typeface="HGPｺﾞｼｯｸM" pitchFamily="50" charset="-128"/>
                <a:ea typeface="HGPｺﾞｼｯｸM" pitchFamily="50" charset="-128"/>
              </a:endParaRPr>
            </a:p>
            <a:p>
              <a:pPr>
                <a:lnSpc>
                  <a:spcPct val="110000"/>
                </a:lnSpc>
                <a:buClr>
                  <a:schemeClr val="hlink"/>
                </a:buClr>
                <a:defRPr/>
              </a:pPr>
              <a:r>
                <a:rPr lang="en-US" altLang="ja-JP" sz="1400" dirty="0">
                  <a:latin typeface="HGPｺﾞｼｯｸM" pitchFamily="50" charset="-128"/>
                  <a:ea typeface="HGPｺﾞｼｯｸM" pitchFamily="50" charset="-128"/>
                </a:rPr>
                <a:t>2-5</a:t>
              </a:r>
              <a:r>
                <a:rPr lang="ja-JP" altLang="en-US" sz="1400" dirty="0">
                  <a:latin typeface="HGPｺﾞｼｯｸM" pitchFamily="50" charset="-128"/>
                  <a:ea typeface="HGPｺﾞｼｯｸM" pitchFamily="50" charset="-128"/>
                </a:rPr>
                <a:t>　母子支援策</a:t>
              </a:r>
              <a:endParaRPr lang="en-US" altLang="ja-JP" sz="1400" dirty="0">
                <a:latin typeface="HGPｺﾞｼｯｸM" pitchFamily="50" charset="-128"/>
                <a:ea typeface="HGPｺﾞｼｯｸM" pitchFamily="50" charset="-128"/>
              </a:endParaRPr>
            </a:p>
          </p:txBody>
        </p:sp>
      </p:grpSp>
      <p:grpSp>
        <p:nvGrpSpPr>
          <p:cNvPr id="31" name="Group 9"/>
          <p:cNvGrpSpPr>
            <a:grpSpLocks/>
          </p:cNvGrpSpPr>
          <p:nvPr/>
        </p:nvGrpSpPr>
        <p:grpSpPr bwMode="auto">
          <a:xfrm>
            <a:off x="585790" y="5154613"/>
            <a:ext cx="8713787" cy="1008062"/>
            <a:chOff x="1169" y="2251"/>
            <a:chExt cx="3901" cy="679"/>
          </a:xfrm>
        </p:grpSpPr>
        <p:sp>
          <p:nvSpPr>
            <p:cNvPr id="32" name="Rectangle 10"/>
            <p:cNvSpPr>
              <a:spLocks noChangeArrowheads="1"/>
            </p:cNvSpPr>
            <p:nvPr/>
          </p:nvSpPr>
          <p:spPr bwMode="gray">
            <a:xfrm>
              <a:off x="1215" y="2477"/>
              <a:ext cx="3855" cy="453"/>
            </a:xfrm>
            <a:prstGeom prst="rect">
              <a:avLst/>
            </a:prstGeom>
            <a:solidFill>
              <a:srgbClr val="E1E1E1"/>
            </a:solidFill>
            <a:ln w="9525" algn="ctr">
              <a:noFill/>
              <a:miter lim="800000"/>
              <a:headEnd/>
              <a:tailEnd/>
            </a:ln>
            <a:effectLst/>
          </p:spPr>
          <p:txBody>
            <a:bodyPr lIns="252000" tIns="0" rIns="252000" bIns="25200" anchor="ctr"/>
            <a:lstStyle/>
            <a:p>
              <a:pPr algn="just">
                <a:lnSpc>
                  <a:spcPct val="110000"/>
                </a:lnSpc>
                <a:buClr>
                  <a:schemeClr val="accent2"/>
                </a:buClr>
              </a:pPr>
              <a:endParaRPr lang="ja-JP" altLang="ja-JP">
                <a:latin typeface="HGPｺﾞｼｯｸM" pitchFamily="50" charset="-128"/>
                <a:ea typeface="HGPｺﾞｼｯｸM" pitchFamily="50" charset="-128"/>
              </a:endParaRPr>
            </a:p>
          </p:txBody>
        </p:sp>
        <p:sp>
          <p:nvSpPr>
            <p:cNvPr id="33" name="Rectangle 11"/>
            <p:cNvSpPr>
              <a:spLocks noChangeArrowheads="1"/>
            </p:cNvSpPr>
            <p:nvPr/>
          </p:nvSpPr>
          <p:spPr bwMode="gray">
            <a:xfrm>
              <a:off x="1215" y="2251"/>
              <a:ext cx="3855" cy="227"/>
            </a:xfrm>
            <a:prstGeom prst="rect">
              <a:avLst/>
            </a:prstGeom>
            <a:solidFill>
              <a:srgbClr val="CCE7ED"/>
            </a:solidFill>
            <a:ln w="9525" algn="ctr">
              <a:noFill/>
              <a:miter lim="800000"/>
              <a:headEnd/>
              <a:tailEnd/>
            </a:ln>
            <a:effectLst>
              <a:outerShdw dist="25400" dir="5400000" algn="ctr" rotWithShape="0">
                <a:srgbClr val="5C5C5C"/>
              </a:outerShdw>
            </a:effectLst>
          </p:spPr>
          <p:txBody>
            <a:bodyPr lIns="108000" tIns="25200" rIns="108000" bIns="0"/>
            <a:lstStyle/>
            <a:p>
              <a:r>
                <a:rPr lang="ja-JP" altLang="en-US">
                  <a:latin typeface="HGPｺﾞｼｯｸM" pitchFamily="50" charset="-128"/>
                  <a:ea typeface="HGPｺﾞｼｯｸM" pitchFamily="50" charset="-128"/>
                </a:rPr>
                <a:t>３　福祉・保健衛生の充実</a:t>
              </a:r>
            </a:p>
          </p:txBody>
        </p:sp>
        <p:sp>
          <p:nvSpPr>
            <p:cNvPr id="34" name="Text Box 12"/>
            <p:cNvSpPr txBox="1">
              <a:spLocks noChangeArrowheads="1"/>
            </p:cNvSpPr>
            <p:nvPr/>
          </p:nvSpPr>
          <p:spPr bwMode="gray">
            <a:xfrm>
              <a:off x="1169" y="2251"/>
              <a:ext cx="46" cy="227"/>
            </a:xfrm>
            <a:prstGeom prst="rect">
              <a:avLst/>
            </a:prstGeom>
            <a:solidFill>
              <a:srgbClr val="2D6C7B"/>
            </a:solidFill>
            <a:ln>
              <a:noFill/>
            </a:ln>
            <a:effectLst>
              <a:outerShdw dist="25400" dir="5400000" algn="ctr" rotWithShape="0">
                <a:srgbClr val="5C5C5C"/>
              </a:outerShdw>
            </a:effectLst>
            <a:extLst>
              <a:ext uri="{91240B29-F687-4F45-9708-019B960494DF}">
                <a14:hiddenLine xmlns:a14="http://schemas.microsoft.com/office/drawing/2010/main" xmlns="" w="9525" algn="ctr">
                  <a:solidFill>
                    <a:srgbClr val="5C5C5C"/>
                  </a:solidFill>
                  <a:miter lim="800000"/>
                  <a:headEnd/>
                  <a:tailEnd/>
                </a14:hiddenLine>
              </a:ext>
            </a:extLst>
          </p:spPr>
          <p:txBody>
            <a:bodyPr lIns="0" tIns="0" rIns="0" bIns="0" anchor="ct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defRPr/>
              </a:pPr>
              <a:endParaRPr lang="ja-JP" altLang="ja-JP" sz="1800" b="1">
                <a:solidFill>
                  <a:srgbClr val="FFFFFF"/>
                </a:solidFill>
                <a:latin typeface="HGPｺﾞｼｯｸM" pitchFamily="50" charset="-128"/>
                <a:ea typeface="HGPｺﾞｼｯｸM" pitchFamily="50" charset="-128"/>
              </a:endParaRPr>
            </a:p>
          </p:txBody>
        </p:sp>
        <p:sp>
          <p:nvSpPr>
            <p:cNvPr id="35" name="Rectangle 13"/>
            <p:cNvSpPr>
              <a:spLocks noChangeArrowheads="1"/>
            </p:cNvSpPr>
            <p:nvPr/>
          </p:nvSpPr>
          <p:spPr bwMode="gray">
            <a:xfrm>
              <a:off x="1259" y="2522"/>
              <a:ext cx="3762" cy="370"/>
            </a:xfrm>
            <a:prstGeom prst="rect">
              <a:avLst/>
            </a:prstGeom>
            <a:solidFill>
              <a:srgbClr val="FFFFFF"/>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52000" tIns="0" rIns="252000" bIns="25200" anchor="ctr"/>
            <a:lstStyle/>
            <a:p>
              <a:pPr>
                <a:lnSpc>
                  <a:spcPct val="110000"/>
                </a:lnSpc>
                <a:buClr>
                  <a:schemeClr val="hlink"/>
                </a:buClr>
                <a:defRPr/>
              </a:pPr>
              <a:r>
                <a:rPr lang="en-US" altLang="ja-JP" sz="1400" dirty="0">
                  <a:latin typeface="HGPｺﾞｼｯｸM" pitchFamily="50" charset="-128"/>
                  <a:ea typeface="HGPｺﾞｼｯｸM" pitchFamily="50" charset="-128"/>
                </a:rPr>
                <a:t>3-1</a:t>
              </a:r>
              <a:r>
                <a:rPr lang="ja-JP" altLang="en-US" sz="1400" dirty="0">
                  <a:latin typeface="HGPｺﾞｼｯｸM" pitchFamily="50" charset="-128"/>
                  <a:ea typeface="HGPｺﾞｼｯｸM" pitchFamily="50" charset="-128"/>
                </a:rPr>
                <a:t>　保健衛生　　　　　　　　</a:t>
              </a:r>
              <a:r>
                <a:rPr lang="en-US" altLang="ja-JP" sz="1400" dirty="0">
                  <a:latin typeface="HGPｺﾞｼｯｸM" pitchFamily="50" charset="-128"/>
                  <a:ea typeface="HGPｺﾞｼｯｸM" pitchFamily="50" charset="-128"/>
                </a:rPr>
                <a:t>3-2</a:t>
              </a:r>
              <a:r>
                <a:rPr lang="ja-JP" altLang="en-US" sz="1400" dirty="0">
                  <a:latin typeface="HGPｺﾞｼｯｸM" pitchFamily="50" charset="-128"/>
                  <a:ea typeface="HGPｺﾞｼｯｸM" pitchFamily="50" charset="-128"/>
                </a:rPr>
                <a:t>　高齢者福祉　　　　</a:t>
              </a:r>
              <a:r>
                <a:rPr lang="en-US" altLang="ja-JP" sz="1400" dirty="0">
                  <a:latin typeface="HGPｺﾞｼｯｸM" pitchFamily="50" charset="-128"/>
                  <a:ea typeface="HGPｺﾞｼｯｸM" pitchFamily="50" charset="-128"/>
                </a:rPr>
                <a:t>3-3</a:t>
              </a:r>
              <a:r>
                <a:rPr lang="ja-JP" altLang="en-US" sz="1400" dirty="0">
                  <a:latin typeface="HGPｺﾞｼｯｸM" pitchFamily="50" charset="-128"/>
                  <a:ea typeface="HGPｺﾞｼｯｸM" pitchFamily="50" charset="-128"/>
                </a:rPr>
                <a:t>　障害者福祉　　</a:t>
              </a:r>
              <a:r>
                <a:rPr lang="en-US" altLang="ja-JP" sz="1400" dirty="0">
                  <a:latin typeface="HGPｺﾞｼｯｸM" pitchFamily="50" charset="-128"/>
                  <a:ea typeface="HGPｺﾞｼｯｸM" pitchFamily="50" charset="-128"/>
                </a:rPr>
                <a:t>3-4</a:t>
              </a:r>
              <a:r>
                <a:rPr lang="ja-JP" altLang="en-US" sz="1400" dirty="0">
                  <a:latin typeface="HGPｺﾞｼｯｸM" pitchFamily="50" charset="-128"/>
                  <a:ea typeface="HGPｺﾞｼｯｸM" pitchFamily="50" charset="-128"/>
                </a:rPr>
                <a:t>　生活福祉</a:t>
              </a:r>
              <a:endParaRPr lang="en-US" altLang="ja-JP" sz="1400" dirty="0">
                <a:latin typeface="HGPｺﾞｼｯｸM" pitchFamily="50" charset="-128"/>
                <a:ea typeface="HGPｺﾞｼｯｸM" pitchFamily="50" charset="-128"/>
              </a:endParaRPr>
            </a:p>
          </p:txBody>
        </p:sp>
      </p:grpSp>
      <p:sp>
        <p:nvSpPr>
          <p:cNvPr id="36" name="正方形/長方形 35"/>
          <p:cNvSpPr/>
          <p:nvPr/>
        </p:nvSpPr>
        <p:spPr bwMode="auto">
          <a:xfrm>
            <a:off x="559366" y="1870076"/>
            <a:ext cx="8904738" cy="910852"/>
          </a:xfrm>
          <a:prstGeom prst="rect">
            <a:avLst/>
          </a:prstGeom>
          <a:noFill/>
          <a:ln w="9525" cap="flat" cmpd="sng" algn="ctr">
            <a:solidFill>
              <a:srgbClr val="000000"/>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37" name="正方形/長方形 36"/>
          <p:cNvSpPr/>
          <p:nvPr/>
        </p:nvSpPr>
        <p:spPr>
          <a:xfrm>
            <a:off x="559366" y="1929387"/>
            <a:ext cx="8904738" cy="830997"/>
          </a:xfrm>
          <a:prstGeom prst="rect">
            <a:avLst/>
          </a:prstGeom>
        </p:spPr>
        <p:txBody>
          <a:bodyPr wrap="square">
            <a:spAutoFit/>
          </a:bodyPr>
          <a:lstStyle/>
          <a:p>
            <a:pPr marL="285750" indent="-285750">
              <a:buFont typeface="Arial" pitchFamily="34" charset="0"/>
              <a:buChar char="•"/>
              <a:defRPr/>
            </a:pPr>
            <a:r>
              <a:rPr kumimoji="1" lang="ja-JP" altLang="en-US" sz="1600" dirty="0" smtClean="0">
                <a:latin typeface="HGPｺﾞｼｯｸM" pitchFamily="50" charset="-128"/>
                <a:ea typeface="HGPｺﾞｼｯｸM" pitchFamily="50" charset="-128"/>
              </a:rPr>
              <a:t>東日本大震災</a:t>
            </a:r>
            <a:r>
              <a:rPr kumimoji="1" lang="ja-JP" altLang="en-US" sz="1600" dirty="0">
                <a:latin typeface="HGPｺﾞｼｯｸM" pitchFamily="50" charset="-128"/>
                <a:ea typeface="HGPｺﾞｼｯｸM" pitchFamily="50" charset="-128"/>
              </a:rPr>
              <a:t>の発生を受け</a:t>
            </a:r>
            <a:r>
              <a:rPr kumimoji="1" lang="ja-JP" altLang="en-US" sz="1600" dirty="0" smtClean="0">
                <a:latin typeface="HGPｺﾞｼｯｸM" pitchFamily="50" charset="-128"/>
                <a:ea typeface="HGPｺﾞｼｯｸM" pitchFamily="50" charset="-128"/>
              </a:rPr>
              <a:t>、</a:t>
            </a:r>
            <a:r>
              <a:rPr kumimoji="1" lang="ja-JP" altLang="en-US" sz="1600" dirty="0" smtClean="0">
                <a:solidFill>
                  <a:srgbClr val="FF0000"/>
                </a:solidFill>
                <a:latin typeface="HGPｺﾞｼｯｸM" pitchFamily="50" charset="-128"/>
                <a:ea typeface="HGPｺﾞｼｯｸM" pitchFamily="50" charset="-128"/>
              </a:rPr>
              <a:t>安心</a:t>
            </a:r>
            <a:r>
              <a:rPr kumimoji="1" lang="ja-JP" altLang="en-US" sz="1600" dirty="0">
                <a:solidFill>
                  <a:srgbClr val="FF0000"/>
                </a:solidFill>
                <a:latin typeface="HGPｺﾞｼｯｸM" pitchFamily="50" charset="-128"/>
                <a:ea typeface="HGPｺﾞｼｯｸM" pitchFamily="50" charset="-128"/>
              </a:rPr>
              <a:t>・安全対策（防災</a:t>
            </a:r>
            <a:r>
              <a:rPr kumimoji="1" lang="ja-JP" altLang="en-US" sz="1600" dirty="0" smtClean="0">
                <a:solidFill>
                  <a:srgbClr val="FF0000"/>
                </a:solidFill>
                <a:latin typeface="HGPｺﾞｼｯｸM" pitchFamily="50" charset="-128"/>
                <a:ea typeface="HGPｺﾞｼｯｸM" pitchFamily="50" charset="-128"/>
              </a:rPr>
              <a:t>対策）</a:t>
            </a:r>
            <a:r>
              <a:rPr kumimoji="1" lang="ja-JP" altLang="en-US" sz="1600" dirty="0" smtClean="0">
                <a:latin typeface="HGPｺﾞｼｯｸM" pitchFamily="50" charset="-128"/>
                <a:ea typeface="HGPｺﾞｼｯｸM" pitchFamily="50" charset="-128"/>
              </a:rPr>
              <a:t>は</a:t>
            </a:r>
            <a:r>
              <a:rPr kumimoji="1" lang="ja-JP" altLang="en-US" sz="1600" dirty="0">
                <a:latin typeface="HGPｺﾞｼｯｸM" pitchFamily="50" charset="-128"/>
                <a:ea typeface="HGPｺﾞｼｯｸM" pitchFamily="50" charset="-128"/>
              </a:rPr>
              <a:t>全国自治体における喫緊の課題</a:t>
            </a:r>
            <a:endParaRPr kumimoji="1" lang="en-US" altLang="ja-JP" sz="1600" dirty="0">
              <a:latin typeface="HGPｺﾞｼｯｸM" pitchFamily="50" charset="-128"/>
              <a:ea typeface="HGPｺﾞｼｯｸM" pitchFamily="50" charset="-128"/>
            </a:endParaRPr>
          </a:p>
          <a:p>
            <a:pPr marL="285750" indent="-285750">
              <a:buFont typeface="Arial" pitchFamily="34" charset="0"/>
              <a:buChar char="•"/>
              <a:defRPr/>
            </a:pPr>
            <a:r>
              <a:rPr kumimoji="1" lang="ja-JP" altLang="en-US" sz="1600" dirty="0" smtClean="0">
                <a:latin typeface="HGPｺﾞｼｯｸM" pitchFamily="50" charset="-128"/>
                <a:ea typeface="HGPｺﾞｼｯｸM" pitchFamily="50" charset="-128"/>
              </a:rPr>
              <a:t>さらに</a:t>
            </a:r>
            <a:r>
              <a:rPr kumimoji="1" lang="ja-JP" altLang="en-US" sz="1600" dirty="0" smtClean="0">
                <a:solidFill>
                  <a:srgbClr val="FF0000"/>
                </a:solidFill>
                <a:latin typeface="HGPｺﾞｼｯｸM" pitchFamily="50" charset="-128"/>
                <a:ea typeface="HGPｺﾞｼｯｸM" pitchFamily="50" charset="-128"/>
              </a:rPr>
              <a:t>子育て支援</a:t>
            </a:r>
            <a:r>
              <a:rPr kumimoji="1" lang="ja-JP" altLang="en-US" sz="1600" dirty="0" smtClean="0">
                <a:latin typeface="HGPｺﾞｼｯｸM" pitchFamily="50" charset="-128"/>
                <a:ea typeface="HGPｺﾞｼｯｸM" pitchFamily="50" charset="-128"/>
              </a:rPr>
              <a:t>（</a:t>
            </a:r>
            <a:r>
              <a:rPr lang="ja-JP" altLang="en-US" sz="1600" dirty="0">
                <a:latin typeface="HGPｺﾞｼｯｸM" pitchFamily="50" charset="-128"/>
                <a:ea typeface="HGPｺﾞｼｯｸM" pitchFamily="50" charset="-128"/>
              </a:rPr>
              <a:t>次世代育成）と高齢者対策</a:t>
            </a:r>
            <a:r>
              <a:rPr lang="ja-JP" altLang="en-US" sz="1600" dirty="0" smtClean="0">
                <a:latin typeface="HGPｺﾞｼｯｸM" pitchFamily="50" charset="-128"/>
                <a:ea typeface="HGPｺﾞｼｯｸM" pitchFamily="50" charset="-128"/>
              </a:rPr>
              <a:t>等の</a:t>
            </a:r>
            <a:r>
              <a:rPr lang="ja-JP" altLang="en-US" sz="1600" dirty="0" smtClean="0">
                <a:solidFill>
                  <a:srgbClr val="FF0000"/>
                </a:solidFill>
                <a:latin typeface="HGPｺﾞｼｯｸM" pitchFamily="50" charset="-128"/>
                <a:ea typeface="HGPｺﾞｼｯｸM" pitchFamily="50" charset="-128"/>
              </a:rPr>
              <a:t>福祉</a:t>
            </a:r>
            <a:r>
              <a:rPr lang="ja-JP" altLang="en-US" sz="1600" dirty="0">
                <a:solidFill>
                  <a:srgbClr val="FF0000"/>
                </a:solidFill>
                <a:latin typeface="HGPｺﾞｼｯｸM" pitchFamily="50" charset="-128"/>
                <a:ea typeface="HGPｺﾞｼｯｸM" pitchFamily="50" charset="-128"/>
              </a:rPr>
              <a:t>・保健衛生の</a:t>
            </a:r>
            <a:r>
              <a:rPr lang="ja-JP" altLang="en-US" sz="1600" dirty="0" smtClean="0">
                <a:solidFill>
                  <a:srgbClr val="FF0000"/>
                </a:solidFill>
                <a:latin typeface="HGPｺﾞｼｯｸM" pitchFamily="50" charset="-128"/>
                <a:ea typeface="HGPｺﾞｼｯｸM" pitchFamily="50" charset="-128"/>
              </a:rPr>
              <a:t>充実</a:t>
            </a:r>
            <a:r>
              <a:rPr lang="ja-JP" altLang="en-US" sz="1600" dirty="0" smtClean="0">
                <a:latin typeface="HGPｺﾞｼｯｸM" pitchFamily="50" charset="-128"/>
                <a:ea typeface="HGPｺﾞｼｯｸM" pitchFamily="50" charset="-128"/>
              </a:rPr>
              <a:t>を加えた３分野は、</a:t>
            </a:r>
            <a:r>
              <a:rPr lang="en-US" altLang="ja-JP" sz="1600" dirty="0" smtClean="0">
                <a:latin typeface="HGPｺﾞｼｯｸM" pitchFamily="50" charset="-128"/>
                <a:ea typeface="HGPｺﾞｼｯｸM" pitchFamily="50" charset="-128"/>
              </a:rPr>
              <a:t/>
            </a:r>
            <a:br>
              <a:rPr lang="en-US" altLang="ja-JP" sz="1600" dirty="0" smtClean="0">
                <a:latin typeface="HGPｺﾞｼｯｸM" pitchFamily="50" charset="-128"/>
                <a:ea typeface="HGPｺﾞｼｯｸM" pitchFamily="50" charset="-128"/>
              </a:rPr>
            </a:br>
            <a:r>
              <a:rPr lang="ja-JP" altLang="en-US" sz="1600" dirty="0">
                <a:latin typeface="HGPｺﾞｼｯｸM" pitchFamily="50" charset="-128"/>
                <a:ea typeface="HGPｺﾞｼｯｸM" pitchFamily="50" charset="-128"/>
              </a:rPr>
              <a:t>どの</a:t>
            </a:r>
            <a:r>
              <a:rPr lang="ja-JP" altLang="en-US" sz="1600" dirty="0" smtClean="0">
                <a:latin typeface="HGPｺﾞｼｯｸM" pitchFamily="50" charset="-128"/>
                <a:ea typeface="HGPｺﾞｼｯｸM" pitchFamily="50" charset="-128"/>
              </a:rPr>
              <a:t>自治体においても</a:t>
            </a:r>
            <a:r>
              <a:rPr lang="ja-JP" altLang="en-US" sz="1600" dirty="0" smtClean="0">
                <a:solidFill>
                  <a:srgbClr val="FF0000"/>
                </a:solidFill>
                <a:latin typeface="HGPｺﾞｼｯｸM" pitchFamily="50" charset="-128"/>
                <a:ea typeface="HGPｺﾞｼｯｸM" pitchFamily="50" charset="-128"/>
              </a:rPr>
              <a:t>重点</a:t>
            </a:r>
            <a:r>
              <a:rPr lang="ja-JP" altLang="en-US" sz="1600" dirty="0">
                <a:solidFill>
                  <a:srgbClr val="FF0000"/>
                </a:solidFill>
                <a:latin typeface="HGPｺﾞｼｯｸM" pitchFamily="50" charset="-128"/>
                <a:ea typeface="HGPｺﾞｼｯｸM" pitchFamily="50" charset="-128"/>
              </a:rPr>
              <a:t>施策</a:t>
            </a:r>
            <a:r>
              <a:rPr kumimoji="1" lang="ja-JP" altLang="en-US" sz="1600" dirty="0">
                <a:solidFill>
                  <a:srgbClr val="FF0000"/>
                </a:solidFill>
                <a:latin typeface="HGPｺﾞｼｯｸM" pitchFamily="50" charset="-128"/>
                <a:ea typeface="HGPｺﾞｼｯｸM" pitchFamily="50" charset="-128"/>
              </a:rPr>
              <a:t>の３本柱</a:t>
            </a:r>
            <a:endParaRPr kumimoji="1" lang="en-US" altLang="ja-JP" sz="1600" dirty="0">
              <a:solidFill>
                <a:srgbClr val="FF0000"/>
              </a:solidFill>
              <a:latin typeface="HGPｺﾞｼｯｸM" pitchFamily="50" charset="-128"/>
              <a:ea typeface="HGPｺﾞｼｯｸM" pitchFamily="50" charset="-128"/>
            </a:endParaRPr>
          </a:p>
        </p:txBody>
      </p:sp>
      <p:sp>
        <p:nvSpPr>
          <p:cNvPr id="38" name="スライド番号プレースホルダ 37"/>
          <p:cNvSpPr>
            <a:spLocks noGrp="1"/>
          </p:cNvSpPr>
          <p:nvPr>
            <p:ph type="sldNum" sz="quarter" idx="12"/>
          </p:nvPr>
        </p:nvSpPr>
        <p:spPr/>
        <p:txBody>
          <a:bodyPr/>
          <a:lstStyle/>
          <a:p>
            <a:pPr>
              <a:defRPr/>
            </a:pPr>
            <a:fld id="{724FE021-3FB5-4230-9DDF-D219D3754B7E}" type="slidenum">
              <a:rPr lang="ja-JP" altLang="en-US" smtClean="0"/>
              <a:pPr>
                <a:defRPr/>
              </a:pPr>
              <a:t>5</a:t>
            </a:fld>
            <a:endParaRPr lang="en-US" altLang="ja-JP"/>
          </a:p>
        </p:txBody>
      </p:sp>
      <p:sp>
        <p:nvSpPr>
          <p:cNvPr id="39" name="フッター プレースホルダ 38"/>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 9"/>
          <p:cNvGrpSpPr>
            <a:grpSpLocks/>
          </p:cNvGrpSpPr>
          <p:nvPr/>
        </p:nvGrpSpPr>
        <p:grpSpPr bwMode="auto">
          <a:xfrm>
            <a:off x="609602" y="1556793"/>
            <a:ext cx="8712200" cy="1008063"/>
            <a:chOff x="1169" y="2251"/>
            <a:chExt cx="3901" cy="679"/>
          </a:xfrm>
        </p:grpSpPr>
        <p:sp>
          <p:nvSpPr>
            <p:cNvPr id="25" name="Rectangle 10"/>
            <p:cNvSpPr>
              <a:spLocks noChangeArrowheads="1"/>
            </p:cNvSpPr>
            <p:nvPr/>
          </p:nvSpPr>
          <p:spPr bwMode="gray">
            <a:xfrm>
              <a:off x="1215" y="2477"/>
              <a:ext cx="3855" cy="453"/>
            </a:xfrm>
            <a:prstGeom prst="rect">
              <a:avLst/>
            </a:prstGeom>
            <a:solidFill>
              <a:srgbClr val="E1E1E1"/>
            </a:solidFill>
            <a:ln w="9525" algn="ctr">
              <a:noFill/>
              <a:miter lim="800000"/>
              <a:headEnd/>
              <a:tailEnd/>
            </a:ln>
            <a:effectLst/>
          </p:spPr>
          <p:txBody>
            <a:bodyPr lIns="252000" tIns="0" rIns="252000" bIns="25200" anchor="ctr"/>
            <a:lstStyle/>
            <a:p>
              <a:pPr algn="just">
                <a:lnSpc>
                  <a:spcPct val="110000"/>
                </a:lnSpc>
                <a:buClr>
                  <a:schemeClr val="accent2"/>
                </a:buClr>
              </a:pPr>
              <a:endParaRPr lang="ja-JP" altLang="ja-JP">
                <a:latin typeface="HGPｺﾞｼｯｸM" pitchFamily="50" charset="-128"/>
                <a:ea typeface="HGPｺﾞｼｯｸM" pitchFamily="50" charset="-128"/>
              </a:endParaRPr>
            </a:p>
          </p:txBody>
        </p:sp>
        <p:sp>
          <p:nvSpPr>
            <p:cNvPr id="26" name="Rectangle 11"/>
            <p:cNvSpPr>
              <a:spLocks noChangeArrowheads="1"/>
            </p:cNvSpPr>
            <p:nvPr/>
          </p:nvSpPr>
          <p:spPr bwMode="gray">
            <a:xfrm>
              <a:off x="1215" y="2251"/>
              <a:ext cx="3855" cy="226"/>
            </a:xfrm>
            <a:prstGeom prst="rect">
              <a:avLst/>
            </a:prstGeom>
            <a:solidFill>
              <a:srgbClr val="CCE7ED"/>
            </a:solidFill>
            <a:ln w="9525" algn="ctr">
              <a:noFill/>
              <a:miter lim="800000"/>
              <a:headEnd/>
              <a:tailEnd/>
            </a:ln>
            <a:effectLst>
              <a:outerShdw dist="25400" dir="5400000" algn="ctr" rotWithShape="0">
                <a:srgbClr val="5C5C5C"/>
              </a:outerShdw>
            </a:effectLst>
          </p:spPr>
          <p:txBody>
            <a:bodyPr lIns="108000" tIns="25200" rIns="108000" bIns="0"/>
            <a:lstStyle/>
            <a:p>
              <a:r>
                <a:rPr lang="ja-JP" altLang="en-US">
                  <a:latin typeface="HGPｺﾞｼｯｸM" pitchFamily="50" charset="-128"/>
                  <a:ea typeface="HGPｺﾞｼｯｸM" pitchFamily="50" charset="-128"/>
                </a:rPr>
                <a:t>４　環境対策</a:t>
              </a:r>
            </a:p>
          </p:txBody>
        </p:sp>
        <p:sp>
          <p:nvSpPr>
            <p:cNvPr id="27" name="Text Box 12"/>
            <p:cNvSpPr txBox="1">
              <a:spLocks noChangeArrowheads="1"/>
            </p:cNvSpPr>
            <p:nvPr/>
          </p:nvSpPr>
          <p:spPr bwMode="gray">
            <a:xfrm>
              <a:off x="1169" y="2251"/>
              <a:ext cx="46" cy="227"/>
            </a:xfrm>
            <a:prstGeom prst="rect">
              <a:avLst/>
            </a:prstGeom>
            <a:solidFill>
              <a:srgbClr val="2D6C7B"/>
            </a:solidFill>
            <a:ln>
              <a:noFill/>
            </a:ln>
            <a:effectLst>
              <a:outerShdw dist="25400" dir="5400000" algn="ctr" rotWithShape="0">
                <a:srgbClr val="5C5C5C"/>
              </a:outerShdw>
            </a:effectLst>
            <a:extLst>
              <a:ext uri="{91240B29-F687-4F45-9708-019B960494DF}">
                <a14:hiddenLine xmlns:a14="http://schemas.microsoft.com/office/drawing/2010/main" xmlns="" w="9525" algn="ctr">
                  <a:solidFill>
                    <a:srgbClr val="5C5C5C"/>
                  </a:solidFill>
                  <a:miter lim="800000"/>
                  <a:headEnd/>
                  <a:tailEnd/>
                </a14:hiddenLine>
              </a:ext>
            </a:extLst>
          </p:spPr>
          <p:txBody>
            <a:bodyPr lIns="0" tIns="0" rIns="0" bIns="0" anchor="ct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defRPr/>
              </a:pPr>
              <a:endParaRPr lang="ja-JP" altLang="ja-JP" sz="1800" b="1">
                <a:solidFill>
                  <a:srgbClr val="FFFFFF"/>
                </a:solidFill>
                <a:latin typeface="HGPｺﾞｼｯｸM" pitchFamily="50" charset="-128"/>
                <a:ea typeface="HGPｺﾞｼｯｸM" pitchFamily="50" charset="-128"/>
              </a:endParaRPr>
            </a:p>
          </p:txBody>
        </p:sp>
        <p:sp>
          <p:nvSpPr>
            <p:cNvPr id="28" name="Rectangle 13"/>
            <p:cNvSpPr>
              <a:spLocks noChangeArrowheads="1"/>
            </p:cNvSpPr>
            <p:nvPr/>
          </p:nvSpPr>
          <p:spPr bwMode="gray">
            <a:xfrm>
              <a:off x="1259" y="2522"/>
              <a:ext cx="3762" cy="370"/>
            </a:xfrm>
            <a:prstGeom prst="rect">
              <a:avLst/>
            </a:prstGeom>
            <a:solidFill>
              <a:srgbClr val="FFFFFF"/>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52000" tIns="0" rIns="252000" bIns="25200" anchor="ctr"/>
            <a:lstStyle/>
            <a:p>
              <a:pPr>
                <a:lnSpc>
                  <a:spcPct val="110000"/>
                </a:lnSpc>
                <a:buClr>
                  <a:schemeClr val="hlink"/>
                </a:buClr>
                <a:defRPr/>
              </a:pPr>
              <a:r>
                <a:rPr lang="en-US" altLang="ja-JP" sz="1400" dirty="0">
                  <a:latin typeface="HGPｺﾞｼｯｸM" pitchFamily="50" charset="-128"/>
                  <a:ea typeface="HGPｺﾞｼｯｸM" pitchFamily="50" charset="-128"/>
                </a:rPr>
                <a:t>4-1</a:t>
              </a:r>
              <a:r>
                <a:rPr lang="ja-JP" altLang="en-US" sz="1400" dirty="0">
                  <a:latin typeface="HGPｺﾞｼｯｸM" pitchFamily="50" charset="-128"/>
                  <a:ea typeface="HGPｺﾞｼｯｸM" pitchFamily="50" charset="-128"/>
                </a:rPr>
                <a:t>　地球温暖化対策　　　</a:t>
              </a:r>
              <a:r>
                <a:rPr lang="en-US" altLang="ja-JP" sz="1400" dirty="0">
                  <a:latin typeface="HGPｺﾞｼｯｸM" pitchFamily="50" charset="-128"/>
                  <a:ea typeface="HGPｺﾞｼｯｸM" pitchFamily="50" charset="-128"/>
                </a:rPr>
                <a:t>4-2</a:t>
              </a:r>
              <a:r>
                <a:rPr lang="ja-JP" altLang="en-US" sz="1400" dirty="0">
                  <a:latin typeface="HGPｺﾞｼｯｸM" pitchFamily="50" charset="-128"/>
                  <a:ea typeface="HGPｺﾞｼｯｸM" pitchFamily="50" charset="-128"/>
                </a:rPr>
                <a:t>　エネルギー対策　　　</a:t>
              </a:r>
              <a:r>
                <a:rPr lang="en-US" altLang="ja-JP" sz="1400" dirty="0">
                  <a:latin typeface="HGPｺﾞｼｯｸM" pitchFamily="50" charset="-128"/>
                  <a:ea typeface="HGPｺﾞｼｯｸM" pitchFamily="50" charset="-128"/>
                </a:rPr>
                <a:t>4-3</a:t>
              </a:r>
              <a:r>
                <a:rPr lang="ja-JP" altLang="en-US" sz="1400" dirty="0">
                  <a:latin typeface="HGPｺﾞｼｯｸM" pitchFamily="50" charset="-128"/>
                  <a:ea typeface="HGPｺﾞｼｯｸM" pitchFamily="50" charset="-128"/>
                </a:rPr>
                <a:t>　自然環境保全　　　</a:t>
              </a:r>
              <a:r>
                <a:rPr lang="en-US" altLang="ja-JP" sz="1400" dirty="0">
                  <a:latin typeface="HGPｺﾞｼｯｸM" pitchFamily="50" charset="-128"/>
                  <a:ea typeface="HGPｺﾞｼｯｸM" pitchFamily="50" charset="-128"/>
                </a:rPr>
                <a:t>4-4</a:t>
              </a:r>
              <a:r>
                <a:rPr lang="ja-JP" altLang="en-US" sz="1400" dirty="0">
                  <a:latin typeface="HGPｺﾞｼｯｸM" pitchFamily="50" charset="-128"/>
                  <a:ea typeface="HGPｺﾞｼｯｸM" pitchFamily="50" charset="-128"/>
                </a:rPr>
                <a:t>　環境保全対策</a:t>
              </a:r>
              <a:endParaRPr lang="en-US" altLang="ja-JP" sz="1400" dirty="0">
                <a:latin typeface="HGPｺﾞｼｯｸM" pitchFamily="50" charset="-128"/>
                <a:ea typeface="HGPｺﾞｼｯｸM" pitchFamily="50" charset="-128"/>
              </a:endParaRPr>
            </a:p>
            <a:p>
              <a:pPr>
                <a:lnSpc>
                  <a:spcPct val="110000"/>
                </a:lnSpc>
                <a:buClr>
                  <a:schemeClr val="hlink"/>
                </a:buClr>
                <a:defRPr/>
              </a:pPr>
              <a:r>
                <a:rPr lang="en-US" altLang="ja-JP" sz="1400" dirty="0">
                  <a:latin typeface="HGPｺﾞｼｯｸM" pitchFamily="50" charset="-128"/>
                  <a:ea typeface="HGPｺﾞｼｯｸM" pitchFamily="50" charset="-128"/>
                </a:rPr>
                <a:t>4-5</a:t>
              </a:r>
              <a:r>
                <a:rPr lang="ja-JP" altLang="en-US" sz="1400" dirty="0">
                  <a:latin typeface="HGPｺﾞｼｯｸM" pitchFamily="50" charset="-128"/>
                  <a:ea typeface="HGPｺﾞｼｯｸM" pitchFamily="50" charset="-128"/>
                </a:rPr>
                <a:t>　廃棄物</a:t>
              </a:r>
              <a:r>
                <a:rPr lang="ja-JP" altLang="en-US" sz="1400" dirty="0" smtClean="0">
                  <a:latin typeface="HGPｺﾞｼｯｸM" pitchFamily="50" charset="-128"/>
                  <a:ea typeface="HGPｺﾞｼｯｸM" pitchFamily="50" charset="-128"/>
                </a:rPr>
                <a:t>（</a:t>
              </a:r>
              <a:r>
                <a:rPr lang="ja-JP" altLang="en-US" sz="1400" dirty="0">
                  <a:latin typeface="HGPｺﾞｼｯｸM" pitchFamily="50" charset="-128"/>
                  <a:ea typeface="HGPｺﾞｼｯｸM" pitchFamily="50" charset="-128"/>
                </a:rPr>
                <a:t>ゴミ</a:t>
              </a:r>
              <a:r>
                <a:rPr lang="ja-JP" altLang="en-US" sz="1400" dirty="0" smtClean="0">
                  <a:latin typeface="HGPｺﾞｼｯｸM" pitchFamily="50" charset="-128"/>
                  <a:ea typeface="HGPｺﾞｼｯｸM" pitchFamily="50" charset="-128"/>
                </a:rPr>
                <a:t>）</a:t>
              </a:r>
              <a:r>
                <a:rPr lang="ja-JP" altLang="en-US" sz="1400" dirty="0">
                  <a:latin typeface="HGPｺﾞｼｯｸM" pitchFamily="50" charset="-128"/>
                  <a:ea typeface="HGPｺﾞｼｯｸM" pitchFamily="50" charset="-128"/>
                </a:rPr>
                <a:t>対策</a:t>
              </a:r>
              <a:endParaRPr lang="en-US" altLang="ja-JP" sz="1400" dirty="0">
                <a:latin typeface="HGPｺﾞｼｯｸM" pitchFamily="50" charset="-128"/>
                <a:ea typeface="HGPｺﾞｼｯｸM" pitchFamily="50" charset="-128"/>
              </a:endParaRPr>
            </a:p>
          </p:txBody>
        </p:sp>
      </p:grpSp>
      <p:grpSp>
        <p:nvGrpSpPr>
          <p:cNvPr id="29" name="Group 9"/>
          <p:cNvGrpSpPr>
            <a:grpSpLocks/>
          </p:cNvGrpSpPr>
          <p:nvPr/>
        </p:nvGrpSpPr>
        <p:grpSpPr bwMode="auto">
          <a:xfrm>
            <a:off x="614365" y="2668046"/>
            <a:ext cx="8713787" cy="1008063"/>
            <a:chOff x="1169" y="2251"/>
            <a:chExt cx="3901" cy="679"/>
          </a:xfrm>
        </p:grpSpPr>
        <p:sp>
          <p:nvSpPr>
            <p:cNvPr id="30" name="Rectangle 10"/>
            <p:cNvSpPr>
              <a:spLocks noChangeArrowheads="1"/>
            </p:cNvSpPr>
            <p:nvPr/>
          </p:nvSpPr>
          <p:spPr bwMode="gray">
            <a:xfrm>
              <a:off x="1215" y="2477"/>
              <a:ext cx="3855" cy="453"/>
            </a:xfrm>
            <a:prstGeom prst="rect">
              <a:avLst/>
            </a:prstGeom>
            <a:solidFill>
              <a:srgbClr val="E1E1E1"/>
            </a:solidFill>
            <a:ln w="9525" algn="ctr">
              <a:noFill/>
              <a:miter lim="800000"/>
              <a:headEnd/>
              <a:tailEnd/>
            </a:ln>
            <a:effectLst/>
          </p:spPr>
          <p:txBody>
            <a:bodyPr lIns="252000" tIns="0" rIns="252000" bIns="25200" anchor="ctr"/>
            <a:lstStyle/>
            <a:p>
              <a:pPr algn="just">
                <a:lnSpc>
                  <a:spcPct val="110000"/>
                </a:lnSpc>
                <a:buClr>
                  <a:schemeClr val="accent2"/>
                </a:buClr>
              </a:pPr>
              <a:endParaRPr lang="ja-JP" altLang="ja-JP">
                <a:latin typeface="HGPｺﾞｼｯｸM" pitchFamily="50" charset="-128"/>
                <a:ea typeface="HGPｺﾞｼｯｸM" pitchFamily="50" charset="-128"/>
              </a:endParaRPr>
            </a:p>
          </p:txBody>
        </p:sp>
        <p:sp>
          <p:nvSpPr>
            <p:cNvPr id="31" name="Rectangle 11"/>
            <p:cNvSpPr>
              <a:spLocks noChangeArrowheads="1"/>
            </p:cNvSpPr>
            <p:nvPr/>
          </p:nvSpPr>
          <p:spPr bwMode="gray">
            <a:xfrm>
              <a:off x="1215" y="2251"/>
              <a:ext cx="3855" cy="227"/>
            </a:xfrm>
            <a:prstGeom prst="rect">
              <a:avLst/>
            </a:prstGeom>
            <a:solidFill>
              <a:srgbClr val="CCE7ED"/>
            </a:solidFill>
            <a:ln w="9525" algn="ctr">
              <a:noFill/>
              <a:miter lim="800000"/>
              <a:headEnd/>
              <a:tailEnd/>
            </a:ln>
            <a:effectLst>
              <a:outerShdw dist="25400" dir="5400000" algn="ctr" rotWithShape="0">
                <a:srgbClr val="5C5C5C"/>
              </a:outerShdw>
            </a:effectLst>
          </p:spPr>
          <p:txBody>
            <a:bodyPr lIns="108000" tIns="25200" rIns="108000" bIns="0"/>
            <a:lstStyle/>
            <a:p>
              <a:r>
                <a:rPr lang="ja-JP" altLang="en-US">
                  <a:latin typeface="HGPｺﾞｼｯｸM" pitchFamily="50" charset="-128"/>
                  <a:ea typeface="HGPｺﾞｼｯｸM" pitchFamily="50" charset="-128"/>
                </a:rPr>
                <a:t>５　地域活性化・文化振興</a:t>
              </a:r>
            </a:p>
          </p:txBody>
        </p:sp>
        <p:sp>
          <p:nvSpPr>
            <p:cNvPr id="32" name="Text Box 12"/>
            <p:cNvSpPr txBox="1">
              <a:spLocks noChangeArrowheads="1"/>
            </p:cNvSpPr>
            <p:nvPr/>
          </p:nvSpPr>
          <p:spPr bwMode="gray">
            <a:xfrm>
              <a:off x="1169" y="2251"/>
              <a:ext cx="46" cy="227"/>
            </a:xfrm>
            <a:prstGeom prst="rect">
              <a:avLst/>
            </a:prstGeom>
            <a:solidFill>
              <a:srgbClr val="2D6C7B"/>
            </a:solidFill>
            <a:ln>
              <a:noFill/>
            </a:ln>
            <a:effectLst>
              <a:outerShdw dist="25400" dir="5400000" algn="ctr" rotWithShape="0">
                <a:srgbClr val="5C5C5C"/>
              </a:outerShdw>
            </a:effectLst>
            <a:extLst>
              <a:ext uri="{91240B29-F687-4F45-9708-019B960494DF}">
                <a14:hiddenLine xmlns:a14="http://schemas.microsoft.com/office/drawing/2010/main" xmlns="" w="9525" algn="ctr">
                  <a:solidFill>
                    <a:srgbClr val="5C5C5C"/>
                  </a:solidFill>
                  <a:miter lim="800000"/>
                  <a:headEnd/>
                  <a:tailEnd/>
                </a14:hiddenLine>
              </a:ext>
            </a:extLst>
          </p:spPr>
          <p:txBody>
            <a:bodyPr lIns="0" tIns="0" rIns="0" bIns="0" anchor="ct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defRPr/>
              </a:pPr>
              <a:endParaRPr lang="ja-JP" altLang="ja-JP" sz="1800" b="1">
                <a:solidFill>
                  <a:srgbClr val="FFFFFF"/>
                </a:solidFill>
                <a:latin typeface="HGPｺﾞｼｯｸM" pitchFamily="50" charset="-128"/>
                <a:ea typeface="HGPｺﾞｼｯｸM" pitchFamily="50" charset="-128"/>
              </a:endParaRPr>
            </a:p>
          </p:txBody>
        </p:sp>
        <p:sp>
          <p:nvSpPr>
            <p:cNvPr id="33" name="Rectangle 13"/>
            <p:cNvSpPr>
              <a:spLocks noChangeArrowheads="1"/>
            </p:cNvSpPr>
            <p:nvPr/>
          </p:nvSpPr>
          <p:spPr bwMode="gray">
            <a:xfrm>
              <a:off x="1259" y="2522"/>
              <a:ext cx="3762" cy="370"/>
            </a:xfrm>
            <a:prstGeom prst="rect">
              <a:avLst/>
            </a:prstGeom>
            <a:solidFill>
              <a:srgbClr val="FFFFFF"/>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52000" tIns="0" rIns="252000" bIns="25200" anchor="ctr"/>
            <a:lstStyle/>
            <a:p>
              <a:pPr>
                <a:lnSpc>
                  <a:spcPct val="110000"/>
                </a:lnSpc>
                <a:buClr>
                  <a:schemeClr val="hlink"/>
                </a:buClr>
                <a:defRPr/>
              </a:pPr>
              <a:r>
                <a:rPr lang="en-US" altLang="ja-JP" sz="1400" dirty="0">
                  <a:latin typeface="HGPｺﾞｼｯｸM" pitchFamily="50" charset="-128"/>
                  <a:ea typeface="HGPｺﾞｼｯｸM" pitchFamily="50" charset="-128"/>
                </a:rPr>
                <a:t>5-1</a:t>
              </a:r>
              <a:r>
                <a:rPr lang="ja-JP" altLang="en-US" sz="1400" dirty="0">
                  <a:latin typeface="HGPｺﾞｼｯｸM" pitchFamily="50" charset="-128"/>
                  <a:ea typeface="HGPｺﾞｼｯｸM" pitchFamily="50" charset="-128"/>
                </a:rPr>
                <a:t>　地域活性化　　</a:t>
              </a:r>
              <a:r>
                <a:rPr lang="en-US" altLang="ja-JP" sz="1400" dirty="0">
                  <a:latin typeface="HGPｺﾞｼｯｸM" pitchFamily="50" charset="-128"/>
                  <a:ea typeface="HGPｺﾞｼｯｸM" pitchFamily="50" charset="-128"/>
                </a:rPr>
                <a:t>5-2</a:t>
              </a:r>
              <a:r>
                <a:rPr lang="ja-JP" altLang="en-US" sz="1400" dirty="0">
                  <a:latin typeface="HGPｺﾞｼｯｸM" pitchFamily="50" charset="-128"/>
                  <a:ea typeface="HGPｺﾞｼｯｸM" pitchFamily="50" charset="-128"/>
                </a:rPr>
                <a:t>　産業（商工業）　　</a:t>
              </a:r>
              <a:r>
                <a:rPr lang="en-US" altLang="ja-JP" sz="1400" dirty="0">
                  <a:latin typeface="HGPｺﾞｼｯｸM" pitchFamily="50" charset="-128"/>
                  <a:ea typeface="HGPｺﾞｼｯｸM" pitchFamily="50" charset="-128"/>
                </a:rPr>
                <a:t>5-3</a:t>
              </a:r>
              <a:r>
                <a:rPr lang="ja-JP" altLang="en-US" sz="1400" dirty="0">
                  <a:latin typeface="HGPｺﾞｼｯｸM" pitchFamily="50" charset="-128"/>
                  <a:ea typeface="HGPｺﾞｼｯｸM" pitchFamily="50" charset="-128"/>
                </a:rPr>
                <a:t>　農林水産　　</a:t>
              </a:r>
              <a:r>
                <a:rPr lang="en-US" altLang="ja-JP" sz="1400" dirty="0">
                  <a:latin typeface="HGPｺﾞｼｯｸM" pitchFamily="50" charset="-128"/>
                  <a:ea typeface="HGPｺﾞｼｯｸM" pitchFamily="50" charset="-128"/>
                </a:rPr>
                <a:t>5-4</a:t>
              </a:r>
              <a:r>
                <a:rPr lang="ja-JP" altLang="en-US" sz="1400" dirty="0">
                  <a:latin typeface="HGPｺﾞｼｯｸM" pitchFamily="50" charset="-128"/>
                  <a:ea typeface="HGPｺﾞｼｯｸM" pitchFamily="50" charset="-128"/>
                </a:rPr>
                <a:t>　雇用対策　　</a:t>
              </a:r>
              <a:r>
                <a:rPr lang="en-US" altLang="ja-JP" sz="1400" dirty="0">
                  <a:latin typeface="HGPｺﾞｼｯｸM" pitchFamily="50" charset="-128"/>
                  <a:ea typeface="HGPｺﾞｼｯｸM" pitchFamily="50" charset="-128"/>
                </a:rPr>
                <a:t>5-5</a:t>
              </a:r>
              <a:r>
                <a:rPr lang="ja-JP" altLang="en-US" sz="1400" dirty="0">
                  <a:latin typeface="HGPｺﾞｼｯｸM" pitchFamily="50" charset="-128"/>
                  <a:ea typeface="HGPｺﾞｼｯｸM" pitchFamily="50" charset="-128"/>
                </a:rPr>
                <a:t>　観光振興</a:t>
              </a:r>
              <a:endParaRPr lang="en-US" altLang="ja-JP" sz="1400" dirty="0">
                <a:latin typeface="HGPｺﾞｼｯｸM" pitchFamily="50" charset="-128"/>
                <a:ea typeface="HGPｺﾞｼｯｸM" pitchFamily="50" charset="-128"/>
              </a:endParaRPr>
            </a:p>
            <a:p>
              <a:pPr>
                <a:lnSpc>
                  <a:spcPct val="110000"/>
                </a:lnSpc>
                <a:buClr>
                  <a:schemeClr val="hlink"/>
                </a:buClr>
                <a:defRPr/>
              </a:pPr>
              <a:r>
                <a:rPr lang="en-US" altLang="ja-JP" sz="1400" dirty="0">
                  <a:latin typeface="HGPｺﾞｼｯｸM" pitchFamily="50" charset="-128"/>
                  <a:ea typeface="HGPｺﾞｼｯｸM" pitchFamily="50" charset="-128"/>
                </a:rPr>
                <a:t>5-6</a:t>
              </a:r>
              <a:r>
                <a:rPr lang="ja-JP" altLang="en-US" sz="1400" dirty="0">
                  <a:latin typeface="HGPｺﾞｼｯｸM" pitchFamily="50" charset="-128"/>
                  <a:ea typeface="HGPｺﾞｼｯｸM" pitchFamily="50" charset="-128"/>
                </a:rPr>
                <a:t>　生涯学習　　　 </a:t>
              </a:r>
              <a:r>
                <a:rPr lang="en-US" altLang="ja-JP" sz="1400" dirty="0">
                  <a:latin typeface="HGPｺﾞｼｯｸM" pitchFamily="50" charset="-128"/>
                  <a:ea typeface="HGPｺﾞｼｯｸM" pitchFamily="50" charset="-128"/>
                </a:rPr>
                <a:t>5-7</a:t>
              </a:r>
              <a:r>
                <a:rPr lang="ja-JP" altLang="en-US" sz="1400" dirty="0">
                  <a:latin typeface="HGPｺﾞｼｯｸM" pitchFamily="50" charset="-128"/>
                  <a:ea typeface="HGPｺﾞｼｯｸM" pitchFamily="50" charset="-128"/>
                </a:rPr>
                <a:t>　文化・コミュニティ対策</a:t>
              </a:r>
              <a:endParaRPr lang="en-US" altLang="ja-JP" sz="1400" dirty="0">
                <a:latin typeface="HGPｺﾞｼｯｸM" pitchFamily="50" charset="-128"/>
                <a:ea typeface="HGPｺﾞｼｯｸM" pitchFamily="50" charset="-128"/>
              </a:endParaRPr>
            </a:p>
          </p:txBody>
        </p:sp>
      </p:grpSp>
      <p:grpSp>
        <p:nvGrpSpPr>
          <p:cNvPr id="34" name="Group 9"/>
          <p:cNvGrpSpPr>
            <a:grpSpLocks/>
          </p:cNvGrpSpPr>
          <p:nvPr/>
        </p:nvGrpSpPr>
        <p:grpSpPr bwMode="auto">
          <a:xfrm>
            <a:off x="609602" y="3838030"/>
            <a:ext cx="8712200" cy="1008062"/>
            <a:chOff x="1169" y="2251"/>
            <a:chExt cx="3901" cy="679"/>
          </a:xfrm>
        </p:grpSpPr>
        <p:sp>
          <p:nvSpPr>
            <p:cNvPr id="35" name="Rectangle 10"/>
            <p:cNvSpPr>
              <a:spLocks noChangeArrowheads="1"/>
            </p:cNvSpPr>
            <p:nvPr/>
          </p:nvSpPr>
          <p:spPr bwMode="gray">
            <a:xfrm>
              <a:off x="1215" y="2477"/>
              <a:ext cx="3855" cy="453"/>
            </a:xfrm>
            <a:prstGeom prst="rect">
              <a:avLst/>
            </a:prstGeom>
            <a:solidFill>
              <a:srgbClr val="E1E1E1"/>
            </a:solidFill>
            <a:ln w="9525" algn="ctr">
              <a:noFill/>
              <a:miter lim="800000"/>
              <a:headEnd/>
              <a:tailEnd/>
            </a:ln>
            <a:effectLst/>
          </p:spPr>
          <p:txBody>
            <a:bodyPr lIns="252000" tIns="0" rIns="252000" bIns="25200" anchor="ctr"/>
            <a:lstStyle/>
            <a:p>
              <a:pPr algn="just">
                <a:lnSpc>
                  <a:spcPct val="110000"/>
                </a:lnSpc>
                <a:buClr>
                  <a:schemeClr val="accent2"/>
                </a:buClr>
              </a:pPr>
              <a:endParaRPr lang="ja-JP" altLang="ja-JP">
                <a:latin typeface="HGPｺﾞｼｯｸM" pitchFamily="50" charset="-128"/>
                <a:ea typeface="HGPｺﾞｼｯｸM" pitchFamily="50" charset="-128"/>
              </a:endParaRPr>
            </a:p>
          </p:txBody>
        </p:sp>
        <p:sp>
          <p:nvSpPr>
            <p:cNvPr id="36" name="Rectangle 11"/>
            <p:cNvSpPr>
              <a:spLocks noChangeArrowheads="1"/>
            </p:cNvSpPr>
            <p:nvPr/>
          </p:nvSpPr>
          <p:spPr bwMode="gray">
            <a:xfrm>
              <a:off x="1215" y="2251"/>
              <a:ext cx="3855" cy="227"/>
            </a:xfrm>
            <a:prstGeom prst="rect">
              <a:avLst/>
            </a:prstGeom>
            <a:solidFill>
              <a:srgbClr val="CCE7ED"/>
            </a:solidFill>
            <a:ln w="9525" algn="ctr">
              <a:noFill/>
              <a:miter lim="800000"/>
              <a:headEnd/>
              <a:tailEnd/>
            </a:ln>
            <a:effectLst>
              <a:outerShdw dist="25400" dir="5400000" algn="ctr" rotWithShape="0">
                <a:srgbClr val="5C5C5C"/>
              </a:outerShdw>
            </a:effectLst>
          </p:spPr>
          <p:txBody>
            <a:bodyPr lIns="108000" tIns="25200" rIns="108000" bIns="0"/>
            <a:lstStyle/>
            <a:p>
              <a:r>
                <a:rPr lang="ja-JP" altLang="en-US">
                  <a:latin typeface="HGPｺﾞｼｯｸM" pitchFamily="50" charset="-128"/>
                  <a:ea typeface="HGPｺﾞｼｯｸM" pitchFamily="50" charset="-128"/>
                </a:rPr>
                <a:t>６　</a:t>
              </a:r>
              <a:r>
                <a:rPr lang="zh-TW" altLang="en-US">
                  <a:latin typeface="HGPｺﾞｼｯｸM" pitchFamily="50" charset="-128"/>
                  <a:ea typeface="HGPｺﾞｼｯｸM" pitchFamily="50" charset="-128"/>
                </a:rPr>
                <a:t>都市基盤整備</a:t>
              </a:r>
              <a:endParaRPr lang="ja-JP" altLang="en-US">
                <a:latin typeface="HGPｺﾞｼｯｸM" pitchFamily="50" charset="-128"/>
                <a:ea typeface="HGPｺﾞｼｯｸM" pitchFamily="50" charset="-128"/>
              </a:endParaRPr>
            </a:p>
          </p:txBody>
        </p:sp>
        <p:sp>
          <p:nvSpPr>
            <p:cNvPr id="37" name="Text Box 12"/>
            <p:cNvSpPr txBox="1">
              <a:spLocks noChangeArrowheads="1"/>
            </p:cNvSpPr>
            <p:nvPr/>
          </p:nvSpPr>
          <p:spPr bwMode="gray">
            <a:xfrm>
              <a:off x="1169" y="2251"/>
              <a:ext cx="46" cy="227"/>
            </a:xfrm>
            <a:prstGeom prst="rect">
              <a:avLst/>
            </a:prstGeom>
            <a:solidFill>
              <a:srgbClr val="2D6C7B"/>
            </a:solidFill>
            <a:ln>
              <a:noFill/>
            </a:ln>
            <a:effectLst>
              <a:outerShdw dist="25400" dir="5400000" algn="ctr" rotWithShape="0">
                <a:srgbClr val="5C5C5C"/>
              </a:outerShdw>
            </a:effectLst>
            <a:extLst>
              <a:ext uri="{91240B29-F687-4F45-9708-019B960494DF}">
                <a14:hiddenLine xmlns:a14="http://schemas.microsoft.com/office/drawing/2010/main" xmlns="" w="9525" algn="ctr">
                  <a:solidFill>
                    <a:srgbClr val="5C5C5C"/>
                  </a:solidFill>
                  <a:miter lim="800000"/>
                  <a:headEnd/>
                  <a:tailEnd/>
                </a14:hiddenLine>
              </a:ext>
            </a:extLst>
          </p:spPr>
          <p:txBody>
            <a:bodyPr lIns="0" tIns="0" rIns="0" bIns="0" anchor="ct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defRPr/>
              </a:pPr>
              <a:endParaRPr lang="ja-JP" altLang="ja-JP" sz="1800" b="1">
                <a:solidFill>
                  <a:srgbClr val="FFFFFF"/>
                </a:solidFill>
                <a:latin typeface="HGPｺﾞｼｯｸM" pitchFamily="50" charset="-128"/>
                <a:ea typeface="HGPｺﾞｼｯｸM" pitchFamily="50" charset="-128"/>
              </a:endParaRPr>
            </a:p>
          </p:txBody>
        </p:sp>
        <p:sp>
          <p:nvSpPr>
            <p:cNvPr id="38" name="Rectangle 13"/>
            <p:cNvSpPr>
              <a:spLocks noChangeArrowheads="1"/>
            </p:cNvSpPr>
            <p:nvPr/>
          </p:nvSpPr>
          <p:spPr bwMode="gray">
            <a:xfrm>
              <a:off x="1259" y="2522"/>
              <a:ext cx="3762" cy="370"/>
            </a:xfrm>
            <a:prstGeom prst="rect">
              <a:avLst/>
            </a:prstGeom>
            <a:solidFill>
              <a:srgbClr val="FFFFFF"/>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52000" tIns="0" rIns="252000" bIns="25200" anchor="ctr"/>
            <a:lstStyle/>
            <a:p>
              <a:pPr>
                <a:lnSpc>
                  <a:spcPct val="110000"/>
                </a:lnSpc>
                <a:buClr>
                  <a:schemeClr val="hlink"/>
                </a:buClr>
                <a:defRPr/>
              </a:pPr>
              <a:r>
                <a:rPr lang="en-US" altLang="ja-JP" sz="1400" dirty="0">
                  <a:latin typeface="HGPｺﾞｼｯｸM" pitchFamily="50" charset="-128"/>
                  <a:ea typeface="HGPｺﾞｼｯｸM" pitchFamily="50" charset="-128"/>
                </a:rPr>
                <a:t>6-1</a:t>
              </a:r>
              <a:r>
                <a:rPr lang="ja-JP" altLang="en-US" sz="1400" dirty="0">
                  <a:latin typeface="HGPｺﾞｼｯｸM" pitchFamily="50" charset="-128"/>
                  <a:ea typeface="HGPｺﾞｼｯｸM" pitchFamily="50" charset="-128"/>
                </a:rPr>
                <a:t>　地区整備・再開発　　</a:t>
              </a:r>
              <a:r>
                <a:rPr lang="en-US" altLang="ja-JP" sz="1400" dirty="0">
                  <a:latin typeface="HGPｺﾞｼｯｸM" pitchFamily="50" charset="-128"/>
                  <a:ea typeface="HGPｺﾞｼｯｸM" pitchFamily="50" charset="-128"/>
                </a:rPr>
                <a:t>6-2</a:t>
              </a:r>
              <a:r>
                <a:rPr lang="ja-JP" altLang="en-US" sz="1400" dirty="0">
                  <a:latin typeface="HGPｺﾞｼｯｸM" pitchFamily="50" charset="-128"/>
                  <a:ea typeface="HGPｺﾞｼｯｸM" pitchFamily="50" charset="-128"/>
                </a:rPr>
                <a:t>　道路・交通対策　　</a:t>
              </a:r>
              <a:r>
                <a:rPr lang="en-US" altLang="ja-JP" sz="1400" dirty="0">
                  <a:latin typeface="HGPｺﾞｼｯｸM" pitchFamily="50" charset="-128"/>
                  <a:ea typeface="HGPｺﾞｼｯｸM" pitchFamily="50" charset="-128"/>
                </a:rPr>
                <a:t>6-3</a:t>
              </a:r>
              <a:r>
                <a:rPr lang="ja-JP" altLang="en-US" sz="1400" dirty="0">
                  <a:latin typeface="HGPｺﾞｼｯｸM" pitchFamily="50" charset="-128"/>
                  <a:ea typeface="HGPｺﾞｼｯｸM" pitchFamily="50" charset="-128"/>
                </a:rPr>
                <a:t>　公共施設対策　　</a:t>
              </a:r>
              <a:r>
                <a:rPr lang="en-US" altLang="ja-JP" sz="1400" dirty="0">
                  <a:latin typeface="HGPｺﾞｼｯｸM" pitchFamily="50" charset="-128"/>
                  <a:ea typeface="HGPｺﾞｼｯｸM" pitchFamily="50" charset="-128"/>
                </a:rPr>
                <a:t>6-4</a:t>
              </a:r>
              <a:r>
                <a:rPr lang="ja-JP" altLang="en-US" sz="1400" dirty="0">
                  <a:latin typeface="HGPｺﾞｼｯｸM" pitchFamily="50" charset="-128"/>
                  <a:ea typeface="HGPｺﾞｼｯｸM" pitchFamily="50" charset="-128"/>
                </a:rPr>
                <a:t>　都市景観</a:t>
              </a:r>
              <a:endParaRPr lang="en-US" altLang="ja-JP" sz="1400" dirty="0">
                <a:latin typeface="HGPｺﾞｼｯｸM" pitchFamily="50" charset="-128"/>
                <a:ea typeface="HGPｺﾞｼｯｸM" pitchFamily="50" charset="-128"/>
              </a:endParaRPr>
            </a:p>
            <a:p>
              <a:pPr>
                <a:lnSpc>
                  <a:spcPct val="110000"/>
                </a:lnSpc>
                <a:buClr>
                  <a:schemeClr val="hlink"/>
                </a:buClr>
                <a:defRPr/>
              </a:pPr>
              <a:r>
                <a:rPr lang="en-US" altLang="ja-JP" sz="1400" dirty="0">
                  <a:latin typeface="HGPｺﾞｼｯｸM" pitchFamily="50" charset="-128"/>
                  <a:ea typeface="HGPｺﾞｼｯｸM" pitchFamily="50" charset="-128"/>
                </a:rPr>
                <a:t>6-5</a:t>
              </a:r>
              <a:r>
                <a:rPr lang="ja-JP" altLang="en-US" sz="1400" dirty="0">
                  <a:latin typeface="HGPｺﾞｼｯｸM" pitchFamily="50" charset="-128"/>
                  <a:ea typeface="HGPｺﾞｼｯｸM" pitchFamily="50" charset="-128"/>
                </a:rPr>
                <a:t>　住宅対策                </a:t>
              </a:r>
              <a:r>
                <a:rPr lang="en-US" altLang="ja-JP" sz="1400" dirty="0">
                  <a:latin typeface="HGPｺﾞｼｯｸM" pitchFamily="50" charset="-128"/>
                  <a:ea typeface="HGPｺﾞｼｯｸM" pitchFamily="50" charset="-128"/>
                </a:rPr>
                <a:t>6-6</a:t>
              </a:r>
              <a:r>
                <a:rPr lang="ja-JP" altLang="en-US" sz="1400" dirty="0">
                  <a:latin typeface="HGPｺﾞｼｯｸM" pitchFamily="50" charset="-128"/>
                  <a:ea typeface="HGPｺﾞｼｯｸM" pitchFamily="50" charset="-128"/>
                </a:rPr>
                <a:t>　冠水対策</a:t>
              </a:r>
              <a:endParaRPr lang="en-US" altLang="ja-JP" sz="1400" dirty="0">
                <a:latin typeface="HGPｺﾞｼｯｸM" pitchFamily="50" charset="-128"/>
                <a:ea typeface="HGPｺﾞｼｯｸM" pitchFamily="50" charset="-128"/>
              </a:endParaRPr>
            </a:p>
          </p:txBody>
        </p:sp>
      </p:grpSp>
      <p:grpSp>
        <p:nvGrpSpPr>
          <p:cNvPr id="39" name="Group 9"/>
          <p:cNvGrpSpPr>
            <a:grpSpLocks/>
          </p:cNvGrpSpPr>
          <p:nvPr/>
        </p:nvGrpSpPr>
        <p:grpSpPr bwMode="auto">
          <a:xfrm>
            <a:off x="611190" y="5038180"/>
            <a:ext cx="8713787" cy="1008062"/>
            <a:chOff x="1169" y="2251"/>
            <a:chExt cx="3901" cy="679"/>
          </a:xfrm>
        </p:grpSpPr>
        <p:sp>
          <p:nvSpPr>
            <p:cNvPr id="40" name="Rectangle 10"/>
            <p:cNvSpPr>
              <a:spLocks noChangeArrowheads="1"/>
            </p:cNvSpPr>
            <p:nvPr/>
          </p:nvSpPr>
          <p:spPr bwMode="gray">
            <a:xfrm>
              <a:off x="1215" y="2477"/>
              <a:ext cx="3855" cy="453"/>
            </a:xfrm>
            <a:prstGeom prst="rect">
              <a:avLst/>
            </a:prstGeom>
            <a:solidFill>
              <a:srgbClr val="E1E1E1"/>
            </a:solidFill>
            <a:ln w="9525" algn="ctr">
              <a:noFill/>
              <a:miter lim="800000"/>
              <a:headEnd/>
              <a:tailEnd/>
            </a:ln>
            <a:effectLst/>
          </p:spPr>
          <p:txBody>
            <a:bodyPr lIns="252000" tIns="0" rIns="252000" bIns="25200" anchor="ctr"/>
            <a:lstStyle/>
            <a:p>
              <a:pPr algn="just">
                <a:lnSpc>
                  <a:spcPct val="110000"/>
                </a:lnSpc>
                <a:buClr>
                  <a:schemeClr val="accent2"/>
                </a:buClr>
              </a:pPr>
              <a:endParaRPr lang="ja-JP" altLang="ja-JP">
                <a:latin typeface="HGPｺﾞｼｯｸM" pitchFamily="50" charset="-128"/>
                <a:ea typeface="HGPｺﾞｼｯｸM" pitchFamily="50" charset="-128"/>
              </a:endParaRPr>
            </a:p>
          </p:txBody>
        </p:sp>
        <p:sp>
          <p:nvSpPr>
            <p:cNvPr id="41" name="Rectangle 11"/>
            <p:cNvSpPr>
              <a:spLocks noChangeArrowheads="1"/>
            </p:cNvSpPr>
            <p:nvPr/>
          </p:nvSpPr>
          <p:spPr bwMode="gray">
            <a:xfrm>
              <a:off x="1215" y="2251"/>
              <a:ext cx="3855" cy="227"/>
            </a:xfrm>
            <a:prstGeom prst="rect">
              <a:avLst/>
            </a:prstGeom>
            <a:solidFill>
              <a:srgbClr val="CCE7ED"/>
            </a:solidFill>
            <a:ln w="9525" algn="ctr">
              <a:noFill/>
              <a:miter lim="800000"/>
              <a:headEnd/>
              <a:tailEnd/>
            </a:ln>
            <a:effectLst>
              <a:outerShdw dist="25400" dir="5400000" algn="ctr" rotWithShape="0">
                <a:srgbClr val="5C5C5C"/>
              </a:outerShdw>
            </a:effectLst>
          </p:spPr>
          <p:txBody>
            <a:bodyPr lIns="108000" tIns="25200" rIns="108000" bIns="0"/>
            <a:lstStyle/>
            <a:p>
              <a:r>
                <a:rPr lang="ja-JP" altLang="en-US">
                  <a:latin typeface="HGPｺﾞｼｯｸM" pitchFamily="50" charset="-128"/>
                  <a:ea typeface="HGPｺﾞｼｯｸM" pitchFamily="50" charset="-128"/>
                </a:rPr>
                <a:t>７　教育</a:t>
              </a:r>
            </a:p>
          </p:txBody>
        </p:sp>
        <p:sp>
          <p:nvSpPr>
            <p:cNvPr id="42" name="Text Box 12"/>
            <p:cNvSpPr txBox="1">
              <a:spLocks noChangeArrowheads="1"/>
            </p:cNvSpPr>
            <p:nvPr/>
          </p:nvSpPr>
          <p:spPr bwMode="gray">
            <a:xfrm>
              <a:off x="1169" y="2251"/>
              <a:ext cx="46" cy="227"/>
            </a:xfrm>
            <a:prstGeom prst="rect">
              <a:avLst/>
            </a:prstGeom>
            <a:solidFill>
              <a:srgbClr val="2D6C7B"/>
            </a:solidFill>
            <a:ln>
              <a:noFill/>
            </a:ln>
            <a:effectLst>
              <a:outerShdw dist="25400" dir="5400000" algn="ctr" rotWithShape="0">
                <a:srgbClr val="5C5C5C"/>
              </a:outerShdw>
            </a:effectLst>
            <a:extLst>
              <a:ext uri="{91240B29-F687-4F45-9708-019B960494DF}">
                <a14:hiddenLine xmlns:a14="http://schemas.microsoft.com/office/drawing/2010/main" xmlns="" w="9525" algn="ctr">
                  <a:solidFill>
                    <a:srgbClr val="5C5C5C"/>
                  </a:solidFill>
                  <a:miter lim="800000"/>
                  <a:headEnd/>
                  <a:tailEnd/>
                </a14:hiddenLine>
              </a:ext>
            </a:extLst>
          </p:spPr>
          <p:txBody>
            <a:bodyPr lIns="0" tIns="0" rIns="0" bIns="0" anchor="ctr"/>
            <a:lstStyle>
              <a:lvl1pPr algn="l" fontAlgn="base">
                <a:defRPr kumimoji="1" sz="2400">
                  <a:solidFill>
                    <a:schemeClr val="tx1"/>
                  </a:solidFill>
                  <a:latin typeface="Times New Roman" pitchFamily="18" charset="0"/>
                  <a:ea typeface="ＭＳ Ｐゴシック" charset="-128"/>
                </a:defRPr>
              </a:lvl1pPr>
              <a:lvl2pPr marL="742950" indent="-285750" algn="l" fontAlgn="base">
                <a:defRPr kumimoji="1" sz="2400">
                  <a:solidFill>
                    <a:schemeClr val="tx1"/>
                  </a:solidFill>
                  <a:latin typeface="Times New Roman" pitchFamily="18" charset="0"/>
                  <a:ea typeface="ＭＳ Ｐゴシック" charset="-128"/>
                </a:defRPr>
              </a:lvl2pPr>
              <a:lvl3pPr marL="1143000" indent="-228600" algn="l" fontAlgn="base">
                <a:defRPr kumimoji="1" sz="2400">
                  <a:solidFill>
                    <a:schemeClr val="tx1"/>
                  </a:solidFill>
                  <a:latin typeface="Times New Roman" pitchFamily="18" charset="0"/>
                  <a:ea typeface="ＭＳ Ｐゴシック" charset="-128"/>
                </a:defRPr>
              </a:lvl3pPr>
              <a:lvl4pPr marL="1600200" indent="-228600" algn="l" fontAlgn="base">
                <a:defRPr kumimoji="1" sz="2400">
                  <a:solidFill>
                    <a:schemeClr val="tx1"/>
                  </a:solidFill>
                  <a:latin typeface="Times New Roman" pitchFamily="18" charset="0"/>
                  <a:ea typeface="ＭＳ Ｐゴシック" charset="-128"/>
                </a:defRPr>
              </a:lvl4pPr>
              <a:lvl5pPr marL="2057400" indent="-228600" algn="l" fontAlgn="base">
                <a:defRPr kumimoji="1" sz="2400">
                  <a:solidFill>
                    <a:schemeClr val="tx1"/>
                  </a:solidFill>
                  <a:latin typeface="Times New Roman" pitchFamily="18" charset="0"/>
                  <a:ea typeface="ＭＳ Ｐゴシック" charset="-128"/>
                </a:defRPr>
              </a:lvl5pPr>
              <a:lvl6pPr marL="2514600" indent="-228600" fontAlgn="base">
                <a:spcBef>
                  <a:spcPct val="0"/>
                </a:spcBef>
                <a:spcAft>
                  <a:spcPct val="0"/>
                </a:spcAft>
                <a:defRPr kumimoji="1" sz="2400">
                  <a:solidFill>
                    <a:schemeClr val="tx1"/>
                  </a:solidFill>
                  <a:latin typeface="Times New Roman" pitchFamily="18" charset="0"/>
                  <a:ea typeface="ＭＳ Ｐゴシック" charset="-128"/>
                </a:defRPr>
              </a:lvl6pPr>
              <a:lvl7pPr marL="2971800" indent="-228600" fontAlgn="base">
                <a:spcBef>
                  <a:spcPct val="0"/>
                </a:spcBef>
                <a:spcAft>
                  <a:spcPct val="0"/>
                </a:spcAft>
                <a:defRPr kumimoji="1" sz="2400">
                  <a:solidFill>
                    <a:schemeClr val="tx1"/>
                  </a:solidFill>
                  <a:latin typeface="Times New Roman" pitchFamily="18" charset="0"/>
                  <a:ea typeface="ＭＳ Ｐゴシック" charset="-128"/>
                </a:defRPr>
              </a:lvl7pPr>
              <a:lvl8pPr marL="3429000" indent="-228600" fontAlgn="base">
                <a:spcBef>
                  <a:spcPct val="0"/>
                </a:spcBef>
                <a:spcAft>
                  <a:spcPct val="0"/>
                </a:spcAft>
                <a:defRPr kumimoji="1" sz="2400">
                  <a:solidFill>
                    <a:schemeClr val="tx1"/>
                  </a:solidFill>
                  <a:latin typeface="Times New Roman" pitchFamily="18" charset="0"/>
                  <a:ea typeface="ＭＳ Ｐゴシック" charset="-128"/>
                </a:defRPr>
              </a:lvl8pPr>
              <a:lvl9pPr marL="3886200" indent="-228600" fontAlgn="base">
                <a:spcBef>
                  <a:spcPct val="0"/>
                </a:spcBef>
                <a:spcAft>
                  <a:spcPct val="0"/>
                </a:spcAft>
                <a:defRPr kumimoji="1" sz="2400">
                  <a:solidFill>
                    <a:schemeClr val="tx1"/>
                  </a:solidFill>
                  <a:latin typeface="Times New Roman" pitchFamily="18" charset="0"/>
                  <a:ea typeface="ＭＳ Ｐゴシック" charset="-128"/>
                </a:defRPr>
              </a:lvl9pPr>
            </a:lstStyle>
            <a:p>
              <a:pPr algn="ctr">
                <a:buClr>
                  <a:schemeClr val="accent2"/>
                </a:buClr>
                <a:defRPr/>
              </a:pPr>
              <a:endParaRPr lang="ja-JP" altLang="ja-JP" sz="1800" b="1">
                <a:solidFill>
                  <a:srgbClr val="FFFFFF"/>
                </a:solidFill>
                <a:latin typeface="HGPｺﾞｼｯｸM" pitchFamily="50" charset="-128"/>
                <a:ea typeface="HGPｺﾞｼｯｸM" pitchFamily="50" charset="-128"/>
              </a:endParaRPr>
            </a:p>
          </p:txBody>
        </p:sp>
        <p:sp>
          <p:nvSpPr>
            <p:cNvPr id="43" name="Rectangle 13"/>
            <p:cNvSpPr>
              <a:spLocks noChangeArrowheads="1"/>
            </p:cNvSpPr>
            <p:nvPr/>
          </p:nvSpPr>
          <p:spPr bwMode="gray">
            <a:xfrm>
              <a:off x="1259" y="2522"/>
              <a:ext cx="3762" cy="370"/>
            </a:xfrm>
            <a:prstGeom prst="rect">
              <a:avLst/>
            </a:prstGeom>
            <a:solidFill>
              <a:srgbClr val="FFFFFF"/>
            </a:solidFill>
            <a:ln>
              <a:noFill/>
            </a:ln>
            <a:effectLst/>
            <a:extLs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252000" tIns="0" rIns="252000" bIns="25200" anchor="ctr"/>
            <a:lstStyle/>
            <a:p>
              <a:pPr>
                <a:lnSpc>
                  <a:spcPct val="110000"/>
                </a:lnSpc>
                <a:buClr>
                  <a:schemeClr val="hlink"/>
                </a:buClr>
                <a:defRPr/>
              </a:pPr>
              <a:r>
                <a:rPr lang="en-US" altLang="ja-JP" sz="1400" dirty="0">
                  <a:latin typeface="HGPｺﾞｼｯｸM" pitchFamily="50" charset="-128"/>
                  <a:ea typeface="HGPｺﾞｼｯｸM" pitchFamily="50" charset="-128"/>
                </a:rPr>
                <a:t>7-1</a:t>
              </a:r>
              <a:r>
                <a:rPr lang="ja-JP" altLang="en-US" sz="1400" dirty="0">
                  <a:latin typeface="HGPｺﾞｼｯｸM" pitchFamily="50" charset="-128"/>
                  <a:ea typeface="HGPｺﾞｼｯｸM" pitchFamily="50" charset="-128"/>
                </a:rPr>
                <a:t>　施設整備　　　　　　　　　 </a:t>
              </a:r>
              <a:r>
                <a:rPr lang="en-US" altLang="ja-JP" sz="1400" dirty="0">
                  <a:latin typeface="HGPｺﾞｼｯｸM" pitchFamily="50" charset="-128"/>
                  <a:ea typeface="HGPｺﾞｼｯｸM" pitchFamily="50" charset="-128"/>
                </a:rPr>
                <a:t>7-2</a:t>
              </a:r>
              <a:r>
                <a:rPr lang="ja-JP" altLang="en-US" sz="1400" dirty="0">
                  <a:latin typeface="HGPｺﾞｼｯｸM" pitchFamily="50" charset="-128"/>
                  <a:ea typeface="HGPｺﾞｼｯｸM" pitchFamily="50" charset="-128"/>
                </a:rPr>
                <a:t>　小中一貫教育　　</a:t>
              </a:r>
              <a:r>
                <a:rPr lang="en-US" altLang="ja-JP" sz="1400" dirty="0">
                  <a:latin typeface="HGPｺﾞｼｯｸM" pitchFamily="50" charset="-128"/>
                  <a:ea typeface="HGPｺﾞｼｯｸM" pitchFamily="50" charset="-128"/>
                </a:rPr>
                <a:t>7-3</a:t>
              </a:r>
              <a:r>
                <a:rPr lang="ja-JP" altLang="en-US" sz="1400" dirty="0">
                  <a:latin typeface="HGPｺﾞｼｯｸM" pitchFamily="50" charset="-128"/>
                  <a:ea typeface="HGPｺﾞｼｯｸM" pitchFamily="50" charset="-128"/>
                </a:rPr>
                <a:t>　学力向上　　</a:t>
              </a:r>
              <a:r>
                <a:rPr lang="en-US" altLang="ja-JP" sz="1400" dirty="0">
                  <a:latin typeface="HGPｺﾞｼｯｸM" pitchFamily="50" charset="-128"/>
                  <a:ea typeface="HGPｺﾞｼｯｸM" pitchFamily="50" charset="-128"/>
                </a:rPr>
                <a:t>7-4</a:t>
              </a:r>
              <a:r>
                <a:rPr lang="ja-JP" altLang="en-US" sz="1400" dirty="0">
                  <a:latin typeface="HGPｺﾞｼｯｸM" pitchFamily="50" charset="-128"/>
                  <a:ea typeface="HGPｺﾞｼｯｸM" pitchFamily="50" charset="-128"/>
                </a:rPr>
                <a:t>　要支援対策</a:t>
              </a:r>
              <a:endParaRPr lang="en-US" altLang="ja-JP" sz="1400" dirty="0">
                <a:latin typeface="HGPｺﾞｼｯｸM" pitchFamily="50" charset="-128"/>
                <a:ea typeface="HGPｺﾞｼｯｸM" pitchFamily="50" charset="-128"/>
              </a:endParaRPr>
            </a:p>
            <a:p>
              <a:pPr>
                <a:lnSpc>
                  <a:spcPct val="110000"/>
                </a:lnSpc>
                <a:buClr>
                  <a:schemeClr val="hlink"/>
                </a:buClr>
                <a:defRPr/>
              </a:pPr>
              <a:r>
                <a:rPr lang="en-US" altLang="ja-JP" sz="1400" dirty="0">
                  <a:latin typeface="HGPｺﾞｼｯｸM" pitchFamily="50" charset="-128"/>
                  <a:ea typeface="HGPｺﾞｼｯｸM" pitchFamily="50" charset="-128"/>
                </a:rPr>
                <a:t>7-5</a:t>
              </a:r>
              <a:r>
                <a:rPr lang="ja-JP" altLang="en-US" sz="1400" dirty="0">
                  <a:latin typeface="HGPｺﾞｼｯｸM" pitchFamily="50" charset="-128"/>
                  <a:ea typeface="HGPｺﾞｼｯｸM" pitchFamily="50" charset="-128"/>
                </a:rPr>
                <a:t>　放課後対策（見守り）　   </a:t>
              </a:r>
              <a:r>
                <a:rPr lang="en-US" altLang="ja-JP" sz="1400" dirty="0">
                  <a:latin typeface="HGPｺﾞｼｯｸM" pitchFamily="50" charset="-128"/>
                  <a:ea typeface="HGPｺﾞｼｯｸM" pitchFamily="50" charset="-128"/>
                </a:rPr>
                <a:t>7-6</a:t>
              </a:r>
              <a:r>
                <a:rPr lang="ja-JP" altLang="en-US" sz="1400" dirty="0">
                  <a:latin typeface="HGPｺﾞｼｯｸM" pitchFamily="50" charset="-128"/>
                  <a:ea typeface="HGPｺﾞｼｯｸM" pitchFamily="50" charset="-128"/>
                </a:rPr>
                <a:t>　不登校対策　　　 </a:t>
              </a:r>
              <a:r>
                <a:rPr lang="en-US" altLang="ja-JP" sz="1400" dirty="0">
                  <a:latin typeface="HGPｺﾞｼｯｸM" pitchFamily="50" charset="-128"/>
                  <a:ea typeface="HGPｺﾞｼｯｸM" pitchFamily="50" charset="-128"/>
                </a:rPr>
                <a:t>7-7</a:t>
              </a:r>
              <a:r>
                <a:rPr lang="ja-JP" altLang="en-US" sz="1400" dirty="0">
                  <a:latin typeface="HGPｺﾞｼｯｸM" pitchFamily="50" charset="-128"/>
                  <a:ea typeface="HGPｺﾞｼｯｸM" pitchFamily="50" charset="-128"/>
                </a:rPr>
                <a:t>　学校給食</a:t>
              </a:r>
              <a:endParaRPr lang="en-US" altLang="ja-JP" sz="1400" dirty="0">
                <a:latin typeface="HGPｺﾞｼｯｸM" pitchFamily="50" charset="-128"/>
                <a:ea typeface="HGPｺﾞｼｯｸM" pitchFamily="50" charset="-128"/>
              </a:endParaRPr>
            </a:p>
          </p:txBody>
        </p:sp>
      </p:grpSp>
      <p:sp>
        <p:nvSpPr>
          <p:cNvPr id="2" name="タイトル 1"/>
          <p:cNvSpPr>
            <a:spLocks noGrp="1"/>
          </p:cNvSpPr>
          <p:nvPr>
            <p:ph type="title"/>
          </p:nvPr>
        </p:nvSpPr>
        <p:spPr>
          <a:xfrm>
            <a:off x="344488" y="332656"/>
            <a:ext cx="9080500" cy="830262"/>
          </a:xfrm>
          <a:noFill/>
          <a:ln w="9525">
            <a:noFill/>
            <a:miter lim="800000"/>
            <a:headEnd/>
            <a:tailEnd/>
          </a:ln>
          <a:effectLst/>
        </p:spPr>
        <p:txBody>
          <a:bodyPr vert="horz" wrap="square" lIns="198000" tIns="45720" rIns="91440" bIns="45720" numCol="1" anchor="ctr" anchorCtr="0" compatLnSpc="1">
            <a:prstTxWarp prst="textNoShape">
              <a:avLst/>
            </a:prstTxWarp>
          </a:bodyPr>
          <a:lstStyle/>
          <a:p>
            <a:r>
              <a:rPr lang="ja-JP" altLang="en-US" dirty="0" smtClean="0">
                <a:solidFill>
                  <a:srgbClr val="000066"/>
                </a:solidFill>
                <a:latin typeface="+mj-lt"/>
              </a:rPr>
              <a:t>５</a:t>
            </a:r>
            <a:r>
              <a:rPr lang="ja-JP" altLang="ja-JP" dirty="0" smtClean="0">
                <a:solidFill>
                  <a:srgbClr val="000066"/>
                </a:solidFill>
                <a:latin typeface="+mj-lt"/>
              </a:rPr>
              <a:t>．自治体全体の課題</a:t>
            </a:r>
            <a:r>
              <a:rPr lang="ja-JP" altLang="en-US" dirty="0">
                <a:solidFill>
                  <a:srgbClr val="000066"/>
                </a:solidFill>
                <a:latin typeface="+mj-lt"/>
              </a:rPr>
              <a:t>　</a:t>
            </a:r>
            <a:r>
              <a:rPr lang="ja-JP" altLang="en-US" sz="2400" dirty="0">
                <a:solidFill>
                  <a:srgbClr val="000066"/>
                </a:solidFill>
                <a:latin typeface="+mj-lt"/>
              </a:rPr>
              <a:t>～課題の</a:t>
            </a:r>
            <a:r>
              <a:rPr lang="ja-JP" altLang="en-US" sz="2400" dirty="0" smtClean="0">
                <a:solidFill>
                  <a:srgbClr val="000066"/>
                </a:solidFill>
                <a:latin typeface="+mj-lt"/>
              </a:rPr>
              <a:t>整理（続き）～</a:t>
            </a:r>
            <a:endParaRPr lang="ja-JP" altLang="en-US" sz="2400" dirty="0">
              <a:solidFill>
                <a:srgbClr val="000066"/>
              </a:solidFill>
              <a:latin typeface="+mj-lt"/>
            </a:endParaRPr>
          </a:p>
        </p:txBody>
      </p:sp>
      <p:sp>
        <p:nvSpPr>
          <p:cNvPr id="23" name="スライド番号プレースホルダ 22"/>
          <p:cNvSpPr>
            <a:spLocks noGrp="1"/>
          </p:cNvSpPr>
          <p:nvPr>
            <p:ph type="sldNum" sz="quarter" idx="12"/>
          </p:nvPr>
        </p:nvSpPr>
        <p:spPr/>
        <p:txBody>
          <a:bodyPr/>
          <a:lstStyle/>
          <a:p>
            <a:pPr>
              <a:defRPr/>
            </a:pPr>
            <a:fld id="{724FE021-3FB5-4230-9DDF-D219D3754B7E}" type="slidenum">
              <a:rPr lang="ja-JP" altLang="en-US" smtClean="0"/>
              <a:pPr>
                <a:defRPr/>
              </a:pPr>
              <a:t>6</a:t>
            </a:fld>
            <a:endParaRPr lang="en-US" altLang="ja-JP"/>
          </a:p>
        </p:txBody>
      </p:sp>
      <p:sp>
        <p:nvSpPr>
          <p:cNvPr id="44" name="フッター プレースホルダ 43"/>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オブジェクト 1"/>
          <p:cNvGraphicFramePr>
            <a:graphicFrameLocks noChangeAspect="1"/>
          </p:cNvGraphicFramePr>
          <p:nvPr>
            <p:extLst>
              <p:ext uri="{D42A27DB-BD31-4B8C-83A1-F6EECF244321}">
                <p14:modId xmlns:p14="http://schemas.microsoft.com/office/powerpoint/2010/main" xmlns="" val="3044787262"/>
              </p:ext>
            </p:extLst>
          </p:nvPr>
        </p:nvGraphicFramePr>
        <p:xfrm>
          <a:off x="464197" y="1700808"/>
          <a:ext cx="3681413" cy="4402137"/>
        </p:xfrm>
        <a:graphic>
          <a:graphicData uri="http://schemas.openxmlformats.org/presentationml/2006/ole">
            <p:oleObj spid="_x0000_s8358" name="ワークシート" r:id="rId4" imgW="8467649" imgH="10125151" progId="Excel.Sheet.12">
              <p:embed/>
            </p:oleObj>
          </a:graphicData>
        </a:graphic>
      </p:graphicFrame>
      <p:sp>
        <p:nvSpPr>
          <p:cNvPr id="8" name="縦書きテキスト プレースホルダー 1"/>
          <p:cNvSpPr txBox="1">
            <a:spLocks/>
          </p:cNvSpPr>
          <p:nvPr/>
        </p:nvSpPr>
        <p:spPr>
          <a:xfrm>
            <a:off x="495301" y="1340768"/>
            <a:ext cx="9036051" cy="432048"/>
          </a:xfrm>
          <a:prstGeom prst="rect">
            <a:avLst/>
          </a:prstGeom>
        </p:spPr>
        <p:txBody>
          <a:bodyPr vert="horz"/>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r>
              <a:rPr lang="ja-JP" altLang="en-US" sz="1800" dirty="0" smtClean="0">
                <a:latin typeface="HGPｺﾞｼｯｸM" pitchFamily="50" charset="-128"/>
                <a:ea typeface="HGPｺﾞｼｯｸM" pitchFamily="50" charset="-128"/>
              </a:rPr>
              <a:t>７分野をさらに項目別に整理　　⇒</a:t>
            </a:r>
            <a:r>
              <a:rPr lang="ja-JP" altLang="en-US" sz="1600" dirty="0" smtClean="0">
                <a:solidFill>
                  <a:srgbClr val="FF0000"/>
                </a:solidFill>
                <a:latin typeface="HGPｺﾞｼｯｸM" pitchFamily="50" charset="-128"/>
                <a:ea typeface="HGPｺﾞｼｯｸM" pitchFamily="50" charset="-128"/>
              </a:rPr>
              <a:t>地域特性が影響する項目と影響の少ない項目が存在</a:t>
            </a:r>
            <a:endParaRPr lang="ja-JP" altLang="en-US" sz="1600" dirty="0">
              <a:solidFill>
                <a:srgbClr val="FF0000"/>
              </a:solidFill>
              <a:latin typeface="HGPｺﾞｼｯｸM" pitchFamily="50" charset="-128"/>
              <a:ea typeface="HGPｺﾞｼｯｸM" pitchFamily="50" charset="-128"/>
            </a:endParaRPr>
          </a:p>
        </p:txBody>
      </p:sp>
      <p:sp>
        <p:nvSpPr>
          <p:cNvPr id="14" name="テキスト ボックス 13"/>
          <p:cNvSpPr txBox="1"/>
          <p:nvPr/>
        </p:nvSpPr>
        <p:spPr>
          <a:xfrm>
            <a:off x="4247210" y="1741640"/>
            <a:ext cx="5284141" cy="2169825"/>
          </a:xfrm>
          <a:prstGeom prst="rect">
            <a:avLst/>
          </a:prstGeom>
          <a:noFill/>
        </p:spPr>
        <p:txBody>
          <a:bodyPr wrap="square">
            <a:spAutoFit/>
          </a:bodyPr>
          <a:lstStyle/>
          <a:p>
            <a:pPr>
              <a:defRPr/>
            </a:pPr>
            <a:r>
              <a:rPr kumimoji="1" lang="en-US" altLang="ja-JP" sz="1400" dirty="0" smtClean="0">
                <a:latin typeface="HGPｺﾞｼｯｸM" pitchFamily="50" charset="-128"/>
                <a:ea typeface="HGPｺﾞｼｯｸM" pitchFamily="50" charset="-128"/>
              </a:rPr>
              <a:t>(</a:t>
            </a:r>
            <a:r>
              <a:rPr kumimoji="1" lang="en-US" altLang="ja-JP" sz="1400" dirty="0">
                <a:latin typeface="HGPｺﾞｼｯｸM" pitchFamily="50" charset="-128"/>
                <a:ea typeface="HGPｺﾞｼｯｸM" pitchFamily="50" charset="-128"/>
              </a:rPr>
              <a:t>1</a:t>
            </a:r>
            <a:r>
              <a:rPr kumimoji="1" lang="en-US" altLang="ja-JP" sz="1400" dirty="0" smtClean="0">
                <a:latin typeface="HGPｺﾞｼｯｸM" pitchFamily="50" charset="-128"/>
                <a:ea typeface="HGPｺﾞｼｯｸM" pitchFamily="50" charset="-128"/>
              </a:rPr>
              <a:t>) </a:t>
            </a:r>
            <a:r>
              <a:rPr kumimoji="1" lang="ja-JP" altLang="en-US" sz="1400" dirty="0">
                <a:latin typeface="HGPｺﾞｼｯｸM" pitchFamily="50" charset="-128"/>
                <a:ea typeface="HGPｺﾞｼｯｸM" pitchFamily="50" charset="-128"/>
              </a:rPr>
              <a:t>地域</a:t>
            </a:r>
            <a:r>
              <a:rPr kumimoji="1" lang="ja-JP" altLang="en-US" sz="1400" dirty="0" smtClean="0">
                <a:latin typeface="HGPｺﾞｼｯｸM" pitchFamily="50" charset="-128"/>
                <a:ea typeface="HGPｺﾞｼｯｸM" pitchFamily="50" charset="-128"/>
              </a:rPr>
              <a:t>特性が影響する施策</a:t>
            </a:r>
            <a:r>
              <a:rPr kumimoji="1" lang="ja-JP" altLang="en-US" sz="1400" dirty="0">
                <a:latin typeface="HGPｺﾞｼｯｸM" pitchFamily="50" charset="-128"/>
                <a:ea typeface="HGPｺﾞｼｯｸM" pitchFamily="50" charset="-128"/>
              </a:rPr>
              <a:t>項目</a:t>
            </a:r>
            <a:endParaRPr kumimoji="1" lang="en-US" altLang="ja-JP" sz="14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①安全・安心対策（防災対策）</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・都市部・郊外、海岸沿岸部、山間部等の地域特性が施策・対策に影響</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②環境対策</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・地球温暖化対策、自然環境保全施策は地域</a:t>
            </a:r>
            <a:r>
              <a:rPr kumimoji="1" lang="ja-JP" altLang="en-US" sz="1100" dirty="0" smtClean="0">
                <a:latin typeface="HGPｺﾞｼｯｸM" pitchFamily="50" charset="-128"/>
                <a:ea typeface="HGPｺﾞｼｯｸM" pitchFamily="50" charset="-128"/>
              </a:rPr>
              <a:t>特性が影響</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③地域</a:t>
            </a:r>
            <a:r>
              <a:rPr kumimoji="1" lang="ja-JP" altLang="en-US" sz="1100" dirty="0" smtClean="0">
                <a:latin typeface="HGPｺﾞｼｯｸM" pitchFamily="50" charset="-128"/>
                <a:ea typeface="HGPｺﾞｼｯｸM" pitchFamily="50" charset="-128"/>
              </a:rPr>
              <a:t>活性化・文化振興</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・地域活性化と産業（商工業）については、地域</a:t>
            </a:r>
            <a:r>
              <a:rPr kumimoji="1" lang="ja-JP" altLang="en-US" sz="1100" dirty="0">
                <a:latin typeface="HGPｺﾞｼｯｸM" pitchFamily="50" charset="-128"/>
                <a:ea typeface="HGPｺﾞｼｯｸM" pitchFamily="50" charset="-128"/>
              </a:rPr>
              <a:t>ブランド</a:t>
            </a:r>
            <a:r>
              <a:rPr kumimoji="1" lang="ja-JP" altLang="en-US" sz="1100" dirty="0" smtClean="0">
                <a:latin typeface="HGPｺﾞｼｯｸM" pitchFamily="50" charset="-128"/>
                <a:ea typeface="HGPｺﾞｼｯｸM" pitchFamily="50" charset="-128"/>
              </a:rPr>
              <a:t>、シティセールス、集客促進等の地域戦略が影響</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・農林水産については産物</a:t>
            </a:r>
            <a:r>
              <a:rPr kumimoji="1" lang="ja-JP" altLang="en-US" sz="1100" dirty="0">
                <a:latin typeface="HGPｺﾞｼｯｸM" pitchFamily="50" charset="-128"/>
                <a:ea typeface="HGPｺﾞｼｯｸM" pitchFamily="50" charset="-128"/>
              </a:rPr>
              <a:t>は地域に</a:t>
            </a:r>
            <a:r>
              <a:rPr kumimoji="1" lang="ja-JP" altLang="en-US" sz="1100" dirty="0" smtClean="0">
                <a:latin typeface="HGPｺﾞｼｯｸM" pitchFamily="50" charset="-128"/>
                <a:ea typeface="HGPｺﾞｼｯｸM" pitchFamily="50" charset="-128"/>
              </a:rPr>
              <a:t>より様々</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・文化・コミュニティ対策は地域特性が影響</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④都市</a:t>
            </a:r>
            <a:r>
              <a:rPr kumimoji="1" lang="ja-JP" altLang="en-US" sz="1100" dirty="0">
                <a:latin typeface="HGPｺﾞｼｯｸM" pitchFamily="50" charset="-128"/>
                <a:ea typeface="HGPｺﾞｼｯｸM" pitchFamily="50" charset="-128"/>
              </a:rPr>
              <a:t>基盤整備</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・都市景観や住宅対策等は地域特性、地域の</a:t>
            </a:r>
            <a:r>
              <a:rPr kumimoji="1" lang="ja-JP" altLang="en-US" sz="1100" dirty="0" smtClean="0">
                <a:latin typeface="HGPｺﾞｼｯｸM" pitchFamily="50" charset="-128"/>
                <a:ea typeface="HGPｺﾞｼｯｸM" pitchFamily="50" charset="-128"/>
              </a:rPr>
              <a:t>状況により様々</a:t>
            </a:r>
            <a:endParaRPr kumimoji="1" lang="en-US" altLang="ja-JP" sz="1100" dirty="0">
              <a:latin typeface="HGPｺﾞｼｯｸM" pitchFamily="50" charset="-128"/>
              <a:ea typeface="HGPｺﾞｼｯｸM" pitchFamily="50" charset="-128"/>
            </a:endParaRPr>
          </a:p>
        </p:txBody>
      </p:sp>
      <p:sp>
        <p:nvSpPr>
          <p:cNvPr id="15" name="テキスト ボックス 14"/>
          <p:cNvSpPr txBox="1"/>
          <p:nvPr/>
        </p:nvSpPr>
        <p:spPr>
          <a:xfrm>
            <a:off x="4232921" y="4045894"/>
            <a:ext cx="5298430" cy="2000548"/>
          </a:xfrm>
          <a:prstGeom prst="rect">
            <a:avLst/>
          </a:prstGeom>
          <a:noFill/>
        </p:spPr>
        <p:txBody>
          <a:bodyPr wrap="square">
            <a:spAutoFit/>
          </a:bodyPr>
          <a:lstStyle/>
          <a:p>
            <a:pPr>
              <a:defRPr/>
            </a:pPr>
            <a:r>
              <a:rPr kumimoji="1" lang="en-US" altLang="ja-JP" sz="1400" dirty="0">
                <a:latin typeface="HGPｺﾞｼｯｸM" pitchFamily="50" charset="-128"/>
                <a:ea typeface="HGPｺﾞｼｯｸM" pitchFamily="50" charset="-128"/>
              </a:rPr>
              <a:t>(2) </a:t>
            </a:r>
            <a:r>
              <a:rPr kumimoji="1" lang="ja-JP" altLang="en-US" sz="1400" dirty="0">
                <a:latin typeface="HGPｺﾞｼｯｸM" pitchFamily="50" charset="-128"/>
                <a:ea typeface="HGPｺﾞｼｯｸM" pitchFamily="50" charset="-128"/>
              </a:rPr>
              <a:t>地域特性の影響の少ない施策項目</a:t>
            </a:r>
            <a:endParaRPr kumimoji="1" lang="en-US" altLang="ja-JP" sz="14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①子育て支援の分野全般</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少子化への対応は全国的な課題</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・夫婦共働き等、女性の社会進出の傾向も全国的傾向</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②福祉</a:t>
            </a:r>
            <a:r>
              <a:rPr kumimoji="1" lang="ja-JP" altLang="en-US" sz="1100" dirty="0">
                <a:latin typeface="HGPｺﾞｼｯｸM" pitchFamily="50" charset="-128"/>
                <a:ea typeface="HGPｺﾞｼｯｸM" pitchFamily="50" charset="-128"/>
              </a:rPr>
              <a:t>・保健</a:t>
            </a:r>
            <a:r>
              <a:rPr kumimoji="1" lang="ja-JP" altLang="en-US" sz="1100" dirty="0" smtClean="0">
                <a:latin typeface="HGPｺﾞｼｯｸM" pitchFamily="50" charset="-128"/>
                <a:ea typeface="HGPｺﾞｼｯｸM" pitchFamily="50" charset="-128"/>
              </a:rPr>
              <a:t>衛生の充実の分野全般</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高齢者福祉等の高齢化社会への対応は全国的</a:t>
            </a:r>
            <a:r>
              <a:rPr kumimoji="1" lang="ja-JP" altLang="en-US" sz="1100" dirty="0">
                <a:latin typeface="HGPｺﾞｼｯｸM" pitchFamily="50" charset="-128"/>
                <a:ea typeface="HGPｺﾞｼｯｸM" pitchFamily="50" charset="-128"/>
              </a:rPr>
              <a:t>課題</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・保健衛生等の健康問題（</a:t>
            </a:r>
            <a:r>
              <a:rPr kumimoji="1" lang="ja-JP" altLang="en-US" sz="1100" dirty="0">
                <a:latin typeface="HGPｺﾞｼｯｸM" pitchFamily="50" charset="-128"/>
                <a:ea typeface="HGPｺﾞｼｯｸM" pitchFamily="50" charset="-128"/>
              </a:rPr>
              <a:t>難病対策、成人病対策、小児医療対策）は全国的課題</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③環境対策分野のうち環境保全対策、廃棄物（ゴミ）対策</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・廃棄物処理</a:t>
            </a:r>
            <a:r>
              <a:rPr kumimoji="1" lang="ja-JP" altLang="en-US" sz="1100" dirty="0">
                <a:latin typeface="HGPｺﾞｼｯｸM" pitchFamily="50" charset="-128"/>
                <a:ea typeface="HGPｺﾞｼｯｸM" pitchFamily="50" charset="-128"/>
              </a:rPr>
              <a:t>は「地域内処理」が基本であり、全国的課題</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④教育の分野全般</a:t>
            </a:r>
            <a:endParaRPr kumimoji="1" lang="en-US" altLang="ja-JP" sz="1100" dirty="0">
              <a:latin typeface="HGPｺﾞｼｯｸM" pitchFamily="50" charset="-128"/>
              <a:ea typeface="HGPｺﾞｼｯｸM" pitchFamily="50" charset="-128"/>
            </a:endParaRPr>
          </a:p>
          <a:p>
            <a:pPr marL="266700" indent="-266700">
              <a:defRPr/>
            </a:pPr>
            <a:r>
              <a:rPr kumimoji="1" lang="ja-JP" altLang="en-US" sz="1100" dirty="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・施設整備（更新、耐震化も含む）、学力向上、不登校対策等は</a:t>
            </a:r>
            <a:r>
              <a:rPr kumimoji="1" lang="ja-JP" altLang="en-US" sz="1100" dirty="0">
                <a:latin typeface="HGPｺﾞｼｯｸM" pitchFamily="50" charset="-128"/>
                <a:ea typeface="HGPｺﾞｼｯｸM" pitchFamily="50" charset="-128"/>
              </a:rPr>
              <a:t>全国的課題</a:t>
            </a:r>
            <a:endParaRPr kumimoji="1" lang="en-US" altLang="ja-JP" sz="1100" dirty="0">
              <a:latin typeface="HGPｺﾞｼｯｸM" pitchFamily="50" charset="-128"/>
              <a:ea typeface="HGPｺﾞｼｯｸM" pitchFamily="50" charset="-128"/>
            </a:endParaRPr>
          </a:p>
        </p:txBody>
      </p:sp>
      <p:sp>
        <p:nvSpPr>
          <p:cNvPr id="16" name="正方形/長方形 6"/>
          <p:cNvSpPr>
            <a:spLocks noChangeArrowheads="1"/>
          </p:cNvSpPr>
          <p:nvPr/>
        </p:nvSpPr>
        <p:spPr bwMode="auto">
          <a:xfrm>
            <a:off x="4232920" y="1741637"/>
            <a:ext cx="5298430" cy="2160240"/>
          </a:xfrm>
          <a:prstGeom prst="rect">
            <a:avLst/>
          </a:prstGeom>
          <a:noFill/>
          <a:ln w="9525" algn="ctr">
            <a:solidFill>
              <a:schemeClr val="accent2"/>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endParaRPr lang="ja-JP" altLang="en-US">
              <a:latin typeface="HGPｺﾞｼｯｸM" pitchFamily="50" charset="-128"/>
              <a:ea typeface="HGPｺﾞｼｯｸM" pitchFamily="50" charset="-128"/>
            </a:endParaRPr>
          </a:p>
        </p:txBody>
      </p:sp>
      <p:sp>
        <p:nvSpPr>
          <p:cNvPr id="17" name="正方形/長方形 10"/>
          <p:cNvSpPr>
            <a:spLocks noChangeArrowheads="1"/>
          </p:cNvSpPr>
          <p:nvPr/>
        </p:nvSpPr>
        <p:spPr bwMode="auto">
          <a:xfrm>
            <a:off x="4232920" y="4045893"/>
            <a:ext cx="5298430" cy="2000548"/>
          </a:xfrm>
          <a:prstGeom prst="rect">
            <a:avLst/>
          </a:prstGeom>
          <a:noFill/>
          <a:ln w="9525" algn="ctr">
            <a:solidFill>
              <a:schemeClr val="accent2"/>
            </a:solidFill>
            <a:round/>
            <a:headEnd/>
            <a:tailEnd/>
          </a:ln>
          <a:effectLst>
            <a:prstShdw prst="shdw17" dist="17961" dir="2700000">
              <a:schemeClr val="bg2"/>
            </a:prstShdw>
          </a:effectLst>
          <a:extLst>
            <a:ext uri="{909E8E84-426E-40DD-AFC4-6F175D3DCCD1}">
              <a14:hiddenFill xmlns:a14="http://schemas.microsoft.com/office/drawing/2010/main" xmlns="">
                <a:solidFill>
                  <a:srgbClr val="FFFFFF"/>
                </a:solidFill>
              </a14:hiddenFill>
            </a:ext>
          </a:extLst>
        </p:spPr>
        <p:txBody>
          <a:bodyPr/>
          <a:lstStyle/>
          <a:p>
            <a:endParaRPr lang="ja-JP" altLang="en-US">
              <a:latin typeface="HGPｺﾞｼｯｸM" pitchFamily="50" charset="-128"/>
              <a:ea typeface="HGPｺﾞｼｯｸM" pitchFamily="50" charset="-128"/>
            </a:endParaRPr>
          </a:p>
        </p:txBody>
      </p:sp>
      <p:sp>
        <p:nvSpPr>
          <p:cNvPr id="19" name="テキスト ボックス 18"/>
          <p:cNvSpPr txBox="1"/>
          <p:nvPr/>
        </p:nvSpPr>
        <p:spPr>
          <a:xfrm>
            <a:off x="2686843" y="5713268"/>
            <a:ext cx="1441421" cy="307777"/>
          </a:xfrm>
          <a:prstGeom prst="rect">
            <a:avLst/>
          </a:prstGeom>
          <a:solidFill>
            <a:schemeClr val="bg1"/>
          </a:solidFill>
          <a:ln>
            <a:solidFill>
              <a:srgbClr val="0033CC"/>
            </a:solidFill>
          </a:ln>
        </p:spPr>
        <p:txBody>
          <a:bodyPr wrap="square" rtlCol="0">
            <a:spAutoFit/>
          </a:bodyPr>
          <a:lstStyle/>
          <a:p>
            <a:pPr marL="361950"/>
            <a:r>
              <a:rPr kumimoji="1" lang="ja-JP" altLang="en-US" sz="700" dirty="0">
                <a:latin typeface="HGPｺﾞｼｯｸM" pitchFamily="50" charset="-128"/>
                <a:ea typeface="HGPｺﾞｼｯｸM" pitchFamily="50" charset="-128"/>
              </a:rPr>
              <a:t>地域特性に大きく影響される項目</a:t>
            </a:r>
          </a:p>
        </p:txBody>
      </p:sp>
      <p:sp>
        <p:nvSpPr>
          <p:cNvPr id="20" name="正方形/長方形 19"/>
          <p:cNvSpPr/>
          <p:nvPr/>
        </p:nvSpPr>
        <p:spPr bwMode="auto">
          <a:xfrm>
            <a:off x="2792760" y="5790208"/>
            <a:ext cx="288032" cy="153888"/>
          </a:xfrm>
          <a:prstGeom prst="rect">
            <a:avLst/>
          </a:prstGeom>
          <a:solidFill>
            <a:srgbClr val="CCFF66"/>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11" name="スライド番号プレースホルダ 10"/>
          <p:cNvSpPr>
            <a:spLocks noGrp="1"/>
          </p:cNvSpPr>
          <p:nvPr>
            <p:ph type="sldNum" sz="quarter" idx="12"/>
          </p:nvPr>
        </p:nvSpPr>
        <p:spPr/>
        <p:txBody>
          <a:bodyPr/>
          <a:lstStyle/>
          <a:p>
            <a:pPr>
              <a:defRPr/>
            </a:pPr>
            <a:fld id="{724FE021-3FB5-4230-9DDF-D219D3754B7E}" type="slidenum">
              <a:rPr lang="ja-JP" altLang="en-US" smtClean="0"/>
              <a:pPr>
                <a:defRPr/>
              </a:pPr>
              <a:t>7</a:t>
            </a:fld>
            <a:endParaRPr lang="en-US" altLang="ja-JP"/>
          </a:p>
        </p:txBody>
      </p:sp>
      <p:sp>
        <p:nvSpPr>
          <p:cNvPr id="12" name="フッター プレースホルダ 11"/>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
        <p:nvSpPr>
          <p:cNvPr id="13" name="タイトル 1"/>
          <p:cNvSpPr txBox="1">
            <a:spLocks/>
          </p:cNvSpPr>
          <p:nvPr/>
        </p:nvSpPr>
        <p:spPr bwMode="auto">
          <a:xfrm>
            <a:off x="344488" y="332656"/>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eaLnBrk="1" hangingPunct="1"/>
            <a:r>
              <a:rPr lang="ja-JP" altLang="en-US" sz="2800" b="1" dirty="0" smtClean="0">
                <a:solidFill>
                  <a:srgbClr val="000066"/>
                </a:solidFill>
                <a:latin typeface="HGPｺﾞｼｯｸM" pitchFamily="50" charset="-128"/>
                <a:ea typeface="HGPｺﾞｼｯｸM" pitchFamily="50" charset="-128"/>
              </a:rPr>
              <a:t>５</a:t>
            </a:r>
            <a:r>
              <a:rPr lang="ja-JP" altLang="ja-JP" sz="2800" b="1" dirty="0" smtClean="0">
                <a:solidFill>
                  <a:srgbClr val="000066"/>
                </a:solidFill>
                <a:latin typeface="HGPｺﾞｼｯｸM" pitchFamily="50" charset="-128"/>
                <a:ea typeface="HGPｺﾞｼｯｸM" pitchFamily="50" charset="-128"/>
              </a:rPr>
              <a:t>．自治体全体の課題</a:t>
            </a:r>
            <a:r>
              <a:rPr lang="ja-JP" altLang="en-US" sz="2800" b="1" dirty="0" smtClean="0">
                <a:solidFill>
                  <a:srgbClr val="000066"/>
                </a:solidFill>
                <a:latin typeface="HGPｺﾞｼｯｸM" pitchFamily="50" charset="-128"/>
                <a:ea typeface="HGPｺﾞｼｯｸM" pitchFamily="50" charset="-128"/>
              </a:rPr>
              <a:t>　</a:t>
            </a:r>
            <a:r>
              <a:rPr lang="ja-JP" altLang="en-US" sz="2400" b="1" dirty="0" smtClean="0">
                <a:solidFill>
                  <a:srgbClr val="000066"/>
                </a:solidFill>
                <a:latin typeface="HGPｺﾞｼｯｸM" pitchFamily="50" charset="-128"/>
                <a:ea typeface="HGPｺﾞｼｯｸM" pitchFamily="50" charset="-128"/>
              </a:rPr>
              <a:t>～</a:t>
            </a:r>
            <a:r>
              <a:rPr lang="ja-JP" altLang="ja-JP" sz="2400" b="1" dirty="0" smtClean="0">
                <a:solidFill>
                  <a:srgbClr val="000066"/>
                </a:solidFill>
                <a:latin typeface="HGPｺﾞｼｯｸM" pitchFamily="50" charset="-128"/>
                <a:ea typeface="HGPｺﾞｼｯｸM" pitchFamily="50" charset="-128"/>
              </a:rPr>
              <a:t>共通部分と地域特性の整理</a:t>
            </a:r>
            <a:r>
              <a:rPr lang="ja-JP" altLang="en-US" sz="2400" b="1" dirty="0" smtClean="0">
                <a:solidFill>
                  <a:srgbClr val="000066"/>
                </a:solidFill>
                <a:latin typeface="HGPｺﾞｼｯｸM" pitchFamily="50" charset="-128"/>
                <a:ea typeface="HGPｺﾞｼｯｸM" pitchFamily="50" charset="-128"/>
              </a:rPr>
              <a:t>～</a:t>
            </a:r>
            <a:endParaRPr kumimoji="1" lang="ja-JP" altLang="en-US" sz="2800" b="1" i="0" u="none" strike="noStrike" kern="0" cap="none" spc="0" normalizeH="0" baseline="0" noProof="0" dirty="0">
              <a:ln>
                <a:noFill/>
              </a:ln>
              <a:solidFill>
                <a:srgbClr val="000066"/>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縦書きテキスト プレースホルダー 1"/>
          <p:cNvSpPr txBox="1">
            <a:spLocks/>
          </p:cNvSpPr>
          <p:nvPr/>
        </p:nvSpPr>
        <p:spPr>
          <a:xfrm>
            <a:off x="495300" y="1412777"/>
            <a:ext cx="9210228" cy="504056"/>
          </a:xfrm>
          <a:prstGeom prst="rect">
            <a:avLst/>
          </a:prstGeom>
        </p:spPr>
        <p:txBody>
          <a:bodyPr vert="horz"/>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r>
              <a:rPr lang="ja-JP" altLang="en-US" sz="2000" dirty="0" smtClean="0">
                <a:latin typeface="HGPｺﾞｼｯｸM" pitchFamily="50" charset="-128"/>
                <a:ea typeface="HGPｺﾞｼｯｸM" pitchFamily="50" charset="-128"/>
              </a:rPr>
              <a:t>項目毎の自治体</a:t>
            </a:r>
            <a:r>
              <a:rPr lang="en-US" altLang="ja-JP" sz="2000" dirty="0" smtClean="0">
                <a:latin typeface="HGPｺﾞｼｯｸM" pitchFamily="50" charset="-128"/>
                <a:ea typeface="HGPｺﾞｼｯｸM" pitchFamily="50" charset="-128"/>
              </a:rPr>
              <a:t>ICT</a:t>
            </a:r>
            <a:r>
              <a:rPr lang="ja-JP" altLang="en-US" sz="2000" dirty="0" smtClean="0">
                <a:latin typeface="HGPｺﾞｼｯｸM" pitchFamily="50" charset="-128"/>
                <a:ea typeface="HGPｺﾞｼｯｸM" pitchFamily="50" charset="-128"/>
              </a:rPr>
              <a:t>システム等を整理　⇒システムが少ない項目は今後課題</a:t>
            </a:r>
            <a:endParaRPr lang="ja-JP" altLang="en-US" sz="2000" dirty="0">
              <a:latin typeface="HGPｺﾞｼｯｸM" pitchFamily="50" charset="-128"/>
              <a:ea typeface="HGPｺﾞｼｯｸM" pitchFamily="50" charset="-128"/>
            </a:endParaRPr>
          </a:p>
        </p:txBody>
      </p:sp>
      <p:graphicFrame>
        <p:nvGraphicFramePr>
          <p:cNvPr id="8" name="オブジェクト 2"/>
          <p:cNvGraphicFramePr>
            <a:graphicFrameLocks noChangeAspect="1"/>
          </p:cNvGraphicFramePr>
          <p:nvPr>
            <p:extLst>
              <p:ext uri="{D42A27DB-BD31-4B8C-83A1-F6EECF244321}">
                <p14:modId xmlns:p14="http://schemas.microsoft.com/office/powerpoint/2010/main" xmlns="" val="693146150"/>
              </p:ext>
            </p:extLst>
          </p:nvPr>
        </p:nvGraphicFramePr>
        <p:xfrm>
          <a:off x="632522" y="1916832"/>
          <a:ext cx="6302375" cy="4189412"/>
        </p:xfrm>
        <a:graphic>
          <a:graphicData uri="http://schemas.openxmlformats.org/presentationml/2006/ole">
            <p:oleObj spid="_x0000_s9383" name="ワークシート" r:id="rId4" imgW="10963350" imgH="7286625" progId="Excel.Sheet.12">
              <p:embed/>
            </p:oleObj>
          </a:graphicData>
        </a:graphic>
      </p:graphicFrame>
      <p:sp>
        <p:nvSpPr>
          <p:cNvPr id="9" name="テキスト ボックス 8"/>
          <p:cNvSpPr txBox="1"/>
          <p:nvPr/>
        </p:nvSpPr>
        <p:spPr>
          <a:xfrm>
            <a:off x="3440832" y="6056576"/>
            <a:ext cx="4032448" cy="215444"/>
          </a:xfrm>
          <a:prstGeom prst="rect">
            <a:avLst/>
          </a:prstGeom>
          <a:noFill/>
        </p:spPr>
        <p:txBody>
          <a:bodyPr wrap="square">
            <a:spAutoFit/>
          </a:bodyPr>
          <a:lstStyle/>
          <a:p>
            <a:pPr>
              <a:defRPr/>
            </a:pPr>
            <a:r>
              <a:rPr kumimoji="1" lang="en-US" altLang="ja-JP" sz="800" dirty="0" smtClean="0">
                <a:latin typeface="HGPｺﾞｼｯｸM" pitchFamily="50" charset="-128"/>
                <a:ea typeface="HGPｺﾞｼｯｸM" pitchFamily="50" charset="-128"/>
              </a:rPr>
              <a:t>※ </a:t>
            </a:r>
            <a:r>
              <a:rPr kumimoji="1" lang="ja-JP" altLang="en-US" sz="800" dirty="0" smtClean="0">
                <a:latin typeface="HGPｺﾞｼｯｸM" pitchFamily="50" charset="-128"/>
                <a:ea typeface="HGPｺﾞｼｯｸM" pitchFamily="50" charset="-128"/>
              </a:rPr>
              <a:t>住民</a:t>
            </a:r>
            <a:r>
              <a:rPr kumimoji="1" lang="ja-JP" altLang="en-US" sz="800" dirty="0">
                <a:latin typeface="HGPｺﾞｼｯｸM" pitchFamily="50" charset="-128"/>
                <a:ea typeface="HGPｺﾞｼｯｸM" pitchFamily="50" charset="-128"/>
              </a:rPr>
              <a:t>情報や税等の基幹となるシステム</a:t>
            </a:r>
            <a:r>
              <a:rPr kumimoji="1" lang="ja-JP" altLang="en-US" sz="800" dirty="0" smtClean="0">
                <a:latin typeface="HGPｺﾞｼｯｸM" pitchFamily="50" charset="-128"/>
                <a:ea typeface="HGPｺﾞｼｯｸM" pitchFamily="50" charset="-128"/>
              </a:rPr>
              <a:t>は全ジャンル</a:t>
            </a:r>
            <a:r>
              <a:rPr kumimoji="1" lang="ja-JP" altLang="en-US" sz="800" dirty="0">
                <a:latin typeface="HGPｺﾞｼｯｸM" pitchFamily="50" charset="-128"/>
                <a:ea typeface="HGPｺﾞｼｯｸM" pitchFamily="50" charset="-128"/>
              </a:rPr>
              <a:t>に関わりがある</a:t>
            </a:r>
            <a:r>
              <a:rPr kumimoji="1" lang="ja-JP" altLang="en-US" sz="800" dirty="0" smtClean="0">
                <a:latin typeface="HGPｺﾞｼｯｸM" pitchFamily="50" charset="-128"/>
                <a:ea typeface="HGPｺﾞｼｯｸM" pitchFamily="50" charset="-128"/>
              </a:rPr>
              <a:t>ため</a:t>
            </a:r>
            <a:r>
              <a:rPr kumimoji="1" lang="ja-JP" altLang="en-US" sz="800" dirty="0">
                <a:latin typeface="HGPｺﾞｼｯｸM" pitchFamily="50" charset="-128"/>
                <a:ea typeface="HGPｺﾞｼｯｸM" pitchFamily="50" charset="-128"/>
              </a:rPr>
              <a:t>除外</a:t>
            </a:r>
          </a:p>
        </p:txBody>
      </p:sp>
      <p:sp>
        <p:nvSpPr>
          <p:cNvPr id="10" name="テキスト ボックス 4"/>
          <p:cNvSpPr txBox="1">
            <a:spLocks noChangeArrowheads="1"/>
          </p:cNvSpPr>
          <p:nvPr/>
        </p:nvSpPr>
        <p:spPr bwMode="auto">
          <a:xfrm>
            <a:off x="7113241" y="2142861"/>
            <a:ext cx="2430810" cy="32778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a:solidFill>
                  <a:schemeClr val="tx1"/>
                </a:solidFill>
                <a:latin typeface="Arial" charset="0"/>
                <a:ea typeface="ＭＳ Ｐゴシック" charset="-128"/>
              </a:defRPr>
            </a:lvl1pPr>
            <a:lvl2pPr marL="742950" indent="-285750">
              <a:defRPr>
                <a:solidFill>
                  <a:schemeClr val="tx1"/>
                </a:solidFill>
                <a:latin typeface="Arial" charset="0"/>
                <a:ea typeface="ＭＳ Ｐゴシック" charset="-128"/>
              </a:defRPr>
            </a:lvl2pPr>
            <a:lvl3pPr marL="1143000" indent="-228600">
              <a:defRPr>
                <a:solidFill>
                  <a:schemeClr val="tx1"/>
                </a:solidFill>
                <a:latin typeface="Arial" charset="0"/>
                <a:ea typeface="ＭＳ Ｐゴシック" charset="-128"/>
              </a:defRPr>
            </a:lvl3pPr>
            <a:lvl4pPr marL="1600200" indent="-228600">
              <a:defRPr>
                <a:solidFill>
                  <a:schemeClr val="tx1"/>
                </a:solidFill>
                <a:latin typeface="Arial" charset="0"/>
                <a:ea typeface="ＭＳ Ｐゴシック" charset="-128"/>
              </a:defRPr>
            </a:lvl4pPr>
            <a:lvl5pPr marL="2057400" indent="-228600">
              <a:defRPr>
                <a:solidFill>
                  <a:schemeClr val="tx1"/>
                </a:solidFill>
                <a:latin typeface="Arial" charset="0"/>
                <a:ea typeface="ＭＳ Ｐゴシック" charset="-128"/>
              </a:defRPr>
            </a:lvl5pPr>
            <a:lvl6pPr marL="2514600" indent="-228600" eaLnBrk="0" fontAlgn="base" hangingPunct="0">
              <a:spcBef>
                <a:spcPct val="0"/>
              </a:spcBef>
              <a:spcAft>
                <a:spcPct val="0"/>
              </a:spcAft>
              <a:defRPr>
                <a:solidFill>
                  <a:schemeClr val="tx1"/>
                </a:solidFill>
                <a:latin typeface="Arial" charset="0"/>
                <a:ea typeface="ＭＳ Ｐゴシック" charset="-128"/>
              </a:defRPr>
            </a:lvl6pPr>
            <a:lvl7pPr marL="2971800" indent="-228600" eaLnBrk="0" fontAlgn="base" hangingPunct="0">
              <a:spcBef>
                <a:spcPct val="0"/>
              </a:spcBef>
              <a:spcAft>
                <a:spcPct val="0"/>
              </a:spcAft>
              <a:defRPr>
                <a:solidFill>
                  <a:schemeClr val="tx1"/>
                </a:solidFill>
                <a:latin typeface="Arial" charset="0"/>
                <a:ea typeface="ＭＳ Ｐゴシック" charset="-128"/>
              </a:defRPr>
            </a:lvl7pPr>
            <a:lvl8pPr marL="3429000" indent="-228600" eaLnBrk="0" fontAlgn="base" hangingPunct="0">
              <a:spcBef>
                <a:spcPct val="0"/>
              </a:spcBef>
              <a:spcAft>
                <a:spcPct val="0"/>
              </a:spcAft>
              <a:defRPr>
                <a:solidFill>
                  <a:schemeClr val="tx1"/>
                </a:solidFill>
                <a:latin typeface="Arial" charset="0"/>
                <a:ea typeface="ＭＳ Ｐゴシック" charset="-128"/>
              </a:defRPr>
            </a:lvl8pPr>
            <a:lvl9pPr marL="3886200" indent="-228600" eaLnBrk="0" fontAlgn="base" hangingPunct="0">
              <a:spcBef>
                <a:spcPct val="0"/>
              </a:spcBef>
              <a:spcAft>
                <a:spcPct val="0"/>
              </a:spcAft>
              <a:defRPr>
                <a:solidFill>
                  <a:schemeClr val="tx1"/>
                </a:solidFill>
                <a:latin typeface="Arial" charset="0"/>
                <a:ea typeface="ＭＳ Ｐゴシック" charset="-128"/>
              </a:defRPr>
            </a:lvl9pPr>
          </a:lstStyle>
          <a:p>
            <a:pPr>
              <a:defRPr/>
            </a:pPr>
            <a:r>
              <a:rPr kumimoji="1" lang="en-US" altLang="ja-JP" sz="1200" dirty="0" smtClean="0">
                <a:latin typeface="HGPｺﾞｼｯｸM" pitchFamily="50" charset="-128"/>
                <a:ea typeface="HGPｺﾞｼｯｸM" pitchFamily="50" charset="-128"/>
              </a:rPr>
              <a:t>【</a:t>
            </a:r>
            <a:r>
              <a:rPr kumimoji="1" lang="ja-JP" altLang="en-US" sz="1200" dirty="0" smtClean="0">
                <a:latin typeface="HGPｺﾞｼｯｸM" pitchFamily="50" charset="-128"/>
                <a:ea typeface="HGPｺﾞｼｯｸM" pitchFamily="50" charset="-128"/>
              </a:rPr>
              <a:t>特徴及び可能性</a:t>
            </a:r>
            <a:r>
              <a:rPr kumimoji="1" lang="en-US" altLang="ja-JP" sz="1200" dirty="0" smtClean="0">
                <a:latin typeface="HGPｺﾞｼｯｸM" pitchFamily="50" charset="-128"/>
                <a:ea typeface="HGPｺﾞｼｯｸM" pitchFamily="50" charset="-128"/>
              </a:rPr>
              <a:t>】</a:t>
            </a:r>
          </a:p>
          <a:p>
            <a:pPr>
              <a:defRPr/>
            </a:pPr>
            <a:endParaRPr kumimoji="1" lang="en-US" altLang="ja-JP" sz="800" dirty="0" smtClean="0">
              <a:latin typeface="HGPｺﾞｼｯｸM" pitchFamily="50" charset="-128"/>
              <a:ea typeface="HGPｺﾞｼｯｸM" pitchFamily="50" charset="-128"/>
            </a:endParaRPr>
          </a:p>
          <a:p>
            <a:pPr marL="180975" indent="-180975">
              <a:defRPr/>
            </a:pPr>
            <a:r>
              <a:rPr kumimoji="1" lang="ja-JP" altLang="en-US" sz="1100" dirty="0" smtClean="0">
                <a:latin typeface="HGPｺﾞｼｯｸM" pitchFamily="50" charset="-128"/>
                <a:ea typeface="HGPｺﾞｼｯｸM" pitchFamily="50" charset="-128"/>
              </a:rPr>
              <a:t>①</a:t>
            </a:r>
            <a:r>
              <a:rPr kumimoji="1" lang="en-US" altLang="ja-JP" sz="1100" dirty="0" smtClean="0">
                <a:latin typeface="HGPｺﾞｼｯｸM" pitchFamily="50" charset="-128"/>
                <a:ea typeface="HGPｺﾞｼｯｸM" pitchFamily="50" charset="-128"/>
              </a:rPr>
              <a:t>	</a:t>
            </a:r>
            <a:r>
              <a:rPr kumimoji="1" lang="ja-JP" altLang="en-US" sz="1100" dirty="0" smtClean="0">
                <a:solidFill>
                  <a:srgbClr val="FF0000"/>
                </a:solidFill>
                <a:latin typeface="HGPｺﾞｼｯｸM" pitchFamily="50" charset="-128"/>
                <a:ea typeface="HGPｺﾞｼｯｸM" pitchFamily="50" charset="-128"/>
              </a:rPr>
              <a:t>システムが少ない</a:t>
            </a:r>
            <a:r>
              <a:rPr kumimoji="1" lang="ja-JP" altLang="en-US" sz="1100" dirty="0">
                <a:solidFill>
                  <a:srgbClr val="FF0000"/>
                </a:solidFill>
                <a:latin typeface="HGPｺﾞｼｯｸM" pitchFamily="50" charset="-128"/>
                <a:ea typeface="HGPｺﾞｼｯｸM" pitchFamily="50" charset="-128"/>
              </a:rPr>
              <a:t>分野</a:t>
            </a:r>
            <a:r>
              <a:rPr kumimoji="1" lang="ja-JP" altLang="en-US" sz="1100" dirty="0" smtClean="0">
                <a:solidFill>
                  <a:srgbClr val="FF0000"/>
                </a:solidFill>
                <a:latin typeface="HGPｺﾞｼｯｸM" pitchFamily="50" charset="-128"/>
                <a:ea typeface="HGPｺﾞｼｯｸM" pitchFamily="50" charset="-128"/>
              </a:rPr>
              <a:t>は今後のシステム化の可能性</a:t>
            </a:r>
            <a:r>
              <a:rPr kumimoji="1" lang="ja-JP" altLang="en-US" sz="1100" dirty="0" smtClean="0">
                <a:latin typeface="HGPｺﾞｼｯｸM" pitchFamily="50" charset="-128"/>
                <a:ea typeface="HGPｺﾞｼｯｸM" pitchFamily="50" charset="-128"/>
              </a:rPr>
              <a:t>のある分野と考えられる。</a:t>
            </a:r>
            <a:endParaRPr kumimoji="1" lang="en-US" altLang="ja-JP" sz="1100" dirty="0" smtClean="0">
              <a:latin typeface="HGPｺﾞｼｯｸM" pitchFamily="50" charset="-128"/>
              <a:ea typeface="HGPｺﾞｼｯｸM" pitchFamily="50" charset="-128"/>
            </a:endParaRPr>
          </a:p>
          <a:p>
            <a:pPr marL="180975" indent="-180975">
              <a:defRPr/>
            </a:pPr>
            <a:endParaRPr kumimoji="1" lang="en-US" altLang="ja-JP" sz="1100" dirty="0" smtClean="0">
              <a:latin typeface="HGPｺﾞｼｯｸM" pitchFamily="50" charset="-128"/>
              <a:ea typeface="HGPｺﾞｼｯｸM" pitchFamily="50" charset="-128"/>
            </a:endParaRPr>
          </a:p>
          <a:p>
            <a:pPr marL="180975" indent="-180975">
              <a:defRPr/>
            </a:pPr>
            <a:r>
              <a:rPr kumimoji="1" lang="ja-JP" altLang="en-US" sz="1100" dirty="0" smtClean="0">
                <a:latin typeface="HGPｺﾞｼｯｸM" pitchFamily="50" charset="-128"/>
                <a:ea typeface="HGPｺﾞｼｯｸM" pitchFamily="50" charset="-128"/>
              </a:rPr>
              <a:t>②</a:t>
            </a:r>
            <a:r>
              <a:rPr kumimoji="1" lang="en-US" altLang="ja-JP" sz="1100" dirty="0" smtClean="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システム化が難しく、整備が進んでいないシステム（</a:t>
            </a:r>
            <a:r>
              <a:rPr kumimoji="1" lang="ja-JP" altLang="en-US" sz="1100" dirty="0" smtClean="0">
                <a:solidFill>
                  <a:srgbClr val="FF0000"/>
                </a:solidFill>
                <a:latin typeface="HGPｺﾞｼｯｸM" pitchFamily="50" charset="-128"/>
                <a:ea typeface="HGPｺﾞｼｯｸM" pitchFamily="50" charset="-128"/>
              </a:rPr>
              <a:t>「人手」に依存する率が高い業務</a:t>
            </a:r>
            <a:r>
              <a:rPr kumimoji="1" lang="ja-JP" altLang="en-US" sz="1100" dirty="0" smtClean="0">
                <a:latin typeface="HGPｺﾞｼｯｸM" pitchFamily="50" charset="-128"/>
                <a:ea typeface="HGPｺﾞｼｯｸM" pitchFamily="50" charset="-128"/>
              </a:rPr>
              <a:t>）は、</a:t>
            </a:r>
            <a:r>
              <a:rPr kumimoji="1" lang="ja-JP" altLang="en-US" sz="1100" dirty="0" smtClean="0">
                <a:solidFill>
                  <a:srgbClr val="FF0000"/>
                </a:solidFill>
                <a:latin typeface="HGPｺﾞｼｯｸM" pitchFamily="50" charset="-128"/>
                <a:ea typeface="HGPｺﾞｼｯｸM" pitchFamily="50" charset="-128"/>
              </a:rPr>
              <a:t>今後の課題</a:t>
            </a:r>
            <a:r>
              <a:rPr kumimoji="1" lang="ja-JP" altLang="en-US" sz="1100" dirty="0" smtClean="0">
                <a:latin typeface="HGPｺﾞｼｯｸM" pitchFamily="50" charset="-128"/>
                <a:ea typeface="HGPｺﾞｼｯｸM" pitchFamily="50" charset="-128"/>
              </a:rPr>
              <a:t>である。</a:t>
            </a:r>
            <a:endParaRPr kumimoji="1" lang="en-US" altLang="ja-JP" sz="1100" dirty="0" smtClean="0">
              <a:latin typeface="HGPｺﾞｼｯｸM" pitchFamily="50" charset="-128"/>
              <a:ea typeface="HGPｺﾞｼｯｸM" pitchFamily="50" charset="-128"/>
            </a:endParaRPr>
          </a:p>
          <a:p>
            <a:pPr marL="180975" indent="-180975">
              <a:defRPr/>
            </a:pPr>
            <a:endParaRPr kumimoji="1" lang="en-US" altLang="ja-JP" sz="1100" dirty="0" smtClean="0">
              <a:latin typeface="HGPｺﾞｼｯｸM" pitchFamily="50" charset="-128"/>
              <a:ea typeface="HGPｺﾞｼｯｸM" pitchFamily="50" charset="-128"/>
            </a:endParaRPr>
          </a:p>
          <a:p>
            <a:pPr marL="180975" indent="-180975">
              <a:defRPr/>
            </a:pPr>
            <a:r>
              <a:rPr kumimoji="1" lang="ja-JP" altLang="en-US" sz="1100" dirty="0" smtClean="0">
                <a:latin typeface="HGPｺﾞｼｯｸM" pitchFamily="50" charset="-128"/>
                <a:ea typeface="HGPｺﾞｼｯｸM" pitchFamily="50" charset="-128"/>
              </a:rPr>
              <a:t>③</a:t>
            </a:r>
            <a:r>
              <a:rPr kumimoji="1" lang="en-US" altLang="ja-JP" sz="1100" dirty="0" smtClean="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上記②の業務については、</a:t>
            </a:r>
            <a:r>
              <a:rPr kumimoji="1" lang="ja-JP" altLang="en-US" sz="1100" dirty="0" smtClean="0">
                <a:solidFill>
                  <a:srgbClr val="FF3300"/>
                </a:solidFill>
                <a:latin typeface="HGPｺﾞｼｯｸM" pitchFamily="50" charset="-128"/>
                <a:ea typeface="HGPｺﾞｼｯｸM" pitchFamily="50" charset="-128"/>
              </a:rPr>
              <a:t>有効なシステムによるサービスの質的向上</a:t>
            </a:r>
            <a:r>
              <a:rPr kumimoji="1" lang="ja-JP" altLang="en-US" sz="1100" dirty="0" smtClean="0">
                <a:latin typeface="HGPｺﾞｼｯｸM" pitchFamily="50" charset="-128"/>
                <a:ea typeface="HGPｺﾞｼｯｸM" pitchFamily="50" charset="-128"/>
              </a:rPr>
              <a:t>が期待される。</a:t>
            </a:r>
            <a:endParaRPr kumimoji="1" lang="en-US" altLang="ja-JP" sz="1100" dirty="0" smtClean="0">
              <a:latin typeface="HGPｺﾞｼｯｸM" pitchFamily="50" charset="-128"/>
              <a:ea typeface="HGPｺﾞｼｯｸM" pitchFamily="50" charset="-128"/>
            </a:endParaRPr>
          </a:p>
          <a:p>
            <a:pPr marL="180975" indent="-180975">
              <a:defRPr/>
            </a:pPr>
            <a:endParaRPr kumimoji="1" lang="en-US" altLang="ja-JP" sz="1100" dirty="0" smtClean="0">
              <a:latin typeface="HGPｺﾞｼｯｸM" pitchFamily="50" charset="-128"/>
              <a:ea typeface="HGPｺﾞｼｯｸM" pitchFamily="50" charset="-128"/>
            </a:endParaRPr>
          </a:p>
          <a:p>
            <a:pPr marL="180975" indent="-180975">
              <a:defRPr/>
            </a:pPr>
            <a:r>
              <a:rPr kumimoji="1" lang="ja-JP" altLang="en-US" sz="1100" dirty="0" smtClean="0">
                <a:latin typeface="HGPｺﾞｼｯｸM" pitchFamily="50" charset="-128"/>
                <a:ea typeface="HGPｺﾞｼｯｸM" pitchFamily="50" charset="-128"/>
              </a:rPr>
              <a:t>④</a:t>
            </a:r>
            <a:r>
              <a:rPr kumimoji="1" lang="en-US" altLang="ja-JP" sz="1100" dirty="0" smtClean="0">
                <a:latin typeface="HGPｺﾞｼｯｸM" pitchFamily="50" charset="-128"/>
                <a:ea typeface="HGPｺﾞｼｯｸM" pitchFamily="50" charset="-128"/>
              </a:rPr>
              <a:t>	</a:t>
            </a:r>
            <a:r>
              <a:rPr kumimoji="1" lang="ja-JP" altLang="en-US" sz="1100" dirty="0" smtClean="0">
                <a:latin typeface="HGPｺﾞｼｯｸM" pitchFamily="50" charset="-128"/>
                <a:ea typeface="HGPｺﾞｼｯｸM" pitchFamily="50" charset="-128"/>
              </a:rPr>
              <a:t>施策相互の関連性が高まっており　（例えば子育て支援と福祉・保健衛生等）</a:t>
            </a:r>
            <a:r>
              <a:rPr kumimoji="1" lang="ja-JP" altLang="en-US" sz="1100" dirty="0" smtClean="0">
                <a:solidFill>
                  <a:srgbClr val="FF0000"/>
                </a:solidFill>
                <a:latin typeface="HGPｺﾞｼｯｸM" pitchFamily="50" charset="-128"/>
                <a:ea typeface="HGPｺﾞｼｯｸM" pitchFamily="50" charset="-128"/>
              </a:rPr>
              <a:t>閉じたシステムから連携可能なシステムへと進化</a:t>
            </a:r>
            <a:r>
              <a:rPr kumimoji="1" lang="ja-JP" altLang="en-US" sz="1100" dirty="0" smtClean="0">
                <a:latin typeface="HGPｺﾞｼｯｸM" pitchFamily="50" charset="-128"/>
                <a:ea typeface="HGPｺﾞｼｯｸM" pitchFamily="50" charset="-128"/>
              </a:rPr>
              <a:t>が期待される。</a:t>
            </a:r>
            <a:endParaRPr kumimoji="1" lang="en-US" altLang="ja-JP" sz="1100" dirty="0" smtClean="0">
              <a:latin typeface="HGPｺﾞｼｯｸM" pitchFamily="50" charset="-128"/>
              <a:ea typeface="HGPｺﾞｼｯｸM" pitchFamily="50" charset="-128"/>
            </a:endParaRPr>
          </a:p>
        </p:txBody>
      </p:sp>
      <p:sp>
        <p:nvSpPr>
          <p:cNvPr id="11" name="正方形/長方形 5"/>
          <p:cNvSpPr>
            <a:spLocks noChangeArrowheads="1"/>
          </p:cNvSpPr>
          <p:nvPr/>
        </p:nvSpPr>
        <p:spPr bwMode="auto">
          <a:xfrm>
            <a:off x="7113241" y="2142865"/>
            <a:ext cx="2430810" cy="3899883"/>
          </a:xfrm>
          <a:prstGeom prst="rect">
            <a:avLst/>
          </a:prstGeom>
          <a:noFill/>
          <a:ln w="6350"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2" name="タイトル 1"/>
          <p:cNvSpPr>
            <a:spLocks noGrp="1"/>
          </p:cNvSpPr>
          <p:nvPr>
            <p:ph type="title"/>
          </p:nvPr>
        </p:nvSpPr>
        <p:spPr>
          <a:xfrm>
            <a:off x="344488" y="332656"/>
            <a:ext cx="9080500" cy="830262"/>
          </a:xfrm>
          <a:noFill/>
          <a:ln w="9525">
            <a:noFill/>
            <a:miter lim="800000"/>
            <a:headEnd/>
            <a:tailEnd/>
          </a:ln>
          <a:effectLst/>
        </p:spPr>
        <p:txBody>
          <a:bodyPr vert="horz" wrap="square" lIns="198000" tIns="45720" rIns="91440" bIns="45720" numCol="1" anchor="ctr" anchorCtr="0" compatLnSpc="1">
            <a:prstTxWarp prst="textNoShape">
              <a:avLst/>
            </a:prstTxWarp>
          </a:bodyPr>
          <a:lstStyle/>
          <a:p>
            <a:r>
              <a:rPr lang="ja-JP" altLang="en-US" dirty="0" smtClean="0">
                <a:solidFill>
                  <a:srgbClr val="000066"/>
                </a:solidFill>
                <a:latin typeface="+mj-lt"/>
              </a:rPr>
              <a:t>６</a:t>
            </a:r>
            <a:r>
              <a:rPr lang="ja-JP" altLang="ja-JP" dirty="0" smtClean="0">
                <a:solidFill>
                  <a:srgbClr val="000066"/>
                </a:solidFill>
                <a:latin typeface="+mj-lt"/>
              </a:rPr>
              <a:t>．自治体全体の課題と</a:t>
            </a:r>
            <a:r>
              <a:rPr lang="en-US" altLang="ja-JP" dirty="0" smtClean="0">
                <a:solidFill>
                  <a:srgbClr val="000066"/>
                </a:solidFill>
                <a:latin typeface="+mj-lt"/>
              </a:rPr>
              <a:t>ICT</a:t>
            </a:r>
            <a:r>
              <a:rPr lang="ja-JP" altLang="ja-JP" dirty="0" smtClean="0">
                <a:solidFill>
                  <a:srgbClr val="000066"/>
                </a:solidFill>
                <a:latin typeface="+mj-lt"/>
              </a:rPr>
              <a:t>システムの関連について</a:t>
            </a:r>
            <a:endParaRPr lang="ja-JP" altLang="en-US" dirty="0">
              <a:solidFill>
                <a:srgbClr val="000066"/>
              </a:solidFill>
              <a:latin typeface="+mj-lt"/>
            </a:endParaRPr>
          </a:p>
        </p:txBody>
      </p:sp>
      <p:sp>
        <p:nvSpPr>
          <p:cNvPr id="12" name="スライド番号プレースホルダ 11"/>
          <p:cNvSpPr>
            <a:spLocks noGrp="1"/>
          </p:cNvSpPr>
          <p:nvPr>
            <p:ph type="sldNum" sz="quarter" idx="12"/>
          </p:nvPr>
        </p:nvSpPr>
        <p:spPr/>
        <p:txBody>
          <a:bodyPr/>
          <a:lstStyle/>
          <a:p>
            <a:pPr>
              <a:defRPr/>
            </a:pPr>
            <a:fld id="{724FE021-3FB5-4230-9DDF-D219D3754B7E}" type="slidenum">
              <a:rPr lang="ja-JP" altLang="en-US" smtClean="0"/>
              <a:pPr>
                <a:defRPr/>
              </a:pPr>
              <a:t>8</a:t>
            </a:fld>
            <a:endParaRPr lang="en-US" altLang="ja-JP"/>
          </a:p>
        </p:txBody>
      </p:sp>
      <p:sp>
        <p:nvSpPr>
          <p:cNvPr id="13" name="フッター プレースホルダ 12"/>
          <p:cNvSpPr>
            <a:spLocks noGrp="1"/>
          </p:cNvSpPr>
          <p:nvPr>
            <p:ph type="ftr" sz="quarter" idx="11"/>
          </p:nvPr>
        </p:nvSpPr>
        <p:spPr/>
        <p:txBody>
          <a:bodyPr/>
          <a:lstStyle/>
          <a:p>
            <a:pPr>
              <a:defRPr/>
            </a:pPr>
            <a:r>
              <a:rPr lang="en-US" altLang="ja-JP" smtClean="0"/>
              <a:t>1-4</a:t>
            </a:r>
            <a:r>
              <a:rPr lang="ja-JP" altLang="en-US" smtClean="0"/>
              <a:t>　自治体全体の課題及び</a:t>
            </a:r>
            <a:r>
              <a:rPr lang="en-US" altLang="ja-JP" smtClean="0"/>
              <a:t>ICT</a:t>
            </a:r>
            <a:r>
              <a:rPr lang="ja-JP" altLang="en-US" smtClean="0"/>
              <a:t>システムの課題認識</a:t>
            </a:r>
            <a:endParaRPr lang="en-US" altLang="ja-JP"/>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13760</TotalTime>
  <Words>1430</Words>
  <Application>Microsoft Office PowerPoint</Application>
  <PresentationFormat>A4 210 x 297 mm</PresentationFormat>
  <Paragraphs>688</Paragraphs>
  <Slides>19</Slides>
  <Notes>18</Notes>
  <HiddenSlides>0</HiddenSlides>
  <MMClips>0</MMClips>
  <ScaleCrop>false</ScaleCrop>
  <HeadingPairs>
    <vt:vector size="6" baseType="variant">
      <vt:variant>
        <vt:lpstr>テーマ</vt:lpstr>
      </vt:variant>
      <vt:variant>
        <vt:i4>1</vt:i4>
      </vt:variant>
      <vt:variant>
        <vt:lpstr>埋め込まれた OLE サーバー</vt:lpstr>
      </vt:variant>
      <vt:variant>
        <vt:i4>1</vt:i4>
      </vt:variant>
      <vt:variant>
        <vt:lpstr>スライド タイトル</vt:lpstr>
      </vt:variant>
      <vt:variant>
        <vt:i4>19</vt:i4>
      </vt:variant>
    </vt:vector>
  </HeadingPairs>
  <TitlesOfParts>
    <vt:vector size="21" baseType="lpstr">
      <vt:lpstr>half_green</vt:lpstr>
      <vt:lpstr>ワークシート</vt:lpstr>
      <vt:lpstr>1-4　自治体全体の課題及び 　　　　　　　ICTシステムの課題認識</vt:lpstr>
      <vt:lpstr>１．本講義の学習目標</vt:lpstr>
      <vt:lpstr>２．本講義の構成</vt:lpstr>
      <vt:lpstr>３．本講義の範囲</vt:lpstr>
      <vt:lpstr>４．課題の解決に向けた方策</vt:lpstr>
      <vt:lpstr>５．自治体全体の課題　～課題の整理～</vt:lpstr>
      <vt:lpstr>５．自治体全体の課題　～課題の整理（続き）～</vt:lpstr>
      <vt:lpstr>スライド 7</vt:lpstr>
      <vt:lpstr>６．自治体全体の課題とICTシステムの関連について</vt:lpstr>
      <vt:lpstr>７．自治体ICTシステムの現状と課題</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1-4　自治体全体の課題及び 　　　　　　　ICTシステムの課題認識</dc:title>
  <dc:creator>高村 弘史</dc:creator>
  <cp:lastModifiedBy>takamura</cp:lastModifiedBy>
  <cp:revision>17</cp:revision>
  <cp:lastPrinted>2013-03-28T05:22:37Z</cp:lastPrinted>
  <dcterms:created xsi:type="dcterms:W3CDTF">2008-12-09T14:04:54Z</dcterms:created>
  <dcterms:modified xsi:type="dcterms:W3CDTF">2015-06-22T00:11:28Z</dcterms:modified>
</cp:coreProperties>
</file>