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Lst>
  <p:notesMasterIdLst>
    <p:notesMasterId r:id="rId39"/>
  </p:notesMasterIdLst>
  <p:handoutMasterIdLst>
    <p:handoutMasterId r:id="rId40"/>
  </p:handoutMasterIdLst>
  <p:sldIdLst>
    <p:sldId id="332" r:id="rId2"/>
    <p:sldId id="269" r:id="rId3"/>
    <p:sldId id="275" r:id="rId4"/>
    <p:sldId id="278" r:id="rId5"/>
    <p:sldId id="277" r:id="rId6"/>
    <p:sldId id="298" r:id="rId7"/>
    <p:sldId id="296" r:id="rId8"/>
    <p:sldId id="305" r:id="rId9"/>
    <p:sldId id="324" r:id="rId10"/>
    <p:sldId id="320" r:id="rId11"/>
    <p:sldId id="306" r:id="rId12"/>
    <p:sldId id="307" r:id="rId13"/>
    <p:sldId id="308" r:id="rId14"/>
    <p:sldId id="309" r:id="rId15"/>
    <p:sldId id="297" r:id="rId16"/>
    <p:sldId id="326" r:id="rId17"/>
    <p:sldId id="310" r:id="rId18"/>
    <p:sldId id="311" r:id="rId19"/>
    <p:sldId id="327" r:id="rId20"/>
    <p:sldId id="312" r:id="rId21"/>
    <p:sldId id="313" r:id="rId22"/>
    <p:sldId id="321" r:id="rId23"/>
    <p:sldId id="322" r:id="rId24"/>
    <p:sldId id="323" r:id="rId25"/>
    <p:sldId id="299" r:id="rId26"/>
    <p:sldId id="314" r:id="rId27"/>
    <p:sldId id="300" r:id="rId28"/>
    <p:sldId id="328" r:id="rId29"/>
    <p:sldId id="329" r:id="rId30"/>
    <p:sldId id="330" r:id="rId31"/>
    <p:sldId id="331" r:id="rId32"/>
    <p:sldId id="315" r:id="rId33"/>
    <p:sldId id="316" r:id="rId34"/>
    <p:sldId id="317" r:id="rId35"/>
    <p:sldId id="318" r:id="rId36"/>
    <p:sldId id="319" r:id="rId37"/>
    <p:sldId id="276" r:id="rId38"/>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5pPr>
    <a:lvl6pPr marL="2286000" algn="l" defTabSz="914400" rtl="0" eaLnBrk="1" latinLnBrk="0" hangingPunct="1">
      <a:defRPr kern="1200">
        <a:solidFill>
          <a:schemeClr val="tx1"/>
        </a:solidFill>
        <a:latin typeface="Arial" pitchFamily="34" charset="0"/>
        <a:ea typeface="ＭＳ Ｐゴシック" pitchFamily="50" charset="-128"/>
        <a:cs typeface="+mn-cs"/>
      </a:defRPr>
    </a:lvl6pPr>
    <a:lvl7pPr marL="2743200" algn="l" defTabSz="914400" rtl="0" eaLnBrk="1" latinLnBrk="0" hangingPunct="1">
      <a:defRPr kern="1200">
        <a:solidFill>
          <a:schemeClr val="tx1"/>
        </a:solidFill>
        <a:latin typeface="Arial" pitchFamily="34" charset="0"/>
        <a:ea typeface="ＭＳ Ｐゴシック" pitchFamily="50" charset="-128"/>
        <a:cs typeface="+mn-cs"/>
      </a:defRPr>
    </a:lvl7pPr>
    <a:lvl8pPr marL="3200400" algn="l" defTabSz="914400" rtl="0" eaLnBrk="1" latinLnBrk="0" hangingPunct="1">
      <a:defRPr kern="1200">
        <a:solidFill>
          <a:schemeClr val="tx1"/>
        </a:solidFill>
        <a:latin typeface="Arial" pitchFamily="34" charset="0"/>
        <a:ea typeface="ＭＳ Ｐゴシック" pitchFamily="50" charset="-128"/>
        <a:cs typeface="+mn-cs"/>
      </a:defRPr>
    </a:lvl8pPr>
    <a:lvl9pPr marL="3657600" algn="l" defTabSz="914400" rtl="0" eaLnBrk="1" latinLnBrk="0" hangingPunct="1">
      <a:defRPr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99"/>
    <a:srgbClr val="CCFFFF"/>
    <a:srgbClr val="FF5050"/>
    <a:srgbClr val="0033CC"/>
    <a:srgbClr val="9999FF"/>
    <a:srgbClr val="330033"/>
    <a:srgbClr val="FF3300"/>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74" autoAdjust="0"/>
    <p:restoredTop sz="92055" autoAdjust="0"/>
  </p:normalViewPr>
  <p:slideViewPr>
    <p:cSldViewPr>
      <p:cViewPr varScale="1">
        <p:scale>
          <a:sx n="89" d="100"/>
          <a:sy n="89" d="100"/>
        </p:scale>
        <p:origin x="-1302" y="-102"/>
      </p:cViewPr>
      <p:guideLst>
        <p:guide orient="horz" pos="2160"/>
        <p:guide pos="4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598" y="2160"/>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3570BC1F-56E7-45D1-AEC1-8B70E6AED66A}" type="datetime1">
              <a:rPr lang="ja-JP" altLang="en-US"/>
              <a:pPr>
                <a:defRPr/>
              </a:pPr>
              <a:t>2015/6/22</a:t>
            </a:fld>
            <a:endParaRPr lang="en-US" altLang="ja-JP"/>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dirty="0"/>
              <a:t>Copyright　©　2008　</a:t>
            </a:r>
            <a:r>
              <a:rPr lang="en-US" altLang="ja-JP"/>
              <a:t>********</a:t>
            </a:r>
            <a:r>
              <a:rPr lang="en-US" altLang="ja-JP" smtClean="0"/>
              <a:t>University   ********</a:t>
            </a:r>
            <a:r>
              <a:rPr lang="en-US" altLang="ja-JP"/>
              <a:t>　</a:t>
            </a:r>
            <a:r>
              <a:rPr lang="en-US" altLang="ja-JP" smtClean="0"/>
              <a:t> Prof</a:t>
            </a:r>
            <a:r>
              <a:rPr lang="en-US" altLang="ja-JP" dirty="0"/>
              <a:t>.*******</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440323B2-A269-4180-8491-4E521B5A2EC5}"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6750" y="4721225"/>
            <a:ext cx="5473700"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7"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ext uri="{91240B29-F687-4F45-9708-019B960494DF}"/>
          </a:extLst>
        </p:spPr>
        <p:txBody>
          <a:bodyPr lIns="91559" tIns="45779" rIns="91559" bIns="45779" anchor="b"/>
          <a:lstStyle>
            <a:lvl1pPr defTabSz="915988">
              <a:defRPr>
                <a:solidFill>
                  <a:schemeClr val="tx1"/>
                </a:solidFill>
                <a:latin typeface="Arial" pitchFamily="34" charset="0"/>
                <a:ea typeface="ＭＳ Ｐゴシック" pitchFamily="50" charset="-128"/>
              </a:defRPr>
            </a:lvl1pPr>
            <a:lvl2pPr marL="742950" indent="-285750" defTabSz="915988">
              <a:defRPr>
                <a:solidFill>
                  <a:schemeClr val="tx1"/>
                </a:solidFill>
                <a:latin typeface="Arial" pitchFamily="34" charset="0"/>
                <a:ea typeface="ＭＳ Ｐゴシック" pitchFamily="50" charset="-128"/>
              </a:defRPr>
            </a:lvl2pPr>
            <a:lvl3pPr marL="1143000" indent="-228600" defTabSz="915988">
              <a:defRPr>
                <a:solidFill>
                  <a:schemeClr val="tx1"/>
                </a:solidFill>
                <a:latin typeface="Arial" pitchFamily="34" charset="0"/>
                <a:ea typeface="ＭＳ Ｐゴシック" pitchFamily="50" charset="-128"/>
              </a:defRPr>
            </a:lvl3pPr>
            <a:lvl4pPr marL="1600200" indent="-228600" defTabSz="915988">
              <a:defRPr>
                <a:solidFill>
                  <a:schemeClr val="tx1"/>
                </a:solidFill>
                <a:latin typeface="Arial" pitchFamily="34" charset="0"/>
                <a:ea typeface="ＭＳ Ｐゴシック" pitchFamily="50" charset="-128"/>
              </a:defRPr>
            </a:lvl4pPr>
            <a:lvl5pPr marL="2057400" indent="-228600" defTabSz="915988">
              <a:defRPr>
                <a:solidFill>
                  <a:schemeClr val="tx1"/>
                </a:solidFill>
                <a:latin typeface="Arial" pitchFamily="34" charset="0"/>
                <a:ea typeface="ＭＳ Ｐゴシック" pitchFamily="50" charset="-128"/>
              </a:defRPr>
            </a:lvl5pPr>
            <a:lvl6pPr marL="2514600" indent="-228600" defTabSz="915988"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defTabSz="915988"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defTabSz="915988"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defTabSz="915988"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defRPr/>
            </a:pPr>
            <a:fld id="{96054FEC-1AD2-4E43-A7A0-3F01F85C0F5F}" type="slidenum">
              <a:rPr kumimoji="1" lang="en-US" altLang="ja-JP" sz="900" smtClean="0">
                <a:solidFill>
                  <a:srgbClr val="000066"/>
                </a:solidFill>
                <a:latin typeface="Times New Roman" pitchFamily="18" charset="0"/>
              </a:rPr>
              <a:pPr algn="ctr" eaLnBrk="1" hangingPunct="1">
                <a:defRPr/>
              </a:pPr>
              <a:t>&lt;#&gt;</a:t>
            </a:fld>
            <a:endParaRPr kumimoji="1" lang="en-US" altLang="ja-JP" sz="900" dirty="0" smtClean="0">
              <a:solidFill>
                <a:srgbClr val="000066"/>
              </a:solidFill>
              <a:latin typeface="Times New Roman" pitchFamily="18" charset="0"/>
            </a:endParaRPr>
          </a:p>
        </p:txBody>
      </p:sp>
    </p:spTree>
  </p:cSld>
  <p:clrMap bg1="lt1" tx1="dk1" bg2="lt2" tx2="dk2" accent1="accent1" accent2="accent2" accent3="accent3" accent4="accent4" accent5="accent5" accent6="accent6" hlink="hlink" folHlink="folHlink"/>
  <p:hf hdr="0"/>
  <p:notesStyle>
    <a:lvl1pPr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1pPr>
    <a:lvl2pPr marL="4572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2pPr>
    <a:lvl3pPr marL="9144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3pPr>
    <a:lvl4pPr marL="13716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4pPr>
    <a:lvl5pPr marL="18288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880B31F0-30A1-4E1B-A35D-B34FA6B8B7EC}" type="slidenum">
              <a:rPr kumimoji="1" lang="en-US" altLang="ja-JP" sz="900">
                <a:solidFill>
                  <a:srgbClr val="000066"/>
                </a:solidFill>
                <a:latin typeface="Times New Roman" pitchFamily="18" charset="0"/>
              </a:rPr>
              <a:pPr algn="ctr" defTabSz="915988" eaLnBrk="1" hangingPunct="1"/>
              <a:t>1</a:t>
            </a:fld>
            <a:endParaRPr kumimoji="1" lang="en-US" altLang="ja-JP" sz="900">
              <a:solidFill>
                <a:srgbClr val="000066"/>
              </a:solidFill>
              <a:latin typeface="Times New Roman" pitchFamily="18" charset="0"/>
            </a:endParaRPr>
          </a:p>
        </p:txBody>
      </p:sp>
      <p:sp>
        <p:nvSpPr>
          <p:cNvPr id="38915"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defRPr/>
            </a:pPr>
            <a:endParaRPr lang="ja-JP" altLang="en-US" sz="105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1-3</a:t>
            </a:r>
            <a:r>
              <a:rPr lang="ja-JP" altLang="ja-JP" sz="1050" dirty="0" smtClean="0"/>
              <a:t>　導入計画の</a:t>
            </a:r>
            <a:r>
              <a:rPr lang="ja-JP" altLang="ja-JP" sz="1050" smtClean="0"/>
              <a:t>策定①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1-3</a:t>
            </a:r>
            <a:r>
              <a:rPr lang="ja-JP" altLang="en-US" sz="1050" dirty="0" smtClean="0"/>
              <a:t>　導入計画の策定」について理解してもらう。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所要時間：３分</a:t>
            </a:r>
          </a:p>
          <a:p>
            <a:pPr>
              <a:defRPr/>
            </a:pPr>
            <a:r>
              <a:rPr lang="ja-JP" altLang="ja-JP" sz="1050" dirty="0" smtClean="0"/>
              <a:t>・自治体クラウド導入にあたり、最初に決める（合意する）必要があるのは、グループ（参加団体）共通の基本方針である。</a:t>
            </a:r>
          </a:p>
          <a:p>
            <a:pPr>
              <a:defRPr/>
            </a:pPr>
            <a:r>
              <a:rPr lang="ja-JP" altLang="ja-JP" sz="1050" dirty="0" smtClean="0"/>
              <a:t>・経費縮減が基本方針に据えられる場合が</a:t>
            </a:r>
            <a:r>
              <a:rPr lang="ja-JP" altLang="en-US" sz="1050" dirty="0" smtClean="0"/>
              <a:t>多いが</a:t>
            </a:r>
            <a:r>
              <a:rPr lang="ja-JP" altLang="ja-JP" sz="1050" dirty="0" smtClean="0"/>
              <a:t>、加え</a:t>
            </a:r>
            <a:r>
              <a:rPr lang="ja-JP" altLang="en-US" sz="1050" dirty="0" smtClean="0"/>
              <a:t>て</a:t>
            </a:r>
            <a:r>
              <a:rPr lang="ja-JP" altLang="ja-JP" sz="1050" dirty="0" smtClean="0"/>
              <a:t>災害対策の強化（システムやデータのバックアップ機能充実や電源確保、強固な施設等）やセキュリティ強化</a:t>
            </a:r>
            <a:r>
              <a:rPr lang="ja-JP" altLang="en-US" sz="1050" dirty="0" smtClean="0"/>
              <a:t>等</a:t>
            </a:r>
            <a:r>
              <a:rPr lang="ja-JP" altLang="ja-JP" sz="1050" dirty="0" smtClean="0"/>
              <a:t>も基本方針</a:t>
            </a:r>
            <a:r>
              <a:rPr lang="ja-JP" altLang="en-US" sz="1050" dirty="0" smtClean="0"/>
              <a:t>の要素</a:t>
            </a:r>
            <a:r>
              <a:rPr lang="ja-JP" altLang="ja-JP" sz="1050" dirty="0" smtClean="0"/>
              <a:t>となる。参加団体の事情や特性をふまえた設定が必要となる。</a:t>
            </a:r>
          </a:p>
          <a:p>
            <a:pPr>
              <a:defRPr/>
            </a:pPr>
            <a:r>
              <a:rPr lang="ja-JP" altLang="ja-JP" sz="1050" dirty="0" smtClean="0"/>
              <a:t>・経費縮減の試算にあたっては各団体の現状の把握が必要となるが、詳細は後述する。</a:t>
            </a:r>
          </a:p>
          <a:p>
            <a:pPr>
              <a:defRPr/>
            </a:pPr>
            <a:r>
              <a:rPr lang="ja-JP" altLang="ja-JP" sz="1050" dirty="0" smtClean="0"/>
              <a:t>・</a:t>
            </a:r>
            <a:r>
              <a:rPr lang="ja-JP" altLang="en-US" sz="1050" dirty="0" smtClean="0"/>
              <a:t>自治体</a:t>
            </a:r>
            <a:r>
              <a:rPr lang="ja-JP" altLang="ja-JP" sz="1050" dirty="0" smtClean="0"/>
              <a:t>クラウド導入に必要な計画書及び手順書等は、</a:t>
            </a:r>
            <a:r>
              <a:rPr lang="ja-JP" altLang="en-US" sz="1050" dirty="0" smtClean="0"/>
              <a:t>図</a:t>
            </a:r>
            <a:r>
              <a:rPr lang="ja-JP" altLang="ja-JP" sz="1050" dirty="0" smtClean="0"/>
              <a:t>に示しているものが標準的なものとなる。</a:t>
            </a:r>
          </a:p>
          <a:p>
            <a:pPr>
              <a:defRPr/>
            </a:pPr>
            <a:r>
              <a:rPr lang="ja-JP" altLang="ja-JP" sz="1050" dirty="0" smtClean="0"/>
              <a:t>・左の枠内</a:t>
            </a:r>
            <a:r>
              <a:rPr lang="ja-JP" altLang="en-US" sz="1050" dirty="0" smtClean="0"/>
              <a:t>にある</a:t>
            </a:r>
            <a:r>
              <a:rPr lang="ja-JP" altLang="ja-JP" sz="1050" dirty="0" smtClean="0"/>
              <a:t>クラウド導入計画書が、グループ間の合意の基本的事項</a:t>
            </a:r>
            <a:r>
              <a:rPr lang="ja-JP" altLang="en-US" sz="1050" dirty="0" smtClean="0"/>
              <a:t>となる</a:t>
            </a:r>
            <a:r>
              <a:rPr lang="ja-JP" altLang="ja-JP" sz="1050" dirty="0" smtClean="0"/>
              <a:t>とともに、各自治体内部における説明や承認を得るため</a:t>
            </a:r>
            <a:r>
              <a:rPr lang="ja-JP" altLang="en-US" sz="1050" dirty="0" smtClean="0"/>
              <a:t>のものになる</a:t>
            </a:r>
            <a:r>
              <a:rPr lang="ja-JP" altLang="ja-JP" sz="1050" dirty="0" smtClean="0"/>
              <a:t>。</a:t>
            </a:r>
          </a:p>
          <a:p>
            <a:pPr>
              <a:defRPr/>
            </a:pPr>
            <a:r>
              <a:rPr lang="ja-JP" altLang="ja-JP" sz="1050" dirty="0" smtClean="0"/>
              <a:t>・真ん中の枠内</a:t>
            </a:r>
            <a:r>
              <a:rPr lang="ja-JP" altLang="en-US" sz="1050" dirty="0" smtClean="0"/>
              <a:t>にある</a:t>
            </a:r>
            <a:r>
              <a:rPr lang="ja-JP" altLang="ja-JP" sz="1050" dirty="0" smtClean="0"/>
              <a:t>仕様検討</a:t>
            </a:r>
            <a:r>
              <a:rPr lang="ja-JP" altLang="en-US" sz="1050" dirty="0" smtClean="0"/>
              <a:t>手順</a:t>
            </a:r>
            <a:r>
              <a:rPr lang="ja-JP" altLang="ja-JP" sz="1050" dirty="0" smtClean="0"/>
              <a:t>書は、グループ間の合意形成がなされ</a:t>
            </a:r>
            <a:r>
              <a:rPr lang="ja-JP" altLang="en-US" sz="1050" dirty="0" smtClean="0"/>
              <a:t>て</a:t>
            </a:r>
            <a:r>
              <a:rPr lang="ja-JP" altLang="ja-JP" sz="1050" dirty="0" smtClean="0"/>
              <a:t>推進組織が立ち上がった後に必要となるものである（実際は並行して進める場合が</a:t>
            </a:r>
            <a:r>
              <a:rPr lang="ja-JP" altLang="ja-JP" sz="1050" smtClean="0"/>
              <a:t>多い） 。</a:t>
            </a:r>
            <a:r>
              <a:rPr lang="ja-JP" altLang="ja-JP" sz="1050" dirty="0" smtClean="0"/>
              <a:t>団体間における実務上の詳細を検討・調整するＷＧの設置や、その運営ルール等の設定、実際のシステム仕様等の構築、運用開始後のサービスレベルの決定</a:t>
            </a:r>
            <a:r>
              <a:rPr lang="ja-JP" altLang="en-US" sz="1050" dirty="0" smtClean="0"/>
              <a:t>等</a:t>
            </a:r>
            <a:r>
              <a:rPr lang="ja-JP" altLang="ja-JP" sz="1050" dirty="0" smtClean="0"/>
              <a:t>、実務レベル</a:t>
            </a:r>
            <a:r>
              <a:rPr lang="ja-JP" altLang="en-US" sz="1050" dirty="0" smtClean="0"/>
              <a:t>で</a:t>
            </a:r>
            <a:r>
              <a:rPr lang="ja-JP" altLang="ja-JP" sz="1050" dirty="0" smtClean="0"/>
              <a:t>の推進に必要な内容である。</a:t>
            </a:r>
          </a:p>
          <a:p>
            <a:pPr>
              <a:defRPr/>
            </a:pPr>
            <a:r>
              <a:rPr lang="ja-JP" altLang="ja-JP" sz="1050" dirty="0" smtClean="0"/>
              <a:t>・右の枠内</a:t>
            </a:r>
            <a:r>
              <a:rPr lang="ja-JP" altLang="en-US" sz="1050" dirty="0" smtClean="0"/>
              <a:t>にある</a:t>
            </a:r>
            <a:r>
              <a:rPr lang="ja-JP" altLang="ja-JP" sz="1050" dirty="0" smtClean="0"/>
              <a:t>サービス選定手順書は、仕様書等に基づき、実際の事業者を選定・評価するためのＷＧの設置やその運営ルール等の設定、実際の調達作業等の推進のために必要な内容である。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en-US" sz="1050" dirty="0" smtClean="0"/>
              <a:t>特になし。</a:t>
            </a:r>
            <a:endParaRPr lang="en-US" altLang="ja-JP" sz="1050" dirty="0" smtClean="0"/>
          </a:p>
        </p:txBody>
      </p:sp>
      <p:sp>
        <p:nvSpPr>
          <p:cNvPr id="48131" name="スライド イメージ プレースホルダー 4"/>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1-3</a:t>
            </a:r>
            <a:r>
              <a:rPr lang="ja-JP" altLang="ja-JP" sz="1050" dirty="0" smtClean="0"/>
              <a:t>　導入計画の</a:t>
            </a:r>
            <a:r>
              <a:rPr lang="ja-JP" altLang="ja-JP" sz="1050" smtClean="0"/>
              <a:t>策定②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1-3</a:t>
            </a:r>
            <a:r>
              <a:rPr lang="ja-JP" altLang="en-US" sz="1050" dirty="0" smtClean="0"/>
              <a:t>　導入計画の策定」について理解してもらう。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所要時間：３分</a:t>
            </a:r>
          </a:p>
          <a:p>
            <a:pPr>
              <a:defRPr/>
            </a:pPr>
            <a:r>
              <a:rPr lang="ja-JP" altLang="ja-JP" sz="1050" dirty="0" smtClean="0"/>
              <a:t>・ここでは、前</a:t>
            </a:r>
            <a:r>
              <a:rPr lang="ja-JP" altLang="en-US" sz="1050" dirty="0" smtClean="0"/>
              <a:t>ページ</a:t>
            </a:r>
            <a:r>
              <a:rPr lang="ja-JP" altLang="ja-JP" sz="1050" dirty="0" smtClean="0"/>
              <a:t>で述べた「クラウド化における基本方針」のバリエーション</a:t>
            </a:r>
            <a:r>
              <a:rPr lang="ja-JP" altLang="en-US" sz="1050" dirty="0" smtClean="0"/>
              <a:t>や</a:t>
            </a:r>
            <a:r>
              <a:rPr lang="ja-JP" altLang="ja-JP" sz="1050" dirty="0" smtClean="0"/>
              <a:t>主な項目について整理している。</a:t>
            </a:r>
          </a:p>
          <a:p>
            <a:pPr>
              <a:defRPr/>
            </a:pPr>
            <a:r>
              <a:rPr lang="ja-JP" altLang="ja-JP" sz="1050" dirty="0" smtClean="0"/>
              <a:t>・</a:t>
            </a:r>
            <a:r>
              <a:rPr lang="ja-JP" altLang="en-US" sz="1050" dirty="0" smtClean="0"/>
              <a:t>「１　</a:t>
            </a:r>
            <a:r>
              <a:rPr lang="ja-JP" altLang="ja-JP" sz="1050" dirty="0" smtClean="0"/>
              <a:t>目標</a:t>
            </a:r>
            <a:r>
              <a:rPr lang="ja-JP" altLang="en-US" sz="1050" dirty="0" smtClean="0"/>
              <a:t>」</a:t>
            </a:r>
            <a:r>
              <a:rPr lang="ja-JP" altLang="ja-JP" sz="1050" dirty="0" smtClean="0"/>
              <a:t>は先に述べた</a:t>
            </a:r>
            <a:r>
              <a:rPr lang="ja-JP" altLang="en-US" sz="1050" dirty="0" smtClean="0"/>
              <a:t>とおりである。</a:t>
            </a:r>
            <a:endParaRPr lang="en-US" altLang="ja-JP" sz="1050" dirty="0" smtClean="0"/>
          </a:p>
          <a:p>
            <a:pPr>
              <a:defRPr/>
            </a:pPr>
            <a:r>
              <a:rPr lang="ja-JP" altLang="en-US" sz="1050" dirty="0" smtClean="0"/>
              <a:t>・「</a:t>
            </a:r>
            <a:r>
              <a:rPr lang="ja-JP" altLang="ja-JP" sz="1050" dirty="0" smtClean="0"/>
              <a:t>２　</a:t>
            </a:r>
            <a:r>
              <a:rPr lang="ja-JP" altLang="en-US" sz="1050" dirty="0" smtClean="0"/>
              <a:t>構成</a:t>
            </a:r>
            <a:r>
              <a:rPr lang="ja-JP" altLang="ja-JP" sz="1050" dirty="0" smtClean="0"/>
              <a:t>団体」</a:t>
            </a:r>
            <a:r>
              <a:rPr lang="ja-JP" altLang="en-US" sz="1050" dirty="0" smtClean="0"/>
              <a:t>は、</a:t>
            </a:r>
            <a:r>
              <a:rPr lang="ja-JP" altLang="ja-JP" sz="1050" dirty="0" smtClean="0"/>
              <a:t>表の</a:t>
            </a:r>
            <a:r>
              <a:rPr lang="ja-JP" altLang="en-US" sz="1050" dirty="0" smtClean="0"/>
              <a:t>方向性（例）</a:t>
            </a:r>
            <a:r>
              <a:rPr lang="ja-JP" altLang="ja-JP" sz="1050" dirty="0" smtClean="0"/>
              <a:t>に３種類を</a:t>
            </a:r>
            <a:r>
              <a:rPr lang="ja-JP" altLang="en-US" sz="1050" dirty="0" smtClean="0"/>
              <a:t>挙げ</a:t>
            </a:r>
            <a:r>
              <a:rPr lang="ja-JP" altLang="ja-JP" sz="1050" dirty="0" smtClean="0"/>
              <a:t>ているが、概ねこの３種類のどれかがグループ化の最初の糸口となる。それぞれに一長一短があるが、「共同化における業務プロセスの共通化・標準化」が進めやすいのは、自治体規模がほぼ同じであるか現行ベンダが同じであるケースである。</a:t>
            </a:r>
          </a:p>
          <a:p>
            <a:pPr>
              <a:defRPr/>
            </a:pPr>
            <a:r>
              <a:rPr lang="ja-JP" altLang="ja-JP" sz="1050" dirty="0" smtClean="0"/>
              <a:t>・近隣地域の場合は、自治体規模が極端に異なるケースもあるため、目標や効果等の設定をはじめ、実務上の確認等が必要である。</a:t>
            </a:r>
          </a:p>
          <a:p>
            <a:pPr>
              <a:defRPr/>
            </a:pPr>
            <a:r>
              <a:rPr lang="ja-JP" altLang="ja-JP" sz="1050" dirty="0" smtClean="0"/>
              <a:t>・対象業務については、取り組みやすいジャンルから徐々に拡げ</a:t>
            </a:r>
            <a:r>
              <a:rPr lang="ja-JP" altLang="en-US" sz="1050" dirty="0" smtClean="0"/>
              <a:t>る方法</a:t>
            </a:r>
            <a:r>
              <a:rPr lang="ja-JP" altLang="ja-JP" sz="1050" dirty="0" smtClean="0"/>
              <a:t>や一気に全業務を対象に進める</a:t>
            </a:r>
            <a:r>
              <a:rPr lang="ja-JP" altLang="en-US" sz="1050" dirty="0" smtClean="0"/>
              <a:t>方法が</a:t>
            </a:r>
            <a:r>
              <a:rPr lang="ja-JP" altLang="ja-JP" sz="1050" dirty="0" smtClean="0"/>
              <a:t>ある。</a:t>
            </a:r>
          </a:p>
          <a:p>
            <a:pPr>
              <a:defRPr/>
            </a:pPr>
            <a:r>
              <a:rPr lang="ja-JP" altLang="ja-JP" sz="1050" dirty="0" smtClean="0"/>
              <a:t>・費用分担の考え方を整理し合意することが、初期段階での最重要事項となる。後段で事例を紹介しているが、参加団体が等しく経費削減効果の恩恵を享受できる経費分担方法とすること</a:t>
            </a:r>
            <a:r>
              <a:rPr lang="ja-JP" altLang="en-US" sz="1050" dirty="0" smtClean="0"/>
              <a:t>が重要で</a:t>
            </a:r>
            <a:r>
              <a:rPr lang="ja-JP" altLang="ja-JP" sz="1050" dirty="0" smtClean="0"/>
              <a:t>ある。</a:t>
            </a:r>
          </a:p>
          <a:p>
            <a:pPr>
              <a:defRPr/>
            </a:pPr>
            <a:r>
              <a:rPr lang="ja-JP" altLang="ja-JP" sz="1050" dirty="0" smtClean="0"/>
              <a:t>・業務標準化</a:t>
            </a:r>
            <a:r>
              <a:rPr lang="ja-JP" altLang="en-US" sz="1050" dirty="0" smtClean="0"/>
              <a:t>及び</a:t>
            </a:r>
            <a:r>
              <a:rPr lang="ja-JP" altLang="ja-JP" sz="1050" dirty="0" smtClean="0"/>
              <a:t>ノンカスタマイズ化は経費に大きく影響し、</a:t>
            </a:r>
            <a:r>
              <a:rPr lang="ja-JP" altLang="en-US" sz="1050" dirty="0" smtClean="0"/>
              <a:t>また</a:t>
            </a:r>
            <a:r>
              <a:rPr lang="ja-JP" altLang="ja-JP" sz="1050" dirty="0" smtClean="0"/>
              <a:t>対象業務の選択にも影響する項目である。共同化の効果を最大限に活かすためには、パッケージを導入し</a:t>
            </a:r>
            <a:r>
              <a:rPr lang="ja-JP" altLang="en-US" sz="1050" dirty="0" smtClean="0"/>
              <a:t>て</a:t>
            </a:r>
            <a:r>
              <a:rPr lang="ja-JP" altLang="ja-JP" sz="1050" dirty="0" smtClean="0"/>
              <a:t>可能な限りカスタマイズしないことであるが、あまりこだわり過ぎると後々のシステムの安定的運用に支障をきたす場合もあるため、柔軟な対応</a:t>
            </a:r>
            <a:r>
              <a:rPr lang="ja-JP" altLang="en-US" sz="1050" dirty="0" smtClean="0"/>
              <a:t>が</a:t>
            </a:r>
            <a:r>
              <a:rPr lang="ja-JP" altLang="ja-JP" sz="1050" dirty="0" smtClean="0"/>
              <a:t>必要である。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p>
        </p:txBody>
      </p:sp>
      <p:sp>
        <p:nvSpPr>
          <p:cNvPr id="49155" name="スライド イメージ プレースホルダー 4"/>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1-3</a:t>
            </a:r>
            <a:r>
              <a:rPr lang="ja-JP" altLang="ja-JP" sz="1050" dirty="0" smtClean="0"/>
              <a:t>　導入計画の</a:t>
            </a:r>
            <a:r>
              <a:rPr lang="ja-JP" altLang="ja-JP" sz="1050" smtClean="0"/>
              <a:t>策定③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1-3</a:t>
            </a:r>
            <a:r>
              <a:rPr lang="ja-JP" altLang="en-US" sz="1050" dirty="0" smtClean="0"/>
              <a:t>　導入計画の策定」について理解してもらう。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所要時間：３分</a:t>
            </a:r>
          </a:p>
          <a:p>
            <a:pPr>
              <a:defRPr/>
            </a:pPr>
            <a:r>
              <a:rPr lang="ja-JP" altLang="ja-JP" sz="1050" dirty="0" smtClean="0"/>
              <a:t>・ここでは、先進事例に見る経費分担の考え方を例示している。</a:t>
            </a:r>
          </a:p>
          <a:p>
            <a:pPr>
              <a:defRPr/>
            </a:pPr>
            <a:r>
              <a:rPr lang="ja-JP" altLang="ja-JP" sz="1050" dirty="0" smtClean="0"/>
              <a:t>・Ａ県、Ｂ県の事例においては、導入費用（イニシャルコスト）と運用費用（ランニングコスト）で経費分担割合の算出方法を変えている。</a:t>
            </a:r>
          </a:p>
          <a:p>
            <a:pPr>
              <a:defRPr/>
            </a:pPr>
            <a:r>
              <a:rPr lang="ja-JP" altLang="ja-JP" sz="1050" dirty="0" smtClean="0"/>
              <a:t>・</a:t>
            </a:r>
            <a:r>
              <a:rPr lang="ja-JP" altLang="en-US" sz="1050" dirty="0" smtClean="0"/>
              <a:t>イニシャルコスト</a:t>
            </a:r>
            <a:r>
              <a:rPr lang="ja-JP" altLang="ja-JP" sz="1050" dirty="0" smtClean="0"/>
              <a:t>については一定の負担割合を課すが、ランニング</a:t>
            </a:r>
            <a:r>
              <a:rPr lang="ja-JP" altLang="en-US" sz="1050" dirty="0" smtClean="0"/>
              <a:t>コスト</a:t>
            </a:r>
            <a:r>
              <a:rPr lang="ja-JP" altLang="ja-JP" sz="1050" dirty="0" smtClean="0"/>
              <a:t>については使用頻度やデータ処理量等が異なる点を考慮</a:t>
            </a:r>
            <a:r>
              <a:rPr lang="ja-JP" altLang="en-US" sz="1050" dirty="0" smtClean="0"/>
              <a:t>し</a:t>
            </a:r>
            <a:r>
              <a:rPr lang="ja-JP" altLang="ja-JP" sz="1050" dirty="0" smtClean="0"/>
              <a:t>、自治体規模に応じた経費負担となるよう工夫されている。</a:t>
            </a:r>
          </a:p>
          <a:p>
            <a:pPr>
              <a:defRPr/>
            </a:pPr>
            <a:r>
              <a:rPr lang="ja-JP" altLang="ja-JP" sz="1050" dirty="0" smtClean="0"/>
              <a:t>・Ｃ県の事例は</a:t>
            </a:r>
            <a:r>
              <a:rPr lang="ja-JP" altLang="en-US" sz="1050" dirty="0" smtClean="0"/>
              <a:t>さらに</a:t>
            </a:r>
            <a:r>
              <a:rPr lang="ja-JP" altLang="ja-JP" sz="1050" dirty="0" smtClean="0"/>
              <a:t>複雑であるが、参加団体が等しく削減効果を享受するため</a:t>
            </a:r>
            <a:r>
              <a:rPr lang="ja-JP" altLang="en-US" sz="1050" dirty="0" smtClean="0"/>
              <a:t>に</a:t>
            </a:r>
            <a:r>
              <a:rPr lang="ja-JP" altLang="ja-JP" sz="1050" dirty="0" smtClean="0"/>
              <a:t>工夫</a:t>
            </a:r>
            <a:r>
              <a:rPr lang="ja-JP" altLang="en-US" sz="1050" dirty="0" smtClean="0"/>
              <a:t>した結果</a:t>
            </a:r>
            <a:r>
              <a:rPr lang="ja-JP" altLang="ja-JP" sz="1050" dirty="0" smtClean="0"/>
              <a:t>である。特に、運用面においては、</a:t>
            </a:r>
            <a:r>
              <a:rPr lang="ja-JP" altLang="en-US" sz="1050" dirty="0" smtClean="0"/>
              <a:t>サービス</a:t>
            </a:r>
            <a:r>
              <a:rPr lang="ja-JP" altLang="ja-JP" sz="1050" dirty="0" smtClean="0"/>
              <a:t>利用料と</a:t>
            </a:r>
            <a:r>
              <a:rPr lang="ja-JP" altLang="en-US" sz="1050" dirty="0" smtClean="0"/>
              <a:t>して</a:t>
            </a:r>
            <a:r>
              <a:rPr lang="ja-JP" altLang="ja-JP" sz="1050" dirty="0" smtClean="0"/>
              <a:t>従量料金</a:t>
            </a:r>
            <a:r>
              <a:rPr lang="ja-JP" altLang="en-US" sz="1050" dirty="0" smtClean="0"/>
              <a:t>による</a:t>
            </a:r>
            <a:r>
              <a:rPr lang="ja-JP" altLang="ja-JP" sz="1050" dirty="0" smtClean="0"/>
              <a:t>月額単価を設定している。「サービス利用料」として捉えるという点では、クラウドサービスとして、最も進化した形態である。</a:t>
            </a:r>
          </a:p>
          <a:p>
            <a:pPr>
              <a:defRPr/>
            </a:pPr>
            <a:r>
              <a:rPr lang="ja-JP" altLang="ja-JP" sz="1050" dirty="0" smtClean="0"/>
              <a:t>・県と県下自治体によるグループにおいては自治体規模が大きく異なる場合が多く、その際、人口割だけで経費分担を算出すると、人口規模が大きな団体ほど負担額が増える結果となり、グループ化する意味合いが薄れてしまうことが課題となる。</a:t>
            </a:r>
          </a:p>
          <a:p>
            <a:pPr>
              <a:defRPr/>
            </a:pPr>
            <a:r>
              <a:rPr lang="ja-JP" altLang="ja-JP" sz="1050" dirty="0" smtClean="0"/>
              <a:t>・重要な事は、参加団体間での恩恵</a:t>
            </a:r>
            <a:r>
              <a:rPr lang="ja-JP" altLang="en-US" sz="1050" dirty="0" smtClean="0"/>
              <a:t>や</a:t>
            </a:r>
            <a:r>
              <a:rPr lang="ja-JP" altLang="ja-JP" sz="1050" dirty="0" smtClean="0"/>
              <a:t>効果に大きな差が生じない方法を検討し、合意することにある。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・Ｃ県の事例は、神奈川県町村会の事例である。</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a:p>
        </p:txBody>
      </p:sp>
      <p:sp>
        <p:nvSpPr>
          <p:cNvPr id="50179" name="スライド イメージ プレースホルダー 4"/>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1-3</a:t>
            </a:r>
            <a:r>
              <a:rPr lang="ja-JP" altLang="ja-JP" sz="1050" dirty="0" smtClean="0"/>
              <a:t>　導入計画</a:t>
            </a:r>
            <a:r>
              <a:rPr lang="ja-JP" altLang="ja-JP" sz="1050" smtClean="0"/>
              <a:t>の策定 ④</a:t>
            </a:r>
            <a:r>
              <a:rPr lang="ja-JP" altLang="ja-JP" sz="1050" dirty="0" smtClean="0"/>
              <a:t>～</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1-3</a:t>
            </a:r>
            <a:r>
              <a:rPr lang="ja-JP" altLang="en-US" sz="1050" dirty="0" smtClean="0"/>
              <a:t>　導入計画の策定」について理解してもらう。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a:t>
            </a:r>
            <a:r>
              <a:rPr lang="ja-JP" altLang="en-US" sz="1050" dirty="0" smtClean="0"/>
              <a:t>３</a:t>
            </a:r>
            <a:r>
              <a:rPr lang="ja-JP" altLang="ja-JP" sz="1050" dirty="0" smtClean="0"/>
              <a:t>分</a:t>
            </a:r>
          </a:p>
          <a:p>
            <a:pPr>
              <a:defRPr/>
            </a:pPr>
            <a:r>
              <a:rPr lang="ja-JP" altLang="ja-JP" sz="1050" dirty="0" smtClean="0"/>
              <a:t>・費用対効果の試算には記載した２パターンがあるが、より現実的な分析が可能となるのはパターン</a:t>
            </a:r>
            <a:r>
              <a:rPr lang="ja-JP" altLang="en-US" sz="1050" dirty="0" smtClean="0"/>
              <a:t>２</a:t>
            </a:r>
            <a:r>
              <a:rPr lang="ja-JP" altLang="ja-JP" sz="1050" dirty="0" smtClean="0"/>
              <a:t>である。</a:t>
            </a:r>
          </a:p>
          <a:p>
            <a:pPr>
              <a:defRPr/>
            </a:pPr>
            <a:r>
              <a:rPr lang="ja-JP" altLang="ja-JP" sz="1050" dirty="0" smtClean="0"/>
              <a:t>・</a:t>
            </a:r>
            <a:r>
              <a:rPr lang="ja-JP" altLang="en-US" sz="1050" dirty="0" smtClean="0"/>
              <a:t>パターン１</a:t>
            </a:r>
            <a:r>
              <a:rPr lang="ja-JP" altLang="ja-JP" sz="1050" dirty="0" smtClean="0"/>
              <a:t>では一定時期におけるピンポイント比較にしかならず、制度改正等に伴うシステム改修があった時期で比べるか</a:t>
            </a:r>
            <a:r>
              <a:rPr lang="ja-JP" altLang="en-US" sz="1050" dirty="0" smtClean="0"/>
              <a:t>、</a:t>
            </a:r>
            <a:r>
              <a:rPr lang="ja-JP" altLang="ja-JP" sz="1050" dirty="0" smtClean="0"/>
              <a:t>そうでない時期で比べるかによって</a:t>
            </a:r>
            <a:r>
              <a:rPr lang="ja-JP" altLang="en-US" sz="1050" dirty="0" smtClean="0"/>
              <a:t>も</a:t>
            </a:r>
            <a:r>
              <a:rPr lang="ja-JP" altLang="ja-JP" sz="1050" dirty="0" smtClean="0"/>
              <a:t>、数値が大きく異なる</a:t>
            </a:r>
            <a:r>
              <a:rPr lang="ja-JP" altLang="en-US" sz="1050" dirty="0" smtClean="0"/>
              <a:t>。</a:t>
            </a:r>
            <a:r>
              <a:rPr lang="en-US" altLang="ja-JP" sz="1050" dirty="0" smtClean="0"/>
              <a:t>5</a:t>
            </a:r>
            <a:r>
              <a:rPr lang="ja-JP" altLang="ja-JP" sz="1050" dirty="0" smtClean="0"/>
              <a:t>年から</a:t>
            </a:r>
            <a:r>
              <a:rPr lang="en-US" altLang="ja-JP" sz="1050" dirty="0" smtClean="0"/>
              <a:t>10</a:t>
            </a:r>
            <a:r>
              <a:rPr lang="ja-JP" altLang="ja-JP" sz="1050" dirty="0" smtClean="0"/>
              <a:t>年程度使用する情報システムの経費比較には馴染まない。</a:t>
            </a:r>
          </a:p>
          <a:p>
            <a:pPr>
              <a:defRPr/>
            </a:pPr>
            <a:r>
              <a:rPr lang="ja-JP" altLang="ja-JP" sz="1050" dirty="0" smtClean="0"/>
              <a:t>・ピンク色で示した枠内の情報はＲＦＩ</a:t>
            </a:r>
            <a:r>
              <a:rPr lang="ja-JP" altLang="en-US" sz="1050" dirty="0" smtClean="0"/>
              <a:t>等</a:t>
            </a:r>
            <a:r>
              <a:rPr lang="ja-JP" altLang="ja-JP" sz="1050" dirty="0" smtClean="0"/>
              <a:t>によって取得</a:t>
            </a:r>
            <a:r>
              <a:rPr lang="ja-JP" altLang="en-US" sz="1050" dirty="0" smtClean="0"/>
              <a:t>するもので</a:t>
            </a:r>
            <a:r>
              <a:rPr lang="ja-JP" altLang="ja-JP" sz="1050" dirty="0" smtClean="0"/>
              <a:t>、白抜きで示した枠内の情報は、現行のベンダから取得する情報である。（現行情報は、自治体側にもある程度は揃っている。）</a:t>
            </a:r>
          </a:p>
          <a:p>
            <a:pPr>
              <a:defRPr/>
            </a:pPr>
            <a:r>
              <a:rPr lang="ja-JP" altLang="ja-JP" sz="1050" dirty="0" smtClean="0"/>
              <a:t>・経費はイニシャルコストとランニングコストの合計で比較し、同一期間での比較とする。ここでいう同一期間とは、現行システム</a:t>
            </a:r>
            <a:r>
              <a:rPr lang="ja-JP" altLang="en-US" sz="1050" dirty="0" smtClean="0"/>
              <a:t>を</a:t>
            </a:r>
            <a:r>
              <a:rPr lang="ja-JP" altLang="ja-JP" sz="1050" dirty="0" smtClean="0"/>
              <a:t>継続</a:t>
            </a:r>
            <a:r>
              <a:rPr lang="ja-JP" altLang="en-US" sz="1050" dirty="0" smtClean="0"/>
              <a:t>する</a:t>
            </a:r>
            <a:r>
              <a:rPr lang="ja-JP" altLang="ja-JP" sz="1050" dirty="0" smtClean="0"/>
              <a:t>場合</a:t>
            </a:r>
            <a:r>
              <a:rPr lang="ja-JP" altLang="en-US" sz="1050" dirty="0" smtClean="0"/>
              <a:t>（</a:t>
            </a:r>
            <a:r>
              <a:rPr lang="ja-JP" altLang="ja-JP" sz="1050" dirty="0" smtClean="0"/>
              <a:t>リプレース</a:t>
            </a:r>
            <a:r>
              <a:rPr lang="ja-JP" altLang="en-US" sz="1050" dirty="0" smtClean="0"/>
              <a:t>、</a:t>
            </a:r>
            <a:r>
              <a:rPr lang="ja-JP" altLang="ja-JP" sz="1050" dirty="0" smtClean="0"/>
              <a:t>システム改修費</a:t>
            </a:r>
            <a:r>
              <a:rPr lang="ja-JP" altLang="en-US" sz="1050" dirty="0" smtClean="0"/>
              <a:t>を含む）を想定して</a:t>
            </a:r>
            <a:r>
              <a:rPr lang="ja-JP" altLang="ja-JP" sz="1050" dirty="0" smtClean="0"/>
              <a:t>比較を行うことである。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ja-JP" sz="1050" dirty="0"/>
          </a:p>
        </p:txBody>
      </p:sp>
      <p:sp>
        <p:nvSpPr>
          <p:cNvPr id="51203" name="スライド イメージ プレースホルダー 4"/>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ノート プレースホルダー 2"/>
          <p:cNvSpPr>
            <a:spLocks noGrp="1"/>
          </p:cNvSpPr>
          <p:nvPr>
            <p:ph type="body" idx="1"/>
          </p:nvPr>
        </p:nvSpPr>
        <p:spPr/>
        <p:txBody>
          <a:bodyPr/>
          <a:lstStyle/>
          <a:p>
            <a:pPr>
              <a:defRPr/>
            </a:pPr>
            <a:r>
              <a:rPr lang="ja-JP" altLang="ja-JP" sz="1050" smtClean="0"/>
              <a:t>ページタイトル：</a:t>
            </a:r>
          </a:p>
          <a:p>
            <a:pPr>
              <a:defRPr/>
            </a:pPr>
            <a:r>
              <a:rPr lang="ja-JP" altLang="en-US" sz="1050" smtClean="0"/>
              <a:t>４．</a:t>
            </a:r>
            <a:r>
              <a:rPr lang="ja-JP" altLang="ja-JP" sz="1050" smtClean="0"/>
              <a:t>導入の手順　～Ｐｈａｓｅ２～</a:t>
            </a:r>
          </a:p>
          <a:p>
            <a:pPr>
              <a:defRPr/>
            </a:pPr>
            <a:r>
              <a:rPr lang="en-US" altLang="ja-JP" sz="1050" smtClean="0"/>
              <a:t> </a:t>
            </a:r>
            <a:endParaRPr lang="ja-JP" altLang="ja-JP" sz="1050" smtClean="0"/>
          </a:p>
          <a:p>
            <a:pPr>
              <a:defRPr/>
            </a:pPr>
            <a:r>
              <a:rPr lang="ja-JP" altLang="ja-JP" sz="1050" smtClean="0"/>
              <a:t>◆このページのポイント</a:t>
            </a:r>
          </a:p>
          <a:p>
            <a:pPr>
              <a:defRPr/>
            </a:pPr>
            <a:r>
              <a:rPr lang="ja-JP" altLang="en-US" sz="1050" smtClean="0"/>
              <a:t>フェーズ２の手順について理解してもらう。</a:t>
            </a:r>
            <a:endParaRPr lang="en-US" altLang="ja-JP" sz="1050" smtClean="0"/>
          </a:p>
          <a:p>
            <a:pPr>
              <a:defRPr/>
            </a:pPr>
            <a:r>
              <a:rPr lang="en-US" altLang="ja-JP" sz="1050" smtClean="0"/>
              <a:t> </a:t>
            </a:r>
            <a:endParaRPr lang="ja-JP" altLang="ja-JP" sz="1050" smtClean="0"/>
          </a:p>
          <a:p>
            <a:pPr>
              <a:defRPr/>
            </a:pPr>
            <a:r>
              <a:rPr lang="ja-JP" altLang="ja-JP" sz="1050" smtClean="0"/>
              <a:t>◆説明手順</a:t>
            </a:r>
          </a:p>
          <a:p>
            <a:pPr>
              <a:defRPr/>
            </a:pPr>
            <a:r>
              <a:rPr lang="ja-JP" altLang="ja-JP" sz="1050" smtClean="0"/>
              <a:t>所要時間：</a:t>
            </a:r>
            <a:r>
              <a:rPr lang="en-US" altLang="ja-JP" sz="1050" smtClean="0"/>
              <a:t>0.5</a:t>
            </a:r>
            <a:r>
              <a:rPr lang="ja-JP" altLang="ja-JP" sz="1050" smtClean="0"/>
              <a:t>分</a:t>
            </a:r>
          </a:p>
          <a:p>
            <a:pPr>
              <a:defRPr/>
            </a:pPr>
            <a:r>
              <a:rPr lang="ja-JP" altLang="ja-JP" sz="1050" smtClean="0"/>
              <a:t>・ここからは、フェーズ２についての説明となる。</a:t>
            </a:r>
            <a:r>
              <a:rPr lang="ja-JP" altLang="en-US" sz="1050" smtClean="0"/>
              <a:t>本講義の他に、各工程に関係する講義も参考にして頂きたい。</a:t>
            </a:r>
            <a:endParaRPr lang="en-US" altLang="ja-JP" sz="1050" smtClean="0"/>
          </a:p>
          <a:p>
            <a:pPr>
              <a:defRPr/>
            </a:pPr>
            <a:r>
              <a:rPr lang="en-US" altLang="ja-JP" sz="1050" smtClean="0"/>
              <a:t> </a:t>
            </a:r>
            <a:endParaRPr lang="ja-JP" altLang="ja-JP" sz="1050" smtClean="0"/>
          </a:p>
          <a:p>
            <a:pPr>
              <a:defRPr/>
            </a:pPr>
            <a:r>
              <a:rPr lang="ja-JP" altLang="ja-JP" sz="1050" smtClean="0"/>
              <a:t>◆補足事項（スライド未掲載のデータやファクト）</a:t>
            </a:r>
          </a:p>
          <a:p>
            <a:pPr>
              <a:defRPr/>
            </a:pPr>
            <a:r>
              <a:rPr lang="ja-JP" altLang="ja-JP" sz="1050" smtClean="0"/>
              <a:t>特になし。</a:t>
            </a:r>
          </a:p>
          <a:p>
            <a:pPr>
              <a:defRPr/>
            </a:pPr>
            <a:r>
              <a:rPr lang="en-US" altLang="ja-JP" sz="1050" smtClean="0"/>
              <a:t> </a:t>
            </a:r>
            <a:endParaRPr lang="ja-JP" altLang="ja-JP" sz="1050" smtClean="0"/>
          </a:p>
          <a:p>
            <a:pPr>
              <a:defRPr/>
            </a:pPr>
            <a:r>
              <a:rPr lang="ja-JP" altLang="ja-JP" sz="1050" smtClean="0"/>
              <a:t>◆受講者への確認事項</a:t>
            </a:r>
          </a:p>
          <a:p>
            <a:pPr>
              <a:defRPr/>
            </a:pPr>
            <a:r>
              <a:rPr lang="ja-JP" altLang="ja-JP" sz="1050" smtClean="0"/>
              <a:t>特になし。</a:t>
            </a:r>
            <a:endParaRPr lang="ja-JP" altLang="en-US" sz="1050" dirty="0" smtClean="0"/>
          </a:p>
        </p:txBody>
      </p:sp>
      <p:sp>
        <p:nvSpPr>
          <p:cNvPr id="2" name="スライド イメージ プレースホルダー 3"/>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2-1</a:t>
            </a:r>
            <a:r>
              <a:rPr lang="ja-JP" altLang="ja-JP" sz="1050" dirty="0" smtClean="0"/>
              <a:t>　現行業務・システムの</a:t>
            </a:r>
            <a:r>
              <a:rPr lang="ja-JP" altLang="ja-JP" sz="1050" smtClean="0"/>
              <a:t>棚卸し①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2-1</a:t>
            </a:r>
            <a:r>
              <a:rPr lang="ja-JP" altLang="en-US" sz="1050" dirty="0" smtClean="0"/>
              <a:t>　現行業務・システムの棚卸し」について理解してもらう。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・上の表は、現行業務・システムの棚卸しにおける成果物を表</a:t>
            </a:r>
            <a:r>
              <a:rPr lang="ja-JP" altLang="en-US" sz="1050" dirty="0" smtClean="0"/>
              <a:t>に示</a:t>
            </a:r>
            <a:r>
              <a:rPr lang="ja-JP" altLang="ja-JP" sz="1050" dirty="0" smtClean="0"/>
              <a:t>したものである。</a:t>
            </a:r>
          </a:p>
          <a:p>
            <a:pPr>
              <a:defRPr/>
            </a:pPr>
            <a:r>
              <a:rPr lang="ja-JP" altLang="ja-JP" sz="1050" dirty="0" smtClean="0"/>
              <a:t>・下の表は、そのための主な作業項目と実施者を表</a:t>
            </a:r>
            <a:r>
              <a:rPr lang="ja-JP" altLang="en-US" sz="1050" dirty="0" smtClean="0"/>
              <a:t>に示</a:t>
            </a:r>
            <a:r>
              <a:rPr lang="ja-JP" altLang="ja-JP" sz="1050" dirty="0" smtClean="0"/>
              <a:t>したものである。</a:t>
            </a:r>
          </a:p>
          <a:p>
            <a:pPr>
              <a:defRPr/>
            </a:pPr>
            <a:r>
              <a:rPr lang="ja-JP" altLang="ja-JP" sz="1050" dirty="0" smtClean="0"/>
              <a:t>・</a:t>
            </a:r>
            <a:r>
              <a:rPr lang="ja-JP" altLang="en-US" sz="1050" dirty="0" smtClean="0"/>
              <a:t>現行業務・システムの棚卸しは</a:t>
            </a:r>
            <a:r>
              <a:rPr lang="ja-JP" altLang="ja-JP" sz="1050" dirty="0" smtClean="0"/>
              <a:t>最も手間のかかる作業であるが、大変重要なものである。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ja-JP" sz="1050" dirty="0"/>
          </a:p>
        </p:txBody>
      </p:sp>
      <p:sp>
        <p:nvSpPr>
          <p:cNvPr id="53251"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2-1</a:t>
            </a:r>
            <a:r>
              <a:rPr lang="ja-JP" altLang="ja-JP" sz="1050" dirty="0" smtClean="0"/>
              <a:t>　現行業務・システムの棚卸し②～</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2-1</a:t>
            </a:r>
            <a:r>
              <a:rPr lang="ja-JP" altLang="en-US" sz="1050" dirty="0" smtClean="0"/>
              <a:t>　現行業務・システムの棚卸し」について理解してもらう。</a:t>
            </a:r>
            <a:endParaRPr lang="en-US" altLang="ja-JP" sz="1050" dirty="0" smtClean="0"/>
          </a:p>
          <a:p>
            <a:pPr>
              <a:defRPr/>
            </a:pPr>
            <a:endParaRPr lang="ja-JP" altLang="ja-JP" sz="1050" dirty="0" smtClean="0"/>
          </a:p>
          <a:p>
            <a:pPr>
              <a:defRPr/>
            </a:pPr>
            <a:r>
              <a:rPr lang="ja-JP" altLang="ja-JP" sz="1050" dirty="0" smtClean="0"/>
              <a:t>◆説明手順</a:t>
            </a:r>
          </a:p>
          <a:p>
            <a:pPr>
              <a:defRPr/>
            </a:pPr>
            <a:r>
              <a:rPr lang="ja-JP" altLang="ja-JP" sz="1050" dirty="0" smtClean="0"/>
              <a:t>所要時間：３分</a:t>
            </a:r>
          </a:p>
          <a:p>
            <a:pPr>
              <a:defRPr/>
            </a:pPr>
            <a:r>
              <a:rPr lang="ja-JP" altLang="ja-JP" sz="1050" dirty="0" smtClean="0"/>
              <a:t>・ここでは、現状把握</a:t>
            </a:r>
            <a:r>
              <a:rPr lang="ja-JP" altLang="en-US" sz="1050" dirty="0" smtClean="0"/>
              <a:t>における</a:t>
            </a:r>
            <a:r>
              <a:rPr lang="ja-JP" altLang="ja-JP" sz="1050" dirty="0" smtClean="0"/>
              <a:t>ポイントを整理している。現状把握は基本方針や目標設定の前提となるものであり、しっかりと把握しておく必要がある。</a:t>
            </a:r>
            <a:endParaRPr lang="en-US" altLang="ja-JP" sz="1050" dirty="0" smtClean="0"/>
          </a:p>
          <a:p>
            <a:pPr>
              <a:defRPr/>
            </a:pPr>
            <a:r>
              <a:rPr lang="ja-JP" altLang="ja-JP" sz="1050" dirty="0" smtClean="0"/>
              <a:t>・ソフト及びハードのライフサイクルと</a:t>
            </a:r>
            <a:r>
              <a:rPr lang="ja-JP" altLang="en-US" sz="1050" dirty="0" smtClean="0"/>
              <a:t>あるが</a:t>
            </a:r>
            <a:r>
              <a:rPr lang="ja-JP" altLang="ja-JP" sz="1050" dirty="0" smtClean="0"/>
              <a:t>、リース契約の場合</a:t>
            </a:r>
            <a:r>
              <a:rPr lang="ja-JP" altLang="en-US" sz="1050" dirty="0" smtClean="0"/>
              <a:t>に重要なのは</a:t>
            </a:r>
            <a:r>
              <a:rPr lang="ja-JP" altLang="ja-JP" sz="1050" dirty="0" smtClean="0"/>
              <a:t>リース期間（期限）等</a:t>
            </a:r>
            <a:r>
              <a:rPr lang="ja-JP" altLang="en-US" sz="1050" dirty="0" smtClean="0"/>
              <a:t>の</a:t>
            </a:r>
            <a:r>
              <a:rPr lang="ja-JP" altLang="ja-JP" sz="1050" dirty="0" smtClean="0"/>
              <a:t>把握である。リース期間中に契約を取りやめる</a:t>
            </a:r>
            <a:r>
              <a:rPr lang="ja-JP" altLang="en-US" sz="1050" dirty="0" smtClean="0"/>
              <a:t>場合は</a:t>
            </a:r>
            <a:r>
              <a:rPr lang="ja-JP" altLang="ja-JP" sz="1050" dirty="0" smtClean="0"/>
              <a:t>違約金が生じる</a:t>
            </a:r>
            <a:r>
              <a:rPr lang="ja-JP" altLang="en-US" sz="1050" dirty="0" smtClean="0"/>
              <a:t>。このため</a:t>
            </a:r>
            <a:r>
              <a:rPr lang="ja-JP" altLang="ja-JP" sz="1050" dirty="0" smtClean="0"/>
              <a:t>期間満了の時期に合わせてクラウドに移行することが</a:t>
            </a:r>
            <a:r>
              <a:rPr lang="ja-JP" altLang="en-US" sz="1050" dirty="0" smtClean="0"/>
              <a:t>合理的である</a:t>
            </a:r>
            <a:r>
              <a:rPr lang="ja-JP" altLang="ja-JP" sz="1050" dirty="0" smtClean="0"/>
              <a:t>。参加団体がそれぞれ新システムへの移行時期を設定</a:t>
            </a:r>
            <a:r>
              <a:rPr lang="ja-JP" altLang="en-US" sz="1050" dirty="0" smtClean="0"/>
              <a:t>することができるようにしている</a:t>
            </a:r>
            <a:r>
              <a:rPr lang="ja-JP" altLang="ja-JP" sz="1050" dirty="0" smtClean="0"/>
              <a:t>先進事例</a:t>
            </a:r>
            <a:r>
              <a:rPr lang="ja-JP" altLang="en-US" sz="1050" dirty="0" smtClean="0"/>
              <a:t>もある</a:t>
            </a:r>
            <a:r>
              <a:rPr lang="ja-JP" altLang="ja-JP" sz="1050" dirty="0" smtClean="0"/>
              <a:t>。一定期間のリース延長等によ</a:t>
            </a:r>
            <a:r>
              <a:rPr lang="ja-JP" altLang="en-US" sz="1050" dirty="0" smtClean="0"/>
              <a:t>ってタイミングをあわせる</a:t>
            </a:r>
            <a:r>
              <a:rPr lang="ja-JP" altLang="ja-JP" sz="1050" dirty="0" smtClean="0"/>
              <a:t>といった事も</a:t>
            </a:r>
            <a:r>
              <a:rPr lang="ja-JP" altLang="en-US" sz="1050" dirty="0" smtClean="0"/>
              <a:t>考えられる</a:t>
            </a:r>
            <a:r>
              <a:rPr lang="ja-JP" altLang="ja-JP" sz="1050" dirty="0" smtClean="0"/>
              <a:t>。</a:t>
            </a:r>
          </a:p>
          <a:p>
            <a:pPr>
              <a:defRPr/>
            </a:pPr>
            <a:r>
              <a:rPr lang="ja-JP" altLang="ja-JP" sz="1050" dirty="0" smtClean="0"/>
              <a:t>・ネットワーク構成</a:t>
            </a:r>
            <a:r>
              <a:rPr lang="ja-JP" altLang="en-US" sz="1050" dirty="0" smtClean="0"/>
              <a:t>の検討</a:t>
            </a:r>
            <a:r>
              <a:rPr lang="ja-JP" altLang="ja-JP" sz="1050" dirty="0" smtClean="0"/>
              <a:t>は</a:t>
            </a:r>
            <a:r>
              <a:rPr lang="ja-JP" altLang="en-US" sz="1050" dirty="0" smtClean="0"/>
              <a:t>クラウドにつながるネットワーク</a:t>
            </a:r>
            <a:r>
              <a:rPr lang="ja-JP" altLang="ja-JP" sz="1050" dirty="0" smtClean="0"/>
              <a:t>が基本となる</a:t>
            </a:r>
            <a:r>
              <a:rPr lang="ja-JP" altLang="en-US" sz="1050" dirty="0" smtClean="0"/>
              <a:t>。しかし</a:t>
            </a:r>
            <a:r>
              <a:rPr lang="ja-JP" altLang="ja-JP" sz="1050" dirty="0" smtClean="0"/>
              <a:t>クラウド化により、今までシステム化されていなかったシステムが増加する自治体においては、自庁内のネットワークの評価・見直しも必要となる。</a:t>
            </a:r>
          </a:p>
          <a:p>
            <a:pPr>
              <a:defRPr/>
            </a:pPr>
            <a:r>
              <a:rPr lang="ja-JP" altLang="ja-JP" sz="1050" dirty="0" smtClean="0"/>
              <a:t>・大量帳票印刷のアウトソーシング化は、クラウド</a:t>
            </a:r>
            <a:r>
              <a:rPr lang="ja-JP" altLang="en-US" sz="1050" dirty="0" smtClean="0"/>
              <a:t>に関係なく</a:t>
            </a:r>
            <a:r>
              <a:rPr lang="ja-JP" altLang="ja-JP" sz="1050" dirty="0" smtClean="0"/>
              <a:t>既に検討や実施されている。</a:t>
            </a:r>
            <a:r>
              <a:rPr lang="ja-JP" altLang="en-US" sz="1050" dirty="0" smtClean="0"/>
              <a:t>グループでの</a:t>
            </a:r>
            <a:r>
              <a:rPr lang="ja-JP" altLang="ja-JP" sz="1050" dirty="0" smtClean="0"/>
              <a:t>共同アウトソーシングに移行す</a:t>
            </a:r>
            <a:r>
              <a:rPr lang="ja-JP" altLang="en-US" sz="1050" dirty="0" smtClean="0"/>
              <a:t>る場合は</a:t>
            </a:r>
            <a:r>
              <a:rPr lang="ja-JP" altLang="ja-JP" sz="1050" dirty="0" smtClean="0"/>
              <a:t>、アウトソースする種類や内容を再検討する必要がある。グループ化によりスケールメリットが生じ、価格交渉等が有利に</a:t>
            </a:r>
            <a:r>
              <a:rPr lang="ja-JP" altLang="en-US" sz="1050" dirty="0" smtClean="0"/>
              <a:t>なることが考えられるが、一方で、自庁内で処理していた場合に比べて</a:t>
            </a:r>
            <a:r>
              <a:rPr lang="ja-JP" altLang="ja-JP" sz="1050" dirty="0" smtClean="0"/>
              <a:t>実務上の</a:t>
            </a:r>
            <a:r>
              <a:rPr lang="ja-JP" altLang="en-US" sz="1050" dirty="0" smtClean="0"/>
              <a:t>スケジュールは厳しく</a:t>
            </a:r>
            <a:r>
              <a:rPr lang="ja-JP" altLang="ja-JP" sz="1050" dirty="0" smtClean="0"/>
              <a:t>なる可能性もある。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a:p>
        </p:txBody>
      </p:sp>
      <p:sp>
        <p:nvSpPr>
          <p:cNvPr id="54275"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2-1</a:t>
            </a:r>
            <a:r>
              <a:rPr lang="ja-JP" altLang="ja-JP" sz="1050" dirty="0" smtClean="0"/>
              <a:t>　現行業務・システムの棚卸し③～</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2-1</a:t>
            </a:r>
            <a:r>
              <a:rPr lang="ja-JP" altLang="en-US" sz="1050" dirty="0" smtClean="0"/>
              <a:t>　現行業務・システムの棚卸し」について理解してもらう。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所要時間：３分</a:t>
            </a:r>
            <a:endParaRPr lang="en-US" altLang="ja-JP" sz="1050" dirty="0" smtClean="0"/>
          </a:p>
          <a:p>
            <a:pPr>
              <a:defRPr/>
            </a:pPr>
            <a:r>
              <a:rPr lang="ja-JP" altLang="en-US" sz="1050" dirty="0" smtClean="0"/>
              <a:t>・前項の続きとして、ここでは改善要望の把握におけるポイントについて整理している。</a:t>
            </a:r>
            <a:endParaRPr lang="ja-JP" altLang="ja-JP" sz="1050" dirty="0" smtClean="0"/>
          </a:p>
          <a:p>
            <a:pPr>
              <a:defRPr/>
            </a:pPr>
            <a:r>
              <a:rPr lang="ja-JP" altLang="ja-JP" sz="1050" dirty="0" smtClean="0"/>
              <a:t>・導入を想定するシステム</a:t>
            </a:r>
            <a:r>
              <a:rPr lang="ja-JP" altLang="en-US" sz="1050" dirty="0" smtClean="0"/>
              <a:t>及び</a:t>
            </a:r>
            <a:r>
              <a:rPr lang="ja-JP" altLang="ja-JP" sz="1050" dirty="0" smtClean="0"/>
              <a:t>導入を想定する時期については、前</a:t>
            </a:r>
            <a:r>
              <a:rPr lang="ja-JP" altLang="en-US" sz="1050" dirty="0" smtClean="0"/>
              <a:t>ページ</a:t>
            </a:r>
            <a:r>
              <a:rPr lang="ja-JP" altLang="ja-JP" sz="1050" dirty="0" smtClean="0"/>
              <a:t>のソフト及びハードのライフサイクルでも述べたとおりであり、段階移行を前提としたスケジュー</a:t>
            </a:r>
            <a:r>
              <a:rPr lang="ja-JP" altLang="en-US" sz="1050" dirty="0" smtClean="0"/>
              <a:t>ル</a:t>
            </a:r>
            <a:r>
              <a:rPr lang="ja-JP" altLang="ja-JP" sz="1050" dirty="0" smtClean="0"/>
              <a:t>、枠組みとなるような整理が必要である。</a:t>
            </a:r>
          </a:p>
          <a:p>
            <a:pPr>
              <a:defRPr/>
            </a:pPr>
            <a:r>
              <a:rPr lang="ja-JP" altLang="ja-JP" sz="1050" dirty="0" smtClean="0"/>
              <a:t>・個人情報保護条例の状況とは、具体的には個人情報に係るデータの庁外への持ち出しに関する規定の有無やその解釈、クリアするために必要な手続き等を、事前に確認しておくことである。</a:t>
            </a:r>
          </a:p>
          <a:p>
            <a:pPr>
              <a:defRPr/>
            </a:pPr>
            <a:r>
              <a:rPr lang="ja-JP" altLang="ja-JP" sz="1050" dirty="0" smtClean="0"/>
              <a:t>・情報システムの外部接続禁止に係る条例の状況とは、上記と同じ場合と個別に制定されている場合が</a:t>
            </a:r>
            <a:r>
              <a:rPr lang="ja-JP" altLang="en-US" sz="1050" dirty="0" smtClean="0"/>
              <a:t>考えられる</a:t>
            </a:r>
            <a:r>
              <a:rPr lang="ja-JP" altLang="ja-JP" sz="1050" dirty="0" smtClean="0"/>
              <a:t>が、考え方、対処方策は同じで</a:t>
            </a:r>
            <a:r>
              <a:rPr lang="ja-JP" altLang="en-US" sz="1050" dirty="0" smtClean="0"/>
              <a:t>、</a:t>
            </a:r>
            <a:r>
              <a:rPr lang="ja-JP" altLang="ja-JP" sz="1050" dirty="0" smtClean="0"/>
              <a:t>事前の調査や準備が必要である。改正となった場合には相応の手続きと時間を要する</a:t>
            </a:r>
            <a:r>
              <a:rPr lang="ja-JP" altLang="en-US" sz="1050" dirty="0" smtClean="0"/>
              <a:t>ため</a:t>
            </a:r>
            <a:r>
              <a:rPr lang="ja-JP" altLang="ja-JP" sz="1050" dirty="0" smtClean="0"/>
              <a:t>注意が必要である。</a:t>
            </a:r>
          </a:p>
          <a:p>
            <a:pPr>
              <a:defRPr/>
            </a:pPr>
            <a:r>
              <a:rPr lang="ja-JP" altLang="ja-JP" sz="1050" dirty="0" smtClean="0"/>
              <a:t>・帳票・様式に係る条例の状況については、市区町村</a:t>
            </a:r>
            <a:r>
              <a:rPr lang="ja-JP" altLang="en-US" sz="1050" dirty="0" smtClean="0"/>
              <a:t>の場合、</a:t>
            </a:r>
            <a:r>
              <a:rPr lang="ja-JP" altLang="ja-JP" sz="1050" dirty="0" smtClean="0"/>
              <a:t>規則</a:t>
            </a:r>
            <a:r>
              <a:rPr lang="ja-JP" altLang="en-US" sz="1050" dirty="0" smtClean="0"/>
              <a:t>や</a:t>
            </a:r>
            <a:r>
              <a:rPr lang="ja-JP" altLang="ja-JP" sz="1050" dirty="0" smtClean="0"/>
              <a:t>規程レベルで定め</a:t>
            </a:r>
            <a:r>
              <a:rPr lang="ja-JP" altLang="en-US" sz="1050" dirty="0" smtClean="0"/>
              <a:t>られていること</a:t>
            </a:r>
            <a:r>
              <a:rPr lang="ja-JP" altLang="ja-JP" sz="1050" dirty="0" smtClean="0"/>
              <a:t>が多い。</a:t>
            </a:r>
            <a:r>
              <a:rPr lang="ja-JP" altLang="en-US" sz="1050" dirty="0" smtClean="0"/>
              <a:t>これについても</a:t>
            </a:r>
            <a:r>
              <a:rPr lang="ja-JP" altLang="ja-JP" sz="1050" dirty="0" smtClean="0"/>
              <a:t>改正となった場合には相応の手続きと時間を要するため注意が必要である。</a:t>
            </a:r>
          </a:p>
          <a:p>
            <a:pPr>
              <a:defRPr/>
            </a:pPr>
            <a:r>
              <a:rPr lang="ja-JP" altLang="ja-JP" sz="1050" dirty="0" smtClean="0"/>
              <a:t>・新サービスの導入予定についても同様であり、事前に方針を立てておく必要がある。</a:t>
            </a:r>
          </a:p>
          <a:p>
            <a:pPr>
              <a:defRPr/>
            </a:pPr>
            <a:r>
              <a:rPr lang="ja-JP" altLang="en-US" sz="1050" dirty="0" smtClean="0"/>
              <a:t>・</a:t>
            </a:r>
            <a:r>
              <a:rPr lang="ja-JP" altLang="ja-JP" sz="1050" dirty="0" smtClean="0"/>
              <a:t>下段の表は、</a:t>
            </a:r>
            <a:r>
              <a:rPr lang="en-US" altLang="ja-JP" sz="1050" dirty="0" smtClean="0"/>
              <a:t>RFI</a:t>
            </a:r>
            <a:r>
              <a:rPr lang="ja-JP" altLang="ja-JP" sz="1050" dirty="0" smtClean="0"/>
              <a:t>を実施する際の情報提供</a:t>
            </a:r>
            <a:r>
              <a:rPr lang="ja-JP" altLang="en-US" sz="1050" dirty="0" smtClean="0"/>
              <a:t>を</a:t>
            </a:r>
            <a:r>
              <a:rPr lang="ja-JP" altLang="ja-JP" sz="1050" dirty="0" smtClean="0"/>
              <a:t>要請</a:t>
            </a:r>
            <a:r>
              <a:rPr lang="ja-JP" altLang="en-US" sz="1050" dirty="0" smtClean="0"/>
              <a:t>する</a:t>
            </a:r>
            <a:r>
              <a:rPr lang="ja-JP" altLang="ja-JP" sz="1050" dirty="0" smtClean="0"/>
              <a:t>項目の概要である。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a:p>
        </p:txBody>
      </p:sp>
      <p:sp>
        <p:nvSpPr>
          <p:cNvPr id="55299"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2-2</a:t>
            </a:r>
            <a:r>
              <a:rPr lang="ja-JP" altLang="ja-JP" sz="1050" dirty="0" smtClean="0"/>
              <a:t>　業務標準化</a:t>
            </a:r>
            <a:r>
              <a:rPr lang="ja-JP" altLang="ja-JP" sz="1050" smtClean="0"/>
              <a:t>の検討 ①</a:t>
            </a:r>
            <a:r>
              <a:rPr lang="ja-JP" altLang="ja-JP" sz="1050" dirty="0" smtClean="0"/>
              <a:t>～</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2-2</a:t>
            </a:r>
            <a:r>
              <a:rPr lang="ja-JP" altLang="en-US" sz="1050" dirty="0" smtClean="0"/>
              <a:t>　業務標準化</a:t>
            </a:r>
            <a:r>
              <a:rPr lang="ja-JP" altLang="en-US" sz="1050" smtClean="0"/>
              <a:t>の検討 」</a:t>
            </a:r>
            <a:r>
              <a:rPr lang="ja-JP" altLang="en-US" sz="1050" dirty="0" smtClean="0"/>
              <a:t>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・上の表は、「業務標準化の検討」における成果物の一覧である。</a:t>
            </a:r>
          </a:p>
          <a:p>
            <a:pPr>
              <a:defRPr/>
            </a:pPr>
            <a:r>
              <a:rPr lang="ja-JP" altLang="ja-JP" sz="1050" dirty="0" smtClean="0"/>
              <a:t>・下の表は、主な作業項目と実施者の一覧である。</a:t>
            </a:r>
          </a:p>
          <a:p>
            <a:pPr>
              <a:defRPr/>
            </a:pPr>
            <a:r>
              <a:rPr lang="ja-JP" altLang="ja-JP" sz="1050" dirty="0" smtClean="0"/>
              <a:t>・ポイント</a:t>
            </a:r>
            <a:r>
              <a:rPr lang="ja-JP" altLang="en-US" sz="1050" dirty="0" smtClean="0"/>
              <a:t>となるのは</a:t>
            </a:r>
            <a:r>
              <a:rPr lang="ja-JP" altLang="ja-JP" sz="1050" dirty="0" smtClean="0"/>
              <a:t>カスタマイズの最小化であり、参加団体との業務共通化やパッケージ標準に合わせた業務変更に</a:t>
            </a:r>
            <a:r>
              <a:rPr lang="ja-JP" altLang="en-US" sz="1050" dirty="0" smtClean="0"/>
              <a:t>ついて</a:t>
            </a:r>
            <a:r>
              <a:rPr lang="ja-JP" altLang="ja-JP" sz="1050" dirty="0" smtClean="0"/>
              <a:t>検討を行い、新規業務</a:t>
            </a:r>
            <a:r>
              <a:rPr lang="ja-JP" altLang="en-US" sz="1050" dirty="0" smtClean="0"/>
              <a:t>体系</a:t>
            </a:r>
            <a:r>
              <a:rPr lang="ja-JP" altLang="ja-JP" sz="1050" dirty="0" smtClean="0"/>
              <a:t>及び必須システム機能の調整を行うことである。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ja-JP" sz="1050" dirty="0"/>
          </a:p>
        </p:txBody>
      </p:sp>
      <p:sp>
        <p:nvSpPr>
          <p:cNvPr id="56323"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2-2</a:t>
            </a:r>
            <a:r>
              <a:rPr lang="ja-JP" altLang="ja-JP" sz="1050" dirty="0" smtClean="0"/>
              <a:t>　業務標準化</a:t>
            </a:r>
            <a:r>
              <a:rPr lang="ja-JP" altLang="ja-JP" sz="1050" smtClean="0"/>
              <a:t>の検討 ②</a:t>
            </a:r>
            <a:r>
              <a:rPr lang="ja-JP" altLang="ja-JP" sz="1050" dirty="0" smtClean="0"/>
              <a:t>～</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2-2</a:t>
            </a:r>
            <a:r>
              <a:rPr lang="ja-JP" altLang="en-US" sz="1050" dirty="0" smtClean="0"/>
              <a:t>　業務標準化</a:t>
            </a:r>
            <a:r>
              <a:rPr lang="ja-JP" altLang="en-US" sz="1050" smtClean="0"/>
              <a:t>の検討 」</a:t>
            </a:r>
            <a:r>
              <a:rPr lang="ja-JP" altLang="en-US" sz="1050" dirty="0" smtClean="0"/>
              <a:t>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所要時間：４分</a:t>
            </a:r>
          </a:p>
          <a:p>
            <a:pPr>
              <a:defRPr/>
            </a:pPr>
            <a:r>
              <a:rPr lang="ja-JP" altLang="ja-JP" sz="1050" dirty="0" smtClean="0"/>
              <a:t>・次</a:t>
            </a:r>
            <a:r>
              <a:rPr lang="ja-JP" altLang="en-US" sz="1050" dirty="0" smtClean="0"/>
              <a:t>ページ</a:t>
            </a:r>
            <a:r>
              <a:rPr lang="ja-JP" altLang="ja-JP" sz="1050" dirty="0" smtClean="0"/>
              <a:t>にわたり、業務プロセスの共通化・標準化</a:t>
            </a:r>
            <a:r>
              <a:rPr lang="ja-JP" altLang="ja-JP" sz="1050" smtClean="0"/>
              <a:t>について ５項目</a:t>
            </a:r>
            <a:r>
              <a:rPr lang="ja-JP" altLang="ja-JP" sz="1050" dirty="0" smtClean="0"/>
              <a:t>に分け</a:t>
            </a:r>
            <a:r>
              <a:rPr lang="ja-JP" altLang="en-US" sz="1050" dirty="0" smtClean="0"/>
              <a:t>て</a:t>
            </a:r>
            <a:r>
              <a:rPr lang="ja-JP" altLang="ja-JP" sz="1050" dirty="0" smtClean="0"/>
              <a:t>整理している。</a:t>
            </a:r>
          </a:p>
          <a:p>
            <a:pPr>
              <a:defRPr/>
            </a:pPr>
            <a:r>
              <a:rPr lang="ja-JP" altLang="ja-JP" sz="1050" dirty="0" smtClean="0"/>
              <a:t>・</a:t>
            </a:r>
            <a:r>
              <a:rPr lang="en-US" altLang="ja-JP" sz="1050" dirty="0" smtClean="0"/>
              <a:t>(1)</a:t>
            </a:r>
            <a:r>
              <a:rPr lang="ja-JP" altLang="ja-JP" sz="1050" dirty="0" smtClean="0"/>
              <a:t>は、「法律は１つなのに、何故、自治体毎に業務プロセスが異なるのか？」</a:t>
            </a:r>
            <a:r>
              <a:rPr lang="ja-JP" altLang="en-US" sz="1050" dirty="0" smtClean="0"/>
              <a:t>という疑問</a:t>
            </a:r>
            <a:r>
              <a:rPr lang="ja-JP" altLang="ja-JP" sz="1050" dirty="0" smtClean="0"/>
              <a:t>についての整理である。主な理由</a:t>
            </a:r>
            <a:r>
              <a:rPr lang="ja-JP" altLang="en-US" sz="1050" dirty="0" smtClean="0"/>
              <a:t>として</a:t>
            </a:r>
            <a:r>
              <a:rPr lang="ja-JP" altLang="ja-JP" sz="1050" dirty="0" smtClean="0"/>
              <a:t>は、自治体規模</a:t>
            </a:r>
            <a:r>
              <a:rPr lang="ja-JP" altLang="en-US" sz="1050" dirty="0" smtClean="0"/>
              <a:t>と考えられる</a:t>
            </a:r>
            <a:r>
              <a:rPr lang="ja-JP" altLang="ja-JP" sz="1050" dirty="0" smtClean="0"/>
              <a:t>。</a:t>
            </a:r>
          </a:p>
          <a:p>
            <a:pPr>
              <a:defRPr/>
            </a:pPr>
            <a:r>
              <a:rPr lang="ja-JP" altLang="ja-JP" sz="1050" dirty="0" smtClean="0"/>
              <a:t>・</a:t>
            </a:r>
            <a:r>
              <a:rPr lang="en-US" altLang="ja-JP" sz="1050" dirty="0" smtClean="0"/>
              <a:t>(2)</a:t>
            </a:r>
            <a:r>
              <a:rPr lang="ja-JP" altLang="ja-JP" sz="1050" dirty="0" smtClean="0"/>
              <a:t>は、業務プロセスの共通化・標準化を検討するにあたり、最も可能性が高い要素を２点掲げている。</a:t>
            </a:r>
          </a:p>
          <a:p>
            <a:pPr>
              <a:defRPr/>
            </a:pPr>
            <a:r>
              <a:rPr lang="ja-JP" altLang="ja-JP" sz="1050" dirty="0" smtClean="0"/>
              <a:t>・</a:t>
            </a:r>
            <a:r>
              <a:rPr lang="en-US" altLang="ja-JP" sz="1050" dirty="0" smtClean="0"/>
              <a:t>(3)</a:t>
            </a:r>
            <a:r>
              <a:rPr lang="ja-JP" altLang="ja-JP" sz="1050" dirty="0" smtClean="0"/>
              <a:t>は業務プロセス標準化の主な阻害要因を</a:t>
            </a:r>
            <a:r>
              <a:rPr lang="ja-JP" altLang="en-US" sz="1050" dirty="0" smtClean="0"/>
              <a:t>挙げている</a:t>
            </a:r>
            <a:r>
              <a:rPr lang="ja-JP" altLang="ja-JP" sz="1050" dirty="0" smtClean="0"/>
              <a:t>。①、②が強調されるケースが多いが、</a:t>
            </a:r>
            <a:r>
              <a:rPr lang="ja-JP" altLang="en-US" sz="1050" dirty="0" smtClean="0"/>
              <a:t>実際には</a:t>
            </a:r>
            <a:r>
              <a:rPr lang="ja-JP" altLang="ja-JP" sz="1050" dirty="0" smtClean="0"/>
              <a:t>③</a:t>
            </a:r>
            <a:r>
              <a:rPr lang="ja-JP" altLang="en-US" sz="1050" dirty="0" smtClean="0"/>
              <a:t>に挙げた</a:t>
            </a:r>
            <a:r>
              <a:rPr lang="ja-JP" altLang="ja-JP" sz="1050" dirty="0" smtClean="0"/>
              <a:t>パッケージの未進化の問題もあり、自治体側に責任のすべてがある訳ではない。近年</a:t>
            </a:r>
            <a:r>
              <a:rPr lang="ja-JP" altLang="en-US" sz="1050" dirty="0" smtClean="0"/>
              <a:t>は</a:t>
            </a:r>
            <a:r>
              <a:rPr lang="ja-JP" altLang="ja-JP" sz="1050" dirty="0" smtClean="0"/>
              <a:t>パッケージの進化が早まる傾向にあり、パラメータ等による対応の幅が拡がりつつあるが、</a:t>
            </a:r>
            <a:r>
              <a:rPr lang="ja-JP" altLang="en-US" sz="1050" dirty="0" smtClean="0"/>
              <a:t>依然として適用できるのは一定規模の自治体までに限られている</a:t>
            </a:r>
            <a:r>
              <a:rPr lang="ja-JP" altLang="ja-JP" sz="1050" dirty="0" smtClean="0"/>
              <a:t>。</a:t>
            </a:r>
          </a:p>
          <a:p>
            <a:pPr>
              <a:defRPr/>
            </a:pPr>
            <a:r>
              <a:rPr lang="ja-JP" altLang="ja-JP" sz="1050" dirty="0" smtClean="0"/>
              <a:t>・</a:t>
            </a:r>
            <a:r>
              <a:rPr lang="en-US" altLang="ja-JP" sz="1050" dirty="0" smtClean="0"/>
              <a:t>(4)</a:t>
            </a:r>
            <a:r>
              <a:rPr lang="ja-JP" altLang="ja-JP" sz="1050" dirty="0" smtClean="0"/>
              <a:t>は、標準化が十分に行われない場合の影響を２項目に整理している。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ja-JP" sz="1050" dirty="0"/>
          </a:p>
        </p:txBody>
      </p:sp>
      <p:sp>
        <p:nvSpPr>
          <p:cNvPr id="57347"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7A79D44-1907-495C-8E69-080EE30E07E3}" type="slidenum">
              <a:rPr kumimoji="1" lang="en-US" altLang="ja-JP" sz="900">
                <a:solidFill>
                  <a:srgbClr val="000066"/>
                </a:solidFill>
                <a:latin typeface="Times New Roman" pitchFamily="18" charset="0"/>
              </a:rPr>
              <a:pPr algn="ctr" defTabSz="915988" eaLnBrk="1" hangingPunct="1"/>
              <a:t>2</a:t>
            </a:fld>
            <a:endParaRPr kumimoji="1" lang="en-US" altLang="ja-JP" sz="900">
              <a:solidFill>
                <a:srgbClr val="000066"/>
              </a:solidFill>
              <a:latin typeface="Times New Roman" pitchFamily="18" charset="0"/>
            </a:endParaRPr>
          </a:p>
        </p:txBody>
      </p:sp>
      <p:sp>
        <p:nvSpPr>
          <p:cNvPr id="39939"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defRPr/>
            </a:pPr>
            <a:endParaRPr lang="ja-JP" altLang="en-US" sz="105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2-2</a:t>
            </a:r>
            <a:r>
              <a:rPr lang="ja-JP" altLang="ja-JP" sz="1050" dirty="0" smtClean="0"/>
              <a:t>　業務標準化</a:t>
            </a:r>
            <a:r>
              <a:rPr lang="ja-JP" altLang="ja-JP" sz="1050" smtClean="0"/>
              <a:t>の検討 ③</a:t>
            </a:r>
            <a:r>
              <a:rPr lang="ja-JP" altLang="ja-JP" sz="1050" dirty="0" smtClean="0"/>
              <a:t>～</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2-2</a:t>
            </a:r>
            <a:r>
              <a:rPr lang="ja-JP" altLang="en-US" sz="1050" dirty="0" smtClean="0"/>
              <a:t>　業務標準化</a:t>
            </a:r>
            <a:r>
              <a:rPr lang="ja-JP" altLang="en-US" sz="1050" smtClean="0"/>
              <a:t>の検討 」</a:t>
            </a:r>
            <a:r>
              <a:rPr lang="ja-JP" altLang="en-US" sz="1050" dirty="0" smtClean="0"/>
              <a:t>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a:t>
            </a:r>
            <a:r>
              <a:rPr lang="ja-JP" altLang="en-US" sz="1050" dirty="0" smtClean="0"/>
              <a:t>４</a:t>
            </a:r>
            <a:r>
              <a:rPr lang="ja-JP" altLang="ja-JP" sz="1050" dirty="0" smtClean="0"/>
              <a:t>分</a:t>
            </a:r>
          </a:p>
          <a:p>
            <a:pPr>
              <a:defRPr/>
            </a:pPr>
            <a:r>
              <a:rPr lang="ja-JP" altLang="ja-JP" sz="1050" dirty="0" smtClean="0"/>
              <a:t>・</a:t>
            </a:r>
            <a:r>
              <a:rPr lang="en-US" altLang="ja-JP" sz="1050" dirty="0" smtClean="0"/>
              <a:t>(5)</a:t>
            </a:r>
            <a:r>
              <a:rPr lang="ja-JP" altLang="ja-JP" sz="1050" dirty="0" smtClean="0"/>
              <a:t>は、業務標準化を進める際の手法</a:t>
            </a:r>
            <a:r>
              <a:rPr lang="ja-JP" altLang="en-US" sz="1050" dirty="0" smtClean="0"/>
              <a:t>について、</a:t>
            </a:r>
            <a:r>
              <a:rPr lang="ja-JP" altLang="ja-JP" sz="1050" dirty="0" smtClean="0"/>
              <a:t>４項目にまとめたものである。</a:t>
            </a:r>
          </a:p>
          <a:p>
            <a:pPr>
              <a:defRPr/>
            </a:pPr>
            <a:r>
              <a:rPr lang="ja-JP" altLang="en-US" sz="1050" dirty="0" smtClean="0"/>
              <a:t>・</a:t>
            </a:r>
            <a:r>
              <a:rPr lang="ja-JP" altLang="ja-JP" sz="1050" dirty="0" smtClean="0"/>
              <a:t>①はどの自治体においても実施しているが、ただ実施するだけでなく掘り下げる努力が必要である。掘り下げが足りないと、後々</a:t>
            </a:r>
            <a:r>
              <a:rPr lang="ja-JP" altLang="en-US" sz="1050" dirty="0" smtClean="0"/>
              <a:t>「</a:t>
            </a:r>
            <a:r>
              <a:rPr lang="ja-JP" altLang="ja-JP" sz="1050" dirty="0" smtClean="0"/>
              <a:t>こんなはずではなかった</a:t>
            </a:r>
            <a:r>
              <a:rPr lang="ja-JP" altLang="en-US" sz="1050" dirty="0" smtClean="0"/>
              <a:t>」</a:t>
            </a:r>
            <a:r>
              <a:rPr lang="ja-JP" altLang="ja-JP" sz="1050" dirty="0" smtClean="0"/>
              <a:t>という事態に陥り易い。</a:t>
            </a:r>
          </a:p>
          <a:p>
            <a:pPr>
              <a:defRPr/>
            </a:pPr>
            <a:r>
              <a:rPr lang="ja-JP" altLang="ja-JP" sz="1050" dirty="0" smtClean="0"/>
              <a:t>・具体的には、ベンダ側の「◎」印と、自治体側の思う「◎」印</a:t>
            </a:r>
            <a:r>
              <a:rPr lang="ja-JP" altLang="en-US" sz="1050" dirty="0" smtClean="0"/>
              <a:t>に</a:t>
            </a:r>
            <a:r>
              <a:rPr lang="ja-JP" altLang="ja-JP" sz="1050" dirty="0" smtClean="0"/>
              <a:t>意味や解釈に幅がある</a:t>
            </a:r>
            <a:r>
              <a:rPr lang="ja-JP" altLang="en-US" sz="1050" dirty="0" smtClean="0"/>
              <a:t>ため、</a:t>
            </a:r>
            <a:r>
              <a:rPr lang="ja-JP" altLang="ja-JP" sz="1050" dirty="0" smtClean="0"/>
              <a:t>両者の「差」を縮めるための工夫が必要となり、②</a:t>
            </a:r>
            <a:r>
              <a:rPr lang="ja-JP" altLang="en-US" sz="1050" dirty="0" smtClean="0"/>
              <a:t>はその</a:t>
            </a:r>
            <a:r>
              <a:rPr lang="ja-JP" altLang="ja-JP" sz="1050" dirty="0" smtClean="0"/>
              <a:t>解決策</a:t>
            </a:r>
            <a:r>
              <a:rPr lang="ja-JP" altLang="en-US" sz="1050" dirty="0" smtClean="0"/>
              <a:t>の一つと考えられる</a:t>
            </a:r>
            <a:r>
              <a:rPr lang="ja-JP" altLang="ja-JP" sz="1050" dirty="0" smtClean="0"/>
              <a:t>。</a:t>
            </a:r>
          </a:p>
          <a:p>
            <a:pPr>
              <a:defRPr/>
            </a:pPr>
            <a:r>
              <a:rPr lang="ja-JP" altLang="ja-JP" sz="1050" dirty="0" smtClean="0"/>
              <a:t>・普段から、業務フローを整備していれば、</a:t>
            </a:r>
            <a:r>
              <a:rPr lang="en-US" altLang="ja-JP" sz="1050" dirty="0" err="1" smtClean="0"/>
              <a:t>AsIs</a:t>
            </a:r>
            <a:r>
              <a:rPr lang="ja-JP" altLang="ja-JP" sz="1050" dirty="0" smtClean="0"/>
              <a:t>（現状の業務やシステム）版は既に存在することになる。システム調達に</a:t>
            </a:r>
            <a:r>
              <a:rPr lang="ja-JP" altLang="en-US" sz="1050" dirty="0" smtClean="0"/>
              <a:t>あた</a:t>
            </a:r>
            <a:r>
              <a:rPr lang="ja-JP" altLang="ja-JP" sz="1050" dirty="0" smtClean="0"/>
              <a:t>り</a:t>
            </a:r>
            <a:r>
              <a:rPr lang="en-US" altLang="ja-JP" sz="1050" dirty="0" err="1" smtClean="0"/>
              <a:t>ToBe</a:t>
            </a:r>
            <a:r>
              <a:rPr lang="ja-JP" altLang="ja-JP" sz="1050" dirty="0" smtClean="0"/>
              <a:t>（次期の業務やシステム）版を作成することができれば、ベンダとのイメージ・意識の違いは小さく</a:t>
            </a:r>
            <a:r>
              <a:rPr lang="ja-JP" altLang="en-US" sz="1050" dirty="0" smtClean="0"/>
              <a:t>でき</a:t>
            </a:r>
            <a:r>
              <a:rPr lang="ja-JP" altLang="ja-JP" sz="1050" dirty="0" smtClean="0"/>
              <a:t>る。平素からのドキュメント整備の重要性は、このような観点</a:t>
            </a:r>
            <a:r>
              <a:rPr lang="ja-JP" altLang="en-US" sz="1050" dirty="0" smtClean="0"/>
              <a:t>で</a:t>
            </a:r>
            <a:r>
              <a:rPr lang="ja-JP" altLang="ja-JP" sz="1050" dirty="0" smtClean="0"/>
              <a:t>も重要である。</a:t>
            </a:r>
          </a:p>
          <a:p>
            <a:pPr>
              <a:defRPr/>
            </a:pPr>
            <a:r>
              <a:rPr lang="ja-JP" altLang="ja-JP" sz="1050" dirty="0" smtClean="0"/>
              <a:t>・③は</a:t>
            </a:r>
            <a:r>
              <a:rPr lang="ja-JP" altLang="en-US" sz="1050" dirty="0" smtClean="0"/>
              <a:t>、カスタマイズがないと</a:t>
            </a:r>
            <a:r>
              <a:rPr lang="ja-JP" altLang="ja-JP" sz="1050" dirty="0" smtClean="0"/>
              <a:t>実務上立ち行かないという従来の視点から、</a:t>
            </a:r>
            <a:r>
              <a:rPr lang="en-US" altLang="ja-JP" sz="1050" dirty="0" smtClean="0"/>
              <a:t>EUC</a:t>
            </a:r>
            <a:r>
              <a:rPr lang="ja-JP" altLang="en-US" sz="1050" dirty="0" smtClean="0"/>
              <a:t>で対応可能な部分もあるという視点に</a:t>
            </a:r>
            <a:r>
              <a:rPr lang="ja-JP" altLang="ja-JP" sz="1050" dirty="0" smtClean="0"/>
              <a:t>見方を変えること</a:t>
            </a:r>
            <a:r>
              <a:rPr lang="ja-JP" altLang="en-US" sz="1050" dirty="0" smtClean="0"/>
              <a:t>の重要性を述べている。</a:t>
            </a:r>
            <a:endParaRPr lang="ja-JP" altLang="ja-JP" sz="1050" dirty="0" smtClean="0"/>
          </a:p>
          <a:p>
            <a:pPr>
              <a:defRPr/>
            </a:pPr>
            <a:r>
              <a:rPr lang="ja-JP" altLang="ja-JP" sz="1050" dirty="0" smtClean="0"/>
              <a:t>・</a:t>
            </a:r>
            <a:r>
              <a:rPr lang="ja-JP" altLang="en-US" sz="1050" dirty="0" smtClean="0"/>
              <a:t>また④のように、追加が必要な機能</a:t>
            </a:r>
            <a:r>
              <a:rPr lang="ja-JP" altLang="ja-JP" sz="1050" dirty="0" smtClean="0"/>
              <a:t>について</a:t>
            </a:r>
            <a:r>
              <a:rPr lang="ja-JP" altLang="en-US" sz="1050" dirty="0" smtClean="0"/>
              <a:t>、パッケージ標準仕様への組み込み</a:t>
            </a:r>
            <a:r>
              <a:rPr lang="ja-JP" altLang="ja-JP" sz="1050" dirty="0" smtClean="0"/>
              <a:t>を</a:t>
            </a:r>
            <a:r>
              <a:rPr lang="ja-JP" altLang="en-US" sz="1050" dirty="0" smtClean="0"/>
              <a:t>促すことも考えられる</a:t>
            </a:r>
            <a:r>
              <a:rPr lang="ja-JP" altLang="ja-JP" sz="1050" dirty="0" smtClean="0"/>
              <a:t>。</a:t>
            </a:r>
            <a:r>
              <a:rPr lang="ja-JP" altLang="en-US" sz="1050" dirty="0" smtClean="0"/>
              <a:t>仮にカスタマイズするにしても</a:t>
            </a:r>
            <a:r>
              <a:rPr lang="ja-JP" altLang="ja-JP" sz="1050" dirty="0" smtClean="0"/>
              <a:t>サブシステムのアドオン等</a:t>
            </a:r>
            <a:r>
              <a:rPr lang="ja-JP" altLang="en-US" sz="1050" dirty="0" smtClean="0"/>
              <a:t>、</a:t>
            </a:r>
            <a:r>
              <a:rPr lang="ja-JP" altLang="ja-JP" sz="1050" dirty="0" smtClean="0"/>
              <a:t>パッケージに手を入れずに補助的なツールで対応するという考え方</a:t>
            </a:r>
            <a:r>
              <a:rPr lang="ja-JP" altLang="en-US" sz="1050" dirty="0" smtClean="0"/>
              <a:t>も</a:t>
            </a:r>
            <a:r>
              <a:rPr lang="ja-JP" altLang="ja-JP" sz="1050" dirty="0" smtClean="0"/>
              <a:t>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画面右の「吹き出し」の内容は、神奈川県町村会の事例である。</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ja-JP" sz="1050" dirty="0"/>
          </a:p>
        </p:txBody>
      </p:sp>
      <p:sp>
        <p:nvSpPr>
          <p:cNvPr id="58371"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2-3</a:t>
            </a:r>
            <a:r>
              <a:rPr lang="ja-JP" altLang="ja-JP" sz="1050" dirty="0" smtClean="0"/>
              <a:t>　条例・規則等の影響調査・改正～</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2-3</a:t>
            </a:r>
            <a:r>
              <a:rPr lang="ja-JP" altLang="en-US" sz="1050" dirty="0" smtClean="0"/>
              <a:t>　条例・規則等の影響調査・改正」について理解してもらう。</a:t>
            </a:r>
            <a:endParaRPr lang="en-US" altLang="ja-JP" sz="1050" dirty="0" smtClean="0"/>
          </a:p>
          <a:p>
            <a:pPr>
              <a:defRPr/>
            </a:pPr>
            <a:endParaRPr lang="en-US"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a:t>
            </a:r>
            <a:r>
              <a:rPr lang="ja-JP" altLang="en-US" sz="1050" dirty="0" smtClean="0"/>
              <a:t>導入する自治体クラウドの</a:t>
            </a:r>
            <a:r>
              <a:rPr lang="ja-JP" altLang="ja-JP" sz="1050" dirty="0" smtClean="0"/>
              <a:t>機能に合わせた業務プロセス見直しを進めるにあたり、条例・規則等の改正が必要かどうか影響範囲を調査する必要がある。</a:t>
            </a:r>
          </a:p>
          <a:p>
            <a:pPr>
              <a:defRPr/>
            </a:pPr>
            <a:r>
              <a:rPr lang="ja-JP" altLang="ja-JP" sz="1050" dirty="0" smtClean="0"/>
              <a:t>・市区町村において最も関連が高い条例は個人情報保護条例である。仮に条例改正の必要性が生じた場合は、</a:t>
            </a:r>
            <a:r>
              <a:rPr lang="ja-JP" altLang="en-US" sz="1050" dirty="0" smtClean="0"/>
              <a:t>議会対応だけでなく</a:t>
            </a:r>
            <a:r>
              <a:rPr lang="ja-JP" altLang="ja-JP" sz="1050" dirty="0" smtClean="0"/>
              <a:t>、個人情報保護審査会</a:t>
            </a:r>
            <a:r>
              <a:rPr lang="ja-JP" altLang="en-US" sz="1050" dirty="0" smtClean="0"/>
              <a:t>への</a:t>
            </a:r>
            <a:r>
              <a:rPr lang="ja-JP" altLang="ja-JP" sz="1050" dirty="0" smtClean="0"/>
              <a:t>諮問やパブリックコメント手続き等、一定の期間を必要とするので注意が必要である。条例改正の必要が無い場合でも、個人情報保護審査会への諮問等</a:t>
            </a:r>
            <a:r>
              <a:rPr lang="ja-JP" altLang="en-US" sz="1050" dirty="0" smtClean="0"/>
              <a:t>に</a:t>
            </a:r>
            <a:r>
              <a:rPr lang="ja-JP" altLang="ja-JP" sz="1050" dirty="0" smtClean="0"/>
              <a:t>一定の手続期間が必要となる。</a:t>
            </a:r>
          </a:p>
          <a:p>
            <a:pPr>
              <a:defRPr/>
            </a:pPr>
            <a:r>
              <a:rPr lang="ja-JP" altLang="ja-JP" sz="1050" dirty="0" smtClean="0"/>
              <a:t>・文書管理関連は大半が規則・規程レベルであるため、改正手続きは内部決裁での改正が可能であるが、帳票フォーマット等を定めているケースが多いため留意が必要である。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en-US" altLang="ja-JP"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2-4</a:t>
            </a:r>
            <a:r>
              <a:rPr lang="ja-JP" altLang="ja-JP" sz="1050" dirty="0" smtClean="0"/>
              <a:t>　新システム調達仕様書の作成～</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2-4</a:t>
            </a:r>
            <a:r>
              <a:rPr lang="ja-JP" altLang="ja-JP" sz="1050" dirty="0" smtClean="0"/>
              <a:t>　新システム調達仕様書の作成</a:t>
            </a:r>
            <a:r>
              <a:rPr lang="ja-JP" altLang="en-US" sz="1050" dirty="0" smtClean="0"/>
              <a:t>」について理解してもらう。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・上の表</a:t>
            </a:r>
            <a:r>
              <a:rPr lang="ja-JP" altLang="en-US" sz="1050" dirty="0" smtClean="0"/>
              <a:t>は</a:t>
            </a:r>
            <a:r>
              <a:rPr lang="ja-JP" altLang="ja-JP" sz="1050" dirty="0" smtClean="0"/>
              <a:t>、調達仕様書の成果物を３項目に整理したものである。</a:t>
            </a:r>
          </a:p>
          <a:p>
            <a:pPr>
              <a:defRPr/>
            </a:pPr>
            <a:r>
              <a:rPr lang="ja-JP" altLang="ja-JP" sz="1050" dirty="0" smtClean="0"/>
              <a:t>・下の表は、「新システム導入調達仕様書の作成」における作業項目で、５項目に整理している。</a:t>
            </a:r>
          </a:p>
          <a:p>
            <a:pPr>
              <a:defRPr/>
            </a:pPr>
            <a:r>
              <a:rPr lang="ja-JP" altLang="en-US" sz="1050" dirty="0" smtClean="0"/>
              <a:t>・</a:t>
            </a:r>
            <a:r>
              <a:rPr lang="ja-JP" altLang="ja-JP" sz="1050" dirty="0" smtClean="0"/>
              <a:t>ポイントは、従前のシステムにおける委託契約ではなく、サービスの利用契約である点にある。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en-US" altLang="ja-JP"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2-5</a:t>
            </a:r>
            <a:r>
              <a:rPr lang="ja-JP" altLang="ja-JP" sz="1050" dirty="0" smtClean="0"/>
              <a:t>　ベンダ選定、契約締結～</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2-5</a:t>
            </a:r>
            <a:r>
              <a:rPr lang="ja-JP" altLang="ja-JP" sz="1050" dirty="0" smtClean="0"/>
              <a:t>　ベンダ選定、契約締結</a:t>
            </a:r>
            <a:r>
              <a:rPr lang="ja-JP" altLang="en-US" sz="1050" dirty="0" smtClean="0"/>
              <a:t>」について理解してもらう。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・事業者選定時に示すサービス利用契約に係る書類を準備するとともに、自治体クラウドにおけるサービス提供事業者の選定を行い、最終的に契約を締結する。</a:t>
            </a:r>
          </a:p>
          <a:p>
            <a:pPr>
              <a:defRPr/>
            </a:pPr>
            <a:r>
              <a:rPr lang="ja-JP" altLang="ja-JP" sz="1050" dirty="0" smtClean="0"/>
              <a:t>・上の表は、システム事業者選定、契約締結における成果物の名称及びその構成内容である。</a:t>
            </a:r>
          </a:p>
          <a:p>
            <a:pPr>
              <a:defRPr/>
            </a:pPr>
            <a:r>
              <a:rPr lang="ja-JP" altLang="ja-JP" sz="1050" dirty="0" smtClean="0"/>
              <a:t>・下の表は、システム事業者選定、契約締結における作業項目（ＷＢＳ）で、３項目に整理している。</a:t>
            </a:r>
          </a:p>
          <a:p>
            <a:pPr>
              <a:defRPr/>
            </a:pPr>
            <a:r>
              <a:rPr lang="ja-JP" altLang="ja-JP" sz="1050" dirty="0" smtClean="0"/>
              <a:t>・ポイントは、「評価の方法（自治体毎の配点）」、「契約期間（５年、</a:t>
            </a:r>
            <a:r>
              <a:rPr lang="en-US" altLang="ja-JP" sz="1050" dirty="0" smtClean="0"/>
              <a:t>10</a:t>
            </a:r>
            <a:r>
              <a:rPr lang="ja-JP" altLang="ja-JP" sz="1050" dirty="0" smtClean="0"/>
              <a:t>年等）」、「契約方法</a:t>
            </a:r>
            <a:r>
              <a:rPr lang="ja-JP" altLang="en-US" sz="1050" dirty="0" smtClean="0"/>
              <a:t>は</a:t>
            </a:r>
            <a:r>
              <a:rPr lang="ja-JP" altLang="ja-JP" sz="1050" dirty="0" smtClean="0"/>
              <a:t>自治体毎か一本化か」の３点である。いずれも、共同化する各自治体の状況により異なるが、可能な限り共同</a:t>
            </a:r>
            <a:r>
              <a:rPr lang="ja-JP" altLang="en-US" sz="1050" dirty="0" smtClean="0"/>
              <a:t>化</a:t>
            </a:r>
            <a:r>
              <a:rPr lang="ja-JP" altLang="ja-JP" sz="1050" dirty="0" smtClean="0"/>
              <a:t>できれば、コスト面でのメリットが出</a:t>
            </a:r>
            <a:r>
              <a:rPr lang="ja-JP" altLang="en-US" sz="1050" dirty="0" smtClean="0"/>
              <a:t>やす</a:t>
            </a:r>
            <a:r>
              <a:rPr lang="ja-JP" altLang="ja-JP" sz="1050" dirty="0" smtClean="0"/>
              <a:t>くなる。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ja-JP" sz="1050" dirty="0"/>
          </a:p>
        </p:txBody>
      </p:sp>
      <p:sp>
        <p:nvSpPr>
          <p:cNvPr id="61443"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ノート プレースホルダー 2"/>
          <p:cNvSpPr>
            <a:spLocks noGrp="1"/>
          </p:cNvSpPr>
          <p:nvPr>
            <p:ph type="body" idx="1"/>
          </p:nvPr>
        </p:nvSpPr>
        <p:spPr/>
        <p:txBody>
          <a:bodyPr/>
          <a:lstStyle/>
          <a:p>
            <a:pPr>
              <a:defRPr/>
            </a:pPr>
            <a:r>
              <a:rPr lang="ja-JP" altLang="ja-JP" sz="1050" smtClean="0"/>
              <a:t>ページタイトル：</a:t>
            </a:r>
          </a:p>
          <a:p>
            <a:pPr>
              <a:defRPr/>
            </a:pPr>
            <a:r>
              <a:rPr lang="ja-JP" altLang="en-US" sz="1050" smtClean="0"/>
              <a:t>４．</a:t>
            </a:r>
            <a:r>
              <a:rPr lang="ja-JP" altLang="ja-JP" sz="1050" smtClean="0"/>
              <a:t>導入の手順　～Ｐｈａｓｅ３～</a:t>
            </a:r>
          </a:p>
          <a:p>
            <a:pPr>
              <a:defRPr/>
            </a:pPr>
            <a:r>
              <a:rPr lang="en-US" altLang="ja-JP" sz="1050" smtClean="0"/>
              <a:t> </a:t>
            </a:r>
            <a:endParaRPr lang="ja-JP" altLang="ja-JP" sz="1050" smtClean="0"/>
          </a:p>
          <a:p>
            <a:pPr>
              <a:defRPr/>
            </a:pPr>
            <a:r>
              <a:rPr lang="ja-JP" altLang="ja-JP" sz="1050" smtClean="0"/>
              <a:t>◆このページのポイント</a:t>
            </a:r>
          </a:p>
          <a:p>
            <a:pPr>
              <a:defRPr/>
            </a:pPr>
            <a:r>
              <a:rPr lang="ja-JP" altLang="en-US" sz="1050" smtClean="0"/>
              <a:t>フェーズ３の手順について理解してもらう。</a:t>
            </a:r>
            <a:endParaRPr lang="en-US" altLang="ja-JP" sz="1050" smtClean="0"/>
          </a:p>
          <a:p>
            <a:pPr>
              <a:defRPr/>
            </a:pPr>
            <a:r>
              <a:rPr lang="en-US" altLang="ja-JP" sz="1050" smtClean="0"/>
              <a:t> </a:t>
            </a:r>
            <a:endParaRPr lang="ja-JP" altLang="ja-JP" sz="1050" smtClean="0"/>
          </a:p>
          <a:p>
            <a:pPr>
              <a:defRPr/>
            </a:pPr>
            <a:r>
              <a:rPr lang="ja-JP" altLang="ja-JP" sz="1050" smtClean="0"/>
              <a:t>◆説明手順</a:t>
            </a:r>
          </a:p>
          <a:p>
            <a:pPr>
              <a:defRPr/>
            </a:pPr>
            <a:r>
              <a:rPr lang="ja-JP" altLang="ja-JP" sz="1050" smtClean="0"/>
              <a:t>所要時間：</a:t>
            </a:r>
            <a:r>
              <a:rPr lang="en-US" altLang="ja-JP" sz="1050" smtClean="0"/>
              <a:t>0.5</a:t>
            </a:r>
            <a:r>
              <a:rPr lang="ja-JP" altLang="ja-JP" sz="1050" smtClean="0"/>
              <a:t>分</a:t>
            </a:r>
          </a:p>
          <a:p>
            <a:pPr>
              <a:defRPr/>
            </a:pPr>
            <a:r>
              <a:rPr lang="ja-JP" altLang="ja-JP" sz="1050" smtClean="0"/>
              <a:t>・ここからは、フェーズ３についての説明となる。</a:t>
            </a:r>
            <a:r>
              <a:rPr lang="ja-JP" altLang="en-US" sz="1050" smtClean="0"/>
              <a:t>本講義の他に、各工程に関係する講義も参考にして頂きたい。</a:t>
            </a:r>
            <a:endParaRPr lang="ja-JP" altLang="ja-JP" sz="1050" smtClean="0"/>
          </a:p>
          <a:p>
            <a:pPr>
              <a:defRPr/>
            </a:pPr>
            <a:r>
              <a:rPr lang="ja-JP" altLang="ja-JP" sz="1050" smtClean="0"/>
              <a:t>・ここ</a:t>
            </a:r>
            <a:r>
              <a:rPr lang="ja-JP" altLang="en-US" sz="1050" smtClean="0"/>
              <a:t>は基本的にベンダが行う作業が多いが</a:t>
            </a:r>
            <a:r>
              <a:rPr lang="ja-JP" altLang="ja-JP" sz="1050" smtClean="0"/>
              <a:t>、</a:t>
            </a:r>
            <a:r>
              <a:rPr lang="en-US" altLang="ja-JP" sz="1050" smtClean="0"/>
              <a:t>3-2</a:t>
            </a:r>
            <a:r>
              <a:rPr lang="ja-JP" altLang="en-US" sz="1050" smtClean="0"/>
              <a:t>の</a:t>
            </a:r>
            <a:r>
              <a:rPr lang="ja-JP" altLang="ja-JP" sz="1050" smtClean="0"/>
              <a:t>データ移行について</a:t>
            </a:r>
            <a:r>
              <a:rPr lang="ja-JP" altLang="en-US" sz="1050" smtClean="0"/>
              <a:t>は自治体側の役割があるため、</a:t>
            </a:r>
            <a:r>
              <a:rPr lang="en-US" altLang="ja-JP" sz="1050" smtClean="0"/>
              <a:t>3-2</a:t>
            </a:r>
            <a:r>
              <a:rPr lang="ja-JP" altLang="en-US" sz="1050" smtClean="0"/>
              <a:t>のみ取り上げる。</a:t>
            </a:r>
            <a:endParaRPr lang="ja-JP" altLang="ja-JP" sz="1050" smtClean="0"/>
          </a:p>
          <a:p>
            <a:pPr>
              <a:defRPr/>
            </a:pPr>
            <a:r>
              <a:rPr lang="en-US" altLang="ja-JP" sz="1050" smtClean="0"/>
              <a:t> </a:t>
            </a:r>
            <a:endParaRPr lang="ja-JP" altLang="ja-JP" sz="1050" smtClean="0"/>
          </a:p>
          <a:p>
            <a:pPr>
              <a:defRPr/>
            </a:pPr>
            <a:r>
              <a:rPr lang="ja-JP" altLang="ja-JP" sz="1050" smtClean="0"/>
              <a:t>◆補足事項（スライド未掲載のデータやファクト）</a:t>
            </a:r>
          </a:p>
          <a:p>
            <a:pPr>
              <a:defRPr/>
            </a:pPr>
            <a:r>
              <a:rPr lang="ja-JP" altLang="ja-JP" sz="1050" smtClean="0"/>
              <a:t>特になし。</a:t>
            </a:r>
          </a:p>
          <a:p>
            <a:pPr>
              <a:defRPr/>
            </a:pPr>
            <a:r>
              <a:rPr lang="en-US" altLang="ja-JP" sz="1050" smtClean="0"/>
              <a:t> </a:t>
            </a:r>
            <a:endParaRPr lang="ja-JP" altLang="ja-JP" sz="1050" smtClean="0"/>
          </a:p>
          <a:p>
            <a:pPr>
              <a:defRPr/>
            </a:pPr>
            <a:r>
              <a:rPr lang="ja-JP" altLang="ja-JP" sz="1050" smtClean="0"/>
              <a:t>◆受講者への確認事項</a:t>
            </a:r>
          </a:p>
          <a:p>
            <a:pPr>
              <a:defRPr/>
            </a:pPr>
            <a:r>
              <a:rPr lang="ja-JP" altLang="ja-JP" sz="1050" smtClean="0"/>
              <a:t>特になし。</a:t>
            </a:r>
            <a:endParaRPr lang="ja-JP" altLang="en-US"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3-2</a:t>
            </a:r>
            <a:r>
              <a:rPr lang="ja-JP" altLang="ja-JP" sz="1050" dirty="0" smtClean="0"/>
              <a:t>　</a:t>
            </a:r>
            <a:r>
              <a:rPr lang="ja-JP" altLang="ja-JP" sz="1050" smtClean="0"/>
              <a:t>データ移行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3-2</a:t>
            </a:r>
            <a:r>
              <a:rPr lang="ja-JP" altLang="en-US" sz="1050" dirty="0" smtClean="0"/>
              <a:t>　データ移行」について理解してもらう。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・データ移行における従来の課題は、</a:t>
            </a:r>
            <a:r>
              <a:rPr lang="ja-JP" altLang="en-US" sz="1050" dirty="0" smtClean="0"/>
              <a:t>主に</a:t>
            </a:r>
            <a:r>
              <a:rPr lang="ja-JP" altLang="ja-JP" sz="1050" dirty="0" smtClean="0"/>
              <a:t>ベンダが</a:t>
            </a:r>
            <a:r>
              <a:rPr lang="ja-JP" altLang="en-US" sz="1050" dirty="0" smtClean="0"/>
              <a:t>替わる際に発生</a:t>
            </a:r>
            <a:r>
              <a:rPr lang="ja-JP" altLang="ja-JP" sz="1050" dirty="0" smtClean="0"/>
              <a:t>するデータ</a:t>
            </a:r>
            <a:r>
              <a:rPr lang="ja-JP" altLang="en-US" sz="1050" dirty="0" smtClean="0"/>
              <a:t>の受け渡し</a:t>
            </a:r>
            <a:r>
              <a:rPr lang="ja-JP" altLang="ja-JP" sz="1050" dirty="0" smtClean="0"/>
              <a:t>等によるものである。データ移行元は旧ベンダであり</a:t>
            </a:r>
            <a:r>
              <a:rPr lang="ja-JP" altLang="en-US" sz="1050" dirty="0" smtClean="0"/>
              <a:t>、旧ベンダから見れば</a:t>
            </a:r>
            <a:r>
              <a:rPr lang="ja-JP" altLang="ja-JP" sz="1050" dirty="0" smtClean="0"/>
              <a:t>顧客を失うこととなる</a:t>
            </a:r>
            <a:r>
              <a:rPr lang="ja-JP" altLang="en-US" sz="1050" dirty="0" smtClean="0"/>
              <a:t>ため</a:t>
            </a:r>
            <a:r>
              <a:rPr lang="ja-JP" altLang="ja-JP" sz="1050" dirty="0" smtClean="0"/>
              <a:t>、喜んで協力する姿勢にはなり難い。一方、新たに業務を受け持つ新ベンダ</a:t>
            </a:r>
            <a:r>
              <a:rPr lang="ja-JP" altLang="en-US" sz="1050" dirty="0" smtClean="0"/>
              <a:t>は</a:t>
            </a:r>
            <a:r>
              <a:rPr lang="ja-JP" altLang="ja-JP" sz="1050" dirty="0" smtClean="0"/>
              <a:t>、他社</a:t>
            </a:r>
            <a:r>
              <a:rPr lang="ja-JP" altLang="en-US" sz="1050" dirty="0" smtClean="0"/>
              <a:t>（旧ベンダ）</a:t>
            </a:r>
            <a:r>
              <a:rPr lang="ja-JP" altLang="ja-JP" sz="1050" dirty="0" smtClean="0"/>
              <a:t>のシステムの詳細はわからない。</a:t>
            </a:r>
            <a:r>
              <a:rPr lang="ja-JP" altLang="en-US" sz="1050" dirty="0" smtClean="0"/>
              <a:t>そのため、</a:t>
            </a:r>
            <a:r>
              <a:rPr lang="ja-JP" altLang="ja-JP" sz="1050" dirty="0" smtClean="0"/>
              <a:t>データ移行には相応の経費と内容確認等の自治体側の稼働・手間を要する</a:t>
            </a:r>
            <a:r>
              <a:rPr lang="ja-JP" altLang="en-US" sz="1050" dirty="0" smtClean="0"/>
              <a:t>もの</a:t>
            </a:r>
            <a:r>
              <a:rPr lang="ja-JP" altLang="ja-JP" sz="1050" dirty="0" smtClean="0"/>
              <a:t>となる。</a:t>
            </a:r>
          </a:p>
          <a:p>
            <a:pPr>
              <a:defRPr/>
            </a:pPr>
            <a:r>
              <a:rPr lang="ja-JP" altLang="ja-JP" sz="1050" dirty="0" smtClean="0"/>
              <a:t>・データ移行のポイントは、新旧のベンダの責任分界点の明確化にある。</a:t>
            </a:r>
          </a:p>
          <a:p>
            <a:pPr>
              <a:defRPr/>
            </a:pPr>
            <a:r>
              <a:rPr lang="ja-JP" altLang="ja-JP" sz="1050" dirty="0" smtClean="0"/>
              <a:t>・</a:t>
            </a:r>
            <a:r>
              <a:rPr lang="ja-JP" altLang="en-US" sz="1050" dirty="0" smtClean="0"/>
              <a:t>その際のツールの一つとして</a:t>
            </a:r>
            <a:r>
              <a:rPr lang="ja-JP" altLang="ja-JP" sz="1050" dirty="0" smtClean="0"/>
              <a:t>中間標準レイアウト</a:t>
            </a:r>
            <a:r>
              <a:rPr lang="ja-JP" altLang="en-US" sz="1050" dirty="0" smtClean="0"/>
              <a:t>があり、これ</a:t>
            </a:r>
            <a:r>
              <a:rPr lang="ja-JP" altLang="ja-JP" sz="1050" dirty="0" smtClean="0"/>
              <a:t>について</a:t>
            </a:r>
            <a:r>
              <a:rPr lang="ja-JP" altLang="en-US" sz="1050" dirty="0" smtClean="0"/>
              <a:t>は</a:t>
            </a:r>
            <a:r>
              <a:rPr lang="en-US" altLang="ja-JP" sz="1050" dirty="0" smtClean="0"/>
              <a:t>2-4</a:t>
            </a:r>
            <a:r>
              <a:rPr lang="ja-JP" altLang="en-US" sz="1050" dirty="0" smtClean="0"/>
              <a:t>の講義で詳細が説明されている。</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a:p>
        </p:txBody>
      </p:sp>
      <p:sp>
        <p:nvSpPr>
          <p:cNvPr id="63491"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ノート プレースホルダー 2"/>
          <p:cNvSpPr>
            <a:spLocks noGrp="1"/>
          </p:cNvSpPr>
          <p:nvPr>
            <p:ph type="body" idx="1"/>
          </p:nvPr>
        </p:nvSpPr>
        <p:spPr/>
        <p:txBody>
          <a:bodyPr/>
          <a:lstStyle/>
          <a:p>
            <a:pPr>
              <a:defRPr/>
            </a:pPr>
            <a:r>
              <a:rPr lang="ja-JP" altLang="ja-JP" sz="1050" smtClean="0"/>
              <a:t>ページタイトル：</a:t>
            </a:r>
          </a:p>
          <a:p>
            <a:pPr>
              <a:defRPr/>
            </a:pPr>
            <a:r>
              <a:rPr lang="ja-JP" altLang="en-US" sz="1050" smtClean="0"/>
              <a:t>４．</a:t>
            </a:r>
            <a:r>
              <a:rPr lang="ja-JP" altLang="ja-JP" sz="1050" smtClean="0"/>
              <a:t>導入の手順　～Ｐｈａｓｅ４～</a:t>
            </a:r>
          </a:p>
          <a:p>
            <a:pPr>
              <a:defRPr/>
            </a:pPr>
            <a:r>
              <a:rPr lang="en-US" altLang="ja-JP" sz="1050" smtClean="0"/>
              <a:t> </a:t>
            </a:r>
            <a:endParaRPr lang="ja-JP" altLang="ja-JP" sz="1050" smtClean="0"/>
          </a:p>
          <a:p>
            <a:pPr>
              <a:defRPr/>
            </a:pPr>
            <a:r>
              <a:rPr lang="ja-JP" altLang="ja-JP" sz="1050" smtClean="0"/>
              <a:t>◆このページのポイント</a:t>
            </a:r>
          </a:p>
          <a:p>
            <a:pPr>
              <a:defRPr/>
            </a:pPr>
            <a:r>
              <a:rPr lang="ja-JP" altLang="en-US" sz="1050" smtClean="0"/>
              <a:t>フェーズ４の手順について理解してもらう。</a:t>
            </a:r>
            <a:endParaRPr lang="ja-JP" altLang="ja-JP" sz="1050" smtClean="0"/>
          </a:p>
          <a:p>
            <a:pPr>
              <a:defRPr/>
            </a:pPr>
            <a:r>
              <a:rPr lang="en-US" altLang="ja-JP" sz="1050" smtClean="0"/>
              <a:t> </a:t>
            </a:r>
            <a:endParaRPr lang="ja-JP" altLang="ja-JP" sz="1050" smtClean="0"/>
          </a:p>
          <a:p>
            <a:pPr>
              <a:defRPr/>
            </a:pPr>
            <a:r>
              <a:rPr lang="ja-JP" altLang="ja-JP" sz="1050" smtClean="0"/>
              <a:t>◆説明手順</a:t>
            </a:r>
          </a:p>
          <a:p>
            <a:pPr>
              <a:defRPr/>
            </a:pPr>
            <a:r>
              <a:rPr lang="ja-JP" altLang="ja-JP" sz="1050" smtClean="0"/>
              <a:t>所要時間：</a:t>
            </a:r>
            <a:r>
              <a:rPr lang="en-US" altLang="ja-JP" sz="1050" smtClean="0"/>
              <a:t>0.5</a:t>
            </a:r>
            <a:r>
              <a:rPr lang="ja-JP" altLang="ja-JP" sz="1050" smtClean="0"/>
              <a:t>分</a:t>
            </a:r>
          </a:p>
          <a:p>
            <a:pPr>
              <a:defRPr/>
            </a:pPr>
            <a:r>
              <a:rPr lang="ja-JP" altLang="ja-JP" sz="1050" smtClean="0"/>
              <a:t>・フェーズ４について</a:t>
            </a:r>
            <a:r>
              <a:rPr lang="ja-JP" altLang="en-US" sz="1050" smtClean="0"/>
              <a:t>は導入後の作業であるため、本講義の対象外とする。</a:t>
            </a:r>
            <a:endParaRPr lang="ja-JP" altLang="ja-JP" sz="1050" smtClean="0"/>
          </a:p>
          <a:p>
            <a:pPr>
              <a:defRPr/>
            </a:pPr>
            <a:r>
              <a:rPr lang="en-US" altLang="ja-JP" sz="1050" smtClean="0"/>
              <a:t> </a:t>
            </a:r>
            <a:endParaRPr lang="ja-JP" altLang="ja-JP" sz="1050" smtClean="0"/>
          </a:p>
          <a:p>
            <a:pPr>
              <a:defRPr/>
            </a:pPr>
            <a:r>
              <a:rPr lang="ja-JP" altLang="ja-JP" sz="1050" smtClean="0"/>
              <a:t>◆補足事項（スライド未掲載のデータやファクト）</a:t>
            </a:r>
          </a:p>
          <a:p>
            <a:pPr>
              <a:defRPr/>
            </a:pPr>
            <a:r>
              <a:rPr lang="ja-JP" altLang="ja-JP" sz="1050" smtClean="0"/>
              <a:t>特になし。</a:t>
            </a:r>
          </a:p>
          <a:p>
            <a:pPr>
              <a:defRPr/>
            </a:pPr>
            <a:r>
              <a:rPr lang="en-US" altLang="ja-JP" sz="1050" smtClean="0"/>
              <a:t> </a:t>
            </a:r>
            <a:endParaRPr lang="ja-JP" altLang="ja-JP" sz="1050" smtClean="0"/>
          </a:p>
          <a:p>
            <a:pPr>
              <a:defRPr/>
            </a:pPr>
            <a:r>
              <a:rPr lang="ja-JP" altLang="ja-JP" sz="1050" smtClean="0"/>
              <a:t>◆受講者への確認事項</a:t>
            </a:r>
          </a:p>
          <a:p>
            <a:pPr>
              <a:defRPr/>
            </a:pPr>
            <a:r>
              <a:rPr lang="ja-JP" altLang="ja-JP" sz="1050" smtClean="0"/>
              <a:t>特になし。</a:t>
            </a:r>
            <a:endParaRPr lang="ja-JP" altLang="en-US"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５</a:t>
            </a:r>
            <a:r>
              <a:rPr lang="ja-JP" altLang="ja-JP" sz="1050" dirty="0" smtClean="0"/>
              <a:t>．</a:t>
            </a:r>
            <a:r>
              <a:rPr lang="ja-JP" altLang="en-US" sz="1050" dirty="0" smtClean="0"/>
              <a:t>「電子自治体の取組みを加速するための１０の</a:t>
            </a:r>
            <a:r>
              <a:rPr lang="ja-JP" altLang="en-US" sz="1050" smtClean="0"/>
              <a:t>指針」</a:t>
            </a:r>
            <a:r>
              <a:rPr kumimoji="0" lang="ja-JP" altLang="en-US" sz="1000" b="1" i="0" u="none" strike="noStrike" cap="none" normalizeH="0" baseline="0" smtClean="0">
                <a:ln>
                  <a:noFill/>
                </a:ln>
                <a:solidFill>
                  <a:schemeClr val="tx1"/>
                </a:solidFill>
                <a:effectLst/>
                <a:latin typeface="Century" panose="02040604050505020304" pitchFamily="18" charset="0"/>
                <a:ea typeface="ＭＳ 明朝" panose="02020609040205080304" pitchFamily="17" charset="-128"/>
              </a:rPr>
              <a:t> （</a:t>
            </a:r>
            <a:r>
              <a:rPr kumimoji="0" lang="ja-JP" altLang="en-US" sz="1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r>
              <a:rPr lang="en-US" altLang="ja-JP" sz="1050" dirty="0" smtClean="0"/>
              <a:t> </a:t>
            </a:r>
            <a:endParaRPr lang="ja-JP" altLang="ja-JP" sz="1050" dirty="0" smtClean="0"/>
          </a:p>
          <a:p>
            <a:pPr>
              <a:defRPr/>
            </a:pPr>
            <a:endParaRPr lang="en-US" altLang="ja-JP" sz="1050" dirty="0" smtClean="0"/>
          </a:p>
          <a:p>
            <a:pPr>
              <a:defRPr/>
            </a:pPr>
            <a:r>
              <a:rPr lang="ja-JP" altLang="ja-JP" sz="1050" dirty="0" smtClean="0"/>
              <a:t>◆このページのポイント</a:t>
            </a:r>
            <a:endParaRPr lang="en-US" altLang="ja-JP" sz="1050" dirty="0" smtClean="0"/>
          </a:p>
          <a:p>
            <a:pPr>
              <a:defRPr/>
            </a:pPr>
            <a:r>
              <a:rPr lang="ja-JP" altLang="en-US" sz="1050" dirty="0" smtClean="0"/>
              <a:t>電子自治体の取組みを加速するための１０の指針の理解</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a:t>
            </a:r>
            <a:r>
              <a:rPr lang="en-US" altLang="ja-JP" sz="1050" dirty="0" smtClean="0"/>
              <a:t>1</a:t>
            </a:r>
            <a:r>
              <a:rPr lang="ja-JP" altLang="ja-JP" sz="1050" dirty="0" smtClean="0"/>
              <a:t>分</a:t>
            </a:r>
          </a:p>
          <a:p>
            <a:pPr>
              <a:defRPr/>
            </a:pPr>
            <a:r>
              <a:rPr lang="ja-JP" altLang="ja-JP" sz="1050" dirty="0" smtClean="0"/>
              <a:t>・</a:t>
            </a:r>
            <a:r>
              <a:rPr lang="ja-JP" altLang="en-US" sz="1050" dirty="0" smtClean="0"/>
              <a:t>一段目、電子自治体の取組みを加速する</a:t>
            </a:r>
            <a:r>
              <a:rPr lang="ja-JP" altLang="en-US" sz="1050" smtClean="0"/>
              <a:t>ための </a:t>
            </a:r>
            <a:r>
              <a:rPr lang="en-US" altLang="ja-JP" sz="1050" smtClean="0"/>
              <a:t>10 </a:t>
            </a:r>
            <a:r>
              <a:rPr lang="ja-JP" altLang="en-US" sz="1050" smtClean="0"/>
              <a:t>の</a:t>
            </a:r>
            <a:r>
              <a:rPr lang="ja-JP" altLang="en-US" sz="1050" dirty="0" smtClean="0"/>
              <a:t>指針」</a:t>
            </a:r>
            <a:r>
              <a:rPr lang="ja-JP" altLang="en-US" sz="1050" smtClean="0"/>
              <a:t>は、 「</a:t>
            </a:r>
            <a:r>
              <a:rPr lang="ja-JP" altLang="en-US" sz="1050" dirty="0" smtClean="0"/>
              <a:t>創造宣言」を踏まえ、番号制度の導入に併せた自治体クラウド導入の加速を最優先</a:t>
            </a:r>
            <a:r>
              <a:rPr lang="ja-JP" altLang="en-US" sz="1050" smtClean="0"/>
              <a:t>課題と 位置付け</a:t>
            </a:r>
            <a:r>
              <a:rPr lang="ja-JP" altLang="en-US" sz="1050" dirty="0" smtClean="0"/>
              <a:t>、行政情報システムの改革に関して地方公共団体に期待される具体的な取組みを提示することに重点を置いて</a:t>
            </a:r>
            <a:r>
              <a:rPr lang="ja-JP" altLang="en-US" sz="1050" smtClean="0"/>
              <a:t>いる。 こと</a:t>
            </a:r>
            <a:r>
              <a:rPr lang="ja-JP" altLang="en-US" sz="1050" dirty="0" smtClean="0"/>
              <a:t>をピックアップして説明。</a:t>
            </a:r>
            <a:endParaRPr lang="en-US" altLang="ja-JP" sz="1050" dirty="0" smtClean="0"/>
          </a:p>
          <a:p>
            <a:pPr>
              <a:defRPr/>
            </a:pPr>
            <a:r>
              <a:rPr lang="ja-JP" altLang="en-US" sz="1050" dirty="0" smtClean="0"/>
              <a:t>・三段目、番号制度導入に併せた自治体クラウド導入の取組み加速（指針１～指針</a:t>
            </a:r>
            <a:r>
              <a:rPr lang="ja-JP" altLang="en-US" sz="1050" smtClean="0"/>
              <a:t>６） 「</a:t>
            </a:r>
            <a:r>
              <a:rPr lang="ja-JP" altLang="en-US" sz="1050" dirty="0" smtClean="0"/>
              <a:t>創造宣言」の中で、自治体クラウドの取組みが番号制度導入までの今後４年間を</a:t>
            </a:r>
            <a:r>
              <a:rPr lang="ja-JP" altLang="en-US" sz="1050" smtClean="0"/>
              <a:t>集中取 組</a:t>
            </a:r>
            <a:r>
              <a:rPr lang="ja-JP" altLang="en-US" sz="1050" dirty="0" smtClean="0"/>
              <a:t>期間と位置付けられているように、地方公共団体においては番号制度の導入に</a:t>
            </a:r>
            <a:r>
              <a:rPr lang="ja-JP" altLang="en-US" sz="1050" smtClean="0"/>
              <a:t>併せて自治 体</a:t>
            </a:r>
            <a:r>
              <a:rPr lang="ja-JP" altLang="en-US" sz="1050" dirty="0" smtClean="0"/>
              <a:t>クラウドの導入に取り組むことが期待されている。ことをピックアップして説明。</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ノート プレースホルダー 2"/>
          <p:cNvSpPr>
            <a:spLocks noGrp="1"/>
          </p:cNvSpPr>
          <p:nvPr>
            <p:ph type="body" idx="1"/>
          </p:nvPr>
        </p:nvSpPr>
        <p:spPr/>
        <p:txBody>
          <a:bodyPr/>
          <a:lstStyle/>
          <a:p>
            <a:pPr>
              <a:defRPr/>
            </a:pPr>
            <a:r>
              <a:rPr lang="ja-JP" altLang="en-US" sz="1050" dirty="0" smtClean="0"/>
              <a:t>５</a:t>
            </a:r>
            <a:r>
              <a:rPr lang="ja-JP" altLang="ja-JP" sz="1050" dirty="0" smtClean="0"/>
              <a:t>．</a:t>
            </a:r>
            <a:r>
              <a:rPr lang="ja-JP" altLang="en-US" sz="1050" dirty="0" smtClean="0"/>
              <a:t>「電子自治体の取組みを加速するための１０の</a:t>
            </a:r>
            <a:r>
              <a:rPr lang="ja-JP" altLang="en-US" sz="1050" smtClean="0"/>
              <a:t>指針」</a:t>
            </a:r>
            <a:r>
              <a:rPr kumimoji="0" lang="ja-JP" altLang="en-US" sz="1000" b="1" i="0" u="none" strike="noStrike" cap="none" normalizeH="0" baseline="0" smtClean="0">
                <a:ln>
                  <a:noFill/>
                </a:ln>
                <a:solidFill>
                  <a:schemeClr val="tx1"/>
                </a:solidFill>
                <a:effectLst/>
                <a:latin typeface="Century" panose="02040604050505020304" pitchFamily="18" charset="0"/>
                <a:ea typeface="ＭＳ 明朝" panose="02020609040205080304" pitchFamily="17" charset="-128"/>
              </a:rPr>
              <a:t> （</a:t>
            </a:r>
            <a:r>
              <a:rPr kumimoji="0" lang="ja-JP" altLang="en-US" sz="1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r>
              <a:rPr lang="en-US" altLang="ja-JP" sz="1050" dirty="0" smtClean="0"/>
              <a:t> </a:t>
            </a:r>
            <a:endParaRPr lang="ja-JP" altLang="ja-JP" sz="1050" dirty="0" smtClean="0"/>
          </a:p>
          <a:p>
            <a:pPr>
              <a:defRPr/>
            </a:pPr>
            <a:endParaRPr lang="en-US" altLang="ja-JP" sz="1050" dirty="0" smtClean="0"/>
          </a:p>
          <a:p>
            <a:pPr>
              <a:defRPr/>
            </a:pPr>
            <a:r>
              <a:rPr lang="ja-JP" altLang="ja-JP" sz="1050" dirty="0" smtClean="0"/>
              <a:t>◆このページのポイント</a:t>
            </a:r>
            <a:endParaRPr lang="en-US" altLang="ja-JP" sz="1050" dirty="0" smtClean="0"/>
          </a:p>
          <a:p>
            <a:pPr>
              <a:defRPr/>
            </a:pPr>
            <a:r>
              <a:rPr lang="ja-JP" altLang="en-US" sz="1050" dirty="0" smtClean="0"/>
              <a:t>電子自治体の取組みを加速するための１０の指針の理解</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a:t>
            </a:r>
            <a:r>
              <a:rPr lang="en-US" altLang="ja-JP" sz="1050" dirty="0" smtClean="0"/>
              <a:t>1</a:t>
            </a:r>
            <a:r>
              <a:rPr lang="ja-JP" altLang="ja-JP" sz="1050" dirty="0" smtClean="0"/>
              <a:t>分</a:t>
            </a:r>
          </a:p>
          <a:p>
            <a:pPr>
              <a:defRPr/>
            </a:pPr>
            <a:endParaRPr lang="en-US" altLang="ja-JP" sz="1050" dirty="0" smtClean="0"/>
          </a:p>
          <a:p>
            <a:pPr>
              <a:defRPr/>
            </a:pPr>
            <a:r>
              <a:rPr lang="ja-JP" altLang="en-US" sz="1050" dirty="0" smtClean="0"/>
              <a:t>・指針の１～３を順に説明</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ノート プレースホルダー 2"/>
          <p:cNvSpPr>
            <a:spLocks noGrp="1"/>
          </p:cNvSpPr>
          <p:nvPr>
            <p:ph type="body" idx="1"/>
          </p:nvPr>
        </p:nvSpPr>
        <p:spPr/>
        <p:txBody>
          <a:bodyPr/>
          <a:lstStyle/>
          <a:p>
            <a:pPr>
              <a:defRPr/>
            </a:pPr>
            <a:r>
              <a:rPr lang="ja-JP" altLang="en-US" sz="1050" dirty="0" smtClean="0"/>
              <a:t>５</a:t>
            </a:r>
            <a:r>
              <a:rPr lang="ja-JP" altLang="ja-JP" sz="1050" dirty="0" smtClean="0"/>
              <a:t>．</a:t>
            </a:r>
            <a:r>
              <a:rPr lang="ja-JP" altLang="en-US" sz="1050" dirty="0" smtClean="0"/>
              <a:t>「電子自治体の取組みを加速するための１０の</a:t>
            </a:r>
            <a:r>
              <a:rPr lang="ja-JP" altLang="en-US" sz="1050" smtClean="0"/>
              <a:t>指針」</a:t>
            </a:r>
            <a:r>
              <a:rPr kumimoji="0" lang="ja-JP" altLang="en-US" sz="1000" b="1" i="0" u="none" strike="noStrike" cap="none" normalizeH="0" baseline="0" smtClean="0">
                <a:ln>
                  <a:noFill/>
                </a:ln>
                <a:solidFill>
                  <a:schemeClr val="tx1"/>
                </a:solidFill>
                <a:effectLst/>
                <a:latin typeface="Century" panose="02040604050505020304" pitchFamily="18" charset="0"/>
                <a:ea typeface="ＭＳ 明朝" panose="02020609040205080304" pitchFamily="17" charset="-128"/>
              </a:rPr>
              <a:t> （</a:t>
            </a:r>
            <a:r>
              <a:rPr kumimoji="0" lang="ja-JP" altLang="en-US" sz="1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r>
              <a:rPr lang="en-US" altLang="ja-JP" sz="1050" dirty="0" smtClean="0"/>
              <a:t> </a:t>
            </a:r>
            <a:endParaRPr lang="ja-JP" altLang="ja-JP" sz="1050" dirty="0" smtClean="0"/>
          </a:p>
          <a:p>
            <a:pPr>
              <a:defRPr/>
            </a:pPr>
            <a:endParaRPr lang="en-US" altLang="ja-JP" sz="1050" dirty="0" smtClean="0"/>
          </a:p>
          <a:p>
            <a:pPr>
              <a:defRPr/>
            </a:pPr>
            <a:r>
              <a:rPr lang="ja-JP" altLang="ja-JP" sz="1050" dirty="0" smtClean="0"/>
              <a:t>◆このページのポイント</a:t>
            </a:r>
            <a:endParaRPr lang="en-US" altLang="ja-JP" sz="1050" dirty="0" smtClean="0"/>
          </a:p>
          <a:p>
            <a:pPr>
              <a:defRPr/>
            </a:pPr>
            <a:r>
              <a:rPr lang="ja-JP" altLang="en-US" sz="1050" dirty="0" smtClean="0"/>
              <a:t>電子自治体の取組みを加速するための１０の指針の理解</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a:t>
            </a:r>
            <a:r>
              <a:rPr lang="en-US" altLang="ja-JP" sz="1050" dirty="0" smtClean="0"/>
              <a:t>1</a:t>
            </a:r>
            <a:r>
              <a:rPr lang="ja-JP" altLang="ja-JP" sz="1050" dirty="0" smtClean="0"/>
              <a:t>分</a:t>
            </a:r>
          </a:p>
          <a:p>
            <a:pPr>
              <a:defRPr/>
            </a:pPr>
            <a:endParaRPr lang="en-US" altLang="ja-JP" sz="1050" dirty="0" smtClean="0"/>
          </a:p>
          <a:p>
            <a:pPr>
              <a:defRPr/>
            </a:pPr>
            <a:r>
              <a:rPr lang="ja-JP" altLang="en-US" sz="1050" dirty="0" smtClean="0"/>
              <a:t>・指針の３，４を順に説明</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ノート プレースホルダー 2"/>
          <p:cNvSpPr>
            <a:spLocks noGrp="1"/>
          </p:cNvSpPr>
          <p:nvPr>
            <p:ph type="body" idx="1"/>
          </p:nvPr>
        </p:nvSpPr>
        <p:spPr/>
        <p:txBody>
          <a:bodyPr/>
          <a:lstStyle/>
          <a:p>
            <a:pPr>
              <a:defRPr/>
            </a:pPr>
            <a:r>
              <a:rPr lang="ja-JP" altLang="ja-JP" sz="1050" smtClean="0"/>
              <a:t>ページタイトル：</a:t>
            </a:r>
          </a:p>
          <a:p>
            <a:pPr>
              <a:defRPr/>
            </a:pPr>
            <a:r>
              <a:rPr lang="ja-JP" altLang="en-US" sz="1050" smtClean="0"/>
              <a:t>３．</a:t>
            </a:r>
            <a:r>
              <a:rPr lang="ja-JP" altLang="ja-JP" sz="1050" smtClean="0"/>
              <a:t>自治体クラウドサービスの特徴</a:t>
            </a:r>
          </a:p>
          <a:p>
            <a:pPr>
              <a:defRPr/>
            </a:pPr>
            <a:r>
              <a:rPr lang="en-US" altLang="ja-JP" sz="1050" smtClean="0"/>
              <a:t> </a:t>
            </a:r>
            <a:endParaRPr lang="ja-JP" altLang="ja-JP" sz="1050" smtClean="0"/>
          </a:p>
          <a:p>
            <a:pPr>
              <a:defRPr/>
            </a:pPr>
            <a:r>
              <a:rPr lang="ja-JP" altLang="ja-JP" sz="1050" smtClean="0"/>
              <a:t>◆このページのポイント</a:t>
            </a:r>
          </a:p>
          <a:p>
            <a:pPr>
              <a:defRPr/>
            </a:pPr>
            <a:r>
              <a:rPr lang="ja-JP" altLang="ja-JP" sz="1050" smtClean="0"/>
              <a:t>自治体クラウド</a:t>
            </a:r>
            <a:r>
              <a:rPr lang="ja-JP" altLang="en-US" sz="1050" smtClean="0"/>
              <a:t>は</a:t>
            </a:r>
            <a:r>
              <a:rPr lang="ja-JP" altLang="ja-JP" sz="1050" smtClean="0"/>
              <a:t>一般的クラウド</a:t>
            </a:r>
            <a:r>
              <a:rPr lang="ja-JP" altLang="en-US" sz="1050" smtClean="0"/>
              <a:t>と</a:t>
            </a:r>
            <a:r>
              <a:rPr lang="ja-JP" altLang="ja-JP" sz="1050" smtClean="0"/>
              <a:t>定義が異なる点を</a:t>
            </a:r>
            <a:r>
              <a:rPr lang="ja-JP" altLang="en-US" sz="1050" smtClean="0"/>
              <a:t>理解してもらう</a:t>
            </a:r>
            <a:r>
              <a:rPr lang="ja-JP" altLang="ja-JP" sz="1050" smtClean="0"/>
              <a:t>。</a:t>
            </a:r>
          </a:p>
          <a:p>
            <a:pPr>
              <a:defRPr/>
            </a:pPr>
            <a:r>
              <a:rPr lang="en-US" altLang="ja-JP" sz="1050" smtClean="0"/>
              <a:t> </a:t>
            </a:r>
            <a:endParaRPr lang="ja-JP" altLang="ja-JP" sz="1050" smtClean="0"/>
          </a:p>
          <a:p>
            <a:pPr>
              <a:defRPr/>
            </a:pPr>
            <a:r>
              <a:rPr lang="ja-JP" altLang="ja-JP" sz="1050" smtClean="0"/>
              <a:t>◆説明手順</a:t>
            </a:r>
          </a:p>
          <a:p>
            <a:pPr>
              <a:defRPr/>
            </a:pPr>
            <a:r>
              <a:rPr lang="ja-JP" altLang="ja-JP" sz="1050" smtClean="0"/>
              <a:t>所要時間：２分</a:t>
            </a:r>
          </a:p>
          <a:p>
            <a:pPr>
              <a:defRPr/>
            </a:pPr>
            <a:r>
              <a:rPr lang="ja-JP" altLang="ja-JP" sz="1050" smtClean="0"/>
              <a:t>・ここでは一般的なクラウドではなく、自治体クラウドの特徴について整理している。</a:t>
            </a:r>
          </a:p>
          <a:p>
            <a:pPr>
              <a:defRPr/>
            </a:pPr>
            <a:r>
              <a:rPr lang="ja-JP" altLang="ja-JP" sz="1050" smtClean="0"/>
              <a:t>・図は</a:t>
            </a:r>
            <a:r>
              <a:rPr lang="en-US" altLang="ja-JP" sz="1050" smtClean="0"/>
              <a:t>SaaS</a:t>
            </a:r>
            <a:r>
              <a:rPr lang="ja-JP" altLang="ja-JP" sz="1050" smtClean="0"/>
              <a:t>型の共同利用形態の場合と</a:t>
            </a:r>
            <a:r>
              <a:rPr lang="ja-JP" altLang="en-US" sz="1050" smtClean="0"/>
              <a:t>、</a:t>
            </a:r>
            <a:r>
              <a:rPr lang="ja-JP" altLang="ja-JP" sz="1050" smtClean="0"/>
              <a:t>従来型の</a:t>
            </a:r>
            <a:r>
              <a:rPr lang="ja-JP" altLang="en-US" sz="1050" smtClean="0"/>
              <a:t>場合の</a:t>
            </a:r>
            <a:r>
              <a:rPr lang="ja-JP" altLang="ja-JP" sz="1050" smtClean="0"/>
              <a:t>システム導入</a:t>
            </a:r>
            <a:r>
              <a:rPr lang="ja-JP" altLang="en-US" sz="1050" smtClean="0"/>
              <a:t>における</a:t>
            </a:r>
            <a:r>
              <a:rPr lang="ja-JP" altLang="ja-JP" sz="1050" smtClean="0"/>
              <a:t>比較を行っている。</a:t>
            </a:r>
          </a:p>
          <a:p>
            <a:pPr>
              <a:defRPr/>
            </a:pPr>
            <a:r>
              <a:rPr lang="ja-JP" altLang="ja-JP" sz="1050" smtClean="0"/>
              <a:t>・</a:t>
            </a:r>
            <a:r>
              <a:rPr lang="en-US" altLang="ja-JP" sz="1050" smtClean="0"/>
              <a:t>SaaS</a:t>
            </a:r>
            <a:r>
              <a:rPr lang="ja-JP" altLang="ja-JP" sz="1050" smtClean="0"/>
              <a:t>型の共同利用形態は、自治体クラウドの</a:t>
            </a:r>
            <a:r>
              <a:rPr lang="ja-JP" altLang="en-US" sz="1050" smtClean="0"/>
              <a:t>目指す</a:t>
            </a:r>
            <a:r>
              <a:rPr lang="ja-JP" altLang="ja-JP" sz="1050" smtClean="0"/>
              <a:t>姿である</a:t>
            </a:r>
            <a:r>
              <a:rPr lang="ja-JP" altLang="en-US" sz="1050" smtClean="0"/>
              <a:t>が、</a:t>
            </a:r>
            <a:r>
              <a:rPr lang="ja-JP" altLang="ja-JP" sz="1050" smtClean="0"/>
              <a:t>必ずしもこの形態にこだわる必要はない。各参加団体の状況等により、形態が異なる場合もある。参加団体の目指す目標が達成できる実現可能な形を選択することが重要である。</a:t>
            </a:r>
          </a:p>
          <a:p>
            <a:pPr>
              <a:defRPr/>
            </a:pPr>
            <a:r>
              <a:rPr lang="en-US" altLang="ja-JP" sz="1050" smtClean="0"/>
              <a:t> </a:t>
            </a:r>
            <a:endParaRPr lang="ja-JP" altLang="ja-JP" sz="1050" smtClean="0"/>
          </a:p>
          <a:p>
            <a:pPr>
              <a:defRPr/>
            </a:pPr>
            <a:r>
              <a:rPr lang="ja-JP" altLang="ja-JP" sz="1050" smtClean="0"/>
              <a:t>◆補足事項（スライド未掲載のデータやファクト）</a:t>
            </a:r>
          </a:p>
          <a:p>
            <a:pPr>
              <a:defRPr/>
            </a:pPr>
            <a:r>
              <a:rPr lang="ja-JP" altLang="ja-JP" sz="1050" smtClean="0"/>
              <a:t>特になし。</a:t>
            </a:r>
          </a:p>
          <a:p>
            <a:pPr>
              <a:defRPr/>
            </a:pPr>
            <a:r>
              <a:rPr lang="en-US" altLang="ja-JP" sz="1050" smtClean="0"/>
              <a:t> </a:t>
            </a:r>
            <a:endParaRPr lang="ja-JP" altLang="ja-JP" sz="1050" smtClean="0"/>
          </a:p>
          <a:p>
            <a:pPr>
              <a:defRPr/>
            </a:pPr>
            <a:r>
              <a:rPr lang="ja-JP" altLang="ja-JP" sz="1050" smtClean="0"/>
              <a:t>◆受講者への確認事項</a:t>
            </a:r>
          </a:p>
          <a:p>
            <a:pPr>
              <a:defRPr/>
            </a:pPr>
            <a:r>
              <a:rPr lang="ja-JP" altLang="ja-JP" sz="1050" smtClean="0"/>
              <a:t>特になし。</a:t>
            </a:r>
            <a:endParaRPr lang="en-US" altLang="ja-JP" sz="1050" dirty="0" smtClean="0"/>
          </a:p>
        </p:txBody>
      </p:sp>
      <p:sp>
        <p:nvSpPr>
          <p:cNvPr id="2" name="スライド イメージ プレースホルダー 3"/>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ノート プレースホルダー 2"/>
          <p:cNvSpPr>
            <a:spLocks noGrp="1"/>
          </p:cNvSpPr>
          <p:nvPr>
            <p:ph type="body" idx="1"/>
          </p:nvPr>
        </p:nvSpPr>
        <p:spPr/>
        <p:txBody>
          <a:bodyPr/>
          <a:lstStyle/>
          <a:p>
            <a:pPr>
              <a:defRPr/>
            </a:pPr>
            <a:r>
              <a:rPr lang="ja-JP" altLang="en-US" sz="1050" dirty="0" smtClean="0"/>
              <a:t>５</a:t>
            </a:r>
            <a:r>
              <a:rPr lang="ja-JP" altLang="ja-JP" sz="1050" dirty="0" smtClean="0"/>
              <a:t>．</a:t>
            </a:r>
            <a:r>
              <a:rPr lang="ja-JP" altLang="en-US" sz="1050" dirty="0" smtClean="0"/>
              <a:t>「電子自治体の取組みを加速するための１０の</a:t>
            </a:r>
            <a:r>
              <a:rPr lang="ja-JP" altLang="en-US" sz="1050" smtClean="0"/>
              <a:t>指針」</a:t>
            </a:r>
            <a:r>
              <a:rPr kumimoji="0" lang="ja-JP" altLang="en-US" sz="1000" b="1" i="0" u="none" strike="noStrike" cap="none" normalizeH="0" baseline="0" smtClean="0">
                <a:ln>
                  <a:noFill/>
                </a:ln>
                <a:solidFill>
                  <a:schemeClr val="tx1"/>
                </a:solidFill>
                <a:effectLst/>
                <a:latin typeface="Century" panose="02040604050505020304" pitchFamily="18" charset="0"/>
                <a:ea typeface="ＭＳ 明朝" panose="02020609040205080304" pitchFamily="17" charset="-128"/>
              </a:rPr>
              <a:t> （</a:t>
            </a:r>
            <a:r>
              <a:rPr kumimoji="0" lang="ja-JP" altLang="en-US" sz="1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r>
              <a:rPr lang="en-US" altLang="ja-JP" sz="1050" dirty="0" smtClean="0"/>
              <a:t> </a:t>
            </a:r>
            <a:endParaRPr lang="ja-JP" altLang="ja-JP" sz="1050" dirty="0" smtClean="0"/>
          </a:p>
          <a:p>
            <a:pPr>
              <a:defRPr/>
            </a:pPr>
            <a:endParaRPr lang="en-US" altLang="ja-JP" sz="1050" dirty="0" smtClean="0"/>
          </a:p>
          <a:p>
            <a:pPr>
              <a:defRPr/>
            </a:pPr>
            <a:r>
              <a:rPr lang="ja-JP" altLang="ja-JP" sz="1050" dirty="0" smtClean="0"/>
              <a:t>◆このページのポイント</a:t>
            </a:r>
            <a:endParaRPr lang="en-US" altLang="ja-JP" sz="1050" dirty="0" smtClean="0"/>
          </a:p>
          <a:p>
            <a:pPr>
              <a:defRPr/>
            </a:pPr>
            <a:r>
              <a:rPr lang="ja-JP" altLang="en-US" sz="1050" dirty="0" smtClean="0"/>
              <a:t>電子自治体の取組みを加速するための１０の指針の理解</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a:t>
            </a:r>
            <a:r>
              <a:rPr lang="en-US" altLang="ja-JP" sz="1050" dirty="0" smtClean="0"/>
              <a:t>1</a:t>
            </a:r>
            <a:r>
              <a:rPr lang="ja-JP" altLang="ja-JP" sz="1050" dirty="0" smtClean="0"/>
              <a:t>分</a:t>
            </a:r>
          </a:p>
          <a:p>
            <a:pPr>
              <a:defRPr/>
            </a:pPr>
            <a:endParaRPr lang="en-US" altLang="ja-JP" sz="1050" dirty="0" smtClean="0"/>
          </a:p>
          <a:p>
            <a:pPr>
              <a:defRPr/>
            </a:pPr>
            <a:r>
              <a:rPr lang="ja-JP" altLang="en-US" sz="1050" dirty="0" smtClean="0"/>
              <a:t>・指針の５を説明</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５．</a:t>
            </a:r>
            <a:r>
              <a:rPr lang="ja-JP" altLang="ja-JP" sz="1050" dirty="0" smtClean="0"/>
              <a:t>クラウド導入の先行事例</a:t>
            </a:r>
            <a:r>
              <a:rPr lang="ja-JP" altLang="ja-JP" sz="1050" smtClean="0"/>
              <a:t>　～ 主</a:t>
            </a:r>
            <a:r>
              <a:rPr lang="ja-JP" altLang="ja-JP" sz="1050" dirty="0" smtClean="0"/>
              <a:t>な</a:t>
            </a:r>
            <a:r>
              <a:rPr lang="ja-JP" altLang="ja-JP" sz="1050" smtClean="0"/>
              <a:t>先行事例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クラウド導入の先行事例について主なものを理解してもらう。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・ここでは、自治体クラウドの導入事例を示している。</a:t>
            </a:r>
          </a:p>
          <a:p>
            <a:pPr>
              <a:defRPr/>
            </a:pPr>
            <a:r>
              <a:rPr lang="ja-JP" altLang="ja-JP" sz="1050" dirty="0" smtClean="0"/>
              <a:t>・詳細は資料最下段に記載した財団法人地方自治情報センター（</a:t>
            </a:r>
            <a:r>
              <a:rPr lang="en-US" altLang="ja-JP" sz="1050" dirty="0" smtClean="0"/>
              <a:t>LASDEC</a:t>
            </a:r>
            <a:r>
              <a:rPr lang="ja-JP" altLang="ja-JP" sz="1050" dirty="0" smtClean="0"/>
              <a:t>）ホームページの</a:t>
            </a:r>
            <a:r>
              <a:rPr lang="ja-JP" altLang="en-US" sz="1050" dirty="0" smtClean="0"/>
              <a:t>「</a:t>
            </a:r>
            <a:r>
              <a:rPr lang="ja-JP" altLang="ja-JP" sz="1050" dirty="0" smtClean="0"/>
              <a:t>地方公共団体におけるクラウド導入</a:t>
            </a:r>
            <a:r>
              <a:rPr lang="ja-JP" altLang="ja-JP" sz="1050" smtClean="0"/>
              <a:t>の取組み 」</a:t>
            </a:r>
            <a:r>
              <a:rPr lang="ja-JP" altLang="ja-JP" sz="1050" dirty="0" smtClean="0"/>
              <a:t>で紹介されてい</a:t>
            </a:r>
            <a:r>
              <a:rPr lang="ja-JP" altLang="en-US" sz="1050" dirty="0" smtClean="0"/>
              <a:t>る</a:t>
            </a:r>
            <a:r>
              <a:rPr lang="ja-JP" altLang="ja-JP" sz="1050" dirty="0" smtClean="0"/>
              <a:t>ので</a:t>
            </a:r>
            <a:r>
              <a:rPr lang="ja-JP" altLang="en-US" sz="1050" dirty="0" smtClean="0"/>
              <a:t>参照頂きたい</a:t>
            </a:r>
            <a:r>
              <a:rPr lang="ja-JP" altLang="ja-JP" sz="1050" dirty="0" smtClean="0"/>
              <a:t>。</a:t>
            </a:r>
          </a:p>
          <a:p>
            <a:pPr>
              <a:defRPr/>
            </a:pPr>
            <a:r>
              <a:rPr lang="ja-JP" altLang="ja-JP" sz="1050" dirty="0" smtClean="0"/>
              <a:t>・クラウド</a:t>
            </a:r>
            <a:r>
              <a:rPr lang="ja-JP" altLang="en-US" sz="1050" dirty="0" smtClean="0"/>
              <a:t>導入</a:t>
            </a:r>
            <a:r>
              <a:rPr lang="ja-JP" altLang="ja-JP" sz="1050" dirty="0" smtClean="0"/>
              <a:t>のパターンとして</a:t>
            </a:r>
            <a:r>
              <a:rPr lang="ja-JP" altLang="en-US" sz="1050" dirty="0" smtClean="0"/>
              <a:t>、</a:t>
            </a:r>
            <a:r>
              <a:rPr lang="en-US" altLang="ja-JP" sz="1050" dirty="0" smtClean="0"/>
              <a:t>1-2</a:t>
            </a:r>
            <a:r>
              <a:rPr lang="ja-JP" altLang="en-US" sz="1050" dirty="0" smtClean="0"/>
              <a:t>の講義において</a:t>
            </a:r>
            <a:r>
              <a:rPr lang="ja-JP" altLang="ja-JP" sz="1050" dirty="0" smtClean="0"/>
              <a:t>「町村会</a:t>
            </a:r>
            <a:r>
              <a:rPr lang="ja-JP" altLang="en-US" sz="1050" dirty="0" smtClean="0"/>
              <a:t>等</a:t>
            </a:r>
            <a:r>
              <a:rPr lang="ja-JP" altLang="ja-JP" sz="1050" dirty="0" smtClean="0"/>
              <a:t>がグループを</a:t>
            </a:r>
            <a:r>
              <a:rPr lang="ja-JP" altLang="en-US" sz="1050" dirty="0" smtClean="0"/>
              <a:t>取り</a:t>
            </a:r>
            <a:r>
              <a:rPr lang="ja-JP" altLang="ja-JP" sz="1050" dirty="0" smtClean="0"/>
              <a:t>まとめるパターン」「</a:t>
            </a:r>
            <a:r>
              <a:rPr lang="ja-JP" altLang="en-US" sz="1050" dirty="0" smtClean="0"/>
              <a:t>構成自治体</a:t>
            </a:r>
            <a:r>
              <a:rPr lang="ja-JP" altLang="ja-JP" sz="1050" dirty="0" smtClean="0"/>
              <a:t>の代表が中心となりグループを</a:t>
            </a:r>
            <a:r>
              <a:rPr lang="ja-JP" altLang="en-US" sz="1050" dirty="0" smtClean="0"/>
              <a:t>取り</a:t>
            </a:r>
            <a:r>
              <a:rPr lang="ja-JP" altLang="ja-JP" sz="1050" dirty="0" smtClean="0"/>
              <a:t>まとめるパターン」、「都道府県がグループを取りまとめるパターン」「</a:t>
            </a:r>
            <a:r>
              <a:rPr lang="ja-JP" altLang="en-US" sz="1050" dirty="0" smtClean="0"/>
              <a:t>プライベート</a:t>
            </a:r>
            <a:r>
              <a:rPr lang="ja-JP" altLang="ja-JP" sz="1050" dirty="0" smtClean="0"/>
              <a:t>クラウド</a:t>
            </a:r>
            <a:r>
              <a:rPr lang="ja-JP" altLang="en-US" sz="1050" dirty="0" smtClean="0"/>
              <a:t>から自治体クラウドへ発展する</a:t>
            </a:r>
            <a:r>
              <a:rPr lang="ja-JP" altLang="ja-JP" sz="1050" dirty="0" smtClean="0"/>
              <a:t>パターン」</a:t>
            </a:r>
            <a:r>
              <a:rPr lang="ja-JP" altLang="en-US" sz="1050" dirty="0" smtClean="0"/>
              <a:t>について紹介されている。</a:t>
            </a:r>
            <a:endParaRPr lang="ja-JP" altLang="ja-JP" sz="1050" dirty="0" smtClean="0"/>
          </a:p>
          <a:p>
            <a:pPr>
              <a:defRPr/>
            </a:pPr>
            <a:r>
              <a:rPr lang="ja-JP" altLang="ja-JP" sz="1050" dirty="0" smtClean="0"/>
              <a:t>・次</a:t>
            </a:r>
            <a:r>
              <a:rPr lang="ja-JP" altLang="en-US" sz="1050" dirty="0" smtClean="0"/>
              <a:t>ページ</a:t>
            </a:r>
            <a:r>
              <a:rPr lang="ja-JP" altLang="ja-JP" sz="1050" dirty="0" smtClean="0"/>
              <a:t>以降で</a:t>
            </a:r>
            <a:r>
              <a:rPr lang="ja-JP" altLang="en-US" sz="1050" dirty="0" smtClean="0"/>
              <a:t>は</a:t>
            </a:r>
            <a:r>
              <a:rPr lang="ja-JP" altLang="ja-JP" sz="1050" dirty="0" smtClean="0"/>
              <a:t>、</a:t>
            </a:r>
            <a:r>
              <a:rPr lang="ja-JP" altLang="en-US" sz="1050" dirty="0" smtClean="0"/>
              <a:t>このうち</a:t>
            </a:r>
            <a:r>
              <a:rPr lang="ja-JP" altLang="ja-JP" sz="1050" dirty="0" smtClean="0"/>
              <a:t>「町村会</a:t>
            </a:r>
            <a:r>
              <a:rPr lang="ja-JP" altLang="en-US" sz="1050" dirty="0" smtClean="0"/>
              <a:t>等</a:t>
            </a:r>
            <a:r>
              <a:rPr lang="ja-JP" altLang="ja-JP" sz="1050" dirty="0" smtClean="0"/>
              <a:t>がグループを</a:t>
            </a:r>
            <a:r>
              <a:rPr lang="ja-JP" altLang="en-US" sz="1050" dirty="0" smtClean="0"/>
              <a:t>取り</a:t>
            </a:r>
            <a:r>
              <a:rPr lang="ja-JP" altLang="ja-JP" sz="1050" dirty="0" smtClean="0"/>
              <a:t>まとめるパターン」</a:t>
            </a:r>
            <a:r>
              <a:rPr lang="ja-JP" altLang="en-US" sz="1050" dirty="0" smtClean="0"/>
              <a:t>として④の</a:t>
            </a:r>
            <a:r>
              <a:rPr lang="ja-JP" altLang="ja-JP" sz="1050" dirty="0" smtClean="0"/>
              <a:t>神奈川県町村会</a:t>
            </a:r>
            <a:r>
              <a:rPr lang="ja-JP" altLang="en-US" sz="1050" dirty="0" smtClean="0"/>
              <a:t>の事例</a:t>
            </a:r>
            <a:r>
              <a:rPr lang="ja-JP" altLang="en-US" sz="1050" smtClean="0"/>
              <a:t>と、</a:t>
            </a:r>
            <a:r>
              <a:rPr lang="ja-JP" altLang="ja-JP" sz="1050" smtClean="0"/>
              <a:t> 「</a:t>
            </a:r>
            <a:r>
              <a:rPr lang="ja-JP" altLang="ja-JP" sz="1050" dirty="0" smtClean="0"/>
              <a:t>都道府県がグループを取りまとめるパターン」</a:t>
            </a:r>
            <a:r>
              <a:rPr lang="ja-JP" altLang="en-US" sz="1050" dirty="0" smtClean="0"/>
              <a:t>として⑧の</a:t>
            </a:r>
            <a:r>
              <a:rPr lang="ja-JP" altLang="ja-JP" sz="1050" dirty="0" smtClean="0"/>
              <a:t>愛知県</a:t>
            </a:r>
            <a:r>
              <a:rPr lang="ja-JP" altLang="en-US" sz="1050" dirty="0" smtClean="0"/>
              <a:t>の事例について</a:t>
            </a:r>
            <a:r>
              <a:rPr lang="ja-JP" altLang="ja-JP" sz="1050" dirty="0" smtClean="0"/>
              <a:t>紹介する。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smtClean="0"/>
          </a:p>
        </p:txBody>
      </p:sp>
      <p:sp>
        <p:nvSpPr>
          <p:cNvPr id="65539"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５．</a:t>
            </a:r>
            <a:r>
              <a:rPr lang="ja-JP" altLang="ja-JP" sz="1050" dirty="0" smtClean="0"/>
              <a:t>クラウド導入の先行事例</a:t>
            </a:r>
            <a:r>
              <a:rPr lang="ja-JP" altLang="ja-JP" sz="1050" smtClean="0"/>
              <a:t>　～ 事例①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神奈川町村会の事例を通じてクラウド導入の実態を理解してもらう。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所要時間：１分</a:t>
            </a:r>
          </a:p>
          <a:p>
            <a:pPr>
              <a:defRPr/>
            </a:pPr>
            <a:r>
              <a:rPr lang="ja-JP" altLang="ja-JP" sz="1050" dirty="0" smtClean="0"/>
              <a:t>・神奈川県町村会の事例</a:t>
            </a:r>
            <a:r>
              <a:rPr lang="ja-JP" altLang="en-US" sz="1050" dirty="0" smtClean="0"/>
              <a:t>について</a:t>
            </a:r>
            <a:r>
              <a:rPr lang="ja-JP" altLang="ja-JP" sz="1050" dirty="0" smtClean="0"/>
              <a:t>は、</a:t>
            </a:r>
            <a:r>
              <a:rPr lang="ja-JP" altLang="en-US" sz="1050" dirty="0" smtClean="0"/>
              <a:t>これまでの講義のなかでもエッセンスが紹介されているが、</a:t>
            </a:r>
            <a:r>
              <a:rPr lang="ja-JP" altLang="ja-JP" sz="1050" dirty="0" smtClean="0"/>
              <a:t>ここではその概要を整理している。</a:t>
            </a:r>
          </a:p>
          <a:p>
            <a:pPr>
              <a:defRPr/>
            </a:pPr>
            <a:r>
              <a:rPr lang="ja-JP" altLang="ja-JP" sz="1050" dirty="0" smtClean="0"/>
              <a:t>・効果や課題は、記載のとおりである。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smtClean="0"/>
          </a:p>
        </p:txBody>
      </p:sp>
      <p:sp>
        <p:nvSpPr>
          <p:cNvPr id="2" name="スライド イメージ プレースホルダー 6"/>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５．</a:t>
            </a:r>
            <a:r>
              <a:rPr lang="ja-JP" altLang="ja-JP" sz="1050" dirty="0" smtClean="0"/>
              <a:t>クラウド導入の先行事例</a:t>
            </a:r>
            <a:r>
              <a:rPr lang="ja-JP" altLang="ja-JP" sz="1050" smtClean="0"/>
              <a:t>　～ 事例①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神奈川町村会の事例を通じてクラウド導入の実態を理解してもらう。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所要時間：１分</a:t>
            </a:r>
          </a:p>
          <a:p>
            <a:pPr>
              <a:defRPr/>
            </a:pPr>
            <a:r>
              <a:rPr lang="ja-JP" altLang="ja-JP" sz="1050" dirty="0" smtClean="0"/>
              <a:t>・</a:t>
            </a:r>
            <a:r>
              <a:rPr lang="ja-JP" altLang="en-US" sz="1050" dirty="0" smtClean="0"/>
              <a:t>図</a:t>
            </a:r>
            <a:r>
              <a:rPr lang="ja-JP" altLang="ja-JP" sz="1050" dirty="0" smtClean="0"/>
              <a:t>は進め方（スケジュール）である。</a:t>
            </a:r>
            <a:r>
              <a:rPr lang="en-US" altLang="ja-JP" sz="1050" dirty="0" smtClean="0"/>
              <a:t>p5</a:t>
            </a:r>
            <a:r>
              <a:rPr lang="ja-JP" altLang="ja-JP" sz="1050" dirty="0" smtClean="0"/>
              <a:t>において概ねの期間について述べたが、</a:t>
            </a:r>
            <a:r>
              <a:rPr lang="ja-JP" altLang="en-US" sz="1050" dirty="0" smtClean="0"/>
              <a:t>神奈川県町村会の</a:t>
            </a:r>
            <a:r>
              <a:rPr lang="ja-JP" altLang="ja-JP" sz="1050" dirty="0" smtClean="0"/>
              <a:t>例では、約２年半で一次稼働を迎えている。</a:t>
            </a:r>
          </a:p>
          <a:p>
            <a:pPr>
              <a:defRPr/>
            </a:pPr>
            <a:r>
              <a:rPr lang="ja-JP" altLang="ja-JP" sz="1050" dirty="0" smtClean="0"/>
              <a:t>・円滑なグループ内での合意形成と</a:t>
            </a:r>
            <a:r>
              <a:rPr lang="ja-JP" altLang="en-US" sz="1050" dirty="0" smtClean="0"/>
              <a:t>、</a:t>
            </a:r>
            <a:r>
              <a:rPr lang="ja-JP" altLang="ja-JP" sz="1050" dirty="0" smtClean="0"/>
              <a:t>中心組織である町村会の力量の結果、順調なスケジュールで推進されたことが</a:t>
            </a:r>
            <a:r>
              <a:rPr lang="ja-JP" altLang="en-US" sz="1050" dirty="0" smtClean="0"/>
              <a:t>うかがえる</a:t>
            </a:r>
            <a:r>
              <a:rPr lang="ja-JP" altLang="ja-JP" sz="1050" dirty="0" smtClean="0"/>
              <a:t>。</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ja-JP" sz="1050" dirty="0"/>
          </a:p>
        </p:txBody>
      </p:sp>
      <p:sp>
        <p:nvSpPr>
          <p:cNvPr id="2" name="スライド イメージ プレースホルダー 3"/>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５．</a:t>
            </a:r>
            <a:r>
              <a:rPr lang="ja-JP" altLang="ja-JP" sz="1050" dirty="0" smtClean="0"/>
              <a:t>クラウド導入の先行事例</a:t>
            </a:r>
            <a:r>
              <a:rPr lang="ja-JP" altLang="ja-JP" sz="1050" smtClean="0"/>
              <a:t>　～ 事例②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愛知県の事例を通じてクラウド導入の実態を理解してもらう。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所要時間：１分</a:t>
            </a:r>
          </a:p>
          <a:p>
            <a:pPr>
              <a:defRPr/>
            </a:pPr>
            <a:r>
              <a:rPr lang="ja-JP" altLang="ja-JP" sz="1050" dirty="0" smtClean="0"/>
              <a:t>・こちらは愛知県における事例で、都道府県が</a:t>
            </a:r>
            <a:r>
              <a:rPr lang="ja-JP" altLang="en-US" sz="1050" dirty="0" smtClean="0"/>
              <a:t>調整役となって</a:t>
            </a:r>
            <a:r>
              <a:rPr lang="ja-JP" altLang="ja-JP" sz="1050" dirty="0" smtClean="0"/>
              <a:t>市町村のグループを取りまと</a:t>
            </a:r>
            <a:r>
              <a:rPr lang="ja-JP" altLang="en-US" sz="1050" dirty="0" smtClean="0"/>
              <a:t>めてい</a:t>
            </a:r>
            <a:r>
              <a:rPr lang="ja-JP" altLang="ja-JP" sz="1050" dirty="0" smtClean="0"/>
              <a:t>るパターンである。</a:t>
            </a:r>
          </a:p>
          <a:p>
            <a:pPr>
              <a:defRPr/>
            </a:pPr>
            <a:r>
              <a:rPr lang="ja-JP" altLang="ja-JP" sz="1050" dirty="0" smtClean="0"/>
              <a:t>・県と県下自治体の良好な関係、県のリーダーシップが発揮された事例である。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endParaRPr lang="ja-JP" altLang="en-US" sz="1050" dirty="0" smtClean="0"/>
          </a:p>
        </p:txBody>
      </p:sp>
      <p:sp>
        <p:nvSpPr>
          <p:cNvPr id="2" name="スライド イメージ プレースホルダー 3"/>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５．</a:t>
            </a:r>
            <a:r>
              <a:rPr lang="ja-JP" altLang="ja-JP" sz="1050" dirty="0" smtClean="0"/>
              <a:t>クラウド導入の先行事例</a:t>
            </a:r>
            <a:r>
              <a:rPr lang="ja-JP" altLang="ja-JP" sz="1050" smtClean="0"/>
              <a:t>　～ 事例② ～</a:t>
            </a:r>
            <a:endParaRPr lang="ja-JP" altLang="ja-JP" sz="1050" dirty="0" smtClean="0"/>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愛知県の事例を通じてクラウド導入の実態を理解してもらう。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所要時間：１分</a:t>
            </a:r>
          </a:p>
          <a:p>
            <a:pPr>
              <a:defRPr/>
            </a:pPr>
            <a:r>
              <a:rPr lang="ja-JP" altLang="ja-JP" sz="1050" dirty="0" smtClean="0"/>
              <a:t>・</a:t>
            </a:r>
            <a:r>
              <a:rPr lang="ja-JP" altLang="en-US" sz="1050" dirty="0" smtClean="0"/>
              <a:t>図</a:t>
            </a:r>
            <a:r>
              <a:rPr lang="ja-JP" altLang="ja-JP" sz="1050" dirty="0" smtClean="0"/>
              <a:t>は進め方（スケジュール）である。当該事例では、フェーズ</a:t>
            </a:r>
            <a:r>
              <a:rPr lang="ja-JP" altLang="en-US" sz="1050" dirty="0" smtClean="0"/>
              <a:t>０</a:t>
            </a:r>
            <a:r>
              <a:rPr lang="ja-JP" altLang="ja-JP" sz="1050" dirty="0" smtClean="0"/>
              <a:t>を含め</a:t>
            </a:r>
            <a:r>
              <a:rPr lang="ja-JP" altLang="en-US" sz="1050" dirty="0" smtClean="0"/>
              <a:t>て</a:t>
            </a:r>
            <a:r>
              <a:rPr lang="ja-JP" altLang="ja-JP" sz="1050" dirty="0" smtClean="0"/>
              <a:t>約３年で一次稼働を迎えている。ゼロからスタート</a:t>
            </a:r>
            <a:r>
              <a:rPr lang="ja-JP" altLang="en-US" sz="1050" dirty="0" smtClean="0"/>
              <a:t>した</a:t>
            </a:r>
            <a:r>
              <a:rPr lang="ja-JP" altLang="ja-JP" sz="1050" dirty="0" smtClean="0"/>
              <a:t>事例であるが、中心組織である県のリーダーシップにより順調なスケジュールで推進されている。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p>
        </p:txBody>
      </p:sp>
      <p:sp>
        <p:nvSpPr>
          <p:cNvPr id="2" name="スライド イメージ プレースホルダー 3"/>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defRPr/>
            </a:pPr>
            <a:endParaRPr lang="ja-JP" altLang="en-US" sz="105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ノート プレースホルダ 2"/>
          <p:cNvSpPr>
            <a:spLocks noGrp="1"/>
          </p:cNvSpPr>
          <p:nvPr>
            <p:ph type="body" idx="1"/>
          </p:nvPr>
        </p:nvSpPr>
        <p:spPr/>
        <p:txBody>
          <a:bodyPr/>
          <a:lstStyle/>
          <a:p>
            <a:pPr>
              <a:defRPr/>
            </a:pPr>
            <a:r>
              <a:rPr lang="ja-JP" altLang="ja-JP" sz="1050" smtClean="0"/>
              <a:t>ページタイトル：</a:t>
            </a:r>
          </a:p>
          <a:p>
            <a:pPr>
              <a:defRPr/>
            </a:pPr>
            <a:r>
              <a:rPr lang="ja-JP" altLang="en-US" sz="1050" smtClean="0"/>
              <a:t>４．</a:t>
            </a:r>
            <a:r>
              <a:rPr lang="ja-JP" altLang="ja-JP" sz="1050" smtClean="0"/>
              <a:t>導入の手順　～全体～</a:t>
            </a:r>
          </a:p>
          <a:p>
            <a:pPr>
              <a:defRPr/>
            </a:pPr>
            <a:r>
              <a:rPr lang="en-US" altLang="ja-JP" sz="1050" smtClean="0"/>
              <a:t> </a:t>
            </a:r>
            <a:endParaRPr lang="ja-JP" altLang="ja-JP" sz="1050" smtClean="0"/>
          </a:p>
          <a:p>
            <a:pPr>
              <a:defRPr/>
            </a:pPr>
            <a:r>
              <a:rPr lang="ja-JP" altLang="ja-JP" sz="1050" smtClean="0"/>
              <a:t>◆このページのポイント</a:t>
            </a:r>
          </a:p>
          <a:p>
            <a:pPr>
              <a:defRPr/>
            </a:pPr>
            <a:r>
              <a:rPr lang="ja-JP" altLang="en-US" sz="1050" smtClean="0"/>
              <a:t>自治体クラウド導入の手順について概要を理解してもらう。</a:t>
            </a:r>
            <a:endParaRPr lang="ja-JP" altLang="ja-JP" sz="1050" smtClean="0"/>
          </a:p>
          <a:p>
            <a:pPr>
              <a:defRPr/>
            </a:pPr>
            <a:r>
              <a:rPr lang="en-US" altLang="ja-JP" sz="1050" smtClean="0"/>
              <a:t> </a:t>
            </a:r>
            <a:endParaRPr lang="ja-JP" altLang="ja-JP" sz="1050" smtClean="0"/>
          </a:p>
          <a:p>
            <a:pPr>
              <a:defRPr/>
            </a:pPr>
            <a:r>
              <a:rPr lang="ja-JP" altLang="ja-JP" sz="1050" smtClean="0"/>
              <a:t>◆説明手順</a:t>
            </a:r>
          </a:p>
          <a:p>
            <a:pPr>
              <a:defRPr/>
            </a:pPr>
            <a:r>
              <a:rPr lang="ja-JP" altLang="ja-JP" sz="1050" smtClean="0"/>
              <a:t>所要時間：３分</a:t>
            </a:r>
          </a:p>
          <a:p>
            <a:pPr>
              <a:defRPr/>
            </a:pPr>
            <a:r>
              <a:rPr lang="ja-JP" altLang="ja-JP" sz="1050" smtClean="0"/>
              <a:t>・自治体クラウド導入の手順</a:t>
            </a:r>
            <a:r>
              <a:rPr lang="ja-JP" altLang="en-US" sz="1050" smtClean="0"/>
              <a:t>について、</a:t>
            </a:r>
            <a:r>
              <a:rPr lang="ja-JP" altLang="ja-JP" sz="1050" smtClean="0"/>
              <a:t>４段階</a:t>
            </a:r>
            <a:r>
              <a:rPr lang="ja-JP" altLang="en-US" sz="1050" smtClean="0"/>
              <a:t>のフェーズに分けて</a:t>
            </a:r>
            <a:r>
              <a:rPr lang="ja-JP" altLang="ja-JP" sz="1050" smtClean="0"/>
              <a:t>整理し</a:t>
            </a:r>
            <a:r>
              <a:rPr lang="ja-JP" altLang="en-US" sz="1050" smtClean="0"/>
              <a:t>ている。</a:t>
            </a:r>
            <a:endParaRPr lang="en-US" altLang="ja-JP" sz="1050" smtClean="0"/>
          </a:p>
          <a:p>
            <a:pPr>
              <a:defRPr/>
            </a:pPr>
            <a:r>
              <a:rPr lang="ja-JP" altLang="en-US" sz="1050" smtClean="0"/>
              <a:t>・また、フェーズ１の前段階として、</a:t>
            </a:r>
            <a:r>
              <a:rPr lang="ja-JP" altLang="ja-JP" sz="1050" smtClean="0"/>
              <a:t>準備（事前検討）をフェーズ</a:t>
            </a:r>
            <a:r>
              <a:rPr lang="ja-JP" altLang="en-US" sz="1050" smtClean="0"/>
              <a:t>０</a:t>
            </a:r>
            <a:r>
              <a:rPr lang="ja-JP" altLang="ja-JP" sz="1050" smtClean="0"/>
              <a:t>としている。共同化を前提とした自治対クラウドにおいては事前検討</a:t>
            </a:r>
            <a:r>
              <a:rPr lang="ja-JP" altLang="en-US" sz="1050" smtClean="0"/>
              <a:t>が</a:t>
            </a:r>
            <a:r>
              <a:rPr lang="ja-JP" altLang="ja-JP" sz="1050" smtClean="0"/>
              <a:t>重要である</a:t>
            </a:r>
            <a:r>
              <a:rPr lang="ja-JP" altLang="en-US" sz="1050" smtClean="0"/>
              <a:t>。</a:t>
            </a:r>
            <a:r>
              <a:rPr lang="ja-JP" altLang="ja-JP" sz="1050" smtClean="0"/>
              <a:t>共同化する自治体のトップ同士の合意（トップダウン）が明確に示され</a:t>
            </a:r>
            <a:r>
              <a:rPr lang="ja-JP" altLang="en-US" sz="1050" smtClean="0"/>
              <a:t>ればフェーズ０</a:t>
            </a:r>
            <a:r>
              <a:rPr lang="ja-JP" altLang="ja-JP" sz="1050" smtClean="0"/>
              <a:t>は完了</a:t>
            </a:r>
            <a:r>
              <a:rPr lang="ja-JP" altLang="en-US" sz="1050" smtClean="0"/>
              <a:t>である</a:t>
            </a:r>
            <a:r>
              <a:rPr lang="ja-JP" altLang="ja-JP" sz="1050" smtClean="0"/>
              <a:t>。</a:t>
            </a:r>
          </a:p>
          <a:p>
            <a:pPr>
              <a:defRPr/>
            </a:pPr>
            <a:r>
              <a:rPr lang="ja-JP" altLang="ja-JP" sz="1050" smtClean="0"/>
              <a:t>・</a:t>
            </a:r>
            <a:r>
              <a:rPr lang="ja-JP" altLang="en-US" sz="1050" smtClean="0"/>
              <a:t>フェーズ０は</a:t>
            </a:r>
            <a:r>
              <a:rPr lang="ja-JP" altLang="ja-JP" sz="1050" smtClean="0"/>
              <a:t>、フェーズ１とほぼ同じことを実施し、共同化参加団体の調整やトップの承認を得る（つまりフェーズ</a:t>
            </a:r>
            <a:r>
              <a:rPr lang="ja-JP" altLang="en-US" sz="1050" smtClean="0"/>
              <a:t>０</a:t>
            </a:r>
            <a:r>
              <a:rPr lang="ja-JP" altLang="ja-JP" sz="1050" smtClean="0"/>
              <a:t>を兼ねる）</a:t>
            </a:r>
            <a:r>
              <a:rPr lang="ja-JP" altLang="en-US" sz="1050" smtClean="0"/>
              <a:t>場合</a:t>
            </a:r>
            <a:r>
              <a:rPr lang="ja-JP" altLang="ja-JP" sz="1050" smtClean="0"/>
              <a:t>もある。</a:t>
            </a:r>
          </a:p>
          <a:p>
            <a:pPr>
              <a:defRPr/>
            </a:pPr>
            <a:r>
              <a:rPr lang="ja-JP" altLang="ja-JP" sz="1050" smtClean="0"/>
              <a:t>・フェーズ２・３は、実際のシステム構築のフェーズであ</a:t>
            </a:r>
            <a:r>
              <a:rPr lang="ja-JP" altLang="en-US" sz="1050" smtClean="0"/>
              <a:t>る。</a:t>
            </a:r>
            <a:endParaRPr lang="en-US" altLang="ja-JP" sz="1050" smtClean="0"/>
          </a:p>
          <a:p>
            <a:pPr>
              <a:defRPr/>
            </a:pPr>
            <a:r>
              <a:rPr lang="ja-JP" altLang="en-US" sz="1050" smtClean="0"/>
              <a:t>・</a:t>
            </a:r>
            <a:r>
              <a:rPr lang="ja-JP" altLang="ja-JP" sz="1050" smtClean="0"/>
              <a:t>フェーズ４はシステム運用のフェーズであ</a:t>
            </a:r>
            <a:r>
              <a:rPr lang="ja-JP" altLang="en-US" sz="1050" smtClean="0"/>
              <a:t>り、本講義は導入の手順に関する講義であるため、説明は省略する。</a:t>
            </a:r>
            <a:endParaRPr lang="ja-JP" altLang="ja-JP" sz="1050" smtClean="0"/>
          </a:p>
          <a:p>
            <a:pPr>
              <a:defRPr/>
            </a:pPr>
            <a:r>
              <a:rPr lang="ja-JP" altLang="ja-JP" sz="1050" smtClean="0"/>
              <a:t>・どのフェーズにも困難が伴うが、最も重要なのはフェーズ</a:t>
            </a:r>
            <a:r>
              <a:rPr lang="ja-JP" altLang="en-US" sz="1050" smtClean="0"/>
              <a:t>０</a:t>
            </a:r>
            <a:r>
              <a:rPr lang="ja-JP" altLang="ja-JP" sz="1050" smtClean="0"/>
              <a:t>及び１</a:t>
            </a:r>
            <a:r>
              <a:rPr lang="ja-JP" altLang="en-US" sz="1050" smtClean="0"/>
              <a:t>といえる。自治体間の調整がうまくできれば</a:t>
            </a:r>
            <a:r>
              <a:rPr lang="ja-JP" altLang="ja-JP" sz="1050" smtClean="0"/>
              <a:t>、共同型クラウドは「半分成功した」と</a:t>
            </a:r>
            <a:r>
              <a:rPr lang="ja-JP" altLang="en-US" sz="1050" smtClean="0"/>
              <a:t>いえる</a:t>
            </a:r>
            <a:r>
              <a:rPr lang="ja-JP" altLang="ja-JP" sz="1050" smtClean="0"/>
              <a:t>。</a:t>
            </a:r>
          </a:p>
          <a:p>
            <a:pPr>
              <a:defRPr/>
            </a:pPr>
            <a:r>
              <a:rPr lang="ja-JP" altLang="ja-JP" sz="1050" smtClean="0"/>
              <a:t>・実作業の手戻り等を防止するためにも、最初が肝心である。</a:t>
            </a:r>
          </a:p>
          <a:p>
            <a:pPr>
              <a:defRPr/>
            </a:pPr>
            <a:endParaRPr lang="ja-JP" altLang="ja-JP" sz="1050" smtClean="0"/>
          </a:p>
          <a:p>
            <a:pPr>
              <a:defRPr/>
            </a:pPr>
            <a:r>
              <a:rPr lang="ja-JP" altLang="ja-JP" sz="1050" smtClean="0"/>
              <a:t>◆補足事項（スライド未掲載のデータやファクト）</a:t>
            </a:r>
          </a:p>
          <a:p>
            <a:pPr>
              <a:defRPr/>
            </a:pPr>
            <a:r>
              <a:rPr lang="ja-JP" altLang="en-US" sz="1050" smtClean="0"/>
              <a:t>「地方公共団体におけるクラウド導入の取組み」（財団法人地方自治情報センター（</a:t>
            </a:r>
            <a:r>
              <a:rPr lang="en-US" altLang="ja-JP" sz="1050" smtClean="0"/>
              <a:t>LASDEC</a:t>
            </a:r>
            <a:r>
              <a:rPr lang="ja-JP" altLang="en-US" sz="1050" smtClean="0"/>
              <a:t>））</a:t>
            </a:r>
            <a:endParaRPr lang="en-US" altLang="ja-JP" sz="1050" smtClean="0"/>
          </a:p>
          <a:p>
            <a:pPr>
              <a:defRPr/>
            </a:pPr>
            <a:r>
              <a:rPr lang="ja-JP" altLang="en-US" sz="1050" smtClean="0"/>
              <a:t>（</a:t>
            </a:r>
            <a:r>
              <a:rPr lang="en-US" altLang="ja-JP" sz="1050" smtClean="0"/>
              <a:t>https://www.lasdec.or.jp/cms/9,26589,21.html</a:t>
            </a:r>
            <a:r>
              <a:rPr lang="ja-JP" altLang="en-US" sz="1050" smtClean="0"/>
              <a:t>）</a:t>
            </a:r>
          </a:p>
          <a:p>
            <a:pPr>
              <a:defRPr/>
            </a:pPr>
            <a:r>
              <a:rPr lang="en-US" altLang="ja-JP" sz="1050" smtClean="0"/>
              <a:t>※</a:t>
            </a:r>
            <a:r>
              <a:rPr lang="ja-JP" altLang="en-US" sz="1050" smtClean="0"/>
              <a:t>但し、各工程内の小項目は変更等を加えている。</a:t>
            </a:r>
            <a:endParaRPr lang="en-US" altLang="ja-JP" sz="1050" smtClean="0"/>
          </a:p>
          <a:p>
            <a:pPr>
              <a:defRPr/>
            </a:pPr>
            <a:r>
              <a:rPr lang="en-US" altLang="ja-JP" sz="1050" smtClean="0"/>
              <a:t>※</a:t>
            </a:r>
            <a:r>
              <a:rPr lang="ja-JP" altLang="en-US" sz="1050" smtClean="0"/>
              <a:t>以降、全般において本書を参考としている。</a:t>
            </a:r>
            <a:endParaRPr lang="ja-JP" altLang="ja-JP" sz="1050" smtClean="0"/>
          </a:p>
          <a:p>
            <a:pPr>
              <a:defRPr/>
            </a:pPr>
            <a:r>
              <a:rPr lang="en-US" altLang="ja-JP" sz="1050" smtClean="0"/>
              <a:t> </a:t>
            </a:r>
            <a:endParaRPr lang="ja-JP" altLang="ja-JP" sz="1050" smtClean="0"/>
          </a:p>
          <a:p>
            <a:pPr>
              <a:defRPr/>
            </a:pPr>
            <a:r>
              <a:rPr lang="ja-JP" altLang="ja-JP" sz="1050" smtClean="0"/>
              <a:t>◆受講者への確認事項</a:t>
            </a:r>
            <a:endParaRPr lang="en-US" altLang="ja-JP" sz="1050" smtClean="0"/>
          </a:p>
          <a:p>
            <a:pPr>
              <a:defRPr/>
            </a:pPr>
            <a:r>
              <a:rPr lang="ja-JP" altLang="en-US" sz="1050" smtClean="0"/>
              <a:t>特になし。</a:t>
            </a:r>
            <a:endParaRPr lang="en-US" altLang="ja-JP" sz="1050" dirty="0" smtClean="0"/>
          </a:p>
        </p:txBody>
      </p:sp>
      <p:sp>
        <p:nvSpPr>
          <p:cNvPr id="41987"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352987A6-CB2F-440C-82A2-6820B980D8D6}" type="slidenum">
              <a:rPr kumimoji="1" lang="en-US" altLang="ja-JP" sz="900">
                <a:solidFill>
                  <a:srgbClr val="000066"/>
                </a:solidFill>
                <a:latin typeface="Times New Roman" pitchFamily="18" charset="0"/>
              </a:rPr>
              <a:pPr algn="ctr" defTabSz="915988" eaLnBrk="1" hangingPunct="1"/>
              <a:t>4</a:t>
            </a:fld>
            <a:endParaRPr kumimoji="1" lang="en-US" altLang="ja-JP" sz="900">
              <a:solidFill>
                <a:srgbClr val="000066"/>
              </a:solidFill>
              <a:latin typeface="Times New Roman" pitchFamily="18" charset="0"/>
            </a:endParaRPr>
          </a:p>
        </p:txBody>
      </p:sp>
      <p:sp>
        <p:nvSpPr>
          <p:cNvPr id="4198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ノート プレースホルダ 2"/>
          <p:cNvSpPr>
            <a:spLocks noGrp="1"/>
          </p:cNvSpPr>
          <p:nvPr>
            <p:ph type="body" idx="1"/>
          </p:nvPr>
        </p:nvSpPr>
        <p:spPr/>
        <p:txBody>
          <a:bodyPr/>
          <a:lstStyle/>
          <a:p>
            <a:pPr>
              <a:defRPr/>
            </a:pPr>
            <a:r>
              <a:rPr lang="ja-JP" altLang="ja-JP" sz="1050" smtClean="0"/>
              <a:t>ページタイトル：</a:t>
            </a:r>
          </a:p>
          <a:p>
            <a:pPr>
              <a:defRPr/>
            </a:pPr>
            <a:r>
              <a:rPr lang="ja-JP" altLang="en-US" sz="1050" smtClean="0"/>
              <a:t>４．</a:t>
            </a:r>
            <a:r>
              <a:rPr lang="ja-JP" altLang="ja-JP" sz="1050" smtClean="0"/>
              <a:t>導入の手順　～進め方～</a:t>
            </a:r>
          </a:p>
          <a:p>
            <a:pPr>
              <a:defRPr/>
            </a:pPr>
            <a:r>
              <a:rPr lang="en-US" altLang="ja-JP" sz="1050" smtClean="0"/>
              <a:t> </a:t>
            </a:r>
            <a:endParaRPr lang="ja-JP" altLang="ja-JP" sz="1050" smtClean="0"/>
          </a:p>
          <a:p>
            <a:pPr>
              <a:defRPr/>
            </a:pPr>
            <a:r>
              <a:rPr lang="ja-JP" altLang="ja-JP" sz="1050" smtClean="0"/>
              <a:t>◆このページのポイント</a:t>
            </a:r>
          </a:p>
          <a:p>
            <a:pPr>
              <a:defRPr/>
            </a:pPr>
            <a:r>
              <a:rPr lang="ja-JP" altLang="en-US" sz="1050" smtClean="0"/>
              <a:t>各フェーズの期間（目安）と実施者について理解してもらう。</a:t>
            </a:r>
            <a:endParaRPr lang="ja-JP" altLang="ja-JP" sz="1050" smtClean="0"/>
          </a:p>
          <a:p>
            <a:pPr>
              <a:defRPr/>
            </a:pPr>
            <a:r>
              <a:rPr lang="en-US" altLang="ja-JP" sz="1050" smtClean="0"/>
              <a:t> </a:t>
            </a:r>
            <a:endParaRPr lang="ja-JP" altLang="ja-JP" sz="1050" smtClean="0"/>
          </a:p>
          <a:p>
            <a:pPr>
              <a:defRPr/>
            </a:pPr>
            <a:r>
              <a:rPr lang="ja-JP" altLang="ja-JP" sz="1050" smtClean="0"/>
              <a:t>◆説明手順</a:t>
            </a:r>
          </a:p>
          <a:p>
            <a:pPr>
              <a:defRPr/>
            </a:pPr>
            <a:r>
              <a:rPr lang="ja-JP" altLang="ja-JP" sz="1050" smtClean="0"/>
              <a:t>所要時間：２分</a:t>
            </a:r>
          </a:p>
          <a:p>
            <a:pPr>
              <a:defRPr/>
            </a:pPr>
            <a:r>
              <a:rPr lang="ja-JP" altLang="ja-JP" sz="1050" smtClean="0"/>
              <a:t>・前</a:t>
            </a:r>
            <a:r>
              <a:rPr lang="ja-JP" altLang="en-US" sz="1050" smtClean="0"/>
              <a:t>ページ</a:t>
            </a:r>
            <a:r>
              <a:rPr lang="ja-JP" altLang="ja-JP" sz="1050" smtClean="0"/>
              <a:t>で示したフェーズ１から４までの各フェーズに要する期間の目安と実施者（実施主体、実施の中心となる者）を記載している。</a:t>
            </a:r>
          </a:p>
          <a:p>
            <a:pPr>
              <a:defRPr/>
            </a:pPr>
            <a:r>
              <a:rPr lang="ja-JP" altLang="ja-JP" sz="1050" smtClean="0"/>
              <a:t>・期間はあくまで目安である。これよりも短期間で実施したグループもあるが、フェーズ</a:t>
            </a:r>
            <a:r>
              <a:rPr lang="ja-JP" altLang="en-US" sz="1050" smtClean="0"/>
              <a:t>０</a:t>
            </a:r>
            <a:r>
              <a:rPr lang="ja-JP" altLang="ja-JP" sz="1050" smtClean="0"/>
              <a:t>での事前の時間を加味すれば、</a:t>
            </a:r>
            <a:r>
              <a:rPr lang="ja-JP" altLang="en-US" sz="1050" smtClean="0"/>
              <a:t>（うまく推移した場合でも）</a:t>
            </a:r>
            <a:r>
              <a:rPr lang="ja-JP" altLang="ja-JP" sz="1050" smtClean="0"/>
              <a:t>概ね１年半から２年程度を要する。</a:t>
            </a:r>
          </a:p>
          <a:p>
            <a:pPr>
              <a:defRPr/>
            </a:pPr>
            <a:r>
              <a:rPr lang="ja-JP" altLang="ja-JP" sz="1050" smtClean="0"/>
              <a:t>・実施者については中心となる</a:t>
            </a:r>
            <a:r>
              <a:rPr lang="ja-JP" altLang="en-US" sz="1050" smtClean="0"/>
              <a:t>推進</a:t>
            </a:r>
            <a:r>
              <a:rPr lang="ja-JP" altLang="ja-JP" sz="1050" smtClean="0"/>
              <a:t>組織がしっかりしていること</a:t>
            </a:r>
            <a:r>
              <a:rPr lang="ja-JP" altLang="en-US" sz="1050" smtClean="0"/>
              <a:t>が重要である。また</a:t>
            </a:r>
            <a:r>
              <a:rPr lang="ja-JP" altLang="ja-JP" sz="1050" smtClean="0"/>
              <a:t>フェーズ２以降は、支援事業者もしくは相応のノウハウを持った人材の</a:t>
            </a:r>
            <a:r>
              <a:rPr lang="ja-JP" altLang="en-US" sz="1050" smtClean="0"/>
              <a:t>確保</a:t>
            </a:r>
            <a:r>
              <a:rPr lang="ja-JP" altLang="ja-JP" sz="1050" smtClean="0"/>
              <a:t>が</a:t>
            </a:r>
            <a:r>
              <a:rPr lang="ja-JP" altLang="en-US" sz="1050" smtClean="0"/>
              <a:t>求められる</a:t>
            </a:r>
            <a:r>
              <a:rPr lang="ja-JP" altLang="ja-JP" sz="1050" smtClean="0"/>
              <a:t>。すべてを参加団体だけで実施する</a:t>
            </a:r>
            <a:r>
              <a:rPr lang="ja-JP" altLang="en-US" sz="1050" smtClean="0"/>
              <a:t>こと</a:t>
            </a:r>
            <a:r>
              <a:rPr lang="ja-JP" altLang="ja-JP" sz="1050" smtClean="0"/>
              <a:t>も可能では</a:t>
            </a:r>
            <a:r>
              <a:rPr lang="ja-JP" altLang="en-US" sz="1050" smtClean="0"/>
              <a:t>ある</a:t>
            </a:r>
            <a:r>
              <a:rPr lang="ja-JP" altLang="ja-JP" sz="1050" smtClean="0"/>
              <a:t>が、その際には専任</a:t>
            </a:r>
            <a:r>
              <a:rPr lang="ja-JP" altLang="en-US" sz="1050" smtClean="0"/>
              <a:t>の人員を十分に確保</a:t>
            </a:r>
            <a:r>
              <a:rPr lang="ja-JP" altLang="ja-JP" sz="1050" smtClean="0"/>
              <a:t>す</a:t>
            </a:r>
            <a:r>
              <a:rPr lang="ja-JP" altLang="en-US" sz="1050" smtClean="0"/>
              <a:t>べきである</a:t>
            </a:r>
            <a:r>
              <a:rPr lang="ja-JP" altLang="ja-JP" sz="1050" smtClean="0"/>
              <a:t>。</a:t>
            </a:r>
          </a:p>
          <a:p>
            <a:pPr>
              <a:defRPr/>
            </a:pPr>
            <a:r>
              <a:rPr lang="en-US" altLang="ja-JP" sz="1050" smtClean="0"/>
              <a:t> </a:t>
            </a:r>
            <a:endParaRPr lang="ja-JP" altLang="ja-JP" sz="1050" smtClean="0"/>
          </a:p>
          <a:p>
            <a:pPr>
              <a:defRPr/>
            </a:pPr>
            <a:r>
              <a:rPr lang="ja-JP" altLang="ja-JP" sz="1050" smtClean="0"/>
              <a:t>◆補足事項（スライド未掲載のデータやファクト）</a:t>
            </a:r>
          </a:p>
          <a:p>
            <a:pPr>
              <a:defRPr/>
            </a:pPr>
            <a:r>
              <a:rPr lang="ja-JP" altLang="ja-JP" sz="1050" smtClean="0"/>
              <a:t>特になし。</a:t>
            </a:r>
          </a:p>
          <a:p>
            <a:pPr>
              <a:defRPr/>
            </a:pPr>
            <a:r>
              <a:rPr lang="en-US" altLang="ja-JP" sz="1050" smtClean="0"/>
              <a:t> </a:t>
            </a:r>
            <a:endParaRPr lang="ja-JP" altLang="ja-JP" sz="1050" smtClean="0"/>
          </a:p>
          <a:p>
            <a:pPr>
              <a:defRPr/>
            </a:pPr>
            <a:r>
              <a:rPr lang="ja-JP" altLang="ja-JP" sz="1050" smtClean="0"/>
              <a:t>◆受講者への確認事項</a:t>
            </a:r>
          </a:p>
          <a:p>
            <a:pPr>
              <a:defRPr/>
            </a:pPr>
            <a:r>
              <a:rPr lang="ja-JP" altLang="ja-JP" sz="1050" smtClean="0"/>
              <a:t>特になし。</a:t>
            </a:r>
            <a:endParaRPr lang="ja-JP" altLang="ja-JP" sz="1050" dirty="0"/>
          </a:p>
        </p:txBody>
      </p:sp>
      <p:sp>
        <p:nvSpPr>
          <p:cNvPr id="43011"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7DFFBE01-AAD9-4855-A4F1-82502918744D}" type="slidenum">
              <a:rPr kumimoji="1" lang="en-US" altLang="ja-JP" sz="900">
                <a:solidFill>
                  <a:srgbClr val="000066"/>
                </a:solidFill>
                <a:latin typeface="Times New Roman" pitchFamily="18" charset="0"/>
              </a:rPr>
              <a:pPr algn="ctr" defTabSz="915988" eaLnBrk="1" hangingPunct="1"/>
              <a:t>5</a:t>
            </a:fld>
            <a:endParaRPr kumimoji="1" lang="en-US" altLang="ja-JP" sz="900">
              <a:solidFill>
                <a:srgbClr val="000066"/>
              </a:solidFill>
              <a:latin typeface="Times New Roman" pitchFamily="18" charset="0"/>
            </a:endParaRPr>
          </a:p>
        </p:txBody>
      </p:sp>
      <p:sp>
        <p:nvSpPr>
          <p:cNvPr id="4301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ノート プレースホルダー 2"/>
          <p:cNvSpPr>
            <a:spLocks noGrp="1"/>
          </p:cNvSpPr>
          <p:nvPr>
            <p:ph type="body" idx="1"/>
          </p:nvPr>
        </p:nvSpPr>
        <p:spPr/>
        <p:txBody>
          <a:bodyPr/>
          <a:lstStyle/>
          <a:p>
            <a:pPr>
              <a:defRPr/>
            </a:pPr>
            <a:r>
              <a:rPr lang="ja-JP" altLang="ja-JP" sz="1050" smtClean="0"/>
              <a:t>ページタイトル：</a:t>
            </a:r>
          </a:p>
          <a:p>
            <a:pPr>
              <a:defRPr/>
            </a:pPr>
            <a:r>
              <a:rPr lang="ja-JP" altLang="en-US" sz="1050" smtClean="0"/>
              <a:t>４．</a:t>
            </a:r>
            <a:r>
              <a:rPr lang="ja-JP" altLang="ja-JP" sz="1050" smtClean="0"/>
              <a:t>導入の手順　～Ｐｈａｓｅ１</a:t>
            </a:r>
          </a:p>
          <a:p>
            <a:pPr>
              <a:defRPr/>
            </a:pPr>
            <a:r>
              <a:rPr lang="en-US" altLang="ja-JP" sz="1050" smtClean="0"/>
              <a:t> </a:t>
            </a:r>
            <a:endParaRPr lang="ja-JP" altLang="ja-JP" sz="1050" smtClean="0"/>
          </a:p>
          <a:p>
            <a:pPr>
              <a:defRPr/>
            </a:pPr>
            <a:r>
              <a:rPr lang="ja-JP" altLang="ja-JP" sz="1050" smtClean="0"/>
              <a:t>◆このページのポイント</a:t>
            </a:r>
          </a:p>
          <a:p>
            <a:pPr>
              <a:defRPr/>
            </a:pPr>
            <a:r>
              <a:rPr lang="ja-JP" altLang="en-US" sz="1050" smtClean="0"/>
              <a:t>フェーズ１の手順について理解してもらう。</a:t>
            </a:r>
            <a:endParaRPr lang="en-US" altLang="ja-JP" sz="1050" smtClean="0"/>
          </a:p>
          <a:p>
            <a:pPr>
              <a:defRPr/>
            </a:pPr>
            <a:r>
              <a:rPr lang="en-US" altLang="ja-JP" sz="1050" smtClean="0"/>
              <a:t> </a:t>
            </a:r>
            <a:endParaRPr lang="ja-JP" altLang="ja-JP" sz="1050" smtClean="0"/>
          </a:p>
          <a:p>
            <a:pPr>
              <a:defRPr/>
            </a:pPr>
            <a:r>
              <a:rPr lang="ja-JP" altLang="ja-JP" sz="1050" smtClean="0"/>
              <a:t>◆説明手順</a:t>
            </a:r>
          </a:p>
          <a:p>
            <a:pPr>
              <a:defRPr/>
            </a:pPr>
            <a:r>
              <a:rPr lang="ja-JP" altLang="ja-JP" sz="1050" smtClean="0"/>
              <a:t>所要時間：</a:t>
            </a:r>
            <a:r>
              <a:rPr lang="en-US" altLang="ja-JP" sz="1050" smtClean="0"/>
              <a:t>0.5</a:t>
            </a:r>
            <a:r>
              <a:rPr lang="ja-JP" altLang="ja-JP" sz="1050" smtClean="0"/>
              <a:t>分</a:t>
            </a:r>
          </a:p>
          <a:p>
            <a:pPr>
              <a:defRPr/>
            </a:pPr>
            <a:r>
              <a:rPr lang="ja-JP" altLang="ja-JP" sz="1050" smtClean="0"/>
              <a:t>・まず、フェーズ１を構成する３つのステップについて述べ</a:t>
            </a:r>
            <a:r>
              <a:rPr lang="ja-JP" altLang="en-US" sz="1050" smtClean="0"/>
              <a:t>る</a:t>
            </a:r>
            <a:r>
              <a:rPr lang="ja-JP" altLang="ja-JP" sz="1050" smtClean="0"/>
              <a:t>。</a:t>
            </a:r>
            <a:r>
              <a:rPr lang="ja-JP" altLang="en-US" sz="1050" smtClean="0"/>
              <a:t>本講義の他に、各工程に関係する講義も参考にして頂きたい。</a:t>
            </a:r>
            <a:endParaRPr lang="ja-JP" altLang="ja-JP" sz="1050" smtClean="0"/>
          </a:p>
          <a:p>
            <a:pPr>
              <a:defRPr/>
            </a:pPr>
            <a:r>
              <a:rPr lang="en-US" altLang="ja-JP" sz="1050" smtClean="0"/>
              <a:t> </a:t>
            </a:r>
            <a:endParaRPr lang="ja-JP" altLang="ja-JP" sz="1050" smtClean="0"/>
          </a:p>
          <a:p>
            <a:pPr>
              <a:defRPr/>
            </a:pPr>
            <a:r>
              <a:rPr lang="ja-JP" altLang="ja-JP" sz="1050" smtClean="0"/>
              <a:t>◆補足事項（スライド未掲載のデータやファクト）</a:t>
            </a:r>
          </a:p>
          <a:p>
            <a:pPr>
              <a:defRPr/>
            </a:pPr>
            <a:r>
              <a:rPr lang="ja-JP" altLang="ja-JP" sz="1050" smtClean="0"/>
              <a:t>特になし。</a:t>
            </a:r>
          </a:p>
          <a:p>
            <a:pPr>
              <a:defRPr/>
            </a:pPr>
            <a:r>
              <a:rPr lang="en-US" altLang="ja-JP" sz="1050" smtClean="0"/>
              <a:t> </a:t>
            </a:r>
            <a:endParaRPr lang="ja-JP" altLang="ja-JP" sz="1050" smtClean="0"/>
          </a:p>
          <a:p>
            <a:pPr>
              <a:defRPr/>
            </a:pPr>
            <a:r>
              <a:rPr lang="ja-JP" altLang="ja-JP" sz="1050" smtClean="0"/>
              <a:t>◆受講者への確認事項</a:t>
            </a:r>
          </a:p>
          <a:p>
            <a:pPr>
              <a:defRPr/>
            </a:pPr>
            <a:r>
              <a:rPr lang="ja-JP" altLang="ja-JP" sz="1050" smtClean="0"/>
              <a:t>特になし。</a:t>
            </a:r>
            <a:endParaRPr lang="ja-JP" altLang="ja-JP" sz="1050" dirty="0"/>
          </a:p>
        </p:txBody>
      </p:sp>
      <p:sp>
        <p:nvSpPr>
          <p:cNvPr id="2" name="スライド イメージ プレースホルダー 3"/>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1-1</a:t>
            </a:r>
            <a:r>
              <a:rPr lang="ja-JP" altLang="ja-JP" sz="1050" dirty="0" smtClean="0"/>
              <a:t>　推進体制の立ち上げ①～</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1-1</a:t>
            </a:r>
            <a:r>
              <a:rPr lang="ja-JP" altLang="en-US" sz="1050" dirty="0" smtClean="0"/>
              <a:t>　推進体制の立ち上げ」について理解してもらう。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・①の形態は、現段階での事例に多く見られる組織形態を紹介している。</a:t>
            </a:r>
          </a:p>
          <a:p>
            <a:pPr>
              <a:defRPr/>
            </a:pPr>
            <a:r>
              <a:rPr lang="ja-JP" altLang="ja-JP" sz="1050" dirty="0" smtClean="0"/>
              <a:t>・②では、組現段階での事例に多く見られる</a:t>
            </a:r>
            <a:r>
              <a:rPr lang="ja-JP" altLang="en-US" sz="1050" dirty="0" smtClean="0"/>
              <a:t>組織</a:t>
            </a:r>
            <a:r>
              <a:rPr lang="ja-JP" altLang="ja-JP" sz="1050" dirty="0" smtClean="0"/>
              <a:t>形態のパターンを示している。</a:t>
            </a:r>
          </a:p>
          <a:p>
            <a:pPr>
              <a:defRPr/>
            </a:pPr>
            <a:r>
              <a:rPr lang="ja-JP" altLang="ja-JP" sz="1050" dirty="0" smtClean="0"/>
              <a:t>・現在では、</a:t>
            </a:r>
            <a:r>
              <a:rPr lang="ja-JP" altLang="en-US" sz="1050" dirty="0" smtClean="0"/>
              <a:t>さらに</a:t>
            </a:r>
            <a:r>
              <a:rPr lang="ja-JP" altLang="ja-JP" sz="1050" dirty="0" smtClean="0"/>
              <a:t>多様な形態も見られるようになっており、「これでなければいけない」というものではない。</a:t>
            </a:r>
          </a:p>
          <a:p>
            <a:pPr>
              <a:defRPr/>
            </a:pPr>
            <a:r>
              <a:rPr lang="ja-JP" altLang="ja-JP" sz="1050" dirty="0" smtClean="0"/>
              <a:t>・各グループの特性等をふまえた、最適な組織形態とすることが重要である。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p>
        </p:txBody>
      </p:sp>
      <p:sp>
        <p:nvSpPr>
          <p:cNvPr id="45059" name="スライド イメージ プレースホルダー 7"/>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1-1</a:t>
            </a:r>
            <a:r>
              <a:rPr lang="ja-JP" altLang="ja-JP" sz="1050" dirty="0" smtClean="0"/>
              <a:t>　推進体制の立ち上げ②～</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1-1</a:t>
            </a:r>
            <a:r>
              <a:rPr lang="ja-JP" altLang="en-US" sz="1050" dirty="0" smtClean="0"/>
              <a:t>　推進体制の立ち上げ」について理解してもらう。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所要時間：２分</a:t>
            </a:r>
          </a:p>
          <a:p>
            <a:pPr>
              <a:defRPr/>
            </a:pPr>
            <a:r>
              <a:rPr lang="ja-JP" altLang="ja-JP" sz="1050" dirty="0" smtClean="0"/>
              <a:t>・複数の自治体が共同化する</a:t>
            </a:r>
            <a:r>
              <a:rPr lang="ja-JP" altLang="en-US" sz="1050" dirty="0" smtClean="0"/>
              <a:t>ため</a:t>
            </a:r>
            <a:r>
              <a:rPr lang="ja-JP" altLang="ja-JP" sz="1050" dirty="0" smtClean="0"/>
              <a:t>、「推進体制の設置要綱」等の、共通のルールが必要となる。その構成、内容等は</a:t>
            </a:r>
            <a:r>
              <a:rPr lang="ja-JP" altLang="en-US" sz="1050" dirty="0" smtClean="0"/>
              <a:t>図に</a:t>
            </a:r>
            <a:r>
              <a:rPr lang="ja-JP" altLang="ja-JP" sz="1050" dirty="0" smtClean="0"/>
              <a:t>記載のとおりである。</a:t>
            </a:r>
          </a:p>
          <a:p>
            <a:pPr>
              <a:defRPr/>
            </a:pPr>
            <a:r>
              <a:rPr lang="ja-JP" altLang="ja-JP" sz="1050" dirty="0" smtClean="0"/>
              <a:t>・推進体制立ち上げ時の課題</a:t>
            </a:r>
            <a:r>
              <a:rPr lang="ja-JP" altLang="en-US" sz="1050" dirty="0" smtClean="0"/>
              <a:t>について</a:t>
            </a:r>
            <a:r>
              <a:rPr lang="ja-JP" altLang="ja-JP" sz="1050" dirty="0" smtClean="0"/>
              <a:t>、ここでは４つの主な課題（今までの事例から得た課題）とその解決の方向性を記述している。</a:t>
            </a:r>
          </a:p>
          <a:p>
            <a:pPr>
              <a:defRPr/>
            </a:pPr>
            <a:r>
              <a:rPr lang="en-US" altLang="ja-JP" sz="1050" dirty="0" smtClean="0"/>
              <a:t> </a:t>
            </a: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p>
          <a:p>
            <a:pPr>
              <a:defRPr/>
            </a:pPr>
            <a:r>
              <a:rPr lang="ja-JP" altLang="ja-JP" sz="1050" dirty="0" smtClean="0"/>
              <a:t>特になし。</a:t>
            </a:r>
          </a:p>
        </p:txBody>
      </p:sp>
      <p:sp>
        <p:nvSpPr>
          <p:cNvPr id="46083" name="スライド イメージ プレースホルダー 4"/>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a:defRPr/>
            </a:pPr>
            <a:r>
              <a:rPr lang="ja-JP" altLang="ja-JP" sz="1050" dirty="0" smtClean="0"/>
              <a:t>ページタイトル：</a:t>
            </a:r>
          </a:p>
          <a:p>
            <a:pPr>
              <a:defRPr/>
            </a:pPr>
            <a:r>
              <a:rPr lang="ja-JP" altLang="en-US" sz="1050" dirty="0" smtClean="0"/>
              <a:t>４．</a:t>
            </a:r>
            <a:r>
              <a:rPr lang="ja-JP" altLang="ja-JP" sz="1050" dirty="0" smtClean="0"/>
              <a:t>導入の手順</a:t>
            </a:r>
            <a:r>
              <a:rPr lang="ja-JP" altLang="ja-JP" sz="1050" smtClean="0"/>
              <a:t>　～ </a:t>
            </a:r>
            <a:r>
              <a:rPr lang="en-US" altLang="ja-JP" sz="1050" smtClean="0"/>
              <a:t>1-2</a:t>
            </a:r>
            <a:r>
              <a:rPr lang="ja-JP" altLang="ja-JP" sz="1050" dirty="0" smtClean="0"/>
              <a:t>　現行システム概要調査～</a:t>
            </a:r>
          </a:p>
          <a:p>
            <a:pPr>
              <a:defRPr/>
            </a:pPr>
            <a:r>
              <a:rPr lang="en-US" altLang="ja-JP" sz="1050" dirty="0" smtClean="0"/>
              <a:t> </a:t>
            </a:r>
            <a:endParaRPr lang="ja-JP" altLang="ja-JP" sz="1050" dirty="0" smtClean="0"/>
          </a:p>
          <a:p>
            <a:pPr>
              <a:defRPr/>
            </a:pPr>
            <a:r>
              <a:rPr lang="ja-JP" altLang="ja-JP" sz="1050" dirty="0" smtClean="0"/>
              <a:t>◆このページのポイント</a:t>
            </a:r>
          </a:p>
          <a:p>
            <a:pPr>
              <a:defRPr/>
            </a:pPr>
            <a:r>
              <a:rPr lang="ja-JP" altLang="en-US" sz="1050" dirty="0" smtClean="0"/>
              <a:t>「</a:t>
            </a:r>
            <a:r>
              <a:rPr lang="en-US" altLang="ja-JP" sz="1050" dirty="0" smtClean="0"/>
              <a:t>1-2</a:t>
            </a:r>
            <a:r>
              <a:rPr lang="ja-JP" altLang="en-US" sz="1050" dirty="0" smtClean="0"/>
              <a:t>　現行システム概要調査」について理解してもらう。</a:t>
            </a:r>
            <a:endParaRPr lang="en-US" altLang="ja-JP" sz="1050" dirty="0" smtClean="0"/>
          </a:p>
          <a:p>
            <a:pPr>
              <a:defRPr/>
            </a:pPr>
            <a:r>
              <a:rPr lang="en-US" altLang="ja-JP" sz="1050" dirty="0" smtClean="0"/>
              <a:t> </a:t>
            </a:r>
            <a:endParaRPr lang="ja-JP" altLang="ja-JP" sz="1050" dirty="0" smtClean="0"/>
          </a:p>
          <a:p>
            <a:pPr>
              <a:defRPr/>
            </a:pPr>
            <a:r>
              <a:rPr lang="ja-JP" altLang="ja-JP" sz="1050" dirty="0" smtClean="0"/>
              <a:t>◆説明手順</a:t>
            </a:r>
          </a:p>
          <a:p>
            <a:pPr>
              <a:defRPr/>
            </a:pPr>
            <a:r>
              <a:rPr lang="ja-JP" altLang="ja-JP" sz="1050" dirty="0" smtClean="0"/>
              <a:t>所要時間：３分</a:t>
            </a:r>
          </a:p>
          <a:p>
            <a:pPr>
              <a:defRPr/>
            </a:pPr>
            <a:r>
              <a:rPr lang="ja-JP" altLang="ja-JP" sz="1050" dirty="0" smtClean="0"/>
              <a:t>・自治体クラウド導入計画を策定するための基礎資料として現行システム</a:t>
            </a:r>
            <a:r>
              <a:rPr lang="ja-JP" altLang="en-US" sz="1050" dirty="0" smtClean="0"/>
              <a:t>の</a:t>
            </a:r>
            <a:r>
              <a:rPr lang="ja-JP" altLang="ja-JP" sz="1050" dirty="0" smtClean="0"/>
              <a:t>概要調査を行う。</a:t>
            </a:r>
          </a:p>
          <a:p>
            <a:pPr>
              <a:defRPr/>
            </a:pPr>
            <a:r>
              <a:rPr lang="ja-JP" altLang="ja-JP" sz="1050" dirty="0" smtClean="0"/>
              <a:t>・上の表は</a:t>
            </a:r>
            <a:r>
              <a:rPr lang="ja-JP" altLang="en-US" sz="1050" dirty="0" smtClean="0"/>
              <a:t>、</a:t>
            </a:r>
            <a:r>
              <a:rPr lang="ja-JP" altLang="ja-JP" sz="1050" dirty="0" smtClean="0"/>
              <a:t>事前に各自治体で整理しておくべき事柄を９項目にまとめたものである。現行システムに係る契約書や調達仕様書等の既存資料で補完する</a:t>
            </a:r>
            <a:r>
              <a:rPr lang="ja-JP" altLang="en-US" sz="1050" dirty="0" smtClean="0"/>
              <a:t>形で作成することも</a:t>
            </a:r>
            <a:r>
              <a:rPr lang="ja-JP" altLang="ja-JP" sz="1050" dirty="0" smtClean="0"/>
              <a:t>可能である。</a:t>
            </a:r>
          </a:p>
          <a:p>
            <a:pPr>
              <a:defRPr/>
            </a:pPr>
            <a:r>
              <a:rPr lang="ja-JP" altLang="ja-JP" sz="1050" dirty="0" smtClean="0"/>
              <a:t>・下の表は、現行システム概要調査における作業項目で、実際に概要調査を実施する場合に想定される作業項目を５項目に整理している</a:t>
            </a:r>
            <a:r>
              <a:rPr lang="ja-JP" altLang="en-US" sz="1050" dirty="0" smtClean="0"/>
              <a:t>。</a:t>
            </a:r>
            <a:endParaRPr lang="ja-JP" altLang="ja-JP" sz="1050" dirty="0" smtClean="0"/>
          </a:p>
          <a:p>
            <a:pPr>
              <a:defRPr/>
            </a:pPr>
            <a:r>
              <a:rPr lang="ja-JP" altLang="ja-JP" sz="1050" dirty="0" smtClean="0"/>
              <a:t>・ポイントは具体的検討で役に立つ内容とすることである。</a:t>
            </a:r>
          </a:p>
          <a:p>
            <a:pPr>
              <a:defRPr/>
            </a:pPr>
            <a:endParaRPr lang="ja-JP" altLang="ja-JP" sz="1050" dirty="0" smtClean="0"/>
          </a:p>
          <a:p>
            <a:pPr>
              <a:defRPr/>
            </a:pPr>
            <a:r>
              <a:rPr lang="ja-JP" altLang="ja-JP" sz="1050" dirty="0" smtClean="0"/>
              <a:t>◆補足事項（スライド未掲載のデータやファクト）</a:t>
            </a:r>
          </a:p>
          <a:p>
            <a:pPr>
              <a:defRPr/>
            </a:pPr>
            <a:r>
              <a:rPr lang="ja-JP" altLang="ja-JP" sz="1050" dirty="0" smtClean="0"/>
              <a:t>特になし。</a:t>
            </a:r>
          </a:p>
          <a:p>
            <a:pPr>
              <a:defRPr/>
            </a:pPr>
            <a:r>
              <a:rPr lang="en-US" altLang="ja-JP" sz="1050" dirty="0" smtClean="0"/>
              <a:t> </a:t>
            </a:r>
            <a:endParaRPr lang="ja-JP" altLang="ja-JP" sz="1050" dirty="0" smtClean="0"/>
          </a:p>
          <a:p>
            <a:pPr>
              <a:defRPr/>
            </a:pPr>
            <a:r>
              <a:rPr lang="ja-JP" altLang="ja-JP" sz="1050" dirty="0" smtClean="0"/>
              <a:t>◆受講者への確認事項</a:t>
            </a:r>
            <a:endParaRPr lang="en-US" altLang="ja-JP" sz="1050" dirty="0" smtClean="0"/>
          </a:p>
          <a:p>
            <a:pPr>
              <a:defRPr/>
            </a:pPr>
            <a:r>
              <a:rPr lang="ja-JP" altLang="en-US" sz="1050" dirty="0" smtClean="0"/>
              <a:t>特になし。</a:t>
            </a:r>
            <a:endParaRPr lang="en-US" altLang="ja-JP" sz="1050" dirty="0" smtClean="0"/>
          </a:p>
        </p:txBody>
      </p:sp>
      <p:sp>
        <p:nvSpPr>
          <p:cNvPr id="47107" name="スライド イメージ プレースホルダー 4"/>
          <p:cNvSpPr>
            <a:spLocks noGrp="1" noRot="1" noChangeAspect="1" noTextEdit="1"/>
          </p:cNvSpPr>
          <p:nvPr>
            <p:ph type="sldImg"/>
          </p:nvPr>
        </p:nvSpPr>
        <p:spPr>
          <a:xfrm>
            <a:off x="712788" y="746125"/>
            <a:ext cx="5381625" cy="3727450"/>
          </a:xfr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6DC60DF3-4731-4E3E-9E35-39E5622C5431}"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CFE308E-E13E-405F-9CFF-7922FB516CBE}"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CFE308E-E13E-405F-9CFF-7922FB516CBE}"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9CFE308E-E13E-405F-9CFF-7922FB516CBE}"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9CFE308E-E13E-405F-9CFF-7922FB516CBE}"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smtClean="0">
                <a:ln>
                  <a:noFill/>
                </a:ln>
                <a:solidFill>
                  <a:schemeClr val="tx1"/>
                </a:solidFill>
                <a:effectLst/>
                <a:uLnTx/>
                <a:uFillTx/>
                <a:latin typeface="+mj-ea"/>
                <a:ea typeface="+mj-ea"/>
                <a:cs typeface="+mj-cs"/>
              </a:rPr>
              <a:t>マスタ タイトル</a:t>
            </a: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50489" y="366490"/>
            <a:ext cx="9080500" cy="830262"/>
          </a:xfrm>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solidFill>
                  <a:schemeClr val="bg1">
                    <a:lumMod val="50000"/>
                  </a:schemeClr>
                </a:solidFill>
              </a:defRPr>
            </a:lvl1pPr>
          </a:lstStyle>
          <a:p>
            <a:pPr>
              <a:defRPr/>
            </a:pPr>
            <a:fld id="{502364E4-2112-43EA-A534-60C2A2A20473}" type="slidenum">
              <a:rPr lang="en-US" altLang="ja-JP" smtClean="0"/>
              <a:pPr>
                <a:defRPr/>
              </a:pPr>
              <a:t>&lt;#&gt;</a:t>
            </a:fld>
            <a:endParaRPr lang="ja-JP" altLang="en-US"/>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t>3-2</a:t>
            </a:r>
            <a:r>
              <a:rPr lang="ja-JP" altLang="en-US" smtClean="0"/>
              <a:t>　自治体クラウド導入の手順</a:t>
            </a:r>
            <a:endParaRPr lang="en-US" altLang="ja-JP"/>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9328D90C-EBA3-4537-A30E-46838DA08C8A}"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86D32912-094A-4884-9D7C-C5B0346EB8B4}"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80E6D36F-1D88-49D7-9C90-6C942570EB37}"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D43B0BC3-E6C7-4C8F-AA22-40E14CF074F7}"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09242AA-48A1-4B7A-BDDD-DA9AAFCE8291}"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CFE308E-E13E-405F-9CFF-7922FB516CBE}"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8741BB26-0A88-4991-B972-261EF733677C}"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3-2</a:t>
            </a:r>
            <a:r>
              <a:rPr lang="ja-JP" altLang="en-US" smtClean="0"/>
              <a:t>　自治体クラウド導入の手順</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pPr>
              <a:defRPr/>
            </a:pPr>
            <a:fld id="{9CFE308E-E13E-405F-9CFF-7922FB516CBE}" type="slidenum">
              <a:rPr lang="en-US" altLang="ja-JP" smtClean="0"/>
              <a:pPr>
                <a:defRPr/>
              </a:pPr>
              <a:t>&lt;#&gt;</a:t>
            </a:fld>
            <a:endParaRPr lang="ja-JP" altLang="en-US"/>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t>3-2</a:t>
            </a:r>
            <a:r>
              <a:rPr lang="ja-JP" altLang="en-US" smtClean="0"/>
              <a:t>　自治体クラウド導入の手順</a:t>
            </a:r>
            <a:endParaRPr lang="en-US" altLang="ja-JP" dirty="0"/>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HGPｺﾞｼｯｸM" pitchFamily="50" charset="-128"/>
          <a:ea typeface="HGPｺﾞｼｯｸM" pitchFamily="50" charset="-128"/>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HGPｺﾞｼｯｸM" pitchFamily="50" charset="-128"/>
          <a:ea typeface="HGPｺﾞｼｯｸM" pitchFamily="50" charset="-128"/>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HGPｺﾞｼｯｸM" pitchFamily="50" charset="-128"/>
          <a:ea typeface="HGPｺﾞｼｯｸM" pitchFamily="50" charset="-128"/>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HGPｺﾞｼｯｸM" pitchFamily="50" charset="-128"/>
          <a:ea typeface="HGPｺﾞｼｯｸM" pitchFamily="50" charset="-128"/>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HGPｺﾞｼｯｸM" pitchFamily="50" charset="-128"/>
          <a:ea typeface="HGPｺﾞｼｯｸM" pitchFamily="50" charset="-128"/>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package" Target="../embeddings/Microsoft_Office_Excel_______2.xlsx"/><Relationship Id="rId4" Type="http://schemas.openxmlformats.org/officeDocument/2006/relationships/package" Target="../embeddings/Microsoft_Office_Excel_______1.xlsx"/></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Excel_______3.xlsx"/></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Excel_______4.xlsx"/></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package" Target="../embeddings/Microsoft_Office_Excel_______5.xls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package" Target="../embeddings/Microsoft_Office_Excel_______7.xlsx"/><Relationship Id="rId4" Type="http://schemas.openxmlformats.org/officeDocument/2006/relationships/package" Target="../embeddings/Microsoft_Office_Excel_______6.xls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package" Target="../embeddings/Microsoft_Office_Excel_______9.xlsx"/><Relationship Id="rId4" Type="http://schemas.openxmlformats.org/officeDocument/2006/relationships/package" Target="../embeddings/Microsoft_Office_Excel_______8.xlsx"/></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package" Target="../embeddings/Microsoft_Office_Excel_______11.xlsx"/><Relationship Id="rId4" Type="http://schemas.openxmlformats.org/officeDocument/2006/relationships/package" Target="../embeddings/Microsoft_Office_Excel_______10.xlsx"/></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package" Target="../embeddings/Microsoft_Office_Excel_______13.xlsx"/><Relationship Id="rId4" Type="http://schemas.openxmlformats.org/officeDocument/2006/relationships/package" Target="../embeddings/Microsoft_Office_Excel_______12.xlsx"/></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MS UI Gothic" pitchFamily="50" charset="-128"/>
                <a:ea typeface="MS UI Gothic" pitchFamily="50" charset="-128"/>
              </a:rPr>
              <a:t>3-2</a:t>
            </a:r>
            <a:r>
              <a:rPr kumimoji="0" lang="ja-JP" altLang="en-US" sz="3600" dirty="0" smtClean="0">
                <a:solidFill>
                  <a:srgbClr val="000066"/>
                </a:solidFill>
                <a:latin typeface="MS UI Gothic" pitchFamily="50" charset="-128"/>
                <a:ea typeface="MS UI Gothic" pitchFamily="50" charset="-128"/>
              </a:rPr>
              <a:t>　自治体クラウド導入の手順</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コンテンツ プレースホルダ 25"/>
          <p:cNvSpPr>
            <a:spLocks noGrp="1"/>
          </p:cNvSpPr>
          <p:nvPr>
            <p:ph idx="1"/>
          </p:nvPr>
        </p:nvSpPr>
        <p:spPr bwMode="auto">
          <a:xfrm>
            <a:off x="495300" y="1265240"/>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事前に各自治体で整理しておくべきこと</a:t>
            </a:r>
          </a:p>
        </p:txBody>
      </p:sp>
      <p:graphicFrame>
        <p:nvGraphicFramePr>
          <p:cNvPr id="1026" name="オブジェクト 2"/>
          <p:cNvGraphicFramePr>
            <a:graphicFrameLocks noChangeAspect="1"/>
          </p:cNvGraphicFramePr>
          <p:nvPr/>
        </p:nvGraphicFramePr>
        <p:xfrm>
          <a:off x="560389" y="4533902"/>
          <a:ext cx="4332287" cy="1679575"/>
        </p:xfrm>
        <a:graphic>
          <a:graphicData uri="http://schemas.openxmlformats.org/presentationml/2006/ole">
            <p:oleObj spid="_x0000_s1026" name="ワークシート" r:id="rId4" imgW="6438960" imgH="2495460" progId="Excel.Sheet.12">
              <p:embed/>
            </p:oleObj>
          </a:graphicData>
        </a:graphic>
      </p:graphicFrame>
      <p:sp>
        <p:nvSpPr>
          <p:cNvPr id="1030" name="正方形/長方形 7"/>
          <p:cNvSpPr>
            <a:spLocks noChangeArrowheads="1"/>
          </p:cNvSpPr>
          <p:nvPr/>
        </p:nvSpPr>
        <p:spPr bwMode="auto">
          <a:xfrm>
            <a:off x="4953000" y="4541839"/>
            <a:ext cx="4705350" cy="584775"/>
          </a:xfrm>
          <a:prstGeom prst="rect">
            <a:avLst/>
          </a:prstGeom>
          <a:noFill/>
          <a:ln w="9525">
            <a:solidFill>
              <a:schemeClr val="tx1"/>
            </a:solidFill>
            <a:miter lim="800000"/>
            <a:headEnd/>
            <a:tailEnd/>
          </a:ln>
        </p:spPr>
        <p:txBody>
          <a:bodyPr>
            <a:spAutoFit/>
          </a:bodyPr>
          <a:lstStyle/>
          <a:p>
            <a:r>
              <a:rPr lang="ja-JP" altLang="en-US" sz="1600" dirty="0">
                <a:latin typeface="HGPｺﾞｼｯｸM" pitchFamily="50" charset="-128"/>
                <a:ea typeface="HGPｺﾞｼｯｸM" pitchFamily="50" charset="-128"/>
              </a:rPr>
              <a:t>●ポイントは「具体的検討」で役に立つ内容とする</a:t>
            </a:r>
            <a:r>
              <a:rPr lang="ja-JP" altLang="en-US" sz="1600" dirty="0" err="1">
                <a:latin typeface="HGPｺﾞｼｯｸM" pitchFamily="50" charset="-128"/>
                <a:ea typeface="HGPｺﾞｼｯｸM" pitchFamily="50" charset="-128"/>
              </a:rPr>
              <a:t>こ</a:t>
            </a:r>
            <a:endParaRPr lang="en-US" altLang="ja-JP" sz="1600" dirty="0">
              <a:latin typeface="HGPｺﾞｼｯｸM" pitchFamily="50" charset="-128"/>
              <a:ea typeface="HGPｺﾞｼｯｸM" pitchFamily="50" charset="-128"/>
            </a:endParaRPr>
          </a:p>
          <a:p>
            <a:r>
              <a:rPr lang="en-US" altLang="ja-JP" sz="1600" smtClean="0">
                <a:latin typeface="HGPｺﾞｼｯｸM" pitchFamily="50" charset="-128"/>
                <a:ea typeface="HGPｺﾞｼｯｸM" pitchFamily="50" charset="-128"/>
              </a:rPr>
              <a:t>    </a:t>
            </a:r>
            <a:r>
              <a:rPr lang="ja-JP" altLang="en-US" sz="1600" smtClean="0">
                <a:latin typeface="HGPｺﾞｼｯｸM" pitchFamily="50" charset="-128"/>
                <a:ea typeface="HGPｺﾞｼｯｸM" pitchFamily="50" charset="-128"/>
              </a:rPr>
              <a:t>とで</a:t>
            </a:r>
            <a:r>
              <a:rPr lang="ja-JP" altLang="en-US" sz="1600" dirty="0">
                <a:latin typeface="HGPｺﾞｼｯｸM" pitchFamily="50" charset="-128"/>
                <a:ea typeface="HGPｺﾞｼｯｸM" pitchFamily="50" charset="-128"/>
              </a:rPr>
              <a:t>ある。</a:t>
            </a:r>
            <a:endParaRPr lang="en-US" altLang="ja-JP" sz="1600" dirty="0">
              <a:latin typeface="HGPｺﾞｼｯｸM" pitchFamily="50" charset="-128"/>
              <a:ea typeface="HGPｺﾞｼｯｸM" pitchFamily="50" charset="-128"/>
            </a:endParaRPr>
          </a:p>
        </p:txBody>
      </p:sp>
      <p:sp>
        <p:nvSpPr>
          <p:cNvPr id="10" name="テキスト ボックス 9"/>
          <p:cNvSpPr txBox="1"/>
          <p:nvPr/>
        </p:nvSpPr>
        <p:spPr>
          <a:xfrm>
            <a:off x="6321426" y="1735138"/>
            <a:ext cx="3384550" cy="2308225"/>
          </a:xfrm>
          <a:prstGeom prst="rect">
            <a:avLst/>
          </a:prstGeom>
          <a:noFill/>
          <a:ln w="9525">
            <a:solidFill>
              <a:schemeClr val="tx1"/>
            </a:solidFill>
            <a:prstDash val="solid"/>
          </a:ln>
        </p:spPr>
        <p:txBody>
          <a:bodyPr>
            <a:spAutoFit/>
          </a:bodyPr>
          <a:lstStyle/>
          <a:p>
            <a:pPr marL="180975" indent="-180975">
              <a:defRPr/>
            </a:pPr>
            <a:r>
              <a:rPr kumimoji="1" lang="ja-JP" altLang="en-US" sz="1600" dirty="0">
                <a:latin typeface="HGPｺﾞｼｯｸM" pitchFamily="50" charset="-128"/>
                <a:ea typeface="HGPｺﾞｼｯｸM" pitchFamily="50" charset="-128"/>
              </a:rPr>
              <a:t>●自治体クラウド導入計画を策定するための基礎資料として「現行システム概要調査」を行う。</a:t>
            </a:r>
            <a:endParaRPr kumimoji="1" lang="en-US" altLang="ja-JP" sz="1600" dirty="0">
              <a:latin typeface="HGPｺﾞｼｯｸM" pitchFamily="50" charset="-128"/>
              <a:ea typeface="HGPｺﾞｼｯｸM" pitchFamily="50" charset="-128"/>
            </a:endParaRPr>
          </a:p>
          <a:p>
            <a:pPr marL="180975" indent="-180975">
              <a:defRPr/>
            </a:pPr>
            <a:r>
              <a:rPr kumimoji="1" lang="ja-JP" altLang="en-US" sz="1600" dirty="0">
                <a:latin typeface="HGPｺﾞｼｯｸM" pitchFamily="50" charset="-128"/>
                <a:ea typeface="HGPｺﾞｼｯｸM" pitchFamily="50" charset="-128"/>
              </a:rPr>
              <a:t>●左の表は、事前に各自治体で整理しておくべき事柄をまとめたものである。</a:t>
            </a:r>
            <a:endParaRPr kumimoji="1" lang="en-US" altLang="ja-JP" sz="1600" dirty="0">
              <a:latin typeface="HGPｺﾞｼｯｸM" pitchFamily="50" charset="-128"/>
              <a:ea typeface="HGPｺﾞｼｯｸM" pitchFamily="50" charset="-128"/>
            </a:endParaRPr>
          </a:p>
          <a:p>
            <a:pPr marL="180975" indent="-180975">
              <a:defRPr/>
            </a:pPr>
            <a:r>
              <a:rPr kumimoji="1" lang="ja-JP" altLang="en-US" sz="1600" dirty="0">
                <a:latin typeface="HGPｺﾞｼｯｸM" pitchFamily="50" charset="-128"/>
                <a:ea typeface="HGPｺﾞｼｯｸM" pitchFamily="50" charset="-128"/>
              </a:rPr>
              <a:t>●現行システムに係る契約書や調達仕様書等の既存資料で補完することも可能。</a:t>
            </a:r>
          </a:p>
        </p:txBody>
      </p:sp>
      <p:graphicFrame>
        <p:nvGraphicFramePr>
          <p:cNvPr id="1027" name="オブジェクト 8"/>
          <p:cNvGraphicFramePr>
            <a:graphicFrameLocks noChangeAspect="1"/>
          </p:cNvGraphicFramePr>
          <p:nvPr/>
        </p:nvGraphicFramePr>
        <p:xfrm>
          <a:off x="561975" y="1735138"/>
          <a:ext cx="5589588" cy="2705100"/>
        </p:xfrm>
        <a:graphic>
          <a:graphicData uri="http://schemas.openxmlformats.org/presentationml/2006/ole">
            <p:oleObj spid="_x0000_s1027" name="ワークシート" r:id="rId5" imgW="8401074" imgH="4067251" progId="Excel.Sheet.12">
              <p:embed/>
            </p:oleObj>
          </a:graphicData>
        </a:graphic>
      </p:graphicFrame>
      <p:sp>
        <p:nvSpPr>
          <p:cNvPr id="1032" name="テキスト ボックス 32"/>
          <p:cNvSpPr txBox="1">
            <a:spLocks noChangeArrowheads="1"/>
          </p:cNvSpPr>
          <p:nvPr/>
        </p:nvSpPr>
        <p:spPr bwMode="auto">
          <a:xfrm>
            <a:off x="4881563" y="5516564"/>
            <a:ext cx="678391" cy="600164"/>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◎：承認</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○：作成</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△：支援</a:t>
            </a:r>
          </a:p>
        </p:txBody>
      </p:sp>
      <p:sp>
        <p:nvSpPr>
          <p:cNvPr id="9" name="スライド番号プレースホルダ 8"/>
          <p:cNvSpPr>
            <a:spLocks noGrp="1"/>
          </p:cNvSpPr>
          <p:nvPr>
            <p:ph type="sldNum" sz="quarter" idx="12"/>
          </p:nvPr>
        </p:nvSpPr>
        <p:spPr/>
        <p:txBody>
          <a:bodyPr/>
          <a:lstStyle/>
          <a:p>
            <a:pPr>
              <a:defRPr/>
            </a:pPr>
            <a:fld id="{502364E4-2112-43EA-A534-60C2A2A20473}" type="slidenum">
              <a:rPr lang="ja-JP" altLang="en-US" smtClean="0"/>
              <a:pPr>
                <a:defRPr/>
              </a:pPr>
              <a:t>9</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2" name="Rectangle 2"/>
          <p:cNvSpPr txBox="1">
            <a:spLocks noChangeArrowheads="1"/>
          </p:cNvSpPr>
          <p:nvPr/>
        </p:nvSpPr>
        <p:spPr bwMode="auto">
          <a:xfrm>
            <a:off x="350489" y="366490"/>
            <a:ext cx="9080500" cy="830262"/>
          </a:xfrm>
          <a:prstGeom prst="rect">
            <a:avLst/>
          </a:prstGeom>
          <a:noFill/>
          <a:ln w="9525">
            <a:noFill/>
            <a:miter lim="800000"/>
            <a:headEnd/>
            <a:tailEnd/>
          </a:ln>
          <a:effectLst/>
          <a:extLst/>
        </p:spPr>
        <p:txBody>
          <a:bodyPr vert="horz" wrap="square" lIns="91440" tIns="45720" rIns="91440" bIns="45720" numCol="1" anchor="ctr" anchorCtr="0" compatLnSpc="1">
            <a:prstTxWarp prst="textNoShape">
              <a:avLst/>
            </a:prstTxWarp>
          </a:bodyPr>
          <a:lstStyle/>
          <a:p>
            <a:pPr lvl="0" eaLnBrk="1" hangingPunct="1">
              <a:defRPr/>
            </a:pP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1-2</a:t>
            </a:r>
            <a:r>
              <a:rPr lang="ja-JP" altLang="en-US" sz="2400" b="1" dirty="0" smtClean="0">
                <a:latin typeface="HGPｺﾞｼｯｸM" pitchFamily="50" charset="-128"/>
                <a:ea typeface="HGPｺﾞｼｯｸM" pitchFamily="50" charset="-128"/>
              </a:rPr>
              <a:t>　現行システム概要調査～</a:t>
            </a:r>
            <a:endParaRPr kumimoji="1" lang="ja-JP" altLang="ja-JP" sz="12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extLst/>
        </p:spPr>
        <p:txBody>
          <a:bodyPr vert="horz" wrap="square" lIns="91440" tIns="45720" rIns="91440" bIns="45720" numCol="1" anchorCtr="0" compatLnSpc="1">
            <a:prstTxWarp prst="textNoShape">
              <a:avLst/>
            </a:prstTxWarp>
          </a:bodyPr>
          <a:lstStyle/>
          <a:p>
            <a:pPr>
              <a:defRPr/>
            </a:pPr>
            <a:r>
              <a:rPr lang="ja-JP" altLang="en-US" dirty="0" smtClean="0"/>
              <a:t>４</a:t>
            </a:r>
            <a:r>
              <a:rPr lang="ja-JP" altLang="ja-JP" dirty="0" smtClean="0"/>
              <a:t>．</a:t>
            </a:r>
            <a:r>
              <a:rPr lang="ja-JP" altLang="en-US" dirty="0" smtClean="0"/>
              <a:t>導入の手順　</a:t>
            </a:r>
            <a:r>
              <a:rPr lang="ja-JP" altLang="en-US" sz="2400" dirty="0" smtClean="0"/>
              <a:t>～ </a:t>
            </a:r>
            <a:r>
              <a:rPr lang="en-US" altLang="ja-JP" sz="2400" dirty="0" smtClean="0">
                <a:latin typeface="+mn-ea"/>
              </a:rPr>
              <a:t>1-3</a:t>
            </a:r>
            <a:r>
              <a:rPr lang="ja-JP" altLang="en-US" sz="2400" dirty="0">
                <a:latin typeface="+mn-ea"/>
              </a:rPr>
              <a:t>　導入計画の</a:t>
            </a:r>
            <a:r>
              <a:rPr lang="ja-JP" altLang="en-US" sz="2400" dirty="0" smtClean="0">
                <a:latin typeface="+mn-ea"/>
              </a:rPr>
              <a:t>策定① </a:t>
            </a:r>
            <a:r>
              <a:rPr lang="ja-JP" altLang="en-US" sz="2400" dirty="0" smtClean="0"/>
              <a:t>～</a:t>
            </a:r>
            <a:endParaRPr lang="ja-JP" altLang="ja-JP" sz="1200" dirty="0" smtClean="0">
              <a:latin typeface="+mj-ea"/>
            </a:endParaRPr>
          </a:p>
        </p:txBody>
      </p:sp>
      <p:sp>
        <p:nvSpPr>
          <p:cNvPr id="20483" name="コンテンツ プレースホルダ 25"/>
          <p:cNvSpPr>
            <a:spLocks noGrp="1"/>
          </p:cNvSpPr>
          <p:nvPr>
            <p:ph idx="1"/>
          </p:nvPr>
        </p:nvSpPr>
        <p:spPr bwMode="auto">
          <a:xfrm>
            <a:off x="495300" y="1341440"/>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t>基本方針の策定、必要となる計画等</a:t>
            </a:r>
          </a:p>
        </p:txBody>
      </p:sp>
      <p:sp>
        <p:nvSpPr>
          <p:cNvPr id="4" name="正方形/長方形 3"/>
          <p:cNvSpPr/>
          <p:nvPr/>
        </p:nvSpPr>
        <p:spPr>
          <a:xfrm>
            <a:off x="708025" y="1882775"/>
            <a:ext cx="6624638" cy="363538"/>
          </a:xfrm>
          <a:prstGeom prst="rect">
            <a:avLst/>
          </a:prstGeom>
          <a:solidFill>
            <a:srgbClr val="0033CC"/>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600">
              <a:latin typeface="HGPｺﾞｼｯｸM" pitchFamily="50" charset="-128"/>
              <a:ea typeface="HGPｺﾞｼｯｸM" pitchFamily="50" charset="-128"/>
            </a:endParaRPr>
          </a:p>
        </p:txBody>
      </p:sp>
      <p:sp>
        <p:nvSpPr>
          <p:cNvPr id="5" name="テキスト ボックス 4"/>
          <p:cNvSpPr txBox="1"/>
          <p:nvPr/>
        </p:nvSpPr>
        <p:spPr>
          <a:xfrm>
            <a:off x="704851" y="1868488"/>
            <a:ext cx="5545138" cy="400050"/>
          </a:xfrm>
          <a:prstGeom prst="rect">
            <a:avLst/>
          </a:prstGeom>
          <a:noFill/>
        </p:spPr>
        <p:txBody>
          <a:bodyPr>
            <a:spAutoFit/>
          </a:bodyPr>
          <a:lstStyle/>
          <a:p>
            <a:pPr>
              <a:defRPr/>
            </a:pPr>
            <a:r>
              <a:rPr kumimoji="1" lang="ja-JP" altLang="en-US" sz="2000" b="1" dirty="0">
                <a:solidFill>
                  <a:schemeClr val="bg1"/>
                </a:solidFill>
                <a:latin typeface="HGPｺﾞｼｯｸM" pitchFamily="50" charset="-128"/>
                <a:ea typeface="HGPｺﾞｼｯｸM" pitchFamily="50" charset="-128"/>
              </a:rPr>
              <a:t>クラウド導入における基本方針の策定</a:t>
            </a:r>
          </a:p>
        </p:txBody>
      </p:sp>
      <p:sp>
        <p:nvSpPr>
          <p:cNvPr id="6" name="テキスト ボックス 5"/>
          <p:cNvSpPr txBox="1"/>
          <p:nvPr/>
        </p:nvSpPr>
        <p:spPr>
          <a:xfrm>
            <a:off x="704851" y="2205038"/>
            <a:ext cx="8640763" cy="830262"/>
          </a:xfrm>
          <a:prstGeom prst="rect">
            <a:avLst/>
          </a:prstGeom>
          <a:noFill/>
        </p:spPr>
        <p:txBody>
          <a:bodyPr>
            <a:spAutoFit/>
          </a:bodyPr>
          <a:lstStyle/>
          <a:p>
            <a:pPr marL="180975" indent="-180975">
              <a:defRPr/>
            </a:pPr>
            <a:r>
              <a:rPr kumimoji="1" lang="ja-JP" altLang="en-US" sz="1600" dirty="0">
                <a:latin typeface="HGPｺﾞｼｯｸM" pitchFamily="50" charset="-128"/>
                <a:ea typeface="HGPｺﾞｼｯｸM" pitchFamily="50" charset="-128"/>
              </a:rPr>
              <a:t>●クラウドを導入するグループ（構成する自治体、組織）（以下、「推進組織」という。）の実情に合った基本方針を策定し、クラウド導入の</a:t>
            </a:r>
            <a:r>
              <a:rPr lang="ja-JP" altLang="en-US" sz="1600" dirty="0">
                <a:latin typeface="HGPｺﾞｼｯｸM" pitchFamily="50" charset="-128"/>
                <a:ea typeface="HGPｺﾞｼｯｸM" pitchFamily="50" charset="-128"/>
              </a:rPr>
              <a:t>目標を明確にする</a:t>
            </a:r>
            <a:endParaRPr lang="en-US" altLang="ja-JP" sz="1600" dirty="0">
              <a:latin typeface="HGPｺﾞｼｯｸM" pitchFamily="50" charset="-128"/>
              <a:ea typeface="HGPｺﾞｼｯｸM" pitchFamily="50" charset="-128"/>
            </a:endParaRPr>
          </a:p>
          <a:p>
            <a:pPr>
              <a:defRPr/>
            </a:pPr>
            <a:r>
              <a:rPr kumimoji="1" lang="ja-JP" altLang="en-US" sz="1600" dirty="0">
                <a:latin typeface="HGPｺﾞｼｯｸM" pitchFamily="50" charset="-128"/>
                <a:ea typeface="HGPｺﾞｼｯｸM" pitchFamily="50" charset="-128"/>
              </a:rPr>
              <a:t>　</a:t>
            </a:r>
            <a:r>
              <a:rPr kumimoji="1" lang="ja-JP" altLang="en-US" sz="1600">
                <a:latin typeface="HGPｺﾞｼｯｸM" pitchFamily="50" charset="-128"/>
                <a:ea typeface="HGPｺﾞｼｯｸM" pitchFamily="50" charset="-128"/>
              </a:rPr>
              <a:t>　</a:t>
            </a:r>
            <a:r>
              <a:rPr kumimoji="1" lang="ja-JP" altLang="en-US" sz="1600" smtClean="0">
                <a:latin typeface="HGPｺﾞｼｯｸM" pitchFamily="50" charset="-128"/>
                <a:ea typeface="HGPｺﾞｼｯｸM" pitchFamily="50" charset="-128"/>
              </a:rPr>
              <a:t>  </a:t>
            </a:r>
            <a:r>
              <a:rPr kumimoji="1" lang="en-US" altLang="ja-JP" sz="1600" smtClean="0">
                <a:latin typeface="HGPｺﾞｼｯｸM" pitchFamily="50" charset="-128"/>
                <a:ea typeface="HGPｺﾞｼｯｸM" pitchFamily="50" charset="-128"/>
              </a:rPr>
              <a:t>【</a:t>
            </a:r>
            <a:r>
              <a:rPr kumimoji="1" lang="ja-JP" altLang="en-US" sz="1600" dirty="0">
                <a:latin typeface="HGPｺﾞｼｯｸM" pitchFamily="50" charset="-128"/>
                <a:ea typeface="HGPｺﾞｼｯｸM" pitchFamily="50" charset="-128"/>
              </a:rPr>
              <a:t>具体例</a:t>
            </a:r>
            <a:r>
              <a:rPr kumimoji="1" lang="en-US" altLang="ja-JP" sz="1600" dirty="0">
                <a:latin typeface="HGPｺﾞｼｯｸM" pitchFamily="50" charset="-128"/>
                <a:ea typeface="HGPｺﾞｼｯｸM" pitchFamily="50" charset="-128"/>
              </a:rPr>
              <a:t>】</a:t>
            </a:r>
            <a:r>
              <a:rPr kumimoji="1" lang="ja-JP" altLang="en-US" sz="1600" dirty="0">
                <a:latin typeface="HGPｺﾞｼｯｸM" pitchFamily="50" charset="-128"/>
                <a:ea typeface="HGPｺﾞｼｯｸM" pitchFamily="50" charset="-128"/>
              </a:rPr>
              <a:t>　　</a:t>
            </a:r>
            <a:r>
              <a:rPr kumimoji="1" lang="en-US" altLang="ja-JP" sz="1600" dirty="0">
                <a:latin typeface="HGPｺﾞｼｯｸM" pitchFamily="50" charset="-128"/>
                <a:ea typeface="HGPｺﾞｼｯｸM" pitchFamily="50" charset="-128"/>
              </a:rPr>
              <a:t>ICT</a:t>
            </a:r>
            <a:r>
              <a:rPr kumimoji="1" lang="ja-JP" altLang="en-US" sz="1600" dirty="0">
                <a:latin typeface="HGPｺﾞｼｯｸM" pitchFamily="50" charset="-128"/>
                <a:ea typeface="HGPｺﾞｼｯｸM" pitchFamily="50" charset="-128"/>
              </a:rPr>
              <a:t>経費の縮減（目標：△％）　　　災害対策の強化　　等</a:t>
            </a:r>
          </a:p>
        </p:txBody>
      </p:sp>
      <p:sp>
        <p:nvSpPr>
          <p:cNvPr id="7" name="正方形/長方形 6"/>
          <p:cNvSpPr/>
          <p:nvPr/>
        </p:nvSpPr>
        <p:spPr>
          <a:xfrm>
            <a:off x="708024" y="2246315"/>
            <a:ext cx="8642350" cy="7889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 name="正方形/長方形 7"/>
          <p:cNvSpPr/>
          <p:nvPr/>
        </p:nvSpPr>
        <p:spPr>
          <a:xfrm>
            <a:off x="711200" y="3321052"/>
            <a:ext cx="6624638" cy="365125"/>
          </a:xfrm>
          <a:prstGeom prst="rect">
            <a:avLst/>
          </a:prstGeom>
          <a:solidFill>
            <a:srgbClr val="0033CC"/>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600">
              <a:latin typeface="HGPｺﾞｼｯｸM" pitchFamily="50" charset="-128"/>
              <a:ea typeface="HGPｺﾞｼｯｸM" pitchFamily="50" charset="-128"/>
            </a:endParaRPr>
          </a:p>
        </p:txBody>
      </p:sp>
      <p:sp>
        <p:nvSpPr>
          <p:cNvPr id="9" name="テキスト ボックス 8"/>
          <p:cNvSpPr txBox="1"/>
          <p:nvPr/>
        </p:nvSpPr>
        <p:spPr>
          <a:xfrm>
            <a:off x="708026" y="3284538"/>
            <a:ext cx="6765925" cy="400110"/>
          </a:xfrm>
          <a:prstGeom prst="rect">
            <a:avLst/>
          </a:prstGeom>
          <a:noFill/>
        </p:spPr>
        <p:txBody>
          <a:bodyPr>
            <a:spAutoFit/>
          </a:bodyPr>
          <a:lstStyle/>
          <a:p>
            <a:pPr>
              <a:defRPr/>
            </a:pPr>
            <a:r>
              <a:rPr kumimoji="1" lang="ja-JP" altLang="en-US" sz="2000" b="1" dirty="0">
                <a:solidFill>
                  <a:schemeClr val="bg1"/>
                </a:solidFill>
                <a:latin typeface="HGPｺﾞｼｯｸM" pitchFamily="50" charset="-128"/>
                <a:ea typeface="HGPｺﾞｼｯｸM" pitchFamily="50" charset="-128"/>
              </a:rPr>
              <a:t>クラウド導入に必要な導入計画（計画書及び手順書）の策定</a:t>
            </a:r>
          </a:p>
        </p:txBody>
      </p:sp>
      <p:sp>
        <p:nvSpPr>
          <p:cNvPr id="10" name="テキスト ボックス 9"/>
          <p:cNvSpPr txBox="1"/>
          <p:nvPr/>
        </p:nvSpPr>
        <p:spPr>
          <a:xfrm>
            <a:off x="704851" y="3708400"/>
            <a:ext cx="8640763" cy="584200"/>
          </a:xfrm>
          <a:prstGeom prst="rect">
            <a:avLst/>
          </a:prstGeom>
          <a:noFill/>
        </p:spPr>
        <p:txBody>
          <a:bodyPr>
            <a:spAutoFit/>
          </a:bodyPr>
          <a:lstStyle/>
          <a:p>
            <a:pPr marL="180975" indent="-180975">
              <a:defRPr/>
            </a:pPr>
            <a:r>
              <a:rPr kumimoji="1" lang="ja-JP" altLang="en-US" sz="1600" dirty="0">
                <a:latin typeface="HGPｺﾞｼｯｸM" pitchFamily="50" charset="-128"/>
                <a:ea typeface="HGPｺﾞｼｯｸM" pitchFamily="50" charset="-128"/>
              </a:rPr>
              <a:t>●決定した基本方針を受けて、推進組織としての活動及び推進組織を構成する個々の自治体の内部調整のための計画書及び手順書等を策定する</a:t>
            </a:r>
          </a:p>
        </p:txBody>
      </p:sp>
      <p:sp>
        <p:nvSpPr>
          <p:cNvPr id="11" name="正方形/長方形 10"/>
          <p:cNvSpPr/>
          <p:nvPr/>
        </p:nvSpPr>
        <p:spPr>
          <a:xfrm>
            <a:off x="711201" y="3686175"/>
            <a:ext cx="8640763" cy="24796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2" name="正方形/長方形 11"/>
          <p:cNvSpPr/>
          <p:nvPr/>
        </p:nvSpPr>
        <p:spPr>
          <a:xfrm>
            <a:off x="6969125" y="4713290"/>
            <a:ext cx="2305050" cy="135413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kumimoji="1" lang="ja-JP" altLang="en-US" sz="1100" dirty="0">
                <a:solidFill>
                  <a:schemeClr val="accent6">
                    <a:lumMod val="50000"/>
                  </a:schemeClr>
                </a:solidFill>
                <a:latin typeface="HGPｺﾞｼｯｸM" pitchFamily="50" charset="-128"/>
                <a:ea typeface="HGPｺﾞｼｯｸM" pitchFamily="50" charset="-128"/>
              </a:rPr>
              <a:t>（記載事項の例）</a:t>
            </a:r>
            <a:endParaRPr kumimoji="1" lang="en-US" altLang="ja-JP" sz="1100" dirty="0">
              <a:solidFill>
                <a:schemeClr val="accent6">
                  <a:lumMod val="50000"/>
                </a:schemeClr>
              </a:solidFill>
              <a:latin typeface="HGPｺﾞｼｯｸM" pitchFamily="50" charset="-128"/>
              <a:ea typeface="HGPｺﾞｼｯｸM" pitchFamily="50" charset="-128"/>
            </a:endParaRPr>
          </a:p>
          <a:p>
            <a:pPr>
              <a:defRPr/>
            </a:pPr>
            <a:r>
              <a:rPr kumimoji="1" lang="ja-JP" altLang="en-US" sz="1100" smtClean="0">
                <a:solidFill>
                  <a:schemeClr val="accent6">
                    <a:lumMod val="50000"/>
                  </a:schemeClr>
                </a:solidFill>
                <a:latin typeface="HGPｺﾞｼｯｸM" pitchFamily="50" charset="-128"/>
                <a:ea typeface="HGPｺﾞｼｯｸM" pitchFamily="50" charset="-128"/>
              </a:rPr>
              <a:t>□ サービス</a:t>
            </a:r>
            <a:r>
              <a:rPr kumimoji="1" lang="ja-JP" altLang="en-US" sz="1100" dirty="0">
                <a:solidFill>
                  <a:schemeClr val="accent6">
                    <a:lumMod val="50000"/>
                  </a:schemeClr>
                </a:solidFill>
                <a:latin typeface="HGPｺﾞｼｯｸM" pitchFamily="50" charset="-128"/>
                <a:ea typeface="HGPｺﾞｼｯｸM" pitchFamily="50" charset="-128"/>
              </a:rPr>
              <a:t>選定における基本方針</a:t>
            </a:r>
            <a:endParaRPr kumimoji="1" lang="en-US" altLang="ja-JP" sz="1100" dirty="0">
              <a:solidFill>
                <a:schemeClr val="accent6">
                  <a:lumMod val="50000"/>
                </a:schemeClr>
              </a:solidFill>
              <a:latin typeface="HGPｺﾞｼｯｸM" pitchFamily="50" charset="-128"/>
              <a:ea typeface="HGPｺﾞｼｯｸM" pitchFamily="50" charset="-128"/>
            </a:endParaRPr>
          </a:p>
          <a:p>
            <a:pPr marL="265113" indent="-265113">
              <a:defRPr/>
            </a:pPr>
            <a:r>
              <a:rPr lang="ja-JP" altLang="en-US" sz="1100" smtClean="0">
                <a:solidFill>
                  <a:schemeClr val="accent6">
                    <a:lumMod val="50000"/>
                  </a:schemeClr>
                </a:solidFill>
                <a:latin typeface="HGPｺﾞｼｯｸM" pitchFamily="50" charset="-128"/>
                <a:ea typeface="HGPｺﾞｼｯｸM" pitchFamily="50" charset="-128"/>
              </a:rPr>
              <a:t>□ クラウドサービス</a:t>
            </a:r>
            <a:r>
              <a:rPr lang="ja-JP" altLang="en-US" sz="1100" dirty="0">
                <a:solidFill>
                  <a:schemeClr val="accent6">
                    <a:lumMod val="50000"/>
                  </a:schemeClr>
                </a:solidFill>
                <a:latin typeface="HGPｺﾞｼｯｸM" pitchFamily="50" charset="-128"/>
                <a:ea typeface="HGPｺﾞｼｯｸM" pitchFamily="50" charset="-128"/>
              </a:rPr>
              <a:t>情報提供依頼</a:t>
            </a:r>
            <a:endParaRPr lang="en-US" altLang="ja-JP" sz="1100" dirty="0">
              <a:solidFill>
                <a:schemeClr val="accent6">
                  <a:lumMod val="50000"/>
                </a:schemeClr>
              </a:solidFill>
              <a:latin typeface="HGPｺﾞｼｯｸM" pitchFamily="50" charset="-128"/>
              <a:ea typeface="HGPｺﾞｼｯｸM" pitchFamily="50" charset="-128"/>
            </a:endParaRPr>
          </a:p>
          <a:p>
            <a:pPr marL="265113" indent="-265113">
              <a:defRPr/>
            </a:pPr>
            <a:r>
              <a:rPr lang="ja-JP" altLang="en-US" sz="1100" dirty="0">
                <a:solidFill>
                  <a:schemeClr val="accent6">
                    <a:lumMod val="50000"/>
                  </a:schemeClr>
                </a:solidFill>
                <a:latin typeface="HGPｺﾞｼｯｸM" pitchFamily="50" charset="-128"/>
                <a:ea typeface="HGPｺﾞｼｯｸM" pitchFamily="50" charset="-128"/>
              </a:rPr>
              <a:t>　　　</a:t>
            </a:r>
            <a:r>
              <a:rPr kumimoji="1" lang="ja-JP" altLang="en-US" sz="1100" dirty="0">
                <a:solidFill>
                  <a:schemeClr val="accent6">
                    <a:lumMod val="50000"/>
                  </a:schemeClr>
                </a:solidFill>
                <a:latin typeface="HGPｺﾞｼｯｸM" pitchFamily="50" charset="-128"/>
                <a:ea typeface="HGPｺﾞｼｯｸM" pitchFamily="50" charset="-128"/>
              </a:rPr>
              <a:t>（ＲＦＩ）</a:t>
            </a:r>
            <a:endParaRPr kumimoji="1" lang="en-US" altLang="ja-JP" sz="1100" dirty="0">
              <a:solidFill>
                <a:schemeClr val="accent6">
                  <a:lumMod val="50000"/>
                </a:schemeClr>
              </a:solidFill>
              <a:latin typeface="HGPｺﾞｼｯｸM" pitchFamily="50" charset="-128"/>
              <a:ea typeface="HGPｺﾞｼｯｸM" pitchFamily="50" charset="-128"/>
            </a:endParaRPr>
          </a:p>
          <a:p>
            <a:pPr>
              <a:defRPr/>
            </a:pPr>
            <a:r>
              <a:rPr kumimoji="1" lang="ja-JP" altLang="en-US" sz="1100" smtClean="0">
                <a:solidFill>
                  <a:schemeClr val="accent6">
                    <a:lumMod val="50000"/>
                  </a:schemeClr>
                </a:solidFill>
                <a:latin typeface="HGPｺﾞｼｯｸM" pitchFamily="50" charset="-128"/>
                <a:ea typeface="HGPｺﾞｼｯｸM" pitchFamily="50" charset="-128"/>
              </a:rPr>
              <a:t>□ 提案</a:t>
            </a:r>
            <a:r>
              <a:rPr kumimoji="1" lang="ja-JP" altLang="en-US" sz="1100" dirty="0">
                <a:solidFill>
                  <a:schemeClr val="accent6">
                    <a:lumMod val="50000"/>
                  </a:schemeClr>
                </a:solidFill>
                <a:latin typeface="HGPｺﾞｼｯｸM" pitchFamily="50" charset="-128"/>
                <a:ea typeface="HGPｺﾞｼｯｸM" pitchFamily="50" charset="-128"/>
              </a:rPr>
              <a:t>要領・提案仕様書</a:t>
            </a:r>
            <a:endParaRPr kumimoji="1" lang="en-US" altLang="ja-JP" sz="1100" dirty="0">
              <a:solidFill>
                <a:schemeClr val="accent6">
                  <a:lumMod val="50000"/>
                </a:schemeClr>
              </a:solidFill>
              <a:latin typeface="HGPｺﾞｼｯｸM" pitchFamily="50" charset="-128"/>
              <a:ea typeface="HGPｺﾞｼｯｸM" pitchFamily="50" charset="-128"/>
            </a:endParaRPr>
          </a:p>
          <a:p>
            <a:pPr>
              <a:defRPr/>
            </a:pPr>
            <a:r>
              <a:rPr lang="ja-JP" altLang="en-US" sz="1100" smtClean="0">
                <a:solidFill>
                  <a:schemeClr val="accent6">
                    <a:lumMod val="50000"/>
                  </a:schemeClr>
                </a:solidFill>
                <a:latin typeface="HGPｺﾞｼｯｸM" pitchFamily="50" charset="-128"/>
                <a:ea typeface="HGPｺﾞｼｯｸM" pitchFamily="50" charset="-128"/>
              </a:rPr>
              <a:t>□ 評価</a:t>
            </a:r>
            <a:r>
              <a:rPr lang="ja-JP" altLang="en-US" sz="1100" dirty="0">
                <a:solidFill>
                  <a:schemeClr val="accent6">
                    <a:lumMod val="50000"/>
                  </a:schemeClr>
                </a:solidFill>
                <a:latin typeface="HGPｺﾞｼｯｸM" pitchFamily="50" charset="-128"/>
                <a:ea typeface="HGPｺﾞｼｯｸM" pitchFamily="50" charset="-128"/>
              </a:rPr>
              <a:t>項目一覧・評価基準書</a:t>
            </a:r>
            <a:endParaRPr kumimoji="1" lang="ja-JP" altLang="en-US" sz="1100" dirty="0">
              <a:solidFill>
                <a:schemeClr val="accent6">
                  <a:lumMod val="50000"/>
                </a:schemeClr>
              </a:solidFill>
              <a:latin typeface="HGPｺﾞｼｯｸM" pitchFamily="50" charset="-128"/>
              <a:ea typeface="HGPｺﾞｼｯｸM" pitchFamily="50" charset="-128"/>
            </a:endParaRPr>
          </a:p>
        </p:txBody>
      </p:sp>
      <p:sp>
        <p:nvSpPr>
          <p:cNvPr id="13" name="正方形/長方形 12"/>
          <p:cNvSpPr/>
          <p:nvPr/>
        </p:nvSpPr>
        <p:spPr>
          <a:xfrm>
            <a:off x="4592638" y="4713290"/>
            <a:ext cx="2305050" cy="13557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ja-JP" altLang="en-US" sz="1100" dirty="0">
                <a:solidFill>
                  <a:schemeClr val="accent6">
                    <a:lumMod val="50000"/>
                  </a:schemeClr>
                </a:solidFill>
                <a:latin typeface="HGPｺﾞｼｯｸM" pitchFamily="50" charset="-128"/>
                <a:ea typeface="HGPｺﾞｼｯｸM" pitchFamily="50" charset="-128"/>
              </a:rPr>
              <a:t>（記載事項の例）</a:t>
            </a:r>
            <a:endParaRPr lang="en-US" altLang="ja-JP" sz="1100" dirty="0">
              <a:solidFill>
                <a:schemeClr val="accent6">
                  <a:lumMod val="50000"/>
                </a:schemeClr>
              </a:solidFill>
              <a:latin typeface="HGPｺﾞｼｯｸM" pitchFamily="50" charset="-128"/>
              <a:ea typeface="HGPｺﾞｼｯｸM" pitchFamily="50" charset="-128"/>
            </a:endParaRPr>
          </a:p>
          <a:p>
            <a:pPr marL="180975" indent="-180975">
              <a:defRPr/>
            </a:pPr>
            <a:r>
              <a:rPr lang="ja-JP" altLang="en-US" sz="1100" smtClean="0">
                <a:solidFill>
                  <a:schemeClr val="accent6">
                    <a:lumMod val="50000"/>
                  </a:schemeClr>
                </a:solidFill>
                <a:latin typeface="HGPｺﾞｼｯｸM" pitchFamily="50" charset="-128"/>
                <a:ea typeface="HGPｺﾞｼｯｸM" pitchFamily="50" charset="-128"/>
              </a:rPr>
              <a:t>□ 基本</a:t>
            </a:r>
            <a:r>
              <a:rPr lang="ja-JP" altLang="en-US" sz="1100" dirty="0">
                <a:solidFill>
                  <a:schemeClr val="accent6">
                    <a:lumMod val="50000"/>
                  </a:schemeClr>
                </a:solidFill>
                <a:latin typeface="HGPｺﾞｼｯｸM" pitchFamily="50" charset="-128"/>
                <a:ea typeface="HGPｺﾞｼｯｸM" pitchFamily="50" charset="-128"/>
              </a:rPr>
              <a:t>合意書</a:t>
            </a:r>
            <a:r>
              <a:rPr kumimoji="1" lang="ja-JP" altLang="en-US" sz="1050" dirty="0">
                <a:solidFill>
                  <a:schemeClr val="accent6">
                    <a:lumMod val="50000"/>
                  </a:schemeClr>
                </a:solidFill>
                <a:latin typeface="HGPｺﾞｼｯｸM" pitchFamily="50" charset="-128"/>
                <a:ea typeface="HGPｺﾞｼｯｸM" pitchFamily="50" charset="-128"/>
              </a:rPr>
              <a:t>（基本方針、スケジュール、費用負担、運営要領）</a:t>
            </a:r>
            <a:endParaRPr kumimoji="1" lang="en-US" altLang="ja-JP" sz="1050" dirty="0">
              <a:solidFill>
                <a:schemeClr val="accent6">
                  <a:lumMod val="50000"/>
                </a:schemeClr>
              </a:solidFill>
              <a:latin typeface="HGPｺﾞｼｯｸM" pitchFamily="50" charset="-128"/>
              <a:ea typeface="HGPｺﾞｼｯｸM" pitchFamily="50" charset="-128"/>
            </a:endParaRPr>
          </a:p>
          <a:p>
            <a:pPr marL="180975" indent="-180975">
              <a:defRPr/>
            </a:pPr>
            <a:r>
              <a:rPr kumimoji="1" lang="ja-JP" altLang="en-US" sz="1100" smtClean="0">
                <a:solidFill>
                  <a:schemeClr val="accent6">
                    <a:lumMod val="50000"/>
                  </a:schemeClr>
                </a:solidFill>
                <a:latin typeface="HGPｺﾞｼｯｸM" pitchFamily="50" charset="-128"/>
                <a:ea typeface="HGPｺﾞｼｯｸM" pitchFamily="50" charset="-128"/>
              </a:rPr>
              <a:t>□ 業務</a:t>
            </a:r>
            <a:r>
              <a:rPr kumimoji="1" lang="ja-JP" altLang="en-US" sz="1100" dirty="0">
                <a:solidFill>
                  <a:schemeClr val="accent6">
                    <a:lumMod val="50000"/>
                  </a:schemeClr>
                </a:solidFill>
                <a:latin typeface="HGPｺﾞｼｯｸM" pitchFamily="50" charset="-128"/>
                <a:ea typeface="HGPｺﾞｼｯｸM" pitchFamily="50" charset="-128"/>
              </a:rPr>
              <a:t>仕様、運用仕様</a:t>
            </a:r>
            <a:endParaRPr kumimoji="1" lang="en-US" altLang="ja-JP" sz="1100" dirty="0">
              <a:solidFill>
                <a:schemeClr val="accent6">
                  <a:lumMod val="50000"/>
                </a:schemeClr>
              </a:solidFill>
              <a:latin typeface="HGPｺﾞｼｯｸM" pitchFamily="50" charset="-128"/>
              <a:ea typeface="HGPｺﾞｼｯｸM" pitchFamily="50" charset="-128"/>
            </a:endParaRPr>
          </a:p>
          <a:p>
            <a:pPr marL="180975" indent="-180975">
              <a:defRPr/>
            </a:pPr>
            <a:r>
              <a:rPr lang="ja-JP" altLang="en-US" sz="1100" smtClean="0">
                <a:solidFill>
                  <a:schemeClr val="accent6">
                    <a:lumMod val="50000"/>
                  </a:schemeClr>
                </a:solidFill>
                <a:latin typeface="HGPｺﾞｼｯｸM" pitchFamily="50" charset="-128"/>
                <a:ea typeface="HGPｺﾞｼｯｸM" pitchFamily="50" charset="-128"/>
              </a:rPr>
              <a:t>□ </a:t>
            </a:r>
            <a:r>
              <a:rPr lang="en-US" altLang="ja-JP" sz="1100" smtClean="0">
                <a:solidFill>
                  <a:schemeClr val="accent6">
                    <a:lumMod val="50000"/>
                  </a:schemeClr>
                </a:solidFill>
                <a:latin typeface="HGPｺﾞｼｯｸM" pitchFamily="50" charset="-128"/>
                <a:ea typeface="HGPｺﾞｼｯｸM" pitchFamily="50" charset="-128"/>
              </a:rPr>
              <a:t>SLA</a:t>
            </a:r>
            <a:r>
              <a:rPr lang="ja-JP" altLang="en-US" sz="1100" baseline="30000" dirty="0">
                <a:solidFill>
                  <a:schemeClr val="accent6">
                    <a:lumMod val="50000"/>
                  </a:schemeClr>
                </a:solidFill>
                <a:latin typeface="HGPｺﾞｼｯｸM" pitchFamily="50" charset="-128"/>
                <a:ea typeface="HGPｺﾞｼｯｸM" pitchFamily="50" charset="-128"/>
              </a:rPr>
              <a:t>＊１</a:t>
            </a:r>
            <a:r>
              <a:rPr lang="ja-JP" altLang="en-US" sz="1100" dirty="0">
                <a:solidFill>
                  <a:schemeClr val="accent6">
                    <a:lumMod val="50000"/>
                  </a:schemeClr>
                </a:solidFill>
                <a:latin typeface="HGPｺﾞｼｯｸM" pitchFamily="50" charset="-128"/>
                <a:ea typeface="HGPｺﾞｼｯｸM" pitchFamily="50" charset="-128"/>
              </a:rPr>
              <a:t>、契約書</a:t>
            </a:r>
            <a:endParaRPr kumimoji="1" lang="ja-JP" altLang="en-US" sz="1100" dirty="0">
              <a:solidFill>
                <a:schemeClr val="accent6">
                  <a:lumMod val="50000"/>
                </a:schemeClr>
              </a:solidFill>
              <a:latin typeface="HGPｺﾞｼｯｸM" pitchFamily="50" charset="-128"/>
              <a:ea typeface="HGPｺﾞｼｯｸM" pitchFamily="50" charset="-128"/>
            </a:endParaRPr>
          </a:p>
        </p:txBody>
      </p:sp>
      <p:sp>
        <p:nvSpPr>
          <p:cNvPr id="15" name="正方形/長方形 14"/>
          <p:cNvSpPr/>
          <p:nvPr/>
        </p:nvSpPr>
        <p:spPr>
          <a:xfrm>
            <a:off x="6969125" y="4287838"/>
            <a:ext cx="2305050" cy="449262"/>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sz="1400" dirty="0">
                <a:solidFill>
                  <a:schemeClr val="accent6">
                    <a:lumMod val="50000"/>
                  </a:schemeClr>
                </a:solidFill>
                <a:latin typeface="HGPｺﾞｼｯｸM" pitchFamily="50" charset="-128"/>
                <a:ea typeface="HGPｺﾞｼｯｸM" pitchFamily="50" charset="-128"/>
              </a:rPr>
              <a:t>サービス選定手順書</a:t>
            </a:r>
            <a:endParaRPr kumimoji="1" lang="en-US" altLang="ja-JP" sz="1400" dirty="0">
              <a:solidFill>
                <a:schemeClr val="accent6">
                  <a:lumMod val="50000"/>
                </a:schemeClr>
              </a:solidFill>
              <a:latin typeface="HGPｺﾞｼｯｸM" pitchFamily="50" charset="-128"/>
              <a:ea typeface="HGPｺﾞｼｯｸM" pitchFamily="50" charset="-128"/>
            </a:endParaRPr>
          </a:p>
        </p:txBody>
      </p:sp>
      <p:sp>
        <p:nvSpPr>
          <p:cNvPr id="16" name="正方形/長方形 15"/>
          <p:cNvSpPr/>
          <p:nvPr/>
        </p:nvSpPr>
        <p:spPr>
          <a:xfrm>
            <a:off x="4592638" y="4289427"/>
            <a:ext cx="2298700" cy="449263"/>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sz="1400" dirty="0">
                <a:solidFill>
                  <a:schemeClr val="accent6">
                    <a:lumMod val="50000"/>
                  </a:schemeClr>
                </a:solidFill>
                <a:latin typeface="HGPｺﾞｼｯｸM" pitchFamily="50" charset="-128"/>
                <a:ea typeface="HGPｺﾞｼｯｸM" pitchFamily="50" charset="-128"/>
              </a:rPr>
              <a:t>仕様検討手順書</a:t>
            </a:r>
            <a:endParaRPr kumimoji="1" lang="en-US" altLang="ja-JP" sz="1400" dirty="0">
              <a:solidFill>
                <a:schemeClr val="accent6">
                  <a:lumMod val="50000"/>
                </a:schemeClr>
              </a:solidFill>
              <a:latin typeface="HGPｺﾞｼｯｸM" pitchFamily="50" charset="-128"/>
              <a:ea typeface="HGPｺﾞｼｯｸM" pitchFamily="50" charset="-128"/>
            </a:endParaRPr>
          </a:p>
        </p:txBody>
      </p:sp>
      <p:sp>
        <p:nvSpPr>
          <p:cNvPr id="17" name="正方形/長方形 16"/>
          <p:cNvSpPr/>
          <p:nvPr/>
        </p:nvSpPr>
        <p:spPr>
          <a:xfrm>
            <a:off x="849314" y="4287838"/>
            <a:ext cx="3671887" cy="450850"/>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accent6">
                    <a:lumMod val="50000"/>
                  </a:schemeClr>
                </a:solidFill>
                <a:latin typeface="HGPｺﾞｼｯｸM" pitchFamily="50" charset="-128"/>
                <a:ea typeface="HGPｺﾞｼｯｸM" pitchFamily="50" charset="-128"/>
              </a:rPr>
              <a:t>クラウド導入計画書</a:t>
            </a:r>
            <a:endParaRPr lang="en-US" altLang="ja-JP" sz="1400" dirty="0">
              <a:solidFill>
                <a:schemeClr val="accent6">
                  <a:lumMod val="50000"/>
                </a:schemeClr>
              </a:solidFill>
              <a:latin typeface="HGPｺﾞｼｯｸM" pitchFamily="50" charset="-128"/>
              <a:ea typeface="HGPｺﾞｼｯｸM" pitchFamily="50" charset="-128"/>
            </a:endParaRPr>
          </a:p>
        </p:txBody>
      </p:sp>
      <p:sp>
        <p:nvSpPr>
          <p:cNvPr id="24" name="テキスト ボックス 23"/>
          <p:cNvSpPr txBox="1"/>
          <p:nvPr/>
        </p:nvSpPr>
        <p:spPr>
          <a:xfrm>
            <a:off x="4646614" y="5676901"/>
            <a:ext cx="2244725" cy="246221"/>
          </a:xfrm>
          <a:prstGeom prst="rect">
            <a:avLst/>
          </a:prstGeom>
          <a:noFill/>
        </p:spPr>
        <p:txBody>
          <a:bodyPr>
            <a:spAutoFit/>
          </a:bodyPr>
          <a:lstStyle/>
          <a:p>
            <a:pPr>
              <a:defRPr/>
            </a:pPr>
            <a:r>
              <a:rPr kumimoji="1" lang="ja-JP" altLang="en-US" sz="1000" dirty="0">
                <a:solidFill>
                  <a:schemeClr val="accent6">
                    <a:lumMod val="50000"/>
                  </a:schemeClr>
                </a:solidFill>
                <a:latin typeface="HGPｺﾞｼｯｸM" pitchFamily="50" charset="-128"/>
                <a:ea typeface="HGPｺﾞｼｯｸM" pitchFamily="50" charset="-128"/>
              </a:rPr>
              <a:t>＊１：サービス・レベル・アグリーメント</a:t>
            </a:r>
          </a:p>
        </p:txBody>
      </p:sp>
      <p:sp>
        <p:nvSpPr>
          <p:cNvPr id="19" name="二等辺三角形 18"/>
          <p:cNvSpPr/>
          <p:nvPr/>
        </p:nvSpPr>
        <p:spPr bwMode="auto">
          <a:xfrm rot="10800000">
            <a:off x="4376739" y="3068640"/>
            <a:ext cx="1008062" cy="217487"/>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0499" name="正方形/長方形 1"/>
          <p:cNvSpPr>
            <a:spLocks noChangeArrowheads="1"/>
          </p:cNvSpPr>
          <p:nvPr/>
        </p:nvSpPr>
        <p:spPr bwMode="auto">
          <a:xfrm>
            <a:off x="849314" y="4737102"/>
            <a:ext cx="3671887" cy="1330325"/>
          </a:xfrm>
          <a:prstGeom prst="rect">
            <a:avLst/>
          </a:prstGeom>
          <a:solidFill>
            <a:schemeClr val="bg1"/>
          </a:solidFill>
          <a:ln w="19050" algn="ctr">
            <a:solidFill>
              <a:schemeClr val="tx1"/>
            </a:solidFill>
            <a:round/>
            <a:headEnd/>
            <a:tailEnd/>
          </a:ln>
        </p:spPr>
        <p:txBody>
          <a:bodyPr/>
          <a:lstStyle/>
          <a:p>
            <a:endParaRPr lang="ja-JP" altLang="en-US">
              <a:latin typeface="HGPｺﾞｼｯｸM" pitchFamily="50" charset="-128"/>
              <a:ea typeface="HGPｺﾞｼｯｸM" pitchFamily="50" charset="-128"/>
            </a:endParaRPr>
          </a:p>
        </p:txBody>
      </p:sp>
      <p:sp>
        <p:nvSpPr>
          <p:cNvPr id="14" name="正方形/長方形 13"/>
          <p:cNvSpPr/>
          <p:nvPr/>
        </p:nvSpPr>
        <p:spPr>
          <a:xfrm>
            <a:off x="849313" y="4724400"/>
            <a:ext cx="1943100" cy="135413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kumimoji="1" lang="ja-JP" altLang="en-US" sz="1100" dirty="0">
                <a:solidFill>
                  <a:schemeClr val="accent6">
                    <a:lumMod val="50000"/>
                  </a:schemeClr>
                </a:solidFill>
                <a:latin typeface="HGPｺﾞｼｯｸM" pitchFamily="50" charset="-128"/>
                <a:ea typeface="HGPｺﾞｼｯｸM" pitchFamily="50" charset="-128"/>
              </a:rPr>
              <a:t>（記載事項の例）</a:t>
            </a:r>
            <a:endParaRPr kumimoji="1" lang="en-US" altLang="ja-JP" sz="1100" dirty="0">
              <a:solidFill>
                <a:schemeClr val="accent6">
                  <a:lumMod val="50000"/>
                </a:schemeClr>
              </a:solidFill>
              <a:latin typeface="HGPｺﾞｼｯｸM" pitchFamily="50" charset="-128"/>
              <a:ea typeface="HGPｺﾞｼｯｸM" pitchFamily="50" charset="-128"/>
            </a:endParaRPr>
          </a:p>
          <a:p>
            <a:pPr>
              <a:defRPr/>
            </a:pPr>
            <a:r>
              <a:rPr lang="ja-JP" altLang="en-US" sz="1100" smtClean="0">
                <a:solidFill>
                  <a:schemeClr val="accent6">
                    <a:lumMod val="50000"/>
                  </a:schemeClr>
                </a:solidFill>
                <a:latin typeface="HGPｺﾞｼｯｸM" pitchFamily="50" charset="-128"/>
                <a:ea typeface="HGPｺﾞｼｯｸM" pitchFamily="50" charset="-128"/>
              </a:rPr>
              <a:t>□ </a:t>
            </a:r>
            <a:r>
              <a:rPr kumimoji="1" lang="ja-JP" altLang="en-US" sz="1100" smtClean="0">
                <a:solidFill>
                  <a:schemeClr val="accent6">
                    <a:lumMod val="50000"/>
                  </a:schemeClr>
                </a:solidFill>
                <a:latin typeface="HGPｺﾞｼｯｸM" pitchFamily="50" charset="-128"/>
                <a:ea typeface="HGPｺﾞｼｯｸM" pitchFamily="50" charset="-128"/>
              </a:rPr>
              <a:t>構成</a:t>
            </a:r>
            <a:r>
              <a:rPr kumimoji="1" lang="ja-JP" altLang="en-US" sz="1100" dirty="0">
                <a:solidFill>
                  <a:schemeClr val="accent6">
                    <a:lumMod val="50000"/>
                  </a:schemeClr>
                </a:solidFill>
                <a:latin typeface="HGPｺﾞｼｯｸM" pitchFamily="50" charset="-128"/>
                <a:ea typeface="HGPｺﾞｼｯｸM" pitchFamily="50" charset="-128"/>
              </a:rPr>
              <a:t>団体</a:t>
            </a:r>
            <a:endParaRPr kumimoji="1" lang="en-US" altLang="ja-JP" sz="1100" dirty="0">
              <a:solidFill>
                <a:schemeClr val="accent6">
                  <a:lumMod val="50000"/>
                </a:schemeClr>
              </a:solidFill>
              <a:latin typeface="HGPｺﾞｼｯｸM" pitchFamily="50" charset="-128"/>
              <a:ea typeface="HGPｺﾞｼｯｸM" pitchFamily="50" charset="-128"/>
            </a:endParaRPr>
          </a:p>
          <a:p>
            <a:pPr>
              <a:defRPr/>
            </a:pPr>
            <a:r>
              <a:rPr kumimoji="1" lang="ja-JP" altLang="en-US" sz="1100" smtClean="0">
                <a:solidFill>
                  <a:schemeClr val="accent6">
                    <a:lumMod val="50000"/>
                  </a:schemeClr>
                </a:solidFill>
                <a:latin typeface="HGPｺﾞｼｯｸM" pitchFamily="50" charset="-128"/>
                <a:ea typeface="HGPｺﾞｼｯｸM" pitchFamily="50" charset="-128"/>
              </a:rPr>
              <a:t>□ 計画</a:t>
            </a:r>
            <a:r>
              <a:rPr kumimoji="1" lang="ja-JP" altLang="en-US" sz="1100" dirty="0">
                <a:solidFill>
                  <a:schemeClr val="accent6">
                    <a:lumMod val="50000"/>
                  </a:schemeClr>
                </a:solidFill>
                <a:latin typeface="HGPｺﾞｼｯｸM" pitchFamily="50" charset="-128"/>
                <a:ea typeface="HGPｺﾞｼｯｸM" pitchFamily="50" charset="-128"/>
              </a:rPr>
              <a:t>期間、組織形態</a:t>
            </a:r>
            <a:endParaRPr lang="en-US" altLang="ja-JP" sz="1100" dirty="0">
              <a:solidFill>
                <a:schemeClr val="accent6">
                  <a:lumMod val="50000"/>
                </a:schemeClr>
              </a:solidFill>
              <a:latin typeface="HGPｺﾞｼｯｸM" pitchFamily="50" charset="-128"/>
              <a:ea typeface="HGPｺﾞｼｯｸM" pitchFamily="50" charset="-128"/>
            </a:endParaRPr>
          </a:p>
          <a:p>
            <a:pPr>
              <a:defRPr/>
            </a:pPr>
            <a:r>
              <a:rPr kumimoji="1" lang="ja-JP" altLang="en-US" sz="1100" smtClean="0">
                <a:solidFill>
                  <a:schemeClr val="accent6">
                    <a:lumMod val="50000"/>
                  </a:schemeClr>
                </a:solidFill>
                <a:latin typeface="HGPｺﾞｼｯｸM" pitchFamily="50" charset="-128"/>
                <a:ea typeface="HGPｺﾞｼｯｸM" pitchFamily="50" charset="-128"/>
              </a:rPr>
              <a:t>□ </a:t>
            </a:r>
            <a:r>
              <a:rPr kumimoji="1" lang="ja-JP" altLang="en-US" sz="1050" smtClean="0">
                <a:solidFill>
                  <a:schemeClr val="accent6">
                    <a:lumMod val="50000"/>
                  </a:schemeClr>
                </a:solidFill>
                <a:latin typeface="HGPｺﾞｼｯｸM" pitchFamily="50" charset="-128"/>
                <a:ea typeface="HGPｺﾞｼｯｸM" pitchFamily="50" charset="-128"/>
              </a:rPr>
              <a:t>クラウド</a:t>
            </a:r>
            <a:r>
              <a:rPr kumimoji="1" lang="ja-JP" altLang="en-US" sz="1050" dirty="0">
                <a:solidFill>
                  <a:schemeClr val="accent6">
                    <a:lumMod val="50000"/>
                  </a:schemeClr>
                </a:solidFill>
                <a:latin typeface="HGPｺﾞｼｯｸM" pitchFamily="50" charset="-128"/>
                <a:ea typeface="HGPｺﾞｼｯｸM" pitchFamily="50" charset="-128"/>
              </a:rPr>
              <a:t>導入の背景と目的</a:t>
            </a:r>
            <a:endParaRPr kumimoji="1" lang="en-US" altLang="ja-JP" sz="1050" dirty="0">
              <a:solidFill>
                <a:schemeClr val="accent6">
                  <a:lumMod val="50000"/>
                </a:schemeClr>
              </a:solidFill>
              <a:latin typeface="HGPｺﾞｼｯｸM" pitchFamily="50" charset="-128"/>
              <a:ea typeface="HGPｺﾞｼｯｸM" pitchFamily="50" charset="-128"/>
            </a:endParaRPr>
          </a:p>
          <a:p>
            <a:pPr marL="180975" indent="-180975">
              <a:defRPr/>
            </a:pPr>
            <a:r>
              <a:rPr lang="ja-JP" altLang="en-US" sz="1100" smtClean="0">
                <a:solidFill>
                  <a:schemeClr val="accent6">
                    <a:lumMod val="50000"/>
                  </a:schemeClr>
                </a:solidFill>
                <a:latin typeface="HGPｺﾞｼｯｸM" pitchFamily="50" charset="-128"/>
                <a:ea typeface="HGPｺﾞｼｯｸM" pitchFamily="50" charset="-128"/>
              </a:rPr>
              <a:t>□ </a:t>
            </a:r>
            <a:r>
              <a:rPr kumimoji="1" lang="ja-JP" altLang="en-US" sz="1100" smtClean="0">
                <a:solidFill>
                  <a:schemeClr val="accent6">
                    <a:lumMod val="50000"/>
                  </a:schemeClr>
                </a:solidFill>
                <a:latin typeface="HGPｺﾞｼｯｸM" pitchFamily="50" charset="-128"/>
                <a:ea typeface="HGPｺﾞｼｯｸM" pitchFamily="50" charset="-128"/>
              </a:rPr>
              <a:t>クラウド</a:t>
            </a:r>
            <a:r>
              <a:rPr kumimoji="1" lang="ja-JP" altLang="en-US" sz="1100" dirty="0">
                <a:solidFill>
                  <a:schemeClr val="accent6">
                    <a:lumMod val="50000"/>
                  </a:schemeClr>
                </a:solidFill>
                <a:latin typeface="HGPｺﾞｼｯｸM" pitchFamily="50" charset="-128"/>
                <a:ea typeface="HGPｺﾞｼｯｸM" pitchFamily="50" charset="-128"/>
              </a:rPr>
              <a:t>導入の基本的な考え方</a:t>
            </a:r>
            <a:endParaRPr lang="en-US" altLang="ja-JP" sz="1100" dirty="0">
              <a:solidFill>
                <a:schemeClr val="accent6">
                  <a:lumMod val="50000"/>
                </a:schemeClr>
              </a:solidFill>
              <a:latin typeface="HGPｺﾞｼｯｸM" pitchFamily="50" charset="-128"/>
              <a:ea typeface="HGPｺﾞｼｯｸM" pitchFamily="50" charset="-128"/>
            </a:endParaRPr>
          </a:p>
        </p:txBody>
      </p:sp>
      <p:sp>
        <p:nvSpPr>
          <p:cNvPr id="22" name="正方形/長方形 21"/>
          <p:cNvSpPr/>
          <p:nvPr/>
        </p:nvSpPr>
        <p:spPr>
          <a:xfrm>
            <a:off x="2684463" y="4713290"/>
            <a:ext cx="1836738" cy="1354137"/>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ltLang="ja-JP" sz="1100" dirty="0">
              <a:solidFill>
                <a:schemeClr val="accent6">
                  <a:lumMod val="50000"/>
                </a:schemeClr>
              </a:solidFill>
              <a:latin typeface="HGPｺﾞｼｯｸM" pitchFamily="50" charset="-128"/>
              <a:ea typeface="HGPｺﾞｼｯｸM" pitchFamily="50" charset="-128"/>
            </a:endParaRPr>
          </a:p>
          <a:p>
            <a:pPr>
              <a:defRPr/>
            </a:pPr>
            <a:r>
              <a:rPr kumimoji="1" lang="ja-JP" altLang="en-US" sz="1100" smtClean="0">
                <a:solidFill>
                  <a:schemeClr val="accent6">
                    <a:lumMod val="50000"/>
                  </a:schemeClr>
                </a:solidFill>
                <a:latin typeface="HGPｺﾞｼｯｸM" pitchFamily="50" charset="-128"/>
                <a:ea typeface="HGPｺﾞｼｯｸM" pitchFamily="50" charset="-128"/>
              </a:rPr>
              <a:t>□ クラウド</a:t>
            </a:r>
            <a:r>
              <a:rPr kumimoji="1" lang="ja-JP" altLang="en-US" sz="1100" dirty="0">
                <a:solidFill>
                  <a:schemeClr val="accent6">
                    <a:lumMod val="50000"/>
                  </a:schemeClr>
                </a:solidFill>
                <a:latin typeface="HGPｺﾞｼｯｸM" pitchFamily="50" charset="-128"/>
                <a:ea typeface="HGPｺﾞｼｯｸM" pitchFamily="50" charset="-128"/>
              </a:rPr>
              <a:t>導入方式</a:t>
            </a:r>
            <a:endParaRPr kumimoji="1" lang="en-US" altLang="ja-JP" sz="1100" dirty="0">
              <a:solidFill>
                <a:schemeClr val="accent6">
                  <a:lumMod val="50000"/>
                </a:schemeClr>
              </a:solidFill>
              <a:latin typeface="HGPｺﾞｼｯｸM" pitchFamily="50" charset="-128"/>
              <a:ea typeface="HGPｺﾞｼｯｸM" pitchFamily="50" charset="-128"/>
            </a:endParaRPr>
          </a:p>
          <a:p>
            <a:pPr>
              <a:defRPr/>
            </a:pPr>
            <a:r>
              <a:rPr lang="ja-JP" altLang="en-US" sz="1100" smtClean="0">
                <a:solidFill>
                  <a:schemeClr val="accent6">
                    <a:lumMod val="50000"/>
                  </a:schemeClr>
                </a:solidFill>
                <a:latin typeface="HGPｺﾞｼｯｸM" pitchFamily="50" charset="-128"/>
                <a:ea typeface="HGPｺﾞｼｯｸM" pitchFamily="50" charset="-128"/>
              </a:rPr>
              <a:t>□ 対象</a:t>
            </a:r>
            <a:r>
              <a:rPr lang="ja-JP" altLang="en-US" sz="1100" dirty="0">
                <a:solidFill>
                  <a:schemeClr val="accent6">
                    <a:lumMod val="50000"/>
                  </a:schemeClr>
                </a:solidFill>
                <a:latin typeface="HGPｺﾞｼｯｸM" pitchFamily="50" charset="-128"/>
                <a:ea typeface="HGPｺﾞｼｯｸM" pitchFamily="50" charset="-128"/>
              </a:rPr>
              <a:t>業務システム</a:t>
            </a:r>
            <a:endParaRPr lang="en-US" altLang="ja-JP" sz="1100" dirty="0">
              <a:solidFill>
                <a:schemeClr val="accent6">
                  <a:lumMod val="50000"/>
                </a:schemeClr>
              </a:solidFill>
              <a:latin typeface="HGPｺﾞｼｯｸM" pitchFamily="50" charset="-128"/>
              <a:ea typeface="HGPｺﾞｼｯｸM" pitchFamily="50" charset="-128"/>
            </a:endParaRPr>
          </a:p>
          <a:p>
            <a:pPr>
              <a:defRPr/>
            </a:pPr>
            <a:r>
              <a:rPr kumimoji="1" lang="ja-JP" altLang="en-US" sz="1100" smtClean="0">
                <a:solidFill>
                  <a:schemeClr val="accent6">
                    <a:lumMod val="50000"/>
                  </a:schemeClr>
                </a:solidFill>
                <a:latin typeface="HGPｺﾞｼｯｸM" pitchFamily="50" charset="-128"/>
                <a:ea typeface="HGPｺﾞｼｯｸM" pitchFamily="50" charset="-128"/>
              </a:rPr>
              <a:t>□ 費用対</a:t>
            </a:r>
            <a:r>
              <a:rPr kumimoji="1" lang="ja-JP" altLang="en-US" sz="1100" dirty="0">
                <a:solidFill>
                  <a:schemeClr val="accent6">
                    <a:lumMod val="50000"/>
                  </a:schemeClr>
                </a:solidFill>
                <a:latin typeface="HGPｺﾞｼｯｸM" pitchFamily="50" charset="-128"/>
                <a:ea typeface="HGPｺﾞｼｯｸM" pitchFamily="50" charset="-128"/>
              </a:rPr>
              <a:t>効果</a:t>
            </a:r>
            <a:endParaRPr kumimoji="1" lang="en-US" altLang="ja-JP" sz="1100" dirty="0">
              <a:solidFill>
                <a:schemeClr val="accent6">
                  <a:lumMod val="50000"/>
                </a:schemeClr>
              </a:solidFill>
              <a:latin typeface="HGPｺﾞｼｯｸM" pitchFamily="50" charset="-128"/>
              <a:ea typeface="HGPｺﾞｼｯｸM" pitchFamily="50" charset="-128"/>
            </a:endParaRPr>
          </a:p>
          <a:p>
            <a:pPr>
              <a:defRPr/>
            </a:pPr>
            <a:r>
              <a:rPr lang="ja-JP" altLang="en-US" sz="1100" smtClean="0">
                <a:solidFill>
                  <a:schemeClr val="accent6">
                    <a:lumMod val="50000"/>
                  </a:schemeClr>
                </a:solidFill>
                <a:latin typeface="HGPｺﾞｼｯｸM" pitchFamily="50" charset="-128"/>
                <a:ea typeface="HGPｺﾞｼｯｸM" pitchFamily="50" charset="-128"/>
              </a:rPr>
              <a:t>□ 推進</a:t>
            </a:r>
            <a:r>
              <a:rPr lang="ja-JP" altLang="en-US" sz="1100" dirty="0">
                <a:solidFill>
                  <a:schemeClr val="accent6">
                    <a:lumMod val="50000"/>
                  </a:schemeClr>
                </a:solidFill>
                <a:latin typeface="HGPｺﾞｼｯｸM" pitchFamily="50" charset="-128"/>
                <a:ea typeface="HGPｺﾞｼｯｸM" pitchFamily="50" charset="-128"/>
              </a:rPr>
              <a:t>体制及び役割分担</a:t>
            </a:r>
            <a:endParaRPr kumimoji="1" lang="ja-JP" altLang="en-US" sz="1100" dirty="0">
              <a:solidFill>
                <a:schemeClr val="accent6">
                  <a:lumMod val="50000"/>
                </a:schemeClr>
              </a:solidFill>
              <a:latin typeface="HGPｺﾞｼｯｸM" pitchFamily="50" charset="-128"/>
              <a:ea typeface="HGPｺﾞｼｯｸM" pitchFamily="50" charset="-128"/>
            </a:endParaRPr>
          </a:p>
          <a:p>
            <a:pPr>
              <a:defRPr/>
            </a:pPr>
            <a:r>
              <a:rPr kumimoji="1" lang="ja-JP" altLang="en-US" sz="1100" smtClean="0">
                <a:solidFill>
                  <a:schemeClr val="accent6">
                    <a:lumMod val="50000"/>
                  </a:schemeClr>
                </a:solidFill>
                <a:latin typeface="HGPｺﾞｼｯｸM" pitchFamily="50" charset="-128"/>
                <a:ea typeface="HGPｺﾞｼｯｸM" pitchFamily="50" charset="-128"/>
              </a:rPr>
              <a:t>□ 導入</a:t>
            </a:r>
            <a:r>
              <a:rPr kumimoji="1" lang="ja-JP" altLang="en-US" sz="1100" dirty="0">
                <a:solidFill>
                  <a:schemeClr val="accent6">
                    <a:lumMod val="50000"/>
                  </a:schemeClr>
                </a:solidFill>
                <a:latin typeface="HGPｺﾞｼｯｸM" pitchFamily="50" charset="-128"/>
                <a:ea typeface="HGPｺﾞｼｯｸM" pitchFamily="50" charset="-128"/>
              </a:rPr>
              <a:t>ス</a:t>
            </a:r>
            <a:r>
              <a:rPr lang="ja-JP" altLang="en-US" sz="1100" dirty="0">
                <a:solidFill>
                  <a:schemeClr val="accent6">
                    <a:lumMod val="50000"/>
                  </a:schemeClr>
                </a:solidFill>
                <a:latin typeface="HGPｺﾞｼｯｸM" pitchFamily="50" charset="-128"/>
                <a:ea typeface="HGPｺﾞｼｯｸM" pitchFamily="50" charset="-128"/>
              </a:rPr>
              <a:t>ケ</a:t>
            </a:r>
            <a:r>
              <a:rPr kumimoji="1" lang="ja-JP" altLang="en-US" sz="1100" dirty="0">
                <a:solidFill>
                  <a:schemeClr val="accent6">
                    <a:lumMod val="50000"/>
                  </a:schemeClr>
                </a:solidFill>
                <a:latin typeface="HGPｺﾞｼｯｸM" pitchFamily="50" charset="-128"/>
                <a:ea typeface="HGPｺﾞｼｯｸM" pitchFamily="50" charset="-128"/>
              </a:rPr>
              <a:t>ジュール</a:t>
            </a:r>
            <a:endParaRPr kumimoji="1" lang="en-US" altLang="ja-JP" sz="1100" dirty="0">
              <a:solidFill>
                <a:schemeClr val="accent6">
                  <a:lumMod val="50000"/>
                </a:schemeClr>
              </a:solidFill>
              <a:latin typeface="HGPｺﾞｼｯｸM" pitchFamily="50" charset="-128"/>
              <a:ea typeface="HGPｺﾞｼｯｸM" pitchFamily="50" charset="-128"/>
            </a:endParaRPr>
          </a:p>
        </p:txBody>
      </p:sp>
      <p:sp>
        <p:nvSpPr>
          <p:cNvPr id="23" name="スライド番号プレースホルダ 22"/>
          <p:cNvSpPr>
            <a:spLocks noGrp="1"/>
          </p:cNvSpPr>
          <p:nvPr>
            <p:ph type="sldNum" sz="quarter" idx="12"/>
          </p:nvPr>
        </p:nvSpPr>
        <p:spPr/>
        <p:txBody>
          <a:bodyPr/>
          <a:lstStyle/>
          <a:p>
            <a:pPr>
              <a:defRPr/>
            </a:pPr>
            <a:fld id="{502364E4-2112-43EA-A534-60C2A2A20473}" type="slidenum">
              <a:rPr lang="ja-JP" altLang="en-US" smtClean="0"/>
              <a:pPr>
                <a:defRPr/>
              </a:pPr>
              <a:t>10</a:t>
            </a:fld>
            <a:endParaRPr lang="en-US" altLang="ja-JP"/>
          </a:p>
        </p:txBody>
      </p:sp>
      <p:sp>
        <p:nvSpPr>
          <p:cNvPr id="25" name="フッター プレースホルダ 24"/>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ln>
            <a:miter lim="800000"/>
            <a:headEnd/>
            <a:tailEnd/>
          </a:ln>
        </p:spPr>
        <p:txBody>
          <a:bodyPr vert="horz" wrap="square" lIns="91440" tIns="45720" rIns="91440" bIns="45720" numCol="1" anchorCtr="0" compatLnSpc="1">
            <a:prstTxWarp prst="textNoShape">
              <a:avLst/>
            </a:prstTxWarp>
          </a:bodyPr>
          <a:lstStyle/>
          <a:p>
            <a:pPr>
              <a:defRPr/>
            </a:pPr>
            <a:r>
              <a:rPr lang="ja-JP" altLang="en-US" dirty="0" smtClean="0"/>
              <a:t>４</a:t>
            </a:r>
            <a:r>
              <a:rPr lang="ja-JP" altLang="ja-JP" dirty="0" smtClean="0"/>
              <a:t>．</a:t>
            </a:r>
            <a:r>
              <a:rPr lang="ja-JP" altLang="en-US" dirty="0" smtClean="0"/>
              <a:t>導入の手順</a:t>
            </a:r>
            <a:r>
              <a:rPr lang="ja-JP" altLang="en-US" smtClean="0"/>
              <a:t>　</a:t>
            </a:r>
            <a:r>
              <a:rPr lang="ja-JP" altLang="en-US" sz="2400" smtClean="0"/>
              <a:t>～ </a:t>
            </a:r>
            <a:r>
              <a:rPr lang="en-US" altLang="ja-JP" sz="2400" smtClean="0">
                <a:latin typeface="+mn-ea"/>
              </a:rPr>
              <a:t>1-3</a:t>
            </a:r>
            <a:r>
              <a:rPr lang="ja-JP" altLang="en-US" sz="2400" dirty="0">
                <a:latin typeface="+mn-ea"/>
              </a:rPr>
              <a:t>　導入計画の</a:t>
            </a:r>
            <a:r>
              <a:rPr lang="ja-JP" altLang="en-US" sz="2400" smtClean="0">
                <a:latin typeface="+mn-ea"/>
              </a:rPr>
              <a:t>策定② </a:t>
            </a:r>
            <a:r>
              <a:rPr lang="ja-JP" altLang="en-US" sz="2400" smtClean="0"/>
              <a:t>～</a:t>
            </a:r>
            <a:endParaRPr lang="ja-JP" altLang="ja-JP" sz="2400" dirty="0" smtClean="0"/>
          </a:p>
        </p:txBody>
      </p:sp>
      <p:sp>
        <p:nvSpPr>
          <p:cNvPr id="2052" name="コンテンツ プレースホルダ 4"/>
          <p:cNvSpPr>
            <a:spLocks noGrp="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導入計画の主要項目と検討のポイント</a:t>
            </a:r>
          </a:p>
        </p:txBody>
      </p:sp>
      <p:graphicFrame>
        <p:nvGraphicFramePr>
          <p:cNvPr id="2050" name="オブジェクト 1"/>
          <p:cNvGraphicFramePr>
            <a:graphicFrameLocks noChangeAspect="1"/>
          </p:cNvGraphicFramePr>
          <p:nvPr/>
        </p:nvGraphicFramePr>
        <p:xfrm>
          <a:off x="920750" y="2276475"/>
          <a:ext cx="8656638" cy="3035300"/>
        </p:xfrm>
        <a:graphic>
          <a:graphicData uri="http://schemas.openxmlformats.org/presentationml/2006/ole">
            <p:oleObj spid="_x0000_s2050" name="ワークシート" r:id="rId4" imgW="10353582" imgH="3628987" progId="Excel.Sheet.12">
              <p:embed/>
            </p:oleObj>
          </a:graphicData>
        </a:graphic>
      </p:graphicFrame>
      <p:sp>
        <p:nvSpPr>
          <p:cNvPr id="2053" name="テキスト ボックス 1"/>
          <p:cNvSpPr txBox="1">
            <a:spLocks noChangeArrowheads="1"/>
          </p:cNvSpPr>
          <p:nvPr/>
        </p:nvSpPr>
        <p:spPr bwMode="auto">
          <a:xfrm>
            <a:off x="892176" y="1835150"/>
            <a:ext cx="5998758" cy="338554"/>
          </a:xfrm>
          <a:prstGeom prst="rect">
            <a:avLst/>
          </a:prstGeom>
          <a:noFill/>
          <a:ln w="9525">
            <a:noFill/>
            <a:miter lim="800000"/>
            <a:headEnd/>
            <a:tailEnd/>
          </a:ln>
        </p:spPr>
        <p:txBody>
          <a:bodyPr wrap="none">
            <a:spAutoFit/>
          </a:bodyPr>
          <a:lstStyle/>
          <a:p>
            <a:r>
              <a:rPr kumimoji="1" lang="ja-JP" altLang="en-US" sz="1600">
                <a:latin typeface="HGPｺﾞｼｯｸM" pitchFamily="50" charset="-128"/>
                <a:ea typeface="HGPｺﾞｼｯｸM" pitchFamily="50" charset="-128"/>
              </a:rPr>
              <a:t>導入計画の策定にあたり、推進組織内での</a:t>
            </a:r>
            <a:r>
              <a:rPr kumimoji="1" lang="ja-JP" altLang="en-US" sz="1600">
                <a:solidFill>
                  <a:srgbClr val="FF0000"/>
                </a:solidFill>
                <a:latin typeface="HGPｺﾞｼｯｸM" pitchFamily="50" charset="-128"/>
                <a:ea typeface="HGPｺﾞｼｯｸM" pitchFamily="50" charset="-128"/>
              </a:rPr>
              <a:t>合意形成が必要</a:t>
            </a:r>
            <a:r>
              <a:rPr kumimoji="1" lang="ja-JP" altLang="en-US" sz="1600">
                <a:latin typeface="HGPｺﾞｼｯｸM" pitchFamily="50" charset="-128"/>
                <a:ea typeface="HGPｺﾞｼｯｸM" pitchFamily="50" charset="-128"/>
              </a:rPr>
              <a:t>となる。</a:t>
            </a:r>
          </a:p>
        </p:txBody>
      </p:sp>
      <p:sp>
        <p:nvSpPr>
          <p:cNvPr id="6" name="スライド番号プレースホルダ 5"/>
          <p:cNvSpPr>
            <a:spLocks noGrp="1"/>
          </p:cNvSpPr>
          <p:nvPr>
            <p:ph type="sldNum" sz="quarter" idx="12"/>
          </p:nvPr>
        </p:nvSpPr>
        <p:spPr/>
        <p:txBody>
          <a:bodyPr/>
          <a:lstStyle/>
          <a:p>
            <a:pPr>
              <a:defRPr/>
            </a:pPr>
            <a:fld id="{502364E4-2112-43EA-A534-60C2A2A20473}" type="slidenum">
              <a:rPr lang="ja-JP" altLang="en-US" smtClean="0"/>
              <a:pPr>
                <a:defRPr/>
              </a:pPr>
              <a:t>11</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893763" y="4822826"/>
            <a:ext cx="8667750" cy="1246495"/>
          </a:xfrm>
          <a:prstGeom prst="rect">
            <a:avLst/>
          </a:prstGeom>
          <a:noFill/>
        </p:spPr>
        <p:txBody>
          <a:bodyPr>
            <a:spAutoFit/>
          </a:bodyPr>
          <a:lstStyle/>
          <a:p>
            <a:pPr>
              <a:defRPr/>
            </a:pPr>
            <a:r>
              <a:rPr kumimoji="1" lang="ja-JP" altLang="en-US" sz="1500" b="1" dirty="0">
                <a:latin typeface="HGPｺﾞｼｯｸM" pitchFamily="50" charset="-128"/>
                <a:ea typeface="HGPｺﾞｼｯｸM" pitchFamily="50" charset="-128"/>
              </a:rPr>
              <a:t>■参加団体における費用分担は、</a:t>
            </a:r>
            <a:r>
              <a:rPr kumimoji="1" lang="ja-JP" altLang="en-US" sz="1500" b="1" dirty="0">
                <a:solidFill>
                  <a:srgbClr val="FF0000"/>
                </a:solidFill>
                <a:latin typeface="HGPｺﾞｼｯｸM" pitchFamily="50" charset="-128"/>
                <a:ea typeface="HGPｺﾞｼｯｸM" pitchFamily="50" charset="-128"/>
              </a:rPr>
              <a:t>最も調整が困難な課題</a:t>
            </a:r>
            <a:endParaRPr kumimoji="1" lang="en-US" altLang="ja-JP" sz="1500" b="1" dirty="0">
              <a:solidFill>
                <a:srgbClr val="FF0000"/>
              </a:solidFill>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・費用分担で</a:t>
            </a:r>
            <a:r>
              <a:rPr kumimoji="1" lang="ja-JP" altLang="en-US" sz="1200" dirty="0">
                <a:solidFill>
                  <a:srgbClr val="FF0000"/>
                </a:solidFill>
                <a:latin typeface="HGPｺﾞｼｯｸM" pitchFamily="50" charset="-128"/>
                <a:ea typeface="HGPｺﾞｼｯｸM" pitchFamily="50" charset="-128"/>
              </a:rPr>
              <a:t>最も多いのは、「人口割」</a:t>
            </a:r>
            <a:r>
              <a:rPr kumimoji="1" lang="ja-JP" altLang="en-US" sz="1200" dirty="0">
                <a:latin typeface="HGPｺﾞｼｯｸM" pitchFamily="50" charset="-128"/>
                <a:ea typeface="HGPｺﾞｼｯｸM" pitchFamily="50" charset="-128"/>
              </a:rPr>
              <a:t>で、</a:t>
            </a:r>
            <a:r>
              <a:rPr kumimoji="1" lang="ja-JP" altLang="en-US" sz="1200" dirty="0">
                <a:solidFill>
                  <a:srgbClr val="FF0000"/>
                </a:solidFill>
                <a:latin typeface="HGPｺﾞｼｯｸM" pitchFamily="50" charset="-128"/>
                <a:ea typeface="HGPｺﾞｼｯｸM" pitchFamily="50" charset="-128"/>
              </a:rPr>
              <a:t>「均等割」との組み合わせ</a:t>
            </a:r>
            <a:r>
              <a:rPr kumimoji="1" lang="ja-JP" altLang="en-US" sz="1200" dirty="0">
                <a:latin typeface="HGPｺﾞｼｯｸM" pitchFamily="50" charset="-128"/>
                <a:ea typeface="HGPｺﾞｼｯｸM" pitchFamily="50" charset="-128"/>
              </a:rPr>
              <a:t>の事例が多くなっている</a:t>
            </a:r>
            <a:endParaRPr kumimoji="1" lang="en-US" altLang="ja-JP" sz="1200" dirty="0">
              <a:latin typeface="HGPｺﾞｼｯｸM" pitchFamily="50" charset="-128"/>
              <a:ea typeface="HGPｺﾞｼｯｸM" pitchFamily="50" charset="-128"/>
            </a:endParaRPr>
          </a:p>
          <a:p>
            <a:pPr marL="177800" indent="-177800">
              <a:defRPr/>
            </a:pPr>
            <a:r>
              <a:rPr lang="ja-JP" altLang="en-US" sz="1200" dirty="0">
                <a:latin typeface="HGPｺﾞｼｯｸM" pitchFamily="50" charset="-128"/>
                <a:ea typeface="HGPｺﾞｼｯｸM" pitchFamily="50" charset="-128"/>
              </a:rPr>
              <a:t>　⇒人口割のみの場合、人口規模が大きな団体の負担割合が大きくなり、個別導入との差異が見出し難くなるケースが多いため</a:t>
            </a:r>
            <a:endParaRPr lang="en-US" altLang="ja-JP" sz="1200" dirty="0">
              <a:latin typeface="HGPｺﾞｼｯｸM" pitchFamily="50" charset="-128"/>
              <a:ea typeface="HGPｺﾞｼｯｸM" pitchFamily="50" charset="-128"/>
            </a:endParaRPr>
          </a:p>
          <a:p>
            <a:pPr marL="177800" indent="-177800">
              <a:defRPr/>
            </a:pPr>
            <a:r>
              <a:rPr lang="ja-JP" altLang="en-US" sz="1200" dirty="0">
                <a:latin typeface="HGPｺﾞｼｯｸM" pitchFamily="50" charset="-128"/>
                <a:ea typeface="HGPｺﾞｼｯｸM" pitchFamily="50" charset="-128"/>
              </a:rPr>
              <a:t>・費用負担の調整が複雑となるケース</a:t>
            </a:r>
            <a:endParaRPr lang="en-US" altLang="ja-JP" sz="120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a:latin typeface="HGPｺﾞｼｯｸM" pitchFamily="50" charset="-128"/>
                <a:ea typeface="HGPｺﾞｼｯｸM" pitchFamily="50" charset="-128"/>
              </a:rPr>
              <a:t>　</a:t>
            </a:r>
            <a:r>
              <a:rPr kumimoji="1" lang="en-US" altLang="ja-JP" sz="1200" smtClean="0">
                <a:latin typeface="HGPｺﾞｼｯｸM" pitchFamily="50" charset="-128"/>
                <a:ea typeface="HGPｺﾞｼｯｸM" pitchFamily="50" charset="-128"/>
              </a:rPr>
              <a:t>- </a:t>
            </a:r>
            <a:r>
              <a:rPr kumimoji="1" lang="ja-JP" altLang="en-US" sz="1200" smtClean="0">
                <a:latin typeface="HGPｺﾞｼｯｸM" pitchFamily="50" charset="-128"/>
                <a:ea typeface="HGPｺﾞｼｯｸM" pitchFamily="50" charset="-128"/>
              </a:rPr>
              <a:t>参加</a:t>
            </a:r>
            <a:r>
              <a:rPr kumimoji="1" lang="ja-JP" altLang="en-US" sz="1200" dirty="0">
                <a:latin typeface="HGPｺﾞｼｯｸM" pitchFamily="50" charset="-128"/>
                <a:ea typeface="HGPｺﾞｼｯｸM" pitchFamily="50" charset="-128"/>
              </a:rPr>
              <a:t>団体ごとに、移行する時期やサービスを受ける内容（業務）が異なる場合</a:t>
            </a:r>
            <a:endParaRPr kumimoji="1" lang="en-US" altLang="ja-JP" sz="120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a:latin typeface="HGPｺﾞｼｯｸM" pitchFamily="50" charset="-128"/>
                <a:ea typeface="HGPｺﾞｼｯｸM" pitchFamily="50" charset="-128"/>
              </a:rPr>
              <a:t>　</a:t>
            </a:r>
            <a:r>
              <a:rPr kumimoji="1" lang="en-US" altLang="ja-JP" sz="1200" smtClean="0">
                <a:latin typeface="HGPｺﾞｼｯｸM" pitchFamily="50" charset="-128"/>
                <a:ea typeface="HGPｺﾞｼｯｸM" pitchFamily="50" charset="-128"/>
              </a:rPr>
              <a:t>- </a:t>
            </a:r>
            <a:r>
              <a:rPr kumimoji="1" lang="ja-JP" altLang="en-US" sz="1200" smtClean="0">
                <a:latin typeface="HGPｺﾞｼｯｸM" pitchFamily="50" charset="-128"/>
                <a:ea typeface="HGPｺﾞｼｯｸM" pitchFamily="50" charset="-128"/>
              </a:rPr>
              <a:t>段階的</a:t>
            </a:r>
            <a:r>
              <a:rPr kumimoji="1" lang="ja-JP" altLang="en-US" sz="1200" dirty="0">
                <a:latin typeface="HGPｺﾞｼｯｸM" pitchFamily="50" charset="-128"/>
                <a:ea typeface="HGPｺﾞｼｯｸM" pitchFamily="50" charset="-128"/>
              </a:rPr>
              <a:t>移行や、利用サービス選択の自由度が設定できる等、団体間でのメリットを大きくするための工夫が重視される場合</a:t>
            </a:r>
          </a:p>
        </p:txBody>
      </p:sp>
      <p:sp>
        <p:nvSpPr>
          <p:cNvPr id="3076" name="角丸四角形 6"/>
          <p:cNvSpPr>
            <a:spLocks noChangeArrowheads="1"/>
          </p:cNvSpPr>
          <p:nvPr/>
        </p:nvSpPr>
        <p:spPr bwMode="auto">
          <a:xfrm>
            <a:off x="893763" y="4767263"/>
            <a:ext cx="8667750" cy="1325562"/>
          </a:xfrm>
          <a:prstGeom prst="roundRect">
            <a:avLst>
              <a:gd name="adj" fmla="val 16667"/>
            </a:avLst>
          </a:prstGeom>
          <a:noFill/>
          <a:ln w="9525" algn="ctr">
            <a:solidFill>
              <a:srgbClr val="000099"/>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graphicFrame>
        <p:nvGraphicFramePr>
          <p:cNvPr id="3074" name="オブジェクト 7"/>
          <p:cNvGraphicFramePr>
            <a:graphicFrameLocks noChangeAspect="1"/>
          </p:cNvGraphicFramePr>
          <p:nvPr/>
        </p:nvGraphicFramePr>
        <p:xfrm>
          <a:off x="1150940" y="1905000"/>
          <a:ext cx="8123237" cy="2736850"/>
        </p:xfrm>
        <a:graphic>
          <a:graphicData uri="http://schemas.openxmlformats.org/presentationml/2006/ole">
            <p:oleObj spid="_x0000_s3074" name="ワークシート" r:id="rId4" imgW="8763091" imgH="2952803" progId="Excel.Sheet.12">
              <p:embed/>
            </p:oleObj>
          </a:graphicData>
        </a:graphic>
      </p:graphicFrame>
      <p:sp>
        <p:nvSpPr>
          <p:cNvPr id="13318" name="タイトル 7"/>
          <p:cNvSpPr>
            <a:spLocks noGrp="1"/>
          </p:cNvSpPr>
          <p:nvPr>
            <p:ph type="title"/>
          </p:nvPr>
        </p:nvSpPr>
        <p:spPr bwMode="auto">
          <a:ln>
            <a:miter lim="800000"/>
            <a:headEnd/>
            <a:tailEnd/>
          </a:ln>
        </p:spPr>
        <p:txBody>
          <a:bodyPr vert="horz" wrap="square" lIns="91440" tIns="45720" rIns="91440" bIns="45720" numCol="1" anchorCtr="0" compatLnSpc="1">
            <a:prstTxWarp prst="textNoShape">
              <a:avLst/>
            </a:prstTxWarp>
          </a:bodyPr>
          <a:lstStyle/>
          <a:p>
            <a:pPr>
              <a:defRPr/>
            </a:pPr>
            <a:r>
              <a:rPr lang="ja-JP" altLang="en-US" dirty="0" smtClean="0"/>
              <a:t>４</a:t>
            </a:r>
            <a:r>
              <a:rPr lang="ja-JP" altLang="ja-JP" dirty="0" smtClean="0"/>
              <a:t>．</a:t>
            </a:r>
            <a:r>
              <a:rPr lang="ja-JP" altLang="en-US" dirty="0" smtClean="0"/>
              <a:t>導入の手順</a:t>
            </a:r>
            <a:r>
              <a:rPr lang="ja-JP" altLang="en-US" smtClean="0"/>
              <a:t>　</a:t>
            </a:r>
            <a:r>
              <a:rPr lang="ja-JP" altLang="en-US" sz="2400" smtClean="0"/>
              <a:t>～ </a:t>
            </a:r>
            <a:r>
              <a:rPr lang="en-US" altLang="ja-JP" sz="2400" smtClean="0">
                <a:latin typeface="+mn-ea"/>
              </a:rPr>
              <a:t>1-3</a:t>
            </a:r>
            <a:r>
              <a:rPr lang="ja-JP" altLang="en-US" sz="2400" dirty="0" smtClean="0">
                <a:latin typeface="+mn-ea"/>
              </a:rPr>
              <a:t>　導入計画の</a:t>
            </a:r>
            <a:r>
              <a:rPr lang="ja-JP" altLang="en-US" sz="2400" smtClean="0">
                <a:latin typeface="+mn-ea"/>
              </a:rPr>
              <a:t>策定③ </a:t>
            </a:r>
            <a:r>
              <a:rPr lang="ja-JP" altLang="en-US" sz="2400" smtClean="0"/>
              <a:t>～</a:t>
            </a:r>
            <a:endParaRPr lang="ja-JP" altLang="en-US" sz="2400" dirty="0" smtClean="0"/>
          </a:p>
        </p:txBody>
      </p:sp>
      <p:sp>
        <p:nvSpPr>
          <p:cNvPr id="3078" name="コンテンツ プレースホルダ 8"/>
          <p:cNvSpPr>
            <a:spLocks noGrp="1"/>
          </p:cNvSpPr>
          <p:nvPr>
            <p:ph idx="1"/>
          </p:nvPr>
        </p:nvSpPr>
        <p:spPr bwMode="auto">
          <a:xfrm>
            <a:off x="495300" y="1341440"/>
            <a:ext cx="9210676"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200" smtClean="0">
                <a:latin typeface="HGPｺﾞｼｯｸM" pitchFamily="50" charset="-128"/>
              </a:rPr>
              <a:t>基本合意に向けた参加団体間の費用分担の考え方</a:t>
            </a:r>
          </a:p>
        </p:txBody>
      </p:sp>
      <p:sp>
        <p:nvSpPr>
          <p:cNvPr id="3079" name="テキスト ボックス 9"/>
          <p:cNvSpPr txBox="1">
            <a:spLocks noChangeArrowheads="1"/>
          </p:cNvSpPr>
          <p:nvPr/>
        </p:nvSpPr>
        <p:spPr bwMode="auto">
          <a:xfrm>
            <a:off x="920750" y="1916115"/>
            <a:ext cx="2089150" cy="307975"/>
          </a:xfrm>
          <a:prstGeom prst="rect">
            <a:avLst/>
          </a:prstGeom>
          <a:noFill/>
          <a:ln w="9525">
            <a:noFill/>
            <a:miter lim="800000"/>
            <a:headEnd/>
            <a:tailEnd/>
          </a:ln>
        </p:spPr>
        <p:txBody>
          <a:bodyPr>
            <a:spAutoFit/>
          </a:bodyPr>
          <a:lstStyle/>
          <a:p>
            <a:pPr algn="ctr"/>
            <a:r>
              <a:rPr kumimoji="1" lang="ja-JP" altLang="en-US" sz="1400">
                <a:latin typeface="HGPｺﾞｼｯｸM" pitchFamily="50" charset="-128"/>
                <a:ea typeface="HGPｺﾞｼｯｸM" pitchFamily="50" charset="-128"/>
              </a:rPr>
              <a:t>経費負担割合の例</a:t>
            </a:r>
          </a:p>
        </p:txBody>
      </p:sp>
      <p:sp>
        <p:nvSpPr>
          <p:cNvPr id="8" name="スライド番号プレースホルダ 7"/>
          <p:cNvSpPr>
            <a:spLocks noGrp="1"/>
          </p:cNvSpPr>
          <p:nvPr>
            <p:ph type="sldNum" sz="quarter" idx="12"/>
          </p:nvPr>
        </p:nvSpPr>
        <p:spPr/>
        <p:txBody>
          <a:bodyPr/>
          <a:lstStyle/>
          <a:p>
            <a:pPr>
              <a:defRPr/>
            </a:pPr>
            <a:fld id="{502364E4-2112-43EA-A534-60C2A2A20473}" type="slidenum">
              <a:rPr lang="ja-JP" altLang="en-US" smtClean="0"/>
              <a:pPr>
                <a:defRPr/>
              </a:pPr>
              <a:t>12</a:t>
            </a:fld>
            <a:endParaRPr lang="en-US" altLang="ja-JP"/>
          </a:p>
        </p:txBody>
      </p:sp>
      <p:sp>
        <p:nvSpPr>
          <p:cNvPr id="9" name="フッター プレースホルダ 8"/>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506" name="直線コネクタ 57"/>
          <p:cNvCxnSpPr>
            <a:cxnSpLocks noChangeShapeType="1"/>
          </p:cNvCxnSpPr>
          <p:nvPr/>
        </p:nvCxnSpPr>
        <p:spPr bwMode="auto">
          <a:xfrm>
            <a:off x="3178176" y="6092825"/>
            <a:ext cx="947738" cy="0"/>
          </a:xfrm>
          <a:prstGeom prst="line">
            <a:avLst/>
          </a:prstGeom>
          <a:noFill/>
          <a:ln w="9525" algn="ctr">
            <a:solidFill>
              <a:schemeClr val="tx1"/>
            </a:solidFill>
            <a:prstDash val="dash"/>
            <a:round/>
            <a:headEnd/>
            <a:tailEnd/>
          </a:ln>
          <a:effectLst>
            <a:prstShdw prst="shdw17" dist="17961" dir="2700000">
              <a:schemeClr val="bg2"/>
            </a:prstShdw>
          </a:effectLst>
        </p:spPr>
      </p:cxnSp>
      <p:cxnSp>
        <p:nvCxnSpPr>
          <p:cNvPr id="21507" name="直線コネクタ 12321"/>
          <p:cNvCxnSpPr>
            <a:cxnSpLocks noChangeShapeType="1"/>
          </p:cNvCxnSpPr>
          <p:nvPr/>
        </p:nvCxnSpPr>
        <p:spPr bwMode="auto">
          <a:xfrm>
            <a:off x="3189289" y="3500439"/>
            <a:ext cx="922337" cy="1633537"/>
          </a:xfrm>
          <a:prstGeom prst="line">
            <a:avLst/>
          </a:prstGeom>
          <a:noFill/>
          <a:ln w="9525" algn="ctr">
            <a:solidFill>
              <a:schemeClr val="tx1"/>
            </a:solidFill>
            <a:prstDash val="dash"/>
            <a:round/>
            <a:headEnd/>
            <a:tailEnd/>
          </a:ln>
          <a:effectLst>
            <a:prstShdw prst="shdw17" dist="17961" dir="2700000">
              <a:schemeClr val="bg2"/>
            </a:prstShdw>
          </a:effectLst>
        </p:spPr>
      </p:cxnSp>
      <p:cxnSp>
        <p:nvCxnSpPr>
          <p:cNvPr id="21508" name="直線コネクタ 51"/>
          <p:cNvCxnSpPr>
            <a:cxnSpLocks noChangeShapeType="1"/>
          </p:cNvCxnSpPr>
          <p:nvPr/>
        </p:nvCxnSpPr>
        <p:spPr bwMode="auto">
          <a:xfrm>
            <a:off x="3163889" y="4581527"/>
            <a:ext cx="947737" cy="1046163"/>
          </a:xfrm>
          <a:prstGeom prst="line">
            <a:avLst/>
          </a:prstGeom>
          <a:noFill/>
          <a:ln w="9525" algn="ctr">
            <a:solidFill>
              <a:schemeClr val="tx1"/>
            </a:solidFill>
            <a:prstDash val="dash"/>
            <a:round/>
            <a:headEnd/>
            <a:tailEnd/>
          </a:ln>
          <a:effectLst>
            <a:prstShdw prst="shdw17" dist="17961" dir="2700000">
              <a:schemeClr val="bg2"/>
            </a:prstShdw>
          </a:effectLst>
        </p:spPr>
      </p:cxnSp>
      <p:cxnSp>
        <p:nvCxnSpPr>
          <p:cNvPr id="21509" name="直線コネクタ 55"/>
          <p:cNvCxnSpPr>
            <a:cxnSpLocks noChangeShapeType="1"/>
          </p:cNvCxnSpPr>
          <p:nvPr/>
        </p:nvCxnSpPr>
        <p:spPr bwMode="auto">
          <a:xfrm>
            <a:off x="3178176" y="4438650"/>
            <a:ext cx="947738" cy="1189038"/>
          </a:xfrm>
          <a:prstGeom prst="line">
            <a:avLst/>
          </a:prstGeom>
          <a:noFill/>
          <a:ln w="9525" algn="ctr">
            <a:solidFill>
              <a:schemeClr val="tx1"/>
            </a:solidFill>
            <a:prstDash val="dash"/>
            <a:round/>
            <a:headEnd/>
            <a:tailEnd/>
          </a:ln>
          <a:effectLst>
            <a:prstShdw prst="shdw17" dist="17961" dir="2700000">
              <a:schemeClr val="bg2"/>
            </a:prstShdw>
          </a:effectLst>
        </p:spPr>
      </p:cxnSp>
      <p:sp>
        <p:nvSpPr>
          <p:cNvPr id="4" name="正方形/長方形 3"/>
          <p:cNvSpPr/>
          <p:nvPr/>
        </p:nvSpPr>
        <p:spPr>
          <a:xfrm>
            <a:off x="4111626" y="5597527"/>
            <a:ext cx="2041525" cy="504825"/>
          </a:xfrm>
          <a:prstGeom prst="rect">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 name="正方形/長方形 4"/>
          <p:cNvSpPr/>
          <p:nvPr/>
        </p:nvSpPr>
        <p:spPr>
          <a:xfrm>
            <a:off x="4111626" y="5091115"/>
            <a:ext cx="2041525" cy="504825"/>
          </a:xfrm>
          <a:prstGeom prst="rect">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6" name="テキスト ボックス 5"/>
          <p:cNvSpPr txBox="1"/>
          <p:nvPr/>
        </p:nvSpPr>
        <p:spPr>
          <a:xfrm>
            <a:off x="4111626" y="5065715"/>
            <a:ext cx="2112963" cy="554037"/>
          </a:xfrm>
          <a:prstGeom prst="rect">
            <a:avLst/>
          </a:prstGeom>
          <a:noFill/>
        </p:spPr>
        <p:txBody>
          <a:bodyPr>
            <a:spAutoFit/>
          </a:bodyPr>
          <a:lstStyle/>
          <a:p>
            <a:pPr>
              <a:defRPr/>
            </a:pPr>
            <a:r>
              <a:rPr kumimoji="1" lang="ja-JP" altLang="en-US" sz="1500" dirty="0">
                <a:latin typeface="HGPｺﾞｼｯｸM" pitchFamily="50" charset="-128"/>
                <a:ea typeface="HGPｺﾞｼｯｸM" pitchFamily="50" charset="-128"/>
              </a:rPr>
              <a:t>クラウドシステムの仕様変更</a:t>
            </a:r>
            <a:r>
              <a:rPr lang="ja-JP" altLang="en-US" sz="1500" dirty="0">
                <a:latin typeface="HGPｺﾞｼｯｸM" pitchFamily="50" charset="-128"/>
                <a:ea typeface="HGPｺﾞｼｯｸM" pitchFamily="50" charset="-128"/>
              </a:rPr>
              <a:t>に係る費用</a:t>
            </a:r>
            <a:endParaRPr kumimoji="1" lang="ja-JP" altLang="en-US" sz="1500" dirty="0">
              <a:latin typeface="HGPｺﾞｼｯｸM" pitchFamily="50" charset="-128"/>
              <a:ea typeface="HGPｺﾞｼｯｸM" pitchFamily="50" charset="-128"/>
            </a:endParaRPr>
          </a:p>
        </p:txBody>
      </p:sp>
      <p:sp>
        <p:nvSpPr>
          <p:cNvPr id="7" name="テキスト ボックス 6"/>
          <p:cNvSpPr txBox="1"/>
          <p:nvPr/>
        </p:nvSpPr>
        <p:spPr>
          <a:xfrm>
            <a:off x="4111626" y="5572125"/>
            <a:ext cx="2112963" cy="554038"/>
          </a:xfrm>
          <a:prstGeom prst="rect">
            <a:avLst/>
          </a:prstGeom>
          <a:noFill/>
        </p:spPr>
        <p:txBody>
          <a:bodyPr>
            <a:spAutoFit/>
          </a:bodyPr>
          <a:lstStyle/>
          <a:p>
            <a:pPr>
              <a:defRPr/>
            </a:pPr>
            <a:r>
              <a:rPr lang="ja-JP" altLang="en-US" sz="1500" dirty="0">
                <a:latin typeface="HGPｺﾞｼｯｸM" pitchFamily="50" charset="-128"/>
                <a:ea typeface="HGPｺﾞｼｯｸM" pitchFamily="50" charset="-128"/>
              </a:rPr>
              <a:t>クラウドシステムの</a:t>
            </a:r>
            <a:endParaRPr lang="en-US" altLang="ja-JP" sz="1500" dirty="0">
              <a:latin typeface="HGPｺﾞｼｯｸM" pitchFamily="50" charset="-128"/>
              <a:ea typeface="HGPｺﾞｼｯｸM" pitchFamily="50" charset="-128"/>
            </a:endParaRPr>
          </a:p>
          <a:p>
            <a:pPr>
              <a:defRPr/>
            </a:pPr>
            <a:r>
              <a:rPr kumimoji="1" lang="ja-JP" altLang="en-US" sz="1500" dirty="0">
                <a:latin typeface="HGPｺﾞｼｯｸM" pitchFamily="50" charset="-128"/>
                <a:ea typeface="HGPｺﾞｼｯｸM" pitchFamily="50" charset="-128"/>
              </a:rPr>
              <a:t>運用に係る費用</a:t>
            </a:r>
          </a:p>
        </p:txBody>
      </p:sp>
      <p:sp>
        <p:nvSpPr>
          <p:cNvPr id="8" name="正方形/長方形 7"/>
          <p:cNvSpPr/>
          <p:nvPr/>
        </p:nvSpPr>
        <p:spPr>
          <a:xfrm>
            <a:off x="4116388" y="4475165"/>
            <a:ext cx="2036762" cy="5032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9" name="正方形/長方形 8"/>
          <p:cNvSpPr/>
          <p:nvPr/>
        </p:nvSpPr>
        <p:spPr>
          <a:xfrm>
            <a:off x="4111626" y="3467100"/>
            <a:ext cx="2041525" cy="504825"/>
          </a:xfrm>
          <a:prstGeom prst="rect">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0" name="正方形/長方形 9"/>
          <p:cNvSpPr/>
          <p:nvPr/>
        </p:nvSpPr>
        <p:spPr>
          <a:xfrm>
            <a:off x="4111626" y="3968752"/>
            <a:ext cx="2041525" cy="5048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1" name="テキスト ボックス 10"/>
          <p:cNvSpPr txBox="1"/>
          <p:nvPr/>
        </p:nvSpPr>
        <p:spPr>
          <a:xfrm>
            <a:off x="4124326" y="3451225"/>
            <a:ext cx="2112963" cy="554038"/>
          </a:xfrm>
          <a:prstGeom prst="rect">
            <a:avLst/>
          </a:prstGeom>
          <a:noFill/>
        </p:spPr>
        <p:txBody>
          <a:bodyPr>
            <a:spAutoFit/>
          </a:bodyPr>
          <a:lstStyle/>
          <a:p>
            <a:pPr>
              <a:defRPr/>
            </a:pPr>
            <a:r>
              <a:rPr lang="ja-JP" altLang="en-US" sz="1500" dirty="0">
                <a:latin typeface="HGPｺﾞｼｯｸM" pitchFamily="50" charset="-128"/>
                <a:ea typeface="HGPｺﾞｼｯｸM" pitchFamily="50" charset="-128"/>
              </a:rPr>
              <a:t>クラウド環境</a:t>
            </a:r>
            <a:endParaRPr lang="en-US" altLang="ja-JP" sz="1500" dirty="0">
              <a:latin typeface="HGPｺﾞｼｯｸM" pitchFamily="50" charset="-128"/>
              <a:ea typeface="HGPｺﾞｼｯｸM" pitchFamily="50" charset="-128"/>
            </a:endParaRPr>
          </a:p>
          <a:p>
            <a:pPr>
              <a:defRPr/>
            </a:pPr>
            <a:r>
              <a:rPr kumimoji="1" lang="ja-JP" altLang="en-US" sz="1500" dirty="0">
                <a:latin typeface="HGPｺﾞｼｯｸM" pitchFamily="50" charset="-128"/>
                <a:ea typeface="HGPｺﾞｼｯｸM" pitchFamily="50" charset="-128"/>
              </a:rPr>
              <a:t>構築等に係る費用</a:t>
            </a:r>
          </a:p>
        </p:txBody>
      </p:sp>
      <p:sp>
        <p:nvSpPr>
          <p:cNvPr id="12" name="テキスト ボックス 11"/>
          <p:cNvSpPr txBox="1"/>
          <p:nvPr/>
        </p:nvSpPr>
        <p:spPr>
          <a:xfrm>
            <a:off x="4116388" y="3932239"/>
            <a:ext cx="2120900" cy="553998"/>
          </a:xfrm>
          <a:prstGeom prst="rect">
            <a:avLst/>
          </a:prstGeom>
          <a:noFill/>
        </p:spPr>
        <p:txBody>
          <a:bodyPr>
            <a:spAutoFit/>
          </a:bodyPr>
          <a:lstStyle/>
          <a:p>
            <a:pPr>
              <a:defRPr/>
            </a:pPr>
            <a:r>
              <a:rPr lang="ja-JP" altLang="en-US" sz="1500" dirty="0">
                <a:latin typeface="HGPｺﾞｼｯｸM" pitchFamily="50" charset="-128"/>
                <a:ea typeface="HGPｺﾞｼｯｸM" pitchFamily="50" charset="-128"/>
              </a:rPr>
              <a:t>非クラウドシステムとの</a:t>
            </a:r>
            <a:endParaRPr lang="en-US" altLang="ja-JP" sz="1500" dirty="0">
              <a:latin typeface="HGPｺﾞｼｯｸM" pitchFamily="50" charset="-128"/>
              <a:ea typeface="HGPｺﾞｼｯｸM" pitchFamily="50" charset="-128"/>
            </a:endParaRPr>
          </a:p>
          <a:p>
            <a:pPr>
              <a:defRPr/>
            </a:pPr>
            <a:r>
              <a:rPr kumimoji="1" lang="ja-JP" altLang="en-US" sz="1500" dirty="0">
                <a:latin typeface="HGPｺﾞｼｯｸM" pitchFamily="50" charset="-128"/>
                <a:ea typeface="HGPｺﾞｼｯｸM" pitchFamily="50" charset="-128"/>
              </a:rPr>
              <a:t>連携に係る費用</a:t>
            </a:r>
          </a:p>
        </p:txBody>
      </p:sp>
      <p:sp>
        <p:nvSpPr>
          <p:cNvPr id="13" name="テキスト ボックス 12"/>
          <p:cNvSpPr txBox="1"/>
          <p:nvPr/>
        </p:nvSpPr>
        <p:spPr>
          <a:xfrm>
            <a:off x="4092576" y="4437064"/>
            <a:ext cx="2132013" cy="553998"/>
          </a:xfrm>
          <a:prstGeom prst="rect">
            <a:avLst/>
          </a:prstGeom>
          <a:noFill/>
        </p:spPr>
        <p:txBody>
          <a:bodyPr>
            <a:spAutoFit/>
          </a:bodyPr>
          <a:lstStyle/>
          <a:p>
            <a:pPr>
              <a:defRPr/>
            </a:pPr>
            <a:r>
              <a:rPr lang="ja-JP" altLang="en-US" sz="1500" dirty="0">
                <a:latin typeface="HGPｺﾞｼｯｸM" pitchFamily="50" charset="-128"/>
                <a:ea typeface="HGPｺﾞｼｯｸM" pitchFamily="50" charset="-128"/>
              </a:rPr>
              <a:t>現行システムからの</a:t>
            </a:r>
            <a:endParaRPr lang="en-US" altLang="ja-JP" sz="1500" dirty="0">
              <a:latin typeface="HGPｺﾞｼｯｸM" pitchFamily="50" charset="-128"/>
              <a:ea typeface="HGPｺﾞｼｯｸM" pitchFamily="50" charset="-128"/>
            </a:endParaRPr>
          </a:p>
          <a:p>
            <a:pPr>
              <a:defRPr/>
            </a:pPr>
            <a:r>
              <a:rPr kumimoji="1" lang="ja-JP" altLang="en-US" sz="1500" dirty="0">
                <a:latin typeface="HGPｺﾞｼｯｸM" pitchFamily="50" charset="-128"/>
                <a:ea typeface="HGPｺﾞｼｯｸM" pitchFamily="50" charset="-128"/>
              </a:rPr>
              <a:t>データ移行に係る費用</a:t>
            </a:r>
          </a:p>
        </p:txBody>
      </p:sp>
      <p:cxnSp>
        <p:nvCxnSpPr>
          <p:cNvPr id="14" name="直線矢印コネクタ 13"/>
          <p:cNvCxnSpPr/>
          <p:nvPr/>
        </p:nvCxnSpPr>
        <p:spPr>
          <a:xfrm>
            <a:off x="6297613" y="5068888"/>
            <a:ext cx="0" cy="1008062"/>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6297613" y="3429002"/>
            <a:ext cx="0" cy="1584325"/>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6453189" y="5332415"/>
            <a:ext cx="1008062" cy="503237"/>
          </a:xfrm>
          <a:prstGeom prst="rect">
            <a:avLst/>
          </a:prstGeom>
          <a:solidFill>
            <a:srgbClr val="CC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7" name="テキスト ボックス 16"/>
          <p:cNvSpPr txBox="1"/>
          <p:nvPr/>
        </p:nvSpPr>
        <p:spPr>
          <a:xfrm>
            <a:off x="6440488" y="5307014"/>
            <a:ext cx="1057275" cy="553998"/>
          </a:xfrm>
          <a:prstGeom prst="rect">
            <a:avLst/>
          </a:prstGeom>
          <a:noFill/>
        </p:spPr>
        <p:txBody>
          <a:bodyPr>
            <a:spAutoFit/>
          </a:bodyPr>
          <a:lstStyle/>
          <a:p>
            <a:pPr algn="ctr">
              <a:defRPr/>
            </a:pPr>
            <a:r>
              <a:rPr kumimoji="1" lang="ja-JP" altLang="en-US" sz="1500" dirty="0">
                <a:latin typeface="HGPｺﾞｼｯｸM" pitchFamily="50" charset="-128"/>
                <a:ea typeface="HGPｺﾞｼｯｸM" pitchFamily="50" charset="-128"/>
              </a:rPr>
              <a:t>ランニング</a:t>
            </a:r>
            <a:endParaRPr kumimoji="1" lang="en-US" altLang="ja-JP" sz="1500" dirty="0">
              <a:latin typeface="HGPｺﾞｼｯｸM" pitchFamily="50" charset="-128"/>
              <a:ea typeface="HGPｺﾞｼｯｸM" pitchFamily="50" charset="-128"/>
            </a:endParaRPr>
          </a:p>
          <a:p>
            <a:pPr algn="ctr">
              <a:defRPr/>
            </a:pPr>
            <a:r>
              <a:rPr lang="ja-JP" altLang="en-US" sz="1500" dirty="0">
                <a:latin typeface="HGPｺﾞｼｯｸM" pitchFamily="50" charset="-128"/>
                <a:ea typeface="HGPｺﾞｼｯｸM" pitchFamily="50" charset="-128"/>
              </a:rPr>
              <a:t>コスト</a:t>
            </a:r>
            <a:endParaRPr kumimoji="1" lang="ja-JP" altLang="en-US" sz="1500" dirty="0">
              <a:latin typeface="HGPｺﾞｼｯｸM" pitchFamily="50" charset="-128"/>
              <a:ea typeface="HGPｺﾞｼｯｸM" pitchFamily="50" charset="-128"/>
            </a:endParaRPr>
          </a:p>
        </p:txBody>
      </p:sp>
      <p:sp>
        <p:nvSpPr>
          <p:cNvPr id="18" name="正方形/長方形 17"/>
          <p:cNvSpPr/>
          <p:nvPr/>
        </p:nvSpPr>
        <p:spPr>
          <a:xfrm>
            <a:off x="6453189" y="3983040"/>
            <a:ext cx="1008062" cy="503237"/>
          </a:xfrm>
          <a:prstGeom prst="rect">
            <a:avLst/>
          </a:prstGeom>
          <a:solidFill>
            <a:srgbClr val="CC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9" name="テキスト ボックス 18"/>
          <p:cNvSpPr txBox="1"/>
          <p:nvPr/>
        </p:nvSpPr>
        <p:spPr>
          <a:xfrm>
            <a:off x="6440488" y="3957640"/>
            <a:ext cx="1057275" cy="554037"/>
          </a:xfrm>
          <a:prstGeom prst="rect">
            <a:avLst/>
          </a:prstGeom>
          <a:noFill/>
        </p:spPr>
        <p:txBody>
          <a:bodyPr>
            <a:spAutoFit/>
          </a:bodyPr>
          <a:lstStyle/>
          <a:p>
            <a:pPr algn="ctr">
              <a:defRPr/>
            </a:pPr>
            <a:r>
              <a:rPr lang="ja-JP" altLang="en-US" sz="1500" dirty="0">
                <a:latin typeface="HGPｺﾞｼｯｸM" pitchFamily="50" charset="-128"/>
                <a:ea typeface="HGPｺﾞｼｯｸM" pitchFamily="50" charset="-128"/>
              </a:rPr>
              <a:t>イニシャルコスト</a:t>
            </a:r>
            <a:endParaRPr kumimoji="1" lang="ja-JP" altLang="en-US" sz="1500" dirty="0">
              <a:latin typeface="HGPｺﾞｼｯｸM" pitchFamily="50" charset="-128"/>
              <a:ea typeface="HGPｺﾞｼｯｸM" pitchFamily="50" charset="-128"/>
            </a:endParaRPr>
          </a:p>
        </p:txBody>
      </p:sp>
      <p:sp>
        <p:nvSpPr>
          <p:cNvPr id="20" name="テキスト ボックス 19"/>
          <p:cNvSpPr txBox="1"/>
          <p:nvPr/>
        </p:nvSpPr>
        <p:spPr>
          <a:xfrm>
            <a:off x="7372350" y="5356225"/>
            <a:ext cx="503238" cy="400050"/>
          </a:xfrm>
          <a:prstGeom prst="rect">
            <a:avLst/>
          </a:prstGeom>
          <a:noFill/>
        </p:spPr>
        <p:txBody>
          <a:bodyPr>
            <a:spAutoFit/>
          </a:bodyPr>
          <a:lstStyle/>
          <a:p>
            <a:pPr algn="ctr">
              <a:defRPr/>
            </a:pPr>
            <a:r>
              <a:rPr kumimoji="1" lang="en-US" altLang="ja-JP" sz="2000" b="1" dirty="0">
                <a:latin typeface="HGPｺﾞｼｯｸM" pitchFamily="50" charset="-128"/>
                <a:ea typeface="HGPｺﾞｼｯｸM" pitchFamily="50" charset="-128"/>
              </a:rPr>
              <a:t>×</a:t>
            </a:r>
            <a:endParaRPr kumimoji="1" lang="ja-JP" altLang="en-US" sz="2000" b="1" dirty="0">
              <a:latin typeface="HGPｺﾞｼｯｸM" pitchFamily="50" charset="-128"/>
              <a:ea typeface="HGPｺﾞｼｯｸM" pitchFamily="50" charset="-128"/>
            </a:endParaRPr>
          </a:p>
        </p:txBody>
      </p:sp>
      <p:sp>
        <p:nvSpPr>
          <p:cNvPr id="21" name="テキスト ボックス 20"/>
          <p:cNvSpPr txBox="1"/>
          <p:nvPr/>
        </p:nvSpPr>
        <p:spPr>
          <a:xfrm>
            <a:off x="7370764" y="4030663"/>
            <a:ext cx="504825" cy="400050"/>
          </a:xfrm>
          <a:prstGeom prst="rect">
            <a:avLst/>
          </a:prstGeom>
          <a:noFill/>
        </p:spPr>
        <p:txBody>
          <a:bodyPr>
            <a:spAutoFit/>
          </a:bodyPr>
          <a:lstStyle/>
          <a:p>
            <a:pPr algn="ctr">
              <a:defRPr/>
            </a:pPr>
            <a:r>
              <a:rPr kumimoji="1" lang="en-US" altLang="ja-JP" sz="2000" b="1" dirty="0">
                <a:latin typeface="HGPｺﾞｼｯｸM" pitchFamily="50" charset="-128"/>
                <a:ea typeface="HGPｺﾞｼｯｸM" pitchFamily="50" charset="-128"/>
              </a:rPr>
              <a:t>×</a:t>
            </a:r>
            <a:endParaRPr kumimoji="1" lang="ja-JP" altLang="en-US" sz="2000" b="1" dirty="0">
              <a:latin typeface="HGPｺﾞｼｯｸM" pitchFamily="50" charset="-128"/>
              <a:ea typeface="HGPｺﾞｼｯｸM" pitchFamily="50" charset="-128"/>
            </a:endParaRPr>
          </a:p>
        </p:txBody>
      </p:sp>
      <p:sp>
        <p:nvSpPr>
          <p:cNvPr id="22" name="正方形/長方形 21"/>
          <p:cNvSpPr/>
          <p:nvPr/>
        </p:nvSpPr>
        <p:spPr>
          <a:xfrm>
            <a:off x="7777163" y="3984625"/>
            <a:ext cx="1427162" cy="520700"/>
          </a:xfrm>
          <a:prstGeom prst="rect">
            <a:avLst/>
          </a:prstGeom>
          <a:solidFill>
            <a:srgbClr val="00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23" name="テキスト ボックス 22"/>
          <p:cNvSpPr txBox="1"/>
          <p:nvPr/>
        </p:nvSpPr>
        <p:spPr>
          <a:xfrm>
            <a:off x="7731126" y="3965577"/>
            <a:ext cx="1535113" cy="785813"/>
          </a:xfrm>
          <a:prstGeom prst="rect">
            <a:avLst/>
          </a:prstGeom>
          <a:noFill/>
        </p:spPr>
        <p:txBody>
          <a:bodyPr>
            <a:spAutoFit/>
          </a:bodyPr>
          <a:lstStyle/>
          <a:p>
            <a:pPr algn="ctr">
              <a:defRPr/>
            </a:pPr>
            <a:r>
              <a:rPr kumimoji="1" lang="ja-JP" altLang="en-US" sz="1500" dirty="0">
                <a:solidFill>
                  <a:schemeClr val="bg1"/>
                </a:solidFill>
                <a:latin typeface="HGPｺﾞｼｯｸM" pitchFamily="50" charset="-128"/>
                <a:ea typeface="HGPｺﾞｼｯｸM" pitchFamily="50" charset="-128"/>
              </a:rPr>
              <a:t>構築に係る</a:t>
            </a:r>
            <a:endParaRPr kumimoji="1" lang="en-US" altLang="ja-JP" sz="1500" dirty="0">
              <a:solidFill>
                <a:schemeClr val="bg1"/>
              </a:solidFill>
              <a:latin typeface="HGPｺﾞｼｯｸM" pitchFamily="50" charset="-128"/>
              <a:ea typeface="HGPｺﾞｼｯｸM" pitchFamily="50" charset="-128"/>
            </a:endParaRPr>
          </a:p>
          <a:p>
            <a:pPr algn="ctr">
              <a:defRPr/>
            </a:pPr>
            <a:r>
              <a:rPr kumimoji="1" lang="ja-JP" altLang="en-US" sz="1500" dirty="0">
                <a:solidFill>
                  <a:schemeClr val="bg1"/>
                </a:solidFill>
                <a:latin typeface="HGPｺﾞｼｯｸM" pitchFamily="50" charset="-128"/>
                <a:ea typeface="HGPｺﾞｼｯｸM" pitchFamily="50" charset="-128"/>
              </a:rPr>
              <a:t>負担割合</a:t>
            </a:r>
            <a:endParaRPr kumimoji="1" lang="en-US" altLang="ja-JP" sz="1500" baseline="30000" dirty="0">
              <a:solidFill>
                <a:srgbClr val="FF0000"/>
              </a:solidFill>
              <a:latin typeface="HGPｺﾞｼｯｸM" pitchFamily="50" charset="-128"/>
              <a:ea typeface="HGPｺﾞｼｯｸM" pitchFamily="50" charset="-128"/>
            </a:endParaRPr>
          </a:p>
          <a:p>
            <a:pPr algn="ctr">
              <a:defRPr/>
            </a:pPr>
            <a:endParaRPr kumimoji="1" lang="en-US" altLang="ja-JP" sz="1500" dirty="0">
              <a:solidFill>
                <a:schemeClr val="bg1"/>
              </a:solidFill>
              <a:latin typeface="HGPｺﾞｼｯｸM" pitchFamily="50" charset="-128"/>
              <a:ea typeface="HGPｺﾞｼｯｸM" pitchFamily="50" charset="-128"/>
            </a:endParaRPr>
          </a:p>
        </p:txBody>
      </p:sp>
      <p:sp>
        <p:nvSpPr>
          <p:cNvPr id="24" name="正方形/長方形 23"/>
          <p:cNvSpPr/>
          <p:nvPr/>
        </p:nvSpPr>
        <p:spPr>
          <a:xfrm>
            <a:off x="7786689" y="5319713"/>
            <a:ext cx="1425575" cy="506412"/>
          </a:xfrm>
          <a:prstGeom prst="rect">
            <a:avLst/>
          </a:prstGeom>
          <a:solidFill>
            <a:srgbClr val="00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25" name="テキスト ボックス 24"/>
          <p:cNvSpPr txBox="1"/>
          <p:nvPr/>
        </p:nvSpPr>
        <p:spPr>
          <a:xfrm>
            <a:off x="7740650" y="5283200"/>
            <a:ext cx="1533526" cy="554038"/>
          </a:xfrm>
          <a:prstGeom prst="rect">
            <a:avLst/>
          </a:prstGeom>
          <a:noFill/>
        </p:spPr>
        <p:txBody>
          <a:bodyPr>
            <a:spAutoFit/>
          </a:bodyPr>
          <a:lstStyle/>
          <a:p>
            <a:pPr algn="ctr">
              <a:defRPr/>
            </a:pPr>
            <a:r>
              <a:rPr kumimoji="1" lang="ja-JP" altLang="en-US" sz="1500" dirty="0">
                <a:solidFill>
                  <a:schemeClr val="bg1"/>
                </a:solidFill>
                <a:latin typeface="HGPｺﾞｼｯｸM" pitchFamily="50" charset="-128"/>
                <a:ea typeface="HGPｺﾞｼｯｸM" pitchFamily="50" charset="-128"/>
              </a:rPr>
              <a:t>運用に係る</a:t>
            </a:r>
            <a:endParaRPr kumimoji="1" lang="en-US" altLang="ja-JP" sz="1500" dirty="0">
              <a:solidFill>
                <a:schemeClr val="bg1"/>
              </a:solidFill>
              <a:latin typeface="HGPｺﾞｼｯｸM" pitchFamily="50" charset="-128"/>
              <a:ea typeface="HGPｺﾞｼｯｸM" pitchFamily="50" charset="-128"/>
            </a:endParaRPr>
          </a:p>
          <a:p>
            <a:pPr algn="ctr">
              <a:defRPr/>
            </a:pPr>
            <a:r>
              <a:rPr kumimoji="1" lang="ja-JP" altLang="en-US" sz="1500" dirty="0">
                <a:solidFill>
                  <a:schemeClr val="bg1"/>
                </a:solidFill>
                <a:latin typeface="HGPｺﾞｼｯｸM" pitchFamily="50" charset="-128"/>
                <a:ea typeface="HGPｺﾞｼｯｸM" pitchFamily="50" charset="-128"/>
              </a:rPr>
              <a:t>負担割合</a:t>
            </a:r>
            <a:endParaRPr kumimoji="1" lang="ja-JP" altLang="en-US" sz="1500" baseline="30000" dirty="0">
              <a:solidFill>
                <a:srgbClr val="FF0000"/>
              </a:solidFill>
              <a:latin typeface="HGPｺﾞｼｯｸM" pitchFamily="50" charset="-128"/>
              <a:ea typeface="HGPｺﾞｼｯｸM" pitchFamily="50" charset="-128"/>
            </a:endParaRPr>
          </a:p>
        </p:txBody>
      </p:sp>
      <p:sp>
        <p:nvSpPr>
          <p:cNvPr id="26" name="角丸四角形 25"/>
          <p:cNvSpPr/>
          <p:nvPr/>
        </p:nvSpPr>
        <p:spPr>
          <a:xfrm>
            <a:off x="4137025" y="2892427"/>
            <a:ext cx="2016125" cy="517525"/>
          </a:xfrm>
          <a:prstGeom prst="round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27" name="テキスト ボックス 26"/>
          <p:cNvSpPr txBox="1"/>
          <p:nvPr/>
        </p:nvSpPr>
        <p:spPr>
          <a:xfrm>
            <a:off x="4092575" y="2874965"/>
            <a:ext cx="2114550" cy="554037"/>
          </a:xfrm>
          <a:prstGeom prst="rect">
            <a:avLst/>
          </a:prstGeom>
          <a:noFill/>
        </p:spPr>
        <p:txBody>
          <a:bodyPr>
            <a:spAutoFit/>
          </a:bodyPr>
          <a:lstStyle/>
          <a:p>
            <a:pPr algn="ctr">
              <a:defRPr/>
            </a:pPr>
            <a:r>
              <a:rPr kumimoji="1" lang="ja-JP" altLang="en-US" sz="1500" b="1" dirty="0">
                <a:latin typeface="HGPｺﾞｼｯｸM" pitchFamily="50" charset="-128"/>
                <a:ea typeface="HGPｺﾞｼｯｸM" pitchFamily="50" charset="-128"/>
              </a:rPr>
              <a:t>クラウドに</a:t>
            </a:r>
            <a:endParaRPr kumimoji="1" lang="en-US" altLang="ja-JP" sz="1500" b="1" dirty="0">
              <a:latin typeface="HGPｺﾞｼｯｸM" pitchFamily="50" charset="-128"/>
              <a:ea typeface="HGPｺﾞｼｯｸM" pitchFamily="50" charset="-128"/>
            </a:endParaRPr>
          </a:p>
          <a:p>
            <a:pPr algn="ctr">
              <a:defRPr/>
            </a:pPr>
            <a:r>
              <a:rPr lang="ja-JP" altLang="en-US" sz="1500" b="1" dirty="0">
                <a:latin typeface="HGPｺﾞｼｯｸM" pitchFamily="50" charset="-128"/>
                <a:ea typeface="HGPｺﾞｼｯｸM" pitchFamily="50" charset="-128"/>
              </a:rPr>
              <a:t>移行した場合の費用</a:t>
            </a:r>
            <a:endParaRPr kumimoji="1" lang="ja-JP" altLang="en-US" sz="1500" b="1" dirty="0">
              <a:latin typeface="HGPｺﾞｼｯｸM" pitchFamily="50" charset="-128"/>
              <a:ea typeface="HGPｺﾞｼｯｸM" pitchFamily="50" charset="-128"/>
            </a:endParaRPr>
          </a:p>
        </p:txBody>
      </p:sp>
      <p:sp>
        <p:nvSpPr>
          <p:cNvPr id="28" name="角丸四角形 27"/>
          <p:cNvSpPr/>
          <p:nvPr/>
        </p:nvSpPr>
        <p:spPr>
          <a:xfrm>
            <a:off x="1147763" y="2892427"/>
            <a:ext cx="2016125" cy="517525"/>
          </a:xfrm>
          <a:prstGeom prst="round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29" name="テキスト ボックス 28"/>
          <p:cNvSpPr txBox="1"/>
          <p:nvPr/>
        </p:nvSpPr>
        <p:spPr>
          <a:xfrm>
            <a:off x="1103313" y="2874965"/>
            <a:ext cx="2112962" cy="554037"/>
          </a:xfrm>
          <a:prstGeom prst="rect">
            <a:avLst/>
          </a:prstGeom>
          <a:noFill/>
        </p:spPr>
        <p:txBody>
          <a:bodyPr>
            <a:spAutoFit/>
          </a:bodyPr>
          <a:lstStyle/>
          <a:p>
            <a:pPr algn="ctr">
              <a:defRPr/>
            </a:pPr>
            <a:r>
              <a:rPr kumimoji="1" lang="ja-JP" altLang="en-US" sz="1500" b="1" dirty="0">
                <a:latin typeface="HGPｺﾞｼｯｸM" pitchFamily="50" charset="-128"/>
                <a:ea typeface="HGPｺﾞｼｯｸM" pitchFamily="50" charset="-128"/>
              </a:rPr>
              <a:t>現行システムを</a:t>
            </a:r>
            <a:endParaRPr kumimoji="1" lang="en-US" altLang="ja-JP" sz="1500" b="1" dirty="0">
              <a:latin typeface="HGPｺﾞｼｯｸM" pitchFamily="50" charset="-128"/>
              <a:ea typeface="HGPｺﾞｼｯｸM" pitchFamily="50" charset="-128"/>
            </a:endParaRPr>
          </a:p>
          <a:p>
            <a:pPr algn="ctr">
              <a:defRPr/>
            </a:pPr>
            <a:r>
              <a:rPr lang="ja-JP" altLang="en-US" sz="1500" b="1" dirty="0">
                <a:latin typeface="HGPｺﾞｼｯｸM" pitchFamily="50" charset="-128"/>
                <a:ea typeface="HGPｺﾞｼｯｸM" pitchFamily="50" charset="-128"/>
              </a:rPr>
              <a:t>継続した場合の費用</a:t>
            </a:r>
            <a:endParaRPr kumimoji="1" lang="ja-JP" altLang="en-US" sz="1500" b="1" dirty="0">
              <a:latin typeface="HGPｺﾞｼｯｸM" pitchFamily="50" charset="-128"/>
              <a:ea typeface="HGPｺﾞｼｯｸM" pitchFamily="50" charset="-128"/>
            </a:endParaRPr>
          </a:p>
        </p:txBody>
      </p:sp>
      <p:sp>
        <p:nvSpPr>
          <p:cNvPr id="30" name="正方形/長方形 29"/>
          <p:cNvSpPr/>
          <p:nvPr/>
        </p:nvSpPr>
        <p:spPr>
          <a:xfrm>
            <a:off x="1157288" y="3500440"/>
            <a:ext cx="2006600" cy="9366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31" name="正方形/長方形 30"/>
          <p:cNvSpPr/>
          <p:nvPr/>
        </p:nvSpPr>
        <p:spPr>
          <a:xfrm>
            <a:off x="1157288" y="4581525"/>
            <a:ext cx="2006600" cy="151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32" name="テキスト ボックス 31"/>
          <p:cNvSpPr txBox="1"/>
          <p:nvPr/>
        </p:nvSpPr>
        <p:spPr>
          <a:xfrm>
            <a:off x="1104901" y="3667125"/>
            <a:ext cx="2112963" cy="553998"/>
          </a:xfrm>
          <a:prstGeom prst="rect">
            <a:avLst/>
          </a:prstGeom>
          <a:noFill/>
        </p:spPr>
        <p:txBody>
          <a:bodyPr>
            <a:spAutoFit/>
          </a:bodyPr>
          <a:lstStyle/>
          <a:p>
            <a:pPr algn="ctr">
              <a:defRPr/>
            </a:pPr>
            <a:r>
              <a:rPr kumimoji="1" lang="ja-JP" altLang="en-US" sz="1500" dirty="0">
                <a:latin typeface="HGPｺﾞｼｯｸM" pitchFamily="50" charset="-128"/>
                <a:ea typeface="HGPｺﾞｼｯｸM" pitchFamily="50" charset="-128"/>
              </a:rPr>
              <a:t>現行システムに対する</a:t>
            </a:r>
            <a:endParaRPr kumimoji="1" lang="en-US" altLang="ja-JP" sz="1500" dirty="0">
              <a:latin typeface="HGPｺﾞｼｯｸM" pitchFamily="50" charset="-128"/>
              <a:ea typeface="HGPｺﾞｼｯｸM" pitchFamily="50" charset="-128"/>
            </a:endParaRPr>
          </a:p>
          <a:p>
            <a:pPr algn="ctr">
              <a:defRPr/>
            </a:pPr>
            <a:r>
              <a:rPr lang="ja-JP" altLang="en-US" sz="1500" dirty="0">
                <a:latin typeface="HGPｺﾞｼｯｸM" pitchFamily="50" charset="-128"/>
                <a:ea typeface="HGPｺﾞｼｯｸM" pitchFamily="50" charset="-128"/>
              </a:rPr>
              <a:t>改修に係る費用</a:t>
            </a:r>
            <a:endParaRPr kumimoji="1" lang="ja-JP" altLang="en-US" sz="1500" dirty="0">
              <a:latin typeface="HGPｺﾞｼｯｸM" pitchFamily="50" charset="-128"/>
              <a:ea typeface="HGPｺﾞｼｯｸM" pitchFamily="50" charset="-128"/>
            </a:endParaRPr>
          </a:p>
        </p:txBody>
      </p:sp>
      <p:sp>
        <p:nvSpPr>
          <p:cNvPr id="33" name="テキスト ボックス 32"/>
          <p:cNvSpPr txBox="1"/>
          <p:nvPr/>
        </p:nvSpPr>
        <p:spPr>
          <a:xfrm>
            <a:off x="1101727" y="5038725"/>
            <a:ext cx="2112963" cy="554038"/>
          </a:xfrm>
          <a:prstGeom prst="rect">
            <a:avLst/>
          </a:prstGeom>
          <a:noFill/>
        </p:spPr>
        <p:txBody>
          <a:bodyPr>
            <a:spAutoFit/>
          </a:bodyPr>
          <a:lstStyle/>
          <a:p>
            <a:pPr algn="ctr">
              <a:defRPr/>
            </a:pPr>
            <a:r>
              <a:rPr kumimoji="1" lang="ja-JP" altLang="en-US" sz="1500" dirty="0">
                <a:latin typeface="HGPｺﾞｼｯｸM" pitchFamily="50" charset="-128"/>
                <a:ea typeface="HGPｺﾞｼｯｸM" pitchFamily="50" charset="-128"/>
              </a:rPr>
              <a:t>現行システムの</a:t>
            </a:r>
            <a:endParaRPr kumimoji="1" lang="en-US" altLang="ja-JP" sz="1500" dirty="0">
              <a:latin typeface="HGPｺﾞｼｯｸM" pitchFamily="50" charset="-128"/>
              <a:ea typeface="HGPｺﾞｼｯｸM" pitchFamily="50" charset="-128"/>
            </a:endParaRPr>
          </a:p>
          <a:p>
            <a:pPr algn="ctr">
              <a:defRPr/>
            </a:pPr>
            <a:r>
              <a:rPr lang="ja-JP" altLang="en-US" sz="1500" dirty="0">
                <a:latin typeface="HGPｺﾞｼｯｸM" pitchFamily="50" charset="-128"/>
                <a:ea typeface="HGPｺﾞｼｯｸM" pitchFamily="50" charset="-128"/>
              </a:rPr>
              <a:t>運用に係る費用</a:t>
            </a:r>
            <a:endParaRPr kumimoji="1" lang="ja-JP" altLang="en-US" sz="1500" dirty="0">
              <a:latin typeface="HGPｺﾞｼｯｸM" pitchFamily="50" charset="-128"/>
              <a:ea typeface="HGPｺﾞｼｯｸM" pitchFamily="50" charset="-128"/>
            </a:endParaRPr>
          </a:p>
        </p:txBody>
      </p:sp>
      <p:sp>
        <p:nvSpPr>
          <p:cNvPr id="21540" name="テキスト ボックス 34"/>
          <p:cNvSpPr txBox="1">
            <a:spLocks noChangeArrowheads="1"/>
          </p:cNvSpPr>
          <p:nvPr/>
        </p:nvSpPr>
        <p:spPr bwMode="auto">
          <a:xfrm>
            <a:off x="3490750" y="3500439"/>
            <a:ext cx="303536" cy="2630487"/>
          </a:xfrm>
          <a:prstGeom prst="rect">
            <a:avLst/>
          </a:prstGeom>
          <a:solidFill>
            <a:schemeClr val="bg1"/>
          </a:solidFill>
          <a:ln w="9525">
            <a:noFill/>
            <a:miter lim="800000"/>
            <a:headEnd/>
            <a:tailEnd/>
          </a:ln>
        </p:spPr>
        <p:txBody>
          <a:bodyPr vert="eaVert" lIns="36000" rIns="36000" anchor="ctr" anchorCtr="1">
            <a:spAutoFit/>
          </a:bodyPr>
          <a:lstStyle/>
          <a:p>
            <a:pPr algn="ctr"/>
            <a:r>
              <a:rPr kumimoji="1" lang="ja-JP" altLang="en-US" sz="1500">
                <a:latin typeface="HGPｺﾞｼｯｸM" pitchFamily="50" charset="-128"/>
                <a:ea typeface="HGPｺﾞｼｯｸM" pitchFamily="50" charset="-128"/>
              </a:rPr>
              <a:t>同一期間における費用を比較</a:t>
            </a:r>
          </a:p>
        </p:txBody>
      </p:sp>
      <p:sp>
        <p:nvSpPr>
          <p:cNvPr id="36" name="右矢印 35"/>
          <p:cNvSpPr/>
          <p:nvPr/>
        </p:nvSpPr>
        <p:spPr>
          <a:xfrm>
            <a:off x="3870326" y="4486277"/>
            <a:ext cx="111125" cy="360363"/>
          </a:xfrm>
          <a:prstGeom prst="rightArrow">
            <a:avLst/>
          </a:prstGeom>
          <a:solidFill>
            <a:srgbClr val="9999FF"/>
          </a:solidFill>
          <a:ln>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37" name="右矢印 36"/>
          <p:cNvSpPr/>
          <p:nvPr/>
        </p:nvSpPr>
        <p:spPr>
          <a:xfrm flipH="1">
            <a:off x="3300415" y="4478338"/>
            <a:ext cx="111125" cy="360362"/>
          </a:xfrm>
          <a:prstGeom prst="rightArrow">
            <a:avLst/>
          </a:prstGeom>
          <a:solidFill>
            <a:srgbClr val="9999FF"/>
          </a:solidFill>
          <a:ln>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39" name="正方形/長方形 38"/>
          <p:cNvSpPr/>
          <p:nvPr/>
        </p:nvSpPr>
        <p:spPr>
          <a:xfrm>
            <a:off x="7164388" y="3044825"/>
            <a:ext cx="188912" cy="133350"/>
          </a:xfrm>
          <a:prstGeom prst="rect">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40" name="テキスト ボックス 39"/>
          <p:cNvSpPr txBox="1"/>
          <p:nvPr/>
        </p:nvSpPr>
        <p:spPr>
          <a:xfrm>
            <a:off x="7305675" y="2997200"/>
            <a:ext cx="1220788" cy="253916"/>
          </a:xfrm>
          <a:prstGeom prst="rect">
            <a:avLst/>
          </a:prstGeom>
          <a:noFill/>
        </p:spPr>
        <p:txBody>
          <a:bodyPr>
            <a:spAutoFit/>
          </a:bodyPr>
          <a:lstStyle/>
          <a:p>
            <a:pPr>
              <a:defRPr/>
            </a:pPr>
            <a:r>
              <a:rPr kumimoji="1" lang="ja-JP" altLang="en-US" sz="1050" dirty="0">
                <a:latin typeface="HGPｺﾞｼｯｸM" pitchFamily="50" charset="-128"/>
                <a:ea typeface="HGPｺﾞｼｯｸM" pitchFamily="50" charset="-128"/>
              </a:rPr>
              <a:t>：ＲＦＩによって収集</a:t>
            </a:r>
          </a:p>
        </p:txBody>
      </p:sp>
      <p:sp>
        <p:nvSpPr>
          <p:cNvPr id="41" name="正方形/長方形 40"/>
          <p:cNvSpPr/>
          <p:nvPr/>
        </p:nvSpPr>
        <p:spPr>
          <a:xfrm>
            <a:off x="7164388" y="3235325"/>
            <a:ext cx="188912" cy="1349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42" name="テキスト ボックス 41"/>
          <p:cNvSpPr txBox="1"/>
          <p:nvPr/>
        </p:nvSpPr>
        <p:spPr>
          <a:xfrm>
            <a:off x="7305676" y="3175000"/>
            <a:ext cx="1673225" cy="253916"/>
          </a:xfrm>
          <a:prstGeom prst="rect">
            <a:avLst/>
          </a:prstGeom>
          <a:noFill/>
        </p:spPr>
        <p:txBody>
          <a:bodyPr>
            <a:spAutoFit/>
          </a:bodyPr>
          <a:lstStyle/>
          <a:p>
            <a:pPr>
              <a:defRPr/>
            </a:pPr>
            <a:r>
              <a:rPr kumimoji="1" lang="ja-JP" altLang="en-US" sz="1050" dirty="0">
                <a:latin typeface="HGPｺﾞｼｯｸM" pitchFamily="50" charset="-128"/>
                <a:ea typeface="HGPｺﾞｼｯｸM" pitchFamily="50" charset="-128"/>
              </a:rPr>
              <a:t>：現行事業者等から収集</a:t>
            </a:r>
          </a:p>
        </p:txBody>
      </p:sp>
      <p:sp>
        <p:nvSpPr>
          <p:cNvPr id="43" name="メモ 42"/>
          <p:cNvSpPr/>
          <p:nvPr/>
        </p:nvSpPr>
        <p:spPr>
          <a:xfrm>
            <a:off x="7077076" y="2997200"/>
            <a:ext cx="1865313" cy="431800"/>
          </a:xfrm>
          <a:prstGeom prst="foldedCorner">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44" name="テキスト ボックス 43"/>
          <p:cNvSpPr txBox="1"/>
          <p:nvPr/>
        </p:nvSpPr>
        <p:spPr>
          <a:xfrm>
            <a:off x="415926" y="1773239"/>
            <a:ext cx="9145588" cy="884858"/>
          </a:xfrm>
          <a:prstGeom prst="rect">
            <a:avLst/>
          </a:prstGeom>
          <a:noFill/>
        </p:spPr>
        <p:txBody>
          <a:bodyPr>
            <a:spAutoFit/>
          </a:bodyPr>
          <a:lstStyle/>
          <a:p>
            <a:pPr>
              <a:lnSpc>
                <a:spcPct val="150000"/>
              </a:lnSpc>
              <a:defRPr/>
            </a:pPr>
            <a:r>
              <a:rPr kumimoji="1" lang="ja-JP" altLang="en-US" sz="1500" b="1" dirty="0">
                <a:latin typeface="HGPｺﾞｼｯｸM" pitchFamily="50" charset="-128"/>
                <a:ea typeface="HGPｺﾞｼｯｸM" pitchFamily="50" charset="-128"/>
              </a:rPr>
              <a:t>費用対効果の試算には２つのパターンがあるが、</a:t>
            </a:r>
            <a:r>
              <a:rPr kumimoji="1" lang="ja-JP" altLang="en-US" sz="1500" b="1" dirty="0">
                <a:solidFill>
                  <a:srgbClr val="FF0000"/>
                </a:solidFill>
                <a:latin typeface="HGPｺﾞｼｯｸM" pitchFamily="50" charset="-128"/>
                <a:ea typeface="HGPｺﾞｼｯｸM" pitchFamily="50" charset="-128"/>
              </a:rPr>
              <a:t>より現実的な分析が</a:t>
            </a:r>
            <a:r>
              <a:rPr lang="ja-JP" altLang="en-US" sz="1500" b="1" dirty="0">
                <a:solidFill>
                  <a:srgbClr val="FF0000"/>
                </a:solidFill>
                <a:latin typeface="HGPｺﾞｼｯｸM" pitchFamily="50" charset="-128"/>
                <a:ea typeface="HGPｺﾞｼｯｸM" pitchFamily="50" charset="-128"/>
              </a:rPr>
              <a:t>可能となるのは「パターン２」である</a:t>
            </a:r>
            <a:r>
              <a:rPr lang="ja-JP" altLang="en-US" sz="1500" b="1" dirty="0">
                <a:latin typeface="HGPｺﾞｼｯｸM" pitchFamily="50" charset="-128"/>
                <a:ea typeface="HGPｺﾞｼｯｸM" pitchFamily="50" charset="-128"/>
              </a:rPr>
              <a:t>。</a:t>
            </a:r>
            <a:endParaRPr lang="en-US" altLang="ja-JP" sz="1500" b="1" dirty="0">
              <a:latin typeface="HGPｺﾞｼｯｸM" pitchFamily="50" charset="-128"/>
              <a:ea typeface="HGPｺﾞｼｯｸM" pitchFamily="50" charset="-128"/>
            </a:endParaRPr>
          </a:p>
          <a:p>
            <a:pPr>
              <a:spcBef>
                <a:spcPts val="300"/>
              </a:spcBef>
              <a:defRPr/>
            </a:pPr>
            <a:r>
              <a:rPr kumimoji="1" lang="ja-JP" altLang="en-US" sz="1200" dirty="0">
                <a:latin typeface="HGPｺﾞｼｯｸM" pitchFamily="50" charset="-128"/>
                <a:ea typeface="HGPｺﾞｼｯｸM" pitchFamily="50" charset="-128"/>
              </a:rPr>
              <a:t>　　パターン１：「現行システムの費用」と「クラウド導入後の費用」を比較</a:t>
            </a:r>
            <a:endParaRPr kumimoji="1" lang="en-US" altLang="ja-JP" sz="1200" dirty="0">
              <a:latin typeface="HGPｺﾞｼｯｸM" pitchFamily="50" charset="-128"/>
              <a:ea typeface="HGPｺﾞｼｯｸM" pitchFamily="50" charset="-128"/>
            </a:endParaRPr>
          </a:p>
          <a:p>
            <a:pPr>
              <a:spcBef>
                <a:spcPts val="300"/>
              </a:spcBef>
              <a:defRPr/>
            </a:pPr>
            <a:r>
              <a:rPr lang="ja-JP" altLang="en-US" sz="1200" dirty="0">
                <a:latin typeface="HGPｺﾞｼｯｸM" pitchFamily="50" charset="-128"/>
                <a:ea typeface="HGPｺﾞｼｯｸM" pitchFamily="50" charset="-128"/>
              </a:rPr>
              <a:t>　　</a:t>
            </a:r>
            <a:r>
              <a:rPr lang="ja-JP" altLang="en-US" sz="1200" u="sng" dirty="0">
                <a:latin typeface="HGPｺﾞｼｯｸM" pitchFamily="50" charset="-128"/>
                <a:ea typeface="HGPｺﾞｼｯｸM" pitchFamily="50" charset="-128"/>
              </a:rPr>
              <a:t>パターン２：「現行システムを今後も継続した場合の費用」と「クラウドに移行した場合の費用」を比較</a:t>
            </a:r>
            <a:endParaRPr kumimoji="1" lang="ja-JP" altLang="en-US" sz="1200" u="sng" dirty="0">
              <a:latin typeface="HGPｺﾞｼｯｸM" pitchFamily="50" charset="-128"/>
              <a:ea typeface="HGPｺﾞｼｯｸM" pitchFamily="50" charset="-128"/>
            </a:endParaRPr>
          </a:p>
        </p:txBody>
      </p:sp>
      <p:sp>
        <p:nvSpPr>
          <p:cNvPr id="21549" name="角丸四角形 44"/>
          <p:cNvSpPr>
            <a:spLocks noChangeArrowheads="1"/>
          </p:cNvSpPr>
          <p:nvPr/>
        </p:nvSpPr>
        <p:spPr bwMode="auto">
          <a:xfrm>
            <a:off x="415926" y="1844675"/>
            <a:ext cx="9145588" cy="865188"/>
          </a:xfrm>
          <a:prstGeom prst="roundRect">
            <a:avLst>
              <a:gd name="adj" fmla="val 16667"/>
            </a:avLst>
          </a:prstGeom>
          <a:noFill/>
          <a:ln w="9525" algn="ctr">
            <a:solidFill>
              <a:srgbClr val="000099"/>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2332" name="タイトル 49"/>
          <p:cNvSpPr>
            <a:spLocks noGrp="1"/>
          </p:cNvSpPr>
          <p:nvPr>
            <p:ph type="title"/>
          </p:nvPr>
        </p:nvSpPr>
        <p:spPr bwMode="auto">
          <a:ln>
            <a:miter lim="800000"/>
            <a:headEnd/>
            <a:tailEnd/>
          </a:ln>
        </p:spPr>
        <p:txBody>
          <a:bodyPr vert="horz" wrap="square" lIns="91440" tIns="45720" rIns="91440" bIns="45720" numCol="1" anchorCtr="0" compatLnSpc="1">
            <a:prstTxWarp prst="textNoShape">
              <a:avLst/>
            </a:prstTxWarp>
          </a:bodyPr>
          <a:lstStyle/>
          <a:p>
            <a:pPr>
              <a:defRPr/>
            </a:pPr>
            <a:r>
              <a:rPr lang="ja-JP" altLang="en-US" dirty="0" smtClean="0"/>
              <a:t>４</a:t>
            </a:r>
            <a:r>
              <a:rPr lang="ja-JP" altLang="ja-JP" dirty="0" smtClean="0"/>
              <a:t>．</a:t>
            </a:r>
            <a:r>
              <a:rPr lang="ja-JP" altLang="en-US" dirty="0" smtClean="0"/>
              <a:t>導入の手順</a:t>
            </a:r>
            <a:r>
              <a:rPr lang="ja-JP" altLang="en-US" smtClean="0"/>
              <a:t>　</a:t>
            </a:r>
            <a:r>
              <a:rPr lang="ja-JP" altLang="en-US" sz="2400" smtClean="0"/>
              <a:t>～ </a:t>
            </a:r>
            <a:r>
              <a:rPr lang="en-US" altLang="ja-JP" sz="2400" smtClean="0">
                <a:latin typeface="+mn-ea"/>
              </a:rPr>
              <a:t>1-3</a:t>
            </a:r>
            <a:r>
              <a:rPr lang="ja-JP" altLang="en-US" sz="2400" dirty="0">
                <a:latin typeface="+mn-ea"/>
              </a:rPr>
              <a:t>　導入計画</a:t>
            </a:r>
            <a:r>
              <a:rPr lang="ja-JP" altLang="en-US" sz="2400">
                <a:latin typeface="+mn-ea"/>
              </a:rPr>
              <a:t>の</a:t>
            </a:r>
            <a:r>
              <a:rPr lang="ja-JP" altLang="en-US" sz="2400" smtClean="0">
                <a:latin typeface="+mn-ea"/>
              </a:rPr>
              <a:t>策定 ④</a:t>
            </a:r>
            <a:r>
              <a:rPr lang="ja-JP" altLang="en-US" sz="2400" dirty="0" smtClean="0"/>
              <a:t>～</a:t>
            </a:r>
          </a:p>
        </p:txBody>
      </p:sp>
      <p:sp>
        <p:nvSpPr>
          <p:cNvPr id="21551" name="コンテンツ プレースホルダ 50"/>
          <p:cNvSpPr>
            <a:spLocks noGrp="1"/>
          </p:cNvSpPr>
          <p:nvPr>
            <p:ph idx="1"/>
          </p:nvPr>
        </p:nvSpPr>
        <p:spPr bwMode="auto">
          <a:xfrm>
            <a:off x="495300" y="1341438"/>
            <a:ext cx="8915400" cy="576262"/>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クラウド導入効果の試算方法</a:t>
            </a:r>
          </a:p>
        </p:txBody>
      </p:sp>
      <p:sp>
        <p:nvSpPr>
          <p:cNvPr id="3" name="角丸四角形吹き出し 2"/>
          <p:cNvSpPr/>
          <p:nvPr/>
        </p:nvSpPr>
        <p:spPr bwMode="auto">
          <a:xfrm>
            <a:off x="7697789" y="2106613"/>
            <a:ext cx="2008187" cy="215900"/>
          </a:xfrm>
          <a:prstGeom prst="wedgeRoundRectCallout">
            <a:avLst>
              <a:gd name="adj1" fmla="val -78545"/>
              <a:gd name="adj2" fmla="val 22534"/>
              <a:gd name="adj3" fmla="val 16667"/>
            </a:avLst>
          </a:prstGeom>
          <a:ln>
            <a:solidFill>
              <a:schemeClr val="bg1">
                <a:lumMod val="6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lIns="0" rIns="0" anchor="ctr"/>
          <a:lstStyle/>
          <a:p>
            <a:pPr>
              <a:defRPr/>
            </a:pPr>
            <a:r>
              <a:rPr lang="ja-JP" altLang="en-US" sz="1050" dirty="0">
                <a:solidFill>
                  <a:schemeClr val="tx1"/>
                </a:solidFill>
                <a:latin typeface="HGPｺﾞｼｯｸM" pitchFamily="50" charset="-128"/>
                <a:ea typeface="HGPｺﾞｼｯｸM" pitchFamily="50" charset="-128"/>
              </a:rPr>
              <a:t>現行と移行後の費用の単純比較</a:t>
            </a:r>
          </a:p>
        </p:txBody>
      </p:sp>
      <p:sp>
        <p:nvSpPr>
          <p:cNvPr id="49" name="角丸四角形吹き出し 48"/>
          <p:cNvSpPr/>
          <p:nvPr/>
        </p:nvSpPr>
        <p:spPr bwMode="auto">
          <a:xfrm>
            <a:off x="7697789" y="2395540"/>
            <a:ext cx="2008187" cy="339725"/>
          </a:xfrm>
          <a:prstGeom prst="wedgeRoundRectCallout">
            <a:avLst>
              <a:gd name="adj1" fmla="val -78398"/>
              <a:gd name="adj2" fmla="val -8448"/>
              <a:gd name="adj3" fmla="val 16667"/>
            </a:avLst>
          </a:prstGeom>
          <a:ln>
            <a:solidFill>
              <a:schemeClr val="bg1">
                <a:lumMod val="6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lIns="0" rIns="0" anchor="ctr"/>
          <a:lstStyle/>
          <a:p>
            <a:pPr>
              <a:defRPr/>
            </a:pPr>
            <a:r>
              <a:rPr lang="ja-JP" altLang="en-US" sz="1050" b="1" dirty="0">
                <a:solidFill>
                  <a:srgbClr val="FF0000"/>
                </a:solidFill>
                <a:latin typeface="HGPｺﾞｼｯｸM" pitchFamily="50" charset="-128"/>
                <a:ea typeface="HGPｺﾞｼｯｸM" pitchFamily="50" charset="-128"/>
              </a:rPr>
              <a:t>今後想定される費用増大等も含む数年間の経費比較</a:t>
            </a:r>
          </a:p>
        </p:txBody>
      </p:sp>
      <p:sp>
        <p:nvSpPr>
          <p:cNvPr id="34" name="フレーム 33"/>
          <p:cNvSpPr/>
          <p:nvPr/>
        </p:nvSpPr>
        <p:spPr>
          <a:xfrm>
            <a:off x="3425826" y="3429000"/>
            <a:ext cx="425450" cy="2736850"/>
          </a:xfrm>
          <a:prstGeom prst="frame">
            <a:avLst/>
          </a:prstGeom>
          <a:solidFill>
            <a:schemeClr val="bg1"/>
          </a:solidFill>
          <a:ln>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endParaRPr kumimoji="1" lang="ja-JP" altLang="en-US">
              <a:solidFill>
                <a:schemeClr val="tx1"/>
              </a:solidFill>
              <a:latin typeface="HGPｺﾞｼｯｸM" pitchFamily="50" charset="-128"/>
              <a:ea typeface="HGPｺﾞｼｯｸM" pitchFamily="50" charset="-128"/>
            </a:endParaRPr>
          </a:p>
        </p:txBody>
      </p:sp>
      <p:sp>
        <p:nvSpPr>
          <p:cNvPr id="51" name="スライド番号プレースホルダ 50"/>
          <p:cNvSpPr>
            <a:spLocks noGrp="1"/>
          </p:cNvSpPr>
          <p:nvPr>
            <p:ph type="sldNum" sz="quarter" idx="12"/>
          </p:nvPr>
        </p:nvSpPr>
        <p:spPr/>
        <p:txBody>
          <a:bodyPr/>
          <a:lstStyle/>
          <a:p>
            <a:pPr>
              <a:defRPr/>
            </a:pPr>
            <a:fld id="{502364E4-2112-43EA-A534-60C2A2A20473}" type="slidenum">
              <a:rPr lang="ja-JP" altLang="en-US" smtClean="0"/>
              <a:pPr>
                <a:defRPr/>
              </a:pPr>
              <a:t>13</a:t>
            </a:fld>
            <a:endParaRPr lang="en-US" altLang="ja-JP"/>
          </a:p>
        </p:txBody>
      </p:sp>
      <p:sp>
        <p:nvSpPr>
          <p:cNvPr id="52" name="フッター プレースホルダ 51"/>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ホームベース 34"/>
          <p:cNvSpPr/>
          <p:nvPr/>
        </p:nvSpPr>
        <p:spPr>
          <a:xfrm rot="5400000">
            <a:off x="-842961" y="3465515"/>
            <a:ext cx="4535487" cy="719137"/>
          </a:xfrm>
          <a:prstGeom prst="homePlate">
            <a:avLst/>
          </a:prstGeom>
          <a:solidFill>
            <a:srgbClr val="FFCC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36" name="テキスト ボックス 35"/>
          <p:cNvSpPr txBox="1"/>
          <p:nvPr/>
        </p:nvSpPr>
        <p:spPr>
          <a:xfrm>
            <a:off x="1928813" y="1557340"/>
            <a:ext cx="4895850" cy="676275"/>
          </a:xfrm>
          <a:prstGeom prst="rect">
            <a:avLst/>
          </a:prstGeom>
          <a:noFill/>
          <a:ln w="9525">
            <a:solidFill>
              <a:schemeClr val="tx1">
                <a:lumMod val="50000"/>
                <a:lumOff val="50000"/>
              </a:schemeClr>
            </a:solidFill>
          </a:ln>
        </p:spPr>
        <p:txBody>
          <a:bodyPr>
            <a:spAutoFit/>
          </a:bodyPr>
          <a:lstStyle/>
          <a:p>
            <a:pPr>
              <a:defRPr/>
            </a:pPr>
            <a:r>
              <a:rPr kumimoji="1" lang="en-US" altLang="ja-JP" sz="2400" dirty="0">
                <a:latin typeface="HGPｺﾞｼｯｸM" pitchFamily="50" charset="-128"/>
                <a:ea typeface="HGPｺﾞｼｯｸM" pitchFamily="50" charset="-128"/>
              </a:rPr>
              <a:t>2-1</a:t>
            </a:r>
            <a:r>
              <a:rPr kumimoji="1" lang="ja-JP" altLang="en-US" sz="2400" dirty="0">
                <a:latin typeface="HGPｺﾞｼｯｸM" pitchFamily="50" charset="-128"/>
                <a:ea typeface="HGPｺﾞｼｯｸM" pitchFamily="50" charset="-128"/>
              </a:rPr>
              <a:t>　現行業務・システムの棚卸し</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・システムの把握、業務分析、改善要望</a:t>
            </a:r>
            <a:endParaRPr kumimoji="1" lang="ja-JP" altLang="en-US" sz="1400" dirty="0">
              <a:solidFill>
                <a:srgbClr val="0033CC"/>
              </a:solidFill>
              <a:latin typeface="HGPｺﾞｼｯｸM" pitchFamily="50" charset="-128"/>
              <a:ea typeface="HGPｺﾞｼｯｸM" pitchFamily="50" charset="-128"/>
            </a:endParaRPr>
          </a:p>
        </p:txBody>
      </p:sp>
      <p:sp>
        <p:nvSpPr>
          <p:cNvPr id="37" name="テキスト ボックス 36"/>
          <p:cNvSpPr txBox="1"/>
          <p:nvPr/>
        </p:nvSpPr>
        <p:spPr>
          <a:xfrm rot="16200000">
            <a:off x="-642142" y="3378350"/>
            <a:ext cx="4103687" cy="461665"/>
          </a:xfrm>
          <a:prstGeom prst="rect">
            <a:avLst/>
          </a:prstGeom>
          <a:noFill/>
        </p:spPr>
        <p:txBody>
          <a:bodyPr>
            <a:spAutoFit/>
          </a:bodyPr>
          <a:lstStyle/>
          <a:p>
            <a:pPr algn="ctr">
              <a:defRPr/>
            </a:pPr>
            <a:r>
              <a:rPr kumimoji="1" lang="en-US" altLang="ja-JP" sz="2400" smtClean="0">
                <a:latin typeface="HGPｺﾞｼｯｸM" pitchFamily="50" charset="-128"/>
                <a:ea typeface="HGPｺﾞｼｯｸM" pitchFamily="50" charset="-128"/>
              </a:rPr>
              <a:t>Phase</a:t>
            </a:r>
            <a:r>
              <a:rPr lang="ja-JP" altLang="en-US" sz="2400" smtClean="0">
                <a:latin typeface="HGPｺﾞｼｯｸM" pitchFamily="50" charset="-128"/>
                <a:ea typeface="HGPｺﾞｼｯｸM" pitchFamily="50" charset="-128"/>
              </a:rPr>
              <a:t> </a:t>
            </a:r>
            <a:r>
              <a:rPr lang="en-US" altLang="ja-JP" sz="2400" smtClean="0">
                <a:latin typeface="HGPｺﾞｼｯｸM" pitchFamily="50" charset="-128"/>
                <a:ea typeface="HGPｺﾞｼｯｸM" pitchFamily="50" charset="-128"/>
              </a:rPr>
              <a:t>2</a:t>
            </a:r>
            <a:r>
              <a:rPr kumimoji="1" lang="ja-JP" altLang="en-US" sz="2400" dirty="0">
                <a:latin typeface="HGPｺﾞｼｯｸM" pitchFamily="50" charset="-128"/>
                <a:ea typeface="HGPｺﾞｼｯｸM" pitchFamily="50" charset="-128"/>
              </a:rPr>
              <a:t>　仕様検討・調達</a:t>
            </a:r>
          </a:p>
        </p:txBody>
      </p:sp>
      <p:sp>
        <p:nvSpPr>
          <p:cNvPr id="38" name="二等辺三角形 37"/>
          <p:cNvSpPr/>
          <p:nvPr/>
        </p:nvSpPr>
        <p:spPr bwMode="auto">
          <a:xfrm rot="10800000">
            <a:off x="4881564" y="2276477"/>
            <a:ext cx="1008062" cy="144463"/>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39" name="二等辺三角形 38"/>
          <p:cNvSpPr/>
          <p:nvPr/>
        </p:nvSpPr>
        <p:spPr bwMode="auto">
          <a:xfrm rot="10800000">
            <a:off x="4881564" y="3213102"/>
            <a:ext cx="1008062" cy="144463"/>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40" name="テキスト ボックス 39"/>
          <p:cNvSpPr txBox="1"/>
          <p:nvPr/>
        </p:nvSpPr>
        <p:spPr>
          <a:xfrm>
            <a:off x="1928813" y="2492376"/>
            <a:ext cx="4895850" cy="615553"/>
          </a:xfrm>
          <a:prstGeom prst="rect">
            <a:avLst/>
          </a:prstGeom>
          <a:noFill/>
          <a:ln w="9525">
            <a:solidFill>
              <a:schemeClr val="tx1">
                <a:lumMod val="50000"/>
                <a:lumOff val="50000"/>
              </a:schemeClr>
            </a:solidFill>
          </a:ln>
        </p:spPr>
        <p:txBody>
          <a:bodyPr>
            <a:spAutoFit/>
          </a:bodyPr>
          <a:lstStyle/>
          <a:p>
            <a:pPr>
              <a:defRPr/>
            </a:pPr>
            <a:r>
              <a:rPr kumimoji="1" lang="en-US" altLang="ja-JP" sz="2400" dirty="0">
                <a:latin typeface="HGPｺﾞｼｯｸM" pitchFamily="50" charset="-128"/>
                <a:ea typeface="HGPｺﾞｼｯｸM" pitchFamily="50" charset="-128"/>
              </a:rPr>
              <a:t>2-2</a:t>
            </a:r>
            <a:r>
              <a:rPr kumimoji="1" lang="ja-JP" altLang="en-US" sz="2400" dirty="0">
                <a:latin typeface="HGPｺﾞｼｯｸM" pitchFamily="50" charset="-128"/>
                <a:ea typeface="HGPｺﾞｼｯｸM" pitchFamily="50" charset="-128"/>
              </a:rPr>
              <a:t>　業務標準化の検討</a:t>
            </a:r>
            <a:endParaRPr kumimoji="1" lang="en-US" altLang="ja-JP" sz="2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1000" dirty="0">
                <a:solidFill>
                  <a:srgbClr val="0033CC"/>
                </a:solidFill>
                <a:latin typeface="HGPｺﾞｼｯｸM" pitchFamily="50" charset="-128"/>
                <a:ea typeface="HGPｺﾞｼｯｸM" pitchFamily="50" charset="-128"/>
              </a:rPr>
              <a:t>&amp;GAP</a:t>
            </a:r>
            <a:r>
              <a:rPr lang="ja-JP" altLang="en-US" sz="1000" dirty="0">
                <a:solidFill>
                  <a:srgbClr val="0033CC"/>
                </a:solidFill>
                <a:latin typeface="HGPｺﾞｼｯｸM" pitchFamily="50" charset="-128"/>
                <a:ea typeface="HGPｺﾞｼｯｸM" pitchFamily="50" charset="-128"/>
              </a:rPr>
              <a:t>等）</a:t>
            </a:r>
            <a:endParaRPr kumimoji="1" lang="ja-JP" altLang="en-US" sz="1000" dirty="0">
              <a:solidFill>
                <a:srgbClr val="0033CC"/>
              </a:solidFill>
              <a:latin typeface="HGPｺﾞｼｯｸM" pitchFamily="50" charset="-128"/>
              <a:ea typeface="HGPｺﾞｼｯｸM" pitchFamily="50" charset="-128"/>
            </a:endParaRPr>
          </a:p>
        </p:txBody>
      </p:sp>
      <p:sp>
        <p:nvSpPr>
          <p:cNvPr id="41" name="テキスト ボックス 40"/>
          <p:cNvSpPr txBox="1"/>
          <p:nvPr/>
        </p:nvSpPr>
        <p:spPr>
          <a:xfrm>
            <a:off x="1928813" y="3429000"/>
            <a:ext cx="4895850" cy="677108"/>
          </a:xfrm>
          <a:prstGeom prst="rect">
            <a:avLst/>
          </a:prstGeom>
          <a:noFill/>
          <a:ln>
            <a:solidFill>
              <a:schemeClr val="bg1">
                <a:lumMod val="50000"/>
              </a:schemeClr>
            </a:solidFill>
          </a:ln>
        </p:spPr>
        <p:txBody>
          <a:bodyPr>
            <a:spAutoFit/>
          </a:bodyPr>
          <a:lstStyle/>
          <a:p>
            <a:pPr>
              <a:defRPr/>
            </a:pPr>
            <a:r>
              <a:rPr kumimoji="1" lang="en-US" altLang="ja-JP" sz="2400" dirty="0">
                <a:latin typeface="HGPｺﾞｼｯｸM" pitchFamily="50" charset="-128"/>
                <a:ea typeface="HGPｺﾞｼｯｸM" pitchFamily="50" charset="-128"/>
              </a:rPr>
              <a:t>2-3</a:t>
            </a:r>
            <a:r>
              <a:rPr kumimoji="1" lang="ja-JP" altLang="en-US" sz="2400" dirty="0">
                <a:latin typeface="HGPｺﾞｼｯｸM" pitchFamily="50" charset="-128"/>
                <a:ea typeface="HGPｺﾞｼｯｸM" pitchFamily="50" charset="-128"/>
              </a:rPr>
              <a:t>　条例・規則等の影響調査・改正</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・事務分掌（組織）、帳票・各種申請様式</a:t>
            </a:r>
            <a:endParaRPr kumimoji="1" lang="ja-JP" altLang="en-US" sz="1400" dirty="0">
              <a:solidFill>
                <a:srgbClr val="0033CC"/>
              </a:solidFill>
              <a:latin typeface="HGPｺﾞｼｯｸM" pitchFamily="50" charset="-128"/>
              <a:ea typeface="HGPｺﾞｼｯｸM" pitchFamily="50" charset="-128"/>
            </a:endParaRPr>
          </a:p>
        </p:txBody>
      </p:sp>
      <p:sp>
        <p:nvSpPr>
          <p:cNvPr id="42" name="テキスト ボックス 41"/>
          <p:cNvSpPr txBox="1"/>
          <p:nvPr/>
        </p:nvSpPr>
        <p:spPr>
          <a:xfrm>
            <a:off x="1928813" y="4365626"/>
            <a:ext cx="4895850" cy="677108"/>
          </a:xfrm>
          <a:prstGeom prst="rect">
            <a:avLst/>
          </a:prstGeom>
          <a:noFill/>
          <a:ln>
            <a:solidFill>
              <a:schemeClr val="bg1">
                <a:lumMod val="50000"/>
              </a:schemeClr>
            </a:solidFill>
          </a:ln>
        </p:spPr>
        <p:txBody>
          <a:bodyPr>
            <a:spAutoFit/>
          </a:bodyPr>
          <a:lstStyle/>
          <a:p>
            <a:pPr>
              <a:defRPr/>
            </a:pPr>
            <a:r>
              <a:rPr kumimoji="1" lang="en-US" altLang="ja-JP" sz="2400" dirty="0">
                <a:latin typeface="HGPｺﾞｼｯｸM" pitchFamily="50" charset="-128"/>
                <a:ea typeface="HGPｺﾞｼｯｸM" pitchFamily="50" charset="-128"/>
              </a:rPr>
              <a:t>2-4</a:t>
            </a:r>
            <a:r>
              <a:rPr kumimoji="1" lang="ja-JP" altLang="en-US" sz="2400" dirty="0">
                <a:latin typeface="HGPｺﾞｼｯｸM" pitchFamily="50" charset="-128"/>
                <a:ea typeface="HGPｺﾞｼｯｸM" pitchFamily="50" charset="-128"/>
              </a:rPr>
              <a:t>　新システム調達仕様書の作成</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200" dirty="0">
                <a:solidFill>
                  <a:srgbClr val="0033CC"/>
                </a:solidFill>
                <a:latin typeface="HGPｺﾞｼｯｸM" pitchFamily="50" charset="-128"/>
                <a:ea typeface="HGPｺﾞｼｯｸM" pitchFamily="50" charset="-128"/>
              </a:rPr>
              <a:t>・各種要件定義（機能・帳票・基盤・</a:t>
            </a:r>
            <a:r>
              <a:rPr lang="en-US" altLang="ja-JP" sz="1200" dirty="0">
                <a:solidFill>
                  <a:srgbClr val="0033CC"/>
                </a:solidFill>
                <a:latin typeface="HGPｺﾞｼｯｸM" pitchFamily="50" charset="-128"/>
                <a:ea typeface="HGPｺﾞｼｯｸM" pitchFamily="50" charset="-128"/>
              </a:rPr>
              <a:t>data</a:t>
            </a:r>
            <a:r>
              <a:rPr lang="ja-JP" altLang="en-US" sz="1200" dirty="0">
                <a:solidFill>
                  <a:srgbClr val="0033CC"/>
                </a:solidFill>
                <a:latin typeface="HGPｺﾞｼｯｸM" pitchFamily="50" charset="-128"/>
                <a:ea typeface="HGPｺﾞｼｯｸM" pitchFamily="50" charset="-128"/>
              </a:rPr>
              <a:t>移行・外部連携・保守）</a:t>
            </a:r>
            <a:endParaRPr kumimoji="1" lang="ja-JP" altLang="en-US" sz="1200" dirty="0">
              <a:solidFill>
                <a:srgbClr val="0033CC"/>
              </a:solidFill>
              <a:latin typeface="HGPｺﾞｼｯｸM" pitchFamily="50" charset="-128"/>
              <a:ea typeface="HGPｺﾞｼｯｸM" pitchFamily="50" charset="-128"/>
            </a:endParaRPr>
          </a:p>
        </p:txBody>
      </p:sp>
      <p:sp>
        <p:nvSpPr>
          <p:cNvPr id="43" name="テキスト ボックス 42"/>
          <p:cNvSpPr txBox="1"/>
          <p:nvPr/>
        </p:nvSpPr>
        <p:spPr>
          <a:xfrm>
            <a:off x="1928813" y="5345115"/>
            <a:ext cx="4895850" cy="676275"/>
          </a:xfrm>
          <a:prstGeom prst="rect">
            <a:avLst/>
          </a:prstGeom>
          <a:noFill/>
          <a:ln>
            <a:solidFill>
              <a:schemeClr val="bg1">
                <a:lumMod val="50000"/>
              </a:schemeClr>
            </a:solidFill>
          </a:ln>
        </p:spPr>
        <p:txBody>
          <a:bodyPr rIns="0">
            <a:spAutoFit/>
          </a:bodyPr>
          <a:lstStyle/>
          <a:p>
            <a:pPr>
              <a:defRPr/>
            </a:pPr>
            <a:r>
              <a:rPr kumimoji="1" lang="en-US" altLang="ja-JP" sz="2400" dirty="0">
                <a:latin typeface="HGPｺﾞｼｯｸM" pitchFamily="50" charset="-128"/>
                <a:ea typeface="HGPｺﾞｼｯｸM" pitchFamily="50" charset="-128"/>
              </a:rPr>
              <a:t>2-5</a:t>
            </a:r>
            <a:r>
              <a:rPr kumimoji="1" lang="ja-JP" altLang="en-US" sz="2400" dirty="0">
                <a:latin typeface="HGPｺﾞｼｯｸM" pitchFamily="50" charset="-128"/>
                <a:ea typeface="HGPｺﾞｼｯｸM" pitchFamily="50" charset="-128"/>
              </a:rPr>
              <a:t>　ベンダ選定、契約締結</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・選定委員会設置要綱、評価基準、契約書・</a:t>
            </a:r>
            <a:r>
              <a:rPr lang="en-US" altLang="ja-JP" sz="1400" dirty="0">
                <a:solidFill>
                  <a:srgbClr val="0033CC"/>
                </a:solidFill>
                <a:latin typeface="HGPｺﾞｼｯｸM" pitchFamily="50" charset="-128"/>
                <a:ea typeface="HGPｺﾞｼｯｸM" pitchFamily="50" charset="-128"/>
              </a:rPr>
              <a:t>SLA</a:t>
            </a:r>
            <a:endParaRPr kumimoji="1" lang="ja-JP" altLang="en-US" sz="1400" dirty="0">
              <a:solidFill>
                <a:srgbClr val="0033CC"/>
              </a:solidFill>
              <a:latin typeface="HGPｺﾞｼｯｸM" pitchFamily="50" charset="-128"/>
              <a:ea typeface="HGPｺﾞｼｯｸM" pitchFamily="50" charset="-128"/>
            </a:endParaRPr>
          </a:p>
        </p:txBody>
      </p:sp>
      <p:sp>
        <p:nvSpPr>
          <p:cNvPr id="46" name="二等辺三角形 45"/>
          <p:cNvSpPr/>
          <p:nvPr/>
        </p:nvSpPr>
        <p:spPr bwMode="auto">
          <a:xfrm rot="10800000">
            <a:off x="4881564" y="4149727"/>
            <a:ext cx="1008062" cy="142875"/>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50" name="二等辺三角形 49"/>
          <p:cNvSpPr/>
          <p:nvPr/>
        </p:nvSpPr>
        <p:spPr bwMode="auto">
          <a:xfrm rot="10800000">
            <a:off x="4881564" y="5113338"/>
            <a:ext cx="1008062" cy="144462"/>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0" name="角丸四角形 19"/>
          <p:cNvSpPr/>
          <p:nvPr/>
        </p:nvSpPr>
        <p:spPr bwMode="auto">
          <a:xfrm>
            <a:off x="6969124" y="2924177"/>
            <a:ext cx="2592389" cy="504825"/>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Ins="0" anchor="ctr"/>
          <a:lstStyle/>
          <a:p>
            <a:pPr>
              <a:defRPr/>
            </a:pPr>
            <a:r>
              <a:rPr lang="en-US" altLang="ja-JP" sz="1400" smtClean="0">
                <a:solidFill>
                  <a:schemeClr val="tx1"/>
                </a:solidFill>
                <a:latin typeface="HGPｺﾞｼｯｸM" pitchFamily="50" charset="-128"/>
                <a:ea typeface="HGPｺﾞｼｯｸM" pitchFamily="50" charset="-128"/>
              </a:rPr>
              <a:t>2-3 </a:t>
            </a: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地域情報プラットフォームの概要</a:t>
            </a:r>
          </a:p>
        </p:txBody>
      </p:sp>
      <p:sp>
        <p:nvSpPr>
          <p:cNvPr id="49" name="角丸四角形 48"/>
          <p:cNvSpPr/>
          <p:nvPr/>
        </p:nvSpPr>
        <p:spPr bwMode="auto">
          <a:xfrm>
            <a:off x="6969124" y="2324102"/>
            <a:ext cx="2592389" cy="504825"/>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defRPr/>
            </a:pPr>
            <a:r>
              <a:rPr lang="en-US" altLang="ja-JP" sz="1400" smtClean="0">
                <a:solidFill>
                  <a:schemeClr val="tx1"/>
                </a:solidFill>
                <a:latin typeface="HGPｺﾞｼｯｸM" pitchFamily="50" charset="-128"/>
                <a:ea typeface="HGPｺﾞｼｯｸM" pitchFamily="50" charset="-128"/>
              </a:rPr>
              <a:t>2-2 </a:t>
            </a: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業務標準化のアプローチ</a:t>
            </a:r>
          </a:p>
        </p:txBody>
      </p:sp>
      <p:sp>
        <p:nvSpPr>
          <p:cNvPr id="45" name="右矢印 44"/>
          <p:cNvSpPr/>
          <p:nvPr/>
        </p:nvSpPr>
        <p:spPr bwMode="auto">
          <a:xfrm>
            <a:off x="6681789" y="2359025"/>
            <a:ext cx="358775" cy="431800"/>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2" name="角丸四角形 21"/>
          <p:cNvSpPr/>
          <p:nvPr/>
        </p:nvSpPr>
        <p:spPr bwMode="auto">
          <a:xfrm>
            <a:off x="6969124" y="4292602"/>
            <a:ext cx="2592389" cy="720725"/>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Ins="0" anchor="ctr"/>
          <a:lstStyle/>
          <a:p>
            <a:pPr>
              <a:defRPr/>
            </a:pPr>
            <a:r>
              <a:rPr lang="en-US" altLang="ja-JP" sz="1400" dirty="0">
                <a:solidFill>
                  <a:schemeClr val="tx1"/>
                </a:solidFill>
                <a:latin typeface="HGPｺﾞｼｯｸM" pitchFamily="50" charset="-128"/>
                <a:ea typeface="HGPｺﾞｼｯｸM" pitchFamily="50" charset="-128"/>
              </a:rPr>
              <a:t>4-2</a:t>
            </a:r>
          </a:p>
          <a:p>
            <a:pPr>
              <a:defRPr/>
            </a:pPr>
            <a:r>
              <a:rPr lang="ja-JP" altLang="en-US" sz="1400" dirty="0">
                <a:solidFill>
                  <a:schemeClr val="tx1"/>
                </a:solidFill>
                <a:latin typeface="HGPｺﾞｼｯｸM" pitchFamily="50" charset="-128"/>
                <a:ea typeface="HGPｺﾞｼｯｸM" pitchFamily="50" charset="-128"/>
              </a:rPr>
              <a:t>調達仕様書の作成・コストの適正化</a:t>
            </a:r>
          </a:p>
        </p:txBody>
      </p:sp>
      <p:sp>
        <p:nvSpPr>
          <p:cNvPr id="24" name="右矢印 23"/>
          <p:cNvSpPr/>
          <p:nvPr/>
        </p:nvSpPr>
        <p:spPr bwMode="auto">
          <a:xfrm>
            <a:off x="6681789" y="4470400"/>
            <a:ext cx="358775" cy="433388"/>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2546"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４</a:t>
            </a:r>
            <a:r>
              <a:rPr lang="ja-JP" altLang="ja-JP" dirty="0" smtClean="0"/>
              <a:t>．</a:t>
            </a:r>
            <a:r>
              <a:rPr lang="ja-JP" altLang="en-US" dirty="0" smtClean="0"/>
              <a:t>導入の手順　</a:t>
            </a:r>
            <a:r>
              <a:rPr lang="ja-JP" altLang="en-US" sz="2400" dirty="0" smtClean="0"/>
              <a:t>～Ｐｈａｓｅ２～</a:t>
            </a:r>
          </a:p>
        </p:txBody>
      </p:sp>
      <p:sp>
        <p:nvSpPr>
          <p:cNvPr id="23" name="右矢印 22"/>
          <p:cNvSpPr/>
          <p:nvPr/>
        </p:nvSpPr>
        <p:spPr bwMode="auto">
          <a:xfrm>
            <a:off x="6681789" y="2935288"/>
            <a:ext cx="358775" cy="431800"/>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1" name="角丸四角形 20"/>
          <p:cNvSpPr/>
          <p:nvPr/>
        </p:nvSpPr>
        <p:spPr bwMode="auto">
          <a:xfrm>
            <a:off x="6969124" y="1412875"/>
            <a:ext cx="2592389" cy="863600"/>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defRPr/>
            </a:pPr>
            <a:r>
              <a:rPr lang="en-US" altLang="ja-JP" sz="1400" dirty="0">
                <a:solidFill>
                  <a:schemeClr val="tx1"/>
                </a:solidFill>
                <a:latin typeface="HGPｺﾞｼｯｸM" pitchFamily="50" charset="-128"/>
                <a:ea typeface="HGPｺﾞｼｯｸM" pitchFamily="50" charset="-128"/>
              </a:rPr>
              <a:t>4-1</a:t>
            </a:r>
          </a:p>
          <a:p>
            <a:pPr>
              <a:defRPr/>
            </a:pPr>
            <a:r>
              <a:rPr lang="ja-JP" altLang="en-US" sz="1400" dirty="0">
                <a:solidFill>
                  <a:schemeClr val="tx1"/>
                </a:solidFill>
                <a:latin typeface="HGPｺﾞｼｯｸM" pitchFamily="50" charset="-128"/>
                <a:ea typeface="HGPｺﾞｼｯｸM" pitchFamily="50" charset="-128"/>
              </a:rPr>
              <a:t>住民視点の行政サービス提供に向けた業務分析手法</a:t>
            </a:r>
          </a:p>
        </p:txBody>
      </p:sp>
      <p:sp>
        <p:nvSpPr>
          <p:cNvPr id="25" name="右矢印 24"/>
          <p:cNvSpPr/>
          <p:nvPr/>
        </p:nvSpPr>
        <p:spPr bwMode="auto">
          <a:xfrm>
            <a:off x="6681789" y="1641475"/>
            <a:ext cx="358775" cy="431800"/>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6" name="スライド番号プレースホルダ 25"/>
          <p:cNvSpPr>
            <a:spLocks noGrp="1"/>
          </p:cNvSpPr>
          <p:nvPr>
            <p:ph type="sldNum" sz="quarter" idx="12"/>
          </p:nvPr>
        </p:nvSpPr>
        <p:spPr/>
        <p:txBody>
          <a:bodyPr/>
          <a:lstStyle/>
          <a:p>
            <a:pPr>
              <a:defRPr/>
            </a:pPr>
            <a:fld id="{502364E4-2112-43EA-A534-60C2A2A20473}" type="slidenum">
              <a:rPr lang="ja-JP" altLang="en-US" smtClean="0"/>
              <a:pPr>
                <a:defRPr/>
              </a:pPr>
              <a:t>14</a:t>
            </a:fld>
            <a:endParaRPr lang="en-US" altLang="ja-JP"/>
          </a:p>
        </p:txBody>
      </p:sp>
      <p:sp>
        <p:nvSpPr>
          <p:cNvPr id="27" name="フッター プレースホルダ 26"/>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コンテンツ プレースホルダ 8"/>
          <p:cNvSpPr>
            <a:spLocks noGrp="1"/>
          </p:cNvSpPr>
          <p:nvPr>
            <p:ph idx="1"/>
          </p:nvPr>
        </p:nvSpPr>
        <p:spPr bwMode="auto">
          <a:xfrm>
            <a:off x="495300" y="1443040"/>
            <a:ext cx="8915400" cy="574675"/>
          </a:xfrm>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p>
            <a:pPr>
              <a:defRPr/>
            </a:pPr>
            <a:r>
              <a:rPr lang="ja-JP" altLang="en-US" sz="2400" dirty="0" smtClean="0">
                <a:latin typeface="+mj-ea"/>
                <a:ea typeface="+mj-ea"/>
              </a:rPr>
              <a:t>「現行業務・システムの棚卸し」における成果物</a:t>
            </a:r>
            <a:endParaRPr lang="en-US" altLang="ja-JP" sz="2400" dirty="0" smtClean="0">
              <a:latin typeface="+mj-ea"/>
              <a:ea typeface="+mj-ea"/>
            </a:endParaRPr>
          </a:p>
        </p:txBody>
      </p:sp>
      <p:graphicFrame>
        <p:nvGraphicFramePr>
          <p:cNvPr id="8" name="表 7"/>
          <p:cNvGraphicFramePr>
            <a:graphicFrameLocks noGrp="1"/>
          </p:cNvGraphicFramePr>
          <p:nvPr/>
        </p:nvGraphicFramePr>
        <p:xfrm>
          <a:off x="992188" y="1935163"/>
          <a:ext cx="8569325" cy="1817688"/>
        </p:xfrm>
        <a:graphic>
          <a:graphicData uri="http://schemas.openxmlformats.org/drawingml/2006/table">
            <a:tbl>
              <a:tblPr firstRow="1">
                <a:tableStyleId>{69CF1AB2-1976-4502-BF36-3FF5EA218861}</a:tableStyleId>
              </a:tblPr>
              <a:tblGrid>
                <a:gridCol w="149031"/>
                <a:gridCol w="2155325"/>
                <a:gridCol w="6264969"/>
              </a:tblGrid>
              <a:tr h="259104">
                <a:tc gridSpan="2">
                  <a:txBody>
                    <a:bodyPr/>
                    <a:lstStyle/>
                    <a:p>
                      <a:pPr algn="ctr"/>
                      <a:r>
                        <a:rPr kumimoji="1" lang="ja-JP" altLang="en-US" sz="1000" b="0" dirty="0" smtClean="0">
                          <a:solidFill>
                            <a:schemeClr val="bg1"/>
                          </a:solidFill>
                          <a:latin typeface="HGPｺﾞｼｯｸM" pitchFamily="50" charset="-128"/>
                          <a:ea typeface="HGPｺﾞｼｯｸM" pitchFamily="50" charset="-128"/>
                        </a:rPr>
                        <a:t>成果物名称</a:t>
                      </a:r>
                      <a:endParaRPr kumimoji="1" lang="ja-JP" altLang="en-US" sz="1000" b="0" dirty="0">
                        <a:solidFill>
                          <a:schemeClr val="bg1"/>
                        </a:solidFill>
                        <a:latin typeface="HGPｺﾞｼｯｸM" pitchFamily="50" charset="-128"/>
                        <a:ea typeface="HGPｺﾞｼｯｸM" pitchFamily="50" charset="-128"/>
                      </a:endParaRPr>
                    </a:p>
                  </a:txBody>
                  <a:tcPr marL="91444" marR="91444" marT="45724" marB="45724" anchor="ctr">
                    <a:solidFill>
                      <a:srgbClr val="000099"/>
                    </a:solidFill>
                  </a:tcPr>
                </a:tc>
                <a:tc hMerge="1">
                  <a:txBody>
                    <a:bodyPr/>
                    <a:lstStyle/>
                    <a:p>
                      <a:endParaRPr kumimoji="1" lang="ja-JP" altLang="en-US" sz="1400" dirty="0"/>
                    </a:p>
                  </a:txBody>
                  <a:tcPr anchor="ctr">
                    <a:solidFill>
                      <a:schemeClr val="tx2">
                        <a:lumMod val="40000"/>
                        <a:lumOff val="60000"/>
                      </a:schemeClr>
                    </a:solidFill>
                  </a:tcPr>
                </a:tc>
                <a:tc>
                  <a:txBody>
                    <a:bodyPr/>
                    <a:lstStyle/>
                    <a:p>
                      <a:pPr marL="0" indent="0" algn="ctr">
                        <a:buFont typeface="Arial" pitchFamily="34" charset="0"/>
                        <a:buNone/>
                      </a:pPr>
                      <a:r>
                        <a:rPr kumimoji="1" lang="ja-JP" altLang="en-US" sz="1000" b="0" dirty="0" smtClean="0">
                          <a:solidFill>
                            <a:schemeClr val="bg1"/>
                          </a:solidFill>
                          <a:latin typeface="HGPｺﾞｼｯｸM" pitchFamily="50" charset="-128"/>
                          <a:ea typeface="HGPｺﾞｼｯｸM" pitchFamily="50" charset="-128"/>
                        </a:rPr>
                        <a:t>構成、内容等</a:t>
                      </a:r>
                      <a:endParaRPr kumimoji="1" lang="ja-JP" altLang="en-US" sz="1000" b="0" dirty="0">
                        <a:solidFill>
                          <a:schemeClr val="bg1"/>
                        </a:solidFill>
                        <a:latin typeface="HGPｺﾞｼｯｸM" pitchFamily="50" charset="-128"/>
                        <a:ea typeface="HGPｺﾞｼｯｸM" pitchFamily="50" charset="-128"/>
                      </a:endParaRPr>
                    </a:p>
                  </a:txBody>
                  <a:tcPr marL="91444" marR="91444" marT="45724" marB="45724" anchor="ctr">
                    <a:solidFill>
                      <a:srgbClr val="000099"/>
                    </a:solidFill>
                  </a:tcPr>
                </a:tc>
              </a:tr>
              <a:tr h="173176">
                <a:tc>
                  <a:txBody>
                    <a:bodyPr/>
                    <a:lstStyle/>
                    <a:p>
                      <a:pPr algn="ctr"/>
                      <a:r>
                        <a:rPr kumimoji="1" lang="en-US" altLang="ja-JP" sz="900" dirty="0" smtClean="0">
                          <a:latin typeface="HGPｺﾞｼｯｸM" pitchFamily="50" charset="-128"/>
                          <a:ea typeface="HGPｺﾞｼｯｸM" pitchFamily="50" charset="-128"/>
                        </a:rPr>
                        <a:t>1</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現行業務一覧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Arial" pitchFamily="34" charset="0"/>
                        <a:buNone/>
                      </a:pPr>
                      <a:r>
                        <a:rPr kumimoji="1" lang="ja-JP" altLang="en-US" sz="900" dirty="0" smtClean="0">
                          <a:latin typeface="HGPｺﾞｼｯｸM" pitchFamily="50" charset="-128"/>
                          <a:ea typeface="HGPｺﾞｼｯｸM" pitchFamily="50" charset="-128"/>
                        </a:rPr>
                        <a:t>業務分類、業務（事務）名称、業務主管部門、システム利用有無、利用時におけるシステム名称</a:t>
                      </a:r>
                      <a:endParaRPr kumimoji="1" lang="ja-JP" altLang="en-US" sz="900" dirty="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2</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現行業務フロー図</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Arial" pitchFamily="34" charset="0"/>
                        <a:buNone/>
                      </a:pPr>
                      <a:r>
                        <a:rPr kumimoji="1" lang="ja-JP" altLang="en-US" sz="900" dirty="0" smtClean="0">
                          <a:latin typeface="HGPｺﾞｼｯｸM" pitchFamily="50" charset="-128"/>
                          <a:ea typeface="HGPｺﾞｼｯｸM" pitchFamily="50" charset="-128"/>
                        </a:rPr>
                        <a:t>業務の流れ、作業内容の補足、実施件数、作業時間、その他留意事項</a:t>
                      </a:r>
                      <a:endParaRPr kumimoji="1" lang="ja-JP" altLang="en-US" sz="900" dirty="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3</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現行システム機能一覧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Arial" pitchFamily="34" charset="0"/>
                        <a:buNone/>
                      </a:pPr>
                      <a:r>
                        <a:rPr kumimoji="1" lang="ja-JP" altLang="en-US" sz="900" dirty="0" smtClean="0">
                          <a:latin typeface="HGPｺﾞｼｯｸM" pitchFamily="50" charset="-128"/>
                          <a:ea typeface="HGPｺﾞｼｯｸM" pitchFamily="50" charset="-128"/>
                        </a:rPr>
                        <a:t>機能名称、機能要件</a:t>
                      </a:r>
                      <a:endParaRPr kumimoji="1" lang="ja-JP" altLang="en-US" sz="900" dirty="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4</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現行システム画面一覧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Arial" pitchFamily="34" charset="0"/>
                        <a:buNone/>
                      </a:pPr>
                      <a:r>
                        <a:rPr kumimoji="1" lang="ja-JP" altLang="en-US" sz="900" dirty="0" smtClean="0">
                          <a:latin typeface="HGPｺﾞｼｯｸM" pitchFamily="50" charset="-128"/>
                          <a:ea typeface="HGPｺﾞｼｯｸM" pitchFamily="50" charset="-128"/>
                        </a:rPr>
                        <a:t>画面名称、データ項目、使用業務（事務）、利用者</a:t>
                      </a:r>
                      <a:endParaRPr kumimoji="1" lang="ja-JP" altLang="en-US" sz="900" dirty="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5</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現行システム帳票一覧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mj-lt"/>
                        <a:buNone/>
                      </a:pPr>
                      <a:r>
                        <a:rPr kumimoji="1" lang="ja-JP" altLang="en-US" sz="900" dirty="0" smtClean="0">
                          <a:latin typeface="HGPｺﾞｼｯｸM" pitchFamily="50" charset="-128"/>
                          <a:ea typeface="HGPｺﾞｼｯｸM" pitchFamily="50" charset="-128"/>
                        </a:rPr>
                        <a:t>帳票名称、データ項目、使用業務（事務）、利用目的、出力方法、出力用紙、出力頻度・枚数</a:t>
                      </a:r>
                      <a:endParaRPr kumimoji="1" lang="en-US" altLang="ja-JP" sz="900" dirty="0" smtClean="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6</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現行システムデータ一覧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mj-lt"/>
                        <a:buNone/>
                      </a:pPr>
                      <a:r>
                        <a:rPr kumimoji="1" lang="ja-JP" altLang="en-US" sz="900" dirty="0" smtClean="0">
                          <a:latin typeface="HGPｺﾞｼｯｸM" pitchFamily="50" charset="-128"/>
                          <a:ea typeface="HGPｺﾞｼｯｸM" pitchFamily="50" charset="-128"/>
                        </a:rPr>
                        <a:t>テーブル名称、データ項目名称、データ型、桁数、データ量</a:t>
                      </a:r>
                      <a:endParaRPr kumimoji="1" lang="ja-JP" altLang="en-US" sz="900" dirty="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7</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現行システム連携インタフェース一覧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mj-lt"/>
                        <a:buNone/>
                      </a:pPr>
                      <a:r>
                        <a:rPr kumimoji="1" lang="ja-JP" altLang="en-US" sz="900" dirty="0" smtClean="0">
                          <a:latin typeface="HGPｺﾞｼｯｸM" pitchFamily="50" charset="-128"/>
                          <a:ea typeface="HGPｺﾞｼｯｸM" pitchFamily="50" charset="-128"/>
                        </a:rPr>
                        <a:t>連携インタフェース名称、データ項目、データ型、桁数、連携システム名、連携方向（受信、送信）、連携方法、連携タイミング</a:t>
                      </a:r>
                      <a:endParaRPr kumimoji="1" lang="ja-JP" altLang="en-US" sz="900" dirty="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8</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現行システム運用保守項目一覧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mj-lt"/>
                        <a:buNone/>
                      </a:pPr>
                      <a:r>
                        <a:rPr kumimoji="1" lang="ja-JP" altLang="en-US" sz="900" dirty="0" smtClean="0">
                          <a:latin typeface="HGPｺﾞｼｯｸM" pitchFamily="50" charset="-128"/>
                          <a:ea typeface="HGPｺﾞｼｯｸM" pitchFamily="50" charset="-128"/>
                        </a:rPr>
                        <a:t>運用・保守項目一覧、実施内容、実施担当者、実施頻度</a:t>
                      </a:r>
                      <a:endParaRPr kumimoji="1" lang="ja-JP" altLang="en-US" sz="900" dirty="0">
                        <a:latin typeface="HGPｺﾞｼｯｸM" pitchFamily="50" charset="-128"/>
                        <a:ea typeface="HGPｺﾞｼｯｸM" pitchFamily="50" charset="-128"/>
                      </a:endParaRPr>
                    </a:p>
                  </a:txBody>
                  <a:tcPr marL="36002" marR="36002" marT="18002" marB="18002" anchor="ctr"/>
                </a:tc>
              </a:tr>
              <a:tr h="173176">
                <a:tc>
                  <a:txBody>
                    <a:bodyPr/>
                    <a:lstStyle/>
                    <a:p>
                      <a:pPr algn="ctr"/>
                      <a:r>
                        <a:rPr kumimoji="1" lang="en-US" altLang="ja-JP" sz="900" dirty="0" smtClean="0">
                          <a:latin typeface="HGPｺﾞｼｯｸM" pitchFamily="50" charset="-128"/>
                          <a:ea typeface="HGPｺﾞｼｯｸM" pitchFamily="50" charset="-128"/>
                        </a:rPr>
                        <a:t>9</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r>
                        <a:rPr kumimoji="1" lang="ja-JP" altLang="en-US" sz="900" dirty="0" smtClean="0">
                          <a:latin typeface="HGPｺﾞｼｯｸM" pitchFamily="50" charset="-128"/>
                          <a:ea typeface="HGPｺﾞｼｯｸM" pitchFamily="50" charset="-128"/>
                        </a:rPr>
                        <a:t>現行業務・システムの課題一覧</a:t>
                      </a:r>
                      <a:endParaRPr kumimoji="1" lang="ja-JP" altLang="en-US" sz="900" dirty="0">
                        <a:latin typeface="HGPｺﾞｼｯｸM" pitchFamily="50" charset="-128"/>
                        <a:ea typeface="HGPｺﾞｼｯｸM" pitchFamily="50" charset="-128"/>
                      </a:endParaRPr>
                    </a:p>
                  </a:txBody>
                  <a:tcPr marL="36002" marR="36002" marT="18002" marB="18002" anchor="ctr"/>
                </a:tc>
                <a:tc>
                  <a:txBody>
                    <a:bodyPr/>
                    <a:lstStyle/>
                    <a:p>
                      <a:pPr marL="0" indent="0">
                        <a:buFont typeface="+mj-lt"/>
                        <a:buNone/>
                      </a:pPr>
                      <a:r>
                        <a:rPr kumimoji="1" lang="ja-JP" altLang="en-US" sz="900" dirty="0" smtClean="0">
                          <a:latin typeface="HGPｺﾞｼｯｸM" pitchFamily="50" charset="-128"/>
                          <a:ea typeface="HGPｺﾞｼｯｸM" pitchFamily="50" charset="-128"/>
                        </a:rPr>
                        <a:t>現行業務・システムの課題、課題に対する解決方策</a:t>
                      </a:r>
                      <a:endParaRPr kumimoji="1" lang="ja-JP" altLang="en-US" sz="900" dirty="0">
                        <a:latin typeface="HGPｺﾞｼｯｸM" pitchFamily="50" charset="-128"/>
                        <a:ea typeface="HGPｺﾞｼｯｸM" pitchFamily="50" charset="-128"/>
                      </a:endParaRPr>
                    </a:p>
                  </a:txBody>
                  <a:tcPr marL="36002" marR="36002" marT="18002" marB="18002" anchor="ctr"/>
                </a:tc>
              </a:tr>
            </a:tbl>
          </a:graphicData>
        </a:graphic>
      </p:graphicFrame>
      <p:sp>
        <p:nvSpPr>
          <p:cNvPr id="23600" name="テキスト ボックス 32"/>
          <p:cNvSpPr txBox="1">
            <a:spLocks noChangeArrowheads="1"/>
          </p:cNvSpPr>
          <p:nvPr/>
        </p:nvSpPr>
        <p:spPr bwMode="auto">
          <a:xfrm>
            <a:off x="7616825" y="5565776"/>
            <a:ext cx="678391" cy="600164"/>
          </a:xfrm>
          <a:prstGeom prst="rect">
            <a:avLst/>
          </a:prstGeom>
          <a:noFill/>
          <a:ln w="9525">
            <a:noFill/>
            <a:miter lim="800000"/>
            <a:headEnd/>
            <a:tailEnd/>
          </a:ln>
        </p:spPr>
        <p:txBody>
          <a:bodyPr wrap="none">
            <a:spAutoFit/>
          </a:bodyPr>
          <a:lstStyle/>
          <a:p>
            <a:r>
              <a:rPr kumimoji="1" lang="ja-JP" altLang="en-US" sz="1100"/>
              <a:t>◎：承認</a:t>
            </a:r>
            <a:endParaRPr kumimoji="1" lang="en-US" altLang="ja-JP" sz="1100"/>
          </a:p>
          <a:p>
            <a:r>
              <a:rPr kumimoji="1" lang="ja-JP" altLang="en-US" sz="1100"/>
              <a:t>○：作成</a:t>
            </a:r>
            <a:endParaRPr kumimoji="1" lang="en-US" altLang="ja-JP" sz="1100"/>
          </a:p>
          <a:p>
            <a:r>
              <a:rPr kumimoji="1" lang="ja-JP" altLang="en-US" sz="1100"/>
              <a:t>△：支援</a:t>
            </a:r>
          </a:p>
        </p:txBody>
      </p:sp>
      <p:graphicFrame>
        <p:nvGraphicFramePr>
          <p:cNvPr id="2" name="表 1"/>
          <p:cNvGraphicFramePr>
            <a:graphicFrameLocks noGrp="1"/>
          </p:cNvGraphicFramePr>
          <p:nvPr/>
        </p:nvGraphicFramePr>
        <p:xfrm>
          <a:off x="992188" y="3860800"/>
          <a:ext cx="6553200" cy="2336802"/>
        </p:xfrm>
        <a:graphic>
          <a:graphicData uri="http://schemas.openxmlformats.org/drawingml/2006/table">
            <a:tbl>
              <a:tblPr bandRow="1">
                <a:tableStyleId>{69CF1AB2-1976-4502-BF36-3FF5EA218861}</a:tableStyleId>
              </a:tblPr>
              <a:tblGrid>
                <a:gridCol w="216040"/>
                <a:gridCol w="4288677"/>
                <a:gridCol w="680233"/>
                <a:gridCol w="648119"/>
                <a:gridCol w="720131"/>
              </a:tblGrid>
              <a:tr h="167691">
                <a:tc rowSpan="3" gridSpan="2">
                  <a:txBody>
                    <a:bodyPr/>
                    <a:lstStyle/>
                    <a:p>
                      <a:pPr algn="ctr"/>
                      <a:r>
                        <a:rPr kumimoji="1" lang="ja-JP" altLang="en-US" sz="1000" dirty="0" smtClean="0">
                          <a:solidFill>
                            <a:schemeClr val="bg1"/>
                          </a:solidFill>
                          <a:latin typeface="HGPｺﾞｼｯｸM" pitchFamily="50" charset="-128"/>
                          <a:ea typeface="HGPｺﾞｼｯｸM" pitchFamily="50" charset="-128"/>
                        </a:rPr>
                        <a:t>作業項目</a:t>
                      </a:r>
                      <a:endParaRPr kumimoji="1" lang="ja-JP" altLang="en-US" sz="1000" dirty="0">
                        <a:solidFill>
                          <a:schemeClr val="bg1"/>
                        </a:solidFill>
                        <a:latin typeface="HGPｺﾞｼｯｸM" pitchFamily="50" charset="-128"/>
                        <a:ea typeface="HGPｺﾞｼｯｸM" pitchFamily="50" charset="-128"/>
                      </a:endParaRPr>
                    </a:p>
                  </a:txBody>
                  <a:tcPr marL="91447" marR="91447" marT="45744" marB="45744" anchor="ctr">
                    <a:solidFill>
                      <a:srgbClr val="000099"/>
                    </a:solidFill>
                  </a:tcPr>
                </a:tc>
                <a:tc rowSpan="3" hMerge="1">
                  <a:txBody>
                    <a:bodyPr/>
                    <a:lstStyle/>
                    <a:p>
                      <a:endParaRPr kumimoji="1" lang="ja-JP" altLang="en-US" sz="1200" dirty="0"/>
                    </a:p>
                  </a:txBody>
                  <a:tcPr>
                    <a:solidFill>
                      <a:srgbClr val="000099"/>
                    </a:solidFill>
                  </a:tcPr>
                </a:tc>
                <a:tc gridSpan="3">
                  <a:txBody>
                    <a:bodyPr/>
                    <a:lstStyle/>
                    <a:p>
                      <a:pPr algn="ctr"/>
                      <a:r>
                        <a:rPr kumimoji="1" lang="ja-JP" altLang="en-US" sz="1000" dirty="0" smtClean="0">
                          <a:solidFill>
                            <a:schemeClr val="bg1"/>
                          </a:solidFill>
                        </a:rPr>
                        <a:t>担当</a:t>
                      </a:r>
                      <a:endParaRPr kumimoji="1" lang="ja-JP" altLang="en-US" sz="1000" dirty="0">
                        <a:solidFill>
                          <a:schemeClr val="bg1"/>
                        </a:solidFill>
                      </a:endParaRPr>
                    </a:p>
                  </a:txBody>
                  <a:tcPr marL="0" marR="0" marT="0" marB="0" anchor="ctr">
                    <a:solidFill>
                      <a:srgbClr val="000099"/>
                    </a:solidFill>
                  </a:tcPr>
                </a:tc>
                <a:tc hMerge="1">
                  <a:txBody>
                    <a:bodyPr/>
                    <a:lstStyle/>
                    <a:p>
                      <a:endParaRPr kumimoji="1" lang="ja-JP" altLang="en-US" sz="1200" dirty="0"/>
                    </a:p>
                  </a:txBody>
                  <a:tcPr>
                    <a:solidFill>
                      <a:srgbClr val="000099"/>
                    </a:solidFill>
                  </a:tcPr>
                </a:tc>
                <a:tc hMerge="1">
                  <a:txBody>
                    <a:bodyPr/>
                    <a:lstStyle/>
                    <a:p>
                      <a:endParaRPr kumimoji="1" lang="ja-JP" altLang="en-US" sz="1200" dirty="0"/>
                    </a:p>
                  </a:txBody>
                  <a:tcPr>
                    <a:solidFill>
                      <a:srgbClr val="000099"/>
                    </a:solidFill>
                  </a:tcPr>
                </a:tc>
              </a:tr>
              <a:tr h="167691">
                <a:tc gridSpan="2" vMerge="1">
                  <a:txBody>
                    <a:bodyPr/>
                    <a:lstStyle/>
                    <a:p>
                      <a:endParaRPr kumimoji="1" lang="ja-JP" altLang="en-US" sz="1200" dirty="0"/>
                    </a:p>
                  </a:txBody>
                  <a:tcPr>
                    <a:solidFill>
                      <a:srgbClr val="000099"/>
                    </a:solidFill>
                  </a:tcPr>
                </a:tc>
                <a:tc hMerge="1" vMerge="1">
                  <a:txBody>
                    <a:bodyPr/>
                    <a:lstStyle/>
                    <a:p>
                      <a:endParaRPr kumimoji="1" lang="ja-JP" altLang="en-US" sz="1200" dirty="0"/>
                    </a:p>
                  </a:txBody>
                  <a:tcPr>
                    <a:solidFill>
                      <a:srgbClr val="000099"/>
                    </a:solidFill>
                  </a:tcPr>
                </a:tc>
                <a:tc gridSpan="2">
                  <a:txBody>
                    <a:bodyPr/>
                    <a:lstStyle/>
                    <a:p>
                      <a:pPr algn="ctr"/>
                      <a:r>
                        <a:rPr kumimoji="1" lang="ja-JP" altLang="en-US" sz="1000" dirty="0" smtClean="0">
                          <a:solidFill>
                            <a:schemeClr val="bg1"/>
                          </a:solidFill>
                        </a:rPr>
                        <a:t>推進組織</a:t>
                      </a:r>
                      <a:endParaRPr kumimoji="1" lang="ja-JP" altLang="en-US" sz="1000" dirty="0">
                        <a:solidFill>
                          <a:schemeClr val="bg1"/>
                        </a:solidFill>
                      </a:endParaRPr>
                    </a:p>
                  </a:txBody>
                  <a:tcPr marL="0" marR="0" marT="0" marB="0" anchor="ctr">
                    <a:solidFill>
                      <a:srgbClr val="000099"/>
                    </a:solidFill>
                  </a:tcPr>
                </a:tc>
                <a:tc hMerge="1">
                  <a:txBody>
                    <a:bodyPr/>
                    <a:lstStyle/>
                    <a:p>
                      <a:endParaRPr kumimoji="1" lang="ja-JP" altLang="en-US" sz="1200" dirty="0"/>
                    </a:p>
                  </a:txBody>
                  <a:tcPr>
                    <a:solidFill>
                      <a:srgbClr val="000099"/>
                    </a:solidFill>
                  </a:tcPr>
                </a:tc>
                <a:tc>
                  <a:txBody>
                    <a:bodyPr/>
                    <a:lstStyle/>
                    <a:p>
                      <a:pPr algn="ctr"/>
                      <a:r>
                        <a:rPr kumimoji="1" lang="ja-JP" altLang="en-US" sz="1000" dirty="0" smtClean="0">
                          <a:solidFill>
                            <a:schemeClr val="bg1"/>
                          </a:solidFill>
                        </a:rPr>
                        <a:t>参加団体</a:t>
                      </a:r>
                      <a:endParaRPr kumimoji="1" lang="ja-JP" altLang="en-US" sz="1000" dirty="0">
                        <a:solidFill>
                          <a:schemeClr val="bg1"/>
                        </a:solidFill>
                      </a:endParaRPr>
                    </a:p>
                  </a:txBody>
                  <a:tcPr marL="0" marR="0" marT="0" marB="0" anchor="ctr">
                    <a:solidFill>
                      <a:srgbClr val="000099"/>
                    </a:solidFill>
                  </a:tcPr>
                </a:tc>
              </a:tr>
              <a:tr h="304956">
                <a:tc gridSpan="2" vMerge="1">
                  <a:txBody>
                    <a:bodyPr/>
                    <a:lstStyle/>
                    <a:p>
                      <a:endParaRPr kumimoji="1" lang="ja-JP" altLang="en-US" sz="1200" dirty="0"/>
                    </a:p>
                  </a:txBody>
                  <a:tcPr>
                    <a:solidFill>
                      <a:srgbClr val="000099"/>
                    </a:solidFill>
                  </a:tcPr>
                </a:tc>
                <a:tc hMerge="1" vMerge="1">
                  <a:txBody>
                    <a:bodyPr/>
                    <a:lstStyle/>
                    <a:p>
                      <a:endParaRPr kumimoji="1" lang="ja-JP" altLang="en-US" sz="1200" dirty="0"/>
                    </a:p>
                  </a:txBody>
                  <a:tcPr>
                    <a:solidFill>
                      <a:srgbClr val="000099"/>
                    </a:solidFill>
                  </a:tcPr>
                </a:tc>
                <a:tc>
                  <a:txBody>
                    <a:bodyPr/>
                    <a:lstStyle/>
                    <a:p>
                      <a:pPr algn="ctr"/>
                      <a:r>
                        <a:rPr kumimoji="1" lang="ja-JP" altLang="en-US" sz="1000" dirty="0" smtClean="0">
                          <a:solidFill>
                            <a:schemeClr val="bg1"/>
                          </a:solidFill>
                          <a:latin typeface="HGPｺﾞｼｯｸM" pitchFamily="50" charset="-128"/>
                          <a:ea typeface="HGPｺﾞｼｯｸM" pitchFamily="50" charset="-128"/>
                        </a:rPr>
                        <a:t>意思決定</a:t>
                      </a:r>
                      <a:endParaRPr kumimoji="1" lang="en-US" altLang="ja-JP" sz="1000" dirty="0" smtClean="0">
                        <a:solidFill>
                          <a:schemeClr val="bg1"/>
                        </a:solidFill>
                        <a:latin typeface="HGPｺﾞｼｯｸM" pitchFamily="50" charset="-128"/>
                        <a:ea typeface="HGPｺﾞｼｯｸM" pitchFamily="50" charset="-128"/>
                      </a:endParaRPr>
                    </a:p>
                    <a:p>
                      <a:pPr algn="ctr"/>
                      <a:r>
                        <a:rPr kumimoji="1" lang="ja-JP" altLang="en-US" sz="1000" dirty="0" smtClean="0">
                          <a:solidFill>
                            <a:schemeClr val="bg1"/>
                          </a:solidFill>
                          <a:latin typeface="HGPｺﾞｼｯｸM" pitchFamily="50" charset="-128"/>
                          <a:ea typeface="HGPｺﾞｼｯｸM" pitchFamily="50" charset="-128"/>
                        </a:rPr>
                        <a:t>機関</a:t>
                      </a:r>
                      <a:endParaRPr kumimoji="1" lang="ja-JP" altLang="en-US" sz="1000" dirty="0">
                        <a:solidFill>
                          <a:schemeClr val="bg1"/>
                        </a:solidFill>
                        <a:latin typeface="HGPｺﾞｼｯｸM" pitchFamily="50" charset="-128"/>
                        <a:ea typeface="HGPｺﾞｼｯｸM" pitchFamily="50" charset="-128"/>
                      </a:endParaRPr>
                    </a:p>
                  </a:txBody>
                  <a:tcPr marL="0" marR="0" marT="0" marB="0" anchor="ctr">
                    <a:solidFill>
                      <a:srgbClr val="000099"/>
                    </a:solidFill>
                  </a:tcPr>
                </a:tc>
                <a:tc>
                  <a:txBody>
                    <a:bodyPr/>
                    <a:lstStyle/>
                    <a:p>
                      <a:pPr algn="ctr"/>
                      <a:r>
                        <a:rPr kumimoji="1" lang="ja-JP" altLang="en-US" sz="1000" dirty="0" smtClean="0">
                          <a:solidFill>
                            <a:schemeClr val="bg1"/>
                          </a:solidFill>
                          <a:latin typeface="HGPｺﾞｼｯｸM" pitchFamily="50" charset="-128"/>
                          <a:ea typeface="HGPｺﾞｼｯｸM" pitchFamily="50" charset="-128"/>
                        </a:rPr>
                        <a:t>事務局</a:t>
                      </a:r>
                      <a:endParaRPr kumimoji="1" lang="ja-JP" altLang="en-US" sz="1000" dirty="0">
                        <a:solidFill>
                          <a:schemeClr val="bg1"/>
                        </a:solidFill>
                        <a:latin typeface="HGPｺﾞｼｯｸM" pitchFamily="50" charset="-128"/>
                        <a:ea typeface="HGPｺﾞｼｯｸM" pitchFamily="50" charset="-128"/>
                      </a:endParaRPr>
                    </a:p>
                  </a:txBody>
                  <a:tcPr marL="0" marR="0" marT="0" marB="0" anchor="ctr">
                    <a:solidFill>
                      <a:srgbClr val="000099"/>
                    </a:solidFill>
                  </a:tcPr>
                </a:tc>
                <a:tc>
                  <a:txBody>
                    <a:bodyPr/>
                    <a:lstStyle/>
                    <a:p>
                      <a:pPr algn="ctr"/>
                      <a:r>
                        <a:rPr kumimoji="1" lang="ja-JP" altLang="en-US" sz="1000" dirty="0" smtClean="0">
                          <a:solidFill>
                            <a:schemeClr val="bg1"/>
                          </a:solidFill>
                          <a:latin typeface="HGPｺﾞｼｯｸM" pitchFamily="50" charset="-128"/>
                          <a:ea typeface="HGPｺﾞｼｯｸM" pitchFamily="50" charset="-128"/>
                        </a:rPr>
                        <a:t>業務</a:t>
                      </a:r>
                      <a:r>
                        <a:rPr kumimoji="1" lang="en-US" altLang="ja-JP" sz="1000" dirty="0" smtClean="0">
                          <a:solidFill>
                            <a:schemeClr val="bg1"/>
                          </a:solidFill>
                          <a:latin typeface="HGPｺﾞｼｯｸM" pitchFamily="50" charset="-128"/>
                          <a:ea typeface="HGPｺﾞｼｯｸM" pitchFamily="50" charset="-128"/>
                        </a:rPr>
                        <a:t/>
                      </a:r>
                      <a:br>
                        <a:rPr kumimoji="1" lang="en-US" altLang="ja-JP" sz="1000" dirty="0" smtClean="0">
                          <a:solidFill>
                            <a:schemeClr val="bg1"/>
                          </a:solidFill>
                          <a:latin typeface="HGPｺﾞｼｯｸM" pitchFamily="50" charset="-128"/>
                          <a:ea typeface="HGPｺﾞｼｯｸM" pitchFamily="50" charset="-128"/>
                        </a:rPr>
                      </a:br>
                      <a:r>
                        <a:rPr kumimoji="1" lang="ja-JP" altLang="en-US" sz="1000" dirty="0" smtClean="0">
                          <a:solidFill>
                            <a:schemeClr val="bg1"/>
                          </a:solidFill>
                          <a:latin typeface="HGPｺﾞｼｯｸM" pitchFamily="50" charset="-128"/>
                          <a:ea typeface="HGPｺﾞｼｯｸM" pitchFamily="50" charset="-128"/>
                        </a:rPr>
                        <a:t>所管課</a:t>
                      </a:r>
                      <a:endParaRPr kumimoji="1" lang="ja-JP" altLang="en-US" sz="1000" dirty="0">
                        <a:solidFill>
                          <a:schemeClr val="bg1"/>
                        </a:solidFill>
                        <a:latin typeface="HGPｺﾞｼｯｸM" pitchFamily="50" charset="-128"/>
                        <a:ea typeface="HGPｺﾞｼｯｸM" pitchFamily="50" charset="-128"/>
                      </a:endParaRPr>
                    </a:p>
                  </a:txBody>
                  <a:tcPr marL="0" marR="0" marT="0" marB="0" anchor="ctr">
                    <a:solidFill>
                      <a:srgbClr val="000099"/>
                    </a:solidFill>
                  </a:tcPr>
                </a:tc>
              </a:tr>
              <a:tr h="188496">
                <a:tc>
                  <a:txBody>
                    <a:bodyPr/>
                    <a:lstStyle/>
                    <a:p>
                      <a:pPr algn="ctr"/>
                      <a:r>
                        <a:rPr kumimoji="1" lang="en-US" altLang="ja-JP" sz="1000" dirty="0" smtClean="0">
                          <a:latin typeface="HGPｺﾞｼｯｸM" pitchFamily="50" charset="-128"/>
                          <a:ea typeface="HGPｺﾞｼｯｸM" pitchFamily="50" charset="-128"/>
                        </a:rPr>
                        <a:t>1</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現行システム設計書、操作マニュアル、事務マニュアル等の既存資料の整理・確認</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2</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現行業務一覧の整理・作成</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3</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現行業務フロー図の整理・作成</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4</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現行システム機能一覧、画面一覧、帳票一覧、データ一覧の整理・作成</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5</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現行システム連携インタフェース一覧の整理・作成</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6</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現行システム運用保守項目一覧の整理・作成</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7</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現行業務・システムの課題に係るアンケート票の作成</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8</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現行業務・システムの課題に係るアンケートの回答</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r>
              <a:tr h="188496">
                <a:tc>
                  <a:txBody>
                    <a:bodyPr/>
                    <a:lstStyle/>
                    <a:p>
                      <a:pPr algn="ctr"/>
                      <a:r>
                        <a:rPr kumimoji="1" lang="en-US" altLang="ja-JP" sz="1000" dirty="0" smtClean="0">
                          <a:latin typeface="HGPｺﾞｼｯｸM" pitchFamily="50" charset="-128"/>
                          <a:ea typeface="HGPｺﾞｼｯｸM" pitchFamily="50" charset="-128"/>
                        </a:rPr>
                        <a:t>9</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r>
                        <a:rPr kumimoji="1" lang="ja-JP" altLang="en-US" sz="900" dirty="0" smtClean="0">
                          <a:latin typeface="HGPｺﾞｼｯｸM" pitchFamily="50" charset="-128"/>
                          <a:ea typeface="HGPｺﾞｼｯｸM" pitchFamily="50" charset="-128"/>
                        </a:rPr>
                        <a:t>現行業務・システムの課題に係るアンケート回答結果の整理（課題一覧の作成）</a:t>
                      </a:r>
                      <a:endParaRPr kumimoji="1" lang="ja-JP" altLang="en-US" sz="9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c>
                  <a:txBody>
                    <a:bodyPr/>
                    <a:lstStyle/>
                    <a:p>
                      <a:pPr algn="ctr"/>
                      <a:r>
                        <a:rPr kumimoji="1" lang="ja-JP" altLang="en-US" sz="1000" dirty="0" smtClean="0">
                          <a:latin typeface="HGPｺﾞｼｯｸM" pitchFamily="50" charset="-128"/>
                          <a:ea typeface="HGPｺﾞｼｯｸM" pitchFamily="50" charset="-128"/>
                        </a:rPr>
                        <a:t>△</a:t>
                      </a:r>
                      <a:endParaRPr kumimoji="1" lang="ja-JP" altLang="en-US" sz="1000" dirty="0">
                        <a:latin typeface="HGPｺﾞｼｯｸM" pitchFamily="50" charset="-128"/>
                        <a:ea typeface="HGPｺﾞｼｯｸM" pitchFamily="50" charset="-128"/>
                      </a:endParaRPr>
                    </a:p>
                  </a:txBody>
                  <a:tcPr marL="91447" marR="91447" marT="18009" marB="18009" anchor="ctr"/>
                </a:tc>
              </a:tr>
            </a:tbl>
          </a:graphicData>
        </a:graphic>
      </p:graphicFrame>
      <p:sp>
        <p:nvSpPr>
          <p:cNvPr id="23673" name="正方形/長方形 10"/>
          <p:cNvSpPr>
            <a:spLocks noChangeArrowheads="1"/>
          </p:cNvSpPr>
          <p:nvPr/>
        </p:nvSpPr>
        <p:spPr bwMode="auto">
          <a:xfrm>
            <a:off x="7616825" y="3860800"/>
            <a:ext cx="1944688" cy="954088"/>
          </a:xfrm>
          <a:prstGeom prst="rect">
            <a:avLst/>
          </a:prstGeom>
          <a:noFill/>
          <a:ln w="9525">
            <a:solidFill>
              <a:schemeClr val="tx1"/>
            </a:solidFill>
            <a:miter lim="800000"/>
            <a:headEnd/>
            <a:tailEnd/>
          </a:ln>
        </p:spPr>
        <p:txBody>
          <a:bodyPr>
            <a:spAutoFit/>
          </a:bodyPr>
          <a:lstStyle/>
          <a:p>
            <a:pPr marL="180975" indent="-180975"/>
            <a:r>
              <a:rPr lang="ja-JP" altLang="en-US" sz="1400"/>
              <a:t>●対象業務システムについて、現時点の実態整理を行い、課題抽出を行う。</a:t>
            </a:r>
            <a:endParaRPr lang="en-US" altLang="ja-JP" sz="1400"/>
          </a:p>
        </p:txBody>
      </p:sp>
      <p:sp>
        <p:nvSpPr>
          <p:cNvPr id="9" name="スライド番号プレースホルダ 8"/>
          <p:cNvSpPr>
            <a:spLocks noGrp="1"/>
          </p:cNvSpPr>
          <p:nvPr>
            <p:ph type="sldNum" sz="quarter" idx="12"/>
          </p:nvPr>
        </p:nvSpPr>
        <p:spPr/>
        <p:txBody>
          <a:bodyPr/>
          <a:lstStyle/>
          <a:p>
            <a:pPr>
              <a:defRPr/>
            </a:pPr>
            <a:fld id="{502364E4-2112-43EA-A534-60C2A2A20473}" type="slidenum">
              <a:rPr lang="ja-JP" altLang="en-US" smtClean="0"/>
              <a:pPr>
                <a:defRPr/>
              </a:pPr>
              <a:t>15</a:t>
            </a:fld>
            <a:endParaRPr lang="en-US" altLang="ja-JP"/>
          </a:p>
        </p:txBody>
      </p:sp>
      <p:sp>
        <p:nvSpPr>
          <p:cNvPr id="10" name="フッター プレースホルダ 9"/>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1"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2-1</a:t>
            </a:r>
            <a:r>
              <a:rPr lang="ja-JP" altLang="en-US" sz="2400" b="1" dirty="0" smtClean="0">
                <a:latin typeface="HGPｺﾞｼｯｸM" pitchFamily="50" charset="-128"/>
                <a:ea typeface="HGPｺﾞｼｯｸM" pitchFamily="50" charset="-128"/>
              </a:rPr>
              <a:t>　現行業務・システムの棚卸し① ～</a:t>
            </a:r>
            <a:endParaRPr kumimoji="1" lang="ja-JP" altLang="en-US"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コンテンツ プレースホルダ 8"/>
          <p:cNvSpPr>
            <a:spLocks noGrp="1"/>
          </p:cNvSpPr>
          <p:nvPr>
            <p:ph idx="1"/>
          </p:nvPr>
        </p:nvSpPr>
        <p:spPr bwMode="auto">
          <a:xfrm>
            <a:off x="495300" y="1443040"/>
            <a:ext cx="8915400" cy="574675"/>
          </a:xfrm>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p>
            <a:pPr>
              <a:defRPr/>
            </a:pPr>
            <a:r>
              <a:rPr lang="ja-JP" altLang="en-US" sz="2400" dirty="0" smtClean="0">
                <a:latin typeface="+mj-ea"/>
                <a:ea typeface="+mj-ea"/>
              </a:rPr>
              <a:t>システム把握におけるポイント</a:t>
            </a:r>
          </a:p>
        </p:txBody>
      </p:sp>
      <p:graphicFrame>
        <p:nvGraphicFramePr>
          <p:cNvPr id="4098" name="オブジェクト 1"/>
          <p:cNvGraphicFramePr>
            <a:graphicFrameLocks noChangeAspect="1"/>
          </p:cNvGraphicFramePr>
          <p:nvPr/>
        </p:nvGraphicFramePr>
        <p:xfrm>
          <a:off x="919163" y="2060577"/>
          <a:ext cx="8642350" cy="3567113"/>
        </p:xfrm>
        <a:graphic>
          <a:graphicData uri="http://schemas.openxmlformats.org/presentationml/2006/ole">
            <p:oleObj spid="_x0000_s4098" name="ワークシート" r:id="rId4" imgW="8743950" imgH="3610051" progId="Excel.Sheet.12">
              <p:embed/>
            </p:oleObj>
          </a:graphicData>
        </a:graphic>
      </p:graphicFrame>
      <p:sp>
        <p:nvSpPr>
          <p:cNvPr id="5" name="スライド番号プレースホルダ 4"/>
          <p:cNvSpPr>
            <a:spLocks noGrp="1"/>
          </p:cNvSpPr>
          <p:nvPr>
            <p:ph type="sldNum" sz="quarter" idx="12"/>
          </p:nvPr>
        </p:nvSpPr>
        <p:spPr/>
        <p:txBody>
          <a:bodyPr/>
          <a:lstStyle/>
          <a:p>
            <a:pPr>
              <a:defRPr/>
            </a:pPr>
            <a:fld id="{502364E4-2112-43EA-A534-60C2A2A20473}" type="slidenum">
              <a:rPr lang="ja-JP" altLang="en-US" smtClean="0"/>
              <a:pPr>
                <a:defRPr/>
              </a:pPr>
              <a:t>16</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8"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2-1</a:t>
            </a:r>
            <a:r>
              <a:rPr lang="ja-JP" altLang="en-US" sz="2400" b="1" dirty="0" smtClean="0">
                <a:latin typeface="HGPｺﾞｼｯｸM" pitchFamily="50" charset="-128"/>
                <a:ea typeface="HGPｺﾞｼｯｸM" pitchFamily="50" charset="-128"/>
              </a:rPr>
              <a:t>　現行業務・システムの棚卸し②～</a:t>
            </a:r>
            <a:endParaRPr kumimoji="1" lang="ja-JP" altLang="en-US"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042988" y="4940301"/>
            <a:ext cx="1533526" cy="830997"/>
          </a:xfrm>
          <a:prstGeom prst="rect">
            <a:avLst/>
          </a:prstGeom>
          <a:noFill/>
        </p:spPr>
        <p:txBody>
          <a:bodyPr>
            <a:spAutoFit/>
          </a:bodyPr>
          <a:lstStyle/>
          <a:p>
            <a:pPr>
              <a:defRPr/>
            </a:pPr>
            <a:r>
              <a:rPr kumimoji="1" lang="ja-JP" altLang="en-US" sz="1600" dirty="0">
                <a:latin typeface="HGPｺﾞｼｯｸM" pitchFamily="50" charset="-128"/>
                <a:ea typeface="HGPｺﾞｼｯｸM" pitchFamily="50" charset="-128"/>
              </a:rPr>
              <a:t>ＲＦＩにおける</a:t>
            </a:r>
            <a:endParaRPr kumimoji="1" lang="en-US" altLang="ja-JP" sz="1600" dirty="0">
              <a:latin typeface="HGPｺﾞｼｯｸM" pitchFamily="50" charset="-128"/>
              <a:ea typeface="HGPｺﾞｼｯｸM" pitchFamily="50" charset="-128"/>
            </a:endParaRPr>
          </a:p>
          <a:p>
            <a:pPr>
              <a:defRPr/>
            </a:pPr>
            <a:r>
              <a:rPr kumimoji="1" lang="ja-JP" altLang="en-US" sz="1600" dirty="0">
                <a:latin typeface="HGPｺﾞｼｯｸM" pitchFamily="50" charset="-128"/>
                <a:ea typeface="HGPｺﾞｼｯｸM" pitchFamily="50" charset="-128"/>
              </a:rPr>
              <a:t>情報提供</a:t>
            </a:r>
            <a:endParaRPr kumimoji="1" lang="en-US" altLang="ja-JP" sz="1600" dirty="0">
              <a:latin typeface="HGPｺﾞｼｯｸM" pitchFamily="50" charset="-128"/>
              <a:ea typeface="HGPｺﾞｼｯｸM" pitchFamily="50" charset="-128"/>
            </a:endParaRPr>
          </a:p>
          <a:p>
            <a:pPr>
              <a:defRPr/>
            </a:pPr>
            <a:r>
              <a:rPr kumimoji="1" lang="ja-JP" altLang="en-US" sz="1600" dirty="0">
                <a:latin typeface="HGPｺﾞｼｯｸM" pitchFamily="50" charset="-128"/>
                <a:ea typeface="HGPｺﾞｼｯｸM" pitchFamily="50" charset="-128"/>
              </a:rPr>
              <a:t>要請項目</a:t>
            </a:r>
          </a:p>
        </p:txBody>
      </p:sp>
      <p:sp>
        <p:nvSpPr>
          <p:cNvPr id="5125" name="ホームベース 9"/>
          <p:cNvSpPr>
            <a:spLocks noChangeArrowheads="1"/>
          </p:cNvSpPr>
          <p:nvPr/>
        </p:nvSpPr>
        <p:spPr bwMode="auto">
          <a:xfrm>
            <a:off x="1014413" y="4581525"/>
            <a:ext cx="1511300" cy="1512888"/>
          </a:xfrm>
          <a:prstGeom prst="homePlate">
            <a:avLst>
              <a:gd name="adj" fmla="val 30296"/>
            </a:avLst>
          </a:prstGeom>
          <a:noFill/>
          <a:ln w="6350"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4" name="コンテンツ プレースホルダー 3"/>
          <p:cNvSpPr>
            <a:spLocks noGrp="1"/>
          </p:cNvSpPr>
          <p:nvPr>
            <p:ph idx="1"/>
          </p:nvPr>
        </p:nvSpPr>
        <p:spPr>
          <a:xfrm>
            <a:off x="495300" y="1341438"/>
            <a:ext cx="8915400" cy="4525962"/>
          </a:xfrm>
        </p:spPr>
        <p:txBody>
          <a:bodyPr/>
          <a:lstStyle/>
          <a:p>
            <a:pPr>
              <a:defRPr/>
            </a:pPr>
            <a:r>
              <a:rPr lang="ja-JP" altLang="en-US" sz="2400" dirty="0">
                <a:latin typeface="HGPｺﾞｼｯｸM" pitchFamily="50" charset="-128"/>
              </a:rPr>
              <a:t>改善</a:t>
            </a:r>
            <a:r>
              <a:rPr lang="ja-JP" altLang="en-US" sz="2400" dirty="0" smtClean="0">
                <a:latin typeface="HGPｺﾞｼｯｸM" pitchFamily="50" charset="-128"/>
              </a:rPr>
              <a:t>要望の把握におけるポイント</a:t>
            </a:r>
            <a:endParaRPr lang="ja-JP" altLang="en-US" sz="2400" dirty="0">
              <a:latin typeface="HGPｺﾞｼｯｸM" pitchFamily="50" charset="-128"/>
            </a:endParaRPr>
          </a:p>
        </p:txBody>
      </p:sp>
      <p:graphicFrame>
        <p:nvGraphicFramePr>
          <p:cNvPr id="5122" name="オブジェクト 1"/>
          <p:cNvGraphicFramePr>
            <a:graphicFrameLocks noChangeAspect="1"/>
          </p:cNvGraphicFramePr>
          <p:nvPr/>
        </p:nvGraphicFramePr>
        <p:xfrm>
          <a:off x="919163" y="1916113"/>
          <a:ext cx="8642350" cy="2295525"/>
        </p:xfrm>
        <a:graphic>
          <a:graphicData uri="http://schemas.openxmlformats.org/presentationml/2006/ole">
            <p:oleObj spid="_x0000_s5122" name="ワークシート" r:id="rId4" imgW="8743950" imgH="2324010" progId="Excel.Sheet.12">
              <p:embed/>
            </p:oleObj>
          </a:graphicData>
        </a:graphic>
      </p:graphicFrame>
      <p:graphicFrame>
        <p:nvGraphicFramePr>
          <p:cNvPr id="5123" name="オブジェクト 2"/>
          <p:cNvGraphicFramePr>
            <a:graphicFrameLocks noChangeAspect="1"/>
          </p:cNvGraphicFramePr>
          <p:nvPr/>
        </p:nvGraphicFramePr>
        <p:xfrm>
          <a:off x="2684463" y="4581527"/>
          <a:ext cx="6877050" cy="1533525"/>
        </p:xfrm>
        <a:graphic>
          <a:graphicData uri="http://schemas.openxmlformats.org/presentationml/2006/ole">
            <p:oleObj spid="_x0000_s5123" name="ワークシート" r:id="rId5" imgW="6877170" imgH="1533615" progId="Excel.Sheet.12">
              <p:embed/>
            </p:oleObj>
          </a:graphicData>
        </a:graphic>
      </p:graphicFrame>
      <p:sp>
        <p:nvSpPr>
          <p:cNvPr id="8" name="スライド番号プレースホルダ 7"/>
          <p:cNvSpPr>
            <a:spLocks noGrp="1"/>
          </p:cNvSpPr>
          <p:nvPr>
            <p:ph type="sldNum" sz="quarter" idx="12"/>
          </p:nvPr>
        </p:nvSpPr>
        <p:spPr/>
        <p:txBody>
          <a:bodyPr/>
          <a:lstStyle/>
          <a:p>
            <a:pPr>
              <a:defRPr/>
            </a:pPr>
            <a:fld id="{502364E4-2112-43EA-A534-60C2A2A20473}" type="slidenum">
              <a:rPr lang="ja-JP" altLang="en-US" smtClean="0"/>
              <a:pPr>
                <a:defRPr/>
              </a:pPr>
              <a:t>17</a:t>
            </a:fld>
            <a:endParaRPr lang="en-US" altLang="ja-JP"/>
          </a:p>
        </p:txBody>
      </p:sp>
      <p:sp>
        <p:nvSpPr>
          <p:cNvPr id="10" name="フッター プレースホルダ 9"/>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2"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2-1</a:t>
            </a:r>
            <a:r>
              <a:rPr lang="ja-JP" altLang="en-US" sz="2400" b="1" dirty="0" smtClean="0">
                <a:latin typeface="HGPｺﾞｼｯｸM" pitchFamily="50" charset="-128"/>
                <a:ea typeface="HGPｺﾞｼｯｸM" pitchFamily="50" charset="-128"/>
              </a:rPr>
              <a:t>　現行業務・システムの棚卸し③ ～</a:t>
            </a:r>
            <a:endParaRPr kumimoji="1" lang="ja-JP" altLang="en-US"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コンテンツ プレースホルダ 12"/>
          <p:cNvSpPr>
            <a:spLocks noGrp="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「業務標準化の検討」における成果物</a:t>
            </a:r>
          </a:p>
        </p:txBody>
      </p:sp>
      <p:graphicFrame>
        <p:nvGraphicFramePr>
          <p:cNvPr id="12" name="表 11"/>
          <p:cNvGraphicFramePr>
            <a:graphicFrameLocks noGrp="1"/>
          </p:cNvGraphicFramePr>
          <p:nvPr/>
        </p:nvGraphicFramePr>
        <p:xfrm>
          <a:off x="849314" y="3933827"/>
          <a:ext cx="4967287" cy="2133603"/>
        </p:xfrm>
        <a:graphic>
          <a:graphicData uri="http://schemas.openxmlformats.org/drawingml/2006/table">
            <a:tbl>
              <a:tblPr bandRow="1">
                <a:tableStyleId>{69CF1AB2-1976-4502-BF36-3FF5EA218861}</a:tableStyleId>
              </a:tblPr>
              <a:tblGrid>
                <a:gridCol w="232841"/>
                <a:gridCol w="2638871"/>
                <a:gridCol w="698525"/>
                <a:gridCol w="698525"/>
                <a:gridCol w="698525"/>
              </a:tblGrid>
              <a:tr h="154553">
                <a:tc rowSpan="3" gridSpan="2">
                  <a:txBody>
                    <a:bodyPr/>
                    <a:lstStyle/>
                    <a:p>
                      <a:pPr algn="ctr"/>
                      <a:r>
                        <a:rPr kumimoji="1" lang="ja-JP" altLang="en-US" sz="1000" dirty="0" smtClean="0">
                          <a:solidFill>
                            <a:schemeClr val="bg1"/>
                          </a:solidFill>
                        </a:rPr>
                        <a:t>作業項目</a:t>
                      </a:r>
                      <a:endParaRPr kumimoji="1" lang="ja-JP" altLang="en-US" sz="1000" dirty="0">
                        <a:solidFill>
                          <a:schemeClr val="bg1"/>
                        </a:solidFill>
                      </a:endParaRPr>
                    </a:p>
                  </a:txBody>
                  <a:tcPr marL="91417" marR="91417" marT="45652" marB="45652" anchor="ctr">
                    <a:solidFill>
                      <a:srgbClr val="000099"/>
                    </a:solidFill>
                  </a:tcPr>
                </a:tc>
                <a:tc rowSpan="3" hMerge="1">
                  <a:txBody>
                    <a:bodyPr/>
                    <a:lstStyle/>
                    <a:p>
                      <a:endParaRPr kumimoji="1" lang="ja-JP" altLang="en-US" sz="1200" dirty="0"/>
                    </a:p>
                  </a:txBody>
                  <a:tcPr>
                    <a:solidFill>
                      <a:srgbClr val="000099"/>
                    </a:solidFill>
                  </a:tcPr>
                </a:tc>
                <a:tc gridSpan="3">
                  <a:txBody>
                    <a:bodyPr/>
                    <a:lstStyle/>
                    <a:p>
                      <a:pPr algn="ctr"/>
                      <a:r>
                        <a:rPr kumimoji="1" lang="ja-JP" altLang="en-US" sz="1000" dirty="0" smtClean="0">
                          <a:solidFill>
                            <a:schemeClr val="bg1"/>
                          </a:solidFill>
                        </a:rPr>
                        <a:t>担当</a:t>
                      </a:r>
                      <a:endParaRPr kumimoji="1" lang="ja-JP" altLang="en-US" sz="1000" dirty="0">
                        <a:solidFill>
                          <a:schemeClr val="bg1"/>
                        </a:solidFill>
                      </a:endParaRPr>
                    </a:p>
                  </a:txBody>
                  <a:tcPr marL="0" marR="0" marT="0" marB="0" anchor="ctr">
                    <a:solidFill>
                      <a:srgbClr val="000099"/>
                    </a:solidFill>
                  </a:tcPr>
                </a:tc>
                <a:tc hMerge="1">
                  <a:txBody>
                    <a:bodyPr/>
                    <a:lstStyle/>
                    <a:p>
                      <a:endParaRPr kumimoji="1" lang="ja-JP" altLang="en-US" sz="1200" dirty="0"/>
                    </a:p>
                  </a:txBody>
                  <a:tcPr>
                    <a:solidFill>
                      <a:srgbClr val="000099"/>
                    </a:solidFill>
                  </a:tcPr>
                </a:tc>
                <a:tc hMerge="1">
                  <a:txBody>
                    <a:bodyPr/>
                    <a:lstStyle/>
                    <a:p>
                      <a:endParaRPr kumimoji="1" lang="ja-JP" altLang="en-US" sz="1200" dirty="0"/>
                    </a:p>
                  </a:txBody>
                  <a:tcPr>
                    <a:solidFill>
                      <a:srgbClr val="000099"/>
                    </a:solidFill>
                  </a:tcPr>
                </a:tc>
              </a:tr>
              <a:tr h="154553">
                <a:tc gridSpan="2" vMerge="1">
                  <a:txBody>
                    <a:bodyPr/>
                    <a:lstStyle/>
                    <a:p>
                      <a:endParaRPr kumimoji="1" lang="ja-JP" altLang="en-US" sz="1200" dirty="0"/>
                    </a:p>
                  </a:txBody>
                  <a:tcPr>
                    <a:solidFill>
                      <a:srgbClr val="000099"/>
                    </a:solidFill>
                  </a:tcPr>
                </a:tc>
                <a:tc hMerge="1" vMerge="1">
                  <a:txBody>
                    <a:bodyPr/>
                    <a:lstStyle/>
                    <a:p>
                      <a:endParaRPr kumimoji="1" lang="ja-JP" altLang="en-US" sz="1200" dirty="0"/>
                    </a:p>
                  </a:txBody>
                  <a:tcPr>
                    <a:solidFill>
                      <a:srgbClr val="000099"/>
                    </a:solidFill>
                  </a:tcPr>
                </a:tc>
                <a:tc gridSpan="2">
                  <a:txBody>
                    <a:bodyPr/>
                    <a:lstStyle/>
                    <a:p>
                      <a:pPr algn="ctr"/>
                      <a:r>
                        <a:rPr kumimoji="1" lang="ja-JP" altLang="en-US" sz="1000" dirty="0" smtClean="0">
                          <a:solidFill>
                            <a:schemeClr val="bg1"/>
                          </a:solidFill>
                        </a:rPr>
                        <a:t>推進組織</a:t>
                      </a:r>
                      <a:endParaRPr kumimoji="1" lang="ja-JP" altLang="en-US" sz="1000" dirty="0">
                        <a:solidFill>
                          <a:schemeClr val="bg1"/>
                        </a:solidFill>
                      </a:endParaRPr>
                    </a:p>
                  </a:txBody>
                  <a:tcPr marL="0" marR="0" marT="0" marB="0" anchor="ctr">
                    <a:solidFill>
                      <a:srgbClr val="000099"/>
                    </a:solidFill>
                  </a:tcPr>
                </a:tc>
                <a:tc hMerge="1">
                  <a:txBody>
                    <a:bodyPr/>
                    <a:lstStyle/>
                    <a:p>
                      <a:endParaRPr kumimoji="1" lang="ja-JP" altLang="en-US" sz="1200" dirty="0"/>
                    </a:p>
                  </a:txBody>
                  <a:tcPr>
                    <a:solidFill>
                      <a:srgbClr val="000099"/>
                    </a:solidFill>
                  </a:tcPr>
                </a:tc>
                <a:tc>
                  <a:txBody>
                    <a:bodyPr/>
                    <a:lstStyle/>
                    <a:p>
                      <a:pPr algn="ctr"/>
                      <a:r>
                        <a:rPr kumimoji="1" lang="ja-JP" altLang="en-US" sz="1000" dirty="0" smtClean="0">
                          <a:solidFill>
                            <a:schemeClr val="bg1"/>
                          </a:solidFill>
                        </a:rPr>
                        <a:t>参加団体</a:t>
                      </a:r>
                      <a:endParaRPr kumimoji="1" lang="ja-JP" altLang="en-US" sz="1000" dirty="0">
                        <a:solidFill>
                          <a:schemeClr val="bg1"/>
                        </a:solidFill>
                      </a:endParaRPr>
                    </a:p>
                  </a:txBody>
                  <a:tcPr marL="0" marR="0" marT="0" marB="0" anchor="ctr">
                    <a:solidFill>
                      <a:srgbClr val="000099"/>
                    </a:solidFill>
                  </a:tcPr>
                </a:tc>
              </a:tr>
              <a:tr h="309105">
                <a:tc gridSpan="2" vMerge="1">
                  <a:txBody>
                    <a:bodyPr/>
                    <a:lstStyle/>
                    <a:p>
                      <a:endParaRPr kumimoji="1" lang="ja-JP" altLang="en-US" sz="1200" dirty="0"/>
                    </a:p>
                  </a:txBody>
                  <a:tcPr>
                    <a:solidFill>
                      <a:srgbClr val="000099"/>
                    </a:solidFill>
                  </a:tcPr>
                </a:tc>
                <a:tc hMerge="1" vMerge="1">
                  <a:txBody>
                    <a:bodyPr/>
                    <a:lstStyle/>
                    <a:p>
                      <a:endParaRPr kumimoji="1" lang="ja-JP" altLang="en-US" sz="1200" dirty="0"/>
                    </a:p>
                  </a:txBody>
                  <a:tcPr>
                    <a:solidFill>
                      <a:srgbClr val="000099"/>
                    </a:solidFill>
                  </a:tcPr>
                </a:tc>
                <a:tc>
                  <a:txBody>
                    <a:bodyPr/>
                    <a:lstStyle/>
                    <a:p>
                      <a:pPr algn="ctr"/>
                      <a:r>
                        <a:rPr kumimoji="1" lang="ja-JP" altLang="en-US" sz="1000" dirty="0" smtClean="0">
                          <a:solidFill>
                            <a:schemeClr val="bg1"/>
                          </a:solidFill>
                        </a:rPr>
                        <a:t>意思決定</a:t>
                      </a:r>
                      <a:endParaRPr kumimoji="1" lang="en-US" altLang="ja-JP" sz="1000" dirty="0" smtClean="0">
                        <a:solidFill>
                          <a:schemeClr val="bg1"/>
                        </a:solidFill>
                      </a:endParaRPr>
                    </a:p>
                    <a:p>
                      <a:pPr algn="ctr"/>
                      <a:r>
                        <a:rPr kumimoji="1" lang="ja-JP" altLang="en-US" sz="1000" dirty="0" smtClean="0">
                          <a:solidFill>
                            <a:schemeClr val="bg1"/>
                          </a:solidFill>
                        </a:rPr>
                        <a:t>機関</a:t>
                      </a:r>
                      <a:endParaRPr kumimoji="1" lang="ja-JP" altLang="en-US" sz="1000" dirty="0">
                        <a:solidFill>
                          <a:schemeClr val="bg1"/>
                        </a:solidFill>
                      </a:endParaRPr>
                    </a:p>
                  </a:txBody>
                  <a:tcPr marL="0" marR="0" marT="0" marB="0" anchor="ctr">
                    <a:solidFill>
                      <a:srgbClr val="000099"/>
                    </a:solidFill>
                  </a:tcPr>
                </a:tc>
                <a:tc>
                  <a:txBody>
                    <a:bodyPr/>
                    <a:lstStyle/>
                    <a:p>
                      <a:pPr algn="ctr"/>
                      <a:r>
                        <a:rPr kumimoji="1" lang="ja-JP" altLang="en-US" sz="1000" dirty="0" smtClean="0">
                          <a:solidFill>
                            <a:schemeClr val="bg1"/>
                          </a:solidFill>
                        </a:rPr>
                        <a:t>事務局</a:t>
                      </a:r>
                      <a:endParaRPr kumimoji="1" lang="ja-JP" altLang="en-US" sz="1000" dirty="0">
                        <a:solidFill>
                          <a:schemeClr val="bg1"/>
                        </a:solidFill>
                      </a:endParaRPr>
                    </a:p>
                  </a:txBody>
                  <a:tcPr marL="0" marR="0" marT="0" marB="0" anchor="ctr">
                    <a:solidFill>
                      <a:srgbClr val="000099"/>
                    </a:solidFill>
                  </a:tcPr>
                </a:tc>
                <a:tc>
                  <a:txBody>
                    <a:bodyPr/>
                    <a:lstStyle/>
                    <a:p>
                      <a:pPr algn="ctr"/>
                      <a:r>
                        <a:rPr kumimoji="1" lang="ja-JP" altLang="en-US" sz="1000" dirty="0" smtClean="0">
                          <a:solidFill>
                            <a:schemeClr val="bg1"/>
                          </a:solidFill>
                        </a:rPr>
                        <a:t>業務</a:t>
                      </a:r>
                      <a:r>
                        <a:rPr kumimoji="1" lang="en-US" altLang="ja-JP" sz="1000" dirty="0" smtClean="0">
                          <a:solidFill>
                            <a:schemeClr val="bg1"/>
                          </a:solidFill>
                        </a:rPr>
                        <a:t/>
                      </a:r>
                      <a:br>
                        <a:rPr kumimoji="1" lang="en-US" altLang="ja-JP" sz="1000" dirty="0" smtClean="0">
                          <a:solidFill>
                            <a:schemeClr val="bg1"/>
                          </a:solidFill>
                        </a:rPr>
                      </a:br>
                      <a:r>
                        <a:rPr kumimoji="1" lang="ja-JP" altLang="en-US" sz="1000" dirty="0" smtClean="0">
                          <a:solidFill>
                            <a:schemeClr val="bg1"/>
                          </a:solidFill>
                        </a:rPr>
                        <a:t>所管課</a:t>
                      </a:r>
                      <a:endParaRPr kumimoji="1" lang="ja-JP" altLang="en-US" sz="1000" dirty="0">
                        <a:solidFill>
                          <a:schemeClr val="bg1"/>
                        </a:solidFill>
                      </a:endParaRPr>
                    </a:p>
                  </a:txBody>
                  <a:tcPr marL="0" marR="0" marT="0" marB="0" anchor="ctr">
                    <a:solidFill>
                      <a:srgbClr val="000099"/>
                    </a:solidFill>
                  </a:tcPr>
                </a:tc>
              </a:tr>
              <a:tr h="340747">
                <a:tc>
                  <a:txBody>
                    <a:bodyPr/>
                    <a:lstStyle/>
                    <a:p>
                      <a:pPr algn="ctr"/>
                      <a:r>
                        <a:rPr kumimoji="1" lang="en-US" altLang="ja-JP" sz="1000" dirty="0" smtClean="0"/>
                        <a:t>1</a:t>
                      </a:r>
                      <a:endParaRPr kumimoji="1" lang="ja-JP" altLang="en-US" sz="1000" dirty="0"/>
                    </a:p>
                  </a:txBody>
                  <a:tcPr marL="91417" marR="91417" marT="17974" marB="17974" anchor="ctr"/>
                </a:tc>
                <a:tc>
                  <a:txBody>
                    <a:bodyPr/>
                    <a:lstStyle/>
                    <a:p>
                      <a:r>
                        <a:rPr kumimoji="1" lang="ja-JP" altLang="en-US" sz="1000" dirty="0" smtClean="0"/>
                        <a:t>自治体クラウド対応パッケージの標準業務一覧及び業務フロー図の入手</a:t>
                      </a:r>
                      <a:endParaRPr kumimoji="1" lang="ja-JP" altLang="en-US" sz="1000" dirty="0"/>
                    </a:p>
                  </a:txBody>
                  <a:tcPr marL="91417" marR="91417" marT="17974" marB="17974" anchor="ctr"/>
                </a:tc>
                <a:tc>
                  <a:txBody>
                    <a:bodyPr/>
                    <a:lstStyle/>
                    <a:p>
                      <a:pPr algn="ctr"/>
                      <a:endParaRPr kumimoji="1" lang="ja-JP" altLang="en-US" sz="1000" dirty="0"/>
                    </a:p>
                  </a:txBody>
                  <a:tcPr marL="91417" marR="91417" marT="17974" marB="17974" anchor="ctr"/>
                </a:tc>
                <a:tc>
                  <a:txBody>
                    <a:bodyPr/>
                    <a:lstStyle/>
                    <a:p>
                      <a:pPr algn="ctr"/>
                      <a:r>
                        <a:rPr kumimoji="1" lang="ja-JP" altLang="en-US" sz="1000" dirty="0" smtClean="0"/>
                        <a:t>○</a:t>
                      </a:r>
                      <a:endParaRPr kumimoji="1" lang="ja-JP" altLang="en-US" sz="1000" dirty="0"/>
                    </a:p>
                  </a:txBody>
                  <a:tcPr marL="91417" marR="91417" marT="17974" marB="17974" anchor="ctr"/>
                </a:tc>
                <a:tc>
                  <a:txBody>
                    <a:bodyPr/>
                    <a:lstStyle/>
                    <a:p>
                      <a:pPr algn="ctr"/>
                      <a:endParaRPr kumimoji="1" lang="ja-JP" altLang="en-US" sz="1000" dirty="0"/>
                    </a:p>
                  </a:txBody>
                  <a:tcPr marL="91417" marR="91417" marT="17974" marB="17974" anchor="ctr"/>
                </a:tc>
              </a:tr>
              <a:tr h="493147">
                <a:tc>
                  <a:txBody>
                    <a:bodyPr/>
                    <a:lstStyle/>
                    <a:p>
                      <a:pPr algn="ctr"/>
                      <a:r>
                        <a:rPr kumimoji="1" lang="en-US" altLang="ja-JP" sz="1000" dirty="0" smtClean="0"/>
                        <a:t>2</a:t>
                      </a:r>
                      <a:endParaRPr kumimoji="1" lang="ja-JP" altLang="en-US" sz="1000" dirty="0"/>
                    </a:p>
                  </a:txBody>
                  <a:tcPr marL="91417" marR="91417" marT="17974" marB="17974" anchor="ctr"/>
                </a:tc>
                <a:tc>
                  <a:txBody>
                    <a:bodyPr/>
                    <a:lstStyle/>
                    <a:p>
                      <a:r>
                        <a:rPr kumimoji="1" lang="ja-JP" altLang="en-US" sz="1000" dirty="0" smtClean="0"/>
                        <a:t>自治体クラウド対応パッケージの標準業務一覧・フロー図や参加他団体の業務一覧・フロー図とのフィット＆ギャップ分析の実施</a:t>
                      </a:r>
                      <a:endParaRPr kumimoji="1" lang="ja-JP" altLang="en-US" sz="1000" dirty="0"/>
                    </a:p>
                  </a:txBody>
                  <a:tcPr marL="91417" marR="91417" marT="17974" marB="17974" anchor="ctr"/>
                </a:tc>
                <a:tc>
                  <a:txBody>
                    <a:bodyPr/>
                    <a:lstStyle/>
                    <a:p>
                      <a:pPr algn="ctr"/>
                      <a:endParaRPr kumimoji="1" lang="ja-JP" altLang="en-US" sz="1000" dirty="0"/>
                    </a:p>
                  </a:txBody>
                  <a:tcPr marL="91417" marR="91417" marT="17974" marB="17974" anchor="ctr"/>
                </a:tc>
                <a:tc>
                  <a:txBody>
                    <a:bodyPr/>
                    <a:lstStyle/>
                    <a:p>
                      <a:pPr algn="ctr"/>
                      <a:r>
                        <a:rPr kumimoji="1" lang="ja-JP" altLang="en-US" sz="1000" dirty="0" smtClean="0"/>
                        <a:t>△</a:t>
                      </a:r>
                      <a:endParaRPr kumimoji="1" lang="ja-JP" altLang="en-US" sz="1000" dirty="0"/>
                    </a:p>
                  </a:txBody>
                  <a:tcPr marL="91417" marR="91417" marT="17974" marB="17974" anchor="ctr"/>
                </a:tc>
                <a:tc>
                  <a:txBody>
                    <a:bodyPr/>
                    <a:lstStyle/>
                    <a:p>
                      <a:pPr algn="ctr"/>
                      <a:r>
                        <a:rPr kumimoji="1" lang="ja-JP" altLang="en-US" sz="1000" dirty="0" smtClean="0"/>
                        <a:t>○</a:t>
                      </a:r>
                      <a:endParaRPr kumimoji="1" lang="ja-JP" altLang="en-US" sz="1000" dirty="0"/>
                    </a:p>
                  </a:txBody>
                  <a:tcPr marL="91417" marR="91417" marT="17974" marB="17974" anchor="ctr"/>
                </a:tc>
              </a:tr>
              <a:tr h="188348">
                <a:tc>
                  <a:txBody>
                    <a:bodyPr/>
                    <a:lstStyle/>
                    <a:p>
                      <a:pPr algn="ctr"/>
                      <a:r>
                        <a:rPr kumimoji="1" lang="en-US" altLang="ja-JP" sz="1000" dirty="0" smtClean="0"/>
                        <a:t>3</a:t>
                      </a:r>
                      <a:endParaRPr kumimoji="1" lang="ja-JP" altLang="en-US" sz="1000" dirty="0"/>
                    </a:p>
                  </a:txBody>
                  <a:tcPr marL="91417" marR="91417" marT="17974" marB="17974" anchor="ctr"/>
                </a:tc>
                <a:tc>
                  <a:txBody>
                    <a:bodyPr/>
                    <a:lstStyle/>
                    <a:p>
                      <a:r>
                        <a:rPr kumimoji="1" lang="ja-JP" altLang="en-US" sz="1000" dirty="0" smtClean="0"/>
                        <a:t>業務標準化方針の検討</a:t>
                      </a:r>
                      <a:endParaRPr kumimoji="1" lang="ja-JP" altLang="en-US" sz="1000" dirty="0"/>
                    </a:p>
                  </a:txBody>
                  <a:tcPr marL="91417" marR="91417" marT="17974" marB="17974" anchor="ctr"/>
                </a:tc>
                <a:tc>
                  <a:txBody>
                    <a:bodyPr/>
                    <a:lstStyle/>
                    <a:p>
                      <a:pPr algn="ctr"/>
                      <a:r>
                        <a:rPr kumimoji="1" lang="ja-JP" altLang="en-US" sz="1000" dirty="0" smtClean="0"/>
                        <a:t>◎</a:t>
                      </a:r>
                      <a:endParaRPr kumimoji="1" lang="ja-JP" altLang="en-US" sz="1000" dirty="0"/>
                    </a:p>
                  </a:txBody>
                  <a:tcPr marL="91417" marR="91417" marT="17974" marB="1797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a:t>
                      </a:r>
                    </a:p>
                  </a:txBody>
                  <a:tcPr marL="91417" marR="91417" marT="17974" marB="17974" anchor="ctr"/>
                </a:tc>
                <a:tc>
                  <a:txBody>
                    <a:bodyPr/>
                    <a:lstStyle/>
                    <a:p>
                      <a:pPr algn="ctr"/>
                      <a:r>
                        <a:rPr kumimoji="1" lang="ja-JP" altLang="en-US" sz="1000" dirty="0" smtClean="0"/>
                        <a:t>△</a:t>
                      </a:r>
                      <a:endParaRPr kumimoji="1" lang="ja-JP" altLang="en-US" sz="1000" dirty="0"/>
                    </a:p>
                  </a:txBody>
                  <a:tcPr marL="91417" marR="91417" marT="17974" marB="17974" anchor="ctr"/>
                </a:tc>
              </a:tr>
              <a:tr h="340747">
                <a:tc>
                  <a:txBody>
                    <a:bodyPr/>
                    <a:lstStyle/>
                    <a:p>
                      <a:pPr algn="ctr"/>
                      <a:r>
                        <a:rPr kumimoji="1" lang="en-US" altLang="ja-JP" sz="1000" dirty="0" smtClean="0"/>
                        <a:t>4</a:t>
                      </a:r>
                      <a:endParaRPr kumimoji="1" lang="ja-JP" altLang="en-US" sz="1000" dirty="0"/>
                    </a:p>
                  </a:txBody>
                  <a:tcPr marL="91417" marR="91417" marT="17974" marB="17974" anchor="ctr"/>
                </a:tc>
                <a:tc>
                  <a:txBody>
                    <a:bodyPr/>
                    <a:lstStyle/>
                    <a:p>
                      <a:r>
                        <a:rPr kumimoji="1" lang="ja-JP" altLang="en-US" sz="1000" dirty="0" smtClean="0"/>
                        <a:t>業務標準化方針に基づく新規業務一覧・フロー図の検討</a:t>
                      </a:r>
                      <a:endParaRPr kumimoji="1" lang="ja-JP" altLang="en-US" sz="1000" dirty="0"/>
                    </a:p>
                  </a:txBody>
                  <a:tcPr marL="91417" marR="91417" marT="17974" marB="17974" anchor="ctr"/>
                </a:tc>
                <a:tc>
                  <a:txBody>
                    <a:bodyPr/>
                    <a:lstStyle/>
                    <a:p>
                      <a:pPr algn="ctr"/>
                      <a:endParaRPr kumimoji="1" lang="ja-JP" altLang="en-US" sz="1000" dirty="0"/>
                    </a:p>
                  </a:txBody>
                  <a:tcPr marL="91417" marR="91417" marT="17974" marB="17974" anchor="ctr"/>
                </a:tc>
                <a:tc>
                  <a:txBody>
                    <a:bodyPr/>
                    <a:lstStyle/>
                    <a:p>
                      <a:pPr algn="ctr"/>
                      <a:r>
                        <a:rPr kumimoji="1" lang="ja-JP" altLang="en-US" sz="1000" dirty="0" smtClean="0"/>
                        <a:t>○</a:t>
                      </a:r>
                      <a:endParaRPr kumimoji="1" lang="ja-JP" altLang="en-US" sz="1000" dirty="0"/>
                    </a:p>
                  </a:txBody>
                  <a:tcPr marL="91417" marR="91417" marT="17974" marB="17974" anchor="ctr"/>
                </a:tc>
                <a:tc>
                  <a:txBody>
                    <a:bodyPr/>
                    <a:lstStyle/>
                    <a:p>
                      <a:pPr algn="ctr"/>
                      <a:r>
                        <a:rPr kumimoji="1" lang="ja-JP" altLang="en-US" sz="1000" dirty="0" smtClean="0"/>
                        <a:t>△</a:t>
                      </a:r>
                      <a:endParaRPr kumimoji="1" lang="ja-JP" altLang="en-US" sz="1000" dirty="0"/>
                    </a:p>
                  </a:txBody>
                  <a:tcPr marL="91417" marR="91417" marT="17974" marB="17974" anchor="ctr"/>
                </a:tc>
              </a:tr>
            </a:tbl>
          </a:graphicData>
        </a:graphic>
      </p:graphicFrame>
      <p:graphicFrame>
        <p:nvGraphicFramePr>
          <p:cNvPr id="15" name="表 14"/>
          <p:cNvGraphicFramePr>
            <a:graphicFrameLocks noGrp="1"/>
          </p:cNvGraphicFramePr>
          <p:nvPr/>
        </p:nvGraphicFramePr>
        <p:xfrm>
          <a:off x="849313" y="1844677"/>
          <a:ext cx="8712200" cy="1871663"/>
        </p:xfrm>
        <a:graphic>
          <a:graphicData uri="http://schemas.openxmlformats.org/drawingml/2006/table">
            <a:tbl>
              <a:tblPr firstRow="1">
                <a:tableStyleId>{69CF1AB2-1976-4502-BF36-3FF5EA218861}</a:tableStyleId>
              </a:tblPr>
              <a:tblGrid>
                <a:gridCol w="435905"/>
                <a:gridCol w="2492135"/>
                <a:gridCol w="5784160"/>
              </a:tblGrid>
              <a:tr h="463717">
                <a:tc gridSpan="2">
                  <a:txBody>
                    <a:bodyPr/>
                    <a:lstStyle/>
                    <a:p>
                      <a:pPr algn="ctr"/>
                      <a:r>
                        <a:rPr kumimoji="1" lang="ja-JP" altLang="en-US" sz="1400" b="0" dirty="0" smtClean="0">
                          <a:solidFill>
                            <a:schemeClr val="bg1"/>
                          </a:solidFill>
                        </a:rPr>
                        <a:t>成果物名称</a:t>
                      </a:r>
                      <a:endParaRPr kumimoji="1" lang="ja-JP" altLang="en-US" sz="1400" b="0" dirty="0">
                        <a:solidFill>
                          <a:schemeClr val="bg1"/>
                        </a:solidFill>
                      </a:endParaRPr>
                    </a:p>
                  </a:txBody>
                  <a:tcPr marL="91432" marR="91432" marT="45707" marB="45707" anchor="ctr">
                    <a:solidFill>
                      <a:srgbClr val="000099"/>
                    </a:solidFill>
                  </a:tcPr>
                </a:tc>
                <a:tc hMerge="1">
                  <a:txBody>
                    <a:bodyPr/>
                    <a:lstStyle/>
                    <a:p>
                      <a:endParaRPr kumimoji="1" lang="ja-JP" altLang="en-US" sz="1400" dirty="0"/>
                    </a:p>
                  </a:txBody>
                  <a:tcPr anchor="ctr">
                    <a:solidFill>
                      <a:schemeClr val="tx2">
                        <a:lumMod val="40000"/>
                        <a:lumOff val="60000"/>
                      </a:schemeClr>
                    </a:solidFill>
                  </a:tcPr>
                </a:tc>
                <a:tc>
                  <a:txBody>
                    <a:bodyPr/>
                    <a:lstStyle/>
                    <a:p>
                      <a:pPr marL="0" indent="0" algn="ctr">
                        <a:buFont typeface="Arial" pitchFamily="34" charset="0"/>
                        <a:buNone/>
                      </a:pPr>
                      <a:r>
                        <a:rPr kumimoji="1" lang="ja-JP" altLang="en-US" sz="1400" b="0" dirty="0" smtClean="0">
                          <a:solidFill>
                            <a:schemeClr val="bg1"/>
                          </a:solidFill>
                        </a:rPr>
                        <a:t>構成、内容等</a:t>
                      </a:r>
                      <a:endParaRPr kumimoji="1" lang="ja-JP" altLang="en-US" sz="1400" b="0" dirty="0">
                        <a:solidFill>
                          <a:schemeClr val="bg1"/>
                        </a:solidFill>
                      </a:endParaRPr>
                    </a:p>
                  </a:txBody>
                  <a:tcPr marL="91432" marR="91432" marT="45707" marB="45707" anchor="ctr">
                    <a:solidFill>
                      <a:srgbClr val="000099"/>
                    </a:solidFill>
                  </a:tcPr>
                </a:tc>
              </a:tr>
              <a:tr h="703973">
                <a:tc>
                  <a:txBody>
                    <a:bodyPr/>
                    <a:lstStyle/>
                    <a:p>
                      <a:pPr algn="ctr"/>
                      <a:r>
                        <a:rPr kumimoji="1" lang="en-US" altLang="ja-JP" sz="1400" dirty="0" smtClean="0"/>
                        <a:t>1</a:t>
                      </a:r>
                      <a:endParaRPr kumimoji="1" lang="ja-JP" altLang="en-US" sz="1400" dirty="0"/>
                    </a:p>
                  </a:txBody>
                  <a:tcPr marL="35997" marR="35997" marT="17995" marB="17995" anchor="ctr"/>
                </a:tc>
                <a:tc>
                  <a:txBody>
                    <a:bodyPr/>
                    <a:lstStyle/>
                    <a:p>
                      <a:r>
                        <a:rPr kumimoji="1" lang="ja-JP" altLang="en-US" sz="1400" dirty="0" smtClean="0"/>
                        <a:t>新規業務一覧</a:t>
                      </a:r>
                      <a:endParaRPr kumimoji="1" lang="ja-JP" altLang="en-US" sz="1400" dirty="0"/>
                    </a:p>
                  </a:txBody>
                  <a:tcPr marL="35997" marR="35997" marT="17995" marB="17995" anchor="ctr"/>
                </a:tc>
                <a:tc>
                  <a:txBody>
                    <a:bodyPr/>
                    <a:lstStyle/>
                    <a:p>
                      <a:pPr marL="0" indent="0">
                        <a:buFont typeface="Arial" pitchFamily="34" charset="0"/>
                        <a:buNone/>
                      </a:pPr>
                      <a:r>
                        <a:rPr kumimoji="1" lang="ja-JP" altLang="en-US" sz="1400" dirty="0" smtClean="0"/>
                        <a:t>業務分類、業務（事務）名称、業務主管部門、システム利用有無、利用時におけるシステム名称</a:t>
                      </a:r>
                      <a:endParaRPr kumimoji="1" lang="ja-JP" altLang="en-US" sz="1400" dirty="0"/>
                    </a:p>
                  </a:txBody>
                  <a:tcPr marL="35997" marR="35997" marT="17995" marB="17995" anchor="ctr"/>
                </a:tc>
              </a:tr>
              <a:tr h="703973">
                <a:tc>
                  <a:txBody>
                    <a:bodyPr/>
                    <a:lstStyle/>
                    <a:p>
                      <a:pPr algn="ctr"/>
                      <a:r>
                        <a:rPr kumimoji="1" lang="en-US" altLang="ja-JP" sz="1400" dirty="0" smtClean="0"/>
                        <a:t>2</a:t>
                      </a:r>
                      <a:endParaRPr kumimoji="1" lang="ja-JP" altLang="en-US" sz="1400" dirty="0"/>
                    </a:p>
                  </a:txBody>
                  <a:tcPr marL="35997" marR="35997" marT="17995" marB="17995" anchor="ctr"/>
                </a:tc>
                <a:tc>
                  <a:txBody>
                    <a:bodyPr/>
                    <a:lstStyle/>
                    <a:p>
                      <a:r>
                        <a:rPr kumimoji="1" lang="ja-JP" altLang="en-US" sz="1400" dirty="0" smtClean="0"/>
                        <a:t>新規業務フロー図</a:t>
                      </a:r>
                      <a:endParaRPr kumimoji="1" lang="ja-JP" altLang="en-US" sz="1400" dirty="0"/>
                    </a:p>
                  </a:txBody>
                  <a:tcPr marL="35997" marR="35997" marT="17995" marB="17995" anchor="ctr"/>
                </a:tc>
                <a:tc>
                  <a:txBody>
                    <a:bodyPr/>
                    <a:lstStyle/>
                    <a:p>
                      <a:pPr marL="0" indent="0">
                        <a:buFont typeface="Arial" pitchFamily="34" charset="0"/>
                        <a:buNone/>
                      </a:pPr>
                      <a:r>
                        <a:rPr kumimoji="1" lang="ja-JP" altLang="en-US" sz="1400" dirty="0" smtClean="0"/>
                        <a:t>業務の流れ、作業内容の補足、実施件数、作業時間、その他留意事項（例外処理等）</a:t>
                      </a:r>
                      <a:endParaRPr kumimoji="1" lang="ja-JP" altLang="en-US" sz="1400" dirty="0"/>
                    </a:p>
                  </a:txBody>
                  <a:tcPr marL="35997" marR="35997" marT="17995" marB="17995" anchor="ctr"/>
                </a:tc>
              </a:tr>
            </a:tbl>
          </a:graphicData>
        </a:graphic>
      </p:graphicFrame>
      <p:sp>
        <p:nvSpPr>
          <p:cNvPr id="24638" name="テキスト ボックス 32"/>
          <p:cNvSpPr txBox="1">
            <a:spLocks noChangeArrowheads="1"/>
          </p:cNvSpPr>
          <p:nvPr/>
        </p:nvSpPr>
        <p:spPr bwMode="auto">
          <a:xfrm>
            <a:off x="5816600" y="5289551"/>
            <a:ext cx="678391" cy="600164"/>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◎：承認</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○：作成</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△：支援</a:t>
            </a:r>
          </a:p>
        </p:txBody>
      </p:sp>
      <p:sp>
        <p:nvSpPr>
          <p:cNvPr id="24639" name="正方形/長方形 10"/>
          <p:cNvSpPr>
            <a:spLocks noChangeArrowheads="1"/>
          </p:cNvSpPr>
          <p:nvPr/>
        </p:nvSpPr>
        <p:spPr bwMode="auto">
          <a:xfrm>
            <a:off x="5961064" y="3933826"/>
            <a:ext cx="3613150" cy="1077218"/>
          </a:xfrm>
          <a:prstGeom prst="rect">
            <a:avLst/>
          </a:prstGeom>
          <a:noFill/>
          <a:ln w="9525">
            <a:solidFill>
              <a:schemeClr val="tx1"/>
            </a:solidFill>
            <a:miter lim="800000"/>
            <a:headEnd/>
            <a:tailEnd/>
          </a:ln>
        </p:spPr>
        <p:txBody>
          <a:bodyPr>
            <a:spAutoFit/>
          </a:bodyPr>
          <a:lstStyle/>
          <a:p>
            <a:pPr marL="177800" indent="-177800"/>
            <a:r>
              <a:rPr lang="ja-JP" altLang="en-US" sz="1600">
                <a:latin typeface="HGPｺﾞｼｯｸM" pitchFamily="50" charset="-128"/>
                <a:ea typeface="HGPｺﾞｼｯｸM" pitchFamily="50" charset="-128"/>
              </a:rPr>
              <a:t>●参加団体との業務共通化やパッケージ標準に合わせた業務変更に向けた検討を行い、新規業務体型及び必須システム機能の調整を行う。</a:t>
            </a:r>
            <a:endParaRPr lang="en-US" altLang="ja-JP" sz="1600">
              <a:latin typeface="HGPｺﾞｼｯｸM" pitchFamily="50" charset="-128"/>
              <a:ea typeface="HGPｺﾞｼｯｸM" pitchFamily="50" charset="-128"/>
            </a:endParaRPr>
          </a:p>
        </p:txBody>
      </p:sp>
      <p:sp>
        <p:nvSpPr>
          <p:cNvPr id="24640" name="四角形吹き出し 12"/>
          <p:cNvSpPr>
            <a:spLocks noChangeArrowheads="1"/>
          </p:cNvSpPr>
          <p:nvPr/>
        </p:nvSpPr>
        <p:spPr bwMode="auto">
          <a:xfrm>
            <a:off x="6608764" y="5157788"/>
            <a:ext cx="2952750" cy="431800"/>
          </a:xfrm>
          <a:prstGeom prst="wedgeRectCallout">
            <a:avLst>
              <a:gd name="adj1" fmla="val 1856"/>
              <a:gd name="adj2" fmla="val -101676"/>
            </a:avLst>
          </a:prstGeom>
          <a:solidFill>
            <a:srgbClr val="CCFFFF"/>
          </a:solidFill>
          <a:ln w="9525" algn="ctr">
            <a:solidFill>
              <a:schemeClr val="tx1"/>
            </a:solidFill>
            <a:round/>
            <a:headEnd/>
            <a:tailEnd/>
          </a:ln>
          <a:effectLst>
            <a:prstShdw prst="shdw17" dist="17961" dir="2700000">
              <a:schemeClr val="bg2"/>
            </a:prstShdw>
          </a:effectLst>
        </p:spPr>
        <p:txBody>
          <a:bodyPr anchor="ctr"/>
          <a:lstStyle/>
          <a:p>
            <a:r>
              <a:rPr lang="ja-JP" altLang="en-US" sz="1600">
                <a:latin typeface="HGPｺﾞｼｯｸM" pitchFamily="50" charset="-128"/>
                <a:ea typeface="HGPｺﾞｼｯｸM" pitchFamily="50" charset="-128"/>
              </a:rPr>
              <a:t>カスタマイズの最小化がポイント</a:t>
            </a:r>
          </a:p>
        </p:txBody>
      </p:sp>
      <p:sp>
        <p:nvSpPr>
          <p:cNvPr id="9" name="スライド番号プレースホルダ 8"/>
          <p:cNvSpPr>
            <a:spLocks noGrp="1"/>
          </p:cNvSpPr>
          <p:nvPr>
            <p:ph type="sldNum" sz="quarter" idx="12"/>
          </p:nvPr>
        </p:nvSpPr>
        <p:spPr/>
        <p:txBody>
          <a:bodyPr/>
          <a:lstStyle/>
          <a:p>
            <a:pPr>
              <a:defRPr/>
            </a:pPr>
            <a:fld id="{502364E4-2112-43EA-A534-60C2A2A20473}" type="slidenum">
              <a:rPr lang="ja-JP" altLang="en-US" smtClean="0"/>
              <a:pPr>
                <a:defRPr/>
              </a:pPr>
              <a:t>18</a:t>
            </a:fld>
            <a:endParaRPr lang="en-US" altLang="ja-JP"/>
          </a:p>
        </p:txBody>
      </p:sp>
      <p:sp>
        <p:nvSpPr>
          <p:cNvPr id="10" name="フッター プレースホルダ 9"/>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1"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dirty="0" smtClean="0"/>
              <a:t>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2-2</a:t>
            </a:r>
            <a:r>
              <a:rPr lang="ja-JP" altLang="en-US" sz="2400" b="1" dirty="0" smtClean="0">
                <a:latin typeface="HGPｺﾞｼｯｸM" pitchFamily="50" charset="-128"/>
                <a:ea typeface="HGPｺﾞｼｯｸM" pitchFamily="50" charset="-128"/>
              </a:rPr>
              <a:t>　業務標準化の検討 ①～</a:t>
            </a:r>
            <a:endParaRPr kumimoji="1" lang="ja-JP" altLang="en-US"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dirty="0" smtClean="0"/>
              <a:t>１．本講義の学習目標</a:t>
            </a:r>
          </a:p>
        </p:txBody>
      </p:sp>
      <p:sp>
        <p:nvSpPr>
          <p:cNvPr id="2" name="コンテンツ プレースホルダー 1"/>
          <p:cNvSpPr>
            <a:spLocks noGrp="1"/>
          </p:cNvSpPr>
          <p:nvPr>
            <p:ph idx="1"/>
          </p:nvPr>
        </p:nvSpPr>
        <p:spPr>
          <a:xfrm>
            <a:off x="495300" y="1484313"/>
            <a:ext cx="8915400" cy="4525962"/>
          </a:xfrm>
        </p:spPr>
        <p:txBody>
          <a:bodyPr/>
          <a:lstStyle/>
          <a:p>
            <a:pPr>
              <a:defRPr/>
            </a:pPr>
            <a:r>
              <a:rPr lang="ja-JP" altLang="ja-JP" sz="2800" dirty="0" smtClean="0">
                <a:latin typeface="Arial" charset="0"/>
              </a:rPr>
              <a:t>クラウド導入に向けた導入計画の策定方法や標準的プロセスを提示し、計画の基本的項目等の確定手順・手法等を学習できる</a:t>
            </a:r>
            <a:r>
              <a:rPr lang="ja-JP" altLang="en-US" sz="2800" dirty="0" smtClean="0">
                <a:latin typeface="Arial" charset="0"/>
              </a:rPr>
              <a:t>。</a:t>
            </a:r>
            <a:endParaRPr lang="en-US" altLang="ja-JP" sz="2800" dirty="0" smtClean="0">
              <a:solidFill>
                <a:srgbClr val="000000"/>
              </a:solidFill>
              <a:latin typeface="+mn-ea"/>
            </a:endParaRPr>
          </a:p>
          <a:p>
            <a:pPr>
              <a:defRPr/>
            </a:pPr>
            <a:r>
              <a:rPr lang="ja-JP" altLang="ja-JP" sz="2800" dirty="0" smtClean="0">
                <a:latin typeface="Arial" charset="0"/>
              </a:rPr>
              <a:t>クラウド実施に向けた推進体制の構築について学習できる</a:t>
            </a:r>
            <a:r>
              <a:rPr lang="ja-JP" altLang="ja-JP" sz="2800" dirty="0" smtClean="0">
                <a:latin typeface="+mn-ea"/>
              </a:rPr>
              <a:t>。</a:t>
            </a:r>
          </a:p>
          <a:p>
            <a:pPr>
              <a:defRPr/>
            </a:pPr>
            <a:r>
              <a:rPr lang="ja-JP" altLang="ja-JP" sz="2800" dirty="0" smtClean="0"/>
              <a:t>推進体制構築における関係者間の合意形成や基本方針・運営方法等の調整課題を通じ、意識改革や戦略的自治体運営としての位置付けの方向性を理解できる。</a:t>
            </a:r>
          </a:p>
          <a:p>
            <a:pPr>
              <a:defRPr/>
            </a:pPr>
            <a:endParaRPr lang="ja-JP" altLang="en-US" sz="2800" dirty="0"/>
          </a:p>
        </p:txBody>
      </p:sp>
      <p:sp>
        <p:nvSpPr>
          <p:cNvPr id="4" name="スライド番号プレースホルダ 3"/>
          <p:cNvSpPr>
            <a:spLocks noGrp="1"/>
          </p:cNvSpPr>
          <p:nvPr>
            <p:ph type="sldNum" sz="quarter" idx="12"/>
          </p:nvPr>
        </p:nvSpPr>
        <p:spPr/>
        <p:txBody>
          <a:bodyPr/>
          <a:lstStyle/>
          <a:p>
            <a:pPr>
              <a:defRPr/>
            </a:pPr>
            <a:fld id="{502364E4-2112-43EA-A534-60C2A2A20473}" type="slidenum">
              <a:rPr lang="ja-JP" altLang="en-US" smtClean="0"/>
              <a:pPr>
                <a:defRPr/>
              </a:pPr>
              <a:t>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dirty="0" smtClean="0"/>
              <a:t>3-2</a:t>
            </a:r>
            <a:r>
              <a:rPr lang="ja-JP" altLang="en-US" dirty="0" smtClean="0"/>
              <a:t>　自治体クラウド導入の手順</a:t>
            </a:r>
            <a:endParaRPr lang="en-US" altLang="ja-JP"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44526" y="1882775"/>
            <a:ext cx="8569325" cy="903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 name="テキスト ボックス 4"/>
          <p:cNvSpPr txBox="1"/>
          <p:nvPr/>
        </p:nvSpPr>
        <p:spPr>
          <a:xfrm>
            <a:off x="596901" y="1870076"/>
            <a:ext cx="8712200" cy="923925"/>
          </a:xfrm>
          <a:prstGeom prst="rect">
            <a:avLst/>
          </a:prstGeom>
          <a:noFill/>
        </p:spPr>
        <p:txBody>
          <a:bodyPr>
            <a:spAutoFit/>
          </a:bodyPr>
          <a:lstStyle/>
          <a:p>
            <a:pPr marL="342900" indent="-342900">
              <a:buFontTx/>
              <a:buAutoNum type="arabicParenBoth"/>
              <a:defRPr/>
            </a:pPr>
            <a:r>
              <a:rPr kumimoji="1" lang="ja-JP" altLang="en-US" b="1" dirty="0">
                <a:latin typeface="HGPｺﾞｼｯｸM" pitchFamily="50" charset="-128"/>
                <a:ea typeface="HGPｺﾞｼｯｸM" pitchFamily="50" charset="-128"/>
              </a:rPr>
              <a:t>自治体毎に業務プロセスが異なる主な要因</a:t>
            </a:r>
            <a:endParaRPr kumimoji="1" lang="en-US" altLang="ja-JP" b="1" dirty="0">
              <a:latin typeface="HGPｺﾞｼｯｸM" pitchFamily="50" charset="-128"/>
              <a:ea typeface="HGPｺﾞｼｯｸM" pitchFamily="50" charset="-128"/>
            </a:endParaRPr>
          </a:p>
          <a:p>
            <a:pPr>
              <a:defRPr/>
            </a:pPr>
            <a:endParaRPr kumimoji="1" lang="en-US" altLang="ja-JP" sz="8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　　①</a:t>
            </a:r>
            <a:r>
              <a:rPr kumimoji="1" lang="ja-JP" altLang="en-US" sz="1400">
                <a:latin typeface="HGPｺﾞｼｯｸM" pitchFamily="50" charset="-128"/>
                <a:ea typeface="HGPｺﾞｼｯｸM" pitchFamily="50" charset="-128"/>
              </a:rPr>
              <a:t>自治体</a:t>
            </a:r>
            <a:r>
              <a:rPr kumimoji="1" lang="ja-JP" altLang="en-US" sz="1400" smtClean="0">
                <a:latin typeface="HGPｺﾞｼｯｸM" pitchFamily="50" charset="-128"/>
                <a:ea typeface="HGPｺﾞｼｯｸM" pitchFamily="50" charset="-128"/>
              </a:rPr>
              <a:t>規模 ： データ</a:t>
            </a:r>
            <a:r>
              <a:rPr kumimoji="1" lang="ja-JP" altLang="en-US" sz="1400" dirty="0">
                <a:latin typeface="HGPｺﾞｼｯｸM" pitchFamily="50" charset="-128"/>
                <a:ea typeface="HGPｺﾞｼｯｸM" pitchFamily="50" charset="-128"/>
              </a:rPr>
              <a:t>処理量、大都市制度、業務分担の違い等が必要なシステム機能等に影響する</a:t>
            </a:r>
            <a:endParaRPr kumimoji="1" lang="en-US" altLang="ja-JP" sz="1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②地域特性</a:t>
            </a:r>
            <a:r>
              <a:rPr lang="ja-JP" altLang="en-US" sz="1400">
                <a:latin typeface="HGPｺﾞｼｯｸM" pitchFamily="50" charset="-128"/>
                <a:ea typeface="HGPｺﾞｼｯｸM" pitchFamily="50" charset="-128"/>
              </a:rPr>
              <a:t>　</a:t>
            </a:r>
            <a:r>
              <a:rPr lang="ja-JP" altLang="en-US" sz="1400" smtClean="0">
                <a:latin typeface="HGPｺﾞｼｯｸM" pitchFamily="50" charset="-128"/>
                <a:ea typeface="HGPｺﾞｼｯｸM" pitchFamily="50" charset="-128"/>
              </a:rPr>
              <a:t>  ： 地域</a:t>
            </a:r>
            <a:r>
              <a:rPr lang="ja-JP" altLang="en-US" sz="1400" dirty="0">
                <a:latin typeface="HGPｺﾞｼｯｸM" pitchFamily="50" charset="-128"/>
                <a:ea typeface="HGPｺﾞｼｯｸM" pitchFamily="50" charset="-128"/>
              </a:rPr>
              <a:t>固有の事情、地域独自のサービスや制度等が業務プロセスの相違に影響する</a:t>
            </a:r>
            <a:endParaRPr kumimoji="1" lang="ja-JP" altLang="en-US" sz="1400" dirty="0">
              <a:latin typeface="HGPｺﾞｼｯｸM" pitchFamily="50" charset="-128"/>
              <a:ea typeface="HGPｺﾞｼｯｸM" pitchFamily="50" charset="-128"/>
            </a:endParaRPr>
          </a:p>
        </p:txBody>
      </p:sp>
      <p:sp>
        <p:nvSpPr>
          <p:cNvPr id="6" name="テキスト ボックス 5"/>
          <p:cNvSpPr txBox="1"/>
          <p:nvPr/>
        </p:nvSpPr>
        <p:spPr>
          <a:xfrm>
            <a:off x="614363" y="2867026"/>
            <a:ext cx="8712200" cy="923330"/>
          </a:xfrm>
          <a:prstGeom prst="rect">
            <a:avLst/>
          </a:prstGeom>
          <a:noFill/>
        </p:spPr>
        <p:txBody>
          <a:bodyPr>
            <a:spAutoFit/>
          </a:bodyPr>
          <a:lstStyle/>
          <a:p>
            <a:pPr>
              <a:defRPr/>
            </a:pPr>
            <a:r>
              <a:rPr kumimoji="1" lang="en-US" altLang="ja-JP" b="1" dirty="0">
                <a:latin typeface="HGPｺﾞｼｯｸM" pitchFamily="50" charset="-128"/>
                <a:ea typeface="HGPｺﾞｼｯｸM" pitchFamily="50" charset="-128"/>
              </a:rPr>
              <a:t>(</a:t>
            </a:r>
            <a:r>
              <a:rPr kumimoji="1" lang="en-US" altLang="ja-JP" b="1">
                <a:latin typeface="HGPｺﾞｼｯｸM" pitchFamily="50" charset="-128"/>
                <a:ea typeface="HGPｺﾞｼｯｸM" pitchFamily="50" charset="-128"/>
              </a:rPr>
              <a:t>2</a:t>
            </a:r>
            <a:r>
              <a:rPr kumimoji="1" lang="en-US" altLang="ja-JP" b="1" smtClean="0">
                <a:latin typeface="HGPｺﾞｼｯｸM" pitchFamily="50" charset="-128"/>
                <a:ea typeface="HGPｺﾞｼｯｸM" pitchFamily="50" charset="-128"/>
              </a:rPr>
              <a:t>)</a:t>
            </a:r>
            <a:r>
              <a:rPr kumimoji="1" lang="ja-JP" altLang="en-US" b="1" smtClean="0">
                <a:latin typeface="HGPｺﾞｼｯｸM" pitchFamily="50" charset="-128"/>
                <a:ea typeface="HGPｺﾞｼｯｸM" pitchFamily="50" charset="-128"/>
              </a:rPr>
              <a:t> 業務</a:t>
            </a:r>
            <a:r>
              <a:rPr kumimoji="1" lang="ja-JP" altLang="en-US" b="1" dirty="0">
                <a:latin typeface="HGPｺﾞｼｯｸM" pitchFamily="50" charset="-128"/>
                <a:ea typeface="HGPｺﾞｼｯｸM" pitchFamily="50" charset="-128"/>
              </a:rPr>
              <a:t>プロセス共通化</a:t>
            </a:r>
            <a:r>
              <a:rPr lang="ja-JP" altLang="en-US" b="1" dirty="0">
                <a:latin typeface="HGPｺﾞｼｯｸM" pitchFamily="50" charset="-128"/>
                <a:ea typeface="HGPｺﾞｼｯｸM" pitchFamily="50" charset="-128"/>
              </a:rPr>
              <a:t>検討の視点</a:t>
            </a:r>
            <a:endParaRPr lang="en-US" altLang="ja-JP" b="1" dirty="0">
              <a:latin typeface="HGPｺﾞｼｯｸM" pitchFamily="50" charset="-128"/>
              <a:ea typeface="HGPｺﾞｼｯｸM" pitchFamily="50" charset="-128"/>
            </a:endParaRPr>
          </a:p>
          <a:p>
            <a:pPr>
              <a:defRPr/>
            </a:pPr>
            <a:endParaRPr kumimoji="1" lang="en-US" altLang="ja-JP" sz="8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　　①同規模自治体同士に</a:t>
            </a:r>
            <a:r>
              <a:rPr kumimoji="1" lang="ja-JP" altLang="en-US" sz="1400">
                <a:latin typeface="HGPｺﾞｼｯｸM" pitchFamily="50" charset="-128"/>
                <a:ea typeface="HGPｺﾞｼｯｸM" pitchFamily="50" charset="-128"/>
              </a:rPr>
              <a:t>よる</a:t>
            </a:r>
            <a:r>
              <a:rPr kumimoji="1" lang="ja-JP" altLang="en-US" sz="1400" smtClean="0">
                <a:latin typeface="HGPｺﾞｼｯｸM" pitchFamily="50" charset="-128"/>
                <a:ea typeface="HGPｺﾞｼｯｸM" pitchFamily="50" charset="-128"/>
              </a:rPr>
              <a:t>共通化 ： 業務</a:t>
            </a:r>
            <a:r>
              <a:rPr kumimoji="1" lang="ja-JP" altLang="en-US" sz="1400" dirty="0">
                <a:latin typeface="HGPｺﾞｼｯｸM" pitchFamily="50" charset="-128"/>
                <a:ea typeface="HGPｺﾞｼｯｸM" pitchFamily="50" charset="-128"/>
              </a:rPr>
              <a:t>プロセスの類似点が見出し易い</a:t>
            </a:r>
            <a:endParaRPr kumimoji="1" lang="en-US" altLang="ja-JP" sz="1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②同一ベンダのユーザ同士に</a:t>
            </a:r>
            <a:r>
              <a:rPr lang="ja-JP" altLang="en-US" sz="1400">
                <a:latin typeface="HGPｺﾞｼｯｸM" pitchFamily="50" charset="-128"/>
                <a:ea typeface="HGPｺﾞｼｯｸM" pitchFamily="50" charset="-128"/>
              </a:rPr>
              <a:t>よる</a:t>
            </a:r>
            <a:r>
              <a:rPr lang="ja-JP" altLang="en-US" sz="1400" smtClean="0">
                <a:latin typeface="HGPｺﾞｼｯｸM" pitchFamily="50" charset="-128"/>
                <a:ea typeface="HGPｺﾞｼｯｸM" pitchFamily="50" charset="-128"/>
              </a:rPr>
              <a:t>共通化  ： 同種</a:t>
            </a:r>
            <a:r>
              <a:rPr lang="ja-JP" altLang="en-US" sz="1400" dirty="0">
                <a:latin typeface="HGPｺﾞｼｯｸM" pitchFamily="50" charset="-128"/>
                <a:ea typeface="HGPｺﾞｼｯｸM" pitchFamily="50" charset="-128"/>
              </a:rPr>
              <a:t>のパッケージソフトを使用しており、類似点が見出し易い</a:t>
            </a:r>
            <a:endParaRPr kumimoji="1" lang="ja-JP" altLang="en-US" sz="1400" dirty="0">
              <a:latin typeface="HGPｺﾞｼｯｸM" pitchFamily="50" charset="-128"/>
              <a:ea typeface="HGPｺﾞｼｯｸM" pitchFamily="50" charset="-128"/>
            </a:endParaRPr>
          </a:p>
        </p:txBody>
      </p:sp>
      <p:sp>
        <p:nvSpPr>
          <p:cNvPr id="7" name="テキスト ボックス 6"/>
          <p:cNvSpPr txBox="1"/>
          <p:nvPr/>
        </p:nvSpPr>
        <p:spPr>
          <a:xfrm>
            <a:off x="601663" y="3889375"/>
            <a:ext cx="8712200" cy="1138238"/>
          </a:xfrm>
          <a:prstGeom prst="rect">
            <a:avLst/>
          </a:prstGeom>
          <a:noFill/>
        </p:spPr>
        <p:txBody>
          <a:bodyPr>
            <a:spAutoFit/>
          </a:bodyPr>
          <a:lstStyle/>
          <a:p>
            <a:pPr>
              <a:defRPr/>
            </a:pPr>
            <a:r>
              <a:rPr kumimoji="1" lang="en-US" altLang="ja-JP" b="1" dirty="0">
                <a:latin typeface="HGPｺﾞｼｯｸM" pitchFamily="50" charset="-128"/>
                <a:ea typeface="HGPｺﾞｼｯｸM" pitchFamily="50" charset="-128"/>
              </a:rPr>
              <a:t>(</a:t>
            </a:r>
            <a:r>
              <a:rPr kumimoji="1" lang="en-US" altLang="ja-JP" b="1">
                <a:latin typeface="HGPｺﾞｼｯｸM" pitchFamily="50" charset="-128"/>
                <a:ea typeface="HGPｺﾞｼｯｸM" pitchFamily="50" charset="-128"/>
              </a:rPr>
              <a:t>3</a:t>
            </a:r>
            <a:r>
              <a:rPr kumimoji="1" lang="en-US" altLang="ja-JP" b="1" smtClean="0">
                <a:latin typeface="HGPｺﾞｼｯｸM" pitchFamily="50" charset="-128"/>
                <a:ea typeface="HGPｺﾞｼｯｸM" pitchFamily="50" charset="-128"/>
              </a:rPr>
              <a:t>)</a:t>
            </a:r>
            <a:r>
              <a:rPr kumimoji="1" lang="ja-JP" altLang="en-US" b="1" smtClean="0">
                <a:latin typeface="HGPｺﾞｼｯｸM" pitchFamily="50" charset="-128"/>
                <a:ea typeface="HGPｺﾞｼｯｸM" pitchFamily="50" charset="-128"/>
              </a:rPr>
              <a:t> 業務</a:t>
            </a:r>
            <a:r>
              <a:rPr kumimoji="1" lang="ja-JP" altLang="en-US" b="1" dirty="0">
                <a:latin typeface="HGPｺﾞｼｯｸM" pitchFamily="50" charset="-128"/>
                <a:ea typeface="HGPｺﾞｼｯｸM" pitchFamily="50" charset="-128"/>
              </a:rPr>
              <a:t>プロセス標準化の主な阻害要因</a:t>
            </a:r>
            <a:endParaRPr kumimoji="1" lang="en-US" altLang="ja-JP" b="1" dirty="0">
              <a:latin typeface="HGPｺﾞｼｯｸM" pitchFamily="50" charset="-128"/>
              <a:ea typeface="HGPｺﾞｼｯｸM" pitchFamily="50" charset="-128"/>
            </a:endParaRPr>
          </a:p>
          <a:p>
            <a:pPr>
              <a:defRPr/>
            </a:pPr>
            <a:endParaRPr kumimoji="1" lang="en-US" altLang="ja-JP" sz="8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①現行の業務プロセスを見直す</a:t>
            </a:r>
            <a:r>
              <a:rPr lang="en-US" altLang="ja-JP" sz="1400" dirty="0">
                <a:latin typeface="HGPｺﾞｼｯｸM" pitchFamily="50" charset="-128"/>
                <a:ea typeface="HGPｺﾞｼｯｸM" pitchFamily="50" charset="-128"/>
              </a:rPr>
              <a:t>BPR</a:t>
            </a:r>
            <a:r>
              <a:rPr lang="ja-JP" altLang="en-US" sz="1400" dirty="0" err="1">
                <a:latin typeface="HGPｺﾞｼｯｸM" pitchFamily="50" charset="-128"/>
                <a:ea typeface="HGPｺﾞｼｯｸM" pitchFamily="50" charset="-128"/>
              </a:rPr>
              <a:t>への</a:t>
            </a:r>
            <a:r>
              <a:rPr lang="ja-JP" altLang="en-US" sz="1400" dirty="0">
                <a:latin typeface="HGPｺﾞｼｯｸM" pitchFamily="50" charset="-128"/>
                <a:ea typeface="HGPｺﾞｼｯｸM" pitchFamily="50" charset="-128"/>
              </a:rPr>
              <a:t>意識が未成熟</a:t>
            </a:r>
            <a:endParaRPr lang="en-US" altLang="ja-JP" sz="14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　　②担当業務に特化した「個別最適化」の観点が強く「全体最適化」への意識が低い</a:t>
            </a:r>
            <a:endParaRPr kumimoji="1" lang="en-US" altLang="ja-JP" sz="14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　　③パッケージソフトが未熟（カスタマイズ無しで稼働するレベルのパッケージソフトが少ない）</a:t>
            </a:r>
            <a:endParaRPr kumimoji="1" lang="en-US" altLang="ja-JP" sz="1400" dirty="0">
              <a:latin typeface="HGPｺﾞｼｯｸM" pitchFamily="50" charset="-128"/>
              <a:ea typeface="HGPｺﾞｼｯｸM" pitchFamily="50" charset="-128"/>
            </a:endParaRPr>
          </a:p>
        </p:txBody>
      </p:sp>
      <p:sp>
        <p:nvSpPr>
          <p:cNvPr id="9" name="正方形/長方形 8"/>
          <p:cNvSpPr/>
          <p:nvPr/>
        </p:nvSpPr>
        <p:spPr>
          <a:xfrm>
            <a:off x="655639" y="2901952"/>
            <a:ext cx="8569325" cy="88741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0" name="正方形/長方形 9"/>
          <p:cNvSpPr/>
          <p:nvPr/>
        </p:nvSpPr>
        <p:spPr>
          <a:xfrm>
            <a:off x="657225" y="3905251"/>
            <a:ext cx="8567738" cy="11223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25608" name="コンテンツ プレースホルダ 12"/>
          <p:cNvSpPr>
            <a:spLocks noGrp="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業務標準化の検討におけるポイント（１）</a:t>
            </a:r>
          </a:p>
          <a:p>
            <a:endParaRPr lang="ja-JP" altLang="en-US" sz="2400" smtClean="0">
              <a:latin typeface="HGPｺﾞｼｯｸM" pitchFamily="50" charset="-128"/>
            </a:endParaRPr>
          </a:p>
        </p:txBody>
      </p:sp>
      <p:sp>
        <p:nvSpPr>
          <p:cNvPr id="13" name="テキスト ボックス 12"/>
          <p:cNvSpPr txBox="1"/>
          <p:nvPr/>
        </p:nvSpPr>
        <p:spPr>
          <a:xfrm>
            <a:off x="614363" y="5099051"/>
            <a:ext cx="8712200" cy="923330"/>
          </a:xfrm>
          <a:prstGeom prst="rect">
            <a:avLst/>
          </a:prstGeom>
          <a:noFill/>
        </p:spPr>
        <p:txBody>
          <a:bodyPr>
            <a:spAutoFit/>
          </a:bodyPr>
          <a:lstStyle/>
          <a:p>
            <a:pPr>
              <a:defRPr/>
            </a:pPr>
            <a:r>
              <a:rPr kumimoji="1" lang="en-US" altLang="ja-JP" b="1" dirty="0">
                <a:latin typeface="HGPｺﾞｼｯｸM" pitchFamily="50" charset="-128"/>
                <a:ea typeface="HGPｺﾞｼｯｸM" pitchFamily="50" charset="-128"/>
              </a:rPr>
              <a:t>(</a:t>
            </a:r>
            <a:r>
              <a:rPr kumimoji="1" lang="en-US" altLang="ja-JP" b="1">
                <a:latin typeface="HGPｺﾞｼｯｸM" pitchFamily="50" charset="-128"/>
                <a:ea typeface="HGPｺﾞｼｯｸM" pitchFamily="50" charset="-128"/>
              </a:rPr>
              <a:t>4</a:t>
            </a:r>
            <a:r>
              <a:rPr kumimoji="1" lang="en-US" altLang="ja-JP" b="1" smtClean="0">
                <a:latin typeface="HGPｺﾞｼｯｸM" pitchFamily="50" charset="-128"/>
                <a:ea typeface="HGPｺﾞｼｯｸM" pitchFamily="50" charset="-128"/>
              </a:rPr>
              <a:t>)</a:t>
            </a:r>
            <a:r>
              <a:rPr kumimoji="1" lang="ja-JP" altLang="en-US" b="1" smtClean="0">
                <a:latin typeface="HGPｺﾞｼｯｸM" pitchFamily="50" charset="-128"/>
                <a:ea typeface="HGPｺﾞｼｯｸM" pitchFamily="50" charset="-128"/>
              </a:rPr>
              <a:t> 標準化</a:t>
            </a:r>
            <a:r>
              <a:rPr kumimoji="1" lang="ja-JP" altLang="en-US" b="1" dirty="0">
                <a:latin typeface="HGPｺﾞｼｯｸM" pitchFamily="50" charset="-128"/>
                <a:ea typeface="HGPｺﾞｼｯｸM" pitchFamily="50" charset="-128"/>
              </a:rPr>
              <a:t>が十分に行われない場合の影響</a:t>
            </a:r>
            <a:endParaRPr kumimoji="1" lang="en-US" altLang="ja-JP" b="1" dirty="0">
              <a:latin typeface="HGPｺﾞｼｯｸM" pitchFamily="50" charset="-128"/>
              <a:ea typeface="HGPｺﾞｼｯｸM" pitchFamily="50" charset="-128"/>
            </a:endParaRPr>
          </a:p>
          <a:p>
            <a:pPr>
              <a:defRPr/>
            </a:pPr>
            <a:endParaRPr kumimoji="1" lang="en-US" altLang="ja-JP" sz="800"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　　①法制度改正等の際の改修費へ</a:t>
            </a:r>
            <a:r>
              <a:rPr kumimoji="1" lang="ja-JP" altLang="en-US" sz="1400">
                <a:latin typeface="HGPｺﾞｼｯｸM" pitchFamily="50" charset="-128"/>
                <a:ea typeface="HGPｺﾞｼｯｸM" pitchFamily="50" charset="-128"/>
              </a:rPr>
              <a:t>の</a:t>
            </a:r>
            <a:r>
              <a:rPr kumimoji="1" lang="ja-JP" altLang="en-US" sz="1400" smtClean="0">
                <a:latin typeface="HGPｺﾞｼｯｸM" pitchFamily="50" charset="-128"/>
                <a:ea typeface="HGPｺﾞｼｯｸM" pitchFamily="50" charset="-128"/>
              </a:rPr>
              <a:t>影響 ： 費用</a:t>
            </a:r>
            <a:r>
              <a:rPr kumimoji="1" lang="ja-JP" altLang="en-US" sz="1400" dirty="0">
                <a:latin typeface="HGPｺﾞｼｯｸM" pitchFamily="50" charset="-128"/>
                <a:ea typeface="HGPｺﾞｼｯｸM" pitchFamily="50" charset="-128"/>
              </a:rPr>
              <a:t>がかさむ主要因となるケースが多い</a:t>
            </a:r>
            <a:endParaRPr kumimoji="1" lang="en-US" altLang="ja-JP" sz="1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②システム改修時・更改時の際の正常稼働へ</a:t>
            </a:r>
            <a:r>
              <a:rPr lang="ja-JP" altLang="en-US" sz="1400">
                <a:latin typeface="HGPｺﾞｼｯｸM" pitchFamily="50" charset="-128"/>
                <a:ea typeface="HGPｺﾞｼｯｸM" pitchFamily="50" charset="-128"/>
              </a:rPr>
              <a:t>の</a:t>
            </a:r>
            <a:r>
              <a:rPr lang="ja-JP" altLang="en-US" sz="1400" smtClean="0">
                <a:latin typeface="HGPｺﾞｼｯｸM" pitchFamily="50" charset="-128"/>
                <a:ea typeface="HGPｺﾞｼｯｸM" pitchFamily="50" charset="-128"/>
              </a:rPr>
              <a:t>影響  ： カスタマイズ</a:t>
            </a:r>
            <a:r>
              <a:rPr lang="ja-JP" altLang="en-US" sz="1400" dirty="0">
                <a:latin typeface="HGPｺﾞｼｯｸM" pitchFamily="50" charset="-128"/>
                <a:ea typeface="HGPｺﾞｼｯｸM" pitchFamily="50" charset="-128"/>
              </a:rPr>
              <a:t>が多いほど「バグ」等のリスクが高まる</a:t>
            </a:r>
            <a:endParaRPr kumimoji="1" lang="ja-JP" altLang="en-US" sz="1400" dirty="0">
              <a:latin typeface="HGPｺﾞｼｯｸM" pitchFamily="50" charset="-128"/>
              <a:ea typeface="HGPｺﾞｼｯｸM" pitchFamily="50" charset="-128"/>
            </a:endParaRPr>
          </a:p>
        </p:txBody>
      </p:sp>
      <p:sp>
        <p:nvSpPr>
          <p:cNvPr id="14" name="正方形/長方形 13"/>
          <p:cNvSpPr/>
          <p:nvPr/>
        </p:nvSpPr>
        <p:spPr>
          <a:xfrm>
            <a:off x="655639" y="5119688"/>
            <a:ext cx="8569325" cy="889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2" name="スライド番号プレースホルダ 11"/>
          <p:cNvSpPr>
            <a:spLocks noGrp="1"/>
          </p:cNvSpPr>
          <p:nvPr>
            <p:ph type="sldNum" sz="quarter" idx="12"/>
          </p:nvPr>
        </p:nvSpPr>
        <p:spPr/>
        <p:txBody>
          <a:bodyPr/>
          <a:lstStyle/>
          <a:p>
            <a:pPr>
              <a:defRPr/>
            </a:pPr>
            <a:fld id="{502364E4-2112-43EA-A534-60C2A2A20473}" type="slidenum">
              <a:rPr lang="ja-JP" altLang="en-US" smtClean="0"/>
              <a:pPr>
                <a:defRPr/>
              </a:pPr>
              <a:t>19</a:t>
            </a:fld>
            <a:endParaRPr lang="en-US" altLang="ja-JP"/>
          </a:p>
        </p:txBody>
      </p:sp>
      <p:sp>
        <p:nvSpPr>
          <p:cNvPr id="15" name="フッター プレースホルダ 14"/>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7"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dirty="0" smtClean="0"/>
              <a:t>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2-2</a:t>
            </a:r>
            <a:r>
              <a:rPr lang="ja-JP" altLang="en-US" sz="2400" b="1" dirty="0" smtClean="0">
                <a:latin typeface="HGPｺﾞｼｯｸM" pitchFamily="50" charset="-128"/>
                <a:ea typeface="HGPｺﾞｼｯｸM" pitchFamily="50" charset="-128"/>
              </a:rPr>
              <a:t>　業務標準化の検討 ②～</a:t>
            </a:r>
            <a:endParaRPr kumimoji="1" lang="ja-JP" altLang="en-US"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44526" y="1860550"/>
            <a:ext cx="5821363" cy="41608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 name="テキスト ボックス 4"/>
          <p:cNvSpPr txBox="1"/>
          <p:nvPr/>
        </p:nvSpPr>
        <p:spPr>
          <a:xfrm>
            <a:off x="668338" y="1855788"/>
            <a:ext cx="5797550" cy="3878262"/>
          </a:xfrm>
          <a:prstGeom prst="rect">
            <a:avLst/>
          </a:prstGeom>
          <a:noFill/>
        </p:spPr>
        <p:txBody>
          <a:bodyPr>
            <a:spAutoFit/>
          </a:bodyPr>
          <a:lstStyle/>
          <a:p>
            <a:pPr>
              <a:defRPr/>
            </a:pPr>
            <a:r>
              <a:rPr kumimoji="1" lang="en-US" altLang="ja-JP" b="1" dirty="0">
                <a:latin typeface="HGPｺﾞｼｯｸM" pitchFamily="50" charset="-128"/>
                <a:ea typeface="HGPｺﾞｼｯｸM" pitchFamily="50" charset="-128"/>
              </a:rPr>
              <a:t>(</a:t>
            </a:r>
            <a:r>
              <a:rPr kumimoji="1" lang="en-US" altLang="ja-JP" b="1">
                <a:latin typeface="HGPｺﾞｼｯｸM" pitchFamily="50" charset="-128"/>
                <a:ea typeface="HGPｺﾞｼｯｸM" pitchFamily="50" charset="-128"/>
              </a:rPr>
              <a:t>5</a:t>
            </a:r>
            <a:r>
              <a:rPr kumimoji="1" lang="en-US" altLang="ja-JP" b="1" smtClean="0">
                <a:latin typeface="HGPｺﾞｼｯｸM" pitchFamily="50" charset="-128"/>
                <a:ea typeface="HGPｺﾞｼｯｸM" pitchFamily="50" charset="-128"/>
              </a:rPr>
              <a:t>) </a:t>
            </a:r>
            <a:r>
              <a:rPr kumimoji="1" lang="ja-JP" altLang="en-US" b="1" smtClean="0">
                <a:latin typeface="HGPｺﾞｼｯｸM" pitchFamily="50" charset="-128"/>
                <a:ea typeface="HGPｺﾞｼｯｸM" pitchFamily="50" charset="-128"/>
              </a:rPr>
              <a:t>業務</a:t>
            </a:r>
            <a:r>
              <a:rPr kumimoji="1" lang="ja-JP" altLang="en-US" b="1" dirty="0">
                <a:latin typeface="HGPｺﾞｼｯｸM" pitchFamily="50" charset="-128"/>
                <a:ea typeface="HGPｺﾞｼｯｸM" pitchFamily="50" charset="-128"/>
              </a:rPr>
              <a:t>標準化を進める際の</a:t>
            </a:r>
            <a:r>
              <a:rPr lang="ja-JP" altLang="en-US" b="1" dirty="0">
                <a:latin typeface="HGPｺﾞｼｯｸM" pitchFamily="50" charset="-128"/>
                <a:ea typeface="HGPｺﾞｼｯｸM" pitchFamily="50" charset="-128"/>
              </a:rPr>
              <a:t>手法</a:t>
            </a:r>
            <a:endParaRPr lang="en-US" altLang="ja-JP" b="1" dirty="0">
              <a:latin typeface="HGPｺﾞｼｯｸM" pitchFamily="50" charset="-128"/>
              <a:ea typeface="HGPｺﾞｼｯｸM" pitchFamily="50" charset="-128"/>
            </a:endParaRPr>
          </a:p>
          <a:p>
            <a:pPr>
              <a:defRPr/>
            </a:pPr>
            <a:endParaRPr kumimoji="1" lang="en-US" altLang="ja-JP" sz="400" dirty="0">
              <a:latin typeface="HGPｺﾞｼｯｸM" pitchFamily="50" charset="-128"/>
              <a:ea typeface="HGPｺﾞｼｯｸM" pitchFamily="50" charset="-128"/>
            </a:endParaRPr>
          </a:p>
          <a:p>
            <a:pPr marL="180975" indent="-180975">
              <a:defRPr/>
            </a:pPr>
            <a:r>
              <a:rPr kumimoji="1" lang="ja-JP" altLang="en-US" sz="1400" dirty="0">
                <a:latin typeface="HGPｺﾞｼｯｸM" pitchFamily="50" charset="-128"/>
                <a:ea typeface="HGPｺﾞｼｯｸM" pitchFamily="50" charset="-128"/>
              </a:rPr>
              <a:t>①</a:t>
            </a:r>
            <a:r>
              <a:rPr lang="en-US" altLang="ja-JP" sz="1400" dirty="0">
                <a:latin typeface="HGPｺﾞｼｯｸM" pitchFamily="50" charset="-128"/>
                <a:ea typeface="HGPｺﾞｼｯｸM" pitchFamily="50" charset="-128"/>
              </a:rPr>
              <a:t>FIT</a:t>
            </a:r>
            <a:r>
              <a:rPr lang="ja-JP" altLang="en-US" sz="1400" dirty="0">
                <a:latin typeface="HGPｺﾞｼｯｸM" pitchFamily="50" charset="-128"/>
                <a:ea typeface="HGPｺﾞｼｯｸM" pitchFamily="50" charset="-128"/>
              </a:rPr>
              <a:t>＆</a:t>
            </a:r>
            <a:r>
              <a:rPr lang="en-US" altLang="ja-JP" sz="1400" dirty="0">
                <a:latin typeface="HGPｺﾞｼｯｸM" pitchFamily="50" charset="-128"/>
                <a:ea typeface="HGPｺﾞｼｯｸM" pitchFamily="50" charset="-128"/>
              </a:rPr>
              <a:t>GAP</a:t>
            </a:r>
            <a:r>
              <a:rPr lang="ja-JP" altLang="en-US" sz="1400" dirty="0">
                <a:latin typeface="HGPｺﾞｼｯｸM" pitchFamily="50" charset="-128"/>
                <a:ea typeface="HGPｺﾞｼｯｸM" pitchFamily="50" charset="-128"/>
              </a:rPr>
              <a:t>分析の実施：現行のシステム機能や帳票と、パッケージ製品との適合状況の調査・分析</a:t>
            </a:r>
            <a:endParaRPr lang="en-US" altLang="ja-JP" sz="1400" dirty="0">
              <a:latin typeface="HGPｺﾞｼｯｸM" pitchFamily="50" charset="-128"/>
              <a:ea typeface="HGPｺﾞｼｯｸM" pitchFamily="50" charset="-128"/>
            </a:endParaRPr>
          </a:p>
          <a:p>
            <a:pPr marL="638175" lvl="1" indent="-180975">
              <a:defRPr/>
            </a:pPr>
            <a:r>
              <a:rPr lang="ja-JP" altLang="en-US" sz="1400" smtClean="0">
                <a:latin typeface="HGPｺﾞｼｯｸM" pitchFamily="50" charset="-128"/>
                <a:ea typeface="HGPｺﾞｼｯｸM" pitchFamily="50" charset="-128"/>
              </a:rPr>
              <a:t> ⇒ </a:t>
            </a:r>
            <a:r>
              <a:rPr lang="en-US" altLang="ja-JP" sz="1400" smtClean="0">
                <a:latin typeface="HGPｺﾞｼｯｸM" pitchFamily="50" charset="-128"/>
                <a:ea typeface="HGPｺﾞｼｯｸM" pitchFamily="50" charset="-128"/>
              </a:rPr>
              <a:t>RFI</a:t>
            </a:r>
            <a:r>
              <a:rPr lang="ja-JP" altLang="en-US" sz="1400" dirty="0">
                <a:latin typeface="HGPｺﾞｼｯｸM" pitchFamily="50" charset="-128"/>
                <a:ea typeface="HGPｺﾞｼｯｸM" pitchFamily="50" charset="-128"/>
              </a:rPr>
              <a:t>及びヒアリング等により、パッケージソフトの適合率、カスタマイズ対応の可否及び経費等を把握する。併せて運用での対応（＝業務プロセス見直し）の具体的な可能性を探る。</a:t>
            </a:r>
            <a:endParaRPr lang="en-US" altLang="ja-JP" sz="1400" dirty="0">
              <a:latin typeface="HGPｺﾞｼｯｸM" pitchFamily="50" charset="-128"/>
              <a:ea typeface="HGPｺﾞｼｯｸM" pitchFamily="50" charset="-128"/>
            </a:endParaRPr>
          </a:p>
          <a:p>
            <a:pPr marL="638175" lvl="1" indent="-180975">
              <a:defRPr/>
            </a:pPr>
            <a:r>
              <a:rPr lang="ja-JP" altLang="en-US" sz="1400" smtClean="0">
                <a:latin typeface="HGPｺﾞｼｯｸM" pitchFamily="50" charset="-128"/>
                <a:ea typeface="HGPｺﾞｼｯｸM" pitchFamily="50" charset="-128"/>
              </a:rPr>
              <a:t>⇒ できるだけ</a:t>
            </a:r>
            <a:r>
              <a:rPr lang="ja-JP" altLang="en-US" sz="1400" dirty="0">
                <a:latin typeface="HGPｺﾞｼｯｸM" pitchFamily="50" charset="-128"/>
                <a:ea typeface="HGPｺﾞｼｯｸM" pitchFamily="50" charset="-128"/>
              </a:rPr>
              <a:t>多くの自治体が採用しているベンダの参加を得ることが重要</a:t>
            </a:r>
            <a:endParaRPr lang="en-US" altLang="ja-JP" sz="1400" dirty="0">
              <a:latin typeface="HGPｺﾞｼｯｸM" pitchFamily="50" charset="-128"/>
              <a:ea typeface="HGPｺﾞｼｯｸM" pitchFamily="50" charset="-128"/>
            </a:endParaRPr>
          </a:p>
          <a:p>
            <a:pPr marL="180975" indent="-180975">
              <a:defRPr/>
            </a:pPr>
            <a:r>
              <a:rPr kumimoji="1" lang="ja-JP" altLang="en-US" sz="1400" dirty="0">
                <a:latin typeface="HGPｺﾞｼｯｸM" pitchFamily="50" charset="-128"/>
                <a:ea typeface="HGPｺﾞｼｯｸM" pitchFamily="50" charset="-128"/>
              </a:rPr>
              <a:t>②業務フロー図等の作成</a:t>
            </a:r>
            <a:r>
              <a:rPr kumimoji="1" lang="ja-JP" altLang="en-US" sz="1400">
                <a:latin typeface="HGPｺﾞｼｯｸM" pitchFamily="50" charset="-128"/>
                <a:ea typeface="HGPｺﾞｼｯｸM" pitchFamily="50" charset="-128"/>
              </a:rPr>
              <a:t>・</a:t>
            </a:r>
            <a:r>
              <a:rPr kumimoji="1" lang="ja-JP" altLang="en-US" sz="1400" smtClean="0">
                <a:latin typeface="HGPｺﾞｼｯｸM" pitchFamily="50" charset="-128"/>
                <a:ea typeface="HGPｺﾞｼｯｸM" pitchFamily="50" charset="-128"/>
              </a:rPr>
              <a:t>整備 ： </a:t>
            </a:r>
            <a:r>
              <a:rPr lang="ja-JP" altLang="ja-JP" sz="1400" smtClean="0">
                <a:latin typeface="HGPｺﾞｼｯｸM" pitchFamily="50" charset="-128"/>
                <a:ea typeface="HGPｺﾞｼｯｸM" pitchFamily="50" charset="-128"/>
              </a:rPr>
              <a:t>業務</a:t>
            </a:r>
            <a:r>
              <a:rPr lang="ja-JP" altLang="ja-JP" sz="1400" dirty="0">
                <a:latin typeface="HGPｺﾞｼｯｸM" pitchFamily="50" charset="-128"/>
                <a:ea typeface="HGPｺﾞｼｯｸM" pitchFamily="50" charset="-128"/>
              </a:rPr>
              <a:t>分析</a:t>
            </a:r>
            <a:r>
              <a:rPr lang="ja-JP" altLang="en-US" sz="1400" dirty="0">
                <a:latin typeface="HGPｺﾞｼｯｸM" pitchFamily="50" charset="-128"/>
                <a:ea typeface="HGPｺﾞｼｯｸM" pitchFamily="50" charset="-128"/>
              </a:rPr>
              <a:t>の</a:t>
            </a:r>
            <a:r>
              <a:rPr lang="ja-JP" altLang="ja-JP" sz="1400" dirty="0">
                <a:latin typeface="HGPｺﾞｼｯｸM" pitchFamily="50" charset="-128"/>
                <a:ea typeface="HGPｺﾞｼｯｸM" pitchFamily="50" charset="-128"/>
              </a:rPr>
              <a:t>一環として</a:t>
            </a:r>
            <a:r>
              <a:rPr lang="ja-JP" altLang="en-US" sz="1400" dirty="0">
                <a:latin typeface="HGPｺﾞｼｯｸM" pitchFamily="50" charset="-128"/>
                <a:ea typeface="HGPｺﾞｼｯｸM" pitchFamily="50" charset="-128"/>
              </a:rPr>
              <a:t>必須。</a:t>
            </a:r>
            <a:endParaRPr lang="en-US" altLang="ja-JP" sz="1400" dirty="0">
              <a:latin typeface="HGPｺﾞｼｯｸM" pitchFamily="50" charset="-128"/>
              <a:ea typeface="HGPｺﾞｼｯｸM" pitchFamily="50" charset="-128"/>
            </a:endParaRPr>
          </a:p>
          <a:p>
            <a:pPr marL="638175" lvl="1" indent="-180975">
              <a:defRPr/>
            </a:pPr>
            <a:r>
              <a:rPr kumimoji="1" lang="ja-JP" altLang="en-US" sz="1400" smtClean="0">
                <a:latin typeface="HGPｺﾞｼｯｸM" pitchFamily="50" charset="-128"/>
                <a:ea typeface="HGPｺﾞｼｯｸM" pitchFamily="50" charset="-128"/>
              </a:rPr>
              <a:t>⇒ 業務</a:t>
            </a:r>
            <a:r>
              <a:rPr kumimoji="1" lang="ja-JP" altLang="en-US" sz="1400" dirty="0">
                <a:latin typeface="HGPｺﾞｼｯｸM" pitchFamily="50" charset="-128"/>
                <a:ea typeface="HGPｺﾞｼｯｸM" pitchFamily="50" charset="-128"/>
              </a:rPr>
              <a:t>の「見える化」、</a:t>
            </a:r>
            <a:r>
              <a:rPr kumimoji="1" lang="en-US" altLang="ja-JP" sz="1400" dirty="0">
                <a:latin typeface="HGPｺﾞｼｯｸM" pitchFamily="50" charset="-128"/>
                <a:ea typeface="HGPｺﾞｼｯｸM" pitchFamily="50" charset="-128"/>
              </a:rPr>
              <a:t>BPR</a:t>
            </a:r>
            <a:r>
              <a:rPr kumimoji="1" lang="ja-JP" altLang="en-US" sz="1400" dirty="0">
                <a:latin typeface="HGPｺﾞｼｯｸM" pitchFamily="50" charset="-128"/>
                <a:ea typeface="HGPｺﾞｼｯｸM" pitchFamily="50" charset="-128"/>
              </a:rPr>
              <a:t>推進の観点から、</a:t>
            </a:r>
            <a:r>
              <a:rPr kumimoji="1" lang="en-US" altLang="ja-JP" sz="1400" dirty="0" err="1">
                <a:latin typeface="HGPｺﾞｼｯｸM" pitchFamily="50" charset="-128"/>
                <a:ea typeface="HGPｺﾞｼｯｸM" pitchFamily="50" charset="-128"/>
              </a:rPr>
              <a:t>AsIs</a:t>
            </a:r>
            <a:r>
              <a:rPr kumimoji="1" lang="ja-JP" altLang="en-US" sz="1400" dirty="0">
                <a:latin typeface="HGPｺﾞｼｯｸM" pitchFamily="50" charset="-128"/>
                <a:ea typeface="HGPｺﾞｼｯｸM" pitchFamily="50" charset="-128"/>
              </a:rPr>
              <a:t>で作成し</a:t>
            </a:r>
            <a:r>
              <a:rPr kumimoji="1" lang="en-US" altLang="ja-JP" sz="1400" dirty="0" err="1">
                <a:latin typeface="HGPｺﾞｼｯｸM" pitchFamily="50" charset="-128"/>
                <a:ea typeface="HGPｺﾞｼｯｸM" pitchFamily="50" charset="-128"/>
              </a:rPr>
              <a:t>ToBe</a:t>
            </a:r>
            <a:r>
              <a:rPr kumimoji="1" lang="ja-JP" altLang="en-US" sz="1400" dirty="0" err="1">
                <a:latin typeface="HGPｺﾞｼｯｸM" pitchFamily="50" charset="-128"/>
                <a:ea typeface="HGPｺﾞｼｯｸM" pitchFamily="50" charset="-128"/>
              </a:rPr>
              <a:t>へと</a:t>
            </a:r>
            <a:r>
              <a:rPr kumimoji="1" lang="ja-JP" altLang="en-US" sz="1400" dirty="0">
                <a:latin typeface="HGPｺﾞｼｯｸM" pitchFamily="50" charset="-128"/>
                <a:ea typeface="HGPｺﾞｼｯｸM" pitchFamily="50" charset="-128"/>
              </a:rPr>
              <a:t>深化</a:t>
            </a:r>
            <a:r>
              <a:rPr lang="ja-JP" altLang="en-US" sz="1400" dirty="0">
                <a:latin typeface="HGPｺﾞｼｯｸM" pitchFamily="50" charset="-128"/>
                <a:ea typeface="HGPｺﾞｼｯｸM" pitchFamily="50" charset="-128"/>
              </a:rPr>
              <a:t>させることが重要。</a:t>
            </a:r>
            <a:endParaRPr lang="en-US" altLang="ja-JP" sz="1400" dirty="0">
              <a:latin typeface="HGPｺﾞｼｯｸM" pitchFamily="50" charset="-128"/>
              <a:ea typeface="HGPｺﾞｼｯｸM" pitchFamily="50" charset="-128"/>
            </a:endParaRPr>
          </a:p>
          <a:p>
            <a:pPr marL="180975" indent="-180975">
              <a:defRPr/>
            </a:pPr>
            <a:r>
              <a:rPr kumimoji="1" lang="ja-JP" altLang="en-US" sz="1400" dirty="0">
                <a:latin typeface="HGPｺﾞｼｯｸM" pitchFamily="50" charset="-128"/>
                <a:ea typeface="HGPｺﾞｼｯｸM" pitchFamily="50" charset="-128"/>
              </a:rPr>
              <a:t>③カスタマイズに対する見方を変える</a:t>
            </a:r>
            <a:endParaRPr lang="en-US" altLang="ja-JP" sz="1400" dirty="0">
              <a:latin typeface="HGPｺﾞｼｯｸM" pitchFamily="50" charset="-128"/>
              <a:ea typeface="HGPｺﾞｼｯｸM" pitchFamily="50" charset="-128"/>
            </a:endParaRPr>
          </a:p>
          <a:p>
            <a:pPr marL="638175" lvl="1" indent="-180975">
              <a:defRPr/>
            </a:pPr>
            <a:r>
              <a:rPr kumimoji="1" lang="ja-JP" altLang="en-US" sz="1400" smtClean="0">
                <a:latin typeface="HGPｺﾞｼｯｸM" pitchFamily="50" charset="-128"/>
                <a:ea typeface="HGPｺﾞｼｯｸM" pitchFamily="50" charset="-128"/>
              </a:rPr>
              <a:t>⇒ 軽微</a:t>
            </a:r>
            <a:r>
              <a:rPr kumimoji="1" lang="ja-JP" altLang="en-US" sz="1400" dirty="0">
                <a:latin typeface="HGPｺﾞｼｯｸM" pitchFamily="50" charset="-128"/>
                <a:ea typeface="HGPｺﾞｼｯｸM" pitchFamily="50" charset="-128"/>
              </a:rPr>
              <a:t>なものについては</a:t>
            </a:r>
            <a:r>
              <a:rPr kumimoji="1" lang="en-US" altLang="ja-JP" sz="1400" dirty="0">
                <a:latin typeface="HGPｺﾞｼｯｸM" pitchFamily="50" charset="-128"/>
                <a:ea typeface="HGPｺﾞｼｯｸM" pitchFamily="50" charset="-128"/>
              </a:rPr>
              <a:t>EUC</a:t>
            </a:r>
            <a:r>
              <a:rPr kumimoji="1" lang="ja-JP" altLang="en-US" sz="1400" dirty="0" err="1">
                <a:latin typeface="HGPｺﾞｼｯｸM" pitchFamily="50" charset="-128"/>
                <a:ea typeface="HGPｺﾞｼｯｸM" pitchFamily="50" charset="-128"/>
              </a:rPr>
              <a:t>での</a:t>
            </a:r>
            <a:r>
              <a:rPr kumimoji="1" lang="ja-JP" altLang="en-US" sz="1400" dirty="0">
                <a:latin typeface="HGPｺﾞｼｯｸM" pitchFamily="50" charset="-128"/>
                <a:ea typeface="HGPｺﾞｼｯｸM" pitchFamily="50" charset="-128"/>
              </a:rPr>
              <a:t>対応も検討する。</a:t>
            </a:r>
            <a:endParaRPr kumimoji="1" lang="en-US" altLang="ja-JP" sz="1400" dirty="0">
              <a:latin typeface="HGPｺﾞｼｯｸM" pitchFamily="50" charset="-128"/>
              <a:ea typeface="HGPｺﾞｼｯｸM" pitchFamily="50" charset="-128"/>
            </a:endParaRPr>
          </a:p>
          <a:p>
            <a:pPr marL="180975" indent="-180975">
              <a:defRPr/>
            </a:pPr>
            <a:r>
              <a:rPr lang="ja-JP" altLang="en-US" sz="1400" dirty="0">
                <a:latin typeface="HGPｺﾞｼｯｸM" pitchFamily="50" charset="-128"/>
                <a:ea typeface="HGPｺﾞｼｯｸM" pitchFamily="50" charset="-128"/>
              </a:rPr>
              <a:t>④パッケージの標準仕様への取込みを促す</a:t>
            </a:r>
            <a:endParaRPr lang="en-US" altLang="ja-JP" sz="1400" dirty="0">
              <a:latin typeface="HGPｺﾞｼｯｸM" pitchFamily="50" charset="-128"/>
              <a:ea typeface="HGPｺﾞｼｯｸM" pitchFamily="50" charset="-128"/>
            </a:endParaRPr>
          </a:p>
          <a:p>
            <a:pPr marL="638175" lvl="1" indent="-180975">
              <a:defRPr/>
            </a:pPr>
            <a:r>
              <a:rPr kumimoji="1" lang="ja-JP" altLang="en-US" sz="1400" smtClean="0">
                <a:latin typeface="HGPｺﾞｼｯｸM" pitchFamily="50" charset="-128"/>
                <a:ea typeface="HGPｺﾞｼｯｸM" pitchFamily="50" charset="-128"/>
              </a:rPr>
              <a:t>⇒ パッケージ</a:t>
            </a:r>
            <a:r>
              <a:rPr kumimoji="1" lang="ja-JP" altLang="en-US" sz="1400" dirty="0">
                <a:latin typeface="HGPｺﾞｼｯｸM" pitchFamily="50" charset="-128"/>
                <a:ea typeface="HGPｺﾞｼｯｸM" pitchFamily="50" charset="-128"/>
              </a:rPr>
              <a:t>に不足する機能が、自団体だけでなく他団体でも必要と思われる場合は、パラメータ設定での対応が可能となるように、ベンダへの働きかけを図る。</a:t>
            </a:r>
          </a:p>
        </p:txBody>
      </p:sp>
      <p:sp>
        <p:nvSpPr>
          <p:cNvPr id="26629" name="コンテンツ プレースホルダ 11"/>
          <p:cNvSpPr>
            <a:spLocks noGrp="1"/>
          </p:cNvSpPr>
          <p:nvPr>
            <p:ph idx="1"/>
          </p:nvPr>
        </p:nvSpPr>
        <p:spPr bwMode="auto">
          <a:xfrm>
            <a:off x="495300" y="1341440"/>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業務標準化の検討におけるポイント（２）</a:t>
            </a:r>
          </a:p>
        </p:txBody>
      </p:sp>
      <p:sp>
        <p:nvSpPr>
          <p:cNvPr id="9" name="テキスト ボックス 8"/>
          <p:cNvSpPr txBox="1"/>
          <p:nvPr/>
        </p:nvSpPr>
        <p:spPr>
          <a:xfrm>
            <a:off x="6681788" y="2924176"/>
            <a:ext cx="2735262" cy="1938992"/>
          </a:xfrm>
          <a:prstGeom prst="wedgeRectCallout">
            <a:avLst>
              <a:gd name="adj1" fmla="val -61245"/>
              <a:gd name="adj2" fmla="val -37849"/>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ja-JP" altLang="en-US" sz="1200" dirty="0">
                <a:latin typeface="HGPｺﾞｼｯｸM" pitchFamily="50" charset="-128"/>
                <a:ea typeface="HGPｺﾞｼｯｸM" pitchFamily="50" charset="-128"/>
              </a:rPr>
              <a:t>具体例）</a:t>
            </a:r>
            <a:endParaRPr lang="en-US" altLang="ja-JP" sz="1200" dirty="0">
              <a:latin typeface="HGPｺﾞｼｯｸM" pitchFamily="50" charset="-128"/>
              <a:ea typeface="HGPｺﾞｼｯｸM" pitchFamily="50" charset="-128"/>
            </a:endParaRPr>
          </a:p>
          <a:p>
            <a:pPr marL="85725" indent="-85725">
              <a:defRPr/>
            </a:pPr>
            <a:r>
              <a:rPr lang="ja-JP" altLang="en-US" sz="1200" dirty="0">
                <a:latin typeface="HGPｺﾞｼｯｸM" pitchFamily="50" charset="-128"/>
                <a:ea typeface="HGPｺﾞｼｯｸM" pitchFamily="50" charset="-128"/>
              </a:rPr>
              <a:t>・ＷＧを</a:t>
            </a:r>
            <a:r>
              <a:rPr lang="ja-JP" altLang="ja-JP" sz="1200" dirty="0">
                <a:latin typeface="HGPｺﾞｼｯｸM" pitchFamily="50" charset="-128"/>
                <a:ea typeface="HGPｺﾞｼｯｸM" pitchFamily="50" charset="-128"/>
              </a:rPr>
              <a:t>延べ</a:t>
            </a:r>
            <a:r>
              <a:rPr lang="en-US" altLang="ja-JP" sz="1200" dirty="0">
                <a:latin typeface="HGPｺﾞｼｯｸM" pitchFamily="50" charset="-128"/>
                <a:ea typeface="HGPｺﾞｼｯｸM" pitchFamily="50" charset="-128"/>
              </a:rPr>
              <a:t>200</a:t>
            </a:r>
            <a:r>
              <a:rPr lang="ja-JP" altLang="ja-JP" sz="1200" dirty="0">
                <a:latin typeface="HGPｺﾞｼｯｸM" pitchFamily="50" charset="-128"/>
                <a:ea typeface="HGPｺﾞｼｯｸM" pitchFamily="50" charset="-128"/>
              </a:rPr>
              <a:t>回開催</a:t>
            </a:r>
            <a:r>
              <a:rPr lang="ja-JP" altLang="en-US" sz="1200" dirty="0">
                <a:latin typeface="HGPｺﾞｼｯｸM" pitchFamily="50" charset="-128"/>
                <a:ea typeface="HGPｺﾞｼｯｸM" pitchFamily="50" charset="-128"/>
              </a:rPr>
              <a:t>し</a:t>
            </a:r>
            <a:r>
              <a:rPr lang="ja-JP" altLang="ja-JP" sz="1200" dirty="0">
                <a:latin typeface="HGPｺﾞｼｯｸM" pitchFamily="50" charset="-128"/>
                <a:ea typeface="HGPｺﾞｼｯｸM" pitchFamily="50" charset="-128"/>
              </a:rPr>
              <a:t>、</a:t>
            </a:r>
            <a:r>
              <a:rPr lang="en-US" altLang="ja-JP" sz="1200" dirty="0">
                <a:latin typeface="HGPｺﾞｼｯｸM" pitchFamily="50" charset="-128"/>
                <a:ea typeface="HGPｺﾞｼｯｸM" pitchFamily="50" charset="-128"/>
              </a:rPr>
              <a:t>700</a:t>
            </a:r>
            <a:r>
              <a:rPr lang="ja-JP" altLang="en-US" sz="1200" dirty="0">
                <a:latin typeface="HGPｺﾞｼｯｸM" pitchFamily="50" charset="-128"/>
                <a:ea typeface="HGPｺﾞｼｯｸM" pitchFamily="50" charset="-128"/>
              </a:rPr>
              <a:t>超の</a:t>
            </a:r>
            <a:r>
              <a:rPr lang="ja-JP" altLang="ja-JP" sz="1200" dirty="0">
                <a:latin typeface="HGPｺﾞｼｯｸM" pitchFamily="50" charset="-128"/>
                <a:ea typeface="HGPｺﾞｼｯｸM" pitchFamily="50" charset="-128"/>
              </a:rPr>
              <a:t>カスタマイズ要望</a:t>
            </a:r>
            <a:r>
              <a:rPr lang="ja-JP" altLang="en-US" sz="1200" dirty="0">
                <a:latin typeface="HGPｺﾞｼｯｸM" pitchFamily="50" charset="-128"/>
                <a:ea typeface="HGPｺﾞｼｯｸM" pitchFamily="50" charset="-128"/>
              </a:rPr>
              <a:t>を抽出</a:t>
            </a:r>
            <a:r>
              <a:rPr lang="ja-JP" altLang="ja-JP"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そのうち</a:t>
            </a:r>
            <a:r>
              <a:rPr lang="en-US" altLang="ja-JP" sz="1200" dirty="0">
                <a:latin typeface="HGPｺﾞｼｯｸM" pitchFamily="50" charset="-128"/>
                <a:ea typeface="HGPｺﾞｼｯｸM" pitchFamily="50" charset="-128"/>
              </a:rPr>
              <a:t>200</a:t>
            </a:r>
            <a:r>
              <a:rPr lang="ja-JP" altLang="ja-JP" sz="1200" dirty="0">
                <a:latin typeface="HGPｺﾞｼｯｸM" pitchFamily="50" charset="-128"/>
                <a:ea typeface="HGPｺﾞｼｯｸM" pitchFamily="50" charset="-128"/>
              </a:rPr>
              <a:t>件</a:t>
            </a:r>
            <a:r>
              <a:rPr lang="ja-JP" altLang="en-US" sz="1200" dirty="0">
                <a:latin typeface="HGPｺﾞｼｯｸM" pitchFamily="50" charset="-128"/>
                <a:ea typeface="HGPｺﾞｼｯｸM" pitchFamily="50" charset="-128"/>
              </a:rPr>
              <a:t>弱</a:t>
            </a:r>
            <a:r>
              <a:rPr lang="ja-JP" altLang="ja-JP" sz="1200" dirty="0">
                <a:latin typeface="HGPｺﾞｼｯｸM" pitchFamily="50" charset="-128"/>
                <a:ea typeface="HGPｺﾞｼｯｸM" pitchFamily="50" charset="-128"/>
              </a:rPr>
              <a:t>をパッケージに組み込</a:t>
            </a:r>
            <a:r>
              <a:rPr lang="ja-JP" altLang="en-US" sz="1200" dirty="0">
                <a:latin typeface="HGPｺﾞｼｯｸM" pitchFamily="50" charset="-128"/>
                <a:ea typeface="HGPｺﾞｼｯｸM" pitchFamily="50" charset="-128"/>
              </a:rPr>
              <a:t>んだ。</a:t>
            </a:r>
            <a:endParaRPr lang="en-US" altLang="ja-JP" sz="1200" dirty="0">
              <a:latin typeface="HGPｺﾞｼｯｸM" pitchFamily="50" charset="-128"/>
              <a:ea typeface="HGPｺﾞｼｯｸM" pitchFamily="50" charset="-128"/>
            </a:endParaRPr>
          </a:p>
          <a:p>
            <a:pPr marL="85725" indent="-85725">
              <a:defRPr/>
            </a:pPr>
            <a:r>
              <a:rPr lang="ja-JP" altLang="en-US" sz="1200" dirty="0">
                <a:latin typeface="HGPｺﾞｼｯｸM" pitchFamily="50" charset="-128"/>
                <a:ea typeface="HGPｺﾞｼｯｸM" pitchFamily="50" charset="-128"/>
              </a:rPr>
              <a:t>・ベンダがパッケージの全国対応を図ったことで</a:t>
            </a:r>
            <a:r>
              <a:rPr lang="ja-JP" altLang="ja-JP"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さらに</a:t>
            </a:r>
            <a:r>
              <a:rPr lang="en-US" altLang="ja-JP" sz="1200" dirty="0">
                <a:latin typeface="HGPｺﾞｼｯｸM" pitchFamily="50" charset="-128"/>
                <a:ea typeface="HGPｺﾞｼｯｸM" pitchFamily="50" charset="-128"/>
              </a:rPr>
              <a:t>400</a:t>
            </a:r>
            <a:r>
              <a:rPr lang="ja-JP" altLang="ja-JP" sz="1200" dirty="0">
                <a:latin typeface="HGPｺﾞｼｯｸM" pitchFamily="50" charset="-128"/>
                <a:ea typeface="HGPｺﾞｼｯｸM" pitchFamily="50" charset="-128"/>
              </a:rPr>
              <a:t>件</a:t>
            </a:r>
            <a:r>
              <a:rPr lang="ja-JP" altLang="en-US" sz="1200" dirty="0">
                <a:latin typeface="HGPｺﾞｼｯｸM" pitchFamily="50" charset="-128"/>
                <a:ea typeface="HGPｺﾞｼｯｸM" pitchFamily="50" charset="-128"/>
              </a:rPr>
              <a:t>弱のカスタマイズ</a:t>
            </a:r>
            <a:r>
              <a:rPr lang="ja-JP" altLang="ja-JP" sz="1200" dirty="0">
                <a:latin typeface="HGPｺﾞｼｯｸM" pitchFamily="50" charset="-128"/>
                <a:ea typeface="HGPｺﾞｼｯｸM" pitchFamily="50" charset="-128"/>
              </a:rPr>
              <a:t>が無償改修とな</a:t>
            </a:r>
            <a:r>
              <a:rPr lang="ja-JP" altLang="en-US" sz="1200" dirty="0">
                <a:latin typeface="HGPｺﾞｼｯｸM" pitchFamily="50" charset="-128"/>
                <a:ea typeface="HGPｺﾞｼｯｸM" pitchFamily="50" charset="-128"/>
              </a:rPr>
              <a:t>った。</a:t>
            </a:r>
            <a:endParaRPr lang="ja-JP" altLang="ja-JP" sz="1200" dirty="0">
              <a:latin typeface="HGPｺﾞｼｯｸM" pitchFamily="50" charset="-128"/>
              <a:ea typeface="HGPｺﾞｼｯｸM" pitchFamily="50" charset="-128"/>
            </a:endParaRPr>
          </a:p>
          <a:p>
            <a:pPr marL="85725" indent="-85725">
              <a:defRPr/>
            </a:pPr>
            <a:r>
              <a:rPr lang="ja-JP" altLang="en-US" sz="1200" dirty="0">
                <a:latin typeface="HGPｺﾞｼｯｸM" pitchFamily="50" charset="-128"/>
                <a:ea typeface="HGPｺﾞｼｯｸM" pitchFamily="50" charset="-128"/>
              </a:rPr>
              <a:t>・パッケージでは対応困難だった</a:t>
            </a:r>
            <a:r>
              <a:rPr lang="en-US" altLang="ja-JP" sz="1200" dirty="0">
                <a:latin typeface="HGPｺﾞｼｯｸM" pitchFamily="50" charset="-128"/>
                <a:ea typeface="HGPｺﾞｼｯｸM" pitchFamily="50" charset="-128"/>
              </a:rPr>
              <a:t>100</a:t>
            </a:r>
            <a:r>
              <a:rPr lang="ja-JP" altLang="ja-JP" sz="1200" dirty="0">
                <a:latin typeface="HGPｺﾞｼｯｸM" pitchFamily="50" charset="-128"/>
                <a:ea typeface="HGPｺﾞｼｯｸM" pitchFamily="50" charset="-128"/>
              </a:rPr>
              <a:t>件</a:t>
            </a:r>
            <a:r>
              <a:rPr lang="ja-JP" altLang="en-US" sz="1200" dirty="0">
                <a:latin typeface="HGPｺﾞｼｯｸM" pitchFamily="50" charset="-128"/>
                <a:ea typeface="HGPｺﾞｼｯｸM" pitchFamily="50" charset="-128"/>
              </a:rPr>
              <a:t>弱について</a:t>
            </a:r>
            <a:r>
              <a:rPr lang="ja-JP" altLang="ja-JP"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グループ</a:t>
            </a:r>
            <a:r>
              <a:rPr lang="ja-JP" altLang="ja-JP" sz="1200" dirty="0">
                <a:latin typeface="HGPｺﾞｼｯｸM" pitchFamily="50" charset="-128"/>
                <a:ea typeface="HGPｺﾞｼｯｸM" pitchFamily="50" charset="-128"/>
              </a:rPr>
              <a:t>内</a:t>
            </a:r>
            <a:r>
              <a:rPr lang="ja-JP" altLang="en-US" sz="1200" dirty="0">
                <a:latin typeface="HGPｺﾞｼｯｸM" pitchFamily="50" charset="-128"/>
                <a:ea typeface="HGPｺﾞｼｯｸM" pitchFamily="50" charset="-128"/>
              </a:rPr>
              <a:t>で</a:t>
            </a:r>
            <a:r>
              <a:rPr lang="ja-JP" altLang="ja-JP" sz="1200" dirty="0">
                <a:latin typeface="HGPｺﾞｼｯｸM" pitchFamily="50" charset="-128"/>
                <a:ea typeface="HGPｺﾞｼｯｸM" pitchFamily="50" charset="-128"/>
              </a:rPr>
              <a:t>検討</a:t>
            </a:r>
            <a:r>
              <a:rPr lang="ja-JP" altLang="en-US" sz="1200" dirty="0">
                <a:latin typeface="HGPｺﾞｼｯｸM" pitchFamily="50" charset="-128"/>
                <a:ea typeface="HGPｺﾞｼｯｸM" pitchFamily="50" charset="-128"/>
              </a:rPr>
              <a:t>し、カスタマイズしないこととした</a:t>
            </a:r>
            <a:r>
              <a:rPr lang="ja-JP" altLang="ja-JP" sz="1200" dirty="0">
                <a:latin typeface="HGPｺﾞｼｯｸM" pitchFamily="50" charset="-128"/>
                <a:ea typeface="HGPｺﾞｼｯｸM" pitchFamily="50" charset="-128"/>
              </a:rPr>
              <a:t>。</a:t>
            </a:r>
          </a:p>
        </p:txBody>
      </p:sp>
      <p:sp>
        <p:nvSpPr>
          <p:cNvPr id="7" name="スライド番号プレースホルダ 6"/>
          <p:cNvSpPr>
            <a:spLocks noGrp="1"/>
          </p:cNvSpPr>
          <p:nvPr>
            <p:ph type="sldNum" sz="quarter" idx="12"/>
          </p:nvPr>
        </p:nvSpPr>
        <p:spPr/>
        <p:txBody>
          <a:bodyPr/>
          <a:lstStyle/>
          <a:p>
            <a:pPr>
              <a:defRPr/>
            </a:pPr>
            <a:fld id="{502364E4-2112-43EA-A534-60C2A2A20473}" type="slidenum">
              <a:rPr lang="ja-JP" altLang="en-US" smtClean="0"/>
              <a:pPr>
                <a:defRPr/>
              </a:pPr>
              <a:t>20</a:t>
            </a:fld>
            <a:endParaRPr lang="en-US" altLang="ja-JP"/>
          </a:p>
        </p:txBody>
      </p:sp>
      <p:sp>
        <p:nvSpPr>
          <p:cNvPr id="8" name="フッター プレースホルダ 7"/>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1"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dirty="0" smtClean="0"/>
              <a:t>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2-2</a:t>
            </a:r>
            <a:r>
              <a:rPr lang="ja-JP" altLang="en-US" sz="2400" b="1" dirty="0" smtClean="0">
                <a:latin typeface="HGPｺﾞｼｯｸM" pitchFamily="50" charset="-128"/>
                <a:ea typeface="HGPｺﾞｼｯｸM" pitchFamily="50" charset="-128"/>
              </a:rPr>
              <a:t>　業務標準化の検討 ③～</a:t>
            </a:r>
            <a:endParaRPr kumimoji="1" lang="ja-JP" altLang="en-US"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コンテンツ プレースホルダ 11"/>
          <p:cNvSpPr>
            <a:spLocks noGrp="1"/>
          </p:cNvSpPr>
          <p:nvPr>
            <p:ph idx="1"/>
          </p:nvPr>
        </p:nvSpPr>
        <p:spPr bwMode="auto">
          <a:xfrm>
            <a:off x="495300" y="1290640"/>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rPr>
              <a:t>「条例・規則等の影響調査・改正」における成果物</a:t>
            </a:r>
          </a:p>
        </p:txBody>
      </p:sp>
      <p:graphicFrame>
        <p:nvGraphicFramePr>
          <p:cNvPr id="6146" name="オブジェクト 2"/>
          <p:cNvGraphicFramePr>
            <a:graphicFrameLocks noChangeAspect="1"/>
          </p:cNvGraphicFramePr>
          <p:nvPr/>
        </p:nvGraphicFramePr>
        <p:xfrm>
          <a:off x="560389" y="1781175"/>
          <a:ext cx="8567737" cy="1647825"/>
        </p:xfrm>
        <a:graphic>
          <a:graphicData uri="http://schemas.openxmlformats.org/presentationml/2006/ole">
            <p:oleObj spid="_x0000_s6146" name="ワークシート" r:id="rId4" imgW="10048860" imgH="1933665" progId="Excel.Sheet.12">
              <p:embed/>
            </p:oleObj>
          </a:graphicData>
        </a:graphic>
      </p:graphicFrame>
      <p:sp>
        <p:nvSpPr>
          <p:cNvPr id="6149" name="正方形/長方形 6"/>
          <p:cNvSpPr>
            <a:spLocks noChangeArrowheads="1"/>
          </p:cNvSpPr>
          <p:nvPr/>
        </p:nvSpPr>
        <p:spPr bwMode="auto">
          <a:xfrm>
            <a:off x="560389" y="3473451"/>
            <a:ext cx="9229725" cy="584775"/>
          </a:xfrm>
          <a:prstGeom prst="rect">
            <a:avLst/>
          </a:prstGeom>
          <a:noFill/>
          <a:ln w="9525">
            <a:solidFill>
              <a:schemeClr val="tx1"/>
            </a:solidFill>
            <a:miter lim="800000"/>
            <a:headEnd/>
            <a:tailEnd/>
          </a:ln>
        </p:spPr>
        <p:txBody>
          <a:bodyPr>
            <a:spAutoFit/>
          </a:bodyPr>
          <a:lstStyle/>
          <a:p>
            <a:r>
              <a:rPr lang="ja-JP" altLang="en-US" sz="1600" dirty="0">
                <a:latin typeface="HGPｺﾞｼｯｸM" pitchFamily="50" charset="-128"/>
                <a:ea typeface="HGPｺﾞｼｯｸM" pitchFamily="50" charset="-128"/>
              </a:rPr>
              <a:t>●導入する自治体クラウドにおけるサービス機能に合わせた業務標準化（業務プロセス見直し）を進める</a:t>
            </a:r>
            <a:endParaRPr lang="en-US" altLang="ja-JP" sz="1600" dirty="0">
              <a:latin typeface="HGPｺﾞｼｯｸM" pitchFamily="50" charset="-128"/>
              <a:ea typeface="HGPｺﾞｼｯｸM" pitchFamily="50" charset="-128"/>
            </a:endParaRPr>
          </a:p>
          <a:p>
            <a:r>
              <a:rPr lang="ja-JP" altLang="en-US" sz="1600">
                <a:latin typeface="HGPｺﾞｼｯｸM" pitchFamily="50" charset="-128"/>
                <a:ea typeface="HGPｺﾞｼｯｸM" pitchFamily="50" charset="-128"/>
              </a:rPr>
              <a:t>　</a:t>
            </a:r>
            <a:r>
              <a:rPr lang="ja-JP" altLang="en-US" sz="1600" smtClean="0">
                <a:latin typeface="HGPｺﾞｼｯｸM" pitchFamily="50" charset="-128"/>
                <a:ea typeface="HGPｺﾞｼｯｸM" pitchFamily="50" charset="-128"/>
              </a:rPr>
              <a:t> に</a:t>
            </a:r>
            <a:r>
              <a:rPr lang="ja-JP" altLang="en-US" sz="1600" dirty="0">
                <a:latin typeface="HGPｺﾞｼｯｸM" pitchFamily="50" charset="-128"/>
                <a:ea typeface="HGPｺﾞｼｯｸM" pitchFamily="50" charset="-128"/>
              </a:rPr>
              <a:t>あたり、条例・規則等の改正が必要かどうか影響範囲を調査する。</a:t>
            </a:r>
            <a:endParaRPr lang="en-US" altLang="ja-JP" sz="1600" dirty="0">
              <a:latin typeface="HGPｺﾞｼｯｸM" pitchFamily="50" charset="-128"/>
              <a:ea typeface="HGPｺﾞｼｯｸM" pitchFamily="50" charset="-128"/>
            </a:endParaRPr>
          </a:p>
        </p:txBody>
      </p:sp>
      <p:graphicFrame>
        <p:nvGraphicFramePr>
          <p:cNvPr id="6147" name="オブジェクト 5"/>
          <p:cNvGraphicFramePr>
            <a:graphicFrameLocks noChangeAspect="1"/>
          </p:cNvGraphicFramePr>
          <p:nvPr/>
        </p:nvGraphicFramePr>
        <p:xfrm>
          <a:off x="560389" y="4283077"/>
          <a:ext cx="4878387" cy="1666875"/>
        </p:xfrm>
        <a:graphic>
          <a:graphicData uri="http://schemas.openxmlformats.org/presentationml/2006/ole">
            <p:oleObj spid="_x0000_s6147" name="ワークシート" r:id="rId5" imgW="6438960" imgH="2200275" progId="Excel.Sheet.12">
              <p:embed/>
            </p:oleObj>
          </a:graphicData>
        </a:graphic>
      </p:graphicFrame>
      <p:sp>
        <p:nvSpPr>
          <p:cNvPr id="6150" name="テキスト ボックス 32"/>
          <p:cNvSpPr txBox="1">
            <a:spLocks noChangeArrowheads="1"/>
          </p:cNvSpPr>
          <p:nvPr/>
        </p:nvSpPr>
        <p:spPr bwMode="auto">
          <a:xfrm>
            <a:off x="5529263" y="5300664"/>
            <a:ext cx="678391" cy="600164"/>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◎：承認</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○：作成</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△：支援</a:t>
            </a:r>
          </a:p>
        </p:txBody>
      </p:sp>
      <p:sp>
        <p:nvSpPr>
          <p:cNvPr id="6151" name="四角形吹き出し 10"/>
          <p:cNvSpPr>
            <a:spLocks noChangeArrowheads="1"/>
          </p:cNvSpPr>
          <p:nvPr/>
        </p:nvSpPr>
        <p:spPr bwMode="auto">
          <a:xfrm>
            <a:off x="5529263" y="4240215"/>
            <a:ext cx="4259262" cy="688975"/>
          </a:xfrm>
          <a:prstGeom prst="wedgeRectCallout">
            <a:avLst>
              <a:gd name="adj1" fmla="val -37037"/>
              <a:gd name="adj2" fmla="val -82991"/>
            </a:avLst>
          </a:prstGeom>
          <a:solidFill>
            <a:srgbClr val="CCFFFF"/>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2" name="正方形/長方形 11"/>
          <p:cNvSpPr/>
          <p:nvPr/>
        </p:nvSpPr>
        <p:spPr>
          <a:xfrm>
            <a:off x="5529265" y="4227515"/>
            <a:ext cx="4376737" cy="739775"/>
          </a:xfrm>
          <a:prstGeom prst="rect">
            <a:avLst/>
          </a:prstGeom>
          <a:ln>
            <a:noFill/>
          </a:ln>
        </p:spPr>
        <p:txBody>
          <a:bodyPr rIns="180000">
            <a:spAutoFit/>
          </a:bodyPr>
          <a:lstStyle/>
          <a:p>
            <a:pPr marL="177800" indent="-177800">
              <a:defRPr/>
            </a:pPr>
            <a:r>
              <a:rPr lang="ja-JP" altLang="en-US" sz="1400" dirty="0">
                <a:latin typeface="HGPｺﾞｼｯｸM" pitchFamily="50" charset="-128"/>
                <a:ea typeface="HGPｺﾞｼｯｸM" pitchFamily="50" charset="-128"/>
              </a:rPr>
              <a:t>●ポイントは、条例等の改正にあたってはパブリックコメントや審査会等、一定期間を要する手続きが必要となる点である。</a:t>
            </a:r>
            <a:endParaRPr lang="en-US" altLang="ja-JP" sz="1400" dirty="0">
              <a:latin typeface="HGPｺﾞｼｯｸM" pitchFamily="50" charset="-128"/>
              <a:ea typeface="HGPｺﾞｼｯｸM" pitchFamily="50" charset="-128"/>
            </a:endParaRPr>
          </a:p>
        </p:txBody>
      </p:sp>
      <p:sp>
        <p:nvSpPr>
          <p:cNvPr id="10" name="スライド番号プレースホルダ 9"/>
          <p:cNvSpPr>
            <a:spLocks noGrp="1"/>
          </p:cNvSpPr>
          <p:nvPr>
            <p:ph type="sldNum" sz="quarter" idx="12"/>
          </p:nvPr>
        </p:nvSpPr>
        <p:spPr/>
        <p:txBody>
          <a:bodyPr/>
          <a:lstStyle/>
          <a:p>
            <a:pPr>
              <a:defRPr/>
            </a:pPr>
            <a:fld id="{502364E4-2112-43EA-A534-60C2A2A20473}" type="slidenum">
              <a:rPr lang="ja-JP" altLang="en-US" smtClean="0"/>
              <a:pPr>
                <a:defRPr/>
              </a:pPr>
              <a:t>21</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3"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dirty="0" smtClean="0"/>
              <a:t>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2-3</a:t>
            </a:r>
            <a:r>
              <a:rPr lang="ja-JP" altLang="en-US" sz="2400" b="1" dirty="0" smtClean="0">
                <a:latin typeface="HGPｺﾞｼｯｸM" pitchFamily="50" charset="-128"/>
                <a:ea typeface="HGPｺﾞｼｯｸM" pitchFamily="50" charset="-128"/>
              </a:rPr>
              <a:t>　条例・規則等の影響調査・改正～</a:t>
            </a:r>
            <a:endParaRPr kumimoji="1" lang="ja-JP" altLang="en-US"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オブジェクト 4"/>
          <p:cNvGraphicFramePr>
            <a:graphicFrameLocks noChangeAspect="1"/>
          </p:cNvGraphicFramePr>
          <p:nvPr/>
        </p:nvGraphicFramePr>
        <p:xfrm>
          <a:off x="704851" y="3959227"/>
          <a:ext cx="4678363" cy="2062163"/>
        </p:xfrm>
        <a:graphic>
          <a:graphicData uri="http://schemas.openxmlformats.org/presentationml/2006/ole">
            <p:oleObj spid="_x0000_s7170" name="ワークシート" r:id="rId4" imgW="6438948" imgH="2838298" progId="Excel.Sheet.12">
              <p:embed/>
            </p:oleObj>
          </a:graphicData>
        </a:graphic>
      </p:graphicFrame>
      <p:graphicFrame>
        <p:nvGraphicFramePr>
          <p:cNvPr id="7171" name="オブジェクト 5"/>
          <p:cNvGraphicFramePr>
            <a:graphicFrameLocks noChangeAspect="1"/>
          </p:cNvGraphicFramePr>
          <p:nvPr/>
        </p:nvGraphicFramePr>
        <p:xfrm>
          <a:off x="631826" y="1857377"/>
          <a:ext cx="7345363" cy="1808163"/>
        </p:xfrm>
        <a:graphic>
          <a:graphicData uri="http://schemas.openxmlformats.org/presentationml/2006/ole">
            <p:oleObj spid="_x0000_s7171" name="ワークシート" r:id="rId5" imgW="8401074" imgH="2066950" progId="Excel.Sheet.12">
              <p:embed/>
            </p:oleObj>
          </a:graphicData>
        </a:graphic>
      </p:graphicFrame>
      <p:sp>
        <p:nvSpPr>
          <p:cNvPr id="7172" name="コンテンツ プレースホルダ 11"/>
          <p:cNvSpPr>
            <a:spLocks noGrp="1"/>
          </p:cNvSpPr>
          <p:nvPr>
            <p:ph idx="1"/>
          </p:nvPr>
        </p:nvSpPr>
        <p:spPr bwMode="auto">
          <a:xfrm>
            <a:off x="495300" y="1341440"/>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「新システム調達仕様書の作成」における成果物</a:t>
            </a:r>
          </a:p>
        </p:txBody>
      </p:sp>
      <p:sp>
        <p:nvSpPr>
          <p:cNvPr id="7173" name="正方形/長方形 8"/>
          <p:cNvSpPr>
            <a:spLocks noChangeArrowheads="1"/>
          </p:cNvSpPr>
          <p:nvPr/>
        </p:nvSpPr>
        <p:spPr bwMode="auto">
          <a:xfrm>
            <a:off x="5448302" y="3956052"/>
            <a:ext cx="4041775" cy="1076325"/>
          </a:xfrm>
          <a:prstGeom prst="rect">
            <a:avLst/>
          </a:prstGeom>
          <a:noFill/>
          <a:ln w="9525">
            <a:solidFill>
              <a:schemeClr val="tx1"/>
            </a:solidFill>
            <a:miter lim="800000"/>
            <a:headEnd/>
            <a:tailEnd/>
          </a:ln>
        </p:spPr>
        <p:txBody>
          <a:bodyPr>
            <a:spAutoFit/>
          </a:bodyPr>
          <a:lstStyle/>
          <a:p>
            <a:pPr marL="177800" indent="-177800"/>
            <a:r>
              <a:rPr lang="ja-JP" altLang="en-US" sz="1600">
                <a:latin typeface="HGPｺﾞｼｯｸM" pitchFamily="50" charset="-128"/>
                <a:ea typeface="HGPｺﾞｼｯｸM" pitchFamily="50" charset="-128"/>
              </a:rPr>
              <a:t>●新たに導入する自治体クラウドサービスを調達するにあたっての方針・手順を明確にして予算を確保するとともに、要求要件の検討を行う。</a:t>
            </a:r>
            <a:endParaRPr lang="en-US" altLang="ja-JP" sz="1600">
              <a:latin typeface="HGPｺﾞｼｯｸM" pitchFamily="50" charset="-128"/>
              <a:ea typeface="HGPｺﾞｼｯｸM" pitchFamily="50" charset="-128"/>
            </a:endParaRPr>
          </a:p>
        </p:txBody>
      </p:sp>
      <p:sp>
        <p:nvSpPr>
          <p:cNvPr id="7174" name="テキスト ボックス 32"/>
          <p:cNvSpPr txBox="1">
            <a:spLocks noChangeArrowheads="1"/>
          </p:cNvSpPr>
          <p:nvPr/>
        </p:nvSpPr>
        <p:spPr bwMode="auto">
          <a:xfrm>
            <a:off x="5470526" y="5373689"/>
            <a:ext cx="678391" cy="600164"/>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◎：承認</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○：作成</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△：支援</a:t>
            </a:r>
          </a:p>
        </p:txBody>
      </p:sp>
      <p:sp>
        <p:nvSpPr>
          <p:cNvPr id="7175" name="四角形吹き出し 6"/>
          <p:cNvSpPr>
            <a:spLocks noChangeArrowheads="1"/>
          </p:cNvSpPr>
          <p:nvPr/>
        </p:nvSpPr>
        <p:spPr bwMode="auto">
          <a:xfrm>
            <a:off x="8064501" y="2711452"/>
            <a:ext cx="1712913" cy="1077913"/>
          </a:xfrm>
          <a:prstGeom prst="wedgeRectCallout">
            <a:avLst>
              <a:gd name="adj1" fmla="val -57912"/>
              <a:gd name="adj2" fmla="val 35384"/>
            </a:avLst>
          </a:prstGeom>
          <a:solidFill>
            <a:srgbClr val="CCFFFF"/>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7176" name="正方形/長方形 10"/>
          <p:cNvSpPr>
            <a:spLocks noChangeArrowheads="1"/>
          </p:cNvSpPr>
          <p:nvPr/>
        </p:nvSpPr>
        <p:spPr bwMode="auto">
          <a:xfrm>
            <a:off x="8064501" y="2711452"/>
            <a:ext cx="1712913" cy="1077913"/>
          </a:xfrm>
          <a:prstGeom prst="rect">
            <a:avLst/>
          </a:prstGeom>
          <a:noFill/>
          <a:ln w="9525">
            <a:noFill/>
            <a:miter lim="800000"/>
            <a:headEnd/>
            <a:tailEnd/>
          </a:ln>
        </p:spPr>
        <p:txBody>
          <a:bodyPr>
            <a:spAutoFit/>
          </a:bodyPr>
          <a:lstStyle/>
          <a:p>
            <a:r>
              <a:rPr lang="ja-JP" altLang="en-US" sz="1600" dirty="0">
                <a:latin typeface="HGPｺﾞｼｯｸM" pitchFamily="50" charset="-128"/>
                <a:ea typeface="HGPｺﾞｼｯｸM" pitchFamily="50" charset="-128"/>
              </a:rPr>
              <a:t>●ポイントは、</a:t>
            </a:r>
            <a:endParaRPr lang="en-US" altLang="ja-JP" sz="1600" dirty="0">
              <a:latin typeface="HGPｺﾞｼｯｸM" pitchFamily="50" charset="-128"/>
              <a:ea typeface="HGPｺﾞｼｯｸM" pitchFamily="50" charset="-128"/>
            </a:endParaRPr>
          </a:p>
          <a:p>
            <a:r>
              <a:rPr lang="ja-JP" altLang="en-US" sz="1600">
                <a:latin typeface="HGPｺﾞｼｯｸM" pitchFamily="50" charset="-128"/>
                <a:ea typeface="HGPｺﾞｼｯｸM" pitchFamily="50" charset="-128"/>
              </a:rPr>
              <a:t>　</a:t>
            </a:r>
            <a:r>
              <a:rPr lang="ja-JP" altLang="en-US" sz="1600" smtClean="0">
                <a:latin typeface="HGPｺﾞｼｯｸM" pitchFamily="50" charset="-128"/>
                <a:ea typeface="HGPｺﾞｼｯｸM" pitchFamily="50" charset="-128"/>
              </a:rPr>
              <a:t> 委託</a:t>
            </a:r>
            <a:r>
              <a:rPr lang="ja-JP" altLang="en-US" sz="1600" dirty="0">
                <a:latin typeface="HGPｺﾞｼｯｸM" pitchFamily="50" charset="-128"/>
                <a:ea typeface="HGPｺﾞｼｯｸM" pitchFamily="50" charset="-128"/>
              </a:rPr>
              <a:t>契約では</a:t>
            </a:r>
            <a:endParaRPr lang="en-US" altLang="ja-JP" sz="1600" dirty="0">
              <a:latin typeface="HGPｺﾞｼｯｸM" pitchFamily="50" charset="-128"/>
              <a:ea typeface="HGPｺﾞｼｯｸM" pitchFamily="50" charset="-128"/>
            </a:endParaRPr>
          </a:p>
          <a:p>
            <a:r>
              <a:rPr lang="en-US" altLang="ja-JP" sz="1600" smtClean="0">
                <a:latin typeface="HGPｺﾞｼｯｸM" pitchFamily="50" charset="-128"/>
                <a:ea typeface="HGPｺﾞｼｯｸM" pitchFamily="50" charset="-128"/>
              </a:rPr>
              <a:t>   </a:t>
            </a:r>
            <a:r>
              <a:rPr lang="ja-JP" altLang="en-US" sz="1600" smtClean="0">
                <a:latin typeface="HGPｺﾞｼｯｸM" pitchFamily="50" charset="-128"/>
                <a:ea typeface="HGPｺﾞｼｯｸM" pitchFamily="50" charset="-128"/>
              </a:rPr>
              <a:t>なく</a:t>
            </a:r>
            <a:r>
              <a:rPr lang="ja-JP" altLang="en-US" sz="1600" dirty="0">
                <a:latin typeface="HGPｺﾞｼｯｸM" pitchFamily="50" charset="-128"/>
                <a:ea typeface="HGPｺﾞｼｯｸM" pitchFamily="50" charset="-128"/>
              </a:rPr>
              <a:t>、サービス</a:t>
            </a:r>
            <a:endParaRPr lang="en-US" altLang="ja-JP" sz="1600" dirty="0">
              <a:latin typeface="HGPｺﾞｼｯｸM" pitchFamily="50" charset="-128"/>
              <a:ea typeface="HGPｺﾞｼｯｸM" pitchFamily="50" charset="-128"/>
            </a:endParaRPr>
          </a:p>
          <a:p>
            <a:r>
              <a:rPr lang="en-US" altLang="ja-JP" sz="1600" smtClean="0">
                <a:latin typeface="HGPｺﾞｼｯｸM" pitchFamily="50" charset="-128"/>
                <a:ea typeface="HGPｺﾞｼｯｸM" pitchFamily="50" charset="-128"/>
              </a:rPr>
              <a:t>   </a:t>
            </a:r>
            <a:r>
              <a:rPr lang="ja-JP" altLang="en-US" sz="1600" smtClean="0">
                <a:latin typeface="HGPｺﾞｼｯｸM" pitchFamily="50" charset="-128"/>
                <a:ea typeface="HGPｺﾞｼｯｸM" pitchFamily="50" charset="-128"/>
              </a:rPr>
              <a:t>契約</a:t>
            </a:r>
            <a:r>
              <a:rPr lang="ja-JP" altLang="en-US" sz="1600" dirty="0">
                <a:latin typeface="HGPｺﾞｼｯｸM" pitchFamily="50" charset="-128"/>
                <a:ea typeface="HGPｺﾞｼｯｸM" pitchFamily="50" charset="-128"/>
              </a:rPr>
              <a:t>である</a:t>
            </a:r>
            <a:endParaRPr lang="en-US" altLang="ja-JP" sz="1600" dirty="0">
              <a:latin typeface="HGPｺﾞｼｯｸM" pitchFamily="50" charset="-128"/>
              <a:ea typeface="HGPｺﾞｼｯｸM" pitchFamily="50" charset="-128"/>
            </a:endParaRPr>
          </a:p>
        </p:txBody>
      </p:sp>
      <p:sp>
        <p:nvSpPr>
          <p:cNvPr id="10" name="スライド番号プレースホルダ 9"/>
          <p:cNvSpPr>
            <a:spLocks noGrp="1"/>
          </p:cNvSpPr>
          <p:nvPr>
            <p:ph type="sldNum" sz="quarter" idx="12"/>
          </p:nvPr>
        </p:nvSpPr>
        <p:spPr/>
        <p:txBody>
          <a:bodyPr/>
          <a:lstStyle/>
          <a:p>
            <a:pPr>
              <a:defRPr/>
            </a:pPr>
            <a:fld id="{502364E4-2112-43EA-A534-60C2A2A20473}" type="slidenum">
              <a:rPr lang="ja-JP" altLang="en-US" smtClean="0"/>
              <a:pPr>
                <a:defRPr/>
              </a:pPr>
              <a:t>22</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5"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dirty="0" smtClean="0"/>
              <a:t>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2-4</a:t>
            </a:r>
            <a:r>
              <a:rPr lang="ja-JP" altLang="en-US" sz="2400" b="1" dirty="0" smtClean="0">
                <a:latin typeface="HGPｺﾞｼｯｸM" pitchFamily="50" charset="-128"/>
                <a:ea typeface="HGPｺﾞｼｯｸM" pitchFamily="50" charset="-128"/>
              </a:rPr>
              <a:t>　新システム調達仕様書の作成～</a:t>
            </a:r>
            <a:endParaRPr kumimoji="1" lang="ja-JP" altLang="en-US" sz="24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コンテンツ プレースホルダ 11"/>
          <p:cNvSpPr>
            <a:spLocks noGrp="1"/>
          </p:cNvSpPr>
          <p:nvPr>
            <p:ph idx="1"/>
          </p:nvPr>
        </p:nvSpPr>
        <p:spPr bwMode="auto">
          <a:xfrm>
            <a:off x="495300" y="1290640"/>
            <a:ext cx="8915400" cy="5032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「ベンダ選定、契約締結」における成果物</a:t>
            </a:r>
          </a:p>
        </p:txBody>
      </p:sp>
      <p:graphicFrame>
        <p:nvGraphicFramePr>
          <p:cNvPr id="8194" name="オブジェクト 4"/>
          <p:cNvGraphicFramePr>
            <a:graphicFrameLocks noChangeAspect="1"/>
          </p:cNvGraphicFramePr>
          <p:nvPr/>
        </p:nvGraphicFramePr>
        <p:xfrm>
          <a:off x="595313" y="4149725"/>
          <a:ext cx="5111750" cy="1906588"/>
        </p:xfrm>
        <a:graphic>
          <a:graphicData uri="http://schemas.openxmlformats.org/presentationml/2006/ole">
            <p:oleObj spid="_x0000_s8194" name="ワークシート" r:id="rId4" imgW="6438960" imgH="2400300" progId="Excel.Sheet.12">
              <p:embed/>
            </p:oleObj>
          </a:graphicData>
        </a:graphic>
      </p:graphicFrame>
      <p:graphicFrame>
        <p:nvGraphicFramePr>
          <p:cNvPr id="8195" name="オブジェクト 5"/>
          <p:cNvGraphicFramePr>
            <a:graphicFrameLocks noChangeAspect="1"/>
          </p:cNvGraphicFramePr>
          <p:nvPr/>
        </p:nvGraphicFramePr>
        <p:xfrm>
          <a:off x="565150" y="1778000"/>
          <a:ext cx="8089900" cy="1562100"/>
        </p:xfrm>
        <a:graphic>
          <a:graphicData uri="http://schemas.openxmlformats.org/presentationml/2006/ole">
            <p:oleObj spid="_x0000_s8195" name="ワークシート" r:id="rId5" imgW="8486910" imgH="1638210" progId="Excel.Sheet.12">
              <p:embed/>
            </p:oleObj>
          </a:graphicData>
        </a:graphic>
      </p:graphicFrame>
      <p:sp>
        <p:nvSpPr>
          <p:cNvPr id="8198" name="テキスト ボックス 32"/>
          <p:cNvSpPr txBox="1">
            <a:spLocks noChangeArrowheads="1"/>
          </p:cNvSpPr>
          <p:nvPr/>
        </p:nvSpPr>
        <p:spPr bwMode="auto">
          <a:xfrm>
            <a:off x="5673726" y="5445126"/>
            <a:ext cx="678391" cy="600164"/>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◎：承認</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○：作成</a:t>
            </a:r>
            <a:endParaRPr kumimoji="1" lang="en-US" altLang="ja-JP" sz="1100">
              <a:latin typeface="HGPｺﾞｼｯｸM" pitchFamily="50" charset="-128"/>
              <a:ea typeface="HGPｺﾞｼｯｸM" pitchFamily="50" charset="-128"/>
            </a:endParaRPr>
          </a:p>
          <a:p>
            <a:r>
              <a:rPr kumimoji="1" lang="ja-JP" altLang="en-US" sz="1100">
                <a:latin typeface="HGPｺﾞｼｯｸM" pitchFamily="50" charset="-128"/>
                <a:ea typeface="HGPｺﾞｼｯｸM" pitchFamily="50" charset="-128"/>
              </a:rPr>
              <a:t>△：支援</a:t>
            </a:r>
          </a:p>
        </p:txBody>
      </p:sp>
      <p:sp>
        <p:nvSpPr>
          <p:cNvPr id="8199" name="正方形/長方形 10"/>
          <p:cNvSpPr>
            <a:spLocks noChangeArrowheads="1"/>
          </p:cNvSpPr>
          <p:nvPr/>
        </p:nvSpPr>
        <p:spPr bwMode="auto">
          <a:xfrm>
            <a:off x="560389" y="3397251"/>
            <a:ext cx="9229725" cy="584775"/>
          </a:xfrm>
          <a:prstGeom prst="rect">
            <a:avLst/>
          </a:prstGeom>
          <a:noFill/>
          <a:ln w="9525">
            <a:solidFill>
              <a:schemeClr val="tx1"/>
            </a:solidFill>
            <a:miter lim="800000"/>
            <a:headEnd/>
            <a:tailEnd/>
          </a:ln>
        </p:spPr>
        <p:txBody>
          <a:bodyPr>
            <a:spAutoFit/>
          </a:bodyPr>
          <a:lstStyle/>
          <a:p>
            <a:r>
              <a:rPr lang="ja-JP" altLang="en-US" sz="1600" dirty="0">
                <a:latin typeface="HGPｺﾞｼｯｸM" pitchFamily="50" charset="-128"/>
                <a:ea typeface="HGPｺﾞｼｯｸM" pitchFamily="50" charset="-128"/>
              </a:rPr>
              <a:t>●事業者選定時に示すサービス利用契約に係る書類を準備するとともに、自治体クラウドにおけるサービ</a:t>
            </a:r>
            <a:endParaRPr lang="en-US" altLang="ja-JP" sz="1600" dirty="0">
              <a:latin typeface="HGPｺﾞｼｯｸM" pitchFamily="50" charset="-128"/>
              <a:ea typeface="HGPｺﾞｼｯｸM" pitchFamily="50" charset="-128"/>
            </a:endParaRPr>
          </a:p>
          <a:p>
            <a:r>
              <a:rPr lang="ja-JP" altLang="en-US" sz="1600">
                <a:latin typeface="HGPｺﾞｼｯｸM" pitchFamily="50" charset="-128"/>
                <a:ea typeface="HGPｺﾞｼｯｸM" pitchFamily="50" charset="-128"/>
              </a:rPr>
              <a:t>　</a:t>
            </a:r>
            <a:r>
              <a:rPr lang="ja-JP" altLang="en-US" sz="1600" smtClean="0">
                <a:latin typeface="HGPｺﾞｼｯｸM" pitchFamily="50" charset="-128"/>
                <a:ea typeface="HGPｺﾞｼｯｸM" pitchFamily="50" charset="-128"/>
              </a:rPr>
              <a:t> ス</a:t>
            </a:r>
            <a:r>
              <a:rPr lang="ja-JP" altLang="en-US" sz="1600" dirty="0">
                <a:latin typeface="HGPｺﾞｼｯｸM" pitchFamily="50" charset="-128"/>
                <a:ea typeface="HGPｺﾞｼｯｸM" pitchFamily="50" charset="-128"/>
              </a:rPr>
              <a:t>提供事業者の選定を行い、最終的に契約を締結する。</a:t>
            </a:r>
            <a:endParaRPr lang="en-US" altLang="ja-JP" sz="1600" dirty="0">
              <a:latin typeface="HGPｺﾞｼｯｸM" pitchFamily="50" charset="-128"/>
              <a:ea typeface="HGPｺﾞｼｯｸM" pitchFamily="50" charset="-128"/>
            </a:endParaRPr>
          </a:p>
        </p:txBody>
      </p:sp>
      <p:sp>
        <p:nvSpPr>
          <p:cNvPr id="8200" name="四角形吹き出し 12"/>
          <p:cNvSpPr>
            <a:spLocks noChangeArrowheads="1"/>
          </p:cNvSpPr>
          <p:nvPr/>
        </p:nvSpPr>
        <p:spPr bwMode="auto">
          <a:xfrm>
            <a:off x="5843589" y="4130677"/>
            <a:ext cx="3944937" cy="688975"/>
          </a:xfrm>
          <a:prstGeom prst="wedgeRectCallout">
            <a:avLst>
              <a:gd name="adj1" fmla="val -38380"/>
              <a:gd name="adj2" fmla="val -79727"/>
            </a:avLst>
          </a:prstGeom>
          <a:solidFill>
            <a:srgbClr val="CCFFFF"/>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2" name="正方形/長方形 11"/>
          <p:cNvSpPr/>
          <p:nvPr/>
        </p:nvSpPr>
        <p:spPr>
          <a:xfrm>
            <a:off x="5802315" y="4117976"/>
            <a:ext cx="4103687" cy="738664"/>
          </a:xfrm>
          <a:prstGeom prst="rect">
            <a:avLst/>
          </a:prstGeom>
          <a:ln>
            <a:noFill/>
          </a:ln>
        </p:spPr>
        <p:txBody>
          <a:bodyPr>
            <a:spAutoFit/>
          </a:bodyPr>
          <a:lstStyle/>
          <a:p>
            <a:pPr>
              <a:defRPr/>
            </a:pPr>
            <a:r>
              <a:rPr lang="ja-JP" altLang="en-US" sz="1400" dirty="0">
                <a:latin typeface="HGPｺﾞｼｯｸM" pitchFamily="50" charset="-128"/>
                <a:ea typeface="HGPｺﾞｼｯｸM" pitchFamily="50" charset="-128"/>
              </a:rPr>
              <a:t>●ポイントは、「評価の方法（自治体毎の配点）」</a:t>
            </a:r>
            <a:endParaRPr lang="en-US" altLang="ja-JP" sz="1400" dirty="0">
              <a:latin typeface="HGPｺﾞｼｯｸM" pitchFamily="50" charset="-128"/>
              <a:ea typeface="HGPｺﾞｼｯｸM" pitchFamily="50" charset="-128"/>
            </a:endParaRPr>
          </a:p>
          <a:p>
            <a:pPr>
              <a:defRPr/>
            </a:pPr>
            <a:r>
              <a:rPr lang="en-US" altLang="ja-JP" sz="1400" smtClean="0">
                <a:latin typeface="HGPｺﾞｼｯｸM" pitchFamily="50" charset="-128"/>
                <a:ea typeface="HGPｺﾞｼｯｸM" pitchFamily="50" charset="-128"/>
              </a:rPr>
              <a:t>   </a:t>
            </a:r>
            <a:r>
              <a:rPr lang="ja-JP" altLang="en-US" sz="1400" smtClean="0">
                <a:latin typeface="HGPｺﾞｼｯｸM" pitchFamily="50" charset="-128"/>
                <a:ea typeface="HGPｺﾞｼｯｸM" pitchFamily="50" charset="-128"/>
              </a:rPr>
              <a:t>「</a:t>
            </a:r>
            <a:r>
              <a:rPr lang="ja-JP" altLang="en-US" sz="1400" dirty="0">
                <a:latin typeface="HGPｺﾞｼｯｸM" pitchFamily="50" charset="-128"/>
                <a:ea typeface="HGPｺﾞｼｯｸM" pitchFamily="50" charset="-128"/>
              </a:rPr>
              <a:t>契約期間（５年、</a:t>
            </a:r>
            <a:r>
              <a:rPr lang="en-US" altLang="ja-JP" sz="1400" dirty="0">
                <a:latin typeface="HGPｺﾞｼｯｸM" pitchFamily="50" charset="-128"/>
                <a:ea typeface="HGPｺﾞｼｯｸM" pitchFamily="50" charset="-128"/>
              </a:rPr>
              <a:t>10</a:t>
            </a:r>
            <a:r>
              <a:rPr lang="ja-JP" altLang="en-US" sz="1400" dirty="0">
                <a:latin typeface="HGPｺﾞｼｯｸM" pitchFamily="50" charset="-128"/>
                <a:ea typeface="HGPｺﾞｼｯｸM" pitchFamily="50" charset="-128"/>
              </a:rPr>
              <a:t>年等）」「契約方法自治体</a:t>
            </a:r>
            <a:endParaRPr lang="en-US" altLang="ja-JP" sz="1400" dirty="0">
              <a:latin typeface="HGPｺﾞｼｯｸM" pitchFamily="50" charset="-128"/>
              <a:ea typeface="HGPｺﾞｼｯｸM" pitchFamily="50" charset="-128"/>
            </a:endParaRPr>
          </a:p>
          <a:p>
            <a:pPr>
              <a:defRPr/>
            </a:pPr>
            <a:r>
              <a:rPr lang="en-US" altLang="ja-JP" sz="1400" smtClean="0">
                <a:latin typeface="HGPｺﾞｼｯｸM" pitchFamily="50" charset="-128"/>
                <a:ea typeface="HGPｺﾞｼｯｸM" pitchFamily="50" charset="-128"/>
              </a:rPr>
              <a:t>   </a:t>
            </a:r>
            <a:r>
              <a:rPr lang="ja-JP" altLang="en-US" sz="1400" smtClean="0">
                <a:latin typeface="HGPｺﾞｼｯｸM" pitchFamily="50" charset="-128"/>
                <a:ea typeface="HGPｺﾞｼｯｸM" pitchFamily="50" charset="-128"/>
              </a:rPr>
              <a:t>毎</a:t>
            </a:r>
            <a:r>
              <a:rPr lang="ja-JP" altLang="en-US" sz="1400">
                <a:latin typeface="HGPｺﾞｼｯｸM" pitchFamily="50" charset="-128"/>
                <a:ea typeface="HGPｺﾞｼｯｸM" pitchFamily="50" charset="-128"/>
              </a:rPr>
              <a:t>か</a:t>
            </a:r>
            <a:r>
              <a:rPr lang="ja-JP" altLang="en-US" sz="1400" smtClean="0">
                <a:latin typeface="HGPｺﾞｼｯｸM" pitchFamily="50" charset="-128"/>
                <a:ea typeface="HGPｺﾞｼｯｸM" pitchFamily="50" charset="-128"/>
              </a:rPr>
              <a:t>、</a:t>
            </a:r>
            <a:r>
              <a:rPr lang="en-US" altLang="ja-JP" sz="1400" smtClean="0">
                <a:latin typeface="HGPｺﾞｼｯｸM" pitchFamily="50" charset="-128"/>
                <a:ea typeface="HGPｺﾞｼｯｸM" pitchFamily="50" charset="-128"/>
              </a:rPr>
              <a:t> </a:t>
            </a:r>
            <a:r>
              <a:rPr lang="ja-JP" altLang="en-US" sz="1400" smtClean="0">
                <a:latin typeface="HGPｺﾞｼｯｸM" pitchFamily="50" charset="-128"/>
                <a:ea typeface="HGPｺﾞｼｯｸM" pitchFamily="50" charset="-128"/>
              </a:rPr>
              <a:t>一本化</a:t>
            </a:r>
            <a:r>
              <a:rPr lang="ja-JP" altLang="en-US" sz="1400" dirty="0">
                <a:latin typeface="HGPｺﾞｼｯｸM" pitchFamily="50" charset="-128"/>
                <a:ea typeface="HGPｺﾞｼｯｸM" pitchFamily="50" charset="-128"/>
              </a:rPr>
              <a:t>か）」</a:t>
            </a:r>
            <a:endParaRPr lang="en-US" altLang="ja-JP" sz="1400" dirty="0">
              <a:latin typeface="HGPｺﾞｼｯｸM" pitchFamily="50" charset="-128"/>
              <a:ea typeface="HGPｺﾞｼｯｸM" pitchFamily="50" charset="-128"/>
            </a:endParaRPr>
          </a:p>
        </p:txBody>
      </p:sp>
      <p:sp>
        <p:nvSpPr>
          <p:cNvPr id="10" name="スライド番号プレースホルダ 9"/>
          <p:cNvSpPr>
            <a:spLocks noGrp="1"/>
          </p:cNvSpPr>
          <p:nvPr>
            <p:ph type="sldNum" sz="quarter" idx="12"/>
          </p:nvPr>
        </p:nvSpPr>
        <p:spPr/>
        <p:txBody>
          <a:bodyPr/>
          <a:lstStyle/>
          <a:p>
            <a:pPr>
              <a:defRPr/>
            </a:pPr>
            <a:fld id="{502364E4-2112-43EA-A534-60C2A2A20473}" type="slidenum">
              <a:rPr lang="ja-JP" altLang="en-US" smtClean="0"/>
              <a:pPr>
                <a:defRPr/>
              </a:pPr>
              <a:t>23</a:t>
            </a:fld>
            <a:endParaRPr lang="en-US" altLang="ja-JP"/>
          </a:p>
        </p:txBody>
      </p:sp>
      <p:sp>
        <p:nvSpPr>
          <p:cNvPr id="11" name="フッター プレースホルダ 10"/>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3"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導入の手順　</a:t>
            </a:r>
            <a:r>
              <a:rPr lang="ja-JP" altLang="en-US" sz="2400" dirty="0" smtClean="0"/>
              <a:t> </a:t>
            </a:r>
            <a:r>
              <a:rPr lang="ja-JP" altLang="en-US" sz="2400" b="1" dirty="0" smtClean="0">
                <a:latin typeface="HGPｺﾞｼｯｸM" pitchFamily="50" charset="-128"/>
                <a:ea typeface="HGPｺﾞｼｯｸM" pitchFamily="50" charset="-128"/>
              </a:rPr>
              <a:t>～ </a:t>
            </a:r>
            <a:r>
              <a:rPr lang="en-US" altLang="ja-JP" sz="2400" b="1" dirty="0" smtClean="0">
                <a:latin typeface="HGPｺﾞｼｯｸM" pitchFamily="50" charset="-128"/>
                <a:ea typeface="HGPｺﾞｼｯｸM" pitchFamily="50" charset="-128"/>
              </a:rPr>
              <a:t>2-5</a:t>
            </a:r>
            <a:r>
              <a:rPr lang="ja-JP" altLang="en-US" sz="2400" b="1" dirty="0" smtClean="0">
                <a:latin typeface="HGPｺﾞｼｯｸM" pitchFamily="50" charset="-128"/>
                <a:ea typeface="HGPｺﾞｼｯｸM" pitchFamily="50" charset="-128"/>
              </a:rPr>
              <a:t>　ベンダ選定、契約締結～</a:t>
            </a:r>
            <a:endParaRPr kumimoji="1" lang="ja-JP" altLang="en-US" sz="24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テキスト ボックス 13"/>
          <p:cNvSpPr txBox="1">
            <a:spLocks noChangeArrowheads="1"/>
          </p:cNvSpPr>
          <p:nvPr/>
        </p:nvSpPr>
        <p:spPr bwMode="auto">
          <a:xfrm>
            <a:off x="5170489" y="5732463"/>
            <a:ext cx="4391025" cy="430887"/>
          </a:xfrm>
          <a:prstGeom prst="rect">
            <a:avLst/>
          </a:prstGeom>
          <a:noFill/>
          <a:ln w="9525">
            <a:noFill/>
            <a:miter lim="800000"/>
            <a:headEnd/>
            <a:tailEnd/>
          </a:ln>
        </p:spPr>
        <p:txBody>
          <a:bodyPr>
            <a:spAutoFit/>
          </a:bodyPr>
          <a:lstStyle/>
          <a:p>
            <a:pPr marL="182563" indent="-182563"/>
            <a:r>
              <a:rPr kumimoji="1" lang="en-US" altLang="ja-JP" sz="1100" b="1">
                <a:latin typeface="HGPｺﾞｼｯｸM" pitchFamily="50" charset="-128"/>
                <a:ea typeface="HGPｺﾞｼｯｸM" pitchFamily="50" charset="-128"/>
              </a:rPr>
              <a:t>※	</a:t>
            </a:r>
            <a:r>
              <a:rPr kumimoji="1" lang="ja-JP" altLang="en-US" sz="1100" b="1">
                <a:latin typeface="HGPｺﾞｼｯｸM" pitchFamily="50" charset="-128"/>
                <a:ea typeface="HGPｺﾞｼｯｸM" pitchFamily="50" charset="-128"/>
              </a:rPr>
              <a:t>破線枠は本研修の対象外（基本的にはすべてベンダ実施部分であるがデータ移行においては発注者側として留意すべき点がある。）</a:t>
            </a:r>
            <a:endParaRPr kumimoji="1" lang="en-US" altLang="ja-JP" sz="1100" b="1">
              <a:latin typeface="HGPｺﾞｼｯｸM" pitchFamily="50" charset="-128"/>
              <a:ea typeface="HGPｺﾞｼｯｸM" pitchFamily="50" charset="-128"/>
            </a:endParaRPr>
          </a:p>
        </p:txBody>
      </p:sp>
      <p:sp>
        <p:nvSpPr>
          <p:cNvPr id="15" name="テキスト ボックス 14"/>
          <p:cNvSpPr txBox="1"/>
          <p:nvPr/>
        </p:nvSpPr>
        <p:spPr>
          <a:xfrm>
            <a:off x="1928813" y="2133601"/>
            <a:ext cx="4895850" cy="677108"/>
          </a:xfrm>
          <a:prstGeom prst="rect">
            <a:avLst/>
          </a:prstGeom>
          <a:noFill/>
          <a:ln>
            <a:solidFill>
              <a:schemeClr val="bg1">
                <a:lumMod val="50000"/>
              </a:schemeClr>
            </a:solidFill>
            <a:prstDash val="dash"/>
          </a:ln>
        </p:spPr>
        <p:txBody>
          <a:bodyPr>
            <a:spAutoFit/>
          </a:bodyPr>
          <a:lstStyle/>
          <a:p>
            <a:pPr>
              <a:defRPr/>
            </a:pPr>
            <a:r>
              <a:rPr kumimoji="1" lang="en-US" altLang="ja-JP" sz="2400" dirty="0">
                <a:latin typeface="HGPｺﾞｼｯｸM" pitchFamily="50" charset="-128"/>
                <a:ea typeface="HGPｺﾞｼｯｸM" pitchFamily="50" charset="-128"/>
              </a:rPr>
              <a:t>3-1</a:t>
            </a:r>
            <a:r>
              <a:rPr kumimoji="1" lang="ja-JP" altLang="en-US" sz="2400" dirty="0">
                <a:latin typeface="HGPｺﾞｼｯｸM" pitchFamily="50" charset="-128"/>
                <a:ea typeface="HGPｺﾞｼｯｸM" pitchFamily="50" charset="-128"/>
              </a:rPr>
              <a:t>　システム設計</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a:t>
            </a:r>
            <a:r>
              <a:rPr lang="en-US" altLang="ja-JP" sz="1400" dirty="0">
                <a:solidFill>
                  <a:srgbClr val="0033CC"/>
                </a:solidFill>
                <a:latin typeface="HGPｺﾞｼｯｸM" pitchFamily="50" charset="-128"/>
                <a:ea typeface="HGPｺﾞｼｯｸM" pitchFamily="50" charset="-128"/>
              </a:rPr>
              <a:t>2-4</a:t>
            </a:r>
            <a:r>
              <a:rPr lang="ja-JP" altLang="en-US" sz="1400" dirty="0">
                <a:solidFill>
                  <a:srgbClr val="0033CC"/>
                </a:solidFill>
                <a:latin typeface="HGPｺﾞｼｯｸM" pitchFamily="50" charset="-128"/>
                <a:ea typeface="HGPｺﾞｼｯｸM" pitchFamily="50" charset="-128"/>
              </a:rPr>
              <a:t>の個々の要件における設計の実施、テスト、研修計画</a:t>
            </a:r>
            <a:endParaRPr kumimoji="1" lang="ja-JP" altLang="en-US" sz="1400" dirty="0">
              <a:solidFill>
                <a:srgbClr val="0033CC"/>
              </a:solidFill>
              <a:latin typeface="HGPｺﾞｼｯｸM" pitchFamily="50" charset="-128"/>
              <a:ea typeface="HGPｺﾞｼｯｸM" pitchFamily="50" charset="-128"/>
            </a:endParaRPr>
          </a:p>
        </p:txBody>
      </p:sp>
      <p:sp>
        <p:nvSpPr>
          <p:cNvPr id="16" name="テキスト ボックス 15"/>
          <p:cNvSpPr txBox="1"/>
          <p:nvPr/>
        </p:nvSpPr>
        <p:spPr>
          <a:xfrm>
            <a:off x="1928813" y="3284538"/>
            <a:ext cx="4895850" cy="677862"/>
          </a:xfrm>
          <a:prstGeom prst="rect">
            <a:avLst/>
          </a:prstGeom>
          <a:noFill/>
          <a:ln w="9525">
            <a:solidFill>
              <a:schemeClr val="tx1">
                <a:lumMod val="50000"/>
                <a:lumOff val="50000"/>
              </a:schemeClr>
            </a:solidFill>
          </a:ln>
        </p:spPr>
        <p:txBody>
          <a:bodyPr>
            <a:spAutoFit/>
          </a:bodyPr>
          <a:lstStyle/>
          <a:p>
            <a:pPr>
              <a:defRPr/>
            </a:pPr>
            <a:r>
              <a:rPr lang="en-US" altLang="ja-JP" sz="2400" dirty="0">
                <a:latin typeface="HGPｺﾞｼｯｸM" pitchFamily="50" charset="-128"/>
                <a:ea typeface="HGPｺﾞｼｯｸM" pitchFamily="50" charset="-128"/>
              </a:rPr>
              <a:t>3-2</a:t>
            </a:r>
            <a:r>
              <a:rPr kumimoji="1" lang="ja-JP" altLang="en-US" sz="2400" dirty="0">
                <a:latin typeface="HGPｺﾞｼｯｸM" pitchFamily="50" charset="-128"/>
                <a:ea typeface="HGPｺﾞｼｯｸM" pitchFamily="50" charset="-128"/>
              </a:rPr>
              <a:t>　データ移行</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400" dirty="0">
              <a:solidFill>
                <a:srgbClr val="0033CC"/>
              </a:solidFill>
              <a:latin typeface="HGPｺﾞｼｯｸM" pitchFamily="50" charset="-128"/>
              <a:ea typeface="HGPｺﾞｼｯｸM" pitchFamily="50" charset="-128"/>
            </a:endParaRPr>
          </a:p>
        </p:txBody>
      </p:sp>
      <p:sp>
        <p:nvSpPr>
          <p:cNvPr id="17" name="テキスト ボックス 16"/>
          <p:cNvSpPr txBox="1"/>
          <p:nvPr/>
        </p:nvSpPr>
        <p:spPr>
          <a:xfrm>
            <a:off x="1928813" y="4465638"/>
            <a:ext cx="4895850" cy="677862"/>
          </a:xfrm>
          <a:prstGeom prst="rect">
            <a:avLst/>
          </a:prstGeom>
          <a:noFill/>
          <a:ln>
            <a:solidFill>
              <a:schemeClr val="bg1">
                <a:lumMod val="50000"/>
              </a:schemeClr>
            </a:solidFill>
            <a:prstDash val="dash"/>
          </a:ln>
        </p:spPr>
        <p:txBody>
          <a:bodyPr>
            <a:spAutoFit/>
          </a:bodyPr>
          <a:lstStyle/>
          <a:p>
            <a:pPr>
              <a:defRPr/>
            </a:pPr>
            <a:r>
              <a:rPr kumimoji="1" lang="en-US" altLang="ja-JP" sz="2400" dirty="0">
                <a:latin typeface="HGPｺﾞｼｯｸM" pitchFamily="50" charset="-128"/>
                <a:ea typeface="HGPｺﾞｼｯｸM" pitchFamily="50" charset="-128"/>
              </a:rPr>
              <a:t>3-3</a:t>
            </a:r>
            <a:r>
              <a:rPr kumimoji="1" lang="ja-JP" altLang="en-US" sz="2400" dirty="0">
                <a:latin typeface="HGPｺﾞｼｯｸM" pitchFamily="50" charset="-128"/>
                <a:ea typeface="HGPｺﾞｼｯｸM" pitchFamily="50" charset="-128"/>
              </a:rPr>
              <a:t>　テスト、研修</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・運用テスト、操作者研修の実施</a:t>
            </a:r>
            <a:endParaRPr kumimoji="1" lang="ja-JP" altLang="en-US" sz="1400" dirty="0">
              <a:solidFill>
                <a:srgbClr val="0033CC"/>
              </a:solidFill>
              <a:latin typeface="HGPｺﾞｼｯｸM" pitchFamily="50" charset="-128"/>
              <a:ea typeface="HGPｺﾞｼｯｸM" pitchFamily="50" charset="-128"/>
            </a:endParaRPr>
          </a:p>
        </p:txBody>
      </p:sp>
      <p:sp>
        <p:nvSpPr>
          <p:cNvPr id="18" name="ホームベース 17"/>
          <p:cNvSpPr/>
          <p:nvPr/>
        </p:nvSpPr>
        <p:spPr>
          <a:xfrm rot="5400000">
            <a:off x="-208755" y="3479006"/>
            <a:ext cx="3311525" cy="620713"/>
          </a:xfrm>
          <a:prstGeom prst="homePlate">
            <a:avLst/>
          </a:prstGeom>
          <a:solidFill>
            <a:srgbClr val="FFCC6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9" name="テキスト ボックス 18"/>
          <p:cNvSpPr txBox="1"/>
          <p:nvPr/>
        </p:nvSpPr>
        <p:spPr>
          <a:xfrm rot="16200000">
            <a:off x="5556" y="3306913"/>
            <a:ext cx="2808288" cy="461665"/>
          </a:xfrm>
          <a:prstGeom prst="rect">
            <a:avLst/>
          </a:prstGeom>
          <a:noFill/>
        </p:spPr>
        <p:txBody>
          <a:bodyPr>
            <a:spAutoFit/>
          </a:bodyPr>
          <a:lstStyle/>
          <a:p>
            <a:pPr algn="ctr">
              <a:defRPr/>
            </a:pPr>
            <a:r>
              <a:rPr kumimoji="1" lang="en-US" altLang="ja-JP" sz="2400" smtClean="0">
                <a:latin typeface="HGPｺﾞｼｯｸM" pitchFamily="50" charset="-128"/>
                <a:ea typeface="HGPｺﾞｼｯｸM" pitchFamily="50" charset="-128"/>
              </a:rPr>
              <a:t>Phase</a:t>
            </a:r>
            <a:r>
              <a:rPr lang="ja-JP" altLang="en-US" sz="2400" smtClean="0">
                <a:latin typeface="HGPｺﾞｼｯｸM" pitchFamily="50" charset="-128"/>
                <a:ea typeface="HGPｺﾞｼｯｸM" pitchFamily="50" charset="-128"/>
              </a:rPr>
              <a:t> </a:t>
            </a:r>
            <a:r>
              <a:rPr lang="en-US" altLang="ja-JP" sz="2400" smtClean="0">
                <a:latin typeface="HGPｺﾞｼｯｸM" pitchFamily="50" charset="-128"/>
                <a:ea typeface="HGPｺﾞｼｯｸM" pitchFamily="50" charset="-128"/>
              </a:rPr>
              <a:t>3</a:t>
            </a:r>
            <a:r>
              <a:rPr kumimoji="1" lang="ja-JP" altLang="en-US" sz="2400" dirty="0">
                <a:latin typeface="HGPｺﾞｼｯｸM" pitchFamily="50" charset="-128"/>
                <a:ea typeface="HGPｺﾞｼｯｸM" pitchFamily="50" charset="-128"/>
              </a:rPr>
              <a:t>　導入・移行</a:t>
            </a:r>
          </a:p>
        </p:txBody>
      </p:sp>
      <p:sp>
        <p:nvSpPr>
          <p:cNvPr id="21" name="二等辺三角形 20"/>
          <p:cNvSpPr/>
          <p:nvPr/>
        </p:nvSpPr>
        <p:spPr bwMode="auto">
          <a:xfrm rot="10800000">
            <a:off x="4881564" y="2881313"/>
            <a:ext cx="1008062" cy="260350"/>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2" name="二等辺三角形 21"/>
          <p:cNvSpPr/>
          <p:nvPr/>
        </p:nvSpPr>
        <p:spPr bwMode="auto">
          <a:xfrm rot="10800000">
            <a:off x="4881564" y="4033838"/>
            <a:ext cx="1008062" cy="258762"/>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0" name="角丸四角形 19"/>
          <p:cNvSpPr/>
          <p:nvPr/>
        </p:nvSpPr>
        <p:spPr bwMode="auto">
          <a:xfrm>
            <a:off x="6969124" y="3170238"/>
            <a:ext cx="2592389" cy="830262"/>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Ins="0" anchor="ctr"/>
          <a:lstStyle/>
          <a:p>
            <a:pPr>
              <a:defRPr/>
            </a:pPr>
            <a:r>
              <a:rPr lang="en-US" altLang="ja-JP" sz="1400" dirty="0">
                <a:solidFill>
                  <a:schemeClr val="tx1"/>
                </a:solidFill>
                <a:latin typeface="HGPｺﾞｼｯｸM" pitchFamily="50" charset="-128"/>
                <a:ea typeface="HGPｺﾞｼｯｸM" pitchFamily="50" charset="-128"/>
              </a:rPr>
              <a:t>2-4</a:t>
            </a:r>
          </a:p>
          <a:p>
            <a:pPr>
              <a:defRPr/>
            </a:pPr>
            <a:r>
              <a:rPr lang="ja-JP" altLang="en-US" sz="1400" dirty="0">
                <a:solidFill>
                  <a:schemeClr val="tx1"/>
                </a:solidFill>
                <a:latin typeface="HGPｺﾞｼｯｸM" pitchFamily="50" charset="-128"/>
                <a:ea typeface="HGPｺﾞｼｯｸM" pitchFamily="50" charset="-128"/>
              </a:rPr>
              <a:t>円滑なデータ移行に向けた方策</a:t>
            </a:r>
          </a:p>
        </p:txBody>
      </p:sp>
      <p:sp>
        <p:nvSpPr>
          <p:cNvPr id="45" name="右矢印 44"/>
          <p:cNvSpPr/>
          <p:nvPr/>
        </p:nvSpPr>
        <p:spPr bwMode="auto">
          <a:xfrm>
            <a:off x="6681789" y="3386138"/>
            <a:ext cx="358775" cy="431800"/>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7660"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４</a:t>
            </a:r>
            <a:r>
              <a:rPr lang="ja-JP" altLang="ja-JP" dirty="0" smtClean="0"/>
              <a:t>．</a:t>
            </a:r>
            <a:r>
              <a:rPr lang="ja-JP" altLang="en-US" dirty="0" smtClean="0"/>
              <a:t>導入の手順　</a:t>
            </a:r>
            <a:r>
              <a:rPr lang="ja-JP" altLang="en-US" sz="2400" dirty="0" smtClean="0"/>
              <a:t>～Ｐｈａｓｅ３～</a:t>
            </a:r>
          </a:p>
        </p:txBody>
      </p:sp>
      <p:sp>
        <p:nvSpPr>
          <p:cNvPr id="13" name="スライド番号プレースホルダ 12"/>
          <p:cNvSpPr>
            <a:spLocks noGrp="1"/>
          </p:cNvSpPr>
          <p:nvPr>
            <p:ph type="sldNum" sz="quarter" idx="12"/>
          </p:nvPr>
        </p:nvSpPr>
        <p:spPr/>
        <p:txBody>
          <a:bodyPr/>
          <a:lstStyle/>
          <a:p>
            <a:pPr>
              <a:defRPr/>
            </a:pPr>
            <a:fld id="{502364E4-2112-43EA-A534-60C2A2A20473}" type="slidenum">
              <a:rPr lang="ja-JP" altLang="en-US" smtClean="0"/>
              <a:pPr>
                <a:defRPr/>
              </a:pPr>
              <a:t>24</a:t>
            </a:fld>
            <a:endParaRPr lang="en-US" altLang="ja-JP"/>
          </a:p>
        </p:txBody>
      </p:sp>
      <p:sp>
        <p:nvSpPr>
          <p:cNvPr id="14" name="フッター プレースホルダ 13"/>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二等辺三角形 10"/>
          <p:cNvSpPr/>
          <p:nvPr/>
        </p:nvSpPr>
        <p:spPr bwMode="auto">
          <a:xfrm rot="10800000">
            <a:off x="2360613" y="3789365"/>
            <a:ext cx="5256212" cy="287337"/>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4" name="正方形/長方形 3"/>
          <p:cNvSpPr/>
          <p:nvPr/>
        </p:nvSpPr>
        <p:spPr bwMode="auto">
          <a:xfrm>
            <a:off x="849313" y="1844677"/>
            <a:ext cx="5040312" cy="1871663"/>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marL="285750" indent="-285750">
              <a:buFont typeface="Wingdings" pitchFamily="2" charset="2"/>
              <a:buChar char="l"/>
              <a:defRPr/>
            </a:pPr>
            <a:r>
              <a:rPr kumimoji="1" lang="ja-JP" altLang="en-US" sz="1600" dirty="0">
                <a:latin typeface="HGPｺﾞｼｯｸM" pitchFamily="50" charset="-128"/>
                <a:ea typeface="HGPｺﾞｼｯｸM" pitchFamily="50" charset="-128"/>
              </a:rPr>
              <a:t>データフォーマット等の標準化が実現されていない</a:t>
            </a:r>
            <a:endParaRPr kumimoji="1" lang="en-US" altLang="ja-JP" sz="1600" dirty="0">
              <a:latin typeface="HGPｺﾞｼｯｸM" pitchFamily="50" charset="-128"/>
              <a:ea typeface="HGPｺﾞｼｯｸM" pitchFamily="50" charset="-128"/>
            </a:endParaRPr>
          </a:p>
          <a:p>
            <a:pPr lvl="1">
              <a:defRPr/>
            </a:pPr>
            <a:r>
              <a:rPr kumimoji="1" lang="ja-JP" altLang="en-US" sz="1400" dirty="0">
                <a:latin typeface="HGPｺﾞｼｯｸM" pitchFamily="50" charset="-128"/>
                <a:ea typeface="HGPｺﾞｼｯｸM" pitchFamily="50" charset="-128"/>
              </a:rPr>
              <a:t>⇒個々のベンダによりシステムの標準が異なる</a:t>
            </a:r>
            <a:endParaRPr kumimoji="1" lang="en-US" altLang="ja-JP" sz="1400" dirty="0">
              <a:latin typeface="HGPｺﾞｼｯｸM" pitchFamily="50" charset="-128"/>
              <a:ea typeface="HGPｺﾞｼｯｸM" pitchFamily="50" charset="-128"/>
            </a:endParaRPr>
          </a:p>
          <a:p>
            <a:pPr lvl="1">
              <a:defRPr/>
            </a:pPr>
            <a:r>
              <a:rPr kumimoji="1" lang="ja-JP" altLang="en-US" sz="1400" dirty="0">
                <a:latin typeface="HGPｺﾞｼｯｸM" pitchFamily="50" charset="-128"/>
                <a:ea typeface="HGPｺﾞｼｯｸM" pitchFamily="50" charset="-128"/>
              </a:rPr>
              <a:t>⇒個別にカスタマイズがあるため、標準化が困難</a:t>
            </a:r>
            <a:endParaRPr kumimoji="1" lang="en-US" altLang="ja-JP" sz="1400" dirty="0">
              <a:latin typeface="HGPｺﾞｼｯｸM" pitchFamily="50" charset="-128"/>
              <a:ea typeface="HGPｺﾞｼｯｸM" pitchFamily="50" charset="-128"/>
            </a:endParaRPr>
          </a:p>
          <a:p>
            <a:pPr marL="285750" indent="-285750">
              <a:buFont typeface="Wingdings" pitchFamily="2" charset="2"/>
              <a:buChar char="l"/>
              <a:defRPr/>
            </a:pPr>
            <a:r>
              <a:rPr lang="ja-JP" altLang="en-US" sz="1600" dirty="0">
                <a:solidFill>
                  <a:schemeClr val="tx1"/>
                </a:solidFill>
                <a:latin typeface="HGPｺﾞｼｯｸM" pitchFamily="50" charset="-128"/>
                <a:ea typeface="HGPｺﾞｼｯｸM" pitchFamily="50" charset="-128"/>
              </a:rPr>
              <a:t>新旧のベンダ間の知的所有権等</a:t>
            </a:r>
            <a:r>
              <a:rPr lang="en-US" altLang="ja-JP" sz="1600" dirty="0">
                <a:solidFill>
                  <a:schemeClr val="tx1"/>
                </a:solidFill>
                <a:latin typeface="HGPｺﾞｼｯｸM" pitchFamily="50" charset="-128"/>
                <a:ea typeface="HGPｺﾞｼｯｸM" pitchFamily="50" charset="-128"/>
              </a:rPr>
              <a:t>	</a:t>
            </a:r>
          </a:p>
          <a:p>
            <a:pPr lvl="1">
              <a:defRPr/>
            </a:pPr>
            <a:r>
              <a:rPr lang="ja-JP" altLang="en-US" sz="1400" dirty="0">
                <a:solidFill>
                  <a:schemeClr val="tx1"/>
                </a:solidFill>
                <a:latin typeface="HGPｺﾞｼｯｸM" pitchFamily="50" charset="-128"/>
                <a:ea typeface="HGPｺﾞｼｯｸM" pitchFamily="50" charset="-128"/>
              </a:rPr>
              <a:t>⇒データフォーマットにライセンスは無いがライセンスを理由に非協力的な対応となるケースもある</a:t>
            </a:r>
          </a:p>
        </p:txBody>
      </p:sp>
      <p:sp>
        <p:nvSpPr>
          <p:cNvPr id="20484" name="タイトル 7"/>
          <p:cNvSpPr>
            <a:spLocks noGrp="1"/>
          </p:cNvSpPr>
          <p:nvPr>
            <p:ph type="title"/>
          </p:nvPr>
        </p:nvSpPr>
        <p:spPr bwMode="auto">
          <a:ln>
            <a:miter lim="800000"/>
            <a:headEnd/>
            <a:tailEnd/>
          </a:ln>
        </p:spPr>
        <p:txBody>
          <a:bodyPr vert="horz" wrap="square" lIns="91440" tIns="45720" rIns="91440" bIns="45720" numCol="1" anchorCtr="0" compatLnSpc="1">
            <a:prstTxWarp prst="textNoShape">
              <a:avLst/>
            </a:prstTxWarp>
          </a:bodyPr>
          <a:lstStyle/>
          <a:p>
            <a:pPr>
              <a:defRPr/>
            </a:pPr>
            <a:r>
              <a:rPr lang="ja-JP" altLang="en-US" dirty="0" smtClean="0"/>
              <a:t>４</a:t>
            </a:r>
            <a:r>
              <a:rPr lang="ja-JP" altLang="ja-JP" dirty="0" smtClean="0"/>
              <a:t>．</a:t>
            </a:r>
            <a:r>
              <a:rPr lang="ja-JP" altLang="en-US" dirty="0" smtClean="0"/>
              <a:t>導入の手順</a:t>
            </a:r>
            <a:r>
              <a:rPr lang="ja-JP" altLang="en-US" smtClean="0"/>
              <a:t>　</a:t>
            </a:r>
            <a:r>
              <a:rPr lang="ja-JP" altLang="en-US" sz="2400" smtClean="0"/>
              <a:t>～ </a:t>
            </a:r>
            <a:r>
              <a:rPr lang="en-US" altLang="ja-JP" sz="2400" smtClean="0">
                <a:latin typeface="+mn-ea"/>
              </a:rPr>
              <a:t>3-2</a:t>
            </a:r>
            <a:r>
              <a:rPr lang="ja-JP" altLang="en-US" sz="2400" dirty="0">
                <a:latin typeface="+mn-ea"/>
              </a:rPr>
              <a:t>　</a:t>
            </a:r>
            <a:r>
              <a:rPr lang="ja-JP" altLang="en-US" sz="2400">
                <a:latin typeface="+mn-ea"/>
              </a:rPr>
              <a:t>データ</a:t>
            </a:r>
            <a:r>
              <a:rPr lang="ja-JP" altLang="en-US" sz="2400" smtClean="0">
                <a:latin typeface="+mn-ea"/>
              </a:rPr>
              <a:t>移行 </a:t>
            </a:r>
            <a:r>
              <a:rPr lang="ja-JP" altLang="en-US" sz="2400" smtClean="0"/>
              <a:t>～</a:t>
            </a:r>
            <a:endParaRPr lang="ja-JP" altLang="en-US" sz="2400" dirty="0" smtClean="0"/>
          </a:p>
        </p:txBody>
      </p:sp>
      <p:sp>
        <p:nvSpPr>
          <p:cNvPr id="28677" name="コンテンツ プレースホルダ 8"/>
          <p:cNvSpPr>
            <a:spLocks noGrp="1"/>
          </p:cNvSpPr>
          <p:nvPr>
            <p:ph idx="1"/>
          </p:nvPr>
        </p:nvSpPr>
        <p:spPr bwMode="auto">
          <a:xfrm>
            <a:off x="495300" y="1412875"/>
            <a:ext cx="8915400" cy="604838"/>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データ移行におけるポイント</a:t>
            </a:r>
            <a:endParaRPr lang="ja-JP" altLang="ja-JP" sz="2400" smtClean="0">
              <a:latin typeface="HGPｺﾞｼｯｸM" pitchFamily="50" charset="-128"/>
            </a:endParaRPr>
          </a:p>
        </p:txBody>
      </p:sp>
      <p:sp>
        <p:nvSpPr>
          <p:cNvPr id="3" name="角丸四角形 2"/>
          <p:cNvSpPr/>
          <p:nvPr/>
        </p:nvSpPr>
        <p:spPr bwMode="auto">
          <a:xfrm>
            <a:off x="920750" y="1916113"/>
            <a:ext cx="3600450" cy="360362"/>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データ移行における従来の課題</a:t>
            </a:r>
          </a:p>
        </p:txBody>
      </p:sp>
      <p:sp>
        <p:nvSpPr>
          <p:cNvPr id="9" name="正方形/長方形 8"/>
          <p:cNvSpPr/>
          <p:nvPr/>
        </p:nvSpPr>
        <p:spPr bwMode="auto">
          <a:xfrm>
            <a:off x="6105525" y="1844677"/>
            <a:ext cx="3384550" cy="1871663"/>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a:defRPr/>
            </a:pPr>
            <a:endParaRPr lang="en-US" altLang="ja-JP" sz="1400" dirty="0">
              <a:solidFill>
                <a:schemeClr val="tx1"/>
              </a:solidFill>
              <a:latin typeface="HGPｺﾞｼｯｸM" pitchFamily="50" charset="-128"/>
              <a:ea typeface="HGPｺﾞｼｯｸM" pitchFamily="50" charset="-128"/>
            </a:endParaRPr>
          </a:p>
          <a:p>
            <a:pPr marL="285750" indent="-285750">
              <a:buFont typeface="Wingdings" pitchFamily="2" charset="2"/>
              <a:buChar char="l"/>
              <a:defRPr/>
            </a:pPr>
            <a:r>
              <a:rPr kumimoji="1" lang="ja-JP" altLang="en-US" sz="1600" dirty="0">
                <a:latin typeface="HGPｺﾞｼｯｸM" pitchFamily="50" charset="-128"/>
                <a:ea typeface="HGPｺﾞｼｯｸM" pitchFamily="50" charset="-128"/>
              </a:rPr>
              <a:t>自治体クラウドでは、従来大きな比重を占めていた開発工程が少なく、移行とテストの工程の比重が増加</a:t>
            </a:r>
            <a:endParaRPr kumimoji="1" lang="en-US" altLang="ja-JP" sz="1600" dirty="0">
              <a:latin typeface="HGPｺﾞｼｯｸM" pitchFamily="50" charset="-128"/>
              <a:ea typeface="HGPｺﾞｼｯｸM" pitchFamily="50" charset="-128"/>
            </a:endParaRPr>
          </a:p>
        </p:txBody>
      </p:sp>
      <p:sp>
        <p:nvSpPr>
          <p:cNvPr id="10" name="角丸四角形 9"/>
          <p:cNvSpPr/>
          <p:nvPr/>
        </p:nvSpPr>
        <p:spPr bwMode="auto">
          <a:xfrm>
            <a:off x="6191250" y="1916113"/>
            <a:ext cx="3154363" cy="360362"/>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dirty="0">
                <a:solidFill>
                  <a:schemeClr val="tx1"/>
                </a:solidFill>
                <a:latin typeface="HGPｺﾞｼｯｸM" pitchFamily="50" charset="-128"/>
                <a:ea typeface="HGPｺﾞｼｯｸM" pitchFamily="50" charset="-128"/>
              </a:rPr>
              <a:t>データ移行の重要性の高まり</a:t>
            </a:r>
          </a:p>
        </p:txBody>
      </p:sp>
      <p:sp>
        <p:nvSpPr>
          <p:cNvPr id="6" name="加算記号 5"/>
          <p:cNvSpPr/>
          <p:nvPr/>
        </p:nvSpPr>
        <p:spPr bwMode="auto">
          <a:xfrm>
            <a:off x="5745163" y="2636840"/>
            <a:ext cx="503237" cy="504825"/>
          </a:xfrm>
          <a:prstGeom prst="mathPlus">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 name="正方形/長方形 14"/>
          <p:cNvSpPr/>
          <p:nvPr/>
        </p:nvSpPr>
        <p:spPr bwMode="auto">
          <a:xfrm>
            <a:off x="849313" y="4184650"/>
            <a:ext cx="8640762" cy="1655763"/>
          </a:xfrm>
          <a:prstGeom prst="rect">
            <a:avLst/>
          </a:prstGeom>
          <a:ln>
            <a:solidFill>
              <a:schemeClr val="bg1">
                <a:lumMod val="50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en-US" altLang="ja-JP" sz="1400" dirty="0">
              <a:solidFill>
                <a:schemeClr val="tx1"/>
              </a:solidFill>
              <a:latin typeface="HGPｺﾞｼｯｸM" pitchFamily="50" charset="-128"/>
              <a:ea typeface="HGPｺﾞｼｯｸM" pitchFamily="50" charset="-128"/>
            </a:endParaRPr>
          </a:p>
          <a:p>
            <a:pPr marL="285750" indent="-285750">
              <a:buFont typeface="Wingdings" pitchFamily="2" charset="2"/>
              <a:buChar char="l"/>
              <a:defRPr/>
            </a:pPr>
            <a:r>
              <a:rPr kumimoji="1" lang="ja-JP" altLang="en-US" sz="1600" dirty="0">
                <a:latin typeface="HGPｺﾞｼｯｸM" pitchFamily="50" charset="-128"/>
                <a:ea typeface="HGPｺﾞｼｯｸM" pitchFamily="50" charset="-128"/>
              </a:rPr>
              <a:t>新旧のベンダの責任分界点の明確化　（特に現行ベンダによる作業の明確化）</a:t>
            </a:r>
            <a:endParaRPr kumimoji="1" lang="en-US" altLang="ja-JP" sz="1600" dirty="0">
              <a:latin typeface="HGPｺﾞｼｯｸM" pitchFamily="50" charset="-128"/>
              <a:ea typeface="HGPｺﾞｼｯｸM" pitchFamily="50" charset="-128"/>
            </a:endParaRPr>
          </a:p>
          <a:p>
            <a:pPr marL="742950" lvl="1" indent="-285750">
              <a:buFont typeface="Wingdings" pitchFamily="2" charset="2"/>
              <a:buChar char="Ø"/>
              <a:defRPr/>
            </a:pPr>
            <a:r>
              <a:rPr kumimoji="1" lang="ja-JP" altLang="en-US" sz="1400" dirty="0">
                <a:latin typeface="HGPｺﾞｼｯｸM" pitchFamily="50" charset="-128"/>
                <a:ea typeface="HGPｺﾞｼｯｸM" pitchFamily="50" charset="-128"/>
              </a:rPr>
              <a:t>実際には新ベンダの果たす役割が圧倒的に大きい。</a:t>
            </a:r>
            <a:endParaRPr kumimoji="1" lang="en-US" altLang="ja-JP" sz="1400" dirty="0">
              <a:latin typeface="HGPｺﾞｼｯｸM" pitchFamily="50" charset="-128"/>
              <a:ea typeface="HGPｺﾞｼｯｸM" pitchFamily="50" charset="-128"/>
            </a:endParaRPr>
          </a:p>
          <a:p>
            <a:pPr marL="742950" lvl="1" indent="-285750">
              <a:buFont typeface="Wingdings" pitchFamily="2" charset="2"/>
              <a:buChar char="Ø"/>
              <a:defRPr/>
            </a:pPr>
            <a:r>
              <a:rPr kumimoji="1" lang="ja-JP" altLang="en-US" sz="1400" dirty="0">
                <a:latin typeface="HGPｺﾞｼｯｸM" pitchFamily="50" charset="-128"/>
                <a:ea typeface="HGPｺﾞｼｯｸM" pitchFamily="50" charset="-128"/>
              </a:rPr>
              <a:t>事前打合せや意思疎通を通じ、データ移行を遺漏なく遂行するための事前準備が重要</a:t>
            </a:r>
            <a:endParaRPr kumimoji="1" lang="en-US" altLang="ja-JP" sz="1400" dirty="0">
              <a:latin typeface="HGPｺﾞｼｯｸM" pitchFamily="50" charset="-128"/>
              <a:ea typeface="HGPｺﾞｼｯｸM" pitchFamily="50" charset="-128"/>
            </a:endParaRPr>
          </a:p>
          <a:p>
            <a:pPr marL="742950" lvl="1" indent="-285750">
              <a:buFont typeface="Wingdings" pitchFamily="2" charset="2"/>
              <a:buChar char="Ø"/>
              <a:defRPr/>
            </a:pPr>
            <a:r>
              <a:rPr kumimoji="1" lang="ja-JP" altLang="en-US" sz="1400" dirty="0">
                <a:latin typeface="HGPｺﾞｼｯｸM" pitchFamily="50" charset="-128"/>
                <a:ea typeface="HGPｺﾞｼｯｸM" pitchFamily="50" charset="-128"/>
              </a:rPr>
              <a:t>仕様書等で、将来のデータ移行についてあらかじめ約束事を定めておくことも重要</a:t>
            </a:r>
            <a:endParaRPr kumimoji="1" lang="en-US" altLang="ja-JP" sz="1400" dirty="0">
              <a:latin typeface="HGPｺﾞｼｯｸM" pitchFamily="50" charset="-128"/>
              <a:ea typeface="HGPｺﾞｼｯｸM" pitchFamily="50" charset="-128"/>
            </a:endParaRPr>
          </a:p>
          <a:p>
            <a:pPr marL="285750" indent="-285750">
              <a:buFont typeface="Wingdings" pitchFamily="2" charset="2"/>
              <a:buChar char="l"/>
              <a:defRPr/>
            </a:pPr>
            <a:r>
              <a:rPr lang="ja-JP" altLang="en-US" sz="1600" dirty="0">
                <a:solidFill>
                  <a:schemeClr val="tx1"/>
                </a:solidFill>
                <a:latin typeface="HGPｺﾞｼｯｸM" pitchFamily="50" charset="-128"/>
                <a:ea typeface="HGPｺﾞｼｯｸM" pitchFamily="50" charset="-128"/>
              </a:rPr>
              <a:t>中間標準レイアウト等の活用</a:t>
            </a:r>
            <a:endParaRPr lang="en-US" altLang="ja-JP" sz="1600" dirty="0">
              <a:solidFill>
                <a:schemeClr val="tx1"/>
              </a:solidFill>
              <a:latin typeface="HGPｺﾞｼｯｸM" pitchFamily="50" charset="-128"/>
              <a:ea typeface="HGPｺﾞｼｯｸM" pitchFamily="50" charset="-128"/>
            </a:endParaRPr>
          </a:p>
          <a:p>
            <a:pPr marL="742950" lvl="1" indent="-285750">
              <a:buFont typeface="Wingdings" pitchFamily="2" charset="2"/>
              <a:buChar char="Ø"/>
              <a:defRPr/>
            </a:pPr>
            <a:r>
              <a:rPr lang="ja-JP" altLang="en-US" sz="1400" dirty="0">
                <a:solidFill>
                  <a:schemeClr val="tx1"/>
                </a:solidFill>
                <a:latin typeface="HGPｺﾞｼｯｸM" pitchFamily="50" charset="-128"/>
                <a:ea typeface="HGPｺﾞｼｯｸM" pitchFamily="50" charset="-128"/>
              </a:rPr>
              <a:t>データ移行時に、共通的に利用できる中間標準レイアウト仕様を介して移行を行う旨を明確化</a:t>
            </a:r>
            <a:endParaRPr lang="en-US" altLang="ja-JP" sz="1400" dirty="0">
              <a:solidFill>
                <a:schemeClr val="tx1"/>
              </a:solidFill>
              <a:latin typeface="HGPｺﾞｼｯｸM" pitchFamily="50" charset="-128"/>
              <a:ea typeface="HGPｺﾞｼｯｸM" pitchFamily="50" charset="-128"/>
            </a:endParaRPr>
          </a:p>
          <a:p>
            <a:pPr marL="742950" lvl="1" indent="-285750">
              <a:buFont typeface="Wingdings" pitchFamily="2" charset="2"/>
              <a:buChar char="Ø"/>
              <a:defRPr/>
            </a:pPr>
            <a:endParaRPr lang="en-US" altLang="ja-JP" sz="1400" dirty="0">
              <a:solidFill>
                <a:schemeClr val="tx1"/>
              </a:solidFill>
              <a:latin typeface="HGPｺﾞｼｯｸM" pitchFamily="50" charset="-128"/>
              <a:ea typeface="HGPｺﾞｼｯｸM" pitchFamily="50" charset="-128"/>
            </a:endParaRPr>
          </a:p>
        </p:txBody>
      </p:sp>
      <p:sp>
        <p:nvSpPr>
          <p:cNvPr id="16" name="角丸四角形 15"/>
          <p:cNvSpPr/>
          <p:nvPr/>
        </p:nvSpPr>
        <p:spPr bwMode="auto">
          <a:xfrm>
            <a:off x="3736975" y="4005263"/>
            <a:ext cx="2511425" cy="360362"/>
          </a:xfrm>
          <a:prstGeom prst="roundRect">
            <a:avLst>
              <a:gd name="adj" fmla="val 50000"/>
            </a:avLst>
          </a:prstGeom>
          <a:solidFill>
            <a:schemeClr val="bg1"/>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anchor="ctr"/>
          <a:lstStyle/>
          <a:p>
            <a:pPr algn="ctr">
              <a:defRPr/>
            </a:pPr>
            <a:r>
              <a:rPr lang="ja-JP" altLang="en-US" dirty="0">
                <a:solidFill>
                  <a:schemeClr val="tx1"/>
                </a:solidFill>
                <a:latin typeface="HGPｺﾞｼｯｸM" pitchFamily="50" charset="-128"/>
                <a:ea typeface="HGPｺﾞｼｯｸM" pitchFamily="50" charset="-128"/>
              </a:rPr>
              <a:t>データ移行のポイント</a:t>
            </a:r>
          </a:p>
        </p:txBody>
      </p:sp>
      <p:sp>
        <p:nvSpPr>
          <p:cNvPr id="12" name="正方形/長方形 11"/>
          <p:cNvSpPr/>
          <p:nvPr/>
        </p:nvSpPr>
        <p:spPr>
          <a:xfrm>
            <a:off x="2598739" y="5899150"/>
            <a:ext cx="7013575" cy="338138"/>
          </a:xfrm>
          <a:prstGeom prst="rect">
            <a:avLst/>
          </a:prstGeom>
        </p:spPr>
        <p:txBody>
          <a:bodyPr>
            <a:spAutoFit/>
          </a:bodyPr>
          <a:lstStyle/>
          <a:p>
            <a:pPr>
              <a:defRPr/>
            </a:pPr>
            <a:r>
              <a:rPr lang="en-US" altLang="ja-JP" sz="800" dirty="0">
                <a:latin typeface="HGPｺﾞｼｯｸM" pitchFamily="50" charset="-128"/>
                <a:ea typeface="HGPｺﾞｼｯｸM" pitchFamily="50" charset="-128"/>
              </a:rPr>
              <a:t>【</a:t>
            </a:r>
            <a:r>
              <a:rPr lang="ja-JP" altLang="en-US" sz="800" dirty="0">
                <a:latin typeface="HGPｺﾞｼｯｸM" pitchFamily="50" charset="-128"/>
                <a:ea typeface="HGPｺﾞｼｯｸM" pitchFamily="50" charset="-128"/>
              </a:rPr>
              <a:t>詳細</a:t>
            </a:r>
            <a:r>
              <a:rPr lang="ja-JP" altLang="en-US" sz="800">
                <a:latin typeface="HGPｺﾞｼｯｸM" pitchFamily="50" charset="-128"/>
                <a:ea typeface="HGPｺﾞｼｯｸM" pitchFamily="50" charset="-128"/>
              </a:rPr>
              <a:t>参照先</a:t>
            </a:r>
            <a:r>
              <a:rPr lang="en-US" altLang="ja-JP" sz="800" smtClean="0">
                <a:latin typeface="HGPｺﾞｼｯｸM" pitchFamily="50" charset="-128"/>
                <a:ea typeface="HGPｺﾞｼｯｸM" pitchFamily="50" charset="-128"/>
              </a:rPr>
              <a:t>】</a:t>
            </a:r>
            <a:r>
              <a:rPr lang="ja-JP" altLang="en-US" sz="800" smtClean="0">
                <a:latin typeface="HGPｺﾞｼｯｸM" pitchFamily="50" charset="-128"/>
                <a:ea typeface="HGPｺﾞｼｯｸM" pitchFamily="50" charset="-128"/>
              </a:rPr>
              <a:t> 中間標</a:t>
            </a:r>
            <a:r>
              <a:rPr lang="ja-JP" altLang="en-US" sz="800" dirty="0">
                <a:latin typeface="HGPｺﾞｼｯｸM" pitchFamily="50" charset="-128"/>
                <a:ea typeface="HGPｺﾞｼｯｸM" pitchFamily="50" charset="-128"/>
              </a:rPr>
              <a:t>準レイアウト仕様</a:t>
            </a:r>
            <a:r>
              <a:rPr lang="ja-JP" altLang="en-US" sz="800">
                <a:latin typeface="HGPｺﾞｼｯｸM" pitchFamily="50" charset="-128"/>
                <a:ea typeface="HGPｺﾞｼｯｸM" pitchFamily="50" charset="-128"/>
              </a:rPr>
              <a:t>の</a:t>
            </a:r>
            <a:r>
              <a:rPr lang="ja-JP" altLang="en-US" sz="800" smtClean="0">
                <a:latin typeface="HGPｺﾞｼｯｸM" pitchFamily="50" charset="-128"/>
                <a:ea typeface="HGPｺﾞｼｯｸM" pitchFamily="50" charset="-128"/>
              </a:rPr>
              <a:t>概要 ：</a:t>
            </a:r>
            <a:r>
              <a:rPr lang="en-US" altLang="ja-JP" sz="800" dirty="0">
                <a:latin typeface="HGPｺﾞｼｯｸM" pitchFamily="50" charset="-128"/>
                <a:ea typeface="HGPｺﾞｼｯｸM" pitchFamily="50" charset="-128"/>
              </a:rPr>
              <a:t>http://www.soumu.go.jp/main_content/000164368.pdf</a:t>
            </a:r>
            <a:r>
              <a:rPr kumimoji="1" lang="ja-JP" altLang="en-US" sz="800" dirty="0">
                <a:latin typeface="HGPｺﾞｼｯｸM" pitchFamily="50" charset="-128"/>
                <a:ea typeface="HGPｺﾞｼｯｸM" pitchFamily="50" charset="-128"/>
              </a:rPr>
              <a:t>　　　</a:t>
            </a:r>
            <a:endParaRPr kumimoji="1" lang="en-US" altLang="ja-JP" sz="800" dirty="0">
              <a:latin typeface="HGPｺﾞｼｯｸM" pitchFamily="50" charset="-128"/>
              <a:ea typeface="HGPｺﾞｼｯｸM" pitchFamily="50" charset="-128"/>
            </a:endParaRPr>
          </a:p>
          <a:p>
            <a:pPr>
              <a:defRPr/>
            </a:pPr>
            <a:r>
              <a:rPr kumimoji="1" lang="ja-JP" altLang="en-US" sz="800" dirty="0">
                <a:latin typeface="HGPｺﾞｼｯｸM" pitchFamily="50" charset="-128"/>
                <a:ea typeface="HGPｺﾞｼｯｸM" pitchFamily="50" charset="-128"/>
              </a:rPr>
              <a:t>　　　</a:t>
            </a:r>
            <a:r>
              <a:rPr kumimoji="1" lang="ja-JP" altLang="en-US" sz="800">
                <a:latin typeface="HGPｺﾞｼｯｸM" pitchFamily="50" charset="-128"/>
                <a:ea typeface="HGPｺﾞｼｯｸM" pitchFamily="50" charset="-128"/>
              </a:rPr>
              <a:t>　</a:t>
            </a:r>
            <a:r>
              <a:rPr kumimoji="1" lang="ja-JP" altLang="en-US" sz="800" smtClean="0">
                <a:latin typeface="HGPｺﾞｼｯｸM" pitchFamily="50" charset="-128"/>
                <a:ea typeface="HGPｺﾞｼｯｸM" pitchFamily="50" charset="-128"/>
              </a:rPr>
              <a:t> </a:t>
            </a:r>
            <a:r>
              <a:rPr kumimoji="1" lang="ja-JP" altLang="en-US" sz="800" dirty="0">
                <a:latin typeface="HGPｺﾞｼｯｸM" pitchFamily="50" charset="-128"/>
                <a:ea typeface="HGPｺﾞｼｯｸM" pitchFamily="50" charset="-128"/>
              </a:rPr>
              <a:t>　　　　　</a:t>
            </a:r>
            <a:r>
              <a:rPr lang="ja-JP" altLang="en-US" sz="800" dirty="0">
                <a:latin typeface="HGPｺﾞｼｯｸM" pitchFamily="50" charset="-128"/>
                <a:ea typeface="HGPｺﾞｼｯｸM" pitchFamily="50" charset="-128"/>
              </a:rPr>
              <a:t>中間標準レイアウト仕様</a:t>
            </a:r>
            <a:r>
              <a:rPr kumimoji="1" lang="ja-JP" altLang="en-US" sz="800" dirty="0">
                <a:latin typeface="HGPｺﾞｼｯｸM" pitchFamily="50" charset="-128"/>
                <a:ea typeface="HGPｺﾞｼｯｸM" pitchFamily="50" charset="-128"/>
              </a:rPr>
              <a:t>：</a:t>
            </a:r>
            <a:r>
              <a:rPr kumimoji="1" lang="en-US" altLang="ja-JP" sz="800" dirty="0">
                <a:latin typeface="HGPｺﾞｼｯｸM" pitchFamily="50" charset="-128"/>
                <a:ea typeface="HGPｺﾞｼｯｸM" pitchFamily="50" charset="-128"/>
              </a:rPr>
              <a:t>http://www.soumu.go.jp/main_sosiki/jichi_gyousei/c-gyousei/lg-cloud/02kiban07_03000024.htm</a:t>
            </a:r>
            <a:endParaRPr lang="ja-JP" altLang="en-US" sz="800" dirty="0">
              <a:latin typeface="HGPｺﾞｼｯｸM" pitchFamily="50" charset="-128"/>
              <a:ea typeface="HGPｺﾞｼｯｸM" pitchFamily="50" charset="-128"/>
            </a:endParaRPr>
          </a:p>
        </p:txBody>
      </p:sp>
      <p:sp>
        <p:nvSpPr>
          <p:cNvPr id="17" name="四角形吹き出し 16"/>
          <p:cNvSpPr/>
          <p:nvPr/>
        </p:nvSpPr>
        <p:spPr>
          <a:xfrm>
            <a:off x="7905751" y="3284539"/>
            <a:ext cx="1800225" cy="600164"/>
          </a:xfrm>
          <a:prstGeom prst="wedgeRectCallout">
            <a:avLst>
              <a:gd name="adj1" fmla="val -40324"/>
              <a:gd name="adj2" fmla="val -75685"/>
            </a:avLst>
          </a:prstGeom>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ja-JP" altLang="ja-JP" sz="1100" dirty="0">
                <a:latin typeface="HGPｺﾞｼｯｸM" pitchFamily="50" charset="-128"/>
                <a:ea typeface="HGPｺﾞｼｯｸM" pitchFamily="50" charset="-128"/>
              </a:rPr>
              <a:t>サブシステムが隠れて</a:t>
            </a:r>
            <a:r>
              <a:rPr lang="ja-JP" altLang="en-US" sz="1100" dirty="0">
                <a:latin typeface="HGPｺﾞｼｯｸM" pitchFamily="50" charset="-128"/>
                <a:ea typeface="HGPｺﾞｼｯｸM" pitchFamily="50" charset="-128"/>
              </a:rPr>
              <a:t>いる場合もあり</a:t>
            </a:r>
            <a:r>
              <a:rPr lang="ja-JP" altLang="ja-JP" sz="1100" dirty="0">
                <a:latin typeface="HGPｺﾞｼｯｸM" pitchFamily="50" charset="-128"/>
                <a:ea typeface="HGPｺﾞｼｯｸM" pitchFamily="50" charset="-128"/>
              </a:rPr>
              <a:t>、</a:t>
            </a:r>
            <a:r>
              <a:rPr lang="ja-JP" altLang="en-US" sz="1100" dirty="0">
                <a:latin typeface="HGPｺﾞｼｯｸM" pitchFamily="50" charset="-128"/>
                <a:ea typeface="HGPｺﾞｼｯｸM" pitchFamily="50" charset="-128"/>
              </a:rPr>
              <a:t>見落としがち</a:t>
            </a:r>
            <a:r>
              <a:rPr lang="en-US" altLang="ja-JP" sz="1100" dirty="0">
                <a:latin typeface="HGPｺﾞｼｯｸM" pitchFamily="50" charset="-128"/>
                <a:ea typeface="HGPｺﾞｼｯｸM" pitchFamily="50" charset="-128"/>
              </a:rPr>
              <a:t/>
            </a:r>
            <a:br>
              <a:rPr lang="en-US" altLang="ja-JP" sz="1100" dirty="0">
                <a:latin typeface="HGPｺﾞｼｯｸM" pitchFamily="50" charset="-128"/>
                <a:ea typeface="HGPｺﾞｼｯｸM" pitchFamily="50" charset="-128"/>
              </a:rPr>
            </a:br>
            <a:r>
              <a:rPr lang="ja-JP" altLang="en-US" sz="1100" dirty="0">
                <a:latin typeface="HGPｺﾞｼｯｸM" pitchFamily="50" charset="-128"/>
                <a:ea typeface="HGPｺﾞｼｯｸM" pitchFamily="50" charset="-128"/>
              </a:rPr>
              <a:t>（特に福祉システム等）</a:t>
            </a:r>
          </a:p>
        </p:txBody>
      </p:sp>
      <p:sp>
        <p:nvSpPr>
          <p:cNvPr id="14" name="スライド番号プレースホルダ 13"/>
          <p:cNvSpPr>
            <a:spLocks noGrp="1"/>
          </p:cNvSpPr>
          <p:nvPr>
            <p:ph type="sldNum" sz="quarter" idx="12"/>
          </p:nvPr>
        </p:nvSpPr>
        <p:spPr/>
        <p:txBody>
          <a:bodyPr/>
          <a:lstStyle/>
          <a:p>
            <a:pPr>
              <a:defRPr/>
            </a:pPr>
            <a:fld id="{502364E4-2112-43EA-A534-60C2A2A20473}" type="slidenum">
              <a:rPr lang="ja-JP" altLang="en-US" smtClean="0"/>
              <a:pPr>
                <a:defRPr/>
              </a:pPr>
              <a:t>25</a:t>
            </a:fld>
            <a:endParaRPr lang="en-US" altLang="ja-JP"/>
          </a:p>
        </p:txBody>
      </p:sp>
      <p:sp>
        <p:nvSpPr>
          <p:cNvPr id="18" name="フッター プレースホルダ 17"/>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ボックス 18"/>
          <p:cNvSpPr txBox="1"/>
          <p:nvPr/>
        </p:nvSpPr>
        <p:spPr>
          <a:xfrm>
            <a:off x="1928813" y="2133602"/>
            <a:ext cx="4895850" cy="676275"/>
          </a:xfrm>
          <a:prstGeom prst="rect">
            <a:avLst/>
          </a:prstGeom>
          <a:noFill/>
          <a:ln>
            <a:solidFill>
              <a:schemeClr val="bg1">
                <a:lumMod val="50000"/>
              </a:schemeClr>
            </a:solidFill>
            <a:prstDash val="dash"/>
          </a:ln>
        </p:spPr>
        <p:txBody>
          <a:bodyPr>
            <a:spAutoFit/>
          </a:bodyPr>
          <a:lstStyle/>
          <a:p>
            <a:pPr>
              <a:defRPr/>
            </a:pPr>
            <a:r>
              <a:rPr kumimoji="1" lang="en-US" altLang="ja-JP" sz="2400" dirty="0">
                <a:latin typeface="HGPｺﾞｼｯｸM" pitchFamily="50" charset="-128"/>
                <a:ea typeface="HGPｺﾞｼｯｸM" pitchFamily="50" charset="-128"/>
              </a:rPr>
              <a:t>4-1</a:t>
            </a:r>
            <a:r>
              <a:rPr kumimoji="1" lang="ja-JP" altLang="en-US" sz="2400" dirty="0">
                <a:latin typeface="HGPｺﾞｼｯｸM" pitchFamily="50" charset="-128"/>
                <a:ea typeface="HGPｺﾞｼｯｸM" pitchFamily="50" charset="-128"/>
              </a:rPr>
              <a:t>　サービスレベル評価</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a:t>
            </a:r>
            <a:r>
              <a:rPr lang="en-US" altLang="ja-JP" sz="1400" dirty="0">
                <a:solidFill>
                  <a:srgbClr val="0033CC"/>
                </a:solidFill>
                <a:latin typeface="HGPｺﾞｼｯｸM" pitchFamily="50" charset="-128"/>
                <a:ea typeface="HGPｺﾞｼｯｸM" pitchFamily="50" charset="-128"/>
              </a:rPr>
              <a:t>SLA</a:t>
            </a:r>
            <a:r>
              <a:rPr lang="ja-JP" altLang="en-US" sz="1400" dirty="0">
                <a:solidFill>
                  <a:srgbClr val="0033CC"/>
                </a:solidFill>
                <a:latin typeface="HGPｺﾞｼｯｸM" pitchFamily="50" charset="-128"/>
                <a:ea typeface="HGPｺﾞｼｯｸM" pitchFamily="50" charset="-128"/>
              </a:rPr>
              <a:t>に基づく評価の定期的な実施</a:t>
            </a:r>
            <a:endParaRPr kumimoji="1" lang="ja-JP" altLang="en-US" sz="1400" dirty="0">
              <a:solidFill>
                <a:srgbClr val="0033CC"/>
              </a:solidFill>
              <a:latin typeface="HGPｺﾞｼｯｸM" pitchFamily="50" charset="-128"/>
              <a:ea typeface="HGPｺﾞｼｯｸM" pitchFamily="50" charset="-128"/>
            </a:endParaRPr>
          </a:p>
        </p:txBody>
      </p:sp>
      <p:sp>
        <p:nvSpPr>
          <p:cNvPr id="21" name="テキスト ボックス 20"/>
          <p:cNvSpPr txBox="1"/>
          <p:nvPr/>
        </p:nvSpPr>
        <p:spPr>
          <a:xfrm>
            <a:off x="1928813" y="3284538"/>
            <a:ext cx="4895850" cy="677862"/>
          </a:xfrm>
          <a:prstGeom prst="rect">
            <a:avLst/>
          </a:prstGeom>
          <a:noFill/>
          <a:ln>
            <a:solidFill>
              <a:schemeClr val="bg1">
                <a:lumMod val="50000"/>
              </a:schemeClr>
            </a:solidFill>
            <a:prstDash val="dash"/>
          </a:ln>
        </p:spPr>
        <p:txBody>
          <a:bodyPr>
            <a:spAutoFit/>
          </a:bodyPr>
          <a:lstStyle/>
          <a:p>
            <a:pPr>
              <a:defRPr/>
            </a:pPr>
            <a:r>
              <a:rPr kumimoji="1" lang="en-US" altLang="ja-JP" sz="2400" dirty="0">
                <a:latin typeface="HGPｺﾞｼｯｸM" pitchFamily="50" charset="-128"/>
                <a:ea typeface="HGPｺﾞｼｯｸM" pitchFamily="50" charset="-128"/>
              </a:rPr>
              <a:t>4-2</a:t>
            </a:r>
            <a:r>
              <a:rPr kumimoji="1" lang="ja-JP" altLang="en-US" sz="2400" dirty="0">
                <a:latin typeface="HGPｺﾞｼｯｸM" pitchFamily="50" charset="-128"/>
                <a:ea typeface="HGPｺﾞｼｯｸM" pitchFamily="50" charset="-128"/>
              </a:rPr>
              <a:t>　法制度改正対応</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・機能強化／改修に係る適用評価、費用調整</a:t>
            </a:r>
            <a:endParaRPr kumimoji="1" lang="ja-JP" altLang="en-US" sz="1400" dirty="0">
              <a:solidFill>
                <a:srgbClr val="0033CC"/>
              </a:solidFill>
              <a:latin typeface="HGPｺﾞｼｯｸM" pitchFamily="50" charset="-128"/>
              <a:ea typeface="HGPｺﾞｼｯｸM" pitchFamily="50" charset="-128"/>
            </a:endParaRPr>
          </a:p>
        </p:txBody>
      </p:sp>
      <p:sp>
        <p:nvSpPr>
          <p:cNvPr id="22" name="テキスト ボックス 21"/>
          <p:cNvSpPr txBox="1"/>
          <p:nvPr/>
        </p:nvSpPr>
        <p:spPr>
          <a:xfrm>
            <a:off x="1928813" y="4479927"/>
            <a:ext cx="4895850" cy="677863"/>
          </a:xfrm>
          <a:prstGeom prst="rect">
            <a:avLst/>
          </a:prstGeom>
          <a:noFill/>
          <a:ln>
            <a:solidFill>
              <a:schemeClr val="bg1">
                <a:lumMod val="50000"/>
              </a:schemeClr>
            </a:solidFill>
            <a:prstDash val="dash"/>
          </a:ln>
        </p:spPr>
        <p:txBody>
          <a:bodyPr>
            <a:spAutoFit/>
          </a:bodyPr>
          <a:lstStyle/>
          <a:p>
            <a:pPr>
              <a:defRPr/>
            </a:pPr>
            <a:r>
              <a:rPr kumimoji="1" lang="en-US" altLang="ja-JP" sz="2400" dirty="0">
                <a:latin typeface="HGPｺﾞｼｯｸM" pitchFamily="50" charset="-128"/>
                <a:ea typeface="HGPｺﾞｼｯｸM" pitchFamily="50" charset="-128"/>
              </a:rPr>
              <a:t>4-3</a:t>
            </a:r>
            <a:r>
              <a:rPr kumimoji="1" lang="ja-JP" altLang="en-US" sz="2400" dirty="0">
                <a:latin typeface="HGPｺﾞｼｯｸM" pitchFamily="50" charset="-128"/>
                <a:ea typeface="HGPｺﾞｼｯｸM" pitchFamily="50" charset="-128"/>
              </a:rPr>
              <a:t>　サービス継続・切替</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・サービス継続・切替の判断の実施</a:t>
            </a:r>
            <a:endParaRPr kumimoji="1" lang="ja-JP" altLang="en-US" sz="1400" dirty="0">
              <a:solidFill>
                <a:srgbClr val="0033CC"/>
              </a:solidFill>
              <a:latin typeface="HGPｺﾞｼｯｸM" pitchFamily="50" charset="-128"/>
              <a:ea typeface="HGPｺﾞｼｯｸM" pitchFamily="50" charset="-128"/>
            </a:endParaRPr>
          </a:p>
        </p:txBody>
      </p:sp>
      <p:sp>
        <p:nvSpPr>
          <p:cNvPr id="23" name="ホームベース 22"/>
          <p:cNvSpPr/>
          <p:nvPr/>
        </p:nvSpPr>
        <p:spPr>
          <a:xfrm rot="5400000">
            <a:off x="-195262" y="3465513"/>
            <a:ext cx="3311525" cy="647700"/>
          </a:xfrm>
          <a:prstGeom prst="homePlate">
            <a:avLst/>
          </a:prstGeom>
          <a:solidFill>
            <a:srgbClr val="99FF6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24" name="テキスト ボックス 23"/>
          <p:cNvSpPr txBox="1"/>
          <p:nvPr/>
        </p:nvSpPr>
        <p:spPr>
          <a:xfrm rot="16200000">
            <a:off x="5556" y="3306913"/>
            <a:ext cx="2808288" cy="461665"/>
          </a:xfrm>
          <a:prstGeom prst="rect">
            <a:avLst/>
          </a:prstGeom>
          <a:noFill/>
        </p:spPr>
        <p:txBody>
          <a:bodyPr>
            <a:spAutoFit/>
          </a:bodyPr>
          <a:lstStyle/>
          <a:p>
            <a:pPr algn="ctr">
              <a:defRPr/>
            </a:pPr>
            <a:r>
              <a:rPr kumimoji="1" lang="en-US" altLang="ja-JP" sz="2400" smtClean="0">
                <a:latin typeface="HGPｺﾞｼｯｸM" pitchFamily="50" charset="-128"/>
                <a:ea typeface="HGPｺﾞｼｯｸM" pitchFamily="50" charset="-128"/>
              </a:rPr>
              <a:t>Phase</a:t>
            </a:r>
            <a:r>
              <a:rPr lang="ja-JP" altLang="en-US" sz="2400" smtClean="0">
                <a:latin typeface="HGPｺﾞｼｯｸM" pitchFamily="50" charset="-128"/>
                <a:ea typeface="HGPｺﾞｼｯｸM" pitchFamily="50" charset="-128"/>
              </a:rPr>
              <a:t> </a:t>
            </a:r>
            <a:r>
              <a:rPr lang="en-US" altLang="ja-JP" sz="2400" smtClean="0">
                <a:latin typeface="HGPｺﾞｼｯｸM" pitchFamily="50" charset="-128"/>
                <a:ea typeface="HGPｺﾞｼｯｸM" pitchFamily="50" charset="-128"/>
              </a:rPr>
              <a:t>4</a:t>
            </a:r>
            <a:r>
              <a:rPr kumimoji="1" lang="ja-JP" altLang="en-US" sz="2400" dirty="0">
                <a:latin typeface="HGPｺﾞｼｯｸM" pitchFamily="50" charset="-128"/>
                <a:ea typeface="HGPｺﾞｼｯｸM" pitchFamily="50" charset="-128"/>
              </a:rPr>
              <a:t>　運用</a:t>
            </a:r>
          </a:p>
        </p:txBody>
      </p:sp>
      <p:sp>
        <p:nvSpPr>
          <p:cNvPr id="27" name="二等辺三角形 26"/>
          <p:cNvSpPr/>
          <p:nvPr/>
        </p:nvSpPr>
        <p:spPr bwMode="auto">
          <a:xfrm rot="10800000">
            <a:off x="4881564" y="2881313"/>
            <a:ext cx="1008062" cy="260350"/>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8" name="二等辺三角形 27"/>
          <p:cNvSpPr/>
          <p:nvPr/>
        </p:nvSpPr>
        <p:spPr bwMode="auto">
          <a:xfrm rot="10800000">
            <a:off x="4881564" y="4106863"/>
            <a:ext cx="1008062" cy="258762"/>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9705" name="テキスト ボックス 13"/>
          <p:cNvSpPr txBox="1">
            <a:spLocks noChangeArrowheads="1"/>
          </p:cNvSpPr>
          <p:nvPr/>
        </p:nvSpPr>
        <p:spPr bwMode="auto">
          <a:xfrm>
            <a:off x="5170489" y="5732465"/>
            <a:ext cx="4391025" cy="261937"/>
          </a:xfrm>
          <a:prstGeom prst="rect">
            <a:avLst/>
          </a:prstGeom>
          <a:noFill/>
          <a:ln w="9525">
            <a:noFill/>
            <a:miter lim="800000"/>
            <a:headEnd/>
            <a:tailEnd/>
          </a:ln>
        </p:spPr>
        <p:txBody>
          <a:bodyPr>
            <a:spAutoFit/>
          </a:bodyPr>
          <a:lstStyle/>
          <a:p>
            <a:pPr marL="182563" indent="-182563"/>
            <a:r>
              <a:rPr kumimoji="1" lang="en-US" altLang="ja-JP" sz="1100" b="1">
                <a:latin typeface="HGPｺﾞｼｯｸM" pitchFamily="50" charset="-128"/>
                <a:ea typeface="HGPｺﾞｼｯｸM" pitchFamily="50" charset="-128"/>
              </a:rPr>
              <a:t>※	</a:t>
            </a:r>
            <a:r>
              <a:rPr kumimoji="1" lang="ja-JP" altLang="en-US" sz="1100" b="1">
                <a:latin typeface="HGPｺﾞｼｯｸM" pitchFamily="50" charset="-128"/>
                <a:ea typeface="HGPｺﾞｼｯｸM" pitchFamily="50" charset="-128"/>
              </a:rPr>
              <a:t>当該項目は本研修の対象外（本項目は導入完了以降の項目）</a:t>
            </a:r>
            <a:endParaRPr kumimoji="1" lang="en-US" altLang="ja-JP" sz="1100" b="1">
              <a:latin typeface="HGPｺﾞｼｯｸM" pitchFamily="50" charset="-128"/>
              <a:ea typeface="HGPｺﾞｼｯｸM" pitchFamily="50" charset="-128"/>
            </a:endParaRPr>
          </a:p>
        </p:txBody>
      </p:sp>
      <p:sp>
        <p:nvSpPr>
          <p:cNvPr id="29706"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４</a:t>
            </a:r>
            <a:r>
              <a:rPr lang="ja-JP" altLang="ja-JP" smtClean="0"/>
              <a:t>．</a:t>
            </a:r>
            <a:r>
              <a:rPr lang="ja-JP" altLang="en-US" smtClean="0"/>
              <a:t>導入の手順　</a:t>
            </a:r>
            <a:r>
              <a:rPr lang="ja-JP" altLang="en-US" sz="2400" smtClean="0"/>
              <a:t>～Ｐｈａｓｅ４～</a:t>
            </a:r>
          </a:p>
        </p:txBody>
      </p:sp>
      <p:sp>
        <p:nvSpPr>
          <p:cNvPr id="11" name="スライド番号プレースホルダ 10"/>
          <p:cNvSpPr>
            <a:spLocks noGrp="1"/>
          </p:cNvSpPr>
          <p:nvPr>
            <p:ph type="sldNum" sz="quarter" idx="12"/>
          </p:nvPr>
        </p:nvSpPr>
        <p:spPr/>
        <p:txBody>
          <a:bodyPr/>
          <a:lstStyle/>
          <a:p>
            <a:pPr>
              <a:defRPr/>
            </a:pPr>
            <a:fld id="{502364E4-2112-43EA-A534-60C2A2A20473}" type="slidenum">
              <a:rPr lang="ja-JP" altLang="en-US" smtClean="0"/>
              <a:pPr>
                <a:defRPr/>
              </a:pPr>
              <a:t>26</a:t>
            </a:fld>
            <a:endParaRPr lang="en-US" altLang="ja-JP"/>
          </a:p>
        </p:txBody>
      </p:sp>
      <p:sp>
        <p:nvSpPr>
          <p:cNvPr id="12" name="フッター プレースホルダ 11"/>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6"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a:t>
            </a:r>
            <a:r>
              <a:rPr lang="ja-JP" altLang="en-US" dirty="0" smtClean="0"/>
              <a:t>「電子自治体の取組みを加速するための１０の指針」</a:t>
            </a:r>
            <a:r>
              <a:rPr kumimoji="0" lang="ja-JP" altLang="en-US" b="1" i="0" u="none" strike="noStrike" cap="none" normalizeH="0" baseline="0" dirty="0" smtClean="0">
                <a:ln>
                  <a:noFill/>
                </a:ln>
                <a:solidFill>
                  <a:schemeClr val="tx1"/>
                </a:solidFill>
                <a:effectLst/>
              </a:rPr>
              <a:t> </a:t>
            </a:r>
            <a:r>
              <a:rPr kumimoji="0" lang="ja-JP" altLang="en-US" sz="2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endParaRPr lang="ja-JP" altLang="en-US" sz="2000" dirty="0" smtClean="0"/>
          </a:p>
        </p:txBody>
      </p:sp>
      <p:sp>
        <p:nvSpPr>
          <p:cNvPr id="11" name="正方形/長方形 10"/>
          <p:cNvSpPr/>
          <p:nvPr/>
        </p:nvSpPr>
        <p:spPr>
          <a:xfrm>
            <a:off x="632520" y="1628801"/>
            <a:ext cx="8928992" cy="4401205"/>
          </a:xfrm>
          <a:prstGeom prst="rect">
            <a:avLst/>
          </a:prstGeom>
        </p:spPr>
        <p:txBody>
          <a:bodyPr wrap="square">
            <a:spAutoFit/>
          </a:bodyPr>
          <a:lstStyle/>
          <a:p>
            <a:r>
              <a:rPr lang="ja-JP" altLang="en-US" sz="1400" dirty="0" smtClean="0">
                <a:latin typeface="HG明朝E" pitchFamily="17" charset="-128"/>
                <a:ea typeface="HG明朝E" pitchFamily="17" charset="-128"/>
              </a:rPr>
              <a:t>総務省はこれまで、電子自治体の取組みを推進するため</a:t>
            </a:r>
            <a:r>
              <a:rPr lang="ja-JP" altLang="en-US" sz="1400" smtClean="0">
                <a:latin typeface="HG明朝E" pitchFamily="17" charset="-128"/>
                <a:ea typeface="HG明朝E" pitchFamily="17" charset="-128"/>
              </a:rPr>
              <a:t>、平成 </a:t>
            </a:r>
            <a:r>
              <a:rPr lang="en-US" altLang="ja-JP" sz="1400" smtClean="0">
                <a:latin typeface="HG明朝E" pitchFamily="17" charset="-128"/>
                <a:ea typeface="HG明朝E" pitchFamily="17" charset="-128"/>
              </a:rPr>
              <a:t>15 </a:t>
            </a:r>
            <a:r>
              <a:rPr lang="ja-JP" altLang="en-US" sz="1400" smtClean="0">
                <a:latin typeface="HG明朝E" pitchFamily="17" charset="-128"/>
                <a:ea typeface="HG明朝E" pitchFamily="17" charset="-128"/>
              </a:rPr>
              <a:t>年</a:t>
            </a:r>
            <a:r>
              <a:rPr lang="ja-JP" altLang="en-US" sz="1400" dirty="0" smtClean="0">
                <a:latin typeface="HG明朝E" pitchFamily="17" charset="-128"/>
                <a:ea typeface="HG明朝E" pitchFamily="17" charset="-128"/>
              </a:rPr>
              <a:t>８月に「</a:t>
            </a:r>
            <a:r>
              <a:rPr lang="ja-JP" altLang="en-US" sz="1400" smtClean="0">
                <a:latin typeface="HG明朝E" pitchFamily="17" charset="-128"/>
                <a:ea typeface="HG明朝E" pitchFamily="17" charset="-128"/>
              </a:rPr>
              <a:t>電子自治体 推進</a:t>
            </a:r>
            <a:r>
              <a:rPr lang="ja-JP" altLang="en-US" sz="1400" dirty="0" smtClean="0">
                <a:latin typeface="HG明朝E" pitchFamily="17" charset="-128"/>
                <a:ea typeface="HG明朝E" pitchFamily="17" charset="-128"/>
              </a:rPr>
              <a:t>指針」</a:t>
            </a:r>
            <a:r>
              <a:rPr lang="ja-JP" altLang="en-US" sz="1400" smtClean="0">
                <a:latin typeface="HG明朝E" pitchFamily="17" charset="-128"/>
                <a:ea typeface="HG明朝E" pitchFamily="17" charset="-128"/>
              </a:rPr>
              <a:t>（平成 </a:t>
            </a:r>
            <a:r>
              <a:rPr lang="en-US" altLang="ja-JP" sz="1400" smtClean="0">
                <a:latin typeface="HG明朝E" pitchFamily="17" charset="-128"/>
                <a:ea typeface="HG明朝E" pitchFamily="17" charset="-128"/>
              </a:rPr>
              <a:t>18 </a:t>
            </a:r>
            <a:r>
              <a:rPr lang="ja-JP" altLang="en-US" sz="1400" smtClean="0">
                <a:latin typeface="HG明朝E" pitchFamily="17" charset="-128"/>
                <a:ea typeface="HG明朝E" pitchFamily="17" charset="-128"/>
              </a:rPr>
              <a:t>年</a:t>
            </a:r>
            <a:r>
              <a:rPr lang="ja-JP" altLang="en-US" sz="1400" dirty="0" smtClean="0">
                <a:latin typeface="HG明朝E" pitchFamily="17" charset="-128"/>
                <a:ea typeface="HG明朝E" pitchFamily="17" charset="-128"/>
              </a:rPr>
              <a:t>７月一部改訂）</a:t>
            </a:r>
            <a:r>
              <a:rPr lang="ja-JP" altLang="en-US" sz="1400" smtClean="0">
                <a:latin typeface="HG明朝E" pitchFamily="17" charset="-128"/>
                <a:ea typeface="HG明朝E" pitchFamily="17" charset="-128"/>
              </a:rPr>
              <a:t>、平成 </a:t>
            </a:r>
            <a:r>
              <a:rPr lang="en-US" altLang="ja-JP" sz="1400" smtClean="0">
                <a:latin typeface="HG明朝E" pitchFamily="17" charset="-128"/>
                <a:ea typeface="HG明朝E" pitchFamily="17" charset="-128"/>
              </a:rPr>
              <a:t>19 </a:t>
            </a:r>
            <a:r>
              <a:rPr lang="ja-JP" altLang="en-US" sz="1400" smtClean="0">
                <a:latin typeface="HG明朝E" pitchFamily="17" charset="-128"/>
                <a:ea typeface="HG明朝E" pitchFamily="17" charset="-128"/>
              </a:rPr>
              <a:t>年</a:t>
            </a:r>
            <a:r>
              <a:rPr lang="ja-JP" altLang="en-US" sz="1400" dirty="0" smtClean="0">
                <a:latin typeface="HG明朝E" pitchFamily="17" charset="-128"/>
                <a:ea typeface="HG明朝E" pitchFamily="17" charset="-128"/>
              </a:rPr>
              <a:t>３月に「新電子自治体推進指針」を策定して</a:t>
            </a:r>
            <a:r>
              <a:rPr lang="ja-JP" altLang="en-US" sz="1400" smtClean="0">
                <a:latin typeface="HG明朝E" pitchFamily="17" charset="-128"/>
                <a:ea typeface="HG明朝E" pitchFamily="17" charset="-128"/>
              </a:rPr>
              <a:t>きた。 本指針</a:t>
            </a:r>
            <a:r>
              <a:rPr lang="ja-JP" altLang="en-US" sz="1400" dirty="0" smtClean="0">
                <a:latin typeface="HG明朝E" pitchFamily="17" charset="-128"/>
                <a:ea typeface="HG明朝E" pitchFamily="17" charset="-128"/>
              </a:rPr>
              <a:t>は、今般の「創造宣言」</a:t>
            </a:r>
            <a:r>
              <a:rPr lang="en-US" altLang="ja-JP" sz="1400" dirty="0" smtClean="0">
                <a:latin typeface="HG明朝E" pitchFamily="17" charset="-128"/>
                <a:ea typeface="HG明朝E" pitchFamily="17" charset="-128"/>
              </a:rPr>
              <a:t>※</a:t>
            </a:r>
            <a:r>
              <a:rPr lang="ja-JP" altLang="en-US" sz="1400" dirty="0" smtClean="0">
                <a:latin typeface="HG明朝E" pitchFamily="17" charset="-128"/>
                <a:ea typeface="HG明朝E" pitchFamily="17" charset="-128"/>
              </a:rPr>
              <a:t>の閣議決定を受け、自治体クラウドの導入をはじめとした地方公共団体の電子自治体に係る取組みを一層促進することを目的として策定するものである。これまでの指針が、ＩＣＴの進展や動向等について広く地方公共団体に情報提供することを目的の一つとしていたのに対し、「電子自治体の取組みを加速する</a:t>
            </a:r>
            <a:r>
              <a:rPr lang="ja-JP" altLang="en-US" sz="1400" smtClean="0">
                <a:latin typeface="HG明朝E" pitchFamily="17" charset="-128"/>
                <a:ea typeface="HG明朝E" pitchFamily="17" charset="-128"/>
              </a:rPr>
              <a:t>ための </a:t>
            </a:r>
            <a:r>
              <a:rPr lang="en-US" altLang="ja-JP" sz="1400" smtClean="0">
                <a:latin typeface="HG明朝E" pitchFamily="17" charset="-128"/>
                <a:ea typeface="HG明朝E" pitchFamily="17" charset="-128"/>
              </a:rPr>
              <a:t>10 </a:t>
            </a:r>
            <a:r>
              <a:rPr lang="ja-JP" altLang="en-US" sz="1400" smtClean="0">
                <a:latin typeface="HG明朝E" pitchFamily="17" charset="-128"/>
                <a:ea typeface="HG明朝E" pitchFamily="17" charset="-128"/>
              </a:rPr>
              <a:t>の</a:t>
            </a:r>
            <a:r>
              <a:rPr lang="ja-JP" altLang="en-US" sz="1400" dirty="0" smtClean="0">
                <a:latin typeface="HG明朝E" pitchFamily="17" charset="-128"/>
                <a:ea typeface="HG明朝E" pitchFamily="17" charset="-128"/>
              </a:rPr>
              <a:t>指針」は、「創造宣言」を踏まえ、番号制度の導入に併せた自治体クラウド導入の加速を最優先課題と位置付け、行政情報システムの改革に関して地方公共団体に期待される具体的な取組みを提示することに重点を置いて</a:t>
            </a:r>
            <a:r>
              <a:rPr lang="ja-JP" altLang="en-US" sz="1400" smtClean="0">
                <a:latin typeface="HG明朝E" pitchFamily="17" charset="-128"/>
                <a:ea typeface="HG明朝E" pitchFamily="17" charset="-128"/>
              </a:rPr>
              <a:t>いる。 </a:t>
            </a:r>
            <a:endParaRPr lang="en-US" altLang="ja-JP" sz="1400" dirty="0" smtClean="0">
              <a:latin typeface="HG明朝E" pitchFamily="17" charset="-128"/>
              <a:ea typeface="HG明朝E" pitchFamily="17" charset="-128"/>
            </a:endParaRPr>
          </a:p>
          <a:p>
            <a:endParaRPr lang="en-US" altLang="ja-JP" sz="1400" dirty="0">
              <a:latin typeface="HG明朝E" pitchFamily="17" charset="-128"/>
              <a:ea typeface="HG明朝E" pitchFamily="17" charset="-128"/>
            </a:endParaRPr>
          </a:p>
          <a:p>
            <a:r>
              <a:rPr lang="en-US" altLang="ja-JP" sz="1400" dirty="0" smtClean="0">
                <a:latin typeface="HG明朝E" pitchFamily="17" charset="-128"/>
                <a:ea typeface="HG明朝E" pitchFamily="17" charset="-128"/>
              </a:rPr>
              <a:t>※</a:t>
            </a:r>
            <a:r>
              <a:rPr lang="ja-JP" altLang="en-US" sz="1400" dirty="0" smtClean="0">
                <a:latin typeface="HG明朝E" pitchFamily="17" charset="-128"/>
                <a:ea typeface="HG明朝E" pitchFamily="17" charset="-128"/>
              </a:rPr>
              <a:t>電子行政に係る政府の新たな戦略として</a:t>
            </a:r>
            <a:r>
              <a:rPr lang="ja-JP" altLang="en-US" sz="1400" smtClean="0">
                <a:latin typeface="HG明朝E" pitchFamily="17" charset="-128"/>
                <a:ea typeface="HG明朝E" pitchFamily="17" charset="-128"/>
              </a:rPr>
              <a:t>、平成 </a:t>
            </a:r>
            <a:r>
              <a:rPr lang="en-US" altLang="ja-JP" sz="1400" smtClean="0">
                <a:latin typeface="HG明朝E" pitchFamily="17" charset="-128"/>
                <a:ea typeface="HG明朝E" pitchFamily="17" charset="-128"/>
              </a:rPr>
              <a:t>25 </a:t>
            </a:r>
            <a:r>
              <a:rPr lang="ja-JP" altLang="en-US" sz="1400" smtClean="0">
                <a:latin typeface="HG明朝E" pitchFamily="17" charset="-128"/>
                <a:ea typeface="HG明朝E" pitchFamily="17" charset="-128"/>
              </a:rPr>
              <a:t>年６月 </a:t>
            </a:r>
            <a:r>
              <a:rPr lang="en-US" altLang="ja-JP" sz="1400" smtClean="0">
                <a:latin typeface="HG明朝E" pitchFamily="17" charset="-128"/>
                <a:ea typeface="HG明朝E" pitchFamily="17" charset="-128"/>
              </a:rPr>
              <a:t>14 </a:t>
            </a:r>
            <a:r>
              <a:rPr lang="ja-JP" altLang="en-US" sz="1400" smtClean="0">
                <a:latin typeface="HG明朝E" pitchFamily="17" charset="-128"/>
                <a:ea typeface="HG明朝E" pitchFamily="17" charset="-128"/>
              </a:rPr>
              <a:t>日</a:t>
            </a:r>
            <a:r>
              <a:rPr lang="ja-JP" altLang="en-US" sz="1400" dirty="0" smtClean="0">
                <a:latin typeface="HG明朝E" pitchFamily="17" charset="-128"/>
                <a:ea typeface="HG明朝E" pitchFamily="17" charset="-128"/>
              </a:rPr>
              <a:t>に「世界最先端ＩＴ</a:t>
            </a:r>
            <a:r>
              <a:rPr lang="ja-JP" altLang="en-US" sz="1400" smtClean="0">
                <a:latin typeface="HG明朝E" pitchFamily="17" charset="-128"/>
                <a:ea typeface="HG明朝E" pitchFamily="17" charset="-128"/>
              </a:rPr>
              <a:t>国家創 造</a:t>
            </a:r>
            <a:r>
              <a:rPr lang="ja-JP" altLang="en-US" sz="1400" dirty="0" smtClean="0">
                <a:latin typeface="HG明朝E" pitchFamily="17" charset="-128"/>
                <a:ea typeface="HG明朝E" pitchFamily="17" charset="-128"/>
              </a:rPr>
              <a:t>宣言」が閣議決定</a:t>
            </a:r>
            <a:r>
              <a:rPr lang="ja-JP" altLang="en-US" sz="1400" smtClean="0">
                <a:latin typeface="HG明朝E" pitchFamily="17" charset="-128"/>
                <a:ea typeface="HG明朝E" pitchFamily="17" charset="-128"/>
              </a:rPr>
              <a:t>された。 本指針</a:t>
            </a:r>
            <a:r>
              <a:rPr lang="ja-JP" altLang="en-US" sz="1400" dirty="0" smtClean="0">
                <a:latin typeface="HG明朝E" pitchFamily="17" charset="-128"/>
                <a:ea typeface="HG明朝E" pitchFamily="17" charset="-128"/>
              </a:rPr>
              <a:t>では「創造宣言」という。</a:t>
            </a:r>
            <a:endParaRPr lang="en-US" altLang="ja-JP" sz="1400" dirty="0" smtClean="0">
              <a:latin typeface="HG明朝E" pitchFamily="17" charset="-128"/>
              <a:ea typeface="HG明朝E" pitchFamily="17" charset="-128"/>
            </a:endParaRPr>
          </a:p>
          <a:p>
            <a:endParaRPr lang="en-US" altLang="ja-JP" sz="1400" dirty="0">
              <a:latin typeface="HG明朝E" pitchFamily="17" charset="-128"/>
              <a:ea typeface="HG明朝E" pitchFamily="17" charset="-128"/>
            </a:endParaRPr>
          </a:p>
          <a:p>
            <a:r>
              <a:rPr lang="ja-JP" altLang="en-US" sz="1400" dirty="0" smtClean="0">
                <a:latin typeface="HG明朝E" pitchFamily="17" charset="-128"/>
                <a:ea typeface="HG明朝E" pitchFamily="17" charset="-128"/>
              </a:rPr>
              <a:t>　番号制度導入に併せた自治体クラウド導入の取組み加速（指針１～指針６）「創造宣言」の中で、自治体クラウドの取組みが番号制度導入までの今後４年間を</a:t>
            </a:r>
            <a:r>
              <a:rPr lang="ja-JP" altLang="en-US" sz="1400" smtClean="0">
                <a:latin typeface="HG明朝E" pitchFamily="17" charset="-128"/>
                <a:ea typeface="HG明朝E" pitchFamily="17" charset="-128"/>
              </a:rPr>
              <a:t>集中取 組</a:t>
            </a:r>
            <a:r>
              <a:rPr lang="ja-JP" altLang="en-US" sz="1400" dirty="0" smtClean="0">
                <a:latin typeface="HG明朝E" pitchFamily="17" charset="-128"/>
                <a:ea typeface="HG明朝E" pitchFamily="17" charset="-128"/>
              </a:rPr>
              <a:t>期間と位置付けられているように、地方公共団体においては番号制度の導入に併せて自治体クラウドの導入に取り組むことが期待されている。これにより、番号制度の効率的な導入が可能となり、また今後の事務負担の軽減も図られる。なお、自治体クラウドの導入により、業務フローやシステムが統一されることから、広域的な行政運営につながることも期待</a:t>
            </a:r>
            <a:r>
              <a:rPr lang="ja-JP" altLang="en-US" sz="1400" smtClean="0">
                <a:latin typeface="HG明朝E" pitchFamily="17" charset="-128"/>
                <a:ea typeface="HG明朝E" pitchFamily="17" charset="-128"/>
              </a:rPr>
              <a:t>される。 </a:t>
            </a:r>
            <a:endParaRPr lang="en-US" altLang="ja-JP" sz="1400" dirty="0" smtClean="0">
              <a:latin typeface="HG明朝E" pitchFamily="17" charset="-128"/>
              <a:ea typeface="HG明朝E" pitchFamily="17" charset="-128"/>
            </a:endParaRPr>
          </a:p>
          <a:p>
            <a:r>
              <a:rPr lang="ja-JP" altLang="en-US" sz="1400" dirty="0" smtClean="0">
                <a:latin typeface="HG明朝E" pitchFamily="17" charset="-128"/>
                <a:ea typeface="HG明朝E" pitchFamily="17" charset="-128"/>
              </a:rPr>
              <a:t>　第一節では、各地方公共団体が自治体クラウド等の情報システムの効率化に取り組む際の参考となるよう、自治体クラウドの導入にあたっての検討課題、業務標準化に向けた取組み事項、調達時の留意事項等に加え、都道府県に期待される役割についてもまとめている。</a:t>
            </a:r>
            <a:endParaRPr lang="ja-JP" altLang="en-US" sz="1400" dirty="0">
              <a:latin typeface="HG明朝E" pitchFamily="17" charset="-128"/>
              <a:ea typeface="HG明朝E" pitchFamily="17" charset="-128"/>
            </a:endParaRPr>
          </a:p>
        </p:txBody>
      </p:sp>
      <p:sp>
        <p:nvSpPr>
          <p:cNvPr id="4" name="スライド番号プレースホルダ 3"/>
          <p:cNvSpPr>
            <a:spLocks noGrp="1"/>
          </p:cNvSpPr>
          <p:nvPr>
            <p:ph type="sldNum" sz="quarter" idx="12"/>
          </p:nvPr>
        </p:nvSpPr>
        <p:spPr/>
        <p:txBody>
          <a:bodyPr/>
          <a:lstStyle/>
          <a:p>
            <a:pPr>
              <a:defRPr/>
            </a:pPr>
            <a:fld id="{502364E4-2112-43EA-A534-60C2A2A20473}" type="slidenum">
              <a:rPr lang="ja-JP" altLang="en-US" smtClean="0"/>
              <a:pPr>
                <a:defRPr/>
              </a:pPr>
              <a:t>27</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64568" y="1412777"/>
            <a:ext cx="8352928"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指針１</a:t>
            </a:r>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番号制度の導入に併せた自治体クラウドの導入地方公共団体においては、番号制度導入のスケジュールに合わせて自治体クラウドの導入に取り組み、関係経費の削減と事務負担の軽減等業務システムの効率的・効果的な運用を図る</a:t>
            </a:r>
            <a:r>
              <a:rPr lang="ja-JP" altLang="en-US" smtClean="0">
                <a:latin typeface="HGPｺﾞｼｯｸM" pitchFamily="50" charset="-128"/>
                <a:ea typeface="HGPｺﾞｼｯｸM" pitchFamily="50" charset="-128"/>
              </a:rPr>
              <a:t>こと。 </a:t>
            </a:r>
            <a:endParaRPr lang="ja-JP" altLang="en-US" dirty="0">
              <a:latin typeface="HGPｺﾞｼｯｸM" pitchFamily="50" charset="-128"/>
              <a:ea typeface="HGPｺﾞｼｯｸM" pitchFamily="50" charset="-128"/>
            </a:endParaRPr>
          </a:p>
        </p:txBody>
      </p:sp>
      <p:sp>
        <p:nvSpPr>
          <p:cNvPr id="5" name="正方形/長方形 4"/>
          <p:cNvSpPr/>
          <p:nvPr/>
        </p:nvSpPr>
        <p:spPr>
          <a:xfrm>
            <a:off x="1064568" y="2420888"/>
            <a:ext cx="8352928" cy="1754326"/>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指針２</a:t>
            </a:r>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大規模な地方公共団体における既存システムのオープン化・クラウド化等の徹底大規模な地方公共団体において、情報システムの形態により他団体との情報システムの共同利用・標準化が直ちには困難であると認められる場合には、まずは自団体の情報システムのオープン化を徹底すること。その後、指針１における自治体クラウドへの展開を</a:t>
            </a:r>
            <a:r>
              <a:rPr lang="ja-JP" altLang="en-US" smtClean="0">
                <a:latin typeface="HGPｺﾞｼｯｸM" pitchFamily="50" charset="-128"/>
                <a:ea typeface="HGPｺﾞｼｯｸM" pitchFamily="50" charset="-128"/>
              </a:rPr>
              <a:t>検討する こと。 併せて</a:t>
            </a:r>
            <a:r>
              <a:rPr lang="ja-JP" altLang="en-US" dirty="0" smtClean="0">
                <a:latin typeface="HGPｺﾞｼｯｸM" pitchFamily="50" charset="-128"/>
                <a:ea typeface="HGPｺﾞｼｯｸM" pitchFamily="50" charset="-128"/>
              </a:rPr>
              <a:t>、仮想化技術を活用した全庁的共通システム基盤の導入等、情報システム改革に積極的に取り組む</a:t>
            </a:r>
            <a:r>
              <a:rPr lang="ja-JP" altLang="en-US" smtClean="0">
                <a:latin typeface="HGPｺﾞｼｯｸM" pitchFamily="50" charset="-128"/>
                <a:ea typeface="HGPｺﾞｼｯｸM" pitchFamily="50" charset="-128"/>
              </a:rPr>
              <a:t>こと。 </a:t>
            </a:r>
            <a:endParaRPr lang="ja-JP" altLang="en-US" dirty="0">
              <a:latin typeface="HGPｺﾞｼｯｸM" pitchFamily="50" charset="-128"/>
              <a:ea typeface="HGPｺﾞｼｯｸM" pitchFamily="50" charset="-128"/>
            </a:endParaRPr>
          </a:p>
        </p:txBody>
      </p:sp>
      <p:sp>
        <p:nvSpPr>
          <p:cNvPr id="6" name="正方形/長方形 5"/>
          <p:cNvSpPr/>
          <p:nvPr/>
        </p:nvSpPr>
        <p:spPr>
          <a:xfrm>
            <a:off x="1064568" y="4255928"/>
            <a:ext cx="8352928" cy="147732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指針３</a:t>
            </a:r>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都道府県による域内市区町村の自治体クラウドの</a:t>
            </a:r>
            <a:r>
              <a:rPr lang="ja-JP" altLang="en-US" smtClean="0">
                <a:latin typeface="HGPｺﾞｼｯｸM" pitchFamily="50" charset="-128"/>
                <a:ea typeface="HGPｺﾞｼｯｸM" pitchFamily="50" charset="-128"/>
              </a:rPr>
              <a:t>取組み加速 都道府県</a:t>
            </a:r>
            <a:r>
              <a:rPr lang="ja-JP" altLang="en-US" dirty="0" smtClean="0">
                <a:latin typeface="HGPｺﾞｼｯｸM" pitchFamily="50" charset="-128"/>
                <a:ea typeface="HGPｺﾞｼｯｸM" pitchFamily="50" charset="-128"/>
              </a:rPr>
              <a:t>は、指針１が円滑に実行されるよう、協議・調整の場の設置、技術的助言等により、域内市区町村の自治体クラウドの取組みについて積極的な役割を果たすこと。また</a:t>
            </a:r>
            <a:r>
              <a:rPr lang="ja-JP" altLang="en-US" smtClean="0">
                <a:latin typeface="HGPｺﾞｼｯｸM" pitchFamily="50" charset="-128"/>
                <a:ea typeface="HGPｺﾞｼｯｸM" pitchFamily="50" charset="-128"/>
              </a:rPr>
              <a:t>、都 道</a:t>
            </a:r>
            <a:r>
              <a:rPr lang="ja-JP" altLang="en-US" dirty="0" smtClean="0">
                <a:latin typeface="HGPｺﾞｼｯｸM" pitchFamily="50" charset="-128"/>
                <a:ea typeface="HGPｺﾞｼｯｸM" pitchFamily="50" charset="-128"/>
              </a:rPr>
              <a:t>府県は自らの情報化推進計画等の中で、域内市区町村の自治体クラウド導入に</a:t>
            </a:r>
            <a:r>
              <a:rPr lang="ja-JP" altLang="en-US" smtClean="0">
                <a:latin typeface="HGPｺﾞｼｯｸM" pitchFamily="50" charset="-128"/>
                <a:ea typeface="HGPｺﾞｼｯｸM" pitchFamily="50" charset="-128"/>
              </a:rPr>
              <a:t>対する支援 等</a:t>
            </a:r>
            <a:r>
              <a:rPr lang="ja-JP" altLang="en-US" dirty="0" smtClean="0">
                <a:latin typeface="HGPｺﾞｼｯｸM" pitchFamily="50" charset="-128"/>
                <a:ea typeface="HGPｺﾞｼｯｸM" pitchFamily="50" charset="-128"/>
              </a:rPr>
              <a:t>に関する目標設定等を行う</a:t>
            </a:r>
            <a:r>
              <a:rPr lang="ja-JP" altLang="en-US" smtClean="0">
                <a:latin typeface="HGPｺﾞｼｯｸM" pitchFamily="50" charset="-128"/>
                <a:ea typeface="HGPｺﾞｼｯｸM" pitchFamily="50" charset="-128"/>
              </a:rPr>
              <a:t>こと。 </a:t>
            </a:r>
            <a:endParaRPr lang="ja-JP" altLang="en-US" dirty="0">
              <a:latin typeface="HGPｺﾞｼｯｸM" pitchFamily="50" charset="-128"/>
              <a:ea typeface="HGPｺﾞｼｯｸM" pitchFamily="50" charset="-128"/>
            </a:endParaRPr>
          </a:p>
        </p:txBody>
      </p:sp>
      <p:sp>
        <p:nvSpPr>
          <p:cNvPr id="7" name="スライド番号プレースホルダ 6"/>
          <p:cNvSpPr>
            <a:spLocks noGrp="1"/>
          </p:cNvSpPr>
          <p:nvPr>
            <p:ph type="sldNum" sz="quarter" idx="12"/>
          </p:nvPr>
        </p:nvSpPr>
        <p:spPr/>
        <p:txBody>
          <a:bodyPr/>
          <a:lstStyle/>
          <a:p>
            <a:pPr>
              <a:defRPr/>
            </a:pPr>
            <a:fld id="{502364E4-2112-43EA-A534-60C2A2A20473}" type="slidenum">
              <a:rPr lang="ja-JP" altLang="en-US" smtClean="0"/>
              <a:pPr>
                <a:defRPr/>
              </a:pPr>
              <a:t>28</a:t>
            </a:fld>
            <a:endParaRPr lang="en-US" altLang="ja-JP"/>
          </a:p>
        </p:txBody>
      </p:sp>
      <p:sp>
        <p:nvSpPr>
          <p:cNvPr id="8" name="フッター プレースホルダ 7"/>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1"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a:t>
            </a:r>
            <a:r>
              <a:rPr lang="ja-JP" altLang="en-US" dirty="0" smtClean="0"/>
              <a:t>「電子自治体の取組みを加速するための１０の指針」</a:t>
            </a:r>
            <a:r>
              <a:rPr kumimoji="0" lang="ja-JP" altLang="en-US" b="1" i="0" u="none" strike="noStrike" cap="none" normalizeH="0" baseline="0" dirty="0" smtClean="0">
                <a:ln>
                  <a:noFill/>
                </a:ln>
                <a:solidFill>
                  <a:schemeClr val="tx1"/>
                </a:solidFill>
                <a:effectLst/>
              </a:rPr>
              <a:t> </a:t>
            </a:r>
            <a:r>
              <a:rPr kumimoji="0" lang="ja-JP" altLang="en-US" sz="2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endParaRPr lang="ja-JP" altLang="en-US"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smtClean="0"/>
              <a:t>２．本講義の構成</a:t>
            </a:r>
          </a:p>
        </p:txBody>
      </p:sp>
      <p:sp>
        <p:nvSpPr>
          <p:cNvPr id="13315" name="コンテンツ プレースホルダー 1"/>
          <p:cNvSpPr>
            <a:spLocks noGrp="1"/>
          </p:cNvSpPr>
          <p:nvPr>
            <p:ph idx="1"/>
          </p:nvPr>
        </p:nvSpPr>
        <p:spPr bwMode="auto">
          <a:xfrm>
            <a:off x="495300" y="1484313"/>
            <a:ext cx="8915400" cy="4525962"/>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800" dirty="0" smtClean="0">
                <a:latin typeface="HGPｺﾞｼｯｸM" pitchFamily="50" charset="-128"/>
              </a:rPr>
              <a:t>自治体クラウドサービスの特徴</a:t>
            </a:r>
            <a:endParaRPr lang="en-US" altLang="ja-JP" sz="2800" dirty="0" smtClean="0">
              <a:latin typeface="HGPｺﾞｼｯｸM" pitchFamily="50" charset="-128"/>
            </a:endParaRPr>
          </a:p>
          <a:p>
            <a:r>
              <a:rPr lang="ja-JP" altLang="en-US" sz="2800" dirty="0" smtClean="0">
                <a:latin typeface="HGPｺﾞｼｯｸM" pitchFamily="50" charset="-128"/>
              </a:rPr>
              <a:t>導入の手順</a:t>
            </a:r>
            <a:endParaRPr lang="en-US" altLang="ja-JP" sz="2800" dirty="0" smtClean="0">
              <a:latin typeface="HGPｺﾞｼｯｸM" pitchFamily="50" charset="-128"/>
            </a:endParaRPr>
          </a:p>
          <a:p>
            <a:pPr lvl="1"/>
            <a:r>
              <a:rPr lang="ja-JP" altLang="en-US" sz="2400" dirty="0" smtClean="0"/>
              <a:t>全体・進め方</a:t>
            </a:r>
            <a:endParaRPr lang="en-US" altLang="ja-JP" sz="2400" dirty="0" smtClean="0"/>
          </a:p>
          <a:p>
            <a:pPr lvl="1"/>
            <a:r>
              <a:rPr lang="en-US" altLang="ja-JP" sz="2400" dirty="0" smtClean="0"/>
              <a:t>Phase 1</a:t>
            </a:r>
            <a:r>
              <a:rPr lang="ja-JP" altLang="en-US" sz="2400" dirty="0" smtClean="0"/>
              <a:t>　計画立案</a:t>
            </a:r>
            <a:endParaRPr lang="en-US" altLang="ja-JP" sz="2400" dirty="0" smtClean="0"/>
          </a:p>
          <a:p>
            <a:pPr lvl="1"/>
            <a:r>
              <a:rPr lang="en-US" altLang="ja-JP" sz="2400" dirty="0" smtClean="0"/>
              <a:t>Phase 2</a:t>
            </a:r>
            <a:r>
              <a:rPr lang="ja-JP" altLang="en-US" sz="2400" dirty="0" smtClean="0"/>
              <a:t>　仕様検討・調達</a:t>
            </a:r>
            <a:endParaRPr lang="en-US" altLang="ja-JP" sz="2400" dirty="0" smtClean="0"/>
          </a:p>
          <a:p>
            <a:pPr lvl="1"/>
            <a:r>
              <a:rPr lang="en-US" altLang="ja-JP" sz="2400" dirty="0" smtClean="0"/>
              <a:t>Phase 3</a:t>
            </a:r>
            <a:r>
              <a:rPr lang="ja-JP" altLang="en-US" sz="2400" dirty="0" smtClean="0"/>
              <a:t>　導入・移行</a:t>
            </a:r>
            <a:endParaRPr lang="en-US" altLang="ja-JP" sz="2400" dirty="0" smtClean="0"/>
          </a:p>
          <a:p>
            <a:pPr lvl="1"/>
            <a:r>
              <a:rPr lang="en-US" altLang="ja-JP" sz="2400" dirty="0" smtClean="0"/>
              <a:t>Phase 4</a:t>
            </a:r>
            <a:r>
              <a:rPr lang="ja-JP" altLang="en-US" sz="2400" dirty="0" smtClean="0"/>
              <a:t>　運用</a:t>
            </a:r>
            <a:endParaRPr lang="en-US" altLang="ja-JP" sz="2400" dirty="0" smtClean="0"/>
          </a:p>
          <a:p>
            <a:r>
              <a:rPr lang="ja-JP" altLang="en-US" sz="2800" dirty="0" smtClean="0">
                <a:latin typeface="HGPｺﾞｼｯｸM" pitchFamily="50" charset="-128"/>
              </a:rPr>
              <a:t>クラウド導入の先行事例</a:t>
            </a:r>
            <a:endParaRPr lang="en-US" altLang="ja-JP" sz="2800" dirty="0" smtClean="0">
              <a:latin typeface="HGPｺﾞｼｯｸM" pitchFamily="50" charset="-128"/>
            </a:endParaRPr>
          </a:p>
          <a:p>
            <a:pPr lvl="1"/>
            <a:r>
              <a:rPr lang="ja-JP" altLang="en-US" sz="2400" dirty="0" smtClean="0"/>
              <a:t>事例①　</a:t>
            </a:r>
            <a:r>
              <a:rPr lang="zh-CN" altLang="en-US" sz="2400" dirty="0" smtClean="0"/>
              <a:t>神奈川県町村会</a:t>
            </a:r>
            <a:endParaRPr lang="en-US" altLang="ja-JP" sz="2400" dirty="0" smtClean="0"/>
          </a:p>
          <a:p>
            <a:pPr lvl="1"/>
            <a:r>
              <a:rPr lang="ja-JP" altLang="en-US" sz="2400" dirty="0" smtClean="0"/>
              <a:t>事例②　愛知県</a:t>
            </a:r>
          </a:p>
        </p:txBody>
      </p:sp>
      <p:sp>
        <p:nvSpPr>
          <p:cNvPr id="4" name="スライド番号プレースホルダ 3"/>
          <p:cNvSpPr>
            <a:spLocks noGrp="1"/>
          </p:cNvSpPr>
          <p:nvPr>
            <p:ph type="sldNum" sz="quarter" idx="12"/>
          </p:nvPr>
        </p:nvSpPr>
        <p:spPr/>
        <p:txBody>
          <a:bodyPr/>
          <a:lstStyle/>
          <a:p>
            <a:pPr>
              <a:defRPr/>
            </a:pPr>
            <a:fld id="{502364E4-2112-43EA-A534-60C2A2A20473}" type="slidenum">
              <a:rPr lang="ja-JP" altLang="en-US" smtClean="0"/>
              <a:pPr>
                <a:defRPr/>
              </a:pPr>
              <a:t>2</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632520" y="1628801"/>
            <a:ext cx="8784976" cy="147732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指針４</a:t>
            </a:r>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地域の実情に応じた自治体クラウド実施体制の選択及び自治体クラウド 導入を見据えた人材育成・確保 自治体クラウドの導入・運用体制には、「一部事務組合」「広域連合」「協議会」「代表団体 への事務委託」などの様々な形態があるが、その選択は、意思決定の迅速さ、運用体制の安定性等を考慮に入れ、地域の実情に応じた総合的な判断の下で行うこと。 また、他の地方公共団体が途中参加しやすい自治体クラウドの運用体制とすること。 </a:t>
            </a:r>
            <a:endParaRPr lang="ja-JP" altLang="en-US" dirty="0">
              <a:latin typeface="HGPｺﾞｼｯｸM" pitchFamily="50" charset="-128"/>
              <a:ea typeface="HGPｺﾞｼｯｸM" pitchFamily="50" charset="-128"/>
            </a:endParaRPr>
          </a:p>
        </p:txBody>
      </p:sp>
      <p:sp>
        <p:nvSpPr>
          <p:cNvPr id="9" name="正方形/長方形 8"/>
          <p:cNvSpPr/>
          <p:nvPr/>
        </p:nvSpPr>
        <p:spPr>
          <a:xfrm>
            <a:off x="632520" y="3501009"/>
            <a:ext cx="8784976" cy="230832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指針５</a:t>
            </a:r>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パッケージシステムの機能等と照合した業務フローの棚卸し・業務標準化によるカスタマイズの抑制地方公共団体は、自治体クラウド導入を含め情報システムの更新にあたり、安易にカスタ マイズ要望を積み上げることなく、自らの業務フローを棚卸し・分析すること。その際には、 クラウドベンダが提供するパッケージシステムの機能・帳票等と業務フローを照らし合わせ、業務の標準化を徹底的に実施し、パッケージシステムのカスタマイズを必要最低限に抑制するとともに、事務の共同アウトソーシング等を含めた行政事務の最適化を図ること。 また、次期システム更新も視野に入れ、自治体クラウド導入後も継続的に業務の可視化に 取り組むこと。 </a:t>
            </a:r>
            <a:endParaRPr lang="ja-JP" altLang="en-US" dirty="0">
              <a:latin typeface="HGPｺﾞｼｯｸM" pitchFamily="50" charset="-128"/>
              <a:ea typeface="HGPｺﾞｼｯｸM" pitchFamily="50" charset="-128"/>
            </a:endParaRPr>
          </a:p>
        </p:txBody>
      </p:sp>
      <p:sp>
        <p:nvSpPr>
          <p:cNvPr id="5" name="スライド番号プレースホルダ 4"/>
          <p:cNvSpPr>
            <a:spLocks noGrp="1"/>
          </p:cNvSpPr>
          <p:nvPr>
            <p:ph type="sldNum" sz="quarter" idx="12"/>
          </p:nvPr>
        </p:nvSpPr>
        <p:spPr/>
        <p:txBody>
          <a:bodyPr/>
          <a:lstStyle/>
          <a:p>
            <a:pPr>
              <a:defRPr/>
            </a:pPr>
            <a:fld id="{502364E4-2112-43EA-A534-60C2A2A20473}" type="slidenum">
              <a:rPr lang="ja-JP" altLang="en-US" smtClean="0"/>
              <a:pPr>
                <a:defRPr/>
              </a:pPr>
              <a:t>29</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
        <p:nvSpPr>
          <p:cNvPr id="10"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a:t>
            </a:r>
            <a:r>
              <a:rPr lang="ja-JP" altLang="en-US" dirty="0" smtClean="0"/>
              <a:t>「電子自治体の取組みを加速するための１０の指針」</a:t>
            </a:r>
            <a:r>
              <a:rPr kumimoji="0" lang="ja-JP" altLang="en-US" b="1" i="0" u="none" strike="noStrike" cap="none" normalizeH="0" baseline="0" dirty="0" smtClean="0">
                <a:ln>
                  <a:noFill/>
                </a:ln>
                <a:solidFill>
                  <a:schemeClr val="tx1"/>
                </a:solidFill>
                <a:effectLst/>
              </a:rPr>
              <a:t> </a:t>
            </a:r>
            <a:r>
              <a:rPr kumimoji="0" lang="ja-JP" altLang="en-US" sz="2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endParaRPr lang="ja-JP" altLang="en-US" sz="20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488505" y="1582341"/>
            <a:ext cx="9001000" cy="230832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altLang="ja-JP" dirty="0" smtClean="0"/>
              <a:t>【</a:t>
            </a:r>
            <a:r>
              <a:rPr lang="ja-JP" altLang="en-US" dirty="0" smtClean="0"/>
              <a:t>指針６</a:t>
            </a:r>
            <a:r>
              <a:rPr lang="en-US" altLang="ja-JP" dirty="0" smtClean="0"/>
              <a:t>】</a:t>
            </a:r>
            <a:r>
              <a:rPr lang="ja-JP" altLang="en-US" dirty="0" smtClean="0"/>
              <a:t>明確なＳＬＡの締結、中間標準レイアウトの活用等による最適な調達手 法の検討地方公共団体はクラウドベンダ選定の際に、サポート体制・セキュリティを含む業務に必 要な非機能要件を十分に精査し、ベンダとの責任分界等を明確にしたＳＬＡを締結する</a:t>
            </a:r>
            <a:r>
              <a:rPr lang="ja-JP" altLang="en-US" dirty="0" err="1" smtClean="0"/>
              <a:t>こ</a:t>
            </a:r>
            <a:r>
              <a:rPr lang="ja-JP" altLang="en-US" dirty="0" smtClean="0"/>
              <a:t> と。また、地方公共団体は、自治体クラウド等新規システムを調達する際、契約期間満了時に 業務システムが保有する実データを総務省が公開する中間標準レイアウト仕様によりデー タ提供する旨を調達仕様書へ明記するとともに、地域情報プラットフォームに準拠したシステムを導入することで、将来にわたる競争性を確保すること。 </a:t>
            </a:r>
            <a:endParaRPr lang="ja-JP" altLang="en-US" dirty="0"/>
          </a:p>
        </p:txBody>
      </p:sp>
      <p:sp>
        <p:nvSpPr>
          <p:cNvPr id="4" name="スライド番号プレースホルダ 3"/>
          <p:cNvSpPr>
            <a:spLocks noGrp="1"/>
          </p:cNvSpPr>
          <p:nvPr>
            <p:ph type="sldNum" sz="quarter" idx="12"/>
          </p:nvPr>
        </p:nvSpPr>
        <p:spPr/>
        <p:txBody>
          <a:bodyPr/>
          <a:lstStyle/>
          <a:p>
            <a:pPr>
              <a:defRPr/>
            </a:pPr>
            <a:fld id="{502364E4-2112-43EA-A534-60C2A2A20473}" type="slidenum">
              <a:rPr lang="ja-JP" altLang="en-US" smtClean="0"/>
              <a:pPr>
                <a:defRPr/>
              </a:pPr>
              <a:t>30</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dirty="0" smtClean="0"/>
              <a:t>3-2</a:t>
            </a:r>
            <a:r>
              <a:rPr lang="ja-JP" altLang="en-US" dirty="0" smtClean="0"/>
              <a:t>　自治体クラウド導入の手順</a:t>
            </a:r>
            <a:endParaRPr lang="en-US" altLang="ja-JP" dirty="0"/>
          </a:p>
        </p:txBody>
      </p:sp>
      <p:sp>
        <p:nvSpPr>
          <p:cNvPr id="8"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a:t>
            </a:r>
            <a:r>
              <a:rPr lang="ja-JP" altLang="en-US" dirty="0" smtClean="0"/>
              <a:t>「電子自治体の取組みを加速するための１０の指針」</a:t>
            </a:r>
            <a:r>
              <a:rPr kumimoji="0" lang="ja-JP" altLang="en-US" b="1" i="0" u="none" strike="noStrike" cap="none" normalizeH="0" baseline="0" dirty="0" smtClean="0">
                <a:ln>
                  <a:noFill/>
                </a:ln>
                <a:solidFill>
                  <a:schemeClr val="tx1"/>
                </a:solidFill>
                <a:effectLst/>
              </a:rPr>
              <a:t> </a:t>
            </a:r>
            <a:r>
              <a:rPr kumimoji="0" lang="ja-JP" altLang="en-US" sz="20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（抄）</a:t>
            </a:r>
            <a:endParaRPr lang="ja-JP" altLang="en-US" sz="20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６</a:t>
            </a:r>
            <a:r>
              <a:rPr lang="ja-JP" altLang="ja-JP" dirty="0" smtClean="0"/>
              <a:t>．</a:t>
            </a:r>
            <a:r>
              <a:rPr lang="ja-JP" altLang="en-US" dirty="0" smtClean="0"/>
              <a:t>クラウド導入の先行事例　</a:t>
            </a:r>
            <a:r>
              <a:rPr lang="ja-JP" altLang="en-US" sz="2400" dirty="0" smtClean="0"/>
              <a:t>～ 主な先行事例 ～</a:t>
            </a:r>
            <a:endParaRPr lang="ja-JP" altLang="ja-JP" sz="2400" dirty="0" smtClean="0"/>
          </a:p>
        </p:txBody>
      </p:sp>
      <p:sp>
        <p:nvSpPr>
          <p:cNvPr id="4" name="テキスト ボックス 3"/>
          <p:cNvSpPr txBox="1"/>
          <p:nvPr/>
        </p:nvSpPr>
        <p:spPr>
          <a:xfrm>
            <a:off x="538163" y="1476375"/>
            <a:ext cx="9367837" cy="4616648"/>
          </a:xfrm>
          <a:prstGeom prst="rect">
            <a:avLst/>
          </a:prstGeom>
          <a:noFill/>
        </p:spPr>
        <p:txBody>
          <a:bodyPr>
            <a:spAutoFit/>
          </a:bodyPr>
          <a:lstStyle/>
          <a:p>
            <a:pPr>
              <a:spcBef>
                <a:spcPts val="600"/>
              </a:spcBef>
              <a:spcAft>
                <a:spcPts val="600"/>
              </a:spcAft>
              <a:defRPr/>
            </a:pPr>
            <a:r>
              <a:rPr kumimoji="1" lang="ja-JP" altLang="en-US" dirty="0">
                <a:latin typeface="HGPｺﾞｼｯｸM" pitchFamily="50" charset="-128"/>
                <a:ea typeface="HGPｺﾞｼｯｸM" pitchFamily="50" charset="-128"/>
              </a:rPr>
              <a:t>①総務省による「自治体クラウド開発実証事業（</a:t>
            </a:r>
            <a:r>
              <a:rPr kumimoji="1" lang="en-US" altLang="ja-JP" dirty="0">
                <a:latin typeface="HGPｺﾞｼｯｸM" pitchFamily="50" charset="-128"/>
                <a:ea typeface="HGPｺﾞｼｯｸM" pitchFamily="50" charset="-128"/>
              </a:rPr>
              <a:t>H21</a:t>
            </a:r>
            <a:r>
              <a:rPr kumimoji="1" lang="ja-JP" altLang="en-US" dirty="0">
                <a:latin typeface="HGPｺﾞｼｯｸM" pitchFamily="50" charset="-128"/>
                <a:ea typeface="HGPｺﾞｼｯｸM" pitchFamily="50" charset="-128"/>
              </a:rPr>
              <a:t>～</a:t>
            </a:r>
            <a:r>
              <a:rPr kumimoji="1" lang="en-US" altLang="ja-JP" dirty="0">
                <a:latin typeface="HGPｺﾞｼｯｸM" pitchFamily="50" charset="-128"/>
                <a:ea typeface="HGPｺﾞｼｯｸM" pitchFamily="50" charset="-128"/>
              </a:rPr>
              <a:t>22</a:t>
            </a:r>
            <a:r>
              <a:rPr kumimoji="1" lang="ja-JP" altLang="en-US" dirty="0">
                <a:latin typeface="HGPｺﾞｼｯｸM" pitchFamily="50" charset="-128"/>
                <a:ea typeface="HGPｺﾞｼｯｸM" pitchFamily="50" charset="-128"/>
              </a:rPr>
              <a:t>年度）」に参加の</a:t>
            </a:r>
            <a:r>
              <a:rPr kumimoji="1" lang="en-US" altLang="ja-JP" dirty="0">
                <a:latin typeface="HGPｺﾞｼｯｸM" pitchFamily="50" charset="-128"/>
                <a:ea typeface="HGPｺﾞｼｯｸM" pitchFamily="50" charset="-128"/>
              </a:rPr>
              <a:t>6</a:t>
            </a:r>
            <a:r>
              <a:rPr kumimoji="1" lang="ja-JP" altLang="en-US" dirty="0">
                <a:latin typeface="HGPｺﾞｼｯｸM" pitchFamily="50" charset="-128"/>
                <a:ea typeface="HGPｺﾞｼｯｸM" pitchFamily="50" charset="-128"/>
              </a:rPr>
              <a:t>道府県</a:t>
            </a:r>
            <a:r>
              <a:rPr kumimoji="1" lang="en-US" altLang="ja-JP" dirty="0">
                <a:latin typeface="HGPｺﾞｼｯｸM" pitchFamily="50" charset="-128"/>
                <a:ea typeface="HGPｺﾞｼｯｸM" pitchFamily="50" charset="-128"/>
              </a:rPr>
              <a:t>78</a:t>
            </a:r>
            <a:r>
              <a:rPr kumimoji="1" lang="ja-JP" altLang="en-US" dirty="0">
                <a:latin typeface="HGPｺﾞｼｯｸM" pitchFamily="50" charset="-128"/>
                <a:ea typeface="HGPｺﾞｼｯｸM" pitchFamily="50" charset="-128"/>
              </a:rPr>
              <a:t>市町</a:t>
            </a:r>
            <a:r>
              <a:rPr kumimoji="1" lang="en-US" altLang="ja-JP" sz="1600" dirty="0">
                <a:latin typeface="HGPｺﾞｼｯｸM" pitchFamily="50" charset="-128"/>
                <a:ea typeface="HGPｺﾞｼｯｸM" pitchFamily="50" charset="-128"/>
              </a:rPr>
              <a:t/>
            </a:r>
            <a:br>
              <a:rPr kumimoji="1" lang="en-US" altLang="ja-JP" sz="1600" dirty="0">
                <a:latin typeface="HGPｺﾞｼｯｸM" pitchFamily="50" charset="-128"/>
                <a:ea typeface="HGPｺﾞｼｯｸM" pitchFamily="50" charset="-128"/>
              </a:rPr>
            </a:br>
            <a:r>
              <a:rPr kumimoji="1" lang="en-US" altLang="ja-JP" sz="1600" dirty="0" smtClean="0">
                <a:latin typeface="HGPｺﾞｼｯｸM" pitchFamily="50" charset="-128"/>
                <a:ea typeface="HGPｺﾞｼｯｸM" pitchFamily="50" charset="-128"/>
              </a:rPr>
              <a:t>   </a:t>
            </a:r>
            <a:r>
              <a:rPr kumimoji="1" lang="ja-JP" altLang="en-US" sz="1400" dirty="0" smtClean="0">
                <a:latin typeface="HGPｺﾞｼｯｸM" pitchFamily="50" charset="-128"/>
                <a:ea typeface="HGPｺﾞｼｯｸM" pitchFamily="50" charset="-128"/>
              </a:rPr>
              <a:t>・</a:t>
            </a:r>
            <a:r>
              <a:rPr kumimoji="1" lang="en-US" altLang="ja-JP" sz="1400" dirty="0">
                <a:latin typeface="HGPｺﾞｼｯｸM" pitchFamily="50" charset="-128"/>
                <a:ea typeface="HGPｺﾞｼｯｸM" pitchFamily="50" charset="-128"/>
              </a:rPr>
              <a:t>6</a:t>
            </a:r>
            <a:r>
              <a:rPr kumimoji="1" lang="ja-JP" altLang="en-US" sz="1400" dirty="0">
                <a:latin typeface="HGPｺﾞｼｯｸM" pitchFamily="50" charset="-128"/>
                <a:ea typeface="HGPｺﾞｼｯｸM" pitchFamily="50" charset="-128"/>
              </a:rPr>
              <a:t>道</a:t>
            </a:r>
            <a:r>
              <a:rPr kumimoji="1" lang="ja-JP" altLang="en-US" sz="1400" dirty="0" smtClean="0">
                <a:latin typeface="HGPｺﾞｼｯｸM" pitchFamily="50" charset="-128"/>
                <a:ea typeface="HGPｺﾞｼｯｸM" pitchFamily="50" charset="-128"/>
              </a:rPr>
              <a:t>府県 ： 北海道</a:t>
            </a:r>
            <a:r>
              <a:rPr kumimoji="1" lang="ja-JP" altLang="en-US" sz="1400" dirty="0">
                <a:latin typeface="HGPｺﾞｼｯｸM" pitchFamily="50" charset="-128"/>
                <a:ea typeface="HGPｺﾞｼｯｸM" pitchFamily="50" charset="-128"/>
              </a:rPr>
              <a:t>、京都府、徳島県、佐賀県、大分県・宮崎県（市町名は省略）</a:t>
            </a:r>
            <a:endParaRPr kumimoji="1" lang="en-US" altLang="ja-JP" sz="1400" dirty="0">
              <a:latin typeface="HGPｺﾞｼｯｸM" pitchFamily="50" charset="-128"/>
              <a:ea typeface="HGPｺﾞｼｯｸM" pitchFamily="50" charset="-128"/>
            </a:endParaRPr>
          </a:p>
          <a:p>
            <a:pPr>
              <a:spcBef>
                <a:spcPts val="600"/>
              </a:spcBef>
              <a:spcAft>
                <a:spcPts val="600"/>
              </a:spcAft>
              <a:defRPr/>
            </a:pPr>
            <a:r>
              <a:rPr lang="ja-JP" altLang="en-US" dirty="0">
                <a:latin typeface="HGPｺﾞｼｯｸM" pitchFamily="50" charset="-128"/>
                <a:ea typeface="HGPｺﾞｼｯｸM" pitchFamily="50" charset="-128"/>
              </a:rPr>
              <a:t>②北海道西いぶり広域連合（</a:t>
            </a:r>
            <a:r>
              <a:rPr lang="en-US" altLang="ja-JP" dirty="0">
                <a:latin typeface="HGPｺﾞｼｯｸM" pitchFamily="50" charset="-128"/>
                <a:ea typeface="HGPｺﾞｼｯｸM" pitchFamily="50" charset="-128"/>
              </a:rPr>
              <a:t>6</a:t>
            </a:r>
            <a:r>
              <a:rPr lang="ja-JP" altLang="en-US" dirty="0">
                <a:latin typeface="HGPｺﾞｼｯｸM" pitchFamily="50" charset="-128"/>
                <a:ea typeface="HGPｺﾞｼｯｸM" pitchFamily="50" charset="-128"/>
              </a:rPr>
              <a:t>市町）　</a:t>
            </a:r>
            <a:r>
              <a:rPr lang="en-US" altLang="ja-JP" dirty="0">
                <a:latin typeface="HGPｺﾞｼｯｸM" pitchFamily="50" charset="-128"/>
                <a:ea typeface="HGPｺﾞｼｯｸM" pitchFamily="50" charset="-128"/>
              </a:rPr>
              <a:t>【</a:t>
            </a:r>
            <a:r>
              <a:rPr lang="ja-JP" altLang="en-US" dirty="0">
                <a:latin typeface="HGPｺﾞｼｯｸM" pitchFamily="50" charset="-128"/>
                <a:ea typeface="HGPｺﾞｼｯｸM" pitchFamily="50" charset="-128"/>
              </a:rPr>
              <a:t>基幹系業務のクラウド化</a:t>
            </a:r>
            <a:r>
              <a:rPr lang="en-US" altLang="ja-JP" sz="1600" dirty="0">
                <a:latin typeface="HGPｺﾞｼｯｸM" pitchFamily="50" charset="-128"/>
                <a:ea typeface="HGPｺﾞｼｯｸM" pitchFamily="50" charset="-128"/>
              </a:rPr>
              <a:t>】</a:t>
            </a:r>
            <a:br>
              <a:rPr lang="en-US" altLang="ja-JP" sz="1600" dirty="0">
                <a:latin typeface="HGPｺﾞｼｯｸM" pitchFamily="50" charset="-128"/>
                <a:ea typeface="HGPｺﾞｼｯｸM" pitchFamily="50" charset="-128"/>
              </a:rPr>
            </a:br>
            <a:r>
              <a:rPr lang="en-US" altLang="ja-JP" sz="1600" dirty="0" smtClean="0">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a:t>
            </a:r>
            <a:r>
              <a:rPr lang="en-US" altLang="ja-JP" sz="1400" dirty="0">
                <a:latin typeface="HGPｺﾞｼｯｸM" pitchFamily="50" charset="-128"/>
                <a:ea typeface="HGPｺﾞｼｯｸM" pitchFamily="50" charset="-128"/>
              </a:rPr>
              <a:t>6</a:t>
            </a:r>
            <a:r>
              <a:rPr lang="ja-JP" altLang="en-US" sz="1400" dirty="0" smtClean="0">
                <a:latin typeface="HGPｺﾞｼｯｸM" pitchFamily="50" charset="-128"/>
                <a:ea typeface="HGPｺﾞｼｯｸM" pitchFamily="50" charset="-128"/>
              </a:rPr>
              <a:t>市町 ： 室蘭市</a:t>
            </a:r>
            <a:r>
              <a:rPr lang="ja-JP" altLang="en-US" sz="1400" dirty="0">
                <a:latin typeface="HGPｺﾞｼｯｸM" pitchFamily="50" charset="-128"/>
                <a:ea typeface="HGPｺﾞｼｯｸM" pitchFamily="50" charset="-128"/>
              </a:rPr>
              <a:t>、登別市、伊達市、豊浦町、壮瞥町、洞爺湖町</a:t>
            </a:r>
            <a:endParaRPr lang="en-US" altLang="ja-JP" sz="1400" dirty="0">
              <a:latin typeface="HGPｺﾞｼｯｸM" pitchFamily="50" charset="-128"/>
              <a:ea typeface="HGPｺﾞｼｯｸM" pitchFamily="50" charset="-128"/>
            </a:endParaRPr>
          </a:p>
          <a:p>
            <a:pPr>
              <a:spcBef>
                <a:spcPts val="600"/>
              </a:spcBef>
              <a:spcAft>
                <a:spcPts val="600"/>
              </a:spcAft>
              <a:defRPr/>
            </a:pPr>
            <a:r>
              <a:rPr kumimoji="1" lang="ja-JP" altLang="en-US" dirty="0">
                <a:latin typeface="HGPｺﾞｼｯｸM" pitchFamily="50" charset="-128"/>
                <a:ea typeface="HGPｺﾞｼｯｸM" pitchFamily="50" charset="-128"/>
              </a:rPr>
              <a:t>③山形県置賜地域（</a:t>
            </a:r>
            <a:r>
              <a:rPr kumimoji="1" lang="en-US" altLang="ja-JP" dirty="0">
                <a:latin typeface="HGPｺﾞｼｯｸM" pitchFamily="50" charset="-128"/>
                <a:ea typeface="HGPｺﾞｼｯｸM" pitchFamily="50" charset="-128"/>
              </a:rPr>
              <a:t>7</a:t>
            </a:r>
            <a:r>
              <a:rPr kumimoji="1" lang="ja-JP" altLang="en-US" dirty="0">
                <a:latin typeface="HGPｺﾞｼｯｸM" pitchFamily="50" charset="-128"/>
                <a:ea typeface="HGPｺﾞｼｯｸM" pitchFamily="50" charset="-128"/>
              </a:rPr>
              <a:t>市町）　</a:t>
            </a:r>
            <a:r>
              <a:rPr kumimoji="1" lang="en-US" altLang="ja-JP" dirty="0">
                <a:latin typeface="HGPｺﾞｼｯｸM" pitchFamily="50" charset="-128"/>
                <a:ea typeface="HGPｺﾞｼｯｸM" pitchFamily="50" charset="-128"/>
              </a:rPr>
              <a:t>【ASP</a:t>
            </a:r>
            <a:r>
              <a:rPr kumimoji="1" lang="ja-JP" altLang="en-US" dirty="0">
                <a:latin typeface="HGPｺﾞｼｯｸM" pitchFamily="50" charset="-128"/>
                <a:ea typeface="HGPｺﾞｼｯｸM" pitchFamily="50" charset="-128"/>
              </a:rPr>
              <a:t>サービス型共同アウトソーシング</a:t>
            </a:r>
            <a:r>
              <a:rPr kumimoji="1" lang="en-US" altLang="ja-JP" sz="1600" dirty="0">
                <a:latin typeface="HGPｺﾞｼｯｸM" pitchFamily="50" charset="-128"/>
                <a:ea typeface="HGPｺﾞｼｯｸM" pitchFamily="50" charset="-128"/>
              </a:rPr>
              <a:t>】</a:t>
            </a:r>
            <a:br>
              <a:rPr kumimoji="1" lang="en-US" altLang="ja-JP" sz="1600" dirty="0">
                <a:latin typeface="HGPｺﾞｼｯｸM" pitchFamily="50" charset="-128"/>
                <a:ea typeface="HGPｺﾞｼｯｸM" pitchFamily="50" charset="-128"/>
              </a:rPr>
            </a:br>
            <a:r>
              <a:rPr kumimoji="1" lang="en-US" altLang="ja-JP" sz="1600" dirty="0" smtClean="0">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a:t>
            </a:r>
            <a:r>
              <a:rPr lang="en-US" altLang="ja-JP" sz="1400" dirty="0">
                <a:latin typeface="HGPｺﾞｼｯｸM" pitchFamily="50" charset="-128"/>
                <a:ea typeface="HGPｺﾞｼｯｸM" pitchFamily="50" charset="-128"/>
              </a:rPr>
              <a:t>7</a:t>
            </a:r>
            <a:r>
              <a:rPr lang="ja-JP" altLang="en-US" sz="1400" dirty="0" smtClean="0">
                <a:latin typeface="HGPｺﾞｼｯｸM" pitchFamily="50" charset="-128"/>
                <a:ea typeface="HGPｺﾞｼｯｸM" pitchFamily="50" charset="-128"/>
              </a:rPr>
              <a:t>市町 ： </a:t>
            </a:r>
            <a:r>
              <a:rPr lang="zh-TW" altLang="en-US" sz="1400" dirty="0" smtClean="0">
                <a:latin typeface="HGPｺﾞｼｯｸM" pitchFamily="50" charset="-128"/>
                <a:ea typeface="HGPｺﾞｼｯｸM" pitchFamily="50" charset="-128"/>
              </a:rPr>
              <a:t>米沢市</a:t>
            </a:r>
            <a:r>
              <a:rPr lang="zh-TW" altLang="en-US" sz="1400" dirty="0">
                <a:latin typeface="HGPｺﾞｼｯｸM" pitchFamily="50" charset="-128"/>
                <a:ea typeface="HGPｺﾞｼｯｸM" pitchFamily="50" charset="-128"/>
              </a:rPr>
              <a:t>、長井市、南陽市、高畠町、川西町、白鷹町、飯豊町</a:t>
            </a:r>
            <a:endParaRPr kumimoji="1" lang="en-US" altLang="ja-JP" sz="1400" dirty="0">
              <a:latin typeface="HGPｺﾞｼｯｸM" pitchFamily="50" charset="-128"/>
              <a:ea typeface="HGPｺﾞｼｯｸM" pitchFamily="50" charset="-128"/>
            </a:endParaRPr>
          </a:p>
          <a:p>
            <a:pPr>
              <a:spcBef>
                <a:spcPts val="600"/>
              </a:spcBef>
              <a:spcAft>
                <a:spcPts val="600"/>
              </a:spcAft>
              <a:defRPr/>
            </a:pPr>
            <a:r>
              <a:rPr lang="ja-JP" altLang="en-US" u="sng" dirty="0">
                <a:latin typeface="HGPｺﾞｼｯｸM" pitchFamily="50" charset="-128"/>
                <a:ea typeface="HGPｺﾞｼｯｸM" pitchFamily="50" charset="-128"/>
              </a:rPr>
              <a:t>④神奈川県町村会（</a:t>
            </a:r>
            <a:r>
              <a:rPr lang="en-US" altLang="ja-JP" u="sng" dirty="0">
                <a:latin typeface="HGPｺﾞｼｯｸM" pitchFamily="50" charset="-128"/>
                <a:ea typeface="HGPｺﾞｼｯｸM" pitchFamily="50" charset="-128"/>
              </a:rPr>
              <a:t>14</a:t>
            </a:r>
            <a:r>
              <a:rPr lang="ja-JP" altLang="en-US" u="sng" dirty="0">
                <a:latin typeface="HGPｺﾞｼｯｸM" pitchFamily="50" charset="-128"/>
                <a:ea typeface="HGPｺﾞｼｯｸM" pitchFamily="50" charset="-128"/>
              </a:rPr>
              <a:t>町村）</a:t>
            </a:r>
            <a:r>
              <a:rPr kumimoji="1" lang="ja-JP" altLang="en-US" u="sng" dirty="0">
                <a:latin typeface="HGPｺﾞｼｯｸM" pitchFamily="50" charset="-128"/>
                <a:ea typeface="HGPｺﾞｼｯｸM" pitchFamily="50" charset="-128"/>
              </a:rPr>
              <a:t>　</a:t>
            </a:r>
            <a:r>
              <a:rPr kumimoji="1" lang="en-US" altLang="ja-JP" u="sng" dirty="0">
                <a:latin typeface="HGPｺﾞｼｯｸM" pitchFamily="50" charset="-128"/>
                <a:ea typeface="HGPｺﾞｼｯｸM" pitchFamily="50" charset="-128"/>
              </a:rPr>
              <a:t>【</a:t>
            </a:r>
            <a:r>
              <a:rPr lang="ja-JP" altLang="en-US" u="sng" dirty="0">
                <a:latin typeface="HGPｺﾞｼｯｸM" pitchFamily="50" charset="-128"/>
                <a:ea typeface="HGPｺﾞｼｯｸM" pitchFamily="50" charset="-128"/>
              </a:rPr>
              <a:t>基幹系及び内部情報系の共同利用型情報システム運用</a:t>
            </a:r>
            <a:r>
              <a:rPr kumimoji="1" lang="en-US" altLang="ja-JP" u="sng" dirty="0">
                <a:latin typeface="HGPｺﾞｼｯｸM" pitchFamily="50" charset="-128"/>
                <a:ea typeface="HGPｺﾞｼｯｸM" pitchFamily="50" charset="-128"/>
              </a:rPr>
              <a:t>】</a:t>
            </a:r>
            <a:endParaRPr lang="en-US" altLang="ja-JP" u="sng" dirty="0">
              <a:latin typeface="HGPｺﾞｼｯｸM" pitchFamily="50" charset="-128"/>
              <a:ea typeface="HGPｺﾞｼｯｸM" pitchFamily="50" charset="-128"/>
            </a:endParaRPr>
          </a:p>
          <a:p>
            <a:pPr>
              <a:spcBef>
                <a:spcPts val="600"/>
              </a:spcBef>
              <a:spcAft>
                <a:spcPts val="600"/>
              </a:spcAft>
              <a:defRPr/>
            </a:pPr>
            <a:r>
              <a:rPr kumimoji="1" lang="ja-JP" altLang="en-US" dirty="0">
                <a:latin typeface="HGPｺﾞｼｯｸM" pitchFamily="50" charset="-128"/>
                <a:ea typeface="HGPｺﾞｼｯｸM" pitchFamily="50" charset="-128"/>
              </a:rPr>
              <a:t>⑤東京都西多摩郡（</a:t>
            </a:r>
            <a:r>
              <a:rPr kumimoji="1" lang="en-US" altLang="ja-JP" dirty="0">
                <a:latin typeface="HGPｺﾞｼｯｸM" pitchFamily="50" charset="-128"/>
                <a:ea typeface="HGPｺﾞｼｯｸM" pitchFamily="50" charset="-128"/>
              </a:rPr>
              <a:t>4</a:t>
            </a:r>
            <a:r>
              <a:rPr kumimoji="1" lang="ja-JP" altLang="en-US" dirty="0">
                <a:latin typeface="HGPｺﾞｼｯｸM" pitchFamily="50" charset="-128"/>
                <a:ea typeface="HGPｺﾞｼｯｸM" pitchFamily="50" charset="-128"/>
              </a:rPr>
              <a:t>町村）　</a:t>
            </a:r>
            <a:r>
              <a:rPr kumimoji="1" lang="en-US" altLang="ja-JP" dirty="0" smtClean="0">
                <a:latin typeface="HGPｺﾞｼｯｸM" pitchFamily="50" charset="-128"/>
                <a:ea typeface="HGPｺﾞｼｯｸM" pitchFamily="50" charset="-128"/>
              </a:rPr>
              <a:t>【</a:t>
            </a:r>
            <a:r>
              <a:rPr kumimoji="1" lang="ja-JP" altLang="en-US" dirty="0" smtClean="0">
                <a:latin typeface="HGPｺﾞｼｯｸM" pitchFamily="50" charset="-128"/>
                <a:ea typeface="HGPｺﾞｼｯｸM" pitchFamily="50" charset="-128"/>
              </a:rPr>
              <a:t> </a:t>
            </a:r>
            <a:r>
              <a:rPr lang="ja-JP" altLang="en-US" dirty="0" smtClean="0">
                <a:latin typeface="HGPｺﾞｼｯｸM" pitchFamily="50" charset="-128"/>
                <a:ea typeface="HGPｺﾞｼｯｸM" pitchFamily="50" charset="-128"/>
              </a:rPr>
              <a:t>基幹</a:t>
            </a:r>
            <a:r>
              <a:rPr lang="ja-JP" altLang="en-US" dirty="0">
                <a:latin typeface="HGPｺﾞｼｯｸM" pitchFamily="50" charset="-128"/>
                <a:ea typeface="HGPｺﾞｼｯｸM" pitchFamily="50" charset="-128"/>
              </a:rPr>
              <a:t>系１８業務のシステムを共同</a:t>
            </a:r>
            <a:r>
              <a:rPr lang="ja-JP" altLang="en-US" dirty="0" smtClean="0">
                <a:latin typeface="HGPｺﾞｼｯｸM" pitchFamily="50" charset="-128"/>
                <a:ea typeface="HGPｺﾞｼｯｸM" pitchFamily="50" charset="-128"/>
              </a:rPr>
              <a:t>利用 </a:t>
            </a:r>
            <a:r>
              <a:rPr lang="ja-JP" altLang="en-US" sz="1600" dirty="0" smtClean="0">
                <a:latin typeface="HGPｺﾞｼｯｸM" pitchFamily="50" charset="-128"/>
                <a:ea typeface="HGPｺﾞｼｯｸM" pitchFamily="50" charset="-128"/>
              </a:rPr>
              <a:t>（</a:t>
            </a:r>
            <a:r>
              <a:rPr lang="zh-TW" altLang="en-US" sz="1600" dirty="0">
                <a:latin typeface="HGPｺﾞｼｯｸM" pitchFamily="50" charset="-128"/>
                <a:ea typeface="HGPｺﾞｼｯｸM" pitchFamily="50" charset="-128"/>
              </a:rPr>
              <a:t>共通選択方式</a:t>
            </a:r>
            <a:r>
              <a:rPr lang="ja-JP" altLang="en-US" sz="1600" dirty="0">
                <a:latin typeface="HGPｺﾞｼｯｸM" pitchFamily="50" charset="-128"/>
                <a:ea typeface="HGPｺﾞｼｯｸM" pitchFamily="50" charset="-128"/>
              </a:rPr>
              <a:t>：</a:t>
            </a:r>
            <a:r>
              <a:rPr lang="en-US" altLang="ja-JP" sz="1600" dirty="0">
                <a:latin typeface="HGPｺﾞｼｯｸM" pitchFamily="50" charset="-128"/>
                <a:ea typeface="HGPｺﾞｼｯｸM" pitchFamily="50" charset="-128"/>
              </a:rPr>
              <a:t>ASP</a:t>
            </a:r>
            <a:r>
              <a:rPr lang="ja-JP" altLang="en-US" sz="1600" dirty="0">
                <a:latin typeface="HGPｺﾞｼｯｸM" pitchFamily="50" charset="-128"/>
                <a:ea typeface="HGPｺﾞｼｯｸM" pitchFamily="50" charset="-128"/>
              </a:rPr>
              <a:t>型）</a:t>
            </a:r>
            <a:r>
              <a:rPr kumimoji="1" lang="en-US" altLang="ja-JP" dirty="0">
                <a:latin typeface="HGPｺﾞｼｯｸM" pitchFamily="50" charset="-128"/>
                <a:ea typeface="HGPｺﾞｼｯｸM" pitchFamily="50" charset="-128"/>
              </a:rPr>
              <a:t>】</a:t>
            </a:r>
            <a:r>
              <a:rPr kumimoji="1" lang="en-US" altLang="ja-JP" sz="1600" dirty="0">
                <a:latin typeface="HGPｺﾞｼｯｸM" pitchFamily="50" charset="-128"/>
                <a:ea typeface="HGPｺﾞｼｯｸM" pitchFamily="50" charset="-128"/>
              </a:rPr>
              <a:t/>
            </a:r>
            <a:br>
              <a:rPr kumimoji="1" lang="en-US" altLang="ja-JP" sz="1600" dirty="0">
                <a:latin typeface="HGPｺﾞｼｯｸM" pitchFamily="50" charset="-128"/>
                <a:ea typeface="HGPｺﾞｼｯｸM" pitchFamily="50" charset="-128"/>
              </a:rPr>
            </a:br>
            <a:r>
              <a:rPr kumimoji="1" lang="en-US" altLang="ja-JP" sz="1600" dirty="0" smtClean="0">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a:t>
            </a:r>
            <a:r>
              <a:rPr lang="en-US" altLang="ja-JP" sz="1400" dirty="0" smtClean="0">
                <a:latin typeface="HGPｺﾞｼｯｸM" pitchFamily="50" charset="-128"/>
                <a:ea typeface="HGPｺﾞｼｯｸM" pitchFamily="50" charset="-128"/>
              </a:rPr>
              <a:t> 4</a:t>
            </a:r>
            <a:r>
              <a:rPr lang="ja-JP" altLang="en-US" sz="1400" dirty="0" smtClean="0">
                <a:latin typeface="HGPｺﾞｼｯｸM" pitchFamily="50" charset="-128"/>
                <a:ea typeface="HGPｺﾞｼｯｸM" pitchFamily="50" charset="-128"/>
              </a:rPr>
              <a:t>町村 ： 瑞穂町</a:t>
            </a:r>
            <a:r>
              <a:rPr lang="ja-JP" altLang="en-US" sz="1400" dirty="0">
                <a:latin typeface="HGPｺﾞｼｯｸM" pitchFamily="50" charset="-128"/>
                <a:ea typeface="HGPｺﾞｼｯｸM" pitchFamily="50" charset="-128"/>
              </a:rPr>
              <a:t>・日の出町・檜原村・奥多摩町</a:t>
            </a:r>
            <a:r>
              <a:rPr lang="zh-TW" altLang="en-US" sz="1400" dirty="0">
                <a:latin typeface="HGPｺﾞｼｯｸM" pitchFamily="50" charset="-128"/>
                <a:ea typeface="HGPｺﾞｼｯｸM" pitchFamily="50" charset="-128"/>
              </a:rPr>
              <a:t>（西多摩郡町村電算共同運営協議会）</a:t>
            </a:r>
            <a:endParaRPr lang="en-US" altLang="ja-JP" sz="1400" dirty="0">
              <a:latin typeface="HGPｺﾞｼｯｸM" pitchFamily="50" charset="-128"/>
              <a:ea typeface="HGPｺﾞｼｯｸM" pitchFamily="50" charset="-128"/>
            </a:endParaRPr>
          </a:p>
          <a:p>
            <a:pPr>
              <a:spcBef>
                <a:spcPts val="600"/>
              </a:spcBef>
              <a:spcAft>
                <a:spcPts val="600"/>
              </a:spcAft>
              <a:defRPr/>
            </a:pPr>
            <a:r>
              <a:rPr lang="ja-JP" altLang="en-US" dirty="0">
                <a:latin typeface="HGPｺﾞｼｯｸM" pitchFamily="50" charset="-128"/>
                <a:ea typeface="HGPｺﾞｼｯｸM" pitchFamily="50" charset="-128"/>
              </a:rPr>
              <a:t>⑥奈良県（香芝市等</a:t>
            </a:r>
            <a:r>
              <a:rPr lang="en-US" altLang="ja-JP" dirty="0">
                <a:latin typeface="HGPｺﾞｼｯｸM" pitchFamily="50" charset="-128"/>
                <a:ea typeface="HGPｺﾞｼｯｸM" pitchFamily="50" charset="-128"/>
              </a:rPr>
              <a:t>7</a:t>
            </a:r>
            <a:r>
              <a:rPr lang="ja-JP" altLang="en-US" dirty="0">
                <a:latin typeface="HGPｺﾞｼｯｸM" pitchFamily="50" charset="-128"/>
                <a:ea typeface="HGPｺﾞｼｯｸM" pitchFamily="50" charset="-128"/>
              </a:rPr>
              <a:t>市町）</a:t>
            </a:r>
            <a:r>
              <a:rPr kumimoji="1" lang="ja-JP" altLang="en-US" dirty="0">
                <a:latin typeface="HGPｺﾞｼｯｸM" pitchFamily="50" charset="-128"/>
                <a:ea typeface="HGPｺﾞｼｯｸM" pitchFamily="50" charset="-128"/>
              </a:rPr>
              <a:t>　</a:t>
            </a:r>
            <a:r>
              <a:rPr kumimoji="1" lang="en-US" altLang="ja-JP" dirty="0">
                <a:latin typeface="HGPｺﾞｼｯｸM" pitchFamily="50" charset="-128"/>
                <a:ea typeface="HGPｺﾞｼｯｸM" pitchFamily="50" charset="-128"/>
              </a:rPr>
              <a:t>【</a:t>
            </a:r>
            <a:r>
              <a:rPr lang="ja-JP" altLang="en-US" dirty="0">
                <a:latin typeface="HGPｺﾞｼｯｸM" pitchFamily="50" charset="-128"/>
                <a:ea typeface="HGPｺﾞｼｯｸM" pitchFamily="50" charset="-128"/>
              </a:rPr>
              <a:t>基幹業務システムのクラウドサービス（</a:t>
            </a:r>
            <a:r>
              <a:rPr lang="en-US" altLang="ja-JP" dirty="0" err="1">
                <a:latin typeface="HGPｺﾞｼｯｸM" pitchFamily="50" charset="-128"/>
                <a:ea typeface="HGPｺﾞｼｯｸM" pitchFamily="50" charset="-128"/>
              </a:rPr>
              <a:t>SaaS</a:t>
            </a:r>
            <a:r>
              <a:rPr lang="ja-JP" altLang="en-US" dirty="0">
                <a:latin typeface="HGPｺﾞｼｯｸM" pitchFamily="50" charset="-128"/>
                <a:ea typeface="HGPｺﾞｼｯｸM" pitchFamily="50" charset="-128"/>
              </a:rPr>
              <a:t>型</a:t>
            </a:r>
            <a:r>
              <a:rPr lang="ja-JP" altLang="en-US" dirty="0" smtClean="0">
                <a:latin typeface="HGPｺﾞｼｯｸM" pitchFamily="50" charset="-128"/>
                <a:ea typeface="HGPｺﾞｼｯｸM" pitchFamily="50" charset="-128"/>
              </a:rPr>
              <a:t>）</a:t>
            </a:r>
            <a:r>
              <a:rPr kumimoji="1" lang="en-US" altLang="ja-JP" sz="1600" dirty="0" smtClean="0">
                <a:latin typeface="HGPｺﾞｼｯｸM" pitchFamily="50" charset="-128"/>
                <a:ea typeface="HGPｺﾞｼｯｸM" pitchFamily="50" charset="-128"/>
              </a:rPr>
              <a:t> 】</a:t>
            </a:r>
            <a:r>
              <a:rPr lang="en-US" altLang="ja-JP" sz="1600" dirty="0">
                <a:latin typeface="HGPｺﾞｼｯｸM" pitchFamily="50" charset="-128"/>
                <a:ea typeface="HGPｺﾞｼｯｸM" pitchFamily="50" charset="-128"/>
              </a:rPr>
              <a:t/>
            </a:r>
            <a:br>
              <a:rPr lang="en-US" altLang="ja-JP" sz="1600" dirty="0">
                <a:latin typeface="HGPｺﾞｼｯｸM" pitchFamily="50" charset="-128"/>
                <a:ea typeface="HGPｺﾞｼｯｸM" pitchFamily="50" charset="-128"/>
              </a:rPr>
            </a:br>
            <a:r>
              <a:rPr lang="en-US" altLang="ja-JP" sz="1600" dirty="0" smtClean="0">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a:t>
            </a:r>
            <a:r>
              <a:rPr lang="en-US" altLang="ja-JP" sz="1400" dirty="0">
                <a:latin typeface="HGPｺﾞｼｯｸM" pitchFamily="50" charset="-128"/>
                <a:ea typeface="HGPｺﾞｼｯｸM" pitchFamily="50" charset="-128"/>
              </a:rPr>
              <a:t>7</a:t>
            </a:r>
            <a:r>
              <a:rPr lang="ja-JP" altLang="en-US" sz="1400" dirty="0" smtClean="0">
                <a:latin typeface="HGPｺﾞｼｯｸM" pitchFamily="50" charset="-128"/>
                <a:ea typeface="HGPｺﾞｼｯｸM" pitchFamily="50" charset="-128"/>
              </a:rPr>
              <a:t>市町 ： 香芝市</a:t>
            </a:r>
            <a:r>
              <a:rPr lang="ja-JP" altLang="en-US" sz="1400" dirty="0">
                <a:latin typeface="HGPｺﾞｼｯｸM" pitchFamily="50" charset="-128"/>
                <a:ea typeface="HGPｺﾞｼｯｸM" pitchFamily="50" charset="-128"/>
              </a:rPr>
              <a:t>・葛城市・川西町・田原本町・上牧町・広陵町・河合町</a:t>
            </a:r>
            <a:endParaRPr lang="en-US" altLang="ja-JP" sz="1400" dirty="0">
              <a:latin typeface="HGPｺﾞｼｯｸM" pitchFamily="50" charset="-128"/>
              <a:ea typeface="HGPｺﾞｼｯｸM" pitchFamily="50" charset="-128"/>
            </a:endParaRPr>
          </a:p>
          <a:p>
            <a:pPr>
              <a:spcBef>
                <a:spcPts val="600"/>
              </a:spcBef>
              <a:spcAft>
                <a:spcPts val="600"/>
              </a:spcAft>
              <a:defRPr/>
            </a:pPr>
            <a:r>
              <a:rPr kumimoji="1" lang="ja-JP" altLang="en-US" dirty="0">
                <a:latin typeface="HGPｺﾞｼｯｸM" pitchFamily="50" charset="-128"/>
                <a:ea typeface="HGPｺﾞｼｯｸM" pitchFamily="50" charset="-128"/>
              </a:rPr>
              <a:t>⑦岐阜県美濃加茂市・坂祝町　</a:t>
            </a:r>
            <a:r>
              <a:rPr kumimoji="1" lang="en-US" altLang="ja-JP" dirty="0">
                <a:latin typeface="HGPｺﾞｼｯｸM" pitchFamily="50" charset="-128"/>
                <a:ea typeface="HGPｺﾞｼｯｸM" pitchFamily="50" charset="-128"/>
              </a:rPr>
              <a:t>【</a:t>
            </a:r>
            <a:r>
              <a:rPr lang="zh-TW" altLang="en-US" dirty="0">
                <a:latin typeface="HGPｺﾞｼｯｸM" pitchFamily="50" charset="-128"/>
                <a:ea typeface="HGPｺﾞｼｯｸM" pitchFamily="50" charset="-128"/>
              </a:rPr>
              <a:t>基幹系業務、内部管理業務、上下水道</a:t>
            </a:r>
            <a:r>
              <a:rPr lang="zh-TW" altLang="en-US" dirty="0" smtClean="0">
                <a:latin typeface="HGPｺﾞｼｯｸM" pitchFamily="50" charset="-128"/>
                <a:ea typeface="HGPｺﾞｼｯｸM" pitchFamily="50" charset="-128"/>
              </a:rPr>
              <a:t>料金 等</a:t>
            </a:r>
            <a:r>
              <a:rPr kumimoji="1" lang="en-US" altLang="ja-JP" dirty="0">
                <a:latin typeface="HGPｺﾞｼｯｸM" pitchFamily="50" charset="-128"/>
                <a:ea typeface="HGPｺﾞｼｯｸM" pitchFamily="50" charset="-128"/>
              </a:rPr>
              <a:t>】</a:t>
            </a:r>
          </a:p>
          <a:p>
            <a:pPr>
              <a:spcBef>
                <a:spcPts val="600"/>
              </a:spcBef>
              <a:spcAft>
                <a:spcPts val="600"/>
              </a:spcAft>
              <a:defRPr/>
            </a:pPr>
            <a:r>
              <a:rPr lang="ja-JP" altLang="en-US" u="sng" dirty="0">
                <a:latin typeface="HGPｺﾞｼｯｸM" pitchFamily="50" charset="-128"/>
                <a:ea typeface="HGPｺﾞｼｯｸM" pitchFamily="50" charset="-128"/>
              </a:rPr>
              <a:t>⑧愛知県（県内５０団体</a:t>
            </a:r>
            <a:r>
              <a:rPr lang="ja-JP" altLang="en-US" u="sng" dirty="0" smtClean="0">
                <a:latin typeface="HGPｺﾞｼｯｸM" pitchFamily="50" charset="-128"/>
                <a:ea typeface="HGPｺﾞｼｯｸM" pitchFamily="50" charset="-128"/>
              </a:rPr>
              <a:t>）</a:t>
            </a:r>
            <a:r>
              <a:rPr kumimoji="1" lang="en-US" altLang="ja-JP" u="sng" dirty="0" smtClean="0">
                <a:latin typeface="HGPｺﾞｼｯｸM" pitchFamily="50" charset="-128"/>
                <a:ea typeface="HGPｺﾞｼｯｸM" pitchFamily="50" charset="-128"/>
              </a:rPr>
              <a:t> </a:t>
            </a:r>
            <a:r>
              <a:rPr kumimoji="1" lang="ja-JP" altLang="en-US" u="sng" dirty="0">
                <a:latin typeface="HGPｺﾞｼｯｸM" pitchFamily="50" charset="-128"/>
                <a:ea typeface="HGPｺﾞｼｯｸM" pitchFamily="50" charset="-128"/>
              </a:rPr>
              <a:t>　</a:t>
            </a:r>
            <a:r>
              <a:rPr kumimoji="1" lang="en-US" altLang="ja-JP" u="sng" dirty="0">
                <a:latin typeface="HGPｺﾞｼｯｸM" pitchFamily="50" charset="-128"/>
                <a:ea typeface="HGPｺﾞｼｯｸM" pitchFamily="50" charset="-128"/>
              </a:rPr>
              <a:t>【</a:t>
            </a:r>
            <a:r>
              <a:rPr lang="ja-JP" altLang="en-US" sz="1600" u="sng" dirty="0">
                <a:latin typeface="HGPｺﾞｼｯｸM" pitchFamily="50" charset="-128"/>
                <a:ea typeface="HGPｺﾞｼｯｸM" pitchFamily="50" charset="-128"/>
              </a:rPr>
              <a:t>住民系業務、税・負担金系業務、保健・年金系業務、福祉系業務等</a:t>
            </a:r>
            <a:r>
              <a:rPr kumimoji="1" lang="en-US" altLang="ja-JP" u="sng" dirty="0">
                <a:latin typeface="HGPｺﾞｼｯｸM" pitchFamily="50" charset="-128"/>
                <a:ea typeface="HGPｺﾞｼｯｸM" pitchFamily="50" charset="-128"/>
              </a:rPr>
              <a:t>】</a:t>
            </a:r>
            <a:endParaRPr lang="en-US" altLang="ja-JP" u="sng" dirty="0">
              <a:latin typeface="HGPｺﾞｼｯｸM" pitchFamily="50" charset="-128"/>
              <a:ea typeface="HGPｺﾞｼｯｸM" pitchFamily="50" charset="-128"/>
            </a:endParaRPr>
          </a:p>
        </p:txBody>
      </p:sp>
      <p:sp>
        <p:nvSpPr>
          <p:cNvPr id="6" name="正方形/長方形 5"/>
          <p:cNvSpPr/>
          <p:nvPr/>
        </p:nvSpPr>
        <p:spPr>
          <a:xfrm>
            <a:off x="3368675" y="6007100"/>
            <a:ext cx="6337300" cy="230832"/>
          </a:xfrm>
          <a:prstGeom prst="rect">
            <a:avLst/>
          </a:prstGeom>
        </p:spPr>
        <p:txBody>
          <a:bodyPr>
            <a:spAutoFit/>
          </a:bodyPr>
          <a:lstStyle/>
          <a:p>
            <a:pPr>
              <a:defRPr/>
            </a:pPr>
            <a:r>
              <a:rPr lang="ja-JP" altLang="en-US" sz="900" dirty="0">
                <a:latin typeface="HGPｺﾞｼｯｸM" pitchFamily="50" charset="-128"/>
                <a:ea typeface="HGPｺﾞｼｯｸM" pitchFamily="50" charset="-128"/>
              </a:rPr>
              <a:t>◆詳細は、財団法人　地方自治情報センター（</a:t>
            </a:r>
            <a:r>
              <a:rPr lang="en-US" altLang="ja-JP" sz="900" dirty="0">
                <a:latin typeface="HGPｺﾞｼｯｸM" pitchFamily="50" charset="-128"/>
                <a:ea typeface="HGPｺﾞｼｯｸM" pitchFamily="50" charset="-128"/>
              </a:rPr>
              <a:t>LASDEC</a:t>
            </a:r>
            <a:r>
              <a:rPr lang="ja-JP" altLang="en-US" sz="900" dirty="0">
                <a:latin typeface="HGPｺﾞｼｯｸM" pitchFamily="50" charset="-128"/>
                <a:ea typeface="HGPｺﾞｼｯｸM" pitchFamily="50" charset="-128"/>
              </a:rPr>
              <a:t>）ホームページ「地方公共団体におけるクラウド導入</a:t>
            </a:r>
            <a:r>
              <a:rPr lang="ja-JP" altLang="en-US" sz="900">
                <a:latin typeface="HGPｺﾞｼｯｸM" pitchFamily="50" charset="-128"/>
                <a:ea typeface="HGPｺﾞｼｯｸM" pitchFamily="50" charset="-128"/>
              </a:rPr>
              <a:t>の</a:t>
            </a:r>
            <a:r>
              <a:rPr lang="ja-JP" altLang="en-US" sz="900" smtClean="0">
                <a:latin typeface="HGPｺﾞｼｯｸM" pitchFamily="50" charset="-128"/>
                <a:ea typeface="HGPｺﾞｼｯｸM" pitchFamily="50" charset="-128"/>
              </a:rPr>
              <a:t>取組み 」</a:t>
            </a:r>
            <a:r>
              <a:rPr lang="ja-JP" altLang="en-US" sz="900" dirty="0">
                <a:latin typeface="HGPｺﾞｼｯｸM" pitchFamily="50" charset="-128"/>
                <a:ea typeface="HGPｺﾞｼｯｸM" pitchFamily="50" charset="-128"/>
              </a:rPr>
              <a:t>等で紹介</a:t>
            </a:r>
          </a:p>
        </p:txBody>
      </p:sp>
      <p:sp>
        <p:nvSpPr>
          <p:cNvPr id="3" name="円形吹き出し 2"/>
          <p:cNvSpPr/>
          <p:nvPr/>
        </p:nvSpPr>
        <p:spPr bwMode="auto">
          <a:xfrm>
            <a:off x="8018463" y="2636838"/>
            <a:ext cx="1687512" cy="863600"/>
          </a:xfrm>
          <a:prstGeom prst="wedgeEllipseCallout">
            <a:avLst>
              <a:gd name="adj1" fmla="val -39722"/>
              <a:gd name="adj2" fmla="val 5308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0" rIns="0" anchor="ctr"/>
          <a:lstStyle/>
          <a:p>
            <a:pPr>
              <a:defRPr/>
            </a:pPr>
            <a:r>
              <a:rPr lang="ja-JP" altLang="en-US" sz="1050" dirty="0">
                <a:solidFill>
                  <a:schemeClr val="tx1"/>
                </a:solidFill>
                <a:latin typeface="HGPｺﾞｼｯｸM" pitchFamily="50" charset="-128"/>
                <a:ea typeface="HGPｺﾞｼｯｸM" pitchFamily="50" charset="-128"/>
              </a:rPr>
              <a:t>各町村の経費削減効果は</a:t>
            </a:r>
            <a:r>
              <a:rPr lang="en-US" altLang="ja-JP" sz="1050" dirty="0">
                <a:solidFill>
                  <a:schemeClr val="tx1"/>
                </a:solidFill>
                <a:latin typeface="HGPｺﾞｼｯｸM" pitchFamily="50" charset="-128"/>
                <a:ea typeface="HGPｺﾞｼｯｸM" pitchFamily="50" charset="-128"/>
              </a:rPr>
              <a:t>30</a:t>
            </a:r>
            <a:r>
              <a:rPr lang="ja-JP" altLang="en-US" sz="1050" dirty="0">
                <a:solidFill>
                  <a:schemeClr val="tx1"/>
                </a:solidFill>
                <a:latin typeface="HGPｺﾞｼｯｸM" pitchFamily="50" charset="-128"/>
                <a:ea typeface="HGPｺﾞｼｯｸM" pitchFamily="50" charset="-128"/>
              </a:rPr>
              <a:t>～</a:t>
            </a:r>
            <a:r>
              <a:rPr lang="en-US" altLang="ja-JP" sz="1050" dirty="0">
                <a:solidFill>
                  <a:schemeClr val="tx1"/>
                </a:solidFill>
                <a:latin typeface="HGPｺﾞｼｯｸM" pitchFamily="50" charset="-128"/>
                <a:ea typeface="HGPｺﾞｼｯｸM" pitchFamily="50" charset="-128"/>
              </a:rPr>
              <a:t>61</a:t>
            </a:r>
            <a:r>
              <a:rPr lang="ja-JP" altLang="en-US" sz="1050" dirty="0">
                <a:solidFill>
                  <a:schemeClr val="tx1"/>
                </a:solidFill>
                <a:latin typeface="HGPｺﾞｼｯｸM" pitchFamily="50" charset="-128"/>
                <a:ea typeface="HGPｺﾞｼｯｸM" pitchFamily="50" charset="-128"/>
              </a:rPr>
              <a:t>％</a:t>
            </a:r>
            <a:r>
              <a:rPr lang="en-US" altLang="ja-JP" sz="1050" dirty="0">
                <a:solidFill>
                  <a:schemeClr val="tx1"/>
                </a:solidFill>
                <a:latin typeface="HGPｺﾞｼｯｸM" pitchFamily="50" charset="-128"/>
                <a:ea typeface="HGPｺﾞｼｯｸM" pitchFamily="50" charset="-128"/>
              </a:rPr>
              <a:t/>
            </a:r>
            <a:br>
              <a:rPr lang="en-US" altLang="ja-JP" sz="1050" dirty="0">
                <a:solidFill>
                  <a:schemeClr val="tx1"/>
                </a:solidFill>
                <a:latin typeface="HGPｺﾞｼｯｸM" pitchFamily="50" charset="-128"/>
                <a:ea typeface="HGPｺﾞｼｯｸM" pitchFamily="50" charset="-128"/>
              </a:rPr>
            </a:br>
            <a:r>
              <a:rPr lang="ja-JP" altLang="en-US" sz="1050" dirty="0">
                <a:solidFill>
                  <a:schemeClr val="tx1"/>
                </a:solidFill>
                <a:latin typeface="HGPｺﾞｼｯｸM" pitchFamily="50" charset="-128"/>
                <a:ea typeface="HGPｺﾞｼｯｸM" pitchFamily="50" charset="-128"/>
              </a:rPr>
              <a:t>（最低</a:t>
            </a:r>
            <a:r>
              <a:rPr lang="en-US" altLang="ja-JP" sz="1050" dirty="0">
                <a:solidFill>
                  <a:schemeClr val="tx1"/>
                </a:solidFill>
                <a:latin typeface="HGPｺﾞｼｯｸM" pitchFamily="50" charset="-128"/>
                <a:ea typeface="HGPｺﾞｼｯｸM" pitchFamily="50" charset="-128"/>
              </a:rPr>
              <a:t>30</a:t>
            </a:r>
            <a:r>
              <a:rPr lang="ja-JP" altLang="en-US" sz="1050" dirty="0">
                <a:solidFill>
                  <a:schemeClr val="tx1"/>
                </a:solidFill>
                <a:latin typeface="HGPｺﾞｼｯｸM" pitchFamily="50" charset="-128"/>
                <a:ea typeface="HGPｺﾞｼｯｸM" pitchFamily="50" charset="-128"/>
              </a:rPr>
              <a:t>％以上となるよう負担額を調整）</a:t>
            </a:r>
          </a:p>
        </p:txBody>
      </p:sp>
      <p:sp>
        <p:nvSpPr>
          <p:cNvPr id="9" name="円形吹き出し 8"/>
          <p:cNvSpPr/>
          <p:nvPr/>
        </p:nvSpPr>
        <p:spPr bwMode="auto">
          <a:xfrm>
            <a:off x="8096251" y="4292600"/>
            <a:ext cx="1609725" cy="431800"/>
          </a:xfrm>
          <a:prstGeom prst="wedgeEllipseCallout">
            <a:avLst>
              <a:gd name="adj1" fmla="val -42790"/>
              <a:gd name="adj2" fmla="val 67956"/>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0" rIns="0" anchor="ctr"/>
          <a:lstStyle/>
          <a:p>
            <a:pPr>
              <a:defRPr/>
            </a:pPr>
            <a:r>
              <a:rPr lang="ja-JP" altLang="en-US" sz="1050" dirty="0">
                <a:solidFill>
                  <a:schemeClr val="tx1"/>
                </a:solidFill>
                <a:latin typeface="HGPｺﾞｼｯｸM" pitchFamily="50" charset="-128"/>
                <a:ea typeface="HGPｺﾞｼｯｸM" pitchFamily="50" charset="-128"/>
              </a:rPr>
              <a:t>各団体の経費削減効果は</a:t>
            </a:r>
            <a:r>
              <a:rPr lang="en-US" altLang="ja-JP" sz="1050" dirty="0">
                <a:solidFill>
                  <a:schemeClr val="tx1"/>
                </a:solidFill>
                <a:latin typeface="HGPｺﾞｼｯｸM" pitchFamily="50" charset="-128"/>
                <a:ea typeface="HGPｺﾞｼｯｸM" pitchFamily="50" charset="-128"/>
              </a:rPr>
              <a:t>31</a:t>
            </a:r>
            <a:r>
              <a:rPr lang="ja-JP" altLang="en-US" sz="1050" dirty="0">
                <a:solidFill>
                  <a:schemeClr val="tx1"/>
                </a:solidFill>
                <a:latin typeface="HGPｺﾞｼｯｸM" pitchFamily="50" charset="-128"/>
                <a:ea typeface="HGPｺﾞｼｯｸM" pitchFamily="50" charset="-128"/>
              </a:rPr>
              <a:t>～</a:t>
            </a:r>
            <a:r>
              <a:rPr lang="en-US" altLang="ja-JP" sz="1050" dirty="0">
                <a:solidFill>
                  <a:schemeClr val="tx1"/>
                </a:solidFill>
                <a:latin typeface="HGPｺﾞｼｯｸM" pitchFamily="50" charset="-128"/>
                <a:ea typeface="HGPｺﾞｼｯｸM" pitchFamily="50" charset="-128"/>
              </a:rPr>
              <a:t>69</a:t>
            </a:r>
            <a:r>
              <a:rPr lang="ja-JP" altLang="en-US" sz="1050" dirty="0">
                <a:solidFill>
                  <a:schemeClr val="tx1"/>
                </a:solidFill>
                <a:latin typeface="HGPｺﾞｼｯｸM" pitchFamily="50" charset="-128"/>
                <a:ea typeface="HGPｺﾞｼｯｸM" pitchFamily="50" charset="-128"/>
              </a:rPr>
              <a:t>％</a:t>
            </a:r>
          </a:p>
        </p:txBody>
      </p:sp>
      <p:sp>
        <p:nvSpPr>
          <p:cNvPr id="11" name="円形吹き出し 10"/>
          <p:cNvSpPr/>
          <p:nvPr/>
        </p:nvSpPr>
        <p:spPr bwMode="auto">
          <a:xfrm>
            <a:off x="8408988" y="4941890"/>
            <a:ext cx="1328737" cy="503237"/>
          </a:xfrm>
          <a:prstGeom prst="wedgeEllipseCallout">
            <a:avLst>
              <a:gd name="adj1" fmla="val -54490"/>
              <a:gd name="adj2" fmla="val 2861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0" rIns="0" anchor="ctr"/>
          <a:lstStyle/>
          <a:p>
            <a:pPr>
              <a:defRPr/>
            </a:pPr>
            <a:r>
              <a:rPr lang="ja-JP" altLang="en-US" sz="1050" dirty="0">
                <a:solidFill>
                  <a:schemeClr val="tx1"/>
                </a:solidFill>
                <a:latin typeface="HGPｺﾞｼｯｸM" pitchFamily="50" charset="-128"/>
                <a:ea typeface="HGPｺﾞｼｯｸM" pitchFamily="50" charset="-128"/>
              </a:rPr>
              <a:t>経費削減効果は</a:t>
            </a:r>
            <a:r>
              <a:rPr lang="en-US" altLang="ja-JP" sz="1050" dirty="0">
                <a:solidFill>
                  <a:schemeClr val="tx1"/>
                </a:solidFill>
                <a:latin typeface="HGPｺﾞｼｯｸM" pitchFamily="50" charset="-128"/>
                <a:ea typeface="HGPｺﾞｼｯｸM" pitchFamily="50" charset="-128"/>
              </a:rPr>
              <a:t>10</a:t>
            </a:r>
            <a:r>
              <a:rPr lang="ja-JP" altLang="en-US" sz="1050" dirty="0">
                <a:solidFill>
                  <a:schemeClr val="tx1"/>
                </a:solidFill>
                <a:latin typeface="HGPｺﾞｼｯｸM" pitchFamily="50" charset="-128"/>
                <a:ea typeface="HGPｺﾞｼｯｸM" pitchFamily="50" charset="-128"/>
              </a:rPr>
              <a:t>年間で約</a:t>
            </a:r>
            <a:r>
              <a:rPr lang="en-US" altLang="ja-JP" sz="1050" dirty="0">
                <a:solidFill>
                  <a:schemeClr val="tx1"/>
                </a:solidFill>
                <a:latin typeface="HGPｺﾞｼｯｸM" pitchFamily="50" charset="-128"/>
                <a:ea typeface="HGPｺﾞｼｯｸM" pitchFamily="50" charset="-128"/>
              </a:rPr>
              <a:t>35%</a:t>
            </a:r>
            <a:endParaRPr lang="ja-JP" altLang="en-US" sz="1050" dirty="0">
              <a:solidFill>
                <a:schemeClr val="tx1"/>
              </a:solidFill>
              <a:latin typeface="HGPｺﾞｼｯｸM" pitchFamily="50" charset="-128"/>
              <a:ea typeface="HGPｺﾞｼｯｸM" pitchFamily="50" charset="-128"/>
            </a:endParaRPr>
          </a:p>
        </p:txBody>
      </p:sp>
      <p:sp>
        <p:nvSpPr>
          <p:cNvPr id="8" name="スライド番号プレースホルダ 7"/>
          <p:cNvSpPr>
            <a:spLocks noGrp="1"/>
          </p:cNvSpPr>
          <p:nvPr>
            <p:ph type="sldNum" sz="quarter" idx="12"/>
          </p:nvPr>
        </p:nvSpPr>
        <p:spPr/>
        <p:txBody>
          <a:bodyPr/>
          <a:lstStyle/>
          <a:p>
            <a:pPr>
              <a:defRPr/>
            </a:pPr>
            <a:fld id="{9CFE308E-E13E-405F-9CFF-7922FB516CBE}" type="slidenum">
              <a:rPr lang="ja-JP" altLang="en-US" smtClean="0"/>
              <a:pPr>
                <a:defRPr/>
              </a:pPr>
              <a:t>31</a:t>
            </a:fld>
            <a:endParaRPr lang="en-US" altLang="ja-JP"/>
          </a:p>
        </p:txBody>
      </p:sp>
      <p:sp>
        <p:nvSpPr>
          <p:cNvPr id="12" name="フッター プレースホルダ 4"/>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3-2</a:t>
            </a:r>
            <a:r>
              <a:rPr lang="ja-JP" altLang="en-US" sz="1000" dirty="0" smtClean="0">
                <a:latin typeface="+mj-ea"/>
                <a:ea typeface="+mj-ea"/>
              </a:rPr>
              <a:t>　自治体クラウド導入の手順</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txBox="1">
            <a:spLocks noChangeArrowheads="1"/>
          </p:cNvSpPr>
          <p:nvPr/>
        </p:nvSpPr>
        <p:spPr bwMode="auto">
          <a:xfrm>
            <a:off x="495300" y="1341440"/>
            <a:ext cx="8915400" cy="574675"/>
          </a:xfrm>
          <a:prstGeom prst="rect">
            <a:avLst/>
          </a:prstGeom>
          <a:noFill/>
          <a:ln w="9525">
            <a:noFill/>
            <a:miter lim="800000"/>
            <a:headEnd/>
            <a:tailEnd/>
          </a:ln>
        </p:spPr>
        <p:txBody>
          <a:bodyPr/>
          <a:lstStyle/>
          <a:p>
            <a:pPr marL="342900" indent="-342900">
              <a:spcBef>
                <a:spcPct val="20000"/>
              </a:spcBef>
              <a:buFont typeface="Wingdings" pitchFamily="2" charset="2"/>
              <a:buChar char="n"/>
            </a:pPr>
            <a:r>
              <a:rPr kumimoji="1" lang="ja-JP" altLang="en-US" sz="2400" dirty="0">
                <a:solidFill>
                  <a:srgbClr val="000066"/>
                </a:solidFill>
                <a:latin typeface="HGPｺﾞｼｯｸM" pitchFamily="50" charset="-128"/>
                <a:ea typeface="HGPｺﾞｼｯｸM" pitchFamily="50" charset="-128"/>
              </a:rPr>
              <a:t>神奈川県町村会</a:t>
            </a:r>
          </a:p>
        </p:txBody>
      </p:sp>
      <p:sp>
        <p:nvSpPr>
          <p:cNvPr id="4" name="角丸四角形 3"/>
          <p:cNvSpPr/>
          <p:nvPr/>
        </p:nvSpPr>
        <p:spPr bwMode="auto">
          <a:xfrm>
            <a:off x="920750" y="1844677"/>
            <a:ext cx="8496300" cy="1223963"/>
          </a:xfrm>
          <a:prstGeom prst="round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defRPr/>
            </a:pPr>
            <a:r>
              <a:rPr lang="ja-JP" altLang="en-US" sz="1600" dirty="0">
                <a:solidFill>
                  <a:schemeClr val="tx1"/>
                </a:solidFill>
                <a:latin typeface="HGPｺﾞｼｯｸM" pitchFamily="50" charset="-128"/>
                <a:ea typeface="HGPｺﾞｼｯｸM" pitchFamily="50" charset="-128"/>
              </a:rPr>
              <a:t>町村会がグループを取りまとめるパターンで、県内１３町１村で構成される神奈川県町村会にて調査からクラウドサービスの選定までを行い、一部事務組合を設立して一括で契約し、基幹系システムについては平成２３年９月から平成２６年度まで、内部情報系システムについては財務会計システムが同じく平成２３年９月から、人事給与システムが平成２６年１０月から順次導入する。</a:t>
            </a:r>
          </a:p>
        </p:txBody>
      </p:sp>
      <p:sp>
        <p:nvSpPr>
          <p:cNvPr id="5" name="テキスト ボックス 4"/>
          <p:cNvSpPr txBox="1"/>
          <p:nvPr/>
        </p:nvSpPr>
        <p:spPr>
          <a:xfrm>
            <a:off x="992188" y="3068638"/>
            <a:ext cx="8569325" cy="1446212"/>
          </a:xfrm>
          <a:prstGeom prst="rect">
            <a:avLst/>
          </a:prstGeom>
          <a:noFill/>
        </p:spPr>
        <p:txBody>
          <a:bodyPr>
            <a:spAutoFit/>
          </a:bodyPr>
          <a:lstStyle/>
          <a:p>
            <a:pPr>
              <a:defRPr/>
            </a:pPr>
            <a:r>
              <a:rPr kumimoji="1" lang="ja-JP" altLang="en-US" sz="2400" dirty="0">
                <a:latin typeface="HGPｺﾞｼｯｸM" pitchFamily="50" charset="-128"/>
                <a:ea typeface="HGPｺﾞｼｯｸM" pitchFamily="50" charset="-128"/>
              </a:rPr>
              <a:t>目標とした効果：</a:t>
            </a:r>
            <a:endParaRPr kumimoji="1" lang="en-US" altLang="ja-JP" sz="24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５年間で財務会計と住民情報システムの合計約３割の経費を削減</a:t>
            </a:r>
            <a:endParaRPr kumimoji="1"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機器管理や運用の一部アウトソーシングにより職員負担が軽減</a:t>
            </a:r>
            <a:endParaRPr kumimoji="1"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システムに合わせた業務の見直しにより標準化やノウハウ共有が可能</a:t>
            </a:r>
            <a:endParaRPr kumimoji="1"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業務の継続性・データのセキュリティ等を強化</a:t>
            </a:r>
            <a:endParaRPr kumimoji="1" lang="en-US" altLang="ja-JP" sz="1600" dirty="0">
              <a:latin typeface="HGPｺﾞｼｯｸM" pitchFamily="50" charset="-128"/>
              <a:ea typeface="HGPｺﾞｼｯｸM" pitchFamily="50" charset="-128"/>
            </a:endParaRPr>
          </a:p>
        </p:txBody>
      </p:sp>
      <p:sp>
        <p:nvSpPr>
          <p:cNvPr id="6" name="テキスト ボックス 5"/>
          <p:cNvSpPr txBox="1"/>
          <p:nvPr/>
        </p:nvSpPr>
        <p:spPr>
          <a:xfrm>
            <a:off x="992188" y="4508501"/>
            <a:ext cx="8569325" cy="1692771"/>
          </a:xfrm>
          <a:prstGeom prst="rect">
            <a:avLst/>
          </a:prstGeom>
          <a:noFill/>
        </p:spPr>
        <p:txBody>
          <a:bodyPr>
            <a:spAutoFit/>
          </a:bodyPr>
          <a:lstStyle/>
          <a:p>
            <a:pPr>
              <a:defRPr/>
            </a:pPr>
            <a:r>
              <a:rPr kumimoji="1" lang="ja-JP" altLang="en-US" sz="2400" dirty="0">
                <a:latin typeface="HGPｺﾞｼｯｸM" pitchFamily="50" charset="-128"/>
                <a:ea typeface="HGPｺﾞｼｯｸM" pitchFamily="50" charset="-128"/>
              </a:rPr>
              <a:t>推進時の課題：</a:t>
            </a:r>
            <a:endParaRPr kumimoji="1" lang="en-US" altLang="ja-JP" sz="24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現状の課題を他団体と比較することが困難（⇒</a:t>
            </a:r>
            <a:r>
              <a:rPr lang="ja-JP" altLang="en-US" sz="1600" dirty="0">
                <a:latin typeface="HGPｺﾞｼｯｸM" pitchFamily="50" charset="-128"/>
                <a:ea typeface="HGPｺﾞｼｯｸM" pitchFamily="50" charset="-128"/>
              </a:rPr>
              <a:t>首長への説明機会を頻繁に設定して意識のずれを解消）</a:t>
            </a:r>
            <a:endParaRPr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共通のビジョンを共有することが困難（⇒検討会や視察を通じ担当者の意見交換を促進）</a:t>
            </a:r>
            <a:endParaRPr kumimoji="1"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データ移行の当初負担額は団体毎に差異（⇒全団体のデータ移行費用を総額で費用按分）</a:t>
            </a:r>
            <a:endParaRPr kumimoji="1"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将来の共同運営において脱退等がリスク（⇒法人格を持つ一部事務組合</a:t>
            </a:r>
            <a:r>
              <a:rPr kumimoji="1" lang="ja-JP" altLang="en-US" sz="1600">
                <a:latin typeface="HGPｺﾞｼｯｸM" pitchFamily="50" charset="-128"/>
                <a:ea typeface="HGPｺﾞｼｯｸM" pitchFamily="50" charset="-128"/>
              </a:rPr>
              <a:t>を</a:t>
            </a:r>
            <a:r>
              <a:rPr kumimoji="1" lang="ja-JP" altLang="en-US" sz="1600" smtClean="0">
                <a:latin typeface="HGPｺﾞｼｯｸM" pitchFamily="50" charset="-128"/>
                <a:ea typeface="HGPｺﾞｼｯｸM" pitchFamily="50" charset="-128"/>
              </a:rPr>
              <a:t>設立 ）</a:t>
            </a:r>
            <a:endParaRPr kumimoji="1" lang="ja-JP" altLang="en-US" sz="1600" dirty="0">
              <a:latin typeface="HGPｺﾞｼｯｸM" pitchFamily="50" charset="-128"/>
              <a:ea typeface="HGPｺﾞｼｯｸM" pitchFamily="50" charset="-128"/>
            </a:endParaRPr>
          </a:p>
        </p:txBody>
      </p:sp>
      <p:sp>
        <p:nvSpPr>
          <p:cNvPr id="31750" name="右中かっこ 7"/>
          <p:cNvSpPr>
            <a:spLocks/>
          </p:cNvSpPr>
          <p:nvPr/>
        </p:nvSpPr>
        <p:spPr bwMode="auto">
          <a:xfrm>
            <a:off x="7616825" y="3429002"/>
            <a:ext cx="144463" cy="1008063"/>
          </a:xfrm>
          <a:prstGeom prst="rightBrace">
            <a:avLst>
              <a:gd name="adj1" fmla="val 8303"/>
              <a:gd name="adj2" fmla="val 50000"/>
            </a:avLst>
          </a:prstGeom>
          <a:no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31751" name="テキスト ボックス 8"/>
          <p:cNvSpPr txBox="1">
            <a:spLocks noChangeArrowheads="1"/>
          </p:cNvSpPr>
          <p:nvPr/>
        </p:nvSpPr>
        <p:spPr bwMode="auto">
          <a:xfrm>
            <a:off x="7818438" y="3525838"/>
            <a:ext cx="2087562" cy="831850"/>
          </a:xfrm>
          <a:prstGeom prst="rect">
            <a:avLst/>
          </a:prstGeom>
          <a:noFill/>
          <a:ln w="9525">
            <a:noFill/>
            <a:miter lim="800000"/>
            <a:headEnd/>
            <a:tailEnd/>
          </a:ln>
        </p:spPr>
        <p:txBody>
          <a:bodyPr>
            <a:spAutoFit/>
          </a:bodyPr>
          <a:lstStyle/>
          <a:p>
            <a:r>
              <a:rPr kumimoji="1" lang="ja-JP" altLang="en-US" sz="1600">
                <a:latin typeface="HGPｺﾞｼｯｸM" pitchFamily="50" charset="-128"/>
                <a:ea typeface="HGPｺﾞｼｯｸM" pitchFamily="50" charset="-128"/>
              </a:rPr>
              <a:t>単体では効果が薄い小規模自治体で効果を享受</a:t>
            </a:r>
          </a:p>
        </p:txBody>
      </p:sp>
      <p:sp>
        <p:nvSpPr>
          <p:cNvPr id="9" name="スライド番号プレースホルダ 8"/>
          <p:cNvSpPr>
            <a:spLocks noGrp="1"/>
          </p:cNvSpPr>
          <p:nvPr>
            <p:ph type="sldNum" sz="quarter" idx="12"/>
          </p:nvPr>
        </p:nvSpPr>
        <p:spPr/>
        <p:txBody>
          <a:bodyPr/>
          <a:lstStyle/>
          <a:p>
            <a:pPr>
              <a:defRPr/>
            </a:pPr>
            <a:fld id="{909242AA-48A1-4B7A-BDDD-DA9AAFCE8291}" type="slidenum">
              <a:rPr lang="ja-JP" altLang="en-US" smtClean="0"/>
              <a:pPr>
                <a:defRPr/>
              </a:pPr>
              <a:t>32</a:t>
            </a:fld>
            <a:endParaRPr lang="en-US" altLang="ja-JP"/>
          </a:p>
        </p:txBody>
      </p:sp>
      <p:sp>
        <p:nvSpPr>
          <p:cNvPr id="11" name="Rectangle 2"/>
          <p:cNvSpPr txBox="1">
            <a:spLocks noChangeArrowheads="1"/>
          </p:cNvSpPr>
          <p:nvPr/>
        </p:nvSpPr>
        <p:spPr bwMode="auto">
          <a:xfrm>
            <a:off x="350489" y="366490"/>
            <a:ext cx="9080500" cy="8302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６</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クラウド導入の先行事例　</a:t>
            </a:r>
            <a:r>
              <a:rPr lang="ja-JP" altLang="en-US" sz="2400" b="1" dirty="0" smtClean="0">
                <a:latin typeface="HGPｺﾞｼｯｸM" pitchFamily="50" charset="-128"/>
                <a:ea typeface="HGPｺﾞｼｯｸM" pitchFamily="50" charset="-128"/>
              </a:rPr>
              <a:t>～ 事例① ～</a:t>
            </a:r>
            <a:endParaRPr kumimoji="1" lang="ja-JP" altLang="ja-JP"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2" name="フッター プレースホルダ 4"/>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3-2</a:t>
            </a:r>
            <a:r>
              <a:rPr lang="ja-JP" altLang="en-US" sz="1000" dirty="0" smtClean="0">
                <a:latin typeface="+mj-ea"/>
                <a:ea typeface="+mj-ea"/>
              </a:rPr>
              <a:t>　自治体クラウド導入の手順</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txBox="1">
            <a:spLocks noChangeArrowheads="1"/>
          </p:cNvSpPr>
          <p:nvPr/>
        </p:nvSpPr>
        <p:spPr bwMode="auto">
          <a:xfrm>
            <a:off x="495300" y="1341440"/>
            <a:ext cx="8915400" cy="574675"/>
          </a:xfrm>
          <a:prstGeom prst="rect">
            <a:avLst/>
          </a:prstGeom>
          <a:noFill/>
          <a:ln w="9525">
            <a:noFill/>
            <a:miter lim="800000"/>
            <a:headEnd/>
            <a:tailEnd/>
          </a:ln>
        </p:spPr>
        <p:txBody>
          <a:bodyPr/>
          <a:lstStyle/>
          <a:p>
            <a:pPr marL="342900" indent="-342900">
              <a:spcBef>
                <a:spcPct val="20000"/>
              </a:spcBef>
              <a:buFont typeface="Wingdings" pitchFamily="2" charset="2"/>
              <a:buChar char="n"/>
            </a:pPr>
            <a:r>
              <a:rPr kumimoji="1" lang="ja-JP" altLang="en-US" sz="2400">
                <a:solidFill>
                  <a:srgbClr val="000066"/>
                </a:solidFill>
                <a:latin typeface="HGPｺﾞｼｯｸM" pitchFamily="50" charset="-128"/>
                <a:ea typeface="HGPｺﾞｼｯｸM" pitchFamily="50" charset="-128"/>
              </a:rPr>
              <a:t>神奈川県町村会</a:t>
            </a:r>
          </a:p>
        </p:txBody>
      </p:sp>
      <p:graphicFrame>
        <p:nvGraphicFramePr>
          <p:cNvPr id="3" name="表 2"/>
          <p:cNvGraphicFramePr>
            <a:graphicFrameLocks noGrp="1"/>
          </p:cNvGraphicFramePr>
          <p:nvPr/>
        </p:nvGraphicFramePr>
        <p:xfrm>
          <a:off x="1423987" y="2414588"/>
          <a:ext cx="7848600" cy="3413152"/>
        </p:xfrm>
        <a:graphic>
          <a:graphicData uri="http://schemas.openxmlformats.org/drawingml/2006/table">
            <a:tbl>
              <a:tblPr bandRow="1">
                <a:tableStyleId>{5C22544A-7EE6-4342-B048-85BDC9FD1C3A}</a:tableStyleId>
              </a:tblPr>
              <a:tblGrid>
                <a:gridCol w="1008077"/>
                <a:gridCol w="6840523"/>
              </a:tblGrid>
              <a:tr h="335201">
                <a:tc>
                  <a:txBody>
                    <a:bodyPr/>
                    <a:lstStyle/>
                    <a:p>
                      <a:r>
                        <a:rPr kumimoji="1" lang="en-US" altLang="ja-JP" sz="1600" dirty="0" smtClean="0">
                          <a:latin typeface="HGPｺﾞｼｯｸM" pitchFamily="50" charset="-128"/>
                          <a:ea typeface="HGPｺﾞｼｯｸM" pitchFamily="50" charset="-128"/>
                        </a:rPr>
                        <a:t>2009.02</a:t>
                      </a: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町村会内からシステム共同化検討の提案、実態調査</a:t>
                      </a:r>
                      <a:endParaRPr kumimoji="1" lang="en-US" altLang="ja-JP" sz="1600" dirty="0" smtClean="0">
                        <a:latin typeface="HGPｺﾞｼｯｸM" pitchFamily="50" charset="-128"/>
                        <a:ea typeface="HGPｺﾞｼｯｸM" pitchFamily="50" charset="-128"/>
                      </a:endParaRPr>
                    </a:p>
                  </a:txBody>
                  <a:tcPr marL="91437" marR="91437" marT="45682" marB="45682"/>
                </a:tc>
              </a:tr>
              <a:tr h="579039">
                <a:tc>
                  <a:txBody>
                    <a:bodyPr/>
                    <a:lstStyle/>
                    <a:p>
                      <a:r>
                        <a:rPr kumimoji="1" lang="en-US" altLang="ja-JP" sz="1600" baseline="0" dirty="0" smtClean="0">
                          <a:latin typeface="HGPｺﾞｼｯｸM" pitchFamily="50" charset="-128"/>
                          <a:ea typeface="HGPｺﾞｼｯｸM" pitchFamily="50" charset="-128"/>
                        </a:rPr>
                        <a:t>2009.11</a:t>
                      </a:r>
                      <a:endParaRPr kumimoji="1" lang="ja-JP" altLang="en-US" sz="1600" dirty="0">
                        <a:latin typeface="HGPｺﾞｼｯｸM" pitchFamily="50" charset="-128"/>
                        <a:ea typeface="HGPｺﾞｼｯｸM" pitchFamily="50" charset="-128"/>
                      </a:endParaRP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システム共同化を検討することを決定</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先進事例の調査や視察を実施、「第１回プロジェクト推進責任者会議」の開催</a:t>
                      </a:r>
                      <a:endParaRPr kumimoji="1" lang="ja-JP" altLang="en-US" sz="1600" dirty="0">
                        <a:latin typeface="HGPｺﾞｼｯｸM" pitchFamily="50" charset="-128"/>
                        <a:ea typeface="HGPｺﾞｼｯｸM" pitchFamily="50" charset="-128"/>
                      </a:endParaRPr>
                    </a:p>
                  </a:txBody>
                  <a:tcPr marL="91437" marR="91437" marT="45682" marB="45682"/>
                </a:tc>
              </a:tr>
              <a:tr h="579039">
                <a:tc>
                  <a:txBody>
                    <a:bodyPr/>
                    <a:lstStyle/>
                    <a:p>
                      <a:r>
                        <a:rPr kumimoji="1" lang="en-US" altLang="ja-JP" sz="1600" dirty="0" smtClean="0">
                          <a:latin typeface="HGPｺﾞｼｯｸM" pitchFamily="50" charset="-128"/>
                          <a:ea typeface="HGPｺﾞｼｯｸM" pitchFamily="50" charset="-128"/>
                        </a:rPr>
                        <a:t>2010.08</a:t>
                      </a:r>
                      <a:endParaRPr kumimoji="1" lang="ja-JP" altLang="en-US" sz="1600" dirty="0">
                        <a:latin typeface="HGPｺﾞｼｯｸM" pitchFamily="50" charset="-128"/>
                        <a:ea typeface="HGPｺﾞｼｯｸM" pitchFamily="50" charset="-128"/>
                      </a:endParaRP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共同化計画を決定、共同化推進協議会を設立</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基幹系システムのベンダの募集を実施</a:t>
                      </a:r>
                      <a:endParaRPr kumimoji="1" lang="en-US" altLang="ja-JP" sz="1600" dirty="0" smtClean="0">
                        <a:latin typeface="HGPｺﾞｼｯｸM" pitchFamily="50" charset="-128"/>
                        <a:ea typeface="HGPｺﾞｼｯｸM" pitchFamily="50" charset="-128"/>
                      </a:endParaRPr>
                    </a:p>
                  </a:txBody>
                  <a:tcPr marL="91437" marR="91437" marT="45682" marB="45682"/>
                </a:tc>
              </a:tr>
              <a:tr h="335201">
                <a:tc>
                  <a:txBody>
                    <a:bodyPr/>
                    <a:lstStyle/>
                    <a:p>
                      <a:r>
                        <a:rPr kumimoji="1" lang="en-US" altLang="ja-JP" sz="1600" dirty="0" smtClean="0">
                          <a:latin typeface="HGPｺﾞｼｯｸM" pitchFamily="50" charset="-128"/>
                          <a:ea typeface="HGPｺﾞｼｯｸM" pitchFamily="50" charset="-128"/>
                        </a:rPr>
                        <a:t>2010.11</a:t>
                      </a:r>
                      <a:endParaRPr kumimoji="1" lang="ja-JP" altLang="en-US" sz="1600" dirty="0">
                        <a:latin typeface="HGPｺﾞｼｯｸM" pitchFamily="50" charset="-128"/>
                        <a:ea typeface="HGPｺﾞｼｯｸM" pitchFamily="50" charset="-128"/>
                      </a:endParaRP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一部事務組合設立（全町村議会において承認）</a:t>
                      </a:r>
                      <a:endParaRPr kumimoji="1" lang="ja-JP" altLang="en-US" sz="1600" dirty="0">
                        <a:latin typeface="HGPｺﾞｼｯｸM" pitchFamily="50" charset="-128"/>
                        <a:ea typeface="HGPｺﾞｼｯｸM" pitchFamily="50" charset="-128"/>
                      </a:endParaRPr>
                    </a:p>
                  </a:txBody>
                  <a:tcPr marL="91437" marR="91437" marT="45682" marB="45682"/>
                </a:tc>
              </a:tr>
              <a:tr h="335201">
                <a:tc>
                  <a:txBody>
                    <a:bodyPr/>
                    <a:lstStyle/>
                    <a:p>
                      <a:r>
                        <a:rPr kumimoji="1" lang="en-US" altLang="ja-JP" sz="1600" dirty="0" smtClean="0">
                          <a:latin typeface="HGPｺﾞｼｯｸM" pitchFamily="50" charset="-128"/>
                          <a:ea typeface="HGPｺﾞｼｯｸM" pitchFamily="50" charset="-128"/>
                        </a:rPr>
                        <a:t>2011.03</a:t>
                      </a:r>
                      <a:endParaRPr kumimoji="1" lang="ja-JP" altLang="en-US" sz="1600" dirty="0">
                        <a:latin typeface="HGPｺﾞｼｯｸM" pitchFamily="50" charset="-128"/>
                        <a:ea typeface="HGPｺﾞｼｯｸM" pitchFamily="50" charset="-128"/>
                      </a:endParaRP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内部情報系システムのベンダを募集</a:t>
                      </a:r>
                      <a:endParaRPr kumimoji="1" lang="ja-JP" altLang="en-US" sz="1600" dirty="0">
                        <a:latin typeface="HGPｺﾞｼｯｸM" pitchFamily="50" charset="-128"/>
                        <a:ea typeface="HGPｺﾞｼｯｸM" pitchFamily="50" charset="-128"/>
                      </a:endParaRPr>
                    </a:p>
                  </a:txBody>
                  <a:tcPr marL="91437" marR="91437" marT="45682" marB="45682"/>
                </a:tc>
              </a:tr>
              <a:tr h="335201">
                <a:tc>
                  <a:txBody>
                    <a:bodyPr/>
                    <a:lstStyle/>
                    <a:p>
                      <a:r>
                        <a:rPr kumimoji="1" lang="en-US" altLang="ja-JP" sz="1600" dirty="0" smtClean="0">
                          <a:latin typeface="HGPｺﾞｼｯｸM" pitchFamily="50" charset="-128"/>
                          <a:ea typeface="HGPｺﾞｼｯｸM" pitchFamily="50" charset="-128"/>
                        </a:rPr>
                        <a:t>2011.04</a:t>
                      </a:r>
                      <a:endParaRPr kumimoji="1" lang="ja-JP" altLang="en-US" sz="1600" dirty="0">
                        <a:latin typeface="HGPｺﾞｼｯｸM" pitchFamily="50" charset="-128"/>
                        <a:ea typeface="HGPｺﾞｼｯｸM" pitchFamily="50" charset="-128"/>
                      </a:endParaRP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一部事務組合を正式に発足</a:t>
                      </a:r>
                      <a:endParaRPr kumimoji="1" lang="ja-JP" altLang="en-US" sz="1600" dirty="0">
                        <a:latin typeface="HGPｺﾞｼｯｸM" pitchFamily="50" charset="-128"/>
                        <a:ea typeface="HGPｺﾞｼｯｸM" pitchFamily="50" charset="-128"/>
                      </a:endParaRPr>
                    </a:p>
                  </a:txBody>
                  <a:tcPr marL="91437" marR="91437" marT="45682" marB="45682"/>
                </a:tc>
              </a:tr>
              <a:tr h="335201">
                <a:tc>
                  <a:txBody>
                    <a:bodyPr/>
                    <a:lstStyle/>
                    <a:p>
                      <a:r>
                        <a:rPr kumimoji="1" lang="en-US" altLang="ja-JP" sz="1600" dirty="0" smtClean="0">
                          <a:latin typeface="HGPｺﾞｼｯｸM" pitchFamily="50" charset="-128"/>
                          <a:ea typeface="HGPｺﾞｼｯｸM" pitchFamily="50" charset="-128"/>
                        </a:rPr>
                        <a:t>2011.05</a:t>
                      </a:r>
                      <a:endParaRPr kumimoji="1" lang="ja-JP" altLang="en-US" sz="1600" dirty="0">
                        <a:latin typeface="HGPｺﾞｼｯｸM" pitchFamily="50" charset="-128"/>
                        <a:ea typeface="HGPｺﾞｼｯｸM" pitchFamily="50" charset="-128"/>
                      </a:endParaRP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初の機器・プレ印刷帳票等の共同調達を実施</a:t>
                      </a:r>
                      <a:endParaRPr kumimoji="1" lang="en-US" altLang="ja-JP" sz="1600" dirty="0" smtClean="0">
                        <a:latin typeface="HGPｺﾞｼｯｸM" pitchFamily="50" charset="-128"/>
                        <a:ea typeface="HGPｺﾞｼｯｸM" pitchFamily="50" charset="-128"/>
                      </a:endParaRPr>
                    </a:p>
                  </a:txBody>
                  <a:tcPr marL="91437" marR="91437" marT="45682" marB="45682"/>
                </a:tc>
              </a:tr>
              <a:tr h="579039">
                <a:tc>
                  <a:txBody>
                    <a:bodyPr/>
                    <a:lstStyle/>
                    <a:p>
                      <a:r>
                        <a:rPr kumimoji="1" lang="en-US" altLang="ja-JP" sz="1600" dirty="0" smtClean="0">
                          <a:latin typeface="HGPｺﾞｼｯｸM" pitchFamily="50" charset="-128"/>
                          <a:ea typeface="HGPｺﾞｼｯｸM" pitchFamily="50" charset="-128"/>
                        </a:rPr>
                        <a:t>2011.09</a:t>
                      </a:r>
                      <a:endParaRPr kumimoji="1" lang="ja-JP" altLang="en-US" sz="1600" dirty="0">
                        <a:latin typeface="HGPｺﾞｼｯｸM" pitchFamily="50" charset="-128"/>
                        <a:ea typeface="HGPｺﾞｼｯｸM" pitchFamily="50" charset="-128"/>
                      </a:endParaRPr>
                    </a:p>
                  </a:txBody>
                  <a:tcPr marL="91437" marR="91437" marT="45682" marB="45682"/>
                </a:tc>
                <a:tc>
                  <a:txBody>
                    <a:bodyPr/>
                    <a:lstStyle/>
                    <a:p>
                      <a:r>
                        <a:rPr kumimoji="1" lang="ja-JP" altLang="en-US" sz="1600" dirty="0" smtClean="0">
                          <a:latin typeface="HGPｺﾞｼｯｸM" pitchFamily="50" charset="-128"/>
                          <a:ea typeface="HGPｺﾞｼｯｸM" pitchFamily="50" charset="-128"/>
                        </a:rPr>
                        <a:t>基幹系システム・内部情報系システムを順次構築開始</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運用対象の町村の拡大</a:t>
                      </a:r>
                      <a:endParaRPr kumimoji="1" lang="en-US" altLang="ja-JP" sz="1600" dirty="0" smtClean="0">
                        <a:latin typeface="HGPｺﾞｼｯｸM" pitchFamily="50" charset="-128"/>
                        <a:ea typeface="HGPｺﾞｼｯｸM" pitchFamily="50" charset="-128"/>
                      </a:endParaRPr>
                    </a:p>
                  </a:txBody>
                  <a:tcPr marL="91437" marR="91437" marT="45682" marB="45682"/>
                </a:tc>
              </a:tr>
            </a:tbl>
          </a:graphicData>
        </a:graphic>
      </p:graphicFrame>
      <p:sp>
        <p:nvSpPr>
          <p:cNvPr id="32800" name="正方形/長方形 6"/>
          <p:cNvSpPr>
            <a:spLocks noChangeArrowheads="1"/>
          </p:cNvSpPr>
          <p:nvPr/>
        </p:nvSpPr>
        <p:spPr bwMode="auto">
          <a:xfrm>
            <a:off x="992188" y="1836739"/>
            <a:ext cx="1255472" cy="461665"/>
          </a:xfrm>
          <a:prstGeom prst="rect">
            <a:avLst/>
          </a:prstGeom>
          <a:noFill/>
          <a:ln w="9525">
            <a:noFill/>
            <a:miter lim="800000"/>
            <a:headEnd/>
            <a:tailEnd/>
          </a:ln>
        </p:spPr>
        <p:txBody>
          <a:bodyPr wrap="none">
            <a:spAutoFit/>
          </a:bodyPr>
          <a:lstStyle/>
          <a:p>
            <a:r>
              <a:rPr kumimoji="1" lang="ja-JP" altLang="en-US" sz="2400">
                <a:latin typeface="HGPｺﾞｼｯｸM" pitchFamily="50" charset="-128"/>
                <a:ea typeface="HGPｺﾞｼｯｸM" pitchFamily="50" charset="-128"/>
              </a:rPr>
              <a:t>進め方：</a:t>
            </a:r>
            <a:endParaRPr kumimoji="1" lang="en-US" altLang="ja-JP" sz="2400">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pPr>
              <a:defRPr/>
            </a:pPr>
            <a:fld id="{909242AA-48A1-4B7A-BDDD-DA9AAFCE8291}" type="slidenum">
              <a:rPr lang="ja-JP" altLang="en-US" smtClean="0"/>
              <a:pPr>
                <a:defRPr/>
              </a:pPr>
              <a:t>33</a:t>
            </a:fld>
            <a:endParaRPr lang="en-US" altLang="ja-JP"/>
          </a:p>
        </p:txBody>
      </p:sp>
      <p:sp>
        <p:nvSpPr>
          <p:cNvPr id="8" name="Rectangle 2"/>
          <p:cNvSpPr txBox="1">
            <a:spLocks noChangeArrowheads="1"/>
          </p:cNvSpPr>
          <p:nvPr/>
        </p:nvSpPr>
        <p:spPr bwMode="auto">
          <a:xfrm>
            <a:off x="350489" y="366490"/>
            <a:ext cx="9080500" cy="8302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６</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クラウド導入の先行事例　</a:t>
            </a:r>
            <a:r>
              <a:rPr lang="ja-JP" altLang="en-US" sz="2400" b="1" dirty="0" smtClean="0">
                <a:latin typeface="HGPｺﾞｼｯｸM" pitchFamily="50" charset="-128"/>
                <a:ea typeface="HGPｺﾞｼｯｸM" pitchFamily="50" charset="-128"/>
              </a:rPr>
              <a:t>～ 事例① ～</a:t>
            </a:r>
            <a:endParaRPr kumimoji="1" lang="ja-JP" altLang="ja-JP"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9" name="フッター プレースホルダ 4"/>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3-2</a:t>
            </a:r>
            <a:r>
              <a:rPr lang="ja-JP" altLang="en-US" sz="1000" dirty="0" smtClean="0">
                <a:latin typeface="+mj-ea"/>
                <a:ea typeface="+mj-ea"/>
              </a:rPr>
              <a:t>　自治体クラウド導入の手順</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txBox="1">
            <a:spLocks noChangeArrowheads="1"/>
          </p:cNvSpPr>
          <p:nvPr/>
        </p:nvSpPr>
        <p:spPr bwMode="auto">
          <a:xfrm>
            <a:off x="495300" y="1404940"/>
            <a:ext cx="8915400" cy="574675"/>
          </a:xfrm>
          <a:prstGeom prst="rect">
            <a:avLst/>
          </a:prstGeom>
          <a:noFill/>
          <a:ln w="9525">
            <a:noFill/>
            <a:miter lim="800000"/>
            <a:headEnd/>
            <a:tailEnd/>
          </a:ln>
        </p:spPr>
        <p:txBody>
          <a:bodyPr/>
          <a:lstStyle/>
          <a:p>
            <a:pPr marL="342900" indent="-342900">
              <a:spcBef>
                <a:spcPct val="20000"/>
              </a:spcBef>
              <a:buFont typeface="Wingdings" pitchFamily="2" charset="2"/>
              <a:buChar char="n"/>
            </a:pPr>
            <a:r>
              <a:rPr kumimoji="1" lang="ja-JP" altLang="en-US" sz="2400" dirty="0">
                <a:solidFill>
                  <a:srgbClr val="000066"/>
                </a:solidFill>
                <a:latin typeface="HGPｺﾞｼｯｸM" pitchFamily="50" charset="-128"/>
                <a:ea typeface="HGPｺﾞｼｯｸM" pitchFamily="50" charset="-128"/>
              </a:rPr>
              <a:t>愛知県</a:t>
            </a:r>
          </a:p>
        </p:txBody>
      </p:sp>
      <p:sp>
        <p:nvSpPr>
          <p:cNvPr id="3" name="角丸四角形 2"/>
          <p:cNvSpPr/>
          <p:nvPr/>
        </p:nvSpPr>
        <p:spPr bwMode="auto">
          <a:xfrm>
            <a:off x="920750" y="2062165"/>
            <a:ext cx="8496300" cy="1366837"/>
          </a:xfrm>
          <a:prstGeom prst="round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defRPr/>
            </a:pPr>
            <a:r>
              <a:rPr lang="ja-JP" altLang="en-US" sz="1600" dirty="0">
                <a:solidFill>
                  <a:schemeClr val="tx1"/>
                </a:solidFill>
                <a:latin typeface="HGPｺﾞｼｯｸM" pitchFamily="50" charset="-128"/>
                <a:ea typeface="HGPｺﾞｼｯｸM" pitchFamily="50" charset="-128"/>
              </a:rPr>
              <a:t>都道府県が市町村のグループを取りまとめるパターンで、県内の５０団体（３４市、１４町、２村）が参加し、あいち電子自治体推進協議会が中心となり、規模や地域性、既存システム等の特性を考慮した９グループを編成し、背景や事情が類似する市町村が共同で検討できるような体制づくりにより進められている。基幹系システム（住民系、税・負担金系、保健・年金系、福祉系）を中心に、一部２０１１年から運用を開始している。</a:t>
            </a:r>
          </a:p>
        </p:txBody>
      </p:sp>
      <p:sp>
        <p:nvSpPr>
          <p:cNvPr id="4" name="テキスト ボックス 3"/>
          <p:cNvSpPr txBox="1"/>
          <p:nvPr/>
        </p:nvSpPr>
        <p:spPr>
          <a:xfrm>
            <a:off x="992188" y="3567113"/>
            <a:ext cx="8569325" cy="1200150"/>
          </a:xfrm>
          <a:prstGeom prst="rect">
            <a:avLst/>
          </a:prstGeom>
          <a:noFill/>
        </p:spPr>
        <p:txBody>
          <a:bodyPr>
            <a:spAutoFit/>
          </a:bodyPr>
          <a:lstStyle/>
          <a:p>
            <a:pPr>
              <a:defRPr/>
            </a:pPr>
            <a:r>
              <a:rPr kumimoji="1" lang="ja-JP" altLang="en-US" sz="2400" dirty="0">
                <a:latin typeface="HGPｺﾞｼｯｸM" pitchFamily="50" charset="-128"/>
                <a:ea typeface="HGPｺﾞｼｯｸM" pitchFamily="50" charset="-128"/>
              </a:rPr>
              <a:t>目標とした効果：</a:t>
            </a:r>
            <a:endParaRPr kumimoji="1" lang="en-US" altLang="ja-JP" sz="24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導入に向けた取組中であるため、費用等の効果の実績評価は今後実施</a:t>
            </a:r>
            <a:endParaRPr kumimoji="1"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「あいち自治体クラウド推進構想」において、ＩＴ経費の３０％削減を目標として設定</a:t>
            </a:r>
            <a:endParaRPr kumimoji="1" lang="en-US" altLang="ja-JP" sz="16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その他に、</a:t>
            </a:r>
            <a:r>
              <a:rPr lang="ja-JP" altLang="en-US" sz="1600" dirty="0">
                <a:latin typeface="HGPｺﾞｼｯｸM" pitchFamily="50" charset="-128"/>
                <a:ea typeface="HGPｺﾞｼｯｸM" pitchFamily="50" charset="-128"/>
              </a:rPr>
              <a:t>災害対策強化、自治体の連携、自由なサービス切換の実現等</a:t>
            </a:r>
            <a:endParaRPr kumimoji="1" lang="en-US" altLang="ja-JP" sz="1600" dirty="0">
              <a:latin typeface="HGPｺﾞｼｯｸM" pitchFamily="50" charset="-128"/>
              <a:ea typeface="HGPｺﾞｼｯｸM" pitchFamily="50" charset="-128"/>
            </a:endParaRPr>
          </a:p>
        </p:txBody>
      </p:sp>
      <p:sp>
        <p:nvSpPr>
          <p:cNvPr id="5" name="テキスト ボックス 4"/>
          <p:cNvSpPr txBox="1"/>
          <p:nvPr/>
        </p:nvSpPr>
        <p:spPr>
          <a:xfrm>
            <a:off x="992188" y="4922840"/>
            <a:ext cx="8569325" cy="954087"/>
          </a:xfrm>
          <a:prstGeom prst="rect">
            <a:avLst/>
          </a:prstGeom>
          <a:noFill/>
        </p:spPr>
        <p:txBody>
          <a:bodyPr>
            <a:spAutoFit/>
          </a:bodyPr>
          <a:lstStyle/>
          <a:p>
            <a:pPr>
              <a:defRPr/>
            </a:pPr>
            <a:r>
              <a:rPr kumimoji="1" lang="ja-JP" altLang="en-US" sz="2400" dirty="0">
                <a:latin typeface="HGPｺﾞｼｯｸM" pitchFamily="50" charset="-128"/>
                <a:ea typeface="HGPｺﾞｼｯｸM" pitchFamily="50" charset="-128"/>
              </a:rPr>
              <a:t>推進時の課題：</a:t>
            </a:r>
            <a:endParaRPr kumimoji="1" lang="en-US" altLang="ja-JP" sz="2400" dirty="0">
              <a:latin typeface="HGPｺﾞｼｯｸM" pitchFamily="50" charset="-128"/>
              <a:ea typeface="HGPｺﾞｼｯｸM" pitchFamily="50" charset="-128"/>
            </a:endParaRPr>
          </a:p>
          <a:p>
            <a:pPr marL="358775" indent="-266700">
              <a:buFont typeface="Wingdings" pitchFamily="2" charset="2"/>
              <a:buChar char="l"/>
              <a:defRPr/>
            </a:pPr>
            <a:r>
              <a:rPr kumimoji="1" lang="ja-JP" altLang="en-US" sz="1600" dirty="0">
                <a:latin typeface="HGPｺﾞｼｯｸM" pitchFamily="50" charset="-128"/>
                <a:ea typeface="HGPｺﾞｼｯｸM" pitchFamily="50" charset="-128"/>
              </a:rPr>
              <a:t>行政改革の一環として取り組むこととしていたが、人口や財政規模等が異なるさまざまな市町村が混在していることから、クラウド化に向けた庁内関係者の意識に大きな差</a:t>
            </a:r>
            <a:endParaRPr kumimoji="1" lang="en-US" altLang="ja-JP" sz="1600" dirty="0">
              <a:latin typeface="HGPｺﾞｼｯｸM" pitchFamily="50" charset="-128"/>
              <a:ea typeface="HGPｺﾞｼｯｸM" pitchFamily="50" charset="-128"/>
            </a:endParaRPr>
          </a:p>
        </p:txBody>
      </p:sp>
      <p:sp>
        <p:nvSpPr>
          <p:cNvPr id="7" name="スライド番号プレースホルダ 6"/>
          <p:cNvSpPr>
            <a:spLocks noGrp="1"/>
          </p:cNvSpPr>
          <p:nvPr>
            <p:ph type="sldNum" sz="quarter" idx="12"/>
          </p:nvPr>
        </p:nvSpPr>
        <p:spPr/>
        <p:txBody>
          <a:bodyPr/>
          <a:lstStyle/>
          <a:p>
            <a:pPr>
              <a:defRPr/>
            </a:pPr>
            <a:fld id="{909242AA-48A1-4B7A-BDDD-DA9AAFCE8291}" type="slidenum">
              <a:rPr lang="ja-JP" altLang="en-US" smtClean="0"/>
              <a:pPr>
                <a:defRPr/>
              </a:pPr>
              <a:t>34</a:t>
            </a:fld>
            <a:endParaRPr lang="en-US" altLang="ja-JP"/>
          </a:p>
        </p:txBody>
      </p:sp>
      <p:sp>
        <p:nvSpPr>
          <p:cNvPr id="9" name="Rectangle 2"/>
          <p:cNvSpPr txBox="1">
            <a:spLocks noChangeArrowheads="1"/>
          </p:cNvSpPr>
          <p:nvPr/>
        </p:nvSpPr>
        <p:spPr bwMode="auto">
          <a:xfrm>
            <a:off x="350489" y="366490"/>
            <a:ext cx="9080500" cy="8302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６</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クラウド導入の先行事例　</a:t>
            </a:r>
            <a:r>
              <a:rPr lang="ja-JP" altLang="en-US" sz="2400" b="1" dirty="0" smtClean="0">
                <a:latin typeface="HGPｺﾞｼｯｸM" pitchFamily="50" charset="-128"/>
                <a:ea typeface="HGPｺﾞｼｯｸM" pitchFamily="50" charset="-128"/>
              </a:rPr>
              <a:t>～ 事例② ～</a:t>
            </a:r>
            <a:endParaRPr kumimoji="1" lang="ja-JP" altLang="ja-JP"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10" name="フッター プレースホルダ 4"/>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3-2</a:t>
            </a:r>
            <a:r>
              <a:rPr lang="ja-JP" altLang="en-US" sz="1000" dirty="0" smtClean="0">
                <a:latin typeface="+mj-ea"/>
                <a:ea typeface="+mj-ea"/>
              </a:rPr>
              <a:t>　自治体クラウド導入の手順</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nvGraphicFramePr>
        <p:xfrm>
          <a:off x="1423987" y="2303463"/>
          <a:ext cx="7848600" cy="3717926"/>
        </p:xfrm>
        <a:graphic>
          <a:graphicData uri="http://schemas.openxmlformats.org/drawingml/2006/table">
            <a:tbl>
              <a:tblPr bandRow="1">
                <a:tableStyleId>{5C22544A-7EE6-4342-B048-85BDC9FD1C3A}</a:tableStyleId>
              </a:tblPr>
              <a:tblGrid>
                <a:gridCol w="1008077"/>
                <a:gridCol w="6840523"/>
              </a:tblGrid>
              <a:tr h="579015">
                <a:tc>
                  <a:txBody>
                    <a:bodyPr/>
                    <a:lstStyle/>
                    <a:p>
                      <a:r>
                        <a:rPr kumimoji="1" lang="en-US" altLang="ja-JP" sz="1400" dirty="0" smtClean="0">
                          <a:latin typeface="HGPｺﾞｼｯｸM" pitchFamily="50" charset="-128"/>
                          <a:ea typeface="HGPｺﾞｼｯｸM" pitchFamily="50" charset="-128"/>
                        </a:rPr>
                        <a:t>2010</a:t>
                      </a:r>
                      <a:r>
                        <a:rPr kumimoji="1" lang="ja-JP" altLang="en-US" sz="1400" dirty="0" smtClean="0">
                          <a:latin typeface="HGPｺﾞｼｯｸM" pitchFamily="50" charset="-128"/>
                          <a:ea typeface="HGPｺﾞｼｯｸM" pitchFamily="50" charset="-128"/>
                        </a:rPr>
                        <a:t>年度</a:t>
                      </a:r>
                      <a:endParaRPr kumimoji="1" lang="en-US" altLang="ja-JP" sz="1400" dirty="0" smtClean="0">
                        <a:latin typeface="HGPｺﾞｼｯｸM" pitchFamily="50" charset="-128"/>
                        <a:ea typeface="HGPｺﾞｼｯｸM" pitchFamily="50" charset="-128"/>
                      </a:endParaRPr>
                    </a:p>
                  </a:txBody>
                  <a:tcPr marL="91437" marR="91437" marT="45670" marB="45670"/>
                </a:tc>
                <a:tc>
                  <a:txBody>
                    <a:bodyPr/>
                    <a:lstStyle/>
                    <a:p>
                      <a:r>
                        <a:rPr kumimoji="1" lang="ja-JP" altLang="en-US" sz="1400" dirty="0" smtClean="0">
                          <a:latin typeface="HGPｺﾞｼｯｸM" pitchFamily="50" charset="-128"/>
                          <a:ea typeface="HGPｺﾞｼｯｸM" pitchFamily="50" charset="-128"/>
                        </a:rPr>
                        <a:t>「あいち電子自治体推進協議会」内に「自治体クラウド等研究会」を発足し、自治体クラウド導入に向けた検討を開始</a:t>
                      </a:r>
                      <a:endParaRPr kumimoji="1" lang="en-US" altLang="ja-JP" sz="1400" dirty="0" smtClean="0">
                        <a:latin typeface="HGPｺﾞｼｯｸM" pitchFamily="50" charset="-128"/>
                        <a:ea typeface="HGPｺﾞｼｯｸM" pitchFamily="50" charset="-128"/>
                      </a:endParaRPr>
                    </a:p>
                  </a:txBody>
                  <a:tcPr marL="91437" marR="91437" marT="45670" marB="45670"/>
                </a:tc>
              </a:tr>
              <a:tr h="335177">
                <a:tc>
                  <a:txBody>
                    <a:bodyPr/>
                    <a:lstStyle/>
                    <a:p>
                      <a:r>
                        <a:rPr kumimoji="1" lang="en-US" altLang="ja-JP" sz="1400" dirty="0" smtClean="0">
                          <a:latin typeface="HGPｺﾞｼｯｸM" pitchFamily="50" charset="-128"/>
                          <a:ea typeface="HGPｺﾞｼｯｸM" pitchFamily="50" charset="-128"/>
                        </a:rPr>
                        <a:t>2011</a:t>
                      </a:r>
                      <a:r>
                        <a:rPr kumimoji="1" lang="ja-JP" altLang="en-US" sz="1400" dirty="0" smtClean="0">
                          <a:latin typeface="HGPｺﾞｼｯｸM" pitchFamily="50" charset="-128"/>
                          <a:ea typeface="HGPｺﾞｼｯｸM" pitchFamily="50" charset="-128"/>
                        </a:rPr>
                        <a:t>年度</a:t>
                      </a:r>
                      <a:endParaRPr kumimoji="1" lang="en-US" altLang="ja-JP" sz="1400" dirty="0" smtClean="0">
                        <a:latin typeface="HGPｺﾞｼｯｸM" pitchFamily="50" charset="-128"/>
                        <a:ea typeface="HGPｺﾞｼｯｸM" pitchFamily="50" charset="-128"/>
                      </a:endParaRPr>
                    </a:p>
                  </a:txBody>
                  <a:tcPr marL="91437" marR="91437" marT="45670" marB="45670"/>
                </a:tc>
                <a:tc>
                  <a:txBody>
                    <a:bodyPr/>
                    <a:lstStyle/>
                    <a:p>
                      <a:r>
                        <a:rPr kumimoji="1" lang="ja-JP" altLang="en-US" sz="1400" dirty="0" smtClean="0">
                          <a:latin typeface="HGPｺﾞｼｯｸM" pitchFamily="50" charset="-128"/>
                          <a:ea typeface="HGPｺﾞｼｯｸM" pitchFamily="50" charset="-128"/>
                        </a:rPr>
                        <a:t>希望市町村の参加による勉強会を開催して意見交換を実施</a:t>
                      </a:r>
                      <a:endParaRPr kumimoji="1" lang="en-US" altLang="ja-JP" sz="1400" dirty="0" smtClean="0">
                        <a:latin typeface="HGPｺﾞｼｯｸM" pitchFamily="50" charset="-128"/>
                        <a:ea typeface="HGPｺﾞｼｯｸM" pitchFamily="50" charset="-128"/>
                      </a:endParaRPr>
                    </a:p>
                  </a:txBody>
                  <a:tcPr marL="91437" marR="91437" marT="45670" marB="45670"/>
                </a:tc>
              </a:tr>
              <a:tr h="335177">
                <a:tc>
                  <a:txBody>
                    <a:bodyPr/>
                    <a:lstStyle/>
                    <a:p>
                      <a:r>
                        <a:rPr kumimoji="1" lang="en-US" altLang="ja-JP" sz="1400" dirty="0" smtClean="0">
                          <a:latin typeface="HGPｺﾞｼｯｸM" pitchFamily="50" charset="-128"/>
                          <a:ea typeface="HGPｺﾞｼｯｸM" pitchFamily="50" charset="-128"/>
                        </a:rPr>
                        <a:t>2012.02</a:t>
                      </a:r>
                      <a:endParaRPr kumimoji="1" lang="ja-JP" altLang="en-US" sz="1400" dirty="0">
                        <a:latin typeface="HGPｺﾞｼｯｸM" pitchFamily="50" charset="-128"/>
                        <a:ea typeface="HGPｺﾞｼｯｸM" pitchFamily="50" charset="-128"/>
                      </a:endParaRPr>
                    </a:p>
                  </a:txBody>
                  <a:tcPr marL="91437" marR="91437" marT="45670" marB="45670"/>
                </a:tc>
                <a:tc>
                  <a:txBody>
                    <a:bodyPr/>
                    <a:lstStyle/>
                    <a:p>
                      <a:r>
                        <a:rPr kumimoji="1" lang="en-US" altLang="ja-JP" sz="1400" dirty="0" smtClean="0">
                          <a:latin typeface="HGPｺﾞｼｯｸM" pitchFamily="50" charset="-128"/>
                          <a:ea typeface="HGPｺﾞｼｯｸM" pitchFamily="50" charset="-128"/>
                        </a:rPr>
                        <a:t>17</a:t>
                      </a:r>
                      <a:r>
                        <a:rPr kumimoji="1" lang="ja-JP" altLang="en-US" sz="1400" dirty="0" smtClean="0">
                          <a:latin typeface="HGPｺﾞｼｯｸM" pitchFamily="50" charset="-128"/>
                          <a:ea typeface="HGPｺﾞｼｯｸM" pitchFamily="50" charset="-128"/>
                        </a:rPr>
                        <a:t>社のクラウドベンダを集め、「第一次提案会」を開催、提案を評価</a:t>
                      </a:r>
                      <a:endParaRPr kumimoji="1" lang="en-US" altLang="ja-JP" sz="1400" dirty="0" smtClean="0">
                        <a:latin typeface="HGPｺﾞｼｯｸM" pitchFamily="50" charset="-128"/>
                        <a:ea typeface="HGPｺﾞｼｯｸM" pitchFamily="50" charset="-128"/>
                      </a:endParaRPr>
                    </a:p>
                  </a:txBody>
                  <a:tcPr marL="91437" marR="91437" marT="45670" marB="45670"/>
                </a:tc>
              </a:tr>
              <a:tr h="335177">
                <a:tc>
                  <a:txBody>
                    <a:bodyPr/>
                    <a:lstStyle/>
                    <a:p>
                      <a:r>
                        <a:rPr kumimoji="1" lang="en-US" altLang="ja-JP" sz="1400" dirty="0" smtClean="0">
                          <a:latin typeface="HGPｺﾞｼｯｸM" pitchFamily="50" charset="-128"/>
                          <a:ea typeface="HGPｺﾞｼｯｸM" pitchFamily="50" charset="-128"/>
                        </a:rPr>
                        <a:t>2012.03</a:t>
                      </a:r>
                      <a:endParaRPr kumimoji="1" lang="ja-JP" altLang="en-US" sz="1400" dirty="0">
                        <a:latin typeface="HGPｺﾞｼｯｸM" pitchFamily="50" charset="-128"/>
                        <a:ea typeface="HGPｺﾞｼｯｸM" pitchFamily="50" charset="-128"/>
                      </a:endParaRPr>
                    </a:p>
                  </a:txBody>
                  <a:tcPr marL="91437" marR="91437" marT="45670" marB="45670"/>
                </a:tc>
                <a:tc>
                  <a:txBody>
                    <a:bodyPr/>
                    <a:lstStyle/>
                    <a:p>
                      <a:r>
                        <a:rPr kumimoji="1" lang="ja-JP" altLang="en-US" sz="1400" dirty="0" smtClean="0">
                          <a:latin typeface="HGPｺﾞｼｯｸM" pitchFamily="50" charset="-128"/>
                          <a:ea typeface="HGPｺﾞｼｯｸM" pitchFamily="50" charset="-128"/>
                        </a:rPr>
                        <a:t>「あいち自治体クラウド推進構想」の策定</a:t>
                      </a:r>
                      <a:endParaRPr kumimoji="1" lang="en-US" altLang="ja-JP" sz="1400" dirty="0" smtClean="0">
                        <a:latin typeface="HGPｺﾞｼｯｸM" pitchFamily="50" charset="-128"/>
                        <a:ea typeface="HGPｺﾞｼｯｸM" pitchFamily="50" charset="-128"/>
                      </a:endParaRPr>
                    </a:p>
                  </a:txBody>
                  <a:tcPr marL="91437" marR="91437" marT="45670" marB="45670"/>
                </a:tc>
              </a:tr>
              <a:tr h="1798203">
                <a:tc>
                  <a:txBody>
                    <a:bodyPr/>
                    <a:lstStyle/>
                    <a:p>
                      <a:r>
                        <a:rPr kumimoji="1" lang="en-US" altLang="ja-JP" sz="1400" dirty="0" smtClean="0">
                          <a:latin typeface="HGPｺﾞｼｯｸM" pitchFamily="50" charset="-128"/>
                          <a:ea typeface="HGPｺﾞｼｯｸM" pitchFamily="50" charset="-128"/>
                        </a:rPr>
                        <a:t>2012</a:t>
                      </a:r>
                      <a:r>
                        <a:rPr kumimoji="1" lang="ja-JP" altLang="en-US" sz="1400" dirty="0" smtClean="0">
                          <a:latin typeface="HGPｺﾞｼｯｸM" pitchFamily="50" charset="-128"/>
                          <a:ea typeface="HGPｺﾞｼｯｸM" pitchFamily="50" charset="-128"/>
                        </a:rPr>
                        <a:t>年度</a:t>
                      </a:r>
                      <a:endParaRPr kumimoji="1" lang="ja-JP" altLang="en-US" sz="1400" dirty="0">
                        <a:latin typeface="HGPｺﾞｼｯｸM" pitchFamily="50" charset="-128"/>
                        <a:ea typeface="HGPｺﾞｼｯｸM" pitchFamily="50" charset="-128"/>
                      </a:endParaRPr>
                    </a:p>
                  </a:txBody>
                  <a:tcPr marL="91437" marR="91437" marT="45670" marB="45670"/>
                </a:tc>
                <a:tc>
                  <a:txBody>
                    <a:bodyPr/>
                    <a:lstStyle/>
                    <a:p>
                      <a:r>
                        <a:rPr kumimoji="1" lang="ja-JP" altLang="en-US" sz="1400" dirty="0" smtClean="0">
                          <a:latin typeface="HGPｺﾞｼｯｸM" pitchFamily="50" charset="-128"/>
                          <a:ea typeface="HGPｺﾞｼｯｸM" pitchFamily="50" charset="-128"/>
                        </a:rPr>
                        <a:t>市町村のグループを編成するとともに、クラウド化による経費削減の調査に向けて、既設システム費用とデータ移行費等を調査</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共同評価グループ単位に、より詳細な提案の受付・評価を行い選定</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サービス内容を調整するための調整グループを編成し、業務主管部署の職員の参加による業務仕様の詳細検討、考え方の決定</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グループでの検討結果（スケジュール、費用負担）を元に、各市町村で推進計画・方針を策定</a:t>
                      </a:r>
                      <a:endParaRPr kumimoji="1" lang="en-US" altLang="ja-JP" sz="1400" dirty="0" smtClean="0">
                        <a:latin typeface="HGPｺﾞｼｯｸM" pitchFamily="50" charset="-128"/>
                        <a:ea typeface="HGPｺﾞｼｯｸM" pitchFamily="50" charset="-128"/>
                      </a:endParaRPr>
                    </a:p>
                  </a:txBody>
                  <a:tcPr marL="91437" marR="91437" marT="45670" marB="45670"/>
                </a:tc>
              </a:tr>
              <a:tr h="335177">
                <a:tc>
                  <a:txBody>
                    <a:bodyPr/>
                    <a:lstStyle/>
                    <a:p>
                      <a:r>
                        <a:rPr kumimoji="1" lang="en-US" altLang="ja-JP" sz="1400" dirty="0" smtClean="0">
                          <a:latin typeface="HGPｺﾞｼｯｸM" pitchFamily="50" charset="-128"/>
                          <a:ea typeface="HGPｺﾞｼｯｸM" pitchFamily="50" charset="-128"/>
                        </a:rPr>
                        <a:t>2013</a:t>
                      </a:r>
                      <a:r>
                        <a:rPr kumimoji="1" lang="ja-JP" altLang="en-US" sz="1400" dirty="0" smtClean="0">
                          <a:latin typeface="HGPｺﾞｼｯｸM" pitchFamily="50" charset="-128"/>
                          <a:ea typeface="HGPｺﾞｼｯｸM" pitchFamily="50" charset="-128"/>
                        </a:rPr>
                        <a:t>年度</a:t>
                      </a:r>
                      <a:endParaRPr kumimoji="1" lang="ja-JP" altLang="en-US" sz="1400" dirty="0">
                        <a:latin typeface="HGPｺﾞｼｯｸM" pitchFamily="50" charset="-128"/>
                        <a:ea typeface="HGPｺﾞｼｯｸM" pitchFamily="50" charset="-128"/>
                      </a:endParaRPr>
                    </a:p>
                  </a:txBody>
                  <a:tcPr marL="91437" marR="91437" marT="45670" marB="45670"/>
                </a:tc>
                <a:tc>
                  <a:txBody>
                    <a:bodyPr/>
                    <a:lstStyle/>
                    <a:p>
                      <a:r>
                        <a:rPr kumimoji="1" lang="ja-JP" altLang="en-US" sz="1400" dirty="0" smtClean="0">
                          <a:latin typeface="HGPｺﾞｼｯｸM" pitchFamily="50" charset="-128"/>
                          <a:ea typeface="HGPｺﾞｼｯｸM" pitchFamily="50" charset="-128"/>
                        </a:rPr>
                        <a:t>各自治体でクラウドを実現</a:t>
                      </a:r>
                      <a:endParaRPr kumimoji="1" lang="en-US" altLang="ja-JP" sz="1400" dirty="0" smtClean="0">
                        <a:latin typeface="HGPｺﾞｼｯｸM" pitchFamily="50" charset="-128"/>
                        <a:ea typeface="HGPｺﾞｼｯｸM" pitchFamily="50" charset="-128"/>
                      </a:endParaRPr>
                    </a:p>
                  </a:txBody>
                  <a:tcPr marL="91437" marR="91437" marT="45670" marB="45670"/>
                </a:tc>
              </a:tr>
            </a:tbl>
          </a:graphicData>
        </a:graphic>
      </p:graphicFrame>
      <p:sp>
        <p:nvSpPr>
          <p:cNvPr id="34841" name="正方形/長方形 7"/>
          <p:cNvSpPr>
            <a:spLocks noChangeArrowheads="1"/>
          </p:cNvSpPr>
          <p:nvPr/>
        </p:nvSpPr>
        <p:spPr bwMode="auto">
          <a:xfrm>
            <a:off x="992188" y="1773238"/>
            <a:ext cx="1255472" cy="461665"/>
          </a:xfrm>
          <a:prstGeom prst="rect">
            <a:avLst/>
          </a:prstGeom>
          <a:noFill/>
          <a:ln w="9525">
            <a:noFill/>
            <a:miter lim="800000"/>
            <a:headEnd/>
            <a:tailEnd/>
          </a:ln>
        </p:spPr>
        <p:txBody>
          <a:bodyPr wrap="none">
            <a:spAutoFit/>
          </a:bodyPr>
          <a:lstStyle/>
          <a:p>
            <a:r>
              <a:rPr kumimoji="1" lang="ja-JP" altLang="en-US" sz="2400" dirty="0">
                <a:latin typeface="HGPｺﾞｼｯｸM" pitchFamily="50" charset="-128"/>
                <a:ea typeface="HGPｺﾞｼｯｸM" pitchFamily="50" charset="-128"/>
              </a:rPr>
              <a:t>進め方：</a:t>
            </a:r>
            <a:endParaRPr kumimoji="1" lang="en-US" altLang="ja-JP" sz="2400" dirty="0">
              <a:latin typeface="HGPｺﾞｼｯｸM" pitchFamily="50" charset="-128"/>
              <a:ea typeface="HGPｺﾞｼｯｸM" pitchFamily="50" charset="-128"/>
            </a:endParaRPr>
          </a:p>
        </p:txBody>
      </p:sp>
      <p:sp>
        <p:nvSpPr>
          <p:cNvPr id="34842" name="Rectangle 3"/>
          <p:cNvSpPr txBox="1">
            <a:spLocks noChangeArrowheads="1"/>
          </p:cNvSpPr>
          <p:nvPr/>
        </p:nvSpPr>
        <p:spPr bwMode="auto">
          <a:xfrm>
            <a:off x="495300" y="1341440"/>
            <a:ext cx="8915400" cy="574675"/>
          </a:xfrm>
          <a:prstGeom prst="rect">
            <a:avLst/>
          </a:prstGeom>
          <a:noFill/>
          <a:ln w="9525">
            <a:noFill/>
            <a:miter lim="800000"/>
            <a:headEnd/>
            <a:tailEnd/>
          </a:ln>
        </p:spPr>
        <p:txBody>
          <a:bodyPr/>
          <a:lstStyle/>
          <a:p>
            <a:pPr marL="342900" indent="-342900">
              <a:spcBef>
                <a:spcPct val="20000"/>
              </a:spcBef>
              <a:buFont typeface="Wingdings" pitchFamily="2" charset="2"/>
              <a:buChar char="n"/>
            </a:pPr>
            <a:r>
              <a:rPr kumimoji="1" lang="ja-JP" altLang="en-US" sz="2400" dirty="0">
                <a:solidFill>
                  <a:srgbClr val="000066"/>
                </a:solidFill>
                <a:latin typeface="HGPｺﾞｼｯｸM" pitchFamily="50" charset="-128"/>
                <a:ea typeface="HGPｺﾞｼｯｸM" pitchFamily="50" charset="-128"/>
              </a:rPr>
              <a:t>愛知県</a:t>
            </a:r>
          </a:p>
        </p:txBody>
      </p:sp>
      <p:sp>
        <p:nvSpPr>
          <p:cNvPr id="6" name="スライド番号プレースホルダ 5"/>
          <p:cNvSpPr>
            <a:spLocks noGrp="1"/>
          </p:cNvSpPr>
          <p:nvPr>
            <p:ph type="sldNum" sz="quarter" idx="12"/>
          </p:nvPr>
        </p:nvSpPr>
        <p:spPr/>
        <p:txBody>
          <a:bodyPr/>
          <a:lstStyle/>
          <a:p>
            <a:pPr>
              <a:defRPr/>
            </a:pPr>
            <a:fld id="{909242AA-48A1-4B7A-BDDD-DA9AAFCE8291}" type="slidenum">
              <a:rPr lang="ja-JP" altLang="en-US" smtClean="0"/>
              <a:pPr>
                <a:defRPr/>
              </a:pPr>
              <a:t>35</a:t>
            </a:fld>
            <a:endParaRPr lang="en-US" altLang="ja-JP"/>
          </a:p>
        </p:txBody>
      </p:sp>
      <p:sp>
        <p:nvSpPr>
          <p:cNvPr id="8" name="Rectangle 2"/>
          <p:cNvSpPr txBox="1">
            <a:spLocks noChangeArrowheads="1"/>
          </p:cNvSpPr>
          <p:nvPr/>
        </p:nvSpPr>
        <p:spPr bwMode="auto">
          <a:xfrm>
            <a:off x="350489" y="366490"/>
            <a:ext cx="9080500" cy="830262"/>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６</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クラウド導入の先行事例　</a:t>
            </a:r>
            <a:r>
              <a:rPr lang="ja-JP" altLang="en-US" sz="2400" b="1" dirty="0" smtClean="0">
                <a:latin typeface="HGPｺﾞｼｯｸM" pitchFamily="50" charset="-128"/>
                <a:ea typeface="HGPｺﾞｼｯｸM" pitchFamily="50" charset="-128"/>
              </a:rPr>
              <a:t>～ 事例② ～</a:t>
            </a:r>
            <a:endParaRPr kumimoji="1" lang="ja-JP" altLang="ja-JP" sz="24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
        <p:nvSpPr>
          <p:cNvPr id="9" name="フッター プレースホルダ 4"/>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3-2</a:t>
            </a:r>
            <a:r>
              <a:rPr lang="ja-JP" altLang="en-US" sz="1000" dirty="0" smtClean="0">
                <a:latin typeface="+mj-ea"/>
                <a:ea typeface="+mj-ea"/>
              </a:rPr>
              <a:t>　自治体クラウド導入の手順</a:t>
            </a:r>
            <a:endParaRPr lang="en-US" altLang="ja-JP" sz="1000" dirty="0">
              <a:latin typeface="+mj-ea"/>
              <a:ea typeface="+mj-ea"/>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23901" y="5807077"/>
            <a:ext cx="8837613" cy="430213"/>
          </a:xfrm>
          <a:prstGeom prst="rect">
            <a:avLst/>
          </a:prstGeom>
        </p:spPr>
        <p:txBody>
          <a:bodyPr>
            <a:spAutoFit/>
          </a:bodyPr>
          <a:lstStyle/>
          <a:p>
            <a:pPr>
              <a:defRPr/>
            </a:pPr>
            <a:r>
              <a:rPr lang="en-US" altLang="ja-JP" sz="1100" dirty="0">
                <a:latin typeface="+mn-ea"/>
                <a:ea typeface="+mn-ea"/>
              </a:rPr>
              <a:t>【</a:t>
            </a:r>
            <a:r>
              <a:rPr lang="ja-JP" altLang="en-US" sz="1100" dirty="0">
                <a:latin typeface="+mn-ea"/>
                <a:ea typeface="+mn-ea"/>
              </a:rPr>
              <a:t>参考</a:t>
            </a:r>
            <a:r>
              <a:rPr lang="en-US" altLang="ja-JP" sz="1100" dirty="0">
                <a:latin typeface="+mn-ea"/>
                <a:ea typeface="+mn-ea"/>
              </a:rPr>
              <a:t>】</a:t>
            </a:r>
            <a:r>
              <a:rPr lang="ja-JP" altLang="en-US" sz="1100" dirty="0">
                <a:latin typeface="+mn-ea"/>
                <a:ea typeface="+mn-ea"/>
              </a:rPr>
              <a:t>自治体クラウドにおける各種詳細情報、下記サイトを参照。</a:t>
            </a:r>
            <a:endParaRPr lang="en-US" altLang="ja-JP" sz="1100" dirty="0">
              <a:latin typeface="+mn-ea"/>
              <a:ea typeface="+mn-ea"/>
            </a:endParaRPr>
          </a:p>
          <a:p>
            <a:pPr>
              <a:defRPr/>
            </a:pPr>
            <a:r>
              <a:rPr lang="ja-JP" altLang="en-US" sz="1100" dirty="0">
                <a:latin typeface="+mn-ea"/>
                <a:ea typeface="+mn-ea"/>
              </a:rPr>
              <a:t>自治体クラウドポータルサイト　　</a:t>
            </a:r>
            <a:r>
              <a:rPr lang="en-US" altLang="ja-JP" sz="1100" dirty="0">
                <a:latin typeface="+mn-ea"/>
                <a:ea typeface="+mn-ea"/>
              </a:rPr>
              <a:t>http://www.soumu.go.jp/main_sosiki/jichi_gyousei/c-gyousei/lg-cloud/index.html</a:t>
            </a:r>
            <a:endParaRPr lang="ja-JP" altLang="en-US" sz="1100" dirty="0">
              <a:latin typeface="+mn-ea"/>
              <a:ea typeface="+mn-ea"/>
            </a:endParaRPr>
          </a:p>
        </p:txBody>
      </p:sp>
      <p:sp>
        <p:nvSpPr>
          <p:cNvPr id="35843" name="タイトル 3"/>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７</a:t>
            </a:r>
            <a:r>
              <a:rPr lang="ja-JP" altLang="ja-JP" dirty="0" smtClean="0"/>
              <a:t>．本講義のまとめ</a:t>
            </a:r>
            <a:endParaRPr lang="ja-JP" altLang="en-US" dirty="0" smtClean="0"/>
          </a:p>
        </p:txBody>
      </p:sp>
      <p:sp>
        <p:nvSpPr>
          <p:cNvPr id="35844" name="コンテンツ プレースホルダー 7"/>
          <p:cNvSpPr>
            <a:spLocks noGrp="1"/>
          </p:cNvSpPr>
          <p:nvPr>
            <p:ph idx="1"/>
          </p:nvPr>
        </p:nvSpPr>
        <p:spPr bwMode="auto">
          <a:xfrm>
            <a:off x="495300" y="1484313"/>
            <a:ext cx="8915400" cy="4641850"/>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t>まずは、信頼し合える共同化の「同志」を見つけること</a:t>
            </a:r>
            <a:endParaRPr lang="en-US" altLang="ja-JP" sz="2400" dirty="0" smtClean="0"/>
          </a:p>
          <a:p>
            <a:pPr>
              <a:buNone/>
            </a:pPr>
            <a:r>
              <a:rPr lang="ja-JP" altLang="en-US" sz="2400" dirty="0" smtClean="0"/>
              <a:t>　　～ 共同化の原点 ～</a:t>
            </a:r>
          </a:p>
          <a:p>
            <a:pPr marL="457200" lvl="1" indent="0">
              <a:buFont typeface="Wingdings" pitchFamily="2" charset="2"/>
              <a:buNone/>
            </a:pPr>
            <a:r>
              <a:rPr lang="ja-JP" altLang="en-US" sz="1600" dirty="0" smtClean="0"/>
              <a:t>①相互にメリットが享受し合える、分かち合える関係が重要</a:t>
            </a:r>
            <a:r>
              <a:rPr lang="en-US" altLang="ja-JP" sz="1600" dirty="0" smtClean="0"/>
              <a:t/>
            </a:r>
            <a:br>
              <a:rPr lang="en-US" altLang="ja-JP" sz="1600" dirty="0" smtClean="0"/>
            </a:br>
            <a:r>
              <a:rPr lang="ja-JP" altLang="en-US" sz="1600" dirty="0" smtClean="0"/>
              <a:t>②誰かに依存するだけでは「戦略的互恵関係」は築けない</a:t>
            </a:r>
            <a:endParaRPr lang="ja-JP" altLang="en-US" dirty="0" smtClean="0"/>
          </a:p>
          <a:p>
            <a:r>
              <a:rPr lang="ja-JP" altLang="en-US" sz="2400" dirty="0" smtClean="0"/>
              <a:t>「敵は内にあり」を旨に、対立ではなく「同化し巻き込む」戦略が重要　～ 標準化の第一歩 ～</a:t>
            </a:r>
          </a:p>
          <a:p>
            <a:pPr marL="457200" lvl="1" indent="0">
              <a:buFont typeface="Wingdings" pitchFamily="2" charset="2"/>
              <a:buNone/>
            </a:pPr>
            <a:r>
              <a:rPr lang="ja-JP" altLang="en-US" sz="1600" dirty="0" smtClean="0"/>
              <a:t>①本気で考えているからこそ「異論」が出る</a:t>
            </a:r>
          </a:p>
          <a:p>
            <a:pPr marL="457200" lvl="1" indent="0">
              <a:buFont typeface="Wingdings" pitchFamily="2" charset="2"/>
              <a:buNone/>
            </a:pPr>
            <a:r>
              <a:rPr lang="ja-JP" altLang="en-US" sz="1600" dirty="0" smtClean="0"/>
              <a:t>②「庁内の声なき声」は</a:t>
            </a:r>
            <a:r>
              <a:rPr lang="en-US" altLang="ja-JP" sz="1600" dirty="0" smtClean="0"/>
              <a:t>『</a:t>
            </a:r>
            <a:r>
              <a:rPr lang="ja-JP" altLang="en-US" sz="1600" dirty="0" smtClean="0"/>
              <a:t>善良なフォロワー</a:t>
            </a:r>
            <a:r>
              <a:rPr lang="en-US" altLang="ja-JP" sz="1600" dirty="0" smtClean="0"/>
              <a:t>』</a:t>
            </a:r>
            <a:r>
              <a:rPr lang="ja-JP" altLang="en-US" sz="1600" dirty="0" smtClean="0"/>
              <a:t>が持っている</a:t>
            </a:r>
          </a:p>
          <a:p>
            <a:r>
              <a:rPr lang="ja-JP" altLang="en-US" sz="2400" dirty="0" smtClean="0"/>
              <a:t>クラウド化は、見方・立ち位置を変えること</a:t>
            </a:r>
            <a:endParaRPr lang="en-US" altLang="ja-JP" sz="2400" dirty="0" smtClean="0"/>
          </a:p>
          <a:p>
            <a:pPr>
              <a:buNone/>
            </a:pPr>
            <a:r>
              <a:rPr lang="ja-JP" altLang="en-US" sz="2400" dirty="0" smtClean="0"/>
              <a:t>　　～ クラウド化は今までの発想からの転換を迫るもの ～</a:t>
            </a:r>
          </a:p>
          <a:p>
            <a:pPr marL="457200" lvl="1" indent="0">
              <a:buFont typeface="Wingdings" pitchFamily="2" charset="2"/>
              <a:buNone/>
            </a:pPr>
            <a:r>
              <a:rPr lang="ja-JP" altLang="en-US" sz="1600" dirty="0" smtClean="0"/>
              <a:t>①「上手に使われていた立場」から「上手に使う側」への転換</a:t>
            </a:r>
          </a:p>
          <a:p>
            <a:pPr marL="457200" lvl="1" indent="0">
              <a:buFont typeface="Wingdings" pitchFamily="2" charset="2"/>
              <a:buNone/>
            </a:pPr>
            <a:r>
              <a:rPr lang="ja-JP" altLang="en-US" sz="1600" dirty="0" smtClean="0"/>
              <a:t>②「現状維持思考」では現状は維持できない</a:t>
            </a:r>
          </a:p>
          <a:p>
            <a:endParaRPr lang="ja-JP" altLang="en-US" sz="2400" dirty="0" smtClean="0"/>
          </a:p>
        </p:txBody>
      </p:sp>
      <p:sp>
        <p:nvSpPr>
          <p:cNvPr id="5" name="スライド番号プレースホルダ 4"/>
          <p:cNvSpPr>
            <a:spLocks noGrp="1"/>
          </p:cNvSpPr>
          <p:nvPr>
            <p:ph type="sldNum" sz="quarter" idx="12"/>
          </p:nvPr>
        </p:nvSpPr>
        <p:spPr/>
        <p:txBody>
          <a:bodyPr/>
          <a:lstStyle/>
          <a:p>
            <a:pPr>
              <a:defRPr/>
            </a:pPr>
            <a:fld id="{502364E4-2112-43EA-A534-60C2A2A20473}" type="slidenum">
              <a:rPr lang="ja-JP" altLang="en-US" smtClean="0"/>
              <a:pPr>
                <a:defRPr/>
              </a:pPr>
              <a:t>36</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ChangeArrowheads="1"/>
          </p:cNvSpPr>
          <p:nvPr/>
        </p:nvSpPr>
        <p:spPr bwMode="gray">
          <a:xfrm>
            <a:off x="5351464" y="3636963"/>
            <a:ext cx="3743325" cy="2455862"/>
          </a:xfrm>
          <a:prstGeom prst="rect">
            <a:avLst/>
          </a:prstGeom>
          <a:solidFill>
            <a:srgbClr val="CDE7DA"/>
          </a:solidFill>
          <a:ln w="9525" algn="ctr">
            <a:noFill/>
            <a:miter lim="800000"/>
            <a:headEnd/>
            <a:tailEnd/>
          </a:ln>
        </p:spPr>
        <p:txBody>
          <a:bodyPr wrap="none" lIns="0" tIns="0" rIns="0" bIns="0" anchor="ctr"/>
          <a:lstStyle/>
          <a:p>
            <a:pPr algn="ctr"/>
            <a:endParaRPr lang="ja-JP" altLang="en-US">
              <a:latin typeface="HGPｺﾞｼｯｸM" pitchFamily="50" charset="-128"/>
              <a:ea typeface="HGPｺﾞｼｯｸM" pitchFamily="50" charset="-128"/>
            </a:endParaRPr>
          </a:p>
        </p:txBody>
      </p:sp>
      <p:sp>
        <p:nvSpPr>
          <p:cNvPr id="14339" name="Rectangle 8"/>
          <p:cNvSpPr>
            <a:spLocks noChangeArrowheads="1"/>
          </p:cNvSpPr>
          <p:nvPr/>
        </p:nvSpPr>
        <p:spPr bwMode="gray">
          <a:xfrm>
            <a:off x="850901" y="3636963"/>
            <a:ext cx="3743325" cy="2455862"/>
          </a:xfrm>
          <a:prstGeom prst="rect">
            <a:avLst/>
          </a:prstGeom>
          <a:solidFill>
            <a:srgbClr val="D3DCE8"/>
          </a:solidFill>
          <a:ln w="9525" algn="ctr">
            <a:noFill/>
            <a:miter lim="800000"/>
            <a:headEnd/>
            <a:tailEnd/>
          </a:ln>
        </p:spPr>
        <p:txBody>
          <a:bodyPr wrap="none" lIns="0" tIns="0" rIns="0" bIns="0" anchor="ctr"/>
          <a:lstStyle/>
          <a:p>
            <a:pPr algn="ctr"/>
            <a:endParaRPr lang="ja-JP" altLang="en-US">
              <a:latin typeface="HGPｺﾞｼｯｸM" pitchFamily="50" charset="-128"/>
              <a:ea typeface="HGPｺﾞｼｯｸM" pitchFamily="50" charset="-128"/>
            </a:endParaRPr>
          </a:p>
        </p:txBody>
      </p:sp>
      <p:sp>
        <p:nvSpPr>
          <p:cNvPr id="17" name="Rectangle 11"/>
          <p:cNvSpPr>
            <a:spLocks noChangeArrowheads="1"/>
          </p:cNvSpPr>
          <p:nvPr/>
        </p:nvSpPr>
        <p:spPr bwMode="gray">
          <a:xfrm>
            <a:off x="5351464" y="3668715"/>
            <a:ext cx="3743325" cy="2497137"/>
          </a:xfrm>
          <a:prstGeom prst="rect">
            <a:avLst/>
          </a:prstGeom>
          <a:noFill/>
          <a:ln>
            <a:noFill/>
          </a:ln>
          <a:effectLst/>
          <a:extLst/>
        </p:spPr>
        <p:txBody>
          <a:bodyPr lIns="180000" tIns="108000" rIns="180000"/>
          <a:lstStyle/>
          <a:p>
            <a:pPr marL="180975" indent="-180975" fontAlgn="ctr">
              <a:spcBef>
                <a:spcPct val="30000"/>
              </a:spcBef>
              <a:buClr>
                <a:srgbClr val="286F66"/>
              </a:buClr>
              <a:buFont typeface="Wingdings" pitchFamily="2" charset="2"/>
              <a:buChar char="n"/>
              <a:defRPr/>
            </a:pPr>
            <a:r>
              <a:rPr lang="ja-JP" altLang="en-US" sz="1400" dirty="0">
                <a:solidFill>
                  <a:srgbClr val="000000"/>
                </a:solidFill>
                <a:latin typeface="HGPｺﾞｼｯｸM" pitchFamily="50" charset="-128"/>
                <a:ea typeface="HGPｺﾞｼｯｸM" pitchFamily="50" charset="-128"/>
              </a:rPr>
              <a:t>ハードウェア（サーバ等）は、原則、自庁には置かず、ベンダのデータセンターに設置されたものを活用</a:t>
            </a:r>
            <a:endParaRPr lang="en-US" altLang="ja-JP" sz="1400" dirty="0">
              <a:solidFill>
                <a:srgbClr val="000000"/>
              </a:solidFill>
              <a:latin typeface="HGPｺﾞｼｯｸM" pitchFamily="50" charset="-128"/>
              <a:ea typeface="HGPｺﾞｼｯｸM" pitchFamily="50" charset="-128"/>
            </a:endParaRPr>
          </a:p>
          <a:p>
            <a:pPr marL="180975" indent="-180975" fontAlgn="ctr">
              <a:spcBef>
                <a:spcPct val="30000"/>
              </a:spcBef>
              <a:buClr>
                <a:srgbClr val="286F66"/>
              </a:buClr>
              <a:buFont typeface="Wingdings" pitchFamily="2" charset="2"/>
              <a:buChar char="n"/>
              <a:defRPr/>
            </a:pPr>
            <a:r>
              <a:rPr lang="ja-JP" altLang="en-US" sz="1400" dirty="0">
                <a:solidFill>
                  <a:srgbClr val="000000"/>
                </a:solidFill>
                <a:latin typeface="HGPｺﾞｼｯｸM" pitchFamily="50" charset="-128"/>
                <a:ea typeface="HGPｺﾞｼｯｸM" pitchFamily="50" charset="-128"/>
              </a:rPr>
              <a:t>業務システム（ソフトウェア）は、原則、ベンダ側で用意するパッケージをそのまま利用（一部カスタマイズ可能な場合もある）</a:t>
            </a:r>
            <a:endParaRPr lang="en-US" altLang="ja-JP" sz="1400" dirty="0">
              <a:solidFill>
                <a:srgbClr val="000000"/>
              </a:solidFill>
              <a:latin typeface="HGPｺﾞｼｯｸM" pitchFamily="50" charset="-128"/>
              <a:ea typeface="HGPｺﾞｼｯｸM" pitchFamily="50" charset="-128"/>
            </a:endParaRPr>
          </a:p>
          <a:p>
            <a:pPr marL="180975" indent="-180975" fontAlgn="ctr">
              <a:spcBef>
                <a:spcPct val="30000"/>
              </a:spcBef>
              <a:buClr>
                <a:srgbClr val="286F66"/>
              </a:buClr>
              <a:buFont typeface="Wingdings" pitchFamily="2" charset="2"/>
              <a:buChar char="n"/>
              <a:defRPr/>
            </a:pPr>
            <a:r>
              <a:rPr lang="ja-JP" altLang="en-US" sz="1400" dirty="0">
                <a:solidFill>
                  <a:srgbClr val="000000"/>
                </a:solidFill>
                <a:latin typeface="HGPｺﾞｼｯｸM" pitchFamily="50" charset="-128"/>
                <a:ea typeface="HGPｺﾞｼｯｸM" pitchFamily="50" charset="-128"/>
              </a:rPr>
              <a:t>システム運用は、原則、ベンダ側で行う</a:t>
            </a:r>
            <a:endParaRPr lang="en-US" altLang="ja-JP" sz="1400" dirty="0">
              <a:solidFill>
                <a:srgbClr val="000000"/>
              </a:solidFill>
              <a:latin typeface="HGPｺﾞｼｯｸM" pitchFamily="50" charset="-128"/>
              <a:ea typeface="HGPｺﾞｼｯｸM" pitchFamily="50" charset="-128"/>
            </a:endParaRPr>
          </a:p>
        </p:txBody>
      </p:sp>
      <p:sp>
        <p:nvSpPr>
          <p:cNvPr id="18" name="Rectangle 12"/>
          <p:cNvSpPr>
            <a:spLocks noChangeArrowheads="1"/>
          </p:cNvSpPr>
          <p:nvPr/>
        </p:nvSpPr>
        <p:spPr bwMode="gray">
          <a:xfrm>
            <a:off x="849314" y="3678238"/>
            <a:ext cx="3743325" cy="2233612"/>
          </a:xfrm>
          <a:prstGeom prst="rect">
            <a:avLst/>
          </a:prstGeom>
          <a:noFill/>
          <a:ln>
            <a:noFill/>
          </a:ln>
          <a:effectLst/>
          <a:extLst/>
        </p:spPr>
        <p:txBody>
          <a:bodyPr lIns="180000" tIns="108000" rIns="180000"/>
          <a:lstStyle/>
          <a:p>
            <a:pPr marL="180975" indent="-180975" fontAlgn="ctr">
              <a:spcBef>
                <a:spcPct val="30000"/>
              </a:spcBef>
              <a:buClr>
                <a:srgbClr val="3E5E84"/>
              </a:buClr>
              <a:buFont typeface="Wingdings" pitchFamily="2" charset="2"/>
              <a:buChar char="n"/>
              <a:defRPr/>
            </a:pPr>
            <a:r>
              <a:rPr lang="ja-JP" altLang="en-US" sz="1400" dirty="0">
                <a:solidFill>
                  <a:srgbClr val="000000"/>
                </a:solidFill>
                <a:latin typeface="HGPｺﾞｼｯｸM" pitchFamily="50" charset="-128"/>
                <a:ea typeface="HGPｺﾞｼｯｸM" pitchFamily="50" charset="-128"/>
              </a:rPr>
              <a:t>ハードウェア（サーバ等）は原則、自庁内に導入</a:t>
            </a:r>
            <a:endParaRPr lang="en-US" altLang="ja-JP" sz="1400" dirty="0">
              <a:solidFill>
                <a:srgbClr val="000000"/>
              </a:solidFill>
              <a:latin typeface="HGPｺﾞｼｯｸM" pitchFamily="50" charset="-128"/>
              <a:ea typeface="HGPｺﾞｼｯｸM" pitchFamily="50" charset="-128"/>
            </a:endParaRPr>
          </a:p>
          <a:p>
            <a:pPr fontAlgn="ctr">
              <a:spcBef>
                <a:spcPct val="30000"/>
              </a:spcBef>
              <a:buClr>
                <a:srgbClr val="3E5E84"/>
              </a:buClr>
              <a:defRPr/>
            </a:pPr>
            <a:endParaRPr lang="en-US" altLang="ja-JP" sz="1400" dirty="0">
              <a:solidFill>
                <a:srgbClr val="000000"/>
              </a:solidFill>
              <a:latin typeface="HGPｺﾞｼｯｸM" pitchFamily="50" charset="-128"/>
              <a:ea typeface="HGPｺﾞｼｯｸM" pitchFamily="50" charset="-128"/>
            </a:endParaRPr>
          </a:p>
          <a:p>
            <a:pPr marL="180975" indent="-180975" fontAlgn="ctr">
              <a:spcBef>
                <a:spcPct val="30000"/>
              </a:spcBef>
              <a:buClr>
                <a:srgbClr val="3E5E84"/>
              </a:buClr>
              <a:buFont typeface="Wingdings" pitchFamily="2" charset="2"/>
              <a:buChar char="n"/>
              <a:defRPr/>
            </a:pPr>
            <a:r>
              <a:rPr lang="ja-JP" altLang="en-US" sz="1400" dirty="0">
                <a:solidFill>
                  <a:srgbClr val="000000"/>
                </a:solidFill>
                <a:latin typeface="HGPｺﾞｼｯｸM" pitchFamily="50" charset="-128"/>
                <a:ea typeface="HGPｺﾞｼｯｸM" pitchFamily="50" charset="-128"/>
              </a:rPr>
              <a:t>業務システム（ソフトウェア）は独自開発（カスタマイズしたパッケージの場合もある）</a:t>
            </a:r>
            <a:endParaRPr lang="en-US" altLang="ja-JP" sz="1400" dirty="0">
              <a:solidFill>
                <a:srgbClr val="000000"/>
              </a:solidFill>
              <a:latin typeface="HGPｺﾞｼｯｸM" pitchFamily="50" charset="-128"/>
              <a:ea typeface="HGPｺﾞｼｯｸM" pitchFamily="50" charset="-128"/>
            </a:endParaRPr>
          </a:p>
          <a:p>
            <a:pPr fontAlgn="ctr">
              <a:spcBef>
                <a:spcPct val="30000"/>
              </a:spcBef>
              <a:buClr>
                <a:srgbClr val="3E5E84"/>
              </a:buClr>
              <a:defRPr/>
            </a:pPr>
            <a:endParaRPr lang="en-US" altLang="ja-JP" sz="1400" dirty="0">
              <a:solidFill>
                <a:srgbClr val="000000"/>
              </a:solidFill>
              <a:latin typeface="HGPｺﾞｼｯｸM" pitchFamily="50" charset="-128"/>
              <a:ea typeface="HGPｺﾞｼｯｸM" pitchFamily="50" charset="-128"/>
            </a:endParaRPr>
          </a:p>
          <a:p>
            <a:pPr marL="180975" indent="-180975" fontAlgn="ctr">
              <a:spcBef>
                <a:spcPct val="30000"/>
              </a:spcBef>
              <a:buClr>
                <a:srgbClr val="3E5E84"/>
              </a:buClr>
              <a:buFont typeface="Wingdings" pitchFamily="2" charset="2"/>
              <a:buChar char="n"/>
              <a:defRPr/>
            </a:pPr>
            <a:r>
              <a:rPr lang="ja-JP" altLang="en-US" sz="1400" dirty="0">
                <a:solidFill>
                  <a:srgbClr val="000000"/>
                </a:solidFill>
                <a:latin typeface="HGPｺﾞｼｯｸM" pitchFamily="50" charset="-128"/>
                <a:ea typeface="HGPｺﾞｼｯｸM" pitchFamily="50" charset="-128"/>
              </a:rPr>
              <a:t>システム運用は、原則、職員が実施</a:t>
            </a:r>
            <a:endParaRPr lang="en-US" altLang="ja-JP" sz="1400" dirty="0">
              <a:solidFill>
                <a:srgbClr val="000000"/>
              </a:solidFill>
              <a:latin typeface="HGPｺﾞｼｯｸM" pitchFamily="50" charset="-128"/>
              <a:ea typeface="HGPｺﾞｼｯｸM" pitchFamily="50" charset="-128"/>
            </a:endParaRPr>
          </a:p>
        </p:txBody>
      </p:sp>
      <p:sp>
        <p:nvSpPr>
          <p:cNvPr id="6150" name="Rectangle 15"/>
          <p:cNvSpPr>
            <a:spLocks noChangeArrowheads="1"/>
          </p:cNvSpPr>
          <p:nvPr/>
        </p:nvSpPr>
        <p:spPr bwMode="gray">
          <a:xfrm>
            <a:off x="849314" y="3308352"/>
            <a:ext cx="3743325" cy="328613"/>
          </a:xfrm>
          <a:prstGeom prst="rect">
            <a:avLst/>
          </a:prstGeom>
          <a:solidFill>
            <a:srgbClr val="96A8C0"/>
          </a:solidFill>
          <a:ln w="9525" algn="ctr">
            <a:noFill/>
            <a:miter lim="800000"/>
            <a:headEnd/>
            <a:tailEnd/>
          </a:ln>
          <a:effectLst>
            <a:outerShdw dist="25400" dir="5400000" algn="ctr" rotWithShape="0">
              <a:srgbClr val="3E5E84"/>
            </a:outerShdw>
          </a:effectLst>
        </p:spPr>
        <p:txBody>
          <a:bodyPr lIns="72000" tIns="21600" rIns="72000" anchor="ctr"/>
          <a:lstStyle/>
          <a:p>
            <a:pPr algn="ctr">
              <a:defRPr/>
            </a:pPr>
            <a:r>
              <a:rPr lang="ja-JP" altLang="en-US" b="1">
                <a:solidFill>
                  <a:schemeClr val="bg1"/>
                </a:solidFill>
                <a:latin typeface="HGPｺﾞｼｯｸM" pitchFamily="50" charset="-128"/>
                <a:ea typeface="HGPｺﾞｼｯｸM" pitchFamily="50" charset="-128"/>
              </a:rPr>
              <a:t>従来型のシステム導入</a:t>
            </a:r>
            <a:endParaRPr lang="en-US" altLang="ja-JP" b="1">
              <a:solidFill>
                <a:schemeClr val="bg1"/>
              </a:solidFill>
              <a:latin typeface="HGPｺﾞｼｯｸM" pitchFamily="50" charset="-128"/>
              <a:ea typeface="HGPｺﾞｼｯｸM" pitchFamily="50" charset="-128"/>
            </a:endParaRPr>
          </a:p>
        </p:txBody>
      </p:sp>
      <p:sp>
        <p:nvSpPr>
          <p:cNvPr id="6151" name="Rectangle 16"/>
          <p:cNvSpPr>
            <a:spLocks noChangeArrowheads="1"/>
          </p:cNvSpPr>
          <p:nvPr/>
        </p:nvSpPr>
        <p:spPr bwMode="gray">
          <a:xfrm>
            <a:off x="5351464" y="3316288"/>
            <a:ext cx="3743325" cy="320675"/>
          </a:xfrm>
          <a:prstGeom prst="rect">
            <a:avLst/>
          </a:prstGeom>
          <a:solidFill>
            <a:srgbClr val="89B8AA"/>
          </a:solidFill>
          <a:ln w="9525" algn="ctr">
            <a:noFill/>
            <a:miter lim="800000"/>
            <a:headEnd/>
            <a:tailEnd/>
          </a:ln>
          <a:effectLst>
            <a:outerShdw dist="25400" dir="5400000" algn="ctr" rotWithShape="0">
              <a:srgbClr val="286F66"/>
            </a:outerShdw>
          </a:effectLst>
        </p:spPr>
        <p:txBody>
          <a:bodyPr lIns="72000" tIns="21600" rIns="72000" anchor="ctr"/>
          <a:lstStyle/>
          <a:p>
            <a:pPr algn="ctr">
              <a:defRPr/>
            </a:pPr>
            <a:r>
              <a:rPr lang="ja-JP" altLang="en-US" b="1">
                <a:solidFill>
                  <a:schemeClr val="bg1"/>
                </a:solidFill>
                <a:latin typeface="HGPｺﾞｼｯｸM" pitchFamily="50" charset="-128"/>
                <a:ea typeface="HGPｺﾞｼｯｸM" pitchFamily="50" charset="-128"/>
              </a:rPr>
              <a:t>自治体クラウドサービス導入</a:t>
            </a:r>
            <a:endParaRPr lang="en-US" altLang="ja-JP" b="1">
              <a:solidFill>
                <a:schemeClr val="bg1"/>
              </a:solidFill>
              <a:latin typeface="HGPｺﾞｼｯｸM" pitchFamily="50" charset="-128"/>
              <a:ea typeface="HGPｺﾞｼｯｸM" pitchFamily="50" charset="-128"/>
            </a:endParaRPr>
          </a:p>
        </p:txBody>
      </p:sp>
      <p:sp>
        <p:nvSpPr>
          <p:cNvPr id="14344" name="AutoShape 17"/>
          <p:cNvSpPr>
            <a:spLocks noChangeArrowheads="1"/>
          </p:cNvSpPr>
          <p:nvPr/>
        </p:nvSpPr>
        <p:spPr bwMode="gray">
          <a:xfrm rot="5400000">
            <a:off x="4341813" y="4776788"/>
            <a:ext cx="1295400" cy="454025"/>
          </a:xfrm>
          <a:prstGeom prst="triangle">
            <a:avLst>
              <a:gd name="adj" fmla="val 50000"/>
            </a:avLst>
          </a:prstGeom>
          <a:solidFill>
            <a:srgbClr val="CFCFCF"/>
          </a:solidFill>
          <a:ln w="9525" algn="ctr">
            <a:noFill/>
            <a:miter lim="800000"/>
            <a:headEnd/>
            <a:tailEnd/>
          </a:ln>
        </p:spPr>
        <p:txBody>
          <a:bodyPr wrap="none" lIns="0" tIns="0" rIns="0" bIns="0" anchor="ctr"/>
          <a:lstStyle/>
          <a:p>
            <a:pPr algn="ctr"/>
            <a:endParaRPr lang="ja-JP" altLang="en-US">
              <a:latin typeface="HGPｺﾞｼｯｸM" pitchFamily="50" charset="-128"/>
              <a:ea typeface="HGPｺﾞｼｯｸM" pitchFamily="50" charset="-128"/>
            </a:endParaRPr>
          </a:p>
        </p:txBody>
      </p:sp>
      <p:sp>
        <p:nvSpPr>
          <p:cNvPr id="22" name="テキスト ボックス 21"/>
          <p:cNvSpPr txBox="1"/>
          <p:nvPr/>
        </p:nvSpPr>
        <p:spPr>
          <a:xfrm>
            <a:off x="922339" y="1816100"/>
            <a:ext cx="5326062" cy="1200329"/>
          </a:xfrm>
          <a:prstGeom prst="rect">
            <a:avLst/>
          </a:prstGeom>
          <a:noFill/>
        </p:spPr>
        <p:txBody>
          <a:bodyPr>
            <a:spAutoFit/>
          </a:bodyPr>
          <a:lstStyle/>
          <a:p>
            <a:pPr marL="361950" indent="-361950">
              <a:defRPr/>
            </a:pPr>
            <a:r>
              <a:rPr lang="ja-JP" altLang="en-US" sz="1200" dirty="0">
                <a:latin typeface="HGPｺﾞｼｯｸM" pitchFamily="50" charset="-128"/>
                <a:ea typeface="HGPｺﾞｼｯｸM" pitchFamily="50" charset="-128"/>
              </a:rPr>
              <a:t>　　①情報システムの集約と共同利用</a:t>
            </a:r>
            <a:endParaRPr lang="en-US" altLang="ja-JP" sz="1200" dirty="0">
              <a:latin typeface="HGPｺﾞｼｯｸM" pitchFamily="50" charset="-128"/>
              <a:ea typeface="HGPｺﾞｼｯｸM" pitchFamily="50" charset="-128"/>
            </a:endParaRPr>
          </a:p>
          <a:p>
            <a:pPr marL="361950" indent="-361950">
              <a:defRPr/>
            </a:pPr>
            <a:r>
              <a:rPr lang="ja-JP" altLang="en-US" sz="1200" dirty="0">
                <a:latin typeface="HGPｺﾞｼｯｸM" pitchFamily="50" charset="-128"/>
                <a:ea typeface="HGPｺﾞｼｯｸM" pitchFamily="50" charset="-128"/>
              </a:rPr>
              <a:t>　　　　　　　　　　機能の集約、情報システムの共同利用</a:t>
            </a:r>
            <a:endParaRPr lang="en-US" altLang="ja-JP" sz="1200" dirty="0">
              <a:latin typeface="HGPｺﾞｼｯｸM" pitchFamily="50" charset="-128"/>
              <a:ea typeface="HGPｺﾞｼｯｸM" pitchFamily="50" charset="-128"/>
            </a:endParaRPr>
          </a:p>
          <a:p>
            <a:pPr marL="361950" indent="-361950">
              <a:defRPr/>
            </a:pPr>
            <a:r>
              <a:rPr lang="ja-JP" altLang="en-US" sz="1200" dirty="0">
                <a:latin typeface="HGPｺﾞｼｯｸM" pitchFamily="50" charset="-128"/>
                <a:ea typeface="HGPｺﾞｼｯｸM" pitchFamily="50" charset="-128"/>
              </a:rPr>
              <a:t>　　②データセンターの活用</a:t>
            </a:r>
            <a:endParaRPr lang="en-US" altLang="ja-JP" sz="1200" dirty="0">
              <a:latin typeface="HGPｺﾞｼｯｸM" pitchFamily="50" charset="-128"/>
              <a:ea typeface="HGPｺﾞｼｯｸM" pitchFamily="50" charset="-128"/>
            </a:endParaRPr>
          </a:p>
          <a:p>
            <a:pPr marL="361950" indent="-361950">
              <a:defRPr/>
            </a:pPr>
            <a:r>
              <a:rPr lang="ja-JP" altLang="en-US" sz="1200" dirty="0">
                <a:latin typeface="HGPｺﾞｼｯｸM" pitchFamily="50" charset="-128"/>
                <a:ea typeface="HGPｺﾞｼｯｸM" pitchFamily="50" charset="-128"/>
              </a:rPr>
              <a:t>　　　　　　　　　　業務継続性の確保、セキュリティレベルの向上等</a:t>
            </a:r>
            <a:endParaRPr lang="en-US" altLang="ja-JP" sz="1200" u="sng" dirty="0">
              <a:latin typeface="HGPｺﾞｼｯｸM" pitchFamily="50" charset="-128"/>
              <a:ea typeface="HGPｺﾞｼｯｸM" pitchFamily="50" charset="-128"/>
            </a:endParaRPr>
          </a:p>
          <a:p>
            <a:pPr marL="361950" indent="-361950">
              <a:defRPr/>
            </a:pPr>
            <a:r>
              <a:rPr lang="ja-JP" altLang="en-US" sz="1200" dirty="0">
                <a:latin typeface="HGPｺﾞｼｯｸM" pitchFamily="50" charset="-128"/>
                <a:ea typeface="HGPｺﾞｼｯｸM" pitchFamily="50" charset="-128"/>
              </a:rPr>
              <a:t>　　③クラウド技術（仮想化技術等）の活用</a:t>
            </a:r>
            <a:endParaRPr lang="en-US" altLang="ja-JP" sz="1200" dirty="0">
              <a:latin typeface="HGPｺﾞｼｯｸM" pitchFamily="50" charset="-128"/>
              <a:ea typeface="HGPｺﾞｼｯｸM" pitchFamily="50" charset="-128"/>
            </a:endParaRPr>
          </a:p>
          <a:p>
            <a:pPr marL="361950" indent="-361950">
              <a:defRPr/>
            </a:pPr>
            <a:r>
              <a:rPr lang="ja-JP" altLang="en-US" sz="1200" dirty="0">
                <a:latin typeface="HGPｺﾞｼｯｸM" pitchFamily="50" charset="-128"/>
                <a:ea typeface="HGPｺﾞｼｯｸM" pitchFamily="50" charset="-128"/>
              </a:rPr>
              <a:t>　　　　　　　　　　物理的に１台のサーバを仮想的に複数サーバとして利用する等</a:t>
            </a:r>
            <a:endParaRPr lang="en-US" altLang="ja-JP" sz="1200" u="sng" dirty="0">
              <a:latin typeface="HGPｺﾞｼｯｸM" pitchFamily="50" charset="-128"/>
              <a:ea typeface="HGPｺﾞｼｯｸM" pitchFamily="50" charset="-128"/>
            </a:endParaRPr>
          </a:p>
        </p:txBody>
      </p:sp>
      <p:sp>
        <p:nvSpPr>
          <p:cNvPr id="23" name="正方形/長方形 22"/>
          <p:cNvSpPr/>
          <p:nvPr/>
        </p:nvSpPr>
        <p:spPr>
          <a:xfrm>
            <a:off x="849313" y="1466850"/>
            <a:ext cx="5472112" cy="1601788"/>
          </a:xfrm>
          <a:prstGeom prst="rect">
            <a:avLst/>
          </a:prstGeom>
          <a:noFill/>
          <a:ln w="190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4347" name="右矢印 23"/>
          <p:cNvSpPr>
            <a:spLocks noChangeArrowheads="1"/>
          </p:cNvSpPr>
          <p:nvPr/>
        </p:nvSpPr>
        <p:spPr bwMode="auto">
          <a:xfrm>
            <a:off x="6176963" y="2028827"/>
            <a:ext cx="360362" cy="288925"/>
          </a:xfrm>
          <a:prstGeom prst="rightArrow">
            <a:avLst>
              <a:gd name="adj1" fmla="val 50000"/>
              <a:gd name="adj2" fmla="val 49890"/>
            </a:avLst>
          </a:prstGeom>
          <a:solidFill>
            <a:schemeClr val="accent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4348" name="右矢印 24"/>
          <p:cNvSpPr>
            <a:spLocks noChangeArrowheads="1"/>
          </p:cNvSpPr>
          <p:nvPr/>
        </p:nvSpPr>
        <p:spPr bwMode="auto">
          <a:xfrm>
            <a:off x="6176963" y="2389190"/>
            <a:ext cx="360362" cy="288925"/>
          </a:xfrm>
          <a:prstGeom prst="rightArrow">
            <a:avLst>
              <a:gd name="adj1" fmla="val 50000"/>
              <a:gd name="adj2" fmla="val 49890"/>
            </a:avLst>
          </a:prstGeom>
          <a:solidFill>
            <a:schemeClr val="accent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14349" name="右矢印 25"/>
          <p:cNvSpPr>
            <a:spLocks noChangeArrowheads="1"/>
          </p:cNvSpPr>
          <p:nvPr/>
        </p:nvSpPr>
        <p:spPr bwMode="auto">
          <a:xfrm>
            <a:off x="6176963" y="2727327"/>
            <a:ext cx="360362" cy="288925"/>
          </a:xfrm>
          <a:prstGeom prst="rightArrow">
            <a:avLst>
              <a:gd name="adj1" fmla="val 50000"/>
              <a:gd name="adj2" fmla="val 49890"/>
            </a:avLst>
          </a:prstGeom>
          <a:solidFill>
            <a:schemeClr val="accent1"/>
          </a:solid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7" name="テキスト ボックス 26"/>
          <p:cNvSpPr txBox="1"/>
          <p:nvPr/>
        </p:nvSpPr>
        <p:spPr>
          <a:xfrm>
            <a:off x="6608764" y="2016127"/>
            <a:ext cx="1439862" cy="314325"/>
          </a:xfrm>
          <a:prstGeom prst="rect">
            <a:avLst/>
          </a:prstGeom>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kumimoji="1" lang="ja-JP" altLang="en-US" sz="1400" dirty="0">
                <a:latin typeface="HGPｺﾞｼｯｸM" pitchFamily="50" charset="-128"/>
                <a:ea typeface="HGPｺﾞｼｯｸM" pitchFamily="50" charset="-128"/>
              </a:rPr>
              <a:t>コスト</a:t>
            </a:r>
            <a:r>
              <a:rPr kumimoji="1" lang="ja-JP" altLang="en-US" sz="1200" dirty="0">
                <a:latin typeface="HGPｺﾞｼｯｸM" pitchFamily="50" charset="-128"/>
                <a:ea typeface="HGPｺﾞｼｯｸM" pitchFamily="50" charset="-128"/>
              </a:rPr>
              <a:t>削減に寄与</a:t>
            </a:r>
            <a:endParaRPr kumimoji="1" lang="en-US" altLang="ja-JP" sz="1200" dirty="0">
              <a:latin typeface="HGPｺﾞｼｯｸM" pitchFamily="50" charset="-128"/>
              <a:ea typeface="HGPｺﾞｼｯｸM" pitchFamily="50" charset="-128"/>
            </a:endParaRPr>
          </a:p>
        </p:txBody>
      </p:sp>
      <p:sp>
        <p:nvSpPr>
          <p:cNvPr id="28" name="テキスト ボックス 27"/>
          <p:cNvSpPr txBox="1"/>
          <p:nvPr/>
        </p:nvSpPr>
        <p:spPr>
          <a:xfrm>
            <a:off x="6608764" y="2414588"/>
            <a:ext cx="1439862" cy="601662"/>
          </a:xfrm>
          <a:prstGeom prst="rect">
            <a:avLst/>
          </a:prstGeom>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kumimoji="1" lang="ja-JP" altLang="en-US" sz="1400" dirty="0">
                <a:latin typeface="HGPｺﾞｼｯｸM" pitchFamily="50" charset="-128"/>
                <a:ea typeface="HGPｺﾞｼｯｸM" pitchFamily="50" charset="-128"/>
              </a:rPr>
              <a:t>一定の業務品質を</a:t>
            </a:r>
            <a:endParaRPr kumimoji="1" lang="en-US" altLang="ja-JP" sz="1400" dirty="0">
              <a:latin typeface="HGPｺﾞｼｯｸM" pitchFamily="50" charset="-128"/>
              <a:ea typeface="HGPｺﾞｼｯｸM" pitchFamily="50" charset="-128"/>
            </a:endParaRPr>
          </a:p>
          <a:p>
            <a:pPr algn="ctr">
              <a:defRPr/>
            </a:pPr>
            <a:r>
              <a:rPr kumimoji="1" lang="ja-JP" altLang="en-US" sz="1400" dirty="0">
                <a:latin typeface="HGPｺﾞｼｯｸM" pitchFamily="50" charset="-128"/>
                <a:ea typeface="HGPｺﾞｼｯｸM" pitchFamily="50" charset="-128"/>
              </a:rPr>
              <a:t>確保</a:t>
            </a:r>
            <a:endParaRPr kumimoji="1" lang="en-US" altLang="ja-JP" sz="1400" dirty="0">
              <a:latin typeface="HGPｺﾞｼｯｸM" pitchFamily="50" charset="-128"/>
              <a:ea typeface="HGPｺﾞｼｯｸM" pitchFamily="50" charset="-128"/>
            </a:endParaRPr>
          </a:p>
        </p:txBody>
      </p:sp>
      <p:sp>
        <p:nvSpPr>
          <p:cNvPr id="29" name="テキスト ボックス 28"/>
          <p:cNvSpPr txBox="1"/>
          <p:nvPr/>
        </p:nvSpPr>
        <p:spPr>
          <a:xfrm>
            <a:off x="8121650" y="2103438"/>
            <a:ext cx="1584325" cy="817562"/>
          </a:xfrm>
          <a:prstGeom prst="roundRect">
            <a:avLst>
              <a:gd name="adj" fmla="val 50000"/>
            </a:avLst>
          </a:prstGeom>
        </p:spPr>
        <p:style>
          <a:lnRef idx="1">
            <a:schemeClr val="accent3"/>
          </a:lnRef>
          <a:fillRef idx="2">
            <a:schemeClr val="accent3"/>
          </a:fillRef>
          <a:effectRef idx="1">
            <a:schemeClr val="accent3"/>
          </a:effectRef>
          <a:fontRef idx="minor">
            <a:schemeClr val="dk1"/>
          </a:fontRef>
        </p:style>
        <p:txBody>
          <a:bodyPr wrap="none" anchor="ctr"/>
          <a:lstStyle/>
          <a:p>
            <a:pPr marL="180975">
              <a:defRPr/>
            </a:pPr>
            <a:r>
              <a:rPr kumimoji="1" lang="ja-JP" altLang="en-US" sz="1400" dirty="0">
                <a:latin typeface="HGPｺﾞｼｯｸM" pitchFamily="50" charset="-128"/>
                <a:ea typeface="HGPｺﾞｼｯｸM" pitchFamily="50" charset="-128"/>
              </a:rPr>
              <a:t>導入過程での</a:t>
            </a:r>
            <a:endParaRPr kumimoji="1" lang="en-US" altLang="ja-JP" sz="1400" dirty="0">
              <a:latin typeface="HGPｺﾞｼｯｸM" pitchFamily="50" charset="-128"/>
              <a:ea typeface="HGPｺﾞｼｯｸM" pitchFamily="50" charset="-128"/>
            </a:endParaRPr>
          </a:p>
          <a:p>
            <a:pPr marL="180975">
              <a:defRPr/>
            </a:pPr>
            <a:r>
              <a:rPr kumimoji="1" lang="ja-JP" altLang="en-US" sz="1400" dirty="0">
                <a:latin typeface="HGPｺﾞｼｯｸM" pitchFamily="50" charset="-128"/>
                <a:ea typeface="HGPｺﾞｼｯｸM" pitchFamily="50" charset="-128"/>
              </a:rPr>
              <a:t>業務効率化</a:t>
            </a:r>
            <a:endParaRPr kumimoji="1" lang="en-US" altLang="ja-JP" sz="1400" dirty="0">
              <a:latin typeface="HGPｺﾞｼｯｸM" pitchFamily="50" charset="-128"/>
              <a:ea typeface="HGPｺﾞｼｯｸM" pitchFamily="50" charset="-128"/>
            </a:endParaRPr>
          </a:p>
        </p:txBody>
      </p:sp>
      <p:sp>
        <p:nvSpPr>
          <p:cNvPr id="30" name="加算記号 29"/>
          <p:cNvSpPr/>
          <p:nvPr/>
        </p:nvSpPr>
        <p:spPr bwMode="auto">
          <a:xfrm>
            <a:off x="8108951" y="2324100"/>
            <a:ext cx="393700" cy="393700"/>
          </a:xfrm>
          <a:prstGeom prst="mathPlus">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31" name="テキスト ボックス 30"/>
          <p:cNvSpPr txBox="1"/>
          <p:nvPr/>
        </p:nvSpPr>
        <p:spPr>
          <a:xfrm>
            <a:off x="920751" y="1484313"/>
            <a:ext cx="5327650" cy="553998"/>
          </a:xfrm>
          <a:prstGeom prst="rect">
            <a:avLst/>
          </a:prstGeom>
          <a:noFill/>
        </p:spPr>
        <p:txBody>
          <a:bodyPr>
            <a:spAutoFit/>
          </a:bodyPr>
          <a:lstStyle/>
          <a:p>
            <a:pPr>
              <a:defRPr/>
            </a:pPr>
            <a:r>
              <a:rPr kumimoji="1" lang="ja-JP" altLang="en-US" sz="1600" dirty="0">
                <a:latin typeface="HGPｺﾞｼｯｸM" pitchFamily="50" charset="-128"/>
                <a:ea typeface="HGPｺﾞｼｯｸM" pitchFamily="50" charset="-128"/>
              </a:rPr>
              <a:t>●</a:t>
            </a:r>
            <a:r>
              <a:rPr kumimoji="1" lang="ja-JP" altLang="en-US" dirty="0">
                <a:latin typeface="HGPｺﾞｼｯｸM" pitchFamily="50" charset="-128"/>
                <a:ea typeface="HGPｺﾞｼｯｸM" pitchFamily="50" charset="-128"/>
              </a:rPr>
              <a:t>「システム所有」から</a:t>
            </a:r>
            <a:r>
              <a:rPr kumimoji="1" lang="ja-JP" altLang="en-US" dirty="0">
                <a:solidFill>
                  <a:srgbClr val="FF0000"/>
                </a:solidFill>
                <a:latin typeface="HGPｺﾞｼｯｸM" pitchFamily="50" charset="-128"/>
                <a:ea typeface="HGPｺﾞｼｯｸM" pitchFamily="50" charset="-128"/>
              </a:rPr>
              <a:t>「サービス利用」へ</a:t>
            </a:r>
            <a:endParaRPr kumimoji="1" lang="en-US" altLang="ja-JP" dirty="0">
              <a:solidFill>
                <a:srgbClr val="FF0000"/>
              </a:solidFill>
              <a:latin typeface="HGPｺﾞｼｯｸM" pitchFamily="50" charset="-128"/>
              <a:ea typeface="HGPｺﾞｼｯｸM" pitchFamily="50" charset="-128"/>
            </a:endParaRPr>
          </a:p>
          <a:p>
            <a:pPr marL="361950" indent="-361950">
              <a:defRPr/>
            </a:pPr>
            <a:r>
              <a:rPr lang="ja-JP" altLang="en-US" sz="1200" dirty="0">
                <a:latin typeface="HGPｺﾞｼｯｸM" pitchFamily="50" charset="-128"/>
                <a:ea typeface="HGPｺﾞｼｯｸM" pitchFamily="50" charset="-128"/>
              </a:rPr>
              <a:t>　</a:t>
            </a:r>
            <a:endParaRPr lang="en-US" altLang="ja-JP" sz="1200" u="sng" dirty="0">
              <a:latin typeface="HGPｺﾞｼｯｸM" pitchFamily="50" charset="-128"/>
              <a:ea typeface="HGPｺﾞｼｯｸM" pitchFamily="50" charset="-128"/>
            </a:endParaRPr>
          </a:p>
        </p:txBody>
      </p:sp>
      <p:sp>
        <p:nvSpPr>
          <p:cNvPr id="14355"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３</a:t>
            </a:r>
            <a:r>
              <a:rPr lang="ja-JP" altLang="ja-JP" dirty="0" smtClean="0"/>
              <a:t>．</a:t>
            </a:r>
            <a:r>
              <a:rPr lang="ja-JP" altLang="en-US" dirty="0" smtClean="0"/>
              <a:t>自治体クラウドサービスの特徴</a:t>
            </a:r>
          </a:p>
        </p:txBody>
      </p:sp>
      <p:sp>
        <p:nvSpPr>
          <p:cNvPr id="20" name="スライド番号プレースホルダ 19"/>
          <p:cNvSpPr>
            <a:spLocks noGrp="1"/>
          </p:cNvSpPr>
          <p:nvPr>
            <p:ph type="sldNum" sz="quarter" idx="12"/>
          </p:nvPr>
        </p:nvSpPr>
        <p:spPr/>
        <p:txBody>
          <a:bodyPr/>
          <a:lstStyle/>
          <a:p>
            <a:pPr>
              <a:defRPr/>
            </a:pPr>
            <a:fld id="{502364E4-2112-43EA-A534-60C2A2A20473}" type="slidenum">
              <a:rPr lang="ja-JP" altLang="en-US" smtClean="0"/>
              <a:pPr>
                <a:defRPr/>
              </a:pPr>
              <a:t>3</a:t>
            </a:fld>
            <a:endParaRPr lang="en-US" altLang="ja-JP"/>
          </a:p>
        </p:txBody>
      </p:sp>
      <p:sp>
        <p:nvSpPr>
          <p:cNvPr id="21" name="フッター プレースホルダ 20"/>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グループ化 2"/>
          <p:cNvGrpSpPr>
            <a:grpSpLocks/>
          </p:cNvGrpSpPr>
          <p:nvPr/>
        </p:nvGrpSpPr>
        <p:grpSpPr bwMode="auto">
          <a:xfrm>
            <a:off x="688974" y="1620840"/>
            <a:ext cx="8583614" cy="4427537"/>
            <a:chOff x="688974" y="1620044"/>
            <a:chExt cx="8583614" cy="4428332"/>
          </a:xfrm>
        </p:grpSpPr>
        <p:grpSp>
          <p:nvGrpSpPr>
            <p:cNvPr id="15364" name="グループ化 3"/>
            <p:cNvGrpSpPr>
              <a:grpSpLocks/>
            </p:cNvGrpSpPr>
            <p:nvPr/>
          </p:nvGrpSpPr>
          <p:grpSpPr bwMode="auto">
            <a:xfrm>
              <a:off x="7256463" y="2051050"/>
              <a:ext cx="360362" cy="3495675"/>
              <a:chOff x="6985402" y="2106192"/>
              <a:chExt cx="359915" cy="3496336"/>
            </a:xfrm>
          </p:grpSpPr>
          <p:sp>
            <p:nvSpPr>
              <p:cNvPr id="87" name="二等辺三角形 86"/>
              <p:cNvSpPr/>
              <p:nvPr/>
            </p:nvSpPr>
            <p:spPr bwMode="auto">
              <a:xfrm rot="10800000">
                <a:off x="6985402" y="5464276"/>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1" name="二等辺三角形 70"/>
              <p:cNvSpPr/>
              <p:nvPr/>
            </p:nvSpPr>
            <p:spPr bwMode="auto">
              <a:xfrm rot="10800000">
                <a:off x="6993329" y="210547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2" name="二等辺三角形 71"/>
              <p:cNvSpPr/>
              <p:nvPr/>
            </p:nvSpPr>
            <p:spPr bwMode="auto">
              <a:xfrm rot="10800000">
                <a:off x="6985402" y="2664481"/>
                <a:ext cx="351988" cy="13975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3" name="二等辺三角形 72"/>
              <p:cNvSpPr/>
              <p:nvPr/>
            </p:nvSpPr>
            <p:spPr bwMode="auto">
              <a:xfrm rot="10800000">
                <a:off x="6993329" y="321713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4" name="二等辺三角形 73"/>
              <p:cNvSpPr/>
              <p:nvPr/>
            </p:nvSpPr>
            <p:spPr bwMode="auto">
              <a:xfrm rot="10800000">
                <a:off x="6993329" y="3771377"/>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5" name="二等辺三角形 74"/>
              <p:cNvSpPr/>
              <p:nvPr/>
            </p:nvSpPr>
            <p:spPr bwMode="auto">
              <a:xfrm rot="10800000">
                <a:off x="6985402" y="4333559"/>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6" name="二等辺三角形 75"/>
              <p:cNvSpPr/>
              <p:nvPr/>
            </p:nvSpPr>
            <p:spPr bwMode="auto">
              <a:xfrm rot="10800000">
                <a:off x="6993329" y="4903681"/>
                <a:ext cx="351988" cy="13975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grpSp>
        <p:grpSp>
          <p:nvGrpSpPr>
            <p:cNvPr id="15365" name="グループ化 2"/>
            <p:cNvGrpSpPr>
              <a:grpSpLocks/>
            </p:cNvGrpSpPr>
            <p:nvPr/>
          </p:nvGrpSpPr>
          <p:grpSpPr bwMode="auto">
            <a:xfrm>
              <a:off x="2851150" y="2563813"/>
              <a:ext cx="385763" cy="2974975"/>
              <a:chOff x="2600851" y="2618540"/>
              <a:chExt cx="385879" cy="2976296"/>
            </a:xfrm>
          </p:grpSpPr>
          <p:sp>
            <p:nvSpPr>
              <p:cNvPr id="2" name="二等辺三角形 1"/>
              <p:cNvSpPr/>
              <p:nvPr/>
            </p:nvSpPr>
            <p:spPr bwMode="auto">
              <a:xfrm rot="10800000">
                <a:off x="2634199" y="2617915"/>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66" name="二等辺三角形 65"/>
              <p:cNvSpPr/>
              <p:nvPr/>
            </p:nvSpPr>
            <p:spPr bwMode="auto">
              <a:xfrm rot="10800000">
                <a:off x="2634199" y="3207244"/>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67" name="二等辺三角形 66"/>
              <p:cNvSpPr/>
              <p:nvPr/>
            </p:nvSpPr>
            <p:spPr bwMode="auto">
              <a:xfrm rot="10800000">
                <a:off x="2634199" y="3769569"/>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68" name="二等辺三角形 67"/>
              <p:cNvSpPr/>
              <p:nvPr/>
            </p:nvSpPr>
            <p:spPr bwMode="auto">
              <a:xfrm rot="10800000">
                <a:off x="2634199" y="4333484"/>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69" name="二等辺三角形 68"/>
              <p:cNvSpPr/>
              <p:nvPr/>
            </p:nvSpPr>
            <p:spPr bwMode="auto">
              <a:xfrm rot="10800000">
                <a:off x="2634199" y="4895809"/>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70" name="二等辺三角形 69"/>
              <p:cNvSpPr/>
              <p:nvPr/>
            </p:nvSpPr>
            <p:spPr bwMode="auto">
              <a:xfrm rot="10800000">
                <a:off x="2600851" y="5456546"/>
                <a:ext cx="352531" cy="13819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grpSp>
        <p:sp>
          <p:nvSpPr>
            <p:cNvPr id="161" name="テキスト ボックス 160"/>
            <p:cNvSpPr txBox="1"/>
            <p:nvPr/>
          </p:nvSpPr>
          <p:spPr bwMode="auto">
            <a:xfrm>
              <a:off x="1208088" y="214083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推進体制の立ち上げ</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800" dirty="0">
                <a:solidFill>
                  <a:srgbClr val="0033CC"/>
                </a:solidFill>
                <a:latin typeface="HGPｺﾞｼｯｸM" pitchFamily="50" charset="-128"/>
                <a:ea typeface="HGPｺﾞｼｯｸM" pitchFamily="50" charset="-128"/>
              </a:endParaRPr>
            </a:p>
          </p:txBody>
        </p:sp>
        <p:sp>
          <p:nvSpPr>
            <p:cNvPr id="162" name="テキスト ボックス 161"/>
            <p:cNvSpPr txBox="1"/>
            <p:nvPr/>
          </p:nvSpPr>
          <p:spPr bwMode="auto">
            <a:xfrm>
              <a:off x="1208088" y="2734669"/>
              <a:ext cx="3671887" cy="41441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現行システム概要調査</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000" dirty="0">
                <a:solidFill>
                  <a:srgbClr val="0033CC"/>
                </a:solidFill>
                <a:latin typeface="HGPｺﾞｼｯｸM" pitchFamily="50" charset="-128"/>
                <a:ea typeface="HGPｺﾞｼｯｸM" pitchFamily="50" charset="-128"/>
              </a:endParaRPr>
            </a:p>
          </p:txBody>
        </p:sp>
        <p:sp>
          <p:nvSpPr>
            <p:cNvPr id="163" name="テキスト ボックス 162"/>
            <p:cNvSpPr txBox="1"/>
            <p:nvPr/>
          </p:nvSpPr>
          <p:spPr bwMode="auto">
            <a:xfrm>
              <a:off x="1208088" y="3293569"/>
              <a:ext cx="3671887" cy="420763"/>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導入計画の策定</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・基本方針、対象範囲、クラウド形態、体制、費用負担、計画等策定</a:t>
              </a:r>
            </a:p>
          </p:txBody>
        </p:sp>
        <p:sp>
          <p:nvSpPr>
            <p:cNvPr id="164" name="テキスト ボックス 163"/>
            <p:cNvSpPr txBox="1"/>
            <p:nvPr/>
          </p:nvSpPr>
          <p:spPr bwMode="auto">
            <a:xfrm>
              <a:off x="1208088" y="3863584"/>
              <a:ext cx="3671887" cy="41441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現行業務・システムの棚卸し</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・システムの把握、業務分析、改善要望</a:t>
              </a:r>
              <a:endParaRPr kumimoji="1" lang="ja-JP" altLang="en-US" sz="1000" dirty="0">
                <a:solidFill>
                  <a:srgbClr val="0033CC"/>
                </a:solidFill>
                <a:latin typeface="HGPｺﾞｼｯｸM" pitchFamily="50" charset="-128"/>
                <a:ea typeface="HGPｺﾞｼｯｸM" pitchFamily="50" charset="-128"/>
              </a:endParaRPr>
            </a:p>
          </p:txBody>
        </p:sp>
        <p:sp>
          <p:nvSpPr>
            <p:cNvPr id="165" name="テキスト ボックス 164"/>
            <p:cNvSpPr txBox="1"/>
            <p:nvPr/>
          </p:nvSpPr>
          <p:spPr bwMode="auto">
            <a:xfrm>
              <a:off x="1208088" y="4427248"/>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業務標準化の検討</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7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700" dirty="0">
                  <a:solidFill>
                    <a:srgbClr val="0033CC"/>
                  </a:solidFill>
                  <a:latin typeface="HGPｺﾞｼｯｸM" pitchFamily="50" charset="-128"/>
                  <a:ea typeface="HGPｺﾞｼｯｸM" pitchFamily="50" charset="-128"/>
                </a:rPr>
                <a:t>&amp;GAP</a:t>
              </a:r>
              <a:r>
                <a:rPr lang="ja-JP" altLang="en-US" sz="700" dirty="0">
                  <a:solidFill>
                    <a:srgbClr val="0033CC"/>
                  </a:solidFill>
                  <a:latin typeface="HGPｺﾞｼｯｸM" pitchFamily="50" charset="-128"/>
                  <a:ea typeface="HGPｺﾞｼｯｸM" pitchFamily="50" charset="-128"/>
                </a:rPr>
                <a:t>等）</a:t>
              </a:r>
              <a:endParaRPr kumimoji="1" lang="ja-JP" altLang="en-US" sz="800" dirty="0">
                <a:solidFill>
                  <a:srgbClr val="0033CC"/>
                </a:solidFill>
                <a:latin typeface="HGPｺﾞｼｯｸM" pitchFamily="50" charset="-128"/>
                <a:ea typeface="HGPｺﾞｼｯｸM" pitchFamily="50" charset="-128"/>
              </a:endParaRPr>
            </a:p>
          </p:txBody>
        </p:sp>
        <p:sp>
          <p:nvSpPr>
            <p:cNvPr id="166" name="テキスト ボックス 165"/>
            <p:cNvSpPr txBox="1"/>
            <p:nvPr/>
          </p:nvSpPr>
          <p:spPr bwMode="auto">
            <a:xfrm>
              <a:off x="1208088" y="4987736"/>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条例・規則等の影響調査・改正</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・事務分掌（組織）、帳票・各種申請様式</a:t>
              </a:r>
              <a:endParaRPr kumimoji="1" lang="ja-JP" altLang="en-US" sz="1000" dirty="0">
                <a:solidFill>
                  <a:srgbClr val="0033CC"/>
                </a:solidFill>
                <a:latin typeface="HGPｺﾞｼｯｸM" pitchFamily="50" charset="-128"/>
                <a:ea typeface="HGPｺﾞｼｯｸM" pitchFamily="50" charset="-128"/>
              </a:endParaRPr>
            </a:p>
          </p:txBody>
        </p:sp>
        <p:sp>
          <p:nvSpPr>
            <p:cNvPr id="167" name="テキスト ボックス 166"/>
            <p:cNvSpPr txBox="1"/>
            <p:nvPr/>
          </p:nvSpPr>
          <p:spPr bwMode="auto">
            <a:xfrm>
              <a:off x="1208088" y="553869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新システム調達仕様書の作成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・各種要件定義（機能・帳票・基盤・</a:t>
              </a:r>
              <a:r>
                <a:rPr lang="en-US" altLang="ja-JP" sz="800" dirty="0">
                  <a:solidFill>
                    <a:srgbClr val="0033CC"/>
                  </a:solidFill>
                  <a:latin typeface="HGPｺﾞｼｯｸM" pitchFamily="50" charset="-128"/>
                  <a:ea typeface="HGPｺﾞｼｯｸM" pitchFamily="50" charset="-128"/>
                </a:rPr>
                <a:t>data</a:t>
              </a:r>
              <a:r>
                <a:rPr lang="ja-JP" altLang="en-US" sz="800" dirty="0">
                  <a:solidFill>
                    <a:srgbClr val="0033CC"/>
                  </a:solidFill>
                  <a:latin typeface="HGPｺﾞｼｯｸM" pitchFamily="50" charset="-128"/>
                  <a:ea typeface="HGPｺﾞｼｯｸM" pitchFamily="50" charset="-128"/>
                </a:rPr>
                <a:t>移行・外部連携・保守）</a:t>
              </a:r>
              <a:endParaRPr kumimoji="1" lang="ja-JP" altLang="en-US" sz="800" dirty="0">
                <a:solidFill>
                  <a:srgbClr val="0033CC"/>
                </a:solidFill>
                <a:latin typeface="HGPｺﾞｼｯｸM" pitchFamily="50" charset="-128"/>
                <a:ea typeface="HGPｺﾞｼｯｸM" pitchFamily="50" charset="-128"/>
              </a:endParaRPr>
            </a:p>
          </p:txBody>
        </p:sp>
        <p:sp>
          <p:nvSpPr>
            <p:cNvPr id="168" name="テキスト ボックス 167"/>
            <p:cNvSpPr txBox="1"/>
            <p:nvPr/>
          </p:nvSpPr>
          <p:spPr bwMode="auto">
            <a:xfrm>
              <a:off x="5600700" y="2188471"/>
              <a:ext cx="3671888" cy="420763"/>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ベンダ選定、契約締結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・選定委員会設置要綱、評価基準、契約書・</a:t>
              </a:r>
              <a:r>
                <a:rPr lang="en-US" altLang="ja-JP" sz="1050" dirty="0">
                  <a:solidFill>
                    <a:srgbClr val="0033CC"/>
                  </a:solidFill>
                  <a:latin typeface="HGPｺﾞｼｯｸM" pitchFamily="50" charset="-128"/>
                  <a:ea typeface="HGPｺﾞｼｯｸM" pitchFamily="50" charset="-128"/>
                </a:rPr>
                <a:t>SLA</a:t>
              </a:r>
              <a:endParaRPr kumimoji="1" lang="ja-JP" altLang="en-US" sz="1050" dirty="0">
                <a:solidFill>
                  <a:srgbClr val="0033CC"/>
                </a:solidFill>
                <a:latin typeface="HGPｺﾞｼｯｸM" pitchFamily="50" charset="-128"/>
                <a:ea typeface="HGPｺﾞｼｯｸM" pitchFamily="50" charset="-128"/>
              </a:endParaRPr>
            </a:p>
          </p:txBody>
        </p:sp>
        <p:sp>
          <p:nvSpPr>
            <p:cNvPr id="169" name="テキスト ボックス 168"/>
            <p:cNvSpPr txBox="1"/>
            <p:nvPr/>
          </p:nvSpPr>
          <p:spPr bwMode="auto">
            <a:xfrm>
              <a:off x="5600700" y="2747371"/>
              <a:ext cx="3671888" cy="41441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システム設計</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a:t>
              </a:r>
              <a:r>
                <a:rPr lang="en-US" altLang="ja-JP" sz="1000" dirty="0">
                  <a:solidFill>
                    <a:srgbClr val="0033CC"/>
                  </a:solidFill>
                  <a:latin typeface="HGPｺﾞｼｯｸM" pitchFamily="50" charset="-128"/>
                  <a:ea typeface="HGPｺﾞｼｯｸM" pitchFamily="50" charset="-128"/>
                </a:rPr>
                <a:t>2-4</a:t>
              </a:r>
              <a:r>
                <a:rPr lang="ja-JP" altLang="en-US" sz="1000" dirty="0">
                  <a:solidFill>
                    <a:srgbClr val="0033CC"/>
                  </a:solidFill>
                  <a:latin typeface="HGPｺﾞｼｯｸM" pitchFamily="50" charset="-128"/>
                  <a:ea typeface="HGPｺﾞｼｯｸM" pitchFamily="50" charset="-128"/>
                </a:rPr>
                <a:t>の要件個々における設計の実施、テスト、研修計画</a:t>
              </a:r>
              <a:endParaRPr kumimoji="1" lang="ja-JP" altLang="en-US" sz="1050" dirty="0">
                <a:solidFill>
                  <a:srgbClr val="0033CC"/>
                </a:solidFill>
                <a:latin typeface="HGPｺﾞｼｯｸM" pitchFamily="50" charset="-128"/>
                <a:ea typeface="HGPｺﾞｼｯｸM" pitchFamily="50" charset="-128"/>
              </a:endParaRPr>
            </a:p>
          </p:txBody>
        </p:sp>
        <p:sp>
          <p:nvSpPr>
            <p:cNvPr id="170" name="テキスト ボックス 169"/>
            <p:cNvSpPr txBox="1"/>
            <p:nvPr/>
          </p:nvSpPr>
          <p:spPr bwMode="auto">
            <a:xfrm>
              <a:off x="5600700" y="3299921"/>
              <a:ext cx="3671888"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データ移行</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000" dirty="0">
                <a:solidFill>
                  <a:srgbClr val="0033CC"/>
                </a:solidFill>
                <a:latin typeface="HGPｺﾞｼｯｸM" pitchFamily="50" charset="-128"/>
                <a:ea typeface="HGPｺﾞｼｯｸM" pitchFamily="50" charset="-128"/>
              </a:endParaRPr>
            </a:p>
          </p:txBody>
        </p:sp>
        <p:sp>
          <p:nvSpPr>
            <p:cNvPr id="171" name="テキスト ボックス 170"/>
            <p:cNvSpPr txBox="1"/>
            <p:nvPr/>
          </p:nvSpPr>
          <p:spPr bwMode="auto">
            <a:xfrm>
              <a:off x="5600700" y="3854057"/>
              <a:ext cx="3671888" cy="42235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テスト、研修</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・運用テスト、操作者研修の実施</a:t>
              </a:r>
              <a:endParaRPr kumimoji="1" lang="ja-JP" altLang="en-US" sz="1050" dirty="0">
                <a:solidFill>
                  <a:srgbClr val="0033CC"/>
                </a:solidFill>
                <a:latin typeface="HGPｺﾞｼｯｸM" pitchFamily="50" charset="-128"/>
                <a:ea typeface="HGPｺﾞｼｯｸM" pitchFamily="50" charset="-128"/>
              </a:endParaRPr>
            </a:p>
          </p:txBody>
        </p:sp>
        <p:sp>
          <p:nvSpPr>
            <p:cNvPr id="172" name="テキスト ボックス 171"/>
            <p:cNvSpPr txBox="1"/>
            <p:nvPr/>
          </p:nvSpPr>
          <p:spPr bwMode="auto">
            <a:xfrm>
              <a:off x="5600700" y="4428835"/>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サービスレベル評価</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a:t>
              </a:r>
              <a:r>
                <a:rPr lang="en-US" altLang="ja-JP" sz="1050" dirty="0">
                  <a:solidFill>
                    <a:srgbClr val="0033CC"/>
                  </a:solidFill>
                  <a:latin typeface="HGPｺﾞｼｯｸM" pitchFamily="50" charset="-128"/>
                  <a:ea typeface="HGPｺﾞｼｯｸM" pitchFamily="50" charset="-128"/>
                </a:rPr>
                <a:t>SLA</a:t>
              </a:r>
              <a:r>
                <a:rPr lang="ja-JP" altLang="en-US" sz="1050" dirty="0">
                  <a:solidFill>
                    <a:srgbClr val="0033CC"/>
                  </a:solidFill>
                  <a:latin typeface="HGPｺﾞｼｯｸM" pitchFamily="50" charset="-128"/>
                  <a:ea typeface="HGPｺﾞｼｯｸM" pitchFamily="50" charset="-128"/>
                </a:rPr>
                <a:t>に基づく評価の定期的な実施</a:t>
              </a:r>
              <a:endParaRPr kumimoji="1" lang="ja-JP" altLang="en-US" sz="1050" dirty="0">
                <a:solidFill>
                  <a:srgbClr val="0033CC"/>
                </a:solidFill>
                <a:latin typeface="HGPｺﾞｼｯｸM" pitchFamily="50" charset="-128"/>
                <a:ea typeface="HGPｺﾞｼｯｸM" pitchFamily="50" charset="-128"/>
              </a:endParaRPr>
            </a:p>
          </p:txBody>
        </p:sp>
        <p:sp>
          <p:nvSpPr>
            <p:cNvPr id="173" name="テキスト ボックス 172"/>
            <p:cNvSpPr txBox="1"/>
            <p:nvPr/>
          </p:nvSpPr>
          <p:spPr bwMode="auto">
            <a:xfrm>
              <a:off x="5600700" y="4987736"/>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法制度改正対応</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・機能強化／改修に係る適用評価、費用調整</a:t>
              </a:r>
              <a:endParaRPr kumimoji="1" lang="ja-JP" altLang="en-US" sz="1050" dirty="0">
                <a:solidFill>
                  <a:srgbClr val="0033CC"/>
                </a:solidFill>
                <a:latin typeface="HGPｺﾞｼｯｸM" pitchFamily="50" charset="-128"/>
                <a:ea typeface="HGPｺﾞｼｯｸM" pitchFamily="50" charset="-128"/>
              </a:endParaRPr>
            </a:p>
          </p:txBody>
        </p:sp>
        <p:sp>
          <p:nvSpPr>
            <p:cNvPr id="174" name="テキスト ボックス 173"/>
            <p:cNvSpPr txBox="1"/>
            <p:nvPr/>
          </p:nvSpPr>
          <p:spPr bwMode="auto">
            <a:xfrm>
              <a:off x="5600700" y="5546636"/>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サービス継続・切替</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・サービス継続・切替の判断の実施</a:t>
              </a:r>
              <a:endParaRPr kumimoji="1" lang="ja-JP" altLang="en-US" sz="1050" dirty="0">
                <a:solidFill>
                  <a:srgbClr val="0033CC"/>
                </a:solidFill>
                <a:latin typeface="HGPｺﾞｼｯｸM" pitchFamily="50" charset="-128"/>
                <a:ea typeface="HGPｺﾞｼｯｸM" pitchFamily="50" charset="-128"/>
              </a:endParaRPr>
            </a:p>
          </p:txBody>
        </p:sp>
        <p:sp>
          <p:nvSpPr>
            <p:cNvPr id="175" name="正方形/長方形 174"/>
            <p:cNvSpPr/>
            <p:nvPr/>
          </p:nvSpPr>
          <p:spPr bwMode="auto">
            <a:xfrm>
              <a:off x="5737225" y="1642273"/>
              <a:ext cx="503238" cy="215939"/>
            </a:xfrm>
            <a:prstGeom prst="rect">
              <a:avLst/>
            </a:prstGeom>
            <a:solidFill>
              <a:schemeClr val="bg1"/>
            </a:solidFill>
            <a:ln w="19050">
              <a:solidFill>
                <a:schemeClr val="tx1">
                  <a:lumMod val="50000"/>
                  <a:lumOff val="5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5381" name="テキスト ボックス 176"/>
            <p:cNvSpPr txBox="1">
              <a:spLocks noChangeArrowheads="1"/>
            </p:cNvSpPr>
            <p:nvPr/>
          </p:nvSpPr>
          <p:spPr bwMode="auto">
            <a:xfrm>
              <a:off x="6240463" y="1628775"/>
              <a:ext cx="1031051" cy="261657"/>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本研修の対象</a:t>
              </a:r>
            </a:p>
          </p:txBody>
        </p:sp>
        <p:sp>
          <p:nvSpPr>
            <p:cNvPr id="180" name="テキスト ボックス 179"/>
            <p:cNvSpPr txBox="1"/>
            <p:nvPr/>
          </p:nvSpPr>
          <p:spPr>
            <a:xfrm>
              <a:off x="1208088" y="1629571"/>
              <a:ext cx="3671887" cy="519205"/>
            </a:xfrm>
            <a:prstGeom prst="downArrowCallout">
              <a:avLst>
                <a:gd name="adj1" fmla="val 79572"/>
                <a:gd name="adj2" fmla="val 60682"/>
                <a:gd name="adj3" fmla="val 25000"/>
                <a:gd name="adj4" fmla="val 64977"/>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txBody>
            <a:bodyPr>
              <a:spAutoFit/>
            </a:bodyPr>
            <a:lstStyle/>
            <a:p>
              <a:pPr algn="ctr">
                <a:defRPr/>
              </a:pPr>
              <a:r>
                <a:rPr kumimoji="1" lang="en-US" altLang="ja-JP" sz="1600" smtClean="0">
                  <a:latin typeface="HGPｺﾞｼｯｸM" pitchFamily="50" charset="-128"/>
                  <a:ea typeface="HGPｺﾞｼｯｸM" pitchFamily="50" charset="-128"/>
                </a:rPr>
                <a:t>Phase 0</a:t>
              </a:r>
              <a:r>
                <a:rPr kumimoji="1" lang="ja-JP" altLang="en-US" sz="1600" dirty="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事前検討</a:t>
              </a:r>
              <a:endParaRPr kumimoji="1" lang="en-US" altLang="ja-JP" sz="1600" dirty="0">
                <a:latin typeface="HGPｺﾞｼｯｸM" pitchFamily="50" charset="-128"/>
                <a:ea typeface="HGPｺﾞｼｯｸM" pitchFamily="50" charset="-128"/>
              </a:endParaRPr>
            </a:p>
          </p:txBody>
        </p:sp>
        <p:sp>
          <p:nvSpPr>
            <p:cNvPr id="77" name="ホームベース 76"/>
            <p:cNvSpPr/>
            <p:nvPr/>
          </p:nvSpPr>
          <p:spPr bwMode="auto">
            <a:xfrm rot="5400000">
              <a:off x="106215" y="2723597"/>
              <a:ext cx="1643357" cy="477838"/>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8" name="ホームベース 77"/>
            <p:cNvSpPr/>
            <p:nvPr/>
          </p:nvSpPr>
          <p:spPr bwMode="auto">
            <a:xfrm rot="5400000">
              <a:off x="-178793" y="4704359"/>
              <a:ext cx="2211784"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9" name="ホームベース 78"/>
            <p:cNvSpPr/>
            <p:nvPr/>
          </p:nvSpPr>
          <p:spPr bwMode="auto">
            <a:xfrm rot="5400000">
              <a:off x="4478986" y="4986984"/>
              <a:ext cx="1621129" cy="479425"/>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0" name="ホームベース 79"/>
            <p:cNvSpPr/>
            <p:nvPr/>
          </p:nvSpPr>
          <p:spPr bwMode="auto">
            <a:xfrm rot="5400000">
              <a:off x="4513122" y="3296787"/>
              <a:ext cx="1575083" cy="479425"/>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1" name="テキスト ボックス 80"/>
            <p:cNvSpPr txBox="1"/>
            <p:nvPr/>
          </p:nvSpPr>
          <p:spPr bwMode="auto">
            <a:xfrm rot="16200000">
              <a:off x="249909" y="2690828"/>
              <a:ext cx="1357557" cy="438582"/>
            </a:xfrm>
            <a:prstGeom prst="rect">
              <a:avLst/>
            </a:prstGeom>
            <a:noFill/>
          </p:spPr>
          <p:txBody>
            <a:bodyPr>
              <a:spAutoFit/>
            </a:bodyPr>
            <a:lstStyle/>
            <a:p>
              <a:pPr>
                <a:defRPr/>
              </a:pPr>
              <a:r>
                <a:rPr kumimoji="1" lang="en-US" altLang="ja-JP" sz="1050" smtClean="0">
                  <a:latin typeface="HGPｺﾞｼｯｸM" pitchFamily="50" charset="-128"/>
                  <a:ea typeface="HGPｺﾞｼｯｸM" pitchFamily="50" charset="-128"/>
                </a:rPr>
                <a:t>Phase</a:t>
              </a:r>
              <a:r>
                <a:rPr lang="ja-JP" altLang="en-US" sz="1050" smtClean="0">
                  <a:latin typeface="HGPｺﾞｼｯｸM" pitchFamily="50" charset="-128"/>
                  <a:ea typeface="HGPｺﾞｼｯｸM" pitchFamily="50" charset="-128"/>
                </a:rPr>
                <a:t> </a:t>
              </a:r>
              <a:r>
                <a:rPr kumimoji="1" lang="en-US" altLang="ja-JP" sz="1050" smtClean="0">
                  <a:latin typeface="HGPｺﾞｼｯｸM" pitchFamily="50" charset="-128"/>
                  <a:ea typeface="HGPｺﾞｼｯｸM" pitchFamily="50" charset="-128"/>
                </a:rPr>
                <a:t>1</a:t>
              </a:r>
              <a:endParaRPr kumimoji="1" lang="en-US" altLang="ja-JP" sz="105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計画立案</a:t>
              </a:r>
            </a:p>
          </p:txBody>
        </p:sp>
        <p:sp>
          <p:nvSpPr>
            <p:cNvPr id="82" name="テキスト ボックス 81"/>
            <p:cNvSpPr txBox="1"/>
            <p:nvPr/>
          </p:nvSpPr>
          <p:spPr bwMode="auto">
            <a:xfrm rot="16200000">
              <a:off x="215772" y="4974856"/>
              <a:ext cx="1422655" cy="438582"/>
            </a:xfrm>
            <a:prstGeom prst="rect">
              <a:avLst/>
            </a:prstGeom>
            <a:noFill/>
          </p:spPr>
          <p:txBody>
            <a:bodyPr>
              <a:spAutoFit/>
            </a:bodyPr>
            <a:lstStyle/>
            <a:p>
              <a:pPr>
                <a:defRPr/>
              </a:pPr>
              <a:r>
                <a:rPr kumimoji="1" lang="en-US" altLang="ja-JP" sz="1050" smtClean="0">
                  <a:latin typeface="HGPｺﾞｼｯｸM" pitchFamily="50" charset="-128"/>
                  <a:ea typeface="HGPｺﾞｼｯｸM" pitchFamily="50" charset="-128"/>
                </a:rPr>
                <a:t>Phase</a:t>
              </a:r>
              <a:r>
                <a:rPr lang="ja-JP" altLang="en-US" sz="1050" smtClean="0">
                  <a:latin typeface="HGPｺﾞｼｯｸM" pitchFamily="50" charset="-128"/>
                  <a:ea typeface="HGPｺﾞｼｯｸM" pitchFamily="50" charset="-128"/>
                </a:rPr>
                <a:t> </a:t>
              </a:r>
              <a:r>
                <a:rPr lang="en-US" altLang="ja-JP" sz="1050" smtClean="0">
                  <a:latin typeface="HGPｺﾞｼｯｸM" pitchFamily="50" charset="-128"/>
                  <a:ea typeface="HGPｺﾞｼｯｸM" pitchFamily="50" charset="-128"/>
                </a:rPr>
                <a:t>2</a:t>
              </a:r>
              <a:endParaRPr lang="en-US" altLang="ja-JP" sz="105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仕様検討・調達</a:t>
              </a:r>
            </a:p>
          </p:txBody>
        </p:sp>
        <p:sp>
          <p:nvSpPr>
            <p:cNvPr id="83" name="テキスト ボックス 82"/>
            <p:cNvSpPr txBox="1"/>
            <p:nvPr/>
          </p:nvSpPr>
          <p:spPr bwMode="auto">
            <a:xfrm rot="16200000">
              <a:off x="4613150" y="3249729"/>
              <a:ext cx="1392487" cy="438582"/>
            </a:xfrm>
            <a:prstGeom prst="rect">
              <a:avLst/>
            </a:prstGeom>
            <a:noFill/>
          </p:spPr>
          <p:txBody>
            <a:bodyPr>
              <a:spAutoFit/>
            </a:bodyPr>
            <a:lstStyle/>
            <a:p>
              <a:pPr>
                <a:defRPr/>
              </a:pPr>
              <a:r>
                <a:rPr kumimoji="1" lang="en-US" altLang="ja-JP" sz="1050" smtClean="0">
                  <a:latin typeface="HGPｺﾞｼｯｸM" pitchFamily="50" charset="-128"/>
                  <a:ea typeface="HGPｺﾞｼｯｸM" pitchFamily="50" charset="-128"/>
                </a:rPr>
                <a:t>Phase</a:t>
              </a:r>
              <a:r>
                <a:rPr lang="ja-JP" altLang="en-US" sz="1050" smtClean="0">
                  <a:latin typeface="HGPｺﾞｼｯｸM" pitchFamily="50" charset="-128"/>
                  <a:ea typeface="HGPｺﾞｼｯｸM" pitchFamily="50" charset="-128"/>
                </a:rPr>
                <a:t> </a:t>
              </a:r>
              <a:r>
                <a:rPr lang="en-US" altLang="ja-JP" sz="1050" smtClean="0">
                  <a:latin typeface="HGPｺﾞｼｯｸM" pitchFamily="50" charset="-128"/>
                  <a:ea typeface="HGPｺﾞｼｯｸM" pitchFamily="50" charset="-128"/>
                </a:rPr>
                <a:t>3</a:t>
              </a:r>
              <a:endParaRPr lang="en-US" altLang="ja-JP" sz="105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導入・移行</a:t>
              </a:r>
            </a:p>
          </p:txBody>
        </p:sp>
        <p:sp>
          <p:nvSpPr>
            <p:cNvPr id="84" name="テキスト ボックス 83"/>
            <p:cNvSpPr txBox="1"/>
            <p:nvPr/>
          </p:nvSpPr>
          <p:spPr bwMode="auto">
            <a:xfrm rot="16200000">
              <a:off x="4560755" y="4947865"/>
              <a:ext cx="1476640" cy="438582"/>
            </a:xfrm>
            <a:prstGeom prst="rect">
              <a:avLst/>
            </a:prstGeom>
            <a:noFill/>
          </p:spPr>
          <p:txBody>
            <a:bodyPr>
              <a:spAutoFit/>
            </a:bodyPr>
            <a:lstStyle/>
            <a:p>
              <a:pPr>
                <a:defRPr/>
              </a:pPr>
              <a:r>
                <a:rPr kumimoji="1" lang="en-US" altLang="ja-JP" sz="1050" smtClean="0">
                  <a:latin typeface="HGPｺﾞｼｯｸM" pitchFamily="50" charset="-128"/>
                  <a:ea typeface="HGPｺﾞｼｯｸM" pitchFamily="50" charset="-128"/>
                </a:rPr>
                <a:t>Phase</a:t>
              </a:r>
              <a:r>
                <a:rPr lang="ja-JP" altLang="en-US" sz="1050" smtClean="0">
                  <a:latin typeface="HGPｺﾞｼｯｸM" pitchFamily="50" charset="-128"/>
                  <a:ea typeface="HGPｺﾞｼｯｸM" pitchFamily="50" charset="-128"/>
                </a:rPr>
                <a:t> </a:t>
              </a:r>
              <a:r>
                <a:rPr lang="en-US" altLang="ja-JP" sz="1050" smtClean="0">
                  <a:latin typeface="HGPｺﾞｼｯｸM" pitchFamily="50" charset="-128"/>
                  <a:ea typeface="HGPｺﾞｼｯｸM" pitchFamily="50" charset="-128"/>
                </a:rPr>
                <a:t>4</a:t>
              </a:r>
              <a:endParaRPr lang="en-US" altLang="ja-JP" sz="105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運用</a:t>
              </a:r>
            </a:p>
          </p:txBody>
        </p:sp>
        <p:sp>
          <p:nvSpPr>
            <p:cNvPr id="85" name="ホームベース 84"/>
            <p:cNvSpPr/>
            <p:nvPr/>
          </p:nvSpPr>
          <p:spPr bwMode="auto">
            <a:xfrm rot="5400000">
              <a:off x="4994219" y="2126590"/>
              <a:ext cx="628763"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6" name="テキスト ボックス 85"/>
            <p:cNvSpPr txBox="1"/>
            <p:nvPr/>
          </p:nvSpPr>
          <p:spPr bwMode="auto">
            <a:xfrm rot="16200000">
              <a:off x="4986280" y="2229938"/>
              <a:ext cx="644641" cy="161583"/>
            </a:xfrm>
            <a:prstGeom prst="rect">
              <a:avLst/>
            </a:prstGeom>
            <a:noFill/>
          </p:spPr>
          <p:txBody>
            <a:bodyPr lIns="90000" tIns="0" bIns="0">
              <a:spAutoFit/>
            </a:bodyPr>
            <a:lstStyle/>
            <a:p>
              <a:pPr>
                <a:defRPr/>
              </a:pPr>
              <a:r>
                <a:rPr kumimoji="1" lang="en-US" altLang="ja-JP" sz="1050" dirty="0">
                  <a:latin typeface="HGPｺﾞｼｯｸM" pitchFamily="50" charset="-128"/>
                  <a:ea typeface="HGPｺﾞｼｯｸM" pitchFamily="50" charset="-128"/>
                </a:rPr>
                <a:t>Phase</a:t>
              </a:r>
              <a:r>
                <a:rPr lang="en-US" altLang="ja-JP" sz="1050" dirty="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p:txBody>
        </p:sp>
        <p:sp>
          <p:nvSpPr>
            <p:cNvPr id="90" name="正方形/長方形 89"/>
            <p:cNvSpPr/>
            <p:nvPr/>
          </p:nvSpPr>
          <p:spPr bwMode="auto">
            <a:xfrm>
              <a:off x="7407275" y="1642273"/>
              <a:ext cx="503238" cy="215939"/>
            </a:xfrm>
            <a:prstGeom prst="rect">
              <a:avLst/>
            </a:prstGeom>
            <a:solidFill>
              <a:schemeClr val="bg1"/>
            </a:solidFill>
            <a:ln>
              <a:solidFill>
                <a:schemeClr val="tx1">
                  <a:lumMod val="50000"/>
                  <a:lumOff val="50000"/>
                </a:schemeClr>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5394" name="テキスト ボックス 176"/>
            <p:cNvSpPr txBox="1">
              <a:spLocks noChangeArrowheads="1"/>
            </p:cNvSpPr>
            <p:nvPr/>
          </p:nvSpPr>
          <p:spPr bwMode="auto">
            <a:xfrm>
              <a:off x="7957889" y="1620044"/>
              <a:ext cx="1172116" cy="261657"/>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本研修の対象外</a:t>
              </a:r>
            </a:p>
          </p:txBody>
        </p:sp>
        <p:sp>
          <p:nvSpPr>
            <p:cNvPr id="5" name="上下矢印 4"/>
            <p:cNvSpPr/>
            <p:nvPr/>
          </p:nvSpPr>
          <p:spPr bwMode="auto">
            <a:xfrm>
              <a:off x="8840788" y="2748959"/>
              <a:ext cx="431800" cy="1527449"/>
            </a:xfrm>
            <a:prstGeom prst="upDown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396" name="テキスト ボックス 176"/>
            <p:cNvSpPr txBox="1">
              <a:spLocks noChangeArrowheads="1"/>
            </p:cNvSpPr>
            <p:nvPr/>
          </p:nvSpPr>
          <p:spPr bwMode="auto">
            <a:xfrm>
              <a:off x="8912910" y="2862263"/>
              <a:ext cx="323165" cy="1265958"/>
            </a:xfrm>
            <a:prstGeom prst="rect">
              <a:avLst/>
            </a:prstGeom>
            <a:noFill/>
            <a:ln w="9525">
              <a:noFill/>
              <a:miter lim="800000"/>
              <a:headEnd/>
              <a:tailEnd/>
            </a:ln>
          </p:spPr>
          <p:txBody>
            <a:bodyPr vert="eaVert" wrap="none">
              <a:spAutoFit/>
            </a:bodyPr>
            <a:lstStyle/>
            <a:p>
              <a:r>
                <a:rPr kumimoji="1" lang="ja-JP" altLang="en-US" sz="900">
                  <a:latin typeface="HGPｺﾞｼｯｸM" pitchFamily="50" charset="-128"/>
                  <a:ea typeface="HGPｺﾞｼｯｸM" pitchFamily="50" charset="-128"/>
                </a:rPr>
                <a:t>ベンダ等に依頼する範囲</a:t>
              </a:r>
            </a:p>
          </p:txBody>
        </p:sp>
      </p:grpSp>
      <p:sp>
        <p:nvSpPr>
          <p:cNvPr id="15363"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４</a:t>
            </a:r>
            <a:r>
              <a:rPr lang="ja-JP" altLang="ja-JP" smtClean="0"/>
              <a:t>．</a:t>
            </a:r>
            <a:r>
              <a:rPr lang="ja-JP" altLang="en-US" smtClean="0"/>
              <a:t>導入の手順　</a:t>
            </a:r>
            <a:r>
              <a:rPr lang="ja-JP" altLang="en-US" sz="2400" smtClean="0"/>
              <a:t>～全体～</a:t>
            </a:r>
          </a:p>
        </p:txBody>
      </p:sp>
      <p:sp>
        <p:nvSpPr>
          <p:cNvPr id="50" name="スライド番号プレースホルダ 49"/>
          <p:cNvSpPr>
            <a:spLocks noGrp="1"/>
          </p:cNvSpPr>
          <p:nvPr>
            <p:ph type="sldNum" sz="quarter" idx="12"/>
          </p:nvPr>
        </p:nvSpPr>
        <p:spPr/>
        <p:txBody>
          <a:bodyPr/>
          <a:lstStyle/>
          <a:p>
            <a:pPr>
              <a:defRPr/>
            </a:pPr>
            <a:fld id="{502364E4-2112-43EA-A534-60C2A2A20473}" type="slidenum">
              <a:rPr lang="ja-JP" altLang="en-US" smtClean="0"/>
              <a:pPr>
                <a:defRPr/>
              </a:pPr>
              <a:t>4</a:t>
            </a:fld>
            <a:endParaRPr lang="en-US" altLang="ja-JP"/>
          </a:p>
        </p:txBody>
      </p:sp>
      <p:sp>
        <p:nvSpPr>
          <p:cNvPr id="51" name="フッター プレースホルダ 50"/>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表 20"/>
          <p:cNvGraphicFramePr>
            <a:graphicFrameLocks noGrp="1"/>
          </p:cNvGraphicFramePr>
          <p:nvPr/>
        </p:nvGraphicFramePr>
        <p:xfrm>
          <a:off x="830263" y="1870075"/>
          <a:ext cx="8497888" cy="3951288"/>
        </p:xfrm>
        <a:graphic>
          <a:graphicData uri="http://schemas.openxmlformats.org/drawingml/2006/table">
            <a:tbl>
              <a:tblPr>
                <a:tableStyleId>{0505E3EF-67EA-436B-97B2-0124C06EBD24}</a:tableStyleId>
              </a:tblPr>
              <a:tblGrid>
                <a:gridCol w="1584352"/>
                <a:gridCol w="1152256"/>
                <a:gridCol w="492086"/>
                <a:gridCol w="516138"/>
                <a:gridCol w="504112"/>
                <a:gridCol w="4248944"/>
              </a:tblGrid>
              <a:tr h="274343">
                <a:tc rowSpan="2">
                  <a:txBody>
                    <a:bodyPr/>
                    <a:lstStyle/>
                    <a:p>
                      <a:pPr algn="ctr"/>
                      <a:r>
                        <a:rPr kumimoji="1" lang="ja-JP" altLang="en-US" sz="1200" dirty="0" smtClean="0">
                          <a:latin typeface="HGPｺﾞｼｯｸM" pitchFamily="50" charset="-128"/>
                          <a:ea typeface="HGPｺﾞｼｯｸM" pitchFamily="50" charset="-128"/>
                        </a:rPr>
                        <a:t>フェーズ</a:t>
                      </a:r>
                      <a:endParaRPr kumimoji="1" lang="ja-JP" altLang="en-US" sz="1200" dirty="0">
                        <a:latin typeface="HGPｺﾞｼｯｸM" pitchFamily="50" charset="-128"/>
                        <a:ea typeface="HGPｺﾞｼｯｸM" pitchFamily="50" charset="-128"/>
                      </a:endParaRPr>
                    </a:p>
                  </a:txBody>
                  <a:tcPr marL="91450" marR="91450" marT="45724" marB="45724" anchor="ctr"/>
                </a:tc>
                <a:tc rowSpan="2">
                  <a:txBody>
                    <a:bodyPr/>
                    <a:lstStyle/>
                    <a:p>
                      <a:pPr algn="ctr"/>
                      <a:r>
                        <a:rPr kumimoji="1" lang="ja-JP" altLang="en-US" sz="1200" dirty="0" smtClean="0">
                          <a:latin typeface="HGPｺﾞｼｯｸM" pitchFamily="50" charset="-128"/>
                          <a:ea typeface="HGPｺﾞｼｯｸM" pitchFamily="50" charset="-128"/>
                        </a:rPr>
                        <a:t>期間</a:t>
                      </a:r>
                      <a:endParaRPr kumimoji="1" lang="en-US" altLang="ja-JP" sz="1200" dirty="0" smtClean="0">
                        <a:latin typeface="HGPｺﾞｼｯｸM" pitchFamily="50" charset="-128"/>
                        <a:ea typeface="HGPｺﾞｼｯｸM" pitchFamily="50" charset="-128"/>
                      </a:endParaRPr>
                    </a:p>
                    <a:p>
                      <a:pPr algn="ctr"/>
                      <a:r>
                        <a:rPr kumimoji="1" lang="ja-JP" altLang="en-US" sz="1200" dirty="0" smtClean="0">
                          <a:latin typeface="HGPｺﾞｼｯｸM" pitchFamily="50" charset="-128"/>
                          <a:ea typeface="HGPｺﾞｼｯｸM" pitchFamily="50" charset="-128"/>
                        </a:rPr>
                        <a:t>（目安）</a:t>
                      </a:r>
                      <a:endParaRPr kumimoji="1" lang="ja-JP" altLang="en-US" sz="1200" dirty="0">
                        <a:latin typeface="HGPｺﾞｼｯｸM" pitchFamily="50" charset="-128"/>
                        <a:ea typeface="HGPｺﾞｼｯｸM" pitchFamily="50" charset="-128"/>
                      </a:endParaRPr>
                    </a:p>
                  </a:txBody>
                  <a:tcPr marL="91450" marR="91450" marT="45724" marB="45724" anchor="ctr"/>
                </a:tc>
                <a:tc gridSpan="3">
                  <a:txBody>
                    <a:bodyPr/>
                    <a:lstStyle/>
                    <a:p>
                      <a:pPr algn="ctr"/>
                      <a:r>
                        <a:rPr kumimoji="1" lang="ja-JP" altLang="en-US" sz="1200" dirty="0" smtClean="0">
                          <a:latin typeface="HGPｺﾞｼｯｸM" pitchFamily="50" charset="-128"/>
                          <a:ea typeface="HGPｺﾞｼｯｸM" pitchFamily="50" charset="-128"/>
                        </a:rPr>
                        <a:t>実施者</a:t>
                      </a:r>
                      <a:endParaRPr kumimoji="1" lang="ja-JP" altLang="en-US" sz="1200" dirty="0">
                        <a:latin typeface="HGPｺﾞｼｯｸM" pitchFamily="50" charset="-128"/>
                        <a:ea typeface="HGPｺﾞｼｯｸM" pitchFamily="50" charset="-128"/>
                      </a:endParaRPr>
                    </a:p>
                  </a:txBody>
                  <a:tcPr marL="91450" marR="91450" marT="45724" marB="45724" anchor="ctr"/>
                </a:tc>
                <a:tc hMerge="1">
                  <a:txBody>
                    <a:bodyPr/>
                    <a:lstStyle/>
                    <a:p>
                      <a:pPr algn="ctr"/>
                      <a:endParaRPr kumimoji="1" lang="ja-JP" altLang="en-US" sz="1200" dirty="0"/>
                    </a:p>
                  </a:txBody>
                  <a:tcPr anchor="ctr">
                    <a:lnB w="12700" cap="flat" cmpd="sng" algn="ctr">
                      <a:solidFill>
                        <a:srgbClr val="92D050"/>
                      </a:solidFill>
                      <a:prstDash val="solid"/>
                      <a:round/>
                      <a:headEnd type="none" w="med" len="med"/>
                      <a:tailEnd type="none" w="med" len="med"/>
                    </a:lnB>
                  </a:tcPr>
                </a:tc>
                <a:tc hMerge="1">
                  <a:txBody>
                    <a:bodyPr/>
                    <a:lstStyle/>
                    <a:p>
                      <a:pPr algn="ctr"/>
                      <a:endParaRPr kumimoji="1" lang="ja-JP" altLang="en-US" sz="1200" dirty="0"/>
                    </a:p>
                  </a:txBody>
                  <a:tcPr anchor="ctr">
                    <a:lnB w="12700" cap="flat" cmpd="sng" algn="ctr">
                      <a:solidFill>
                        <a:srgbClr val="92D050"/>
                      </a:solidFill>
                      <a:prstDash val="solid"/>
                      <a:round/>
                      <a:headEnd type="none" w="med" len="med"/>
                      <a:tailEnd type="none" w="med" len="med"/>
                    </a:lnB>
                  </a:tcPr>
                </a:tc>
                <a:tc rowSpan="2">
                  <a:txBody>
                    <a:bodyPr/>
                    <a:lstStyle/>
                    <a:p>
                      <a:pPr algn="ctr"/>
                      <a:r>
                        <a:rPr kumimoji="1" lang="ja-JP" altLang="en-US" sz="1200" dirty="0" smtClean="0">
                          <a:latin typeface="HGPｺﾞｼｯｸM" pitchFamily="50" charset="-128"/>
                          <a:ea typeface="HGPｺﾞｼｯｸM" pitchFamily="50" charset="-128"/>
                        </a:rPr>
                        <a:t>概要</a:t>
                      </a:r>
                      <a:endParaRPr kumimoji="1" lang="ja-JP" altLang="en-US" sz="1200" dirty="0">
                        <a:latin typeface="HGPｺﾞｼｯｸM" pitchFamily="50" charset="-128"/>
                        <a:ea typeface="HGPｺﾞｼｯｸM" pitchFamily="50" charset="-128"/>
                      </a:endParaRPr>
                    </a:p>
                  </a:txBody>
                  <a:tcPr marL="91450" marR="91450" marT="45724" marB="45724" anchor="ctr"/>
                </a:tc>
              </a:tr>
              <a:tr h="457238">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1200" dirty="0" smtClean="0">
                          <a:latin typeface="HGPｺﾞｼｯｸM" pitchFamily="50" charset="-128"/>
                          <a:ea typeface="HGPｺﾞｼｯｸM" pitchFamily="50" charset="-128"/>
                        </a:rPr>
                        <a:t>推進組織</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参加団体</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000" dirty="0" smtClean="0">
                          <a:latin typeface="HGPｺﾞｼｯｸM" pitchFamily="50" charset="-128"/>
                          <a:ea typeface="HGPｺﾞｼｯｸM" pitchFamily="50" charset="-128"/>
                        </a:rPr>
                        <a:t>ベンダ</a:t>
                      </a:r>
                      <a:endParaRPr kumimoji="1" lang="ja-JP" altLang="en-US" sz="1000" dirty="0">
                        <a:latin typeface="HGPｺﾞｼｯｸM" pitchFamily="50" charset="-128"/>
                        <a:ea typeface="HGPｺﾞｼｯｸM" pitchFamily="50" charset="-128"/>
                      </a:endParaRPr>
                    </a:p>
                  </a:txBody>
                  <a:tcPr marL="0" marR="0" marT="45724" marB="45724" anchor="ctr"/>
                </a:tc>
                <a:tc vMerge="1">
                  <a:txBody>
                    <a:bodyPr/>
                    <a:lstStyle/>
                    <a:p>
                      <a:endParaRPr kumimoji="1" lang="ja-JP" altLang="en-US"/>
                    </a:p>
                  </a:txBody>
                  <a:tcPr/>
                </a:tc>
              </a:tr>
              <a:tr h="731581">
                <a:tc>
                  <a:txBody>
                    <a:bodyPr/>
                    <a:lstStyle/>
                    <a:p>
                      <a:r>
                        <a:rPr kumimoji="1" lang="en-US" altLang="ja-JP" sz="1400" smtClean="0">
                          <a:latin typeface="HGPｺﾞｼｯｸM" pitchFamily="50" charset="-128"/>
                          <a:ea typeface="HGPｺﾞｼｯｸM" pitchFamily="50" charset="-128"/>
                        </a:rPr>
                        <a:t>Phase 1</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計画立案</a:t>
                      </a:r>
                    </a:p>
                  </a:txBody>
                  <a:tcPr marL="91450" marR="91450" marT="45724" marB="45724" anchor="ctr"/>
                </a:tc>
                <a:tc>
                  <a:txBody>
                    <a:bodyPr/>
                    <a:lstStyle/>
                    <a:p>
                      <a:pPr algn="ctr"/>
                      <a:r>
                        <a:rPr kumimoji="1" lang="en-US" altLang="ja-JP" sz="1400" kern="1200" dirty="0" smtClean="0">
                          <a:latin typeface="HGPｺﾞｼｯｸM" pitchFamily="50" charset="-128"/>
                          <a:ea typeface="HGPｺﾞｼｯｸM" pitchFamily="50" charset="-128"/>
                        </a:rPr>
                        <a:t>6</a:t>
                      </a:r>
                      <a:r>
                        <a:rPr kumimoji="1" lang="ja-JP" altLang="en-US" sz="1400" kern="1200" dirty="0" smtClean="0">
                          <a:latin typeface="HGPｺﾞｼｯｸM" pitchFamily="50" charset="-128"/>
                          <a:ea typeface="HGPｺﾞｼｯｸM" pitchFamily="50" charset="-128"/>
                        </a:rPr>
                        <a:t>か月</a:t>
                      </a:r>
                      <a:endParaRPr kumimoji="1" lang="en-US" altLang="ja-JP" sz="1400" kern="1200" dirty="0" smtClean="0">
                        <a:latin typeface="HGPｺﾞｼｯｸM" pitchFamily="50" charset="-128"/>
                        <a:ea typeface="HGPｺﾞｼｯｸM" pitchFamily="50" charset="-128"/>
                      </a:endParaRPr>
                    </a:p>
                    <a:p>
                      <a:pPr algn="ctr"/>
                      <a:r>
                        <a:rPr kumimoji="1" lang="ja-JP" altLang="en-US" sz="1400" kern="1200" dirty="0" smtClean="0">
                          <a:latin typeface="HGPｺﾞｼｯｸM" pitchFamily="50" charset="-128"/>
                          <a:ea typeface="HGPｺﾞｼｯｸM" pitchFamily="50" charset="-128"/>
                        </a:rPr>
                        <a:t>～</a:t>
                      </a:r>
                      <a:endParaRPr kumimoji="1" lang="en-US" altLang="ja-JP" sz="1400" kern="1200" dirty="0" smtClean="0">
                        <a:latin typeface="HGPｺﾞｼｯｸM" pitchFamily="50" charset="-128"/>
                        <a:ea typeface="HGPｺﾞｼｯｸM" pitchFamily="50" charset="-128"/>
                      </a:endParaRPr>
                    </a:p>
                    <a:p>
                      <a:pPr algn="ctr"/>
                      <a:r>
                        <a:rPr kumimoji="1" lang="ja-JP" altLang="en-US" sz="1400" kern="1200" dirty="0" smtClean="0">
                          <a:latin typeface="HGPｺﾞｼｯｸM" pitchFamily="50" charset="-128"/>
                          <a:ea typeface="HGPｺﾞｼｯｸM" pitchFamily="50" charset="-128"/>
                        </a:rPr>
                        <a:t>１年程度</a:t>
                      </a:r>
                      <a:endParaRPr kumimoji="1" lang="ja-JP" altLang="en-US" sz="14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en-US" altLang="ja-JP" sz="1200" dirty="0" smtClean="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marL="0" indent="0">
                        <a:defRPr/>
                      </a:pPr>
                      <a:r>
                        <a:rPr kumimoji="1" lang="ja-JP" altLang="en-US" sz="1200" dirty="0" smtClean="0">
                          <a:latin typeface="HGPｺﾞｼｯｸM" pitchFamily="50" charset="-128"/>
                          <a:ea typeface="HGPｺﾞｼｯｸM" pitchFamily="50" charset="-128"/>
                        </a:rPr>
                        <a:t>期間は概要調査に</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6</a:t>
                      </a:r>
                      <a:r>
                        <a:rPr kumimoji="1" lang="ja-JP" altLang="en-US" sz="1200" dirty="0" smtClean="0">
                          <a:latin typeface="HGPｺﾞｼｯｸM" pitchFamily="50" charset="-128"/>
                          <a:ea typeface="HGPｺﾞｼｯｸM" pitchFamily="50" charset="-128"/>
                        </a:rPr>
                        <a:t>か月、導入計画立案に</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6</a:t>
                      </a:r>
                      <a:r>
                        <a:rPr kumimoji="1" lang="ja-JP" altLang="en-US" sz="1200" dirty="0" smtClean="0">
                          <a:latin typeface="HGPｺﾞｼｯｸM" pitchFamily="50" charset="-128"/>
                          <a:ea typeface="HGPｺﾞｼｯｸM" pitchFamily="50" charset="-128"/>
                        </a:rPr>
                        <a:t>か月程度で、並行実施も可能だが、専従者の人数、団体間調整等によって異なる。予算編成時期との兼ね合いも重要となる。</a:t>
                      </a:r>
                      <a:endParaRPr kumimoji="1" lang="en-US" altLang="ja-JP" sz="1200" dirty="0" smtClean="0">
                        <a:latin typeface="HGPｺﾞｼｯｸM" pitchFamily="50" charset="-128"/>
                        <a:ea typeface="HGPｺﾞｼｯｸM" pitchFamily="50" charset="-128"/>
                      </a:endParaRPr>
                    </a:p>
                  </a:txBody>
                  <a:tcPr marL="91450" marR="91450" marT="45724" marB="45724" anchor="ctr"/>
                </a:tc>
              </a:tr>
              <a:tr h="823028">
                <a:tc>
                  <a:txBody>
                    <a:bodyPr/>
                    <a:lstStyle/>
                    <a:p>
                      <a:r>
                        <a:rPr kumimoji="1" lang="en-US" altLang="ja-JP" sz="1400" smtClean="0">
                          <a:latin typeface="HGPｺﾞｼｯｸM" pitchFamily="50" charset="-128"/>
                          <a:ea typeface="HGPｺﾞｼｯｸM" pitchFamily="50" charset="-128"/>
                        </a:rPr>
                        <a:t>Phase 2</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仕様検討・調達</a:t>
                      </a:r>
                    </a:p>
                  </a:txBody>
                  <a:tcPr marL="91450" marR="91450" marT="45724" marB="45724" anchor="ctr"/>
                </a:tc>
                <a:tc>
                  <a:txBody>
                    <a:bodyPr/>
                    <a:lstStyle/>
                    <a:p>
                      <a:pPr algn="ctr"/>
                      <a:r>
                        <a:rPr kumimoji="1" lang="en-US" altLang="ja-JP" sz="1400" dirty="0" smtClean="0">
                          <a:latin typeface="HGPｺﾞｼｯｸM" pitchFamily="50" charset="-128"/>
                          <a:ea typeface="HGPｺﾞｼｯｸM" pitchFamily="50" charset="-128"/>
                        </a:rPr>
                        <a:t>7</a:t>
                      </a:r>
                      <a:r>
                        <a:rPr kumimoji="1" lang="ja-JP" altLang="en-US" sz="1400" dirty="0" smtClean="0">
                          <a:latin typeface="HGPｺﾞｼｯｸM" pitchFamily="50" charset="-128"/>
                          <a:ea typeface="HGPｺﾞｼｯｸM" pitchFamily="50" charset="-128"/>
                        </a:rPr>
                        <a:t>か月</a:t>
                      </a:r>
                      <a:endParaRPr kumimoji="1" lang="en-US" altLang="ja-JP" sz="1400" dirty="0" smtClean="0">
                        <a:latin typeface="HGPｺﾞｼｯｸM" pitchFamily="50" charset="-128"/>
                        <a:ea typeface="HGPｺﾞｼｯｸM" pitchFamily="50" charset="-128"/>
                      </a:endParaRPr>
                    </a:p>
                    <a:p>
                      <a:pPr algn="ctr"/>
                      <a:r>
                        <a:rPr kumimoji="1" lang="ja-JP" altLang="en-US" sz="1400" dirty="0" smtClean="0">
                          <a:latin typeface="HGPｺﾞｼｯｸM" pitchFamily="50" charset="-128"/>
                          <a:ea typeface="HGPｺﾞｼｯｸM" pitchFamily="50" charset="-128"/>
                        </a:rPr>
                        <a:t>～</a:t>
                      </a:r>
                      <a:endParaRPr kumimoji="1" lang="en-US" altLang="ja-JP" sz="1400" dirty="0" smtClean="0">
                        <a:latin typeface="HGPｺﾞｼｯｸM" pitchFamily="50" charset="-128"/>
                        <a:ea typeface="HGPｺﾞｼｯｸM" pitchFamily="50" charset="-128"/>
                      </a:endParaRPr>
                    </a:p>
                    <a:p>
                      <a:pPr algn="ctr"/>
                      <a:r>
                        <a:rPr kumimoji="1" lang="en-US" altLang="ja-JP" sz="1400" dirty="0" smtClean="0">
                          <a:latin typeface="HGPｺﾞｼｯｸM" pitchFamily="50" charset="-128"/>
                          <a:ea typeface="HGPｺﾞｼｯｸM" pitchFamily="50" charset="-128"/>
                        </a:rPr>
                        <a:t>9</a:t>
                      </a:r>
                      <a:r>
                        <a:rPr kumimoji="1" lang="ja-JP" altLang="en-US" sz="1400" dirty="0" smtClean="0">
                          <a:latin typeface="HGPｺﾞｼｯｸM" pitchFamily="50" charset="-128"/>
                          <a:ea typeface="HGPｺﾞｼｯｸM" pitchFamily="50" charset="-128"/>
                        </a:rPr>
                        <a:t>か月程度</a:t>
                      </a:r>
                      <a:endParaRPr kumimoji="1" lang="ja-JP" altLang="en-US" sz="14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r>
                        <a:rPr kumimoji="1" lang="ja-JP" altLang="en-US" sz="1200" dirty="0" smtClean="0">
                          <a:latin typeface="HGPｺﾞｼｯｸM" pitchFamily="50" charset="-128"/>
                          <a:ea typeface="HGPｺﾞｼｯｸM" pitchFamily="50" charset="-128"/>
                        </a:rPr>
                        <a:t>期間は現行業務・システム棚卸しに</a:t>
                      </a:r>
                      <a:r>
                        <a:rPr kumimoji="1" lang="en-US" altLang="ja-JP" sz="1200" dirty="0" smtClean="0">
                          <a:latin typeface="HGPｺﾞｼｯｸM" pitchFamily="50" charset="-128"/>
                          <a:ea typeface="HGPｺﾞｼｯｸM" pitchFamily="50" charset="-128"/>
                        </a:rPr>
                        <a:t>2</a:t>
                      </a:r>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か月、業務標準化に</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4</a:t>
                      </a:r>
                      <a:r>
                        <a:rPr kumimoji="1" lang="ja-JP" altLang="en-US" sz="1200" dirty="0" smtClean="0">
                          <a:latin typeface="HGPｺﾞｼｯｸM" pitchFamily="50" charset="-128"/>
                          <a:ea typeface="HGPｺﾞｼｯｸM" pitchFamily="50" charset="-128"/>
                        </a:rPr>
                        <a:t>か月程度で、調達仕様の作成と条例・規則等の影響調査は並行して推進可能だが、改正手続には議会スケジュールとの兼ね合いが必要となる。ベンダ選定は</a:t>
                      </a:r>
                      <a:r>
                        <a:rPr kumimoji="1" lang="en-US" altLang="ja-JP" sz="1200" dirty="0" smtClean="0">
                          <a:latin typeface="HGPｺﾞｼｯｸM" pitchFamily="50" charset="-128"/>
                          <a:ea typeface="HGPｺﾞｼｯｸM" pitchFamily="50" charset="-128"/>
                        </a:rPr>
                        <a:t>2</a:t>
                      </a:r>
                      <a:r>
                        <a:rPr kumimoji="1" lang="ja-JP" altLang="en-US" sz="1200" dirty="0" smtClean="0">
                          <a:latin typeface="HGPｺﾞｼｯｸM" pitchFamily="50" charset="-128"/>
                          <a:ea typeface="HGPｺﾞｼｯｸM" pitchFamily="50" charset="-128"/>
                        </a:rPr>
                        <a:t>か月程度を要する。</a:t>
                      </a:r>
                    </a:p>
                  </a:txBody>
                  <a:tcPr marL="91450" marR="91450" marT="45724" marB="45724" anchor="ctr"/>
                </a:tc>
              </a:tr>
              <a:tr h="944958">
                <a:tc>
                  <a:txBody>
                    <a:bodyPr/>
                    <a:lstStyle/>
                    <a:p>
                      <a:r>
                        <a:rPr kumimoji="1" lang="en-US" altLang="ja-JP" sz="1400" smtClean="0">
                          <a:latin typeface="HGPｺﾞｼｯｸM" pitchFamily="50" charset="-128"/>
                          <a:ea typeface="HGPｺﾞｼｯｸM" pitchFamily="50" charset="-128"/>
                        </a:rPr>
                        <a:t>Phase 3</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導入・移行</a:t>
                      </a:r>
                    </a:p>
                  </a:txBody>
                  <a:tcPr marL="91450" marR="91450" marT="45724" marB="45724" anchor="ctr"/>
                </a:tc>
                <a:tc>
                  <a:txBody>
                    <a:bodyPr/>
                    <a:lstStyle/>
                    <a:p>
                      <a:pPr algn="ctr"/>
                      <a:r>
                        <a:rPr kumimoji="1" lang="ja-JP" altLang="en-US" sz="1400" dirty="0" smtClean="0">
                          <a:latin typeface="HGPｺﾞｼｯｸM" pitchFamily="50" charset="-128"/>
                          <a:ea typeface="HGPｺﾞｼｯｸM" pitchFamily="50" charset="-128"/>
                        </a:rPr>
                        <a:t>１年程度</a:t>
                      </a:r>
                      <a:endParaRPr kumimoji="1" lang="ja-JP" altLang="en-US" sz="14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r>
                        <a:rPr kumimoji="1" lang="ja-JP" altLang="en-US" sz="1200" dirty="0" smtClean="0">
                          <a:latin typeface="HGPｺﾞｼｯｸM" pitchFamily="50" charset="-128"/>
                          <a:ea typeface="HGPｺﾞｼｯｸM" pitchFamily="50" charset="-128"/>
                        </a:rPr>
                        <a:t>期間はシステム設計（環境設定を含む）に</a:t>
                      </a:r>
                      <a:r>
                        <a:rPr kumimoji="1" lang="en-US" altLang="ja-JP" sz="1200" dirty="0" smtClean="0">
                          <a:latin typeface="HGPｺﾞｼｯｸM" pitchFamily="50" charset="-128"/>
                          <a:ea typeface="HGPｺﾞｼｯｸM" pitchFamily="50" charset="-128"/>
                        </a:rPr>
                        <a:t>6</a:t>
                      </a:r>
                      <a:r>
                        <a:rPr kumimoji="1" lang="ja-JP" altLang="en-US" sz="1200" dirty="0" smtClean="0">
                          <a:latin typeface="HGPｺﾞｼｯｸM" pitchFamily="50" charset="-128"/>
                          <a:ea typeface="HGPｺﾞｼｯｸM" pitchFamily="50" charset="-128"/>
                        </a:rPr>
                        <a:t>か月、データ移行に</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6</a:t>
                      </a:r>
                      <a:r>
                        <a:rPr kumimoji="1" lang="ja-JP" altLang="en-US" sz="1200" dirty="0" smtClean="0">
                          <a:latin typeface="HGPｺﾞｼｯｸM" pitchFamily="50" charset="-128"/>
                          <a:ea typeface="HGPｺﾞｼｯｸM" pitchFamily="50" charset="-128"/>
                        </a:rPr>
                        <a:t>か月程度を要する。並行して進めることが一般的だが、データ移行（チェック含む）に最も時間を要する。テスト・研修は</a:t>
                      </a:r>
                      <a:r>
                        <a:rPr kumimoji="1" lang="en-US" altLang="ja-JP" sz="1200" dirty="0" smtClean="0">
                          <a:latin typeface="HGPｺﾞｼｯｸM" pitchFamily="50" charset="-128"/>
                          <a:ea typeface="HGPｺﾞｼｯｸM" pitchFamily="50" charset="-128"/>
                        </a:rPr>
                        <a:t>1</a:t>
                      </a:r>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2</a:t>
                      </a:r>
                      <a:r>
                        <a:rPr kumimoji="1" lang="ja-JP" altLang="en-US" sz="1200" dirty="0" smtClean="0">
                          <a:latin typeface="HGPｺﾞｼｯｸM" pitchFamily="50" charset="-128"/>
                          <a:ea typeface="HGPｺﾞｼｯｸM" pitchFamily="50" charset="-128"/>
                        </a:rPr>
                        <a:t>か月程度である。</a:t>
                      </a:r>
                      <a:endParaRPr kumimoji="1" lang="en-US" altLang="ja-JP" sz="1200" dirty="0" smtClean="0">
                        <a:latin typeface="HGPｺﾞｼｯｸM" pitchFamily="50" charset="-128"/>
                        <a:ea typeface="HGPｺﾞｼｯｸM" pitchFamily="50" charset="-128"/>
                      </a:endParaRPr>
                    </a:p>
                    <a:p>
                      <a:r>
                        <a:rPr kumimoji="1" lang="en-US" altLang="ja-JP" sz="800" dirty="0" smtClean="0">
                          <a:latin typeface="HGPｺﾞｼｯｸM" pitchFamily="50" charset="-128"/>
                          <a:ea typeface="HGPｺﾞｼｯｸM" pitchFamily="50" charset="-128"/>
                        </a:rPr>
                        <a:t>※</a:t>
                      </a:r>
                      <a:r>
                        <a:rPr kumimoji="1" lang="ja-JP" altLang="en-US" sz="800" dirty="0" smtClean="0">
                          <a:latin typeface="HGPｺﾞｼｯｸM" pitchFamily="50" charset="-128"/>
                          <a:ea typeface="HGPｺﾞｼｯｸM" pitchFamily="50" charset="-128"/>
                        </a:rPr>
                        <a:t>サービス利用型の想定のため、システム構築（及びカスタマイズ）は含んでいない。</a:t>
                      </a:r>
                    </a:p>
                  </a:txBody>
                  <a:tcPr marL="91450" marR="91450" marT="45724" marB="45724" anchor="ctr"/>
                </a:tc>
              </a:tr>
              <a:tr h="720140">
                <a:tc>
                  <a:txBody>
                    <a:bodyPr/>
                    <a:lstStyle/>
                    <a:p>
                      <a:r>
                        <a:rPr kumimoji="1" lang="en-US" altLang="ja-JP" sz="1400" smtClean="0">
                          <a:latin typeface="HGPｺﾞｼｯｸM" pitchFamily="50" charset="-128"/>
                          <a:ea typeface="HGPｺﾞｼｯｸM" pitchFamily="50" charset="-128"/>
                        </a:rPr>
                        <a:t>Phase 4</a:t>
                      </a:r>
                      <a:endParaRPr kumimoji="1" lang="en-US" altLang="ja-JP" sz="14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運用</a:t>
                      </a:r>
                    </a:p>
                  </a:txBody>
                  <a:tcPr marL="91450" marR="91450" marT="45724" marB="457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kern="1200" dirty="0" smtClean="0">
                          <a:latin typeface="HGPｺﾞｼｯｸM" pitchFamily="50" charset="-128"/>
                          <a:ea typeface="HGPｺﾞｼｯｸM" pitchFamily="50" charset="-128"/>
                        </a:rPr>
                        <a:t>１年周期</a:t>
                      </a:r>
                      <a:endParaRPr kumimoji="1" lang="ja-JP" altLang="en-US" sz="1400" dirty="0" smtClean="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algn="ctr"/>
                      <a:r>
                        <a:rPr kumimoji="1" lang="ja-JP" altLang="en-US" sz="1200" dirty="0" smtClean="0">
                          <a:latin typeface="HGPｺﾞｼｯｸM" pitchFamily="50" charset="-128"/>
                          <a:ea typeface="HGPｺﾞｼｯｸM" pitchFamily="50" charset="-128"/>
                        </a:rPr>
                        <a:t>◎</a:t>
                      </a:r>
                      <a:endParaRPr kumimoji="1" lang="ja-JP" altLang="en-US" sz="1200" dirty="0">
                        <a:latin typeface="HGPｺﾞｼｯｸM" pitchFamily="50" charset="-128"/>
                        <a:ea typeface="HGPｺﾞｼｯｸM" pitchFamily="50" charset="-128"/>
                      </a:endParaRPr>
                    </a:p>
                  </a:txBody>
                  <a:tcPr marL="91450" marR="91450" marT="45724" marB="45724"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HGPｺﾞｼｯｸM" pitchFamily="50" charset="-128"/>
                          <a:ea typeface="HGPｺﾞｼｯｸM" pitchFamily="50" charset="-128"/>
                        </a:rPr>
                        <a:t>SLA</a:t>
                      </a:r>
                      <a:r>
                        <a:rPr kumimoji="1" lang="ja-JP" altLang="en-US" sz="1200" dirty="0" smtClean="0">
                          <a:latin typeface="HGPｺﾞｼｯｸM" pitchFamily="50" charset="-128"/>
                          <a:ea typeface="HGPｺﾞｼｯｸM" pitchFamily="50" charset="-128"/>
                        </a:rPr>
                        <a:t>評価は毎年行う。</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か月に</a:t>
                      </a:r>
                      <a:r>
                        <a:rPr kumimoji="1" lang="en-US" altLang="ja-JP" sz="1200" dirty="0" smtClean="0">
                          <a:latin typeface="HGPｺﾞｼｯｸM" pitchFamily="50" charset="-128"/>
                          <a:ea typeface="HGPｺﾞｼｯｸM" pitchFamily="50" charset="-128"/>
                        </a:rPr>
                        <a:t>1</a:t>
                      </a:r>
                      <a:r>
                        <a:rPr kumimoji="1" lang="ja-JP" altLang="en-US" sz="1200" dirty="0" smtClean="0">
                          <a:latin typeface="HGPｺﾞｼｯｸM" pitchFamily="50" charset="-128"/>
                          <a:ea typeface="HGPｺﾞｼｯｸM" pitchFamily="50" charset="-128"/>
                        </a:rPr>
                        <a:t>回程度の運用会議を行う。その他については運用状況次第である。</a:t>
                      </a:r>
                    </a:p>
                  </a:txBody>
                  <a:tcPr marL="91450" marR="91450" marT="45724" marB="45724" anchor="ctr"/>
                </a:tc>
              </a:tr>
            </a:tbl>
          </a:graphicData>
        </a:graphic>
      </p:graphicFrame>
      <p:sp>
        <p:nvSpPr>
          <p:cNvPr id="22" name="テキスト ボックス 2"/>
          <p:cNvSpPr txBox="1">
            <a:spLocks noChangeArrowheads="1"/>
          </p:cNvSpPr>
          <p:nvPr/>
        </p:nvSpPr>
        <p:spPr bwMode="auto">
          <a:xfrm>
            <a:off x="488951" y="1327150"/>
            <a:ext cx="5108575" cy="374650"/>
          </a:xfrm>
          <a:prstGeom prst="round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kumimoji="1" lang="ja-JP" altLang="en-US" sz="1600" b="1" dirty="0">
                <a:latin typeface="HGPｺﾞｼｯｸM" pitchFamily="50" charset="-128"/>
                <a:ea typeface="HGPｺﾞｼｯｸM" pitchFamily="50" charset="-128"/>
              </a:rPr>
              <a:t>各フェーズの期間（目安）と実施者について</a:t>
            </a:r>
          </a:p>
        </p:txBody>
      </p:sp>
      <p:sp>
        <p:nvSpPr>
          <p:cNvPr id="16433" name="テキスト ボックス 32"/>
          <p:cNvSpPr txBox="1">
            <a:spLocks noChangeArrowheads="1"/>
          </p:cNvSpPr>
          <p:nvPr/>
        </p:nvSpPr>
        <p:spPr bwMode="auto">
          <a:xfrm>
            <a:off x="5006975" y="5888039"/>
            <a:ext cx="4338047" cy="276999"/>
          </a:xfrm>
          <a:prstGeom prst="rect">
            <a:avLst/>
          </a:prstGeom>
          <a:noFill/>
          <a:ln w="9525">
            <a:noFill/>
            <a:miter lim="800000"/>
            <a:headEnd/>
            <a:tailEnd/>
          </a:ln>
        </p:spPr>
        <p:txBody>
          <a:bodyPr wrap="none">
            <a:spAutoFit/>
          </a:bodyPr>
          <a:lstStyle/>
          <a:p>
            <a:r>
              <a:rPr kumimoji="1" lang="ja-JP" altLang="en-US" sz="1200" dirty="0">
                <a:latin typeface="HGPｺﾞｼｯｸM" pitchFamily="50" charset="-128"/>
                <a:ea typeface="HGPｺﾞｼｯｸM" pitchFamily="50" charset="-128"/>
              </a:rPr>
              <a:t>◎：中心的に実施　　　○：実施支援　　　△：場合により実施支援</a:t>
            </a:r>
          </a:p>
        </p:txBody>
      </p:sp>
      <p:sp>
        <p:nvSpPr>
          <p:cNvPr id="16434"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４</a:t>
            </a:r>
            <a:r>
              <a:rPr lang="ja-JP" altLang="ja-JP" dirty="0" smtClean="0"/>
              <a:t>．</a:t>
            </a:r>
            <a:r>
              <a:rPr lang="ja-JP" altLang="en-US" dirty="0" smtClean="0"/>
              <a:t>導入の手順　</a:t>
            </a:r>
            <a:r>
              <a:rPr lang="ja-JP" altLang="en-US" sz="2400" dirty="0" smtClean="0"/>
              <a:t>～進め方～</a:t>
            </a:r>
          </a:p>
        </p:txBody>
      </p:sp>
      <p:sp>
        <p:nvSpPr>
          <p:cNvPr id="6" name="スライド番号プレースホルダ 5"/>
          <p:cNvSpPr>
            <a:spLocks noGrp="1"/>
          </p:cNvSpPr>
          <p:nvPr>
            <p:ph type="sldNum" sz="quarter" idx="12"/>
          </p:nvPr>
        </p:nvSpPr>
        <p:spPr/>
        <p:txBody>
          <a:bodyPr/>
          <a:lstStyle/>
          <a:p>
            <a:pPr>
              <a:defRPr/>
            </a:pPr>
            <a:fld id="{502364E4-2112-43EA-A534-60C2A2A20473}" type="slidenum">
              <a:rPr lang="ja-JP" altLang="en-US" smtClean="0"/>
              <a:pPr>
                <a:defRPr/>
              </a:pPr>
              <a:t>5</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dirty="0" smtClean="0"/>
              <a:t>3-2</a:t>
            </a:r>
            <a:r>
              <a:rPr lang="ja-JP" altLang="en-US" dirty="0" smtClean="0"/>
              <a:t>　自治体クラウド導入の手順</a:t>
            </a:r>
            <a:endParaRPr lang="en-US" altLang="ja-JP"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1928813" y="2133602"/>
            <a:ext cx="4895850" cy="646331"/>
          </a:xfrm>
          <a:prstGeom prst="rect">
            <a:avLst/>
          </a:prstGeom>
          <a:noFill/>
          <a:ln w="9525">
            <a:solidFill>
              <a:schemeClr val="tx1">
                <a:lumMod val="50000"/>
                <a:lumOff val="50000"/>
              </a:schemeClr>
            </a:solidFill>
          </a:ln>
        </p:spPr>
        <p:txBody>
          <a:bodyPr>
            <a:spAutoFit/>
          </a:bodyPr>
          <a:lstStyle/>
          <a:p>
            <a:pPr>
              <a:defRPr/>
            </a:pPr>
            <a:r>
              <a:rPr kumimoji="1" lang="en-US" altLang="ja-JP" sz="2400" dirty="0">
                <a:latin typeface="HGPｺﾞｼｯｸM" pitchFamily="50" charset="-128"/>
                <a:ea typeface="HGPｺﾞｼｯｸM" pitchFamily="50" charset="-128"/>
              </a:rPr>
              <a:t>1-1</a:t>
            </a:r>
            <a:r>
              <a:rPr kumimoji="1" lang="ja-JP" altLang="en-US" sz="2400" dirty="0">
                <a:latin typeface="HGPｺﾞｼｯｸM" pitchFamily="50" charset="-128"/>
                <a:ea typeface="HGPｺﾞｼｯｸM" pitchFamily="50" charset="-128"/>
              </a:rPr>
              <a:t>　推進体制の立ち上げ</a:t>
            </a:r>
            <a:endParaRPr kumimoji="1" lang="en-US" altLang="ja-JP" sz="2400" dirty="0">
              <a:latin typeface="HGPｺﾞｼｯｸM" pitchFamily="50" charset="-128"/>
              <a:ea typeface="HGPｺﾞｼｯｸM" pitchFamily="50" charset="-128"/>
            </a:endParaRPr>
          </a:p>
          <a:p>
            <a:pPr>
              <a:defRPr/>
            </a:pPr>
            <a:r>
              <a:rPr lang="ja-JP" altLang="en-US" sz="1200" dirty="0">
                <a:latin typeface="HGPｺﾞｼｯｸM" pitchFamily="50" charset="-128"/>
                <a:ea typeface="HGPｺﾞｼｯｸM" pitchFamily="50" charset="-128"/>
              </a:rPr>
              <a:t>　</a:t>
            </a:r>
            <a:r>
              <a:rPr lang="ja-JP" altLang="en-US" sz="12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1200" dirty="0">
              <a:solidFill>
                <a:srgbClr val="0033CC"/>
              </a:solidFill>
              <a:latin typeface="HGPｺﾞｼｯｸM" pitchFamily="50" charset="-128"/>
              <a:ea typeface="HGPｺﾞｼｯｸM" pitchFamily="50" charset="-128"/>
            </a:endParaRPr>
          </a:p>
        </p:txBody>
      </p:sp>
      <p:sp>
        <p:nvSpPr>
          <p:cNvPr id="15" name="テキスト ボックス 14"/>
          <p:cNvSpPr txBox="1"/>
          <p:nvPr/>
        </p:nvSpPr>
        <p:spPr>
          <a:xfrm>
            <a:off x="1928813" y="3284538"/>
            <a:ext cx="4895850" cy="677862"/>
          </a:xfrm>
          <a:prstGeom prst="rect">
            <a:avLst/>
          </a:prstGeom>
          <a:noFill/>
          <a:ln>
            <a:solidFill>
              <a:schemeClr val="tx1">
                <a:lumMod val="50000"/>
                <a:lumOff val="50000"/>
              </a:schemeClr>
            </a:solidFill>
          </a:ln>
        </p:spPr>
        <p:txBody>
          <a:bodyPr>
            <a:spAutoFit/>
          </a:bodyPr>
          <a:lstStyle/>
          <a:p>
            <a:pPr>
              <a:defRPr/>
            </a:pPr>
            <a:r>
              <a:rPr kumimoji="1" lang="en-US" altLang="ja-JP" sz="2400" dirty="0">
                <a:latin typeface="HGPｺﾞｼｯｸM" pitchFamily="50" charset="-128"/>
                <a:ea typeface="HGPｺﾞｼｯｸM" pitchFamily="50" charset="-128"/>
              </a:rPr>
              <a:t>1-2</a:t>
            </a:r>
            <a:r>
              <a:rPr kumimoji="1" lang="ja-JP" altLang="en-US" sz="2400" dirty="0">
                <a:latin typeface="HGPｺﾞｼｯｸM" pitchFamily="50" charset="-128"/>
                <a:ea typeface="HGPｺﾞｼｯｸM" pitchFamily="50" charset="-128"/>
              </a:rPr>
              <a:t>　現行システム概要調査</a:t>
            </a:r>
            <a:endParaRPr kumimoji="1" lang="en-US" altLang="ja-JP" sz="2400" dirty="0">
              <a:latin typeface="HGPｺﾞｼｯｸM" pitchFamily="50" charset="-128"/>
              <a:ea typeface="HGPｺﾞｼｯｸM" pitchFamily="50" charset="-128"/>
            </a:endParaRPr>
          </a:p>
          <a:p>
            <a:pPr>
              <a:defRPr/>
            </a:pPr>
            <a:r>
              <a:rPr lang="ja-JP" altLang="en-US" sz="1400" dirty="0">
                <a:latin typeface="HGPｺﾞｼｯｸM" pitchFamily="50" charset="-128"/>
                <a:ea typeface="HGPｺﾞｼｯｸM" pitchFamily="50" charset="-128"/>
              </a:rPr>
              <a:t>　</a:t>
            </a:r>
            <a:r>
              <a:rPr lang="ja-JP" altLang="en-US" sz="14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400" dirty="0">
              <a:solidFill>
                <a:srgbClr val="0033CC"/>
              </a:solidFill>
              <a:latin typeface="HGPｺﾞｼｯｸM" pitchFamily="50" charset="-128"/>
              <a:ea typeface="HGPｺﾞｼｯｸM" pitchFamily="50" charset="-128"/>
            </a:endParaRPr>
          </a:p>
        </p:txBody>
      </p:sp>
      <p:sp>
        <p:nvSpPr>
          <p:cNvPr id="16" name="テキスト ボックス 15"/>
          <p:cNvSpPr txBox="1"/>
          <p:nvPr/>
        </p:nvSpPr>
        <p:spPr>
          <a:xfrm>
            <a:off x="1928813" y="4437064"/>
            <a:ext cx="4895850" cy="646331"/>
          </a:xfrm>
          <a:prstGeom prst="rect">
            <a:avLst/>
          </a:prstGeom>
          <a:noFill/>
          <a:ln w="9525">
            <a:solidFill>
              <a:schemeClr val="tx1">
                <a:lumMod val="50000"/>
                <a:lumOff val="50000"/>
              </a:schemeClr>
            </a:solidFill>
          </a:ln>
        </p:spPr>
        <p:txBody>
          <a:bodyPr>
            <a:spAutoFit/>
          </a:bodyPr>
          <a:lstStyle/>
          <a:p>
            <a:pPr>
              <a:defRPr/>
            </a:pPr>
            <a:r>
              <a:rPr lang="en-US" altLang="ja-JP" sz="2400" dirty="0">
                <a:latin typeface="HGPｺﾞｼｯｸM" pitchFamily="50" charset="-128"/>
                <a:ea typeface="HGPｺﾞｼｯｸM" pitchFamily="50" charset="-128"/>
              </a:rPr>
              <a:t>1-3</a:t>
            </a:r>
            <a:r>
              <a:rPr kumimoji="1" lang="ja-JP" altLang="en-US" sz="2400" dirty="0">
                <a:latin typeface="HGPｺﾞｼｯｸM" pitchFamily="50" charset="-128"/>
                <a:ea typeface="HGPｺﾞｼｯｸM" pitchFamily="50" charset="-128"/>
              </a:rPr>
              <a:t>　導入計画の策定</a:t>
            </a:r>
            <a:endParaRPr kumimoji="1" lang="en-US" altLang="ja-JP" sz="2400" dirty="0">
              <a:latin typeface="HGPｺﾞｼｯｸM" pitchFamily="50" charset="-128"/>
              <a:ea typeface="HGPｺﾞｼｯｸM" pitchFamily="50" charset="-128"/>
            </a:endParaRPr>
          </a:p>
          <a:p>
            <a:pPr>
              <a:defRPr/>
            </a:pPr>
            <a:r>
              <a:rPr lang="ja-JP" altLang="en-US" sz="1200" dirty="0">
                <a:latin typeface="HGPｺﾞｼｯｸM" pitchFamily="50" charset="-128"/>
                <a:ea typeface="HGPｺﾞｼｯｸM" pitchFamily="50" charset="-128"/>
              </a:rPr>
              <a:t>　</a:t>
            </a:r>
            <a:r>
              <a:rPr lang="ja-JP" altLang="en-US" sz="1200" dirty="0">
                <a:solidFill>
                  <a:srgbClr val="0033CC"/>
                </a:solidFill>
                <a:latin typeface="HGPｺﾞｼｯｸM" pitchFamily="50" charset="-128"/>
                <a:ea typeface="HGPｺﾞｼｯｸM" pitchFamily="50" charset="-128"/>
              </a:rPr>
              <a:t>・基本方針、対象範囲、クラウド形態、体制、費用負担、計画等策定</a:t>
            </a:r>
            <a:endParaRPr kumimoji="1" lang="ja-JP" altLang="en-US" sz="1200" dirty="0">
              <a:solidFill>
                <a:srgbClr val="0033CC"/>
              </a:solidFill>
              <a:latin typeface="HGPｺﾞｼｯｸM" pitchFamily="50" charset="-128"/>
              <a:ea typeface="HGPｺﾞｼｯｸM" pitchFamily="50" charset="-128"/>
            </a:endParaRPr>
          </a:p>
        </p:txBody>
      </p:sp>
      <p:sp>
        <p:nvSpPr>
          <p:cNvPr id="49" name="角丸四角形 48"/>
          <p:cNvSpPr/>
          <p:nvPr/>
        </p:nvSpPr>
        <p:spPr bwMode="auto">
          <a:xfrm>
            <a:off x="6969124" y="1844675"/>
            <a:ext cx="2592389" cy="863600"/>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defRPr/>
            </a:pPr>
            <a:r>
              <a:rPr lang="en-US" altLang="ja-JP" sz="1400" smtClean="0">
                <a:solidFill>
                  <a:schemeClr val="tx1"/>
                </a:solidFill>
                <a:latin typeface="HGPｺﾞｼｯｸM" pitchFamily="50" charset="-128"/>
                <a:ea typeface="HGPｺﾞｼｯｸM" pitchFamily="50" charset="-128"/>
              </a:rPr>
              <a:t>2-1 </a:t>
            </a:r>
            <a:endParaRPr lang="en-US" altLang="ja-JP" sz="1400" dirty="0">
              <a:solidFill>
                <a:schemeClr val="tx1"/>
              </a:solidFill>
              <a:latin typeface="HGPｺﾞｼｯｸM" pitchFamily="50" charset="-128"/>
              <a:ea typeface="HGPｺﾞｼｯｸM" pitchFamily="50" charset="-128"/>
            </a:endParaRPr>
          </a:p>
          <a:p>
            <a:pPr>
              <a:defRPr/>
            </a:pPr>
            <a:r>
              <a:rPr lang="ja-JP" altLang="en-US" sz="1400" dirty="0">
                <a:solidFill>
                  <a:schemeClr val="tx1"/>
                </a:solidFill>
                <a:latin typeface="HGPｺﾞｼｯｸM" pitchFamily="50" charset="-128"/>
                <a:ea typeface="HGPｺﾞｼｯｸM" pitchFamily="50" charset="-128"/>
              </a:rPr>
              <a:t>関係者の合意形成と人材育成</a:t>
            </a:r>
          </a:p>
        </p:txBody>
      </p:sp>
      <p:sp>
        <p:nvSpPr>
          <p:cNvPr id="45" name="右矢印 44"/>
          <p:cNvSpPr/>
          <p:nvPr/>
        </p:nvSpPr>
        <p:spPr bwMode="auto">
          <a:xfrm>
            <a:off x="6681789" y="2133600"/>
            <a:ext cx="358775" cy="431800"/>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52" name="角丸四角形 51"/>
          <p:cNvSpPr/>
          <p:nvPr/>
        </p:nvSpPr>
        <p:spPr bwMode="auto">
          <a:xfrm>
            <a:off x="6969124" y="3717925"/>
            <a:ext cx="2592389" cy="863600"/>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defRPr/>
            </a:pPr>
            <a:r>
              <a:rPr lang="en-US" altLang="ja-JP" sz="1400" dirty="0">
                <a:solidFill>
                  <a:schemeClr val="tx1"/>
                </a:solidFill>
                <a:latin typeface="HGPｺﾞｼｯｸM" pitchFamily="50" charset="-128"/>
                <a:ea typeface="HGPｺﾞｼｯｸM" pitchFamily="50" charset="-128"/>
              </a:rPr>
              <a:t>4-1</a:t>
            </a:r>
          </a:p>
          <a:p>
            <a:pPr>
              <a:defRPr/>
            </a:pPr>
            <a:r>
              <a:rPr lang="ja-JP" altLang="en-US" sz="1400" dirty="0">
                <a:solidFill>
                  <a:schemeClr val="tx1"/>
                </a:solidFill>
                <a:latin typeface="HGPｺﾞｼｯｸM" pitchFamily="50" charset="-128"/>
                <a:ea typeface="HGPｺﾞｼｯｸM" pitchFamily="50" charset="-128"/>
              </a:rPr>
              <a:t>住民視点の行政サービス提供に向けた業務分析手法</a:t>
            </a:r>
          </a:p>
        </p:txBody>
      </p:sp>
      <p:sp>
        <p:nvSpPr>
          <p:cNvPr id="53" name="右矢印 52"/>
          <p:cNvSpPr/>
          <p:nvPr/>
        </p:nvSpPr>
        <p:spPr bwMode="auto">
          <a:xfrm>
            <a:off x="6681789" y="3716338"/>
            <a:ext cx="358775" cy="431800"/>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7" name="ホームベース 16"/>
          <p:cNvSpPr/>
          <p:nvPr/>
        </p:nvSpPr>
        <p:spPr>
          <a:xfrm rot="5400000">
            <a:off x="-172243" y="3371057"/>
            <a:ext cx="3167063" cy="692150"/>
          </a:xfrm>
          <a:prstGeom prst="homePlate">
            <a:avLst/>
          </a:prstGeom>
          <a:solidFill>
            <a:srgbClr val="99CC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8" name="テキスト ボックス 17"/>
          <p:cNvSpPr txBox="1"/>
          <p:nvPr/>
        </p:nvSpPr>
        <p:spPr>
          <a:xfrm rot="16200000">
            <a:off x="33339" y="3279132"/>
            <a:ext cx="2752725" cy="461665"/>
          </a:xfrm>
          <a:prstGeom prst="rect">
            <a:avLst/>
          </a:prstGeom>
          <a:noFill/>
        </p:spPr>
        <p:txBody>
          <a:bodyPr>
            <a:spAutoFit/>
          </a:bodyPr>
          <a:lstStyle/>
          <a:p>
            <a:pPr>
              <a:defRPr/>
            </a:pPr>
            <a:r>
              <a:rPr kumimoji="1" lang="en-US" altLang="ja-JP" sz="2400" smtClean="0">
                <a:latin typeface="HGPｺﾞｼｯｸM" pitchFamily="50" charset="-128"/>
                <a:ea typeface="HGPｺﾞｼｯｸM" pitchFamily="50" charset="-128"/>
              </a:rPr>
              <a:t>Phase</a:t>
            </a:r>
            <a:r>
              <a:rPr lang="ja-JP" altLang="en-US" sz="2400" smtClean="0">
                <a:latin typeface="HGPｺﾞｼｯｸM" pitchFamily="50" charset="-128"/>
                <a:ea typeface="HGPｺﾞｼｯｸM" pitchFamily="50" charset="-128"/>
              </a:rPr>
              <a:t> </a:t>
            </a:r>
            <a:r>
              <a:rPr kumimoji="1" lang="en-US" altLang="ja-JP" sz="2400" smtClean="0">
                <a:latin typeface="HGPｺﾞｼｯｸM" pitchFamily="50" charset="-128"/>
                <a:ea typeface="HGPｺﾞｼｯｸM" pitchFamily="50" charset="-128"/>
              </a:rPr>
              <a:t>1</a:t>
            </a:r>
            <a:r>
              <a:rPr kumimoji="1" lang="ja-JP" altLang="en-US" sz="2400" dirty="0">
                <a:latin typeface="HGPｺﾞｼｯｸM" pitchFamily="50" charset="-128"/>
                <a:ea typeface="HGPｺﾞｼｯｸM" pitchFamily="50" charset="-128"/>
              </a:rPr>
              <a:t>　計画立案</a:t>
            </a:r>
          </a:p>
        </p:txBody>
      </p:sp>
      <p:sp>
        <p:nvSpPr>
          <p:cNvPr id="19" name="二等辺三角形 18"/>
          <p:cNvSpPr/>
          <p:nvPr/>
        </p:nvSpPr>
        <p:spPr bwMode="auto">
          <a:xfrm rot="10800000">
            <a:off x="4881564" y="2924177"/>
            <a:ext cx="1008062" cy="288925"/>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0" name="二等辺三角形 19"/>
          <p:cNvSpPr/>
          <p:nvPr/>
        </p:nvSpPr>
        <p:spPr bwMode="auto">
          <a:xfrm rot="10800000">
            <a:off x="4881564" y="4076702"/>
            <a:ext cx="1008062" cy="288925"/>
          </a:xfrm>
          <a:prstGeom prst="triangl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7421"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４</a:t>
            </a:r>
            <a:r>
              <a:rPr lang="ja-JP" altLang="ja-JP" dirty="0" smtClean="0"/>
              <a:t>．</a:t>
            </a:r>
            <a:r>
              <a:rPr lang="ja-JP" altLang="en-US" dirty="0" smtClean="0"/>
              <a:t>導入の手順　</a:t>
            </a:r>
            <a:r>
              <a:rPr lang="ja-JP" altLang="en-US" sz="2400" dirty="0" smtClean="0"/>
              <a:t>～Ｐｈａｓｅ１～</a:t>
            </a:r>
          </a:p>
        </p:txBody>
      </p:sp>
      <p:sp>
        <p:nvSpPr>
          <p:cNvPr id="21" name="角丸四角形 20"/>
          <p:cNvSpPr/>
          <p:nvPr/>
        </p:nvSpPr>
        <p:spPr bwMode="auto">
          <a:xfrm>
            <a:off x="6969124" y="2781300"/>
            <a:ext cx="2592389" cy="863600"/>
          </a:xfrm>
          <a:prstGeom prst="roundRect">
            <a:avLst/>
          </a:prstGeom>
          <a:solidFill>
            <a:schemeClr val="bg1"/>
          </a:solidFill>
          <a:ln>
            <a:solidFill>
              <a:schemeClr val="tx1">
                <a:lumMod val="50000"/>
                <a:lumOff val="50000"/>
              </a:schemeClr>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defRPr/>
            </a:pPr>
            <a:r>
              <a:rPr lang="en-US" altLang="ja-JP" sz="1400" dirty="0">
                <a:solidFill>
                  <a:schemeClr val="tx1"/>
                </a:solidFill>
                <a:latin typeface="HGPｺﾞｼｯｸM" pitchFamily="50" charset="-128"/>
                <a:ea typeface="HGPｺﾞｼｯｸM" pitchFamily="50" charset="-128"/>
              </a:rPr>
              <a:t>1-4</a:t>
            </a:r>
          </a:p>
          <a:p>
            <a:pPr>
              <a:defRPr/>
            </a:pPr>
            <a:r>
              <a:rPr lang="ja-JP" altLang="en-US" sz="1400" dirty="0">
                <a:solidFill>
                  <a:schemeClr val="tx1"/>
                </a:solidFill>
                <a:latin typeface="HGPｺﾞｼｯｸM" pitchFamily="50" charset="-128"/>
                <a:ea typeface="HGPｺﾞｼｯｸM" pitchFamily="50" charset="-128"/>
              </a:rPr>
              <a:t>自治体全体の課題及び</a:t>
            </a:r>
            <a:r>
              <a:rPr lang="en-US" altLang="ja-JP" sz="1400" dirty="0">
                <a:solidFill>
                  <a:schemeClr val="tx1"/>
                </a:solidFill>
                <a:latin typeface="HGPｺﾞｼｯｸM" pitchFamily="50" charset="-128"/>
                <a:ea typeface="HGPｺﾞｼｯｸM" pitchFamily="50" charset="-128"/>
              </a:rPr>
              <a:t>ICT</a:t>
            </a:r>
            <a:r>
              <a:rPr lang="ja-JP" altLang="en-US" sz="1400" dirty="0">
                <a:solidFill>
                  <a:schemeClr val="tx1"/>
                </a:solidFill>
                <a:latin typeface="HGPｺﾞｼｯｸM" pitchFamily="50" charset="-128"/>
                <a:ea typeface="HGPｺﾞｼｯｸM" pitchFamily="50" charset="-128"/>
              </a:rPr>
              <a:t>システムに係る課題認識</a:t>
            </a:r>
          </a:p>
        </p:txBody>
      </p:sp>
      <p:sp>
        <p:nvSpPr>
          <p:cNvPr id="22" name="右矢印 21"/>
          <p:cNvSpPr/>
          <p:nvPr/>
        </p:nvSpPr>
        <p:spPr bwMode="auto">
          <a:xfrm>
            <a:off x="6681789" y="3213100"/>
            <a:ext cx="358775" cy="431800"/>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3" name="スライド番号プレースホルダ 22"/>
          <p:cNvSpPr>
            <a:spLocks noGrp="1"/>
          </p:cNvSpPr>
          <p:nvPr>
            <p:ph type="sldNum" sz="quarter" idx="12"/>
          </p:nvPr>
        </p:nvSpPr>
        <p:spPr/>
        <p:txBody>
          <a:bodyPr/>
          <a:lstStyle/>
          <a:p>
            <a:pPr>
              <a:defRPr/>
            </a:pPr>
            <a:fld id="{502364E4-2112-43EA-A534-60C2A2A20473}" type="slidenum">
              <a:rPr lang="ja-JP" altLang="en-US" smtClean="0"/>
              <a:pPr>
                <a:defRPr/>
              </a:pPr>
              <a:t>6</a:t>
            </a:fld>
            <a:endParaRPr lang="en-US" altLang="ja-JP"/>
          </a:p>
        </p:txBody>
      </p:sp>
      <p:sp>
        <p:nvSpPr>
          <p:cNvPr id="24" name="フッター プレースホルダ 23"/>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extLst/>
        </p:spPr>
        <p:txBody>
          <a:bodyPr vert="horz" wrap="square" lIns="91440" tIns="45720" rIns="91440" bIns="45720" numCol="1" anchorCtr="0" compatLnSpc="1">
            <a:prstTxWarp prst="textNoShape">
              <a:avLst/>
            </a:prstTxWarp>
          </a:bodyPr>
          <a:lstStyle/>
          <a:p>
            <a:pPr>
              <a:defRPr/>
            </a:pPr>
            <a:r>
              <a:rPr lang="ja-JP" altLang="en-US" dirty="0" smtClean="0"/>
              <a:t>４</a:t>
            </a:r>
            <a:r>
              <a:rPr lang="ja-JP" altLang="ja-JP" dirty="0" smtClean="0"/>
              <a:t>．</a:t>
            </a:r>
            <a:r>
              <a:rPr lang="ja-JP" altLang="en-US" dirty="0" smtClean="0"/>
              <a:t>導入の手順　</a:t>
            </a:r>
            <a:r>
              <a:rPr lang="ja-JP" altLang="en-US" sz="2400" dirty="0" smtClean="0"/>
              <a:t>～ </a:t>
            </a:r>
            <a:r>
              <a:rPr lang="en-US" altLang="ja-JP" sz="2400" dirty="0" smtClean="0">
                <a:latin typeface="+mn-ea"/>
              </a:rPr>
              <a:t>1-1</a:t>
            </a:r>
            <a:r>
              <a:rPr lang="ja-JP" altLang="en-US" sz="2400" dirty="0">
                <a:latin typeface="+mn-ea"/>
              </a:rPr>
              <a:t>　推進体制の</a:t>
            </a:r>
            <a:r>
              <a:rPr lang="ja-JP" altLang="en-US" sz="2400" dirty="0" smtClean="0">
                <a:latin typeface="+mn-ea"/>
              </a:rPr>
              <a:t>立ち上げ①</a:t>
            </a:r>
            <a:r>
              <a:rPr lang="ja-JP" altLang="en-US" sz="2400" dirty="0" smtClean="0"/>
              <a:t>～</a:t>
            </a:r>
            <a:endParaRPr lang="ja-JP" altLang="ja-JP" sz="1200" dirty="0" smtClean="0">
              <a:latin typeface="+mj-ea"/>
            </a:endParaRPr>
          </a:p>
        </p:txBody>
      </p:sp>
      <p:sp>
        <p:nvSpPr>
          <p:cNvPr id="18435" name="コンテンツ プレースホルダ 25"/>
          <p:cNvSpPr>
            <a:spLocks noGrp="1"/>
          </p:cNvSpPr>
          <p:nvPr>
            <p:ph idx="1"/>
          </p:nvPr>
        </p:nvSpPr>
        <p:spPr bwMode="auto">
          <a:xfrm>
            <a:off x="495300" y="1341438"/>
            <a:ext cx="8915400" cy="475138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000" dirty="0" smtClean="0">
                <a:latin typeface="HGPｺﾞｼｯｸM" pitchFamily="50" charset="-128"/>
              </a:rPr>
              <a:t>推進組織の形成</a:t>
            </a:r>
            <a:endParaRPr lang="en-US" altLang="ja-JP" sz="2000" dirty="0" smtClean="0">
              <a:latin typeface="HGPｺﾞｼｯｸM" pitchFamily="50" charset="-128"/>
            </a:endParaRPr>
          </a:p>
          <a:p>
            <a:pPr marL="457200" lvl="1" indent="0">
              <a:buFont typeface="Wingdings" pitchFamily="2" charset="2"/>
              <a:buNone/>
            </a:pPr>
            <a:r>
              <a:rPr lang="ja-JP" altLang="en-US" sz="1600" b="1" dirty="0" smtClean="0"/>
              <a:t>①推進組織の形態</a:t>
            </a:r>
            <a:endParaRPr lang="en-US" altLang="ja-JP" sz="1600" b="1" dirty="0" smtClean="0"/>
          </a:p>
          <a:p>
            <a:pPr marL="457200" lvl="1" indent="0">
              <a:buFont typeface="Wingdings" pitchFamily="2" charset="2"/>
              <a:buNone/>
            </a:pPr>
            <a:r>
              <a:rPr lang="ja-JP" altLang="en-US" sz="1400" dirty="0" smtClean="0"/>
              <a:t>　・「一部事務組合方式」「協議会方式（法定・任意）」「財団方式」等</a:t>
            </a:r>
            <a:endParaRPr lang="en-US" altLang="ja-JP" sz="1400" dirty="0" smtClean="0"/>
          </a:p>
          <a:p>
            <a:pPr marL="457200" lvl="1" indent="0">
              <a:buFont typeface="Wingdings" pitchFamily="2" charset="2"/>
              <a:buNone/>
            </a:pPr>
            <a:r>
              <a:rPr lang="ja-JP" altLang="en-US" sz="1400" dirty="0" smtClean="0"/>
              <a:t>　・コストを下げるには、複数年契約ができる「主体」であることが重要となる。</a:t>
            </a:r>
          </a:p>
          <a:p>
            <a:pPr marL="457200" lvl="1" indent="0">
              <a:buFont typeface="Wingdings" pitchFamily="2" charset="2"/>
              <a:buNone/>
            </a:pPr>
            <a:r>
              <a:rPr lang="ja-JP" altLang="en-US" sz="1400" dirty="0" smtClean="0"/>
              <a:t>　・当初は「任意協議会」として検討を開始し、調達や契約までに複数年契約ができる組織体とする等</a:t>
            </a:r>
          </a:p>
          <a:p>
            <a:pPr marL="457200" lvl="1" indent="0">
              <a:buFont typeface="Wingdings" pitchFamily="2" charset="2"/>
              <a:buNone/>
            </a:pPr>
            <a:r>
              <a:rPr lang="ja-JP" altLang="en-US" sz="1400" dirty="0" smtClean="0"/>
              <a:t>　・意思決定権の一元化により、限られた時間内での調整・決定等が円滑化</a:t>
            </a:r>
            <a:endParaRPr lang="en-US" altLang="ja-JP" sz="1400" dirty="0" smtClean="0"/>
          </a:p>
          <a:p>
            <a:pPr marL="457200" lvl="1" indent="0">
              <a:buFont typeface="Wingdings" pitchFamily="2" charset="2"/>
              <a:buNone/>
            </a:pPr>
            <a:r>
              <a:rPr lang="ja-JP" altLang="en-US" sz="1400" dirty="0" smtClean="0"/>
              <a:t>　・各団体の業務主管課職員の意見集約とシステム評価・選定プロセスへの参画が重要</a:t>
            </a:r>
          </a:p>
          <a:p>
            <a:pPr marL="457200" lvl="1" indent="0">
              <a:buFont typeface="Wingdings" pitchFamily="2" charset="2"/>
              <a:buNone/>
            </a:pPr>
            <a:r>
              <a:rPr lang="ja-JP" altLang="en-US" sz="1000" dirty="0" smtClean="0"/>
              <a:t>　　　　＊「押し付け」では理解と協力は得られない。意見を聞く機会を十分に設け、実際のシステムの選定や調達に関われる枠組みが肝要。</a:t>
            </a:r>
            <a:endParaRPr lang="en-US" altLang="ja-JP" sz="1000" dirty="0" smtClean="0"/>
          </a:p>
          <a:p>
            <a:pPr marL="457200" lvl="1" indent="0">
              <a:buFont typeface="Wingdings" pitchFamily="2" charset="2"/>
              <a:buNone/>
            </a:pPr>
            <a:r>
              <a:rPr lang="ja-JP" altLang="en-US" sz="1600" b="1" dirty="0" smtClean="0"/>
              <a:t>②推進組織の形成</a:t>
            </a:r>
            <a:endParaRPr lang="en-US" altLang="ja-JP" sz="1600" b="1" dirty="0" smtClean="0"/>
          </a:p>
          <a:p>
            <a:pPr marL="457200" lvl="1" indent="0">
              <a:buFont typeface="Wingdings" pitchFamily="2" charset="2"/>
              <a:buNone/>
            </a:pPr>
            <a:r>
              <a:rPr lang="ja-JP" altLang="en-US" sz="1400" dirty="0" smtClean="0"/>
              <a:t>　・主な推進組織形成のパターン</a:t>
            </a:r>
            <a:endParaRPr lang="en-US" altLang="ja-JP" sz="1400" dirty="0" smtClean="0"/>
          </a:p>
          <a:p>
            <a:pPr marL="457200" lvl="1" indent="0">
              <a:buFont typeface="Wingdings" pitchFamily="2" charset="2"/>
              <a:buNone/>
            </a:pPr>
            <a:endParaRPr lang="en-US" altLang="ja-JP" sz="1400" dirty="0" smtClean="0"/>
          </a:p>
          <a:p>
            <a:pPr marL="457200" lvl="1" indent="0">
              <a:buFont typeface="Wingdings" pitchFamily="2" charset="2"/>
              <a:buNone/>
            </a:pPr>
            <a:endParaRPr lang="en-US" altLang="ja-JP" sz="1400" dirty="0" smtClean="0"/>
          </a:p>
          <a:p>
            <a:pPr marL="457200" lvl="1" indent="0">
              <a:buFont typeface="Wingdings" pitchFamily="2" charset="2"/>
              <a:buNone/>
            </a:pPr>
            <a:endParaRPr lang="en-US" altLang="ja-JP" sz="1400" dirty="0" smtClean="0"/>
          </a:p>
          <a:p>
            <a:pPr marL="457200" lvl="1" indent="0">
              <a:buFont typeface="Wingdings" pitchFamily="2" charset="2"/>
              <a:buNone/>
            </a:pPr>
            <a:endParaRPr lang="en-US" altLang="ja-JP" sz="1400" dirty="0" smtClean="0"/>
          </a:p>
          <a:p>
            <a:pPr marL="457200" lvl="1" indent="0">
              <a:buFont typeface="Wingdings" pitchFamily="2" charset="2"/>
              <a:buNone/>
            </a:pPr>
            <a:endParaRPr lang="en-US" altLang="ja-JP" sz="1400" dirty="0" smtClean="0"/>
          </a:p>
          <a:p>
            <a:pPr marL="457200" lvl="1" indent="0">
              <a:buFont typeface="Wingdings" pitchFamily="2" charset="2"/>
              <a:buNone/>
            </a:pPr>
            <a:r>
              <a:rPr lang="ja-JP" altLang="en-US" sz="1400" dirty="0" smtClean="0"/>
              <a:t>　・推進組織の事務局がグループ全体の「情報政策課」の役割を担う</a:t>
            </a:r>
          </a:p>
          <a:p>
            <a:pPr marL="457200" lvl="1" indent="0">
              <a:buFont typeface="Wingdings" pitchFamily="2" charset="2"/>
              <a:buNone/>
            </a:pPr>
            <a:r>
              <a:rPr lang="ja-JP" altLang="en-US" sz="1400" dirty="0" smtClean="0"/>
              <a:t>　・各自治体の職員（人材）を推進組織に出してもらい、人材をプールする方式もある。</a:t>
            </a:r>
            <a:r>
              <a:rPr lang="en-US" altLang="ja-JP" sz="1400" dirty="0" smtClean="0"/>
              <a:t/>
            </a:r>
            <a:br>
              <a:rPr lang="en-US" altLang="ja-JP" sz="1400" dirty="0" smtClean="0"/>
            </a:br>
            <a:r>
              <a:rPr lang="ja-JP" altLang="en-US" sz="1400" dirty="0" smtClean="0"/>
              <a:t>　　（人事異動等への対応策）</a:t>
            </a:r>
            <a:endParaRPr lang="ja-JP" altLang="en-US" sz="1600" dirty="0" smtClean="0"/>
          </a:p>
        </p:txBody>
      </p:sp>
      <p:graphicFrame>
        <p:nvGraphicFramePr>
          <p:cNvPr id="2" name="表 1"/>
          <p:cNvGraphicFramePr>
            <a:graphicFrameLocks noGrp="1"/>
          </p:cNvGraphicFramePr>
          <p:nvPr/>
        </p:nvGraphicFramePr>
        <p:xfrm>
          <a:off x="1281113" y="4051300"/>
          <a:ext cx="7775575" cy="1249376"/>
        </p:xfrm>
        <a:graphic>
          <a:graphicData uri="http://schemas.openxmlformats.org/drawingml/2006/table">
            <a:tbl>
              <a:tblPr>
                <a:tableStyleId>{BC89EF96-8CEA-46FF-86C4-4CE0E7609802}</a:tableStyleId>
              </a:tblPr>
              <a:tblGrid>
                <a:gridCol w="2375870"/>
                <a:gridCol w="5399705"/>
              </a:tblGrid>
              <a:tr h="731360">
                <a:tc>
                  <a:txBody>
                    <a:bodyPr/>
                    <a:lstStyle/>
                    <a:p>
                      <a:r>
                        <a:rPr lang="ja-JP" altLang="en-US" sz="1400" dirty="0" smtClean="0"/>
                        <a:t>市町村主体で</a:t>
                      </a:r>
                      <a:r>
                        <a:rPr lang="ja-JP" altLang="en-US" sz="1400" smtClean="0"/>
                        <a:t>進める場合 </a:t>
                      </a:r>
                      <a:endParaRPr kumimoji="1" lang="ja-JP" altLang="en-US" sz="1400" dirty="0"/>
                    </a:p>
                  </a:txBody>
                  <a:tcPr marL="91425" marR="91425" marT="45644" marB="45644"/>
                </a:tc>
                <a:tc>
                  <a:txBody>
                    <a:bodyPr/>
                    <a:lstStyle/>
                    <a:p>
                      <a:pPr marL="285750" lvl="1" indent="-285750">
                        <a:buFont typeface="Wingdings" pitchFamily="2" charset="2"/>
                        <a:buChar char="Ø"/>
                      </a:pPr>
                      <a:r>
                        <a:rPr lang="ja-JP" altLang="en-US" sz="1400" dirty="0" smtClean="0"/>
                        <a:t>同格同士であるためリーダーシップが重要</a:t>
                      </a:r>
                      <a:endParaRPr lang="en-US" altLang="ja-JP" sz="1400" dirty="0" smtClean="0"/>
                    </a:p>
                    <a:p>
                      <a:pPr marL="285750" lvl="1" indent="-285750">
                        <a:buFont typeface="Wingdings" pitchFamily="2" charset="2"/>
                        <a:buChar char="Ø"/>
                      </a:pPr>
                      <a:r>
                        <a:rPr lang="ja-JP" altLang="en-US" sz="1400" dirty="0" smtClean="0"/>
                        <a:t>市長会事務局や構成団体同士の人材等の「資源」を持ち寄っての「事務局」設置等が推進に寄与</a:t>
                      </a:r>
                      <a:endParaRPr kumimoji="1" lang="ja-JP" altLang="en-US" sz="1400" dirty="0"/>
                    </a:p>
                  </a:txBody>
                  <a:tcPr marL="91425" marR="91425" marT="45644" marB="45644"/>
                </a:tc>
              </a:tr>
              <a:tr h="518003">
                <a:tc>
                  <a:txBody>
                    <a:bodyPr/>
                    <a:lstStyle/>
                    <a:p>
                      <a:r>
                        <a:rPr lang="ja-JP" altLang="en-US" sz="1400" dirty="0" smtClean="0"/>
                        <a:t>都道府県が取りまとめ役を</a:t>
                      </a:r>
                      <a:r>
                        <a:rPr lang="ja-JP" altLang="en-US" sz="1400" smtClean="0"/>
                        <a:t>担う場合 </a:t>
                      </a:r>
                      <a:endParaRPr kumimoji="1" lang="ja-JP" altLang="en-US" sz="1400" dirty="0"/>
                    </a:p>
                  </a:txBody>
                  <a:tcPr marL="91425" marR="91425" marT="45644" marB="45644"/>
                </a:tc>
                <a:tc>
                  <a:txBody>
                    <a:bodyPr/>
                    <a:lstStyle/>
                    <a:p>
                      <a:pPr marL="285750" indent="-285750">
                        <a:buFont typeface="Wingdings" pitchFamily="2" charset="2"/>
                        <a:buChar char="Ø"/>
                      </a:pPr>
                      <a:r>
                        <a:rPr lang="ja-JP" altLang="en-US" sz="1400" dirty="0" smtClean="0"/>
                        <a:t>立ち上がりはスムーズだが各構成団体の主体性は上記と同様に重要</a:t>
                      </a:r>
                      <a:endParaRPr kumimoji="1" lang="ja-JP" altLang="en-US" sz="1400" dirty="0"/>
                    </a:p>
                  </a:txBody>
                  <a:tcPr marL="91425" marR="91425" marT="45644" marB="45644"/>
                </a:tc>
              </a:tr>
            </a:tbl>
          </a:graphicData>
        </a:graphic>
      </p:graphicFrame>
      <p:sp>
        <p:nvSpPr>
          <p:cNvPr id="5" name="スライド番号プレースホルダ 4"/>
          <p:cNvSpPr>
            <a:spLocks noGrp="1"/>
          </p:cNvSpPr>
          <p:nvPr>
            <p:ph type="sldNum" sz="quarter" idx="12"/>
          </p:nvPr>
        </p:nvSpPr>
        <p:spPr/>
        <p:txBody>
          <a:bodyPr/>
          <a:lstStyle/>
          <a:p>
            <a:pPr>
              <a:defRPr/>
            </a:pPr>
            <a:fld id="{502364E4-2112-43EA-A534-60C2A2A20473}" type="slidenum">
              <a:rPr lang="ja-JP" altLang="en-US" smtClean="0"/>
              <a:pPr>
                <a:defRPr/>
              </a:pPr>
              <a:t>7</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extLst/>
        </p:spPr>
        <p:txBody>
          <a:bodyPr vert="horz" wrap="square" lIns="91440" tIns="45720" rIns="91440" bIns="45720" numCol="1" anchorCtr="0" compatLnSpc="1">
            <a:prstTxWarp prst="textNoShape">
              <a:avLst/>
            </a:prstTxWarp>
          </a:bodyPr>
          <a:lstStyle/>
          <a:p>
            <a:pPr>
              <a:defRPr/>
            </a:pPr>
            <a:r>
              <a:rPr lang="ja-JP" altLang="en-US" dirty="0" smtClean="0"/>
              <a:t>４</a:t>
            </a:r>
            <a:r>
              <a:rPr lang="ja-JP" altLang="ja-JP" dirty="0" smtClean="0"/>
              <a:t>．</a:t>
            </a:r>
            <a:r>
              <a:rPr lang="ja-JP" altLang="en-US" dirty="0" smtClean="0"/>
              <a:t>導入の手順　</a:t>
            </a:r>
            <a:r>
              <a:rPr lang="ja-JP" altLang="en-US" sz="2400" dirty="0" smtClean="0"/>
              <a:t>～ </a:t>
            </a:r>
            <a:r>
              <a:rPr lang="en-US" altLang="ja-JP" sz="2400" dirty="0" smtClean="0">
                <a:latin typeface="+mn-ea"/>
              </a:rPr>
              <a:t>1-1</a:t>
            </a:r>
            <a:r>
              <a:rPr lang="ja-JP" altLang="en-US" sz="2400" dirty="0">
                <a:latin typeface="+mn-ea"/>
              </a:rPr>
              <a:t>　推進体制の</a:t>
            </a:r>
            <a:r>
              <a:rPr lang="ja-JP" altLang="en-US" sz="2400" dirty="0" smtClean="0">
                <a:latin typeface="+mn-ea"/>
              </a:rPr>
              <a:t>立ち上げ②</a:t>
            </a:r>
            <a:r>
              <a:rPr lang="ja-JP" altLang="en-US" sz="2400" dirty="0" smtClean="0"/>
              <a:t>～</a:t>
            </a:r>
            <a:endParaRPr lang="ja-JP" altLang="ja-JP" sz="1200" dirty="0" smtClean="0">
              <a:latin typeface="+mj-ea"/>
            </a:endParaRPr>
          </a:p>
        </p:txBody>
      </p:sp>
      <p:sp>
        <p:nvSpPr>
          <p:cNvPr id="10243" name="コンテンツ プレースホルダ 25"/>
          <p:cNvSpPr>
            <a:spLocks noGrp="1"/>
          </p:cNvSpPr>
          <p:nvPr>
            <p:ph idx="1"/>
          </p:nvPr>
        </p:nvSpPr>
        <p:spPr bwMode="auto">
          <a:xfrm>
            <a:off x="495300" y="1341438"/>
            <a:ext cx="8915400" cy="4751387"/>
          </a:xfrm>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p>
            <a:pPr>
              <a:defRPr/>
            </a:pPr>
            <a:r>
              <a:rPr lang="ja-JP" altLang="en-US" sz="2000" dirty="0" smtClean="0">
                <a:latin typeface="HGPｺﾞｼｯｸM" pitchFamily="50" charset="-128"/>
              </a:rPr>
              <a:t>推進体制の設置要綱（例：「電算共同化推進協議会設置要綱」）を策定</a:t>
            </a:r>
            <a:endParaRPr lang="en-US" altLang="ja-JP" sz="2000" dirty="0">
              <a:latin typeface="HGPｺﾞｼｯｸM" pitchFamily="50" charset="-128"/>
            </a:endParaRPr>
          </a:p>
          <a:p>
            <a:pPr lvl="1">
              <a:defRPr/>
            </a:pPr>
            <a:r>
              <a:rPr lang="ja-JP" altLang="en-US" sz="1800" b="1" dirty="0" smtClean="0"/>
              <a:t>設置要綱の構成、内容等</a:t>
            </a:r>
            <a:endParaRPr lang="en-US" altLang="ja-JP" sz="1800" b="1" dirty="0" smtClean="0"/>
          </a:p>
          <a:p>
            <a:pPr marL="457200" lvl="1" indent="0">
              <a:buFont typeface="Wingdings" pitchFamily="2" charset="2"/>
              <a:buNone/>
              <a:defRPr/>
            </a:pPr>
            <a:r>
              <a:rPr lang="ja-JP" altLang="en-US" sz="1400" dirty="0" smtClean="0"/>
              <a:t>　・組織（委員長、委員）、会議の招集、所掌事務、検討部会の設置、構成員、事務局</a:t>
            </a:r>
            <a:endParaRPr lang="en-US" altLang="ja-JP" sz="2000" dirty="0" smtClean="0"/>
          </a:p>
          <a:p>
            <a:pPr marL="363538">
              <a:defRPr/>
            </a:pPr>
            <a:r>
              <a:rPr lang="ja-JP" altLang="en-US" sz="2000" dirty="0" smtClean="0">
                <a:latin typeface="HGPｺﾞｼｯｸM" pitchFamily="50" charset="-128"/>
              </a:rPr>
              <a:t>推進体制立ち上げ時の課題</a:t>
            </a:r>
          </a:p>
        </p:txBody>
      </p:sp>
      <p:graphicFrame>
        <p:nvGraphicFramePr>
          <p:cNvPr id="3" name="表 2"/>
          <p:cNvGraphicFramePr>
            <a:graphicFrameLocks noGrp="1"/>
          </p:cNvGraphicFramePr>
          <p:nvPr/>
        </p:nvGraphicFramePr>
        <p:xfrm>
          <a:off x="920750" y="2751138"/>
          <a:ext cx="8496300" cy="3108352"/>
        </p:xfrm>
        <a:graphic>
          <a:graphicData uri="http://schemas.openxmlformats.org/drawingml/2006/table">
            <a:tbl>
              <a:tblPr bandRow="1">
                <a:tableStyleId>{69CF1AB2-1976-4502-BF36-3FF5EA218861}</a:tableStyleId>
              </a:tblPr>
              <a:tblGrid>
                <a:gridCol w="360013"/>
                <a:gridCol w="2520089"/>
                <a:gridCol w="5616198"/>
              </a:tblGrid>
              <a:tr h="639922">
                <a:tc>
                  <a:txBody>
                    <a:bodyPr/>
                    <a:lstStyle/>
                    <a:p>
                      <a:pPr algn="ctr"/>
                      <a:r>
                        <a:rPr kumimoji="1" lang="en-US" altLang="ja-JP" sz="1800" dirty="0" smtClean="0">
                          <a:latin typeface="HGPｺﾞｼｯｸM" pitchFamily="50" charset="-128"/>
                          <a:ea typeface="HGPｺﾞｼｯｸM" pitchFamily="50" charset="-128"/>
                        </a:rPr>
                        <a:t>1</a:t>
                      </a:r>
                      <a:endParaRPr kumimoji="1" lang="ja-JP" altLang="en-US" sz="1800" dirty="0">
                        <a:latin typeface="HGPｺﾞｼｯｸM" pitchFamily="50" charset="-128"/>
                        <a:ea typeface="HGPｺﾞｼｯｸM" pitchFamily="50" charset="-128"/>
                      </a:endParaRPr>
                    </a:p>
                  </a:txBody>
                  <a:tcPr marL="91433" marR="91433" marT="45644" marB="45644"/>
                </a:tc>
                <a:tc>
                  <a:txBody>
                    <a:bodyPr/>
                    <a:lstStyle/>
                    <a:p>
                      <a:r>
                        <a:rPr kumimoji="1" lang="ja-JP" altLang="en-US" sz="1200" dirty="0" smtClean="0">
                          <a:latin typeface="HGPｺﾞｼｯｸM" pitchFamily="50" charset="-128"/>
                          <a:ea typeface="HGPｺﾞｼｯｸM" pitchFamily="50" charset="-128"/>
                        </a:rPr>
                        <a:t>参加団体が集まらない</a:t>
                      </a:r>
                      <a:endParaRPr kumimoji="1" lang="ja-JP" altLang="en-US" sz="1200" dirty="0">
                        <a:latin typeface="HGPｺﾞｼｯｸM" pitchFamily="50" charset="-128"/>
                        <a:ea typeface="HGPｺﾞｼｯｸM" pitchFamily="50" charset="-128"/>
                      </a:endParaRPr>
                    </a:p>
                  </a:txBody>
                  <a:tcPr marL="91433" marR="91433" marT="45644" marB="45644"/>
                </a:tc>
                <a:tc>
                  <a:txBody>
                    <a:bodyPr/>
                    <a:lstStyle/>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他分野にて一部事務組合を構成、広域行政区域等の既存の繋がりを活用する。</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同規模団体や同一ベンダの現行システムを利用している団体に声を掛ける。</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首長の人脈等により、新たな協力関係を築く。</a:t>
                      </a:r>
                      <a:endParaRPr kumimoji="1" lang="ja-JP" altLang="en-US" sz="1200" dirty="0">
                        <a:latin typeface="HGPｺﾞｼｯｸM" pitchFamily="50" charset="-128"/>
                        <a:ea typeface="HGPｺﾞｼｯｸM" pitchFamily="50" charset="-128"/>
                      </a:endParaRPr>
                    </a:p>
                  </a:txBody>
                  <a:tcPr marL="91433" marR="91433" marT="45644" marB="45644" anchor="ctr"/>
                </a:tc>
              </a:tr>
              <a:tr h="639922">
                <a:tc>
                  <a:txBody>
                    <a:bodyPr/>
                    <a:lstStyle/>
                    <a:p>
                      <a:pPr algn="ctr"/>
                      <a:r>
                        <a:rPr kumimoji="1" lang="en-US" altLang="ja-JP" sz="1800" dirty="0" smtClean="0">
                          <a:latin typeface="HGPｺﾞｼｯｸM" pitchFamily="50" charset="-128"/>
                          <a:ea typeface="HGPｺﾞｼｯｸM" pitchFamily="50" charset="-128"/>
                        </a:rPr>
                        <a:t>2</a:t>
                      </a:r>
                      <a:endParaRPr kumimoji="1" lang="ja-JP" altLang="en-US" sz="1800" dirty="0">
                        <a:latin typeface="HGPｺﾞｼｯｸM" pitchFamily="50" charset="-128"/>
                        <a:ea typeface="HGPｺﾞｼｯｸM" pitchFamily="50" charset="-128"/>
                      </a:endParaRPr>
                    </a:p>
                  </a:txBody>
                  <a:tcPr marL="91433" marR="91433" marT="45644" marB="45644"/>
                </a:tc>
                <a:tc>
                  <a:txBody>
                    <a:bodyPr/>
                    <a:lstStyle/>
                    <a:p>
                      <a:r>
                        <a:rPr kumimoji="1" lang="ja-JP" altLang="en-US" sz="1200" dirty="0" smtClean="0">
                          <a:latin typeface="HGPｺﾞｼｯｸM" pitchFamily="50" charset="-128"/>
                          <a:ea typeface="HGPｺﾞｼｯｸM" pitchFamily="50" charset="-128"/>
                        </a:rPr>
                        <a:t>脱退リスクも含め、参加団体の責任分担の調整が難しい。</a:t>
                      </a:r>
                      <a:endParaRPr kumimoji="1" lang="ja-JP" altLang="en-US" sz="1200" dirty="0">
                        <a:latin typeface="HGPｺﾞｼｯｸM" pitchFamily="50" charset="-128"/>
                        <a:ea typeface="HGPｺﾞｼｯｸM" pitchFamily="50" charset="-128"/>
                      </a:endParaRPr>
                    </a:p>
                  </a:txBody>
                  <a:tcPr marL="91433" marR="91433" marT="45644" marB="45644"/>
                </a:tc>
                <a:tc>
                  <a:txBody>
                    <a:bodyPr/>
                    <a:lstStyle/>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全団体における一定のコスト削減効果を保証・調整する。</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共同導入を前提するのではなく、まずは共同での検討を行う組織を立ち上げる。</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全団体から職員を出すとともに、業務ごとのリーダーを分担させる。</a:t>
                      </a:r>
                      <a:endParaRPr kumimoji="1" lang="ja-JP" altLang="en-US" sz="1200" dirty="0">
                        <a:latin typeface="HGPｺﾞｼｯｸM" pitchFamily="50" charset="-128"/>
                        <a:ea typeface="HGPｺﾞｼｯｸM" pitchFamily="50" charset="-128"/>
                      </a:endParaRPr>
                    </a:p>
                  </a:txBody>
                  <a:tcPr marL="91433" marR="91433" marT="45644" marB="45644" anchor="ctr"/>
                </a:tc>
              </a:tr>
              <a:tr h="1005679">
                <a:tc>
                  <a:txBody>
                    <a:bodyPr/>
                    <a:lstStyle/>
                    <a:p>
                      <a:pPr algn="ctr"/>
                      <a:r>
                        <a:rPr kumimoji="1" lang="en-US" altLang="ja-JP" sz="1800" dirty="0" smtClean="0">
                          <a:latin typeface="HGPｺﾞｼｯｸM" pitchFamily="50" charset="-128"/>
                          <a:ea typeface="HGPｺﾞｼｯｸM" pitchFamily="50" charset="-128"/>
                        </a:rPr>
                        <a:t>3</a:t>
                      </a:r>
                      <a:endParaRPr kumimoji="1" lang="ja-JP" altLang="en-US" sz="1800" dirty="0">
                        <a:latin typeface="HGPｺﾞｼｯｸM" pitchFamily="50" charset="-128"/>
                        <a:ea typeface="HGPｺﾞｼｯｸM" pitchFamily="50" charset="-128"/>
                      </a:endParaRPr>
                    </a:p>
                  </a:txBody>
                  <a:tcPr marL="91433" marR="91433" marT="45644" marB="45644"/>
                </a:tc>
                <a:tc>
                  <a:txBody>
                    <a:bodyPr/>
                    <a:lstStyle/>
                    <a:p>
                      <a:r>
                        <a:rPr kumimoji="1" lang="ja-JP" altLang="en-US" sz="1200" dirty="0" smtClean="0">
                          <a:latin typeface="HGPｺﾞｼｯｸM" pitchFamily="50" charset="-128"/>
                          <a:ea typeface="HGPｺﾞｼｯｸM" pitchFamily="50" charset="-128"/>
                        </a:rPr>
                        <a:t>団体間で積極性や導入時期、取扱業務の考え方に差があり、検討組織の形態についても意見がまとまりにくい。</a:t>
                      </a:r>
                      <a:endParaRPr kumimoji="1" lang="ja-JP" altLang="en-US" sz="1200" dirty="0">
                        <a:latin typeface="HGPｺﾞｼｯｸM" pitchFamily="50" charset="-128"/>
                        <a:ea typeface="HGPｺﾞｼｯｸM" pitchFamily="50" charset="-128"/>
                      </a:endParaRPr>
                    </a:p>
                  </a:txBody>
                  <a:tcPr marL="91433" marR="91433" marT="45644" marB="45644"/>
                </a:tc>
                <a:tc>
                  <a:txBody>
                    <a:bodyPr/>
                    <a:lstStyle/>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パッケージのノンカスタマイズや標準化による恩恵を全体で享受する。</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導入時期、取扱業務については、柔軟に調整を行う（同一である必要はない）。</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長期継続契約等によるコスト削減効果を考慮し、一部事務組合を発足させる。</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広域連携事務の集約化を図り、さらなる効率化を目指すために特別地方公共団体への移行を目指す。</a:t>
                      </a:r>
                      <a:endParaRPr kumimoji="1" lang="ja-JP" altLang="en-US" sz="1200" dirty="0">
                        <a:latin typeface="HGPｺﾞｼｯｸM" pitchFamily="50" charset="-128"/>
                        <a:ea typeface="HGPｺﾞｼｯｸM" pitchFamily="50" charset="-128"/>
                      </a:endParaRPr>
                    </a:p>
                  </a:txBody>
                  <a:tcPr marL="91433" marR="91433" marT="45644" marB="45644" anchor="ctr"/>
                </a:tc>
              </a:tr>
              <a:tr h="822801">
                <a:tc>
                  <a:txBody>
                    <a:bodyPr/>
                    <a:lstStyle/>
                    <a:p>
                      <a:pPr algn="ctr"/>
                      <a:r>
                        <a:rPr kumimoji="1" lang="en-US" altLang="ja-JP" sz="1800" dirty="0" smtClean="0">
                          <a:latin typeface="HGPｺﾞｼｯｸM" pitchFamily="50" charset="-128"/>
                          <a:ea typeface="HGPｺﾞｼｯｸM" pitchFamily="50" charset="-128"/>
                        </a:rPr>
                        <a:t>4</a:t>
                      </a:r>
                      <a:endParaRPr kumimoji="1" lang="ja-JP" altLang="en-US" sz="1800" dirty="0">
                        <a:latin typeface="HGPｺﾞｼｯｸM" pitchFamily="50" charset="-128"/>
                        <a:ea typeface="HGPｺﾞｼｯｸM" pitchFamily="50" charset="-128"/>
                      </a:endParaRPr>
                    </a:p>
                  </a:txBody>
                  <a:tcPr marL="91433" marR="91433" marT="45644" marB="45644"/>
                </a:tc>
                <a:tc>
                  <a:txBody>
                    <a:bodyPr/>
                    <a:lstStyle/>
                    <a:p>
                      <a:r>
                        <a:rPr kumimoji="1" lang="ja-JP" altLang="en-US" sz="1200" dirty="0" smtClean="0">
                          <a:latin typeface="HGPｺﾞｼｯｸM" pitchFamily="50" charset="-128"/>
                          <a:ea typeface="HGPｺﾞｼｯｸM" pitchFamily="50" charset="-128"/>
                        </a:rPr>
                        <a:t>負担金割合をどうするか、また、負担金が高額になりがちな人口規模等が大きな参加団体の理解をどう得ていくか。</a:t>
                      </a:r>
                      <a:endParaRPr kumimoji="1" lang="ja-JP" altLang="en-US" sz="1200" dirty="0">
                        <a:latin typeface="HGPｺﾞｼｯｸM" pitchFamily="50" charset="-128"/>
                        <a:ea typeface="HGPｺﾞｼｯｸM" pitchFamily="50" charset="-128"/>
                      </a:endParaRPr>
                    </a:p>
                  </a:txBody>
                  <a:tcPr marL="91433" marR="91433" marT="45644" marB="45644"/>
                </a:tc>
                <a:tc>
                  <a:txBody>
                    <a:bodyPr/>
                    <a:lstStyle/>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業務別従量料金の月額単価を設定し、各町村の利用業務、使用月数に応じて負担額を算出し、その上で参加団体すべてが一定の削減効果があるよう調整する。</a:t>
                      </a:r>
                      <a:endParaRPr kumimoji="1" lang="en-US" altLang="ja-JP" sz="1200" dirty="0" smtClean="0">
                        <a:latin typeface="HGPｺﾞｼｯｸM" pitchFamily="50" charset="-128"/>
                        <a:ea typeface="HGPｺﾞｼｯｸM" pitchFamily="50" charset="-128"/>
                      </a:endParaRPr>
                    </a:p>
                    <a:p>
                      <a:pPr marL="171450" indent="-171450">
                        <a:buFont typeface="Arial" pitchFamily="34" charset="0"/>
                        <a:buChar char="•"/>
                      </a:pPr>
                      <a:r>
                        <a:rPr kumimoji="1" lang="ja-JP" altLang="en-US" sz="1200" dirty="0" smtClean="0">
                          <a:latin typeface="HGPｺﾞｼｯｸM" pitchFamily="50" charset="-128"/>
                          <a:ea typeface="HGPｺﾞｼｯｸM" pitchFamily="50" charset="-128"/>
                        </a:rPr>
                        <a:t>協議会事務局の人件費については、参加団体による事後精算方式とする。</a:t>
                      </a:r>
                      <a:endParaRPr kumimoji="1" lang="ja-JP" altLang="en-US" sz="1200" dirty="0">
                        <a:latin typeface="HGPｺﾞｼｯｸM" pitchFamily="50" charset="-128"/>
                        <a:ea typeface="HGPｺﾞｼｯｸM" pitchFamily="50" charset="-128"/>
                      </a:endParaRPr>
                    </a:p>
                  </a:txBody>
                  <a:tcPr marL="91433" marR="91433" marT="45644" marB="45644" anchor="ctr"/>
                </a:tc>
              </a:tr>
            </a:tbl>
          </a:graphicData>
        </a:graphic>
      </p:graphicFrame>
      <p:sp>
        <p:nvSpPr>
          <p:cNvPr id="5" name="スライド番号プレースホルダ 4"/>
          <p:cNvSpPr>
            <a:spLocks noGrp="1"/>
          </p:cNvSpPr>
          <p:nvPr>
            <p:ph type="sldNum" sz="quarter" idx="12"/>
          </p:nvPr>
        </p:nvSpPr>
        <p:spPr/>
        <p:txBody>
          <a:bodyPr/>
          <a:lstStyle/>
          <a:p>
            <a:pPr>
              <a:defRPr/>
            </a:pPr>
            <a:fld id="{502364E4-2112-43EA-A534-60C2A2A20473}" type="slidenum">
              <a:rPr lang="ja-JP" altLang="en-US" smtClean="0"/>
              <a:pPr>
                <a:defRPr/>
              </a:pPr>
              <a:t>8</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3-2</a:t>
            </a:r>
            <a:r>
              <a:rPr lang="ja-JP" altLang="en-US" smtClean="0"/>
              <a:t>　自治体クラウド導入の手順</a:t>
            </a:r>
            <a:endParaRPr lang="en-US" altLang="ja-JP"/>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8330</TotalTime>
  <Words>5340</Words>
  <Application>Microsoft Office PowerPoint</Application>
  <PresentationFormat>A4 210 x 297 mm</PresentationFormat>
  <Paragraphs>1285</Paragraphs>
  <Slides>37</Slides>
  <Notes>36</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37</vt:i4>
      </vt:variant>
    </vt:vector>
  </HeadingPairs>
  <TitlesOfParts>
    <vt:vector size="39" baseType="lpstr">
      <vt:lpstr>half_green</vt:lpstr>
      <vt:lpstr>ワークシート</vt:lpstr>
      <vt:lpstr>3-2　自治体クラウド導入の手順</vt:lpstr>
      <vt:lpstr>１．本講義の学習目標</vt:lpstr>
      <vt:lpstr>２．本講義の構成</vt:lpstr>
      <vt:lpstr>３．自治体クラウドサービスの特徴</vt:lpstr>
      <vt:lpstr>４．導入の手順　～全体～</vt:lpstr>
      <vt:lpstr>４．導入の手順　～進め方～</vt:lpstr>
      <vt:lpstr>４．導入の手順　～Ｐｈａｓｅ１～</vt:lpstr>
      <vt:lpstr>４．導入の手順　～ 1-1　推進体制の立ち上げ①～</vt:lpstr>
      <vt:lpstr>４．導入の手順　～ 1-1　推進体制の立ち上げ②～</vt:lpstr>
      <vt:lpstr>スライド 9</vt:lpstr>
      <vt:lpstr>４．導入の手順　～ 1-3　導入計画の策定① ～</vt:lpstr>
      <vt:lpstr>４．導入の手順　～ 1-3　導入計画の策定② ～</vt:lpstr>
      <vt:lpstr>４．導入の手順　～ 1-3　導入計画の策定③ ～</vt:lpstr>
      <vt:lpstr>４．導入の手順　～ 1-3　導入計画の策定 ④～</vt:lpstr>
      <vt:lpstr>４．導入の手順　～Ｐｈａｓｅ２～</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４．導入の手順　～Ｐｈａｓｅ３～</vt:lpstr>
      <vt:lpstr>４．導入の手順　～ 3-2　データ移行 ～</vt:lpstr>
      <vt:lpstr>４．導入の手順　～Ｐｈａｓｅ４～</vt:lpstr>
      <vt:lpstr>５．「電子自治体の取組みを加速するための１０の指針」 （抄）</vt:lpstr>
      <vt:lpstr>５．「電子自治体の取組みを加速するための１０の指針」 （抄）</vt:lpstr>
      <vt:lpstr>５．「電子自治体の取組みを加速するための１０の指針」 （抄）</vt:lpstr>
      <vt:lpstr>５．「電子自治体の取組みを加速するための１０の指針」 （抄）</vt:lpstr>
      <vt:lpstr>６．クラウド導入の先行事例　～ 主な先行事例 ～</vt:lpstr>
      <vt:lpstr>スライド 32</vt:lpstr>
      <vt:lpstr>スライド 33</vt:lpstr>
      <vt:lpstr>スライド 34</vt:lpstr>
      <vt:lpstr>スライド 35</vt:lpstr>
      <vt:lpstr>７．本講義のまとめ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　自治体クラウド導入の手順</dc:title>
  <dc:creator>高村 弘史</dc:creator>
  <cp:lastModifiedBy>takamura</cp:lastModifiedBy>
  <cp:revision>403</cp:revision>
  <cp:lastPrinted>2013-04-03T09:09:58Z</cp:lastPrinted>
  <dcterms:created xsi:type="dcterms:W3CDTF">2008-12-09T14:04:54Z</dcterms:created>
  <dcterms:modified xsi:type="dcterms:W3CDTF">2015-06-22T00:55:47Z</dcterms:modified>
</cp:coreProperties>
</file>