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rawings/drawing2.xml" ContentType="application/vnd.openxmlformats-officedocument.drawingml.chartshapes+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Default Extension="xlsx" ContentType="application/vnd.openxmlformats-officedocument.spreadsheetml.sheet"/>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9" r:id="rId1"/>
  </p:sldMasterIdLst>
  <p:notesMasterIdLst>
    <p:notesMasterId r:id="rId33"/>
  </p:notesMasterIdLst>
  <p:handoutMasterIdLst>
    <p:handoutMasterId r:id="rId34"/>
  </p:handoutMasterIdLst>
  <p:sldIdLst>
    <p:sldId id="333" r:id="rId2"/>
    <p:sldId id="269" r:id="rId3"/>
    <p:sldId id="275" r:id="rId4"/>
    <p:sldId id="277" r:id="rId5"/>
    <p:sldId id="305" r:id="rId6"/>
    <p:sldId id="279" r:id="rId7"/>
    <p:sldId id="298" r:id="rId8"/>
    <p:sldId id="304" r:id="rId9"/>
    <p:sldId id="303" r:id="rId10"/>
    <p:sldId id="280" r:id="rId11"/>
    <p:sldId id="315" r:id="rId12"/>
    <p:sldId id="309" r:id="rId13"/>
    <p:sldId id="323" r:id="rId14"/>
    <p:sldId id="329" r:id="rId15"/>
    <p:sldId id="332" r:id="rId16"/>
    <p:sldId id="306" r:id="rId17"/>
    <p:sldId id="307" r:id="rId18"/>
    <p:sldId id="308" r:id="rId19"/>
    <p:sldId id="282" r:id="rId20"/>
    <p:sldId id="310" r:id="rId21"/>
    <p:sldId id="318" r:id="rId22"/>
    <p:sldId id="316" r:id="rId23"/>
    <p:sldId id="321" r:id="rId24"/>
    <p:sldId id="311" r:id="rId25"/>
    <p:sldId id="313" r:id="rId26"/>
    <p:sldId id="320" r:id="rId27"/>
    <p:sldId id="299" r:id="rId28"/>
    <p:sldId id="314" r:id="rId29"/>
    <p:sldId id="281" r:id="rId30"/>
    <p:sldId id="317" r:id="rId31"/>
    <p:sldId id="276" r:id="rId32"/>
  </p:sldIdLst>
  <p:sldSz cx="9906000" cy="6858000" type="A4"/>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00"/>
    <a:srgbClr val="FF3300"/>
    <a:srgbClr val="0000FF"/>
    <a:srgbClr val="376092"/>
    <a:srgbClr val="808000"/>
    <a:srgbClr val="0066FF"/>
    <a:srgbClr val="D0D8E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61" autoAdjust="0"/>
    <p:restoredTop sz="93699" autoAdjust="0"/>
  </p:normalViewPr>
  <p:slideViewPr>
    <p:cSldViewPr showGuides="1">
      <p:cViewPr>
        <p:scale>
          <a:sx n="70" d="100"/>
          <a:sy n="70" d="100"/>
        </p:scale>
        <p:origin x="-2118" y="-546"/>
      </p:cViewPr>
      <p:guideLst>
        <p:guide orient="horz" pos="1344"/>
        <p:guide pos="3619"/>
        <p:guide pos="2213"/>
        <p:guide pos="3800"/>
        <p:guide pos="5343"/>
      </p:guideLst>
    </p:cSldViewPr>
  </p:slideViewPr>
  <p:outlineViewPr>
    <p:cViewPr>
      <p:scale>
        <a:sx n="33" d="100"/>
        <a:sy n="33" d="100"/>
      </p:scale>
      <p:origin x="24"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64" d="100"/>
          <a:sy n="64" d="100"/>
        </p:scale>
        <p:origin x="-3378" y="-102"/>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Office_Excel_______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chart>
    <c:plotArea>
      <c:layout/>
      <c:pieChart>
        <c:varyColors val="1"/>
        <c:ser>
          <c:idx val="0"/>
          <c:order val="0"/>
          <c:spPr>
            <a:ln>
              <a:noFill/>
              <a:prstDash val="dash"/>
            </a:ln>
          </c:spPr>
          <c:dPt>
            <c:idx val="0"/>
            <c:spPr>
              <a:solidFill>
                <a:schemeClr val="accent3">
                  <a:lumMod val="20000"/>
                  <a:lumOff val="80000"/>
                </a:schemeClr>
              </a:solidFill>
              <a:ln>
                <a:noFill/>
                <a:prstDash val="dash"/>
              </a:ln>
            </c:spPr>
          </c:dPt>
          <c:dPt>
            <c:idx val="1"/>
            <c:spPr>
              <a:solidFill>
                <a:schemeClr val="accent3">
                  <a:lumMod val="20000"/>
                  <a:lumOff val="80000"/>
                </a:schemeClr>
              </a:solidFill>
              <a:ln>
                <a:noFill/>
                <a:prstDash val="dash"/>
              </a:ln>
            </c:spPr>
          </c:dPt>
          <c:dPt>
            <c:idx val="2"/>
            <c:spPr>
              <a:solidFill>
                <a:schemeClr val="accent3">
                  <a:lumMod val="20000"/>
                  <a:lumOff val="80000"/>
                </a:schemeClr>
              </a:solidFill>
              <a:ln>
                <a:noFill/>
                <a:prstDash val="dash"/>
              </a:ln>
            </c:spPr>
          </c:dPt>
          <c:dPt>
            <c:idx val="3"/>
            <c:spPr>
              <a:noFill/>
              <a:ln>
                <a:noFill/>
                <a:prstDash val="dash"/>
              </a:ln>
            </c:spPr>
          </c:dPt>
          <c:dPt>
            <c:idx val="4"/>
            <c:spPr>
              <a:noFill/>
              <a:ln>
                <a:noFill/>
                <a:prstDash val="dash"/>
              </a:ln>
            </c:spPr>
          </c:dPt>
          <c:dPt>
            <c:idx val="5"/>
            <c:spPr>
              <a:noFill/>
              <a:ln>
                <a:noFill/>
                <a:prstDash val="dash"/>
              </a:ln>
            </c:spPr>
          </c:dPt>
          <c:cat>
            <c:strRef>
              <c:f>Sheet1!$B$1:$B$6</c:f>
              <c:strCache>
                <c:ptCount val="6"/>
                <c:pt idx="0">
                  <c:v>自治体クラウド</c:v>
                </c:pt>
                <c:pt idx="1">
                  <c:v>単独クラウド </c:v>
                </c:pt>
                <c:pt idx="2">
                  <c:v>ハードウェアのみのクラウド化（IaaS） </c:v>
                </c:pt>
                <c:pt idx="3">
                  <c:v>オープン系システムの外部データセンタ設置（ハウジング） </c:v>
                </c:pt>
                <c:pt idx="4">
                  <c:v>オープン系システムの自庁設置</c:v>
                </c:pt>
                <c:pt idx="5">
                  <c:v>メインフレーム型システム</c:v>
                </c:pt>
              </c:strCache>
            </c:strRef>
          </c:cat>
          <c:val>
            <c:numRef>
              <c:f>Sheet1!$C$1:$C$6</c:f>
              <c:numCache>
                <c:formatCode>0%</c:formatCode>
                <c:ptCount val="6"/>
                <c:pt idx="0">
                  <c:v>0.13</c:v>
                </c:pt>
                <c:pt idx="1">
                  <c:v>0.11000000000000007</c:v>
                </c:pt>
                <c:pt idx="2">
                  <c:v>6.0000000000000081E-2</c:v>
                </c:pt>
                <c:pt idx="3">
                  <c:v>0.11000000000000007</c:v>
                </c:pt>
                <c:pt idx="4">
                  <c:v>0.55000000000000004</c:v>
                </c:pt>
                <c:pt idx="5">
                  <c:v>4.0000000000000049E-2</c:v>
                </c:pt>
              </c:numCache>
            </c:numRef>
          </c:val>
        </c:ser>
        <c:firstSliceAng val="0"/>
      </c:pieChart>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chart>
    <c:plotArea>
      <c:layout/>
      <c:doughnutChart>
        <c:varyColors val="1"/>
        <c:ser>
          <c:idx val="0"/>
          <c:order val="0"/>
          <c:explosion val="20"/>
          <c:dPt>
            <c:idx val="0"/>
            <c:explosion val="21"/>
          </c:dPt>
          <c:dPt>
            <c:idx val="1"/>
            <c:explosion val="21"/>
          </c:dPt>
          <c:dPt>
            <c:idx val="2"/>
            <c:explosion val="19"/>
          </c:dPt>
          <c:dPt>
            <c:idx val="3"/>
            <c:explosion val="1"/>
          </c:dPt>
          <c:dPt>
            <c:idx val="4"/>
            <c:explosion val="0"/>
            <c:spPr>
              <a:solidFill>
                <a:schemeClr val="accent5">
                  <a:lumMod val="40000"/>
                  <a:lumOff val="60000"/>
                </a:schemeClr>
              </a:solidFill>
            </c:spPr>
          </c:dPt>
          <c:dPt>
            <c:idx val="5"/>
            <c:explosion val="0"/>
          </c:dPt>
          <c:dLbls>
            <c:dLbl>
              <c:idx val="2"/>
              <c:layout/>
              <c:tx>
                <c:rich>
                  <a:bodyPr/>
                  <a:lstStyle/>
                  <a:p>
                    <a:r>
                      <a:rPr lang="ja-JP" altLang="en-US" sz="1050" dirty="0" smtClean="0"/>
                      <a:t>ハ</a:t>
                    </a:r>
                    <a:r>
                      <a:rPr lang="ja-JP" altLang="en-US" dirty="0" smtClean="0"/>
                      <a:t>ードウェア</a:t>
                    </a:r>
                    <a:endParaRPr lang="en-US" altLang="ja-JP" dirty="0" smtClean="0"/>
                  </a:p>
                  <a:p>
                    <a:r>
                      <a:rPr lang="ja-JP" altLang="en-US" dirty="0" smtClean="0"/>
                      <a:t>のみの</a:t>
                    </a:r>
                    <a:endParaRPr lang="en-US" altLang="ja-JP" dirty="0" smtClean="0"/>
                  </a:p>
                  <a:p>
                    <a:r>
                      <a:rPr lang="ja-JP" altLang="en-US" dirty="0" smtClean="0"/>
                      <a:t>クラウド化</a:t>
                    </a:r>
                    <a:r>
                      <a:rPr lang="ja-JP" altLang="en-US" dirty="0"/>
                      <a:t>（</a:t>
                    </a:r>
                    <a:r>
                      <a:rPr lang="en-US" altLang="ja-JP" dirty="0" err="1"/>
                      <a:t>IaaS</a:t>
                    </a:r>
                    <a:r>
                      <a:rPr lang="ja-JP" altLang="en-US" dirty="0"/>
                      <a:t>） </a:t>
                    </a:r>
                    <a:r>
                      <a:rPr lang="en-US" altLang="ja-JP" dirty="0"/>
                      <a:t>, 6%</a:t>
                    </a:r>
                  </a:p>
                </c:rich>
              </c:tx>
              <c:showVal val="1"/>
              <c:showCatName val="1"/>
            </c:dLbl>
            <c:dLbl>
              <c:idx val="3"/>
              <c:layout>
                <c:manualLayout>
                  <c:x val="0.18461538461538493"/>
                  <c:y val="9.6023281363799201E-2"/>
                </c:manualLayout>
              </c:layout>
              <c:tx>
                <c:rich>
                  <a:bodyPr/>
                  <a:lstStyle/>
                  <a:p>
                    <a:r>
                      <a:rPr lang="ja-JP" altLang="en-US" sz="1050" b="1" dirty="0"/>
                      <a:t>オ</a:t>
                    </a:r>
                    <a:r>
                      <a:rPr lang="ja-JP" altLang="en-US" dirty="0"/>
                      <a:t>ープン系</a:t>
                    </a:r>
                    <a:r>
                      <a:rPr lang="ja-JP" altLang="en-US"/>
                      <a:t>システム</a:t>
                    </a:r>
                    <a:r>
                      <a:rPr lang="ja-JP" altLang="en-US" smtClean="0"/>
                      <a:t>の</a:t>
                    </a:r>
                    <a:endParaRPr lang="en-US" altLang="ja-JP" smtClean="0"/>
                  </a:p>
                  <a:p>
                    <a:r>
                      <a:rPr lang="ja-JP" altLang="en-US" smtClean="0"/>
                      <a:t>外部データセンタ設置</a:t>
                    </a:r>
                    <a:endParaRPr lang="en-US" altLang="ja-JP" smtClean="0"/>
                  </a:p>
                  <a:p>
                    <a:r>
                      <a:rPr lang="ja-JP" altLang="en-US" smtClean="0"/>
                      <a:t>（</a:t>
                    </a:r>
                    <a:r>
                      <a:rPr lang="ja-JP" altLang="en-US" dirty="0"/>
                      <a:t>ハウジング） </a:t>
                    </a:r>
                    <a:r>
                      <a:rPr lang="en-US" altLang="ja-JP" dirty="0"/>
                      <a:t>, 11%</a:t>
                    </a:r>
                  </a:p>
                </c:rich>
              </c:tx>
              <c:showVal val="1"/>
              <c:showCatName val="1"/>
            </c:dLbl>
            <c:dLbl>
              <c:idx val="4"/>
              <c:layout/>
              <c:tx>
                <c:rich>
                  <a:bodyPr/>
                  <a:lstStyle/>
                  <a:p>
                    <a:r>
                      <a:rPr lang="ja-JP" altLang="en-US" sz="1050" b="1" dirty="0"/>
                      <a:t>オ</a:t>
                    </a:r>
                    <a:r>
                      <a:rPr lang="ja-JP" altLang="en-US" dirty="0"/>
                      <a:t>ープン</a:t>
                    </a:r>
                    <a:r>
                      <a:rPr lang="ja-JP" altLang="en-US" dirty="0" smtClean="0"/>
                      <a:t>系</a:t>
                    </a:r>
                    <a:endParaRPr lang="en-US" altLang="ja-JP" dirty="0" smtClean="0"/>
                  </a:p>
                  <a:p>
                    <a:r>
                      <a:rPr lang="ja-JP" altLang="en-US" dirty="0" smtClean="0"/>
                      <a:t>システムの</a:t>
                    </a:r>
                    <a:endParaRPr lang="en-US" altLang="ja-JP" dirty="0" smtClean="0"/>
                  </a:p>
                  <a:p>
                    <a:r>
                      <a:rPr lang="ja-JP" altLang="en-US" dirty="0" smtClean="0"/>
                      <a:t>自庁</a:t>
                    </a:r>
                    <a:r>
                      <a:rPr lang="ja-JP" altLang="en-US" dirty="0"/>
                      <a:t>設置</a:t>
                    </a:r>
                    <a:r>
                      <a:rPr lang="en-US" altLang="ja-JP" dirty="0"/>
                      <a:t>, 55%</a:t>
                    </a:r>
                  </a:p>
                </c:rich>
              </c:tx>
              <c:showVal val="1"/>
              <c:showCatName val="1"/>
            </c:dLbl>
            <c:dLbl>
              <c:idx val="5"/>
              <c:layout>
                <c:manualLayout>
                  <c:x val="-0.13459822329901069"/>
                  <c:y val="-7.4467034527028034E-2"/>
                </c:manualLayout>
              </c:layout>
              <c:tx>
                <c:rich>
                  <a:bodyPr/>
                  <a:lstStyle/>
                  <a:p>
                    <a:r>
                      <a:rPr lang="ja-JP" altLang="en-US" sz="1050" dirty="0" smtClean="0"/>
                      <a:t>メ</a:t>
                    </a:r>
                    <a:r>
                      <a:rPr lang="ja-JP" altLang="en-US" dirty="0" smtClean="0"/>
                      <a:t>インフレーム型</a:t>
                    </a:r>
                    <a:endParaRPr lang="en-US" altLang="ja-JP" dirty="0" smtClean="0"/>
                  </a:p>
                  <a:p>
                    <a:r>
                      <a:rPr lang="ja-JP" altLang="en-US" dirty="0" smtClean="0"/>
                      <a:t>システム</a:t>
                    </a:r>
                    <a:r>
                      <a:rPr lang="en-US" altLang="ja-JP" dirty="0"/>
                      <a:t>, 4%</a:t>
                    </a:r>
                    <a:endParaRPr lang="ja-JP" altLang="en-US" dirty="0"/>
                  </a:p>
                </c:rich>
              </c:tx>
              <c:showVal val="1"/>
              <c:showCatName val="1"/>
            </c:dLbl>
            <c:txPr>
              <a:bodyPr/>
              <a:lstStyle/>
              <a:p>
                <a:pPr>
                  <a:defRPr sz="1050" b="1"/>
                </a:pPr>
                <a:endParaRPr lang="ja-JP"/>
              </a:p>
            </c:txPr>
            <c:showVal val="1"/>
            <c:showCatName val="1"/>
            <c:showLeaderLines val="1"/>
          </c:dLbls>
          <c:cat>
            <c:strRef>
              <c:f>Sheet1!$B$1:$B$6</c:f>
              <c:strCache>
                <c:ptCount val="6"/>
                <c:pt idx="0">
                  <c:v>自治体クラウド</c:v>
                </c:pt>
                <c:pt idx="1">
                  <c:v>単独クラウド </c:v>
                </c:pt>
                <c:pt idx="2">
                  <c:v>ハードウェアのみのクラウド化（IaaS） </c:v>
                </c:pt>
                <c:pt idx="3">
                  <c:v>オープン系システムの外部データセンタ設置（ハウジング） </c:v>
                </c:pt>
                <c:pt idx="4">
                  <c:v>オープン系システムの自庁設置</c:v>
                </c:pt>
                <c:pt idx="5">
                  <c:v>メインフレーム型システム</c:v>
                </c:pt>
              </c:strCache>
            </c:strRef>
          </c:cat>
          <c:val>
            <c:numRef>
              <c:f>Sheet1!$C$1:$C$6</c:f>
              <c:numCache>
                <c:formatCode>0%</c:formatCode>
                <c:ptCount val="6"/>
                <c:pt idx="0">
                  <c:v>0.13</c:v>
                </c:pt>
                <c:pt idx="1">
                  <c:v>0.11</c:v>
                </c:pt>
                <c:pt idx="2">
                  <c:v>6.0000000000000032E-2</c:v>
                </c:pt>
                <c:pt idx="3">
                  <c:v>0.11</c:v>
                </c:pt>
                <c:pt idx="4">
                  <c:v>0.55000000000000004</c:v>
                </c:pt>
                <c:pt idx="5">
                  <c:v>4.0000000000000022E-2</c:v>
                </c:pt>
              </c:numCache>
            </c:numRef>
          </c:val>
        </c:ser>
        <c:dLbls>
          <c:showVal val="1"/>
        </c:dLbls>
        <c:firstSliceAng val="0"/>
        <c:holeSize val="50"/>
      </c:doughnutChart>
    </c:plotArea>
    <c:plotVisOnly val="1"/>
  </c:chart>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chart>
    <c:view3D>
      <c:rotX val="20"/>
      <c:rotY val="10"/>
      <c:perspective val="30"/>
    </c:view3D>
    <c:plotArea>
      <c:layout>
        <c:manualLayout>
          <c:layoutTarget val="inner"/>
          <c:xMode val="edge"/>
          <c:yMode val="edge"/>
          <c:x val="0.24211292631163314"/>
          <c:y val="0"/>
          <c:w val="0.5416082545880907"/>
          <c:h val="0.83309419655876626"/>
        </c:manualLayout>
      </c:layout>
      <c:bar3DChart>
        <c:barDir val="col"/>
        <c:grouping val="percentStacked"/>
        <c:ser>
          <c:idx val="0"/>
          <c:order val="0"/>
          <c:tx>
            <c:strRef>
              <c:f>'各団体集計（質問１、２抜粋) 人口クロス'!$P$3</c:f>
              <c:strCache>
                <c:ptCount val="1"/>
                <c:pt idx="0">
                  <c:v>自治体クラウド</c:v>
                </c:pt>
              </c:strCache>
            </c:strRef>
          </c:tx>
          <c:cat>
            <c:strRef>
              <c:f>'各団体集計（質問１、２抜粋) 人口クロス'!$Q$2:$S$2</c:f>
              <c:strCache>
                <c:ptCount val="3"/>
                <c:pt idx="0">
                  <c:v>人口30万人以上</c:v>
                </c:pt>
                <c:pt idx="1">
                  <c:v>人口10万人以上30万人未満</c:v>
                </c:pt>
                <c:pt idx="2">
                  <c:v>人口10万人未満</c:v>
                </c:pt>
              </c:strCache>
            </c:strRef>
          </c:cat>
          <c:val>
            <c:numRef>
              <c:f>'各団体集計（質問１、２抜粋) 人口クロス'!$Q$3:$S$3</c:f>
              <c:numCache>
                <c:formatCode>General</c:formatCode>
                <c:ptCount val="3"/>
                <c:pt idx="0">
                  <c:v>4</c:v>
                </c:pt>
                <c:pt idx="1">
                  <c:v>4</c:v>
                </c:pt>
                <c:pt idx="2">
                  <c:v>225</c:v>
                </c:pt>
              </c:numCache>
            </c:numRef>
          </c:val>
        </c:ser>
        <c:ser>
          <c:idx val="1"/>
          <c:order val="1"/>
          <c:tx>
            <c:strRef>
              <c:f>'各団体集計（質問１、２抜粋) 人口クロス'!$P$4</c:f>
              <c:strCache>
                <c:ptCount val="1"/>
                <c:pt idx="0">
                  <c:v>単独クラウド</c:v>
                </c:pt>
              </c:strCache>
            </c:strRef>
          </c:tx>
          <c:cat>
            <c:strRef>
              <c:f>'各団体集計（質問１、２抜粋) 人口クロス'!$Q$2:$S$2</c:f>
              <c:strCache>
                <c:ptCount val="3"/>
                <c:pt idx="0">
                  <c:v>人口30万人以上</c:v>
                </c:pt>
                <c:pt idx="1">
                  <c:v>人口10万人以上30万人未満</c:v>
                </c:pt>
                <c:pt idx="2">
                  <c:v>人口10万人未満</c:v>
                </c:pt>
              </c:strCache>
            </c:strRef>
          </c:cat>
          <c:val>
            <c:numRef>
              <c:f>'各団体集計（質問１、２抜粋) 人口クロス'!$Q$4:$S$4</c:f>
              <c:numCache>
                <c:formatCode>General</c:formatCode>
                <c:ptCount val="3"/>
                <c:pt idx="0">
                  <c:v>1</c:v>
                </c:pt>
                <c:pt idx="1">
                  <c:v>16</c:v>
                </c:pt>
                <c:pt idx="2">
                  <c:v>174</c:v>
                </c:pt>
              </c:numCache>
            </c:numRef>
          </c:val>
        </c:ser>
        <c:ser>
          <c:idx val="2"/>
          <c:order val="2"/>
          <c:tx>
            <c:strRef>
              <c:f>'各団体集計（質問１、２抜粋) 人口クロス'!$P$5</c:f>
              <c:strCache>
                <c:ptCount val="1"/>
                <c:pt idx="0">
                  <c:v>IaaS</c:v>
                </c:pt>
              </c:strCache>
            </c:strRef>
          </c:tx>
          <c:cat>
            <c:strRef>
              <c:f>'各団体集計（質問１、２抜粋) 人口クロス'!$Q$2:$S$2</c:f>
              <c:strCache>
                <c:ptCount val="3"/>
                <c:pt idx="0">
                  <c:v>人口30万人以上</c:v>
                </c:pt>
                <c:pt idx="1">
                  <c:v>人口10万人以上30万人未満</c:v>
                </c:pt>
                <c:pt idx="2">
                  <c:v>人口10万人未満</c:v>
                </c:pt>
              </c:strCache>
            </c:strRef>
          </c:cat>
          <c:val>
            <c:numRef>
              <c:f>'各団体集計（質問１、２抜粋) 人口クロス'!$Q$5:$S$5</c:f>
              <c:numCache>
                <c:formatCode>General</c:formatCode>
                <c:ptCount val="3"/>
                <c:pt idx="0">
                  <c:v>3</c:v>
                </c:pt>
                <c:pt idx="1">
                  <c:v>22</c:v>
                </c:pt>
                <c:pt idx="2">
                  <c:v>81</c:v>
                </c:pt>
              </c:numCache>
            </c:numRef>
          </c:val>
        </c:ser>
        <c:ser>
          <c:idx val="3"/>
          <c:order val="3"/>
          <c:tx>
            <c:strRef>
              <c:f>'各団体集計（質問１、２抜粋) 人口クロス'!$P$6</c:f>
              <c:strCache>
                <c:ptCount val="1"/>
                <c:pt idx="0">
                  <c:v>ハウジング</c:v>
                </c:pt>
              </c:strCache>
            </c:strRef>
          </c:tx>
          <c:cat>
            <c:strRef>
              <c:f>'各団体集計（質問１、２抜粋) 人口クロス'!$Q$2:$S$2</c:f>
              <c:strCache>
                <c:ptCount val="3"/>
                <c:pt idx="0">
                  <c:v>人口30万人以上</c:v>
                </c:pt>
                <c:pt idx="1">
                  <c:v>人口10万人以上30万人未満</c:v>
                </c:pt>
                <c:pt idx="2">
                  <c:v>人口10万人未満</c:v>
                </c:pt>
              </c:strCache>
            </c:strRef>
          </c:cat>
          <c:val>
            <c:numRef>
              <c:f>'各団体集計（質問１、２抜粋) 人口クロス'!$Q$6:$S$6</c:f>
              <c:numCache>
                <c:formatCode>General</c:formatCode>
                <c:ptCount val="3"/>
                <c:pt idx="0">
                  <c:v>12</c:v>
                </c:pt>
                <c:pt idx="1">
                  <c:v>34</c:v>
                </c:pt>
                <c:pt idx="2">
                  <c:v>132</c:v>
                </c:pt>
              </c:numCache>
            </c:numRef>
          </c:val>
        </c:ser>
        <c:ser>
          <c:idx val="4"/>
          <c:order val="4"/>
          <c:tx>
            <c:strRef>
              <c:f>'各団体集計（質問１、２抜粋) 人口クロス'!$P$7</c:f>
              <c:strCache>
                <c:ptCount val="1"/>
                <c:pt idx="0">
                  <c:v>オープン自庁</c:v>
                </c:pt>
              </c:strCache>
            </c:strRef>
          </c:tx>
          <c:spPr>
            <a:solidFill>
              <a:schemeClr val="accent5">
                <a:lumMod val="60000"/>
                <a:lumOff val="40000"/>
              </a:schemeClr>
            </a:solidFill>
          </c:spPr>
          <c:cat>
            <c:strRef>
              <c:f>'各団体集計（質問１、２抜粋) 人口クロス'!$Q$2:$S$2</c:f>
              <c:strCache>
                <c:ptCount val="3"/>
                <c:pt idx="0">
                  <c:v>人口30万人以上</c:v>
                </c:pt>
                <c:pt idx="1">
                  <c:v>人口10万人以上30万人未満</c:v>
                </c:pt>
                <c:pt idx="2">
                  <c:v>人口10万人未満</c:v>
                </c:pt>
              </c:strCache>
            </c:strRef>
          </c:cat>
          <c:val>
            <c:numRef>
              <c:f>'各団体集計（質問１、２抜粋) 人口クロス'!$Q$7:$S$7</c:f>
              <c:numCache>
                <c:formatCode>General</c:formatCode>
                <c:ptCount val="3"/>
                <c:pt idx="0">
                  <c:v>54</c:v>
                </c:pt>
                <c:pt idx="1">
                  <c:v>125</c:v>
                </c:pt>
                <c:pt idx="2">
                  <c:v>780</c:v>
                </c:pt>
              </c:numCache>
            </c:numRef>
          </c:val>
        </c:ser>
        <c:ser>
          <c:idx val="5"/>
          <c:order val="5"/>
          <c:tx>
            <c:strRef>
              <c:f>'各団体集計（質問１、２抜粋) 人口クロス'!$P$8</c:f>
              <c:strCache>
                <c:ptCount val="1"/>
                <c:pt idx="0">
                  <c:v>メインフレーム</c:v>
                </c:pt>
              </c:strCache>
            </c:strRef>
          </c:tx>
          <c:cat>
            <c:strRef>
              <c:f>'各団体集計（質問１、２抜粋) 人口クロス'!$Q$2:$S$2</c:f>
              <c:strCache>
                <c:ptCount val="3"/>
                <c:pt idx="0">
                  <c:v>人口30万人以上</c:v>
                </c:pt>
                <c:pt idx="1">
                  <c:v>人口10万人以上30万人未満</c:v>
                </c:pt>
                <c:pt idx="2">
                  <c:v>人口10万人未満</c:v>
                </c:pt>
              </c:strCache>
            </c:strRef>
          </c:cat>
          <c:val>
            <c:numRef>
              <c:f>'各団体集計（質問１、２抜粋) 人口クロス'!$Q$8:$S$8</c:f>
              <c:numCache>
                <c:formatCode>General</c:formatCode>
                <c:ptCount val="3"/>
                <c:pt idx="0">
                  <c:v>10</c:v>
                </c:pt>
                <c:pt idx="1">
                  <c:v>6</c:v>
                </c:pt>
                <c:pt idx="2">
                  <c:v>53</c:v>
                </c:pt>
              </c:numCache>
            </c:numRef>
          </c:val>
        </c:ser>
        <c:shape val="cylinder"/>
        <c:axId val="204423552"/>
        <c:axId val="204425088"/>
        <c:axId val="0"/>
      </c:bar3DChart>
      <c:catAx>
        <c:axId val="204423552"/>
        <c:scaling>
          <c:orientation val="minMax"/>
        </c:scaling>
        <c:delete val="1"/>
        <c:axPos val="b"/>
        <c:numFmt formatCode="General" sourceLinked="0"/>
        <c:tickLblPos val="none"/>
        <c:crossAx val="204425088"/>
        <c:crosses val="autoZero"/>
        <c:auto val="1"/>
        <c:lblAlgn val="ctr"/>
        <c:lblOffset val="100"/>
      </c:catAx>
      <c:valAx>
        <c:axId val="204425088"/>
        <c:scaling>
          <c:orientation val="minMax"/>
        </c:scaling>
        <c:axPos val="l"/>
        <c:majorGridlines/>
        <c:numFmt formatCode="0%" sourceLinked="1"/>
        <c:tickLblPos val="nextTo"/>
        <c:txPr>
          <a:bodyPr/>
          <a:lstStyle/>
          <a:p>
            <a:pPr>
              <a:defRPr sz="1200">
                <a:latin typeface="HGPｺﾞｼｯｸM" pitchFamily="50" charset="-128"/>
                <a:ea typeface="HGPｺﾞｼｯｸM" pitchFamily="50" charset="-128"/>
              </a:defRPr>
            </a:pPr>
            <a:endParaRPr lang="ja-JP"/>
          </a:p>
        </c:txPr>
        <c:crossAx val="204423552"/>
        <c:crosses val="autoZero"/>
        <c:crossBetween val="between"/>
        <c:majorUnit val="0.2"/>
      </c:valAx>
    </c:plotArea>
    <c:legend>
      <c:legendPos val="r"/>
      <c:layout>
        <c:manualLayout>
          <c:xMode val="edge"/>
          <c:yMode val="edge"/>
          <c:x val="0.82301148582427852"/>
          <c:y val="0.10759259259259259"/>
          <c:w val="0.15772367038716209"/>
          <c:h val="0.41416666666666735"/>
        </c:manualLayout>
      </c:layout>
      <c:txPr>
        <a:bodyPr/>
        <a:lstStyle/>
        <a:p>
          <a:pPr>
            <a:defRPr sz="900"/>
          </a:pPr>
          <a:endParaRPr lang="ja-JP"/>
        </a:p>
      </c:txPr>
    </c:legend>
    <c:plotVisOnly val="1"/>
    <c:dispBlanksAs val="gap"/>
  </c:chart>
  <c:txPr>
    <a:bodyPr/>
    <a:lstStyle/>
    <a:p>
      <a:pPr>
        <a:defRPr sz="1800"/>
      </a:pPr>
      <a:endParaRPr lang="ja-JP"/>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0.75285</cdr:x>
      <cdr:y>0.62911</cdr:y>
    </cdr:from>
    <cdr:to>
      <cdr:x>0.78193</cdr:x>
      <cdr:y>0.718</cdr:y>
    </cdr:to>
    <cdr:sp macro="" textlink="">
      <cdr:nvSpPr>
        <cdr:cNvPr id="3" name="カギ線コネクタ 2"/>
        <cdr:cNvSpPr/>
      </cdr:nvSpPr>
      <cdr:spPr bwMode="auto">
        <a:xfrm xmlns:a="http://schemas.openxmlformats.org/drawingml/2006/main" rot="16200000" flipH="1">
          <a:off x="3512839" y="4293096"/>
          <a:ext cx="576064" cy="144016"/>
        </a:xfrm>
        <a:prstGeom xmlns:a="http://schemas.openxmlformats.org/drawingml/2006/main" prst="bentConnector3">
          <a:avLst>
            <a:gd name="adj1" fmla="val 99475"/>
          </a:avLst>
        </a:prstGeom>
        <a:solidFill xmlns:a="http://schemas.openxmlformats.org/drawingml/2006/main">
          <a:schemeClr val="accent1"/>
        </a:solidFill>
        <a:ln xmlns:a="http://schemas.openxmlformats.org/drawingml/2006/main" w="9525" cap="flat" cmpd="sng" algn="ctr">
          <a:solidFill>
            <a:schemeClr val="tx1"/>
          </a:solidFill>
          <a:prstDash val="solid"/>
          <a:round/>
          <a:headEnd type="none" w="med" len="med"/>
          <a:tailEnd type="none" w="med" len="med"/>
        </a:ln>
        <a:effectLst xmlns:a="http://schemas.openxmlformats.org/drawingml/2006/main">
          <a:prstShdw prst="shdw17" dist="17961" dir="2700000">
            <a:schemeClr val="bg2"/>
          </a:prstShdw>
        </a:effectLst>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ja-JP"/>
        </a:p>
      </cdr:txBody>
    </cdr:sp>
  </cdr:relSizeAnchor>
</c:userShapes>
</file>

<file path=ppt/drawings/drawing2.xml><?xml version="1.0" encoding="utf-8"?>
<c:userShapes xmlns:c="http://schemas.openxmlformats.org/drawingml/2006/chart">
  <cdr:relSizeAnchor xmlns:cdr="http://schemas.openxmlformats.org/drawingml/2006/chartDrawing">
    <cdr:from>
      <cdr:x>0.59657</cdr:x>
      <cdr:y>0.89249</cdr:y>
    </cdr:from>
    <cdr:to>
      <cdr:x>0.81235</cdr:x>
      <cdr:y>0.99749</cdr:y>
    </cdr:to>
    <cdr:sp macro="" textlink="">
      <cdr:nvSpPr>
        <cdr:cNvPr id="2" name="テキスト ボックス 1"/>
        <cdr:cNvSpPr txBox="1"/>
      </cdr:nvSpPr>
      <cdr:spPr>
        <a:xfrm xmlns:a="http://schemas.openxmlformats.org/drawingml/2006/main">
          <a:off x="3384376" y="2448272"/>
          <a:ext cx="1224137" cy="288036"/>
        </a:xfrm>
        <a:prstGeom xmlns:a="http://schemas.openxmlformats.org/drawingml/2006/main" prst="rect">
          <a:avLst/>
        </a:prstGeom>
        <a:noFill xmlns:a="http://schemas.openxmlformats.org/drawingml/2006/main"/>
        <a:ln xmlns:a="http://schemas.openxmlformats.org/drawingml/2006/main">
          <a:noFill/>
        </a:ln>
        <a:effectLst xmlns:a="http://schemas.openxmlformats.org/drawingml/2006/main"/>
      </cdr:spPr>
      <cdr:style>
        <a:lnRef xmlns:a="http://schemas.openxmlformats.org/drawingml/2006/main" idx="1">
          <a:schemeClr val="accent1"/>
        </a:lnRef>
        <a:fillRef xmlns:a="http://schemas.openxmlformats.org/drawingml/2006/main" idx="2">
          <a:schemeClr val="accent1"/>
        </a:fillRef>
        <a:effectRef xmlns:a="http://schemas.openxmlformats.org/drawingml/2006/main" idx="1">
          <a:schemeClr val="accent1"/>
        </a:effectRef>
        <a:fontRef xmlns:a="http://schemas.openxmlformats.org/drawingml/2006/main" idx="minor">
          <a:schemeClr val="dk1"/>
        </a:fontRef>
      </cdr:style>
      <cdr:txBody>
        <a:bodyPr xmlns:a="http://schemas.openxmlformats.org/drawingml/2006/main" vertOverflow="clip" wrap="square" lIns="0" tIns="0" rIns="0" bIns="0" rtlCol="0" anchor="ctr" anchorCtr="0">
          <a:noAutofit/>
        </a:bodyPr>
        <a:lstStyle xmlns:a="http://schemas.openxmlformats.org/drawingml/2006/main"/>
        <a:p xmlns:a="http://schemas.openxmlformats.org/drawingml/2006/main">
          <a:pPr algn="ctr"/>
          <a:r>
            <a:rPr kumimoji="1" lang="ja-JP" altLang="en-US" sz="800" dirty="0" smtClean="0">
              <a:latin typeface="HGPｺﾞｼｯｸM" pitchFamily="50" charset="-128"/>
              <a:ea typeface="HGPｺﾞｼｯｸM" pitchFamily="50" charset="-128"/>
            </a:rPr>
            <a:t>人口</a:t>
          </a:r>
          <a:r>
            <a:rPr kumimoji="1" lang="en-US" altLang="ja-JP" sz="800" dirty="0" smtClean="0">
              <a:latin typeface="HGPｺﾞｼｯｸM" pitchFamily="50" charset="-128"/>
              <a:ea typeface="HGPｺﾞｼｯｸM" pitchFamily="50" charset="-128"/>
            </a:rPr>
            <a:t>10</a:t>
          </a:r>
          <a:r>
            <a:rPr kumimoji="1" lang="ja-JP" altLang="en-US" sz="800" dirty="0" smtClean="0">
              <a:latin typeface="HGPｺﾞｼｯｸM" pitchFamily="50" charset="-128"/>
              <a:ea typeface="HGPｺﾞｼｯｸM" pitchFamily="50" charset="-128"/>
            </a:rPr>
            <a:t>万人未満</a:t>
          </a:r>
        </a:p>
      </cdr:txBody>
    </cdr:sp>
  </cdr:relSizeAnchor>
  <cdr:relSizeAnchor xmlns:cdr="http://schemas.openxmlformats.org/drawingml/2006/chartDrawing">
    <cdr:from>
      <cdr:x>0.43156</cdr:x>
      <cdr:y>0.86624</cdr:y>
    </cdr:from>
    <cdr:to>
      <cdr:x>0.64734</cdr:x>
      <cdr:y>0.97124</cdr:y>
    </cdr:to>
    <cdr:sp macro="" textlink="">
      <cdr:nvSpPr>
        <cdr:cNvPr id="3" name="テキスト ボックス 1"/>
        <cdr:cNvSpPr txBox="1"/>
      </cdr:nvSpPr>
      <cdr:spPr>
        <a:xfrm xmlns:a="http://schemas.openxmlformats.org/drawingml/2006/main">
          <a:off x="2448272" y="2376264"/>
          <a:ext cx="1224137" cy="288036"/>
        </a:xfrm>
        <a:prstGeom xmlns:a="http://schemas.openxmlformats.org/drawingml/2006/main" prst="rect">
          <a:avLst/>
        </a:prstGeom>
        <a:noFill xmlns:a="http://schemas.openxmlformats.org/drawingml/2006/main"/>
        <a:ln xmlns:a="http://schemas.openxmlformats.org/drawingml/2006/main" w="9525" cap="flat" cmpd="sng" algn="ctr">
          <a:noFill/>
          <a:prstDash val="solid"/>
        </a:ln>
        <a:effectLst xmlns:a="http://schemas.openxmlformats.org/drawingml/2006/main"/>
      </cdr:spPr>
      <cdr:style>
        <a:lnRef xmlns:a="http://schemas.openxmlformats.org/drawingml/2006/main" idx="1">
          <a:schemeClr val="accent1"/>
        </a:lnRef>
        <a:fillRef xmlns:a="http://schemas.openxmlformats.org/drawingml/2006/main" idx="2">
          <a:schemeClr val="accent1"/>
        </a:fillRef>
        <a:effectRef xmlns:a="http://schemas.openxmlformats.org/drawingml/2006/main" idx="1">
          <a:schemeClr val="accent1"/>
        </a:effectRef>
        <a:fontRef xmlns:a="http://schemas.openxmlformats.org/drawingml/2006/main" idx="minor">
          <a:schemeClr val="dk1"/>
        </a:fontRef>
      </cdr:style>
      <cdr:txBody>
        <a:bodyPr xmlns:a="http://schemas.openxmlformats.org/drawingml/2006/main" wrap="square" lIns="0" tIns="0" rIns="0" bIns="0" rtlCol="0" anchor="ctr" anchorCtr="0">
          <a:noAutofit/>
        </a:bodyPr>
        <a:lstStyle xmlns:a="http://schemas.openxmlformats.org/drawingml/2006/main">
          <a:lvl1pPr marL="0" indent="0">
            <a:defRPr sz="1100">
              <a:solidFill>
                <a:sysClr val="windowText" lastClr="000000"/>
              </a:solidFill>
              <a:latin typeface="ＭＳ Ｐゴシック"/>
              <a:ea typeface="ＭＳ Ｐゴシック"/>
            </a:defRPr>
          </a:lvl1pPr>
          <a:lvl2pPr marL="457200" indent="0">
            <a:defRPr sz="1100">
              <a:solidFill>
                <a:sysClr val="windowText" lastClr="000000"/>
              </a:solidFill>
              <a:latin typeface="ＭＳ Ｐゴシック"/>
              <a:ea typeface="ＭＳ Ｐゴシック"/>
            </a:defRPr>
          </a:lvl2pPr>
          <a:lvl3pPr marL="914400" indent="0">
            <a:defRPr sz="1100">
              <a:solidFill>
                <a:sysClr val="windowText" lastClr="000000"/>
              </a:solidFill>
              <a:latin typeface="ＭＳ Ｐゴシック"/>
              <a:ea typeface="ＭＳ Ｐゴシック"/>
            </a:defRPr>
          </a:lvl3pPr>
          <a:lvl4pPr marL="1371600" indent="0">
            <a:defRPr sz="1100">
              <a:solidFill>
                <a:sysClr val="windowText" lastClr="000000"/>
              </a:solidFill>
              <a:latin typeface="ＭＳ Ｐゴシック"/>
              <a:ea typeface="ＭＳ Ｐゴシック"/>
            </a:defRPr>
          </a:lvl4pPr>
          <a:lvl5pPr marL="1828800" indent="0">
            <a:defRPr sz="1100">
              <a:solidFill>
                <a:sysClr val="windowText" lastClr="000000"/>
              </a:solidFill>
              <a:latin typeface="ＭＳ Ｐゴシック"/>
              <a:ea typeface="ＭＳ Ｐゴシック"/>
            </a:defRPr>
          </a:lvl5pPr>
          <a:lvl6pPr marL="2286000" indent="0">
            <a:defRPr sz="1100">
              <a:solidFill>
                <a:sysClr val="windowText" lastClr="000000"/>
              </a:solidFill>
              <a:latin typeface="ＭＳ Ｐゴシック"/>
              <a:ea typeface="ＭＳ Ｐゴシック"/>
            </a:defRPr>
          </a:lvl6pPr>
          <a:lvl7pPr marL="2743200" indent="0">
            <a:defRPr sz="1100">
              <a:solidFill>
                <a:sysClr val="windowText" lastClr="000000"/>
              </a:solidFill>
              <a:latin typeface="ＭＳ Ｐゴシック"/>
              <a:ea typeface="ＭＳ Ｐゴシック"/>
            </a:defRPr>
          </a:lvl7pPr>
          <a:lvl8pPr marL="3200400" indent="0">
            <a:defRPr sz="1100">
              <a:solidFill>
                <a:sysClr val="windowText" lastClr="000000"/>
              </a:solidFill>
              <a:latin typeface="ＭＳ Ｐゴシック"/>
              <a:ea typeface="ＭＳ Ｐゴシック"/>
            </a:defRPr>
          </a:lvl8pPr>
          <a:lvl9pPr marL="3657600" indent="0">
            <a:defRPr sz="1100">
              <a:solidFill>
                <a:sysClr val="windowText" lastClr="000000"/>
              </a:solidFill>
              <a:latin typeface="ＭＳ Ｐゴシック"/>
              <a:ea typeface="ＭＳ Ｐゴシック"/>
            </a:defRPr>
          </a:lvl9pPr>
        </a:lstStyle>
        <a:p xmlns:a="http://schemas.openxmlformats.org/drawingml/2006/main">
          <a:pPr algn="ctr"/>
          <a:r>
            <a:rPr kumimoji="1" lang="ja-JP" altLang="en-US" sz="800" dirty="0" smtClean="0">
              <a:latin typeface="HGPｺﾞｼｯｸM" pitchFamily="50" charset="-128"/>
              <a:ea typeface="HGPｺﾞｼｯｸM" pitchFamily="50" charset="-128"/>
            </a:rPr>
            <a:t>人口</a:t>
          </a:r>
          <a:r>
            <a:rPr kumimoji="1" lang="en-US" altLang="ja-JP" sz="800" dirty="0" smtClean="0">
              <a:latin typeface="HGPｺﾞｼｯｸM" pitchFamily="50" charset="-128"/>
              <a:ea typeface="HGPｺﾞｼｯｸM" pitchFamily="50" charset="-128"/>
            </a:rPr>
            <a:t>10</a:t>
          </a:r>
          <a:r>
            <a:rPr kumimoji="1" lang="ja-JP" altLang="en-US" sz="800" dirty="0" smtClean="0">
              <a:latin typeface="HGPｺﾞｼｯｸM" pitchFamily="50" charset="-128"/>
              <a:ea typeface="HGPｺﾞｼｯｸM" pitchFamily="50" charset="-128"/>
            </a:rPr>
            <a:t>万人以上</a:t>
          </a:r>
          <a:endParaRPr kumimoji="1" lang="en-US" altLang="ja-JP" sz="800" dirty="0" smtClean="0">
            <a:latin typeface="HGPｺﾞｼｯｸM" pitchFamily="50" charset="-128"/>
            <a:ea typeface="HGPｺﾞｼｯｸM" pitchFamily="50" charset="-128"/>
          </a:endParaRPr>
        </a:p>
        <a:p xmlns:a="http://schemas.openxmlformats.org/drawingml/2006/main">
          <a:pPr algn="ctr"/>
          <a:r>
            <a:rPr kumimoji="1" lang="en-US" altLang="ja-JP" sz="800" dirty="0" smtClean="0">
              <a:latin typeface="HGPｺﾞｼｯｸM" pitchFamily="50" charset="-128"/>
              <a:ea typeface="HGPｺﾞｼｯｸM" pitchFamily="50" charset="-128"/>
            </a:rPr>
            <a:t>30</a:t>
          </a:r>
          <a:r>
            <a:rPr kumimoji="1" lang="ja-JP" altLang="en-US" sz="800" dirty="0" smtClean="0">
              <a:latin typeface="HGPｺﾞｼｯｸM" pitchFamily="50" charset="-128"/>
              <a:ea typeface="HGPｺﾞｼｯｸM" pitchFamily="50" charset="-128"/>
            </a:rPr>
            <a:t>万人未満</a:t>
          </a:r>
        </a:p>
      </cdr:txBody>
    </cdr:sp>
  </cdr:relSizeAnchor>
  <cdr:relSizeAnchor xmlns:cdr="http://schemas.openxmlformats.org/drawingml/2006/chartDrawing">
    <cdr:from>
      <cdr:x>0.24117</cdr:x>
      <cdr:y>0.81374</cdr:y>
    </cdr:from>
    <cdr:to>
      <cdr:x>0.45695</cdr:x>
      <cdr:y>0.91874</cdr:y>
    </cdr:to>
    <cdr:sp macro="" textlink="">
      <cdr:nvSpPr>
        <cdr:cNvPr id="4" name="テキスト ボックス 1"/>
        <cdr:cNvSpPr txBox="1"/>
      </cdr:nvSpPr>
      <cdr:spPr>
        <a:xfrm xmlns:a="http://schemas.openxmlformats.org/drawingml/2006/main">
          <a:off x="1368152" y="2232248"/>
          <a:ext cx="1224137" cy="288036"/>
        </a:xfrm>
        <a:prstGeom xmlns:a="http://schemas.openxmlformats.org/drawingml/2006/main" prst="rect">
          <a:avLst/>
        </a:prstGeom>
        <a:noFill xmlns:a="http://schemas.openxmlformats.org/drawingml/2006/main"/>
        <a:ln xmlns:a="http://schemas.openxmlformats.org/drawingml/2006/main" w="9525" cap="flat" cmpd="sng" algn="ctr">
          <a:noFill/>
          <a:prstDash val="solid"/>
        </a:ln>
        <a:effectLst xmlns:a="http://schemas.openxmlformats.org/drawingml/2006/main"/>
      </cdr:spPr>
      <cdr:style>
        <a:lnRef xmlns:a="http://schemas.openxmlformats.org/drawingml/2006/main" idx="1">
          <a:schemeClr val="accent1"/>
        </a:lnRef>
        <a:fillRef xmlns:a="http://schemas.openxmlformats.org/drawingml/2006/main" idx="2">
          <a:schemeClr val="accent1"/>
        </a:fillRef>
        <a:effectRef xmlns:a="http://schemas.openxmlformats.org/drawingml/2006/main" idx="1">
          <a:schemeClr val="accent1"/>
        </a:effectRef>
        <a:fontRef xmlns:a="http://schemas.openxmlformats.org/drawingml/2006/main" idx="minor">
          <a:schemeClr val="dk1"/>
        </a:fontRef>
      </cdr:style>
      <cdr:txBody>
        <a:bodyPr xmlns:a="http://schemas.openxmlformats.org/drawingml/2006/main" wrap="square" lIns="0" tIns="0" rIns="0" bIns="0" rtlCol="0" anchor="ctr" anchorCtr="0">
          <a:noAutofit/>
        </a:bodyPr>
        <a:lstStyle xmlns:a="http://schemas.openxmlformats.org/drawingml/2006/main">
          <a:lvl1pPr marL="0" indent="0">
            <a:defRPr sz="1100">
              <a:solidFill>
                <a:sysClr val="windowText" lastClr="000000"/>
              </a:solidFill>
              <a:latin typeface="ＭＳ Ｐゴシック"/>
              <a:ea typeface="ＭＳ Ｐゴシック"/>
            </a:defRPr>
          </a:lvl1pPr>
          <a:lvl2pPr marL="457200" indent="0">
            <a:defRPr sz="1100">
              <a:solidFill>
                <a:sysClr val="windowText" lastClr="000000"/>
              </a:solidFill>
              <a:latin typeface="ＭＳ Ｐゴシック"/>
              <a:ea typeface="ＭＳ Ｐゴシック"/>
            </a:defRPr>
          </a:lvl2pPr>
          <a:lvl3pPr marL="914400" indent="0">
            <a:defRPr sz="1100">
              <a:solidFill>
                <a:sysClr val="windowText" lastClr="000000"/>
              </a:solidFill>
              <a:latin typeface="ＭＳ Ｐゴシック"/>
              <a:ea typeface="ＭＳ Ｐゴシック"/>
            </a:defRPr>
          </a:lvl3pPr>
          <a:lvl4pPr marL="1371600" indent="0">
            <a:defRPr sz="1100">
              <a:solidFill>
                <a:sysClr val="windowText" lastClr="000000"/>
              </a:solidFill>
              <a:latin typeface="ＭＳ Ｐゴシック"/>
              <a:ea typeface="ＭＳ Ｐゴシック"/>
            </a:defRPr>
          </a:lvl4pPr>
          <a:lvl5pPr marL="1828800" indent="0">
            <a:defRPr sz="1100">
              <a:solidFill>
                <a:sysClr val="windowText" lastClr="000000"/>
              </a:solidFill>
              <a:latin typeface="ＭＳ Ｐゴシック"/>
              <a:ea typeface="ＭＳ Ｐゴシック"/>
            </a:defRPr>
          </a:lvl5pPr>
          <a:lvl6pPr marL="2286000" indent="0">
            <a:defRPr sz="1100">
              <a:solidFill>
                <a:sysClr val="windowText" lastClr="000000"/>
              </a:solidFill>
              <a:latin typeface="ＭＳ Ｐゴシック"/>
              <a:ea typeface="ＭＳ Ｐゴシック"/>
            </a:defRPr>
          </a:lvl6pPr>
          <a:lvl7pPr marL="2743200" indent="0">
            <a:defRPr sz="1100">
              <a:solidFill>
                <a:sysClr val="windowText" lastClr="000000"/>
              </a:solidFill>
              <a:latin typeface="ＭＳ Ｐゴシック"/>
              <a:ea typeface="ＭＳ Ｐゴシック"/>
            </a:defRPr>
          </a:lvl7pPr>
          <a:lvl8pPr marL="3200400" indent="0">
            <a:defRPr sz="1100">
              <a:solidFill>
                <a:sysClr val="windowText" lastClr="000000"/>
              </a:solidFill>
              <a:latin typeface="ＭＳ Ｐゴシック"/>
              <a:ea typeface="ＭＳ Ｐゴシック"/>
            </a:defRPr>
          </a:lvl8pPr>
          <a:lvl9pPr marL="3657600" indent="0">
            <a:defRPr sz="1100">
              <a:solidFill>
                <a:sysClr val="windowText" lastClr="000000"/>
              </a:solidFill>
              <a:latin typeface="ＭＳ Ｐゴシック"/>
              <a:ea typeface="ＭＳ Ｐゴシック"/>
            </a:defRPr>
          </a:lvl9pPr>
        </a:lstStyle>
        <a:p xmlns:a="http://schemas.openxmlformats.org/drawingml/2006/main">
          <a:pPr algn="ctr"/>
          <a:r>
            <a:rPr kumimoji="1" lang="ja-JP" altLang="en-US" sz="800" dirty="0" smtClean="0">
              <a:latin typeface="HGPｺﾞｼｯｸM" pitchFamily="50" charset="-128"/>
              <a:ea typeface="HGPｺﾞｼｯｸM" pitchFamily="50" charset="-128"/>
            </a:rPr>
            <a:t>人口</a:t>
          </a:r>
          <a:r>
            <a:rPr kumimoji="1" lang="en-US" altLang="ja-JP" sz="800" dirty="0" smtClean="0">
              <a:latin typeface="HGPｺﾞｼｯｸM" pitchFamily="50" charset="-128"/>
              <a:ea typeface="HGPｺﾞｼｯｸM" pitchFamily="50" charset="-128"/>
            </a:rPr>
            <a:t>30</a:t>
          </a:r>
          <a:r>
            <a:rPr kumimoji="1" lang="ja-JP" altLang="en-US" sz="800" dirty="0" smtClean="0">
              <a:latin typeface="HGPｺﾞｼｯｸM" pitchFamily="50" charset="-128"/>
              <a:ea typeface="HGPｺﾞｼｯｸM" pitchFamily="50" charset="-128"/>
            </a:rPr>
            <a:t>万人以上</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76200" y="247650"/>
            <a:ext cx="2949575" cy="1666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defTabSz="915988" eaLnBrk="1" hangingPunct="1">
              <a:defRPr kumimoji="1" sz="900" i="1">
                <a:solidFill>
                  <a:srgbClr val="000066"/>
                </a:solidFill>
                <a:latin typeface="Times New Roman" pitchFamily="18" charset="0"/>
                <a:ea typeface="ＭＳ Ｐゴシック" pitchFamily="50" charset="-128"/>
              </a:defRPr>
            </a:lvl1pPr>
          </a:lstStyle>
          <a:p>
            <a:pPr>
              <a:defRPr/>
            </a:pPr>
            <a:endParaRPr lang="en-US" altLang="ja-JP"/>
          </a:p>
        </p:txBody>
      </p:sp>
      <p:sp>
        <p:nvSpPr>
          <p:cNvPr id="5123" name="Rectangle 3"/>
          <p:cNvSpPr>
            <a:spLocks noGrp="1" noChangeArrowheads="1"/>
          </p:cNvSpPr>
          <p:nvPr>
            <p:ph type="dt" sz="quarter" idx="1"/>
          </p:nvPr>
        </p:nvSpPr>
        <p:spPr bwMode="auto">
          <a:xfrm>
            <a:off x="5521325" y="165100"/>
            <a:ext cx="1135063" cy="3317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algn="r" defTabSz="915988" eaLnBrk="1" hangingPunct="1">
              <a:defRPr kumimoji="1" sz="900" i="1">
                <a:solidFill>
                  <a:srgbClr val="000066"/>
                </a:solidFill>
                <a:latin typeface="Times New Roman" pitchFamily="18" charset="0"/>
                <a:ea typeface="ＭＳ Ｐゴシック" pitchFamily="50" charset="-128"/>
              </a:defRPr>
            </a:lvl1pPr>
          </a:lstStyle>
          <a:p>
            <a:pPr>
              <a:defRPr/>
            </a:pPr>
            <a:fld id="{558AA7A7-5491-45CA-B2A0-BAEFBD96D3A9}" type="datetime1">
              <a:rPr lang="ja-JP" altLang="en-US"/>
              <a:pPr>
                <a:defRPr/>
              </a:pPr>
              <a:t>2015/6/22</a:t>
            </a:fld>
            <a:endParaRPr lang="en-US" altLang="ja-JP"/>
          </a:p>
        </p:txBody>
      </p:sp>
      <p:sp>
        <p:nvSpPr>
          <p:cNvPr id="5124" name="Rectangle 4"/>
          <p:cNvSpPr>
            <a:spLocks noGrp="1" noChangeArrowheads="1"/>
          </p:cNvSpPr>
          <p:nvPr>
            <p:ph type="ftr" sz="quarter" idx="2"/>
          </p:nvPr>
        </p:nvSpPr>
        <p:spPr bwMode="auto">
          <a:xfrm>
            <a:off x="1135063" y="9193213"/>
            <a:ext cx="4764087" cy="249237"/>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latin typeface="Times New Roman" pitchFamily="18" charset="0"/>
                <a:ea typeface="ＭＳ Ｐゴシック" pitchFamily="50" charset="-128"/>
              </a:defRPr>
            </a:lvl1pPr>
          </a:lstStyle>
          <a:p>
            <a:pPr>
              <a:defRPr/>
            </a:pPr>
            <a:r>
              <a:rPr lang="en-US" altLang="ja-JP"/>
              <a:t>Copyright　©　2008　********University   ********　 Prof.*******</a:t>
            </a:r>
          </a:p>
        </p:txBody>
      </p:sp>
      <p:sp>
        <p:nvSpPr>
          <p:cNvPr id="5125" name="Rectangle 5"/>
          <p:cNvSpPr>
            <a:spLocks noGrp="1" noChangeArrowheads="1"/>
          </p:cNvSpPr>
          <p:nvPr>
            <p:ph type="sldNum" sz="quarter" idx="3"/>
          </p:nvPr>
        </p:nvSpPr>
        <p:spPr bwMode="auto">
          <a:xfrm>
            <a:off x="3025775" y="9525000"/>
            <a:ext cx="830263"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solidFill>
                  <a:srgbClr val="000066"/>
                </a:solidFill>
                <a:latin typeface="Times New Roman" pitchFamily="18" charset="0"/>
                <a:ea typeface="ＭＳ Ｐゴシック" pitchFamily="50" charset="-128"/>
              </a:defRPr>
            </a:lvl1pPr>
          </a:lstStyle>
          <a:p>
            <a:pPr>
              <a:defRPr/>
            </a:pPr>
            <a:fld id="{C4B6F2B3-DCEE-4643-B4AA-5B87035628F7}" type="slidenum">
              <a:rPr lang="en-US" altLang="ja-JP"/>
              <a:pPr>
                <a:defRPr/>
              </a:pPr>
              <a:t>&lt;#&gt;</a:t>
            </a:fld>
            <a:endParaRPr lang="en-US" altLang="ja-JP"/>
          </a:p>
        </p:txBody>
      </p:sp>
    </p:spTree>
    <p:extLst>
      <p:ext uri="{BB962C8B-B14F-4D97-AF65-F5344CB8AC3E}">
        <p14:creationId xmlns:p14="http://schemas.microsoft.com/office/powerpoint/2010/main" xmlns="" val="1403270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8" name="Rectangle 4"/>
          <p:cNvSpPr>
            <a:spLocks noGrp="1" noRot="1" noChangeAspect="1" noChangeArrowheads="1" noTextEdit="1"/>
          </p:cNvSpPr>
          <p:nvPr>
            <p:ph type="sldImg" idx="2"/>
          </p:nvPr>
        </p:nvSpPr>
        <p:spPr bwMode="auto">
          <a:xfrm>
            <a:off x="712788" y="746125"/>
            <a:ext cx="5381625" cy="37274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7" name="Rectangle 5"/>
          <p:cNvSpPr>
            <a:spLocks noGrp="1" noChangeArrowheads="1"/>
          </p:cNvSpPr>
          <p:nvPr>
            <p:ph type="body" sz="quarter" idx="3"/>
          </p:nvPr>
        </p:nvSpPr>
        <p:spPr bwMode="auto">
          <a:xfrm>
            <a:off x="667296" y="4721225"/>
            <a:ext cx="5472608" cy="44719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079" name="Rectangle 7"/>
          <p:cNvSpPr>
            <a:spLocks noGrp="1" noChangeArrowheads="1"/>
          </p:cNvSpPr>
          <p:nvPr>
            <p:ph type="sldNum" sz="quarter" idx="5"/>
          </p:nvPr>
        </p:nvSpPr>
        <p:spPr bwMode="auto">
          <a:xfrm>
            <a:off x="3025775" y="9525000"/>
            <a:ext cx="755650"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a:solidFill>
                  <a:srgbClr val="000066"/>
                </a:solidFill>
                <a:latin typeface="Times New Roman" pitchFamily="18" charset="0"/>
                <a:ea typeface="ＭＳ Ｐゴシック" pitchFamily="50" charset="-128"/>
              </a:defRPr>
            </a:lvl1pPr>
          </a:lstStyle>
          <a:p>
            <a:pPr>
              <a:defRPr/>
            </a:pPr>
            <a:fld id="{472476A5-A5A7-4507-B32A-D476D372D4BF}" type="slidenum">
              <a:rPr lang="en-US" altLang="ja-JP"/>
              <a:pPr>
                <a:defRPr/>
              </a:pPr>
              <a:t>&lt;#&gt;</a:t>
            </a:fld>
            <a:endParaRPr lang="en-US" altLang="ja-JP"/>
          </a:p>
        </p:txBody>
      </p:sp>
    </p:spTree>
    <p:extLst>
      <p:ext uri="{BB962C8B-B14F-4D97-AF65-F5344CB8AC3E}">
        <p14:creationId xmlns:p14="http://schemas.microsoft.com/office/powerpoint/2010/main" xmlns="" val="2176264760"/>
      </p:ext>
    </p:extLst>
  </p:cSld>
  <p:clrMap bg1="lt1" tx1="dk1" bg2="lt2" tx2="dk2" accent1="accent1" accent2="accent2" accent3="accent3" accent4="accent4" accent5="accent5" accent6="accent6" hlink="hlink" folHlink="folHlink"/>
  <p:hf hdr="0"/>
  <p:notesStyle>
    <a:lvl1pPr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1pPr>
    <a:lvl2pPr marL="4572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2pPr>
    <a:lvl3pPr marL="9144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3pPr>
    <a:lvl4pPr marL="13716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4pPr>
    <a:lvl5pPr marL="18288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C5B18D66-4D5C-4B1F-BE40-BC16A59A03C1}" type="slidenum">
              <a:rPr lang="en-US" altLang="ja-JP" sz="900">
                <a:solidFill>
                  <a:srgbClr val="000066"/>
                </a:solidFill>
                <a:latin typeface="Times New Roman" pitchFamily="18" charset="0"/>
              </a:rPr>
              <a:pPr algn="ctr" eaLnBrk="1" hangingPunct="1"/>
              <a:t>1</a:t>
            </a:fld>
            <a:endParaRPr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ノート プレースホルダ 2"/>
          <p:cNvSpPr>
            <a:spLocks noGrp="1"/>
          </p:cNvSpPr>
          <p:nvPr>
            <p:ph type="body" idx="1"/>
          </p:nvPr>
        </p:nvSpPr>
        <p:spPr/>
        <p:txBody>
          <a:bodyPr/>
          <a:lstStyle/>
          <a:p>
            <a:r>
              <a:rPr lang="ja-JP" altLang="en-US" dirty="0" smtClean="0"/>
              <a:t>ページタイトル：</a:t>
            </a:r>
          </a:p>
          <a:p>
            <a:r>
              <a:rPr lang="ja-JP" altLang="en-US" dirty="0" smtClean="0"/>
              <a:t>３．クラウドとは　～技術的な留意点～</a:t>
            </a:r>
            <a:endParaRPr lang="en-US" altLang="ja-JP" dirty="0" smtClean="0"/>
          </a:p>
          <a:p>
            <a:endParaRPr lang="ja-JP" altLang="en-US" dirty="0" smtClean="0"/>
          </a:p>
          <a:p>
            <a:r>
              <a:rPr lang="ja-JP" altLang="en-US" dirty="0" smtClean="0"/>
              <a:t>◆このページのポイント</a:t>
            </a:r>
          </a:p>
          <a:p>
            <a:r>
              <a:rPr lang="ja-JP" altLang="en-US" dirty="0" smtClean="0"/>
              <a:t>クラウドコンピューティングの技術的な留意点（デメリット）について理解してもらう。</a:t>
            </a:r>
            <a:endParaRPr lang="en-US" altLang="ja-JP" dirty="0" smtClean="0"/>
          </a:p>
          <a:p>
            <a:endParaRPr lang="ja-JP" altLang="en-US" dirty="0" smtClean="0"/>
          </a:p>
          <a:p>
            <a:r>
              <a:rPr lang="ja-JP" altLang="en-US" dirty="0" smtClean="0"/>
              <a:t>◆説明手順</a:t>
            </a:r>
          </a:p>
          <a:p>
            <a:r>
              <a:rPr lang="ja-JP" altLang="en-US" dirty="0" smtClean="0"/>
              <a:t>所用時間：３分</a:t>
            </a:r>
          </a:p>
          <a:p>
            <a:r>
              <a:rPr lang="ja-JP" altLang="en-US" dirty="0" smtClean="0"/>
              <a:t>・優位性がある一方で技術的な特性上留意する必要がある点として次の４つが挙げられる。</a:t>
            </a:r>
          </a:p>
          <a:p>
            <a:r>
              <a:rPr lang="ja-JP" altLang="en-US" dirty="0" smtClean="0"/>
              <a:t>・１点目は「データの所在」である。これまで庁内にあって直接管理していたデータが庁外のデータセンターに移ることになる。基本的に庁内に置いておくよりも設置環境としては安全性が高まると考えられるが、データを庁外に置くこと自体への抵抗感がある場合もある。</a:t>
            </a:r>
          </a:p>
          <a:p>
            <a:r>
              <a:rPr lang="ja-JP" altLang="en-US" dirty="0" smtClean="0"/>
              <a:t>・２点目は「カスタマイズの制限」である。コスト面を考慮した場合にカスタマイズ等に制限が発生する他、サービス提供上のルールを遵守する必要がある（メンテナンスのタイミング等）。</a:t>
            </a:r>
            <a:endParaRPr lang="en-US" altLang="ja-JP" dirty="0" smtClean="0"/>
          </a:p>
          <a:p>
            <a:r>
              <a:rPr lang="ja-JP" altLang="en-US" dirty="0" smtClean="0"/>
              <a:t>・３点目は「事業者への依存度」である。通常の保守や運用を依頼するのに比べて、クラウドでは事業者に依頼する範囲が増えることから、業務・システムそのものにおける他者への依存度がより高まる傾向になる。</a:t>
            </a:r>
            <a:endParaRPr lang="en-US" altLang="ja-JP" dirty="0" smtClean="0"/>
          </a:p>
          <a:p>
            <a:r>
              <a:rPr lang="ja-JP" altLang="en-US" dirty="0" smtClean="0"/>
              <a:t>・４点目は「ネットワークの依存度」である。ネットワーク経由のサービスであるためネットワークの品質がサービスにも大きく影響するようになる。また、</a:t>
            </a:r>
            <a:r>
              <a:rPr lang="en-US" altLang="ja-JP" dirty="0" smtClean="0"/>
              <a:t>LGWAN</a:t>
            </a:r>
            <a:r>
              <a:rPr lang="ja-JP" altLang="en-US" dirty="0" smtClean="0"/>
              <a:t>を使う場合は使用できるプロトコルが制限される等もある。</a:t>
            </a:r>
            <a:endParaRPr lang="en-US" altLang="ja-JP" dirty="0" smtClean="0"/>
          </a:p>
          <a:p>
            <a:r>
              <a:rPr lang="ja-JP" altLang="en-US" dirty="0" smtClean="0"/>
              <a:t>・但し、コスト削減等の実現できるメリットを考慮した場合、これらの留意点を十分に理解して対策を行った上で、活用するということが重要となる。</a:t>
            </a:r>
          </a:p>
          <a:p>
            <a:endParaRPr lang="ja-JP" altLang="en-US" dirty="0" smtClean="0"/>
          </a:p>
          <a:p>
            <a:r>
              <a:rPr lang="ja-JP" altLang="en-US" dirty="0" smtClean="0"/>
              <a:t>◆補足事項（スライド未掲載のデータやファクト等）</a:t>
            </a:r>
          </a:p>
          <a:p>
            <a:r>
              <a:rPr lang="ja-JP" altLang="en-US" dirty="0" smtClean="0"/>
              <a:t>特になし。</a:t>
            </a:r>
          </a:p>
          <a:p>
            <a:endParaRPr lang="ja-JP" altLang="en-US" dirty="0" smtClean="0"/>
          </a:p>
          <a:p>
            <a:r>
              <a:rPr lang="ja-JP" altLang="en-US" dirty="0" smtClean="0"/>
              <a:t>◆受講者への確認事項</a:t>
            </a:r>
          </a:p>
          <a:p>
            <a:r>
              <a:rPr lang="ja-JP" altLang="en-US" dirty="0" smtClean="0"/>
              <a:t>特になし。</a:t>
            </a:r>
          </a:p>
        </p:txBody>
      </p:sp>
      <p:sp>
        <p:nvSpPr>
          <p:cNvPr id="43014"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EEEA1CA4-7FF2-402D-8934-C7943F8465EC}" type="slidenum">
              <a:rPr lang="en-US" altLang="ja-JP" sz="900">
                <a:solidFill>
                  <a:srgbClr val="000066"/>
                </a:solidFill>
                <a:latin typeface="Times New Roman" pitchFamily="18" charset="0"/>
              </a:rPr>
              <a:pPr algn="ctr" eaLnBrk="1" hangingPunct="1"/>
              <a:t>10</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ノート プレースホルダ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４．自治体クラウドとは　～自治体クラウドのイメージ～</a:t>
            </a:r>
          </a:p>
          <a:p>
            <a:endParaRPr lang="ja-JP" altLang="en-US" dirty="0" smtClean="0"/>
          </a:p>
          <a:p>
            <a:r>
              <a:rPr lang="ja-JP" altLang="en-US" dirty="0" smtClean="0"/>
              <a:t>◆このページのポイント</a:t>
            </a:r>
          </a:p>
          <a:p>
            <a:r>
              <a:rPr lang="ja-JP" altLang="en-US" dirty="0" smtClean="0"/>
              <a:t>ここから「自治体クラウド」の話になるため、再度定義について理解してもらう。</a:t>
            </a:r>
          </a:p>
          <a:p>
            <a:endParaRPr lang="ja-JP" altLang="en-US" dirty="0" smtClean="0"/>
          </a:p>
          <a:p>
            <a:r>
              <a:rPr lang="ja-JP" altLang="en-US" dirty="0" smtClean="0"/>
              <a:t>◆説明手順</a:t>
            </a:r>
          </a:p>
          <a:p>
            <a:r>
              <a:rPr lang="ja-JP" altLang="en-US" dirty="0" smtClean="0"/>
              <a:t>所用時間：２分</a:t>
            </a:r>
          </a:p>
          <a:p>
            <a:r>
              <a:rPr lang="ja-JP" altLang="en-US" dirty="0" smtClean="0"/>
              <a:t>・既に</a:t>
            </a:r>
            <a:r>
              <a:rPr lang="en-US" altLang="ja-JP" dirty="0" smtClean="0"/>
              <a:t>1-2</a:t>
            </a:r>
            <a:r>
              <a:rPr lang="ja-JP" altLang="en-US" dirty="0" smtClean="0"/>
              <a:t>の講義で紹介されているが、自治体クラウドのイメージは、現在個々で所有しているデータベース及び業務システムについて、最適化を行いつつ、複数自治体で環境をまとめ、クラウドサービスとしてデータセンターに移し、共同利用することでコストメリット等を図るものである。</a:t>
            </a:r>
          </a:p>
          <a:p>
            <a:r>
              <a:rPr lang="ja-JP" altLang="en-US" dirty="0" smtClean="0"/>
              <a:t>・自治体クラウドとは、この共同利用型のクラウドを指している。</a:t>
            </a:r>
          </a:p>
          <a:p>
            <a:endParaRPr lang="ja-JP" altLang="en-US" dirty="0" smtClean="0"/>
          </a:p>
          <a:p>
            <a:r>
              <a:rPr lang="ja-JP" altLang="en-US" dirty="0" smtClean="0"/>
              <a:t>◆補足事項（スライド未掲載のデータやファクト等）</a:t>
            </a:r>
          </a:p>
          <a:p>
            <a:r>
              <a:rPr lang="ja-JP" altLang="en-US" dirty="0" smtClean="0"/>
              <a:t>「自治体クラウドで行政が変わる」（総務省）</a:t>
            </a:r>
            <a:endParaRPr lang="en-US" altLang="ja-JP" dirty="0" smtClean="0"/>
          </a:p>
          <a:p>
            <a:r>
              <a:rPr lang="ja-JP" altLang="en-US" dirty="0" smtClean="0"/>
              <a:t>（</a:t>
            </a:r>
            <a:r>
              <a:rPr lang="en-US" altLang="ja-JP" dirty="0" smtClean="0"/>
              <a:t>http://www.soumu.go.jp/main_content/000153859.pdf</a:t>
            </a:r>
            <a:r>
              <a:rPr lang="ja-JP" altLang="en-US" dirty="0" smtClean="0"/>
              <a:t>）</a:t>
            </a:r>
          </a:p>
          <a:p>
            <a:endParaRPr lang="ja-JP" altLang="en-US" dirty="0" smtClean="0"/>
          </a:p>
          <a:p>
            <a:r>
              <a:rPr lang="ja-JP" altLang="en-US" dirty="0" smtClean="0"/>
              <a:t>◆受講者への確認事項</a:t>
            </a:r>
          </a:p>
          <a:p>
            <a:r>
              <a:rPr lang="ja-JP" altLang="en-US" dirty="0" smtClean="0"/>
              <a:t>特になし。</a:t>
            </a:r>
          </a:p>
        </p:txBody>
      </p:sp>
      <p:sp>
        <p:nvSpPr>
          <p:cNvPr id="44038"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4A8BACB0-67D8-4EBC-8DAA-3F89F91E2BBF}" type="slidenum">
              <a:rPr lang="en-US" altLang="ja-JP" sz="900">
                <a:solidFill>
                  <a:srgbClr val="000066"/>
                </a:solidFill>
                <a:latin typeface="Times New Roman" pitchFamily="18" charset="0"/>
              </a:rPr>
              <a:pPr algn="ctr" eaLnBrk="1" hangingPunct="1"/>
              <a:t>11</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1200" y="744538"/>
            <a:ext cx="5386388" cy="3729037"/>
          </a:xfrm>
        </p:spPr>
      </p:sp>
      <p:sp>
        <p:nvSpPr>
          <p:cNvPr id="4" name="ノート プレースホルダー 3"/>
          <p:cNvSpPr>
            <a:spLocks noGrp="1"/>
          </p:cNvSpPr>
          <p:nvPr>
            <p:ph type="body" sz="quarter" idx="10"/>
          </p:nvPr>
        </p:nvSpPr>
        <p:spPr/>
        <p:txBody>
          <a:bodyPr/>
          <a:lstStyle/>
          <a:p>
            <a:r>
              <a:rPr lang="ja-JP" altLang="en-US" dirty="0" smtClean="0"/>
              <a:t>ページタイトル：</a:t>
            </a:r>
            <a:endParaRPr lang="en-US" altLang="ja-JP" dirty="0" smtClean="0"/>
          </a:p>
          <a:p>
            <a:r>
              <a:rPr lang="ja-JP" altLang="en-US" dirty="0" smtClean="0"/>
              <a:t>４．自治体クラウドとは　～自治体クラウドの取り組みの加速～</a:t>
            </a:r>
          </a:p>
          <a:p>
            <a:endParaRPr lang="ja-JP" altLang="en-US" dirty="0" smtClean="0"/>
          </a:p>
          <a:p>
            <a:r>
              <a:rPr lang="ja-JP" altLang="en-US" dirty="0" smtClean="0"/>
              <a:t>◆このページのポイント</a:t>
            </a:r>
          </a:p>
          <a:p>
            <a:r>
              <a:rPr lang="ja-JP" altLang="en-US" dirty="0" smtClean="0"/>
              <a:t>「自治体クラウド」の推進施策について理解してもらう。</a:t>
            </a:r>
          </a:p>
          <a:p>
            <a:endParaRPr lang="ja-JP" altLang="en-US" dirty="0" smtClean="0"/>
          </a:p>
          <a:p>
            <a:r>
              <a:rPr lang="ja-JP" altLang="en-US" dirty="0" smtClean="0"/>
              <a:t>◆説明手順</a:t>
            </a:r>
          </a:p>
          <a:p>
            <a:r>
              <a:rPr lang="ja-JP" altLang="en-US" dirty="0" smtClean="0"/>
              <a:t>所用時間：２分</a:t>
            </a:r>
          </a:p>
          <a:p>
            <a:r>
              <a:rPr lang="ja-JP" altLang="en-US" dirty="0" smtClean="0"/>
              <a:t>・世界最先端ＩＴ国家創造宣言および「日本再興戦略」の改訂について、いずれも平成</a:t>
            </a:r>
            <a:r>
              <a:rPr lang="en-US" altLang="ja-JP" dirty="0" smtClean="0"/>
              <a:t>26</a:t>
            </a:r>
            <a:r>
              <a:rPr lang="ja-JP" altLang="en-US" dirty="0" smtClean="0"/>
              <a:t>年</a:t>
            </a:r>
            <a:r>
              <a:rPr lang="en-US" altLang="ja-JP" dirty="0" smtClean="0"/>
              <a:t>6</a:t>
            </a:r>
            <a:r>
              <a:rPr lang="ja-JP" altLang="en-US" dirty="0" smtClean="0"/>
              <a:t>月閣議決定であることを説明。</a:t>
            </a:r>
            <a:endParaRPr lang="en-US" altLang="ja-JP" dirty="0" smtClean="0"/>
          </a:p>
          <a:p>
            <a:r>
              <a:rPr lang="ja-JP" altLang="en-US" dirty="0" smtClean="0"/>
              <a:t>・</a:t>
            </a:r>
            <a:r>
              <a:rPr lang="en-US" altLang="ja-JP" dirty="0" smtClean="0"/>
              <a:t>2017</a:t>
            </a:r>
            <a:r>
              <a:rPr lang="ja-JP" altLang="en-US" dirty="0" smtClean="0"/>
              <a:t>年までの目標について説明。</a:t>
            </a:r>
          </a:p>
          <a:p>
            <a:endParaRPr lang="ja-JP" altLang="en-US" dirty="0" smtClean="0"/>
          </a:p>
          <a:p>
            <a:r>
              <a:rPr lang="ja-JP" altLang="en-US" dirty="0" smtClean="0"/>
              <a:t>◆補足事項（スライド未掲載のデータやファクト等）</a:t>
            </a:r>
          </a:p>
          <a:p>
            <a:r>
              <a:rPr lang="ja-JP" altLang="en-US" dirty="0" smtClean="0"/>
              <a:t>「自治体クラウドで行政が変わる」（総務省）</a:t>
            </a:r>
            <a:endParaRPr lang="en-US" altLang="ja-JP" dirty="0" smtClean="0"/>
          </a:p>
          <a:p>
            <a:r>
              <a:rPr lang="ja-JP" altLang="en-US" dirty="0" smtClean="0"/>
              <a:t>（</a:t>
            </a:r>
            <a:r>
              <a:rPr lang="en-US" altLang="ja-JP" dirty="0" smtClean="0"/>
              <a:t>http://www.soumu.go.jp/main_content/000153859.pdf</a:t>
            </a:r>
            <a:r>
              <a:rPr lang="ja-JP" altLang="en-US" dirty="0" smtClean="0"/>
              <a:t>）</a:t>
            </a:r>
          </a:p>
          <a:p>
            <a:endParaRPr lang="ja-JP" altLang="en-US" dirty="0" smtClean="0"/>
          </a:p>
          <a:p>
            <a:r>
              <a:rPr lang="ja-JP" altLang="en-US" dirty="0" smtClean="0"/>
              <a:t>◆受講者への確認事項</a:t>
            </a:r>
          </a:p>
          <a:p>
            <a:r>
              <a:rPr lang="ja-JP" altLang="en-US" dirty="0" smtClean="0"/>
              <a:t>特になし。</a:t>
            </a:r>
          </a:p>
          <a:p>
            <a:endParaRPr kumimoji="1" lang="ja-JP" altLang="en-US" dirty="0"/>
          </a:p>
        </p:txBody>
      </p:sp>
    </p:spTree>
    <p:extLst>
      <p:ext uri="{BB962C8B-B14F-4D97-AF65-F5344CB8AC3E}">
        <p14:creationId xmlns="" xmlns:p14="http://schemas.microsoft.com/office/powerpoint/2010/main" val="11872959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1200" y="744538"/>
            <a:ext cx="5384800" cy="3729037"/>
          </a:xfrm>
        </p:spPr>
      </p:sp>
      <p:sp>
        <p:nvSpPr>
          <p:cNvPr id="3" name="ノート プレースホルダー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４．自治体クラウドとは　～自治体クラウドの取り組みの加速～</a:t>
            </a:r>
          </a:p>
          <a:p>
            <a:endParaRPr lang="ja-JP" altLang="en-US" dirty="0" smtClean="0"/>
          </a:p>
          <a:p>
            <a:r>
              <a:rPr lang="ja-JP" altLang="en-US" dirty="0" smtClean="0"/>
              <a:t>◆このページのポイント</a:t>
            </a:r>
          </a:p>
          <a:p>
            <a:r>
              <a:rPr lang="ja-JP" altLang="en-US" dirty="0" smtClean="0"/>
              <a:t>「自治体クラウド」の推進施策について理解してもらう。</a:t>
            </a:r>
          </a:p>
          <a:p>
            <a:endParaRPr lang="ja-JP" altLang="en-US" dirty="0" smtClean="0"/>
          </a:p>
          <a:p>
            <a:r>
              <a:rPr lang="ja-JP" altLang="en-US" dirty="0" smtClean="0"/>
              <a:t>◆説明手順</a:t>
            </a:r>
          </a:p>
          <a:p>
            <a:r>
              <a:rPr lang="ja-JP" altLang="en-US" dirty="0" smtClean="0"/>
              <a:t>所用時間：２分</a:t>
            </a:r>
          </a:p>
          <a:p>
            <a:r>
              <a:rPr lang="ja-JP" altLang="en-US" dirty="0" smtClean="0"/>
              <a:t>・左項で</a:t>
            </a:r>
            <a:r>
              <a:rPr lang="en-US" altLang="ja-JP" dirty="0" smtClean="0"/>
              <a:t>2017</a:t>
            </a:r>
            <a:r>
              <a:rPr lang="ja-JP" altLang="en-US" dirty="0" smtClean="0"/>
              <a:t>年までの目標についての内訳の説明。</a:t>
            </a:r>
            <a:endParaRPr lang="en-US" altLang="ja-JP" dirty="0" smtClean="0"/>
          </a:p>
          <a:p>
            <a:r>
              <a:rPr lang="ja-JP" altLang="en-US" dirty="0" smtClean="0"/>
              <a:t>・右項で</a:t>
            </a:r>
            <a:r>
              <a:rPr lang="en-US" altLang="ja-JP" dirty="0" smtClean="0"/>
              <a:t>30</a:t>
            </a:r>
            <a:r>
              <a:rPr lang="ja-JP" altLang="en-US" dirty="0" smtClean="0"/>
              <a:t>万人以上の自治体のクラウド化の遅れが大きなポイントであることの説明。</a:t>
            </a:r>
          </a:p>
          <a:p>
            <a:endParaRPr lang="ja-JP" altLang="en-US" dirty="0" smtClean="0"/>
          </a:p>
          <a:p>
            <a:r>
              <a:rPr lang="ja-JP" altLang="en-US" dirty="0" smtClean="0"/>
              <a:t>◆補足事項（スライド未掲載のデータやファクト等）</a:t>
            </a:r>
          </a:p>
          <a:p>
            <a:r>
              <a:rPr lang="ja-JP" altLang="en-US" dirty="0" smtClean="0"/>
              <a:t>「自治体クラウドで行政が変わる」（総務省）</a:t>
            </a:r>
            <a:endParaRPr lang="en-US" altLang="ja-JP" dirty="0" smtClean="0"/>
          </a:p>
          <a:p>
            <a:r>
              <a:rPr lang="ja-JP" altLang="en-US" dirty="0" smtClean="0"/>
              <a:t>（</a:t>
            </a:r>
            <a:r>
              <a:rPr lang="en-US" altLang="ja-JP" dirty="0" smtClean="0"/>
              <a:t>http://www.soumu.go.jp/main_content/000153859.pdf</a:t>
            </a:r>
            <a:r>
              <a:rPr lang="ja-JP" altLang="en-US" dirty="0" smtClean="0"/>
              <a:t>）</a:t>
            </a:r>
          </a:p>
          <a:p>
            <a:endParaRPr lang="ja-JP" altLang="en-US" dirty="0" smtClean="0"/>
          </a:p>
          <a:p>
            <a:r>
              <a:rPr lang="ja-JP" altLang="en-US" dirty="0" smtClean="0"/>
              <a:t>◆受講者への確認事項</a:t>
            </a:r>
          </a:p>
          <a:p>
            <a:r>
              <a:rPr lang="ja-JP" altLang="en-US" dirty="0" smtClean="0"/>
              <a:t>特になし。</a:t>
            </a:r>
            <a:endParaRPr kumimoji="1" lang="ja-JP" altLang="en-US" dirty="0"/>
          </a:p>
        </p:txBody>
      </p:sp>
      <p:sp>
        <p:nvSpPr>
          <p:cNvPr id="4" name="スライド番号プレースホルダー 3"/>
          <p:cNvSpPr>
            <a:spLocks noGrp="1"/>
          </p:cNvSpPr>
          <p:nvPr>
            <p:ph type="sldNum" sz="quarter" idx="10"/>
          </p:nvPr>
        </p:nvSpPr>
        <p:spPr/>
        <p:txBody>
          <a:bodyPr/>
          <a:lstStyle/>
          <a:p>
            <a:fld id="{1DAC9B03-C44A-431A-A121-2AEAED1F5D32}" type="slidenum">
              <a:rPr lang="ja-JP" altLang="en-US" smtClean="0">
                <a:solidFill>
                  <a:prstClr val="black"/>
                </a:solidFill>
              </a:rPr>
              <a:pPr/>
              <a:t>13</a:t>
            </a:fld>
            <a:endParaRPr lang="ja-JP" altLang="en-US">
              <a:solidFill>
                <a:prstClr val="black"/>
              </a:solidFill>
            </a:endParaRPr>
          </a:p>
        </p:txBody>
      </p:sp>
    </p:spTree>
    <p:extLst>
      <p:ext uri="{BB962C8B-B14F-4D97-AF65-F5344CB8AC3E}">
        <p14:creationId xmlns="" xmlns:p14="http://schemas.microsoft.com/office/powerpoint/2010/main" val="38380001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1200" y="744538"/>
            <a:ext cx="5384800" cy="3729037"/>
          </a:xfrm>
        </p:spPr>
      </p:sp>
      <p:sp>
        <p:nvSpPr>
          <p:cNvPr id="3" name="ノート プレースホルダー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４．自治体クラウドとは　～自治体クラウドの取り組みの加速～</a:t>
            </a:r>
          </a:p>
          <a:p>
            <a:endParaRPr lang="ja-JP" altLang="en-US" dirty="0" smtClean="0"/>
          </a:p>
          <a:p>
            <a:r>
              <a:rPr lang="ja-JP" altLang="en-US" dirty="0" smtClean="0"/>
              <a:t>◆このページのポイント</a:t>
            </a:r>
          </a:p>
          <a:p>
            <a:r>
              <a:rPr lang="ja-JP" altLang="en-US" dirty="0" smtClean="0"/>
              <a:t>「自治体クラウド」の推進施策について理解してもらう。</a:t>
            </a:r>
          </a:p>
          <a:p>
            <a:endParaRPr lang="ja-JP" altLang="en-US" dirty="0" smtClean="0"/>
          </a:p>
          <a:p>
            <a:r>
              <a:rPr lang="ja-JP" altLang="en-US" dirty="0" smtClean="0"/>
              <a:t>◆説明手順</a:t>
            </a:r>
          </a:p>
          <a:p>
            <a:r>
              <a:rPr lang="ja-JP" altLang="en-US" dirty="0" smtClean="0"/>
              <a:t>所用時間：２分</a:t>
            </a:r>
          </a:p>
          <a:p>
            <a:r>
              <a:rPr lang="ja-JP" altLang="en-US" dirty="0" smtClean="0"/>
              <a:t>・クラウドの導入上の課題において、情報（データ）連携がポイントであることの説明。</a:t>
            </a:r>
            <a:endParaRPr lang="en-US" altLang="ja-JP" dirty="0" smtClean="0"/>
          </a:p>
          <a:p>
            <a:r>
              <a:rPr lang="ja-JP" altLang="en-US" dirty="0" smtClean="0"/>
              <a:t>・進んでいる団体では移行やマルチクライアントでの対応に悩んでいることを説明。</a:t>
            </a:r>
            <a:endParaRPr lang="en-US" altLang="ja-JP" dirty="0" smtClean="0"/>
          </a:p>
          <a:p>
            <a:r>
              <a:rPr lang="ja-JP" altLang="en-US" dirty="0" smtClean="0"/>
              <a:t>・標準化の重要性を示唆。</a:t>
            </a:r>
            <a:endParaRPr lang="en-US" altLang="ja-JP" dirty="0" smtClean="0"/>
          </a:p>
          <a:p>
            <a:endParaRPr lang="ja-JP" altLang="en-US" dirty="0" smtClean="0"/>
          </a:p>
          <a:p>
            <a:r>
              <a:rPr lang="ja-JP" altLang="en-US" dirty="0" smtClean="0"/>
              <a:t>◆補足事項（スライド未掲載のデータやファクト等）</a:t>
            </a:r>
          </a:p>
          <a:p>
            <a:r>
              <a:rPr lang="ja-JP" altLang="en-US" dirty="0" smtClean="0"/>
              <a:t>「自治体クラウドで行政が変わる」（総務省）</a:t>
            </a:r>
            <a:endParaRPr lang="en-US" altLang="ja-JP" dirty="0" smtClean="0"/>
          </a:p>
          <a:p>
            <a:r>
              <a:rPr lang="ja-JP" altLang="en-US" dirty="0" smtClean="0"/>
              <a:t>（</a:t>
            </a:r>
            <a:r>
              <a:rPr lang="en-US" altLang="ja-JP" dirty="0" smtClean="0"/>
              <a:t>http://www.soumu.go.jp/main_content/000153859.pdf</a:t>
            </a:r>
            <a:r>
              <a:rPr lang="ja-JP" altLang="en-US" dirty="0" smtClean="0"/>
              <a:t>）</a:t>
            </a:r>
          </a:p>
          <a:p>
            <a:endParaRPr lang="ja-JP" altLang="en-US" dirty="0" smtClean="0"/>
          </a:p>
          <a:p>
            <a:r>
              <a:rPr lang="ja-JP" altLang="en-US" dirty="0" smtClean="0"/>
              <a:t>◆受講者への確認事項</a:t>
            </a:r>
          </a:p>
          <a:p>
            <a:r>
              <a:rPr lang="ja-JP" altLang="en-US" dirty="0" smtClean="0"/>
              <a:t>特になし。</a:t>
            </a:r>
            <a:endParaRPr kumimoji="1" lang="en-US" altLang="ja-JP" dirty="0" smtClean="0"/>
          </a:p>
        </p:txBody>
      </p:sp>
    </p:spTree>
    <p:extLst>
      <p:ext uri="{BB962C8B-B14F-4D97-AF65-F5344CB8AC3E}">
        <p14:creationId xmlns:p14="http://schemas.microsoft.com/office/powerpoint/2010/main" xmlns="" val="30168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ノート プレースホルダ 2"/>
          <p:cNvSpPr>
            <a:spLocks noGrp="1"/>
          </p:cNvSpPr>
          <p:nvPr>
            <p:ph type="body" idx="1"/>
          </p:nvPr>
        </p:nvSpPr>
        <p:spPr/>
        <p:txBody>
          <a:bodyPr/>
          <a:lstStyle/>
          <a:p>
            <a:r>
              <a:rPr lang="ja-JP" altLang="en-US" smtClean="0"/>
              <a:t>ページタイトル：</a:t>
            </a:r>
          </a:p>
          <a:p>
            <a:r>
              <a:rPr lang="ja-JP" altLang="en-US" smtClean="0"/>
              <a:t>４．自治体クラウドとは　～なぜ自治体クラウドなのか～</a:t>
            </a:r>
            <a:endParaRPr lang="en-US" altLang="ja-JP" smtClean="0"/>
          </a:p>
          <a:p>
            <a:r>
              <a:rPr lang="en-US" altLang="ja-JP" smtClean="0"/>
              <a:t>[1/3]</a:t>
            </a:r>
          </a:p>
          <a:p>
            <a:endParaRPr lang="ja-JP" altLang="en-US" smtClean="0"/>
          </a:p>
          <a:p>
            <a:r>
              <a:rPr lang="ja-JP" altLang="en-US" smtClean="0"/>
              <a:t>◆このページのポイント</a:t>
            </a:r>
          </a:p>
          <a:p>
            <a:r>
              <a:rPr lang="ja-JP" altLang="en-US" smtClean="0"/>
              <a:t>自治体クラウドの３つの利点について理解してもらう。</a:t>
            </a:r>
          </a:p>
          <a:p>
            <a:endParaRPr lang="ja-JP" altLang="en-US" smtClean="0"/>
          </a:p>
          <a:p>
            <a:r>
              <a:rPr lang="ja-JP" altLang="en-US" smtClean="0"/>
              <a:t>◆説明手順</a:t>
            </a:r>
          </a:p>
          <a:p>
            <a:r>
              <a:rPr lang="ja-JP" altLang="en-US" smtClean="0"/>
              <a:t>所用時間：３分</a:t>
            </a:r>
            <a:endParaRPr lang="en-US" altLang="ja-JP" smtClean="0"/>
          </a:p>
          <a:p>
            <a:r>
              <a:rPr lang="ja-JP" altLang="en-US" smtClean="0"/>
              <a:t>・主な利点の一つ目は複数自治体での「割り勘効果」と呼ばれるものである。</a:t>
            </a:r>
            <a:endParaRPr lang="en-US" altLang="ja-JP" smtClean="0"/>
          </a:p>
          <a:p>
            <a:r>
              <a:rPr lang="ja-JP" altLang="en-US" smtClean="0"/>
              <a:t>・先ほどの図にもあるとおり、これまで</a:t>
            </a:r>
            <a:r>
              <a:rPr lang="en-US" altLang="ja-JP" smtClean="0"/>
              <a:t>A</a:t>
            </a:r>
            <a:r>
              <a:rPr lang="ja-JP" altLang="en-US" smtClean="0"/>
              <a:t>市、</a:t>
            </a:r>
            <a:r>
              <a:rPr lang="en-US" altLang="ja-JP" smtClean="0"/>
              <a:t>B</a:t>
            </a:r>
            <a:r>
              <a:rPr lang="ja-JP" altLang="en-US" smtClean="0"/>
              <a:t>町、</a:t>
            </a:r>
            <a:r>
              <a:rPr lang="en-US" altLang="ja-JP" smtClean="0"/>
              <a:t>C</a:t>
            </a:r>
            <a:r>
              <a:rPr lang="ja-JP" altLang="en-US" smtClean="0"/>
              <a:t>村でバラバラに調達していたところを、自治体クラウドによってシステムをまとめることで、同じ業務アプリケーションを共同利用することによる、業務アプリケーションの開発コストの割り勘効果が発生する。</a:t>
            </a:r>
          </a:p>
          <a:p>
            <a:r>
              <a:rPr lang="ja-JP" altLang="en-US" smtClean="0"/>
              <a:t>・さらにハードウェア等の業務アプリケーションの設置環境についても、今まで個々に整備していた冗長構成等を共有することで低減を図ることができる。</a:t>
            </a:r>
          </a:p>
          <a:p>
            <a:r>
              <a:rPr lang="ja-JP" altLang="en-US" smtClean="0"/>
              <a:t>・さらに共同利用者が集まれば集まるほど、スケールメリットにより価格抑制効果も高くなる。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p>
          <a:p>
            <a:endParaRPr lang="ja-JP" altLang="en-US" smtClean="0"/>
          </a:p>
          <a:p>
            <a:endParaRPr lang="en-US" altLang="ja-JP" dirty="0" smtClean="0"/>
          </a:p>
        </p:txBody>
      </p:sp>
      <p:sp>
        <p:nvSpPr>
          <p:cNvPr id="45062"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B459D2EA-66D7-492C-BDB8-9E5D7B3D0D92}" type="slidenum">
              <a:rPr lang="en-US" altLang="ja-JP" sz="900">
                <a:solidFill>
                  <a:srgbClr val="000066"/>
                </a:solidFill>
                <a:latin typeface="Times New Roman" pitchFamily="18" charset="0"/>
              </a:rPr>
              <a:pPr algn="ctr" eaLnBrk="1" hangingPunct="1"/>
              <a:t>15</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ノート プレースホルダ 2"/>
          <p:cNvSpPr>
            <a:spLocks noGrp="1"/>
          </p:cNvSpPr>
          <p:nvPr>
            <p:ph type="body" idx="1"/>
          </p:nvPr>
        </p:nvSpPr>
        <p:spPr/>
        <p:txBody>
          <a:bodyPr/>
          <a:lstStyle/>
          <a:p>
            <a:r>
              <a:rPr lang="ja-JP" altLang="en-US" smtClean="0"/>
              <a:t>ページタイトル：</a:t>
            </a:r>
          </a:p>
          <a:p>
            <a:r>
              <a:rPr lang="ja-JP" altLang="en-US" smtClean="0"/>
              <a:t>４．自治体クラウドとは　～なぜ自治体クラウドなのか～</a:t>
            </a:r>
            <a:endParaRPr lang="en-US" altLang="ja-JP" smtClean="0"/>
          </a:p>
          <a:p>
            <a:r>
              <a:rPr lang="en-US" altLang="ja-JP" smtClean="0"/>
              <a:t>[2/3]</a:t>
            </a:r>
          </a:p>
          <a:p>
            <a:endParaRPr lang="ja-JP" altLang="en-US" smtClean="0"/>
          </a:p>
          <a:p>
            <a:r>
              <a:rPr lang="ja-JP" altLang="en-US" smtClean="0"/>
              <a:t>◆このページのポイント</a:t>
            </a:r>
          </a:p>
          <a:p>
            <a:r>
              <a:rPr lang="ja-JP" altLang="en-US" smtClean="0"/>
              <a:t>自治体クラウドの３つの利点について理解してもらう。</a:t>
            </a:r>
          </a:p>
          <a:p>
            <a:endParaRPr lang="ja-JP" altLang="en-US" smtClean="0"/>
          </a:p>
          <a:p>
            <a:r>
              <a:rPr lang="ja-JP" altLang="en-US" smtClean="0"/>
              <a:t>◆説明手順</a:t>
            </a:r>
          </a:p>
          <a:p>
            <a:r>
              <a:rPr lang="ja-JP" altLang="en-US" smtClean="0"/>
              <a:t>所用時間：３分</a:t>
            </a:r>
            <a:endParaRPr lang="en-US" altLang="ja-JP" smtClean="0"/>
          </a:p>
          <a:p>
            <a:r>
              <a:rPr lang="ja-JP" altLang="en-US" smtClean="0"/>
              <a:t>・主な利点の二つ目は業務分析や標準化等による最適化推進である。</a:t>
            </a:r>
            <a:endParaRPr lang="en-US" altLang="ja-JP" smtClean="0"/>
          </a:p>
          <a:p>
            <a:r>
              <a:rPr lang="ja-JP" altLang="en-US" smtClean="0"/>
              <a:t>・図のとおり、自治体クラウドで、業務アプリケーションを共同化しようとした場合、Ａ自治体とＢ自治体では元々の業務フローが異なっている。</a:t>
            </a:r>
            <a:endParaRPr lang="en-US" altLang="ja-JP" smtClean="0"/>
          </a:p>
          <a:p>
            <a:r>
              <a:rPr lang="ja-JP" altLang="en-US" smtClean="0"/>
              <a:t>・このため、自治体間で業務を標準化していく必要があり、例えばＡ自治体のフローとＢ自治体のフローを見比べた上で良い所取りする等で、共通のフローを作成することとなる。</a:t>
            </a:r>
            <a:endParaRPr lang="en-US" altLang="ja-JP" smtClean="0"/>
          </a:p>
          <a:p>
            <a:r>
              <a:rPr lang="ja-JP" altLang="en-US" smtClean="0"/>
              <a:t>・このプロセスを踏むことで、標準化と併せて業務改善を行っていくこととなり、導入を機に業務効率化が推進される。</a:t>
            </a:r>
          </a:p>
          <a:p>
            <a:r>
              <a:rPr lang="ja-JP" altLang="en-US" smtClean="0"/>
              <a:t>・自治体クラウドそのものによる直接的な効果ではないが、進める上での副産物として、実際には大きな効果が期待される部分である。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p>
          <a:p>
            <a:endParaRPr lang="ja-JP" altLang="en-US" smtClean="0"/>
          </a:p>
          <a:p>
            <a:endParaRPr lang="en-US" altLang="ja-JP" dirty="0" smtClean="0"/>
          </a:p>
        </p:txBody>
      </p:sp>
      <p:sp>
        <p:nvSpPr>
          <p:cNvPr id="46086"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3706690A-ED7C-4411-B81B-85147C2178C1}" type="slidenum">
              <a:rPr lang="en-US" altLang="ja-JP" sz="900">
                <a:solidFill>
                  <a:srgbClr val="000066"/>
                </a:solidFill>
                <a:latin typeface="Times New Roman" pitchFamily="18" charset="0"/>
              </a:rPr>
              <a:pPr algn="ctr" eaLnBrk="1" hangingPunct="1"/>
              <a:t>16</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ノート プレースホルダ 2"/>
          <p:cNvSpPr>
            <a:spLocks noGrp="1"/>
          </p:cNvSpPr>
          <p:nvPr>
            <p:ph type="body" idx="1"/>
          </p:nvPr>
        </p:nvSpPr>
        <p:spPr/>
        <p:txBody>
          <a:bodyPr/>
          <a:lstStyle/>
          <a:p>
            <a:r>
              <a:rPr lang="ja-JP" altLang="en-US" smtClean="0"/>
              <a:t>ページタイトル：</a:t>
            </a:r>
          </a:p>
          <a:p>
            <a:r>
              <a:rPr lang="ja-JP" altLang="en-US" smtClean="0"/>
              <a:t>４．自治体クラウドとは　～なぜ自治体クラウドなのか～</a:t>
            </a:r>
            <a:endParaRPr lang="en-US" altLang="ja-JP" smtClean="0"/>
          </a:p>
          <a:p>
            <a:r>
              <a:rPr lang="en-US" altLang="ja-JP" smtClean="0"/>
              <a:t>[3/3]</a:t>
            </a:r>
          </a:p>
          <a:p>
            <a:endParaRPr lang="ja-JP" altLang="en-US" smtClean="0"/>
          </a:p>
          <a:p>
            <a:r>
              <a:rPr lang="ja-JP" altLang="en-US" smtClean="0"/>
              <a:t>◆このページのポイント</a:t>
            </a:r>
          </a:p>
          <a:p>
            <a:r>
              <a:rPr lang="ja-JP" altLang="en-US" smtClean="0"/>
              <a:t>自治体クラウドの３つの利点について理解してもらう。</a:t>
            </a:r>
          </a:p>
          <a:p>
            <a:endParaRPr lang="ja-JP" altLang="en-US" smtClean="0"/>
          </a:p>
          <a:p>
            <a:r>
              <a:rPr lang="ja-JP" altLang="en-US" smtClean="0"/>
              <a:t>◆説明手順</a:t>
            </a:r>
          </a:p>
          <a:p>
            <a:r>
              <a:rPr lang="ja-JP" altLang="en-US" smtClean="0"/>
              <a:t>所用時間：３分</a:t>
            </a:r>
            <a:endParaRPr lang="en-US" altLang="ja-JP" smtClean="0"/>
          </a:p>
          <a:p>
            <a:r>
              <a:rPr lang="ja-JP" altLang="en-US" smtClean="0"/>
              <a:t>・主な利点の三つ目は情報システムの堅牢性（事業継続性）の向上である。</a:t>
            </a:r>
            <a:endParaRPr lang="en-US" altLang="ja-JP" smtClean="0"/>
          </a:p>
          <a:p>
            <a:r>
              <a:rPr lang="ja-JP" altLang="en-US" smtClean="0"/>
              <a:t>・自庁内に整備されている場合、障害発生により停止しないようにするためには全面的な冗長性が必要となり、さらに冗長性を有していたとしても実際に東日本大震災でもあったとおり、庁舎ごと破壊されてしまう場合もある。</a:t>
            </a:r>
            <a:endParaRPr lang="en-US" altLang="ja-JP" smtClean="0"/>
          </a:p>
          <a:p>
            <a:r>
              <a:rPr lang="ja-JP" altLang="en-US" smtClean="0"/>
              <a:t>・自治体クラウドの場合、データ本体はバックアップや冗長化する必要があるが、サーバについては一部に障害が発生しても、柔軟にリソースを再分配することができるため、より高い冗長性を確保することができる。</a:t>
            </a:r>
            <a:endParaRPr lang="en-US" altLang="ja-JP" smtClean="0"/>
          </a:p>
          <a:p>
            <a:r>
              <a:rPr lang="ja-JP" altLang="en-US" smtClean="0"/>
              <a:t>・またデータセンターも複数に跨ることもできるため、局所的な災害等に対してもリスクを分散させることができる。</a:t>
            </a:r>
            <a:endParaRPr lang="en-US" altLang="ja-JP" smtClean="0"/>
          </a:p>
          <a:p>
            <a:r>
              <a:rPr lang="ja-JP" altLang="en-US" smtClean="0"/>
              <a:t>・もともとデータセンターに置かれるだけでも堅牢性は上がるが、さらにクラウドの冗長性により障害発生確率の低減や単一機器の故障による障害を回避できる。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p>
          <a:p>
            <a:endParaRPr lang="ja-JP" altLang="en-US" smtClean="0"/>
          </a:p>
          <a:p>
            <a:endParaRPr lang="en-US" altLang="ja-JP" dirty="0" smtClean="0"/>
          </a:p>
        </p:txBody>
      </p:sp>
      <p:sp>
        <p:nvSpPr>
          <p:cNvPr id="4711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C1497953-A983-4ADE-8A84-FF60B96C79B0}" type="slidenum">
              <a:rPr lang="en-US" altLang="ja-JP" sz="900">
                <a:solidFill>
                  <a:srgbClr val="000066"/>
                </a:solidFill>
                <a:latin typeface="Times New Roman" pitchFamily="18" charset="0"/>
              </a:rPr>
              <a:pPr algn="ctr" eaLnBrk="1" hangingPunct="1"/>
              <a:t>17</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ノート プレースホルダ 2"/>
          <p:cNvSpPr>
            <a:spLocks noGrp="1"/>
          </p:cNvSpPr>
          <p:nvPr>
            <p:ph type="body" idx="1"/>
          </p:nvPr>
        </p:nvSpPr>
        <p:spPr/>
        <p:txBody>
          <a:bodyPr/>
          <a:lstStyle/>
          <a:p>
            <a:r>
              <a:rPr lang="ja-JP" altLang="en-US" smtClean="0"/>
              <a:t>ページタイトル：</a:t>
            </a:r>
          </a:p>
          <a:p>
            <a:r>
              <a:rPr lang="ja-JP" altLang="en-US" smtClean="0"/>
              <a:t>４．自治体クラウドとは　～自治体クラウドだと何が変わるのか～</a:t>
            </a:r>
            <a:endParaRPr lang="en-US" altLang="ja-JP" smtClean="0"/>
          </a:p>
          <a:p>
            <a:r>
              <a:rPr lang="en-US" altLang="ja-JP" smtClean="0"/>
              <a:t>[1/2]</a:t>
            </a:r>
          </a:p>
          <a:p>
            <a:endParaRPr lang="ja-JP" altLang="en-US" smtClean="0"/>
          </a:p>
          <a:p>
            <a:r>
              <a:rPr lang="ja-JP" altLang="en-US" smtClean="0"/>
              <a:t>◆このページのポイント</a:t>
            </a:r>
          </a:p>
          <a:p>
            <a:r>
              <a:rPr lang="ja-JP" altLang="en-US" smtClean="0"/>
              <a:t>自治体クラウド導入による概念的な変化（構築編）について理解してもらう。</a:t>
            </a:r>
          </a:p>
          <a:p>
            <a:endParaRPr lang="ja-JP" altLang="en-US" smtClean="0"/>
          </a:p>
          <a:p>
            <a:r>
              <a:rPr lang="ja-JP" altLang="en-US" smtClean="0"/>
              <a:t>◆説明手順</a:t>
            </a:r>
          </a:p>
          <a:p>
            <a:r>
              <a:rPr lang="ja-JP" altLang="en-US" smtClean="0"/>
              <a:t>所用時間：３分</a:t>
            </a:r>
          </a:p>
          <a:p>
            <a:r>
              <a:rPr lang="ja-JP" altLang="en-US" smtClean="0"/>
              <a:t>・まず構築の段階において変わる部分について説明する。なお、詳しくは構築の各段階における講義でもご確認頂きたい。</a:t>
            </a:r>
          </a:p>
          <a:p>
            <a:r>
              <a:rPr lang="ja-JP" altLang="en-US" smtClean="0"/>
              <a:t>・要件定義については、これまでは業務分析に基づく将来体系（</a:t>
            </a:r>
            <a:r>
              <a:rPr lang="en-US" altLang="ja-JP" smtClean="0"/>
              <a:t>ToBe</a:t>
            </a:r>
            <a:r>
              <a:rPr lang="ja-JP" altLang="en-US" smtClean="0"/>
              <a:t>）に基づいてシステム開発の要件を定義していたが、自治体クラウドではさらに標準化を行った上で要件定義を行う。</a:t>
            </a:r>
          </a:p>
          <a:p>
            <a:r>
              <a:rPr lang="ja-JP" altLang="en-US" smtClean="0"/>
              <a:t>・事業者の選定については、これまでは要件に対する技術的な実現方式と価格で評価（いわゆる総合評価）して選定していたが、自治体クラウドではパッケージに含まれる機能と要件との適合性について評価して選定を行う。</a:t>
            </a:r>
            <a:endParaRPr lang="en-US" altLang="ja-JP" smtClean="0"/>
          </a:p>
          <a:p>
            <a:r>
              <a:rPr lang="ja-JP" altLang="en-US" smtClean="0"/>
              <a:t>・事業者との契約については、これまでは各自治体で調達して契約していたが、自治体クラウドでは一部事務組合のような形で共同の契約主体を形成して契約する場合も想定される。</a:t>
            </a:r>
            <a:endParaRPr lang="en-US" altLang="ja-JP" smtClean="0"/>
          </a:p>
          <a:p>
            <a:r>
              <a:rPr lang="ja-JP" altLang="en-US" smtClean="0"/>
              <a:t>・システム開発については、これまでは個別の自治体毎で要件に基づき設計を行った上で開発を行っていたが、自治体クラウドではパッケージ利用を前提とした上で、不足部分についてのみカスタマイズという形で開発を行う。</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8134"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B46809F1-E375-4422-8DCB-CE2B71917F50}" type="slidenum">
              <a:rPr lang="en-US" altLang="ja-JP" sz="900">
                <a:solidFill>
                  <a:srgbClr val="000066"/>
                </a:solidFill>
                <a:latin typeface="Times New Roman" pitchFamily="18" charset="0"/>
              </a:rPr>
              <a:pPr algn="ctr" eaLnBrk="1" hangingPunct="1"/>
              <a:t>18</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ノート プレースホルダ 2"/>
          <p:cNvSpPr>
            <a:spLocks noGrp="1"/>
          </p:cNvSpPr>
          <p:nvPr>
            <p:ph type="body" idx="1"/>
          </p:nvPr>
        </p:nvSpPr>
        <p:spPr/>
        <p:txBody>
          <a:bodyPr/>
          <a:lstStyle/>
          <a:p>
            <a:r>
              <a:rPr lang="ja-JP" altLang="en-US" smtClean="0"/>
              <a:t>ページタイトル：</a:t>
            </a:r>
          </a:p>
          <a:p>
            <a:r>
              <a:rPr lang="ja-JP" altLang="en-US" smtClean="0"/>
              <a:t>４．自治体クラウドとは　～自治体クラウドだと何が変わるのか～</a:t>
            </a:r>
            <a:endParaRPr lang="en-US" altLang="ja-JP" smtClean="0"/>
          </a:p>
          <a:p>
            <a:r>
              <a:rPr lang="en-US" altLang="ja-JP" smtClean="0"/>
              <a:t>[2/2]</a:t>
            </a:r>
          </a:p>
          <a:p>
            <a:endParaRPr lang="ja-JP" altLang="en-US" smtClean="0"/>
          </a:p>
          <a:p>
            <a:r>
              <a:rPr lang="ja-JP" altLang="en-US" smtClean="0"/>
              <a:t>◆このページのポイント</a:t>
            </a:r>
          </a:p>
          <a:p>
            <a:r>
              <a:rPr lang="ja-JP" altLang="en-US" smtClean="0"/>
              <a:t>自治体クラウド導入による概念的な変化（運用編）について理解してもらう。</a:t>
            </a:r>
          </a:p>
          <a:p>
            <a:endParaRPr lang="ja-JP" altLang="en-US" smtClean="0"/>
          </a:p>
          <a:p>
            <a:r>
              <a:rPr lang="ja-JP" altLang="en-US" smtClean="0"/>
              <a:t>◆説明手順</a:t>
            </a:r>
          </a:p>
          <a:p>
            <a:r>
              <a:rPr lang="ja-JP" altLang="en-US" smtClean="0"/>
              <a:t>所用時間：３分</a:t>
            </a:r>
          </a:p>
          <a:p>
            <a:r>
              <a:rPr lang="ja-JP" altLang="en-US" smtClean="0"/>
              <a:t>・次に運用の段階において変わる部分について説明する。</a:t>
            </a:r>
            <a:endParaRPr lang="en-US" altLang="ja-JP" smtClean="0"/>
          </a:p>
          <a:p>
            <a:r>
              <a:rPr lang="ja-JP" altLang="en-US" smtClean="0"/>
              <a:t>・データについては、これまでは庁内に存在しており庁内でデータ処理が行われていたが、自治体クラウドではデータはデータセンターに存在しネットワーク経由で取り寄せて（又はアクセスし）処理を行う。</a:t>
            </a:r>
            <a:endParaRPr lang="en-US" altLang="ja-JP" smtClean="0"/>
          </a:p>
          <a:p>
            <a:r>
              <a:rPr lang="ja-JP" altLang="en-US" smtClean="0"/>
              <a:t>・保守については、これまでは保守事業者が保守契約に基づいて定期的及び臨時で実施していたが、自治体クラウドでは基本的にサービス利用となるため、サービス提供者側の責任で実施する。</a:t>
            </a:r>
            <a:endParaRPr lang="en-US" altLang="ja-JP" smtClean="0"/>
          </a:p>
          <a:p>
            <a:r>
              <a:rPr lang="ja-JP" altLang="en-US" smtClean="0"/>
              <a:t>・システム運用についても、これまで職員又は運用事業者が庁内で実施していたが、自治体クラウドではシステム運用に関してはシステム保守と同様にサービス提供者の責任で実施し、利用者はサービス利用の範囲での運用のみとなる。</a:t>
            </a:r>
            <a:endParaRPr lang="en-US" altLang="ja-JP" smtClean="0"/>
          </a:p>
          <a:p>
            <a:r>
              <a:rPr lang="ja-JP" altLang="en-US" smtClean="0"/>
              <a:t>・アウトソーシングについては、これまでは自治体からデータ等をアウトソーシング事業者に提供して個別に業務管理していたが、自治体クラウドではアウトソーシングも合わせたサービスも登場しており、一括して依頼することも想定され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9158"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BF78CD3F-5B93-4BD2-B2C1-B588F39DE6B4}" type="slidenum">
              <a:rPr lang="en-US" altLang="ja-JP" sz="900">
                <a:solidFill>
                  <a:srgbClr val="000066"/>
                </a:solidFill>
                <a:latin typeface="Times New Roman" pitchFamily="18" charset="0"/>
              </a:rPr>
              <a:pPr algn="ctr" eaLnBrk="1" hangingPunct="1"/>
              <a:t>19</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5C1C8770-D78F-449A-82B1-4D5FAD8070D3}" type="slidenum">
              <a:rPr lang="en-US" altLang="ja-JP" sz="900">
                <a:solidFill>
                  <a:srgbClr val="000066"/>
                </a:solidFill>
                <a:latin typeface="Times New Roman" pitchFamily="18" charset="0"/>
              </a:rPr>
              <a:pPr algn="ctr" eaLnBrk="1" hangingPunct="1"/>
              <a:t>2</a:t>
            </a:fld>
            <a:endParaRPr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ノート プレースホルダ 2"/>
          <p:cNvSpPr>
            <a:spLocks noGrp="1"/>
          </p:cNvSpPr>
          <p:nvPr>
            <p:ph type="body" idx="1"/>
          </p:nvPr>
        </p:nvSpPr>
        <p:spPr/>
        <p:txBody>
          <a:bodyPr/>
          <a:lstStyle/>
          <a:p>
            <a:r>
              <a:rPr lang="ja-JP" altLang="en-US" smtClean="0"/>
              <a:t>ページタイトル：</a:t>
            </a:r>
          </a:p>
          <a:p>
            <a:r>
              <a:rPr lang="ja-JP" altLang="en-US" smtClean="0"/>
              <a:t>５．自治体クラウド移行に向けて　～事前に考えておくこと①～</a:t>
            </a:r>
            <a:endParaRPr lang="en-US" altLang="ja-JP" smtClean="0"/>
          </a:p>
          <a:p>
            <a:endParaRPr lang="ja-JP" altLang="en-US" smtClean="0"/>
          </a:p>
          <a:p>
            <a:r>
              <a:rPr lang="ja-JP" altLang="en-US" smtClean="0"/>
              <a:t>◆このページのポイント</a:t>
            </a:r>
          </a:p>
          <a:p>
            <a:r>
              <a:rPr lang="ja-JP" altLang="en-US" smtClean="0"/>
              <a:t>事前に考えておくことの一つとして、コストの構造について理解してもらう。</a:t>
            </a:r>
            <a:endParaRPr lang="en-US" altLang="ja-JP" smtClean="0"/>
          </a:p>
          <a:p>
            <a:endParaRPr lang="ja-JP" altLang="en-US" smtClean="0"/>
          </a:p>
          <a:p>
            <a:r>
              <a:rPr lang="ja-JP" altLang="en-US" smtClean="0"/>
              <a:t>◆説明手順</a:t>
            </a:r>
          </a:p>
          <a:p>
            <a:r>
              <a:rPr lang="ja-JP" altLang="en-US" smtClean="0"/>
              <a:t>所用時間：２分</a:t>
            </a:r>
          </a:p>
          <a:p>
            <a:r>
              <a:rPr lang="ja-JP" altLang="en-US" smtClean="0"/>
              <a:t>・コスト削減は自治体クラウドの大きな目的の一つであるが、その内容を理解し、実際に何のコストが減っているのか、それが自自治体で同じことがいえるのかを心得ておくことが重要である。</a:t>
            </a:r>
            <a:endParaRPr lang="en-US" altLang="ja-JP" smtClean="0"/>
          </a:p>
          <a:p>
            <a:r>
              <a:rPr lang="ja-JP" altLang="en-US" smtClean="0"/>
              <a:t>・３市で共同化した場合、単独更新の場合に対して、ソフトウェア保守、ソフトウエア本体、機器、ハードウェア保守といった各項目が全体的に少しずつ削減される。</a:t>
            </a:r>
          </a:p>
          <a:p>
            <a:r>
              <a:rPr lang="ja-JP" altLang="en-US" smtClean="0"/>
              <a:t>・さらに３市から４市になった場合、パッケージの基本利用料という面では変わらないが、機器費用（ハード、保守）については割り勘効果が働き、さらなる削減が期待できる。</a:t>
            </a:r>
          </a:p>
          <a:p>
            <a:endParaRPr lang="ja-JP" altLang="en-US" smtClean="0"/>
          </a:p>
          <a:p>
            <a:r>
              <a:rPr lang="ja-JP" altLang="en-US" smtClean="0"/>
              <a:t>◆補足事項（スライド未掲載のデータやファクト等）</a:t>
            </a:r>
          </a:p>
          <a:p>
            <a:r>
              <a:rPr lang="ja-JP" altLang="en-US" smtClean="0"/>
              <a:t>「地方公共団体におけるクラウド導入の取組み」（財団法人地方自治情報センター（</a:t>
            </a:r>
            <a:r>
              <a:rPr lang="en-US" altLang="ja-JP" smtClean="0"/>
              <a:t>LASDEC</a:t>
            </a:r>
            <a:r>
              <a:rPr lang="ja-JP" altLang="en-US" smtClean="0"/>
              <a:t>））</a:t>
            </a:r>
            <a:endParaRPr lang="en-US" altLang="ja-JP" smtClean="0"/>
          </a:p>
          <a:p>
            <a:r>
              <a:rPr lang="ja-JP" altLang="en-US" smtClean="0"/>
              <a:t>（</a:t>
            </a:r>
            <a:r>
              <a:rPr lang="en-US" altLang="ja-JP" smtClean="0"/>
              <a:t>https://www.lasdec.or.jp/cms/9,26589,21.html</a:t>
            </a:r>
            <a:r>
              <a:rPr lang="ja-JP" altLang="en-US" smtClean="0"/>
              <a:t>）</a:t>
            </a:r>
          </a:p>
          <a:p>
            <a:r>
              <a:rPr lang="ja-JP" altLang="en-US" smtClean="0"/>
              <a:t>「平成</a:t>
            </a:r>
            <a:r>
              <a:rPr lang="en-US" altLang="ja-JP" smtClean="0"/>
              <a:t>23 </a:t>
            </a:r>
            <a:r>
              <a:rPr lang="ja-JP" altLang="en-US" smtClean="0"/>
              <a:t>年度自治体クラウド・モデル団体支援事業　事業実施報告書」　（熊本県錦町、宮崎県都濃町・高原町）</a:t>
            </a:r>
            <a:endParaRPr lang="en-US" altLang="ja-JP" smtClean="0"/>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0182"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30C967A2-8B5E-4C0A-B7CC-B07703DF78DD}" type="slidenum">
              <a:rPr lang="en-US" altLang="ja-JP" sz="900">
                <a:solidFill>
                  <a:srgbClr val="000066"/>
                </a:solidFill>
                <a:latin typeface="Times New Roman" pitchFamily="18" charset="0"/>
              </a:rPr>
              <a:pPr algn="ctr" eaLnBrk="1" hangingPunct="1"/>
              <a:t>20</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ノート プレースホルダ 2"/>
          <p:cNvSpPr>
            <a:spLocks noGrp="1"/>
          </p:cNvSpPr>
          <p:nvPr>
            <p:ph type="body" idx="1"/>
          </p:nvPr>
        </p:nvSpPr>
        <p:spPr/>
        <p:txBody>
          <a:bodyPr/>
          <a:lstStyle/>
          <a:p>
            <a:r>
              <a:rPr lang="ja-JP" altLang="en-US" smtClean="0"/>
              <a:t>ページタイトル：</a:t>
            </a:r>
          </a:p>
          <a:p>
            <a:r>
              <a:rPr lang="ja-JP" altLang="en-US" smtClean="0"/>
              <a:t>５．自治体クラウド移行に向けて　～事前に考えておくこと②～</a:t>
            </a:r>
            <a:endParaRPr lang="en-US" altLang="ja-JP" smtClean="0"/>
          </a:p>
          <a:p>
            <a:endParaRPr lang="ja-JP" altLang="en-US" smtClean="0"/>
          </a:p>
          <a:p>
            <a:r>
              <a:rPr lang="ja-JP" altLang="en-US" smtClean="0"/>
              <a:t>◆このページのポイント</a:t>
            </a:r>
          </a:p>
          <a:p>
            <a:r>
              <a:rPr lang="ja-JP" altLang="en-US" smtClean="0"/>
              <a:t>事前に考えておくことの一つとして、クラウド移行に係る項目について理解してもらう。</a:t>
            </a:r>
            <a:endParaRPr lang="en-US" altLang="ja-JP" smtClean="0"/>
          </a:p>
          <a:p>
            <a:endParaRPr lang="ja-JP" altLang="en-US" smtClean="0"/>
          </a:p>
          <a:p>
            <a:r>
              <a:rPr lang="ja-JP" altLang="en-US" smtClean="0"/>
              <a:t>◆説明手順</a:t>
            </a:r>
          </a:p>
          <a:p>
            <a:r>
              <a:rPr lang="ja-JP" altLang="en-US" smtClean="0"/>
              <a:t>所用時間：２分</a:t>
            </a:r>
          </a:p>
          <a:p>
            <a:r>
              <a:rPr lang="ja-JP" altLang="en-US" smtClean="0"/>
              <a:t>・既存システムをクラウドに移行する際には、システムの特性等を考えた上で、どこまでクラウドに移行するかといった範囲や、移行時のデータ移行に係る容易性の確保（中間標準レイアウト等）について検討を行う。</a:t>
            </a:r>
            <a:endParaRPr lang="en-US" altLang="ja-JP" smtClean="0"/>
          </a:p>
          <a:p>
            <a:r>
              <a:rPr lang="ja-JP" altLang="en-US" smtClean="0"/>
              <a:t>・また前述のとおり、クラウドを利用する場合の技術的なメリット（コスト削減、業務効率化の推進、業務継続性の向上）とデメリット（データの所在、カスタマイズの制限、事業者への依存度、ネットワークへの依存度）があることから、これに対して、システムの特性（本当に止まってはいけないシステムなのか等）も考慮しつつ、自治体クラウドへの可否や移行の際のポイントを整理する必要がある。</a:t>
            </a:r>
            <a:endParaRPr lang="en-US" altLang="ja-JP" smtClean="0"/>
          </a:p>
          <a:p>
            <a:r>
              <a:rPr lang="ja-JP" altLang="en-US" smtClean="0"/>
              <a:t>・さらに移行に際して各種支援策の活用も考慮する。指針面や技術面ではガイドラインや実証結果を参照することが可能である。費用面では地方財政措置等を活用することも可能である。また人材面では各種研修やセミナーが実施されているため活用頂きたい。</a:t>
            </a:r>
            <a:endParaRPr lang="en-US" altLang="ja-JP" smtClean="0"/>
          </a:p>
          <a:p>
            <a:endParaRPr lang="ja-JP" altLang="en-US" smtClean="0"/>
          </a:p>
          <a:p>
            <a:r>
              <a:rPr lang="ja-JP" altLang="en-US" smtClean="0"/>
              <a:t>◆補足事項（スライド未掲載のデータやファクト等）</a:t>
            </a:r>
          </a:p>
          <a:p>
            <a:r>
              <a:rPr lang="ja-JP" altLang="en-US" smtClean="0"/>
              <a:t>地方公共団体における</a:t>
            </a:r>
            <a:r>
              <a:rPr lang="en-US" altLang="ja-JP" smtClean="0"/>
              <a:t>ASP</a:t>
            </a:r>
            <a:r>
              <a:rPr lang="ja-JP" altLang="en-US" smtClean="0"/>
              <a:t>･</a:t>
            </a:r>
            <a:r>
              <a:rPr lang="en-US" altLang="ja-JP" smtClean="0"/>
              <a:t>SaaS</a:t>
            </a:r>
            <a:r>
              <a:rPr lang="ja-JP" altLang="en-US" smtClean="0"/>
              <a:t>導入活用ガイドライン</a:t>
            </a:r>
            <a:endParaRPr lang="en-US" altLang="ja-JP" smtClean="0"/>
          </a:p>
          <a:p>
            <a:r>
              <a:rPr lang="ja-JP" altLang="en-US" smtClean="0"/>
              <a:t>（</a:t>
            </a:r>
            <a:r>
              <a:rPr lang="en-US" altLang="ja-JP" smtClean="0"/>
              <a:t>http://www.soumu.go.jp/menu_news/s-news/02gyosei07_000026.html</a:t>
            </a:r>
            <a:r>
              <a:rPr lang="ja-JP" altLang="en-US" smtClean="0"/>
              <a:t>）</a:t>
            </a:r>
          </a:p>
          <a:p>
            <a:r>
              <a:rPr lang="ja-JP" altLang="en-US" smtClean="0"/>
              <a:t>自治体クラウド開発実証事業</a:t>
            </a:r>
            <a:endParaRPr lang="en-US" altLang="ja-JP" smtClean="0"/>
          </a:p>
          <a:p>
            <a:r>
              <a:rPr lang="ja-JP" altLang="en-US" smtClean="0"/>
              <a:t>（</a:t>
            </a:r>
            <a:r>
              <a:rPr lang="en-US" altLang="ja-JP" smtClean="0"/>
              <a:t>http://www.soumu.go.jp/main_sosiki/jichi_gyousei/c-gyousei/lg-cloud/49032.html</a:t>
            </a:r>
            <a:r>
              <a:rPr lang="ja-JP" altLang="en-US" smtClean="0"/>
              <a:t>）</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1206"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478605A4-1B1A-4837-9805-660C01E53A74}" type="slidenum">
              <a:rPr lang="en-US" altLang="ja-JP" sz="900">
                <a:solidFill>
                  <a:srgbClr val="000066"/>
                </a:solidFill>
                <a:latin typeface="Times New Roman" pitchFamily="18" charset="0"/>
              </a:rPr>
              <a:pPr algn="ctr" eaLnBrk="1" hangingPunct="1"/>
              <a:t>21</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ノート プレースホルダ 2"/>
          <p:cNvSpPr>
            <a:spLocks noGrp="1"/>
          </p:cNvSpPr>
          <p:nvPr>
            <p:ph type="body" idx="1"/>
          </p:nvPr>
        </p:nvSpPr>
        <p:spPr/>
        <p:txBody>
          <a:bodyPr/>
          <a:lstStyle/>
          <a:p>
            <a:r>
              <a:rPr lang="ja-JP" altLang="en-US" smtClean="0"/>
              <a:t>ページタイトル：</a:t>
            </a:r>
          </a:p>
          <a:p>
            <a:r>
              <a:rPr lang="ja-JP" altLang="en-US" smtClean="0"/>
              <a:t>５．自治体クラウド移行に向けて　～事前に考えておくこと③～</a:t>
            </a:r>
            <a:endParaRPr lang="en-US" altLang="ja-JP" smtClean="0"/>
          </a:p>
          <a:p>
            <a:endParaRPr lang="ja-JP" altLang="en-US" smtClean="0"/>
          </a:p>
          <a:p>
            <a:r>
              <a:rPr lang="ja-JP" altLang="en-US" smtClean="0"/>
              <a:t>◆このページのポイント</a:t>
            </a:r>
          </a:p>
          <a:p>
            <a:r>
              <a:rPr lang="ja-JP" altLang="en-US" smtClean="0"/>
              <a:t>事前に考えておくことの一つとして、クラウド調達時に係る項目について理解してもらう。</a:t>
            </a:r>
            <a:endParaRPr lang="en-US" altLang="ja-JP" smtClean="0"/>
          </a:p>
          <a:p>
            <a:endParaRPr lang="ja-JP" altLang="en-US" smtClean="0"/>
          </a:p>
          <a:p>
            <a:r>
              <a:rPr lang="ja-JP" altLang="en-US" smtClean="0"/>
              <a:t>◆説明手順</a:t>
            </a:r>
          </a:p>
          <a:p>
            <a:r>
              <a:rPr lang="ja-JP" altLang="en-US" smtClean="0"/>
              <a:t>所用時間：２分</a:t>
            </a:r>
          </a:p>
          <a:p>
            <a:r>
              <a:rPr lang="ja-JP" altLang="en-US" smtClean="0"/>
              <a:t>・今後クラウドサービス事業者は増加することが想定される。その中で「単にコストだけ安ければよい」「満足なＳＬＡを結んでくれればよい」という考え方ではなく、クラウド運営の実績や技術者の確保状況等を評価する必要がある。</a:t>
            </a:r>
            <a:endParaRPr lang="en-US" altLang="ja-JP" smtClean="0"/>
          </a:p>
          <a:p>
            <a:r>
              <a:rPr lang="ja-JP" altLang="en-US" smtClean="0"/>
              <a:t>・システムを要望を出して構築させるという立場から、サービスを利用するという立場になる。利用者側にもそれを十分に理解して頂く必要があり、必要によっては業務フローをシステムに合わせて修正していくことも必要となる。</a:t>
            </a:r>
            <a:endParaRPr lang="en-US" altLang="ja-JP" smtClean="0"/>
          </a:p>
          <a:p>
            <a:r>
              <a:rPr lang="ja-JP" altLang="en-US" smtClean="0"/>
              <a:t>・その他に、クラウドならではのポイントとして、クラウドコントローラの操作性や運用管理ソフトウェアの機能等も確認しておく必要がある。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223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1BDE8323-5E19-4907-881B-F4DF8BD86841}" type="slidenum">
              <a:rPr lang="en-US" altLang="ja-JP" sz="900">
                <a:solidFill>
                  <a:srgbClr val="000066"/>
                </a:solidFill>
                <a:latin typeface="Times New Roman" pitchFamily="18" charset="0"/>
              </a:rPr>
              <a:pPr algn="ctr" eaLnBrk="1" hangingPunct="1"/>
              <a:t>22</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ノート プレースホルダ 2"/>
          <p:cNvSpPr>
            <a:spLocks noGrp="1"/>
          </p:cNvSpPr>
          <p:nvPr>
            <p:ph type="body" idx="1"/>
          </p:nvPr>
        </p:nvSpPr>
        <p:spPr/>
        <p:txBody>
          <a:bodyPr/>
          <a:lstStyle/>
          <a:p>
            <a:r>
              <a:rPr lang="ja-JP" altLang="en-US" smtClean="0"/>
              <a:t>ページタイトル：</a:t>
            </a:r>
          </a:p>
          <a:p>
            <a:r>
              <a:rPr lang="ja-JP" altLang="en-US" smtClean="0"/>
              <a:t>６．自治体クラウドの運用　～情報担当者の役割の変化～</a:t>
            </a:r>
            <a:endParaRPr lang="en-US" altLang="ja-JP" smtClean="0"/>
          </a:p>
          <a:p>
            <a:endParaRPr lang="ja-JP" altLang="en-US" smtClean="0"/>
          </a:p>
          <a:p>
            <a:r>
              <a:rPr lang="ja-JP" altLang="en-US" smtClean="0"/>
              <a:t>◆このページのポイント</a:t>
            </a:r>
          </a:p>
          <a:p>
            <a:r>
              <a:rPr lang="ja-JP" altLang="en-US" smtClean="0"/>
              <a:t>自治体クラウドの情報担当者の役割の変化について理解してもらう。</a:t>
            </a:r>
          </a:p>
          <a:p>
            <a:endParaRPr lang="ja-JP" altLang="en-US" smtClean="0"/>
          </a:p>
          <a:p>
            <a:r>
              <a:rPr lang="ja-JP" altLang="en-US" smtClean="0"/>
              <a:t>◆説明手順</a:t>
            </a:r>
          </a:p>
          <a:p>
            <a:r>
              <a:rPr lang="ja-JP" altLang="en-US" smtClean="0"/>
              <a:t>所用時間：２分</a:t>
            </a:r>
          </a:p>
          <a:p>
            <a:r>
              <a:rPr lang="ja-JP" altLang="en-US" smtClean="0"/>
              <a:t>・これまで情報課は原課のニーズをとりまとめて要件定義しシステムを調達、運用や保守の管理を行う等システムの安定運用に責任を持つ立場となっていた。</a:t>
            </a:r>
          </a:p>
          <a:p>
            <a:r>
              <a:rPr lang="ja-JP" altLang="en-US" smtClean="0"/>
              <a:t>・自治体クラウドでは、パッケージを選定（又はクラウドを構築）したあとは、システムの安定運用は事業者に委ねることとなる。しかし、情報担当者の仕事がそれで終わるわけではない。</a:t>
            </a:r>
          </a:p>
          <a:p>
            <a:r>
              <a:rPr lang="ja-JP" altLang="en-US" smtClean="0"/>
              <a:t>・自治体クラウドにおけるシステム調達（整備）後の業務として、「サービスの監督」と「利用の管理」が発生する。また全体を通して、業務・システムを提案していく、あるいは情報システムに係るガバナンスを行っていくという新たな立場に変わってい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3254"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C613544F-A19B-4DEC-9F24-91A7E6EB4702}" type="slidenum">
              <a:rPr lang="en-US" altLang="ja-JP" sz="900">
                <a:solidFill>
                  <a:srgbClr val="000066"/>
                </a:solidFill>
                <a:latin typeface="Times New Roman" pitchFamily="18" charset="0"/>
              </a:rPr>
              <a:pPr algn="ctr" eaLnBrk="1" hangingPunct="1"/>
              <a:t>23</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ノート プレースホルダ 2"/>
          <p:cNvSpPr>
            <a:spLocks noGrp="1"/>
          </p:cNvSpPr>
          <p:nvPr>
            <p:ph type="body" idx="1"/>
          </p:nvPr>
        </p:nvSpPr>
        <p:spPr/>
        <p:txBody>
          <a:bodyPr/>
          <a:lstStyle/>
          <a:p>
            <a:r>
              <a:rPr lang="ja-JP" altLang="en-US" smtClean="0"/>
              <a:t>ページタイトル：</a:t>
            </a:r>
          </a:p>
          <a:p>
            <a:r>
              <a:rPr lang="ja-JP" altLang="en-US" smtClean="0"/>
              <a:t>６．自治体クラウドの運用　～サービスの監督①～</a:t>
            </a:r>
            <a:endParaRPr lang="en-US" altLang="ja-JP" smtClean="0"/>
          </a:p>
          <a:p>
            <a:endParaRPr lang="ja-JP" altLang="en-US" smtClean="0"/>
          </a:p>
          <a:p>
            <a:r>
              <a:rPr lang="ja-JP" altLang="en-US" smtClean="0"/>
              <a:t>◆このページのポイント</a:t>
            </a:r>
          </a:p>
          <a:p>
            <a:r>
              <a:rPr lang="ja-JP" altLang="en-US" smtClean="0"/>
              <a:t>クラウド時代の情報担当者の業務の一つである「サービスの監督」として重要となる</a:t>
            </a:r>
            <a:r>
              <a:rPr lang="en-US" altLang="ja-JP" smtClean="0"/>
              <a:t>SLA</a:t>
            </a:r>
            <a:r>
              <a:rPr lang="ja-JP" altLang="en-US" smtClean="0"/>
              <a:t>について理解してもらう。</a:t>
            </a:r>
          </a:p>
          <a:p>
            <a:endParaRPr lang="ja-JP" altLang="en-US" smtClean="0"/>
          </a:p>
          <a:p>
            <a:r>
              <a:rPr lang="ja-JP" altLang="en-US" smtClean="0"/>
              <a:t>◆説明手順</a:t>
            </a:r>
          </a:p>
          <a:p>
            <a:r>
              <a:rPr lang="ja-JP" altLang="en-US" smtClean="0"/>
              <a:t>所用時間：２分</a:t>
            </a:r>
          </a:p>
          <a:p>
            <a:r>
              <a:rPr lang="ja-JP" altLang="en-US" smtClean="0"/>
              <a:t>・重要な役割の一つとして「サービスの監督」がある。これは適切なサービスが確保・提供できているかを見極め、場合によっては是正措置や次契約時に乗り換えする等の判断をすることである。</a:t>
            </a:r>
            <a:endParaRPr lang="en-US" altLang="ja-JP" smtClean="0"/>
          </a:p>
          <a:p>
            <a:r>
              <a:rPr lang="ja-JP" altLang="en-US" smtClean="0"/>
              <a:t>・作らせるシステムから選ぶシステムに変わるが、それをより良いものをより良い状態で使えるようにするのは情報担当者の役割となる。</a:t>
            </a:r>
            <a:endParaRPr lang="en-US" altLang="ja-JP" smtClean="0"/>
          </a:p>
          <a:p>
            <a:r>
              <a:rPr lang="ja-JP" altLang="en-US" smtClean="0"/>
              <a:t>・そこで重要になるのが「ＳＬＡ」（</a:t>
            </a:r>
            <a:r>
              <a:rPr lang="en-US" altLang="ja-JP" smtClean="0"/>
              <a:t>Service Level Agreement</a:t>
            </a:r>
            <a:r>
              <a:rPr lang="ja-JP" altLang="en-US" smtClean="0"/>
              <a:t>）である。</a:t>
            </a:r>
            <a:endParaRPr lang="en-US" altLang="ja-JP" smtClean="0"/>
          </a:p>
          <a:p>
            <a:r>
              <a:rPr lang="ja-JP" altLang="en-US" smtClean="0"/>
              <a:t>・</a:t>
            </a:r>
            <a:r>
              <a:rPr lang="en-US" altLang="ja-JP" smtClean="0"/>
              <a:t>SLA</a:t>
            </a:r>
            <a:r>
              <a:rPr lang="ja-JP" altLang="en-US" smtClean="0"/>
              <a:t>は、契約書とあわせて取り交わすサービス品質における合意項目であり、「適切なサービス」とは何か、を規定するものである。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4278"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A68E9F6E-6DE9-4F8C-967E-6C2CFF82C439}" type="slidenum">
              <a:rPr lang="en-US" altLang="ja-JP" sz="900">
                <a:solidFill>
                  <a:srgbClr val="000066"/>
                </a:solidFill>
                <a:latin typeface="Times New Roman" pitchFamily="18" charset="0"/>
              </a:rPr>
              <a:pPr algn="ctr" eaLnBrk="1" hangingPunct="1"/>
              <a:t>24</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６．自治体クラウドの運用　～サービスの監督②～</a:t>
            </a:r>
          </a:p>
          <a:p>
            <a:endParaRPr lang="ja-JP" altLang="en-US" smtClean="0"/>
          </a:p>
          <a:p>
            <a:r>
              <a:rPr lang="ja-JP" altLang="en-US" smtClean="0"/>
              <a:t>◆このページのポイント</a:t>
            </a:r>
          </a:p>
          <a:p>
            <a:r>
              <a:rPr lang="ja-JP" altLang="en-US" smtClean="0"/>
              <a:t>クラウド時代の情報担当者の業務の一つである「サービスの監督」として重要となる</a:t>
            </a:r>
            <a:r>
              <a:rPr lang="en-US" altLang="ja-JP" smtClean="0"/>
              <a:t>SLA</a:t>
            </a:r>
            <a:r>
              <a:rPr lang="ja-JP" altLang="en-US" smtClean="0"/>
              <a:t>について理解してもらう。</a:t>
            </a:r>
          </a:p>
          <a:p>
            <a:endParaRPr lang="ja-JP" altLang="en-US" smtClean="0"/>
          </a:p>
          <a:p>
            <a:r>
              <a:rPr lang="ja-JP" altLang="en-US" smtClean="0"/>
              <a:t>◆説明手順</a:t>
            </a:r>
          </a:p>
          <a:p>
            <a:r>
              <a:rPr lang="ja-JP" altLang="en-US" smtClean="0"/>
              <a:t>所用時間：３分</a:t>
            </a:r>
          </a:p>
          <a:p>
            <a:r>
              <a:rPr lang="ja-JP" altLang="en-US" smtClean="0"/>
              <a:t>・</a:t>
            </a:r>
            <a:r>
              <a:rPr lang="en-US" altLang="ja-JP" smtClean="0"/>
              <a:t>SLA</a:t>
            </a:r>
            <a:r>
              <a:rPr lang="ja-JP" altLang="en-US" smtClean="0"/>
              <a:t>に記載されている項目としては次のようなものがある。</a:t>
            </a:r>
            <a:endParaRPr lang="en-US" altLang="ja-JP" smtClean="0"/>
          </a:p>
          <a:p>
            <a:r>
              <a:rPr lang="ja-JP" altLang="en-US" smtClean="0"/>
              <a:t>・信頼性としては、サービス時間や計画停止予定の通知等が記載される。</a:t>
            </a:r>
            <a:endParaRPr lang="en-US" altLang="ja-JP" smtClean="0"/>
          </a:p>
          <a:p>
            <a:r>
              <a:rPr lang="ja-JP" altLang="en-US" smtClean="0"/>
              <a:t>・障害復旧としては、平均復旧時間や障害発生件数等が記載される。</a:t>
            </a:r>
            <a:endParaRPr lang="en-US" altLang="ja-JP" smtClean="0"/>
          </a:p>
          <a:p>
            <a:r>
              <a:rPr lang="ja-JP" altLang="en-US" smtClean="0"/>
              <a:t>・性能としては、応答時間や処理完了時間等が記載される。</a:t>
            </a:r>
            <a:endParaRPr lang="en-US" altLang="ja-JP" smtClean="0"/>
          </a:p>
          <a:p>
            <a:r>
              <a:rPr lang="ja-JP" altLang="en-US" smtClean="0"/>
              <a:t>・拡張性としては、外部接続性や提供リソースの上限等が記載される。</a:t>
            </a:r>
            <a:endParaRPr lang="en-US" altLang="ja-JP" smtClean="0"/>
          </a:p>
          <a:p>
            <a:r>
              <a:rPr lang="ja-JP" altLang="en-US" smtClean="0"/>
              <a:t>・サポート・管理としては、バックアップデータの保存やデータ漏えいの補償等が記載される。</a:t>
            </a:r>
            <a:endParaRPr lang="en-US" altLang="ja-JP" smtClean="0"/>
          </a:p>
          <a:p>
            <a:r>
              <a:rPr lang="ja-JP" altLang="en-US" smtClean="0"/>
              <a:t>・これらの記載において重要な点として、</a:t>
            </a:r>
            <a:r>
              <a:rPr lang="en-US" altLang="ja-JP" smtClean="0"/>
              <a:t>SLA</a:t>
            </a:r>
            <a:r>
              <a:rPr lang="ja-JP" altLang="en-US" smtClean="0"/>
              <a:t>には単に保証されるべきサービス水準が記載されるだけではなく、その定義も記載される。単に「</a:t>
            </a:r>
            <a:r>
              <a:rPr lang="en-US" altLang="ja-JP" smtClean="0"/>
              <a:t>24</a:t>
            </a:r>
            <a:r>
              <a:rPr lang="ja-JP" altLang="en-US" smtClean="0"/>
              <a:t>時間</a:t>
            </a:r>
            <a:r>
              <a:rPr lang="en-US" altLang="ja-JP" smtClean="0"/>
              <a:t>365</a:t>
            </a:r>
            <a:r>
              <a:rPr lang="ja-JP" altLang="en-US" smtClean="0"/>
              <a:t>日稼働」ということだけではなく、その「稼働」に含まれるもの、含まれないものについて明確に記載することが重要となる。</a:t>
            </a:r>
          </a:p>
          <a:p>
            <a:endParaRPr lang="ja-JP" altLang="en-US" smtClean="0"/>
          </a:p>
          <a:p>
            <a:r>
              <a:rPr lang="ja-JP" altLang="en-US" smtClean="0"/>
              <a:t>◆補足事項（スライド未掲載のデータやファクト等）</a:t>
            </a:r>
          </a:p>
          <a:p>
            <a:r>
              <a:rPr lang="ja-JP" altLang="en-US" smtClean="0"/>
              <a:t>特になし。</a:t>
            </a:r>
            <a:endParaRPr lang="en-US" altLang="ja-JP" smtClean="0"/>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5302"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FC7DAE0C-AF4D-4224-A280-AA9BFBD3E7FB}" type="slidenum">
              <a:rPr lang="en-US" altLang="ja-JP" sz="900">
                <a:solidFill>
                  <a:srgbClr val="000066"/>
                </a:solidFill>
                <a:latin typeface="Times New Roman" pitchFamily="18" charset="0"/>
              </a:rPr>
              <a:pPr algn="ctr" eaLnBrk="1" hangingPunct="1"/>
              <a:t>25</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６．自治体クラウドの運用　～サービスの監督③～</a:t>
            </a:r>
          </a:p>
          <a:p>
            <a:endParaRPr lang="ja-JP" altLang="en-US" smtClean="0"/>
          </a:p>
          <a:p>
            <a:r>
              <a:rPr lang="ja-JP" altLang="en-US" smtClean="0"/>
              <a:t>◆このページのポイント</a:t>
            </a:r>
          </a:p>
          <a:p>
            <a:r>
              <a:rPr lang="ja-JP" altLang="en-US" smtClean="0"/>
              <a:t>クラウド時代の情報担当者の業務の一つである「サービスの監督」として重要となる</a:t>
            </a:r>
            <a:r>
              <a:rPr lang="en-US" altLang="ja-JP" smtClean="0"/>
              <a:t>SLA</a:t>
            </a:r>
            <a:r>
              <a:rPr lang="ja-JP" altLang="en-US" smtClean="0"/>
              <a:t>について理解してもらう。</a:t>
            </a:r>
          </a:p>
          <a:p>
            <a:endParaRPr lang="ja-JP" altLang="en-US" smtClean="0"/>
          </a:p>
          <a:p>
            <a:r>
              <a:rPr lang="ja-JP" altLang="en-US" smtClean="0"/>
              <a:t>◆説明手順</a:t>
            </a:r>
          </a:p>
          <a:p>
            <a:r>
              <a:rPr lang="ja-JP" altLang="en-US" smtClean="0"/>
              <a:t>所用時間：２分</a:t>
            </a:r>
          </a:p>
          <a:p>
            <a:r>
              <a:rPr lang="ja-JP" altLang="en-US" smtClean="0"/>
              <a:t>・</a:t>
            </a:r>
            <a:r>
              <a:rPr lang="en-US" altLang="ja-JP" smtClean="0"/>
              <a:t>SLA</a:t>
            </a:r>
            <a:r>
              <a:rPr lang="ja-JP" altLang="en-US" smtClean="0"/>
              <a:t>ではこの定義が非常に重要になる。同じ「動き続ける」にも、実際にはいろいろな観点がある。</a:t>
            </a:r>
            <a:endParaRPr lang="en-US" altLang="ja-JP" smtClean="0"/>
          </a:p>
          <a:p>
            <a:r>
              <a:rPr lang="ja-JP" altLang="en-US" smtClean="0"/>
              <a:t>・例えば、システム可用性はシステム自体が動作し続けることを指す。利用可能性はサービスにアクセスして利用できることを指す。サービス継続性はシステム自体に障害が発生してもサービスを持続できることを指す。障害復旧性能は障害が発生した場合に最低限のサービス復旧をすることを指す。</a:t>
            </a:r>
            <a:endParaRPr lang="en-US" altLang="ja-JP" smtClean="0"/>
          </a:p>
          <a:p>
            <a:r>
              <a:rPr lang="ja-JP" altLang="en-US" smtClean="0"/>
              <a:t>・それぞれの要否と条件によってサービスのレベルは異なり、サービス提供者の準備することも異なり、費用も異なってくる。何が必要なものなのかを十分に検討しておくことが重要である。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p>
          <a:p>
            <a:endParaRPr lang="ja-JP" altLang="en-US" smtClean="0"/>
          </a:p>
          <a:p>
            <a:endParaRPr lang="en-US" altLang="ja-JP" dirty="0" smtClean="0"/>
          </a:p>
        </p:txBody>
      </p:sp>
      <p:sp>
        <p:nvSpPr>
          <p:cNvPr id="56326"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1284E6C3-7DE9-400D-B44F-9D8272C2BED8}" type="slidenum">
              <a:rPr lang="en-US" altLang="ja-JP" sz="900">
                <a:solidFill>
                  <a:srgbClr val="000066"/>
                </a:solidFill>
                <a:latin typeface="Times New Roman" pitchFamily="18" charset="0"/>
              </a:rPr>
              <a:pPr algn="ctr" eaLnBrk="1" hangingPunct="1"/>
              <a:t>26</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６．自治体クラウドの運用　～サービスの監督④～</a:t>
            </a:r>
          </a:p>
          <a:p>
            <a:endParaRPr lang="ja-JP" altLang="en-US" smtClean="0"/>
          </a:p>
          <a:p>
            <a:r>
              <a:rPr lang="ja-JP" altLang="en-US" smtClean="0"/>
              <a:t>◆このページのポイント</a:t>
            </a:r>
          </a:p>
          <a:p>
            <a:r>
              <a:rPr lang="ja-JP" altLang="en-US" smtClean="0"/>
              <a:t>クラウド時代の情報担当者の業務の一つである「サービスの監督」として重要となる</a:t>
            </a:r>
            <a:r>
              <a:rPr lang="en-US" altLang="ja-JP" smtClean="0"/>
              <a:t>SLA</a:t>
            </a:r>
            <a:r>
              <a:rPr lang="ja-JP" altLang="en-US" smtClean="0"/>
              <a:t>について理解してもらう。</a:t>
            </a:r>
          </a:p>
          <a:p>
            <a:endParaRPr lang="ja-JP" altLang="en-US" smtClean="0"/>
          </a:p>
          <a:p>
            <a:r>
              <a:rPr lang="ja-JP" altLang="en-US" smtClean="0"/>
              <a:t>◆説明手順</a:t>
            </a:r>
          </a:p>
          <a:p>
            <a:r>
              <a:rPr lang="ja-JP" altLang="en-US" smtClean="0"/>
              <a:t>所用時間：３分</a:t>
            </a:r>
          </a:p>
          <a:p>
            <a:r>
              <a:rPr lang="ja-JP" altLang="en-US" smtClean="0"/>
              <a:t>・</a:t>
            </a:r>
            <a:r>
              <a:rPr lang="en-US" altLang="ja-JP" smtClean="0"/>
              <a:t>SLA</a:t>
            </a:r>
            <a:r>
              <a:rPr lang="ja-JP" altLang="en-US" smtClean="0"/>
              <a:t>を結ぶ前にどのような準備をしておけばよいのかを説明する。</a:t>
            </a:r>
            <a:endParaRPr lang="en-US" altLang="ja-JP" smtClean="0"/>
          </a:p>
          <a:p>
            <a:r>
              <a:rPr lang="ja-JP" altLang="en-US" smtClean="0"/>
              <a:t>・障害復旧やセキュリティ等のリスクを最小化するために、以下の点について検討する必要がある。</a:t>
            </a:r>
            <a:endParaRPr lang="en-US" altLang="ja-JP" smtClean="0"/>
          </a:p>
          <a:p>
            <a:r>
              <a:rPr lang="ja-JP" altLang="en-US" smtClean="0"/>
              <a:t>　</a:t>
            </a:r>
            <a:r>
              <a:rPr lang="en-US" altLang="ja-JP" smtClean="0"/>
              <a:t>- </a:t>
            </a:r>
            <a:r>
              <a:rPr lang="ja-JP" altLang="en-US" smtClean="0"/>
              <a:t>障害時の対応方法を障害復旧手順書として想定し明確化しておき、事業者との責任分担を明確にしておく。</a:t>
            </a:r>
            <a:endParaRPr lang="en-US" altLang="ja-JP" smtClean="0"/>
          </a:p>
          <a:p>
            <a:r>
              <a:rPr lang="ja-JP" altLang="en-US" smtClean="0"/>
              <a:t>　</a:t>
            </a:r>
            <a:r>
              <a:rPr lang="en-US" altLang="ja-JP" smtClean="0"/>
              <a:t>- </a:t>
            </a:r>
            <a:r>
              <a:rPr lang="ja-JP" altLang="en-US" smtClean="0"/>
              <a:t>クリティカルミッション（本当に止まっていけないもの）を明確にしておき、不必要な要求はしない。</a:t>
            </a:r>
            <a:endParaRPr lang="en-US" altLang="ja-JP" smtClean="0"/>
          </a:p>
          <a:p>
            <a:r>
              <a:rPr lang="ja-JP" altLang="en-US" smtClean="0"/>
              <a:t>　</a:t>
            </a:r>
            <a:r>
              <a:rPr lang="en-US" altLang="ja-JP" smtClean="0"/>
              <a:t>- </a:t>
            </a:r>
            <a:r>
              <a:rPr lang="ja-JP" altLang="en-US" smtClean="0"/>
              <a:t>データ分散、バックアップ、有事の際のデータの確保方法等、「想定外を（できるだけ）想定」しておく。</a:t>
            </a:r>
            <a:endParaRPr lang="en-US" altLang="ja-JP" smtClean="0"/>
          </a:p>
          <a:p>
            <a:r>
              <a:rPr lang="ja-JP" altLang="en-US" smtClean="0"/>
              <a:t>・さらに、データによるロックインを回避するために、データの所有関係を明確化（</a:t>
            </a:r>
            <a:r>
              <a:rPr lang="en-US" altLang="ja-JP" smtClean="0"/>
              <a:t>2-4</a:t>
            </a:r>
            <a:r>
              <a:rPr lang="ja-JP" altLang="en-US" smtClean="0"/>
              <a:t>の講義を参照）するとともに、データの取り出しやすさを確保しておくことが重要である。</a:t>
            </a:r>
            <a:endParaRPr lang="en-US" altLang="ja-JP" smtClean="0"/>
          </a:p>
          <a:p>
            <a:r>
              <a:rPr lang="ja-JP" altLang="en-US" smtClean="0"/>
              <a:t>・クラウドによってシステム運用と保守が外部に委託されるが、管理を放棄するわけではない。銀行と同じで運用は任せるが、利回りも残高も銀行の信頼性もチェックしているはずである。</a:t>
            </a:r>
            <a:r>
              <a:rPr lang="en-US" altLang="ja-JP" smtClean="0"/>
              <a:t>SLA</a:t>
            </a:r>
            <a:r>
              <a:rPr lang="ja-JP" altLang="en-US" smtClean="0"/>
              <a:t>はサービスを管理していくための重要なツールとなる。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5735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C92F0914-2E0F-4EB2-80FB-319BDEE6DD37}" type="slidenum">
              <a:rPr lang="en-US" altLang="ja-JP" sz="900">
                <a:solidFill>
                  <a:srgbClr val="000066"/>
                </a:solidFill>
                <a:latin typeface="Times New Roman" pitchFamily="18" charset="0"/>
              </a:rPr>
              <a:pPr algn="ctr" eaLnBrk="1" hangingPunct="1"/>
              <a:t>27</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ノート プレースホルダ 2"/>
          <p:cNvSpPr>
            <a:spLocks noGrp="1"/>
          </p:cNvSpPr>
          <p:nvPr>
            <p:ph type="body" idx="1"/>
          </p:nvPr>
        </p:nvSpPr>
        <p:spPr/>
        <p:txBody>
          <a:bodyPr/>
          <a:lstStyle/>
          <a:p>
            <a:r>
              <a:rPr lang="ja-JP" altLang="en-US" smtClean="0"/>
              <a:t>ページタイトル：</a:t>
            </a:r>
          </a:p>
          <a:p>
            <a:r>
              <a:rPr lang="ja-JP" altLang="en-US" smtClean="0"/>
              <a:t>６．自治体クラウドの運用　～利用の管理①～</a:t>
            </a:r>
            <a:endParaRPr lang="en-US" altLang="ja-JP" smtClean="0"/>
          </a:p>
          <a:p>
            <a:endParaRPr lang="ja-JP" altLang="en-US" smtClean="0"/>
          </a:p>
          <a:p>
            <a:r>
              <a:rPr lang="ja-JP" altLang="en-US" smtClean="0"/>
              <a:t>◆このページのポイント</a:t>
            </a:r>
          </a:p>
          <a:p>
            <a:r>
              <a:rPr lang="ja-JP" altLang="en-US" smtClean="0"/>
              <a:t>クラウド時代の情報担当者の業務の一つである「利用の管理」について理解してもらう。</a:t>
            </a:r>
          </a:p>
          <a:p>
            <a:endParaRPr lang="ja-JP" altLang="en-US" smtClean="0"/>
          </a:p>
          <a:p>
            <a:r>
              <a:rPr lang="ja-JP" altLang="en-US" smtClean="0"/>
              <a:t>◆説明手順</a:t>
            </a:r>
          </a:p>
          <a:p>
            <a:r>
              <a:rPr lang="ja-JP" altLang="en-US" smtClean="0"/>
              <a:t>所用時間：２分</a:t>
            </a:r>
          </a:p>
          <a:p>
            <a:r>
              <a:rPr lang="ja-JP" altLang="en-US" smtClean="0"/>
              <a:t>・重要な役割のもう一つとして「利用の管理」がある。</a:t>
            </a:r>
            <a:endParaRPr lang="en-US" altLang="ja-JP" smtClean="0"/>
          </a:p>
          <a:p>
            <a:r>
              <a:rPr lang="ja-JP" altLang="en-US" smtClean="0"/>
              <a:t>・クラウドサービスの実際の利用者は、職員であり、情報担当者はユーザ側のリーダとしてユーザが正しく（正常に）利用しているか、誤った利用をしていないかをチェックすることも重要な役割となる。</a:t>
            </a:r>
            <a:endParaRPr lang="en-US" altLang="ja-JP" smtClean="0"/>
          </a:p>
          <a:p>
            <a:r>
              <a:rPr lang="ja-JP" altLang="en-US" smtClean="0"/>
              <a:t>・特に「利用の管理」で重要となるのは、全体的なリスク管理である。リスク管理とはリスクをなくすことではなく、どのようなリスクがあるのかを把握することである。</a:t>
            </a:r>
            <a:endParaRPr lang="en-US" altLang="ja-JP" smtClean="0"/>
          </a:p>
          <a:p>
            <a:r>
              <a:rPr lang="ja-JP" altLang="en-US" smtClean="0"/>
              <a:t>・一例として、「自治体クラウド環境におけるセキュリティ等のリスク事項について」では、自治体クラウドの主なリスクとして「ポリシーや組織のリスク」「技術的リスク」「法的リスク」「その他」の４つの分類が示されている。</a:t>
            </a:r>
            <a:endParaRPr lang="en-US" altLang="ja-JP" smtClean="0"/>
          </a:p>
          <a:p>
            <a:r>
              <a:rPr lang="ja-JP" altLang="en-US" smtClean="0"/>
              <a:t>・これをもとに、自自治体の場合に、クラウドサービスを利用していく際にどのようなリスクが存在するのかを留意しておくことが重要である。</a:t>
            </a:r>
            <a:endParaRPr lang="en-US" altLang="ja-JP" smtClean="0"/>
          </a:p>
          <a:p>
            <a:endParaRPr lang="ja-JP" altLang="en-US" smtClean="0"/>
          </a:p>
          <a:p>
            <a:r>
              <a:rPr lang="ja-JP" altLang="en-US" smtClean="0"/>
              <a:t>◆補足事項（スライド未掲載のデータやファクト等）</a:t>
            </a:r>
            <a:endParaRPr lang="en-US" altLang="ja-JP" smtClean="0"/>
          </a:p>
          <a:p>
            <a:r>
              <a:rPr lang="ja-JP" altLang="en-US" smtClean="0"/>
              <a:t>「自治体クラウド環境におけるセキュリティ等のリスク事項について」（株式会社三菱総合研究所）</a:t>
            </a:r>
          </a:p>
          <a:p>
            <a:r>
              <a:rPr lang="ja-JP" altLang="en-US" smtClean="0"/>
              <a:t>（</a:t>
            </a:r>
            <a:r>
              <a:rPr lang="en-US" altLang="ja-JP" smtClean="0"/>
              <a:t>http://www.lasdec.or.jp/cms/resources/content/25647/cloud_120209_3.pdf</a:t>
            </a:r>
            <a:r>
              <a:rPr lang="ja-JP" altLang="en-US" smtClean="0"/>
              <a:t>）</a:t>
            </a:r>
          </a:p>
          <a:p>
            <a:endParaRPr lang="ja-JP" altLang="en-US" smtClean="0"/>
          </a:p>
          <a:p>
            <a:r>
              <a:rPr lang="ja-JP" altLang="en-US" smtClean="0"/>
              <a:t>◆受講者への確認事項</a:t>
            </a:r>
          </a:p>
          <a:p>
            <a:r>
              <a:rPr lang="ja-JP" altLang="en-US" smtClean="0"/>
              <a:t>特になし。</a:t>
            </a:r>
          </a:p>
          <a:p>
            <a:endParaRPr lang="ja-JP" altLang="en-US" smtClean="0"/>
          </a:p>
          <a:p>
            <a:endParaRPr lang="en-US" altLang="ja-JP" dirty="0" smtClean="0"/>
          </a:p>
        </p:txBody>
      </p:sp>
      <p:sp>
        <p:nvSpPr>
          <p:cNvPr id="58374"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A80D20B1-8DB4-4E8B-A63C-2F48901FBBF6}" type="slidenum">
              <a:rPr lang="en-US" altLang="ja-JP" sz="900">
                <a:solidFill>
                  <a:srgbClr val="000066"/>
                </a:solidFill>
                <a:latin typeface="Times New Roman" pitchFamily="18" charset="0"/>
              </a:rPr>
              <a:pPr algn="ctr" eaLnBrk="1" hangingPunct="1"/>
              <a:t>28</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ノート プレースホルダ 2"/>
          <p:cNvSpPr>
            <a:spLocks noGrp="1"/>
          </p:cNvSpPr>
          <p:nvPr>
            <p:ph type="body" idx="1"/>
          </p:nvPr>
        </p:nvSpPr>
        <p:spPr/>
        <p:txBody>
          <a:bodyPr/>
          <a:lstStyle/>
          <a:p>
            <a:r>
              <a:rPr lang="ja-JP" altLang="en-US" smtClean="0"/>
              <a:t>ページタイトル：</a:t>
            </a:r>
          </a:p>
          <a:p>
            <a:r>
              <a:rPr lang="ja-JP" altLang="en-US" smtClean="0"/>
              <a:t>６．自治体クラウドの運用　～利用の管理②～</a:t>
            </a:r>
            <a:endParaRPr lang="en-US" altLang="ja-JP" smtClean="0"/>
          </a:p>
          <a:p>
            <a:endParaRPr lang="ja-JP" altLang="en-US" smtClean="0"/>
          </a:p>
          <a:p>
            <a:r>
              <a:rPr lang="ja-JP" altLang="en-US" smtClean="0"/>
              <a:t>◆このページのポイント</a:t>
            </a:r>
          </a:p>
          <a:p>
            <a:r>
              <a:rPr lang="ja-JP" altLang="en-US" smtClean="0"/>
              <a:t>クラウド時代の情報担当者の業務の一つである「利用の管理」について理解してもらう。</a:t>
            </a:r>
          </a:p>
          <a:p>
            <a:endParaRPr lang="ja-JP" altLang="en-US" smtClean="0"/>
          </a:p>
          <a:p>
            <a:r>
              <a:rPr lang="ja-JP" altLang="en-US" smtClean="0"/>
              <a:t>◆説明手順</a:t>
            </a:r>
          </a:p>
          <a:p>
            <a:r>
              <a:rPr lang="ja-JP" altLang="en-US" smtClean="0"/>
              <a:t>所用時間：２分</a:t>
            </a:r>
          </a:p>
          <a:p>
            <a:r>
              <a:rPr lang="ja-JP" altLang="en-US" smtClean="0"/>
              <a:t>・その上で、日々の利用の管理を行うことが情報担当者の役割とされる。</a:t>
            </a:r>
            <a:endParaRPr lang="en-US" altLang="ja-JP" smtClean="0"/>
          </a:p>
          <a:p>
            <a:r>
              <a:rPr lang="ja-JP" altLang="en-US" smtClean="0"/>
              <a:t>・「サービスの健全性の監視」としては、</a:t>
            </a:r>
            <a:r>
              <a:rPr lang="en-US" altLang="ja-JP" smtClean="0"/>
              <a:t>SLA</a:t>
            </a:r>
            <a:r>
              <a:rPr lang="ja-JP" altLang="en-US" smtClean="0"/>
              <a:t>に沿ったサービスが提供され、利用者が有効に利用できているかを管理する。</a:t>
            </a:r>
            <a:endParaRPr lang="en-US" altLang="ja-JP" smtClean="0"/>
          </a:p>
          <a:p>
            <a:r>
              <a:rPr lang="ja-JP" altLang="en-US" smtClean="0"/>
              <a:t>・「利用資源量の監視と管理」としては、利用状況を監視あるいは予測し、利用制限を超えないか等を管理するとともに、次の契約の際の重要なデータとする。</a:t>
            </a:r>
            <a:endParaRPr lang="en-US" altLang="ja-JP" smtClean="0"/>
          </a:p>
          <a:p>
            <a:r>
              <a:rPr lang="ja-JP" altLang="en-US" smtClean="0"/>
              <a:t>・「コストバランスの管理」としては、実際のサービス運用を踏まえて、導入コストと運用コストのバランスやクラウドと</a:t>
            </a:r>
            <a:r>
              <a:rPr lang="en-US" altLang="ja-JP" smtClean="0"/>
              <a:t>EUC</a:t>
            </a:r>
            <a:r>
              <a:rPr lang="ja-JP" altLang="en-US" smtClean="0"/>
              <a:t>のバランス等の妥当性を確認する。</a:t>
            </a:r>
            <a:endParaRPr lang="en-US" altLang="ja-JP" smtClean="0"/>
          </a:p>
          <a:p>
            <a:r>
              <a:rPr lang="ja-JP" altLang="en-US" smtClean="0"/>
              <a:t>・「障害発生時の緊急対応」としては、障害時の対応シナリオを作成するとともにバックアップ体制等を十分に検討し、利用者側での危機管理を考えることが求められる。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p>
          <a:p>
            <a:endParaRPr lang="ja-JP" altLang="en-US" smtClean="0"/>
          </a:p>
          <a:p>
            <a:endParaRPr lang="en-US" altLang="ja-JP" dirty="0" smtClean="0"/>
          </a:p>
        </p:txBody>
      </p:sp>
      <p:sp>
        <p:nvSpPr>
          <p:cNvPr id="59398"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75B0B7DF-B488-4A25-B2D1-935C9EA7726D}" type="slidenum">
              <a:rPr lang="en-US" altLang="ja-JP" sz="900">
                <a:solidFill>
                  <a:srgbClr val="000066"/>
                </a:solidFill>
                <a:latin typeface="Times New Roman" pitchFamily="18" charset="0"/>
              </a:rPr>
              <a:pPr algn="ctr" eaLnBrk="1" hangingPunct="1"/>
              <a:t>29</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ノート プレースホルダ 2"/>
          <p:cNvSpPr>
            <a:spLocks noGrp="1"/>
          </p:cNvSpPr>
          <p:nvPr>
            <p:ph type="body" idx="1"/>
          </p:nvPr>
        </p:nvSpPr>
        <p:spPr/>
        <p:txBody>
          <a:bodyPr/>
          <a:lstStyle/>
          <a:p>
            <a:r>
              <a:rPr lang="ja-JP" altLang="en-US" smtClean="0"/>
              <a:t>ページタイトル：</a:t>
            </a:r>
          </a:p>
          <a:p>
            <a:r>
              <a:rPr lang="ja-JP" altLang="en-US" smtClean="0"/>
              <a:t>３．クラウドとは　～クラウドコンピューティングと自治体クラウド～</a:t>
            </a:r>
            <a:endParaRPr lang="en-US" altLang="ja-JP" smtClean="0"/>
          </a:p>
          <a:p>
            <a:endParaRPr lang="ja-JP" altLang="en-US" smtClean="0"/>
          </a:p>
          <a:p>
            <a:r>
              <a:rPr lang="ja-JP" altLang="en-US" smtClean="0"/>
              <a:t>◆このページのポイント</a:t>
            </a:r>
          </a:p>
          <a:p>
            <a:r>
              <a:rPr lang="ja-JP" altLang="en-US" smtClean="0"/>
              <a:t>自治体クラウドの定義について理解してもらう。</a:t>
            </a:r>
          </a:p>
          <a:p>
            <a:endParaRPr lang="ja-JP" altLang="en-US" smtClean="0"/>
          </a:p>
          <a:p>
            <a:r>
              <a:rPr lang="ja-JP" altLang="en-US" smtClean="0"/>
              <a:t>◆説明手順</a:t>
            </a:r>
          </a:p>
          <a:p>
            <a:r>
              <a:rPr lang="ja-JP" altLang="en-US" smtClean="0"/>
              <a:t>所用時間：２分</a:t>
            </a:r>
          </a:p>
          <a:p>
            <a:r>
              <a:rPr lang="ja-JP" altLang="en-US" smtClean="0"/>
              <a:t>・クラウドコンピューティングとはシステムの一部環境を共用することでの効率性を活かしたサービス形態を指している。</a:t>
            </a:r>
          </a:p>
          <a:p>
            <a:r>
              <a:rPr lang="ja-JP" altLang="en-US" smtClean="0"/>
              <a:t>・自治体におけるクラウドコンピューティングの活用としては、いわゆるプライベートクラウドでの活用やメール、オフィスアプリケーション等の一般的なアプリケーション機能の活用も含まれている。</a:t>
            </a:r>
            <a:endParaRPr lang="en-US" altLang="ja-JP" smtClean="0"/>
          </a:p>
          <a:p>
            <a:r>
              <a:rPr lang="ja-JP" altLang="en-US" smtClean="0"/>
              <a:t>・自治体クラウドとは、このうち自治体間で共同でクラウドサービスを構築、あるいは構築されたものを共同で活用することをいう。</a:t>
            </a:r>
          </a:p>
          <a:p>
            <a:endParaRPr lang="ja-JP" altLang="en-US" smtClean="0"/>
          </a:p>
          <a:p>
            <a:r>
              <a:rPr lang="ja-JP" altLang="en-US" smtClean="0"/>
              <a:t>◆補足事項（スライド未掲載のデータやファクト等）</a:t>
            </a:r>
          </a:p>
          <a:p>
            <a:r>
              <a:rPr lang="ja-JP" altLang="en-US" smtClean="0"/>
              <a:t>特になし。</a:t>
            </a:r>
            <a:endParaRPr lang="en-US" altLang="ja-JP" smtClean="0"/>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5846"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0EA4E8E5-EB94-4295-A37E-DCB94CE007D7}" type="slidenum">
              <a:rPr lang="en-US" altLang="ja-JP" sz="900">
                <a:solidFill>
                  <a:srgbClr val="000066"/>
                </a:solidFill>
                <a:latin typeface="Times New Roman" pitchFamily="18" charset="0"/>
              </a:rPr>
              <a:pPr algn="ctr" eaLnBrk="1" hangingPunct="1"/>
              <a:t>3</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2"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DFE41CFF-3BEC-409F-B71D-F0EAFEACBAA7}" type="slidenum">
              <a:rPr lang="en-US" altLang="ja-JP" sz="900">
                <a:solidFill>
                  <a:srgbClr val="000066"/>
                </a:solidFill>
                <a:latin typeface="Times New Roman" pitchFamily="18" charset="0"/>
              </a:rPr>
              <a:pPr algn="ctr" eaLnBrk="1" hangingPunct="1"/>
              <a:t>30</a:t>
            </a:fld>
            <a:endParaRPr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３．クラウドとは　～クラウド技術概論①～</a:t>
            </a:r>
          </a:p>
          <a:p>
            <a:endParaRPr lang="ja-JP" altLang="en-US" smtClean="0"/>
          </a:p>
          <a:p>
            <a:r>
              <a:rPr lang="ja-JP" altLang="en-US" smtClean="0"/>
              <a:t>◆このページのポイント</a:t>
            </a:r>
          </a:p>
          <a:p>
            <a:r>
              <a:rPr lang="ja-JP" altLang="en-US" smtClean="0"/>
              <a:t>クラウドコンピューティングの技術について理解してもらう。</a:t>
            </a:r>
            <a:endParaRPr lang="en-US" altLang="ja-JP" smtClean="0"/>
          </a:p>
          <a:p>
            <a:endParaRPr lang="ja-JP" altLang="en-US" smtClean="0"/>
          </a:p>
          <a:p>
            <a:r>
              <a:rPr lang="ja-JP" altLang="en-US" smtClean="0"/>
              <a:t>◆説明手順</a:t>
            </a:r>
          </a:p>
          <a:p>
            <a:r>
              <a:rPr lang="ja-JP" altLang="en-US" smtClean="0"/>
              <a:t>所用時間：２分</a:t>
            </a:r>
          </a:p>
          <a:p>
            <a:r>
              <a:rPr lang="ja-JP" altLang="en-US" smtClean="0"/>
              <a:t>・クラウドコンピューティングとは、ネットワーク上に存在するサーバが提供するサービスを、それらのサーバ群を意識することなしに利用できるというコンピューティング形態である。</a:t>
            </a:r>
          </a:p>
          <a:p>
            <a:r>
              <a:rPr lang="ja-JP" altLang="en-US" smtClean="0"/>
              <a:t>・図にあるようにネットワーク上にばらばらに存在しているサーバを連携して、ユーザから見てあたかも一つのサーバのようにネットワーク越しに使うことができる。</a:t>
            </a:r>
          </a:p>
          <a:p>
            <a:r>
              <a:rPr lang="ja-JP" altLang="en-US" smtClean="0"/>
              <a:t>・既存のサービスとして、データセンターに設置されたサーバの利用やＡＳＰ等があり、これらはユーザから見て類似してみえる（何がちがうのか？）。</a:t>
            </a:r>
          </a:p>
          <a:p>
            <a:endParaRPr lang="ja-JP" altLang="en-US" smtClean="0"/>
          </a:p>
          <a:p>
            <a:r>
              <a:rPr lang="ja-JP" altLang="en-US" smtClean="0"/>
              <a:t>◆補足事項（スライド未掲載のデータやファクト等）</a:t>
            </a:r>
          </a:p>
          <a:p>
            <a:r>
              <a:rPr lang="ja-JP" altLang="en-US" smtClean="0"/>
              <a:t>特になし。</a:t>
            </a:r>
            <a:endParaRPr lang="en-US" altLang="ja-JP" smtClean="0"/>
          </a:p>
          <a:p>
            <a:endParaRPr lang="ja-JP" altLang="en-US" smtClean="0"/>
          </a:p>
          <a:p>
            <a:r>
              <a:rPr lang="ja-JP" altLang="en-US" smtClean="0"/>
              <a:t>◆受講者への確認事項</a:t>
            </a:r>
          </a:p>
          <a:p>
            <a:r>
              <a:rPr lang="ja-JP" altLang="en-US" smtClean="0"/>
              <a:t>特になし。</a:t>
            </a:r>
            <a:endParaRPr lang="en-US" altLang="ja-JP" smtClean="0"/>
          </a:p>
          <a:p>
            <a:endParaRPr lang="ja-JP" altLang="en-US" smtClean="0"/>
          </a:p>
          <a:p>
            <a:endParaRPr lang="en-US" altLang="ja-JP" dirty="0" smtClean="0"/>
          </a:p>
        </p:txBody>
      </p:sp>
      <p:sp>
        <p:nvSpPr>
          <p:cNvPr id="3687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7A9B4E7E-5F0D-4D34-BDB5-CADC7EE7BE9D}" type="slidenum">
              <a:rPr lang="en-US" altLang="ja-JP" sz="900">
                <a:solidFill>
                  <a:srgbClr val="000066"/>
                </a:solidFill>
                <a:latin typeface="Times New Roman" pitchFamily="18" charset="0"/>
              </a:rPr>
              <a:pPr algn="ctr" eaLnBrk="1" hangingPunct="1"/>
              <a:t>4</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３．クラウドとは　～クラウド技術概論②～</a:t>
            </a:r>
          </a:p>
          <a:p>
            <a:endParaRPr lang="ja-JP" altLang="en-US" smtClean="0"/>
          </a:p>
          <a:p>
            <a:r>
              <a:rPr lang="ja-JP" altLang="en-US" smtClean="0"/>
              <a:t>◆このページのポイント</a:t>
            </a:r>
          </a:p>
          <a:p>
            <a:r>
              <a:rPr lang="ja-JP" altLang="en-US" smtClean="0"/>
              <a:t>クラウドコンピューティングの技術について理解してもらう。</a:t>
            </a:r>
            <a:endParaRPr lang="en-US" altLang="ja-JP" smtClean="0"/>
          </a:p>
          <a:p>
            <a:endParaRPr lang="ja-JP" altLang="en-US" smtClean="0"/>
          </a:p>
          <a:p>
            <a:r>
              <a:rPr lang="ja-JP" altLang="en-US" smtClean="0"/>
              <a:t>◆説明手順</a:t>
            </a:r>
          </a:p>
          <a:p>
            <a:r>
              <a:rPr lang="ja-JP" altLang="en-US" smtClean="0"/>
              <a:t>所用時間：３分</a:t>
            </a:r>
          </a:p>
          <a:p>
            <a:r>
              <a:rPr lang="ja-JP" altLang="en-US" smtClean="0"/>
              <a:t>・これまでの共用サービスは破線（赤）の部分で、ハウジングサービスであればデータセンター、ホスティングやＶＰＳであればその上の一つのハードウェアやＯＳ、ミドルウェア、ＡＳＰであればさらにその上で動く業務アプリケーションを利用するものである。</a:t>
            </a:r>
            <a:endParaRPr lang="en-US" altLang="ja-JP" smtClean="0"/>
          </a:p>
          <a:p>
            <a:r>
              <a:rPr lang="ja-JP" altLang="en-US" smtClean="0"/>
              <a:t>・これに対してクラウドコンピューティングによるサービスは、「ハードウェアレベル」「ＯＳ、ミドルウェア」「業務アプリケーション」とそれぞれのレベルでのサービスがあるが、複数のデータセンター間やハードウェア、ＯＳ、ミドルウェアを統合して提供されているところである。</a:t>
            </a:r>
            <a:endParaRPr lang="en-US" altLang="ja-JP" smtClean="0"/>
          </a:p>
          <a:p>
            <a:r>
              <a:rPr lang="ja-JP" altLang="en-US" smtClean="0"/>
              <a:t>・サービス利用者からみるとこれまでの共用サービスと類似しているが、複数のコンピュータで提供されているので大規模な利用も可能であり、また必要な時に必要なだけ使うことができる等、システム利用の面で自由度が高いことが特徴である。</a:t>
            </a:r>
          </a:p>
          <a:p>
            <a:r>
              <a:rPr lang="ja-JP" altLang="en-US" smtClean="0"/>
              <a:t>・これには仮想化という技術がポイントとなっている。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7894"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73F68BF7-C0E8-4368-AABB-6DA13D93DAC2}" type="slidenum">
              <a:rPr lang="en-US" altLang="ja-JP" sz="900">
                <a:solidFill>
                  <a:srgbClr val="000066"/>
                </a:solidFill>
                <a:latin typeface="Times New Roman" pitchFamily="18" charset="0"/>
              </a:rPr>
              <a:pPr algn="ctr" eaLnBrk="1" hangingPunct="1"/>
              <a:t>5</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３．クラウドとは　～クラウド技術概論③～</a:t>
            </a:r>
          </a:p>
          <a:p>
            <a:endParaRPr lang="ja-JP" altLang="en-US" smtClean="0"/>
          </a:p>
          <a:p>
            <a:r>
              <a:rPr lang="ja-JP" altLang="en-US" smtClean="0"/>
              <a:t>◆このページのポイント</a:t>
            </a:r>
          </a:p>
          <a:p>
            <a:r>
              <a:rPr lang="ja-JP" altLang="en-US" smtClean="0"/>
              <a:t>クラウドコンピューティングの技術について理解してもらう。</a:t>
            </a:r>
            <a:endParaRPr lang="en-US" altLang="ja-JP" smtClean="0"/>
          </a:p>
          <a:p>
            <a:endParaRPr lang="ja-JP" altLang="en-US" smtClean="0"/>
          </a:p>
          <a:p>
            <a:r>
              <a:rPr lang="ja-JP" altLang="en-US" smtClean="0"/>
              <a:t>◆説明手順</a:t>
            </a:r>
          </a:p>
          <a:p>
            <a:r>
              <a:rPr lang="ja-JP" altLang="en-US" smtClean="0"/>
              <a:t>所用時間：３分</a:t>
            </a:r>
          </a:p>
          <a:p>
            <a:r>
              <a:rPr lang="ja-JP" altLang="en-US" smtClean="0"/>
              <a:t>・クラウドサービスは仮想化技術によってサーバ環境を仮想的に構成して提供されている。</a:t>
            </a:r>
            <a:endParaRPr lang="en-US" altLang="ja-JP" smtClean="0"/>
          </a:p>
          <a:p>
            <a:r>
              <a:rPr lang="ja-JP" altLang="en-US" smtClean="0"/>
              <a:t>・図で示すとおり、別々のデータセンターあるいはハードウェアに仮想化技術（</a:t>
            </a:r>
            <a:r>
              <a:rPr lang="en-US" altLang="ja-JP" smtClean="0"/>
              <a:t>Virtual Machine</a:t>
            </a:r>
            <a:r>
              <a:rPr lang="ja-JP" altLang="en-US" smtClean="0"/>
              <a:t>）を導入することで仮想的に統合し、それを実際のハードウェアの単位とは関係なく、利用者が求める規模・能力の仮想サーバとして構成するとともに、その構成（割り当て）を柔軟に動的に変更することを可能にしている。</a:t>
            </a:r>
            <a:endParaRPr lang="en-US" altLang="ja-JP" smtClean="0"/>
          </a:p>
          <a:p>
            <a:r>
              <a:rPr lang="ja-JP" altLang="en-US" smtClean="0"/>
              <a:t>・その上に、ＯＳ、ミドルウェアや業務アプリケーションをのせて、サービス利用する。</a:t>
            </a:r>
            <a:endParaRPr lang="en-US" altLang="ja-JP" smtClean="0"/>
          </a:p>
          <a:p>
            <a:r>
              <a:rPr lang="ja-JP" altLang="en-US" smtClean="0"/>
              <a:t>・これにより、様々な利用条件に合わせて柔軟にサーバ環境を利用（独占ではなく共有）することができる。また動的に変更可能であることから、「欲しい分」というサービスに加え、「使った分」だけというサービスも可能にな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8918"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62FE83D8-D1AE-47B8-B502-D9AA12F5080A}" type="slidenum">
              <a:rPr lang="en-US" altLang="ja-JP" sz="900">
                <a:solidFill>
                  <a:srgbClr val="000066"/>
                </a:solidFill>
                <a:latin typeface="Times New Roman" pitchFamily="18" charset="0"/>
              </a:rPr>
              <a:pPr algn="ctr" eaLnBrk="1" hangingPunct="1"/>
              <a:t>6</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ノート プレースホルダ 2"/>
          <p:cNvSpPr>
            <a:spLocks noGrp="1"/>
          </p:cNvSpPr>
          <p:nvPr>
            <p:ph type="body" idx="1"/>
          </p:nvPr>
        </p:nvSpPr>
        <p:spPr/>
        <p:txBody>
          <a:bodyPr/>
          <a:lstStyle/>
          <a:p>
            <a:r>
              <a:rPr lang="ja-JP" altLang="en-US" smtClean="0"/>
              <a:t>ページタイトル：</a:t>
            </a:r>
          </a:p>
          <a:p>
            <a:r>
              <a:rPr lang="ja-JP" altLang="en-US" smtClean="0"/>
              <a:t>３．クラウドとは　～クラウドの分類①～</a:t>
            </a:r>
            <a:endParaRPr lang="en-US" altLang="ja-JP" smtClean="0"/>
          </a:p>
          <a:p>
            <a:endParaRPr lang="ja-JP" altLang="en-US" smtClean="0"/>
          </a:p>
          <a:p>
            <a:r>
              <a:rPr lang="ja-JP" altLang="en-US" smtClean="0"/>
              <a:t>◆このページのポイント</a:t>
            </a:r>
          </a:p>
          <a:p>
            <a:r>
              <a:rPr lang="ja-JP" altLang="en-US" smtClean="0"/>
              <a:t>クラウドの種類について理解してもらう。</a:t>
            </a:r>
            <a:endParaRPr lang="en-US" altLang="ja-JP" smtClean="0"/>
          </a:p>
          <a:p>
            <a:endParaRPr lang="ja-JP" altLang="en-US" smtClean="0"/>
          </a:p>
          <a:p>
            <a:r>
              <a:rPr lang="ja-JP" altLang="en-US" smtClean="0"/>
              <a:t>◆説明手順</a:t>
            </a:r>
          </a:p>
          <a:p>
            <a:r>
              <a:rPr lang="ja-JP" altLang="en-US" smtClean="0"/>
              <a:t>所用時間：３分</a:t>
            </a:r>
          </a:p>
          <a:p>
            <a:r>
              <a:rPr lang="ja-JP" altLang="en-US" smtClean="0"/>
              <a:t>・クラウドの分類として、サービスの提供範囲による分類がある。</a:t>
            </a:r>
          </a:p>
          <a:p>
            <a:r>
              <a:rPr lang="ja-JP" altLang="en-US" smtClean="0"/>
              <a:t>・システムの構成はこれまでも出てきたとおり、「データセンター」「ハードウェア」「</a:t>
            </a:r>
            <a:r>
              <a:rPr lang="en-US" altLang="ja-JP" smtClean="0"/>
              <a:t>OS</a:t>
            </a:r>
            <a:r>
              <a:rPr lang="ja-JP" altLang="en-US" smtClean="0"/>
              <a:t>／ミドルウェア」「業務アプリケーション」「</a:t>
            </a:r>
            <a:r>
              <a:rPr lang="en-US" altLang="ja-JP" smtClean="0"/>
              <a:t>PC</a:t>
            </a:r>
            <a:r>
              <a:rPr lang="ja-JP" altLang="en-US" smtClean="0"/>
              <a:t>端末」とある。既に説明したとおり「ハードウェア」と「</a:t>
            </a:r>
            <a:r>
              <a:rPr lang="en-US" altLang="ja-JP" smtClean="0"/>
              <a:t>OS</a:t>
            </a:r>
            <a:r>
              <a:rPr lang="ja-JP" altLang="en-US" smtClean="0"/>
              <a:t>／ミドルウェア」の間に仮想化技術が使われている。</a:t>
            </a:r>
          </a:p>
          <a:p>
            <a:r>
              <a:rPr lang="ja-JP" altLang="en-US" smtClean="0"/>
              <a:t>・この仮想化技術のレベルまででサービスを提供するのが</a:t>
            </a:r>
            <a:r>
              <a:rPr lang="en-US" altLang="ja-JP" smtClean="0"/>
              <a:t>IaaS</a:t>
            </a:r>
            <a:r>
              <a:rPr lang="ja-JP" altLang="en-US" smtClean="0"/>
              <a:t>（</a:t>
            </a:r>
            <a:r>
              <a:rPr lang="en-US" altLang="ja-JP" smtClean="0"/>
              <a:t>Infrastructure as a Service</a:t>
            </a:r>
            <a:r>
              <a:rPr lang="ja-JP" altLang="en-US" smtClean="0"/>
              <a:t>）であり、利用者にとっては素のサーバ機器を借りて</a:t>
            </a:r>
            <a:r>
              <a:rPr lang="en-US" altLang="ja-JP" smtClean="0"/>
              <a:t>OS</a:t>
            </a:r>
            <a:r>
              <a:rPr lang="ja-JP" altLang="en-US" smtClean="0"/>
              <a:t>以上を構築して利用することになる。</a:t>
            </a:r>
            <a:endParaRPr lang="en-US" altLang="ja-JP" smtClean="0"/>
          </a:p>
          <a:p>
            <a:r>
              <a:rPr lang="ja-JP" altLang="en-US" smtClean="0"/>
              <a:t>・さらに</a:t>
            </a:r>
            <a:r>
              <a:rPr lang="en-US" altLang="ja-JP" smtClean="0"/>
              <a:t>OS</a:t>
            </a:r>
            <a:r>
              <a:rPr lang="ja-JP" altLang="en-US" smtClean="0"/>
              <a:t>／ミドルウェアまで導入された状態でサービスを提供するのが</a:t>
            </a:r>
            <a:r>
              <a:rPr lang="en-US" altLang="ja-JP" smtClean="0"/>
              <a:t>PaaS</a:t>
            </a:r>
            <a:r>
              <a:rPr lang="ja-JP" altLang="en-US" smtClean="0"/>
              <a:t>（</a:t>
            </a:r>
            <a:r>
              <a:rPr lang="en-US" altLang="ja-JP" smtClean="0"/>
              <a:t>Platform as a Service</a:t>
            </a:r>
            <a:r>
              <a:rPr lang="ja-JP" altLang="en-US" smtClean="0"/>
              <a:t>）であり、利用者にとってはホスティングサービス等と同様に業務アプリケーションを導入して利用することになる。</a:t>
            </a:r>
            <a:endParaRPr lang="en-US" altLang="ja-JP" smtClean="0"/>
          </a:p>
          <a:p>
            <a:r>
              <a:rPr lang="ja-JP" altLang="en-US" smtClean="0"/>
              <a:t>・さらに業務アプリケーションまで導入し、業務アプリケーションの機能を提供するのが</a:t>
            </a:r>
            <a:r>
              <a:rPr lang="en-US" altLang="ja-JP" smtClean="0"/>
              <a:t>SaaS</a:t>
            </a:r>
            <a:r>
              <a:rPr lang="ja-JP" altLang="en-US" smtClean="0"/>
              <a:t>（</a:t>
            </a:r>
            <a:r>
              <a:rPr lang="en-US" altLang="ja-JP" smtClean="0"/>
              <a:t>Software as a Service</a:t>
            </a:r>
            <a:r>
              <a:rPr lang="ja-JP" altLang="en-US" smtClean="0"/>
              <a:t>）であり、利用者にとっては</a:t>
            </a:r>
            <a:r>
              <a:rPr lang="en-US" altLang="ja-JP" smtClean="0"/>
              <a:t>ASP</a:t>
            </a:r>
            <a:r>
              <a:rPr lang="ja-JP" altLang="en-US" smtClean="0"/>
              <a:t>のように、契約してサービスを利用するだけとなる。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9942"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F22BF016-FD1A-47E2-9865-E7052C49FB8F}" type="slidenum">
              <a:rPr lang="en-US" altLang="ja-JP" sz="900">
                <a:solidFill>
                  <a:srgbClr val="000066"/>
                </a:solidFill>
                <a:latin typeface="Times New Roman" pitchFamily="18" charset="0"/>
              </a:rPr>
              <a:pPr algn="ctr" eaLnBrk="1" hangingPunct="1"/>
              <a:t>7</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ノート プレースホルダ 2"/>
          <p:cNvSpPr>
            <a:spLocks noGrp="1"/>
          </p:cNvSpPr>
          <p:nvPr>
            <p:ph type="body" idx="1"/>
          </p:nvPr>
        </p:nvSpPr>
        <p:spPr/>
        <p:txBody>
          <a:bodyPr/>
          <a:lstStyle/>
          <a:p>
            <a:r>
              <a:rPr lang="ja-JP" altLang="en-US" smtClean="0"/>
              <a:t>ページタイトル：</a:t>
            </a:r>
          </a:p>
          <a:p>
            <a:r>
              <a:rPr lang="ja-JP" altLang="en-US" smtClean="0"/>
              <a:t>３．クラウドとは　～クラウドの分類②～</a:t>
            </a:r>
            <a:endParaRPr lang="en-US" altLang="ja-JP" smtClean="0"/>
          </a:p>
          <a:p>
            <a:endParaRPr lang="ja-JP" altLang="en-US" smtClean="0"/>
          </a:p>
          <a:p>
            <a:r>
              <a:rPr lang="ja-JP" altLang="en-US" smtClean="0"/>
              <a:t>◆このページのポイント</a:t>
            </a:r>
          </a:p>
          <a:p>
            <a:r>
              <a:rPr lang="ja-JP" altLang="en-US" smtClean="0"/>
              <a:t>クラウドの種類について理解してもらう。</a:t>
            </a:r>
            <a:endParaRPr lang="en-US" altLang="ja-JP" smtClean="0"/>
          </a:p>
          <a:p>
            <a:endParaRPr lang="ja-JP" altLang="en-US" smtClean="0"/>
          </a:p>
          <a:p>
            <a:r>
              <a:rPr lang="ja-JP" altLang="en-US" smtClean="0"/>
              <a:t>◆説明手順</a:t>
            </a:r>
          </a:p>
          <a:p>
            <a:r>
              <a:rPr lang="ja-JP" altLang="en-US" smtClean="0"/>
              <a:t>所用時間：３分</a:t>
            </a:r>
          </a:p>
          <a:p>
            <a:r>
              <a:rPr lang="ja-JP" altLang="en-US" smtClean="0"/>
              <a:t>・次に、テナント方式（クラウドサービスの利用方法）による分類がある。</a:t>
            </a:r>
          </a:p>
          <a:p>
            <a:r>
              <a:rPr lang="ja-JP" altLang="en-US" smtClean="0"/>
              <a:t>・単独の利用者で占有的に利用する方式をプライベートクラウドと呼び、セキュリティ等の確保の面では有効であるがコストは高くなる。</a:t>
            </a:r>
            <a:endParaRPr lang="en-US" altLang="ja-JP" smtClean="0"/>
          </a:p>
          <a:p>
            <a:r>
              <a:rPr lang="ja-JP" altLang="en-US" smtClean="0"/>
              <a:t>・逆に不特定多数の利用者で共同利用する方式をパブリッククラウドと呼び、共用することでコストを抑えることができる。</a:t>
            </a:r>
            <a:endParaRPr lang="en-US" altLang="ja-JP" smtClean="0"/>
          </a:p>
          <a:p>
            <a:r>
              <a:rPr lang="ja-JP" altLang="en-US" smtClean="0"/>
              <a:t>・その両方の利点をバランスよく織り交ぜて両方とも利用する方式をハイブリッドクラウドと呼ぶ。</a:t>
            </a:r>
          </a:p>
          <a:p>
            <a:r>
              <a:rPr lang="ja-JP" altLang="en-US" smtClean="0"/>
              <a:t>・一方、講義にはパブリッククラウドであるが、特定の共同利用者だけで共同利用する形態をコミュニティクラウドと呼び、自治体クラウドはこれにあたる。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0966"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E9079582-6366-4BFB-A97F-E028FD8B67C7}" type="slidenum">
              <a:rPr lang="en-US" altLang="ja-JP" sz="900">
                <a:solidFill>
                  <a:srgbClr val="000066"/>
                </a:solidFill>
                <a:latin typeface="Times New Roman" pitchFamily="18" charset="0"/>
              </a:rPr>
              <a:pPr algn="ctr" eaLnBrk="1" hangingPunct="1"/>
              <a:t>8</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３．クラウドとは　～クラウドの技術的優位性～</a:t>
            </a:r>
          </a:p>
          <a:p>
            <a:endParaRPr lang="ja-JP" altLang="en-US" smtClean="0"/>
          </a:p>
          <a:p>
            <a:r>
              <a:rPr lang="ja-JP" altLang="en-US" smtClean="0"/>
              <a:t>◆このページのポイント</a:t>
            </a:r>
          </a:p>
          <a:p>
            <a:r>
              <a:rPr lang="ja-JP" altLang="en-US" smtClean="0"/>
              <a:t>クラウドコンピューティングの優位性について技術的な観点から理解してもらう。</a:t>
            </a:r>
            <a:endParaRPr lang="en-US" altLang="ja-JP" smtClean="0"/>
          </a:p>
          <a:p>
            <a:endParaRPr lang="ja-JP" altLang="en-US" smtClean="0"/>
          </a:p>
          <a:p>
            <a:r>
              <a:rPr lang="ja-JP" altLang="en-US" smtClean="0"/>
              <a:t>◆説明手順</a:t>
            </a:r>
          </a:p>
          <a:p>
            <a:r>
              <a:rPr lang="ja-JP" altLang="en-US" smtClean="0"/>
              <a:t>所用時間：２分</a:t>
            </a:r>
          </a:p>
          <a:p>
            <a:r>
              <a:rPr lang="ja-JP" altLang="en-US" smtClean="0"/>
              <a:t>・クラウドコンピューティング（「自治体クラウド」ではなく）の技術的な観点からの優位性は次の３つがある。</a:t>
            </a:r>
          </a:p>
          <a:p>
            <a:r>
              <a:rPr lang="ja-JP" altLang="en-US" smtClean="0"/>
              <a:t>・複数のサーバをつなげてサービスを提供するため、規模の拡張が柔軟であり、あたかも無限であるかのように利用できる「規模性」が特徴である。利用者からみると様々な利用規模に合わせて利用できる。</a:t>
            </a:r>
            <a:endParaRPr lang="en-US" altLang="ja-JP" smtClean="0"/>
          </a:p>
          <a:p>
            <a:r>
              <a:rPr lang="ja-JP" altLang="en-US" smtClean="0"/>
              <a:t>・既に構築された環境を利用設定するだけであるため、必要な時に必要なだけ利用することができる、さらには動的にその利用量を変えることができる「即時性」が特徴である。利用者からみると突発的な処理量の変化への対応や速やかなサーバ環境構築が可能である。</a:t>
            </a:r>
          </a:p>
          <a:p>
            <a:r>
              <a:rPr lang="ja-JP" altLang="en-US" smtClean="0"/>
              <a:t>・複数のサーバで構成されているため、そのうち一部のサーバで障害が起きた場合であっても他のサーバでサービスが提供できる「可用性」が特徴である。利用者にとっても、単独でサーバを運営するよりも業務の可用性を確保することができる。</a:t>
            </a:r>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199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B748AB4A-9428-45C9-9729-8A21A978E135}" type="slidenum">
              <a:rPr lang="en-US" altLang="ja-JP" sz="900">
                <a:solidFill>
                  <a:srgbClr val="000066"/>
                </a:solidFill>
                <a:latin typeface="Times New Roman" pitchFamily="18" charset="0"/>
              </a:rPr>
              <a:pPr algn="ctr" eaLnBrk="1" hangingPunct="1"/>
              <a:t>9</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3-1</a:t>
            </a:r>
            <a:r>
              <a:rPr lang="ja-JP" altLang="en-US" smtClean="0"/>
              <a:t>　クラウド技術の概要と活用方法</a:t>
            </a:r>
            <a:endParaRPr lang="en-US" altLang="ja-JP"/>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pPr>
              <a:defRPr/>
            </a:pPr>
            <a:fld id="{0B3B8EC7-7A72-4B95-BCCA-135C5BAADF0F}" type="slidenum">
              <a:rPr lang="ja-JP" altLang="en-US" smtClean="0"/>
              <a:pPr>
                <a:defRPr/>
              </a:pPr>
              <a:t>&lt;#&gt;</a:t>
            </a:fld>
            <a:endParaRPr lang="en-US" altLang="ja-JP"/>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5F475C7A-ACB7-4C2D-B99C-0D8138ECE03A}" type="slidenum">
              <a:rPr lang="ja-JP" altLang="en-US" smtClean="0"/>
              <a:pPr>
                <a:defRPr/>
              </a:pPr>
              <a:t>&lt;#&gt;</a:t>
            </a:fld>
            <a:endParaRPr lang="en-US" altLang="ja-JP"/>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3-1</a:t>
            </a:r>
            <a:r>
              <a:rPr lang="ja-JP" altLang="en-US" smtClean="0"/>
              <a:t>　クラウド技術の概要と活用方法</a:t>
            </a:r>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AAFEDC98-84FA-4C8C-B269-DD9012AD9F3E}"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pPr>
              <a:defRPr/>
            </a:pPr>
            <a:fld id="{957DFC78-B0D9-49D5-A264-710E85D8A4A0}"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3-1</a:t>
            </a:r>
            <a:r>
              <a:rPr lang="ja-JP" altLang="en-US" smtClean="0"/>
              <a:t>　クラウド技術の概要と活用方法</a:t>
            </a:r>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957DFC78-B0D9-49D5-A264-710E85D8A4A0}"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3-1</a:t>
            </a:r>
            <a:r>
              <a:rPr lang="ja-JP" altLang="en-US" smtClean="0"/>
              <a:t>　クラウド技術の概要と活用方法</a:t>
            </a:r>
            <a:endParaRPr lang="en-US" altLang="ja-JP"/>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マスタ タイトルの書式設定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a:latin typeface="HGPｺﾞｼｯｸM" pitchFamily="50" charset="-128"/>
                <a:ea typeface="HGPｺﾞｼｯｸM" pitchFamily="50" charset="-128"/>
              </a:defRPr>
            </a:lvl1pPr>
          </a:lstStyle>
          <a:p>
            <a:r>
              <a:rPr lang="ja-JP" altLang="en-US" dirty="0"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mj-lt"/>
              </a:defRPr>
            </a:lvl1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lvl1pPr>
          </a:lstStyle>
          <a:p>
            <a:pPr>
              <a:defRPr/>
            </a:pPr>
            <a:fld id="{9BD18B47-5A04-4486-B144-65D5FC88DB73}" type="slidenum">
              <a:rPr lang="ja-JP" altLang="en-US" smtClean="0"/>
              <a:pPr>
                <a:defRPr/>
              </a:pPr>
              <a:t>&lt;#&gt;</a:t>
            </a:fld>
            <a:endParaRPr lang="en-US" altLang="ja-JP" dirty="0"/>
          </a:p>
        </p:txBody>
      </p:sp>
      <p:sp>
        <p:nvSpPr>
          <p:cNvPr id="7" name="Rectangle 15"/>
          <p:cNvSpPr>
            <a:spLocks noGrp="1" noChangeArrowheads="1"/>
          </p:cNvSpPr>
          <p:nvPr>
            <p:ph type="ftr" sz="quarter" idx="11"/>
          </p:nvPr>
        </p:nvSpPr>
        <p:spPr>
          <a:xfrm>
            <a:off x="3002785" y="6417360"/>
            <a:ext cx="3900433" cy="252000"/>
          </a:xfrm>
          <a:prstGeom prst="rect">
            <a:avLst/>
          </a:prstGeom>
        </p:spPr>
        <p:txBody>
          <a:bodyPr anchor="ctr"/>
          <a:lstStyle>
            <a:lvl1pPr algn="ctr">
              <a:defRPr sz="1000" smtClean="0">
                <a:latin typeface="+mj-ea"/>
                <a:ea typeface="+mj-ea"/>
              </a:defRPr>
            </a:lvl1pPr>
          </a:lstStyle>
          <a:p>
            <a:pPr>
              <a:defRPr/>
            </a:pPr>
            <a:r>
              <a:rPr kumimoji="0" lang="en-US" altLang="ja-JP" dirty="0" smtClean="0"/>
              <a:t>3-1</a:t>
            </a:r>
            <a:r>
              <a:rPr kumimoji="0" lang="ja-JP" altLang="en-US" dirty="0" smtClean="0"/>
              <a:t>　クラウド技術の概要と活用方法</a:t>
            </a:r>
            <a:endParaRPr lang="en-US" altLang="ja-JP" dirty="0" smtClean="0"/>
          </a:p>
        </p:txBody>
      </p:sp>
      <p:sp>
        <p:nvSpPr>
          <p:cNvPr id="8" name="テキスト ボックス 7"/>
          <p:cNvSpPr txBox="1"/>
          <p:nvPr/>
        </p:nvSpPr>
        <p:spPr>
          <a:xfrm>
            <a:off x="428499" y="1268760"/>
            <a:ext cx="9049005" cy="369332"/>
          </a:xfrm>
          <a:prstGeom prst="rect">
            <a:avLst/>
          </a:prstGeom>
          <a:noFill/>
        </p:spPr>
        <p:txBody>
          <a:bodyPr wrap="square" rtlCol="0">
            <a:spAutoFit/>
          </a:bodyPr>
          <a:lstStyle/>
          <a:p>
            <a:endParaRPr kumimoji="1" lang="ja-JP" altLang="en-US" sz="1800" b="1" dirty="0">
              <a:solidFill>
                <a:schemeClr val="tx1"/>
              </a:solidFill>
              <a:latin typeface="+mn-ea"/>
              <a:ea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pPr>
              <a:defRPr/>
            </a:pPr>
            <a:fld id="{BF1E199A-059D-449E-A42F-3F4F3B948343}"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pPr>
              <a:defRPr/>
            </a:pPr>
            <a:fld id="{3488394D-BB99-464C-B4A6-90C5AB6E3BA9}"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3-1</a:t>
            </a:r>
            <a:r>
              <a:rPr lang="ja-JP" altLang="en-US" smtClean="0"/>
              <a:t>　クラウド技術の概要と活用方法</a:t>
            </a:r>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EF1E6FDE-2DE1-4702-80FF-3B7CBE6F4D56}" type="slidenum">
              <a:rPr lang="ja-JP" altLang="en-US" smtClean="0"/>
              <a:pPr>
                <a:defRPr/>
              </a:pPr>
              <a:t>&lt;#&gt;</a:t>
            </a:fld>
            <a:endParaRPr lang="en-US" altLang="ja-JP"/>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3-1</a:t>
            </a:r>
            <a:r>
              <a:rPr lang="ja-JP" altLang="en-US" smtClean="0"/>
              <a:t>　クラウド技術の概要と活用方法</a:t>
            </a:r>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230500FC-11D1-4FA2-8388-BEE8FF234C8E}" type="slidenum">
              <a:rPr lang="ja-JP" altLang="en-US" smtClean="0"/>
              <a:pPr>
                <a:defRPr/>
              </a:pPr>
              <a:t>&lt;#&gt;</a:t>
            </a:fld>
            <a:endParaRPr lang="en-US" altLang="ja-JP"/>
          </a:p>
        </p:txBody>
      </p:sp>
      <p:sp>
        <p:nvSpPr>
          <p:cNvPr id="6"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3-1</a:t>
            </a:r>
            <a:r>
              <a:rPr lang="ja-JP" altLang="en-US" smtClean="0"/>
              <a:t>　クラウド技術の概要と活用方法</a:t>
            </a:r>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83B6BB39-C0EF-471A-A949-67D8035953C7}" type="slidenum">
              <a:rPr lang="ja-JP" altLang="en-US" smtClean="0"/>
              <a:pPr>
                <a:defRPr/>
              </a:pPr>
              <a:t>&lt;#&gt;</a:t>
            </a:fld>
            <a:endParaRPr lang="en-US" altLang="ja-JP"/>
          </a:p>
        </p:txBody>
      </p:sp>
      <p:sp>
        <p:nvSpPr>
          <p:cNvPr id="5"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3-1</a:t>
            </a:r>
            <a:r>
              <a:rPr lang="ja-JP" altLang="en-US" smtClean="0"/>
              <a:t>　クラウド技術の概要と活用方法</a:t>
            </a:r>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C30291FF-F0B4-4B06-A3C7-94B7CB639F84}"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3-1</a:t>
            </a:r>
            <a:r>
              <a:rPr lang="ja-JP" altLang="en-US" smtClean="0"/>
              <a:t>　クラウド技術の概要と活用方法</a:t>
            </a:r>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6A818177-7026-4DC1-AF74-0BC9A8B53B20}"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3-1</a:t>
            </a:r>
            <a:r>
              <a:rPr lang="ja-JP" altLang="en-US" smtClean="0"/>
              <a:t>　クラウド技術の概要と活用方法</a:t>
            </a:r>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chemeClr val="bg1">
                    <a:lumMod val="50000"/>
                  </a:schemeClr>
                </a:solidFill>
                <a:latin typeface="Century" pitchFamily="18" charset="0"/>
                <a:ea typeface="+mj-ea"/>
                <a:cs typeface="+mn-cs"/>
              </a:defRPr>
            </a:lvl1pPr>
          </a:lstStyle>
          <a:p>
            <a:pPr>
              <a:defRPr/>
            </a:pPr>
            <a:fld id="{957DFC78-B0D9-49D5-A264-710E85D8A4A0}" type="slidenum">
              <a:rPr lang="en-US" altLang="ja-JP" smtClean="0"/>
              <a:pPr>
                <a:defRPr/>
              </a:pPr>
              <a:t>&lt;#&gt;</a:t>
            </a:fld>
            <a:endParaRPr lang="ja-JP" altLang="en-US"/>
          </a:p>
        </p:txBody>
      </p:sp>
      <p:sp>
        <p:nvSpPr>
          <p:cNvPr id="12"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pPr>
              <a:defRPr/>
            </a:pPr>
            <a:r>
              <a:rPr kumimoji="0" lang="en-US" altLang="ja-JP" dirty="0" smtClean="0"/>
              <a:t>3-1</a:t>
            </a:r>
            <a:r>
              <a:rPr kumimoji="0" lang="ja-JP" altLang="en-US" dirty="0" smtClean="0"/>
              <a:t>　クラウド技術の概要と活用方法</a:t>
            </a:r>
            <a:endParaRPr lang="en-US" altLang="ja-JP" dirty="0"/>
          </a:p>
        </p:txBody>
      </p:sp>
      <p:sp>
        <p:nvSpPr>
          <p:cNvPr id="64521" name="Rectangle 9"/>
          <p:cNvSpPr>
            <a:spLocks noGrp="1" noChangeArrowheads="1"/>
          </p:cNvSpPr>
          <p:nvPr>
            <p:ph type="title"/>
          </p:nvPr>
        </p:nvSpPr>
        <p:spPr bwMode="auto">
          <a:xfrm>
            <a:off x="350489" y="366490"/>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Lst>
  <p:hf hdr="0" dt="0"/>
  <p:txStyles>
    <p:titleStyle>
      <a:lvl1pPr algn="l" rtl="0" eaLnBrk="1" fontAlgn="base" hangingPunct="1">
        <a:spcBef>
          <a:spcPct val="0"/>
        </a:spcBef>
        <a:spcAft>
          <a:spcPct val="0"/>
        </a:spcAft>
        <a:defRPr kumimoji="1" sz="2800" b="1">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HGPｺﾞｼｯｸM" pitchFamily="50" charset="-128"/>
          <a:ea typeface="HGPｺﾞｼｯｸM" pitchFamily="50" charset="-128"/>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HGPｺﾞｼｯｸM" pitchFamily="50" charset="-128"/>
          <a:ea typeface="HGPｺﾞｼｯｸM" pitchFamily="50" charset="-128"/>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HGPｺﾞｼｯｸM" pitchFamily="50" charset="-128"/>
          <a:ea typeface="HGPｺﾞｼｯｸM" pitchFamily="50" charset="-128"/>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HGPｺﾞｼｯｸM" pitchFamily="50" charset="-128"/>
          <a:ea typeface="HGPｺﾞｼｯｸM" pitchFamily="50" charset="-128"/>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HGPｺﾞｼｯｸM" pitchFamily="50" charset="-128"/>
          <a:ea typeface="HGPｺﾞｼｯｸM" pitchFamily="50" charset="-128"/>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8.png"/><Relationship Id="rId5" Type="http://schemas.openxmlformats.org/officeDocument/2006/relationships/chart" Target="../charts/chart3.xml"/><Relationship Id="rId4" Type="http://schemas.openxmlformats.org/officeDocument/2006/relationships/chart" Target="../charts/char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8" Type="http://schemas.openxmlformats.org/officeDocument/2006/relationships/image" Target="../media/image33.wmf"/><Relationship Id="rId3" Type="http://schemas.openxmlformats.org/officeDocument/2006/relationships/image" Target="../media/image14.png"/><Relationship Id="rId7" Type="http://schemas.openxmlformats.org/officeDocument/2006/relationships/image" Target="../media/image32.w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image" Target="../media/image3.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wmf"/><Relationship Id="rId4" Type="http://schemas.openxmlformats.org/officeDocument/2006/relationships/image" Target="../media/image36.wmf"/></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wmf"/></Relationships>
</file>

<file path=ppt/slides/_rels/slide6.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wmf"/><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wmf"/><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6.wmf"/><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wmf"/><Relationship Id="rId12" Type="http://schemas.openxmlformats.org/officeDocument/2006/relationships/image" Target="../media/image20.png"/><Relationship Id="rId2" Type="http://schemas.openxmlformats.org/officeDocument/2006/relationships/notesSlide" Target="../notesSlides/notesSlide8.xml"/><Relationship Id="rId16"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2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wmf"/><Relationship Id="rId1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50" y="2706470"/>
            <a:ext cx="8420100" cy="646331"/>
          </a:xfrm>
        </p:spPr>
        <p:txBody>
          <a:bodyPr>
            <a:spAutoFit/>
          </a:bodyPr>
          <a:lstStyle/>
          <a:p>
            <a:r>
              <a:rPr kumimoji="0" lang="en-US" altLang="ja-JP" sz="3600" dirty="0" smtClean="0">
                <a:solidFill>
                  <a:srgbClr val="000066"/>
                </a:solidFill>
                <a:latin typeface="ＭＳ Ｐゴシック" pitchFamily="50" charset="-128"/>
              </a:rPr>
              <a:t>3-1</a:t>
            </a:r>
            <a:r>
              <a:rPr kumimoji="0" lang="ja-JP" altLang="en-US" sz="3600" dirty="0" smtClean="0">
                <a:solidFill>
                  <a:srgbClr val="000066"/>
                </a:solidFill>
                <a:latin typeface="ＭＳ Ｐゴシック" pitchFamily="50" charset="-128"/>
              </a:rPr>
              <a:t>　クラウド技術の概要と活用方法</a:t>
            </a:r>
            <a:endParaRPr kumimoji="0" lang="ja-JP" altLang="en-US" sz="3600" dirty="0" smtClean="0">
              <a:solidFill>
                <a:srgbClr val="000066"/>
              </a:solidFill>
              <a:latin typeface="MS UI Gothic" pitchFamily="50" charset="-128"/>
              <a:ea typeface="MS UI Gothic"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３．クラウドとは　</a:t>
            </a:r>
            <a:r>
              <a:rPr lang="ja-JP" altLang="en-US" sz="2400" dirty="0" smtClean="0"/>
              <a:t>～クラウドの技術的優位性～</a:t>
            </a:r>
            <a:endParaRPr lang="ja-JP" altLang="ja-JP" sz="2400" dirty="0" smtClean="0"/>
          </a:p>
        </p:txBody>
      </p:sp>
      <p:sp>
        <p:nvSpPr>
          <p:cNvPr id="12291" name="コンテンツ プレースホルダ 3"/>
          <p:cNvSpPr>
            <a:spLocks noGrp="1"/>
          </p:cNvSpPr>
          <p:nvPr>
            <p:ph idx="1"/>
          </p:nvPr>
        </p:nvSpPr>
        <p:spPr bwMode="auto">
          <a:xfrm>
            <a:off x="495300" y="1341438"/>
            <a:ext cx="8915400" cy="100806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dirty="0" smtClean="0"/>
              <a:t>クラウドの技術的優位性</a:t>
            </a:r>
          </a:p>
          <a:p>
            <a:pPr marL="457200" lvl="1" indent="0">
              <a:buFont typeface="Wingdings" pitchFamily="2" charset="2"/>
              <a:buNone/>
            </a:pPr>
            <a:r>
              <a:rPr lang="ja-JP" altLang="en-US" sz="2000" dirty="0" smtClean="0"/>
              <a:t>クラウドコンピューティングによる技術的優位性は以下の点</a:t>
            </a:r>
          </a:p>
        </p:txBody>
      </p:sp>
      <p:graphicFrame>
        <p:nvGraphicFramePr>
          <p:cNvPr id="2" name="表 1"/>
          <p:cNvGraphicFramePr>
            <a:graphicFrameLocks noGrp="1"/>
          </p:cNvGraphicFramePr>
          <p:nvPr/>
        </p:nvGraphicFramePr>
        <p:xfrm>
          <a:off x="992560" y="2276874"/>
          <a:ext cx="8568952" cy="3744415"/>
        </p:xfrm>
        <a:graphic>
          <a:graphicData uri="http://schemas.openxmlformats.org/drawingml/2006/table">
            <a:tbl>
              <a:tblPr>
                <a:tableStyleId>{3C2FFA5D-87B4-456A-9821-1D502468CF0F}</a:tableStyleId>
              </a:tblPr>
              <a:tblGrid>
                <a:gridCol w="1152128"/>
                <a:gridCol w="2664296"/>
                <a:gridCol w="4752528"/>
              </a:tblGrid>
              <a:tr h="438259">
                <a:tc gridSpan="2">
                  <a:txBody>
                    <a:bodyPr/>
                    <a:lstStyle/>
                    <a:p>
                      <a:pPr algn="ctr"/>
                      <a:r>
                        <a:rPr kumimoji="1" lang="ja-JP" altLang="en-US" sz="2000" dirty="0" smtClean="0"/>
                        <a:t>技術的優位性</a:t>
                      </a:r>
                      <a:endParaRPr kumimoji="1" lang="ja-JP" altLang="en-US" sz="2000" dirty="0"/>
                    </a:p>
                  </a:txBody>
                  <a:tcPr anchor="ctr"/>
                </a:tc>
                <a:tc hMerge="1">
                  <a:txBody>
                    <a:bodyPr/>
                    <a:lstStyle/>
                    <a:p>
                      <a:pPr algn="ctr"/>
                      <a:endParaRPr kumimoji="1" lang="ja-JP" altLang="en-US" sz="1600" dirty="0" smtClean="0"/>
                    </a:p>
                  </a:txBody>
                  <a:tcPr anchor="ctr"/>
                </a:tc>
                <a:tc>
                  <a:txBody>
                    <a:bodyPr/>
                    <a:lstStyle/>
                    <a:p>
                      <a:pPr algn="ctr"/>
                      <a:r>
                        <a:rPr kumimoji="1" lang="ja-JP" altLang="en-US" sz="2000" dirty="0" smtClean="0"/>
                        <a:t>自治体の視点からみると</a:t>
                      </a:r>
                      <a:r>
                        <a:rPr kumimoji="1" lang="en-US" altLang="ja-JP" sz="2000" dirty="0" smtClean="0"/>
                        <a:t>…</a:t>
                      </a:r>
                      <a:endParaRPr kumimoji="1" lang="ja-JP" altLang="en-US" sz="2000" dirty="0"/>
                    </a:p>
                  </a:txBody>
                  <a:tcPr anchor="ctr"/>
                </a:tc>
              </a:tr>
              <a:tr h="1102052">
                <a:tc>
                  <a:txBody>
                    <a:bodyPr/>
                    <a:lstStyle/>
                    <a:p>
                      <a:r>
                        <a:rPr kumimoji="1" lang="ja-JP" altLang="en-US" sz="2400" dirty="0" smtClean="0"/>
                        <a:t>規模性</a:t>
                      </a:r>
                      <a:endParaRPr kumimoji="1" lang="ja-JP" altLang="en-US" sz="2400" dirty="0"/>
                    </a:p>
                  </a:txBody>
                  <a:tcPr anchor="ctr"/>
                </a:tc>
                <a:tc>
                  <a:txBody>
                    <a:bodyPr/>
                    <a:lstStyle/>
                    <a:p>
                      <a:r>
                        <a:rPr kumimoji="1" lang="ja-JP" altLang="en-US" sz="1600" dirty="0" smtClean="0"/>
                        <a:t>あたかも無限であるかのようにリソースを利用することができる</a:t>
                      </a:r>
                    </a:p>
                  </a:txBody>
                  <a:tcPr anchor="ctr"/>
                </a:tc>
                <a:tc>
                  <a:txBody>
                    <a:bodyPr/>
                    <a:lstStyle/>
                    <a:p>
                      <a:pPr marL="285750" indent="-285750">
                        <a:buFont typeface="Wingdings" pitchFamily="2" charset="2"/>
                        <a:buChar char="u"/>
                      </a:pPr>
                      <a:r>
                        <a:rPr kumimoji="1" lang="ja-JP" altLang="en-US" sz="1600" dirty="0" smtClean="0"/>
                        <a:t>大小様々な</a:t>
                      </a:r>
                      <a:r>
                        <a:rPr kumimoji="1" lang="ja-JP" altLang="en-US" sz="1600" dirty="0" smtClean="0">
                          <a:solidFill>
                            <a:srgbClr val="FF0000"/>
                          </a:solidFill>
                        </a:rPr>
                        <a:t>規模（処理量）に合わせて環境を整備</a:t>
                      </a:r>
                      <a:r>
                        <a:rPr kumimoji="1" lang="ja-JP" altLang="en-US" sz="1600" dirty="0" smtClean="0"/>
                        <a:t>可能</a:t>
                      </a:r>
                      <a:endParaRPr kumimoji="1" lang="en-US" altLang="ja-JP" sz="1600" dirty="0" smtClean="0"/>
                    </a:p>
                  </a:txBody>
                  <a:tcPr anchor="ctr"/>
                </a:tc>
              </a:tr>
              <a:tr h="1102052">
                <a:tc>
                  <a:txBody>
                    <a:bodyPr/>
                    <a:lstStyle/>
                    <a:p>
                      <a:r>
                        <a:rPr kumimoji="1" lang="ja-JP" altLang="en-US" sz="2400" dirty="0" smtClean="0"/>
                        <a:t>即時性</a:t>
                      </a:r>
                      <a:endParaRPr kumimoji="1" lang="ja-JP" altLang="en-US" sz="2400" dirty="0"/>
                    </a:p>
                  </a:txBody>
                  <a:tcPr anchor="ctr"/>
                </a:tc>
                <a:tc>
                  <a:txBody>
                    <a:bodyPr/>
                    <a:lstStyle/>
                    <a:p>
                      <a:r>
                        <a:rPr kumimoji="1" lang="ja-JP" altLang="en-US" sz="1600" dirty="0" smtClean="0"/>
                        <a:t>必要なとき必要なだけ時間単位で利用することができる</a:t>
                      </a:r>
                      <a:endParaRPr kumimoji="1" lang="ja-JP" altLang="en-US" sz="1600" dirty="0"/>
                    </a:p>
                  </a:txBody>
                  <a:tcPr anchor="ctr"/>
                </a:tc>
                <a:tc>
                  <a:txBody>
                    <a:bodyPr/>
                    <a:lstStyle/>
                    <a:p>
                      <a:pPr marL="285750" indent="-285750">
                        <a:buFont typeface="Wingdings" pitchFamily="2" charset="2"/>
                        <a:buChar char="u"/>
                      </a:pPr>
                      <a:r>
                        <a:rPr kumimoji="1" lang="ja-JP" altLang="en-US" sz="1600" dirty="0" smtClean="0"/>
                        <a:t>突発的な</a:t>
                      </a:r>
                      <a:r>
                        <a:rPr kumimoji="1" lang="ja-JP" altLang="en-US" sz="1600" dirty="0" smtClean="0">
                          <a:solidFill>
                            <a:srgbClr val="FF0000"/>
                          </a:solidFill>
                        </a:rPr>
                        <a:t>処理量の増大に対応</a:t>
                      </a:r>
                      <a:r>
                        <a:rPr kumimoji="1" lang="ja-JP" altLang="en-US" sz="1600" dirty="0" smtClean="0"/>
                        <a:t>可能</a:t>
                      </a:r>
                      <a:endParaRPr kumimoji="1" lang="en-US" altLang="ja-JP" sz="1600" dirty="0" smtClean="0"/>
                    </a:p>
                    <a:p>
                      <a:pPr marL="285750" indent="-285750">
                        <a:buFont typeface="Wingdings" pitchFamily="2" charset="2"/>
                        <a:buChar char="u"/>
                      </a:pPr>
                      <a:r>
                        <a:rPr kumimoji="1" lang="ja-JP" altLang="en-US" sz="1600" dirty="0" smtClean="0"/>
                        <a:t>速やかな（サーバ）環境構築が可能</a:t>
                      </a:r>
                      <a:endParaRPr kumimoji="1" lang="ja-JP" altLang="en-US" sz="1600" dirty="0"/>
                    </a:p>
                  </a:txBody>
                  <a:tcPr anchor="ctr"/>
                </a:tc>
              </a:tr>
              <a:tr h="1102052">
                <a:tc>
                  <a:txBody>
                    <a:bodyPr/>
                    <a:lstStyle/>
                    <a:p>
                      <a:r>
                        <a:rPr kumimoji="1" lang="ja-JP" altLang="en-US" sz="2400" dirty="0" smtClean="0"/>
                        <a:t>可用性</a:t>
                      </a:r>
                      <a:endParaRPr kumimoji="1" lang="ja-JP" altLang="en-US" sz="2400" dirty="0"/>
                    </a:p>
                  </a:txBody>
                  <a:tcPr anchor="ctr"/>
                </a:tc>
                <a:tc>
                  <a:txBody>
                    <a:bodyPr/>
                    <a:lstStyle/>
                    <a:p>
                      <a:r>
                        <a:rPr kumimoji="1" lang="ja-JP" altLang="en-US" sz="1600" dirty="0" smtClean="0"/>
                        <a:t>単一障害に影響されずサービスを継続することができる</a:t>
                      </a:r>
                      <a:endParaRPr kumimoji="1" lang="ja-JP" altLang="en-US" sz="1600" dirty="0"/>
                    </a:p>
                  </a:txBody>
                  <a:tcPr anchor="ctr"/>
                </a:tc>
                <a:tc>
                  <a:txBody>
                    <a:bodyPr/>
                    <a:lstStyle/>
                    <a:p>
                      <a:pPr marL="285750" indent="-285750">
                        <a:buFont typeface="Wingdings" pitchFamily="2" charset="2"/>
                        <a:buChar char="u"/>
                      </a:pPr>
                      <a:r>
                        <a:rPr kumimoji="1" lang="ja-JP" altLang="en-US" sz="1600" dirty="0" smtClean="0"/>
                        <a:t>システムトラブルによる業務への影響を回避（</a:t>
                      </a:r>
                      <a:r>
                        <a:rPr kumimoji="1" lang="ja-JP" altLang="en-US" sz="1600" dirty="0" smtClean="0">
                          <a:solidFill>
                            <a:srgbClr val="FF0000"/>
                          </a:solidFill>
                        </a:rPr>
                        <a:t>業務の可用性確保</a:t>
                      </a:r>
                      <a:r>
                        <a:rPr kumimoji="1" lang="ja-JP" altLang="en-US" sz="1600" dirty="0" smtClean="0"/>
                        <a:t>）</a:t>
                      </a:r>
                      <a:endParaRPr kumimoji="1" lang="en-US" altLang="ja-JP" sz="1600" dirty="0" smtClean="0"/>
                    </a:p>
                    <a:p>
                      <a:pPr marL="285750" indent="-285750">
                        <a:buFont typeface="Wingdings" pitchFamily="2" charset="2"/>
                        <a:buChar char="u"/>
                      </a:pPr>
                      <a:r>
                        <a:rPr kumimoji="1" lang="ja-JP" altLang="en-US" sz="1600" dirty="0" smtClean="0"/>
                        <a:t>緊急保守やシステムトラブルへの対応が不要</a:t>
                      </a:r>
                      <a:endParaRPr kumimoji="1" lang="en-US" altLang="ja-JP" sz="1600" dirty="0" smtClean="0"/>
                    </a:p>
                  </a:txBody>
                  <a:tcPr anchor="ctr"/>
                </a:tc>
              </a:tr>
            </a:tbl>
          </a:graphicData>
        </a:graphic>
      </p:graphicFrame>
      <p:sp>
        <p:nvSpPr>
          <p:cNvPr id="5" name="スライド番号プレースホルダ 4"/>
          <p:cNvSpPr>
            <a:spLocks noGrp="1"/>
          </p:cNvSpPr>
          <p:nvPr>
            <p:ph type="sldNum" sz="quarter" idx="12"/>
          </p:nvPr>
        </p:nvSpPr>
        <p:spPr/>
        <p:txBody>
          <a:bodyPr/>
          <a:lstStyle/>
          <a:p>
            <a:pPr>
              <a:defRPr/>
            </a:pPr>
            <a:fld id="{9BD18B47-5A04-4486-B144-65D5FC88DB73}" type="slidenum">
              <a:rPr lang="ja-JP" altLang="en-US" smtClean="0"/>
              <a:pPr>
                <a:defRPr/>
              </a:pPr>
              <a:t>9</a:t>
            </a:fld>
            <a:endParaRPr lang="en-US" altLang="ja-JP" dirty="0"/>
          </a:p>
        </p:txBody>
      </p:sp>
      <p:sp>
        <p:nvSpPr>
          <p:cNvPr id="6" name="フッター プレースホルダ 5"/>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３．クラウドとは　</a:t>
            </a:r>
            <a:r>
              <a:rPr lang="ja-JP" altLang="en-US" sz="2400" dirty="0" smtClean="0"/>
              <a:t>～技術的な留意点～</a:t>
            </a:r>
            <a:endParaRPr lang="ja-JP" altLang="ja-JP" sz="2400" dirty="0" smtClean="0"/>
          </a:p>
        </p:txBody>
      </p:sp>
      <p:sp>
        <p:nvSpPr>
          <p:cNvPr id="4" name="コンテンツ プレースホルダ 3"/>
          <p:cNvSpPr>
            <a:spLocks noGrp="1"/>
          </p:cNvSpPr>
          <p:nvPr>
            <p:ph idx="1"/>
          </p:nvPr>
        </p:nvSpPr>
        <p:spPr>
          <a:xfrm>
            <a:off x="495300" y="1341440"/>
            <a:ext cx="8915400" cy="574675"/>
          </a:xfrm>
        </p:spPr>
        <p:txBody>
          <a:bodyPr/>
          <a:lstStyle/>
          <a:p>
            <a:pPr>
              <a:defRPr/>
            </a:pPr>
            <a:r>
              <a:rPr lang="ja-JP" altLang="en-US" sz="2400" dirty="0" smtClean="0"/>
              <a:t>技術的な留意点もある</a:t>
            </a:r>
            <a:endParaRPr lang="en-US" altLang="ja-JP" sz="2400" dirty="0" smtClean="0"/>
          </a:p>
          <a:p>
            <a:pPr marL="361950" indent="0">
              <a:buFont typeface="Wingdings" pitchFamily="2" charset="2"/>
              <a:buNone/>
              <a:defRPr/>
            </a:pPr>
            <a:r>
              <a:rPr lang="ja-JP" altLang="en-US" sz="1800" dirty="0" smtClean="0"/>
              <a:t>喫緊の課題ともいえるコスト削減等のメリットがある一方で、技術的に留意すべき点があることを理解し、</a:t>
            </a:r>
            <a:r>
              <a:rPr lang="ja-JP" altLang="en-US" sz="1800" u="sng" dirty="0" smtClean="0">
                <a:solidFill>
                  <a:srgbClr val="FF0000"/>
                </a:solidFill>
              </a:rPr>
              <a:t>対策を施しながら活用</a:t>
            </a:r>
            <a:r>
              <a:rPr lang="ja-JP" altLang="en-US" sz="1800" dirty="0" smtClean="0"/>
              <a:t>していくことが求められる。</a:t>
            </a:r>
            <a:endParaRPr lang="ja-JP" altLang="en-US" sz="1800" dirty="0"/>
          </a:p>
        </p:txBody>
      </p:sp>
      <p:sp>
        <p:nvSpPr>
          <p:cNvPr id="19" name="角丸四角形 18"/>
          <p:cNvSpPr/>
          <p:nvPr/>
        </p:nvSpPr>
        <p:spPr bwMode="auto">
          <a:xfrm>
            <a:off x="992188" y="4076700"/>
            <a:ext cx="1800225" cy="581025"/>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ja-JP" altLang="en-US" dirty="0">
                <a:solidFill>
                  <a:schemeClr val="tx1"/>
                </a:solidFill>
                <a:latin typeface="Arial" charset="0"/>
              </a:rPr>
              <a:t>事業者への</a:t>
            </a:r>
            <a:r>
              <a:rPr kumimoji="0" lang="en-US" altLang="ja-JP" dirty="0">
                <a:solidFill>
                  <a:schemeClr val="tx1"/>
                </a:solidFill>
                <a:latin typeface="Arial" charset="0"/>
              </a:rPr>
              <a:t/>
            </a:r>
            <a:br>
              <a:rPr kumimoji="0" lang="en-US" altLang="ja-JP" dirty="0">
                <a:solidFill>
                  <a:schemeClr val="tx1"/>
                </a:solidFill>
                <a:latin typeface="Arial" charset="0"/>
              </a:rPr>
            </a:br>
            <a:r>
              <a:rPr kumimoji="0" lang="ja-JP" altLang="en-US" dirty="0">
                <a:solidFill>
                  <a:schemeClr val="tx1"/>
                </a:solidFill>
                <a:latin typeface="Arial" charset="0"/>
              </a:rPr>
              <a:t>依存度</a:t>
            </a:r>
          </a:p>
        </p:txBody>
      </p:sp>
      <p:sp>
        <p:nvSpPr>
          <p:cNvPr id="20" name="角丸四角形 19"/>
          <p:cNvSpPr/>
          <p:nvPr/>
        </p:nvSpPr>
        <p:spPr bwMode="auto">
          <a:xfrm>
            <a:off x="992188" y="2420940"/>
            <a:ext cx="1800225" cy="809625"/>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ja-JP" altLang="en-US" dirty="0">
                <a:solidFill>
                  <a:schemeClr val="tx1"/>
                </a:solidFill>
                <a:latin typeface="Arial" charset="0"/>
              </a:rPr>
              <a:t>データの所在</a:t>
            </a:r>
          </a:p>
        </p:txBody>
      </p:sp>
      <p:sp>
        <p:nvSpPr>
          <p:cNvPr id="21" name="角丸四角形 20"/>
          <p:cNvSpPr/>
          <p:nvPr/>
        </p:nvSpPr>
        <p:spPr bwMode="auto">
          <a:xfrm>
            <a:off x="992188" y="3281365"/>
            <a:ext cx="1800225" cy="758825"/>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ja-JP" altLang="en-US" dirty="0">
                <a:solidFill>
                  <a:schemeClr val="tx1"/>
                </a:solidFill>
                <a:latin typeface="Arial" charset="0"/>
              </a:rPr>
              <a:t>カスタマイズの制限</a:t>
            </a:r>
          </a:p>
        </p:txBody>
      </p:sp>
      <p:sp>
        <p:nvSpPr>
          <p:cNvPr id="22" name="角丸四角形 21"/>
          <p:cNvSpPr/>
          <p:nvPr/>
        </p:nvSpPr>
        <p:spPr bwMode="auto">
          <a:xfrm>
            <a:off x="992188" y="4727575"/>
            <a:ext cx="1800225" cy="1011238"/>
          </a:xfrm>
          <a:prstGeom prst="roundRect">
            <a:avLst>
              <a:gd name="adj" fmla="val 10291"/>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ja-JP" altLang="en-US" dirty="0">
                <a:solidFill>
                  <a:schemeClr val="tx1"/>
                </a:solidFill>
                <a:latin typeface="Arial" charset="0"/>
              </a:rPr>
              <a:t>ネットワークへの依存度</a:t>
            </a:r>
          </a:p>
        </p:txBody>
      </p:sp>
      <p:sp>
        <p:nvSpPr>
          <p:cNvPr id="2" name="テキスト ボックス 1"/>
          <p:cNvSpPr txBox="1"/>
          <p:nvPr/>
        </p:nvSpPr>
        <p:spPr>
          <a:xfrm>
            <a:off x="2936875" y="2420940"/>
            <a:ext cx="6192838" cy="809625"/>
          </a:xfrm>
          <a:prstGeom prst="rect">
            <a:avLst/>
          </a:prstGeom>
          <a:solidFill>
            <a:schemeClr val="bg1">
              <a:lumMod val="85000"/>
            </a:schemeClr>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marL="285750" indent="-285750" eaLnBrk="0" hangingPunct="0">
              <a:buFont typeface="Wingdings" pitchFamily="2" charset="2"/>
              <a:buChar char="u"/>
              <a:defRPr/>
            </a:pPr>
            <a:r>
              <a:rPr lang="ja-JP" altLang="en-US" sz="1600" dirty="0"/>
              <a:t>データ及びシステムが庁外に存在（⇒庁内にある場合と異なり、直接管理できない。）</a:t>
            </a:r>
            <a:endParaRPr lang="en-US" altLang="ja-JP" sz="1600" dirty="0"/>
          </a:p>
          <a:p>
            <a:pPr marL="285750" indent="-285750" eaLnBrk="0" hangingPunct="0">
              <a:buFont typeface="Wingdings" pitchFamily="2" charset="2"/>
              <a:buChar char="u"/>
              <a:defRPr/>
            </a:pPr>
            <a:r>
              <a:rPr lang="ja-JP" altLang="en-US" sz="1600" dirty="0"/>
              <a:t>必ずネットワークを介して利用（ネットワークの機密性に留意）</a:t>
            </a:r>
            <a:endParaRPr lang="en-US" altLang="ja-JP" sz="1600" dirty="0"/>
          </a:p>
        </p:txBody>
      </p:sp>
      <p:sp>
        <p:nvSpPr>
          <p:cNvPr id="24" name="テキスト ボックス 23"/>
          <p:cNvSpPr txBox="1"/>
          <p:nvPr/>
        </p:nvSpPr>
        <p:spPr>
          <a:xfrm>
            <a:off x="2936875" y="3284538"/>
            <a:ext cx="6192838" cy="755650"/>
          </a:xfrm>
          <a:prstGeom prst="rect">
            <a:avLst/>
          </a:prstGeom>
          <a:solidFill>
            <a:schemeClr val="bg1">
              <a:lumMod val="85000"/>
            </a:schemeClr>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marL="285750" indent="-285750" eaLnBrk="0" hangingPunct="0">
              <a:buFont typeface="Wingdings" pitchFamily="2" charset="2"/>
              <a:buChar char="u"/>
              <a:defRPr/>
            </a:pPr>
            <a:r>
              <a:rPr lang="ja-JP" altLang="en-US" sz="1600" dirty="0"/>
              <a:t>共同利用である限り業務の標準化は必要（他の共同利用自治体とも合わせる必要がある）</a:t>
            </a:r>
            <a:endParaRPr lang="en-US" altLang="ja-JP" sz="1600" dirty="0"/>
          </a:p>
          <a:p>
            <a:pPr marL="285750" indent="-285750" eaLnBrk="0" hangingPunct="0">
              <a:buFont typeface="Wingdings" pitchFamily="2" charset="2"/>
              <a:buChar char="u"/>
              <a:defRPr/>
            </a:pPr>
            <a:r>
              <a:rPr lang="ja-JP" altLang="en-US" sz="1600" dirty="0"/>
              <a:t>サービスで提供されている以上、サービスのルールが存在</a:t>
            </a:r>
          </a:p>
        </p:txBody>
      </p:sp>
      <p:sp>
        <p:nvSpPr>
          <p:cNvPr id="25" name="テキスト ボックス 24"/>
          <p:cNvSpPr txBox="1"/>
          <p:nvPr/>
        </p:nvSpPr>
        <p:spPr>
          <a:xfrm>
            <a:off x="2936875" y="4079875"/>
            <a:ext cx="6192838" cy="577850"/>
          </a:xfrm>
          <a:prstGeom prst="rect">
            <a:avLst/>
          </a:prstGeom>
          <a:solidFill>
            <a:schemeClr val="bg1">
              <a:lumMod val="85000"/>
            </a:schemeClr>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marL="285750" indent="-285750" eaLnBrk="0" hangingPunct="0">
              <a:buFont typeface="Wingdings" pitchFamily="2" charset="2"/>
              <a:buChar char="u"/>
              <a:defRPr/>
            </a:pPr>
            <a:r>
              <a:rPr lang="ja-JP" altLang="en-US" sz="1600" dirty="0"/>
              <a:t>事業者のサービスを利用する以上、運用、保守、サービス品質等事業者の能力が業務にも影響（既存よりも依存度は高い）</a:t>
            </a:r>
          </a:p>
        </p:txBody>
      </p:sp>
      <p:sp>
        <p:nvSpPr>
          <p:cNvPr id="26" name="テキスト ボックス 25"/>
          <p:cNvSpPr txBox="1"/>
          <p:nvPr/>
        </p:nvSpPr>
        <p:spPr>
          <a:xfrm>
            <a:off x="2936875" y="4727575"/>
            <a:ext cx="6192838" cy="1011238"/>
          </a:xfrm>
          <a:prstGeom prst="rect">
            <a:avLst/>
          </a:prstGeom>
          <a:solidFill>
            <a:schemeClr val="bg1">
              <a:lumMod val="85000"/>
            </a:schemeClr>
          </a:solid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marL="285750" indent="-285750" eaLnBrk="0" hangingPunct="0">
              <a:buFont typeface="Wingdings" pitchFamily="2" charset="2"/>
              <a:buChar char="u"/>
              <a:defRPr/>
            </a:pPr>
            <a:r>
              <a:rPr lang="ja-JP" altLang="en-US" sz="1600" dirty="0"/>
              <a:t>システムやデータはネットワークの先に存在しており、ネットワークがなければ業務が止まる可能性もある</a:t>
            </a:r>
            <a:endParaRPr lang="en-US" altLang="ja-JP" sz="1600" dirty="0"/>
          </a:p>
          <a:p>
            <a:pPr marL="285750" indent="-285750" eaLnBrk="0" hangingPunct="0">
              <a:buFont typeface="Wingdings" pitchFamily="2" charset="2"/>
              <a:buChar char="u"/>
              <a:defRPr/>
            </a:pPr>
            <a:r>
              <a:rPr lang="ja-JP" altLang="en-US" sz="1600" dirty="0"/>
              <a:t>ネットワークの品質がサービスにも大きく影響</a:t>
            </a:r>
            <a:endParaRPr lang="en-US" altLang="ja-JP" sz="1600" dirty="0"/>
          </a:p>
          <a:p>
            <a:pPr marL="285750" indent="-285750" eaLnBrk="0" hangingPunct="0">
              <a:buFont typeface="Wingdings" pitchFamily="2" charset="2"/>
              <a:buChar char="u"/>
              <a:defRPr/>
            </a:pPr>
            <a:r>
              <a:rPr lang="en-US" altLang="ja-JP" sz="1600" dirty="0"/>
              <a:t>LGWAN </a:t>
            </a:r>
            <a:r>
              <a:rPr lang="ja-JP" altLang="en-US" sz="1600" dirty="0"/>
              <a:t>活用の場合は使用プロトコル制限についても考慮が必要</a:t>
            </a:r>
          </a:p>
        </p:txBody>
      </p:sp>
      <p:sp>
        <p:nvSpPr>
          <p:cNvPr id="12" name="右矢印 11"/>
          <p:cNvSpPr/>
          <p:nvPr/>
        </p:nvSpPr>
        <p:spPr bwMode="auto">
          <a:xfrm>
            <a:off x="1928813" y="5794377"/>
            <a:ext cx="503237" cy="377825"/>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Arial" charset="0"/>
            </a:endParaRPr>
          </a:p>
        </p:txBody>
      </p:sp>
      <p:sp>
        <p:nvSpPr>
          <p:cNvPr id="13" name="テキスト ボックス 12"/>
          <p:cNvSpPr txBox="1"/>
          <p:nvPr/>
        </p:nvSpPr>
        <p:spPr>
          <a:xfrm>
            <a:off x="2505077" y="5786440"/>
            <a:ext cx="7343775" cy="39528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2000" dirty="0"/>
              <a:t>概念が理解できたところで、ようやく</a:t>
            </a:r>
            <a:r>
              <a:rPr lang="ja-JP" altLang="en-US" sz="2000" b="1" u="sng" dirty="0">
                <a:solidFill>
                  <a:srgbClr val="FF0000"/>
                </a:solidFill>
              </a:rPr>
              <a:t>自治体</a:t>
            </a:r>
            <a:r>
              <a:rPr lang="ja-JP" altLang="en-US" sz="2000" dirty="0">
                <a:solidFill>
                  <a:srgbClr val="FF0000"/>
                </a:solidFill>
              </a:rPr>
              <a:t>クラウド</a:t>
            </a:r>
            <a:r>
              <a:rPr lang="ja-JP" altLang="en-US" sz="2000" dirty="0"/>
              <a:t>について</a:t>
            </a:r>
          </a:p>
        </p:txBody>
      </p:sp>
      <p:sp>
        <p:nvSpPr>
          <p:cNvPr id="14" name="スライド番号プレースホルダ 13"/>
          <p:cNvSpPr>
            <a:spLocks noGrp="1"/>
          </p:cNvSpPr>
          <p:nvPr>
            <p:ph type="sldNum" sz="quarter" idx="12"/>
          </p:nvPr>
        </p:nvSpPr>
        <p:spPr/>
        <p:txBody>
          <a:bodyPr/>
          <a:lstStyle/>
          <a:p>
            <a:pPr>
              <a:defRPr/>
            </a:pPr>
            <a:fld id="{9BD18B47-5A04-4486-B144-65D5FC88DB73}" type="slidenum">
              <a:rPr lang="ja-JP" altLang="en-US" smtClean="0"/>
              <a:pPr>
                <a:defRPr/>
              </a:pPr>
              <a:t>10</a:t>
            </a:fld>
            <a:endParaRPr lang="en-US" altLang="ja-JP" dirty="0"/>
          </a:p>
        </p:txBody>
      </p:sp>
      <p:sp>
        <p:nvSpPr>
          <p:cNvPr id="15" name="フッター プレースホルダ 14"/>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４．自治体クラウドとは　</a:t>
            </a:r>
            <a:r>
              <a:rPr lang="ja-JP" altLang="en-US" sz="2400" dirty="0" smtClean="0"/>
              <a:t>～自治体クラウドのイメージ～</a:t>
            </a:r>
            <a:endParaRPr lang="ja-JP" altLang="ja-JP" sz="2400" dirty="0" smtClean="0"/>
          </a:p>
        </p:txBody>
      </p:sp>
      <p:sp>
        <p:nvSpPr>
          <p:cNvPr id="14339" name="コンテンツ プレースホルダ 3"/>
          <p:cNvSpPr>
            <a:spLocks noGrp="1"/>
          </p:cNvSpPr>
          <p:nvPr>
            <p:ph idx="1"/>
          </p:nvPr>
        </p:nvSpPr>
        <p:spPr bwMode="auto">
          <a:xfrm>
            <a:off x="495300" y="1341440"/>
            <a:ext cx="8915400" cy="5746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smtClean="0"/>
              <a:t>自治体クラウド　⇒　共同利用型</a:t>
            </a:r>
          </a:p>
        </p:txBody>
      </p:sp>
      <p:sp>
        <p:nvSpPr>
          <p:cNvPr id="49" name="下矢印 48"/>
          <p:cNvSpPr/>
          <p:nvPr/>
        </p:nvSpPr>
        <p:spPr bwMode="auto">
          <a:xfrm>
            <a:off x="3297239" y="3543300"/>
            <a:ext cx="3311525" cy="503238"/>
          </a:xfrm>
          <a:prstGeom prst="downArrow">
            <a:avLst>
              <a:gd name="adj1" fmla="val 71124"/>
              <a:gd name="adj2" fmla="val 61042"/>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none" anchor="ctr"/>
          <a:lstStyle/>
          <a:p>
            <a:pPr algn="ctr" eaLnBrk="0" hangingPunct="0">
              <a:defRPr/>
            </a:pPr>
            <a:endParaRPr kumimoji="0" lang="ja-JP" altLang="en-US" dirty="0">
              <a:solidFill>
                <a:schemeClr val="tx1"/>
              </a:solidFill>
              <a:latin typeface="Arial" charset="0"/>
            </a:endParaRPr>
          </a:p>
        </p:txBody>
      </p:sp>
      <p:sp>
        <p:nvSpPr>
          <p:cNvPr id="50" name="角丸四角形 49"/>
          <p:cNvSpPr/>
          <p:nvPr/>
        </p:nvSpPr>
        <p:spPr bwMode="auto">
          <a:xfrm>
            <a:off x="1457325" y="4191000"/>
            <a:ext cx="7312026" cy="1728788"/>
          </a:xfrm>
          <a:prstGeom prst="roundRect">
            <a:avLst>
              <a:gd name="adj" fmla="val 4733"/>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sp>
        <p:nvSpPr>
          <p:cNvPr id="51" name="角丸四角形 50"/>
          <p:cNvSpPr/>
          <p:nvPr/>
        </p:nvSpPr>
        <p:spPr bwMode="auto">
          <a:xfrm>
            <a:off x="952500" y="2090738"/>
            <a:ext cx="7961313" cy="1452562"/>
          </a:xfrm>
          <a:prstGeom prst="roundRect">
            <a:avLst>
              <a:gd name="adj" fmla="val 5947"/>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pic>
        <p:nvPicPr>
          <p:cNvPr id="14343" name="Picture 5" descr="C:\Documents and Settings\9610066\Local Settings\Temporary Internet Files\Content.IE5\3LT0F48S\MC900424192[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14889" y="4741865"/>
            <a:ext cx="498475" cy="409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3" name="テキスト ボックス 52"/>
          <p:cNvSpPr txBox="1"/>
          <p:nvPr/>
        </p:nvSpPr>
        <p:spPr>
          <a:xfrm>
            <a:off x="3729039" y="1912940"/>
            <a:ext cx="2447925" cy="388937"/>
          </a:xfrm>
          <a:prstGeom prst="roundRect">
            <a:avLst>
              <a:gd name="adj" fmla="val 50000"/>
            </a:avLst>
          </a:prstGeom>
          <a:solidFill>
            <a:schemeClr val="bg1"/>
          </a:solidFill>
        </p:spPr>
        <p:style>
          <a:lnRef idx="1">
            <a:schemeClr val="accent1"/>
          </a:lnRef>
          <a:fillRef idx="2">
            <a:schemeClr val="accent1"/>
          </a:fillRef>
          <a:effectRef idx="1">
            <a:schemeClr val="accent1"/>
          </a:effectRef>
          <a:fontRef idx="minor">
            <a:schemeClr val="dk1"/>
          </a:fontRef>
        </p:style>
        <p:txBody>
          <a:bodyPr tIns="0" bIns="0" anchor="ctr">
            <a:spAutoFit/>
          </a:bodyPr>
          <a:lstStyle/>
          <a:p>
            <a:pPr algn="ctr" eaLnBrk="0" hangingPunct="0">
              <a:defRPr/>
            </a:pPr>
            <a:r>
              <a:rPr lang="ja-JP" altLang="en-US" dirty="0"/>
              <a:t>個々で所有</a:t>
            </a:r>
          </a:p>
        </p:txBody>
      </p:sp>
      <p:sp>
        <p:nvSpPr>
          <p:cNvPr id="54" name="円/楕円 53"/>
          <p:cNvSpPr/>
          <p:nvPr/>
        </p:nvSpPr>
        <p:spPr bwMode="auto">
          <a:xfrm>
            <a:off x="3481389" y="1838327"/>
            <a:ext cx="503237" cy="504825"/>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sp>
        <p:nvSpPr>
          <p:cNvPr id="14346" name="テキスト ボックス 54"/>
          <p:cNvSpPr txBox="1">
            <a:spLocks noChangeArrowheads="1"/>
          </p:cNvSpPr>
          <p:nvPr/>
        </p:nvSpPr>
        <p:spPr bwMode="auto">
          <a:xfrm rot="-2700000">
            <a:off x="3473045" y="1946376"/>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r>
              <a:rPr lang="ja-JP" altLang="en-US" sz="1400"/>
              <a:t>現在</a:t>
            </a:r>
          </a:p>
        </p:txBody>
      </p:sp>
      <p:pic>
        <p:nvPicPr>
          <p:cNvPr id="14347" name="Picture 5" descr="C:\Documents and Settings\9610066\Local Settings\Temporary Internet Files\Content.IE5\3LT0F48S\MC900424192[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615115" y="4741865"/>
            <a:ext cx="498475" cy="409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8" name="Picture 5" descr="C:\Documents and Settings\9610066\Local Settings\Temporary Internet Files\Content.IE5\3LT0F48S\MC900424192[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017839" y="4741865"/>
            <a:ext cx="498475" cy="4095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 name="角丸四角形 57"/>
          <p:cNvSpPr/>
          <p:nvPr/>
        </p:nvSpPr>
        <p:spPr bwMode="auto">
          <a:xfrm>
            <a:off x="1281114" y="2462213"/>
            <a:ext cx="2303462" cy="1008062"/>
          </a:xfrm>
          <a:prstGeom prst="roundRect">
            <a:avLst>
              <a:gd name="adj" fmla="val 5539"/>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pic>
        <p:nvPicPr>
          <p:cNvPr id="14350" name="Picture 6" descr="C:\Documents and Settings\9610066\Local Settings\Temporary Internet Files\Content.IE5\3LT0F48S\MC900432646[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712914" y="2717800"/>
            <a:ext cx="566737" cy="566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0" name="四角形吹き出し 59"/>
          <p:cNvSpPr/>
          <p:nvPr/>
        </p:nvSpPr>
        <p:spPr bwMode="auto">
          <a:xfrm>
            <a:off x="2216151" y="2708275"/>
            <a:ext cx="936625" cy="433388"/>
          </a:xfrm>
          <a:prstGeom prst="wedgeRectCallout">
            <a:avLst>
              <a:gd name="adj1" fmla="val -65128"/>
              <a:gd name="adj2" fmla="val -718"/>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sp>
        <p:nvSpPr>
          <p:cNvPr id="61" name="円柱 60"/>
          <p:cNvSpPr/>
          <p:nvPr/>
        </p:nvSpPr>
        <p:spPr bwMode="auto">
          <a:xfrm>
            <a:off x="2289176" y="2781300"/>
            <a:ext cx="360363" cy="287338"/>
          </a:xfrm>
          <a:prstGeom prst="can">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600" dirty="0">
                <a:solidFill>
                  <a:schemeClr val="tx1"/>
                </a:solidFill>
                <a:latin typeface="Arial" charset="0"/>
              </a:rPr>
              <a:t>業務</a:t>
            </a:r>
            <a:endParaRPr kumimoji="0" lang="en-US" altLang="ja-JP" sz="600" dirty="0">
              <a:solidFill>
                <a:schemeClr val="tx1"/>
              </a:solidFill>
              <a:latin typeface="Arial" charset="0"/>
            </a:endParaRPr>
          </a:p>
          <a:p>
            <a:pPr algn="ctr" eaLnBrk="0" hangingPunct="0">
              <a:defRPr/>
            </a:pPr>
            <a:r>
              <a:rPr kumimoji="0" lang="ja-JP" altLang="en-US" sz="600" dirty="0">
                <a:solidFill>
                  <a:schemeClr val="tx1"/>
                </a:solidFill>
                <a:latin typeface="Arial" charset="0"/>
              </a:rPr>
              <a:t>システム</a:t>
            </a:r>
          </a:p>
        </p:txBody>
      </p:sp>
      <p:sp>
        <p:nvSpPr>
          <p:cNvPr id="62" name="円柱 61"/>
          <p:cNvSpPr/>
          <p:nvPr/>
        </p:nvSpPr>
        <p:spPr bwMode="auto">
          <a:xfrm>
            <a:off x="2720977" y="2781300"/>
            <a:ext cx="360363" cy="287338"/>
          </a:xfrm>
          <a:prstGeom prst="ca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wrap="none" anchor="ctr"/>
          <a:lstStyle/>
          <a:p>
            <a:pPr algn="ctr" eaLnBrk="0" hangingPunct="0">
              <a:defRPr/>
            </a:pPr>
            <a:r>
              <a:rPr kumimoji="0" lang="ja-JP" altLang="en-US" sz="600" dirty="0">
                <a:solidFill>
                  <a:schemeClr val="tx1"/>
                </a:solidFill>
                <a:latin typeface="Arial" charset="0"/>
              </a:rPr>
              <a:t>データ</a:t>
            </a:r>
            <a:endParaRPr kumimoji="0" lang="en-US" altLang="ja-JP" sz="600" dirty="0">
              <a:solidFill>
                <a:schemeClr val="tx1"/>
              </a:solidFill>
              <a:latin typeface="Arial" charset="0"/>
            </a:endParaRPr>
          </a:p>
          <a:p>
            <a:pPr algn="ctr" eaLnBrk="0" hangingPunct="0">
              <a:defRPr/>
            </a:pPr>
            <a:r>
              <a:rPr kumimoji="0" lang="ja-JP" altLang="en-US" sz="600" dirty="0">
                <a:solidFill>
                  <a:schemeClr val="tx1"/>
                </a:solidFill>
                <a:latin typeface="Arial" charset="0"/>
              </a:rPr>
              <a:t>ベース</a:t>
            </a:r>
          </a:p>
        </p:txBody>
      </p:sp>
      <p:sp>
        <p:nvSpPr>
          <p:cNvPr id="14354" name="テキスト ボックス 62"/>
          <p:cNvSpPr txBox="1">
            <a:spLocks noChangeArrowheads="1"/>
          </p:cNvSpPr>
          <p:nvPr/>
        </p:nvSpPr>
        <p:spPr bwMode="auto">
          <a:xfrm>
            <a:off x="2336800" y="3141664"/>
            <a:ext cx="69762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r>
              <a:rPr lang="ja-JP" altLang="en-US" sz="1000" dirty="0" smtClean="0">
                <a:latin typeface="HGPｺﾞｼｯｸM" pitchFamily="50" charset="-128"/>
                <a:ea typeface="HGPｺﾞｼｯｸM" pitchFamily="50" charset="-128"/>
              </a:rPr>
              <a:t>個別管理</a:t>
            </a:r>
            <a:endParaRPr lang="ja-JP" altLang="en-US" sz="1000" dirty="0">
              <a:latin typeface="HGPｺﾞｼｯｸM" pitchFamily="50" charset="-128"/>
              <a:ea typeface="HGPｺﾞｼｯｸM" pitchFamily="50" charset="-128"/>
            </a:endParaRPr>
          </a:p>
        </p:txBody>
      </p:sp>
      <p:sp>
        <p:nvSpPr>
          <p:cNvPr id="64" name="テキスト ボックス 63"/>
          <p:cNvSpPr txBox="1"/>
          <p:nvPr/>
        </p:nvSpPr>
        <p:spPr>
          <a:xfrm>
            <a:off x="1909763" y="2360613"/>
            <a:ext cx="1046162" cy="227012"/>
          </a:xfrm>
          <a:prstGeom prst="roundRect">
            <a:avLst>
              <a:gd name="adj" fmla="val 50000"/>
            </a:avLst>
          </a:prstGeom>
        </p:spPr>
        <p:style>
          <a:lnRef idx="1">
            <a:schemeClr val="accent1"/>
          </a:lnRef>
          <a:fillRef idx="3">
            <a:schemeClr val="accent1"/>
          </a:fillRef>
          <a:effectRef idx="2">
            <a:schemeClr val="accent1"/>
          </a:effectRef>
          <a:fontRef idx="minor">
            <a:schemeClr val="lt1"/>
          </a:fontRef>
        </p:style>
        <p:txBody>
          <a:bodyPr tIns="0" bIns="0" anchor="ctr">
            <a:spAutoFit/>
          </a:bodyPr>
          <a:lstStyle/>
          <a:p>
            <a:pPr algn="ctr" eaLnBrk="0" hangingPunct="0">
              <a:defRPr/>
            </a:pPr>
            <a:r>
              <a:rPr lang="ja-JP" altLang="en-US" sz="1050" dirty="0"/>
              <a:t>Ａ市</a:t>
            </a:r>
          </a:p>
        </p:txBody>
      </p:sp>
      <p:sp>
        <p:nvSpPr>
          <p:cNvPr id="65" name="角丸四角形 64"/>
          <p:cNvSpPr/>
          <p:nvPr/>
        </p:nvSpPr>
        <p:spPr bwMode="auto">
          <a:xfrm>
            <a:off x="3800475" y="2462213"/>
            <a:ext cx="2305050" cy="1008062"/>
          </a:xfrm>
          <a:prstGeom prst="roundRect">
            <a:avLst>
              <a:gd name="adj" fmla="val 5539"/>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pic>
        <p:nvPicPr>
          <p:cNvPr id="14357" name="Picture 6" descr="C:\Documents and Settings\9610066\Local Settings\Temporary Internet Files\Content.IE5\3LT0F48S\MC900432646[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232275" y="2717800"/>
            <a:ext cx="566738" cy="566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7" name="四角形吹き出し 66"/>
          <p:cNvSpPr/>
          <p:nvPr/>
        </p:nvSpPr>
        <p:spPr bwMode="auto">
          <a:xfrm>
            <a:off x="4737101" y="2708275"/>
            <a:ext cx="936625" cy="433388"/>
          </a:xfrm>
          <a:prstGeom prst="wedgeRectCallout">
            <a:avLst>
              <a:gd name="adj1" fmla="val -65128"/>
              <a:gd name="adj2" fmla="val -718"/>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sp>
        <p:nvSpPr>
          <p:cNvPr id="68" name="円柱 67"/>
          <p:cNvSpPr/>
          <p:nvPr/>
        </p:nvSpPr>
        <p:spPr bwMode="auto">
          <a:xfrm>
            <a:off x="4808538" y="2781300"/>
            <a:ext cx="360362" cy="287338"/>
          </a:xfrm>
          <a:prstGeom prst="can">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600" dirty="0">
                <a:solidFill>
                  <a:schemeClr val="tx1"/>
                </a:solidFill>
                <a:latin typeface="Arial" charset="0"/>
              </a:rPr>
              <a:t>業務</a:t>
            </a:r>
            <a:endParaRPr kumimoji="0" lang="en-US" altLang="ja-JP" sz="600" dirty="0">
              <a:solidFill>
                <a:schemeClr val="tx1"/>
              </a:solidFill>
              <a:latin typeface="Arial" charset="0"/>
            </a:endParaRPr>
          </a:p>
          <a:p>
            <a:pPr algn="ctr" eaLnBrk="0" hangingPunct="0">
              <a:defRPr/>
            </a:pPr>
            <a:r>
              <a:rPr kumimoji="0" lang="ja-JP" altLang="en-US" sz="600" dirty="0">
                <a:solidFill>
                  <a:schemeClr val="tx1"/>
                </a:solidFill>
                <a:latin typeface="Arial" charset="0"/>
              </a:rPr>
              <a:t>システム</a:t>
            </a:r>
          </a:p>
        </p:txBody>
      </p:sp>
      <p:sp>
        <p:nvSpPr>
          <p:cNvPr id="69" name="円柱 68"/>
          <p:cNvSpPr/>
          <p:nvPr/>
        </p:nvSpPr>
        <p:spPr bwMode="auto">
          <a:xfrm>
            <a:off x="5240338" y="2781300"/>
            <a:ext cx="360362" cy="287338"/>
          </a:xfrm>
          <a:prstGeom prst="ca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wrap="none" anchor="ctr"/>
          <a:lstStyle/>
          <a:p>
            <a:pPr algn="ctr" eaLnBrk="0" hangingPunct="0">
              <a:defRPr/>
            </a:pPr>
            <a:r>
              <a:rPr kumimoji="0" lang="ja-JP" altLang="en-US" sz="600" dirty="0">
                <a:solidFill>
                  <a:schemeClr val="tx1"/>
                </a:solidFill>
                <a:latin typeface="Arial" charset="0"/>
              </a:rPr>
              <a:t>データ</a:t>
            </a:r>
            <a:endParaRPr kumimoji="0" lang="en-US" altLang="ja-JP" sz="600" dirty="0">
              <a:solidFill>
                <a:schemeClr val="tx1"/>
              </a:solidFill>
              <a:latin typeface="Arial" charset="0"/>
            </a:endParaRPr>
          </a:p>
          <a:p>
            <a:pPr algn="ctr" eaLnBrk="0" hangingPunct="0">
              <a:defRPr/>
            </a:pPr>
            <a:r>
              <a:rPr kumimoji="0" lang="ja-JP" altLang="en-US" sz="600" dirty="0">
                <a:solidFill>
                  <a:schemeClr val="tx1"/>
                </a:solidFill>
                <a:latin typeface="Arial" charset="0"/>
              </a:rPr>
              <a:t>ベース</a:t>
            </a:r>
          </a:p>
        </p:txBody>
      </p:sp>
      <p:sp>
        <p:nvSpPr>
          <p:cNvPr id="14361" name="テキスト ボックス 69"/>
          <p:cNvSpPr txBox="1">
            <a:spLocks noChangeArrowheads="1"/>
          </p:cNvSpPr>
          <p:nvPr/>
        </p:nvSpPr>
        <p:spPr bwMode="auto">
          <a:xfrm>
            <a:off x="4857752" y="3141664"/>
            <a:ext cx="69762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r>
              <a:rPr lang="ja-JP" altLang="en-US" sz="1000" dirty="0" smtClean="0">
                <a:latin typeface="HGPｺﾞｼｯｸM" pitchFamily="50" charset="-128"/>
                <a:ea typeface="HGPｺﾞｼｯｸM" pitchFamily="50" charset="-128"/>
              </a:rPr>
              <a:t>個別管理</a:t>
            </a:r>
            <a:endParaRPr lang="ja-JP" altLang="en-US" sz="1000" dirty="0">
              <a:latin typeface="HGPｺﾞｼｯｸM" pitchFamily="50" charset="-128"/>
              <a:ea typeface="HGPｺﾞｼｯｸM" pitchFamily="50" charset="-128"/>
            </a:endParaRPr>
          </a:p>
        </p:txBody>
      </p:sp>
      <p:sp>
        <p:nvSpPr>
          <p:cNvPr id="71" name="テキスト ボックス 70"/>
          <p:cNvSpPr txBox="1"/>
          <p:nvPr/>
        </p:nvSpPr>
        <p:spPr>
          <a:xfrm>
            <a:off x="4429125" y="2360613"/>
            <a:ext cx="1047750" cy="227012"/>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tIns="0" bIns="0" anchor="ctr">
            <a:spAutoFit/>
          </a:bodyPr>
          <a:lstStyle/>
          <a:p>
            <a:pPr algn="ctr" eaLnBrk="0" hangingPunct="0">
              <a:defRPr/>
            </a:pPr>
            <a:r>
              <a:rPr lang="ja-JP" altLang="en-US" sz="1050" dirty="0"/>
              <a:t>Ｂ町</a:t>
            </a:r>
          </a:p>
        </p:txBody>
      </p:sp>
      <p:sp>
        <p:nvSpPr>
          <p:cNvPr id="72" name="角丸四角形 71"/>
          <p:cNvSpPr/>
          <p:nvPr/>
        </p:nvSpPr>
        <p:spPr bwMode="auto">
          <a:xfrm>
            <a:off x="6321425" y="2462213"/>
            <a:ext cx="2303464" cy="1008062"/>
          </a:xfrm>
          <a:prstGeom prst="roundRect">
            <a:avLst>
              <a:gd name="adj" fmla="val 5539"/>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pic>
        <p:nvPicPr>
          <p:cNvPr id="14364" name="Picture 6" descr="C:\Documents and Settings\9610066\Local Settings\Temporary Internet Files\Content.IE5\3LT0F48S\MC900432646[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753226" y="2717800"/>
            <a:ext cx="566738" cy="566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4" name="四角形吹き出し 73"/>
          <p:cNvSpPr/>
          <p:nvPr/>
        </p:nvSpPr>
        <p:spPr bwMode="auto">
          <a:xfrm>
            <a:off x="7256464" y="2708275"/>
            <a:ext cx="936625" cy="433388"/>
          </a:xfrm>
          <a:prstGeom prst="wedgeRectCallout">
            <a:avLst>
              <a:gd name="adj1" fmla="val -65128"/>
              <a:gd name="adj2" fmla="val -718"/>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sp>
        <p:nvSpPr>
          <p:cNvPr id="75" name="円柱 74"/>
          <p:cNvSpPr/>
          <p:nvPr/>
        </p:nvSpPr>
        <p:spPr bwMode="auto">
          <a:xfrm>
            <a:off x="7329488" y="2781300"/>
            <a:ext cx="360362" cy="287338"/>
          </a:xfrm>
          <a:prstGeom prst="can">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600" dirty="0">
                <a:solidFill>
                  <a:schemeClr val="tx1"/>
                </a:solidFill>
                <a:latin typeface="Arial" charset="0"/>
              </a:rPr>
              <a:t>業務</a:t>
            </a:r>
            <a:endParaRPr kumimoji="0" lang="en-US" altLang="ja-JP" sz="600" dirty="0">
              <a:solidFill>
                <a:schemeClr val="tx1"/>
              </a:solidFill>
              <a:latin typeface="Arial" charset="0"/>
            </a:endParaRPr>
          </a:p>
          <a:p>
            <a:pPr algn="ctr" eaLnBrk="0" hangingPunct="0">
              <a:defRPr/>
            </a:pPr>
            <a:r>
              <a:rPr kumimoji="0" lang="ja-JP" altLang="en-US" sz="600" dirty="0">
                <a:solidFill>
                  <a:schemeClr val="tx1"/>
                </a:solidFill>
                <a:latin typeface="Arial" charset="0"/>
              </a:rPr>
              <a:t>システム</a:t>
            </a:r>
          </a:p>
        </p:txBody>
      </p:sp>
      <p:sp>
        <p:nvSpPr>
          <p:cNvPr id="76" name="円柱 75"/>
          <p:cNvSpPr/>
          <p:nvPr/>
        </p:nvSpPr>
        <p:spPr bwMode="auto">
          <a:xfrm>
            <a:off x="7761288" y="2781300"/>
            <a:ext cx="360362" cy="287338"/>
          </a:xfrm>
          <a:prstGeom prst="ca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wrap="none" anchor="ctr"/>
          <a:lstStyle/>
          <a:p>
            <a:pPr algn="ctr" eaLnBrk="0" hangingPunct="0">
              <a:defRPr/>
            </a:pPr>
            <a:r>
              <a:rPr kumimoji="0" lang="ja-JP" altLang="en-US" sz="600" dirty="0">
                <a:solidFill>
                  <a:schemeClr val="tx1"/>
                </a:solidFill>
                <a:latin typeface="Arial" charset="0"/>
              </a:rPr>
              <a:t>データ</a:t>
            </a:r>
            <a:endParaRPr kumimoji="0" lang="en-US" altLang="ja-JP" sz="600" dirty="0">
              <a:solidFill>
                <a:schemeClr val="tx1"/>
              </a:solidFill>
              <a:latin typeface="Arial" charset="0"/>
            </a:endParaRPr>
          </a:p>
          <a:p>
            <a:pPr algn="ctr" eaLnBrk="0" hangingPunct="0">
              <a:defRPr/>
            </a:pPr>
            <a:r>
              <a:rPr kumimoji="0" lang="ja-JP" altLang="en-US" sz="600" dirty="0">
                <a:solidFill>
                  <a:schemeClr val="tx1"/>
                </a:solidFill>
                <a:latin typeface="Arial" charset="0"/>
              </a:rPr>
              <a:t>ベース</a:t>
            </a:r>
          </a:p>
        </p:txBody>
      </p:sp>
      <p:sp>
        <p:nvSpPr>
          <p:cNvPr id="14368" name="テキスト ボックス 76"/>
          <p:cNvSpPr txBox="1">
            <a:spLocks noChangeArrowheads="1"/>
          </p:cNvSpPr>
          <p:nvPr/>
        </p:nvSpPr>
        <p:spPr bwMode="auto">
          <a:xfrm>
            <a:off x="7377114" y="3141664"/>
            <a:ext cx="697627"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r>
              <a:rPr lang="ja-JP" altLang="en-US" sz="1000">
                <a:latin typeface="HGPｺﾞｼｯｸM" pitchFamily="50" charset="-128"/>
                <a:ea typeface="HGPｺﾞｼｯｸM" pitchFamily="50" charset="-128"/>
              </a:rPr>
              <a:t>個別管理</a:t>
            </a:r>
          </a:p>
        </p:txBody>
      </p:sp>
      <p:sp>
        <p:nvSpPr>
          <p:cNvPr id="78" name="テキスト ボックス 77"/>
          <p:cNvSpPr txBox="1"/>
          <p:nvPr/>
        </p:nvSpPr>
        <p:spPr>
          <a:xfrm>
            <a:off x="6950076" y="2360613"/>
            <a:ext cx="1046163" cy="227012"/>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tIns="0" bIns="0" anchor="ctr">
            <a:spAutoFit/>
          </a:bodyPr>
          <a:lstStyle/>
          <a:p>
            <a:pPr algn="ctr" eaLnBrk="0" hangingPunct="0">
              <a:defRPr/>
            </a:pPr>
            <a:r>
              <a:rPr lang="ja-JP" altLang="en-US" sz="1050" dirty="0"/>
              <a:t>Ｃ村</a:t>
            </a:r>
          </a:p>
        </p:txBody>
      </p:sp>
      <p:sp>
        <p:nvSpPr>
          <p:cNvPr id="79" name="テキスト ボックス 78"/>
          <p:cNvSpPr txBox="1"/>
          <p:nvPr/>
        </p:nvSpPr>
        <p:spPr>
          <a:xfrm>
            <a:off x="3082925" y="4001800"/>
            <a:ext cx="3695700" cy="389513"/>
          </a:xfrm>
          <a:prstGeom prst="roundRect">
            <a:avLst>
              <a:gd name="adj" fmla="val 50000"/>
            </a:avLst>
          </a:prstGeom>
          <a:solidFill>
            <a:schemeClr val="bg1"/>
          </a:solidFill>
        </p:spPr>
        <p:style>
          <a:lnRef idx="1">
            <a:schemeClr val="accent1"/>
          </a:lnRef>
          <a:fillRef idx="2">
            <a:schemeClr val="accent1"/>
          </a:fillRef>
          <a:effectRef idx="1">
            <a:schemeClr val="accent1"/>
          </a:effectRef>
          <a:fontRef idx="minor">
            <a:schemeClr val="dk1"/>
          </a:fontRef>
        </p:style>
        <p:txBody>
          <a:bodyPr tIns="0" bIns="0" anchor="ctr">
            <a:spAutoFit/>
          </a:bodyPr>
          <a:lstStyle/>
          <a:p>
            <a:pPr algn="ctr" eaLnBrk="0" hangingPunct="0">
              <a:defRPr/>
            </a:pPr>
            <a:r>
              <a:rPr lang="ja-JP" altLang="en-US" dirty="0"/>
              <a:t>共同で利用　＝</a:t>
            </a:r>
            <a:r>
              <a:rPr lang="ja-JP" altLang="en-US" u="sng" dirty="0">
                <a:effectLst>
                  <a:outerShdw blurRad="38100" dist="38100" dir="2700000" algn="tl">
                    <a:srgbClr val="000000">
                      <a:alpha val="43137"/>
                    </a:srgbClr>
                  </a:outerShdw>
                </a:effectLst>
              </a:rPr>
              <a:t>自治体クラウド</a:t>
            </a:r>
          </a:p>
        </p:txBody>
      </p:sp>
      <p:sp>
        <p:nvSpPr>
          <p:cNvPr id="80" name="円/楕円 79"/>
          <p:cNvSpPr/>
          <p:nvPr/>
        </p:nvSpPr>
        <p:spPr bwMode="auto">
          <a:xfrm>
            <a:off x="2838451" y="3946525"/>
            <a:ext cx="503238" cy="504825"/>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sp>
        <p:nvSpPr>
          <p:cNvPr id="14372" name="テキスト ボックス 80"/>
          <p:cNvSpPr txBox="1">
            <a:spLocks noChangeArrowheads="1"/>
          </p:cNvSpPr>
          <p:nvPr/>
        </p:nvSpPr>
        <p:spPr bwMode="auto">
          <a:xfrm rot="-2700000">
            <a:off x="2822170" y="4045049"/>
            <a:ext cx="543739"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r>
              <a:rPr lang="ja-JP" altLang="en-US" sz="1400"/>
              <a:t>将来</a:t>
            </a:r>
          </a:p>
        </p:txBody>
      </p:sp>
      <p:sp>
        <p:nvSpPr>
          <p:cNvPr id="82" name="テキスト ボックス 81"/>
          <p:cNvSpPr txBox="1"/>
          <p:nvPr/>
        </p:nvSpPr>
        <p:spPr>
          <a:xfrm>
            <a:off x="2865437" y="4511675"/>
            <a:ext cx="584201" cy="153988"/>
          </a:xfrm>
          <a:prstGeom prst="roundRect">
            <a:avLst>
              <a:gd name="adj" fmla="val 50000"/>
            </a:avLst>
          </a:prstGeom>
        </p:spPr>
        <p:style>
          <a:lnRef idx="1">
            <a:schemeClr val="accent1"/>
          </a:lnRef>
          <a:fillRef idx="3">
            <a:schemeClr val="accent1"/>
          </a:fillRef>
          <a:effectRef idx="2">
            <a:schemeClr val="accent1"/>
          </a:effectRef>
          <a:fontRef idx="minor">
            <a:schemeClr val="lt1"/>
          </a:fontRef>
        </p:style>
        <p:txBody>
          <a:bodyPr wrap="none" tIns="0" bIns="0" anchor="ctr"/>
          <a:lstStyle/>
          <a:p>
            <a:pPr algn="ctr" eaLnBrk="0" hangingPunct="0">
              <a:defRPr/>
            </a:pPr>
            <a:r>
              <a:rPr lang="ja-JP" altLang="en-US" sz="1050" dirty="0"/>
              <a:t>Ａ市</a:t>
            </a:r>
          </a:p>
        </p:txBody>
      </p:sp>
      <p:sp>
        <p:nvSpPr>
          <p:cNvPr id="83" name="テキスト ボックス 82"/>
          <p:cNvSpPr txBox="1"/>
          <p:nvPr/>
        </p:nvSpPr>
        <p:spPr>
          <a:xfrm>
            <a:off x="4670424" y="4511675"/>
            <a:ext cx="584201" cy="153988"/>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wrap="none" tIns="0" bIns="0" anchor="ctr"/>
          <a:lstStyle/>
          <a:p>
            <a:pPr algn="ctr" eaLnBrk="0" hangingPunct="0">
              <a:defRPr/>
            </a:pPr>
            <a:r>
              <a:rPr lang="ja-JP" altLang="en-US" sz="1050" dirty="0"/>
              <a:t>Ｂ町</a:t>
            </a:r>
          </a:p>
        </p:txBody>
      </p:sp>
      <p:sp>
        <p:nvSpPr>
          <p:cNvPr id="84" name="テキスト ボックス 83"/>
          <p:cNvSpPr txBox="1"/>
          <p:nvPr/>
        </p:nvSpPr>
        <p:spPr>
          <a:xfrm>
            <a:off x="6470649" y="4511675"/>
            <a:ext cx="584201" cy="153988"/>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wrap="none" tIns="0" bIns="0" anchor="ctr"/>
          <a:lstStyle/>
          <a:p>
            <a:pPr algn="ctr" eaLnBrk="0" hangingPunct="0">
              <a:defRPr/>
            </a:pPr>
            <a:r>
              <a:rPr lang="ja-JP" altLang="en-US" sz="1050" dirty="0"/>
              <a:t>Ｃ村</a:t>
            </a:r>
          </a:p>
        </p:txBody>
      </p:sp>
      <p:sp>
        <p:nvSpPr>
          <p:cNvPr id="85" name="円柱 84"/>
          <p:cNvSpPr/>
          <p:nvPr/>
        </p:nvSpPr>
        <p:spPr bwMode="auto">
          <a:xfrm>
            <a:off x="4020113" y="5487021"/>
            <a:ext cx="1872208" cy="360040"/>
          </a:xfrm>
          <a:prstGeom prst="can">
            <a:avLst>
              <a:gd name="adj" fmla="val 33508"/>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none" anchor="ctr"/>
          <a:lstStyle/>
          <a:p>
            <a:pPr algn="ctr" eaLnBrk="0" hangingPunct="0">
              <a:defRPr/>
            </a:pPr>
            <a:r>
              <a:rPr kumimoji="0" lang="ja-JP" altLang="en-US" sz="900" dirty="0">
                <a:solidFill>
                  <a:schemeClr val="bg1"/>
                </a:solidFill>
                <a:latin typeface="Arial" charset="0"/>
              </a:rPr>
              <a:t>データセンター</a:t>
            </a:r>
          </a:p>
        </p:txBody>
      </p:sp>
      <p:sp>
        <p:nvSpPr>
          <p:cNvPr id="86" name="円柱 85"/>
          <p:cNvSpPr/>
          <p:nvPr/>
        </p:nvSpPr>
        <p:spPr bwMode="auto">
          <a:xfrm>
            <a:off x="4164013" y="5270502"/>
            <a:ext cx="647700" cy="288925"/>
          </a:xfrm>
          <a:prstGeom prst="can">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900" dirty="0">
                <a:solidFill>
                  <a:schemeClr val="tx1"/>
                </a:solidFill>
                <a:latin typeface="Arial" charset="0"/>
              </a:rPr>
              <a:t>業務</a:t>
            </a:r>
            <a:endParaRPr kumimoji="0" lang="en-US" altLang="ja-JP" sz="900" dirty="0">
              <a:solidFill>
                <a:schemeClr val="tx1"/>
              </a:solidFill>
              <a:latin typeface="Arial" charset="0"/>
            </a:endParaRPr>
          </a:p>
          <a:p>
            <a:pPr algn="ctr" eaLnBrk="0" hangingPunct="0">
              <a:defRPr/>
            </a:pPr>
            <a:r>
              <a:rPr kumimoji="0" lang="ja-JP" altLang="en-US" sz="900" dirty="0">
                <a:solidFill>
                  <a:schemeClr val="tx1"/>
                </a:solidFill>
                <a:latin typeface="Arial" charset="0"/>
              </a:rPr>
              <a:t>システム</a:t>
            </a:r>
          </a:p>
        </p:txBody>
      </p:sp>
      <p:sp>
        <p:nvSpPr>
          <p:cNvPr id="87" name="円柱 86"/>
          <p:cNvSpPr/>
          <p:nvPr/>
        </p:nvSpPr>
        <p:spPr bwMode="auto">
          <a:xfrm>
            <a:off x="5027614" y="5270502"/>
            <a:ext cx="649287" cy="288925"/>
          </a:xfrm>
          <a:prstGeom prst="ca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wrap="none" anchor="ctr"/>
          <a:lstStyle/>
          <a:p>
            <a:pPr algn="ctr" eaLnBrk="0" hangingPunct="0">
              <a:defRPr/>
            </a:pPr>
            <a:r>
              <a:rPr kumimoji="0" lang="ja-JP" altLang="en-US" sz="900" dirty="0">
                <a:solidFill>
                  <a:schemeClr val="tx1"/>
                </a:solidFill>
                <a:latin typeface="Arial" charset="0"/>
              </a:rPr>
              <a:t>データベース</a:t>
            </a:r>
          </a:p>
        </p:txBody>
      </p:sp>
      <p:sp>
        <p:nvSpPr>
          <p:cNvPr id="88" name="上下矢印 87"/>
          <p:cNvSpPr/>
          <p:nvPr/>
        </p:nvSpPr>
        <p:spPr bwMode="auto">
          <a:xfrm rot="18900000">
            <a:off x="3568701" y="5035552"/>
            <a:ext cx="207963" cy="358775"/>
          </a:xfrm>
          <a:prstGeom prst="upDownArrow">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sp>
        <p:nvSpPr>
          <p:cNvPr id="89" name="上下矢印 88"/>
          <p:cNvSpPr/>
          <p:nvPr/>
        </p:nvSpPr>
        <p:spPr bwMode="auto">
          <a:xfrm rot="2700000" flipH="1">
            <a:off x="6273801" y="5035552"/>
            <a:ext cx="206375" cy="358775"/>
          </a:xfrm>
          <a:prstGeom prst="upDownArrow">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sp>
        <p:nvSpPr>
          <p:cNvPr id="90" name="上下矢印 89"/>
          <p:cNvSpPr/>
          <p:nvPr/>
        </p:nvSpPr>
        <p:spPr bwMode="auto">
          <a:xfrm flipH="1">
            <a:off x="4811713" y="5084765"/>
            <a:ext cx="207962" cy="276225"/>
          </a:xfrm>
          <a:prstGeom prst="upDownArrow">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Arial" charset="0"/>
            </a:endParaRPr>
          </a:p>
        </p:txBody>
      </p:sp>
      <p:sp>
        <p:nvSpPr>
          <p:cNvPr id="91" name="テキスト ボックス 90"/>
          <p:cNvSpPr txBox="1"/>
          <p:nvPr/>
        </p:nvSpPr>
        <p:spPr>
          <a:xfrm>
            <a:off x="3902076" y="3543300"/>
            <a:ext cx="2058577" cy="338554"/>
          </a:xfrm>
          <a:prstGeom prst="rect">
            <a:avLst/>
          </a:prstGeom>
          <a:noFill/>
        </p:spPr>
        <p:txBody>
          <a:bodyPr wrap="none">
            <a:spAutoFit/>
          </a:bodyPr>
          <a:lstStyle/>
          <a:p>
            <a:pPr eaLnBrk="0" hangingPunct="0">
              <a:defRPr/>
            </a:pPr>
            <a:r>
              <a:rPr lang="ja-JP" altLang="en-US" sz="1600" dirty="0">
                <a:solidFill>
                  <a:schemeClr val="bg1"/>
                </a:solidFill>
                <a:effectLst>
                  <a:outerShdw blurRad="38100" dist="38100" dir="2700000" algn="tl">
                    <a:srgbClr val="000000">
                      <a:alpha val="43137"/>
                    </a:srgbClr>
                  </a:outerShdw>
                </a:effectLst>
              </a:rPr>
              <a:t>自治体クラウドを導入</a:t>
            </a:r>
          </a:p>
        </p:txBody>
      </p:sp>
      <p:sp>
        <p:nvSpPr>
          <p:cNvPr id="92" name="爆発 2 91"/>
          <p:cNvSpPr/>
          <p:nvPr/>
        </p:nvSpPr>
        <p:spPr bwMode="auto">
          <a:xfrm>
            <a:off x="6705601" y="3429000"/>
            <a:ext cx="1343025" cy="768350"/>
          </a:xfrm>
          <a:prstGeom prst="irregularSeal2">
            <a:avLst/>
          </a:prstGeom>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wrap="none" anchor="ctr"/>
          <a:lstStyle/>
          <a:p>
            <a:pPr algn="ctr" eaLnBrk="0" hangingPunct="0">
              <a:defRPr/>
            </a:pPr>
            <a:r>
              <a:rPr kumimoji="0" lang="ja-JP" altLang="en-US" sz="1200" dirty="0">
                <a:solidFill>
                  <a:schemeClr val="bg1"/>
                </a:solidFill>
                <a:latin typeface="Arial" charset="0"/>
              </a:rPr>
              <a:t>最適化の</a:t>
            </a:r>
            <a:endParaRPr kumimoji="0" lang="en-US" altLang="ja-JP" sz="1200" dirty="0">
              <a:solidFill>
                <a:schemeClr val="bg1"/>
              </a:solidFill>
              <a:latin typeface="Arial" charset="0"/>
            </a:endParaRPr>
          </a:p>
          <a:p>
            <a:pPr algn="ctr" eaLnBrk="0" hangingPunct="0">
              <a:defRPr/>
            </a:pPr>
            <a:r>
              <a:rPr kumimoji="0" lang="ja-JP" altLang="en-US" sz="1200" dirty="0">
                <a:solidFill>
                  <a:schemeClr val="bg1"/>
                </a:solidFill>
                <a:latin typeface="Arial" charset="0"/>
              </a:rPr>
              <a:t>プロセス</a:t>
            </a:r>
          </a:p>
        </p:txBody>
      </p:sp>
      <p:sp>
        <p:nvSpPr>
          <p:cNvPr id="14386" name="正方形/長方形 10"/>
          <p:cNvSpPr>
            <a:spLocks noChangeArrowheads="1"/>
          </p:cNvSpPr>
          <p:nvPr/>
        </p:nvSpPr>
        <p:spPr bwMode="auto">
          <a:xfrm>
            <a:off x="5457056" y="6093296"/>
            <a:ext cx="3280065"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eaLnBrk="0" hangingPunct="0"/>
            <a:r>
              <a:rPr kumimoji="0" lang="ja-JP" altLang="en-US" sz="1000" dirty="0">
                <a:latin typeface="HGPｺﾞｼｯｸM" pitchFamily="50" charset="-128"/>
                <a:ea typeface="HGPｺﾞｼｯｸM" pitchFamily="50" charset="-128"/>
              </a:rPr>
              <a:t>出典：「自治体クラウドで行政が変わる」（総務省）より作成</a:t>
            </a:r>
          </a:p>
        </p:txBody>
      </p:sp>
      <p:sp>
        <p:nvSpPr>
          <p:cNvPr id="52" name="スライド番号プレースホルダ 51"/>
          <p:cNvSpPr>
            <a:spLocks noGrp="1"/>
          </p:cNvSpPr>
          <p:nvPr>
            <p:ph type="sldNum" sz="quarter" idx="12"/>
          </p:nvPr>
        </p:nvSpPr>
        <p:spPr/>
        <p:txBody>
          <a:bodyPr/>
          <a:lstStyle/>
          <a:p>
            <a:pPr>
              <a:defRPr/>
            </a:pPr>
            <a:fld id="{9BD18B47-5A04-4486-B144-65D5FC88DB73}" type="slidenum">
              <a:rPr lang="ja-JP" altLang="en-US" smtClean="0"/>
              <a:pPr>
                <a:defRPr/>
              </a:pPr>
              <a:t>11</a:t>
            </a:fld>
            <a:endParaRPr lang="en-US" altLang="ja-JP" dirty="0"/>
          </a:p>
        </p:txBody>
      </p:sp>
      <p:sp>
        <p:nvSpPr>
          <p:cNvPr id="55" name="フッター プレースホルダ 54"/>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1208584" y="1412776"/>
            <a:ext cx="7679843" cy="4896544"/>
          </a:xfrm>
          <a:prstGeom prst="rect">
            <a:avLst/>
          </a:prstGeom>
          <a:noFill/>
          <a:ln w="9525">
            <a:noFill/>
            <a:miter lim="800000"/>
            <a:headEnd/>
            <a:tailEnd/>
          </a:ln>
          <a:effectLst/>
        </p:spPr>
      </p:pic>
      <p:sp>
        <p:nvSpPr>
          <p:cNvPr id="4" name="スライド番号プレースホルダ 3"/>
          <p:cNvSpPr>
            <a:spLocks noGrp="1"/>
          </p:cNvSpPr>
          <p:nvPr>
            <p:ph type="sldNum" sz="quarter" idx="12"/>
          </p:nvPr>
        </p:nvSpPr>
        <p:spPr/>
        <p:txBody>
          <a:bodyPr/>
          <a:lstStyle/>
          <a:p>
            <a:pPr>
              <a:defRPr/>
            </a:pPr>
            <a:fld id="{9BD18B47-5A04-4486-B144-65D5FC88DB73}" type="slidenum">
              <a:rPr lang="ja-JP" altLang="en-US" smtClean="0"/>
              <a:pPr>
                <a:defRPr/>
              </a:pPr>
              <a:t>12</a:t>
            </a:fld>
            <a:endParaRPr lang="en-US" altLang="ja-JP" dirty="0"/>
          </a:p>
        </p:txBody>
      </p:sp>
      <p:sp>
        <p:nvSpPr>
          <p:cNvPr id="5" name="フッター プレースホルダ 4"/>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
        <p:nvSpPr>
          <p:cNvPr id="6" name="Rectangle 2"/>
          <p:cNvSpPr>
            <a:spLocks noGrp="1" noChangeArrowheads="1"/>
          </p:cNvSpPr>
          <p:nvPr>
            <p:ph type="title"/>
          </p:nvPr>
        </p:nvSpPr>
        <p:spPr bwMode="auto">
          <a:xfrm>
            <a:off x="350489" y="366490"/>
            <a:ext cx="9080500" cy="83026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４．自治体クラウドとは　</a:t>
            </a:r>
            <a:r>
              <a:rPr lang="ja-JP" altLang="en-US" sz="2400" dirty="0" smtClean="0"/>
              <a:t>～自治体クラウドの取組の加速化～</a:t>
            </a:r>
            <a:endParaRPr lang="ja-JP" altLang="ja-JP" sz="2400" dirty="0" smtClean="0"/>
          </a:p>
        </p:txBody>
      </p:sp>
    </p:spTree>
    <p:extLst>
      <p:ext uri="{BB962C8B-B14F-4D97-AF65-F5344CB8AC3E}">
        <p14:creationId xmlns="" xmlns:p14="http://schemas.microsoft.com/office/powerpoint/2010/main" val="407242566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a:xfrm>
            <a:off x="848544" y="5589240"/>
            <a:ext cx="3564396" cy="72008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fontAlgn="auto">
              <a:spcBef>
                <a:spcPts val="0"/>
              </a:spcBef>
              <a:spcAft>
                <a:spcPts val="0"/>
              </a:spcAft>
            </a:pPr>
            <a:r>
              <a:rPr lang="ja-JP" altLang="en-US" sz="2400" b="1" u="sng" dirty="0" smtClean="0">
                <a:solidFill>
                  <a:srgbClr val="FF0000"/>
                </a:solidFill>
                <a:latin typeface="HGPｺﾞｼｯｸM" pitchFamily="50" charset="-128"/>
                <a:ea typeface="HGPｺﾞｼｯｸM" pitchFamily="50" charset="-128"/>
              </a:rPr>
              <a:t>目標： ２０１７年度</a:t>
            </a:r>
            <a:endParaRPr lang="en-US" altLang="ja-JP" sz="2400" b="1" u="sng" dirty="0" smtClean="0">
              <a:solidFill>
                <a:srgbClr val="FF0000"/>
              </a:solidFill>
              <a:latin typeface="HGPｺﾞｼｯｸM" pitchFamily="50" charset="-128"/>
              <a:ea typeface="HGPｺﾞｼｯｸM" pitchFamily="50" charset="-128"/>
            </a:endParaRPr>
          </a:p>
          <a:p>
            <a:pPr algn="ctr" fontAlgn="auto">
              <a:spcBef>
                <a:spcPts val="0"/>
              </a:spcBef>
              <a:spcAft>
                <a:spcPts val="0"/>
              </a:spcAft>
            </a:pPr>
            <a:r>
              <a:rPr lang="ja-JP" altLang="en-US" sz="2400" b="1" u="sng" dirty="0" smtClean="0">
                <a:solidFill>
                  <a:srgbClr val="FF0000"/>
                </a:solidFill>
                <a:latin typeface="HGPｺﾞｼｯｸM" pitchFamily="50" charset="-128"/>
                <a:ea typeface="HGPｺﾞｼｯｸM" pitchFamily="50" charset="-128"/>
              </a:rPr>
              <a:t>６割</a:t>
            </a:r>
            <a:r>
              <a:rPr lang="ja-JP" altLang="en-US" sz="2400" b="1" u="sng" dirty="0">
                <a:solidFill>
                  <a:srgbClr val="FF0000"/>
                </a:solidFill>
                <a:latin typeface="HGPｺﾞｼｯｸM" pitchFamily="50" charset="-128"/>
                <a:ea typeface="HGPｺﾞｼｯｸM" pitchFamily="50" charset="-128"/>
              </a:rPr>
              <a:t>（約１，０００団体）</a:t>
            </a:r>
            <a:endParaRPr lang="ja-JP" altLang="en-US" sz="2400" dirty="0">
              <a:solidFill>
                <a:prstClr val="white"/>
              </a:solidFill>
              <a:latin typeface="HGPｺﾞｼｯｸM" pitchFamily="50" charset="-128"/>
              <a:ea typeface="HGPｺﾞｼｯｸM" pitchFamily="50" charset="-128"/>
            </a:endParaRPr>
          </a:p>
        </p:txBody>
      </p:sp>
      <p:grpSp>
        <p:nvGrpSpPr>
          <p:cNvPr id="16" name="グループ化 15"/>
          <p:cNvGrpSpPr/>
          <p:nvPr/>
        </p:nvGrpSpPr>
        <p:grpSpPr>
          <a:xfrm>
            <a:off x="0" y="1700808"/>
            <a:ext cx="4953000" cy="4104456"/>
            <a:chOff x="0" y="548680"/>
            <a:chExt cx="4953000" cy="6480720"/>
          </a:xfrm>
        </p:grpSpPr>
        <p:grpSp>
          <p:nvGrpSpPr>
            <p:cNvPr id="52" name="グループ化 51"/>
            <p:cNvGrpSpPr/>
            <p:nvPr/>
          </p:nvGrpSpPr>
          <p:grpSpPr>
            <a:xfrm>
              <a:off x="0" y="548680"/>
              <a:ext cx="4953000" cy="6480720"/>
              <a:chOff x="0" y="611512"/>
              <a:chExt cx="8625408" cy="6480720"/>
            </a:xfrm>
          </p:grpSpPr>
          <p:grpSp>
            <p:nvGrpSpPr>
              <p:cNvPr id="50" name="グループ化 49"/>
              <p:cNvGrpSpPr/>
              <p:nvPr/>
            </p:nvGrpSpPr>
            <p:grpSpPr>
              <a:xfrm>
                <a:off x="0" y="611512"/>
                <a:ext cx="8625408" cy="6480720"/>
                <a:chOff x="0" y="611512"/>
                <a:chExt cx="8625408" cy="6480720"/>
              </a:xfrm>
            </p:grpSpPr>
            <p:graphicFrame>
              <p:nvGraphicFramePr>
                <p:cNvPr id="49" name="グラフ 48"/>
                <p:cNvGraphicFramePr/>
                <p:nvPr/>
              </p:nvGraphicFramePr>
              <p:xfrm>
                <a:off x="776536" y="980728"/>
                <a:ext cx="7416000" cy="5652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6" name="グラフ 45"/>
                <p:cNvGraphicFramePr/>
                <p:nvPr/>
              </p:nvGraphicFramePr>
              <p:xfrm>
                <a:off x="0" y="611512"/>
                <a:ext cx="8625408" cy="6480720"/>
              </p:xfrm>
              <a:graphic>
                <a:graphicData uri="http://schemas.openxmlformats.org/drawingml/2006/chart">
                  <c:chart xmlns:c="http://schemas.openxmlformats.org/drawingml/2006/chart" xmlns:r="http://schemas.openxmlformats.org/officeDocument/2006/relationships" r:id="rId4"/>
                </a:graphicData>
              </a:graphic>
            </p:graphicFrame>
          </p:grpSp>
          <p:sp>
            <p:nvSpPr>
              <p:cNvPr id="7" name="角丸四角形 6"/>
              <p:cNvSpPr/>
              <p:nvPr/>
            </p:nvSpPr>
            <p:spPr>
              <a:xfrm>
                <a:off x="3609471" y="2843760"/>
                <a:ext cx="2871552" cy="136815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r>
                  <a:rPr lang="ja-JP" altLang="en-US" sz="1400" b="1" u="sng" dirty="0" smtClean="0">
                    <a:solidFill>
                      <a:srgbClr val="FF0000"/>
                    </a:solidFill>
                  </a:rPr>
                  <a:t>２０１３年度</a:t>
                </a:r>
                <a:endParaRPr lang="en-US" altLang="ja-JP" sz="1400" b="1" u="sng" dirty="0" smtClean="0">
                  <a:solidFill>
                    <a:srgbClr val="FF0000"/>
                  </a:solidFill>
                </a:endParaRPr>
              </a:p>
              <a:p>
                <a:pPr algn="ctr" fontAlgn="auto">
                  <a:spcBef>
                    <a:spcPts val="0"/>
                  </a:spcBef>
                  <a:spcAft>
                    <a:spcPts val="0"/>
                  </a:spcAft>
                </a:pPr>
                <a:r>
                  <a:rPr lang="ja-JP" altLang="en-US" sz="2400" b="1" u="sng" dirty="0" smtClean="0">
                    <a:solidFill>
                      <a:srgbClr val="FF0000"/>
                    </a:solidFill>
                  </a:rPr>
                  <a:t>３割</a:t>
                </a:r>
                <a:endParaRPr lang="en-US" altLang="ja-JP" sz="2400" b="1" u="sng" dirty="0" smtClean="0">
                  <a:solidFill>
                    <a:srgbClr val="FF0000"/>
                  </a:solidFill>
                </a:endParaRPr>
              </a:p>
              <a:p>
                <a:pPr algn="ctr" fontAlgn="auto">
                  <a:spcBef>
                    <a:spcPts val="0"/>
                  </a:spcBef>
                  <a:spcAft>
                    <a:spcPts val="0"/>
                  </a:spcAft>
                </a:pPr>
                <a:r>
                  <a:rPr lang="ja-JP" altLang="en-US" sz="1400" b="1" u="sng" dirty="0" smtClean="0">
                    <a:solidFill>
                      <a:srgbClr val="FF0000"/>
                    </a:solidFill>
                  </a:rPr>
                  <a:t>（</a:t>
                </a:r>
                <a:r>
                  <a:rPr lang="ja-JP" altLang="en-US" sz="1400" b="1" u="sng" dirty="0">
                    <a:solidFill>
                      <a:srgbClr val="FF0000"/>
                    </a:solidFill>
                  </a:rPr>
                  <a:t>５２２</a:t>
                </a:r>
                <a:r>
                  <a:rPr lang="ja-JP" altLang="en-US" sz="1400" b="1" u="sng" dirty="0" smtClean="0">
                    <a:solidFill>
                      <a:srgbClr val="FF0000"/>
                    </a:solidFill>
                  </a:rPr>
                  <a:t>団体）</a:t>
                </a:r>
                <a:endParaRPr lang="ja-JP" altLang="en-US" sz="1400" dirty="0">
                  <a:solidFill>
                    <a:prstClr val="white"/>
                  </a:solidFill>
                </a:endParaRPr>
              </a:p>
            </p:txBody>
          </p:sp>
        </p:grpSp>
        <p:cxnSp>
          <p:nvCxnSpPr>
            <p:cNvPr id="14" name="直線コネクタ 13"/>
            <p:cNvCxnSpPr/>
            <p:nvPr/>
          </p:nvCxnSpPr>
          <p:spPr bwMode="auto">
            <a:xfrm>
              <a:off x="2072680" y="2060848"/>
              <a:ext cx="288032" cy="288032"/>
            </a:xfrm>
            <a:prstGeom prst="lin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cxnSp>
      </p:grpSp>
      <p:grpSp>
        <p:nvGrpSpPr>
          <p:cNvPr id="37" name="グループ化 36"/>
          <p:cNvGrpSpPr/>
          <p:nvPr/>
        </p:nvGrpSpPr>
        <p:grpSpPr>
          <a:xfrm>
            <a:off x="4088904" y="3573017"/>
            <a:ext cx="5472608" cy="2160240"/>
            <a:chOff x="4032448" y="3429000"/>
            <a:chExt cx="5673080" cy="2743200"/>
          </a:xfrm>
        </p:grpSpPr>
        <p:sp>
          <p:nvSpPr>
            <p:cNvPr id="33" name="正方形/長方形 32"/>
            <p:cNvSpPr/>
            <p:nvPr/>
          </p:nvSpPr>
          <p:spPr>
            <a:xfrm rot="5400000">
              <a:off x="5143547" y="4281170"/>
              <a:ext cx="2088231" cy="552211"/>
            </a:xfrm>
            <a:prstGeom prst="rect">
              <a:avLst/>
            </a:prstGeom>
            <a:noFill/>
            <a:ln w="44450">
              <a:solidFill>
                <a:srgbClr val="FF0000"/>
              </a:solidFill>
              <a:prstDash val="sysDash"/>
            </a:ln>
            <a:scene3d>
              <a:camera prst="orthographicFront">
                <a:rot lat="0" lon="6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latin typeface="HGPｺﾞｼｯｸM" pitchFamily="50" charset="-128"/>
                <a:ea typeface="HGPｺﾞｼｯｸM" pitchFamily="50" charset="-128"/>
              </a:endParaRPr>
            </a:p>
          </p:txBody>
        </p:sp>
        <p:grpSp>
          <p:nvGrpSpPr>
            <p:cNvPr id="22" name="グループ化 21"/>
            <p:cNvGrpSpPr/>
            <p:nvPr/>
          </p:nvGrpSpPr>
          <p:grpSpPr>
            <a:xfrm>
              <a:off x="4032448" y="3429000"/>
              <a:ext cx="5673080" cy="2743200"/>
              <a:chOff x="4232920" y="3429000"/>
              <a:chExt cx="5673080" cy="2743200"/>
            </a:xfrm>
          </p:grpSpPr>
          <p:graphicFrame>
            <p:nvGraphicFramePr>
              <p:cNvPr id="23" name="グラフ 22"/>
              <p:cNvGraphicFramePr>
                <a:graphicFrameLocks/>
              </p:cNvGraphicFramePr>
              <p:nvPr>
                <p:extLst>
                  <p:ext uri="{D42A27DB-BD31-4B8C-83A1-F6EECF244321}">
                    <p14:modId xmlns="" xmlns:p14="http://schemas.microsoft.com/office/powerpoint/2010/main" val="82763922"/>
                  </p:ext>
                </p:extLst>
              </p:nvPr>
            </p:nvGraphicFramePr>
            <p:xfrm>
              <a:off x="4232920" y="3429000"/>
              <a:ext cx="5673080" cy="2743200"/>
            </p:xfrm>
            <a:graphic>
              <a:graphicData uri="http://schemas.openxmlformats.org/drawingml/2006/chart">
                <c:chart xmlns:c="http://schemas.openxmlformats.org/drawingml/2006/chart" xmlns:r="http://schemas.openxmlformats.org/officeDocument/2006/relationships" r:id="rId5"/>
              </a:graphicData>
            </a:graphic>
          </p:graphicFrame>
          <p:cxnSp>
            <p:nvCxnSpPr>
              <p:cNvPr id="24" name="直線コネクタ 23"/>
              <p:cNvCxnSpPr/>
              <p:nvPr/>
            </p:nvCxnSpPr>
            <p:spPr>
              <a:xfrm rot="5400000">
                <a:off x="7991721" y="4729602"/>
                <a:ext cx="0" cy="604835"/>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rot="5400000">
                <a:off x="7213076" y="4907976"/>
                <a:ext cx="0" cy="63172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rot="5400000" flipH="1">
                <a:off x="6353006" y="5010797"/>
                <a:ext cx="3668" cy="643441"/>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7" name="左右矢印 26"/>
              <p:cNvSpPr/>
              <p:nvPr/>
            </p:nvSpPr>
            <p:spPr>
              <a:xfrm rot="5400000">
                <a:off x="7905328" y="5373216"/>
                <a:ext cx="720080" cy="144016"/>
              </a:xfrm>
              <a:prstGeom prst="lef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latin typeface="HGPｺﾞｼｯｸM" pitchFamily="50" charset="-128"/>
                  <a:ea typeface="HGPｺﾞｼｯｸM" pitchFamily="50" charset="-128"/>
                </a:endParaRPr>
              </a:p>
            </p:txBody>
          </p:sp>
          <p:sp>
            <p:nvSpPr>
              <p:cNvPr id="28" name="テキスト ボックス 27"/>
              <p:cNvSpPr txBox="1"/>
              <p:nvPr/>
            </p:nvSpPr>
            <p:spPr>
              <a:xfrm>
                <a:off x="8465840" y="5495503"/>
                <a:ext cx="1440160" cy="313428"/>
              </a:xfrm>
              <a:prstGeom prst="rect">
                <a:avLst/>
              </a:prstGeom>
              <a:noFill/>
            </p:spPr>
            <p:txBody>
              <a:bodyPr wrap="square" rtlCol="0" anchor="ctr">
                <a:spAutoFit/>
              </a:bodyPr>
              <a:lstStyle/>
              <a:p>
                <a:pPr algn="ctr" fontAlgn="auto">
                  <a:spcBef>
                    <a:spcPts val="0"/>
                  </a:spcBef>
                  <a:spcAft>
                    <a:spcPts val="0"/>
                  </a:spcAft>
                </a:pPr>
                <a:r>
                  <a:rPr lang="ja-JP" altLang="en-US" sz="1000" dirty="0" smtClean="0">
                    <a:solidFill>
                      <a:prstClr val="black"/>
                    </a:solidFill>
                    <a:latin typeface="HGPｺﾞｼｯｸM" pitchFamily="50" charset="-128"/>
                    <a:ea typeface="HGPｺﾞｼｯｸM" pitchFamily="50" charset="-128"/>
                  </a:rPr>
                  <a:t>クラウド導入自治体</a:t>
                </a:r>
                <a:endParaRPr lang="ja-JP" altLang="en-US" sz="1000" dirty="0">
                  <a:solidFill>
                    <a:prstClr val="black"/>
                  </a:solidFill>
                  <a:latin typeface="HGPｺﾞｼｯｸM" pitchFamily="50" charset="-128"/>
                  <a:ea typeface="HGPｺﾞｼｯｸM" pitchFamily="50" charset="-128"/>
                </a:endParaRPr>
              </a:p>
            </p:txBody>
          </p:sp>
          <p:cxnSp>
            <p:nvCxnSpPr>
              <p:cNvPr id="29" name="直線コネクタ 28"/>
              <p:cNvCxnSpPr/>
              <p:nvPr/>
            </p:nvCxnSpPr>
            <p:spPr>
              <a:xfrm>
                <a:off x="8337376" y="5341412"/>
                <a:ext cx="360040" cy="21602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左右矢印 29"/>
              <p:cNvSpPr/>
              <p:nvPr/>
            </p:nvSpPr>
            <p:spPr>
              <a:xfrm rot="5400000">
                <a:off x="7140280" y="5400200"/>
                <a:ext cx="504000" cy="162000"/>
              </a:xfrm>
              <a:prstGeom prst="lef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latin typeface="HGPｺﾞｼｯｸM" pitchFamily="50" charset="-128"/>
                  <a:ea typeface="HGPｺﾞｼｯｸM" pitchFamily="50" charset="-128"/>
                </a:endParaRPr>
              </a:p>
            </p:txBody>
          </p:sp>
          <p:sp>
            <p:nvSpPr>
              <p:cNvPr id="31" name="左右矢印 30"/>
              <p:cNvSpPr/>
              <p:nvPr/>
            </p:nvSpPr>
            <p:spPr>
              <a:xfrm rot="5400000">
                <a:off x="6529833" y="5395317"/>
                <a:ext cx="288000" cy="180000"/>
              </a:xfrm>
              <a:prstGeom prst="lef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fontAlgn="auto">
                  <a:spcBef>
                    <a:spcPts val="0"/>
                  </a:spcBef>
                  <a:spcAft>
                    <a:spcPts val="0"/>
                  </a:spcAft>
                </a:pPr>
                <a:endParaRPr lang="ja-JP" altLang="en-US" sz="1800">
                  <a:solidFill>
                    <a:prstClr val="black"/>
                  </a:solidFill>
                  <a:latin typeface="HGPｺﾞｼｯｸM" pitchFamily="50" charset="-128"/>
                  <a:ea typeface="HGPｺﾞｼｯｸM" pitchFamily="50" charset="-128"/>
                </a:endParaRPr>
              </a:p>
            </p:txBody>
          </p:sp>
          <p:sp>
            <p:nvSpPr>
              <p:cNvPr id="32" name="角丸四角形 31"/>
              <p:cNvSpPr/>
              <p:nvPr/>
            </p:nvSpPr>
            <p:spPr>
              <a:xfrm>
                <a:off x="8913440" y="3645024"/>
                <a:ext cx="864096" cy="1307118"/>
              </a:xfrm>
              <a:prstGeom prst="roundRect">
                <a:avLst/>
              </a:prstGeom>
              <a:noFill/>
              <a:ln w="9525">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1800">
                  <a:solidFill>
                    <a:prstClr val="white"/>
                  </a:solidFill>
                  <a:latin typeface="HGPｺﾞｼｯｸM" pitchFamily="50" charset="-128"/>
                  <a:ea typeface="HGPｺﾞｼｯｸM" pitchFamily="50" charset="-128"/>
                </a:endParaRPr>
              </a:p>
            </p:txBody>
          </p:sp>
        </p:grpSp>
      </p:grpSp>
      <p:sp>
        <p:nvSpPr>
          <p:cNvPr id="35" name="テキスト ボックス 34"/>
          <p:cNvSpPr txBox="1"/>
          <p:nvPr/>
        </p:nvSpPr>
        <p:spPr>
          <a:xfrm>
            <a:off x="5097016" y="5781167"/>
            <a:ext cx="4680520" cy="646331"/>
          </a:xfrm>
          <a:prstGeom prst="rect">
            <a:avLst/>
          </a:prstGeom>
          <a:solidFill>
            <a:srgbClr val="FFFF00"/>
          </a:solidFill>
          <a:ln w="34925">
            <a:solidFill>
              <a:srgbClr val="FF0000"/>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fontAlgn="auto">
              <a:spcBef>
                <a:spcPts val="0"/>
              </a:spcBef>
              <a:spcAft>
                <a:spcPts val="0"/>
              </a:spcAft>
            </a:pPr>
            <a:r>
              <a:rPr lang="ja-JP" altLang="en-US" sz="1200" b="1" dirty="0" smtClean="0">
                <a:solidFill>
                  <a:srgbClr val="000000"/>
                </a:solidFill>
                <a:latin typeface="HGPｺﾞｼｯｸM" pitchFamily="50" charset="-128"/>
                <a:ea typeface="HGPｺﾞｼｯｸM" pitchFamily="50" charset="-128"/>
              </a:rPr>
              <a:t>他の人口規模の自治体と比較すると、クラウド化があまり進んでいない。</a:t>
            </a:r>
            <a:endParaRPr lang="en-US" altLang="ja-JP" sz="1200" b="1" dirty="0" smtClean="0">
              <a:solidFill>
                <a:srgbClr val="000000"/>
              </a:solidFill>
              <a:latin typeface="HGPｺﾞｼｯｸM" pitchFamily="50" charset="-128"/>
              <a:ea typeface="HGPｺﾞｼｯｸM" pitchFamily="50" charset="-128"/>
            </a:endParaRPr>
          </a:p>
          <a:p>
            <a:pPr fontAlgn="auto">
              <a:spcBef>
                <a:spcPts val="0"/>
              </a:spcBef>
              <a:spcAft>
                <a:spcPts val="0"/>
              </a:spcAft>
            </a:pPr>
            <a:r>
              <a:rPr lang="ja-JP" altLang="en-US" sz="1200" b="1" dirty="0" smtClean="0">
                <a:solidFill>
                  <a:srgbClr val="000000"/>
                </a:solidFill>
                <a:latin typeface="HGPｺﾞｼｯｸM" pitchFamily="50" charset="-128"/>
                <a:ea typeface="HGPｺﾞｼｯｸM" pitchFamily="50" charset="-128"/>
              </a:rPr>
              <a:t>　⇒　自治体情報</a:t>
            </a:r>
            <a:r>
              <a:rPr lang="ja-JP" altLang="en-US" sz="1200" b="1" dirty="0">
                <a:solidFill>
                  <a:srgbClr val="000000"/>
                </a:solidFill>
                <a:latin typeface="HGPｺﾞｼｯｸM" pitchFamily="50" charset="-128"/>
                <a:ea typeface="HGPｺﾞｼｯｸM" pitchFamily="50" charset="-128"/>
              </a:rPr>
              <a:t>システムの運用コストを圧縮</a:t>
            </a:r>
            <a:r>
              <a:rPr lang="ja-JP" altLang="en-US" sz="1200" b="1" dirty="0" smtClean="0">
                <a:solidFill>
                  <a:srgbClr val="000000"/>
                </a:solidFill>
                <a:latin typeface="HGPｺﾞｼｯｸM" pitchFamily="50" charset="-128"/>
                <a:ea typeface="HGPｺﾞｼｯｸM" pitchFamily="50" charset="-128"/>
              </a:rPr>
              <a:t>するには、</a:t>
            </a:r>
            <a:endParaRPr lang="en-US" altLang="ja-JP" sz="1200" b="1" dirty="0" smtClean="0">
              <a:solidFill>
                <a:srgbClr val="000000"/>
              </a:solidFill>
              <a:latin typeface="HGPｺﾞｼｯｸM" pitchFamily="50" charset="-128"/>
              <a:ea typeface="HGPｺﾞｼｯｸM" pitchFamily="50" charset="-128"/>
            </a:endParaRPr>
          </a:p>
          <a:p>
            <a:pPr fontAlgn="auto">
              <a:spcBef>
                <a:spcPts val="0"/>
              </a:spcBef>
              <a:spcAft>
                <a:spcPts val="0"/>
              </a:spcAft>
            </a:pPr>
            <a:r>
              <a:rPr lang="ja-JP" altLang="en-US" sz="1200" b="1" dirty="0" smtClean="0">
                <a:solidFill>
                  <a:srgbClr val="000000"/>
                </a:solidFill>
                <a:latin typeface="HGPｺﾞｼｯｸM" pitchFamily="50" charset="-128"/>
                <a:ea typeface="HGPｺﾞｼｯｸM" pitchFamily="50" charset="-128"/>
              </a:rPr>
              <a:t>　　　 大規模自治体のクラウド化が重要</a:t>
            </a:r>
            <a:endParaRPr lang="ja-JP" altLang="en-US" sz="1200" b="1" dirty="0">
              <a:solidFill>
                <a:srgbClr val="000000"/>
              </a:solidFill>
              <a:latin typeface="HGPｺﾞｼｯｸM" pitchFamily="50" charset="-128"/>
              <a:ea typeface="HGPｺﾞｼｯｸM" pitchFamily="50" charset="-128"/>
            </a:endParaRPr>
          </a:p>
        </p:txBody>
      </p:sp>
      <p:pic>
        <p:nvPicPr>
          <p:cNvPr id="39" name="Picture 5"/>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129936" y="2225340"/>
            <a:ext cx="975192" cy="98763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8" name="角丸四角形 37"/>
          <p:cNvSpPr/>
          <p:nvPr/>
        </p:nvSpPr>
        <p:spPr>
          <a:xfrm>
            <a:off x="8042193" y="2378434"/>
            <a:ext cx="1646059" cy="851297"/>
          </a:xfrm>
          <a:prstGeom prst="roundRect">
            <a:avLst/>
          </a:prstGeom>
          <a:solidFill>
            <a:srgbClr val="FFFF00"/>
          </a:solidFill>
          <a:ln w="34925">
            <a:solidFill>
              <a:srgbClr val="FF0000"/>
            </a:solidFill>
          </a:ln>
        </p:spPr>
        <p:style>
          <a:lnRef idx="0">
            <a:schemeClr val="accent6"/>
          </a:lnRef>
          <a:fillRef idx="3">
            <a:schemeClr val="accent6"/>
          </a:fillRef>
          <a:effectRef idx="3">
            <a:schemeClr val="accent6"/>
          </a:effectRef>
          <a:fontRef idx="minor">
            <a:schemeClr val="lt1"/>
          </a:fontRef>
        </p:style>
        <p:txBody>
          <a:bodyPr wrap="square" rtlCol="0">
            <a:spAutoFit/>
          </a:bodyPr>
          <a:lstStyle/>
          <a:p>
            <a:pPr fontAlgn="auto">
              <a:spcBef>
                <a:spcPts val="0"/>
              </a:spcBef>
              <a:spcAft>
                <a:spcPts val="0"/>
              </a:spcAft>
              <a:defRPr/>
            </a:pPr>
            <a:r>
              <a:rPr lang="ja-JP" altLang="en-US" sz="1100" b="1" dirty="0" smtClean="0">
                <a:solidFill>
                  <a:srgbClr val="000000"/>
                </a:solidFill>
                <a:latin typeface="HGPｺﾞｼｯｸM" pitchFamily="50" charset="-128"/>
                <a:ea typeface="HGPｺﾞｼｯｸM" pitchFamily="50" charset="-128"/>
              </a:rPr>
              <a:t>人口</a:t>
            </a:r>
            <a:r>
              <a:rPr lang="en-US" altLang="ja-JP" sz="1100" b="1" dirty="0" smtClean="0">
                <a:solidFill>
                  <a:srgbClr val="000000"/>
                </a:solidFill>
                <a:latin typeface="HGPｺﾞｼｯｸM" pitchFamily="50" charset="-128"/>
                <a:ea typeface="HGPｺﾞｼｯｸM" pitchFamily="50" charset="-128"/>
              </a:rPr>
              <a:t>30</a:t>
            </a:r>
            <a:r>
              <a:rPr lang="ja-JP" altLang="en-US" sz="1100" b="1" dirty="0" smtClean="0">
                <a:solidFill>
                  <a:srgbClr val="000000"/>
                </a:solidFill>
                <a:latin typeface="HGPｺﾞｼｯｸM" pitchFamily="50" charset="-128"/>
                <a:ea typeface="HGPｺﾞｼｯｸM" pitchFamily="50" charset="-128"/>
              </a:rPr>
              <a:t>万人以上の大規模自治体が、全システム予算の約５割を占める。</a:t>
            </a:r>
            <a:endParaRPr lang="en-US" altLang="ja-JP" sz="1100" b="1" dirty="0" smtClean="0">
              <a:solidFill>
                <a:srgbClr val="000000"/>
              </a:solidFill>
              <a:latin typeface="HGPｺﾞｼｯｸM" pitchFamily="50" charset="-128"/>
              <a:ea typeface="HGPｺﾞｼｯｸM" pitchFamily="50" charset="-128"/>
            </a:endParaRPr>
          </a:p>
        </p:txBody>
      </p:sp>
      <p:cxnSp>
        <p:nvCxnSpPr>
          <p:cNvPr id="18" name="直線コネクタ 17"/>
          <p:cNvCxnSpPr/>
          <p:nvPr/>
        </p:nvCxnSpPr>
        <p:spPr bwMode="auto">
          <a:xfrm>
            <a:off x="4953000" y="1268760"/>
            <a:ext cx="0" cy="4896544"/>
          </a:xfrm>
          <a:prstGeom prst="line">
            <a:avLst/>
          </a:prstGeom>
          <a:solidFill>
            <a:schemeClr val="accent1"/>
          </a:solidFill>
          <a:ln w="952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sp>
        <p:nvSpPr>
          <p:cNvPr id="61" name="テキスト ボックス 60"/>
          <p:cNvSpPr txBox="1"/>
          <p:nvPr/>
        </p:nvSpPr>
        <p:spPr>
          <a:xfrm>
            <a:off x="256925" y="1322184"/>
            <a:ext cx="9649075" cy="738664"/>
          </a:xfrm>
          <a:prstGeom prst="rect">
            <a:avLst/>
          </a:prstGeom>
          <a:solidFill>
            <a:schemeClr val="bg1"/>
          </a:solidFill>
          <a:ln w="19050">
            <a:noFill/>
          </a:ln>
        </p:spPr>
        <p:txBody>
          <a:bodyPr wrap="square" rIns="36000" rtlCol="0">
            <a:spAutoFit/>
          </a:bodyPr>
          <a:lstStyle/>
          <a:p>
            <a:pPr fontAlgn="auto">
              <a:spcBef>
                <a:spcPts val="0"/>
              </a:spcBef>
              <a:spcAft>
                <a:spcPts val="0"/>
              </a:spcAft>
              <a:buFont typeface="Wingdings" pitchFamily="2" charset="2"/>
              <a:buChar char="n"/>
            </a:pPr>
            <a:r>
              <a:rPr lang="ja-JP" altLang="en-US" sz="1400" b="1" dirty="0" smtClean="0">
                <a:solidFill>
                  <a:srgbClr val="000066"/>
                </a:solidFill>
                <a:latin typeface="HGPｺﾞｼｯｸM" pitchFamily="50" charset="-128"/>
                <a:ea typeface="HGPｺﾞｼｯｸM" pitchFamily="50" charset="-128"/>
              </a:rPr>
              <a:t>共同利用型の自治体クラウド導入自治体は１３％、単独クラウド導入自治体は１１％。</a:t>
            </a:r>
          </a:p>
          <a:p>
            <a:pPr fontAlgn="auto">
              <a:spcBef>
                <a:spcPts val="0"/>
              </a:spcBef>
              <a:spcAft>
                <a:spcPts val="0"/>
              </a:spcAft>
              <a:buFont typeface="Wingdings" pitchFamily="2" charset="2"/>
              <a:buChar char="n"/>
            </a:pPr>
            <a:r>
              <a:rPr lang="ja-JP" altLang="en-US" sz="1400" b="1" dirty="0" smtClean="0">
                <a:solidFill>
                  <a:srgbClr val="000066"/>
                </a:solidFill>
                <a:latin typeface="HGPｺﾞｼｯｸM" pitchFamily="50" charset="-128"/>
                <a:ea typeface="HGPｺﾞｼｯｸM" pitchFamily="50" charset="-128"/>
              </a:rPr>
              <a:t>政府計画に掲げられた</a:t>
            </a:r>
            <a:r>
              <a:rPr lang="ja-JP" altLang="en-US" sz="1400" b="1" dirty="0" smtClean="0">
                <a:solidFill>
                  <a:srgbClr val="FF0000"/>
                </a:solidFill>
                <a:latin typeface="HGPｺﾞｼｯｸM" pitchFamily="50" charset="-128"/>
                <a:ea typeface="HGPｺﾞｼｯｸM" pitchFamily="50" charset="-128"/>
              </a:rPr>
              <a:t>情報インフラの再構築やクラウド導入市区町村の倍増実現に向け</a:t>
            </a:r>
            <a:r>
              <a:rPr lang="ja-JP" altLang="en-US" sz="1400" b="1" dirty="0" smtClean="0">
                <a:solidFill>
                  <a:prstClr val="black"/>
                </a:solidFill>
                <a:latin typeface="HGPｺﾞｼｯｸM" pitchFamily="50" charset="-128"/>
                <a:ea typeface="HGPｺﾞｼｯｸM" pitchFamily="50" charset="-128"/>
              </a:rPr>
              <a:t>、</a:t>
            </a:r>
            <a:r>
              <a:rPr lang="ja-JP" altLang="en-US" sz="1400" b="1" dirty="0" smtClean="0">
                <a:solidFill>
                  <a:srgbClr val="000066"/>
                </a:solidFill>
                <a:latin typeface="HGPｺﾞｼｯｸM" pitchFamily="50" charset="-128"/>
                <a:ea typeface="HGPｺﾞｼｯｸM" pitchFamily="50" charset="-128"/>
              </a:rPr>
              <a:t>現在進んでいない大規模自治体の</a:t>
            </a:r>
            <a:endParaRPr lang="en-US" altLang="ja-JP" sz="1400" b="1" dirty="0" smtClean="0">
              <a:solidFill>
                <a:srgbClr val="000066"/>
              </a:solidFill>
              <a:latin typeface="HGPｺﾞｼｯｸM" pitchFamily="50" charset="-128"/>
              <a:ea typeface="HGPｺﾞｼｯｸM" pitchFamily="50" charset="-128"/>
            </a:endParaRPr>
          </a:p>
          <a:p>
            <a:pPr fontAlgn="auto">
              <a:spcBef>
                <a:spcPts val="0"/>
              </a:spcBef>
              <a:spcAft>
                <a:spcPts val="0"/>
              </a:spcAft>
            </a:pPr>
            <a:r>
              <a:rPr lang="ja-JP" altLang="en-US" sz="1400" b="1" dirty="0" smtClean="0">
                <a:solidFill>
                  <a:srgbClr val="000066"/>
                </a:solidFill>
                <a:latin typeface="HGPｺﾞｼｯｸM" pitchFamily="50" charset="-128"/>
                <a:ea typeface="HGPｺﾞｼｯｸM" pitchFamily="50" charset="-128"/>
              </a:rPr>
              <a:t>　クラウド移行も含め、自治体における情報システムのクラウド利用の加速化に取り組む必要。</a:t>
            </a:r>
            <a:endParaRPr lang="ja-JP" altLang="en-US" sz="1400" b="1" dirty="0">
              <a:solidFill>
                <a:srgbClr val="000066"/>
              </a:solidFill>
              <a:latin typeface="HGPｺﾞｼｯｸM" pitchFamily="50" charset="-128"/>
              <a:ea typeface="HGPｺﾞｼｯｸM" pitchFamily="50" charset="-128"/>
            </a:endParaRPr>
          </a:p>
        </p:txBody>
      </p:sp>
      <p:sp>
        <p:nvSpPr>
          <p:cNvPr id="34" name="下矢印 33"/>
          <p:cNvSpPr/>
          <p:nvPr/>
        </p:nvSpPr>
        <p:spPr>
          <a:xfrm>
            <a:off x="5781160" y="5589240"/>
            <a:ext cx="612000" cy="25200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ja-JP" altLang="en-US" sz="1800" dirty="0">
              <a:solidFill>
                <a:prstClr val="white"/>
              </a:solidFill>
              <a:latin typeface="HGPｺﾞｼｯｸM" pitchFamily="50" charset="-128"/>
              <a:ea typeface="HGPｺﾞｼｯｸM" pitchFamily="50" charset="-128"/>
            </a:endParaRPr>
          </a:p>
        </p:txBody>
      </p:sp>
      <p:sp>
        <p:nvSpPr>
          <p:cNvPr id="54" name="スライド番号プレースホルダ 53"/>
          <p:cNvSpPr>
            <a:spLocks noGrp="1"/>
          </p:cNvSpPr>
          <p:nvPr>
            <p:ph type="sldNum" sz="quarter" idx="12"/>
          </p:nvPr>
        </p:nvSpPr>
        <p:spPr/>
        <p:txBody>
          <a:bodyPr/>
          <a:lstStyle/>
          <a:p>
            <a:pPr>
              <a:defRPr/>
            </a:pPr>
            <a:fld id="{83B6BB39-C0EF-471A-A949-67D8035953C7}" type="slidenum">
              <a:rPr lang="ja-JP" altLang="en-US" smtClean="0"/>
              <a:pPr>
                <a:defRPr/>
              </a:pPr>
              <a:t>13</a:t>
            </a:fld>
            <a:endParaRPr lang="en-US" altLang="ja-JP" dirty="0"/>
          </a:p>
        </p:txBody>
      </p:sp>
      <p:grpSp>
        <p:nvGrpSpPr>
          <p:cNvPr id="60" name="グループ化 59"/>
          <p:cNvGrpSpPr/>
          <p:nvPr/>
        </p:nvGrpSpPr>
        <p:grpSpPr>
          <a:xfrm>
            <a:off x="5961112" y="1872120"/>
            <a:ext cx="2304256" cy="2098969"/>
            <a:chOff x="5889104" y="1153762"/>
            <a:chExt cx="2520032" cy="2419254"/>
          </a:xfrm>
        </p:grpSpPr>
        <p:grpSp>
          <p:nvGrpSpPr>
            <p:cNvPr id="40" name="グループ化 11"/>
            <p:cNvGrpSpPr/>
            <p:nvPr/>
          </p:nvGrpSpPr>
          <p:grpSpPr>
            <a:xfrm>
              <a:off x="5889104" y="1153762"/>
              <a:ext cx="2376264" cy="2419254"/>
              <a:chOff x="1204670" y="754656"/>
              <a:chExt cx="2880320" cy="2932430"/>
            </a:xfrm>
          </p:grpSpPr>
          <p:pic>
            <p:nvPicPr>
              <p:cNvPr id="41" name="Picture 3"/>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1204670" y="754656"/>
                <a:ext cx="2880320" cy="293243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42" name="直線コネクタ 41"/>
              <p:cNvCxnSpPr/>
              <p:nvPr/>
            </p:nvCxnSpPr>
            <p:spPr>
              <a:xfrm flipV="1">
                <a:off x="2668500" y="1065799"/>
                <a:ext cx="0" cy="639794"/>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3152800" y="2458598"/>
                <a:ext cx="779120" cy="362979"/>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H="1">
                <a:off x="2288704" y="2751837"/>
                <a:ext cx="237376" cy="624911"/>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9" name="グループ化 58"/>
            <p:cNvGrpSpPr/>
            <p:nvPr/>
          </p:nvGrpSpPr>
          <p:grpSpPr>
            <a:xfrm>
              <a:off x="6177136" y="1304984"/>
              <a:ext cx="2232000" cy="1980000"/>
              <a:chOff x="6177136" y="1304984"/>
              <a:chExt cx="2232000" cy="1980000"/>
            </a:xfrm>
          </p:grpSpPr>
          <p:cxnSp>
            <p:nvCxnSpPr>
              <p:cNvPr id="48" name="直線コネクタ 47"/>
              <p:cNvCxnSpPr/>
              <p:nvPr/>
            </p:nvCxnSpPr>
            <p:spPr>
              <a:xfrm flipH="1">
                <a:off x="6825208" y="2708920"/>
                <a:ext cx="216024" cy="504056"/>
              </a:xfrm>
              <a:prstGeom prst="line">
                <a:avLst/>
              </a:prstGeom>
              <a:ln w="44450">
                <a:prstDash val="sysDash"/>
              </a:ln>
            </p:spPr>
            <p:style>
              <a:lnRef idx="3">
                <a:schemeClr val="accent2"/>
              </a:lnRef>
              <a:fillRef idx="0">
                <a:schemeClr val="accent2"/>
              </a:fillRef>
              <a:effectRef idx="2">
                <a:schemeClr val="accent2"/>
              </a:effectRef>
              <a:fontRef idx="minor">
                <a:schemeClr val="tx1"/>
              </a:fontRef>
            </p:style>
          </p:cxnSp>
          <p:sp>
            <p:nvSpPr>
              <p:cNvPr id="51" name="円弧 50"/>
              <p:cNvSpPr/>
              <p:nvPr/>
            </p:nvSpPr>
            <p:spPr>
              <a:xfrm>
                <a:off x="6717288" y="1885124"/>
                <a:ext cx="828000" cy="864000"/>
              </a:xfrm>
              <a:prstGeom prst="arc">
                <a:avLst>
                  <a:gd name="adj1" fmla="val 6667703"/>
                  <a:gd name="adj2" fmla="val 15889221"/>
                </a:avLst>
              </a:prstGeom>
              <a:ln w="44450">
                <a:prstDash val="sysDash"/>
              </a:ln>
            </p:spPr>
            <p:style>
              <a:lnRef idx="3">
                <a:schemeClr val="accent2"/>
              </a:lnRef>
              <a:fillRef idx="0">
                <a:schemeClr val="accent2"/>
              </a:fillRef>
              <a:effectRef idx="2">
                <a:schemeClr val="accent2"/>
              </a:effectRef>
              <a:fontRef idx="minor">
                <a:schemeClr val="tx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auto">
                  <a:spcBef>
                    <a:spcPts val="0"/>
                  </a:spcBef>
                  <a:spcAft>
                    <a:spcPts val="0"/>
                  </a:spcAft>
                </a:pPr>
                <a:endParaRPr lang="ja-JP" altLang="en-US">
                  <a:solidFill>
                    <a:srgbClr val="0070C0"/>
                  </a:solidFill>
                  <a:latin typeface="HGPｺﾞｼｯｸM" pitchFamily="50" charset="-128"/>
                  <a:ea typeface="HGPｺﾞｼｯｸM" pitchFamily="50" charset="-128"/>
                </a:endParaRPr>
              </a:p>
            </p:txBody>
          </p:sp>
          <p:sp>
            <p:nvSpPr>
              <p:cNvPr id="56" name="円弧 55"/>
              <p:cNvSpPr/>
              <p:nvPr/>
            </p:nvSpPr>
            <p:spPr>
              <a:xfrm>
                <a:off x="6177136" y="1304984"/>
                <a:ext cx="2232000" cy="1980000"/>
              </a:xfrm>
              <a:prstGeom prst="arc">
                <a:avLst>
                  <a:gd name="adj1" fmla="val 7034208"/>
                  <a:gd name="adj2" fmla="val 15658013"/>
                </a:avLst>
              </a:prstGeom>
              <a:ln w="44450">
                <a:prstDash val="sysDash"/>
              </a:ln>
            </p:spPr>
            <p:style>
              <a:lnRef idx="3">
                <a:schemeClr val="accent2"/>
              </a:lnRef>
              <a:fillRef idx="0">
                <a:schemeClr val="accent2"/>
              </a:fillRef>
              <a:effectRef idx="2">
                <a:schemeClr val="accent2"/>
              </a:effectRef>
              <a:fontRef idx="minor">
                <a:schemeClr val="tx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fontAlgn="auto">
                  <a:spcBef>
                    <a:spcPts val="0"/>
                  </a:spcBef>
                  <a:spcAft>
                    <a:spcPts val="0"/>
                  </a:spcAft>
                </a:pPr>
                <a:endParaRPr lang="ja-JP" altLang="en-US">
                  <a:solidFill>
                    <a:srgbClr val="0070C0"/>
                  </a:solidFill>
                  <a:latin typeface="HGPｺﾞｼｯｸM" pitchFamily="50" charset="-128"/>
                  <a:ea typeface="HGPｺﾞｼｯｸM" pitchFamily="50" charset="-128"/>
                </a:endParaRPr>
              </a:p>
            </p:txBody>
          </p:sp>
          <p:cxnSp>
            <p:nvCxnSpPr>
              <p:cNvPr id="57" name="直線コネクタ 56"/>
              <p:cNvCxnSpPr>
                <a:stCxn id="56" idx="2"/>
              </p:cNvCxnSpPr>
              <p:nvPr/>
            </p:nvCxnSpPr>
            <p:spPr>
              <a:xfrm flipH="1">
                <a:off x="7113240" y="1314685"/>
                <a:ext cx="24051" cy="602147"/>
              </a:xfrm>
              <a:prstGeom prst="line">
                <a:avLst/>
              </a:prstGeom>
              <a:ln w="44450">
                <a:prstDash val="sysDash"/>
              </a:ln>
            </p:spPr>
            <p:style>
              <a:lnRef idx="3">
                <a:schemeClr val="accent2"/>
              </a:lnRef>
              <a:fillRef idx="0">
                <a:schemeClr val="accent2"/>
              </a:fillRef>
              <a:effectRef idx="2">
                <a:schemeClr val="accent2"/>
              </a:effectRef>
              <a:fontRef idx="minor">
                <a:schemeClr val="tx1"/>
              </a:fontRef>
            </p:style>
          </p:cxnSp>
        </p:grpSp>
      </p:grpSp>
      <p:sp>
        <p:nvSpPr>
          <p:cNvPr id="63" name="Rectangle 2"/>
          <p:cNvSpPr txBox="1">
            <a:spLocks noChangeArrowheads="1"/>
          </p:cNvSpPr>
          <p:nvPr/>
        </p:nvSpPr>
        <p:spPr bwMode="auto">
          <a:xfrm>
            <a:off x="350489" y="366490"/>
            <a:ext cx="9080500" cy="83026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marL="0" marR="0" lvl="0" indent="0" defTabSz="914400" latinLnBrk="0">
              <a:lnSpc>
                <a:spcPct val="100000"/>
              </a:lnSpc>
              <a:buClrTx/>
              <a:buSzTx/>
              <a:buFontTx/>
              <a:buNone/>
              <a:tabLst/>
              <a:defRPr/>
            </a:pPr>
            <a:r>
              <a:rPr lang="ja-JP" altLang="en-US" sz="2800" b="1" dirty="0" smtClean="0">
                <a:latin typeface="HGPｺﾞｼｯｸM" pitchFamily="50" charset="-128"/>
                <a:ea typeface="HGPｺﾞｼｯｸM" pitchFamily="50" charset="-128"/>
                <a:cs typeface="+mj-cs"/>
              </a:rPr>
              <a:t>４．自治体クラウドとは　</a:t>
            </a:r>
            <a:r>
              <a:rPr lang="ja-JP" altLang="en-US" sz="2400" b="1" dirty="0" smtClean="0">
                <a:latin typeface="HGPｺﾞｼｯｸM" pitchFamily="50" charset="-128"/>
                <a:ea typeface="HGPｺﾞｼｯｸM" pitchFamily="50" charset="-128"/>
                <a:cs typeface="+mj-cs"/>
              </a:rPr>
              <a:t>～自治体クラウドの取組の加速化～</a:t>
            </a:r>
            <a:endParaRPr lang="ja-JP" altLang="ja-JP" sz="2400" b="1" dirty="0" smtClean="0">
              <a:latin typeface="HGPｺﾞｼｯｸM" pitchFamily="50" charset="-128"/>
              <a:ea typeface="HGPｺﾞｼｯｸM" pitchFamily="50" charset="-128"/>
              <a:cs typeface="+mj-cs"/>
            </a:endParaRPr>
          </a:p>
        </p:txBody>
      </p:sp>
      <p:sp>
        <p:nvSpPr>
          <p:cNvPr id="64" name="フッター プレースホルダ 48"/>
          <p:cNvSpPr>
            <a:spLocks noGrp="1"/>
          </p:cNvSpPr>
          <p:nvPr>
            <p:ph type="ftr" sz="quarter" idx="4294967295"/>
          </p:nvPr>
        </p:nvSpPr>
        <p:spPr>
          <a:xfrm>
            <a:off x="3002785" y="6417360"/>
            <a:ext cx="3900433" cy="252000"/>
          </a:xfrm>
          <a:prstGeom prst="rect">
            <a:avLst/>
          </a:prstGeom>
        </p:spPr>
        <p:txBody>
          <a:bodyPr/>
          <a:lstStyle/>
          <a:p>
            <a:pPr algn="ctr">
              <a:defRPr/>
            </a:pPr>
            <a:r>
              <a:rPr kumimoji="0" lang="en-US" altLang="ja-JP" sz="1000" dirty="0" smtClean="0">
                <a:solidFill>
                  <a:schemeClr val="bg1">
                    <a:lumMod val="50000"/>
                  </a:schemeClr>
                </a:solidFill>
                <a:latin typeface="+mj-ea"/>
                <a:ea typeface="+mj-ea"/>
              </a:rPr>
              <a:t>3-1</a:t>
            </a:r>
            <a:r>
              <a:rPr kumimoji="0" lang="ja-JP" altLang="en-US" sz="1000" dirty="0" smtClean="0">
                <a:solidFill>
                  <a:schemeClr val="bg1">
                    <a:lumMod val="50000"/>
                  </a:schemeClr>
                </a:solidFill>
                <a:latin typeface="+mj-ea"/>
                <a:ea typeface="+mj-ea"/>
              </a:rPr>
              <a:t>　クラウド技術の概要と活用方法</a:t>
            </a:r>
            <a:endParaRPr lang="en-US" altLang="ja-JP" sz="1000" dirty="0" smtClean="0">
              <a:solidFill>
                <a:schemeClr val="bg1">
                  <a:lumMod val="50000"/>
                </a:schemeClr>
              </a:solidFill>
              <a:latin typeface="+mj-ea"/>
              <a:ea typeface="+mj-ea"/>
            </a:endParaRPr>
          </a:p>
        </p:txBody>
      </p:sp>
    </p:spTree>
    <p:extLst>
      <p:ext uri="{BB962C8B-B14F-4D97-AF65-F5344CB8AC3E}">
        <p14:creationId xmlns="" xmlns:p14="http://schemas.microsoft.com/office/powerpoint/2010/main" val="245516445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 8"/>
          <p:cNvSpPr>
            <a:spLocks noGrp="1"/>
          </p:cNvSpPr>
          <p:nvPr>
            <p:ph type="sldNum" sz="quarter" idx="12"/>
          </p:nvPr>
        </p:nvSpPr>
        <p:spPr/>
        <p:txBody>
          <a:bodyPr/>
          <a:lstStyle/>
          <a:p>
            <a:pPr>
              <a:defRPr/>
            </a:pPr>
            <a:fld id="{83B6BB39-C0EF-471A-A949-67D8035953C7}" type="slidenum">
              <a:rPr lang="ja-JP" altLang="en-US" smtClean="0"/>
              <a:pPr>
                <a:defRPr/>
              </a:pPr>
              <a:t>14</a:t>
            </a:fld>
            <a:endParaRPr lang="en-US" altLang="ja-JP" dirty="0"/>
          </a:p>
        </p:txBody>
      </p:sp>
      <p:sp>
        <p:nvSpPr>
          <p:cNvPr id="21" name="正方形/長方形 20"/>
          <p:cNvSpPr/>
          <p:nvPr/>
        </p:nvSpPr>
        <p:spPr>
          <a:xfrm>
            <a:off x="5025008" y="6237312"/>
            <a:ext cx="4608512" cy="230832"/>
          </a:xfrm>
          <a:prstGeom prst="rect">
            <a:avLst/>
          </a:prstGeom>
          <a:solidFill>
            <a:schemeClr val="bg1"/>
          </a:solidFill>
        </p:spPr>
        <p:txBody>
          <a:bodyPr wrap="square">
            <a:spAutoFit/>
          </a:bodyPr>
          <a:lstStyle/>
          <a:p>
            <a:pPr fontAlgn="auto">
              <a:spcBef>
                <a:spcPts val="0"/>
              </a:spcBef>
              <a:spcAft>
                <a:spcPts val="0"/>
              </a:spcAft>
            </a:pPr>
            <a:r>
              <a:rPr lang="ja-JP" altLang="en-US" sz="900" dirty="0" smtClean="0">
                <a:solidFill>
                  <a:prstClr val="black"/>
                </a:solidFill>
                <a:latin typeface="HGPｺﾞｼｯｸM" pitchFamily="50" charset="-128"/>
                <a:ea typeface="HGPｺﾞｼｯｸM" pitchFamily="50" charset="-128"/>
              </a:rPr>
              <a:t>一般財団法人全国地域情報化推進協会「</a:t>
            </a:r>
            <a:r>
              <a:rPr lang="ja-JP" altLang="ja-JP" sz="900" dirty="0" smtClean="0">
                <a:solidFill>
                  <a:prstClr val="black"/>
                </a:solidFill>
                <a:latin typeface="HGPｺﾞｼｯｸM" pitchFamily="50" charset="-128"/>
                <a:ea typeface="HGPｺﾞｼｯｸM" pitchFamily="50" charset="-128"/>
              </a:rPr>
              <a:t>クラウド化</a:t>
            </a:r>
            <a:r>
              <a:rPr lang="ja-JP" altLang="ja-JP" sz="900" dirty="0">
                <a:solidFill>
                  <a:prstClr val="black"/>
                </a:solidFill>
                <a:latin typeface="HGPｺﾞｼｯｸM" pitchFamily="50" charset="-128"/>
                <a:ea typeface="HGPｺﾞｼｯｸM" pitchFamily="50" charset="-128"/>
              </a:rPr>
              <a:t>の現状に関する</a:t>
            </a:r>
            <a:r>
              <a:rPr lang="ja-JP" altLang="ja-JP" sz="900" dirty="0" smtClean="0">
                <a:solidFill>
                  <a:prstClr val="black"/>
                </a:solidFill>
                <a:latin typeface="HGPｺﾞｼｯｸM" pitchFamily="50" charset="-128"/>
                <a:ea typeface="HGPｺﾞｼｯｸM" pitchFamily="50" charset="-128"/>
              </a:rPr>
              <a:t>調査結果報告</a:t>
            </a:r>
            <a:r>
              <a:rPr lang="ja-JP" altLang="en-US" sz="900" dirty="0" smtClean="0">
                <a:solidFill>
                  <a:prstClr val="black"/>
                </a:solidFill>
                <a:latin typeface="HGPｺﾞｼｯｸM" pitchFamily="50" charset="-128"/>
                <a:ea typeface="HGPｺﾞｼｯｸM" pitchFamily="50" charset="-128"/>
              </a:rPr>
              <a:t>」より</a:t>
            </a:r>
            <a:endParaRPr lang="ja-JP" altLang="en-US" sz="900" dirty="0">
              <a:solidFill>
                <a:prstClr val="black"/>
              </a:solidFill>
              <a:latin typeface="HGPｺﾞｼｯｸM" pitchFamily="50" charset="-128"/>
              <a:ea typeface="HGPｺﾞｼｯｸM" pitchFamily="50" charset="-128"/>
            </a:endParaRPr>
          </a:p>
        </p:txBody>
      </p:sp>
      <p:pic>
        <p:nvPicPr>
          <p:cNvPr id="1026" name="Picture 2"/>
          <p:cNvPicPr>
            <a:picLocks noChangeAspect="1" noChangeArrowheads="1"/>
          </p:cNvPicPr>
          <p:nvPr/>
        </p:nvPicPr>
        <p:blipFill>
          <a:blip r:embed="rId3" cstate="print"/>
          <a:srcRect/>
          <a:stretch>
            <a:fillRect/>
          </a:stretch>
        </p:blipFill>
        <p:spPr bwMode="auto">
          <a:xfrm>
            <a:off x="848544" y="1268760"/>
            <a:ext cx="8208912" cy="4999534"/>
          </a:xfrm>
          <a:prstGeom prst="rect">
            <a:avLst/>
          </a:prstGeom>
          <a:noFill/>
          <a:ln w="9525">
            <a:noFill/>
            <a:miter lim="800000"/>
            <a:headEnd/>
            <a:tailEnd/>
          </a:ln>
          <a:effectLst/>
        </p:spPr>
      </p:pic>
      <p:sp>
        <p:nvSpPr>
          <p:cNvPr id="11" name="Rectangle 2"/>
          <p:cNvSpPr txBox="1">
            <a:spLocks noChangeArrowheads="1"/>
          </p:cNvSpPr>
          <p:nvPr/>
        </p:nvSpPr>
        <p:spPr bwMode="auto">
          <a:xfrm>
            <a:off x="350488" y="366490"/>
            <a:ext cx="9555511" cy="830262"/>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ja-JP" altLang="en-US" sz="2800" b="1" dirty="0" smtClean="0">
                <a:latin typeface="HGPｺﾞｼｯｸM" pitchFamily="50" charset="-128"/>
                <a:ea typeface="HGPｺﾞｼｯｸM" pitchFamily="50" charset="-128"/>
                <a:cs typeface="+mj-cs"/>
              </a:rPr>
              <a:t>４．自治体クラウドとは　</a:t>
            </a:r>
            <a:r>
              <a:rPr lang="ja-JP" altLang="en-US" sz="1600" b="1" dirty="0" smtClean="0">
                <a:latin typeface="HGPｺﾞｼｯｸM" pitchFamily="50" charset="-128"/>
                <a:ea typeface="HGPｺﾞｼｯｸM" pitchFamily="50" charset="-128"/>
                <a:cs typeface="+mj-cs"/>
              </a:rPr>
              <a:t>～</a:t>
            </a:r>
            <a:r>
              <a:rPr lang="ja-JP" altLang="en-US" sz="1600" b="1" dirty="0" smtClean="0">
                <a:solidFill>
                  <a:srgbClr val="000000"/>
                </a:solidFill>
                <a:latin typeface="HGPｺﾞｼｯｸM" pitchFamily="50" charset="-128"/>
                <a:ea typeface="HGPｺﾞｼｯｸM" pitchFamily="50" charset="-128"/>
              </a:rPr>
              <a:t>クラウド導入に対する自治体における検討状況（大規模自治体）</a:t>
            </a:r>
            <a:r>
              <a:rPr lang="ja-JP" altLang="en-US" sz="1600" b="1" dirty="0" smtClean="0">
                <a:latin typeface="HGPｺﾞｼｯｸM" pitchFamily="50" charset="-128"/>
                <a:ea typeface="HGPｺﾞｼｯｸM" pitchFamily="50" charset="-128"/>
                <a:cs typeface="+mj-cs"/>
              </a:rPr>
              <a:t>～</a:t>
            </a:r>
            <a:endParaRPr lang="ja-JP" altLang="ja-JP" sz="1600" b="1" dirty="0" smtClean="0">
              <a:latin typeface="HGPｺﾞｼｯｸM" pitchFamily="50" charset="-128"/>
              <a:ea typeface="HGPｺﾞｼｯｸM" pitchFamily="50" charset="-128"/>
              <a:cs typeface="+mj-cs"/>
            </a:endParaRPr>
          </a:p>
        </p:txBody>
      </p:sp>
      <p:sp>
        <p:nvSpPr>
          <p:cNvPr id="13" name="フッター プレースホルダ 48"/>
          <p:cNvSpPr>
            <a:spLocks noGrp="1"/>
          </p:cNvSpPr>
          <p:nvPr>
            <p:ph type="ftr" sz="quarter" idx="4294967295"/>
          </p:nvPr>
        </p:nvSpPr>
        <p:spPr>
          <a:xfrm>
            <a:off x="3002785" y="6417360"/>
            <a:ext cx="3900433" cy="252000"/>
          </a:xfrm>
          <a:prstGeom prst="rect">
            <a:avLst/>
          </a:prstGeom>
        </p:spPr>
        <p:txBody>
          <a:bodyPr/>
          <a:lstStyle/>
          <a:p>
            <a:pPr algn="ctr">
              <a:defRPr/>
            </a:pPr>
            <a:r>
              <a:rPr kumimoji="0" lang="en-US" altLang="ja-JP" sz="1000" dirty="0" smtClean="0">
                <a:solidFill>
                  <a:schemeClr val="bg1">
                    <a:lumMod val="50000"/>
                  </a:schemeClr>
                </a:solidFill>
                <a:latin typeface="+mj-ea"/>
                <a:ea typeface="+mj-ea"/>
              </a:rPr>
              <a:t>3-1</a:t>
            </a:r>
            <a:r>
              <a:rPr kumimoji="0" lang="ja-JP" altLang="en-US" sz="1000" dirty="0" smtClean="0">
                <a:solidFill>
                  <a:schemeClr val="bg1">
                    <a:lumMod val="50000"/>
                  </a:schemeClr>
                </a:solidFill>
                <a:latin typeface="+mj-ea"/>
                <a:ea typeface="+mj-ea"/>
              </a:rPr>
              <a:t>　クラウド技術の概要と活用方法</a:t>
            </a:r>
            <a:endParaRPr lang="en-US" altLang="ja-JP" sz="1000" dirty="0" smtClean="0">
              <a:solidFill>
                <a:schemeClr val="bg1">
                  <a:lumMod val="50000"/>
                </a:schemeClr>
              </a:solidFill>
              <a:latin typeface="+mj-ea"/>
              <a:ea typeface="+mj-ea"/>
            </a:endParaRPr>
          </a:p>
        </p:txBody>
      </p:sp>
    </p:spTree>
    <p:extLst>
      <p:ext uri="{BB962C8B-B14F-4D97-AF65-F5344CB8AC3E}">
        <p14:creationId xmlns:p14="http://schemas.microsoft.com/office/powerpoint/2010/main" xmlns="" val="11419908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角丸四角形 45"/>
          <p:cNvSpPr/>
          <p:nvPr/>
        </p:nvSpPr>
        <p:spPr bwMode="auto">
          <a:xfrm>
            <a:off x="1208089"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43" name="角丸四角形 42"/>
          <p:cNvSpPr/>
          <p:nvPr/>
        </p:nvSpPr>
        <p:spPr bwMode="auto">
          <a:xfrm>
            <a:off x="5745163"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44" name="角丸四角形 43"/>
          <p:cNvSpPr/>
          <p:nvPr/>
        </p:nvSpPr>
        <p:spPr bwMode="auto">
          <a:xfrm>
            <a:off x="1749425" y="3213100"/>
            <a:ext cx="3203575"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9" name="角丸四角形 38"/>
          <p:cNvSpPr/>
          <p:nvPr/>
        </p:nvSpPr>
        <p:spPr bwMode="auto">
          <a:xfrm>
            <a:off x="6284913" y="3213100"/>
            <a:ext cx="3205162"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 name="角丸四角形 2"/>
          <p:cNvSpPr/>
          <p:nvPr/>
        </p:nvSpPr>
        <p:spPr bwMode="auto">
          <a:xfrm>
            <a:off x="2216151" y="1916113"/>
            <a:ext cx="7273925" cy="1008062"/>
          </a:xfrm>
          <a:prstGeom prst="roundRect">
            <a:avLst/>
          </a:prstGeom>
          <a:solidFill>
            <a:schemeClr val="bg1"/>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nchor="ctr"/>
          <a:lstStyle/>
          <a:p>
            <a:pPr eaLnBrk="0" hangingPunct="0">
              <a:defRPr/>
            </a:pPr>
            <a:r>
              <a:rPr kumimoji="0" lang="ja-JP" altLang="en-US" dirty="0">
                <a:solidFill>
                  <a:schemeClr val="tx1"/>
                </a:solidFill>
                <a:latin typeface="HGPｺﾞｼｯｸM" pitchFamily="50" charset="-128"/>
                <a:ea typeface="HGPｺﾞｼｯｸM" pitchFamily="50" charset="-128"/>
              </a:rPr>
              <a:t>これまで一品生産だった自治体の情報システムについて、複数自治体での共同利用により、ハードウェア及び業務アプリケーションの整備や利用について</a:t>
            </a:r>
            <a:r>
              <a:rPr kumimoji="0" lang="ja-JP" altLang="en-US" dirty="0">
                <a:solidFill>
                  <a:srgbClr val="FF0000"/>
                </a:solidFill>
                <a:latin typeface="HGPｺﾞｼｯｸM" pitchFamily="50" charset="-128"/>
                <a:ea typeface="HGPｺﾞｼｯｸM" pitchFamily="50" charset="-128"/>
              </a:rPr>
              <a:t>スケールメリット</a:t>
            </a:r>
            <a:r>
              <a:rPr kumimoji="0" lang="ja-JP" altLang="en-US" dirty="0">
                <a:solidFill>
                  <a:schemeClr val="tx1"/>
                </a:solidFill>
                <a:latin typeface="HGPｺﾞｼｯｸM" pitchFamily="50" charset="-128"/>
                <a:ea typeface="HGPｺﾞｼｯｸM" pitchFamily="50" charset="-128"/>
              </a:rPr>
              <a:t>を利かせる。</a:t>
            </a:r>
          </a:p>
        </p:txBody>
      </p:sp>
      <p:sp>
        <p:nvSpPr>
          <p:cNvPr id="15367"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４．自治体クラウドとは　</a:t>
            </a:r>
            <a:r>
              <a:rPr lang="ja-JP" altLang="en-US" sz="2400" dirty="0" smtClean="0"/>
              <a:t>～なぜ自治体クラウドなのか～</a:t>
            </a:r>
            <a:endParaRPr lang="ja-JP" altLang="ja-JP" sz="2400" dirty="0" smtClean="0"/>
          </a:p>
        </p:txBody>
      </p:sp>
      <p:sp>
        <p:nvSpPr>
          <p:cNvPr id="15368" name="コンテンツ プレースホルダ 3"/>
          <p:cNvSpPr>
            <a:spLocks noGrp="1"/>
          </p:cNvSpPr>
          <p:nvPr>
            <p:ph idx="1"/>
          </p:nvPr>
        </p:nvSpPr>
        <p:spPr bwMode="auto">
          <a:xfrm>
            <a:off x="495300" y="1341440"/>
            <a:ext cx="8915400" cy="5746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主な利点①　複数自治体での割り勘効果</a:t>
            </a:r>
          </a:p>
        </p:txBody>
      </p:sp>
      <p:sp>
        <p:nvSpPr>
          <p:cNvPr id="2" name="ホームベース 1"/>
          <p:cNvSpPr/>
          <p:nvPr/>
        </p:nvSpPr>
        <p:spPr bwMode="auto">
          <a:xfrm>
            <a:off x="992560" y="1916832"/>
            <a:ext cx="1296144" cy="1008112"/>
          </a:xfrm>
          <a:prstGeom prst="homePlate">
            <a:avLst>
              <a:gd name="adj" fmla="val 31015"/>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nchor="ctr"/>
          <a:lstStyle/>
          <a:p>
            <a:pPr eaLnBrk="0" hangingPunct="0">
              <a:defRPr/>
            </a:pPr>
            <a:r>
              <a:rPr kumimoji="0" lang="ja-JP" altLang="en-US" sz="2000" dirty="0">
                <a:solidFill>
                  <a:schemeClr val="bg1"/>
                </a:solidFill>
                <a:latin typeface="HGPｺﾞｼｯｸM" pitchFamily="50" charset="-128"/>
                <a:ea typeface="HGPｺﾞｼｯｸM" pitchFamily="50" charset="-128"/>
              </a:rPr>
              <a:t>ポイント</a:t>
            </a:r>
          </a:p>
        </p:txBody>
      </p:sp>
      <p:sp>
        <p:nvSpPr>
          <p:cNvPr id="5" name="正方形/長方形 4"/>
          <p:cNvSpPr/>
          <p:nvPr/>
        </p:nvSpPr>
        <p:spPr bwMode="auto">
          <a:xfrm>
            <a:off x="2036763" y="3860802"/>
            <a:ext cx="792162" cy="50482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業務</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400" dirty="0">
                <a:solidFill>
                  <a:schemeClr val="tx1"/>
                </a:solidFill>
                <a:latin typeface="HGPｺﾞｼｯｸM" pitchFamily="50" charset="-128"/>
                <a:ea typeface="HGPｺﾞｼｯｸM" pitchFamily="50" charset="-128"/>
              </a:rPr>
              <a:t>アプリ</a:t>
            </a:r>
          </a:p>
        </p:txBody>
      </p:sp>
      <p:sp>
        <p:nvSpPr>
          <p:cNvPr id="7" name="正方形/長方形 6"/>
          <p:cNvSpPr/>
          <p:nvPr/>
        </p:nvSpPr>
        <p:spPr bwMode="auto">
          <a:xfrm>
            <a:off x="2036763" y="4437065"/>
            <a:ext cx="792162" cy="50482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ＯＳ</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050" dirty="0">
                <a:solidFill>
                  <a:schemeClr val="tx1"/>
                </a:solidFill>
                <a:latin typeface="HGPｺﾞｼｯｸM" pitchFamily="50" charset="-128"/>
                <a:ea typeface="HGPｺﾞｼｯｸM" pitchFamily="50" charset="-128"/>
              </a:rPr>
              <a:t>ミドルウェア</a:t>
            </a:r>
          </a:p>
        </p:txBody>
      </p:sp>
      <p:sp>
        <p:nvSpPr>
          <p:cNvPr id="8" name="正方形/長方形 7"/>
          <p:cNvSpPr/>
          <p:nvPr/>
        </p:nvSpPr>
        <p:spPr bwMode="auto">
          <a:xfrm>
            <a:off x="2036763" y="5013325"/>
            <a:ext cx="792162" cy="50323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ハード</a:t>
            </a:r>
            <a:r>
              <a:rPr kumimoji="0" lang="en-US" altLang="ja-JP" sz="1400" dirty="0">
                <a:solidFill>
                  <a:schemeClr val="tx1"/>
                </a:solidFill>
                <a:latin typeface="HGPｺﾞｼｯｸM" pitchFamily="50" charset="-128"/>
                <a:ea typeface="HGPｺﾞｼｯｸM" pitchFamily="50" charset="-128"/>
              </a:rPr>
              <a:t/>
            </a:r>
            <a:br>
              <a:rPr kumimoji="0" lang="en-US" altLang="ja-JP" sz="1400" dirty="0">
                <a:solidFill>
                  <a:schemeClr val="tx1"/>
                </a:solidFill>
                <a:latin typeface="HGPｺﾞｼｯｸM" pitchFamily="50" charset="-128"/>
                <a:ea typeface="HGPｺﾞｼｯｸM" pitchFamily="50" charset="-128"/>
              </a:rPr>
            </a:br>
            <a:r>
              <a:rPr kumimoji="0" lang="ja-JP" altLang="en-US" sz="1400" dirty="0">
                <a:solidFill>
                  <a:schemeClr val="tx1"/>
                </a:solidFill>
                <a:latin typeface="HGPｺﾞｼｯｸM" pitchFamily="50" charset="-128"/>
                <a:ea typeface="HGPｺﾞｼｯｸM" pitchFamily="50" charset="-128"/>
              </a:rPr>
              <a:t>ウェア</a:t>
            </a:r>
          </a:p>
        </p:txBody>
      </p:sp>
      <p:sp>
        <p:nvSpPr>
          <p:cNvPr id="9" name="正方形/長方形 8"/>
          <p:cNvSpPr/>
          <p:nvPr/>
        </p:nvSpPr>
        <p:spPr bwMode="auto">
          <a:xfrm>
            <a:off x="2946402" y="3860802"/>
            <a:ext cx="792163" cy="50482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業務</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400" dirty="0">
                <a:solidFill>
                  <a:schemeClr val="tx1"/>
                </a:solidFill>
                <a:latin typeface="HGPｺﾞｼｯｸM" pitchFamily="50" charset="-128"/>
                <a:ea typeface="HGPｺﾞｼｯｸM" pitchFamily="50" charset="-128"/>
              </a:rPr>
              <a:t>アプリ</a:t>
            </a:r>
          </a:p>
        </p:txBody>
      </p:sp>
      <p:sp>
        <p:nvSpPr>
          <p:cNvPr id="10" name="正方形/長方形 9"/>
          <p:cNvSpPr/>
          <p:nvPr/>
        </p:nvSpPr>
        <p:spPr bwMode="auto">
          <a:xfrm>
            <a:off x="2946402" y="4437065"/>
            <a:ext cx="792163" cy="50482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ＯＳ</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050" dirty="0">
                <a:solidFill>
                  <a:schemeClr val="tx1"/>
                </a:solidFill>
                <a:latin typeface="HGPｺﾞｼｯｸM" pitchFamily="50" charset="-128"/>
                <a:ea typeface="HGPｺﾞｼｯｸM" pitchFamily="50" charset="-128"/>
              </a:rPr>
              <a:t>ミドルウェア</a:t>
            </a:r>
          </a:p>
        </p:txBody>
      </p:sp>
      <p:sp>
        <p:nvSpPr>
          <p:cNvPr id="11" name="正方形/長方形 10"/>
          <p:cNvSpPr/>
          <p:nvPr/>
        </p:nvSpPr>
        <p:spPr bwMode="auto">
          <a:xfrm>
            <a:off x="2946402" y="5013325"/>
            <a:ext cx="792163" cy="50323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ハード</a:t>
            </a:r>
            <a:r>
              <a:rPr kumimoji="0" lang="en-US" altLang="ja-JP" sz="1400" dirty="0">
                <a:solidFill>
                  <a:schemeClr val="tx1"/>
                </a:solidFill>
                <a:latin typeface="HGPｺﾞｼｯｸM" pitchFamily="50" charset="-128"/>
                <a:ea typeface="HGPｺﾞｼｯｸM" pitchFamily="50" charset="-128"/>
              </a:rPr>
              <a:t/>
            </a:r>
            <a:br>
              <a:rPr kumimoji="0" lang="en-US" altLang="ja-JP" sz="1400" dirty="0">
                <a:solidFill>
                  <a:schemeClr val="tx1"/>
                </a:solidFill>
                <a:latin typeface="HGPｺﾞｼｯｸM" pitchFamily="50" charset="-128"/>
                <a:ea typeface="HGPｺﾞｼｯｸM" pitchFamily="50" charset="-128"/>
              </a:rPr>
            </a:br>
            <a:r>
              <a:rPr kumimoji="0" lang="ja-JP" altLang="en-US" sz="1400" dirty="0">
                <a:solidFill>
                  <a:schemeClr val="tx1"/>
                </a:solidFill>
                <a:latin typeface="HGPｺﾞｼｯｸM" pitchFamily="50" charset="-128"/>
                <a:ea typeface="HGPｺﾞｼｯｸM" pitchFamily="50" charset="-128"/>
              </a:rPr>
              <a:t>ウェア</a:t>
            </a:r>
          </a:p>
        </p:txBody>
      </p:sp>
      <p:sp>
        <p:nvSpPr>
          <p:cNvPr id="12" name="正方形/長方形 11"/>
          <p:cNvSpPr/>
          <p:nvPr/>
        </p:nvSpPr>
        <p:spPr bwMode="auto">
          <a:xfrm>
            <a:off x="3873501" y="3852864"/>
            <a:ext cx="792163" cy="50482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業務</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400" dirty="0">
                <a:solidFill>
                  <a:schemeClr val="tx1"/>
                </a:solidFill>
                <a:latin typeface="HGPｺﾞｼｯｸM" pitchFamily="50" charset="-128"/>
                <a:ea typeface="HGPｺﾞｼｯｸM" pitchFamily="50" charset="-128"/>
              </a:rPr>
              <a:t>アプリ</a:t>
            </a:r>
          </a:p>
        </p:txBody>
      </p:sp>
      <p:sp>
        <p:nvSpPr>
          <p:cNvPr id="13" name="正方形/長方形 12"/>
          <p:cNvSpPr/>
          <p:nvPr/>
        </p:nvSpPr>
        <p:spPr bwMode="auto">
          <a:xfrm>
            <a:off x="3873501" y="4429125"/>
            <a:ext cx="792163" cy="50323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ＯＳ</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050" dirty="0">
                <a:solidFill>
                  <a:schemeClr val="tx1"/>
                </a:solidFill>
                <a:latin typeface="HGPｺﾞｼｯｸM" pitchFamily="50" charset="-128"/>
                <a:ea typeface="HGPｺﾞｼｯｸM" pitchFamily="50" charset="-128"/>
              </a:rPr>
              <a:t>ミドルウェア</a:t>
            </a:r>
          </a:p>
        </p:txBody>
      </p:sp>
      <p:sp>
        <p:nvSpPr>
          <p:cNvPr id="14" name="正方形/長方形 13"/>
          <p:cNvSpPr/>
          <p:nvPr/>
        </p:nvSpPr>
        <p:spPr bwMode="auto">
          <a:xfrm>
            <a:off x="3873501" y="5005390"/>
            <a:ext cx="792163" cy="503237"/>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ハード</a:t>
            </a:r>
            <a:r>
              <a:rPr kumimoji="0" lang="en-US" altLang="ja-JP" sz="1400" dirty="0">
                <a:solidFill>
                  <a:schemeClr val="tx1"/>
                </a:solidFill>
                <a:latin typeface="HGPｺﾞｼｯｸM" pitchFamily="50" charset="-128"/>
                <a:ea typeface="HGPｺﾞｼｯｸM" pitchFamily="50" charset="-128"/>
              </a:rPr>
              <a:t/>
            </a:r>
            <a:br>
              <a:rPr kumimoji="0" lang="en-US" altLang="ja-JP" sz="1400" dirty="0">
                <a:solidFill>
                  <a:schemeClr val="tx1"/>
                </a:solidFill>
                <a:latin typeface="HGPｺﾞｼｯｸM" pitchFamily="50" charset="-128"/>
                <a:ea typeface="HGPｺﾞｼｯｸM" pitchFamily="50" charset="-128"/>
              </a:rPr>
            </a:br>
            <a:r>
              <a:rPr kumimoji="0" lang="ja-JP" altLang="en-US" sz="1400" dirty="0">
                <a:solidFill>
                  <a:schemeClr val="tx1"/>
                </a:solidFill>
                <a:latin typeface="HGPｺﾞｼｯｸM" pitchFamily="50" charset="-128"/>
                <a:ea typeface="HGPｺﾞｼｯｸM" pitchFamily="50" charset="-128"/>
              </a:rPr>
              <a:t>ウェア</a:t>
            </a:r>
          </a:p>
        </p:txBody>
      </p:sp>
      <p:sp>
        <p:nvSpPr>
          <p:cNvPr id="6" name="ホームベース 5"/>
          <p:cNvSpPr/>
          <p:nvPr/>
        </p:nvSpPr>
        <p:spPr bwMode="auto">
          <a:xfrm rot="5400000">
            <a:off x="2126686" y="3196402"/>
            <a:ext cx="612068" cy="792088"/>
          </a:xfrm>
          <a:prstGeom prst="homePlate">
            <a:avLst>
              <a:gd name="adj" fmla="val 2568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Ａ</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市</a:t>
            </a:r>
          </a:p>
        </p:txBody>
      </p:sp>
      <p:sp>
        <p:nvSpPr>
          <p:cNvPr id="16" name="ホームベース 15"/>
          <p:cNvSpPr/>
          <p:nvPr/>
        </p:nvSpPr>
        <p:spPr bwMode="auto">
          <a:xfrm rot="5400000">
            <a:off x="3036750" y="3194974"/>
            <a:ext cx="612068" cy="792088"/>
          </a:xfrm>
          <a:prstGeom prst="homePlate">
            <a:avLst>
              <a:gd name="adj" fmla="val 2568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Ｂ</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町</a:t>
            </a:r>
          </a:p>
        </p:txBody>
      </p:sp>
      <p:sp>
        <p:nvSpPr>
          <p:cNvPr id="17" name="ホームベース 16"/>
          <p:cNvSpPr/>
          <p:nvPr/>
        </p:nvSpPr>
        <p:spPr bwMode="auto">
          <a:xfrm rot="5400000">
            <a:off x="3962890" y="3196402"/>
            <a:ext cx="612068" cy="792088"/>
          </a:xfrm>
          <a:prstGeom prst="homePlate">
            <a:avLst>
              <a:gd name="adj" fmla="val 2568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Ｃ</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村</a:t>
            </a:r>
          </a:p>
        </p:txBody>
      </p:sp>
      <p:sp>
        <p:nvSpPr>
          <p:cNvPr id="31" name="正方形/長方形 30"/>
          <p:cNvSpPr/>
          <p:nvPr/>
        </p:nvSpPr>
        <p:spPr bwMode="auto">
          <a:xfrm>
            <a:off x="6411914" y="3852863"/>
            <a:ext cx="274637" cy="16637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sz="1050" dirty="0">
              <a:solidFill>
                <a:schemeClr val="tx1"/>
              </a:solidFill>
              <a:latin typeface="HGPｺﾞｼｯｸM" pitchFamily="50" charset="-128"/>
              <a:ea typeface="HGPｺﾞｼｯｸM" pitchFamily="50" charset="-128"/>
            </a:endParaRPr>
          </a:p>
        </p:txBody>
      </p:sp>
      <p:sp>
        <p:nvSpPr>
          <p:cNvPr id="32" name="正方形/長方形 31"/>
          <p:cNvSpPr/>
          <p:nvPr/>
        </p:nvSpPr>
        <p:spPr bwMode="auto">
          <a:xfrm>
            <a:off x="6700839" y="3852863"/>
            <a:ext cx="274637" cy="16637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sz="1050" dirty="0">
              <a:solidFill>
                <a:schemeClr val="tx1"/>
              </a:solidFill>
              <a:latin typeface="HGPｺﾞｼｯｸM" pitchFamily="50" charset="-128"/>
              <a:ea typeface="HGPｺﾞｼｯｸM" pitchFamily="50" charset="-128"/>
            </a:endParaRPr>
          </a:p>
        </p:txBody>
      </p:sp>
      <p:sp>
        <p:nvSpPr>
          <p:cNvPr id="33" name="正方形/長方形 32"/>
          <p:cNvSpPr/>
          <p:nvPr/>
        </p:nvSpPr>
        <p:spPr bwMode="auto">
          <a:xfrm>
            <a:off x="6978650" y="3852863"/>
            <a:ext cx="274638" cy="16637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sz="1050" dirty="0">
              <a:solidFill>
                <a:schemeClr val="tx1"/>
              </a:solidFill>
              <a:latin typeface="HGPｺﾞｼｯｸM" pitchFamily="50" charset="-128"/>
              <a:ea typeface="HGPｺﾞｼｯｸM" pitchFamily="50" charset="-128"/>
            </a:endParaRPr>
          </a:p>
        </p:txBody>
      </p:sp>
      <p:sp>
        <p:nvSpPr>
          <p:cNvPr id="30" name="正方形/長方形 29"/>
          <p:cNvSpPr/>
          <p:nvPr/>
        </p:nvSpPr>
        <p:spPr bwMode="auto">
          <a:xfrm>
            <a:off x="6442076" y="4429125"/>
            <a:ext cx="792163" cy="503238"/>
          </a:xfrm>
          <a:prstGeom prst="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ＯＳ</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050" dirty="0">
                <a:solidFill>
                  <a:schemeClr val="tx1"/>
                </a:solidFill>
                <a:latin typeface="HGPｺﾞｼｯｸM" pitchFamily="50" charset="-128"/>
                <a:ea typeface="HGPｺﾞｼｯｸM" pitchFamily="50" charset="-128"/>
              </a:rPr>
              <a:t>ミドルウェア</a:t>
            </a:r>
          </a:p>
        </p:txBody>
      </p:sp>
      <p:sp>
        <p:nvSpPr>
          <p:cNvPr id="34" name="正方形/長方形 33"/>
          <p:cNvSpPr/>
          <p:nvPr/>
        </p:nvSpPr>
        <p:spPr bwMode="auto">
          <a:xfrm>
            <a:off x="6434139" y="4986340"/>
            <a:ext cx="792162" cy="504825"/>
          </a:xfrm>
          <a:prstGeom prst="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050" dirty="0">
                <a:solidFill>
                  <a:schemeClr val="tx1"/>
                </a:solidFill>
                <a:latin typeface="HGPｺﾞｼｯｸM" pitchFamily="50" charset="-128"/>
                <a:ea typeface="HGPｺﾞｼｯｸM" pitchFamily="50" charset="-128"/>
              </a:rPr>
              <a:t>ハードウェア</a:t>
            </a:r>
          </a:p>
        </p:txBody>
      </p:sp>
      <p:sp>
        <p:nvSpPr>
          <p:cNvPr id="27" name="ホームベース 26"/>
          <p:cNvSpPr/>
          <p:nvPr/>
        </p:nvSpPr>
        <p:spPr bwMode="auto">
          <a:xfrm rot="5400000">
            <a:off x="6243870" y="3455129"/>
            <a:ext cx="612068" cy="274634"/>
          </a:xfrm>
          <a:prstGeom prst="homePlate">
            <a:avLst>
              <a:gd name="adj" fmla="val 25680"/>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Ａ</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市</a:t>
            </a:r>
          </a:p>
        </p:txBody>
      </p:sp>
      <p:sp>
        <p:nvSpPr>
          <p:cNvPr id="28" name="ホームベース 27"/>
          <p:cNvSpPr/>
          <p:nvPr/>
        </p:nvSpPr>
        <p:spPr bwMode="auto">
          <a:xfrm rot="5400000">
            <a:off x="6531902" y="3453701"/>
            <a:ext cx="612068" cy="274634"/>
          </a:xfrm>
          <a:prstGeom prst="homePlate">
            <a:avLst>
              <a:gd name="adj" fmla="val 25680"/>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Ｂ</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町</a:t>
            </a:r>
          </a:p>
        </p:txBody>
      </p:sp>
      <p:sp>
        <p:nvSpPr>
          <p:cNvPr id="29" name="ホームベース 28"/>
          <p:cNvSpPr/>
          <p:nvPr/>
        </p:nvSpPr>
        <p:spPr bwMode="auto">
          <a:xfrm rot="5400000">
            <a:off x="6813905" y="3455129"/>
            <a:ext cx="612068" cy="274634"/>
          </a:xfrm>
          <a:prstGeom prst="homePlate">
            <a:avLst>
              <a:gd name="adj" fmla="val 25680"/>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Ｃ</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村</a:t>
            </a:r>
          </a:p>
        </p:txBody>
      </p:sp>
      <p:sp>
        <p:nvSpPr>
          <p:cNvPr id="36" name="正方形/長方形 35"/>
          <p:cNvSpPr/>
          <p:nvPr/>
        </p:nvSpPr>
        <p:spPr bwMode="auto">
          <a:xfrm>
            <a:off x="6434139" y="3860802"/>
            <a:ext cx="792162" cy="504825"/>
          </a:xfrm>
          <a:prstGeom prst="rect">
            <a:avLst/>
          </a:prstGeom>
          <a:noFill/>
          <a:ln>
            <a:prstDash val="dash"/>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none"/>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業務</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400" dirty="0">
                <a:solidFill>
                  <a:schemeClr val="tx1"/>
                </a:solidFill>
                <a:latin typeface="HGPｺﾞｼｯｸM" pitchFamily="50" charset="-128"/>
                <a:ea typeface="HGPｺﾞｼｯｸM" pitchFamily="50" charset="-128"/>
              </a:rPr>
              <a:t>アプリ</a:t>
            </a:r>
          </a:p>
        </p:txBody>
      </p:sp>
      <p:sp>
        <p:nvSpPr>
          <p:cNvPr id="15" name="左矢印吹き出し 14"/>
          <p:cNvSpPr/>
          <p:nvPr/>
        </p:nvSpPr>
        <p:spPr bwMode="auto">
          <a:xfrm>
            <a:off x="7256464" y="3644902"/>
            <a:ext cx="2160587" cy="639763"/>
          </a:xfrm>
          <a:prstGeom prst="leftArrowCallout">
            <a:avLst>
              <a:gd name="adj1" fmla="val 25000"/>
              <a:gd name="adj2" fmla="val 25000"/>
              <a:gd name="adj3" fmla="val 25000"/>
              <a:gd name="adj4" fmla="val 84819"/>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r>
              <a:rPr kumimoji="0" lang="ja-JP" altLang="en-US" sz="1200" dirty="0">
                <a:solidFill>
                  <a:schemeClr val="tx1"/>
                </a:solidFill>
                <a:latin typeface="HGPｺﾞｼｯｸM" pitchFamily="50" charset="-128"/>
                <a:ea typeface="HGPｺﾞｼｯｸM" pitchFamily="50" charset="-128"/>
              </a:rPr>
              <a:t>同じ業務アプリを共同利用することで、業務アプリ開発コストを割り勘</a:t>
            </a:r>
          </a:p>
        </p:txBody>
      </p:sp>
      <p:sp>
        <p:nvSpPr>
          <p:cNvPr id="38" name="左矢印吹き出し 37"/>
          <p:cNvSpPr/>
          <p:nvPr/>
        </p:nvSpPr>
        <p:spPr bwMode="auto">
          <a:xfrm>
            <a:off x="7256464" y="4365627"/>
            <a:ext cx="2160587" cy="1154113"/>
          </a:xfrm>
          <a:prstGeom prst="leftArrowCallout">
            <a:avLst>
              <a:gd name="adj1" fmla="val 15797"/>
              <a:gd name="adj2" fmla="val 15797"/>
              <a:gd name="adj3" fmla="val 15797"/>
              <a:gd name="adj4" fmla="val 84819"/>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nchor="ctr"/>
          <a:lstStyle/>
          <a:p>
            <a:pPr eaLnBrk="0" hangingPunct="0">
              <a:defRPr/>
            </a:pPr>
            <a:r>
              <a:rPr kumimoji="0" lang="ja-JP" altLang="en-US" sz="1200" dirty="0">
                <a:solidFill>
                  <a:schemeClr val="tx1"/>
                </a:solidFill>
                <a:latin typeface="HGPｺﾞｼｯｸM" pitchFamily="50" charset="-128"/>
                <a:ea typeface="HGPｺﾞｼｯｸM" pitchFamily="50" charset="-128"/>
              </a:rPr>
              <a:t>割り勘効果に加えて</a:t>
            </a:r>
            <a:r>
              <a:rPr kumimoji="0" lang="en-US" altLang="ja-JP" sz="1200" dirty="0">
                <a:solidFill>
                  <a:schemeClr val="tx1"/>
                </a:solidFill>
                <a:latin typeface="HGPｺﾞｼｯｸM" pitchFamily="50" charset="-128"/>
                <a:ea typeface="HGPｺﾞｼｯｸM" pitchFamily="50" charset="-128"/>
              </a:rPr>
              <a:t>…</a:t>
            </a:r>
            <a:br>
              <a:rPr kumimoji="0" lang="en-US" altLang="ja-JP" sz="1200" dirty="0">
                <a:solidFill>
                  <a:schemeClr val="tx1"/>
                </a:solidFill>
                <a:latin typeface="HGPｺﾞｼｯｸM" pitchFamily="50" charset="-128"/>
                <a:ea typeface="HGPｺﾞｼｯｸM" pitchFamily="50" charset="-128"/>
              </a:rPr>
            </a:br>
            <a:r>
              <a:rPr kumimoji="0" lang="ja-JP" altLang="en-US" sz="1200" dirty="0">
                <a:solidFill>
                  <a:schemeClr val="tx1"/>
                </a:solidFill>
                <a:latin typeface="HGPｺﾞｼｯｸM" pitchFamily="50" charset="-128"/>
                <a:ea typeface="HGPｺﾞｼｯｸM" pitchFamily="50" charset="-128"/>
              </a:rPr>
              <a:t>所有からサービス利用に変わるため、無駄なハードウェア投資（冗長構成、冗長な保守等）を低減</a:t>
            </a:r>
          </a:p>
        </p:txBody>
      </p:sp>
      <p:sp>
        <p:nvSpPr>
          <p:cNvPr id="15395" name="左中かっこ 36"/>
          <p:cNvSpPr>
            <a:spLocks/>
          </p:cNvSpPr>
          <p:nvPr/>
        </p:nvSpPr>
        <p:spPr bwMode="auto">
          <a:xfrm rot="-5400000">
            <a:off x="6759576" y="5241927"/>
            <a:ext cx="142875" cy="838200"/>
          </a:xfrm>
          <a:prstGeom prst="leftBrace">
            <a:avLst>
              <a:gd name="adj1" fmla="val 8393"/>
              <a:gd name="adj2" fmla="val 50000"/>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sp>
        <p:nvSpPr>
          <p:cNvPr id="15396" name="左中かっこ 39"/>
          <p:cNvSpPr>
            <a:spLocks/>
          </p:cNvSpPr>
          <p:nvPr/>
        </p:nvSpPr>
        <p:spPr bwMode="auto">
          <a:xfrm rot="-5400000">
            <a:off x="3269457" y="4356895"/>
            <a:ext cx="142875" cy="2608262"/>
          </a:xfrm>
          <a:prstGeom prst="leftBrace">
            <a:avLst>
              <a:gd name="adj1" fmla="val 8367"/>
              <a:gd name="adj2" fmla="val 50000"/>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sp>
        <p:nvSpPr>
          <p:cNvPr id="41" name="正方形/長方形 40"/>
          <p:cNvSpPr/>
          <p:nvPr/>
        </p:nvSpPr>
        <p:spPr bwMode="auto">
          <a:xfrm>
            <a:off x="2944813" y="5732463"/>
            <a:ext cx="792162" cy="252412"/>
          </a:xfrm>
          <a:prstGeom prst="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050" dirty="0">
                <a:solidFill>
                  <a:schemeClr val="tx1"/>
                </a:solidFill>
                <a:latin typeface="HGPｺﾞｼｯｸM" pitchFamily="50" charset="-128"/>
                <a:ea typeface="HGPｺﾞｼｯｸM" pitchFamily="50" charset="-128"/>
              </a:rPr>
              <a:t>コスト</a:t>
            </a:r>
          </a:p>
        </p:txBody>
      </p:sp>
      <p:sp>
        <p:nvSpPr>
          <p:cNvPr id="42" name="正方形/長方形 41"/>
          <p:cNvSpPr/>
          <p:nvPr/>
        </p:nvSpPr>
        <p:spPr bwMode="auto">
          <a:xfrm>
            <a:off x="6434139" y="5732465"/>
            <a:ext cx="792162" cy="250825"/>
          </a:xfrm>
          <a:prstGeom prst="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050" dirty="0">
                <a:solidFill>
                  <a:schemeClr val="tx1"/>
                </a:solidFill>
                <a:latin typeface="HGPｺﾞｼｯｸM" pitchFamily="50" charset="-128"/>
                <a:ea typeface="HGPｺﾞｼｯｸM" pitchFamily="50" charset="-128"/>
              </a:rPr>
              <a:t>コスト</a:t>
            </a:r>
          </a:p>
        </p:txBody>
      </p:sp>
      <p:sp>
        <p:nvSpPr>
          <p:cNvPr id="45" name="テキスト ボックス 44"/>
          <p:cNvSpPr txBox="1"/>
          <p:nvPr/>
        </p:nvSpPr>
        <p:spPr>
          <a:xfrm>
            <a:off x="1281114"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従来</a:t>
            </a:r>
          </a:p>
        </p:txBody>
      </p:sp>
      <p:sp>
        <p:nvSpPr>
          <p:cNvPr id="48" name="テキスト ボックス 47"/>
          <p:cNvSpPr txBox="1"/>
          <p:nvPr/>
        </p:nvSpPr>
        <p:spPr>
          <a:xfrm>
            <a:off x="5816601"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自治体クラウド</a:t>
            </a:r>
          </a:p>
        </p:txBody>
      </p:sp>
      <p:sp>
        <p:nvSpPr>
          <p:cNvPr id="47" name="二等辺三角形 46"/>
          <p:cNvSpPr/>
          <p:nvPr/>
        </p:nvSpPr>
        <p:spPr bwMode="auto">
          <a:xfrm rot="5400000">
            <a:off x="4818063" y="4373564"/>
            <a:ext cx="1152525" cy="450850"/>
          </a:xfrm>
          <a:prstGeom prst="triangl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40" name="スライド番号プレースホルダ 39"/>
          <p:cNvSpPr>
            <a:spLocks noGrp="1"/>
          </p:cNvSpPr>
          <p:nvPr>
            <p:ph type="sldNum" sz="quarter" idx="12"/>
          </p:nvPr>
        </p:nvSpPr>
        <p:spPr/>
        <p:txBody>
          <a:bodyPr/>
          <a:lstStyle/>
          <a:p>
            <a:pPr>
              <a:defRPr/>
            </a:pPr>
            <a:fld id="{9BD18B47-5A04-4486-B144-65D5FC88DB73}" type="slidenum">
              <a:rPr lang="ja-JP" altLang="en-US" smtClean="0"/>
              <a:pPr>
                <a:defRPr/>
              </a:pPr>
              <a:t>15</a:t>
            </a:fld>
            <a:endParaRPr lang="en-US" altLang="ja-JP" dirty="0"/>
          </a:p>
        </p:txBody>
      </p:sp>
      <p:sp>
        <p:nvSpPr>
          <p:cNvPr id="49" name="フッター プレースホルダ 48"/>
          <p:cNvSpPr>
            <a:spLocks noGrp="1"/>
          </p:cNvSpPr>
          <p:nvPr>
            <p:ph type="ftr" sz="quarter" idx="11"/>
          </p:nvPr>
        </p:nvSpPr>
        <p:spPr/>
        <p:txBody>
          <a:bodyPr/>
          <a:lstStyle/>
          <a:p>
            <a:pPr>
              <a:defRPr/>
            </a:pPr>
            <a:r>
              <a:rPr kumimoji="0" lang="en-US" altLang="ja-JP" dirty="0" smtClean="0"/>
              <a:t>3-1</a:t>
            </a:r>
            <a:r>
              <a:rPr kumimoji="0" lang="ja-JP" altLang="en-US" dirty="0"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bwMode="auto">
          <a:xfrm>
            <a:off x="5745163"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10" name="角丸四角形 9"/>
          <p:cNvSpPr/>
          <p:nvPr/>
        </p:nvSpPr>
        <p:spPr bwMode="auto">
          <a:xfrm>
            <a:off x="6284913" y="3213100"/>
            <a:ext cx="3205162"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41" name="右矢印吹き出し 140"/>
          <p:cNvSpPr/>
          <p:nvPr/>
        </p:nvSpPr>
        <p:spPr bwMode="auto">
          <a:xfrm>
            <a:off x="6338889" y="4202113"/>
            <a:ext cx="2574925" cy="787400"/>
          </a:xfrm>
          <a:prstGeom prst="rightArrowCallout">
            <a:avLst>
              <a:gd name="adj1" fmla="val 25000"/>
              <a:gd name="adj2" fmla="val 25000"/>
              <a:gd name="adj3" fmla="val 25000"/>
              <a:gd name="adj4" fmla="val 89734"/>
            </a:avLst>
          </a:prstGeom>
          <a:solidFill>
            <a:schemeClr val="tx2">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7" name="角丸四角形 6"/>
          <p:cNvSpPr/>
          <p:nvPr/>
        </p:nvSpPr>
        <p:spPr bwMode="auto">
          <a:xfrm>
            <a:off x="1208089"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9" name="角丸四角形 8"/>
          <p:cNvSpPr/>
          <p:nvPr/>
        </p:nvSpPr>
        <p:spPr bwMode="auto">
          <a:xfrm>
            <a:off x="1749425" y="3213100"/>
            <a:ext cx="3203575"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8" name="テキスト ボックス 37"/>
          <p:cNvSpPr txBox="1"/>
          <p:nvPr/>
        </p:nvSpPr>
        <p:spPr>
          <a:xfrm>
            <a:off x="1281114"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従来</a:t>
            </a:r>
          </a:p>
        </p:txBody>
      </p:sp>
      <p:sp>
        <p:nvSpPr>
          <p:cNvPr id="6160" name="右矢印吹き出し 6159"/>
          <p:cNvSpPr/>
          <p:nvPr/>
        </p:nvSpPr>
        <p:spPr bwMode="auto">
          <a:xfrm>
            <a:off x="1803401" y="3576640"/>
            <a:ext cx="2573338" cy="788987"/>
          </a:xfrm>
          <a:prstGeom prst="rightArrowCallout">
            <a:avLst>
              <a:gd name="adj1" fmla="val 25000"/>
              <a:gd name="adj2" fmla="val 25000"/>
              <a:gd name="adj3" fmla="val 25000"/>
              <a:gd name="adj4" fmla="val 89734"/>
            </a:avLst>
          </a:prstGeom>
          <a:solidFill>
            <a:schemeClr val="tx2">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99" name="右矢印吹き出し 98"/>
          <p:cNvSpPr/>
          <p:nvPr/>
        </p:nvSpPr>
        <p:spPr bwMode="auto">
          <a:xfrm>
            <a:off x="1803401" y="4895850"/>
            <a:ext cx="2573338" cy="787400"/>
          </a:xfrm>
          <a:prstGeom prst="rightArrowCallout">
            <a:avLst>
              <a:gd name="adj1" fmla="val 25000"/>
              <a:gd name="adj2" fmla="val 25000"/>
              <a:gd name="adj3" fmla="val 25000"/>
              <a:gd name="adj4" fmla="val 89734"/>
            </a:avLst>
          </a:prstGeom>
          <a:solidFill>
            <a:schemeClr val="tx2">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394"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smtClean="0"/>
              <a:t>４．自治体クラウドとは　</a:t>
            </a:r>
            <a:r>
              <a:rPr lang="ja-JP" altLang="en-US" sz="2400" smtClean="0"/>
              <a:t>～なぜ自治体クラウドなのか～</a:t>
            </a:r>
            <a:endParaRPr lang="ja-JP" altLang="ja-JP" sz="2400" smtClean="0"/>
          </a:p>
        </p:txBody>
      </p:sp>
      <p:sp>
        <p:nvSpPr>
          <p:cNvPr id="16395" name="コンテンツ プレースホルダ 3"/>
          <p:cNvSpPr>
            <a:spLocks noGrp="1"/>
          </p:cNvSpPr>
          <p:nvPr>
            <p:ph idx="1"/>
          </p:nvPr>
        </p:nvSpPr>
        <p:spPr bwMode="auto">
          <a:xfrm>
            <a:off x="495300" y="1341440"/>
            <a:ext cx="8915400" cy="5746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t>主な利点②　業務分析や標準化等による最適化推進</a:t>
            </a:r>
          </a:p>
        </p:txBody>
      </p:sp>
      <p:sp>
        <p:nvSpPr>
          <p:cNvPr id="5" name="角丸四角形 4"/>
          <p:cNvSpPr/>
          <p:nvPr/>
        </p:nvSpPr>
        <p:spPr bwMode="auto">
          <a:xfrm>
            <a:off x="2216151" y="1916113"/>
            <a:ext cx="7273925" cy="1008062"/>
          </a:xfrm>
          <a:prstGeom prst="roundRect">
            <a:avLst/>
          </a:prstGeom>
          <a:solidFill>
            <a:schemeClr val="bg1"/>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nchor="ctr"/>
          <a:lstStyle/>
          <a:p>
            <a:pPr eaLnBrk="0" hangingPunct="0">
              <a:defRPr/>
            </a:pPr>
            <a:r>
              <a:rPr kumimoji="0" lang="ja-JP" altLang="en-US" dirty="0">
                <a:solidFill>
                  <a:schemeClr val="tx1"/>
                </a:solidFill>
                <a:latin typeface="HGPｺﾞｼｯｸM" pitchFamily="50" charset="-128"/>
                <a:ea typeface="HGPｺﾞｼｯｸM" pitchFamily="50" charset="-128"/>
              </a:rPr>
              <a:t>複数自治体での業務アプリケーションの共通化に向けて、業務分析や業務標準化等、業務の全体最適化が検討されることから、自治体クラウド</a:t>
            </a:r>
            <a:r>
              <a:rPr kumimoji="0" lang="ja-JP" altLang="en-US" dirty="0">
                <a:solidFill>
                  <a:srgbClr val="FF0000"/>
                </a:solidFill>
                <a:latin typeface="HGPｺﾞｼｯｸM" pitchFamily="50" charset="-128"/>
                <a:ea typeface="HGPｺﾞｼｯｸM" pitchFamily="50" charset="-128"/>
              </a:rPr>
              <a:t>導入を機に業務効率化が推進</a:t>
            </a:r>
            <a:r>
              <a:rPr kumimoji="0" lang="ja-JP" altLang="en-US" dirty="0">
                <a:solidFill>
                  <a:schemeClr val="tx1"/>
                </a:solidFill>
                <a:latin typeface="HGPｺﾞｼｯｸM" pitchFamily="50" charset="-128"/>
                <a:ea typeface="HGPｺﾞｼｯｸM" pitchFamily="50" charset="-128"/>
              </a:rPr>
              <a:t>される。</a:t>
            </a:r>
          </a:p>
        </p:txBody>
      </p:sp>
      <p:sp>
        <p:nvSpPr>
          <p:cNvPr id="6" name="ホームベース 5"/>
          <p:cNvSpPr/>
          <p:nvPr/>
        </p:nvSpPr>
        <p:spPr bwMode="auto">
          <a:xfrm>
            <a:off x="992560" y="1916832"/>
            <a:ext cx="1296144" cy="1008112"/>
          </a:xfrm>
          <a:prstGeom prst="homePlate">
            <a:avLst>
              <a:gd name="adj" fmla="val 31015"/>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nchor="ctr"/>
          <a:lstStyle/>
          <a:p>
            <a:pPr eaLnBrk="0" hangingPunct="0">
              <a:defRPr/>
            </a:pPr>
            <a:r>
              <a:rPr kumimoji="0" lang="ja-JP" altLang="en-US" sz="2000" dirty="0">
                <a:solidFill>
                  <a:schemeClr val="bg1"/>
                </a:solidFill>
                <a:latin typeface="HGPｺﾞｼｯｸM" pitchFamily="50" charset="-128"/>
                <a:ea typeface="HGPｺﾞｼｯｸM" pitchFamily="50" charset="-128"/>
              </a:rPr>
              <a:t>ポイント</a:t>
            </a:r>
          </a:p>
        </p:txBody>
      </p:sp>
      <p:sp>
        <p:nvSpPr>
          <p:cNvPr id="39" name="テキスト ボックス 38"/>
          <p:cNvSpPr txBox="1"/>
          <p:nvPr/>
        </p:nvSpPr>
        <p:spPr>
          <a:xfrm>
            <a:off x="5816601"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自治体クラウド</a:t>
            </a:r>
          </a:p>
        </p:txBody>
      </p:sp>
      <p:sp>
        <p:nvSpPr>
          <p:cNvPr id="40" name="二等辺三角形 39"/>
          <p:cNvSpPr/>
          <p:nvPr/>
        </p:nvSpPr>
        <p:spPr bwMode="auto">
          <a:xfrm rot="5400000">
            <a:off x="4818063" y="4373564"/>
            <a:ext cx="1152525" cy="450850"/>
          </a:xfrm>
          <a:prstGeom prst="triangl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6402" name="円/楕円 1"/>
          <p:cNvSpPr>
            <a:spLocks noChangeArrowheads="1"/>
          </p:cNvSpPr>
          <p:nvPr/>
        </p:nvSpPr>
        <p:spPr bwMode="auto">
          <a:xfrm>
            <a:off x="1892300" y="36814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03" name="円/楕円 40"/>
          <p:cNvSpPr>
            <a:spLocks noChangeArrowheads="1"/>
          </p:cNvSpPr>
          <p:nvPr/>
        </p:nvSpPr>
        <p:spPr bwMode="auto">
          <a:xfrm>
            <a:off x="1892300" y="4049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04" name="円/楕円 41"/>
          <p:cNvSpPr>
            <a:spLocks noChangeArrowheads="1"/>
          </p:cNvSpPr>
          <p:nvPr/>
        </p:nvSpPr>
        <p:spPr bwMode="auto">
          <a:xfrm>
            <a:off x="2314575" y="4049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43" name="円/楕円 42"/>
          <p:cNvSpPr/>
          <p:nvPr/>
        </p:nvSpPr>
        <p:spPr bwMode="auto">
          <a:xfrm>
            <a:off x="2324100" y="3681413"/>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44" name="円/楕円 43"/>
          <p:cNvSpPr/>
          <p:nvPr/>
        </p:nvSpPr>
        <p:spPr bwMode="auto">
          <a:xfrm>
            <a:off x="2744788" y="3667125"/>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07" name="円/楕円 44"/>
          <p:cNvSpPr>
            <a:spLocks noChangeArrowheads="1"/>
          </p:cNvSpPr>
          <p:nvPr/>
        </p:nvSpPr>
        <p:spPr bwMode="auto">
          <a:xfrm>
            <a:off x="2744788" y="4049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08" name="円/楕円 45"/>
          <p:cNvSpPr>
            <a:spLocks noChangeArrowheads="1"/>
          </p:cNvSpPr>
          <p:nvPr/>
        </p:nvSpPr>
        <p:spPr bwMode="auto">
          <a:xfrm>
            <a:off x="3176588" y="4049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09" name="円/楕円 46"/>
          <p:cNvSpPr>
            <a:spLocks noChangeArrowheads="1"/>
          </p:cNvSpPr>
          <p:nvPr/>
        </p:nvSpPr>
        <p:spPr bwMode="auto">
          <a:xfrm>
            <a:off x="3729038" y="4049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10" name="円/楕円 47"/>
          <p:cNvSpPr>
            <a:spLocks noChangeArrowheads="1"/>
          </p:cNvSpPr>
          <p:nvPr/>
        </p:nvSpPr>
        <p:spPr bwMode="auto">
          <a:xfrm>
            <a:off x="3176588" y="3667125"/>
            <a:ext cx="215900" cy="215900"/>
          </a:xfrm>
          <a:prstGeom prst="ellipse">
            <a:avLst/>
          </a:prstGeom>
          <a:solidFill>
            <a:srgbClr val="FFC000"/>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cxnSp>
        <p:nvCxnSpPr>
          <p:cNvPr id="16411" name="直線矢印コネクタ 56"/>
          <p:cNvCxnSpPr>
            <a:cxnSpLocks noChangeShapeType="1"/>
            <a:stCxn id="16402" idx="4"/>
            <a:endCxn id="16403" idx="0"/>
          </p:cNvCxnSpPr>
          <p:nvPr/>
        </p:nvCxnSpPr>
        <p:spPr bwMode="auto">
          <a:xfrm>
            <a:off x="2000250" y="3897313"/>
            <a:ext cx="0" cy="15240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12" name="直線矢印コネクタ 58"/>
          <p:cNvCxnSpPr>
            <a:cxnSpLocks noChangeShapeType="1"/>
            <a:stCxn id="16403" idx="6"/>
            <a:endCxn id="16404" idx="2"/>
          </p:cNvCxnSpPr>
          <p:nvPr/>
        </p:nvCxnSpPr>
        <p:spPr bwMode="auto">
          <a:xfrm>
            <a:off x="2108200" y="4157663"/>
            <a:ext cx="206375"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13" name="直線矢印コネクタ 60"/>
          <p:cNvCxnSpPr>
            <a:cxnSpLocks noChangeShapeType="1"/>
            <a:stCxn id="16404" idx="6"/>
            <a:endCxn id="16407" idx="2"/>
          </p:cNvCxnSpPr>
          <p:nvPr/>
        </p:nvCxnSpPr>
        <p:spPr bwMode="auto">
          <a:xfrm>
            <a:off x="2530476" y="4157663"/>
            <a:ext cx="214313"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14" name="直線矢印コネクタ 62"/>
          <p:cNvCxnSpPr>
            <a:cxnSpLocks noChangeShapeType="1"/>
            <a:stCxn id="43" idx="6"/>
            <a:endCxn id="44" idx="2"/>
          </p:cNvCxnSpPr>
          <p:nvPr/>
        </p:nvCxnSpPr>
        <p:spPr bwMode="auto">
          <a:xfrm flipV="1">
            <a:off x="2540000" y="3775075"/>
            <a:ext cx="204788" cy="14288"/>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15" name="直線矢印コネクタ 6144"/>
          <p:cNvCxnSpPr>
            <a:cxnSpLocks noChangeShapeType="1"/>
            <a:stCxn id="44" idx="4"/>
            <a:endCxn id="16407" idx="0"/>
          </p:cNvCxnSpPr>
          <p:nvPr/>
        </p:nvCxnSpPr>
        <p:spPr bwMode="auto">
          <a:xfrm>
            <a:off x="2852738" y="3883025"/>
            <a:ext cx="0" cy="166688"/>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16" name="直線矢印コネクタ 6147"/>
          <p:cNvCxnSpPr>
            <a:cxnSpLocks noChangeShapeType="1"/>
            <a:stCxn id="16410" idx="4"/>
            <a:endCxn id="16408" idx="0"/>
          </p:cNvCxnSpPr>
          <p:nvPr/>
        </p:nvCxnSpPr>
        <p:spPr bwMode="auto">
          <a:xfrm>
            <a:off x="3284538" y="3883025"/>
            <a:ext cx="0" cy="166688"/>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17" name="直線矢印コネクタ 6149"/>
          <p:cNvCxnSpPr>
            <a:cxnSpLocks noChangeShapeType="1"/>
            <a:stCxn id="16407" idx="6"/>
            <a:endCxn id="16408" idx="2"/>
          </p:cNvCxnSpPr>
          <p:nvPr/>
        </p:nvCxnSpPr>
        <p:spPr bwMode="auto">
          <a:xfrm>
            <a:off x="2960688" y="4157663"/>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18" name="直線矢印コネクタ 6151"/>
          <p:cNvCxnSpPr>
            <a:cxnSpLocks noChangeShapeType="1"/>
            <a:stCxn id="16408" idx="6"/>
            <a:endCxn id="16409" idx="2"/>
          </p:cNvCxnSpPr>
          <p:nvPr/>
        </p:nvCxnSpPr>
        <p:spPr bwMode="auto">
          <a:xfrm>
            <a:off x="3392487" y="4157663"/>
            <a:ext cx="336551"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sp>
        <p:nvSpPr>
          <p:cNvPr id="6153" name="テキスト ボックス 6152"/>
          <p:cNvSpPr txBox="1"/>
          <p:nvPr/>
        </p:nvSpPr>
        <p:spPr>
          <a:xfrm>
            <a:off x="1803401" y="3284538"/>
            <a:ext cx="1547813" cy="29210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1400" dirty="0">
                <a:latin typeface="HGPｺﾞｼｯｸM" pitchFamily="50" charset="-128"/>
                <a:ea typeface="HGPｺﾞｼｯｸM" pitchFamily="50" charset="-128"/>
              </a:rPr>
              <a:t>Ａ自治体のフロー</a:t>
            </a:r>
          </a:p>
        </p:txBody>
      </p:sp>
      <p:sp>
        <p:nvSpPr>
          <p:cNvPr id="16420" name="円/楕円 73"/>
          <p:cNvSpPr>
            <a:spLocks noChangeArrowheads="1"/>
          </p:cNvSpPr>
          <p:nvPr/>
        </p:nvSpPr>
        <p:spPr bwMode="auto">
          <a:xfrm>
            <a:off x="1892300" y="50053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21" name="円/楕円 74"/>
          <p:cNvSpPr>
            <a:spLocks noChangeArrowheads="1"/>
          </p:cNvSpPr>
          <p:nvPr/>
        </p:nvSpPr>
        <p:spPr bwMode="auto">
          <a:xfrm>
            <a:off x="1892300" y="53736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22" name="円/楕円 75"/>
          <p:cNvSpPr>
            <a:spLocks noChangeArrowheads="1"/>
          </p:cNvSpPr>
          <p:nvPr/>
        </p:nvSpPr>
        <p:spPr bwMode="auto">
          <a:xfrm>
            <a:off x="2360614" y="53736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77" name="円/楕円 76"/>
          <p:cNvSpPr/>
          <p:nvPr/>
        </p:nvSpPr>
        <p:spPr bwMode="auto">
          <a:xfrm>
            <a:off x="2360614" y="5005388"/>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78" name="円/楕円 77"/>
          <p:cNvSpPr/>
          <p:nvPr/>
        </p:nvSpPr>
        <p:spPr bwMode="auto">
          <a:xfrm>
            <a:off x="2792413" y="4991100"/>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25" name="円/楕円 78"/>
          <p:cNvSpPr>
            <a:spLocks noChangeArrowheads="1"/>
          </p:cNvSpPr>
          <p:nvPr/>
        </p:nvSpPr>
        <p:spPr bwMode="auto">
          <a:xfrm>
            <a:off x="2792413" y="53736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26" name="円/楕円 79"/>
          <p:cNvSpPr>
            <a:spLocks noChangeArrowheads="1"/>
          </p:cNvSpPr>
          <p:nvPr/>
        </p:nvSpPr>
        <p:spPr bwMode="auto">
          <a:xfrm>
            <a:off x="3224213" y="53736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27" name="円/楕円 80"/>
          <p:cNvSpPr>
            <a:spLocks noChangeArrowheads="1"/>
          </p:cNvSpPr>
          <p:nvPr/>
        </p:nvSpPr>
        <p:spPr bwMode="auto">
          <a:xfrm>
            <a:off x="3776663" y="53736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28" name="円/楕円 81"/>
          <p:cNvSpPr>
            <a:spLocks noChangeArrowheads="1"/>
          </p:cNvSpPr>
          <p:nvPr/>
        </p:nvSpPr>
        <p:spPr bwMode="auto">
          <a:xfrm>
            <a:off x="3224213" y="4991100"/>
            <a:ext cx="215900" cy="215900"/>
          </a:xfrm>
          <a:prstGeom prst="ellipse">
            <a:avLst/>
          </a:prstGeom>
          <a:solidFill>
            <a:srgbClr val="FFC000"/>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cxnSp>
        <p:nvCxnSpPr>
          <p:cNvPr id="16429" name="直線矢印コネクタ 82"/>
          <p:cNvCxnSpPr>
            <a:cxnSpLocks noChangeShapeType="1"/>
            <a:stCxn id="16420" idx="4"/>
            <a:endCxn id="16421" idx="0"/>
          </p:cNvCxnSpPr>
          <p:nvPr/>
        </p:nvCxnSpPr>
        <p:spPr bwMode="auto">
          <a:xfrm>
            <a:off x="2000250" y="5221288"/>
            <a:ext cx="0" cy="15240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30" name="直線矢印コネクタ 83"/>
          <p:cNvCxnSpPr>
            <a:cxnSpLocks noChangeShapeType="1"/>
            <a:stCxn id="16421" idx="6"/>
            <a:endCxn id="16422" idx="2"/>
          </p:cNvCxnSpPr>
          <p:nvPr/>
        </p:nvCxnSpPr>
        <p:spPr bwMode="auto">
          <a:xfrm>
            <a:off x="2108201" y="5481638"/>
            <a:ext cx="252413"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31" name="直線矢印コネクタ 84"/>
          <p:cNvCxnSpPr>
            <a:cxnSpLocks noChangeShapeType="1"/>
            <a:stCxn id="16422" idx="6"/>
            <a:endCxn id="16425" idx="2"/>
          </p:cNvCxnSpPr>
          <p:nvPr/>
        </p:nvCxnSpPr>
        <p:spPr bwMode="auto">
          <a:xfrm>
            <a:off x="2576513" y="5481638"/>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32" name="直線矢印コネクタ 85"/>
          <p:cNvCxnSpPr>
            <a:cxnSpLocks noChangeShapeType="1"/>
            <a:stCxn id="77" idx="4"/>
            <a:endCxn id="16422" idx="0"/>
          </p:cNvCxnSpPr>
          <p:nvPr/>
        </p:nvCxnSpPr>
        <p:spPr bwMode="auto">
          <a:xfrm>
            <a:off x="2468564" y="5221288"/>
            <a:ext cx="0" cy="15240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33" name="直線矢印コネクタ 86"/>
          <p:cNvCxnSpPr>
            <a:cxnSpLocks noChangeShapeType="1"/>
            <a:stCxn id="78" idx="4"/>
            <a:endCxn id="16425" idx="0"/>
          </p:cNvCxnSpPr>
          <p:nvPr/>
        </p:nvCxnSpPr>
        <p:spPr bwMode="auto">
          <a:xfrm>
            <a:off x="2900363" y="5207000"/>
            <a:ext cx="0" cy="166688"/>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34" name="直線矢印コネクタ 87"/>
          <p:cNvCxnSpPr>
            <a:cxnSpLocks noChangeShapeType="1"/>
            <a:stCxn id="16428" idx="4"/>
            <a:endCxn id="16426" idx="0"/>
          </p:cNvCxnSpPr>
          <p:nvPr/>
        </p:nvCxnSpPr>
        <p:spPr bwMode="auto">
          <a:xfrm>
            <a:off x="3332163" y="5207000"/>
            <a:ext cx="0" cy="166688"/>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35" name="直線矢印コネクタ 88"/>
          <p:cNvCxnSpPr>
            <a:cxnSpLocks noChangeShapeType="1"/>
            <a:stCxn id="16425" idx="6"/>
            <a:endCxn id="16426" idx="2"/>
          </p:cNvCxnSpPr>
          <p:nvPr/>
        </p:nvCxnSpPr>
        <p:spPr bwMode="auto">
          <a:xfrm>
            <a:off x="3008313" y="5481638"/>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36" name="直線矢印コネクタ 89"/>
          <p:cNvCxnSpPr>
            <a:cxnSpLocks noChangeShapeType="1"/>
            <a:stCxn id="16426" idx="6"/>
            <a:endCxn id="16427" idx="2"/>
          </p:cNvCxnSpPr>
          <p:nvPr/>
        </p:nvCxnSpPr>
        <p:spPr bwMode="auto">
          <a:xfrm>
            <a:off x="3440113" y="5481638"/>
            <a:ext cx="336551"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sp>
        <p:nvSpPr>
          <p:cNvPr id="91" name="テキスト ボックス 90"/>
          <p:cNvSpPr txBox="1"/>
          <p:nvPr/>
        </p:nvSpPr>
        <p:spPr>
          <a:xfrm>
            <a:off x="1803401" y="4608513"/>
            <a:ext cx="1547813" cy="29210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1400" dirty="0">
                <a:latin typeface="HGPｺﾞｼｯｸM" pitchFamily="50" charset="-128"/>
                <a:ea typeface="HGPｺﾞｼｯｸM" pitchFamily="50" charset="-128"/>
              </a:rPr>
              <a:t>Ｂ自治体のフロー</a:t>
            </a:r>
          </a:p>
        </p:txBody>
      </p:sp>
      <p:cxnSp>
        <p:nvCxnSpPr>
          <p:cNvPr id="16438" name="カギ線コネクタ 6156"/>
          <p:cNvCxnSpPr>
            <a:cxnSpLocks noChangeShapeType="1"/>
            <a:stCxn id="16425" idx="6"/>
            <a:endCxn id="16428" idx="2"/>
          </p:cNvCxnSpPr>
          <p:nvPr/>
        </p:nvCxnSpPr>
        <p:spPr bwMode="auto">
          <a:xfrm flipV="1">
            <a:off x="3008313" y="5099050"/>
            <a:ext cx="215900" cy="382588"/>
          </a:xfrm>
          <a:prstGeom prst="bentConnector3">
            <a:avLst>
              <a:gd name="adj1" fmla="val 50000"/>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pic>
        <p:nvPicPr>
          <p:cNvPr id="16439" name="Picture 3" descr="C:\Users\9610066\AppData\Local\Microsoft\Windows\Temporary Internet Files\Content.IE5\GNS1HEZ3\MC900434845[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35450" y="3667125"/>
            <a:ext cx="769938" cy="603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440" name="Picture 3" descr="C:\Users\9610066\AppData\Local\Microsoft\Windows\Temporary Internet Files\Content.IE5\GNS1HEZ3\MC900431637[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235451" y="5003802"/>
            <a:ext cx="631825" cy="633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 name="下矢印吹き出し 101"/>
          <p:cNvSpPr/>
          <p:nvPr/>
        </p:nvSpPr>
        <p:spPr bwMode="auto">
          <a:xfrm>
            <a:off x="6338889" y="3429002"/>
            <a:ext cx="2574925" cy="862013"/>
          </a:xfrm>
          <a:prstGeom prst="downArrowCallout">
            <a:avLst>
              <a:gd name="adj1" fmla="val 25000"/>
              <a:gd name="adj2" fmla="val 25000"/>
              <a:gd name="adj3" fmla="val 16358"/>
              <a:gd name="adj4" fmla="val 74854"/>
            </a:avLst>
          </a:prstGeom>
          <a:solidFill>
            <a:schemeClr val="tx2">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03" name="上矢印吹き出し 102"/>
          <p:cNvSpPr/>
          <p:nvPr/>
        </p:nvSpPr>
        <p:spPr bwMode="auto">
          <a:xfrm>
            <a:off x="6338889" y="4900613"/>
            <a:ext cx="2574925" cy="882650"/>
          </a:xfrm>
          <a:prstGeom prst="upArrowCallout">
            <a:avLst>
              <a:gd name="adj1" fmla="val 25000"/>
              <a:gd name="adj2" fmla="val 25000"/>
              <a:gd name="adj3" fmla="val 12959"/>
              <a:gd name="adj4" fmla="val 74610"/>
            </a:avLst>
          </a:prstGeom>
          <a:solidFill>
            <a:schemeClr val="tx2">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43" name="円/楕円 103"/>
          <p:cNvSpPr>
            <a:spLocks noChangeArrowheads="1"/>
          </p:cNvSpPr>
          <p:nvPr/>
        </p:nvSpPr>
        <p:spPr bwMode="auto">
          <a:xfrm>
            <a:off x="6429375" y="350043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44" name="円/楕円 104"/>
          <p:cNvSpPr>
            <a:spLocks noChangeArrowheads="1"/>
          </p:cNvSpPr>
          <p:nvPr/>
        </p:nvSpPr>
        <p:spPr bwMode="auto">
          <a:xfrm>
            <a:off x="6429375" y="382587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45" name="円/楕円 105"/>
          <p:cNvSpPr>
            <a:spLocks noChangeArrowheads="1"/>
          </p:cNvSpPr>
          <p:nvPr/>
        </p:nvSpPr>
        <p:spPr bwMode="auto">
          <a:xfrm>
            <a:off x="6851650" y="382587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07" name="円/楕円 106"/>
          <p:cNvSpPr/>
          <p:nvPr/>
        </p:nvSpPr>
        <p:spPr bwMode="auto">
          <a:xfrm>
            <a:off x="6859589" y="3500438"/>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08" name="円/楕円 107"/>
          <p:cNvSpPr/>
          <p:nvPr/>
        </p:nvSpPr>
        <p:spPr bwMode="auto">
          <a:xfrm>
            <a:off x="7281863" y="3487738"/>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48" name="円/楕円 108"/>
          <p:cNvSpPr>
            <a:spLocks noChangeArrowheads="1"/>
          </p:cNvSpPr>
          <p:nvPr/>
        </p:nvSpPr>
        <p:spPr bwMode="auto">
          <a:xfrm>
            <a:off x="7281863" y="382587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49" name="円/楕円 109"/>
          <p:cNvSpPr>
            <a:spLocks noChangeArrowheads="1"/>
          </p:cNvSpPr>
          <p:nvPr/>
        </p:nvSpPr>
        <p:spPr bwMode="auto">
          <a:xfrm>
            <a:off x="7713663" y="382587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50" name="円/楕円 110"/>
          <p:cNvSpPr>
            <a:spLocks noChangeArrowheads="1"/>
          </p:cNvSpPr>
          <p:nvPr/>
        </p:nvSpPr>
        <p:spPr bwMode="auto">
          <a:xfrm>
            <a:off x="8266113" y="382587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51" name="円/楕円 111"/>
          <p:cNvSpPr>
            <a:spLocks noChangeArrowheads="1"/>
          </p:cNvSpPr>
          <p:nvPr/>
        </p:nvSpPr>
        <p:spPr bwMode="auto">
          <a:xfrm>
            <a:off x="7713663" y="3487738"/>
            <a:ext cx="215900" cy="215900"/>
          </a:xfrm>
          <a:prstGeom prst="ellipse">
            <a:avLst/>
          </a:prstGeom>
          <a:solidFill>
            <a:srgbClr val="FFC000"/>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cxnSp>
        <p:nvCxnSpPr>
          <p:cNvPr id="16452" name="直線矢印コネクタ 112"/>
          <p:cNvCxnSpPr>
            <a:cxnSpLocks noChangeShapeType="1"/>
            <a:stCxn id="16443" idx="4"/>
            <a:endCxn id="16444" idx="0"/>
          </p:cNvCxnSpPr>
          <p:nvPr/>
        </p:nvCxnSpPr>
        <p:spPr bwMode="auto">
          <a:xfrm>
            <a:off x="6537325" y="3716340"/>
            <a:ext cx="0" cy="109537"/>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53" name="直線矢印コネクタ 113"/>
          <p:cNvCxnSpPr>
            <a:cxnSpLocks noChangeShapeType="1"/>
            <a:stCxn id="16444" idx="6"/>
            <a:endCxn id="16445" idx="2"/>
          </p:cNvCxnSpPr>
          <p:nvPr/>
        </p:nvCxnSpPr>
        <p:spPr bwMode="auto">
          <a:xfrm>
            <a:off x="6645275" y="3933825"/>
            <a:ext cx="206375"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54" name="直線矢印コネクタ 114"/>
          <p:cNvCxnSpPr>
            <a:cxnSpLocks noChangeShapeType="1"/>
            <a:stCxn id="16445" idx="6"/>
            <a:endCxn id="16448" idx="2"/>
          </p:cNvCxnSpPr>
          <p:nvPr/>
        </p:nvCxnSpPr>
        <p:spPr bwMode="auto">
          <a:xfrm>
            <a:off x="7067551" y="3933825"/>
            <a:ext cx="214313"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55" name="直線矢印コネクタ 115"/>
          <p:cNvCxnSpPr>
            <a:cxnSpLocks noChangeShapeType="1"/>
            <a:stCxn id="107" idx="6"/>
            <a:endCxn id="108" idx="2"/>
          </p:cNvCxnSpPr>
          <p:nvPr/>
        </p:nvCxnSpPr>
        <p:spPr bwMode="auto">
          <a:xfrm flipV="1">
            <a:off x="7075488" y="3595688"/>
            <a:ext cx="206375" cy="1270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56" name="直線矢印コネクタ 116"/>
          <p:cNvCxnSpPr>
            <a:cxnSpLocks noChangeShapeType="1"/>
            <a:stCxn id="108" idx="4"/>
            <a:endCxn id="16448" idx="0"/>
          </p:cNvCxnSpPr>
          <p:nvPr/>
        </p:nvCxnSpPr>
        <p:spPr bwMode="auto">
          <a:xfrm>
            <a:off x="7389813" y="3703640"/>
            <a:ext cx="0" cy="122237"/>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57" name="直線矢印コネクタ 117"/>
          <p:cNvCxnSpPr>
            <a:cxnSpLocks noChangeShapeType="1"/>
            <a:stCxn id="16451" idx="4"/>
            <a:endCxn id="16449" idx="0"/>
          </p:cNvCxnSpPr>
          <p:nvPr/>
        </p:nvCxnSpPr>
        <p:spPr bwMode="auto">
          <a:xfrm>
            <a:off x="7821613" y="3703640"/>
            <a:ext cx="0" cy="122237"/>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58" name="直線矢印コネクタ 118"/>
          <p:cNvCxnSpPr>
            <a:cxnSpLocks noChangeShapeType="1"/>
            <a:stCxn id="16448" idx="6"/>
            <a:endCxn id="16449" idx="2"/>
          </p:cNvCxnSpPr>
          <p:nvPr/>
        </p:nvCxnSpPr>
        <p:spPr bwMode="auto">
          <a:xfrm>
            <a:off x="7497763" y="3933825"/>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59" name="直線矢印コネクタ 119"/>
          <p:cNvCxnSpPr>
            <a:cxnSpLocks noChangeShapeType="1"/>
            <a:stCxn id="16449" idx="6"/>
            <a:endCxn id="16450" idx="2"/>
          </p:cNvCxnSpPr>
          <p:nvPr/>
        </p:nvCxnSpPr>
        <p:spPr bwMode="auto">
          <a:xfrm>
            <a:off x="7929562" y="3933825"/>
            <a:ext cx="336551"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sp>
        <p:nvSpPr>
          <p:cNvPr id="121" name="テキスト ボックス 120"/>
          <p:cNvSpPr txBox="1"/>
          <p:nvPr/>
        </p:nvSpPr>
        <p:spPr>
          <a:xfrm>
            <a:off x="6338888" y="3173413"/>
            <a:ext cx="1547813" cy="29210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1400" dirty="0">
                <a:latin typeface="HGPｺﾞｼｯｸM" pitchFamily="50" charset="-128"/>
                <a:ea typeface="HGPｺﾞｼｯｸM" pitchFamily="50" charset="-128"/>
              </a:rPr>
              <a:t>Ａ自治体のフロー</a:t>
            </a:r>
          </a:p>
        </p:txBody>
      </p:sp>
      <p:sp>
        <p:nvSpPr>
          <p:cNvPr id="16461" name="円/楕円 121"/>
          <p:cNvSpPr>
            <a:spLocks noChangeArrowheads="1"/>
          </p:cNvSpPr>
          <p:nvPr/>
        </p:nvSpPr>
        <p:spPr bwMode="auto">
          <a:xfrm>
            <a:off x="6429375" y="5192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62" name="円/楕円 122"/>
          <p:cNvSpPr>
            <a:spLocks noChangeArrowheads="1"/>
          </p:cNvSpPr>
          <p:nvPr/>
        </p:nvSpPr>
        <p:spPr bwMode="auto">
          <a:xfrm>
            <a:off x="6429375" y="551656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63" name="円/楕円 123"/>
          <p:cNvSpPr>
            <a:spLocks noChangeArrowheads="1"/>
          </p:cNvSpPr>
          <p:nvPr/>
        </p:nvSpPr>
        <p:spPr bwMode="auto">
          <a:xfrm>
            <a:off x="6897688" y="551656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25" name="円/楕円 124"/>
          <p:cNvSpPr/>
          <p:nvPr/>
        </p:nvSpPr>
        <p:spPr bwMode="auto">
          <a:xfrm>
            <a:off x="6897688" y="5192713"/>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26" name="円/楕円 125"/>
          <p:cNvSpPr/>
          <p:nvPr/>
        </p:nvSpPr>
        <p:spPr bwMode="auto">
          <a:xfrm>
            <a:off x="7329488" y="5180013"/>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66" name="円/楕円 126"/>
          <p:cNvSpPr>
            <a:spLocks noChangeArrowheads="1"/>
          </p:cNvSpPr>
          <p:nvPr/>
        </p:nvSpPr>
        <p:spPr bwMode="auto">
          <a:xfrm>
            <a:off x="7329488" y="551656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67" name="円/楕円 127"/>
          <p:cNvSpPr>
            <a:spLocks noChangeArrowheads="1"/>
          </p:cNvSpPr>
          <p:nvPr/>
        </p:nvSpPr>
        <p:spPr bwMode="auto">
          <a:xfrm>
            <a:off x="7761288" y="551656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68" name="円/楕円 128"/>
          <p:cNvSpPr>
            <a:spLocks noChangeArrowheads="1"/>
          </p:cNvSpPr>
          <p:nvPr/>
        </p:nvSpPr>
        <p:spPr bwMode="auto">
          <a:xfrm>
            <a:off x="8313738" y="551656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69" name="円/楕円 129"/>
          <p:cNvSpPr>
            <a:spLocks noChangeArrowheads="1"/>
          </p:cNvSpPr>
          <p:nvPr/>
        </p:nvSpPr>
        <p:spPr bwMode="auto">
          <a:xfrm>
            <a:off x="7761288" y="5180013"/>
            <a:ext cx="215900" cy="215900"/>
          </a:xfrm>
          <a:prstGeom prst="ellipse">
            <a:avLst/>
          </a:prstGeom>
          <a:solidFill>
            <a:srgbClr val="FFC000"/>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cxnSp>
        <p:nvCxnSpPr>
          <p:cNvPr id="16470" name="直線矢印コネクタ 130"/>
          <p:cNvCxnSpPr>
            <a:cxnSpLocks noChangeShapeType="1"/>
            <a:stCxn id="16461" idx="4"/>
            <a:endCxn id="16462" idx="0"/>
          </p:cNvCxnSpPr>
          <p:nvPr/>
        </p:nvCxnSpPr>
        <p:spPr bwMode="auto">
          <a:xfrm>
            <a:off x="6537325" y="5408613"/>
            <a:ext cx="0" cy="10795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71" name="直線矢印コネクタ 131"/>
          <p:cNvCxnSpPr>
            <a:cxnSpLocks noChangeShapeType="1"/>
            <a:stCxn id="16462" idx="6"/>
            <a:endCxn id="16463" idx="2"/>
          </p:cNvCxnSpPr>
          <p:nvPr/>
        </p:nvCxnSpPr>
        <p:spPr bwMode="auto">
          <a:xfrm>
            <a:off x="6645276" y="5624513"/>
            <a:ext cx="252413"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72" name="直線矢印コネクタ 132"/>
          <p:cNvCxnSpPr>
            <a:cxnSpLocks noChangeShapeType="1"/>
            <a:stCxn id="16463" idx="6"/>
            <a:endCxn id="16466" idx="2"/>
          </p:cNvCxnSpPr>
          <p:nvPr/>
        </p:nvCxnSpPr>
        <p:spPr bwMode="auto">
          <a:xfrm>
            <a:off x="7113588" y="5624513"/>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73" name="直線矢印コネクタ 133"/>
          <p:cNvCxnSpPr>
            <a:cxnSpLocks noChangeShapeType="1"/>
            <a:stCxn id="125" idx="4"/>
            <a:endCxn id="16463" idx="0"/>
          </p:cNvCxnSpPr>
          <p:nvPr/>
        </p:nvCxnSpPr>
        <p:spPr bwMode="auto">
          <a:xfrm>
            <a:off x="7005638" y="5408613"/>
            <a:ext cx="0" cy="10795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74" name="直線矢印コネクタ 134"/>
          <p:cNvCxnSpPr>
            <a:cxnSpLocks noChangeShapeType="1"/>
            <a:stCxn id="126" idx="4"/>
            <a:endCxn id="16466" idx="0"/>
          </p:cNvCxnSpPr>
          <p:nvPr/>
        </p:nvCxnSpPr>
        <p:spPr bwMode="auto">
          <a:xfrm>
            <a:off x="7437438" y="5395913"/>
            <a:ext cx="0" cy="12065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75" name="直線矢印コネクタ 135"/>
          <p:cNvCxnSpPr>
            <a:cxnSpLocks noChangeShapeType="1"/>
            <a:stCxn id="16469" idx="4"/>
            <a:endCxn id="16467" idx="0"/>
          </p:cNvCxnSpPr>
          <p:nvPr/>
        </p:nvCxnSpPr>
        <p:spPr bwMode="auto">
          <a:xfrm>
            <a:off x="7869238" y="5395913"/>
            <a:ext cx="0" cy="12065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76" name="直線矢印コネクタ 136"/>
          <p:cNvCxnSpPr>
            <a:cxnSpLocks noChangeShapeType="1"/>
            <a:stCxn id="16466" idx="6"/>
            <a:endCxn id="16467" idx="2"/>
          </p:cNvCxnSpPr>
          <p:nvPr/>
        </p:nvCxnSpPr>
        <p:spPr bwMode="auto">
          <a:xfrm>
            <a:off x="7545388" y="5624513"/>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77" name="直線矢印コネクタ 137"/>
          <p:cNvCxnSpPr>
            <a:cxnSpLocks noChangeShapeType="1"/>
            <a:stCxn id="16467" idx="6"/>
            <a:endCxn id="16468" idx="2"/>
          </p:cNvCxnSpPr>
          <p:nvPr/>
        </p:nvCxnSpPr>
        <p:spPr bwMode="auto">
          <a:xfrm>
            <a:off x="7977188" y="5624513"/>
            <a:ext cx="336551"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sp>
        <p:nvSpPr>
          <p:cNvPr id="139" name="テキスト ボックス 138"/>
          <p:cNvSpPr txBox="1"/>
          <p:nvPr/>
        </p:nvSpPr>
        <p:spPr>
          <a:xfrm>
            <a:off x="6338888" y="5732465"/>
            <a:ext cx="1547813" cy="29368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1400" dirty="0">
                <a:latin typeface="HGPｺﾞｼｯｸM" pitchFamily="50" charset="-128"/>
                <a:ea typeface="HGPｺﾞｼｯｸM" pitchFamily="50" charset="-128"/>
              </a:rPr>
              <a:t>Ｂ自治体のフロー</a:t>
            </a:r>
          </a:p>
        </p:txBody>
      </p:sp>
      <p:cxnSp>
        <p:nvCxnSpPr>
          <p:cNvPr id="16479" name="カギ線コネクタ 139"/>
          <p:cNvCxnSpPr>
            <a:cxnSpLocks noChangeShapeType="1"/>
            <a:stCxn id="16466" idx="6"/>
            <a:endCxn id="16469" idx="2"/>
          </p:cNvCxnSpPr>
          <p:nvPr/>
        </p:nvCxnSpPr>
        <p:spPr bwMode="auto">
          <a:xfrm flipV="1">
            <a:off x="7545388" y="5287963"/>
            <a:ext cx="215900" cy="336550"/>
          </a:xfrm>
          <a:prstGeom prst="bentConnector3">
            <a:avLst>
              <a:gd name="adj1" fmla="val 50000"/>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sp>
        <p:nvSpPr>
          <p:cNvPr id="16480" name="円/楕円 141"/>
          <p:cNvSpPr>
            <a:spLocks noChangeArrowheads="1"/>
          </p:cNvSpPr>
          <p:nvPr/>
        </p:nvSpPr>
        <p:spPr bwMode="auto">
          <a:xfrm>
            <a:off x="6429375" y="43068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81" name="円/楕円 142"/>
          <p:cNvSpPr>
            <a:spLocks noChangeArrowheads="1"/>
          </p:cNvSpPr>
          <p:nvPr/>
        </p:nvSpPr>
        <p:spPr bwMode="auto">
          <a:xfrm>
            <a:off x="6429375" y="463232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46" name="円/楕円 145"/>
          <p:cNvSpPr/>
          <p:nvPr/>
        </p:nvSpPr>
        <p:spPr bwMode="auto">
          <a:xfrm>
            <a:off x="6753225" y="4292600"/>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83" name="円/楕円 146"/>
          <p:cNvSpPr>
            <a:spLocks noChangeArrowheads="1"/>
          </p:cNvSpPr>
          <p:nvPr/>
        </p:nvSpPr>
        <p:spPr bwMode="auto">
          <a:xfrm>
            <a:off x="7113588" y="463232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84" name="円/楕円 147"/>
          <p:cNvSpPr>
            <a:spLocks noChangeArrowheads="1"/>
          </p:cNvSpPr>
          <p:nvPr/>
        </p:nvSpPr>
        <p:spPr bwMode="auto">
          <a:xfrm>
            <a:off x="7713663" y="463232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85" name="円/楕円 148"/>
          <p:cNvSpPr>
            <a:spLocks noChangeArrowheads="1"/>
          </p:cNvSpPr>
          <p:nvPr/>
        </p:nvSpPr>
        <p:spPr bwMode="auto">
          <a:xfrm>
            <a:off x="8266113" y="463232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86" name="円/楕円 149"/>
          <p:cNvSpPr>
            <a:spLocks noChangeArrowheads="1"/>
          </p:cNvSpPr>
          <p:nvPr/>
        </p:nvSpPr>
        <p:spPr bwMode="auto">
          <a:xfrm>
            <a:off x="7113588" y="4292600"/>
            <a:ext cx="215900" cy="215900"/>
          </a:xfrm>
          <a:prstGeom prst="ellipse">
            <a:avLst/>
          </a:prstGeom>
          <a:solidFill>
            <a:srgbClr val="FFC000"/>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cxnSp>
        <p:nvCxnSpPr>
          <p:cNvPr id="16487" name="直線矢印コネクタ 150"/>
          <p:cNvCxnSpPr>
            <a:cxnSpLocks noChangeShapeType="1"/>
            <a:stCxn id="16480" idx="4"/>
            <a:endCxn id="16481" idx="0"/>
          </p:cNvCxnSpPr>
          <p:nvPr/>
        </p:nvCxnSpPr>
        <p:spPr bwMode="auto">
          <a:xfrm>
            <a:off x="6537325" y="4522790"/>
            <a:ext cx="0" cy="109537"/>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88" name="直線矢印コネクタ 151"/>
          <p:cNvCxnSpPr>
            <a:cxnSpLocks noChangeShapeType="1"/>
            <a:stCxn id="16481" idx="6"/>
            <a:endCxn id="16483" idx="2"/>
          </p:cNvCxnSpPr>
          <p:nvPr/>
        </p:nvCxnSpPr>
        <p:spPr bwMode="auto">
          <a:xfrm>
            <a:off x="6645276" y="4740275"/>
            <a:ext cx="468313"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89" name="直線矢印コネクタ 154"/>
          <p:cNvCxnSpPr>
            <a:cxnSpLocks noChangeShapeType="1"/>
            <a:stCxn id="146" idx="5"/>
            <a:endCxn id="16483" idx="1"/>
          </p:cNvCxnSpPr>
          <p:nvPr/>
        </p:nvCxnSpPr>
        <p:spPr bwMode="auto">
          <a:xfrm>
            <a:off x="6937375" y="4476752"/>
            <a:ext cx="207963" cy="187325"/>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90" name="直線矢印コネクタ 155"/>
          <p:cNvCxnSpPr>
            <a:cxnSpLocks noChangeShapeType="1"/>
            <a:stCxn id="16486" idx="4"/>
            <a:endCxn id="16483" idx="0"/>
          </p:cNvCxnSpPr>
          <p:nvPr/>
        </p:nvCxnSpPr>
        <p:spPr bwMode="auto">
          <a:xfrm>
            <a:off x="7221538" y="4508502"/>
            <a:ext cx="0" cy="123825"/>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91" name="直線矢印コネクタ 156"/>
          <p:cNvCxnSpPr>
            <a:cxnSpLocks noChangeShapeType="1"/>
            <a:stCxn id="16483" idx="6"/>
            <a:endCxn id="16484" idx="2"/>
          </p:cNvCxnSpPr>
          <p:nvPr/>
        </p:nvCxnSpPr>
        <p:spPr bwMode="auto">
          <a:xfrm>
            <a:off x="7329489" y="4740275"/>
            <a:ext cx="384175"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6492" name="直線矢印コネクタ 157"/>
          <p:cNvCxnSpPr>
            <a:cxnSpLocks noChangeShapeType="1"/>
            <a:stCxn id="16484" idx="6"/>
            <a:endCxn id="16485" idx="2"/>
          </p:cNvCxnSpPr>
          <p:nvPr/>
        </p:nvCxnSpPr>
        <p:spPr bwMode="auto">
          <a:xfrm>
            <a:off x="7929562" y="4740275"/>
            <a:ext cx="336551"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pic>
        <p:nvPicPr>
          <p:cNvPr id="16493" name="Picture 3" descr="C:\Users\9610066\AppData\Local\Microsoft\Windows\Temporary Internet Files\Content.IE5\GNS1HEZ3\MC900434845[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743950" y="4265613"/>
            <a:ext cx="769938" cy="603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168" name="爆発 2 6167"/>
          <p:cNvSpPr/>
          <p:nvPr/>
        </p:nvSpPr>
        <p:spPr bwMode="auto">
          <a:xfrm>
            <a:off x="7729774" y="4132173"/>
            <a:ext cx="1080120" cy="531800"/>
          </a:xfrm>
          <a:prstGeom prst="irregularSeal2">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none"/>
          <a:lstStyle/>
          <a:p>
            <a:pPr algn="ctr" eaLnBrk="0" hangingPunct="0">
              <a:defRPr/>
            </a:pPr>
            <a:r>
              <a:rPr kumimoji="0" lang="ja-JP" altLang="en-US" sz="1200" dirty="0">
                <a:solidFill>
                  <a:schemeClr val="tx1"/>
                </a:solidFill>
                <a:latin typeface="HGPｺﾞｼｯｸM" pitchFamily="50" charset="-128"/>
                <a:ea typeface="HGPｺﾞｼｯｸM" pitchFamily="50" charset="-128"/>
              </a:rPr>
              <a:t>効率化</a:t>
            </a:r>
          </a:p>
        </p:txBody>
      </p:sp>
      <p:sp>
        <p:nvSpPr>
          <p:cNvPr id="109" name="スライド番号プレースホルダ 108"/>
          <p:cNvSpPr>
            <a:spLocks noGrp="1"/>
          </p:cNvSpPr>
          <p:nvPr>
            <p:ph type="sldNum" sz="quarter" idx="12"/>
          </p:nvPr>
        </p:nvSpPr>
        <p:spPr/>
        <p:txBody>
          <a:bodyPr/>
          <a:lstStyle/>
          <a:p>
            <a:pPr>
              <a:defRPr/>
            </a:pPr>
            <a:fld id="{9BD18B47-5A04-4486-B144-65D5FC88DB73}" type="slidenum">
              <a:rPr lang="ja-JP" altLang="en-US" smtClean="0"/>
              <a:pPr>
                <a:defRPr/>
              </a:pPr>
              <a:t>16</a:t>
            </a:fld>
            <a:endParaRPr lang="en-US" altLang="ja-JP" dirty="0"/>
          </a:p>
        </p:txBody>
      </p:sp>
      <p:sp>
        <p:nvSpPr>
          <p:cNvPr id="110" name="フッター プレースホルダ 109"/>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４．自治体クラウドとは　</a:t>
            </a:r>
            <a:r>
              <a:rPr lang="ja-JP" altLang="en-US" sz="2400" dirty="0" smtClean="0"/>
              <a:t>～なぜ自治体クラウドなのか～</a:t>
            </a:r>
            <a:endParaRPr lang="ja-JP" altLang="ja-JP" sz="2400" dirty="0" smtClean="0"/>
          </a:p>
        </p:txBody>
      </p:sp>
      <p:sp>
        <p:nvSpPr>
          <p:cNvPr id="17411" name="コンテンツ プレースホルダ 3"/>
          <p:cNvSpPr>
            <a:spLocks noGrp="1"/>
          </p:cNvSpPr>
          <p:nvPr>
            <p:ph idx="1"/>
          </p:nvPr>
        </p:nvSpPr>
        <p:spPr bwMode="auto">
          <a:xfrm>
            <a:off x="495300" y="1341440"/>
            <a:ext cx="8915400" cy="5746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主な利点③　情報システムの堅牢性（事業継続性）の向上</a:t>
            </a:r>
          </a:p>
        </p:txBody>
      </p:sp>
      <p:sp>
        <p:nvSpPr>
          <p:cNvPr id="5" name="角丸四角形 4"/>
          <p:cNvSpPr/>
          <p:nvPr/>
        </p:nvSpPr>
        <p:spPr bwMode="auto">
          <a:xfrm>
            <a:off x="2216151" y="1916113"/>
            <a:ext cx="7345363" cy="1008062"/>
          </a:xfrm>
          <a:prstGeom prst="roundRect">
            <a:avLst/>
          </a:prstGeom>
          <a:solidFill>
            <a:schemeClr val="bg1"/>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nchor="ctr"/>
          <a:lstStyle/>
          <a:p>
            <a:pPr eaLnBrk="0" hangingPunct="0">
              <a:defRPr/>
            </a:pPr>
            <a:r>
              <a:rPr kumimoji="0" lang="ja-JP" altLang="en-US" dirty="0">
                <a:solidFill>
                  <a:schemeClr val="tx1"/>
                </a:solidFill>
                <a:latin typeface="HGPｺﾞｼｯｸM" pitchFamily="50" charset="-128"/>
                <a:ea typeface="HGPｺﾞｼｯｸM" pitchFamily="50" charset="-128"/>
              </a:rPr>
              <a:t>堅牢な（場合によっては複数の）データセンターに情報システムやデータを置き</a:t>
            </a:r>
            <a:r>
              <a:rPr kumimoji="0" lang="ja-JP" altLang="en-US" dirty="0" smtClean="0">
                <a:solidFill>
                  <a:schemeClr val="tx1"/>
                </a:solidFill>
                <a:latin typeface="HGPｺﾞｼｯｸM" pitchFamily="50" charset="-128"/>
                <a:ea typeface="HGPｺﾞｼｯｸM" pitchFamily="50" charset="-128"/>
              </a:rPr>
              <a:t>、さらに</a:t>
            </a:r>
            <a:r>
              <a:rPr kumimoji="0" lang="ja-JP" altLang="en-US" dirty="0">
                <a:solidFill>
                  <a:schemeClr val="tx1"/>
                </a:solidFill>
                <a:latin typeface="HGPｺﾞｼｯｸM" pitchFamily="50" charset="-128"/>
                <a:ea typeface="HGPｺﾞｼｯｸM" pitchFamily="50" charset="-128"/>
              </a:rPr>
              <a:t>仮想化により複数の機器で構成する環境を基盤とすることで、</a:t>
            </a:r>
            <a:r>
              <a:rPr kumimoji="0" lang="ja-JP" altLang="en-US" dirty="0">
                <a:solidFill>
                  <a:srgbClr val="FF0000"/>
                </a:solidFill>
                <a:latin typeface="HGPｺﾞｼｯｸM" pitchFamily="50" charset="-128"/>
                <a:ea typeface="HGPｺﾞｼｯｸM" pitchFamily="50" charset="-128"/>
              </a:rPr>
              <a:t>障害発生確率の低減</a:t>
            </a:r>
            <a:r>
              <a:rPr kumimoji="0" lang="ja-JP" altLang="en-US" dirty="0">
                <a:solidFill>
                  <a:schemeClr val="tx1"/>
                </a:solidFill>
                <a:latin typeface="HGPｺﾞｼｯｸM" pitchFamily="50" charset="-128"/>
                <a:ea typeface="HGPｺﾞｼｯｸM" pitchFamily="50" charset="-128"/>
              </a:rPr>
              <a:t>や</a:t>
            </a:r>
            <a:r>
              <a:rPr kumimoji="0" lang="ja-JP" altLang="en-US" dirty="0">
                <a:solidFill>
                  <a:srgbClr val="FF0000"/>
                </a:solidFill>
                <a:latin typeface="HGPｺﾞｼｯｸM" pitchFamily="50" charset="-128"/>
                <a:ea typeface="HGPｺﾞｼｯｸM" pitchFamily="50" charset="-128"/>
              </a:rPr>
              <a:t>単一機器の障害に対する耐性</a:t>
            </a:r>
            <a:r>
              <a:rPr kumimoji="0" lang="ja-JP" altLang="en-US" dirty="0">
                <a:solidFill>
                  <a:schemeClr val="tx1"/>
                </a:solidFill>
                <a:latin typeface="HGPｺﾞｼｯｸM" pitchFamily="50" charset="-128"/>
                <a:ea typeface="HGPｺﾞｼｯｸM" pitchFamily="50" charset="-128"/>
              </a:rPr>
              <a:t>が向上される。</a:t>
            </a:r>
          </a:p>
        </p:txBody>
      </p:sp>
      <p:sp>
        <p:nvSpPr>
          <p:cNvPr id="6" name="ホームベース 5"/>
          <p:cNvSpPr/>
          <p:nvPr/>
        </p:nvSpPr>
        <p:spPr bwMode="auto">
          <a:xfrm>
            <a:off x="992560" y="1916832"/>
            <a:ext cx="1296144" cy="1008112"/>
          </a:xfrm>
          <a:prstGeom prst="homePlate">
            <a:avLst>
              <a:gd name="adj" fmla="val 31015"/>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nchor="ctr"/>
          <a:lstStyle/>
          <a:p>
            <a:pPr eaLnBrk="0" hangingPunct="0">
              <a:defRPr/>
            </a:pPr>
            <a:r>
              <a:rPr kumimoji="0" lang="ja-JP" altLang="en-US" sz="2000" dirty="0">
                <a:solidFill>
                  <a:schemeClr val="bg1"/>
                </a:solidFill>
                <a:latin typeface="HGPｺﾞｼｯｸM" pitchFamily="50" charset="-128"/>
                <a:ea typeface="HGPｺﾞｼｯｸM" pitchFamily="50" charset="-128"/>
              </a:rPr>
              <a:t>ポイント</a:t>
            </a:r>
          </a:p>
        </p:txBody>
      </p:sp>
      <p:sp>
        <p:nvSpPr>
          <p:cNvPr id="7" name="角丸四角形 6"/>
          <p:cNvSpPr/>
          <p:nvPr/>
        </p:nvSpPr>
        <p:spPr bwMode="auto">
          <a:xfrm>
            <a:off x="1208089"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8" name="角丸四角形 7"/>
          <p:cNvSpPr/>
          <p:nvPr/>
        </p:nvSpPr>
        <p:spPr bwMode="auto">
          <a:xfrm>
            <a:off x="5745163"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9" name="角丸四角形 8"/>
          <p:cNvSpPr/>
          <p:nvPr/>
        </p:nvSpPr>
        <p:spPr bwMode="auto">
          <a:xfrm>
            <a:off x="1749425" y="3213100"/>
            <a:ext cx="3203575"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0" name="角丸四角形 9"/>
          <p:cNvSpPr/>
          <p:nvPr/>
        </p:nvSpPr>
        <p:spPr bwMode="auto">
          <a:xfrm>
            <a:off x="6284913" y="3213100"/>
            <a:ext cx="3205162"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1" name="テキスト ボックス 10"/>
          <p:cNvSpPr txBox="1"/>
          <p:nvPr/>
        </p:nvSpPr>
        <p:spPr>
          <a:xfrm>
            <a:off x="1281114"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従来</a:t>
            </a:r>
          </a:p>
        </p:txBody>
      </p:sp>
      <p:sp>
        <p:nvSpPr>
          <p:cNvPr id="12" name="テキスト ボックス 11"/>
          <p:cNvSpPr txBox="1"/>
          <p:nvPr/>
        </p:nvSpPr>
        <p:spPr>
          <a:xfrm>
            <a:off x="5816601"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自治体クラウド</a:t>
            </a:r>
          </a:p>
        </p:txBody>
      </p:sp>
      <p:sp>
        <p:nvSpPr>
          <p:cNvPr id="13" name="二等辺三角形 12"/>
          <p:cNvSpPr/>
          <p:nvPr/>
        </p:nvSpPr>
        <p:spPr bwMode="auto">
          <a:xfrm rot="5400000">
            <a:off x="4818063" y="4373564"/>
            <a:ext cx="1152525" cy="450850"/>
          </a:xfrm>
          <a:prstGeom prst="triangl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14" name="Picture 4" descr="C:\Users\9610066\AppData\Local\Microsoft\Windows\Temporary Internet Files\Content.IE5\5DIDZX1E\MC900434847[1].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1795008" y="3223336"/>
            <a:ext cx="2725944" cy="2725944"/>
          </a:xfrm>
          <a:prstGeom prst="rect">
            <a:avLst/>
          </a:prstGeom>
          <a:noFill/>
          <a:extLst>
            <a:ext uri="{909E8E84-426E-40DD-AFC4-6F175D3DCCD1}">
              <a14:hiddenFill xmlns:a14="http://schemas.microsoft.com/office/drawing/2010/main" xmlns="">
                <a:solidFill>
                  <a:srgbClr val="FFFFFF"/>
                </a:solidFill>
              </a14:hiddenFill>
            </a:ext>
          </a:extLst>
        </p:spPr>
      </p:pic>
      <p:pic>
        <p:nvPicPr>
          <p:cNvPr id="17424" name="図 17"/>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4097338" y="3775077"/>
            <a:ext cx="639763" cy="63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25" name="図 18"/>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4097338" y="4373563"/>
            <a:ext cx="639763" cy="6397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26" name="図 1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4097338" y="5094290"/>
            <a:ext cx="639763" cy="638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7427" name="直線コネクタ 20"/>
          <p:cNvCxnSpPr>
            <a:cxnSpLocks noChangeShapeType="1"/>
            <a:endCxn id="17424" idx="1"/>
          </p:cNvCxnSpPr>
          <p:nvPr/>
        </p:nvCxnSpPr>
        <p:spPr bwMode="auto">
          <a:xfrm flipV="1">
            <a:off x="2511426" y="4094163"/>
            <a:ext cx="1585913" cy="74612"/>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7428" name="直線コネクタ 22"/>
          <p:cNvCxnSpPr>
            <a:cxnSpLocks noChangeShapeType="1"/>
            <a:endCxn id="17425" idx="1"/>
          </p:cNvCxnSpPr>
          <p:nvPr/>
        </p:nvCxnSpPr>
        <p:spPr bwMode="auto">
          <a:xfrm>
            <a:off x="2511426" y="4168777"/>
            <a:ext cx="1585913" cy="525463"/>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pic>
        <p:nvPicPr>
          <p:cNvPr id="17429" name="Picture 3" descr="C:\Users\9610066\AppData\Local\Microsoft\Windows\Temporary Internet Files\Content.IE5\GNS1HEZ3\MC900434845[1].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065339" y="3789363"/>
            <a:ext cx="769937" cy="603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乗算記号 1"/>
          <p:cNvSpPr/>
          <p:nvPr/>
        </p:nvSpPr>
        <p:spPr bwMode="auto">
          <a:xfrm>
            <a:off x="2187576" y="3602038"/>
            <a:ext cx="647700" cy="647700"/>
          </a:xfrm>
          <a:prstGeom prst="mathMultiply">
            <a:avLst>
              <a:gd name="adj1" fmla="val 1039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17431" name="Picture 3" descr="C:\Users\9610066\AppData\Local\Microsoft\Windows\Temporary Internet Files\Content.IE5\GNS1HEZ3\MC900431637[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133601" y="5100640"/>
            <a:ext cx="633413" cy="631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7432" name="直線コネクタ 29"/>
          <p:cNvCxnSpPr>
            <a:cxnSpLocks noChangeShapeType="1"/>
            <a:stCxn id="17429" idx="2"/>
            <a:endCxn id="17431" idx="0"/>
          </p:cNvCxnSpPr>
          <p:nvPr/>
        </p:nvCxnSpPr>
        <p:spPr bwMode="auto">
          <a:xfrm flipH="1">
            <a:off x="2449513" y="4392615"/>
            <a:ext cx="0" cy="708025"/>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7433" name="直線コネクタ 31"/>
          <p:cNvCxnSpPr>
            <a:cxnSpLocks noChangeShapeType="1"/>
            <a:stCxn id="17431" idx="1"/>
            <a:endCxn id="17426" idx="1"/>
          </p:cNvCxnSpPr>
          <p:nvPr/>
        </p:nvCxnSpPr>
        <p:spPr bwMode="auto">
          <a:xfrm flipV="1">
            <a:off x="2767013" y="5413377"/>
            <a:ext cx="1330325" cy="3175"/>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sp>
        <p:nvSpPr>
          <p:cNvPr id="36" name="乗算記号 35"/>
          <p:cNvSpPr/>
          <p:nvPr/>
        </p:nvSpPr>
        <p:spPr bwMode="auto">
          <a:xfrm>
            <a:off x="2216151" y="4619627"/>
            <a:ext cx="417513" cy="417513"/>
          </a:xfrm>
          <a:prstGeom prst="mathMultiply">
            <a:avLst>
              <a:gd name="adj1" fmla="val 1039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7" name="乗算記号 36"/>
          <p:cNvSpPr/>
          <p:nvPr/>
        </p:nvSpPr>
        <p:spPr bwMode="auto">
          <a:xfrm>
            <a:off x="3117851" y="4149725"/>
            <a:ext cx="417513" cy="415925"/>
          </a:xfrm>
          <a:prstGeom prst="mathMultiply">
            <a:avLst>
              <a:gd name="adj1" fmla="val 1039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8" name="乗算記号 37"/>
          <p:cNvSpPr/>
          <p:nvPr/>
        </p:nvSpPr>
        <p:spPr bwMode="auto">
          <a:xfrm>
            <a:off x="3535363" y="3860802"/>
            <a:ext cx="417512" cy="417513"/>
          </a:xfrm>
          <a:prstGeom prst="mathMultiply">
            <a:avLst>
              <a:gd name="adj1" fmla="val 1039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17437" name="Picture 2" descr="C:\Users\9610066\AppData\Local\Microsoft\Windows\Temporary Internet Files\Content.IE5\25UD92PB\MC900411320[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332164" y="5287965"/>
            <a:ext cx="315912" cy="250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9" name="テキスト ボックス 38"/>
          <p:cNvSpPr txBox="1"/>
          <p:nvPr/>
        </p:nvSpPr>
        <p:spPr>
          <a:xfrm>
            <a:off x="1819276" y="3433765"/>
            <a:ext cx="1333500" cy="32543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algn="ctr" eaLnBrk="0" hangingPunct="0">
              <a:defRPr/>
            </a:pPr>
            <a:r>
              <a:rPr lang="ja-JP" altLang="en-US" sz="1200" dirty="0">
                <a:latin typeface="HGPｺﾞｼｯｸM" pitchFamily="50" charset="-128"/>
                <a:ea typeface="HGPｺﾞｼｯｸM" pitchFamily="50" charset="-128"/>
              </a:rPr>
              <a:t>冗長性が限られるため単一障害でも影響</a:t>
            </a:r>
          </a:p>
        </p:txBody>
      </p:sp>
      <p:sp>
        <p:nvSpPr>
          <p:cNvPr id="41" name="テキスト ボックス 40"/>
          <p:cNvSpPr txBox="1"/>
          <p:nvPr/>
        </p:nvSpPr>
        <p:spPr>
          <a:xfrm>
            <a:off x="1938338" y="5570540"/>
            <a:ext cx="901700" cy="32543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algn="ctr" eaLnBrk="0" hangingPunct="0">
              <a:defRPr/>
            </a:pPr>
            <a:r>
              <a:rPr lang="ja-JP" altLang="en-US" sz="1200" dirty="0">
                <a:latin typeface="HGPｺﾞｼｯｸM" pitchFamily="50" charset="-128"/>
                <a:ea typeface="HGPｺﾞｼｯｸM" pitchFamily="50" charset="-128"/>
              </a:rPr>
              <a:t>連携システムにも影響</a:t>
            </a:r>
          </a:p>
        </p:txBody>
      </p:sp>
      <p:pic>
        <p:nvPicPr>
          <p:cNvPr id="42" name="Picture 4" descr="C:\Users\9610066\AppData\Local\Microsoft\Windows\Temporary Internet Files\Content.IE5\5DIDZX1E\MC900434847[1].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8106523" y="3861048"/>
            <a:ext cx="1547044" cy="1547044"/>
          </a:xfrm>
          <a:prstGeom prst="rect">
            <a:avLst/>
          </a:prstGeom>
          <a:noFill/>
          <a:extLst>
            <a:ext uri="{909E8E84-426E-40DD-AFC4-6F175D3DCCD1}">
              <a14:hiddenFill xmlns:a14="http://schemas.microsoft.com/office/drawing/2010/main" xmlns="">
                <a:solidFill>
                  <a:srgbClr val="FFFFFF"/>
                </a:solidFill>
              </a14:hiddenFill>
            </a:ext>
          </a:extLst>
        </p:spPr>
      </p:pic>
      <p:pic>
        <p:nvPicPr>
          <p:cNvPr id="17441" name="Picture 3" descr="C:\Users\9610066\AppData\Local\Microsoft\Windows\Temporary Internet Files\Content.IE5\GNS1HEZ3\MC900383636[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flipH="1">
            <a:off x="8694739" y="3810000"/>
            <a:ext cx="679450" cy="493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42" name="Picture 3" descr="C:\Users\9610066\AppData\Local\Microsoft\Windows\Temporary Internet Files\Content.IE5\GNS1HEZ3\MC900383636[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flipH="1">
            <a:off x="8697914" y="4375152"/>
            <a:ext cx="679450" cy="4937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43" name="Picture 3" descr="C:\Users\9610066\AppData\Local\Microsoft\Windows\Temporary Internet Files\Content.IE5\GNS1HEZ3\MC900383636[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flipH="1">
            <a:off x="8697914" y="4951413"/>
            <a:ext cx="679450" cy="493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0" name="雲 39"/>
          <p:cNvSpPr/>
          <p:nvPr/>
        </p:nvSpPr>
        <p:spPr bwMode="auto">
          <a:xfrm>
            <a:off x="6307139" y="3952875"/>
            <a:ext cx="1641475" cy="1266825"/>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17445" name="Picture 3" descr="C:\Users\9610066\AppData\Local\Microsoft\Windows\Temporary Internet Files\Content.IE5\GNS1HEZ3\MC900434845[1].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369050" y="3749675"/>
            <a:ext cx="769938" cy="603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46" name="Picture 3" descr="C:\Users\9610066\AppData\Local\Microsoft\Windows\Temporary Internet Files\Content.IE5\GNS1HEZ3\MC900434845[1].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116764" y="3963988"/>
            <a:ext cx="769937" cy="6016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47" name="Picture 3" descr="C:\Users\9610066\AppData\Local\Microsoft\Windows\Temporary Internet Files\Content.IE5\GNS1HEZ3\MC900434845[1].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369050" y="4445000"/>
            <a:ext cx="769938" cy="603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448" name="Picture 3" descr="C:\Users\9610066\AppData\Local\Microsoft\Windows\Temporary Internet Files\Content.IE5\GNS1HEZ3\MC900434845[1].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040564" y="4660900"/>
            <a:ext cx="771525" cy="603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1" name="乗算記号 50"/>
          <p:cNvSpPr/>
          <p:nvPr/>
        </p:nvSpPr>
        <p:spPr bwMode="auto">
          <a:xfrm>
            <a:off x="6321425" y="4440240"/>
            <a:ext cx="647700" cy="649287"/>
          </a:xfrm>
          <a:prstGeom prst="mathMultiply">
            <a:avLst>
              <a:gd name="adj1" fmla="val 1039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cxnSp>
        <p:nvCxnSpPr>
          <p:cNvPr id="17450" name="直線コネクタ 45"/>
          <p:cNvCxnSpPr>
            <a:cxnSpLocks noChangeShapeType="1"/>
            <a:stCxn id="40" idx="0"/>
            <a:endCxn id="17441" idx="3"/>
          </p:cNvCxnSpPr>
          <p:nvPr/>
        </p:nvCxnSpPr>
        <p:spPr bwMode="auto">
          <a:xfrm flipV="1">
            <a:off x="7947026" y="4056065"/>
            <a:ext cx="747713" cy="530225"/>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7451" name="直線コネクタ 53"/>
          <p:cNvCxnSpPr>
            <a:cxnSpLocks noChangeShapeType="1"/>
            <a:stCxn id="40" idx="0"/>
            <a:endCxn id="17442" idx="3"/>
          </p:cNvCxnSpPr>
          <p:nvPr/>
        </p:nvCxnSpPr>
        <p:spPr bwMode="auto">
          <a:xfrm>
            <a:off x="7947026" y="4586288"/>
            <a:ext cx="750888" cy="36512"/>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17452" name="直線コネクタ 56"/>
          <p:cNvCxnSpPr>
            <a:cxnSpLocks noChangeShapeType="1"/>
            <a:stCxn id="40" idx="0"/>
            <a:endCxn id="17443" idx="3"/>
          </p:cNvCxnSpPr>
          <p:nvPr/>
        </p:nvCxnSpPr>
        <p:spPr bwMode="auto">
          <a:xfrm>
            <a:off x="7947026" y="4586290"/>
            <a:ext cx="750888" cy="612775"/>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sp>
        <p:nvSpPr>
          <p:cNvPr id="60" name="テキスト ボックス 59"/>
          <p:cNvSpPr txBox="1"/>
          <p:nvPr/>
        </p:nvSpPr>
        <p:spPr>
          <a:xfrm>
            <a:off x="3224213" y="3246440"/>
            <a:ext cx="1649412" cy="327025"/>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algn="ctr" eaLnBrk="0" hangingPunct="0">
              <a:defRPr/>
            </a:pPr>
            <a:r>
              <a:rPr lang="ja-JP" altLang="en-US" sz="1400" dirty="0">
                <a:latin typeface="HGPｺﾞｼｯｸM" pitchFamily="50" charset="-128"/>
                <a:ea typeface="HGPｺﾞｼｯｸM" pitchFamily="50" charset="-128"/>
              </a:rPr>
              <a:t>庁舎自体への災害等による影響度も懸念</a:t>
            </a:r>
          </a:p>
        </p:txBody>
      </p:sp>
      <p:sp>
        <p:nvSpPr>
          <p:cNvPr id="61" name="テキスト ボックス 60"/>
          <p:cNvSpPr txBox="1"/>
          <p:nvPr/>
        </p:nvSpPr>
        <p:spPr>
          <a:xfrm>
            <a:off x="6337300" y="5302250"/>
            <a:ext cx="1768475" cy="32543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algn="ctr" eaLnBrk="0" hangingPunct="0">
              <a:defRPr/>
            </a:pPr>
            <a:r>
              <a:rPr lang="ja-JP" altLang="en-US" sz="1400" dirty="0">
                <a:latin typeface="HGPｺﾞｼｯｸM" pitchFamily="50" charset="-128"/>
                <a:ea typeface="HGPｺﾞｼｯｸM" pitchFamily="50" charset="-128"/>
              </a:rPr>
              <a:t>堅牢なデータセンターに設置</a:t>
            </a:r>
          </a:p>
        </p:txBody>
      </p:sp>
      <p:sp>
        <p:nvSpPr>
          <p:cNvPr id="62" name="テキスト ボックス 61"/>
          <p:cNvSpPr txBox="1"/>
          <p:nvPr/>
        </p:nvSpPr>
        <p:spPr>
          <a:xfrm>
            <a:off x="6329364" y="3409950"/>
            <a:ext cx="1595437" cy="32543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algn="ctr" eaLnBrk="0" hangingPunct="0">
              <a:defRPr/>
            </a:pPr>
            <a:r>
              <a:rPr lang="ja-JP" altLang="en-US" sz="1200" dirty="0">
                <a:latin typeface="HGPｺﾞｼｯｸM" pitchFamily="50" charset="-128"/>
                <a:ea typeface="HGPｺﾞｼｯｸM" pitchFamily="50" charset="-128"/>
              </a:rPr>
              <a:t>総合的なリソース配分により単一障害の影響少</a:t>
            </a:r>
          </a:p>
        </p:txBody>
      </p:sp>
      <p:sp>
        <p:nvSpPr>
          <p:cNvPr id="46" name="スライド番号プレースホルダ 45"/>
          <p:cNvSpPr>
            <a:spLocks noGrp="1"/>
          </p:cNvSpPr>
          <p:nvPr>
            <p:ph type="sldNum" sz="quarter" idx="12"/>
          </p:nvPr>
        </p:nvSpPr>
        <p:spPr/>
        <p:txBody>
          <a:bodyPr/>
          <a:lstStyle/>
          <a:p>
            <a:pPr>
              <a:defRPr/>
            </a:pPr>
            <a:fld id="{9BD18B47-5A04-4486-B144-65D5FC88DB73}" type="slidenum">
              <a:rPr lang="ja-JP" altLang="en-US" smtClean="0"/>
              <a:pPr>
                <a:defRPr/>
              </a:pPr>
              <a:t>17</a:t>
            </a:fld>
            <a:endParaRPr lang="en-US" altLang="ja-JP" dirty="0"/>
          </a:p>
        </p:txBody>
      </p:sp>
      <p:sp>
        <p:nvSpPr>
          <p:cNvPr id="47" name="フッター プレースホルダ 46"/>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４．自治体クラウドとは　</a:t>
            </a:r>
            <a:r>
              <a:rPr lang="ja-JP" altLang="en-US" sz="2400" dirty="0" smtClean="0"/>
              <a:t>～自治体クラウドだと何が変わるのか～</a:t>
            </a:r>
            <a:endParaRPr lang="ja-JP" altLang="ja-JP" sz="2400" dirty="0" smtClean="0"/>
          </a:p>
        </p:txBody>
      </p:sp>
      <p:sp>
        <p:nvSpPr>
          <p:cNvPr id="18435" name="コンテンツ プレースホルダ 3"/>
          <p:cNvSpPr>
            <a:spLocks noGrp="1"/>
          </p:cNvSpPr>
          <p:nvPr>
            <p:ph idx="1"/>
          </p:nvPr>
        </p:nvSpPr>
        <p:spPr bwMode="auto">
          <a:xfrm>
            <a:off x="495300" y="1341440"/>
            <a:ext cx="8915400" cy="5746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dirty="0" smtClean="0">
                <a:latin typeface="HGPｺﾞｼｯｸM" pitchFamily="50" charset="-128"/>
              </a:rPr>
              <a:t>自治体クラウド導入による概念的な変化①</a:t>
            </a:r>
          </a:p>
        </p:txBody>
      </p:sp>
      <p:sp>
        <p:nvSpPr>
          <p:cNvPr id="5" name="正方形/長方形 4"/>
          <p:cNvSpPr/>
          <p:nvPr/>
        </p:nvSpPr>
        <p:spPr bwMode="auto">
          <a:xfrm>
            <a:off x="992188" y="2133600"/>
            <a:ext cx="576262" cy="3671888"/>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eaVert" anchor="ctr"/>
          <a:lstStyle/>
          <a:p>
            <a:pPr algn="ctr" eaLnBrk="0" hangingPunct="0">
              <a:defRPr/>
            </a:pPr>
            <a:r>
              <a:rPr kumimoji="0" lang="ja-JP" altLang="en-US" sz="2400" dirty="0">
                <a:solidFill>
                  <a:schemeClr val="bg1"/>
                </a:solidFill>
                <a:latin typeface="HGPｺﾞｼｯｸM" pitchFamily="50" charset="-128"/>
                <a:ea typeface="HGPｺﾞｼｯｸM" pitchFamily="50" charset="-128"/>
              </a:rPr>
              <a:t>構築</a:t>
            </a:r>
          </a:p>
        </p:txBody>
      </p:sp>
      <p:sp>
        <p:nvSpPr>
          <p:cNvPr id="6" name="正方形/長方形 5"/>
          <p:cNvSpPr/>
          <p:nvPr/>
        </p:nvSpPr>
        <p:spPr bwMode="auto">
          <a:xfrm>
            <a:off x="1760538" y="4005263"/>
            <a:ext cx="1655762" cy="8636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2000" dirty="0">
                <a:solidFill>
                  <a:schemeClr val="tx1"/>
                </a:solidFill>
                <a:latin typeface="HGPｺﾞｼｯｸM" pitchFamily="50" charset="-128"/>
                <a:ea typeface="HGPｺﾞｼｯｸM" pitchFamily="50" charset="-128"/>
              </a:rPr>
              <a:t>契約</a:t>
            </a:r>
          </a:p>
        </p:txBody>
      </p:sp>
      <p:sp>
        <p:nvSpPr>
          <p:cNvPr id="7" name="正方形/長方形 6"/>
          <p:cNvSpPr/>
          <p:nvPr/>
        </p:nvSpPr>
        <p:spPr bwMode="auto">
          <a:xfrm>
            <a:off x="3489325" y="4005263"/>
            <a:ext cx="2255838" cy="863600"/>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自治体毎に契約</a:t>
            </a:r>
          </a:p>
        </p:txBody>
      </p:sp>
      <p:sp>
        <p:nvSpPr>
          <p:cNvPr id="8" name="正方形/長方形 7"/>
          <p:cNvSpPr/>
          <p:nvPr/>
        </p:nvSpPr>
        <p:spPr bwMode="auto">
          <a:xfrm>
            <a:off x="6032501" y="4005263"/>
            <a:ext cx="2449513" cy="863600"/>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自治体毎に契約する場合だけでなく、一部事務組合等の契約主体を形成して契約する場合も</a:t>
            </a:r>
          </a:p>
        </p:txBody>
      </p:sp>
      <p:sp>
        <p:nvSpPr>
          <p:cNvPr id="9" name="二等辺三角形 8"/>
          <p:cNvSpPr/>
          <p:nvPr/>
        </p:nvSpPr>
        <p:spPr bwMode="auto">
          <a:xfrm rot="5400000">
            <a:off x="5452269" y="4288632"/>
            <a:ext cx="863600" cy="296862"/>
          </a:xfrm>
          <a:prstGeom prst="triangl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4" name="正方形/長方形 13"/>
          <p:cNvSpPr/>
          <p:nvPr/>
        </p:nvSpPr>
        <p:spPr bwMode="auto">
          <a:xfrm>
            <a:off x="1760538" y="3062290"/>
            <a:ext cx="1655762" cy="865187"/>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2000" dirty="0">
                <a:solidFill>
                  <a:schemeClr val="tx1"/>
                </a:solidFill>
                <a:latin typeface="HGPｺﾞｼｯｸM" pitchFamily="50" charset="-128"/>
                <a:ea typeface="HGPｺﾞｼｯｸM" pitchFamily="50" charset="-128"/>
              </a:rPr>
              <a:t>選定</a:t>
            </a:r>
          </a:p>
        </p:txBody>
      </p:sp>
      <p:sp>
        <p:nvSpPr>
          <p:cNvPr id="15" name="正方形/長方形 14"/>
          <p:cNvSpPr/>
          <p:nvPr/>
        </p:nvSpPr>
        <p:spPr bwMode="auto">
          <a:xfrm>
            <a:off x="3489325" y="3062290"/>
            <a:ext cx="2255838" cy="865187"/>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要件を提示して、技術方式及び価格優位性等について評価し選定</a:t>
            </a:r>
          </a:p>
        </p:txBody>
      </p:sp>
      <p:sp>
        <p:nvSpPr>
          <p:cNvPr id="16" name="正方形/長方形 15"/>
          <p:cNvSpPr/>
          <p:nvPr/>
        </p:nvSpPr>
        <p:spPr bwMode="auto">
          <a:xfrm>
            <a:off x="6032501" y="3062290"/>
            <a:ext cx="2449513" cy="865187"/>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パッケージに含まれる機能と</a:t>
            </a:r>
            <a:r>
              <a:rPr kumimoji="0" lang="ja-JP" altLang="en-US" sz="1400" dirty="0">
                <a:solidFill>
                  <a:srgbClr val="FF0000"/>
                </a:solidFill>
                <a:latin typeface="HGPｺﾞｼｯｸM" pitchFamily="50" charset="-128"/>
                <a:ea typeface="HGPｺﾞｼｯｸM" pitchFamily="50" charset="-128"/>
              </a:rPr>
              <a:t>要件との適合性</a:t>
            </a:r>
            <a:r>
              <a:rPr kumimoji="0" lang="ja-JP" altLang="en-US" sz="1400" dirty="0">
                <a:solidFill>
                  <a:schemeClr val="tx1"/>
                </a:solidFill>
                <a:latin typeface="HGPｺﾞｼｯｸM" pitchFamily="50" charset="-128"/>
                <a:ea typeface="HGPｺﾞｼｯｸM" pitchFamily="50" charset="-128"/>
              </a:rPr>
              <a:t>について評価し選定</a:t>
            </a:r>
          </a:p>
        </p:txBody>
      </p:sp>
      <p:sp>
        <p:nvSpPr>
          <p:cNvPr id="17" name="二等辺三角形 16"/>
          <p:cNvSpPr/>
          <p:nvPr/>
        </p:nvSpPr>
        <p:spPr bwMode="auto">
          <a:xfrm rot="5400000">
            <a:off x="5451476" y="3346451"/>
            <a:ext cx="865187" cy="296862"/>
          </a:xfrm>
          <a:prstGeom prst="triangl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9" name="正方形/長方形 18"/>
          <p:cNvSpPr/>
          <p:nvPr/>
        </p:nvSpPr>
        <p:spPr bwMode="auto">
          <a:xfrm>
            <a:off x="1760538" y="2133600"/>
            <a:ext cx="1655762" cy="8636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2000" dirty="0">
                <a:solidFill>
                  <a:schemeClr val="tx1"/>
                </a:solidFill>
                <a:latin typeface="HGPｺﾞｼｯｸM" pitchFamily="50" charset="-128"/>
                <a:ea typeface="HGPｺﾞｼｯｸM" pitchFamily="50" charset="-128"/>
              </a:rPr>
              <a:t>要件定義</a:t>
            </a:r>
          </a:p>
        </p:txBody>
      </p:sp>
      <p:sp>
        <p:nvSpPr>
          <p:cNvPr id="20" name="正方形/長方形 19"/>
          <p:cNvSpPr/>
          <p:nvPr/>
        </p:nvSpPr>
        <p:spPr bwMode="auto">
          <a:xfrm>
            <a:off x="3489325" y="2133600"/>
            <a:ext cx="2255838" cy="863600"/>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業務分析を</a:t>
            </a:r>
            <a:r>
              <a:rPr kumimoji="0" lang="ja-JP" altLang="en-US" sz="1400" dirty="0" smtClean="0">
                <a:solidFill>
                  <a:schemeClr val="tx1"/>
                </a:solidFill>
                <a:latin typeface="HGPｺﾞｼｯｸM" pitchFamily="50" charset="-128"/>
                <a:ea typeface="HGPｺﾞｼｯｸM" pitchFamily="50" charset="-128"/>
              </a:rPr>
              <a:t>行った上で、</a:t>
            </a:r>
            <a:r>
              <a:rPr kumimoji="0" lang="ja-JP" altLang="en-US" sz="1400" dirty="0">
                <a:solidFill>
                  <a:schemeClr val="tx1"/>
                </a:solidFill>
                <a:latin typeface="HGPｺﾞｼｯｸM" pitchFamily="50" charset="-128"/>
                <a:ea typeface="HGPｺﾞｼｯｸM" pitchFamily="50" charset="-128"/>
              </a:rPr>
              <a:t>将来体系（ＴｏＢｅ）に基づいて要件を定義</a:t>
            </a:r>
          </a:p>
        </p:txBody>
      </p:sp>
      <p:sp>
        <p:nvSpPr>
          <p:cNvPr id="21" name="正方形/長方形 20"/>
          <p:cNvSpPr/>
          <p:nvPr/>
        </p:nvSpPr>
        <p:spPr bwMode="auto">
          <a:xfrm>
            <a:off x="6032501" y="2133600"/>
            <a:ext cx="2449513" cy="863600"/>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将来体系（ＴｏＢｅ）を整理しつつ、自治体間で</a:t>
            </a:r>
            <a:r>
              <a:rPr kumimoji="0" lang="ja-JP" altLang="en-US" sz="1400" dirty="0">
                <a:solidFill>
                  <a:srgbClr val="FF0000"/>
                </a:solidFill>
                <a:latin typeface="HGPｺﾞｼｯｸM" pitchFamily="50" charset="-128"/>
                <a:ea typeface="HGPｺﾞｼｯｸM" pitchFamily="50" charset="-128"/>
              </a:rPr>
              <a:t>標準化</a:t>
            </a:r>
            <a:r>
              <a:rPr kumimoji="0" lang="ja-JP" altLang="en-US" sz="1400" dirty="0">
                <a:solidFill>
                  <a:schemeClr val="tx1"/>
                </a:solidFill>
                <a:latin typeface="HGPｺﾞｼｯｸM" pitchFamily="50" charset="-128"/>
                <a:ea typeface="HGPｺﾞｼｯｸM" pitchFamily="50" charset="-128"/>
              </a:rPr>
              <a:t>を行い要件を定義</a:t>
            </a:r>
          </a:p>
        </p:txBody>
      </p:sp>
      <p:sp>
        <p:nvSpPr>
          <p:cNvPr id="22" name="二等辺三角形 21"/>
          <p:cNvSpPr/>
          <p:nvPr/>
        </p:nvSpPr>
        <p:spPr bwMode="auto">
          <a:xfrm rot="5400000">
            <a:off x="5452269" y="2416969"/>
            <a:ext cx="863600" cy="296862"/>
          </a:xfrm>
          <a:prstGeom prst="triangl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27" name="正方形/長方形 26"/>
          <p:cNvSpPr/>
          <p:nvPr/>
        </p:nvSpPr>
        <p:spPr bwMode="auto">
          <a:xfrm>
            <a:off x="1760538" y="4941888"/>
            <a:ext cx="1655762" cy="8636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2000" dirty="0">
                <a:solidFill>
                  <a:schemeClr val="tx1"/>
                </a:solidFill>
                <a:latin typeface="HGPｺﾞｼｯｸM" pitchFamily="50" charset="-128"/>
                <a:ea typeface="HGPｺﾞｼｯｸM" pitchFamily="50" charset="-128"/>
              </a:rPr>
              <a:t>システム開発</a:t>
            </a:r>
          </a:p>
        </p:txBody>
      </p:sp>
      <p:sp>
        <p:nvSpPr>
          <p:cNvPr id="28" name="正方形/長方形 27"/>
          <p:cNvSpPr/>
          <p:nvPr/>
        </p:nvSpPr>
        <p:spPr bwMode="auto">
          <a:xfrm>
            <a:off x="3489325" y="4941888"/>
            <a:ext cx="2255838" cy="863600"/>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個別の自治体毎に事業者が設計を</a:t>
            </a:r>
            <a:r>
              <a:rPr kumimoji="0" lang="ja-JP" altLang="en-US" sz="1400" dirty="0" smtClean="0">
                <a:solidFill>
                  <a:schemeClr val="tx1"/>
                </a:solidFill>
                <a:latin typeface="HGPｺﾞｼｯｸM" pitchFamily="50" charset="-128"/>
                <a:ea typeface="HGPｺﾞｼｯｸM" pitchFamily="50" charset="-128"/>
              </a:rPr>
              <a:t>行った上で開発</a:t>
            </a:r>
            <a:endParaRPr kumimoji="0" lang="ja-JP" altLang="en-US" sz="1400" dirty="0">
              <a:solidFill>
                <a:schemeClr val="tx1"/>
              </a:solidFill>
              <a:latin typeface="HGPｺﾞｼｯｸM" pitchFamily="50" charset="-128"/>
              <a:ea typeface="HGPｺﾞｼｯｸM" pitchFamily="50" charset="-128"/>
            </a:endParaRPr>
          </a:p>
        </p:txBody>
      </p:sp>
      <p:sp>
        <p:nvSpPr>
          <p:cNvPr id="29" name="正方形/長方形 28"/>
          <p:cNvSpPr/>
          <p:nvPr/>
        </p:nvSpPr>
        <p:spPr bwMode="auto">
          <a:xfrm>
            <a:off x="6032501" y="4941888"/>
            <a:ext cx="2449513" cy="863600"/>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パッケージ利用を前提に、オプションや設定調整では対応できない不足機能についてのみカスタマイズ等を実施</a:t>
            </a:r>
          </a:p>
        </p:txBody>
      </p:sp>
      <p:sp>
        <p:nvSpPr>
          <p:cNvPr id="30" name="二等辺三角形 29"/>
          <p:cNvSpPr/>
          <p:nvPr/>
        </p:nvSpPr>
        <p:spPr bwMode="auto">
          <a:xfrm rot="5400000">
            <a:off x="5452269" y="5225257"/>
            <a:ext cx="863600" cy="296862"/>
          </a:xfrm>
          <a:prstGeom prst="triangl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1" name="角丸四角形 30"/>
          <p:cNvSpPr/>
          <p:nvPr/>
        </p:nvSpPr>
        <p:spPr bwMode="auto">
          <a:xfrm>
            <a:off x="8553451" y="2127252"/>
            <a:ext cx="506413" cy="1800225"/>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anchor="ctr"/>
          <a:lstStyle/>
          <a:p>
            <a:pPr algn="ctr" eaLnBrk="0" hangingPunct="0">
              <a:defRPr/>
            </a:pPr>
            <a:r>
              <a:rPr kumimoji="0" lang="ja-JP" altLang="en-US" sz="2000" dirty="0">
                <a:solidFill>
                  <a:schemeClr val="tx1"/>
                </a:solidFill>
                <a:latin typeface="HGPｺﾞｼｯｸM" pitchFamily="50" charset="-128"/>
                <a:ea typeface="HGPｺﾞｼｯｸM" pitchFamily="50" charset="-128"/>
              </a:rPr>
              <a:t>業務標準化</a:t>
            </a:r>
          </a:p>
        </p:txBody>
      </p:sp>
      <p:sp>
        <p:nvSpPr>
          <p:cNvPr id="32" name="角丸四角形 31"/>
          <p:cNvSpPr/>
          <p:nvPr/>
        </p:nvSpPr>
        <p:spPr bwMode="auto">
          <a:xfrm>
            <a:off x="8553451" y="4005263"/>
            <a:ext cx="506413" cy="863600"/>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anchor="ctr"/>
          <a:lstStyle/>
          <a:p>
            <a:pPr algn="ctr" eaLnBrk="0" hangingPunct="0">
              <a:defRPr/>
            </a:pPr>
            <a:r>
              <a:rPr kumimoji="0" lang="ja-JP" altLang="en-US" sz="1600" dirty="0">
                <a:solidFill>
                  <a:schemeClr val="tx1"/>
                </a:solidFill>
                <a:latin typeface="HGPｺﾞｼｯｸM" pitchFamily="50" charset="-128"/>
                <a:ea typeface="HGPｺﾞｼｯｸM" pitchFamily="50" charset="-128"/>
              </a:rPr>
              <a:t>組合方式等</a:t>
            </a:r>
          </a:p>
        </p:txBody>
      </p:sp>
      <p:sp>
        <p:nvSpPr>
          <p:cNvPr id="33" name="角丸四角形 32"/>
          <p:cNvSpPr/>
          <p:nvPr/>
        </p:nvSpPr>
        <p:spPr bwMode="auto">
          <a:xfrm>
            <a:off x="8553451" y="4941888"/>
            <a:ext cx="506413" cy="863600"/>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tIns="36000" bIns="36000"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ノンカスタマイズ</a:t>
            </a:r>
            <a:endParaRPr kumimoji="0" lang="ja-JP" altLang="en-US" sz="1100" dirty="0">
              <a:solidFill>
                <a:schemeClr val="tx1"/>
              </a:solidFill>
              <a:latin typeface="HGPｺﾞｼｯｸM" pitchFamily="50" charset="-128"/>
              <a:ea typeface="HGPｺﾞｼｯｸM" pitchFamily="50" charset="-128"/>
            </a:endParaRPr>
          </a:p>
        </p:txBody>
      </p:sp>
      <p:sp>
        <p:nvSpPr>
          <p:cNvPr id="18" name="下矢印 17"/>
          <p:cNvSpPr/>
          <p:nvPr/>
        </p:nvSpPr>
        <p:spPr bwMode="auto">
          <a:xfrm>
            <a:off x="1119188" y="4508500"/>
            <a:ext cx="287337" cy="215900"/>
          </a:xfrm>
          <a:prstGeom prst="down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4" name="テキスト ボックス 33"/>
          <p:cNvSpPr txBox="1"/>
          <p:nvPr/>
        </p:nvSpPr>
        <p:spPr>
          <a:xfrm>
            <a:off x="1068388" y="4818063"/>
            <a:ext cx="411162" cy="91440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wrap="none" lIns="0" tIns="0" rIns="0" bIns="0" anchor="ctr"/>
          <a:lstStyle/>
          <a:p>
            <a:pPr algn="ctr" eaLnBrk="0" hangingPunct="0">
              <a:defRPr/>
            </a:pPr>
            <a:r>
              <a:rPr lang="ja-JP" altLang="en-US" sz="1200" dirty="0">
                <a:solidFill>
                  <a:schemeClr val="bg1"/>
                </a:solidFill>
                <a:latin typeface="HGPｺﾞｼｯｸM" pitchFamily="50" charset="-128"/>
                <a:ea typeface="HGPｺﾞｼｯｸM" pitchFamily="50" charset="-128"/>
              </a:rPr>
              <a:t>他の講義参照</a:t>
            </a:r>
          </a:p>
        </p:txBody>
      </p:sp>
      <p:sp>
        <p:nvSpPr>
          <p:cNvPr id="26" name="スライド番号プレースホルダ 25"/>
          <p:cNvSpPr>
            <a:spLocks noGrp="1"/>
          </p:cNvSpPr>
          <p:nvPr>
            <p:ph type="sldNum" sz="quarter" idx="12"/>
          </p:nvPr>
        </p:nvSpPr>
        <p:spPr/>
        <p:txBody>
          <a:bodyPr/>
          <a:lstStyle/>
          <a:p>
            <a:pPr>
              <a:defRPr/>
            </a:pPr>
            <a:fld id="{9BD18B47-5A04-4486-B144-65D5FC88DB73}" type="slidenum">
              <a:rPr lang="ja-JP" altLang="en-US" smtClean="0"/>
              <a:pPr>
                <a:defRPr/>
              </a:pPr>
              <a:t>18</a:t>
            </a:fld>
            <a:endParaRPr lang="en-US" altLang="ja-JP" dirty="0"/>
          </a:p>
        </p:txBody>
      </p:sp>
      <p:sp>
        <p:nvSpPr>
          <p:cNvPr id="35" name="フッター プレースホルダ 34"/>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タイトル 1"/>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ja-JP" dirty="0" smtClean="0">
                <a:latin typeface="HGPｺﾞｼｯｸM" pitchFamily="50" charset="-128"/>
                <a:ea typeface="HGPｺﾞｼｯｸM" pitchFamily="50" charset="-128"/>
              </a:rPr>
              <a:t>１．本講義の学習目標</a:t>
            </a:r>
            <a:endParaRPr lang="ja-JP" altLang="en-US" dirty="0" smtClean="0">
              <a:latin typeface="HGPｺﾞｼｯｸM" pitchFamily="50" charset="-128"/>
              <a:ea typeface="HGPｺﾞｼｯｸM" pitchFamily="50" charset="-128"/>
            </a:endParaRPr>
          </a:p>
        </p:txBody>
      </p:sp>
      <p:sp>
        <p:nvSpPr>
          <p:cNvPr id="4098" name="Rectangle 5"/>
          <p:cNvSpPr>
            <a:spLocks noGrp="1" noChangeArrowheads="1"/>
          </p:cNvSpPr>
          <p:nvPr>
            <p:ph idx="1"/>
          </p:nvPr>
        </p:nvSpPr>
        <p:spPr bwMode="auto">
          <a:xfrm>
            <a:off x="495300" y="1484313"/>
            <a:ext cx="8915400" cy="46418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t>クラウドコンピューティング（自治体におけるクラウドコンピューティングの活用）のうち、自治体クラウドは自治体間で共同利用する活用形態を指す。</a:t>
            </a:r>
            <a:endParaRPr lang="en-US" altLang="ja-JP" sz="2400" dirty="0" smtClean="0"/>
          </a:p>
          <a:p>
            <a:r>
              <a:rPr lang="ja-JP" altLang="en-US" sz="2400" dirty="0" smtClean="0"/>
              <a:t>クラウドのサービス形態による分類とテナント方式による分類、優位性と技術的な留意点について理解できる。</a:t>
            </a:r>
            <a:endParaRPr lang="en-US" altLang="ja-JP" sz="2400" dirty="0" smtClean="0"/>
          </a:p>
          <a:p>
            <a:r>
              <a:rPr lang="ja-JP" altLang="en-US" sz="2400" dirty="0" smtClean="0"/>
              <a:t>自治体クラウドによる以下の主な利点について認識できる。</a:t>
            </a:r>
            <a:endParaRPr lang="en-US" altLang="ja-JP" sz="2400" dirty="0" smtClean="0"/>
          </a:p>
          <a:p>
            <a:pPr lvl="1"/>
            <a:r>
              <a:rPr lang="ja-JP" altLang="en-US" sz="2000" dirty="0" smtClean="0"/>
              <a:t>複数自治体での割り勘効果</a:t>
            </a:r>
            <a:endParaRPr lang="en-US" altLang="ja-JP" sz="2000" dirty="0" smtClean="0"/>
          </a:p>
          <a:p>
            <a:pPr lvl="1"/>
            <a:r>
              <a:rPr lang="ja-JP" altLang="en-US" sz="2000" dirty="0" smtClean="0"/>
              <a:t>業務分析や標準化等による最適化推進</a:t>
            </a:r>
            <a:endParaRPr lang="en-US" altLang="ja-JP" sz="2000" dirty="0" smtClean="0"/>
          </a:p>
          <a:p>
            <a:pPr lvl="1"/>
            <a:r>
              <a:rPr lang="ja-JP" altLang="en-US" sz="2000" dirty="0" smtClean="0"/>
              <a:t>情報システムの堅牢性（事業継続性）の向上</a:t>
            </a:r>
            <a:endParaRPr lang="en-US" altLang="ja-JP" sz="2000" dirty="0" smtClean="0"/>
          </a:p>
          <a:p>
            <a:r>
              <a:rPr lang="ja-JP" altLang="en-US" sz="2400" dirty="0" smtClean="0"/>
              <a:t>クラウドに移行することによる、情報システムの概念的な変化、運用及び担当職員の役割の変化等について理解できる。</a:t>
            </a:r>
          </a:p>
        </p:txBody>
      </p:sp>
      <p:sp>
        <p:nvSpPr>
          <p:cNvPr id="4" name="スライド番号プレースホルダ 3"/>
          <p:cNvSpPr>
            <a:spLocks noGrp="1"/>
          </p:cNvSpPr>
          <p:nvPr>
            <p:ph type="sldNum" sz="quarter" idx="12"/>
          </p:nvPr>
        </p:nvSpPr>
        <p:spPr/>
        <p:txBody>
          <a:bodyPr/>
          <a:lstStyle/>
          <a:p>
            <a:pPr>
              <a:defRPr/>
            </a:pPr>
            <a:fld id="{9BD18B47-5A04-4486-B144-65D5FC88DB73}" type="slidenum">
              <a:rPr lang="ja-JP" altLang="en-US" smtClean="0"/>
              <a:pPr>
                <a:defRPr/>
              </a:pPr>
              <a:t>1</a:t>
            </a:fld>
            <a:endParaRPr lang="en-US" altLang="ja-JP" dirty="0"/>
          </a:p>
        </p:txBody>
      </p:sp>
      <p:sp>
        <p:nvSpPr>
          <p:cNvPr id="5" name="フッター プレースホルダ 4"/>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４．自治体クラウドとは　</a:t>
            </a:r>
            <a:r>
              <a:rPr lang="ja-JP" altLang="en-US" sz="2400" dirty="0" smtClean="0"/>
              <a:t>～自治体クラウドだと何が変わるのか～</a:t>
            </a:r>
            <a:endParaRPr lang="ja-JP" altLang="ja-JP" sz="2400" dirty="0" smtClean="0"/>
          </a:p>
        </p:txBody>
      </p:sp>
      <p:sp>
        <p:nvSpPr>
          <p:cNvPr id="19459" name="コンテンツ プレースホルダ 3"/>
          <p:cNvSpPr>
            <a:spLocks noGrp="1"/>
          </p:cNvSpPr>
          <p:nvPr>
            <p:ph idx="1"/>
          </p:nvPr>
        </p:nvSpPr>
        <p:spPr bwMode="auto">
          <a:xfrm>
            <a:off x="495300" y="1341440"/>
            <a:ext cx="8915400" cy="5746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mtClean="0"/>
              <a:t>自治体クラウド導入による概念的な変化②</a:t>
            </a:r>
          </a:p>
        </p:txBody>
      </p:sp>
      <p:sp>
        <p:nvSpPr>
          <p:cNvPr id="5" name="正方形/長方形 4"/>
          <p:cNvSpPr/>
          <p:nvPr/>
        </p:nvSpPr>
        <p:spPr bwMode="auto">
          <a:xfrm>
            <a:off x="992188" y="2133600"/>
            <a:ext cx="576262" cy="3671888"/>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eaVert" anchor="ctr"/>
          <a:lstStyle/>
          <a:p>
            <a:pPr algn="ctr" eaLnBrk="0" hangingPunct="0">
              <a:defRPr/>
            </a:pPr>
            <a:r>
              <a:rPr kumimoji="0" lang="ja-JP" altLang="en-US" sz="2400" dirty="0">
                <a:solidFill>
                  <a:schemeClr val="bg1"/>
                </a:solidFill>
                <a:latin typeface="HGPｺﾞｼｯｸM" pitchFamily="50" charset="-128"/>
                <a:ea typeface="HGPｺﾞｼｯｸM" pitchFamily="50" charset="-128"/>
              </a:rPr>
              <a:t>運用</a:t>
            </a:r>
          </a:p>
        </p:txBody>
      </p:sp>
      <p:sp>
        <p:nvSpPr>
          <p:cNvPr id="2" name="正方形/長方形 1"/>
          <p:cNvSpPr/>
          <p:nvPr/>
        </p:nvSpPr>
        <p:spPr bwMode="auto">
          <a:xfrm>
            <a:off x="1784352" y="2144715"/>
            <a:ext cx="1655763" cy="865187"/>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2000" dirty="0">
                <a:solidFill>
                  <a:schemeClr val="tx1"/>
                </a:solidFill>
                <a:latin typeface="HGPｺﾞｼｯｸM" pitchFamily="50" charset="-128"/>
                <a:ea typeface="HGPｺﾞｼｯｸM" pitchFamily="50" charset="-128"/>
              </a:rPr>
              <a:t>データ</a:t>
            </a:r>
          </a:p>
        </p:txBody>
      </p:sp>
      <p:sp>
        <p:nvSpPr>
          <p:cNvPr id="6" name="正方形/長方形 5"/>
          <p:cNvSpPr/>
          <p:nvPr/>
        </p:nvSpPr>
        <p:spPr bwMode="auto">
          <a:xfrm>
            <a:off x="3513139" y="2144715"/>
            <a:ext cx="2225675" cy="865187"/>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データが庁内に存在し、庁内でデータ処理</a:t>
            </a:r>
          </a:p>
        </p:txBody>
      </p:sp>
      <p:sp>
        <p:nvSpPr>
          <p:cNvPr id="7" name="正方形/長方形 6"/>
          <p:cNvSpPr/>
          <p:nvPr/>
        </p:nvSpPr>
        <p:spPr bwMode="auto">
          <a:xfrm>
            <a:off x="6035675" y="2144715"/>
            <a:ext cx="2446338" cy="865187"/>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データはデータセンター側に存在し、ネットワーク経由で取り寄せ又はネットワーク経由でネットワークの向こう側で処理</a:t>
            </a:r>
          </a:p>
        </p:txBody>
      </p:sp>
      <p:sp>
        <p:nvSpPr>
          <p:cNvPr id="8" name="正方形/長方形 7"/>
          <p:cNvSpPr/>
          <p:nvPr/>
        </p:nvSpPr>
        <p:spPr bwMode="auto">
          <a:xfrm>
            <a:off x="1784352" y="4016375"/>
            <a:ext cx="1655763" cy="86518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2000" dirty="0">
                <a:solidFill>
                  <a:schemeClr val="tx1"/>
                </a:solidFill>
                <a:latin typeface="HGPｺﾞｼｯｸM" pitchFamily="50" charset="-128"/>
                <a:ea typeface="HGPｺﾞｼｯｸM" pitchFamily="50" charset="-128"/>
              </a:rPr>
              <a:t>システム運用</a:t>
            </a:r>
          </a:p>
        </p:txBody>
      </p:sp>
      <p:sp>
        <p:nvSpPr>
          <p:cNvPr id="9" name="正方形/長方形 8"/>
          <p:cNvSpPr/>
          <p:nvPr/>
        </p:nvSpPr>
        <p:spPr bwMode="auto">
          <a:xfrm>
            <a:off x="3513139" y="4016375"/>
            <a:ext cx="2225675" cy="865188"/>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システム運用は職員又は運用事業者が庁内で実施</a:t>
            </a:r>
          </a:p>
        </p:txBody>
      </p:sp>
      <p:sp>
        <p:nvSpPr>
          <p:cNvPr id="10" name="正方形/長方形 9"/>
          <p:cNvSpPr/>
          <p:nvPr/>
        </p:nvSpPr>
        <p:spPr bwMode="auto">
          <a:xfrm>
            <a:off x="6035675" y="4016375"/>
            <a:ext cx="2446338" cy="865188"/>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サービスで利用するためシステム運用はサービス提供者側で実施</a:t>
            </a:r>
          </a:p>
        </p:txBody>
      </p:sp>
      <p:sp>
        <p:nvSpPr>
          <p:cNvPr id="3" name="二等辺三角形 2"/>
          <p:cNvSpPr/>
          <p:nvPr/>
        </p:nvSpPr>
        <p:spPr bwMode="auto">
          <a:xfrm rot="5400000">
            <a:off x="5454650" y="4300538"/>
            <a:ext cx="865188" cy="296862"/>
          </a:xfrm>
          <a:prstGeom prst="triangl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2" name="二等辺三角形 11"/>
          <p:cNvSpPr/>
          <p:nvPr/>
        </p:nvSpPr>
        <p:spPr bwMode="auto">
          <a:xfrm rot="5400000">
            <a:off x="5463383" y="2429669"/>
            <a:ext cx="865187" cy="295276"/>
          </a:xfrm>
          <a:prstGeom prst="triangl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3" name="正方形/長方形 12"/>
          <p:cNvSpPr/>
          <p:nvPr/>
        </p:nvSpPr>
        <p:spPr bwMode="auto">
          <a:xfrm>
            <a:off x="1787526" y="3068640"/>
            <a:ext cx="1655763" cy="865187"/>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2000" dirty="0">
                <a:solidFill>
                  <a:schemeClr val="tx1"/>
                </a:solidFill>
                <a:latin typeface="HGPｺﾞｼｯｸM" pitchFamily="50" charset="-128"/>
                <a:ea typeface="HGPｺﾞｼｯｸM" pitchFamily="50" charset="-128"/>
              </a:rPr>
              <a:t>保守</a:t>
            </a:r>
          </a:p>
        </p:txBody>
      </p:sp>
      <p:sp>
        <p:nvSpPr>
          <p:cNvPr id="14" name="正方形/長方形 13"/>
          <p:cNvSpPr/>
          <p:nvPr/>
        </p:nvSpPr>
        <p:spPr bwMode="auto">
          <a:xfrm>
            <a:off x="3516314" y="3068640"/>
            <a:ext cx="2225675" cy="865187"/>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システム保守は保守事業者が定期及び臨時で実施</a:t>
            </a:r>
          </a:p>
        </p:txBody>
      </p:sp>
      <p:sp>
        <p:nvSpPr>
          <p:cNvPr id="15" name="正方形/長方形 14"/>
          <p:cNvSpPr/>
          <p:nvPr/>
        </p:nvSpPr>
        <p:spPr bwMode="auto">
          <a:xfrm>
            <a:off x="6038850" y="3068640"/>
            <a:ext cx="2446338" cy="865187"/>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サービスで利用するためシステムの保守はサービス提供者側で実施</a:t>
            </a:r>
          </a:p>
        </p:txBody>
      </p:sp>
      <p:sp>
        <p:nvSpPr>
          <p:cNvPr id="16" name="二等辺三角形 15"/>
          <p:cNvSpPr/>
          <p:nvPr/>
        </p:nvSpPr>
        <p:spPr bwMode="auto">
          <a:xfrm rot="5400000">
            <a:off x="5465764" y="3352802"/>
            <a:ext cx="865187" cy="296863"/>
          </a:xfrm>
          <a:prstGeom prst="triangl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8" name="正方形/長方形 17"/>
          <p:cNvSpPr/>
          <p:nvPr/>
        </p:nvSpPr>
        <p:spPr bwMode="auto">
          <a:xfrm>
            <a:off x="1787526" y="4941888"/>
            <a:ext cx="1655763" cy="8636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2000" dirty="0">
                <a:solidFill>
                  <a:schemeClr val="tx1"/>
                </a:solidFill>
                <a:latin typeface="HGPｺﾞｼｯｸM" pitchFamily="50" charset="-128"/>
                <a:ea typeface="HGPｺﾞｼｯｸM" pitchFamily="50" charset="-128"/>
              </a:rPr>
              <a:t>アウトソーシング</a:t>
            </a:r>
          </a:p>
        </p:txBody>
      </p:sp>
      <p:sp>
        <p:nvSpPr>
          <p:cNvPr id="19" name="正方形/長方形 18"/>
          <p:cNvSpPr/>
          <p:nvPr/>
        </p:nvSpPr>
        <p:spPr bwMode="auto">
          <a:xfrm>
            <a:off x="3516314" y="4941888"/>
            <a:ext cx="2225675" cy="863600"/>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自治体からデータ等を提供して個別に業務管理</a:t>
            </a:r>
          </a:p>
        </p:txBody>
      </p:sp>
      <p:sp>
        <p:nvSpPr>
          <p:cNvPr id="20" name="正方形/長方形 19"/>
          <p:cNvSpPr/>
          <p:nvPr/>
        </p:nvSpPr>
        <p:spPr bwMode="auto">
          <a:xfrm>
            <a:off x="6038850" y="4941888"/>
            <a:ext cx="2446338" cy="863600"/>
          </a:xfrm>
          <a:prstGeom prst="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r>
              <a:rPr kumimoji="0" lang="ja-JP" altLang="en-US" sz="1400" dirty="0">
                <a:solidFill>
                  <a:schemeClr val="tx1"/>
                </a:solidFill>
                <a:latin typeface="HGPｺﾞｼｯｸM" pitchFamily="50" charset="-128"/>
                <a:ea typeface="HGPｺﾞｼｯｸM" pitchFamily="50" charset="-128"/>
              </a:rPr>
              <a:t>クラウドサービスに帳票出力等のアウトソーシングを合わせたサービス等が登場</a:t>
            </a:r>
          </a:p>
        </p:txBody>
      </p:sp>
      <p:sp>
        <p:nvSpPr>
          <p:cNvPr id="21" name="二等辺三角形 20"/>
          <p:cNvSpPr/>
          <p:nvPr/>
        </p:nvSpPr>
        <p:spPr bwMode="auto">
          <a:xfrm rot="5400000">
            <a:off x="5466557" y="5225258"/>
            <a:ext cx="863600" cy="296863"/>
          </a:xfrm>
          <a:prstGeom prst="triangl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1" name="角丸四角形 10"/>
          <p:cNvSpPr/>
          <p:nvPr/>
        </p:nvSpPr>
        <p:spPr bwMode="auto">
          <a:xfrm>
            <a:off x="8553451" y="3068638"/>
            <a:ext cx="506413" cy="2736850"/>
          </a:xfrm>
          <a:prstGeom prst="roundRect">
            <a:avLst/>
          </a:prstGeom>
          <a:ln w="28575">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anchor="ctr"/>
          <a:lstStyle/>
          <a:p>
            <a:pPr algn="ctr" eaLnBrk="0" hangingPunct="0">
              <a:defRPr/>
            </a:pPr>
            <a:r>
              <a:rPr kumimoji="0" lang="ja-JP" altLang="en-US" sz="2400" dirty="0">
                <a:solidFill>
                  <a:schemeClr val="tx1"/>
                </a:solidFill>
                <a:latin typeface="HGPｺﾞｼｯｸM" pitchFamily="50" charset="-128"/>
                <a:ea typeface="HGPｺﾞｼｯｸM" pitchFamily="50" charset="-128"/>
              </a:rPr>
              <a:t>ＳＬＡ</a:t>
            </a:r>
          </a:p>
        </p:txBody>
      </p:sp>
      <p:sp>
        <p:nvSpPr>
          <p:cNvPr id="24" name="角丸四角形 23"/>
          <p:cNvSpPr/>
          <p:nvPr/>
        </p:nvSpPr>
        <p:spPr bwMode="auto">
          <a:xfrm>
            <a:off x="8553451" y="2133600"/>
            <a:ext cx="506413" cy="876300"/>
          </a:xfrm>
          <a:prstGeom prst="roundRect">
            <a:avLst/>
          </a:prstGeom>
          <a:ln w="28575">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eaVert" tIns="36000" bIns="36000" anchor="ctr"/>
          <a:lstStyle/>
          <a:p>
            <a:pPr algn="ctr" eaLnBrk="0" hangingPunct="0">
              <a:defRPr/>
            </a:pPr>
            <a:r>
              <a:rPr kumimoji="0" lang="ja-JP" altLang="en-US" sz="1600" dirty="0">
                <a:solidFill>
                  <a:schemeClr val="tx1"/>
                </a:solidFill>
                <a:latin typeface="HGPｺﾞｼｯｸM" pitchFamily="50" charset="-128"/>
                <a:ea typeface="HGPｺﾞｼｯｸM" pitchFamily="50" charset="-128"/>
              </a:rPr>
              <a:t>データ管理</a:t>
            </a:r>
          </a:p>
        </p:txBody>
      </p:sp>
      <p:sp>
        <p:nvSpPr>
          <p:cNvPr id="23" name="スライド番号プレースホルダ 22"/>
          <p:cNvSpPr>
            <a:spLocks noGrp="1"/>
          </p:cNvSpPr>
          <p:nvPr>
            <p:ph type="sldNum" sz="quarter" idx="12"/>
          </p:nvPr>
        </p:nvSpPr>
        <p:spPr/>
        <p:txBody>
          <a:bodyPr/>
          <a:lstStyle/>
          <a:p>
            <a:pPr>
              <a:defRPr/>
            </a:pPr>
            <a:fld id="{9BD18B47-5A04-4486-B144-65D5FC88DB73}" type="slidenum">
              <a:rPr lang="ja-JP" altLang="en-US" smtClean="0"/>
              <a:pPr>
                <a:defRPr/>
              </a:pPr>
              <a:t>19</a:t>
            </a:fld>
            <a:endParaRPr lang="en-US" altLang="ja-JP" dirty="0"/>
          </a:p>
        </p:txBody>
      </p:sp>
      <p:sp>
        <p:nvSpPr>
          <p:cNvPr id="25" name="フッター プレースホルダ 24"/>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b="10291"/>
          <a:stretch>
            <a:fillRect/>
          </a:stretch>
        </p:blipFill>
        <p:spPr bwMode="auto">
          <a:xfrm>
            <a:off x="1281113" y="2881313"/>
            <a:ext cx="5975350" cy="29956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0483"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５．自治体クラウド移行に向けて　</a:t>
            </a:r>
            <a:r>
              <a:rPr lang="ja-JP" altLang="en-US" sz="2400" dirty="0" smtClean="0"/>
              <a:t>～事前に考えておくこと①～</a:t>
            </a:r>
            <a:endParaRPr lang="ja-JP" altLang="ja-JP" sz="2400" dirty="0" smtClean="0"/>
          </a:p>
        </p:txBody>
      </p:sp>
      <p:sp>
        <p:nvSpPr>
          <p:cNvPr id="4" name="コンテンツ プレースホルダ 3"/>
          <p:cNvSpPr>
            <a:spLocks noGrp="1"/>
          </p:cNvSpPr>
          <p:nvPr>
            <p:ph idx="1"/>
          </p:nvPr>
        </p:nvSpPr>
        <p:spPr>
          <a:xfrm>
            <a:off x="495300" y="1341440"/>
            <a:ext cx="8915400" cy="574675"/>
          </a:xfrm>
        </p:spPr>
        <p:txBody>
          <a:bodyPr/>
          <a:lstStyle/>
          <a:p>
            <a:pPr>
              <a:defRPr/>
            </a:pPr>
            <a:r>
              <a:rPr lang="ja-JP" altLang="en-US" sz="2400" dirty="0" smtClean="0">
                <a:latin typeface="HGPｺﾞｼｯｸM" pitchFamily="50" charset="-128"/>
              </a:rPr>
              <a:t>コスト削減の構造</a:t>
            </a:r>
            <a:endParaRPr lang="en-US" altLang="ja-JP" sz="2400" dirty="0">
              <a:latin typeface="HGPｺﾞｼｯｸM" pitchFamily="50" charset="-128"/>
            </a:endParaRPr>
          </a:p>
          <a:p>
            <a:pPr lvl="1">
              <a:defRPr/>
            </a:pPr>
            <a:r>
              <a:rPr lang="ja-JP" altLang="en-US" sz="1600" dirty="0" smtClean="0"/>
              <a:t>クラウドにより何のコストが減るのか　⇒　自ケースにおいて同様に期待できるのか</a:t>
            </a:r>
            <a:endParaRPr lang="en-US" altLang="ja-JP" sz="1600" dirty="0" smtClean="0"/>
          </a:p>
          <a:p>
            <a:pPr marL="1071563" lvl="1">
              <a:buFont typeface="Wingdings" pitchFamily="2" charset="2"/>
              <a:buChar char="Ø"/>
              <a:defRPr/>
            </a:pPr>
            <a:r>
              <a:rPr lang="ja-JP" altLang="en-US" sz="1400" dirty="0" smtClean="0"/>
              <a:t>ハードウェア（設備</a:t>
            </a:r>
            <a:r>
              <a:rPr lang="ja-JP" altLang="en-US" sz="1400" dirty="0"/>
              <a:t>導入費・保守</a:t>
            </a:r>
            <a:r>
              <a:rPr lang="ja-JP" altLang="en-US" sz="1400" dirty="0" smtClean="0"/>
              <a:t>費用）は減るが、運用人件費については確認が必要</a:t>
            </a:r>
            <a:r>
              <a:rPr lang="ja-JP" altLang="en-US" sz="1400" dirty="0"/>
              <a:t>（</a:t>
            </a:r>
            <a:r>
              <a:rPr lang="ja-JP" altLang="en-US" sz="1400" dirty="0" smtClean="0"/>
              <a:t>今</a:t>
            </a:r>
            <a:r>
              <a:rPr lang="ja-JP" altLang="en-US" sz="1400" dirty="0"/>
              <a:t>までの運用とは</a:t>
            </a:r>
            <a:r>
              <a:rPr lang="ja-JP" altLang="en-US" sz="1400" dirty="0" smtClean="0"/>
              <a:t>異なった運用に係るコストも考慮）</a:t>
            </a:r>
            <a:endParaRPr lang="en-US" altLang="ja-JP" sz="1400" dirty="0" smtClean="0"/>
          </a:p>
          <a:p>
            <a:pPr marL="1071563" lvl="1">
              <a:buFont typeface="Wingdings" pitchFamily="2" charset="2"/>
              <a:buChar char="Ø"/>
              <a:defRPr/>
            </a:pPr>
            <a:r>
              <a:rPr lang="ja-JP" altLang="en-US" sz="1400" dirty="0" smtClean="0"/>
              <a:t>ソフトウェアの費用削減は標準化によるカスタマイズ削減　⇒これができなければ削減効果は減少</a:t>
            </a:r>
            <a:endParaRPr lang="en-US" altLang="ja-JP" sz="1400" dirty="0" smtClean="0"/>
          </a:p>
          <a:p>
            <a:pPr lvl="1">
              <a:defRPr/>
            </a:pPr>
            <a:endParaRPr lang="en-US" altLang="ja-JP" sz="1600" dirty="0"/>
          </a:p>
        </p:txBody>
      </p:sp>
      <p:sp>
        <p:nvSpPr>
          <p:cNvPr id="5" name="テキスト ボックス 4"/>
          <p:cNvSpPr txBox="1"/>
          <p:nvPr/>
        </p:nvSpPr>
        <p:spPr>
          <a:xfrm>
            <a:off x="3873500" y="5895977"/>
            <a:ext cx="3211514" cy="290513"/>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r" eaLnBrk="0" hangingPunct="0">
              <a:defRPr/>
            </a:pPr>
            <a:r>
              <a:rPr lang="ja-JP" altLang="en-US" sz="900" dirty="0">
                <a:latin typeface="HGPｺﾞｼｯｸM" pitchFamily="50" charset="-128"/>
                <a:ea typeface="HGPｺﾞｼｯｸM" pitchFamily="50" charset="-128"/>
              </a:rPr>
              <a:t>出典）自治体クラウド・モデル団体支援事業　事業実施報告書</a:t>
            </a:r>
            <a:endParaRPr lang="en-US" altLang="ja-JP" sz="900" dirty="0">
              <a:latin typeface="HGPｺﾞｼｯｸM" pitchFamily="50" charset="-128"/>
              <a:ea typeface="HGPｺﾞｼｯｸM" pitchFamily="50" charset="-128"/>
            </a:endParaRPr>
          </a:p>
          <a:p>
            <a:pPr algn="r" eaLnBrk="0" hangingPunct="0">
              <a:defRPr/>
            </a:pPr>
            <a:r>
              <a:rPr kumimoji="0" lang="ja-JP" altLang="en-US" sz="900" dirty="0">
                <a:latin typeface="HGPｺﾞｼｯｸM" pitchFamily="50" charset="-128"/>
                <a:ea typeface="HGPｺﾞｼｯｸM" pitchFamily="50" charset="-128"/>
              </a:rPr>
              <a:t>　　　　（熊本県錦町、宮崎県都濃町・高原町、平成</a:t>
            </a:r>
            <a:r>
              <a:rPr kumimoji="0" lang="en-US" altLang="ja-JP" sz="900" dirty="0">
                <a:latin typeface="HGPｺﾞｼｯｸM" pitchFamily="50" charset="-128"/>
                <a:ea typeface="HGPｺﾞｼｯｸM" pitchFamily="50" charset="-128"/>
              </a:rPr>
              <a:t>23 </a:t>
            </a:r>
            <a:r>
              <a:rPr kumimoji="0" lang="ja-JP" altLang="en-US" sz="900" dirty="0">
                <a:latin typeface="HGPｺﾞｼｯｸM" pitchFamily="50" charset="-128"/>
                <a:ea typeface="HGPｺﾞｼｯｸM" pitchFamily="50" charset="-128"/>
              </a:rPr>
              <a:t>年度）</a:t>
            </a:r>
            <a:endParaRPr lang="ja-JP" altLang="en-US" sz="900" dirty="0">
              <a:latin typeface="HGPｺﾞｼｯｸM" pitchFamily="50" charset="-128"/>
              <a:ea typeface="HGPｺﾞｼｯｸM" pitchFamily="50" charset="-128"/>
            </a:endParaRPr>
          </a:p>
        </p:txBody>
      </p:sp>
      <p:sp>
        <p:nvSpPr>
          <p:cNvPr id="6" name="四角形吹き出し 5"/>
          <p:cNvSpPr/>
          <p:nvPr/>
        </p:nvSpPr>
        <p:spPr bwMode="auto">
          <a:xfrm>
            <a:off x="7256464" y="3789363"/>
            <a:ext cx="2449512" cy="1584325"/>
          </a:xfrm>
          <a:prstGeom prst="wedgeRectCallout">
            <a:avLst>
              <a:gd name="adj1" fmla="val -58013"/>
              <a:gd name="adj2" fmla="val -19926"/>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marL="180975" indent="-180975" eaLnBrk="0" hangingPunct="0">
              <a:buFont typeface="Wingdings" pitchFamily="2" charset="2"/>
              <a:buChar char="l"/>
              <a:defRPr/>
            </a:pPr>
            <a:r>
              <a:rPr kumimoji="0" lang="ja-JP" altLang="en-US" sz="1200" dirty="0">
                <a:solidFill>
                  <a:schemeClr val="tx1"/>
                </a:solidFill>
                <a:latin typeface="HGPｺﾞｼｯｸM" pitchFamily="50" charset="-128"/>
                <a:ea typeface="HGPｺﾞｼｯｸM" pitchFamily="50" charset="-128"/>
              </a:rPr>
              <a:t>ソフトウェア費用（カスタマイズ、システム構築、パッケージ）については業務標準化によるカスタマイズ抑制によりコストを削減</a:t>
            </a:r>
            <a:endParaRPr kumimoji="0" lang="en-US" altLang="ja-JP" sz="1200" dirty="0">
              <a:solidFill>
                <a:schemeClr val="tx1"/>
              </a:solidFill>
              <a:latin typeface="HGPｺﾞｼｯｸM" pitchFamily="50" charset="-128"/>
              <a:ea typeface="HGPｺﾞｼｯｸM" pitchFamily="50" charset="-128"/>
            </a:endParaRPr>
          </a:p>
          <a:p>
            <a:pPr marL="180975" indent="-180975" eaLnBrk="0" hangingPunct="0">
              <a:buFont typeface="Wingdings" pitchFamily="2" charset="2"/>
              <a:buChar char="l"/>
              <a:defRPr/>
            </a:pPr>
            <a:r>
              <a:rPr kumimoji="0" lang="ja-JP" altLang="en-US" sz="1200" dirty="0">
                <a:solidFill>
                  <a:schemeClr val="tx1"/>
                </a:solidFill>
                <a:latin typeface="HGPｺﾞｼｯｸM" pitchFamily="50" charset="-128"/>
                <a:ea typeface="HGPｺﾞｼｯｸM" pitchFamily="50" charset="-128"/>
              </a:rPr>
              <a:t>ハードウェア費用（機器、ハードウェア保守、データセンター）は割り勘効果によりコストを削減</a:t>
            </a:r>
            <a:endParaRPr kumimoji="0" lang="en-US" altLang="ja-JP" sz="1200" dirty="0">
              <a:solidFill>
                <a:schemeClr val="tx1"/>
              </a:solidFill>
              <a:latin typeface="HGPｺﾞｼｯｸM" pitchFamily="50" charset="-128"/>
              <a:ea typeface="HGPｺﾞｼｯｸM" pitchFamily="50" charset="-128"/>
            </a:endParaRPr>
          </a:p>
        </p:txBody>
      </p:sp>
      <p:sp>
        <p:nvSpPr>
          <p:cNvPr id="7" name="テキスト ボックス 6"/>
          <p:cNvSpPr txBox="1"/>
          <p:nvPr/>
        </p:nvSpPr>
        <p:spPr>
          <a:xfrm>
            <a:off x="7256464" y="3476625"/>
            <a:ext cx="2478087" cy="31273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400" dirty="0">
                <a:latin typeface="HGPｺﾞｼｯｸM" pitchFamily="50" charset="-128"/>
                <a:ea typeface="HGPｺﾞｼｯｸM" pitchFamily="50" charset="-128"/>
              </a:rPr>
              <a:t>＜クラウドによるコスト削減例＞</a:t>
            </a:r>
          </a:p>
        </p:txBody>
      </p:sp>
      <p:sp>
        <p:nvSpPr>
          <p:cNvPr id="8" name="スライド番号プレースホルダ 7"/>
          <p:cNvSpPr>
            <a:spLocks noGrp="1"/>
          </p:cNvSpPr>
          <p:nvPr>
            <p:ph type="sldNum" sz="quarter" idx="12"/>
          </p:nvPr>
        </p:nvSpPr>
        <p:spPr/>
        <p:txBody>
          <a:bodyPr/>
          <a:lstStyle/>
          <a:p>
            <a:pPr>
              <a:defRPr/>
            </a:pPr>
            <a:fld id="{9BD18B47-5A04-4486-B144-65D5FC88DB73}" type="slidenum">
              <a:rPr lang="ja-JP" altLang="en-US" smtClean="0"/>
              <a:pPr>
                <a:defRPr/>
              </a:pPr>
              <a:t>20</a:t>
            </a:fld>
            <a:endParaRPr lang="en-US" altLang="ja-JP" dirty="0"/>
          </a:p>
        </p:txBody>
      </p:sp>
      <p:sp>
        <p:nvSpPr>
          <p:cNvPr id="9" name="フッター プレースホルダ 8"/>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５．自治体クラウド移行に向けて　</a:t>
            </a:r>
            <a:r>
              <a:rPr lang="ja-JP" altLang="en-US" sz="2400" dirty="0" smtClean="0"/>
              <a:t>～事前に考えておくこと②～</a:t>
            </a:r>
            <a:endParaRPr lang="ja-JP" altLang="ja-JP" sz="2400" dirty="0" smtClean="0"/>
          </a:p>
        </p:txBody>
      </p:sp>
      <p:sp>
        <p:nvSpPr>
          <p:cNvPr id="21507" name="コンテンツ プレースホルダ 3"/>
          <p:cNvSpPr>
            <a:spLocks noGrp="1"/>
          </p:cNvSpPr>
          <p:nvPr>
            <p:ph idx="1"/>
          </p:nvPr>
        </p:nvSpPr>
        <p:spPr bwMode="auto">
          <a:xfrm>
            <a:off x="495300" y="1341440"/>
            <a:ext cx="8915400" cy="574675"/>
          </a:xfr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r>
              <a:rPr lang="ja-JP" altLang="en-US" sz="2400" dirty="0" smtClean="0">
                <a:latin typeface="HGPｺﾞｼｯｸM" pitchFamily="50" charset="-128"/>
              </a:rPr>
              <a:t>既存システムのクラウドへの移行</a:t>
            </a:r>
            <a:endParaRPr lang="en-US" altLang="ja-JP" sz="2400" dirty="0" smtClean="0">
              <a:latin typeface="HGPｺﾞｼｯｸM" pitchFamily="50" charset="-128"/>
            </a:endParaRPr>
          </a:p>
          <a:p>
            <a:pPr lvl="1">
              <a:defRPr/>
            </a:pPr>
            <a:r>
              <a:rPr lang="ja-JP" altLang="en-US" sz="1800" dirty="0" smtClean="0"/>
              <a:t>どこまでクラウドに乗せるのか（民間では既存システムに戻せる対策をする場合も）</a:t>
            </a:r>
            <a:endParaRPr lang="en-US" altLang="ja-JP" sz="1800" dirty="0" smtClean="0"/>
          </a:p>
          <a:p>
            <a:pPr lvl="1">
              <a:defRPr/>
            </a:pPr>
            <a:r>
              <a:rPr lang="ja-JP" altLang="en-US" sz="1800" dirty="0" smtClean="0"/>
              <a:t>データ移行の容易性（中間標準レイアウトの活用等、方策の確認）</a:t>
            </a:r>
            <a:endParaRPr lang="en-US" altLang="ja-JP" sz="1800" dirty="0" smtClean="0"/>
          </a:p>
          <a:p>
            <a:pPr>
              <a:defRPr/>
            </a:pPr>
            <a:r>
              <a:rPr lang="ja-JP" altLang="en-US" sz="2400" dirty="0" smtClean="0">
                <a:latin typeface="HGPｺﾞｼｯｸM" pitchFamily="50" charset="-128"/>
              </a:rPr>
              <a:t>乗せることによるメリットとデメリットを整理・比較・検討</a:t>
            </a:r>
            <a:endParaRPr lang="en-US" altLang="ja-JP" sz="2400" dirty="0" smtClean="0">
              <a:latin typeface="HGPｺﾞｼｯｸM" pitchFamily="50" charset="-128"/>
            </a:endParaRPr>
          </a:p>
          <a:p>
            <a:pPr lvl="1">
              <a:defRPr/>
            </a:pPr>
            <a:r>
              <a:rPr lang="ja-JP" altLang="en-US" sz="1800" dirty="0" smtClean="0"/>
              <a:t>メリット</a:t>
            </a:r>
            <a:r>
              <a:rPr lang="en-US" altLang="ja-JP" sz="1800" dirty="0" smtClean="0"/>
              <a:t> : </a:t>
            </a:r>
            <a:br>
              <a:rPr lang="en-US" altLang="ja-JP" sz="1800" dirty="0" smtClean="0"/>
            </a:br>
            <a:r>
              <a:rPr lang="ja-JP" altLang="en-US" sz="1800" dirty="0" smtClean="0"/>
              <a:t>コスト削減、業務効率化の推進、業務継続性の向上　等</a:t>
            </a:r>
            <a:endParaRPr lang="en-US" altLang="ja-JP" sz="1800" dirty="0" smtClean="0"/>
          </a:p>
          <a:p>
            <a:pPr lvl="1">
              <a:defRPr/>
            </a:pPr>
            <a:r>
              <a:rPr lang="ja-JP" altLang="en-US" sz="1800" dirty="0" smtClean="0"/>
              <a:t>デメリット</a:t>
            </a:r>
            <a:r>
              <a:rPr lang="en-US" altLang="ja-JP" sz="1800" dirty="0" smtClean="0"/>
              <a:t> : </a:t>
            </a:r>
            <a:br>
              <a:rPr lang="en-US" altLang="ja-JP" sz="1800" dirty="0" smtClean="0"/>
            </a:br>
            <a:r>
              <a:rPr lang="ja-JP" altLang="en-US" sz="1800" dirty="0" smtClean="0"/>
              <a:t>データの所在、カスタマイズの制限、事業者への依存度、</a:t>
            </a:r>
            <a:r>
              <a:rPr lang="en-US" altLang="ja-JP" sz="1800" dirty="0" smtClean="0"/>
              <a:t/>
            </a:r>
            <a:br>
              <a:rPr lang="en-US" altLang="ja-JP" sz="1800" dirty="0" smtClean="0"/>
            </a:br>
            <a:r>
              <a:rPr lang="ja-JP" altLang="en-US" sz="1800" dirty="0" smtClean="0"/>
              <a:t>ネットワークへの依存度　等</a:t>
            </a:r>
            <a:endParaRPr lang="en-US" altLang="ja-JP" sz="1800" dirty="0" smtClean="0"/>
          </a:p>
          <a:p>
            <a:pPr>
              <a:defRPr/>
            </a:pPr>
            <a:r>
              <a:rPr lang="ja-JP" altLang="en-US" sz="2400" dirty="0" smtClean="0">
                <a:latin typeface="HGPｺﾞｼｯｸM" pitchFamily="50" charset="-128"/>
              </a:rPr>
              <a:t>各種支援策の活用</a:t>
            </a:r>
            <a:endParaRPr lang="en-US" altLang="ja-JP" sz="2400" dirty="0" smtClean="0">
              <a:latin typeface="HGPｺﾞｼｯｸM" pitchFamily="50" charset="-128"/>
            </a:endParaRPr>
          </a:p>
          <a:p>
            <a:pPr lvl="1">
              <a:defRPr/>
            </a:pPr>
            <a:r>
              <a:rPr lang="ja-JP" altLang="en-US" sz="1800" dirty="0" smtClean="0"/>
              <a:t>指針面：　地方公共団体における</a:t>
            </a:r>
            <a:r>
              <a:rPr lang="en-US" altLang="ja-JP" sz="1800" dirty="0" smtClean="0"/>
              <a:t>ASP</a:t>
            </a:r>
            <a:r>
              <a:rPr lang="ja-JP" altLang="en-US" sz="1800" dirty="0" smtClean="0"/>
              <a:t>・</a:t>
            </a:r>
            <a:r>
              <a:rPr lang="en-US" altLang="ja-JP" sz="1800" dirty="0" err="1" smtClean="0"/>
              <a:t>SaaS</a:t>
            </a:r>
            <a:r>
              <a:rPr lang="en-US" altLang="ja-JP" sz="1800" dirty="0" smtClean="0"/>
              <a:t> </a:t>
            </a:r>
            <a:r>
              <a:rPr lang="ja-JP" altLang="en-US" sz="1800" dirty="0" smtClean="0"/>
              <a:t>導入活用ガイドライン等</a:t>
            </a:r>
            <a:endParaRPr lang="en-US" altLang="ja-JP" sz="1800" dirty="0" smtClean="0"/>
          </a:p>
          <a:p>
            <a:pPr lvl="1">
              <a:defRPr/>
            </a:pPr>
            <a:r>
              <a:rPr lang="ja-JP" altLang="en-US" sz="1800" dirty="0" smtClean="0"/>
              <a:t>技術面：　自治体クラウド開発実証調査研究報告書、同実証に係る標準仕様書等</a:t>
            </a:r>
            <a:endParaRPr lang="en-US" altLang="ja-JP" sz="1800" dirty="0" smtClean="0"/>
          </a:p>
          <a:p>
            <a:pPr lvl="1">
              <a:defRPr/>
            </a:pPr>
            <a:r>
              <a:rPr lang="ja-JP" altLang="en-US" sz="1800" dirty="0" smtClean="0"/>
              <a:t>費用面：　地方財政措置（特別交付税含む）等</a:t>
            </a:r>
            <a:endParaRPr lang="en-US" altLang="ja-JP" sz="1800" dirty="0" smtClean="0"/>
          </a:p>
          <a:p>
            <a:pPr lvl="1">
              <a:defRPr/>
            </a:pPr>
            <a:r>
              <a:rPr lang="ja-JP" altLang="en-US" sz="1800" dirty="0" smtClean="0"/>
              <a:t>人材面：　各種研修、セミナー等</a:t>
            </a:r>
            <a:endParaRPr lang="en-US" altLang="ja-JP" sz="1800" dirty="0" smtClean="0"/>
          </a:p>
        </p:txBody>
      </p:sp>
      <p:sp>
        <p:nvSpPr>
          <p:cNvPr id="21508" name="右中かっこ 16"/>
          <p:cNvSpPr>
            <a:spLocks/>
          </p:cNvSpPr>
          <p:nvPr/>
        </p:nvSpPr>
        <p:spPr bwMode="auto">
          <a:xfrm>
            <a:off x="6969125" y="2997200"/>
            <a:ext cx="160338" cy="1295400"/>
          </a:xfrm>
          <a:prstGeom prst="rightBrace">
            <a:avLst>
              <a:gd name="adj1" fmla="val 8304"/>
              <a:gd name="adj2" fmla="val 50000"/>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sp>
        <p:nvSpPr>
          <p:cNvPr id="22" name="テキスト ボックス 21"/>
          <p:cNvSpPr txBox="1"/>
          <p:nvPr/>
        </p:nvSpPr>
        <p:spPr>
          <a:xfrm>
            <a:off x="7200901" y="3500438"/>
            <a:ext cx="2160588" cy="288925"/>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1600" dirty="0">
                <a:latin typeface="HGPｺﾞｼｯｸM" pitchFamily="50" charset="-128"/>
                <a:ea typeface="HGPｺﾞｼｯｸM" pitchFamily="50" charset="-128"/>
              </a:rPr>
              <a:t>システムの特性も考慮</a:t>
            </a:r>
          </a:p>
        </p:txBody>
      </p:sp>
      <p:sp>
        <p:nvSpPr>
          <p:cNvPr id="6" name="スライド番号プレースホルダ 5"/>
          <p:cNvSpPr>
            <a:spLocks noGrp="1"/>
          </p:cNvSpPr>
          <p:nvPr>
            <p:ph type="sldNum" sz="quarter" idx="12"/>
          </p:nvPr>
        </p:nvSpPr>
        <p:spPr/>
        <p:txBody>
          <a:bodyPr/>
          <a:lstStyle/>
          <a:p>
            <a:pPr>
              <a:defRPr/>
            </a:pPr>
            <a:fld id="{9BD18B47-5A04-4486-B144-65D5FC88DB73}" type="slidenum">
              <a:rPr lang="ja-JP" altLang="en-US" smtClean="0"/>
              <a:pPr>
                <a:defRPr/>
              </a:pPr>
              <a:t>21</a:t>
            </a:fld>
            <a:endParaRPr lang="en-US" altLang="ja-JP" dirty="0"/>
          </a:p>
        </p:txBody>
      </p:sp>
      <p:sp>
        <p:nvSpPr>
          <p:cNvPr id="7" name="フッター プレースホルダ 6"/>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５．自治体クラウド移行に向けて　</a:t>
            </a:r>
            <a:r>
              <a:rPr lang="ja-JP" altLang="en-US" sz="2400" dirty="0" smtClean="0"/>
              <a:t>～事前に考えておくこと③～</a:t>
            </a:r>
            <a:endParaRPr lang="ja-JP" altLang="ja-JP" sz="2400" dirty="0" smtClean="0"/>
          </a:p>
        </p:txBody>
      </p:sp>
      <p:sp>
        <p:nvSpPr>
          <p:cNvPr id="22531" name="コンテンツ プレースホルダ 3"/>
          <p:cNvSpPr>
            <a:spLocks noGrp="1"/>
          </p:cNvSpPr>
          <p:nvPr>
            <p:ph idx="1"/>
          </p:nvPr>
        </p:nvSpPr>
        <p:spPr bwMode="auto">
          <a:xfrm>
            <a:off x="495300" y="1341440"/>
            <a:ext cx="8915400" cy="5746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rPr>
              <a:t>ベンダの選定基準</a:t>
            </a:r>
            <a:endParaRPr lang="en-US" altLang="ja-JP" sz="2400" dirty="0" smtClean="0">
              <a:latin typeface="HGPｺﾞｼｯｸM" pitchFamily="50" charset="-128"/>
            </a:endParaRPr>
          </a:p>
          <a:p>
            <a:pPr lvl="1"/>
            <a:r>
              <a:rPr lang="ja-JP" altLang="en-US" sz="2000" dirty="0" smtClean="0"/>
              <a:t>コストだけで良いのか、ＳＬＡが結べれば良いのか</a:t>
            </a:r>
            <a:endParaRPr lang="en-US" altLang="ja-JP" sz="2000" dirty="0" smtClean="0"/>
          </a:p>
          <a:p>
            <a:pPr lvl="1"/>
            <a:r>
              <a:rPr lang="ja-JP" altLang="en-US" sz="2000" dirty="0" smtClean="0"/>
              <a:t>業務やデータの重要性を踏まえて事業者の信頼性も考慮</a:t>
            </a:r>
            <a:endParaRPr lang="en-US" altLang="ja-JP" sz="2000" dirty="0" smtClean="0"/>
          </a:p>
          <a:p>
            <a:pPr lvl="2"/>
            <a:r>
              <a:rPr lang="ja-JP" altLang="en-US" sz="1800" dirty="0" smtClean="0"/>
              <a:t>クラウド運営の実績</a:t>
            </a:r>
            <a:endParaRPr lang="en-US" altLang="ja-JP" sz="1800" dirty="0" smtClean="0"/>
          </a:p>
          <a:p>
            <a:pPr lvl="2"/>
            <a:r>
              <a:rPr lang="ja-JP" altLang="en-US" sz="1800" dirty="0" smtClean="0"/>
              <a:t>クラウド技術者の確保</a:t>
            </a:r>
            <a:endParaRPr lang="en-US" altLang="ja-JP" sz="1800" dirty="0" smtClean="0"/>
          </a:p>
          <a:p>
            <a:pPr lvl="2"/>
            <a:r>
              <a:rPr lang="ja-JP" altLang="en-US" sz="1800" dirty="0" smtClean="0"/>
              <a:t>非常時に対応できる体制</a:t>
            </a:r>
            <a:endParaRPr lang="en-US" altLang="ja-JP" sz="1800" dirty="0" smtClean="0"/>
          </a:p>
          <a:p>
            <a:r>
              <a:rPr lang="ja-JP" altLang="en-US" sz="2400" dirty="0" smtClean="0">
                <a:latin typeface="HGPｺﾞｼｯｸM" pitchFamily="50" charset="-128"/>
              </a:rPr>
              <a:t>利用者の教育</a:t>
            </a:r>
            <a:endParaRPr lang="en-US" altLang="ja-JP" sz="2400" dirty="0" smtClean="0">
              <a:latin typeface="HGPｺﾞｼｯｸM" pitchFamily="50" charset="-128"/>
            </a:endParaRPr>
          </a:p>
          <a:p>
            <a:pPr lvl="1"/>
            <a:r>
              <a:rPr lang="ja-JP" altLang="en-US" sz="2000" dirty="0" smtClean="0"/>
              <a:t>システムを構築させる（要望を出す）立場から、あるものを利用する立場に</a:t>
            </a:r>
            <a:r>
              <a:rPr lang="en-US" altLang="ja-JP" sz="2000" dirty="0" smtClean="0"/>
              <a:t/>
            </a:r>
            <a:br>
              <a:rPr lang="en-US" altLang="ja-JP" sz="2000" dirty="0" smtClean="0"/>
            </a:br>
            <a:r>
              <a:rPr lang="ja-JP" altLang="en-US" sz="1800" dirty="0" smtClean="0"/>
              <a:t>⇒利用者への教育（啓発活動等含む）が必要</a:t>
            </a:r>
          </a:p>
          <a:p>
            <a:r>
              <a:rPr lang="ja-JP" altLang="en-US" sz="2400" dirty="0" smtClean="0">
                <a:latin typeface="HGPｺﾞｼｯｸM" pitchFamily="50" charset="-128"/>
              </a:rPr>
              <a:t>その他（クラウドの操作性等）</a:t>
            </a:r>
            <a:endParaRPr lang="en-US" altLang="ja-JP" sz="1800" dirty="0" smtClean="0">
              <a:latin typeface="HGPｺﾞｼｯｸM" pitchFamily="50" charset="-128"/>
            </a:endParaRPr>
          </a:p>
          <a:p>
            <a:pPr lvl="1"/>
            <a:r>
              <a:rPr lang="ja-JP" altLang="en-US" sz="2000" dirty="0" smtClean="0"/>
              <a:t>クラウドコントローラの完成度</a:t>
            </a:r>
            <a:r>
              <a:rPr lang="en-US" altLang="ja-JP" sz="2000" dirty="0" smtClean="0"/>
              <a:t/>
            </a:r>
            <a:br>
              <a:rPr lang="en-US" altLang="ja-JP" sz="2000" dirty="0" smtClean="0"/>
            </a:br>
            <a:r>
              <a:rPr lang="ja-JP" altLang="en-US" sz="1800" dirty="0" smtClean="0"/>
              <a:t>（各事業者とも自前のコントローラが主流であり特徴は様々）</a:t>
            </a:r>
          </a:p>
          <a:p>
            <a:pPr lvl="1"/>
            <a:r>
              <a:rPr lang="ja-JP" altLang="en-US" sz="2000" dirty="0" smtClean="0"/>
              <a:t>運用管理ソフトウェアの機能</a:t>
            </a:r>
          </a:p>
        </p:txBody>
      </p:sp>
      <p:sp>
        <p:nvSpPr>
          <p:cNvPr id="4" name="スライド番号プレースホルダ 3"/>
          <p:cNvSpPr>
            <a:spLocks noGrp="1"/>
          </p:cNvSpPr>
          <p:nvPr>
            <p:ph type="sldNum" sz="quarter" idx="12"/>
          </p:nvPr>
        </p:nvSpPr>
        <p:spPr/>
        <p:txBody>
          <a:bodyPr/>
          <a:lstStyle/>
          <a:p>
            <a:pPr>
              <a:defRPr/>
            </a:pPr>
            <a:fld id="{9BD18B47-5A04-4486-B144-65D5FC88DB73}" type="slidenum">
              <a:rPr lang="ja-JP" altLang="en-US" smtClean="0"/>
              <a:pPr>
                <a:defRPr/>
              </a:pPr>
              <a:t>22</a:t>
            </a:fld>
            <a:endParaRPr lang="en-US" altLang="ja-JP" dirty="0"/>
          </a:p>
        </p:txBody>
      </p:sp>
      <p:sp>
        <p:nvSpPr>
          <p:cNvPr id="5" name="フッター プレースホルダ 4"/>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C:\Users\9610066\AppData\Local\Microsoft\Windows\Temporary Internet Files\Content.IE5\25UD92PB\MC900434859[1].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6418313" y="4797152"/>
            <a:ext cx="1478416" cy="1478416"/>
          </a:xfrm>
          <a:prstGeom prst="rect">
            <a:avLst/>
          </a:prstGeom>
          <a:noFill/>
          <a:extLst>
            <a:ext uri="{909E8E84-426E-40DD-AFC4-6F175D3DCCD1}">
              <a14:hiddenFill xmlns:a14="http://schemas.microsoft.com/office/drawing/2010/main" xmlns="">
                <a:solidFill>
                  <a:srgbClr val="FFFFFF"/>
                </a:solidFill>
              </a14:hiddenFill>
            </a:ext>
          </a:extLst>
        </p:spPr>
      </p:pic>
      <p:sp>
        <p:nvSpPr>
          <p:cNvPr id="5" name="正方形/長方形 4"/>
          <p:cNvSpPr/>
          <p:nvPr/>
        </p:nvSpPr>
        <p:spPr bwMode="auto">
          <a:xfrm>
            <a:off x="5600701" y="1993900"/>
            <a:ext cx="3960813" cy="2801938"/>
          </a:xfrm>
          <a:prstGeom prst="rect">
            <a:avLst/>
          </a:prstGeom>
          <a:ln>
            <a:solidFill>
              <a:schemeClr val="bg1">
                <a:lumMod val="85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25" name="雲 24"/>
          <p:cNvSpPr/>
          <p:nvPr/>
        </p:nvSpPr>
        <p:spPr bwMode="auto">
          <a:xfrm>
            <a:off x="5673724" y="3211514"/>
            <a:ext cx="2592389" cy="1512887"/>
          </a:xfrm>
          <a:prstGeom prst="cloud">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23557"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６．自治体クラウドの運用　</a:t>
            </a:r>
            <a:r>
              <a:rPr lang="ja-JP" altLang="en-US" sz="2400" dirty="0" smtClean="0"/>
              <a:t>～情報担当者の役割の変化～</a:t>
            </a:r>
            <a:endParaRPr lang="ja-JP" altLang="ja-JP" sz="1800" dirty="0" smtClean="0"/>
          </a:p>
        </p:txBody>
      </p:sp>
      <p:sp>
        <p:nvSpPr>
          <p:cNvPr id="23558" name="コンテンツ プレースホルダ 3"/>
          <p:cNvSpPr>
            <a:spLocks noGrp="1"/>
          </p:cNvSpPr>
          <p:nvPr>
            <p:ph idx="1"/>
          </p:nvPr>
        </p:nvSpPr>
        <p:spPr bwMode="auto">
          <a:xfrm>
            <a:off x="495300" y="1341440"/>
            <a:ext cx="8915400" cy="57467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rPr>
              <a:t>情報担当者の役割は変わっていく・・・</a:t>
            </a:r>
          </a:p>
        </p:txBody>
      </p:sp>
      <p:sp>
        <p:nvSpPr>
          <p:cNvPr id="2" name="正方形/長方形 1"/>
          <p:cNvSpPr/>
          <p:nvPr/>
        </p:nvSpPr>
        <p:spPr bwMode="auto">
          <a:xfrm>
            <a:off x="1065214" y="1989138"/>
            <a:ext cx="3959225" cy="2801937"/>
          </a:xfrm>
          <a:prstGeom prst="rect">
            <a:avLst/>
          </a:prstGeom>
          <a:ln>
            <a:solidFill>
              <a:schemeClr val="bg1">
                <a:lumMod val="85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 name="右矢印 2"/>
          <p:cNvSpPr/>
          <p:nvPr/>
        </p:nvSpPr>
        <p:spPr bwMode="auto">
          <a:xfrm>
            <a:off x="5168901" y="3571877"/>
            <a:ext cx="360363" cy="720725"/>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23561" name="Picture 2" descr="C:\Users\9610066\AppData\Local\Microsoft\Windows\Temporary Internet Files\Content.IE5\25UD92PB\MC900424178[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568451" y="2349500"/>
            <a:ext cx="673100" cy="768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62" name="Picture 3" descr="C:\Users\9610066\AppData\Local\Microsoft\Windows\Temporary Internet Files\Content.IE5\5DIDZX1E\MC900446380[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970339" y="3017840"/>
            <a:ext cx="766762" cy="746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63" name="Picture 3" descr="C:\Users\9610066\AppData\Local\Microsoft\Windows\Temporary Internet Files\Content.IE5\5DIDZX1E\MC900446380[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970339" y="3833815"/>
            <a:ext cx="766762" cy="746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23564" name="直線コネクタ 6"/>
          <p:cNvCxnSpPr>
            <a:cxnSpLocks noChangeShapeType="1"/>
            <a:stCxn id="23616" idx="1"/>
            <a:endCxn id="23562" idx="1"/>
          </p:cNvCxnSpPr>
          <p:nvPr/>
        </p:nvCxnSpPr>
        <p:spPr bwMode="auto">
          <a:xfrm flipV="1">
            <a:off x="2039939" y="3390900"/>
            <a:ext cx="1930400" cy="617538"/>
          </a:xfrm>
          <a:prstGeom prst="line">
            <a:avLst/>
          </a:prstGeom>
          <a:noFill/>
          <a:ln w="2857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23565" name="直線コネクタ 17"/>
          <p:cNvCxnSpPr>
            <a:cxnSpLocks noChangeShapeType="1"/>
            <a:stCxn id="23616" idx="1"/>
            <a:endCxn id="23563" idx="1"/>
          </p:cNvCxnSpPr>
          <p:nvPr/>
        </p:nvCxnSpPr>
        <p:spPr bwMode="auto">
          <a:xfrm>
            <a:off x="2039939" y="4008439"/>
            <a:ext cx="1930400" cy="198437"/>
          </a:xfrm>
          <a:prstGeom prst="line">
            <a:avLst/>
          </a:prstGeom>
          <a:noFill/>
          <a:ln w="2857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grpSp>
        <p:nvGrpSpPr>
          <p:cNvPr id="23566" name="グループ化 10"/>
          <p:cNvGrpSpPr>
            <a:grpSpLocks/>
          </p:cNvGrpSpPr>
          <p:nvPr/>
        </p:nvGrpSpPr>
        <p:grpSpPr bwMode="auto">
          <a:xfrm>
            <a:off x="1639889" y="3629027"/>
            <a:ext cx="968375" cy="663575"/>
            <a:chOff x="1784648" y="2392940"/>
            <a:chExt cx="2145496" cy="1471883"/>
          </a:xfrm>
        </p:grpSpPr>
        <p:pic>
          <p:nvPicPr>
            <p:cNvPr id="23614" name="Picture 3" descr="C:\Users\9610066\AppData\Local\Microsoft\Windows\Temporary Internet Files\Content.IE5\GNS1HEZ3\MC900431637[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784648" y="2392940"/>
              <a:ext cx="1073274" cy="1073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615" name="Picture 3" descr="C:\Users\9610066\AppData\Local\Microsoft\Windows\Temporary Internet Files\Content.IE5\GNS1HEZ3\MC900431637[1].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223542" y="2499742"/>
              <a:ext cx="1145282" cy="11452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616" name="Picture 3" descr="C:\Users\9610066\AppData\Local\Microsoft\Windows\Temporary Internet Files\Content.IE5\GNS1HEZ3\MC900431637[1].pn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670334" y="2605013"/>
              <a:ext cx="1259810" cy="1259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4" name="角丸四角形 23"/>
          <p:cNvSpPr/>
          <p:nvPr/>
        </p:nvSpPr>
        <p:spPr bwMode="auto">
          <a:xfrm>
            <a:off x="1208585" y="2060104"/>
            <a:ext cx="943829" cy="360040"/>
          </a:xfrm>
          <a:prstGeom prst="roundRect">
            <a:avLst>
              <a:gd name="adj" fmla="val 5000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情報課</a:t>
            </a:r>
          </a:p>
        </p:txBody>
      </p:sp>
      <p:pic>
        <p:nvPicPr>
          <p:cNvPr id="23570" name="Picture 2" descr="C:\Users\9610066\AppData\Local\Microsoft\Windows\Temporary Internet Files\Content.IE5\25UD92PB\MC900424178[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583364" y="2227263"/>
            <a:ext cx="673100" cy="768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8" name="角丸四角形 37"/>
          <p:cNvSpPr/>
          <p:nvPr/>
        </p:nvSpPr>
        <p:spPr bwMode="auto">
          <a:xfrm>
            <a:off x="6033121" y="2060104"/>
            <a:ext cx="943829" cy="360040"/>
          </a:xfrm>
          <a:prstGeom prst="roundRect">
            <a:avLst>
              <a:gd name="adj" fmla="val 5000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情報課</a:t>
            </a:r>
          </a:p>
        </p:txBody>
      </p:sp>
      <p:pic>
        <p:nvPicPr>
          <p:cNvPr id="23574" name="Picture 3" descr="C:\Users\9610066\AppData\Local\Microsoft\Windows\Temporary Internet Files\Content.IE5\5DIDZX1E\MC900446380[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5825" y="3017840"/>
            <a:ext cx="768350" cy="746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575" name="Picture 3" descr="C:\Users\9610066\AppData\Local\Microsoft\Windows\Temporary Internet Files\Content.IE5\5DIDZX1E\MC900446380[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5825" y="3833815"/>
            <a:ext cx="768350" cy="746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23576" name="直線コネクタ 44"/>
          <p:cNvCxnSpPr>
            <a:cxnSpLocks noChangeShapeType="1"/>
            <a:stCxn id="23613" idx="1"/>
            <a:endCxn id="23574" idx="1"/>
          </p:cNvCxnSpPr>
          <p:nvPr/>
        </p:nvCxnSpPr>
        <p:spPr bwMode="auto">
          <a:xfrm flipV="1">
            <a:off x="7408863" y="3390902"/>
            <a:ext cx="1096962" cy="688975"/>
          </a:xfrm>
          <a:prstGeom prst="line">
            <a:avLst/>
          </a:prstGeom>
          <a:noFill/>
          <a:ln w="2857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23577" name="直線コネクタ 45"/>
          <p:cNvCxnSpPr>
            <a:cxnSpLocks noChangeShapeType="1"/>
            <a:stCxn id="23613" idx="1"/>
            <a:endCxn id="23575" idx="1"/>
          </p:cNvCxnSpPr>
          <p:nvPr/>
        </p:nvCxnSpPr>
        <p:spPr bwMode="auto">
          <a:xfrm>
            <a:off x="7408863" y="4079875"/>
            <a:ext cx="1096962" cy="127000"/>
          </a:xfrm>
          <a:prstGeom prst="line">
            <a:avLst/>
          </a:prstGeom>
          <a:noFill/>
          <a:ln w="2857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grpSp>
        <p:nvGrpSpPr>
          <p:cNvPr id="23578" name="グループ化 46"/>
          <p:cNvGrpSpPr>
            <a:grpSpLocks/>
          </p:cNvGrpSpPr>
          <p:nvPr/>
        </p:nvGrpSpPr>
        <p:grpSpPr bwMode="auto">
          <a:xfrm>
            <a:off x="7008814" y="3700465"/>
            <a:ext cx="968375" cy="663575"/>
            <a:chOff x="1784648" y="2392940"/>
            <a:chExt cx="2145496" cy="1471883"/>
          </a:xfrm>
        </p:grpSpPr>
        <p:pic>
          <p:nvPicPr>
            <p:cNvPr id="23611" name="Picture 3" descr="C:\Users\9610066\AppData\Local\Microsoft\Windows\Temporary Internet Files\Content.IE5\GNS1HEZ3\MC900431637[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784648" y="2392940"/>
              <a:ext cx="1073274" cy="1073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612" name="Picture 3" descr="C:\Users\9610066\AppData\Local\Microsoft\Windows\Temporary Internet Files\Content.IE5\GNS1HEZ3\MC900431637[1].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223542" y="2499742"/>
              <a:ext cx="1145282" cy="11452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3613" name="Picture 3" descr="C:\Users\9610066\AppData\Local\Microsoft\Windows\Temporary Internet Files\Content.IE5\GNS1HEZ3\MC900431637[1].pn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670334" y="2605013"/>
              <a:ext cx="1259810" cy="1259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51" name="角丸四角形 50"/>
          <p:cNvSpPr/>
          <p:nvPr/>
        </p:nvSpPr>
        <p:spPr bwMode="auto">
          <a:xfrm>
            <a:off x="5745164" y="3536952"/>
            <a:ext cx="1063625" cy="358775"/>
          </a:xfrm>
          <a:prstGeom prst="roundRect">
            <a:avLst>
              <a:gd name="adj" fmla="val 50000"/>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lgn="ctr" eaLnBrk="0" hangingPunct="0">
              <a:defRPr/>
            </a:pPr>
            <a:r>
              <a:rPr kumimoji="0" lang="ja-JP" altLang="en-US" sz="1200" dirty="0">
                <a:solidFill>
                  <a:schemeClr val="tx1"/>
                </a:solidFill>
                <a:latin typeface="HGPｺﾞｼｯｸM" pitchFamily="50" charset="-128"/>
                <a:ea typeface="HGPｺﾞｼｯｸM" pitchFamily="50" charset="-128"/>
              </a:rPr>
              <a:t>運用事業者</a:t>
            </a:r>
          </a:p>
        </p:txBody>
      </p:sp>
      <p:sp>
        <p:nvSpPr>
          <p:cNvPr id="52" name="角丸四角形 51"/>
          <p:cNvSpPr/>
          <p:nvPr/>
        </p:nvSpPr>
        <p:spPr bwMode="auto">
          <a:xfrm>
            <a:off x="5745164" y="4003677"/>
            <a:ext cx="1063625" cy="360363"/>
          </a:xfrm>
          <a:prstGeom prst="roundRect">
            <a:avLst>
              <a:gd name="adj" fmla="val 50000"/>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lgn="ctr" eaLnBrk="0" hangingPunct="0">
              <a:defRPr/>
            </a:pPr>
            <a:r>
              <a:rPr kumimoji="0" lang="ja-JP" altLang="en-US" sz="1200" dirty="0">
                <a:solidFill>
                  <a:schemeClr val="tx1"/>
                </a:solidFill>
                <a:latin typeface="HGPｺﾞｼｯｸM" pitchFamily="50" charset="-128"/>
                <a:ea typeface="HGPｺﾞｼｯｸM" pitchFamily="50" charset="-128"/>
              </a:rPr>
              <a:t>保守事業者</a:t>
            </a:r>
          </a:p>
        </p:txBody>
      </p:sp>
      <p:sp>
        <p:nvSpPr>
          <p:cNvPr id="54" name="角丸四角形 53"/>
          <p:cNvSpPr/>
          <p:nvPr/>
        </p:nvSpPr>
        <p:spPr bwMode="auto">
          <a:xfrm>
            <a:off x="2720976" y="2420940"/>
            <a:ext cx="1063625" cy="358775"/>
          </a:xfrm>
          <a:prstGeom prst="roundRect">
            <a:avLst>
              <a:gd name="adj" fmla="val 50000"/>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lgn="ctr" eaLnBrk="0" hangingPunct="0">
              <a:defRPr/>
            </a:pPr>
            <a:r>
              <a:rPr kumimoji="0" lang="ja-JP" altLang="en-US" sz="1200" dirty="0">
                <a:solidFill>
                  <a:schemeClr val="tx1"/>
                </a:solidFill>
                <a:latin typeface="HGPｺﾞｼｯｸM" pitchFamily="50" charset="-128"/>
                <a:ea typeface="HGPｺﾞｼｯｸM" pitchFamily="50" charset="-128"/>
              </a:rPr>
              <a:t>運用事業者</a:t>
            </a:r>
          </a:p>
        </p:txBody>
      </p:sp>
      <p:sp>
        <p:nvSpPr>
          <p:cNvPr id="40" name="下矢印 39"/>
          <p:cNvSpPr/>
          <p:nvPr/>
        </p:nvSpPr>
        <p:spPr bwMode="auto">
          <a:xfrm>
            <a:off x="6862763" y="3022602"/>
            <a:ext cx="176212" cy="677863"/>
          </a:xfrm>
          <a:prstGeom prst="down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41" name="テキスト ボックス 40"/>
          <p:cNvSpPr txBox="1"/>
          <p:nvPr/>
        </p:nvSpPr>
        <p:spPr>
          <a:xfrm>
            <a:off x="5961062" y="3055938"/>
            <a:ext cx="914401" cy="3603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600" b="1" dirty="0">
                <a:solidFill>
                  <a:srgbClr val="FF0000"/>
                </a:solidFill>
                <a:latin typeface="HGPｺﾞｼｯｸM" pitchFamily="50" charset="-128"/>
                <a:ea typeface="HGPｺﾞｼｯｸM" pitchFamily="50" charset="-128"/>
              </a:rPr>
              <a:t>サービスを監督</a:t>
            </a:r>
          </a:p>
        </p:txBody>
      </p:sp>
      <p:cxnSp>
        <p:nvCxnSpPr>
          <p:cNvPr id="23584" name="直線コネクタ 56"/>
          <p:cNvCxnSpPr>
            <a:cxnSpLocks noChangeShapeType="1"/>
            <a:stCxn id="54" idx="1"/>
            <a:endCxn id="23561" idx="3"/>
          </p:cNvCxnSpPr>
          <p:nvPr/>
        </p:nvCxnSpPr>
        <p:spPr bwMode="auto">
          <a:xfrm flipH="1">
            <a:off x="2241551" y="2600325"/>
            <a:ext cx="479425" cy="133350"/>
          </a:xfrm>
          <a:prstGeom prst="line">
            <a:avLst/>
          </a:prstGeom>
          <a:noFill/>
          <a:ln w="38100"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23585" name="直線コネクタ 60"/>
          <p:cNvCxnSpPr>
            <a:cxnSpLocks noChangeShapeType="1"/>
          </p:cNvCxnSpPr>
          <p:nvPr/>
        </p:nvCxnSpPr>
        <p:spPr bwMode="auto">
          <a:xfrm flipH="1">
            <a:off x="2324101" y="3068640"/>
            <a:ext cx="828675" cy="560387"/>
          </a:xfrm>
          <a:prstGeom prst="line">
            <a:avLst/>
          </a:prstGeom>
          <a:noFill/>
          <a:ln w="38100" algn="ctr">
            <a:solidFill>
              <a:schemeClr val="tx1"/>
            </a:solidFill>
            <a:prstDash val="sysDash"/>
            <a:round/>
            <a:headEnd/>
            <a:tailEnd type="triangle"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sp>
        <p:nvSpPr>
          <p:cNvPr id="55" name="角丸四角形 54"/>
          <p:cNvSpPr/>
          <p:nvPr/>
        </p:nvSpPr>
        <p:spPr bwMode="auto">
          <a:xfrm>
            <a:off x="2720976" y="2887663"/>
            <a:ext cx="1063625" cy="360362"/>
          </a:xfrm>
          <a:prstGeom prst="roundRect">
            <a:avLst>
              <a:gd name="adj" fmla="val 50000"/>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algn="ctr" eaLnBrk="0" hangingPunct="0">
              <a:defRPr/>
            </a:pPr>
            <a:r>
              <a:rPr kumimoji="0" lang="ja-JP" altLang="en-US" sz="1200" dirty="0">
                <a:solidFill>
                  <a:schemeClr val="tx1"/>
                </a:solidFill>
                <a:latin typeface="HGPｺﾞｼｯｸM" pitchFamily="50" charset="-128"/>
                <a:ea typeface="HGPｺﾞｼｯｸM" pitchFamily="50" charset="-128"/>
              </a:rPr>
              <a:t>保守事業者</a:t>
            </a:r>
          </a:p>
        </p:txBody>
      </p:sp>
      <p:cxnSp>
        <p:nvCxnSpPr>
          <p:cNvPr id="23587" name="直線コネクタ 64"/>
          <p:cNvCxnSpPr>
            <a:cxnSpLocks noChangeShapeType="1"/>
            <a:stCxn id="55" idx="1"/>
            <a:endCxn id="23561" idx="3"/>
          </p:cNvCxnSpPr>
          <p:nvPr/>
        </p:nvCxnSpPr>
        <p:spPr bwMode="auto">
          <a:xfrm flipH="1" flipV="1">
            <a:off x="2241551" y="2733677"/>
            <a:ext cx="479425" cy="334963"/>
          </a:xfrm>
          <a:prstGeom prst="line">
            <a:avLst/>
          </a:prstGeom>
          <a:noFill/>
          <a:ln w="38100"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23588" name="直線コネクタ 67"/>
          <p:cNvCxnSpPr>
            <a:cxnSpLocks noChangeShapeType="1"/>
            <a:endCxn id="51" idx="3"/>
          </p:cNvCxnSpPr>
          <p:nvPr/>
        </p:nvCxnSpPr>
        <p:spPr bwMode="auto">
          <a:xfrm flipH="1" flipV="1">
            <a:off x="6808788" y="3716338"/>
            <a:ext cx="304800" cy="117475"/>
          </a:xfrm>
          <a:prstGeom prst="line">
            <a:avLst/>
          </a:prstGeom>
          <a:noFill/>
          <a:ln w="38100" algn="ctr">
            <a:solidFill>
              <a:schemeClr val="tx1"/>
            </a:solidFill>
            <a:round/>
            <a:headEnd type="triangle" w="med" len="med"/>
            <a:tailEnd/>
          </a:ln>
          <a:effectLst>
            <a:prstShdw prst="shdw17" dist="17961" dir="2700000">
              <a:schemeClr val="bg2"/>
            </a:prstShdw>
          </a:effectLst>
          <a:extLst>
            <a:ext uri="{909E8E84-426E-40DD-AFC4-6F175D3DCCD1}">
              <a14:hiddenFill xmlns:a14="http://schemas.microsoft.com/office/drawing/2010/main" xmlns="">
                <a:noFill/>
              </a14:hiddenFill>
            </a:ext>
          </a:extLst>
        </p:spPr>
      </p:cxnSp>
      <p:cxnSp>
        <p:nvCxnSpPr>
          <p:cNvPr id="23589" name="直線コネクタ 71"/>
          <p:cNvCxnSpPr>
            <a:cxnSpLocks noChangeShapeType="1"/>
            <a:endCxn id="52" idx="3"/>
          </p:cNvCxnSpPr>
          <p:nvPr/>
        </p:nvCxnSpPr>
        <p:spPr bwMode="auto">
          <a:xfrm flipH="1">
            <a:off x="6808788" y="4043365"/>
            <a:ext cx="304800" cy="141287"/>
          </a:xfrm>
          <a:prstGeom prst="line">
            <a:avLst/>
          </a:prstGeom>
          <a:noFill/>
          <a:ln w="38100" algn="ctr">
            <a:solidFill>
              <a:schemeClr val="tx1"/>
            </a:solidFill>
            <a:round/>
            <a:headEnd type="triangle" w="med" len="med"/>
            <a:tailEnd/>
          </a:ln>
          <a:effectLst>
            <a:prstShdw prst="shdw17" dist="17961" dir="2700000">
              <a:schemeClr val="bg2"/>
            </a:prstShdw>
          </a:effectLst>
          <a:extLst>
            <a:ext uri="{909E8E84-426E-40DD-AFC4-6F175D3DCCD1}">
              <a14:hiddenFill xmlns:a14="http://schemas.microsoft.com/office/drawing/2010/main" xmlns="">
                <a:noFill/>
              </a14:hiddenFill>
            </a:ext>
          </a:extLst>
        </p:spPr>
      </p:cxnSp>
      <p:sp>
        <p:nvSpPr>
          <p:cNvPr id="78" name="角丸四角形 77"/>
          <p:cNvSpPr/>
          <p:nvPr/>
        </p:nvSpPr>
        <p:spPr bwMode="auto">
          <a:xfrm>
            <a:off x="3865156" y="2744207"/>
            <a:ext cx="943829" cy="360040"/>
          </a:xfrm>
          <a:prstGeom prst="roundRect">
            <a:avLst>
              <a:gd name="adj" fmla="val 5000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原課</a:t>
            </a:r>
          </a:p>
        </p:txBody>
      </p:sp>
      <p:cxnSp>
        <p:nvCxnSpPr>
          <p:cNvPr id="75" name="カギ線コネクタ 74"/>
          <p:cNvCxnSpPr/>
          <p:nvPr/>
        </p:nvCxnSpPr>
        <p:spPr bwMode="auto">
          <a:xfrm rot="16200000" flipV="1">
            <a:off x="2992438" y="1400177"/>
            <a:ext cx="504825" cy="2184400"/>
          </a:xfrm>
          <a:prstGeom prst="bentConnector2">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81" name="下矢印 80"/>
          <p:cNvSpPr/>
          <p:nvPr/>
        </p:nvSpPr>
        <p:spPr bwMode="auto">
          <a:xfrm>
            <a:off x="1890714" y="2997202"/>
            <a:ext cx="176212" cy="677863"/>
          </a:xfrm>
          <a:prstGeom prst="down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82" name="テキスト ボックス 81"/>
          <p:cNvSpPr txBox="1"/>
          <p:nvPr/>
        </p:nvSpPr>
        <p:spPr>
          <a:xfrm>
            <a:off x="1281113" y="3141665"/>
            <a:ext cx="914401" cy="358775"/>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200" dirty="0">
                <a:latin typeface="HGPｺﾞｼｯｸM" pitchFamily="50" charset="-128"/>
                <a:ea typeface="HGPｺﾞｼｯｸM" pitchFamily="50" charset="-128"/>
              </a:rPr>
              <a:t>運用</a:t>
            </a:r>
          </a:p>
        </p:txBody>
      </p:sp>
      <p:sp>
        <p:nvSpPr>
          <p:cNvPr id="83" name="テキスト ボックス 82"/>
          <p:cNvSpPr txBox="1"/>
          <p:nvPr/>
        </p:nvSpPr>
        <p:spPr>
          <a:xfrm>
            <a:off x="3244850" y="1916113"/>
            <a:ext cx="914401" cy="3603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200" dirty="0">
                <a:latin typeface="HGPｺﾞｼｯｸM" pitchFamily="50" charset="-128"/>
                <a:ea typeface="HGPｺﾞｼｯｸM" pitchFamily="50" charset="-128"/>
              </a:rPr>
              <a:t>とりまとめ</a:t>
            </a:r>
          </a:p>
        </p:txBody>
      </p:sp>
      <p:cxnSp>
        <p:nvCxnSpPr>
          <p:cNvPr id="84" name="カギ線コネクタ 83"/>
          <p:cNvCxnSpPr>
            <a:stCxn id="23570" idx="3"/>
          </p:cNvCxnSpPr>
          <p:nvPr/>
        </p:nvCxnSpPr>
        <p:spPr bwMode="auto">
          <a:xfrm>
            <a:off x="7256464" y="2611438"/>
            <a:ext cx="1144587" cy="277812"/>
          </a:xfrm>
          <a:prstGeom prst="bentConnector3">
            <a:avLst>
              <a:gd name="adj1" fmla="val 50000"/>
            </a:avLst>
          </a:prstGeom>
          <a:ln>
            <a:headEnd type="none" w="med" len="med"/>
            <a:tailEnd type="triangle" w="med" len="med"/>
          </a:ln>
        </p:spPr>
        <p:style>
          <a:lnRef idx="3">
            <a:schemeClr val="accent1"/>
          </a:lnRef>
          <a:fillRef idx="0">
            <a:schemeClr val="accent1"/>
          </a:fillRef>
          <a:effectRef idx="2">
            <a:schemeClr val="accent1"/>
          </a:effectRef>
          <a:fontRef idx="minor">
            <a:schemeClr val="tx1"/>
          </a:fontRef>
        </p:style>
      </p:cxnSp>
      <p:sp>
        <p:nvSpPr>
          <p:cNvPr id="87" name="角丸四角形 86"/>
          <p:cNvSpPr/>
          <p:nvPr/>
        </p:nvSpPr>
        <p:spPr bwMode="auto">
          <a:xfrm>
            <a:off x="8401660" y="2708920"/>
            <a:ext cx="943829" cy="360040"/>
          </a:xfrm>
          <a:prstGeom prst="roundRect">
            <a:avLst>
              <a:gd name="adj" fmla="val 50000"/>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原課</a:t>
            </a:r>
          </a:p>
        </p:txBody>
      </p:sp>
      <p:sp>
        <p:nvSpPr>
          <p:cNvPr id="89" name="テキスト ボックス 88"/>
          <p:cNvSpPr txBox="1"/>
          <p:nvPr/>
        </p:nvSpPr>
        <p:spPr>
          <a:xfrm>
            <a:off x="7783512" y="2276477"/>
            <a:ext cx="914401" cy="360363"/>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r" eaLnBrk="0" hangingPunct="0">
              <a:defRPr/>
            </a:pPr>
            <a:r>
              <a:rPr lang="ja-JP" altLang="en-US" sz="1200" dirty="0">
                <a:solidFill>
                  <a:schemeClr val="tx1"/>
                </a:solidFill>
                <a:latin typeface="HGPｺﾞｼｯｸM" pitchFamily="50" charset="-128"/>
                <a:ea typeface="HGPｺﾞｼｯｸM" pitchFamily="50" charset="-128"/>
              </a:rPr>
              <a:t>業務・システムを提案</a:t>
            </a:r>
            <a:endParaRPr lang="en-US" altLang="ja-JP" sz="1200" dirty="0">
              <a:solidFill>
                <a:schemeClr val="tx1"/>
              </a:solidFill>
              <a:latin typeface="HGPｺﾞｼｯｸM" pitchFamily="50" charset="-128"/>
              <a:ea typeface="HGPｺﾞｼｯｸM" pitchFamily="50" charset="-128"/>
            </a:endParaRPr>
          </a:p>
        </p:txBody>
      </p:sp>
      <p:sp>
        <p:nvSpPr>
          <p:cNvPr id="94" name="下矢印 93"/>
          <p:cNvSpPr/>
          <p:nvPr/>
        </p:nvSpPr>
        <p:spPr bwMode="auto">
          <a:xfrm rot="18900000">
            <a:off x="7518401" y="2838450"/>
            <a:ext cx="177800" cy="1017588"/>
          </a:xfrm>
          <a:prstGeom prst="down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95" name="テキスト ボックス 94"/>
          <p:cNvSpPr txBox="1"/>
          <p:nvPr/>
        </p:nvSpPr>
        <p:spPr>
          <a:xfrm>
            <a:off x="7278688" y="2924177"/>
            <a:ext cx="914401" cy="360363"/>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600" b="1" dirty="0">
                <a:solidFill>
                  <a:srgbClr val="FF0000"/>
                </a:solidFill>
                <a:latin typeface="HGPｺﾞｼｯｸM" pitchFamily="50" charset="-128"/>
                <a:ea typeface="HGPｺﾞｼｯｸM" pitchFamily="50" charset="-128"/>
              </a:rPr>
              <a:t>利用を管理</a:t>
            </a:r>
          </a:p>
        </p:txBody>
      </p:sp>
      <p:sp>
        <p:nvSpPr>
          <p:cNvPr id="73" name="角丸四角形 72"/>
          <p:cNvSpPr/>
          <p:nvPr/>
        </p:nvSpPr>
        <p:spPr bwMode="auto">
          <a:xfrm>
            <a:off x="7494590" y="4941890"/>
            <a:ext cx="2066925" cy="1150937"/>
          </a:xfrm>
          <a:prstGeom prst="roundRect">
            <a:avLst>
              <a:gd name="adj" fmla="val 1020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lIns="0" anchor="ctr"/>
          <a:lstStyle/>
          <a:p>
            <a:pPr marL="180975" indent="-180975" eaLnBrk="0" hangingPunct="0">
              <a:buFont typeface="Wingdings" pitchFamily="2" charset="2"/>
              <a:buChar char="u"/>
              <a:defRPr/>
            </a:pPr>
            <a:endParaRPr kumimoji="0" lang="en-US" altLang="ja-JP" sz="1400" dirty="0">
              <a:solidFill>
                <a:schemeClr val="tx1"/>
              </a:solidFill>
              <a:latin typeface="HGPｺﾞｼｯｸM" pitchFamily="50" charset="-128"/>
              <a:ea typeface="HGPｺﾞｼｯｸM" pitchFamily="50" charset="-128"/>
            </a:endParaRPr>
          </a:p>
          <a:p>
            <a:pPr marL="180975" indent="-180975" eaLnBrk="0" hangingPunct="0">
              <a:buFont typeface="Wingdings" pitchFamily="2" charset="2"/>
              <a:buChar char="u"/>
              <a:defRPr/>
            </a:pPr>
            <a:r>
              <a:rPr kumimoji="0" lang="ja-JP" altLang="en-US" sz="1400" dirty="0">
                <a:solidFill>
                  <a:schemeClr val="tx1"/>
                </a:solidFill>
                <a:latin typeface="HGPｺﾞｼｯｸM" pitchFamily="50" charset="-128"/>
                <a:ea typeface="HGPｺﾞｼｯｸM" pitchFamily="50" charset="-128"/>
              </a:rPr>
              <a:t>サービスを監督</a:t>
            </a:r>
            <a:endParaRPr kumimoji="0" lang="en-US" altLang="ja-JP" sz="1400" dirty="0">
              <a:solidFill>
                <a:schemeClr val="tx1"/>
              </a:solidFill>
              <a:latin typeface="HGPｺﾞｼｯｸM" pitchFamily="50" charset="-128"/>
              <a:ea typeface="HGPｺﾞｼｯｸM" pitchFamily="50" charset="-128"/>
            </a:endParaRPr>
          </a:p>
          <a:p>
            <a:pPr marL="180975" indent="-180975" eaLnBrk="0" hangingPunct="0">
              <a:buFont typeface="Wingdings" pitchFamily="2" charset="2"/>
              <a:buChar char="u"/>
              <a:defRPr/>
            </a:pPr>
            <a:r>
              <a:rPr kumimoji="0" lang="ja-JP" altLang="en-US" sz="1400" dirty="0">
                <a:solidFill>
                  <a:schemeClr val="tx1"/>
                </a:solidFill>
                <a:latin typeface="HGPｺﾞｼｯｸM" pitchFamily="50" charset="-128"/>
                <a:ea typeface="HGPｺﾞｼｯｸM" pitchFamily="50" charset="-128"/>
              </a:rPr>
              <a:t>利用を管理</a:t>
            </a:r>
            <a:endParaRPr kumimoji="0" lang="en-US" altLang="ja-JP" sz="1400" dirty="0">
              <a:solidFill>
                <a:schemeClr val="tx1"/>
              </a:solidFill>
              <a:latin typeface="HGPｺﾞｼｯｸM" pitchFamily="50" charset="-128"/>
              <a:ea typeface="HGPｺﾞｼｯｸM" pitchFamily="50" charset="-128"/>
            </a:endParaRPr>
          </a:p>
          <a:p>
            <a:pPr marL="180975" indent="-180975" eaLnBrk="0" hangingPunct="0">
              <a:buFont typeface="Wingdings" pitchFamily="2" charset="2"/>
              <a:buChar char="u"/>
              <a:defRPr/>
            </a:pPr>
            <a:r>
              <a:rPr kumimoji="0" lang="ja-JP" altLang="en-US" sz="1400" dirty="0">
                <a:solidFill>
                  <a:schemeClr val="tx1"/>
                </a:solidFill>
                <a:latin typeface="HGPｺﾞｼｯｸM" pitchFamily="50" charset="-128"/>
                <a:ea typeface="HGPｺﾞｼｯｸM" pitchFamily="50" charset="-128"/>
              </a:rPr>
              <a:t>業務・システムを提案</a:t>
            </a:r>
            <a:endParaRPr kumimoji="0" lang="en-US" altLang="ja-JP" sz="1400" dirty="0">
              <a:solidFill>
                <a:schemeClr val="tx1"/>
              </a:solidFill>
              <a:latin typeface="HGPｺﾞｼｯｸM" pitchFamily="50" charset="-128"/>
              <a:ea typeface="HGPｺﾞｼｯｸM" pitchFamily="50" charset="-128"/>
            </a:endParaRPr>
          </a:p>
          <a:p>
            <a:pPr eaLnBrk="0" hangingPunct="0">
              <a:defRPr/>
            </a:pPr>
            <a:r>
              <a:rPr kumimoji="0" lang="ja-JP" altLang="en-US" sz="1400" dirty="0">
                <a:solidFill>
                  <a:schemeClr val="tx1"/>
                </a:solidFill>
                <a:latin typeface="HGPｺﾞｼｯｸM" pitchFamily="50" charset="-128"/>
                <a:ea typeface="HGPｺﾞｼｯｸM" pitchFamily="50" charset="-128"/>
              </a:rPr>
              <a:t>（ＩＴガバナンス）</a:t>
            </a:r>
          </a:p>
        </p:txBody>
      </p:sp>
      <p:sp>
        <p:nvSpPr>
          <p:cNvPr id="96" name="角丸四角形 95"/>
          <p:cNvSpPr/>
          <p:nvPr/>
        </p:nvSpPr>
        <p:spPr bwMode="auto">
          <a:xfrm>
            <a:off x="7480270" y="4941168"/>
            <a:ext cx="2081242" cy="230768"/>
          </a:xfrm>
          <a:prstGeom prst="roundRect">
            <a:avLst>
              <a:gd name="adj" fmla="val 50000"/>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anchor="ctr"/>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業務が変わる</a:t>
            </a:r>
          </a:p>
        </p:txBody>
      </p:sp>
      <p:sp>
        <p:nvSpPr>
          <p:cNvPr id="91" name="右矢印吹き出し 90"/>
          <p:cNvSpPr/>
          <p:nvPr/>
        </p:nvSpPr>
        <p:spPr bwMode="auto">
          <a:xfrm>
            <a:off x="3905251" y="4941890"/>
            <a:ext cx="2678113" cy="1150937"/>
          </a:xfrm>
          <a:prstGeom prst="rightArrowCallout">
            <a:avLst>
              <a:gd name="adj1" fmla="val 25000"/>
              <a:gd name="adj2" fmla="val 25000"/>
              <a:gd name="adj3" fmla="val 25000"/>
              <a:gd name="adj4" fmla="val 84758"/>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nchor="ctr"/>
          <a:lstStyle/>
          <a:p>
            <a:pPr marL="180975" indent="-180975" eaLnBrk="0" hangingPunct="0">
              <a:buFont typeface="Wingdings" pitchFamily="2" charset="2"/>
              <a:buChar char="l"/>
              <a:defRPr/>
            </a:pPr>
            <a:r>
              <a:rPr kumimoji="0" lang="ja-JP" altLang="en-US" sz="1400" dirty="0">
                <a:solidFill>
                  <a:schemeClr val="tx1"/>
                </a:solidFill>
                <a:latin typeface="HGPｺﾞｼｯｸM" pitchFamily="50" charset="-128"/>
                <a:ea typeface="HGPｺﾞｼｯｸM" pitchFamily="50" charset="-128"/>
              </a:rPr>
              <a:t>パッケージを選定（作らせる⇒選ぶ）</a:t>
            </a:r>
            <a:endParaRPr kumimoji="0" lang="en-US" altLang="ja-JP" sz="1400" dirty="0">
              <a:solidFill>
                <a:schemeClr val="tx1"/>
              </a:solidFill>
              <a:latin typeface="HGPｺﾞｼｯｸM" pitchFamily="50" charset="-128"/>
              <a:ea typeface="HGPｺﾞｼｯｸM" pitchFamily="50" charset="-128"/>
            </a:endParaRPr>
          </a:p>
          <a:p>
            <a:pPr marL="180975" indent="-180975" eaLnBrk="0" hangingPunct="0">
              <a:buFont typeface="Wingdings" pitchFamily="2" charset="2"/>
              <a:buChar char="l"/>
              <a:defRPr/>
            </a:pPr>
            <a:r>
              <a:rPr kumimoji="0" lang="ja-JP" altLang="en-US" sz="1400" dirty="0">
                <a:solidFill>
                  <a:schemeClr val="tx1"/>
                </a:solidFill>
                <a:latin typeface="HGPｺﾞｼｯｸM" pitchFamily="50" charset="-128"/>
                <a:ea typeface="HGPｺﾞｼｯｸM" pitchFamily="50" charset="-128"/>
              </a:rPr>
              <a:t>システムの安定運用は事業者にお任せ</a:t>
            </a:r>
            <a:endParaRPr kumimoji="0" lang="en-US" altLang="ja-JP" sz="1400" dirty="0">
              <a:solidFill>
                <a:schemeClr val="tx1"/>
              </a:solidFill>
              <a:latin typeface="HGPｺﾞｼｯｸM" pitchFamily="50" charset="-128"/>
              <a:ea typeface="HGPｺﾞｼｯｸM" pitchFamily="50" charset="-128"/>
            </a:endParaRPr>
          </a:p>
        </p:txBody>
      </p:sp>
      <p:sp>
        <p:nvSpPr>
          <p:cNvPr id="86" name="爆発 2 85"/>
          <p:cNvSpPr/>
          <p:nvPr/>
        </p:nvSpPr>
        <p:spPr bwMode="auto">
          <a:xfrm>
            <a:off x="6242051" y="4868863"/>
            <a:ext cx="1590675" cy="1225550"/>
          </a:xfrm>
          <a:prstGeom prst="irregularSeal2">
            <a:avLst/>
          </a:prstGeom>
          <a:no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eaLnBrk="0" hangingPunct="0">
              <a:defRPr/>
            </a:pPr>
            <a:r>
              <a:rPr kumimoji="0" lang="ja-JP" altLang="en-US" sz="2000" dirty="0">
                <a:solidFill>
                  <a:schemeClr val="tx1"/>
                </a:solidFill>
                <a:latin typeface="HGPｺﾞｼｯｸM" pitchFamily="50" charset="-128"/>
                <a:ea typeface="HGPｺﾞｼｯｸM" pitchFamily="50" charset="-128"/>
              </a:rPr>
              <a:t>仕事が</a:t>
            </a:r>
            <a:r>
              <a:rPr kumimoji="0" lang="en-US" altLang="ja-JP" sz="2000" dirty="0">
                <a:solidFill>
                  <a:schemeClr val="tx1"/>
                </a:solidFill>
                <a:latin typeface="HGPｺﾞｼｯｸM" pitchFamily="50" charset="-128"/>
                <a:ea typeface="HGPｺﾞｼｯｸM" pitchFamily="50" charset="-128"/>
              </a:rPr>
              <a:t/>
            </a:r>
            <a:br>
              <a:rPr kumimoji="0" lang="en-US" altLang="ja-JP" sz="2000" dirty="0">
                <a:solidFill>
                  <a:schemeClr val="tx1"/>
                </a:solidFill>
                <a:latin typeface="HGPｺﾞｼｯｸM" pitchFamily="50" charset="-128"/>
                <a:ea typeface="HGPｺﾞｼｯｸM" pitchFamily="50" charset="-128"/>
              </a:rPr>
            </a:br>
            <a:r>
              <a:rPr kumimoji="0" lang="ja-JP" altLang="en-US" sz="2000" dirty="0">
                <a:solidFill>
                  <a:schemeClr val="tx1"/>
                </a:solidFill>
                <a:latin typeface="HGPｺﾞｼｯｸM" pitchFamily="50" charset="-128"/>
                <a:ea typeface="HGPｺﾞｼｯｸM" pitchFamily="50" charset="-128"/>
              </a:rPr>
              <a:t>なくなる？</a:t>
            </a:r>
            <a:endParaRPr kumimoji="0" lang="en-US" altLang="ja-JP" sz="2000" dirty="0">
              <a:solidFill>
                <a:schemeClr val="tx1"/>
              </a:solidFill>
              <a:latin typeface="HGPｺﾞｼｯｸM" pitchFamily="50" charset="-128"/>
              <a:ea typeface="HGPｺﾞｼｯｸM" pitchFamily="50" charset="-128"/>
            </a:endParaRPr>
          </a:p>
        </p:txBody>
      </p:sp>
      <p:sp>
        <p:nvSpPr>
          <p:cNvPr id="71" name="右矢印吹き出し 70"/>
          <p:cNvSpPr/>
          <p:nvPr/>
        </p:nvSpPr>
        <p:spPr bwMode="auto">
          <a:xfrm>
            <a:off x="1065213" y="4941890"/>
            <a:ext cx="2990850" cy="1150937"/>
          </a:xfrm>
          <a:prstGeom prst="rightArrowCallout">
            <a:avLst>
              <a:gd name="adj1" fmla="val 25000"/>
              <a:gd name="adj2" fmla="val 25000"/>
              <a:gd name="adj3" fmla="val 25000"/>
              <a:gd name="adj4" fmla="val 84758"/>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nchor="ctr"/>
          <a:lstStyle/>
          <a:p>
            <a:pPr marL="180975" indent="-180975" eaLnBrk="0" hangingPunct="0">
              <a:buFont typeface="Wingdings" pitchFamily="2" charset="2"/>
              <a:buChar char="l"/>
              <a:defRPr/>
            </a:pPr>
            <a:r>
              <a:rPr kumimoji="0" lang="ja-JP" altLang="en-US" sz="1400" dirty="0">
                <a:solidFill>
                  <a:schemeClr val="tx1"/>
                </a:solidFill>
                <a:latin typeface="HGPｺﾞｼｯｸM" pitchFamily="50" charset="-128"/>
                <a:ea typeface="HGPｺﾞｼｯｸM" pitchFamily="50" charset="-128"/>
              </a:rPr>
              <a:t>情報課は原課のニーズをとりまとめて要件を定義しシステムを調達</a:t>
            </a:r>
            <a:endParaRPr kumimoji="0" lang="en-US" altLang="ja-JP" sz="1400" dirty="0">
              <a:solidFill>
                <a:schemeClr val="tx1"/>
              </a:solidFill>
              <a:latin typeface="HGPｺﾞｼｯｸM" pitchFamily="50" charset="-128"/>
              <a:ea typeface="HGPｺﾞｼｯｸM" pitchFamily="50" charset="-128"/>
            </a:endParaRPr>
          </a:p>
          <a:p>
            <a:pPr marL="180975" indent="-180975" eaLnBrk="0" hangingPunct="0">
              <a:buFont typeface="Wingdings" pitchFamily="2" charset="2"/>
              <a:buChar char="l"/>
              <a:defRPr/>
            </a:pPr>
            <a:r>
              <a:rPr kumimoji="0" lang="ja-JP" altLang="en-US" sz="1400" dirty="0">
                <a:solidFill>
                  <a:schemeClr val="tx1"/>
                </a:solidFill>
                <a:latin typeface="HGPｺﾞｼｯｸM" pitchFamily="50" charset="-128"/>
                <a:ea typeface="HGPｺﾞｼｯｸM" pitchFamily="50" charset="-128"/>
              </a:rPr>
              <a:t>運用と保守の管理</a:t>
            </a:r>
            <a:endParaRPr kumimoji="0" lang="en-US" altLang="ja-JP" sz="1400" dirty="0">
              <a:solidFill>
                <a:schemeClr val="tx1"/>
              </a:solidFill>
              <a:latin typeface="HGPｺﾞｼｯｸM" pitchFamily="50" charset="-128"/>
              <a:ea typeface="HGPｺﾞｼｯｸM" pitchFamily="50" charset="-128"/>
            </a:endParaRPr>
          </a:p>
          <a:p>
            <a:pPr marL="180975" indent="-180975" eaLnBrk="0" hangingPunct="0">
              <a:buFont typeface="Wingdings" pitchFamily="2" charset="2"/>
              <a:buChar char="l"/>
              <a:defRPr/>
            </a:pPr>
            <a:r>
              <a:rPr kumimoji="0" lang="ja-JP" altLang="en-US" sz="1400" dirty="0">
                <a:solidFill>
                  <a:schemeClr val="tx1"/>
                </a:solidFill>
                <a:latin typeface="HGPｺﾞｼｯｸM" pitchFamily="50" charset="-128"/>
                <a:ea typeface="HGPｺﾞｼｯｸM" pitchFamily="50" charset="-128"/>
              </a:rPr>
              <a:t>システムの安定運用に責任</a:t>
            </a:r>
          </a:p>
        </p:txBody>
      </p:sp>
      <p:sp>
        <p:nvSpPr>
          <p:cNvPr id="56" name="スライド番号プレースホルダ 55"/>
          <p:cNvSpPr>
            <a:spLocks noGrp="1"/>
          </p:cNvSpPr>
          <p:nvPr>
            <p:ph type="sldNum" sz="quarter" idx="12"/>
          </p:nvPr>
        </p:nvSpPr>
        <p:spPr/>
        <p:txBody>
          <a:bodyPr/>
          <a:lstStyle/>
          <a:p>
            <a:pPr>
              <a:defRPr/>
            </a:pPr>
            <a:fld id="{9BD18B47-5A04-4486-B144-65D5FC88DB73}" type="slidenum">
              <a:rPr lang="ja-JP" altLang="en-US" smtClean="0"/>
              <a:pPr>
                <a:defRPr/>
              </a:pPr>
              <a:t>23</a:t>
            </a:fld>
            <a:endParaRPr lang="en-US" altLang="ja-JP" dirty="0"/>
          </a:p>
        </p:txBody>
      </p:sp>
      <p:sp>
        <p:nvSpPr>
          <p:cNvPr id="57" name="フッター プレースホルダ 56"/>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６．自治体クラウドの運用　</a:t>
            </a:r>
            <a:r>
              <a:rPr lang="ja-JP" altLang="en-US" sz="2400" dirty="0" smtClean="0"/>
              <a:t>～サービスの監督①～</a:t>
            </a:r>
            <a:endParaRPr lang="ja-JP" altLang="ja-JP" sz="2400" dirty="0" smtClean="0"/>
          </a:p>
        </p:txBody>
      </p:sp>
      <p:sp>
        <p:nvSpPr>
          <p:cNvPr id="4" name="コンテンツ プレースホルダ 3"/>
          <p:cNvSpPr>
            <a:spLocks noGrp="1"/>
          </p:cNvSpPr>
          <p:nvPr>
            <p:ph idx="1"/>
          </p:nvPr>
        </p:nvSpPr>
        <p:spPr>
          <a:xfrm>
            <a:off x="495300" y="1341438"/>
            <a:ext cx="9137650" cy="647700"/>
          </a:xfrm>
        </p:spPr>
        <p:txBody>
          <a:bodyPr/>
          <a:lstStyle/>
          <a:p>
            <a:pPr marL="0" indent="0">
              <a:buFont typeface="Wingdings" pitchFamily="2" charset="2"/>
              <a:buNone/>
              <a:defRPr/>
            </a:pPr>
            <a:r>
              <a:rPr lang="ja-JP" altLang="en-US" dirty="0" smtClean="0">
                <a:latin typeface="HGPｺﾞｼｯｸM" pitchFamily="50" charset="-128"/>
              </a:rPr>
              <a:t>ＳＬＡ（</a:t>
            </a:r>
            <a:r>
              <a:rPr lang="en-US" altLang="ja-JP" dirty="0" smtClean="0">
                <a:latin typeface="HGPｺﾞｼｯｸM" pitchFamily="50" charset="-128"/>
              </a:rPr>
              <a:t>Service Level Agreement</a:t>
            </a:r>
            <a:r>
              <a:rPr lang="ja-JP" altLang="en-US" dirty="0" smtClean="0">
                <a:latin typeface="HGPｺﾞｼｯｸM" pitchFamily="50" charset="-128"/>
              </a:rPr>
              <a:t>）とは？</a:t>
            </a:r>
            <a:endParaRPr lang="en-US" altLang="ja-JP" dirty="0" smtClean="0">
              <a:latin typeface="HGPｺﾞｼｯｸM" pitchFamily="50" charset="-128"/>
            </a:endParaRPr>
          </a:p>
          <a:p>
            <a:pPr>
              <a:defRPr/>
            </a:pPr>
            <a:r>
              <a:rPr lang="ja-JP" altLang="en-US" sz="2000" dirty="0" smtClean="0">
                <a:latin typeface="HGPｺﾞｼｯｸM" pitchFamily="50" charset="-128"/>
              </a:rPr>
              <a:t>サービスに求める品質や条件、非達成時の処置等について規定する。</a:t>
            </a:r>
            <a:endParaRPr lang="en-US" altLang="ja-JP" sz="2000" dirty="0" smtClean="0">
              <a:latin typeface="HGPｺﾞｼｯｸM" pitchFamily="50" charset="-128"/>
            </a:endParaRPr>
          </a:p>
          <a:p>
            <a:pPr>
              <a:defRPr/>
            </a:pPr>
            <a:r>
              <a:rPr lang="ja-JP" altLang="en-US" sz="2000" dirty="0" smtClean="0">
                <a:latin typeface="HGPｺﾞｼｯｸM" pitchFamily="50" charset="-128"/>
              </a:rPr>
              <a:t>システム整備では機能</a:t>
            </a:r>
            <a:r>
              <a:rPr lang="ja-JP" altLang="en-US" sz="2000" dirty="0">
                <a:latin typeface="HGPｺﾞｼｯｸM" pitchFamily="50" charset="-128"/>
              </a:rPr>
              <a:t>を</a:t>
            </a:r>
            <a:r>
              <a:rPr lang="ja-JP" altLang="en-US" sz="2000" dirty="0" smtClean="0">
                <a:latin typeface="HGPｺﾞｼｯｸM" pitchFamily="50" charset="-128"/>
              </a:rPr>
              <a:t>要求する（⇒要件・仕様で規定）　</a:t>
            </a:r>
            <a:r>
              <a:rPr lang="en-US" altLang="ja-JP" sz="2000" dirty="0">
                <a:latin typeface="HGPｺﾞｼｯｸM" pitchFamily="50" charset="-128"/>
              </a:rPr>
              <a:t/>
            </a:r>
            <a:br>
              <a:rPr lang="en-US" altLang="ja-JP" sz="2000" dirty="0">
                <a:latin typeface="HGPｺﾞｼｯｸM" pitchFamily="50" charset="-128"/>
              </a:rPr>
            </a:br>
            <a:r>
              <a:rPr lang="ja-JP" altLang="en-US" sz="2000" dirty="0" smtClean="0">
                <a:latin typeface="HGPｺﾞｼｯｸM" pitchFamily="50" charset="-128"/>
              </a:rPr>
              <a:t>これに対してサービス利用では品質を要求する（⇒ＳＬＡで規定）</a:t>
            </a:r>
            <a:endParaRPr lang="en-US" altLang="ja-JP" sz="2000" dirty="0" smtClean="0">
              <a:latin typeface="HGPｺﾞｼｯｸM" pitchFamily="50" charset="-128"/>
            </a:endParaRPr>
          </a:p>
        </p:txBody>
      </p:sp>
      <p:pic>
        <p:nvPicPr>
          <p:cNvPr id="24580" name="Picture 10" descr="C:\Documents and Settings\9610066\Local Settings\Temporary Internet Files\Content.IE5\EDZA2KPH\MC900434874[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23988" y="3573465"/>
            <a:ext cx="1863726" cy="1863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角丸四角形 2"/>
          <p:cNvSpPr/>
          <p:nvPr/>
        </p:nvSpPr>
        <p:spPr bwMode="auto">
          <a:xfrm>
            <a:off x="1423987" y="3140968"/>
            <a:ext cx="1863626" cy="432048"/>
          </a:xfrm>
          <a:prstGeom prst="roundRect">
            <a:avLst>
              <a:gd name="adj" fmla="val 50000"/>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lstStyle/>
          <a:p>
            <a:pPr algn="ctr" eaLnBrk="0" hangingPunct="0">
              <a:defRPr/>
            </a:pPr>
            <a:r>
              <a:rPr kumimoji="0" lang="ja-JP" altLang="en-US" sz="1600" dirty="0">
                <a:solidFill>
                  <a:schemeClr val="bg1"/>
                </a:solidFill>
                <a:latin typeface="HGPｺﾞｼｯｸM" pitchFamily="50" charset="-128"/>
                <a:ea typeface="HGPｺﾞｼｯｸM" pitchFamily="50" charset="-128"/>
              </a:rPr>
              <a:t>提供者</a:t>
            </a:r>
          </a:p>
        </p:txBody>
      </p:sp>
      <p:pic>
        <p:nvPicPr>
          <p:cNvPr id="24584" name="Picture 8"/>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834188" y="3752850"/>
            <a:ext cx="1863726" cy="150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角丸四角形 15"/>
          <p:cNvSpPr/>
          <p:nvPr/>
        </p:nvSpPr>
        <p:spPr bwMode="auto">
          <a:xfrm>
            <a:off x="6833790" y="3140968"/>
            <a:ext cx="1863626" cy="432048"/>
          </a:xfrm>
          <a:prstGeom prst="roundRect">
            <a:avLst>
              <a:gd name="adj" fmla="val 50000"/>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a:lstStyle/>
          <a:p>
            <a:pPr algn="ctr" eaLnBrk="0" hangingPunct="0">
              <a:defRPr/>
            </a:pPr>
            <a:r>
              <a:rPr kumimoji="0" lang="ja-JP" altLang="en-US" sz="1600" dirty="0">
                <a:solidFill>
                  <a:schemeClr val="bg1"/>
                </a:solidFill>
                <a:latin typeface="HGPｺﾞｼｯｸM" pitchFamily="50" charset="-128"/>
                <a:ea typeface="HGPｺﾞｼｯｸM" pitchFamily="50" charset="-128"/>
              </a:rPr>
              <a:t>利用者</a:t>
            </a:r>
          </a:p>
        </p:txBody>
      </p:sp>
      <p:sp>
        <p:nvSpPr>
          <p:cNvPr id="5" name="メモ 4"/>
          <p:cNvSpPr/>
          <p:nvPr/>
        </p:nvSpPr>
        <p:spPr bwMode="auto">
          <a:xfrm>
            <a:off x="4737101" y="3284538"/>
            <a:ext cx="719138" cy="990600"/>
          </a:xfrm>
          <a:prstGeom prst="foldedCorner">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eaLnBrk="0" hangingPunct="0">
              <a:defRPr/>
            </a:pPr>
            <a:r>
              <a:rPr kumimoji="0" lang="ja-JP" altLang="en-US" dirty="0">
                <a:solidFill>
                  <a:schemeClr val="tx1"/>
                </a:solidFill>
                <a:latin typeface="HGPｺﾞｼｯｸM" pitchFamily="50" charset="-128"/>
                <a:ea typeface="HGPｺﾞｼｯｸM" pitchFamily="50" charset="-128"/>
              </a:rPr>
              <a:t>契約書</a:t>
            </a:r>
          </a:p>
        </p:txBody>
      </p:sp>
      <p:sp>
        <p:nvSpPr>
          <p:cNvPr id="18" name="メモ 17"/>
          <p:cNvSpPr/>
          <p:nvPr/>
        </p:nvSpPr>
        <p:spPr bwMode="auto">
          <a:xfrm>
            <a:off x="4808539" y="4427538"/>
            <a:ext cx="576262" cy="792162"/>
          </a:xfrm>
          <a:prstGeom prst="foldedCorner">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wrap="none" anchor="ctr"/>
          <a:lstStyle/>
          <a:p>
            <a:pPr algn="ctr" eaLnBrk="0" hangingPunct="0">
              <a:defRPr/>
            </a:pPr>
            <a:r>
              <a:rPr kumimoji="0" lang="en-US" altLang="ja-JP" dirty="0">
                <a:solidFill>
                  <a:schemeClr val="tx1"/>
                </a:solidFill>
                <a:latin typeface="HGPｺﾞｼｯｸM" pitchFamily="50" charset="-128"/>
                <a:ea typeface="HGPｺﾞｼｯｸM" pitchFamily="50" charset="-128"/>
              </a:rPr>
              <a:t>SLA</a:t>
            </a:r>
            <a:endParaRPr kumimoji="0" lang="ja-JP" altLang="en-US" dirty="0">
              <a:solidFill>
                <a:schemeClr val="tx1"/>
              </a:solidFill>
              <a:latin typeface="HGPｺﾞｼｯｸM" pitchFamily="50" charset="-128"/>
              <a:ea typeface="HGPｺﾞｼｯｸM" pitchFamily="50" charset="-128"/>
            </a:endParaRPr>
          </a:p>
        </p:txBody>
      </p:sp>
      <p:sp>
        <p:nvSpPr>
          <p:cNvPr id="17" name="左右矢印 16"/>
          <p:cNvSpPr/>
          <p:nvPr/>
        </p:nvSpPr>
        <p:spPr bwMode="auto">
          <a:xfrm>
            <a:off x="5519738" y="3573463"/>
            <a:ext cx="1376362" cy="431800"/>
          </a:xfrm>
          <a:prstGeom prst="leftRightArrow">
            <a:avLst>
              <a:gd name="adj1" fmla="val 64766"/>
              <a:gd name="adj2" fmla="val 50000"/>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契約</a:t>
            </a:r>
          </a:p>
        </p:txBody>
      </p:sp>
      <p:sp>
        <p:nvSpPr>
          <p:cNvPr id="21" name="左右矢印 20"/>
          <p:cNvSpPr/>
          <p:nvPr/>
        </p:nvSpPr>
        <p:spPr bwMode="auto">
          <a:xfrm>
            <a:off x="3295650" y="3573463"/>
            <a:ext cx="1377950" cy="431800"/>
          </a:xfrm>
          <a:prstGeom prst="leftRightArrow">
            <a:avLst>
              <a:gd name="adj1" fmla="val 64766"/>
              <a:gd name="adj2" fmla="val 50000"/>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契約</a:t>
            </a:r>
          </a:p>
        </p:txBody>
      </p:sp>
      <p:sp>
        <p:nvSpPr>
          <p:cNvPr id="19" name="左矢印 18"/>
          <p:cNvSpPr/>
          <p:nvPr/>
        </p:nvSpPr>
        <p:spPr bwMode="auto">
          <a:xfrm>
            <a:off x="5446713" y="4606925"/>
            <a:ext cx="1377950" cy="433388"/>
          </a:xfrm>
          <a:prstGeom prst="leftArrow">
            <a:avLst>
              <a:gd name="adj1" fmla="val 69688"/>
              <a:gd name="adj2" fmla="val 5000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調整</a:t>
            </a:r>
          </a:p>
        </p:txBody>
      </p:sp>
      <p:sp>
        <p:nvSpPr>
          <p:cNvPr id="23" name="左矢印 22"/>
          <p:cNvSpPr/>
          <p:nvPr/>
        </p:nvSpPr>
        <p:spPr bwMode="auto">
          <a:xfrm flipH="1">
            <a:off x="3359150" y="4606925"/>
            <a:ext cx="1377950" cy="433388"/>
          </a:xfrm>
          <a:prstGeom prst="leftArrow">
            <a:avLst>
              <a:gd name="adj1" fmla="val 69688"/>
              <a:gd name="adj2" fmla="val 5000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調整</a:t>
            </a:r>
          </a:p>
        </p:txBody>
      </p:sp>
      <p:sp>
        <p:nvSpPr>
          <p:cNvPr id="24594" name="角丸四角形 21"/>
          <p:cNvSpPr>
            <a:spLocks noChangeArrowheads="1"/>
          </p:cNvSpPr>
          <p:nvPr/>
        </p:nvSpPr>
        <p:spPr bwMode="auto">
          <a:xfrm>
            <a:off x="4305300" y="3141665"/>
            <a:ext cx="1584325" cy="2511425"/>
          </a:xfrm>
          <a:prstGeom prst="roundRect">
            <a:avLst>
              <a:gd name="adj" fmla="val 7940"/>
            </a:avLst>
          </a:prstGeom>
          <a:noFill/>
          <a:ln w="9525" algn="ctr">
            <a:solidFill>
              <a:srgbClr val="FF0000"/>
            </a:solidFill>
            <a:prstDash val="dash"/>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sp>
        <p:nvSpPr>
          <p:cNvPr id="24" name="テキスト ボックス 23"/>
          <p:cNvSpPr txBox="1"/>
          <p:nvPr/>
        </p:nvSpPr>
        <p:spPr>
          <a:xfrm>
            <a:off x="4457700" y="5508627"/>
            <a:ext cx="1276350" cy="360363"/>
          </a:xfrm>
          <a:prstGeom prst="rect">
            <a:avLst/>
          </a:prstGeom>
          <a:solidFill>
            <a:schemeClr val="bg1"/>
          </a:solid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400" dirty="0">
                <a:latin typeface="HGPｺﾞｼｯｸM" pitchFamily="50" charset="-128"/>
                <a:ea typeface="HGPｺﾞｼｯｸM" pitchFamily="50" charset="-128"/>
              </a:rPr>
              <a:t>あわせて契約</a:t>
            </a:r>
          </a:p>
        </p:txBody>
      </p:sp>
      <p:sp>
        <p:nvSpPr>
          <p:cNvPr id="20" name="スライド番号プレースホルダ 19"/>
          <p:cNvSpPr>
            <a:spLocks noGrp="1"/>
          </p:cNvSpPr>
          <p:nvPr>
            <p:ph type="sldNum" sz="quarter" idx="12"/>
          </p:nvPr>
        </p:nvSpPr>
        <p:spPr/>
        <p:txBody>
          <a:bodyPr/>
          <a:lstStyle/>
          <a:p>
            <a:pPr>
              <a:defRPr/>
            </a:pPr>
            <a:fld id="{9BD18B47-5A04-4486-B144-65D5FC88DB73}" type="slidenum">
              <a:rPr lang="ja-JP" altLang="en-US" smtClean="0"/>
              <a:pPr>
                <a:defRPr/>
              </a:pPr>
              <a:t>24</a:t>
            </a:fld>
            <a:endParaRPr lang="en-US" altLang="ja-JP" dirty="0"/>
          </a:p>
        </p:txBody>
      </p:sp>
      <p:sp>
        <p:nvSpPr>
          <p:cNvPr id="22" name="フッター プレースホルダ 21"/>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６．自治体クラウドの運用　</a:t>
            </a:r>
            <a:r>
              <a:rPr lang="ja-JP" altLang="en-US" sz="2400" dirty="0" smtClean="0"/>
              <a:t>～サービスの監督②～</a:t>
            </a:r>
            <a:endParaRPr lang="ja-JP" altLang="ja-JP" sz="2400" dirty="0" smtClean="0"/>
          </a:p>
        </p:txBody>
      </p:sp>
      <p:sp>
        <p:nvSpPr>
          <p:cNvPr id="25603" name="コンテンツ プレースホルダ 3"/>
          <p:cNvSpPr>
            <a:spLocks noGrp="1"/>
          </p:cNvSpPr>
          <p:nvPr>
            <p:ph idx="1"/>
          </p:nvPr>
        </p:nvSpPr>
        <p:spPr bwMode="auto">
          <a:xfrm>
            <a:off x="495300" y="1341438"/>
            <a:ext cx="9137650" cy="6477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buFont typeface="Wingdings" pitchFamily="2" charset="2"/>
              <a:buNone/>
            </a:pPr>
            <a:r>
              <a:rPr lang="ja-JP" altLang="en-US" sz="2400" smtClean="0">
                <a:latin typeface="HGPｺﾞｼｯｸM" pitchFamily="50" charset="-128"/>
              </a:rPr>
              <a:t>ＳＬＡの設定項目</a:t>
            </a:r>
            <a:endParaRPr lang="en-US" altLang="ja-JP" sz="1800" smtClean="0">
              <a:latin typeface="HGPｺﾞｼｯｸM" pitchFamily="50" charset="-128"/>
            </a:endParaRPr>
          </a:p>
        </p:txBody>
      </p:sp>
      <p:graphicFrame>
        <p:nvGraphicFramePr>
          <p:cNvPr id="2" name="表 1"/>
          <p:cNvGraphicFramePr>
            <a:graphicFrameLocks noGrp="1"/>
          </p:cNvGraphicFramePr>
          <p:nvPr/>
        </p:nvGraphicFramePr>
        <p:xfrm>
          <a:off x="920553" y="1852643"/>
          <a:ext cx="8568951" cy="3376559"/>
        </p:xfrm>
        <a:graphic>
          <a:graphicData uri="http://schemas.openxmlformats.org/drawingml/2006/table">
            <a:tbl>
              <a:tblPr firstRow="1">
                <a:tableStyleId>{3C2FFA5D-87B4-456A-9821-1D502468CF0F}</a:tableStyleId>
              </a:tblPr>
              <a:tblGrid>
                <a:gridCol w="1440160"/>
                <a:gridCol w="2808312"/>
                <a:gridCol w="4320479"/>
              </a:tblGrid>
              <a:tr h="328559">
                <a:tc>
                  <a:txBody>
                    <a:bodyPr/>
                    <a:lstStyle/>
                    <a:p>
                      <a:pPr algn="ctr"/>
                      <a:r>
                        <a:rPr kumimoji="1" lang="ja-JP" altLang="en-US" sz="1400" dirty="0" smtClean="0">
                          <a:latin typeface="HGPｺﾞｼｯｸM" pitchFamily="50" charset="-128"/>
                          <a:ea typeface="HGPｺﾞｼｯｸM" pitchFamily="50" charset="-128"/>
                        </a:rPr>
                        <a:t>種別</a:t>
                      </a:r>
                      <a:endParaRPr kumimoji="1" lang="ja-JP" altLang="en-US" sz="1400" dirty="0">
                        <a:latin typeface="HGPｺﾞｼｯｸM" pitchFamily="50" charset="-128"/>
                        <a:ea typeface="HGPｺﾞｼｯｸM" pitchFamily="50" charset="-128"/>
                      </a:endParaRPr>
                    </a:p>
                  </a:txBody>
                  <a:tcPr/>
                </a:tc>
                <a:tc>
                  <a:txBody>
                    <a:bodyPr/>
                    <a:lstStyle/>
                    <a:p>
                      <a:pPr algn="ctr"/>
                      <a:r>
                        <a:rPr kumimoji="1" lang="ja-JP" altLang="en-US" sz="1400" dirty="0" smtClean="0">
                          <a:latin typeface="HGPｺﾞｼｯｸM" pitchFamily="50" charset="-128"/>
                          <a:ea typeface="HGPｺﾞｼｯｸM" pitchFamily="50" charset="-128"/>
                        </a:rPr>
                        <a:t>設定項目例</a:t>
                      </a:r>
                      <a:endParaRPr kumimoji="1" lang="ja-JP" altLang="en-US" sz="1400" dirty="0">
                        <a:latin typeface="HGPｺﾞｼｯｸM" pitchFamily="50" charset="-128"/>
                        <a:ea typeface="HGPｺﾞｼｯｸM" pitchFamily="50" charset="-128"/>
                      </a:endParaRPr>
                    </a:p>
                  </a:txBody>
                  <a:tcPr/>
                </a:tc>
                <a:tc>
                  <a:txBody>
                    <a:bodyPr/>
                    <a:lstStyle/>
                    <a:p>
                      <a:pPr algn="ctr"/>
                      <a:r>
                        <a:rPr kumimoji="1" lang="ja-JP" altLang="en-US" sz="1400" dirty="0" smtClean="0">
                          <a:latin typeface="HGPｺﾞｼｯｸM" pitchFamily="50" charset="-128"/>
                          <a:ea typeface="HGPｺﾞｼｯｸM" pitchFamily="50" charset="-128"/>
                        </a:rPr>
                        <a:t>設定例</a:t>
                      </a:r>
                      <a:endParaRPr kumimoji="1" lang="ja-JP" altLang="en-US" sz="1400" dirty="0">
                        <a:latin typeface="HGPｺﾞｼｯｸM" pitchFamily="50" charset="-128"/>
                        <a:ea typeface="HGPｺﾞｼｯｸM" pitchFamily="50" charset="-128"/>
                      </a:endParaRPr>
                    </a:p>
                  </a:txBody>
                  <a:tcPr/>
                </a:tc>
              </a:tr>
              <a:tr h="298381">
                <a:tc rowSpan="2">
                  <a:txBody>
                    <a:bodyPr/>
                    <a:lstStyle/>
                    <a:p>
                      <a:pPr algn="ctr"/>
                      <a:r>
                        <a:rPr kumimoji="1" lang="ja-JP" altLang="en-US" sz="1400" dirty="0" smtClean="0">
                          <a:latin typeface="HGPｺﾞｼｯｸM" pitchFamily="50" charset="-128"/>
                          <a:ea typeface="HGPｺﾞｼｯｸM" pitchFamily="50" charset="-128"/>
                        </a:rPr>
                        <a:t>信頼性</a:t>
                      </a:r>
                      <a:endParaRPr kumimoji="1" lang="ja-JP" altLang="en-US" sz="1400" dirty="0">
                        <a:latin typeface="HGPｺﾞｼｯｸM" pitchFamily="50" charset="-128"/>
                        <a:ea typeface="HGPｺﾞｼｯｸM" pitchFamily="50" charset="-128"/>
                      </a:endParaRPr>
                    </a:p>
                  </a:txBody>
                  <a:tcPr anchor="ctr"/>
                </a:tc>
                <a:tc>
                  <a:txBody>
                    <a:bodyPr/>
                    <a:lstStyle/>
                    <a:p>
                      <a:pPr marL="285750" indent="-285750" algn="l">
                        <a:buFont typeface="Wingdings" pitchFamily="2" charset="2"/>
                        <a:buChar char="l"/>
                      </a:pPr>
                      <a:r>
                        <a:rPr kumimoji="1" lang="ja-JP" altLang="en-US" sz="1400" dirty="0" smtClean="0">
                          <a:latin typeface="HGPｺﾞｼｯｸM" pitchFamily="50" charset="-128"/>
                          <a:ea typeface="HGPｺﾞｼｯｸM" pitchFamily="50" charset="-128"/>
                        </a:rPr>
                        <a:t>サービス時間</a:t>
                      </a:r>
                      <a:endParaRPr kumimoji="1" lang="en-US" altLang="ja-JP" sz="1400" dirty="0" smtClean="0">
                        <a:latin typeface="HGPｺﾞｼｯｸM" pitchFamily="50" charset="-128"/>
                        <a:ea typeface="HGPｺﾞｼｯｸM" pitchFamily="50" charset="-128"/>
                      </a:endParaRPr>
                    </a:p>
                  </a:txBody>
                  <a:tcPr/>
                </a:tc>
                <a:tc>
                  <a:txBody>
                    <a:bodyPr/>
                    <a:lstStyle/>
                    <a:p>
                      <a:pPr marL="0" indent="0" algn="l">
                        <a:buFont typeface="Wingdings" pitchFamily="2" charset="2"/>
                        <a:buNone/>
                      </a:pPr>
                      <a:r>
                        <a:rPr kumimoji="1" lang="en-US" altLang="ja-JP" sz="1400" dirty="0" smtClean="0">
                          <a:latin typeface="HGPｺﾞｼｯｸM" pitchFamily="50" charset="-128"/>
                          <a:ea typeface="HGPｺﾞｼｯｸM" pitchFamily="50" charset="-128"/>
                        </a:rPr>
                        <a:t>24</a:t>
                      </a:r>
                      <a:r>
                        <a:rPr kumimoji="1" lang="ja-JP" altLang="en-US" sz="1400" dirty="0" smtClean="0">
                          <a:latin typeface="HGPｺﾞｼｯｸM" pitchFamily="50" charset="-128"/>
                          <a:ea typeface="HGPｺﾞｼｯｸM" pitchFamily="50" charset="-128"/>
                        </a:rPr>
                        <a:t>時間</a:t>
                      </a:r>
                      <a:r>
                        <a:rPr kumimoji="1" lang="en-US" altLang="ja-JP" sz="1400" dirty="0" smtClean="0">
                          <a:latin typeface="HGPｺﾞｼｯｸM" pitchFamily="50" charset="-128"/>
                          <a:ea typeface="HGPｺﾞｼｯｸM" pitchFamily="50" charset="-128"/>
                        </a:rPr>
                        <a:t>365</a:t>
                      </a:r>
                      <a:r>
                        <a:rPr kumimoji="1" lang="ja-JP" altLang="en-US" sz="1400" dirty="0" smtClean="0">
                          <a:latin typeface="HGPｺﾞｼｯｸM" pitchFamily="50" charset="-128"/>
                          <a:ea typeface="HGPｺﾞｼｯｸM" pitchFamily="50" charset="-128"/>
                        </a:rPr>
                        <a:t>日稼働</a:t>
                      </a:r>
                      <a:endParaRPr kumimoji="1" lang="en-US" altLang="ja-JP" sz="1400" dirty="0" smtClean="0">
                        <a:latin typeface="HGPｺﾞｼｯｸM" pitchFamily="50" charset="-128"/>
                        <a:ea typeface="HGPｺﾞｼｯｸM" pitchFamily="50" charset="-128"/>
                      </a:endParaRPr>
                    </a:p>
                  </a:txBody>
                  <a:tcPr/>
                </a:tc>
              </a:tr>
              <a:tr h="298381">
                <a:tc vMerge="1">
                  <a:txBody>
                    <a:bodyPr/>
                    <a:lstStyle/>
                    <a:p>
                      <a:pPr algn="ctr"/>
                      <a:endParaRPr kumimoji="1" lang="ja-JP" altLang="en-US" sz="1400"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400" dirty="0" smtClean="0">
                          <a:latin typeface="HGPｺﾞｼｯｸM" pitchFamily="50" charset="-128"/>
                          <a:ea typeface="HGPｺﾞｼｯｸM" pitchFamily="50" charset="-128"/>
                        </a:rPr>
                        <a:t>計画停止予定通知</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1" lang="ja-JP" altLang="en-US" sz="1400" dirty="0" smtClean="0">
                          <a:latin typeface="HGPｺﾞｼｯｸM" pitchFamily="50" charset="-128"/>
                          <a:ea typeface="HGPｺﾞｼｯｸM" pitchFamily="50" charset="-128"/>
                        </a:rPr>
                        <a:t>計画停止の</a:t>
                      </a:r>
                      <a:r>
                        <a:rPr kumimoji="1" lang="en-US" altLang="ja-JP" sz="1400" dirty="0" smtClean="0">
                          <a:latin typeface="HGPｺﾞｼｯｸM" pitchFamily="50" charset="-128"/>
                          <a:ea typeface="HGPｺﾞｼｯｸM" pitchFamily="50" charset="-128"/>
                        </a:rPr>
                        <a:t>30</a:t>
                      </a:r>
                      <a:r>
                        <a:rPr kumimoji="1" lang="ja-JP" altLang="en-US" sz="1400" dirty="0" smtClean="0">
                          <a:latin typeface="HGPｺﾞｼｯｸM" pitchFamily="50" charset="-128"/>
                          <a:ea typeface="HGPｺﾞｼｯｸM" pitchFamily="50" charset="-128"/>
                        </a:rPr>
                        <a:t>日前まで</a:t>
                      </a:r>
                    </a:p>
                  </a:txBody>
                  <a:tcPr/>
                </a:tc>
              </a:tr>
              <a:tr h="298381">
                <a:tc rowSpan="2">
                  <a:txBody>
                    <a:bodyPr/>
                    <a:lstStyle/>
                    <a:p>
                      <a:pPr algn="ctr"/>
                      <a:r>
                        <a:rPr kumimoji="1" lang="ja-JP" altLang="en-US" sz="1400" dirty="0" smtClean="0">
                          <a:latin typeface="HGPｺﾞｼｯｸM" pitchFamily="50" charset="-128"/>
                          <a:ea typeface="HGPｺﾞｼｯｸM" pitchFamily="50" charset="-128"/>
                        </a:rPr>
                        <a:t>障害復旧</a:t>
                      </a:r>
                      <a:endParaRPr kumimoji="1" lang="ja-JP" altLang="en-US" sz="1400" dirty="0">
                        <a:latin typeface="HGPｺﾞｼｯｸM" pitchFamily="50" charset="-128"/>
                        <a:ea typeface="HGPｺﾞｼｯｸM" pitchFamily="50" charset="-128"/>
                      </a:endParaRPr>
                    </a:p>
                  </a:txBody>
                  <a:tcPr anchor="ctr"/>
                </a:tc>
                <a:tc>
                  <a:txBody>
                    <a:bodyPr/>
                    <a:lstStyle/>
                    <a:p>
                      <a:pPr marL="285750" indent="-285750" algn="l">
                        <a:buFont typeface="Wingdings" pitchFamily="2" charset="2"/>
                        <a:buChar char="l"/>
                      </a:pPr>
                      <a:r>
                        <a:rPr kumimoji="1" lang="ja-JP" altLang="en-US" sz="1400" dirty="0" smtClean="0">
                          <a:latin typeface="HGPｺﾞｼｯｸM" pitchFamily="50" charset="-128"/>
                          <a:ea typeface="HGPｺﾞｼｯｸM" pitchFamily="50" charset="-128"/>
                        </a:rPr>
                        <a:t>平均復旧時間（</a:t>
                      </a:r>
                      <a:r>
                        <a:rPr kumimoji="1" lang="en-US" altLang="ja-JP" sz="1400" dirty="0" smtClean="0">
                          <a:latin typeface="HGPｺﾞｼｯｸM" pitchFamily="50" charset="-128"/>
                          <a:ea typeface="HGPｺﾞｼｯｸM" pitchFamily="50" charset="-128"/>
                        </a:rPr>
                        <a:t>RTO</a:t>
                      </a:r>
                      <a:r>
                        <a:rPr kumimoji="1" lang="ja-JP" altLang="en-US" sz="1400" dirty="0" smtClean="0">
                          <a:latin typeface="HGPｺﾞｼｯｸM" pitchFamily="50" charset="-128"/>
                          <a:ea typeface="HGPｺﾞｼｯｸM" pitchFamily="50" charset="-128"/>
                        </a:rPr>
                        <a:t>）</a:t>
                      </a:r>
                      <a:endParaRPr kumimoji="1" lang="en-US" altLang="ja-JP" sz="1400" dirty="0" smtClean="0">
                        <a:latin typeface="HGPｺﾞｼｯｸM" pitchFamily="50" charset="-128"/>
                        <a:ea typeface="HGPｺﾞｼｯｸM" pitchFamily="50" charset="-128"/>
                      </a:endParaRPr>
                    </a:p>
                  </a:txBody>
                  <a:tcPr/>
                </a:tc>
                <a:tc>
                  <a:txBody>
                    <a:bodyPr/>
                    <a:lstStyle/>
                    <a:p>
                      <a:pPr marL="0" indent="0" algn="l">
                        <a:buFont typeface="Wingdings" pitchFamily="2" charset="2"/>
                        <a:buNone/>
                      </a:pPr>
                      <a:r>
                        <a:rPr kumimoji="1" lang="en-US" altLang="ja-JP" sz="1400" dirty="0" smtClean="0">
                          <a:latin typeface="HGPｺﾞｼｯｸM" pitchFamily="50" charset="-128"/>
                          <a:ea typeface="HGPｺﾞｼｯｸM" pitchFamily="50" charset="-128"/>
                        </a:rPr>
                        <a:t>10</a:t>
                      </a:r>
                      <a:r>
                        <a:rPr kumimoji="1" lang="ja-JP" altLang="en-US" sz="1400" dirty="0" smtClean="0">
                          <a:latin typeface="HGPｺﾞｼｯｸM" pitchFamily="50" charset="-128"/>
                          <a:ea typeface="HGPｺﾞｼｯｸM" pitchFamily="50" charset="-128"/>
                        </a:rPr>
                        <a:t>分以内に報告、</a:t>
                      </a:r>
                      <a:r>
                        <a:rPr kumimoji="1" lang="en-US" altLang="ja-JP" sz="1400" dirty="0" smtClean="0">
                          <a:latin typeface="HGPｺﾞｼｯｸM" pitchFamily="50" charset="-128"/>
                          <a:ea typeface="HGPｺﾞｼｯｸM" pitchFamily="50" charset="-128"/>
                        </a:rPr>
                        <a:t>1</a:t>
                      </a:r>
                      <a:r>
                        <a:rPr kumimoji="1" lang="ja-JP" altLang="en-US" sz="1400" dirty="0" smtClean="0">
                          <a:latin typeface="HGPｺﾞｼｯｸM" pitchFamily="50" charset="-128"/>
                          <a:ea typeface="HGPｺﾞｼｯｸM" pitchFamily="50" charset="-128"/>
                        </a:rPr>
                        <a:t>時間以内に基幹部分の復旧</a:t>
                      </a:r>
                      <a:endParaRPr kumimoji="1" lang="en-US" altLang="ja-JP" sz="1400" dirty="0" smtClean="0">
                        <a:latin typeface="HGPｺﾞｼｯｸM" pitchFamily="50" charset="-128"/>
                        <a:ea typeface="HGPｺﾞｼｯｸM" pitchFamily="50" charset="-128"/>
                      </a:endParaRPr>
                    </a:p>
                  </a:txBody>
                  <a:tcPr/>
                </a:tc>
              </a:tr>
              <a:tr h="298381">
                <a:tc vMerge="1">
                  <a:txBody>
                    <a:bodyPr/>
                    <a:lstStyle/>
                    <a:p>
                      <a:pPr algn="ctr"/>
                      <a:endParaRPr kumimoji="1" lang="ja-JP" altLang="en-US" sz="1400" dirty="0"/>
                    </a:p>
                  </a:txBody>
                  <a:tcPr/>
                </a:tc>
                <a:tc>
                  <a:txBody>
                    <a:bodyPr/>
                    <a:lstStyle/>
                    <a:p>
                      <a:pPr marL="285750" indent="-285750" algn="l">
                        <a:buFont typeface="Wingdings" pitchFamily="2" charset="2"/>
                        <a:buChar char="l"/>
                      </a:pPr>
                      <a:r>
                        <a:rPr kumimoji="1" lang="ja-JP" altLang="en-US" sz="1400" dirty="0" smtClean="0">
                          <a:latin typeface="HGPｺﾞｼｯｸM" pitchFamily="50" charset="-128"/>
                          <a:ea typeface="HGPｺﾞｼｯｸM" pitchFamily="50" charset="-128"/>
                        </a:rPr>
                        <a:t>障害発生件数</a:t>
                      </a:r>
                      <a:endParaRPr kumimoji="1" lang="ja-JP" altLang="en-US" sz="1400" dirty="0">
                        <a:latin typeface="HGPｺﾞｼｯｸM" pitchFamily="50" charset="-128"/>
                        <a:ea typeface="HGPｺﾞｼｯｸM"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1" lang="ja-JP" altLang="en-US" sz="1400" dirty="0" smtClean="0">
                          <a:latin typeface="HGPｺﾞｼｯｸM" pitchFamily="50" charset="-128"/>
                          <a:ea typeface="HGPｺﾞｼｯｸM" pitchFamily="50" charset="-128"/>
                        </a:rPr>
                        <a:t>基幹部分については年間１回以内</a:t>
                      </a:r>
                    </a:p>
                  </a:txBody>
                  <a:tcPr/>
                </a:tc>
              </a:tr>
              <a:tr h="298381">
                <a:tc rowSpan="2">
                  <a:txBody>
                    <a:bodyPr/>
                    <a:lstStyle/>
                    <a:p>
                      <a:pPr algn="ctr"/>
                      <a:r>
                        <a:rPr kumimoji="1" lang="ja-JP" altLang="en-US" sz="1400" dirty="0" smtClean="0">
                          <a:latin typeface="HGPｺﾞｼｯｸM" pitchFamily="50" charset="-128"/>
                          <a:ea typeface="HGPｺﾞｼｯｸM" pitchFamily="50" charset="-128"/>
                        </a:rPr>
                        <a:t>性能</a:t>
                      </a:r>
                      <a:endParaRPr kumimoji="1" lang="ja-JP" altLang="en-US" sz="1400" dirty="0">
                        <a:latin typeface="HGPｺﾞｼｯｸM" pitchFamily="50" charset="-128"/>
                        <a:ea typeface="HGPｺﾞｼｯｸM" pitchFamily="50" charset="-128"/>
                      </a:endParaRPr>
                    </a:p>
                  </a:txBody>
                  <a:tcPr anchor="ctr"/>
                </a:tc>
                <a:tc>
                  <a:txBody>
                    <a:bodyPr/>
                    <a:lstStyle/>
                    <a:p>
                      <a:pPr marL="285750" indent="-285750" algn="l">
                        <a:buFont typeface="Wingdings" pitchFamily="2" charset="2"/>
                        <a:buChar char="l"/>
                      </a:pPr>
                      <a:r>
                        <a:rPr kumimoji="1" lang="ja-JP" altLang="en-US" sz="1400" dirty="0" smtClean="0">
                          <a:latin typeface="HGPｺﾞｼｯｸM" pitchFamily="50" charset="-128"/>
                          <a:ea typeface="HGPｺﾞｼｯｸM" pitchFamily="50" charset="-128"/>
                        </a:rPr>
                        <a:t>応答時間</a:t>
                      </a:r>
                      <a:endParaRPr kumimoji="1" lang="en-US" altLang="ja-JP" sz="1400" dirty="0" smtClean="0">
                        <a:latin typeface="HGPｺﾞｼｯｸM" pitchFamily="50" charset="-128"/>
                        <a:ea typeface="HGPｺﾞｼｯｸM" pitchFamily="50" charset="-128"/>
                      </a:endParaRPr>
                    </a:p>
                  </a:txBody>
                  <a:tcPr/>
                </a:tc>
                <a:tc>
                  <a:txBody>
                    <a:bodyPr/>
                    <a:lstStyle/>
                    <a:p>
                      <a:pPr marL="0" indent="0" algn="l">
                        <a:buFont typeface="Wingdings" pitchFamily="2" charset="2"/>
                        <a:buNone/>
                      </a:pPr>
                      <a:r>
                        <a:rPr kumimoji="1" lang="ja-JP" altLang="en-US" sz="1400" dirty="0" smtClean="0">
                          <a:latin typeface="HGPｺﾞｼｯｸM" pitchFamily="50" charset="-128"/>
                          <a:ea typeface="HGPｺﾞｼｯｸM" pitchFamily="50" charset="-128"/>
                        </a:rPr>
                        <a:t>コマンドの発出から画面表示の開始まで</a:t>
                      </a:r>
                      <a:r>
                        <a:rPr kumimoji="1" lang="en-US" altLang="ja-JP" sz="1400" dirty="0" smtClean="0">
                          <a:latin typeface="HGPｺﾞｼｯｸM" pitchFamily="50" charset="-128"/>
                          <a:ea typeface="HGPｺﾞｼｯｸM" pitchFamily="50" charset="-128"/>
                        </a:rPr>
                        <a:t>3</a:t>
                      </a:r>
                      <a:r>
                        <a:rPr kumimoji="1" lang="ja-JP" altLang="en-US" sz="1400" dirty="0" smtClean="0">
                          <a:latin typeface="HGPｺﾞｼｯｸM" pitchFamily="50" charset="-128"/>
                          <a:ea typeface="HGPｺﾞｼｯｸM" pitchFamily="50" charset="-128"/>
                        </a:rPr>
                        <a:t>秒以内</a:t>
                      </a:r>
                      <a:endParaRPr kumimoji="1" lang="ja-JP" altLang="en-US" sz="1400" dirty="0">
                        <a:latin typeface="HGPｺﾞｼｯｸM" pitchFamily="50" charset="-128"/>
                        <a:ea typeface="HGPｺﾞｼｯｸM" pitchFamily="50" charset="-128"/>
                      </a:endParaRPr>
                    </a:p>
                  </a:txBody>
                  <a:tcPr/>
                </a:tc>
              </a:tr>
              <a:tr h="298381">
                <a:tc vMerge="1">
                  <a:txBody>
                    <a:bodyPr/>
                    <a:lstStyle/>
                    <a:p>
                      <a:pPr algn="ctr"/>
                      <a:endParaRPr kumimoji="1" lang="ja-JP" altLang="en-US" sz="1400"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400" dirty="0" smtClean="0">
                          <a:latin typeface="HGPｺﾞｼｯｸM" pitchFamily="50" charset="-128"/>
                          <a:ea typeface="HGPｺﾞｼｯｸM" pitchFamily="50" charset="-128"/>
                        </a:rPr>
                        <a:t>処理完了時間</a:t>
                      </a:r>
                    </a:p>
                  </a:txBody>
                  <a:tcPr/>
                </a:tc>
                <a:tc>
                  <a:txBody>
                    <a:bodyPr/>
                    <a:lstStyle/>
                    <a:p>
                      <a:pPr marL="0" indent="0" algn="l">
                        <a:buFont typeface="Wingdings" pitchFamily="2" charset="2"/>
                        <a:buNone/>
                      </a:pPr>
                      <a:r>
                        <a:rPr kumimoji="1" lang="ja-JP" altLang="en-US" sz="1400" dirty="0" smtClean="0">
                          <a:latin typeface="HGPｺﾞｼｯｸM" pitchFamily="50" charset="-128"/>
                          <a:ea typeface="HGPｺﾞｼｯｸM" pitchFamily="50" charset="-128"/>
                        </a:rPr>
                        <a:t>バッチ処理について、</a:t>
                      </a:r>
                      <a:r>
                        <a:rPr kumimoji="1" lang="en-US" altLang="ja-JP" sz="1400" dirty="0" smtClean="0">
                          <a:latin typeface="HGPｺﾞｼｯｸM" pitchFamily="50" charset="-128"/>
                          <a:ea typeface="HGPｺﾞｼｯｸM" pitchFamily="50" charset="-128"/>
                        </a:rPr>
                        <a:t>0:00</a:t>
                      </a:r>
                      <a:r>
                        <a:rPr kumimoji="1" lang="ja-JP" altLang="en-US" sz="1400" dirty="0" smtClean="0">
                          <a:latin typeface="HGPｺﾞｼｯｸM" pitchFamily="50" charset="-128"/>
                          <a:ea typeface="HGPｺﾞｼｯｸM" pitchFamily="50" charset="-128"/>
                        </a:rPr>
                        <a:t>から</a:t>
                      </a:r>
                      <a:r>
                        <a:rPr kumimoji="1" lang="en-US" altLang="ja-JP" sz="1400" dirty="0" smtClean="0">
                          <a:latin typeface="HGPｺﾞｼｯｸM" pitchFamily="50" charset="-128"/>
                          <a:ea typeface="HGPｺﾞｼｯｸM" pitchFamily="50" charset="-128"/>
                        </a:rPr>
                        <a:t>6:00</a:t>
                      </a:r>
                      <a:r>
                        <a:rPr kumimoji="1" lang="ja-JP" altLang="en-US" sz="1400" dirty="0" err="1" smtClean="0">
                          <a:latin typeface="HGPｺﾞｼｯｸM" pitchFamily="50" charset="-128"/>
                          <a:ea typeface="HGPｺﾞｼｯｸM" pitchFamily="50" charset="-128"/>
                        </a:rPr>
                        <a:t>までの</a:t>
                      </a:r>
                      <a:r>
                        <a:rPr kumimoji="1" lang="ja-JP" altLang="en-US" sz="1400" dirty="0" smtClean="0">
                          <a:latin typeface="HGPｺﾞｼｯｸM" pitchFamily="50" charset="-128"/>
                          <a:ea typeface="HGPｺﾞｼｯｸM" pitchFamily="50" charset="-128"/>
                        </a:rPr>
                        <a:t>時間内に完了</a:t>
                      </a:r>
                      <a:endParaRPr kumimoji="1" lang="ja-JP" altLang="en-US" sz="1400" dirty="0">
                        <a:latin typeface="HGPｺﾞｼｯｸM" pitchFamily="50" charset="-128"/>
                        <a:ea typeface="HGPｺﾞｼｯｸM" pitchFamily="50" charset="-128"/>
                      </a:endParaRPr>
                    </a:p>
                  </a:txBody>
                  <a:tcPr/>
                </a:tc>
              </a:tr>
              <a:tr h="298381">
                <a:tc rowSpan="2">
                  <a:txBody>
                    <a:bodyPr/>
                    <a:lstStyle/>
                    <a:p>
                      <a:pPr algn="ctr"/>
                      <a:r>
                        <a:rPr kumimoji="1" lang="ja-JP" altLang="en-US" sz="1400" dirty="0" smtClean="0">
                          <a:latin typeface="HGPｺﾞｼｯｸM" pitchFamily="50" charset="-128"/>
                          <a:ea typeface="HGPｺﾞｼｯｸM" pitchFamily="50" charset="-128"/>
                        </a:rPr>
                        <a:t>拡張性</a:t>
                      </a:r>
                      <a:endParaRPr kumimoji="1" lang="ja-JP" altLang="en-US" sz="1400" dirty="0">
                        <a:latin typeface="HGPｺﾞｼｯｸM" pitchFamily="50" charset="-128"/>
                        <a:ea typeface="HGPｺﾞｼｯｸM" pitchFamily="50" charset="-128"/>
                      </a:endParaRPr>
                    </a:p>
                  </a:txBody>
                  <a:tcPr anchor="ctr"/>
                </a:tc>
                <a:tc>
                  <a:txBody>
                    <a:bodyPr/>
                    <a:lstStyle/>
                    <a:p>
                      <a:pPr marL="285750" indent="-285750" algn="l">
                        <a:buFont typeface="Wingdings" pitchFamily="2" charset="2"/>
                        <a:buChar char="l"/>
                      </a:pPr>
                      <a:r>
                        <a:rPr kumimoji="1" lang="ja-JP" altLang="en-US" sz="1400" dirty="0" smtClean="0">
                          <a:latin typeface="HGPｺﾞｼｯｸM" pitchFamily="50" charset="-128"/>
                          <a:ea typeface="HGPｺﾞｼｯｸM" pitchFamily="50" charset="-128"/>
                        </a:rPr>
                        <a:t>外部接続性</a:t>
                      </a:r>
                      <a:endParaRPr kumimoji="1" lang="en-US" altLang="ja-JP" sz="1400" dirty="0" smtClean="0">
                        <a:latin typeface="HGPｺﾞｼｯｸM" pitchFamily="50" charset="-128"/>
                        <a:ea typeface="HGPｺﾞｼｯｸM" pitchFamily="50" charset="-128"/>
                      </a:endParaRPr>
                    </a:p>
                  </a:txBody>
                  <a:tcPr/>
                </a:tc>
                <a:tc>
                  <a:txBody>
                    <a:bodyPr/>
                    <a:lstStyle/>
                    <a:p>
                      <a:pPr marL="0" indent="0" algn="l">
                        <a:buFont typeface="Wingdings" pitchFamily="2" charset="2"/>
                        <a:buNone/>
                      </a:pPr>
                      <a:r>
                        <a:rPr kumimoji="1" lang="en-US" altLang="ja-JP" sz="1400" dirty="0" smtClean="0">
                          <a:latin typeface="HGPｺﾞｼｯｸM" pitchFamily="50" charset="-128"/>
                          <a:ea typeface="HGPｺﾞｼｯｸM" pitchFamily="50" charset="-128"/>
                        </a:rPr>
                        <a:t>API</a:t>
                      </a:r>
                      <a:r>
                        <a:rPr kumimoji="1" lang="ja-JP" altLang="en-US" sz="1400" dirty="0" smtClean="0">
                          <a:latin typeface="HGPｺﾞｼｯｸM" pitchFamily="50" charset="-128"/>
                          <a:ea typeface="HGPｺﾞｼｯｸM" pitchFamily="50" charset="-128"/>
                        </a:rPr>
                        <a:t>の公開</a:t>
                      </a:r>
                      <a:endParaRPr kumimoji="1" lang="ja-JP" altLang="en-US" sz="1400" dirty="0">
                        <a:latin typeface="HGPｺﾞｼｯｸM" pitchFamily="50" charset="-128"/>
                        <a:ea typeface="HGPｺﾞｼｯｸM" pitchFamily="50" charset="-128"/>
                      </a:endParaRPr>
                    </a:p>
                  </a:txBody>
                  <a:tcPr/>
                </a:tc>
              </a:tr>
              <a:tr h="298381">
                <a:tc vMerge="1">
                  <a:txBody>
                    <a:bodyPr/>
                    <a:lstStyle/>
                    <a:p>
                      <a:pPr algn="ctr"/>
                      <a:endParaRPr kumimoji="1" lang="ja-JP" altLang="en-US" sz="1400"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400" dirty="0" smtClean="0">
                          <a:latin typeface="HGPｺﾞｼｯｸM" pitchFamily="50" charset="-128"/>
                          <a:ea typeface="HGPｺﾞｼｯｸM" pitchFamily="50" charset="-128"/>
                        </a:rPr>
                        <a:t>提供リソースの上限</a:t>
                      </a:r>
                    </a:p>
                  </a:txBody>
                  <a:tcPr/>
                </a:tc>
                <a:tc>
                  <a:txBody>
                    <a:bodyPr/>
                    <a:lstStyle/>
                    <a:p>
                      <a:pPr marL="0" indent="0" algn="l">
                        <a:buFont typeface="Wingdings" pitchFamily="2" charset="2"/>
                        <a:buNone/>
                      </a:pPr>
                      <a:r>
                        <a:rPr kumimoji="1" lang="ja-JP" altLang="en-US" sz="1400" dirty="0" smtClean="0">
                          <a:latin typeface="HGPｺﾞｼｯｸM" pitchFamily="50" charset="-128"/>
                          <a:ea typeface="HGPｺﾞｼｯｸM" pitchFamily="50" charset="-128"/>
                        </a:rPr>
                        <a:t>最大</a:t>
                      </a:r>
                      <a:r>
                        <a:rPr kumimoji="1" lang="en-US" altLang="ja-JP" sz="1400" dirty="0" smtClean="0">
                          <a:latin typeface="HGPｺﾞｼｯｸM" pitchFamily="50" charset="-128"/>
                          <a:ea typeface="HGPｺﾞｼｯｸM" pitchFamily="50" charset="-128"/>
                        </a:rPr>
                        <a:t>1TB</a:t>
                      </a:r>
                      <a:r>
                        <a:rPr kumimoji="1" lang="ja-JP" altLang="en-US" sz="1400" dirty="0" err="1" smtClean="0">
                          <a:latin typeface="HGPｺﾞｼｯｸM" pitchFamily="50" charset="-128"/>
                          <a:ea typeface="HGPｺﾞｼｯｸM" pitchFamily="50" charset="-128"/>
                        </a:rPr>
                        <a:t>、</a:t>
                      </a:r>
                      <a:r>
                        <a:rPr kumimoji="1" lang="ja-JP" altLang="en-US" sz="1400" dirty="0" smtClean="0">
                          <a:latin typeface="HGPｺﾞｼｯｸM" pitchFamily="50" charset="-128"/>
                          <a:ea typeface="HGPｺﾞｼｯｸM" pitchFamily="50" charset="-128"/>
                        </a:rPr>
                        <a:t>平均</a:t>
                      </a:r>
                      <a:r>
                        <a:rPr kumimoji="1" lang="en-US" altLang="ja-JP" sz="1400" dirty="0" smtClean="0">
                          <a:latin typeface="HGPｺﾞｼｯｸM" pitchFamily="50" charset="-128"/>
                          <a:ea typeface="HGPｺﾞｼｯｸM" pitchFamily="50" charset="-128"/>
                        </a:rPr>
                        <a:t>40,000view/page</a:t>
                      </a:r>
                      <a:endParaRPr kumimoji="1" lang="ja-JP" altLang="en-US" sz="1400" dirty="0">
                        <a:latin typeface="HGPｺﾞｼｯｸM" pitchFamily="50" charset="-128"/>
                        <a:ea typeface="HGPｺﾞｼｯｸM" pitchFamily="50" charset="-128"/>
                      </a:endParaRPr>
                    </a:p>
                  </a:txBody>
                  <a:tcPr/>
                </a:tc>
              </a:tr>
              <a:tr h="298381">
                <a:tc rowSpan="2">
                  <a:txBody>
                    <a:bodyPr/>
                    <a:lstStyle/>
                    <a:p>
                      <a:pPr algn="ctr"/>
                      <a:r>
                        <a:rPr kumimoji="1" lang="ja-JP" altLang="en-US" sz="1400" dirty="0" smtClean="0">
                          <a:latin typeface="HGPｺﾞｼｯｸM" pitchFamily="50" charset="-128"/>
                          <a:ea typeface="HGPｺﾞｼｯｸM" pitchFamily="50" charset="-128"/>
                        </a:rPr>
                        <a:t>サポート・管理</a:t>
                      </a:r>
                      <a:endParaRPr kumimoji="1" lang="ja-JP" altLang="en-US" sz="1400" dirty="0">
                        <a:latin typeface="HGPｺﾞｼｯｸM" pitchFamily="50" charset="-128"/>
                        <a:ea typeface="HGPｺﾞｼｯｸM" pitchFamily="50" charset="-128"/>
                      </a:endParaRPr>
                    </a:p>
                  </a:txBody>
                  <a:tcPr anchor="ctr"/>
                </a:tc>
                <a:tc>
                  <a:txBody>
                    <a:bodyPr/>
                    <a:lstStyle/>
                    <a:p>
                      <a:pPr marL="285750" indent="-285750" algn="l">
                        <a:buFont typeface="Wingdings" pitchFamily="2" charset="2"/>
                        <a:buChar char="l"/>
                      </a:pPr>
                      <a:r>
                        <a:rPr kumimoji="1" lang="ja-JP" altLang="en-US" sz="1400" dirty="0" smtClean="0">
                          <a:latin typeface="HGPｺﾞｼｯｸM" pitchFamily="50" charset="-128"/>
                          <a:ea typeface="HGPｺﾞｼｯｸM" pitchFamily="50" charset="-128"/>
                        </a:rPr>
                        <a:t>バックアップデータの保存</a:t>
                      </a:r>
                      <a:endParaRPr kumimoji="1" lang="en-US" altLang="ja-JP" sz="1400" dirty="0" smtClean="0">
                        <a:latin typeface="HGPｺﾞｼｯｸM" pitchFamily="50" charset="-128"/>
                        <a:ea typeface="HGPｺﾞｼｯｸM" pitchFamily="50" charset="-128"/>
                      </a:endParaRPr>
                    </a:p>
                  </a:txBody>
                  <a:tcPr/>
                </a:tc>
                <a:tc>
                  <a:txBody>
                    <a:bodyPr/>
                    <a:lstStyle/>
                    <a:p>
                      <a:pPr marL="0" indent="0" algn="l">
                        <a:buFont typeface="Wingdings" pitchFamily="2" charset="2"/>
                        <a:buNone/>
                      </a:pPr>
                      <a:r>
                        <a:rPr kumimoji="1" lang="en-US" altLang="ja-JP" sz="1400" dirty="0" smtClean="0">
                          <a:latin typeface="HGPｺﾞｼｯｸM" pitchFamily="50" charset="-128"/>
                          <a:ea typeface="HGPｺﾞｼｯｸM" pitchFamily="50" charset="-128"/>
                        </a:rPr>
                        <a:t>5</a:t>
                      </a:r>
                      <a:r>
                        <a:rPr kumimoji="1" lang="ja-JP" altLang="en-US" sz="1400" dirty="0" smtClean="0">
                          <a:latin typeface="HGPｺﾞｼｯｸM" pitchFamily="50" charset="-128"/>
                          <a:ea typeface="HGPｺﾞｼｯｸM" pitchFamily="50" charset="-128"/>
                        </a:rPr>
                        <a:t>年以上</a:t>
                      </a:r>
                      <a:endParaRPr kumimoji="1" lang="en-US" altLang="ja-JP" sz="1400" dirty="0" smtClean="0">
                        <a:latin typeface="HGPｺﾞｼｯｸM" pitchFamily="50" charset="-128"/>
                        <a:ea typeface="HGPｺﾞｼｯｸM" pitchFamily="50" charset="-128"/>
                      </a:endParaRPr>
                    </a:p>
                  </a:txBody>
                  <a:tcPr/>
                </a:tc>
              </a:tr>
              <a:tr h="298381">
                <a:tc vMerge="1">
                  <a:txBody>
                    <a:bodyPr/>
                    <a:lstStyle/>
                    <a:p>
                      <a:pPr algn="ctr"/>
                      <a:endParaRPr kumimoji="1" lang="ja-JP" altLang="en-US" sz="1400" dirty="0"/>
                    </a:p>
                  </a:txBody>
                  <a:tcPr/>
                </a:tc>
                <a:tc>
                  <a:txBody>
                    <a:bodyPr/>
                    <a:lstStyle/>
                    <a:p>
                      <a:pPr marL="285750" marR="0" indent="-285750" algn="l" defTabSz="914400" rtl="0" eaLnBrk="1" fontAlgn="auto" latinLnBrk="0" hangingPunct="1">
                        <a:lnSpc>
                          <a:spcPct val="100000"/>
                        </a:lnSpc>
                        <a:spcBef>
                          <a:spcPts val="0"/>
                        </a:spcBef>
                        <a:spcAft>
                          <a:spcPts val="0"/>
                        </a:spcAft>
                        <a:buClrTx/>
                        <a:buSzTx/>
                        <a:buFont typeface="Wingdings" pitchFamily="2" charset="2"/>
                        <a:buChar char="l"/>
                        <a:tabLst/>
                        <a:defRPr/>
                      </a:pPr>
                      <a:r>
                        <a:rPr kumimoji="1" lang="ja-JP" altLang="en-US" sz="1400" dirty="0" smtClean="0">
                          <a:latin typeface="HGPｺﾞｼｯｸM" pitchFamily="50" charset="-128"/>
                          <a:ea typeface="HGPｺﾞｼｯｸM" pitchFamily="50" charset="-128"/>
                        </a:rPr>
                        <a:t>データ漏えいの補償</a:t>
                      </a:r>
                    </a:p>
                  </a:txBody>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kumimoji="1" lang="ja-JP" altLang="en-US" sz="1400" dirty="0" smtClean="0">
                          <a:latin typeface="HGPｺﾞｼｯｸM" pitchFamily="50" charset="-128"/>
                          <a:ea typeface="HGPｺﾞｼｯｸM" pitchFamily="50" charset="-128"/>
                        </a:rPr>
                        <a:t>有（保険加入）</a:t>
                      </a:r>
                    </a:p>
                  </a:txBody>
                  <a:tcPr/>
                </a:tc>
              </a:tr>
            </a:tbl>
          </a:graphicData>
        </a:graphic>
      </p:graphicFrame>
      <p:sp>
        <p:nvSpPr>
          <p:cNvPr id="6" name="テキスト ボックス 5"/>
          <p:cNvSpPr txBox="1"/>
          <p:nvPr/>
        </p:nvSpPr>
        <p:spPr>
          <a:xfrm>
            <a:off x="884237" y="5662996"/>
            <a:ext cx="3060701" cy="32385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eaLnBrk="0" hangingPunct="0">
              <a:defRPr/>
            </a:pPr>
            <a:r>
              <a:rPr lang="ja-JP" altLang="en-US" dirty="0">
                <a:latin typeface="HGPｺﾞｼｯｸM" pitchFamily="50" charset="-128"/>
                <a:ea typeface="HGPｺﾞｼｯｸM" pitchFamily="50" charset="-128"/>
              </a:rPr>
              <a:t>「</a:t>
            </a:r>
            <a:r>
              <a:rPr lang="en-US" altLang="ja-JP" dirty="0">
                <a:latin typeface="HGPｺﾞｼｯｸM" pitchFamily="50" charset="-128"/>
                <a:ea typeface="HGPｺﾞｼｯｸM" pitchFamily="50" charset="-128"/>
              </a:rPr>
              <a:t>24</a:t>
            </a:r>
            <a:r>
              <a:rPr lang="ja-JP" altLang="en-US" dirty="0">
                <a:latin typeface="HGPｺﾞｼｯｸM" pitchFamily="50" charset="-128"/>
                <a:ea typeface="HGPｺﾞｼｯｸM" pitchFamily="50" charset="-128"/>
              </a:rPr>
              <a:t>時間</a:t>
            </a:r>
            <a:r>
              <a:rPr lang="en-US" altLang="ja-JP" dirty="0">
                <a:latin typeface="HGPｺﾞｼｯｸM" pitchFamily="50" charset="-128"/>
                <a:ea typeface="HGPｺﾞｼｯｸM" pitchFamily="50" charset="-128"/>
              </a:rPr>
              <a:t>365</a:t>
            </a:r>
            <a:r>
              <a:rPr lang="ja-JP" altLang="en-US" dirty="0">
                <a:latin typeface="HGPｺﾞｼｯｸM" pitchFamily="50" charset="-128"/>
                <a:ea typeface="HGPｺﾞｼｯｸM" pitchFamily="50" charset="-128"/>
              </a:rPr>
              <a:t>日稼働すること」</a:t>
            </a:r>
          </a:p>
        </p:txBody>
      </p:sp>
      <p:sp>
        <p:nvSpPr>
          <p:cNvPr id="8" name="右矢印 7"/>
          <p:cNvSpPr/>
          <p:nvPr/>
        </p:nvSpPr>
        <p:spPr bwMode="auto">
          <a:xfrm>
            <a:off x="3765551" y="5726498"/>
            <a:ext cx="358775" cy="207963"/>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9" name="テキスト ボックス 8"/>
          <p:cNvSpPr txBox="1"/>
          <p:nvPr/>
        </p:nvSpPr>
        <p:spPr>
          <a:xfrm>
            <a:off x="4197351" y="5913462"/>
            <a:ext cx="5292725" cy="32385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marL="85725" indent="-85725" eaLnBrk="0" hangingPunct="0">
              <a:lnSpc>
                <a:spcPts val="1700"/>
              </a:lnSpc>
              <a:defRPr/>
            </a:pPr>
            <a:r>
              <a:rPr lang="ja-JP" altLang="en-US" dirty="0">
                <a:latin typeface="HGPｺﾞｼｯｸM" pitchFamily="50" charset="-128"/>
                <a:ea typeface="HGPｺﾞｼｯｸM" pitchFamily="50" charset="-128"/>
              </a:rPr>
              <a:t>「</a:t>
            </a:r>
            <a:r>
              <a:rPr lang="en-US" altLang="ja-JP" dirty="0">
                <a:latin typeface="HGPｺﾞｼｯｸM" pitchFamily="50" charset="-128"/>
                <a:ea typeface="HGPｺﾞｼｯｸM" pitchFamily="50" charset="-128"/>
              </a:rPr>
              <a:t>24</a:t>
            </a:r>
            <a:r>
              <a:rPr lang="ja-JP" altLang="en-US" dirty="0">
                <a:latin typeface="HGPｺﾞｼｯｸM" pitchFamily="50" charset="-128"/>
                <a:ea typeface="HGPｺﾞｼｯｸM" pitchFamily="50" charset="-128"/>
              </a:rPr>
              <a:t>時間</a:t>
            </a:r>
            <a:r>
              <a:rPr lang="en-US" altLang="ja-JP" dirty="0">
                <a:latin typeface="HGPｺﾞｼｯｸM" pitchFamily="50" charset="-128"/>
                <a:ea typeface="HGPｺﾞｼｯｸM" pitchFamily="50" charset="-128"/>
              </a:rPr>
              <a:t>365</a:t>
            </a:r>
            <a:r>
              <a:rPr lang="ja-JP" altLang="en-US" dirty="0">
                <a:latin typeface="HGPｺﾞｼｯｸM" pitchFamily="50" charset="-128"/>
                <a:ea typeface="HGPｺﾞｼｯｸM" pitchFamily="50" charset="-128"/>
              </a:rPr>
              <a:t>日稼働すること。</a:t>
            </a:r>
            <a:br>
              <a:rPr lang="ja-JP" altLang="en-US" dirty="0">
                <a:latin typeface="HGPｺﾞｼｯｸM" pitchFamily="50" charset="-128"/>
                <a:ea typeface="HGPｺﾞｼｯｸM" pitchFamily="50" charset="-128"/>
              </a:rPr>
            </a:br>
            <a:r>
              <a:rPr lang="ja-JP" altLang="en-US" sz="1200" dirty="0">
                <a:solidFill>
                  <a:srgbClr val="FF0000"/>
                </a:solidFill>
                <a:latin typeface="HGPｺﾞｼｯｸM" pitchFamily="50" charset="-128"/>
                <a:ea typeface="HGPｺﾞｼｯｸM" pitchFamily="50" charset="-128"/>
              </a:rPr>
              <a:t>但しここでいう稼働とは・・・・</a:t>
            </a:r>
            <a:r>
              <a:rPr lang="en-US" altLang="ja-JP" sz="1200" dirty="0">
                <a:solidFill>
                  <a:srgbClr val="FF0000"/>
                </a:solidFill>
                <a:latin typeface="HGPｺﾞｼｯｸM" pitchFamily="50" charset="-128"/>
                <a:ea typeface="HGPｺﾞｼｯｸM" pitchFamily="50" charset="-128"/>
              </a:rPr>
              <a:t/>
            </a:r>
            <a:br>
              <a:rPr lang="en-US" altLang="ja-JP" sz="1200" dirty="0">
                <a:solidFill>
                  <a:srgbClr val="FF0000"/>
                </a:solidFill>
                <a:latin typeface="HGPｺﾞｼｯｸM" pitchFamily="50" charset="-128"/>
                <a:ea typeface="HGPｺﾞｼｯｸM" pitchFamily="50" charset="-128"/>
              </a:rPr>
            </a:br>
            <a:r>
              <a:rPr lang="ja-JP" altLang="en-US" sz="1200" dirty="0">
                <a:solidFill>
                  <a:srgbClr val="FF0000"/>
                </a:solidFill>
                <a:latin typeface="HGPｺﾞｼｯｸM" pitchFamily="50" charset="-128"/>
                <a:ea typeface="HGPｺﾞｼｯｸM" pitchFamily="50" charset="-128"/>
              </a:rPr>
              <a:t>また、計画停止時間については・・・</a:t>
            </a:r>
            <a:r>
              <a:rPr lang="ja-JP" altLang="en-US" dirty="0">
                <a:latin typeface="HGPｺﾞｼｯｸM" pitchFamily="50" charset="-128"/>
                <a:ea typeface="HGPｺﾞｼｯｸM" pitchFamily="50" charset="-128"/>
              </a:rPr>
              <a:t>」</a:t>
            </a:r>
          </a:p>
        </p:txBody>
      </p:sp>
      <p:sp>
        <p:nvSpPr>
          <p:cNvPr id="7" name="乗算記号 6"/>
          <p:cNvSpPr/>
          <p:nvPr/>
        </p:nvSpPr>
        <p:spPr bwMode="auto">
          <a:xfrm>
            <a:off x="1857376" y="5445224"/>
            <a:ext cx="792163" cy="792163"/>
          </a:xfrm>
          <a:prstGeom prst="mathMultiply">
            <a:avLst>
              <a:gd name="adj1" fmla="val 8754"/>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0" name="円/楕円 9"/>
          <p:cNvSpPr/>
          <p:nvPr/>
        </p:nvSpPr>
        <p:spPr bwMode="auto">
          <a:xfrm rot="20425973">
            <a:off x="7118351" y="5387693"/>
            <a:ext cx="1943100" cy="792163"/>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1" name="テキスト ボックス 10"/>
          <p:cNvSpPr txBox="1"/>
          <p:nvPr/>
        </p:nvSpPr>
        <p:spPr>
          <a:xfrm>
            <a:off x="7648575" y="5618548"/>
            <a:ext cx="914401" cy="360363"/>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400" dirty="0">
                <a:solidFill>
                  <a:schemeClr val="bg1"/>
                </a:solidFill>
                <a:latin typeface="HGPｺﾞｼｯｸM" pitchFamily="50" charset="-128"/>
                <a:ea typeface="HGPｺﾞｼｯｸM" pitchFamily="50" charset="-128"/>
              </a:rPr>
              <a:t>数字だけでなく</a:t>
            </a:r>
            <a:endParaRPr lang="en-US" altLang="ja-JP" sz="1400" dirty="0">
              <a:solidFill>
                <a:schemeClr val="bg1"/>
              </a:solidFill>
              <a:latin typeface="HGPｺﾞｼｯｸM" pitchFamily="50" charset="-128"/>
              <a:ea typeface="HGPｺﾞｼｯｸM" pitchFamily="50" charset="-128"/>
            </a:endParaRPr>
          </a:p>
          <a:p>
            <a:pPr algn="ctr" eaLnBrk="0" hangingPunct="0">
              <a:defRPr/>
            </a:pPr>
            <a:r>
              <a:rPr lang="ja-JP" altLang="en-US" b="1" dirty="0">
                <a:solidFill>
                  <a:schemeClr val="bg1"/>
                </a:solidFill>
                <a:effectLst>
                  <a:outerShdw blurRad="38100" dist="38100" dir="2700000" algn="tl">
                    <a:srgbClr val="000000">
                      <a:alpha val="43137"/>
                    </a:srgbClr>
                  </a:outerShdw>
                </a:effectLst>
                <a:latin typeface="HGPｺﾞｼｯｸM" pitchFamily="50" charset="-128"/>
                <a:ea typeface="HGPｺﾞｼｯｸM" pitchFamily="50" charset="-128"/>
              </a:rPr>
              <a:t>定義</a:t>
            </a:r>
            <a:r>
              <a:rPr lang="ja-JP" altLang="en-US" sz="1400" dirty="0">
                <a:solidFill>
                  <a:schemeClr val="bg1"/>
                </a:solidFill>
                <a:latin typeface="HGPｺﾞｼｯｸM" pitchFamily="50" charset="-128"/>
                <a:ea typeface="HGPｺﾞｼｯｸM" pitchFamily="50" charset="-128"/>
              </a:rPr>
              <a:t>も重要</a:t>
            </a:r>
          </a:p>
        </p:txBody>
      </p:sp>
      <p:sp>
        <p:nvSpPr>
          <p:cNvPr id="12" name="スライド番号プレースホルダ 11"/>
          <p:cNvSpPr>
            <a:spLocks noGrp="1"/>
          </p:cNvSpPr>
          <p:nvPr>
            <p:ph type="sldNum" sz="quarter" idx="12"/>
          </p:nvPr>
        </p:nvSpPr>
        <p:spPr/>
        <p:txBody>
          <a:bodyPr/>
          <a:lstStyle/>
          <a:p>
            <a:pPr>
              <a:defRPr/>
            </a:pPr>
            <a:fld id="{9BD18B47-5A04-4486-B144-65D5FC88DB73}" type="slidenum">
              <a:rPr lang="ja-JP" altLang="en-US" smtClean="0"/>
              <a:pPr>
                <a:defRPr/>
              </a:pPr>
              <a:t>25</a:t>
            </a:fld>
            <a:endParaRPr lang="en-US" altLang="ja-JP" dirty="0"/>
          </a:p>
        </p:txBody>
      </p:sp>
      <p:sp>
        <p:nvSpPr>
          <p:cNvPr id="13" name="フッター プレースホルダ 12"/>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６．自治体クラウドの運用　</a:t>
            </a:r>
            <a:r>
              <a:rPr lang="ja-JP" altLang="en-US" sz="2400" dirty="0" smtClean="0"/>
              <a:t>～サービスの監督③～</a:t>
            </a:r>
            <a:endParaRPr lang="ja-JP" altLang="ja-JP" sz="2400" dirty="0" smtClean="0"/>
          </a:p>
        </p:txBody>
      </p:sp>
      <p:sp>
        <p:nvSpPr>
          <p:cNvPr id="4" name="コンテンツ プレースホルダ 3"/>
          <p:cNvSpPr>
            <a:spLocks noGrp="1"/>
          </p:cNvSpPr>
          <p:nvPr>
            <p:ph idx="1"/>
          </p:nvPr>
        </p:nvSpPr>
        <p:spPr>
          <a:xfrm>
            <a:off x="488950" y="1341438"/>
            <a:ext cx="7200900" cy="4525962"/>
          </a:xfrm>
        </p:spPr>
        <p:txBody>
          <a:bodyPr/>
          <a:lstStyle/>
          <a:p>
            <a:pPr>
              <a:defRPr/>
            </a:pPr>
            <a:r>
              <a:rPr lang="ja-JP" altLang="en-US" sz="2400" dirty="0" smtClean="0">
                <a:latin typeface="HGPｺﾞｼｯｸM" pitchFamily="50" charset="-128"/>
              </a:rPr>
              <a:t>ＳＬＡにおける定義の重要性：</a:t>
            </a:r>
            <a:endParaRPr lang="en-US" altLang="ja-JP" sz="2400" dirty="0" smtClean="0">
              <a:latin typeface="HGPｺﾞｼｯｸM" pitchFamily="50" charset="-128"/>
            </a:endParaRPr>
          </a:p>
          <a:p>
            <a:pPr marL="361950" indent="0">
              <a:buFont typeface="Wingdings" pitchFamily="2" charset="2"/>
              <a:buNone/>
              <a:defRPr/>
            </a:pPr>
            <a:r>
              <a:rPr lang="ja-JP" altLang="en-US" sz="1800" dirty="0" smtClean="0">
                <a:latin typeface="HGPｺﾞｼｯｸM" pitchFamily="50" charset="-128"/>
              </a:rPr>
              <a:t>「動き続ける</a:t>
            </a:r>
            <a:r>
              <a:rPr lang="ja-JP" altLang="en-US" sz="1800" dirty="0">
                <a:latin typeface="HGPｺﾞｼｯｸM" pitchFamily="50" charset="-128"/>
              </a:rPr>
              <a:t>」</a:t>
            </a:r>
            <a:r>
              <a:rPr lang="ja-JP" altLang="en-US" sz="1800" dirty="0" smtClean="0">
                <a:latin typeface="HGPｺﾞｼｯｸM" pitchFamily="50" charset="-128"/>
              </a:rPr>
              <a:t>にも様々な観点がある</a:t>
            </a:r>
            <a:r>
              <a:rPr lang="ja-JP" altLang="en-US" sz="1800" dirty="0">
                <a:latin typeface="HGPｺﾞｼｯｸM" pitchFamily="50" charset="-128"/>
              </a:rPr>
              <a:t>　</a:t>
            </a:r>
            <a:r>
              <a:rPr lang="ja-JP" altLang="en-US" sz="1800" dirty="0" smtClean="0">
                <a:latin typeface="HGPｺﾞｼｯｸM" pitchFamily="50" charset="-128"/>
              </a:rPr>
              <a:t>⇒</a:t>
            </a:r>
            <a:r>
              <a:rPr lang="ja-JP" altLang="en-US" sz="1800" u="sng" dirty="0" smtClean="0">
                <a:solidFill>
                  <a:srgbClr val="FF0000"/>
                </a:solidFill>
                <a:latin typeface="HGPｺﾞｼｯｸM" pitchFamily="50" charset="-128"/>
              </a:rPr>
              <a:t>稼動率等の定義</a:t>
            </a:r>
            <a:r>
              <a:rPr lang="ja-JP" altLang="en-US" sz="1800" dirty="0" smtClean="0">
                <a:latin typeface="HGPｺﾞｼｯｸM" pitchFamily="50" charset="-128"/>
              </a:rPr>
              <a:t>を明確に・・・</a:t>
            </a:r>
            <a:endParaRPr lang="en-US" altLang="ja-JP" sz="1800" dirty="0" smtClean="0">
              <a:latin typeface="HGPｺﾞｼｯｸM" pitchFamily="50" charset="-128"/>
            </a:endParaRPr>
          </a:p>
          <a:p>
            <a:pPr marL="1335088" lvl="1" indent="-228600">
              <a:defRPr/>
            </a:pPr>
            <a:r>
              <a:rPr lang="ja-JP" altLang="en-US" sz="2000" dirty="0" smtClean="0"/>
              <a:t>システム可用性</a:t>
            </a:r>
            <a:endParaRPr lang="en-US" altLang="ja-JP" sz="2000" dirty="0"/>
          </a:p>
          <a:p>
            <a:pPr marL="1616075" lvl="2" indent="-233363">
              <a:defRPr/>
            </a:pPr>
            <a:r>
              <a:rPr lang="ja-JP" altLang="en-US" sz="1600" dirty="0"/>
              <a:t>システム自体が停止せずに動作し続ける確率</a:t>
            </a:r>
            <a:endParaRPr lang="en-US" altLang="ja-JP" sz="1600" dirty="0"/>
          </a:p>
          <a:p>
            <a:pPr marL="1616075" lvl="2" indent="-233363">
              <a:buFont typeface="Wingdings" pitchFamily="2" charset="2"/>
              <a:buNone/>
              <a:defRPr/>
            </a:pPr>
            <a:r>
              <a:rPr lang="ja-JP" altLang="en-US" sz="1600" dirty="0" smtClean="0"/>
              <a:t>⇒ネットワーク</a:t>
            </a:r>
            <a:r>
              <a:rPr lang="ja-JP" altLang="en-US" sz="1600" dirty="0"/>
              <a:t>障害等により、サービスにアクセスできなくなる場合はシステム自体の障害とは定義されない</a:t>
            </a:r>
            <a:endParaRPr lang="en-US" altLang="ja-JP" sz="1600" dirty="0"/>
          </a:p>
          <a:p>
            <a:pPr marL="1335088" lvl="1" indent="-228600">
              <a:defRPr/>
            </a:pPr>
            <a:r>
              <a:rPr lang="ja-JP" altLang="en-US" sz="2000" dirty="0"/>
              <a:t>利用可能性</a:t>
            </a:r>
            <a:endParaRPr lang="en-US" altLang="ja-JP" sz="2000" dirty="0"/>
          </a:p>
          <a:p>
            <a:pPr marL="1611313" lvl="2">
              <a:defRPr/>
            </a:pPr>
            <a:r>
              <a:rPr lang="ja-JP" altLang="en-US" sz="1600" dirty="0"/>
              <a:t>サービスにアクセスし利用できる確率</a:t>
            </a:r>
            <a:endParaRPr lang="en-US" altLang="ja-JP" sz="1600" dirty="0"/>
          </a:p>
          <a:p>
            <a:pPr marL="1335088" lvl="1" indent="-228600">
              <a:defRPr/>
            </a:pPr>
            <a:r>
              <a:rPr lang="ja-JP" altLang="en-US" sz="2000" dirty="0"/>
              <a:t>サービス継続性</a:t>
            </a:r>
            <a:endParaRPr lang="en-US" altLang="ja-JP" sz="2000" dirty="0"/>
          </a:p>
          <a:p>
            <a:pPr marL="1611313" lvl="2">
              <a:defRPr/>
            </a:pPr>
            <a:r>
              <a:rPr lang="ja-JP" altLang="en-US" sz="1600" dirty="0"/>
              <a:t>クラウドのシステム自体、もしくはネットワークに障害が発生したとしてもサービス品質を落としながらもサービスが提供できる確率</a:t>
            </a:r>
            <a:endParaRPr lang="en-US" altLang="ja-JP" sz="1600" dirty="0"/>
          </a:p>
          <a:p>
            <a:pPr marL="1335088" lvl="1" indent="-228600">
              <a:defRPr/>
            </a:pPr>
            <a:r>
              <a:rPr lang="ja-JP" altLang="en-US" sz="2000" dirty="0"/>
              <a:t>障害復旧性能</a:t>
            </a:r>
            <a:endParaRPr lang="en-US" altLang="ja-JP" sz="2000" dirty="0"/>
          </a:p>
          <a:p>
            <a:pPr marL="1611313" lvl="2">
              <a:defRPr/>
            </a:pPr>
            <a:r>
              <a:rPr lang="ja-JP" altLang="en-US" sz="1600" dirty="0"/>
              <a:t>サービスに障害が発生した場合、管理者が独自に代替手法を用いて最低限のサービスを復旧させることが可能か</a:t>
            </a:r>
            <a:endParaRPr lang="en-US" altLang="ja-JP" sz="1600" dirty="0"/>
          </a:p>
          <a:p>
            <a:pPr>
              <a:defRPr/>
            </a:pPr>
            <a:endParaRPr lang="ja-JP" altLang="en-US" dirty="0">
              <a:latin typeface="HGPｺﾞｼｯｸM" pitchFamily="50" charset="-128"/>
            </a:endParaRPr>
          </a:p>
        </p:txBody>
      </p:sp>
      <p:sp>
        <p:nvSpPr>
          <p:cNvPr id="26628" name="右中かっこ 1"/>
          <p:cNvSpPr>
            <a:spLocks/>
          </p:cNvSpPr>
          <p:nvPr/>
        </p:nvSpPr>
        <p:spPr bwMode="auto">
          <a:xfrm flipH="1">
            <a:off x="1423988" y="2133600"/>
            <a:ext cx="215900" cy="3816350"/>
          </a:xfrm>
          <a:prstGeom prst="rightBrace">
            <a:avLst>
              <a:gd name="adj1" fmla="val 8347"/>
              <a:gd name="adj2" fmla="val 50000"/>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sp>
        <p:nvSpPr>
          <p:cNvPr id="3" name="テキスト ボックス 2"/>
          <p:cNvSpPr txBox="1"/>
          <p:nvPr/>
        </p:nvSpPr>
        <p:spPr>
          <a:xfrm>
            <a:off x="920751" y="2565400"/>
            <a:ext cx="457200" cy="302418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wrap="none" lIns="0" tIns="0" rIns="0" bIns="0" anchor="ctr"/>
          <a:lstStyle/>
          <a:p>
            <a:pPr algn="ctr" eaLnBrk="0" hangingPunct="0">
              <a:defRPr/>
            </a:pPr>
            <a:r>
              <a:rPr lang="ja-JP" altLang="en-US" sz="2400" dirty="0">
                <a:latin typeface="HGPｺﾞｼｯｸM" pitchFamily="50" charset="-128"/>
                <a:ea typeface="HGPｺﾞｼｯｸM" pitchFamily="50" charset="-128"/>
              </a:rPr>
              <a:t>同じ「動き続ける」でも・・・</a:t>
            </a:r>
          </a:p>
        </p:txBody>
      </p:sp>
      <p:sp>
        <p:nvSpPr>
          <p:cNvPr id="5" name="加算記号 4"/>
          <p:cNvSpPr/>
          <p:nvPr/>
        </p:nvSpPr>
        <p:spPr bwMode="auto">
          <a:xfrm>
            <a:off x="7964488" y="3778250"/>
            <a:ext cx="576262" cy="576263"/>
          </a:xfrm>
          <a:prstGeom prst="mathPlus">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26631" name="右中かっこ 6"/>
          <p:cNvSpPr>
            <a:spLocks/>
          </p:cNvSpPr>
          <p:nvPr/>
        </p:nvSpPr>
        <p:spPr bwMode="auto">
          <a:xfrm>
            <a:off x="7689850" y="2133600"/>
            <a:ext cx="287338" cy="3816350"/>
          </a:xfrm>
          <a:prstGeom prst="rightBrace">
            <a:avLst>
              <a:gd name="adj1" fmla="val 8363"/>
              <a:gd name="adj2" fmla="val 50000"/>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sp>
        <p:nvSpPr>
          <p:cNvPr id="8" name="テキスト ボックス 7"/>
          <p:cNvSpPr txBox="1"/>
          <p:nvPr/>
        </p:nvSpPr>
        <p:spPr>
          <a:xfrm>
            <a:off x="8466139" y="2133600"/>
            <a:ext cx="457200" cy="381635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wrap="none" lIns="0" tIns="0" rIns="0" bIns="0" anchor="ctr"/>
          <a:lstStyle/>
          <a:p>
            <a:pPr algn="ctr" eaLnBrk="0" hangingPunct="0">
              <a:defRPr/>
            </a:pPr>
            <a:r>
              <a:rPr lang="ja-JP" altLang="en-US" sz="1600" dirty="0">
                <a:latin typeface="HGPｺﾞｼｯｸM" pitchFamily="50" charset="-128"/>
                <a:ea typeface="HGPｺﾞｼｯｸM" pitchFamily="50" charset="-128"/>
              </a:rPr>
              <a:t>細かな条件（含むもの含まないもの）を明確化</a:t>
            </a:r>
          </a:p>
        </p:txBody>
      </p:sp>
      <p:sp>
        <p:nvSpPr>
          <p:cNvPr id="6" name="大かっこ 5"/>
          <p:cNvSpPr/>
          <p:nvPr/>
        </p:nvSpPr>
        <p:spPr bwMode="auto">
          <a:xfrm rot="5400000">
            <a:off x="7320757" y="3996533"/>
            <a:ext cx="3600450" cy="306387"/>
          </a:xfrm>
          <a:prstGeom prst="bracketPair">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vert270"/>
          <a:lstStyle/>
          <a:p>
            <a:pPr eaLnBrk="0" hangingPunct="0">
              <a:defRPr/>
            </a:pPr>
            <a:endParaRPr kumimoji="0" lang="ja-JP" altLang="en-US" sz="1400" dirty="0">
              <a:latin typeface="HGPｺﾞｼｯｸM" pitchFamily="50" charset="-128"/>
              <a:ea typeface="HGPｺﾞｼｯｸM" pitchFamily="50" charset="-128"/>
            </a:endParaRPr>
          </a:p>
        </p:txBody>
      </p:sp>
      <p:sp>
        <p:nvSpPr>
          <p:cNvPr id="9" name="テキスト ボックス 8"/>
          <p:cNvSpPr txBox="1"/>
          <p:nvPr/>
        </p:nvSpPr>
        <p:spPr>
          <a:xfrm>
            <a:off x="9028113" y="2420938"/>
            <a:ext cx="215900" cy="352901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eaLnBrk="0" hangingPunct="0">
              <a:defRPr/>
            </a:pPr>
            <a:r>
              <a:rPr lang="ja-JP" altLang="en-US" sz="1200" dirty="0">
                <a:latin typeface="HGPｺﾞｼｯｸM" pitchFamily="50" charset="-128"/>
                <a:ea typeface="HGPｺﾞｼｯｸM" pitchFamily="50" charset="-128"/>
              </a:rPr>
              <a:t>例：　計画停止時間は含む、●●から起算して・・・　等</a:t>
            </a:r>
          </a:p>
        </p:txBody>
      </p:sp>
      <p:sp>
        <p:nvSpPr>
          <p:cNvPr id="11" name="スライド番号プレースホルダ 10"/>
          <p:cNvSpPr>
            <a:spLocks noGrp="1"/>
          </p:cNvSpPr>
          <p:nvPr>
            <p:ph type="sldNum" sz="quarter" idx="12"/>
          </p:nvPr>
        </p:nvSpPr>
        <p:spPr/>
        <p:txBody>
          <a:bodyPr/>
          <a:lstStyle/>
          <a:p>
            <a:pPr>
              <a:defRPr/>
            </a:pPr>
            <a:fld id="{9BD18B47-5A04-4486-B144-65D5FC88DB73}" type="slidenum">
              <a:rPr lang="ja-JP" altLang="en-US" smtClean="0"/>
              <a:pPr>
                <a:defRPr/>
              </a:pPr>
              <a:t>26</a:t>
            </a:fld>
            <a:endParaRPr lang="en-US" altLang="ja-JP" dirty="0"/>
          </a:p>
        </p:txBody>
      </p:sp>
      <p:sp>
        <p:nvSpPr>
          <p:cNvPr id="12" name="フッター プレースホルダ 11"/>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６．自治体クラウドの運用　</a:t>
            </a:r>
            <a:r>
              <a:rPr lang="ja-JP" altLang="en-US" sz="2400" dirty="0" smtClean="0"/>
              <a:t>～サービスの監督④～</a:t>
            </a:r>
            <a:endParaRPr lang="ja-JP" altLang="ja-JP" sz="2400" dirty="0" smtClean="0"/>
          </a:p>
        </p:txBody>
      </p:sp>
      <p:sp>
        <p:nvSpPr>
          <p:cNvPr id="27651" name="コンテンツ プレースホルダ 3"/>
          <p:cNvSpPr>
            <a:spLocks noGrp="1"/>
          </p:cNvSpPr>
          <p:nvPr>
            <p:ph idx="1"/>
          </p:nvPr>
        </p:nvSpPr>
        <p:spPr bwMode="auto">
          <a:xfrm>
            <a:off x="495301" y="1341438"/>
            <a:ext cx="6402388" cy="4525962"/>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rPr>
              <a:t>ＳＬＡの前提として考慮しておくべき項目</a:t>
            </a:r>
            <a:endParaRPr lang="en-US" altLang="ja-JP" sz="2400" dirty="0" smtClean="0">
              <a:latin typeface="HGPｺﾞｼｯｸM" pitchFamily="50" charset="-128"/>
            </a:endParaRPr>
          </a:p>
          <a:p>
            <a:pPr lvl="1"/>
            <a:r>
              <a:rPr lang="ja-JP" altLang="en-US" sz="2000" dirty="0" smtClean="0"/>
              <a:t>障害の回避方法とセキュリティリスクの最小化</a:t>
            </a:r>
            <a:endParaRPr lang="en-US" altLang="ja-JP" sz="2000" dirty="0" smtClean="0"/>
          </a:p>
          <a:p>
            <a:pPr lvl="2"/>
            <a:r>
              <a:rPr lang="ja-JP" altLang="en-US" sz="1800" dirty="0" smtClean="0"/>
              <a:t>障害時の復旧手順書をあらかじめ想定</a:t>
            </a:r>
          </a:p>
          <a:p>
            <a:pPr lvl="3"/>
            <a:r>
              <a:rPr lang="ja-JP" altLang="en-US" sz="1400" dirty="0" smtClean="0"/>
              <a:t>障害パターンによって異なる</a:t>
            </a:r>
          </a:p>
          <a:p>
            <a:pPr lvl="3"/>
            <a:r>
              <a:rPr lang="ja-JP" altLang="en-US" sz="1400" dirty="0" smtClean="0"/>
              <a:t>外部提供サービスの場合</a:t>
            </a:r>
          </a:p>
          <a:p>
            <a:pPr lvl="3"/>
            <a:r>
              <a:rPr lang="ja-JP" altLang="en-US" sz="1400" dirty="0" smtClean="0"/>
              <a:t>内部サービスの場合</a:t>
            </a:r>
          </a:p>
          <a:p>
            <a:pPr lvl="3"/>
            <a:r>
              <a:rPr lang="ja-JP" altLang="en-US" sz="1400" dirty="0" smtClean="0"/>
              <a:t>何をどこにどう移し、どこでサービスを立ち上げるのか</a:t>
            </a:r>
            <a:endParaRPr lang="en-US" altLang="ja-JP" sz="1400" dirty="0" smtClean="0"/>
          </a:p>
          <a:p>
            <a:pPr lvl="3"/>
            <a:r>
              <a:rPr lang="ja-JP" altLang="en-US" sz="1400" dirty="0" smtClean="0"/>
              <a:t>集約すべきか、分散すべきか</a:t>
            </a:r>
          </a:p>
          <a:p>
            <a:pPr lvl="2"/>
            <a:r>
              <a:rPr lang="ja-JP" altLang="en-US" sz="1800" dirty="0" smtClean="0"/>
              <a:t>クリティカルミッションの定義</a:t>
            </a:r>
          </a:p>
          <a:p>
            <a:pPr lvl="3"/>
            <a:r>
              <a:rPr lang="ja-JP" altLang="en-US" sz="1400" dirty="0" smtClean="0"/>
              <a:t>数分の停止が致命的なのか、数時間の停止が致命的なのか</a:t>
            </a:r>
          </a:p>
          <a:p>
            <a:pPr lvl="3"/>
            <a:r>
              <a:rPr lang="ja-JP" altLang="en-US" sz="1400" dirty="0" smtClean="0"/>
              <a:t>サービス停止が許されない業務とデータの定義</a:t>
            </a:r>
          </a:p>
          <a:p>
            <a:pPr lvl="2"/>
            <a:r>
              <a:rPr lang="ja-JP" altLang="en-US" sz="1800" dirty="0" smtClean="0"/>
              <a:t>データの分散</a:t>
            </a:r>
          </a:p>
          <a:p>
            <a:pPr lvl="3"/>
            <a:r>
              <a:rPr lang="ja-JP" altLang="en-US" sz="1400" dirty="0" smtClean="0"/>
              <a:t>特定サービス障害時にデータが取り出せなくなることを回避</a:t>
            </a:r>
          </a:p>
          <a:p>
            <a:pPr lvl="1"/>
            <a:r>
              <a:rPr lang="ja-JP" altLang="en-US" sz="2000" dirty="0" smtClean="0"/>
              <a:t>データによるロックインの回避</a:t>
            </a:r>
            <a:endParaRPr lang="en-US" altLang="ja-JP" sz="2000" dirty="0" smtClean="0"/>
          </a:p>
          <a:p>
            <a:pPr lvl="2"/>
            <a:r>
              <a:rPr lang="ja-JP" altLang="en-US" sz="1800" dirty="0" smtClean="0"/>
              <a:t>データの所有関係を明確化しておく</a:t>
            </a:r>
            <a:endParaRPr lang="en-US" altLang="ja-JP" sz="1800" dirty="0" smtClean="0"/>
          </a:p>
          <a:p>
            <a:pPr lvl="2"/>
            <a:r>
              <a:rPr lang="ja-JP" altLang="en-US" sz="1800" dirty="0" smtClean="0"/>
              <a:t>データの取り出しやすさを確保しておく</a:t>
            </a:r>
          </a:p>
        </p:txBody>
      </p:sp>
      <p:sp>
        <p:nvSpPr>
          <p:cNvPr id="27652" name="右中かっこ 1"/>
          <p:cNvSpPr>
            <a:spLocks/>
          </p:cNvSpPr>
          <p:nvPr/>
        </p:nvSpPr>
        <p:spPr bwMode="auto">
          <a:xfrm>
            <a:off x="6824663" y="1844677"/>
            <a:ext cx="288925" cy="4176713"/>
          </a:xfrm>
          <a:prstGeom prst="rightBrace">
            <a:avLst>
              <a:gd name="adj1" fmla="val 8299"/>
              <a:gd name="adj2" fmla="val 17157"/>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sp>
        <p:nvSpPr>
          <p:cNvPr id="3" name="テキスト ボックス 2"/>
          <p:cNvSpPr txBox="1"/>
          <p:nvPr/>
        </p:nvSpPr>
        <p:spPr>
          <a:xfrm>
            <a:off x="7185026" y="2203452"/>
            <a:ext cx="2447925" cy="936625"/>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lstStyle/>
          <a:p>
            <a:pPr eaLnBrk="0" hangingPunct="0">
              <a:defRPr/>
            </a:pPr>
            <a:r>
              <a:rPr lang="ja-JP" altLang="en-US" dirty="0">
                <a:latin typeface="HGPｺﾞｼｯｸM" pitchFamily="50" charset="-128"/>
                <a:ea typeface="HGPｺﾞｼｯｸM" pitchFamily="50" charset="-128"/>
              </a:rPr>
              <a:t>クラウドにより運用と保守は外部に委託されるが</a:t>
            </a:r>
            <a:r>
              <a:rPr lang="en-US" altLang="ja-JP" dirty="0">
                <a:latin typeface="HGPｺﾞｼｯｸM" pitchFamily="50" charset="-128"/>
                <a:ea typeface="HGPｺﾞｼｯｸM" pitchFamily="50" charset="-128"/>
              </a:rPr>
              <a:t>…</a:t>
            </a:r>
          </a:p>
          <a:p>
            <a:pPr eaLnBrk="0" hangingPunct="0">
              <a:defRPr/>
            </a:pPr>
            <a:endParaRPr lang="en-US" altLang="ja-JP" sz="2000" dirty="0">
              <a:latin typeface="HGPｺﾞｼｯｸM" pitchFamily="50" charset="-128"/>
              <a:ea typeface="HGPｺﾞｼｯｸM" pitchFamily="50" charset="-128"/>
            </a:endParaRPr>
          </a:p>
          <a:p>
            <a:pPr eaLnBrk="0" hangingPunct="0">
              <a:defRPr/>
            </a:pPr>
            <a:endParaRPr lang="en-US" altLang="ja-JP" sz="2000" dirty="0">
              <a:latin typeface="HGPｺﾞｼｯｸM" pitchFamily="50" charset="-128"/>
              <a:ea typeface="HGPｺﾞｼｯｸM" pitchFamily="50" charset="-128"/>
            </a:endParaRPr>
          </a:p>
          <a:p>
            <a:pPr eaLnBrk="0" hangingPunct="0">
              <a:defRPr/>
            </a:pPr>
            <a:endParaRPr lang="en-US" altLang="ja-JP" sz="2000" dirty="0">
              <a:latin typeface="HGPｺﾞｼｯｸM" pitchFamily="50" charset="-128"/>
              <a:ea typeface="HGPｺﾞｼｯｸM" pitchFamily="50" charset="-128"/>
            </a:endParaRPr>
          </a:p>
          <a:p>
            <a:pPr eaLnBrk="0" hangingPunct="0">
              <a:defRPr/>
            </a:pPr>
            <a:r>
              <a:rPr lang="ja-JP" altLang="en-US" sz="2000" dirty="0">
                <a:latin typeface="HGPｺﾞｼｯｸM" pitchFamily="50" charset="-128"/>
                <a:ea typeface="HGPｺﾞｼｯｸM" pitchFamily="50" charset="-128"/>
              </a:rPr>
              <a:t>管理の放棄ではない</a:t>
            </a:r>
            <a:endParaRPr lang="en-US" altLang="ja-JP" sz="1600" dirty="0">
              <a:latin typeface="HGPｺﾞｼｯｸM" pitchFamily="50" charset="-128"/>
              <a:ea typeface="HGPｺﾞｼｯｸM" pitchFamily="50" charset="-128"/>
            </a:endParaRPr>
          </a:p>
        </p:txBody>
      </p:sp>
      <p:sp>
        <p:nvSpPr>
          <p:cNvPr id="5" name="下矢印 4"/>
          <p:cNvSpPr/>
          <p:nvPr/>
        </p:nvSpPr>
        <p:spPr bwMode="auto">
          <a:xfrm>
            <a:off x="8048625" y="4003677"/>
            <a:ext cx="433388" cy="360363"/>
          </a:xfrm>
          <a:prstGeom prst="down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6" name="テキスト ボックス 5"/>
          <p:cNvSpPr txBox="1"/>
          <p:nvPr/>
        </p:nvSpPr>
        <p:spPr>
          <a:xfrm>
            <a:off x="7185026" y="4652963"/>
            <a:ext cx="2447925" cy="12239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2400" dirty="0">
                <a:latin typeface="HGPｺﾞｼｯｸM" pitchFamily="50" charset="-128"/>
                <a:ea typeface="HGPｺﾞｼｯｸM" pitchFamily="50" charset="-128"/>
              </a:rPr>
              <a:t>銀行と同じ！！</a:t>
            </a:r>
            <a:endParaRPr lang="en-US" altLang="ja-JP" sz="2400" dirty="0">
              <a:latin typeface="HGPｺﾞｼｯｸM" pitchFamily="50" charset="-128"/>
              <a:ea typeface="HGPｺﾞｼｯｸM" pitchFamily="50" charset="-128"/>
            </a:endParaRPr>
          </a:p>
          <a:p>
            <a:pPr marL="285750" indent="-285750" eaLnBrk="0" hangingPunct="0">
              <a:buFont typeface="Wingdings" pitchFamily="2" charset="2"/>
              <a:buChar char="Ø"/>
              <a:defRPr/>
            </a:pPr>
            <a:r>
              <a:rPr lang="ja-JP" altLang="en-US" sz="1600" dirty="0">
                <a:latin typeface="HGPｺﾞｼｯｸM" pitchFamily="50" charset="-128"/>
                <a:ea typeface="HGPｺﾞｼｯｸM" pitchFamily="50" charset="-128"/>
              </a:rPr>
              <a:t>大事なお金を預ける</a:t>
            </a:r>
            <a:endParaRPr lang="en-US" altLang="ja-JP" sz="1600" dirty="0">
              <a:latin typeface="HGPｺﾞｼｯｸM" pitchFamily="50" charset="-128"/>
              <a:ea typeface="HGPｺﾞｼｯｸM" pitchFamily="50" charset="-128"/>
            </a:endParaRPr>
          </a:p>
          <a:p>
            <a:pPr marL="285750" indent="-285750" eaLnBrk="0" hangingPunct="0">
              <a:buFont typeface="Wingdings" pitchFamily="2" charset="2"/>
              <a:buChar char="Ø"/>
              <a:defRPr/>
            </a:pPr>
            <a:r>
              <a:rPr lang="ja-JP" altLang="en-US" sz="1600" dirty="0">
                <a:latin typeface="HGPｺﾞｼｯｸM" pitchFamily="50" charset="-128"/>
                <a:ea typeface="HGPｺﾞｼｯｸM" pitchFamily="50" charset="-128"/>
              </a:rPr>
              <a:t>運用はお任せ</a:t>
            </a:r>
            <a:endParaRPr lang="en-US" altLang="ja-JP" sz="1600" dirty="0">
              <a:latin typeface="HGPｺﾞｼｯｸM" pitchFamily="50" charset="-128"/>
              <a:ea typeface="HGPｺﾞｼｯｸM" pitchFamily="50" charset="-128"/>
            </a:endParaRPr>
          </a:p>
          <a:p>
            <a:pPr eaLnBrk="0" hangingPunct="0">
              <a:defRPr/>
            </a:pPr>
            <a:r>
              <a:rPr lang="ja-JP" altLang="en-US" sz="1100" dirty="0">
                <a:latin typeface="HGPｺﾞｼｯｸM" pitchFamily="50" charset="-128"/>
                <a:ea typeface="HGPｺﾞｼｯｸM" pitchFamily="50" charset="-128"/>
              </a:rPr>
              <a:t>でも</a:t>
            </a:r>
            <a:r>
              <a:rPr lang="en-US" altLang="ja-JP" sz="1100" dirty="0">
                <a:latin typeface="HGPｺﾞｼｯｸM" pitchFamily="50" charset="-128"/>
                <a:ea typeface="HGPｺﾞｼｯｸM" pitchFamily="50" charset="-128"/>
              </a:rPr>
              <a:t>…</a:t>
            </a:r>
          </a:p>
          <a:p>
            <a:pPr marL="285750" indent="-285750" eaLnBrk="0" hangingPunct="0">
              <a:buFont typeface="Wingdings" pitchFamily="2" charset="2"/>
              <a:buChar char="Ø"/>
              <a:defRPr/>
            </a:pPr>
            <a:r>
              <a:rPr lang="ja-JP" altLang="en-US" sz="1600" dirty="0">
                <a:latin typeface="HGPｺﾞｼｯｸM" pitchFamily="50" charset="-128"/>
                <a:ea typeface="HGPｺﾞｼｯｸM" pitchFamily="50" charset="-128"/>
              </a:rPr>
              <a:t>利回りは常にチェック</a:t>
            </a:r>
            <a:endParaRPr lang="en-US" altLang="ja-JP" sz="1600" dirty="0">
              <a:latin typeface="HGPｺﾞｼｯｸM" pitchFamily="50" charset="-128"/>
              <a:ea typeface="HGPｺﾞｼｯｸM" pitchFamily="50" charset="-128"/>
            </a:endParaRPr>
          </a:p>
          <a:p>
            <a:pPr marL="285750" indent="-285750" eaLnBrk="0" hangingPunct="0">
              <a:buFont typeface="Wingdings" pitchFamily="2" charset="2"/>
              <a:buChar char="Ø"/>
              <a:defRPr/>
            </a:pPr>
            <a:r>
              <a:rPr lang="ja-JP" altLang="en-US" sz="1600" dirty="0">
                <a:latin typeface="HGPｺﾞｼｯｸM" pitchFamily="50" charset="-128"/>
                <a:ea typeface="HGPｺﾞｼｯｸM" pitchFamily="50" charset="-128"/>
              </a:rPr>
              <a:t>残高もしっかり確認</a:t>
            </a:r>
            <a:endParaRPr lang="en-US" altLang="ja-JP" sz="1600" dirty="0">
              <a:latin typeface="HGPｺﾞｼｯｸM" pitchFamily="50" charset="-128"/>
              <a:ea typeface="HGPｺﾞｼｯｸM" pitchFamily="50" charset="-128"/>
            </a:endParaRPr>
          </a:p>
          <a:p>
            <a:pPr marL="285750" indent="-285750" eaLnBrk="0" hangingPunct="0">
              <a:buFont typeface="Wingdings" pitchFamily="2" charset="2"/>
              <a:buChar char="Ø"/>
              <a:defRPr/>
            </a:pPr>
            <a:r>
              <a:rPr lang="ja-JP" altLang="en-US" sz="1600" dirty="0">
                <a:latin typeface="HGPｺﾞｼｯｸM" pitchFamily="50" charset="-128"/>
                <a:ea typeface="HGPｺﾞｼｯｸM" pitchFamily="50" charset="-128"/>
              </a:rPr>
              <a:t>銀行自体の業績もチェック</a:t>
            </a:r>
          </a:p>
        </p:txBody>
      </p:sp>
      <p:sp>
        <p:nvSpPr>
          <p:cNvPr id="7" name="角丸四角形 6"/>
          <p:cNvSpPr/>
          <p:nvPr/>
        </p:nvSpPr>
        <p:spPr bwMode="auto">
          <a:xfrm>
            <a:off x="7113589" y="2851152"/>
            <a:ext cx="2592387" cy="792163"/>
          </a:xfrm>
          <a:prstGeom prst="roundRect">
            <a:avLst>
              <a:gd name="adj" fmla="val 9284"/>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lIns="36000" rIns="36000" anchor="ctr"/>
          <a:lstStyle/>
          <a:p>
            <a:pPr marL="180975" indent="-180975" eaLnBrk="0" hangingPunct="0">
              <a:buFont typeface="Wingdings" pitchFamily="2" charset="2"/>
              <a:buChar char="Ø"/>
              <a:defRPr/>
            </a:pPr>
            <a:r>
              <a:rPr kumimoji="0" lang="ja-JP" altLang="en-US" sz="1600" dirty="0">
                <a:solidFill>
                  <a:schemeClr val="tx1"/>
                </a:solidFill>
                <a:latin typeface="HGPｺﾞｼｯｸM" pitchFamily="50" charset="-128"/>
                <a:ea typeface="HGPｺﾞｼｯｸM" pitchFamily="50" charset="-128"/>
              </a:rPr>
              <a:t>大事なデータを預けている</a:t>
            </a:r>
            <a:endParaRPr kumimoji="0" lang="en-US" altLang="ja-JP" sz="1600" dirty="0">
              <a:solidFill>
                <a:schemeClr val="tx1"/>
              </a:solidFill>
              <a:latin typeface="HGPｺﾞｼｯｸM" pitchFamily="50" charset="-128"/>
              <a:ea typeface="HGPｺﾞｼｯｸM" pitchFamily="50" charset="-128"/>
            </a:endParaRPr>
          </a:p>
          <a:p>
            <a:pPr marL="180975" indent="-180975" eaLnBrk="0" hangingPunct="0">
              <a:buFont typeface="Wingdings" pitchFamily="2" charset="2"/>
              <a:buChar char="Ø"/>
              <a:defRPr/>
            </a:pPr>
            <a:r>
              <a:rPr kumimoji="0" lang="ja-JP" altLang="en-US" sz="1600" dirty="0">
                <a:solidFill>
                  <a:schemeClr val="tx1"/>
                </a:solidFill>
                <a:latin typeface="HGPｺﾞｼｯｸM" pitchFamily="50" charset="-128"/>
                <a:ea typeface="HGPｺﾞｼｯｸM" pitchFamily="50" charset="-128"/>
              </a:rPr>
              <a:t>サービスを買っている</a:t>
            </a:r>
          </a:p>
        </p:txBody>
      </p:sp>
      <p:sp>
        <p:nvSpPr>
          <p:cNvPr id="9" name="スライド番号プレースホルダ 8"/>
          <p:cNvSpPr>
            <a:spLocks noGrp="1"/>
          </p:cNvSpPr>
          <p:nvPr>
            <p:ph type="sldNum" sz="quarter" idx="12"/>
          </p:nvPr>
        </p:nvSpPr>
        <p:spPr/>
        <p:txBody>
          <a:bodyPr/>
          <a:lstStyle/>
          <a:p>
            <a:pPr>
              <a:defRPr/>
            </a:pPr>
            <a:fld id="{9BD18B47-5A04-4486-B144-65D5FC88DB73}" type="slidenum">
              <a:rPr lang="ja-JP" altLang="en-US" smtClean="0"/>
              <a:pPr>
                <a:defRPr/>
              </a:pPr>
              <a:t>27</a:t>
            </a:fld>
            <a:endParaRPr lang="en-US" altLang="ja-JP" dirty="0"/>
          </a:p>
        </p:txBody>
      </p:sp>
      <p:sp>
        <p:nvSpPr>
          <p:cNvPr id="10" name="フッター プレースホルダ 9"/>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６．自治体クラウドの運用　</a:t>
            </a:r>
            <a:r>
              <a:rPr lang="ja-JP" altLang="en-US" sz="2400" dirty="0" smtClean="0"/>
              <a:t>～利用の管理①～</a:t>
            </a:r>
            <a:endParaRPr lang="ja-JP" altLang="ja-JP" sz="2400" dirty="0" smtClean="0"/>
          </a:p>
        </p:txBody>
      </p:sp>
      <p:sp>
        <p:nvSpPr>
          <p:cNvPr id="28675" name="コンテンツ プレースホルダ 3"/>
          <p:cNvSpPr>
            <a:spLocks noGrp="1"/>
          </p:cNvSpPr>
          <p:nvPr>
            <p:ph idx="1"/>
          </p:nvPr>
        </p:nvSpPr>
        <p:spPr bwMode="auto">
          <a:xfrm>
            <a:off x="495300" y="1341440"/>
            <a:ext cx="8915400" cy="5032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rPr>
              <a:t>クラウド利用におけるリスク管理：　</a:t>
            </a:r>
            <a:r>
              <a:rPr lang="en-US" altLang="ja-JP" sz="2400" dirty="0" smtClean="0">
                <a:latin typeface="HGPｺﾞｼｯｸM" pitchFamily="50" charset="-128"/>
              </a:rPr>
              <a:t/>
            </a:r>
            <a:br>
              <a:rPr lang="en-US" altLang="ja-JP" sz="2400" dirty="0" smtClean="0">
                <a:latin typeface="HGPｺﾞｼｯｸM" pitchFamily="50" charset="-128"/>
              </a:rPr>
            </a:br>
            <a:r>
              <a:rPr lang="ja-JP" altLang="en-US" sz="2000" dirty="0" smtClean="0">
                <a:latin typeface="HGPｺﾞｼｯｸM" pitchFamily="50" charset="-128"/>
              </a:rPr>
              <a:t>リスクの可能性を理解し対策を検討　　⇒　　セキュリティポリシー等に反映</a:t>
            </a:r>
            <a:endParaRPr lang="en-US" altLang="ja-JP" sz="2000" dirty="0" smtClean="0">
              <a:latin typeface="HGPｺﾞｼｯｸM" pitchFamily="50" charset="-128"/>
            </a:endParaRPr>
          </a:p>
        </p:txBody>
      </p:sp>
      <p:graphicFrame>
        <p:nvGraphicFramePr>
          <p:cNvPr id="2" name="表 1"/>
          <p:cNvGraphicFramePr>
            <a:graphicFrameLocks noGrp="1"/>
          </p:cNvGraphicFramePr>
          <p:nvPr/>
        </p:nvGraphicFramePr>
        <p:xfrm>
          <a:off x="849313" y="2173288"/>
          <a:ext cx="8640762" cy="3754436"/>
        </p:xfrm>
        <a:graphic>
          <a:graphicData uri="http://schemas.openxmlformats.org/drawingml/2006/table">
            <a:tbl>
              <a:tblPr firstRow="1" bandRow="1">
                <a:tableStyleId>{5C22544A-7EE6-4342-B048-85BDC9FD1C3A}</a:tableStyleId>
              </a:tblPr>
              <a:tblGrid>
                <a:gridCol w="432038"/>
                <a:gridCol w="2015465"/>
                <a:gridCol w="6193259"/>
              </a:tblGrid>
              <a:tr h="370871">
                <a:tc gridSpan="2">
                  <a:txBody>
                    <a:bodyPr/>
                    <a:lstStyle/>
                    <a:p>
                      <a:pPr algn="ctr"/>
                      <a:r>
                        <a:rPr kumimoji="1" lang="ja-JP" altLang="en-US" sz="1800" dirty="0" smtClean="0">
                          <a:latin typeface="HGPｺﾞｼｯｸM" pitchFamily="50" charset="-128"/>
                          <a:ea typeface="HGPｺﾞｼｯｸM" pitchFamily="50" charset="-128"/>
                        </a:rPr>
                        <a:t>分類</a:t>
                      </a:r>
                      <a:endParaRPr kumimoji="1" lang="ja-JP" altLang="en-US" sz="1800" dirty="0">
                        <a:latin typeface="HGPｺﾞｼｯｸM" pitchFamily="50" charset="-128"/>
                        <a:ea typeface="HGPｺﾞｼｯｸM" pitchFamily="50" charset="-128"/>
                      </a:endParaRPr>
                    </a:p>
                  </a:txBody>
                  <a:tcPr marL="91438" marR="91438" marT="45724" marB="45724"/>
                </a:tc>
                <a:tc hMerge="1">
                  <a:txBody>
                    <a:bodyPr/>
                    <a:lstStyle/>
                    <a:p>
                      <a:endParaRPr kumimoji="1" lang="ja-JP" altLang="en-US" dirty="0"/>
                    </a:p>
                  </a:txBody>
                  <a:tcPr/>
                </a:tc>
                <a:tc>
                  <a:txBody>
                    <a:bodyPr/>
                    <a:lstStyle/>
                    <a:p>
                      <a:pPr algn="ctr"/>
                      <a:r>
                        <a:rPr kumimoji="1" lang="ja-JP" altLang="en-US" sz="1800" dirty="0" smtClean="0">
                          <a:latin typeface="HGPｺﾞｼｯｸM" pitchFamily="50" charset="-128"/>
                          <a:ea typeface="HGPｺﾞｼｯｸM" pitchFamily="50" charset="-128"/>
                        </a:rPr>
                        <a:t>主なリスク項目</a:t>
                      </a:r>
                      <a:endParaRPr kumimoji="1" lang="ja-JP" altLang="en-US" sz="1800" dirty="0">
                        <a:latin typeface="HGPｺﾞｼｯｸM" pitchFamily="50" charset="-128"/>
                        <a:ea typeface="HGPｺﾞｼｯｸM" pitchFamily="50" charset="-128"/>
                      </a:endParaRPr>
                    </a:p>
                  </a:txBody>
                  <a:tcPr marL="91438" marR="91438" marT="45724" marB="45724"/>
                </a:tc>
              </a:tr>
              <a:tr h="914477">
                <a:tc>
                  <a:txBody>
                    <a:bodyPr/>
                    <a:lstStyle/>
                    <a:p>
                      <a:pPr algn="ctr"/>
                      <a:r>
                        <a:rPr kumimoji="1" lang="en-US" altLang="ja-JP" sz="1800" dirty="0" smtClean="0"/>
                        <a:t>1</a:t>
                      </a:r>
                      <a:endParaRPr kumimoji="1" lang="ja-JP" altLang="en-US" sz="1800" dirty="0"/>
                    </a:p>
                  </a:txBody>
                  <a:tcPr marL="91438" marR="91438" marT="45724" marB="45724"/>
                </a:tc>
                <a:tc>
                  <a:txBody>
                    <a:bodyPr/>
                    <a:lstStyle/>
                    <a:p>
                      <a:r>
                        <a:rPr kumimoji="1" lang="ja-JP" altLang="en-US" sz="1800" dirty="0" smtClean="0">
                          <a:latin typeface="HGPｺﾞｼｯｸM" pitchFamily="50" charset="-128"/>
                          <a:ea typeface="HGPｺﾞｼｯｸM" pitchFamily="50" charset="-128"/>
                        </a:rPr>
                        <a:t>ポリシーや組織のリスク</a:t>
                      </a:r>
                      <a:endParaRPr kumimoji="1" lang="ja-JP" altLang="en-US" sz="1800" dirty="0">
                        <a:latin typeface="HGPｺﾞｼｯｸM" pitchFamily="50" charset="-128"/>
                        <a:ea typeface="HGPｺﾞｼｯｸM" pitchFamily="50" charset="-128"/>
                      </a:endParaRPr>
                    </a:p>
                  </a:txBody>
                  <a:tcPr marL="91438" marR="91438" marT="45724" marB="45724"/>
                </a:tc>
                <a:tc>
                  <a:txBody>
                    <a:bodyPr/>
                    <a:lstStyle/>
                    <a:p>
                      <a:r>
                        <a:rPr kumimoji="1" lang="ja-JP" altLang="en-US" sz="1800" b="0" i="0" u="none" strike="noStrike" kern="1200" baseline="0" dirty="0" smtClean="0">
                          <a:solidFill>
                            <a:schemeClr val="dk1"/>
                          </a:solidFill>
                          <a:latin typeface="HGPｺﾞｼｯｸM" pitchFamily="50" charset="-128"/>
                          <a:ea typeface="HGPｺﾞｼｯｸM" pitchFamily="50" charset="-128"/>
                          <a:cs typeface="+mn-cs"/>
                        </a:rPr>
                        <a:t>従量課金によるコスト増大、契約形態による料金負担の公平性、統制の喪失、不明瞭な</a:t>
                      </a:r>
                      <a:r>
                        <a:rPr kumimoji="1" lang="en-US" altLang="ja-JP" sz="1800" b="0" i="0" u="none" strike="noStrike" kern="1200" baseline="0" dirty="0" smtClean="0">
                          <a:solidFill>
                            <a:schemeClr val="dk1"/>
                          </a:solidFill>
                          <a:latin typeface="HGPｺﾞｼｯｸM" pitchFamily="50" charset="-128"/>
                          <a:ea typeface="HGPｺﾞｼｯｸM" pitchFamily="50" charset="-128"/>
                          <a:cs typeface="+mn-cs"/>
                        </a:rPr>
                        <a:t>SLA</a:t>
                      </a:r>
                      <a:r>
                        <a:rPr kumimoji="1" lang="ja-JP" altLang="en-US" sz="1800" b="0" i="0" u="none" strike="noStrike" kern="1200" baseline="0" dirty="0" err="1" smtClean="0">
                          <a:solidFill>
                            <a:schemeClr val="dk1"/>
                          </a:solidFill>
                          <a:latin typeface="HGPｺﾞｼｯｸM" pitchFamily="50" charset="-128"/>
                          <a:ea typeface="HGPｺﾞｼｯｸM" pitchFamily="50" charset="-128"/>
                          <a:cs typeface="+mn-cs"/>
                        </a:rPr>
                        <a:t>、</a:t>
                      </a:r>
                      <a:r>
                        <a:rPr kumimoji="1" lang="ja-JP" altLang="en-US" sz="1800" b="0" i="0" u="none" strike="noStrike" kern="1200" baseline="0" dirty="0" smtClean="0">
                          <a:solidFill>
                            <a:schemeClr val="dk1"/>
                          </a:solidFill>
                          <a:latin typeface="HGPｺﾞｼｯｸM" pitchFamily="50" charset="-128"/>
                          <a:ea typeface="HGPｺﾞｼｯｸM" pitchFamily="50" charset="-128"/>
                          <a:cs typeface="+mn-cs"/>
                        </a:rPr>
                        <a:t>ベンダの倒産や買収、導入時の組織変革コスト　等　　（</a:t>
                      </a:r>
                      <a:r>
                        <a:rPr kumimoji="1" lang="en-US" altLang="ja-JP" sz="1800" b="0" i="0" u="none" strike="noStrike" kern="1200" baseline="0" dirty="0" smtClean="0">
                          <a:solidFill>
                            <a:schemeClr val="dk1"/>
                          </a:solidFill>
                          <a:latin typeface="HGPｺﾞｼｯｸM" pitchFamily="50" charset="-128"/>
                          <a:ea typeface="HGPｺﾞｼｯｸM" pitchFamily="50" charset="-128"/>
                          <a:cs typeface="+mn-cs"/>
                        </a:rPr>
                        <a:t>17</a:t>
                      </a:r>
                      <a:r>
                        <a:rPr kumimoji="1" lang="ja-JP" altLang="en-US" sz="1800" b="0" i="0" u="none" strike="noStrike" kern="1200" baseline="0" dirty="0" smtClean="0">
                          <a:solidFill>
                            <a:schemeClr val="dk1"/>
                          </a:solidFill>
                          <a:latin typeface="HGPｺﾞｼｯｸM" pitchFamily="50" charset="-128"/>
                          <a:ea typeface="HGPｺﾞｼｯｸM" pitchFamily="50" charset="-128"/>
                          <a:cs typeface="+mn-cs"/>
                        </a:rPr>
                        <a:t>項目）</a:t>
                      </a:r>
                      <a:endParaRPr kumimoji="1" lang="ja-JP" altLang="en-US" sz="1800" dirty="0">
                        <a:latin typeface="HGPｺﾞｼｯｸM" pitchFamily="50" charset="-128"/>
                        <a:ea typeface="HGPｺﾞｼｯｸM" pitchFamily="50" charset="-128"/>
                      </a:endParaRPr>
                    </a:p>
                  </a:txBody>
                  <a:tcPr marL="91438" marR="91438" marT="45724" marB="45724"/>
                </a:tc>
              </a:tr>
              <a:tr h="914477">
                <a:tc>
                  <a:txBody>
                    <a:bodyPr/>
                    <a:lstStyle/>
                    <a:p>
                      <a:pPr algn="ctr"/>
                      <a:r>
                        <a:rPr kumimoji="1" lang="en-US" altLang="ja-JP" sz="1800" dirty="0" smtClean="0"/>
                        <a:t>2</a:t>
                      </a:r>
                      <a:endParaRPr kumimoji="1" lang="ja-JP" altLang="en-US" sz="1800" dirty="0"/>
                    </a:p>
                  </a:txBody>
                  <a:tcPr marL="91438" marR="91438" marT="45724" marB="45724"/>
                </a:tc>
                <a:tc>
                  <a:txBody>
                    <a:bodyPr/>
                    <a:lstStyle/>
                    <a:p>
                      <a:r>
                        <a:rPr kumimoji="1" lang="ja-JP" altLang="en-US" sz="1800" dirty="0" smtClean="0">
                          <a:latin typeface="HGPｺﾞｼｯｸM" pitchFamily="50" charset="-128"/>
                          <a:ea typeface="HGPｺﾞｼｯｸM" pitchFamily="50" charset="-128"/>
                        </a:rPr>
                        <a:t>技術的リスク</a:t>
                      </a:r>
                      <a:endParaRPr kumimoji="1" lang="ja-JP" altLang="en-US" sz="1800" dirty="0">
                        <a:latin typeface="HGPｺﾞｼｯｸM" pitchFamily="50" charset="-128"/>
                        <a:ea typeface="HGPｺﾞｼｯｸM" pitchFamily="50" charset="-128"/>
                      </a:endParaRPr>
                    </a:p>
                  </a:txBody>
                  <a:tcPr marL="91438" marR="91438" marT="45724" marB="45724"/>
                </a:tc>
                <a:tc>
                  <a:txBody>
                    <a:bodyPr/>
                    <a:lstStyle/>
                    <a:p>
                      <a:r>
                        <a:rPr kumimoji="1" lang="en-US" altLang="ja-JP" sz="1800" b="0" i="0" u="none" strike="noStrike" kern="1200" baseline="0" dirty="0" smtClean="0">
                          <a:solidFill>
                            <a:schemeClr val="dk1"/>
                          </a:solidFill>
                          <a:latin typeface="HGPｺﾞｼｯｸM" pitchFamily="50" charset="-128"/>
                          <a:ea typeface="HGPｺﾞｼｯｸM" pitchFamily="50" charset="-128"/>
                          <a:cs typeface="+mn-cs"/>
                        </a:rPr>
                        <a:t>HW</a:t>
                      </a:r>
                      <a:r>
                        <a:rPr kumimoji="1" lang="ja-JP" altLang="en-US" sz="1800" b="0" i="0" u="none" strike="noStrike" kern="1200" baseline="0" dirty="0" smtClean="0">
                          <a:solidFill>
                            <a:schemeClr val="dk1"/>
                          </a:solidFill>
                          <a:latin typeface="HGPｺﾞｼｯｸM" pitchFamily="50" charset="-128"/>
                          <a:ea typeface="HGPｺﾞｼｯｸM" pitchFamily="50" charset="-128"/>
                          <a:cs typeface="+mn-cs"/>
                        </a:rPr>
                        <a:t>・</a:t>
                      </a:r>
                      <a:r>
                        <a:rPr kumimoji="1" lang="en-US" altLang="ja-JP" sz="1800" b="0" i="0" u="none" strike="noStrike" kern="1200" baseline="0" dirty="0" smtClean="0">
                          <a:solidFill>
                            <a:schemeClr val="dk1"/>
                          </a:solidFill>
                          <a:latin typeface="HGPｺﾞｼｯｸM" pitchFamily="50" charset="-128"/>
                          <a:ea typeface="HGPｺﾞｼｯｸM" pitchFamily="50" charset="-128"/>
                          <a:cs typeface="+mn-cs"/>
                        </a:rPr>
                        <a:t>SW</a:t>
                      </a:r>
                      <a:r>
                        <a:rPr kumimoji="1" lang="ja-JP" altLang="en-US" sz="1800" b="0" i="0" u="none" strike="noStrike" kern="1200" baseline="0" dirty="0" smtClean="0">
                          <a:solidFill>
                            <a:schemeClr val="dk1"/>
                          </a:solidFill>
                          <a:latin typeface="HGPｺﾞｼｯｸM" pitchFamily="50" charset="-128"/>
                          <a:ea typeface="HGPｺﾞｼｯｸM" pitchFamily="50" charset="-128"/>
                          <a:cs typeface="+mn-cs"/>
                        </a:rPr>
                        <a:t>障害によるサービス停止、外部にデータ通信時の傍受リスク、ブラウザの脆弱性、</a:t>
                      </a:r>
                      <a:r>
                        <a:rPr kumimoji="1" lang="en-US" altLang="ja-JP" sz="1800" b="0" i="0" u="none" strike="noStrike" kern="1200" baseline="0" dirty="0" smtClean="0">
                          <a:solidFill>
                            <a:schemeClr val="dk1"/>
                          </a:solidFill>
                          <a:latin typeface="HGPｺﾞｼｯｸM" pitchFamily="50" charset="-128"/>
                          <a:ea typeface="HGPｺﾞｼｯｸM" pitchFamily="50" charset="-128"/>
                          <a:cs typeface="+mn-cs"/>
                        </a:rPr>
                        <a:t>Dos</a:t>
                      </a:r>
                      <a:r>
                        <a:rPr kumimoji="1" lang="ja-JP" altLang="en-US" sz="1800" b="0" i="0" u="none" strike="noStrike" kern="1200" baseline="0" dirty="0" smtClean="0">
                          <a:solidFill>
                            <a:schemeClr val="dk1"/>
                          </a:solidFill>
                          <a:latin typeface="HGPｺﾞｼｯｸM" pitchFamily="50" charset="-128"/>
                          <a:ea typeface="HGPｺﾞｼｯｸM" pitchFamily="50" charset="-128"/>
                          <a:cs typeface="+mn-cs"/>
                        </a:rPr>
                        <a:t>攻撃、クラウド内部で他の利用者を攻撃　等　（</a:t>
                      </a:r>
                      <a:r>
                        <a:rPr kumimoji="1" lang="en-US" altLang="ja-JP" sz="1800" b="0" i="0" u="none" strike="noStrike" kern="1200" baseline="0" dirty="0" smtClean="0">
                          <a:solidFill>
                            <a:schemeClr val="dk1"/>
                          </a:solidFill>
                          <a:latin typeface="HGPｺﾞｼｯｸM" pitchFamily="50" charset="-128"/>
                          <a:ea typeface="HGPｺﾞｼｯｸM" pitchFamily="50" charset="-128"/>
                          <a:cs typeface="+mn-cs"/>
                        </a:rPr>
                        <a:t>20</a:t>
                      </a:r>
                      <a:r>
                        <a:rPr kumimoji="1" lang="ja-JP" altLang="en-US" sz="1800" b="0" i="0" u="none" strike="noStrike" kern="1200" baseline="0" dirty="0" smtClean="0">
                          <a:solidFill>
                            <a:schemeClr val="dk1"/>
                          </a:solidFill>
                          <a:latin typeface="HGPｺﾞｼｯｸM" pitchFamily="50" charset="-128"/>
                          <a:ea typeface="HGPｺﾞｼｯｸM" pitchFamily="50" charset="-128"/>
                          <a:cs typeface="+mn-cs"/>
                        </a:rPr>
                        <a:t>項目）</a:t>
                      </a:r>
                      <a:endParaRPr kumimoji="1" lang="ja-JP" altLang="en-US" sz="1800" dirty="0">
                        <a:latin typeface="HGPｺﾞｼｯｸM" pitchFamily="50" charset="-128"/>
                        <a:ea typeface="HGPｺﾞｼｯｸM" pitchFamily="50" charset="-128"/>
                      </a:endParaRPr>
                    </a:p>
                  </a:txBody>
                  <a:tcPr marL="91438" marR="91438" marT="45724" marB="45724"/>
                </a:tc>
              </a:tr>
              <a:tr h="914477">
                <a:tc>
                  <a:txBody>
                    <a:bodyPr/>
                    <a:lstStyle/>
                    <a:p>
                      <a:pPr algn="ctr"/>
                      <a:r>
                        <a:rPr kumimoji="1" lang="en-US" altLang="ja-JP" sz="1800" dirty="0" smtClean="0"/>
                        <a:t>3</a:t>
                      </a:r>
                      <a:endParaRPr kumimoji="1" lang="ja-JP" altLang="en-US" sz="1800" dirty="0"/>
                    </a:p>
                  </a:txBody>
                  <a:tcPr marL="91438" marR="91438" marT="45724" marB="45724"/>
                </a:tc>
                <a:tc>
                  <a:txBody>
                    <a:bodyPr/>
                    <a:lstStyle/>
                    <a:p>
                      <a:r>
                        <a:rPr kumimoji="1" lang="ja-JP" altLang="en-US" sz="1800" dirty="0" smtClean="0">
                          <a:latin typeface="HGPｺﾞｼｯｸM" pitchFamily="50" charset="-128"/>
                          <a:ea typeface="HGPｺﾞｼｯｸM" pitchFamily="50" charset="-128"/>
                        </a:rPr>
                        <a:t>法的リスク</a:t>
                      </a:r>
                      <a:endParaRPr kumimoji="1" lang="ja-JP" altLang="en-US" sz="1800" dirty="0">
                        <a:latin typeface="HGPｺﾞｼｯｸM" pitchFamily="50" charset="-128"/>
                        <a:ea typeface="HGPｺﾞｼｯｸM" pitchFamily="50" charset="-128"/>
                      </a:endParaRPr>
                    </a:p>
                  </a:txBody>
                  <a:tcPr marL="91438" marR="91438" marT="45724" marB="45724"/>
                </a:tc>
                <a:tc>
                  <a:txBody>
                    <a:bodyPr/>
                    <a:lstStyle/>
                    <a:p>
                      <a:r>
                        <a:rPr kumimoji="1" lang="ja-JP" altLang="en-US" sz="1800" b="0" i="0" u="none" strike="noStrike" kern="1200" baseline="0" dirty="0" smtClean="0">
                          <a:solidFill>
                            <a:schemeClr val="dk1"/>
                          </a:solidFill>
                          <a:latin typeface="HGPｺﾞｼｯｸM" pitchFamily="50" charset="-128"/>
                          <a:ea typeface="HGPｺﾞｼｯｸM" pitchFamily="50" charset="-128"/>
                          <a:cs typeface="+mn-cs"/>
                        </a:rPr>
                        <a:t>保管場所に応じて変化するデータ開示責任、データ所有者及びサービス利用に関する責任の所在が曖昧、法制度による設備構築の遅延　等　（</a:t>
                      </a:r>
                      <a:r>
                        <a:rPr kumimoji="1" lang="en-US" altLang="ja-JP" sz="1800" b="0" i="0" u="none" strike="noStrike" kern="1200" baseline="0" dirty="0" smtClean="0">
                          <a:solidFill>
                            <a:schemeClr val="dk1"/>
                          </a:solidFill>
                          <a:latin typeface="HGPｺﾞｼｯｸM" pitchFamily="50" charset="-128"/>
                          <a:ea typeface="HGPｺﾞｼｯｸM" pitchFamily="50" charset="-128"/>
                          <a:cs typeface="+mn-cs"/>
                        </a:rPr>
                        <a:t>7</a:t>
                      </a:r>
                      <a:r>
                        <a:rPr kumimoji="1" lang="ja-JP" altLang="en-US" sz="1800" b="0" i="0" u="none" strike="noStrike" kern="1200" baseline="0" dirty="0" smtClean="0">
                          <a:solidFill>
                            <a:schemeClr val="dk1"/>
                          </a:solidFill>
                          <a:latin typeface="HGPｺﾞｼｯｸM" pitchFamily="50" charset="-128"/>
                          <a:ea typeface="HGPｺﾞｼｯｸM" pitchFamily="50" charset="-128"/>
                          <a:cs typeface="+mn-cs"/>
                        </a:rPr>
                        <a:t>項目）</a:t>
                      </a:r>
                      <a:endParaRPr kumimoji="1" lang="ja-JP" altLang="en-US" sz="1800" dirty="0">
                        <a:latin typeface="HGPｺﾞｼｯｸM" pitchFamily="50" charset="-128"/>
                        <a:ea typeface="HGPｺﾞｼｯｸM" pitchFamily="50" charset="-128"/>
                      </a:endParaRPr>
                    </a:p>
                  </a:txBody>
                  <a:tcPr marL="91438" marR="91438" marT="45724" marB="45724"/>
                </a:tc>
              </a:tr>
              <a:tr h="640134">
                <a:tc>
                  <a:txBody>
                    <a:bodyPr/>
                    <a:lstStyle/>
                    <a:p>
                      <a:pPr algn="ctr"/>
                      <a:r>
                        <a:rPr kumimoji="1" lang="en-US" altLang="ja-JP" sz="1800" dirty="0" smtClean="0"/>
                        <a:t>4</a:t>
                      </a:r>
                      <a:endParaRPr kumimoji="1" lang="ja-JP" altLang="en-US" sz="1800" dirty="0"/>
                    </a:p>
                  </a:txBody>
                  <a:tcPr marL="91438" marR="91438" marT="45724" marB="45724"/>
                </a:tc>
                <a:tc>
                  <a:txBody>
                    <a:bodyPr/>
                    <a:lstStyle/>
                    <a:p>
                      <a:r>
                        <a:rPr kumimoji="1" lang="ja-JP" altLang="en-US" sz="1800" dirty="0" smtClean="0">
                          <a:latin typeface="HGPｺﾞｼｯｸM" pitchFamily="50" charset="-128"/>
                          <a:ea typeface="HGPｺﾞｼｯｸM" pitchFamily="50" charset="-128"/>
                        </a:rPr>
                        <a:t>その他</a:t>
                      </a:r>
                      <a:endParaRPr kumimoji="1" lang="ja-JP" altLang="en-US" sz="1800" dirty="0">
                        <a:latin typeface="HGPｺﾞｼｯｸM" pitchFamily="50" charset="-128"/>
                        <a:ea typeface="HGPｺﾞｼｯｸM" pitchFamily="50" charset="-128"/>
                      </a:endParaRPr>
                    </a:p>
                  </a:txBody>
                  <a:tcPr marL="91438" marR="91438" marT="45724" marB="45724"/>
                </a:tc>
                <a:tc>
                  <a:txBody>
                    <a:bodyPr/>
                    <a:lstStyle/>
                    <a:p>
                      <a:r>
                        <a:rPr kumimoji="1" lang="ja-JP" altLang="en-US" sz="1800" b="0" i="0" u="none" strike="noStrike" kern="1200" baseline="0" dirty="0" smtClean="0">
                          <a:solidFill>
                            <a:schemeClr val="dk1"/>
                          </a:solidFill>
                          <a:latin typeface="HGPｺﾞｼｯｸM" pitchFamily="50" charset="-128"/>
                          <a:ea typeface="HGPｺﾞｼｯｸM" pitchFamily="50" charset="-128"/>
                          <a:cs typeface="+mn-cs"/>
                        </a:rPr>
                        <a:t>外資参入への規制、サーバや端末の盗難・破壊、自然災害によるサービス停止　等　（</a:t>
                      </a:r>
                      <a:r>
                        <a:rPr kumimoji="1" lang="en-US" altLang="ja-JP" sz="1800" b="0" i="0" u="none" strike="noStrike" kern="1200" baseline="0" dirty="0" smtClean="0">
                          <a:solidFill>
                            <a:schemeClr val="dk1"/>
                          </a:solidFill>
                          <a:latin typeface="HGPｺﾞｼｯｸM" pitchFamily="50" charset="-128"/>
                          <a:ea typeface="HGPｺﾞｼｯｸM" pitchFamily="50" charset="-128"/>
                          <a:cs typeface="+mn-cs"/>
                        </a:rPr>
                        <a:t>5</a:t>
                      </a:r>
                      <a:r>
                        <a:rPr kumimoji="1" lang="ja-JP" altLang="en-US" sz="1800" b="0" i="0" u="none" strike="noStrike" kern="1200" baseline="0" dirty="0" smtClean="0">
                          <a:solidFill>
                            <a:schemeClr val="dk1"/>
                          </a:solidFill>
                          <a:latin typeface="HGPｺﾞｼｯｸM" pitchFamily="50" charset="-128"/>
                          <a:ea typeface="HGPｺﾞｼｯｸM" pitchFamily="50" charset="-128"/>
                          <a:cs typeface="+mn-cs"/>
                        </a:rPr>
                        <a:t>項目）</a:t>
                      </a:r>
                      <a:endParaRPr kumimoji="1" lang="ja-JP" altLang="en-US" sz="1800" dirty="0">
                        <a:latin typeface="HGPｺﾞｼｯｸM" pitchFamily="50" charset="-128"/>
                        <a:ea typeface="HGPｺﾞｼｯｸM" pitchFamily="50" charset="-128"/>
                      </a:endParaRPr>
                    </a:p>
                  </a:txBody>
                  <a:tcPr marL="91438" marR="91438" marT="45724" marB="45724"/>
                </a:tc>
              </a:tr>
            </a:tbl>
          </a:graphicData>
        </a:graphic>
      </p:graphicFrame>
      <p:sp>
        <p:nvSpPr>
          <p:cNvPr id="28701" name="正方形/長方形 2"/>
          <p:cNvSpPr>
            <a:spLocks noChangeArrowheads="1"/>
          </p:cNvSpPr>
          <p:nvPr/>
        </p:nvSpPr>
        <p:spPr bwMode="auto">
          <a:xfrm>
            <a:off x="2792413" y="5949952"/>
            <a:ext cx="6697662"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eaLnBrk="0" hangingPunct="0"/>
            <a:r>
              <a:rPr kumimoji="0" lang="ja-JP" altLang="en-US" sz="1200" dirty="0">
                <a:latin typeface="HGPｺﾞｼｯｸM" pitchFamily="50" charset="-128"/>
                <a:ea typeface="HGPｺﾞｼｯｸM" pitchFamily="50" charset="-128"/>
              </a:rPr>
              <a:t>出典）「自治体クラウド環境におけるセキュリティ等のリスク事項について」（株式会社三菱総合研究所）</a:t>
            </a:r>
          </a:p>
        </p:txBody>
      </p:sp>
      <p:sp>
        <p:nvSpPr>
          <p:cNvPr id="6" name="スライド番号プレースホルダ 5"/>
          <p:cNvSpPr>
            <a:spLocks noGrp="1"/>
          </p:cNvSpPr>
          <p:nvPr>
            <p:ph type="sldNum" sz="quarter" idx="12"/>
          </p:nvPr>
        </p:nvSpPr>
        <p:spPr/>
        <p:txBody>
          <a:bodyPr/>
          <a:lstStyle/>
          <a:p>
            <a:pPr>
              <a:defRPr/>
            </a:pPr>
            <a:fld id="{9BD18B47-5A04-4486-B144-65D5FC88DB73}" type="slidenum">
              <a:rPr lang="ja-JP" altLang="en-US" smtClean="0"/>
              <a:pPr>
                <a:defRPr/>
              </a:pPr>
              <a:t>28</a:t>
            </a:fld>
            <a:endParaRPr lang="en-US" altLang="ja-JP" dirty="0"/>
          </a:p>
        </p:txBody>
      </p:sp>
      <p:sp>
        <p:nvSpPr>
          <p:cNvPr id="7" name="フッター プレースホルダ 6"/>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タイトル 2"/>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ja-JP" dirty="0" smtClean="0">
                <a:latin typeface="HGPｺﾞｼｯｸM" pitchFamily="50" charset="-128"/>
                <a:ea typeface="HGPｺﾞｼｯｸM" pitchFamily="50" charset="-128"/>
              </a:rPr>
              <a:t>２．本講義の構成</a:t>
            </a:r>
            <a:endParaRPr lang="ja-JP" altLang="en-US" dirty="0" smtClean="0">
              <a:latin typeface="HGPｺﾞｼｯｸM" pitchFamily="50" charset="-128"/>
              <a:ea typeface="HGPｺﾞｼｯｸM" pitchFamily="50" charset="-128"/>
            </a:endParaRPr>
          </a:p>
        </p:txBody>
      </p:sp>
      <p:sp>
        <p:nvSpPr>
          <p:cNvPr id="5122" name="Rectangle 3"/>
          <p:cNvSpPr>
            <a:spLocks noGrp="1" noChangeArrowheads="1"/>
          </p:cNvSpPr>
          <p:nvPr>
            <p:ph idx="1"/>
          </p:nvPr>
        </p:nvSpPr>
        <p:spPr bwMode="auto">
          <a:xfrm>
            <a:off x="495300" y="1341440"/>
            <a:ext cx="8915400" cy="47847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800" dirty="0" smtClean="0"/>
              <a:t>クラウドとは</a:t>
            </a:r>
            <a:endParaRPr lang="en-US" altLang="ja-JP" sz="2800" dirty="0" smtClean="0"/>
          </a:p>
          <a:p>
            <a:pPr lvl="1"/>
            <a:r>
              <a:rPr lang="ja-JP" altLang="en-US" sz="2400" dirty="0" smtClean="0"/>
              <a:t>クラウドコンピューティングと自治体クラウド</a:t>
            </a:r>
            <a:endParaRPr lang="en-US" altLang="ja-JP" sz="2400" dirty="0" smtClean="0"/>
          </a:p>
          <a:p>
            <a:pPr lvl="1"/>
            <a:r>
              <a:rPr lang="ja-JP" altLang="en-US" sz="2400" dirty="0" smtClean="0"/>
              <a:t>クラウド技術概論、クラウドの分類</a:t>
            </a:r>
            <a:endParaRPr lang="en-US" altLang="ja-JP" sz="2400" dirty="0" smtClean="0"/>
          </a:p>
          <a:p>
            <a:r>
              <a:rPr lang="ja-JP" altLang="en-US" sz="2800" dirty="0" smtClean="0"/>
              <a:t>自治体クラウドとは</a:t>
            </a:r>
            <a:endParaRPr lang="en-US" altLang="ja-JP" sz="2800" dirty="0" smtClean="0"/>
          </a:p>
          <a:p>
            <a:pPr lvl="1"/>
            <a:r>
              <a:rPr lang="ja-JP" altLang="en-US" sz="2400" dirty="0" smtClean="0"/>
              <a:t>なぜ自治体クラウドなのか</a:t>
            </a:r>
            <a:endParaRPr lang="en-US" altLang="ja-JP" sz="2400" dirty="0" smtClean="0"/>
          </a:p>
          <a:p>
            <a:pPr lvl="1"/>
            <a:r>
              <a:rPr lang="ja-JP" altLang="en-US" sz="2400" dirty="0" smtClean="0"/>
              <a:t>自治体クラウドだと何が変わるのか</a:t>
            </a:r>
            <a:endParaRPr lang="en-US" altLang="ja-JP" sz="2400" dirty="0" smtClean="0"/>
          </a:p>
          <a:p>
            <a:r>
              <a:rPr lang="ja-JP" altLang="en-US" sz="2800" dirty="0" smtClean="0"/>
              <a:t>自治体クラウド移行に向けて</a:t>
            </a:r>
            <a:endParaRPr lang="en-US" altLang="ja-JP" sz="2800" dirty="0" smtClean="0"/>
          </a:p>
          <a:p>
            <a:r>
              <a:rPr lang="ja-JP" altLang="en-US" sz="2800" dirty="0" smtClean="0"/>
              <a:t>自治体クラウドの運用</a:t>
            </a:r>
            <a:endParaRPr lang="en-US" altLang="ja-JP" sz="2800" dirty="0" smtClean="0"/>
          </a:p>
          <a:p>
            <a:pPr lvl="1"/>
            <a:r>
              <a:rPr lang="ja-JP" altLang="en-US" sz="2400" dirty="0" smtClean="0"/>
              <a:t>サービスの監督</a:t>
            </a:r>
            <a:endParaRPr lang="en-US" altLang="ja-JP" sz="2400" dirty="0" smtClean="0"/>
          </a:p>
          <a:p>
            <a:pPr lvl="1"/>
            <a:r>
              <a:rPr lang="ja-JP" altLang="en-US" sz="2400" dirty="0" smtClean="0"/>
              <a:t>利用の管理</a:t>
            </a:r>
          </a:p>
        </p:txBody>
      </p:sp>
      <p:sp>
        <p:nvSpPr>
          <p:cNvPr id="4" name="スライド番号プレースホルダ 3"/>
          <p:cNvSpPr>
            <a:spLocks noGrp="1"/>
          </p:cNvSpPr>
          <p:nvPr>
            <p:ph type="sldNum" sz="quarter" idx="12"/>
          </p:nvPr>
        </p:nvSpPr>
        <p:spPr/>
        <p:txBody>
          <a:bodyPr/>
          <a:lstStyle/>
          <a:p>
            <a:pPr>
              <a:defRPr/>
            </a:pPr>
            <a:fld id="{9BD18B47-5A04-4486-B144-65D5FC88DB73}" type="slidenum">
              <a:rPr lang="ja-JP" altLang="en-US" smtClean="0"/>
              <a:pPr>
                <a:defRPr/>
              </a:pPr>
              <a:t>2</a:t>
            </a:fld>
            <a:endParaRPr lang="en-US" altLang="ja-JP" dirty="0"/>
          </a:p>
        </p:txBody>
      </p:sp>
      <p:sp>
        <p:nvSpPr>
          <p:cNvPr id="5" name="フッター プレースホルダ 4"/>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smtClean="0"/>
              <a:t>６．自治体クラウドの運用　</a:t>
            </a:r>
            <a:r>
              <a:rPr lang="ja-JP" altLang="en-US" sz="2400" smtClean="0"/>
              <a:t>～利用の管理②～</a:t>
            </a:r>
            <a:endParaRPr lang="ja-JP" altLang="ja-JP" sz="2400" smtClean="0"/>
          </a:p>
        </p:txBody>
      </p:sp>
      <p:sp>
        <p:nvSpPr>
          <p:cNvPr id="29699" name="コンテンツ プレースホルダ 3"/>
          <p:cNvSpPr>
            <a:spLocks noGrp="1"/>
          </p:cNvSpPr>
          <p:nvPr>
            <p:ph idx="1"/>
          </p:nvPr>
        </p:nvSpPr>
        <p:spPr bwMode="auto">
          <a:xfrm>
            <a:off x="495300" y="1341440"/>
            <a:ext cx="8915400" cy="503237"/>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t>クラウドの日々の管理</a:t>
            </a:r>
            <a:endParaRPr lang="en-US" altLang="ja-JP" sz="2400" dirty="0" smtClean="0"/>
          </a:p>
          <a:p>
            <a:pPr lvl="1"/>
            <a:r>
              <a:rPr lang="ja-JP" altLang="en-US" sz="2000" dirty="0" smtClean="0"/>
              <a:t>サービス健全性の監視</a:t>
            </a:r>
            <a:endParaRPr lang="en-US" altLang="ja-JP" sz="2000" dirty="0" smtClean="0"/>
          </a:p>
          <a:p>
            <a:pPr lvl="2"/>
            <a:r>
              <a:rPr lang="en-US" altLang="ja-JP" sz="1800" dirty="0" smtClean="0"/>
              <a:t>SLA</a:t>
            </a:r>
            <a:r>
              <a:rPr lang="ja-JP" altLang="en-US" sz="1800" dirty="0" smtClean="0"/>
              <a:t>に沿ったサービスの適切な提供を監視</a:t>
            </a:r>
            <a:endParaRPr lang="en-US" altLang="ja-JP" sz="1800" dirty="0" smtClean="0"/>
          </a:p>
          <a:p>
            <a:pPr lvl="2"/>
            <a:r>
              <a:rPr lang="en-US" altLang="ja-JP" sz="1800" dirty="0" smtClean="0"/>
              <a:t>SLA</a:t>
            </a:r>
            <a:r>
              <a:rPr lang="ja-JP" altLang="en-US" sz="1800" dirty="0" smtClean="0"/>
              <a:t>以外でのサービスにおける問題等を監視（</a:t>
            </a:r>
            <a:r>
              <a:rPr lang="en-US" altLang="ja-JP" sz="1800" dirty="0" smtClean="0"/>
              <a:t>SLA</a:t>
            </a:r>
            <a:r>
              <a:rPr lang="ja-JP" altLang="en-US" sz="1800" dirty="0" err="1" smtClean="0"/>
              <a:t>は契</a:t>
            </a:r>
            <a:r>
              <a:rPr lang="ja-JP" altLang="en-US" sz="1800" dirty="0" smtClean="0"/>
              <a:t>約時に見直すもの）</a:t>
            </a:r>
            <a:endParaRPr lang="en-US" altLang="ja-JP" sz="1800" dirty="0" smtClean="0"/>
          </a:p>
          <a:p>
            <a:pPr lvl="1"/>
            <a:r>
              <a:rPr lang="ja-JP" altLang="en-US" sz="2000" dirty="0" smtClean="0"/>
              <a:t>利用資源量の監視と管理</a:t>
            </a:r>
            <a:endParaRPr lang="en-US" altLang="ja-JP" sz="2000" dirty="0" smtClean="0"/>
          </a:p>
          <a:p>
            <a:pPr lvl="2"/>
            <a:r>
              <a:rPr lang="ja-JP" altLang="en-US" sz="1800" dirty="0" smtClean="0"/>
              <a:t>利用状況の監視と管理</a:t>
            </a:r>
            <a:endParaRPr lang="en-US" altLang="ja-JP" sz="1800" dirty="0" smtClean="0"/>
          </a:p>
          <a:p>
            <a:pPr lvl="2"/>
            <a:r>
              <a:rPr lang="ja-JP" altLang="en-US" sz="1800" dirty="0" smtClean="0"/>
              <a:t>利用予測の検討（適切な利用量の予測⇒次期契約時の重要なデータ）</a:t>
            </a:r>
            <a:endParaRPr lang="en-US" altLang="ja-JP" sz="1800" dirty="0" smtClean="0"/>
          </a:p>
          <a:p>
            <a:pPr lvl="1"/>
            <a:r>
              <a:rPr lang="ja-JP" altLang="en-US" sz="2000" dirty="0" smtClean="0"/>
              <a:t>コストバランスの管理</a:t>
            </a:r>
            <a:endParaRPr lang="en-US" altLang="ja-JP" sz="2000" dirty="0" smtClean="0"/>
          </a:p>
          <a:p>
            <a:pPr lvl="2"/>
            <a:r>
              <a:rPr lang="ja-JP" altLang="en-US" sz="1800" dirty="0" smtClean="0"/>
              <a:t>導入コストと運用コスト</a:t>
            </a:r>
            <a:r>
              <a:rPr lang="en-US" altLang="ja-JP" sz="1800" dirty="0" smtClean="0"/>
              <a:t> (</a:t>
            </a:r>
            <a:r>
              <a:rPr lang="ja-JP" altLang="en-US" sz="1800" dirty="0" smtClean="0"/>
              <a:t>課金</a:t>
            </a:r>
            <a:r>
              <a:rPr lang="en-US" altLang="ja-JP" sz="1800" dirty="0" smtClean="0"/>
              <a:t>)</a:t>
            </a:r>
          </a:p>
          <a:p>
            <a:pPr lvl="2"/>
            <a:r>
              <a:rPr lang="ja-JP" altLang="en-US" sz="1800" dirty="0" smtClean="0"/>
              <a:t>クラウドとＥＵＣ</a:t>
            </a:r>
            <a:endParaRPr lang="en-US" altLang="ja-JP" sz="1800" dirty="0" smtClean="0"/>
          </a:p>
          <a:p>
            <a:pPr lvl="1"/>
            <a:r>
              <a:rPr lang="ja-JP" altLang="en-US" sz="2000" dirty="0" smtClean="0"/>
              <a:t>障害発生時の緊急対応</a:t>
            </a:r>
            <a:endParaRPr lang="en-US" altLang="ja-JP" sz="2000" dirty="0" smtClean="0"/>
          </a:p>
          <a:p>
            <a:pPr lvl="2"/>
            <a:r>
              <a:rPr lang="ja-JP" altLang="en-US" sz="1800" dirty="0" smtClean="0"/>
              <a:t>障害時の対応シナリオをきちんと作成しておく</a:t>
            </a:r>
            <a:endParaRPr lang="en-US" altLang="ja-JP" sz="1800" dirty="0" smtClean="0"/>
          </a:p>
          <a:p>
            <a:pPr lvl="2"/>
            <a:r>
              <a:rPr lang="ja-JP" altLang="en-US" sz="1800" dirty="0" smtClean="0"/>
              <a:t>サービス事業者に任せきりにならないバックアップ体制</a:t>
            </a:r>
            <a:endParaRPr lang="en-US" altLang="ja-JP" sz="1800" dirty="0" smtClean="0"/>
          </a:p>
        </p:txBody>
      </p:sp>
      <p:sp>
        <p:nvSpPr>
          <p:cNvPr id="4" name="スライド番号プレースホルダ 3"/>
          <p:cNvSpPr>
            <a:spLocks noGrp="1"/>
          </p:cNvSpPr>
          <p:nvPr>
            <p:ph type="sldNum" sz="quarter" idx="12"/>
          </p:nvPr>
        </p:nvSpPr>
        <p:spPr/>
        <p:txBody>
          <a:bodyPr/>
          <a:lstStyle/>
          <a:p>
            <a:pPr>
              <a:defRPr/>
            </a:pPr>
            <a:fld id="{9BD18B47-5A04-4486-B144-65D5FC88DB73}" type="slidenum">
              <a:rPr lang="ja-JP" altLang="en-US" smtClean="0"/>
              <a:pPr>
                <a:defRPr/>
              </a:pPr>
              <a:t>29</a:t>
            </a:fld>
            <a:endParaRPr lang="en-US" altLang="ja-JP" dirty="0"/>
          </a:p>
        </p:txBody>
      </p:sp>
      <p:sp>
        <p:nvSpPr>
          <p:cNvPr id="5" name="フッター プレースホルダ 4"/>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タイトル 1"/>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smtClean="0"/>
              <a:t>７</a:t>
            </a:r>
            <a:r>
              <a:rPr lang="ja-JP" altLang="ja-JP" smtClean="0"/>
              <a:t>．本講義のまとめ</a:t>
            </a:r>
            <a:endParaRPr lang="ja-JP" altLang="en-US" smtClean="0"/>
          </a:p>
        </p:txBody>
      </p:sp>
      <p:sp>
        <p:nvSpPr>
          <p:cNvPr id="30722" name="Rectangle 3"/>
          <p:cNvSpPr>
            <a:spLocks noGrp="1" noChangeArrowheads="1"/>
          </p:cNvSpPr>
          <p:nvPr>
            <p:ph idx="1"/>
          </p:nvPr>
        </p:nvSpPr>
        <p:spPr bwMode="auto">
          <a:xfrm>
            <a:off x="495300" y="1341440"/>
            <a:ext cx="8915400" cy="4784725"/>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rPr>
              <a:t>自治体クラウドは、自治体間での共同利用型を想定した自治体におけるクラウドコンピューティング活用形態である。</a:t>
            </a:r>
            <a:endParaRPr lang="en-US" altLang="ja-JP" dirty="0" smtClean="0">
              <a:latin typeface="HGPｺﾞｼｯｸM" pitchFamily="50" charset="-128"/>
            </a:endParaRPr>
          </a:p>
          <a:p>
            <a:r>
              <a:rPr lang="ja-JP" altLang="en-US" sz="2400" dirty="0" smtClean="0">
                <a:latin typeface="HGPｺﾞｼｯｸM" pitchFamily="50" charset="-128"/>
              </a:rPr>
              <a:t>クラウドコンピューティングはこれまでの共用サービスに比べ利用の柔軟性が高く、仮想化により実現されている。</a:t>
            </a:r>
            <a:endParaRPr lang="en-US" altLang="ja-JP" sz="2400" dirty="0" smtClean="0">
              <a:latin typeface="HGPｺﾞｼｯｸM" pitchFamily="50" charset="-128"/>
            </a:endParaRPr>
          </a:p>
          <a:p>
            <a:r>
              <a:rPr lang="ja-JP" altLang="en-US" sz="2400" dirty="0" smtClean="0">
                <a:latin typeface="HGPｺﾞｼｯｸM" pitchFamily="50" charset="-128"/>
              </a:rPr>
              <a:t>自治体クラウドの効果（コスト削減、最適化推進、事業継続性の向上等）と留意すべき点（データの所在、カスタマイズの制限、事業者への依存度、ネットワークへの依存度等）がある。</a:t>
            </a:r>
          </a:p>
          <a:p>
            <a:r>
              <a:rPr lang="ja-JP" altLang="en-US" sz="2400" dirty="0" smtClean="0">
                <a:latin typeface="HGPｺﾞｼｯｸM" pitchFamily="50" charset="-128"/>
              </a:rPr>
              <a:t>ＳＬＡ（</a:t>
            </a:r>
            <a:r>
              <a:rPr lang="en-US" altLang="ja-JP" sz="2400" dirty="0" smtClean="0">
                <a:latin typeface="HGPｺﾞｼｯｸM" pitchFamily="50" charset="-128"/>
              </a:rPr>
              <a:t>Service Level Agreement</a:t>
            </a:r>
            <a:r>
              <a:rPr lang="ja-JP" altLang="en-US" sz="2400" dirty="0" smtClean="0">
                <a:latin typeface="HGPｺﾞｼｯｸM" pitchFamily="50" charset="-128"/>
              </a:rPr>
              <a:t>）とは、サービスに求める品質や条件、非達成時の処置等を規定するもので、品質や条件等だけでなく定義の明確化が重要である。</a:t>
            </a:r>
            <a:endParaRPr lang="en-US" altLang="ja-JP" sz="2400" dirty="0" smtClean="0">
              <a:latin typeface="HGPｺﾞｼｯｸM" pitchFamily="50" charset="-128"/>
            </a:endParaRPr>
          </a:p>
          <a:p>
            <a:r>
              <a:rPr lang="ja-JP" altLang="en-US" sz="2400" dirty="0" smtClean="0">
                <a:latin typeface="HGPｺﾞｼｯｸM" pitchFamily="50" charset="-128"/>
              </a:rPr>
              <a:t>自治体クラウドの運用における情報担当者の役割は、サービスの監督と利用の管理へと変わっていく。</a:t>
            </a:r>
            <a:endParaRPr lang="en-US" altLang="ja-JP" sz="2400" dirty="0" smtClean="0">
              <a:latin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9BD18B47-5A04-4486-B144-65D5FC88DB73}" type="slidenum">
              <a:rPr lang="ja-JP" altLang="en-US" smtClean="0"/>
              <a:pPr>
                <a:defRPr/>
              </a:pPr>
              <a:t>30</a:t>
            </a:fld>
            <a:endParaRPr lang="en-US" altLang="ja-JP" dirty="0"/>
          </a:p>
        </p:txBody>
      </p:sp>
      <p:sp>
        <p:nvSpPr>
          <p:cNvPr id="5" name="フッター プレースホルダ 4"/>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6" name="タイトル 4"/>
          <p:cNvSpPr>
            <a:spLocks noGrp="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３．クラウドとは　</a:t>
            </a:r>
            <a:r>
              <a:rPr lang="ja-JP" altLang="en-US" sz="2400" dirty="0" smtClean="0"/>
              <a:t>～クラウドコンピューティングと自治体クラウド～</a:t>
            </a:r>
          </a:p>
        </p:txBody>
      </p:sp>
      <p:sp>
        <p:nvSpPr>
          <p:cNvPr id="4" name="コンテンツ プレースホルダ 3"/>
          <p:cNvSpPr>
            <a:spLocks noGrp="1"/>
          </p:cNvSpPr>
          <p:nvPr>
            <p:ph idx="1"/>
          </p:nvPr>
        </p:nvSpPr>
        <p:spPr>
          <a:xfrm>
            <a:off x="495300" y="1341438"/>
            <a:ext cx="8915400" cy="1727200"/>
          </a:xfrm>
        </p:spPr>
        <p:txBody>
          <a:bodyPr/>
          <a:lstStyle/>
          <a:p>
            <a:pPr marL="0" lvl="1" indent="0">
              <a:buFont typeface="Wingdings" pitchFamily="2" charset="2"/>
              <a:buNone/>
              <a:defRPr/>
            </a:pPr>
            <a:r>
              <a:rPr lang="ja-JP" altLang="en-US" dirty="0" smtClean="0"/>
              <a:t>クラウドコンピューティングによるサービス</a:t>
            </a:r>
            <a:endParaRPr lang="en-US" altLang="ja-JP" dirty="0" smtClean="0"/>
          </a:p>
          <a:p>
            <a:pPr marL="712788" lvl="1" indent="-352425">
              <a:buFont typeface="Wingdings" pitchFamily="2" charset="2"/>
              <a:buNone/>
              <a:defRPr/>
            </a:pPr>
            <a:r>
              <a:rPr lang="ja-JP" altLang="en-US" sz="1800" dirty="0" smtClean="0"/>
              <a:t>　　・・・システムの一部環境を共用することでの効率性を活かしたサービス形態</a:t>
            </a:r>
            <a:endParaRPr lang="en-US" altLang="ja-JP" sz="1800" dirty="0" smtClean="0"/>
          </a:p>
        </p:txBody>
      </p:sp>
      <p:sp>
        <p:nvSpPr>
          <p:cNvPr id="6" name="角丸四角形 5"/>
          <p:cNvSpPr/>
          <p:nvPr/>
        </p:nvSpPr>
        <p:spPr bwMode="auto">
          <a:xfrm>
            <a:off x="1208088" y="2852738"/>
            <a:ext cx="3240088" cy="2667000"/>
          </a:xfrm>
          <a:prstGeom prst="roundRect">
            <a:avLst>
              <a:gd name="adj" fmla="val 4789"/>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r>
              <a:rPr kumimoji="0" lang="ja-JP" altLang="en-US" dirty="0">
                <a:solidFill>
                  <a:schemeClr val="tx1"/>
                </a:solidFill>
                <a:latin typeface="HGPｺﾞｼｯｸM" pitchFamily="50" charset="-128"/>
                <a:ea typeface="HGPｺﾞｼｯｸM" pitchFamily="50" charset="-128"/>
              </a:rPr>
              <a:t>自治体におけるクラウド</a:t>
            </a:r>
            <a:r>
              <a:rPr kumimoji="0" lang="en-US" altLang="ja-JP" dirty="0">
                <a:solidFill>
                  <a:schemeClr val="tx1"/>
                </a:solidFill>
                <a:latin typeface="HGPｺﾞｼｯｸM" pitchFamily="50" charset="-128"/>
                <a:ea typeface="HGPｺﾞｼｯｸM" pitchFamily="50" charset="-128"/>
              </a:rPr>
              <a:t/>
            </a:r>
            <a:br>
              <a:rPr kumimoji="0" lang="en-US" altLang="ja-JP" dirty="0">
                <a:solidFill>
                  <a:schemeClr val="tx1"/>
                </a:solidFill>
                <a:latin typeface="HGPｺﾞｼｯｸM" pitchFamily="50" charset="-128"/>
                <a:ea typeface="HGPｺﾞｼｯｸM" pitchFamily="50" charset="-128"/>
              </a:rPr>
            </a:br>
            <a:r>
              <a:rPr kumimoji="0" lang="ja-JP" altLang="en-US" dirty="0">
                <a:solidFill>
                  <a:schemeClr val="tx1"/>
                </a:solidFill>
                <a:latin typeface="HGPｺﾞｼｯｸM" pitchFamily="50" charset="-128"/>
                <a:ea typeface="HGPｺﾞｼｯｸM" pitchFamily="50" charset="-128"/>
              </a:rPr>
              <a:t>コンピューティングの活用</a:t>
            </a:r>
          </a:p>
        </p:txBody>
      </p:sp>
      <p:sp>
        <p:nvSpPr>
          <p:cNvPr id="7" name="角丸四角形 6"/>
          <p:cNvSpPr/>
          <p:nvPr/>
        </p:nvSpPr>
        <p:spPr bwMode="auto">
          <a:xfrm>
            <a:off x="1352551" y="3860802"/>
            <a:ext cx="2952750" cy="1439863"/>
          </a:xfrm>
          <a:prstGeom prst="roundRect">
            <a:avLst>
              <a:gd name="adj" fmla="val 9896"/>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eaLnBrk="0" hangingPunct="0">
              <a:defRPr/>
            </a:pPr>
            <a:r>
              <a:rPr kumimoji="0" lang="ja-JP" altLang="en-US" sz="1200" dirty="0">
                <a:solidFill>
                  <a:schemeClr val="tx1"/>
                </a:solidFill>
                <a:latin typeface="HGPｺﾞｼｯｸM" pitchFamily="50" charset="-128"/>
                <a:ea typeface="HGPｺﾞｼｯｸM" pitchFamily="50" charset="-128"/>
              </a:rPr>
              <a:t>（総務省が進める）</a:t>
            </a:r>
            <a:r>
              <a:rPr kumimoji="0" lang="en-US" altLang="ja-JP" sz="1200" dirty="0">
                <a:solidFill>
                  <a:schemeClr val="tx1"/>
                </a:solidFill>
                <a:latin typeface="HGPｺﾞｼｯｸM" pitchFamily="50" charset="-128"/>
                <a:ea typeface="HGPｺﾞｼｯｸM" pitchFamily="50" charset="-128"/>
              </a:rPr>
              <a:t/>
            </a:r>
            <a:br>
              <a:rPr kumimoji="0" lang="en-US" altLang="ja-JP" sz="1200" dirty="0">
                <a:solidFill>
                  <a:schemeClr val="tx1"/>
                </a:solidFill>
                <a:latin typeface="HGPｺﾞｼｯｸM" pitchFamily="50" charset="-128"/>
                <a:ea typeface="HGPｺﾞｼｯｸM" pitchFamily="50" charset="-128"/>
              </a:rPr>
            </a:br>
            <a:r>
              <a:rPr kumimoji="0" lang="ja-JP" altLang="en-US" dirty="0">
                <a:solidFill>
                  <a:schemeClr val="tx1"/>
                </a:solidFill>
                <a:latin typeface="HGPｺﾞｼｯｸM" pitchFamily="50" charset="-128"/>
                <a:ea typeface="HGPｺﾞｼｯｸM" pitchFamily="50" charset="-128"/>
              </a:rPr>
              <a:t>自治体クラウド</a:t>
            </a:r>
          </a:p>
        </p:txBody>
      </p:sp>
      <p:sp>
        <p:nvSpPr>
          <p:cNvPr id="2" name="四角形吹き出し 1"/>
          <p:cNvSpPr/>
          <p:nvPr/>
        </p:nvSpPr>
        <p:spPr bwMode="auto">
          <a:xfrm>
            <a:off x="4665664" y="2852740"/>
            <a:ext cx="4824412" cy="1404937"/>
          </a:xfrm>
          <a:prstGeom prst="wedgeRectCallout">
            <a:avLst>
              <a:gd name="adj1" fmla="val -63113"/>
              <a:gd name="adj2" fmla="val -2287"/>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r>
              <a:rPr kumimoji="0" lang="ja-JP" altLang="en-US" sz="1400" dirty="0">
                <a:solidFill>
                  <a:schemeClr val="tx1"/>
                </a:solidFill>
                <a:latin typeface="HGPｺﾞｼｯｸM" pitchFamily="50" charset="-128"/>
                <a:ea typeface="HGPｺﾞｼｯｸM" pitchFamily="50" charset="-128"/>
              </a:rPr>
              <a:t>例えば・・・</a:t>
            </a:r>
            <a:endParaRPr kumimoji="0" lang="en-US" altLang="ja-JP" sz="1400" dirty="0">
              <a:solidFill>
                <a:schemeClr val="tx1"/>
              </a:solidFill>
              <a:latin typeface="HGPｺﾞｼｯｸM" pitchFamily="50" charset="-128"/>
              <a:ea typeface="HGPｺﾞｼｯｸM" pitchFamily="50" charset="-128"/>
            </a:endParaRPr>
          </a:p>
          <a:p>
            <a:pPr marL="285750" indent="-285750" eaLnBrk="0" hangingPunct="0">
              <a:buFont typeface="Wingdings" pitchFamily="2" charset="2"/>
              <a:buChar char="l"/>
              <a:defRPr/>
            </a:pPr>
            <a:r>
              <a:rPr kumimoji="0" lang="ja-JP" altLang="en-US" sz="1400" dirty="0">
                <a:solidFill>
                  <a:schemeClr val="tx1"/>
                </a:solidFill>
                <a:latin typeface="HGPｺﾞｼｯｸM" pitchFamily="50" charset="-128"/>
                <a:ea typeface="HGPｺﾞｼｯｸM" pitchFamily="50" charset="-128"/>
              </a:rPr>
              <a:t>一般的なアプリケーション機能を提供されているクラウドサービスを活用（メール、オフィスアプリケーション等）</a:t>
            </a:r>
            <a:endParaRPr kumimoji="0" lang="en-US" altLang="ja-JP" sz="1400" dirty="0">
              <a:solidFill>
                <a:schemeClr val="tx1"/>
              </a:solidFill>
              <a:latin typeface="HGPｺﾞｼｯｸM" pitchFamily="50" charset="-128"/>
              <a:ea typeface="HGPｺﾞｼｯｸM" pitchFamily="50" charset="-128"/>
            </a:endParaRPr>
          </a:p>
          <a:p>
            <a:pPr marL="285750" indent="-285750" eaLnBrk="0" hangingPunct="0">
              <a:buFont typeface="Wingdings" pitchFamily="2" charset="2"/>
              <a:buChar char="l"/>
              <a:defRPr/>
            </a:pPr>
            <a:r>
              <a:rPr kumimoji="0" lang="ja-JP" altLang="en-US" sz="1400" dirty="0">
                <a:solidFill>
                  <a:schemeClr val="tx1"/>
                </a:solidFill>
                <a:latin typeface="HGPｺﾞｼｯｸM" pitchFamily="50" charset="-128"/>
                <a:ea typeface="HGPｺﾞｼｯｸM" pitchFamily="50" charset="-128"/>
              </a:rPr>
              <a:t>単独自治体でクラウドコンピューティングのシステムを構築し、自庁内業務間でハードウェア等を共用（いわゆる</a:t>
            </a:r>
            <a:r>
              <a:rPr kumimoji="0" lang="ja-JP" altLang="en-US" sz="1400" dirty="0">
                <a:solidFill>
                  <a:srgbClr val="FF0000"/>
                </a:solidFill>
                <a:latin typeface="HGPｺﾞｼｯｸM" pitchFamily="50" charset="-128"/>
                <a:ea typeface="HGPｺﾞｼｯｸM" pitchFamily="50" charset="-128"/>
              </a:rPr>
              <a:t>プライベートクラウド</a:t>
            </a:r>
            <a:r>
              <a:rPr kumimoji="0" lang="ja-JP" altLang="en-US" sz="1400" dirty="0">
                <a:solidFill>
                  <a:schemeClr val="tx1"/>
                </a:solidFill>
                <a:latin typeface="HGPｺﾞｼｯｸM" pitchFamily="50" charset="-128"/>
                <a:ea typeface="HGPｺﾞｼｯｸM" pitchFamily="50" charset="-128"/>
              </a:rPr>
              <a:t>）</a:t>
            </a:r>
          </a:p>
        </p:txBody>
      </p:sp>
      <p:sp>
        <p:nvSpPr>
          <p:cNvPr id="8" name="四角形吹き出し 7"/>
          <p:cNvSpPr/>
          <p:nvPr/>
        </p:nvSpPr>
        <p:spPr bwMode="auto">
          <a:xfrm>
            <a:off x="4665664" y="4292600"/>
            <a:ext cx="4824412" cy="1227138"/>
          </a:xfrm>
          <a:prstGeom prst="wedgeRectCallout">
            <a:avLst>
              <a:gd name="adj1" fmla="val -59844"/>
              <a:gd name="adj2" fmla="val -7546"/>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eaLnBrk="0" hangingPunct="0">
              <a:defRPr/>
            </a:pPr>
            <a:r>
              <a:rPr kumimoji="0" lang="ja-JP" altLang="en-US" sz="1400" dirty="0">
                <a:solidFill>
                  <a:schemeClr val="tx1"/>
                </a:solidFill>
                <a:latin typeface="HGPｺﾞｼｯｸM" pitchFamily="50" charset="-128"/>
                <a:ea typeface="HGPｺﾞｼｯｸM" pitchFamily="50" charset="-128"/>
              </a:rPr>
              <a:t>例えば・・・</a:t>
            </a:r>
            <a:endParaRPr kumimoji="0" lang="en-US" altLang="ja-JP" sz="1400" dirty="0">
              <a:solidFill>
                <a:schemeClr val="tx1"/>
              </a:solidFill>
              <a:latin typeface="HGPｺﾞｼｯｸM" pitchFamily="50" charset="-128"/>
              <a:ea typeface="HGPｺﾞｼｯｸM" pitchFamily="50" charset="-128"/>
            </a:endParaRPr>
          </a:p>
          <a:p>
            <a:pPr marL="285750" indent="-285750" eaLnBrk="0" hangingPunct="0">
              <a:buFont typeface="Wingdings" pitchFamily="2" charset="2"/>
              <a:buChar char="l"/>
              <a:defRPr/>
            </a:pPr>
            <a:r>
              <a:rPr kumimoji="0" lang="ja-JP" altLang="en-US" sz="1400" dirty="0">
                <a:solidFill>
                  <a:schemeClr val="tx1"/>
                </a:solidFill>
                <a:latin typeface="HGPｺﾞｼｯｸM" pitchFamily="50" charset="-128"/>
                <a:ea typeface="HGPｺﾞｼｯｸM" pitchFamily="50" charset="-128"/>
              </a:rPr>
              <a:t>自治体間で共通する業務について、共同でクラウドサービスを構築して共用</a:t>
            </a:r>
            <a:endParaRPr kumimoji="0" lang="en-US" altLang="ja-JP" sz="1400" dirty="0">
              <a:solidFill>
                <a:schemeClr val="tx1"/>
              </a:solidFill>
              <a:latin typeface="HGPｺﾞｼｯｸM" pitchFamily="50" charset="-128"/>
              <a:ea typeface="HGPｺﾞｼｯｸM" pitchFamily="50" charset="-128"/>
            </a:endParaRPr>
          </a:p>
          <a:p>
            <a:pPr marL="285750" indent="-285750" eaLnBrk="0" hangingPunct="0">
              <a:buFont typeface="Wingdings" pitchFamily="2" charset="2"/>
              <a:buChar char="l"/>
              <a:defRPr/>
            </a:pPr>
            <a:r>
              <a:rPr kumimoji="0" lang="ja-JP" altLang="en-US" sz="1400" dirty="0">
                <a:solidFill>
                  <a:schemeClr val="tx1"/>
                </a:solidFill>
                <a:latin typeface="HGPｺﾞｼｯｸM" pitchFamily="50" charset="-128"/>
                <a:ea typeface="HGPｺﾞｼｯｸM" pitchFamily="50" charset="-128"/>
              </a:rPr>
              <a:t>自治体が共用することを目的として提供されているサービスを利用</a:t>
            </a:r>
            <a:endParaRPr kumimoji="0" lang="en-US" altLang="ja-JP" sz="1400" dirty="0">
              <a:solidFill>
                <a:schemeClr val="tx1"/>
              </a:solidFill>
              <a:latin typeface="HGPｺﾞｼｯｸM" pitchFamily="50" charset="-128"/>
              <a:ea typeface="HGPｺﾞｼｯｸM" pitchFamily="50" charset="-128"/>
            </a:endParaRPr>
          </a:p>
        </p:txBody>
      </p:sp>
      <p:sp>
        <p:nvSpPr>
          <p:cNvPr id="3" name="テキスト ボックス 2"/>
          <p:cNvSpPr txBox="1"/>
          <p:nvPr/>
        </p:nvSpPr>
        <p:spPr>
          <a:xfrm>
            <a:off x="1928813" y="4508500"/>
            <a:ext cx="2016125" cy="795338"/>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1600" dirty="0">
                <a:solidFill>
                  <a:srgbClr val="FF0000"/>
                </a:solidFill>
                <a:latin typeface="HGPｺﾞｼｯｸM" pitchFamily="50" charset="-128"/>
                <a:ea typeface="HGPｺﾞｼｯｸM" pitchFamily="50" charset="-128"/>
              </a:rPr>
              <a:t>自治体間での</a:t>
            </a:r>
            <a:r>
              <a:rPr lang="en-US" altLang="ja-JP" sz="1600" dirty="0">
                <a:solidFill>
                  <a:srgbClr val="FF0000"/>
                </a:solidFill>
                <a:latin typeface="HGPｺﾞｼｯｸM" pitchFamily="50" charset="-128"/>
                <a:ea typeface="HGPｺﾞｼｯｸM" pitchFamily="50" charset="-128"/>
              </a:rPr>
              <a:t/>
            </a:r>
            <a:br>
              <a:rPr lang="en-US" altLang="ja-JP" sz="1600" dirty="0">
                <a:solidFill>
                  <a:srgbClr val="FF0000"/>
                </a:solidFill>
                <a:latin typeface="HGPｺﾞｼｯｸM" pitchFamily="50" charset="-128"/>
                <a:ea typeface="HGPｺﾞｼｯｸM" pitchFamily="50" charset="-128"/>
              </a:rPr>
            </a:br>
            <a:r>
              <a:rPr lang="ja-JP" altLang="en-US" sz="2800" dirty="0">
                <a:solidFill>
                  <a:srgbClr val="FF0000"/>
                </a:solidFill>
                <a:latin typeface="HGPｺﾞｼｯｸM" pitchFamily="50" charset="-128"/>
                <a:ea typeface="HGPｺﾞｼｯｸM" pitchFamily="50" charset="-128"/>
              </a:rPr>
              <a:t>共同利用型</a:t>
            </a:r>
          </a:p>
        </p:txBody>
      </p:sp>
      <p:sp>
        <p:nvSpPr>
          <p:cNvPr id="9" name="右矢印 8"/>
          <p:cNvSpPr/>
          <p:nvPr/>
        </p:nvSpPr>
        <p:spPr bwMode="auto">
          <a:xfrm>
            <a:off x="1208088" y="2276475"/>
            <a:ext cx="576262" cy="431800"/>
          </a:xfrm>
          <a:prstGeom prst="rightArrow">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0" name="テキスト ボックス 9"/>
          <p:cNvSpPr txBox="1"/>
          <p:nvPr/>
        </p:nvSpPr>
        <p:spPr>
          <a:xfrm>
            <a:off x="1928813" y="2276475"/>
            <a:ext cx="7561262" cy="431800"/>
          </a:xfrm>
          <a:prstGeom prst="rect">
            <a:avLst/>
          </a:prstGeom>
          <a:ln>
            <a:noFill/>
          </a:ln>
        </p:spPr>
        <p:style>
          <a:lnRef idx="2">
            <a:schemeClr val="dk1"/>
          </a:lnRef>
          <a:fillRef idx="1">
            <a:schemeClr val="lt1"/>
          </a:fillRef>
          <a:effectRef idx="0">
            <a:schemeClr val="dk1"/>
          </a:effectRef>
          <a:fontRef idx="minor">
            <a:schemeClr val="dk1"/>
          </a:fontRef>
        </p:style>
        <p:txBody>
          <a:bodyPr lIns="0" tIns="0" rIns="0" bIns="0" anchor="ctr"/>
          <a:lstStyle/>
          <a:p>
            <a:pPr eaLnBrk="0" hangingPunct="0">
              <a:defRPr/>
            </a:pPr>
            <a:r>
              <a:rPr lang="ja-JP" altLang="en-US" sz="2400" dirty="0">
                <a:latin typeface="HGPｺﾞｼｯｸM" pitchFamily="50" charset="-128"/>
                <a:ea typeface="HGPｺﾞｼｯｸM" pitchFamily="50" charset="-128"/>
              </a:rPr>
              <a:t>自治体クラウドとは上記のうち</a:t>
            </a:r>
            <a:r>
              <a:rPr lang="ja-JP" altLang="en-US" sz="2400" dirty="0">
                <a:solidFill>
                  <a:srgbClr val="FF0000"/>
                </a:solidFill>
                <a:effectLst>
                  <a:outerShdw blurRad="38100" dist="38100" dir="2700000" algn="tl">
                    <a:srgbClr val="000000">
                      <a:alpha val="43137"/>
                    </a:srgbClr>
                  </a:outerShdw>
                </a:effectLst>
                <a:latin typeface="HGPｺﾞｼｯｸM" pitchFamily="50" charset="-128"/>
                <a:ea typeface="HGPｺﾞｼｯｸM" pitchFamily="50" charset="-128"/>
              </a:rPr>
              <a:t>自治体間での共同利用型</a:t>
            </a:r>
          </a:p>
        </p:txBody>
      </p:sp>
      <p:sp>
        <p:nvSpPr>
          <p:cNvPr id="12" name="右矢印 11"/>
          <p:cNvSpPr/>
          <p:nvPr/>
        </p:nvSpPr>
        <p:spPr bwMode="auto">
          <a:xfrm>
            <a:off x="1281114" y="5707065"/>
            <a:ext cx="503237" cy="377825"/>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1" name="テキスト ボックス 10"/>
          <p:cNvSpPr txBox="1"/>
          <p:nvPr/>
        </p:nvSpPr>
        <p:spPr>
          <a:xfrm>
            <a:off x="1857376" y="5697540"/>
            <a:ext cx="7343775" cy="39528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2000" dirty="0">
                <a:latin typeface="HGPｺﾞｼｯｸM" pitchFamily="50" charset="-128"/>
                <a:ea typeface="HGPｺﾞｼｯｸM" pitchFamily="50" charset="-128"/>
              </a:rPr>
              <a:t>以上を念頭に、まずはクラウドコンピューティングの技術について・・・</a:t>
            </a:r>
          </a:p>
        </p:txBody>
      </p:sp>
      <p:sp>
        <p:nvSpPr>
          <p:cNvPr id="13" name="スライド番号プレースホルダ 12"/>
          <p:cNvSpPr>
            <a:spLocks noGrp="1"/>
          </p:cNvSpPr>
          <p:nvPr>
            <p:ph type="sldNum" sz="quarter" idx="12"/>
          </p:nvPr>
        </p:nvSpPr>
        <p:spPr/>
        <p:txBody>
          <a:bodyPr/>
          <a:lstStyle/>
          <a:p>
            <a:pPr>
              <a:defRPr/>
            </a:pPr>
            <a:fld id="{9BD18B47-5A04-4486-B144-65D5FC88DB73}" type="slidenum">
              <a:rPr lang="ja-JP" altLang="en-US" smtClean="0"/>
              <a:pPr>
                <a:defRPr/>
              </a:pPr>
              <a:t>3</a:t>
            </a:fld>
            <a:endParaRPr lang="en-US" altLang="ja-JP" dirty="0"/>
          </a:p>
        </p:txBody>
      </p:sp>
      <p:sp>
        <p:nvSpPr>
          <p:cNvPr id="14" name="フッター プレースホルダ 13"/>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右矢印 14"/>
          <p:cNvSpPr/>
          <p:nvPr/>
        </p:nvSpPr>
        <p:spPr bwMode="auto">
          <a:xfrm>
            <a:off x="2589213" y="3679825"/>
            <a:ext cx="1052513" cy="455613"/>
          </a:xfrm>
          <a:prstGeom prst="rightArrow">
            <a:avLst/>
          </a:prstGeom>
          <a:solidFill>
            <a:schemeClr val="accent1">
              <a:lumMod val="60000"/>
              <a:lumOff val="40000"/>
            </a:schemeClr>
          </a:solidFill>
          <a:ln w="9525" cap="flat" cmpd="sng" algn="ctr">
            <a:no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6" name="円/楕円 5"/>
          <p:cNvSpPr/>
          <p:nvPr/>
        </p:nvSpPr>
        <p:spPr bwMode="auto">
          <a:xfrm rot="1513516">
            <a:off x="1649413" y="2801938"/>
            <a:ext cx="1268412" cy="2206625"/>
          </a:xfrm>
          <a:prstGeom prst="ellipse">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7172"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３．クラウドとは　</a:t>
            </a:r>
            <a:r>
              <a:rPr lang="ja-JP" altLang="en-US" sz="2400" dirty="0" smtClean="0"/>
              <a:t>～クラウド技術概論①～</a:t>
            </a:r>
            <a:endParaRPr lang="ja-JP" altLang="ja-JP" sz="2400" dirty="0" smtClean="0"/>
          </a:p>
        </p:txBody>
      </p:sp>
      <p:sp>
        <p:nvSpPr>
          <p:cNvPr id="7173" name="コンテンツ プレースホルダ 3"/>
          <p:cNvSpPr>
            <a:spLocks noGrp="1"/>
          </p:cNvSpPr>
          <p:nvPr>
            <p:ph idx="1"/>
          </p:nvPr>
        </p:nvSpPr>
        <p:spPr bwMode="auto">
          <a:xfrm>
            <a:off x="495300" y="1341438"/>
            <a:ext cx="8915400" cy="6032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rPr>
              <a:t>クラウドコンピューティング</a:t>
            </a:r>
            <a:endParaRPr lang="en-US" altLang="ja-JP" sz="2400" dirty="0" smtClean="0">
              <a:latin typeface="HGPｺﾞｼｯｸM" pitchFamily="50" charset="-128"/>
            </a:endParaRPr>
          </a:p>
          <a:p>
            <a:pPr marL="361950" lvl="1" indent="0">
              <a:buFont typeface="Wingdings" pitchFamily="2" charset="2"/>
              <a:buNone/>
            </a:pPr>
            <a:r>
              <a:rPr lang="ja-JP" altLang="en-US" sz="2000" dirty="0" smtClean="0"/>
              <a:t>ネットワーク上に存在するサーバが提供するサービスを、それらのサーバ群を意識することなしに利用できるというコンピューティング形態</a:t>
            </a:r>
          </a:p>
        </p:txBody>
      </p:sp>
      <p:sp>
        <p:nvSpPr>
          <p:cNvPr id="5" name="雲 4"/>
          <p:cNvSpPr/>
          <p:nvPr/>
        </p:nvSpPr>
        <p:spPr bwMode="auto">
          <a:xfrm>
            <a:off x="1192214" y="2649538"/>
            <a:ext cx="1214437" cy="717550"/>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52" name="雲 51"/>
          <p:cNvSpPr/>
          <p:nvPr/>
        </p:nvSpPr>
        <p:spPr bwMode="auto">
          <a:xfrm>
            <a:off x="833438" y="3538538"/>
            <a:ext cx="1212850" cy="717550"/>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53" name="雲 52"/>
          <p:cNvSpPr/>
          <p:nvPr/>
        </p:nvSpPr>
        <p:spPr bwMode="auto">
          <a:xfrm>
            <a:off x="2211388" y="3103563"/>
            <a:ext cx="1212850" cy="717550"/>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60" name="雲 59"/>
          <p:cNvSpPr/>
          <p:nvPr/>
        </p:nvSpPr>
        <p:spPr bwMode="auto">
          <a:xfrm>
            <a:off x="2057400" y="4046538"/>
            <a:ext cx="1212850" cy="717550"/>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61" name="雲 60"/>
          <p:cNvSpPr/>
          <p:nvPr/>
        </p:nvSpPr>
        <p:spPr bwMode="auto">
          <a:xfrm>
            <a:off x="842964" y="4375150"/>
            <a:ext cx="1214437" cy="717550"/>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7179" name="Picture 3" descr="C:\Users\9610066\AppData\Local\Microsoft\Windows\Temporary Internet Files\Content.IE5\GNS1HEZ3\MC900431637[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98726" y="3121025"/>
            <a:ext cx="633413" cy="633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80" name="Picture 4" descr="C:\Users\9610066\AppData\Local\Microsoft\Windows\Temporary Internet Files\Content.IE5\BL14DZTR\MC900428969[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1624014" y="2646365"/>
            <a:ext cx="441325" cy="612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81" name="Picture 3" descr="C:\Users\9610066\AppData\Local\Microsoft\Windows\Temporary Internet Files\Content.IE5\GNS1HEZ3\MC900434845[1].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1120776" y="3570288"/>
            <a:ext cx="769938" cy="603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82" name="Picture 3" descr="C:\Users\9610066\AppData\Local\Microsoft\Windows\Temporary Internet Files\Content.IE5\GNS1HEZ3\MC900431637[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20776" y="4446588"/>
            <a:ext cx="633413" cy="6334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183" name="Picture 4" descr="C:\Users\9610066\AppData\Local\Microsoft\Windows\Temporary Internet Files\Content.IE5\BL14DZTR\MC900428969[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flipH="1">
            <a:off x="2489202" y="4014790"/>
            <a:ext cx="441325" cy="612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6" name="雲 65"/>
          <p:cNvSpPr/>
          <p:nvPr/>
        </p:nvSpPr>
        <p:spPr bwMode="auto">
          <a:xfrm>
            <a:off x="3551238" y="2719388"/>
            <a:ext cx="2609850" cy="2014537"/>
          </a:xfrm>
          <a:prstGeom prst="cloud">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1" name="フローチャート : 定義済み処理 10"/>
          <p:cNvSpPr/>
          <p:nvPr/>
        </p:nvSpPr>
        <p:spPr bwMode="auto">
          <a:xfrm>
            <a:off x="4641851" y="2895602"/>
            <a:ext cx="1295400" cy="639763"/>
          </a:xfrm>
          <a:prstGeom prst="flowChartPredefinedProcess">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65" name="Picture 3" descr="C:\Users\9610066\AppData\Local\Microsoft\Windows\Temporary Internet Files\Content.IE5\GNS1HEZ3\MC900431637[1].png"/>
          <p:cNvPicPr>
            <a:picLocks noChangeAspect="1" noChangeArrowheads="1"/>
          </p:cNvPicPr>
          <p:nvPr/>
        </p:nvPicPr>
        <p:blipFill>
          <a:blip r:embed="rId6"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flipH="1">
            <a:off x="3586927" y="3297375"/>
            <a:ext cx="1005604" cy="1005604"/>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円柱 9"/>
          <p:cNvSpPr/>
          <p:nvPr/>
        </p:nvSpPr>
        <p:spPr bwMode="auto">
          <a:xfrm>
            <a:off x="4762501" y="3895725"/>
            <a:ext cx="1069975" cy="647700"/>
          </a:xfrm>
          <a:prstGeom prst="can">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2" name="テキスト ボックス 11"/>
          <p:cNvSpPr txBox="1"/>
          <p:nvPr/>
        </p:nvSpPr>
        <p:spPr>
          <a:xfrm>
            <a:off x="4273551" y="3032127"/>
            <a:ext cx="2032000" cy="360363"/>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600" b="1" dirty="0">
                <a:latin typeface="HGPｺﾞｼｯｸM" pitchFamily="50" charset="-128"/>
                <a:ea typeface="HGPｺﾞｼｯｸM" pitchFamily="50" charset="-128"/>
              </a:rPr>
              <a:t>業務</a:t>
            </a:r>
            <a:endParaRPr lang="en-US" altLang="ja-JP" sz="1600" b="1" dirty="0">
              <a:latin typeface="HGPｺﾞｼｯｸM" pitchFamily="50" charset="-128"/>
              <a:ea typeface="HGPｺﾞｼｯｸM" pitchFamily="50" charset="-128"/>
            </a:endParaRPr>
          </a:p>
          <a:p>
            <a:pPr algn="ctr" eaLnBrk="0" hangingPunct="0">
              <a:defRPr/>
            </a:pPr>
            <a:r>
              <a:rPr lang="ja-JP" altLang="en-US" sz="1600" b="1" dirty="0">
                <a:latin typeface="HGPｺﾞｼｯｸM" pitchFamily="50" charset="-128"/>
                <a:ea typeface="HGPｺﾞｼｯｸM" pitchFamily="50" charset="-128"/>
              </a:rPr>
              <a:t>アプリケーション</a:t>
            </a:r>
          </a:p>
        </p:txBody>
      </p:sp>
      <p:sp>
        <p:nvSpPr>
          <p:cNvPr id="68" name="テキスト ボックス 67"/>
          <p:cNvSpPr txBox="1"/>
          <p:nvPr/>
        </p:nvSpPr>
        <p:spPr>
          <a:xfrm>
            <a:off x="3595689" y="3562352"/>
            <a:ext cx="1152525" cy="360363"/>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600" b="1" dirty="0">
                <a:latin typeface="HGPｺﾞｼｯｸM" pitchFamily="50" charset="-128"/>
                <a:ea typeface="HGPｺﾞｼｯｸM" pitchFamily="50" charset="-128"/>
              </a:rPr>
              <a:t>サーバ機能</a:t>
            </a:r>
          </a:p>
        </p:txBody>
      </p:sp>
      <p:sp>
        <p:nvSpPr>
          <p:cNvPr id="69" name="テキスト ボックス 68"/>
          <p:cNvSpPr txBox="1"/>
          <p:nvPr/>
        </p:nvSpPr>
        <p:spPr>
          <a:xfrm>
            <a:off x="4721226" y="4075114"/>
            <a:ext cx="1152525" cy="358775"/>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600" b="1" dirty="0">
                <a:latin typeface="HGPｺﾞｼｯｸM" pitchFamily="50" charset="-128"/>
                <a:ea typeface="HGPｺﾞｼｯｸM" pitchFamily="50" charset="-128"/>
              </a:rPr>
              <a:t>データ</a:t>
            </a:r>
          </a:p>
        </p:txBody>
      </p:sp>
      <p:sp>
        <p:nvSpPr>
          <p:cNvPr id="14" name="テキスト ボックス 13"/>
          <p:cNvSpPr txBox="1"/>
          <p:nvPr/>
        </p:nvSpPr>
        <p:spPr>
          <a:xfrm>
            <a:off x="3513138" y="4627563"/>
            <a:ext cx="2609850" cy="457200"/>
          </a:xfrm>
          <a:prstGeom prst="rect">
            <a:avLst/>
          </a:prstGeom>
          <a:ln/>
        </p:spPr>
        <p:style>
          <a:lnRef idx="1">
            <a:schemeClr val="accent3"/>
          </a:lnRef>
          <a:fillRef idx="2">
            <a:schemeClr val="accent3"/>
          </a:fillRef>
          <a:effectRef idx="1">
            <a:schemeClr val="accent3"/>
          </a:effectRef>
          <a:fontRef idx="minor">
            <a:schemeClr val="dk1"/>
          </a:fontRef>
        </p:style>
        <p:txBody>
          <a:bodyPr wrap="none" lIns="0" tIns="0" rIns="0" bIns="0" anchor="ctr"/>
          <a:lstStyle/>
          <a:p>
            <a:pPr algn="ctr" eaLnBrk="0" hangingPunct="0">
              <a:defRPr/>
            </a:pPr>
            <a:r>
              <a:rPr lang="ja-JP" altLang="en-US" sz="2400" dirty="0">
                <a:latin typeface="HGPｺﾞｼｯｸM" pitchFamily="50" charset="-128"/>
                <a:ea typeface="HGPｺﾞｼｯｸM" pitchFamily="50" charset="-128"/>
              </a:rPr>
              <a:t>クラウドサービス</a:t>
            </a:r>
          </a:p>
        </p:txBody>
      </p:sp>
      <p:pic>
        <p:nvPicPr>
          <p:cNvPr id="4098" name="Picture 2" descr="C:\Users\9610066\AppData\Local\Microsoft\Windows\Temporary Internet Files\Content.IE5\5DIDZX1E\MC900439803[1].png"/>
          <p:cNvPicPr>
            <a:picLocks noChangeAspect="1" noChangeArrowheads="1"/>
          </p:cNvPicPr>
          <p:nvPr/>
        </p:nvPicPr>
        <p:blipFill>
          <a:blip r:embed="rId7" cstate="print">
            <a:duotone>
              <a:schemeClr val="bg2">
                <a:shade val="45000"/>
                <a:satMod val="135000"/>
              </a:schemeClr>
              <a:prstClr val="white"/>
            </a:duotone>
            <a:extLst>
              <a:ext uri="{28A0092B-C50C-407E-A947-70E740481C1C}">
                <a14:useLocalDpi xmlns:a14="http://schemas.microsoft.com/office/drawing/2010/main" xmlns="" val="0"/>
              </a:ext>
            </a:extLst>
          </a:blip>
          <a:srcRect/>
          <a:stretch>
            <a:fillRect/>
          </a:stretch>
        </p:blipFill>
        <p:spPr bwMode="auto">
          <a:xfrm>
            <a:off x="6017225" y="2718803"/>
            <a:ext cx="2088232" cy="2088232"/>
          </a:xfrm>
          <a:prstGeom prst="rect">
            <a:avLst/>
          </a:prstGeom>
          <a:noFill/>
          <a:extLst>
            <a:ext uri="{909E8E84-426E-40DD-AFC4-6F175D3DCCD1}">
              <a14:hiddenFill xmlns:a14="http://schemas.microsoft.com/office/drawing/2010/main" xmlns="">
                <a:solidFill>
                  <a:srgbClr val="FFFFFF"/>
                </a:solidFill>
              </a14:hiddenFill>
            </a:ext>
          </a:extLst>
        </p:spPr>
      </p:pic>
      <p:sp>
        <p:nvSpPr>
          <p:cNvPr id="13" name="テキスト ボックス 12"/>
          <p:cNvSpPr txBox="1"/>
          <p:nvPr/>
        </p:nvSpPr>
        <p:spPr>
          <a:xfrm>
            <a:off x="6702425" y="3378200"/>
            <a:ext cx="914401" cy="91440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wrap="none" lIns="0" tIns="0" rIns="0" bIns="0" anchor="ctr"/>
          <a:lstStyle/>
          <a:p>
            <a:pPr algn="ctr" eaLnBrk="0" hangingPunct="0">
              <a:defRPr/>
            </a:pPr>
            <a:r>
              <a:rPr lang="ja-JP" altLang="en-US" dirty="0">
                <a:latin typeface="HGPｺﾞｼｯｸM" pitchFamily="50" charset="-128"/>
                <a:ea typeface="HGPｺﾞｼｯｸM" pitchFamily="50" charset="-128"/>
              </a:rPr>
              <a:t>ネットワーク経由で利用</a:t>
            </a:r>
          </a:p>
        </p:txBody>
      </p:sp>
      <p:pic>
        <p:nvPicPr>
          <p:cNvPr id="7194" name="Picture 7" descr="C:\Users\9610066\AppData\Local\Microsoft\Windows\Temporary Internet Files\Content.IE5\BL14DZTR\MC900331669[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7889875" y="2935288"/>
            <a:ext cx="1600200" cy="1619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右矢印 15"/>
          <p:cNvSpPr/>
          <p:nvPr/>
        </p:nvSpPr>
        <p:spPr bwMode="auto">
          <a:xfrm>
            <a:off x="3848101" y="5313363"/>
            <a:ext cx="587375" cy="347662"/>
          </a:xfrm>
          <a:prstGeom prst="rightArrow">
            <a:avLst>
              <a:gd name="adj1" fmla="val 50000"/>
              <a:gd name="adj2" fmla="val 77071"/>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70" name="テキスト ボックス 69"/>
          <p:cNvSpPr txBox="1"/>
          <p:nvPr/>
        </p:nvSpPr>
        <p:spPr>
          <a:xfrm>
            <a:off x="4641850" y="5259388"/>
            <a:ext cx="2111376" cy="45720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2000" dirty="0">
                <a:latin typeface="HGPｺﾞｼｯｸM" pitchFamily="50" charset="-128"/>
                <a:ea typeface="HGPｺﾞｼｯｸM" pitchFamily="50" charset="-128"/>
              </a:rPr>
              <a:t>データセンターに置くのとは違うの？</a:t>
            </a:r>
          </a:p>
        </p:txBody>
      </p:sp>
      <p:sp>
        <p:nvSpPr>
          <p:cNvPr id="71" name="右矢印 70"/>
          <p:cNvSpPr/>
          <p:nvPr/>
        </p:nvSpPr>
        <p:spPr bwMode="auto">
          <a:xfrm>
            <a:off x="3848101" y="5745163"/>
            <a:ext cx="587375" cy="347662"/>
          </a:xfrm>
          <a:prstGeom prst="rightArrow">
            <a:avLst>
              <a:gd name="adj1" fmla="val 50000"/>
              <a:gd name="adj2" fmla="val 77071"/>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72" name="テキスト ボックス 71"/>
          <p:cNvSpPr txBox="1"/>
          <p:nvPr/>
        </p:nvSpPr>
        <p:spPr>
          <a:xfrm>
            <a:off x="4624388" y="5691188"/>
            <a:ext cx="2109787" cy="45720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2000" dirty="0">
                <a:latin typeface="HGPｺﾞｼｯｸM" pitchFamily="50" charset="-128"/>
                <a:ea typeface="HGPｺﾞｼｯｸM" pitchFamily="50" charset="-128"/>
              </a:rPr>
              <a:t>既存のサービス（ＡＳＰ等）とは違うの？</a:t>
            </a:r>
          </a:p>
        </p:txBody>
      </p:sp>
      <p:sp>
        <p:nvSpPr>
          <p:cNvPr id="31" name="スライド番号プレースホルダ 30"/>
          <p:cNvSpPr>
            <a:spLocks noGrp="1"/>
          </p:cNvSpPr>
          <p:nvPr>
            <p:ph type="sldNum" sz="quarter" idx="12"/>
          </p:nvPr>
        </p:nvSpPr>
        <p:spPr/>
        <p:txBody>
          <a:bodyPr/>
          <a:lstStyle/>
          <a:p>
            <a:pPr>
              <a:defRPr/>
            </a:pPr>
            <a:fld id="{9BD18B47-5A04-4486-B144-65D5FC88DB73}" type="slidenum">
              <a:rPr lang="ja-JP" altLang="en-US" smtClean="0"/>
              <a:pPr>
                <a:defRPr/>
              </a:pPr>
              <a:t>4</a:t>
            </a:fld>
            <a:endParaRPr lang="en-US" altLang="ja-JP" dirty="0"/>
          </a:p>
        </p:txBody>
      </p:sp>
      <p:sp>
        <p:nvSpPr>
          <p:cNvPr id="32" name="フッター プレースホルダ 31"/>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下矢印 58"/>
          <p:cNvSpPr/>
          <p:nvPr/>
        </p:nvSpPr>
        <p:spPr bwMode="auto">
          <a:xfrm>
            <a:off x="7653338" y="3362327"/>
            <a:ext cx="576262" cy="277813"/>
          </a:xfrm>
          <a:prstGeom prst="down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62" name="下矢印 61"/>
          <p:cNvSpPr/>
          <p:nvPr/>
        </p:nvSpPr>
        <p:spPr bwMode="auto">
          <a:xfrm>
            <a:off x="1676401" y="3362327"/>
            <a:ext cx="576263" cy="277813"/>
          </a:xfrm>
          <a:prstGeom prst="down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57" name="テキスト ボックス 56"/>
          <p:cNvSpPr txBox="1"/>
          <p:nvPr/>
        </p:nvSpPr>
        <p:spPr>
          <a:xfrm>
            <a:off x="6753225" y="2276477"/>
            <a:ext cx="2376488" cy="1000125"/>
          </a:xfrm>
          <a:prstGeom prst="rect">
            <a:avLst/>
          </a:prstGeom>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600" b="1" dirty="0">
                <a:latin typeface="HGPｺﾞｼｯｸM" pitchFamily="50" charset="-128"/>
                <a:ea typeface="HGPｺﾞｼｯｸM" pitchFamily="50" charset="-128"/>
              </a:rPr>
              <a:t>クラウド</a:t>
            </a:r>
            <a:endParaRPr lang="en-US" altLang="ja-JP" sz="1600" b="1" dirty="0">
              <a:latin typeface="HGPｺﾞｼｯｸM" pitchFamily="50" charset="-128"/>
              <a:ea typeface="HGPｺﾞｼｯｸM" pitchFamily="50" charset="-128"/>
            </a:endParaRPr>
          </a:p>
          <a:p>
            <a:pPr algn="ctr" eaLnBrk="0" hangingPunct="0">
              <a:defRPr/>
            </a:pPr>
            <a:r>
              <a:rPr lang="ja-JP" altLang="en-US" sz="1600" b="1" dirty="0">
                <a:latin typeface="HGPｺﾞｼｯｸM" pitchFamily="50" charset="-128"/>
                <a:ea typeface="HGPｺﾞｼｯｸM" pitchFamily="50" charset="-128"/>
              </a:rPr>
              <a:t>コンピューティング</a:t>
            </a:r>
            <a:endParaRPr lang="en-US" altLang="ja-JP" sz="1600" b="1" dirty="0">
              <a:latin typeface="HGPｺﾞｼｯｸM" pitchFamily="50" charset="-128"/>
              <a:ea typeface="HGPｺﾞｼｯｸM" pitchFamily="50" charset="-128"/>
            </a:endParaRPr>
          </a:p>
          <a:p>
            <a:pPr algn="ctr" eaLnBrk="0" hangingPunct="0">
              <a:defRPr/>
            </a:pPr>
            <a:r>
              <a:rPr lang="ja-JP" altLang="en-US" sz="1600" b="1" dirty="0">
                <a:latin typeface="HGPｺﾞｼｯｸM" pitchFamily="50" charset="-128"/>
                <a:ea typeface="HGPｺﾞｼｯｸM" pitchFamily="50" charset="-128"/>
              </a:rPr>
              <a:t>によるサービス</a:t>
            </a:r>
          </a:p>
        </p:txBody>
      </p:sp>
      <p:sp>
        <p:nvSpPr>
          <p:cNvPr id="55" name="テキスト ボックス 54"/>
          <p:cNvSpPr txBox="1"/>
          <p:nvPr/>
        </p:nvSpPr>
        <p:spPr>
          <a:xfrm>
            <a:off x="776288" y="2306638"/>
            <a:ext cx="2376487" cy="982662"/>
          </a:xfrm>
          <a:prstGeom prst="rect">
            <a:avLst/>
          </a:prstGeom>
          <a:ln/>
        </p:spPr>
        <p:style>
          <a:lnRef idx="1">
            <a:schemeClr val="accent2"/>
          </a:lnRef>
          <a:fillRef idx="2">
            <a:schemeClr val="accent2"/>
          </a:fillRef>
          <a:effectRef idx="1">
            <a:schemeClr val="accent2"/>
          </a:effectRef>
          <a:fontRef idx="minor">
            <a:schemeClr val="dk1"/>
          </a:fontRef>
        </p:style>
        <p:txBody>
          <a:bodyPr wrap="none" lIns="72000" tIns="0" rIns="0" bIns="0" anchor="ctr"/>
          <a:lstStyle/>
          <a:p>
            <a:pPr eaLnBrk="0" hangingPunct="0">
              <a:defRPr/>
            </a:pPr>
            <a:r>
              <a:rPr lang="ja-JP" altLang="en-US" sz="1600" b="1" dirty="0">
                <a:latin typeface="HGPｺﾞｼｯｸM" pitchFamily="50" charset="-128"/>
                <a:ea typeface="HGPｺﾞｼｯｸM" pitchFamily="50" charset="-128"/>
              </a:rPr>
              <a:t>これまでの共用サービス</a:t>
            </a:r>
            <a:endParaRPr lang="en-US" altLang="ja-JP" sz="1600" b="1" dirty="0">
              <a:latin typeface="HGPｺﾞｼｯｸM" pitchFamily="50" charset="-128"/>
              <a:ea typeface="HGPｺﾞｼｯｸM" pitchFamily="50" charset="-128"/>
            </a:endParaRPr>
          </a:p>
          <a:p>
            <a:pPr marL="285750" indent="-285750" eaLnBrk="0" hangingPunct="0">
              <a:buFont typeface="Wingdings" pitchFamily="2" charset="2"/>
              <a:buChar char="p"/>
              <a:defRPr/>
            </a:pPr>
            <a:r>
              <a:rPr lang="ja-JP" altLang="en-US" sz="1400" dirty="0">
                <a:latin typeface="HGPｺﾞｼｯｸM" pitchFamily="50" charset="-128"/>
                <a:ea typeface="HGPｺﾞｼｯｸM" pitchFamily="50" charset="-128"/>
              </a:rPr>
              <a:t>ＡＳＰ</a:t>
            </a:r>
            <a:endParaRPr lang="en-US" altLang="ja-JP" sz="1400" dirty="0">
              <a:latin typeface="HGPｺﾞｼｯｸM" pitchFamily="50" charset="-128"/>
              <a:ea typeface="HGPｺﾞｼｯｸM" pitchFamily="50" charset="-128"/>
            </a:endParaRPr>
          </a:p>
          <a:p>
            <a:pPr marL="285750" indent="-285750" eaLnBrk="0" hangingPunct="0">
              <a:buFont typeface="Wingdings" pitchFamily="2" charset="2"/>
              <a:buChar char="p"/>
              <a:defRPr/>
            </a:pPr>
            <a:r>
              <a:rPr lang="ja-JP" altLang="en-US" sz="1400" dirty="0">
                <a:latin typeface="HGPｺﾞｼｯｸM" pitchFamily="50" charset="-128"/>
                <a:ea typeface="HGPｺﾞｼｯｸM" pitchFamily="50" charset="-128"/>
              </a:rPr>
              <a:t>ＶＰＳ、ホスティング</a:t>
            </a:r>
            <a:endParaRPr lang="en-US" altLang="ja-JP" sz="1400" dirty="0">
              <a:latin typeface="HGPｺﾞｼｯｸM" pitchFamily="50" charset="-128"/>
              <a:ea typeface="HGPｺﾞｼｯｸM" pitchFamily="50" charset="-128"/>
            </a:endParaRPr>
          </a:p>
          <a:p>
            <a:pPr marL="285750" indent="-285750" eaLnBrk="0" hangingPunct="0">
              <a:buFont typeface="Wingdings" pitchFamily="2" charset="2"/>
              <a:buChar char="p"/>
              <a:defRPr/>
            </a:pPr>
            <a:r>
              <a:rPr lang="ja-JP" altLang="en-US" sz="1400" dirty="0">
                <a:latin typeface="HGPｺﾞｼｯｸM" pitchFamily="50" charset="-128"/>
                <a:ea typeface="HGPｺﾞｼｯｸM" pitchFamily="50" charset="-128"/>
              </a:rPr>
              <a:t>ハウジング</a:t>
            </a:r>
          </a:p>
        </p:txBody>
      </p:sp>
      <p:sp>
        <p:nvSpPr>
          <p:cNvPr id="25" name="正方形/長方形 24"/>
          <p:cNvSpPr/>
          <p:nvPr/>
        </p:nvSpPr>
        <p:spPr>
          <a:xfrm>
            <a:off x="3548064" y="2413002"/>
            <a:ext cx="2809875" cy="574675"/>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sz="1100" dirty="0">
              <a:solidFill>
                <a:schemeClr val="tx2"/>
              </a:solidFill>
              <a:latin typeface="HGPｺﾞｼｯｸM" pitchFamily="50" charset="-128"/>
              <a:ea typeface="HGPｺﾞｼｯｸM" pitchFamily="50" charset="-128"/>
            </a:endParaRPr>
          </a:p>
        </p:txBody>
      </p:sp>
      <p:cxnSp>
        <p:nvCxnSpPr>
          <p:cNvPr id="54" name="直線コネクタ 53"/>
          <p:cNvCxnSpPr/>
          <p:nvPr/>
        </p:nvCxnSpPr>
        <p:spPr bwMode="auto">
          <a:xfrm flipV="1">
            <a:off x="4481513" y="2413002"/>
            <a:ext cx="0" cy="574675"/>
          </a:xfrm>
          <a:prstGeom prst="line">
            <a:avLst/>
          </a:prstGeom>
          <a:solidFill>
            <a:schemeClr val="accent1"/>
          </a:solidFill>
          <a:ln w="9525" cap="flat" cmpd="sng" algn="ctr">
            <a:solidFill>
              <a:schemeClr val="accent1">
                <a:lumMod val="75000"/>
              </a:schemeClr>
            </a:solidFill>
            <a:prstDash val="dash"/>
            <a:round/>
            <a:headEnd type="none" w="med" len="med"/>
            <a:tailEnd type="none" w="med" len="med"/>
          </a:ln>
          <a:effectLst/>
        </p:spPr>
      </p:cxnSp>
      <p:cxnSp>
        <p:nvCxnSpPr>
          <p:cNvPr id="56" name="直線コネクタ 55"/>
          <p:cNvCxnSpPr/>
          <p:nvPr/>
        </p:nvCxnSpPr>
        <p:spPr bwMode="auto">
          <a:xfrm flipV="1">
            <a:off x="5416550" y="2416177"/>
            <a:ext cx="0" cy="574675"/>
          </a:xfrm>
          <a:prstGeom prst="line">
            <a:avLst/>
          </a:prstGeom>
          <a:solidFill>
            <a:schemeClr val="accent1"/>
          </a:solidFill>
          <a:ln w="9525" cap="flat" cmpd="sng" algn="ctr">
            <a:solidFill>
              <a:schemeClr val="accent1">
                <a:lumMod val="75000"/>
              </a:schemeClr>
            </a:solidFill>
            <a:prstDash val="dash"/>
            <a:round/>
            <a:headEnd type="none" w="med" len="med"/>
            <a:tailEnd type="none" w="med" len="med"/>
          </a:ln>
          <a:effectLst/>
        </p:spPr>
      </p:cxnSp>
      <p:sp>
        <p:nvSpPr>
          <p:cNvPr id="8201"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smtClean="0"/>
              <a:t>３．クラウドとは　</a:t>
            </a:r>
            <a:r>
              <a:rPr lang="ja-JP" altLang="en-US" sz="2400" smtClean="0"/>
              <a:t>～クラウド技術概論②～</a:t>
            </a:r>
            <a:endParaRPr lang="ja-JP" altLang="ja-JP" sz="2400" smtClean="0"/>
          </a:p>
        </p:txBody>
      </p:sp>
      <p:sp>
        <p:nvSpPr>
          <p:cNvPr id="8202" name="コンテンツ プレースホルダ 3"/>
          <p:cNvSpPr>
            <a:spLocks noGrp="1"/>
          </p:cNvSpPr>
          <p:nvPr>
            <p:ph idx="1"/>
          </p:nvPr>
        </p:nvSpPr>
        <p:spPr bwMode="auto">
          <a:xfrm>
            <a:off x="495300" y="1341438"/>
            <a:ext cx="8915400" cy="6032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rPr>
              <a:t>クラウドコンピューティングによるサービスと、これまでの共用サービス（ＡＳＰやホスティング等）との違い</a:t>
            </a:r>
          </a:p>
        </p:txBody>
      </p:sp>
      <p:sp>
        <p:nvSpPr>
          <p:cNvPr id="22" name="正方形/長方形 21"/>
          <p:cNvSpPr/>
          <p:nvPr/>
        </p:nvSpPr>
        <p:spPr>
          <a:xfrm>
            <a:off x="4484689" y="2987677"/>
            <a:ext cx="936625" cy="576263"/>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sz="1100" dirty="0">
              <a:solidFill>
                <a:schemeClr val="tx2"/>
              </a:solidFill>
              <a:latin typeface="HGPｺﾞｼｯｸM" pitchFamily="50" charset="-128"/>
              <a:ea typeface="HGPｺﾞｼｯｸM" pitchFamily="50" charset="-128"/>
            </a:endParaRPr>
          </a:p>
        </p:txBody>
      </p:sp>
      <p:sp>
        <p:nvSpPr>
          <p:cNvPr id="23" name="正方形/長方形 22"/>
          <p:cNvSpPr/>
          <p:nvPr/>
        </p:nvSpPr>
        <p:spPr>
          <a:xfrm>
            <a:off x="5421314" y="2987677"/>
            <a:ext cx="936625" cy="576263"/>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sz="1100" dirty="0">
              <a:solidFill>
                <a:schemeClr val="tx2"/>
              </a:solidFill>
              <a:latin typeface="HGPｺﾞｼｯｸM" pitchFamily="50" charset="-128"/>
              <a:ea typeface="HGPｺﾞｼｯｸM" pitchFamily="50" charset="-128"/>
            </a:endParaRPr>
          </a:p>
        </p:txBody>
      </p:sp>
      <p:sp>
        <p:nvSpPr>
          <p:cNvPr id="24" name="正方形/長方形 23"/>
          <p:cNvSpPr/>
          <p:nvPr/>
        </p:nvSpPr>
        <p:spPr>
          <a:xfrm>
            <a:off x="3548065" y="2989263"/>
            <a:ext cx="936625" cy="576262"/>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sz="1100" dirty="0">
              <a:solidFill>
                <a:schemeClr val="tx2"/>
              </a:solidFill>
              <a:latin typeface="HGPｺﾞｼｯｸM" pitchFamily="50" charset="-128"/>
              <a:ea typeface="HGPｺﾞｼｯｸM" pitchFamily="50" charset="-128"/>
            </a:endParaRPr>
          </a:p>
        </p:txBody>
      </p:sp>
      <p:sp>
        <p:nvSpPr>
          <p:cNvPr id="29" name="正方形/長方形 28"/>
          <p:cNvSpPr/>
          <p:nvPr/>
        </p:nvSpPr>
        <p:spPr>
          <a:xfrm>
            <a:off x="4484689" y="3563938"/>
            <a:ext cx="936625" cy="576262"/>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sz="1100" dirty="0">
              <a:solidFill>
                <a:schemeClr val="tx2"/>
              </a:solidFill>
              <a:latin typeface="HGPｺﾞｼｯｸM" pitchFamily="50" charset="-128"/>
              <a:ea typeface="HGPｺﾞｼｯｸM" pitchFamily="50" charset="-128"/>
            </a:endParaRPr>
          </a:p>
        </p:txBody>
      </p:sp>
      <p:sp>
        <p:nvSpPr>
          <p:cNvPr id="30" name="正方形/長方形 29"/>
          <p:cNvSpPr/>
          <p:nvPr/>
        </p:nvSpPr>
        <p:spPr>
          <a:xfrm>
            <a:off x="5421314" y="3563938"/>
            <a:ext cx="936625" cy="576262"/>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sz="1100" dirty="0">
              <a:solidFill>
                <a:schemeClr val="tx2"/>
              </a:solidFill>
              <a:latin typeface="HGPｺﾞｼｯｸM" pitchFamily="50" charset="-128"/>
              <a:ea typeface="HGPｺﾞｼｯｸM" pitchFamily="50" charset="-128"/>
            </a:endParaRPr>
          </a:p>
        </p:txBody>
      </p:sp>
      <p:sp>
        <p:nvSpPr>
          <p:cNvPr id="31" name="正方形/長方形 30"/>
          <p:cNvSpPr/>
          <p:nvPr/>
        </p:nvSpPr>
        <p:spPr>
          <a:xfrm>
            <a:off x="3548065" y="3565527"/>
            <a:ext cx="936625" cy="576263"/>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sz="1100" dirty="0">
              <a:solidFill>
                <a:schemeClr val="tx2"/>
              </a:solidFill>
              <a:latin typeface="HGPｺﾞｼｯｸM" pitchFamily="50" charset="-128"/>
              <a:ea typeface="HGPｺﾞｼｯｸM" pitchFamily="50" charset="-128"/>
            </a:endParaRPr>
          </a:p>
        </p:txBody>
      </p:sp>
      <p:sp>
        <p:nvSpPr>
          <p:cNvPr id="32" name="正方形/長方形 31"/>
          <p:cNvSpPr/>
          <p:nvPr/>
        </p:nvSpPr>
        <p:spPr>
          <a:xfrm>
            <a:off x="4484689" y="4138613"/>
            <a:ext cx="936625" cy="576262"/>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sz="1100" dirty="0">
              <a:solidFill>
                <a:schemeClr val="tx2"/>
              </a:solidFill>
              <a:latin typeface="HGPｺﾞｼｯｸM" pitchFamily="50" charset="-128"/>
              <a:ea typeface="HGPｺﾞｼｯｸM" pitchFamily="50" charset="-128"/>
            </a:endParaRPr>
          </a:p>
        </p:txBody>
      </p:sp>
      <p:sp>
        <p:nvSpPr>
          <p:cNvPr id="33" name="正方形/長方形 32"/>
          <p:cNvSpPr/>
          <p:nvPr/>
        </p:nvSpPr>
        <p:spPr>
          <a:xfrm>
            <a:off x="5421314" y="4138613"/>
            <a:ext cx="936625" cy="576262"/>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sz="1100" dirty="0">
              <a:solidFill>
                <a:schemeClr val="tx2"/>
              </a:solidFill>
              <a:latin typeface="HGPｺﾞｼｯｸM" pitchFamily="50" charset="-128"/>
              <a:ea typeface="HGPｺﾞｼｯｸM" pitchFamily="50" charset="-128"/>
            </a:endParaRPr>
          </a:p>
        </p:txBody>
      </p:sp>
      <p:sp>
        <p:nvSpPr>
          <p:cNvPr id="34" name="正方形/長方形 33"/>
          <p:cNvSpPr/>
          <p:nvPr/>
        </p:nvSpPr>
        <p:spPr>
          <a:xfrm>
            <a:off x="3548065" y="4140202"/>
            <a:ext cx="936625" cy="576263"/>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sz="1100" dirty="0">
              <a:solidFill>
                <a:schemeClr val="tx2"/>
              </a:solidFill>
              <a:latin typeface="HGPｺﾞｼｯｸM" pitchFamily="50" charset="-128"/>
              <a:ea typeface="HGPｺﾞｼｯｸM" pitchFamily="50" charset="-128"/>
            </a:endParaRPr>
          </a:p>
        </p:txBody>
      </p:sp>
      <p:sp>
        <p:nvSpPr>
          <p:cNvPr id="35" name="テキスト ボックス 34"/>
          <p:cNvSpPr txBox="1"/>
          <p:nvPr/>
        </p:nvSpPr>
        <p:spPr>
          <a:xfrm>
            <a:off x="3836989" y="2557465"/>
            <a:ext cx="2232025" cy="287337"/>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dirty="0">
                <a:latin typeface="HGPｺﾞｼｯｸM" pitchFamily="50" charset="-128"/>
                <a:ea typeface="HGPｺﾞｼｯｸM" pitchFamily="50" charset="-128"/>
              </a:rPr>
              <a:t>業務アプリケーション</a:t>
            </a:r>
          </a:p>
        </p:txBody>
      </p:sp>
      <p:sp>
        <p:nvSpPr>
          <p:cNvPr id="36" name="テキスト ボックス 35"/>
          <p:cNvSpPr txBox="1"/>
          <p:nvPr/>
        </p:nvSpPr>
        <p:spPr>
          <a:xfrm>
            <a:off x="3822702" y="4284665"/>
            <a:ext cx="2232025" cy="287337"/>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dirty="0">
                <a:latin typeface="HGPｺﾞｼｯｸM" pitchFamily="50" charset="-128"/>
                <a:ea typeface="HGPｺﾞｼｯｸM" pitchFamily="50" charset="-128"/>
              </a:rPr>
              <a:t>データセンター</a:t>
            </a:r>
          </a:p>
        </p:txBody>
      </p:sp>
      <p:sp>
        <p:nvSpPr>
          <p:cNvPr id="37" name="テキスト ボックス 36"/>
          <p:cNvSpPr txBox="1"/>
          <p:nvPr/>
        </p:nvSpPr>
        <p:spPr>
          <a:xfrm>
            <a:off x="3836989" y="3709990"/>
            <a:ext cx="2232025" cy="287337"/>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dirty="0">
                <a:latin typeface="HGPｺﾞｼｯｸM" pitchFamily="50" charset="-128"/>
                <a:ea typeface="HGPｺﾞｼｯｸM" pitchFamily="50" charset="-128"/>
              </a:rPr>
              <a:t>ハードウェア</a:t>
            </a:r>
          </a:p>
        </p:txBody>
      </p:sp>
      <p:sp>
        <p:nvSpPr>
          <p:cNvPr id="38" name="テキスト ボックス 37"/>
          <p:cNvSpPr txBox="1"/>
          <p:nvPr/>
        </p:nvSpPr>
        <p:spPr>
          <a:xfrm>
            <a:off x="3554412" y="4503738"/>
            <a:ext cx="914401" cy="28575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900" dirty="0">
                <a:latin typeface="HGPｺﾞｼｯｸM" pitchFamily="50" charset="-128"/>
                <a:ea typeface="HGPｺﾞｼｯｸM" pitchFamily="50" charset="-128"/>
              </a:rPr>
              <a:t>（ラック）</a:t>
            </a:r>
          </a:p>
        </p:txBody>
      </p:sp>
      <p:sp>
        <p:nvSpPr>
          <p:cNvPr id="39" name="テキスト ボックス 38"/>
          <p:cNvSpPr txBox="1"/>
          <p:nvPr/>
        </p:nvSpPr>
        <p:spPr>
          <a:xfrm>
            <a:off x="4495800" y="4505325"/>
            <a:ext cx="914401" cy="28733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900" dirty="0">
                <a:latin typeface="HGPｺﾞｼｯｸM" pitchFamily="50" charset="-128"/>
                <a:ea typeface="HGPｺﾞｼｯｸM" pitchFamily="50" charset="-128"/>
              </a:rPr>
              <a:t>（ラック）</a:t>
            </a:r>
          </a:p>
        </p:txBody>
      </p:sp>
      <p:sp>
        <p:nvSpPr>
          <p:cNvPr id="40" name="テキスト ボックス 39"/>
          <p:cNvSpPr txBox="1"/>
          <p:nvPr/>
        </p:nvSpPr>
        <p:spPr>
          <a:xfrm>
            <a:off x="5432425" y="4498975"/>
            <a:ext cx="914401" cy="28733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900" dirty="0">
                <a:latin typeface="HGPｺﾞｼｯｸM" pitchFamily="50" charset="-128"/>
                <a:ea typeface="HGPｺﾞｼｯｸM" pitchFamily="50" charset="-128"/>
              </a:rPr>
              <a:t>（ラック）</a:t>
            </a:r>
          </a:p>
        </p:txBody>
      </p:sp>
      <p:sp>
        <p:nvSpPr>
          <p:cNvPr id="41" name="テキスト ボックス 40"/>
          <p:cNvSpPr txBox="1"/>
          <p:nvPr/>
        </p:nvSpPr>
        <p:spPr>
          <a:xfrm>
            <a:off x="3551238" y="3930650"/>
            <a:ext cx="914401" cy="28575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900" dirty="0">
                <a:latin typeface="HGPｺﾞｼｯｸM" pitchFamily="50" charset="-128"/>
                <a:ea typeface="HGPｺﾞｼｯｸM" pitchFamily="50" charset="-128"/>
              </a:rPr>
              <a:t>（機器）</a:t>
            </a:r>
          </a:p>
        </p:txBody>
      </p:sp>
      <p:sp>
        <p:nvSpPr>
          <p:cNvPr id="42" name="テキスト ボックス 41"/>
          <p:cNvSpPr txBox="1"/>
          <p:nvPr/>
        </p:nvSpPr>
        <p:spPr>
          <a:xfrm>
            <a:off x="4492624" y="3932238"/>
            <a:ext cx="914401" cy="28733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900" dirty="0">
                <a:latin typeface="HGPｺﾞｼｯｸM" pitchFamily="50" charset="-128"/>
                <a:ea typeface="HGPｺﾞｼｯｸM" pitchFamily="50" charset="-128"/>
              </a:rPr>
              <a:t>（機器）</a:t>
            </a:r>
          </a:p>
        </p:txBody>
      </p:sp>
      <p:sp>
        <p:nvSpPr>
          <p:cNvPr id="43" name="テキスト ボックス 42"/>
          <p:cNvSpPr txBox="1"/>
          <p:nvPr/>
        </p:nvSpPr>
        <p:spPr>
          <a:xfrm>
            <a:off x="5427662" y="3925888"/>
            <a:ext cx="914401" cy="28575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900" dirty="0">
                <a:latin typeface="HGPｺﾞｼｯｸM" pitchFamily="50" charset="-128"/>
                <a:ea typeface="HGPｺﾞｼｯｸM" pitchFamily="50" charset="-128"/>
              </a:rPr>
              <a:t>（機器）</a:t>
            </a:r>
          </a:p>
        </p:txBody>
      </p:sp>
      <p:sp>
        <p:nvSpPr>
          <p:cNvPr id="44" name="テキスト ボックス 43"/>
          <p:cNvSpPr txBox="1"/>
          <p:nvPr/>
        </p:nvSpPr>
        <p:spPr>
          <a:xfrm>
            <a:off x="3551238" y="3354388"/>
            <a:ext cx="914401" cy="28575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900" dirty="0">
                <a:latin typeface="HGPｺﾞｼｯｸM" pitchFamily="50" charset="-128"/>
                <a:ea typeface="HGPｺﾞｼｯｸM" pitchFamily="50" charset="-128"/>
              </a:rPr>
              <a:t>（</a:t>
            </a:r>
            <a:r>
              <a:rPr lang="en-US" altLang="ja-JP" sz="900" dirty="0">
                <a:latin typeface="HGPｺﾞｼｯｸM" pitchFamily="50" charset="-128"/>
                <a:ea typeface="HGPｺﾞｼｯｸM" pitchFamily="50" charset="-128"/>
              </a:rPr>
              <a:t>OS, M/W</a:t>
            </a:r>
            <a:r>
              <a:rPr lang="ja-JP" altLang="en-US" sz="900" dirty="0">
                <a:latin typeface="HGPｺﾞｼｯｸM" pitchFamily="50" charset="-128"/>
                <a:ea typeface="HGPｺﾞｼｯｸM" pitchFamily="50" charset="-128"/>
              </a:rPr>
              <a:t>）</a:t>
            </a:r>
          </a:p>
        </p:txBody>
      </p:sp>
      <p:sp>
        <p:nvSpPr>
          <p:cNvPr id="45" name="テキスト ボックス 44"/>
          <p:cNvSpPr txBox="1"/>
          <p:nvPr/>
        </p:nvSpPr>
        <p:spPr>
          <a:xfrm>
            <a:off x="4492624" y="3355975"/>
            <a:ext cx="914401" cy="28733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900" dirty="0">
                <a:latin typeface="HGPｺﾞｼｯｸM" pitchFamily="50" charset="-128"/>
                <a:ea typeface="HGPｺﾞｼｯｸM" pitchFamily="50" charset="-128"/>
              </a:rPr>
              <a:t>（</a:t>
            </a:r>
            <a:r>
              <a:rPr lang="en-US" altLang="ja-JP" sz="900" dirty="0">
                <a:latin typeface="HGPｺﾞｼｯｸM" pitchFamily="50" charset="-128"/>
                <a:ea typeface="HGPｺﾞｼｯｸM" pitchFamily="50" charset="-128"/>
              </a:rPr>
              <a:t>OS, M/W</a:t>
            </a:r>
            <a:r>
              <a:rPr lang="ja-JP" altLang="en-US" sz="900" dirty="0">
                <a:latin typeface="HGPｺﾞｼｯｸM" pitchFamily="50" charset="-128"/>
                <a:ea typeface="HGPｺﾞｼｯｸM" pitchFamily="50" charset="-128"/>
              </a:rPr>
              <a:t>）</a:t>
            </a:r>
          </a:p>
        </p:txBody>
      </p:sp>
      <p:sp>
        <p:nvSpPr>
          <p:cNvPr id="46" name="テキスト ボックス 45"/>
          <p:cNvSpPr txBox="1"/>
          <p:nvPr/>
        </p:nvSpPr>
        <p:spPr>
          <a:xfrm>
            <a:off x="5427662" y="3349625"/>
            <a:ext cx="914401" cy="28733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900" dirty="0">
                <a:latin typeface="HGPｺﾞｼｯｸM" pitchFamily="50" charset="-128"/>
                <a:ea typeface="HGPｺﾞｼｯｸM" pitchFamily="50" charset="-128"/>
              </a:rPr>
              <a:t>（</a:t>
            </a:r>
            <a:r>
              <a:rPr lang="en-US" altLang="ja-JP" sz="900" dirty="0">
                <a:latin typeface="HGPｺﾞｼｯｸM" pitchFamily="50" charset="-128"/>
                <a:ea typeface="HGPｺﾞｼｯｸM" pitchFamily="50" charset="-128"/>
              </a:rPr>
              <a:t>OS, M/W</a:t>
            </a:r>
            <a:r>
              <a:rPr lang="ja-JP" altLang="en-US" sz="900" dirty="0">
                <a:latin typeface="HGPｺﾞｼｯｸM" pitchFamily="50" charset="-128"/>
                <a:ea typeface="HGPｺﾞｼｯｸM" pitchFamily="50" charset="-128"/>
              </a:rPr>
              <a:t>）</a:t>
            </a:r>
          </a:p>
        </p:txBody>
      </p:sp>
      <p:sp>
        <p:nvSpPr>
          <p:cNvPr id="47" name="テキスト ボックス 46"/>
          <p:cNvSpPr txBox="1"/>
          <p:nvPr/>
        </p:nvSpPr>
        <p:spPr>
          <a:xfrm>
            <a:off x="3822702" y="3133725"/>
            <a:ext cx="2232025" cy="285750"/>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dirty="0">
                <a:latin typeface="HGPｺﾞｼｯｸM" pitchFamily="50" charset="-128"/>
                <a:ea typeface="HGPｺﾞｼｯｸM" pitchFamily="50" charset="-128"/>
              </a:rPr>
              <a:t>ＯＳ、ミドルウェア等</a:t>
            </a:r>
          </a:p>
        </p:txBody>
      </p:sp>
      <p:sp>
        <p:nvSpPr>
          <p:cNvPr id="8225" name="四角形吹き出し 2"/>
          <p:cNvSpPr>
            <a:spLocks noChangeArrowheads="1"/>
          </p:cNvSpPr>
          <p:nvPr/>
        </p:nvSpPr>
        <p:spPr bwMode="auto">
          <a:xfrm>
            <a:off x="3502026" y="2381250"/>
            <a:ext cx="963613" cy="2373313"/>
          </a:xfrm>
          <a:prstGeom prst="wedgeRectCallout">
            <a:avLst>
              <a:gd name="adj1" fmla="val -86912"/>
              <a:gd name="adj2" fmla="val -27148"/>
            </a:avLst>
          </a:prstGeom>
          <a:noFill/>
          <a:ln w="19050" algn="ctr">
            <a:solidFill>
              <a:srgbClr val="FF0000"/>
            </a:solidFill>
            <a:prstDash val="dash"/>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sp>
        <p:nvSpPr>
          <p:cNvPr id="8226" name="四角形吹き出し 50"/>
          <p:cNvSpPr>
            <a:spLocks noChangeArrowheads="1"/>
          </p:cNvSpPr>
          <p:nvPr/>
        </p:nvSpPr>
        <p:spPr bwMode="auto">
          <a:xfrm flipH="1">
            <a:off x="3440114" y="2306640"/>
            <a:ext cx="2973387" cy="2486025"/>
          </a:xfrm>
          <a:prstGeom prst="wedgeRectCallout">
            <a:avLst>
              <a:gd name="adj1" fmla="val -61676"/>
              <a:gd name="adj2" fmla="val -24829"/>
            </a:avLst>
          </a:prstGeom>
          <a:noFill/>
          <a:ln w="19050" algn="ctr">
            <a:solidFill>
              <a:srgbClr val="0000FF"/>
            </a:solidFill>
            <a:prstDash val="dashDot"/>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pic>
        <p:nvPicPr>
          <p:cNvPr id="2050" name="Picture 2" descr="C:\Program Files (x86)\Microsoft Office\MEDIA\CAGCAT10\j0292020.wmf"/>
          <p:cNvPicPr>
            <a:picLocks noChangeAspect="1" noChangeArrowheads="1"/>
          </p:cNvPicPr>
          <p:nvPr/>
        </p:nvPicPr>
        <p:blipFill>
          <a:blip r:embed="rId3" cstate="print">
            <a:duotone>
              <a:prstClr val="black"/>
              <a:schemeClr val="accent1">
                <a:tint val="45000"/>
                <a:satMod val="400000"/>
              </a:schemeClr>
            </a:duotone>
            <a:extLst>
              <a:ext uri="{28A0092B-C50C-407E-A947-70E740481C1C}">
                <a14:useLocalDpi xmlns:a14="http://schemas.microsoft.com/office/drawing/2010/main" xmlns="" val="0"/>
              </a:ext>
            </a:extLst>
          </a:blip>
          <a:srcRect/>
          <a:stretch>
            <a:fillRect/>
          </a:stretch>
        </p:blipFill>
        <p:spPr bwMode="auto">
          <a:xfrm>
            <a:off x="7322348" y="3688992"/>
            <a:ext cx="1237990" cy="1175000"/>
          </a:xfrm>
          <a:prstGeom prst="rect">
            <a:avLst/>
          </a:prstGeom>
          <a:noFill/>
          <a:extLst>
            <a:ext uri="{909E8E84-426E-40DD-AFC4-6F175D3DCCD1}">
              <a14:hiddenFill xmlns:a14="http://schemas.microsoft.com/office/drawing/2010/main" xmlns="">
                <a:solidFill>
                  <a:srgbClr val="FFFFFF"/>
                </a:solidFill>
              </a14:hiddenFill>
            </a:ext>
          </a:extLst>
        </p:spPr>
      </p:pic>
      <p:pic>
        <p:nvPicPr>
          <p:cNvPr id="58" name="Picture 2" descr="C:\Program Files (x86)\Microsoft Office\MEDIA\CAGCAT10\j0292020.wmf"/>
          <p:cNvPicPr>
            <a:picLocks noChangeAspect="1" noChangeArrowheads="1"/>
          </p:cNvPicPr>
          <p:nvPr/>
        </p:nvPicPr>
        <p:blipFill>
          <a:blip r:embed="rId3" cstate="print">
            <a:duotone>
              <a:prstClr val="black"/>
              <a:schemeClr val="accent2">
                <a:tint val="45000"/>
                <a:satMod val="400000"/>
              </a:schemeClr>
            </a:duotone>
            <a:extLst>
              <a:ext uri="{28A0092B-C50C-407E-A947-70E740481C1C}">
                <a14:useLocalDpi xmlns:a14="http://schemas.microsoft.com/office/drawing/2010/main" xmlns="" val="0"/>
              </a:ext>
            </a:extLst>
          </a:blip>
          <a:srcRect/>
          <a:stretch>
            <a:fillRect/>
          </a:stretch>
        </p:blipFill>
        <p:spPr bwMode="auto">
          <a:xfrm>
            <a:off x="1345646" y="3689501"/>
            <a:ext cx="1237990" cy="1175000"/>
          </a:xfrm>
          <a:prstGeom prst="rect">
            <a:avLst/>
          </a:prstGeom>
          <a:noFill/>
          <a:extLst>
            <a:ext uri="{909E8E84-426E-40DD-AFC4-6F175D3DCCD1}">
              <a14:hiddenFill xmlns:a14="http://schemas.microsoft.com/office/drawing/2010/main" xmlns="">
                <a:solidFill>
                  <a:srgbClr val="FFFFFF"/>
                </a:solidFill>
              </a14:hiddenFill>
            </a:ext>
          </a:extLst>
        </p:spPr>
      </p:pic>
      <p:cxnSp>
        <p:nvCxnSpPr>
          <p:cNvPr id="8229" name="カギ線コネクタ 2047"/>
          <p:cNvCxnSpPr>
            <a:cxnSpLocks noChangeShapeType="1"/>
            <a:stCxn id="58" idx="2"/>
            <a:endCxn id="2050" idx="2"/>
          </p:cNvCxnSpPr>
          <p:nvPr/>
        </p:nvCxnSpPr>
        <p:spPr bwMode="auto">
          <a:xfrm rot="5400000" flipH="1" flipV="1">
            <a:off x="4953000" y="1876425"/>
            <a:ext cx="0" cy="5975350"/>
          </a:xfrm>
          <a:prstGeom prst="bentConnector3">
            <a:avLst>
              <a:gd name="adj1" fmla="val -44911593"/>
            </a:avLst>
          </a:prstGeom>
          <a:noFill/>
          <a:ln w="19050" algn="ctr">
            <a:solidFill>
              <a:srgbClr val="FF3300"/>
            </a:solidFill>
            <a:round/>
            <a:headEnd type="arrow" w="med" len="med"/>
            <a:tailEnd type="arrow" w="med" len="med"/>
          </a:ln>
          <a:effectLst>
            <a:prstShdw prst="shdw17" dist="17961" dir="2700000">
              <a:schemeClr val="bg2"/>
            </a:prstShdw>
          </a:effectLst>
          <a:extLst>
            <a:ext uri="{909E8E84-426E-40DD-AFC4-6F175D3DCCD1}">
              <a14:hiddenFill xmlns:a14="http://schemas.microsoft.com/office/drawing/2010/main" xmlns="">
                <a:noFill/>
              </a14:hiddenFill>
            </a:ext>
          </a:extLst>
        </p:spPr>
      </p:cxnSp>
      <p:sp>
        <p:nvSpPr>
          <p:cNvPr id="2049" name="テキスト ボックス 2048"/>
          <p:cNvSpPr txBox="1"/>
          <p:nvPr/>
        </p:nvSpPr>
        <p:spPr>
          <a:xfrm>
            <a:off x="1346200" y="5229225"/>
            <a:ext cx="5976939" cy="86360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lstStyle/>
          <a:p>
            <a:pPr eaLnBrk="0" hangingPunct="0">
              <a:defRPr/>
            </a:pPr>
            <a:r>
              <a:rPr lang="ja-JP" altLang="en-US" sz="2000" dirty="0">
                <a:latin typeface="HGPｺﾞｼｯｸM" pitchFamily="50" charset="-128"/>
                <a:ea typeface="HGPｺﾞｼｯｸM" pitchFamily="50" charset="-128"/>
              </a:rPr>
              <a:t>サービス利用者側からみると類似しているが・・・主に以下の点が相違</a:t>
            </a:r>
            <a:endParaRPr lang="en-US" altLang="ja-JP" sz="2000" dirty="0">
              <a:latin typeface="HGPｺﾞｼｯｸM" pitchFamily="50" charset="-128"/>
              <a:ea typeface="HGPｺﾞｼｯｸM" pitchFamily="50" charset="-128"/>
            </a:endParaRPr>
          </a:p>
          <a:p>
            <a:pPr eaLnBrk="0" hangingPunct="0">
              <a:defRPr/>
            </a:pPr>
            <a:endParaRPr lang="en-US" altLang="ja-JP" sz="500" dirty="0">
              <a:latin typeface="HGPｺﾞｼｯｸM" pitchFamily="50" charset="-128"/>
              <a:ea typeface="HGPｺﾞｼｯｸM" pitchFamily="50" charset="-128"/>
            </a:endParaRPr>
          </a:p>
          <a:p>
            <a:pPr marL="446088" indent="-190500" eaLnBrk="0" hangingPunct="0">
              <a:buFont typeface="Wingdings" pitchFamily="2" charset="2"/>
              <a:buChar char="p"/>
              <a:defRPr/>
            </a:pPr>
            <a:r>
              <a:rPr lang="ja-JP" altLang="en-US" sz="1600" dirty="0">
                <a:latin typeface="HGPｺﾞｼｯｸM" pitchFamily="50" charset="-128"/>
                <a:ea typeface="HGPｺﾞｼｯｸM" pitchFamily="50" charset="-128"/>
              </a:rPr>
              <a:t>複数のコンピュータを１つのコンピュータ資源と見なすことができる</a:t>
            </a:r>
            <a:endParaRPr lang="en-US" altLang="ja-JP" sz="1600" dirty="0">
              <a:latin typeface="HGPｺﾞｼｯｸM" pitchFamily="50" charset="-128"/>
              <a:ea typeface="HGPｺﾞｼｯｸM" pitchFamily="50" charset="-128"/>
            </a:endParaRPr>
          </a:p>
          <a:p>
            <a:pPr marL="446088" indent="-190500" eaLnBrk="0" hangingPunct="0">
              <a:buFont typeface="Wingdings" pitchFamily="2" charset="2"/>
              <a:buChar char="p"/>
              <a:defRPr/>
            </a:pPr>
            <a:r>
              <a:rPr lang="ja-JP" altLang="en-US" sz="1600" dirty="0">
                <a:latin typeface="HGPｺﾞｼｯｸM" pitchFamily="50" charset="-128"/>
                <a:ea typeface="HGPｺﾞｼｯｸM" pitchFamily="50" charset="-128"/>
              </a:rPr>
              <a:t>必要なときに必要なだけ使うことができる</a:t>
            </a:r>
            <a:endParaRPr lang="en-US" altLang="ja-JP" sz="1600" dirty="0">
              <a:latin typeface="HGPｺﾞｼｯｸM" pitchFamily="50" charset="-128"/>
              <a:ea typeface="HGPｺﾞｼｯｸM" pitchFamily="50" charset="-128"/>
            </a:endParaRPr>
          </a:p>
          <a:p>
            <a:pPr eaLnBrk="0" hangingPunct="0">
              <a:defRPr/>
            </a:pPr>
            <a:endParaRPr lang="ja-JP" altLang="en-US" sz="1600" dirty="0">
              <a:latin typeface="HGPｺﾞｼｯｸM" pitchFamily="50" charset="-128"/>
              <a:ea typeface="HGPｺﾞｼｯｸM" pitchFamily="50" charset="-128"/>
            </a:endParaRPr>
          </a:p>
        </p:txBody>
      </p:sp>
      <p:sp>
        <p:nvSpPr>
          <p:cNvPr id="8231" name="右中かっこ 2050"/>
          <p:cNvSpPr>
            <a:spLocks/>
          </p:cNvSpPr>
          <p:nvPr/>
        </p:nvSpPr>
        <p:spPr bwMode="auto">
          <a:xfrm>
            <a:off x="7473951" y="5589590"/>
            <a:ext cx="179388" cy="503237"/>
          </a:xfrm>
          <a:prstGeom prst="rightBrace">
            <a:avLst>
              <a:gd name="adj1" fmla="val 8351"/>
              <a:gd name="adj2" fmla="val 50000"/>
            </a:avLst>
          </a:prstGeom>
          <a:noFill/>
          <a:ln w="9525" algn="ctr">
            <a:solidFill>
              <a:schemeClr val="tx1"/>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sp>
        <p:nvSpPr>
          <p:cNvPr id="2052" name="テキスト ボックス 2051"/>
          <p:cNvSpPr txBox="1"/>
          <p:nvPr/>
        </p:nvSpPr>
        <p:spPr>
          <a:xfrm>
            <a:off x="7710488" y="5624515"/>
            <a:ext cx="1635125" cy="43338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1000" dirty="0">
                <a:latin typeface="HGPｺﾞｼｯｸM" pitchFamily="50" charset="-128"/>
                <a:ea typeface="HGPｺﾞｼｯｸM" pitchFamily="50" charset="-128"/>
              </a:rPr>
              <a:t>（システム利用の面で）</a:t>
            </a:r>
            <a:endParaRPr lang="en-US" altLang="ja-JP" sz="1000" dirty="0">
              <a:latin typeface="HGPｺﾞｼｯｸM" pitchFamily="50" charset="-128"/>
              <a:ea typeface="HGPｺﾞｼｯｸM" pitchFamily="50" charset="-128"/>
            </a:endParaRPr>
          </a:p>
          <a:p>
            <a:pPr eaLnBrk="0" hangingPunct="0">
              <a:defRPr/>
            </a:pPr>
            <a:r>
              <a:rPr lang="ja-JP" altLang="en-US" sz="2400" dirty="0">
                <a:latin typeface="HGPｺﾞｼｯｸM" pitchFamily="50" charset="-128"/>
                <a:ea typeface="HGPｺﾞｼｯｸM" pitchFamily="50" charset="-128"/>
              </a:rPr>
              <a:t>自由度が高い</a:t>
            </a:r>
          </a:p>
        </p:txBody>
      </p:sp>
      <p:sp>
        <p:nvSpPr>
          <p:cNvPr id="2053" name="爆発 2 2052"/>
          <p:cNvSpPr/>
          <p:nvPr/>
        </p:nvSpPr>
        <p:spPr bwMode="auto">
          <a:xfrm>
            <a:off x="6105128" y="2989800"/>
            <a:ext cx="1404145" cy="1006520"/>
          </a:xfrm>
          <a:prstGeom prst="irregularSeal2">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none" anchor="ctr"/>
          <a:lstStyle/>
          <a:p>
            <a:pPr algn="ctr" eaLnBrk="0" hangingPunct="0">
              <a:defRPr/>
            </a:pPr>
            <a:r>
              <a:rPr kumimoji="0" lang="ja-JP" altLang="en-US" dirty="0">
                <a:solidFill>
                  <a:schemeClr val="tx1"/>
                </a:solidFill>
                <a:latin typeface="HGPｺﾞｼｯｸM" pitchFamily="50" charset="-128"/>
                <a:ea typeface="HGPｺﾞｼｯｸM" pitchFamily="50" charset="-128"/>
              </a:rPr>
              <a:t>仮想化</a:t>
            </a:r>
          </a:p>
        </p:txBody>
      </p:sp>
      <p:sp>
        <p:nvSpPr>
          <p:cNvPr id="48" name="スライド番号プレースホルダ 47"/>
          <p:cNvSpPr>
            <a:spLocks noGrp="1"/>
          </p:cNvSpPr>
          <p:nvPr>
            <p:ph type="sldNum" sz="quarter" idx="12"/>
          </p:nvPr>
        </p:nvSpPr>
        <p:spPr/>
        <p:txBody>
          <a:bodyPr/>
          <a:lstStyle/>
          <a:p>
            <a:pPr>
              <a:defRPr/>
            </a:pPr>
            <a:fld id="{9BD18B47-5A04-4486-B144-65D5FC88DB73}" type="slidenum">
              <a:rPr lang="ja-JP" altLang="en-US" smtClean="0"/>
              <a:pPr>
                <a:defRPr/>
              </a:pPr>
              <a:t>5</a:t>
            </a:fld>
            <a:endParaRPr lang="en-US" altLang="ja-JP" dirty="0"/>
          </a:p>
        </p:txBody>
      </p:sp>
      <p:sp>
        <p:nvSpPr>
          <p:cNvPr id="49" name="フッター プレースホルダ 48"/>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角丸四角形 67"/>
          <p:cNvSpPr/>
          <p:nvPr/>
        </p:nvSpPr>
        <p:spPr bwMode="auto">
          <a:xfrm>
            <a:off x="5259389" y="3211513"/>
            <a:ext cx="579437" cy="1441450"/>
          </a:xfrm>
          <a:prstGeom prst="roundRect">
            <a:avLst>
              <a:gd name="adj" fmla="val 12803"/>
            </a:avLst>
          </a:prstGeom>
          <a:solidFill>
            <a:schemeClr val="accent3">
              <a:lumMod val="20000"/>
              <a:lumOff val="80000"/>
            </a:schemeClr>
          </a:solidFill>
          <a:ln>
            <a:solidFill>
              <a:schemeClr val="bg1">
                <a:lumMod val="50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58" name="角丸四角形 57"/>
          <p:cNvSpPr/>
          <p:nvPr/>
        </p:nvSpPr>
        <p:spPr bwMode="auto">
          <a:xfrm>
            <a:off x="4376739" y="3141663"/>
            <a:ext cx="842962" cy="1441450"/>
          </a:xfrm>
          <a:prstGeom prst="roundRect">
            <a:avLst>
              <a:gd name="adj" fmla="val 9820"/>
            </a:avLst>
          </a:prstGeom>
          <a:solidFill>
            <a:schemeClr val="accent2">
              <a:lumMod val="20000"/>
              <a:lumOff val="80000"/>
            </a:schemeClr>
          </a:solidFill>
          <a:ln>
            <a:solidFill>
              <a:schemeClr val="bg1">
                <a:lumMod val="50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8" name="角丸四角形 37"/>
          <p:cNvSpPr/>
          <p:nvPr/>
        </p:nvSpPr>
        <p:spPr bwMode="auto">
          <a:xfrm>
            <a:off x="4160839" y="4756150"/>
            <a:ext cx="814387" cy="1265238"/>
          </a:xfrm>
          <a:prstGeom prst="roundRect">
            <a:avLst>
              <a:gd name="adj" fmla="val 10075"/>
            </a:avLst>
          </a:prstGeom>
          <a:solidFill>
            <a:schemeClr val="bg1"/>
          </a:solidFill>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42" name="角丸四角形 41"/>
          <p:cNvSpPr/>
          <p:nvPr/>
        </p:nvSpPr>
        <p:spPr bwMode="auto">
          <a:xfrm>
            <a:off x="5024438" y="4756150"/>
            <a:ext cx="814387" cy="1265238"/>
          </a:xfrm>
          <a:prstGeom prst="roundRect">
            <a:avLst>
              <a:gd name="adj" fmla="val 10075"/>
            </a:avLst>
          </a:prstGeom>
          <a:solidFill>
            <a:schemeClr val="bg1"/>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9222"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３．クラウドとは　</a:t>
            </a:r>
            <a:r>
              <a:rPr lang="ja-JP" altLang="en-US" sz="2400" dirty="0" smtClean="0"/>
              <a:t>～クラウド技術概論③～</a:t>
            </a:r>
            <a:endParaRPr lang="ja-JP" altLang="ja-JP" sz="2000" dirty="0" smtClean="0"/>
          </a:p>
        </p:txBody>
      </p:sp>
      <p:sp>
        <p:nvSpPr>
          <p:cNvPr id="9223" name="Rectangle 3"/>
          <p:cNvSpPr>
            <a:spLocks noGrp="1" noChangeArrowheads="1"/>
          </p:cNvSpPr>
          <p:nvPr>
            <p:ph idx="1"/>
          </p:nvPr>
        </p:nvSpPr>
        <p:spPr bwMode="auto">
          <a:xfrm>
            <a:off x="495300" y="1341438"/>
            <a:ext cx="8915400" cy="6032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t>クラウドのしくみ　～仮想化～</a:t>
            </a:r>
            <a:endParaRPr lang="en-US" altLang="ja-JP" sz="2400" dirty="0" smtClean="0"/>
          </a:p>
          <a:p>
            <a:pPr marL="457200" lvl="1" indent="0">
              <a:buFont typeface="Wingdings" pitchFamily="2" charset="2"/>
              <a:buNone/>
            </a:pPr>
            <a:r>
              <a:rPr lang="ja-JP" altLang="en-US" sz="2000" dirty="0" smtClean="0"/>
              <a:t>根幹である仮想化技術によってサーバ環境を仮想的に構成し提供</a:t>
            </a:r>
            <a:endParaRPr lang="en-US" altLang="ja-JP" sz="2000" dirty="0" smtClean="0"/>
          </a:p>
          <a:p>
            <a:pPr marL="457200" lvl="1" indent="0">
              <a:buFont typeface="Wingdings" pitchFamily="2" charset="2"/>
              <a:buNone/>
            </a:pPr>
            <a:r>
              <a:rPr lang="ja-JP" altLang="en-US" sz="1800" dirty="0" smtClean="0"/>
              <a:t>⇒様々な利用条件に合わせて柔軟にサーバ環境を利用（独占ではなく共有）することができる</a:t>
            </a:r>
          </a:p>
        </p:txBody>
      </p:sp>
      <p:sp>
        <p:nvSpPr>
          <p:cNvPr id="50" name="テキスト ボックス 10"/>
          <p:cNvSpPr txBox="1">
            <a:spLocks noChangeArrowheads="1"/>
          </p:cNvSpPr>
          <p:nvPr/>
        </p:nvSpPr>
        <p:spPr bwMode="auto">
          <a:xfrm>
            <a:off x="1320801" y="4960940"/>
            <a:ext cx="1687513" cy="484187"/>
          </a:xfrm>
          <a:prstGeom prst="rect">
            <a:avLst/>
          </a:prstGeom>
          <a:noFill/>
          <a:ln w="9525">
            <a:noFill/>
            <a:miter lim="800000"/>
            <a:headEnd/>
            <a:tailEnd/>
          </a:ln>
        </p:spPr>
        <p:txBody>
          <a:bodyPr>
            <a:spAutoFit/>
          </a:bodyPr>
          <a:lstStyle/>
          <a:p>
            <a:pPr algn="ctr" eaLnBrk="0" hangingPunct="0">
              <a:defRPr/>
            </a:pPr>
            <a:r>
              <a:rPr lang="ja-JP" altLang="en-US" sz="1400" dirty="0">
                <a:latin typeface="HGPｺﾞｼｯｸM" pitchFamily="50" charset="-128"/>
                <a:ea typeface="HGPｺﾞｼｯｸM" pitchFamily="50" charset="-128"/>
              </a:rPr>
              <a:t>ハードウェア</a:t>
            </a:r>
            <a:endParaRPr lang="en-US" altLang="ja-JP" sz="1400" dirty="0">
              <a:latin typeface="HGPｺﾞｼｯｸM" pitchFamily="50" charset="-128"/>
              <a:ea typeface="HGPｺﾞｼｯｸM" pitchFamily="50" charset="-128"/>
            </a:endParaRPr>
          </a:p>
          <a:p>
            <a:pPr algn="ctr" eaLnBrk="0" hangingPunct="0">
              <a:defRPr/>
            </a:pPr>
            <a:r>
              <a:rPr kumimoji="0" lang="ja-JP" altLang="en-US" sz="1050" dirty="0">
                <a:latin typeface="HGPｺﾞｼｯｸM" pitchFamily="50" charset="-128"/>
                <a:ea typeface="HGPｺﾞｼｯｸM" pitchFamily="50" charset="-128"/>
              </a:rPr>
              <a:t>（サーバ、ストレージ等）</a:t>
            </a:r>
            <a:endParaRPr lang="ja-JP" altLang="en-US" sz="1050" dirty="0">
              <a:latin typeface="HGPｺﾞｼｯｸM" pitchFamily="50" charset="-128"/>
              <a:ea typeface="HGPｺﾞｼｯｸM" pitchFamily="50" charset="-128"/>
            </a:endParaRPr>
          </a:p>
        </p:txBody>
      </p:sp>
      <p:sp>
        <p:nvSpPr>
          <p:cNvPr id="9225" name="テキスト ボックス 14"/>
          <p:cNvSpPr txBox="1">
            <a:spLocks noChangeArrowheads="1"/>
          </p:cNvSpPr>
          <p:nvPr/>
        </p:nvSpPr>
        <p:spPr bwMode="auto">
          <a:xfrm>
            <a:off x="1320801" y="5537202"/>
            <a:ext cx="1687513" cy="307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400">
                <a:latin typeface="HGPｺﾞｼｯｸM" pitchFamily="50" charset="-128"/>
                <a:ea typeface="HGPｺﾞｼｯｸM" pitchFamily="50" charset="-128"/>
              </a:rPr>
              <a:t>データセンター</a:t>
            </a:r>
            <a:endParaRPr lang="en-US" altLang="ja-JP" sz="1500">
              <a:latin typeface="HGPｺﾞｼｯｸM" pitchFamily="50" charset="-128"/>
              <a:ea typeface="HGPｺﾞｼｯｸM" pitchFamily="50" charset="-128"/>
            </a:endParaRPr>
          </a:p>
        </p:txBody>
      </p:sp>
      <p:sp>
        <p:nvSpPr>
          <p:cNvPr id="9226" name="テキスト ボックス 15"/>
          <p:cNvSpPr txBox="1">
            <a:spLocks noChangeArrowheads="1"/>
          </p:cNvSpPr>
          <p:nvPr/>
        </p:nvSpPr>
        <p:spPr bwMode="auto">
          <a:xfrm>
            <a:off x="1320801" y="3738565"/>
            <a:ext cx="168751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400">
                <a:latin typeface="HGPｺﾞｼｯｸM" pitchFamily="50" charset="-128"/>
                <a:ea typeface="HGPｺﾞｼｯｸM" pitchFamily="50" charset="-128"/>
              </a:rPr>
              <a:t>ミドルウェア</a:t>
            </a:r>
            <a:endParaRPr lang="en-US" altLang="ja-JP" sz="1400">
              <a:latin typeface="HGPｺﾞｼｯｸM" pitchFamily="50" charset="-128"/>
              <a:ea typeface="HGPｺﾞｼｯｸM" pitchFamily="50" charset="-128"/>
            </a:endParaRPr>
          </a:p>
          <a:p>
            <a:pPr algn="ctr"/>
            <a:r>
              <a:rPr lang="ja-JP" altLang="en-US" sz="1400">
                <a:latin typeface="HGPｺﾞｼｯｸM" pitchFamily="50" charset="-128"/>
                <a:ea typeface="HGPｺﾞｼｯｸM" pitchFamily="50" charset="-128"/>
              </a:rPr>
              <a:t>ＯＳ</a:t>
            </a:r>
            <a:endParaRPr lang="en-US" altLang="ja-JP" sz="1400">
              <a:latin typeface="HGPｺﾞｼｯｸM" pitchFamily="50" charset="-128"/>
              <a:ea typeface="HGPｺﾞｼｯｸM" pitchFamily="50" charset="-128"/>
            </a:endParaRPr>
          </a:p>
        </p:txBody>
      </p:sp>
      <p:sp>
        <p:nvSpPr>
          <p:cNvPr id="9227" name="テキスト ボックス 16"/>
          <p:cNvSpPr txBox="1">
            <a:spLocks noChangeArrowheads="1"/>
          </p:cNvSpPr>
          <p:nvPr/>
        </p:nvSpPr>
        <p:spPr bwMode="auto">
          <a:xfrm>
            <a:off x="1320801" y="3394076"/>
            <a:ext cx="1865313"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400" dirty="0">
                <a:latin typeface="HGPｺﾞｼｯｸM" pitchFamily="50" charset="-128"/>
                <a:ea typeface="HGPｺﾞｼｯｸM" pitchFamily="50" charset="-128"/>
              </a:rPr>
              <a:t>業務アプリケーション</a:t>
            </a:r>
            <a:endParaRPr lang="en-US" altLang="ja-JP" sz="1400" dirty="0">
              <a:latin typeface="HGPｺﾞｼｯｸM" pitchFamily="50" charset="-128"/>
              <a:ea typeface="HGPｺﾞｼｯｸM" pitchFamily="50" charset="-128"/>
            </a:endParaRPr>
          </a:p>
        </p:txBody>
      </p:sp>
      <p:pic>
        <p:nvPicPr>
          <p:cNvPr id="9228" name="Picture 7" descr="C:\Users\9610066\AppData\Local\Microsoft\Windows\Temporary Internet Files\Content.IE5\BL14DZTR\MC900331669[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232525" y="3321052"/>
            <a:ext cx="676275" cy="684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角丸四角形 3"/>
          <p:cNvSpPr/>
          <p:nvPr/>
        </p:nvSpPr>
        <p:spPr bwMode="auto">
          <a:xfrm>
            <a:off x="3275013" y="4756150"/>
            <a:ext cx="814387" cy="1265238"/>
          </a:xfrm>
          <a:prstGeom prst="roundRect">
            <a:avLst>
              <a:gd name="adj" fmla="val 10075"/>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9230" name="Picture 3" descr="C:\Users\9610066\AppData\Local\Microsoft\Windows\Temporary Internet Files\Content.IE5\GNS1HEZ3\MC900431637[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443289" y="4941890"/>
            <a:ext cx="357187" cy="357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31" name="Picture 4" descr="C:\Users\9610066\AppData\Local\Microsoft\Windows\Temporary Internet Files\Content.IE5\BL14DZTR\MC900428969[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flipH="1">
            <a:off x="3368675" y="5037140"/>
            <a:ext cx="249238"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32" name="Picture 3" descr="C:\Users\9610066\AppData\Local\Microsoft\Windows\Temporary Internet Files\Content.IE5\GNS1HEZ3\MC900434845[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652838" y="5084763"/>
            <a:ext cx="436562"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 name="正方形/長方形 46"/>
          <p:cNvSpPr/>
          <p:nvPr/>
        </p:nvSpPr>
        <p:spPr>
          <a:xfrm>
            <a:off x="1270001" y="4926013"/>
            <a:ext cx="4619625" cy="51276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solidFill>
                <a:schemeClr val="tx1"/>
              </a:solidFill>
              <a:latin typeface="HGPｺﾞｼｯｸM" pitchFamily="50" charset="-128"/>
              <a:ea typeface="HGPｺﾞｼｯｸM" pitchFamily="50" charset="-128"/>
            </a:endParaRPr>
          </a:p>
        </p:txBody>
      </p:sp>
      <p:sp>
        <p:nvSpPr>
          <p:cNvPr id="51" name="正方形/長方形 50"/>
          <p:cNvSpPr/>
          <p:nvPr/>
        </p:nvSpPr>
        <p:spPr>
          <a:xfrm>
            <a:off x="1270001" y="5437188"/>
            <a:ext cx="4619625" cy="512762"/>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35" name="角丸四角形 34"/>
          <p:cNvSpPr/>
          <p:nvPr/>
        </p:nvSpPr>
        <p:spPr bwMode="auto">
          <a:xfrm>
            <a:off x="3255963" y="3068639"/>
            <a:ext cx="1073150" cy="1514475"/>
          </a:xfrm>
          <a:prstGeom prst="roundRect">
            <a:avLst>
              <a:gd name="adj" fmla="val 7295"/>
            </a:avLst>
          </a:prstGeom>
          <a:solidFill>
            <a:schemeClr val="accent1">
              <a:lumMod val="20000"/>
              <a:lumOff val="80000"/>
            </a:schemeClr>
          </a:solidFill>
          <a:ln>
            <a:solidFill>
              <a:schemeClr val="bg1">
                <a:lumMod val="50000"/>
              </a:schemeClr>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52" name="正方形/長方形 51"/>
          <p:cNvSpPr/>
          <p:nvPr/>
        </p:nvSpPr>
        <p:spPr>
          <a:xfrm>
            <a:off x="1270001" y="3789363"/>
            <a:ext cx="4619625" cy="1136650"/>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81" name="角丸四角形 80"/>
          <p:cNvSpPr/>
          <p:nvPr/>
        </p:nvSpPr>
        <p:spPr bwMode="auto">
          <a:xfrm>
            <a:off x="1133672" y="4251946"/>
            <a:ext cx="4899447" cy="617215"/>
          </a:xfrm>
          <a:prstGeom prst="roundRect">
            <a:avLst>
              <a:gd name="adj" fmla="val 50000"/>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anchor="ctr"/>
          <a:lstStyle/>
          <a:p>
            <a:pPr eaLnBrk="0" hangingPunct="0">
              <a:defRPr/>
            </a:pPr>
            <a:r>
              <a:rPr kumimoji="0" lang="ja-JP" altLang="en-US" sz="2000" b="1" dirty="0">
                <a:solidFill>
                  <a:schemeClr val="bg1"/>
                </a:solidFill>
                <a:effectLst>
                  <a:outerShdw blurRad="38100" dist="38100" dir="2700000" algn="tl">
                    <a:srgbClr val="000000">
                      <a:alpha val="43137"/>
                    </a:srgbClr>
                  </a:outerShdw>
                </a:effectLst>
                <a:latin typeface="HGPｺﾞｼｯｸM" pitchFamily="50" charset="-128"/>
                <a:ea typeface="HGPｺﾞｼｯｸM" pitchFamily="50" charset="-128"/>
              </a:rPr>
              <a:t>　仮想化技術</a:t>
            </a:r>
            <a:endParaRPr kumimoji="0" lang="en-US" altLang="ja-JP" sz="2000" b="1" dirty="0">
              <a:solidFill>
                <a:schemeClr val="bg1"/>
              </a:solidFill>
              <a:effectLst>
                <a:outerShdw blurRad="38100" dist="38100" dir="2700000" algn="tl">
                  <a:srgbClr val="000000">
                    <a:alpha val="43137"/>
                  </a:srgbClr>
                </a:outerShdw>
              </a:effectLst>
              <a:latin typeface="HGPｺﾞｼｯｸM" pitchFamily="50" charset="-128"/>
              <a:ea typeface="HGPｺﾞｼｯｸM" pitchFamily="50" charset="-128"/>
            </a:endParaRPr>
          </a:p>
          <a:p>
            <a:pPr eaLnBrk="0" hangingPunct="0">
              <a:defRPr/>
            </a:pPr>
            <a:r>
              <a:rPr kumimoji="0" lang="ja-JP" altLang="en-US" sz="1200" b="1" dirty="0">
                <a:solidFill>
                  <a:schemeClr val="bg1"/>
                </a:solidFill>
                <a:effectLst>
                  <a:outerShdw blurRad="38100" dist="38100" dir="2700000" algn="tl">
                    <a:srgbClr val="000000">
                      <a:alpha val="43137"/>
                    </a:srgbClr>
                  </a:outerShdw>
                </a:effectLst>
                <a:latin typeface="HGPｺﾞｼｯｸM" pitchFamily="50" charset="-128"/>
                <a:ea typeface="HGPｺﾞｼｯｸM" pitchFamily="50" charset="-128"/>
              </a:rPr>
              <a:t>　　　　　　（ＶＭ）</a:t>
            </a:r>
          </a:p>
        </p:txBody>
      </p:sp>
      <p:sp>
        <p:nvSpPr>
          <p:cNvPr id="53" name="正方形/長方形 52"/>
          <p:cNvSpPr/>
          <p:nvPr/>
        </p:nvSpPr>
        <p:spPr>
          <a:xfrm>
            <a:off x="1270001" y="3275013"/>
            <a:ext cx="4619625" cy="514350"/>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pic>
        <p:nvPicPr>
          <p:cNvPr id="9241" name="Picture 3" descr="C:\Users\9610066\AppData\Local\Microsoft\Windows\Temporary Internet Files\Content.IE5\GNS1HEZ3\MC900431637[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329114" y="4941890"/>
            <a:ext cx="357187" cy="357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42" name="Picture 4" descr="C:\Users\9610066\AppData\Local\Microsoft\Windows\Temporary Internet Files\Content.IE5\BL14DZTR\MC900428969[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flipH="1">
            <a:off x="4254500" y="5037140"/>
            <a:ext cx="249238"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43" name="Picture 3" descr="C:\Users\9610066\AppData\Local\Microsoft\Windows\Temporary Internet Files\Content.IE5\GNS1HEZ3\MC900434845[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538663" y="5084763"/>
            <a:ext cx="436562"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44" name="Picture 3" descr="C:\Users\9610066\AppData\Local\Microsoft\Windows\Temporary Internet Files\Content.IE5\GNS1HEZ3\MC900431637[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192714" y="4941890"/>
            <a:ext cx="358775" cy="357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45" name="Picture 4" descr="C:\Users\9610066\AppData\Local\Microsoft\Windows\Temporary Internet Files\Content.IE5\BL14DZTR\MC900428969[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flipH="1">
            <a:off x="5118101" y="5037140"/>
            <a:ext cx="250825" cy="346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46" name="Picture 3" descr="C:\Users\9610066\AppData\Local\Microsoft\Windows\Temporary Internet Files\Content.IE5\GNS1HEZ3\MC900434845[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403851" y="5084763"/>
            <a:ext cx="434975" cy="3413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9" name="角丸四角形 58"/>
          <p:cNvSpPr/>
          <p:nvPr/>
        </p:nvSpPr>
        <p:spPr bwMode="auto">
          <a:xfrm>
            <a:off x="3186114" y="4343402"/>
            <a:ext cx="2774950" cy="454025"/>
          </a:xfrm>
          <a:prstGeom prst="roundRect">
            <a:avLst>
              <a:gd name="adj" fmla="val 50000"/>
            </a:avLst>
          </a:prstGeom>
          <a:solidFill>
            <a:schemeClr val="accent3">
              <a:lumMod val="20000"/>
              <a:lumOff val="80000"/>
            </a:schemeClr>
          </a:solidFill>
          <a:ln w="19050">
            <a:prstDash val="sysDash"/>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9248" name="Picture 3" descr="C:\Users\9610066\AppData\Local\Microsoft\Windows\Temporary Internet Files\Content.IE5\GNS1HEZ3\MC900434845[1].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432175" y="4202115"/>
            <a:ext cx="944563" cy="739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49" name="Picture 3" descr="C:\Users\9610066\AppData\Local\Microsoft\Windows\Temporary Internet Files\Content.IE5\GNS1HEZ3\MC900434845[1].png"/>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503739" y="4283075"/>
            <a:ext cx="731837" cy="573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50" name="Picture 3" descr="C:\Users\9610066\AppData\Local\Microsoft\Windows\Temporary Internet Files\Content.IE5\GNS1HEZ3\MC900434845[1].png"/>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5414964" y="4418013"/>
            <a:ext cx="366712" cy="285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51" name="Picture 7" descr="C:\Users\9610066\AppData\Local\Microsoft\Windows\Temporary Internet Files\Content.IE5\BL14DZTR\MC900331669[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212013" y="3262313"/>
            <a:ext cx="676275" cy="684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52" name="Picture 7" descr="C:\Users\9610066\AppData\Local\Microsoft\Windows\Temporary Internet Files\Content.IE5\BL14DZTR\MC900331669[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7113588" y="3681413"/>
            <a:ext cx="674687" cy="684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53" name="Picture 7" descr="C:\Users\9610066\AppData\Local\Microsoft\Windows\Temporary Internet Files\Content.IE5\BL14DZTR\MC900331669[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220076" y="3141665"/>
            <a:ext cx="676275"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54" name="Picture 7" descr="C:\Users\9610066\AppData\Local\Microsoft\Windows\Temporary Internet Files\Content.IE5\BL14DZTR\MC900331669[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121651" y="3573463"/>
            <a:ext cx="674688" cy="682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55" name="Picture 7" descr="C:\Users\9610066\AppData\Local\Microsoft\Windows\Temporary Internet Files\Content.IE5\BL14DZTR\MC900331669[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813801" y="3284538"/>
            <a:ext cx="676275" cy="684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256" name="Picture 7" descr="C:\Users\9610066\AppData\Local\Microsoft\Windows\Temporary Internet Files\Content.IE5\BL14DZTR\MC900331669[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713789" y="3752852"/>
            <a:ext cx="676275" cy="684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7" name="カギ線コネクタ 6"/>
          <p:cNvCxnSpPr>
            <a:stCxn id="35" idx="0"/>
            <a:endCxn id="9253" idx="0"/>
          </p:cNvCxnSpPr>
          <p:nvPr/>
        </p:nvCxnSpPr>
        <p:spPr bwMode="auto">
          <a:xfrm rot="16200000" flipH="1">
            <a:off x="6138865" y="722313"/>
            <a:ext cx="73025" cy="4765675"/>
          </a:xfrm>
          <a:prstGeom prst="bentConnector3">
            <a:avLst>
              <a:gd name="adj1" fmla="val -317465"/>
            </a:avLst>
          </a:prstGeom>
          <a:solidFill>
            <a:schemeClr val="accent1"/>
          </a:solidFill>
          <a:ln w="9525" cap="flat" cmpd="sng" algn="ctr">
            <a:solidFill>
              <a:schemeClr val="tx2">
                <a:lumMod val="60000"/>
                <a:lumOff val="40000"/>
              </a:schemeClr>
            </a:solidFill>
            <a:prstDash val="solid"/>
            <a:round/>
            <a:headEnd type="none" w="med" len="med"/>
            <a:tailEnd type="arrow"/>
          </a:ln>
          <a:effectLst>
            <a:prstShdw prst="shdw17" dist="17961" dir="2700000">
              <a:schemeClr val="bg2"/>
            </a:prstShdw>
          </a:effectLst>
        </p:spPr>
      </p:cxnSp>
      <p:cxnSp>
        <p:nvCxnSpPr>
          <p:cNvPr id="88" name="カギ線コネクタ 87"/>
          <p:cNvCxnSpPr>
            <a:stCxn id="58" idx="0"/>
            <a:endCxn id="9251" idx="0"/>
          </p:cNvCxnSpPr>
          <p:nvPr/>
        </p:nvCxnSpPr>
        <p:spPr bwMode="auto">
          <a:xfrm rot="16200000" flipH="1">
            <a:off x="6113463" y="1825627"/>
            <a:ext cx="120650" cy="2752725"/>
          </a:xfrm>
          <a:prstGeom prst="bentConnector3">
            <a:avLst>
              <a:gd name="adj1" fmla="val -187857"/>
            </a:avLst>
          </a:prstGeom>
          <a:solidFill>
            <a:schemeClr val="accent1"/>
          </a:solidFill>
          <a:ln w="9525" cap="flat" cmpd="sng" algn="ctr">
            <a:solidFill>
              <a:schemeClr val="accent2">
                <a:lumMod val="75000"/>
              </a:schemeClr>
            </a:solidFill>
            <a:prstDash val="solid"/>
            <a:round/>
            <a:headEnd type="none" w="med" len="med"/>
            <a:tailEnd type="arrow"/>
          </a:ln>
          <a:effectLst>
            <a:prstShdw prst="shdw17" dist="17961" dir="2700000">
              <a:schemeClr val="bg2"/>
            </a:prstShdw>
          </a:effectLst>
        </p:spPr>
      </p:cxnSp>
      <p:cxnSp>
        <p:nvCxnSpPr>
          <p:cNvPr id="89" name="カギ線コネクタ 88"/>
          <p:cNvCxnSpPr>
            <a:stCxn id="68" idx="0"/>
            <a:endCxn id="9228" idx="0"/>
          </p:cNvCxnSpPr>
          <p:nvPr/>
        </p:nvCxnSpPr>
        <p:spPr bwMode="auto">
          <a:xfrm rot="16200000" flipH="1">
            <a:off x="6005514" y="2755902"/>
            <a:ext cx="109537" cy="1020763"/>
          </a:xfrm>
          <a:prstGeom prst="bentConnector3">
            <a:avLst>
              <a:gd name="adj1" fmla="val -207420"/>
            </a:avLst>
          </a:prstGeom>
          <a:solidFill>
            <a:schemeClr val="accent1"/>
          </a:solidFill>
          <a:ln w="9525" cap="flat" cmpd="sng" algn="ctr">
            <a:solidFill>
              <a:schemeClr val="accent3"/>
            </a:solidFill>
            <a:prstDash val="solid"/>
            <a:round/>
            <a:headEnd type="none" w="med" len="med"/>
            <a:tailEnd type="arrow"/>
          </a:ln>
          <a:effectLst>
            <a:prstShdw prst="shdw17" dist="17961" dir="2700000">
              <a:schemeClr val="bg2"/>
            </a:prstShdw>
          </a:effectLst>
        </p:spPr>
      </p:cxnSp>
      <p:sp>
        <p:nvSpPr>
          <p:cNvPr id="14" name="四角形吹き出し 13"/>
          <p:cNvSpPr/>
          <p:nvPr/>
        </p:nvSpPr>
        <p:spPr bwMode="auto">
          <a:xfrm>
            <a:off x="6392863" y="4581527"/>
            <a:ext cx="3168650" cy="1439863"/>
          </a:xfrm>
          <a:prstGeom prst="wedgeRectCallout">
            <a:avLst>
              <a:gd name="adj1" fmla="val -63788"/>
              <a:gd name="adj2" fmla="val -42157"/>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marL="285750" indent="-285750" eaLnBrk="0" hangingPunct="0">
              <a:buFont typeface="Wingdings" pitchFamily="2" charset="2"/>
              <a:buChar char="u"/>
              <a:defRPr/>
            </a:pPr>
            <a:r>
              <a:rPr kumimoji="0" lang="ja-JP" altLang="en-US" sz="1400" dirty="0">
                <a:solidFill>
                  <a:schemeClr val="tx1"/>
                </a:solidFill>
                <a:latin typeface="HGPｺﾞｼｯｸM" pitchFamily="50" charset="-128"/>
                <a:ea typeface="HGPｺﾞｼｯｸM" pitchFamily="50" charset="-128"/>
              </a:rPr>
              <a:t>複数のサーバ等をまとめて、仮想サーバを構成し、利用者やアプリケーションに合わせて</a:t>
            </a:r>
            <a:r>
              <a:rPr kumimoji="0" lang="ja-JP" altLang="en-US" sz="1400" dirty="0">
                <a:solidFill>
                  <a:srgbClr val="FF0000"/>
                </a:solidFill>
                <a:latin typeface="HGPｺﾞｼｯｸM" pitchFamily="50" charset="-128"/>
                <a:ea typeface="HGPｺﾞｼｯｸM" pitchFamily="50" charset="-128"/>
              </a:rPr>
              <a:t>適切な能力の（仮想）サーバとして提供</a:t>
            </a:r>
            <a:endParaRPr kumimoji="0" lang="en-US" altLang="ja-JP" sz="1400" dirty="0">
              <a:solidFill>
                <a:srgbClr val="FF0000"/>
              </a:solidFill>
              <a:latin typeface="HGPｺﾞｼｯｸM" pitchFamily="50" charset="-128"/>
              <a:ea typeface="HGPｺﾞｼｯｸM" pitchFamily="50" charset="-128"/>
            </a:endParaRPr>
          </a:p>
          <a:p>
            <a:pPr marL="285750" indent="-285750" eaLnBrk="0" hangingPunct="0">
              <a:buFont typeface="Wingdings" pitchFamily="2" charset="2"/>
              <a:buChar char="u"/>
              <a:defRPr/>
            </a:pPr>
            <a:r>
              <a:rPr kumimoji="0" lang="ja-JP" altLang="en-US" sz="1400" dirty="0">
                <a:solidFill>
                  <a:schemeClr val="tx1"/>
                </a:solidFill>
                <a:latin typeface="HGPｺﾞｼｯｸM" pitchFamily="50" charset="-128"/>
                <a:ea typeface="HGPｺﾞｼｯｸM" pitchFamily="50" charset="-128"/>
              </a:rPr>
              <a:t>（仮想）サーバに割り当てる</a:t>
            </a:r>
            <a:r>
              <a:rPr kumimoji="0" lang="ja-JP" altLang="en-US" sz="1400" dirty="0">
                <a:solidFill>
                  <a:srgbClr val="FF0000"/>
                </a:solidFill>
                <a:latin typeface="HGPｺﾞｼｯｸM" pitchFamily="50" charset="-128"/>
                <a:ea typeface="HGPｺﾞｼｯｸM" pitchFamily="50" charset="-128"/>
              </a:rPr>
              <a:t>能力を柔軟に変更</a:t>
            </a:r>
            <a:r>
              <a:rPr kumimoji="0" lang="ja-JP" altLang="en-US" sz="1400" dirty="0">
                <a:solidFill>
                  <a:schemeClr val="tx1"/>
                </a:solidFill>
                <a:latin typeface="HGPｺﾞｼｯｸM" pitchFamily="50" charset="-128"/>
                <a:ea typeface="HGPｺﾞｼｯｸM" pitchFamily="50" charset="-128"/>
              </a:rPr>
              <a:t>可能</a:t>
            </a:r>
            <a:endParaRPr kumimoji="0" lang="en-US" altLang="ja-JP" sz="1400" dirty="0">
              <a:solidFill>
                <a:schemeClr val="tx1"/>
              </a:solidFill>
              <a:latin typeface="HGPｺﾞｼｯｸM" pitchFamily="50" charset="-128"/>
              <a:ea typeface="HGPｺﾞｼｯｸM" pitchFamily="50" charset="-128"/>
            </a:endParaRPr>
          </a:p>
          <a:p>
            <a:pPr marL="285750" indent="-285750" eaLnBrk="0" hangingPunct="0">
              <a:buFont typeface="Wingdings" pitchFamily="2" charset="2"/>
              <a:buChar char="u"/>
              <a:defRPr/>
            </a:pPr>
            <a:endParaRPr kumimoji="0" lang="ja-JP" altLang="en-US" sz="1400" dirty="0">
              <a:solidFill>
                <a:schemeClr val="tx1"/>
              </a:solidFill>
              <a:latin typeface="HGPｺﾞｼｯｸM" pitchFamily="50" charset="-128"/>
              <a:ea typeface="HGPｺﾞｼｯｸM" pitchFamily="50" charset="-128"/>
            </a:endParaRPr>
          </a:p>
        </p:txBody>
      </p:sp>
      <p:sp>
        <p:nvSpPr>
          <p:cNvPr id="43" name="スライド番号プレースホルダ 42"/>
          <p:cNvSpPr>
            <a:spLocks noGrp="1"/>
          </p:cNvSpPr>
          <p:nvPr>
            <p:ph type="sldNum" sz="quarter" idx="12"/>
          </p:nvPr>
        </p:nvSpPr>
        <p:spPr/>
        <p:txBody>
          <a:bodyPr/>
          <a:lstStyle/>
          <a:p>
            <a:pPr>
              <a:defRPr/>
            </a:pPr>
            <a:fld id="{9BD18B47-5A04-4486-B144-65D5FC88DB73}" type="slidenum">
              <a:rPr lang="ja-JP" altLang="en-US" smtClean="0"/>
              <a:pPr>
                <a:defRPr/>
              </a:pPr>
              <a:t>6</a:t>
            </a:fld>
            <a:endParaRPr lang="en-US" altLang="ja-JP" dirty="0"/>
          </a:p>
        </p:txBody>
      </p:sp>
      <p:sp>
        <p:nvSpPr>
          <p:cNvPr id="44" name="フッター プレースホルダ 43"/>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dirty="0" smtClean="0"/>
              <a:t>３．クラウドとは　</a:t>
            </a:r>
            <a:r>
              <a:rPr lang="ja-JP" altLang="en-US" sz="2400" dirty="0" smtClean="0"/>
              <a:t>～クラウドの分類①～</a:t>
            </a:r>
            <a:endParaRPr lang="ja-JP" altLang="ja-JP" sz="2000" dirty="0" smtClean="0"/>
          </a:p>
        </p:txBody>
      </p:sp>
      <p:sp>
        <p:nvSpPr>
          <p:cNvPr id="10243" name="Rectangle 3"/>
          <p:cNvSpPr>
            <a:spLocks noGrp="1" noChangeArrowheads="1"/>
          </p:cNvSpPr>
          <p:nvPr>
            <p:ph idx="1"/>
          </p:nvPr>
        </p:nvSpPr>
        <p:spPr bwMode="auto">
          <a:xfrm>
            <a:off x="501651" y="1390652"/>
            <a:ext cx="8915400" cy="2182813"/>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dirty="0" smtClean="0"/>
              <a:t>サービス形態による分類</a:t>
            </a:r>
          </a:p>
          <a:p>
            <a:pPr lvl="1"/>
            <a:r>
              <a:rPr lang="en-US" altLang="ja-JP" sz="2000" dirty="0" err="1" smtClean="0"/>
              <a:t>IaaS</a:t>
            </a:r>
            <a:r>
              <a:rPr lang="en-US" altLang="ja-JP" sz="2000" dirty="0" smtClean="0"/>
              <a:t> (Infrastructure as a Service)</a:t>
            </a:r>
            <a:r>
              <a:rPr lang="ja-JP" altLang="en-US" sz="2000" dirty="0" smtClean="0"/>
              <a:t>　</a:t>
            </a:r>
            <a:r>
              <a:rPr lang="en-US" altLang="ja-JP" sz="2000" dirty="0" smtClean="0"/>
              <a:t>…</a:t>
            </a:r>
            <a:r>
              <a:rPr lang="ja-JP" altLang="en-US" sz="2000" dirty="0" smtClean="0"/>
              <a:t>ハードウェアまでが提供範囲</a:t>
            </a:r>
            <a:endParaRPr lang="en-US" altLang="ja-JP" sz="2000" dirty="0" smtClean="0"/>
          </a:p>
          <a:p>
            <a:pPr lvl="1"/>
            <a:r>
              <a:rPr lang="en-US" altLang="ja-JP" sz="2000" dirty="0" err="1" smtClean="0"/>
              <a:t>PaaS</a:t>
            </a:r>
            <a:r>
              <a:rPr lang="en-US" altLang="ja-JP" sz="2000" dirty="0" smtClean="0"/>
              <a:t> (Platform as a Service)</a:t>
            </a:r>
            <a:r>
              <a:rPr lang="ja-JP" altLang="en-US" sz="2000" dirty="0" smtClean="0"/>
              <a:t>　</a:t>
            </a:r>
            <a:r>
              <a:rPr lang="en-US" altLang="ja-JP" sz="2000" dirty="0" smtClean="0"/>
              <a:t>…OS/</a:t>
            </a:r>
            <a:r>
              <a:rPr lang="ja-JP" altLang="en-US" sz="2000" dirty="0" smtClean="0"/>
              <a:t>ミドルウェアまでが提供範囲</a:t>
            </a:r>
            <a:endParaRPr lang="en-US" altLang="ja-JP" sz="2000" dirty="0" smtClean="0"/>
          </a:p>
          <a:p>
            <a:pPr lvl="1"/>
            <a:r>
              <a:rPr lang="en-US" altLang="ja-JP" sz="2000" dirty="0" err="1" smtClean="0"/>
              <a:t>SaaS</a:t>
            </a:r>
            <a:r>
              <a:rPr lang="en-US" altLang="ja-JP" sz="2000" dirty="0" smtClean="0"/>
              <a:t> (Software as a Service)</a:t>
            </a:r>
            <a:r>
              <a:rPr lang="ja-JP" altLang="en-US" sz="2000" dirty="0" smtClean="0"/>
              <a:t>　</a:t>
            </a:r>
            <a:r>
              <a:rPr lang="en-US" altLang="ja-JP" sz="2000" dirty="0" smtClean="0"/>
              <a:t>…</a:t>
            </a:r>
            <a:r>
              <a:rPr lang="ja-JP" altLang="en-US" sz="2000" dirty="0" smtClean="0"/>
              <a:t>業務アプリケーションまでが提供範囲</a:t>
            </a:r>
            <a:endParaRPr lang="en-US" altLang="ja-JP" sz="2000" dirty="0" smtClean="0"/>
          </a:p>
        </p:txBody>
      </p:sp>
      <p:grpSp>
        <p:nvGrpSpPr>
          <p:cNvPr id="10244" name="グループ化 3"/>
          <p:cNvGrpSpPr>
            <a:grpSpLocks/>
          </p:cNvGrpSpPr>
          <p:nvPr/>
        </p:nvGrpSpPr>
        <p:grpSpPr bwMode="auto">
          <a:xfrm>
            <a:off x="776288" y="3262315"/>
            <a:ext cx="8280400" cy="2905125"/>
            <a:chOff x="776536" y="3394100"/>
            <a:chExt cx="8280920" cy="2904569"/>
          </a:xfrm>
        </p:grpSpPr>
        <p:sp>
          <p:nvSpPr>
            <p:cNvPr id="45" name="正方形/長方形 44"/>
            <p:cNvSpPr/>
            <p:nvPr/>
          </p:nvSpPr>
          <p:spPr>
            <a:xfrm>
              <a:off x="5999739" y="3905177"/>
              <a:ext cx="1825740" cy="514252"/>
            </a:xfrm>
            <a:prstGeom prst="rect">
              <a:avLst/>
            </a:prstGeom>
            <a:solidFill>
              <a:srgbClr val="0033CC"/>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46" name="正方形/長方形 45"/>
            <p:cNvSpPr/>
            <p:nvPr/>
          </p:nvSpPr>
          <p:spPr>
            <a:xfrm>
              <a:off x="4015239" y="3402035"/>
              <a:ext cx="1822564" cy="512665"/>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47" name="正方形/長方形 46"/>
            <p:cNvSpPr/>
            <p:nvPr/>
          </p:nvSpPr>
          <p:spPr>
            <a:xfrm>
              <a:off x="2052966" y="3400449"/>
              <a:ext cx="1832090" cy="512664"/>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48" name="正方形/長方形 47"/>
            <p:cNvSpPr/>
            <p:nvPr/>
          </p:nvSpPr>
          <p:spPr>
            <a:xfrm>
              <a:off x="2057728" y="4936855"/>
              <a:ext cx="1827328" cy="512664"/>
            </a:xfrm>
            <a:prstGeom prst="rect">
              <a:avLst/>
            </a:prstGeom>
            <a:solidFill>
              <a:srgbClr val="0033CC"/>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10249" name="テキスト ボックス 7"/>
            <p:cNvSpPr txBox="1">
              <a:spLocks noChangeArrowheads="1"/>
            </p:cNvSpPr>
            <p:nvPr/>
          </p:nvSpPr>
          <p:spPr bwMode="auto">
            <a:xfrm>
              <a:off x="1853381" y="3500462"/>
              <a:ext cx="2160587"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en-US" altLang="ja-JP" sz="1500">
                  <a:latin typeface="HGPｺﾞｼｯｸM" pitchFamily="50" charset="-128"/>
                  <a:ea typeface="HGPｺﾞｼｯｸM" pitchFamily="50" charset="-128"/>
                </a:rPr>
                <a:t>PC</a:t>
              </a:r>
              <a:r>
                <a:rPr lang="ja-JP" altLang="en-US" sz="1500">
                  <a:latin typeface="HGPｺﾞｼｯｸM" pitchFamily="50" charset="-128"/>
                  <a:ea typeface="HGPｺﾞｼｯｸM" pitchFamily="50" charset="-128"/>
                </a:rPr>
                <a:t>端末</a:t>
              </a:r>
            </a:p>
          </p:txBody>
        </p:sp>
        <p:sp>
          <p:nvSpPr>
            <p:cNvPr id="50" name="テキスト ボックス 49"/>
            <p:cNvSpPr txBox="1"/>
            <p:nvPr/>
          </p:nvSpPr>
          <p:spPr>
            <a:xfrm>
              <a:off x="7954074" y="4660683"/>
              <a:ext cx="1103382" cy="522187"/>
            </a:xfrm>
            <a:prstGeom prst="rect">
              <a:avLst/>
            </a:prstGeom>
            <a:noFill/>
          </p:spPr>
          <p:txBody>
            <a:bodyPr>
              <a:spAutoFit/>
            </a:bodyPr>
            <a:lstStyle/>
            <a:p>
              <a:pPr eaLnBrk="0" hangingPunct="0">
                <a:defRPr/>
              </a:pPr>
              <a:r>
                <a:rPr kumimoji="0" lang="ja-JP" altLang="en-US" sz="1400" dirty="0">
                  <a:latin typeface="HGPｺﾞｼｯｸM" pitchFamily="50" charset="-128"/>
                  <a:ea typeface="HGPｺﾞｼｯｸM" pitchFamily="50" charset="-128"/>
                </a:rPr>
                <a:t>サービス</a:t>
              </a:r>
              <a:endParaRPr kumimoji="0" lang="en-US" altLang="ja-JP" sz="1400" dirty="0">
                <a:latin typeface="HGPｺﾞｼｯｸM" pitchFamily="50" charset="-128"/>
                <a:ea typeface="HGPｺﾞｼｯｸM" pitchFamily="50" charset="-128"/>
              </a:endParaRPr>
            </a:p>
            <a:p>
              <a:pPr eaLnBrk="0" hangingPunct="0">
                <a:defRPr/>
              </a:pPr>
              <a:r>
                <a:rPr lang="ja-JP" altLang="en-US" sz="1400" dirty="0">
                  <a:latin typeface="HGPｺﾞｼｯｸM" pitchFamily="50" charset="-128"/>
                  <a:ea typeface="HGPｺﾞｼｯｸM" pitchFamily="50" charset="-128"/>
                </a:rPr>
                <a:t>提供範囲</a:t>
              </a:r>
            </a:p>
          </p:txBody>
        </p:sp>
        <p:sp>
          <p:nvSpPr>
            <p:cNvPr id="10251" name="テキスト ボックス 10"/>
            <p:cNvSpPr txBox="1">
              <a:spLocks noChangeArrowheads="1"/>
            </p:cNvSpPr>
            <p:nvPr/>
          </p:nvSpPr>
          <p:spPr bwMode="auto">
            <a:xfrm>
              <a:off x="1885131" y="4927625"/>
              <a:ext cx="2160587"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500">
                  <a:solidFill>
                    <a:schemeClr val="bg1"/>
                  </a:solidFill>
                  <a:latin typeface="HGPｺﾞｼｯｸM" pitchFamily="50" charset="-128"/>
                  <a:ea typeface="HGPｺﾞｼｯｸM" pitchFamily="50" charset="-128"/>
                </a:rPr>
                <a:t>ハードウェア</a:t>
              </a:r>
              <a:endParaRPr lang="en-US" altLang="ja-JP" sz="1500">
                <a:solidFill>
                  <a:schemeClr val="bg1"/>
                </a:solidFill>
                <a:latin typeface="HGPｺﾞｼｯｸM" pitchFamily="50" charset="-128"/>
                <a:ea typeface="HGPｺﾞｼｯｸM" pitchFamily="50" charset="-128"/>
              </a:endParaRPr>
            </a:p>
            <a:p>
              <a:pPr algn="ctr"/>
              <a:r>
                <a:rPr kumimoji="0" lang="ja-JP" altLang="en-US" sz="1200">
                  <a:solidFill>
                    <a:schemeClr val="bg1"/>
                  </a:solidFill>
                  <a:latin typeface="HGPｺﾞｼｯｸM" pitchFamily="50" charset="-128"/>
                  <a:ea typeface="HGPｺﾞｼｯｸM" pitchFamily="50" charset="-128"/>
                </a:rPr>
                <a:t>（サーバ、ストレージ等）</a:t>
              </a:r>
              <a:endParaRPr lang="ja-JP" altLang="en-US" sz="1200">
                <a:solidFill>
                  <a:schemeClr val="bg1"/>
                </a:solidFill>
                <a:latin typeface="HGPｺﾞｼｯｸM" pitchFamily="50" charset="-128"/>
                <a:ea typeface="HGPｺﾞｼｯｸM" pitchFamily="50" charset="-128"/>
              </a:endParaRPr>
            </a:p>
          </p:txBody>
        </p:sp>
        <p:sp>
          <p:nvSpPr>
            <p:cNvPr id="52" name="正方形/長方形 51"/>
            <p:cNvSpPr/>
            <p:nvPr/>
          </p:nvSpPr>
          <p:spPr>
            <a:xfrm>
              <a:off x="2059317" y="5447932"/>
              <a:ext cx="1825740" cy="512664"/>
            </a:xfrm>
            <a:prstGeom prst="rect">
              <a:avLst/>
            </a:prstGeom>
            <a:solidFill>
              <a:srgbClr val="0033CC"/>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53" name="正方形/長方形 52"/>
            <p:cNvSpPr/>
            <p:nvPr/>
          </p:nvSpPr>
          <p:spPr>
            <a:xfrm>
              <a:off x="2057728" y="4427364"/>
              <a:ext cx="1827328" cy="512665"/>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54" name="正方形/長方形 53"/>
            <p:cNvSpPr/>
            <p:nvPr/>
          </p:nvSpPr>
          <p:spPr>
            <a:xfrm>
              <a:off x="2059317" y="3913113"/>
              <a:ext cx="1825740" cy="514252"/>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10255" name="テキスト ボックス 14"/>
            <p:cNvSpPr txBox="1">
              <a:spLocks noChangeArrowheads="1"/>
            </p:cNvSpPr>
            <p:nvPr/>
          </p:nvSpPr>
          <p:spPr bwMode="auto">
            <a:xfrm>
              <a:off x="1859731" y="5548337"/>
              <a:ext cx="2160587"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500">
                  <a:solidFill>
                    <a:schemeClr val="bg1"/>
                  </a:solidFill>
                  <a:latin typeface="HGPｺﾞｼｯｸM" pitchFamily="50" charset="-128"/>
                  <a:ea typeface="HGPｺﾞｼｯｸM" pitchFamily="50" charset="-128"/>
                </a:rPr>
                <a:t>データセンター</a:t>
              </a:r>
              <a:endParaRPr lang="en-US" altLang="ja-JP" sz="1500">
                <a:solidFill>
                  <a:schemeClr val="bg1"/>
                </a:solidFill>
                <a:latin typeface="HGPｺﾞｼｯｸM" pitchFamily="50" charset="-128"/>
                <a:ea typeface="HGPｺﾞｼｯｸM" pitchFamily="50" charset="-128"/>
              </a:endParaRPr>
            </a:p>
          </p:txBody>
        </p:sp>
        <p:sp>
          <p:nvSpPr>
            <p:cNvPr id="10256" name="テキスト ボックス 15"/>
            <p:cNvSpPr txBox="1">
              <a:spLocks noChangeArrowheads="1"/>
            </p:cNvSpPr>
            <p:nvPr/>
          </p:nvSpPr>
          <p:spPr bwMode="auto">
            <a:xfrm>
              <a:off x="1883543" y="4518050"/>
              <a:ext cx="2160588"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en-US" altLang="ja-JP" sz="1500">
                  <a:latin typeface="HGPｺﾞｼｯｸM" pitchFamily="50" charset="-128"/>
                  <a:ea typeface="HGPｺﾞｼｯｸM" pitchFamily="50" charset="-128"/>
                </a:rPr>
                <a:t>OS/</a:t>
              </a:r>
              <a:r>
                <a:rPr lang="ja-JP" altLang="en-US" sz="1500">
                  <a:latin typeface="HGPｺﾞｼｯｸM" pitchFamily="50" charset="-128"/>
                  <a:ea typeface="HGPｺﾞｼｯｸM" pitchFamily="50" charset="-128"/>
                </a:rPr>
                <a:t>ミドルウェア</a:t>
              </a:r>
              <a:endParaRPr lang="en-US" altLang="ja-JP" sz="1500">
                <a:latin typeface="HGPｺﾞｼｯｸM" pitchFamily="50" charset="-128"/>
                <a:ea typeface="HGPｺﾞｼｯｸM" pitchFamily="50" charset="-128"/>
              </a:endParaRPr>
            </a:p>
          </p:txBody>
        </p:sp>
        <p:sp>
          <p:nvSpPr>
            <p:cNvPr id="10257" name="テキスト ボックス 16"/>
            <p:cNvSpPr txBox="1">
              <a:spLocks noChangeArrowheads="1"/>
            </p:cNvSpPr>
            <p:nvPr/>
          </p:nvSpPr>
          <p:spPr bwMode="auto">
            <a:xfrm>
              <a:off x="1899418" y="4013225"/>
              <a:ext cx="2160588"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500">
                  <a:latin typeface="HGPｺﾞｼｯｸM" pitchFamily="50" charset="-128"/>
                  <a:ea typeface="HGPｺﾞｼｯｸM" pitchFamily="50" charset="-128"/>
                </a:rPr>
                <a:t>業務アプリケーション</a:t>
              </a:r>
              <a:endParaRPr lang="en-US" altLang="ja-JP" sz="1500">
                <a:latin typeface="HGPｺﾞｼｯｸM" pitchFamily="50" charset="-128"/>
                <a:ea typeface="HGPｺﾞｼｯｸM" pitchFamily="50" charset="-128"/>
              </a:endParaRPr>
            </a:p>
          </p:txBody>
        </p:sp>
        <p:sp>
          <p:nvSpPr>
            <p:cNvPr id="58" name="正方形/長方形 57"/>
            <p:cNvSpPr/>
            <p:nvPr/>
          </p:nvSpPr>
          <p:spPr>
            <a:xfrm>
              <a:off x="4010476" y="4933680"/>
              <a:ext cx="1825740" cy="512664"/>
            </a:xfrm>
            <a:prstGeom prst="rect">
              <a:avLst/>
            </a:prstGeom>
            <a:solidFill>
              <a:srgbClr val="0033CC"/>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10259" name="テキスト ボックス 18"/>
            <p:cNvSpPr txBox="1">
              <a:spLocks noChangeArrowheads="1"/>
            </p:cNvSpPr>
            <p:nvPr/>
          </p:nvSpPr>
          <p:spPr bwMode="auto">
            <a:xfrm>
              <a:off x="3804418" y="3497287"/>
              <a:ext cx="2160588" cy="322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en-US" altLang="ja-JP" sz="1500">
                  <a:latin typeface="HGPｺﾞｼｯｸM" pitchFamily="50" charset="-128"/>
                  <a:ea typeface="HGPｺﾞｼｯｸM" pitchFamily="50" charset="-128"/>
                </a:rPr>
                <a:t>PC</a:t>
              </a:r>
              <a:r>
                <a:rPr lang="ja-JP" altLang="en-US" sz="1500">
                  <a:latin typeface="HGPｺﾞｼｯｸM" pitchFamily="50" charset="-128"/>
                  <a:ea typeface="HGPｺﾞｼｯｸM" pitchFamily="50" charset="-128"/>
                </a:rPr>
                <a:t>端末</a:t>
              </a:r>
            </a:p>
          </p:txBody>
        </p:sp>
        <p:sp>
          <p:nvSpPr>
            <p:cNvPr id="10260" name="テキスト ボックス 19"/>
            <p:cNvSpPr txBox="1">
              <a:spLocks noChangeArrowheads="1"/>
            </p:cNvSpPr>
            <p:nvPr/>
          </p:nvSpPr>
          <p:spPr bwMode="auto">
            <a:xfrm>
              <a:off x="3836168" y="4922862"/>
              <a:ext cx="2160588"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500">
                  <a:solidFill>
                    <a:schemeClr val="bg1"/>
                  </a:solidFill>
                  <a:latin typeface="HGPｺﾞｼｯｸM" pitchFamily="50" charset="-128"/>
                  <a:ea typeface="HGPｺﾞｼｯｸM" pitchFamily="50" charset="-128"/>
                </a:rPr>
                <a:t>ハードウェア</a:t>
              </a:r>
              <a:endParaRPr lang="en-US" altLang="ja-JP" sz="1500">
                <a:solidFill>
                  <a:schemeClr val="bg1"/>
                </a:solidFill>
                <a:latin typeface="HGPｺﾞｼｯｸM" pitchFamily="50" charset="-128"/>
                <a:ea typeface="HGPｺﾞｼｯｸM" pitchFamily="50" charset="-128"/>
              </a:endParaRPr>
            </a:p>
            <a:p>
              <a:pPr algn="ctr"/>
              <a:r>
                <a:rPr kumimoji="0" lang="ja-JP" altLang="en-US" sz="1200">
                  <a:solidFill>
                    <a:schemeClr val="bg1"/>
                  </a:solidFill>
                  <a:latin typeface="HGPｺﾞｼｯｸM" pitchFamily="50" charset="-128"/>
                  <a:ea typeface="HGPｺﾞｼｯｸM" pitchFamily="50" charset="-128"/>
                </a:rPr>
                <a:t>（サーバ、ストレージ等）</a:t>
              </a:r>
              <a:endParaRPr lang="ja-JP" altLang="en-US" sz="1200">
                <a:solidFill>
                  <a:schemeClr val="bg1"/>
                </a:solidFill>
                <a:latin typeface="HGPｺﾞｼｯｸM" pitchFamily="50" charset="-128"/>
                <a:ea typeface="HGPｺﾞｼｯｸM" pitchFamily="50" charset="-128"/>
              </a:endParaRPr>
            </a:p>
          </p:txBody>
        </p:sp>
        <p:sp>
          <p:nvSpPr>
            <p:cNvPr id="61" name="正方形/長方形 60"/>
            <p:cNvSpPr/>
            <p:nvPr/>
          </p:nvSpPr>
          <p:spPr>
            <a:xfrm>
              <a:off x="4010476" y="5443170"/>
              <a:ext cx="1827328" cy="514252"/>
            </a:xfrm>
            <a:prstGeom prst="rect">
              <a:avLst/>
            </a:prstGeom>
            <a:solidFill>
              <a:srgbClr val="0033CC"/>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62" name="正方形/長方形 61"/>
            <p:cNvSpPr/>
            <p:nvPr/>
          </p:nvSpPr>
          <p:spPr>
            <a:xfrm>
              <a:off x="4010476" y="4422603"/>
              <a:ext cx="1825740" cy="514252"/>
            </a:xfrm>
            <a:prstGeom prst="rect">
              <a:avLst/>
            </a:prstGeom>
            <a:solidFill>
              <a:srgbClr val="0033CC"/>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63" name="正方形/長方形 62"/>
            <p:cNvSpPr/>
            <p:nvPr/>
          </p:nvSpPr>
          <p:spPr>
            <a:xfrm>
              <a:off x="4012064" y="3909938"/>
              <a:ext cx="1824152" cy="512665"/>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10264" name="テキスト ボックス 23"/>
            <p:cNvSpPr txBox="1">
              <a:spLocks noChangeArrowheads="1"/>
            </p:cNvSpPr>
            <p:nvPr/>
          </p:nvSpPr>
          <p:spPr bwMode="auto">
            <a:xfrm>
              <a:off x="3812356" y="5545162"/>
              <a:ext cx="2160587" cy="322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500">
                  <a:solidFill>
                    <a:schemeClr val="bg1"/>
                  </a:solidFill>
                  <a:latin typeface="HGPｺﾞｼｯｸM" pitchFamily="50" charset="-128"/>
                  <a:ea typeface="HGPｺﾞｼｯｸM" pitchFamily="50" charset="-128"/>
                </a:rPr>
                <a:t>データセンター</a:t>
              </a:r>
              <a:endParaRPr lang="en-US" altLang="ja-JP" sz="1500">
                <a:solidFill>
                  <a:schemeClr val="bg1"/>
                </a:solidFill>
                <a:latin typeface="HGPｺﾞｼｯｸM" pitchFamily="50" charset="-128"/>
                <a:ea typeface="HGPｺﾞｼｯｸM" pitchFamily="50" charset="-128"/>
              </a:endParaRPr>
            </a:p>
          </p:txBody>
        </p:sp>
        <p:sp>
          <p:nvSpPr>
            <p:cNvPr id="10265" name="テキスト ボックス 24"/>
            <p:cNvSpPr txBox="1">
              <a:spLocks noChangeArrowheads="1"/>
            </p:cNvSpPr>
            <p:nvPr/>
          </p:nvSpPr>
          <p:spPr bwMode="auto">
            <a:xfrm>
              <a:off x="3836168" y="4514875"/>
              <a:ext cx="2159000" cy="322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en-US" altLang="ja-JP" sz="1500">
                  <a:solidFill>
                    <a:schemeClr val="bg1"/>
                  </a:solidFill>
                  <a:latin typeface="HGPｺﾞｼｯｸM" pitchFamily="50" charset="-128"/>
                  <a:ea typeface="HGPｺﾞｼｯｸM" pitchFamily="50" charset="-128"/>
                </a:rPr>
                <a:t>OS/</a:t>
              </a:r>
              <a:r>
                <a:rPr lang="ja-JP" altLang="en-US" sz="1500">
                  <a:solidFill>
                    <a:schemeClr val="bg1"/>
                  </a:solidFill>
                  <a:latin typeface="HGPｺﾞｼｯｸM" pitchFamily="50" charset="-128"/>
                  <a:ea typeface="HGPｺﾞｼｯｸM" pitchFamily="50" charset="-128"/>
                </a:rPr>
                <a:t>ミドルウェア</a:t>
              </a:r>
              <a:endParaRPr lang="en-US" altLang="ja-JP" sz="1500">
                <a:solidFill>
                  <a:schemeClr val="bg1"/>
                </a:solidFill>
                <a:latin typeface="HGPｺﾞｼｯｸM" pitchFamily="50" charset="-128"/>
                <a:ea typeface="HGPｺﾞｼｯｸM" pitchFamily="50" charset="-128"/>
              </a:endParaRPr>
            </a:p>
          </p:txBody>
        </p:sp>
        <p:sp>
          <p:nvSpPr>
            <p:cNvPr id="10266" name="テキスト ボックス 25"/>
            <p:cNvSpPr txBox="1">
              <a:spLocks noChangeArrowheads="1"/>
            </p:cNvSpPr>
            <p:nvPr/>
          </p:nvSpPr>
          <p:spPr bwMode="auto">
            <a:xfrm>
              <a:off x="3852043" y="4010050"/>
              <a:ext cx="2160588" cy="322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500">
                  <a:latin typeface="HGPｺﾞｼｯｸM" pitchFamily="50" charset="-128"/>
                  <a:ea typeface="HGPｺﾞｼｯｸM" pitchFamily="50" charset="-128"/>
                </a:rPr>
                <a:t>業務アプリケーション</a:t>
              </a:r>
              <a:endParaRPr lang="en-US" altLang="ja-JP" sz="1500">
                <a:latin typeface="HGPｺﾞｼｯｸM" pitchFamily="50" charset="-128"/>
                <a:ea typeface="HGPｺﾞｼｯｸM" pitchFamily="50" charset="-128"/>
              </a:endParaRPr>
            </a:p>
          </p:txBody>
        </p:sp>
        <p:sp>
          <p:nvSpPr>
            <p:cNvPr id="67" name="正方形/長方形 66"/>
            <p:cNvSpPr/>
            <p:nvPr/>
          </p:nvSpPr>
          <p:spPr>
            <a:xfrm>
              <a:off x="5994976" y="3394100"/>
              <a:ext cx="1830503" cy="512664"/>
            </a:xfrm>
            <a:prstGeom prst="rect">
              <a:avLst/>
            </a:prstGeom>
            <a:solidFill>
              <a:schemeClr val="bg1">
                <a:lumMod val="85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68" name="正方形/長方形 67"/>
            <p:cNvSpPr/>
            <p:nvPr/>
          </p:nvSpPr>
          <p:spPr>
            <a:xfrm>
              <a:off x="5999739" y="4930506"/>
              <a:ext cx="1825740" cy="512664"/>
            </a:xfrm>
            <a:prstGeom prst="rect">
              <a:avLst/>
            </a:prstGeom>
            <a:solidFill>
              <a:srgbClr val="0033CC"/>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10269" name="テキスト ボックス 28"/>
            <p:cNvSpPr txBox="1">
              <a:spLocks noChangeArrowheads="1"/>
            </p:cNvSpPr>
            <p:nvPr/>
          </p:nvSpPr>
          <p:spPr bwMode="auto">
            <a:xfrm>
              <a:off x="5795143" y="3494112"/>
              <a:ext cx="2159000"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en-US" altLang="ja-JP" sz="1500">
                  <a:latin typeface="HGPｺﾞｼｯｸM" pitchFamily="50" charset="-128"/>
                  <a:ea typeface="HGPｺﾞｼｯｸM" pitchFamily="50" charset="-128"/>
                </a:rPr>
                <a:t>PC</a:t>
              </a:r>
              <a:r>
                <a:rPr lang="ja-JP" altLang="en-US" sz="1500">
                  <a:latin typeface="HGPｺﾞｼｯｸM" pitchFamily="50" charset="-128"/>
                  <a:ea typeface="HGPｺﾞｼｯｸM" pitchFamily="50" charset="-128"/>
                </a:rPr>
                <a:t>端末</a:t>
              </a:r>
            </a:p>
          </p:txBody>
        </p:sp>
        <p:sp>
          <p:nvSpPr>
            <p:cNvPr id="10270" name="テキスト ボックス 29"/>
            <p:cNvSpPr txBox="1">
              <a:spLocks noChangeArrowheads="1"/>
            </p:cNvSpPr>
            <p:nvPr/>
          </p:nvSpPr>
          <p:spPr bwMode="auto">
            <a:xfrm>
              <a:off x="5826893" y="4921275"/>
              <a:ext cx="2159000" cy="522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500">
                  <a:solidFill>
                    <a:schemeClr val="bg1"/>
                  </a:solidFill>
                  <a:latin typeface="HGPｺﾞｼｯｸM" pitchFamily="50" charset="-128"/>
                  <a:ea typeface="HGPｺﾞｼｯｸM" pitchFamily="50" charset="-128"/>
                </a:rPr>
                <a:t>ハードウェア</a:t>
              </a:r>
              <a:endParaRPr lang="en-US" altLang="ja-JP" sz="1500">
                <a:solidFill>
                  <a:schemeClr val="bg1"/>
                </a:solidFill>
                <a:latin typeface="HGPｺﾞｼｯｸM" pitchFamily="50" charset="-128"/>
                <a:ea typeface="HGPｺﾞｼｯｸM" pitchFamily="50" charset="-128"/>
              </a:endParaRPr>
            </a:p>
            <a:p>
              <a:pPr algn="ctr"/>
              <a:r>
                <a:rPr kumimoji="0" lang="ja-JP" altLang="en-US" sz="1200">
                  <a:solidFill>
                    <a:schemeClr val="bg1"/>
                  </a:solidFill>
                  <a:latin typeface="HGPｺﾞｼｯｸM" pitchFamily="50" charset="-128"/>
                  <a:ea typeface="HGPｺﾞｼｯｸM" pitchFamily="50" charset="-128"/>
                </a:rPr>
                <a:t>（サーバ、ストレージ等）</a:t>
              </a:r>
              <a:endParaRPr lang="ja-JP" altLang="en-US" sz="1200">
                <a:solidFill>
                  <a:schemeClr val="bg1"/>
                </a:solidFill>
                <a:latin typeface="HGPｺﾞｼｯｸM" pitchFamily="50" charset="-128"/>
                <a:ea typeface="HGPｺﾞｼｯｸM" pitchFamily="50" charset="-128"/>
              </a:endParaRPr>
            </a:p>
          </p:txBody>
        </p:sp>
        <p:sp>
          <p:nvSpPr>
            <p:cNvPr id="71" name="正方形/長方形 70"/>
            <p:cNvSpPr/>
            <p:nvPr/>
          </p:nvSpPr>
          <p:spPr>
            <a:xfrm>
              <a:off x="6001326" y="5441583"/>
              <a:ext cx="1825740" cy="512664"/>
            </a:xfrm>
            <a:prstGeom prst="rect">
              <a:avLst/>
            </a:prstGeom>
            <a:solidFill>
              <a:srgbClr val="0033CC"/>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72" name="正方形/長方形 71"/>
            <p:cNvSpPr/>
            <p:nvPr/>
          </p:nvSpPr>
          <p:spPr>
            <a:xfrm>
              <a:off x="5999739" y="4421015"/>
              <a:ext cx="1825740" cy="512665"/>
            </a:xfrm>
            <a:prstGeom prst="rect">
              <a:avLst/>
            </a:prstGeom>
            <a:solidFill>
              <a:srgbClr val="0033CC"/>
            </a:solid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ja-JP" altLang="en-US">
                <a:latin typeface="HGPｺﾞｼｯｸM" pitchFamily="50" charset="-128"/>
                <a:ea typeface="HGPｺﾞｼｯｸM" pitchFamily="50" charset="-128"/>
              </a:endParaRPr>
            </a:p>
          </p:txBody>
        </p:sp>
        <p:sp>
          <p:nvSpPr>
            <p:cNvPr id="10273" name="テキスト ボックス 72"/>
            <p:cNvSpPr txBox="1">
              <a:spLocks noChangeArrowheads="1"/>
            </p:cNvSpPr>
            <p:nvPr/>
          </p:nvSpPr>
          <p:spPr bwMode="auto">
            <a:xfrm>
              <a:off x="5801493" y="5541987"/>
              <a:ext cx="2160588"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500">
                  <a:solidFill>
                    <a:schemeClr val="bg1"/>
                  </a:solidFill>
                  <a:latin typeface="HGPｺﾞｼｯｸM" pitchFamily="50" charset="-128"/>
                  <a:ea typeface="HGPｺﾞｼｯｸM" pitchFamily="50" charset="-128"/>
                </a:rPr>
                <a:t>データセンター</a:t>
              </a:r>
              <a:endParaRPr lang="en-US" altLang="ja-JP" sz="1500">
                <a:solidFill>
                  <a:schemeClr val="bg1"/>
                </a:solidFill>
                <a:latin typeface="HGPｺﾞｼｯｸM" pitchFamily="50" charset="-128"/>
                <a:ea typeface="HGPｺﾞｼｯｸM" pitchFamily="50" charset="-128"/>
              </a:endParaRPr>
            </a:p>
          </p:txBody>
        </p:sp>
        <p:sp>
          <p:nvSpPr>
            <p:cNvPr id="10274" name="テキスト ボックス 73"/>
            <p:cNvSpPr txBox="1">
              <a:spLocks noChangeArrowheads="1"/>
            </p:cNvSpPr>
            <p:nvPr/>
          </p:nvSpPr>
          <p:spPr bwMode="auto">
            <a:xfrm>
              <a:off x="5833243" y="4499000"/>
              <a:ext cx="2160588"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en-US" altLang="ja-JP" sz="1500">
                  <a:solidFill>
                    <a:schemeClr val="bg1"/>
                  </a:solidFill>
                  <a:latin typeface="HGPｺﾞｼｯｸM" pitchFamily="50" charset="-128"/>
                  <a:ea typeface="HGPｺﾞｼｯｸM" pitchFamily="50" charset="-128"/>
                </a:rPr>
                <a:t>OS/</a:t>
              </a:r>
              <a:r>
                <a:rPr lang="ja-JP" altLang="en-US" sz="1500">
                  <a:solidFill>
                    <a:schemeClr val="bg1"/>
                  </a:solidFill>
                  <a:latin typeface="HGPｺﾞｼｯｸM" pitchFamily="50" charset="-128"/>
                  <a:ea typeface="HGPｺﾞｼｯｸM" pitchFamily="50" charset="-128"/>
                </a:rPr>
                <a:t>ミドルウェア</a:t>
              </a:r>
              <a:endParaRPr lang="en-US" altLang="ja-JP" sz="1500">
                <a:solidFill>
                  <a:schemeClr val="bg1"/>
                </a:solidFill>
                <a:latin typeface="HGPｺﾞｼｯｸM" pitchFamily="50" charset="-128"/>
                <a:ea typeface="HGPｺﾞｼｯｸM" pitchFamily="50" charset="-128"/>
              </a:endParaRPr>
            </a:p>
          </p:txBody>
        </p:sp>
        <p:sp>
          <p:nvSpPr>
            <p:cNvPr id="10275" name="テキスト ボックス 74"/>
            <p:cNvSpPr txBox="1">
              <a:spLocks noChangeArrowheads="1"/>
            </p:cNvSpPr>
            <p:nvPr/>
          </p:nvSpPr>
          <p:spPr bwMode="auto">
            <a:xfrm>
              <a:off x="5828481" y="4006875"/>
              <a:ext cx="2160587" cy="323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a:r>
                <a:rPr lang="ja-JP" altLang="en-US" sz="1500">
                  <a:solidFill>
                    <a:schemeClr val="bg1"/>
                  </a:solidFill>
                  <a:latin typeface="HGPｺﾞｼｯｸM" pitchFamily="50" charset="-128"/>
                  <a:ea typeface="HGPｺﾞｼｯｸM" pitchFamily="50" charset="-128"/>
                </a:rPr>
                <a:t>業務アプリケーション</a:t>
              </a:r>
              <a:endParaRPr lang="en-US" altLang="ja-JP" sz="1500">
                <a:solidFill>
                  <a:schemeClr val="bg1"/>
                </a:solidFill>
                <a:latin typeface="HGPｺﾞｼｯｸM" pitchFamily="50" charset="-128"/>
                <a:ea typeface="HGPｺﾞｼｯｸM" pitchFamily="50" charset="-128"/>
              </a:endParaRPr>
            </a:p>
          </p:txBody>
        </p:sp>
        <p:sp>
          <p:nvSpPr>
            <p:cNvPr id="76" name="テキスト ボックス 75"/>
            <p:cNvSpPr txBox="1"/>
            <p:nvPr/>
          </p:nvSpPr>
          <p:spPr>
            <a:xfrm>
              <a:off x="2059317" y="5922503"/>
              <a:ext cx="1825740" cy="369817"/>
            </a:xfrm>
            <a:prstGeom prst="rect">
              <a:avLst/>
            </a:prstGeom>
            <a:noFill/>
          </p:spPr>
          <p:txBody>
            <a:bodyPr>
              <a:spAutoFit/>
            </a:bodyPr>
            <a:lstStyle/>
            <a:p>
              <a:pPr algn="ctr" eaLnBrk="0" hangingPunct="0">
                <a:defRPr/>
              </a:pPr>
              <a:r>
                <a:rPr lang="en-US" altLang="ja-JP" b="1" dirty="0" err="1">
                  <a:solidFill>
                    <a:schemeClr val="tx2"/>
                  </a:solidFill>
                  <a:effectLst>
                    <a:outerShdw blurRad="38100" dist="38100" dir="2700000" algn="tl">
                      <a:srgbClr val="000000">
                        <a:alpha val="43137"/>
                      </a:srgbClr>
                    </a:outerShdw>
                  </a:effectLst>
                  <a:latin typeface="HGPｺﾞｼｯｸM" pitchFamily="50" charset="-128"/>
                  <a:ea typeface="HGPｺﾞｼｯｸM" pitchFamily="50" charset="-128"/>
                </a:rPr>
                <a:t>IaaS</a:t>
              </a:r>
              <a:endParaRPr lang="ja-JP" altLang="en-US" b="1" dirty="0">
                <a:solidFill>
                  <a:schemeClr val="tx2"/>
                </a:solidFill>
                <a:effectLst>
                  <a:outerShdw blurRad="38100" dist="38100" dir="2700000" algn="tl">
                    <a:srgbClr val="000000">
                      <a:alpha val="43137"/>
                    </a:srgbClr>
                  </a:outerShdw>
                </a:effectLst>
                <a:latin typeface="HGPｺﾞｼｯｸM" pitchFamily="50" charset="-128"/>
                <a:ea typeface="HGPｺﾞｼｯｸM" pitchFamily="50" charset="-128"/>
              </a:endParaRPr>
            </a:p>
          </p:txBody>
        </p:sp>
        <p:sp>
          <p:nvSpPr>
            <p:cNvPr id="77" name="テキスト ボックス 76"/>
            <p:cNvSpPr txBox="1"/>
            <p:nvPr/>
          </p:nvSpPr>
          <p:spPr>
            <a:xfrm>
              <a:off x="4010476" y="5928852"/>
              <a:ext cx="1827328" cy="369817"/>
            </a:xfrm>
            <a:prstGeom prst="rect">
              <a:avLst/>
            </a:prstGeom>
            <a:noFill/>
          </p:spPr>
          <p:txBody>
            <a:bodyPr>
              <a:spAutoFit/>
            </a:bodyPr>
            <a:lstStyle/>
            <a:p>
              <a:pPr algn="ctr" eaLnBrk="0" hangingPunct="0">
                <a:defRPr/>
              </a:pPr>
              <a:r>
                <a:rPr lang="en-US" altLang="ja-JP" b="1" dirty="0" err="1">
                  <a:solidFill>
                    <a:schemeClr val="tx2"/>
                  </a:solidFill>
                  <a:effectLst>
                    <a:outerShdw blurRad="38100" dist="38100" dir="2700000" algn="tl">
                      <a:srgbClr val="000000">
                        <a:alpha val="43137"/>
                      </a:srgbClr>
                    </a:outerShdw>
                  </a:effectLst>
                  <a:latin typeface="HGPｺﾞｼｯｸM" pitchFamily="50" charset="-128"/>
                  <a:ea typeface="HGPｺﾞｼｯｸM" pitchFamily="50" charset="-128"/>
                </a:rPr>
                <a:t>PaaS</a:t>
              </a:r>
              <a:endParaRPr lang="ja-JP" altLang="en-US" b="1" dirty="0">
                <a:solidFill>
                  <a:schemeClr val="tx2"/>
                </a:solidFill>
                <a:effectLst>
                  <a:outerShdw blurRad="38100" dist="38100" dir="2700000" algn="tl">
                    <a:srgbClr val="000000">
                      <a:alpha val="43137"/>
                    </a:srgbClr>
                  </a:outerShdw>
                </a:effectLst>
                <a:latin typeface="HGPｺﾞｼｯｸM" pitchFamily="50" charset="-128"/>
                <a:ea typeface="HGPｺﾞｼｯｸM" pitchFamily="50" charset="-128"/>
              </a:endParaRPr>
            </a:p>
          </p:txBody>
        </p:sp>
        <p:sp>
          <p:nvSpPr>
            <p:cNvPr id="78" name="テキスト ボックス 77"/>
            <p:cNvSpPr txBox="1"/>
            <p:nvPr/>
          </p:nvSpPr>
          <p:spPr>
            <a:xfrm>
              <a:off x="6012440" y="5922503"/>
              <a:ext cx="1813039" cy="369817"/>
            </a:xfrm>
            <a:prstGeom prst="rect">
              <a:avLst/>
            </a:prstGeom>
            <a:noFill/>
          </p:spPr>
          <p:txBody>
            <a:bodyPr>
              <a:spAutoFit/>
            </a:bodyPr>
            <a:lstStyle/>
            <a:p>
              <a:pPr algn="ctr" eaLnBrk="0" hangingPunct="0">
                <a:defRPr/>
              </a:pPr>
              <a:r>
                <a:rPr lang="en-US" altLang="ja-JP" b="1" dirty="0" err="1">
                  <a:solidFill>
                    <a:schemeClr val="tx2"/>
                  </a:solidFill>
                  <a:effectLst>
                    <a:outerShdw blurRad="38100" dist="38100" dir="2700000" algn="tl">
                      <a:srgbClr val="000000">
                        <a:alpha val="43137"/>
                      </a:srgbClr>
                    </a:outerShdw>
                  </a:effectLst>
                  <a:latin typeface="HGPｺﾞｼｯｸM" pitchFamily="50" charset="-128"/>
                  <a:ea typeface="HGPｺﾞｼｯｸM" pitchFamily="50" charset="-128"/>
                </a:rPr>
                <a:t>SaaS</a:t>
              </a:r>
              <a:endParaRPr lang="ja-JP" altLang="en-US" b="1" dirty="0">
                <a:solidFill>
                  <a:schemeClr val="tx2"/>
                </a:solidFill>
                <a:effectLst>
                  <a:outerShdw blurRad="38100" dist="38100" dir="2700000" algn="tl">
                    <a:srgbClr val="000000">
                      <a:alpha val="43137"/>
                    </a:srgbClr>
                  </a:outerShdw>
                </a:effectLst>
                <a:latin typeface="HGPｺﾞｼｯｸM" pitchFamily="50" charset="-128"/>
                <a:ea typeface="HGPｺﾞｼｯｸM" pitchFamily="50" charset="-128"/>
              </a:endParaRPr>
            </a:p>
          </p:txBody>
        </p:sp>
        <p:cxnSp>
          <p:nvCxnSpPr>
            <p:cNvPr id="79" name="直線矢印コネクタ 78"/>
            <p:cNvCxnSpPr/>
            <p:nvPr/>
          </p:nvCxnSpPr>
          <p:spPr>
            <a:xfrm>
              <a:off x="7954074" y="3914700"/>
              <a:ext cx="0" cy="2045895"/>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1911669" y="4940029"/>
              <a:ext cx="0" cy="1022154"/>
            </a:xfrm>
            <a:prstGeom prst="straightConnector1">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テキスト ボックス 80"/>
            <p:cNvSpPr txBox="1"/>
            <p:nvPr/>
          </p:nvSpPr>
          <p:spPr>
            <a:xfrm>
              <a:off x="776536" y="5065417"/>
              <a:ext cx="1101794" cy="523775"/>
            </a:xfrm>
            <a:prstGeom prst="rect">
              <a:avLst/>
            </a:prstGeom>
            <a:noFill/>
          </p:spPr>
          <p:txBody>
            <a:bodyPr>
              <a:spAutoFit/>
            </a:bodyPr>
            <a:lstStyle/>
            <a:p>
              <a:pPr algn="r" eaLnBrk="0" hangingPunct="0">
                <a:defRPr/>
              </a:pPr>
              <a:r>
                <a:rPr kumimoji="0" lang="ja-JP" altLang="en-US" sz="1400" dirty="0">
                  <a:latin typeface="HGPｺﾞｼｯｸM" pitchFamily="50" charset="-128"/>
                  <a:ea typeface="HGPｺﾞｼｯｸM" pitchFamily="50" charset="-128"/>
                </a:rPr>
                <a:t>サービス</a:t>
              </a:r>
              <a:endParaRPr kumimoji="0" lang="en-US" altLang="ja-JP" sz="1400" dirty="0">
                <a:latin typeface="HGPｺﾞｼｯｸM" pitchFamily="50" charset="-128"/>
                <a:ea typeface="HGPｺﾞｼｯｸM" pitchFamily="50" charset="-128"/>
              </a:endParaRPr>
            </a:p>
            <a:p>
              <a:pPr algn="r" eaLnBrk="0" hangingPunct="0">
                <a:defRPr/>
              </a:pPr>
              <a:r>
                <a:rPr lang="ja-JP" altLang="en-US" sz="1400" dirty="0">
                  <a:latin typeface="HGPｺﾞｼｯｸM" pitchFamily="50" charset="-128"/>
                  <a:ea typeface="HGPｺﾞｼｯｸM" pitchFamily="50" charset="-128"/>
                </a:rPr>
                <a:t>提供範囲</a:t>
              </a:r>
            </a:p>
          </p:txBody>
        </p:sp>
      </p:grpSp>
      <p:sp>
        <p:nvSpPr>
          <p:cNvPr id="42" name="スライド番号プレースホルダ 41"/>
          <p:cNvSpPr>
            <a:spLocks noGrp="1"/>
          </p:cNvSpPr>
          <p:nvPr>
            <p:ph type="sldNum" sz="quarter" idx="12"/>
          </p:nvPr>
        </p:nvSpPr>
        <p:spPr/>
        <p:txBody>
          <a:bodyPr/>
          <a:lstStyle/>
          <a:p>
            <a:pPr>
              <a:defRPr/>
            </a:pPr>
            <a:fld id="{9BD18B47-5A04-4486-B144-65D5FC88DB73}" type="slidenum">
              <a:rPr lang="ja-JP" altLang="en-US" smtClean="0"/>
              <a:pPr>
                <a:defRPr/>
              </a:pPr>
              <a:t>7</a:t>
            </a:fld>
            <a:endParaRPr lang="en-US" altLang="ja-JP" dirty="0"/>
          </a:p>
        </p:txBody>
      </p:sp>
      <p:sp>
        <p:nvSpPr>
          <p:cNvPr id="43" name="フッター プレースホルダ 42"/>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角丸四角形 91"/>
          <p:cNvSpPr>
            <a:spLocks noChangeArrowheads="1"/>
          </p:cNvSpPr>
          <p:nvPr/>
        </p:nvSpPr>
        <p:spPr bwMode="auto">
          <a:xfrm>
            <a:off x="4953002" y="3760788"/>
            <a:ext cx="4537075" cy="2405062"/>
          </a:xfrm>
          <a:prstGeom prst="roundRect">
            <a:avLst>
              <a:gd name="adj" fmla="val 5926"/>
            </a:avLst>
          </a:prstGeom>
          <a:noFill/>
          <a:ln w="19050" algn="ctr">
            <a:solidFill>
              <a:schemeClr val="tx2"/>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p>
        </p:txBody>
      </p:sp>
      <p:sp>
        <p:nvSpPr>
          <p:cNvPr id="93" name="テキスト ボックス 92"/>
          <p:cNvSpPr txBox="1"/>
          <p:nvPr/>
        </p:nvSpPr>
        <p:spPr>
          <a:xfrm>
            <a:off x="6402389" y="3597275"/>
            <a:ext cx="1728787" cy="336550"/>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wrap="none" lIns="0" tIns="0" rIns="0" bIns="0" anchor="ctr"/>
          <a:lstStyle/>
          <a:p>
            <a:pPr algn="ctr" eaLnBrk="0" hangingPunct="0">
              <a:defRPr/>
            </a:pPr>
            <a:r>
              <a:rPr lang="ja-JP" altLang="en-US" sz="1400" b="1" dirty="0">
                <a:solidFill>
                  <a:schemeClr val="tx2"/>
                </a:solidFill>
                <a:effectLst>
                  <a:outerShdw blurRad="38100" dist="38100" dir="2700000" algn="tl">
                    <a:srgbClr val="000000">
                      <a:alpha val="43137"/>
                    </a:srgbClr>
                  </a:outerShdw>
                </a:effectLst>
              </a:rPr>
              <a:t>パブリッククラウド</a:t>
            </a:r>
          </a:p>
        </p:txBody>
      </p:sp>
      <p:sp>
        <p:nvSpPr>
          <p:cNvPr id="87" name="四角形吹き出し 86"/>
          <p:cNvSpPr/>
          <p:nvPr/>
        </p:nvSpPr>
        <p:spPr bwMode="auto">
          <a:xfrm>
            <a:off x="5081588" y="3917950"/>
            <a:ext cx="569912" cy="1098550"/>
          </a:xfrm>
          <a:prstGeom prst="wedgeRectCallout">
            <a:avLst>
              <a:gd name="adj1" fmla="val -7057"/>
              <a:gd name="adj2" fmla="val 72646"/>
            </a:avLst>
          </a:prstGeom>
          <a:solidFill>
            <a:schemeClr val="accent1">
              <a:lumMod val="60000"/>
              <a:lumOff val="4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88" name="四角形吹き出し 87"/>
          <p:cNvSpPr/>
          <p:nvPr/>
        </p:nvSpPr>
        <p:spPr bwMode="auto">
          <a:xfrm>
            <a:off x="5600700" y="3917951"/>
            <a:ext cx="479425" cy="1101725"/>
          </a:xfrm>
          <a:prstGeom prst="wedgeRectCallout">
            <a:avLst>
              <a:gd name="adj1" fmla="val 42609"/>
              <a:gd name="adj2" fmla="val 88965"/>
            </a:avLst>
          </a:prstGeom>
          <a:solidFill>
            <a:schemeClr val="accent1">
              <a:lumMod val="60000"/>
              <a:lumOff val="4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89" name="四角形吹き出し 88"/>
          <p:cNvSpPr/>
          <p:nvPr/>
        </p:nvSpPr>
        <p:spPr bwMode="auto">
          <a:xfrm>
            <a:off x="6073775" y="3917952"/>
            <a:ext cx="679450" cy="1095375"/>
          </a:xfrm>
          <a:prstGeom prst="wedgeRectCallout">
            <a:avLst>
              <a:gd name="adj1" fmla="val -3117"/>
              <a:gd name="adj2" fmla="val 87401"/>
            </a:avLst>
          </a:prstGeom>
          <a:solidFill>
            <a:schemeClr val="accent1">
              <a:lumMod val="60000"/>
              <a:lumOff val="4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90" name="四角形吹き出し 89"/>
          <p:cNvSpPr/>
          <p:nvPr/>
        </p:nvSpPr>
        <p:spPr bwMode="auto">
          <a:xfrm>
            <a:off x="6324601" y="3917950"/>
            <a:ext cx="523875" cy="1098550"/>
          </a:xfrm>
          <a:prstGeom prst="wedgeRectCallout">
            <a:avLst>
              <a:gd name="adj1" fmla="val 35145"/>
              <a:gd name="adj2" fmla="val 89743"/>
            </a:avLst>
          </a:prstGeom>
          <a:solidFill>
            <a:schemeClr val="accent1">
              <a:lumMod val="60000"/>
              <a:lumOff val="4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77" name="四角形吹き出し 76"/>
          <p:cNvSpPr/>
          <p:nvPr/>
        </p:nvSpPr>
        <p:spPr bwMode="auto">
          <a:xfrm>
            <a:off x="3902075" y="3930650"/>
            <a:ext cx="495300" cy="1085850"/>
          </a:xfrm>
          <a:prstGeom prst="wedgeRectCallout">
            <a:avLst>
              <a:gd name="adj1" fmla="val -38145"/>
              <a:gd name="adj2" fmla="val 95960"/>
            </a:avLst>
          </a:prstGeom>
          <a:solidFill>
            <a:schemeClr val="accent1">
              <a:lumMod val="60000"/>
              <a:lumOff val="4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78" name="四角形吹き出し 77"/>
          <p:cNvSpPr/>
          <p:nvPr/>
        </p:nvSpPr>
        <p:spPr bwMode="auto">
          <a:xfrm>
            <a:off x="3606801" y="3927475"/>
            <a:ext cx="871538" cy="1085850"/>
          </a:xfrm>
          <a:prstGeom prst="wedgeRectCallout">
            <a:avLst>
              <a:gd name="adj1" fmla="val -87365"/>
              <a:gd name="adj2" fmla="val 96736"/>
            </a:avLst>
          </a:prstGeom>
          <a:solidFill>
            <a:schemeClr val="accent1">
              <a:lumMod val="60000"/>
              <a:lumOff val="4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44" name="四角形吹き出し 43"/>
          <p:cNvSpPr/>
          <p:nvPr/>
        </p:nvSpPr>
        <p:spPr bwMode="auto">
          <a:xfrm>
            <a:off x="992188" y="3917952"/>
            <a:ext cx="1314450" cy="1095375"/>
          </a:xfrm>
          <a:prstGeom prst="wedgeRectCallout">
            <a:avLst>
              <a:gd name="adj1" fmla="val -6361"/>
              <a:gd name="adj2" fmla="val 72645"/>
            </a:avLst>
          </a:prstGeom>
          <a:solidFill>
            <a:schemeClr val="accent2">
              <a:lumMod val="40000"/>
              <a:lumOff val="6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11275" name="Rectangle 2"/>
          <p:cNvSpPr>
            <a:spLocks noGrp="1" noChangeArrowheads="1"/>
          </p:cNvSpPr>
          <p:nvPr>
            <p:ph type="title"/>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r>
              <a:rPr lang="ja-JP" altLang="en-US" smtClean="0"/>
              <a:t>３．クラウドとは　</a:t>
            </a:r>
            <a:r>
              <a:rPr lang="ja-JP" altLang="en-US" sz="2400" smtClean="0"/>
              <a:t>～クラウドの分類②～</a:t>
            </a:r>
            <a:endParaRPr lang="ja-JP" altLang="ja-JP" sz="2000" smtClean="0"/>
          </a:p>
        </p:txBody>
      </p:sp>
      <p:sp>
        <p:nvSpPr>
          <p:cNvPr id="43" name="Rectangle 3"/>
          <p:cNvSpPr>
            <a:spLocks noGrp="1" noChangeArrowheads="1"/>
          </p:cNvSpPr>
          <p:nvPr>
            <p:ph idx="1"/>
          </p:nvPr>
        </p:nvSpPr>
        <p:spPr bwMode="auto">
          <a:xfrm>
            <a:off x="501651" y="1390652"/>
            <a:ext cx="8915400" cy="2182813"/>
          </a:xfrm>
          <a:ln>
            <a:miter lim="800000"/>
            <a:headEnd/>
            <a:tailEnd/>
          </a:ln>
        </p:spPr>
        <p:txBody>
          <a:bodyPr vert="horz" wrap="square" lIns="91440" tIns="45720" rIns="91440" bIns="45720" numCol="1" anchor="t" anchorCtr="0" compatLnSpc="1">
            <a:prstTxWarp prst="textNoShape">
              <a:avLst/>
            </a:prstTxWarp>
          </a:bodyPr>
          <a:lstStyle/>
          <a:p>
            <a:pPr>
              <a:defRPr/>
            </a:pPr>
            <a:r>
              <a:rPr lang="ja-JP" altLang="en-US" dirty="0" smtClean="0"/>
              <a:t>テナント方式による分類</a:t>
            </a:r>
            <a:endParaRPr lang="ja-JP" altLang="en-US" dirty="0"/>
          </a:p>
          <a:p>
            <a:pPr lvl="1">
              <a:tabLst>
                <a:tab pos="2873375" algn="l"/>
              </a:tabLst>
              <a:defRPr/>
            </a:pPr>
            <a:r>
              <a:rPr lang="ja-JP" altLang="en-US" sz="2000" dirty="0" smtClean="0"/>
              <a:t>プライベートクラウド</a:t>
            </a:r>
            <a:r>
              <a:rPr lang="en-US" altLang="ja-JP" sz="2000" dirty="0" smtClean="0"/>
              <a:t>	…</a:t>
            </a:r>
            <a:r>
              <a:rPr lang="ja-JP" altLang="en-US" sz="2000" dirty="0" smtClean="0"/>
              <a:t>単独の利用者のみで利用</a:t>
            </a:r>
            <a:endParaRPr lang="ja-JP" altLang="en-US" sz="2000" dirty="0"/>
          </a:p>
          <a:p>
            <a:pPr marL="715963" lvl="1" indent="-258763">
              <a:defRPr/>
            </a:pPr>
            <a:r>
              <a:rPr lang="ja-JP" altLang="en-US" sz="2000" dirty="0" smtClean="0"/>
              <a:t>ハイブリッドクラウド</a:t>
            </a:r>
            <a:r>
              <a:rPr lang="en-US" altLang="ja-JP" sz="2000" dirty="0" smtClean="0"/>
              <a:t>…</a:t>
            </a:r>
            <a:r>
              <a:rPr lang="ja-JP" altLang="en-US" sz="2000" dirty="0"/>
              <a:t>プライベートクラウドとパブリッククラウドをそれぞれ</a:t>
            </a:r>
            <a:r>
              <a:rPr lang="ja-JP" altLang="en-US" sz="2000" dirty="0" smtClean="0"/>
              <a:t>の</a:t>
            </a:r>
            <a:r>
              <a:rPr lang="en-US" altLang="ja-JP" sz="2000" dirty="0"/>
              <a:t/>
            </a:r>
            <a:br>
              <a:rPr lang="en-US" altLang="ja-JP" sz="2000" dirty="0"/>
            </a:br>
            <a:r>
              <a:rPr lang="ja-JP" altLang="en-US" sz="2000" dirty="0"/>
              <a:t>　　　　　　　　　　　　　　利点を活かす形で両方とも利用するもの</a:t>
            </a:r>
          </a:p>
          <a:p>
            <a:pPr lvl="1">
              <a:tabLst>
                <a:tab pos="2873375" algn="l"/>
              </a:tabLst>
              <a:defRPr/>
            </a:pPr>
            <a:r>
              <a:rPr lang="ja-JP" altLang="en-US" sz="2000" dirty="0" smtClean="0"/>
              <a:t>パブリッククラウド</a:t>
            </a:r>
            <a:r>
              <a:rPr lang="en-US" altLang="ja-JP" sz="2000" dirty="0" smtClean="0"/>
              <a:t>	…</a:t>
            </a:r>
            <a:r>
              <a:rPr lang="ja-JP" altLang="en-US" sz="2000" dirty="0" smtClean="0"/>
              <a:t>複数の利用者で共同利用</a:t>
            </a:r>
            <a:endParaRPr lang="en-US" altLang="ja-JP" sz="2000" dirty="0" smtClean="0"/>
          </a:p>
          <a:p>
            <a:pPr marL="987425" lvl="1">
              <a:defRPr/>
            </a:pPr>
            <a:r>
              <a:rPr lang="ja-JP" altLang="en-US" sz="1800" dirty="0" smtClean="0"/>
              <a:t>コミュニティクラウド　</a:t>
            </a:r>
            <a:r>
              <a:rPr lang="en-US" altLang="ja-JP" sz="1800" dirty="0"/>
              <a:t> …</a:t>
            </a:r>
            <a:r>
              <a:rPr lang="ja-JP" altLang="en-US" sz="1800" dirty="0" smtClean="0"/>
              <a:t>特定の共同利用者だけで共同利用</a:t>
            </a:r>
            <a:endParaRPr lang="ja-JP" altLang="en-US" sz="1800" dirty="0"/>
          </a:p>
        </p:txBody>
      </p:sp>
      <p:grpSp>
        <p:nvGrpSpPr>
          <p:cNvPr id="11277" name="グループ化 3"/>
          <p:cNvGrpSpPr>
            <a:grpSpLocks/>
          </p:cNvGrpSpPr>
          <p:nvPr/>
        </p:nvGrpSpPr>
        <p:grpSpPr bwMode="auto">
          <a:xfrm>
            <a:off x="1065213" y="3986213"/>
            <a:ext cx="1181100" cy="811212"/>
            <a:chOff x="1784648" y="2392940"/>
            <a:chExt cx="2145496" cy="1471883"/>
          </a:xfrm>
        </p:grpSpPr>
        <p:pic>
          <p:nvPicPr>
            <p:cNvPr id="11326" name="Picture 3" descr="C:\Users\9610066\AppData\Local\Microsoft\Windows\Temporary Internet Files\Content.IE5\GNS1HEZ3\MC900431637[1].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84648" y="2392940"/>
              <a:ext cx="1073274" cy="1073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27" name="Picture 3" descr="C:\Users\9610066\AppData\Local\Microsoft\Windows\Temporary Internet Files\Content.IE5\GNS1HEZ3\MC900431637[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223542" y="2499742"/>
              <a:ext cx="1145282" cy="11452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28" name="Picture 3" descr="C:\Users\9610066\AppData\Local\Microsoft\Windows\Temporary Internet Files\Content.IE5\GNS1HEZ3\MC900431637[1].pn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670334" y="2605013"/>
              <a:ext cx="1259810" cy="1259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11278" name="Picture 4" descr="C:\Users\9610066\AppData\Local\Microsoft\Windows\Temporary Internet Files\Content.IE5\5DIDZX1E\MC900434847[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208088" y="5237163"/>
            <a:ext cx="85725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79" name="Picture 8" descr="C:\Users\9610066\AppData\Local\Microsoft\Windows\Temporary Internet Files\Content.IE5\5DIDZX1E\MC900202538[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6192838" y="5338765"/>
            <a:ext cx="344487" cy="611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80" name="Picture 10" descr="C:\Users\9610066\AppData\Local\Microsoft\Windows\Temporary Internet Files\Content.IE5\BL14DZTR\MC900235028[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flipH="1">
            <a:off x="5889626" y="5518152"/>
            <a:ext cx="400050" cy="434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81" name="Picture 11" descr="C:\Users\9610066\AppData\Local\Microsoft\Windows\Temporary Internet Files\Content.IE5\5DIDZX1E\MC900235030[1].wmf"/>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6465889" y="5599115"/>
            <a:ext cx="503237" cy="350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1282" name="グループ化 55"/>
          <p:cNvGrpSpPr>
            <a:grpSpLocks/>
          </p:cNvGrpSpPr>
          <p:nvPr/>
        </p:nvGrpSpPr>
        <p:grpSpPr bwMode="auto">
          <a:xfrm>
            <a:off x="5168900" y="3979863"/>
            <a:ext cx="1296988" cy="889000"/>
            <a:chOff x="1784648" y="2392940"/>
            <a:chExt cx="2145496" cy="1471883"/>
          </a:xfrm>
        </p:grpSpPr>
        <p:pic>
          <p:nvPicPr>
            <p:cNvPr id="11323" name="Picture 3" descr="C:\Users\9610066\AppData\Local\Microsoft\Windows\Temporary Internet Files\Content.IE5\GNS1HEZ3\MC900431637[1].png"/>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784648" y="2392940"/>
              <a:ext cx="1073274" cy="1073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24" name="Picture 3" descr="C:\Users\9610066\AppData\Local\Microsoft\Windows\Temporary Internet Files\Content.IE5\GNS1HEZ3\MC900431637[1].png"/>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2223542" y="2499742"/>
              <a:ext cx="1145282" cy="11452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25" name="Picture 3" descr="C:\Users\9610066\AppData\Local\Microsoft\Windows\Temporary Internet Files\Content.IE5\GNS1HEZ3\MC900431637[1].png"/>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2670334" y="2605013"/>
              <a:ext cx="1259810" cy="1259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pic>
        <p:nvPicPr>
          <p:cNvPr id="11283" name="Picture 4" descr="C:\Users\9610066\AppData\Local\Microsoft\Windows\Temporary Internet Files\Content.IE5\5DIDZX1E\MC900434847[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5119688" y="5237163"/>
            <a:ext cx="85725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284" name="角丸四角形 10"/>
          <p:cNvSpPr>
            <a:spLocks noChangeArrowheads="1"/>
          </p:cNvSpPr>
          <p:nvPr/>
        </p:nvSpPr>
        <p:spPr bwMode="auto">
          <a:xfrm>
            <a:off x="776289" y="3760788"/>
            <a:ext cx="1728787" cy="2405062"/>
          </a:xfrm>
          <a:prstGeom prst="roundRect">
            <a:avLst>
              <a:gd name="adj" fmla="val 7440"/>
            </a:avLst>
          </a:prstGeom>
          <a:noFill/>
          <a:ln w="19050" algn="ctr">
            <a:solidFill>
              <a:schemeClr val="tx2"/>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p>
        </p:txBody>
      </p:sp>
      <p:sp>
        <p:nvSpPr>
          <p:cNvPr id="47" name="テキスト ボックス 46"/>
          <p:cNvSpPr txBox="1"/>
          <p:nvPr/>
        </p:nvSpPr>
        <p:spPr>
          <a:xfrm>
            <a:off x="1301750" y="4679952"/>
            <a:ext cx="1203326" cy="3079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400" dirty="0"/>
              <a:t>単独利用</a:t>
            </a:r>
          </a:p>
        </p:txBody>
      </p:sp>
      <p:sp>
        <p:nvSpPr>
          <p:cNvPr id="48" name="テキスト ボックス 47"/>
          <p:cNvSpPr txBox="1"/>
          <p:nvPr/>
        </p:nvSpPr>
        <p:spPr>
          <a:xfrm>
            <a:off x="992188" y="3592513"/>
            <a:ext cx="1314450" cy="33496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wrap="none" lIns="0" tIns="0" rIns="0" bIns="0" anchor="ctr"/>
          <a:lstStyle/>
          <a:p>
            <a:pPr algn="ctr" eaLnBrk="0" hangingPunct="0">
              <a:defRPr/>
            </a:pPr>
            <a:r>
              <a:rPr lang="ja-JP" altLang="en-US" sz="1050" b="1" dirty="0">
                <a:solidFill>
                  <a:schemeClr val="tx2"/>
                </a:solidFill>
                <a:effectLst>
                  <a:outerShdw blurRad="38100" dist="38100" dir="2700000" algn="tl">
                    <a:srgbClr val="000000">
                      <a:alpha val="43137"/>
                    </a:srgbClr>
                  </a:outerShdw>
                </a:effectLst>
              </a:rPr>
              <a:t>プライベートクラウド</a:t>
            </a:r>
          </a:p>
        </p:txBody>
      </p:sp>
      <p:sp>
        <p:nvSpPr>
          <p:cNvPr id="11287" name="角丸四角形 64"/>
          <p:cNvSpPr>
            <a:spLocks noChangeArrowheads="1"/>
          </p:cNvSpPr>
          <p:nvPr/>
        </p:nvSpPr>
        <p:spPr bwMode="auto">
          <a:xfrm>
            <a:off x="2601913" y="3760790"/>
            <a:ext cx="2279650" cy="2389187"/>
          </a:xfrm>
          <a:prstGeom prst="roundRect">
            <a:avLst>
              <a:gd name="adj" fmla="val 7440"/>
            </a:avLst>
          </a:prstGeom>
          <a:noFill/>
          <a:ln w="19050" algn="ctr">
            <a:solidFill>
              <a:schemeClr val="tx2"/>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p>
        </p:txBody>
      </p:sp>
      <p:sp>
        <p:nvSpPr>
          <p:cNvPr id="66" name="テキスト ボックス 65"/>
          <p:cNvSpPr txBox="1"/>
          <p:nvPr/>
        </p:nvSpPr>
        <p:spPr>
          <a:xfrm>
            <a:off x="3008313" y="3598863"/>
            <a:ext cx="1371600" cy="334962"/>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wrap="none" lIns="0" tIns="0" rIns="0" bIns="0" anchor="ctr"/>
          <a:lstStyle/>
          <a:p>
            <a:pPr algn="ctr" eaLnBrk="0" hangingPunct="0">
              <a:defRPr/>
            </a:pPr>
            <a:r>
              <a:rPr lang="ja-JP" altLang="en-US" sz="1050" b="1" dirty="0">
                <a:solidFill>
                  <a:schemeClr val="tx2"/>
                </a:solidFill>
                <a:effectLst>
                  <a:outerShdw blurRad="38100" dist="38100" dir="2700000" algn="tl">
                    <a:srgbClr val="000000">
                      <a:alpha val="43137"/>
                    </a:srgbClr>
                  </a:outerShdw>
                </a:effectLst>
              </a:rPr>
              <a:t>ハイブリッドクラウド</a:t>
            </a:r>
          </a:p>
        </p:txBody>
      </p:sp>
      <p:sp>
        <p:nvSpPr>
          <p:cNvPr id="67" name="四角形吹き出し 66"/>
          <p:cNvSpPr/>
          <p:nvPr/>
        </p:nvSpPr>
        <p:spPr bwMode="auto">
          <a:xfrm>
            <a:off x="2762250" y="3927475"/>
            <a:ext cx="915988" cy="1085850"/>
          </a:xfrm>
          <a:prstGeom prst="wedgeRectCallout">
            <a:avLst>
              <a:gd name="adj1" fmla="val -6361"/>
              <a:gd name="adj2" fmla="val 72645"/>
            </a:avLst>
          </a:prstGeom>
          <a:solidFill>
            <a:schemeClr val="accent2">
              <a:lumMod val="40000"/>
              <a:lumOff val="6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pic>
        <p:nvPicPr>
          <p:cNvPr id="11290" name="Picture 4" descr="C:\Users\9610066\AppData\Local\Microsoft\Windows\Temporary Internet Files\Content.IE5\5DIDZX1E\MC900434847[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720975" y="5237163"/>
            <a:ext cx="85725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79" name="四角形吹き出し 78"/>
          <p:cNvSpPr/>
          <p:nvPr/>
        </p:nvSpPr>
        <p:spPr bwMode="auto">
          <a:xfrm>
            <a:off x="4197351" y="3927475"/>
            <a:ext cx="539750" cy="1085850"/>
          </a:xfrm>
          <a:prstGeom prst="wedgeRectCallout">
            <a:avLst>
              <a:gd name="adj1" fmla="val 41369"/>
              <a:gd name="adj2" fmla="val 104508"/>
            </a:avLst>
          </a:prstGeom>
          <a:solidFill>
            <a:schemeClr val="accent1">
              <a:lumMod val="60000"/>
              <a:lumOff val="4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80" name="四角形吹き出し 79"/>
          <p:cNvSpPr/>
          <p:nvPr/>
        </p:nvSpPr>
        <p:spPr bwMode="auto">
          <a:xfrm>
            <a:off x="3749676" y="3927475"/>
            <a:ext cx="792163" cy="1085850"/>
          </a:xfrm>
          <a:prstGeom prst="wedgeRectCallout">
            <a:avLst>
              <a:gd name="adj1" fmla="val 11450"/>
              <a:gd name="adj2" fmla="val 76532"/>
            </a:avLst>
          </a:prstGeom>
          <a:solidFill>
            <a:schemeClr val="accent1">
              <a:lumMod val="60000"/>
              <a:lumOff val="4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pic>
        <p:nvPicPr>
          <p:cNvPr id="11293" name="Picture 8" descr="C:\Users\9610066\AppData\Local\Microsoft\Windows\Temporary Internet Files\Content.IE5\5DIDZX1E\MC900202538[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4016375" y="5229225"/>
            <a:ext cx="344488" cy="6111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94" name="Picture 10" descr="C:\Users\9610066\AppData\Local\Microsoft\Windows\Temporary Internet Files\Content.IE5\BL14DZTR\MC900235028[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flipH="1">
            <a:off x="3657600" y="5535613"/>
            <a:ext cx="400050" cy="4365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295" name="Picture 11" descr="C:\Users\9610066\AppData\Local\Microsoft\Windows\Temporary Internet Files\Content.IE5\5DIDZX1E\MC900235030[1].wmf"/>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4305300" y="5621340"/>
            <a:ext cx="503238" cy="350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1296" name="グループ化 82"/>
          <p:cNvGrpSpPr>
            <a:grpSpLocks/>
          </p:cNvGrpSpPr>
          <p:nvPr/>
        </p:nvGrpSpPr>
        <p:grpSpPr bwMode="auto">
          <a:xfrm>
            <a:off x="3725863" y="4103690"/>
            <a:ext cx="1011238" cy="693737"/>
            <a:chOff x="1784648" y="2392940"/>
            <a:chExt cx="2145496" cy="1471883"/>
          </a:xfrm>
        </p:grpSpPr>
        <p:pic>
          <p:nvPicPr>
            <p:cNvPr id="11320" name="Picture 3" descr="C:\Users\9610066\AppData\Local\Microsoft\Windows\Temporary Internet Files\Content.IE5\GNS1HEZ3\MC900431637[1].png"/>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1784648" y="2392940"/>
              <a:ext cx="1073274" cy="1073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21" name="Picture 3" descr="C:\Users\9610066\AppData\Local\Microsoft\Windows\Temporary Internet Files\Content.IE5\GNS1HEZ3\MC900431637[1].png"/>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2223542" y="2499742"/>
              <a:ext cx="1145282" cy="11452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22" name="Picture 3" descr="C:\Users\9610066\AppData\Local\Microsoft\Windows\Temporary Internet Files\Content.IE5\GNS1HEZ3\MC900431637[1].png"/>
            <p:cNvPicPr>
              <a:picLocks noChangeAspect="1" noChangeArrowheads="1"/>
            </p:cNvPicPr>
            <p:nvPr/>
          </p:nvPicPr>
          <p:blipFill>
            <a:blip r:embed="rId15" cstate="print">
              <a:extLst>
                <a:ext uri="{28A0092B-C50C-407E-A947-70E740481C1C}">
                  <a14:useLocalDpi xmlns:a14="http://schemas.microsoft.com/office/drawing/2010/main" xmlns="" val="0"/>
                </a:ext>
              </a:extLst>
            </a:blip>
            <a:srcRect/>
            <a:stretch>
              <a:fillRect/>
            </a:stretch>
          </p:blipFill>
          <p:spPr bwMode="auto">
            <a:xfrm>
              <a:off x="2670334" y="2605013"/>
              <a:ext cx="1259810" cy="1259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11297" name="グループ化 67"/>
          <p:cNvGrpSpPr>
            <a:grpSpLocks/>
          </p:cNvGrpSpPr>
          <p:nvPr/>
        </p:nvGrpSpPr>
        <p:grpSpPr bwMode="auto">
          <a:xfrm>
            <a:off x="2789238" y="4103690"/>
            <a:ext cx="1011238" cy="693737"/>
            <a:chOff x="1784648" y="2392940"/>
            <a:chExt cx="2145496" cy="1471883"/>
          </a:xfrm>
        </p:grpSpPr>
        <p:pic>
          <p:nvPicPr>
            <p:cNvPr id="11317" name="Picture 3" descr="C:\Users\9610066\AppData\Local\Microsoft\Windows\Temporary Internet Files\Content.IE5\GNS1HEZ3\MC900431637[1].png"/>
            <p:cNvPicPr>
              <a:picLocks noChangeAspect="1" noChangeArrowheads="1"/>
            </p:cNvPicPr>
            <p:nvPr/>
          </p:nvPicPr>
          <p:blipFill>
            <a:blip r:embed="rId13" cstate="print">
              <a:extLst>
                <a:ext uri="{28A0092B-C50C-407E-A947-70E740481C1C}">
                  <a14:useLocalDpi xmlns:a14="http://schemas.microsoft.com/office/drawing/2010/main" xmlns="" val="0"/>
                </a:ext>
              </a:extLst>
            </a:blip>
            <a:srcRect/>
            <a:stretch>
              <a:fillRect/>
            </a:stretch>
          </p:blipFill>
          <p:spPr bwMode="auto">
            <a:xfrm>
              <a:off x="1784648" y="2392940"/>
              <a:ext cx="1073274" cy="1073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18" name="Picture 3" descr="C:\Users\9610066\AppData\Local\Microsoft\Windows\Temporary Internet Files\Content.IE5\GNS1HEZ3\MC900431637[1].png"/>
            <p:cNvPicPr>
              <a:picLocks noChangeAspect="1" noChangeArrowheads="1"/>
            </p:cNvPicPr>
            <p:nvPr/>
          </p:nvPicPr>
          <p:blipFill>
            <a:blip r:embed="rId14" cstate="print">
              <a:extLst>
                <a:ext uri="{28A0092B-C50C-407E-A947-70E740481C1C}">
                  <a14:useLocalDpi xmlns:a14="http://schemas.microsoft.com/office/drawing/2010/main" xmlns="" val="0"/>
                </a:ext>
              </a:extLst>
            </a:blip>
            <a:srcRect/>
            <a:stretch>
              <a:fillRect/>
            </a:stretch>
          </p:blipFill>
          <p:spPr bwMode="auto">
            <a:xfrm>
              <a:off x="2223542" y="2499742"/>
              <a:ext cx="1145282" cy="11452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19" name="Picture 3" descr="C:\Users\9610066\AppData\Local\Microsoft\Windows\Temporary Internet Files\Content.IE5\GNS1HEZ3\MC900431637[1].png"/>
            <p:cNvPicPr>
              <a:picLocks noChangeAspect="1" noChangeArrowheads="1"/>
            </p:cNvPicPr>
            <p:nvPr/>
          </p:nvPicPr>
          <p:blipFill>
            <a:blip r:embed="rId15" cstate="print">
              <a:extLst>
                <a:ext uri="{28A0092B-C50C-407E-A947-70E740481C1C}">
                  <a14:useLocalDpi xmlns:a14="http://schemas.microsoft.com/office/drawing/2010/main" xmlns="" val="0"/>
                </a:ext>
              </a:extLst>
            </a:blip>
            <a:srcRect/>
            <a:stretch>
              <a:fillRect/>
            </a:stretch>
          </p:blipFill>
          <p:spPr bwMode="auto">
            <a:xfrm>
              <a:off x="2670334" y="2605013"/>
              <a:ext cx="1259810" cy="1259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1" name="テキスト ボックス 90"/>
          <p:cNvSpPr txBox="1"/>
          <p:nvPr/>
        </p:nvSpPr>
        <p:spPr>
          <a:xfrm>
            <a:off x="6008689" y="4676777"/>
            <a:ext cx="815975" cy="3079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400" dirty="0"/>
              <a:t>共同利用</a:t>
            </a:r>
          </a:p>
        </p:txBody>
      </p:sp>
      <p:sp>
        <p:nvSpPr>
          <p:cNvPr id="73" name="テキスト ボックス 72"/>
          <p:cNvSpPr txBox="1"/>
          <p:nvPr/>
        </p:nvSpPr>
        <p:spPr>
          <a:xfrm>
            <a:off x="3152775" y="4679952"/>
            <a:ext cx="1084263" cy="3079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400" dirty="0"/>
              <a:t>単独利用と共同利用を併用</a:t>
            </a:r>
          </a:p>
        </p:txBody>
      </p:sp>
      <p:sp>
        <p:nvSpPr>
          <p:cNvPr id="11300" name="角丸四角形 48"/>
          <p:cNvSpPr>
            <a:spLocks noChangeArrowheads="1"/>
          </p:cNvSpPr>
          <p:nvPr/>
        </p:nvSpPr>
        <p:spPr bwMode="auto">
          <a:xfrm>
            <a:off x="7040564" y="4108452"/>
            <a:ext cx="2376487" cy="1985963"/>
          </a:xfrm>
          <a:prstGeom prst="roundRect">
            <a:avLst>
              <a:gd name="adj" fmla="val 5926"/>
            </a:avLst>
          </a:prstGeom>
          <a:noFill/>
          <a:ln w="19050" algn="ctr">
            <a:solidFill>
              <a:schemeClr val="tx2"/>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pPr eaLnBrk="0" hangingPunct="0"/>
            <a:endParaRPr kumimoji="0" lang="ja-JP" altLang="en-US"/>
          </a:p>
        </p:txBody>
      </p:sp>
      <p:sp>
        <p:nvSpPr>
          <p:cNvPr id="52" name="四角形吹き出し 51"/>
          <p:cNvSpPr/>
          <p:nvPr/>
        </p:nvSpPr>
        <p:spPr bwMode="auto">
          <a:xfrm>
            <a:off x="7154865" y="4356100"/>
            <a:ext cx="655637" cy="928688"/>
          </a:xfrm>
          <a:prstGeom prst="wedgeRectCallout">
            <a:avLst>
              <a:gd name="adj1" fmla="val 1733"/>
              <a:gd name="adj2" fmla="val 79601"/>
            </a:avLst>
          </a:prstGeom>
          <a:solidFill>
            <a:schemeClr val="accent2">
              <a:lumMod val="40000"/>
              <a:lumOff val="6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53" name="四角形吹き出し 52"/>
          <p:cNvSpPr/>
          <p:nvPr/>
        </p:nvSpPr>
        <p:spPr bwMode="auto">
          <a:xfrm>
            <a:off x="7610475" y="4356100"/>
            <a:ext cx="655638" cy="928688"/>
          </a:xfrm>
          <a:prstGeom prst="wedgeRectCallout">
            <a:avLst>
              <a:gd name="adj1" fmla="val 6589"/>
              <a:gd name="adj2" fmla="val 85330"/>
            </a:avLst>
          </a:prstGeom>
          <a:solidFill>
            <a:schemeClr val="accent2">
              <a:lumMod val="40000"/>
              <a:lumOff val="6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54" name="四角形吹き出し 53"/>
          <p:cNvSpPr/>
          <p:nvPr/>
        </p:nvSpPr>
        <p:spPr bwMode="auto">
          <a:xfrm>
            <a:off x="8131175" y="4356100"/>
            <a:ext cx="655638" cy="928688"/>
          </a:xfrm>
          <a:prstGeom prst="wedgeRectCallout">
            <a:avLst>
              <a:gd name="adj1" fmla="val 1733"/>
              <a:gd name="adj2" fmla="val 65852"/>
            </a:avLst>
          </a:prstGeom>
          <a:solidFill>
            <a:schemeClr val="accent2">
              <a:lumMod val="40000"/>
              <a:lumOff val="6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55" name="四角形吹き出し 54"/>
          <p:cNvSpPr/>
          <p:nvPr/>
        </p:nvSpPr>
        <p:spPr bwMode="auto">
          <a:xfrm>
            <a:off x="8610601" y="4356100"/>
            <a:ext cx="657225" cy="928688"/>
          </a:xfrm>
          <a:prstGeom prst="wedgeRectCallout">
            <a:avLst>
              <a:gd name="adj1" fmla="val 17920"/>
              <a:gd name="adj2" fmla="val 96788"/>
            </a:avLst>
          </a:prstGeom>
          <a:solidFill>
            <a:schemeClr val="accent2">
              <a:lumMod val="40000"/>
              <a:lumOff val="60000"/>
            </a:schemeClr>
          </a:solidFill>
          <a:ln>
            <a:no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lstStyle/>
          <a:p>
            <a:pPr eaLnBrk="0" hangingPunct="0">
              <a:defRPr/>
            </a:pPr>
            <a:endParaRPr kumimoji="0" lang="ja-JP" altLang="en-US">
              <a:solidFill>
                <a:schemeClr val="tx1"/>
              </a:solidFill>
              <a:latin typeface="Arial" charset="0"/>
            </a:endParaRPr>
          </a:p>
        </p:txBody>
      </p:sp>
      <p:sp>
        <p:nvSpPr>
          <p:cNvPr id="61" name="テキスト ボックス 60"/>
          <p:cNvSpPr txBox="1"/>
          <p:nvPr/>
        </p:nvSpPr>
        <p:spPr>
          <a:xfrm>
            <a:off x="7366000" y="3956052"/>
            <a:ext cx="1727200" cy="334963"/>
          </a:xfrm>
          <a:prstGeom prst="rect">
            <a:avLst/>
          </a:prstGeom>
          <a:solidFill>
            <a:schemeClr val="bg1"/>
          </a:solidFill>
          <a:ln>
            <a:noFill/>
          </a:ln>
        </p:spPr>
        <p:style>
          <a:lnRef idx="2">
            <a:schemeClr val="dk1"/>
          </a:lnRef>
          <a:fillRef idx="1">
            <a:schemeClr val="lt1"/>
          </a:fillRef>
          <a:effectRef idx="0">
            <a:schemeClr val="dk1"/>
          </a:effectRef>
          <a:fontRef idx="minor">
            <a:schemeClr val="dk1"/>
          </a:fontRef>
        </p:style>
        <p:txBody>
          <a:bodyPr wrap="none" lIns="0" tIns="0" rIns="0" bIns="0" anchor="ctr"/>
          <a:lstStyle/>
          <a:p>
            <a:pPr algn="ctr" eaLnBrk="0" hangingPunct="0">
              <a:defRPr/>
            </a:pPr>
            <a:r>
              <a:rPr lang="ja-JP" altLang="en-US" sz="1400" b="1" dirty="0">
                <a:solidFill>
                  <a:schemeClr val="tx2"/>
                </a:solidFill>
                <a:effectLst>
                  <a:outerShdw blurRad="38100" dist="38100" dir="2700000" algn="tl">
                    <a:srgbClr val="000000">
                      <a:alpha val="43137"/>
                    </a:srgbClr>
                  </a:outerShdw>
                </a:effectLst>
              </a:rPr>
              <a:t>コミュニティクラウド</a:t>
            </a:r>
          </a:p>
        </p:txBody>
      </p:sp>
      <p:grpSp>
        <p:nvGrpSpPr>
          <p:cNvPr id="11306" name="グループ化 61"/>
          <p:cNvGrpSpPr>
            <a:grpSpLocks/>
          </p:cNvGrpSpPr>
          <p:nvPr/>
        </p:nvGrpSpPr>
        <p:grpSpPr bwMode="auto">
          <a:xfrm>
            <a:off x="7610475" y="4395788"/>
            <a:ext cx="1295400" cy="889000"/>
            <a:chOff x="1784648" y="2392940"/>
            <a:chExt cx="2145496" cy="1471883"/>
          </a:xfrm>
        </p:grpSpPr>
        <p:pic>
          <p:nvPicPr>
            <p:cNvPr id="11314" name="Picture 3" descr="C:\Users\9610066\AppData\Local\Microsoft\Windows\Temporary Internet Files\Content.IE5\GNS1HEZ3\MC900431637[1].png"/>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784648" y="2392940"/>
              <a:ext cx="1073274" cy="107327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15" name="Picture 3" descr="C:\Users\9610066\AppData\Local\Microsoft\Windows\Temporary Internet Files\Content.IE5\GNS1HEZ3\MC900431637[1].png"/>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2223542" y="2499742"/>
              <a:ext cx="1145282" cy="11452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16" name="Picture 3" descr="C:\Users\9610066\AppData\Local\Microsoft\Windows\Temporary Internet Files\Content.IE5\GNS1HEZ3\MC900431637[1].png"/>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2670334" y="2605013"/>
              <a:ext cx="1259810" cy="1259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94" name="テキスト ボックス 93"/>
          <p:cNvSpPr txBox="1"/>
          <p:nvPr/>
        </p:nvSpPr>
        <p:spPr>
          <a:xfrm>
            <a:off x="7067551" y="4962527"/>
            <a:ext cx="2295525" cy="307975"/>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100" dirty="0"/>
              <a:t>特定の共同利用者だけで共同利用</a:t>
            </a:r>
          </a:p>
        </p:txBody>
      </p:sp>
      <p:pic>
        <p:nvPicPr>
          <p:cNvPr id="11308" name="Picture 8" descr="C:\Users\9610066\AppData\Local\Microsoft\Windows\Temporary Internet Files\Content.IE5\5DIDZX1E\MC900202538[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8310563" y="5351465"/>
            <a:ext cx="344487" cy="6111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09" name="Picture 10" descr="C:\Users\9610066\AppData\Local\Microsoft\Windows\Temporary Internet Files\Content.IE5\BL14DZTR\MC900235028[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flipH="1">
            <a:off x="7832726" y="5530852"/>
            <a:ext cx="401638" cy="434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10" name="Picture 11" descr="C:\Users\9610066\AppData\Local\Microsoft\Windows\Temporary Internet Files\Content.IE5\5DIDZX1E\MC900235030[1].wmf"/>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8769350" y="5611815"/>
            <a:ext cx="504825" cy="350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311" name="Picture 4" descr="C:\Users\9610066\AppData\Local\Microsoft\Windows\Temporary Internet Files\Content.IE5\5DIDZX1E\MC900434847[1].png"/>
          <p:cNvPicPr>
            <a:picLocks noChangeAspect="1" noChangeArrowheads="1"/>
          </p:cNvPicPr>
          <p:nvPr/>
        </p:nvPicPr>
        <p:blipFill>
          <a:blip r:embed="rId16" cstate="print">
            <a:extLst>
              <a:ext uri="{28A0092B-C50C-407E-A947-70E740481C1C}">
                <a14:useLocalDpi xmlns:a14="http://schemas.microsoft.com/office/drawing/2010/main" xmlns="" val="0"/>
              </a:ext>
            </a:extLst>
          </a:blip>
          <a:srcRect/>
          <a:stretch>
            <a:fillRect/>
          </a:stretch>
        </p:blipFill>
        <p:spPr bwMode="auto">
          <a:xfrm>
            <a:off x="7235826" y="5446715"/>
            <a:ext cx="574675" cy="5746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右矢印 1"/>
          <p:cNvSpPr/>
          <p:nvPr/>
        </p:nvSpPr>
        <p:spPr bwMode="auto">
          <a:xfrm>
            <a:off x="7329488" y="3338513"/>
            <a:ext cx="165100" cy="215900"/>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lstStyle/>
          <a:p>
            <a:pPr eaLnBrk="0" hangingPunct="0">
              <a:defRPr/>
            </a:pPr>
            <a:endParaRPr kumimoji="0" lang="ja-JP" altLang="en-US">
              <a:solidFill>
                <a:schemeClr val="tx1"/>
              </a:solidFill>
              <a:latin typeface="Arial" charset="0"/>
            </a:endParaRPr>
          </a:p>
        </p:txBody>
      </p:sp>
      <p:sp>
        <p:nvSpPr>
          <p:cNvPr id="3" name="テキスト ボックス 2"/>
          <p:cNvSpPr txBox="1"/>
          <p:nvPr/>
        </p:nvSpPr>
        <p:spPr>
          <a:xfrm>
            <a:off x="7559675" y="3276600"/>
            <a:ext cx="1295400" cy="338138"/>
          </a:xfrm>
          <a:prstGeom prst="rect">
            <a:avLst/>
          </a:prstGeom>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lang="ja-JP" altLang="en-US" sz="1400" dirty="0"/>
              <a:t>自治体クラウド</a:t>
            </a:r>
          </a:p>
        </p:txBody>
      </p:sp>
      <p:sp>
        <p:nvSpPr>
          <p:cNvPr id="65" name="スライド番号プレースホルダ 64"/>
          <p:cNvSpPr>
            <a:spLocks noGrp="1"/>
          </p:cNvSpPr>
          <p:nvPr>
            <p:ph type="sldNum" sz="quarter" idx="12"/>
          </p:nvPr>
        </p:nvSpPr>
        <p:spPr/>
        <p:txBody>
          <a:bodyPr/>
          <a:lstStyle/>
          <a:p>
            <a:pPr>
              <a:defRPr/>
            </a:pPr>
            <a:fld id="{9BD18B47-5A04-4486-B144-65D5FC88DB73}" type="slidenum">
              <a:rPr lang="ja-JP" altLang="en-US" smtClean="0"/>
              <a:pPr>
                <a:defRPr/>
              </a:pPr>
              <a:t>8</a:t>
            </a:fld>
            <a:endParaRPr lang="en-US" altLang="ja-JP" dirty="0"/>
          </a:p>
        </p:txBody>
      </p:sp>
      <p:sp>
        <p:nvSpPr>
          <p:cNvPr id="68" name="フッター プレースホルダ 67"/>
          <p:cNvSpPr>
            <a:spLocks noGrp="1"/>
          </p:cNvSpPr>
          <p:nvPr>
            <p:ph type="ftr" sz="quarter" idx="11"/>
          </p:nvPr>
        </p:nvSpPr>
        <p:spPr/>
        <p:txBody>
          <a:bodyPr/>
          <a:lstStyle/>
          <a:p>
            <a:pPr>
              <a:defRPr/>
            </a:pPr>
            <a:r>
              <a:rPr kumimoji="0" lang="en-US" altLang="ja-JP" smtClean="0"/>
              <a:t>3-1</a:t>
            </a:r>
            <a:r>
              <a:rPr kumimoji="0" lang="ja-JP" altLang="en-US" smtClean="0"/>
              <a:t>　クラウド技術の概要と活用方法</a:t>
            </a:r>
            <a:endParaRPr lang="en-US" altLang="ja-JP"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【テンプレート】青ver</Template>
  <TotalTime>17104</TotalTime>
  <Words>3359</Words>
  <Application>Microsoft Office PowerPoint</Application>
  <PresentationFormat>A4 210 x 297 mm</PresentationFormat>
  <Paragraphs>1116</Paragraphs>
  <Slides>31</Slides>
  <Notes>30</Notes>
  <HiddenSlides>0</HiddenSlides>
  <MMClips>0</MMClips>
  <ScaleCrop>false</ScaleCrop>
  <HeadingPairs>
    <vt:vector size="4" baseType="variant">
      <vt:variant>
        <vt:lpstr>テーマ</vt:lpstr>
      </vt:variant>
      <vt:variant>
        <vt:i4>1</vt:i4>
      </vt:variant>
      <vt:variant>
        <vt:lpstr>スライド タイトル</vt:lpstr>
      </vt:variant>
      <vt:variant>
        <vt:i4>31</vt:i4>
      </vt:variant>
    </vt:vector>
  </HeadingPairs>
  <TitlesOfParts>
    <vt:vector size="32" baseType="lpstr">
      <vt:lpstr>half_green</vt:lpstr>
      <vt:lpstr>3-1　クラウド技術の概要と活用方法</vt:lpstr>
      <vt:lpstr>１．本講義の学習目標</vt:lpstr>
      <vt:lpstr>２．本講義の構成</vt:lpstr>
      <vt:lpstr>３．クラウドとは　～クラウドコンピューティングと自治体クラウド～</vt:lpstr>
      <vt:lpstr>３．クラウドとは　～クラウド技術概論①～</vt:lpstr>
      <vt:lpstr>３．クラウドとは　～クラウド技術概論②～</vt:lpstr>
      <vt:lpstr>３．クラウドとは　～クラウド技術概論③～</vt:lpstr>
      <vt:lpstr>３．クラウドとは　～クラウドの分類①～</vt:lpstr>
      <vt:lpstr>３．クラウドとは　～クラウドの分類②～</vt:lpstr>
      <vt:lpstr>３．クラウドとは　～クラウドの技術的優位性～</vt:lpstr>
      <vt:lpstr>３．クラウドとは　～技術的な留意点～</vt:lpstr>
      <vt:lpstr>４．自治体クラウドとは　～自治体クラウドのイメージ～</vt:lpstr>
      <vt:lpstr>４．自治体クラウドとは　～自治体クラウドの取組の加速化～</vt:lpstr>
      <vt:lpstr>スライド 13</vt:lpstr>
      <vt:lpstr>スライド 14</vt:lpstr>
      <vt:lpstr>４．自治体クラウドとは　～なぜ自治体クラウドなのか～</vt:lpstr>
      <vt:lpstr>４．自治体クラウドとは　～なぜ自治体クラウドなのか～</vt:lpstr>
      <vt:lpstr>４．自治体クラウドとは　～なぜ自治体クラウドなのか～</vt:lpstr>
      <vt:lpstr>４．自治体クラウドとは　～自治体クラウドだと何が変わるのか～</vt:lpstr>
      <vt:lpstr>４．自治体クラウドとは　～自治体クラウドだと何が変わるのか～</vt:lpstr>
      <vt:lpstr>５．自治体クラウド移行に向けて　～事前に考えておくこと①～</vt:lpstr>
      <vt:lpstr>５．自治体クラウド移行に向けて　～事前に考えておくこと②～</vt:lpstr>
      <vt:lpstr>５．自治体クラウド移行に向けて　～事前に考えておくこと③～</vt:lpstr>
      <vt:lpstr>６．自治体クラウドの運用　～情報担当者の役割の変化～</vt:lpstr>
      <vt:lpstr>６．自治体クラウドの運用　～サービスの監督①～</vt:lpstr>
      <vt:lpstr>６．自治体クラウドの運用　～サービスの監督②～</vt:lpstr>
      <vt:lpstr>６．自治体クラウドの運用　～サービスの監督③～</vt:lpstr>
      <vt:lpstr>６．自治体クラウドの運用　～サービスの監督④～</vt:lpstr>
      <vt:lpstr>６．自治体クラウドの運用　～利用の管理①～</vt:lpstr>
      <vt:lpstr>６．自治体クラウドの運用　～利用の管理②～</vt:lpstr>
      <vt:lpstr>７．本講義のまとめ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3-1　クラウド技術の概要と活用方法</dc:title>
  <dc:creator>芳川 翠</dc:creator>
  <cp:lastModifiedBy>takamura</cp:lastModifiedBy>
  <cp:revision>46</cp:revision>
  <cp:lastPrinted>2013-03-28T07:20:18Z</cp:lastPrinted>
  <dcterms:created xsi:type="dcterms:W3CDTF">2008-12-09T14:04:54Z</dcterms:created>
  <dcterms:modified xsi:type="dcterms:W3CDTF">2015-06-22T00:54:36Z</dcterms:modified>
</cp:coreProperties>
</file>